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0.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2.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19" r:id="rId2"/>
    <p:sldMasterId id="2147483750" r:id="rId3"/>
    <p:sldMasterId id="2147483797" r:id="rId4"/>
    <p:sldMasterId id="2147483879" r:id="rId5"/>
    <p:sldMasterId id="2147483951" r:id="rId6"/>
    <p:sldMasterId id="2147483999" r:id="rId7"/>
    <p:sldMasterId id="2147484016" r:id="rId8"/>
    <p:sldMasterId id="2147484068" r:id="rId9"/>
    <p:sldMasterId id="2147484161" r:id="rId10"/>
    <p:sldMasterId id="2147484279" r:id="rId11"/>
    <p:sldMasterId id="2147484336" r:id="rId12"/>
    <p:sldMasterId id="2147484349" r:id="rId13"/>
    <p:sldMasterId id="2147484361" r:id="rId14"/>
    <p:sldMasterId id="2147484365" r:id="rId15"/>
    <p:sldMasterId id="2147484380" r:id="rId16"/>
  </p:sldMasterIdLst>
  <p:notesMasterIdLst>
    <p:notesMasterId r:id="rId53"/>
  </p:notesMasterIdLst>
  <p:sldIdLst>
    <p:sldId id="392" r:id="rId17"/>
    <p:sldId id="378" r:id="rId18"/>
    <p:sldId id="393" r:id="rId19"/>
    <p:sldId id="397" r:id="rId20"/>
    <p:sldId id="398" r:id="rId21"/>
    <p:sldId id="445" r:id="rId22"/>
    <p:sldId id="289" r:id="rId23"/>
    <p:sldId id="866" r:id="rId24"/>
    <p:sldId id="854" r:id="rId25"/>
    <p:sldId id="819" r:id="rId26"/>
    <p:sldId id="811" r:id="rId27"/>
    <p:sldId id="872" r:id="rId28"/>
    <p:sldId id="420" r:id="rId29"/>
    <p:sldId id="258" r:id="rId30"/>
    <p:sldId id="261" r:id="rId31"/>
    <p:sldId id="262" r:id="rId32"/>
    <p:sldId id="263" r:id="rId33"/>
    <p:sldId id="414" r:id="rId34"/>
    <p:sldId id="430" r:id="rId35"/>
    <p:sldId id="271" r:id="rId36"/>
    <p:sldId id="870" r:id="rId37"/>
    <p:sldId id="871" r:id="rId38"/>
    <p:sldId id="276" r:id="rId39"/>
    <p:sldId id="279" r:id="rId40"/>
    <p:sldId id="281" r:id="rId41"/>
    <p:sldId id="282" r:id="rId42"/>
    <p:sldId id="269" r:id="rId43"/>
    <p:sldId id="449" r:id="rId44"/>
    <p:sldId id="485" r:id="rId45"/>
    <p:sldId id="867" r:id="rId46"/>
    <p:sldId id="326" r:id="rId47"/>
    <p:sldId id="869" r:id="rId48"/>
    <p:sldId id="868" r:id="rId49"/>
    <p:sldId id="433" r:id="rId50"/>
    <p:sldId id="873" r:id="rId51"/>
    <p:sldId id="441" r:id="rId5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99FFCC"/>
    <a:srgbClr val="FFCCFF"/>
    <a:srgbClr val="16E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8" autoAdjust="0"/>
    <p:restoredTop sz="92182" autoAdjust="0"/>
  </p:normalViewPr>
  <p:slideViewPr>
    <p:cSldViewPr>
      <p:cViewPr varScale="1">
        <p:scale>
          <a:sx n="46" d="100"/>
          <a:sy n="46" d="100"/>
        </p:scale>
        <p:origin x="1563"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020D87-8129-4FC5-97C7-0B6162C331F0}" type="datetimeFigureOut">
              <a:rPr kumimoji="1" lang="ja-JP" altLang="en-US" smtClean="0"/>
              <a:t>2019/5/8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401579-0177-4532-829D-9193C5C7B567}" type="slidenum">
              <a:rPr kumimoji="1" lang="ja-JP" altLang="en-US" smtClean="0"/>
              <a:t>‹#›</a:t>
            </a:fld>
            <a:endParaRPr kumimoji="1" lang="ja-JP" altLang="en-US"/>
          </a:p>
        </p:txBody>
      </p:sp>
    </p:spTree>
    <p:extLst>
      <p:ext uri="{BB962C8B-B14F-4D97-AF65-F5344CB8AC3E}">
        <p14:creationId xmlns:p14="http://schemas.microsoft.com/office/powerpoint/2010/main" val="42316328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9D3EF8C-EB0C-4B6B-8544-066368651C2D}" type="slidenum">
              <a:rPr kumimoji="1" lang="ja-JP" altLang="en-US" smtClean="0"/>
              <a:t>1</a:t>
            </a:fld>
            <a:endParaRPr kumimoji="1" lang="ja-JP" altLang="en-US" dirty="0"/>
          </a:p>
        </p:txBody>
      </p:sp>
    </p:spTree>
    <p:extLst>
      <p:ext uri="{BB962C8B-B14F-4D97-AF65-F5344CB8AC3E}">
        <p14:creationId xmlns:p14="http://schemas.microsoft.com/office/powerpoint/2010/main" val="212881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endParaRPr/>
          </a:p>
        </p:txBody>
      </p:sp>
      <p:sp>
        <p:nvSpPr>
          <p:cNvPr id="234" name="Shape 234"/>
          <p:cNvSpPr>
            <a:spLocks noGrp="1"/>
          </p:cNvSpPr>
          <p:nvPr>
            <p:ph type="body" sz="quarter" idx="1"/>
          </p:nvPr>
        </p:nvSpPr>
        <p:spPr>
          <a:prstGeom prst="rect">
            <a:avLst/>
          </a:prstGeom>
        </p:spPr>
        <p:txBody>
          <a:bodyPr/>
          <a:lstStyle/>
          <a:p>
            <a:r>
              <a:t>b:4m</a:t>
            </a:r>
          </a:p>
        </p:txBody>
      </p:sp>
    </p:spTree>
    <p:extLst>
      <p:ext uri="{BB962C8B-B14F-4D97-AF65-F5344CB8AC3E}">
        <p14:creationId xmlns:p14="http://schemas.microsoft.com/office/powerpoint/2010/main" val="2024118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r>
              <a:t>b:8m</a:t>
            </a:r>
          </a:p>
        </p:txBody>
      </p:sp>
    </p:spTree>
    <p:extLst>
      <p:ext uri="{BB962C8B-B14F-4D97-AF65-F5344CB8AC3E}">
        <p14:creationId xmlns:p14="http://schemas.microsoft.com/office/powerpoint/2010/main" val="1267022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b:11</a:t>
            </a:r>
          </a:p>
        </p:txBody>
      </p:sp>
    </p:spTree>
    <p:extLst>
      <p:ext uri="{BB962C8B-B14F-4D97-AF65-F5344CB8AC3E}">
        <p14:creationId xmlns:p14="http://schemas.microsoft.com/office/powerpoint/2010/main" val="239279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AA44E-B395-48E3-91FC-821E1D352259}" type="slidenum">
              <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en-US" altLang="ja-JP"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92162" name="スライド イメージ プレースホルダ 1"/>
          <p:cNvSpPr>
            <a:spLocks noGrp="1" noRot="1" noChangeAspect="1" noTextEdit="1"/>
          </p:cNvSpPr>
          <p:nvPr>
            <p:ph type="sldImg"/>
          </p:nvPr>
        </p:nvSpPr>
        <p:spPr>
          <a:xfrm>
            <a:off x="2073275" y="317500"/>
            <a:ext cx="2641600" cy="1981200"/>
          </a:xfrm>
          <a:ln/>
        </p:spPr>
      </p:sp>
      <p:sp>
        <p:nvSpPr>
          <p:cNvPr id="92163" name="ノート プレースホルダ 2"/>
          <p:cNvSpPr>
            <a:spLocks noGrp="1"/>
          </p:cNvSpPr>
          <p:nvPr>
            <p:ph type="body" idx="1"/>
          </p:nvPr>
        </p:nvSpPr>
        <p:spPr>
          <a:xfrm>
            <a:off x="201863" y="2383989"/>
            <a:ext cx="6508065" cy="6327075"/>
          </a:xfrm>
        </p:spPr>
        <p:txBody>
          <a:bodyPr/>
          <a:lstStyle/>
          <a:p>
            <a:r>
              <a:rPr lang="en-US" altLang="ja-JP" dirty="0">
                <a:ea typeface="メイリオ"/>
                <a:cs typeface="メイリオ"/>
              </a:rPr>
              <a:t>An ultimate goal of the KISS project is finding out how are the gold and platinum elements synthesized in the universe.</a:t>
            </a:r>
          </a:p>
          <a:p>
            <a:r>
              <a:rPr lang="en-US" altLang="ja-JP" dirty="0">
                <a:ea typeface="メイリオ"/>
                <a:cs typeface="メイリオ"/>
              </a:rPr>
              <a:t>As you may know, these elements are considered to be synthesized by the rapid neutron capture process, so called as r-process, under an explosive circumstance.</a:t>
            </a:r>
          </a:p>
          <a:p>
            <a:endParaRPr lang="en-US" altLang="ja-JP" dirty="0">
              <a:ea typeface="メイリオ"/>
              <a:cs typeface="メイリオ"/>
            </a:endParaRPr>
          </a:p>
          <a:p>
            <a:r>
              <a:rPr lang="en-US" altLang="ja-JP" dirty="0">
                <a:ea typeface="メイリオ"/>
                <a:cs typeface="メイリオ"/>
              </a:rPr>
              <a:t>This is a nuclear map indicating known and unknown</a:t>
            </a:r>
            <a:r>
              <a:rPr lang="en-US" altLang="ja-JP" baseline="0" dirty="0">
                <a:ea typeface="メイリオ"/>
                <a:cs typeface="メイリオ"/>
              </a:rPr>
              <a:t> nuclei. And here is an observed solar abundance pattern of the r-process.</a:t>
            </a:r>
          </a:p>
          <a:p>
            <a:endParaRPr lang="en-US" altLang="ja-JP" baseline="0" dirty="0">
              <a:ea typeface="メイリオ"/>
              <a:cs typeface="メイリオ"/>
            </a:endParaRPr>
          </a:p>
          <a:p>
            <a:r>
              <a:rPr lang="en-US" altLang="ja-JP" baseline="0" dirty="0">
                <a:ea typeface="メイリオ"/>
                <a:cs typeface="メイリオ"/>
              </a:rPr>
              <a:t>These two peaks, the second and third abundance peaks are characterized by the nuclear properties of these specific nuclides located at neutron magic numbers of 82 and 126, respectively. These area are called as waiting regions, where we can evaluate the astrophysical condition of the process.</a:t>
            </a:r>
          </a:p>
          <a:p>
            <a:endParaRPr lang="en-US" altLang="ja-JP" baseline="0" dirty="0">
              <a:ea typeface="メイリオ"/>
              <a:cs typeface="メイリオ"/>
            </a:endParaRPr>
          </a:p>
          <a:p>
            <a:r>
              <a:rPr lang="en-US" altLang="ja-JP" baseline="0" dirty="0">
                <a:ea typeface="メイリオ"/>
                <a:cs typeface="メイリオ"/>
              </a:rPr>
              <a:t>Unfortunately, these waiting nuclei are very far from the stability line, and nuclear information has been obtained only of a tiny part of the first and second waiting regions has been obtained. </a:t>
            </a:r>
          </a:p>
          <a:p>
            <a:endParaRPr lang="en-US" altLang="ja-JP" baseline="0" dirty="0">
              <a:ea typeface="メイリオ"/>
              <a:cs typeface="メイリオ"/>
            </a:endParaRPr>
          </a:p>
          <a:p>
            <a:r>
              <a:rPr lang="en-US" altLang="ja-JP" baseline="0" dirty="0">
                <a:ea typeface="メイリオ"/>
                <a:cs typeface="メイリオ"/>
              </a:rPr>
              <a:t>As for the third waiting region, there has been no experimental approach, so far. This region is called as a Blank spot of the experimental nuclear physics due to its difficulty.</a:t>
            </a:r>
          </a:p>
          <a:p>
            <a:endParaRPr lang="en-US" altLang="ja-JP" baseline="0" dirty="0">
              <a:ea typeface="メイリオ"/>
              <a:cs typeface="メイリオ"/>
            </a:endParaRPr>
          </a:p>
          <a:p>
            <a:r>
              <a:rPr lang="en-US" altLang="ja-JP" baseline="0" dirty="0">
                <a:ea typeface="メイリオ"/>
                <a:cs typeface="メイリオ"/>
              </a:rPr>
              <a:t>In the KISS project, we are going to access and measure this blank spot nuclei at least this red area.</a:t>
            </a:r>
            <a:endParaRPr lang="en-US" altLang="ja-JP" dirty="0">
              <a:ea typeface="メイリオ"/>
              <a:cs typeface="メイリオ"/>
            </a:endParaRPr>
          </a:p>
        </p:txBody>
      </p:sp>
    </p:spTree>
    <p:extLst>
      <p:ext uri="{BB962C8B-B14F-4D97-AF65-F5344CB8AC3E}">
        <p14:creationId xmlns:p14="http://schemas.microsoft.com/office/powerpoint/2010/main" val="432277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11400" y="209550"/>
            <a:ext cx="1903413" cy="1427163"/>
          </a:xfrm>
        </p:spPr>
      </p:sp>
      <p:sp>
        <p:nvSpPr>
          <p:cNvPr id="3" name="ノート プレースホルダー 2"/>
          <p:cNvSpPr>
            <a:spLocks noGrp="1"/>
          </p:cNvSpPr>
          <p:nvPr>
            <p:ph type="body" idx="1"/>
          </p:nvPr>
        </p:nvSpPr>
        <p:spPr>
          <a:xfrm>
            <a:off x="145993" y="1636531"/>
            <a:ext cx="6511267" cy="5843769"/>
          </a:xfrm>
        </p:spPr>
        <p:txBody>
          <a:bodyPr/>
          <a:lstStyle/>
          <a:p>
            <a:r>
              <a:rPr lang="en-US" altLang="ja-JP" dirty="0"/>
              <a:t>Before stopping</a:t>
            </a:r>
            <a:r>
              <a:rPr lang="en-US" altLang="ja-JP" baseline="0" dirty="0"/>
              <a:t> my talk, I like to mention a few words for the research infrastructure</a:t>
            </a:r>
            <a:r>
              <a:rPr lang="en-US" altLang="ja-JP" dirty="0"/>
              <a:t>.</a:t>
            </a:r>
          </a:p>
          <a:p>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The first item is Wako nuclear science center. This center supports user activities relevant to the KISS and MRTOF experiments.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There are 5 scientific staffs, 2 engineers, and a secretary.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dirty="0"/>
              <a:t>The second item is a user collaboration group, SSRI-</a:t>
            </a:r>
            <a:r>
              <a:rPr lang="en-US" altLang="ja-JP" dirty="0" err="1"/>
              <a:t>pns</a:t>
            </a:r>
            <a:r>
              <a:rPr lang="en-US" altLang="ja-JP"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a:t>Major function of this group is managing and promoting the scientific activities with KISS, SLOWRI, and GARIS. Here is a steering committee to realize this function. </a:t>
            </a:r>
          </a:p>
          <a:p>
            <a:r>
              <a:rPr lang="en-US" altLang="ja-JP" baseline="0" dirty="0"/>
              <a:t>Actually, the committee calls research subject as a letter of intent and chair the </a:t>
            </a:r>
            <a:r>
              <a:rPr lang="en-US" altLang="ja-JP" baseline="0" dirty="0" err="1"/>
              <a:t>ssri-pns</a:t>
            </a:r>
            <a:r>
              <a:rPr lang="en-US" altLang="ja-JP" baseline="0" dirty="0"/>
              <a:t> meeting in every year before the RIBF-PAC.</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ja-JP"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baseline="0" dirty="0"/>
              <a:t>So far, almost 40 letters of intent are received. And around 100 users of 30 institutes from 15 countries are interested to the science available with KISS, SLOWRI, and GARIS.</a:t>
            </a:r>
          </a:p>
          <a:p>
            <a:endParaRPr lang="en-US" altLang="ja-JP" baseline="0" dirty="0"/>
          </a:p>
          <a:p>
            <a:r>
              <a:rPr lang="en-US" altLang="ja-JP" baseline="0" dirty="0"/>
              <a:t>Thirdly, we have organized another type of research community, IGLIS-net, concerning to the technical development and researches for laser ionization and spectroscopy. </a:t>
            </a:r>
          </a:p>
          <a:p>
            <a:r>
              <a:rPr lang="en-US" altLang="ja-JP" dirty="0"/>
              <a:t>This community consists</a:t>
            </a:r>
            <a:r>
              <a:rPr lang="en-US" altLang="ja-JP" baseline="0" dirty="0"/>
              <a:t> of 15 laboratories in the world as shown in this map. </a:t>
            </a:r>
          </a:p>
          <a:p>
            <a:endParaRPr lang="en-US" altLang="ja-JP" baseline="0" dirty="0"/>
          </a:p>
          <a:p>
            <a:r>
              <a:rPr lang="en-US" altLang="ja-JP" dirty="0"/>
              <a:t>Finally, I like to mention on the R&amp;D collaboration between KEK</a:t>
            </a:r>
            <a:r>
              <a:rPr lang="en-US" altLang="ja-JP" baseline="0" dirty="0"/>
              <a:t> and IBS.</a:t>
            </a:r>
          </a:p>
          <a:p>
            <a:r>
              <a:rPr lang="en-US" altLang="ja-JP" baseline="0" dirty="0"/>
              <a:t>In this collaboration, we are constructing a efficient gamma-ray detection system and the mass measurement system, as I mentioned before. These systems include newly developed super-clover </a:t>
            </a:r>
            <a:r>
              <a:rPr lang="en-US" altLang="ja-JP" baseline="0" dirty="0" err="1"/>
              <a:t>Ge</a:t>
            </a:r>
            <a:r>
              <a:rPr lang="en-US" altLang="ja-JP" baseline="0" dirty="0"/>
              <a:t> detectors and MRTOF, respectively.</a:t>
            </a:r>
          </a:p>
          <a:p>
            <a:endParaRPr lang="en-US" altLang="ja-JP" baseline="0" dirty="0"/>
          </a:p>
          <a:p>
            <a:pPr eaLnBrk="1" hangingPunct="1"/>
            <a:r>
              <a:rPr lang="en-US" altLang="ja-JP" baseline="0" dirty="0"/>
              <a:t>During this collaboration period until the end of 2019, these systems are constructed and used for KISS experiments together with IBS colleagues. And afterward, they will go back to Korea for quick start of the research subjects at RAON facility.</a:t>
            </a:r>
          </a:p>
          <a:p>
            <a:pPr eaLnBrk="1" hangingPunct="1"/>
            <a:endParaRPr lang="en-US" altLang="ja-JP" baseline="0" dirty="0"/>
          </a:p>
          <a:p>
            <a:pPr eaLnBrk="1" hangingPunct="1"/>
            <a:r>
              <a:rPr lang="en-US" altLang="ja-JP" baseline="0" dirty="0"/>
              <a:t>RAON facility will have a unique feature for delivering intense accelerated RNBs. So, we are expecting there are many interesting research subjects using these systems.</a:t>
            </a:r>
            <a:endParaRPr lang="ja-JP" altLang="ja-JP" dirty="0"/>
          </a:p>
          <a:p>
            <a:endParaRPr lang="en-US" altLang="ja-JP" baseline="0" dirty="0"/>
          </a:p>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7A94B-175F-4FBD-A35F-05B60D95009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07455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B2144-45B8-4F92-85F1-A4467E67B80D}"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91058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The</a:t>
            </a:r>
            <a:r>
              <a:rPr lang="ja-JP" altLang="en-US" dirty="0"/>
              <a:t> </a:t>
            </a:r>
            <a:r>
              <a:rPr lang="en-US" altLang="ja-JP" dirty="0"/>
              <a:t>main</a:t>
            </a:r>
            <a:r>
              <a:rPr lang="ja-JP" altLang="en-US" dirty="0"/>
              <a:t> </a:t>
            </a:r>
            <a:r>
              <a:rPr lang="en-US" altLang="ja-JP" dirty="0"/>
              <a:t>scientific</a:t>
            </a:r>
            <a:r>
              <a:rPr lang="ja-JP" altLang="en-US" dirty="0"/>
              <a:t> </a:t>
            </a:r>
            <a:r>
              <a:rPr lang="en-US" altLang="ja-JP" dirty="0"/>
              <a:t>objective</a:t>
            </a:r>
            <a:r>
              <a:rPr lang="en-US" altLang="en-US" dirty="0"/>
              <a:t> of the CMB group is</a:t>
            </a:r>
            <a:r>
              <a:rPr lang="ja-JP" altLang="en-US" dirty="0"/>
              <a:t> </a:t>
            </a:r>
            <a:r>
              <a:rPr lang="en-US" altLang="ja-JP" dirty="0"/>
              <a:t>to</a:t>
            </a:r>
            <a:r>
              <a:rPr lang="ja-JP" altLang="en-US" dirty="0"/>
              <a:t> </a:t>
            </a:r>
            <a:r>
              <a:rPr lang="en-US" altLang="ja-JP" dirty="0"/>
              <a:t>test</a:t>
            </a:r>
            <a:r>
              <a:rPr lang="ja-JP" altLang="en-US" dirty="0"/>
              <a:t> </a:t>
            </a:r>
            <a:r>
              <a:rPr lang="en-US" altLang="ja-JP" dirty="0"/>
              <a:t>cosmic</a:t>
            </a:r>
            <a:r>
              <a:rPr lang="ja-JP" altLang="en-US" dirty="0"/>
              <a:t> </a:t>
            </a:r>
            <a:r>
              <a:rPr lang="en-US" altLang="ja-JP" dirty="0"/>
              <a:t>inflation from large-scale CMB B-mode fluctuations.</a:t>
            </a:r>
          </a:p>
          <a:p>
            <a:r>
              <a:rPr lang="en-US" altLang="ja-JP" dirty="0"/>
              <a:t>Another goal is to measure the sum of neutrino masses from small-scale CMB B-mode </a:t>
            </a:r>
            <a:r>
              <a:rPr lang="en-US" altLang="ja-JP" dirty="0" err="1"/>
              <a:t>flctuations</a:t>
            </a:r>
            <a:r>
              <a:rPr lang="en-US" altLang="ja-JP" dirty="0"/>
              <a:t>.</a:t>
            </a:r>
          </a:p>
          <a:p>
            <a:endParaRPr lang="en-US" altLang="ja-JP" dirty="0"/>
          </a:p>
          <a:p>
            <a:r>
              <a:rPr lang="en-US" altLang="ja-JP" dirty="0"/>
              <a:t>CMB</a:t>
            </a:r>
            <a:r>
              <a:rPr lang="ja-JP" altLang="en-US" dirty="0"/>
              <a:t>グループのメインのサイエンスは</a:t>
            </a:r>
            <a:r>
              <a:rPr lang="en-US" altLang="ja-JP" dirty="0"/>
              <a:t>CMB</a:t>
            </a:r>
            <a:r>
              <a:rPr lang="ja-JP" altLang="en-US" dirty="0"/>
              <a:t>偏光</a:t>
            </a:r>
            <a:r>
              <a:rPr lang="en-US" altLang="ja-JP" dirty="0"/>
              <a:t>B</a:t>
            </a:r>
            <a:r>
              <a:rPr lang="ja-JP" altLang="en-US" dirty="0"/>
              <a:t>モードの大角度揺らぎを観測してインフレーションをテストすることです。</a:t>
            </a:r>
            <a:endParaRPr lang="en-US" altLang="ja-JP" dirty="0"/>
          </a:p>
          <a:p>
            <a:r>
              <a:rPr lang="ja-JP" altLang="en-US" dirty="0"/>
              <a:t>もう一つのゴールは</a:t>
            </a:r>
            <a:r>
              <a:rPr lang="en-US" altLang="ja-JP" dirty="0"/>
              <a:t>B</a:t>
            </a:r>
            <a:r>
              <a:rPr lang="ja-JP" altLang="en-US" dirty="0"/>
              <a:t>モードの小角度揺らぎを観測してニュートリノ質量和を測定することです。</a:t>
            </a:r>
            <a:endParaRPr lang="en-US" altLang="ja-JP" dirty="0"/>
          </a:p>
          <a:p>
            <a:endParaRPr lang="en-US" dirty="0"/>
          </a:p>
        </p:txBody>
      </p:sp>
      <p:sp>
        <p:nvSpPr>
          <p:cNvPr id="4" name="Slide Number Placeholder 3"/>
          <p:cNvSpPr>
            <a:spLocks noGrp="1"/>
          </p:cNvSpPr>
          <p:nvPr>
            <p:ph type="sldNum" sz="quarter" idx="10"/>
          </p:nvPr>
        </p:nvSpPr>
        <p:spPr/>
        <p:txBody>
          <a:bodyPr/>
          <a:lstStyle/>
          <a:p>
            <a:fld id="{57416E31-447E-5D45-8B08-84B2011A6B0D}"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621987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5401579-0177-4532-829D-9193C5C7B567}" type="slidenum">
              <a:rPr kumimoji="1" lang="ja-JP" altLang="en-US" smtClean="0"/>
              <a:t>36</a:t>
            </a:fld>
            <a:endParaRPr kumimoji="1" lang="ja-JP" altLang="en-US"/>
          </a:p>
        </p:txBody>
      </p:sp>
    </p:spTree>
    <p:extLst>
      <p:ext uri="{BB962C8B-B14F-4D97-AF65-F5344CB8AC3E}">
        <p14:creationId xmlns:p14="http://schemas.microsoft.com/office/powerpoint/2010/main" val="2749760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5C8E77C-D798-42C0-826A-AC807107ABAE}" type="slidenum">
              <a:rPr lang="ja-JP" altLang="en-US" smtClean="0">
                <a:solidFill>
                  <a:prstClr val="black"/>
                </a:solidFill>
              </a:rPr>
              <a:pPr/>
              <a:t>2</a:t>
            </a:fld>
            <a:endParaRPr lang="ja-JP" altLang="en-US">
              <a:solidFill>
                <a:prstClr val="black"/>
              </a:solidFill>
            </a:endParaRPr>
          </a:p>
        </p:txBody>
      </p:sp>
    </p:spTree>
    <p:extLst>
      <p:ext uri="{BB962C8B-B14F-4D97-AF65-F5344CB8AC3E}">
        <p14:creationId xmlns:p14="http://schemas.microsoft.com/office/powerpoint/2010/main" val="974230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5C8E77C-D798-42C0-826A-AC807107ABAE}"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249102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スライド イメージ プレースホルダ 1"/>
          <p:cNvSpPr>
            <a:spLocks noGrp="1" noRot="1" noChangeAspect="1" noTextEdit="1"/>
          </p:cNvSpPr>
          <p:nvPr>
            <p:ph type="sldImg"/>
          </p:nvPr>
        </p:nvSpPr>
        <p:spPr>
          <a:ln/>
        </p:spPr>
      </p:sp>
      <p:sp>
        <p:nvSpPr>
          <p:cNvPr id="23449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itchFamily="34" charset="0"/>
            </a:endParaRPr>
          </a:p>
        </p:txBody>
      </p:sp>
      <p:sp>
        <p:nvSpPr>
          <p:cNvPr id="23450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pitchFamily="34" charset="0"/>
                <a:ea typeface="ＭＳ Ｐ明朝" pitchFamily="18" charset="-128"/>
              </a:defRPr>
            </a:lvl1pPr>
            <a:lvl2pPr marL="743582" indent="-285993" eaLnBrk="0" hangingPunct="0">
              <a:spcBef>
                <a:spcPct val="30000"/>
              </a:spcBef>
              <a:defRPr kumimoji="1" sz="1200">
                <a:solidFill>
                  <a:schemeClr val="tx1"/>
                </a:solidFill>
                <a:latin typeface="Arial" pitchFamily="34" charset="0"/>
                <a:ea typeface="ＭＳ Ｐ明朝" pitchFamily="18" charset="-128"/>
              </a:defRPr>
            </a:lvl2pPr>
            <a:lvl3pPr marL="1143973" indent="-228795" eaLnBrk="0" hangingPunct="0">
              <a:spcBef>
                <a:spcPct val="30000"/>
              </a:spcBef>
              <a:defRPr kumimoji="1" sz="1200">
                <a:solidFill>
                  <a:schemeClr val="tx1"/>
                </a:solidFill>
                <a:latin typeface="Arial" pitchFamily="34" charset="0"/>
                <a:ea typeface="ＭＳ Ｐ明朝" pitchFamily="18" charset="-128"/>
              </a:defRPr>
            </a:lvl3pPr>
            <a:lvl4pPr marL="1601562" indent="-228795" eaLnBrk="0" hangingPunct="0">
              <a:spcBef>
                <a:spcPct val="30000"/>
              </a:spcBef>
              <a:defRPr kumimoji="1" sz="1200">
                <a:solidFill>
                  <a:schemeClr val="tx1"/>
                </a:solidFill>
                <a:latin typeface="Arial" pitchFamily="34" charset="0"/>
                <a:ea typeface="ＭＳ Ｐ明朝" pitchFamily="18" charset="-128"/>
              </a:defRPr>
            </a:lvl4pPr>
            <a:lvl5pPr marL="2059151" indent="-228795" eaLnBrk="0" hangingPunct="0">
              <a:spcBef>
                <a:spcPct val="30000"/>
              </a:spcBef>
              <a:defRPr kumimoji="1" sz="1200">
                <a:solidFill>
                  <a:schemeClr val="tx1"/>
                </a:solidFill>
                <a:latin typeface="Arial" pitchFamily="34" charset="0"/>
                <a:ea typeface="ＭＳ Ｐ明朝" pitchFamily="18" charset="-128"/>
              </a:defRPr>
            </a:lvl5pPr>
            <a:lvl6pPr marL="2516741"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74331"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431920"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89509" indent="-228795"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931F1271-EE81-4B26-91E3-FB88E629DB2F}" type="slidenum">
              <a:rPr lang="en-US" altLang="ja-JP" smtClean="0">
                <a:solidFill>
                  <a:srgbClr val="000000"/>
                </a:solidFill>
                <a:ea typeface="ＭＳ Ｐゴシック" pitchFamily="50" charset="-128"/>
              </a:rPr>
              <a:pPr eaLnBrk="1" hangingPunct="1">
                <a:spcBef>
                  <a:spcPct val="0"/>
                </a:spcBef>
              </a:pPr>
              <a:t>4</a:t>
            </a:fld>
            <a:endParaRPr lang="en-US" altLang="ja-JP">
              <a:solidFill>
                <a:srgbClr val="000000"/>
              </a:solidFill>
              <a:ea typeface="ＭＳ Ｐゴシック" pitchFamily="50" charset="-128"/>
            </a:endParaRPr>
          </a:p>
        </p:txBody>
      </p:sp>
    </p:spTree>
    <p:extLst>
      <p:ext uri="{BB962C8B-B14F-4D97-AF65-F5344CB8AC3E}">
        <p14:creationId xmlns:p14="http://schemas.microsoft.com/office/powerpoint/2010/main" val="126653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D12DE2D-6CB6-4B39-A1F3-A025CB0A6B1F}" type="slidenum">
              <a:rPr lang="ja-JP" altLang="en-US" smtClean="0">
                <a:solidFill>
                  <a:prstClr val="black"/>
                </a:solidFill>
                <a:latin typeface="游ゴシック" panose="020F0502020204030204"/>
              </a:rPr>
              <a:pPr/>
              <a:t>5</a:t>
            </a:fld>
            <a:endParaRPr lang="ja-JP" altLang="en-US">
              <a:solidFill>
                <a:prstClr val="black"/>
              </a:solidFill>
              <a:latin typeface="游ゴシック" panose="020F0502020204030204"/>
            </a:endParaRPr>
          </a:p>
        </p:txBody>
      </p:sp>
    </p:spTree>
    <p:extLst>
      <p:ext uri="{BB962C8B-B14F-4D97-AF65-F5344CB8AC3E}">
        <p14:creationId xmlns:p14="http://schemas.microsoft.com/office/powerpoint/2010/main" val="425960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09D3EF8C-EB0C-4B6B-8544-066368651C2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81998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GB"/>
          </a:p>
        </p:txBody>
      </p:sp>
      <p:sp>
        <p:nvSpPr>
          <p:cNvPr id="4" name="スライド番号プレースホルダー 3"/>
          <p:cNvSpPr>
            <a:spLocks noGrp="1"/>
          </p:cNvSpPr>
          <p:nvPr>
            <p:ph type="sldNum" sz="quarter" idx="10"/>
          </p:nvPr>
        </p:nvSpPr>
        <p:spPr/>
        <p:txBody>
          <a:bodyPr/>
          <a:lstStyle/>
          <a:p>
            <a:fld id="{09D3EF8C-EB0C-4B6B-8544-066368651C2D}"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225699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ja-JP" altLang="en-US" dirty="0">
                <a:latin typeface="Calibri" charset="0"/>
                <a:ea typeface="ＭＳ Ｐゴシック" charset="0"/>
              </a:rPr>
              <a:t>まず、こちらが、</a:t>
            </a:r>
            <a:r>
              <a:rPr lang="en-US" altLang="ja-JP" dirty="0">
                <a:latin typeface="Calibri" charset="0"/>
                <a:ea typeface="ＭＳ Ｐゴシック" charset="0"/>
              </a:rPr>
              <a:t>J-PARC</a:t>
            </a:r>
            <a:r>
              <a:rPr lang="ja-JP" altLang="en-US" dirty="0">
                <a:latin typeface="Calibri" charset="0"/>
                <a:ea typeface="ＭＳ Ｐゴシック" charset="0"/>
              </a:rPr>
              <a:t>の加速器複合施設です。陽子ビームを１８１</a:t>
            </a:r>
            <a:r>
              <a:rPr lang="en-US" altLang="ja-JP" dirty="0">
                <a:latin typeface="Calibri" charset="0"/>
                <a:ea typeface="ＭＳ Ｐゴシック" charset="0"/>
              </a:rPr>
              <a:t>MeV</a:t>
            </a:r>
            <a:r>
              <a:rPr lang="ja-JP" altLang="en-US" dirty="0">
                <a:latin typeface="Calibri" charset="0"/>
                <a:ea typeface="ＭＳ Ｐゴシック" charset="0"/>
              </a:rPr>
              <a:t>まで加速する（来年度以降４００</a:t>
            </a:r>
            <a:r>
              <a:rPr lang="en-US" altLang="ja-JP" dirty="0">
                <a:latin typeface="Calibri" charset="0"/>
                <a:ea typeface="ＭＳ Ｐゴシック" charset="0"/>
              </a:rPr>
              <a:t> MeV</a:t>
            </a:r>
            <a:r>
              <a:rPr lang="ja-JP" altLang="en-US" dirty="0">
                <a:latin typeface="Calibri" charset="0"/>
                <a:ea typeface="ＭＳ Ｐゴシック" charset="0"/>
              </a:rPr>
              <a:t>になる）線形加速器ライナックがあり、その後、ビームは、</a:t>
            </a:r>
            <a:r>
              <a:rPr lang="en-US" altLang="ja-JP" dirty="0">
                <a:latin typeface="Calibri" charset="0"/>
                <a:ea typeface="ＭＳ Ｐゴシック" charset="0"/>
              </a:rPr>
              <a:t>40 </a:t>
            </a:r>
            <a:r>
              <a:rPr lang="en-US" altLang="ja-JP" dirty="0" err="1">
                <a:latin typeface="Calibri" charset="0"/>
                <a:ea typeface="ＭＳ Ｐゴシック" charset="0"/>
              </a:rPr>
              <a:t>ms</a:t>
            </a:r>
            <a:r>
              <a:rPr lang="ja-JP" altLang="en-US" dirty="0">
                <a:latin typeface="Calibri" charset="0"/>
                <a:ea typeface="ＭＳ Ｐゴシック" charset="0"/>
              </a:rPr>
              <a:t>という短い時間の間に</a:t>
            </a:r>
            <a:r>
              <a:rPr lang="en-US" altLang="ja-JP" dirty="0">
                <a:latin typeface="Calibri" charset="0"/>
                <a:ea typeface="ＭＳ Ｐゴシック" charset="0"/>
              </a:rPr>
              <a:t>3 </a:t>
            </a:r>
            <a:r>
              <a:rPr lang="en-US" altLang="ja-JP" dirty="0" err="1">
                <a:latin typeface="Calibri" charset="0"/>
                <a:ea typeface="ＭＳ Ｐゴシック" charset="0"/>
              </a:rPr>
              <a:t>GeV</a:t>
            </a:r>
            <a:r>
              <a:rPr lang="ja-JP" altLang="en-US" dirty="0">
                <a:latin typeface="Calibri" charset="0"/>
                <a:ea typeface="ＭＳ Ｐゴシック" charset="0"/>
              </a:rPr>
              <a:t>まで加速されます。そのビームのほとんどは、この物質生命科学実験施設で中性子やミュオンを使った実験の</a:t>
            </a:r>
            <a:r>
              <a:rPr lang="ja-JP" altLang="en-US">
                <a:latin typeface="Calibri" charset="0"/>
                <a:ea typeface="ＭＳ Ｐゴシック" charset="0"/>
              </a:rPr>
              <a:t>為に使われています。</a:t>
            </a:r>
          </a:p>
        </p:txBody>
      </p:sp>
    </p:spTree>
    <p:extLst>
      <p:ext uri="{BB962C8B-B14F-4D97-AF65-F5344CB8AC3E}">
        <p14:creationId xmlns:p14="http://schemas.microsoft.com/office/powerpoint/2010/main" val="3097949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r>
              <a:t>b:3m</a:t>
            </a:r>
          </a:p>
        </p:txBody>
      </p:sp>
    </p:spTree>
    <p:extLst>
      <p:ext uri="{BB962C8B-B14F-4D97-AF65-F5344CB8AC3E}">
        <p14:creationId xmlns:p14="http://schemas.microsoft.com/office/powerpoint/2010/main" val="152396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kumimoji="1" lang="en-US" altLang="ja-JP"/>
              <a:t>8/5/2019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Katsuo Tokushuku</a:t>
            </a:r>
            <a:endParaRPr kumimoji="1" lang="ja-JP" altLang="en-US"/>
          </a:p>
        </p:txBody>
      </p:sp>
      <p:sp>
        <p:nvSpPr>
          <p:cNvPr id="6" name="スライド番号プレースホルダー 5"/>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194368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8/5/2019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Katsuo Tokushuku</a:t>
            </a:r>
            <a:endParaRPr kumimoji="1" lang="ja-JP" altLang="en-US"/>
          </a:p>
        </p:txBody>
      </p:sp>
      <p:sp>
        <p:nvSpPr>
          <p:cNvPr id="6" name="スライド番号プレースホルダー 5"/>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4751224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83" indent="0" algn="ctr">
              <a:buNone/>
              <a:defRPr>
                <a:solidFill>
                  <a:schemeClr val="tx1">
                    <a:tint val="75000"/>
                  </a:schemeClr>
                </a:solidFill>
              </a:defRPr>
            </a:lvl2pPr>
            <a:lvl3pPr marL="912386" indent="0" algn="ctr">
              <a:buNone/>
              <a:defRPr>
                <a:solidFill>
                  <a:schemeClr val="tx1">
                    <a:tint val="75000"/>
                  </a:schemeClr>
                </a:solidFill>
              </a:defRPr>
            </a:lvl3pPr>
            <a:lvl4pPr marL="1368590" indent="0" algn="ctr">
              <a:buNone/>
              <a:defRPr>
                <a:solidFill>
                  <a:schemeClr val="tx1">
                    <a:tint val="75000"/>
                  </a:schemeClr>
                </a:solidFill>
              </a:defRPr>
            </a:lvl4pPr>
            <a:lvl5pPr marL="1824781" indent="0" algn="ctr">
              <a:buNone/>
              <a:defRPr>
                <a:solidFill>
                  <a:schemeClr val="tx1">
                    <a:tint val="75000"/>
                  </a:schemeClr>
                </a:solidFill>
              </a:defRPr>
            </a:lvl5pPr>
            <a:lvl6pPr marL="2280970" indent="0" algn="ctr">
              <a:buNone/>
              <a:defRPr>
                <a:solidFill>
                  <a:schemeClr val="tx1">
                    <a:tint val="75000"/>
                  </a:schemeClr>
                </a:solidFill>
              </a:defRPr>
            </a:lvl6pPr>
            <a:lvl7pPr marL="2737175" indent="0" algn="ctr">
              <a:buNone/>
              <a:defRPr>
                <a:solidFill>
                  <a:schemeClr val="tx1">
                    <a:tint val="75000"/>
                  </a:schemeClr>
                </a:solidFill>
              </a:defRPr>
            </a:lvl7pPr>
            <a:lvl8pPr marL="3193366" indent="0" algn="ctr">
              <a:buNone/>
              <a:defRPr>
                <a:solidFill>
                  <a:schemeClr val="tx1">
                    <a:tint val="75000"/>
                  </a:schemeClr>
                </a:solidFill>
              </a:defRPr>
            </a:lvl8pPr>
            <a:lvl9pPr marL="364955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76" y="41617"/>
            <a:ext cx="671979" cy="461665"/>
          </a:xfrm>
          <a:prstGeom prst="rect">
            <a:avLst/>
          </a:prstGeom>
          <a:noFill/>
        </p:spPr>
        <p:txBody>
          <a:bodyPr wrap="none" lIns="91236" tIns="45619" rIns="91236" bIns="45619" rtlCol="0">
            <a:spAutoFit/>
          </a:bodyPr>
          <a:lstStyle/>
          <a:p>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77" y="395442"/>
            <a:ext cx="1186131" cy="322961"/>
          </a:xfrm>
          <a:prstGeom prst="rect">
            <a:avLst/>
          </a:prstGeom>
          <a:noFill/>
        </p:spPr>
        <p:txBody>
          <a:bodyPr wrap="none" lIns="91236" tIns="45619" rIns="91236" bIns="45619" rtlCol="0">
            <a:spAutoFit/>
          </a:bodyPr>
          <a:lstStyle/>
          <a:p>
            <a:pPr>
              <a:lnSpc>
                <a:spcPts val="900"/>
              </a:lnSpc>
            </a:pPr>
            <a:r>
              <a:rPr lang="en-US" altLang="ja-JP" sz="800" dirty="0">
                <a:solidFill>
                  <a:prstClr val="black"/>
                </a:solidFill>
              </a:rPr>
              <a:t>High Energy Accelerator</a:t>
            </a:r>
          </a:p>
          <a:p>
            <a:pPr>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userDrawn="1"/>
        </p:nvSpPr>
        <p:spPr>
          <a:xfrm>
            <a:off x="123262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a:endParaRPr lang="ja-JP" altLang="en-US" sz="3200" dirty="0">
              <a:solidFill>
                <a:prstClr val="white"/>
              </a:solidFill>
            </a:endParaRPr>
          </a:p>
        </p:txBody>
      </p:sp>
    </p:spTree>
    <p:extLst>
      <p:ext uri="{BB962C8B-B14F-4D97-AF65-F5344CB8AC3E}">
        <p14:creationId xmlns:p14="http://schemas.microsoft.com/office/powerpoint/2010/main" val="3049221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KEK Standar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80628"/>
            <a:ext cx="6876764" cy="540060"/>
          </a:xfr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marL="342155" indent="-342155">
              <a:buSzPct val="80000"/>
              <a:buFont typeface="Wingdings" panose="05000000000000000000" pitchFamily="2" charset="2"/>
              <a:buChar char="n"/>
              <a:defRPr/>
            </a:lvl1pPr>
            <a:lvl2pPr marL="741316" indent="-285134">
              <a:buSzPct val="80000"/>
              <a:buFontTx/>
              <a:buBlip>
                <a:blip r:embed="rId2"/>
              </a:buBlip>
              <a:defRPr/>
            </a:lvl2pPr>
            <a:lvl3pPr marL="1140486" indent="-228091">
              <a:buFont typeface="Wingdings" panose="05000000000000000000" pitchFamily="2" charset="2"/>
              <a:buChar char="ü"/>
              <a:defRPr/>
            </a:lvl3pPr>
            <a:lvl4pPr marL="1596676" indent="-228091">
              <a:buFont typeface="Arial" panose="020B0604020202020204" pitchFamily="34" charset="0"/>
              <a:buChar char="•"/>
              <a:defRPr/>
            </a:lvl4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20425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3"/>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6183" indent="0">
              <a:buNone/>
              <a:defRPr sz="1800">
                <a:solidFill>
                  <a:schemeClr val="tx1">
                    <a:tint val="75000"/>
                  </a:schemeClr>
                </a:solidFill>
              </a:defRPr>
            </a:lvl2pPr>
            <a:lvl3pPr marL="912386" indent="0">
              <a:buNone/>
              <a:defRPr sz="1600">
                <a:solidFill>
                  <a:schemeClr val="tx1">
                    <a:tint val="75000"/>
                  </a:schemeClr>
                </a:solidFill>
              </a:defRPr>
            </a:lvl3pPr>
            <a:lvl4pPr marL="1368590" indent="0">
              <a:buNone/>
              <a:defRPr sz="1400">
                <a:solidFill>
                  <a:schemeClr val="tx1">
                    <a:tint val="75000"/>
                  </a:schemeClr>
                </a:solidFill>
              </a:defRPr>
            </a:lvl4pPr>
            <a:lvl5pPr marL="1824781" indent="0">
              <a:buNone/>
              <a:defRPr sz="1400">
                <a:solidFill>
                  <a:schemeClr val="tx1">
                    <a:tint val="75000"/>
                  </a:schemeClr>
                </a:solidFill>
              </a:defRPr>
            </a:lvl5pPr>
            <a:lvl6pPr marL="2280970" indent="0">
              <a:buNone/>
              <a:defRPr sz="1400">
                <a:solidFill>
                  <a:schemeClr val="tx1">
                    <a:tint val="75000"/>
                  </a:schemeClr>
                </a:solidFill>
              </a:defRPr>
            </a:lvl6pPr>
            <a:lvl7pPr marL="2737175" indent="0">
              <a:buNone/>
              <a:defRPr sz="1400">
                <a:solidFill>
                  <a:schemeClr val="tx1">
                    <a:tint val="75000"/>
                  </a:schemeClr>
                </a:solidFill>
              </a:defRPr>
            </a:lvl7pPr>
            <a:lvl8pPr marL="3193366" indent="0">
              <a:buNone/>
              <a:defRPr sz="1400">
                <a:solidFill>
                  <a:schemeClr val="tx1">
                    <a:tint val="75000"/>
                  </a:schemeClr>
                </a:solidFill>
              </a:defRPr>
            </a:lvl8pPr>
            <a:lvl9pPr marL="3649559"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9582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50157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954779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899782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165876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095567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20469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0832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8/5/2019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Katsuo Tokushuku</a:t>
            </a:r>
            <a:endParaRPr kumimoji="1" lang="ja-JP" altLang="en-US"/>
          </a:p>
        </p:txBody>
      </p:sp>
      <p:sp>
        <p:nvSpPr>
          <p:cNvPr id="6" name="スライド番号プレースホルダー 5"/>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15901202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1"/>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1"/>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665371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dirty="0"/>
              <a:t>マスタ タイトルの書式設定</a:t>
            </a:r>
            <a:endParaRPr lang="en-US" dirty="0"/>
          </a:p>
        </p:txBody>
      </p:sp>
      <p:sp>
        <p:nvSpPr>
          <p:cNvPr id="8" name="Date Placeholder 7"/>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a:solidFill>
                  <a:prstClr val="black"/>
                </a:solidFill>
              </a:rPr>
              <a:t>Katsuo Tokushuku</a:t>
            </a:r>
          </a:p>
        </p:txBody>
      </p:sp>
    </p:spTree>
    <p:extLst>
      <p:ext uri="{BB962C8B-B14F-4D97-AF65-F5344CB8AC3E}">
        <p14:creationId xmlns:p14="http://schemas.microsoft.com/office/powerpoint/2010/main" val="18432195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21265100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698371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11814322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8/5/2019</a:t>
            </a:r>
            <a:endParaRPr kumimoji="1" lang="ja-JP" altLang="en-US"/>
          </a:p>
        </p:txBody>
      </p:sp>
      <p:sp>
        <p:nvSpPr>
          <p:cNvPr id="6" name="Footer Placeholder 5"/>
          <p:cNvSpPr>
            <a:spLocks noGrp="1"/>
          </p:cNvSpPr>
          <p:nvPr>
            <p:ph type="ftr" sz="quarter" idx="11"/>
          </p:nvPr>
        </p:nvSpPr>
        <p:spPr/>
        <p:txBody>
          <a:bodyPr/>
          <a:lstStyle/>
          <a:p>
            <a:r>
              <a:rPr kumimoji="1" lang="en-US" altLang="ja-JP"/>
              <a:t>Katsuo Tokushuku</a:t>
            </a:r>
            <a:endParaRPr kumimoji="1" lang="ja-JP" altLang="en-US"/>
          </a:p>
        </p:txBody>
      </p:sp>
      <p:sp>
        <p:nvSpPr>
          <p:cNvPr id="7" name="Slide Number Placeholder 6"/>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2870385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kumimoji="1" lang="en-US" altLang="ja-JP"/>
              <a:t>8/5/2019</a:t>
            </a:r>
            <a:endParaRPr kumimoji="1" lang="ja-JP" altLang="en-US"/>
          </a:p>
        </p:txBody>
      </p:sp>
      <p:sp>
        <p:nvSpPr>
          <p:cNvPr id="8" name="Footer Placeholder 7"/>
          <p:cNvSpPr>
            <a:spLocks noGrp="1"/>
          </p:cNvSpPr>
          <p:nvPr>
            <p:ph type="ftr" sz="quarter" idx="11"/>
          </p:nvPr>
        </p:nvSpPr>
        <p:spPr/>
        <p:txBody>
          <a:bodyPr/>
          <a:lstStyle/>
          <a:p>
            <a:r>
              <a:rPr kumimoji="1" lang="en-US" altLang="ja-JP"/>
              <a:t>Katsuo Tokushuku</a:t>
            </a:r>
            <a:endParaRPr kumimoji="1" lang="ja-JP" altLang="en-US"/>
          </a:p>
        </p:txBody>
      </p:sp>
      <p:sp>
        <p:nvSpPr>
          <p:cNvPr id="9" name="Slide Number Placeholder 8"/>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2125374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kumimoji="1" lang="en-US" altLang="ja-JP"/>
              <a:t>8/5/2019</a:t>
            </a:r>
            <a:endParaRPr kumimoji="1" lang="ja-JP" altLang="en-US"/>
          </a:p>
        </p:txBody>
      </p:sp>
      <p:sp>
        <p:nvSpPr>
          <p:cNvPr id="4" name="Footer Placeholder 3"/>
          <p:cNvSpPr>
            <a:spLocks noGrp="1"/>
          </p:cNvSpPr>
          <p:nvPr>
            <p:ph type="ftr" sz="quarter" idx="11"/>
          </p:nvPr>
        </p:nvSpPr>
        <p:spPr/>
        <p:txBody>
          <a:bodyPr/>
          <a:lstStyle/>
          <a:p>
            <a:r>
              <a:rPr kumimoji="1" lang="en-US" altLang="ja-JP"/>
              <a:t>Katsuo Tokushuku</a:t>
            </a:r>
            <a:endParaRPr kumimoji="1" lang="ja-JP" altLang="en-US"/>
          </a:p>
        </p:txBody>
      </p:sp>
      <p:sp>
        <p:nvSpPr>
          <p:cNvPr id="5" name="Slide Number Placeholder 4"/>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22101409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8/5/2019</a:t>
            </a:r>
            <a:endParaRPr kumimoji="1" lang="ja-JP" altLang="en-US"/>
          </a:p>
        </p:txBody>
      </p:sp>
      <p:sp>
        <p:nvSpPr>
          <p:cNvPr id="3" name="Footer Placeholder 2"/>
          <p:cNvSpPr>
            <a:spLocks noGrp="1"/>
          </p:cNvSpPr>
          <p:nvPr>
            <p:ph type="ftr" sz="quarter" idx="11"/>
          </p:nvPr>
        </p:nvSpPr>
        <p:spPr/>
        <p:txBody>
          <a:bodyPr/>
          <a:lstStyle/>
          <a:p>
            <a:r>
              <a:rPr kumimoji="1" lang="en-US" altLang="ja-JP"/>
              <a:t>Katsuo Tokushuku</a:t>
            </a:r>
            <a:endParaRPr kumimoji="1" lang="ja-JP" altLang="en-US"/>
          </a:p>
        </p:txBody>
      </p:sp>
      <p:sp>
        <p:nvSpPr>
          <p:cNvPr id="4" name="Slide Number Placeholder 3"/>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1518405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8/5/2019</a:t>
            </a:r>
            <a:endParaRPr kumimoji="1" lang="ja-JP" altLang="en-US"/>
          </a:p>
        </p:txBody>
      </p:sp>
      <p:sp>
        <p:nvSpPr>
          <p:cNvPr id="6" name="Footer Placeholder 5"/>
          <p:cNvSpPr>
            <a:spLocks noGrp="1"/>
          </p:cNvSpPr>
          <p:nvPr>
            <p:ph type="ftr" sz="quarter" idx="11"/>
          </p:nvPr>
        </p:nvSpPr>
        <p:spPr/>
        <p:txBody>
          <a:bodyPr/>
          <a:lstStyle/>
          <a:p>
            <a:r>
              <a:rPr kumimoji="1" lang="en-US" altLang="ja-JP"/>
              <a:t>Katsuo Tokushuku</a:t>
            </a:r>
            <a:endParaRPr kumimoji="1" lang="ja-JP" altLang="en-US"/>
          </a:p>
        </p:txBody>
      </p:sp>
      <p:sp>
        <p:nvSpPr>
          <p:cNvPr id="7" name="Slide Number Placeholder 6"/>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3792941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r>
              <a:rPr lang="en-US" altLang="ja-JP"/>
              <a:t>8/5/2019</a:t>
            </a:r>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r>
              <a:rPr lang="en-US" altLang="ja-JP"/>
              <a:t>Katsuo Tokushuku</a:t>
            </a: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8EDC6E82-37EE-409B-AB56-7DA5937C39DD}" type="slidenum">
              <a:rPr lang="ja-JP" altLang="en-US"/>
              <a:pPr>
                <a:defRPr/>
              </a:pPr>
              <a:t>‹#›</a:t>
            </a:fld>
            <a:endParaRPr lang="ja-JP" altLang="en-US"/>
          </a:p>
        </p:txBody>
      </p:sp>
    </p:spTree>
    <p:extLst>
      <p:ext uri="{BB962C8B-B14F-4D97-AF65-F5344CB8AC3E}">
        <p14:creationId xmlns:p14="http://schemas.microsoft.com/office/powerpoint/2010/main" val="2558491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8/5/2019</a:t>
            </a:r>
            <a:endParaRPr kumimoji="1" lang="ja-JP" altLang="en-US"/>
          </a:p>
        </p:txBody>
      </p:sp>
      <p:sp>
        <p:nvSpPr>
          <p:cNvPr id="6" name="Footer Placeholder 5"/>
          <p:cNvSpPr>
            <a:spLocks noGrp="1"/>
          </p:cNvSpPr>
          <p:nvPr>
            <p:ph type="ftr" sz="quarter" idx="11"/>
          </p:nvPr>
        </p:nvSpPr>
        <p:spPr/>
        <p:txBody>
          <a:bodyPr/>
          <a:lstStyle/>
          <a:p>
            <a:r>
              <a:rPr kumimoji="1" lang="en-US" altLang="ja-JP"/>
              <a:t>Katsuo Tokushuku</a:t>
            </a:r>
            <a:endParaRPr kumimoji="1" lang="ja-JP" altLang="en-US"/>
          </a:p>
        </p:txBody>
      </p:sp>
      <p:sp>
        <p:nvSpPr>
          <p:cNvPr id="7" name="Slide Number Placeholder 6"/>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40426135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1796009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22985878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354905-BC75-FA47-ADD8-FB9750FD945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171396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64C86-69AE-C14B-8EB3-6FE2FAACB6C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12603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kumimoji="1" lang="ja-JP" altLang="en-US"/>
              <a:t>マスタ タイトルの書式設定</a:t>
            </a:r>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457200" y="6356392"/>
            <a:ext cx="2133600" cy="365125"/>
          </a:xfrm>
          <a:prstGeom prst="rect">
            <a:avLst/>
          </a:prstGeom>
        </p:spPr>
        <p:txBody>
          <a:bodyPr/>
          <a:lstStyle/>
          <a:p>
            <a:r>
              <a:rPr kumimoji="1" lang="en-US" altLang="ja-JP"/>
              <a:t>8/5/2019</a:t>
            </a:r>
            <a:endParaRPr kumimoji="1" lang="ja-JP" altLang="en-US"/>
          </a:p>
        </p:txBody>
      </p:sp>
      <p:sp>
        <p:nvSpPr>
          <p:cNvPr id="5" name="フッター プレースホルダ 4"/>
          <p:cNvSpPr>
            <a:spLocks noGrp="1"/>
          </p:cNvSpPr>
          <p:nvPr>
            <p:ph type="ftr" sz="quarter" idx="11"/>
          </p:nvPr>
        </p:nvSpPr>
        <p:spPr>
          <a:xfrm>
            <a:off x="3124200" y="6356392"/>
            <a:ext cx="2895600" cy="365125"/>
          </a:xfrm>
          <a:prstGeom prst="rect">
            <a:avLst/>
          </a:prstGeom>
        </p:spPr>
        <p:txBody>
          <a:bodyPr/>
          <a:lstStyle/>
          <a:p>
            <a:r>
              <a:rPr kumimoji="1" lang="en-US" altLang="ja-JP"/>
              <a:t>Katsuo Tokushuku</a:t>
            </a:r>
            <a:endParaRPr kumimoji="1" lang="ja-JP" altLang="en-US"/>
          </a:p>
        </p:txBody>
      </p:sp>
      <p:sp>
        <p:nvSpPr>
          <p:cNvPr id="6" name="スライド番号プレースホルダ 5"/>
          <p:cNvSpPr>
            <a:spLocks noGrp="1"/>
          </p:cNvSpPr>
          <p:nvPr>
            <p:ph type="sldNum" sz="quarter" idx="12"/>
          </p:nvPr>
        </p:nvSpPr>
        <p:spPr>
          <a:xfrm>
            <a:off x="6553200" y="6356392"/>
            <a:ext cx="2133600" cy="365125"/>
          </a:xfrm>
          <a:prstGeom prst="rect">
            <a:avLst/>
          </a:prstGeom>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7731024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22732927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35696941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34224163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kumimoji="1" lang="en-US" altLang="ja-JP"/>
              <a:t>8/5/2019</a:t>
            </a:r>
            <a:endParaRPr kumimoji="1" lang="ja-JP" altLang="en-US"/>
          </a:p>
        </p:txBody>
      </p:sp>
      <p:sp>
        <p:nvSpPr>
          <p:cNvPr id="6" name="Footer Placeholder 5"/>
          <p:cNvSpPr>
            <a:spLocks noGrp="1"/>
          </p:cNvSpPr>
          <p:nvPr>
            <p:ph type="ftr" sz="quarter" idx="11"/>
          </p:nvPr>
        </p:nvSpPr>
        <p:spPr/>
        <p:txBody>
          <a:bodyPr/>
          <a:lstStyle/>
          <a:p>
            <a:r>
              <a:rPr kumimoji="1" lang="en-US" altLang="ja-JP"/>
              <a:t>Katsuo Tokushuku</a:t>
            </a:r>
            <a:endParaRPr kumimoji="1" lang="ja-JP" altLang="en-US"/>
          </a:p>
        </p:txBody>
      </p:sp>
      <p:sp>
        <p:nvSpPr>
          <p:cNvPr id="7" name="Slide Number Placeholder 6"/>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2254575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solidFill>
              </a:rPr>
              <a:t>Katsuo Tokushuku</a:t>
            </a:r>
            <a:endParaRPr lang="en-US">
              <a:solidFill>
                <a:prstClr val="black"/>
              </a:solidFill>
            </a:endParaRPr>
          </a:p>
        </p:txBody>
      </p:sp>
      <p:sp>
        <p:nvSpPr>
          <p:cNvPr id="6" name="スライド番号プレースホルダー 5"/>
          <p:cNvSpPr>
            <a:spLocks noGrp="1"/>
          </p:cNvSpPr>
          <p:nvPr>
            <p:ph type="sldNum" sz="quarter" idx="12"/>
          </p:nvPr>
        </p:nvSpPr>
        <p:spPr/>
        <p:txBody>
          <a:bodyPr/>
          <a:lstStyle/>
          <a:p>
            <a:fld id="{D4C49B74-5DB2-4B03-B1D2-7F6A3C51C3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523903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kumimoji="1" lang="en-US" altLang="ja-JP"/>
              <a:t>8/5/2019</a:t>
            </a:r>
            <a:endParaRPr kumimoji="1" lang="ja-JP" altLang="en-US"/>
          </a:p>
        </p:txBody>
      </p:sp>
      <p:sp>
        <p:nvSpPr>
          <p:cNvPr id="8" name="Footer Placeholder 7"/>
          <p:cNvSpPr>
            <a:spLocks noGrp="1"/>
          </p:cNvSpPr>
          <p:nvPr>
            <p:ph type="ftr" sz="quarter" idx="11"/>
          </p:nvPr>
        </p:nvSpPr>
        <p:spPr/>
        <p:txBody>
          <a:bodyPr/>
          <a:lstStyle/>
          <a:p>
            <a:r>
              <a:rPr kumimoji="1" lang="en-US" altLang="ja-JP"/>
              <a:t>Katsuo Tokushuku</a:t>
            </a:r>
            <a:endParaRPr kumimoji="1" lang="ja-JP" altLang="en-US"/>
          </a:p>
        </p:txBody>
      </p:sp>
      <p:sp>
        <p:nvSpPr>
          <p:cNvPr id="9" name="Slide Number Placeholder 8"/>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235132191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kumimoji="1" lang="en-US" altLang="ja-JP"/>
              <a:t>8/5/2019</a:t>
            </a:r>
            <a:endParaRPr kumimoji="1" lang="ja-JP" altLang="en-US"/>
          </a:p>
        </p:txBody>
      </p:sp>
      <p:sp>
        <p:nvSpPr>
          <p:cNvPr id="4" name="Footer Placeholder 3"/>
          <p:cNvSpPr>
            <a:spLocks noGrp="1"/>
          </p:cNvSpPr>
          <p:nvPr>
            <p:ph type="ftr" sz="quarter" idx="11"/>
          </p:nvPr>
        </p:nvSpPr>
        <p:spPr/>
        <p:txBody>
          <a:bodyPr/>
          <a:lstStyle/>
          <a:p>
            <a:r>
              <a:rPr kumimoji="1" lang="en-US" altLang="ja-JP"/>
              <a:t>Katsuo Tokushuku</a:t>
            </a:r>
            <a:endParaRPr kumimoji="1" lang="ja-JP" altLang="en-US"/>
          </a:p>
        </p:txBody>
      </p:sp>
      <p:sp>
        <p:nvSpPr>
          <p:cNvPr id="5" name="Slide Number Placeholder 4"/>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40162170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8/5/2019</a:t>
            </a:r>
            <a:endParaRPr kumimoji="1" lang="ja-JP" altLang="en-US"/>
          </a:p>
        </p:txBody>
      </p:sp>
      <p:sp>
        <p:nvSpPr>
          <p:cNvPr id="3" name="Footer Placeholder 2"/>
          <p:cNvSpPr>
            <a:spLocks noGrp="1"/>
          </p:cNvSpPr>
          <p:nvPr>
            <p:ph type="ftr" sz="quarter" idx="11"/>
          </p:nvPr>
        </p:nvSpPr>
        <p:spPr/>
        <p:txBody>
          <a:bodyPr/>
          <a:lstStyle/>
          <a:p>
            <a:r>
              <a:rPr kumimoji="1" lang="en-US" altLang="ja-JP"/>
              <a:t>Katsuo Tokushuku</a:t>
            </a:r>
            <a:endParaRPr kumimoji="1" lang="ja-JP" altLang="en-US"/>
          </a:p>
        </p:txBody>
      </p:sp>
      <p:sp>
        <p:nvSpPr>
          <p:cNvPr id="4" name="Slide Number Placeholder 3"/>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389745285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8/5/2019</a:t>
            </a:r>
            <a:endParaRPr kumimoji="1" lang="ja-JP" altLang="en-US"/>
          </a:p>
        </p:txBody>
      </p:sp>
      <p:sp>
        <p:nvSpPr>
          <p:cNvPr id="6" name="Footer Placeholder 5"/>
          <p:cNvSpPr>
            <a:spLocks noGrp="1"/>
          </p:cNvSpPr>
          <p:nvPr>
            <p:ph type="ftr" sz="quarter" idx="11"/>
          </p:nvPr>
        </p:nvSpPr>
        <p:spPr/>
        <p:txBody>
          <a:bodyPr/>
          <a:lstStyle/>
          <a:p>
            <a:r>
              <a:rPr kumimoji="1" lang="en-US" altLang="ja-JP"/>
              <a:t>Katsuo Tokushuku</a:t>
            </a:r>
            <a:endParaRPr kumimoji="1" lang="ja-JP" altLang="en-US"/>
          </a:p>
        </p:txBody>
      </p:sp>
      <p:sp>
        <p:nvSpPr>
          <p:cNvPr id="7" name="Slide Number Placeholder 6"/>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20564982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8/5/2019</a:t>
            </a:r>
            <a:endParaRPr kumimoji="1" lang="ja-JP" altLang="en-US"/>
          </a:p>
        </p:txBody>
      </p:sp>
      <p:sp>
        <p:nvSpPr>
          <p:cNvPr id="6" name="Footer Placeholder 5"/>
          <p:cNvSpPr>
            <a:spLocks noGrp="1"/>
          </p:cNvSpPr>
          <p:nvPr>
            <p:ph type="ftr" sz="quarter" idx="11"/>
          </p:nvPr>
        </p:nvSpPr>
        <p:spPr/>
        <p:txBody>
          <a:bodyPr/>
          <a:lstStyle/>
          <a:p>
            <a:r>
              <a:rPr kumimoji="1" lang="en-US" altLang="ja-JP"/>
              <a:t>Katsuo Tokushuku</a:t>
            </a:r>
            <a:endParaRPr kumimoji="1" lang="ja-JP" altLang="en-US"/>
          </a:p>
        </p:txBody>
      </p:sp>
      <p:sp>
        <p:nvSpPr>
          <p:cNvPr id="7" name="Slide Number Placeholder 6"/>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214521434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6582269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kumimoji="1" lang="en-US" altLang="ja-JP"/>
              <a:t>8/5/2019</a:t>
            </a:r>
            <a:endParaRPr kumimoji="1" lang="ja-JP" altLang="en-US"/>
          </a:p>
        </p:txBody>
      </p:sp>
      <p:sp>
        <p:nvSpPr>
          <p:cNvPr id="5" name="Footer Placeholder 4"/>
          <p:cNvSpPr>
            <a:spLocks noGrp="1"/>
          </p:cNvSpPr>
          <p:nvPr>
            <p:ph type="ftr" sz="quarter" idx="11"/>
          </p:nvPr>
        </p:nvSpPr>
        <p:spPr/>
        <p:txBody>
          <a:bodyPr/>
          <a:lstStyle/>
          <a:p>
            <a:r>
              <a:rPr kumimoji="1" lang="en-US" altLang="ja-JP"/>
              <a:t>Katsuo Tokushuku</a:t>
            </a:r>
            <a:endParaRPr kumimoji="1" lang="ja-JP" altLang="en-US"/>
          </a:p>
        </p:txBody>
      </p:sp>
      <p:sp>
        <p:nvSpPr>
          <p:cNvPr id="6" name="Slide Number Placeholder 5"/>
          <p:cNvSpPr>
            <a:spLocks noGrp="1"/>
          </p:cNvSpPr>
          <p:nvPr>
            <p:ph type="sldNum" sz="quarter" idx="12"/>
          </p:nvPr>
        </p:nvSpPr>
        <p:spPr/>
        <p:txBody>
          <a:bodyPr/>
          <a:lstStyle/>
          <a:p>
            <a:fld id="{1D46302C-C82C-4887-A61B-F4996BECB376}" type="slidenum">
              <a:rPr kumimoji="1" lang="ja-JP" altLang="en-US" smtClean="0"/>
              <a:t>‹#›</a:t>
            </a:fld>
            <a:endParaRPr kumimoji="1" lang="ja-JP" altLang="en-US"/>
          </a:p>
        </p:txBody>
      </p:sp>
    </p:spTree>
    <p:extLst>
      <p:ext uri="{BB962C8B-B14F-4D97-AF65-F5344CB8AC3E}">
        <p14:creationId xmlns:p14="http://schemas.microsoft.com/office/powerpoint/2010/main" val="7709088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タイトルテキスト"/>
          <p:cNvSpPr txBox="1">
            <a:spLocks noGrp="1"/>
          </p:cNvSpPr>
          <p:nvPr>
            <p:ph type="title"/>
          </p:nvPr>
        </p:nvSpPr>
        <p:spPr>
          <a:prstGeom prst="rect">
            <a:avLst/>
          </a:prstGeom>
        </p:spPr>
        <p:txBody>
          <a:bodyPr/>
          <a:lstStyle/>
          <a:p>
            <a:r>
              <a:t>タイトルテキスト</a:t>
            </a: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3005146"/>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prstGeom prst="rect">
            <a:avLst/>
          </a:prstGeom>
        </p:spPr>
        <p:txBody>
          <a:bodyPr/>
          <a:lstStyle/>
          <a:p>
            <a:r>
              <a:t>タイトルテキスト</a:t>
            </a:r>
          </a:p>
        </p:txBody>
      </p:sp>
      <p:sp>
        <p:nvSpPr>
          <p:cNvPr id="5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555648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18047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solidFill>
              </a:rPr>
              <a:t>Katsuo Tokushuku</a:t>
            </a:r>
            <a:endParaRPr lang="en-US">
              <a:solidFill>
                <a:prstClr val="black"/>
              </a:solidFill>
            </a:endParaRPr>
          </a:p>
        </p:txBody>
      </p:sp>
      <p:sp>
        <p:nvSpPr>
          <p:cNvPr id="6" name="スライド番号プレースホルダー 5"/>
          <p:cNvSpPr>
            <a:spLocks noGrp="1"/>
          </p:cNvSpPr>
          <p:nvPr>
            <p:ph type="sldNum" sz="quarter" idx="12"/>
          </p:nvPr>
        </p:nvSpPr>
        <p:spPr/>
        <p:txBody>
          <a:bodyPr/>
          <a:lstStyle/>
          <a:p>
            <a:fld id="{D4C49B74-5DB2-4B03-B1D2-7F6A3C51C3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0782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739202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05790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979266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9437688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00289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64572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970901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9557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518919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7951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0" lang="en-US" altLang="ja-JP">
                <a:solidFill>
                  <a:prstClr val="black"/>
                </a:solidFill>
              </a:rPr>
              <a:t>8/5/2019</a:t>
            </a:r>
            <a:endParaRPr kumimoji="0" lang="en-US" dirty="0">
              <a:solidFill>
                <a:prstClr val="black"/>
              </a:solidFill>
            </a:endParaRPr>
          </a:p>
        </p:txBody>
      </p:sp>
      <p:sp>
        <p:nvSpPr>
          <p:cNvPr id="5" name="フッター プレースホルダー 4"/>
          <p:cNvSpPr>
            <a:spLocks noGrp="1"/>
          </p:cNvSpPr>
          <p:nvPr>
            <p:ph type="ftr" sz="quarter" idx="11"/>
          </p:nvPr>
        </p:nvSpPr>
        <p:spPr/>
        <p:txBody>
          <a:bodyPr/>
          <a:lstStyle/>
          <a:p>
            <a:r>
              <a:rPr kumimoji="0" lang="en-US" altLang="ja-JP">
                <a:solidFill>
                  <a:prstClr val="black"/>
                </a:solidFill>
              </a:rPr>
              <a:t>Katsuo Tokushuku</a:t>
            </a:r>
            <a:endParaRPr kumimoji="0" lang="en-US">
              <a:solidFill>
                <a:prstClr val="black"/>
              </a:solidFill>
            </a:endParaRPr>
          </a:p>
        </p:txBody>
      </p:sp>
      <p:sp>
        <p:nvSpPr>
          <p:cNvPr id="6" name="スライド番号プレースホルダー 5"/>
          <p:cNvSpPr>
            <a:spLocks noGrp="1"/>
          </p:cNvSpPr>
          <p:nvPr>
            <p:ph type="sldNum" sz="quarter" idx="12"/>
          </p:nvPr>
        </p:nvSpPr>
        <p:spPr/>
        <p:txBody>
          <a:bodyPr/>
          <a:lstStyle/>
          <a:p>
            <a:fld id="{D4C49B74-5DB2-4B03-B1D2-7F6A3C51C318}" type="slidenum">
              <a:rPr kumimoji="0" lang="en-US" smtClean="0">
                <a:solidFill>
                  <a:prstClr val="black"/>
                </a:solidFill>
              </a:rPr>
              <a:pPr/>
              <a:t>‹#›</a:t>
            </a:fld>
            <a:endParaRPr kumimoji="0" lang="en-US" dirty="0">
              <a:solidFill>
                <a:prstClr val="black"/>
              </a:solidFill>
            </a:endParaRPr>
          </a:p>
        </p:txBody>
      </p:sp>
    </p:spTree>
    <p:extLst>
      <p:ext uri="{BB962C8B-B14F-4D97-AF65-F5344CB8AC3E}">
        <p14:creationId xmlns:p14="http://schemas.microsoft.com/office/powerpoint/2010/main" val="32250105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40"/>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899431C-2A72-441D-8488-A16624CD5A0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9764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solidFill>
              </a:rPr>
              <a:t>8/5/2019</a:t>
            </a:r>
            <a:endParaRPr lang="ja-JP" altLang="en-US">
              <a:solidFill>
                <a:prstClr val="black"/>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solidFill>
              </a:rPr>
              <a:t>Katsuo Tokushuku</a:t>
            </a:r>
            <a:endParaRPr lang="ja-JP" altLang="en-US">
              <a:solidFill>
                <a:prstClr val="black"/>
              </a:solidFill>
            </a:endParaRPr>
          </a:p>
        </p:txBody>
      </p:sp>
      <p:sp>
        <p:nvSpPr>
          <p:cNvPr id="7" name="スライド番号プレースホルダー 6"/>
          <p:cNvSpPr>
            <a:spLocks noGrp="1"/>
          </p:cNvSpPr>
          <p:nvPr>
            <p:ph type="sldNum" sz="quarter" idx="12"/>
          </p:nvPr>
        </p:nvSpPr>
        <p:spPr/>
        <p:txBody>
          <a:bodyPr/>
          <a:lstStyle/>
          <a:p>
            <a:fld id="{54931CA1-493F-458D-9CEB-CCF0E18603B8}"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116022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0" lang="en-US" altLang="ja-JP">
                <a:solidFill>
                  <a:prstClr val="black"/>
                </a:solidFill>
              </a:rPr>
              <a:t>8/5/2019</a:t>
            </a:r>
            <a:endParaRPr kumimoji="0" lang="en-US" dirty="0">
              <a:solidFill>
                <a:prstClr val="black"/>
              </a:solidFill>
            </a:endParaRPr>
          </a:p>
        </p:txBody>
      </p:sp>
      <p:sp>
        <p:nvSpPr>
          <p:cNvPr id="8" name="フッター プレースホルダー 7"/>
          <p:cNvSpPr>
            <a:spLocks noGrp="1"/>
          </p:cNvSpPr>
          <p:nvPr>
            <p:ph type="ftr" sz="quarter" idx="11"/>
          </p:nvPr>
        </p:nvSpPr>
        <p:spPr/>
        <p:txBody>
          <a:bodyPr/>
          <a:lstStyle/>
          <a:p>
            <a:r>
              <a:rPr kumimoji="0" lang="en-US" altLang="ja-JP">
                <a:solidFill>
                  <a:prstClr val="black"/>
                </a:solidFill>
              </a:rPr>
              <a:t>Katsuo Tokushuku</a:t>
            </a:r>
            <a:endParaRPr kumimoji="0" lang="en-US">
              <a:solidFill>
                <a:prstClr val="black"/>
              </a:solidFill>
            </a:endParaRPr>
          </a:p>
        </p:txBody>
      </p:sp>
      <p:sp>
        <p:nvSpPr>
          <p:cNvPr id="9" name="スライド番号プレースホルダー 8"/>
          <p:cNvSpPr>
            <a:spLocks noGrp="1"/>
          </p:cNvSpPr>
          <p:nvPr>
            <p:ph type="sldNum" sz="quarter" idx="12"/>
          </p:nvPr>
        </p:nvSpPr>
        <p:spPr/>
        <p:txBody>
          <a:bodyPr/>
          <a:lstStyle/>
          <a:p>
            <a:fld id="{D4C49B74-5DB2-4B03-B1D2-7F6A3C51C318}" type="slidenum">
              <a:rPr kumimoji="0" lang="en-US" smtClean="0">
                <a:solidFill>
                  <a:prstClr val="black"/>
                </a:solidFill>
              </a:rPr>
              <a:pPr/>
              <a:t>‹#›</a:t>
            </a:fld>
            <a:endParaRPr kumimoji="0" lang="en-US" dirty="0">
              <a:solidFill>
                <a:prstClr val="black"/>
              </a:solidFill>
            </a:endParaRPr>
          </a:p>
        </p:txBody>
      </p:sp>
    </p:spTree>
    <p:extLst>
      <p:ext uri="{BB962C8B-B14F-4D97-AF65-F5344CB8AC3E}">
        <p14:creationId xmlns:p14="http://schemas.microsoft.com/office/powerpoint/2010/main" val="4271081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solidFill>
              </a:rPr>
              <a:t>Katsuo Tokushuku</a:t>
            </a:r>
            <a:endParaRPr lang="en-US">
              <a:solidFill>
                <a:prstClr val="black"/>
              </a:solidFill>
            </a:endParaRPr>
          </a:p>
        </p:txBody>
      </p:sp>
      <p:sp>
        <p:nvSpPr>
          <p:cNvPr id="5" name="スライド番号プレースホルダー 4"/>
          <p:cNvSpPr>
            <a:spLocks noGrp="1"/>
          </p:cNvSpPr>
          <p:nvPr>
            <p:ph type="sldNum" sz="quarter" idx="12"/>
          </p:nvPr>
        </p:nvSpPr>
        <p:spPr/>
        <p:txBody>
          <a:bodyPr/>
          <a:lstStyle/>
          <a:p>
            <a:fld id="{D4C49B74-5DB2-4B03-B1D2-7F6A3C51C3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318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solidFill>
              </a:rPr>
              <a:t>Katsuo Tokushuku</a:t>
            </a:r>
            <a:endParaRPr lang="en-US">
              <a:solidFill>
                <a:prstClr val="black"/>
              </a:solidFill>
            </a:endParaRPr>
          </a:p>
        </p:txBody>
      </p:sp>
      <p:sp>
        <p:nvSpPr>
          <p:cNvPr id="4" name="スライド番号プレースホルダー 3"/>
          <p:cNvSpPr>
            <a:spLocks noGrp="1"/>
          </p:cNvSpPr>
          <p:nvPr>
            <p:ph type="sldNum" sz="quarter" idx="12"/>
          </p:nvPr>
        </p:nvSpPr>
        <p:spPr/>
        <p:txBody>
          <a:bodyPr/>
          <a:lstStyle/>
          <a:p>
            <a:fld id="{D4C49B74-5DB2-4B03-B1D2-7F6A3C51C318}"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26810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8/5/2019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Katsuo Tokushuku</a:t>
            </a:r>
            <a:endParaRPr kumimoji="1" lang="ja-JP" altLang="en-US"/>
          </a:p>
        </p:txBody>
      </p:sp>
      <p:sp>
        <p:nvSpPr>
          <p:cNvPr id="6" name="スライド番号プレースホルダー 5"/>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124963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0" lang="en-US" altLang="ja-JP">
                <a:solidFill>
                  <a:prstClr val="black"/>
                </a:solidFill>
              </a:rPr>
              <a:t>8/5/2019</a:t>
            </a:r>
            <a:endParaRPr kumimoji="0" lang="en-US" dirty="0">
              <a:solidFill>
                <a:prstClr val="black"/>
              </a:solidFill>
            </a:endParaRPr>
          </a:p>
        </p:txBody>
      </p:sp>
      <p:sp>
        <p:nvSpPr>
          <p:cNvPr id="6" name="フッター プレースホルダー 5"/>
          <p:cNvSpPr>
            <a:spLocks noGrp="1"/>
          </p:cNvSpPr>
          <p:nvPr>
            <p:ph type="ftr" sz="quarter" idx="11"/>
          </p:nvPr>
        </p:nvSpPr>
        <p:spPr/>
        <p:txBody>
          <a:bodyPr/>
          <a:lstStyle/>
          <a:p>
            <a:r>
              <a:rPr kumimoji="0" lang="en-US" altLang="ja-JP">
                <a:solidFill>
                  <a:prstClr val="black"/>
                </a:solidFill>
              </a:rPr>
              <a:t>Katsuo Tokushuku</a:t>
            </a:r>
            <a:endParaRPr kumimoji="0" lang="en-US">
              <a:solidFill>
                <a:prstClr val="black"/>
              </a:solidFill>
            </a:endParaRPr>
          </a:p>
        </p:txBody>
      </p:sp>
      <p:sp>
        <p:nvSpPr>
          <p:cNvPr id="7" name="スライド番号プレースホルダー 6"/>
          <p:cNvSpPr>
            <a:spLocks noGrp="1"/>
          </p:cNvSpPr>
          <p:nvPr>
            <p:ph type="sldNum" sz="quarter" idx="12"/>
          </p:nvPr>
        </p:nvSpPr>
        <p:spPr/>
        <p:txBody>
          <a:bodyPr/>
          <a:lstStyle/>
          <a:p>
            <a:fld id="{D4C49B74-5DB2-4B03-B1D2-7F6A3C51C318}" type="slidenum">
              <a:rPr kumimoji="0" lang="en-US" smtClean="0">
                <a:solidFill>
                  <a:prstClr val="black"/>
                </a:solidFill>
              </a:rPr>
              <a:pPr/>
              <a:t>‹#›</a:t>
            </a:fld>
            <a:endParaRPr kumimoji="0" lang="en-US" dirty="0">
              <a:solidFill>
                <a:prstClr val="black"/>
              </a:solidFill>
            </a:endParaRPr>
          </a:p>
        </p:txBody>
      </p:sp>
    </p:spTree>
    <p:extLst>
      <p:ext uri="{BB962C8B-B14F-4D97-AF65-F5344CB8AC3E}">
        <p14:creationId xmlns:p14="http://schemas.microsoft.com/office/powerpoint/2010/main" val="1995034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0" lang="en-US" altLang="ja-JP">
                <a:solidFill>
                  <a:prstClr val="black"/>
                </a:solidFill>
              </a:rPr>
              <a:t>8/5/2019</a:t>
            </a:r>
            <a:endParaRPr kumimoji="0" lang="en-US" dirty="0">
              <a:solidFill>
                <a:prstClr val="black"/>
              </a:solidFill>
            </a:endParaRPr>
          </a:p>
        </p:txBody>
      </p:sp>
      <p:sp>
        <p:nvSpPr>
          <p:cNvPr id="6" name="フッター プレースホルダー 5"/>
          <p:cNvSpPr>
            <a:spLocks noGrp="1"/>
          </p:cNvSpPr>
          <p:nvPr>
            <p:ph type="ftr" sz="quarter" idx="11"/>
          </p:nvPr>
        </p:nvSpPr>
        <p:spPr/>
        <p:txBody>
          <a:bodyPr/>
          <a:lstStyle/>
          <a:p>
            <a:r>
              <a:rPr kumimoji="0" lang="en-US" altLang="ja-JP">
                <a:solidFill>
                  <a:prstClr val="black"/>
                </a:solidFill>
              </a:rPr>
              <a:t>Katsuo Tokushuku</a:t>
            </a:r>
            <a:endParaRPr kumimoji="0" lang="en-US">
              <a:solidFill>
                <a:prstClr val="black"/>
              </a:solidFill>
            </a:endParaRPr>
          </a:p>
        </p:txBody>
      </p:sp>
      <p:sp>
        <p:nvSpPr>
          <p:cNvPr id="7" name="スライド番号プレースホルダー 6"/>
          <p:cNvSpPr>
            <a:spLocks noGrp="1"/>
          </p:cNvSpPr>
          <p:nvPr>
            <p:ph type="sldNum" sz="quarter" idx="12"/>
          </p:nvPr>
        </p:nvSpPr>
        <p:spPr/>
        <p:txBody>
          <a:bodyPr/>
          <a:lstStyle/>
          <a:p>
            <a:fld id="{D4C49B74-5DB2-4B03-B1D2-7F6A3C51C318}" type="slidenum">
              <a:rPr kumimoji="0" lang="en-US" smtClean="0">
                <a:solidFill>
                  <a:prstClr val="black"/>
                </a:solidFill>
              </a:rPr>
              <a:pPr/>
              <a:t>‹#›</a:t>
            </a:fld>
            <a:endParaRPr kumimoji="0" lang="en-US" dirty="0">
              <a:solidFill>
                <a:prstClr val="black"/>
              </a:solidFill>
            </a:endParaRPr>
          </a:p>
        </p:txBody>
      </p:sp>
    </p:spTree>
    <p:extLst>
      <p:ext uri="{BB962C8B-B14F-4D97-AF65-F5344CB8AC3E}">
        <p14:creationId xmlns:p14="http://schemas.microsoft.com/office/powerpoint/2010/main" val="1832830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0" lang="en-US" altLang="ja-JP">
                <a:solidFill>
                  <a:prstClr val="black"/>
                </a:solidFill>
              </a:rPr>
              <a:t>8/5/2019</a:t>
            </a:r>
            <a:endParaRPr kumimoji="0" lang="en-US" dirty="0">
              <a:solidFill>
                <a:prstClr val="black"/>
              </a:solidFill>
            </a:endParaRPr>
          </a:p>
        </p:txBody>
      </p:sp>
      <p:sp>
        <p:nvSpPr>
          <p:cNvPr id="5" name="フッター プレースホルダー 4"/>
          <p:cNvSpPr>
            <a:spLocks noGrp="1"/>
          </p:cNvSpPr>
          <p:nvPr>
            <p:ph type="ftr" sz="quarter" idx="11"/>
          </p:nvPr>
        </p:nvSpPr>
        <p:spPr/>
        <p:txBody>
          <a:bodyPr/>
          <a:lstStyle/>
          <a:p>
            <a:r>
              <a:rPr kumimoji="0" lang="en-US" altLang="ja-JP">
                <a:solidFill>
                  <a:prstClr val="black"/>
                </a:solidFill>
              </a:rPr>
              <a:t>Katsuo Tokushuku</a:t>
            </a:r>
            <a:endParaRPr kumimoji="0" lang="en-US">
              <a:solidFill>
                <a:prstClr val="black"/>
              </a:solidFill>
            </a:endParaRPr>
          </a:p>
        </p:txBody>
      </p:sp>
      <p:sp>
        <p:nvSpPr>
          <p:cNvPr id="6" name="スライド番号プレースホルダー 5"/>
          <p:cNvSpPr>
            <a:spLocks noGrp="1"/>
          </p:cNvSpPr>
          <p:nvPr>
            <p:ph type="sldNum" sz="quarter" idx="12"/>
          </p:nvPr>
        </p:nvSpPr>
        <p:spPr/>
        <p:txBody>
          <a:bodyPr/>
          <a:lstStyle/>
          <a:p>
            <a:fld id="{D4C49B74-5DB2-4B03-B1D2-7F6A3C51C318}" type="slidenum">
              <a:rPr kumimoji="0" lang="en-US" smtClean="0">
                <a:solidFill>
                  <a:prstClr val="black"/>
                </a:solidFill>
              </a:rPr>
              <a:pPr/>
              <a:t>‹#›</a:t>
            </a:fld>
            <a:endParaRPr kumimoji="0" lang="en-US" dirty="0">
              <a:solidFill>
                <a:prstClr val="black"/>
              </a:solidFill>
            </a:endParaRPr>
          </a:p>
        </p:txBody>
      </p:sp>
    </p:spTree>
    <p:extLst>
      <p:ext uri="{BB962C8B-B14F-4D97-AF65-F5344CB8AC3E}">
        <p14:creationId xmlns:p14="http://schemas.microsoft.com/office/powerpoint/2010/main" val="2762048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0" lang="en-US" altLang="ja-JP">
                <a:solidFill>
                  <a:prstClr val="black"/>
                </a:solidFill>
              </a:rPr>
              <a:t>8/5/2019</a:t>
            </a:r>
            <a:endParaRPr kumimoji="0" lang="en-US" dirty="0">
              <a:solidFill>
                <a:prstClr val="black"/>
              </a:solidFill>
            </a:endParaRPr>
          </a:p>
        </p:txBody>
      </p:sp>
      <p:sp>
        <p:nvSpPr>
          <p:cNvPr id="5" name="フッター プレースホルダー 4"/>
          <p:cNvSpPr>
            <a:spLocks noGrp="1"/>
          </p:cNvSpPr>
          <p:nvPr>
            <p:ph type="ftr" sz="quarter" idx="11"/>
          </p:nvPr>
        </p:nvSpPr>
        <p:spPr/>
        <p:txBody>
          <a:bodyPr/>
          <a:lstStyle/>
          <a:p>
            <a:r>
              <a:rPr kumimoji="0" lang="en-US" altLang="ja-JP">
                <a:solidFill>
                  <a:prstClr val="black"/>
                </a:solidFill>
              </a:rPr>
              <a:t>Katsuo Tokushuku</a:t>
            </a:r>
            <a:endParaRPr kumimoji="0" lang="en-US">
              <a:solidFill>
                <a:prstClr val="black"/>
              </a:solidFill>
            </a:endParaRPr>
          </a:p>
        </p:txBody>
      </p:sp>
      <p:sp>
        <p:nvSpPr>
          <p:cNvPr id="6" name="スライド番号プレースホルダー 5"/>
          <p:cNvSpPr>
            <a:spLocks noGrp="1"/>
          </p:cNvSpPr>
          <p:nvPr>
            <p:ph type="sldNum" sz="quarter" idx="12"/>
          </p:nvPr>
        </p:nvSpPr>
        <p:spPr/>
        <p:txBody>
          <a:bodyPr/>
          <a:lstStyle/>
          <a:p>
            <a:fld id="{D4C49B74-5DB2-4B03-B1D2-7F6A3C51C318}" type="slidenum">
              <a:rPr kumimoji="0" lang="en-US" smtClean="0">
                <a:solidFill>
                  <a:prstClr val="black"/>
                </a:solidFill>
              </a:rPr>
              <a:pPr/>
              <a:t>‹#›</a:t>
            </a:fld>
            <a:endParaRPr kumimoji="0" lang="en-US" dirty="0">
              <a:solidFill>
                <a:prstClr val="black"/>
              </a:solidFill>
            </a:endParaRPr>
          </a:p>
        </p:txBody>
      </p:sp>
    </p:spTree>
    <p:extLst>
      <p:ext uri="{BB962C8B-B14F-4D97-AF65-F5344CB8AC3E}">
        <p14:creationId xmlns:p14="http://schemas.microsoft.com/office/powerpoint/2010/main" val="1671982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183" indent="0" algn="ctr">
              <a:buNone/>
              <a:defRPr>
                <a:solidFill>
                  <a:schemeClr val="tx1">
                    <a:tint val="75000"/>
                  </a:schemeClr>
                </a:solidFill>
              </a:defRPr>
            </a:lvl2pPr>
            <a:lvl3pPr marL="912386" indent="0" algn="ctr">
              <a:buNone/>
              <a:defRPr>
                <a:solidFill>
                  <a:schemeClr val="tx1">
                    <a:tint val="75000"/>
                  </a:schemeClr>
                </a:solidFill>
              </a:defRPr>
            </a:lvl3pPr>
            <a:lvl4pPr marL="1368590" indent="0" algn="ctr">
              <a:buNone/>
              <a:defRPr>
                <a:solidFill>
                  <a:schemeClr val="tx1">
                    <a:tint val="75000"/>
                  </a:schemeClr>
                </a:solidFill>
              </a:defRPr>
            </a:lvl4pPr>
            <a:lvl5pPr marL="1824781" indent="0" algn="ctr">
              <a:buNone/>
              <a:defRPr>
                <a:solidFill>
                  <a:schemeClr val="tx1">
                    <a:tint val="75000"/>
                  </a:schemeClr>
                </a:solidFill>
              </a:defRPr>
            </a:lvl5pPr>
            <a:lvl6pPr marL="2280970" indent="0" algn="ctr">
              <a:buNone/>
              <a:defRPr>
                <a:solidFill>
                  <a:schemeClr val="tx1">
                    <a:tint val="75000"/>
                  </a:schemeClr>
                </a:solidFill>
              </a:defRPr>
            </a:lvl6pPr>
            <a:lvl7pPr marL="2737175" indent="0" algn="ctr">
              <a:buNone/>
              <a:defRPr>
                <a:solidFill>
                  <a:schemeClr val="tx1">
                    <a:tint val="75000"/>
                  </a:schemeClr>
                </a:solidFill>
              </a:defRPr>
            </a:lvl7pPr>
            <a:lvl8pPr marL="3193366" indent="0" algn="ctr">
              <a:buNone/>
              <a:defRPr>
                <a:solidFill>
                  <a:schemeClr val="tx1">
                    <a:tint val="75000"/>
                  </a:schemeClr>
                </a:solidFill>
              </a:defRPr>
            </a:lvl8pPr>
            <a:lvl9pPr marL="364955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76" y="41617"/>
            <a:ext cx="671979" cy="461665"/>
          </a:xfrm>
          <a:prstGeom prst="rect">
            <a:avLst/>
          </a:prstGeom>
          <a:noFill/>
        </p:spPr>
        <p:txBody>
          <a:bodyPr wrap="none" lIns="91236" tIns="45619" rIns="91236" bIns="45619" rtlCol="0">
            <a:spAutoFit/>
          </a:bodyPr>
          <a:lstStyle/>
          <a:p>
            <a:pPr defTabSz="912386"/>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77" y="395442"/>
            <a:ext cx="1186131" cy="322961"/>
          </a:xfrm>
          <a:prstGeom prst="rect">
            <a:avLst/>
          </a:prstGeom>
          <a:noFill/>
        </p:spPr>
        <p:txBody>
          <a:bodyPr wrap="none" lIns="91236" tIns="45619" rIns="91236" bIns="45619" rtlCol="0">
            <a:spAutoFit/>
          </a:bodyPr>
          <a:lstStyle/>
          <a:p>
            <a:pPr defTabSz="912386">
              <a:lnSpc>
                <a:spcPts val="900"/>
              </a:lnSpc>
            </a:pPr>
            <a:r>
              <a:rPr lang="en-US" altLang="ja-JP" sz="800" dirty="0">
                <a:solidFill>
                  <a:prstClr val="black"/>
                </a:solidFill>
              </a:rPr>
              <a:t>High Energy Accelerator</a:t>
            </a:r>
          </a:p>
          <a:p>
            <a:pPr defTabSz="912386">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userDrawn="1"/>
        </p:nvSpPr>
        <p:spPr>
          <a:xfrm>
            <a:off x="123262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defTabSz="912386"/>
            <a:endParaRPr lang="ja-JP" altLang="en-US" sz="3200" dirty="0">
              <a:solidFill>
                <a:prstClr val="white"/>
              </a:solidFill>
            </a:endParaRPr>
          </a:p>
        </p:txBody>
      </p:sp>
    </p:spTree>
    <p:extLst>
      <p:ext uri="{BB962C8B-B14F-4D97-AF65-F5344CB8AC3E}">
        <p14:creationId xmlns:p14="http://schemas.microsoft.com/office/powerpoint/2010/main" val="1948510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KEK Standar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80628"/>
            <a:ext cx="6876764" cy="540060"/>
          </a:xfr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marL="342155" indent="-342155">
              <a:buSzPct val="80000"/>
              <a:buFont typeface="Wingdings" panose="05000000000000000000" pitchFamily="2" charset="2"/>
              <a:buChar char="n"/>
              <a:defRPr/>
            </a:lvl1pPr>
            <a:lvl2pPr marL="741316" indent="-285134">
              <a:buSzPct val="80000"/>
              <a:buFontTx/>
              <a:buBlip>
                <a:blip r:embed="rId2"/>
              </a:buBlip>
              <a:defRPr/>
            </a:lvl2pPr>
            <a:lvl3pPr marL="1140486" indent="-228091">
              <a:buFont typeface="Wingdings" panose="05000000000000000000" pitchFamily="2" charset="2"/>
              <a:buChar char="ü"/>
              <a:defRPr/>
            </a:lvl3pPr>
            <a:lvl4pPr marL="1596676" indent="-228091">
              <a:buFont typeface="Arial" panose="020B0604020202020204" pitchFamily="34" charset="0"/>
              <a:buChar char="•"/>
              <a:defRPr/>
            </a:lvl4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66821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43"/>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41"/>
            <a:ext cx="7772400" cy="1500187"/>
          </a:xfrm>
        </p:spPr>
        <p:txBody>
          <a:bodyPr anchor="b"/>
          <a:lstStyle>
            <a:lvl1pPr marL="0" indent="0">
              <a:buNone/>
              <a:defRPr sz="2000">
                <a:solidFill>
                  <a:schemeClr val="tx1">
                    <a:tint val="75000"/>
                  </a:schemeClr>
                </a:solidFill>
              </a:defRPr>
            </a:lvl1pPr>
            <a:lvl2pPr marL="456183" indent="0">
              <a:buNone/>
              <a:defRPr sz="1800">
                <a:solidFill>
                  <a:schemeClr val="tx1">
                    <a:tint val="75000"/>
                  </a:schemeClr>
                </a:solidFill>
              </a:defRPr>
            </a:lvl2pPr>
            <a:lvl3pPr marL="912386" indent="0">
              <a:buNone/>
              <a:defRPr sz="1600">
                <a:solidFill>
                  <a:schemeClr val="tx1">
                    <a:tint val="75000"/>
                  </a:schemeClr>
                </a:solidFill>
              </a:defRPr>
            </a:lvl3pPr>
            <a:lvl4pPr marL="1368590" indent="0">
              <a:buNone/>
              <a:defRPr sz="1400">
                <a:solidFill>
                  <a:schemeClr val="tx1">
                    <a:tint val="75000"/>
                  </a:schemeClr>
                </a:solidFill>
              </a:defRPr>
            </a:lvl4pPr>
            <a:lvl5pPr marL="1824781" indent="0">
              <a:buNone/>
              <a:defRPr sz="1400">
                <a:solidFill>
                  <a:schemeClr val="tx1">
                    <a:tint val="75000"/>
                  </a:schemeClr>
                </a:solidFill>
              </a:defRPr>
            </a:lvl5pPr>
            <a:lvl6pPr marL="2280970" indent="0">
              <a:buNone/>
              <a:defRPr sz="1400">
                <a:solidFill>
                  <a:schemeClr val="tx1">
                    <a:tint val="75000"/>
                  </a:schemeClr>
                </a:solidFill>
              </a:defRPr>
            </a:lvl6pPr>
            <a:lvl7pPr marL="2737175" indent="0">
              <a:buNone/>
              <a:defRPr sz="1400">
                <a:solidFill>
                  <a:schemeClr val="tx1">
                    <a:tint val="75000"/>
                  </a:schemeClr>
                </a:solidFill>
              </a:defRPr>
            </a:lvl7pPr>
            <a:lvl8pPr marL="3193366" indent="0">
              <a:buNone/>
              <a:defRPr sz="1400">
                <a:solidFill>
                  <a:schemeClr val="tx1">
                    <a:tint val="75000"/>
                  </a:schemeClr>
                </a:solidFill>
              </a:defRPr>
            </a:lvl8pPr>
            <a:lvl9pPr marL="3649559"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2497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4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1673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6183" indent="0">
              <a:buNone/>
              <a:defRPr sz="2000" b="1"/>
            </a:lvl2pPr>
            <a:lvl3pPr marL="912386" indent="0">
              <a:buNone/>
              <a:defRPr sz="1800" b="1"/>
            </a:lvl3pPr>
            <a:lvl4pPr marL="1368590" indent="0">
              <a:buNone/>
              <a:defRPr sz="1600" b="1"/>
            </a:lvl4pPr>
            <a:lvl5pPr marL="1824781" indent="0">
              <a:buNone/>
              <a:defRPr sz="1600" b="1"/>
            </a:lvl5pPr>
            <a:lvl6pPr marL="2280970" indent="0">
              <a:buNone/>
              <a:defRPr sz="1600" b="1"/>
            </a:lvl6pPr>
            <a:lvl7pPr marL="2737175" indent="0">
              <a:buNone/>
              <a:defRPr sz="1600" b="1"/>
            </a:lvl7pPr>
            <a:lvl8pPr marL="3193366" indent="0">
              <a:buNone/>
              <a:defRPr sz="1600" b="1"/>
            </a:lvl8pPr>
            <a:lvl9pPr marL="3649559"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0803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31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8/5/2019</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a:t>Katsuo Tokushuku</a:t>
            </a:r>
            <a:endParaRPr kumimoji="1" lang="ja-JP" altLang="en-US"/>
          </a:p>
        </p:txBody>
      </p:sp>
      <p:sp>
        <p:nvSpPr>
          <p:cNvPr id="6" name="スライド番号プレースホルダー 5"/>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12065125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67406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435101"/>
            <a:ext cx="3008313" cy="4691063"/>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83707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6183" indent="0">
              <a:buNone/>
              <a:defRPr sz="2800"/>
            </a:lvl2pPr>
            <a:lvl3pPr marL="912386" indent="0">
              <a:buNone/>
              <a:defRPr sz="2400"/>
            </a:lvl3pPr>
            <a:lvl4pPr marL="1368590" indent="0">
              <a:buNone/>
              <a:defRPr sz="2000"/>
            </a:lvl4pPr>
            <a:lvl5pPr marL="1824781" indent="0">
              <a:buNone/>
              <a:defRPr sz="2000"/>
            </a:lvl5pPr>
            <a:lvl6pPr marL="2280970" indent="0">
              <a:buNone/>
              <a:defRPr sz="2000"/>
            </a:lvl6pPr>
            <a:lvl7pPr marL="2737175" indent="0">
              <a:buNone/>
              <a:defRPr sz="2000"/>
            </a:lvl7pPr>
            <a:lvl8pPr marL="3193366" indent="0">
              <a:buNone/>
              <a:defRPr sz="2000"/>
            </a:lvl8pPr>
            <a:lvl9pPr marL="3649559"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6183" indent="0">
              <a:buNone/>
              <a:defRPr sz="1200"/>
            </a:lvl2pPr>
            <a:lvl3pPr marL="912386" indent="0">
              <a:buNone/>
              <a:defRPr sz="1000"/>
            </a:lvl3pPr>
            <a:lvl4pPr marL="1368590" indent="0">
              <a:buNone/>
              <a:defRPr sz="900"/>
            </a:lvl4pPr>
            <a:lvl5pPr marL="1824781" indent="0">
              <a:buNone/>
              <a:defRPr sz="900"/>
            </a:lvl5pPr>
            <a:lvl6pPr marL="2280970" indent="0">
              <a:buNone/>
              <a:defRPr sz="900"/>
            </a:lvl6pPr>
            <a:lvl7pPr marL="2737175" indent="0">
              <a:buNone/>
              <a:defRPr sz="900"/>
            </a:lvl7pPr>
            <a:lvl8pPr marL="3193366" indent="0">
              <a:buNone/>
              <a:defRPr sz="900"/>
            </a:lvl8pPr>
            <a:lvl9pPr marL="3649559"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10222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57836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1"/>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81"/>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48911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64468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8077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2008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9635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176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8/5/2019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Katsuo Tokushuku</a:t>
            </a:r>
            <a:endParaRPr kumimoji="1" lang="ja-JP" altLang="en-US"/>
          </a:p>
        </p:txBody>
      </p:sp>
      <p:sp>
        <p:nvSpPr>
          <p:cNvPr id="7" name="スライド番号プレースホルダー 6"/>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1370463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49477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55829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975823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26298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2811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93362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513524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5408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08826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84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8/5/2019</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a:t>Katsuo Tokushuku</a:t>
            </a:r>
            <a:endParaRPr kumimoji="1" lang="ja-JP" altLang="en-US"/>
          </a:p>
        </p:txBody>
      </p:sp>
      <p:sp>
        <p:nvSpPr>
          <p:cNvPr id="9" name="スライド番号プレースホルダー 8"/>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10461299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6902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9206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302675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87922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92493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17002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92434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354905-BC75-FA47-ADD8-FB9750FD945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30956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364C86-69AE-C14B-8EB3-6FE2FAACB6C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68726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364C86-69AE-C14B-8EB3-6FE2FAACB6C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0204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8/5/2019</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a:t>Katsuo Tokushuku</a:t>
            </a:r>
            <a:endParaRPr kumimoji="1" lang="ja-JP" altLang="en-US"/>
          </a:p>
        </p:txBody>
      </p:sp>
      <p:sp>
        <p:nvSpPr>
          <p:cNvPr id="5" name="スライド番号プレースホルダー 4"/>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3801163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40932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654489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35679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4686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48897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2701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7740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768982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53274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4695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8/5/2019</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a:t>Katsuo Tokushuku</a:t>
            </a:r>
            <a:endParaRPr kumimoji="1" lang="ja-JP" altLang="en-US"/>
          </a:p>
        </p:txBody>
      </p:sp>
      <p:sp>
        <p:nvSpPr>
          <p:cNvPr id="4" name="スライド番号プレースホルダー 3"/>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40680799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938884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a:t>マスタ タイトルの書式設定</a:t>
            </a:r>
            <a:endParaRPr lang="en-US"/>
          </a:p>
        </p:txBody>
      </p:sp>
      <p:sp>
        <p:nvSpPr>
          <p:cNvPr id="8" name="Date Placeholder 7"/>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10" name="Slide Number Placeholder 9"/>
          <p:cNvSpPr>
            <a:spLocks noGrp="1"/>
          </p:cNvSpPr>
          <p:nvPr>
            <p:ph type="sldNum" sz="quarter" idx="11"/>
          </p:nvPr>
        </p:nvSpPr>
        <p:spPr/>
        <p:txBody>
          <a:bodyPr/>
          <a:lstStyle/>
          <a:p>
            <a:fld id="{D4C49B74-5DB2-4B03-B1D2-7F6A3C51C318}" type="slidenum">
              <a:rPr lang="en-US" smtClean="0">
                <a:solidFill>
                  <a:prstClr val="black"/>
                </a:solidFill>
              </a:rPr>
              <a:pP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altLang="ja-JP">
                <a:solidFill>
                  <a:prstClr val="black"/>
                </a:solidFill>
              </a:rPr>
              <a:t>Katsuo Tokushuku</a:t>
            </a:r>
            <a:endParaRPr lang="en-US">
              <a:solidFill>
                <a:prstClr val="black"/>
              </a:solidFill>
            </a:endParaRPr>
          </a:p>
        </p:txBody>
      </p:sp>
    </p:spTree>
    <p:extLst>
      <p:ext uri="{BB962C8B-B14F-4D97-AF65-F5344CB8AC3E}">
        <p14:creationId xmlns:p14="http://schemas.microsoft.com/office/powerpoint/2010/main" val="35461708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KEK Standard">
    <p:spTree>
      <p:nvGrpSpPr>
        <p:cNvPr id="1" name=""/>
        <p:cNvGrpSpPr/>
        <p:nvPr/>
      </p:nvGrpSpPr>
      <p:grpSpPr>
        <a:xfrm>
          <a:off x="0" y="0"/>
          <a:ext cx="0" cy="0"/>
          <a:chOff x="0" y="0"/>
          <a:chExt cx="0" cy="0"/>
        </a:xfrm>
      </p:grpSpPr>
      <p:sp>
        <p:nvSpPr>
          <p:cNvPr id="2" name="タイトル 1"/>
          <p:cNvSpPr>
            <a:spLocks noGrp="1"/>
          </p:cNvSpPr>
          <p:nvPr>
            <p:ph type="title"/>
          </p:nvPr>
        </p:nvSpPr>
        <p:spPr>
          <a:xfrm>
            <a:off x="1259632" y="80628"/>
            <a:ext cx="6876764" cy="540060"/>
          </a:xfrm>
        </p:spPr>
        <p:txBody>
          <a:bodyPr/>
          <a:lstStyle/>
          <a:p>
            <a:r>
              <a:rPr kumimoji="1" lang="ja-JP" altLang="en-US" dirty="0"/>
              <a:t>マスター タイトルの書式設定</a:t>
            </a:r>
          </a:p>
        </p:txBody>
      </p:sp>
      <p:sp>
        <p:nvSpPr>
          <p:cNvPr id="3" name="コンテンツ プレースホルダー 2"/>
          <p:cNvSpPr>
            <a:spLocks noGrp="1"/>
          </p:cNvSpPr>
          <p:nvPr>
            <p:ph idx="1"/>
          </p:nvPr>
        </p:nvSpPr>
        <p:spPr/>
        <p:txBody>
          <a:bodyPr/>
          <a:lstStyle>
            <a:lvl1pPr marL="342900" indent="-342900">
              <a:buSzPct val="80000"/>
              <a:buFont typeface="Wingdings" panose="05000000000000000000" pitchFamily="2" charset="2"/>
              <a:buChar char="n"/>
              <a:defRPr/>
            </a:lvl1pPr>
            <a:lvl2pPr marL="742950" indent="-285750">
              <a:buSzPct val="80000"/>
              <a:buFontTx/>
              <a:buBlip>
                <a:blip r:embed="rId2"/>
              </a:buBlip>
              <a:defRPr/>
            </a:lvl2pPr>
            <a:lvl3pPr marL="1143000" indent="-228600">
              <a:buFont typeface="Wingdings" panose="05000000000000000000" pitchFamily="2" charset="2"/>
              <a:buChar char="ü"/>
              <a:defRPr/>
            </a:lvl3pPr>
            <a:lvl4pPr marL="1600200" indent="-228600">
              <a:buFont typeface="Arial" panose="020B0604020202020204" pitchFamily="34" charset="0"/>
              <a:buChar char="•"/>
              <a:defRPr/>
            </a:lvl4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163271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a:solidFill>
                  <a:prstClr val="black">
                    <a:tint val="75000"/>
                  </a:prstClr>
                </a:solidFill>
              </a:rPr>
              <a:t>8/5/2019</a:t>
            </a:r>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DDF214-A149-4559-9C6C-465025877B7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446584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chorCtr="0">
            <a:normAutofit/>
          </a:bodyPr>
          <a:lstStyle/>
          <a:p>
            <a:pPr algn="l"/>
            <a:r>
              <a:rPr lang="ja-JP" altLang="en-US"/>
              <a:t>マスタ タイトルの書式設定</a:t>
            </a:r>
            <a:endParaRPr lang="en-US"/>
          </a:p>
        </p:txBody>
      </p:sp>
      <p:sp>
        <p:nvSpPr>
          <p:cNvPr id="7" name="Date Placeholder 6"/>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8" name="Slide Number Placeholder 7"/>
          <p:cNvSpPr>
            <a:spLocks noGrp="1"/>
          </p:cNvSpPr>
          <p:nvPr>
            <p:ph type="sldNum" sz="quarter" idx="11"/>
          </p:nvPr>
        </p:nvSpPr>
        <p:spPr/>
        <p:txBody>
          <a:bodyPr/>
          <a:lstStyle/>
          <a:p>
            <a:fld id="{D4C49B74-5DB2-4B03-B1D2-7F6A3C51C318}" type="slidenum">
              <a:rPr lang="en-US" smtClean="0">
                <a:solidFill>
                  <a:prstClr val="black"/>
                </a:solidFill>
              </a:rPr>
              <a:pPr/>
              <a:t>‹#›</a:t>
            </a:fld>
            <a:endParaRPr lang="en-US">
              <a:solidFill>
                <a:prstClr val="black"/>
              </a:solidFill>
            </a:endParaRPr>
          </a:p>
        </p:txBody>
      </p:sp>
      <p:sp>
        <p:nvSpPr>
          <p:cNvPr id="9" name="Footer Placeholder 8"/>
          <p:cNvSpPr>
            <a:spLocks noGrp="1"/>
          </p:cNvSpPr>
          <p:nvPr>
            <p:ph type="ftr" sz="quarter" idx="12"/>
          </p:nvPr>
        </p:nvSpPr>
        <p:spPr/>
        <p:txBody>
          <a:bodyPr/>
          <a:lstStyle/>
          <a:p>
            <a:r>
              <a:rPr lang="en-US">
                <a:solidFill>
                  <a:prstClr val="black"/>
                </a:solidFill>
              </a:rPr>
              <a:t>Katsuo Tokushuku</a:t>
            </a:r>
          </a:p>
        </p:txBody>
      </p:sp>
    </p:spTree>
    <p:extLst>
      <p:ext uri="{BB962C8B-B14F-4D97-AF65-F5344CB8AC3E}">
        <p14:creationId xmlns:p14="http://schemas.microsoft.com/office/powerpoint/2010/main" val="2310247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タイトルとコンテンツ">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Title 6"/>
          <p:cNvSpPr>
            <a:spLocks noGrp="1"/>
          </p:cNvSpPr>
          <p:nvPr>
            <p:ph type="title"/>
          </p:nvPr>
        </p:nvSpPr>
        <p:spPr>
          <a:xfrm>
            <a:off x="1691680" y="-24"/>
            <a:ext cx="6995120" cy="785818"/>
          </a:xfrm>
          <a:prstGeom prst="rect">
            <a:avLst/>
          </a:prstGeom>
        </p:spPr>
        <p:txBody>
          <a:bodyPr anchor="b" anchorCtr="0">
            <a:normAutofit/>
          </a:bodyPr>
          <a:lstStyle/>
          <a:p>
            <a:pPr algn="l"/>
            <a:r>
              <a:rPr lang="ja-JP" altLang="en-US"/>
              <a:t>マスタ タイトルの書式設定</a:t>
            </a:r>
            <a:endParaRPr lang="en-US"/>
          </a:p>
        </p:txBody>
      </p:sp>
      <p:sp>
        <p:nvSpPr>
          <p:cNvPr id="8" name="Date Placeholder 7"/>
          <p:cNvSpPr>
            <a:spLocks noGrp="1"/>
          </p:cNvSpPr>
          <p:nvPr>
            <p:ph type="dt" sz="half" idx="10"/>
          </p:nvPr>
        </p:nvSpPr>
        <p:spPr/>
        <p:txBody>
          <a:bodyPr/>
          <a:lstStyle/>
          <a:p>
            <a:r>
              <a:rPr lang="en-US" altLang="ja-JP">
                <a:solidFill>
                  <a:prstClr val="black"/>
                </a:solidFill>
              </a:rPr>
              <a:t>8/5/2019</a:t>
            </a:r>
            <a:endParaRPr lang="en-US">
              <a:solidFill>
                <a:prstClr val="black"/>
              </a:solidFill>
            </a:endParaRPr>
          </a:p>
        </p:txBody>
      </p:sp>
      <p:sp>
        <p:nvSpPr>
          <p:cNvPr id="9" name="Slide Number Placeholder 8"/>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0" name="Footer Placeholder 9"/>
          <p:cNvSpPr>
            <a:spLocks noGrp="1"/>
          </p:cNvSpPr>
          <p:nvPr>
            <p:ph type="ftr" sz="quarter" idx="12"/>
          </p:nvPr>
        </p:nvSpPr>
        <p:spPr/>
        <p:txBody>
          <a:bodyPr/>
          <a:lstStyle/>
          <a:p>
            <a:r>
              <a:rPr lang="en-US" altLang="ja-JP">
                <a:solidFill>
                  <a:prstClr val="black"/>
                </a:solidFill>
              </a:rPr>
              <a:t>Katsuo Tokushuku</a:t>
            </a:r>
            <a:endParaRPr lang="en-US">
              <a:solidFill>
                <a:prstClr val="black"/>
              </a:solidFill>
            </a:endParaRPr>
          </a:p>
        </p:txBody>
      </p:sp>
    </p:spTree>
    <p:extLst>
      <p:ext uri="{BB962C8B-B14F-4D97-AF65-F5344CB8AC3E}">
        <p14:creationId xmlns:p14="http://schemas.microsoft.com/office/powerpoint/2010/main" val="2732053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354" y="2130848"/>
            <a:ext cx="7773293" cy="1470049"/>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824" y="3886708"/>
            <a:ext cx="6400354" cy="1752451"/>
          </a:xfrm>
        </p:spPr>
        <p:txBody>
          <a:bodyPr/>
          <a:lstStyle>
            <a:lvl1pPr marL="0" indent="0" algn="ctr">
              <a:buNone/>
              <a:defRPr/>
            </a:lvl1pPr>
            <a:lvl2pPr marL="320423" indent="0" algn="ctr">
              <a:buNone/>
              <a:defRPr/>
            </a:lvl2pPr>
            <a:lvl3pPr marL="640857" indent="0" algn="ctr">
              <a:buNone/>
              <a:defRPr/>
            </a:lvl3pPr>
            <a:lvl4pPr marL="961303" indent="0" algn="ctr">
              <a:buNone/>
              <a:defRPr/>
            </a:lvl4pPr>
            <a:lvl5pPr marL="1281724" indent="0" algn="ctr">
              <a:buNone/>
              <a:defRPr/>
            </a:lvl5pPr>
            <a:lvl6pPr marL="1602167" indent="0" algn="ctr">
              <a:buNone/>
              <a:defRPr/>
            </a:lvl6pPr>
            <a:lvl7pPr marL="1922587" indent="0" algn="ctr">
              <a:buNone/>
              <a:defRPr/>
            </a:lvl7pPr>
            <a:lvl8pPr marL="2243026" indent="0" algn="ctr">
              <a:buNone/>
              <a:defRPr/>
            </a:lvl8pPr>
            <a:lvl9pPr marL="2563460" indent="0" algn="ctr">
              <a:buNone/>
              <a:defRPr/>
            </a:lvl9pPr>
          </a:lstStyle>
          <a:p>
            <a:r>
              <a:rPr lang="ja-JP" altLang="en-US"/>
              <a:t>マスター サブタイトルの書式設定</a:t>
            </a:r>
          </a:p>
        </p:txBody>
      </p:sp>
      <p:sp>
        <p:nvSpPr>
          <p:cNvPr id="4" name="Text Box 3"/>
          <p:cNvSpPr txBox="1">
            <a:spLocks noGrp="1" noChangeArrowheads="1"/>
          </p:cNvSpPr>
          <p:nvPr>
            <p:ph type="sldNum" sz="quarter" idx="10"/>
          </p:nvPr>
        </p:nvSpPr>
        <p:spPr>
          <a:ln/>
        </p:spPr>
        <p:txBody>
          <a:bodyPr/>
          <a:lstStyle>
            <a:lvl1pPr>
              <a:defRPr/>
            </a:lvl1pPr>
          </a:lstStyle>
          <a:p>
            <a:fld id="{B1DF213A-BE3F-E440-8624-5DEC80FC6EC6}" type="slidenum">
              <a:rPr lang="en-US" altLang="ja-JP"/>
              <a:pPr/>
              <a:t>‹#›</a:t>
            </a:fld>
            <a:endParaRPr lang="en-US" altLang="ja-JP"/>
          </a:p>
        </p:txBody>
      </p:sp>
    </p:spTree>
    <p:extLst>
      <p:ext uri="{BB962C8B-B14F-4D97-AF65-F5344CB8AC3E}">
        <p14:creationId xmlns:p14="http://schemas.microsoft.com/office/powerpoint/2010/main" val="199883488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Text Box 3"/>
          <p:cNvSpPr txBox="1">
            <a:spLocks noGrp="1" noChangeArrowheads="1"/>
          </p:cNvSpPr>
          <p:nvPr>
            <p:ph type="sldNum" sz="quarter" idx="10"/>
          </p:nvPr>
        </p:nvSpPr>
        <p:spPr>
          <a:ln/>
        </p:spPr>
        <p:txBody>
          <a:bodyPr/>
          <a:lstStyle>
            <a:lvl1pPr>
              <a:defRPr/>
            </a:lvl1pPr>
          </a:lstStyle>
          <a:p>
            <a:fld id="{E97C3F98-19D2-9749-91DE-CF68E90C43A2}" type="slidenum">
              <a:rPr lang="en-US" altLang="ja-JP"/>
              <a:pPr/>
              <a:t>‹#›</a:t>
            </a:fld>
            <a:endParaRPr lang="en-US" altLang="ja-JP"/>
          </a:p>
        </p:txBody>
      </p:sp>
    </p:spTree>
    <p:extLst>
      <p:ext uri="{BB962C8B-B14F-4D97-AF65-F5344CB8AC3E}">
        <p14:creationId xmlns:p14="http://schemas.microsoft.com/office/powerpoint/2010/main" val="54005347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190" y="4406804"/>
            <a:ext cx="7772176" cy="1361777"/>
          </a:xfrm>
        </p:spPr>
        <p:txBody>
          <a:bodyPr anchor="t"/>
          <a:lstStyle>
            <a:lvl1pPr algn="l">
              <a:defRPr sz="28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190" y="2906614"/>
            <a:ext cx="7772176" cy="1500188"/>
          </a:xfrm>
        </p:spPr>
        <p:txBody>
          <a:bodyPr anchor="b"/>
          <a:lstStyle>
            <a:lvl1pPr marL="0" indent="0">
              <a:buNone/>
              <a:defRPr sz="1400"/>
            </a:lvl1pPr>
            <a:lvl2pPr marL="320423" indent="0">
              <a:buNone/>
              <a:defRPr sz="1300"/>
            </a:lvl2pPr>
            <a:lvl3pPr marL="640857" indent="0">
              <a:buNone/>
              <a:defRPr sz="1100"/>
            </a:lvl3pPr>
            <a:lvl4pPr marL="961303" indent="0">
              <a:buNone/>
              <a:defRPr sz="1000"/>
            </a:lvl4pPr>
            <a:lvl5pPr marL="1281724" indent="0">
              <a:buNone/>
              <a:defRPr sz="1000"/>
            </a:lvl5pPr>
            <a:lvl6pPr marL="1602167" indent="0">
              <a:buNone/>
              <a:defRPr sz="1000"/>
            </a:lvl6pPr>
            <a:lvl7pPr marL="1922587" indent="0">
              <a:buNone/>
              <a:defRPr sz="1000"/>
            </a:lvl7pPr>
            <a:lvl8pPr marL="2243026" indent="0">
              <a:buNone/>
              <a:defRPr sz="1000"/>
            </a:lvl8pPr>
            <a:lvl9pPr marL="2563460" indent="0">
              <a:buNone/>
              <a:defRPr sz="1000"/>
            </a:lvl9pPr>
          </a:lstStyle>
          <a:p>
            <a:pPr lvl="0"/>
            <a:r>
              <a:rPr lang="ja-JP" altLang="en-US"/>
              <a:t>マスター テキストの書式設定</a:t>
            </a:r>
          </a:p>
        </p:txBody>
      </p:sp>
      <p:sp>
        <p:nvSpPr>
          <p:cNvPr id="4" name="Text Box 3"/>
          <p:cNvSpPr txBox="1">
            <a:spLocks noGrp="1" noChangeArrowheads="1"/>
          </p:cNvSpPr>
          <p:nvPr>
            <p:ph type="sldNum" sz="quarter" idx="10"/>
          </p:nvPr>
        </p:nvSpPr>
        <p:spPr>
          <a:ln/>
        </p:spPr>
        <p:txBody>
          <a:bodyPr/>
          <a:lstStyle>
            <a:lvl1pPr>
              <a:defRPr/>
            </a:lvl1pPr>
          </a:lstStyle>
          <a:p>
            <a:fld id="{E56E3809-BFDF-F343-A996-D3DBB2772C3A}" type="slidenum">
              <a:rPr lang="en-US" altLang="ja-JP"/>
              <a:pPr/>
              <a:t>‹#›</a:t>
            </a:fld>
            <a:endParaRPr lang="en-US" altLang="ja-JP"/>
          </a:p>
        </p:txBody>
      </p:sp>
    </p:spTree>
    <p:extLst>
      <p:ext uri="{BB962C8B-B14F-4D97-AF65-F5344CB8AC3E}">
        <p14:creationId xmlns:p14="http://schemas.microsoft.com/office/powerpoint/2010/main" val="71958160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5417"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25578" y="1598414"/>
            <a:ext cx="4063008" cy="5259586"/>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Text Box 3"/>
          <p:cNvSpPr txBox="1">
            <a:spLocks noGrp="1" noChangeArrowheads="1"/>
          </p:cNvSpPr>
          <p:nvPr>
            <p:ph type="sldNum" sz="quarter" idx="10"/>
          </p:nvPr>
        </p:nvSpPr>
        <p:spPr>
          <a:ln/>
        </p:spPr>
        <p:txBody>
          <a:bodyPr/>
          <a:lstStyle>
            <a:lvl1pPr>
              <a:defRPr/>
            </a:lvl1pPr>
          </a:lstStyle>
          <a:p>
            <a:fld id="{C7FBBABB-8729-BB4F-9FC5-0059E5A33253}" type="slidenum">
              <a:rPr lang="en-US" altLang="ja-JP"/>
              <a:pPr/>
              <a:t>‹#›</a:t>
            </a:fld>
            <a:endParaRPr lang="en-US" altLang="ja-JP"/>
          </a:p>
        </p:txBody>
      </p:sp>
    </p:spTree>
    <p:extLst>
      <p:ext uri="{BB962C8B-B14F-4D97-AF65-F5344CB8AC3E}">
        <p14:creationId xmlns:p14="http://schemas.microsoft.com/office/powerpoint/2010/main" val="4576822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8/5/2019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Katsuo Tokushuku</a:t>
            </a:r>
            <a:endParaRPr kumimoji="1" lang="ja-JP" altLang="en-US"/>
          </a:p>
        </p:txBody>
      </p:sp>
      <p:sp>
        <p:nvSpPr>
          <p:cNvPr id="7" name="スライド番号プレースホルダー 6"/>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11011061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647" y="274588"/>
            <a:ext cx="8228707"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652" y="1534791"/>
            <a:ext cx="4039568" cy="639589"/>
          </a:xfrm>
        </p:spPr>
        <p:txBody>
          <a:bodyPr anchor="b"/>
          <a:lstStyle>
            <a:lvl1pPr marL="0" indent="0">
              <a:buNone/>
              <a:defRPr sz="1700" b="1"/>
            </a:lvl1pPr>
            <a:lvl2pPr marL="320423" indent="0">
              <a:buNone/>
              <a:defRPr sz="1400" b="1"/>
            </a:lvl2pPr>
            <a:lvl3pPr marL="640857" indent="0">
              <a:buNone/>
              <a:defRPr sz="1300" b="1"/>
            </a:lvl3pPr>
            <a:lvl4pPr marL="961303" indent="0">
              <a:buNone/>
              <a:defRPr sz="1100" b="1"/>
            </a:lvl4pPr>
            <a:lvl5pPr marL="1281724" indent="0">
              <a:buNone/>
              <a:defRPr sz="1100" b="1"/>
            </a:lvl5pPr>
            <a:lvl6pPr marL="1602167" indent="0">
              <a:buNone/>
              <a:defRPr sz="1100" b="1"/>
            </a:lvl6pPr>
            <a:lvl7pPr marL="1922587" indent="0">
              <a:buNone/>
              <a:defRPr sz="1100" b="1"/>
            </a:lvl7pPr>
            <a:lvl8pPr marL="2243026" indent="0">
              <a:buNone/>
              <a:defRPr sz="1100" b="1"/>
            </a:lvl8pPr>
            <a:lvl9pPr marL="2563460" indent="0">
              <a:buNone/>
              <a:defRPr sz="11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652"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4557" y="1534791"/>
            <a:ext cx="4041799" cy="639589"/>
          </a:xfrm>
        </p:spPr>
        <p:txBody>
          <a:bodyPr anchor="b"/>
          <a:lstStyle>
            <a:lvl1pPr marL="0" indent="0">
              <a:buNone/>
              <a:defRPr sz="1700" b="1"/>
            </a:lvl1pPr>
            <a:lvl2pPr marL="320423" indent="0">
              <a:buNone/>
              <a:defRPr sz="1400" b="1"/>
            </a:lvl2pPr>
            <a:lvl3pPr marL="640857" indent="0">
              <a:buNone/>
              <a:defRPr sz="1300" b="1"/>
            </a:lvl3pPr>
            <a:lvl4pPr marL="961303" indent="0">
              <a:buNone/>
              <a:defRPr sz="1100" b="1"/>
            </a:lvl4pPr>
            <a:lvl5pPr marL="1281724" indent="0">
              <a:buNone/>
              <a:defRPr sz="1100" b="1"/>
            </a:lvl5pPr>
            <a:lvl6pPr marL="1602167" indent="0">
              <a:buNone/>
              <a:defRPr sz="1100" b="1"/>
            </a:lvl6pPr>
            <a:lvl7pPr marL="1922587" indent="0">
              <a:buNone/>
              <a:defRPr sz="1100" b="1"/>
            </a:lvl7pPr>
            <a:lvl8pPr marL="2243026" indent="0">
              <a:buNone/>
              <a:defRPr sz="1100" b="1"/>
            </a:lvl8pPr>
            <a:lvl9pPr marL="2563460" indent="0">
              <a:buNone/>
              <a:defRPr sz="11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4557"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Text Box 3"/>
          <p:cNvSpPr txBox="1">
            <a:spLocks noGrp="1" noChangeArrowheads="1"/>
          </p:cNvSpPr>
          <p:nvPr>
            <p:ph type="sldNum" sz="quarter" idx="10"/>
          </p:nvPr>
        </p:nvSpPr>
        <p:spPr>
          <a:ln/>
        </p:spPr>
        <p:txBody>
          <a:bodyPr/>
          <a:lstStyle>
            <a:lvl1pPr>
              <a:defRPr/>
            </a:lvl1pPr>
          </a:lstStyle>
          <a:p>
            <a:fld id="{39171876-897D-5C4D-9B2E-B8F479F08351}" type="slidenum">
              <a:rPr lang="en-US" altLang="ja-JP"/>
              <a:pPr/>
              <a:t>‹#›</a:t>
            </a:fld>
            <a:endParaRPr lang="en-US" altLang="ja-JP"/>
          </a:p>
        </p:txBody>
      </p:sp>
    </p:spTree>
    <p:extLst>
      <p:ext uri="{BB962C8B-B14F-4D97-AF65-F5344CB8AC3E}">
        <p14:creationId xmlns:p14="http://schemas.microsoft.com/office/powerpoint/2010/main" val="350649646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Text Box 3"/>
          <p:cNvSpPr txBox="1">
            <a:spLocks noGrp="1" noChangeArrowheads="1"/>
          </p:cNvSpPr>
          <p:nvPr>
            <p:ph type="sldNum" sz="quarter" idx="10"/>
          </p:nvPr>
        </p:nvSpPr>
        <p:spPr>
          <a:ln/>
        </p:spPr>
        <p:txBody>
          <a:bodyPr/>
          <a:lstStyle>
            <a:lvl1pPr>
              <a:defRPr/>
            </a:lvl1pPr>
          </a:lstStyle>
          <a:p>
            <a:fld id="{345C60B5-297A-C148-9F0C-9BA24C27E8DE}" type="slidenum">
              <a:rPr lang="en-US" altLang="ja-JP"/>
              <a:pPr/>
              <a:t>‹#›</a:t>
            </a:fld>
            <a:endParaRPr lang="en-US" altLang="ja-JP"/>
          </a:p>
        </p:txBody>
      </p:sp>
    </p:spTree>
    <p:extLst>
      <p:ext uri="{BB962C8B-B14F-4D97-AF65-F5344CB8AC3E}">
        <p14:creationId xmlns:p14="http://schemas.microsoft.com/office/powerpoint/2010/main" val="241805486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F4B52642-58F1-004D-BDA1-06AE685CC829}" type="slidenum">
              <a:rPr lang="en-US" altLang="ja-JP"/>
              <a:pPr/>
              <a:t>‹#›</a:t>
            </a:fld>
            <a:endParaRPr lang="en-US" altLang="ja-JP"/>
          </a:p>
        </p:txBody>
      </p:sp>
    </p:spTree>
    <p:extLst>
      <p:ext uri="{BB962C8B-B14F-4D97-AF65-F5344CB8AC3E}">
        <p14:creationId xmlns:p14="http://schemas.microsoft.com/office/powerpoint/2010/main" val="71263638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707" y="273483"/>
            <a:ext cx="3008189" cy="1161976"/>
          </a:xfrm>
        </p:spPr>
        <p:txBody>
          <a:bodyPr anchor="b"/>
          <a:lstStyle>
            <a:lvl1pPr algn="l">
              <a:defRPr sz="1400" b="1"/>
            </a:lvl1pPr>
          </a:lstStyle>
          <a:p>
            <a:r>
              <a:rPr lang="ja-JP" altLang="en-US"/>
              <a:t>マスター タイトルの書式設定</a:t>
            </a:r>
          </a:p>
        </p:txBody>
      </p:sp>
      <p:sp>
        <p:nvSpPr>
          <p:cNvPr id="3" name="コンテンツ プレースホルダー 2"/>
          <p:cNvSpPr>
            <a:spLocks noGrp="1"/>
          </p:cNvSpPr>
          <p:nvPr>
            <p:ph idx="1"/>
          </p:nvPr>
        </p:nvSpPr>
        <p:spPr>
          <a:xfrm>
            <a:off x="3575227" y="273475"/>
            <a:ext cx="5111131"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707" y="1435448"/>
            <a:ext cx="3008189" cy="4690318"/>
          </a:xfrm>
        </p:spPr>
        <p:txBody>
          <a:bodyPr/>
          <a:lstStyle>
            <a:lvl1pPr marL="0" indent="0">
              <a:buNone/>
              <a:defRPr sz="1000"/>
            </a:lvl1pPr>
            <a:lvl2pPr marL="320423" indent="0">
              <a:buNone/>
              <a:defRPr sz="800"/>
            </a:lvl2pPr>
            <a:lvl3pPr marL="640857" indent="0">
              <a:buNone/>
              <a:defRPr sz="700"/>
            </a:lvl3pPr>
            <a:lvl4pPr marL="961303" indent="0">
              <a:buNone/>
              <a:defRPr sz="600"/>
            </a:lvl4pPr>
            <a:lvl5pPr marL="1281724" indent="0">
              <a:buNone/>
              <a:defRPr sz="600"/>
            </a:lvl5pPr>
            <a:lvl6pPr marL="1602167" indent="0">
              <a:buNone/>
              <a:defRPr sz="600"/>
            </a:lvl6pPr>
            <a:lvl7pPr marL="1922587" indent="0">
              <a:buNone/>
              <a:defRPr sz="600"/>
            </a:lvl7pPr>
            <a:lvl8pPr marL="2243026" indent="0">
              <a:buNone/>
              <a:defRPr sz="600"/>
            </a:lvl8pPr>
            <a:lvl9pPr marL="2563460" indent="0">
              <a:buNone/>
              <a:defRPr sz="600"/>
            </a:lvl9pPr>
          </a:lstStyle>
          <a:p>
            <a:pPr lvl="0"/>
            <a:r>
              <a:rPr lang="ja-JP" altLang="en-US"/>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fld id="{8300B0F9-AD24-754A-886B-C0DB3800F5AD}" type="slidenum">
              <a:rPr lang="en-US" altLang="ja-JP"/>
              <a:pPr/>
              <a:t>‹#›</a:t>
            </a:fld>
            <a:endParaRPr lang="en-US" altLang="ja-JP"/>
          </a:p>
        </p:txBody>
      </p:sp>
    </p:spTree>
    <p:extLst>
      <p:ext uri="{BB962C8B-B14F-4D97-AF65-F5344CB8AC3E}">
        <p14:creationId xmlns:p14="http://schemas.microsoft.com/office/powerpoint/2010/main" val="216509469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696" y="4800835"/>
            <a:ext cx="5486177" cy="567035"/>
          </a:xfrm>
        </p:spPr>
        <p:txBody>
          <a:bodyPr anchor="b"/>
          <a:lstStyle>
            <a:lvl1pPr algn="l">
              <a:defRPr sz="1400" b="1"/>
            </a:lvl1pPr>
          </a:lstStyle>
          <a:p>
            <a:r>
              <a:rPr lang="ja-JP" altLang="en-US"/>
              <a:t>マスター タイトルの書式設定</a:t>
            </a:r>
          </a:p>
        </p:txBody>
      </p:sp>
      <p:sp>
        <p:nvSpPr>
          <p:cNvPr id="3" name="図プレースホルダー 2"/>
          <p:cNvSpPr>
            <a:spLocks noGrp="1"/>
          </p:cNvSpPr>
          <p:nvPr>
            <p:ph type="pic" idx="1"/>
          </p:nvPr>
        </p:nvSpPr>
        <p:spPr>
          <a:xfrm>
            <a:off x="1792696" y="612801"/>
            <a:ext cx="5486177" cy="4114354"/>
          </a:xfrm>
        </p:spPr>
        <p:txBody>
          <a:bodyPr/>
          <a:lstStyle>
            <a:lvl1pPr marL="0" indent="0">
              <a:buNone/>
              <a:defRPr sz="2200"/>
            </a:lvl1pPr>
            <a:lvl2pPr marL="320423" indent="0">
              <a:buNone/>
              <a:defRPr sz="2000"/>
            </a:lvl2pPr>
            <a:lvl3pPr marL="640857" indent="0">
              <a:buNone/>
              <a:defRPr sz="1700"/>
            </a:lvl3pPr>
            <a:lvl4pPr marL="961303" indent="0">
              <a:buNone/>
              <a:defRPr sz="1400"/>
            </a:lvl4pPr>
            <a:lvl5pPr marL="1281724" indent="0">
              <a:buNone/>
              <a:defRPr sz="1400"/>
            </a:lvl5pPr>
            <a:lvl6pPr marL="1602167" indent="0">
              <a:buNone/>
              <a:defRPr sz="1400"/>
            </a:lvl6pPr>
            <a:lvl7pPr marL="1922587" indent="0">
              <a:buNone/>
              <a:defRPr sz="1400"/>
            </a:lvl7pPr>
            <a:lvl8pPr marL="2243026" indent="0">
              <a:buNone/>
              <a:defRPr sz="1400"/>
            </a:lvl8pPr>
            <a:lvl9pPr marL="2563460" indent="0">
              <a:buNone/>
              <a:defRPr sz="1400"/>
            </a:lvl9pPr>
          </a:lstStyle>
          <a:p>
            <a:pPr lvl="0"/>
            <a:endParaRPr lang="ja-JP" altLang="en-US" noProof="0">
              <a:sym typeface="Calibri" charset="0"/>
            </a:endParaRPr>
          </a:p>
        </p:txBody>
      </p:sp>
      <p:sp>
        <p:nvSpPr>
          <p:cNvPr id="4" name="テキスト プレースホルダー 3"/>
          <p:cNvSpPr>
            <a:spLocks noGrp="1"/>
          </p:cNvSpPr>
          <p:nvPr>
            <p:ph type="body" sz="half" idx="2"/>
          </p:nvPr>
        </p:nvSpPr>
        <p:spPr>
          <a:xfrm>
            <a:off x="1792696" y="5367862"/>
            <a:ext cx="5486177" cy="804788"/>
          </a:xfrm>
        </p:spPr>
        <p:txBody>
          <a:bodyPr/>
          <a:lstStyle>
            <a:lvl1pPr marL="0" indent="0">
              <a:buNone/>
              <a:defRPr sz="1000"/>
            </a:lvl1pPr>
            <a:lvl2pPr marL="320423" indent="0">
              <a:buNone/>
              <a:defRPr sz="800"/>
            </a:lvl2pPr>
            <a:lvl3pPr marL="640857" indent="0">
              <a:buNone/>
              <a:defRPr sz="700"/>
            </a:lvl3pPr>
            <a:lvl4pPr marL="961303" indent="0">
              <a:buNone/>
              <a:defRPr sz="600"/>
            </a:lvl4pPr>
            <a:lvl5pPr marL="1281724" indent="0">
              <a:buNone/>
              <a:defRPr sz="600"/>
            </a:lvl5pPr>
            <a:lvl6pPr marL="1602167" indent="0">
              <a:buNone/>
              <a:defRPr sz="600"/>
            </a:lvl6pPr>
            <a:lvl7pPr marL="1922587" indent="0">
              <a:buNone/>
              <a:defRPr sz="600"/>
            </a:lvl7pPr>
            <a:lvl8pPr marL="2243026" indent="0">
              <a:buNone/>
              <a:defRPr sz="600"/>
            </a:lvl8pPr>
            <a:lvl9pPr marL="2563460" indent="0">
              <a:buNone/>
              <a:defRPr sz="600"/>
            </a:lvl9pPr>
          </a:lstStyle>
          <a:p>
            <a:pPr lvl="0"/>
            <a:r>
              <a:rPr lang="ja-JP" altLang="en-US"/>
              <a:t>マスター テキストの書式設定</a:t>
            </a:r>
          </a:p>
        </p:txBody>
      </p:sp>
      <p:sp>
        <p:nvSpPr>
          <p:cNvPr id="5" name="Text Box 3"/>
          <p:cNvSpPr txBox="1">
            <a:spLocks noGrp="1" noChangeArrowheads="1"/>
          </p:cNvSpPr>
          <p:nvPr>
            <p:ph type="sldNum" sz="quarter" idx="10"/>
          </p:nvPr>
        </p:nvSpPr>
        <p:spPr>
          <a:ln/>
        </p:spPr>
        <p:txBody>
          <a:bodyPr/>
          <a:lstStyle>
            <a:lvl1pPr>
              <a:defRPr/>
            </a:lvl1pPr>
          </a:lstStyle>
          <a:p>
            <a:fld id="{326CBD9B-B840-7241-A591-FE475F5A7450}" type="slidenum">
              <a:rPr lang="en-US" altLang="ja-JP"/>
              <a:pPr/>
              <a:t>‹#›</a:t>
            </a:fld>
            <a:endParaRPr lang="en-US" altLang="ja-JP"/>
          </a:p>
        </p:txBody>
      </p:sp>
    </p:spTree>
    <p:extLst>
      <p:ext uri="{BB962C8B-B14F-4D97-AF65-F5344CB8AC3E}">
        <p14:creationId xmlns:p14="http://schemas.microsoft.com/office/powerpoint/2010/main" val="254068102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Text Box 3"/>
          <p:cNvSpPr txBox="1">
            <a:spLocks noGrp="1" noChangeArrowheads="1"/>
          </p:cNvSpPr>
          <p:nvPr>
            <p:ph type="sldNum" sz="quarter" idx="10"/>
          </p:nvPr>
        </p:nvSpPr>
        <p:spPr>
          <a:ln/>
        </p:spPr>
        <p:txBody>
          <a:bodyPr/>
          <a:lstStyle>
            <a:lvl1pPr>
              <a:defRPr/>
            </a:lvl1pPr>
          </a:lstStyle>
          <a:p>
            <a:fld id="{5CCF2B9D-BB1F-7A47-8D3F-E2E33AE61254}" type="slidenum">
              <a:rPr lang="en-US" altLang="ja-JP"/>
              <a:pPr/>
              <a:t>‹#›</a:t>
            </a:fld>
            <a:endParaRPr lang="en-US" altLang="ja-JP"/>
          </a:p>
        </p:txBody>
      </p:sp>
    </p:spTree>
    <p:extLst>
      <p:ext uri="{BB962C8B-B14F-4D97-AF65-F5344CB8AC3E}">
        <p14:creationId xmlns:p14="http://schemas.microsoft.com/office/powerpoint/2010/main" val="269757412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0296" y="91601"/>
            <a:ext cx="2058293" cy="6766471"/>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5415" y="91601"/>
            <a:ext cx="6067723" cy="676647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Text Box 3"/>
          <p:cNvSpPr txBox="1">
            <a:spLocks noGrp="1" noChangeArrowheads="1"/>
          </p:cNvSpPr>
          <p:nvPr>
            <p:ph type="sldNum" sz="quarter" idx="10"/>
          </p:nvPr>
        </p:nvSpPr>
        <p:spPr>
          <a:ln/>
        </p:spPr>
        <p:txBody>
          <a:bodyPr/>
          <a:lstStyle>
            <a:lvl1pPr>
              <a:defRPr/>
            </a:lvl1pPr>
          </a:lstStyle>
          <a:p>
            <a:fld id="{BEE56E5C-18E5-8442-A361-04BEA623817E}" type="slidenum">
              <a:rPr lang="en-US" altLang="ja-JP"/>
              <a:pPr/>
              <a:t>‹#›</a:t>
            </a:fld>
            <a:endParaRPr lang="en-US" altLang="ja-JP"/>
          </a:p>
        </p:txBody>
      </p:sp>
    </p:spTree>
    <p:extLst>
      <p:ext uri="{BB962C8B-B14F-4D97-AF65-F5344CB8AC3E}">
        <p14:creationId xmlns:p14="http://schemas.microsoft.com/office/powerpoint/2010/main" val="374561614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5" name="フッター プレースホルダ 4"/>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83558353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5" name="フッター プレースホルダ 4"/>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390553644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5" name="フッター プレースホルダ 4"/>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126064962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8/5/2019</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a:t>Katsuo Tokushuku</a:t>
            </a:r>
            <a:endParaRPr kumimoji="1" lang="ja-JP" altLang="en-US"/>
          </a:p>
        </p:txBody>
      </p:sp>
      <p:sp>
        <p:nvSpPr>
          <p:cNvPr id="7" name="スライド番号プレースホルダー 6"/>
          <p:cNvSpPr>
            <a:spLocks noGrp="1"/>
          </p:cNvSpPr>
          <p:nvPr>
            <p:ph type="sldNum" sz="quarter" idx="12"/>
          </p:nvPr>
        </p:nvSpPr>
        <p:spPr/>
        <p:txBody>
          <a:body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32294995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6" name="フッター プレースホルダ 5"/>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74047003"/>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8" name="フッター プレースホルダ 7"/>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314675337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4" name="フッター プレースホルダ 3"/>
          <p:cNvSpPr>
            <a:spLocks noGrp="1"/>
          </p:cNvSpPr>
          <p:nvPr>
            <p:ph type="ftr" sz="quarter" idx="11"/>
          </p:nvPr>
        </p:nvSpPr>
        <p:spPr>
          <a:xfrm>
            <a:off x="1187624" y="6421461"/>
            <a:ext cx="7242028" cy="365125"/>
          </a:xfrm>
        </p:spPr>
        <p:txBody>
          <a:bodyPr/>
          <a:lstStyle/>
          <a:p>
            <a:r>
              <a:rPr lang="en-US" altLang="ja-JP">
                <a:solidFill>
                  <a:prstClr val="white"/>
                </a:solidFill>
              </a:rPr>
              <a:t>Katsuo Tokushuku</a:t>
            </a:r>
            <a:endParaRPr lang="ja-JP" altLang="en-US" dirty="0">
              <a:solidFill>
                <a:prstClr val="white"/>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02782274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3" name="フッター プレースホルダ 2"/>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28986910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6" name="フッター プレースホルダ 5"/>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33206062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6" name="フッター プレースホルダ 5"/>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163738588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5" name="フッター プレースホルダ 4"/>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340477918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r>
              <a:rPr lang="en-US" altLang="ja-JP">
                <a:solidFill>
                  <a:prstClr val="white"/>
                </a:solidFill>
              </a:rPr>
              <a:t>8/5/2019</a:t>
            </a:r>
            <a:endParaRPr lang="ja-JP" altLang="en-US" dirty="0">
              <a:solidFill>
                <a:prstClr val="white"/>
              </a:solidFill>
            </a:endParaRPr>
          </a:p>
        </p:txBody>
      </p:sp>
      <p:sp>
        <p:nvSpPr>
          <p:cNvPr id="5" name="フッター プレースホルダ 4"/>
          <p:cNvSpPr>
            <a:spLocks noGrp="1"/>
          </p:cNvSpPr>
          <p:nvPr>
            <p:ph type="ftr" sz="quarter" idx="11"/>
          </p:nvPr>
        </p:nvSpPr>
        <p:spPr/>
        <p:txBody>
          <a:bodyPr/>
          <a:lstStyle/>
          <a:p>
            <a:r>
              <a:rPr lang="en-US" altLang="ja-JP">
                <a:solidFill>
                  <a:prstClr val="white"/>
                </a:solidFill>
              </a:rPr>
              <a:t>Katsuo Tokushuku</a:t>
            </a:r>
            <a:endParaRPr lang="ja-JP" altLang="en-US" dirty="0">
              <a:solidFill>
                <a:prstClr val="white"/>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42651212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 name="日付プレースホルダ 3"/>
          <p:cNvSpPr>
            <a:spLocks noGrp="1"/>
          </p:cNvSpPr>
          <p:nvPr>
            <p:ph type="dt" sz="half" idx="10"/>
          </p:nvPr>
        </p:nvSpPr>
        <p:spPr>
          <a:xfrm>
            <a:off x="35496" y="6389263"/>
            <a:ext cx="1044780" cy="365125"/>
          </a:xfrm>
        </p:spPr>
        <p:txBody>
          <a:bodyPr/>
          <a:lstStyle/>
          <a:p>
            <a:r>
              <a:rPr lang="en-US" altLang="ja-JP">
                <a:solidFill>
                  <a:prstClr val="white"/>
                </a:solidFill>
              </a:rPr>
              <a:t>8/5/2019</a:t>
            </a:r>
            <a:endParaRPr lang="ja-JP" altLang="en-US" dirty="0">
              <a:solidFill>
                <a:prstClr val="white"/>
              </a:solidFill>
            </a:endParaRPr>
          </a:p>
        </p:txBody>
      </p:sp>
      <p:sp>
        <p:nvSpPr>
          <p:cNvPr id="5" name="フッター プレースホルダ 4"/>
          <p:cNvSpPr>
            <a:spLocks noGrp="1"/>
          </p:cNvSpPr>
          <p:nvPr>
            <p:ph type="ftr" sz="quarter" idx="11"/>
          </p:nvPr>
        </p:nvSpPr>
        <p:spPr>
          <a:xfrm>
            <a:off x="1224292" y="6381328"/>
            <a:ext cx="7098012" cy="365125"/>
          </a:xfrm>
        </p:spPr>
        <p:txBody>
          <a:bodyPr/>
          <a:lstStyle/>
          <a:p>
            <a:r>
              <a:rPr lang="en-US" altLang="ja-JP">
                <a:solidFill>
                  <a:prstClr val="white"/>
                </a:solidFill>
              </a:rPr>
              <a:t>Katsuo Tokushuku</a:t>
            </a:r>
            <a:endParaRPr lang="ja-JP" altLang="en-US" dirty="0">
              <a:solidFill>
                <a:prstClr val="white"/>
              </a:solidFill>
            </a:endParaRPr>
          </a:p>
        </p:txBody>
      </p:sp>
      <p:sp>
        <p:nvSpPr>
          <p:cNvPr id="7" name="スライド番号プレースホルダ 5"/>
          <p:cNvSpPr>
            <a:spLocks noGrp="1"/>
          </p:cNvSpPr>
          <p:nvPr>
            <p:ph type="sldNum" sz="quarter" idx="12"/>
          </p:nvPr>
        </p:nvSpPr>
        <p:spPr>
          <a:xfrm>
            <a:off x="8501090" y="6421461"/>
            <a:ext cx="571504" cy="365125"/>
          </a:xfrm>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192121549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FontTx/>
              <a:buNone/>
              <a:defRPr>
                <a:solidFill>
                  <a:schemeClr val="tx1"/>
                </a:solidFill>
              </a:defRPr>
            </a:lvl1pPr>
            <a:lvl2pPr>
              <a:buFont typeface="Arial" pitchFamily="34" charset="0"/>
              <a:buChar char="•"/>
              <a:defRPr sz="1600">
                <a:solidFill>
                  <a:schemeClr val="tx1"/>
                </a:solidFill>
              </a:defRPr>
            </a:lvl2pPr>
            <a:lvl3pPr>
              <a:defRPr sz="1400">
                <a:solidFill>
                  <a:schemeClr val="tx1"/>
                </a:solidFill>
              </a:defRPr>
            </a:lvl3pPr>
            <a:lvl4pPr>
              <a:defRPr sz="1200">
                <a:solidFill>
                  <a:schemeClr val="tx1"/>
                </a:solidFill>
              </a:defRPr>
            </a:lvl4pPr>
            <a:lvl5pP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dirty="0"/>
              <a:t>Click to edit Master title style</a:t>
            </a:r>
          </a:p>
        </p:txBody>
      </p:sp>
      <p:sp>
        <p:nvSpPr>
          <p:cNvPr id="5" name="日付プレースホルダ 3"/>
          <p:cNvSpPr>
            <a:spLocks noGrp="1"/>
          </p:cNvSpPr>
          <p:nvPr>
            <p:ph type="dt" sz="half" idx="10"/>
          </p:nvPr>
        </p:nvSpPr>
        <p:spPr>
          <a:xfrm>
            <a:off x="142844" y="6429396"/>
            <a:ext cx="1044780" cy="365125"/>
          </a:xfrm>
        </p:spPr>
        <p:txBody>
          <a:bodyPr/>
          <a:lstStyle/>
          <a:p>
            <a:r>
              <a:rPr lang="en-US" altLang="ja-JP">
                <a:solidFill>
                  <a:prstClr val="white"/>
                </a:solidFill>
              </a:rPr>
              <a:t>8/5/2019</a:t>
            </a:r>
            <a:endParaRPr lang="ja-JP" altLang="en-US" dirty="0">
              <a:solidFill>
                <a:prstClr val="white"/>
              </a:solidFill>
            </a:endParaRPr>
          </a:p>
        </p:txBody>
      </p:sp>
      <p:sp>
        <p:nvSpPr>
          <p:cNvPr id="6" name="フッター プレースホルダ 4"/>
          <p:cNvSpPr>
            <a:spLocks noGrp="1"/>
          </p:cNvSpPr>
          <p:nvPr>
            <p:ph type="ftr" sz="quarter" idx="11"/>
          </p:nvPr>
        </p:nvSpPr>
        <p:spPr>
          <a:xfrm>
            <a:off x="1331640" y="6421461"/>
            <a:ext cx="7098012" cy="365125"/>
          </a:xfrm>
        </p:spPr>
        <p:txBody>
          <a:bodyPr/>
          <a:lstStyle/>
          <a:p>
            <a:r>
              <a:rPr lang="en-US" altLang="ja-JP">
                <a:solidFill>
                  <a:prstClr val="white"/>
                </a:solidFill>
              </a:rPr>
              <a:t>Katsuo Tokushuku</a:t>
            </a:r>
            <a:endParaRPr lang="ja-JP" altLang="en-US" dirty="0">
              <a:solidFill>
                <a:prstClr val="white"/>
              </a:solidFill>
            </a:endParaRPr>
          </a:p>
        </p:txBody>
      </p:sp>
      <p:sp>
        <p:nvSpPr>
          <p:cNvPr id="7" name="スライド番号プレースホルダ 5"/>
          <p:cNvSpPr>
            <a:spLocks noGrp="1"/>
          </p:cNvSpPr>
          <p:nvPr>
            <p:ph type="sldNum" sz="quarter" idx="12"/>
          </p:nvPr>
        </p:nvSpPr>
        <p:spPr>
          <a:xfrm>
            <a:off x="8501090" y="6421461"/>
            <a:ext cx="571504" cy="365125"/>
          </a:xfrm>
        </p:spPr>
        <p:txBody>
          <a:body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006674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0.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6" Type="http://schemas.openxmlformats.org/officeDocument/2006/relationships/image" Target="../media/image3.gif"/><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2.gif"/><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1.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image" Target="../media/image3.gif"/><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image" Target="../media/image6.gif"/><Relationship Id="rId2" Type="http://schemas.openxmlformats.org/officeDocument/2006/relationships/slideLayout" Target="../slideLayouts/slideLayout127.xml"/><Relationship Id="rId16" Type="http://schemas.openxmlformats.org/officeDocument/2006/relationships/image" Target="../media/image5.jp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theme" Target="../theme/theme15.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3.gif"/><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3.gi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slideLayout" Target="../slideLayouts/slideLayout74.xml"/><Relationship Id="rId7" Type="http://schemas.openxmlformats.org/officeDocument/2006/relationships/image" Target="../media/image2.gif"/><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image" Target="../media/image1.jpeg"/><Relationship Id="rId5" Type="http://schemas.openxmlformats.org/officeDocument/2006/relationships/theme" Target="../theme/theme9.xml"/><Relationship Id="rId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8/5/2019</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Katsuo Tokushuku</a:t>
            </a:r>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7A34B-ECA5-4E10-AFBF-97B40E147F35}" type="slidenum">
              <a:rPr kumimoji="1" lang="ja-JP" altLang="en-US" smtClean="0"/>
              <a:t>‹#›</a:t>
            </a:fld>
            <a:endParaRPr kumimoji="1" lang="ja-JP" altLang="en-US"/>
          </a:p>
        </p:txBody>
      </p:sp>
    </p:spTree>
    <p:extLst>
      <p:ext uri="{BB962C8B-B14F-4D97-AF65-F5344CB8AC3E}">
        <p14:creationId xmlns:p14="http://schemas.microsoft.com/office/powerpoint/2010/main" val="449716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9" y="91601"/>
            <a:ext cx="8233172" cy="1508001"/>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5597" tIns="35597" rIns="76048" bIns="35597" numCol="1" anchor="ctr" anchorCtr="0" compatLnSpc="1">
            <a:prstTxWarp prst="textNoShape">
              <a:avLst/>
            </a:prstTxWarp>
          </a:bodyPr>
          <a:lstStyle/>
          <a:p>
            <a:pPr lvl="0"/>
            <a:r>
              <a:rPr lang="en-US" altLang="ja-JP">
                <a:sym typeface="Calibri" charset="0"/>
              </a:rPr>
              <a:t>Click to edit Master title style</a:t>
            </a:r>
          </a:p>
        </p:txBody>
      </p:sp>
      <p:sp>
        <p:nvSpPr>
          <p:cNvPr id="7170" name="Rectangle 2"/>
          <p:cNvSpPr>
            <a:spLocks noGrp="1" noChangeArrowheads="1"/>
          </p:cNvSpPr>
          <p:nvPr>
            <p:ph type="body" idx="1"/>
          </p:nvPr>
        </p:nvSpPr>
        <p:spPr bwMode="auto">
          <a:xfrm>
            <a:off x="455419" y="1598414"/>
            <a:ext cx="8233172" cy="52595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35597" tIns="35597" rIns="76048" bIns="35597" numCol="1" anchor="t" anchorCtr="0" compatLnSpc="1">
            <a:prstTxWarp prst="textNoShape">
              <a:avLst/>
            </a:prstTxWarp>
          </a:bodyPr>
          <a:lstStyle/>
          <a:p>
            <a:pPr lvl="0"/>
            <a:r>
              <a:rPr lang="en-US" altLang="ja-JP">
                <a:sym typeface="Calibri" charset="0"/>
              </a:rPr>
              <a:t>Click to edit Master text styles</a:t>
            </a:r>
          </a:p>
          <a:p>
            <a:pPr lvl="1"/>
            <a:r>
              <a:rPr lang="en-US" altLang="ja-JP">
                <a:sym typeface="Calibri" charset="0"/>
              </a:rPr>
              <a:t>Second level</a:t>
            </a:r>
          </a:p>
          <a:p>
            <a:pPr lvl="2"/>
            <a:r>
              <a:rPr lang="en-US" altLang="ja-JP">
                <a:sym typeface="Calibri" charset="0"/>
              </a:rPr>
              <a:t>Third level</a:t>
            </a:r>
          </a:p>
          <a:p>
            <a:pPr lvl="3"/>
            <a:r>
              <a:rPr lang="en-US" altLang="ja-JP">
                <a:sym typeface="Calibri" charset="0"/>
              </a:rPr>
              <a:t>Fourth level</a:t>
            </a:r>
          </a:p>
          <a:p>
            <a:pPr lvl="4"/>
            <a:r>
              <a:rPr lang="en-US" altLang="ja-JP">
                <a:sym typeface="Calibri" charset="0"/>
              </a:rPr>
              <a:t>Fifth level</a:t>
            </a:r>
          </a:p>
        </p:txBody>
      </p:sp>
      <p:sp>
        <p:nvSpPr>
          <p:cNvPr id="7171" name="Text Box 3"/>
          <p:cNvSpPr txBox="1">
            <a:spLocks noGrp="1" noChangeArrowheads="1"/>
          </p:cNvSpPr>
          <p:nvPr>
            <p:ph type="sldNum" sz="quarter" idx="4"/>
          </p:nvPr>
        </p:nvSpPr>
        <p:spPr bwMode="auto">
          <a:xfrm>
            <a:off x="7506520" y="6415983"/>
            <a:ext cx="225475" cy="2411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64086" tIns="32040" rIns="64086" bIns="32040" numCol="1" anchor="ctr" anchorCtr="0" compatLnSpc="1">
            <a:prstTxWarp prst="textNoShape">
              <a:avLst/>
            </a:prstTxWarp>
          </a:bodyPr>
          <a:lstStyle>
            <a:lvl1pPr>
              <a:defRPr kumimoji="0" sz="1100">
                <a:solidFill>
                  <a:srgbClr val="898989"/>
                </a:solidFill>
                <a:latin typeface="Calibri" charset="0"/>
                <a:ea typeface="Calibri" charset="0"/>
                <a:cs typeface="Calibri" charset="0"/>
                <a:sym typeface="Calibri" charset="0"/>
              </a:defRPr>
            </a:lvl1pPr>
            <a:lvl2pPr marL="520726" indent="-200273">
              <a:defRPr kumimoji="1" sz="2200">
                <a:solidFill>
                  <a:srgbClr val="424D43"/>
                </a:solidFill>
                <a:latin typeface="Palatino" charset="0"/>
                <a:ea typeface="ヒラギノ明朝 ProN W3" charset="0"/>
                <a:cs typeface="ヒラギノ明朝 ProN W3" charset="0"/>
                <a:sym typeface="Palatino" charset="0"/>
              </a:defRPr>
            </a:lvl2pPr>
            <a:lvl3pPr marL="801084" indent="-160224">
              <a:defRPr kumimoji="1" sz="2200">
                <a:solidFill>
                  <a:srgbClr val="424D43"/>
                </a:solidFill>
                <a:latin typeface="Palatino" charset="0"/>
                <a:ea typeface="ヒラギノ明朝 ProN W3" charset="0"/>
                <a:cs typeface="ヒラギノ明朝 ProN W3" charset="0"/>
                <a:sym typeface="Palatino" charset="0"/>
              </a:defRPr>
            </a:lvl3pPr>
            <a:lvl4pPr marL="1121525" indent="-160224">
              <a:defRPr kumimoji="1" sz="2200">
                <a:solidFill>
                  <a:srgbClr val="424D43"/>
                </a:solidFill>
                <a:latin typeface="Palatino" charset="0"/>
                <a:ea typeface="ヒラギノ明朝 ProN W3" charset="0"/>
                <a:cs typeface="ヒラギノ明朝 ProN W3" charset="0"/>
                <a:sym typeface="Palatino" charset="0"/>
              </a:defRPr>
            </a:lvl4pPr>
            <a:lvl5pPr marL="1441940" indent="-160224">
              <a:defRPr kumimoji="1" sz="2200">
                <a:solidFill>
                  <a:srgbClr val="424D43"/>
                </a:solidFill>
                <a:latin typeface="Palatino" charset="0"/>
                <a:ea typeface="ヒラギノ明朝 ProN W3" charset="0"/>
                <a:cs typeface="ヒラギノ明朝 ProN W3" charset="0"/>
                <a:sym typeface="Palatino" charset="0"/>
              </a:defRPr>
            </a:lvl5pPr>
            <a:lvl6pPr marL="1762394"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6pPr>
            <a:lvl7pPr marL="2082807"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7pPr>
            <a:lvl8pPr marL="2403251"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8pPr>
            <a:lvl9pPr marL="2723668" indent="-160224" algn="ctr" fontAlgn="base">
              <a:spcBef>
                <a:spcPct val="0"/>
              </a:spcBef>
              <a:spcAft>
                <a:spcPct val="0"/>
              </a:spcAft>
              <a:defRPr kumimoji="1" sz="2200">
                <a:solidFill>
                  <a:srgbClr val="424D43"/>
                </a:solidFill>
                <a:latin typeface="Palatino" charset="0"/>
                <a:ea typeface="ヒラギノ明朝 ProN W3" charset="0"/>
                <a:cs typeface="ヒラギノ明朝 ProN W3" charset="0"/>
                <a:sym typeface="Palatino" charset="0"/>
              </a:defRPr>
            </a:lvl9pPr>
          </a:lstStyle>
          <a:p>
            <a:pPr algn="ctr" defTabSz="912943" fontAlgn="base">
              <a:spcBef>
                <a:spcPct val="0"/>
              </a:spcBef>
              <a:spcAft>
                <a:spcPct val="0"/>
              </a:spcAft>
            </a:pPr>
            <a:fld id="{40671904-0346-B543-825B-19FA18FD5861}" type="slidenum">
              <a:rPr lang="en-US" altLang="ja-JP" smtClean="0"/>
              <a:pPr algn="ctr" defTabSz="912943" fontAlgn="base">
                <a:spcBef>
                  <a:spcPct val="0"/>
                </a:spcBef>
                <a:spcAft>
                  <a:spcPct val="0"/>
                </a:spcAft>
              </a:pPr>
              <a:t>‹#›</a:t>
            </a:fld>
            <a:endParaRPr lang="en-US" altLang="ja-JP"/>
          </a:p>
        </p:txBody>
      </p:sp>
    </p:spTree>
    <p:extLst>
      <p:ext uri="{BB962C8B-B14F-4D97-AF65-F5344CB8AC3E}">
        <p14:creationId xmlns:p14="http://schemas.microsoft.com/office/powerpoint/2010/main" val="2728886928"/>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ransition/>
  <p:hf hdr="0" ftr="0" dt="0"/>
  <p:txStyles>
    <p:titleStyle>
      <a:lvl1pPr marL="4465" indent="-4465" algn="ctr" rtl="0" fontAlgn="base">
        <a:spcBef>
          <a:spcPct val="0"/>
        </a:spcBef>
        <a:spcAft>
          <a:spcPct val="0"/>
        </a:spcAft>
        <a:defRPr kumimoji="1" sz="4400">
          <a:solidFill>
            <a:schemeClr val="tx1"/>
          </a:solidFill>
          <a:latin typeface="+mj-lt"/>
          <a:ea typeface="+mj-ea"/>
          <a:cs typeface="+mj-cs"/>
          <a:sym typeface="Calibri" charset="0"/>
        </a:defRPr>
      </a:lvl1pPr>
      <a:lvl2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2pPr>
      <a:lvl3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3pPr>
      <a:lvl4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4pPr>
      <a:lvl5pPr marL="4465" indent="-4465" algn="ctr" rtl="0" fontAlgn="base">
        <a:spcBef>
          <a:spcPct val="0"/>
        </a:spcBef>
        <a:spcAft>
          <a:spcPct val="0"/>
        </a:spcAft>
        <a:defRPr kumimoji="1" sz="4400">
          <a:solidFill>
            <a:schemeClr val="tx1"/>
          </a:solidFill>
          <a:latin typeface="Calibri" charset="0"/>
          <a:ea typeface="ヒラギノ角ゴ ProN W3" charset="0"/>
          <a:cs typeface="ヒラギノ角ゴ ProN W3" charset="0"/>
          <a:sym typeface="Calibri" charset="0"/>
        </a:defRPr>
      </a:lvl5pPr>
      <a:lvl6pPr marL="324887"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645319"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965741"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286175"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p:titleStyle>
    <p:bodyStyle>
      <a:lvl1pPr marL="265903" indent="-238110" algn="l" rtl="0" fontAlgn="base">
        <a:spcBef>
          <a:spcPts val="773"/>
        </a:spcBef>
        <a:spcAft>
          <a:spcPct val="0"/>
        </a:spcAft>
        <a:buClr>
          <a:srgbClr val="000000"/>
        </a:buClr>
        <a:buSzPct val="100000"/>
        <a:buFont typeface="Arial" charset="0"/>
        <a:buChar char="•"/>
        <a:defRPr kumimoji="1" sz="3100">
          <a:solidFill>
            <a:schemeClr val="tx1"/>
          </a:solidFill>
          <a:latin typeface="+mn-lt"/>
          <a:ea typeface="+mn-ea"/>
          <a:cs typeface="+mn-cs"/>
          <a:sym typeface="Calibri" charset="0"/>
        </a:defRPr>
      </a:lvl1pPr>
      <a:lvl2pPr marL="510700" indent="-198053" algn="l" rtl="0" fontAlgn="base">
        <a:spcBef>
          <a:spcPts val="703"/>
        </a:spcBef>
        <a:spcAft>
          <a:spcPct val="0"/>
        </a:spcAft>
        <a:buClr>
          <a:srgbClr val="000000"/>
        </a:buClr>
        <a:buSzPct val="100000"/>
        <a:buFont typeface="Arial" charset="0"/>
        <a:buChar char="–"/>
        <a:defRPr kumimoji="1" sz="2700">
          <a:solidFill>
            <a:schemeClr val="tx1"/>
          </a:solidFill>
          <a:latin typeface="+mn-lt"/>
          <a:ea typeface="+mn-ea"/>
          <a:cs typeface="+mn-cs"/>
          <a:sym typeface="Calibri" charset="0"/>
        </a:defRPr>
      </a:lvl2pPr>
      <a:lvl3pPr marL="791081" indent="-157998" algn="l" rtl="0" fontAlgn="base">
        <a:spcBef>
          <a:spcPts val="562"/>
        </a:spcBef>
        <a:spcAft>
          <a:spcPct val="0"/>
        </a:spcAft>
        <a:buClr>
          <a:srgbClr val="000000"/>
        </a:buClr>
        <a:buSzPct val="100000"/>
        <a:buFont typeface="Arial" charset="0"/>
        <a:buChar char="•"/>
        <a:defRPr kumimoji="1" sz="2500">
          <a:solidFill>
            <a:schemeClr val="tx1"/>
          </a:solidFill>
          <a:latin typeface="+mn-lt"/>
          <a:ea typeface="+mn-ea"/>
          <a:cs typeface="+mn-cs"/>
          <a:sym typeface="Calibri" charset="0"/>
        </a:defRPr>
      </a:lvl3pPr>
      <a:lvl4pPr marL="1111500" indent="-157998" algn="l" rtl="0" fontAlgn="base">
        <a:spcBef>
          <a:spcPts val="492"/>
        </a:spcBef>
        <a:spcAft>
          <a:spcPct val="0"/>
        </a:spcAft>
        <a:buClr>
          <a:srgbClr val="000000"/>
        </a:buClr>
        <a:buSzPct val="100000"/>
        <a:buFont typeface="Arial" charset="0"/>
        <a:buChar char="–"/>
        <a:defRPr kumimoji="1" sz="2000">
          <a:solidFill>
            <a:schemeClr val="tx1"/>
          </a:solidFill>
          <a:latin typeface="+mn-lt"/>
          <a:ea typeface="+mn-ea"/>
          <a:cs typeface="+mn-cs"/>
          <a:sym typeface="Calibri" charset="0"/>
        </a:defRPr>
      </a:lvl4pPr>
      <a:lvl5pPr marL="1431933" indent="-157998" algn="l" rtl="0" fontAlgn="base">
        <a:spcBef>
          <a:spcPts val="492"/>
        </a:spcBef>
        <a:spcAft>
          <a:spcPct val="0"/>
        </a:spcAft>
        <a:buClr>
          <a:srgbClr val="000000"/>
        </a:buClr>
        <a:buSzPct val="100000"/>
        <a:buFont typeface="Arial" charset="0"/>
        <a:buChar char="»"/>
        <a:defRPr kumimoji="1" sz="2000">
          <a:solidFill>
            <a:schemeClr val="tx1"/>
          </a:solidFill>
          <a:latin typeface="+mn-lt"/>
          <a:ea typeface="+mn-ea"/>
          <a:cs typeface="+mn-cs"/>
          <a:sym typeface="Calibri" charset="0"/>
        </a:defRPr>
      </a:lvl5pPr>
      <a:lvl6pPr marL="1752350"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6pPr>
      <a:lvl7pPr marL="2072795"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7pPr>
      <a:lvl8pPr marL="2393215"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8pPr>
      <a:lvl9pPr marL="2713665" indent="-157998" algn="l" rtl="0" fontAlgn="base">
        <a:spcBef>
          <a:spcPts val="492"/>
        </a:spcBef>
        <a:spcAft>
          <a:spcPct val="0"/>
        </a:spcAft>
        <a:buClr>
          <a:srgbClr val="000000"/>
        </a:buClr>
        <a:buSzPct val="100000"/>
        <a:buFont typeface="Arial" charset="0"/>
        <a:buChar char="»"/>
        <a:defRPr sz="2000">
          <a:solidFill>
            <a:schemeClr val="tx1"/>
          </a:solidFill>
          <a:latin typeface="+mn-lt"/>
          <a:ea typeface="+mn-ea"/>
          <a:cs typeface="+mn-cs"/>
          <a:sym typeface="Calibri" charset="0"/>
        </a:defRPr>
      </a:lvl9pPr>
    </p:bodyStyle>
    <p:otherStyle>
      <a:defPPr>
        <a:defRPr lang="ja-JP"/>
      </a:defPPr>
      <a:lvl1pPr marL="0" algn="l" defTabSz="320423" rtl="0" eaLnBrk="1" latinLnBrk="0" hangingPunct="1">
        <a:defRPr kumimoji="1" sz="1300" kern="1200">
          <a:solidFill>
            <a:schemeClr val="tx1"/>
          </a:solidFill>
          <a:latin typeface="+mn-lt"/>
          <a:ea typeface="+mn-ea"/>
          <a:cs typeface="+mn-cs"/>
        </a:defRPr>
      </a:lvl1pPr>
      <a:lvl2pPr marL="320423" algn="l" defTabSz="320423" rtl="0" eaLnBrk="1" latinLnBrk="0" hangingPunct="1">
        <a:defRPr kumimoji="1" sz="1300" kern="1200">
          <a:solidFill>
            <a:schemeClr val="tx1"/>
          </a:solidFill>
          <a:latin typeface="+mn-lt"/>
          <a:ea typeface="+mn-ea"/>
          <a:cs typeface="+mn-cs"/>
        </a:defRPr>
      </a:lvl2pPr>
      <a:lvl3pPr marL="640857" algn="l" defTabSz="320423" rtl="0" eaLnBrk="1" latinLnBrk="0" hangingPunct="1">
        <a:defRPr kumimoji="1" sz="1300" kern="1200">
          <a:solidFill>
            <a:schemeClr val="tx1"/>
          </a:solidFill>
          <a:latin typeface="+mn-lt"/>
          <a:ea typeface="+mn-ea"/>
          <a:cs typeface="+mn-cs"/>
        </a:defRPr>
      </a:lvl3pPr>
      <a:lvl4pPr marL="961303" algn="l" defTabSz="320423" rtl="0" eaLnBrk="1" latinLnBrk="0" hangingPunct="1">
        <a:defRPr kumimoji="1" sz="1300" kern="1200">
          <a:solidFill>
            <a:schemeClr val="tx1"/>
          </a:solidFill>
          <a:latin typeface="+mn-lt"/>
          <a:ea typeface="+mn-ea"/>
          <a:cs typeface="+mn-cs"/>
        </a:defRPr>
      </a:lvl4pPr>
      <a:lvl5pPr marL="1281724" algn="l" defTabSz="320423" rtl="0" eaLnBrk="1" latinLnBrk="0" hangingPunct="1">
        <a:defRPr kumimoji="1" sz="1300" kern="1200">
          <a:solidFill>
            <a:schemeClr val="tx1"/>
          </a:solidFill>
          <a:latin typeface="+mn-lt"/>
          <a:ea typeface="+mn-ea"/>
          <a:cs typeface="+mn-cs"/>
        </a:defRPr>
      </a:lvl5pPr>
      <a:lvl6pPr marL="1602167" algn="l" defTabSz="320423" rtl="0" eaLnBrk="1" latinLnBrk="0" hangingPunct="1">
        <a:defRPr kumimoji="1" sz="1300" kern="1200">
          <a:solidFill>
            <a:schemeClr val="tx1"/>
          </a:solidFill>
          <a:latin typeface="+mn-lt"/>
          <a:ea typeface="+mn-ea"/>
          <a:cs typeface="+mn-cs"/>
        </a:defRPr>
      </a:lvl6pPr>
      <a:lvl7pPr marL="1922587" algn="l" defTabSz="320423" rtl="0" eaLnBrk="1" latinLnBrk="0" hangingPunct="1">
        <a:defRPr kumimoji="1" sz="1300" kern="1200">
          <a:solidFill>
            <a:schemeClr val="tx1"/>
          </a:solidFill>
          <a:latin typeface="+mn-lt"/>
          <a:ea typeface="+mn-ea"/>
          <a:cs typeface="+mn-cs"/>
        </a:defRPr>
      </a:lvl7pPr>
      <a:lvl8pPr marL="2243026" algn="l" defTabSz="320423" rtl="0" eaLnBrk="1" latinLnBrk="0" hangingPunct="1">
        <a:defRPr kumimoji="1" sz="1300" kern="1200">
          <a:solidFill>
            <a:schemeClr val="tx1"/>
          </a:solidFill>
          <a:latin typeface="+mn-lt"/>
          <a:ea typeface="+mn-ea"/>
          <a:cs typeface="+mn-cs"/>
        </a:defRPr>
      </a:lvl8pPr>
      <a:lvl9pPr marL="2563460" algn="l" defTabSz="320423" rtl="0" eaLnBrk="1" latinLnBrk="0" hangingPunct="1">
        <a:defRPr kumimoji="1"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0000"/>
            </a:gs>
            <a:gs pos="39999">
              <a:schemeClr val="tx1"/>
            </a:gs>
            <a:gs pos="92000">
              <a:srgbClr val="0C0E60"/>
            </a:gs>
            <a:gs pos="93000">
              <a:schemeClr val="tx1"/>
            </a:gs>
            <a:gs pos="94000">
              <a:srgbClr val="0C0E60"/>
            </a:gs>
            <a:gs pos="100000">
              <a:srgbClr val="0C0E60"/>
            </a:gs>
          </a:gsLst>
          <a:lin ang="5400000" scaled="0"/>
          <a:tileRect/>
        </a:gra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142852"/>
            <a:ext cx="8229600" cy="796908"/>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142844" y="6429396"/>
            <a:ext cx="1044780" cy="365125"/>
          </a:xfrm>
          <a:prstGeom prst="rect">
            <a:avLst/>
          </a:prstGeom>
        </p:spPr>
        <p:txBody>
          <a:bodyPr vert="horz" lIns="91440" tIns="45720" rIns="91440" bIns="45720" rtlCol="0" anchor="ctr"/>
          <a:lstStyle>
            <a:lvl1pPr algn="l">
              <a:defRPr sz="1200">
                <a:solidFill>
                  <a:schemeClr val="bg1"/>
                </a:solidFill>
              </a:defRPr>
            </a:lvl1pPr>
          </a:lstStyle>
          <a:p>
            <a:r>
              <a:rPr lang="en-US" altLang="ja-JP">
                <a:solidFill>
                  <a:prstClr val="white"/>
                </a:solidFill>
              </a:rPr>
              <a:t>8/5/2019</a:t>
            </a:r>
            <a:endParaRPr lang="ja-JP" altLang="en-US" dirty="0">
              <a:solidFill>
                <a:prstClr val="white"/>
              </a:solidFill>
            </a:endParaRPr>
          </a:p>
        </p:txBody>
      </p:sp>
      <p:sp>
        <p:nvSpPr>
          <p:cNvPr id="5" name="フッター プレースホルダ 4"/>
          <p:cNvSpPr>
            <a:spLocks noGrp="1"/>
          </p:cNvSpPr>
          <p:nvPr>
            <p:ph type="ftr" sz="quarter" idx="3"/>
          </p:nvPr>
        </p:nvSpPr>
        <p:spPr>
          <a:xfrm>
            <a:off x="1331640" y="6421461"/>
            <a:ext cx="7098012" cy="365125"/>
          </a:xfrm>
          <a:prstGeom prst="rect">
            <a:avLst/>
          </a:prstGeom>
        </p:spPr>
        <p:txBody>
          <a:bodyPr vert="horz" lIns="91440" tIns="45720" rIns="91440" bIns="45720" rtlCol="0" anchor="ctr"/>
          <a:lstStyle>
            <a:lvl1pPr algn="ctr">
              <a:defRPr sz="1200">
                <a:solidFill>
                  <a:schemeClr val="bg1"/>
                </a:solidFill>
              </a:defRPr>
            </a:lvl1pPr>
          </a:lstStyle>
          <a:p>
            <a:r>
              <a:rPr lang="en-US" altLang="ja-JP">
                <a:solidFill>
                  <a:prstClr val="white"/>
                </a:solidFill>
              </a:rPr>
              <a:t>Katsuo Tokushuku</a:t>
            </a:r>
            <a:endParaRPr lang="ja-JP" altLang="en-US" dirty="0">
              <a:solidFill>
                <a:prstClr val="white"/>
              </a:solidFill>
            </a:endParaRPr>
          </a:p>
        </p:txBody>
      </p:sp>
      <p:sp>
        <p:nvSpPr>
          <p:cNvPr id="6" name="スライド番号プレースホルダ 5"/>
          <p:cNvSpPr>
            <a:spLocks noGrp="1"/>
          </p:cNvSpPr>
          <p:nvPr>
            <p:ph type="sldNum" sz="quarter" idx="4"/>
          </p:nvPr>
        </p:nvSpPr>
        <p:spPr>
          <a:xfrm>
            <a:off x="8501090" y="6421461"/>
            <a:ext cx="571504" cy="365125"/>
          </a:xfrm>
          <a:prstGeom prst="rect">
            <a:avLst/>
          </a:prstGeom>
        </p:spPr>
        <p:txBody>
          <a:bodyPr vert="horz" lIns="91440" tIns="45720" rIns="91440" bIns="45720" rtlCol="0" anchor="ctr"/>
          <a:lstStyle>
            <a:lvl1pPr algn="r">
              <a:defRPr sz="1800">
                <a:solidFill>
                  <a:schemeClr val="bg1"/>
                </a:solidFill>
              </a:defRPr>
            </a:lvl1pPr>
          </a:lstStyle>
          <a:p>
            <a:fld id="{D2D8002D-B5B0-4BAC-B1F6-782DDCCE6D9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1421070472"/>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Lst>
  <p:transition/>
  <p:hf hdr="0" ftr="0" dt="0"/>
  <p:txStyles>
    <p:titleStyle>
      <a:lvl1pPr algn="ctr" defTabSz="914400" rtl="0" eaLnBrk="1" latinLnBrk="0" hangingPunct="1">
        <a:spcBef>
          <a:spcPct val="0"/>
        </a:spcBef>
        <a:buNone/>
        <a:defRPr kumimoji="1" sz="4400" kern="1200">
          <a:solidFill>
            <a:schemeClr val="bg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kumimoji="1" sz="3200" kern="1200" baseline="0">
          <a:solidFill>
            <a:schemeClr val="bg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kumimoji="1" sz="2800" kern="1200" baseline="0">
          <a:solidFill>
            <a:schemeClr val="bg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kumimoji="1" sz="2400" kern="1200" baseline="0">
          <a:solidFill>
            <a:schemeClr val="bg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kumimoji="1" sz="2000" kern="1200" baseline="0">
          <a:solidFill>
            <a:schemeClr val="bg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kumimoji="1" sz="2000" kern="1200" baseline="0">
          <a:solidFill>
            <a:schemeClr val="bg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236" tIns="45619" rIns="91236" bIns="45619"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918"/>
            <a:ext cx="2133600" cy="365125"/>
          </a:xfrm>
          <a:prstGeom prst="rect">
            <a:avLst/>
          </a:prstGeom>
        </p:spPr>
        <p:txBody>
          <a:bodyPr vert="horz" lIns="91236" tIns="45619" rIns="91236" bIns="45619" rtlCol="0" anchor="ctr"/>
          <a:lstStyle>
            <a:lvl1pPr algn="l">
              <a:defRPr sz="1200">
                <a:solidFill>
                  <a:schemeClr val="tx1">
                    <a:tint val="75000"/>
                  </a:schemeClr>
                </a:solidFill>
              </a:defRPr>
            </a:lvl1p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7" y="6492918"/>
            <a:ext cx="2895600" cy="365125"/>
          </a:xfrm>
          <a:prstGeom prst="rect">
            <a:avLst/>
          </a:prstGeom>
        </p:spPr>
        <p:txBody>
          <a:bodyPr vert="horz" lIns="91236" tIns="45619" rIns="91236" bIns="45619" rtlCol="0" anchor="ctr"/>
          <a:lstStyle>
            <a:lvl1pPr algn="ctr">
              <a:defRPr sz="1200">
                <a:solidFill>
                  <a:schemeClr val="tx1">
                    <a:tint val="75000"/>
                  </a:schemeClr>
                </a:solidFill>
              </a:defRPr>
            </a:lvl1pPr>
          </a:lstStyle>
          <a:p>
            <a:r>
              <a:rPr lang="en-US" altLang="ja-JP">
                <a:solidFill>
                  <a:prstClr val="black">
                    <a:tint val="75000"/>
                  </a:prstClr>
                </a:solidFill>
              </a:rPr>
              <a:t>Katsuo Tokushuku</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918"/>
            <a:ext cx="2133600" cy="365125"/>
          </a:xfrm>
          <a:prstGeom prst="rect">
            <a:avLst/>
          </a:prstGeom>
        </p:spPr>
        <p:txBody>
          <a:bodyPr vert="horz" lIns="91236" tIns="45619" rIns="91236" bIns="45619" rtlCol="0" anchor="ctr"/>
          <a:lstStyle>
            <a:lvl1pPr algn="r">
              <a:defRPr sz="1200">
                <a:solidFill>
                  <a:schemeClr val="tx1">
                    <a:tint val="75000"/>
                  </a:schemeClr>
                </a:solidFill>
              </a:defRPr>
            </a:lvl1p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Picture 13" descr="keklogo-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560676" y="41617"/>
            <a:ext cx="671979" cy="461665"/>
          </a:xfrm>
          <a:prstGeom prst="rect">
            <a:avLst/>
          </a:prstGeom>
          <a:noFill/>
        </p:spPr>
        <p:txBody>
          <a:bodyPr wrap="none" lIns="91236" tIns="45619" rIns="91236" bIns="45619" rtlCol="0">
            <a:spAutoFit/>
          </a:bodyPr>
          <a:lstStyle/>
          <a:p>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p:nvSpPr>
        <p:spPr>
          <a:xfrm>
            <a:off x="44077" y="395442"/>
            <a:ext cx="1186131" cy="322961"/>
          </a:xfrm>
          <a:prstGeom prst="rect">
            <a:avLst/>
          </a:prstGeom>
          <a:noFill/>
        </p:spPr>
        <p:txBody>
          <a:bodyPr wrap="none" lIns="91236" tIns="45619" rIns="91236" bIns="45619" rtlCol="0">
            <a:spAutoFit/>
          </a:bodyPr>
          <a:lstStyle/>
          <a:p>
            <a:pPr>
              <a:lnSpc>
                <a:spcPts val="900"/>
              </a:lnSpc>
            </a:pPr>
            <a:r>
              <a:rPr lang="en-US" altLang="ja-JP" sz="800" dirty="0">
                <a:solidFill>
                  <a:prstClr val="black"/>
                </a:solidFill>
              </a:rPr>
              <a:t>High Energy Accelerator</a:t>
            </a:r>
          </a:p>
          <a:p>
            <a:pPr>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p:nvSpPr>
        <p:spPr>
          <a:xfrm>
            <a:off x="123271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a:endParaRPr lang="ja-JP" altLang="en-US" sz="3200" dirty="0">
              <a:solidFill>
                <a:prstClr val="white"/>
              </a:solidFill>
            </a:endParaRPr>
          </a:p>
        </p:txBody>
      </p:sp>
      <p:sp>
        <p:nvSpPr>
          <p:cNvPr id="2" name="タイトル プレースホルダー 1"/>
          <p:cNvSpPr>
            <a:spLocks noGrp="1"/>
          </p:cNvSpPr>
          <p:nvPr>
            <p:ph type="title"/>
          </p:nvPr>
        </p:nvSpPr>
        <p:spPr>
          <a:xfrm>
            <a:off x="1232738" y="13226"/>
            <a:ext cx="6903701" cy="598078"/>
          </a:xfrm>
          <a:prstGeom prst="rect">
            <a:avLst/>
          </a:prstGeom>
        </p:spPr>
        <p:txBody>
          <a:bodyPr vert="horz" lIns="91236" tIns="45619" rIns="91236" bIns="45619"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1345001583"/>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Lst>
  <p:hf hdr="0" ftr="0" dt="0"/>
  <p:txStyles>
    <p:titleStyle>
      <a:lvl1pPr algn="ctr" defTabSz="912386" rtl="0" eaLnBrk="1" latinLnBrk="0" hangingPunct="1">
        <a:spcBef>
          <a:spcPct val="0"/>
        </a:spcBef>
        <a:buNone/>
        <a:defRPr kumimoji="1" sz="2800" kern="1200">
          <a:solidFill>
            <a:schemeClr val="bg1"/>
          </a:solidFill>
          <a:latin typeface="+mj-lt"/>
          <a:ea typeface="+mj-ea"/>
          <a:cs typeface="+mj-cs"/>
        </a:defRPr>
      </a:lvl1pPr>
    </p:titleStyle>
    <p:bodyStyle>
      <a:lvl1pPr marL="342155" indent="-342155" algn="l" defTabSz="912386"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1316" indent="-285134" algn="l" defTabSz="912386" rtl="0" eaLnBrk="1" latinLnBrk="0" hangingPunct="1">
        <a:spcBef>
          <a:spcPct val="20000"/>
        </a:spcBef>
        <a:buClr>
          <a:srgbClr val="002060"/>
        </a:buClr>
        <a:buFontTx/>
        <a:buBlip>
          <a:blip r:embed="rId15"/>
        </a:buBlip>
        <a:defRPr kumimoji="1" sz="2800" kern="1200">
          <a:solidFill>
            <a:schemeClr val="tx1"/>
          </a:solidFill>
          <a:latin typeface="+mn-lt"/>
          <a:ea typeface="+mn-ea"/>
          <a:cs typeface="+mn-cs"/>
        </a:defRPr>
      </a:lvl2pPr>
      <a:lvl3pPr marL="1140486" indent="-228091" algn="l" defTabSz="912386"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596676" indent="-228091" algn="l" defTabSz="912386"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2885" indent="-228091" algn="l" defTabSz="912386" rtl="0" eaLnBrk="1" latinLnBrk="0" hangingPunct="1">
        <a:spcBef>
          <a:spcPct val="20000"/>
        </a:spcBef>
        <a:buFontTx/>
        <a:buBlip>
          <a:blip r:embed="rId16"/>
        </a:buBlip>
        <a:defRPr kumimoji="1" sz="2000" kern="1200">
          <a:solidFill>
            <a:schemeClr val="tx1"/>
          </a:solidFill>
          <a:latin typeface="+mn-lt"/>
          <a:ea typeface="+mn-ea"/>
          <a:cs typeface="+mn-cs"/>
        </a:defRPr>
      </a:lvl5pPr>
      <a:lvl6pPr marL="2509078"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26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467"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64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8/5/2019</a:t>
            </a:r>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Katsuo Tokushuku</a:t>
            </a:r>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95DA38-1026-4C54-8B4C-38819E04F088}" type="slidenum">
              <a:rPr kumimoji="1" lang="ja-JP" altLang="en-US" smtClean="0"/>
              <a:t>‹#›</a:t>
            </a:fld>
            <a:endParaRPr kumimoji="1" lang="ja-JP" altLang="en-US"/>
          </a:p>
        </p:txBody>
      </p:sp>
    </p:spTree>
    <p:extLst>
      <p:ext uri="{BB962C8B-B14F-4D97-AF65-F5344CB8AC3E}">
        <p14:creationId xmlns:p14="http://schemas.microsoft.com/office/powerpoint/2010/main" val="1314820183"/>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6"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Katsuo Tokushuku</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019" y="86757"/>
            <a:ext cx="587310" cy="37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7"/>
          <p:cNvSpPr txBox="1"/>
          <p:nvPr userDrawn="1"/>
        </p:nvSpPr>
        <p:spPr>
          <a:xfrm>
            <a:off x="560633" y="41617"/>
            <a:ext cx="671979" cy="461665"/>
          </a:xfrm>
          <a:prstGeom prst="rect">
            <a:avLst/>
          </a:prstGeom>
          <a:noFill/>
        </p:spPr>
        <p:txBody>
          <a:bodyPr wrap="none" rtlCol="0">
            <a:spAutoFit/>
          </a:bodyPr>
          <a:lstStyle/>
          <a:p>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58" y="395428"/>
            <a:ext cx="1186542" cy="323165"/>
          </a:xfrm>
          <a:prstGeom prst="rect">
            <a:avLst/>
          </a:prstGeom>
          <a:noFill/>
        </p:spPr>
        <p:txBody>
          <a:bodyPr wrap="none" rtlCol="0">
            <a:spAutoFit/>
          </a:bodyPr>
          <a:lstStyle/>
          <a:p>
            <a:pPr>
              <a:lnSpc>
                <a:spcPts val="900"/>
              </a:lnSpc>
            </a:pPr>
            <a:r>
              <a:rPr lang="en-US" altLang="ja-JP" sz="800" dirty="0">
                <a:solidFill>
                  <a:prstClr val="black"/>
                </a:solidFill>
              </a:rPr>
              <a:t>High Energy Accelerator</a:t>
            </a:r>
          </a:p>
          <a:p>
            <a:pPr>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2" name="タイトル プレースホルダー 1"/>
          <p:cNvSpPr>
            <a:spLocks noGrp="1"/>
          </p:cNvSpPr>
          <p:nvPr>
            <p:ph type="title"/>
          </p:nvPr>
        </p:nvSpPr>
        <p:spPr>
          <a:xfrm>
            <a:off x="1232695" y="13226"/>
            <a:ext cx="6903701" cy="598078"/>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4026520094"/>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Lst>
  <p:hf hdr="0" ftr="0" dt="0"/>
  <p:txStyles>
    <p:titleStyle>
      <a:lvl1pPr algn="ctr" defTabSz="914400" rtl="0" eaLnBrk="1" latinLnBrk="0" hangingPunct="1">
        <a:spcBef>
          <a:spcPct val="0"/>
        </a:spcBef>
        <a:buNone/>
        <a:defRPr kumimoji="1" sz="28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6"/>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7"/>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8/5/2019</a:t>
            </a:r>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Katsuo Tokushuku</a:t>
            </a:r>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6302C-C82C-4887-A61B-F4996BECB376}" type="slidenum">
              <a:rPr kumimoji="1" lang="ja-JP" altLang="en-US" smtClean="0"/>
              <a:t>‹#›</a:t>
            </a:fld>
            <a:endParaRPr kumimoji="1" lang="ja-JP" altLang="en-US"/>
          </a:p>
        </p:txBody>
      </p:sp>
      <p:pic>
        <p:nvPicPr>
          <p:cNvPr id="7" name="図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578877" y="0"/>
            <a:ext cx="1565123" cy="606637"/>
          </a:xfrm>
          <a:prstGeom prst="rect">
            <a:avLst/>
          </a:prstGeom>
        </p:spPr>
      </p:pic>
      <p:pic>
        <p:nvPicPr>
          <p:cNvPr id="8" name="図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0" y="0"/>
            <a:ext cx="965915" cy="740535"/>
          </a:xfrm>
          <a:prstGeom prst="rect">
            <a:avLst/>
          </a:prstGeom>
        </p:spPr>
      </p:pic>
    </p:spTree>
    <p:extLst>
      <p:ext uri="{BB962C8B-B14F-4D97-AF65-F5344CB8AC3E}">
        <p14:creationId xmlns:p14="http://schemas.microsoft.com/office/powerpoint/2010/main" val="385899737"/>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 id="2147484377" r:id="rId12"/>
    <p:sldLayoutId id="2147484378" r:id="rId13"/>
    <p:sldLayoutId id="2147484379"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30" tIns="45716" rIns="91430" bIns="45716"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2"/>
            <a:ext cx="8229600" cy="4525963"/>
          </a:xfrm>
          <a:prstGeom prst="rect">
            <a:avLst/>
          </a:prstGeom>
        </p:spPr>
        <p:txBody>
          <a:bodyPr vert="horz" lIns="91430" tIns="45716" rIns="91430" bIns="45716"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2"/>
            <a:ext cx="2133600" cy="365125"/>
          </a:xfrm>
          <a:prstGeom prst="rect">
            <a:avLst/>
          </a:prstGeom>
        </p:spPr>
        <p:txBody>
          <a:bodyPr vert="horz" lIns="91430" tIns="45716" rIns="91430" bIns="45716" rtlCol="0" anchor="ctr"/>
          <a:lstStyle>
            <a:lvl1pPr algn="l">
              <a:defRPr sz="1200">
                <a:solidFill>
                  <a:schemeClr val="tx1">
                    <a:tint val="75000"/>
                  </a:schemeClr>
                </a:solidFill>
              </a:defRPr>
            </a:lvl1pPr>
          </a:lstStyle>
          <a:p>
            <a:pPr defTabSz="914306"/>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1" y="6356352"/>
            <a:ext cx="2895600" cy="365125"/>
          </a:xfrm>
          <a:prstGeom prst="rect">
            <a:avLst/>
          </a:prstGeom>
        </p:spPr>
        <p:txBody>
          <a:bodyPr vert="horz" lIns="91430" tIns="45716" rIns="91430" bIns="45716" rtlCol="0" anchor="ctr"/>
          <a:lstStyle>
            <a:lvl1pPr algn="ctr">
              <a:defRPr sz="1200">
                <a:solidFill>
                  <a:schemeClr val="tx1">
                    <a:tint val="75000"/>
                  </a:schemeClr>
                </a:solidFill>
              </a:defRPr>
            </a:lvl1pPr>
          </a:lstStyle>
          <a:p>
            <a:pPr defTabSz="914306"/>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914306"/>
            <a:fld id="{2899431C-2A72-441D-8488-A16624CD5A07}" type="slidenum">
              <a:rPr lang="ja-JP" altLang="en-US" smtClean="0">
                <a:solidFill>
                  <a:prstClr val="black">
                    <a:tint val="75000"/>
                  </a:prstClr>
                </a:solidFill>
              </a:rPr>
              <a:pPr defTabSz="914306"/>
              <a:t>‹#›</a:t>
            </a:fld>
            <a:endParaRPr lang="ja-JP" altLang="en-US">
              <a:solidFill>
                <a:prstClr val="black">
                  <a:tint val="75000"/>
                </a:prstClr>
              </a:solidFill>
            </a:endParaRPr>
          </a:p>
        </p:txBody>
      </p:sp>
    </p:spTree>
    <p:extLst>
      <p:ext uri="{BB962C8B-B14F-4D97-AF65-F5344CB8AC3E}">
        <p14:creationId xmlns:p14="http://schemas.microsoft.com/office/powerpoint/2010/main" val="3189681787"/>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hf hdr="0" ftr="0" dt="0"/>
  <p:txStyles>
    <p:titleStyle>
      <a:lvl1pPr algn="ctr" defTabSz="914306" rtl="0" eaLnBrk="1" latinLnBrk="0" hangingPunct="1">
        <a:spcBef>
          <a:spcPct val="0"/>
        </a:spcBef>
        <a:buNone/>
        <a:defRPr kumimoji="1" sz="4400" kern="1200">
          <a:solidFill>
            <a:schemeClr val="tx1"/>
          </a:solidFill>
          <a:latin typeface="+mj-lt"/>
          <a:ea typeface="+mj-ea"/>
          <a:cs typeface="+mj-cs"/>
        </a:defRPr>
      </a:lvl1pPr>
    </p:titleStyle>
    <p:bodyStyle>
      <a:lvl1pPr marL="342865" indent="-342865" algn="l" defTabSz="914306"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74" indent="-285722" algn="l" defTabSz="914306"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83" indent="-228576" algn="l" defTabSz="91430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36" indent="-228576" algn="l" defTabSz="91430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90" indent="-228576" algn="l" defTabSz="91430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343" indent="-228576" algn="l" defTabSz="91430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96" indent="-228576" algn="l" defTabSz="91430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650" indent="-228576" algn="l" defTabSz="91430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802" indent="-228576" algn="l" defTabSz="91430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306" rtl="0" eaLnBrk="1" latinLnBrk="0" hangingPunct="1">
        <a:defRPr kumimoji="1" sz="1800" kern="1200">
          <a:solidFill>
            <a:schemeClr val="tx1"/>
          </a:solidFill>
          <a:latin typeface="+mn-lt"/>
          <a:ea typeface="+mn-ea"/>
          <a:cs typeface="+mn-cs"/>
        </a:defRPr>
      </a:lvl1pPr>
      <a:lvl2pPr marL="457154" algn="l" defTabSz="914306" rtl="0" eaLnBrk="1" latinLnBrk="0" hangingPunct="1">
        <a:defRPr kumimoji="1" sz="1800" kern="1200">
          <a:solidFill>
            <a:schemeClr val="tx1"/>
          </a:solidFill>
          <a:latin typeface="+mn-lt"/>
          <a:ea typeface="+mn-ea"/>
          <a:cs typeface="+mn-cs"/>
        </a:defRPr>
      </a:lvl2pPr>
      <a:lvl3pPr marL="914306" algn="l" defTabSz="914306" rtl="0" eaLnBrk="1" latinLnBrk="0" hangingPunct="1">
        <a:defRPr kumimoji="1" sz="1800" kern="1200">
          <a:solidFill>
            <a:schemeClr val="tx1"/>
          </a:solidFill>
          <a:latin typeface="+mn-lt"/>
          <a:ea typeface="+mn-ea"/>
          <a:cs typeface="+mn-cs"/>
        </a:defRPr>
      </a:lvl3pPr>
      <a:lvl4pPr marL="1371460" algn="l" defTabSz="914306" rtl="0" eaLnBrk="1" latinLnBrk="0" hangingPunct="1">
        <a:defRPr kumimoji="1" sz="1800" kern="1200">
          <a:solidFill>
            <a:schemeClr val="tx1"/>
          </a:solidFill>
          <a:latin typeface="+mn-lt"/>
          <a:ea typeface="+mn-ea"/>
          <a:cs typeface="+mn-cs"/>
        </a:defRPr>
      </a:lvl4pPr>
      <a:lvl5pPr marL="1828613" algn="l" defTabSz="914306" rtl="0" eaLnBrk="1" latinLnBrk="0" hangingPunct="1">
        <a:defRPr kumimoji="1" sz="1800" kern="1200">
          <a:solidFill>
            <a:schemeClr val="tx1"/>
          </a:solidFill>
          <a:latin typeface="+mn-lt"/>
          <a:ea typeface="+mn-ea"/>
          <a:cs typeface="+mn-cs"/>
        </a:defRPr>
      </a:lvl5pPr>
      <a:lvl6pPr marL="2285766" algn="l" defTabSz="914306" rtl="0" eaLnBrk="1" latinLnBrk="0" hangingPunct="1">
        <a:defRPr kumimoji="1" sz="1800" kern="1200">
          <a:solidFill>
            <a:schemeClr val="tx1"/>
          </a:solidFill>
          <a:latin typeface="+mn-lt"/>
          <a:ea typeface="+mn-ea"/>
          <a:cs typeface="+mn-cs"/>
        </a:defRPr>
      </a:lvl6pPr>
      <a:lvl7pPr marL="2742920" algn="l" defTabSz="914306" rtl="0" eaLnBrk="1" latinLnBrk="0" hangingPunct="1">
        <a:defRPr kumimoji="1" sz="1800" kern="1200">
          <a:solidFill>
            <a:schemeClr val="tx1"/>
          </a:solidFill>
          <a:latin typeface="+mn-lt"/>
          <a:ea typeface="+mn-ea"/>
          <a:cs typeface="+mn-cs"/>
        </a:defRPr>
      </a:lvl7pPr>
      <a:lvl8pPr marL="3200072" algn="l" defTabSz="914306" rtl="0" eaLnBrk="1" latinLnBrk="0" hangingPunct="1">
        <a:defRPr kumimoji="1" sz="1800" kern="1200">
          <a:solidFill>
            <a:schemeClr val="tx1"/>
          </a:solidFill>
          <a:latin typeface="+mn-lt"/>
          <a:ea typeface="+mn-ea"/>
          <a:cs typeface="+mn-cs"/>
        </a:defRPr>
      </a:lvl8pPr>
      <a:lvl9pPr marL="3657226" algn="l" defTabSz="914306"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336" tIns="45668" rIns="91336" bIns="45668" numCol="1" anchor="ctr" anchorCtr="0" compatLnSpc="1">
            <a:prstTxWarp prst="textNoShape">
              <a:avLst/>
            </a:prstTxWarp>
          </a:bodyPr>
          <a:lstStyle/>
          <a:p>
            <a:pPr lvl="0"/>
            <a:r>
              <a:rPr lang="ja-JP" altLang="en-US"/>
              <a:t>マスタ タイトルの書式設定</a:t>
            </a:r>
          </a:p>
        </p:txBody>
      </p:sp>
      <p:sp>
        <p:nvSpPr>
          <p:cNvPr id="1126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336" tIns="45668" rIns="91336" bIns="4566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336" tIns="45668" rIns="91336" bIns="45668"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r>
              <a:rPr lang="en-US" altLang="ja-JP"/>
              <a:t>8/5/2019</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336" tIns="45668" rIns="91336" bIns="45668"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r>
              <a:rPr lang="en-US" altLang="ja-JP"/>
              <a:t>Katsuo Tokushuku</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336" tIns="45668" rIns="91336" bIns="45668" rtlCol="0" anchor="ctr"/>
          <a:lstStyle>
            <a:lvl1pPr algn="r" fontAlgn="auto">
              <a:spcBef>
                <a:spcPts val="0"/>
              </a:spcBef>
              <a:spcAft>
                <a:spcPts val="0"/>
              </a:spcAft>
              <a:defRPr sz="1200">
                <a:solidFill>
                  <a:prstClr val="black">
                    <a:tint val="75000"/>
                  </a:prstClr>
                </a:solidFill>
                <a:latin typeface="+mn-lt"/>
                <a:ea typeface="+mn-ea"/>
              </a:defRPr>
            </a:lvl1pPr>
          </a:lstStyle>
          <a:p>
            <a:pPr>
              <a:defRPr/>
            </a:pPr>
            <a:fld id="{A4FE8244-A584-4FCA-9206-887DE6CFEFAE}" type="slidenum">
              <a:rPr lang="ja-JP" altLang="en-US"/>
              <a:pPr>
                <a:defRPr/>
              </a:pPr>
              <a:t>‹#›</a:t>
            </a:fld>
            <a:endParaRPr lang="ja-JP" altLang="en-US"/>
          </a:p>
        </p:txBody>
      </p:sp>
    </p:spTree>
    <p:extLst>
      <p:ext uri="{BB962C8B-B14F-4D97-AF65-F5344CB8AC3E}">
        <p14:creationId xmlns:p14="http://schemas.microsoft.com/office/powerpoint/2010/main" val="1965679744"/>
      </p:ext>
    </p:extLst>
  </p:cSld>
  <p:clrMap bg1="lt1" tx1="dk1" bg2="lt2" tx2="dk2" accent1="accent1" accent2="accent2" accent3="accent3" accent4="accent4" accent5="accent5" accent6="accent6" hlink="hlink" folHlink="folHlink"/>
  <p:sldLayoutIdLst>
    <p:sldLayoutId id="2147483720" r:id="rId1"/>
  </p:sldLayoutIdLst>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6680" algn="ctr" rtl="0" fontAlgn="base">
        <a:spcBef>
          <a:spcPct val="0"/>
        </a:spcBef>
        <a:spcAft>
          <a:spcPct val="0"/>
        </a:spcAft>
        <a:defRPr kumimoji="1" sz="4400">
          <a:solidFill>
            <a:schemeClr val="tx1"/>
          </a:solidFill>
          <a:latin typeface="Calibri" pitchFamily="34" charset="0"/>
          <a:ea typeface="ＭＳ Ｐゴシック" charset="-128"/>
        </a:defRPr>
      </a:lvl6pPr>
      <a:lvl7pPr marL="913368" algn="ctr" rtl="0" fontAlgn="base">
        <a:spcBef>
          <a:spcPct val="0"/>
        </a:spcBef>
        <a:spcAft>
          <a:spcPct val="0"/>
        </a:spcAft>
        <a:defRPr kumimoji="1" sz="4400">
          <a:solidFill>
            <a:schemeClr val="tx1"/>
          </a:solidFill>
          <a:latin typeface="Calibri" pitchFamily="34" charset="0"/>
          <a:ea typeface="ＭＳ Ｐゴシック" charset="-128"/>
        </a:defRPr>
      </a:lvl7pPr>
      <a:lvl8pPr marL="1370060" algn="ctr" rtl="0" fontAlgn="base">
        <a:spcBef>
          <a:spcPct val="0"/>
        </a:spcBef>
        <a:spcAft>
          <a:spcPct val="0"/>
        </a:spcAft>
        <a:defRPr kumimoji="1" sz="4400">
          <a:solidFill>
            <a:schemeClr val="tx1"/>
          </a:solidFill>
          <a:latin typeface="Calibri" pitchFamily="34" charset="0"/>
          <a:ea typeface="ＭＳ Ｐゴシック" charset="-128"/>
        </a:defRPr>
      </a:lvl8pPr>
      <a:lvl9pPr marL="1826744"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1313" indent="-341313"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597025" indent="-227013"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4225" indent="-227013"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1773"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8456"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5145"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1824" indent="-228339" algn="l" defTabSz="913368"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368" rtl="0" eaLnBrk="1" latinLnBrk="0" hangingPunct="1">
        <a:defRPr kumimoji="1" sz="1800" kern="1200">
          <a:solidFill>
            <a:schemeClr val="tx1"/>
          </a:solidFill>
          <a:latin typeface="+mn-lt"/>
          <a:ea typeface="+mn-ea"/>
          <a:cs typeface="+mn-cs"/>
        </a:defRPr>
      </a:lvl1pPr>
      <a:lvl2pPr marL="456680" algn="l" defTabSz="913368" rtl="0" eaLnBrk="1" latinLnBrk="0" hangingPunct="1">
        <a:defRPr kumimoji="1" sz="1800" kern="1200">
          <a:solidFill>
            <a:schemeClr val="tx1"/>
          </a:solidFill>
          <a:latin typeface="+mn-lt"/>
          <a:ea typeface="+mn-ea"/>
          <a:cs typeface="+mn-cs"/>
        </a:defRPr>
      </a:lvl2pPr>
      <a:lvl3pPr marL="913368" algn="l" defTabSz="913368" rtl="0" eaLnBrk="1" latinLnBrk="0" hangingPunct="1">
        <a:defRPr kumimoji="1" sz="1800" kern="1200">
          <a:solidFill>
            <a:schemeClr val="tx1"/>
          </a:solidFill>
          <a:latin typeface="+mn-lt"/>
          <a:ea typeface="+mn-ea"/>
          <a:cs typeface="+mn-cs"/>
        </a:defRPr>
      </a:lvl3pPr>
      <a:lvl4pPr marL="1370060" algn="l" defTabSz="913368" rtl="0" eaLnBrk="1" latinLnBrk="0" hangingPunct="1">
        <a:defRPr kumimoji="1" sz="1800" kern="1200">
          <a:solidFill>
            <a:schemeClr val="tx1"/>
          </a:solidFill>
          <a:latin typeface="+mn-lt"/>
          <a:ea typeface="+mn-ea"/>
          <a:cs typeface="+mn-cs"/>
        </a:defRPr>
      </a:lvl4pPr>
      <a:lvl5pPr marL="1826744" algn="l" defTabSz="913368" rtl="0" eaLnBrk="1" latinLnBrk="0" hangingPunct="1">
        <a:defRPr kumimoji="1" sz="1800" kern="1200">
          <a:solidFill>
            <a:schemeClr val="tx1"/>
          </a:solidFill>
          <a:latin typeface="+mn-lt"/>
          <a:ea typeface="+mn-ea"/>
          <a:cs typeface="+mn-cs"/>
        </a:defRPr>
      </a:lvl5pPr>
      <a:lvl6pPr marL="2283426" algn="l" defTabSz="913368" rtl="0" eaLnBrk="1" latinLnBrk="0" hangingPunct="1">
        <a:defRPr kumimoji="1" sz="1800" kern="1200">
          <a:solidFill>
            <a:schemeClr val="tx1"/>
          </a:solidFill>
          <a:latin typeface="+mn-lt"/>
          <a:ea typeface="+mn-ea"/>
          <a:cs typeface="+mn-cs"/>
        </a:defRPr>
      </a:lvl6pPr>
      <a:lvl7pPr marL="2740117" algn="l" defTabSz="913368" rtl="0" eaLnBrk="1" latinLnBrk="0" hangingPunct="1">
        <a:defRPr kumimoji="1" sz="1800" kern="1200">
          <a:solidFill>
            <a:schemeClr val="tx1"/>
          </a:solidFill>
          <a:latin typeface="+mn-lt"/>
          <a:ea typeface="+mn-ea"/>
          <a:cs typeface="+mn-cs"/>
        </a:defRPr>
      </a:lvl7pPr>
      <a:lvl8pPr marL="3196797" algn="l" defTabSz="913368" rtl="0" eaLnBrk="1" latinLnBrk="0" hangingPunct="1">
        <a:defRPr kumimoji="1" sz="1800" kern="1200">
          <a:solidFill>
            <a:schemeClr val="tx1"/>
          </a:solidFill>
          <a:latin typeface="+mn-lt"/>
          <a:ea typeface="+mn-ea"/>
          <a:cs typeface="+mn-cs"/>
        </a:defRPr>
      </a:lvl8pPr>
      <a:lvl9pPr marL="3653486" algn="l" defTabSz="913368"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kumimoji="0" lang="en-US" altLang="ja-JP">
                <a:solidFill>
                  <a:prstClr val="black"/>
                </a:solidFill>
              </a:rPr>
              <a:t>8/5/2019</a:t>
            </a:r>
            <a:endParaRPr kumimoji="0" lang="en-US" dirty="0">
              <a:solidFill>
                <a:prstClr val="black"/>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kumimoji="0" lang="en-US" altLang="ja-JP">
                <a:solidFill>
                  <a:prstClr val="black"/>
                </a:solidFill>
              </a:rPr>
              <a:t>Katsuo Tokushuku</a:t>
            </a:r>
            <a:endParaRPr kumimoji="0" lang="en-US">
              <a:solidFill>
                <a:prstClr val="black"/>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4C49B74-5DB2-4B03-B1D2-7F6A3C51C318}" type="slidenum">
              <a:rPr kumimoji="0" lang="en-US" smtClean="0">
                <a:solidFill>
                  <a:prstClr val="black"/>
                </a:solidFill>
              </a:rPr>
              <a:pPr/>
              <a:t>‹#›</a:t>
            </a:fld>
            <a:endParaRPr kumimoji="0" lang="en-US" dirty="0">
              <a:solidFill>
                <a:prstClr val="black"/>
              </a:solidFill>
            </a:endParaRPr>
          </a:p>
        </p:txBody>
      </p:sp>
    </p:spTree>
    <p:extLst>
      <p:ext uri="{BB962C8B-B14F-4D97-AF65-F5344CB8AC3E}">
        <p14:creationId xmlns:p14="http://schemas.microsoft.com/office/powerpoint/2010/main" val="37129111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236" tIns="45619" rIns="91236" bIns="45619"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918"/>
            <a:ext cx="2133600" cy="365125"/>
          </a:xfrm>
          <a:prstGeom prst="rect">
            <a:avLst/>
          </a:prstGeom>
        </p:spPr>
        <p:txBody>
          <a:bodyPr vert="horz" lIns="91236" tIns="45619" rIns="91236" bIns="45619" rtlCol="0" anchor="ctr"/>
          <a:lstStyle>
            <a:lvl1pPr algn="l">
              <a:defRPr sz="1200">
                <a:solidFill>
                  <a:schemeClr val="tx1">
                    <a:tint val="75000"/>
                  </a:schemeClr>
                </a:solidFill>
              </a:defRPr>
            </a:lvl1pPr>
          </a:lstStyle>
          <a:p>
            <a:pPr defTabSz="912386"/>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7" y="6492918"/>
            <a:ext cx="2895600" cy="365125"/>
          </a:xfrm>
          <a:prstGeom prst="rect">
            <a:avLst/>
          </a:prstGeom>
        </p:spPr>
        <p:txBody>
          <a:bodyPr vert="horz" lIns="91236" tIns="45619" rIns="91236" bIns="45619" rtlCol="0" anchor="ctr"/>
          <a:lstStyle>
            <a:lvl1pPr algn="ctr">
              <a:defRPr sz="1200">
                <a:solidFill>
                  <a:schemeClr val="tx1">
                    <a:tint val="75000"/>
                  </a:schemeClr>
                </a:solidFill>
              </a:defRPr>
            </a:lvl1pPr>
          </a:lstStyle>
          <a:p>
            <a:pPr defTabSz="912386"/>
            <a:r>
              <a:rPr lang="en-US" altLang="ja-JP">
                <a:solidFill>
                  <a:prstClr val="black">
                    <a:tint val="75000"/>
                  </a:prstClr>
                </a:solidFill>
              </a:rPr>
              <a:t>Katsuo Tokushuku</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918"/>
            <a:ext cx="2133600" cy="365125"/>
          </a:xfrm>
          <a:prstGeom prst="rect">
            <a:avLst/>
          </a:prstGeom>
        </p:spPr>
        <p:txBody>
          <a:bodyPr vert="horz" lIns="91236" tIns="45619" rIns="91236" bIns="45619" rtlCol="0" anchor="ctr"/>
          <a:lstStyle>
            <a:lvl1pPr algn="r">
              <a:defRPr sz="1200">
                <a:solidFill>
                  <a:schemeClr val="tx1">
                    <a:tint val="75000"/>
                  </a:schemeClr>
                </a:solidFill>
              </a:defRPr>
            </a:lvl1pPr>
          </a:lstStyle>
          <a:p>
            <a:pPr defTabSz="912386"/>
            <a:fld id="{F5BDA9AB-68BF-4C1C-A55C-6322ECA17994}" type="slidenum">
              <a:rPr lang="ja-JP" altLang="en-US" smtClean="0">
                <a:solidFill>
                  <a:prstClr val="black">
                    <a:tint val="75000"/>
                  </a:prstClr>
                </a:solidFill>
              </a:rPr>
              <a:pPr defTabSz="912386"/>
              <a:t>‹#›</a:t>
            </a:fld>
            <a:endParaRPr lang="ja-JP" altLang="en-US">
              <a:solidFill>
                <a:prstClr val="black">
                  <a:tint val="75000"/>
                </a:prstClr>
              </a:solidFill>
            </a:endParaRPr>
          </a:p>
        </p:txBody>
      </p:sp>
      <p:pic>
        <p:nvPicPr>
          <p:cNvPr id="7" name="Picture 13" descr="keklogo-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019" y="86800"/>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560676" y="41617"/>
            <a:ext cx="671979" cy="461665"/>
          </a:xfrm>
          <a:prstGeom prst="rect">
            <a:avLst/>
          </a:prstGeom>
          <a:noFill/>
        </p:spPr>
        <p:txBody>
          <a:bodyPr wrap="none" lIns="91236" tIns="45619" rIns="91236" bIns="45619" rtlCol="0">
            <a:spAutoFit/>
          </a:bodyPr>
          <a:lstStyle/>
          <a:p>
            <a:pPr defTabSz="912386"/>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p:nvSpPr>
        <p:spPr>
          <a:xfrm>
            <a:off x="44077" y="395442"/>
            <a:ext cx="1186131" cy="322961"/>
          </a:xfrm>
          <a:prstGeom prst="rect">
            <a:avLst/>
          </a:prstGeom>
          <a:noFill/>
        </p:spPr>
        <p:txBody>
          <a:bodyPr wrap="none" lIns="91236" tIns="45619" rIns="91236" bIns="45619" rtlCol="0">
            <a:spAutoFit/>
          </a:bodyPr>
          <a:lstStyle/>
          <a:p>
            <a:pPr defTabSz="912386">
              <a:lnSpc>
                <a:spcPts val="900"/>
              </a:lnSpc>
            </a:pPr>
            <a:r>
              <a:rPr lang="en-US" altLang="ja-JP" sz="800" dirty="0">
                <a:solidFill>
                  <a:prstClr val="black"/>
                </a:solidFill>
              </a:rPr>
              <a:t>High Energy Accelerator</a:t>
            </a:r>
          </a:p>
          <a:p>
            <a:pPr defTabSz="912386">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p:nvSpPr>
        <p:spPr>
          <a:xfrm>
            <a:off x="123271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236" tIns="45619" rIns="91236" bIns="45619" rtlCol="0" anchor="ctr"/>
          <a:lstStyle/>
          <a:p>
            <a:pPr algn="ctr" defTabSz="912386"/>
            <a:endParaRPr lang="ja-JP" altLang="en-US" sz="3200" dirty="0">
              <a:solidFill>
                <a:prstClr val="white"/>
              </a:solidFill>
            </a:endParaRPr>
          </a:p>
        </p:txBody>
      </p:sp>
      <p:sp>
        <p:nvSpPr>
          <p:cNvPr id="2" name="タイトル プレースホルダー 1"/>
          <p:cNvSpPr>
            <a:spLocks noGrp="1"/>
          </p:cNvSpPr>
          <p:nvPr>
            <p:ph type="title"/>
          </p:nvPr>
        </p:nvSpPr>
        <p:spPr>
          <a:xfrm>
            <a:off x="1232738" y="13226"/>
            <a:ext cx="6903701" cy="598078"/>
          </a:xfrm>
          <a:prstGeom prst="rect">
            <a:avLst/>
          </a:prstGeom>
        </p:spPr>
        <p:txBody>
          <a:bodyPr vert="horz" lIns="91236" tIns="45619" rIns="91236" bIns="45619"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136475239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hf hdr="0" ftr="0" dt="0"/>
  <p:txStyles>
    <p:titleStyle>
      <a:lvl1pPr algn="ctr" defTabSz="912386" rtl="0" eaLnBrk="1" latinLnBrk="0" hangingPunct="1">
        <a:spcBef>
          <a:spcPct val="0"/>
        </a:spcBef>
        <a:buNone/>
        <a:defRPr kumimoji="1" sz="2800" kern="1200">
          <a:solidFill>
            <a:schemeClr val="bg1"/>
          </a:solidFill>
          <a:latin typeface="+mj-lt"/>
          <a:ea typeface="+mj-ea"/>
          <a:cs typeface="+mj-cs"/>
        </a:defRPr>
      </a:lvl1pPr>
    </p:titleStyle>
    <p:bodyStyle>
      <a:lvl1pPr marL="342155" indent="-342155" algn="l" defTabSz="912386"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1316" indent="-285134" algn="l" defTabSz="912386" rtl="0" eaLnBrk="1" latinLnBrk="0" hangingPunct="1">
        <a:spcBef>
          <a:spcPct val="20000"/>
        </a:spcBef>
        <a:buClr>
          <a:srgbClr val="002060"/>
        </a:buClr>
        <a:buFontTx/>
        <a:buBlip>
          <a:blip r:embed="rId14"/>
        </a:buBlip>
        <a:defRPr kumimoji="1" sz="2800" kern="1200">
          <a:solidFill>
            <a:schemeClr val="tx1"/>
          </a:solidFill>
          <a:latin typeface="+mn-lt"/>
          <a:ea typeface="+mn-ea"/>
          <a:cs typeface="+mn-cs"/>
        </a:defRPr>
      </a:lvl2pPr>
      <a:lvl3pPr marL="1140486" indent="-228091" algn="l" defTabSz="912386"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596676" indent="-228091" algn="l" defTabSz="912386"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2885" indent="-228091" algn="l" defTabSz="912386" rtl="0" eaLnBrk="1" latinLnBrk="0" hangingPunct="1">
        <a:spcBef>
          <a:spcPct val="20000"/>
        </a:spcBef>
        <a:buFontTx/>
        <a:buBlip>
          <a:blip r:embed="rId15"/>
        </a:buBlip>
        <a:defRPr kumimoji="1" sz="2000" kern="1200">
          <a:solidFill>
            <a:schemeClr val="tx1"/>
          </a:solidFill>
          <a:latin typeface="+mn-lt"/>
          <a:ea typeface="+mn-ea"/>
          <a:cs typeface="+mn-cs"/>
        </a:defRPr>
      </a:lvl5pPr>
      <a:lvl6pPr marL="2509078"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26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467"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64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2386" rtl="0" eaLnBrk="1" latinLnBrk="0" hangingPunct="1">
        <a:defRPr kumimoji="1" sz="1800" kern="1200">
          <a:solidFill>
            <a:schemeClr val="tx1"/>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67D06-B78C-4D63-9F8F-84AC1CA66F2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041215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ltLang="ja-JP">
                <a:solidFill>
                  <a:prstClr val="black">
                    <a:tint val="75000"/>
                  </a:prstClr>
                </a:solidFill>
              </a:rPr>
              <a:t>Katsuo Tokushuku</a:t>
            </a: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925A4C8-93D9-0D43-9F75-7A423D7CE5CC}"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206061108"/>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6"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Katsuo Tokushuku</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019" y="86757"/>
            <a:ext cx="587310" cy="37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7"/>
          <p:cNvSpPr txBox="1"/>
          <p:nvPr userDrawn="1"/>
        </p:nvSpPr>
        <p:spPr>
          <a:xfrm>
            <a:off x="560633" y="41617"/>
            <a:ext cx="671979" cy="461665"/>
          </a:xfrm>
          <a:prstGeom prst="rect">
            <a:avLst/>
          </a:prstGeom>
          <a:noFill/>
        </p:spPr>
        <p:txBody>
          <a:bodyPr wrap="none" rtlCol="0">
            <a:spAutoFit/>
          </a:bodyPr>
          <a:lstStyle/>
          <a:p>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58" y="395428"/>
            <a:ext cx="1186542" cy="323165"/>
          </a:xfrm>
          <a:prstGeom prst="rect">
            <a:avLst/>
          </a:prstGeom>
          <a:noFill/>
        </p:spPr>
        <p:txBody>
          <a:bodyPr wrap="none" rtlCol="0">
            <a:spAutoFit/>
          </a:bodyPr>
          <a:lstStyle/>
          <a:p>
            <a:pPr>
              <a:lnSpc>
                <a:spcPts val="900"/>
              </a:lnSpc>
            </a:pPr>
            <a:r>
              <a:rPr lang="en-US" altLang="ja-JP" sz="800" dirty="0">
                <a:solidFill>
                  <a:prstClr val="black"/>
                </a:solidFill>
              </a:rPr>
              <a:t>High Energy Accelerator</a:t>
            </a:r>
          </a:p>
          <a:p>
            <a:pPr>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userDrawn="1"/>
        </p:nvSpPr>
        <p:spPr>
          <a:xfrm>
            <a:off x="123269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dirty="0">
              <a:solidFill>
                <a:prstClr val="white"/>
              </a:solidFill>
            </a:endParaRPr>
          </a:p>
        </p:txBody>
      </p:sp>
      <p:sp>
        <p:nvSpPr>
          <p:cNvPr id="2" name="タイトル プレースホルダー 1"/>
          <p:cNvSpPr>
            <a:spLocks noGrp="1"/>
          </p:cNvSpPr>
          <p:nvPr>
            <p:ph type="title"/>
          </p:nvPr>
        </p:nvSpPr>
        <p:spPr>
          <a:xfrm>
            <a:off x="1232695" y="13226"/>
            <a:ext cx="6903701" cy="598078"/>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316052474"/>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Lst>
  <p:hf hdr="0" ftr="0" dt="0"/>
  <p:txStyles>
    <p:titleStyle>
      <a:lvl1pPr algn="ctr" defTabSz="914400" rtl="0" eaLnBrk="1" latinLnBrk="0" hangingPunct="1">
        <a:spcBef>
          <a:spcPct val="0"/>
        </a:spcBef>
        <a:buNone/>
        <a:defRPr kumimoji="1" sz="28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6"/>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7"/>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rPr>
              <a:t>8/5/2019</a:t>
            </a:r>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Katsuo Tokushuku</a:t>
            </a: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8F51E-88CA-4893-B1FB-E06F5038C24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78290606"/>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31540" y="1124744"/>
            <a:ext cx="8229600" cy="529258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p:cNvSpPr>
            <a:spLocks noGrp="1"/>
          </p:cNvSpPr>
          <p:nvPr>
            <p:ph type="dt" sz="half" idx="2"/>
          </p:nvPr>
        </p:nvSpPr>
        <p:spPr>
          <a:xfrm>
            <a:off x="428836"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rPr>
              <a:t>8/5/2019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95836"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ja-JP">
                <a:solidFill>
                  <a:prstClr val="black">
                    <a:tint val="75000"/>
                  </a:prstClr>
                </a:solidFill>
              </a:rPr>
              <a:t>Katsuo Tokushuku</a:t>
            </a:r>
            <a:endParaRPr lang="ja-JP" altLang="en-US" dirty="0">
              <a:solidFill>
                <a:prstClr val="black">
                  <a:tint val="75000"/>
                </a:prstClr>
              </a:solidFill>
            </a:endParaRPr>
          </a:p>
        </p:txBody>
      </p:sp>
      <p:sp>
        <p:nvSpPr>
          <p:cNvPr id="6" name="スライド番号プレースホルダー 5"/>
          <p:cNvSpPr>
            <a:spLocks noGrp="1"/>
          </p:cNvSpPr>
          <p:nvPr>
            <p:ph type="sldNum" sz="quarter" idx="4"/>
          </p:nvPr>
        </p:nvSpPr>
        <p:spPr>
          <a:xfrm>
            <a:off x="6524836"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DA9AB-68BF-4C1C-A55C-6322ECA17994}" type="slidenum">
              <a:rPr lang="ja-JP" altLang="en-US" smtClean="0">
                <a:solidFill>
                  <a:prstClr val="black">
                    <a:tint val="75000"/>
                  </a:prstClr>
                </a:solidFill>
              </a:rPr>
              <a:pPr/>
              <a:t>‹#›</a:t>
            </a:fld>
            <a:endParaRPr lang="ja-JP" altLang="en-US">
              <a:solidFill>
                <a:prstClr val="black">
                  <a:tint val="75000"/>
                </a:prstClr>
              </a:solidFill>
            </a:endParaRPr>
          </a:p>
        </p:txBody>
      </p:sp>
      <p:pic>
        <p:nvPicPr>
          <p:cNvPr id="7" name="Picture 13" descr="keklogo-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0019" y="86757"/>
            <a:ext cx="587310" cy="37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userDrawn="1"/>
        </p:nvSpPr>
        <p:spPr>
          <a:xfrm>
            <a:off x="560633" y="41617"/>
            <a:ext cx="671979" cy="461665"/>
          </a:xfrm>
          <a:prstGeom prst="rect">
            <a:avLst/>
          </a:prstGeom>
          <a:noFill/>
        </p:spPr>
        <p:txBody>
          <a:bodyPr wrap="none" rtlCol="0">
            <a:spAutoFit/>
          </a:bodyPr>
          <a:lstStyle/>
          <a:p>
            <a:r>
              <a:rPr lang="en-US" altLang="ja-JP" sz="2400" b="1" dirty="0">
                <a:solidFill>
                  <a:prstClr val="black"/>
                </a:solidFill>
              </a:rPr>
              <a:t>KEK</a:t>
            </a:r>
            <a:endParaRPr lang="ja-JP" altLang="en-US" sz="2400" b="1" dirty="0">
              <a:solidFill>
                <a:prstClr val="black"/>
              </a:solidFill>
            </a:endParaRPr>
          </a:p>
        </p:txBody>
      </p:sp>
      <p:sp>
        <p:nvSpPr>
          <p:cNvPr id="9" name="テキスト ボックス 8"/>
          <p:cNvSpPr txBox="1"/>
          <p:nvPr userDrawn="1"/>
        </p:nvSpPr>
        <p:spPr>
          <a:xfrm>
            <a:off x="44058" y="395428"/>
            <a:ext cx="1186542" cy="323165"/>
          </a:xfrm>
          <a:prstGeom prst="rect">
            <a:avLst/>
          </a:prstGeom>
          <a:noFill/>
        </p:spPr>
        <p:txBody>
          <a:bodyPr wrap="none" rtlCol="0">
            <a:spAutoFit/>
          </a:bodyPr>
          <a:lstStyle/>
          <a:p>
            <a:pPr>
              <a:lnSpc>
                <a:spcPts val="900"/>
              </a:lnSpc>
            </a:pPr>
            <a:r>
              <a:rPr lang="en-US" altLang="ja-JP" sz="800" dirty="0">
                <a:solidFill>
                  <a:prstClr val="black"/>
                </a:solidFill>
              </a:rPr>
              <a:t>High Energy Accelerator</a:t>
            </a:r>
          </a:p>
          <a:p>
            <a:pPr>
              <a:lnSpc>
                <a:spcPts val="900"/>
              </a:lnSpc>
            </a:pPr>
            <a:r>
              <a:rPr lang="en-US" altLang="ja-JP" sz="800" dirty="0">
                <a:solidFill>
                  <a:prstClr val="black"/>
                </a:solidFill>
              </a:rPr>
              <a:t>Research Organization</a:t>
            </a:r>
            <a:endParaRPr lang="ja-JP" altLang="en-US" sz="800" dirty="0">
              <a:solidFill>
                <a:prstClr val="black"/>
              </a:solidFill>
            </a:endParaRPr>
          </a:p>
        </p:txBody>
      </p:sp>
      <p:sp>
        <p:nvSpPr>
          <p:cNvPr id="10" name="正方形/長方形 9"/>
          <p:cNvSpPr/>
          <p:nvPr userDrawn="1"/>
        </p:nvSpPr>
        <p:spPr>
          <a:xfrm>
            <a:off x="1232695" y="1"/>
            <a:ext cx="7911389" cy="656692"/>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3200" dirty="0">
              <a:solidFill>
                <a:prstClr val="white"/>
              </a:solidFill>
            </a:endParaRPr>
          </a:p>
        </p:txBody>
      </p:sp>
      <p:sp>
        <p:nvSpPr>
          <p:cNvPr id="2" name="タイトル プレースホルダー 1"/>
          <p:cNvSpPr>
            <a:spLocks noGrp="1"/>
          </p:cNvSpPr>
          <p:nvPr>
            <p:ph type="title"/>
          </p:nvPr>
        </p:nvSpPr>
        <p:spPr>
          <a:xfrm>
            <a:off x="1232695" y="13226"/>
            <a:ext cx="6903701" cy="598078"/>
          </a:xfrm>
          <a:prstGeom prst="rect">
            <a:avLst/>
          </a:prstGeom>
        </p:spPr>
        <p:txBody>
          <a:bodyPr vert="horz" lIns="91440" tIns="45720" rIns="91440" bIns="45720" rtlCol="0" anchor="ctr">
            <a:noAutofit/>
          </a:bodyPr>
          <a:lstStyle/>
          <a:p>
            <a:r>
              <a:rPr kumimoji="1" lang="ja-JP" altLang="en-US" dirty="0"/>
              <a:t>マスター タイトルの書式設定</a:t>
            </a:r>
          </a:p>
        </p:txBody>
      </p:sp>
    </p:spTree>
    <p:extLst>
      <p:ext uri="{BB962C8B-B14F-4D97-AF65-F5344CB8AC3E}">
        <p14:creationId xmlns:p14="http://schemas.microsoft.com/office/powerpoint/2010/main" val="999461762"/>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331" r:id="rId4"/>
  </p:sldLayoutIdLst>
  <p:hf hdr="0" ftr="0" dt="0"/>
  <p:txStyles>
    <p:titleStyle>
      <a:lvl1pPr algn="ctr" defTabSz="914400" rtl="0" eaLnBrk="1" latinLnBrk="0" hangingPunct="1">
        <a:spcBef>
          <a:spcPct val="0"/>
        </a:spcBef>
        <a:buNone/>
        <a:defRPr kumimoji="1" sz="2800"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2950" indent="-285750" algn="l" defTabSz="914400" rtl="0" eaLnBrk="1" latinLnBrk="0" hangingPunct="1">
        <a:spcBef>
          <a:spcPct val="20000"/>
        </a:spcBef>
        <a:buClr>
          <a:srgbClr val="002060"/>
        </a:buClr>
        <a:buFontTx/>
        <a:buBlip>
          <a:blip r:embed="rId7"/>
        </a:buBlip>
        <a:defRPr kumimoji="1" sz="2800" kern="1200">
          <a:solidFill>
            <a:schemeClr val="tx1"/>
          </a:solidFill>
          <a:latin typeface="+mn-lt"/>
          <a:ea typeface="+mn-ea"/>
          <a:cs typeface="+mn-cs"/>
        </a:defRPr>
      </a:lvl2pPr>
      <a:lvl3pPr marL="1143000" indent="-228600" algn="l" defTabSz="914400"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600200" indent="-228600" algn="l" defTabSz="914400"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8"/>
        </a:buBlip>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4.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8.tiff"/><Relationship Id="rId16" Type="http://schemas.openxmlformats.org/officeDocument/2006/relationships/image" Target="../media/image72.png"/><Relationship Id="rId1" Type="http://schemas.openxmlformats.org/officeDocument/2006/relationships/slideLayout" Target="../slideLayouts/slideLayout7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9.jpg"/><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3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37.xml"/><Relationship Id="rId4" Type="http://schemas.openxmlformats.org/officeDocument/2006/relationships/image" Target="../media/image96.png"/></Relationships>
</file>

<file path=ppt/slides/_rels/slide1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38.xml"/><Relationship Id="rId6" Type="http://schemas.openxmlformats.org/officeDocument/2006/relationships/image" Target="../media/image99.tif"/><Relationship Id="rId5" Type="http://schemas.openxmlformats.org/officeDocument/2006/relationships/image" Target="../media/image98.tif"/><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png"/><Relationship Id="rId1" Type="http://schemas.openxmlformats.org/officeDocument/2006/relationships/slideLayout" Target="../slideLayouts/slideLayout47.xml"/><Relationship Id="rId5" Type="http://schemas.openxmlformats.org/officeDocument/2006/relationships/image" Target="../media/image104.emf"/><Relationship Id="rId4" Type="http://schemas.openxmlformats.org/officeDocument/2006/relationships/image" Target="../media/image103.png"/></Relationships>
</file>

<file path=ppt/slides/_rels/slide1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emf"/><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137.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emf"/><Relationship Id="rId1" Type="http://schemas.openxmlformats.org/officeDocument/2006/relationships/slideLayout" Target="../slideLayouts/slideLayout146.xml"/><Relationship Id="rId4" Type="http://schemas.openxmlformats.org/officeDocument/2006/relationships/image" Target="../media/image117.emf"/></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emf"/><Relationship Id="rId2" Type="http://schemas.openxmlformats.org/officeDocument/2006/relationships/notesSlide" Target="../notesSlides/notesSlide11.xml"/><Relationship Id="rId1" Type="http://schemas.openxmlformats.org/officeDocument/2006/relationships/slideLayout" Target="../slideLayouts/slideLayout13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13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emf"/></Relationships>
</file>

<file path=ppt/slides/_rels/slide24.xml.rels><?xml version="1.0" encoding="UTF-8" standalone="yes"?>
<Relationships xmlns="http://schemas.openxmlformats.org/package/2006/relationships"><Relationship Id="rId3" Type="http://schemas.openxmlformats.org/officeDocument/2006/relationships/image" Target="../media/image129.emf"/><Relationship Id="rId7" Type="http://schemas.openxmlformats.org/officeDocument/2006/relationships/image" Target="../media/image133.emf"/><Relationship Id="rId2" Type="http://schemas.openxmlformats.org/officeDocument/2006/relationships/image" Target="../media/image128.emf"/><Relationship Id="rId1" Type="http://schemas.openxmlformats.org/officeDocument/2006/relationships/slideLayout" Target="../slideLayouts/slideLayout131.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emf"/></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4.png"/><Relationship Id="rId1" Type="http://schemas.openxmlformats.org/officeDocument/2006/relationships/slideLayout" Target="../slideLayouts/slideLayout131.xml"/><Relationship Id="rId5" Type="http://schemas.openxmlformats.org/officeDocument/2006/relationships/image" Target="../media/image136.png"/><Relationship Id="rId4" Type="http://schemas.openxmlformats.org/officeDocument/2006/relationships/image" Target="../media/image135.png"/></Relationships>
</file>

<file path=ppt/slides/_rels/slide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7.jpeg"/><Relationship Id="rId1" Type="http://schemas.openxmlformats.org/officeDocument/2006/relationships/slideLayout" Target="../slideLayouts/slideLayout131.xml"/><Relationship Id="rId4" Type="http://schemas.openxmlformats.org/officeDocument/2006/relationships/image" Target="../media/image136.png"/></Relationships>
</file>

<file path=ppt/slides/_rels/slide2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137.xml"/><Relationship Id="rId6" Type="http://schemas.openxmlformats.org/officeDocument/2006/relationships/image" Target="../media/image140.png"/><Relationship Id="rId5" Type="http://schemas.openxmlformats.org/officeDocument/2006/relationships/image" Target="../media/image139.tif"/><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2.png"/><Relationship Id="rId1" Type="http://schemas.openxmlformats.org/officeDocument/2006/relationships/slideLayout" Target="../slideLayouts/slideLayout40.xml"/><Relationship Id="rId4" Type="http://schemas.openxmlformats.org/officeDocument/2006/relationships/image" Target="../media/image143.png"/></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3.png"/><Relationship Id="rId1" Type="http://schemas.openxmlformats.org/officeDocument/2006/relationships/slideLayout" Target="../slideLayouts/slideLayout105.xml"/><Relationship Id="rId6" Type="http://schemas.openxmlformats.org/officeDocument/2006/relationships/image" Target="../media/image145.png"/><Relationship Id="rId5" Type="http://schemas.openxmlformats.org/officeDocument/2006/relationships/image" Target="../media/image21.jpeg"/><Relationship Id="rId4" Type="http://schemas.openxmlformats.org/officeDocument/2006/relationships/image" Target="../media/image144.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18" Type="http://schemas.openxmlformats.org/officeDocument/2006/relationships/image" Target="../media/image24.jpeg"/><Relationship Id="rId3" Type="http://schemas.openxmlformats.org/officeDocument/2006/relationships/image" Target="../media/image9.emf"/><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49.png"/><Relationship Id="rId2" Type="http://schemas.openxmlformats.org/officeDocument/2006/relationships/slideLayout" Target="../slideLayouts/slideLayout123.xml"/><Relationship Id="rId1" Type="http://schemas.openxmlformats.org/officeDocument/2006/relationships/tags" Target="../tags/tag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G"/></Relationships>
</file>

<file path=ppt/slides/_rels/slide3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jpeg"/><Relationship Id="rId7" Type="http://schemas.openxmlformats.org/officeDocument/2006/relationships/image" Target="../media/image154.png"/><Relationship Id="rId2" Type="http://schemas.openxmlformats.org/officeDocument/2006/relationships/notesSlide" Target="../notesSlides/notesSlide14.xml"/><Relationship Id="rId1" Type="http://schemas.openxmlformats.org/officeDocument/2006/relationships/slideLayout" Target="../slideLayouts/slideLayout12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xml"/><Relationship Id="rId1" Type="http://schemas.openxmlformats.org/officeDocument/2006/relationships/slideLayout" Target="../slideLayouts/slideLayout117.xml"/><Relationship Id="rId5" Type="http://schemas.openxmlformats.org/officeDocument/2006/relationships/image" Target="../media/image158.emf"/><Relationship Id="rId4" Type="http://schemas.openxmlformats.org/officeDocument/2006/relationships/image" Target="../media/image157.png"/></Relationships>
</file>

<file path=ppt/slides/_rels/slide33.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68.png"/><Relationship Id="rId3" Type="http://schemas.openxmlformats.org/officeDocument/2006/relationships/image" Target="../media/image159.jpeg"/><Relationship Id="rId7" Type="http://schemas.openxmlformats.org/officeDocument/2006/relationships/image" Target="../media/image163.jpeg"/><Relationship Id="rId12" Type="http://schemas.openxmlformats.org/officeDocument/2006/relationships/image" Target="../media/image167.png"/><Relationship Id="rId2" Type="http://schemas.openxmlformats.org/officeDocument/2006/relationships/notesSlide" Target="../notesSlides/notesSlide16.xml"/><Relationship Id="rId1" Type="http://schemas.openxmlformats.org/officeDocument/2006/relationships/slideLayout" Target="../slideLayouts/slideLayout88.xml"/><Relationship Id="rId6" Type="http://schemas.openxmlformats.org/officeDocument/2006/relationships/image" Target="../media/image162.jpeg"/><Relationship Id="rId11" Type="http://schemas.openxmlformats.org/officeDocument/2006/relationships/image" Target="../media/image166.png"/><Relationship Id="rId5" Type="http://schemas.openxmlformats.org/officeDocument/2006/relationships/image" Target="../media/image161.png"/><Relationship Id="rId15" Type="http://schemas.openxmlformats.org/officeDocument/2006/relationships/image" Target="../media/image169.tiff"/><Relationship Id="rId10" Type="http://schemas.openxmlformats.org/officeDocument/2006/relationships/image" Target="../media/image165.jpeg"/><Relationship Id="rId4" Type="http://schemas.openxmlformats.org/officeDocument/2006/relationships/image" Target="../media/image160.jpeg"/><Relationship Id="rId9" Type="http://schemas.openxmlformats.org/officeDocument/2006/relationships/image" Target="../media/image164.jpe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hyperlink" Target="http://www.iconarchive.com/show/flag-icons-by-gosquared/France-icon.html" TargetMode="External"/><Relationship Id="rId13" Type="http://schemas.openxmlformats.org/officeDocument/2006/relationships/image" Target="../media/image176.png"/><Relationship Id="rId18" Type="http://schemas.openxmlformats.org/officeDocument/2006/relationships/image" Target="../media/image180.jpg"/><Relationship Id="rId3" Type="http://schemas.openxmlformats.org/officeDocument/2006/relationships/image" Target="../media/image171.png"/><Relationship Id="rId7" Type="http://schemas.openxmlformats.org/officeDocument/2006/relationships/image" Target="../media/image173.png"/><Relationship Id="rId12" Type="http://schemas.openxmlformats.org/officeDocument/2006/relationships/hyperlink" Target="http://www.iconarchive.com/show/flag-icons-by-gosquared/Spain-icon.html" TargetMode="External"/><Relationship Id="rId17" Type="http://schemas.openxmlformats.org/officeDocument/2006/relationships/image" Target="../media/image179.jpeg"/><Relationship Id="rId2" Type="http://schemas.openxmlformats.org/officeDocument/2006/relationships/image" Target="../media/image170.png"/><Relationship Id="rId16" Type="http://schemas.openxmlformats.org/officeDocument/2006/relationships/image" Target="../media/image178.png"/><Relationship Id="rId1" Type="http://schemas.openxmlformats.org/officeDocument/2006/relationships/slideLayout" Target="../slideLayouts/slideLayout59.xml"/><Relationship Id="rId6" Type="http://schemas.openxmlformats.org/officeDocument/2006/relationships/hyperlink" Target="http://www.iconarchive.com/show/flag-icons-by-gosquared/Japan-icon.html" TargetMode="External"/><Relationship Id="rId11" Type="http://schemas.openxmlformats.org/officeDocument/2006/relationships/image" Target="../media/image175.png"/><Relationship Id="rId5" Type="http://schemas.openxmlformats.org/officeDocument/2006/relationships/image" Target="../media/image172.png"/><Relationship Id="rId15" Type="http://schemas.openxmlformats.org/officeDocument/2006/relationships/hyperlink" Target="http://www.iconarchive.com/show/flag-icons-by-gosquared/United-Kingdom-icon.html" TargetMode="External"/><Relationship Id="rId10" Type="http://schemas.openxmlformats.org/officeDocument/2006/relationships/hyperlink" Target="http://www.iconarchive.com/show/flag-icons-by-gosquared/Italy-icon.html" TargetMode="External"/><Relationship Id="rId4" Type="http://schemas.openxmlformats.org/officeDocument/2006/relationships/hyperlink" Target="http://www.iconarchive.com/show/flag-icons-by-gosquared/United-States-icon.html" TargetMode="External"/><Relationship Id="rId9" Type="http://schemas.openxmlformats.org/officeDocument/2006/relationships/image" Target="../media/image174.png"/><Relationship Id="rId14" Type="http://schemas.openxmlformats.org/officeDocument/2006/relationships/image" Target="../media/image177.png"/></Relationships>
</file>

<file path=ppt/slides/_rels/slide35.xml.rels><?xml version="1.0" encoding="UTF-8" standalone="yes"?>
<Relationships xmlns="http://schemas.openxmlformats.org/package/2006/relationships"><Relationship Id="rId2" Type="http://schemas.openxmlformats.org/officeDocument/2006/relationships/image" Target="../media/image18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42.emf"/><Relationship Id="rId5" Type="http://schemas.openxmlformats.org/officeDocument/2006/relationships/image" Target="../media/image41.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7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1.jpg"/>
          <p:cNvPicPr>
            <a:picLocks noChangeAspect="1"/>
          </p:cNvPicPr>
          <p:nvPr/>
        </p:nvPicPr>
        <p:blipFill>
          <a:blip r:embed="rId3" cstate="print">
            <a:lum bright="54000" contrast="-67000"/>
          </a:blip>
          <a:stretch>
            <a:fillRect/>
          </a:stretch>
        </p:blipFill>
        <p:spPr>
          <a:xfrm>
            <a:off x="-252536" y="-2042632"/>
            <a:ext cx="9858420" cy="9144040"/>
          </a:xfrm>
          <a:prstGeom prst="rect">
            <a:avLst/>
          </a:prstGeom>
        </p:spPr>
      </p:pic>
      <p:sp>
        <p:nvSpPr>
          <p:cNvPr id="2" name="タイトル 1"/>
          <p:cNvSpPr>
            <a:spLocks noGrp="1"/>
          </p:cNvSpPr>
          <p:nvPr>
            <p:ph type="ctrTitle"/>
          </p:nvPr>
        </p:nvSpPr>
        <p:spPr>
          <a:xfrm>
            <a:off x="607360" y="1141362"/>
            <a:ext cx="8138628" cy="2694161"/>
          </a:xfrm>
        </p:spPr>
        <p:txBody>
          <a:bodyPr>
            <a:noAutofit/>
          </a:bodyPr>
          <a:lstStyle/>
          <a:p>
            <a:r>
              <a:rPr lang="en-US" altLang="ja-JP" sz="4800" dirty="0"/>
              <a:t>Overview</a:t>
            </a:r>
            <a:r>
              <a:rPr lang="ja-JP" altLang="en-US" sz="4800" dirty="0"/>
              <a:t> </a:t>
            </a:r>
            <a:r>
              <a:rPr lang="en-US" altLang="ja-JP" sz="4800" dirty="0"/>
              <a:t>of</a:t>
            </a:r>
            <a:r>
              <a:rPr lang="ja-JP" altLang="en-US" sz="4800" dirty="0"/>
              <a:t> </a:t>
            </a:r>
            <a:r>
              <a:rPr lang="en-US" altLang="ja-JP" sz="4800" dirty="0"/>
              <a:t>KEK Activities</a:t>
            </a:r>
            <a:br>
              <a:rPr lang="en-US" altLang="ja-JP" sz="4800" dirty="0"/>
            </a:br>
            <a:br>
              <a:rPr lang="en-US" altLang="ja-JP" sz="4800" dirty="0"/>
            </a:br>
            <a:r>
              <a:rPr lang="en-US" altLang="ja-JP" dirty="0"/>
              <a:t>TYL/FKPPL meeting 2019</a:t>
            </a:r>
            <a:endParaRPr kumimoji="1" lang="ja-JP" altLang="en-US" dirty="0">
              <a:latin typeface="Comic Sans MS" pitchFamily="66" charset="0"/>
            </a:endParaRPr>
          </a:p>
        </p:txBody>
      </p:sp>
      <p:sp>
        <p:nvSpPr>
          <p:cNvPr id="3" name="サブタイトル 2"/>
          <p:cNvSpPr>
            <a:spLocks noGrp="1"/>
          </p:cNvSpPr>
          <p:nvPr>
            <p:ph type="subTitle" idx="1"/>
          </p:nvPr>
        </p:nvSpPr>
        <p:spPr>
          <a:xfrm>
            <a:off x="1403648" y="4403005"/>
            <a:ext cx="6400800" cy="2146747"/>
          </a:xfrm>
        </p:spPr>
        <p:txBody>
          <a:bodyPr>
            <a:normAutofit fontScale="70000" lnSpcReduction="20000"/>
          </a:bodyPr>
          <a:lstStyle/>
          <a:p>
            <a:r>
              <a:rPr kumimoji="1" lang="en-US" altLang="ja-JP" dirty="0">
                <a:solidFill>
                  <a:srgbClr val="FF0000"/>
                </a:solidFill>
                <a:latin typeface="Comic Sans MS" pitchFamily="66" charset="0"/>
              </a:rPr>
              <a:t>Katsuo Tokushuku</a:t>
            </a:r>
          </a:p>
          <a:p>
            <a:endParaRPr kumimoji="1" lang="en-US" altLang="ja-JP" dirty="0">
              <a:solidFill>
                <a:srgbClr val="FF0000"/>
              </a:solidFill>
              <a:latin typeface="Comic Sans MS" pitchFamily="66" charset="0"/>
            </a:endParaRPr>
          </a:p>
          <a:p>
            <a:r>
              <a:rPr kumimoji="1" lang="en-US" altLang="ja-JP" dirty="0">
                <a:solidFill>
                  <a:srgbClr val="FF0000"/>
                </a:solidFill>
                <a:latin typeface="Comic Sans MS" pitchFamily="66" charset="0"/>
              </a:rPr>
              <a:t>Institute of Particle Nuclear Studies (IPNS)</a:t>
            </a:r>
          </a:p>
          <a:p>
            <a:r>
              <a:rPr lang="en-US" altLang="ja-JP" dirty="0">
                <a:solidFill>
                  <a:srgbClr val="FF0000"/>
                </a:solidFill>
                <a:latin typeface="Comic Sans MS" pitchFamily="66" charset="0"/>
              </a:rPr>
              <a:t>High Energy Accelerator Research Organization (KEK)</a:t>
            </a:r>
            <a:endParaRPr kumimoji="1" lang="ja-JP" altLang="en-US" dirty="0">
              <a:solidFill>
                <a:srgbClr val="FF0000"/>
              </a:solidFill>
              <a:latin typeface="Comic Sans MS" pitchFamily="66" charset="0"/>
            </a:endParaRPr>
          </a:p>
        </p:txBody>
      </p:sp>
      <p:pic>
        <p:nvPicPr>
          <p:cNvPr id="2050" name="Picture 2" descr="C:\Users\toku\AppData\Local\Microsoft\Windows\Temporary Internet Files\Content.Outlook\U2FGIXG0\keklogo-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091773" cy="119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1450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9131"/>
            <a:ext cx="9144000" cy="3633965"/>
          </a:xfrm>
          <a:prstGeom prst="rect">
            <a:avLst/>
          </a:prstGeom>
        </p:spPr>
      </p:pic>
      <p:graphicFrame>
        <p:nvGraphicFramePr>
          <p:cNvPr id="6" name="コンテンツ プレースホルダー 3"/>
          <p:cNvGraphicFramePr>
            <a:graphicFrameLocks/>
          </p:cNvGraphicFramePr>
          <p:nvPr>
            <p:extLst/>
          </p:nvPr>
        </p:nvGraphicFramePr>
        <p:xfrm>
          <a:off x="139446" y="2305974"/>
          <a:ext cx="1779270" cy="3657600"/>
        </p:xfrm>
        <a:graphic>
          <a:graphicData uri="http://schemas.openxmlformats.org/drawingml/2006/table">
            <a:tbl>
              <a:tblPr firstRow="1" bandRow="1">
                <a:tableStyleId>{B301B821-A1FF-4177-AEE7-76D212191A09}</a:tableStyleId>
              </a:tblPr>
              <a:tblGrid>
                <a:gridCol w="1184910">
                  <a:extLst>
                    <a:ext uri="{9D8B030D-6E8A-4147-A177-3AD203B41FA5}">
                      <a16:colId xmlns:a16="http://schemas.microsoft.com/office/drawing/2014/main" val="20000"/>
                    </a:ext>
                  </a:extLst>
                </a:gridCol>
                <a:gridCol w="594360">
                  <a:extLst>
                    <a:ext uri="{9D8B030D-6E8A-4147-A177-3AD203B41FA5}">
                      <a16:colId xmlns:a16="http://schemas.microsoft.com/office/drawing/2014/main" val="20001"/>
                    </a:ext>
                  </a:extLst>
                </a:gridCol>
              </a:tblGrid>
              <a:tr h="304800">
                <a:tc>
                  <a:txBody>
                    <a:bodyPr/>
                    <a:lstStyle/>
                    <a:p>
                      <a:r>
                        <a:rPr kumimoji="1" lang="en-US" altLang="ja-JP" sz="1400" dirty="0"/>
                        <a:t>Europe</a:t>
                      </a:r>
                      <a:endParaRPr kumimoji="1" lang="ja-JP" altLang="en-US" sz="1400" dirty="0"/>
                    </a:p>
                  </a:txBody>
                  <a:tcPr/>
                </a:tc>
                <a:tc>
                  <a:txBody>
                    <a:bodyPr/>
                    <a:lstStyle/>
                    <a:p>
                      <a:pPr algn="r"/>
                      <a:r>
                        <a:rPr kumimoji="1" lang="en-US" altLang="ja-JP" sz="1400" dirty="0"/>
                        <a:t>397</a:t>
                      </a:r>
                      <a:endParaRPr kumimoji="1" lang="ja-JP" altLang="en-US" sz="1400" dirty="0"/>
                    </a:p>
                  </a:txBody>
                  <a:tcPr/>
                </a:tc>
                <a:extLst>
                  <a:ext uri="{0D108BD9-81ED-4DB2-BD59-A6C34878D82A}">
                    <a16:rowId xmlns:a16="http://schemas.microsoft.com/office/drawing/2014/main" val="10000"/>
                  </a:ext>
                </a:extLst>
              </a:tr>
              <a:tr h="304800">
                <a:tc>
                  <a:txBody>
                    <a:bodyPr/>
                    <a:lstStyle/>
                    <a:p>
                      <a:r>
                        <a:rPr kumimoji="1" lang="en-US" altLang="ja-JP" sz="1400" dirty="0"/>
                        <a:t>Austria</a:t>
                      </a:r>
                      <a:endParaRPr kumimoji="1" lang="ja-JP" altLang="en-US" sz="1400" dirty="0"/>
                    </a:p>
                  </a:txBody>
                  <a:tcPr/>
                </a:tc>
                <a:tc>
                  <a:txBody>
                    <a:bodyPr/>
                    <a:lstStyle/>
                    <a:p>
                      <a:pPr algn="r"/>
                      <a:r>
                        <a:rPr kumimoji="1" lang="en-US" altLang="ja-JP" sz="1400" dirty="0"/>
                        <a:t>16</a:t>
                      </a:r>
                      <a:endParaRPr kumimoji="1" lang="ja-JP" altLang="en-US" sz="1400" dirty="0"/>
                    </a:p>
                  </a:txBody>
                  <a:tcPr/>
                </a:tc>
                <a:extLst>
                  <a:ext uri="{0D108BD9-81ED-4DB2-BD59-A6C34878D82A}">
                    <a16:rowId xmlns:a16="http://schemas.microsoft.com/office/drawing/2014/main" val="10001"/>
                  </a:ext>
                </a:extLst>
              </a:tr>
              <a:tr h="304800">
                <a:tc>
                  <a:txBody>
                    <a:bodyPr/>
                    <a:lstStyle/>
                    <a:p>
                      <a:r>
                        <a:rPr kumimoji="1" lang="en-US" altLang="ja-JP" sz="1400" dirty="0" err="1"/>
                        <a:t>Czechia</a:t>
                      </a:r>
                      <a:endParaRPr kumimoji="1" lang="ja-JP" altLang="en-US" sz="1400" dirty="0"/>
                    </a:p>
                  </a:txBody>
                  <a:tcPr/>
                </a:tc>
                <a:tc>
                  <a:txBody>
                    <a:bodyPr/>
                    <a:lstStyle/>
                    <a:p>
                      <a:pPr algn="r"/>
                      <a:r>
                        <a:rPr kumimoji="1" lang="en-US" altLang="ja-JP" sz="1400" dirty="0"/>
                        <a:t>11</a:t>
                      </a:r>
                      <a:endParaRPr kumimoji="1" lang="ja-JP" altLang="en-US" sz="1400" dirty="0"/>
                    </a:p>
                  </a:txBody>
                  <a:tcPr/>
                </a:tc>
                <a:extLst>
                  <a:ext uri="{0D108BD9-81ED-4DB2-BD59-A6C34878D82A}">
                    <a16:rowId xmlns:a16="http://schemas.microsoft.com/office/drawing/2014/main" val="10002"/>
                  </a:ext>
                </a:extLst>
              </a:tr>
              <a:tr h="304800">
                <a:tc>
                  <a:txBody>
                    <a:bodyPr/>
                    <a:lstStyle/>
                    <a:p>
                      <a:r>
                        <a:rPr kumimoji="1" lang="en-US" altLang="ja-JP" sz="1400" dirty="0"/>
                        <a:t>France</a:t>
                      </a:r>
                      <a:endParaRPr kumimoji="1" lang="ja-JP" altLang="en-US" sz="1400" dirty="0"/>
                    </a:p>
                  </a:txBody>
                  <a:tcPr/>
                </a:tc>
                <a:tc>
                  <a:txBody>
                    <a:bodyPr/>
                    <a:lstStyle/>
                    <a:p>
                      <a:pPr algn="r"/>
                      <a:r>
                        <a:rPr kumimoji="1" lang="en-US" altLang="ja-JP" sz="1400" dirty="0"/>
                        <a:t>30</a:t>
                      </a:r>
                      <a:endParaRPr kumimoji="1" lang="ja-JP" altLang="en-US" sz="1400" dirty="0"/>
                    </a:p>
                  </a:txBody>
                  <a:tcPr/>
                </a:tc>
                <a:extLst>
                  <a:ext uri="{0D108BD9-81ED-4DB2-BD59-A6C34878D82A}">
                    <a16:rowId xmlns:a16="http://schemas.microsoft.com/office/drawing/2014/main" val="10003"/>
                  </a:ext>
                </a:extLst>
              </a:tr>
              <a:tr h="304800">
                <a:tc>
                  <a:txBody>
                    <a:bodyPr/>
                    <a:lstStyle/>
                    <a:p>
                      <a:r>
                        <a:rPr kumimoji="1" lang="en-US" altLang="ja-JP" sz="1400" dirty="0"/>
                        <a:t>Germany</a:t>
                      </a:r>
                      <a:endParaRPr kumimoji="1" lang="ja-JP" altLang="en-US" sz="1400" dirty="0"/>
                    </a:p>
                  </a:txBody>
                  <a:tcPr/>
                </a:tc>
                <a:tc>
                  <a:txBody>
                    <a:bodyPr/>
                    <a:lstStyle/>
                    <a:p>
                      <a:pPr algn="r"/>
                      <a:r>
                        <a:rPr kumimoji="1" lang="en-US" altLang="ja-JP" sz="1400" dirty="0"/>
                        <a:t>183</a:t>
                      </a:r>
                      <a:endParaRPr kumimoji="1" lang="ja-JP" altLang="en-US" sz="1400" dirty="0"/>
                    </a:p>
                  </a:txBody>
                  <a:tcPr/>
                </a:tc>
                <a:extLst>
                  <a:ext uri="{0D108BD9-81ED-4DB2-BD59-A6C34878D82A}">
                    <a16:rowId xmlns:a16="http://schemas.microsoft.com/office/drawing/2014/main" val="10004"/>
                  </a:ext>
                </a:extLst>
              </a:tr>
              <a:tr h="304800">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sz="1400" dirty="0"/>
                        <a:t>Israel</a:t>
                      </a:r>
                      <a:endParaRPr kumimoji="1" lang="ja-JP" altLang="en-US" sz="1400" dirty="0"/>
                    </a:p>
                  </a:txBody>
                  <a:tcPr/>
                </a:tc>
                <a:tc>
                  <a:txBody>
                    <a:bodyPr/>
                    <a:lstStyle/>
                    <a:p>
                      <a:pPr algn="r"/>
                      <a:r>
                        <a:rPr kumimoji="1" lang="en-US" altLang="ja-JP" sz="1400" dirty="0"/>
                        <a:t>5</a:t>
                      </a:r>
                      <a:endParaRPr kumimoji="1" lang="ja-JP" altLang="en-US" sz="1400" dirty="0"/>
                    </a:p>
                  </a:txBody>
                  <a:tcPr/>
                </a:tc>
                <a:extLst>
                  <a:ext uri="{0D108BD9-81ED-4DB2-BD59-A6C34878D82A}">
                    <a16:rowId xmlns:a16="http://schemas.microsoft.com/office/drawing/2014/main" val="10005"/>
                  </a:ext>
                </a:extLst>
              </a:tr>
              <a:tr h="304800">
                <a:tc>
                  <a:txBody>
                    <a:bodyPr/>
                    <a:lstStyle/>
                    <a:p>
                      <a:r>
                        <a:rPr kumimoji="1" lang="en-US" altLang="ja-JP" sz="1400" dirty="0"/>
                        <a:t>Italy</a:t>
                      </a:r>
                      <a:endParaRPr kumimoji="1" lang="ja-JP" altLang="en-US" sz="1400" dirty="0"/>
                    </a:p>
                  </a:txBody>
                  <a:tcPr/>
                </a:tc>
                <a:tc>
                  <a:txBody>
                    <a:bodyPr/>
                    <a:lstStyle/>
                    <a:p>
                      <a:pPr algn="r"/>
                      <a:r>
                        <a:rPr kumimoji="1" lang="en-US" altLang="ja-JP" sz="1400" dirty="0"/>
                        <a:t>73</a:t>
                      </a:r>
                      <a:endParaRPr kumimoji="1" lang="ja-JP" altLang="en-US" sz="1400" dirty="0"/>
                    </a:p>
                  </a:txBody>
                  <a:tcPr/>
                </a:tc>
                <a:extLst>
                  <a:ext uri="{0D108BD9-81ED-4DB2-BD59-A6C34878D82A}">
                    <a16:rowId xmlns:a16="http://schemas.microsoft.com/office/drawing/2014/main" val="10006"/>
                  </a:ext>
                </a:extLst>
              </a:tr>
              <a:tr h="304800">
                <a:tc>
                  <a:txBody>
                    <a:bodyPr/>
                    <a:lstStyle/>
                    <a:p>
                      <a:r>
                        <a:rPr kumimoji="1" lang="en-US" altLang="ja-JP" sz="1400" dirty="0"/>
                        <a:t>Poland</a:t>
                      </a:r>
                      <a:endParaRPr kumimoji="1" lang="ja-JP" altLang="en-US" sz="1400" dirty="0"/>
                    </a:p>
                  </a:txBody>
                  <a:tcPr/>
                </a:tc>
                <a:tc>
                  <a:txBody>
                    <a:bodyPr/>
                    <a:lstStyle/>
                    <a:p>
                      <a:pPr algn="r"/>
                      <a:r>
                        <a:rPr kumimoji="1" lang="en-US" altLang="ja-JP" sz="1400" dirty="0"/>
                        <a:t>13</a:t>
                      </a:r>
                      <a:endParaRPr kumimoji="1" lang="ja-JP" altLang="en-US" sz="1400" dirty="0"/>
                    </a:p>
                  </a:txBody>
                  <a:tcPr/>
                </a:tc>
                <a:extLst>
                  <a:ext uri="{0D108BD9-81ED-4DB2-BD59-A6C34878D82A}">
                    <a16:rowId xmlns:a16="http://schemas.microsoft.com/office/drawing/2014/main" val="10007"/>
                  </a:ext>
                </a:extLst>
              </a:tr>
              <a:tr h="304800">
                <a:tc>
                  <a:txBody>
                    <a:bodyPr/>
                    <a:lstStyle/>
                    <a:p>
                      <a:r>
                        <a:rPr kumimoji="1" lang="en-US" altLang="ja-JP" sz="1400" dirty="0"/>
                        <a:t>Russia</a:t>
                      </a:r>
                      <a:endParaRPr kumimoji="1" lang="ja-JP" altLang="en-US" sz="1400" dirty="0"/>
                    </a:p>
                  </a:txBody>
                  <a:tcPr/>
                </a:tc>
                <a:tc>
                  <a:txBody>
                    <a:bodyPr/>
                    <a:lstStyle/>
                    <a:p>
                      <a:pPr algn="r"/>
                      <a:r>
                        <a:rPr kumimoji="1" lang="en-US" altLang="ja-JP" sz="1400" dirty="0"/>
                        <a:t>40</a:t>
                      </a:r>
                      <a:endParaRPr kumimoji="1" lang="ja-JP" altLang="en-US" sz="1400" dirty="0"/>
                    </a:p>
                  </a:txBody>
                  <a:tcPr/>
                </a:tc>
                <a:extLst>
                  <a:ext uri="{0D108BD9-81ED-4DB2-BD59-A6C34878D82A}">
                    <a16:rowId xmlns:a16="http://schemas.microsoft.com/office/drawing/2014/main" val="10008"/>
                  </a:ext>
                </a:extLst>
              </a:tr>
              <a:tr h="304800">
                <a:tc>
                  <a:txBody>
                    <a:bodyPr/>
                    <a:lstStyle/>
                    <a:p>
                      <a:r>
                        <a:rPr kumimoji="1" lang="en-US" altLang="ja-JP" sz="1400" dirty="0"/>
                        <a:t>Slovenia</a:t>
                      </a:r>
                      <a:endParaRPr kumimoji="1" lang="ja-JP" altLang="en-US" sz="1400" dirty="0"/>
                    </a:p>
                  </a:txBody>
                  <a:tcPr/>
                </a:tc>
                <a:tc>
                  <a:txBody>
                    <a:bodyPr/>
                    <a:lstStyle/>
                    <a:p>
                      <a:pPr algn="r"/>
                      <a:r>
                        <a:rPr kumimoji="1" lang="en-US" altLang="ja-JP" sz="1400" dirty="0"/>
                        <a:t>17</a:t>
                      </a:r>
                      <a:endParaRPr kumimoji="1" lang="ja-JP" altLang="en-US" sz="1400" dirty="0"/>
                    </a:p>
                  </a:txBody>
                  <a:tcPr/>
                </a:tc>
                <a:extLst>
                  <a:ext uri="{0D108BD9-81ED-4DB2-BD59-A6C34878D82A}">
                    <a16:rowId xmlns:a16="http://schemas.microsoft.com/office/drawing/2014/main" val="10009"/>
                  </a:ext>
                </a:extLst>
              </a:tr>
              <a:tr h="304800">
                <a:tc>
                  <a:txBody>
                    <a:bodyPr/>
                    <a:lstStyle/>
                    <a:p>
                      <a:r>
                        <a:rPr kumimoji="1" lang="en-US" altLang="ja-JP" sz="1400" dirty="0"/>
                        <a:t>Spain</a:t>
                      </a:r>
                      <a:endParaRPr kumimoji="1" lang="ja-JP" altLang="en-US" sz="1400" dirty="0"/>
                    </a:p>
                  </a:txBody>
                  <a:tcPr/>
                </a:tc>
                <a:tc>
                  <a:txBody>
                    <a:bodyPr/>
                    <a:lstStyle/>
                    <a:p>
                      <a:pPr algn="r"/>
                      <a:r>
                        <a:rPr kumimoji="1" lang="en-US" altLang="ja-JP" sz="1400" dirty="0"/>
                        <a:t>6</a:t>
                      </a:r>
                      <a:endParaRPr kumimoji="1" lang="ja-JP" altLang="en-US" sz="1400" dirty="0"/>
                    </a:p>
                  </a:txBody>
                  <a:tcPr/>
                </a:tc>
                <a:extLst>
                  <a:ext uri="{0D108BD9-81ED-4DB2-BD59-A6C34878D82A}">
                    <a16:rowId xmlns:a16="http://schemas.microsoft.com/office/drawing/2014/main" val="10010"/>
                  </a:ext>
                </a:extLst>
              </a:tr>
              <a:tr h="304800">
                <a:tc>
                  <a:txBody>
                    <a:bodyPr/>
                    <a:lstStyle/>
                    <a:p>
                      <a:r>
                        <a:rPr kumimoji="1" lang="en-US" altLang="ja-JP" sz="1400" dirty="0"/>
                        <a:t>Ukraine</a:t>
                      </a:r>
                      <a:endParaRPr kumimoji="1" lang="ja-JP" altLang="en-US" sz="1400" dirty="0"/>
                    </a:p>
                  </a:txBody>
                  <a:tcPr/>
                </a:tc>
                <a:tc>
                  <a:txBody>
                    <a:bodyPr/>
                    <a:lstStyle/>
                    <a:p>
                      <a:pPr algn="r"/>
                      <a:r>
                        <a:rPr kumimoji="1" lang="en-US" altLang="ja-JP" sz="1400" dirty="0"/>
                        <a:t>3</a:t>
                      </a:r>
                      <a:endParaRPr kumimoji="1" lang="ja-JP" altLang="en-US" sz="1400" dirty="0"/>
                    </a:p>
                  </a:txBody>
                  <a:tcPr/>
                </a:tc>
                <a:extLst>
                  <a:ext uri="{0D108BD9-81ED-4DB2-BD59-A6C34878D82A}">
                    <a16:rowId xmlns:a16="http://schemas.microsoft.com/office/drawing/2014/main" val="10011"/>
                  </a:ext>
                </a:extLst>
              </a:tr>
            </a:tbl>
          </a:graphicData>
        </a:graphic>
      </p:graphicFrame>
      <p:graphicFrame>
        <p:nvGraphicFramePr>
          <p:cNvPr id="7" name="コンテンツ プレースホルダー 3"/>
          <p:cNvGraphicFramePr>
            <a:graphicFrameLocks/>
          </p:cNvGraphicFramePr>
          <p:nvPr>
            <p:extLst/>
          </p:nvPr>
        </p:nvGraphicFramePr>
        <p:xfrm>
          <a:off x="6444208" y="4581128"/>
          <a:ext cx="2016224" cy="1219200"/>
        </p:xfrm>
        <a:graphic>
          <a:graphicData uri="http://schemas.openxmlformats.org/drawingml/2006/table">
            <a:tbl>
              <a:tblPr firstRow="1" bandRow="1">
                <a:tableStyleId>{F5AB1C69-6EDB-4FF4-983F-18BD219EF322}</a:tableStyleId>
              </a:tblPr>
              <a:tblGrid>
                <a:gridCol w="1440160">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tblGrid>
              <a:tr h="304800">
                <a:tc>
                  <a:txBody>
                    <a:bodyPr/>
                    <a:lstStyle/>
                    <a:p>
                      <a:r>
                        <a:rPr kumimoji="1" lang="en-US" altLang="ja-JP" sz="1400" dirty="0"/>
                        <a:t>America</a:t>
                      </a:r>
                      <a:endParaRPr kumimoji="1" lang="ja-JP" altLang="en-US" sz="1400" dirty="0"/>
                    </a:p>
                  </a:txBody>
                  <a:tcPr/>
                </a:tc>
                <a:tc>
                  <a:txBody>
                    <a:bodyPr/>
                    <a:lstStyle/>
                    <a:p>
                      <a:pPr algn="r"/>
                      <a:r>
                        <a:rPr kumimoji="1" lang="en-US" altLang="ja-JP" sz="1400"/>
                        <a:t>151</a:t>
                      </a:r>
                      <a:endParaRPr kumimoji="1" lang="ja-JP" altLang="en-US" sz="1400" dirty="0"/>
                    </a:p>
                  </a:txBody>
                  <a:tcPr/>
                </a:tc>
                <a:extLst>
                  <a:ext uri="{0D108BD9-81ED-4DB2-BD59-A6C34878D82A}">
                    <a16:rowId xmlns:a16="http://schemas.microsoft.com/office/drawing/2014/main" val="10000"/>
                  </a:ext>
                </a:extLst>
              </a:tr>
              <a:tr h="304800">
                <a:tc>
                  <a:txBody>
                    <a:bodyPr/>
                    <a:lstStyle/>
                    <a:p>
                      <a:r>
                        <a:rPr kumimoji="1" lang="en-US" altLang="ja-JP" sz="1400" dirty="0"/>
                        <a:t>Canada</a:t>
                      </a:r>
                      <a:endParaRPr kumimoji="1" lang="ja-JP" altLang="en-US" sz="1400" dirty="0"/>
                    </a:p>
                  </a:txBody>
                  <a:tcPr/>
                </a:tc>
                <a:tc>
                  <a:txBody>
                    <a:bodyPr/>
                    <a:lstStyle/>
                    <a:p>
                      <a:pPr algn="r"/>
                      <a:r>
                        <a:rPr kumimoji="1" lang="en-US" altLang="ja-JP" sz="1400" dirty="0"/>
                        <a:t>28</a:t>
                      </a:r>
                    </a:p>
                  </a:txBody>
                  <a:tcPr/>
                </a:tc>
                <a:extLst>
                  <a:ext uri="{0D108BD9-81ED-4DB2-BD59-A6C34878D82A}">
                    <a16:rowId xmlns:a16="http://schemas.microsoft.com/office/drawing/2014/main" val="10001"/>
                  </a:ext>
                </a:extLst>
              </a:tr>
              <a:tr h="304800">
                <a:tc>
                  <a:txBody>
                    <a:bodyPr/>
                    <a:lstStyle/>
                    <a:p>
                      <a:r>
                        <a:rPr kumimoji="1" lang="en-US" altLang="ja-JP" sz="1400" dirty="0"/>
                        <a:t>Mexico</a:t>
                      </a:r>
                      <a:endParaRPr kumimoji="1" lang="ja-JP" altLang="en-US" sz="1400" dirty="0"/>
                    </a:p>
                  </a:txBody>
                  <a:tcPr/>
                </a:tc>
                <a:tc>
                  <a:txBody>
                    <a:bodyPr/>
                    <a:lstStyle/>
                    <a:p>
                      <a:pPr algn="r"/>
                      <a:r>
                        <a:rPr kumimoji="1" lang="en-US" altLang="ja-JP" sz="1400" dirty="0"/>
                        <a:t>15</a:t>
                      </a:r>
                      <a:endParaRPr kumimoji="1" lang="ja-JP" altLang="en-US" sz="1400" dirty="0"/>
                    </a:p>
                  </a:txBody>
                  <a:tcPr/>
                </a:tc>
                <a:extLst>
                  <a:ext uri="{0D108BD9-81ED-4DB2-BD59-A6C34878D82A}">
                    <a16:rowId xmlns:a16="http://schemas.microsoft.com/office/drawing/2014/main" val="10002"/>
                  </a:ext>
                </a:extLst>
              </a:tr>
              <a:tr h="304800">
                <a:tc>
                  <a:txBody>
                    <a:bodyPr/>
                    <a:lstStyle/>
                    <a:p>
                      <a:r>
                        <a:rPr kumimoji="1" lang="en-US" altLang="ja-JP" sz="1400" dirty="0"/>
                        <a:t>USA</a:t>
                      </a:r>
                      <a:endParaRPr kumimoji="1" lang="ja-JP" altLang="en-US" sz="1400" dirty="0"/>
                    </a:p>
                  </a:txBody>
                  <a:tcPr/>
                </a:tc>
                <a:tc>
                  <a:txBody>
                    <a:bodyPr/>
                    <a:lstStyle/>
                    <a:p>
                      <a:pPr algn="r"/>
                      <a:r>
                        <a:rPr kumimoji="1" lang="en-US" altLang="ja-JP" sz="1400" dirty="0"/>
                        <a:t>108</a:t>
                      </a:r>
                      <a:endParaRPr kumimoji="1" lang="ja-JP" altLang="en-US" sz="1400" dirty="0"/>
                    </a:p>
                  </a:txBody>
                  <a:tcPr/>
                </a:tc>
                <a:extLst>
                  <a:ext uri="{0D108BD9-81ED-4DB2-BD59-A6C34878D82A}">
                    <a16:rowId xmlns:a16="http://schemas.microsoft.com/office/drawing/2014/main" val="10003"/>
                  </a:ext>
                </a:extLst>
              </a:tr>
            </a:tbl>
          </a:graphicData>
        </a:graphic>
      </p:graphicFrame>
      <p:sp>
        <p:nvSpPr>
          <p:cNvPr id="8" name="テキスト ボックス 7"/>
          <p:cNvSpPr txBox="1"/>
          <p:nvPr/>
        </p:nvSpPr>
        <p:spPr>
          <a:xfrm>
            <a:off x="6660232" y="3140968"/>
            <a:ext cx="2125879" cy="923320"/>
          </a:xfrm>
          <a:prstGeom prst="rect">
            <a:avLst/>
          </a:prstGeom>
        </p:spPr>
        <p:style>
          <a:lnRef idx="2">
            <a:schemeClr val="dk1"/>
          </a:lnRef>
          <a:fillRef idx="1">
            <a:schemeClr val="lt1"/>
          </a:fillRef>
          <a:effectRef idx="0">
            <a:schemeClr val="dk1"/>
          </a:effectRef>
          <a:fontRef idx="minor">
            <a:schemeClr val="dk1"/>
          </a:fontRef>
        </p:style>
        <p:txBody>
          <a:bodyPr wrap="none" lIns="91428" tIns="45715" rIns="91428" bIns="45715" rtlCol="0">
            <a:spAutoFit/>
          </a:bodyPr>
          <a:lstStyle/>
          <a:p>
            <a:pPr defTabSz="914003"/>
            <a:r>
              <a:rPr lang="en-US" altLang="ja-JP" dirty="0">
                <a:solidFill>
                  <a:prstClr val="black"/>
                </a:solidFill>
              </a:rPr>
              <a:t>26 countries/regions</a:t>
            </a:r>
          </a:p>
          <a:p>
            <a:pPr defTabSz="914003"/>
            <a:r>
              <a:rPr lang="en-US" altLang="ja-JP" dirty="0">
                <a:solidFill>
                  <a:prstClr val="black"/>
                </a:solidFill>
              </a:rPr>
              <a:t>113 institutions</a:t>
            </a:r>
          </a:p>
          <a:p>
            <a:pPr defTabSz="914003"/>
            <a:r>
              <a:rPr lang="en-US" altLang="ja-JP" dirty="0">
                <a:solidFill>
                  <a:prstClr val="black"/>
                </a:solidFill>
              </a:rPr>
              <a:t>921 researchers</a:t>
            </a:r>
            <a:endParaRPr lang="ja-JP" altLang="en-US" dirty="0">
              <a:solidFill>
                <a:prstClr val="black"/>
              </a:solidFill>
            </a:endParaRPr>
          </a:p>
        </p:txBody>
      </p:sp>
      <p:graphicFrame>
        <p:nvGraphicFramePr>
          <p:cNvPr id="10" name="コンテンツ プレースホルダー 3"/>
          <p:cNvGraphicFramePr>
            <a:graphicFrameLocks/>
          </p:cNvGraphicFramePr>
          <p:nvPr>
            <p:extLst/>
          </p:nvPr>
        </p:nvGraphicFramePr>
        <p:xfrm>
          <a:off x="2112331" y="3856206"/>
          <a:ext cx="2053590" cy="2133600"/>
        </p:xfrm>
        <a:graphic>
          <a:graphicData uri="http://schemas.openxmlformats.org/drawingml/2006/table">
            <a:tbl>
              <a:tblPr firstRow="1" bandRow="1">
                <a:tableStyleId>{21E4AEA4-8DFA-4A89-87EB-49C32662AFE0}</a:tableStyleId>
              </a:tblPr>
              <a:tblGrid>
                <a:gridCol w="144399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04800">
                <a:tc>
                  <a:txBody>
                    <a:bodyPr/>
                    <a:lstStyle/>
                    <a:p>
                      <a:r>
                        <a:rPr kumimoji="1" lang="en-US" altLang="ja-JP" sz="1400" dirty="0"/>
                        <a:t>Asia</a:t>
                      </a:r>
                      <a:endParaRPr kumimoji="1" lang="ja-JP" altLang="en-US" sz="1400" dirty="0"/>
                    </a:p>
                  </a:txBody>
                  <a:tcPr/>
                </a:tc>
                <a:tc>
                  <a:txBody>
                    <a:bodyPr/>
                    <a:lstStyle/>
                    <a:p>
                      <a:pPr algn="r"/>
                      <a:endParaRPr kumimoji="1" lang="ja-JP" altLang="en-US" sz="1400" dirty="0"/>
                    </a:p>
                  </a:txBody>
                  <a:tcPr/>
                </a:tc>
                <a:extLst>
                  <a:ext uri="{0D108BD9-81ED-4DB2-BD59-A6C34878D82A}">
                    <a16:rowId xmlns:a16="http://schemas.microsoft.com/office/drawing/2014/main" val="10000"/>
                  </a:ext>
                </a:extLst>
              </a:tr>
              <a:tr h="304800">
                <a:tc>
                  <a:txBody>
                    <a:bodyPr/>
                    <a:lstStyle/>
                    <a:p>
                      <a:r>
                        <a:rPr kumimoji="1" lang="en-US" altLang="ja-JP" sz="1400" dirty="0"/>
                        <a:t>Saudi</a:t>
                      </a:r>
                      <a:r>
                        <a:rPr kumimoji="1" lang="en-US" altLang="ja-JP" sz="1400" baseline="0" dirty="0"/>
                        <a:t> Arabia</a:t>
                      </a:r>
                      <a:endParaRPr kumimoji="1" lang="ja-JP" altLang="en-US" sz="1400" dirty="0"/>
                    </a:p>
                  </a:txBody>
                  <a:tcPr/>
                </a:tc>
                <a:tc>
                  <a:txBody>
                    <a:bodyPr/>
                    <a:lstStyle/>
                    <a:p>
                      <a:pPr algn="r"/>
                      <a:r>
                        <a:rPr kumimoji="1" lang="en-US" altLang="ja-JP" sz="1400" dirty="0"/>
                        <a:t>5</a:t>
                      </a:r>
                      <a:endParaRPr kumimoji="1" lang="ja-JP" altLang="en-US" sz="1400" dirty="0"/>
                    </a:p>
                  </a:txBody>
                  <a:tcPr/>
                </a:tc>
                <a:extLst>
                  <a:ext uri="{0D108BD9-81ED-4DB2-BD59-A6C34878D82A}">
                    <a16:rowId xmlns:a16="http://schemas.microsoft.com/office/drawing/2014/main" val="10001"/>
                  </a:ext>
                </a:extLst>
              </a:tr>
              <a:tr h="304800">
                <a:tc>
                  <a:txBody>
                    <a:bodyPr/>
                    <a:lstStyle/>
                    <a:p>
                      <a:r>
                        <a:rPr kumimoji="1" lang="en-US" altLang="ja-JP" sz="1400" dirty="0"/>
                        <a:t>Australia</a:t>
                      </a:r>
                      <a:endParaRPr kumimoji="1" lang="ja-JP" altLang="en-US" sz="1400" dirty="0"/>
                    </a:p>
                  </a:txBody>
                  <a:tcPr/>
                </a:tc>
                <a:tc>
                  <a:txBody>
                    <a:bodyPr/>
                    <a:lstStyle/>
                    <a:p>
                      <a:pPr algn="r"/>
                      <a:r>
                        <a:rPr kumimoji="1" lang="en-US" altLang="ja-JP" sz="1400" dirty="0"/>
                        <a:t>33</a:t>
                      </a:r>
                      <a:endParaRPr kumimoji="1" lang="ja-JP" altLang="en-US" sz="1400" dirty="0"/>
                    </a:p>
                  </a:txBody>
                  <a:tcPr/>
                </a:tc>
                <a:extLst>
                  <a:ext uri="{0D108BD9-81ED-4DB2-BD59-A6C34878D82A}">
                    <a16:rowId xmlns:a16="http://schemas.microsoft.com/office/drawing/2014/main" val="10002"/>
                  </a:ext>
                </a:extLst>
              </a:tr>
              <a:tr h="304800">
                <a:tc>
                  <a:txBody>
                    <a:bodyPr/>
                    <a:lstStyle/>
                    <a:p>
                      <a:r>
                        <a:rPr kumimoji="1" lang="en-US" altLang="ja-JP" sz="1400" dirty="0"/>
                        <a:t>Armenia</a:t>
                      </a:r>
                      <a:endParaRPr kumimoji="1" lang="ja-JP" altLang="en-US" sz="1400" dirty="0"/>
                    </a:p>
                  </a:txBody>
                  <a:tcPr/>
                </a:tc>
                <a:tc>
                  <a:txBody>
                    <a:bodyPr/>
                    <a:lstStyle/>
                    <a:p>
                      <a:pPr algn="r"/>
                      <a:r>
                        <a:rPr kumimoji="1" lang="en-US" altLang="ja-JP" sz="1400" dirty="0"/>
                        <a:t>5</a:t>
                      </a:r>
                      <a:endParaRPr kumimoji="1" lang="ja-JP" altLang="en-US" sz="1400" dirty="0"/>
                    </a:p>
                  </a:txBody>
                  <a:tcPr/>
                </a:tc>
                <a:extLst>
                  <a:ext uri="{0D108BD9-81ED-4DB2-BD59-A6C34878D82A}">
                    <a16:rowId xmlns:a16="http://schemas.microsoft.com/office/drawing/2014/main" val="10003"/>
                  </a:ext>
                </a:extLst>
              </a:tr>
              <a:tr h="304800">
                <a:tc>
                  <a:txBody>
                    <a:bodyPr/>
                    <a:lstStyle/>
                    <a:p>
                      <a:r>
                        <a:rPr kumimoji="1" lang="en-US" altLang="ja-JP" sz="1400" dirty="0"/>
                        <a:t>China</a:t>
                      </a:r>
                      <a:endParaRPr kumimoji="1" lang="ja-JP" altLang="en-US" sz="1400" dirty="0"/>
                    </a:p>
                  </a:txBody>
                  <a:tcPr/>
                </a:tc>
                <a:tc>
                  <a:txBody>
                    <a:bodyPr/>
                    <a:lstStyle/>
                    <a:p>
                      <a:pPr algn="r"/>
                      <a:r>
                        <a:rPr kumimoji="1" lang="en-US" altLang="ja-JP" sz="1400" dirty="0"/>
                        <a:t>44</a:t>
                      </a:r>
                      <a:endParaRPr kumimoji="1" lang="ja-JP" altLang="en-US" sz="1400" dirty="0"/>
                    </a:p>
                  </a:txBody>
                  <a:tcPr/>
                </a:tc>
                <a:extLst>
                  <a:ext uri="{0D108BD9-81ED-4DB2-BD59-A6C34878D82A}">
                    <a16:rowId xmlns:a16="http://schemas.microsoft.com/office/drawing/2014/main" val="10004"/>
                  </a:ext>
                </a:extLst>
              </a:tr>
              <a:tr h="304800">
                <a:tc>
                  <a:txBody>
                    <a:bodyPr/>
                    <a:lstStyle/>
                    <a:p>
                      <a:r>
                        <a:rPr kumimoji="1" lang="en-US" altLang="ja-JP" sz="1400" dirty="0"/>
                        <a:t>India</a:t>
                      </a:r>
                      <a:endParaRPr kumimoji="1" lang="ja-JP" altLang="en-US" sz="1400" dirty="0"/>
                    </a:p>
                  </a:txBody>
                  <a:tcPr/>
                </a:tc>
                <a:tc>
                  <a:txBody>
                    <a:bodyPr/>
                    <a:lstStyle/>
                    <a:p>
                      <a:pPr algn="r"/>
                      <a:r>
                        <a:rPr kumimoji="1" lang="en-US" altLang="ja-JP" sz="1400" dirty="0"/>
                        <a:t>41</a:t>
                      </a:r>
                      <a:endParaRPr kumimoji="1" lang="ja-JP" altLang="en-US" sz="1400" dirty="0"/>
                    </a:p>
                  </a:txBody>
                  <a:tcPr/>
                </a:tc>
                <a:extLst>
                  <a:ext uri="{0D108BD9-81ED-4DB2-BD59-A6C34878D82A}">
                    <a16:rowId xmlns:a16="http://schemas.microsoft.com/office/drawing/2014/main" val="10005"/>
                  </a:ext>
                </a:extLst>
              </a:tr>
              <a:tr h="304800">
                <a:tc>
                  <a:txBody>
                    <a:bodyPr/>
                    <a:lstStyle/>
                    <a:p>
                      <a:r>
                        <a:rPr kumimoji="1" lang="en-US" altLang="ja-JP" sz="1400" dirty="0"/>
                        <a:t>Japan</a:t>
                      </a:r>
                      <a:endParaRPr kumimoji="1" lang="ja-JP" altLang="en-US" sz="1400" dirty="0"/>
                    </a:p>
                  </a:txBody>
                  <a:tcPr/>
                </a:tc>
                <a:tc>
                  <a:txBody>
                    <a:bodyPr/>
                    <a:lstStyle/>
                    <a:p>
                      <a:pPr algn="r"/>
                      <a:r>
                        <a:rPr kumimoji="1" lang="en-US" altLang="ja-JP" sz="1400" dirty="0"/>
                        <a:t>162</a:t>
                      </a:r>
                    </a:p>
                  </a:txBody>
                  <a:tcPr/>
                </a:tc>
                <a:extLst>
                  <a:ext uri="{0D108BD9-81ED-4DB2-BD59-A6C34878D82A}">
                    <a16:rowId xmlns:a16="http://schemas.microsoft.com/office/drawing/2014/main" val="10006"/>
                  </a:ext>
                </a:extLst>
              </a:tr>
            </a:tbl>
          </a:graphicData>
        </a:graphic>
      </p:graphicFrame>
      <p:graphicFrame>
        <p:nvGraphicFramePr>
          <p:cNvPr id="11" name="コンテンツ プレースホルダー 3"/>
          <p:cNvGraphicFramePr>
            <a:graphicFrameLocks/>
          </p:cNvGraphicFramePr>
          <p:nvPr>
            <p:extLst/>
          </p:nvPr>
        </p:nvGraphicFramePr>
        <p:xfrm>
          <a:off x="4192680" y="3856206"/>
          <a:ext cx="2053590" cy="2133600"/>
        </p:xfrm>
        <a:graphic>
          <a:graphicData uri="http://schemas.openxmlformats.org/drawingml/2006/table">
            <a:tbl>
              <a:tblPr firstRow="1" bandRow="1">
                <a:tableStyleId>{21E4AEA4-8DFA-4A89-87EB-49C32662AFE0}</a:tableStyleId>
              </a:tblPr>
              <a:tblGrid>
                <a:gridCol w="144399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04800">
                <a:tc>
                  <a:txBody>
                    <a:bodyPr/>
                    <a:lstStyle/>
                    <a:p>
                      <a:endParaRPr kumimoji="1" lang="ja-JP" altLang="en-US" sz="1400" dirty="0"/>
                    </a:p>
                  </a:txBody>
                  <a:tcPr/>
                </a:tc>
                <a:tc>
                  <a:txBody>
                    <a:bodyPr/>
                    <a:lstStyle/>
                    <a:p>
                      <a:pPr algn="r"/>
                      <a:r>
                        <a:rPr kumimoji="1" lang="en-US" altLang="ja-JP" sz="1400" dirty="0"/>
                        <a:t>373</a:t>
                      </a:r>
                      <a:endParaRPr kumimoji="1" lang="ja-JP" altLang="en-US" sz="1400" dirty="0"/>
                    </a:p>
                  </a:txBody>
                  <a:tcPr/>
                </a:tc>
                <a:extLst>
                  <a:ext uri="{0D108BD9-81ED-4DB2-BD59-A6C34878D82A}">
                    <a16:rowId xmlns:a16="http://schemas.microsoft.com/office/drawing/2014/main" val="10000"/>
                  </a:ext>
                </a:extLst>
              </a:tr>
              <a:tr h="304800">
                <a:tc>
                  <a:txBody>
                    <a:bodyPr/>
                    <a:lstStyle/>
                    <a:p>
                      <a:r>
                        <a:rPr kumimoji="1" lang="en-US" altLang="ja-JP" sz="1400" dirty="0"/>
                        <a:t>Korea</a:t>
                      </a:r>
                      <a:endParaRPr kumimoji="1" lang="ja-JP" altLang="en-US" sz="1400" dirty="0"/>
                    </a:p>
                  </a:txBody>
                  <a:tcPr/>
                </a:tc>
                <a:tc>
                  <a:txBody>
                    <a:bodyPr/>
                    <a:lstStyle/>
                    <a:p>
                      <a:pPr algn="r"/>
                      <a:r>
                        <a:rPr kumimoji="1" lang="en-US" altLang="ja-JP" sz="1400" dirty="0"/>
                        <a:t>41</a:t>
                      </a:r>
                      <a:endParaRPr kumimoji="1" lang="ja-JP" altLang="en-US" sz="1400" dirty="0"/>
                    </a:p>
                  </a:txBody>
                  <a:tcPr/>
                </a:tc>
                <a:extLst>
                  <a:ext uri="{0D108BD9-81ED-4DB2-BD59-A6C34878D82A}">
                    <a16:rowId xmlns:a16="http://schemas.microsoft.com/office/drawing/2014/main" val="10001"/>
                  </a:ext>
                </a:extLst>
              </a:tr>
              <a:tr h="304800">
                <a:tc>
                  <a:txBody>
                    <a:bodyPr/>
                    <a:lstStyle/>
                    <a:p>
                      <a:r>
                        <a:rPr kumimoji="1" lang="en-US" altLang="ja-JP" sz="1400" dirty="0"/>
                        <a:t>Malaysia</a:t>
                      </a:r>
                      <a:endParaRPr kumimoji="1" lang="ja-JP" altLang="en-US" sz="1400" dirty="0"/>
                    </a:p>
                  </a:txBody>
                  <a:tcPr/>
                </a:tc>
                <a:tc>
                  <a:txBody>
                    <a:bodyPr/>
                    <a:lstStyle/>
                    <a:p>
                      <a:pPr algn="r"/>
                      <a:r>
                        <a:rPr kumimoji="1" lang="en-US" altLang="ja-JP" sz="1400" dirty="0"/>
                        <a:t>5</a:t>
                      </a:r>
                      <a:endParaRPr kumimoji="1" lang="ja-JP" altLang="en-US" sz="1400" dirty="0"/>
                    </a:p>
                  </a:txBody>
                  <a:tcPr/>
                </a:tc>
                <a:extLst>
                  <a:ext uri="{0D108BD9-81ED-4DB2-BD59-A6C34878D82A}">
                    <a16:rowId xmlns:a16="http://schemas.microsoft.com/office/drawing/2014/main" val="10002"/>
                  </a:ext>
                </a:extLst>
              </a:tr>
              <a:tr h="304800">
                <a:tc>
                  <a:txBody>
                    <a:bodyPr/>
                    <a:lstStyle/>
                    <a:p>
                      <a:r>
                        <a:rPr kumimoji="1" lang="en-US" altLang="ja-JP" sz="1400" dirty="0"/>
                        <a:t>Vietnam</a:t>
                      </a:r>
                      <a:endParaRPr kumimoji="1" lang="ja-JP" altLang="en-US" sz="1400" dirty="0"/>
                    </a:p>
                  </a:txBody>
                  <a:tcPr/>
                </a:tc>
                <a:tc>
                  <a:txBody>
                    <a:bodyPr/>
                    <a:lstStyle/>
                    <a:p>
                      <a:pPr algn="r"/>
                      <a:r>
                        <a:rPr kumimoji="1" lang="en-US" altLang="ja-JP" sz="1400" dirty="0"/>
                        <a:t>2</a:t>
                      </a:r>
                      <a:endParaRPr kumimoji="1" lang="ja-JP" altLang="en-US" sz="1400" dirty="0"/>
                    </a:p>
                  </a:txBody>
                  <a:tcPr/>
                </a:tc>
                <a:extLst>
                  <a:ext uri="{0D108BD9-81ED-4DB2-BD59-A6C34878D82A}">
                    <a16:rowId xmlns:a16="http://schemas.microsoft.com/office/drawing/2014/main" val="10003"/>
                  </a:ext>
                </a:extLst>
              </a:tr>
              <a:tr h="304800">
                <a:tc>
                  <a:txBody>
                    <a:bodyPr/>
                    <a:lstStyle/>
                    <a:p>
                      <a:r>
                        <a:rPr kumimoji="1" lang="en-US" altLang="ja-JP" sz="1400" dirty="0"/>
                        <a:t>Taiwan</a:t>
                      </a:r>
                      <a:endParaRPr kumimoji="1" lang="ja-JP" altLang="en-US" sz="1400" dirty="0"/>
                    </a:p>
                  </a:txBody>
                  <a:tcPr/>
                </a:tc>
                <a:tc>
                  <a:txBody>
                    <a:bodyPr/>
                    <a:lstStyle/>
                    <a:p>
                      <a:pPr algn="r"/>
                      <a:r>
                        <a:rPr kumimoji="1" lang="en-US" altLang="ja-JP" sz="1400" dirty="0"/>
                        <a:t>31</a:t>
                      </a:r>
                      <a:endParaRPr kumimoji="1" lang="ja-JP" altLang="en-US" sz="1400" dirty="0"/>
                    </a:p>
                  </a:txBody>
                  <a:tcPr/>
                </a:tc>
                <a:extLst>
                  <a:ext uri="{0D108BD9-81ED-4DB2-BD59-A6C34878D82A}">
                    <a16:rowId xmlns:a16="http://schemas.microsoft.com/office/drawing/2014/main" val="10004"/>
                  </a:ext>
                </a:extLst>
              </a:tr>
              <a:tr h="304800">
                <a:tc>
                  <a:txBody>
                    <a:bodyPr/>
                    <a:lstStyle/>
                    <a:p>
                      <a:r>
                        <a:rPr kumimoji="1" lang="en-US" altLang="ja-JP" sz="1400" dirty="0"/>
                        <a:t>Thailand</a:t>
                      </a:r>
                      <a:endParaRPr kumimoji="1" lang="ja-JP" altLang="en-US" sz="1400" dirty="0"/>
                    </a:p>
                  </a:txBody>
                  <a:tcPr/>
                </a:tc>
                <a:tc>
                  <a:txBody>
                    <a:bodyPr/>
                    <a:lstStyle/>
                    <a:p>
                      <a:pPr algn="r"/>
                      <a:r>
                        <a:rPr kumimoji="1" lang="en-US" altLang="ja-JP" sz="1400" dirty="0"/>
                        <a:t>1</a:t>
                      </a:r>
                      <a:endParaRPr kumimoji="1" lang="ja-JP" altLang="en-US" sz="1400" dirty="0"/>
                    </a:p>
                  </a:txBody>
                  <a:tcPr/>
                </a:tc>
                <a:extLst>
                  <a:ext uri="{0D108BD9-81ED-4DB2-BD59-A6C34878D82A}">
                    <a16:rowId xmlns:a16="http://schemas.microsoft.com/office/drawing/2014/main" val="10005"/>
                  </a:ext>
                </a:extLst>
              </a:tr>
              <a:tr h="304800">
                <a:tc>
                  <a:txBody>
                    <a:bodyPr/>
                    <a:lstStyle/>
                    <a:p>
                      <a:r>
                        <a:rPr kumimoji="1" lang="en-US" altLang="ja-JP" sz="1400" dirty="0"/>
                        <a:t>Turkey</a:t>
                      </a:r>
                      <a:endParaRPr kumimoji="1" lang="ja-JP" altLang="en-US" sz="1400" dirty="0"/>
                    </a:p>
                  </a:txBody>
                  <a:tcPr/>
                </a:tc>
                <a:tc>
                  <a:txBody>
                    <a:bodyPr/>
                    <a:lstStyle/>
                    <a:p>
                      <a:pPr algn="r"/>
                      <a:r>
                        <a:rPr kumimoji="1" lang="en-US" altLang="ja-JP" sz="1400" dirty="0"/>
                        <a:t>3</a:t>
                      </a:r>
                      <a:endParaRPr kumimoji="1" lang="ja-JP" altLang="en-US" sz="1400" dirty="0"/>
                    </a:p>
                  </a:txBody>
                  <a:tcPr/>
                </a:tc>
                <a:extLst>
                  <a:ext uri="{0D108BD9-81ED-4DB2-BD59-A6C34878D82A}">
                    <a16:rowId xmlns:a16="http://schemas.microsoft.com/office/drawing/2014/main" val="10006"/>
                  </a:ext>
                </a:extLst>
              </a:tr>
            </a:tbl>
          </a:graphicData>
        </a:graphic>
      </p:graphicFrame>
      <p:sp>
        <p:nvSpPr>
          <p:cNvPr id="13" name="タイトル 1"/>
          <p:cNvSpPr>
            <a:spLocks noGrp="1"/>
          </p:cNvSpPr>
          <p:nvPr>
            <p:ph type="title"/>
          </p:nvPr>
        </p:nvSpPr>
        <p:spPr>
          <a:xfrm>
            <a:off x="457200" y="-24"/>
            <a:ext cx="8229600" cy="571973"/>
          </a:xfrm>
        </p:spPr>
        <p:txBody>
          <a:bodyPr>
            <a:normAutofit/>
          </a:bodyPr>
          <a:lstStyle/>
          <a:p>
            <a:r>
              <a:rPr kumimoji="1" lang="en-US" altLang="ja-JP" dirty="0"/>
              <a:t>Belle II Collaboration</a:t>
            </a:r>
            <a:endParaRPr kumimoji="1" lang="ja-JP" altLang="en-US" dirty="0"/>
          </a:p>
        </p:txBody>
      </p:sp>
      <p:sp>
        <p:nvSpPr>
          <p:cNvPr id="14" name="テキスト ボックス 13"/>
          <p:cNvSpPr txBox="1"/>
          <p:nvPr/>
        </p:nvSpPr>
        <p:spPr>
          <a:xfrm>
            <a:off x="7668344" y="312922"/>
            <a:ext cx="1309630" cy="307766"/>
          </a:xfrm>
          <a:prstGeom prst="rect">
            <a:avLst/>
          </a:prstGeom>
          <a:noFill/>
        </p:spPr>
        <p:txBody>
          <a:bodyPr wrap="none" lIns="91428" tIns="45715" rIns="91428" bIns="45715" rtlCol="0">
            <a:spAutoFit/>
          </a:bodyPr>
          <a:lstStyle/>
          <a:p>
            <a:pPr defTabSz="914003"/>
            <a:r>
              <a:rPr lang="en-US" altLang="ja-JP" sz="1400" dirty="0">
                <a:solidFill>
                  <a:srgbClr val="FFFF00"/>
                </a:solidFill>
              </a:rPr>
              <a:t>As of Feb. 2019</a:t>
            </a:r>
            <a:endParaRPr lang="ja-JP" altLang="en-US" sz="1400" dirty="0">
              <a:solidFill>
                <a:srgbClr val="FFFF00"/>
              </a:solidFill>
            </a:endParaRPr>
          </a:p>
        </p:txBody>
      </p:sp>
      <p:grpSp>
        <p:nvGrpSpPr>
          <p:cNvPr id="3" name="グループ化 2"/>
          <p:cNvGrpSpPr/>
          <p:nvPr/>
        </p:nvGrpSpPr>
        <p:grpSpPr>
          <a:xfrm>
            <a:off x="1043608" y="5887510"/>
            <a:ext cx="7402797" cy="940090"/>
            <a:chOff x="-22485" y="5691229"/>
            <a:chExt cx="9187825" cy="1166773"/>
          </a:xfrm>
        </p:grpSpPr>
        <p:grpSp>
          <p:nvGrpSpPr>
            <p:cNvPr id="19" name="グループ化 18"/>
            <p:cNvGrpSpPr/>
            <p:nvPr/>
          </p:nvGrpSpPr>
          <p:grpSpPr>
            <a:xfrm>
              <a:off x="-22485" y="5818192"/>
              <a:ext cx="9119939" cy="1039810"/>
              <a:chOff x="-22486" y="5818191"/>
              <a:chExt cx="9119939" cy="1039810"/>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6" y="5818191"/>
                <a:ext cx="8487099" cy="103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673" y="6376598"/>
                <a:ext cx="650328" cy="430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descr="ã¤ã¹ã©ã¨ã«ã®å½æããªã¼ç»å"/>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7125" y="6391588"/>
                <a:ext cx="650328" cy="430842"/>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8" descr="C:\Users\ushiroda\Downloads\20170516_e6c7f3.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8939" y="5691229"/>
              <a:ext cx="796401" cy="796401"/>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スライド番号プレースホルダー 3">
            <a:extLst>
              <a:ext uri="{FF2B5EF4-FFF2-40B4-BE49-F238E27FC236}">
                <a16:creationId xmlns:a16="http://schemas.microsoft.com/office/drawing/2014/main" id="{55D40AA8-6300-427C-B81B-FA2FB88FE7D0}"/>
              </a:ext>
            </a:extLst>
          </p:cNvPr>
          <p:cNvSpPr>
            <a:spLocks noGrp="1"/>
          </p:cNvSpPr>
          <p:nvPr>
            <p:ph type="sldNum" sz="quarter" idx="11"/>
          </p:nvPr>
        </p:nvSpPr>
        <p:spPr/>
        <p:txBody>
          <a:bodyPr/>
          <a:lstStyle/>
          <a:p>
            <a:fld id="{D4C49B74-5DB2-4B03-B1D2-7F6A3C51C31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298383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516A2EA6-D013-DB45-824B-165E583202CF}"/>
              </a:ext>
            </a:extLst>
          </p:cNvPr>
          <p:cNvSpPr>
            <a:spLocks noGrp="1"/>
          </p:cNvSpPr>
          <p:nvPr>
            <p:ph type="title"/>
          </p:nvPr>
        </p:nvSpPr>
        <p:spPr>
          <a:xfrm>
            <a:off x="1403647" y="-24"/>
            <a:ext cx="7577107" cy="614782"/>
          </a:xfrm>
        </p:spPr>
        <p:txBody>
          <a:bodyPr>
            <a:normAutofit/>
          </a:bodyPr>
          <a:lstStyle/>
          <a:p>
            <a:r>
              <a:rPr lang="en-US" altLang="ja-JP" dirty="0"/>
              <a:t>Luminosity profile and potential discoveries</a:t>
            </a:r>
            <a:endParaRPr lang="ja-JP" altLang="en-US" dirty="0"/>
          </a:p>
        </p:txBody>
      </p:sp>
      <p:sp>
        <p:nvSpPr>
          <p:cNvPr id="2" name="テキスト ボックス 1">
            <a:extLst>
              <a:ext uri="{FF2B5EF4-FFF2-40B4-BE49-F238E27FC236}">
                <a16:creationId xmlns:a16="http://schemas.microsoft.com/office/drawing/2014/main" id="{DFD5C30A-B14E-4A82-9FD8-F2336FE163EC}"/>
              </a:ext>
            </a:extLst>
          </p:cNvPr>
          <p:cNvSpPr txBox="1"/>
          <p:nvPr/>
        </p:nvSpPr>
        <p:spPr>
          <a:xfrm>
            <a:off x="647564" y="5512818"/>
            <a:ext cx="7848872" cy="1200329"/>
          </a:xfrm>
          <a:prstGeom prst="rect">
            <a:avLst/>
          </a:prstGeom>
          <a:noFill/>
        </p:spPr>
        <p:txBody>
          <a:bodyPr wrap="square" rtlCol="0">
            <a:spAutoFit/>
          </a:bodyPr>
          <a:lstStyle/>
          <a:p>
            <a:r>
              <a:rPr kumimoji="1" lang="en-US" altLang="ja-JP" dirty="0"/>
              <a:t>Assuming: </a:t>
            </a:r>
          </a:p>
          <a:p>
            <a:r>
              <a:rPr lang="en-US" altLang="ja-JP" dirty="0"/>
              <a:t>	</a:t>
            </a:r>
            <a:r>
              <a:rPr kumimoji="1" lang="en-US" altLang="ja-JP" dirty="0"/>
              <a:t>8 months operation per year</a:t>
            </a:r>
          </a:p>
          <a:p>
            <a:r>
              <a:rPr lang="en-US" altLang="ja-JP" dirty="0"/>
              <a:t>	4 years to achieve design luminosity</a:t>
            </a:r>
          </a:p>
          <a:p>
            <a:r>
              <a:rPr lang="en-US" altLang="ja-JP" dirty="0"/>
              <a:t>	Current central values</a:t>
            </a:r>
            <a:endParaRPr kumimoji="1" lang="ja-JP" altLang="en-US" dirty="0"/>
          </a:p>
        </p:txBody>
      </p:sp>
      <p:sp>
        <p:nvSpPr>
          <p:cNvPr id="3" name="スライド番号プレースホルダー 2">
            <a:extLst>
              <a:ext uri="{FF2B5EF4-FFF2-40B4-BE49-F238E27FC236}">
                <a16:creationId xmlns:a16="http://schemas.microsoft.com/office/drawing/2014/main" id="{0D85C05F-5291-4A9D-AF20-604F8526EFF9}"/>
              </a:ext>
            </a:extLst>
          </p:cNvPr>
          <p:cNvSpPr>
            <a:spLocks noGrp="1"/>
          </p:cNvSpPr>
          <p:nvPr>
            <p:ph type="sldNum" sz="quarter" idx="11"/>
          </p:nvPr>
        </p:nvSpPr>
        <p:spPr/>
        <p:txBody>
          <a:bodyPr/>
          <a:lstStyle/>
          <a:p>
            <a:fld id="{D4C49B74-5DB2-4B03-B1D2-7F6A3C51C318}" type="slidenum">
              <a:rPr lang="en-US" smtClean="0">
                <a:solidFill>
                  <a:prstClr val="black"/>
                </a:solidFill>
              </a:rPr>
              <a:pPr/>
              <a:t>11</a:t>
            </a:fld>
            <a:endParaRPr lang="en-US">
              <a:solidFill>
                <a:prstClr val="black"/>
              </a:solidFill>
            </a:endParaRPr>
          </a:p>
        </p:txBody>
      </p:sp>
      <p:grpSp>
        <p:nvGrpSpPr>
          <p:cNvPr id="11" name="グループ化 10">
            <a:extLst>
              <a:ext uri="{FF2B5EF4-FFF2-40B4-BE49-F238E27FC236}">
                <a16:creationId xmlns:a16="http://schemas.microsoft.com/office/drawing/2014/main" id="{D213324F-F4BE-4FD8-8796-139E1F570345}"/>
              </a:ext>
            </a:extLst>
          </p:cNvPr>
          <p:cNvGrpSpPr/>
          <p:nvPr/>
        </p:nvGrpSpPr>
        <p:grpSpPr>
          <a:xfrm>
            <a:off x="181311" y="764704"/>
            <a:ext cx="8855161" cy="4746367"/>
            <a:chOff x="181311" y="980728"/>
            <a:chExt cx="8855161" cy="4746367"/>
          </a:xfrm>
        </p:grpSpPr>
        <p:pic>
          <p:nvPicPr>
            <p:cNvPr id="5" name="図 4">
              <a:extLst>
                <a:ext uri="{FF2B5EF4-FFF2-40B4-BE49-F238E27FC236}">
                  <a16:creationId xmlns:a16="http://schemas.microsoft.com/office/drawing/2014/main" id="{0E48B223-D04A-A249-88C9-D864370E93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8198" y="1103760"/>
              <a:ext cx="6523662" cy="4130971"/>
            </a:xfrm>
            <a:prstGeom prst="rect">
              <a:avLst/>
            </a:prstGeom>
          </p:spPr>
        </p:pic>
        <mc:AlternateContent xmlns:mc="http://schemas.openxmlformats.org/markup-compatibility/2006" xmlns:a14="http://schemas.microsoft.com/office/drawing/2010/main">
          <mc:Choice Requires="a14">
            <p:sp>
              <p:nvSpPr>
                <p:cNvPr id="23" name="正方形/長方形 22">
                  <a:extLst>
                    <a:ext uri="{FF2B5EF4-FFF2-40B4-BE49-F238E27FC236}">
                      <a16:creationId xmlns:a16="http://schemas.microsoft.com/office/drawing/2014/main" id="{93DF28E7-E891-6945-B7A1-4F9E2F530F3C}"/>
                    </a:ext>
                  </a:extLst>
                </p:cNvPr>
                <p:cNvSpPr/>
                <p:nvPr/>
              </p:nvSpPr>
              <p:spPr>
                <a:xfrm>
                  <a:off x="5093122" y="3212976"/>
                  <a:ext cx="960430" cy="369322"/>
                </a:xfrm>
                <a:prstGeom prst="rect">
                  <a:avLst/>
                </a:prstGeom>
              </p:spPr>
              <p:txBody>
                <a:bodyPr wrap="none" lIns="91428" tIns="45715" rIns="91428" bIns="45715">
                  <a:spAutoFit/>
                </a:bodyPr>
                <a:lstStyle/>
                <a:p>
                  <a:pPr algn="ctr"/>
                  <a14:m>
                    <m:oMathPara xmlns:m="http://schemas.openxmlformats.org/officeDocument/2006/math">
                      <m:oMathParaPr>
                        <m:jc m:val="centerGroup"/>
                      </m:oMathParaPr>
                      <m:oMath xmlns:m="http://schemas.openxmlformats.org/officeDocument/2006/math">
                        <m:r>
                          <a:rPr lang="en-US" altLang="ja-JP" i="1">
                            <a:solidFill>
                              <a:schemeClr val="accent3">
                                <a:lumMod val="75000"/>
                              </a:schemeClr>
                            </a:solidFill>
                            <a:latin typeface="Cambria Math" panose="02040503050406030204" pitchFamily="18" charset="0"/>
                          </a:rPr>
                          <m:t>20</m:t>
                        </m:r>
                        <m:r>
                          <m:rPr>
                            <m:sty m:val="p"/>
                          </m:rPr>
                          <a:rPr lang="en-US" altLang="ja-JP" smtClean="0">
                            <a:solidFill>
                              <a:schemeClr val="accent3">
                                <a:lumMod val="75000"/>
                              </a:schemeClr>
                            </a:solidFill>
                            <a:latin typeface="Cambria Math" panose="02040503050406030204" pitchFamily="18" charset="0"/>
                          </a:rPr>
                          <m:t>a</m:t>
                        </m:r>
                        <m:sSup>
                          <m:sSupPr>
                            <m:ctrlPr>
                              <a:rPr lang="en-US" altLang="ja-JP" i="1">
                                <a:solidFill>
                                  <a:schemeClr val="accent3">
                                    <a:lumMod val="75000"/>
                                  </a:schemeClr>
                                </a:solidFill>
                                <a:latin typeface="Cambria Math" panose="02040503050406030204" pitchFamily="18" charset="0"/>
                              </a:rPr>
                            </m:ctrlPr>
                          </m:sSupPr>
                          <m:e>
                            <m:r>
                              <m:rPr>
                                <m:sty m:val="p"/>
                              </m:rPr>
                              <a:rPr lang="en-US" altLang="ja-JP">
                                <a:solidFill>
                                  <a:schemeClr val="accent3">
                                    <a:lumMod val="75000"/>
                                  </a:schemeClr>
                                </a:solidFill>
                                <a:latin typeface="Cambria Math" panose="02040503050406030204" pitchFamily="18" charset="0"/>
                              </a:rPr>
                              <m:t>b</m:t>
                            </m:r>
                          </m:e>
                          <m:sup>
                            <m:r>
                              <a:rPr lang="en-US" altLang="ja-JP">
                                <a:solidFill>
                                  <a:schemeClr val="accent3">
                                    <a:lumMod val="75000"/>
                                  </a:schemeClr>
                                </a:solidFill>
                                <a:latin typeface="Cambria Math" panose="02040503050406030204" pitchFamily="18" charset="0"/>
                              </a:rPr>
                              <m:t>−1</m:t>
                            </m:r>
                          </m:sup>
                        </m:sSup>
                      </m:oMath>
                    </m:oMathPara>
                  </a14:m>
                  <a:endParaRPr lang="ja-JP" altLang="en-US">
                    <a:solidFill>
                      <a:schemeClr val="accent3">
                        <a:lumMod val="75000"/>
                      </a:schemeClr>
                    </a:solidFill>
                    <a:latin typeface="Cambria" panose="02040503050406030204" pitchFamily="18" charset="0"/>
                    <a:ea typeface="Hiragino Sans W4" panose="020B0400000000000000" pitchFamily="34" charset="-128"/>
                  </a:endParaRPr>
                </a:p>
              </p:txBody>
            </p:sp>
          </mc:Choice>
          <mc:Fallback xmlns="">
            <p:sp>
              <p:nvSpPr>
                <p:cNvPr id="23" name="正方形/長方形 22">
                  <a:extLst>
                    <a:ext uri="{FF2B5EF4-FFF2-40B4-BE49-F238E27FC236}">
                      <a16:creationId xmlns:a16="http://schemas.microsoft.com/office/drawing/2014/main" id="{93DF28E7-E891-6945-B7A1-4F9E2F530F3C}"/>
                    </a:ext>
                  </a:extLst>
                </p:cNvPr>
                <p:cNvSpPr>
                  <a:spLocks noRot="1" noChangeAspect="1" noMove="1" noResize="1" noEditPoints="1" noAdjustHandles="1" noChangeArrowheads="1" noChangeShapeType="1" noTextEdit="1"/>
                </p:cNvSpPr>
                <p:nvPr/>
              </p:nvSpPr>
              <p:spPr>
                <a:xfrm>
                  <a:off x="5093122" y="3212976"/>
                  <a:ext cx="960430" cy="369322"/>
                </a:xfrm>
                <a:prstGeom prst="rect">
                  <a:avLst/>
                </a:prstGeom>
                <a:blipFill>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2" name="テキスト ボックス 121">
                  <a:extLst>
                    <a:ext uri="{FF2B5EF4-FFF2-40B4-BE49-F238E27FC236}">
                      <a16:creationId xmlns:a16="http://schemas.microsoft.com/office/drawing/2014/main" id="{112F2733-5E4C-584F-89E3-2901C481DCCD}"/>
                    </a:ext>
                  </a:extLst>
                </p:cNvPr>
                <p:cNvSpPr txBox="1"/>
                <p:nvPr/>
              </p:nvSpPr>
              <p:spPr>
                <a:xfrm rot="5400000">
                  <a:off x="5016667" y="2527531"/>
                  <a:ext cx="2867427" cy="344443"/>
                </a:xfrm>
                <a:prstGeom prst="rect">
                  <a:avLst/>
                </a:prstGeom>
                <a:solidFill>
                  <a:schemeClr val="bg1"/>
                </a:solidFill>
              </p:spPr>
              <p:txBody>
                <a:bodyPr wrap="none" lIns="91428" tIns="45715" rIns="91428" bIns="45715" rtlCol="0">
                  <a:spAutoFit/>
                </a:bodyPr>
                <a:lstStyle/>
                <a:p>
                  <a:pPr algn="l"/>
                  <a:r>
                    <a:rPr lang="en-US" altLang="ja-JP" sz="1600" b="1" dirty="0">
                      <a:solidFill>
                        <a:schemeClr val="accent3">
                          <a:lumMod val="50000"/>
                        </a:schemeClr>
                      </a:solidFill>
                      <a:latin typeface="Cambria" panose="02040503050406030204" pitchFamily="18" charset="0"/>
                      <a:ea typeface="Hiragino Sans W4" panose="020B0400000000000000" pitchFamily="34" charset="-128"/>
                    </a:rPr>
                    <a:t>Integrated luminosity </a:t>
                  </a:r>
                  <a14:m>
                    <m:oMath xmlns:m="http://schemas.openxmlformats.org/officeDocument/2006/math">
                      <m:r>
                        <a:rPr lang="en-US" altLang="ja-JP" sz="1600" b="1" i="1">
                          <a:solidFill>
                            <a:schemeClr val="accent3">
                              <a:lumMod val="50000"/>
                            </a:schemeClr>
                          </a:solidFill>
                          <a:latin typeface="Cambria Math" panose="02040503050406030204" pitchFamily="18" charset="0"/>
                          <a:ea typeface="Hiragino Sans W4" panose="020B0400000000000000" pitchFamily="34" charset="-128"/>
                        </a:rPr>
                        <m:t>[</m:t>
                      </m:r>
                      <m:r>
                        <a:rPr lang="en-US" altLang="ja-JP" sz="1600" b="1">
                          <a:solidFill>
                            <a:schemeClr val="accent3">
                              <a:lumMod val="50000"/>
                            </a:schemeClr>
                          </a:solidFill>
                          <a:latin typeface="Cambria Math" panose="02040503050406030204" pitchFamily="18" charset="0"/>
                          <a:ea typeface="Hiragino Sans W4" panose="020B0400000000000000" pitchFamily="34" charset="-128"/>
                        </a:rPr>
                        <m:t>𝐚</m:t>
                      </m:r>
                      <m:sSup>
                        <m:sSupPr>
                          <m:ctrlPr>
                            <a:rPr lang="en-US" altLang="ja-JP" sz="1600" b="1" i="1">
                              <a:solidFill>
                                <a:schemeClr val="accent3">
                                  <a:lumMod val="50000"/>
                                </a:schemeClr>
                              </a:solidFill>
                              <a:latin typeface="Cambria Math" panose="02040503050406030204" pitchFamily="18" charset="0"/>
                              <a:ea typeface="Hiragino Sans W4" panose="020B0400000000000000" pitchFamily="34" charset="-128"/>
                            </a:rPr>
                          </m:ctrlPr>
                        </m:sSupPr>
                        <m:e>
                          <m:r>
                            <a:rPr lang="en-US" altLang="ja-JP" sz="1600" b="1">
                              <a:solidFill>
                                <a:schemeClr val="accent3">
                                  <a:lumMod val="50000"/>
                                </a:schemeClr>
                              </a:solidFill>
                              <a:latin typeface="Cambria Math" panose="02040503050406030204" pitchFamily="18" charset="0"/>
                              <a:ea typeface="Hiragino Sans W4" panose="020B0400000000000000" pitchFamily="34" charset="-128"/>
                            </a:rPr>
                            <m:t>𝐛</m:t>
                          </m:r>
                        </m:e>
                        <m:sup>
                          <m:r>
                            <a:rPr lang="en-US" altLang="ja-JP" sz="1600" b="1">
                              <a:solidFill>
                                <a:schemeClr val="accent3">
                                  <a:lumMod val="50000"/>
                                </a:schemeClr>
                              </a:solidFill>
                              <a:latin typeface="Cambria Math" panose="02040503050406030204" pitchFamily="18" charset="0"/>
                              <a:ea typeface="Hiragino Sans W4" panose="020B0400000000000000" pitchFamily="34" charset="-128"/>
                            </a:rPr>
                            <m:t>−</m:t>
                          </m:r>
                          <m:r>
                            <a:rPr lang="en-US" altLang="ja-JP" sz="1600" b="1">
                              <a:solidFill>
                                <a:schemeClr val="accent3">
                                  <a:lumMod val="50000"/>
                                </a:schemeClr>
                              </a:solidFill>
                              <a:latin typeface="Cambria Math" panose="02040503050406030204" pitchFamily="18" charset="0"/>
                              <a:ea typeface="Hiragino Sans W4" panose="020B0400000000000000" pitchFamily="34" charset="-128"/>
                            </a:rPr>
                            <m:t>𝟏</m:t>
                          </m:r>
                        </m:sup>
                      </m:sSup>
                      <m:r>
                        <a:rPr lang="en-US" altLang="ja-JP" sz="1600" b="1" i="1">
                          <a:solidFill>
                            <a:schemeClr val="accent3">
                              <a:lumMod val="50000"/>
                            </a:schemeClr>
                          </a:solidFill>
                          <a:latin typeface="Cambria Math" panose="02040503050406030204" pitchFamily="18" charset="0"/>
                          <a:ea typeface="Hiragino Sans W4" panose="020B0400000000000000" pitchFamily="34" charset="-128"/>
                        </a:rPr>
                        <m:t>]</m:t>
                      </m:r>
                    </m:oMath>
                  </a14:m>
                  <a:endParaRPr lang="ja-JP" altLang="en-US" sz="1600" b="1" dirty="0">
                    <a:solidFill>
                      <a:schemeClr val="accent3">
                        <a:lumMod val="50000"/>
                      </a:schemeClr>
                    </a:solidFill>
                    <a:latin typeface="Cambria" panose="02040503050406030204" pitchFamily="18" charset="0"/>
                    <a:ea typeface="Hiragino Sans W4" panose="020B0400000000000000" pitchFamily="34" charset="-128"/>
                  </a:endParaRPr>
                </a:p>
              </p:txBody>
            </p:sp>
          </mc:Choice>
          <mc:Fallback xmlns="">
            <p:sp>
              <p:nvSpPr>
                <p:cNvPr id="122" name="テキスト ボックス 121">
                  <a:extLst>
                    <a:ext uri="{FF2B5EF4-FFF2-40B4-BE49-F238E27FC236}">
                      <a16:creationId xmlns:a16="http://schemas.microsoft.com/office/drawing/2014/main" id="{112F2733-5E4C-584F-89E3-2901C481DCCD}"/>
                    </a:ext>
                  </a:extLst>
                </p:cNvPr>
                <p:cNvSpPr txBox="1">
                  <a:spLocks noRot="1" noChangeAspect="1" noMove="1" noResize="1" noEditPoints="1" noAdjustHandles="1" noChangeArrowheads="1" noChangeShapeType="1" noTextEdit="1"/>
                </p:cNvSpPr>
                <p:nvPr/>
              </p:nvSpPr>
              <p:spPr>
                <a:xfrm rot="5400000">
                  <a:off x="5016667" y="2527531"/>
                  <a:ext cx="2867427" cy="344443"/>
                </a:xfrm>
                <a:prstGeom prst="rect">
                  <a:avLst/>
                </a:prstGeom>
                <a:blipFill>
                  <a:blip r:embed="rId4"/>
                  <a:stretch>
                    <a:fillRect l="-21429" t="-1062" r="-535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id="{1DC0EA91-F63F-B949-A774-EA3D60D857DC}"/>
                    </a:ext>
                  </a:extLst>
                </p:cNvPr>
                <p:cNvSpPr txBox="1"/>
                <p:nvPr/>
              </p:nvSpPr>
              <p:spPr>
                <a:xfrm rot="16200000">
                  <a:off x="-1451372" y="2834935"/>
                  <a:ext cx="3609810" cy="344443"/>
                </a:xfrm>
                <a:prstGeom prst="rect">
                  <a:avLst/>
                </a:prstGeom>
                <a:solidFill>
                  <a:schemeClr val="bg1"/>
                </a:solidFill>
              </p:spPr>
              <p:txBody>
                <a:bodyPr wrap="none" lIns="91428" tIns="45715" rIns="91428" bIns="45715" rtlCol="0">
                  <a:spAutoFit/>
                </a:bodyPr>
                <a:lstStyle/>
                <a:p>
                  <a:pPr algn="l"/>
                  <a:r>
                    <a:rPr lang="en-US" altLang="ja-JP" sz="1600" b="1" dirty="0">
                      <a:solidFill>
                        <a:schemeClr val="accent6">
                          <a:lumMod val="75000"/>
                        </a:schemeClr>
                      </a:solidFill>
                      <a:latin typeface="Cambria" panose="02040503050406030204" pitchFamily="18" charset="0"/>
                      <a:ea typeface="Hiragino Sans W4" panose="020B0400000000000000" pitchFamily="34" charset="-128"/>
                    </a:rPr>
                    <a:t>I</a:t>
                  </a:r>
                  <a14:m>
                    <m:oMath xmlns:m="http://schemas.openxmlformats.org/officeDocument/2006/math">
                      <m:r>
                        <a:rPr lang="en-US" altLang="ja-JP" sz="1600" b="1" i="0" smtClean="0">
                          <a:solidFill>
                            <a:schemeClr val="accent6">
                              <a:lumMod val="75000"/>
                            </a:schemeClr>
                          </a:solidFill>
                          <a:latin typeface="Cambria Math"/>
                          <a:ea typeface="Hiragino Sans W4" panose="020B0400000000000000" pitchFamily="34" charset="-128"/>
                        </a:rPr>
                        <m:t>𝐧𝐬𝐭𝐚𝐧𝐭𝐚𝐧𝐞𝐨𝐮𝐬</m:t>
                      </m:r>
                      <m:r>
                        <a:rPr lang="en-US" altLang="ja-JP" sz="1600" b="1" i="0" smtClean="0">
                          <a:solidFill>
                            <a:schemeClr val="accent6">
                              <a:lumMod val="75000"/>
                            </a:schemeClr>
                          </a:solidFill>
                          <a:latin typeface="Cambria Math"/>
                          <a:ea typeface="Hiragino Sans W4" panose="020B0400000000000000" pitchFamily="34" charset="-128"/>
                        </a:rPr>
                        <m:t> </m:t>
                      </m:r>
                      <m:r>
                        <a:rPr lang="en-US" altLang="ja-JP" sz="1600" b="1" i="0" smtClean="0">
                          <a:solidFill>
                            <a:schemeClr val="accent6">
                              <a:lumMod val="75000"/>
                            </a:schemeClr>
                          </a:solidFill>
                          <a:latin typeface="Cambria Math"/>
                          <a:ea typeface="Hiragino Sans W4" panose="020B0400000000000000" pitchFamily="34" charset="-128"/>
                        </a:rPr>
                        <m:t>𝐥𝐮𝐦𝐢𝐧𝐨𝐬𝐢𝐭𝐲</m:t>
                      </m:r>
                      <m:r>
                        <a:rPr lang="en-US" altLang="ja-JP" sz="1600" b="1" i="1">
                          <a:solidFill>
                            <a:schemeClr val="accent6">
                              <a:lumMod val="75000"/>
                            </a:schemeClr>
                          </a:solidFill>
                          <a:latin typeface="Cambria Math" panose="02040503050406030204" pitchFamily="18" charset="0"/>
                          <a:ea typeface="Hiragino Sans W4" panose="020B0400000000000000" pitchFamily="34" charset="-128"/>
                        </a:rPr>
                        <m:t>[</m:t>
                      </m:r>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𝐜</m:t>
                      </m:r>
                      <m:sSup>
                        <m:sSupPr>
                          <m:ctrlPr>
                            <a:rPr lang="en-US" altLang="ja-JP" sz="1600" b="1" i="1">
                              <a:solidFill>
                                <a:schemeClr val="accent6">
                                  <a:lumMod val="75000"/>
                                </a:schemeClr>
                              </a:solidFill>
                              <a:latin typeface="Cambria Math" panose="02040503050406030204" pitchFamily="18" charset="0"/>
                              <a:ea typeface="Hiragino Sans W4" panose="020B0400000000000000" pitchFamily="34" charset="-128"/>
                            </a:rPr>
                          </m:ctrlPr>
                        </m:sSupPr>
                        <m:e>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𝐦</m:t>
                          </m:r>
                        </m:e>
                        <m:sup>
                          <m:r>
                            <a:rPr lang="en-US" altLang="ja-JP" sz="1600" b="1">
                              <a:solidFill>
                                <a:schemeClr val="accent6">
                                  <a:lumMod val="75000"/>
                                </a:schemeClr>
                              </a:solidFill>
                              <a:latin typeface="Cambria Math" panose="02040503050406030204" pitchFamily="18" charset="0"/>
                              <a:ea typeface="Hiragino Sans W4" panose="020B0400000000000000" pitchFamily="34" charset="-128"/>
                            </a:rPr>
                            <m:t>−</m:t>
                          </m:r>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𝟐</m:t>
                          </m:r>
                        </m:sup>
                      </m:sSup>
                      <m:sSup>
                        <m:sSupPr>
                          <m:ctrlPr>
                            <a:rPr lang="en-US" altLang="ja-JP" sz="1600" b="1" i="1">
                              <a:solidFill>
                                <a:schemeClr val="accent6">
                                  <a:lumMod val="75000"/>
                                </a:schemeClr>
                              </a:solidFill>
                              <a:latin typeface="Cambria Math" panose="02040503050406030204" pitchFamily="18" charset="0"/>
                              <a:ea typeface="Hiragino Sans W4" panose="020B0400000000000000" pitchFamily="34" charset="-128"/>
                            </a:rPr>
                          </m:ctrlPr>
                        </m:sSupPr>
                        <m:e>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𝐬</m:t>
                          </m:r>
                        </m:e>
                        <m:sup>
                          <m:r>
                            <a:rPr lang="en-US" altLang="ja-JP" sz="1600" b="1">
                              <a:solidFill>
                                <a:schemeClr val="accent6">
                                  <a:lumMod val="75000"/>
                                </a:schemeClr>
                              </a:solidFill>
                              <a:latin typeface="Cambria Math" panose="02040503050406030204" pitchFamily="18" charset="0"/>
                              <a:ea typeface="Hiragino Sans W4" panose="020B0400000000000000" pitchFamily="34" charset="-128"/>
                            </a:rPr>
                            <m:t>−</m:t>
                          </m:r>
                          <m:r>
                            <a:rPr lang="en-US" altLang="ja-JP" sz="1600" b="1">
                              <a:solidFill>
                                <a:schemeClr val="accent6">
                                  <a:lumMod val="75000"/>
                                </a:schemeClr>
                              </a:solidFill>
                              <a:latin typeface="Cambria Math" panose="02040503050406030204" pitchFamily="18" charset="0"/>
                              <a:ea typeface="Hiragino Sans W4" panose="020B0400000000000000" pitchFamily="34" charset="-128"/>
                            </a:rPr>
                            <m:t>𝟏</m:t>
                          </m:r>
                        </m:sup>
                      </m:sSup>
                      <m:r>
                        <a:rPr lang="en-US" altLang="ja-JP" sz="1600" b="1" i="1">
                          <a:solidFill>
                            <a:schemeClr val="accent6">
                              <a:lumMod val="75000"/>
                            </a:schemeClr>
                          </a:solidFill>
                          <a:latin typeface="Cambria Math" panose="02040503050406030204" pitchFamily="18" charset="0"/>
                          <a:ea typeface="Hiragino Sans W4" panose="020B0400000000000000" pitchFamily="34" charset="-128"/>
                        </a:rPr>
                        <m:t>]</m:t>
                      </m:r>
                    </m:oMath>
                  </a14:m>
                  <a:endParaRPr lang="ja-JP" altLang="en-US" sz="1600" b="1" dirty="0">
                    <a:solidFill>
                      <a:schemeClr val="accent6">
                        <a:lumMod val="75000"/>
                      </a:schemeClr>
                    </a:solidFill>
                    <a:latin typeface="Cambria" panose="02040503050406030204" pitchFamily="18" charset="0"/>
                    <a:ea typeface="Hiragino Sans W4" panose="020B0400000000000000" pitchFamily="34" charset="-128"/>
                  </a:endParaRPr>
                </a:p>
              </p:txBody>
            </p:sp>
          </mc:Choice>
          <mc:Fallback xmlns="">
            <p:sp>
              <p:nvSpPr>
                <p:cNvPr id="8" name="テキスト ボックス 7">
                  <a:extLst>
                    <a:ext uri="{FF2B5EF4-FFF2-40B4-BE49-F238E27FC236}">
                      <a16:creationId xmlns:a16="http://schemas.microsoft.com/office/drawing/2014/main" id="{1DC0EA91-F63F-B949-A774-EA3D60D857DC}"/>
                    </a:ext>
                  </a:extLst>
                </p:cNvPr>
                <p:cNvSpPr txBox="1">
                  <a:spLocks noRot="1" noChangeAspect="1" noMove="1" noResize="1" noEditPoints="1" noAdjustHandles="1" noChangeArrowheads="1" noChangeShapeType="1" noTextEdit="1"/>
                </p:cNvSpPr>
                <p:nvPr/>
              </p:nvSpPr>
              <p:spPr>
                <a:xfrm rot="16200000">
                  <a:off x="-1451372" y="2834935"/>
                  <a:ext cx="3609810" cy="344443"/>
                </a:xfrm>
                <a:prstGeom prst="rect">
                  <a:avLst/>
                </a:prstGeom>
                <a:blipFill>
                  <a:blip r:embed="rId5"/>
                  <a:stretch>
                    <a:fillRect l="-5357" r="-21429" b="-84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id="{095414E5-88EC-224D-B40D-1917AF853F64}"/>
                    </a:ext>
                  </a:extLst>
                </p:cNvPr>
                <p:cNvSpPr txBox="1"/>
                <p:nvPr/>
              </p:nvSpPr>
              <p:spPr>
                <a:xfrm>
                  <a:off x="287999" y="980728"/>
                  <a:ext cx="749732" cy="310139"/>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400" i="1">
                            <a:latin typeface="Cambria Math" panose="02040503050406030204" pitchFamily="18" charset="0"/>
                            <a:ea typeface="Hiragino Sans W4" panose="020B0400000000000000" pitchFamily="34" charset="-128"/>
                          </a:rPr>
                          <m:t>×</m:t>
                        </m:r>
                        <m:sSup>
                          <m:sSupPr>
                            <m:ctrlPr>
                              <a:rPr lang="en-US" altLang="ja-JP" sz="1400" i="1">
                                <a:latin typeface="Cambria Math" panose="02040503050406030204" pitchFamily="18" charset="0"/>
                                <a:ea typeface="Hiragino Sans W4" panose="020B0400000000000000" pitchFamily="34" charset="-128"/>
                              </a:rPr>
                            </m:ctrlPr>
                          </m:sSupPr>
                          <m:e>
                            <m:r>
                              <a:rPr lang="en-US" altLang="ja-JP" sz="1400" i="1">
                                <a:latin typeface="Cambria Math" panose="02040503050406030204" pitchFamily="18" charset="0"/>
                                <a:ea typeface="Hiragino Sans W4" panose="020B0400000000000000" pitchFamily="34" charset="-128"/>
                              </a:rPr>
                              <m:t>10</m:t>
                            </m:r>
                          </m:e>
                          <m:sup>
                            <m:r>
                              <a:rPr lang="en-US" altLang="ja-JP" sz="1400" i="1">
                                <a:latin typeface="Cambria Math" panose="02040503050406030204" pitchFamily="18" charset="0"/>
                                <a:ea typeface="Hiragino Sans W4" panose="020B0400000000000000" pitchFamily="34" charset="-128"/>
                              </a:rPr>
                              <m:t>35</m:t>
                            </m:r>
                          </m:sup>
                        </m:sSup>
                      </m:oMath>
                    </m:oMathPara>
                  </a14:m>
                  <a:endParaRPr lang="ja-JP" altLang="en-US" sz="1400">
                    <a:latin typeface="Cambria" panose="02040503050406030204" pitchFamily="18" charset="0"/>
                    <a:ea typeface="Hiragino Sans W4" panose="020B0400000000000000" pitchFamily="34" charset="-128"/>
                  </a:endParaRPr>
                </a:p>
              </p:txBody>
            </p:sp>
          </mc:Choice>
          <mc:Fallback xmlns="">
            <p:sp>
              <p:nvSpPr>
                <p:cNvPr id="4" name="テキスト ボックス 3">
                  <a:extLst>
                    <a:ext uri="{FF2B5EF4-FFF2-40B4-BE49-F238E27FC236}">
                      <a16:creationId xmlns:a16="http://schemas.microsoft.com/office/drawing/2014/main" id="{095414E5-88EC-224D-B40D-1917AF853F64}"/>
                    </a:ext>
                  </a:extLst>
                </p:cNvPr>
                <p:cNvSpPr txBox="1">
                  <a:spLocks noRot="1" noChangeAspect="1" noMove="1" noResize="1" noEditPoints="1" noAdjustHandles="1" noChangeArrowheads="1" noChangeShapeType="1" noTextEdit="1"/>
                </p:cNvSpPr>
                <p:nvPr/>
              </p:nvSpPr>
              <p:spPr>
                <a:xfrm>
                  <a:off x="287999" y="980728"/>
                  <a:ext cx="749732" cy="310139"/>
                </a:xfrm>
                <a:prstGeom prst="rect">
                  <a:avLst/>
                </a:prstGeom>
                <a:blipFill>
                  <a:blip r:embed="rId6"/>
                  <a:stretch>
                    <a:fillRect/>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E5410CC4-EECC-D44A-ACE7-E0F070422E25}"/>
                </a:ext>
              </a:extLst>
            </p:cNvPr>
            <p:cNvSpPr txBox="1"/>
            <p:nvPr/>
          </p:nvSpPr>
          <p:spPr>
            <a:xfrm>
              <a:off x="5035664" y="4921253"/>
              <a:ext cx="1024615" cy="307766"/>
            </a:xfrm>
            <a:prstGeom prst="rect">
              <a:avLst/>
            </a:prstGeom>
            <a:noFill/>
          </p:spPr>
          <p:txBody>
            <a:bodyPr wrap="none" lIns="91428" tIns="45715" rIns="91428" bIns="45715" rtlCol="0">
              <a:spAutoFit/>
            </a:bodyPr>
            <a:lstStyle/>
            <a:p>
              <a:pPr algn="l"/>
              <a:r>
                <a:rPr lang="en-US" altLang="ja-JP" sz="1400" dirty="0">
                  <a:latin typeface="Cambria" panose="02040503050406030204" pitchFamily="18" charset="0"/>
                  <a:ea typeface="Hiragino Sans W4" panose="020B0400000000000000" pitchFamily="34" charset="-128"/>
                </a:rPr>
                <a:t>[</a:t>
              </a:r>
              <a:r>
                <a:rPr lang="ja-JP" altLang="en-US" sz="1400">
                  <a:latin typeface="Cambria" panose="02040503050406030204" pitchFamily="18" charset="0"/>
                  <a:ea typeface="Hiragino Sans W4" panose="020B0400000000000000" pitchFamily="34" charset="-128"/>
                </a:rPr>
                <a:t>日</a:t>
              </a:r>
              <a:r>
                <a:rPr lang="en-US" altLang="ja-JP" sz="1400" dirty="0">
                  <a:latin typeface="Cambria" panose="02040503050406030204" pitchFamily="18" charset="0"/>
                  <a:ea typeface="Hiragino Sans W4" panose="020B0400000000000000" pitchFamily="34" charset="-128"/>
                </a:rPr>
                <a:t>/</a:t>
              </a:r>
              <a:r>
                <a:rPr lang="ja-JP" altLang="en-US" sz="1400">
                  <a:latin typeface="Cambria" panose="02040503050406030204" pitchFamily="18" charset="0"/>
                  <a:ea typeface="Hiragino Sans W4" panose="020B0400000000000000" pitchFamily="34" charset="-128"/>
                </a:rPr>
                <a:t>月</a:t>
              </a:r>
              <a:r>
                <a:rPr lang="en-US" altLang="ja-JP" sz="1400" dirty="0">
                  <a:latin typeface="Cambria" panose="02040503050406030204" pitchFamily="18" charset="0"/>
                  <a:ea typeface="Hiragino Sans W4" panose="020B0400000000000000" pitchFamily="34" charset="-128"/>
                </a:rPr>
                <a:t>/</a:t>
              </a:r>
              <a:r>
                <a:rPr lang="ja-JP" altLang="en-US" sz="1400">
                  <a:latin typeface="Cambria" panose="02040503050406030204" pitchFamily="18" charset="0"/>
                  <a:ea typeface="Hiragino Sans W4" panose="020B0400000000000000" pitchFamily="34" charset="-128"/>
                </a:rPr>
                <a:t>年</a:t>
              </a:r>
              <a:r>
                <a:rPr lang="en-US" altLang="ja-JP" sz="1400" dirty="0">
                  <a:latin typeface="Cambria" panose="02040503050406030204" pitchFamily="18" charset="0"/>
                  <a:ea typeface="Hiragino Sans W4" panose="020B0400000000000000" pitchFamily="34" charset="-128"/>
                </a:rPr>
                <a:t>]</a:t>
              </a:r>
              <a:endParaRPr lang="ja-JP" altLang="en-US" sz="1400">
                <a:latin typeface="Cambria" panose="02040503050406030204" pitchFamily="18" charset="0"/>
                <a:ea typeface="Hiragino Sans W4" panose="020B0400000000000000" pitchFamily="34" charset="-128"/>
              </a:endParaRPr>
            </a:p>
          </p:txBody>
        </p:sp>
        <p:cxnSp>
          <p:nvCxnSpPr>
            <p:cNvPr id="14" name="直線コネクタ 13">
              <a:extLst>
                <a:ext uri="{FF2B5EF4-FFF2-40B4-BE49-F238E27FC236}">
                  <a16:creationId xmlns:a16="http://schemas.microsoft.com/office/drawing/2014/main" id="{E187C911-70BE-354B-95DA-49C8332027CF}"/>
                </a:ext>
              </a:extLst>
            </p:cNvPr>
            <p:cNvCxnSpPr>
              <a:cxnSpLocks/>
            </p:cNvCxnSpPr>
            <p:nvPr/>
          </p:nvCxnSpPr>
          <p:spPr>
            <a:xfrm>
              <a:off x="3286416" y="4432250"/>
              <a:ext cx="2746431" cy="0"/>
            </a:xfrm>
            <a:prstGeom prst="line">
              <a:avLst/>
            </a:prstGeom>
            <a:ln w="190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F875791-C9F5-2348-8E1A-C4FC3709036E}"/>
                </a:ext>
              </a:extLst>
            </p:cNvPr>
            <p:cNvCxnSpPr>
              <a:cxnSpLocks/>
            </p:cNvCxnSpPr>
            <p:nvPr/>
          </p:nvCxnSpPr>
          <p:spPr>
            <a:xfrm>
              <a:off x="4634297" y="3595090"/>
              <a:ext cx="1398551" cy="0"/>
            </a:xfrm>
            <a:prstGeom prst="line">
              <a:avLst/>
            </a:prstGeom>
            <a:ln w="190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8879090-0010-DA42-82AD-18718CF120AF}"/>
                </a:ext>
              </a:extLst>
            </p:cNvPr>
            <p:cNvCxnSpPr>
              <a:cxnSpLocks/>
            </p:cNvCxnSpPr>
            <p:nvPr/>
          </p:nvCxnSpPr>
          <p:spPr>
            <a:xfrm>
              <a:off x="3770200" y="4139960"/>
              <a:ext cx="2262647" cy="0"/>
            </a:xfrm>
            <a:prstGeom prst="line">
              <a:avLst/>
            </a:prstGeom>
            <a:ln w="19050">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正方形/長方形 25">
                  <a:extLst>
                    <a:ext uri="{FF2B5EF4-FFF2-40B4-BE49-F238E27FC236}">
                      <a16:creationId xmlns:a16="http://schemas.microsoft.com/office/drawing/2014/main" id="{DCCE119C-404D-A748-BE49-69994B08C462}"/>
                    </a:ext>
                  </a:extLst>
                </p:cNvPr>
                <p:cNvSpPr/>
                <p:nvPr/>
              </p:nvSpPr>
              <p:spPr>
                <a:xfrm>
                  <a:off x="5093122" y="3779748"/>
                  <a:ext cx="960430" cy="369322"/>
                </a:xfrm>
                <a:prstGeom prst="rect">
                  <a:avLst/>
                </a:prstGeom>
              </p:spPr>
              <p:txBody>
                <a:bodyPr wrap="none" lIns="91428" tIns="45715" rIns="91428" bIns="45715">
                  <a:spAutoFit/>
                </a:bodyPr>
                <a:lstStyle/>
                <a:p>
                  <a:pPr algn="ctr"/>
                  <a14:m>
                    <m:oMathPara xmlns:m="http://schemas.openxmlformats.org/officeDocument/2006/math">
                      <m:oMathParaPr>
                        <m:jc m:val="centerGroup"/>
                      </m:oMathParaPr>
                      <m:oMath xmlns:m="http://schemas.openxmlformats.org/officeDocument/2006/math">
                        <m:r>
                          <a:rPr lang="en-US" altLang="ja-JP" i="1">
                            <a:solidFill>
                              <a:schemeClr val="accent3">
                                <a:lumMod val="75000"/>
                              </a:schemeClr>
                            </a:solidFill>
                            <a:latin typeface="Cambria Math" panose="02040503050406030204" pitchFamily="18" charset="0"/>
                          </a:rPr>
                          <m:t>10</m:t>
                        </m:r>
                        <m:r>
                          <m:rPr>
                            <m:sty m:val="p"/>
                          </m:rPr>
                          <a:rPr lang="en-US" altLang="ja-JP" smtClean="0">
                            <a:solidFill>
                              <a:schemeClr val="accent3">
                                <a:lumMod val="75000"/>
                              </a:schemeClr>
                            </a:solidFill>
                            <a:latin typeface="Cambria Math" panose="02040503050406030204" pitchFamily="18" charset="0"/>
                          </a:rPr>
                          <m:t>a</m:t>
                        </m:r>
                        <m:sSup>
                          <m:sSupPr>
                            <m:ctrlPr>
                              <a:rPr lang="en-US" altLang="ja-JP" i="1">
                                <a:solidFill>
                                  <a:schemeClr val="accent3">
                                    <a:lumMod val="75000"/>
                                  </a:schemeClr>
                                </a:solidFill>
                                <a:latin typeface="Cambria Math" panose="02040503050406030204" pitchFamily="18" charset="0"/>
                              </a:rPr>
                            </m:ctrlPr>
                          </m:sSupPr>
                          <m:e>
                            <m:r>
                              <m:rPr>
                                <m:sty m:val="p"/>
                              </m:rPr>
                              <a:rPr lang="en-US" altLang="ja-JP">
                                <a:solidFill>
                                  <a:schemeClr val="accent3">
                                    <a:lumMod val="75000"/>
                                  </a:schemeClr>
                                </a:solidFill>
                                <a:latin typeface="Cambria Math" panose="02040503050406030204" pitchFamily="18" charset="0"/>
                              </a:rPr>
                              <m:t>b</m:t>
                            </m:r>
                          </m:e>
                          <m:sup>
                            <m:r>
                              <a:rPr lang="en-US" altLang="ja-JP">
                                <a:solidFill>
                                  <a:schemeClr val="accent3">
                                    <a:lumMod val="75000"/>
                                  </a:schemeClr>
                                </a:solidFill>
                                <a:latin typeface="Cambria Math" panose="02040503050406030204" pitchFamily="18" charset="0"/>
                              </a:rPr>
                              <m:t>−1</m:t>
                            </m:r>
                          </m:sup>
                        </m:sSup>
                      </m:oMath>
                    </m:oMathPara>
                  </a14:m>
                  <a:endParaRPr lang="ja-JP" altLang="en-US">
                    <a:solidFill>
                      <a:schemeClr val="accent3">
                        <a:lumMod val="75000"/>
                      </a:schemeClr>
                    </a:solidFill>
                    <a:latin typeface="Cambria" panose="02040503050406030204" pitchFamily="18" charset="0"/>
                    <a:ea typeface="Hiragino Sans W4" panose="020B0400000000000000" pitchFamily="34" charset="-128"/>
                  </a:endParaRPr>
                </a:p>
              </p:txBody>
            </p:sp>
          </mc:Choice>
          <mc:Fallback xmlns="">
            <p:sp>
              <p:nvSpPr>
                <p:cNvPr id="26" name="正方形/長方形 25">
                  <a:extLst>
                    <a:ext uri="{FF2B5EF4-FFF2-40B4-BE49-F238E27FC236}">
                      <a16:creationId xmlns:a16="http://schemas.microsoft.com/office/drawing/2014/main" id="{DCCE119C-404D-A748-BE49-69994B08C462}"/>
                    </a:ext>
                  </a:extLst>
                </p:cNvPr>
                <p:cNvSpPr>
                  <a:spLocks noRot="1" noChangeAspect="1" noMove="1" noResize="1" noEditPoints="1" noAdjustHandles="1" noChangeArrowheads="1" noChangeShapeType="1" noTextEdit="1"/>
                </p:cNvSpPr>
                <p:nvPr/>
              </p:nvSpPr>
              <p:spPr>
                <a:xfrm>
                  <a:off x="5093122" y="3779748"/>
                  <a:ext cx="960430" cy="369322"/>
                </a:xfrm>
                <a:prstGeom prst="rect">
                  <a:avLst/>
                </a:prstGeom>
                <a:blipFill>
                  <a:blip r:embed="rId7"/>
                  <a:stretch>
                    <a:fillRect/>
                  </a:stretch>
                </a:blipFill>
              </p:spPr>
              <p:txBody>
                <a:bodyPr/>
                <a:lstStyle/>
                <a:p>
                  <a:r>
                    <a:rPr lang="ja-JP" altLang="en-US">
                      <a:noFill/>
                    </a:rPr>
                    <a:t> </a:t>
                  </a:r>
                </a:p>
              </p:txBody>
            </p:sp>
          </mc:Fallback>
        </mc:AlternateContent>
        <p:cxnSp>
          <p:nvCxnSpPr>
            <p:cNvPr id="53" name="直線コネクタ 52">
              <a:extLst>
                <a:ext uri="{FF2B5EF4-FFF2-40B4-BE49-F238E27FC236}">
                  <a16:creationId xmlns:a16="http://schemas.microsoft.com/office/drawing/2014/main" id="{96CCAC06-20D5-F44C-A992-C26510AC1044}"/>
                </a:ext>
              </a:extLst>
            </p:cNvPr>
            <p:cNvCxnSpPr>
              <a:cxnSpLocks/>
            </p:cNvCxnSpPr>
            <p:nvPr/>
          </p:nvCxnSpPr>
          <p:spPr>
            <a:xfrm>
              <a:off x="2182343" y="4152187"/>
              <a:ext cx="1125775" cy="24649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4" name="円/楕円 53">
              <a:extLst>
                <a:ext uri="{FF2B5EF4-FFF2-40B4-BE49-F238E27FC236}">
                  <a16:creationId xmlns:a16="http://schemas.microsoft.com/office/drawing/2014/main" id="{29973433-90CA-F842-961E-F62BA72C9966}"/>
                </a:ext>
              </a:extLst>
            </p:cNvPr>
            <p:cNvSpPr/>
            <p:nvPr/>
          </p:nvSpPr>
          <p:spPr>
            <a:xfrm>
              <a:off x="3161973" y="4252533"/>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id="{37628D7F-FEEB-6341-BBD8-38832B5DD855}"/>
                    </a:ext>
                  </a:extLst>
                </p:cNvPr>
                <p:cNvSpPr txBox="1"/>
                <p:nvPr/>
              </p:nvSpPr>
              <p:spPr>
                <a:xfrm>
                  <a:off x="1317491" y="3957835"/>
                  <a:ext cx="971075" cy="338544"/>
                </a:xfrm>
                <a:prstGeom prst="rect">
                  <a:avLst/>
                </a:prstGeom>
                <a:noFill/>
              </p:spPr>
              <p:txBody>
                <a:bodyPr wrap="none" lIns="91428" tIns="45715" rIns="91428" bIns="45715" rtlCol="0">
                  <a:spAutoFit/>
                </a:bodyPr>
                <a:lstStyle/>
                <a:p>
                  <a:pPr algn="l"/>
                  <a14:m>
                    <m:oMathPara xmlns:m="http://schemas.openxmlformats.org/officeDocument/2006/math">
                      <m:oMathParaPr>
                        <m:jc m:val="left"/>
                      </m:oMathParaPr>
                      <m:oMath xmlns:m="http://schemas.openxmlformats.org/officeDocument/2006/math">
                        <m:r>
                          <a:rPr lang="en-US" altLang="ja-JP" sz="1600" i="1">
                            <a:solidFill>
                              <a:srgbClr val="0070C0"/>
                            </a:solidFill>
                            <a:latin typeface="Cambria Math" panose="02040503050406030204" pitchFamily="18" charset="0"/>
                            <a:ea typeface="Hiragino Sans W4" panose="020B0400000000000000" pitchFamily="34" charset="-128"/>
                          </a:rPr>
                          <m:t>𝑅</m:t>
                        </m:r>
                        <m:r>
                          <a:rPr lang="en-US" altLang="ja-JP" sz="1600" i="1">
                            <a:solidFill>
                              <a:srgbClr val="0070C0"/>
                            </a:solidFill>
                            <a:latin typeface="Cambria Math" panose="02040503050406030204" pitchFamily="18" charset="0"/>
                            <a:ea typeface="Hiragino Sans W4" panose="020B0400000000000000" pitchFamily="34" charset="-128"/>
                          </a:rPr>
                          <m:t>(</m:t>
                        </m:r>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𝐷</m:t>
                            </m:r>
                          </m:e>
                          <m:sup>
                            <m:r>
                              <a:rPr lang="en-US" altLang="ja-JP" sz="1600" i="1">
                                <a:solidFill>
                                  <a:srgbClr val="0070C0"/>
                                </a:solidFill>
                                <a:latin typeface="Cambria Math" panose="02040503050406030204" pitchFamily="18" charset="0"/>
                                <a:ea typeface="Hiragino Sans W4" panose="020B0400000000000000" pitchFamily="34" charset="-128"/>
                              </a:rPr>
                              <m:t>∗</m:t>
                            </m:r>
                          </m:sup>
                        </m:sSup>
                        <m:r>
                          <a:rPr lang="en-US" altLang="ja-JP" sz="1600" i="1">
                            <a:solidFill>
                              <a:srgbClr val="0070C0"/>
                            </a:solidFill>
                            <a:latin typeface="Cambria Math" panose="02040503050406030204" pitchFamily="18" charset="0"/>
                            <a:ea typeface="Hiragino Sans W4" panose="020B0400000000000000" pitchFamily="34" charset="-128"/>
                          </a:rPr>
                          <m:t>𝜏𝜈</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56" name="テキスト ボックス 55">
                  <a:extLst>
                    <a:ext uri="{FF2B5EF4-FFF2-40B4-BE49-F238E27FC236}">
                      <a16:creationId xmlns:a16="http://schemas.microsoft.com/office/drawing/2014/main" id="{37628D7F-FEEB-6341-BBD8-38832B5DD855}"/>
                    </a:ext>
                  </a:extLst>
                </p:cNvPr>
                <p:cNvSpPr txBox="1">
                  <a:spLocks noRot="1" noChangeAspect="1" noMove="1" noResize="1" noEditPoints="1" noAdjustHandles="1" noChangeArrowheads="1" noChangeShapeType="1" noTextEdit="1"/>
                </p:cNvSpPr>
                <p:nvPr/>
              </p:nvSpPr>
              <p:spPr>
                <a:xfrm>
                  <a:off x="1317491" y="3957835"/>
                  <a:ext cx="971075" cy="338544"/>
                </a:xfrm>
                <a:prstGeom prst="rect">
                  <a:avLst/>
                </a:prstGeom>
                <a:blipFill>
                  <a:blip r:embed="rId8"/>
                  <a:stretch>
                    <a:fillRect b="-12727"/>
                  </a:stretch>
                </a:blipFill>
              </p:spPr>
              <p:txBody>
                <a:bodyPr/>
                <a:lstStyle/>
                <a:p>
                  <a:r>
                    <a:rPr lang="ja-JP" altLang="en-US">
                      <a:noFill/>
                    </a:rPr>
                    <a:t> </a:t>
                  </a:r>
                </a:p>
              </p:txBody>
            </p:sp>
          </mc:Fallback>
        </mc:AlternateContent>
        <p:cxnSp>
          <p:nvCxnSpPr>
            <p:cNvPr id="59" name="直線コネクタ 58">
              <a:extLst>
                <a:ext uri="{FF2B5EF4-FFF2-40B4-BE49-F238E27FC236}">
                  <a16:creationId xmlns:a16="http://schemas.microsoft.com/office/drawing/2014/main" id="{C678C85D-F234-FA41-A029-D41D9F7B58E8}"/>
                </a:ext>
              </a:extLst>
            </p:cNvPr>
            <p:cNvCxnSpPr>
              <a:cxnSpLocks/>
            </p:cNvCxnSpPr>
            <p:nvPr/>
          </p:nvCxnSpPr>
          <p:spPr>
            <a:xfrm>
              <a:off x="2111441" y="3848233"/>
              <a:ext cx="1486556" cy="46993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円/楕円 59">
              <a:extLst>
                <a:ext uri="{FF2B5EF4-FFF2-40B4-BE49-F238E27FC236}">
                  <a16:creationId xmlns:a16="http://schemas.microsoft.com/office/drawing/2014/main" id="{E4A84ADA-50C6-6E4B-B011-DD8A827560F2}"/>
                </a:ext>
              </a:extLst>
            </p:cNvPr>
            <p:cNvSpPr/>
            <p:nvPr/>
          </p:nvSpPr>
          <p:spPr>
            <a:xfrm>
              <a:off x="3463229" y="4161540"/>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61" name="テキスト ボックス 60">
                  <a:extLst>
                    <a:ext uri="{FF2B5EF4-FFF2-40B4-BE49-F238E27FC236}">
                      <a16:creationId xmlns:a16="http://schemas.microsoft.com/office/drawing/2014/main" id="{F49A602C-315D-FD4B-84F5-5885FFB6E818}"/>
                    </a:ext>
                  </a:extLst>
                </p:cNvPr>
                <p:cNvSpPr txBox="1"/>
                <p:nvPr/>
              </p:nvSpPr>
              <p:spPr>
                <a:xfrm>
                  <a:off x="1320264" y="3631535"/>
                  <a:ext cx="884385" cy="338544"/>
                </a:xfrm>
                <a:prstGeom prst="rect">
                  <a:avLst/>
                </a:prstGeom>
                <a:noFill/>
              </p:spPr>
              <p:txBody>
                <a:bodyPr wrap="none" lIns="91428" tIns="45715" rIns="91428" bIns="45715" rtlCol="0">
                  <a:spAutoFit/>
                </a:bodyPr>
                <a:lstStyle/>
                <a:p>
                  <a:pPr algn="l"/>
                  <a14:m>
                    <m:oMathPara xmlns:m="http://schemas.openxmlformats.org/officeDocument/2006/math">
                      <m:oMathParaPr>
                        <m:jc m:val="left"/>
                      </m:oMathParaPr>
                      <m:oMath xmlns:m="http://schemas.openxmlformats.org/officeDocument/2006/math">
                        <m:r>
                          <a:rPr lang="en-US" altLang="ja-JP" sz="1600" i="1">
                            <a:solidFill>
                              <a:srgbClr val="0070C0"/>
                            </a:solidFill>
                            <a:latin typeface="Cambria Math" panose="02040503050406030204" pitchFamily="18" charset="0"/>
                            <a:ea typeface="Hiragino Sans W4" panose="020B0400000000000000" pitchFamily="34" charset="-128"/>
                          </a:rPr>
                          <m:t>𝑅</m:t>
                        </m:r>
                        <m:r>
                          <a:rPr lang="en-US" altLang="ja-JP" sz="1600" i="1">
                            <a:solidFill>
                              <a:srgbClr val="0070C0"/>
                            </a:solidFill>
                            <a:latin typeface="Cambria Math" panose="02040503050406030204" pitchFamily="18" charset="0"/>
                            <a:ea typeface="Hiragino Sans W4" panose="020B0400000000000000" pitchFamily="34" charset="-128"/>
                          </a:rPr>
                          <m:t>(</m:t>
                        </m:r>
                        <m:r>
                          <a:rPr lang="en-US" altLang="ja-JP" sz="1600" i="1">
                            <a:solidFill>
                              <a:srgbClr val="0070C0"/>
                            </a:solidFill>
                            <a:latin typeface="Cambria Math" panose="02040503050406030204" pitchFamily="18" charset="0"/>
                            <a:ea typeface="Hiragino Sans W4" panose="020B0400000000000000" pitchFamily="34" charset="-128"/>
                          </a:rPr>
                          <m:t>𝐷</m:t>
                        </m:r>
                        <m:r>
                          <a:rPr lang="en-US" altLang="ja-JP" sz="1600" i="1">
                            <a:solidFill>
                              <a:srgbClr val="0070C0"/>
                            </a:solidFill>
                            <a:latin typeface="Cambria Math" panose="02040503050406030204" pitchFamily="18" charset="0"/>
                            <a:ea typeface="Hiragino Sans W4" panose="020B0400000000000000" pitchFamily="34" charset="-128"/>
                          </a:rPr>
                          <m:t>𝜏𝜈</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61" name="テキスト ボックス 60">
                  <a:extLst>
                    <a:ext uri="{FF2B5EF4-FFF2-40B4-BE49-F238E27FC236}">
                      <a16:creationId xmlns:a16="http://schemas.microsoft.com/office/drawing/2014/main" id="{F49A602C-315D-FD4B-84F5-5885FFB6E818}"/>
                    </a:ext>
                  </a:extLst>
                </p:cNvPr>
                <p:cNvSpPr txBox="1">
                  <a:spLocks noRot="1" noChangeAspect="1" noMove="1" noResize="1" noEditPoints="1" noAdjustHandles="1" noChangeArrowheads="1" noChangeShapeType="1" noTextEdit="1"/>
                </p:cNvSpPr>
                <p:nvPr/>
              </p:nvSpPr>
              <p:spPr>
                <a:xfrm>
                  <a:off x="1320264" y="3631535"/>
                  <a:ext cx="884385" cy="338544"/>
                </a:xfrm>
                <a:prstGeom prst="rect">
                  <a:avLst/>
                </a:prstGeom>
                <a:blipFill>
                  <a:blip r:embed="rId9"/>
                  <a:stretch>
                    <a:fillRect b="-10714"/>
                  </a:stretch>
                </a:blipFill>
              </p:spPr>
              <p:txBody>
                <a:bodyPr/>
                <a:lstStyle/>
                <a:p>
                  <a:r>
                    <a:rPr lang="ja-JP" altLang="en-US">
                      <a:noFill/>
                    </a:rPr>
                    <a:t> </a:t>
                  </a:r>
                </a:p>
              </p:txBody>
            </p:sp>
          </mc:Fallback>
        </mc:AlternateContent>
        <p:cxnSp>
          <p:nvCxnSpPr>
            <p:cNvPr id="65" name="直線コネクタ 64">
              <a:extLst>
                <a:ext uri="{FF2B5EF4-FFF2-40B4-BE49-F238E27FC236}">
                  <a16:creationId xmlns:a16="http://schemas.microsoft.com/office/drawing/2014/main" id="{FC840493-96B7-5F46-9EF3-509CD72F9859}"/>
                </a:ext>
              </a:extLst>
            </p:cNvPr>
            <p:cNvCxnSpPr>
              <a:cxnSpLocks/>
            </p:cNvCxnSpPr>
            <p:nvPr/>
          </p:nvCxnSpPr>
          <p:spPr>
            <a:xfrm>
              <a:off x="2627784" y="2903459"/>
              <a:ext cx="1585340" cy="1031759"/>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66" name="円/楕円 65">
              <a:extLst>
                <a:ext uri="{FF2B5EF4-FFF2-40B4-BE49-F238E27FC236}">
                  <a16:creationId xmlns:a16="http://schemas.microsoft.com/office/drawing/2014/main" id="{78914435-AFB1-EB49-BCA0-05E43A89DF03}"/>
                </a:ext>
              </a:extLst>
            </p:cNvPr>
            <p:cNvSpPr/>
            <p:nvPr/>
          </p:nvSpPr>
          <p:spPr>
            <a:xfrm>
              <a:off x="4063687" y="3784782"/>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F2462CBC-3EE8-3942-B7C1-82CAD8BC6EB4}"/>
                    </a:ext>
                  </a:extLst>
                </p:cNvPr>
                <p:cNvSpPr txBox="1"/>
                <p:nvPr/>
              </p:nvSpPr>
              <p:spPr>
                <a:xfrm>
                  <a:off x="1897063" y="2564904"/>
                  <a:ext cx="860018" cy="338544"/>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𝐵</m:t>
                        </m:r>
                        <m:r>
                          <a:rPr lang="en-US" altLang="ja-JP" sz="1600" i="1">
                            <a:solidFill>
                              <a:srgbClr val="009051"/>
                            </a:solidFill>
                            <a:latin typeface="Cambria Math" panose="02040503050406030204" pitchFamily="18" charset="0"/>
                            <a:ea typeface="Hiragino Sans W4" panose="020B0400000000000000" pitchFamily="34" charset="-128"/>
                          </a:rPr>
                          <m:t>→</m:t>
                        </m:r>
                        <m:r>
                          <a:rPr lang="en-US" altLang="ja-JP" sz="1600" i="1">
                            <a:solidFill>
                              <a:srgbClr val="009051"/>
                            </a:solidFill>
                            <a:latin typeface="Cambria Math" panose="02040503050406030204" pitchFamily="18" charset="0"/>
                            <a:ea typeface="Hiragino Sans W4" panose="020B0400000000000000" pitchFamily="34" charset="-128"/>
                          </a:rPr>
                          <m:t>𝜏𝜈</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67" name="テキスト ボックス 66">
                  <a:extLst>
                    <a:ext uri="{FF2B5EF4-FFF2-40B4-BE49-F238E27FC236}">
                      <a16:creationId xmlns:a16="http://schemas.microsoft.com/office/drawing/2014/main" id="{F2462CBC-3EE8-3942-B7C1-82CAD8BC6EB4}"/>
                    </a:ext>
                  </a:extLst>
                </p:cNvPr>
                <p:cNvSpPr txBox="1">
                  <a:spLocks noRot="1" noChangeAspect="1" noMove="1" noResize="1" noEditPoints="1" noAdjustHandles="1" noChangeArrowheads="1" noChangeShapeType="1" noTextEdit="1"/>
                </p:cNvSpPr>
                <p:nvPr/>
              </p:nvSpPr>
              <p:spPr>
                <a:xfrm>
                  <a:off x="1897063" y="2564904"/>
                  <a:ext cx="860018" cy="338544"/>
                </a:xfrm>
                <a:prstGeom prst="rect">
                  <a:avLst/>
                </a:prstGeom>
                <a:blipFill>
                  <a:blip r:embed="rId10"/>
                  <a:stretch>
                    <a:fillRect/>
                  </a:stretch>
                </a:blipFill>
              </p:spPr>
              <p:txBody>
                <a:bodyPr/>
                <a:lstStyle/>
                <a:p>
                  <a:r>
                    <a:rPr lang="ja-JP" altLang="en-US">
                      <a:noFill/>
                    </a:rPr>
                    <a:t> </a:t>
                  </a:r>
                </a:p>
              </p:txBody>
            </p:sp>
          </mc:Fallback>
        </mc:AlternateContent>
        <p:cxnSp>
          <p:nvCxnSpPr>
            <p:cNvPr id="69" name="直線コネクタ 68">
              <a:extLst>
                <a:ext uri="{FF2B5EF4-FFF2-40B4-BE49-F238E27FC236}">
                  <a16:creationId xmlns:a16="http://schemas.microsoft.com/office/drawing/2014/main" id="{BB6B7A9B-7C5F-0F40-A4D5-50642281CB02}"/>
                </a:ext>
              </a:extLst>
            </p:cNvPr>
            <p:cNvCxnSpPr>
              <a:cxnSpLocks/>
            </p:cNvCxnSpPr>
            <p:nvPr/>
          </p:nvCxnSpPr>
          <p:spPr>
            <a:xfrm>
              <a:off x="2056686" y="3479300"/>
              <a:ext cx="1697055" cy="67434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0" name="円/楕円 69">
              <a:extLst>
                <a:ext uri="{FF2B5EF4-FFF2-40B4-BE49-F238E27FC236}">
                  <a16:creationId xmlns:a16="http://schemas.microsoft.com/office/drawing/2014/main" id="{D59CB5AD-BE0E-0E4F-A071-521264E836AC}"/>
                </a:ext>
              </a:extLst>
            </p:cNvPr>
            <p:cNvSpPr/>
            <p:nvPr/>
          </p:nvSpPr>
          <p:spPr>
            <a:xfrm>
              <a:off x="3594768" y="4010099"/>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71" name="テキスト ボックス 70">
                  <a:extLst>
                    <a:ext uri="{FF2B5EF4-FFF2-40B4-BE49-F238E27FC236}">
                      <a16:creationId xmlns:a16="http://schemas.microsoft.com/office/drawing/2014/main" id="{C2C390EB-809B-C14E-B22C-E1452E7B35B5}"/>
                    </a:ext>
                  </a:extLst>
                </p:cNvPr>
                <p:cNvSpPr txBox="1"/>
                <p:nvPr/>
              </p:nvSpPr>
              <p:spPr>
                <a:xfrm>
                  <a:off x="827584" y="3234462"/>
                  <a:ext cx="1344575" cy="338544"/>
                </a:xfrm>
                <a:prstGeom prst="rect">
                  <a:avLst/>
                </a:prstGeom>
                <a:noFill/>
              </p:spPr>
              <p:txBody>
                <a:bodyPr wrap="none" lIns="91428" tIns="45715" rIns="91428" bIns="45715" rtlCol="0">
                  <a:spAutoFit/>
                </a:bodyPr>
                <a:lstStyle/>
                <a:p>
                  <a:pPr/>
                  <a14:m>
                    <m:oMathPara xmlns:m="http://schemas.openxmlformats.org/officeDocument/2006/math">
                      <m:oMathParaPr>
                        <m:jc m:val="left"/>
                      </m:oMathParaPr>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r>
                              <a:rPr lang="en-US" altLang="ja-JP" sz="1600" i="1">
                                <a:solidFill>
                                  <a:srgbClr val="0070C0"/>
                                </a:solidFill>
                                <a:latin typeface="Cambria Math" panose="02040503050406030204" pitchFamily="18" charset="0"/>
                                <a:ea typeface="Hiragino Sans W4" panose="020B0400000000000000" pitchFamily="34" charset="-128"/>
                              </a:rPr>
                              <m:t>𝐼</m:t>
                            </m:r>
                          </m:e>
                          <m:sub>
                            <m:r>
                              <m:rPr>
                                <m:sty m:val="p"/>
                              </m:rPr>
                              <a:rPr lang="en-US" altLang="ja-JP" sz="1600">
                                <a:solidFill>
                                  <a:srgbClr val="0070C0"/>
                                </a:solidFill>
                                <a:latin typeface="Cambria Math" panose="02040503050406030204" pitchFamily="18" charset="0"/>
                                <a:ea typeface="Hiragino Sans W4" panose="020B0400000000000000" pitchFamily="34" charset="-128"/>
                              </a:rPr>
                              <m:t>sumrule</m:t>
                            </m:r>
                          </m:sub>
                        </m:sSub>
                        <m:r>
                          <a:rPr lang="en-US" altLang="ja-JP" sz="1600" i="1">
                            <a:solidFill>
                              <a:srgbClr val="0070C0"/>
                            </a:solidFill>
                            <a:latin typeface="Cambria Math" panose="02040503050406030204" pitchFamily="18" charset="0"/>
                            <a:ea typeface="Hiragino Sans W4" panose="020B0400000000000000" pitchFamily="34" charset="-128"/>
                          </a:rPr>
                          <m:t>(</m:t>
                        </m:r>
                        <m:r>
                          <a:rPr lang="en-US" altLang="ja-JP" sz="1600" i="1">
                            <a:solidFill>
                              <a:srgbClr val="0070C0"/>
                            </a:solidFill>
                            <a:latin typeface="Cambria Math" panose="02040503050406030204" pitchFamily="18" charset="0"/>
                            <a:ea typeface="Hiragino Sans W4" panose="020B0400000000000000" pitchFamily="34" charset="-128"/>
                          </a:rPr>
                          <m:t>𝐾</m:t>
                        </m:r>
                        <m:r>
                          <a:rPr lang="en-US" altLang="ja-JP" sz="1600" i="1">
                            <a:solidFill>
                              <a:srgbClr val="0070C0"/>
                            </a:solidFill>
                            <a:latin typeface="Cambria Math" panose="02040503050406030204" pitchFamily="18" charset="0"/>
                            <a:ea typeface="Hiragino Sans W4" panose="020B0400000000000000" pitchFamily="34" charset="-128"/>
                          </a:rPr>
                          <m:t>𝜋</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71" name="テキスト ボックス 70">
                  <a:extLst>
                    <a:ext uri="{FF2B5EF4-FFF2-40B4-BE49-F238E27FC236}">
                      <a16:creationId xmlns:a16="http://schemas.microsoft.com/office/drawing/2014/main" id="{C2C390EB-809B-C14E-B22C-E1452E7B35B5}"/>
                    </a:ext>
                  </a:extLst>
                </p:cNvPr>
                <p:cNvSpPr txBox="1">
                  <a:spLocks noRot="1" noChangeAspect="1" noMove="1" noResize="1" noEditPoints="1" noAdjustHandles="1" noChangeArrowheads="1" noChangeShapeType="1" noTextEdit="1"/>
                </p:cNvSpPr>
                <p:nvPr/>
              </p:nvSpPr>
              <p:spPr>
                <a:xfrm>
                  <a:off x="827584" y="3234462"/>
                  <a:ext cx="1344575" cy="338544"/>
                </a:xfrm>
                <a:prstGeom prst="rect">
                  <a:avLst/>
                </a:prstGeom>
                <a:blipFill>
                  <a:blip r:embed="rId11"/>
                  <a:stretch>
                    <a:fillRect b="-107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12D0DB75-D66E-5C44-8EFC-3C6ACCC03A91}"/>
                    </a:ext>
                  </a:extLst>
                </p:cNvPr>
                <p:cNvSpPr txBox="1"/>
                <p:nvPr/>
              </p:nvSpPr>
              <p:spPr>
                <a:xfrm>
                  <a:off x="1619673" y="2924944"/>
                  <a:ext cx="840399" cy="338544"/>
                </a:xfrm>
                <a:prstGeom prst="rect">
                  <a:avLst/>
                </a:prstGeom>
                <a:noFill/>
              </p:spPr>
              <p:txBody>
                <a:bodyPr wrap="none" lIns="91428" tIns="45715" rIns="91428" bIns="45715" rtlCol="0">
                  <a:spAutoFit/>
                </a:bodyPr>
                <a:lstStyle/>
                <a:p>
                  <a:pPr/>
                  <a14:m>
                    <m:oMathPara xmlns:m="http://schemas.openxmlformats.org/officeDocument/2006/math">
                      <m:oMathParaPr>
                        <m:jc m:val="left"/>
                      </m:oMathParaPr>
                      <m:oMath xmlns:m="http://schemas.openxmlformats.org/officeDocument/2006/math">
                        <m:r>
                          <a:rPr lang="en-US" altLang="ja-JP" sz="1600" i="1">
                            <a:solidFill>
                              <a:srgbClr val="0070C0"/>
                            </a:solidFill>
                            <a:latin typeface="Cambria Math" panose="02040503050406030204" pitchFamily="18" charset="0"/>
                            <a:ea typeface="Hiragino Sans W4" panose="020B0400000000000000" pitchFamily="34" charset="-128"/>
                          </a:rPr>
                          <m:t>𝑆</m:t>
                        </m:r>
                        <m:r>
                          <a:rPr lang="en-US" altLang="ja-JP" sz="1600" i="1">
                            <a:solidFill>
                              <a:srgbClr val="0070C0"/>
                            </a:solidFill>
                            <a:latin typeface="Cambria Math" panose="02040503050406030204" pitchFamily="18" charset="0"/>
                            <a:ea typeface="Hiragino Sans W4" panose="020B0400000000000000" pitchFamily="34" charset="-128"/>
                          </a:rPr>
                          <m:t>(</m:t>
                        </m:r>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𝜌</m:t>
                            </m:r>
                          </m:e>
                          <m:sup>
                            <m:r>
                              <a:rPr lang="en-US" altLang="ja-JP" sz="1600" i="1">
                                <a:solidFill>
                                  <a:srgbClr val="0070C0"/>
                                </a:solidFill>
                                <a:latin typeface="Cambria Math" panose="02040503050406030204" pitchFamily="18" charset="0"/>
                                <a:ea typeface="Hiragino Sans W4" panose="020B0400000000000000" pitchFamily="34" charset="-128"/>
                              </a:rPr>
                              <m:t>0</m:t>
                            </m:r>
                          </m:sup>
                        </m:sSup>
                        <m:r>
                          <a:rPr lang="en-US" altLang="ja-JP" sz="1600" i="1">
                            <a:solidFill>
                              <a:srgbClr val="0070C0"/>
                            </a:solidFill>
                            <a:latin typeface="Cambria Math" panose="02040503050406030204" pitchFamily="18" charset="0"/>
                            <a:ea typeface="Hiragino Sans W4" panose="020B0400000000000000" pitchFamily="34" charset="-128"/>
                          </a:rPr>
                          <m:t>𝛾</m:t>
                        </m:r>
                        <m:r>
                          <a:rPr lang="en-US" altLang="ja-JP" sz="1600" i="1">
                            <a:solidFill>
                              <a:srgbClr val="0070C0"/>
                            </a:solidFill>
                            <a:latin typeface="Cambria Math" panose="02040503050406030204" pitchFamily="18" charset="0"/>
                            <a:ea typeface="Hiragino Sans W4" panose="020B0400000000000000" pitchFamily="34" charset="-128"/>
                          </a:rPr>
                          <m:t>)</m:t>
                        </m:r>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77" name="テキスト ボックス 76">
                  <a:extLst>
                    <a:ext uri="{FF2B5EF4-FFF2-40B4-BE49-F238E27FC236}">
                      <a16:creationId xmlns:a16="http://schemas.microsoft.com/office/drawing/2014/main" id="{12D0DB75-D66E-5C44-8EFC-3C6ACCC03A91}"/>
                    </a:ext>
                  </a:extLst>
                </p:cNvPr>
                <p:cNvSpPr txBox="1">
                  <a:spLocks noRot="1" noChangeAspect="1" noMove="1" noResize="1" noEditPoints="1" noAdjustHandles="1" noChangeArrowheads="1" noChangeShapeType="1" noTextEdit="1"/>
                </p:cNvSpPr>
                <p:nvPr/>
              </p:nvSpPr>
              <p:spPr>
                <a:xfrm>
                  <a:off x="1619673" y="2924944"/>
                  <a:ext cx="840399" cy="338544"/>
                </a:xfrm>
                <a:prstGeom prst="rect">
                  <a:avLst/>
                </a:prstGeom>
                <a:blipFill>
                  <a:blip r:embed="rId12"/>
                  <a:stretch>
                    <a:fillRect b="-10714"/>
                  </a:stretch>
                </a:blipFill>
              </p:spPr>
              <p:txBody>
                <a:bodyPr/>
                <a:lstStyle/>
                <a:p>
                  <a:r>
                    <a:rPr lang="ja-JP" altLang="en-US">
                      <a:noFill/>
                    </a:rPr>
                    <a:t> </a:t>
                  </a:r>
                </a:p>
              </p:txBody>
            </p:sp>
          </mc:Fallback>
        </mc:AlternateContent>
        <p:cxnSp>
          <p:nvCxnSpPr>
            <p:cNvPr id="78" name="直線コネクタ 77">
              <a:extLst>
                <a:ext uri="{FF2B5EF4-FFF2-40B4-BE49-F238E27FC236}">
                  <a16:creationId xmlns:a16="http://schemas.microsoft.com/office/drawing/2014/main" id="{E0E98556-D87B-3E4D-8931-F6276CB62C59}"/>
                </a:ext>
              </a:extLst>
            </p:cNvPr>
            <p:cNvCxnSpPr>
              <a:cxnSpLocks/>
            </p:cNvCxnSpPr>
            <p:nvPr/>
          </p:nvCxnSpPr>
          <p:spPr>
            <a:xfrm>
              <a:off x="2268072" y="3263498"/>
              <a:ext cx="1485670" cy="876462"/>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96F8B936-5A9E-2D43-B5A3-57F9C5038203}"/>
                </a:ext>
              </a:extLst>
            </p:cNvPr>
            <p:cNvCxnSpPr>
              <a:cxnSpLocks/>
            </p:cNvCxnSpPr>
            <p:nvPr/>
          </p:nvCxnSpPr>
          <p:spPr>
            <a:xfrm>
              <a:off x="2970283" y="2554136"/>
              <a:ext cx="1632652" cy="1035243"/>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90" name="円/楕円 89">
              <a:extLst>
                <a:ext uri="{FF2B5EF4-FFF2-40B4-BE49-F238E27FC236}">
                  <a16:creationId xmlns:a16="http://schemas.microsoft.com/office/drawing/2014/main" id="{EC8931C6-B2A7-8E49-8C76-D1F1331463E7}"/>
                </a:ext>
              </a:extLst>
            </p:cNvPr>
            <p:cNvSpPr/>
            <p:nvPr/>
          </p:nvSpPr>
          <p:spPr>
            <a:xfrm>
              <a:off x="4485346" y="3451201"/>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91" name="テキスト ボックス 90">
                  <a:extLst>
                    <a:ext uri="{FF2B5EF4-FFF2-40B4-BE49-F238E27FC236}">
                      <a16:creationId xmlns:a16="http://schemas.microsoft.com/office/drawing/2014/main" id="{76CDE640-64CE-6C4D-A804-1E81675D1DE5}"/>
                    </a:ext>
                  </a:extLst>
                </p:cNvPr>
                <p:cNvSpPr txBox="1"/>
                <p:nvPr/>
              </p:nvSpPr>
              <p:spPr>
                <a:xfrm>
                  <a:off x="2123998" y="2276872"/>
                  <a:ext cx="935809" cy="338544"/>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𝑆</m:t>
                        </m:r>
                        <m:r>
                          <a:rPr lang="en-US" altLang="ja-JP" sz="1600" i="1">
                            <a:solidFill>
                              <a:srgbClr val="009051"/>
                            </a:solidFill>
                            <a:latin typeface="Cambria Math" panose="02040503050406030204" pitchFamily="18" charset="0"/>
                            <a:ea typeface="Hiragino Sans W4" panose="020B0400000000000000" pitchFamily="34" charset="-128"/>
                          </a:rPr>
                          <m:t>(</m:t>
                        </m:r>
                        <m:sSup>
                          <m:sSupPr>
                            <m:ctrlPr>
                              <a:rPr lang="en-US" altLang="ja-JP" sz="1600" i="1">
                                <a:solidFill>
                                  <a:srgbClr val="009051"/>
                                </a:solidFill>
                                <a:latin typeface="Cambria Math" panose="02040503050406030204" pitchFamily="18" charset="0"/>
                                <a:ea typeface="Hiragino Sans W4" panose="020B0400000000000000" pitchFamily="34" charset="-128"/>
                              </a:rPr>
                            </m:ctrlPr>
                          </m:sSupPr>
                          <m:e>
                            <m:r>
                              <a:rPr lang="en-US" altLang="ja-JP" sz="1600" i="1">
                                <a:solidFill>
                                  <a:srgbClr val="009051"/>
                                </a:solidFill>
                                <a:latin typeface="Cambria Math" panose="02040503050406030204" pitchFamily="18" charset="0"/>
                                <a:ea typeface="Hiragino Sans W4" panose="020B0400000000000000" pitchFamily="34" charset="-128"/>
                              </a:rPr>
                              <m:t>𝜂</m:t>
                            </m:r>
                          </m:e>
                          <m:sup>
                            <m:r>
                              <a:rPr lang="en-US" altLang="ja-JP" sz="1600" i="1">
                                <a:solidFill>
                                  <a:srgbClr val="009051"/>
                                </a:solidFill>
                                <a:latin typeface="Cambria Math" panose="02040503050406030204" pitchFamily="18" charset="0"/>
                                <a:ea typeface="Hiragino Sans W4" panose="020B0400000000000000" pitchFamily="34" charset="-128"/>
                              </a:rPr>
                              <m:t>′</m:t>
                            </m:r>
                          </m:sup>
                        </m:sSup>
                        <m:sSup>
                          <m:sSupPr>
                            <m:ctrlPr>
                              <a:rPr lang="en-US" altLang="ja-JP" sz="1600" i="1">
                                <a:solidFill>
                                  <a:srgbClr val="009051"/>
                                </a:solidFill>
                                <a:latin typeface="Cambria Math" panose="02040503050406030204" pitchFamily="18" charset="0"/>
                                <a:ea typeface="Hiragino Sans W4" panose="020B0400000000000000" pitchFamily="34" charset="-128"/>
                              </a:rPr>
                            </m:ctrlPr>
                          </m:sSupPr>
                          <m:e>
                            <m:r>
                              <a:rPr lang="en-US" altLang="ja-JP" sz="1600" i="1">
                                <a:solidFill>
                                  <a:srgbClr val="009051"/>
                                </a:solidFill>
                                <a:latin typeface="Cambria Math" panose="02040503050406030204" pitchFamily="18" charset="0"/>
                                <a:ea typeface="Hiragino Sans W4" panose="020B0400000000000000" pitchFamily="34" charset="-128"/>
                              </a:rPr>
                              <m:t>𝐾</m:t>
                            </m:r>
                          </m:e>
                          <m:sup>
                            <m:r>
                              <a:rPr lang="en-US" altLang="ja-JP" sz="1600" i="1">
                                <a:solidFill>
                                  <a:srgbClr val="009051"/>
                                </a:solidFill>
                                <a:latin typeface="Cambria Math" panose="02040503050406030204" pitchFamily="18" charset="0"/>
                                <a:ea typeface="Hiragino Sans W4" panose="020B0400000000000000" pitchFamily="34" charset="-128"/>
                              </a:rPr>
                              <m:t>0</m:t>
                            </m:r>
                          </m:sup>
                        </m:sSup>
                        <m:r>
                          <a:rPr lang="en-US" altLang="ja-JP" sz="1600" i="1">
                            <a:solidFill>
                              <a:srgbClr val="009051"/>
                            </a:solidFill>
                            <a:latin typeface="Cambria Math" panose="02040503050406030204" pitchFamily="18" charset="0"/>
                            <a:ea typeface="Hiragino Sans W4" panose="020B0400000000000000" pitchFamily="34" charset="-128"/>
                          </a:rPr>
                          <m:t>)</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91" name="テキスト ボックス 90">
                  <a:extLst>
                    <a:ext uri="{FF2B5EF4-FFF2-40B4-BE49-F238E27FC236}">
                      <a16:creationId xmlns:a16="http://schemas.microsoft.com/office/drawing/2014/main" id="{76CDE640-64CE-6C4D-A804-1E81675D1DE5}"/>
                    </a:ext>
                  </a:extLst>
                </p:cNvPr>
                <p:cNvSpPr txBox="1">
                  <a:spLocks noRot="1" noChangeAspect="1" noMove="1" noResize="1" noEditPoints="1" noAdjustHandles="1" noChangeArrowheads="1" noChangeShapeType="1" noTextEdit="1"/>
                </p:cNvSpPr>
                <p:nvPr/>
              </p:nvSpPr>
              <p:spPr>
                <a:xfrm>
                  <a:off x="2123998" y="2276872"/>
                  <a:ext cx="935809" cy="338544"/>
                </a:xfrm>
                <a:prstGeom prst="rect">
                  <a:avLst/>
                </a:prstGeom>
                <a:blipFill>
                  <a:blip r:embed="rId13"/>
                  <a:stretch>
                    <a:fillRect b="-10714"/>
                  </a:stretch>
                </a:blipFill>
              </p:spPr>
              <p:txBody>
                <a:bodyPr/>
                <a:lstStyle/>
                <a:p>
                  <a:r>
                    <a:rPr lang="ja-JP" altLang="en-US">
                      <a:noFill/>
                    </a:rPr>
                    <a:t> </a:t>
                  </a:r>
                </a:p>
              </p:txBody>
            </p:sp>
          </mc:Fallback>
        </mc:AlternateContent>
        <p:cxnSp>
          <p:nvCxnSpPr>
            <p:cNvPr id="93" name="直線コネクタ 92">
              <a:extLst>
                <a:ext uri="{FF2B5EF4-FFF2-40B4-BE49-F238E27FC236}">
                  <a16:creationId xmlns:a16="http://schemas.microsoft.com/office/drawing/2014/main" id="{70ED6198-702C-5C4E-9CB7-5E3BCCFC959A}"/>
                </a:ext>
              </a:extLst>
            </p:cNvPr>
            <p:cNvCxnSpPr>
              <a:cxnSpLocks/>
            </p:cNvCxnSpPr>
            <p:nvPr/>
          </p:nvCxnSpPr>
          <p:spPr>
            <a:xfrm>
              <a:off x="3194607" y="2333681"/>
              <a:ext cx="1457015" cy="1275564"/>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6" name="テキスト ボックス 95">
                  <a:extLst>
                    <a:ext uri="{FF2B5EF4-FFF2-40B4-BE49-F238E27FC236}">
                      <a16:creationId xmlns:a16="http://schemas.microsoft.com/office/drawing/2014/main" id="{6ECCC523-2340-3D4D-8E55-C13015F55608}"/>
                    </a:ext>
                  </a:extLst>
                </p:cNvPr>
                <p:cNvSpPr txBox="1"/>
                <p:nvPr/>
              </p:nvSpPr>
              <p:spPr>
                <a:xfrm>
                  <a:off x="2268071" y="1936073"/>
                  <a:ext cx="1108164" cy="397599"/>
                </a:xfrm>
                <a:prstGeom prst="rect">
                  <a:avLst/>
                </a:prstGeom>
                <a:noFill/>
              </p:spPr>
              <p:txBody>
                <a:bodyPr wrap="none" lIns="91428" tIns="45715" rIns="91428" bIns="45715" rtlCol="0">
                  <a:spAutoFit/>
                </a:bodyPr>
                <a:lstStyle/>
                <a:p>
                  <a14:m>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sSubSup>
                            <m:sSubSupPr>
                              <m:ctrlPr>
                                <a:rPr lang="en-US" altLang="ja-JP" sz="1600" i="1">
                                  <a:solidFill>
                                    <a:srgbClr val="0070C0"/>
                                  </a:solidFill>
                                  <a:latin typeface="Cambria Math" panose="02040503050406030204" pitchFamily="18" charset="0"/>
                                  <a:ea typeface="Hiragino Sans W4" panose="020B0400000000000000" pitchFamily="34" charset="-128"/>
                                </a:rPr>
                              </m:ctrlPr>
                            </m:sSubSupPr>
                            <m:e>
                              <m:r>
                                <a:rPr lang="en-US" altLang="ja-JP" sz="1600" i="1">
                                  <a:solidFill>
                                    <a:srgbClr val="0070C0"/>
                                  </a:solidFill>
                                  <a:latin typeface="Cambria Math" panose="02040503050406030204" pitchFamily="18" charset="0"/>
                                  <a:ea typeface="Hiragino Sans W4" panose="020B0400000000000000" pitchFamily="34" charset="-128"/>
                                </a:rPr>
                                <m:t>𝑃</m:t>
                              </m:r>
                            </m:e>
                            <m:sub>
                              <m:r>
                                <a:rPr lang="en-US" altLang="ja-JP" sz="1600" i="1">
                                  <a:solidFill>
                                    <a:srgbClr val="0070C0"/>
                                  </a:solidFill>
                                  <a:latin typeface="Cambria Math" panose="02040503050406030204" pitchFamily="18" charset="0"/>
                                  <a:ea typeface="Hiragino Sans W4" panose="020B0400000000000000" pitchFamily="34" charset="-128"/>
                                </a:rPr>
                                <m:t>5</m:t>
                              </m:r>
                            </m:sub>
                            <m:sup>
                              <m:r>
                                <a:rPr lang="en-US" altLang="ja-JP" sz="1600" i="1">
                                  <a:solidFill>
                                    <a:srgbClr val="0070C0"/>
                                  </a:solidFill>
                                  <a:latin typeface="Cambria Math" panose="02040503050406030204" pitchFamily="18" charset="0"/>
                                  <a:ea typeface="Hiragino Sans W4" panose="020B0400000000000000" pitchFamily="34" charset="-128"/>
                                </a:rPr>
                                <m:t>′</m:t>
                              </m:r>
                            </m:sup>
                          </m:sSubSup>
                        </m:e>
                        <m:sub>
                          <m:r>
                            <a:rPr lang="en-US" altLang="ja-JP" sz="1600" i="1">
                              <a:solidFill>
                                <a:srgbClr val="0070C0"/>
                              </a:solidFill>
                              <a:latin typeface="Cambria Math" panose="02040503050406030204" pitchFamily="18" charset="0"/>
                              <a:ea typeface="Hiragino Sans W4" panose="020B0400000000000000" pitchFamily="34" charset="-128"/>
                            </a:rPr>
                            <m:t>𝑒𝑒</m:t>
                          </m:r>
                        </m:sub>
                      </m:sSub>
                      <m:r>
                        <a:rPr lang="en-US" altLang="ja-JP" sz="1600" i="1">
                          <a:solidFill>
                            <a:srgbClr val="0070C0"/>
                          </a:solidFill>
                          <a:latin typeface="Cambria Math" panose="02040503050406030204" pitchFamily="18" charset="0"/>
                          <a:ea typeface="Hiragino Sans W4" panose="020B0400000000000000" pitchFamily="34" charset="-128"/>
                        </a:rPr>
                        <m:t>/</m:t>
                      </m:r>
                    </m:oMath>
                  </a14:m>
                  <a:r>
                    <a:rPr lang="en-US" altLang="ja-JP" sz="1600" dirty="0">
                      <a:solidFill>
                        <a:srgbClr val="0070C0"/>
                      </a:solidFill>
                      <a:ea typeface="Hiragino Sans W4" panose="020B0400000000000000" pitchFamily="34" charset="-128"/>
                    </a:rPr>
                    <a:t> </a:t>
                  </a:r>
                  <a14:m>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sSubSup>
                            <m:sSubSupPr>
                              <m:ctrlPr>
                                <a:rPr lang="en-US" altLang="ja-JP" sz="1600" i="1">
                                  <a:solidFill>
                                    <a:srgbClr val="0070C0"/>
                                  </a:solidFill>
                                  <a:latin typeface="Cambria Math" panose="02040503050406030204" pitchFamily="18" charset="0"/>
                                  <a:ea typeface="Hiragino Sans W4" panose="020B0400000000000000" pitchFamily="34" charset="-128"/>
                                </a:rPr>
                              </m:ctrlPr>
                            </m:sSubSupPr>
                            <m:e>
                              <m:r>
                                <a:rPr lang="en-US" altLang="ja-JP" sz="1600" i="1">
                                  <a:solidFill>
                                    <a:srgbClr val="0070C0"/>
                                  </a:solidFill>
                                  <a:latin typeface="Cambria Math" panose="02040503050406030204" pitchFamily="18" charset="0"/>
                                  <a:ea typeface="Hiragino Sans W4" panose="020B0400000000000000" pitchFamily="34" charset="-128"/>
                                </a:rPr>
                                <m:t>𝑃</m:t>
                              </m:r>
                            </m:e>
                            <m:sub>
                              <m:r>
                                <a:rPr lang="en-US" altLang="ja-JP" sz="1600" i="1">
                                  <a:solidFill>
                                    <a:srgbClr val="0070C0"/>
                                  </a:solidFill>
                                  <a:latin typeface="Cambria Math" panose="02040503050406030204" pitchFamily="18" charset="0"/>
                                  <a:ea typeface="Hiragino Sans W4" panose="020B0400000000000000" pitchFamily="34" charset="-128"/>
                                </a:rPr>
                                <m:t>5</m:t>
                              </m:r>
                            </m:sub>
                            <m:sup>
                              <m:r>
                                <a:rPr lang="en-US" altLang="ja-JP" sz="1600" i="1">
                                  <a:solidFill>
                                    <a:srgbClr val="0070C0"/>
                                  </a:solidFill>
                                  <a:latin typeface="Cambria Math" panose="02040503050406030204" pitchFamily="18" charset="0"/>
                                  <a:ea typeface="Hiragino Sans W4" panose="020B0400000000000000" pitchFamily="34" charset="-128"/>
                                </a:rPr>
                                <m:t>′</m:t>
                              </m:r>
                            </m:sup>
                          </m:sSubSup>
                        </m:e>
                        <m:sub>
                          <m:r>
                            <a:rPr lang="en-US" altLang="ja-JP" sz="1600" i="1">
                              <a:solidFill>
                                <a:srgbClr val="0070C0"/>
                              </a:solidFill>
                              <a:latin typeface="Cambria Math" panose="02040503050406030204" pitchFamily="18" charset="0"/>
                              <a:ea typeface="Hiragino Sans W4" panose="020B0400000000000000" pitchFamily="34" charset="-128"/>
                            </a:rPr>
                            <m:t>𝜇𝜇</m:t>
                          </m:r>
                        </m:sub>
                      </m:sSub>
                    </m:oMath>
                  </a14:m>
                  <a:endParaRPr lang="ja-JP" altLang="en-US" sz="1600" i="1" dirty="0">
                    <a:solidFill>
                      <a:srgbClr val="0070C0"/>
                    </a:solidFill>
                    <a:latin typeface="Cambria" panose="02040503050406030204" pitchFamily="18" charset="0"/>
                    <a:ea typeface="Hiragino Sans W4" panose="020B0400000000000000" pitchFamily="34" charset="-128"/>
                  </a:endParaRPr>
                </a:p>
              </p:txBody>
            </p:sp>
          </mc:Choice>
          <mc:Fallback xmlns="">
            <p:sp>
              <p:nvSpPr>
                <p:cNvPr id="96" name="テキスト ボックス 95">
                  <a:extLst>
                    <a:ext uri="{FF2B5EF4-FFF2-40B4-BE49-F238E27FC236}">
                      <a16:creationId xmlns:a16="http://schemas.microsoft.com/office/drawing/2014/main" id="{6ECCC523-2340-3D4D-8E55-C13015F55608}"/>
                    </a:ext>
                  </a:extLst>
                </p:cNvPr>
                <p:cNvSpPr txBox="1">
                  <a:spLocks noRot="1" noChangeAspect="1" noMove="1" noResize="1" noEditPoints="1" noAdjustHandles="1" noChangeArrowheads="1" noChangeShapeType="1" noTextEdit="1"/>
                </p:cNvSpPr>
                <p:nvPr/>
              </p:nvSpPr>
              <p:spPr>
                <a:xfrm>
                  <a:off x="2268071" y="1936073"/>
                  <a:ext cx="1108164" cy="397599"/>
                </a:xfrm>
                <a:prstGeom prst="rect">
                  <a:avLst/>
                </a:prstGeom>
                <a:blipFill>
                  <a:blip r:embed="rId14"/>
                  <a:stretch>
                    <a:fillRect b="-3077"/>
                  </a:stretch>
                </a:blipFill>
              </p:spPr>
              <p:txBody>
                <a:bodyPr/>
                <a:lstStyle/>
                <a:p>
                  <a:r>
                    <a:rPr lang="ja-JP" altLang="en-US">
                      <a:noFill/>
                    </a:rPr>
                    <a:t> </a:t>
                  </a:r>
                </a:p>
              </p:txBody>
            </p:sp>
          </mc:Fallback>
        </mc:AlternateContent>
        <p:cxnSp>
          <p:nvCxnSpPr>
            <p:cNvPr id="101" name="直線コネクタ 100">
              <a:extLst>
                <a:ext uri="{FF2B5EF4-FFF2-40B4-BE49-F238E27FC236}">
                  <a16:creationId xmlns:a16="http://schemas.microsoft.com/office/drawing/2014/main" id="{B911660B-EB4E-7245-93C2-4BA8AF1939F3}"/>
                </a:ext>
              </a:extLst>
            </p:cNvPr>
            <p:cNvCxnSpPr>
              <a:cxnSpLocks/>
            </p:cNvCxnSpPr>
            <p:nvPr/>
          </p:nvCxnSpPr>
          <p:spPr>
            <a:xfrm>
              <a:off x="3327906" y="1911183"/>
              <a:ext cx="1461511" cy="1391436"/>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102" name="円/楕円 101">
              <a:extLst>
                <a:ext uri="{FF2B5EF4-FFF2-40B4-BE49-F238E27FC236}">
                  <a16:creationId xmlns:a16="http://schemas.microsoft.com/office/drawing/2014/main" id="{21D116DE-66AC-5C44-89F1-D59BF3E896E3}"/>
                </a:ext>
              </a:extLst>
            </p:cNvPr>
            <p:cNvSpPr/>
            <p:nvPr/>
          </p:nvSpPr>
          <p:spPr>
            <a:xfrm>
              <a:off x="4671827" y="3164440"/>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103" name="テキスト ボックス 102">
                  <a:extLst>
                    <a:ext uri="{FF2B5EF4-FFF2-40B4-BE49-F238E27FC236}">
                      <a16:creationId xmlns:a16="http://schemas.microsoft.com/office/drawing/2014/main" id="{BD48AD7B-AD27-7449-B535-A497D93158C3}"/>
                    </a:ext>
                  </a:extLst>
                </p:cNvPr>
                <p:cNvSpPr txBox="1"/>
                <p:nvPr/>
              </p:nvSpPr>
              <p:spPr>
                <a:xfrm>
                  <a:off x="2483769" y="1574479"/>
                  <a:ext cx="1102201" cy="346560"/>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𝑆</m:t>
                        </m:r>
                        <m:r>
                          <a:rPr lang="en-US" altLang="ja-JP" sz="1600" i="1">
                            <a:solidFill>
                              <a:srgbClr val="009051"/>
                            </a:solidFill>
                            <a:latin typeface="Cambria Math" panose="02040503050406030204" pitchFamily="18" charset="0"/>
                            <a:ea typeface="Hiragino Sans W4" panose="020B0400000000000000" pitchFamily="34" charset="-128"/>
                          </a:rPr>
                          <m:t>(</m:t>
                        </m:r>
                        <m:sSubSup>
                          <m:sSubSupPr>
                            <m:ctrlPr>
                              <a:rPr lang="en-US" altLang="ja-JP" sz="1600" i="1">
                                <a:solidFill>
                                  <a:srgbClr val="009051"/>
                                </a:solidFill>
                                <a:latin typeface="Cambria Math" panose="02040503050406030204" pitchFamily="18" charset="0"/>
                                <a:ea typeface="Hiragino Sans W4" panose="020B0400000000000000" pitchFamily="34" charset="-128"/>
                              </a:rPr>
                            </m:ctrlPr>
                          </m:sSubSupPr>
                          <m:e>
                            <m:r>
                              <a:rPr lang="en-US" altLang="ja-JP" sz="1600" i="1">
                                <a:solidFill>
                                  <a:srgbClr val="009051"/>
                                </a:solidFill>
                                <a:latin typeface="Cambria Math" panose="02040503050406030204" pitchFamily="18" charset="0"/>
                                <a:ea typeface="Hiragino Sans W4" panose="020B0400000000000000" pitchFamily="34" charset="-128"/>
                              </a:rPr>
                              <m:t>𝐾</m:t>
                            </m:r>
                          </m:e>
                          <m:sub>
                            <m:r>
                              <a:rPr lang="en-US" altLang="ja-JP" sz="1600" i="1">
                                <a:solidFill>
                                  <a:srgbClr val="009051"/>
                                </a:solidFill>
                                <a:latin typeface="Cambria Math" panose="02040503050406030204" pitchFamily="18" charset="0"/>
                                <a:ea typeface="Hiragino Sans W4" panose="020B0400000000000000" pitchFamily="34" charset="-128"/>
                              </a:rPr>
                              <m:t>𝑆</m:t>
                            </m:r>
                          </m:sub>
                          <m:sup>
                            <m:r>
                              <a:rPr lang="en-US" altLang="ja-JP" sz="1600" i="1">
                                <a:solidFill>
                                  <a:srgbClr val="009051"/>
                                </a:solidFill>
                                <a:latin typeface="Cambria Math" panose="02040503050406030204" pitchFamily="18" charset="0"/>
                                <a:ea typeface="Hiragino Sans W4" panose="020B0400000000000000" pitchFamily="34" charset="-128"/>
                              </a:rPr>
                              <m:t>0</m:t>
                            </m:r>
                          </m:sup>
                        </m:sSubSup>
                        <m:sSup>
                          <m:sSupPr>
                            <m:ctrlPr>
                              <a:rPr lang="en-US" altLang="ja-JP" sz="1600" i="1">
                                <a:solidFill>
                                  <a:srgbClr val="009051"/>
                                </a:solidFill>
                                <a:latin typeface="Cambria Math" panose="02040503050406030204" pitchFamily="18" charset="0"/>
                                <a:ea typeface="Hiragino Sans W4" panose="020B0400000000000000" pitchFamily="34" charset="-128"/>
                              </a:rPr>
                            </m:ctrlPr>
                          </m:sSupPr>
                          <m:e>
                            <m:r>
                              <a:rPr lang="en-US" altLang="ja-JP" sz="1600" i="1">
                                <a:solidFill>
                                  <a:srgbClr val="009051"/>
                                </a:solidFill>
                                <a:latin typeface="Cambria Math" panose="02040503050406030204" pitchFamily="18" charset="0"/>
                                <a:ea typeface="Hiragino Sans W4" panose="020B0400000000000000" pitchFamily="34" charset="-128"/>
                              </a:rPr>
                              <m:t>𝜋</m:t>
                            </m:r>
                          </m:e>
                          <m:sup>
                            <m:r>
                              <a:rPr lang="en-US" altLang="ja-JP" sz="1600" i="1">
                                <a:solidFill>
                                  <a:srgbClr val="009051"/>
                                </a:solidFill>
                                <a:latin typeface="Cambria Math" panose="02040503050406030204" pitchFamily="18" charset="0"/>
                                <a:ea typeface="Hiragino Sans W4" panose="020B0400000000000000" pitchFamily="34" charset="-128"/>
                              </a:rPr>
                              <m:t>0</m:t>
                            </m:r>
                          </m:sup>
                        </m:sSup>
                        <m:r>
                          <a:rPr lang="en-US" altLang="ja-JP" sz="1600" i="1">
                            <a:solidFill>
                              <a:srgbClr val="009051"/>
                            </a:solidFill>
                            <a:latin typeface="Cambria Math" panose="02040503050406030204" pitchFamily="18" charset="0"/>
                            <a:ea typeface="Hiragino Sans W4" panose="020B0400000000000000" pitchFamily="34" charset="-128"/>
                          </a:rPr>
                          <m:t>𝛾</m:t>
                        </m:r>
                        <m:r>
                          <a:rPr lang="en-US" altLang="ja-JP" sz="1600" i="1">
                            <a:solidFill>
                              <a:srgbClr val="009051"/>
                            </a:solidFill>
                            <a:latin typeface="Cambria Math" panose="02040503050406030204" pitchFamily="18" charset="0"/>
                            <a:ea typeface="Hiragino Sans W4" panose="020B0400000000000000" pitchFamily="34" charset="-128"/>
                          </a:rPr>
                          <m:t>)</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103" name="テキスト ボックス 102">
                  <a:extLst>
                    <a:ext uri="{FF2B5EF4-FFF2-40B4-BE49-F238E27FC236}">
                      <a16:creationId xmlns:a16="http://schemas.microsoft.com/office/drawing/2014/main" id="{BD48AD7B-AD27-7449-B535-A497D93158C3}"/>
                    </a:ext>
                  </a:extLst>
                </p:cNvPr>
                <p:cNvSpPr txBox="1">
                  <a:spLocks noRot="1" noChangeAspect="1" noMove="1" noResize="1" noEditPoints="1" noAdjustHandles="1" noChangeArrowheads="1" noChangeShapeType="1" noTextEdit="1"/>
                </p:cNvSpPr>
                <p:nvPr/>
              </p:nvSpPr>
              <p:spPr>
                <a:xfrm>
                  <a:off x="2483769" y="1574479"/>
                  <a:ext cx="1102201" cy="346560"/>
                </a:xfrm>
                <a:prstGeom prst="rect">
                  <a:avLst/>
                </a:prstGeom>
                <a:blipFill>
                  <a:blip r:embed="rId15"/>
                  <a:stretch>
                    <a:fillRect b="-10526"/>
                  </a:stretch>
                </a:blipFill>
              </p:spPr>
              <p:txBody>
                <a:bodyPr/>
                <a:lstStyle/>
                <a:p>
                  <a:r>
                    <a:rPr lang="ja-JP" altLang="en-US">
                      <a:noFill/>
                    </a:rPr>
                    <a:t> </a:t>
                  </a:r>
                </a:p>
              </p:txBody>
            </p:sp>
          </mc:Fallback>
        </mc:AlternateContent>
        <p:cxnSp>
          <p:nvCxnSpPr>
            <p:cNvPr id="109" name="直線コネクタ 108">
              <a:extLst>
                <a:ext uri="{FF2B5EF4-FFF2-40B4-BE49-F238E27FC236}">
                  <a16:creationId xmlns:a16="http://schemas.microsoft.com/office/drawing/2014/main" id="{45D7B0E7-484A-1F48-A02C-B17AA549FE81}"/>
                </a:ext>
              </a:extLst>
            </p:cNvPr>
            <p:cNvCxnSpPr>
              <a:cxnSpLocks/>
            </p:cNvCxnSpPr>
            <p:nvPr/>
          </p:nvCxnSpPr>
          <p:spPr>
            <a:xfrm>
              <a:off x="4257067" y="1911183"/>
              <a:ext cx="1046750" cy="787013"/>
            </a:xfrm>
            <a:prstGeom prst="line">
              <a:avLst/>
            </a:prstGeom>
            <a:ln w="19050">
              <a:solidFill>
                <a:srgbClr val="009051"/>
              </a:solidFill>
            </a:ln>
          </p:spPr>
          <p:style>
            <a:lnRef idx="1">
              <a:schemeClr val="accent1"/>
            </a:lnRef>
            <a:fillRef idx="0">
              <a:schemeClr val="accent1"/>
            </a:fillRef>
            <a:effectRef idx="0">
              <a:schemeClr val="accent1"/>
            </a:effectRef>
            <a:fontRef idx="minor">
              <a:schemeClr val="tx1"/>
            </a:fontRef>
          </p:style>
        </p:cxnSp>
        <p:sp>
          <p:nvSpPr>
            <p:cNvPr id="110" name="円/楕円 109">
              <a:extLst>
                <a:ext uri="{FF2B5EF4-FFF2-40B4-BE49-F238E27FC236}">
                  <a16:creationId xmlns:a16="http://schemas.microsoft.com/office/drawing/2014/main" id="{397C73CD-D57E-2847-A51E-4412D7FDCF2F}"/>
                </a:ext>
              </a:extLst>
            </p:cNvPr>
            <p:cNvSpPr/>
            <p:nvPr/>
          </p:nvSpPr>
          <p:spPr>
            <a:xfrm>
              <a:off x="5186228" y="2560018"/>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111" name="テキスト ボックス 110">
                  <a:extLst>
                    <a:ext uri="{FF2B5EF4-FFF2-40B4-BE49-F238E27FC236}">
                      <a16:creationId xmlns:a16="http://schemas.microsoft.com/office/drawing/2014/main" id="{3519C173-9912-A547-A26F-18FF4DFB0304}"/>
                    </a:ext>
                  </a:extLst>
                </p:cNvPr>
                <p:cNvSpPr txBox="1"/>
                <p:nvPr/>
              </p:nvSpPr>
              <p:spPr>
                <a:xfrm>
                  <a:off x="3743570" y="1581034"/>
                  <a:ext cx="900414" cy="346560"/>
                </a:xfrm>
                <a:prstGeom prst="rect">
                  <a:avLst/>
                </a:prstGeom>
                <a:noFill/>
              </p:spPr>
              <p:txBody>
                <a:bodyPr wrap="none" lIns="91428" tIns="45715" rIns="91428" bIns="45715" rtlCol="0">
                  <a:spAutoFit/>
                </a:bodyPr>
                <a:lstStyle/>
                <a:p>
                  <a:pPr algn="l"/>
                  <a14:m>
                    <m:oMathPara xmlns:m="http://schemas.openxmlformats.org/officeDocument/2006/math">
                      <m:oMathParaPr>
                        <m:jc m:val="centerGroup"/>
                      </m:oMathParaPr>
                      <m:oMath xmlns:m="http://schemas.openxmlformats.org/officeDocument/2006/math">
                        <m:r>
                          <a:rPr lang="en-US" altLang="ja-JP" sz="1600" i="1">
                            <a:solidFill>
                              <a:srgbClr val="009051"/>
                            </a:solidFill>
                            <a:latin typeface="Cambria Math" panose="02040503050406030204" pitchFamily="18" charset="0"/>
                            <a:ea typeface="Hiragino Sans W4" panose="020B0400000000000000" pitchFamily="34" charset="-128"/>
                          </a:rPr>
                          <m:t>𝑆</m:t>
                        </m:r>
                        <m:r>
                          <a:rPr lang="en-US" altLang="ja-JP" sz="1600" i="1">
                            <a:solidFill>
                              <a:srgbClr val="009051"/>
                            </a:solidFill>
                            <a:latin typeface="Cambria Math" panose="02040503050406030204" pitchFamily="18" charset="0"/>
                            <a:ea typeface="Hiragino Sans W4" panose="020B0400000000000000" pitchFamily="34" charset="-128"/>
                          </a:rPr>
                          <m:t>(</m:t>
                        </m:r>
                        <m:sSubSup>
                          <m:sSubSupPr>
                            <m:ctrlPr>
                              <a:rPr lang="en-US" altLang="ja-JP" sz="1600" i="1">
                                <a:solidFill>
                                  <a:srgbClr val="009051"/>
                                </a:solidFill>
                                <a:latin typeface="Cambria Math" panose="02040503050406030204" pitchFamily="18" charset="0"/>
                                <a:ea typeface="Hiragino Sans W4" panose="020B0400000000000000" pitchFamily="34" charset="-128"/>
                              </a:rPr>
                            </m:ctrlPr>
                          </m:sSubSupPr>
                          <m:e>
                            <m:r>
                              <a:rPr lang="en-US" altLang="ja-JP" sz="1600" i="1">
                                <a:solidFill>
                                  <a:srgbClr val="009051"/>
                                </a:solidFill>
                                <a:latin typeface="Cambria Math" panose="02040503050406030204" pitchFamily="18" charset="0"/>
                                <a:ea typeface="Hiragino Sans W4" panose="020B0400000000000000" pitchFamily="34" charset="-128"/>
                              </a:rPr>
                              <m:t>𝜙</m:t>
                            </m:r>
                            <m:r>
                              <a:rPr lang="en-US" altLang="ja-JP" sz="1600" i="1">
                                <a:solidFill>
                                  <a:srgbClr val="009051"/>
                                </a:solidFill>
                                <a:latin typeface="Cambria Math" panose="02040503050406030204" pitchFamily="18" charset="0"/>
                                <a:ea typeface="Hiragino Sans W4" panose="020B0400000000000000" pitchFamily="34" charset="-128"/>
                              </a:rPr>
                              <m:t>𝐾</m:t>
                            </m:r>
                          </m:e>
                          <m:sub>
                            <m:r>
                              <a:rPr lang="en-US" altLang="ja-JP" sz="1600" i="1">
                                <a:solidFill>
                                  <a:srgbClr val="009051"/>
                                </a:solidFill>
                                <a:latin typeface="Cambria Math" panose="02040503050406030204" pitchFamily="18" charset="0"/>
                                <a:ea typeface="Hiragino Sans W4" panose="020B0400000000000000" pitchFamily="34" charset="-128"/>
                              </a:rPr>
                              <m:t>𝑆</m:t>
                            </m:r>
                          </m:sub>
                          <m:sup>
                            <m:r>
                              <a:rPr lang="en-US" altLang="ja-JP" sz="1600" i="1">
                                <a:solidFill>
                                  <a:srgbClr val="009051"/>
                                </a:solidFill>
                                <a:latin typeface="Cambria Math" panose="02040503050406030204" pitchFamily="18" charset="0"/>
                                <a:ea typeface="Hiragino Sans W4" panose="020B0400000000000000" pitchFamily="34" charset="-128"/>
                              </a:rPr>
                              <m:t>0</m:t>
                            </m:r>
                          </m:sup>
                        </m:sSubSup>
                        <m:r>
                          <a:rPr lang="en-US" altLang="ja-JP" sz="1600" i="1">
                            <a:solidFill>
                              <a:srgbClr val="009051"/>
                            </a:solidFill>
                            <a:latin typeface="Cambria Math" panose="02040503050406030204" pitchFamily="18" charset="0"/>
                            <a:ea typeface="Hiragino Sans W4" panose="020B0400000000000000" pitchFamily="34" charset="-128"/>
                          </a:rPr>
                          <m:t>)</m:t>
                        </m:r>
                      </m:oMath>
                    </m:oMathPara>
                  </a14:m>
                  <a:endParaRPr lang="ja-JP" altLang="en-US" sz="1600" dirty="0">
                    <a:solidFill>
                      <a:srgbClr val="009051"/>
                    </a:solidFill>
                    <a:latin typeface="Cambria" panose="02040503050406030204" pitchFamily="18" charset="0"/>
                    <a:ea typeface="Hiragino Sans W4" panose="020B0400000000000000" pitchFamily="34" charset="-128"/>
                  </a:endParaRPr>
                </a:p>
              </p:txBody>
            </p:sp>
          </mc:Choice>
          <mc:Fallback xmlns="">
            <p:sp>
              <p:nvSpPr>
                <p:cNvPr id="111" name="テキスト ボックス 110">
                  <a:extLst>
                    <a:ext uri="{FF2B5EF4-FFF2-40B4-BE49-F238E27FC236}">
                      <a16:creationId xmlns:a16="http://schemas.microsoft.com/office/drawing/2014/main" id="{3519C173-9912-A547-A26F-18FF4DFB0304}"/>
                    </a:ext>
                  </a:extLst>
                </p:cNvPr>
                <p:cNvSpPr txBox="1">
                  <a:spLocks noRot="1" noChangeAspect="1" noMove="1" noResize="1" noEditPoints="1" noAdjustHandles="1" noChangeArrowheads="1" noChangeShapeType="1" noTextEdit="1"/>
                </p:cNvSpPr>
                <p:nvPr/>
              </p:nvSpPr>
              <p:spPr>
                <a:xfrm>
                  <a:off x="3743570" y="1581034"/>
                  <a:ext cx="900414" cy="346560"/>
                </a:xfrm>
                <a:prstGeom prst="rect">
                  <a:avLst/>
                </a:prstGeom>
                <a:blipFill>
                  <a:blip r:embed="rId16"/>
                  <a:stretch>
                    <a:fillRect b="-10526"/>
                  </a:stretch>
                </a:blipFill>
              </p:spPr>
              <p:txBody>
                <a:bodyPr/>
                <a:lstStyle/>
                <a:p>
                  <a:r>
                    <a:rPr lang="ja-JP" altLang="en-US">
                      <a:noFill/>
                    </a:rPr>
                    <a:t> </a:t>
                  </a:r>
                </a:p>
              </p:txBody>
            </p:sp>
          </mc:Fallback>
        </mc:AlternateContent>
        <p:cxnSp>
          <p:nvCxnSpPr>
            <p:cNvPr id="114" name="直線コネクタ 113">
              <a:extLst>
                <a:ext uri="{FF2B5EF4-FFF2-40B4-BE49-F238E27FC236}">
                  <a16:creationId xmlns:a16="http://schemas.microsoft.com/office/drawing/2014/main" id="{65FFB034-CD9C-2248-801B-2C9BB37BFDFC}"/>
                </a:ext>
              </a:extLst>
            </p:cNvPr>
            <p:cNvCxnSpPr>
              <a:cxnSpLocks/>
            </p:cNvCxnSpPr>
            <p:nvPr/>
          </p:nvCxnSpPr>
          <p:spPr>
            <a:xfrm>
              <a:off x="5093109" y="1892128"/>
              <a:ext cx="395335" cy="4693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5" name="円/楕円 114">
              <a:extLst>
                <a:ext uri="{FF2B5EF4-FFF2-40B4-BE49-F238E27FC236}">
                  <a16:creationId xmlns:a16="http://schemas.microsoft.com/office/drawing/2014/main" id="{F6D3A71D-8319-2943-B0C6-14A0952F96EC}"/>
                </a:ext>
              </a:extLst>
            </p:cNvPr>
            <p:cNvSpPr/>
            <p:nvPr/>
          </p:nvSpPr>
          <p:spPr>
            <a:xfrm>
              <a:off x="5342300" y="2215284"/>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mc:AlternateContent xmlns:mc="http://schemas.openxmlformats.org/markup-compatibility/2006" xmlns:a14="http://schemas.microsoft.com/office/drawing/2010/main">
          <mc:Choice Requires="a14">
            <p:sp>
              <p:nvSpPr>
                <p:cNvPr id="116" name="テキスト ボックス 115">
                  <a:extLst>
                    <a:ext uri="{FF2B5EF4-FFF2-40B4-BE49-F238E27FC236}">
                      <a16:creationId xmlns:a16="http://schemas.microsoft.com/office/drawing/2014/main" id="{7239B4C8-E8E5-B74C-BD4D-61C784FE132B}"/>
                    </a:ext>
                  </a:extLst>
                </p:cNvPr>
                <p:cNvSpPr txBox="1"/>
                <p:nvPr/>
              </p:nvSpPr>
              <p:spPr>
                <a:xfrm>
                  <a:off x="4635652" y="1568975"/>
                  <a:ext cx="1310591" cy="348803"/>
                </a:xfrm>
                <a:prstGeom prst="rect">
                  <a:avLst/>
                </a:prstGeom>
                <a:noFill/>
              </p:spPr>
              <p:txBody>
                <a:bodyPr wrap="none" lIns="91428" tIns="45715" rIns="91428" bIns="45715" rtlCol="0">
                  <a:spAutoFit/>
                </a:bodyPr>
                <a:lstStyle/>
                <a:p>
                  <a:pPr algn="l"/>
                  <a14:m>
                    <m:oMathPara xmlns:m="http://schemas.openxmlformats.org/officeDocument/2006/math">
                      <m:oMathParaPr>
                        <m:jc m:val="left"/>
                      </m:oMathParaPr>
                      <m:oMath xmlns:m="http://schemas.openxmlformats.org/officeDocument/2006/math">
                        <m:sSub>
                          <m:sSubPr>
                            <m:ctrlPr>
                              <a:rPr lang="en-US" altLang="ja-JP" sz="1600" i="1">
                                <a:solidFill>
                                  <a:srgbClr val="0070C0"/>
                                </a:solidFill>
                                <a:latin typeface="Cambria Math" panose="02040503050406030204" pitchFamily="18" charset="0"/>
                                <a:ea typeface="Hiragino Sans W4" panose="020B0400000000000000" pitchFamily="34" charset="-128"/>
                              </a:rPr>
                            </m:ctrlPr>
                          </m:sSubPr>
                          <m:e>
                            <m:r>
                              <a:rPr lang="en-US" altLang="ja-JP" sz="1600" i="1">
                                <a:solidFill>
                                  <a:srgbClr val="0070C0"/>
                                </a:solidFill>
                                <a:latin typeface="Cambria Math" panose="02040503050406030204" pitchFamily="18" charset="0"/>
                                <a:ea typeface="Hiragino Sans W4" panose="020B0400000000000000" pitchFamily="34" charset="-128"/>
                              </a:rPr>
                              <m:t>𝑋</m:t>
                            </m:r>
                          </m:e>
                          <m:sub>
                            <m:r>
                              <a:rPr lang="en-US" altLang="ja-JP" sz="1600" i="1">
                                <a:solidFill>
                                  <a:srgbClr val="0070C0"/>
                                </a:solidFill>
                                <a:latin typeface="Cambria Math" panose="02040503050406030204" pitchFamily="18" charset="0"/>
                                <a:ea typeface="Hiragino Sans W4" panose="020B0400000000000000" pitchFamily="34" charset="-128"/>
                              </a:rPr>
                              <m:t>𝑠</m:t>
                            </m:r>
                          </m:sub>
                        </m:sSub>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ℓ</m:t>
                            </m:r>
                          </m:e>
                          <m:sup>
                            <m:r>
                              <a:rPr lang="en-US" altLang="ja-JP" sz="1600" i="1">
                                <a:solidFill>
                                  <a:srgbClr val="0070C0"/>
                                </a:solidFill>
                                <a:latin typeface="Cambria Math" panose="02040503050406030204" pitchFamily="18" charset="0"/>
                                <a:ea typeface="Hiragino Sans W4" panose="020B0400000000000000" pitchFamily="34" charset="-128"/>
                              </a:rPr>
                              <m:t>+</m:t>
                            </m:r>
                          </m:sup>
                        </m:sSup>
                        <m:sSup>
                          <m:sSupPr>
                            <m:ctrlPr>
                              <a:rPr lang="en-US" altLang="ja-JP" sz="1600" i="1">
                                <a:solidFill>
                                  <a:srgbClr val="0070C0"/>
                                </a:solidFill>
                                <a:latin typeface="Cambria Math" panose="02040503050406030204" pitchFamily="18" charset="0"/>
                                <a:ea typeface="Hiragino Sans W4" panose="020B0400000000000000" pitchFamily="34" charset="-128"/>
                              </a:rPr>
                            </m:ctrlPr>
                          </m:sSupPr>
                          <m:e>
                            <m:r>
                              <a:rPr lang="en-US" altLang="ja-JP" sz="1600" i="1">
                                <a:solidFill>
                                  <a:srgbClr val="0070C0"/>
                                </a:solidFill>
                                <a:latin typeface="Cambria Math" panose="02040503050406030204" pitchFamily="18" charset="0"/>
                                <a:ea typeface="Hiragino Sans W4" panose="020B0400000000000000" pitchFamily="34" charset="-128"/>
                              </a:rPr>
                              <m:t>ℓ</m:t>
                            </m:r>
                          </m:e>
                          <m:sup>
                            <m:r>
                              <a:rPr lang="en-US" altLang="ja-JP" sz="1600" i="1">
                                <a:solidFill>
                                  <a:srgbClr val="0070C0"/>
                                </a:solidFill>
                                <a:latin typeface="Cambria Math" panose="02040503050406030204" pitchFamily="18" charset="0"/>
                                <a:ea typeface="Hiragino Sans W4" panose="020B0400000000000000" pitchFamily="34" charset="-128"/>
                              </a:rPr>
                              <m:t>−</m:t>
                            </m:r>
                          </m:sup>
                        </m:sSup>
                        <m:r>
                          <a:rPr lang="en-US" altLang="ja-JP" sz="1600" i="1">
                            <a:solidFill>
                              <a:srgbClr val="0070C0"/>
                            </a:solidFill>
                            <a:latin typeface="Cambria Math" panose="02040503050406030204" pitchFamily="18" charset="0"/>
                            <a:ea typeface="Hiragino Sans W4" panose="020B0400000000000000" pitchFamily="34" charset="-128"/>
                          </a:rPr>
                          <m:t>, </m:t>
                        </m:r>
                        <m:sSubSup>
                          <m:sSubSupPr>
                            <m:ctrlPr>
                              <a:rPr lang="en-US" altLang="ja-JP" sz="1600" i="1">
                                <a:solidFill>
                                  <a:srgbClr val="0070C0"/>
                                </a:solidFill>
                                <a:latin typeface="Cambria Math" panose="02040503050406030204" pitchFamily="18" charset="0"/>
                                <a:ea typeface="Hiragino Sans W4" panose="020B0400000000000000" pitchFamily="34" charset="-128"/>
                              </a:rPr>
                            </m:ctrlPr>
                          </m:sSubSupPr>
                          <m:e>
                            <m:r>
                              <a:rPr lang="en-US" altLang="ja-JP" sz="1600" i="1">
                                <a:solidFill>
                                  <a:srgbClr val="0070C0"/>
                                </a:solidFill>
                                <a:latin typeface="Cambria Math" panose="02040503050406030204" pitchFamily="18" charset="0"/>
                                <a:ea typeface="Hiragino Sans W4" panose="020B0400000000000000" pitchFamily="34" charset="-128"/>
                              </a:rPr>
                              <m:t>𝐶</m:t>
                            </m:r>
                          </m:e>
                          <m:sub>
                            <m:r>
                              <a:rPr lang="en-US" altLang="ja-JP" sz="1600" i="1">
                                <a:solidFill>
                                  <a:srgbClr val="0070C0"/>
                                </a:solidFill>
                                <a:latin typeface="Cambria Math" panose="02040503050406030204" pitchFamily="18" charset="0"/>
                                <a:ea typeface="Hiragino Sans W4" panose="020B0400000000000000" pitchFamily="34" charset="-128"/>
                              </a:rPr>
                              <m:t>9</m:t>
                            </m:r>
                          </m:sub>
                          <m:sup>
                            <m:r>
                              <m:rPr>
                                <m:sty m:val="p"/>
                              </m:rPr>
                              <a:rPr lang="en-US" altLang="ja-JP" sz="1600">
                                <a:solidFill>
                                  <a:srgbClr val="0070C0"/>
                                </a:solidFill>
                                <a:latin typeface="Cambria Math" panose="02040503050406030204" pitchFamily="18" charset="0"/>
                                <a:ea typeface="Hiragino Sans W4" panose="020B0400000000000000" pitchFamily="34" charset="-128"/>
                              </a:rPr>
                              <m:t>NP</m:t>
                            </m:r>
                          </m:sup>
                        </m:sSubSup>
                      </m:oMath>
                    </m:oMathPara>
                  </a14:m>
                  <a:endParaRPr lang="ja-JP" altLang="en-US" sz="1600" dirty="0">
                    <a:solidFill>
                      <a:srgbClr val="0070C0"/>
                    </a:solidFill>
                    <a:latin typeface="Cambria" panose="02040503050406030204" pitchFamily="18" charset="0"/>
                    <a:ea typeface="Hiragino Sans W4" panose="020B0400000000000000" pitchFamily="34" charset="-128"/>
                  </a:endParaRPr>
                </a:p>
              </p:txBody>
            </p:sp>
          </mc:Choice>
          <mc:Fallback xmlns="">
            <p:sp>
              <p:nvSpPr>
                <p:cNvPr id="116" name="テキスト ボックス 115">
                  <a:extLst>
                    <a:ext uri="{FF2B5EF4-FFF2-40B4-BE49-F238E27FC236}">
                      <a16:creationId xmlns:a16="http://schemas.microsoft.com/office/drawing/2014/main" id="{7239B4C8-E8E5-B74C-BD4D-61C784FE132B}"/>
                    </a:ext>
                  </a:extLst>
                </p:cNvPr>
                <p:cNvSpPr txBox="1">
                  <a:spLocks noRot="1" noChangeAspect="1" noMove="1" noResize="1" noEditPoints="1" noAdjustHandles="1" noChangeArrowheads="1" noChangeShapeType="1" noTextEdit="1"/>
                </p:cNvSpPr>
                <p:nvPr/>
              </p:nvSpPr>
              <p:spPr>
                <a:xfrm>
                  <a:off x="4635652" y="1568975"/>
                  <a:ext cx="1310591" cy="348803"/>
                </a:xfrm>
                <a:prstGeom prst="rect">
                  <a:avLst/>
                </a:prstGeom>
                <a:blipFill>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9AF6F95A-DBA2-1D47-8BEB-499A89137863}"/>
                    </a:ext>
                  </a:extLst>
                </p:cNvPr>
                <p:cNvSpPr txBox="1"/>
                <p:nvPr/>
              </p:nvSpPr>
              <p:spPr>
                <a:xfrm>
                  <a:off x="7058198" y="2122311"/>
                  <a:ext cx="1978274" cy="369322"/>
                </a:xfrm>
                <a:prstGeom prst="rect">
                  <a:avLst/>
                </a:prstGeom>
                <a:noFill/>
                <a:ln>
                  <a:noFill/>
                </a:ln>
              </p:spPr>
              <p:txBody>
                <a:bodyPr wrap="none" lIns="91428" tIns="45715" rIns="91428" bIns="45715" rtlCol="0">
                  <a:spAutoFit/>
                </a:bodyPr>
                <a:lstStyle/>
                <a:p>
                  <a:pPr algn="l"/>
                  <a14:m>
                    <m:oMath xmlns:m="http://schemas.openxmlformats.org/officeDocument/2006/math">
                      <m:r>
                        <a:rPr kumimoji="1" lang="en-US" altLang="ja-JP" b="1" i="1" smtClean="0">
                          <a:solidFill>
                            <a:srgbClr val="0070C0"/>
                          </a:solidFill>
                          <a:latin typeface="Cambria Math" panose="02040503050406030204" pitchFamily="18" charset="0"/>
                          <a:ea typeface="Hiragino Sans W4" panose="020B0400000000000000" pitchFamily="34" charset="-128"/>
                        </a:rPr>
                        <m:t>𝟓</m:t>
                      </m:r>
                      <m:r>
                        <a:rPr kumimoji="1" lang="en-US" altLang="ja-JP" b="1" i="1" smtClean="0">
                          <a:solidFill>
                            <a:srgbClr val="0070C0"/>
                          </a:solidFill>
                          <a:latin typeface="Cambria Math" panose="02040503050406030204" pitchFamily="18" charset="0"/>
                          <a:ea typeface="Hiragino Sans W4" panose="020B0400000000000000" pitchFamily="34" charset="-128"/>
                        </a:rPr>
                        <m:t>𝝈</m:t>
                      </m:r>
                    </m:oMath>
                  </a14:m>
                  <a:r>
                    <a:rPr kumimoji="1" lang="en-US" altLang="ja-JP" b="1" dirty="0">
                      <a:solidFill>
                        <a:srgbClr val="0070C0"/>
                      </a:solidFill>
                      <a:latin typeface="Cambria" panose="02040503050406030204" pitchFamily="18" charset="0"/>
                      <a:ea typeface="Hiragino Sans W4" panose="020B0400000000000000" pitchFamily="34" charset="-128"/>
                    </a:rPr>
                    <a:t> (observation)</a:t>
                  </a:r>
                  <a:endParaRPr kumimoji="1" lang="ja-JP" altLang="en-US" b="1">
                    <a:solidFill>
                      <a:srgbClr val="0070C0"/>
                    </a:solidFill>
                    <a:latin typeface="Cambria" panose="02040503050406030204" pitchFamily="18" charset="0"/>
                    <a:ea typeface="Hiragino Sans W4" panose="020B0400000000000000" pitchFamily="34" charset="-128"/>
                  </a:endParaRPr>
                </a:p>
              </p:txBody>
            </p:sp>
          </mc:Choice>
          <mc:Fallback xmlns="">
            <p:sp>
              <p:nvSpPr>
                <p:cNvPr id="118" name="テキスト ボックス 117">
                  <a:extLst>
                    <a:ext uri="{FF2B5EF4-FFF2-40B4-BE49-F238E27FC236}">
                      <a16:creationId xmlns:a16="http://schemas.microsoft.com/office/drawing/2014/main" id="{9AF6F95A-DBA2-1D47-8BEB-499A89137863}"/>
                    </a:ext>
                  </a:extLst>
                </p:cNvPr>
                <p:cNvSpPr txBox="1">
                  <a:spLocks noRot="1" noChangeAspect="1" noMove="1" noResize="1" noEditPoints="1" noAdjustHandles="1" noChangeArrowheads="1" noChangeShapeType="1" noTextEdit="1"/>
                </p:cNvSpPr>
                <p:nvPr/>
              </p:nvSpPr>
              <p:spPr>
                <a:xfrm>
                  <a:off x="7058198" y="2122311"/>
                  <a:ext cx="1978274" cy="369322"/>
                </a:xfrm>
                <a:prstGeom prst="rect">
                  <a:avLst/>
                </a:prstGeom>
                <a:blipFill>
                  <a:blip r:embed="rId18"/>
                  <a:stretch>
                    <a:fillRect t="-11667" r="-2469" b="-25000"/>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9" name="テキスト ボックス 118">
                  <a:extLst>
                    <a:ext uri="{FF2B5EF4-FFF2-40B4-BE49-F238E27FC236}">
                      <a16:creationId xmlns:a16="http://schemas.microsoft.com/office/drawing/2014/main" id="{F289AD87-AA5D-DD46-B5E5-1BEA3ACAE176}"/>
                    </a:ext>
                  </a:extLst>
                </p:cNvPr>
                <p:cNvSpPr txBox="1"/>
                <p:nvPr/>
              </p:nvSpPr>
              <p:spPr>
                <a:xfrm>
                  <a:off x="7058199" y="2613807"/>
                  <a:ext cx="1649145" cy="369322"/>
                </a:xfrm>
                <a:prstGeom prst="rect">
                  <a:avLst/>
                </a:prstGeom>
                <a:noFill/>
                <a:ln>
                  <a:noFill/>
                </a:ln>
              </p:spPr>
              <p:txBody>
                <a:bodyPr wrap="none" lIns="91428" tIns="45715" rIns="91428" bIns="45715" rtlCol="0">
                  <a:spAutoFit/>
                </a:bodyPr>
                <a:lstStyle/>
                <a:p>
                  <a:pPr algn="l"/>
                  <a14:m>
                    <m:oMath xmlns:m="http://schemas.openxmlformats.org/officeDocument/2006/math">
                      <m:r>
                        <a:rPr kumimoji="1" lang="en-US" altLang="ja-JP" b="1" i="1" smtClean="0">
                          <a:solidFill>
                            <a:srgbClr val="00B050"/>
                          </a:solidFill>
                          <a:latin typeface="Cambria Math" panose="02040503050406030204" pitchFamily="18" charset="0"/>
                          <a:ea typeface="Hiragino Sans W4" panose="020B0400000000000000" pitchFamily="34" charset="-128"/>
                        </a:rPr>
                        <m:t>𝟑</m:t>
                      </m:r>
                      <m:r>
                        <a:rPr kumimoji="1" lang="en-US" altLang="ja-JP" b="1" i="1" smtClean="0">
                          <a:solidFill>
                            <a:srgbClr val="00B050"/>
                          </a:solidFill>
                          <a:latin typeface="Cambria Math" panose="02040503050406030204" pitchFamily="18" charset="0"/>
                          <a:ea typeface="Hiragino Sans W4" panose="020B0400000000000000" pitchFamily="34" charset="-128"/>
                        </a:rPr>
                        <m:t>𝝈</m:t>
                      </m:r>
                    </m:oMath>
                  </a14:m>
                  <a:r>
                    <a:rPr kumimoji="1" lang="en-US" altLang="ja-JP" b="1" dirty="0">
                      <a:solidFill>
                        <a:srgbClr val="00B050"/>
                      </a:solidFill>
                      <a:latin typeface="Cambria" panose="02040503050406030204" pitchFamily="18" charset="0"/>
                      <a:ea typeface="Hiragino Sans W4" panose="020B0400000000000000" pitchFamily="34" charset="-128"/>
                    </a:rPr>
                    <a:t> (evidence)</a:t>
                  </a:r>
                  <a:endParaRPr kumimoji="1" lang="ja-JP" altLang="en-US" b="1">
                    <a:solidFill>
                      <a:srgbClr val="00B050"/>
                    </a:solidFill>
                    <a:latin typeface="Cambria" panose="02040503050406030204" pitchFamily="18" charset="0"/>
                    <a:ea typeface="Hiragino Sans W4" panose="020B0400000000000000" pitchFamily="34" charset="-128"/>
                  </a:endParaRPr>
                </a:p>
              </p:txBody>
            </p:sp>
          </mc:Choice>
          <mc:Fallback xmlns="">
            <p:sp>
              <p:nvSpPr>
                <p:cNvPr id="119" name="テキスト ボックス 118">
                  <a:extLst>
                    <a:ext uri="{FF2B5EF4-FFF2-40B4-BE49-F238E27FC236}">
                      <a16:creationId xmlns:a16="http://schemas.microsoft.com/office/drawing/2014/main" id="{F289AD87-AA5D-DD46-B5E5-1BEA3ACAE176}"/>
                    </a:ext>
                  </a:extLst>
                </p:cNvPr>
                <p:cNvSpPr txBox="1">
                  <a:spLocks noRot="1" noChangeAspect="1" noMove="1" noResize="1" noEditPoints="1" noAdjustHandles="1" noChangeArrowheads="1" noChangeShapeType="1" noTextEdit="1"/>
                </p:cNvSpPr>
                <p:nvPr/>
              </p:nvSpPr>
              <p:spPr>
                <a:xfrm>
                  <a:off x="7058199" y="2613807"/>
                  <a:ext cx="1649145" cy="369322"/>
                </a:xfrm>
                <a:prstGeom prst="rect">
                  <a:avLst/>
                </a:prstGeom>
                <a:blipFill>
                  <a:blip r:embed="rId19"/>
                  <a:stretch>
                    <a:fillRect t="-9836" r="-3333" b="-22951"/>
                  </a:stretch>
                </a:blipFill>
                <a:ln>
                  <a:noFill/>
                </a:ln>
              </p:spPr>
              <p:txBody>
                <a:bodyPr/>
                <a:lstStyle/>
                <a:p>
                  <a:r>
                    <a:rPr lang="ja-JP" altLang="en-US">
                      <a:noFill/>
                    </a:rPr>
                    <a:t> </a:t>
                  </a:r>
                </a:p>
              </p:txBody>
            </p:sp>
          </mc:Fallback>
        </mc:AlternateContent>
        <p:sp>
          <p:nvSpPr>
            <p:cNvPr id="120" name="円/楕円 119">
              <a:extLst>
                <a:ext uri="{FF2B5EF4-FFF2-40B4-BE49-F238E27FC236}">
                  <a16:creationId xmlns:a16="http://schemas.microsoft.com/office/drawing/2014/main" id="{A446F7C5-6DA6-7044-995E-50B3D310713F}"/>
                </a:ext>
              </a:extLst>
            </p:cNvPr>
            <p:cNvSpPr/>
            <p:nvPr/>
          </p:nvSpPr>
          <p:spPr>
            <a:xfrm>
              <a:off x="6788024" y="2176221"/>
              <a:ext cx="292290" cy="292290"/>
            </a:xfrm>
            <a:prstGeom prst="ellipse">
              <a:avLst/>
            </a:prstGeom>
            <a:solidFill>
              <a:srgbClr val="0070C0">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p:sp>
          <p:nvSpPr>
            <p:cNvPr id="121" name="円/楕円 120">
              <a:extLst>
                <a:ext uri="{FF2B5EF4-FFF2-40B4-BE49-F238E27FC236}">
                  <a16:creationId xmlns:a16="http://schemas.microsoft.com/office/drawing/2014/main" id="{982E8874-7B3D-944A-9F75-9F42AD24978B}"/>
                </a:ext>
              </a:extLst>
            </p:cNvPr>
            <p:cNvSpPr/>
            <p:nvPr/>
          </p:nvSpPr>
          <p:spPr>
            <a:xfrm>
              <a:off x="6788024" y="2667717"/>
              <a:ext cx="292290" cy="292290"/>
            </a:xfrm>
            <a:prstGeom prst="ellipse">
              <a:avLst/>
            </a:prstGeom>
            <a:solidFill>
              <a:srgbClr val="009051">
                <a:alpha val="70000"/>
              </a:srgb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kumimoji="1" lang="ja-JP" altLang="en-US"/>
            </a:p>
          </p:txBody>
        </p:sp>
        <p:sp>
          <p:nvSpPr>
            <p:cNvPr id="7" name="矢印: 上 6">
              <a:extLst>
                <a:ext uri="{FF2B5EF4-FFF2-40B4-BE49-F238E27FC236}">
                  <a16:creationId xmlns:a16="http://schemas.microsoft.com/office/drawing/2014/main" id="{6B652CDA-E80D-439E-9C38-AFE06847EFA1}"/>
                </a:ext>
              </a:extLst>
            </p:cNvPr>
            <p:cNvSpPr/>
            <p:nvPr/>
          </p:nvSpPr>
          <p:spPr>
            <a:xfrm>
              <a:off x="1403648" y="5158685"/>
              <a:ext cx="418655" cy="30178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E8974B0-447F-4650-B1CA-C2511849D1F3}"/>
                </a:ext>
              </a:extLst>
            </p:cNvPr>
            <p:cNvSpPr txBox="1"/>
            <p:nvPr/>
          </p:nvSpPr>
          <p:spPr>
            <a:xfrm>
              <a:off x="1663791" y="5357763"/>
              <a:ext cx="819978" cy="369332"/>
            </a:xfrm>
            <a:prstGeom prst="rect">
              <a:avLst/>
            </a:prstGeom>
            <a:solidFill>
              <a:srgbClr val="FFFF00"/>
            </a:solidFill>
          </p:spPr>
          <p:txBody>
            <a:bodyPr wrap="square" rtlCol="0">
              <a:spAutoFit/>
            </a:bodyPr>
            <a:lstStyle/>
            <a:p>
              <a:pPr algn="ctr"/>
              <a:r>
                <a:rPr kumimoji="1" lang="en-US" altLang="ja-JP" dirty="0"/>
                <a:t>Today</a:t>
              </a:r>
              <a:endParaRPr kumimoji="1" lang="ja-JP" altLang="en-US" dirty="0"/>
            </a:p>
          </p:txBody>
        </p:sp>
      </p:grpSp>
    </p:spTree>
    <p:extLst>
      <p:ext uri="{BB962C8B-B14F-4D97-AF65-F5344CB8AC3E}">
        <p14:creationId xmlns:p14="http://schemas.microsoft.com/office/powerpoint/2010/main" val="217421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93C57DC-90DF-41AE-8938-F616331D02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16" y="1237409"/>
            <a:ext cx="6588223" cy="46559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タイトル 5">
            <a:extLst>
              <a:ext uri="{FF2B5EF4-FFF2-40B4-BE49-F238E27FC236}">
                <a16:creationId xmlns:a16="http://schemas.microsoft.com/office/drawing/2014/main" id="{516A2EA6-D013-DB45-824B-165E583202CF}"/>
              </a:ext>
            </a:extLst>
          </p:cNvPr>
          <p:cNvSpPr>
            <a:spLocks noGrp="1"/>
          </p:cNvSpPr>
          <p:nvPr>
            <p:ph type="title"/>
          </p:nvPr>
        </p:nvSpPr>
        <p:spPr>
          <a:xfrm>
            <a:off x="1403647" y="-24"/>
            <a:ext cx="7577107" cy="614782"/>
          </a:xfrm>
        </p:spPr>
        <p:txBody>
          <a:bodyPr>
            <a:normAutofit/>
          </a:bodyPr>
          <a:lstStyle/>
          <a:p>
            <a:r>
              <a:rPr lang="en-US" altLang="ja-JP" dirty="0"/>
              <a:t>Phase 3 run started</a:t>
            </a:r>
            <a:endParaRPr lang="ja-JP" altLang="en-US" dirty="0"/>
          </a:p>
        </p:txBody>
      </p:sp>
      <p:grpSp>
        <p:nvGrpSpPr>
          <p:cNvPr id="9" name="グループ化 8">
            <a:extLst>
              <a:ext uri="{FF2B5EF4-FFF2-40B4-BE49-F238E27FC236}">
                <a16:creationId xmlns:a16="http://schemas.microsoft.com/office/drawing/2014/main" id="{B0FF63A9-D576-4013-8B1A-81E3C079B0F0}"/>
              </a:ext>
            </a:extLst>
          </p:cNvPr>
          <p:cNvGrpSpPr/>
          <p:nvPr/>
        </p:nvGrpSpPr>
        <p:grpSpPr>
          <a:xfrm>
            <a:off x="6113619" y="1560885"/>
            <a:ext cx="360040" cy="3312368"/>
            <a:chOff x="6272576" y="1583243"/>
            <a:chExt cx="360040" cy="3312368"/>
          </a:xfrm>
        </p:grpSpPr>
        <p:sp>
          <p:nvSpPr>
            <p:cNvPr id="4" name="矢印: 右 3">
              <a:extLst>
                <a:ext uri="{FF2B5EF4-FFF2-40B4-BE49-F238E27FC236}">
                  <a16:creationId xmlns:a16="http://schemas.microsoft.com/office/drawing/2014/main" id="{5AACEEFC-4F7B-4A75-98AB-A6F99FA48235}"/>
                </a:ext>
              </a:extLst>
            </p:cNvPr>
            <p:cNvSpPr/>
            <p:nvPr/>
          </p:nvSpPr>
          <p:spPr>
            <a:xfrm>
              <a:off x="6272576" y="3717032"/>
              <a:ext cx="360040" cy="368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7AC3BD73-E002-4982-AFCB-53FF93E47392}"/>
                </a:ext>
              </a:extLst>
            </p:cNvPr>
            <p:cNvCxnSpPr/>
            <p:nvPr/>
          </p:nvCxnSpPr>
          <p:spPr>
            <a:xfrm flipV="1">
              <a:off x="6272576" y="1583243"/>
              <a:ext cx="0" cy="331236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テキスト ボックス 9">
            <a:extLst>
              <a:ext uri="{FF2B5EF4-FFF2-40B4-BE49-F238E27FC236}">
                <a16:creationId xmlns:a16="http://schemas.microsoft.com/office/drawing/2014/main" id="{5109DFED-C52D-4990-A02E-D4BD979E5643}"/>
              </a:ext>
            </a:extLst>
          </p:cNvPr>
          <p:cNvSpPr txBox="1"/>
          <p:nvPr/>
        </p:nvSpPr>
        <p:spPr>
          <a:xfrm>
            <a:off x="6293639" y="4233361"/>
            <a:ext cx="1568571" cy="307777"/>
          </a:xfrm>
          <a:prstGeom prst="rect">
            <a:avLst/>
          </a:prstGeom>
          <a:noFill/>
          <a:ln>
            <a:solidFill>
              <a:schemeClr val="accent1"/>
            </a:solidFill>
          </a:ln>
        </p:spPr>
        <p:txBody>
          <a:bodyPr wrap="none" rtlCol="0">
            <a:spAutoFit/>
          </a:bodyPr>
          <a:lstStyle/>
          <a:p>
            <a:r>
              <a:rPr kumimoji="1" lang="en-US" altLang="ja-JP" sz="1400" dirty="0"/>
              <a:t>Summer shutdown</a:t>
            </a:r>
            <a:endParaRPr kumimoji="1" lang="ja-JP" altLang="en-US" sz="1400" dirty="0"/>
          </a:p>
        </p:txBody>
      </p:sp>
      <p:sp>
        <p:nvSpPr>
          <p:cNvPr id="11" name="矢印: 左右 10">
            <a:extLst>
              <a:ext uri="{FF2B5EF4-FFF2-40B4-BE49-F238E27FC236}">
                <a16:creationId xmlns:a16="http://schemas.microsoft.com/office/drawing/2014/main" id="{1CB0FF14-37CC-42B4-A1A2-A69CCD0839A8}"/>
              </a:ext>
            </a:extLst>
          </p:cNvPr>
          <p:cNvSpPr/>
          <p:nvPr/>
        </p:nvSpPr>
        <p:spPr>
          <a:xfrm>
            <a:off x="1950277" y="3784753"/>
            <a:ext cx="1152119" cy="288032"/>
          </a:xfrm>
          <a:prstGeom prst="lef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E06EA22D-74A2-4648-9503-34FE7D5ECDE8}"/>
              </a:ext>
            </a:extLst>
          </p:cNvPr>
          <p:cNvSpPr txBox="1"/>
          <p:nvPr/>
        </p:nvSpPr>
        <p:spPr>
          <a:xfrm>
            <a:off x="1950277" y="2923681"/>
            <a:ext cx="1080105" cy="738664"/>
          </a:xfrm>
          <a:prstGeom prst="rect">
            <a:avLst/>
          </a:prstGeom>
          <a:noFill/>
          <a:ln>
            <a:solidFill>
              <a:srgbClr val="FFC000"/>
            </a:solidFill>
          </a:ln>
        </p:spPr>
        <p:txBody>
          <a:bodyPr wrap="square" rtlCol="0">
            <a:spAutoFit/>
          </a:bodyPr>
          <a:lstStyle/>
          <a:p>
            <a:r>
              <a:rPr kumimoji="1" lang="en-US" altLang="ja-JP" sz="1400" dirty="0"/>
              <a:t>Break after the fire incident</a:t>
            </a:r>
            <a:endParaRPr kumimoji="1" lang="ja-JP" altLang="en-US" sz="1400" dirty="0"/>
          </a:p>
        </p:txBody>
      </p:sp>
      <p:sp>
        <p:nvSpPr>
          <p:cNvPr id="14" name="テキスト ボックス 13">
            <a:extLst>
              <a:ext uri="{FF2B5EF4-FFF2-40B4-BE49-F238E27FC236}">
                <a16:creationId xmlns:a16="http://schemas.microsoft.com/office/drawing/2014/main" id="{45DA37A3-09B3-4CEF-9808-106F0914F743}"/>
              </a:ext>
            </a:extLst>
          </p:cNvPr>
          <p:cNvSpPr txBox="1"/>
          <p:nvPr/>
        </p:nvSpPr>
        <p:spPr>
          <a:xfrm>
            <a:off x="341784" y="5525992"/>
            <a:ext cx="8460432" cy="1200329"/>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kumimoji="1" lang="en-US" altLang="ja-JP" dirty="0">
                <a:latin typeface="Comic Sans MS" panose="030F0702030302020204" pitchFamily="66" charset="0"/>
              </a:rPr>
              <a:t>“Platinum week” for Belle II</a:t>
            </a:r>
          </a:p>
          <a:p>
            <a:pPr marL="285750" indent="-285750">
              <a:buFont typeface="Arial" panose="020B0604020202020204" pitchFamily="34" charset="0"/>
              <a:buChar char="•"/>
            </a:pPr>
            <a:r>
              <a:rPr kumimoji="1" lang="en-US" altLang="ja-JP" dirty="0">
                <a:latin typeface="Comic Sans MS" panose="030F0702030302020204" pitchFamily="66" charset="0"/>
              </a:rPr>
              <a:t>Peak </a:t>
            </a:r>
            <a:r>
              <a:rPr kumimoji="1" lang="en-US" altLang="ja-JP" dirty="0" err="1">
                <a:latin typeface="Comic Sans MS" panose="030F0702030302020204" pitchFamily="66" charset="0"/>
              </a:rPr>
              <a:t>Lumi</a:t>
            </a:r>
            <a:r>
              <a:rPr kumimoji="1" lang="en-US" altLang="ja-JP" dirty="0">
                <a:latin typeface="Comic Sans MS" panose="030F0702030302020204" pitchFamily="66" charset="0"/>
              </a:rPr>
              <a:t>  ~3 x 10</a:t>
            </a:r>
            <a:r>
              <a:rPr kumimoji="1" lang="en-US" altLang="ja-JP" baseline="30000" dirty="0">
                <a:latin typeface="Comic Sans MS" panose="030F0702030302020204" pitchFamily="66" charset="0"/>
              </a:rPr>
              <a:t>33</a:t>
            </a:r>
            <a:r>
              <a:rPr kumimoji="1" lang="en-US" altLang="ja-JP" dirty="0">
                <a:latin typeface="Comic Sans MS" panose="030F0702030302020204" pitchFamily="66" charset="0"/>
              </a:rPr>
              <a:t>  with 789 bunches</a:t>
            </a:r>
          </a:p>
          <a:p>
            <a:pPr marL="285750" indent="-285750">
              <a:buFont typeface="Arial" panose="020B0604020202020204" pitchFamily="34" charset="0"/>
              <a:buChar char="•"/>
            </a:pPr>
            <a:r>
              <a:rPr lang="en-US" altLang="ja-JP" dirty="0">
                <a:latin typeface="Comic Sans MS" panose="030F0702030302020204" pitchFamily="66" charset="0"/>
              </a:rPr>
              <a:t>Beta* y = 3mm (same as Phase II)</a:t>
            </a:r>
            <a:endParaRPr kumimoji="1" lang="en-US" altLang="ja-JP" dirty="0">
              <a:latin typeface="Comic Sans MS" panose="030F0702030302020204" pitchFamily="66" charset="0"/>
            </a:endParaRPr>
          </a:p>
          <a:p>
            <a:r>
              <a:rPr kumimoji="1" lang="en-US" altLang="ja-JP" dirty="0">
                <a:latin typeface="Comic Sans MS" panose="030F0702030302020204" pitchFamily="66" charset="0"/>
              </a:rPr>
              <a:t>Background study will be performed this week for the higher luminosity </a:t>
            </a:r>
            <a:endParaRPr kumimoji="1" lang="ja-JP" altLang="en-US" dirty="0">
              <a:latin typeface="Comic Sans MS" panose="030F0702030302020204" pitchFamily="66" charset="0"/>
            </a:endParaRPr>
          </a:p>
        </p:txBody>
      </p:sp>
      <p:pic>
        <p:nvPicPr>
          <p:cNvPr id="1026" name="AFF8C325-E6CD-4DE1-84BE-639FF4B47A0D" descr="A1BA6568-B969-4915-B6EB-F52998B4A487@kek">
            <a:extLst>
              <a:ext uri="{FF2B5EF4-FFF2-40B4-BE49-F238E27FC236}">
                <a16:creationId xmlns:a16="http://schemas.microsoft.com/office/drawing/2014/main" id="{97C1F0CF-D483-400A-94D8-67625F110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311" y="671135"/>
            <a:ext cx="4453199" cy="27629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a:extLst>
              <a:ext uri="{FF2B5EF4-FFF2-40B4-BE49-F238E27FC236}">
                <a16:creationId xmlns:a16="http://schemas.microsoft.com/office/drawing/2014/main" id="{799135F0-ED84-4189-8828-2B90F7A01F04}"/>
              </a:ext>
            </a:extLst>
          </p:cNvPr>
          <p:cNvSpPr>
            <a:spLocks noGrp="1"/>
          </p:cNvSpPr>
          <p:nvPr>
            <p:ph type="sldNum" sz="quarter" idx="11"/>
          </p:nvPr>
        </p:nvSpPr>
        <p:spPr/>
        <p:txBody>
          <a:bodyPr/>
          <a:lstStyle/>
          <a:p>
            <a:fld id="{D4C49B74-5DB2-4B03-B1D2-7F6A3C51C318}" type="slidenum">
              <a:rPr lang="en-US" smtClean="0">
                <a:solidFill>
                  <a:prstClr val="black"/>
                </a:solidFill>
              </a:rPr>
              <a:pPr/>
              <a:t>12</a:t>
            </a:fld>
            <a:endParaRPr lang="en-US">
              <a:solidFill>
                <a:prstClr val="black"/>
              </a:solidFill>
            </a:endParaRPr>
          </a:p>
        </p:txBody>
      </p:sp>
      <p:cxnSp>
        <p:nvCxnSpPr>
          <p:cNvPr id="16" name="直線コネクタ 15">
            <a:extLst>
              <a:ext uri="{FF2B5EF4-FFF2-40B4-BE49-F238E27FC236}">
                <a16:creationId xmlns:a16="http://schemas.microsoft.com/office/drawing/2014/main" id="{A633BDCE-C108-4C2A-9DC7-BAE864C3AE56}"/>
              </a:ext>
            </a:extLst>
          </p:cNvPr>
          <p:cNvCxnSpPr/>
          <p:nvPr/>
        </p:nvCxnSpPr>
        <p:spPr>
          <a:xfrm>
            <a:off x="971600" y="3429000"/>
            <a:ext cx="40324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C8C9BF4F-AA7D-48DE-88EE-B8EAF9EC0378}"/>
              </a:ext>
            </a:extLst>
          </p:cNvPr>
          <p:cNvSpPr txBox="1"/>
          <p:nvPr/>
        </p:nvSpPr>
        <p:spPr>
          <a:xfrm>
            <a:off x="3599269" y="3415421"/>
            <a:ext cx="1368146" cy="369332"/>
          </a:xfrm>
          <a:prstGeom prst="rect">
            <a:avLst/>
          </a:prstGeom>
          <a:noFill/>
        </p:spPr>
        <p:txBody>
          <a:bodyPr wrap="square" rtlCol="0">
            <a:spAutoFit/>
          </a:bodyPr>
          <a:lstStyle/>
          <a:p>
            <a:r>
              <a:rPr kumimoji="1" lang="en-US" altLang="ja-JP" dirty="0"/>
              <a:t>Phase 2 </a:t>
            </a:r>
            <a:r>
              <a:rPr kumimoji="1" lang="en-US" altLang="ja-JP" dirty="0" err="1"/>
              <a:t>Int.L</a:t>
            </a:r>
            <a:endParaRPr kumimoji="1" lang="ja-JP" altLang="en-US" dirty="0"/>
          </a:p>
        </p:txBody>
      </p:sp>
    </p:spTree>
    <p:extLst>
      <p:ext uri="{BB962C8B-B14F-4D97-AF65-F5344CB8AC3E}">
        <p14:creationId xmlns:p14="http://schemas.microsoft.com/office/powerpoint/2010/main" val="2497457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90" y="-5611"/>
            <a:ext cx="9151390" cy="6863611"/>
          </a:xfrm>
          <a:prstGeom prst="rect">
            <a:avLst/>
          </a:prstGeom>
        </p:spPr>
      </p:pic>
      <p:grpSp>
        <p:nvGrpSpPr>
          <p:cNvPr id="25605" name="Group 5"/>
          <p:cNvGrpSpPr>
            <a:grpSpLocks/>
          </p:cNvGrpSpPr>
          <p:nvPr/>
        </p:nvGrpSpPr>
        <p:grpSpPr bwMode="auto">
          <a:xfrm>
            <a:off x="3497646" y="81063"/>
            <a:ext cx="1976547" cy="1731963"/>
            <a:chOff x="0" y="0"/>
            <a:chExt cx="1896" cy="1552"/>
          </a:xfrm>
          <a:scene3d>
            <a:camera prst="orthographicFront">
              <a:rot lat="0" lon="0" rev="120000"/>
            </a:camera>
            <a:lightRig rig="threePt" dir="t"/>
          </a:scene3d>
        </p:grpSpPr>
        <p:sp>
          <p:nvSpPr>
            <p:cNvPr id="34841" name="Freeform 3"/>
            <p:cNvSpPr>
              <a:spLocks/>
            </p:cNvSpPr>
            <p:nvPr/>
          </p:nvSpPr>
          <p:spPr bwMode="auto">
            <a:xfrm>
              <a:off x="40" y="32"/>
              <a:ext cx="1820" cy="1486"/>
            </a:xfrm>
            <a:custGeom>
              <a:avLst/>
              <a:gdLst>
                <a:gd name="T0" fmla="*/ 0 w 21600"/>
                <a:gd name="T1" fmla="*/ 0 h 21600"/>
                <a:gd name="T2" fmla="*/ 0 w 21600"/>
                <a:gd name="T3" fmla="*/ 0 h 21600"/>
                <a:gd name="T4" fmla="*/ 1 w 21600"/>
                <a:gd name="T5" fmla="*/ 0 h 21600"/>
                <a:gd name="T6" fmla="*/ 1 w 21600"/>
                <a:gd name="T7" fmla="*/ 0 h 21600"/>
                <a:gd name="T8" fmla="*/ 1 w 21600"/>
                <a:gd name="T9" fmla="*/ 0 h 21600"/>
                <a:gd name="T10" fmla="*/ 1 w 21600"/>
                <a:gd name="T11" fmla="*/ 0 h 21600"/>
                <a:gd name="T12" fmla="*/ 1 w 21600"/>
                <a:gd name="T13" fmla="*/ 0 h 21600"/>
                <a:gd name="T14" fmla="*/ 1 w 21600"/>
                <a:gd name="T15" fmla="*/ 0 h 21600"/>
                <a:gd name="T16" fmla="*/ 1 w 21600"/>
                <a:gd name="T17" fmla="*/ 0 h 21600"/>
                <a:gd name="T18" fmla="*/ 1 w 21600"/>
                <a:gd name="T19" fmla="*/ 0 h 21600"/>
                <a:gd name="T20" fmla="*/ 1 w 21600"/>
                <a:gd name="T21" fmla="*/ 0 h 21600"/>
                <a:gd name="T22" fmla="*/ 1 w 21600"/>
                <a:gd name="T23" fmla="*/ 0 h 21600"/>
                <a:gd name="T24" fmla="*/ 1 w 21600"/>
                <a:gd name="T25" fmla="*/ 0 h 21600"/>
                <a:gd name="T26" fmla="*/ 1 w 21600"/>
                <a:gd name="T27" fmla="*/ 0 h 21600"/>
                <a:gd name="T28" fmla="*/ 1 w 21600"/>
                <a:gd name="T29" fmla="*/ 0 h 21600"/>
                <a:gd name="T30" fmla="*/ 1 w 21600"/>
                <a:gd name="T31" fmla="*/ 0 h 21600"/>
                <a:gd name="T32" fmla="*/ 1 w 21600"/>
                <a:gd name="T33" fmla="*/ 0 h 21600"/>
                <a:gd name="T34" fmla="*/ 1 w 21600"/>
                <a:gd name="T35" fmla="*/ 0 h 21600"/>
                <a:gd name="T36" fmla="*/ 1 w 21600"/>
                <a:gd name="T37" fmla="*/ 0 h 21600"/>
                <a:gd name="T38" fmla="*/ 1 w 21600"/>
                <a:gd name="T39" fmla="*/ 0 h 21600"/>
                <a:gd name="T40" fmla="*/ 1 w 21600"/>
                <a:gd name="T41" fmla="*/ 0 h 21600"/>
                <a:gd name="T42" fmla="*/ 1 w 21600"/>
                <a:gd name="T43" fmla="*/ 0 h 21600"/>
                <a:gd name="T44" fmla="*/ 1 w 21600"/>
                <a:gd name="T45" fmla="*/ 0 h 21600"/>
                <a:gd name="T46" fmla="*/ 1 w 21600"/>
                <a:gd name="T47" fmla="*/ 0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480" y="0"/>
                  </a:moveTo>
                  <a:lnTo>
                    <a:pt x="0" y="14547"/>
                  </a:lnTo>
                  <a:lnTo>
                    <a:pt x="13440" y="15429"/>
                  </a:lnTo>
                  <a:lnTo>
                    <a:pt x="15840" y="15429"/>
                  </a:lnTo>
                  <a:lnTo>
                    <a:pt x="17520" y="15429"/>
                  </a:lnTo>
                  <a:lnTo>
                    <a:pt x="18480" y="15429"/>
                  </a:lnTo>
                  <a:lnTo>
                    <a:pt x="19560" y="15429"/>
                  </a:lnTo>
                  <a:lnTo>
                    <a:pt x="20400" y="15576"/>
                  </a:lnTo>
                  <a:lnTo>
                    <a:pt x="21120" y="16310"/>
                  </a:lnTo>
                  <a:lnTo>
                    <a:pt x="21600" y="17045"/>
                  </a:lnTo>
                  <a:lnTo>
                    <a:pt x="21580" y="18066"/>
                  </a:lnTo>
                  <a:lnTo>
                    <a:pt x="20536" y="19345"/>
                  </a:lnTo>
                  <a:lnTo>
                    <a:pt x="18720" y="20718"/>
                  </a:lnTo>
                  <a:lnTo>
                    <a:pt x="18120" y="21159"/>
                  </a:lnTo>
                  <a:lnTo>
                    <a:pt x="17280" y="21453"/>
                  </a:lnTo>
                  <a:lnTo>
                    <a:pt x="16560" y="21600"/>
                  </a:lnTo>
                  <a:lnTo>
                    <a:pt x="15720" y="21600"/>
                  </a:lnTo>
                  <a:lnTo>
                    <a:pt x="14640" y="21159"/>
                  </a:lnTo>
                  <a:lnTo>
                    <a:pt x="12480" y="19102"/>
                  </a:lnTo>
                  <a:lnTo>
                    <a:pt x="11880" y="18073"/>
                  </a:lnTo>
                  <a:lnTo>
                    <a:pt x="12240" y="16898"/>
                  </a:lnTo>
                  <a:lnTo>
                    <a:pt x="13080" y="16457"/>
                  </a:lnTo>
                  <a:lnTo>
                    <a:pt x="13920" y="16016"/>
                  </a:lnTo>
                  <a:lnTo>
                    <a:pt x="14880" y="1572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42" name="Picture 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896" cy="1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grpSp>
        <p:nvGrpSpPr>
          <p:cNvPr id="25608" name="Group 8"/>
          <p:cNvGrpSpPr>
            <a:grpSpLocks/>
          </p:cNvGrpSpPr>
          <p:nvPr/>
        </p:nvGrpSpPr>
        <p:grpSpPr bwMode="auto">
          <a:xfrm>
            <a:off x="4630706" y="1584982"/>
            <a:ext cx="801444" cy="1988612"/>
            <a:chOff x="0" y="0"/>
            <a:chExt cx="800" cy="1728"/>
          </a:xfrm>
        </p:grpSpPr>
        <p:sp>
          <p:nvSpPr>
            <p:cNvPr id="34839" name="Freeform 6"/>
            <p:cNvSpPr>
              <a:spLocks/>
            </p:cNvSpPr>
            <p:nvPr/>
          </p:nvSpPr>
          <p:spPr bwMode="auto">
            <a:xfrm>
              <a:off x="128" y="32"/>
              <a:ext cx="637" cy="165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15771" y="2371"/>
                  </a:lnTo>
                  <a:lnTo>
                    <a:pt x="343" y="9351"/>
                  </a:lnTo>
                  <a:lnTo>
                    <a:pt x="0" y="10010"/>
                  </a:lnTo>
                  <a:lnTo>
                    <a:pt x="1714" y="2160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40" name="Picture 7"/>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800"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grpSp>
        <p:nvGrpSpPr>
          <p:cNvPr id="25611" name="Group 11"/>
          <p:cNvGrpSpPr>
            <a:grpSpLocks/>
          </p:cNvGrpSpPr>
          <p:nvPr/>
        </p:nvGrpSpPr>
        <p:grpSpPr bwMode="auto">
          <a:xfrm>
            <a:off x="1658249" y="2213421"/>
            <a:ext cx="5893343" cy="2846707"/>
            <a:chOff x="0" y="0"/>
            <a:chExt cx="5568" cy="2768"/>
          </a:xfrm>
        </p:grpSpPr>
        <p:sp>
          <p:nvSpPr>
            <p:cNvPr id="34837" name="Freeform 9"/>
            <p:cNvSpPr>
              <a:spLocks/>
            </p:cNvSpPr>
            <p:nvPr/>
          </p:nvSpPr>
          <p:spPr bwMode="auto">
            <a:xfrm>
              <a:off x="40" y="40"/>
              <a:ext cx="5495" cy="2689"/>
            </a:xfrm>
            <a:custGeom>
              <a:avLst/>
              <a:gdLst>
                <a:gd name="T0" fmla="*/ 25 w 21600"/>
                <a:gd name="T1" fmla="*/ 1 h 21600"/>
                <a:gd name="T2" fmla="*/ 15 w 21600"/>
                <a:gd name="T3" fmla="*/ 1 h 21600"/>
                <a:gd name="T4" fmla="*/ 10 w 21600"/>
                <a:gd name="T5" fmla="*/ 2 h 21600"/>
                <a:gd name="T6" fmla="*/ 6 w 21600"/>
                <a:gd name="T7" fmla="*/ 2 h 21600"/>
                <a:gd name="T8" fmla="*/ 3 w 21600"/>
                <a:gd name="T9" fmla="*/ 2 h 21600"/>
                <a:gd name="T10" fmla="*/ 1 w 21600"/>
                <a:gd name="T11" fmla="*/ 3 h 21600"/>
                <a:gd name="T12" fmla="*/ 0 w 21600"/>
                <a:gd name="T13" fmla="*/ 3 h 21600"/>
                <a:gd name="T14" fmla="*/ 1 w 21600"/>
                <a:gd name="T15" fmla="*/ 3 h 21600"/>
                <a:gd name="T16" fmla="*/ 4 w 21600"/>
                <a:gd name="T17" fmla="*/ 4 h 21600"/>
                <a:gd name="T18" fmla="*/ 8 w 21600"/>
                <a:gd name="T19" fmla="*/ 4 h 21600"/>
                <a:gd name="T20" fmla="*/ 12 w 21600"/>
                <a:gd name="T21" fmla="*/ 4 h 21600"/>
                <a:gd name="T22" fmla="*/ 16 w 21600"/>
                <a:gd name="T23" fmla="*/ 4 h 21600"/>
                <a:gd name="T24" fmla="*/ 21 w 21600"/>
                <a:gd name="T25" fmla="*/ 5 h 21600"/>
                <a:gd name="T26" fmla="*/ 29 w 21600"/>
                <a:gd name="T27" fmla="*/ 5 h 21600"/>
                <a:gd name="T28" fmla="*/ 37 w 21600"/>
                <a:gd name="T29" fmla="*/ 5 h 21600"/>
                <a:gd name="T30" fmla="*/ 45 w 21600"/>
                <a:gd name="T31" fmla="*/ 5 h 21600"/>
                <a:gd name="T32" fmla="*/ 54 w 21600"/>
                <a:gd name="T33" fmla="*/ 5 h 21600"/>
                <a:gd name="T34" fmla="*/ 63 w 21600"/>
                <a:gd name="T35" fmla="*/ 5 h 21600"/>
                <a:gd name="T36" fmla="*/ 70 w 21600"/>
                <a:gd name="T37" fmla="*/ 5 h 21600"/>
                <a:gd name="T38" fmla="*/ 74 w 21600"/>
                <a:gd name="T39" fmla="*/ 5 h 21600"/>
                <a:gd name="T40" fmla="*/ 79 w 21600"/>
                <a:gd name="T41" fmla="*/ 5 h 21600"/>
                <a:gd name="T42" fmla="*/ 83 w 21600"/>
                <a:gd name="T43" fmla="*/ 4 h 21600"/>
                <a:gd name="T44" fmla="*/ 86 w 21600"/>
                <a:gd name="T45" fmla="*/ 4 h 21600"/>
                <a:gd name="T46" fmla="*/ 90 w 21600"/>
                <a:gd name="T47" fmla="*/ 4 h 21600"/>
                <a:gd name="T48" fmla="*/ 91 w 21600"/>
                <a:gd name="T49" fmla="*/ 3 h 21600"/>
                <a:gd name="T50" fmla="*/ 88 w 21600"/>
                <a:gd name="T51" fmla="*/ 2 h 21600"/>
                <a:gd name="T52" fmla="*/ 85 w 21600"/>
                <a:gd name="T53" fmla="*/ 1 h 21600"/>
                <a:gd name="T54" fmla="*/ 82 w 21600"/>
                <a:gd name="T55" fmla="*/ 1 h 21600"/>
                <a:gd name="T56" fmla="*/ 79 w 21600"/>
                <a:gd name="T57" fmla="*/ 0 h 21600"/>
                <a:gd name="T58" fmla="*/ 73 w 21600"/>
                <a:gd name="T59" fmla="*/ 0 h 21600"/>
                <a:gd name="T60" fmla="*/ 66 w 21600"/>
                <a:gd name="T61" fmla="*/ 0 h 21600"/>
                <a:gd name="T62" fmla="*/ 60 w 21600"/>
                <a:gd name="T63" fmla="*/ 0 h 21600"/>
                <a:gd name="T64" fmla="*/ 53 w 21600"/>
                <a:gd name="T65" fmla="*/ 0 h 21600"/>
                <a:gd name="T66" fmla="*/ 45 w 21600"/>
                <a:gd name="T67" fmla="*/ 0 h 21600"/>
                <a:gd name="T68" fmla="*/ 36 w 21600"/>
                <a:gd name="T69" fmla="*/ 0 h 21600"/>
                <a:gd name="T70" fmla="*/ 30 w 21600"/>
                <a:gd name="T71" fmla="*/ 1 h 216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600" h="21600">
                  <a:moveTo>
                    <a:pt x="7038" y="2958"/>
                  </a:moveTo>
                  <a:lnTo>
                    <a:pt x="6099" y="3526"/>
                  </a:lnTo>
                  <a:lnTo>
                    <a:pt x="4868" y="4433"/>
                  </a:lnTo>
                  <a:lnTo>
                    <a:pt x="3553" y="5442"/>
                  </a:lnTo>
                  <a:lnTo>
                    <a:pt x="2877" y="5929"/>
                  </a:lnTo>
                  <a:lnTo>
                    <a:pt x="2287" y="6629"/>
                  </a:lnTo>
                  <a:lnTo>
                    <a:pt x="1764" y="7147"/>
                  </a:lnTo>
                  <a:lnTo>
                    <a:pt x="1327" y="7716"/>
                  </a:lnTo>
                  <a:lnTo>
                    <a:pt x="1048" y="8220"/>
                  </a:lnTo>
                  <a:lnTo>
                    <a:pt x="684" y="9032"/>
                  </a:lnTo>
                  <a:lnTo>
                    <a:pt x="389" y="9780"/>
                  </a:lnTo>
                  <a:lnTo>
                    <a:pt x="190" y="10653"/>
                  </a:lnTo>
                  <a:lnTo>
                    <a:pt x="0" y="11695"/>
                  </a:lnTo>
                  <a:lnTo>
                    <a:pt x="15" y="12751"/>
                  </a:lnTo>
                  <a:lnTo>
                    <a:pt x="94" y="13888"/>
                  </a:lnTo>
                  <a:lnTo>
                    <a:pt x="293" y="14619"/>
                  </a:lnTo>
                  <a:lnTo>
                    <a:pt x="571" y="15431"/>
                  </a:lnTo>
                  <a:lnTo>
                    <a:pt x="1009" y="16325"/>
                  </a:lnTo>
                  <a:lnTo>
                    <a:pt x="1486" y="16974"/>
                  </a:lnTo>
                  <a:lnTo>
                    <a:pt x="1963" y="17462"/>
                  </a:lnTo>
                  <a:lnTo>
                    <a:pt x="2479" y="17881"/>
                  </a:lnTo>
                  <a:lnTo>
                    <a:pt x="2877" y="18223"/>
                  </a:lnTo>
                  <a:lnTo>
                    <a:pt x="3369" y="18402"/>
                  </a:lnTo>
                  <a:lnTo>
                    <a:pt x="3831" y="18646"/>
                  </a:lnTo>
                  <a:lnTo>
                    <a:pt x="4348" y="18873"/>
                  </a:lnTo>
                  <a:lnTo>
                    <a:pt x="4984" y="19214"/>
                  </a:lnTo>
                  <a:lnTo>
                    <a:pt x="5858" y="19475"/>
                  </a:lnTo>
                  <a:lnTo>
                    <a:pt x="6957" y="20027"/>
                  </a:lnTo>
                  <a:lnTo>
                    <a:pt x="8045" y="20385"/>
                  </a:lnTo>
                  <a:lnTo>
                    <a:pt x="8840" y="20710"/>
                  </a:lnTo>
                  <a:lnTo>
                    <a:pt x="9867" y="21035"/>
                  </a:lnTo>
                  <a:lnTo>
                    <a:pt x="10827" y="21279"/>
                  </a:lnTo>
                  <a:lnTo>
                    <a:pt x="11915" y="21472"/>
                  </a:lnTo>
                  <a:lnTo>
                    <a:pt x="13014" y="21600"/>
                  </a:lnTo>
                  <a:lnTo>
                    <a:pt x="14166" y="21536"/>
                  </a:lnTo>
                  <a:lnTo>
                    <a:pt x="15120" y="21360"/>
                  </a:lnTo>
                  <a:lnTo>
                    <a:pt x="15932" y="21390"/>
                  </a:lnTo>
                  <a:lnTo>
                    <a:pt x="16648" y="21198"/>
                  </a:lnTo>
                  <a:lnTo>
                    <a:pt x="17148" y="21035"/>
                  </a:lnTo>
                  <a:lnTo>
                    <a:pt x="17719" y="20886"/>
                  </a:lnTo>
                  <a:lnTo>
                    <a:pt x="18261" y="20548"/>
                  </a:lnTo>
                  <a:lnTo>
                    <a:pt x="18817" y="20061"/>
                  </a:lnTo>
                  <a:lnTo>
                    <a:pt x="19294" y="19411"/>
                  </a:lnTo>
                  <a:lnTo>
                    <a:pt x="19811" y="18842"/>
                  </a:lnTo>
                  <a:lnTo>
                    <a:pt x="20224" y="18240"/>
                  </a:lnTo>
                  <a:lnTo>
                    <a:pt x="20527" y="17543"/>
                  </a:lnTo>
                  <a:lnTo>
                    <a:pt x="21004" y="16568"/>
                  </a:lnTo>
                  <a:lnTo>
                    <a:pt x="21401" y="15350"/>
                  </a:lnTo>
                  <a:lnTo>
                    <a:pt x="21560" y="14132"/>
                  </a:lnTo>
                  <a:lnTo>
                    <a:pt x="21600" y="12913"/>
                  </a:lnTo>
                  <a:lnTo>
                    <a:pt x="21282" y="11208"/>
                  </a:lnTo>
                  <a:lnTo>
                    <a:pt x="20884" y="9096"/>
                  </a:lnTo>
                  <a:lnTo>
                    <a:pt x="20527" y="7425"/>
                  </a:lnTo>
                  <a:lnTo>
                    <a:pt x="20248" y="5993"/>
                  </a:lnTo>
                  <a:lnTo>
                    <a:pt x="20040" y="4900"/>
                  </a:lnTo>
                  <a:lnTo>
                    <a:pt x="19667" y="3753"/>
                  </a:lnTo>
                  <a:lnTo>
                    <a:pt x="19334" y="3086"/>
                  </a:lnTo>
                  <a:lnTo>
                    <a:pt x="18798" y="2252"/>
                  </a:lnTo>
                  <a:lnTo>
                    <a:pt x="18110" y="1560"/>
                  </a:lnTo>
                  <a:lnTo>
                    <a:pt x="17361" y="1154"/>
                  </a:lnTo>
                  <a:lnTo>
                    <a:pt x="16552" y="846"/>
                  </a:lnTo>
                  <a:lnTo>
                    <a:pt x="15763" y="521"/>
                  </a:lnTo>
                  <a:lnTo>
                    <a:pt x="14961" y="244"/>
                  </a:lnTo>
                  <a:lnTo>
                    <a:pt x="14206" y="98"/>
                  </a:lnTo>
                  <a:lnTo>
                    <a:pt x="13491" y="0"/>
                  </a:lnTo>
                  <a:lnTo>
                    <a:pt x="12616" y="162"/>
                  </a:lnTo>
                  <a:lnTo>
                    <a:pt x="11742" y="504"/>
                  </a:lnTo>
                  <a:lnTo>
                    <a:pt x="10788" y="812"/>
                  </a:lnTo>
                  <a:lnTo>
                    <a:pt x="9833" y="1299"/>
                  </a:lnTo>
                  <a:lnTo>
                    <a:pt x="8720" y="1868"/>
                  </a:lnTo>
                  <a:lnTo>
                    <a:pt x="7846" y="2355"/>
                  </a:lnTo>
                  <a:lnTo>
                    <a:pt x="7038" y="2958"/>
                  </a:lnTo>
                  <a:close/>
                  <a:moveTo>
                    <a:pt x="7038" y="2958"/>
                  </a:move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8" name="Picture 10"/>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5568" cy="2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grpSp>
        <p:nvGrpSpPr>
          <p:cNvPr id="25614" name="Group 14"/>
          <p:cNvGrpSpPr>
            <a:grpSpLocks/>
          </p:cNvGrpSpPr>
          <p:nvPr/>
        </p:nvGrpSpPr>
        <p:grpSpPr bwMode="auto">
          <a:xfrm>
            <a:off x="1785762" y="2393814"/>
            <a:ext cx="5073027" cy="505651"/>
            <a:chOff x="0" y="0"/>
            <a:chExt cx="4768" cy="376"/>
          </a:xfrm>
        </p:grpSpPr>
        <p:sp>
          <p:nvSpPr>
            <p:cNvPr id="34835" name="Freeform 12"/>
            <p:cNvSpPr>
              <a:spLocks/>
            </p:cNvSpPr>
            <p:nvPr/>
          </p:nvSpPr>
          <p:spPr bwMode="auto">
            <a:xfrm>
              <a:off x="32" y="32"/>
              <a:ext cx="4702" cy="212"/>
            </a:xfrm>
            <a:custGeom>
              <a:avLst/>
              <a:gdLst>
                <a:gd name="T0" fmla="*/ 49 w 21600"/>
                <a:gd name="T1" fmla="*/ 0 h 21600"/>
                <a:gd name="T2" fmla="*/ 48 w 21600"/>
                <a:gd name="T3" fmla="*/ 0 h 21600"/>
                <a:gd name="T4" fmla="*/ 47 w 21600"/>
                <a:gd name="T5" fmla="*/ 0 h 21600"/>
                <a:gd name="T6" fmla="*/ 46 w 21600"/>
                <a:gd name="T7" fmla="*/ 0 h 21600"/>
                <a:gd name="T8" fmla="*/ 45 w 21600"/>
                <a:gd name="T9" fmla="*/ 0 h 21600"/>
                <a:gd name="T10" fmla="*/ 43 w 21600"/>
                <a:gd name="T11" fmla="*/ 0 h 21600"/>
                <a:gd name="T12" fmla="*/ 41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17486"/>
                  </a:moveTo>
                  <a:lnTo>
                    <a:pt x="21368" y="11314"/>
                  </a:lnTo>
                  <a:lnTo>
                    <a:pt x="20903" y="4114"/>
                  </a:lnTo>
                  <a:lnTo>
                    <a:pt x="20671" y="3086"/>
                  </a:lnTo>
                  <a:lnTo>
                    <a:pt x="20021" y="0"/>
                  </a:lnTo>
                  <a:lnTo>
                    <a:pt x="19324" y="0"/>
                  </a:lnTo>
                  <a:lnTo>
                    <a:pt x="18395" y="0"/>
                  </a:lnTo>
                  <a:lnTo>
                    <a:pt x="0" y="2160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6" name="Picture 13"/>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0"/>
              <a:ext cx="4768" cy="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grpSp>
        <p:nvGrpSpPr>
          <p:cNvPr id="25617" name="Group 17"/>
          <p:cNvGrpSpPr>
            <a:grpSpLocks/>
          </p:cNvGrpSpPr>
          <p:nvPr/>
        </p:nvGrpSpPr>
        <p:grpSpPr bwMode="auto">
          <a:xfrm>
            <a:off x="2065878" y="4426717"/>
            <a:ext cx="4081463" cy="1529273"/>
            <a:chOff x="0" y="0"/>
            <a:chExt cx="3656" cy="1136"/>
          </a:xfrm>
        </p:grpSpPr>
        <p:sp>
          <p:nvSpPr>
            <p:cNvPr id="34833" name="Freeform 15"/>
            <p:cNvSpPr>
              <a:spLocks/>
            </p:cNvSpPr>
            <p:nvPr/>
          </p:nvSpPr>
          <p:spPr bwMode="auto">
            <a:xfrm>
              <a:off x="32" y="32"/>
              <a:ext cx="3586" cy="1010"/>
            </a:xfrm>
            <a:custGeom>
              <a:avLst/>
              <a:gdLst>
                <a:gd name="T0" fmla="*/ 0 w 21600"/>
                <a:gd name="T1" fmla="*/ 0 h 21600"/>
                <a:gd name="T2" fmla="*/ 3 w 21600"/>
                <a:gd name="T3" fmla="*/ 0 h 21600"/>
                <a:gd name="T4" fmla="*/ 5 w 21600"/>
                <a:gd name="T5" fmla="*/ 0 h 21600"/>
                <a:gd name="T6" fmla="*/ 16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3567" y="3980"/>
                  </a:lnTo>
                  <a:lnTo>
                    <a:pt x="7210" y="7588"/>
                  </a:lnTo>
                  <a:lnTo>
                    <a:pt x="21600" y="2160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5163" fontAlgn="base">
                <a:spcBef>
                  <a:spcPct val="0"/>
                </a:spcBef>
                <a:spcAft>
                  <a:spcPct val="0"/>
                </a:spcAft>
              </a:pPr>
              <a:endParaRPr lang="ja-JP" altLang="en-US">
                <a:solidFill>
                  <a:prstClr val="black"/>
                </a:solidFill>
                <a:latin typeface="Arial" charset="0"/>
                <a:ea typeface="ＭＳ Ｐゴシック" charset="0"/>
                <a:cs typeface="ＭＳ Ｐゴシック" charset="0"/>
              </a:endParaRPr>
            </a:p>
          </p:txBody>
        </p:sp>
        <p:pic>
          <p:nvPicPr>
            <p:cNvPr id="34834" name="Picture 16"/>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0"/>
              <a:ext cx="3656" cy="1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grpSp>
      <p:pic>
        <p:nvPicPr>
          <p:cNvPr id="25618" name="Picture 1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2400" y="80964"/>
            <a:ext cx="3036888"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25625" name="Picture 25"/>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572106" y="1628471"/>
            <a:ext cx="1805290" cy="103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28" name="テキスト ボックス 27"/>
          <p:cNvSpPr txBox="1"/>
          <p:nvPr/>
        </p:nvSpPr>
        <p:spPr>
          <a:xfrm>
            <a:off x="4166960" y="188640"/>
            <a:ext cx="1412865" cy="972776"/>
          </a:xfrm>
          <a:prstGeom prst="rect">
            <a:avLst/>
          </a:prstGeom>
          <a:solidFill>
            <a:srgbClr val="446DC1">
              <a:alpha val="49000"/>
            </a:srgbClr>
          </a:solidFill>
        </p:spPr>
        <p:txBody>
          <a:bodyPr wrap="none" lIns="64211" tIns="32104" rIns="64211" bIns="32104">
            <a:spAutoFit/>
          </a:bodyPr>
          <a:lstStyle/>
          <a:p>
            <a:pPr defTabSz="642074" fontAlgn="base">
              <a:spcBef>
                <a:spcPct val="0"/>
              </a:spcBef>
              <a:spcAft>
                <a:spcPct val="0"/>
              </a:spcAft>
              <a:defRPr/>
            </a:pPr>
            <a:r>
              <a:rPr lang="en-US" altLang="ja-JP" sz="34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rPr>
              <a:t>L</a:t>
            </a:r>
            <a:r>
              <a:rPr lang="en-US" altLang="ja-JP" sz="31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rPr>
              <a:t>INAC</a:t>
            </a:r>
          </a:p>
          <a:p>
            <a:pPr defTabSz="642074" fontAlgn="base">
              <a:spcBef>
                <a:spcPct val="0"/>
              </a:spcBef>
              <a:spcAft>
                <a:spcPct val="0"/>
              </a:spcAft>
              <a:defRPr/>
            </a:pPr>
            <a:r>
              <a:rPr lang="en-US" altLang="ja-JP"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Wingdings"/>
              </a:rPr>
              <a:t>400 MeV</a:t>
            </a:r>
            <a:endParaRPr lang="ja-JP" altLang="en-US" sz="2500" dirty="0">
              <a:ln w="19050">
                <a:solidFill>
                  <a:srgbClr val="000000">
                    <a:tint val="1000"/>
                  </a:srgbClr>
                </a:solidFill>
                <a:prstDash val="solid"/>
              </a:ln>
              <a:solidFill>
                <a:srgbClr val="FFFFFF"/>
              </a:solidFill>
              <a:effectLst>
                <a:outerShdw blurRad="50000" dist="50800" dir="7500000" algn="tl">
                  <a:srgbClr val="000000">
                    <a:shade val="5000"/>
                    <a:alpha val="35000"/>
                  </a:srgbClr>
                </a:outerShdw>
              </a:effectLst>
              <a:latin typeface="Arial"/>
              <a:ea typeface="ヒラギノ明朝 ProN W3" charset="0"/>
              <a:cs typeface="ヒラギノ明朝 ProN W3" charset="0"/>
              <a:sym typeface="Palatino" charset="0"/>
            </a:endParaRPr>
          </a:p>
        </p:txBody>
      </p:sp>
      <p:pic>
        <p:nvPicPr>
          <p:cNvPr id="34" name="Picture 11"/>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814343" y="1298154"/>
            <a:ext cx="3146598" cy="1548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5" name="Rectangle 13"/>
          <p:cNvSpPr>
            <a:spLocks/>
          </p:cNvSpPr>
          <p:nvPr/>
        </p:nvSpPr>
        <p:spPr bwMode="auto">
          <a:xfrm>
            <a:off x="116089" y="1923134"/>
            <a:ext cx="5112245" cy="476622"/>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457" bIns="0">
            <a:spAutoFit/>
          </a:bodyPr>
          <a:lstStyle/>
          <a:p>
            <a:pPr marL="40059" defTabSz="641496" fontAlgn="base">
              <a:spcBef>
                <a:spcPct val="0"/>
              </a:spcBef>
              <a:spcAft>
                <a:spcPct val="0"/>
              </a:spcAft>
              <a:defRPr/>
            </a:pPr>
            <a:r>
              <a:rPr kumimoji="0" lang="en-US" altLang="ja-JP" sz="3100" b="1" dirty="0">
                <a:solidFill>
                  <a:srgbClr val="FFFFFF"/>
                </a:solidFill>
                <a:latin typeface="Arial"/>
                <a:ea typeface="Osaka"/>
                <a:cs typeface="Arial"/>
                <a:sym typeface="Chalkduster" charset="0"/>
              </a:rPr>
              <a:t>Neutrino Beam to </a:t>
            </a:r>
            <a:r>
              <a:rPr kumimoji="0" lang="en-US" altLang="ja-JP" sz="3100" b="1" dirty="0" err="1">
                <a:solidFill>
                  <a:srgbClr val="FFFFFF"/>
                </a:solidFill>
                <a:latin typeface="Arial"/>
                <a:ea typeface="Osaka"/>
                <a:cs typeface="Arial"/>
                <a:sym typeface="Chalkduster" charset="0"/>
              </a:rPr>
              <a:t>Kamioka</a:t>
            </a:r>
            <a:endParaRPr kumimoji="0" lang="en-US" altLang="ja-JP" sz="3100" b="1" dirty="0">
              <a:solidFill>
                <a:srgbClr val="FFFFFF"/>
              </a:solidFill>
              <a:latin typeface="Arial"/>
              <a:ea typeface="Osaka"/>
              <a:cs typeface="Arial"/>
              <a:sym typeface="Chalkduster" charset="0"/>
            </a:endParaRPr>
          </a:p>
        </p:txBody>
      </p:sp>
      <p:sp>
        <p:nvSpPr>
          <p:cNvPr id="36" name="Rectangle 15"/>
          <p:cNvSpPr>
            <a:spLocks/>
          </p:cNvSpPr>
          <p:nvPr/>
        </p:nvSpPr>
        <p:spPr bwMode="auto">
          <a:xfrm>
            <a:off x="1841070" y="3894081"/>
            <a:ext cx="6263059" cy="476622"/>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457" bIns="0">
            <a:spAutoFit/>
          </a:bodyPr>
          <a:lstStyle/>
          <a:p>
            <a:pPr marL="40059" defTabSz="641496" fontAlgn="base">
              <a:spcBef>
                <a:spcPct val="0"/>
              </a:spcBef>
              <a:spcAft>
                <a:spcPct val="0"/>
              </a:spcAft>
              <a:defRPr/>
            </a:pPr>
            <a:r>
              <a:rPr kumimoji="0" lang="en-US" altLang="ja-JP" sz="3100" b="1" dirty="0">
                <a:solidFill>
                  <a:srgbClr val="FFFFFF"/>
                </a:solidFill>
                <a:latin typeface="Arial"/>
                <a:ea typeface="ＭＳ Ｐゴシック" charset="0"/>
                <a:cs typeface="Arial"/>
                <a:sym typeface="Chalkduster" charset="0"/>
              </a:rPr>
              <a:t>Material and Life Science Facility</a:t>
            </a:r>
          </a:p>
        </p:txBody>
      </p:sp>
      <p:pic>
        <p:nvPicPr>
          <p:cNvPr id="37" name="Picture 12"/>
          <p:cNvPicPr>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2877" y="5051973"/>
            <a:ext cx="4030638" cy="1553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9" name="Rectangle 14"/>
          <p:cNvSpPr>
            <a:spLocks/>
          </p:cNvSpPr>
          <p:nvPr/>
        </p:nvSpPr>
        <p:spPr bwMode="auto">
          <a:xfrm>
            <a:off x="6858728" y="5955990"/>
            <a:ext cx="1984062" cy="415498"/>
          </a:xfrm>
          <a:prstGeom prst="rect">
            <a:avLst/>
          </a:prstGeom>
          <a:solidFill>
            <a:srgbClr val="C0504D">
              <a:alpha val="33725"/>
            </a:srgbClr>
          </a:solidFill>
          <a:ln w="38100" cap="flat">
            <a:solidFill>
              <a:srgbClr val="FFFFFF"/>
            </a:solidFill>
            <a:prstDash val="solid"/>
            <a:miter lim="800000"/>
            <a:headEnd type="none" w="med" len="med"/>
            <a:tailEnd type="none" w="med" len="med"/>
          </a:ln>
          <a:effectLst>
            <a:outerShdw blurRad="38100" dist="25399" dir="5400000" algn="ctr" rotWithShape="0">
              <a:schemeClr val="bg2">
                <a:alpha val="37999"/>
              </a:schemeClr>
            </a:outerShdw>
          </a:effectLst>
        </p:spPr>
        <p:txBody>
          <a:bodyPr wrap="none" lIns="0" tIns="0" rIns="40457" bIns="0">
            <a:spAutoFit/>
          </a:bodyPr>
          <a:lstStyle/>
          <a:p>
            <a:pPr marL="40059" defTabSz="641496" fontAlgn="base">
              <a:spcBef>
                <a:spcPct val="0"/>
              </a:spcBef>
              <a:spcAft>
                <a:spcPct val="0"/>
              </a:spcAft>
              <a:defRPr/>
            </a:pPr>
            <a:r>
              <a:rPr kumimoji="0" lang="en-US" altLang="ja-JP" sz="2700" b="1" dirty="0">
                <a:solidFill>
                  <a:srgbClr val="FFFFFF"/>
                </a:solidFill>
                <a:latin typeface="Arial"/>
                <a:ea typeface="ＭＳ Ｐゴシック" charset="0"/>
                <a:cs typeface="Arial"/>
                <a:sym typeface="Chalkduster" charset="0"/>
              </a:rPr>
              <a:t>Hadron Hall</a:t>
            </a:r>
          </a:p>
        </p:txBody>
      </p:sp>
      <p:sp>
        <p:nvSpPr>
          <p:cNvPr id="3" name="テキスト ボックス 2">
            <a:extLst>
              <a:ext uri="{FF2B5EF4-FFF2-40B4-BE49-F238E27FC236}">
                <a16:creationId xmlns:a16="http://schemas.microsoft.com/office/drawing/2014/main" id="{8101B742-AD4F-8846-9D33-DC4E06DAECC4}"/>
              </a:ext>
            </a:extLst>
          </p:cNvPr>
          <p:cNvSpPr txBox="1"/>
          <p:nvPr/>
        </p:nvSpPr>
        <p:spPr>
          <a:xfrm>
            <a:off x="7105745" y="2835324"/>
            <a:ext cx="185627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defTabSz="457164"/>
            <a:r>
              <a:rPr lang="en-US" altLang="ja-JP" dirty="0">
                <a:solidFill>
                  <a:srgbClr val="FFFFFF"/>
                </a:solidFill>
              </a:rPr>
              <a:t>Currently 0.4 MW</a:t>
            </a:r>
            <a:endParaRPr lang="ja-JP" altLang="en-US" dirty="0">
              <a:solidFill>
                <a:srgbClr val="FFFFFF"/>
              </a:solidFill>
            </a:endParaRPr>
          </a:p>
        </p:txBody>
      </p:sp>
      <p:sp>
        <p:nvSpPr>
          <p:cNvPr id="29" name="テキスト ボックス 28">
            <a:extLst>
              <a:ext uri="{FF2B5EF4-FFF2-40B4-BE49-F238E27FC236}">
                <a16:creationId xmlns:a16="http://schemas.microsoft.com/office/drawing/2014/main" id="{7DECD60D-1259-7644-9B22-7FF3B4F81CD8}"/>
              </a:ext>
            </a:extLst>
          </p:cNvPr>
          <p:cNvSpPr txBox="1"/>
          <p:nvPr/>
        </p:nvSpPr>
        <p:spPr>
          <a:xfrm>
            <a:off x="2609660" y="5166331"/>
            <a:ext cx="2339118"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defTabSz="457164"/>
            <a:r>
              <a:rPr lang="en-US" altLang="ja-JP" dirty="0">
                <a:solidFill>
                  <a:srgbClr val="FFFFFF"/>
                </a:solidFill>
              </a:rPr>
              <a:t>Currently 0.48 MW(FX) and 0.05 MW (SX)</a:t>
            </a:r>
            <a:endParaRPr lang="ja-JP" altLang="en-US" dirty="0">
              <a:solidFill>
                <a:srgbClr val="FFFFFF"/>
              </a:solidFill>
            </a:endParaRPr>
          </a:p>
        </p:txBody>
      </p:sp>
      <p:sp>
        <p:nvSpPr>
          <p:cNvPr id="4" name="スライド番号プレースホルダー 3">
            <a:extLst>
              <a:ext uri="{FF2B5EF4-FFF2-40B4-BE49-F238E27FC236}">
                <a16:creationId xmlns:a16="http://schemas.microsoft.com/office/drawing/2014/main" id="{9BA54D3F-E120-4F30-887C-3EA030C703C5}"/>
              </a:ext>
            </a:extLst>
          </p:cNvPr>
          <p:cNvSpPr>
            <a:spLocks noGrp="1"/>
          </p:cNvSpPr>
          <p:nvPr>
            <p:ph type="sldNum" sz="quarter" idx="10"/>
          </p:nvPr>
        </p:nvSpPr>
        <p:spPr/>
        <p:txBody>
          <a:bodyPr/>
          <a:lstStyle/>
          <a:p>
            <a:fld id="{E97C3F98-19D2-9749-91DE-CF68E90C43A2}" type="slidenum">
              <a:rPr lang="en-US" altLang="ja-JP" smtClean="0"/>
              <a:pPr/>
              <a:t>13</a:t>
            </a:fld>
            <a:endParaRPr lang="en-US" altLang="ja-JP"/>
          </a:p>
        </p:txBody>
      </p:sp>
    </p:spTree>
    <p:extLst>
      <p:ext uri="{BB962C8B-B14F-4D97-AF65-F5344CB8AC3E}">
        <p14:creationId xmlns:p14="http://schemas.microsoft.com/office/powerpoint/2010/main" val="176846987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4C99106-8F42-4BCF-A6EA-B42757797886}"/>
              </a:ext>
            </a:extLst>
          </p:cNvPr>
          <p:cNvPicPr>
            <a:picLocks noChangeAspect="1"/>
          </p:cNvPicPr>
          <p:nvPr/>
        </p:nvPicPr>
        <p:blipFill>
          <a:blip r:embed="rId2"/>
          <a:stretch>
            <a:fillRect/>
          </a:stretch>
        </p:blipFill>
        <p:spPr>
          <a:xfrm>
            <a:off x="159858" y="957611"/>
            <a:ext cx="8804630" cy="4397419"/>
          </a:xfrm>
          <a:prstGeom prst="rect">
            <a:avLst/>
          </a:prstGeom>
        </p:spPr>
      </p:pic>
      <p:sp>
        <p:nvSpPr>
          <p:cNvPr id="2" name="タイトル 1"/>
          <p:cNvSpPr>
            <a:spLocks noGrp="1"/>
          </p:cNvSpPr>
          <p:nvPr>
            <p:ph type="title"/>
          </p:nvPr>
        </p:nvSpPr>
        <p:spPr>
          <a:xfrm>
            <a:off x="1426945" y="87210"/>
            <a:ext cx="5888255" cy="783732"/>
          </a:xfrm>
        </p:spPr>
        <p:txBody>
          <a:bodyPr>
            <a:noAutofit/>
          </a:bodyPr>
          <a:lstStyle/>
          <a:p>
            <a:r>
              <a:rPr lang="en-US" altLang="ja-JP" sz="4000" b="1" dirty="0">
                <a:solidFill>
                  <a:srgbClr val="C00000"/>
                </a:solidFill>
                <a:cs typeface="Helvetica"/>
              </a:rPr>
              <a:t>History of MR beam power</a:t>
            </a:r>
            <a:endParaRPr lang="ja-JP" altLang="en-US" sz="4000" b="1" dirty="0">
              <a:solidFill>
                <a:srgbClr val="C00000"/>
              </a:solidFill>
              <a:cs typeface="Helvetica"/>
            </a:endParaRPr>
          </a:p>
        </p:txBody>
      </p:sp>
      <p:sp>
        <p:nvSpPr>
          <p:cNvPr id="4" name="正方形/長方形 3"/>
          <p:cNvSpPr/>
          <p:nvPr/>
        </p:nvSpPr>
        <p:spPr>
          <a:xfrm>
            <a:off x="128666" y="5096706"/>
            <a:ext cx="8879321"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Helvetica"/>
                <a:ea typeface="ＭＳ Ｐゴシック" panose="020B0600070205080204" pitchFamily="50" charset="-128"/>
                <a:cs typeface="Helvetica"/>
                <a:sym typeface="Wingdings" pitchFamily="2" charset="2"/>
              </a:rPr>
              <a:t>Achieved beam power</a:t>
            </a:r>
            <a:r>
              <a:rPr kumimoji="1" lang="ja-JP" altLang="en-US" sz="2000" b="0" i="0" u="none" strike="noStrike" kern="1200" cap="none" spc="0" normalizeH="0" baseline="0" noProof="0" dirty="0">
                <a:ln>
                  <a:noFill/>
                </a:ln>
                <a:solidFill>
                  <a:prstClr val="black"/>
                </a:solidFill>
                <a:effectLst/>
                <a:uLnTx/>
                <a:uFillTx/>
                <a:latin typeface="Helvetica"/>
                <a:ea typeface="ＭＳ Ｐゴシック" panose="020B0600070205080204" pitchFamily="50" charset="-128"/>
                <a:cs typeface="Helvetica"/>
                <a:sym typeface="Wingdings" pitchFamily="2" charset="2"/>
              </a:rPr>
              <a:t> </a:t>
            </a:r>
            <a:r>
              <a:rPr kumimoji="1" lang="en-US" altLang="ja-JP" sz="2000" b="0" i="0" u="none" strike="noStrike" kern="1200" cap="none" spc="0" normalizeH="0" baseline="0" noProof="0" dirty="0">
                <a:ln>
                  <a:noFill/>
                </a:ln>
                <a:solidFill>
                  <a:prstClr val="black"/>
                </a:solidFill>
                <a:effectLst/>
                <a:uLnTx/>
                <a:uFillTx/>
                <a:latin typeface="Helvetica"/>
                <a:ea typeface="ＭＳ Ｐゴシック" panose="020B0600070205080204" pitchFamily="50" charset="-128"/>
                <a:cs typeface="Helvetica"/>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FF"/>
                </a:solidFill>
                <a:effectLst/>
                <a:uLnTx/>
                <a:uFillTx/>
                <a:latin typeface="Helvetica"/>
                <a:ea typeface="ＭＳ Ｐゴシック" panose="020B0600070205080204" pitchFamily="50" charset="-128"/>
                <a:cs typeface="Helvetica"/>
                <a:sym typeface="Wingdings" pitchFamily="2" charset="2"/>
              </a:rPr>
              <a:t>Fast extraction ~ 500 kW (2.6 x10</a:t>
            </a:r>
            <a:r>
              <a:rPr kumimoji="1" lang="en-US" altLang="ja-JP" sz="2000" b="0" i="0" u="none" strike="noStrike" kern="1200" cap="none" spc="0" normalizeH="0" baseline="30000" noProof="0" dirty="0">
                <a:ln>
                  <a:noFill/>
                </a:ln>
                <a:solidFill>
                  <a:srgbClr val="0000FF"/>
                </a:solidFill>
                <a:effectLst/>
                <a:uLnTx/>
                <a:uFillTx/>
                <a:latin typeface="Helvetica"/>
                <a:ea typeface="ＭＳ Ｐゴシック" panose="020B0600070205080204" pitchFamily="50" charset="-128"/>
                <a:cs typeface="Helvetica"/>
                <a:sym typeface="Wingdings" pitchFamily="2" charset="2"/>
              </a:rPr>
              <a:t>14</a:t>
            </a:r>
            <a:r>
              <a:rPr kumimoji="1" lang="en-US" altLang="ja-JP" sz="2000" b="0" i="0" u="none" strike="noStrike" kern="1200" cap="none" spc="0" normalizeH="0" baseline="0" noProof="0" dirty="0">
                <a:ln>
                  <a:noFill/>
                </a:ln>
                <a:solidFill>
                  <a:srgbClr val="0000FF"/>
                </a:solidFill>
                <a:effectLst/>
                <a:uLnTx/>
                <a:uFillTx/>
                <a:latin typeface="Helvetica"/>
                <a:ea typeface="ＭＳ Ｐゴシック" panose="020B0600070205080204" pitchFamily="50" charset="-128"/>
                <a:cs typeface="Helvetica"/>
                <a:sym typeface="Wingdings" pitchFamily="2" charset="2"/>
              </a:rPr>
              <a:t> </a:t>
            </a:r>
            <a:r>
              <a:rPr kumimoji="1" lang="en-US" altLang="ja-JP" sz="2000" b="0" i="0" u="none" strike="noStrike" kern="1200" cap="none" spc="0" normalizeH="0" baseline="0" noProof="0" dirty="0" err="1">
                <a:ln>
                  <a:noFill/>
                </a:ln>
                <a:solidFill>
                  <a:srgbClr val="0000FF"/>
                </a:solidFill>
                <a:effectLst/>
                <a:uLnTx/>
                <a:uFillTx/>
                <a:latin typeface="Helvetica"/>
                <a:ea typeface="ＭＳ Ｐゴシック" panose="020B0600070205080204" pitchFamily="50" charset="-128"/>
                <a:cs typeface="Helvetica"/>
                <a:sym typeface="Wingdings" pitchFamily="2" charset="2"/>
              </a:rPr>
              <a:t>ppp</a:t>
            </a:r>
            <a:r>
              <a:rPr kumimoji="1" lang="en-US" altLang="ja-JP" sz="2000" b="0" i="0" u="none" strike="noStrike" kern="1200" cap="none" spc="0" normalizeH="0" baseline="0" noProof="0" dirty="0">
                <a:ln>
                  <a:noFill/>
                </a:ln>
                <a:solidFill>
                  <a:srgbClr val="0000FF"/>
                </a:solidFill>
                <a:effectLst/>
                <a:uLnTx/>
                <a:uFillTx/>
                <a:latin typeface="Helvetica"/>
                <a:ea typeface="ＭＳ Ｐゴシック" panose="020B0600070205080204" pitchFamily="50" charset="-128"/>
                <a:cs typeface="Helvetica"/>
                <a:sym typeface="Wingdings" pitchFamily="2" charset="2"/>
              </a:rPr>
              <a:t>) for users, 520 kW for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Slow extraction ~</a:t>
            </a:r>
            <a:r>
              <a:rPr kumimoji="1" lang="ja-JP" altLang="en-US" sz="2000" b="0" i="0" u="none" strike="noStrike" kern="1200" cap="none" spc="0" normalizeH="0" baseline="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 </a:t>
            </a:r>
            <a:r>
              <a:rPr kumimoji="1" lang="en-US" altLang="ja-JP" sz="2000" b="0" i="0" u="none" strike="noStrike" kern="1200" cap="none" spc="0" normalizeH="0" baseline="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51 kW (5.5 x10</a:t>
            </a:r>
            <a:r>
              <a:rPr kumimoji="1" lang="en-US" altLang="ja-JP" sz="2000" b="0" i="0" u="none" strike="noStrike" kern="1200" cap="none" spc="0" normalizeH="0" baseline="3000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13</a:t>
            </a:r>
            <a:r>
              <a:rPr kumimoji="1" lang="en-US" altLang="ja-JP" sz="2000" b="0" i="0" u="none" strike="noStrike" kern="1200" cap="none" spc="0" normalizeH="0" baseline="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 </a:t>
            </a:r>
            <a:r>
              <a:rPr kumimoji="1" lang="en-US" altLang="ja-JP" sz="2000" b="0" i="0" u="none" strike="noStrike" kern="1200" cap="none" spc="0" normalizeH="0" baseline="0" noProof="0" dirty="0" err="1">
                <a:ln>
                  <a:noFill/>
                </a:ln>
                <a:solidFill>
                  <a:srgbClr val="00B050"/>
                </a:solidFill>
                <a:effectLst/>
                <a:uLnTx/>
                <a:uFillTx/>
                <a:latin typeface="Helvetica"/>
                <a:ea typeface="ＭＳ Ｐゴシック" panose="020B0600070205080204" pitchFamily="50" charset="-128"/>
                <a:cs typeface="Helvetica"/>
                <a:sym typeface="Wingdings" pitchFamily="2" charset="2"/>
              </a:rPr>
              <a:t>ppp</a:t>
            </a:r>
            <a:r>
              <a:rPr kumimoji="1" lang="en-US" altLang="ja-JP" sz="2000" b="0" i="0" u="none" strike="noStrike" kern="1200" cap="none" spc="0" normalizeH="0" baseline="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a:t>
            </a:r>
            <a:r>
              <a:rPr kumimoji="1" lang="ja-JP" altLang="en-US" sz="2000" b="0" i="0" u="none" strike="noStrike" kern="1200" cap="none" spc="0" normalizeH="0" baseline="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 </a:t>
            </a:r>
            <a:r>
              <a:rPr kumimoji="1" lang="en-US" altLang="ja-JP" sz="2000" b="0" i="0" u="none" strike="noStrike" kern="1200" cap="none" spc="0" normalizeH="0" baseline="0" noProof="0" dirty="0">
                <a:ln>
                  <a:noFill/>
                </a:ln>
                <a:solidFill>
                  <a:srgbClr val="00B050"/>
                </a:solidFill>
                <a:effectLst/>
                <a:uLnTx/>
                <a:uFillTx/>
                <a:latin typeface="Helvetica"/>
                <a:ea typeface="ＭＳ Ｐゴシック" panose="020B0600070205080204" pitchFamily="50" charset="-128"/>
                <a:cs typeface="Helvetica"/>
                <a:sym typeface="Wingdings" pitchFamily="2" charset="2"/>
              </a:rPr>
              <a:t>for users , 60 kW for demonstration.</a:t>
            </a:r>
          </a:p>
        </p:txBody>
      </p:sp>
      <p:cxnSp>
        <p:nvCxnSpPr>
          <p:cNvPr id="15" name="直線矢印コネクタ 14"/>
          <p:cNvCxnSpPr/>
          <p:nvPr/>
        </p:nvCxnSpPr>
        <p:spPr>
          <a:xfrm flipV="1">
            <a:off x="2111510" y="3722694"/>
            <a:ext cx="684000" cy="0"/>
          </a:xfrm>
          <a:prstGeom prst="straightConnector1">
            <a:avLst/>
          </a:prstGeom>
          <a:ln w="28575">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1627094" y="2288107"/>
            <a:ext cx="168088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8000"/>
                </a:solidFill>
                <a:effectLst/>
                <a:uLnTx/>
                <a:uFillTx/>
                <a:latin typeface="Helvetica"/>
                <a:ea typeface="ＭＳ Ｐゴシック" panose="020B0600070205080204" pitchFamily="50" charset="-128"/>
                <a:cs typeface="Helvetica"/>
              </a:rPr>
              <a:t>Beam stop due to the earthquake</a:t>
            </a:r>
            <a:endParaRPr kumimoji="1" lang="ja-JP" altLang="en-US" sz="1400" b="0" i="0" u="none" strike="noStrike" kern="1200" cap="none" spc="0" normalizeH="0" baseline="0" noProof="0" dirty="0">
              <a:ln>
                <a:noFill/>
              </a:ln>
              <a:solidFill>
                <a:srgbClr val="008000"/>
              </a:solidFill>
              <a:effectLst/>
              <a:uLnTx/>
              <a:uFillTx/>
              <a:latin typeface="Helvetica"/>
              <a:ea typeface="ＭＳ Ｐゴシック" panose="020B0600070205080204" pitchFamily="50" charset="-128"/>
              <a:cs typeface="Helvetica"/>
            </a:endParaRPr>
          </a:p>
        </p:txBody>
      </p:sp>
      <p:cxnSp>
        <p:nvCxnSpPr>
          <p:cNvPr id="18" name="直線矢印コネクタ 17"/>
          <p:cNvCxnSpPr/>
          <p:nvPr/>
        </p:nvCxnSpPr>
        <p:spPr>
          <a:xfrm>
            <a:off x="3953649" y="3693659"/>
            <a:ext cx="780276" cy="0"/>
          </a:xfrm>
          <a:prstGeom prst="straightConnector1">
            <a:avLst/>
          </a:prstGeom>
          <a:ln w="28575">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3462765" y="1600354"/>
            <a:ext cx="1578973" cy="9541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8000"/>
                </a:solidFill>
                <a:effectLst/>
                <a:uLnTx/>
                <a:uFillTx/>
                <a:latin typeface="Helvetica"/>
                <a:ea typeface="ＭＳ Ｐゴシック" panose="020B0600070205080204" pitchFamily="50" charset="-128"/>
                <a:cs typeface="Helvetica"/>
              </a:rPr>
              <a:t>Beam stop due to the radioactive material leak incident in HEF</a:t>
            </a:r>
            <a:endParaRPr kumimoji="1" lang="ja-JP" altLang="en-US" sz="1400" b="0" i="0" u="none" strike="noStrike" kern="1200" cap="none" spc="0" normalizeH="0" baseline="0" noProof="0" dirty="0">
              <a:ln>
                <a:noFill/>
              </a:ln>
              <a:solidFill>
                <a:srgbClr val="008000"/>
              </a:solidFill>
              <a:effectLst/>
              <a:uLnTx/>
              <a:uFillTx/>
              <a:latin typeface="Helvetica"/>
              <a:ea typeface="ＭＳ Ｐゴシック" panose="020B0600070205080204" pitchFamily="50" charset="-128"/>
              <a:cs typeface="Helvetica"/>
            </a:endParaRPr>
          </a:p>
        </p:txBody>
      </p:sp>
      <p:cxnSp>
        <p:nvCxnSpPr>
          <p:cNvPr id="8" name="直線コネクタ 7"/>
          <p:cNvCxnSpPr>
            <a:cxnSpLocks/>
          </p:cNvCxnSpPr>
          <p:nvPr/>
        </p:nvCxnSpPr>
        <p:spPr>
          <a:xfrm>
            <a:off x="5292080" y="1419276"/>
            <a:ext cx="314712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7164288" y="745632"/>
            <a:ext cx="782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FX</a:t>
            </a:r>
            <a:endParaRPr kumimoji="1" lang="ja-JP" altLang="en-US" sz="2400" b="0"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p:txBody>
      </p:sp>
      <p:cxnSp>
        <p:nvCxnSpPr>
          <p:cNvPr id="20" name="直線コネクタ 19"/>
          <p:cNvCxnSpPr/>
          <p:nvPr/>
        </p:nvCxnSpPr>
        <p:spPr>
          <a:xfrm flipV="1">
            <a:off x="5848800" y="3924017"/>
            <a:ext cx="2977700" cy="75531"/>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8343655" y="3446185"/>
            <a:ext cx="4347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rPr>
              <a:t>SX</a:t>
            </a:r>
            <a:endParaRPr kumimoji="1" lang="ja-JP" altLang="en-US" sz="2000" b="0" i="0" u="none" strike="noStrike" kern="1200" cap="none" spc="0" normalizeH="0" baseline="0" noProof="0" dirty="0">
              <a:ln>
                <a:noFill/>
              </a:ln>
              <a:solidFill>
                <a:srgbClr val="00B050"/>
              </a:solidFill>
              <a:effectLst/>
              <a:uLnTx/>
              <a:uFillTx/>
              <a:latin typeface="Calibri" panose="020F0502020204030204"/>
              <a:ea typeface="ＭＳ Ｐゴシック" panose="020B0600070205080204" pitchFamily="50" charset="-128"/>
              <a:cs typeface="+mn-cs"/>
            </a:endParaRPr>
          </a:p>
        </p:txBody>
      </p:sp>
      <p:sp>
        <p:nvSpPr>
          <p:cNvPr id="3" name="スライド番号プレースホルダー 2">
            <a:extLst>
              <a:ext uri="{FF2B5EF4-FFF2-40B4-BE49-F238E27FC236}">
                <a16:creationId xmlns:a16="http://schemas.microsoft.com/office/drawing/2014/main" id="{CCAC26A5-59F7-40DF-B4BC-FF1A8511BDF9}"/>
              </a:ext>
            </a:extLst>
          </p:cNvPr>
          <p:cNvSpPr>
            <a:spLocks noGrp="1"/>
          </p:cNvSpPr>
          <p:nvPr>
            <p:ph type="sldNum" sz="quarter" idx="12"/>
          </p:nvPr>
        </p:nvSpPr>
        <p:spPr/>
        <p:txBody>
          <a:bodyPr/>
          <a:lstStyle/>
          <a:p>
            <a:fld id="{1D46302C-C82C-4887-A61B-F4996BECB376}" type="slidenum">
              <a:rPr kumimoji="1" lang="ja-JP" altLang="en-US" smtClean="0"/>
              <a:t>14</a:t>
            </a:fld>
            <a:endParaRPr kumimoji="1" lang="ja-JP" altLang="en-US"/>
          </a:p>
        </p:txBody>
      </p:sp>
    </p:spTree>
    <p:extLst>
      <p:ext uri="{BB962C8B-B14F-4D97-AF65-F5344CB8AC3E}">
        <p14:creationId xmlns:p14="http://schemas.microsoft.com/office/powerpoint/2010/main" val="4277059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2K(Tokai-to-Kamioka) experiment"/>
          <p:cNvSpPr txBox="1">
            <a:spLocks noGrp="1"/>
          </p:cNvSpPr>
          <p:nvPr>
            <p:ph type="title"/>
          </p:nvPr>
        </p:nvSpPr>
        <p:spPr>
          <a:xfrm>
            <a:off x="926712" y="-22091"/>
            <a:ext cx="6554241" cy="797725"/>
          </a:xfrm>
          <a:prstGeom prst="rect">
            <a:avLst/>
          </a:prstGeom>
        </p:spPr>
        <p:txBody>
          <a:bodyPr>
            <a:normAutofit/>
          </a:bodyPr>
          <a:lstStyle>
            <a:lvl1pPr defTabSz="490727">
              <a:defRPr sz="5040"/>
            </a:lvl1pPr>
          </a:lstStyle>
          <a:p>
            <a:r>
              <a:rPr sz="3600" b="1" dirty="0">
                <a:solidFill>
                  <a:srgbClr val="C00000"/>
                </a:solidFill>
              </a:rPr>
              <a:t>T2K(Tokai-to-</a:t>
            </a:r>
            <a:r>
              <a:rPr sz="3600" b="1" dirty="0" err="1">
                <a:solidFill>
                  <a:srgbClr val="C00000"/>
                </a:solidFill>
              </a:rPr>
              <a:t>Kamioka</a:t>
            </a:r>
            <a:r>
              <a:rPr sz="3600" b="1" dirty="0">
                <a:solidFill>
                  <a:srgbClr val="C00000"/>
                </a:solidFill>
              </a:rPr>
              <a:t>) experiment</a:t>
            </a:r>
          </a:p>
        </p:txBody>
      </p:sp>
      <p:pic>
        <p:nvPicPr>
          <p:cNvPr id="154" name="droppedImage.pdf" descr="droppedImage.pdf"/>
          <p:cNvPicPr>
            <a:picLocks noChangeAspect="1"/>
          </p:cNvPicPr>
          <p:nvPr/>
        </p:nvPicPr>
        <p:blipFill>
          <a:blip r:embed="rId2">
            <a:extLst/>
          </a:blip>
          <a:stretch>
            <a:fillRect/>
          </a:stretch>
        </p:blipFill>
        <p:spPr>
          <a:xfrm>
            <a:off x="81560" y="969047"/>
            <a:ext cx="7334511" cy="2922163"/>
          </a:xfrm>
          <a:prstGeom prst="rect">
            <a:avLst/>
          </a:prstGeom>
          <a:ln w="12700">
            <a:miter lim="400000"/>
          </a:ln>
        </p:spPr>
      </p:pic>
      <p:pic>
        <p:nvPicPr>
          <p:cNvPr id="155" name="droppedImage.pdf" descr="droppedImage.pdf"/>
          <p:cNvPicPr>
            <a:picLocks noChangeAspect="1"/>
          </p:cNvPicPr>
          <p:nvPr/>
        </p:nvPicPr>
        <p:blipFill>
          <a:blip r:embed="rId3">
            <a:extLst/>
          </a:blip>
          <a:stretch>
            <a:fillRect/>
          </a:stretch>
        </p:blipFill>
        <p:spPr>
          <a:xfrm>
            <a:off x="4852892" y="1140969"/>
            <a:ext cx="880585" cy="427397"/>
          </a:xfrm>
          <a:prstGeom prst="rect">
            <a:avLst/>
          </a:prstGeom>
          <a:ln w="12700">
            <a:miter lim="400000"/>
          </a:ln>
        </p:spPr>
      </p:pic>
      <p:sp>
        <p:nvSpPr>
          <p:cNvPr id="156" name="Long base-line neutrino oscillation experiment"/>
          <p:cNvSpPr txBox="1"/>
          <p:nvPr/>
        </p:nvSpPr>
        <p:spPr>
          <a:xfrm>
            <a:off x="5912940" y="1113517"/>
            <a:ext cx="2985539" cy="72128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buClr>
                <a:srgbClr val="A29A85"/>
              </a:buClr>
              <a:defRPr sz="3000">
                <a:solidFill>
                  <a:srgbClr val="941100"/>
                </a:solidFill>
                <a:latin typeface="ヒラギノ丸ゴ Pro"/>
                <a:ea typeface="ヒラギノ丸ゴ Pro"/>
                <a:cs typeface="ヒラギノ丸ゴ Pro"/>
                <a:sym typeface="ヒラギノ丸ゴ Pro"/>
              </a:defRPr>
            </a:lvl1pPr>
          </a:lstStyle>
          <a:p>
            <a:pPr marL="0" marR="0" lvl="0" indent="0" algn="l" defTabSz="914400" rtl="0" eaLnBrk="1" fontAlgn="auto" latinLnBrk="0" hangingPunct="1">
              <a:lnSpc>
                <a:spcPct val="100000"/>
              </a:lnSpc>
              <a:spcBef>
                <a:spcPts val="0"/>
              </a:spcBef>
              <a:spcAft>
                <a:spcPts val="0"/>
              </a:spcAft>
              <a:buClr>
                <a:srgbClr val="A29A85"/>
              </a:buClr>
              <a:buSzTx/>
              <a:buFontTx/>
              <a:buNone/>
              <a:tabLst/>
              <a:defRPr/>
            </a:pPr>
            <a:r>
              <a:rPr kumimoji="1" sz="2109" b="0" i="0" u="none" strike="noStrike" kern="1200" cap="none" spc="0" normalizeH="0" baseline="0" noProof="0" dirty="0">
                <a:ln>
                  <a:noFill/>
                </a:ln>
                <a:solidFill>
                  <a:srgbClr val="941100"/>
                </a:solidFill>
                <a:effectLst/>
                <a:uLnTx/>
                <a:uFillTx/>
                <a:latin typeface="ヒラギノ丸ゴ Pro"/>
                <a:sym typeface="ヒラギノ丸ゴ Pro"/>
              </a:rPr>
              <a:t>Long base-line neutrino oscillation experiment</a:t>
            </a:r>
          </a:p>
        </p:txBody>
      </p:sp>
      <p:sp>
        <p:nvSpPr>
          <p:cNvPr id="157" name="The main physics motivations at present is"/>
          <p:cNvSpPr txBox="1"/>
          <p:nvPr/>
        </p:nvSpPr>
        <p:spPr>
          <a:xfrm>
            <a:off x="0" y="5426372"/>
            <a:ext cx="5905268" cy="3967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3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The main physics motivations at present is</a:t>
            </a:r>
          </a:p>
        </p:txBody>
      </p:sp>
      <p:sp>
        <p:nvSpPr>
          <p:cNvPr id="158" name="CP violation in neutrino oscillation"/>
          <p:cNvSpPr txBox="1"/>
          <p:nvPr/>
        </p:nvSpPr>
        <p:spPr>
          <a:xfrm>
            <a:off x="81560" y="5895408"/>
            <a:ext cx="3505768"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marL="508000" indent="-508000" algn="l">
              <a:buSzPct val="100000"/>
              <a:buBlip>
                <a:blip r:embed="rId4"/>
              </a:buBlip>
              <a:defRPr>
                <a:solidFill>
                  <a:srgbClr val="0433FF"/>
                </a:solidFill>
                <a:latin typeface="ヒラギノ角ゴ ProN W6"/>
                <a:ea typeface="ヒラギノ角ゴ ProN W6"/>
                <a:cs typeface="ヒラギノ角ゴ ProN W6"/>
                <a:sym typeface="ヒラギノ角ゴ ProN W6"/>
              </a:defRPr>
            </a:lvl1pPr>
          </a:lstStyle>
          <a:p>
            <a:pPr marL="508000" marR="0" lvl="0" indent="-508000" algn="l" defTabSz="914400" rtl="0" eaLnBrk="1" fontAlgn="auto" latinLnBrk="0" hangingPunct="1">
              <a:lnSpc>
                <a:spcPct val="100000"/>
              </a:lnSpc>
              <a:spcBef>
                <a:spcPts val="0"/>
              </a:spcBef>
              <a:spcAft>
                <a:spcPts val="0"/>
              </a:spcAft>
              <a:buClrTx/>
              <a:buSzPct val="100000"/>
              <a:buFontTx/>
              <a:buBlip>
                <a:blip r:embed="rId4"/>
              </a:buBlip>
              <a:tabLst/>
              <a:defRPr/>
            </a:pPr>
            <a:r>
              <a:rPr kumimoji="1" sz="1600" b="0" i="0" u="none" strike="noStrike" kern="1200" cap="none" spc="0" normalizeH="0" baseline="0" noProof="0" dirty="0">
                <a:ln>
                  <a:noFill/>
                </a:ln>
                <a:solidFill>
                  <a:srgbClr val="0433FF"/>
                </a:solidFill>
                <a:effectLst/>
                <a:uLnTx/>
                <a:uFillTx/>
                <a:latin typeface="Calibri" panose="020F0502020204030204"/>
                <a:sym typeface="ヒラギノ角ゴ ProN W6"/>
              </a:rPr>
              <a:t>CP violation in neutrino oscillation</a:t>
            </a:r>
          </a:p>
        </p:txBody>
      </p:sp>
      <p:pic>
        <p:nvPicPr>
          <p:cNvPr id="159" name="イメージ" descr="イメージ"/>
          <p:cNvPicPr>
            <a:picLocks noChangeAspect="1"/>
          </p:cNvPicPr>
          <p:nvPr/>
        </p:nvPicPr>
        <p:blipFill>
          <a:blip r:embed="rId5">
            <a:extLst/>
          </a:blip>
          <a:stretch>
            <a:fillRect/>
          </a:stretch>
        </p:blipFill>
        <p:spPr>
          <a:xfrm>
            <a:off x="1296260" y="3834697"/>
            <a:ext cx="4350578" cy="1394989"/>
          </a:xfrm>
          <a:prstGeom prst="rect">
            <a:avLst/>
          </a:prstGeom>
          <a:ln w="12700">
            <a:miter lim="400000"/>
          </a:ln>
        </p:spPr>
      </p:pic>
      <p:sp>
        <p:nvSpPr>
          <p:cNvPr id="160" name="→ hint for the origin of matter dominate universe"/>
          <p:cNvSpPr txBox="1"/>
          <p:nvPr/>
        </p:nvSpPr>
        <p:spPr>
          <a:xfrm>
            <a:off x="926712" y="6253187"/>
            <a:ext cx="7804548" cy="418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3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250" b="0" i="0" u="none" strike="noStrike" kern="1200" cap="none" spc="0" normalizeH="0" baseline="0" noProof="0" dirty="0">
                <a:ln>
                  <a:noFill/>
                </a:ln>
                <a:solidFill>
                  <a:prstClr val="black"/>
                </a:solidFill>
                <a:effectLst/>
                <a:uLnTx/>
                <a:uFillTx/>
                <a:latin typeface="Calibri" panose="020F0502020204030204"/>
                <a:ea typeface="+mn-ea"/>
                <a:cs typeface="+mn-cs"/>
              </a:rPr>
              <a:t>→ hint for the origin of matter dominate universe </a:t>
            </a:r>
          </a:p>
        </p:txBody>
      </p:sp>
      <p:grpSp>
        <p:nvGrpSpPr>
          <p:cNvPr id="165" name="グループ"/>
          <p:cNvGrpSpPr/>
          <p:nvPr/>
        </p:nvGrpSpPr>
        <p:grpSpPr>
          <a:xfrm>
            <a:off x="6174886" y="3984580"/>
            <a:ext cx="2724701" cy="1833511"/>
            <a:chOff x="0" y="0"/>
            <a:chExt cx="3875129" cy="2607659"/>
          </a:xfrm>
        </p:grpSpPr>
        <p:pic>
          <p:nvPicPr>
            <p:cNvPr id="161" name="イメージ" descr="イメージ"/>
            <p:cNvPicPr>
              <a:picLocks noChangeAspect="1"/>
            </p:cNvPicPr>
            <p:nvPr/>
          </p:nvPicPr>
          <p:blipFill>
            <a:blip r:embed="rId6">
              <a:extLst/>
            </a:blip>
            <a:stretch>
              <a:fillRect/>
            </a:stretch>
          </p:blipFill>
          <p:spPr>
            <a:xfrm>
              <a:off x="1575" y="0"/>
              <a:ext cx="3871979" cy="634484"/>
            </a:xfrm>
            <a:prstGeom prst="rect">
              <a:avLst/>
            </a:prstGeom>
            <a:ln w="12700" cap="flat">
              <a:noFill/>
              <a:miter lim="400000"/>
            </a:ln>
            <a:effectLst/>
          </p:spPr>
        </p:pic>
        <p:pic>
          <p:nvPicPr>
            <p:cNvPr id="162" name="イメージ" descr="イメージ"/>
            <p:cNvPicPr>
              <a:picLocks noChangeAspect="1"/>
            </p:cNvPicPr>
            <p:nvPr/>
          </p:nvPicPr>
          <p:blipFill>
            <a:blip r:embed="rId7">
              <a:extLst/>
            </a:blip>
            <a:stretch>
              <a:fillRect/>
            </a:stretch>
          </p:blipFill>
          <p:spPr>
            <a:xfrm>
              <a:off x="0" y="1972658"/>
              <a:ext cx="3875129" cy="635001"/>
            </a:xfrm>
            <a:prstGeom prst="rect">
              <a:avLst/>
            </a:prstGeom>
            <a:ln w="12700" cap="flat">
              <a:noFill/>
              <a:miter lim="400000"/>
            </a:ln>
            <a:effectLst/>
          </p:spPr>
        </p:pic>
        <p:sp>
          <p:nvSpPr>
            <p:cNvPr id="163" name="双方向矢印"/>
            <p:cNvSpPr/>
            <p:nvPr/>
          </p:nvSpPr>
          <p:spPr>
            <a:xfrm rot="5400000">
              <a:off x="932970" y="988996"/>
              <a:ext cx="1054101" cy="629150"/>
            </a:xfrm>
            <a:prstGeom prst="leftRightArrow">
              <a:avLst>
                <a:gd name="adj1" fmla="val 44741"/>
                <a:gd name="adj2" fmla="val 64045"/>
              </a:avLst>
            </a:prstGeom>
            <a:blipFill rotWithShape="1">
              <a:blip r:embed="rId8"/>
              <a:srcRect/>
              <a:tile tx="0" ty="0" sx="100000" sy="100000" flip="none" algn="tl"/>
            </a:blipFill>
            <a:ln w="12700" cap="flat">
              <a:noFill/>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same?"/>
            <p:cNvSpPr txBox="1"/>
            <p:nvPr/>
          </p:nvSpPr>
          <p:spPr>
            <a:xfrm>
              <a:off x="1857517" y="1055298"/>
              <a:ext cx="966647" cy="496547"/>
            </a:xfrm>
            <a:prstGeom prst="rect">
              <a:avLst/>
            </a:prstGeom>
            <a:noFill/>
            <a:ln w="12700" cap="flat">
              <a:noFill/>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800" b="0" i="0" u="none" strike="noStrike" kern="1200" cap="none" spc="0" normalizeH="0" baseline="0" noProof="0" dirty="0">
                  <a:ln>
                    <a:noFill/>
                  </a:ln>
                  <a:solidFill>
                    <a:prstClr val="black"/>
                  </a:solidFill>
                  <a:effectLst/>
                  <a:uLnTx/>
                  <a:uFillTx/>
                  <a:latin typeface="Calibri" panose="020F0502020204030204"/>
                  <a:ea typeface="+mn-ea"/>
                  <a:cs typeface="+mn-cs"/>
                </a:rPr>
                <a:t>same?</a:t>
              </a:r>
            </a:p>
          </p:txBody>
        </p:sp>
      </p:grpSp>
      <p:sp>
        <p:nvSpPr>
          <p:cNvPr id="2" name="スライド番号プレースホルダー 1">
            <a:extLst>
              <a:ext uri="{FF2B5EF4-FFF2-40B4-BE49-F238E27FC236}">
                <a16:creationId xmlns:a16="http://schemas.microsoft.com/office/drawing/2014/main" id="{33DDFE59-6374-45E0-98ED-D2C8CEA12E35}"/>
              </a:ext>
            </a:extLst>
          </p:cNvPr>
          <p:cNvSpPr>
            <a:spLocks noGrp="1"/>
          </p:cNvSpPr>
          <p:nvPr>
            <p:ph type="sldNum" sz="quarter" idx="2"/>
          </p:nvPr>
        </p:nvSpPr>
        <p:spPr/>
        <p:txBody>
          <a:bodyPr/>
          <a:lstStyle/>
          <a:p>
            <a:fld id="{86CB4B4D-7CA3-9044-876B-883B54F8677D}" type="slidenum">
              <a:rPr lang="en-US" altLang="ja-JP" smtClean="0"/>
              <a:t>15</a:t>
            </a:fld>
            <a:endParaRPr lang="ja-JP" altLang="en-US"/>
          </a:p>
        </p:txBody>
      </p:sp>
    </p:spTree>
    <p:extLst>
      <p:ext uri="{BB962C8B-B14F-4D97-AF65-F5344CB8AC3E}">
        <p14:creationId xmlns:p14="http://schemas.microsoft.com/office/powerpoint/2010/main" val="36505847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イメージ" descr="イメージ"/>
          <p:cNvPicPr>
            <a:picLocks noChangeAspect="1"/>
          </p:cNvPicPr>
          <p:nvPr/>
        </p:nvPicPr>
        <p:blipFill>
          <a:blip r:embed="rId3">
            <a:extLst/>
          </a:blip>
          <a:stretch>
            <a:fillRect/>
          </a:stretch>
        </p:blipFill>
        <p:spPr>
          <a:xfrm>
            <a:off x="240559" y="704041"/>
            <a:ext cx="6165276" cy="4143474"/>
          </a:xfrm>
          <a:prstGeom prst="rect">
            <a:avLst/>
          </a:prstGeom>
          <a:ln w="12700">
            <a:miter lim="400000"/>
          </a:ln>
        </p:spPr>
      </p:pic>
      <p:sp>
        <p:nvSpPr>
          <p:cNvPr id="184" name="Efficient data taking with ~490kW and 87% of running efficiency"/>
          <p:cNvSpPr txBox="1"/>
          <p:nvPr/>
        </p:nvSpPr>
        <p:spPr>
          <a:xfrm>
            <a:off x="6678301" y="861929"/>
            <a:ext cx="2397343" cy="3396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900">
                <a:solidFill>
                  <a:srgbClr val="FF40FF"/>
                </a:solidFill>
                <a:latin typeface="ヒラギノ角ゴ ProN W6"/>
                <a:ea typeface="ヒラギノ角ゴ ProN W6"/>
                <a:cs typeface="ヒラギノ角ゴ ProN W6"/>
                <a:sym typeface="ヒラギノ角ゴ ProN W6"/>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400" b="1" i="0" u="none" strike="noStrike" kern="1200" cap="none" spc="0" normalizeH="0" baseline="0" noProof="0" dirty="0">
                <a:ln>
                  <a:noFill/>
                </a:ln>
                <a:solidFill>
                  <a:srgbClr val="FF40FF"/>
                </a:solidFill>
                <a:effectLst/>
                <a:uLnTx/>
                <a:uFillTx/>
                <a:latin typeface="ヒラギノ角ゴ ProN W6"/>
                <a:sym typeface="ヒラギノ角ゴ ProN W6"/>
              </a:rPr>
              <a:t>Efficient data taking with ~490kW and 87% of running efficiency </a:t>
            </a:r>
            <a:endParaRPr kumimoji="1" lang="en-US" altLang="ja-JP" sz="2400" b="1" i="0" u="none" strike="noStrike" kern="1200" cap="none" spc="0" normalizeH="0" baseline="0" noProof="0" dirty="0">
              <a:ln>
                <a:noFill/>
              </a:ln>
              <a:solidFill>
                <a:srgbClr val="FF40FF"/>
              </a:solidFill>
              <a:effectLst/>
              <a:uLnTx/>
              <a:uFillTx/>
              <a:latin typeface="ヒラギノ角ゴ ProN W6"/>
              <a:sym typeface="ヒラギノ角ゴ ProN W6"/>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24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1" i="0" u="none" strike="noStrike" kern="1200" cap="none" spc="0" normalizeH="0" baseline="0" noProof="0" dirty="0">
                <a:ln>
                  <a:noFill/>
                </a:ln>
                <a:solidFill>
                  <a:srgbClr val="FF0000"/>
                </a:solidFill>
                <a:effectLst/>
                <a:uLnTx/>
                <a:uFillTx/>
                <a:latin typeface="ヒラギノ角ゴ ProN W6"/>
                <a:sym typeface="ヒラギノ角ゴ ProN W6"/>
              </a:rPr>
              <a:t>Next beam time is in the autumn 2019.</a:t>
            </a:r>
            <a:endParaRPr kumimoji="1" sz="2400" b="1" i="0" u="none" strike="noStrike" kern="1200" cap="none" spc="0" normalizeH="0" baseline="0" noProof="0" dirty="0">
              <a:ln>
                <a:noFill/>
              </a:ln>
              <a:solidFill>
                <a:srgbClr val="FF0000"/>
              </a:solidFill>
              <a:effectLst/>
              <a:uLnTx/>
              <a:uFillTx/>
              <a:latin typeface="ヒラギノ角ゴ ProN W6"/>
              <a:sym typeface="ヒラギノ角ゴ ProN W6"/>
            </a:endParaRPr>
          </a:p>
        </p:txBody>
      </p:sp>
      <p:pic>
        <p:nvPicPr>
          <p:cNvPr id="185" name="線" descr="線"/>
          <p:cNvPicPr>
            <a:picLocks/>
          </p:cNvPicPr>
          <p:nvPr/>
        </p:nvPicPr>
        <p:blipFill>
          <a:blip r:embed="rId4">
            <a:extLst/>
          </a:blip>
          <a:stretch>
            <a:fillRect/>
          </a:stretch>
        </p:blipFill>
        <p:spPr>
          <a:xfrm rot="11797888">
            <a:off x="5935545" y="1216178"/>
            <a:ext cx="794966" cy="321964"/>
          </a:xfrm>
          <a:prstGeom prst="rect">
            <a:avLst/>
          </a:prstGeom>
        </p:spPr>
      </p:pic>
      <p:sp>
        <p:nvSpPr>
          <p:cNvPr id="187" name="Total 31.6 x 1020 POT  = 41% of T2K-I goal…"/>
          <p:cNvSpPr txBox="1"/>
          <p:nvPr/>
        </p:nvSpPr>
        <p:spPr>
          <a:xfrm>
            <a:off x="601203" y="4847515"/>
            <a:ext cx="5402595" cy="104586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latin typeface="ヒラギノ角ゴ ProN W6"/>
                <a:ea typeface="ヒラギノ角ゴ ProN W6"/>
                <a:cs typeface="ヒラギノ角ゴ ProN W6"/>
                <a:sym typeface="ヒラギノ角ゴ ProN W6"/>
              </a:defRPr>
            </a:pPr>
            <a:r>
              <a:rPr kumimoji="1" sz="2109" b="0" i="0" u="none" strike="noStrike" kern="1200" cap="none" spc="0" normalizeH="0" baseline="0" noProof="0" dirty="0">
                <a:ln>
                  <a:noFill/>
                </a:ln>
                <a:solidFill>
                  <a:prstClr val="black"/>
                </a:solidFill>
                <a:effectLst/>
                <a:uLnTx/>
                <a:uFillTx/>
                <a:latin typeface="ヒラギノ角ゴ ProN W6"/>
                <a:sym typeface="ヒラギノ角ゴ ProN W6"/>
              </a:rPr>
              <a:t>Total 31.6 x 10</a:t>
            </a:r>
            <a:r>
              <a:rPr kumimoji="1" sz="2109" b="0" i="0" u="none" strike="noStrike" kern="1200" cap="none" spc="0" normalizeH="0" baseline="31999" noProof="0" dirty="0">
                <a:ln>
                  <a:noFill/>
                </a:ln>
                <a:solidFill>
                  <a:prstClr val="black"/>
                </a:solidFill>
                <a:effectLst/>
                <a:uLnTx/>
                <a:uFillTx/>
                <a:latin typeface="ヒラギノ角ゴ ProN W6"/>
                <a:sym typeface="ヒラギノ角ゴ ProN W6"/>
              </a:rPr>
              <a:t>20</a:t>
            </a:r>
            <a:r>
              <a:rPr kumimoji="1" sz="2109" b="0" i="0" u="none" strike="noStrike" kern="1200" cap="none" spc="0" normalizeH="0" baseline="0" noProof="0" dirty="0">
                <a:ln>
                  <a:noFill/>
                </a:ln>
                <a:solidFill>
                  <a:prstClr val="black"/>
                </a:solidFill>
                <a:effectLst/>
                <a:uLnTx/>
                <a:uFillTx/>
                <a:latin typeface="ヒラギノ角ゴ ProN W6"/>
                <a:sym typeface="ヒラギノ角ゴ ProN W6"/>
              </a:rPr>
              <a:t> POT  = 41% of T2K-I goal</a:t>
            </a:r>
          </a:p>
          <a:p>
            <a:pPr marL="0" marR="0" lvl="0" indent="0" algn="l" defTabSz="914400" rtl="0" eaLnBrk="1" fontAlgn="auto" latinLnBrk="0" hangingPunct="1">
              <a:lnSpc>
                <a:spcPct val="100000"/>
              </a:lnSpc>
              <a:spcBef>
                <a:spcPts val="0"/>
              </a:spcBef>
              <a:spcAft>
                <a:spcPts val="0"/>
              </a:spcAft>
              <a:buClrTx/>
              <a:buSzTx/>
              <a:buFontTx/>
              <a:buNone/>
              <a:tabLst/>
              <a:defRPr sz="3000"/>
            </a:pP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ν beam mode : 15.1 x 10</a:t>
            </a:r>
            <a:r>
              <a:rPr kumimoji="1" sz="2109" b="0" i="0" u="none" strike="noStrike" kern="1200" cap="none" spc="0" normalizeH="0" baseline="31999" noProof="0" dirty="0">
                <a:ln>
                  <a:noFill/>
                </a:ln>
                <a:solidFill>
                  <a:prstClr val="black"/>
                </a:solidFill>
                <a:effectLst/>
                <a:uLnTx/>
                <a:uFillTx/>
                <a:latin typeface="Calibri" panose="020F0502020204030204"/>
                <a:ea typeface="+mn-ea"/>
                <a:cs typeface="+mn-cs"/>
              </a:rPr>
              <a:t>20</a:t>
            </a: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 POT</a:t>
            </a:r>
          </a:p>
          <a:p>
            <a:pPr marL="0" marR="0" lvl="0" indent="0" algn="l" defTabSz="914400" rtl="0" eaLnBrk="1" fontAlgn="auto" latinLnBrk="0" hangingPunct="1">
              <a:lnSpc>
                <a:spcPct val="100000"/>
              </a:lnSpc>
              <a:spcBef>
                <a:spcPts val="0"/>
              </a:spcBef>
              <a:spcAft>
                <a:spcPts val="0"/>
              </a:spcAft>
              <a:buClrTx/>
              <a:buSzTx/>
              <a:buFontTx/>
              <a:buNone/>
              <a:tabLst/>
              <a:defRPr sz="3000"/>
            </a:pP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ν beam mode : 16.5 x 10</a:t>
            </a:r>
            <a:r>
              <a:rPr kumimoji="1" sz="2109" b="0" i="0" u="none" strike="noStrike" kern="1200" cap="none" spc="0" normalizeH="0" baseline="31999" noProof="0" dirty="0">
                <a:ln>
                  <a:noFill/>
                </a:ln>
                <a:solidFill>
                  <a:prstClr val="black"/>
                </a:solidFill>
                <a:effectLst/>
                <a:uLnTx/>
                <a:uFillTx/>
                <a:latin typeface="Calibri" panose="020F0502020204030204"/>
                <a:ea typeface="+mn-ea"/>
                <a:cs typeface="+mn-cs"/>
              </a:rPr>
              <a:t>20</a:t>
            </a: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 POT </a:t>
            </a:r>
          </a:p>
        </p:txBody>
      </p:sp>
      <p:sp>
        <p:nvSpPr>
          <p:cNvPr id="188" name="線"/>
          <p:cNvSpPr/>
          <p:nvPr/>
        </p:nvSpPr>
        <p:spPr>
          <a:xfrm>
            <a:off x="616850" y="5612036"/>
            <a:ext cx="201963" cy="1"/>
          </a:xfrm>
          <a:prstGeom prst="line">
            <a:avLst/>
          </a:prstGeom>
          <a:ln w="25400">
            <a:solidFill>
              <a:srgbClr val="000000"/>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T2K data taking status"/>
          <p:cNvSpPr txBox="1">
            <a:spLocks noGrp="1"/>
          </p:cNvSpPr>
          <p:nvPr>
            <p:ph type="title"/>
          </p:nvPr>
        </p:nvSpPr>
        <p:spPr>
          <a:xfrm>
            <a:off x="1071154" y="56021"/>
            <a:ext cx="6459946" cy="709917"/>
          </a:xfrm>
          <a:prstGeom prst="rect">
            <a:avLst/>
          </a:prstGeom>
        </p:spPr>
        <p:txBody>
          <a:bodyPr>
            <a:noAutofit/>
          </a:bodyPr>
          <a:lstStyle>
            <a:lvl1pPr defTabSz="525779">
              <a:defRPr sz="7200"/>
            </a:lvl1pPr>
          </a:lstStyle>
          <a:p>
            <a:pPr algn="ctr"/>
            <a:r>
              <a:rPr sz="4800" b="1" dirty="0">
                <a:solidFill>
                  <a:srgbClr val="C00000"/>
                </a:solidFill>
              </a:rPr>
              <a:t>T2K data taking status</a:t>
            </a:r>
          </a:p>
        </p:txBody>
      </p:sp>
      <p:sp>
        <p:nvSpPr>
          <p:cNvPr id="190" name="2018/19 run :  scheduled to run in May-July ’19  (No beam in last autumn due to SK-refurbishment and beamline works)"/>
          <p:cNvSpPr txBox="1"/>
          <p:nvPr/>
        </p:nvSpPr>
        <p:spPr>
          <a:xfrm>
            <a:off x="180950" y="5989370"/>
            <a:ext cx="8991160" cy="721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pPr>
            <a:r>
              <a:rPr kumimoji="1" sz="2109" b="0" i="0" u="none" strike="noStrike" kern="1200" cap="none" spc="0" normalizeH="0" baseline="0" noProof="0" dirty="0">
                <a:ln>
                  <a:noFill/>
                </a:ln>
                <a:solidFill>
                  <a:prstClr val="black"/>
                </a:solidFill>
                <a:effectLst/>
                <a:uLnTx/>
                <a:uFillTx/>
                <a:latin typeface="ヒラギノ角ゴ ProN W6"/>
                <a:ea typeface="ヒラギノ角ゴ ProN W6"/>
                <a:cs typeface="ヒラギノ角ゴ ProN W6"/>
                <a:sym typeface="ヒラギノ角ゴ ProN W6"/>
              </a:rPr>
              <a:t>2018/19 run :  </a:t>
            </a:r>
            <a:r>
              <a:rPr kumimoji="1" lang="en-US" sz="2109" b="0" i="0" u="none" strike="noStrike" kern="1200" cap="none" spc="0" normalizeH="0" baseline="0" noProof="0" dirty="0">
                <a:ln>
                  <a:noFill/>
                </a:ln>
                <a:solidFill>
                  <a:prstClr val="black"/>
                </a:solidFill>
                <a:effectLst/>
                <a:uLnTx/>
                <a:uFillTx/>
                <a:latin typeface="ヒラギノ角ゴ ProN W6"/>
                <a:ea typeface="ヒラギノ角ゴ ProN W6"/>
                <a:cs typeface="ヒラギノ角ゴ ProN W6"/>
                <a:sym typeface="ヒラギノ角ゴ ProN W6"/>
              </a:rPr>
              <a:t>was </a:t>
            </a:r>
            <a:r>
              <a:rPr kumimoji="1" sz="2109" b="0" i="0" u="none" strike="noStrike" kern="1200" cap="none" spc="0" normalizeH="0" baseline="0" noProof="0" dirty="0">
                <a:ln>
                  <a:noFill/>
                </a:ln>
                <a:solidFill>
                  <a:prstClr val="black"/>
                </a:solidFill>
                <a:effectLst/>
                <a:uLnTx/>
                <a:uFillTx/>
                <a:latin typeface="ヒラギノ角ゴ ProN W6"/>
                <a:ea typeface="ヒラギノ角ゴ ProN W6"/>
                <a:cs typeface="ヒラギノ角ゴ ProN W6"/>
                <a:sym typeface="ヒラギノ角ゴ ProN W6"/>
              </a:rPr>
              <a:t>scheduled to run in May-July ’19 </a:t>
            </a:r>
            <a:r>
              <a:rPr kumimoji="1" lang="en-US" sz="2109" b="0" i="0" u="none" strike="noStrike" kern="1200" cap="none" spc="0" normalizeH="0" baseline="0" noProof="0" dirty="0">
                <a:ln>
                  <a:noFill/>
                </a:ln>
                <a:solidFill>
                  <a:prstClr val="black"/>
                </a:solidFill>
                <a:effectLst/>
                <a:uLnTx/>
                <a:uFillTx/>
                <a:latin typeface="ヒラギノ角ゴ ProN W6"/>
                <a:ea typeface="ヒラギノ角ゴ ProN W6"/>
                <a:cs typeface="ヒラギノ角ゴ ProN W6"/>
                <a:sym typeface="ヒラギノ角ゴ ProN W6"/>
              </a:rPr>
              <a:t>but postponed to autumn</a:t>
            </a:r>
            <a:b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1" sz="1969" b="0" i="0" u="none" strike="noStrike" kern="1200" cap="none" spc="0" normalizeH="0" baseline="0" noProof="0" dirty="0">
                <a:ln>
                  <a:noFill/>
                </a:ln>
                <a:solidFill>
                  <a:prstClr val="black"/>
                </a:solidFill>
                <a:effectLst/>
                <a:uLnTx/>
                <a:uFillTx/>
                <a:latin typeface="Calibri" panose="020F0502020204030204"/>
                <a:ea typeface="+mn-ea"/>
                <a:cs typeface="+mn-cs"/>
              </a:rPr>
              <a:t>No beam in last autumn due to SK-refurbishment and beamline works</a:t>
            </a: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1" name="[month]"/>
          <p:cNvSpPr txBox="1"/>
          <p:nvPr/>
        </p:nvSpPr>
        <p:spPr>
          <a:xfrm>
            <a:off x="6378773" y="4132278"/>
            <a:ext cx="788294"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687" b="0" i="0" u="none" strike="noStrike" kern="1200" cap="none" spc="0" normalizeH="0" baseline="0" noProof="0">
                <a:ln>
                  <a:noFill/>
                </a:ln>
                <a:solidFill>
                  <a:prstClr val="black"/>
                </a:solidFill>
                <a:effectLst/>
                <a:uLnTx/>
                <a:uFillTx/>
                <a:latin typeface="Calibri" panose="020F0502020204030204"/>
                <a:ea typeface="+mn-ea"/>
                <a:cs typeface="+mn-cs"/>
              </a:rPr>
              <a:t>[month]</a:t>
            </a:r>
          </a:p>
        </p:txBody>
      </p:sp>
      <p:sp>
        <p:nvSpPr>
          <p:cNvPr id="192" name="Accumulated…"/>
          <p:cNvSpPr txBox="1"/>
          <p:nvPr/>
        </p:nvSpPr>
        <p:spPr>
          <a:xfrm rot="16200000">
            <a:off x="-970067" y="1869892"/>
            <a:ext cx="2654509" cy="721288"/>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latin typeface="Times New Roman"/>
                <a:ea typeface="Times New Roman"/>
                <a:cs typeface="Times New Roman"/>
                <a:sym typeface="Times New Roman"/>
              </a:defRPr>
            </a:pPr>
            <a:r>
              <a:rPr kumimoji="1" sz="2109" b="0" i="0" u="none" strike="noStrike" kern="1200" cap="none" spc="0" normalizeH="0" baseline="0" noProof="0">
                <a:ln>
                  <a:noFill/>
                </a:ln>
                <a:solidFill>
                  <a:prstClr val="black"/>
                </a:solidFill>
                <a:effectLst/>
                <a:uLnTx/>
                <a:uFillTx/>
                <a:latin typeface="Times New Roman"/>
                <a:cs typeface="Times New Roman"/>
                <a:sym typeface="Times New Roman"/>
              </a:rPr>
              <a:t>Accumulated </a:t>
            </a:r>
          </a:p>
          <a:p>
            <a:pPr marL="0" marR="0" lvl="0" indent="0" algn="l" defTabSz="914400" rtl="0" eaLnBrk="1" fontAlgn="auto" latinLnBrk="0" hangingPunct="1">
              <a:lnSpc>
                <a:spcPct val="100000"/>
              </a:lnSpc>
              <a:spcBef>
                <a:spcPts val="0"/>
              </a:spcBef>
              <a:spcAft>
                <a:spcPts val="0"/>
              </a:spcAft>
              <a:buClrTx/>
              <a:buSzTx/>
              <a:buFontTx/>
              <a:buNone/>
              <a:tabLst/>
              <a:defRPr sz="3000">
                <a:latin typeface="Times New Roman"/>
                <a:ea typeface="Times New Roman"/>
                <a:cs typeface="Times New Roman"/>
                <a:sym typeface="Times New Roman"/>
              </a:defRPr>
            </a:pPr>
            <a:r>
              <a:rPr kumimoji="1" sz="2109" b="0" i="0" u="none" strike="noStrike" kern="1200" cap="none" spc="0" normalizeH="0" baseline="0" noProof="0">
                <a:ln>
                  <a:noFill/>
                </a:ln>
                <a:solidFill>
                  <a:prstClr val="black"/>
                </a:solidFill>
                <a:effectLst/>
                <a:uLnTx/>
                <a:uFillTx/>
                <a:latin typeface="Times New Roman"/>
                <a:cs typeface="Times New Roman"/>
                <a:sym typeface="Times New Roman"/>
              </a:rPr>
              <a:t>protons on target (POT)</a:t>
            </a:r>
          </a:p>
        </p:txBody>
      </p:sp>
      <p:sp>
        <p:nvSpPr>
          <p:cNvPr id="2" name="スライド番号プレースホルダー 1">
            <a:extLst>
              <a:ext uri="{FF2B5EF4-FFF2-40B4-BE49-F238E27FC236}">
                <a16:creationId xmlns:a16="http://schemas.microsoft.com/office/drawing/2014/main" id="{CF45D7EB-077E-4437-BB0F-2C46B1AECF10}"/>
              </a:ext>
            </a:extLst>
          </p:cNvPr>
          <p:cNvSpPr>
            <a:spLocks noGrp="1"/>
          </p:cNvSpPr>
          <p:nvPr>
            <p:ph type="sldNum" sz="quarter" idx="2"/>
          </p:nvPr>
        </p:nvSpPr>
        <p:spPr/>
        <p:txBody>
          <a:bodyPr/>
          <a:lstStyle/>
          <a:p>
            <a:fld id="{86CB4B4D-7CA3-9044-876B-883B54F8677D}" type="slidenum">
              <a:rPr lang="en-US" altLang="ja-JP" smtClean="0"/>
              <a:t>16</a:t>
            </a:fld>
            <a:endParaRPr lang="ja-JP" altLang="en-US" dirty="0"/>
          </a:p>
        </p:txBody>
      </p:sp>
    </p:spTree>
    <p:extLst>
      <p:ext uri="{BB962C8B-B14F-4D97-AF65-F5344CB8AC3E}">
        <p14:creationId xmlns:p14="http://schemas.microsoft.com/office/powerpoint/2010/main" val="268024389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Recent results"/>
          <p:cNvSpPr txBox="1">
            <a:spLocks noGrp="1"/>
          </p:cNvSpPr>
          <p:nvPr>
            <p:ph type="title"/>
          </p:nvPr>
        </p:nvSpPr>
        <p:spPr>
          <a:xfrm>
            <a:off x="1131686" y="-15386"/>
            <a:ext cx="6397280" cy="830462"/>
          </a:xfrm>
          <a:prstGeom prst="rect">
            <a:avLst/>
          </a:prstGeom>
        </p:spPr>
        <p:txBody>
          <a:bodyPr/>
          <a:lstStyle/>
          <a:p>
            <a:pPr algn="ctr"/>
            <a:r>
              <a:rPr lang="en-US" b="1" dirty="0">
                <a:solidFill>
                  <a:srgbClr val="C00000"/>
                </a:solidFill>
              </a:rPr>
              <a:t>T2K: </a:t>
            </a:r>
            <a:r>
              <a:rPr b="1" dirty="0">
                <a:solidFill>
                  <a:srgbClr val="C00000"/>
                </a:solidFill>
              </a:rPr>
              <a:t>Recent results</a:t>
            </a:r>
          </a:p>
        </p:txBody>
      </p:sp>
      <p:sp>
        <p:nvSpPr>
          <p:cNvPr id="198" name="Results with all the data collected in the 2010~2018 period (9years)"/>
          <p:cNvSpPr txBox="1">
            <a:spLocks noGrp="1"/>
          </p:cNvSpPr>
          <p:nvPr>
            <p:ph type="body" sz="quarter" idx="1"/>
          </p:nvPr>
        </p:nvSpPr>
        <p:spPr>
          <a:xfrm>
            <a:off x="47529" y="869381"/>
            <a:ext cx="8934240" cy="486188"/>
          </a:xfrm>
          <a:prstGeom prst="rect">
            <a:avLst/>
          </a:prstGeom>
        </p:spPr>
        <p:txBody>
          <a:bodyPr anchor="t">
            <a:normAutofit fontScale="92500"/>
          </a:bodyPr>
          <a:lstStyle>
            <a:lvl1pPr marL="201167" indent="-201167" defTabSz="514095">
              <a:spcBef>
                <a:spcPts val="3600"/>
              </a:spcBef>
              <a:buSzPct val="80000"/>
              <a:buBlip>
                <a:blip r:embed="rId3"/>
              </a:buBlip>
              <a:defRPr sz="2640">
                <a:latin typeface="ヒラギノ角ゴ ProN W6"/>
                <a:ea typeface="ヒラギノ角ゴ ProN W6"/>
                <a:cs typeface="ヒラギノ角ゴ ProN W6"/>
                <a:sym typeface="ヒラギノ角ゴ ProN W6"/>
              </a:defRPr>
            </a:lvl1pPr>
          </a:lstStyle>
          <a:p>
            <a:r>
              <a:rPr dirty="0"/>
              <a:t>Results with all the data collected in the 2010</a:t>
            </a:r>
            <a:r>
              <a:rPr dirty="0">
                <a:latin typeface="Symbol" panose="05050102010706020507" pitchFamily="18" charset="2"/>
              </a:rPr>
              <a:t>~</a:t>
            </a:r>
            <a:r>
              <a:rPr dirty="0"/>
              <a:t>2018 period (9years)</a:t>
            </a:r>
          </a:p>
        </p:txBody>
      </p:sp>
      <p:sp>
        <p:nvSpPr>
          <p:cNvPr id="200" name="Indication of neutrino CP violation ?"/>
          <p:cNvSpPr txBox="1"/>
          <p:nvPr/>
        </p:nvSpPr>
        <p:spPr>
          <a:xfrm>
            <a:off x="5067926" y="4699180"/>
            <a:ext cx="3577164"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lgn="l">
              <a:defRPr>
                <a:solidFill>
                  <a:srgbClr val="0433FF"/>
                </a:solidFill>
                <a:latin typeface="ヒラギノ角ゴ ProN W6"/>
                <a:ea typeface="ヒラギノ角ゴ ProN W6"/>
                <a:cs typeface="ヒラギノ角ゴ ProN W6"/>
                <a:sym typeface="ヒラギノ角ゴ ProN W6"/>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800" b="0" i="0" u="none" strike="noStrike" kern="1200" cap="none" spc="0" normalizeH="0" baseline="0" noProof="0">
                <a:ln>
                  <a:noFill/>
                </a:ln>
                <a:solidFill>
                  <a:srgbClr val="0433FF"/>
                </a:solidFill>
                <a:effectLst/>
                <a:uLnTx/>
                <a:uFillTx/>
                <a:latin typeface="Calibri Light" panose="020F0302020204030204"/>
                <a:sym typeface="ヒラギノ角ゴ ProN W6"/>
              </a:rPr>
              <a:t>Indication of neutrino CP violation ? </a:t>
            </a:r>
          </a:p>
        </p:txBody>
      </p:sp>
      <p:graphicFrame>
        <p:nvGraphicFramePr>
          <p:cNvPr id="201" name="表"/>
          <p:cNvGraphicFramePr/>
          <p:nvPr>
            <p:extLst>
              <p:ext uri="{D42A27DB-BD31-4B8C-83A1-F6EECF244321}">
                <p14:modId xmlns:p14="http://schemas.microsoft.com/office/powerpoint/2010/main" val="2653509649"/>
              </p:ext>
            </p:extLst>
          </p:nvPr>
        </p:nvGraphicFramePr>
        <p:xfrm>
          <a:off x="128581" y="1291680"/>
          <a:ext cx="8772131" cy="1753489"/>
        </p:xfrm>
        <a:graphic>
          <a:graphicData uri="http://schemas.openxmlformats.org/drawingml/2006/table">
            <a:tbl>
              <a:tblPr/>
              <a:tblGrid>
                <a:gridCol w="1964531">
                  <a:extLst>
                    <a:ext uri="{9D8B030D-6E8A-4147-A177-3AD203B41FA5}">
                      <a16:colId xmlns:a16="http://schemas.microsoft.com/office/drawing/2014/main" val="20000"/>
                    </a:ext>
                  </a:extLst>
                </a:gridCol>
                <a:gridCol w="1247968">
                  <a:extLst>
                    <a:ext uri="{9D8B030D-6E8A-4147-A177-3AD203B41FA5}">
                      <a16:colId xmlns:a16="http://schemas.microsoft.com/office/drawing/2014/main" val="20001"/>
                    </a:ext>
                  </a:extLst>
                </a:gridCol>
                <a:gridCol w="567760">
                  <a:extLst>
                    <a:ext uri="{9D8B030D-6E8A-4147-A177-3AD203B41FA5}">
                      <a16:colId xmlns:a16="http://schemas.microsoft.com/office/drawing/2014/main" val="20002"/>
                    </a:ext>
                  </a:extLst>
                </a:gridCol>
                <a:gridCol w="1247968">
                  <a:extLst>
                    <a:ext uri="{9D8B030D-6E8A-4147-A177-3AD203B41FA5}">
                      <a16:colId xmlns:a16="http://schemas.microsoft.com/office/drawing/2014/main" val="20003"/>
                    </a:ext>
                  </a:extLst>
                </a:gridCol>
                <a:gridCol w="1247968">
                  <a:extLst>
                    <a:ext uri="{9D8B030D-6E8A-4147-A177-3AD203B41FA5}">
                      <a16:colId xmlns:a16="http://schemas.microsoft.com/office/drawing/2014/main" val="20004"/>
                    </a:ext>
                  </a:extLst>
                </a:gridCol>
                <a:gridCol w="1247968">
                  <a:extLst>
                    <a:ext uri="{9D8B030D-6E8A-4147-A177-3AD203B41FA5}">
                      <a16:colId xmlns:a16="http://schemas.microsoft.com/office/drawing/2014/main" val="20005"/>
                    </a:ext>
                  </a:extLst>
                </a:gridCol>
                <a:gridCol w="1247968">
                  <a:extLst>
                    <a:ext uri="{9D8B030D-6E8A-4147-A177-3AD203B41FA5}">
                      <a16:colId xmlns:a16="http://schemas.microsoft.com/office/drawing/2014/main" val="20006"/>
                    </a:ext>
                  </a:extLst>
                </a:gridCol>
              </a:tblGrid>
              <a:tr h="350044">
                <a:tc>
                  <a:txBody>
                    <a:bodyPr/>
                    <a:lstStyle/>
                    <a:p>
                      <a:pPr defTabSz="914400">
                        <a:defRPr sz="2600"/>
                      </a:pPr>
                      <a:endParaRPr sz="1800" dirty="0"/>
                    </a:p>
                  </a:txBody>
                  <a:tcPr marL="35719" marR="35719" marT="35719" marB="35719" anchor="ctr" horzOverflow="overflow">
                    <a:lnR w="25400">
                      <a:solidFill>
                        <a:srgbClr val="000000"/>
                      </a:solidFill>
                      <a:miter lim="400000"/>
                    </a:lnR>
                  </a:tcPr>
                </a:tc>
                <a:tc rowSpan="2">
                  <a:txBody>
                    <a:bodyPr/>
                    <a:lstStyle/>
                    <a:p>
                      <a:pPr defTabSz="914400"/>
                      <a:r>
                        <a:rPr sz="2000" dirty="0">
                          <a:latin typeface="+mj-lt"/>
                          <a:ea typeface="ヒラギノ角ゴ ProN W6"/>
                          <a:cs typeface="ヒラギノ角ゴ ProN W6"/>
                          <a:sym typeface="ヒラギノ角ゴ ProN W6"/>
                        </a:rPr>
                        <a:t>Obs.</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defRPr sz="2600"/>
                      </a:pPr>
                      <a:endParaRPr sz="1800"/>
                    </a:p>
                  </a:txBody>
                  <a:tcPr marL="35719" marR="35719" marT="35719" marB="35719" anchor="ctr" horzOverflow="overflow">
                    <a:lnL w="25400">
                      <a:solidFill>
                        <a:srgbClr val="000000"/>
                      </a:solidFill>
                      <a:miter lim="400000"/>
                    </a:lnL>
                    <a:lnR w="25400">
                      <a:solidFill>
                        <a:srgbClr val="000000"/>
                      </a:solidFill>
                      <a:miter lim="400000"/>
                    </a:lnR>
                  </a:tcPr>
                </a:tc>
                <a:tc gridSpan="4">
                  <a:txBody>
                    <a:bodyPr/>
                    <a:lstStyle/>
                    <a:p>
                      <a:pPr defTabSz="914400"/>
                      <a:r>
                        <a:rPr sz="1800"/>
                        <a:t>Expectation</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0"/>
                  </a:ext>
                </a:extLst>
              </a:tr>
              <a:tr h="467815">
                <a:tc>
                  <a:txBody>
                    <a:bodyPr/>
                    <a:lstStyle/>
                    <a:p>
                      <a:pPr defTabSz="914400">
                        <a:defRPr sz="2600"/>
                      </a:pPr>
                      <a:endParaRPr sz="1800"/>
                    </a:p>
                  </a:txBody>
                  <a:tcPr marL="35719" marR="35719" marT="35719" marB="35719" anchor="ctr" horzOverflow="overflow">
                    <a:lnR w="25400">
                      <a:solidFill>
                        <a:srgbClr val="000000"/>
                      </a:solidFill>
                      <a:miter lim="400000"/>
                    </a:lnR>
                    <a:lnB w="25400">
                      <a:solidFill>
                        <a:srgbClr val="000000"/>
                      </a:solidFill>
                      <a:miter lim="400000"/>
                    </a:lnB>
                  </a:tcPr>
                </a:tc>
                <a:tc vMerge="1">
                  <a:txBody>
                    <a:bodyPr/>
                    <a:lstStyle/>
                    <a:p>
                      <a:endParaRPr lang="ja-JP"/>
                    </a:p>
                  </a:txBody>
                  <a:tcPr/>
                </a:tc>
                <a:tc>
                  <a:txBody>
                    <a:bodyPr/>
                    <a:lstStyle/>
                    <a:p>
                      <a:pPr defTabSz="914400">
                        <a:defRPr sz="2600"/>
                      </a:pPr>
                      <a:endParaRPr sz="1800"/>
                    </a:p>
                  </a:txBody>
                  <a:tcPr marL="35719" marR="35719" marT="35719" marB="35719" anchor="ctr" horzOverflow="overflow">
                    <a:lnL w="25400">
                      <a:solidFill>
                        <a:srgbClr val="000000"/>
                      </a:solidFill>
                      <a:miter lim="400000"/>
                    </a:lnL>
                    <a:lnR w="25400">
                      <a:solidFill>
                        <a:srgbClr val="000000"/>
                      </a:solidFill>
                      <a:miter lim="400000"/>
                    </a:lnR>
                  </a:tcPr>
                </a:tc>
                <a:tc>
                  <a:txBody>
                    <a:bodyPr/>
                    <a:lstStyle/>
                    <a:p>
                      <a:pPr defTabSz="914400"/>
                      <a:r>
                        <a:rPr sz="2000" dirty="0"/>
                        <a:t>δ=-π/2</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000"/>
                        <a:t>δ=π</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000"/>
                        <a:t>δ=π/2</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000"/>
                        <a:t>δ=0</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1"/>
                  </a:ext>
                </a:extLst>
              </a:tr>
              <a:tr h="467815">
                <a:tc>
                  <a:txBody>
                    <a:bodyPr/>
                    <a:lstStyle/>
                    <a:p>
                      <a:pPr defTabSz="914400">
                        <a:defRPr sz="2600"/>
                      </a:pPr>
                      <a:endParaRPr sz="1800"/>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a:latin typeface="ヒラギノ角ゴ ProN W6"/>
                          <a:ea typeface="ヒラギノ角ゴ ProN W6"/>
                          <a:cs typeface="ヒラギノ角ゴ ProN W6"/>
                          <a:sym typeface="ヒラギノ角ゴ ProN W6"/>
                        </a:rPr>
                        <a:t>90</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defRPr sz="3000"/>
                      </a:pPr>
                      <a:endParaRPr sz="2100"/>
                    </a:p>
                  </a:txBody>
                  <a:tcPr marL="35719" marR="35719" marT="35719" marB="35719" anchor="ctr" horzOverflow="overflow">
                    <a:lnL w="25400">
                      <a:solidFill>
                        <a:srgbClr val="000000"/>
                      </a:solidFill>
                      <a:miter lim="400000"/>
                    </a:lnL>
                    <a:lnR w="25400">
                      <a:solidFill>
                        <a:srgbClr val="000000"/>
                      </a:solidFill>
                      <a:miter lim="400000"/>
                    </a:lnR>
                  </a:tcPr>
                </a:tc>
                <a:tc>
                  <a:txBody>
                    <a:bodyPr/>
                    <a:lstStyle/>
                    <a:p>
                      <a:pPr defTabSz="914400"/>
                      <a:r>
                        <a:rPr sz="2100"/>
                        <a:t>81.4</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a:t>68.6</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a:t>55.5</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a:t>68.3</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2"/>
                  </a:ext>
                </a:extLst>
              </a:tr>
              <a:tr h="467815">
                <a:tc>
                  <a:txBody>
                    <a:bodyPr/>
                    <a:lstStyle/>
                    <a:p>
                      <a:pPr defTabSz="914400">
                        <a:defRPr sz="2600"/>
                      </a:pPr>
                      <a:endParaRPr sz="1800"/>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a:latin typeface="ヒラギノ角ゴ ProN W6"/>
                          <a:ea typeface="ヒラギノ角ゴ ProN W6"/>
                          <a:cs typeface="ヒラギノ角ゴ ProN W6"/>
                          <a:sym typeface="ヒラギノ角ゴ ProN W6"/>
                        </a:rPr>
                        <a:t>15</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defRPr sz="3000"/>
                      </a:pPr>
                      <a:endParaRPr sz="2100"/>
                    </a:p>
                  </a:txBody>
                  <a:tcPr marL="35719" marR="35719" marT="35719" marB="35719" anchor="ctr" horzOverflow="overflow">
                    <a:lnL w="25400">
                      <a:solidFill>
                        <a:srgbClr val="000000"/>
                      </a:solidFill>
                      <a:miter lim="400000"/>
                    </a:lnL>
                    <a:lnR w="25400">
                      <a:solidFill>
                        <a:srgbClr val="000000"/>
                      </a:solidFill>
                      <a:miter lim="400000"/>
                    </a:lnR>
                  </a:tcPr>
                </a:tc>
                <a:tc>
                  <a:txBody>
                    <a:bodyPr/>
                    <a:lstStyle/>
                    <a:p>
                      <a:pPr defTabSz="914400"/>
                      <a:r>
                        <a:rPr sz="2100"/>
                        <a:t>17.1</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a:t>19.3</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a:t>21.7</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tc>
                  <a:txBody>
                    <a:bodyPr/>
                    <a:lstStyle/>
                    <a:p>
                      <a:pPr defTabSz="914400"/>
                      <a:r>
                        <a:rPr sz="2100" dirty="0"/>
                        <a:t>19.4</a:t>
                      </a:r>
                    </a:p>
                  </a:txBody>
                  <a:tcPr marL="35719" marR="35719" marT="35719" marB="35719"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tcPr>
                </a:tc>
                <a:extLst>
                  <a:ext uri="{0D108BD9-81ED-4DB2-BD59-A6C34878D82A}">
                    <a16:rowId xmlns:a16="http://schemas.microsoft.com/office/drawing/2014/main" val="10003"/>
                  </a:ext>
                </a:extLst>
              </a:tr>
            </a:tbl>
          </a:graphicData>
        </a:graphic>
      </p:graphicFrame>
      <p:sp>
        <p:nvSpPr>
          <p:cNvPr id="202" name="νμ→νe"/>
          <p:cNvSpPr txBox="1"/>
          <p:nvPr/>
        </p:nvSpPr>
        <p:spPr>
          <a:xfrm>
            <a:off x="136222" y="1933177"/>
            <a:ext cx="995465" cy="504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latin typeface="Times New Roman"/>
                <a:ea typeface="Times New Roman"/>
                <a:cs typeface="Times New Roman"/>
                <a:sym typeface="Times New Roman"/>
              </a:defRPr>
            </a:pPr>
            <a:r>
              <a:rPr kumimoji="1" sz="2812"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812" b="0" i="0" u="none" strike="noStrike" kern="1200" cap="none" spc="0" normalizeH="0" baseline="-5999" noProof="0">
                <a:ln>
                  <a:noFill/>
                </a:ln>
                <a:solidFill>
                  <a:prstClr val="black"/>
                </a:solidFill>
                <a:effectLst/>
                <a:uLnTx/>
                <a:uFillTx/>
                <a:latin typeface="Times New Roman"/>
                <a:cs typeface="Times New Roman"/>
                <a:sym typeface="Times New Roman"/>
              </a:rPr>
              <a:t>μ</a:t>
            </a:r>
            <a:r>
              <a:rPr kumimoji="1" sz="2812"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812" b="0" i="0" u="none" strike="noStrike" kern="1200" cap="none" spc="0" normalizeH="0" baseline="-5999" noProof="0">
                <a:ln>
                  <a:noFill/>
                </a:ln>
                <a:solidFill>
                  <a:prstClr val="black"/>
                </a:solidFill>
                <a:effectLst/>
                <a:uLnTx/>
                <a:uFillTx/>
                <a:latin typeface="Times New Roman"/>
                <a:cs typeface="Times New Roman"/>
                <a:sym typeface="Times New Roman"/>
              </a:rPr>
              <a:t>e</a:t>
            </a:r>
          </a:p>
        </p:txBody>
      </p:sp>
      <p:sp>
        <p:nvSpPr>
          <p:cNvPr id="203" name="candidates"/>
          <p:cNvSpPr txBox="1"/>
          <p:nvPr/>
        </p:nvSpPr>
        <p:spPr>
          <a:xfrm>
            <a:off x="821930" y="2251693"/>
            <a:ext cx="1057983" cy="342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5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758" b="0" i="0" u="none" strike="noStrike" kern="1200" cap="none" spc="0" normalizeH="0" baseline="0" noProof="0">
                <a:ln>
                  <a:noFill/>
                </a:ln>
                <a:solidFill>
                  <a:prstClr val="black"/>
                </a:solidFill>
                <a:effectLst/>
                <a:uLnTx/>
                <a:uFillTx/>
                <a:latin typeface="Calibri" panose="020F0502020204030204"/>
                <a:ea typeface="+mn-ea"/>
                <a:cs typeface="+mn-cs"/>
              </a:rPr>
              <a:t>candidates</a:t>
            </a:r>
          </a:p>
        </p:txBody>
      </p:sp>
      <p:sp>
        <p:nvSpPr>
          <p:cNvPr id="204" name="Need more data for confirmation"/>
          <p:cNvSpPr txBox="1"/>
          <p:nvPr/>
        </p:nvSpPr>
        <p:spPr>
          <a:xfrm>
            <a:off x="5797992" y="5957372"/>
            <a:ext cx="3333946" cy="8295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lgn="l">
              <a:defRPr sz="3500">
                <a:solidFill>
                  <a:srgbClr val="FF2600"/>
                </a:solidFill>
                <a:latin typeface="ヒラギノ角ゴ ProN W6"/>
                <a:ea typeface="ヒラギノ角ゴ ProN W6"/>
                <a:cs typeface="ヒラギノ角ゴ ProN W6"/>
                <a:sym typeface="ヒラギノ角ゴ ProN W6"/>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461" b="0" i="0" u="none" strike="noStrike" kern="1200" cap="none" spc="0" normalizeH="0" baseline="0" noProof="0">
                <a:ln>
                  <a:noFill/>
                </a:ln>
                <a:solidFill>
                  <a:srgbClr val="FF2600"/>
                </a:solidFill>
                <a:effectLst/>
                <a:uLnTx/>
                <a:uFillTx/>
                <a:latin typeface="ヒラギノ角ゴ ProN W6"/>
                <a:sym typeface="ヒラギノ角ゴ ProN W6"/>
              </a:rPr>
              <a:t>Need more data for confirmation</a:t>
            </a:r>
          </a:p>
        </p:txBody>
      </p:sp>
      <p:sp>
        <p:nvSpPr>
          <p:cNvPr id="205" name="矢印"/>
          <p:cNvSpPr/>
          <p:nvPr/>
        </p:nvSpPr>
        <p:spPr>
          <a:xfrm>
            <a:off x="5124297" y="6280681"/>
            <a:ext cx="616149" cy="346867"/>
          </a:xfrm>
          <a:prstGeom prst="rightArrow">
            <a:avLst>
              <a:gd name="adj1" fmla="val 32000"/>
              <a:gd name="adj2" fmla="val 113685"/>
            </a:avLst>
          </a:prstGeom>
          <a:blipFill>
            <a:blip r:embed="rId4"/>
          </a:blipFill>
          <a:ln w="12700">
            <a:miter lim="400000"/>
          </a:ln>
          <a:effectLst>
            <a:outerShdw blurRad="38100" dist="25400" dir="5400000" rotWithShape="0">
              <a:srgbClr val="000000">
                <a:alpha val="50000"/>
              </a:srgbClr>
            </a:outerShdw>
          </a:effectLst>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06" name="イメージ" descr="イメージ"/>
          <p:cNvPicPr>
            <a:picLocks noChangeAspect="1"/>
          </p:cNvPicPr>
          <p:nvPr/>
        </p:nvPicPr>
        <p:blipFill>
          <a:blip r:embed="rId5">
            <a:extLst/>
          </a:blip>
          <a:stretch>
            <a:fillRect/>
          </a:stretch>
        </p:blipFill>
        <p:spPr>
          <a:xfrm>
            <a:off x="219607" y="3346869"/>
            <a:ext cx="4609019" cy="3391268"/>
          </a:xfrm>
          <a:prstGeom prst="rect">
            <a:avLst/>
          </a:prstGeom>
          <a:ln w="12700">
            <a:miter lim="400000"/>
          </a:ln>
        </p:spPr>
      </p:pic>
      <p:grpSp>
        <p:nvGrpSpPr>
          <p:cNvPr id="210" name="グループ"/>
          <p:cNvGrpSpPr/>
          <p:nvPr/>
        </p:nvGrpSpPr>
        <p:grpSpPr>
          <a:xfrm>
            <a:off x="303828" y="6449797"/>
            <a:ext cx="1211871" cy="396712"/>
            <a:chOff x="-1" y="-17147"/>
            <a:chExt cx="1723548" cy="564209"/>
          </a:xfrm>
        </p:grpSpPr>
        <p:sp>
          <p:nvSpPr>
            <p:cNvPr id="207" name="νμ→νe cand."/>
            <p:cNvSpPr txBox="1"/>
            <p:nvPr/>
          </p:nvSpPr>
          <p:spPr>
            <a:xfrm>
              <a:off x="-1" y="-17147"/>
              <a:ext cx="1723548" cy="564209"/>
            </a:xfrm>
            <a:prstGeom prst="rect">
              <a:avLst/>
            </a:prstGeom>
            <a:noFill/>
            <a:ln w="12700" cap="flat">
              <a:solidFill>
                <a:srgbClr val="0000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latin typeface="Times New Roman"/>
                  <a:ea typeface="Times New Roman"/>
                  <a:cs typeface="Times New Roman"/>
                  <a:sym typeface="Times New Roman"/>
                </a:defRPr>
              </a:pPr>
              <a:r>
                <a:rPr kumimoji="1" sz="2109"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109" b="0" i="0" u="none" strike="noStrike" kern="1200" cap="none" spc="0" normalizeH="0" baseline="-5999" noProof="0">
                  <a:ln>
                    <a:noFill/>
                  </a:ln>
                  <a:solidFill>
                    <a:prstClr val="black"/>
                  </a:solidFill>
                  <a:effectLst/>
                  <a:uLnTx/>
                  <a:uFillTx/>
                  <a:latin typeface="Times New Roman"/>
                  <a:cs typeface="Times New Roman"/>
                  <a:sym typeface="Times New Roman"/>
                </a:rPr>
                <a:t>μ</a:t>
              </a:r>
              <a:r>
                <a:rPr kumimoji="1" sz="2109"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109" b="0" i="0" u="none" strike="noStrike" kern="1200" cap="none" spc="0" normalizeH="0" baseline="-5999" noProof="0">
                  <a:ln>
                    <a:noFill/>
                  </a:ln>
                  <a:solidFill>
                    <a:prstClr val="black"/>
                  </a:solidFill>
                  <a:effectLst/>
                  <a:uLnTx/>
                  <a:uFillTx/>
                  <a:latin typeface="Times New Roman"/>
                  <a:cs typeface="Times New Roman"/>
                  <a:sym typeface="Times New Roman"/>
                </a:rPr>
                <a:t>e </a:t>
              </a:r>
              <a:r>
                <a:rPr kumimoji="1" sz="1477" b="0" i="0" u="none" strike="noStrike" kern="1200" cap="none" spc="0" normalizeH="0" baseline="0" noProof="0">
                  <a:ln>
                    <a:noFill/>
                  </a:ln>
                  <a:solidFill>
                    <a:prstClr val="black"/>
                  </a:solidFill>
                  <a:effectLst/>
                  <a:uLnTx/>
                  <a:uFillTx/>
                  <a:latin typeface="Times New Roman"/>
                  <a:cs typeface="Times New Roman"/>
                  <a:sym typeface="ヒラギノ角ゴ ProN W3"/>
                </a:rPr>
                <a:t>cand.</a:t>
              </a:r>
            </a:p>
          </p:txBody>
        </p:sp>
        <p:sp>
          <p:nvSpPr>
            <p:cNvPr id="208" name="線"/>
            <p:cNvSpPr/>
            <p:nvPr/>
          </p:nvSpPr>
          <p:spPr>
            <a:xfrm>
              <a:off x="26271" y="161582"/>
              <a:ext cx="24647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線"/>
            <p:cNvSpPr/>
            <p:nvPr/>
          </p:nvSpPr>
          <p:spPr>
            <a:xfrm>
              <a:off x="707715" y="161582"/>
              <a:ext cx="24647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1" name="四角形"/>
          <p:cNvSpPr/>
          <p:nvPr/>
        </p:nvSpPr>
        <p:spPr>
          <a:xfrm>
            <a:off x="546530" y="6086070"/>
            <a:ext cx="173299" cy="115778"/>
          </a:xfrm>
          <a:prstGeom prst="rect">
            <a:avLst/>
          </a:prstGeom>
          <a:solidFill>
            <a:srgbClr val="FFFFFF"/>
          </a:solidFill>
          <a:ln w="12700">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2" name="線"/>
          <p:cNvSpPr/>
          <p:nvPr/>
        </p:nvSpPr>
        <p:spPr>
          <a:xfrm flipV="1">
            <a:off x="484435" y="5362724"/>
            <a:ext cx="1" cy="267445"/>
          </a:xfrm>
          <a:prstGeom prst="line">
            <a:avLst/>
          </a:prstGeom>
          <a:ln w="38100">
            <a:solidFill>
              <a:srgbClr val="942193"/>
            </a:solidFill>
            <a:miter lim="400000"/>
            <a:tailEnd type="arrow"/>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線"/>
          <p:cNvSpPr/>
          <p:nvPr/>
        </p:nvSpPr>
        <p:spPr>
          <a:xfrm flipH="1">
            <a:off x="484435" y="5737324"/>
            <a:ext cx="1" cy="267445"/>
          </a:xfrm>
          <a:prstGeom prst="line">
            <a:avLst/>
          </a:prstGeom>
          <a:ln w="38100">
            <a:solidFill>
              <a:srgbClr val="942193"/>
            </a:solidFill>
            <a:miter lim="400000"/>
            <a:tailEnd type="arrow"/>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線"/>
          <p:cNvSpPr/>
          <p:nvPr/>
        </p:nvSpPr>
        <p:spPr>
          <a:xfrm>
            <a:off x="385277" y="5683746"/>
            <a:ext cx="4364973" cy="1"/>
          </a:xfrm>
          <a:prstGeom prst="line">
            <a:avLst/>
          </a:prstGeom>
          <a:ln w="50800">
            <a:solidFill>
              <a:srgbClr val="942193"/>
            </a:solidFill>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四角形"/>
          <p:cNvSpPr/>
          <p:nvPr/>
        </p:nvSpPr>
        <p:spPr>
          <a:xfrm>
            <a:off x="7646694" y="1616204"/>
            <a:ext cx="1245786" cy="1404856"/>
          </a:xfrm>
          <a:prstGeom prst="rect">
            <a:avLst/>
          </a:prstGeom>
          <a:ln w="25400">
            <a:solidFill>
              <a:srgbClr val="0433FF"/>
            </a:solidFill>
            <a:miter lim="400000"/>
          </a:ln>
          <a:effectLst>
            <a:outerShdw blurRad="38100" dist="25400" dir="5400000" rotWithShape="0">
              <a:srgbClr val="000000">
                <a:alpha val="50000"/>
              </a:srgbClr>
            </a:outerShdw>
          </a:effectLst>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6" name="双方向矢印"/>
          <p:cNvSpPr/>
          <p:nvPr/>
        </p:nvSpPr>
        <p:spPr>
          <a:xfrm>
            <a:off x="2458208" y="2390962"/>
            <a:ext cx="5192814" cy="245950"/>
          </a:xfrm>
          <a:prstGeom prst="leftRightArrow">
            <a:avLst>
              <a:gd name="adj1" fmla="val 32000"/>
              <a:gd name="adj2" fmla="val 125554"/>
            </a:avLst>
          </a:prstGeom>
          <a:solidFill>
            <a:srgbClr val="945200"/>
          </a:solidFill>
          <a:ln w="12700">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8" name="四角形"/>
          <p:cNvSpPr/>
          <p:nvPr/>
        </p:nvSpPr>
        <p:spPr>
          <a:xfrm>
            <a:off x="3544629" y="3845517"/>
            <a:ext cx="1082800" cy="518712"/>
          </a:xfrm>
          <a:prstGeom prst="rect">
            <a:avLst/>
          </a:prstGeom>
          <a:solidFill>
            <a:srgbClr val="FFFFFF"/>
          </a:solidFill>
          <a:ln w="12700">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9" name="四角形"/>
          <p:cNvSpPr/>
          <p:nvPr/>
        </p:nvSpPr>
        <p:spPr>
          <a:xfrm>
            <a:off x="216949" y="3448742"/>
            <a:ext cx="284941" cy="1690055"/>
          </a:xfrm>
          <a:prstGeom prst="rect">
            <a:avLst/>
          </a:prstGeom>
          <a:solidFill>
            <a:srgbClr val="FFFFFF"/>
          </a:solidFill>
          <a:ln w="12700">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0" name="νμ→νe cand."/>
          <p:cNvSpPr txBox="1"/>
          <p:nvPr/>
        </p:nvSpPr>
        <p:spPr>
          <a:xfrm>
            <a:off x="218920" y="3272904"/>
            <a:ext cx="1211871" cy="396712"/>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latin typeface="Times New Roman"/>
                <a:ea typeface="Times New Roman"/>
                <a:cs typeface="Times New Roman"/>
                <a:sym typeface="Times New Roman"/>
              </a:defRPr>
            </a:pPr>
            <a:r>
              <a:rPr kumimoji="1" sz="2109"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109" b="0" i="0" u="none" strike="noStrike" kern="1200" cap="none" spc="0" normalizeH="0" baseline="-5999" noProof="0">
                <a:ln>
                  <a:noFill/>
                </a:ln>
                <a:solidFill>
                  <a:prstClr val="black"/>
                </a:solidFill>
                <a:effectLst/>
                <a:uLnTx/>
                <a:uFillTx/>
                <a:latin typeface="Times New Roman"/>
                <a:cs typeface="Times New Roman"/>
                <a:sym typeface="Times New Roman"/>
              </a:rPr>
              <a:t>μ</a:t>
            </a:r>
            <a:r>
              <a:rPr kumimoji="1" sz="2109"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109" b="0" i="0" u="none" strike="noStrike" kern="1200" cap="none" spc="0" normalizeH="0" baseline="-5999" noProof="0">
                <a:ln>
                  <a:noFill/>
                </a:ln>
                <a:solidFill>
                  <a:prstClr val="black"/>
                </a:solidFill>
                <a:effectLst/>
                <a:uLnTx/>
                <a:uFillTx/>
                <a:latin typeface="Times New Roman"/>
                <a:cs typeface="Times New Roman"/>
                <a:sym typeface="Times New Roman"/>
              </a:rPr>
              <a:t>e </a:t>
            </a:r>
            <a:r>
              <a:rPr kumimoji="1" sz="1477" b="0" i="0" u="none" strike="noStrike" kern="1200" cap="none" spc="0" normalizeH="0" baseline="0" noProof="0">
                <a:ln>
                  <a:noFill/>
                </a:ln>
                <a:solidFill>
                  <a:prstClr val="black"/>
                </a:solidFill>
                <a:effectLst/>
                <a:uLnTx/>
                <a:uFillTx/>
                <a:latin typeface="Times New Roman"/>
                <a:cs typeface="Times New Roman"/>
                <a:sym typeface="ヒラギノ角ゴ ProN W3"/>
              </a:rPr>
              <a:t>cand.</a:t>
            </a:r>
          </a:p>
        </p:txBody>
      </p:sp>
      <p:pic>
        <p:nvPicPr>
          <p:cNvPr id="221" name="イメージ" descr="イメージ"/>
          <p:cNvPicPr>
            <a:picLocks noChangeAspect="1"/>
          </p:cNvPicPr>
          <p:nvPr/>
        </p:nvPicPr>
        <p:blipFill>
          <a:blip r:embed="rId6">
            <a:extLst/>
          </a:blip>
          <a:stretch>
            <a:fillRect/>
          </a:stretch>
        </p:blipFill>
        <p:spPr>
          <a:xfrm>
            <a:off x="38819" y="4075838"/>
            <a:ext cx="295687" cy="1933331"/>
          </a:xfrm>
          <a:prstGeom prst="rect">
            <a:avLst/>
          </a:prstGeom>
          <a:ln w="12700">
            <a:miter lim="400000"/>
          </a:ln>
        </p:spPr>
      </p:pic>
      <p:sp>
        <p:nvSpPr>
          <p:cNvPr id="222" name="CPC"/>
          <p:cNvSpPr txBox="1"/>
          <p:nvPr/>
        </p:nvSpPr>
        <p:spPr>
          <a:xfrm>
            <a:off x="7903003" y="3021482"/>
            <a:ext cx="742087" cy="288477"/>
          </a:xfrm>
          <a:prstGeom prst="rect">
            <a:avLst/>
          </a:prstGeom>
          <a:solidFill>
            <a:schemeClr val="accent5">
              <a:hueOff val="-444211"/>
              <a:satOff val="-14915"/>
              <a:lumOff val="22857"/>
            </a:schemeClr>
          </a:solidFill>
          <a:ln w="12700">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0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406" b="0" i="0" u="none" strike="noStrike" kern="1200" cap="none" spc="0" normalizeH="0" baseline="0" noProof="0">
                <a:ln>
                  <a:noFill/>
                </a:ln>
                <a:solidFill>
                  <a:srgbClr val="FFFFFF"/>
                </a:solidFill>
                <a:effectLst/>
                <a:uLnTx/>
                <a:uFillTx/>
                <a:latin typeface="Calibri" panose="020F0502020204030204"/>
                <a:ea typeface="+mn-ea"/>
                <a:cs typeface="+mn-cs"/>
              </a:rPr>
              <a:t>CPC</a:t>
            </a:r>
          </a:p>
        </p:txBody>
      </p:sp>
      <p:sp>
        <p:nvSpPr>
          <p:cNvPr id="223" name="CPV"/>
          <p:cNvSpPr txBox="1"/>
          <p:nvPr/>
        </p:nvSpPr>
        <p:spPr>
          <a:xfrm>
            <a:off x="4103673" y="3021482"/>
            <a:ext cx="902626" cy="288477"/>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0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406" b="0" i="0" u="none" strike="noStrike" kern="1200" cap="none" spc="0" normalizeH="0" baseline="0" noProof="0">
                <a:ln>
                  <a:noFill/>
                </a:ln>
                <a:solidFill>
                  <a:srgbClr val="FFFFFF"/>
                </a:solidFill>
                <a:effectLst/>
                <a:uLnTx/>
                <a:uFillTx/>
                <a:latin typeface="Calibri" panose="020F0502020204030204"/>
                <a:ea typeface="+mn-ea"/>
                <a:cs typeface="+mn-cs"/>
              </a:rPr>
              <a:t>CPV</a:t>
            </a:r>
          </a:p>
        </p:txBody>
      </p:sp>
      <p:sp>
        <p:nvSpPr>
          <p:cNvPr id="224" name="CPC"/>
          <p:cNvSpPr txBox="1"/>
          <p:nvPr/>
        </p:nvSpPr>
        <p:spPr>
          <a:xfrm>
            <a:off x="5434415" y="3021482"/>
            <a:ext cx="742086" cy="288477"/>
          </a:xfrm>
          <a:prstGeom prst="rect">
            <a:avLst/>
          </a:prstGeom>
          <a:solidFill>
            <a:schemeClr val="accent5">
              <a:hueOff val="-444211"/>
              <a:satOff val="-14915"/>
              <a:lumOff val="22857"/>
            </a:schemeClr>
          </a:solidFill>
          <a:ln w="12700">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0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406" b="0" i="0" u="none" strike="noStrike" kern="1200" cap="none" spc="0" normalizeH="0" baseline="0" noProof="0">
                <a:ln>
                  <a:noFill/>
                </a:ln>
                <a:solidFill>
                  <a:srgbClr val="FFFFFF"/>
                </a:solidFill>
                <a:effectLst/>
                <a:uLnTx/>
                <a:uFillTx/>
                <a:latin typeface="Calibri" panose="020F0502020204030204"/>
                <a:ea typeface="+mn-ea"/>
                <a:cs typeface="+mn-cs"/>
              </a:rPr>
              <a:t>CPC</a:t>
            </a:r>
          </a:p>
        </p:txBody>
      </p:sp>
      <p:sp>
        <p:nvSpPr>
          <p:cNvPr id="225" name="CPV"/>
          <p:cNvSpPr txBox="1"/>
          <p:nvPr/>
        </p:nvSpPr>
        <p:spPr>
          <a:xfrm>
            <a:off x="6604616" y="3021482"/>
            <a:ext cx="902627" cy="288477"/>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lvl1pPr>
              <a:defRPr sz="20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406" b="0" i="0" u="none" strike="noStrike" kern="1200" cap="none" spc="0" normalizeH="0" baseline="0" noProof="0">
                <a:ln>
                  <a:noFill/>
                </a:ln>
                <a:solidFill>
                  <a:srgbClr val="FFFFFF"/>
                </a:solidFill>
                <a:effectLst/>
                <a:uLnTx/>
                <a:uFillTx/>
                <a:latin typeface="Calibri" panose="020F0502020204030204"/>
                <a:ea typeface="+mn-ea"/>
                <a:cs typeface="+mn-cs"/>
              </a:rPr>
              <a:t>CPV</a:t>
            </a:r>
          </a:p>
        </p:txBody>
      </p:sp>
      <p:sp>
        <p:nvSpPr>
          <p:cNvPr id="226" name="CP conserving values (δ=0, π) are excluded with 2σ level"/>
          <p:cNvSpPr txBox="1"/>
          <p:nvPr/>
        </p:nvSpPr>
        <p:spPr>
          <a:xfrm>
            <a:off x="4925692" y="3568565"/>
            <a:ext cx="4509814" cy="1080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lvl1pPr algn="l">
              <a:spcBef>
                <a:spcPts val="4200"/>
              </a:spcBef>
              <a:defRPr sz="2900"/>
            </a:lvl1pPr>
          </a:lstStyle>
          <a:p>
            <a:pPr marL="0" marR="0" lvl="0" indent="0" algn="l" defTabSz="914400" rtl="0" eaLnBrk="1" fontAlgn="auto" latinLnBrk="0" hangingPunct="1">
              <a:lnSpc>
                <a:spcPct val="100000"/>
              </a:lnSpc>
              <a:spcBef>
                <a:spcPts val="4200"/>
              </a:spcBef>
              <a:spcAft>
                <a:spcPts val="0"/>
              </a:spcAft>
              <a:buClrTx/>
              <a:buSzTx/>
              <a:buFontTx/>
              <a:buNone/>
              <a:tabLst/>
              <a:defRPr/>
            </a:pPr>
            <a:r>
              <a:rPr kumimoji="1" sz="2039" b="0" i="0" u="none" strike="noStrike" kern="1200" cap="none" spc="0" normalizeH="0" baseline="0" noProof="0">
                <a:ln>
                  <a:noFill/>
                </a:ln>
                <a:solidFill>
                  <a:prstClr val="black"/>
                </a:solidFill>
                <a:effectLst/>
                <a:uLnTx/>
                <a:uFillTx/>
                <a:latin typeface="Calibri" panose="020F0502020204030204"/>
                <a:ea typeface="+mn-ea"/>
                <a:cs typeface="+mn-cs"/>
              </a:rPr>
              <a:t>CP conserving values (δ=0, π) are excluded with 2σ level</a:t>
            </a:r>
          </a:p>
        </p:txBody>
      </p:sp>
      <p:grpSp>
        <p:nvGrpSpPr>
          <p:cNvPr id="230" name="グループ"/>
          <p:cNvGrpSpPr/>
          <p:nvPr/>
        </p:nvGrpSpPr>
        <p:grpSpPr>
          <a:xfrm>
            <a:off x="136221" y="2437127"/>
            <a:ext cx="995465" cy="504883"/>
            <a:chOff x="-1" y="-20567"/>
            <a:chExt cx="1415772" cy="718054"/>
          </a:xfrm>
        </p:grpSpPr>
        <p:sp>
          <p:nvSpPr>
            <p:cNvPr id="227" name="νμ→νe"/>
            <p:cNvSpPr txBox="1"/>
            <p:nvPr/>
          </p:nvSpPr>
          <p:spPr>
            <a:xfrm>
              <a:off x="-1" y="-20567"/>
              <a:ext cx="1415772" cy="7180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numCol="1"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latin typeface="Times New Roman"/>
                  <a:ea typeface="Times New Roman"/>
                  <a:cs typeface="Times New Roman"/>
                  <a:sym typeface="Times New Roman"/>
                </a:defRPr>
              </a:pPr>
              <a:r>
                <a:rPr kumimoji="1" sz="2812"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812" b="0" i="0" u="none" strike="noStrike" kern="1200" cap="none" spc="0" normalizeH="0" baseline="-5999" noProof="0">
                  <a:ln>
                    <a:noFill/>
                  </a:ln>
                  <a:solidFill>
                    <a:prstClr val="black"/>
                  </a:solidFill>
                  <a:effectLst/>
                  <a:uLnTx/>
                  <a:uFillTx/>
                  <a:latin typeface="Times New Roman"/>
                  <a:cs typeface="Times New Roman"/>
                  <a:sym typeface="Times New Roman"/>
                </a:rPr>
                <a:t>μ</a:t>
              </a:r>
              <a:r>
                <a:rPr kumimoji="1" sz="2812" b="0" i="0" u="none" strike="noStrike" kern="1200" cap="none" spc="0" normalizeH="0" baseline="0" noProof="0">
                  <a:ln>
                    <a:noFill/>
                  </a:ln>
                  <a:solidFill>
                    <a:prstClr val="black"/>
                  </a:solidFill>
                  <a:effectLst/>
                  <a:uLnTx/>
                  <a:uFillTx/>
                  <a:latin typeface="Times New Roman"/>
                  <a:cs typeface="Times New Roman"/>
                  <a:sym typeface="Times New Roman"/>
                </a:rPr>
                <a:t>→ν</a:t>
              </a:r>
              <a:r>
                <a:rPr kumimoji="1" sz="2812" b="0" i="0" u="none" strike="noStrike" kern="1200" cap="none" spc="0" normalizeH="0" baseline="-5999" noProof="0">
                  <a:ln>
                    <a:noFill/>
                  </a:ln>
                  <a:solidFill>
                    <a:prstClr val="black"/>
                  </a:solidFill>
                  <a:effectLst/>
                  <a:uLnTx/>
                  <a:uFillTx/>
                  <a:latin typeface="Times New Roman"/>
                  <a:cs typeface="Times New Roman"/>
                  <a:sym typeface="Times New Roman"/>
                </a:rPr>
                <a:t>e</a:t>
              </a:r>
            </a:p>
          </p:txBody>
        </p:sp>
        <p:sp>
          <p:nvSpPr>
            <p:cNvPr id="228" name="線"/>
            <p:cNvSpPr/>
            <p:nvPr/>
          </p:nvSpPr>
          <p:spPr>
            <a:xfrm>
              <a:off x="50900" y="222880"/>
              <a:ext cx="24647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線"/>
            <p:cNvSpPr/>
            <p:nvPr/>
          </p:nvSpPr>
          <p:spPr>
            <a:xfrm>
              <a:off x="964968" y="222880"/>
              <a:ext cx="246471" cy="1"/>
            </a:xfrm>
            <a:prstGeom prst="line">
              <a:avLst/>
            </a:prstGeom>
            <a:noFill/>
            <a:ln w="25400" cap="flat">
              <a:solidFill>
                <a:srgbClr val="000000"/>
              </a:solidFill>
              <a:prstDash val="solid"/>
              <a:miter lim="400000"/>
            </a:ln>
            <a:effectLst/>
          </p:spPr>
          <p:txBody>
            <a:bodyPr wrap="square" lIns="35719" tIns="35719" rIns="35719" bIns="3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1" name="candidates"/>
          <p:cNvSpPr txBox="1"/>
          <p:nvPr/>
        </p:nvSpPr>
        <p:spPr>
          <a:xfrm>
            <a:off x="821930" y="2736380"/>
            <a:ext cx="1057983" cy="342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5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758" b="0" i="0" u="none" strike="noStrike" kern="1200" cap="none" spc="0" normalizeH="0" baseline="0" noProof="0">
                <a:ln>
                  <a:noFill/>
                </a:ln>
                <a:solidFill>
                  <a:prstClr val="black"/>
                </a:solidFill>
                <a:effectLst/>
                <a:uLnTx/>
                <a:uFillTx/>
                <a:latin typeface="Calibri" panose="020F0502020204030204"/>
                <a:ea typeface="+mn-ea"/>
                <a:cs typeface="+mn-cs"/>
              </a:rPr>
              <a:t>candidates</a:t>
            </a:r>
          </a:p>
        </p:txBody>
      </p:sp>
      <p:pic>
        <p:nvPicPr>
          <p:cNvPr id="232" name="イメージ" descr="イメージ"/>
          <p:cNvPicPr>
            <a:picLocks noChangeAspect="1"/>
          </p:cNvPicPr>
          <p:nvPr/>
        </p:nvPicPr>
        <p:blipFill>
          <a:blip r:embed="rId7">
            <a:extLst/>
          </a:blip>
          <a:stretch>
            <a:fillRect/>
          </a:stretch>
        </p:blipFill>
        <p:spPr>
          <a:xfrm>
            <a:off x="3377373" y="3571045"/>
            <a:ext cx="1263645" cy="935098"/>
          </a:xfrm>
          <a:prstGeom prst="rect">
            <a:avLst/>
          </a:prstGeom>
          <a:ln w="12700">
            <a:miter lim="400000"/>
          </a:ln>
        </p:spPr>
      </p:pic>
      <p:sp>
        <p:nvSpPr>
          <p:cNvPr id="37" name="双方向矢印">
            <a:extLst>
              <a:ext uri="{FF2B5EF4-FFF2-40B4-BE49-F238E27FC236}">
                <a16:creationId xmlns:a16="http://schemas.microsoft.com/office/drawing/2014/main" id="{8FAAD6B0-F529-49B0-8F77-3B0990ADAA95}"/>
              </a:ext>
            </a:extLst>
          </p:cNvPr>
          <p:cNvSpPr/>
          <p:nvPr/>
        </p:nvSpPr>
        <p:spPr>
          <a:xfrm>
            <a:off x="2462799" y="2844565"/>
            <a:ext cx="5192814" cy="245950"/>
          </a:xfrm>
          <a:prstGeom prst="leftRightArrow">
            <a:avLst>
              <a:gd name="adj1" fmla="val 32000"/>
              <a:gd name="adj2" fmla="val 125554"/>
            </a:avLst>
          </a:prstGeom>
          <a:solidFill>
            <a:srgbClr val="945200"/>
          </a:solidFill>
          <a:ln w="12700">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solidFill>
                  <a:srgbClr val="FFFFFF"/>
                </a:solidFill>
              </a:defRPr>
            </a:pPr>
            <a:endParaRPr kumimoji="1" sz="1687"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スライド番号プレースホルダー 1">
            <a:extLst>
              <a:ext uri="{FF2B5EF4-FFF2-40B4-BE49-F238E27FC236}">
                <a16:creationId xmlns:a16="http://schemas.microsoft.com/office/drawing/2014/main" id="{C2AE4E7F-3D68-457F-B96B-FC05B3E45ABF}"/>
              </a:ext>
            </a:extLst>
          </p:cNvPr>
          <p:cNvSpPr>
            <a:spLocks noGrp="1"/>
          </p:cNvSpPr>
          <p:nvPr>
            <p:ph type="sldNum" sz="quarter" idx="2"/>
          </p:nvPr>
        </p:nvSpPr>
        <p:spPr/>
        <p:txBody>
          <a:bodyPr/>
          <a:lstStyle/>
          <a:p>
            <a:fld id="{86CB4B4D-7CA3-9044-876B-883B54F8677D}" type="slidenum">
              <a:rPr lang="en-US" altLang="ja-JP" smtClean="0"/>
              <a:t>17</a:t>
            </a:fld>
            <a:endParaRPr lang="ja-JP" altLang="en-US"/>
          </a:p>
        </p:txBody>
      </p:sp>
    </p:spTree>
    <p:extLst>
      <p:ext uri="{BB962C8B-B14F-4D97-AF65-F5344CB8AC3E}">
        <p14:creationId xmlns:p14="http://schemas.microsoft.com/office/powerpoint/2010/main" val="774860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90592"/>
            <a:ext cx="8229600" cy="525960"/>
          </a:xfrm>
        </p:spPr>
        <p:txBody>
          <a:bodyPr>
            <a:normAutofit fontScale="90000"/>
          </a:bodyPr>
          <a:lstStyle/>
          <a:p>
            <a:r>
              <a:rPr kumimoji="1" lang="en-US" altLang="ja-JP" dirty="0"/>
              <a:t>T2K:</a:t>
            </a:r>
            <a:r>
              <a:rPr kumimoji="1" lang="ja-JP" altLang="en-US" dirty="0"/>
              <a:t> </a:t>
            </a:r>
            <a:r>
              <a:rPr kumimoji="1" lang="en-US" altLang="ja-JP" dirty="0"/>
              <a:t>Future</a:t>
            </a:r>
            <a:r>
              <a:rPr kumimoji="1" lang="ja-JP" altLang="en-US" dirty="0"/>
              <a:t> </a:t>
            </a:r>
            <a:r>
              <a:rPr kumimoji="1" lang="en-US" altLang="ja-JP" dirty="0"/>
              <a:t>prospects</a:t>
            </a:r>
            <a:endParaRPr kumimoji="1" lang="ja-JP" altLang="en-US" dirty="0"/>
          </a:p>
        </p:txBody>
      </p:sp>
      <p:sp>
        <p:nvSpPr>
          <p:cNvPr id="3" name="コンテンツ プレースホルダー 2"/>
          <p:cNvSpPr>
            <a:spLocks noGrp="1"/>
          </p:cNvSpPr>
          <p:nvPr>
            <p:ph idx="1"/>
          </p:nvPr>
        </p:nvSpPr>
        <p:spPr>
          <a:xfrm>
            <a:off x="122295" y="764704"/>
            <a:ext cx="8993483" cy="2935372"/>
          </a:xfrm>
        </p:spPr>
        <p:txBody>
          <a:bodyPr>
            <a:normAutofit fontScale="62500" lnSpcReduction="20000"/>
          </a:bodyPr>
          <a:lstStyle/>
          <a:p>
            <a:r>
              <a:rPr lang="en-US" altLang="ja-JP" dirty="0"/>
              <a:t>T2K proposes to collect 20×10</a:t>
            </a:r>
            <a:r>
              <a:rPr lang="en-US" altLang="ja-JP" baseline="30000" dirty="0"/>
              <a:t>21</a:t>
            </a:r>
            <a:r>
              <a:rPr lang="en-US" altLang="ja-JP" dirty="0"/>
              <a:t> POT data to </a:t>
            </a:r>
            <a:r>
              <a:rPr lang="en-US" altLang="ja-JP" dirty="0">
                <a:solidFill>
                  <a:srgbClr val="FF0000"/>
                </a:solidFill>
              </a:rPr>
              <a:t>search for evidence of CP violation in the lepton sector with 3σ sensitivity</a:t>
            </a:r>
            <a:r>
              <a:rPr lang="en-US" altLang="ja-JP" dirty="0"/>
              <a:t>.   </a:t>
            </a:r>
            <a:r>
              <a:rPr lang="en-US" altLang="ja-JP" sz="1700" dirty="0"/>
              <a:t>(arXiv:1609.04111 [</a:t>
            </a:r>
            <a:r>
              <a:rPr lang="en-US" altLang="ja-JP" sz="1700" dirty="0" err="1"/>
              <a:t>hep</a:t>
            </a:r>
            <a:r>
              <a:rPr lang="en-US" altLang="ja-JP" sz="1700" dirty="0"/>
              <a:t>-ex])</a:t>
            </a:r>
            <a:endParaRPr lang="en-US" altLang="ja-JP" dirty="0"/>
          </a:p>
          <a:p>
            <a:pPr lvl="1"/>
            <a:r>
              <a:rPr lang="en-US" altLang="ja-JP" dirty="0"/>
              <a:t>J-PARC PAC recognizes the scientific merit and gave stage-1 status in 2016. </a:t>
            </a:r>
          </a:p>
          <a:p>
            <a:r>
              <a:rPr lang="en-US" altLang="ja-JP" dirty="0"/>
              <a:t>Upgrade plans</a:t>
            </a:r>
          </a:p>
          <a:p>
            <a:pPr lvl="1"/>
            <a:r>
              <a:rPr lang="en-US" altLang="ja-JP" dirty="0"/>
              <a:t>Beam improvement</a:t>
            </a:r>
          </a:p>
          <a:p>
            <a:pPr lvl="2"/>
            <a:r>
              <a:rPr lang="en-US" altLang="ja-JP" dirty="0"/>
              <a:t>750kW→1.3MW, horn 250kA→320kA.</a:t>
            </a:r>
          </a:p>
          <a:p>
            <a:pPr lvl="1"/>
            <a:r>
              <a:rPr lang="en-US" altLang="ja-JP" dirty="0"/>
              <a:t>Far Detector analysis update</a:t>
            </a:r>
          </a:p>
          <a:p>
            <a:pPr lvl="2"/>
            <a:r>
              <a:rPr lang="en-US" altLang="ja-JP" dirty="0"/>
              <a:t>Enlarge </a:t>
            </a:r>
            <a:r>
              <a:rPr lang="en-US" altLang="ja-JP" dirty="0" err="1"/>
              <a:t>fiducial</a:t>
            </a:r>
            <a:r>
              <a:rPr lang="en-US" altLang="ja-JP" dirty="0"/>
              <a:t> volume, etc.</a:t>
            </a:r>
          </a:p>
          <a:p>
            <a:pPr lvl="2"/>
            <a:endParaRPr lang="en-US" altLang="ja-JP" dirty="0"/>
          </a:p>
          <a:p>
            <a:pPr lvl="1"/>
            <a:r>
              <a:rPr lang="en-US" altLang="ja-JP" dirty="0"/>
              <a:t>Near detector upgrade:</a:t>
            </a:r>
          </a:p>
          <a:p>
            <a:pPr lvl="2"/>
            <a:r>
              <a:rPr lang="en-US" altLang="ja-JP" dirty="0"/>
              <a:t>Widen angular acceptance, </a:t>
            </a:r>
            <a:r>
              <a:rPr lang="en-US" altLang="ja-JP" dirty="0" err="1"/>
              <a:t>etc</a:t>
            </a:r>
            <a:endParaRPr lang="en-US" altLang="ja-JP" dirty="0"/>
          </a:p>
        </p:txBody>
      </p:sp>
      <p:sp>
        <p:nvSpPr>
          <p:cNvPr id="6" name="テキスト ボックス 5"/>
          <p:cNvSpPr txBox="1"/>
          <p:nvPr/>
        </p:nvSpPr>
        <p:spPr>
          <a:xfrm>
            <a:off x="8093695" y="6446659"/>
            <a:ext cx="89731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rPr>
              <a:t>MH known</a:t>
            </a:r>
            <a:endParaRPr kumimoji="1" lang="ja-JP" altLang="en-US" sz="1200" b="0" i="0" u="none" strike="noStrike" kern="1200" cap="none" spc="0" normalizeH="0" baseline="0" noProof="0" dirty="0">
              <a:ln>
                <a:noFill/>
              </a:ln>
              <a:solidFill>
                <a:srgbClr val="0000FF"/>
              </a:solidFill>
              <a:effectLst/>
              <a:uLnTx/>
              <a:uFillTx/>
              <a:latin typeface="Calibri"/>
              <a:ea typeface="ＭＳ Ｐゴシック" panose="020B0600070205080204" pitchFamily="50" charset="-128"/>
              <a:cs typeface="+mn-cs"/>
            </a:endParaRPr>
          </a:p>
        </p:txBody>
      </p:sp>
      <p:sp>
        <p:nvSpPr>
          <p:cNvPr id="7" name="右中かっこ 6"/>
          <p:cNvSpPr/>
          <p:nvPr/>
        </p:nvSpPr>
        <p:spPr>
          <a:xfrm>
            <a:off x="4310512" y="1984957"/>
            <a:ext cx="304237" cy="94714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テキスト ボックス 7"/>
          <p:cNvSpPr txBox="1"/>
          <p:nvPr/>
        </p:nvSpPr>
        <p:spPr>
          <a:xfrm>
            <a:off x="5181103" y="1731778"/>
            <a:ext cx="3922794" cy="1200329"/>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Aiming ×1.5 signal/POT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356.3 </a:t>
            </a:r>
            <a:r>
              <a:rPr kumimoji="1" lang="el-GR" altLang="ja-JP" sz="1800" b="0" i="1"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ν</a:t>
            </a:r>
            <a:r>
              <a:rPr kumimoji="1" lang="el-GR" altLang="ja-JP" sz="1800" b="0" i="1" u="none" strike="noStrike" kern="1200" cap="none" spc="0" normalizeH="0" baseline="-25000" noProof="0" dirty="0">
                <a:ln>
                  <a:noFill/>
                </a:ln>
                <a:solidFill>
                  <a:prstClr val="black"/>
                </a:solidFill>
                <a:effectLst/>
                <a:uLnTx/>
                <a:uFillTx/>
                <a:latin typeface="Times New Roman"/>
                <a:ea typeface="ＭＳ Ｐゴシック" panose="020B0600070205080204" pitchFamily="50" charset="-128"/>
                <a:cs typeface="Times New Roman"/>
              </a:rPr>
              <a:t>μ</a:t>
            </a:r>
            <a:r>
              <a:rPr kumimoji="1" lang="en-US" altLang="ja-JP" sz="18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a:t>
            </a:r>
            <a:r>
              <a:rPr kumimoji="1" lang="en-US" altLang="ja-JP" sz="1800" b="0" i="1"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800" b="0" i="1" u="none" strike="noStrike" kern="1200" cap="none" spc="0" normalizeH="0" baseline="-25000" noProof="0" dirty="0" err="1">
                <a:ln>
                  <a:noFill/>
                </a:ln>
                <a:solidFill>
                  <a:prstClr val="black"/>
                </a:solidFill>
                <a:effectLst/>
                <a:uLnTx/>
                <a:uFillTx/>
                <a:latin typeface="Times New Roman"/>
                <a:ea typeface="ＭＳ Ｐゴシック" panose="020B0600070205080204" pitchFamily="50" charset="-128"/>
                <a:cs typeface="Times New Roman"/>
              </a:rPr>
              <a:t>e</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sig. expected in </a:t>
            </a:r>
            <a:r>
              <a:rPr kumimoji="1" lang="en-US" altLang="ja-JP" sz="1800" b="0" i="0"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-beam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73.6 </a:t>
            </a:r>
            <a:r>
              <a:rPr kumimoji="1" lang="en-US" altLang="ja-JP" sz="1800" b="0" i="0"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800" b="0" i="0" u="none" strike="noStrike" kern="1200" cap="none" spc="0" normalizeH="0" baseline="0" noProof="0" dirty="0">
                <a:ln>
                  <a:noFill/>
                </a:ln>
                <a:solidFill>
                  <a:prstClr val="black"/>
                </a:solidFill>
                <a:effectLst/>
                <a:uLnTx/>
                <a:uFillTx/>
                <a:latin typeface="Helvetica"/>
                <a:ea typeface="ＭＳ Ｐゴシック" panose="020B0600070205080204" pitchFamily="50" charset="-128"/>
                <a:cs typeface="Helvetica"/>
              </a:rPr>
              <a:t>̅</a:t>
            </a:r>
            <a:r>
              <a:rPr kumimoji="1" lang="el-GR" altLang="ja-JP" sz="1800" b="0" i="1" u="none" strike="noStrike" kern="1200" cap="none" spc="0" normalizeH="0" baseline="-25000" noProof="0" dirty="0">
                <a:ln>
                  <a:noFill/>
                </a:ln>
                <a:solidFill>
                  <a:prstClr val="black"/>
                </a:solidFill>
                <a:effectLst/>
                <a:uLnTx/>
                <a:uFillTx/>
                <a:latin typeface="Times New Roman"/>
                <a:ea typeface="ＭＳ Ｐゴシック" panose="020B0600070205080204" pitchFamily="50" charset="-128"/>
                <a:cs typeface="Times New Roman"/>
              </a:rPr>
              <a:t>μ</a:t>
            </a:r>
            <a:r>
              <a:rPr kumimoji="1" lang="en-US" altLang="ja-JP" sz="18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a:t>
            </a:r>
            <a:r>
              <a:rPr kumimoji="1" lang="en-US" altLang="ja-JP" sz="1800" b="0" i="0"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800" b="0" i="0" u="none" strike="noStrike" kern="1200" cap="none" spc="0" normalizeH="0" baseline="0" noProof="0" dirty="0" err="1">
                <a:ln>
                  <a:noFill/>
                </a:ln>
                <a:solidFill>
                  <a:prstClr val="black"/>
                </a:solidFill>
                <a:effectLst/>
                <a:uLnTx/>
                <a:uFillTx/>
                <a:latin typeface="Helvetica"/>
                <a:ea typeface="ＭＳ Ｐゴシック" panose="020B0600070205080204" pitchFamily="50" charset="-128"/>
                <a:cs typeface="Helvetica"/>
              </a:rPr>
              <a:t>̅</a:t>
            </a:r>
            <a:r>
              <a:rPr kumimoji="1" lang="en-US" altLang="ja-JP" sz="1800" b="0" i="1" u="none" strike="noStrike" kern="1200" cap="none" spc="0" normalizeH="0" baseline="-25000" noProof="0" dirty="0" err="1">
                <a:ln>
                  <a:noFill/>
                </a:ln>
                <a:solidFill>
                  <a:prstClr val="black"/>
                </a:solidFill>
                <a:effectLst/>
                <a:uLnTx/>
                <a:uFillTx/>
                <a:latin typeface="Times New Roman"/>
                <a:ea typeface="ＭＳ Ｐゴシック" panose="020B0600070205080204" pitchFamily="50" charset="-128"/>
                <a:cs typeface="Times New Roman"/>
              </a:rPr>
              <a:t>e</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sig. expected in </a:t>
            </a:r>
            <a:r>
              <a:rPr kumimoji="1" lang="en-US" altLang="ja-JP" sz="1800" b="0" i="0"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800" b="0" i="0" u="none" strike="noStrike" kern="1200" cap="none" spc="0" normalizeH="0" baseline="0" noProof="0" dirty="0">
                <a:ln>
                  <a:noFill/>
                </a:ln>
                <a:solidFill>
                  <a:prstClr val="black"/>
                </a:solidFill>
                <a:effectLst/>
                <a:uLnTx/>
                <a:uFillTx/>
                <a:latin typeface="Helvetica"/>
                <a:ea typeface="ＭＳ Ｐゴシック" panose="020B0600070205080204" pitchFamily="50" charset="-128"/>
                <a:cs typeface="Helvetica"/>
              </a:rPr>
              <a:t>̅</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-beam</a:t>
            </a:r>
            <a:b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2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-beam:</a:t>
            </a:r>
            <a:r>
              <a:rPr kumimoji="1" lang="en-US" altLang="ja-JP" sz="1200" b="0" i="0"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200" b="0" i="0" u="none" strike="noStrike" kern="1200" cap="none" spc="0" normalizeH="0" baseline="0" noProof="0" dirty="0">
                <a:ln>
                  <a:noFill/>
                </a:ln>
                <a:solidFill>
                  <a:prstClr val="black"/>
                </a:solidFill>
                <a:effectLst/>
                <a:uLnTx/>
                <a:uFillTx/>
                <a:latin typeface="Helvetica"/>
                <a:ea typeface="ＭＳ Ｐゴシック" panose="020B0600070205080204" pitchFamily="50" charset="-128"/>
                <a:cs typeface="Helvetica"/>
              </a:rPr>
              <a:t>̅</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-beam=50:50, NH, </a:t>
            </a:r>
            <a:r>
              <a:rPr kumimoji="1" lang="en-US" altLang="ja-JP" sz="1200" b="0" i="0"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δ</a:t>
            </a:r>
            <a:r>
              <a:rPr kumimoji="1" lang="en-US" altLang="ja-JP" sz="1200" b="0" i="0" u="none" strike="noStrike" kern="1200" cap="none" spc="0" normalizeH="0" baseline="-25000" noProof="0" dirty="0" err="1">
                <a:ln>
                  <a:noFill/>
                </a:ln>
                <a:solidFill>
                  <a:prstClr val="black"/>
                </a:solidFill>
                <a:effectLst/>
                <a:uLnTx/>
                <a:uFillTx/>
                <a:latin typeface="Times New Roman"/>
                <a:ea typeface="ＭＳ Ｐゴシック" panose="020B0600070205080204" pitchFamily="50" charset="-128"/>
                <a:cs typeface="Times New Roman"/>
              </a:rPr>
              <a:t>CP</a:t>
            </a: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=0 is assumed)</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p:txBody>
      </p:sp>
      <p:sp>
        <p:nvSpPr>
          <p:cNvPr id="9" name="右矢印 8"/>
          <p:cNvSpPr/>
          <p:nvPr/>
        </p:nvSpPr>
        <p:spPr>
          <a:xfrm>
            <a:off x="4722519" y="2289724"/>
            <a:ext cx="348074" cy="366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右矢印 9"/>
          <p:cNvSpPr/>
          <p:nvPr/>
        </p:nvSpPr>
        <p:spPr>
          <a:xfrm>
            <a:off x="4355852" y="3206127"/>
            <a:ext cx="348074" cy="3668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1" name="図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67944" y="5445224"/>
            <a:ext cx="1540510" cy="1362710"/>
          </a:xfrm>
          <a:prstGeom prst="rect">
            <a:avLst/>
          </a:prstGeom>
        </p:spPr>
      </p:pic>
      <p:sp>
        <p:nvSpPr>
          <p:cNvPr id="13" name="右矢印 12"/>
          <p:cNvSpPr/>
          <p:nvPr/>
        </p:nvSpPr>
        <p:spPr>
          <a:xfrm rot="16200000">
            <a:off x="4554637" y="5186910"/>
            <a:ext cx="580375" cy="376924"/>
          </a:xfrm>
          <a:prstGeom prst="rightArrow">
            <a:avLst>
              <a:gd name="adj1" fmla="val 36849"/>
              <a:gd name="adj2" fmla="val 31919"/>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4962823" y="3068960"/>
            <a:ext cx="4142207" cy="646331"/>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Aiming to reduce systematic uncertainty:</a:t>
            </a:r>
            <a:b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ex.  Expectation of </a:t>
            </a:r>
            <a:r>
              <a:rPr kumimoji="1" lang="el-GR" altLang="ja-JP" sz="1800" b="0" i="1"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ν</a:t>
            </a:r>
            <a:r>
              <a:rPr kumimoji="1" lang="el-GR" altLang="ja-JP" sz="1800" b="0" i="1" u="none" strike="noStrike" kern="1200" cap="none" spc="0" normalizeH="0" baseline="-25000" noProof="0" dirty="0">
                <a:ln>
                  <a:noFill/>
                </a:ln>
                <a:solidFill>
                  <a:prstClr val="black"/>
                </a:solidFill>
                <a:effectLst/>
                <a:uLnTx/>
                <a:uFillTx/>
                <a:latin typeface="Times New Roman"/>
                <a:ea typeface="ＭＳ Ｐゴシック" panose="020B0600070205080204" pitchFamily="50" charset="-128"/>
                <a:cs typeface="Times New Roman"/>
              </a:rPr>
              <a:t>μ</a:t>
            </a:r>
            <a:r>
              <a:rPr kumimoji="1" lang="en-US" altLang="ja-JP" sz="1800" b="0" i="0" u="none" strike="noStrike" kern="1200" cap="none" spc="0" normalizeH="0" baseline="0" noProof="0" dirty="0">
                <a:ln>
                  <a:noFill/>
                </a:ln>
                <a:solidFill>
                  <a:prstClr val="black"/>
                </a:solidFill>
                <a:effectLst/>
                <a:uLnTx/>
                <a:uFillTx/>
                <a:latin typeface="Times New Roman"/>
                <a:ea typeface="ＭＳ Ｐゴシック" panose="020B0600070205080204" pitchFamily="50" charset="-128"/>
                <a:cs typeface="Times New Roman"/>
              </a:rPr>
              <a:t>→</a:t>
            </a:r>
            <a:r>
              <a:rPr kumimoji="1" lang="en-US" altLang="ja-JP" sz="1800" b="0" i="1" u="none" strike="noStrike" kern="1200" cap="none" spc="0" normalizeH="0" baseline="0" noProof="0" dirty="0" err="1">
                <a:ln>
                  <a:noFill/>
                </a:ln>
                <a:solidFill>
                  <a:prstClr val="black"/>
                </a:solidFill>
                <a:effectLst/>
                <a:uLnTx/>
                <a:uFillTx/>
                <a:latin typeface="Times New Roman"/>
                <a:ea typeface="ＭＳ Ｐゴシック" panose="020B0600070205080204" pitchFamily="50" charset="-128"/>
                <a:cs typeface="Times New Roman"/>
              </a:rPr>
              <a:t>ν</a:t>
            </a:r>
            <a:r>
              <a:rPr kumimoji="1" lang="en-US" altLang="ja-JP" sz="1800" b="0" i="1" u="none" strike="noStrike" kern="1200" cap="none" spc="0" normalizeH="0" baseline="-25000" noProof="0" dirty="0" err="1">
                <a:ln>
                  <a:noFill/>
                </a:ln>
                <a:solidFill>
                  <a:prstClr val="black"/>
                </a:solidFill>
                <a:effectLst/>
                <a:uLnTx/>
                <a:uFillTx/>
                <a:latin typeface="Times New Roman"/>
                <a:ea typeface="ＭＳ Ｐゴシック" panose="020B0600070205080204" pitchFamily="50" charset="-128"/>
                <a:cs typeface="Times New Roman"/>
              </a:rPr>
              <a:t>e</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sig.: ~7% →</a:t>
            </a:r>
            <a:r>
              <a:rPr kumimoji="1" lang="en-US" altLang="en-US" sz="1800" b="0" i="0" u="none" strike="noStrike" kern="1200" cap="none" spc="0" normalizeH="0" baseline="0" noProof="0" dirty="0">
                <a:ln>
                  <a:noFill/>
                </a:ln>
                <a:solidFill>
                  <a:prstClr val="black"/>
                </a:solidFill>
                <a:effectLst/>
                <a:uLnTx/>
                <a:uFillTx/>
                <a:latin typeface="Calibri"/>
                <a:ea typeface="+mn-ea"/>
                <a:cs typeface="+mn-cs"/>
              </a:rPr>
              <a:t>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5" name="図 14"/>
          <p:cNvPicPr>
            <a:picLocks noChangeAspect="1"/>
          </p:cNvPicPr>
          <p:nvPr/>
        </p:nvPicPr>
        <p:blipFill rotWithShape="1">
          <a:blip r:embed="rId3" cstate="print">
            <a:extLst>
              <a:ext uri="{28A0092B-C50C-407E-A947-70E740481C1C}">
                <a14:useLocalDpi xmlns:a14="http://schemas.microsoft.com/office/drawing/2010/main"/>
              </a:ext>
            </a:extLst>
          </a:blip>
          <a:srcRect t="7022"/>
          <a:stretch/>
        </p:blipFill>
        <p:spPr>
          <a:xfrm>
            <a:off x="35496" y="4365104"/>
            <a:ext cx="3600450" cy="2432509"/>
          </a:xfrm>
          <a:prstGeom prst="rect">
            <a:avLst/>
          </a:prstGeom>
        </p:spPr>
      </p:pic>
      <p:pic>
        <p:nvPicPr>
          <p:cNvPr id="5" name="図 4"/>
          <p:cNvPicPr>
            <a:picLocks noChangeAspect="1"/>
          </p:cNvPicPr>
          <p:nvPr/>
        </p:nvPicPr>
        <p:blipFill>
          <a:blip r:embed="rId4"/>
          <a:stretch>
            <a:fillRect/>
          </a:stretch>
        </p:blipFill>
        <p:spPr>
          <a:xfrm>
            <a:off x="5838254" y="4514676"/>
            <a:ext cx="3270250" cy="2298700"/>
          </a:xfrm>
          <a:prstGeom prst="rect">
            <a:avLst/>
          </a:prstGeom>
        </p:spPr>
      </p:pic>
      <p:pic>
        <p:nvPicPr>
          <p:cNvPr id="18" name="図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94410" y="3861048"/>
            <a:ext cx="2317750" cy="1130300"/>
          </a:xfrm>
          <a:prstGeom prst="rect">
            <a:avLst/>
          </a:prstGeom>
        </p:spPr>
      </p:pic>
      <p:sp>
        <p:nvSpPr>
          <p:cNvPr id="4" name="スライド番号プレースホルダー 3">
            <a:extLst>
              <a:ext uri="{FF2B5EF4-FFF2-40B4-BE49-F238E27FC236}">
                <a16:creationId xmlns:a16="http://schemas.microsoft.com/office/drawing/2014/main" id="{A47632AB-801E-4740-98F4-BC07B0458C9C}"/>
              </a:ext>
            </a:extLst>
          </p:cNvPr>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18</a:t>
            </a:fld>
            <a:endParaRPr lang="ja-JP" altLang="en-US">
              <a:solidFill>
                <a:prstClr val="black">
                  <a:tint val="75000"/>
                </a:prstClr>
              </a:solidFill>
            </a:endParaRPr>
          </a:p>
        </p:txBody>
      </p:sp>
      <p:sp>
        <p:nvSpPr>
          <p:cNvPr id="16" name="吹き出し: 上矢印 15">
            <a:extLst>
              <a:ext uri="{FF2B5EF4-FFF2-40B4-BE49-F238E27FC236}">
                <a16:creationId xmlns:a16="http://schemas.microsoft.com/office/drawing/2014/main" id="{57C52C7D-3635-40BE-A563-73C61867D128}"/>
              </a:ext>
            </a:extLst>
          </p:cNvPr>
          <p:cNvSpPr/>
          <p:nvPr/>
        </p:nvSpPr>
        <p:spPr>
          <a:xfrm>
            <a:off x="1202569" y="6613463"/>
            <a:ext cx="504056" cy="216024"/>
          </a:xfrm>
          <a:prstGeom prst="upArrowCallou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200" dirty="0">
                <a:solidFill>
                  <a:srgbClr val="FF0000"/>
                </a:solidFill>
              </a:rPr>
              <a:t>2022</a:t>
            </a:r>
          </a:p>
        </p:txBody>
      </p:sp>
      <p:sp>
        <p:nvSpPr>
          <p:cNvPr id="17" name="正方形/長方形 16">
            <a:extLst>
              <a:ext uri="{FF2B5EF4-FFF2-40B4-BE49-F238E27FC236}">
                <a16:creationId xmlns:a16="http://schemas.microsoft.com/office/drawing/2014/main" id="{42FEC58B-A6F2-4475-9F03-9848436DC893}"/>
              </a:ext>
            </a:extLst>
          </p:cNvPr>
          <p:cNvSpPr/>
          <p:nvPr/>
        </p:nvSpPr>
        <p:spPr>
          <a:xfrm>
            <a:off x="977611" y="5085184"/>
            <a:ext cx="525115" cy="14401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200" dirty="0">
                <a:solidFill>
                  <a:srgbClr val="FF0000"/>
                </a:solidFill>
              </a:rPr>
              <a:t>2021</a:t>
            </a:r>
            <a:endParaRPr kumimoji="1" lang="ja-JP" altLang="en-US" sz="1200" dirty="0">
              <a:solidFill>
                <a:srgbClr val="FF0000"/>
              </a:solidFill>
            </a:endParaRPr>
          </a:p>
        </p:txBody>
      </p:sp>
    </p:spTree>
    <p:extLst>
      <p:ext uri="{BB962C8B-B14F-4D97-AF65-F5344CB8AC3E}">
        <p14:creationId xmlns:p14="http://schemas.microsoft.com/office/powerpoint/2010/main" val="414966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1"/>
          <p:cNvSpPr>
            <a:spLocks noGrp="1"/>
          </p:cNvSpPr>
          <p:nvPr>
            <p:ph type="title"/>
          </p:nvPr>
        </p:nvSpPr>
        <p:spPr>
          <a:xfrm>
            <a:off x="0" y="2"/>
            <a:ext cx="9144000" cy="647548"/>
          </a:xfrm>
          <a:solidFill>
            <a:schemeClr val="tx2"/>
          </a:solidFill>
        </p:spPr>
        <p:txBody>
          <a:bodyPr>
            <a:normAutofit/>
          </a:bodyPr>
          <a:lstStyle/>
          <a:p>
            <a:r>
              <a:rPr lang="en-US" altLang="ja-JP" sz="3600" b="1" i="1" dirty="0">
                <a:solidFill>
                  <a:schemeClr val="bg1"/>
                </a:solidFill>
              </a:rPr>
              <a:t>Long term plan: Hyper-</a:t>
            </a:r>
            <a:r>
              <a:rPr lang="en-US" altLang="ja-JP" sz="3600" b="1" i="1" dirty="0" err="1">
                <a:solidFill>
                  <a:schemeClr val="bg1"/>
                </a:solidFill>
              </a:rPr>
              <a:t>Kamiokande</a:t>
            </a:r>
            <a:r>
              <a:rPr lang="en-US" altLang="ja-JP" sz="3600" b="1" i="1" dirty="0">
                <a:solidFill>
                  <a:schemeClr val="bg1"/>
                </a:solidFill>
              </a:rPr>
              <a:t> program</a:t>
            </a:r>
            <a:endParaRPr kumimoji="1" lang="ja-JP" altLang="en-US" sz="3600" b="1" i="1" dirty="0">
              <a:solidFill>
                <a:schemeClr val="bg1"/>
              </a:solidFill>
            </a:endParaRPr>
          </a:p>
        </p:txBody>
      </p:sp>
      <p:pic>
        <p:nvPicPr>
          <p:cNvPr id="2" name="図 1" descr="hk-fig1-noncre.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63448"/>
            <a:ext cx="5901529" cy="5901529"/>
          </a:xfrm>
          <a:prstGeom prst="rect">
            <a:avLst/>
          </a:prstGeom>
        </p:spPr>
      </p:pic>
      <p:sp>
        <p:nvSpPr>
          <p:cNvPr id="16" name="正方形/長方形 15"/>
          <p:cNvSpPr/>
          <p:nvPr/>
        </p:nvSpPr>
        <p:spPr>
          <a:xfrm>
            <a:off x="0" y="6561977"/>
            <a:ext cx="9144000" cy="29602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スライド番号プレースホルダー 3"/>
          <p:cNvSpPr txBox="1">
            <a:spLocks/>
          </p:cNvSpPr>
          <p:nvPr/>
        </p:nvSpPr>
        <p:spPr>
          <a:xfrm>
            <a:off x="6457950" y="650463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AB4058B-998D-4412-A3F6-2F4A4FCE84A1}" type="slidenum">
              <a:rPr lang="ja-JP" altLang="en-US" smtClean="0">
                <a:solidFill>
                  <a:prstClr val="white"/>
                </a:solidFill>
              </a:rPr>
              <a:pPr/>
              <a:t>19</a:t>
            </a:fld>
            <a:endParaRPr lang="ja-JP" altLang="en-US" dirty="0">
              <a:solidFill>
                <a:prstClr val="white"/>
              </a:solidFill>
            </a:endParaRPr>
          </a:p>
        </p:txBody>
      </p:sp>
      <p:sp>
        <p:nvSpPr>
          <p:cNvPr id="3" name="正方形/長方形 2"/>
          <p:cNvSpPr/>
          <p:nvPr/>
        </p:nvSpPr>
        <p:spPr>
          <a:xfrm>
            <a:off x="5895345" y="669685"/>
            <a:ext cx="3213159" cy="5427127"/>
          </a:xfrm>
          <a:prstGeom prst="rect">
            <a:avLst/>
          </a:prstGeom>
        </p:spPr>
        <p:txBody>
          <a:bodyPr wrap="square">
            <a:spAutoFit/>
          </a:bodyPr>
          <a:lstStyle/>
          <a:p>
            <a:pPr indent="-285750">
              <a:lnSpc>
                <a:spcPts val="2000"/>
              </a:lnSpc>
              <a:spcAft>
                <a:spcPts val="600"/>
              </a:spcAft>
              <a:buFont typeface="Wingdings" pitchFamily="2" charset="2"/>
              <a:buChar char="§"/>
            </a:pPr>
            <a:r>
              <a:rPr lang="en-US" altLang="ja-JP" dirty="0">
                <a:solidFill>
                  <a:prstClr val="black"/>
                </a:solidFill>
              </a:rPr>
              <a:t>Listed among seven priority projects in Roadmap2017 by MEXT.</a:t>
            </a:r>
          </a:p>
          <a:p>
            <a:pPr marL="457200" lvl="2" indent="-285750">
              <a:lnSpc>
                <a:spcPts val="2000"/>
              </a:lnSpc>
              <a:spcAft>
                <a:spcPts val="600"/>
              </a:spcAft>
              <a:buFont typeface="Wingdings" pitchFamily="2" charset="2"/>
              <a:buChar char="§"/>
            </a:pPr>
            <a:r>
              <a:rPr lang="en-US" altLang="ja-JP" b="1" dirty="0" err="1">
                <a:solidFill>
                  <a:srgbClr val="FF0000"/>
                </a:solidFill>
              </a:rPr>
              <a:t>δ</a:t>
            </a:r>
            <a:r>
              <a:rPr lang="en-US" altLang="ja-JP" b="1" baseline="-25000" dirty="0" err="1">
                <a:solidFill>
                  <a:srgbClr val="FF0000"/>
                </a:solidFill>
              </a:rPr>
              <a:t>CP</a:t>
            </a:r>
            <a:r>
              <a:rPr lang="en-US" altLang="ja-JP" b="1" dirty="0">
                <a:solidFill>
                  <a:srgbClr val="FF0000"/>
                </a:solidFill>
              </a:rPr>
              <a:t> accuracy 22</a:t>
            </a:r>
            <a:r>
              <a:rPr lang="en-US" altLang="ja-JP" b="1" baseline="30000" dirty="0">
                <a:solidFill>
                  <a:srgbClr val="FF0000"/>
                </a:solidFill>
              </a:rPr>
              <a:t>o</a:t>
            </a:r>
            <a:r>
              <a:rPr lang="en-US" altLang="ja-JP" b="1" dirty="0">
                <a:solidFill>
                  <a:srgbClr val="FF0000"/>
                </a:solidFill>
              </a:rPr>
              <a:t>(</a:t>
            </a:r>
            <a:r>
              <a:rPr lang="en-US" altLang="ja-JP" b="1" dirty="0" err="1">
                <a:solidFill>
                  <a:srgbClr val="FF0000"/>
                </a:solidFill>
              </a:rPr>
              <a:t>δ</a:t>
            </a:r>
            <a:r>
              <a:rPr lang="en-US" altLang="ja-JP" b="1" dirty="0">
                <a:solidFill>
                  <a:srgbClr val="FF0000"/>
                </a:solidFill>
              </a:rPr>
              <a:t>=±90</a:t>
            </a:r>
            <a:r>
              <a:rPr lang="en-US" altLang="ja-JP" b="1" baseline="30000" dirty="0">
                <a:solidFill>
                  <a:srgbClr val="FF0000"/>
                </a:solidFill>
              </a:rPr>
              <a:t>o</a:t>
            </a:r>
            <a:r>
              <a:rPr lang="en-US" altLang="ja-JP" b="1" dirty="0">
                <a:solidFill>
                  <a:srgbClr val="FF0000"/>
                </a:solidFill>
              </a:rPr>
              <a:t>)</a:t>
            </a:r>
          </a:p>
          <a:p>
            <a:pPr marL="457200" lvl="2" indent="-285750">
              <a:lnSpc>
                <a:spcPts val="2000"/>
              </a:lnSpc>
              <a:spcAft>
                <a:spcPts val="600"/>
              </a:spcAft>
              <a:buFont typeface="Wingdings" pitchFamily="2" charset="2"/>
              <a:buChar char="§"/>
            </a:pPr>
            <a:r>
              <a:rPr lang="en-US" altLang="ja-JP" b="1" dirty="0">
                <a:solidFill>
                  <a:srgbClr val="FF0000"/>
                </a:solidFill>
              </a:rPr>
              <a:t>Proton decay reach to 10</a:t>
            </a:r>
            <a:r>
              <a:rPr lang="en-US" altLang="ja-JP" b="1" baseline="30000" dirty="0">
                <a:solidFill>
                  <a:srgbClr val="FF0000"/>
                </a:solidFill>
              </a:rPr>
              <a:t>35</a:t>
            </a:r>
            <a:r>
              <a:rPr lang="en-US" altLang="ja-JP" b="1" dirty="0">
                <a:solidFill>
                  <a:srgbClr val="FF0000"/>
                </a:solidFill>
              </a:rPr>
              <a:t> years (p</a:t>
            </a:r>
            <a:r>
              <a:rPr lang="ja-JP" altLang="en-US" b="1" dirty="0">
                <a:solidFill>
                  <a:srgbClr val="FF0000"/>
                </a:solidFill>
              </a:rPr>
              <a:t>→</a:t>
            </a:r>
            <a:r>
              <a:rPr lang="en-US" altLang="ja-JP" b="1" dirty="0">
                <a:solidFill>
                  <a:srgbClr val="FF0000"/>
                </a:solidFill>
              </a:rPr>
              <a:t>e</a:t>
            </a:r>
            <a:r>
              <a:rPr lang="en-US" altLang="ja-JP" b="1" baseline="30000" dirty="0">
                <a:solidFill>
                  <a:srgbClr val="FF0000"/>
                </a:solidFill>
              </a:rPr>
              <a:t>+</a:t>
            </a:r>
            <a:r>
              <a:rPr lang="en-US" altLang="ja-JP" b="1" dirty="0">
                <a:solidFill>
                  <a:srgbClr val="FF0000"/>
                </a:solidFill>
              </a:rPr>
              <a:t>π</a:t>
            </a:r>
            <a:r>
              <a:rPr lang="en-US" altLang="ja-JP" b="1" baseline="30000" dirty="0">
                <a:solidFill>
                  <a:srgbClr val="FF0000"/>
                </a:solidFill>
              </a:rPr>
              <a:t>0</a:t>
            </a:r>
            <a:r>
              <a:rPr lang="en-US" altLang="ja-JP" b="1" dirty="0">
                <a:solidFill>
                  <a:srgbClr val="FF0000"/>
                </a:solidFill>
              </a:rPr>
              <a:t>) </a:t>
            </a:r>
          </a:p>
          <a:p>
            <a:pPr marL="457200" lvl="2" indent="-285750">
              <a:lnSpc>
                <a:spcPts val="2000"/>
              </a:lnSpc>
              <a:spcAft>
                <a:spcPts val="600"/>
              </a:spcAft>
              <a:buFont typeface="Wingdings" pitchFamily="2" charset="2"/>
              <a:buChar char="§"/>
            </a:pPr>
            <a:r>
              <a:rPr lang="en-US" altLang="ja-JP" b="1" dirty="0">
                <a:solidFill>
                  <a:srgbClr val="FF0000"/>
                </a:solidFill>
              </a:rPr>
              <a:t>Rich </a:t>
            </a:r>
            <a:r>
              <a:rPr lang="en-US" altLang="ja-JP" b="1" dirty="0" err="1">
                <a:solidFill>
                  <a:srgbClr val="FF0000"/>
                </a:solidFill>
              </a:rPr>
              <a:t>ν</a:t>
            </a:r>
            <a:r>
              <a:rPr lang="en-US" altLang="ja-JP" b="1" dirty="0">
                <a:solidFill>
                  <a:srgbClr val="FF0000"/>
                </a:solidFill>
              </a:rPr>
              <a:t>-astronomy objects: Sun, nearby supernova, diffuse SN neutrinos, GW coincidence </a:t>
            </a:r>
            <a:r>
              <a:rPr lang="en-US" altLang="ja-JP" b="1" dirty="0" err="1">
                <a:solidFill>
                  <a:srgbClr val="FF0000"/>
                </a:solidFill>
              </a:rPr>
              <a:t>ν</a:t>
            </a:r>
            <a:r>
              <a:rPr lang="en-US" altLang="ja-JP" b="1" dirty="0">
                <a:solidFill>
                  <a:srgbClr val="FF0000"/>
                </a:solidFill>
              </a:rPr>
              <a:t> </a:t>
            </a:r>
            <a:r>
              <a:rPr lang="en-US" altLang="ja-JP" b="1" dirty="0" err="1">
                <a:solidFill>
                  <a:srgbClr val="FF0000"/>
                </a:solidFill>
              </a:rPr>
              <a:t>etc</a:t>
            </a:r>
            <a:endParaRPr lang="en-US" altLang="ja-JP" b="1" dirty="0">
              <a:solidFill>
                <a:srgbClr val="FF0000"/>
              </a:solidFill>
            </a:endParaRPr>
          </a:p>
          <a:p>
            <a:pPr indent="-285750">
              <a:lnSpc>
                <a:spcPts val="2000"/>
              </a:lnSpc>
              <a:spcAft>
                <a:spcPts val="600"/>
              </a:spcAft>
              <a:buFont typeface="Wingdings" pitchFamily="2" charset="2"/>
              <a:buChar char="§"/>
            </a:pPr>
            <a:r>
              <a:rPr lang="en-US" altLang="ja-JP" dirty="0">
                <a:solidFill>
                  <a:prstClr val="black"/>
                </a:solidFill>
              </a:rPr>
              <a:t>Preparatory Budget was funded by the MEXT in JFY2019.</a:t>
            </a:r>
          </a:p>
          <a:p>
            <a:pPr indent="-285750">
              <a:lnSpc>
                <a:spcPts val="2000"/>
              </a:lnSpc>
              <a:spcAft>
                <a:spcPts val="600"/>
              </a:spcAft>
              <a:buFont typeface="Wingdings" pitchFamily="2" charset="2"/>
              <a:buChar char="§"/>
            </a:pPr>
            <a:r>
              <a:rPr lang="en-US" altLang="ja-JP" dirty="0">
                <a:solidFill>
                  <a:prstClr val="black"/>
                </a:solidFill>
              </a:rPr>
              <a:t>J-PARC Power Upgrade for Hyper-K is the Priority 1 in the KEK PIP.</a:t>
            </a:r>
          </a:p>
          <a:p>
            <a:pPr indent="-285750">
              <a:lnSpc>
                <a:spcPts val="2000"/>
              </a:lnSpc>
              <a:spcAft>
                <a:spcPts val="600"/>
              </a:spcAft>
              <a:buFont typeface="Wingdings" pitchFamily="2" charset="2"/>
              <a:buChar char="§"/>
            </a:pPr>
            <a:r>
              <a:rPr lang="en-US" altLang="ja-JP" dirty="0">
                <a:solidFill>
                  <a:prstClr val="black"/>
                </a:solidFill>
              </a:rPr>
              <a:t>Hyper-K international review committee has been set up by IPNS and ICRR directors. The 3</a:t>
            </a:r>
            <a:r>
              <a:rPr lang="en-US" altLang="ja-JP" baseline="30000" dirty="0">
                <a:solidFill>
                  <a:prstClr val="black"/>
                </a:solidFill>
              </a:rPr>
              <a:t>rd</a:t>
            </a:r>
            <a:r>
              <a:rPr lang="en-US" altLang="ja-JP" dirty="0">
                <a:solidFill>
                  <a:prstClr val="black"/>
                </a:solidFill>
              </a:rPr>
              <a:t> meeting in Jun/2019.</a:t>
            </a:r>
          </a:p>
        </p:txBody>
      </p:sp>
      <p:sp>
        <p:nvSpPr>
          <p:cNvPr id="5" name="テキスト ボックス 4"/>
          <p:cNvSpPr txBox="1"/>
          <p:nvPr/>
        </p:nvSpPr>
        <p:spPr>
          <a:xfrm>
            <a:off x="385311" y="713446"/>
            <a:ext cx="1698222" cy="523220"/>
          </a:xfrm>
          <a:prstGeom prst="rect">
            <a:avLst/>
          </a:prstGeom>
          <a:solidFill>
            <a:schemeClr val="tx1"/>
          </a:solidFill>
        </p:spPr>
        <p:txBody>
          <a:bodyPr wrap="square" rtlCol="0">
            <a:spAutoFit/>
          </a:bodyPr>
          <a:lstStyle/>
          <a:p>
            <a:r>
              <a:rPr lang="en-US" altLang="ja-JP" sz="1400" dirty="0">
                <a:solidFill>
                  <a:prstClr val="white"/>
                </a:solidFill>
              </a:rPr>
              <a:t>Accelerator Neutrino beam from J-PARC</a:t>
            </a:r>
            <a:endParaRPr lang="ja-JP" altLang="en-US" sz="1400" dirty="0">
              <a:solidFill>
                <a:prstClr val="white"/>
              </a:solidFill>
            </a:endParaRPr>
          </a:p>
        </p:txBody>
      </p:sp>
      <p:sp>
        <p:nvSpPr>
          <p:cNvPr id="13" name="テキスト ボックス 12"/>
          <p:cNvSpPr txBox="1"/>
          <p:nvPr/>
        </p:nvSpPr>
        <p:spPr>
          <a:xfrm>
            <a:off x="2178849" y="751696"/>
            <a:ext cx="1089158" cy="307777"/>
          </a:xfrm>
          <a:prstGeom prst="rect">
            <a:avLst/>
          </a:prstGeom>
          <a:solidFill>
            <a:schemeClr val="tx1"/>
          </a:solidFill>
        </p:spPr>
        <p:txBody>
          <a:bodyPr wrap="square" rtlCol="0">
            <a:spAutoFit/>
          </a:bodyPr>
          <a:lstStyle/>
          <a:p>
            <a:pPr algn="ctr"/>
            <a:r>
              <a:rPr lang="en-US" altLang="ja-JP" sz="1400" dirty="0">
                <a:solidFill>
                  <a:prstClr val="white"/>
                </a:solidFill>
              </a:rPr>
              <a:t>Atmosphere</a:t>
            </a:r>
            <a:endParaRPr lang="ja-JP" altLang="en-US" sz="1400" dirty="0">
              <a:solidFill>
                <a:prstClr val="white"/>
              </a:solidFill>
            </a:endParaRPr>
          </a:p>
        </p:txBody>
      </p:sp>
      <p:sp>
        <p:nvSpPr>
          <p:cNvPr id="14" name="テキスト ボックス 13"/>
          <p:cNvSpPr txBox="1"/>
          <p:nvPr/>
        </p:nvSpPr>
        <p:spPr>
          <a:xfrm>
            <a:off x="3301663" y="747138"/>
            <a:ext cx="1089158" cy="307777"/>
          </a:xfrm>
          <a:prstGeom prst="rect">
            <a:avLst/>
          </a:prstGeom>
          <a:solidFill>
            <a:schemeClr val="tx1"/>
          </a:solidFill>
        </p:spPr>
        <p:txBody>
          <a:bodyPr wrap="square" rtlCol="0">
            <a:spAutoFit/>
          </a:bodyPr>
          <a:lstStyle/>
          <a:p>
            <a:pPr algn="ctr"/>
            <a:r>
              <a:rPr lang="en-US" altLang="ja-JP" sz="1400" dirty="0">
                <a:solidFill>
                  <a:prstClr val="white"/>
                </a:solidFill>
              </a:rPr>
              <a:t>Supernova</a:t>
            </a:r>
            <a:endParaRPr lang="ja-JP" altLang="en-US" sz="1400" dirty="0">
              <a:solidFill>
                <a:prstClr val="white"/>
              </a:solidFill>
            </a:endParaRPr>
          </a:p>
        </p:txBody>
      </p:sp>
      <p:sp>
        <p:nvSpPr>
          <p:cNvPr id="18" name="テキスト ボックス 17"/>
          <p:cNvSpPr txBox="1"/>
          <p:nvPr/>
        </p:nvSpPr>
        <p:spPr>
          <a:xfrm>
            <a:off x="4572000" y="742581"/>
            <a:ext cx="565480" cy="307777"/>
          </a:xfrm>
          <a:prstGeom prst="rect">
            <a:avLst/>
          </a:prstGeom>
          <a:solidFill>
            <a:schemeClr val="tx1"/>
          </a:solidFill>
        </p:spPr>
        <p:txBody>
          <a:bodyPr wrap="square" rtlCol="0">
            <a:spAutoFit/>
          </a:bodyPr>
          <a:lstStyle/>
          <a:p>
            <a:pPr algn="ctr"/>
            <a:r>
              <a:rPr lang="en-US" altLang="ja-JP" sz="1400" dirty="0">
                <a:solidFill>
                  <a:prstClr val="white"/>
                </a:solidFill>
              </a:rPr>
              <a:t>Sun</a:t>
            </a:r>
            <a:endParaRPr lang="ja-JP" altLang="en-US" sz="1400" dirty="0">
              <a:solidFill>
                <a:prstClr val="white"/>
              </a:solidFill>
            </a:endParaRPr>
          </a:p>
        </p:txBody>
      </p:sp>
      <p:sp>
        <p:nvSpPr>
          <p:cNvPr id="19" name="テキスト ボックス 18"/>
          <p:cNvSpPr txBox="1"/>
          <p:nvPr/>
        </p:nvSpPr>
        <p:spPr>
          <a:xfrm>
            <a:off x="2282834" y="2781300"/>
            <a:ext cx="1418952" cy="190500"/>
          </a:xfrm>
          <a:prstGeom prst="rect">
            <a:avLst/>
          </a:prstGeom>
          <a:solidFill>
            <a:srgbClr val="160A02"/>
          </a:solidFill>
        </p:spPr>
        <p:txBody>
          <a:bodyPr wrap="square" tIns="0" bIns="0" rtlCol="0">
            <a:noAutofit/>
          </a:bodyPr>
          <a:lstStyle/>
          <a:p>
            <a:pPr algn="ctr">
              <a:lnSpc>
                <a:spcPct val="70000"/>
              </a:lnSpc>
            </a:pPr>
            <a:r>
              <a:rPr lang="en-US" altLang="ja-JP" dirty="0">
                <a:solidFill>
                  <a:prstClr val="white"/>
                </a:solidFill>
              </a:rPr>
              <a:t>Neutrinos</a:t>
            </a:r>
            <a:endParaRPr lang="ja-JP" altLang="en-US" dirty="0">
              <a:solidFill>
                <a:prstClr val="white"/>
              </a:solidFill>
            </a:endParaRPr>
          </a:p>
        </p:txBody>
      </p:sp>
      <p:sp>
        <p:nvSpPr>
          <p:cNvPr id="20" name="テキスト ボックス 19"/>
          <p:cNvSpPr txBox="1"/>
          <p:nvPr/>
        </p:nvSpPr>
        <p:spPr>
          <a:xfrm>
            <a:off x="207418" y="4917080"/>
            <a:ext cx="1214981" cy="190500"/>
          </a:xfrm>
          <a:prstGeom prst="rect">
            <a:avLst/>
          </a:prstGeom>
          <a:solidFill>
            <a:srgbClr val="574200"/>
          </a:solidFill>
        </p:spPr>
        <p:txBody>
          <a:bodyPr wrap="square" tIns="0" bIns="0" rtlCol="0">
            <a:noAutofit/>
          </a:bodyPr>
          <a:lstStyle/>
          <a:p>
            <a:pPr algn="ctr"/>
            <a:r>
              <a:rPr lang="en-US" altLang="ja-JP" sz="1400" dirty="0">
                <a:solidFill>
                  <a:prstClr val="white"/>
                </a:solidFill>
              </a:rPr>
              <a:t>Proton Decay</a:t>
            </a:r>
            <a:endParaRPr lang="ja-JP" altLang="en-US" sz="1400" dirty="0">
              <a:solidFill>
                <a:prstClr val="white"/>
              </a:solidFill>
            </a:endParaRPr>
          </a:p>
        </p:txBody>
      </p:sp>
      <p:sp>
        <p:nvSpPr>
          <p:cNvPr id="21" name="テキスト ボックス 20"/>
          <p:cNvSpPr txBox="1"/>
          <p:nvPr/>
        </p:nvSpPr>
        <p:spPr>
          <a:xfrm>
            <a:off x="1987549" y="6134830"/>
            <a:ext cx="2130425" cy="300895"/>
          </a:xfrm>
          <a:prstGeom prst="rect">
            <a:avLst/>
          </a:prstGeom>
          <a:solidFill>
            <a:srgbClr val="574200"/>
          </a:solidFill>
        </p:spPr>
        <p:txBody>
          <a:bodyPr wrap="square" tIns="0" bIns="0" rtlCol="0">
            <a:noAutofit/>
          </a:bodyPr>
          <a:lstStyle/>
          <a:p>
            <a:pPr algn="ctr">
              <a:lnSpc>
                <a:spcPct val="70000"/>
              </a:lnSpc>
            </a:pPr>
            <a:r>
              <a:rPr lang="en-US" altLang="ja-JP" sz="1400" dirty="0">
                <a:solidFill>
                  <a:prstClr val="white"/>
                </a:solidFill>
              </a:rPr>
              <a:t>Tank filled with pure water 74m (D) x 60m (H)</a:t>
            </a:r>
            <a:endParaRPr lang="ja-JP" altLang="en-US" sz="1400" dirty="0">
              <a:solidFill>
                <a:prstClr val="white"/>
              </a:solidFill>
            </a:endParaRPr>
          </a:p>
        </p:txBody>
      </p:sp>
      <p:sp>
        <p:nvSpPr>
          <p:cNvPr id="22" name="テキスト ボックス 21"/>
          <p:cNvSpPr txBox="1"/>
          <p:nvPr/>
        </p:nvSpPr>
        <p:spPr>
          <a:xfrm>
            <a:off x="4788739" y="4820780"/>
            <a:ext cx="977061" cy="544969"/>
          </a:xfrm>
          <a:prstGeom prst="rect">
            <a:avLst/>
          </a:prstGeom>
          <a:solidFill>
            <a:srgbClr val="574200"/>
          </a:solidFill>
        </p:spPr>
        <p:txBody>
          <a:bodyPr wrap="square" lIns="0" tIns="0" rIns="0" bIns="0" rtlCol="0">
            <a:noAutofit/>
          </a:bodyPr>
          <a:lstStyle/>
          <a:p>
            <a:pPr algn="ctr">
              <a:lnSpc>
                <a:spcPct val="60000"/>
              </a:lnSpc>
            </a:pPr>
            <a:r>
              <a:rPr lang="en-US" altLang="ja-JP" sz="1400" dirty="0">
                <a:solidFill>
                  <a:prstClr val="white"/>
                </a:solidFill>
              </a:rPr>
              <a:t>40,000 new photo-sensor w/ double sensitivity</a:t>
            </a:r>
            <a:endParaRPr lang="ja-JP" altLang="en-US" sz="1400" dirty="0">
              <a:solidFill>
                <a:prstClr val="white"/>
              </a:solidFill>
            </a:endParaRPr>
          </a:p>
        </p:txBody>
      </p:sp>
      <p:sp>
        <p:nvSpPr>
          <p:cNvPr id="23" name="テキスト ボックス 22"/>
          <p:cNvSpPr txBox="1"/>
          <p:nvPr/>
        </p:nvSpPr>
        <p:spPr>
          <a:xfrm>
            <a:off x="3983158" y="3956050"/>
            <a:ext cx="1744542" cy="571500"/>
          </a:xfrm>
          <a:prstGeom prst="rect">
            <a:avLst/>
          </a:prstGeom>
          <a:solidFill>
            <a:srgbClr val="574200"/>
          </a:solidFill>
        </p:spPr>
        <p:txBody>
          <a:bodyPr wrap="square" tIns="0" bIns="0" rtlCol="0">
            <a:noAutofit/>
          </a:bodyPr>
          <a:lstStyle/>
          <a:p>
            <a:pPr algn="ctr">
              <a:lnSpc>
                <a:spcPct val="80000"/>
              </a:lnSpc>
            </a:pPr>
            <a:r>
              <a:rPr lang="en-US" altLang="ja-JP" sz="2400" dirty="0">
                <a:solidFill>
                  <a:prstClr val="white"/>
                </a:solidFill>
              </a:rPr>
              <a:t>Hyper-</a:t>
            </a:r>
            <a:r>
              <a:rPr lang="en-US" altLang="ja-JP" sz="2400" dirty="0" err="1">
                <a:solidFill>
                  <a:prstClr val="white"/>
                </a:solidFill>
              </a:rPr>
              <a:t>Kamiokande</a:t>
            </a:r>
            <a:endParaRPr lang="en-US" altLang="ja-JP" sz="2400" dirty="0">
              <a:solidFill>
                <a:prstClr val="white"/>
              </a:solidFill>
            </a:endParaRPr>
          </a:p>
        </p:txBody>
      </p:sp>
      <p:sp>
        <p:nvSpPr>
          <p:cNvPr id="7" name="テキスト ボックス 6"/>
          <p:cNvSpPr txBox="1"/>
          <p:nvPr/>
        </p:nvSpPr>
        <p:spPr>
          <a:xfrm>
            <a:off x="2133600" y="4654550"/>
            <a:ext cx="1440268" cy="461665"/>
          </a:xfrm>
          <a:prstGeom prst="rect">
            <a:avLst/>
          </a:prstGeom>
          <a:solidFill>
            <a:srgbClr val="0000FF"/>
          </a:solidFill>
        </p:spPr>
        <p:txBody>
          <a:bodyPr wrap="none" rtlCol="0">
            <a:spAutoFit/>
          </a:bodyPr>
          <a:lstStyle/>
          <a:p>
            <a:r>
              <a:rPr lang="en-US" altLang="ja-JP" sz="1200" b="1" dirty="0">
                <a:solidFill>
                  <a:prstClr val="white"/>
                </a:solidFill>
              </a:rPr>
              <a:t>Total mass 260 </a:t>
            </a:r>
            <a:r>
              <a:rPr lang="en-US" altLang="ja-JP" sz="1200" b="1" dirty="0" err="1">
                <a:solidFill>
                  <a:prstClr val="white"/>
                </a:solidFill>
              </a:rPr>
              <a:t>kton</a:t>
            </a:r>
            <a:endParaRPr lang="en-US" altLang="ja-JP" sz="1200" b="1" dirty="0">
              <a:solidFill>
                <a:prstClr val="white"/>
              </a:solidFill>
            </a:endParaRPr>
          </a:p>
          <a:p>
            <a:r>
              <a:rPr lang="en-US" altLang="ja-JP" sz="1200" b="1" dirty="0" err="1">
                <a:solidFill>
                  <a:prstClr val="white"/>
                </a:solidFill>
              </a:rPr>
              <a:t>Fiducial</a:t>
            </a:r>
            <a:r>
              <a:rPr lang="en-US" altLang="ja-JP" sz="1200" b="1" dirty="0">
                <a:solidFill>
                  <a:prstClr val="white"/>
                </a:solidFill>
              </a:rPr>
              <a:t> 190 </a:t>
            </a:r>
            <a:r>
              <a:rPr lang="en-US" altLang="ja-JP" sz="1200" b="1" dirty="0" err="1">
                <a:solidFill>
                  <a:prstClr val="white"/>
                </a:solidFill>
              </a:rPr>
              <a:t>kton</a:t>
            </a:r>
            <a:endParaRPr lang="ja-JP" altLang="en-US" sz="1200" b="1" dirty="0">
              <a:solidFill>
                <a:prstClr val="white"/>
              </a:solidFill>
            </a:endParaRPr>
          </a:p>
        </p:txBody>
      </p:sp>
      <p:sp>
        <p:nvSpPr>
          <p:cNvPr id="4" name="スライド番号プレースホルダー 3">
            <a:extLst>
              <a:ext uri="{FF2B5EF4-FFF2-40B4-BE49-F238E27FC236}">
                <a16:creationId xmlns:a16="http://schemas.microsoft.com/office/drawing/2014/main" id="{CE8589A7-EB85-4098-9156-B1F5A4317B0C}"/>
              </a:ext>
            </a:extLst>
          </p:cNvPr>
          <p:cNvSpPr>
            <a:spLocks noGrp="1"/>
          </p:cNvSpPr>
          <p:nvPr>
            <p:ph type="sldNum" sz="quarter" idx="12"/>
          </p:nvPr>
        </p:nvSpPr>
        <p:spPr/>
        <p:txBody>
          <a:bodyPr/>
          <a:lstStyle/>
          <a:p>
            <a:fld id="{D925A4C8-93D9-0D43-9F75-7A423D7CE5CC}" type="slidenum">
              <a:rPr lang="ja-JP" altLang="en-US" smtClean="0">
                <a:solidFill>
                  <a:prstClr val="black">
                    <a:tint val="75000"/>
                  </a:prstClr>
                </a:solidFill>
              </a:rPr>
              <a:pPr/>
              <a:t>19</a:t>
            </a:fld>
            <a:endParaRPr lang="ja-JP" altLang="en-US">
              <a:solidFill>
                <a:prstClr val="black">
                  <a:tint val="75000"/>
                </a:prstClr>
              </a:solidFill>
            </a:endParaRPr>
          </a:p>
        </p:txBody>
      </p:sp>
    </p:spTree>
    <p:extLst>
      <p:ext uri="{BB962C8B-B14F-4D97-AF65-F5344CB8AC3E}">
        <p14:creationId xmlns:p14="http://schemas.microsoft.com/office/powerpoint/2010/main" val="2572889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1980700" y="282839"/>
            <a:ext cx="2265948" cy="1664675"/>
            <a:chOff x="1710885" y="192057"/>
            <a:chExt cx="2265948" cy="1664675"/>
          </a:xfrm>
        </p:grpSpPr>
        <p:grpSp>
          <p:nvGrpSpPr>
            <p:cNvPr id="9" name="グループ化 24"/>
            <p:cNvGrpSpPr>
              <a:grpSpLocks/>
            </p:cNvGrpSpPr>
            <p:nvPr/>
          </p:nvGrpSpPr>
          <p:grpSpPr bwMode="auto">
            <a:xfrm>
              <a:off x="1710885" y="192057"/>
              <a:ext cx="2265948" cy="1664675"/>
              <a:chOff x="860425" y="2776534"/>
              <a:chExt cx="5167313" cy="3522666"/>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425" y="2794000"/>
                <a:ext cx="5167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23"/>
              <p:cNvSpPr>
                <a:spLocks noChangeArrowheads="1"/>
              </p:cNvSpPr>
              <p:nvPr/>
            </p:nvSpPr>
            <p:spPr bwMode="auto">
              <a:xfrm>
                <a:off x="4302918" y="2776534"/>
                <a:ext cx="1714512" cy="64294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874713" fontAlgn="base">
                  <a:spcBef>
                    <a:spcPct val="0"/>
                  </a:spcBef>
                  <a:spcAft>
                    <a:spcPct val="0"/>
                  </a:spcAft>
                </a:pPr>
                <a:endParaRPr lang="ja-JP" altLang="en-US" dirty="0">
                  <a:solidFill>
                    <a:prstClr val="black"/>
                  </a:solidFill>
                  <a:latin typeface="Arial" pitchFamily="34" charset="0"/>
                </a:endParaRPr>
              </a:p>
            </p:txBody>
          </p:sp>
        </p:grpSp>
        <p:sp>
          <p:nvSpPr>
            <p:cNvPr id="8" name="フリーフォーム 7"/>
            <p:cNvSpPr/>
            <p:nvPr/>
          </p:nvSpPr>
          <p:spPr>
            <a:xfrm>
              <a:off x="2001832" y="198304"/>
              <a:ext cx="1832038" cy="407624"/>
            </a:xfrm>
            <a:custGeom>
              <a:avLst/>
              <a:gdLst>
                <a:gd name="connsiteX0" fmla="*/ 3238 w 1832038"/>
                <a:gd name="connsiteY0" fmla="*/ 0 h 407624"/>
                <a:gd name="connsiteX1" fmla="*/ 3238 w 1832038"/>
                <a:gd name="connsiteY1" fmla="*/ 0 h 407624"/>
                <a:gd name="connsiteX2" fmla="*/ 25272 w 1832038"/>
                <a:gd name="connsiteY2" fmla="*/ 110168 h 407624"/>
                <a:gd name="connsiteX3" fmla="*/ 14255 w 1832038"/>
                <a:gd name="connsiteY3" fmla="*/ 242371 h 407624"/>
                <a:gd name="connsiteX4" fmla="*/ 3238 w 1832038"/>
                <a:gd name="connsiteY4" fmla="*/ 275421 h 407624"/>
                <a:gd name="connsiteX5" fmla="*/ 69339 w 1832038"/>
                <a:gd name="connsiteY5" fmla="*/ 319489 h 407624"/>
                <a:gd name="connsiteX6" fmla="*/ 829503 w 1832038"/>
                <a:gd name="connsiteY6" fmla="*/ 352539 h 407624"/>
                <a:gd name="connsiteX7" fmla="*/ 1215093 w 1832038"/>
                <a:gd name="connsiteY7" fmla="*/ 363556 h 407624"/>
                <a:gd name="connsiteX8" fmla="*/ 1710852 w 1832038"/>
                <a:gd name="connsiteY8" fmla="*/ 385590 h 407624"/>
                <a:gd name="connsiteX9" fmla="*/ 1776954 w 1832038"/>
                <a:gd name="connsiteY9" fmla="*/ 407624 h 407624"/>
                <a:gd name="connsiteX10" fmla="*/ 1810004 w 1832038"/>
                <a:gd name="connsiteY10" fmla="*/ 385590 h 407624"/>
                <a:gd name="connsiteX11" fmla="*/ 1832038 w 1832038"/>
                <a:gd name="connsiteY11" fmla="*/ 319489 h 407624"/>
                <a:gd name="connsiteX12" fmla="*/ 1821021 w 1832038"/>
                <a:gd name="connsiteY12" fmla="*/ 165253 h 407624"/>
                <a:gd name="connsiteX13" fmla="*/ 1810004 w 1832038"/>
                <a:gd name="connsiteY13" fmla="*/ 121185 h 407624"/>
                <a:gd name="connsiteX14" fmla="*/ 1765937 w 1832038"/>
                <a:gd name="connsiteY14" fmla="*/ 110168 h 407624"/>
                <a:gd name="connsiteX15" fmla="*/ 1710852 w 1832038"/>
                <a:gd name="connsiteY15" fmla="*/ 99151 h 407624"/>
                <a:gd name="connsiteX16" fmla="*/ 1666785 w 1832038"/>
                <a:gd name="connsiteY16" fmla="*/ 88135 h 407624"/>
                <a:gd name="connsiteX17" fmla="*/ 1226110 w 1832038"/>
                <a:gd name="connsiteY17" fmla="*/ 77118 h 407624"/>
                <a:gd name="connsiteX18" fmla="*/ 1148992 w 1832038"/>
                <a:gd name="connsiteY18" fmla="*/ 44067 h 407624"/>
                <a:gd name="connsiteX19" fmla="*/ 1093908 w 1832038"/>
                <a:gd name="connsiteY19" fmla="*/ 55084 h 407624"/>
                <a:gd name="connsiteX20" fmla="*/ 807469 w 1832038"/>
                <a:gd name="connsiteY20" fmla="*/ 66101 h 407624"/>
                <a:gd name="connsiteX21" fmla="*/ 58322 w 1832038"/>
                <a:gd name="connsiteY21" fmla="*/ 55084 h 407624"/>
                <a:gd name="connsiteX22" fmla="*/ 25272 w 1832038"/>
                <a:gd name="connsiteY22" fmla="*/ 44067 h 407624"/>
                <a:gd name="connsiteX23" fmla="*/ 3238 w 1832038"/>
                <a:gd name="connsiteY23" fmla="*/ 0 h 4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2038" h="407624">
                  <a:moveTo>
                    <a:pt x="3238" y="0"/>
                  </a:moveTo>
                  <a:lnTo>
                    <a:pt x="3238" y="0"/>
                  </a:lnTo>
                  <a:cubicBezTo>
                    <a:pt x="10583" y="36723"/>
                    <a:pt x="23571" y="72757"/>
                    <a:pt x="25272" y="110168"/>
                  </a:cubicBezTo>
                  <a:cubicBezTo>
                    <a:pt x="27280" y="154343"/>
                    <a:pt x="20099" y="198538"/>
                    <a:pt x="14255" y="242371"/>
                  </a:cubicBezTo>
                  <a:cubicBezTo>
                    <a:pt x="12720" y="253882"/>
                    <a:pt x="3238" y="275421"/>
                    <a:pt x="3238" y="275421"/>
                  </a:cubicBezTo>
                  <a:lnTo>
                    <a:pt x="69339" y="319489"/>
                  </a:lnTo>
                  <a:cubicBezTo>
                    <a:pt x="385939" y="389845"/>
                    <a:pt x="119487" y="337592"/>
                    <a:pt x="829503" y="352539"/>
                  </a:cubicBezTo>
                  <a:lnTo>
                    <a:pt x="1215093" y="363556"/>
                  </a:lnTo>
                  <a:cubicBezTo>
                    <a:pt x="1476769" y="400939"/>
                    <a:pt x="1016994" y="338281"/>
                    <a:pt x="1710852" y="385590"/>
                  </a:cubicBezTo>
                  <a:cubicBezTo>
                    <a:pt x="1734024" y="387170"/>
                    <a:pt x="1776954" y="407624"/>
                    <a:pt x="1776954" y="407624"/>
                  </a:cubicBezTo>
                  <a:cubicBezTo>
                    <a:pt x="1787971" y="400279"/>
                    <a:pt x="1802987" y="396818"/>
                    <a:pt x="1810004" y="385590"/>
                  </a:cubicBezTo>
                  <a:cubicBezTo>
                    <a:pt x="1822313" y="365895"/>
                    <a:pt x="1832038" y="319489"/>
                    <a:pt x="1832038" y="319489"/>
                  </a:cubicBezTo>
                  <a:cubicBezTo>
                    <a:pt x="1828366" y="268077"/>
                    <a:pt x="1826713" y="216481"/>
                    <a:pt x="1821021" y="165253"/>
                  </a:cubicBezTo>
                  <a:cubicBezTo>
                    <a:pt x="1819349" y="150204"/>
                    <a:pt x="1820711" y="131892"/>
                    <a:pt x="1810004" y="121185"/>
                  </a:cubicBezTo>
                  <a:cubicBezTo>
                    <a:pt x="1799298" y="110479"/>
                    <a:pt x="1780718" y="113453"/>
                    <a:pt x="1765937" y="110168"/>
                  </a:cubicBezTo>
                  <a:cubicBezTo>
                    <a:pt x="1747658" y="106106"/>
                    <a:pt x="1729131" y="103213"/>
                    <a:pt x="1710852" y="99151"/>
                  </a:cubicBezTo>
                  <a:cubicBezTo>
                    <a:pt x="1696072" y="95867"/>
                    <a:pt x="1681910" y="88822"/>
                    <a:pt x="1666785" y="88135"/>
                  </a:cubicBezTo>
                  <a:cubicBezTo>
                    <a:pt x="1519999" y="81463"/>
                    <a:pt x="1373002" y="80790"/>
                    <a:pt x="1226110" y="77118"/>
                  </a:cubicBezTo>
                  <a:cubicBezTo>
                    <a:pt x="1217504" y="72815"/>
                    <a:pt x="1165203" y="44067"/>
                    <a:pt x="1148992" y="44067"/>
                  </a:cubicBezTo>
                  <a:cubicBezTo>
                    <a:pt x="1130267" y="44067"/>
                    <a:pt x="1112594" y="53878"/>
                    <a:pt x="1093908" y="55084"/>
                  </a:cubicBezTo>
                  <a:cubicBezTo>
                    <a:pt x="998556" y="61236"/>
                    <a:pt x="902949" y="62429"/>
                    <a:pt x="807469" y="66101"/>
                  </a:cubicBezTo>
                  <a:lnTo>
                    <a:pt x="58322" y="55084"/>
                  </a:lnTo>
                  <a:cubicBezTo>
                    <a:pt x="46714" y="54757"/>
                    <a:pt x="36438" y="47257"/>
                    <a:pt x="25272" y="44067"/>
                  </a:cubicBezTo>
                  <a:cubicBezTo>
                    <a:pt x="-16404" y="32159"/>
                    <a:pt x="6910" y="7345"/>
                    <a:pt x="3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grpSp>
      <p:pic>
        <p:nvPicPr>
          <p:cNvPr id="43" name="Picture 40" descr="IMG_098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573" y="4966009"/>
            <a:ext cx="1892485" cy="1419364"/>
          </a:xfrm>
          <a:prstGeom prst="rect">
            <a:avLst/>
          </a:prstGeom>
        </p:spPr>
      </p:pic>
      <p:pic>
        <p:nvPicPr>
          <p:cNvPr id="37" name="Picture 39"/>
          <p:cNvPicPr>
            <a:picLocks noChangeAspect="1"/>
          </p:cNvPicPr>
          <p:nvPr/>
        </p:nvPicPr>
        <p:blipFill rotWithShape="1">
          <a:blip r:embed="rId5" cstate="email">
            <a:extLst>
              <a:ext uri="{28A0092B-C50C-407E-A947-70E740481C1C}">
                <a14:useLocalDpi xmlns:a14="http://schemas.microsoft.com/office/drawing/2010/main"/>
              </a:ext>
            </a:extLst>
          </a:blip>
          <a:srcRect l="41402" t="20103" r="20666" b="23862"/>
          <a:stretch/>
        </p:blipFill>
        <p:spPr>
          <a:xfrm>
            <a:off x="3486761" y="4963295"/>
            <a:ext cx="1296000" cy="1422078"/>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7596" y="284470"/>
            <a:ext cx="2507372" cy="1772712"/>
          </a:xfrm>
          <a:prstGeom prst="rect">
            <a:avLst/>
          </a:prstGeom>
        </p:spPr>
      </p:pic>
      <p:pic>
        <p:nvPicPr>
          <p:cNvPr id="38" name="Picture 6" descr="PC06004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417" b="3240"/>
          <a:stretch/>
        </p:blipFill>
        <p:spPr bwMode="auto">
          <a:xfrm>
            <a:off x="4921763" y="4927422"/>
            <a:ext cx="2098238" cy="1278706"/>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5601961" y="5774109"/>
            <a:ext cx="3332019" cy="968597"/>
          </a:xfrm>
          <a:prstGeom prst="roundRect">
            <a:avLst/>
          </a:prstGeom>
          <a:solidFill>
            <a:srgbClr val="4C5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prstClr val="white"/>
                </a:solidFill>
              </a:rPr>
              <a:t>Technical Development Groups</a:t>
            </a:r>
          </a:p>
          <a:p>
            <a:pPr algn="ctr"/>
            <a:endParaRPr lang="en-US" altLang="ja-JP" sz="500" b="1" dirty="0">
              <a:solidFill>
                <a:prstClr val="white"/>
              </a:solidFill>
            </a:endParaRPr>
          </a:p>
          <a:p>
            <a:pPr algn="ctr"/>
            <a:r>
              <a:rPr lang="en-US" altLang="ja-JP" sz="1400" b="1" dirty="0">
                <a:solidFill>
                  <a:prstClr val="white"/>
                </a:solidFill>
              </a:rPr>
              <a:t>Electronics System</a:t>
            </a:r>
          </a:p>
          <a:p>
            <a:pPr algn="ctr"/>
            <a:r>
              <a:rPr lang="en-US" altLang="ja-JP" sz="1400" b="1" dirty="0">
                <a:solidFill>
                  <a:prstClr val="white"/>
                </a:solidFill>
              </a:rPr>
              <a:t>Cryogenics</a:t>
            </a:r>
          </a:p>
          <a:p>
            <a:pPr algn="ctr"/>
            <a:r>
              <a:rPr lang="en-US" altLang="ja-JP" sz="1400" b="1" dirty="0">
                <a:solidFill>
                  <a:prstClr val="white"/>
                </a:solidFill>
              </a:rPr>
              <a:t>Mechanical Engineering</a:t>
            </a:r>
          </a:p>
        </p:txBody>
      </p:sp>
      <p:pic>
        <p:nvPicPr>
          <p:cNvPr id="20" name="Picture 24" descr="01_T2K_0808-japan-korea"/>
          <p:cNvPicPr>
            <a:picLocks noChangeAspect="1" noChangeArrowheads="1"/>
          </p:cNvPicPr>
          <p:nvPr/>
        </p:nvPicPr>
        <p:blipFill>
          <a:blip r:embed="rId8" cstate="print">
            <a:extLst>
              <a:ext uri="{28A0092B-C50C-407E-A947-70E740481C1C}">
                <a14:useLocalDpi xmlns:a14="http://schemas.microsoft.com/office/drawing/2010/main" val="0"/>
              </a:ext>
            </a:extLst>
          </a:blip>
          <a:srcRect l="621"/>
          <a:stretch>
            <a:fillRect/>
          </a:stretch>
        </p:blipFill>
        <p:spPr bwMode="auto">
          <a:xfrm>
            <a:off x="90602" y="2968969"/>
            <a:ext cx="2576868" cy="103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igh-p無し"/>
          <p:cNvPicPr>
            <a:picLocks noChangeAspect="1" noChangeArrowheads="1"/>
          </p:cNvPicPr>
          <p:nvPr/>
        </p:nvPicPr>
        <p:blipFill>
          <a:blip r:embed="rId9" cstate="print">
            <a:extLst>
              <a:ext uri="{28A0092B-C50C-407E-A947-70E740481C1C}">
                <a14:useLocalDpi xmlns:a14="http://schemas.microsoft.com/office/drawing/2010/main" val="0"/>
              </a:ext>
            </a:extLst>
          </a:blip>
          <a:srcRect l="2362" r="2362"/>
          <a:stretch>
            <a:fillRect/>
          </a:stretch>
        </p:blipFill>
        <p:spPr bwMode="auto">
          <a:xfrm>
            <a:off x="5973861" y="3021599"/>
            <a:ext cx="3006556" cy="157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星 5 1"/>
          <p:cNvSpPr/>
          <p:nvPr/>
        </p:nvSpPr>
        <p:spPr>
          <a:xfrm>
            <a:off x="3042421" y="2050684"/>
            <a:ext cx="2925325" cy="2632793"/>
          </a:xfrm>
          <a:prstGeom prst="star5">
            <a:avLst>
              <a:gd name="adj" fmla="val 6924"/>
              <a:gd name="hf" fmla="val 105146"/>
              <a:gd name="vf" fmla="val 11055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lang="ja-JP" altLang="en-US" dirty="0">
              <a:solidFill>
                <a:prstClr val="black"/>
              </a:solidFill>
            </a:endParaRPr>
          </a:p>
        </p:txBody>
      </p:sp>
      <p:sp>
        <p:nvSpPr>
          <p:cNvPr id="3" name="円/楕円 2"/>
          <p:cNvSpPr/>
          <p:nvPr/>
        </p:nvSpPr>
        <p:spPr>
          <a:xfrm>
            <a:off x="3785003" y="1353106"/>
            <a:ext cx="1440160" cy="1395155"/>
          </a:xfrm>
          <a:prstGeom prst="ellipse">
            <a:avLst/>
          </a:prstGeom>
        </p:spPr>
        <p:style>
          <a:lnRef idx="0">
            <a:schemeClr val="accent2"/>
          </a:lnRef>
          <a:fillRef idx="1003">
            <a:schemeClr val="dk2"/>
          </a:fillRef>
          <a:effectRef idx="3">
            <a:schemeClr val="accent2"/>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Energy Frontier </a:t>
            </a:r>
            <a:endParaRPr lang="ja-JP" altLang="en-US" dirty="0">
              <a:solidFill>
                <a:prstClr val="white"/>
              </a:solidFill>
            </a:endParaRPr>
          </a:p>
        </p:txBody>
      </p:sp>
      <p:sp>
        <p:nvSpPr>
          <p:cNvPr id="4" name="円/楕円 3"/>
          <p:cNvSpPr/>
          <p:nvPr/>
        </p:nvSpPr>
        <p:spPr>
          <a:xfrm>
            <a:off x="2344843" y="2365719"/>
            <a:ext cx="1440160" cy="1395155"/>
          </a:xfrm>
          <a:prstGeom prst="ellipse">
            <a:avLst/>
          </a:prstGeom>
        </p:spPr>
        <p:style>
          <a:lnRef idx="0">
            <a:schemeClr val="accent1"/>
          </a:lnRef>
          <a:fillRef idx="1003">
            <a:schemeClr val="dk2"/>
          </a:fillRef>
          <a:effectRef idx="3">
            <a:schemeClr val="accent1"/>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Flavor Physics </a:t>
            </a:r>
            <a:endParaRPr lang="ja-JP" altLang="en-US" dirty="0">
              <a:solidFill>
                <a:prstClr val="white"/>
              </a:solidFill>
            </a:endParaRPr>
          </a:p>
        </p:txBody>
      </p:sp>
      <p:sp>
        <p:nvSpPr>
          <p:cNvPr id="5" name="円/楕円 4"/>
          <p:cNvSpPr/>
          <p:nvPr/>
        </p:nvSpPr>
        <p:spPr>
          <a:xfrm>
            <a:off x="5225163" y="2365719"/>
            <a:ext cx="1440160" cy="1395155"/>
          </a:xfrm>
          <a:prstGeom prst="ellipse">
            <a:avLst/>
          </a:prstGeom>
          <a:solidFill>
            <a:srgbClr val="4C5D76"/>
          </a:solidFill>
          <a:ln>
            <a:solidFill>
              <a:srgbClr val="4E5F78"/>
            </a:solidFill>
          </a:ln>
        </p:spPr>
        <p:style>
          <a:lnRef idx="0">
            <a:schemeClr val="accent4"/>
          </a:lnRef>
          <a:fillRef idx="1003">
            <a:schemeClr val="dk2"/>
          </a:fillRef>
          <a:effectRef idx="3">
            <a:schemeClr val="accent4"/>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Hadron and </a:t>
            </a:r>
            <a:r>
              <a:rPr lang="en-US" altLang="ja-JP" dirty="0" err="1">
                <a:solidFill>
                  <a:prstClr val="white"/>
                </a:solidFill>
              </a:rPr>
              <a:t>NuclearPhysics</a:t>
            </a:r>
            <a:r>
              <a:rPr lang="en-US" altLang="ja-JP" dirty="0">
                <a:solidFill>
                  <a:prstClr val="white"/>
                </a:solidFill>
              </a:rPr>
              <a:t> </a:t>
            </a:r>
            <a:endParaRPr lang="ja-JP" altLang="en-US" dirty="0">
              <a:solidFill>
                <a:prstClr val="white"/>
              </a:solidFill>
            </a:endParaRPr>
          </a:p>
        </p:txBody>
      </p:sp>
      <p:sp>
        <p:nvSpPr>
          <p:cNvPr id="6" name="円/楕円 5"/>
          <p:cNvSpPr/>
          <p:nvPr/>
        </p:nvSpPr>
        <p:spPr>
          <a:xfrm>
            <a:off x="4662602" y="3986461"/>
            <a:ext cx="1440160" cy="1395155"/>
          </a:xfrm>
          <a:prstGeom prst="ellipse">
            <a:avLst/>
          </a:prstGeom>
        </p:spPr>
        <p:style>
          <a:lnRef idx="0">
            <a:schemeClr val="accent6"/>
          </a:lnRef>
          <a:fillRef idx="1003">
            <a:schemeClr val="dk2"/>
          </a:fillRef>
          <a:effectRef idx="3">
            <a:schemeClr val="accent6"/>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Theory </a:t>
            </a:r>
            <a:endParaRPr lang="ja-JP" altLang="en-US" dirty="0">
              <a:solidFill>
                <a:prstClr val="white"/>
              </a:solidFill>
            </a:endParaRPr>
          </a:p>
        </p:txBody>
      </p:sp>
      <p:sp>
        <p:nvSpPr>
          <p:cNvPr id="7" name="円/楕円 6"/>
          <p:cNvSpPr/>
          <p:nvPr/>
        </p:nvSpPr>
        <p:spPr>
          <a:xfrm>
            <a:off x="2890276" y="3985899"/>
            <a:ext cx="1440160" cy="1395155"/>
          </a:xfrm>
          <a:prstGeom prst="ellipse">
            <a:avLst/>
          </a:prstGeom>
        </p:spPr>
        <p:style>
          <a:lnRef idx="0">
            <a:schemeClr val="accent3"/>
          </a:lnRef>
          <a:fillRef idx="1003">
            <a:schemeClr val="dk2"/>
          </a:fillRef>
          <a:effectRef idx="3">
            <a:schemeClr val="accent3"/>
          </a:effectRef>
          <a:fontRef idx="minor">
            <a:schemeClr val="lt1"/>
          </a:fontRef>
        </p:style>
        <p:txBody>
          <a:bodyPr rtlCol="0" anchor="ctr"/>
          <a:lstStyle/>
          <a:p>
            <a:pPr algn="ctr" fontAlgn="base">
              <a:spcBef>
                <a:spcPct val="0"/>
              </a:spcBef>
              <a:spcAft>
                <a:spcPct val="0"/>
              </a:spcAft>
            </a:pPr>
            <a:r>
              <a:rPr lang="en-US" altLang="ja-JP" dirty="0" err="1">
                <a:solidFill>
                  <a:prstClr val="white"/>
                </a:solidFill>
              </a:rPr>
              <a:t>Astro</a:t>
            </a:r>
            <a:r>
              <a:rPr lang="en-US" altLang="ja-JP" dirty="0">
                <a:solidFill>
                  <a:prstClr val="white"/>
                </a:solidFill>
              </a:rPr>
              <a:t>- particle Physics </a:t>
            </a:r>
            <a:endParaRPr lang="ja-JP" altLang="en-US" dirty="0">
              <a:solidFill>
                <a:prstClr val="white"/>
              </a:solidFill>
            </a:endParaRPr>
          </a:p>
        </p:txBody>
      </p:sp>
      <p:pic>
        <p:nvPicPr>
          <p:cNvPr id="12" name="Picture 43" descr="Belle2.png"/>
          <p:cNvPicPr>
            <a:picLocks noChangeAspect="1"/>
          </p:cNvPicPr>
          <p:nvPr/>
        </p:nvPicPr>
        <p:blipFill rotWithShape="1">
          <a:blip r:embed="rId10" cstate="print">
            <a:extLst>
              <a:ext uri="{28A0092B-C50C-407E-A947-70E740481C1C}">
                <a14:useLocalDpi xmlns:a14="http://schemas.microsoft.com/office/drawing/2010/main" val="0"/>
              </a:ext>
            </a:extLst>
          </a:blip>
          <a:srcRect l="15707" r="16870"/>
          <a:stretch/>
        </p:blipFill>
        <p:spPr bwMode="auto">
          <a:xfrm>
            <a:off x="1056579" y="1472539"/>
            <a:ext cx="1599352" cy="158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40726" y="1168164"/>
            <a:ext cx="1605185" cy="157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430" y="1863143"/>
            <a:ext cx="1020741" cy="113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 name="テキスト ボックス 20"/>
          <p:cNvSpPr txBox="1"/>
          <p:nvPr/>
        </p:nvSpPr>
        <p:spPr>
          <a:xfrm>
            <a:off x="3511955" y="3157785"/>
            <a:ext cx="2068195"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altLang="ja-JP"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rPr>
              <a:t>Physics</a:t>
            </a:r>
          </a:p>
          <a:p>
            <a:pPr algn="ctr" fontAlgn="base">
              <a:spcBef>
                <a:spcPct val="0"/>
              </a:spcBef>
              <a:spcAft>
                <a:spcPct val="0"/>
              </a:spcAft>
            </a:pPr>
            <a:r>
              <a:rPr lang="en-US" altLang="ja-JP"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rPr>
              <a:t>at IPNS/KEK</a:t>
            </a:r>
          </a:p>
        </p:txBody>
      </p:sp>
      <p:sp>
        <p:nvSpPr>
          <p:cNvPr id="24" name="テキスト ボックス 23"/>
          <p:cNvSpPr txBox="1"/>
          <p:nvPr/>
        </p:nvSpPr>
        <p:spPr>
          <a:xfrm>
            <a:off x="6210281" y="400869"/>
            <a:ext cx="543739" cy="369332"/>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ILC</a:t>
            </a:r>
            <a:endParaRPr lang="ja-JP" altLang="en-US" dirty="0">
              <a:solidFill>
                <a:prstClr val="black"/>
              </a:solidFill>
              <a:latin typeface="Arial" pitchFamily="34" charset="0"/>
            </a:endParaRPr>
          </a:p>
        </p:txBody>
      </p:sp>
      <p:sp>
        <p:nvSpPr>
          <p:cNvPr id="25" name="テキスト ボックス 24"/>
          <p:cNvSpPr txBox="1"/>
          <p:nvPr/>
        </p:nvSpPr>
        <p:spPr>
          <a:xfrm>
            <a:off x="75018" y="1388075"/>
            <a:ext cx="1018227"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COMET</a:t>
            </a:r>
          </a:p>
          <a:p>
            <a:pPr fontAlgn="base">
              <a:spcBef>
                <a:spcPct val="0"/>
              </a:spcBef>
              <a:spcAft>
                <a:spcPct val="0"/>
              </a:spcAft>
            </a:pPr>
            <a:r>
              <a:rPr lang="en-US" altLang="ja-JP" sz="1400" dirty="0">
                <a:solidFill>
                  <a:prstClr val="black"/>
                </a:solidFill>
                <a:latin typeface="Arial" pitchFamily="34" charset="0"/>
              </a:rPr>
              <a:t>(J-PARC)</a:t>
            </a:r>
            <a:endParaRPr lang="ja-JP" altLang="en-US" sz="1400" dirty="0">
              <a:solidFill>
                <a:prstClr val="black"/>
              </a:solidFill>
              <a:latin typeface="Arial" pitchFamily="34" charset="0"/>
            </a:endParaRPr>
          </a:p>
        </p:txBody>
      </p:sp>
      <p:sp>
        <p:nvSpPr>
          <p:cNvPr id="26" name="テキスト ボックス 25"/>
          <p:cNvSpPr txBox="1"/>
          <p:nvPr/>
        </p:nvSpPr>
        <p:spPr>
          <a:xfrm>
            <a:off x="967730" y="844715"/>
            <a:ext cx="902811"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Belle-II</a:t>
            </a:r>
          </a:p>
          <a:p>
            <a:pPr fontAlgn="base">
              <a:spcBef>
                <a:spcPct val="0"/>
              </a:spcBef>
              <a:spcAft>
                <a:spcPct val="0"/>
              </a:spcAft>
            </a:pPr>
            <a:r>
              <a:rPr lang="en-US" altLang="ja-JP" sz="1400" dirty="0">
                <a:solidFill>
                  <a:prstClr val="black"/>
                </a:solidFill>
                <a:latin typeface="Arial" pitchFamily="34" charset="0"/>
              </a:rPr>
              <a:t>(KEKB)</a:t>
            </a:r>
            <a:endParaRPr lang="ja-JP" altLang="en-US" sz="1400" dirty="0">
              <a:solidFill>
                <a:prstClr val="black"/>
              </a:solidFill>
              <a:latin typeface="Arial" pitchFamily="34" charset="0"/>
            </a:endParaRPr>
          </a:p>
        </p:txBody>
      </p:sp>
      <p:sp>
        <p:nvSpPr>
          <p:cNvPr id="29" name="テキスト ボックス 28"/>
          <p:cNvSpPr txBox="1"/>
          <p:nvPr/>
        </p:nvSpPr>
        <p:spPr>
          <a:xfrm>
            <a:off x="92513" y="3954078"/>
            <a:ext cx="939168"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KOTO</a:t>
            </a:r>
          </a:p>
          <a:p>
            <a:pPr fontAlgn="base">
              <a:spcBef>
                <a:spcPct val="0"/>
              </a:spcBef>
              <a:spcAft>
                <a:spcPct val="0"/>
              </a:spcAft>
            </a:pPr>
            <a:r>
              <a:rPr lang="en-US" altLang="ja-JP" sz="1400" dirty="0">
                <a:solidFill>
                  <a:prstClr val="black"/>
                </a:solidFill>
                <a:latin typeface="Arial" pitchFamily="34" charset="0"/>
              </a:rPr>
              <a:t>(J-PARC)</a:t>
            </a:r>
            <a:endParaRPr lang="ja-JP" altLang="en-US" sz="1400" dirty="0">
              <a:solidFill>
                <a:prstClr val="black"/>
              </a:solidFill>
              <a:latin typeface="Arial" pitchFamily="34" charset="0"/>
            </a:endParaRPr>
          </a:p>
        </p:txBody>
      </p:sp>
      <p:sp>
        <p:nvSpPr>
          <p:cNvPr id="32" name="テキスト ボックス 31"/>
          <p:cNvSpPr txBox="1"/>
          <p:nvPr/>
        </p:nvSpPr>
        <p:spPr>
          <a:xfrm>
            <a:off x="7924395" y="1411177"/>
            <a:ext cx="853119"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KISS</a:t>
            </a:r>
          </a:p>
          <a:p>
            <a:pPr fontAlgn="base">
              <a:spcBef>
                <a:spcPct val="0"/>
              </a:spcBef>
              <a:spcAft>
                <a:spcPct val="0"/>
              </a:spcAft>
            </a:pPr>
            <a:r>
              <a:rPr lang="en-US" altLang="ja-JP" sz="1400" dirty="0">
                <a:solidFill>
                  <a:prstClr val="black"/>
                </a:solidFill>
                <a:latin typeface="Arial" pitchFamily="34" charset="0"/>
              </a:rPr>
              <a:t>(RIKEN)</a:t>
            </a:r>
            <a:endParaRPr lang="ja-JP" altLang="en-US" sz="1400" dirty="0">
              <a:solidFill>
                <a:prstClr val="black"/>
              </a:solidFill>
              <a:latin typeface="Arial" pitchFamily="34" charset="0"/>
            </a:endParaRPr>
          </a:p>
        </p:txBody>
      </p:sp>
      <p:sp>
        <p:nvSpPr>
          <p:cNvPr id="33" name="テキスト ボックス 32"/>
          <p:cNvSpPr txBox="1"/>
          <p:nvPr/>
        </p:nvSpPr>
        <p:spPr>
          <a:xfrm>
            <a:off x="6726692" y="2638829"/>
            <a:ext cx="1364476"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Hadron hall</a:t>
            </a:r>
          </a:p>
          <a:p>
            <a:pPr fontAlgn="base">
              <a:spcBef>
                <a:spcPct val="0"/>
              </a:spcBef>
              <a:spcAft>
                <a:spcPct val="0"/>
              </a:spcAft>
            </a:pPr>
            <a:r>
              <a:rPr lang="en-US" altLang="ja-JP" sz="1400" dirty="0">
                <a:solidFill>
                  <a:prstClr val="black"/>
                </a:solidFill>
                <a:latin typeface="Arial" pitchFamily="34" charset="0"/>
              </a:rPr>
              <a:t>(J-PARC)</a:t>
            </a:r>
          </a:p>
        </p:txBody>
      </p:sp>
      <p:sp>
        <p:nvSpPr>
          <p:cNvPr id="36" name="テキスト ボックス 35"/>
          <p:cNvSpPr txBox="1"/>
          <p:nvPr/>
        </p:nvSpPr>
        <p:spPr>
          <a:xfrm>
            <a:off x="365087" y="5818635"/>
            <a:ext cx="912429" cy="553998"/>
          </a:xfrm>
          <a:prstGeom prst="rect">
            <a:avLst/>
          </a:prstGeom>
          <a:noFill/>
        </p:spPr>
        <p:txBody>
          <a:bodyPr wrap="none" rtlCol="0">
            <a:spAutoFit/>
          </a:bodyPr>
          <a:lstStyle/>
          <a:p>
            <a:pPr algn="ctr" fontAlgn="base">
              <a:spcBef>
                <a:spcPct val="0"/>
              </a:spcBef>
              <a:spcAft>
                <a:spcPct val="0"/>
              </a:spcAft>
            </a:pPr>
            <a:r>
              <a:rPr lang="en-US" altLang="ja-JP" dirty="0">
                <a:solidFill>
                  <a:prstClr val="black"/>
                </a:solidFill>
                <a:latin typeface="Arial" pitchFamily="34" charset="0"/>
              </a:rPr>
              <a:t>UCN</a:t>
            </a:r>
          </a:p>
          <a:p>
            <a:pPr fontAlgn="base">
              <a:spcBef>
                <a:spcPct val="0"/>
              </a:spcBef>
              <a:spcAft>
                <a:spcPct val="0"/>
              </a:spcAft>
            </a:pPr>
            <a:r>
              <a:rPr lang="en-US" altLang="ja-JP" sz="1200" dirty="0">
                <a:solidFill>
                  <a:prstClr val="black"/>
                </a:solidFill>
                <a:latin typeface="Arial" pitchFamily="34" charset="0"/>
              </a:rPr>
              <a:t> (TRIUMF)</a:t>
            </a:r>
            <a:endParaRPr lang="en-US" altLang="ja-JP" dirty="0">
              <a:solidFill>
                <a:prstClr val="black"/>
              </a:solidFill>
              <a:latin typeface="Arial" pitchFamily="34" charset="0"/>
            </a:endParaRPr>
          </a:p>
        </p:txBody>
      </p:sp>
      <p:pic>
        <p:nvPicPr>
          <p:cNvPr id="40" name="図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46912" y="3689510"/>
            <a:ext cx="1316736" cy="1235188"/>
          </a:xfrm>
          <a:prstGeom prst="rect">
            <a:avLst/>
          </a:prstGeom>
        </p:spPr>
      </p:pic>
      <p:sp>
        <p:nvSpPr>
          <p:cNvPr id="34" name="テキスト ボックス 33"/>
          <p:cNvSpPr txBox="1"/>
          <p:nvPr/>
        </p:nvSpPr>
        <p:spPr>
          <a:xfrm>
            <a:off x="6188690" y="4051569"/>
            <a:ext cx="1505540" cy="861774"/>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SKS, </a:t>
            </a:r>
          </a:p>
          <a:p>
            <a:pPr fontAlgn="base">
              <a:spcBef>
                <a:spcPct val="0"/>
              </a:spcBef>
              <a:spcAft>
                <a:spcPct val="0"/>
              </a:spcAft>
            </a:pPr>
            <a:r>
              <a:rPr lang="en-US" altLang="ja-JP" dirty="0" err="1">
                <a:solidFill>
                  <a:prstClr val="black"/>
                </a:solidFill>
                <a:latin typeface="Arial" pitchFamily="34" charset="0"/>
              </a:rPr>
              <a:t>Hyperball</a:t>
            </a:r>
            <a:r>
              <a:rPr lang="en-US" altLang="ja-JP" dirty="0">
                <a:solidFill>
                  <a:prstClr val="black"/>
                </a:solidFill>
                <a:latin typeface="Arial" pitchFamily="34" charset="0"/>
              </a:rPr>
              <a:t>-J</a:t>
            </a:r>
            <a:r>
              <a:rPr lang="ja-JP" altLang="en-US" dirty="0">
                <a:solidFill>
                  <a:prstClr val="black"/>
                </a:solidFill>
                <a:latin typeface="Arial" pitchFamily="34" charset="0"/>
              </a:rPr>
              <a:t>　</a:t>
            </a:r>
            <a:endParaRPr lang="en-US" altLang="ja-JP" dirty="0">
              <a:solidFill>
                <a:prstClr val="black"/>
              </a:solidFill>
              <a:latin typeface="Arial" pitchFamily="34" charset="0"/>
            </a:endParaRPr>
          </a:p>
          <a:p>
            <a:pPr fontAlgn="base">
              <a:spcBef>
                <a:spcPct val="0"/>
              </a:spcBef>
              <a:spcAft>
                <a:spcPct val="0"/>
              </a:spcAft>
            </a:pPr>
            <a:endParaRPr lang="ja-JP" altLang="en-US" sz="1400" dirty="0">
              <a:solidFill>
                <a:prstClr val="black"/>
              </a:solidFill>
              <a:latin typeface="Arial" pitchFamily="34" charset="0"/>
            </a:endParaRPr>
          </a:p>
        </p:txBody>
      </p:sp>
      <p:pic>
        <p:nvPicPr>
          <p:cNvPr id="4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0077" y="3975304"/>
            <a:ext cx="1143028" cy="857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42" name="テキスト ボックス 41"/>
          <p:cNvSpPr txBox="1"/>
          <p:nvPr/>
        </p:nvSpPr>
        <p:spPr>
          <a:xfrm>
            <a:off x="3813429" y="6238234"/>
            <a:ext cx="1108334" cy="584776"/>
          </a:xfrm>
          <a:prstGeom prst="rect">
            <a:avLst/>
          </a:prstGeom>
          <a:solidFill>
            <a:schemeClr val="bg1"/>
          </a:solidFill>
        </p:spPr>
        <p:txBody>
          <a:bodyPr wrap="none" rtlCol="0">
            <a:spAutoFit/>
          </a:bodyPr>
          <a:lstStyle/>
          <a:p>
            <a:pPr fontAlgn="base">
              <a:spcBef>
                <a:spcPct val="0"/>
              </a:spcBef>
              <a:spcAft>
                <a:spcPct val="0"/>
              </a:spcAft>
            </a:pPr>
            <a:r>
              <a:rPr lang="en-US" altLang="ja-JP" dirty="0">
                <a:solidFill>
                  <a:srgbClr val="000000"/>
                </a:solidFill>
                <a:latin typeface="Arial" pitchFamily="34" charset="0"/>
              </a:rPr>
              <a:t>LiteBIRD</a:t>
            </a:r>
          </a:p>
          <a:p>
            <a:pPr fontAlgn="base">
              <a:spcBef>
                <a:spcPct val="0"/>
              </a:spcBef>
              <a:spcAft>
                <a:spcPct val="0"/>
              </a:spcAft>
            </a:pPr>
            <a:r>
              <a:rPr lang="en-US" altLang="ja-JP" sz="1400" dirty="0">
                <a:solidFill>
                  <a:srgbClr val="000000"/>
                </a:solidFill>
                <a:latin typeface="Arial" pitchFamily="34" charset="0"/>
              </a:rPr>
              <a:t>  (Space)</a:t>
            </a:r>
            <a:endParaRPr lang="ja-JP" altLang="en-US" sz="1400" dirty="0">
              <a:solidFill>
                <a:srgbClr val="000000"/>
              </a:solidFill>
              <a:latin typeface="Arial" pitchFamily="34" charset="0"/>
            </a:endParaRPr>
          </a:p>
        </p:txBody>
      </p:sp>
      <p:sp>
        <p:nvSpPr>
          <p:cNvPr id="44" name="テキスト ボックス 43"/>
          <p:cNvSpPr txBox="1"/>
          <p:nvPr/>
        </p:nvSpPr>
        <p:spPr>
          <a:xfrm>
            <a:off x="1747793" y="6206314"/>
            <a:ext cx="1621458" cy="523220"/>
          </a:xfrm>
          <a:prstGeom prst="rect">
            <a:avLst/>
          </a:prstGeom>
          <a:solidFill>
            <a:schemeClr val="bg1"/>
          </a:solidFill>
        </p:spPr>
        <p:txBody>
          <a:bodyPr wrap="none" rtlCol="0">
            <a:spAutoFit/>
          </a:bodyPr>
          <a:lstStyle/>
          <a:p>
            <a:pPr fontAlgn="base">
              <a:spcBef>
                <a:spcPct val="0"/>
              </a:spcBef>
              <a:spcAft>
                <a:spcPct val="0"/>
              </a:spcAft>
            </a:pPr>
            <a:r>
              <a:rPr lang="en-US" altLang="ja-JP" sz="1600" dirty="0">
                <a:solidFill>
                  <a:prstClr val="black"/>
                </a:solidFill>
                <a:latin typeface="Arial" pitchFamily="34" charset="0"/>
              </a:rPr>
              <a:t>POLARBEAR-2</a:t>
            </a:r>
          </a:p>
          <a:p>
            <a:pPr fontAlgn="base">
              <a:spcBef>
                <a:spcPct val="0"/>
              </a:spcBef>
              <a:spcAft>
                <a:spcPct val="0"/>
              </a:spcAft>
            </a:pPr>
            <a:r>
              <a:rPr lang="en-US" altLang="ja-JP" sz="1200" dirty="0">
                <a:solidFill>
                  <a:prstClr val="black"/>
                </a:solidFill>
                <a:latin typeface="Arial" pitchFamily="34" charset="0"/>
              </a:rPr>
              <a:t>      (Atacama)</a:t>
            </a:r>
            <a:endParaRPr lang="ja-JP" altLang="en-US" sz="1600" dirty="0">
              <a:solidFill>
                <a:prstClr val="black"/>
              </a:solidFill>
              <a:latin typeface="Arial" pitchFamily="34" charset="0"/>
            </a:endParaRPr>
          </a:p>
        </p:txBody>
      </p:sp>
      <p:sp>
        <p:nvSpPr>
          <p:cNvPr id="13" name="正方形/長方形 12"/>
          <p:cNvSpPr/>
          <p:nvPr/>
        </p:nvSpPr>
        <p:spPr>
          <a:xfrm>
            <a:off x="59244" y="83558"/>
            <a:ext cx="8943077" cy="6723642"/>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テキスト ボックス 21"/>
          <p:cNvSpPr txBox="1"/>
          <p:nvPr/>
        </p:nvSpPr>
        <p:spPr>
          <a:xfrm>
            <a:off x="2978295" y="139911"/>
            <a:ext cx="898516"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ATLAS</a:t>
            </a:r>
          </a:p>
          <a:p>
            <a:pPr fontAlgn="base">
              <a:spcBef>
                <a:spcPct val="0"/>
              </a:spcBef>
              <a:spcAft>
                <a:spcPct val="0"/>
              </a:spcAft>
            </a:pPr>
            <a:r>
              <a:rPr lang="en-US" altLang="ja-JP" sz="1400" dirty="0">
                <a:solidFill>
                  <a:prstClr val="black"/>
                </a:solidFill>
                <a:latin typeface="Arial" pitchFamily="34" charset="0"/>
              </a:rPr>
              <a:t>(CERN)</a:t>
            </a:r>
            <a:endParaRPr lang="ja-JP" altLang="en-US" dirty="0">
              <a:solidFill>
                <a:prstClr val="black"/>
              </a:solidFill>
              <a:latin typeface="Arial" pitchFamily="34" charset="0"/>
            </a:endParaRPr>
          </a:p>
        </p:txBody>
      </p:sp>
      <p:pic>
        <p:nvPicPr>
          <p:cNvPr id="23" name="図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8718" y="4888993"/>
            <a:ext cx="1303615" cy="977711"/>
          </a:xfrm>
          <a:prstGeom prst="rect">
            <a:avLst/>
          </a:prstGeom>
        </p:spPr>
      </p:pic>
      <p:sp>
        <p:nvSpPr>
          <p:cNvPr id="45" name="テキスト ボックス 44">
            <a:extLst>
              <a:ext uri="{FF2B5EF4-FFF2-40B4-BE49-F238E27FC236}">
                <a16:creationId xmlns:a16="http://schemas.microsoft.com/office/drawing/2014/main" id="{AFC5DF04-5BDE-4FFC-AA11-0CB56EA105F7}"/>
              </a:ext>
            </a:extLst>
          </p:cNvPr>
          <p:cNvSpPr txBox="1"/>
          <p:nvPr/>
        </p:nvSpPr>
        <p:spPr>
          <a:xfrm>
            <a:off x="946564" y="3167227"/>
            <a:ext cx="1531188" cy="861774"/>
          </a:xfrm>
          <a:prstGeom prst="rect">
            <a:avLst/>
          </a:prstGeom>
          <a:noFill/>
        </p:spPr>
        <p:txBody>
          <a:bodyPr wrap="none" rtlCol="0">
            <a:spAutoFit/>
          </a:bodyPr>
          <a:lstStyle/>
          <a:p>
            <a:pPr fontAlgn="base">
              <a:spcBef>
                <a:spcPct val="0"/>
              </a:spcBef>
              <a:spcAft>
                <a:spcPct val="0"/>
              </a:spcAft>
            </a:pPr>
            <a:r>
              <a:rPr lang="en-US" altLang="ja-JP" dirty="0">
                <a:solidFill>
                  <a:prstClr val="white"/>
                </a:solidFill>
                <a:latin typeface="Arial" pitchFamily="34" charset="0"/>
              </a:rPr>
              <a:t>Neutrino</a:t>
            </a:r>
          </a:p>
          <a:p>
            <a:pPr fontAlgn="base">
              <a:spcBef>
                <a:spcPct val="0"/>
              </a:spcBef>
              <a:spcAft>
                <a:spcPct val="0"/>
              </a:spcAft>
            </a:pPr>
            <a:r>
              <a:rPr lang="en-US" altLang="ja-JP" dirty="0">
                <a:solidFill>
                  <a:prstClr val="white"/>
                </a:solidFill>
                <a:latin typeface="Arial" pitchFamily="34" charset="0"/>
              </a:rPr>
              <a:t> Experiments</a:t>
            </a:r>
          </a:p>
          <a:p>
            <a:pPr fontAlgn="base">
              <a:spcBef>
                <a:spcPct val="0"/>
              </a:spcBef>
              <a:spcAft>
                <a:spcPct val="0"/>
              </a:spcAft>
            </a:pPr>
            <a:r>
              <a:rPr lang="en-US" altLang="ja-JP" sz="1400" dirty="0">
                <a:solidFill>
                  <a:prstClr val="white"/>
                </a:solidFill>
                <a:latin typeface="Arial" pitchFamily="34" charset="0"/>
              </a:rPr>
              <a:t>(J-PARC)</a:t>
            </a:r>
          </a:p>
        </p:txBody>
      </p:sp>
    </p:spTree>
    <p:extLst>
      <p:ext uri="{BB962C8B-B14F-4D97-AF65-F5344CB8AC3E}">
        <p14:creationId xmlns:p14="http://schemas.microsoft.com/office/powerpoint/2010/main" val="250433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D5BC2FBC-A698-492E-92A0-13C9B7A2E7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7936" y="3681795"/>
            <a:ext cx="1843978" cy="2458638"/>
          </a:xfrm>
          <a:prstGeom prst="rect">
            <a:avLst/>
          </a:prstGeom>
        </p:spPr>
      </p:pic>
      <p:sp>
        <p:nvSpPr>
          <p:cNvPr id="383" name="JSNS2"/>
          <p:cNvSpPr txBox="1">
            <a:spLocks noGrp="1"/>
          </p:cNvSpPr>
          <p:nvPr>
            <p:ph type="title"/>
          </p:nvPr>
        </p:nvSpPr>
        <p:spPr>
          <a:xfrm>
            <a:off x="3549124" y="58027"/>
            <a:ext cx="2495006" cy="685436"/>
          </a:xfrm>
          <a:prstGeom prst="rect">
            <a:avLst/>
          </a:prstGeom>
        </p:spPr>
        <p:txBody>
          <a:bodyPr>
            <a:noAutofit/>
          </a:bodyPr>
          <a:lstStyle/>
          <a:p>
            <a:pPr defTabSz="353246">
              <a:defRPr sz="6880"/>
            </a:pPr>
            <a:r>
              <a:rPr sz="5400" b="1" dirty="0">
                <a:solidFill>
                  <a:srgbClr val="C00000"/>
                </a:solidFill>
              </a:rPr>
              <a:t>JSNS</a:t>
            </a:r>
            <a:r>
              <a:rPr sz="5400" b="1" baseline="31999" dirty="0">
                <a:solidFill>
                  <a:srgbClr val="C00000"/>
                </a:solidFill>
              </a:rPr>
              <a:t>2</a:t>
            </a:r>
          </a:p>
        </p:txBody>
      </p:sp>
      <p:pic>
        <p:nvPicPr>
          <p:cNvPr id="385" name="イメージ" descr="イメージ"/>
          <p:cNvPicPr>
            <a:picLocks noChangeAspect="1"/>
          </p:cNvPicPr>
          <p:nvPr/>
        </p:nvPicPr>
        <p:blipFill>
          <a:blip r:embed="rId3">
            <a:extLst/>
          </a:blip>
          <a:stretch>
            <a:fillRect/>
          </a:stretch>
        </p:blipFill>
        <p:spPr>
          <a:xfrm>
            <a:off x="5580227" y="3314206"/>
            <a:ext cx="3518544" cy="2826227"/>
          </a:xfrm>
          <a:prstGeom prst="rect">
            <a:avLst/>
          </a:prstGeom>
          <a:ln w="12700">
            <a:miter lim="400000"/>
          </a:ln>
        </p:spPr>
      </p:pic>
      <p:sp>
        <p:nvSpPr>
          <p:cNvPr id="391" name="Sensitivity w/ 3years running"/>
          <p:cNvSpPr txBox="1"/>
          <p:nvPr/>
        </p:nvSpPr>
        <p:spPr>
          <a:xfrm>
            <a:off x="5938305" y="3017388"/>
            <a:ext cx="3192082" cy="331758"/>
          </a:xfrm>
          <a:prstGeom prst="rect">
            <a:avLst/>
          </a:prstGeom>
          <a:gradFill>
            <a:gsLst>
              <a:gs pos="0">
                <a:srgbClr val="FBFBFB"/>
              </a:gs>
              <a:gs pos="100000">
                <a:srgbClr val="BEBEBE"/>
              </a:gs>
            </a:gsLst>
            <a:lin ang="5400000"/>
          </a:gra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687" b="0" i="0" u="none" strike="noStrike" kern="1200" cap="none" spc="0" normalizeH="0" baseline="0" noProof="0" dirty="0">
                <a:ln>
                  <a:noFill/>
                </a:ln>
                <a:solidFill>
                  <a:prstClr val="black"/>
                </a:solidFill>
                <a:effectLst/>
                <a:uLnTx/>
                <a:uFillTx/>
                <a:latin typeface="Calibri" panose="020F0502020204030204"/>
                <a:ea typeface="+mn-ea"/>
                <a:cs typeface="+mn-cs"/>
              </a:rPr>
              <a:t>Sensitivity w/ 3years running</a:t>
            </a:r>
          </a:p>
        </p:txBody>
      </p:sp>
      <p:sp>
        <p:nvSpPr>
          <p:cNvPr id="393" name="FNAL  SBLν Exps."/>
          <p:cNvSpPr txBox="1"/>
          <p:nvPr/>
        </p:nvSpPr>
        <p:spPr>
          <a:xfrm>
            <a:off x="8031141" y="6062703"/>
            <a:ext cx="1077255" cy="7863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200"/>
            </a:pPr>
            <a:endParaRPr kumimoji="1" sz="1547"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2200"/>
            </a:pPr>
            <a:r>
              <a:rPr kumimoji="1" sz="1547" b="0" i="0" u="none" strike="noStrike" kern="1200" cap="none" spc="0" normalizeH="0" baseline="0" noProof="0" dirty="0">
                <a:ln>
                  <a:noFill/>
                </a:ln>
                <a:solidFill>
                  <a:prstClr val="black"/>
                </a:solidFill>
                <a:effectLst/>
                <a:uLnTx/>
                <a:uFillTx/>
                <a:latin typeface="Calibri" panose="020F0502020204030204"/>
                <a:ea typeface="+mn-ea"/>
                <a:cs typeface="+mn-cs"/>
              </a:rPr>
              <a:t>FNAL </a:t>
            </a:r>
            <a:br>
              <a:rPr kumimoji="1" sz="1547"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1" sz="1547" b="0" i="0" u="none" strike="noStrike" kern="1200" cap="none" spc="0" normalizeH="0" baseline="0" noProof="0" dirty="0" err="1">
                <a:ln>
                  <a:noFill/>
                </a:ln>
                <a:solidFill>
                  <a:prstClr val="black"/>
                </a:solidFill>
                <a:effectLst/>
                <a:uLnTx/>
                <a:uFillTx/>
                <a:latin typeface="Calibri" panose="020F0502020204030204"/>
                <a:ea typeface="+mn-ea"/>
                <a:cs typeface="+mn-cs"/>
              </a:rPr>
              <a:t>SBLν</a:t>
            </a:r>
            <a:r>
              <a:rPr kumimoji="1" sz="1547"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1" sz="1547" b="0" i="0" u="none" strike="noStrike" kern="1200" cap="none" spc="0" normalizeH="0" baseline="0" noProof="0" dirty="0" err="1">
                <a:ln>
                  <a:noFill/>
                </a:ln>
                <a:solidFill>
                  <a:prstClr val="black"/>
                </a:solidFill>
                <a:effectLst/>
                <a:uLnTx/>
                <a:uFillTx/>
                <a:latin typeface="Calibri" panose="020F0502020204030204"/>
                <a:ea typeface="+mn-ea"/>
                <a:cs typeface="+mn-cs"/>
              </a:rPr>
              <a:t>Exps</a:t>
            </a:r>
            <a:r>
              <a:rPr kumimoji="1" sz="1547"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94" name="線"/>
          <p:cNvSpPr/>
          <p:nvPr/>
        </p:nvSpPr>
        <p:spPr>
          <a:xfrm>
            <a:off x="7536398" y="6574950"/>
            <a:ext cx="455286" cy="1"/>
          </a:xfrm>
          <a:prstGeom prst="line">
            <a:avLst/>
          </a:prstGeom>
          <a:ln w="25400">
            <a:solidFill>
              <a:srgbClr val="FF2600"/>
            </a:solidFill>
            <a:miter lim="400000"/>
            <a:headEnd type="arrow"/>
            <a:tailEnd type="arrow"/>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Competition"/>
          <p:cNvSpPr txBox="1"/>
          <p:nvPr/>
        </p:nvSpPr>
        <p:spPr>
          <a:xfrm>
            <a:off x="7399252" y="6023043"/>
            <a:ext cx="1158972"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solidFill>
                  <a:srgbClr val="FF2600"/>
                </a:solidFill>
                <a:latin typeface="ヒラギノ角ゴ ProN W6"/>
                <a:ea typeface="ヒラギノ角ゴ ProN W6"/>
                <a:cs typeface="ヒラギノ角ゴ ProN W6"/>
                <a:sym typeface="ヒラギノ角ゴ ProN W6"/>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687" b="0" i="0" u="none" strike="noStrike" kern="1200" cap="none" spc="0" normalizeH="0" baseline="0" noProof="0" dirty="0">
                <a:ln>
                  <a:noFill/>
                </a:ln>
                <a:solidFill>
                  <a:srgbClr val="FF2600"/>
                </a:solidFill>
                <a:effectLst/>
                <a:uLnTx/>
                <a:uFillTx/>
                <a:latin typeface="Calibri" panose="020F0502020204030204"/>
                <a:sym typeface="ヒラギノ角ゴ ProN W6"/>
              </a:rPr>
              <a:t>Competition</a:t>
            </a:r>
          </a:p>
        </p:txBody>
      </p:sp>
      <p:grpSp>
        <p:nvGrpSpPr>
          <p:cNvPr id="15" name="グループ化 14">
            <a:extLst>
              <a:ext uri="{FF2B5EF4-FFF2-40B4-BE49-F238E27FC236}">
                <a16:creationId xmlns:a16="http://schemas.microsoft.com/office/drawing/2014/main" id="{51F9C212-59AF-4651-860A-CE79426194DD}"/>
              </a:ext>
            </a:extLst>
          </p:cNvPr>
          <p:cNvGrpSpPr/>
          <p:nvPr/>
        </p:nvGrpSpPr>
        <p:grpSpPr>
          <a:xfrm>
            <a:off x="-29031" y="607953"/>
            <a:ext cx="6412105" cy="3280372"/>
            <a:chOff x="-66044" y="548683"/>
            <a:chExt cx="12329643" cy="6307730"/>
          </a:xfrm>
        </p:grpSpPr>
        <p:pic>
          <p:nvPicPr>
            <p:cNvPr id="16" name="Picture 4">
              <a:extLst>
                <a:ext uri="{FF2B5EF4-FFF2-40B4-BE49-F238E27FC236}">
                  <a16:creationId xmlns:a16="http://schemas.microsoft.com/office/drawing/2014/main" id="{E3831F20-598E-4990-A532-54EE17F9F82E}"/>
                </a:ext>
              </a:extLst>
            </p:cNvPr>
            <p:cNvPicPr>
              <a:picLocks noChangeAspect="1" noChangeArrowheads="1"/>
            </p:cNvPicPr>
            <p:nvPr/>
          </p:nvPicPr>
          <p:blipFill>
            <a:blip r:embed="rId4"/>
            <a:srcRect/>
            <a:stretch>
              <a:fillRect/>
            </a:stretch>
          </p:blipFill>
          <p:spPr bwMode="auto">
            <a:xfrm>
              <a:off x="69360" y="549275"/>
              <a:ext cx="6864350" cy="6307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cxnSp>
          <p:nvCxnSpPr>
            <p:cNvPr id="17" name="直線矢印コネクタ 16">
              <a:extLst>
                <a:ext uri="{FF2B5EF4-FFF2-40B4-BE49-F238E27FC236}">
                  <a16:creationId xmlns:a16="http://schemas.microsoft.com/office/drawing/2014/main" id="{0B53F87A-8A0A-4F65-8502-0E498A87F46E}"/>
                </a:ext>
              </a:extLst>
            </p:cNvPr>
            <p:cNvCxnSpPr>
              <a:cxnSpLocks/>
            </p:cNvCxnSpPr>
            <p:nvPr/>
          </p:nvCxnSpPr>
          <p:spPr>
            <a:xfrm flipH="1" flipV="1">
              <a:off x="4175587" y="3702849"/>
              <a:ext cx="3080862" cy="1223344"/>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5">
              <a:extLst>
                <a:ext uri="{FF2B5EF4-FFF2-40B4-BE49-F238E27FC236}">
                  <a16:creationId xmlns:a16="http://schemas.microsoft.com/office/drawing/2014/main" id="{4346753B-E886-4EC4-AC6B-5E4FB760E1EB}"/>
                </a:ext>
              </a:extLst>
            </p:cNvPr>
            <p:cNvSpPr txBox="1">
              <a:spLocks noChangeArrowheads="1"/>
            </p:cNvSpPr>
            <p:nvPr/>
          </p:nvSpPr>
          <p:spPr bwMode="auto">
            <a:xfrm>
              <a:off x="4499136" y="4763367"/>
              <a:ext cx="2232250" cy="100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400" b="1" i="0" u="none" strike="noStrike" kern="1200" cap="none" spc="0" normalizeH="0" baseline="0" noProof="0" dirty="0">
                  <a:ln>
                    <a:noFill/>
                  </a:ln>
                  <a:solidFill>
                    <a:srgbClr val="00B0F0"/>
                  </a:solidFill>
                  <a:effectLst/>
                  <a:uLnTx/>
                  <a:uFillTx/>
                  <a:latin typeface="Calibri" pitchFamily="34" charset="0"/>
                  <a:ea typeface="ＭＳ Ｐゴシック" pitchFamily="50" charset="-128"/>
                  <a:cs typeface="+mn-cs"/>
                </a:rPr>
                <a:t>3GeV pulsed </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400" b="1" i="0" u="none" strike="noStrike" kern="1200" cap="none" spc="0" normalizeH="0" baseline="0" noProof="0" dirty="0">
                  <a:ln>
                    <a:noFill/>
                  </a:ln>
                  <a:solidFill>
                    <a:srgbClr val="00B0F0"/>
                  </a:solidFill>
                  <a:effectLst/>
                  <a:uLnTx/>
                  <a:uFillTx/>
                  <a:latin typeface="Calibri" pitchFamily="34" charset="0"/>
                  <a:ea typeface="ＭＳ Ｐゴシック" pitchFamily="50" charset="-128"/>
                  <a:cs typeface="+mn-cs"/>
                </a:rPr>
                <a:t>proton beam</a:t>
              </a:r>
            </a:p>
          </p:txBody>
        </p:sp>
        <p:sp>
          <p:nvSpPr>
            <p:cNvPr id="19" name="正方形/長方形 18">
              <a:extLst>
                <a:ext uri="{FF2B5EF4-FFF2-40B4-BE49-F238E27FC236}">
                  <a16:creationId xmlns:a16="http://schemas.microsoft.com/office/drawing/2014/main" id="{6B46C80D-3789-4DEC-8346-5E231E6391B5}"/>
                </a:ext>
              </a:extLst>
            </p:cNvPr>
            <p:cNvSpPr/>
            <p:nvPr/>
          </p:nvSpPr>
          <p:spPr>
            <a:xfrm rot="1591106">
              <a:off x="2906914" y="2706003"/>
              <a:ext cx="360362" cy="2159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テキスト ボックス 7">
              <a:extLst>
                <a:ext uri="{FF2B5EF4-FFF2-40B4-BE49-F238E27FC236}">
                  <a16:creationId xmlns:a16="http://schemas.microsoft.com/office/drawing/2014/main" id="{7D590BEF-2997-4532-9DB9-22FC0384E802}"/>
                </a:ext>
              </a:extLst>
            </p:cNvPr>
            <p:cNvSpPr txBox="1">
              <a:spLocks noChangeArrowheads="1"/>
            </p:cNvSpPr>
            <p:nvPr/>
          </p:nvSpPr>
          <p:spPr bwMode="auto">
            <a:xfrm>
              <a:off x="-41650" y="1545674"/>
              <a:ext cx="3623260" cy="112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Detector @ 3</a:t>
              </a:r>
              <a:r>
                <a:rPr kumimoji="1" lang="en-US" altLang="ja-JP" sz="1600" b="1" i="0" u="none" strike="noStrike" kern="1200" cap="none" spc="0" normalizeH="0" baseline="30000" noProof="0" dirty="0">
                  <a:ln>
                    <a:noFill/>
                  </a:ln>
                  <a:solidFill>
                    <a:srgbClr val="FF0000"/>
                  </a:solidFill>
                  <a:effectLst/>
                  <a:uLnTx/>
                  <a:uFillTx/>
                  <a:latin typeface="Calibri" pitchFamily="34" charset="0"/>
                  <a:ea typeface="ＭＳ Ｐゴシック" pitchFamily="50" charset="-128"/>
                  <a:cs typeface="+mn-cs"/>
                </a:rPr>
                <a:t>rd</a:t>
              </a:r>
              <a:r>
                <a:rPr kumimoji="1"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 floor</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6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(24m from target)</a:t>
              </a:r>
            </a:p>
          </p:txBody>
        </p:sp>
        <p:sp>
          <p:nvSpPr>
            <p:cNvPr id="21" name="テキスト ボックス 8">
              <a:extLst>
                <a:ext uri="{FF2B5EF4-FFF2-40B4-BE49-F238E27FC236}">
                  <a16:creationId xmlns:a16="http://schemas.microsoft.com/office/drawing/2014/main" id="{F5EA7136-D4B9-43E6-93B6-F6ECA8EF4853}"/>
                </a:ext>
              </a:extLst>
            </p:cNvPr>
            <p:cNvSpPr txBox="1">
              <a:spLocks noChangeArrowheads="1"/>
            </p:cNvSpPr>
            <p:nvPr/>
          </p:nvSpPr>
          <p:spPr bwMode="auto">
            <a:xfrm>
              <a:off x="4042645" y="1943766"/>
              <a:ext cx="2937003" cy="887722"/>
            </a:xfrm>
            <a:prstGeom prst="rect">
              <a:avLst/>
            </a:prstGeom>
            <a:solidFill>
              <a:schemeClr val="tx2"/>
            </a:solidFill>
            <a:ln w="9525">
              <a:noFill/>
              <a:miter lim="800000"/>
              <a:headEnd/>
              <a:tailEnd/>
            </a:ln>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200" b="1" i="0" u="none" strike="noStrike" kern="1200" cap="none" spc="0" normalizeH="0" baseline="0" noProof="0" dirty="0">
                  <a:ln>
                    <a:noFill/>
                  </a:ln>
                  <a:solidFill>
                    <a:srgbClr val="FFFF00"/>
                  </a:solidFill>
                  <a:effectLst/>
                  <a:uLnTx/>
                  <a:uFillTx/>
                  <a:latin typeface="Calibri" pitchFamily="34" charset="0"/>
                  <a:ea typeface="ＭＳ Ｐゴシック" pitchFamily="50" charset="-128"/>
                  <a:cs typeface="+mn-cs"/>
                </a:rPr>
                <a:t>Hg target = Neutron</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200" b="1" i="0" u="none" strike="noStrike" kern="1200" cap="none" spc="0" normalizeH="0" baseline="0" noProof="0" dirty="0">
                  <a:ln>
                    <a:noFill/>
                  </a:ln>
                  <a:solidFill>
                    <a:srgbClr val="FFFF00"/>
                  </a:solidFill>
                  <a:effectLst/>
                  <a:uLnTx/>
                  <a:uFillTx/>
                  <a:latin typeface="Calibri" pitchFamily="34" charset="0"/>
                  <a:ea typeface="ＭＳ Ｐゴシック" pitchFamily="50" charset="-128"/>
                  <a:cs typeface="+mn-cs"/>
                </a:rPr>
                <a:t>and Neutrino source </a:t>
              </a:r>
            </a:p>
          </p:txBody>
        </p:sp>
        <p:cxnSp>
          <p:nvCxnSpPr>
            <p:cNvPr id="22" name="直線矢印コネクタ 21">
              <a:extLst>
                <a:ext uri="{FF2B5EF4-FFF2-40B4-BE49-F238E27FC236}">
                  <a16:creationId xmlns:a16="http://schemas.microsoft.com/office/drawing/2014/main" id="{59E68594-FA6F-4254-A506-F333D2153C9F}"/>
                </a:ext>
              </a:extLst>
            </p:cNvPr>
            <p:cNvCxnSpPr/>
            <p:nvPr/>
          </p:nvCxnSpPr>
          <p:spPr>
            <a:xfrm flipH="1">
              <a:off x="3669241" y="2813956"/>
              <a:ext cx="720601" cy="648385"/>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8EBE4819-8174-4AC9-9834-3406BA4F5ACD}"/>
                </a:ext>
              </a:extLst>
            </p:cNvPr>
            <p:cNvCxnSpPr>
              <a:cxnSpLocks/>
              <a:endCxn id="19" idx="0"/>
            </p:cNvCxnSpPr>
            <p:nvPr/>
          </p:nvCxnSpPr>
          <p:spPr>
            <a:xfrm flipH="1">
              <a:off x="3135294" y="694392"/>
              <a:ext cx="3798416" cy="202296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7">
              <a:extLst>
                <a:ext uri="{FF2B5EF4-FFF2-40B4-BE49-F238E27FC236}">
                  <a16:creationId xmlns:a16="http://schemas.microsoft.com/office/drawing/2014/main" id="{A4F4DB15-50F5-4596-930A-493DDC2EAF48}"/>
                </a:ext>
              </a:extLst>
            </p:cNvPr>
            <p:cNvSpPr txBox="1">
              <a:spLocks noChangeArrowheads="1"/>
            </p:cNvSpPr>
            <p:nvPr/>
          </p:nvSpPr>
          <p:spPr bwMode="auto">
            <a:xfrm>
              <a:off x="6810771" y="3354178"/>
              <a:ext cx="5452828" cy="142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4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52t liquid scintillator detector</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4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(17t </a:t>
              </a:r>
              <a:r>
                <a:rPr kumimoji="1" lang="en-US" altLang="ja-JP" sz="1400" b="1" i="0" u="none" strike="noStrike" kern="1200" cap="none" spc="0" normalizeH="0" baseline="0" noProof="0" dirty="0" err="1">
                  <a:ln>
                    <a:noFill/>
                  </a:ln>
                  <a:solidFill>
                    <a:srgbClr val="FF0000"/>
                  </a:solidFill>
                  <a:effectLst/>
                  <a:uLnTx/>
                  <a:uFillTx/>
                  <a:latin typeface="Calibri" pitchFamily="34" charset="0"/>
                  <a:ea typeface="ＭＳ Ｐゴシック" pitchFamily="50" charset="-128"/>
                  <a:cs typeface="+mn-cs"/>
                </a:rPr>
                <a:t>Gd</a:t>
              </a:r>
              <a:r>
                <a:rPr kumimoji="1" lang="en-US" altLang="ja-JP" sz="14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-LS : from </a:t>
              </a:r>
              <a:r>
                <a:rPr kumimoji="1" lang="en-US" altLang="ja-JP" sz="1400" b="1" i="0" u="none" strike="noStrike" kern="1200" cap="none" spc="0" normalizeH="0" baseline="0" noProof="0" dirty="0" err="1">
                  <a:ln>
                    <a:noFill/>
                  </a:ln>
                  <a:solidFill>
                    <a:srgbClr val="FF0000"/>
                  </a:solidFill>
                  <a:effectLst/>
                  <a:uLnTx/>
                  <a:uFillTx/>
                  <a:latin typeface="Calibri" pitchFamily="34" charset="0"/>
                  <a:ea typeface="ＭＳ Ｐゴシック" pitchFamily="50" charset="-128"/>
                  <a:cs typeface="+mn-cs"/>
                </a:rPr>
                <a:t>DayaBay</a:t>
              </a:r>
              <a:r>
                <a:rPr kumimoji="1" lang="en-US" altLang="ja-JP" sz="14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 donation</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1" lang="en-US" altLang="ja-JP" sz="1400" b="1"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 35t  pure LS:  from RENO site)  </a:t>
              </a:r>
            </a:p>
          </p:txBody>
        </p:sp>
        <p:sp>
          <p:nvSpPr>
            <p:cNvPr id="25" name="テキスト ボックス 24">
              <a:extLst>
                <a:ext uri="{FF2B5EF4-FFF2-40B4-BE49-F238E27FC236}">
                  <a16:creationId xmlns:a16="http://schemas.microsoft.com/office/drawing/2014/main" id="{0AF2C362-3414-43F1-B284-D22528ED44DE}"/>
                </a:ext>
              </a:extLst>
            </p:cNvPr>
            <p:cNvSpPr txBox="1"/>
            <p:nvPr/>
          </p:nvSpPr>
          <p:spPr>
            <a:xfrm>
              <a:off x="-66044" y="6058568"/>
              <a:ext cx="8847184" cy="650995"/>
            </a:xfrm>
            <a:prstGeom prst="rect">
              <a:avLst/>
            </a:prstGeom>
            <a:solidFill>
              <a:schemeClr val="tx2">
                <a:lumMod val="50000"/>
                <a:lumOff val="5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Searching for neutrino oscillation : </a:t>
              </a:r>
              <a:r>
                <a:rPr kumimoji="1" lang="en-US" altLang="ja-JP" sz="1600" b="0" i="0" u="none" strike="noStrike" kern="1200" cap="none" spc="0" normalizeH="0" baseline="0" noProof="0" dirty="0">
                  <a:ln>
                    <a:noFill/>
                  </a:ln>
                  <a:solidFill>
                    <a:prstClr val="white"/>
                  </a:solidFill>
                  <a:effectLst/>
                  <a:uLnTx/>
                  <a:uFillTx/>
                  <a:latin typeface="Symbol" panose="05050102010706020507" pitchFamily="18" charset="2"/>
                  <a:ea typeface="ＭＳ Ｐゴシック" panose="020B0600070205080204" pitchFamily="50" charset="-128"/>
                  <a:cs typeface="+mn-cs"/>
                </a:rPr>
                <a:t>n</a:t>
              </a:r>
              <a:r>
                <a:rPr kumimoji="1" lang="en-US" altLang="ja-JP" sz="1600" b="0" i="0" u="none" strike="noStrike" kern="1200" cap="none" spc="0" normalizeH="0" baseline="-25000" noProof="0" dirty="0">
                  <a:ln>
                    <a:noFill/>
                  </a:ln>
                  <a:solidFill>
                    <a:prstClr val="white"/>
                  </a:solidFill>
                  <a:effectLst/>
                  <a:uLnTx/>
                  <a:uFillTx/>
                  <a:latin typeface="Symbol" panose="05050102010706020507" pitchFamily="18" charset="2"/>
                  <a:ea typeface="ＭＳ Ｐゴシック" panose="020B0600070205080204" pitchFamily="50" charset="-128"/>
                  <a:cs typeface="+mn-cs"/>
                </a:rPr>
                <a:t>m</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 </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sym typeface="Wingdings" panose="05000000000000000000" pitchFamily="2" charset="2"/>
                </a:rPr>
                <a:t> </a:t>
              </a:r>
              <a:r>
                <a:rPr kumimoji="1" lang="en-US" altLang="ja-JP" sz="1600" b="0" i="0" u="none" strike="noStrike" kern="1200" cap="none" spc="0" normalizeH="0" baseline="0" noProof="0" dirty="0">
                  <a:ln>
                    <a:noFill/>
                  </a:ln>
                  <a:solidFill>
                    <a:prstClr val="white"/>
                  </a:solidFill>
                  <a:effectLst/>
                  <a:uLnTx/>
                  <a:uFillTx/>
                  <a:latin typeface="Symbol" panose="05050102010706020507" pitchFamily="18" charset="2"/>
                  <a:ea typeface="ＭＳ Ｐゴシック" panose="020B0600070205080204" pitchFamily="50" charset="-128"/>
                  <a:cs typeface="+mn-cs"/>
                  <a:sym typeface="Wingdings" panose="05000000000000000000" pitchFamily="2" charset="2"/>
                </a:rPr>
                <a:t>n</a:t>
              </a:r>
              <a:r>
                <a:rPr kumimoji="1" lang="en-US" altLang="ja-JP" sz="1600" b="0" i="0" u="none" strike="noStrike" kern="1200" cap="none" spc="0" normalizeH="0" baseline="-25000" noProof="0" dirty="0">
                  <a:ln>
                    <a:noFill/>
                  </a:ln>
                  <a:solidFill>
                    <a:prstClr val="white"/>
                  </a:solidFill>
                  <a:effectLst/>
                  <a:uLnTx/>
                  <a:uFillTx/>
                  <a:latin typeface="Calibri"/>
                  <a:ea typeface="ＭＳ Ｐゴシック" panose="020B0600070205080204" pitchFamily="50" charset="-128"/>
                  <a:cs typeface="+mn-cs"/>
                  <a:sym typeface="Wingdings" panose="05000000000000000000" pitchFamily="2" charset="2"/>
                </a:rPr>
                <a:t>e</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sym typeface="Wingdings" panose="05000000000000000000" pitchFamily="2" charset="2"/>
                </a:rPr>
                <a:t>  with 24m  </a:t>
              </a:r>
              <a:endPar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7688A615-B223-4A12-867E-78FDA8F0B629}"/>
                </a:ext>
              </a:extLst>
            </p:cNvPr>
            <p:cNvSpPr txBox="1"/>
            <p:nvPr/>
          </p:nvSpPr>
          <p:spPr>
            <a:xfrm>
              <a:off x="-2646" y="548683"/>
              <a:ext cx="209512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MLF building (bird’s view)</a:t>
              </a:r>
              <a:endParaRPr kumimoji="1" lang="ja-JP" altLang="en-US"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27" name="直線コネクタ 26">
              <a:extLst>
                <a:ext uri="{FF2B5EF4-FFF2-40B4-BE49-F238E27FC236}">
                  <a16:creationId xmlns:a16="http://schemas.microsoft.com/office/drawing/2014/main" id="{DEDC9E34-A4F5-4F75-8116-1A38483F7760}"/>
                </a:ext>
              </a:extLst>
            </p:cNvPr>
            <p:cNvCxnSpPr/>
            <p:nvPr/>
          </p:nvCxnSpPr>
          <p:spPr>
            <a:xfrm>
              <a:off x="5600721" y="6214734"/>
              <a:ext cx="3086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C4B8B8D-EA21-4514-9863-6F2014D042A8}"/>
                </a:ext>
              </a:extLst>
            </p:cNvPr>
            <p:cNvCxnSpPr/>
            <p:nvPr/>
          </p:nvCxnSpPr>
          <p:spPr>
            <a:xfrm>
              <a:off x="6474455" y="6225940"/>
              <a:ext cx="3086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図 28">
              <a:extLst>
                <a:ext uri="{FF2B5EF4-FFF2-40B4-BE49-F238E27FC236}">
                  <a16:creationId xmlns:a16="http://schemas.microsoft.com/office/drawing/2014/main" id="{6C95013A-6139-4D5D-93AA-A1FC9A1F25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8206" y="636827"/>
              <a:ext cx="3390675" cy="2702988"/>
            </a:xfrm>
            <a:prstGeom prst="rect">
              <a:avLst/>
            </a:prstGeom>
            <a:ln w="38100">
              <a:solidFill>
                <a:srgbClr val="FF0000"/>
              </a:solidFill>
            </a:ln>
          </p:spPr>
        </p:pic>
      </p:grpSp>
      <p:pic>
        <p:nvPicPr>
          <p:cNvPr id="31" name="図 30">
            <a:extLst>
              <a:ext uri="{FF2B5EF4-FFF2-40B4-BE49-F238E27FC236}">
                <a16:creationId xmlns:a16="http://schemas.microsoft.com/office/drawing/2014/main" id="{BDF2C075-F4D8-4455-A8F5-B23BDBAB38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227" y="653793"/>
            <a:ext cx="3569847" cy="1111244"/>
          </a:xfrm>
          <a:prstGeom prst="rect">
            <a:avLst/>
          </a:prstGeom>
        </p:spPr>
      </p:pic>
      <p:sp>
        <p:nvSpPr>
          <p:cNvPr id="32" name="サブタイトル 2">
            <a:extLst>
              <a:ext uri="{FF2B5EF4-FFF2-40B4-BE49-F238E27FC236}">
                <a16:creationId xmlns:a16="http://schemas.microsoft.com/office/drawing/2014/main" id="{C0AB38A3-0732-474C-BBF7-DB6BA2EF87AC}"/>
              </a:ext>
            </a:extLst>
          </p:cNvPr>
          <p:cNvSpPr txBox="1">
            <a:spLocks/>
          </p:cNvSpPr>
          <p:nvPr/>
        </p:nvSpPr>
        <p:spPr>
          <a:xfrm>
            <a:off x="6296264" y="1778811"/>
            <a:ext cx="2908639" cy="1100290"/>
          </a:xfrm>
          <a:prstGeom prst="rect">
            <a:avLst/>
          </a:prstGeom>
          <a:solidFill>
            <a:srgbClr val="92D05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JSNS</a:t>
            </a:r>
            <a:r>
              <a:rPr kumimoji="1" lang="en-US" altLang="ja-JP" sz="1100" b="1" i="0" u="none" strike="noStrike" kern="1200" cap="none" spc="0" normalizeH="0" baseline="3000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collaboration (57 collaborators)</a:t>
            </a:r>
          </a:p>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6 Japanese institutions (27 members) </a:t>
            </a:r>
          </a:p>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10 Korean institutions (20 members) </a:t>
            </a:r>
          </a:p>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1 UK institution  (3 members)</a:t>
            </a:r>
          </a:p>
          <a:p>
            <a:pPr marL="0" marR="0" lvl="0" indent="0" algn="l" defTabSz="914400" rtl="0" eaLnBrk="1" fontAlgn="auto" latinLnBrk="0" hangingPunct="1">
              <a:lnSpc>
                <a:spcPts val="600"/>
              </a:lnSpc>
              <a:spcBef>
                <a:spcPts val="1000"/>
              </a:spcBef>
              <a:spcAft>
                <a:spcPts val="0"/>
              </a:spcAft>
              <a:buClrTx/>
              <a:buSzTx/>
              <a:buFont typeface="Arial" panose="020B0604020202020204" pitchFamily="34" charset="0"/>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5 US institutions  (7 members)</a:t>
            </a:r>
          </a:p>
        </p:txBody>
      </p:sp>
      <p:pic>
        <p:nvPicPr>
          <p:cNvPr id="34" name="Picture 20">
            <a:extLst>
              <a:ext uri="{FF2B5EF4-FFF2-40B4-BE49-F238E27FC236}">
                <a16:creationId xmlns:a16="http://schemas.microsoft.com/office/drawing/2014/main" id="{43578200-0C59-4150-A1B9-426A4181EC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3985783"/>
            <a:ext cx="2046847" cy="1497851"/>
          </a:xfrm>
          <a:prstGeom prst="rect">
            <a:avLst/>
          </a:prstGeom>
        </p:spPr>
      </p:pic>
      <p:pic>
        <p:nvPicPr>
          <p:cNvPr id="35" name="Picture 19">
            <a:extLst>
              <a:ext uri="{FF2B5EF4-FFF2-40B4-BE49-F238E27FC236}">
                <a16:creationId xmlns:a16="http://schemas.microsoft.com/office/drawing/2014/main" id="{5A3B56C5-33B9-4F7E-A1B6-8AE300AFF6CC}"/>
              </a:ext>
            </a:extLst>
          </p:cNvPr>
          <p:cNvPicPr>
            <a:picLocks noChangeAspect="1"/>
          </p:cNvPicPr>
          <p:nvPr/>
        </p:nvPicPr>
        <p:blipFill>
          <a:blip r:embed="rId8"/>
          <a:stretch>
            <a:fillRect/>
          </a:stretch>
        </p:blipFill>
        <p:spPr>
          <a:xfrm>
            <a:off x="2046847" y="4008678"/>
            <a:ext cx="1086388" cy="1484182"/>
          </a:xfrm>
          <a:prstGeom prst="rect">
            <a:avLst/>
          </a:prstGeom>
        </p:spPr>
      </p:pic>
      <p:sp>
        <p:nvSpPr>
          <p:cNvPr id="36" name="テキスト ボックス 35">
            <a:extLst>
              <a:ext uri="{FF2B5EF4-FFF2-40B4-BE49-F238E27FC236}">
                <a16:creationId xmlns:a16="http://schemas.microsoft.com/office/drawing/2014/main" id="{0A3702FC-38F6-46AA-AC32-61460467167A}"/>
              </a:ext>
            </a:extLst>
          </p:cNvPr>
          <p:cNvSpPr txBox="1"/>
          <p:nvPr/>
        </p:nvSpPr>
        <p:spPr>
          <a:xfrm>
            <a:off x="58615" y="3986869"/>
            <a:ext cx="3095719" cy="307777"/>
          </a:xfrm>
          <a:prstGeom prst="rect">
            <a:avLst/>
          </a:prstGeom>
          <a:solidFill>
            <a:srgbClr val="92D05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Pure LS production </a:t>
            </a:r>
            <a:r>
              <a:rPr kumimoji="0" lang="en-US" altLang="ja-JP" sz="1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RENO site (Korea)</a:t>
            </a: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37" name="Picture 2" descr="https://lh3.googleusercontent.com/dJsjlT4pngMB0bKUNp4O9k1u96ihQ5Wr_ueYVwqXYJtvM0F7x8f1JTyv3hOZLFlVfjwU_OrBLgtccgdaWJBI1F2AAIw1JveSqSOoVIgl35KqxAqXezqpLz-pteErDMUzBiQOfFA8Xeq0Pe0WFLzTu0EHQRPb2jq1BLsEpzxCuFQHedgbsoREDYpsVyZw-XN4QyyJoyrRXZYZ7d5LOp1lyJtyO5jGU4IxR4-2X4YR8ie4JkRlfOINkCfAr_9Srs0bmByAeWtYW7ZMABUSAr6yNgEk7GhCL4yI5Jn4xAYHiK0Nfnndz6IwmcQ2LIGvb3HPt5mDN7dubOadhq82FfgymBF9DVcu6gx00EbSxghZ1jCihFOlwiYHy2eMxTxCmeXzv0Cbq7FS9yRNlsHJey_gRnGD8WZ9JMObcvyhl0FnIzvyr_qKpHZbGeBKcu4Xsrd9x5yk6dL-cqpz3aUvPK4aUAl_npu-LpcAcmbMmngOD69UG9ypb7w65V9bqTgxHapEAUN0d6tJ9byHEDtmXpRLv3m39XMjZPuOMByZDd6onuMCs8ZhxjCiTzH5V54NtDpDFtuskPhX2xRXKNidikzxDFk2XQsV5vu-ibPkbqrmsBMdE7GSug6VFmzaYXlU4HWFgEVzncTqiQryxXZSG6odkz8vtQ=w1628-h915-no">
            <a:extLst>
              <a:ext uri="{FF2B5EF4-FFF2-40B4-BE49-F238E27FC236}">
                <a16:creationId xmlns:a16="http://schemas.microsoft.com/office/drawing/2014/main" id="{92EA2D90-7DD6-47BC-82A0-48FB0031A0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93" y="5659315"/>
            <a:ext cx="2175274" cy="1223308"/>
          </a:xfrm>
          <a:prstGeom prst="rect">
            <a:avLst/>
          </a:prstGeom>
          <a:noFill/>
          <a:extLst>
            <a:ext uri="{909E8E84-426E-40DD-AFC4-6F175D3DCCD1}">
              <a14:hiddenFill xmlns:a14="http://schemas.microsoft.com/office/drawing/2010/main">
                <a:solidFill>
                  <a:srgbClr val="FFFFFF"/>
                </a:solidFill>
              </a14:hiddenFill>
            </a:ext>
          </a:extLst>
        </p:spPr>
      </p:pic>
      <p:sp>
        <p:nvSpPr>
          <p:cNvPr id="390" name="Detector construction/preparation is in progress…"/>
          <p:cNvSpPr txBox="1"/>
          <p:nvPr/>
        </p:nvSpPr>
        <p:spPr>
          <a:xfrm>
            <a:off x="1483693" y="6136712"/>
            <a:ext cx="5336711" cy="721288"/>
          </a:xfrm>
          <a:prstGeom prst="rect">
            <a:avLst/>
          </a:prstGeom>
          <a:solidFill>
            <a:srgbClr val="FFFB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a:pP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Detector construction/preparation is in progress</a:t>
            </a:r>
          </a:p>
          <a:p>
            <a:pPr marL="0" marR="0" lvl="0" indent="0" algn="l" defTabSz="914400" rtl="0" eaLnBrk="1" fontAlgn="auto" latinLnBrk="0" hangingPunct="1">
              <a:lnSpc>
                <a:spcPct val="100000"/>
              </a:lnSpc>
              <a:spcBef>
                <a:spcPts val="0"/>
              </a:spcBef>
              <a:spcAft>
                <a:spcPts val="0"/>
              </a:spcAft>
              <a:buClrTx/>
              <a:buSzTx/>
              <a:buFontTx/>
              <a:buNone/>
              <a:tabLst/>
              <a:defRPr sz="3000"/>
            </a:pPr>
            <a:r>
              <a:rPr kumimoji="1" sz="2109" b="0" i="0" u="none" strike="noStrike" kern="1200" cap="none" spc="0" normalizeH="0" baseline="0" noProof="0" dirty="0">
                <a:ln>
                  <a:noFill/>
                </a:ln>
                <a:solidFill>
                  <a:prstClr val="black"/>
                </a:solidFill>
                <a:effectLst/>
                <a:uLnTx/>
                <a:uFillTx/>
                <a:latin typeface="Calibri" panose="020F0502020204030204"/>
                <a:ea typeface="+mn-ea"/>
                <a:cs typeface="+mn-cs"/>
              </a:rPr>
              <a:t>Aiming to start the experiment by 2019-</a:t>
            </a:r>
            <a:r>
              <a:rPr kumimoji="1" lang="en-US" sz="2109" b="0" i="0" u="none" strike="noStrike" kern="1200" cap="none" spc="0" normalizeH="0" baseline="0" noProof="0" dirty="0">
                <a:ln>
                  <a:noFill/>
                </a:ln>
                <a:solidFill>
                  <a:prstClr val="black"/>
                </a:solidFill>
                <a:effectLst/>
                <a:uLnTx/>
                <a:uFillTx/>
                <a:latin typeface="Calibri" panose="020F0502020204030204"/>
                <a:ea typeface="+mn-ea"/>
                <a:cs typeface="+mn-cs"/>
              </a:rPr>
              <a:t>Fall</a:t>
            </a:r>
            <a:endParaRPr kumimoji="1" sz="2109"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テキスト ボックス 37">
            <a:extLst>
              <a:ext uri="{FF2B5EF4-FFF2-40B4-BE49-F238E27FC236}">
                <a16:creationId xmlns:a16="http://schemas.microsoft.com/office/drawing/2014/main" id="{08889EF6-3C97-47AB-9FBE-10D1CD115339}"/>
              </a:ext>
            </a:extLst>
          </p:cNvPr>
          <p:cNvSpPr txBox="1"/>
          <p:nvPr/>
        </p:nvSpPr>
        <p:spPr>
          <a:xfrm>
            <a:off x="1399869" y="5540213"/>
            <a:ext cx="1866217" cy="307777"/>
          </a:xfrm>
          <a:prstGeom prst="rect">
            <a:avLst/>
          </a:prstGeom>
          <a:solidFill>
            <a:srgbClr val="92D050"/>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Pure LS</a:t>
            </a:r>
            <a:r>
              <a:rPr kumimoji="0" lang="en-US" altLang="ja-JP" sz="1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 : </a:t>
            </a:r>
            <a:r>
              <a:rPr kumimoji="0" lang="en-US" altLang="ja-JP" sz="1400" b="0" i="0" u="none" strike="noStrike" kern="1200" cap="none" spc="0" normalizeH="0" baseline="0" noProof="0" dirty="0" err="1">
                <a:ln>
                  <a:noFill/>
                </a:ln>
                <a:solidFill>
                  <a:prstClr val="white"/>
                </a:solidFill>
                <a:effectLst/>
                <a:uLnTx/>
                <a:uFillTx/>
                <a:latin typeface="Calibri" panose="020F0502020204030204"/>
                <a:ea typeface="ＭＳ Ｐゴシック" panose="020B0600070205080204" pitchFamily="50" charset="-128"/>
                <a:cs typeface="+mn-cs"/>
              </a:rPr>
              <a:t>Korea</a:t>
            </a:r>
            <a:r>
              <a:rPr kumimoji="0" lang="en-US" altLang="ja-JP" sz="1400" b="0" i="0" u="none" strike="noStrike" kern="1200" cap="none" spc="0" normalizeH="0" baseline="0" noProof="0" dirty="0" err="1">
                <a:ln>
                  <a:noFill/>
                </a:ln>
                <a:solidFill>
                  <a:prstClr val="white"/>
                </a:solidFill>
                <a:effectLst/>
                <a:uLnTx/>
                <a:uFillTx/>
                <a:latin typeface="Calibri" panose="020F0502020204030204"/>
                <a:ea typeface="ＭＳ Ｐゴシック" panose="020B0600070205080204" pitchFamily="50" charset="-128"/>
                <a:cs typeface="+mn-cs"/>
                <a:sym typeface="Wingdings" panose="05000000000000000000" pitchFamily="2" charset="2"/>
              </a:rPr>
              <a:t>Japan</a:t>
            </a: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9" name="Search for a Sterile Neutrino at MLF">
            <a:extLst>
              <a:ext uri="{FF2B5EF4-FFF2-40B4-BE49-F238E27FC236}">
                <a16:creationId xmlns:a16="http://schemas.microsoft.com/office/drawing/2014/main" id="{BCC6DAD9-3983-4EBA-A85C-BD112564FA92}"/>
              </a:ext>
            </a:extLst>
          </p:cNvPr>
          <p:cNvSpPr txBox="1"/>
          <p:nvPr/>
        </p:nvSpPr>
        <p:spPr>
          <a:xfrm>
            <a:off x="19370" y="607862"/>
            <a:ext cx="2862622" cy="256802"/>
          </a:xfrm>
          <a:prstGeom prst="rect">
            <a:avLst/>
          </a:prstGeom>
          <a:blipFill>
            <a:blip r:embed="rId10"/>
          </a:blipFill>
          <a:ln w="12700">
            <a:miter lim="400000"/>
          </a:ln>
          <a:effectLst>
            <a:outerShdw blurRad="50800" dist="127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24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200" b="0" i="0" u="none" strike="noStrike" kern="1200" cap="none" spc="0" normalizeH="0" baseline="0" noProof="0" dirty="0">
                <a:ln>
                  <a:noFill/>
                </a:ln>
                <a:solidFill>
                  <a:srgbClr val="FFFFFF"/>
                </a:solidFill>
                <a:effectLst/>
                <a:uLnTx/>
                <a:uFillTx/>
                <a:latin typeface="Calibri" panose="020F0502020204030204"/>
                <a:ea typeface="+mn-ea"/>
                <a:cs typeface="+mn-cs"/>
              </a:rPr>
              <a:t>Search for a Sterile Neutrino at MLF</a:t>
            </a:r>
          </a:p>
        </p:txBody>
      </p:sp>
      <p:sp>
        <p:nvSpPr>
          <p:cNvPr id="2" name="スライド番号プレースホルダー 1">
            <a:extLst>
              <a:ext uri="{FF2B5EF4-FFF2-40B4-BE49-F238E27FC236}">
                <a16:creationId xmlns:a16="http://schemas.microsoft.com/office/drawing/2014/main" id="{40288C1F-07C2-4E16-AB83-2F452F6F4EDC}"/>
              </a:ext>
            </a:extLst>
          </p:cNvPr>
          <p:cNvSpPr>
            <a:spLocks noGrp="1"/>
          </p:cNvSpPr>
          <p:nvPr>
            <p:ph type="sldNum" sz="quarter" idx="2"/>
          </p:nvPr>
        </p:nvSpPr>
        <p:spPr/>
        <p:txBody>
          <a:bodyPr/>
          <a:lstStyle/>
          <a:p>
            <a:fld id="{86CB4B4D-7CA3-9044-876B-883B54F8677D}" type="slidenum">
              <a:rPr lang="en-US" altLang="ja-JP" smtClean="0"/>
              <a:t>20</a:t>
            </a:fld>
            <a:endParaRPr lang="ja-JP" altLang="en-US"/>
          </a:p>
        </p:txBody>
      </p:sp>
    </p:spTree>
    <p:extLst>
      <p:ext uri="{BB962C8B-B14F-4D97-AF65-F5344CB8AC3E}">
        <p14:creationId xmlns:p14="http://schemas.microsoft.com/office/powerpoint/2010/main" val="353864203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SY-HD-COMET-140513r.pdf"/>
          <p:cNvPicPr>
            <a:picLocks noChangeAspect="1"/>
          </p:cNvPicPr>
          <p:nvPr/>
        </p:nvPicPr>
        <p:blipFill rotWithShape="1">
          <a:blip r:embed="rId2" cstate="print">
            <a:extLst>
              <a:ext uri="{28A0092B-C50C-407E-A947-70E740481C1C}">
                <a14:useLocalDpi xmlns:a14="http://schemas.microsoft.com/office/drawing/2010/main" val="0"/>
              </a:ext>
            </a:extLst>
          </a:blip>
          <a:srcRect r="22714" b="23171"/>
          <a:stretch/>
        </p:blipFill>
        <p:spPr>
          <a:xfrm>
            <a:off x="-180528" y="404664"/>
            <a:ext cx="8671925" cy="6094498"/>
          </a:xfrm>
          <a:prstGeom prst="rect">
            <a:avLst/>
          </a:prstGeom>
        </p:spPr>
      </p:pic>
      <p:pic>
        <p:nvPicPr>
          <p:cNvPr id="12" name="図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31640" y="3758735"/>
            <a:ext cx="6449296" cy="3276783"/>
          </a:xfrm>
          <a:prstGeom prst="rect">
            <a:avLst/>
          </a:prstGeom>
        </p:spPr>
      </p:pic>
      <p:sp>
        <p:nvSpPr>
          <p:cNvPr id="3" name="テキスト ボックス 2"/>
          <p:cNvSpPr txBox="1"/>
          <p:nvPr/>
        </p:nvSpPr>
        <p:spPr>
          <a:xfrm>
            <a:off x="461108" y="5166062"/>
            <a:ext cx="2808312" cy="1323439"/>
          </a:xfrm>
          <a:prstGeom prst="rect">
            <a:avLst/>
          </a:prstGeom>
          <a:solidFill>
            <a:srgbClr val="FFFF9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Hi-p/COMET</a:t>
            </a:r>
            <a:b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construction</a:t>
            </a:r>
          </a:p>
        </p:txBody>
      </p:sp>
      <p:sp>
        <p:nvSpPr>
          <p:cNvPr id="6" name="テキスト ボックス 5"/>
          <p:cNvSpPr txBox="1"/>
          <p:nvPr/>
        </p:nvSpPr>
        <p:spPr>
          <a:xfrm>
            <a:off x="5787516" y="3730014"/>
            <a:ext cx="1448779" cy="707886"/>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KOTO</a:t>
            </a:r>
            <a:endPar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5148064" y="1314809"/>
            <a:ext cx="4248472" cy="1323439"/>
          </a:xfrm>
          <a:prstGeom prst="rect">
            <a:avLst/>
          </a:prstGeom>
          <a:solidFill>
            <a:srgbClr val="FFFF99"/>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E07 </a:t>
            </a:r>
            <a:r>
              <a:rPr kumimoji="1" lang="en-US" altLang="ja-JP" sz="3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Ξ</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-hypernuclei with Emulsion</a:t>
            </a:r>
            <a:b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br>
            <a:r>
              <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E40 </a:t>
            </a:r>
            <a:r>
              <a:rPr kumimoji="1" lang="en-US" altLang="ja-JP" sz="24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Σp</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interaction</a:t>
            </a:r>
          </a:p>
        </p:txBody>
      </p:sp>
      <p:pic>
        <p:nvPicPr>
          <p:cNvPr id="9" name="図 8"/>
          <p:cNvPicPr>
            <a:picLocks noChangeAspect="1"/>
          </p:cNvPicPr>
          <p:nvPr/>
        </p:nvPicPr>
        <p:blipFill>
          <a:blip r:embed="rId4"/>
          <a:stretch>
            <a:fillRect/>
          </a:stretch>
        </p:blipFill>
        <p:spPr>
          <a:xfrm>
            <a:off x="5683085" y="0"/>
            <a:ext cx="5616624" cy="1340936"/>
          </a:xfrm>
          <a:prstGeom prst="rect">
            <a:avLst/>
          </a:prstGeom>
        </p:spPr>
      </p:pic>
      <p:sp>
        <p:nvSpPr>
          <p:cNvPr id="8" name="テキスト ボックス 7"/>
          <p:cNvSpPr txBox="1"/>
          <p:nvPr/>
        </p:nvSpPr>
        <p:spPr>
          <a:xfrm>
            <a:off x="467544" y="260648"/>
            <a:ext cx="2376264" cy="646331"/>
          </a:xfrm>
          <a:prstGeom prst="rect">
            <a:avLst/>
          </a:prstGeom>
          <a:solidFill>
            <a:srgbClr val="92D05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Hadron Hall</a:t>
            </a:r>
          </a:p>
        </p:txBody>
      </p:sp>
      <p:sp>
        <p:nvSpPr>
          <p:cNvPr id="11" name="テキスト ボックス 10"/>
          <p:cNvSpPr txBox="1"/>
          <p:nvPr/>
        </p:nvSpPr>
        <p:spPr>
          <a:xfrm>
            <a:off x="171097" y="1605873"/>
            <a:ext cx="3824839" cy="1323439"/>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E31: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Hyperon Resonance</a:t>
            </a:r>
            <a:endPar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lvl="0" defTabSz="457200">
              <a:defRPr/>
            </a:pPr>
            <a:r>
              <a:rPr lang="ja-JP" altLang="en-US" sz="4000" dirty="0">
                <a:solidFill>
                  <a:prstClr val="black"/>
                </a:solidFill>
              </a:rPr>
              <a:t>→</a:t>
            </a:r>
            <a:r>
              <a:rPr lang="en-US" altLang="ja-JP" sz="4000" dirty="0">
                <a:solidFill>
                  <a:prstClr val="black"/>
                </a:solidFill>
              </a:rPr>
              <a:t>E62, E57 :</a:t>
            </a:r>
            <a:r>
              <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K-atom </a:t>
            </a:r>
          </a:p>
        </p:txBody>
      </p:sp>
      <p:sp>
        <p:nvSpPr>
          <p:cNvPr id="4" name="スライド番号プレースホルダー 3"/>
          <p:cNvSpPr>
            <a:spLocks noGrp="1"/>
          </p:cNvSpPr>
          <p:nvPr>
            <p:ph type="sldNum" sz="quarter" idx="12"/>
          </p:nvPr>
        </p:nvSpPr>
        <p:spPr/>
        <p:txBody>
          <a:bodyPr/>
          <a:lstStyle/>
          <a:p>
            <a:pPr marL="0" marR="0" lvl="0" indent="0" algn="r" defTabSz="914355" rtl="0" eaLnBrk="1" fontAlgn="auto" latinLnBrk="0" hangingPunct="1">
              <a:lnSpc>
                <a:spcPct val="100000"/>
              </a:lnSpc>
              <a:spcBef>
                <a:spcPts val="0"/>
              </a:spcBef>
              <a:spcAft>
                <a:spcPts val="0"/>
              </a:spcAft>
              <a:buClrTx/>
              <a:buSzTx/>
              <a:buFontTx/>
              <a:buNone/>
              <a:tabLst/>
              <a:defRPr/>
            </a:pPr>
            <a:fld id="{2899431C-2A72-441D-8488-A16624CD5A0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355"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5787516" y="3730014"/>
            <a:ext cx="2357417" cy="707886"/>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E14 KOTO</a:t>
            </a:r>
            <a:endParaRPr kumimoji="1" lang="ja-JP" altLang="en-US" sz="4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889251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Search for"/>
          <p:cNvSpPr txBox="1">
            <a:spLocks noGrp="1"/>
          </p:cNvSpPr>
          <p:nvPr>
            <p:ph type="title"/>
          </p:nvPr>
        </p:nvSpPr>
        <p:spPr>
          <a:xfrm>
            <a:off x="980524" y="-39171"/>
            <a:ext cx="6344787" cy="1000684"/>
          </a:xfrm>
          <a:prstGeom prst="rect">
            <a:avLst/>
          </a:prstGeom>
        </p:spPr>
        <p:txBody>
          <a:bodyPr>
            <a:normAutofit/>
          </a:bodyPr>
          <a:lstStyle>
            <a:lvl1pPr algn="l"/>
          </a:lstStyle>
          <a:p>
            <a:r>
              <a:rPr lang="en-US" sz="4000" b="1" dirty="0">
                <a:solidFill>
                  <a:srgbClr val="C00000"/>
                </a:solidFill>
              </a:rPr>
              <a:t>KOTO: </a:t>
            </a:r>
            <a:r>
              <a:rPr sz="4000" b="1" dirty="0">
                <a:solidFill>
                  <a:srgbClr val="C00000"/>
                </a:solidFill>
              </a:rPr>
              <a:t>Search for </a:t>
            </a:r>
          </a:p>
        </p:txBody>
      </p:sp>
      <p:pic>
        <p:nvPicPr>
          <p:cNvPr id="280" name="イメージ" descr="イメージ"/>
          <p:cNvPicPr>
            <a:picLocks noChangeAspect="1"/>
          </p:cNvPicPr>
          <p:nvPr/>
        </p:nvPicPr>
        <p:blipFill>
          <a:blip r:embed="rId3">
            <a:extLst/>
          </a:blip>
          <a:stretch>
            <a:fillRect/>
          </a:stretch>
        </p:blipFill>
        <p:spPr>
          <a:xfrm>
            <a:off x="4572001" y="131410"/>
            <a:ext cx="2298651" cy="472156"/>
          </a:xfrm>
          <a:prstGeom prst="rect">
            <a:avLst/>
          </a:prstGeom>
          <a:ln w="12700">
            <a:miter lim="400000"/>
          </a:ln>
        </p:spPr>
      </p:pic>
      <p:pic>
        <p:nvPicPr>
          <p:cNvPr id="14" name="pasted-image.pdf">
            <a:extLst>
              <a:ext uri="{FF2B5EF4-FFF2-40B4-BE49-F238E27FC236}">
                <a16:creationId xmlns:a16="http://schemas.microsoft.com/office/drawing/2014/main" id="{A1A20CB2-2308-4B8E-A160-C0180ADBB4D2}"/>
              </a:ext>
            </a:extLst>
          </p:cNvPr>
          <p:cNvPicPr>
            <a:picLocks noChangeAspect="1"/>
          </p:cNvPicPr>
          <p:nvPr/>
        </p:nvPicPr>
        <p:blipFill>
          <a:blip r:embed="rId4">
            <a:extLst/>
          </a:blip>
          <a:stretch>
            <a:fillRect/>
          </a:stretch>
        </p:blipFill>
        <p:spPr>
          <a:xfrm>
            <a:off x="-58585" y="833984"/>
            <a:ext cx="5227740" cy="2871903"/>
          </a:xfrm>
          <a:prstGeom prst="rect">
            <a:avLst/>
          </a:prstGeom>
          <a:ln w="12700">
            <a:miter lim="400000"/>
          </a:ln>
        </p:spPr>
      </p:pic>
      <p:pic>
        <p:nvPicPr>
          <p:cNvPr id="15" name="pasted-image.pdf">
            <a:extLst>
              <a:ext uri="{FF2B5EF4-FFF2-40B4-BE49-F238E27FC236}">
                <a16:creationId xmlns:a16="http://schemas.microsoft.com/office/drawing/2014/main" id="{C9125617-E4BF-402C-9941-AE731966B263}"/>
              </a:ext>
            </a:extLst>
          </p:cNvPr>
          <p:cNvPicPr>
            <a:picLocks noChangeAspect="1"/>
          </p:cNvPicPr>
          <p:nvPr/>
        </p:nvPicPr>
        <p:blipFill>
          <a:blip r:embed="rId5">
            <a:extLst/>
          </a:blip>
          <a:stretch>
            <a:fillRect/>
          </a:stretch>
        </p:blipFill>
        <p:spPr>
          <a:xfrm>
            <a:off x="7824324" y="548680"/>
            <a:ext cx="1615350" cy="2104505"/>
          </a:xfrm>
          <a:prstGeom prst="rect">
            <a:avLst/>
          </a:prstGeom>
          <a:ln w="12700">
            <a:miter lim="400000"/>
          </a:ln>
        </p:spPr>
      </p:pic>
      <p:pic>
        <p:nvPicPr>
          <p:cNvPr id="19" name="image11.png">
            <a:extLst>
              <a:ext uri="{FF2B5EF4-FFF2-40B4-BE49-F238E27FC236}">
                <a16:creationId xmlns:a16="http://schemas.microsoft.com/office/drawing/2014/main" id="{B44EE9F1-9121-4E3A-8493-D542C6C0A778}"/>
              </a:ext>
            </a:extLst>
          </p:cNvPr>
          <p:cNvPicPr>
            <a:picLocks noChangeAspect="1"/>
          </p:cNvPicPr>
          <p:nvPr/>
        </p:nvPicPr>
        <p:blipFill>
          <a:blip r:embed="rId6">
            <a:extLst/>
          </a:blip>
          <a:stretch>
            <a:fillRect/>
          </a:stretch>
        </p:blipFill>
        <p:spPr>
          <a:xfrm>
            <a:off x="5140367" y="699375"/>
            <a:ext cx="2979521" cy="1866068"/>
          </a:xfrm>
          <a:prstGeom prst="rect">
            <a:avLst/>
          </a:prstGeom>
          <a:ln w="12700">
            <a:miter lim="400000"/>
          </a:ln>
        </p:spPr>
      </p:pic>
      <p:sp>
        <p:nvSpPr>
          <p:cNvPr id="20" name="Shape 130">
            <a:extLst>
              <a:ext uri="{FF2B5EF4-FFF2-40B4-BE49-F238E27FC236}">
                <a16:creationId xmlns:a16="http://schemas.microsoft.com/office/drawing/2014/main" id="{2EACD83F-F9F7-4674-B64D-1463B8B5695E}"/>
              </a:ext>
            </a:extLst>
          </p:cNvPr>
          <p:cNvSpPr/>
          <p:nvPr/>
        </p:nvSpPr>
        <p:spPr>
          <a:xfrm>
            <a:off x="5265080" y="3363098"/>
            <a:ext cx="3504037" cy="113877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914353">
              <a:defRPr sz="2400" b="1">
                <a:solidFill>
                  <a:srgbClr val="FF2600"/>
                </a:solidFill>
                <a:latin typeface="Calibri"/>
                <a:ea typeface="Calibri"/>
                <a:cs typeface="Calibri"/>
                <a:sym typeface="Calibri"/>
              </a:defRPr>
            </a:pPr>
            <a:r>
              <a:rPr sz="2000" b="1" dirty="0">
                <a:solidFill>
                  <a:srgbClr val="FF2600"/>
                </a:solidFill>
                <a:latin typeface="Calibri"/>
                <a:cs typeface="Calibri"/>
                <a:sym typeface="Calibri"/>
              </a:rPr>
              <a:t>no candidate event;</a:t>
            </a:r>
            <a:endParaRPr lang="en-US" altLang="ja-JP" sz="2000" b="1" dirty="0">
              <a:solidFill>
                <a:srgbClr val="FF2600"/>
              </a:solidFill>
              <a:latin typeface="Calibri"/>
              <a:cs typeface="Calibri"/>
              <a:sym typeface="Calibri"/>
            </a:endParaRPr>
          </a:p>
          <a:p>
            <a:pPr defTabSz="914353">
              <a:defRPr sz="2400" b="1">
                <a:solidFill>
                  <a:srgbClr val="FF2600"/>
                </a:solidFill>
                <a:latin typeface="Calibri"/>
                <a:ea typeface="Calibri"/>
                <a:cs typeface="Calibri"/>
                <a:sym typeface="Calibri"/>
              </a:defRPr>
            </a:pPr>
            <a:r>
              <a:rPr sz="2000" b="1" dirty="0">
                <a:solidFill>
                  <a:srgbClr val="FF2600"/>
                </a:solidFill>
                <a:latin typeface="Calibri"/>
                <a:cs typeface="Calibri"/>
                <a:sym typeface="Calibri"/>
              </a:rPr>
              <a:t>upper limit</a:t>
            </a:r>
            <a:br>
              <a:rPr sz="2400" b="1" dirty="0">
                <a:solidFill>
                  <a:srgbClr val="FF2600"/>
                </a:solidFill>
                <a:latin typeface="Calibri"/>
                <a:cs typeface="Calibri"/>
                <a:sym typeface="Calibri"/>
              </a:rPr>
            </a:br>
            <a:r>
              <a:rPr sz="2800" b="1" u="sng" dirty="0">
                <a:solidFill>
                  <a:srgbClr val="FF2600"/>
                </a:solidFill>
                <a:latin typeface="Calibri"/>
                <a:cs typeface="Calibri"/>
                <a:sym typeface="Calibri"/>
              </a:rPr>
              <a:t>3.0 x 10</a:t>
            </a:r>
            <a:r>
              <a:rPr sz="2800" b="1" u="sng" baseline="30428" dirty="0">
                <a:solidFill>
                  <a:srgbClr val="FF2600"/>
                </a:solidFill>
                <a:latin typeface="Calibri"/>
                <a:cs typeface="Calibri"/>
                <a:sym typeface="Calibri"/>
              </a:rPr>
              <a:t>-9 </a:t>
            </a:r>
            <a:r>
              <a:rPr sz="2800" b="1" u="sng" dirty="0">
                <a:solidFill>
                  <a:srgbClr val="FF2600"/>
                </a:solidFill>
                <a:latin typeface="Calibri"/>
                <a:cs typeface="Calibri"/>
                <a:sym typeface="Calibri"/>
              </a:rPr>
              <a:t>(90% CL)</a:t>
            </a:r>
          </a:p>
        </p:txBody>
      </p:sp>
      <p:sp>
        <p:nvSpPr>
          <p:cNvPr id="21" name="Shape 131">
            <a:extLst>
              <a:ext uri="{FF2B5EF4-FFF2-40B4-BE49-F238E27FC236}">
                <a16:creationId xmlns:a16="http://schemas.microsoft.com/office/drawing/2014/main" id="{CE2FE5C4-1C92-4670-BD6B-4713A46866B3}"/>
              </a:ext>
            </a:extLst>
          </p:cNvPr>
          <p:cNvSpPr/>
          <p:nvPr/>
        </p:nvSpPr>
        <p:spPr>
          <a:xfrm>
            <a:off x="5324418" y="4428605"/>
            <a:ext cx="3715545" cy="164147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457177" indent="-457177" defTabSz="914353">
              <a:buFont typeface="Arial" panose="020B0604020202020204" pitchFamily="34" charset="0"/>
              <a:buChar char="•"/>
              <a:defRPr sz="2200" b="1">
                <a:solidFill>
                  <a:srgbClr val="008F00"/>
                </a:solidFill>
                <a:latin typeface="Calibri"/>
                <a:ea typeface="Calibri"/>
                <a:cs typeface="Calibri"/>
                <a:sym typeface="Calibri"/>
              </a:defRPr>
            </a:pPr>
            <a:r>
              <a:rPr lang="en-US" altLang="ja-JP" sz="2000" b="1" dirty="0">
                <a:solidFill>
                  <a:srgbClr val="008F00"/>
                </a:solidFill>
                <a:latin typeface="Calibri"/>
                <a:cs typeface="Calibri"/>
                <a:sym typeface="Calibri"/>
              </a:rPr>
              <a:t>x10 improvement to the world record</a:t>
            </a:r>
          </a:p>
          <a:p>
            <a:pPr marL="342882" indent="-342882" defTabSz="914353">
              <a:buFont typeface="Arial" panose="020B0604020202020204" pitchFamily="34" charset="0"/>
              <a:buChar char="•"/>
              <a:defRPr sz="2200" b="1">
                <a:solidFill>
                  <a:srgbClr val="008F00"/>
                </a:solidFill>
                <a:latin typeface="Calibri"/>
                <a:ea typeface="Calibri"/>
                <a:cs typeface="Calibri"/>
                <a:sym typeface="Calibri"/>
              </a:defRPr>
            </a:pPr>
            <a:r>
              <a:rPr lang="en-US" altLang="ja-JP" sz="2000" b="1" dirty="0">
                <a:solidFill>
                  <a:srgbClr val="008F00"/>
                </a:solidFill>
                <a:latin typeface="Calibri"/>
                <a:cs typeface="Calibri"/>
                <a:sym typeface="Calibri"/>
              </a:rPr>
              <a:t>Touching to Grossman-Nir limit(1.46x10</a:t>
            </a:r>
            <a:r>
              <a:rPr lang="en-US" altLang="ja-JP" sz="2000" b="1" baseline="30000" dirty="0">
                <a:solidFill>
                  <a:srgbClr val="008F00"/>
                </a:solidFill>
                <a:latin typeface="Calibri"/>
                <a:cs typeface="Calibri"/>
                <a:sym typeface="Calibri"/>
              </a:rPr>
              <a:t>-9</a:t>
            </a:r>
            <a:r>
              <a:rPr lang="en-US" altLang="ja-JP" sz="2000" b="1" dirty="0">
                <a:solidFill>
                  <a:srgbClr val="008F00"/>
                </a:solidFill>
                <a:latin typeface="Calibri"/>
                <a:cs typeface="Calibri"/>
                <a:sym typeface="Calibri"/>
              </a:rPr>
              <a:t>)</a:t>
            </a:r>
          </a:p>
          <a:p>
            <a:pPr defTabSz="914353">
              <a:defRPr sz="2200" b="1">
                <a:solidFill>
                  <a:srgbClr val="008F00"/>
                </a:solidFill>
                <a:latin typeface="Calibri"/>
                <a:ea typeface="Calibri"/>
                <a:cs typeface="Calibri"/>
                <a:sym typeface="Calibri"/>
              </a:defRPr>
            </a:pPr>
            <a:r>
              <a:rPr lang="ja-JP" altLang="en-US" sz="2000" b="1" u="sng" dirty="0">
                <a:solidFill>
                  <a:srgbClr val="008F00"/>
                </a:solidFill>
                <a:latin typeface="Calibri"/>
                <a:cs typeface="Calibri"/>
                <a:sym typeface="Calibri"/>
              </a:rPr>
              <a:t>　</a:t>
            </a:r>
            <a:r>
              <a:rPr lang="en-US" altLang="ja-JP" sz="2000" b="1" u="sng" dirty="0" err="1">
                <a:solidFill>
                  <a:srgbClr val="008F00"/>
                </a:solidFill>
                <a:latin typeface="Calibri"/>
                <a:cs typeface="Calibri"/>
                <a:sym typeface="Calibri"/>
              </a:rPr>
              <a:t>cf</a:t>
            </a:r>
            <a:r>
              <a:rPr lang="en-US" altLang="ja-JP" sz="2000" b="1" u="sng" dirty="0">
                <a:solidFill>
                  <a:srgbClr val="008F00"/>
                </a:solidFill>
                <a:latin typeface="Calibri"/>
                <a:cs typeface="Calibri"/>
                <a:sym typeface="Calibri"/>
              </a:rPr>
              <a:t>: SM : 3.0 x 10</a:t>
            </a:r>
            <a:r>
              <a:rPr lang="en-US" altLang="ja-JP" sz="2000" b="1" u="sng" baseline="30428" dirty="0">
                <a:solidFill>
                  <a:srgbClr val="008F00"/>
                </a:solidFill>
                <a:latin typeface="Calibri"/>
                <a:cs typeface="Calibri"/>
                <a:sym typeface="Calibri"/>
              </a:rPr>
              <a:t>-11</a:t>
            </a:r>
          </a:p>
        </p:txBody>
      </p:sp>
      <p:sp>
        <p:nvSpPr>
          <p:cNvPr id="24" name="Shape 134">
            <a:extLst>
              <a:ext uri="{FF2B5EF4-FFF2-40B4-BE49-F238E27FC236}">
                <a16:creationId xmlns:a16="http://schemas.microsoft.com/office/drawing/2014/main" id="{DAE7F142-8646-4C6C-84F3-17768F3977B9}"/>
              </a:ext>
            </a:extLst>
          </p:cNvPr>
          <p:cNvSpPr/>
          <p:nvPr/>
        </p:nvSpPr>
        <p:spPr>
          <a:xfrm>
            <a:off x="5265080" y="2852936"/>
            <a:ext cx="3574507"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defTabSz="914353">
              <a:defRPr sz="2000">
                <a:solidFill>
                  <a:srgbClr val="008F00"/>
                </a:solidFill>
                <a:latin typeface="Chalkboard"/>
                <a:ea typeface="Chalkboard"/>
                <a:cs typeface="Chalkboard"/>
                <a:sym typeface="Chalkboard"/>
              </a:defRPr>
            </a:pPr>
            <a:r>
              <a:rPr sz="1600" dirty="0">
                <a:solidFill>
                  <a:srgbClr val="008F00"/>
                </a:solidFill>
                <a:latin typeface="Chalkboard"/>
                <a:sym typeface="Chalkboard"/>
              </a:rPr>
              <a:t>[based on 2015 data]</a:t>
            </a:r>
            <a:br>
              <a:rPr sz="1600" dirty="0">
                <a:solidFill>
                  <a:srgbClr val="008F00"/>
                </a:solidFill>
                <a:latin typeface="Chalkboard"/>
                <a:sym typeface="Chalkboard"/>
              </a:rPr>
            </a:br>
            <a:r>
              <a:rPr sz="1600" b="1" i="1" dirty="0" err="1">
                <a:solidFill>
                  <a:srgbClr val="008F00"/>
                </a:solidFill>
                <a:latin typeface="Helvetica"/>
                <a:ea typeface="Helvetica"/>
                <a:cs typeface="Helvetica"/>
                <a:sym typeface="Helvetica"/>
              </a:rPr>
              <a:t>Phys.Rev.Lett</a:t>
            </a:r>
            <a:r>
              <a:rPr sz="1600" b="1" i="1" dirty="0">
                <a:solidFill>
                  <a:srgbClr val="008F00"/>
                </a:solidFill>
                <a:latin typeface="Helvetica"/>
                <a:ea typeface="Helvetica"/>
                <a:cs typeface="Helvetica"/>
                <a:sym typeface="Helvetica"/>
              </a:rPr>
              <a:t>. 122, 021802 (2019)</a:t>
            </a:r>
          </a:p>
        </p:txBody>
      </p:sp>
      <p:sp>
        <p:nvSpPr>
          <p:cNvPr id="28" name="Shape 130">
            <a:extLst>
              <a:ext uri="{FF2B5EF4-FFF2-40B4-BE49-F238E27FC236}">
                <a16:creationId xmlns:a16="http://schemas.microsoft.com/office/drawing/2014/main" id="{007AB6AD-9878-4EE9-8ECB-B6ECC5BD322C}"/>
              </a:ext>
            </a:extLst>
          </p:cNvPr>
          <p:cNvSpPr/>
          <p:nvPr/>
        </p:nvSpPr>
        <p:spPr>
          <a:xfrm>
            <a:off x="5300314" y="6018706"/>
            <a:ext cx="3504037"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914353">
              <a:defRPr sz="2400" b="1">
                <a:solidFill>
                  <a:srgbClr val="FF2600"/>
                </a:solidFill>
                <a:latin typeface="Calibri"/>
                <a:ea typeface="Calibri"/>
                <a:cs typeface="Calibri"/>
                <a:sym typeface="Calibri"/>
              </a:defRPr>
            </a:pPr>
            <a:r>
              <a:rPr lang="en-US" altLang="ja-JP" sz="2000" b="1" dirty="0">
                <a:solidFill>
                  <a:srgbClr val="FF2600"/>
                </a:solidFill>
                <a:latin typeface="Calibri"/>
                <a:cs typeface="Calibri"/>
                <a:sym typeface="Calibri"/>
              </a:rPr>
              <a:t>The group already has x2 more data with improved detectors</a:t>
            </a:r>
          </a:p>
        </p:txBody>
      </p:sp>
      <p:grpSp>
        <p:nvGrpSpPr>
          <p:cNvPr id="4" name="グループ化 3">
            <a:extLst>
              <a:ext uri="{FF2B5EF4-FFF2-40B4-BE49-F238E27FC236}">
                <a16:creationId xmlns:a16="http://schemas.microsoft.com/office/drawing/2014/main" id="{EBFCE5FB-BF15-48BB-B9B9-1CA0E921E3C9}"/>
              </a:ext>
            </a:extLst>
          </p:cNvPr>
          <p:cNvGrpSpPr/>
          <p:nvPr/>
        </p:nvGrpSpPr>
        <p:grpSpPr>
          <a:xfrm>
            <a:off x="107504" y="2382278"/>
            <a:ext cx="5071995" cy="4475722"/>
            <a:chOff x="107504" y="2382278"/>
            <a:chExt cx="5071995" cy="4475722"/>
          </a:xfrm>
        </p:grpSpPr>
        <p:sp>
          <p:nvSpPr>
            <p:cNvPr id="17" name="Shape 127">
              <a:extLst>
                <a:ext uri="{FF2B5EF4-FFF2-40B4-BE49-F238E27FC236}">
                  <a16:creationId xmlns:a16="http://schemas.microsoft.com/office/drawing/2014/main" id="{4B39F553-7667-4446-8156-1FB03FA82742}"/>
                </a:ext>
              </a:extLst>
            </p:cNvPr>
            <p:cNvSpPr/>
            <p:nvPr/>
          </p:nvSpPr>
          <p:spPr>
            <a:xfrm flipH="1" flipV="1">
              <a:off x="2250786" y="2702067"/>
              <a:ext cx="799" cy="951171"/>
            </a:xfrm>
            <a:prstGeom prst="line">
              <a:avLst/>
            </a:prstGeom>
            <a:ln w="25400">
              <a:solidFill>
                <a:srgbClr val="FF0000"/>
              </a:solidFill>
              <a:custDash>
                <a:ds d="200000" sp="200000"/>
              </a:custDash>
              <a:miter lim="400000"/>
            </a:ln>
          </p:spPr>
          <p:txBody>
            <a:bodyPr lIns="50800" tIns="50800" rIns="50800" bIns="50800" anchor="ctr"/>
            <a:lstStyle/>
            <a:p>
              <a:pPr defTabSz="914353">
                <a:defRPr sz="2400"/>
              </a:pPr>
              <a:endParaRPr sz="2400">
                <a:solidFill>
                  <a:prstClr val="black"/>
                </a:solidFill>
                <a:latin typeface="Calibri" panose="020F0502020204030204"/>
                <a:sym typeface="ヒラギノ角ゴ ProN W3"/>
              </a:endParaRPr>
            </a:p>
          </p:txBody>
        </p:sp>
        <p:sp>
          <p:nvSpPr>
            <p:cNvPr id="18" name="Shape 128">
              <a:extLst>
                <a:ext uri="{FF2B5EF4-FFF2-40B4-BE49-F238E27FC236}">
                  <a16:creationId xmlns:a16="http://schemas.microsoft.com/office/drawing/2014/main" id="{8B72A891-7EBA-43BA-9CAA-C9A9B2488FD9}"/>
                </a:ext>
              </a:extLst>
            </p:cNvPr>
            <p:cNvSpPr/>
            <p:nvPr/>
          </p:nvSpPr>
          <p:spPr>
            <a:xfrm flipH="1" flipV="1">
              <a:off x="3274645" y="2382278"/>
              <a:ext cx="429268" cy="1270959"/>
            </a:xfrm>
            <a:prstGeom prst="line">
              <a:avLst/>
            </a:prstGeom>
            <a:ln w="25400">
              <a:solidFill>
                <a:srgbClr val="FF0000"/>
              </a:solidFill>
              <a:custDash>
                <a:ds d="200000" sp="200000"/>
              </a:custDash>
              <a:miter lim="400000"/>
            </a:ln>
          </p:spPr>
          <p:txBody>
            <a:bodyPr lIns="50800" tIns="50800" rIns="50800" bIns="50800" anchor="ctr"/>
            <a:lstStyle/>
            <a:p>
              <a:pPr defTabSz="914353">
                <a:defRPr sz="2400"/>
              </a:pPr>
              <a:endParaRPr sz="2400">
                <a:solidFill>
                  <a:prstClr val="black"/>
                </a:solidFill>
                <a:latin typeface="Calibri" panose="020F0502020204030204"/>
                <a:sym typeface="ヒラギノ角ゴ ProN W3"/>
              </a:endParaRPr>
            </a:p>
          </p:txBody>
        </p:sp>
        <p:grpSp>
          <p:nvGrpSpPr>
            <p:cNvPr id="2" name="グループ化 1">
              <a:extLst>
                <a:ext uri="{FF2B5EF4-FFF2-40B4-BE49-F238E27FC236}">
                  <a16:creationId xmlns:a16="http://schemas.microsoft.com/office/drawing/2014/main" id="{88C125C4-FBFE-48B3-8C73-4174020DEC69}"/>
                </a:ext>
              </a:extLst>
            </p:cNvPr>
            <p:cNvGrpSpPr/>
            <p:nvPr/>
          </p:nvGrpSpPr>
          <p:grpSpPr>
            <a:xfrm>
              <a:off x="107504" y="3560482"/>
              <a:ext cx="5071995" cy="3297518"/>
              <a:chOff x="539552" y="3560482"/>
              <a:chExt cx="5071995" cy="3297518"/>
            </a:xfrm>
          </p:grpSpPr>
          <p:pic>
            <p:nvPicPr>
              <p:cNvPr id="3" name="図 2">
                <a:extLst>
                  <a:ext uri="{FF2B5EF4-FFF2-40B4-BE49-F238E27FC236}">
                    <a16:creationId xmlns:a16="http://schemas.microsoft.com/office/drawing/2014/main" id="{F402DCB1-62A0-AC42-8563-250735D67104}"/>
                  </a:ext>
                </a:extLst>
              </p:cNvPr>
              <p:cNvPicPr>
                <a:picLocks noChangeAspect="1"/>
              </p:cNvPicPr>
              <p:nvPr/>
            </p:nvPicPr>
            <p:blipFill>
              <a:blip r:embed="rId7"/>
              <a:stretch>
                <a:fillRect/>
              </a:stretch>
            </p:blipFill>
            <p:spPr>
              <a:xfrm>
                <a:off x="845895" y="3560482"/>
                <a:ext cx="4183573" cy="3224837"/>
              </a:xfrm>
              <a:prstGeom prst="rect">
                <a:avLst/>
              </a:prstGeom>
            </p:spPr>
          </p:pic>
          <p:sp>
            <p:nvSpPr>
              <p:cNvPr id="30" name="Shape 133">
                <a:extLst>
                  <a:ext uri="{FF2B5EF4-FFF2-40B4-BE49-F238E27FC236}">
                    <a16:creationId xmlns:a16="http://schemas.microsoft.com/office/drawing/2014/main" id="{EDD19E25-B93F-324D-959E-EB33F029A4F1}"/>
                  </a:ext>
                </a:extLst>
              </p:cNvPr>
              <p:cNvSpPr/>
              <p:nvPr/>
            </p:nvSpPr>
            <p:spPr>
              <a:xfrm rot="16200000">
                <a:off x="-501599" y="4694390"/>
                <a:ext cx="2462214" cy="37991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800">
                    <a:solidFill>
                      <a:srgbClr val="AA7942"/>
                    </a:solidFill>
                    <a:latin typeface="ヒラギノ角ゴ ProN W6"/>
                    <a:ea typeface="ヒラギノ角ゴ ProN W6"/>
                    <a:cs typeface="ヒラギノ角ゴ ProN W6"/>
                    <a:sym typeface="ヒラギノ角ゴ ProN W6"/>
                  </a:defRPr>
                </a:lvl1pPr>
              </a:lstStyle>
              <a:p>
                <a:pPr algn="ctr" defTabSz="410751" hangingPunct="0"/>
                <a:r>
                  <a:rPr kumimoji="0" sz="2000" kern="0" dirty="0"/>
                  <a:t>transverse momentum</a:t>
                </a:r>
              </a:p>
            </p:txBody>
          </p:sp>
          <p:sp>
            <p:nvSpPr>
              <p:cNvPr id="31" name="Shape 132">
                <a:extLst>
                  <a:ext uri="{FF2B5EF4-FFF2-40B4-BE49-F238E27FC236}">
                    <a16:creationId xmlns:a16="http://schemas.microsoft.com/office/drawing/2014/main" id="{FB98DF0E-BE98-1943-83D7-0FCF5DA8F3CC}"/>
                  </a:ext>
                </a:extLst>
              </p:cNvPr>
              <p:cNvSpPr/>
              <p:nvPr/>
            </p:nvSpPr>
            <p:spPr>
              <a:xfrm>
                <a:off x="3532452" y="6508865"/>
                <a:ext cx="2079095" cy="34913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800">
                    <a:solidFill>
                      <a:srgbClr val="AA7942"/>
                    </a:solidFill>
                    <a:latin typeface="ヒラギノ角ゴ ProN W6"/>
                    <a:ea typeface="ヒラギノ角ゴ ProN W6"/>
                    <a:cs typeface="ヒラギノ角ゴ ProN W6"/>
                    <a:sym typeface="ヒラギノ角ゴ ProN W6"/>
                  </a:defRPr>
                </a:lvl1pPr>
              </a:lstStyle>
              <a:p>
                <a:pPr algn="ctr" defTabSz="410751" hangingPunct="0"/>
                <a:r>
                  <a:rPr kumimoji="0" kern="0" dirty="0"/>
                  <a:t>decay vertex position</a:t>
                </a:r>
              </a:p>
            </p:txBody>
          </p:sp>
        </p:grpSp>
      </p:grpSp>
      <p:sp>
        <p:nvSpPr>
          <p:cNvPr id="5" name="スライド番号プレースホルダー 4">
            <a:extLst>
              <a:ext uri="{FF2B5EF4-FFF2-40B4-BE49-F238E27FC236}">
                <a16:creationId xmlns:a16="http://schemas.microsoft.com/office/drawing/2014/main" id="{EDA64E74-A08B-4686-A5AB-B1AB5731DB35}"/>
              </a:ext>
            </a:extLst>
          </p:cNvPr>
          <p:cNvSpPr>
            <a:spLocks noGrp="1"/>
          </p:cNvSpPr>
          <p:nvPr>
            <p:ph type="sldNum" sz="quarter" idx="2"/>
          </p:nvPr>
        </p:nvSpPr>
        <p:spPr/>
        <p:txBody>
          <a:bodyPr/>
          <a:lstStyle/>
          <a:p>
            <a:fld id="{86CB4B4D-7CA3-9044-876B-883B54F8677D}" type="slidenum">
              <a:rPr lang="en-US" altLang="ja-JP" smtClean="0"/>
              <a:t>22</a:t>
            </a:fld>
            <a:endParaRPr lang="ja-JP" altLang="en-US"/>
          </a:p>
        </p:txBody>
      </p:sp>
    </p:spTree>
    <p:extLst>
      <p:ext uri="{BB962C8B-B14F-4D97-AF65-F5344CB8AC3E}">
        <p14:creationId xmlns:p14="http://schemas.microsoft.com/office/powerpoint/2010/main" val="5557274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00200" y="148303"/>
            <a:ext cx="5276056" cy="408416"/>
          </a:xfrm>
        </p:spPr>
        <p:txBody>
          <a:bodyPr>
            <a:normAutofit fontScale="90000"/>
          </a:bodyPr>
          <a:lstStyle/>
          <a:p>
            <a:r>
              <a:rPr kumimoji="1" lang="en-US" altLang="ja-JP" b="1" dirty="0">
                <a:solidFill>
                  <a:srgbClr val="C00000"/>
                </a:solidFill>
              </a:rPr>
              <a:t>E07: </a:t>
            </a:r>
            <a:r>
              <a:rPr lang="en-US" altLang="ja-JP" b="1" dirty="0">
                <a:solidFill>
                  <a:srgbClr val="C00000"/>
                </a:solidFill>
              </a:rPr>
              <a:t>S=-2 Hyper nuclei</a:t>
            </a:r>
            <a:endParaRPr kumimoji="1" lang="ja-JP" altLang="en-US" b="1" dirty="0">
              <a:solidFill>
                <a:srgbClr val="C00000"/>
              </a:solidFill>
            </a:endParaRPr>
          </a:p>
        </p:txBody>
      </p:sp>
      <p:sp>
        <p:nvSpPr>
          <p:cNvPr id="3" name="テキスト ボックス 2"/>
          <p:cNvSpPr txBox="1"/>
          <p:nvPr/>
        </p:nvSpPr>
        <p:spPr>
          <a:xfrm>
            <a:off x="285545" y="876300"/>
            <a:ext cx="1314655" cy="369332"/>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MINO Event</a:t>
            </a:r>
            <a:endParaRPr kumimoji="1" lang="ja-JP" alt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E6FEEB86-3F45-4659-9F95-A0A28D9CF0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45" y="1335814"/>
            <a:ext cx="3154936" cy="2239412"/>
          </a:xfrm>
          <a:prstGeom prst="rect">
            <a:avLst/>
          </a:prstGeom>
          <a:noFill/>
          <a:ln>
            <a:noFill/>
          </a:ln>
        </p:spPr>
      </p:pic>
      <p:sp>
        <p:nvSpPr>
          <p:cNvPr id="5" name="正方形/長方形 4"/>
          <p:cNvSpPr/>
          <p:nvPr/>
        </p:nvSpPr>
        <p:spPr>
          <a:xfrm>
            <a:off x="3352308" y="833151"/>
            <a:ext cx="4572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err="1">
                <a:ln>
                  <a:noFill/>
                </a:ln>
                <a:solidFill>
                  <a:srgbClr val="0070C0"/>
                </a:solidFill>
                <a:effectLst/>
                <a:uLnTx/>
                <a:uFillTx/>
                <a:latin typeface="Calibri" panose="020F0502020204030204"/>
                <a:ea typeface="ＭＳ Ｐゴシック" panose="020B0600070205080204" pitchFamily="50" charset="-128"/>
                <a:cs typeface="+mn-cs"/>
              </a:rPr>
              <a:t>H.Ekawa</a:t>
            </a:r>
            <a:r>
              <a:rPr kumimoji="1" lang="en-US" altLang="ja-JP" sz="2000" b="1"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rPr>
              <a:t> et al., PTEP 2019, 021D01 (2019)</a:t>
            </a:r>
            <a:endParaRPr kumimoji="1" lang="ja-JP" altLang="en-US" sz="2000" b="1" i="0" u="none" strike="noStrike" kern="1200" cap="none" spc="0" normalizeH="0" baseline="0" noProof="0" dirty="0">
              <a:ln>
                <a:noFill/>
              </a:ln>
              <a:solidFill>
                <a:srgbClr val="0070C0"/>
              </a:solidFill>
              <a:effectLst/>
              <a:uLnTx/>
              <a:uFillTx/>
              <a:latin typeface="Calibri" panose="020F0502020204030204"/>
              <a:ea typeface="ＭＳ Ｐゴシック" panose="020B0600070205080204" pitchFamily="50" charset="-128"/>
              <a:cs typeface="+mn-cs"/>
            </a:endParaRPr>
          </a:p>
        </p:txBody>
      </p:sp>
      <p:pic>
        <p:nvPicPr>
          <p:cNvPr id="6" name="図 5"/>
          <p:cNvPicPr>
            <a:picLocks noChangeAspect="1"/>
          </p:cNvPicPr>
          <p:nvPr/>
        </p:nvPicPr>
        <p:blipFill>
          <a:blip r:embed="rId3"/>
          <a:stretch>
            <a:fillRect/>
          </a:stretch>
        </p:blipFill>
        <p:spPr>
          <a:xfrm>
            <a:off x="3387897" y="1910527"/>
            <a:ext cx="5215416" cy="1640239"/>
          </a:xfrm>
          <a:prstGeom prst="rect">
            <a:avLst/>
          </a:prstGeom>
        </p:spPr>
      </p:pic>
      <p:sp>
        <p:nvSpPr>
          <p:cNvPr id="9" name="テキスト ボックス 8"/>
          <p:cNvSpPr txBox="1"/>
          <p:nvPr/>
        </p:nvSpPr>
        <p:spPr>
          <a:xfrm>
            <a:off x="7010400" y="2012302"/>
            <a:ext cx="7697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[MeV]</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p:nvSpPr>
        <p:spPr>
          <a:xfrm>
            <a:off x="3603232" y="1344538"/>
            <a:ext cx="32039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10</a:t>
            </a:r>
            <a:r>
              <a:rPr kumimoji="1" lang="en-US" altLang="ja-JP" sz="2000" b="1"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LL</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Be</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or </a:t>
            </a:r>
            <a:r>
              <a:rPr kumimoji="1" lang="en-US" altLang="ja-JP" sz="2000" b="1"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11</a:t>
            </a:r>
            <a:r>
              <a:rPr kumimoji="1" lang="en-US" altLang="ja-JP" sz="2000" b="1"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LL</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Be</a:t>
            </a:r>
            <a:r>
              <a:rPr kumimoji="1" lang="en-US" altLang="ja-JP" sz="2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or </a:t>
            </a:r>
            <a:r>
              <a:rPr kumimoji="1" lang="en-US" altLang="ja-JP" sz="2000" b="1"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12</a:t>
            </a:r>
            <a:r>
              <a:rPr kumimoji="1" lang="en-US" altLang="ja-JP" sz="2000" b="1"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LL</a:t>
            </a:r>
            <a:r>
              <a:rPr kumimoji="1" lang="en-US" altLang="ja-JP"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Be</a:t>
            </a:r>
            <a:endParaRPr kumimoji="1" lang="ja-JP" altLang="en-US" sz="20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309589" y="3747317"/>
            <a:ext cx="1266565" cy="369332"/>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IBUKI Event</a:t>
            </a:r>
            <a:endParaRPr kumimoji="1" lang="ja-JP" alt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pic>
        <p:nvPicPr>
          <p:cNvPr id="12" name="図 11"/>
          <p:cNvPicPr>
            <a:picLocks noChangeAspect="1"/>
          </p:cNvPicPr>
          <p:nvPr/>
        </p:nvPicPr>
        <p:blipFill>
          <a:blip r:embed="rId4"/>
          <a:stretch>
            <a:fillRect/>
          </a:stretch>
        </p:blipFill>
        <p:spPr>
          <a:xfrm>
            <a:off x="444466" y="4288738"/>
            <a:ext cx="2374934" cy="2204587"/>
          </a:xfrm>
          <a:prstGeom prst="rect">
            <a:avLst/>
          </a:prstGeom>
        </p:spPr>
      </p:pic>
      <p:sp>
        <p:nvSpPr>
          <p:cNvPr id="13" name="テキスト ボックス 12"/>
          <p:cNvSpPr txBox="1"/>
          <p:nvPr/>
        </p:nvSpPr>
        <p:spPr>
          <a:xfrm>
            <a:off x="3369914" y="4196405"/>
            <a:ext cx="41376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X</a:t>
            </a:r>
            <a:r>
              <a:rPr kumimoji="1" lang="en-US" altLang="ja-JP" sz="2400" b="0" i="0" u="none" strike="noStrike" kern="1200" cap="none" spc="0" normalizeH="0" baseline="30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 </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14</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N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15</a:t>
            </a:r>
            <a:r>
              <a:rPr kumimoji="1" lang="en-US" altLang="ja-JP" sz="24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X</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 </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10</a:t>
            </a:r>
            <a:r>
              <a:rPr kumimoji="1" lang="en-US" altLang="ja-JP" sz="24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Be + </a:t>
            </a:r>
            <a:r>
              <a:rPr kumimoji="1" lang="en-US" altLang="ja-JP" sz="24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5</a:t>
            </a:r>
            <a:r>
              <a:rPr kumimoji="1" lang="en-US" altLang="ja-JP" sz="24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He</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4678506" y="3390560"/>
            <a:ext cx="42786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a:t>
            </a: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X</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 0.23 MeV (3D orbit of </a:t>
            </a:r>
            <a:r>
              <a:rPr kumimoji="1" lang="en-US" altLang="ja-JP" sz="18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16</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O) is assumed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6" name="テキスト ボックス 15"/>
          <p:cNvSpPr txBox="1"/>
          <p:nvPr/>
        </p:nvSpPr>
        <p:spPr>
          <a:xfrm>
            <a:off x="4539583" y="4673039"/>
            <a:ext cx="299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a:t>
            </a:r>
            <a:r>
              <a:rPr kumimoji="1" lang="en-US" altLang="ja-JP" sz="24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X</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 </a:t>
            </a:r>
            <a:r>
              <a:rPr kumimoji="1" lang="en-US" altLang="ja-JP" sz="24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1.3 ± </a:t>
            </a:r>
            <a:r>
              <a:rPr kumimoji="1" lang="en-US" altLang="ja-JP" sz="24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0.2 MeV</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7" name="テキスト ボックス 16"/>
          <p:cNvSpPr txBox="1"/>
          <p:nvPr/>
        </p:nvSpPr>
        <p:spPr>
          <a:xfrm>
            <a:off x="3292171" y="5098326"/>
            <a:ext cx="540686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Same </a:t>
            </a:r>
            <a:r>
              <a:rPr kumimoji="1" lang="en-US" altLang="ja-JP" sz="2000" b="0" i="0" u="none" strike="noStrike" kern="1200" cap="none" spc="0" normalizeH="0" baseline="0" noProof="0" dirty="0">
                <a:ln>
                  <a:noFill/>
                </a:ln>
                <a:solidFill>
                  <a:srgbClr val="FF0000"/>
                </a:solidFill>
                <a:effectLst/>
                <a:uLnTx/>
                <a:uFillTx/>
                <a:latin typeface="Symbol" panose="05050102010706020507" pitchFamily="18" charset="2"/>
                <a:ea typeface="ＭＳ Ｐゴシック" panose="020B0600070205080204" pitchFamily="50" charset="-128"/>
                <a:cs typeface="+mn-cs"/>
              </a:rPr>
              <a:t>X</a:t>
            </a:r>
            <a:r>
              <a:rPr kumimoji="1" lang="en-US" altLang="ja-JP"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-nucleus, but unique identification of state</a:t>
            </a:r>
            <a:endParaRPr kumimoji="1" lang="ja-JP" altLang="en-US" sz="20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18" name="テキスト ボックス 17"/>
          <p:cNvSpPr txBox="1"/>
          <p:nvPr/>
        </p:nvSpPr>
        <p:spPr>
          <a:xfrm>
            <a:off x="3440481" y="5574960"/>
            <a:ext cx="513326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c.f. KISO event (Ann. Rev.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Nucl</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Part. </a:t>
            </a: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Sci</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2018.68.131)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1.03±0.18  MeV  (</a:t>
            </a:r>
            <a:r>
              <a:rPr kumimoji="1" lang="en-US" altLang="ja-JP" sz="18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10</a:t>
            </a: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Be* + </a:t>
            </a:r>
            <a:r>
              <a:rPr kumimoji="1" lang="en-US" altLang="ja-JP" sz="18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5</a:t>
            </a: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3.87±0.21  MeV  (</a:t>
            </a:r>
            <a:r>
              <a:rPr kumimoji="1" lang="en-US" altLang="ja-JP" sz="18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10</a:t>
            </a: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Be   + </a:t>
            </a:r>
            <a:r>
              <a:rPr kumimoji="1" lang="en-US" altLang="ja-JP" sz="1800" b="0" i="0" u="none" strike="noStrike" kern="1200" cap="none" spc="0" normalizeH="0" baseline="30000" noProof="0" dirty="0">
                <a:ln>
                  <a:noFill/>
                </a:ln>
                <a:solidFill>
                  <a:prstClr val="black"/>
                </a:solidFill>
                <a:effectLst/>
                <a:uLnTx/>
                <a:uFillTx/>
                <a:latin typeface="Calibri" panose="020F0502020204030204"/>
                <a:ea typeface="ＭＳ Ｐゴシック" panose="020B0600070205080204" pitchFamily="50" charset="-128"/>
                <a:cs typeface="+mn-cs"/>
              </a:rPr>
              <a:t>5</a:t>
            </a:r>
            <a:r>
              <a:rPr kumimoji="1" lang="en-US" altLang="ja-JP" sz="1800" b="0" i="0" u="none" strike="noStrike" kern="1200" cap="none" spc="0" normalizeH="0" baseline="-2500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L</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9" name="Picture 31" descr="hypernucleu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2234" y="1151688"/>
            <a:ext cx="671512"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4" descr="Xhypernucleu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6833" y="4116649"/>
            <a:ext cx="696913"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6">
            <a:extLst>
              <a:ext uri="{FF2B5EF4-FFF2-40B4-BE49-F238E27FC236}">
                <a16:creationId xmlns:a16="http://schemas.microsoft.com/office/drawing/2014/main" id="{1168DBC9-C94F-4CA1-991D-9E99CF7884ED}"/>
              </a:ext>
            </a:extLst>
          </p:cNvPr>
          <p:cNvSpPr>
            <a:spLocks noGrp="1"/>
          </p:cNvSpPr>
          <p:nvPr>
            <p:ph type="sldNum" sz="quarter" idx="12"/>
          </p:nvPr>
        </p:nvSpPr>
        <p:spPr/>
        <p:txBody>
          <a:bodyPr/>
          <a:lstStyle/>
          <a:p>
            <a:fld id="{1D46302C-C82C-4887-A61B-F4996BECB376}" type="slidenum">
              <a:rPr kumimoji="1" lang="ja-JP" altLang="en-US" smtClean="0"/>
              <a:t>23</a:t>
            </a:fld>
            <a:endParaRPr kumimoji="1" lang="ja-JP" altLang="en-US"/>
          </a:p>
        </p:txBody>
      </p:sp>
    </p:spTree>
    <p:extLst>
      <p:ext uri="{BB962C8B-B14F-4D97-AF65-F5344CB8AC3E}">
        <p14:creationId xmlns:p14="http://schemas.microsoft.com/office/powerpoint/2010/main" val="631795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44600" y="0"/>
            <a:ext cx="6210300" cy="765173"/>
          </a:xfrm>
        </p:spPr>
        <p:txBody>
          <a:bodyPr>
            <a:normAutofit fontScale="90000"/>
          </a:bodyPr>
          <a:lstStyle/>
          <a:p>
            <a:r>
              <a:rPr kumimoji="1" lang="en-US" altLang="ja-JP" sz="3200" b="1" dirty="0">
                <a:solidFill>
                  <a:srgbClr val="C00000"/>
                </a:solidFill>
              </a:rPr>
              <a:t>Origin of repulsive core in nuclear force</a:t>
            </a:r>
            <a:endParaRPr kumimoji="1" lang="ja-JP" altLang="en-US" sz="3200" b="1" dirty="0">
              <a:solidFill>
                <a:srgbClr val="C00000"/>
              </a:solidFill>
            </a:endParaRPr>
          </a:p>
        </p:txBody>
      </p:sp>
      <p:pic>
        <p:nvPicPr>
          <p:cNvPr id="3" name="図 2"/>
          <p:cNvPicPr>
            <a:picLocks noChangeAspect="1"/>
          </p:cNvPicPr>
          <p:nvPr/>
        </p:nvPicPr>
        <p:blipFill rotWithShape="1">
          <a:blip r:embed="rId2"/>
          <a:srcRect l="34858" t="62093" r="32887" b="4807"/>
          <a:stretch/>
        </p:blipFill>
        <p:spPr>
          <a:xfrm>
            <a:off x="5963557" y="861786"/>
            <a:ext cx="2982686" cy="2269867"/>
          </a:xfrm>
          <a:prstGeom prst="rect">
            <a:avLst/>
          </a:prstGeom>
        </p:spPr>
      </p:pic>
      <p:sp>
        <p:nvSpPr>
          <p:cNvPr id="4" name="テキスト ボックス 3"/>
          <p:cNvSpPr txBox="1"/>
          <p:nvPr/>
        </p:nvSpPr>
        <p:spPr>
          <a:xfrm>
            <a:off x="251132" y="647916"/>
            <a:ext cx="450559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sng" strike="noStrike" kern="1200" cap="none" spc="0" normalizeH="0" baseline="0" noProof="0" dirty="0" err="1">
                <a:ln>
                  <a:noFill/>
                </a:ln>
                <a:solidFill>
                  <a:prstClr val="black"/>
                </a:solidFill>
                <a:effectLst/>
                <a:uLnTx/>
                <a:uFillTx/>
                <a:latin typeface="Symbol" panose="05050102010706020507" pitchFamily="18" charset="2"/>
                <a:ea typeface="ＭＳ Ｐゴシック" panose="020B0600070205080204" pitchFamily="50" charset="-128"/>
                <a:cs typeface="+mn-cs"/>
              </a:rPr>
              <a:t>S</a:t>
            </a:r>
            <a:r>
              <a:rPr kumimoji="1" lang="en-US" altLang="ja-JP" sz="2800" b="0" i="0" u="sng"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p</a:t>
            </a:r>
            <a:r>
              <a:rPr kumimoji="1" lang="en-US" altLang="ja-JP" sz="28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Scattering (E40)    </a:t>
            </a:r>
            <a:r>
              <a:rPr kumimoji="1" lang="en-US" altLang="ja-JP" sz="2800" b="0" i="0" u="sng"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running</a:t>
            </a:r>
            <a:r>
              <a:rPr kumimoji="1" lang="en-US" altLang="ja-JP" sz="2800" b="0" i="0" u="sng"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rPr>
              <a:t> </a:t>
            </a:r>
            <a:endParaRPr kumimoji="1" lang="ja-JP" altLang="en-US" sz="2800" b="0" i="0" u="sng"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endParaRPr>
          </a:p>
        </p:txBody>
      </p:sp>
      <p:pic>
        <p:nvPicPr>
          <p:cNvPr id="5" name="図 4"/>
          <p:cNvPicPr>
            <a:picLocks noChangeAspect="1"/>
          </p:cNvPicPr>
          <p:nvPr/>
        </p:nvPicPr>
        <p:blipFill rotWithShape="1">
          <a:blip r:embed="rId3"/>
          <a:srcRect b="1791"/>
          <a:stretch/>
        </p:blipFill>
        <p:spPr>
          <a:xfrm>
            <a:off x="4801884" y="1171136"/>
            <a:ext cx="1161673" cy="634499"/>
          </a:xfrm>
          <a:prstGeom prst="rect">
            <a:avLst/>
          </a:prstGeom>
        </p:spPr>
      </p:pic>
      <p:sp>
        <p:nvSpPr>
          <p:cNvPr id="6" name="テキスト ボックス 5"/>
          <p:cNvSpPr txBox="1"/>
          <p:nvPr/>
        </p:nvSpPr>
        <p:spPr>
          <a:xfrm>
            <a:off x="685312" y="1171136"/>
            <a:ext cx="452579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to confirm large repulsive 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in </a:t>
            </a:r>
            <a:r>
              <a:rPr kumimoji="1" lang="en-US" altLang="ja-JP" sz="2400" b="0" i="0" u="none" strike="noStrike" kern="1200" cap="none" spc="0" normalizeH="0" baseline="0" noProof="0" dirty="0" err="1">
                <a:ln>
                  <a:noFill/>
                </a:ln>
                <a:solidFill>
                  <a:srgbClr val="FF0000"/>
                </a:solidFill>
                <a:effectLst/>
                <a:uLnTx/>
                <a:uFillTx/>
                <a:latin typeface="Symbol" panose="05050102010706020507" pitchFamily="18" charset="2"/>
                <a:ea typeface="ＭＳ Ｐゴシック" panose="020B0600070205080204" pitchFamily="50" charset="-128"/>
                <a:cs typeface="+mn-cs"/>
              </a:rPr>
              <a:t>S</a:t>
            </a:r>
            <a:r>
              <a:rPr kumimoji="1" lang="en-US" altLang="ja-JP" sz="2400" b="0" i="0" u="none" strike="noStrike" kern="1200" cap="none" spc="0" normalizeH="0" baseline="30000" noProof="0" dirty="0" err="1">
                <a:ln>
                  <a:noFill/>
                </a:ln>
                <a:solidFill>
                  <a:srgbClr val="FF0000"/>
                </a:solidFill>
                <a:effectLst/>
                <a:uLnTx/>
                <a:uFillTx/>
                <a:latin typeface="Symbol" panose="05050102010706020507" pitchFamily="18" charset="2"/>
                <a:ea typeface="ＭＳ Ｐゴシック" panose="020B0600070205080204" pitchFamily="50" charset="-128"/>
                <a:cs typeface="+mn-cs"/>
              </a:rPr>
              <a:t>+</a:t>
            </a:r>
            <a:r>
              <a:rPr kumimoji="1" lang="en-US" altLang="ja-JP" sz="2400" b="0" i="0" u="none" strike="noStrike" kern="1200" cap="none" spc="0" normalizeH="0" baseline="0" noProof="0" dirty="0" err="1">
                <a:ln>
                  <a:noFill/>
                </a:ln>
                <a:solidFill>
                  <a:srgbClr val="FF0000"/>
                </a:solidFill>
                <a:effectLst/>
                <a:uLnTx/>
                <a:uFillTx/>
                <a:latin typeface="Calibri" panose="020F0502020204030204"/>
                <a:ea typeface="ＭＳ Ｐゴシック" panose="020B0600070205080204" pitchFamily="50" charset="-128"/>
                <a:cs typeface="+mn-cs"/>
              </a:rPr>
              <a:t>p</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spin-triplet channel (10)</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due to </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Pauli effect between quarks</a:t>
            </a:r>
            <a:endParaRPr kumimoji="1" lang="ja-JP" altLang="en-US" sz="24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pic>
        <p:nvPicPr>
          <p:cNvPr id="7" name="図 6"/>
          <p:cNvPicPr>
            <a:picLocks noChangeAspect="1"/>
          </p:cNvPicPr>
          <p:nvPr/>
        </p:nvPicPr>
        <p:blipFill>
          <a:blip r:embed="rId4"/>
          <a:stretch>
            <a:fillRect/>
          </a:stretch>
        </p:blipFill>
        <p:spPr>
          <a:xfrm>
            <a:off x="140531" y="2371465"/>
            <a:ext cx="2807676" cy="1584759"/>
          </a:xfrm>
          <a:prstGeom prst="rect">
            <a:avLst/>
          </a:prstGeom>
        </p:spPr>
      </p:pic>
      <p:sp>
        <p:nvSpPr>
          <p:cNvPr id="9" name="テキスト ボックス 8"/>
          <p:cNvSpPr txBox="1"/>
          <p:nvPr/>
        </p:nvSpPr>
        <p:spPr>
          <a:xfrm>
            <a:off x="2885791" y="2467355"/>
            <a:ext cx="3077766" cy="1077218"/>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sng"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High statistics scattering data</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fast-readout counters</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(w/o image)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and </a:t>
            </a: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pure</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liquid H</a:t>
            </a:r>
            <a:r>
              <a:rPr kumimoji="1" lang="en-US" altLang="ja-JP" sz="1600" b="1" i="0" u="none" strike="noStrike" kern="1200" cap="none" spc="0" normalizeH="0" baseline="-25000" noProof="0" dirty="0">
                <a:ln>
                  <a:noFill/>
                </a:ln>
                <a:solidFill>
                  <a:srgbClr val="FF0000"/>
                </a:solidFill>
                <a:effectLst/>
                <a:uLnTx/>
                <a:uFillTx/>
                <a:latin typeface="Calibri" panose="020F0502020204030204"/>
                <a:ea typeface="ＭＳ Ｐゴシック" panose="020B0600070205080204" pitchFamily="50" charset="-128"/>
                <a:cs typeface="+mn-cs"/>
              </a:rPr>
              <a:t>2</a:t>
            </a: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 target</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as </a:t>
            </a:r>
            <a:r>
              <a:rPr kumimoji="1" lang="en-US" altLang="ja-JP" sz="1600" b="0" i="0" u="none" strike="noStrike" kern="1200" cap="none" spc="0" normalizeH="0" baseline="0" noProof="0" dirty="0">
                <a:ln>
                  <a:noFill/>
                </a:ln>
                <a:solidFill>
                  <a:prstClr val="black"/>
                </a:solidFill>
                <a:effectLst/>
                <a:uLnTx/>
                <a:uFillTx/>
                <a:latin typeface="Symbol" panose="05050102010706020507" pitchFamily="18" charset="2"/>
                <a:ea typeface="ＭＳ Ｐゴシック" panose="020B0600070205080204" pitchFamily="50" charset="-128"/>
                <a:cs typeface="+mn-cs"/>
              </a:rPr>
              <a:t>S</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production and scattering</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テキスト ボックス 9"/>
          <p:cNvSpPr txBox="1"/>
          <p:nvPr/>
        </p:nvSpPr>
        <p:spPr>
          <a:xfrm>
            <a:off x="3477991" y="3708502"/>
            <a:ext cx="47737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 </a:t>
            </a:r>
            <a:r>
              <a:rPr kumimoji="1" lang="en-US" altLang="ja-JP" sz="2800" b="0" i="0" u="sng"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dibaryon</a:t>
            </a:r>
            <a:r>
              <a:rPr kumimoji="1" lang="en-US" altLang="ja-JP" sz="2800" b="0" i="0" u="sng"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(E42) </a:t>
            </a:r>
            <a:r>
              <a:rPr kumimoji="1" lang="en-US" altLang="ja-JP" sz="2800" b="0" i="0" u="sng"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rPr>
              <a:t>in preparation</a:t>
            </a:r>
            <a:endParaRPr kumimoji="1" lang="ja-JP" altLang="en-US" sz="2800" b="0" i="0" u="sng" strike="noStrike" kern="1200" cap="none" spc="0" normalizeH="0" baseline="0" noProof="0" dirty="0">
              <a:ln>
                <a:noFill/>
              </a:ln>
              <a:solidFill>
                <a:srgbClr val="7030A0"/>
              </a:solidFill>
              <a:effectLst/>
              <a:uLnTx/>
              <a:uFillTx/>
              <a:latin typeface="Calibri" panose="020F0502020204030204"/>
              <a:ea typeface="ＭＳ Ｐゴシック" panose="020B0600070205080204" pitchFamily="50" charset="-128"/>
              <a:cs typeface="+mn-cs"/>
            </a:endParaRPr>
          </a:p>
        </p:txBody>
      </p:sp>
      <p:pic>
        <p:nvPicPr>
          <p:cNvPr id="11" name="図 10"/>
          <p:cNvPicPr>
            <a:picLocks noChangeAspect="1"/>
          </p:cNvPicPr>
          <p:nvPr/>
        </p:nvPicPr>
        <p:blipFill rotWithShape="1">
          <a:blip r:embed="rId2"/>
          <a:srcRect l="67839" t="27597" r="1346" b="38915"/>
          <a:stretch/>
        </p:blipFill>
        <p:spPr>
          <a:xfrm>
            <a:off x="251132" y="4401105"/>
            <a:ext cx="2849526" cy="2296634"/>
          </a:xfrm>
          <a:prstGeom prst="rect">
            <a:avLst/>
          </a:prstGeom>
        </p:spPr>
      </p:pic>
      <p:sp>
        <p:nvSpPr>
          <p:cNvPr id="12" name="テキスト ボックス 11"/>
          <p:cNvSpPr txBox="1"/>
          <p:nvPr/>
        </p:nvSpPr>
        <p:spPr>
          <a:xfrm>
            <a:off x="7799712" y="1171136"/>
            <a:ext cx="105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HAL-QCD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テキスト ボックス 12"/>
          <p:cNvSpPr txBox="1"/>
          <p:nvPr/>
        </p:nvSpPr>
        <p:spPr>
          <a:xfrm>
            <a:off x="1833900" y="5755836"/>
            <a:ext cx="1051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HAL-QCD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3997396" y="4220775"/>
            <a:ext cx="45851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srgbClr val="FF0000"/>
                </a:solidFill>
                <a:effectLst/>
                <a:uLnTx/>
                <a:uFillTx/>
                <a:latin typeface="Calibri" panose="020F0502020204030204"/>
                <a:ea typeface="ＭＳ Ｐゴシック" panose="020B0600070205080204" pitchFamily="50" charset="-128"/>
                <a:cs typeface="+mn-cs"/>
              </a:rPr>
              <a:t>SU</a:t>
            </a:r>
            <a:r>
              <a:rPr kumimoji="1" lang="en-US" altLang="ja-JP" sz="2400" b="0" i="0" u="none" strike="noStrike" kern="1200" cap="none" spc="0" normalizeH="0" baseline="-25000" noProof="0" dirty="0" err="1">
                <a:ln>
                  <a:noFill/>
                </a:ln>
                <a:solidFill>
                  <a:srgbClr val="FF0000"/>
                </a:solidFill>
                <a:effectLst/>
                <a:uLnTx/>
                <a:uFillTx/>
                <a:latin typeface="Calibri" panose="020F0502020204030204"/>
                <a:ea typeface="ＭＳ Ｐゴシック" panose="020B0600070205080204" pitchFamily="50" charset="-128"/>
                <a:cs typeface="+mn-cs"/>
              </a:rPr>
              <a:t>f</a:t>
            </a:r>
            <a:r>
              <a:rPr kumimoji="1" lang="en-US" altLang="ja-JP" sz="24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(3) singlet</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channel (1) of B-B int.</a:t>
            </a:r>
            <a:endParaRPr kumimoji="1" lang="ja-JP" altLang="en-US" sz="2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5" name="Picture 25" descr="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712" y="4090460"/>
            <a:ext cx="559288" cy="72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図 15"/>
          <p:cNvPicPr>
            <a:picLocks noChangeAspect="1"/>
          </p:cNvPicPr>
          <p:nvPr/>
        </p:nvPicPr>
        <p:blipFill>
          <a:blip r:embed="rId6" cstate="print"/>
          <a:stretch>
            <a:fillRect/>
          </a:stretch>
        </p:blipFill>
        <p:spPr>
          <a:xfrm>
            <a:off x="3539976" y="4812301"/>
            <a:ext cx="1975760" cy="1885438"/>
          </a:xfrm>
          <a:prstGeom prst="rect">
            <a:avLst/>
          </a:prstGeom>
        </p:spPr>
      </p:pic>
      <p:sp>
        <p:nvSpPr>
          <p:cNvPr id="17" name="右矢印 16"/>
          <p:cNvSpPr/>
          <p:nvPr/>
        </p:nvSpPr>
        <p:spPr>
          <a:xfrm>
            <a:off x="5541699" y="5320844"/>
            <a:ext cx="542260" cy="4870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8" name="図 17"/>
          <p:cNvPicPr>
            <a:picLocks noChangeAspect="1"/>
          </p:cNvPicPr>
          <p:nvPr/>
        </p:nvPicPr>
        <p:blipFill>
          <a:blip r:embed="rId7"/>
          <a:stretch>
            <a:fillRect/>
          </a:stretch>
        </p:blipFill>
        <p:spPr>
          <a:xfrm>
            <a:off x="6362563" y="4910169"/>
            <a:ext cx="2489040" cy="1689702"/>
          </a:xfrm>
          <a:prstGeom prst="rect">
            <a:avLst/>
          </a:prstGeom>
        </p:spPr>
      </p:pic>
      <p:sp>
        <p:nvSpPr>
          <p:cNvPr id="19" name="テキスト ボックス 18"/>
          <p:cNvSpPr txBox="1"/>
          <p:nvPr/>
        </p:nvSpPr>
        <p:spPr>
          <a:xfrm rot="20049570">
            <a:off x="3461093" y="5043520"/>
            <a:ext cx="17415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rPr>
              <a:t>resonance H ?</a:t>
            </a:r>
            <a:endParaRPr kumimoji="1" lang="ja-JP" alt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50" charset="-128"/>
              <a:cs typeface="+mn-cs"/>
            </a:endParaRPr>
          </a:p>
        </p:txBody>
      </p:sp>
      <p:sp>
        <p:nvSpPr>
          <p:cNvPr id="20" name="テキスト ボックス 19"/>
          <p:cNvSpPr txBox="1"/>
          <p:nvPr/>
        </p:nvSpPr>
        <p:spPr>
          <a:xfrm rot="20802116">
            <a:off x="7193872" y="5136177"/>
            <a:ext cx="1211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rPr>
              <a:t>Simulation</a:t>
            </a:r>
            <a:endParaRPr kumimoji="1" lang="ja-JP" altLang="en-US" sz="1800" b="1" i="0" u="none" strike="noStrike" kern="1200" cap="none" spc="0" normalizeH="0" baseline="0" noProof="0" dirty="0">
              <a:ln>
                <a:noFill/>
              </a:ln>
              <a:solidFill>
                <a:srgbClr val="C00000"/>
              </a:solidFill>
              <a:effectLst/>
              <a:uLnTx/>
              <a:uFillTx/>
              <a:latin typeface="Calibri" panose="020F0502020204030204"/>
              <a:ea typeface="ＭＳ Ｐゴシック" panose="020B0600070205080204" pitchFamily="50" charset="-128"/>
              <a:cs typeface="+mn-cs"/>
            </a:endParaRPr>
          </a:p>
        </p:txBody>
      </p:sp>
      <p:sp>
        <p:nvSpPr>
          <p:cNvPr id="8" name="スライド番号プレースホルダー 7">
            <a:extLst>
              <a:ext uri="{FF2B5EF4-FFF2-40B4-BE49-F238E27FC236}">
                <a16:creationId xmlns:a16="http://schemas.microsoft.com/office/drawing/2014/main" id="{536732EE-5E12-4324-907D-421FFFFBE4D5}"/>
              </a:ext>
            </a:extLst>
          </p:cNvPr>
          <p:cNvSpPr>
            <a:spLocks noGrp="1"/>
          </p:cNvSpPr>
          <p:nvPr>
            <p:ph type="sldNum" sz="quarter" idx="12"/>
          </p:nvPr>
        </p:nvSpPr>
        <p:spPr/>
        <p:txBody>
          <a:bodyPr/>
          <a:lstStyle/>
          <a:p>
            <a:fld id="{1D46302C-C82C-4887-A61B-F4996BECB376}" type="slidenum">
              <a:rPr kumimoji="1" lang="ja-JP" altLang="en-US" smtClean="0"/>
              <a:t>24</a:t>
            </a:fld>
            <a:endParaRPr kumimoji="1" lang="ja-JP" altLang="en-US"/>
          </a:p>
        </p:txBody>
      </p:sp>
    </p:spTree>
    <p:extLst>
      <p:ext uri="{BB962C8B-B14F-4D97-AF65-F5344CB8AC3E}">
        <p14:creationId xmlns:p14="http://schemas.microsoft.com/office/powerpoint/2010/main" val="71781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3143250" y="857250"/>
            <a:ext cx="6858000" cy="5143500"/>
          </a:xfrm>
          <a:prstGeom prst="rect">
            <a:avLst/>
          </a:prstGeom>
        </p:spPr>
      </p:pic>
      <p:sp>
        <p:nvSpPr>
          <p:cNvPr id="4" name="タイトル 3"/>
          <p:cNvSpPr>
            <a:spLocks noGrp="1"/>
          </p:cNvSpPr>
          <p:nvPr>
            <p:ph type="title"/>
          </p:nvPr>
        </p:nvSpPr>
        <p:spPr>
          <a:xfrm>
            <a:off x="229728" y="882673"/>
            <a:ext cx="3445377" cy="369332"/>
          </a:xfrm>
          <a:solidFill>
            <a:schemeClr val="bg1"/>
          </a:solidFill>
          <a:ln w="38100">
            <a:solidFill>
              <a:srgbClr val="00B0F0"/>
            </a:solidFill>
          </a:ln>
        </p:spPr>
        <p:txBody>
          <a:bodyPr wrap="square">
            <a:spAutoFit/>
          </a:bodyPr>
          <a:lstStyle/>
          <a:p>
            <a:r>
              <a:rPr kumimoji="1" lang="en-US" altLang="ja-JP" sz="2000" dirty="0" err="1">
                <a:latin typeface="+mn-lt"/>
              </a:rPr>
              <a:t>Lambertson</a:t>
            </a:r>
            <a:r>
              <a:rPr kumimoji="1" lang="en-US" altLang="ja-JP" sz="2000" dirty="0">
                <a:latin typeface="+mn-lt"/>
              </a:rPr>
              <a:t> Magnet to B-Line</a:t>
            </a:r>
            <a:endParaRPr kumimoji="1" lang="ja-JP" altLang="en-US" sz="2000" dirty="0">
              <a:latin typeface="+mn-lt"/>
            </a:endParaRPr>
          </a:p>
        </p:txBody>
      </p:sp>
      <p:sp>
        <p:nvSpPr>
          <p:cNvPr id="6" name="テキスト ボックス 5"/>
          <p:cNvSpPr txBox="1"/>
          <p:nvPr/>
        </p:nvSpPr>
        <p:spPr>
          <a:xfrm>
            <a:off x="3529399" y="5319583"/>
            <a:ext cx="1013254" cy="64633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Profile monitor</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7" name="直線矢印コネクタ 6"/>
          <p:cNvCxnSpPr/>
          <p:nvPr/>
        </p:nvCxnSpPr>
        <p:spPr>
          <a:xfrm flipV="1">
            <a:off x="4542653" y="5640859"/>
            <a:ext cx="1254210" cy="18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529399" y="4503121"/>
            <a:ext cx="1248033"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Collimator</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9" name="直線矢印コネクタ 8"/>
          <p:cNvCxnSpPr/>
          <p:nvPr/>
        </p:nvCxnSpPr>
        <p:spPr>
          <a:xfrm flipV="1">
            <a:off x="4777432" y="4687787"/>
            <a:ext cx="1254210" cy="18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529399" y="3197812"/>
            <a:ext cx="1351005" cy="64633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50" charset="-128"/>
                <a:cs typeface="+mn-cs"/>
              </a:rPr>
              <a:t>Lambertson</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magnet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11" name="直線矢印コネクタ 10"/>
          <p:cNvCxnSpPr/>
          <p:nvPr/>
        </p:nvCxnSpPr>
        <p:spPr>
          <a:xfrm flipV="1">
            <a:off x="4880404" y="3519088"/>
            <a:ext cx="1254210" cy="18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281102" y="2159065"/>
            <a:ext cx="1013254" cy="64633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Septum magnets</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13" name="直線矢印コネクタ 12"/>
          <p:cNvCxnSpPr/>
          <p:nvPr/>
        </p:nvCxnSpPr>
        <p:spPr>
          <a:xfrm flipV="1">
            <a:off x="5294356" y="2480341"/>
            <a:ext cx="1254210" cy="18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下矢印 13"/>
          <p:cNvSpPr/>
          <p:nvPr/>
        </p:nvSpPr>
        <p:spPr>
          <a:xfrm flipV="1">
            <a:off x="6572250" y="1550774"/>
            <a:ext cx="222421" cy="308918"/>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6024434" y="1159826"/>
            <a:ext cx="770237"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 line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6" name="下矢印 15"/>
          <p:cNvSpPr/>
          <p:nvPr/>
        </p:nvSpPr>
        <p:spPr>
          <a:xfrm rot="1265014" flipV="1">
            <a:off x="6900447" y="1558823"/>
            <a:ext cx="222421" cy="308918"/>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7" name="テキスト ボックス 16"/>
          <p:cNvSpPr txBox="1"/>
          <p:nvPr/>
        </p:nvSpPr>
        <p:spPr>
          <a:xfrm>
            <a:off x="6880653" y="1181442"/>
            <a:ext cx="770237"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 line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8" name="図 17"/>
          <p:cNvPicPr>
            <a:picLocks noChangeAspect="1"/>
          </p:cNvPicPr>
          <p:nvPr/>
        </p:nvPicPr>
        <p:blipFill rotWithShape="1">
          <a:blip r:embed="rId4" cstate="email">
            <a:extLst>
              <a:ext uri="{28A0092B-C50C-407E-A947-70E740481C1C}">
                <a14:useLocalDpi xmlns:a14="http://schemas.microsoft.com/office/drawing/2010/main"/>
              </a:ext>
            </a:extLst>
          </a:blip>
          <a:srcRect t="21892" r="10705" b="20360"/>
          <a:stretch/>
        </p:blipFill>
        <p:spPr>
          <a:xfrm rot="16200000">
            <a:off x="-665341" y="2764642"/>
            <a:ext cx="4870830" cy="2520000"/>
          </a:xfrm>
          <a:prstGeom prst="rect">
            <a:avLst/>
          </a:prstGeom>
        </p:spPr>
      </p:pic>
      <p:sp>
        <p:nvSpPr>
          <p:cNvPr id="19" name="テキスト ボックス 18"/>
          <p:cNvSpPr txBox="1"/>
          <p:nvPr/>
        </p:nvSpPr>
        <p:spPr>
          <a:xfrm>
            <a:off x="591678" y="4186787"/>
            <a:ext cx="770237"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 line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テキスト ボックス 19"/>
          <p:cNvSpPr txBox="1"/>
          <p:nvPr/>
        </p:nvSpPr>
        <p:spPr>
          <a:xfrm>
            <a:off x="1682337" y="4186787"/>
            <a:ext cx="770237"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 line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22" name="直線矢印コネクタ 21"/>
          <p:cNvCxnSpPr>
            <a:cxnSpLocks/>
          </p:cNvCxnSpPr>
          <p:nvPr/>
        </p:nvCxnSpPr>
        <p:spPr>
          <a:xfrm flipV="1">
            <a:off x="1440435" y="6409341"/>
            <a:ext cx="0" cy="3550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図 23">
            <a:extLst>
              <a:ext uri="{FF2B5EF4-FFF2-40B4-BE49-F238E27FC236}">
                <a16:creationId xmlns:a16="http://schemas.microsoft.com/office/drawing/2014/main" id="{E1150B70-4AE3-D84B-86C9-F526A17AB1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766" y="5666786"/>
            <a:ext cx="540000" cy="540000"/>
          </a:xfrm>
          <a:prstGeom prst="rect">
            <a:avLst/>
          </a:prstGeom>
        </p:spPr>
      </p:pic>
      <p:cxnSp>
        <p:nvCxnSpPr>
          <p:cNvPr id="25" name="直線矢印コネクタ 24">
            <a:extLst>
              <a:ext uri="{FF2B5EF4-FFF2-40B4-BE49-F238E27FC236}">
                <a16:creationId xmlns:a16="http://schemas.microsoft.com/office/drawing/2014/main" id="{036C6FE6-F778-5741-8CDB-AADD2970D1FE}"/>
              </a:ext>
            </a:extLst>
          </p:cNvPr>
          <p:cNvCxnSpPr/>
          <p:nvPr/>
        </p:nvCxnSpPr>
        <p:spPr>
          <a:xfrm flipV="1">
            <a:off x="973552" y="5263686"/>
            <a:ext cx="0" cy="448733"/>
          </a:xfrm>
          <a:prstGeom prst="straightConnector1">
            <a:avLst/>
          </a:prstGeom>
          <a:ln w="76200">
            <a:solidFill>
              <a:srgbClr val="FFFF00"/>
            </a:solidFill>
            <a:tailEnd type="triangle"/>
          </a:ln>
          <a:effectLst>
            <a:outerShdw blurRad="50800"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0" name="円/楕円 29">
            <a:extLst>
              <a:ext uri="{FF2B5EF4-FFF2-40B4-BE49-F238E27FC236}">
                <a16:creationId xmlns:a16="http://schemas.microsoft.com/office/drawing/2014/main" id="{19980268-B0C9-6A46-8BF6-6C95A6982F40}"/>
              </a:ext>
            </a:extLst>
          </p:cNvPr>
          <p:cNvSpPr/>
          <p:nvPr/>
        </p:nvSpPr>
        <p:spPr>
          <a:xfrm>
            <a:off x="1233459" y="5633689"/>
            <a:ext cx="413952" cy="5164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27" name="直線コネクタ 26">
            <a:extLst>
              <a:ext uri="{FF2B5EF4-FFF2-40B4-BE49-F238E27FC236}">
                <a16:creationId xmlns:a16="http://schemas.microsoft.com/office/drawing/2014/main" id="{4801878E-58ED-6F48-AB89-F51FE46F8275}"/>
              </a:ext>
            </a:extLst>
          </p:cNvPr>
          <p:cNvCxnSpPr>
            <a:cxnSpLocks/>
          </p:cNvCxnSpPr>
          <p:nvPr/>
        </p:nvCxnSpPr>
        <p:spPr>
          <a:xfrm>
            <a:off x="1018072" y="6114456"/>
            <a:ext cx="422363" cy="163732"/>
          </a:xfrm>
          <a:prstGeom prst="line">
            <a:avLst/>
          </a:prstGeom>
          <a:ln w="25400">
            <a:solidFill>
              <a:srgbClr val="FFFF00"/>
            </a:solidFill>
            <a:tailEnd type="oval" w="lg" len="lg"/>
          </a:ln>
          <a:effectLst>
            <a:outerShdw blurRad="50800"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1830C17B-253F-A648-9011-3DE1A5942433}"/>
              </a:ext>
            </a:extLst>
          </p:cNvPr>
          <p:cNvSpPr txBox="1"/>
          <p:nvPr/>
        </p:nvSpPr>
        <p:spPr>
          <a:xfrm>
            <a:off x="1942581" y="6206786"/>
            <a:ext cx="1032373" cy="64633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Branch Point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33" name="直線コネクタ 32">
            <a:extLst>
              <a:ext uri="{FF2B5EF4-FFF2-40B4-BE49-F238E27FC236}">
                <a16:creationId xmlns:a16="http://schemas.microsoft.com/office/drawing/2014/main" id="{AB616020-B099-BC47-AF74-B4BE6BABE179}"/>
              </a:ext>
            </a:extLst>
          </p:cNvPr>
          <p:cNvCxnSpPr>
            <a:cxnSpLocks/>
            <a:stCxn id="31" idx="1"/>
          </p:cNvCxnSpPr>
          <p:nvPr/>
        </p:nvCxnSpPr>
        <p:spPr>
          <a:xfrm flipH="1" flipV="1">
            <a:off x="1584129" y="6057820"/>
            <a:ext cx="358452" cy="47213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CA2CABB8-7E99-0947-8D09-9942D18D6472}"/>
              </a:ext>
            </a:extLst>
          </p:cNvPr>
          <p:cNvSpPr txBox="1"/>
          <p:nvPr/>
        </p:nvSpPr>
        <p:spPr>
          <a:xfrm>
            <a:off x="1976561" y="1385719"/>
            <a:ext cx="721562" cy="307777"/>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high-p</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8" name="テキスト ボックス 27">
            <a:extLst>
              <a:ext uri="{FF2B5EF4-FFF2-40B4-BE49-F238E27FC236}">
                <a16:creationId xmlns:a16="http://schemas.microsoft.com/office/drawing/2014/main" id="{0A166F60-FC25-E84F-8D1B-793A6CA887EA}"/>
              </a:ext>
            </a:extLst>
          </p:cNvPr>
          <p:cNvSpPr txBox="1"/>
          <p:nvPr/>
        </p:nvSpPr>
        <p:spPr>
          <a:xfrm>
            <a:off x="2600408" y="2708574"/>
            <a:ext cx="750947" cy="307777"/>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COMET</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2" name="タイトル 3">
            <a:extLst>
              <a:ext uri="{FF2B5EF4-FFF2-40B4-BE49-F238E27FC236}">
                <a16:creationId xmlns:a16="http://schemas.microsoft.com/office/drawing/2014/main" id="{E83586DD-8FB7-6246-BFC9-A22B2A9D672C}"/>
              </a:ext>
            </a:extLst>
          </p:cNvPr>
          <p:cNvSpPr txBox="1">
            <a:spLocks/>
          </p:cNvSpPr>
          <p:nvPr/>
        </p:nvSpPr>
        <p:spPr>
          <a:xfrm>
            <a:off x="1033640" y="80792"/>
            <a:ext cx="6342522" cy="535531"/>
          </a:xfrm>
          <a:prstGeom prst="rect">
            <a:avLst/>
          </a:prstGeom>
          <a:solidFill>
            <a:schemeClr val="bg1"/>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srgbClr val="C00000"/>
                </a:solidFill>
                <a:effectLst/>
                <a:uLnTx/>
                <a:uFillTx/>
                <a:latin typeface="Calibri Light" panose="020F0302020204030204"/>
                <a:ea typeface="ＭＳ Ｐゴシック" panose="020B0600070205080204" pitchFamily="50" charset="-128"/>
                <a:cs typeface="+mj-cs"/>
              </a:rPr>
              <a:t>New Primary Beam Line  (SY tunnel)</a:t>
            </a:r>
          </a:p>
        </p:txBody>
      </p:sp>
      <p:sp>
        <p:nvSpPr>
          <p:cNvPr id="3" name="スライド番号プレースホルダー 2">
            <a:extLst>
              <a:ext uri="{FF2B5EF4-FFF2-40B4-BE49-F238E27FC236}">
                <a16:creationId xmlns:a16="http://schemas.microsoft.com/office/drawing/2014/main" id="{18112497-644D-4BAD-B5BE-F4ECE74C6951}"/>
              </a:ext>
            </a:extLst>
          </p:cNvPr>
          <p:cNvSpPr>
            <a:spLocks noGrp="1"/>
          </p:cNvSpPr>
          <p:nvPr>
            <p:ph type="sldNum" sz="quarter" idx="12"/>
          </p:nvPr>
        </p:nvSpPr>
        <p:spPr/>
        <p:txBody>
          <a:bodyPr/>
          <a:lstStyle/>
          <a:p>
            <a:fld id="{1D46302C-C82C-4887-A61B-F4996BECB376}" type="slidenum">
              <a:rPr kumimoji="1" lang="ja-JP" altLang="en-US" smtClean="0"/>
              <a:t>25</a:t>
            </a:fld>
            <a:endParaRPr kumimoji="1" lang="ja-JP" altLang="en-US"/>
          </a:p>
        </p:txBody>
      </p:sp>
    </p:spTree>
    <p:extLst>
      <p:ext uri="{BB962C8B-B14F-4D97-AF65-F5344CB8AC3E}">
        <p14:creationId xmlns:p14="http://schemas.microsoft.com/office/powerpoint/2010/main" val="3163815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61601" y="341522"/>
            <a:ext cx="5769377" cy="6474559"/>
          </a:xfrm>
          <a:prstGeom prst="rect">
            <a:avLst/>
          </a:prstGeom>
        </p:spPr>
      </p:pic>
      <p:sp>
        <p:nvSpPr>
          <p:cNvPr id="7" name="テキスト ボックス 6"/>
          <p:cNvSpPr txBox="1"/>
          <p:nvPr/>
        </p:nvSpPr>
        <p:spPr>
          <a:xfrm>
            <a:off x="7830190" y="868517"/>
            <a:ext cx="619896"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SKS</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9" name="直線矢印コネクタ 8"/>
          <p:cNvCxnSpPr>
            <a:cxnSpLocks/>
          </p:cNvCxnSpPr>
          <p:nvPr/>
        </p:nvCxnSpPr>
        <p:spPr>
          <a:xfrm flipH="1">
            <a:off x="7382432" y="1231388"/>
            <a:ext cx="715574" cy="6635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cxnSpLocks/>
          </p:cNvCxnSpPr>
          <p:nvPr/>
        </p:nvCxnSpPr>
        <p:spPr>
          <a:xfrm flipH="1">
            <a:off x="5766241" y="1053183"/>
            <a:ext cx="407178" cy="878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4382437" y="2928297"/>
            <a:ext cx="730594" cy="6477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5248952" y="4976899"/>
            <a:ext cx="1569310" cy="1202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cxnSpLocks/>
            <a:stCxn id="13" idx="3"/>
          </p:cNvCxnSpPr>
          <p:nvPr/>
        </p:nvCxnSpPr>
        <p:spPr>
          <a:xfrm>
            <a:off x="5034256" y="3732194"/>
            <a:ext cx="1350126" cy="2861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a:cxnSpLocks/>
          </p:cNvCxnSpPr>
          <p:nvPr/>
        </p:nvCxnSpPr>
        <p:spPr>
          <a:xfrm flipV="1">
            <a:off x="5248952" y="3409028"/>
            <a:ext cx="568798" cy="12556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下矢印 25"/>
          <p:cNvSpPr/>
          <p:nvPr/>
        </p:nvSpPr>
        <p:spPr>
          <a:xfrm rot="19428891" flipV="1">
            <a:off x="8209879" y="5640506"/>
            <a:ext cx="222421" cy="308918"/>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テキスト ボックス 26"/>
          <p:cNvSpPr txBox="1"/>
          <p:nvPr/>
        </p:nvSpPr>
        <p:spPr>
          <a:xfrm>
            <a:off x="8160741" y="5977017"/>
            <a:ext cx="770237"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 line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テキスト ボックス 12"/>
          <p:cNvSpPr txBox="1"/>
          <p:nvPr/>
        </p:nvSpPr>
        <p:spPr>
          <a:xfrm>
            <a:off x="3730618" y="3409028"/>
            <a:ext cx="1303638" cy="64633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Quadrupole magnets</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 name="テキスト ボックス 10"/>
          <p:cNvSpPr txBox="1"/>
          <p:nvPr/>
        </p:nvSpPr>
        <p:spPr>
          <a:xfrm>
            <a:off x="6252507" y="806074"/>
            <a:ext cx="1257301"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FM magnet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5" name="テキスト ボックス 14"/>
          <p:cNvSpPr txBox="1"/>
          <p:nvPr/>
        </p:nvSpPr>
        <p:spPr>
          <a:xfrm>
            <a:off x="4412236" y="4516796"/>
            <a:ext cx="1013254" cy="646331"/>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Steering magnets</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50" name="図 49">
            <a:extLst>
              <a:ext uri="{FF2B5EF4-FFF2-40B4-BE49-F238E27FC236}">
                <a16:creationId xmlns:a16="http://schemas.microsoft.com/office/drawing/2014/main" id="{04DCB3B3-9A6B-CC4B-8F7F-1839F00E190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1892" r="10705" b="20360"/>
          <a:stretch/>
        </p:blipFill>
        <p:spPr>
          <a:xfrm rot="16200000">
            <a:off x="-665341" y="2764642"/>
            <a:ext cx="4870830" cy="2520000"/>
          </a:xfrm>
          <a:prstGeom prst="rect">
            <a:avLst/>
          </a:prstGeom>
        </p:spPr>
      </p:pic>
      <p:sp>
        <p:nvSpPr>
          <p:cNvPr id="51" name="テキスト ボックス 50">
            <a:extLst>
              <a:ext uri="{FF2B5EF4-FFF2-40B4-BE49-F238E27FC236}">
                <a16:creationId xmlns:a16="http://schemas.microsoft.com/office/drawing/2014/main" id="{0F2B4510-8EA4-D545-A7AE-DB6E8728778B}"/>
              </a:ext>
            </a:extLst>
          </p:cNvPr>
          <p:cNvSpPr txBox="1"/>
          <p:nvPr/>
        </p:nvSpPr>
        <p:spPr>
          <a:xfrm>
            <a:off x="591678" y="4186787"/>
            <a:ext cx="770237"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A line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2" name="テキスト ボックス 51">
            <a:extLst>
              <a:ext uri="{FF2B5EF4-FFF2-40B4-BE49-F238E27FC236}">
                <a16:creationId xmlns:a16="http://schemas.microsoft.com/office/drawing/2014/main" id="{2E63878D-095A-1940-9832-FE1DD02F9803}"/>
              </a:ext>
            </a:extLst>
          </p:cNvPr>
          <p:cNvSpPr txBox="1"/>
          <p:nvPr/>
        </p:nvSpPr>
        <p:spPr>
          <a:xfrm>
            <a:off x="1682337" y="4186787"/>
            <a:ext cx="770237"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B line</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53" name="直線矢印コネクタ 52">
            <a:extLst>
              <a:ext uri="{FF2B5EF4-FFF2-40B4-BE49-F238E27FC236}">
                <a16:creationId xmlns:a16="http://schemas.microsoft.com/office/drawing/2014/main" id="{8DCAC004-5126-CA48-BAF9-BDF343107B27}"/>
              </a:ext>
            </a:extLst>
          </p:cNvPr>
          <p:cNvCxnSpPr>
            <a:cxnSpLocks/>
          </p:cNvCxnSpPr>
          <p:nvPr/>
        </p:nvCxnSpPr>
        <p:spPr>
          <a:xfrm flipV="1">
            <a:off x="1440435" y="6409341"/>
            <a:ext cx="0" cy="3550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図 53">
            <a:extLst>
              <a:ext uri="{FF2B5EF4-FFF2-40B4-BE49-F238E27FC236}">
                <a16:creationId xmlns:a16="http://schemas.microsoft.com/office/drawing/2014/main" id="{27E53262-D3DC-EC47-90F1-531FF15201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874" y="2553441"/>
            <a:ext cx="540000" cy="540000"/>
          </a:xfrm>
          <a:prstGeom prst="rect">
            <a:avLst/>
          </a:prstGeom>
        </p:spPr>
      </p:pic>
      <p:cxnSp>
        <p:nvCxnSpPr>
          <p:cNvPr id="55" name="直線矢印コネクタ 54">
            <a:extLst>
              <a:ext uri="{FF2B5EF4-FFF2-40B4-BE49-F238E27FC236}">
                <a16:creationId xmlns:a16="http://schemas.microsoft.com/office/drawing/2014/main" id="{FCD22695-ACC1-4C4E-844F-7638482274BF}"/>
              </a:ext>
            </a:extLst>
          </p:cNvPr>
          <p:cNvCxnSpPr/>
          <p:nvPr/>
        </p:nvCxnSpPr>
        <p:spPr>
          <a:xfrm flipV="1">
            <a:off x="1515613" y="2476817"/>
            <a:ext cx="267908" cy="361494"/>
          </a:xfrm>
          <a:prstGeom prst="straightConnector1">
            <a:avLst/>
          </a:prstGeom>
          <a:ln w="76200">
            <a:solidFill>
              <a:srgbClr val="FFFF00"/>
            </a:solidFill>
            <a:tailEnd type="triangle"/>
          </a:ln>
          <a:effectLst>
            <a:outerShdw blurRad="50800"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6" name="円/楕円 55">
            <a:extLst>
              <a:ext uri="{FF2B5EF4-FFF2-40B4-BE49-F238E27FC236}">
                <a16:creationId xmlns:a16="http://schemas.microsoft.com/office/drawing/2014/main" id="{5E5069ED-2D9C-3749-B8FB-C23C136685EC}"/>
              </a:ext>
            </a:extLst>
          </p:cNvPr>
          <p:cNvSpPr/>
          <p:nvPr/>
        </p:nvSpPr>
        <p:spPr>
          <a:xfrm>
            <a:off x="1233459" y="5633689"/>
            <a:ext cx="413952" cy="51646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7" name="直線コネクタ 56">
            <a:extLst>
              <a:ext uri="{FF2B5EF4-FFF2-40B4-BE49-F238E27FC236}">
                <a16:creationId xmlns:a16="http://schemas.microsoft.com/office/drawing/2014/main" id="{ED5F1366-AF87-BF4C-BF4C-36E11EBC5682}"/>
              </a:ext>
            </a:extLst>
          </p:cNvPr>
          <p:cNvCxnSpPr>
            <a:cxnSpLocks/>
          </p:cNvCxnSpPr>
          <p:nvPr/>
        </p:nvCxnSpPr>
        <p:spPr>
          <a:xfrm flipV="1">
            <a:off x="1281373" y="2928298"/>
            <a:ext cx="366038" cy="29245"/>
          </a:xfrm>
          <a:prstGeom prst="line">
            <a:avLst/>
          </a:prstGeom>
          <a:ln w="25400">
            <a:solidFill>
              <a:srgbClr val="FFFF00"/>
            </a:solidFill>
            <a:tailEnd type="oval" w="lg" len="lg"/>
          </a:ln>
          <a:effectLst>
            <a:outerShdw blurRad="50800" dist="381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EE709775-7F5C-B54D-8066-48F73F45252E}"/>
              </a:ext>
            </a:extLst>
          </p:cNvPr>
          <p:cNvSpPr txBox="1"/>
          <p:nvPr/>
        </p:nvSpPr>
        <p:spPr>
          <a:xfrm>
            <a:off x="1942581" y="6206786"/>
            <a:ext cx="1032373" cy="646331"/>
          </a:xfrm>
          <a:prstGeom prst="rect">
            <a:avLst/>
          </a:prstGeom>
          <a:solidFill>
            <a:srgbClr val="C0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Branch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rPr>
              <a:t>Point</a:t>
            </a: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9" name="直線コネクタ 58">
            <a:extLst>
              <a:ext uri="{FF2B5EF4-FFF2-40B4-BE49-F238E27FC236}">
                <a16:creationId xmlns:a16="http://schemas.microsoft.com/office/drawing/2014/main" id="{4F65A9F2-21C2-9547-BA39-AF6382C3CC4F}"/>
              </a:ext>
            </a:extLst>
          </p:cNvPr>
          <p:cNvCxnSpPr>
            <a:cxnSpLocks/>
            <a:stCxn id="58" idx="1"/>
          </p:cNvCxnSpPr>
          <p:nvPr/>
        </p:nvCxnSpPr>
        <p:spPr>
          <a:xfrm flipH="1" flipV="1">
            <a:off x="1584129" y="6057820"/>
            <a:ext cx="358452" cy="47213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FEEF091B-C3C0-D645-95EC-F9094F1A7D9F}"/>
              </a:ext>
            </a:extLst>
          </p:cNvPr>
          <p:cNvSpPr txBox="1"/>
          <p:nvPr/>
        </p:nvSpPr>
        <p:spPr>
          <a:xfrm>
            <a:off x="1976561" y="1385719"/>
            <a:ext cx="721562" cy="307777"/>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high-p</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1" name="テキスト ボックス 60">
            <a:extLst>
              <a:ext uri="{FF2B5EF4-FFF2-40B4-BE49-F238E27FC236}">
                <a16:creationId xmlns:a16="http://schemas.microsoft.com/office/drawing/2014/main" id="{FF5E60D0-05FC-4149-ACA0-C4949B4FFF6F}"/>
              </a:ext>
            </a:extLst>
          </p:cNvPr>
          <p:cNvSpPr txBox="1"/>
          <p:nvPr/>
        </p:nvSpPr>
        <p:spPr>
          <a:xfrm>
            <a:off x="2600408" y="2708574"/>
            <a:ext cx="750947" cy="307777"/>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COMET</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2" name="タイトル 3">
            <a:extLst>
              <a:ext uri="{FF2B5EF4-FFF2-40B4-BE49-F238E27FC236}">
                <a16:creationId xmlns:a16="http://schemas.microsoft.com/office/drawing/2014/main" id="{4C39FD1D-6BA0-1548-8237-2D6640C88618}"/>
              </a:ext>
            </a:extLst>
          </p:cNvPr>
          <p:cNvSpPr>
            <a:spLocks noGrp="1"/>
          </p:cNvSpPr>
          <p:nvPr>
            <p:ph type="title"/>
          </p:nvPr>
        </p:nvSpPr>
        <p:spPr>
          <a:xfrm>
            <a:off x="229729" y="882673"/>
            <a:ext cx="1926617" cy="369332"/>
          </a:xfrm>
          <a:solidFill>
            <a:schemeClr val="bg1"/>
          </a:solidFill>
          <a:ln w="38100">
            <a:solidFill>
              <a:srgbClr val="00B0F0"/>
            </a:solidFill>
          </a:ln>
        </p:spPr>
        <p:txBody>
          <a:bodyPr wrap="square">
            <a:spAutoFit/>
          </a:bodyPr>
          <a:lstStyle/>
          <a:p>
            <a:r>
              <a:rPr lang="en-US" altLang="ja-JP" sz="2000" dirty="0">
                <a:latin typeface="+mn-lt"/>
              </a:rPr>
              <a:t>h</a:t>
            </a:r>
            <a:r>
              <a:rPr kumimoji="1" lang="en-US" altLang="ja-JP" sz="2000" dirty="0">
                <a:latin typeface="+mn-lt"/>
              </a:rPr>
              <a:t>igh-p Exp. Area</a:t>
            </a:r>
            <a:endParaRPr kumimoji="1" lang="ja-JP" altLang="en-US" sz="2000" dirty="0">
              <a:latin typeface="+mn-lt"/>
            </a:endParaRPr>
          </a:p>
        </p:txBody>
      </p:sp>
      <p:sp>
        <p:nvSpPr>
          <p:cNvPr id="63" name="タイトル 3">
            <a:extLst>
              <a:ext uri="{FF2B5EF4-FFF2-40B4-BE49-F238E27FC236}">
                <a16:creationId xmlns:a16="http://schemas.microsoft.com/office/drawing/2014/main" id="{7EE91326-61F9-0C4E-83C2-6D99F082FAC8}"/>
              </a:ext>
            </a:extLst>
          </p:cNvPr>
          <p:cNvSpPr txBox="1">
            <a:spLocks/>
          </p:cNvSpPr>
          <p:nvPr/>
        </p:nvSpPr>
        <p:spPr>
          <a:xfrm>
            <a:off x="1013874" y="33632"/>
            <a:ext cx="8291134" cy="535531"/>
          </a:xfrm>
          <a:prstGeom prst="rect">
            <a:avLst/>
          </a:prstGeom>
          <a:solidFill>
            <a:schemeClr val="bg1"/>
          </a:solid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srgbClr val="C00000"/>
                </a:solidFill>
                <a:effectLst/>
                <a:uLnTx/>
                <a:uFillTx/>
                <a:latin typeface="Calibri Light" panose="020F0302020204030204"/>
                <a:ea typeface="ＭＳ Ｐゴシック" panose="020B0600070205080204" pitchFamily="50" charset="-128"/>
                <a:cs typeface="+mj-cs"/>
              </a:rPr>
              <a:t>New Primary Beam Line (high-p) in Hadron Hall</a:t>
            </a:r>
            <a:endParaRPr kumimoji="1" lang="ja-JP" altLang="en-US" sz="3200" b="1" i="0" u="none" strike="noStrike" kern="1200" cap="none" spc="0" normalizeH="0" baseline="0" noProof="0" dirty="0">
              <a:ln>
                <a:noFill/>
              </a:ln>
              <a:solidFill>
                <a:srgbClr val="C00000"/>
              </a:solidFill>
              <a:effectLst/>
              <a:uLnTx/>
              <a:uFillTx/>
              <a:latin typeface="Calibri Light" panose="020F0302020204030204"/>
              <a:ea typeface="ＭＳ Ｐゴシック" panose="020B0600070205080204" pitchFamily="50" charset="-128"/>
              <a:cs typeface="+mj-cs"/>
            </a:endParaRPr>
          </a:p>
        </p:txBody>
      </p:sp>
      <p:sp>
        <p:nvSpPr>
          <p:cNvPr id="3" name="スライド番号プレースホルダー 2">
            <a:extLst>
              <a:ext uri="{FF2B5EF4-FFF2-40B4-BE49-F238E27FC236}">
                <a16:creationId xmlns:a16="http://schemas.microsoft.com/office/drawing/2014/main" id="{B0E36D5C-3AD0-49E0-8494-1BAA7133CC20}"/>
              </a:ext>
            </a:extLst>
          </p:cNvPr>
          <p:cNvSpPr>
            <a:spLocks noGrp="1"/>
          </p:cNvSpPr>
          <p:nvPr>
            <p:ph type="sldNum" sz="quarter" idx="12"/>
          </p:nvPr>
        </p:nvSpPr>
        <p:spPr/>
        <p:txBody>
          <a:bodyPr/>
          <a:lstStyle/>
          <a:p>
            <a:fld id="{1D46302C-C82C-4887-A61B-F4996BECB376}" type="slidenum">
              <a:rPr kumimoji="1" lang="ja-JP" altLang="en-US" smtClean="0"/>
              <a:t>26</a:t>
            </a:fld>
            <a:endParaRPr kumimoji="1" lang="ja-JP" altLang="en-US"/>
          </a:p>
        </p:txBody>
      </p:sp>
    </p:spTree>
    <p:extLst>
      <p:ext uri="{BB962C8B-B14F-4D97-AF65-F5344CB8AC3E}">
        <p14:creationId xmlns:p14="http://schemas.microsoft.com/office/powerpoint/2010/main" val="1312997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earch for μ-e conversion"/>
          <p:cNvSpPr txBox="1">
            <a:spLocks noGrp="1"/>
          </p:cNvSpPr>
          <p:nvPr>
            <p:ph type="title"/>
          </p:nvPr>
        </p:nvSpPr>
        <p:spPr>
          <a:xfrm>
            <a:off x="880265" y="-8374"/>
            <a:ext cx="6727035" cy="845702"/>
          </a:xfrm>
          <a:prstGeom prst="rect">
            <a:avLst/>
          </a:prstGeom>
        </p:spPr>
        <p:txBody>
          <a:bodyPr>
            <a:normAutofit/>
          </a:bodyPr>
          <a:lstStyle>
            <a:lvl1pPr defTabSz="554990">
              <a:defRPr sz="7600"/>
            </a:lvl1pPr>
          </a:lstStyle>
          <a:p>
            <a:pPr algn="ctr"/>
            <a:r>
              <a:rPr sz="4400" b="1" dirty="0">
                <a:solidFill>
                  <a:srgbClr val="C00000"/>
                </a:solidFill>
              </a:rPr>
              <a:t>Search for μ-e conversion</a:t>
            </a:r>
          </a:p>
        </p:txBody>
      </p:sp>
      <p:sp>
        <p:nvSpPr>
          <p:cNvPr id="327" name="J-PARC COMET exp."/>
          <p:cNvSpPr txBox="1"/>
          <p:nvPr/>
        </p:nvSpPr>
        <p:spPr>
          <a:xfrm>
            <a:off x="5748528" y="736100"/>
            <a:ext cx="2416111" cy="4291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3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320" b="0" i="0" u="none" strike="noStrike" kern="1200" cap="none" spc="0" normalizeH="0" baseline="0" noProof="0" dirty="0">
                <a:ln>
                  <a:noFill/>
                </a:ln>
                <a:solidFill>
                  <a:srgbClr val="7030A0"/>
                </a:solidFill>
                <a:effectLst/>
                <a:uLnTx/>
                <a:uFillTx/>
                <a:latin typeface="Calibri" panose="020F0502020204030204"/>
                <a:ea typeface="+mn-ea"/>
                <a:cs typeface="+mn-cs"/>
              </a:rPr>
              <a:t>J-PARC COMET exp.</a:t>
            </a:r>
          </a:p>
        </p:txBody>
      </p:sp>
      <p:pic>
        <p:nvPicPr>
          <p:cNvPr id="328" name="イメージ" descr="イメージ"/>
          <p:cNvPicPr>
            <a:picLocks noChangeAspect="1"/>
          </p:cNvPicPr>
          <p:nvPr/>
        </p:nvPicPr>
        <p:blipFill>
          <a:blip r:embed="rId3">
            <a:extLst/>
          </a:blip>
          <a:stretch>
            <a:fillRect/>
          </a:stretch>
        </p:blipFill>
        <p:spPr>
          <a:xfrm>
            <a:off x="4677437" y="1388165"/>
            <a:ext cx="4799196" cy="5313967"/>
          </a:xfrm>
          <a:prstGeom prst="rect">
            <a:avLst/>
          </a:prstGeom>
          <a:ln w="12700">
            <a:miter lim="400000"/>
          </a:ln>
        </p:spPr>
      </p:pic>
      <p:sp>
        <p:nvSpPr>
          <p:cNvPr id="329" name="Sensitivity to…"/>
          <p:cNvSpPr txBox="1"/>
          <p:nvPr/>
        </p:nvSpPr>
        <p:spPr>
          <a:xfrm>
            <a:off x="6828771" y="5639280"/>
            <a:ext cx="2222174" cy="1013547"/>
          </a:xfrm>
          <a:prstGeom prst="rect">
            <a:avLst/>
          </a:prstGeom>
          <a:blipFill>
            <a:blip r:embed="rId4"/>
          </a:blipFill>
          <a:ln w="12700">
            <a:miter lim="400000"/>
          </a:ln>
          <a:effectLst>
            <a:outerShdw blurRad="381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900">
                <a:solidFill>
                  <a:srgbClr val="FFFFFF"/>
                </a:solidFill>
              </a:defRPr>
            </a:pPr>
            <a:r>
              <a:rPr kumimoji="1" sz="2039" b="0" i="0" u="none" strike="noStrike" kern="1200" cap="none" spc="0" normalizeH="0" baseline="0" noProof="0">
                <a:ln>
                  <a:noFill/>
                </a:ln>
                <a:solidFill>
                  <a:srgbClr val="FFFFFF"/>
                </a:solidFill>
                <a:effectLst/>
                <a:uLnTx/>
                <a:uFillTx/>
                <a:latin typeface="Calibri" panose="020F0502020204030204"/>
                <a:ea typeface="+mn-ea"/>
                <a:cs typeface="+mn-cs"/>
              </a:rPr>
              <a:t>Sensitivity to </a:t>
            </a:r>
          </a:p>
          <a:p>
            <a:pPr marL="0" marR="0" lvl="0" indent="0" algn="l" defTabSz="914400" rtl="0" eaLnBrk="1" fontAlgn="auto" latinLnBrk="0" hangingPunct="1">
              <a:lnSpc>
                <a:spcPct val="100000"/>
              </a:lnSpc>
              <a:spcBef>
                <a:spcPts val="0"/>
              </a:spcBef>
              <a:spcAft>
                <a:spcPts val="0"/>
              </a:spcAft>
              <a:buClrTx/>
              <a:buSzTx/>
              <a:buFontTx/>
              <a:buNone/>
              <a:tabLst/>
              <a:defRPr sz="2900">
                <a:solidFill>
                  <a:srgbClr val="FFFFFF"/>
                </a:solidFill>
              </a:defRPr>
            </a:pPr>
            <a:r>
              <a:rPr kumimoji="1" sz="2039" b="0" i="0" u="none" strike="noStrike" kern="1200" cap="none" spc="0" normalizeH="0" baseline="0" noProof="0">
                <a:ln>
                  <a:noFill/>
                </a:ln>
                <a:solidFill>
                  <a:srgbClr val="FFFFFF"/>
                </a:solidFill>
                <a:effectLst/>
                <a:uLnTx/>
                <a:uFillTx/>
                <a:latin typeface="Calibri" panose="020F0502020204030204"/>
                <a:ea typeface="+mn-ea"/>
                <a:cs typeface="+mn-cs"/>
              </a:rPr>
              <a:t>new physics </a:t>
            </a:r>
          </a:p>
          <a:p>
            <a:pPr marL="0" marR="0" lvl="0" indent="0" algn="l" defTabSz="914400" rtl="0" eaLnBrk="1" fontAlgn="auto" latinLnBrk="0" hangingPunct="1">
              <a:lnSpc>
                <a:spcPct val="100000"/>
              </a:lnSpc>
              <a:spcBef>
                <a:spcPts val="0"/>
              </a:spcBef>
              <a:spcAft>
                <a:spcPts val="0"/>
              </a:spcAft>
              <a:buClrTx/>
              <a:buSzTx/>
              <a:buFontTx/>
              <a:buNone/>
              <a:tabLst/>
              <a:defRPr sz="2900">
                <a:solidFill>
                  <a:srgbClr val="FFFFFF"/>
                </a:solidFill>
              </a:defRPr>
            </a:pPr>
            <a:r>
              <a:rPr kumimoji="1" sz="2039" b="0" i="0" u="none" strike="noStrike" kern="1200" cap="none" spc="0" normalizeH="0" baseline="0" noProof="0">
                <a:ln>
                  <a:noFill/>
                </a:ln>
                <a:solidFill>
                  <a:srgbClr val="FFFFFF"/>
                </a:solidFill>
                <a:effectLst/>
                <a:uLnTx/>
                <a:uFillTx/>
                <a:latin typeface="Calibri" panose="020F0502020204030204"/>
                <a:ea typeface="+mn-ea"/>
                <a:cs typeface="+mn-cs"/>
              </a:rPr>
              <a:t>beyond SM</a:t>
            </a:r>
          </a:p>
        </p:txBody>
      </p:sp>
      <p:sp>
        <p:nvSpPr>
          <p:cNvPr id="330" name="Charged lepton flavor violation process…"/>
          <p:cNvSpPr txBox="1"/>
          <p:nvPr/>
        </p:nvSpPr>
        <p:spPr>
          <a:xfrm>
            <a:off x="155140" y="1155807"/>
            <a:ext cx="4830828" cy="16623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marL="160729" marR="0" lvl="0" indent="-160729" algn="l" defTabSz="914400" rtl="0" eaLnBrk="1" fontAlgn="auto" latinLnBrk="0" hangingPunct="1">
              <a:lnSpc>
                <a:spcPct val="100000"/>
              </a:lnSpc>
              <a:spcBef>
                <a:spcPts val="1406"/>
              </a:spcBef>
              <a:spcAft>
                <a:spcPts val="0"/>
              </a:spcAft>
              <a:buClrTx/>
              <a:buSzPct val="100000"/>
              <a:buFontTx/>
              <a:buChar char="•"/>
              <a:tabLst/>
              <a:defRPr sz="2800"/>
            </a:pPr>
            <a:r>
              <a:rPr kumimoji="1" sz="2000" b="0" i="0" u="none" strike="noStrike" kern="1200" cap="none" spc="0" normalizeH="0" baseline="0" noProof="0" dirty="0">
                <a:ln>
                  <a:noFill/>
                </a:ln>
                <a:solidFill>
                  <a:prstClr val="black"/>
                </a:solidFill>
                <a:effectLst/>
                <a:uLnTx/>
                <a:uFillTx/>
                <a:latin typeface="Calibri" panose="020F0502020204030204"/>
                <a:ea typeface="+mn-ea"/>
                <a:cs typeface="+mn-cs"/>
              </a:rPr>
              <a:t>Charged lepton flavor violation process</a:t>
            </a:r>
          </a:p>
          <a:p>
            <a:pPr marL="160729" marR="0" lvl="0" indent="-160729" algn="l" defTabSz="914400" rtl="0" eaLnBrk="1" fontAlgn="auto" latinLnBrk="0" hangingPunct="1">
              <a:lnSpc>
                <a:spcPct val="100000"/>
              </a:lnSpc>
              <a:spcBef>
                <a:spcPts val="1406"/>
              </a:spcBef>
              <a:spcAft>
                <a:spcPts val="0"/>
              </a:spcAft>
              <a:buClrTx/>
              <a:buSzPct val="100000"/>
              <a:buFontTx/>
              <a:buChar char="•"/>
              <a:tabLst/>
              <a:defRPr sz="2800"/>
            </a:pPr>
            <a:r>
              <a:rPr kumimoji="1" sz="2000" b="0" i="0" u="none" strike="noStrike" kern="1200" cap="none" spc="0" normalizeH="0" baseline="0" noProof="0" dirty="0">
                <a:ln>
                  <a:noFill/>
                </a:ln>
                <a:solidFill>
                  <a:prstClr val="black"/>
                </a:solidFill>
                <a:effectLst/>
                <a:uLnTx/>
                <a:uFillTx/>
                <a:latin typeface="Calibri" panose="020F0502020204030204"/>
                <a:ea typeface="+mn-ea"/>
                <a:cs typeface="+mn-cs"/>
              </a:rPr>
              <a:t>Strongly suppressed in SM</a:t>
            </a:r>
            <a:br>
              <a:rPr kumimoji="1"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1" sz="2000" b="0" i="0" u="none" strike="noStrike" kern="1200" cap="none" spc="0" normalizeH="0" baseline="0" noProof="0" dirty="0">
                <a:ln>
                  <a:noFill/>
                </a:ln>
                <a:solidFill>
                  <a:prstClr val="black"/>
                </a:solidFill>
                <a:effectLst/>
                <a:uLnTx/>
                <a:uFillTx/>
                <a:latin typeface="Calibri" panose="020F0502020204030204"/>
                <a:ea typeface="+mn-ea"/>
                <a:cs typeface="+mn-cs"/>
              </a:rPr>
              <a:t>(BR &lt; 10</a:t>
            </a:r>
            <a:r>
              <a:rPr kumimoji="1" sz="2000" b="0" i="0" u="none" strike="noStrike" kern="1200" cap="none" spc="0" normalizeH="0" baseline="31999" noProof="0" dirty="0">
                <a:ln>
                  <a:noFill/>
                </a:ln>
                <a:solidFill>
                  <a:prstClr val="black"/>
                </a:solidFill>
                <a:effectLst/>
                <a:uLnTx/>
                <a:uFillTx/>
                <a:latin typeface="Calibri" panose="020F0502020204030204"/>
                <a:ea typeface="+mn-ea"/>
                <a:cs typeface="+mn-cs"/>
              </a:rPr>
              <a:t>-50</a:t>
            </a:r>
            <a:r>
              <a:rPr kumimoji="1" sz="2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1"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60729" marR="0" lvl="0" indent="-160729" algn="l" defTabSz="914400" rtl="0" eaLnBrk="1" fontAlgn="auto" latinLnBrk="0" hangingPunct="1">
              <a:lnSpc>
                <a:spcPct val="100000"/>
              </a:lnSpc>
              <a:spcBef>
                <a:spcPts val="1406"/>
              </a:spcBef>
              <a:spcAft>
                <a:spcPts val="0"/>
              </a:spcAft>
              <a:buClrTx/>
              <a:buSzPct val="100000"/>
              <a:buFontTx/>
              <a:buChar char="•"/>
              <a:tabLst/>
              <a:defRPr sz="2800"/>
            </a:pPr>
            <a:r>
              <a:rPr kumimoji="1" lang="en-US" sz="2000" b="0" i="0" u="none" strike="noStrike" kern="1200" cap="none" spc="0" normalizeH="0" baseline="0" noProof="0" dirty="0">
                <a:ln>
                  <a:noFill/>
                </a:ln>
                <a:solidFill>
                  <a:prstClr val="black"/>
                </a:solidFill>
                <a:effectLst/>
                <a:uLnTx/>
                <a:uFillTx/>
                <a:latin typeface="Calibri" panose="020F0502020204030204"/>
                <a:ea typeface="+mn-ea"/>
                <a:cs typeface="+mn-cs"/>
              </a:rPr>
              <a:t>Observation = clear evidence of new physics </a:t>
            </a:r>
            <a:endParaRPr kumimoji="1"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3" name="イメージ"/>
          <p:cNvGrpSpPr/>
          <p:nvPr/>
        </p:nvGrpSpPr>
        <p:grpSpPr>
          <a:xfrm>
            <a:off x="335617" y="2982681"/>
            <a:ext cx="3727771" cy="2553891"/>
            <a:chOff x="0" y="0"/>
            <a:chExt cx="5301717" cy="3632199"/>
          </a:xfrm>
        </p:grpSpPr>
        <p:pic>
          <p:nvPicPr>
            <p:cNvPr id="332" name="イメージ" descr="イメージ"/>
            <p:cNvPicPr>
              <a:picLocks noChangeAspect="1"/>
            </p:cNvPicPr>
            <p:nvPr/>
          </p:nvPicPr>
          <p:blipFill>
            <a:blip r:embed="rId5">
              <a:extLst/>
            </a:blip>
            <a:stretch>
              <a:fillRect/>
            </a:stretch>
          </p:blipFill>
          <p:spPr>
            <a:xfrm>
              <a:off x="127000" y="88900"/>
              <a:ext cx="5047718" cy="3302000"/>
            </a:xfrm>
            <a:prstGeom prst="rect">
              <a:avLst/>
            </a:prstGeom>
            <a:ln>
              <a:noFill/>
            </a:ln>
            <a:effectLst/>
          </p:spPr>
        </p:pic>
        <p:pic>
          <p:nvPicPr>
            <p:cNvPr id="331" name="イメージ" descr="イメージ"/>
            <p:cNvPicPr>
              <a:picLocks/>
            </p:cNvPicPr>
            <p:nvPr/>
          </p:nvPicPr>
          <p:blipFill>
            <a:blip r:embed="rId6">
              <a:extLst/>
            </a:blip>
            <a:stretch>
              <a:fillRect/>
            </a:stretch>
          </p:blipFill>
          <p:spPr>
            <a:xfrm>
              <a:off x="0" y="0"/>
              <a:ext cx="5301718" cy="3632200"/>
            </a:xfrm>
            <a:prstGeom prst="rect">
              <a:avLst/>
            </a:prstGeom>
            <a:effectLst/>
          </p:spPr>
        </p:pic>
      </p:grpSp>
      <p:pic>
        <p:nvPicPr>
          <p:cNvPr id="334" name="イメージ" descr="イメージ"/>
          <p:cNvPicPr>
            <a:picLocks noChangeAspect="1"/>
          </p:cNvPicPr>
          <p:nvPr/>
        </p:nvPicPr>
        <p:blipFill>
          <a:blip r:embed="rId7">
            <a:extLst/>
          </a:blip>
          <a:stretch>
            <a:fillRect/>
          </a:stretch>
        </p:blipFill>
        <p:spPr>
          <a:xfrm>
            <a:off x="374402" y="5573588"/>
            <a:ext cx="4392304" cy="255087"/>
          </a:xfrm>
          <a:prstGeom prst="rect">
            <a:avLst/>
          </a:prstGeom>
          <a:ln w="12700">
            <a:miter lim="400000"/>
          </a:ln>
        </p:spPr>
      </p:pic>
      <p:sp>
        <p:nvSpPr>
          <p:cNvPr id="335" name="FNAL Mu2e experiment"/>
          <p:cNvSpPr txBox="1"/>
          <p:nvPr/>
        </p:nvSpPr>
        <p:spPr>
          <a:xfrm>
            <a:off x="1394283" y="6056211"/>
            <a:ext cx="2849499" cy="418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3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2250" b="0" i="0" u="none" strike="noStrike" kern="1200" cap="none" spc="0" normalizeH="0" baseline="0" noProof="0" dirty="0">
                <a:ln>
                  <a:noFill/>
                </a:ln>
                <a:solidFill>
                  <a:prstClr val="black"/>
                </a:solidFill>
                <a:effectLst/>
                <a:uLnTx/>
                <a:uFillTx/>
                <a:latin typeface="Calibri" panose="020F0502020204030204"/>
                <a:ea typeface="+mn-ea"/>
                <a:cs typeface="+mn-cs"/>
              </a:rPr>
              <a:t>FNAL Mu2e experiment</a:t>
            </a:r>
          </a:p>
        </p:txBody>
      </p:sp>
      <p:sp>
        <p:nvSpPr>
          <p:cNvPr id="336" name="線"/>
          <p:cNvSpPr/>
          <p:nvPr/>
        </p:nvSpPr>
        <p:spPr>
          <a:xfrm flipV="1">
            <a:off x="374402" y="6438156"/>
            <a:ext cx="649564" cy="1"/>
          </a:xfrm>
          <a:prstGeom prst="line">
            <a:avLst/>
          </a:prstGeom>
          <a:ln w="25400">
            <a:solidFill>
              <a:srgbClr val="FF2600"/>
            </a:solidFill>
            <a:miter lim="400000"/>
            <a:headEnd type="arrow"/>
            <a:tailEnd type="arrow"/>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2400"/>
            </a:pPr>
            <a:endParaRPr kumimoji="1" sz="1687"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Competition"/>
          <p:cNvSpPr txBox="1"/>
          <p:nvPr/>
        </p:nvSpPr>
        <p:spPr>
          <a:xfrm>
            <a:off x="155140" y="5933645"/>
            <a:ext cx="1158972"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sz="2400">
                <a:solidFill>
                  <a:srgbClr val="FF2600"/>
                </a:solidFill>
                <a:latin typeface="ヒラギノ角ゴ ProN W6"/>
                <a:ea typeface="ヒラギノ角ゴ ProN W6"/>
                <a:cs typeface="ヒラギノ角ゴ ProN W6"/>
                <a:sym typeface="ヒラギノ角ゴ ProN W6"/>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sz="1687" b="0" i="0" u="none" strike="noStrike" kern="1200" cap="none" spc="0" normalizeH="0" baseline="0" noProof="0" dirty="0">
                <a:ln>
                  <a:noFill/>
                </a:ln>
                <a:solidFill>
                  <a:srgbClr val="FF0000"/>
                </a:solidFill>
                <a:effectLst/>
                <a:uLnTx/>
                <a:uFillTx/>
                <a:latin typeface="Calibri" panose="020F0502020204030204"/>
                <a:sym typeface="ヒラギノ角ゴ ProN W6"/>
              </a:rPr>
              <a:t>Competition</a:t>
            </a:r>
          </a:p>
        </p:txBody>
      </p:sp>
      <p:sp>
        <p:nvSpPr>
          <p:cNvPr id="2" name="スライド番号プレースホルダー 1">
            <a:extLst>
              <a:ext uri="{FF2B5EF4-FFF2-40B4-BE49-F238E27FC236}">
                <a16:creationId xmlns:a16="http://schemas.microsoft.com/office/drawing/2014/main" id="{3C94700B-3D13-4A4F-A68B-A69E0A7748C5}"/>
              </a:ext>
            </a:extLst>
          </p:cNvPr>
          <p:cNvSpPr>
            <a:spLocks noGrp="1"/>
          </p:cNvSpPr>
          <p:nvPr>
            <p:ph type="sldNum" sz="quarter" idx="2"/>
          </p:nvPr>
        </p:nvSpPr>
        <p:spPr/>
        <p:txBody>
          <a:bodyPr/>
          <a:lstStyle/>
          <a:p>
            <a:fld id="{86CB4B4D-7CA3-9044-876B-883B54F8677D}" type="slidenum">
              <a:rPr lang="en-US" altLang="ja-JP" smtClean="0"/>
              <a:t>27</a:t>
            </a:fld>
            <a:endParaRPr lang="ja-JP" altLang="en-US"/>
          </a:p>
        </p:txBody>
      </p:sp>
    </p:spTree>
    <p:extLst>
      <p:ext uri="{BB962C8B-B14F-4D97-AF65-F5344CB8AC3E}">
        <p14:creationId xmlns:p14="http://schemas.microsoft.com/office/powerpoint/2010/main" val="390613386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96372"/>
            <a:ext cx="8712968" cy="716507"/>
          </a:xfrm>
        </p:spPr>
        <p:txBody>
          <a:bodyPr>
            <a:normAutofit fontScale="90000"/>
          </a:bodyPr>
          <a:lstStyle/>
          <a:p>
            <a:r>
              <a:rPr lang="en-US" altLang="ja-JP" dirty="0">
                <a:latin typeface="Comic Sans MS" panose="030F0702030302020204" pitchFamily="66" charset="0"/>
              </a:rPr>
              <a:t>Long term plan:   Hadron hall, Muon</a:t>
            </a:r>
            <a:endParaRPr kumimoji="1" lang="ja-JP" altLang="en-US" dirty="0">
              <a:latin typeface="Comic Sans MS" panose="030F0702030302020204" pitchFamily="66" charset="0"/>
            </a:endParaRPr>
          </a:p>
        </p:txBody>
      </p:sp>
      <p:sp>
        <p:nvSpPr>
          <p:cNvPr id="3" name="スライド番号プレースホルダー 2"/>
          <p:cNvSpPr>
            <a:spLocks noGrp="1"/>
          </p:cNvSpPr>
          <p:nvPr>
            <p:ph type="sldNum" sz="quarter" idx="12"/>
          </p:nvPr>
        </p:nvSpPr>
        <p:spPr/>
        <p:txBody>
          <a:bodyPr/>
          <a:lstStyle/>
          <a:p>
            <a:fld id="{A4C67D06-B78C-4D63-9F8F-84AC1CA66F25}" type="slidenum">
              <a:rPr lang="ja-JP" altLang="en-US" smtClean="0">
                <a:solidFill>
                  <a:prstClr val="black">
                    <a:tint val="75000"/>
                  </a:prstClr>
                </a:solidFill>
              </a:rPr>
              <a:pPr/>
              <a:t>28</a:t>
            </a:fld>
            <a:endParaRPr lang="ja-JP" altLang="en-US">
              <a:solidFill>
                <a:prstClr val="black">
                  <a:tint val="75000"/>
                </a:prstClr>
              </a:solidFill>
            </a:endParaRPr>
          </a:p>
        </p:txBody>
      </p:sp>
      <p:pic>
        <p:nvPicPr>
          <p:cNvPr id="4" name="図 3"/>
          <p:cNvPicPr>
            <a:picLocks noChangeAspect="1"/>
          </p:cNvPicPr>
          <p:nvPr/>
        </p:nvPicPr>
        <p:blipFill>
          <a:blip r:embed="rId2"/>
          <a:stretch>
            <a:fillRect/>
          </a:stretch>
        </p:blipFill>
        <p:spPr>
          <a:xfrm>
            <a:off x="179512" y="1079817"/>
            <a:ext cx="5940152" cy="4452940"/>
          </a:xfrm>
          <a:prstGeom prst="rect">
            <a:avLst/>
          </a:prstGeom>
        </p:spPr>
      </p:pic>
      <p:sp>
        <p:nvSpPr>
          <p:cNvPr id="5" name="テキスト ボックス 4"/>
          <p:cNvSpPr txBox="1"/>
          <p:nvPr/>
        </p:nvSpPr>
        <p:spPr>
          <a:xfrm>
            <a:off x="5436096" y="1233958"/>
            <a:ext cx="3563888" cy="1754326"/>
          </a:xfrm>
          <a:prstGeom prst="rect">
            <a:avLst/>
          </a:prstGeom>
          <a:solidFill>
            <a:schemeClr val="accent1">
              <a:lumMod val="20000"/>
              <a:lumOff val="80000"/>
            </a:schemeClr>
          </a:solidFill>
          <a:ln>
            <a:noFill/>
          </a:ln>
        </p:spPr>
        <p:txBody>
          <a:bodyPr wrap="square" rtlCol="0">
            <a:spAutoFit/>
          </a:bodyPr>
          <a:lstStyle/>
          <a:p>
            <a:pPr defTabSz="914355"/>
            <a:r>
              <a:rPr lang="en-US" altLang="ja-JP" dirty="0">
                <a:solidFill>
                  <a:prstClr val="black"/>
                </a:solidFill>
                <a:latin typeface="Comic Sans MS" panose="030F0702030302020204" pitchFamily="66" charset="0"/>
              </a:rPr>
              <a:t>Activities in the last 12 months.</a:t>
            </a:r>
          </a:p>
          <a:p>
            <a:pPr marL="285750" indent="-285750" defTabSz="914355">
              <a:buFont typeface="Arial" panose="020B0604020202020204" pitchFamily="34" charset="0"/>
              <a:buChar char="•"/>
            </a:pPr>
            <a:r>
              <a:rPr lang="en-US" altLang="ja-JP" dirty="0">
                <a:solidFill>
                  <a:prstClr val="black"/>
                </a:solidFill>
                <a:latin typeface="Comic Sans MS" panose="030F0702030302020204" pitchFamily="66" charset="0"/>
              </a:rPr>
              <a:t>Staging plans of the hadron-hall extension is under discussion.</a:t>
            </a:r>
          </a:p>
          <a:p>
            <a:pPr marL="285750" indent="-285750" defTabSz="914355">
              <a:buFont typeface="Arial" panose="020B0604020202020204" pitchFamily="34" charset="0"/>
              <a:buChar char="•"/>
            </a:pPr>
            <a:r>
              <a:rPr lang="en-US" altLang="ja-JP" dirty="0">
                <a:solidFill>
                  <a:prstClr val="black"/>
                </a:solidFill>
                <a:latin typeface="Comic Sans MS" panose="030F0702030302020204" pitchFamily="66" charset="0"/>
              </a:rPr>
              <a:t>Stage II approval for the muon g-2/EDM experiments.</a:t>
            </a:r>
          </a:p>
        </p:txBody>
      </p:sp>
      <p:grpSp>
        <p:nvGrpSpPr>
          <p:cNvPr id="22" name="グループ化 21"/>
          <p:cNvGrpSpPr/>
          <p:nvPr/>
        </p:nvGrpSpPr>
        <p:grpSpPr>
          <a:xfrm>
            <a:off x="-72164" y="5095864"/>
            <a:ext cx="1986369" cy="1680462"/>
            <a:chOff x="-72164" y="5095864"/>
            <a:chExt cx="1986369" cy="1680462"/>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9106" y="5095864"/>
              <a:ext cx="1505099" cy="1680462"/>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72164" y="5696007"/>
              <a:ext cx="1675010" cy="369332"/>
            </a:xfrm>
            <a:prstGeom prst="rect">
              <a:avLst/>
            </a:prstGeom>
            <a:noFill/>
          </p:spPr>
          <p:txBody>
            <a:bodyPr wrap="none" rtlCol="0">
              <a:spAutoFit/>
            </a:bodyPr>
            <a:lstStyle/>
            <a:p>
              <a:pPr defTabSz="914355"/>
              <a:r>
                <a:rPr lang="en-US" altLang="ja-JP" dirty="0">
                  <a:solidFill>
                    <a:prstClr val="black"/>
                  </a:solidFill>
                </a:rPr>
                <a:t>COMET Phase-II</a:t>
              </a:r>
              <a:endParaRPr lang="ja-JP" altLang="en-US" dirty="0">
                <a:solidFill>
                  <a:prstClr val="black"/>
                </a:solidFill>
              </a:endParaRPr>
            </a:p>
          </p:txBody>
        </p:sp>
      </p:grpSp>
      <p:grpSp>
        <p:nvGrpSpPr>
          <p:cNvPr id="23" name="グループ化 22"/>
          <p:cNvGrpSpPr/>
          <p:nvPr/>
        </p:nvGrpSpPr>
        <p:grpSpPr>
          <a:xfrm>
            <a:off x="2051720" y="4887116"/>
            <a:ext cx="3718490" cy="1933439"/>
            <a:chOff x="2051720" y="4887116"/>
            <a:chExt cx="3718490" cy="1933439"/>
          </a:xfrm>
        </p:grpSpPr>
        <p:grpSp>
          <p:nvGrpSpPr>
            <p:cNvPr id="8" name="図形グループ 9"/>
            <p:cNvGrpSpPr/>
            <p:nvPr/>
          </p:nvGrpSpPr>
          <p:grpSpPr>
            <a:xfrm>
              <a:off x="2051720" y="4887116"/>
              <a:ext cx="3718490" cy="1933439"/>
              <a:chOff x="-518278" y="2155392"/>
              <a:chExt cx="9144001" cy="4587876"/>
            </a:xfrm>
          </p:grpSpPr>
          <p:pic>
            <p:nvPicPr>
              <p:cNvPr id="9" name="image29.png"/>
              <p:cNvPicPr/>
              <p:nvPr/>
            </p:nvPicPr>
            <p:blipFill>
              <a:blip r:embed="rId4" cstate="screen">
                <a:extLst>
                  <a:ext uri="{28A0092B-C50C-407E-A947-70E740481C1C}">
                    <a14:useLocalDpi xmlns:a14="http://schemas.microsoft.com/office/drawing/2010/main"/>
                  </a:ext>
                </a:extLst>
              </a:blip>
              <a:stretch>
                <a:fillRect/>
              </a:stretch>
            </p:blipFill>
            <p:spPr>
              <a:xfrm>
                <a:off x="-518278" y="2155392"/>
                <a:ext cx="9144001" cy="4587876"/>
              </a:xfrm>
              <a:prstGeom prst="rect">
                <a:avLst/>
              </a:prstGeom>
              <a:ln w="12700">
                <a:miter lim="400000"/>
              </a:ln>
            </p:spPr>
          </p:pic>
          <p:sp>
            <p:nvSpPr>
              <p:cNvPr id="10" name="Shape 304"/>
              <p:cNvSpPr/>
              <p:nvPr/>
            </p:nvSpPr>
            <p:spPr>
              <a:xfrm flipH="1">
                <a:off x="-497152" y="2799349"/>
                <a:ext cx="981329" cy="348256"/>
              </a:xfrm>
              <a:prstGeom prst="line">
                <a:avLst/>
              </a:prstGeom>
              <a:ln w="57150" cmpd="sng">
                <a:solidFill>
                  <a:srgbClr val="FF0000"/>
                </a:solidFill>
                <a:round/>
                <a:tailEnd type="stealth"/>
              </a:ln>
              <a:effectLst>
                <a:outerShdw blurRad="12700" dist="25400" dir="5400000" rotWithShape="0">
                  <a:srgbClr val="808080">
                    <a:alpha val="37999"/>
                  </a:srgbClr>
                </a:outerShdw>
              </a:effectLst>
            </p:spPr>
            <p:txBody>
              <a:bodyPr lIns="45718" tIns="45718" rIns="45718" bIns="45718"/>
              <a:lstStyle/>
              <a:p>
                <a:pPr defTabSz="321457">
                  <a:defRPr sz="1600">
                    <a:latin typeface="Helvetica"/>
                    <a:ea typeface="Helvetica"/>
                    <a:cs typeface="Helvetica"/>
                    <a:sym typeface="Helvetica"/>
                  </a:defRPr>
                </a:pPr>
                <a:endParaRPr sz="900">
                  <a:solidFill>
                    <a:prstClr val="black"/>
                  </a:solidFill>
                  <a:latin typeface="Helvetica"/>
                  <a:ea typeface="Helvetica"/>
                  <a:cs typeface="Helvetica"/>
                  <a:sym typeface="Helvetica"/>
                </a:endParaRPr>
              </a:p>
            </p:txBody>
          </p:sp>
          <p:sp>
            <p:nvSpPr>
              <p:cNvPr id="11" name="Shape 306"/>
              <p:cNvSpPr/>
              <p:nvPr/>
            </p:nvSpPr>
            <p:spPr>
              <a:xfrm>
                <a:off x="1695534" y="2369650"/>
                <a:ext cx="1202437" cy="562165"/>
              </a:xfrm>
              <a:prstGeom prst="rect">
                <a:avLst/>
              </a:prstGeom>
              <a:ln w="12700">
                <a:miter lim="400000"/>
              </a:ln>
              <a:extLst>
                <a:ext uri="{C572A759-6A51-4108-AA02-DFA0A04FC94B}">
                  <ma14:wrappingTextBoxFlag xmlns:ma14="http://schemas.microsoft.com/office/mac/drawingml/2011/main" xmlns="" val="1"/>
                </a:ext>
              </a:extLst>
            </p:spPr>
            <p:txBody>
              <a:bodyPr wrap="none" lIns="45714" tIns="45714" rIns="45714" bIns="45714">
                <a:spAutoFit/>
              </a:bodyPr>
              <a:lstStyle/>
              <a:p>
                <a:pPr defTabSz="321425">
                  <a:defRPr sz="1800"/>
                </a:pPr>
                <a:r>
                  <a:rPr sz="600">
                    <a:solidFill>
                      <a:srgbClr val="FFFFFF"/>
                    </a:solidFill>
                    <a:uFill>
                      <a:solidFill>
                        <a:srgbClr val="FFFFFF"/>
                      </a:solidFill>
                    </a:uFill>
                    <a:latin typeface="Candara"/>
                    <a:ea typeface="Candara"/>
                    <a:cs typeface="Candara"/>
                    <a:sym typeface="Candara"/>
                  </a:rPr>
                  <a:t>Graphite target</a:t>
                </a:r>
              </a:p>
              <a:p>
                <a:pPr defTabSz="321425">
                  <a:defRPr sz="1800"/>
                </a:pPr>
                <a:r>
                  <a:rPr sz="600">
                    <a:solidFill>
                      <a:srgbClr val="FFFFFF"/>
                    </a:solidFill>
                    <a:uFill>
                      <a:solidFill>
                        <a:srgbClr val="FFFFFF"/>
                      </a:solidFill>
                    </a:uFill>
                    <a:latin typeface="Candara"/>
                    <a:ea typeface="Candara"/>
                    <a:cs typeface="Candara"/>
                    <a:sym typeface="Candara"/>
                  </a:rPr>
                  <a:t> (20 mm)</a:t>
                </a:r>
              </a:p>
            </p:txBody>
          </p:sp>
          <p:sp>
            <p:nvSpPr>
              <p:cNvPr id="12" name="Shape 307"/>
              <p:cNvSpPr/>
              <p:nvPr/>
            </p:nvSpPr>
            <p:spPr>
              <a:xfrm>
                <a:off x="722435" y="2237184"/>
                <a:ext cx="1462709" cy="562165"/>
              </a:xfrm>
              <a:prstGeom prst="rect">
                <a:avLst/>
              </a:prstGeom>
              <a:ln w="12700">
                <a:miter lim="400000"/>
              </a:ln>
              <a:extLst>
                <a:ext uri="{C572A759-6A51-4108-AA02-DFA0A04FC94B}">
                  <ma14:wrappingTextBoxFlag xmlns:ma14="http://schemas.microsoft.com/office/mac/drawingml/2011/main" xmlns="" val="1"/>
                </a:ext>
              </a:extLst>
            </p:spPr>
            <p:txBody>
              <a:bodyPr wrap="none" lIns="45714" tIns="45714" rIns="45714" bIns="45714">
                <a:spAutoFit/>
              </a:bodyPr>
              <a:lstStyle/>
              <a:p>
                <a:pPr defTabSz="321425">
                  <a:defRPr sz="1800"/>
                </a:pPr>
                <a:r>
                  <a:rPr sz="600" dirty="0">
                    <a:solidFill>
                      <a:srgbClr val="FFFFFF"/>
                    </a:solidFill>
                    <a:uFill>
                      <a:solidFill>
                        <a:srgbClr val="FFFFFF"/>
                      </a:solidFill>
                    </a:uFill>
                    <a:latin typeface="Candara"/>
                    <a:ea typeface="Candara"/>
                    <a:cs typeface="Candara"/>
                    <a:sym typeface="Candara"/>
                  </a:rPr>
                  <a:t>3 GeV proton beam</a:t>
                </a:r>
              </a:p>
              <a:p>
                <a:pPr defTabSz="321425">
                  <a:defRPr sz="1800"/>
                </a:pPr>
                <a:r>
                  <a:rPr sz="600" dirty="0">
                    <a:solidFill>
                      <a:srgbClr val="FFFFFF"/>
                    </a:solidFill>
                    <a:uFill>
                      <a:solidFill>
                        <a:srgbClr val="FFFFFF"/>
                      </a:solidFill>
                    </a:uFill>
                    <a:latin typeface="Candara"/>
                    <a:ea typeface="Candara"/>
                    <a:cs typeface="Candara"/>
                    <a:sym typeface="Candara"/>
                  </a:rPr>
                  <a:t> ( 333 uA)</a:t>
                </a:r>
              </a:p>
            </p:txBody>
          </p:sp>
          <p:sp>
            <p:nvSpPr>
              <p:cNvPr id="13" name="Shape 308"/>
              <p:cNvSpPr/>
              <p:nvPr/>
            </p:nvSpPr>
            <p:spPr>
              <a:xfrm>
                <a:off x="2228936" y="2903050"/>
                <a:ext cx="1514764" cy="562165"/>
              </a:xfrm>
              <a:prstGeom prst="rect">
                <a:avLst/>
              </a:prstGeom>
              <a:ln w="12700">
                <a:miter lim="400000"/>
              </a:ln>
              <a:extLst>
                <a:ext uri="{C572A759-6A51-4108-AA02-DFA0A04FC94B}">
                  <ma14:wrappingTextBoxFlag xmlns:ma14="http://schemas.microsoft.com/office/mac/drawingml/2011/main" xmlns="" val="1"/>
                </a:ext>
              </a:extLst>
            </p:spPr>
            <p:txBody>
              <a:bodyPr wrap="none" lIns="45714" tIns="45714" rIns="45714" bIns="45714">
                <a:spAutoFit/>
              </a:bodyPr>
              <a:lstStyle/>
              <a:p>
                <a:pPr defTabSz="321425">
                  <a:defRPr sz="1800"/>
                </a:pPr>
                <a:r>
                  <a:rPr sz="600" dirty="0">
                    <a:solidFill>
                      <a:srgbClr val="FFFFFF"/>
                    </a:solidFill>
                    <a:uFill>
                      <a:solidFill>
                        <a:srgbClr val="FFFFFF"/>
                      </a:solidFill>
                    </a:uFill>
                    <a:latin typeface="Candara"/>
                    <a:ea typeface="Candara"/>
                    <a:cs typeface="Candara"/>
                    <a:sym typeface="Candara"/>
                  </a:rPr>
                  <a:t>Surface muon beam </a:t>
                </a:r>
              </a:p>
              <a:p>
                <a:pPr defTabSz="321425">
                  <a:defRPr sz="1800"/>
                </a:pPr>
                <a:r>
                  <a:rPr sz="600" dirty="0">
                    <a:solidFill>
                      <a:srgbClr val="FFFFFF"/>
                    </a:solidFill>
                    <a:uFill>
                      <a:solidFill>
                        <a:srgbClr val="FFFFFF"/>
                      </a:solidFill>
                    </a:uFill>
                    <a:latin typeface="Candara"/>
                    <a:ea typeface="Candara"/>
                    <a:cs typeface="Candara"/>
                    <a:sym typeface="Candara"/>
                  </a:rPr>
                  <a:t>(28 MeV/c, 4x10</a:t>
                </a:r>
                <a:r>
                  <a:rPr sz="600" baseline="30500" dirty="0">
                    <a:solidFill>
                      <a:srgbClr val="FFFFFF"/>
                    </a:solidFill>
                    <a:uFill>
                      <a:solidFill>
                        <a:srgbClr val="FFFFFF"/>
                      </a:solidFill>
                    </a:uFill>
                    <a:latin typeface="Candara"/>
                    <a:ea typeface="Candara"/>
                    <a:cs typeface="Candara"/>
                    <a:sym typeface="Candara"/>
                  </a:rPr>
                  <a:t>8</a:t>
                </a:r>
                <a:r>
                  <a:rPr sz="600" dirty="0">
                    <a:solidFill>
                      <a:srgbClr val="FFFFFF"/>
                    </a:solidFill>
                    <a:uFill>
                      <a:solidFill>
                        <a:srgbClr val="FFFFFF"/>
                      </a:solidFill>
                    </a:uFill>
                    <a:latin typeface="Candara"/>
                    <a:ea typeface="Candara"/>
                    <a:cs typeface="Candara"/>
                    <a:sym typeface="Candara"/>
                  </a:rPr>
                  <a:t>/s)</a:t>
                </a:r>
              </a:p>
            </p:txBody>
          </p:sp>
          <p:sp>
            <p:nvSpPr>
              <p:cNvPr id="14" name="Shape 309"/>
              <p:cNvSpPr/>
              <p:nvPr/>
            </p:nvSpPr>
            <p:spPr>
              <a:xfrm>
                <a:off x="3067136" y="3512651"/>
                <a:ext cx="2014364" cy="562165"/>
              </a:xfrm>
              <a:prstGeom prst="rect">
                <a:avLst/>
              </a:prstGeom>
              <a:ln w="12700">
                <a:miter lim="400000"/>
              </a:ln>
              <a:extLst>
                <a:ext uri="{C572A759-6A51-4108-AA02-DFA0A04FC94B}">
                  <ma14:wrappingTextBoxFlag xmlns:ma14="http://schemas.microsoft.com/office/mac/drawingml/2011/main" xmlns="" val="1"/>
                </a:ext>
              </a:extLst>
            </p:spPr>
            <p:txBody>
              <a:bodyPr wrap="none" lIns="45714" tIns="45714" rIns="45714" bIns="45714">
                <a:spAutoFit/>
              </a:bodyPr>
              <a:lstStyle/>
              <a:p>
                <a:pPr defTabSz="321425">
                  <a:defRPr sz="1800"/>
                </a:pPr>
                <a:r>
                  <a:rPr sz="600">
                    <a:solidFill>
                      <a:srgbClr val="FFFFFF"/>
                    </a:solidFill>
                    <a:uFill>
                      <a:solidFill>
                        <a:srgbClr val="FFFFFF"/>
                      </a:solidFill>
                    </a:uFill>
                    <a:latin typeface="Candara"/>
                    <a:ea typeface="Candara"/>
                    <a:cs typeface="Candara"/>
                    <a:sym typeface="Candara"/>
                  </a:rPr>
                  <a:t>Muonium Production </a:t>
                </a:r>
              </a:p>
              <a:p>
                <a:pPr defTabSz="321425">
                  <a:defRPr sz="1800"/>
                </a:pPr>
                <a:r>
                  <a:rPr sz="600">
                    <a:solidFill>
                      <a:srgbClr val="FFFFFF"/>
                    </a:solidFill>
                    <a:uFill>
                      <a:solidFill>
                        <a:srgbClr val="FFFFFF"/>
                      </a:solidFill>
                    </a:uFill>
                    <a:latin typeface="Candara"/>
                    <a:ea typeface="Candara"/>
                    <a:cs typeface="Candara"/>
                    <a:sym typeface="Candara"/>
                  </a:rPr>
                  <a:t>(300 K ~ 25 meV⇒2.3 keV/c)</a:t>
                </a:r>
              </a:p>
            </p:txBody>
          </p:sp>
          <p:sp>
            <p:nvSpPr>
              <p:cNvPr id="18" name="Shape 314"/>
              <p:cNvSpPr/>
              <p:nvPr/>
            </p:nvSpPr>
            <p:spPr>
              <a:xfrm rot="20496691">
                <a:off x="7295748" y="4584194"/>
                <a:ext cx="1176410" cy="843259"/>
              </a:xfrm>
              <a:prstGeom prst="rect">
                <a:avLst/>
              </a:prstGeom>
              <a:ln w="12700">
                <a:miter lim="400000"/>
              </a:ln>
              <a:extLst>
                <a:ext uri="{C572A759-6A51-4108-AA02-DFA0A04FC94B}">
                  <ma14:wrappingTextBoxFlag xmlns:ma14="http://schemas.microsoft.com/office/mac/drawingml/2011/main" xmlns="" val="1"/>
                </a:ext>
              </a:extLst>
            </p:spPr>
            <p:txBody>
              <a:bodyPr wrap="none" lIns="45714" tIns="45714" rIns="45714" bIns="45714">
                <a:spAutoFit/>
              </a:bodyPr>
              <a:lstStyle/>
              <a:p>
                <a:pPr defTabSz="321425">
                  <a:defRPr sz="1800"/>
                </a:pPr>
                <a:r>
                  <a:rPr sz="1050" b="1" dirty="0">
                    <a:ln w="13335">
                      <a:solidFill/>
                    </a:ln>
                    <a:solidFill>
                      <a:srgbClr val="CEFF77"/>
                    </a:solidFill>
                    <a:effectLst>
                      <a:outerShdw blurRad="88900" dist="50800" dir="5040000" rotWithShape="0">
                        <a:srgbClr val="C7FF5A">
                          <a:alpha val="45000"/>
                        </a:srgbClr>
                      </a:outerShdw>
                    </a:effectLst>
                    <a:uFill>
                      <a:solidFill>
                        <a:srgbClr val="CEFF77"/>
                      </a:solidFill>
                    </a:uFill>
                    <a:latin typeface="Arial"/>
                    <a:ea typeface="Arial"/>
                    <a:cs typeface="Arial"/>
                    <a:sym typeface="Arial"/>
                  </a:rPr>
                  <a:t>Muon </a:t>
                </a:r>
              </a:p>
              <a:p>
                <a:pPr defTabSz="321425">
                  <a:defRPr sz="1800"/>
                </a:pPr>
                <a:r>
                  <a:rPr sz="1050" b="1" dirty="0">
                    <a:ln w="13335">
                      <a:solidFill/>
                    </a:ln>
                    <a:solidFill>
                      <a:srgbClr val="CEFF77"/>
                    </a:solidFill>
                    <a:effectLst>
                      <a:outerShdw blurRad="88900" dist="50800" dir="5040000" rotWithShape="0">
                        <a:srgbClr val="C7FF5A">
                          <a:alpha val="45000"/>
                        </a:srgbClr>
                      </a:outerShdw>
                    </a:effectLst>
                    <a:uFill>
                      <a:solidFill>
                        <a:srgbClr val="CEFF77"/>
                      </a:solidFill>
                    </a:uFill>
                    <a:latin typeface="Arial"/>
                    <a:ea typeface="Arial"/>
                    <a:cs typeface="Arial"/>
                    <a:sym typeface="Arial"/>
                  </a:rPr>
                  <a:t>storage</a:t>
                </a:r>
              </a:p>
            </p:txBody>
          </p:sp>
          <p:sp>
            <p:nvSpPr>
              <p:cNvPr id="19" name="Shape 327"/>
              <p:cNvSpPr/>
              <p:nvPr/>
            </p:nvSpPr>
            <p:spPr>
              <a:xfrm>
                <a:off x="5833848" y="3314100"/>
                <a:ext cx="2741280" cy="1436682"/>
              </a:xfrm>
              <a:prstGeom prst="rect">
                <a:avLst/>
              </a:prstGeom>
              <a:solidFill>
                <a:srgbClr val="000000">
                  <a:alpha val="72940"/>
                </a:srgbClr>
              </a:solidFill>
              <a:ln w="12700">
                <a:miter lim="400000"/>
              </a:ln>
              <a:extLst>
                <a:ext uri="{C572A759-6A51-4108-AA02-DFA0A04FC94B}">
                  <ma14:wrappingTextBoxFlag xmlns:ma14="http://schemas.microsoft.com/office/mac/drawingml/2011/main" xmlns="" val="1"/>
                </a:ext>
              </a:extLst>
            </p:spPr>
            <p:txBody>
              <a:bodyPr wrap="square" lIns="45714" tIns="45714" rIns="45714" bIns="45714">
                <a:spAutoFit/>
              </a:bodyPr>
              <a:lstStyle/>
              <a:p>
                <a:pPr defTabSz="321425">
                  <a:defRPr sz="1800"/>
                </a:pPr>
                <a:r>
                  <a:rPr sz="1000" dirty="0">
                    <a:solidFill>
                      <a:srgbClr val="FFFFFF"/>
                    </a:solidFill>
                    <a:uFill>
                      <a:solidFill>
                        <a:srgbClr val="FFFFFF"/>
                      </a:solidFill>
                    </a:uFill>
                    <a:latin typeface="Candara"/>
                    <a:ea typeface="Candara"/>
                    <a:cs typeface="Candara"/>
                    <a:sym typeface="Candara"/>
                  </a:rPr>
                  <a:t>Super Precision Storage Magnet</a:t>
                </a:r>
              </a:p>
              <a:p>
                <a:pPr defTabSz="321425">
                  <a:defRPr sz="1800"/>
                </a:pPr>
                <a:r>
                  <a:rPr sz="1000" dirty="0">
                    <a:solidFill>
                      <a:srgbClr val="FFFFFF"/>
                    </a:solidFill>
                    <a:uFill>
                      <a:solidFill>
                        <a:srgbClr val="FFFFFF"/>
                      </a:solidFill>
                    </a:uFill>
                    <a:latin typeface="Candara"/>
                    <a:ea typeface="Candara"/>
                    <a:cs typeface="Candara"/>
                    <a:sym typeface="Candara"/>
                  </a:rPr>
                  <a:t>(3T, ~1ppm local precision)</a:t>
                </a:r>
              </a:p>
            </p:txBody>
          </p:sp>
        </p:grpSp>
        <p:sp>
          <p:nvSpPr>
            <p:cNvPr id="21" name="テキスト ボックス 20"/>
            <p:cNvSpPr txBox="1"/>
            <p:nvPr/>
          </p:nvSpPr>
          <p:spPr>
            <a:xfrm>
              <a:off x="2223834" y="6425776"/>
              <a:ext cx="1612173" cy="369332"/>
            </a:xfrm>
            <a:prstGeom prst="rect">
              <a:avLst/>
            </a:prstGeom>
            <a:noFill/>
          </p:spPr>
          <p:txBody>
            <a:bodyPr wrap="none" rtlCol="0">
              <a:spAutoFit/>
            </a:bodyPr>
            <a:lstStyle/>
            <a:p>
              <a:pPr defTabSz="914355"/>
              <a:r>
                <a:rPr lang="en-US" altLang="ja-JP" dirty="0">
                  <a:solidFill>
                    <a:prstClr val="white"/>
                  </a:solidFill>
                </a:rPr>
                <a:t>g-2 experiment</a:t>
              </a:r>
              <a:endParaRPr lang="ja-JP" altLang="en-US" dirty="0">
                <a:solidFill>
                  <a:prstClr val="white"/>
                </a:solidFill>
              </a:endParaRPr>
            </a:p>
          </p:txBody>
        </p:sp>
      </p:grpSp>
    </p:spTree>
    <p:extLst>
      <p:ext uri="{BB962C8B-B14F-4D97-AF65-F5344CB8AC3E}">
        <p14:creationId xmlns:p14="http://schemas.microsoft.com/office/powerpoint/2010/main" val="225630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2" y="1148059"/>
            <a:ext cx="9144000" cy="3633965"/>
          </a:xfrm>
          <a:prstGeom prst="rect">
            <a:avLst/>
          </a:prstGeom>
        </p:spPr>
      </p:pic>
      <p:sp>
        <p:nvSpPr>
          <p:cNvPr id="13" name="タイトル 1"/>
          <p:cNvSpPr>
            <a:spLocks noGrp="1"/>
          </p:cNvSpPr>
          <p:nvPr>
            <p:ph type="title"/>
          </p:nvPr>
        </p:nvSpPr>
        <p:spPr>
          <a:xfrm>
            <a:off x="1259632" y="119071"/>
            <a:ext cx="6876764" cy="540060"/>
          </a:xfrm>
        </p:spPr>
        <p:txBody>
          <a:bodyPr>
            <a:normAutofit/>
          </a:bodyPr>
          <a:lstStyle/>
          <a:p>
            <a:r>
              <a:rPr lang="en-US" altLang="ja-JP" dirty="0"/>
              <a:t>KEK </a:t>
            </a:r>
            <a:endParaRPr kumimoji="1" lang="ja-JP" altLang="en-US" dirty="0"/>
          </a:p>
        </p:txBody>
      </p:sp>
      <p:sp>
        <p:nvSpPr>
          <p:cNvPr id="4" name="スライド番号プレースホルダー 3">
            <a:extLst>
              <a:ext uri="{FF2B5EF4-FFF2-40B4-BE49-F238E27FC236}">
                <a16:creationId xmlns:a16="http://schemas.microsoft.com/office/drawing/2014/main" id="{AE017343-C3F9-4349-A896-738AAE073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DA9AB-68BF-4C1C-A55C-6322ECA17994}"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矢印: 右カーブ 4">
            <a:extLst>
              <a:ext uri="{FF2B5EF4-FFF2-40B4-BE49-F238E27FC236}">
                <a16:creationId xmlns:a16="http://schemas.microsoft.com/office/drawing/2014/main" id="{3BD74583-B507-4DE7-AABF-2809411391B5}"/>
              </a:ext>
            </a:extLst>
          </p:cNvPr>
          <p:cNvSpPr/>
          <p:nvPr/>
        </p:nvSpPr>
        <p:spPr>
          <a:xfrm rot="17623974" flipH="1">
            <a:off x="6315486" y="185082"/>
            <a:ext cx="754355" cy="50239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 name="矢印: 右カーブ 13">
            <a:extLst>
              <a:ext uri="{FF2B5EF4-FFF2-40B4-BE49-F238E27FC236}">
                <a16:creationId xmlns:a16="http://schemas.microsoft.com/office/drawing/2014/main" id="{BDF0D1B2-BDE5-40D2-B174-A1467850345A}"/>
              </a:ext>
            </a:extLst>
          </p:cNvPr>
          <p:cNvSpPr/>
          <p:nvPr/>
        </p:nvSpPr>
        <p:spPr>
          <a:xfrm rot="5943443">
            <a:off x="2127510" y="-30772"/>
            <a:ext cx="648072" cy="333145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矢印: 右カーブ 14">
            <a:extLst>
              <a:ext uri="{FF2B5EF4-FFF2-40B4-BE49-F238E27FC236}">
                <a16:creationId xmlns:a16="http://schemas.microsoft.com/office/drawing/2014/main" id="{F78D1992-FDE1-4857-8846-D4877310957D}"/>
              </a:ext>
            </a:extLst>
          </p:cNvPr>
          <p:cNvSpPr/>
          <p:nvPr/>
        </p:nvSpPr>
        <p:spPr>
          <a:xfrm rot="15596787" flipH="1">
            <a:off x="5192697" y="37235"/>
            <a:ext cx="502367" cy="329076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6" name="矢印: 右カーブ 15">
            <a:extLst>
              <a:ext uri="{FF2B5EF4-FFF2-40B4-BE49-F238E27FC236}">
                <a16:creationId xmlns:a16="http://schemas.microsoft.com/office/drawing/2014/main" id="{9D7DEA22-8732-45F3-9823-B6E26FE36CE2}"/>
              </a:ext>
            </a:extLst>
          </p:cNvPr>
          <p:cNvSpPr/>
          <p:nvPr/>
        </p:nvSpPr>
        <p:spPr>
          <a:xfrm rot="5943443">
            <a:off x="3846077" y="1983299"/>
            <a:ext cx="235274" cy="334739"/>
          </a:xfrm>
          <a:prstGeom prst="curvedRightArrow">
            <a:avLst>
              <a:gd name="adj1" fmla="val 25000"/>
              <a:gd name="adj2" fmla="val 50000"/>
              <a:gd name="adj3" fmla="val 3510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7" name="グループ化 16">
            <a:extLst>
              <a:ext uri="{FF2B5EF4-FFF2-40B4-BE49-F238E27FC236}">
                <a16:creationId xmlns:a16="http://schemas.microsoft.com/office/drawing/2014/main" id="{0A9D8068-D9EB-422E-AE48-07480A7542D6}"/>
              </a:ext>
            </a:extLst>
          </p:cNvPr>
          <p:cNvGrpSpPr/>
          <p:nvPr/>
        </p:nvGrpSpPr>
        <p:grpSpPr>
          <a:xfrm>
            <a:off x="160571" y="1916832"/>
            <a:ext cx="1583188" cy="1288383"/>
            <a:chOff x="1710885" y="192057"/>
            <a:chExt cx="2265948" cy="1664675"/>
          </a:xfrm>
        </p:grpSpPr>
        <p:grpSp>
          <p:nvGrpSpPr>
            <p:cNvPr id="18" name="グループ化 24">
              <a:extLst>
                <a:ext uri="{FF2B5EF4-FFF2-40B4-BE49-F238E27FC236}">
                  <a16:creationId xmlns:a16="http://schemas.microsoft.com/office/drawing/2014/main" id="{8E8FD695-F482-4972-9518-C55E1CCA18E0}"/>
                </a:ext>
              </a:extLst>
            </p:cNvPr>
            <p:cNvGrpSpPr>
              <a:grpSpLocks/>
            </p:cNvGrpSpPr>
            <p:nvPr/>
          </p:nvGrpSpPr>
          <p:grpSpPr bwMode="auto">
            <a:xfrm>
              <a:off x="1710885" y="192057"/>
              <a:ext cx="2265948" cy="1664675"/>
              <a:chOff x="860425" y="2776534"/>
              <a:chExt cx="5167313" cy="3522666"/>
            </a:xfrm>
          </p:grpSpPr>
          <p:pic>
            <p:nvPicPr>
              <p:cNvPr id="20" name="Picture 4">
                <a:extLst>
                  <a:ext uri="{FF2B5EF4-FFF2-40B4-BE49-F238E27FC236}">
                    <a16:creationId xmlns:a16="http://schemas.microsoft.com/office/drawing/2014/main" id="{1DEA3459-696D-40C4-8159-16C8FD890D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425" y="2794000"/>
                <a:ext cx="5167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3">
                <a:extLst>
                  <a:ext uri="{FF2B5EF4-FFF2-40B4-BE49-F238E27FC236}">
                    <a16:creationId xmlns:a16="http://schemas.microsoft.com/office/drawing/2014/main" id="{F78D3E9E-6B4A-4FD6-AF70-85575807BBEB}"/>
                  </a:ext>
                </a:extLst>
              </p:cNvPr>
              <p:cNvSpPr>
                <a:spLocks noChangeArrowheads="1"/>
              </p:cNvSpPr>
              <p:nvPr/>
            </p:nvSpPr>
            <p:spPr bwMode="auto">
              <a:xfrm>
                <a:off x="4302918" y="2776534"/>
                <a:ext cx="1714512" cy="64294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874713"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p:txBody>
          </p:sp>
        </p:grpSp>
        <p:sp>
          <p:nvSpPr>
            <p:cNvPr id="19" name="フリーフォーム 7">
              <a:extLst>
                <a:ext uri="{FF2B5EF4-FFF2-40B4-BE49-F238E27FC236}">
                  <a16:creationId xmlns:a16="http://schemas.microsoft.com/office/drawing/2014/main" id="{DB9F5718-0D54-4EA8-AA9D-EB003415929A}"/>
                </a:ext>
              </a:extLst>
            </p:cNvPr>
            <p:cNvSpPr/>
            <p:nvPr/>
          </p:nvSpPr>
          <p:spPr>
            <a:xfrm>
              <a:off x="2001832" y="198304"/>
              <a:ext cx="1832038" cy="407624"/>
            </a:xfrm>
            <a:custGeom>
              <a:avLst/>
              <a:gdLst>
                <a:gd name="connsiteX0" fmla="*/ 3238 w 1832038"/>
                <a:gd name="connsiteY0" fmla="*/ 0 h 407624"/>
                <a:gd name="connsiteX1" fmla="*/ 3238 w 1832038"/>
                <a:gd name="connsiteY1" fmla="*/ 0 h 407624"/>
                <a:gd name="connsiteX2" fmla="*/ 25272 w 1832038"/>
                <a:gd name="connsiteY2" fmla="*/ 110168 h 407624"/>
                <a:gd name="connsiteX3" fmla="*/ 14255 w 1832038"/>
                <a:gd name="connsiteY3" fmla="*/ 242371 h 407624"/>
                <a:gd name="connsiteX4" fmla="*/ 3238 w 1832038"/>
                <a:gd name="connsiteY4" fmla="*/ 275421 h 407624"/>
                <a:gd name="connsiteX5" fmla="*/ 69339 w 1832038"/>
                <a:gd name="connsiteY5" fmla="*/ 319489 h 407624"/>
                <a:gd name="connsiteX6" fmla="*/ 829503 w 1832038"/>
                <a:gd name="connsiteY6" fmla="*/ 352539 h 407624"/>
                <a:gd name="connsiteX7" fmla="*/ 1215093 w 1832038"/>
                <a:gd name="connsiteY7" fmla="*/ 363556 h 407624"/>
                <a:gd name="connsiteX8" fmla="*/ 1710852 w 1832038"/>
                <a:gd name="connsiteY8" fmla="*/ 385590 h 407624"/>
                <a:gd name="connsiteX9" fmla="*/ 1776954 w 1832038"/>
                <a:gd name="connsiteY9" fmla="*/ 407624 h 407624"/>
                <a:gd name="connsiteX10" fmla="*/ 1810004 w 1832038"/>
                <a:gd name="connsiteY10" fmla="*/ 385590 h 407624"/>
                <a:gd name="connsiteX11" fmla="*/ 1832038 w 1832038"/>
                <a:gd name="connsiteY11" fmla="*/ 319489 h 407624"/>
                <a:gd name="connsiteX12" fmla="*/ 1821021 w 1832038"/>
                <a:gd name="connsiteY12" fmla="*/ 165253 h 407624"/>
                <a:gd name="connsiteX13" fmla="*/ 1810004 w 1832038"/>
                <a:gd name="connsiteY13" fmla="*/ 121185 h 407624"/>
                <a:gd name="connsiteX14" fmla="*/ 1765937 w 1832038"/>
                <a:gd name="connsiteY14" fmla="*/ 110168 h 407624"/>
                <a:gd name="connsiteX15" fmla="*/ 1710852 w 1832038"/>
                <a:gd name="connsiteY15" fmla="*/ 99151 h 407624"/>
                <a:gd name="connsiteX16" fmla="*/ 1666785 w 1832038"/>
                <a:gd name="connsiteY16" fmla="*/ 88135 h 407624"/>
                <a:gd name="connsiteX17" fmla="*/ 1226110 w 1832038"/>
                <a:gd name="connsiteY17" fmla="*/ 77118 h 407624"/>
                <a:gd name="connsiteX18" fmla="*/ 1148992 w 1832038"/>
                <a:gd name="connsiteY18" fmla="*/ 44067 h 407624"/>
                <a:gd name="connsiteX19" fmla="*/ 1093908 w 1832038"/>
                <a:gd name="connsiteY19" fmla="*/ 55084 h 407624"/>
                <a:gd name="connsiteX20" fmla="*/ 807469 w 1832038"/>
                <a:gd name="connsiteY20" fmla="*/ 66101 h 407624"/>
                <a:gd name="connsiteX21" fmla="*/ 58322 w 1832038"/>
                <a:gd name="connsiteY21" fmla="*/ 55084 h 407624"/>
                <a:gd name="connsiteX22" fmla="*/ 25272 w 1832038"/>
                <a:gd name="connsiteY22" fmla="*/ 44067 h 407624"/>
                <a:gd name="connsiteX23" fmla="*/ 3238 w 1832038"/>
                <a:gd name="connsiteY23" fmla="*/ 0 h 4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2038" h="407624">
                  <a:moveTo>
                    <a:pt x="3238" y="0"/>
                  </a:moveTo>
                  <a:lnTo>
                    <a:pt x="3238" y="0"/>
                  </a:lnTo>
                  <a:cubicBezTo>
                    <a:pt x="10583" y="36723"/>
                    <a:pt x="23571" y="72757"/>
                    <a:pt x="25272" y="110168"/>
                  </a:cubicBezTo>
                  <a:cubicBezTo>
                    <a:pt x="27280" y="154343"/>
                    <a:pt x="20099" y="198538"/>
                    <a:pt x="14255" y="242371"/>
                  </a:cubicBezTo>
                  <a:cubicBezTo>
                    <a:pt x="12720" y="253882"/>
                    <a:pt x="3238" y="275421"/>
                    <a:pt x="3238" y="275421"/>
                  </a:cubicBezTo>
                  <a:lnTo>
                    <a:pt x="69339" y="319489"/>
                  </a:lnTo>
                  <a:cubicBezTo>
                    <a:pt x="385939" y="389845"/>
                    <a:pt x="119487" y="337592"/>
                    <a:pt x="829503" y="352539"/>
                  </a:cubicBezTo>
                  <a:lnTo>
                    <a:pt x="1215093" y="363556"/>
                  </a:lnTo>
                  <a:cubicBezTo>
                    <a:pt x="1476769" y="400939"/>
                    <a:pt x="1016994" y="338281"/>
                    <a:pt x="1710852" y="385590"/>
                  </a:cubicBezTo>
                  <a:cubicBezTo>
                    <a:pt x="1734024" y="387170"/>
                    <a:pt x="1776954" y="407624"/>
                    <a:pt x="1776954" y="407624"/>
                  </a:cubicBezTo>
                  <a:cubicBezTo>
                    <a:pt x="1787971" y="400279"/>
                    <a:pt x="1802987" y="396818"/>
                    <a:pt x="1810004" y="385590"/>
                  </a:cubicBezTo>
                  <a:cubicBezTo>
                    <a:pt x="1822313" y="365895"/>
                    <a:pt x="1832038" y="319489"/>
                    <a:pt x="1832038" y="319489"/>
                  </a:cubicBezTo>
                  <a:cubicBezTo>
                    <a:pt x="1828366" y="268077"/>
                    <a:pt x="1826713" y="216481"/>
                    <a:pt x="1821021" y="165253"/>
                  </a:cubicBezTo>
                  <a:cubicBezTo>
                    <a:pt x="1819349" y="150204"/>
                    <a:pt x="1820711" y="131892"/>
                    <a:pt x="1810004" y="121185"/>
                  </a:cubicBezTo>
                  <a:cubicBezTo>
                    <a:pt x="1799298" y="110479"/>
                    <a:pt x="1780718" y="113453"/>
                    <a:pt x="1765937" y="110168"/>
                  </a:cubicBezTo>
                  <a:cubicBezTo>
                    <a:pt x="1747658" y="106106"/>
                    <a:pt x="1729131" y="103213"/>
                    <a:pt x="1710852" y="99151"/>
                  </a:cubicBezTo>
                  <a:cubicBezTo>
                    <a:pt x="1696072" y="95867"/>
                    <a:pt x="1681910" y="88822"/>
                    <a:pt x="1666785" y="88135"/>
                  </a:cubicBezTo>
                  <a:cubicBezTo>
                    <a:pt x="1519999" y="81463"/>
                    <a:pt x="1373002" y="80790"/>
                    <a:pt x="1226110" y="77118"/>
                  </a:cubicBezTo>
                  <a:cubicBezTo>
                    <a:pt x="1217504" y="72815"/>
                    <a:pt x="1165203" y="44067"/>
                    <a:pt x="1148992" y="44067"/>
                  </a:cubicBezTo>
                  <a:cubicBezTo>
                    <a:pt x="1130267" y="44067"/>
                    <a:pt x="1112594" y="53878"/>
                    <a:pt x="1093908" y="55084"/>
                  </a:cubicBezTo>
                  <a:cubicBezTo>
                    <a:pt x="998556" y="61236"/>
                    <a:pt x="902949" y="62429"/>
                    <a:pt x="807469" y="66101"/>
                  </a:cubicBezTo>
                  <a:lnTo>
                    <a:pt x="58322" y="55084"/>
                  </a:lnTo>
                  <a:cubicBezTo>
                    <a:pt x="46714" y="54757"/>
                    <a:pt x="36438" y="47257"/>
                    <a:pt x="25272" y="44067"/>
                  </a:cubicBezTo>
                  <a:cubicBezTo>
                    <a:pt x="-16404" y="32159"/>
                    <a:pt x="6910" y="7345"/>
                    <a:pt x="3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pic>
        <p:nvPicPr>
          <p:cNvPr id="22" name="図 12">
            <a:extLst>
              <a:ext uri="{FF2B5EF4-FFF2-40B4-BE49-F238E27FC236}">
                <a16:creationId xmlns:a16="http://schemas.microsoft.com/office/drawing/2014/main" id="{D3D2F101-E8CF-4E7C-988E-A4EECF539A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8732" y="3549312"/>
            <a:ext cx="1792149" cy="1087988"/>
          </a:xfrm>
          <a:prstGeom prst="rect">
            <a:avLst/>
          </a:prstGeom>
        </p:spPr>
      </p:pic>
      <p:pic>
        <p:nvPicPr>
          <p:cNvPr id="23" name="図 22">
            <a:extLst>
              <a:ext uri="{FF2B5EF4-FFF2-40B4-BE49-F238E27FC236}">
                <a16:creationId xmlns:a16="http://schemas.microsoft.com/office/drawing/2014/main" id="{C1059251-1AC8-45FC-B1F5-964286C4B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892" y="1315476"/>
            <a:ext cx="1303615" cy="977711"/>
          </a:xfrm>
          <a:prstGeom prst="rect">
            <a:avLst/>
          </a:prstGeom>
        </p:spPr>
      </p:pic>
      <p:pic>
        <p:nvPicPr>
          <p:cNvPr id="24" name="Picture 4">
            <a:extLst>
              <a:ext uri="{FF2B5EF4-FFF2-40B4-BE49-F238E27FC236}">
                <a16:creationId xmlns:a16="http://schemas.microsoft.com/office/drawing/2014/main" id="{B15661A4-E70A-41A2-BC8E-7D58D53D21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5856" y="2247417"/>
            <a:ext cx="1207901" cy="118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24">
            <a:extLst>
              <a:ext uri="{FF2B5EF4-FFF2-40B4-BE49-F238E27FC236}">
                <a16:creationId xmlns:a16="http://schemas.microsoft.com/office/drawing/2014/main" id="{45D941A9-97AE-453B-BF95-75024D85D0F3}"/>
              </a:ext>
            </a:extLst>
          </p:cNvPr>
          <p:cNvSpPr txBox="1"/>
          <p:nvPr/>
        </p:nvSpPr>
        <p:spPr>
          <a:xfrm>
            <a:off x="3992374" y="3077703"/>
            <a:ext cx="853119" cy="584775"/>
          </a:xfrm>
          <a:prstGeom prst="rect">
            <a:avLst/>
          </a:prstGeom>
          <a:solidFill>
            <a:srgbClr val="FFFF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KISS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(RIKEN)</a:t>
            </a:r>
            <a:endParaRPr kumimoji="1" lang="ja-JP" altLang="en-US"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F66788AD-4104-4948-8FB0-DA94507FDF0F}"/>
              </a:ext>
            </a:extLst>
          </p:cNvPr>
          <p:cNvSpPr txBox="1"/>
          <p:nvPr/>
        </p:nvSpPr>
        <p:spPr>
          <a:xfrm>
            <a:off x="6711455" y="1752523"/>
            <a:ext cx="912429" cy="553998"/>
          </a:xfrm>
          <a:prstGeom prst="rect">
            <a:avLst/>
          </a:prstGeom>
          <a:solidFill>
            <a:srgbClr val="FFFF00"/>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UCN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 (TRIUMF)</a:t>
            </a:r>
            <a:endPar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42CD2C9A-CF32-4BCA-A8F0-428ADD967D92}"/>
              </a:ext>
            </a:extLst>
          </p:cNvPr>
          <p:cNvSpPr txBox="1"/>
          <p:nvPr/>
        </p:nvSpPr>
        <p:spPr>
          <a:xfrm>
            <a:off x="6474012" y="3219314"/>
            <a:ext cx="1621458" cy="523220"/>
          </a:xfrm>
          <a:prstGeom prst="rect">
            <a:avLst/>
          </a:prstGeom>
          <a:solidFill>
            <a:srgbClr val="FFFF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POLARBEAR-2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      (Atacama)</a:t>
            </a:r>
            <a:endParaRPr kumimoji="1" lang="ja-JP" altLang="en-US" sz="16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p:txBody>
      </p:sp>
      <p:sp>
        <p:nvSpPr>
          <p:cNvPr id="28" name="テキスト ボックス 27">
            <a:extLst>
              <a:ext uri="{FF2B5EF4-FFF2-40B4-BE49-F238E27FC236}">
                <a16:creationId xmlns:a16="http://schemas.microsoft.com/office/drawing/2014/main" id="{858710C8-29ED-4BD5-A2E3-584BA407707D}"/>
              </a:ext>
            </a:extLst>
          </p:cNvPr>
          <p:cNvSpPr txBox="1"/>
          <p:nvPr/>
        </p:nvSpPr>
        <p:spPr>
          <a:xfrm>
            <a:off x="165188" y="3116457"/>
            <a:ext cx="898516" cy="584775"/>
          </a:xfrm>
          <a:prstGeom prst="rect">
            <a:avLst/>
          </a:prstGeom>
          <a:solidFill>
            <a:srgbClr val="FFFF00"/>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ATLAS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rPr>
              <a:t>(CERN)</a:t>
            </a:r>
            <a:endPar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anose="020B0600070205080204" pitchFamily="50" charset="-128"/>
              <a:cs typeface="+mn-cs"/>
            </a:endParaRPr>
          </a:p>
        </p:txBody>
      </p:sp>
      <p:sp>
        <p:nvSpPr>
          <p:cNvPr id="6" name="テキスト ボックス 5">
            <a:extLst>
              <a:ext uri="{FF2B5EF4-FFF2-40B4-BE49-F238E27FC236}">
                <a16:creationId xmlns:a16="http://schemas.microsoft.com/office/drawing/2014/main" id="{DA9CE557-D0C1-4C60-A4C9-B2C3569F77E6}"/>
              </a:ext>
            </a:extLst>
          </p:cNvPr>
          <p:cNvSpPr txBox="1"/>
          <p:nvPr/>
        </p:nvSpPr>
        <p:spPr>
          <a:xfrm>
            <a:off x="1259632" y="4941168"/>
            <a:ext cx="7200800" cy="646331"/>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omic Sans MS" panose="030F0702030302020204" pitchFamily="66" charset="0"/>
                <a:ea typeface="ＭＳ Ｐゴシック" panose="020B0600070205080204" pitchFamily="50" charset="-128"/>
                <a:cs typeface="+mn-cs"/>
              </a:rPr>
              <a:t>IPNS is also collaborating with other world-wide institutes for various world top class projects.</a:t>
            </a:r>
            <a:endParaRPr kumimoji="1" lang="ja-JP" altLang="en-US" sz="1800" b="0" i="0" u="none" strike="noStrike" kern="1200" cap="none" spc="0" normalizeH="0" baseline="0" noProof="0" dirty="0">
              <a:ln>
                <a:noFill/>
              </a:ln>
              <a:solidFill>
                <a:prstClr val="black"/>
              </a:solidFill>
              <a:effectLst/>
              <a:uLnTx/>
              <a:uFillTx/>
              <a:latin typeface="Comic Sans MS" panose="030F0702030302020204" pitchFamily="66" charset="0"/>
              <a:ea typeface="ＭＳ Ｐゴシック" panose="020B0600070205080204" pitchFamily="50" charset="-128"/>
              <a:cs typeface="+mn-cs"/>
            </a:endParaRPr>
          </a:p>
        </p:txBody>
      </p:sp>
    </p:spTree>
    <p:extLst>
      <p:ext uri="{BB962C8B-B14F-4D97-AF65-F5344CB8AC3E}">
        <p14:creationId xmlns:p14="http://schemas.microsoft.com/office/powerpoint/2010/main" val="4063724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1980700" y="282839"/>
            <a:ext cx="2265948" cy="1664675"/>
            <a:chOff x="1710885" y="192057"/>
            <a:chExt cx="2265948" cy="1664675"/>
          </a:xfrm>
        </p:grpSpPr>
        <p:grpSp>
          <p:nvGrpSpPr>
            <p:cNvPr id="9" name="グループ化 24"/>
            <p:cNvGrpSpPr>
              <a:grpSpLocks/>
            </p:cNvGrpSpPr>
            <p:nvPr/>
          </p:nvGrpSpPr>
          <p:grpSpPr bwMode="auto">
            <a:xfrm>
              <a:off x="1710885" y="192057"/>
              <a:ext cx="2265948" cy="1664675"/>
              <a:chOff x="860425" y="2776534"/>
              <a:chExt cx="5167313" cy="3522666"/>
            </a:xfrm>
          </p:grpSpPr>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425" y="2794000"/>
                <a:ext cx="51673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23"/>
              <p:cNvSpPr>
                <a:spLocks noChangeArrowheads="1"/>
              </p:cNvSpPr>
              <p:nvPr/>
            </p:nvSpPr>
            <p:spPr bwMode="auto">
              <a:xfrm>
                <a:off x="4302918" y="2776534"/>
                <a:ext cx="1714512" cy="64294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874713" fontAlgn="base">
                  <a:spcBef>
                    <a:spcPct val="0"/>
                  </a:spcBef>
                  <a:spcAft>
                    <a:spcPct val="0"/>
                  </a:spcAft>
                </a:pPr>
                <a:endParaRPr lang="ja-JP" altLang="en-US" dirty="0">
                  <a:solidFill>
                    <a:prstClr val="black"/>
                  </a:solidFill>
                  <a:latin typeface="Arial" pitchFamily="34" charset="0"/>
                </a:endParaRPr>
              </a:p>
            </p:txBody>
          </p:sp>
        </p:grpSp>
        <p:sp>
          <p:nvSpPr>
            <p:cNvPr id="8" name="フリーフォーム 7"/>
            <p:cNvSpPr/>
            <p:nvPr/>
          </p:nvSpPr>
          <p:spPr>
            <a:xfrm>
              <a:off x="2001832" y="198304"/>
              <a:ext cx="1832038" cy="407624"/>
            </a:xfrm>
            <a:custGeom>
              <a:avLst/>
              <a:gdLst>
                <a:gd name="connsiteX0" fmla="*/ 3238 w 1832038"/>
                <a:gd name="connsiteY0" fmla="*/ 0 h 407624"/>
                <a:gd name="connsiteX1" fmla="*/ 3238 w 1832038"/>
                <a:gd name="connsiteY1" fmla="*/ 0 h 407624"/>
                <a:gd name="connsiteX2" fmla="*/ 25272 w 1832038"/>
                <a:gd name="connsiteY2" fmla="*/ 110168 h 407624"/>
                <a:gd name="connsiteX3" fmla="*/ 14255 w 1832038"/>
                <a:gd name="connsiteY3" fmla="*/ 242371 h 407624"/>
                <a:gd name="connsiteX4" fmla="*/ 3238 w 1832038"/>
                <a:gd name="connsiteY4" fmla="*/ 275421 h 407624"/>
                <a:gd name="connsiteX5" fmla="*/ 69339 w 1832038"/>
                <a:gd name="connsiteY5" fmla="*/ 319489 h 407624"/>
                <a:gd name="connsiteX6" fmla="*/ 829503 w 1832038"/>
                <a:gd name="connsiteY6" fmla="*/ 352539 h 407624"/>
                <a:gd name="connsiteX7" fmla="*/ 1215093 w 1832038"/>
                <a:gd name="connsiteY7" fmla="*/ 363556 h 407624"/>
                <a:gd name="connsiteX8" fmla="*/ 1710852 w 1832038"/>
                <a:gd name="connsiteY8" fmla="*/ 385590 h 407624"/>
                <a:gd name="connsiteX9" fmla="*/ 1776954 w 1832038"/>
                <a:gd name="connsiteY9" fmla="*/ 407624 h 407624"/>
                <a:gd name="connsiteX10" fmla="*/ 1810004 w 1832038"/>
                <a:gd name="connsiteY10" fmla="*/ 385590 h 407624"/>
                <a:gd name="connsiteX11" fmla="*/ 1832038 w 1832038"/>
                <a:gd name="connsiteY11" fmla="*/ 319489 h 407624"/>
                <a:gd name="connsiteX12" fmla="*/ 1821021 w 1832038"/>
                <a:gd name="connsiteY12" fmla="*/ 165253 h 407624"/>
                <a:gd name="connsiteX13" fmla="*/ 1810004 w 1832038"/>
                <a:gd name="connsiteY13" fmla="*/ 121185 h 407624"/>
                <a:gd name="connsiteX14" fmla="*/ 1765937 w 1832038"/>
                <a:gd name="connsiteY14" fmla="*/ 110168 h 407624"/>
                <a:gd name="connsiteX15" fmla="*/ 1710852 w 1832038"/>
                <a:gd name="connsiteY15" fmla="*/ 99151 h 407624"/>
                <a:gd name="connsiteX16" fmla="*/ 1666785 w 1832038"/>
                <a:gd name="connsiteY16" fmla="*/ 88135 h 407624"/>
                <a:gd name="connsiteX17" fmla="*/ 1226110 w 1832038"/>
                <a:gd name="connsiteY17" fmla="*/ 77118 h 407624"/>
                <a:gd name="connsiteX18" fmla="*/ 1148992 w 1832038"/>
                <a:gd name="connsiteY18" fmla="*/ 44067 h 407624"/>
                <a:gd name="connsiteX19" fmla="*/ 1093908 w 1832038"/>
                <a:gd name="connsiteY19" fmla="*/ 55084 h 407624"/>
                <a:gd name="connsiteX20" fmla="*/ 807469 w 1832038"/>
                <a:gd name="connsiteY20" fmla="*/ 66101 h 407624"/>
                <a:gd name="connsiteX21" fmla="*/ 58322 w 1832038"/>
                <a:gd name="connsiteY21" fmla="*/ 55084 h 407624"/>
                <a:gd name="connsiteX22" fmla="*/ 25272 w 1832038"/>
                <a:gd name="connsiteY22" fmla="*/ 44067 h 407624"/>
                <a:gd name="connsiteX23" fmla="*/ 3238 w 1832038"/>
                <a:gd name="connsiteY23" fmla="*/ 0 h 40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32038" h="407624">
                  <a:moveTo>
                    <a:pt x="3238" y="0"/>
                  </a:moveTo>
                  <a:lnTo>
                    <a:pt x="3238" y="0"/>
                  </a:lnTo>
                  <a:cubicBezTo>
                    <a:pt x="10583" y="36723"/>
                    <a:pt x="23571" y="72757"/>
                    <a:pt x="25272" y="110168"/>
                  </a:cubicBezTo>
                  <a:cubicBezTo>
                    <a:pt x="27280" y="154343"/>
                    <a:pt x="20099" y="198538"/>
                    <a:pt x="14255" y="242371"/>
                  </a:cubicBezTo>
                  <a:cubicBezTo>
                    <a:pt x="12720" y="253882"/>
                    <a:pt x="3238" y="275421"/>
                    <a:pt x="3238" y="275421"/>
                  </a:cubicBezTo>
                  <a:lnTo>
                    <a:pt x="69339" y="319489"/>
                  </a:lnTo>
                  <a:cubicBezTo>
                    <a:pt x="385939" y="389845"/>
                    <a:pt x="119487" y="337592"/>
                    <a:pt x="829503" y="352539"/>
                  </a:cubicBezTo>
                  <a:lnTo>
                    <a:pt x="1215093" y="363556"/>
                  </a:lnTo>
                  <a:cubicBezTo>
                    <a:pt x="1476769" y="400939"/>
                    <a:pt x="1016994" y="338281"/>
                    <a:pt x="1710852" y="385590"/>
                  </a:cubicBezTo>
                  <a:cubicBezTo>
                    <a:pt x="1734024" y="387170"/>
                    <a:pt x="1776954" y="407624"/>
                    <a:pt x="1776954" y="407624"/>
                  </a:cubicBezTo>
                  <a:cubicBezTo>
                    <a:pt x="1787971" y="400279"/>
                    <a:pt x="1802987" y="396818"/>
                    <a:pt x="1810004" y="385590"/>
                  </a:cubicBezTo>
                  <a:cubicBezTo>
                    <a:pt x="1822313" y="365895"/>
                    <a:pt x="1832038" y="319489"/>
                    <a:pt x="1832038" y="319489"/>
                  </a:cubicBezTo>
                  <a:cubicBezTo>
                    <a:pt x="1828366" y="268077"/>
                    <a:pt x="1826713" y="216481"/>
                    <a:pt x="1821021" y="165253"/>
                  </a:cubicBezTo>
                  <a:cubicBezTo>
                    <a:pt x="1819349" y="150204"/>
                    <a:pt x="1820711" y="131892"/>
                    <a:pt x="1810004" y="121185"/>
                  </a:cubicBezTo>
                  <a:cubicBezTo>
                    <a:pt x="1799298" y="110479"/>
                    <a:pt x="1780718" y="113453"/>
                    <a:pt x="1765937" y="110168"/>
                  </a:cubicBezTo>
                  <a:cubicBezTo>
                    <a:pt x="1747658" y="106106"/>
                    <a:pt x="1729131" y="103213"/>
                    <a:pt x="1710852" y="99151"/>
                  </a:cubicBezTo>
                  <a:cubicBezTo>
                    <a:pt x="1696072" y="95867"/>
                    <a:pt x="1681910" y="88822"/>
                    <a:pt x="1666785" y="88135"/>
                  </a:cubicBezTo>
                  <a:cubicBezTo>
                    <a:pt x="1519999" y="81463"/>
                    <a:pt x="1373002" y="80790"/>
                    <a:pt x="1226110" y="77118"/>
                  </a:cubicBezTo>
                  <a:cubicBezTo>
                    <a:pt x="1217504" y="72815"/>
                    <a:pt x="1165203" y="44067"/>
                    <a:pt x="1148992" y="44067"/>
                  </a:cubicBezTo>
                  <a:cubicBezTo>
                    <a:pt x="1130267" y="44067"/>
                    <a:pt x="1112594" y="53878"/>
                    <a:pt x="1093908" y="55084"/>
                  </a:cubicBezTo>
                  <a:cubicBezTo>
                    <a:pt x="998556" y="61236"/>
                    <a:pt x="902949" y="62429"/>
                    <a:pt x="807469" y="66101"/>
                  </a:cubicBezTo>
                  <a:lnTo>
                    <a:pt x="58322" y="55084"/>
                  </a:lnTo>
                  <a:cubicBezTo>
                    <a:pt x="46714" y="54757"/>
                    <a:pt x="36438" y="47257"/>
                    <a:pt x="25272" y="44067"/>
                  </a:cubicBezTo>
                  <a:cubicBezTo>
                    <a:pt x="-16404" y="32159"/>
                    <a:pt x="6910" y="7345"/>
                    <a:pt x="32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43" name="Picture 40" descr="IMG_098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573" y="4966009"/>
            <a:ext cx="1892485" cy="1419364"/>
          </a:xfrm>
          <a:prstGeom prst="rect">
            <a:avLst/>
          </a:prstGeom>
        </p:spPr>
      </p:pic>
      <p:pic>
        <p:nvPicPr>
          <p:cNvPr id="37" name="Picture 39"/>
          <p:cNvPicPr>
            <a:picLocks noChangeAspect="1"/>
          </p:cNvPicPr>
          <p:nvPr/>
        </p:nvPicPr>
        <p:blipFill rotWithShape="1">
          <a:blip r:embed="rId5" cstate="email">
            <a:extLst>
              <a:ext uri="{28A0092B-C50C-407E-A947-70E740481C1C}">
                <a14:useLocalDpi xmlns:a14="http://schemas.microsoft.com/office/drawing/2010/main"/>
              </a:ext>
            </a:extLst>
          </a:blip>
          <a:srcRect l="41402" t="20103" r="20666" b="23862"/>
          <a:stretch/>
        </p:blipFill>
        <p:spPr>
          <a:xfrm>
            <a:off x="3486761" y="4963295"/>
            <a:ext cx="1296000" cy="1422078"/>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7596" y="284470"/>
            <a:ext cx="2507372" cy="1772712"/>
          </a:xfrm>
          <a:prstGeom prst="rect">
            <a:avLst/>
          </a:prstGeom>
        </p:spPr>
      </p:pic>
      <p:pic>
        <p:nvPicPr>
          <p:cNvPr id="38" name="Picture 6" descr="PC06004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417" b="3240"/>
          <a:stretch/>
        </p:blipFill>
        <p:spPr bwMode="auto">
          <a:xfrm>
            <a:off x="4921763" y="4927422"/>
            <a:ext cx="2098238" cy="1278706"/>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5601961" y="5774109"/>
            <a:ext cx="3332019" cy="968597"/>
          </a:xfrm>
          <a:prstGeom prst="roundRect">
            <a:avLst/>
          </a:prstGeom>
          <a:solidFill>
            <a:srgbClr val="4C5D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a:solidFill>
                  <a:prstClr val="white"/>
                </a:solidFill>
              </a:rPr>
              <a:t>Technical Development Groups</a:t>
            </a:r>
          </a:p>
          <a:p>
            <a:pPr algn="ctr"/>
            <a:endParaRPr lang="en-US" altLang="ja-JP" sz="500" b="1" dirty="0">
              <a:solidFill>
                <a:prstClr val="white"/>
              </a:solidFill>
            </a:endParaRPr>
          </a:p>
          <a:p>
            <a:pPr algn="ctr"/>
            <a:r>
              <a:rPr lang="en-US" altLang="ja-JP" sz="1400" b="1" dirty="0">
                <a:solidFill>
                  <a:prstClr val="white"/>
                </a:solidFill>
              </a:rPr>
              <a:t>Electronics System</a:t>
            </a:r>
          </a:p>
          <a:p>
            <a:pPr algn="ctr"/>
            <a:r>
              <a:rPr lang="en-US" altLang="ja-JP" sz="1400" b="1" dirty="0">
                <a:solidFill>
                  <a:prstClr val="white"/>
                </a:solidFill>
              </a:rPr>
              <a:t>Cryogenics</a:t>
            </a:r>
          </a:p>
          <a:p>
            <a:pPr algn="ctr"/>
            <a:r>
              <a:rPr lang="en-US" altLang="ja-JP" sz="1400" b="1" dirty="0">
                <a:solidFill>
                  <a:prstClr val="white"/>
                </a:solidFill>
              </a:rPr>
              <a:t>Mechanical Engineering</a:t>
            </a:r>
          </a:p>
        </p:txBody>
      </p:sp>
      <p:pic>
        <p:nvPicPr>
          <p:cNvPr id="20" name="Picture 24" descr="01_T2K_0808-japan-korea"/>
          <p:cNvPicPr>
            <a:picLocks noChangeAspect="1" noChangeArrowheads="1"/>
          </p:cNvPicPr>
          <p:nvPr/>
        </p:nvPicPr>
        <p:blipFill>
          <a:blip r:embed="rId8" cstate="print">
            <a:extLst>
              <a:ext uri="{28A0092B-C50C-407E-A947-70E740481C1C}">
                <a14:useLocalDpi xmlns:a14="http://schemas.microsoft.com/office/drawing/2010/main" val="0"/>
              </a:ext>
            </a:extLst>
          </a:blip>
          <a:srcRect l="621"/>
          <a:stretch>
            <a:fillRect/>
          </a:stretch>
        </p:blipFill>
        <p:spPr bwMode="auto">
          <a:xfrm>
            <a:off x="90602" y="2968969"/>
            <a:ext cx="2576868" cy="103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igh-p無し"/>
          <p:cNvPicPr>
            <a:picLocks noChangeAspect="1" noChangeArrowheads="1"/>
          </p:cNvPicPr>
          <p:nvPr/>
        </p:nvPicPr>
        <p:blipFill>
          <a:blip r:embed="rId9" cstate="print">
            <a:extLst>
              <a:ext uri="{28A0092B-C50C-407E-A947-70E740481C1C}">
                <a14:useLocalDpi xmlns:a14="http://schemas.microsoft.com/office/drawing/2010/main" val="0"/>
              </a:ext>
            </a:extLst>
          </a:blip>
          <a:srcRect l="2362" r="2362"/>
          <a:stretch>
            <a:fillRect/>
          </a:stretch>
        </p:blipFill>
        <p:spPr bwMode="auto">
          <a:xfrm>
            <a:off x="5973861" y="3021599"/>
            <a:ext cx="3006556" cy="157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星 5 1"/>
          <p:cNvSpPr/>
          <p:nvPr/>
        </p:nvSpPr>
        <p:spPr>
          <a:xfrm>
            <a:off x="3042421" y="2050684"/>
            <a:ext cx="2925325" cy="2632793"/>
          </a:xfrm>
          <a:prstGeom prst="star5">
            <a:avLst>
              <a:gd name="adj" fmla="val 6924"/>
              <a:gd name="hf" fmla="val 105146"/>
              <a:gd name="vf" fmla="val 110557"/>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lang="ja-JP" altLang="en-US" dirty="0">
              <a:solidFill>
                <a:prstClr val="black"/>
              </a:solidFill>
            </a:endParaRPr>
          </a:p>
        </p:txBody>
      </p:sp>
      <p:sp>
        <p:nvSpPr>
          <p:cNvPr id="3" name="円/楕円 2"/>
          <p:cNvSpPr/>
          <p:nvPr/>
        </p:nvSpPr>
        <p:spPr>
          <a:xfrm>
            <a:off x="3785003" y="1353106"/>
            <a:ext cx="1440160" cy="1395155"/>
          </a:xfrm>
          <a:prstGeom prst="ellipse">
            <a:avLst/>
          </a:prstGeom>
        </p:spPr>
        <p:style>
          <a:lnRef idx="0">
            <a:schemeClr val="accent2"/>
          </a:lnRef>
          <a:fillRef idx="1003">
            <a:schemeClr val="dk2"/>
          </a:fillRef>
          <a:effectRef idx="3">
            <a:schemeClr val="accent2"/>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Energy Frontier </a:t>
            </a:r>
            <a:endParaRPr lang="ja-JP" altLang="en-US" dirty="0">
              <a:solidFill>
                <a:prstClr val="white"/>
              </a:solidFill>
            </a:endParaRPr>
          </a:p>
        </p:txBody>
      </p:sp>
      <p:sp>
        <p:nvSpPr>
          <p:cNvPr id="4" name="円/楕円 3"/>
          <p:cNvSpPr/>
          <p:nvPr/>
        </p:nvSpPr>
        <p:spPr>
          <a:xfrm>
            <a:off x="2344843" y="2365719"/>
            <a:ext cx="1440160" cy="1395155"/>
          </a:xfrm>
          <a:prstGeom prst="ellipse">
            <a:avLst/>
          </a:prstGeom>
        </p:spPr>
        <p:style>
          <a:lnRef idx="0">
            <a:schemeClr val="accent1"/>
          </a:lnRef>
          <a:fillRef idx="1003">
            <a:schemeClr val="dk2"/>
          </a:fillRef>
          <a:effectRef idx="3">
            <a:schemeClr val="accent1"/>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Flavor Physics </a:t>
            </a:r>
            <a:endParaRPr lang="ja-JP" altLang="en-US" dirty="0">
              <a:solidFill>
                <a:prstClr val="white"/>
              </a:solidFill>
            </a:endParaRPr>
          </a:p>
        </p:txBody>
      </p:sp>
      <p:sp>
        <p:nvSpPr>
          <p:cNvPr id="5" name="円/楕円 4"/>
          <p:cNvSpPr/>
          <p:nvPr/>
        </p:nvSpPr>
        <p:spPr>
          <a:xfrm>
            <a:off x="5225163" y="2365719"/>
            <a:ext cx="1440160" cy="1395155"/>
          </a:xfrm>
          <a:prstGeom prst="ellipse">
            <a:avLst/>
          </a:prstGeom>
          <a:solidFill>
            <a:srgbClr val="4C5D76"/>
          </a:solidFill>
          <a:ln>
            <a:solidFill>
              <a:srgbClr val="4E5F78"/>
            </a:solidFill>
          </a:ln>
        </p:spPr>
        <p:style>
          <a:lnRef idx="0">
            <a:schemeClr val="accent4"/>
          </a:lnRef>
          <a:fillRef idx="1003">
            <a:schemeClr val="dk2"/>
          </a:fillRef>
          <a:effectRef idx="3">
            <a:schemeClr val="accent4"/>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Hadron and </a:t>
            </a:r>
            <a:r>
              <a:rPr lang="en-US" altLang="ja-JP" dirty="0" err="1">
                <a:solidFill>
                  <a:prstClr val="white"/>
                </a:solidFill>
              </a:rPr>
              <a:t>NuclearPhysics</a:t>
            </a:r>
            <a:r>
              <a:rPr lang="en-US" altLang="ja-JP" dirty="0">
                <a:solidFill>
                  <a:prstClr val="white"/>
                </a:solidFill>
              </a:rPr>
              <a:t> </a:t>
            </a:r>
            <a:endParaRPr lang="ja-JP" altLang="en-US" dirty="0">
              <a:solidFill>
                <a:prstClr val="white"/>
              </a:solidFill>
            </a:endParaRPr>
          </a:p>
        </p:txBody>
      </p:sp>
      <p:sp>
        <p:nvSpPr>
          <p:cNvPr id="6" name="円/楕円 5"/>
          <p:cNvSpPr/>
          <p:nvPr/>
        </p:nvSpPr>
        <p:spPr>
          <a:xfrm>
            <a:off x="4662602" y="3986461"/>
            <a:ext cx="1440160" cy="1395155"/>
          </a:xfrm>
          <a:prstGeom prst="ellipse">
            <a:avLst/>
          </a:prstGeom>
        </p:spPr>
        <p:style>
          <a:lnRef idx="0">
            <a:schemeClr val="accent6"/>
          </a:lnRef>
          <a:fillRef idx="1003">
            <a:schemeClr val="dk2"/>
          </a:fillRef>
          <a:effectRef idx="3">
            <a:schemeClr val="accent6"/>
          </a:effectRef>
          <a:fontRef idx="minor">
            <a:schemeClr val="lt1"/>
          </a:fontRef>
        </p:style>
        <p:txBody>
          <a:bodyPr rtlCol="0" anchor="ctr"/>
          <a:lstStyle/>
          <a:p>
            <a:pPr algn="ctr" fontAlgn="base">
              <a:spcBef>
                <a:spcPct val="0"/>
              </a:spcBef>
              <a:spcAft>
                <a:spcPct val="0"/>
              </a:spcAft>
            </a:pPr>
            <a:r>
              <a:rPr lang="en-US" altLang="ja-JP" dirty="0">
                <a:solidFill>
                  <a:prstClr val="white"/>
                </a:solidFill>
              </a:rPr>
              <a:t>Theory </a:t>
            </a:r>
            <a:endParaRPr lang="ja-JP" altLang="en-US" dirty="0">
              <a:solidFill>
                <a:prstClr val="white"/>
              </a:solidFill>
            </a:endParaRPr>
          </a:p>
        </p:txBody>
      </p:sp>
      <p:sp>
        <p:nvSpPr>
          <p:cNvPr id="7" name="円/楕円 6"/>
          <p:cNvSpPr/>
          <p:nvPr/>
        </p:nvSpPr>
        <p:spPr>
          <a:xfrm>
            <a:off x="2890276" y="3985899"/>
            <a:ext cx="1440160" cy="1395155"/>
          </a:xfrm>
          <a:prstGeom prst="ellipse">
            <a:avLst/>
          </a:prstGeom>
        </p:spPr>
        <p:style>
          <a:lnRef idx="0">
            <a:schemeClr val="accent3"/>
          </a:lnRef>
          <a:fillRef idx="1003">
            <a:schemeClr val="dk2"/>
          </a:fillRef>
          <a:effectRef idx="3">
            <a:schemeClr val="accent3"/>
          </a:effectRef>
          <a:fontRef idx="minor">
            <a:schemeClr val="lt1"/>
          </a:fontRef>
        </p:style>
        <p:txBody>
          <a:bodyPr rtlCol="0" anchor="ctr"/>
          <a:lstStyle/>
          <a:p>
            <a:pPr algn="ctr" fontAlgn="base">
              <a:spcBef>
                <a:spcPct val="0"/>
              </a:spcBef>
              <a:spcAft>
                <a:spcPct val="0"/>
              </a:spcAft>
            </a:pPr>
            <a:r>
              <a:rPr lang="en-US" altLang="ja-JP" dirty="0" err="1">
                <a:solidFill>
                  <a:prstClr val="white"/>
                </a:solidFill>
              </a:rPr>
              <a:t>Astro</a:t>
            </a:r>
            <a:r>
              <a:rPr lang="en-US" altLang="ja-JP" dirty="0">
                <a:solidFill>
                  <a:prstClr val="white"/>
                </a:solidFill>
              </a:rPr>
              <a:t>- particle Physics </a:t>
            </a:r>
            <a:endParaRPr lang="ja-JP" altLang="en-US" dirty="0">
              <a:solidFill>
                <a:prstClr val="white"/>
              </a:solidFill>
            </a:endParaRPr>
          </a:p>
        </p:txBody>
      </p:sp>
      <p:pic>
        <p:nvPicPr>
          <p:cNvPr id="12" name="Picture 43" descr="Belle2.png"/>
          <p:cNvPicPr>
            <a:picLocks noChangeAspect="1"/>
          </p:cNvPicPr>
          <p:nvPr/>
        </p:nvPicPr>
        <p:blipFill rotWithShape="1">
          <a:blip r:embed="rId10" cstate="print">
            <a:extLst>
              <a:ext uri="{28A0092B-C50C-407E-A947-70E740481C1C}">
                <a14:useLocalDpi xmlns:a14="http://schemas.microsoft.com/office/drawing/2010/main" val="0"/>
              </a:ext>
            </a:extLst>
          </a:blip>
          <a:srcRect l="15707" r="16870"/>
          <a:stretch/>
        </p:blipFill>
        <p:spPr bwMode="auto">
          <a:xfrm>
            <a:off x="1056579" y="1472539"/>
            <a:ext cx="1599352" cy="158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40726" y="1168164"/>
            <a:ext cx="1605185" cy="1570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5430" y="1863143"/>
            <a:ext cx="1020741" cy="113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 name="テキスト ボックス 20"/>
          <p:cNvSpPr txBox="1"/>
          <p:nvPr/>
        </p:nvSpPr>
        <p:spPr>
          <a:xfrm>
            <a:off x="3511955" y="3157785"/>
            <a:ext cx="2068195"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altLang="ja-JP"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rPr>
              <a:t>Physics</a:t>
            </a:r>
          </a:p>
          <a:p>
            <a:pPr algn="ctr" fontAlgn="base">
              <a:spcBef>
                <a:spcPct val="0"/>
              </a:spcBef>
              <a:spcAft>
                <a:spcPct val="0"/>
              </a:spcAft>
            </a:pPr>
            <a:r>
              <a:rPr lang="en-US" altLang="ja-JP" sz="2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pitchFamily="34" charset="0"/>
              </a:rPr>
              <a:t>at IPNS/KEK</a:t>
            </a:r>
          </a:p>
        </p:txBody>
      </p:sp>
      <p:sp>
        <p:nvSpPr>
          <p:cNvPr id="24" name="テキスト ボックス 23"/>
          <p:cNvSpPr txBox="1"/>
          <p:nvPr/>
        </p:nvSpPr>
        <p:spPr>
          <a:xfrm>
            <a:off x="6210281" y="400869"/>
            <a:ext cx="543739" cy="369332"/>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ILC</a:t>
            </a:r>
            <a:endParaRPr lang="ja-JP" altLang="en-US" dirty="0">
              <a:solidFill>
                <a:prstClr val="black"/>
              </a:solidFill>
              <a:latin typeface="Arial" pitchFamily="34" charset="0"/>
            </a:endParaRPr>
          </a:p>
        </p:txBody>
      </p:sp>
      <p:sp>
        <p:nvSpPr>
          <p:cNvPr id="25" name="テキスト ボックス 24"/>
          <p:cNvSpPr txBox="1"/>
          <p:nvPr/>
        </p:nvSpPr>
        <p:spPr>
          <a:xfrm>
            <a:off x="75018" y="1388075"/>
            <a:ext cx="1018227"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COMET</a:t>
            </a:r>
          </a:p>
          <a:p>
            <a:pPr fontAlgn="base">
              <a:spcBef>
                <a:spcPct val="0"/>
              </a:spcBef>
              <a:spcAft>
                <a:spcPct val="0"/>
              </a:spcAft>
            </a:pPr>
            <a:r>
              <a:rPr lang="en-US" altLang="ja-JP" sz="1400" dirty="0">
                <a:solidFill>
                  <a:prstClr val="black"/>
                </a:solidFill>
                <a:latin typeface="Arial" pitchFamily="34" charset="0"/>
              </a:rPr>
              <a:t>(J-PARC)</a:t>
            </a:r>
            <a:endParaRPr lang="ja-JP" altLang="en-US" sz="1400" dirty="0">
              <a:solidFill>
                <a:prstClr val="black"/>
              </a:solidFill>
              <a:latin typeface="Arial" pitchFamily="34" charset="0"/>
            </a:endParaRPr>
          </a:p>
        </p:txBody>
      </p:sp>
      <p:sp>
        <p:nvSpPr>
          <p:cNvPr id="26" name="テキスト ボックス 25"/>
          <p:cNvSpPr txBox="1"/>
          <p:nvPr/>
        </p:nvSpPr>
        <p:spPr>
          <a:xfrm>
            <a:off x="967730" y="844715"/>
            <a:ext cx="902811"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Belle-II</a:t>
            </a:r>
          </a:p>
          <a:p>
            <a:pPr fontAlgn="base">
              <a:spcBef>
                <a:spcPct val="0"/>
              </a:spcBef>
              <a:spcAft>
                <a:spcPct val="0"/>
              </a:spcAft>
            </a:pPr>
            <a:r>
              <a:rPr lang="en-US" altLang="ja-JP" sz="1400" dirty="0">
                <a:solidFill>
                  <a:prstClr val="black"/>
                </a:solidFill>
                <a:latin typeface="Arial" pitchFamily="34" charset="0"/>
              </a:rPr>
              <a:t>(KEKB)</a:t>
            </a:r>
            <a:endParaRPr lang="ja-JP" altLang="en-US" sz="1400" dirty="0">
              <a:solidFill>
                <a:prstClr val="black"/>
              </a:solidFill>
              <a:latin typeface="Arial" pitchFamily="34" charset="0"/>
            </a:endParaRPr>
          </a:p>
        </p:txBody>
      </p:sp>
      <p:sp>
        <p:nvSpPr>
          <p:cNvPr id="28" name="テキスト ボックス 27"/>
          <p:cNvSpPr txBox="1"/>
          <p:nvPr/>
        </p:nvSpPr>
        <p:spPr>
          <a:xfrm>
            <a:off x="946564" y="3167227"/>
            <a:ext cx="1531188" cy="861774"/>
          </a:xfrm>
          <a:prstGeom prst="rect">
            <a:avLst/>
          </a:prstGeom>
          <a:noFill/>
        </p:spPr>
        <p:txBody>
          <a:bodyPr wrap="none" rtlCol="0">
            <a:spAutoFit/>
          </a:bodyPr>
          <a:lstStyle/>
          <a:p>
            <a:pPr fontAlgn="base">
              <a:spcBef>
                <a:spcPct val="0"/>
              </a:spcBef>
              <a:spcAft>
                <a:spcPct val="0"/>
              </a:spcAft>
            </a:pPr>
            <a:r>
              <a:rPr lang="en-US" altLang="ja-JP" dirty="0">
                <a:solidFill>
                  <a:prstClr val="white"/>
                </a:solidFill>
                <a:latin typeface="Arial" pitchFamily="34" charset="0"/>
              </a:rPr>
              <a:t>Neutrino</a:t>
            </a:r>
          </a:p>
          <a:p>
            <a:pPr fontAlgn="base">
              <a:spcBef>
                <a:spcPct val="0"/>
              </a:spcBef>
              <a:spcAft>
                <a:spcPct val="0"/>
              </a:spcAft>
            </a:pPr>
            <a:r>
              <a:rPr lang="en-US" altLang="ja-JP" dirty="0">
                <a:solidFill>
                  <a:prstClr val="white"/>
                </a:solidFill>
                <a:latin typeface="Arial" pitchFamily="34" charset="0"/>
              </a:rPr>
              <a:t> Experiments</a:t>
            </a:r>
          </a:p>
          <a:p>
            <a:pPr fontAlgn="base">
              <a:spcBef>
                <a:spcPct val="0"/>
              </a:spcBef>
              <a:spcAft>
                <a:spcPct val="0"/>
              </a:spcAft>
            </a:pPr>
            <a:r>
              <a:rPr lang="en-US" altLang="ja-JP" sz="1400" dirty="0">
                <a:solidFill>
                  <a:prstClr val="white"/>
                </a:solidFill>
                <a:latin typeface="Arial" pitchFamily="34" charset="0"/>
              </a:rPr>
              <a:t>(J-PARC)</a:t>
            </a:r>
          </a:p>
        </p:txBody>
      </p:sp>
      <p:sp>
        <p:nvSpPr>
          <p:cNvPr id="29" name="テキスト ボックス 28"/>
          <p:cNvSpPr txBox="1"/>
          <p:nvPr/>
        </p:nvSpPr>
        <p:spPr>
          <a:xfrm>
            <a:off x="92513" y="3954078"/>
            <a:ext cx="939168"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KOTO</a:t>
            </a:r>
          </a:p>
          <a:p>
            <a:pPr fontAlgn="base">
              <a:spcBef>
                <a:spcPct val="0"/>
              </a:spcBef>
              <a:spcAft>
                <a:spcPct val="0"/>
              </a:spcAft>
            </a:pPr>
            <a:r>
              <a:rPr lang="en-US" altLang="ja-JP" sz="1400" dirty="0">
                <a:solidFill>
                  <a:prstClr val="black"/>
                </a:solidFill>
                <a:latin typeface="Arial" pitchFamily="34" charset="0"/>
              </a:rPr>
              <a:t>(J-PARC)</a:t>
            </a:r>
            <a:endParaRPr lang="ja-JP" altLang="en-US" sz="1400" dirty="0">
              <a:solidFill>
                <a:prstClr val="black"/>
              </a:solidFill>
              <a:latin typeface="Arial" pitchFamily="34" charset="0"/>
            </a:endParaRPr>
          </a:p>
        </p:txBody>
      </p:sp>
      <p:sp>
        <p:nvSpPr>
          <p:cNvPr id="32" name="テキスト ボックス 31"/>
          <p:cNvSpPr txBox="1"/>
          <p:nvPr/>
        </p:nvSpPr>
        <p:spPr>
          <a:xfrm>
            <a:off x="7924395" y="1411177"/>
            <a:ext cx="853119"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KISS</a:t>
            </a:r>
          </a:p>
          <a:p>
            <a:pPr fontAlgn="base">
              <a:spcBef>
                <a:spcPct val="0"/>
              </a:spcBef>
              <a:spcAft>
                <a:spcPct val="0"/>
              </a:spcAft>
            </a:pPr>
            <a:r>
              <a:rPr lang="en-US" altLang="ja-JP" sz="1400" dirty="0">
                <a:solidFill>
                  <a:prstClr val="black"/>
                </a:solidFill>
                <a:latin typeface="Arial" pitchFamily="34" charset="0"/>
              </a:rPr>
              <a:t>(RIKEN)</a:t>
            </a:r>
            <a:endParaRPr lang="ja-JP" altLang="en-US" sz="1400" dirty="0">
              <a:solidFill>
                <a:prstClr val="black"/>
              </a:solidFill>
              <a:latin typeface="Arial" pitchFamily="34" charset="0"/>
            </a:endParaRPr>
          </a:p>
        </p:txBody>
      </p:sp>
      <p:sp>
        <p:nvSpPr>
          <p:cNvPr id="33" name="テキスト ボックス 32"/>
          <p:cNvSpPr txBox="1"/>
          <p:nvPr/>
        </p:nvSpPr>
        <p:spPr>
          <a:xfrm>
            <a:off x="6726692" y="2638829"/>
            <a:ext cx="1364476"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Hadron hall</a:t>
            </a:r>
          </a:p>
          <a:p>
            <a:pPr fontAlgn="base">
              <a:spcBef>
                <a:spcPct val="0"/>
              </a:spcBef>
              <a:spcAft>
                <a:spcPct val="0"/>
              </a:spcAft>
            </a:pPr>
            <a:r>
              <a:rPr lang="en-US" altLang="ja-JP" sz="1400" dirty="0">
                <a:solidFill>
                  <a:prstClr val="black"/>
                </a:solidFill>
                <a:latin typeface="Arial" pitchFamily="34" charset="0"/>
              </a:rPr>
              <a:t>(J-PARC)</a:t>
            </a:r>
          </a:p>
        </p:txBody>
      </p:sp>
      <p:sp>
        <p:nvSpPr>
          <p:cNvPr id="36" name="テキスト ボックス 35"/>
          <p:cNvSpPr txBox="1"/>
          <p:nvPr/>
        </p:nvSpPr>
        <p:spPr>
          <a:xfrm>
            <a:off x="365087" y="5818635"/>
            <a:ext cx="912429" cy="553998"/>
          </a:xfrm>
          <a:prstGeom prst="rect">
            <a:avLst/>
          </a:prstGeom>
          <a:noFill/>
        </p:spPr>
        <p:txBody>
          <a:bodyPr wrap="none" rtlCol="0">
            <a:spAutoFit/>
          </a:bodyPr>
          <a:lstStyle/>
          <a:p>
            <a:pPr algn="ctr" fontAlgn="base">
              <a:spcBef>
                <a:spcPct val="0"/>
              </a:spcBef>
              <a:spcAft>
                <a:spcPct val="0"/>
              </a:spcAft>
            </a:pPr>
            <a:r>
              <a:rPr lang="en-US" altLang="ja-JP" dirty="0">
                <a:solidFill>
                  <a:prstClr val="black"/>
                </a:solidFill>
                <a:latin typeface="Arial" pitchFamily="34" charset="0"/>
              </a:rPr>
              <a:t>UCN</a:t>
            </a:r>
          </a:p>
          <a:p>
            <a:pPr fontAlgn="base">
              <a:spcBef>
                <a:spcPct val="0"/>
              </a:spcBef>
              <a:spcAft>
                <a:spcPct val="0"/>
              </a:spcAft>
            </a:pPr>
            <a:r>
              <a:rPr lang="en-US" altLang="ja-JP" sz="1200" dirty="0">
                <a:solidFill>
                  <a:prstClr val="black"/>
                </a:solidFill>
                <a:latin typeface="Arial" pitchFamily="34" charset="0"/>
              </a:rPr>
              <a:t> (TRIUMF)</a:t>
            </a:r>
            <a:endParaRPr lang="en-US" altLang="ja-JP" dirty="0">
              <a:solidFill>
                <a:prstClr val="black"/>
              </a:solidFill>
              <a:latin typeface="Arial" pitchFamily="34" charset="0"/>
            </a:endParaRPr>
          </a:p>
        </p:txBody>
      </p:sp>
      <p:pic>
        <p:nvPicPr>
          <p:cNvPr id="40" name="図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46912" y="3689510"/>
            <a:ext cx="1316736" cy="1235188"/>
          </a:xfrm>
          <a:prstGeom prst="rect">
            <a:avLst/>
          </a:prstGeom>
        </p:spPr>
      </p:pic>
      <p:sp>
        <p:nvSpPr>
          <p:cNvPr id="34" name="テキスト ボックス 33"/>
          <p:cNvSpPr txBox="1"/>
          <p:nvPr/>
        </p:nvSpPr>
        <p:spPr>
          <a:xfrm>
            <a:off x="6188690" y="4051569"/>
            <a:ext cx="1505540" cy="861774"/>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SKS, </a:t>
            </a:r>
          </a:p>
          <a:p>
            <a:pPr fontAlgn="base">
              <a:spcBef>
                <a:spcPct val="0"/>
              </a:spcBef>
              <a:spcAft>
                <a:spcPct val="0"/>
              </a:spcAft>
            </a:pPr>
            <a:r>
              <a:rPr lang="en-US" altLang="ja-JP" dirty="0" err="1">
                <a:solidFill>
                  <a:prstClr val="black"/>
                </a:solidFill>
                <a:latin typeface="Arial" pitchFamily="34" charset="0"/>
              </a:rPr>
              <a:t>Hyperball</a:t>
            </a:r>
            <a:r>
              <a:rPr lang="en-US" altLang="ja-JP" dirty="0">
                <a:solidFill>
                  <a:prstClr val="black"/>
                </a:solidFill>
                <a:latin typeface="Arial" pitchFamily="34" charset="0"/>
              </a:rPr>
              <a:t>-J</a:t>
            </a:r>
            <a:r>
              <a:rPr lang="ja-JP" altLang="en-US" dirty="0">
                <a:solidFill>
                  <a:prstClr val="black"/>
                </a:solidFill>
                <a:latin typeface="Arial" pitchFamily="34" charset="0"/>
              </a:rPr>
              <a:t>　</a:t>
            </a:r>
            <a:endParaRPr lang="en-US" altLang="ja-JP" dirty="0">
              <a:solidFill>
                <a:prstClr val="black"/>
              </a:solidFill>
              <a:latin typeface="Arial" pitchFamily="34" charset="0"/>
            </a:endParaRPr>
          </a:p>
          <a:p>
            <a:pPr fontAlgn="base">
              <a:spcBef>
                <a:spcPct val="0"/>
              </a:spcBef>
              <a:spcAft>
                <a:spcPct val="0"/>
              </a:spcAft>
            </a:pPr>
            <a:endParaRPr lang="ja-JP" altLang="en-US" sz="1400" dirty="0">
              <a:solidFill>
                <a:prstClr val="black"/>
              </a:solidFill>
              <a:latin typeface="Arial" pitchFamily="34" charset="0"/>
            </a:endParaRPr>
          </a:p>
        </p:txBody>
      </p:sp>
      <p:pic>
        <p:nvPicPr>
          <p:cNvPr id="41"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0077" y="3975304"/>
            <a:ext cx="1143028" cy="857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a:tailEnd/>
              </a14:hiddenLine>
            </a:ext>
          </a:extLst>
        </p:spPr>
      </p:pic>
      <p:sp>
        <p:nvSpPr>
          <p:cNvPr id="42" name="テキスト ボックス 41"/>
          <p:cNvSpPr txBox="1"/>
          <p:nvPr/>
        </p:nvSpPr>
        <p:spPr>
          <a:xfrm>
            <a:off x="3813429" y="6238234"/>
            <a:ext cx="1108334" cy="584776"/>
          </a:xfrm>
          <a:prstGeom prst="rect">
            <a:avLst/>
          </a:prstGeom>
          <a:solidFill>
            <a:schemeClr val="bg1"/>
          </a:solidFill>
        </p:spPr>
        <p:txBody>
          <a:bodyPr wrap="none" rtlCol="0">
            <a:spAutoFit/>
          </a:bodyPr>
          <a:lstStyle/>
          <a:p>
            <a:pPr fontAlgn="base">
              <a:spcBef>
                <a:spcPct val="0"/>
              </a:spcBef>
              <a:spcAft>
                <a:spcPct val="0"/>
              </a:spcAft>
            </a:pPr>
            <a:r>
              <a:rPr lang="en-US" altLang="ja-JP" dirty="0">
                <a:solidFill>
                  <a:srgbClr val="000000"/>
                </a:solidFill>
                <a:latin typeface="Arial" pitchFamily="34" charset="0"/>
              </a:rPr>
              <a:t>LiteBIRD</a:t>
            </a:r>
          </a:p>
          <a:p>
            <a:pPr fontAlgn="base">
              <a:spcBef>
                <a:spcPct val="0"/>
              </a:spcBef>
              <a:spcAft>
                <a:spcPct val="0"/>
              </a:spcAft>
            </a:pPr>
            <a:r>
              <a:rPr lang="en-US" altLang="ja-JP" sz="1400" dirty="0">
                <a:solidFill>
                  <a:srgbClr val="000000"/>
                </a:solidFill>
                <a:latin typeface="Arial" pitchFamily="34" charset="0"/>
              </a:rPr>
              <a:t>  (Space)</a:t>
            </a:r>
            <a:endParaRPr lang="ja-JP" altLang="en-US" sz="1400" dirty="0">
              <a:solidFill>
                <a:srgbClr val="000000"/>
              </a:solidFill>
              <a:latin typeface="Arial" pitchFamily="34" charset="0"/>
            </a:endParaRPr>
          </a:p>
        </p:txBody>
      </p:sp>
      <p:sp>
        <p:nvSpPr>
          <p:cNvPr id="44" name="テキスト ボックス 43"/>
          <p:cNvSpPr txBox="1"/>
          <p:nvPr/>
        </p:nvSpPr>
        <p:spPr>
          <a:xfrm>
            <a:off x="1747793" y="6206314"/>
            <a:ext cx="1621458" cy="523220"/>
          </a:xfrm>
          <a:prstGeom prst="rect">
            <a:avLst/>
          </a:prstGeom>
          <a:solidFill>
            <a:schemeClr val="bg1"/>
          </a:solidFill>
        </p:spPr>
        <p:txBody>
          <a:bodyPr wrap="none" rtlCol="0">
            <a:spAutoFit/>
          </a:bodyPr>
          <a:lstStyle/>
          <a:p>
            <a:pPr fontAlgn="base">
              <a:spcBef>
                <a:spcPct val="0"/>
              </a:spcBef>
              <a:spcAft>
                <a:spcPct val="0"/>
              </a:spcAft>
            </a:pPr>
            <a:r>
              <a:rPr lang="en-US" altLang="ja-JP" sz="1600" dirty="0">
                <a:solidFill>
                  <a:prstClr val="black"/>
                </a:solidFill>
                <a:latin typeface="Arial" pitchFamily="34" charset="0"/>
              </a:rPr>
              <a:t>POLARBEAR-2</a:t>
            </a:r>
          </a:p>
          <a:p>
            <a:pPr fontAlgn="base">
              <a:spcBef>
                <a:spcPct val="0"/>
              </a:spcBef>
              <a:spcAft>
                <a:spcPct val="0"/>
              </a:spcAft>
            </a:pPr>
            <a:r>
              <a:rPr lang="en-US" altLang="ja-JP" sz="1200" dirty="0">
                <a:solidFill>
                  <a:prstClr val="black"/>
                </a:solidFill>
                <a:latin typeface="Arial" pitchFamily="34" charset="0"/>
              </a:rPr>
              <a:t>      (Atacama)</a:t>
            </a:r>
            <a:endParaRPr lang="ja-JP" altLang="en-US" sz="1600" dirty="0">
              <a:solidFill>
                <a:prstClr val="black"/>
              </a:solidFill>
              <a:latin typeface="Arial" pitchFamily="34" charset="0"/>
            </a:endParaRPr>
          </a:p>
        </p:txBody>
      </p:sp>
      <p:sp>
        <p:nvSpPr>
          <p:cNvPr id="13" name="正方形/長方形 12"/>
          <p:cNvSpPr/>
          <p:nvPr/>
        </p:nvSpPr>
        <p:spPr>
          <a:xfrm>
            <a:off x="59244" y="83558"/>
            <a:ext cx="8943077" cy="6723642"/>
          </a:xfrm>
          <a:prstGeom prst="rect">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テキスト ボックス 21"/>
          <p:cNvSpPr txBox="1"/>
          <p:nvPr/>
        </p:nvSpPr>
        <p:spPr>
          <a:xfrm>
            <a:off x="2978295" y="139911"/>
            <a:ext cx="898516" cy="584775"/>
          </a:xfrm>
          <a:prstGeom prst="rect">
            <a:avLst/>
          </a:prstGeom>
          <a:noFill/>
        </p:spPr>
        <p:txBody>
          <a:bodyPr wrap="none" rtlCol="0">
            <a:spAutoFit/>
          </a:bodyPr>
          <a:lstStyle/>
          <a:p>
            <a:pPr fontAlgn="base">
              <a:spcBef>
                <a:spcPct val="0"/>
              </a:spcBef>
              <a:spcAft>
                <a:spcPct val="0"/>
              </a:spcAft>
            </a:pPr>
            <a:r>
              <a:rPr lang="en-US" altLang="ja-JP" dirty="0">
                <a:solidFill>
                  <a:prstClr val="black"/>
                </a:solidFill>
                <a:latin typeface="Arial" pitchFamily="34" charset="0"/>
              </a:rPr>
              <a:t>ATLAS</a:t>
            </a:r>
          </a:p>
          <a:p>
            <a:pPr fontAlgn="base">
              <a:spcBef>
                <a:spcPct val="0"/>
              </a:spcBef>
              <a:spcAft>
                <a:spcPct val="0"/>
              </a:spcAft>
            </a:pPr>
            <a:r>
              <a:rPr lang="en-US" altLang="ja-JP" sz="1400" dirty="0">
                <a:solidFill>
                  <a:prstClr val="black"/>
                </a:solidFill>
                <a:latin typeface="Arial" pitchFamily="34" charset="0"/>
              </a:rPr>
              <a:t>(CERN)</a:t>
            </a:r>
            <a:endParaRPr lang="ja-JP" altLang="en-US" dirty="0">
              <a:solidFill>
                <a:prstClr val="black"/>
              </a:solidFill>
              <a:latin typeface="Arial" pitchFamily="34" charset="0"/>
            </a:endParaRPr>
          </a:p>
        </p:txBody>
      </p:sp>
      <p:pic>
        <p:nvPicPr>
          <p:cNvPr id="23" name="図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8718" y="4888993"/>
            <a:ext cx="1303615" cy="977711"/>
          </a:xfrm>
          <a:prstGeom prst="rect">
            <a:avLst/>
          </a:prstGeom>
        </p:spPr>
      </p:pic>
      <p:pic>
        <p:nvPicPr>
          <p:cNvPr id="45" name="図 4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35920" y="434811"/>
            <a:ext cx="640022" cy="426681"/>
          </a:xfrm>
          <a:prstGeom prst="rect">
            <a:avLst/>
          </a:prstGeom>
        </p:spPr>
      </p:pic>
      <p:pic>
        <p:nvPicPr>
          <p:cNvPr id="46" name="図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52472" y="384887"/>
            <a:ext cx="640022" cy="426681"/>
          </a:xfrm>
          <a:prstGeom prst="rect">
            <a:avLst/>
          </a:prstGeom>
        </p:spPr>
      </p:pic>
      <p:pic>
        <p:nvPicPr>
          <p:cNvPr id="47" name="図 4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2032" y="2059135"/>
            <a:ext cx="640022" cy="426681"/>
          </a:xfrm>
          <a:prstGeom prst="rect">
            <a:avLst/>
          </a:prstGeom>
        </p:spPr>
      </p:pic>
      <p:pic>
        <p:nvPicPr>
          <p:cNvPr id="49" name="図 4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07784" y="5795514"/>
            <a:ext cx="640022" cy="426681"/>
          </a:xfrm>
          <a:prstGeom prst="rect">
            <a:avLst/>
          </a:prstGeom>
        </p:spPr>
      </p:pic>
      <p:pic>
        <p:nvPicPr>
          <p:cNvPr id="50" name="図 4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35801" y="4832109"/>
            <a:ext cx="640022" cy="426681"/>
          </a:xfrm>
          <a:prstGeom prst="rect">
            <a:avLst/>
          </a:prstGeom>
        </p:spPr>
      </p:pic>
      <p:pic>
        <p:nvPicPr>
          <p:cNvPr id="51" name="図 5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70520" y="775715"/>
            <a:ext cx="640022" cy="426681"/>
          </a:xfrm>
          <a:prstGeom prst="rect">
            <a:avLst/>
          </a:prstGeom>
        </p:spPr>
      </p:pic>
      <p:pic>
        <p:nvPicPr>
          <p:cNvPr id="52" name="図 5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25799" y="5893904"/>
            <a:ext cx="640022" cy="426681"/>
          </a:xfrm>
          <a:prstGeom prst="rect">
            <a:avLst/>
          </a:prstGeom>
        </p:spPr>
      </p:pic>
      <p:pic>
        <p:nvPicPr>
          <p:cNvPr id="27" name="図 26"/>
          <p:cNvPicPr>
            <a:picLocks noChangeAspect="1"/>
          </p:cNvPicPr>
          <p:nvPr/>
        </p:nvPicPr>
        <p:blipFill rotWithShape="1">
          <a:blip r:embed="rId17" cstate="print">
            <a:extLst>
              <a:ext uri="{28A0092B-C50C-407E-A947-70E740481C1C}">
                <a14:useLocalDpi xmlns:a14="http://schemas.microsoft.com/office/drawing/2010/main" val="0"/>
              </a:ext>
            </a:extLst>
          </a:blip>
          <a:srcRect l="5250" t="7746" r="5501" b="6965"/>
          <a:stretch/>
        </p:blipFill>
        <p:spPr>
          <a:xfrm>
            <a:off x="2105448" y="1780525"/>
            <a:ext cx="718827" cy="465593"/>
          </a:xfrm>
          <a:prstGeom prst="rect">
            <a:avLst/>
          </a:prstGeom>
        </p:spPr>
      </p:pic>
      <p:pic>
        <p:nvPicPr>
          <p:cNvPr id="54" name="図 53"/>
          <p:cNvPicPr>
            <a:picLocks noChangeAspect="1"/>
          </p:cNvPicPr>
          <p:nvPr/>
        </p:nvPicPr>
        <p:blipFill rotWithShape="1">
          <a:blip r:embed="rId17" cstate="print">
            <a:extLst>
              <a:ext uri="{28A0092B-C50C-407E-A947-70E740481C1C}">
                <a14:useLocalDpi xmlns:a14="http://schemas.microsoft.com/office/drawing/2010/main" val="0"/>
              </a:ext>
            </a:extLst>
          </a:blip>
          <a:srcRect l="5250" t="7746" r="5501" b="6965"/>
          <a:stretch/>
        </p:blipFill>
        <p:spPr>
          <a:xfrm>
            <a:off x="7251026" y="733074"/>
            <a:ext cx="718827" cy="465593"/>
          </a:xfrm>
          <a:prstGeom prst="rect">
            <a:avLst/>
          </a:prstGeom>
        </p:spPr>
      </p:pic>
      <p:pic>
        <p:nvPicPr>
          <p:cNvPr id="55" name="図 54"/>
          <p:cNvPicPr>
            <a:picLocks noChangeAspect="1"/>
          </p:cNvPicPr>
          <p:nvPr/>
        </p:nvPicPr>
        <p:blipFill rotWithShape="1">
          <a:blip r:embed="rId17" cstate="print">
            <a:extLst>
              <a:ext uri="{28A0092B-C50C-407E-A947-70E740481C1C}">
                <a14:useLocalDpi xmlns:a14="http://schemas.microsoft.com/office/drawing/2010/main" val="0"/>
              </a:ext>
            </a:extLst>
          </a:blip>
          <a:srcRect l="5250" t="7746" r="5501" b="6965"/>
          <a:stretch/>
        </p:blipFill>
        <p:spPr>
          <a:xfrm>
            <a:off x="664317" y="2400531"/>
            <a:ext cx="718827" cy="465593"/>
          </a:xfrm>
          <a:prstGeom prst="rect">
            <a:avLst/>
          </a:prstGeom>
        </p:spPr>
      </p:pic>
      <p:pic>
        <p:nvPicPr>
          <p:cNvPr id="57" name="図 56"/>
          <p:cNvPicPr>
            <a:picLocks noChangeAspect="1"/>
          </p:cNvPicPr>
          <p:nvPr/>
        </p:nvPicPr>
        <p:blipFill rotWithShape="1">
          <a:blip r:embed="rId17" cstate="print">
            <a:extLst>
              <a:ext uri="{28A0092B-C50C-407E-A947-70E740481C1C}">
                <a14:useLocalDpi xmlns:a14="http://schemas.microsoft.com/office/drawing/2010/main" val="0"/>
              </a:ext>
            </a:extLst>
          </a:blip>
          <a:srcRect l="5250" t="7746" r="5501" b="6965"/>
          <a:stretch/>
        </p:blipFill>
        <p:spPr>
          <a:xfrm>
            <a:off x="6761751" y="4799692"/>
            <a:ext cx="718827" cy="465593"/>
          </a:xfrm>
          <a:prstGeom prst="rect">
            <a:avLst/>
          </a:prstGeom>
        </p:spPr>
      </p:pic>
      <p:pic>
        <p:nvPicPr>
          <p:cNvPr id="58" name="図 57"/>
          <p:cNvPicPr>
            <a:picLocks noChangeAspect="1"/>
          </p:cNvPicPr>
          <p:nvPr/>
        </p:nvPicPr>
        <p:blipFill rotWithShape="1">
          <a:blip r:embed="rId17" cstate="print">
            <a:extLst>
              <a:ext uri="{28A0092B-C50C-407E-A947-70E740481C1C}">
                <a14:useLocalDpi xmlns:a14="http://schemas.microsoft.com/office/drawing/2010/main" val="0"/>
              </a:ext>
            </a:extLst>
          </a:blip>
          <a:srcRect l="5250" t="7746" r="5501" b="6965"/>
          <a:stretch/>
        </p:blipFill>
        <p:spPr>
          <a:xfrm>
            <a:off x="8215153" y="6320585"/>
            <a:ext cx="718827" cy="465593"/>
          </a:xfrm>
          <a:prstGeom prst="rect">
            <a:avLst/>
          </a:prstGeom>
        </p:spPr>
      </p:pic>
      <p:pic>
        <p:nvPicPr>
          <p:cNvPr id="59" name="図 58"/>
          <p:cNvPicPr>
            <a:picLocks noChangeAspect="1"/>
          </p:cNvPicPr>
          <p:nvPr/>
        </p:nvPicPr>
        <p:blipFill rotWithShape="1">
          <a:blip r:embed="rId17" cstate="print">
            <a:extLst>
              <a:ext uri="{28A0092B-C50C-407E-A947-70E740481C1C}">
                <a14:useLocalDpi xmlns:a14="http://schemas.microsoft.com/office/drawing/2010/main" val="0"/>
              </a:ext>
            </a:extLst>
          </a:blip>
          <a:srcRect l="5250" t="7746" r="5501" b="6965"/>
          <a:stretch/>
        </p:blipFill>
        <p:spPr>
          <a:xfrm>
            <a:off x="4469827" y="835928"/>
            <a:ext cx="718827" cy="465593"/>
          </a:xfrm>
          <a:prstGeom prst="rect">
            <a:avLst/>
          </a:prstGeom>
        </p:spPr>
      </p:pic>
      <p:pic>
        <p:nvPicPr>
          <p:cNvPr id="48" name="図 4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4863" y="3306170"/>
            <a:ext cx="640022" cy="426681"/>
          </a:xfrm>
          <a:prstGeom prst="rect">
            <a:avLst/>
          </a:prstGeom>
        </p:spPr>
      </p:pic>
      <p:pic>
        <p:nvPicPr>
          <p:cNvPr id="60" name="図 59"/>
          <p:cNvPicPr>
            <a:picLocks noChangeAspect="1"/>
          </p:cNvPicPr>
          <p:nvPr/>
        </p:nvPicPr>
        <p:blipFill rotWithShape="1">
          <a:blip r:embed="rId17" cstate="print">
            <a:extLst>
              <a:ext uri="{28A0092B-C50C-407E-A947-70E740481C1C}">
                <a14:useLocalDpi xmlns:a14="http://schemas.microsoft.com/office/drawing/2010/main" val="0"/>
              </a:ext>
            </a:extLst>
          </a:blip>
          <a:srcRect l="5250" t="7746" r="5501" b="6965"/>
          <a:stretch/>
        </p:blipFill>
        <p:spPr>
          <a:xfrm>
            <a:off x="7924395" y="3034592"/>
            <a:ext cx="718827" cy="465593"/>
          </a:xfrm>
          <a:prstGeom prst="rect">
            <a:avLst/>
          </a:prstGeom>
        </p:spPr>
      </p:pic>
      <p:pic>
        <p:nvPicPr>
          <p:cNvPr id="61" name="図 60"/>
          <p:cNvPicPr>
            <a:picLocks noChangeAspect="1"/>
          </p:cNvPicPr>
          <p:nvPr/>
        </p:nvPicPr>
        <p:blipFill rotWithShape="1">
          <a:blip r:embed="rId18" cstate="print">
            <a:extLst>
              <a:ext uri="{28A0092B-C50C-407E-A947-70E740481C1C}">
                <a14:useLocalDpi xmlns:a14="http://schemas.microsoft.com/office/drawing/2010/main" val="0"/>
              </a:ext>
            </a:extLst>
          </a:blip>
          <a:srcRect l="5250" t="7746" r="5501" b="6965"/>
          <a:stretch/>
        </p:blipFill>
        <p:spPr>
          <a:xfrm>
            <a:off x="106781" y="2938045"/>
            <a:ext cx="652308" cy="422508"/>
          </a:xfrm>
          <a:prstGeom prst="rect">
            <a:avLst/>
          </a:prstGeom>
        </p:spPr>
      </p:pic>
      <p:pic>
        <p:nvPicPr>
          <p:cNvPr id="62" name="図 61">
            <a:extLst>
              <a:ext uri="{FF2B5EF4-FFF2-40B4-BE49-F238E27FC236}">
                <a16:creationId xmlns:a16="http://schemas.microsoft.com/office/drawing/2014/main" id="{D41275B9-E65D-4F48-96DD-C721DE449CE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31015" y="1403817"/>
            <a:ext cx="640022" cy="426681"/>
          </a:xfrm>
          <a:prstGeom prst="rect">
            <a:avLst/>
          </a:prstGeom>
        </p:spPr>
      </p:pic>
    </p:spTree>
    <p:extLst>
      <p:ext uri="{BB962C8B-B14F-4D97-AF65-F5344CB8AC3E}">
        <p14:creationId xmlns:p14="http://schemas.microsoft.com/office/powerpoint/2010/main" val="2952587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図形グループ 29">
            <a:extLst>
              <a:ext uri="{FF2B5EF4-FFF2-40B4-BE49-F238E27FC236}">
                <a16:creationId xmlns:a16="http://schemas.microsoft.com/office/drawing/2014/main" id="{656EFE10-2929-6541-A143-5220E8FF4228}"/>
              </a:ext>
            </a:extLst>
          </p:cNvPr>
          <p:cNvGrpSpPr/>
          <p:nvPr/>
        </p:nvGrpSpPr>
        <p:grpSpPr>
          <a:xfrm>
            <a:off x="5436096" y="1133377"/>
            <a:ext cx="3737198" cy="5535983"/>
            <a:chOff x="5278806" y="1111002"/>
            <a:chExt cx="3785480" cy="5607503"/>
          </a:xfrm>
        </p:grpSpPr>
        <p:pic>
          <p:nvPicPr>
            <p:cNvPr id="55" name="図 54" descr="KEK-ISOL(triple1.5m).JPG">
              <a:extLst>
                <a:ext uri="{FF2B5EF4-FFF2-40B4-BE49-F238E27FC236}">
                  <a16:creationId xmlns:a16="http://schemas.microsoft.com/office/drawing/2014/main" id="{3F9CF13C-0D73-CB47-8CC4-CE18D5ED5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8806" y="1615527"/>
              <a:ext cx="3482784" cy="4921173"/>
            </a:xfrm>
            <a:prstGeom prst="rect">
              <a:avLst/>
            </a:prstGeom>
          </p:spPr>
        </p:pic>
        <p:sp>
          <p:nvSpPr>
            <p:cNvPr id="56" name="テキスト ボックス 32">
              <a:extLst>
                <a:ext uri="{FF2B5EF4-FFF2-40B4-BE49-F238E27FC236}">
                  <a16:creationId xmlns:a16="http://schemas.microsoft.com/office/drawing/2014/main" id="{12E64779-83AA-D148-8E03-1191737DBD80}"/>
                </a:ext>
              </a:extLst>
            </p:cNvPr>
            <p:cNvSpPr txBox="1">
              <a:spLocks noChangeArrowheads="1"/>
            </p:cNvSpPr>
            <p:nvPr/>
          </p:nvSpPr>
          <p:spPr bwMode="auto">
            <a:xfrm rot="1690351">
              <a:off x="7048929" y="5099213"/>
              <a:ext cx="4667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charset="0"/>
                  <a:ea typeface="メイリオ" charset="0"/>
                  <a:cs typeface="メイリオ" charset="0"/>
                </a:rPr>
                <a:t>Gas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メイリオ" charset="0"/>
                  <a:ea typeface="メイリオ" charset="0"/>
                  <a:cs typeface="メイリオ" charset="0"/>
                </a:rPr>
                <a:t>cell</a:t>
              </a:r>
            </a:p>
          </p:txBody>
        </p:sp>
        <p:cxnSp>
          <p:nvCxnSpPr>
            <p:cNvPr id="57" name="直線矢印コネクタ 56">
              <a:extLst>
                <a:ext uri="{FF2B5EF4-FFF2-40B4-BE49-F238E27FC236}">
                  <a16:creationId xmlns:a16="http://schemas.microsoft.com/office/drawing/2014/main" id="{3AEC688E-A2CB-1D49-813F-3D56F22EDE40}"/>
                </a:ext>
              </a:extLst>
            </p:cNvPr>
            <p:cNvCxnSpPr/>
            <p:nvPr/>
          </p:nvCxnSpPr>
          <p:spPr bwMode="auto">
            <a:xfrm flipH="1" flipV="1">
              <a:off x="8224307" y="5585532"/>
              <a:ext cx="501479" cy="233125"/>
            </a:xfrm>
            <a:prstGeom prst="straightConnector1">
              <a:avLst/>
            </a:prstGeom>
            <a:ln>
              <a:solidFill>
                <a:srgbClr val="0633FF"/>
              </a:solidFill>
              <a:tailEnd type="arrow"/>
            </a:ln>
          </p:spPr>
          <p:style>
            <a:lnRef idx="2">
              <a:schemeClr val="accent1"/>
            </a:lnRef>
            <a:fillRef idx="0">
              <a:schemeClr val="accent1"/>
            </a:fillRef>
            <a:effectRef idx="1">
              <a:schemeClr val="accent1"/>
            </a:effectRef>
            <a:fontRef idx="minor">
              <a:schemeClr val="tx1"/>
            </a:fontRef>
          </p:style>
        </p:cxnSp>
        <p:sp>
          <p:nvSpPr>
            <p:cNvPr id="58" name="テキスト ボックス 35">
              <a:extLst>
                <a:ext uri="{FF2B5EF4-FFF2-40B4-BE49-F238E27FC236}">
                  <a16:creationId xmlns:a16="http://schemas.microsoft.com/office/drawing/2014/main" id="{44A5E82E-63B7-9C49-8647-290B057DCA8F}"/>
                </a:ext>
              </a:extLst>
            </p:cNvPr>
            <p:cNvSpPr txBox="1">
              <a:spLocks noChangeArrowheads="1"/>
            </p:cNvSpPr>
            <p:nvPr/>
          </p:nvSpPr>
          <p:spPr bwMode="auto">
            <a:xfrm rot="1401862">
              <a:off x="8166683" y="5371859"/>
              <a:ext cx="897603" cy="4034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633FF"/>
                  </a:solidFill>
                  <a:effectLst/>
                  <a:uLnTx/>
                  <a:uFillTx/>
                  <a:latin typeface="メイリオ" charset="0"/>
                  <a:ea typeface="メイリオ" charset="0"/>
                  <a:cs typeface="メイリオ" charset="0"/>
                </a:rPr>
                <a:t>Beam</a:t>
              </a:r>
              <a:endParaRPr kumimoji="1" lang="ja-JP" altLang="en-US" sz="1400" b="0" i="0" u="none" strike="noStrike" kern="1200" cap="none" spc="0" normalizeH="0" baseline="0" noProof="0" dirty="0">
                <a:ln>
                  <a:noFill/>
                </a:ln>
                <a:solidFill>
                  <a:srgbClr val="0633FF"/>
                </a:solidFill>
                <a:effectLst/>
                <a:uLnTx/>
                <a:uFillTx/>
                <a:latin typeface="メイリオ" charset="0"/>
                <a:ea typeface="メイリオ" charset="0"/>
                <a:cs typeface="メイリオ" charset="0"/>
              </a:endParaRPr>
            </a:p>
          </p:txBody>
        </p:sp>
        <p:cxnSp>
          <p:nvCxnSpPr>
            <p:cNvPr id="59" name="直線コネクタ 58">
              <a:extLst>
                <a:ext uri="{FF2B5EF4-FFF2-40B4-BE49-F238E27FC236}">
                  <a16:creationId xmlns:a16="http://schemas.microsoft.com/office/drawing/2014/main" id="{34FD7439-191F-104F-809A-8B0CFE31EA66}"/>
                </a:ext>
              </a:extLst>
            </p:cNvPr>
            <p:cNvCxnSpPr/>
            <p:nvPr/>
          </p:nvCxnSpPr>
          <p:spPr bwMode="auto">
            <a:xfrm flipH="1">
              <a:off x="7456771" y="3821817"/>
              <a:ext cx="1371647" cy="20655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直線矢印コネクタ 59">
              <a:extLst>
                <a:ext uri="{FF2B5EF4-FFF2-40B4-BE49-F238E27FC236}">
                  <a16:creationId xmlns:a16="http://schemas.microsoft.com/office/drawing/2014/main" id="{FACFE3A1-332E-C344-A0E8-60A91AF1A028}"/>
                </a:ext>
              </a:extLst>
            </p:cNvPr>
            <p:cNvCxnSpPr/>
            <p:nvPr/>
          </p:nvCxnSpPr>
          <p:spPr bwMode="auto">
            <a:xfrm flipV="1">
              <a:off x="7166104" y="5643725"/>
              <a:ext cx="102278" cy="11294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1" name="テキスト ボックス 42">
              <a:extLst>
                <a:ext uri="{FF2B5EF4-FFF2-40B4-BE49-F238E27FC236}">
                  <a16:creationId xmlns:a16="http://schemas.microsoft.com/office/drawing/2014/main" id="{FDAD5CA7-8EFE-B448-BB40-1C5FFD75B1CC}"/>
                </a:ext>
              </a:extLst>
            </p:cNvPr>
            <p:cNvSpPr txBox="1">
              <a:spLocks noChangeArrowheads="1"/>
            </p:cNvSpPr>
            <p:nvPr/>
          </p:nvSpPr>
          <p:spPr bwMode="auto">
            <a:xfrm rot="18269808">
              <a:off x="7929403" y="4435587"/>
              <a:ext cx="1133719"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0000"/>
                  </a:solidFill>
                  <a:effectLst/>
                  <a:uLnTx/>
                  <a:uFillTx/>
                  <a:latin typeface="メイリオ" charset="0"/>
                  <a:ea typeface="メイリオ" charset="0"/>
                  <a:cs typeface="メイリオ" charset="0"/>
                </a:rPr>
                <a:t>Laser light</a:t>
              </a:r>
              <a:endParaRPr kumimoji="1" lang="ja-JP" altLang="en-US" sz="1200" b="0" i="0" u="none" strike="noStrike" kern="1200" cap="none" spc="0" normalizeH="0" baseline="0" noProof="0" dirty="0">
                <a:ln>
                  <a:noFill/>
                </a:ln>
                <a:solidFill>
                  <a:srgbClr val="FF0000"/>
                </a:solidFill>
                <a:effectLst/>
                <a:uLnTx/>
                <a:uFillTx/>
                <a:latin typeface="メイリオ" charset="0"/>
                <a:ea typeface="メイリオ" charset="0"/>
                <a:cs typeface="メイリオ" charset="0"/>
              </a:endParaRPr>
            </a:p>
          </p:txBody>
        </p:sp>
        <p:sp>
          <p:nvSpPr>
            <p:cNvPr id="62" name="テキスト ボックス 43">
              <a:extLst>
                <a:ext uri="{FF2B5EF4-FFF2-40B4-BE49-F238E27FC236}">
                  <a16:creationId xmlns:a16="http://schemas.microsoft.com/office/drawing/2014/main" id="{C8A7DE80-1374-944E-82FC-46F9B5263434}"/>
                </a:ext>
              </a:extLst>
            </p:cNvPr>
            <p:cNvSpPr txBox="1">
              <a:spLocks noChangeArrowheads="1"/>
            </p:cNvSpPr>
            <p:nvPr/>
          </p:nvSpPr>
          <p:spPr bwMode="auto">
            <a:xfrm>
              <a:off x="6608441" y="1111002"/>
              <a:ext cx="1726469" cy="52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charset="0"/>
                  <a:ea typeface="メイリオ" charset="0"/>
                  <a:cs typeface="メイリオ" charset="0"/>
                </a:rPr>
                <a:t>Decay measurement</a:t>
              </a:r>
            </a:p>
          </p:txBody>
        </p:sp>
        <p:cxnSp>
          <p:nvCxnSpPr>
            <p:cNvPr id="63" name="直線矢印コネクタ 62">
              <a:extLst>
                <a:ext uri="{FF2B5EF4-FFF2-40B4-BE49-F238E27FC236}">
                  <a16:creationId xmlns:a16="http://schemas.microsoft.com/office/drawing/2014/main" id="{98372E74-6B54-D54C-B095-14AE372A4599}"/>
                </a:ext>
              </a:extLst>
            </p:cNvPr>
            <p:cNvCxnSpPr/>
            <p:nvPr/>
          </p:nvCxnSpPr>
          <p:spPr bwMode="auto">
            <a:xfrm flipH="1" flipV="1">
              <a:off x="6923866" y="5818977"/>
              <a:ext cx="873476" cy="394421"/>
            </a:xfrm>
            <a:prstGeom prst="straightConnector1">
              <a:avLst/>
            </a:prstGeom>
            <a:ln w="19050">
              <a:solidFill>
                <a:srgbClr val="FF6600"/>
              </a:solidFill>
              <a:tailEnd type="none"/>
            </a:ln>
          </p:spPr>
          <p:style>
            <a:lnRef idx="2">
              <a:schemeClr val="accent1"/>
            </a:lnRef>
            <a:fillRef idx="0">
              <a:schemeClr val="accent1"/>
            </a:fillRef>
            <a:effectRef idx="1">
              <a:schemeClr val="accent1"/>
            </a:effectRef>
            <a:fontRef idx="minor">
              <a:schemeClr val="tx1"/>
            </a:fontRef>
          </p:style>
        </p:cxnSp>
        <p:sp>
          <p:nvSpPr>
            <p:cNvPr id="64" name="テキスト ボックス 45">
              <a:extLst>
                <a:ext uri="{FF2B5EF4-FFF2-40B4-BE49-F238E27FC236}">
                  <a16:creationId xmlns:a16="http://schemas.microsoft.com/office/drawing/2014/main" id="{FEBE1B3C-2DFE-B94C-B131-108E9F1797F7}"/>
                </a:ext>
              </a:extLst>
            </p:cNvPr>
            <p:cNvSpPr txBox="1">
              <a:spLocks noChangeArrowheads="1"/>
            </p:cNvSpPr>
            <p:nvPr/>
          </p:nvSpPr>
          <p:spPr bwMode="auto">
            <a:xfrm rot="1650192">
              <a:off x="7695218" y="6256840"/>
              <a:ext cx="101822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00"/>
                  </a:solidFill>
                  <a:effectLst/>
                  <a:uLnTx/>
                  <a:uFillTx/>
                  <a:latin typeface="メイリオ" charset="0"/>
                  <a:ea typeface="メイリオ" charset="0"/>
                  <a:cs typeface="メイリオ" charset="0"/>
                </a:rPr>
                <a:t>High purity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00"/>
                  </a:solidFill>
                  <a:effectLst/>
                  <a:uLnTx/>
                  <a:uFillTx/>
                  <a:latin typeface="メイリオ" charset="0"/>
                  <a:ea typeface="メイリオ" charset="0"/>
                  <a:cs typeface="メイリオ" charset="0"/>
                </a:rPr>
                <a:t>Argon gas</a:t>
              </a:r>
              <a:endParaRPr kumimoji="1" lang="ja-JP" altLang="en-US" sz="1200" b="0" i="0" u="none" strike="noStrike" kern="1200" cap="none" spc="0" normalizeH="0" baseline="0" noProof="0" dirty="0">
                <a:ln>
                  <a:noFill/>
                </a:ln>
                <a:solidFill>
                  <a:srgbClr val="FF6600"/>
                </a:solidFill>
                <a:effectLst/>
                <a:uLnTx/>
                <a:uFillTx/>
                <a:latin typeface="メイリオ" charset="0"/>
                <a:ea typeface="メイリオ" charset="0"/>
                <a:cs typeface="メイリオ" charset="0"/>
              </a:endParaRPr>
            </a:p>
          </p:txBody>
        </p:sp>
        <p:cxnSp>
          <p:nvCxnSpPr>
            <p:cNvPr id="65" name="直線コネクタ 64">
              <a:extLst>
                <a:ext uri="{FF2B5EF4-FFF2-40B4-BE49-F238E27FC236}">
                  <a16:creationId xmlns:a16="http://schemas.microsoft.com/office/drawing/2014/main" id="{DEA6018B-AC70-B648-949F-1C0ABB0AEC14}"/>
                </a:ext>
              </a:extLst>
            </p:cNvPr>
            <p:cNvCxnSpPr/>
            <p:nvPr/>
          </p:nvCxnSpPr>
          <p:spPr bwMode="auto">
            <a:xfrm>
              <a:off x="7167136" y="5749542"/>
              <a:ext cx="289635" cy="1377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32AFBA1F-B00B-3342-B06B-DDE720F192ED}"/>
                </a:ext>
              </a:extLst>
            </p:cNvPr>
            <p:cNvCxnSpPr/>
            <p:nvPr/>
          </p:nvCxnSpPr>
          <p:spPr bwMode="auto">
            <a:xfrm flipV="1">
              <a:off x="8828418" y="4555666"/>
              <a:ext cx="0" cy="4213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直線コネクタ 66">
              <a:extLst>
                <a:ext uri="{FF2B5EF4-FFF2-40B4-BE49-F238E27FC236}">
                  <a16:creationId xmlns:a16="http://schemas.microsoft.com/office/drawing/2014/main" id="{8043D3F2-E28E-6247-AFFA-EC4EBCC3ADA4}"/>
                </a:ext>
              </a:extLst>
            </p:cNvPr>
            <p:cNvCxnSpPr/>
            <p:nvPr/>
          </p:nvCxnSpPr>
          <p:spPr bwMode="auto">
            <a:xfrm>
              <a:off x="8828418" y="3821817"/>
              <a:ext cx="0" cy="7633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6DDEC596-2606-A14F-8002-13AD9F5FBC82}"/>
                </a:ext>
              </a:extLst>
            </p:cNvPr>
            <p:cNvCxnSpPr/>
            <p:nvPr/>
          </p:nvCxnSpPr>
          <p:spPr>
            <a:xfrm flipH="1">
              <a:off x="6923867" y="5562814"/>
              <a:ext cx="180893" cy="252000"/>
            </a:xfrm>
            <a:prstGeom prst="straightConnector1">
              <a:avLst/>
            </a:prstGeom>
            <a:ln>
              <a:solidFill>
                <a:srgbClr val="FF66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9" name="テキスト ボックス 43">
              <a:extLst>
                <a:ext uri="{FF2B5EF4-FFF2-40B4-BE49-F238E27FC236}">
                  <a16:creationId xmlns:a16="http://schemas.microsoft.com/office/drawing/2014/main" id="{5DB071D6-4CC8-7A40-BE60-0BCF981E7849}"/>
                </a:ext>
              </a:extLst>
            </p:cNvPr>
            <p:cNvSpPr txBox="1">
              <a:spLocks noChangeArrowheads="1"/>
            </p:cNvSpPr>
            <p:nvPr/>
          </p:nvSpPr>
          <p:spPr bwMode="auto">
            <a:xfrm>
              <a:off x="7553426" y="2050455"/>
              <a:ext cx="1445233" cy="529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charset="0"/>
                  <a:ea typeface="メイリオ" charset="0"/>
                  <a:cs typeface="メイリオ" charset="0"/>
                </a:rPr>
                <a:t>Mass measurement</a:t>
              </a:r>
            </a:p>
          </p:txBody>
        </p:sp>
      </p:grpSp>
      <p:grpSp>
        <p:nvGrpSpPr>
          <p:cNvPr id="3" name="グループ化 2">
            <a:extLst>
              <a:ext uri="{FF2B5EF4-FFF2-40B4-BE49-F238E27FC236}">
                <a16:creationId xmlns:a16="http://schemas.microsoft.com/office/drawing/2014/main" id="{89377E1E-C6A8-3D4C-891C-E012C8E4F3AB}"/>
              </a:ext>
            </a:extLst>
          </p:cNvPr>
          <p:cNvGrpSpPr/>
          <p:nvPr/>
        </p:nvGrpSpPr>
        <p:grpSpPr>
          <a:xfrm>
            <a:off x="268034" y="817875"/>
            <a:ext cx="5960150" cy="4035496"/>
            <a:chOff x="-136015" y="836712"/>
            <a:chExt cx="8043434" cy="5446046"/>
          </a:xfrm>
        </p:grpSpPr>
        <p:pic>
          <p:nvPicPr>
            <p:cNvPr id="5122" name="Picture 2" descr="C:\Users\yutaka\Desktop\Dropbox\図11.png"/>
            <p:cNvPicPr>
              <a:picLocks noChangeAspect="1" noChangeArrowheads="1"/>
            </p:cNvPicPr>
            <p:nvPr/>
          </p:nvPicPr>
          <p:blipFill rotWithShape="1">
            <a:blip r:embed="rId5">
              <a:extLst>
                <a:ext uri="{28A0092B-C50C-407E-A947-70E740481C1C}">
                  <a14:useLocalDpi xmlns:a14="http://schemas.microsoft.com/office/drawing/2010/main" val="0"/>
                </a:ext>
              </a:extLst>
            </a:blip>
            <a:srcRect t="8401" b="3699"/>
            <a:stretch/>
          </p:blipFill>
          <p:spPr bwMode="auto">
            <a:xfrm>
              <a:off x="-47544" y="836712"/>
              <a:ext cx="7954963" cy="524534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0" name="グループ化 9"/>
            <p:cNvGrpSpPr/>
            <p:nvPr/>
          </p:nvGrpSpPr>
          <p:grpSpPr>
            <a:xfrm>
              <a:off x="3016181" y="3503373"/>
              <a:ext cx="4550043" cy="1442720"/>
              <a:chOff x="3392903" y="3635723"/>
              <a:chExt cx="4550040" cy="1442720"/>
            </a:xfrm>
          </p:grpSpPr>
          <p:cxnSp>
            <p:nvCxnSpPr>
              <p:cNvPr id="9" name="直線矢印コネクタ 8"/>
              <p:cNvCxnSpPr>
                <a:cxnSpLocks/>
              </p:cNvCxnSpPr>
              <p:nvPr/>
            </p:nvCxnSpPr>
            <p:spPr>
              <a:xfrm flipV="1">
                <a:off x="3392903" y="4523230"/>
                <a:ext cx="1583321" cy="555213"/>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テキスト ボックス 6"/>
              <p:cNvSpPr txBox="1">
                <a:spLocks noChangeArrowheads="1"/>
              </p:cNvSpPr>
              <p:nvPr/>
            </p:nvSpPr>
            <p:spPr bwMode="auto">
              <a:xfrm rot="20503296">
                <a:off x="5332963" y="3635723"/>
                <a:ext cx="2609980" cy="581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rapid neutron capture</a:t>
                </a:r>
                <a:r>
                  <a:rPr kumimoji="1" lang="ja-JP" altLang="en-US" sz="1400" b="0"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 </a:t>
                </a:r>
                <a:r>
                  <a:rPr kumimoji="1" lang="en-US" altLang="ja-JP" sz="1400" b="0" i="0" u="none" strike="noStrike" kern="1200" cap="none" spc="0" normalizeH="0" baseline="0" noProof="0" dirty="0">
                    <a:ln>
                      <a:noFill/>
                    </a:ln>
                    <a:solidFill>
                      <a:srgbClr val="FF0000"/>
                    </a:solidFill>
                    <a:effectLst/>
                    <a:uLnTx/>
                    <a:uFillTx/>
                    <a:latin typeface="Calibri" pitchFamily="34" charset="0"/>
                    <a:ea typeface="ＭＳ Ｐゴシック" pitchFamily="50" charset="-128"/>
                    <a:cs typeface="+mn-cs"/>
                  </a:rPr>
                  <a:t>(r-) process</a:t>
                </a:r>
              </a:p>
            </p:txBody>
          </p:sp>
        </p:grpSp>
        <p:sp>
          <p:nvSpPr>
            <p:cNvPr id="91148" name="テキスト ボックス 8"/>
            <p:cNvSpPr txBox="1">
              <a:spLocks noChangeArrowheads="1"/>
            </p:cNvSpPr>
            <p:nvPr/>
          </p:nvSpPr>
          <p:spPr bwMode="auto">
            <a:xfrm>
              <a:off x="6686629" y="4270662"/>
              <a:ext cx="249301" cy="456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14" name="フリーフォーム 13"/>
            <p:cNvSpPr>
              <a:spLocks noChangeArrowheads="1"/>
            </p:cNvSpPr>
            <p:nvPr/>
          </p:nvSpPr>
          <p:spPr bwMode="auto">
            <a:xfrm>
              <a:off x="2109588" y="2017314"/>
              <a:ext cx="777875" cy="596900"/>
            </a:xfrm>
            <a:custGeom>
              <a:avLst/>
              <a:gdLst>
                <a:gd name="T0" fmla="*/ 465703 w 787400"/>
                <a:gd name="T1" fmla="*/ 665122 h 664633"/>
                <a:gd name="T2" fmla="*/ 203216 w 787400"/>
                <a:gd name="T3" fmla="*/ 499901 h 664633"/>
                <a:gd name="T4" fmla="*/ 135477 w 787400"/>
                <a:gd name="T5" fmla="*/ 423644 h 664633"/>
                <a:gd name="T6" fmla="*/ 135477 w 787400"/>
                <a:gd name="T7" fmla="*/ 385516 h 664633"/>
                <a:gd name="T8" fmla="*/ 71972 w 787400"/>
                <a:gd name="T9" fmla="*/ 292315 h 664633"/>
                <a:gd name="T10" fmla="*/ 71972 w 787400"/>
                <a:gd name="T11" fmla="*/ 258423 h 664633"/>
                <a:gd name="T12" fmla="*/ 16934 w 787400"/>
                <a:gd name="T13" fmla="*/ 148275 h 664633"/>
                <a:gd name="T14" fmla="*/ 16934 w 787400"/>
                <a:gd name="T15" fmla="*/ 105911 h 664633"/>
                <a:gd name="T16" fmla="*/ 0 w 787400"/>
                <a:gd name="T17" fmla="*/ 72019 h 664633"/>
                <a:gd name="T18" fmla="*/ 29635 w 787400"/>
                <a:gd name="T19" fmla="*/ 0 h 664633"/>
                <a:gd name="T20" fmla="*/ 71972 w 787400"/>
                <a:gd name="T21" fmla="*/ 0 h 664633"/>
                <a:gd name="T22" fmla="*/ 198982 w 787400"/>
                <a:gd name="T23" fmla="*/ 16945 h 664633"/>
                <a:gd name="T24" fmla="*/ 304824 w 787400"/>
                <a:gd name="T25" fmla="*/ 46600 h 664633"/>
                <a:gd name="T26" fmla="*/ 338693 w 787400"/>
                <a:gd name="T27" fmla="*/ 63547 h 664633"/>
                <a:gd name="T28" fmla="*/ 393731 w 787400"/>
                <a:gd name="T29" fmla="*/ 63547 h 664633"/>
                <a:gd name="T30" fmla="*/ 448768 w 787400"/>
                <a:gd name="T31" fmla="*/ 25419 h 664633"/>
                <a:gd name="T32" fmla="*/ 508040 w 787400"/>
                <a:gd name="T33" fmla="*/ 29655 h 664633"/>
                <a:gd name="T34" fmla="*/ 787462 w 787400"/>
                <a:gd name="T35" fmla="*/ 211822 h 664633"/>
                <a:gd name="T36" fmla="*/ 465703 w 787400"/>
                <a:gd name="T37" fmla="*/ 665122 h 6646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87400"/>
                <a:gd name="T58" fmla="*/ 0 h 664633"/>
                <a:gd name="T59" fmla="*/ 787400 w 787400"/>
                <a:gd name="T60" fmla="*/ 664633 h 6646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87400" h="664633">
                  <a:moveTo>
                    <a:pt x="465666" y="664633"/>
                  </a:moveTo>
                  <a:lnTo>
                    <a:pt x="203200" y="499533"/>
                  </a:lnTo>
                  <a:lnTo>
                    <a:pt x="135466" y="423333"/>
                  </a:lnTo>
                  <a:lnTo>
                    <a:pt x="135466" y="385233"/>
                  </a:lnTo>
                  <a:lnTo>
                    <a:pt x="71966" y="292100"/>
                  </a:lnTo>
                  <a:lnTo>
                    <a:pt x="71966" y="258233"/>
                  </a:lnTo>
                  <a:lnTo>
                    <a:pt x="16933" y="148166"/>
                  </a:lnTo>
                  <a:lnTo>
                    <a:pt x="16933" y="105833"/>
                  </a:lnTo>
                  <a:lnTo>
                    <a:pt x="0" y="71966"/>
                  </a:lnTo>
                  <a:lnTo>
                    <a:pt x="29633" y="0"/>
                  </a:lnTo>
                  <a:lnTo>
                    <a:pt x="71966" y="0"/>
                  </a:lnTo>
                  <a:lnTo>
                    <a:pt x="198966" y="16933"/>
                  </a:lnTo>
                  <a:lnTo>
                    <a:pt x="304800" y="46566"/>
                  </a:lnTo>
                  <a:lnTo>
                    <a:pt x="338666" y="63500"/>
                  </a:lnTo>
                  <a:lnTo>
                    <a:pt x="393700" y="63500"/>
                  </a:lnTo>
                  <a:lnTo>
                    <a:pt x="448733" y="25400"/>
                  </a:lnTo>
                  <a:lnTo>
                    <a:pt x="508000" y="29633"/>
                  </a:lnTo>
                  <a:lnTo>
                    <a:pt x="787400" y="211666"/>
                  </a:lnTo>
                  <a:lnTo>
                    <a:pt x="465666" y="664633"/>
                  </a:lnTo>
                  <a:close/>
                </a:path>
              </a:pathLst>
            </a:custGeom>
            <a:solidFill>
              <a:srgbClr val="FF6600">
                <a:alpha val="63136"/>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srgbClr val="FFFFFF"/>
                </a:solidFill>
                <a:effectLst/>
                <a:uLnTx/>
                <a:uFillTx/>
                <a:latin typeface="Arial" pitchFamily="34" charset="0"/>
                <a:ea typeface="ＭＳ Ｐゴシック" pitchFamily="50" charset="-128"/>
                <a:cs typeface="+mn-cs"/>
              </a:endParaRPr>
            </a:p>
          </p:txBody>
        </p:sp>
        <p:sp>
          <p:nvSpPr>
            <p:cNvPr id="91155" name="Text Box 19"/>
            <p:cNvSpPr txBox="1">
              <a:spLocks noChangeArrowheads="1"/>
            </p:cNvSpPr>
            <p:nvPr/>
          </p:nvSpPr>
          <p:spPr bwMode="auto">
            <a:xfrm rot="18060092">
              <a:off x="3437989" y="1481580"/>
              <a:ext cx="409298" cy="456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1"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rPr>
                <a:t>A</a:t>
              </a:r>
            </a:p>
          </p:txBody>
        </p:sp>
        <p:sp>
          <p:nvSpPr>
            <p:cNvPr id="6" name="ドーナツ 5"/>
            <p:cNvSpPr/>
            <p:nvPr/>
          </p:nvSpPr>
          <p:spPr bwMode="auto">
            <a:xfrm>
              <a:off x="4634970" y="3476954"/>
              <a:ext cx="350839" cy="850904"/>
            </a:xfrm>
            <a:prstGeom prst="donut">
              <a:avLst>
                <a:gd name="adj" fmla="val 6185"/>
              </a:avLst>
            </a:prstGeom>
            <a:solidFill>
              <a:srgbClr val="0000FF">
                <a:alpha val="18000"/>
              </a:srgbClr>
            </a:solidFill>
            <a:ln>
              <a:solidFill>
                <a:srgbClr val="0000FF"/>
              </a:solidFill>
            </a:ln>
            <a:effectLst>
              <a:glow rad="38100">
                <a:srgbClr val="000090">
                  <a:alpha val="49000"/>
                </a:srgb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anchor="ctr"/>
            <a:lstStyle>
              <a:lvl1pPr algn="l">
                <a:defRPr kumimoji="1">
                  <a:solidFill>
                    <a:schemeClr val="tx1"/>
                  </a:solidFill>
                  <a:latin typeface="Arial" pitchFamily="34" charset="0"/>
                  <a:ea typeface="ＭＳ Ｐゴシック" pitchFamily="50" charset="-128"/>
                </a:defRPr>
              </a:lvl1pPr>
              <a:lvl2pPr marL="37931725" indent="-37474525" algn="l">
                <a:defRPr kumimoji="1">
                  <a:solidFill>
                    <a:schemeClr val="tx1"/>
                  </a:solidFill>
                  <a:latin typeface="Arial" pitchFamily="34" charset="0"/>
                  <a:ea typeface="ＭＳ Ｐゴシック" pitchFamily="50" charset="-128"/>
                </a:defRPr>
              </a:lvl2pPr>
              <a:lvl3pPr>
                <a:defRPr kumimoji="1">
                  <a:solidFill>
                    <a:schemeClr val="tx1"/>
                  </a:solidFill>
                  <a:latin typeface="Arial" pitchFamily="34" charset="0"/>
                  <a:ea typeface="ＭＳ Ｐゴシック" pitchFamily="50" charset="-128"/>
                </a:defRPr>
              </a:lvl3pPr>
              <a:lvl4pPr>
                <a:defRPr kumimoji="1">
                  <a:solidFill>
                    <a:schemeClr val="tx1"/>
                  </a:solidFill>
                  <a:latin typeface="Arial" pitchFamily="34" charset="0"/>
                  <a:ea typeface="ＭＳ Ｐゴシック" pitchFamily="50" charset="-128"/>
                </a:defRPr>
              </a:lvl4pPr>
              <a:lvl5pPr>
                <a:defRPr kumimoji="1">
                  <a:solidFill>
                    <a:schemeClr val="tx1"/>
                  </a:solidFill>
                  <a:latin typeface="Arial" pitchFamily="34" charset="0"/>
                  <a:ea typeface="ＭＳ Ｐゴシック" pitchFamily="50" charset="-128"/>
                </a:defRPr>
              </a:lvl5pPr>
              <a:lvl6pPr marL="457200" fontAlgn="base">
                <a:spcBef>
                  <a:spcPct val="0"/>
                </a:spcBef>
                <a:spcAft>
                  <a:spcPct val="0"/>
                </a:spcAft>
                <a:defRPr kumimoji="1">
                  <a:solidFill>
                    <a:schemeClr val="tx1"/>
                  </a:solidFill>
                  <a:latin typeface="Arial" pitchFamily="34" charset="0"/>
                  <a:ea typeface="ＭＳ Ｐゴシック" pitchFamily="50" charset="-128"/>
                </a:defRPr>
              </a:lvl6pPr>
              <a:lvl7pPr marL="914400" fontAlgn="base">
                <a:spcBef>
                  <a:spcPct val="0"/>
                </a:spcBef>
                <a:spcAft>
                  <a:spcPct val="0"/>
                </a:spcAft>
                <a:defRPr kumimoji="1">
                  <a:solidFill>
                    <a:schemeClr val="tx1"/>
                  </a:solidFill>
                  <a:latin typeface="Arial" pitchFamily="34" charset="0"/>
                  <a:ea typeface="ＭＳ Ｐゴシック" pitchFamily="50" charset="-128"/>
                </a:defRPr>
              </a:lvl7pPr>
              <a:lvl8pPr marL="1371600" fontAlgn="base">
                <a:spcBef>
                  <a:spcPct val="0"/>
                </a:spcBef>
                <a:spcAft>
                  <a:spcPct val="0"/>
                </a:spcAft>
                <a:defRPr kumimoji="1">
                  <a:solidFill>
                    <a:schemeClr val="tx1"/>
                  </a:solidFill>
                  <a:latin typeface="Arial" pitchFamily="34" charset="0"/>
                  <a:ea typeface="ＭＳ Ｐゴシック" pitchFamily="50" charset="-128"/>
                </a:defRPr>
              </a:lvl8pPr>
              <a:lvl9pPr marL="1828800" fontAlgn="base">
                <a:spcBef>
                  <a:spcPct val="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cxnSp>
          <p:nvCxnSpPr>
            <p:cNvPr id="5" name="直線矢印コネクタ 4"/>
            <p:cNvCxnSpPr/>
            <p:nvPr/>
          </p:nvCxnSpPr>
          <p:spPr>
            <a:xfrm flipV="1">
              <a:off x="18808" y="3952596"/>
              <a:ext cx="0" cy="183651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6"/>
            <p:cNvSpPr txBox="1">
              <a:spLocks noChangeArrowheads="1"/>
            </p:cNvSpPr>
            <p:nvPr/>
          </p:nvSpPr>
          <p:spPr bwMode="auto">
            <a:xfrm rot="16200000">
              <a:off x="-122387" y="3544805"/>
              <a:ext cx="305027" cy="332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(Z)</a:t>
              </a:r>
            </a:p>
          </p:txBody>
        </p:sp>
        <p:cxnSp>
          <p:nvCxnSpPr>
            <p:cNvPr id="31" name="直線矢印コネクタ 30"/>
            <p:cNvCxnSpPr/>
            <p:nvPr/>
          </p:nvCxnSpPr>
          <p:spPr>
            <a:xfrm flipV="1">
              <a:off x="242658" y="6151171"/>
              <a:ext cx="1702066"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6"/>
            <p:cNvSpPr txBox="1">
              <a:spLocks noChangeArrowheads="1"/>
            </p:cNvSpPr>
            <p:nvPr/>
          </p:nvSpPr>
          <p:spPr bwMode="auto">
            <a:xfrm>
              <a:off x="1946337" y="5950474"/>
              <a:ext cx="354782" cy="332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(N)</a:t>
              </a:r>
            </a:p>
          </p:txBody>
        </p:sp>
        <p:sp>
          <p:nvSpPr>
            <p:cNvPr id="39" name="テキスト ボックス 6"/>
            <p:cNvSpPr txBox="1">
              <a:spLocks noChangeArrowheads="1"/>
            </p:cNvSpPr>
            <p:nvPr/>
          </p:nvSpPr>
          <p:spPr bwMode="auto">
            <a:xfrm rot="18296160">
              <a:off x="-184964" y="2869866"/>
              <a:ext cx="2644516" cy="290749"/>
            </a:xfrm>
            <a:prstGeom prst="rect">
              <a:avLst/>
            </a:prstGeom>
            <a:noFill/>
            <a:ln>
              <a:noFill/>
            </a:ln>
            <a:extLst/>
          </p:spPr>
          <p:txBody>
            <a:bodyPr wrap="non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Solar r-process abundance</a:t>
              </a:r>
            </a:p>
          </p:txBody>
        </p:sp>
        <p:sp>
          <p:nvSpPr>
            <p:cNvPr id="76" name="テキスト ボックス 6">
              <a:extLst>
                <a:ext uri="{FF2B5EF4-FFF2-40B4-BE49-F238E27FC236}">
                  <a16:creationId xmlns:a16="http://schemas.microsoft.com/office/drawing/2014/main" id="{AA7E721A-F710-4347-B70D-F8F2D577646F}"/>
                </a:ext>
              </a:extLst>
            </p:cNvPr>
            <p:cNvSpPr txBox="1">
              <a:spLocks noChangeArrowheads="1"/>
            </p:cNvSpPr>
            <p:nvPr/>
          </p:nvSpPr>
          <p:spPr bwMode="auto">
            <a:xfrm rot="18296160">
              <a:off x="201506" y="2049745"/>
              <a:ext cx="2309257" cy="290749"/>
            </a:xfrm>
            <a:prstGeom prst="rect">
              <a:avLst/>
            </a:prstGeom>
            <a:solidFill>
              <a:schemeClr val="bg1"/>
            </a:solidFill>
            <a:ln>
              <a:noFill/>
            </a:ln>
            <a:extLst/>
          </p:spPr>
          <p:txBody>
            <a:bodyPr wrap="square" lIns="0" tIns="0" rIns="0" bIns="0">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itchFamily="34" charset="0"/>
                  <a:ea typeface="ＭＳ Ｐゴシック" pitchFamily="50" charset="-128"/>
                  <a:cs typeface="+mn-cs"/>
                </a:rPr>
                <a:t>                              </a:t>
              </a:r>
            </a:p>
          </p:txBody>
        </p:sp>
      </p:grpSp>
      <p:grpSp>
        <p:nvGrpSpPr>
          <p:cNvPr id="70" name="図形グループ 30">
            <a:extLst>
              <a:ext uri="{FF2B5EF4-FFF2-40B4-BE49-F238E27FC236}">
                <a16:creationId xmlns:a16="http://schemas.microsoft.com/office/drawing/2014/main" id="{09FC3982-01C3-254B-8707-1F625888DEC0}"/>
              </a:ext>
            </a:extLst>
          </p:cNvPr>
          <p:cNvGrpSpPr/>
          <p:nvPr/>
        </p:nvGrpSpPr>
        <p:grpSpPr>
          <a:xfrm>
            <a:off x="181102" y="4111497"/>
            <a:ext cx="6921341" cy="2845895"/>
            <a:chOff x="49804" y="3272227"/>
            <a:chExt cx="8517157" cy="3792666"/>
          </a:xfrm>
        </p:grpSpPr>
        <p:pic>
          <p:nvPicPr>
            <p:cNvPr id="71" name="図 70" descr="RIBFのコピー.png">
              <a:extLst>
                <a:ext uri="{FF2B5EF4-FFF2-40B4-BE49-F238E27FC236}">
                  <a16:creationId xmlns:a16="http://schemas.microsoft.com/office/drawing/2014/main" id="{651D7FF0-FBC3-F747-BFDE-EE037DDB3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04" y="3272227"/>
              <a:ext cx="5518061" cy="3792666"/>
            </a:xfrm>
            <a:prstGeom prst="rect">
              <a:avLst/>
            </a:prstGeom>
          </p:spPr>
        </p:pic>
        <p:sp>
          <p:nvSpPr>
            <p:cNvPr id="72" name="テキスト ボックス 71">
              <a:extLst>
                <a:ext uri="{FF2B5EF4-FFF2-40B4-BE49-F238E27FC236}">
                  <a16:creationId xmlns:a16="http://schemas.microsoft.com/office/drawing/2014/main" id="{4F3AC5C0-F533-814D-83B9-9FB924FD8C11}"/>
                </a:ext>
              </a:extLst>
            </p:cNvPr>
            <p:cNvSpPr txBox="1"/>
            <p:nvPr/>
          </p:nvSpPr>
          <p:spPr>
            <a:xfrm>
              <a:off x="3702237" y="6076291"/>
              <a:ext cx="3098261" cy="9886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Radioactive Isotope Beam Factory (RIBF)</a:t>
              </a:r>
              <a:endParaRPr kumimoji="1" lang="ja-JP" altLang="en-US" sz="1800" b="0" i="0" u="none" strike="noStrike" kern="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p:txBody>
        </p:sp>
        <p:cxnSp>
          <p:nvCxnSpPr>
            <p:cNvPr id="73" name="直線矢印コネクタ 72">
              <a:extLst>
                <a:ext uri="{FF2B5EF4-FFF2-40B4-BE49-F238E27FC236}">
                  <a16:creationId xmlns:a16="http://schemas.microsoft.com/office/drawing/2014/main" id="{DBA6C30B-EA60-B44F-B4A5-9BEF158E027E}"/>
                </a:ext>
              </a:extLst>
            </p:cNvPr>
            <p:cNvCxnSpPr>
              <a:cxnSpLocks/>
            </p:cNvCxnSpPr>
            <p:nvPr/>
          </p:nvCxnSpPr>
          <p:spPr>
            <a:xfrm flipV="1">
              <a:off x="1039860" y="4130964"/>
              <a:ext cx="7527101" cy="1745925"/>
            </a:xfrm>
            <a:prstGeom prst="straightConnector1">
              <a:avLst/>
            </a:prstGeom>
            <a:ln w="82550">
              <a:solidFill>
                <a:srgbClr val="FF6600"/>
              </a:solidFill>
              <a:tailEnd type="triangle" w="lg" len="lg"/>
            </a:ln>
          </p:spPr>
          <p:style>
            <a:lnRef idx="2">
              <a:schemeClr val="accent1"/>
            </a:lnRef>
            <a:fillRef idx="0">
              <a:schemeClr val="accent1"/>
            </a:fillRef>
            <a:effectRef idx="1">
              <a:schemeClr val="accent1"/>
            </a:effectRef>
            <a:fontRef idx="minor">
              <a:schemeClr val="tx1"/>
            </a:fontRef>
          </p:style>
        </p:cxnSp>
      </p:grpSp>
      <p:sp>
        <p:nvSpPr>
          <p:cNvPr id="74" name="フリーフォーム 73">
            <a:extLst>
              <a:ext uri="{FF2B5EF4-FFF2-40B4-BE49-F238E27FC236}">
                <a16:creationId xmlns:a16="http://schemas.microsoft.com/office/drawing/2014/main" id="{27784F89-EBCF-1945-910B-6E208EC647F0}"/>
              </a:ext>
            </a:extLst>
          </p:cNvPr>
          <p:cNvSpPr/>
          <p:nvPr/>
        </p:nvSpPr>
        <p:spPr>
          <a:xfrm rot="532094">
            <a:off x="7547945" y="2596147"/>
            <a:ext cx="411238" cy="338272"/>
          </a:xfrm>
          <a:custGeom>
            <a:avLst/>
            <a:gdLst>
              <a:gd name="connsiteX0" fmla="*/ 47041 w 264211"/>
              <a:gd name="connsiteY0" fmla="*/ 205740 h 205740"/>
              <a:gd name="connsiteX1" fmla="*/ 1321 w 264211"/>
              <a:gd name="connsiteY1" fmla="*/ 91440 h 205740"/>
              <a:gd name="connsiteX2" fmla="*/ 92761 w 264211"/>
              <a:gd name="connsiteY2" fmla="*/ 22860 h 205740"/>
              <a:gd name="connsiteX3" fmla="*/ 264211 w 264211"/>
              <a:gd name="connsiteY3" fmla="*/ 0 h 205740"/>
            </a:gdLst>
            <a:ahLst/>
            <a:cxnLst>
              <a:cxn ang="0">
                <a:pos x="connsiteX0" y="connsiteY0"/>
              </a:cxn>
              <a:cxn ang="0">
                <a:pos x="connsiteX1" y="connsiteY1"/>
              </a:cxn>
              <a:cxn ang="0">
                <a:pos x="connsiteX2" y="connsiteY2"/>
              </a:cxn>
              <a:cxn ang="0">
                <a:pos x="connsiteX3" y="connsiteY3"/>
              </a:cxn>
            </a:cxnLst>
            <a:rect l="l" t="t" r="r" b="b"/>
            <a:pathLst>
              <a:path w="264211" h="205740">
                <a:moveTo>
                  <a:pt x="47041" y="205740"/>
                </a:moveTo>
                <a:cubicBezTo>
                  <a:pt x="20371" y="163830"/>
                  <a:pt x="-6299" y="121920"/>
                  <a:pt x="1321" y="91440"/>
                </a:cubicBezTo>
                <a:cubicBezTo>
                  <a:pt x="8941" y="60960"/>
                  <a:pt x="48946" y="38100"/>
                  <a:pt x="92761" y="22860"/>
                </a:cubicBezTo>
                <a:cubicBezTo>
                  <a:pt x="136576" y="7620"/>
                  <a:pt x="200393" y="3810"/>
                  <a:pt x="264211" y="0"/>
                </a:cubicBezTo>
              </a:path>
            </a:pathLst>
          </a:custGeom>
          <a:noFill/>
          <a:ln w="41275">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FC60D505-B1E7-8946-ABF1-250594B64AFA}"/>
              </a:ext>
            </a:extLst>
          </p:cNvPr>
          <p:cNvSpPr txBox="1"/>
          <p:nvPr/>
        </p:nvSpPr>
        <p:spPr>
          <a:xfrm>
            <a:off x="6156176" y="2495798"/>
            <a:ext cx="1367682"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00" normalizeH="0" baseline="0" noProof="0" dirty="0">
                <a:ln>
                  <a:noFill/>
                </a:ln>
                <a:solidFill>
                  <a:srgbClr val="0432FF"/>
                </a:solidFill>
                <a:effectLst/>
                <a:uLnTx/>
                <a:uFillTx/>
                <a:latin typeface="DFPKyoKaSho-W3" panose="02020309010101010101" pitchFamily="49" charset="-128"/>
                <a:ea typeface="DFPKyoKaSho-W3" panose="02020309010101010101" pitchFamily="49" charset="-128"/>
                <a:cs typeface="+mn-cs"/>
              </a:rPr>
              <a:t>KEK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00" normalizeH="0" baseline="0" noProof="0" dirty="0">
                <a:ln>
                  <a:noFill/>
                </a:ln>
                <a:solidFill>
                  <a:srgbClr val="0432FF"/>
                </a:solidFill>
                <a:effectLst/>
                <a:uLnTx/>
                <a:uFillTx/>
                <a:latin typeface="DFPKyoKaSho-W3" panose="02020309010101010101" pitchFamily="49" charset="-128"/>
                <a:ea typeface="DFPKyoKaSho-W3" panose="02020309010101010101" pitchFamily="49" charset="-128"/>
                <a:cs typeface="+mn-cs"/>
              </a:rPr>
              <a:t>Isotope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00" normalizeH="0" baseline="0" noProof="0" dirty="0">
                <a:ln>
                  <a:noFill/>
                </a:ln>
                <a:solidFill>
                  <a:srgbClr val="0432FF"/>
                </a:solidFill>
                <a:effectLst/>
                <a:uLnTx/>
                <a:uFillTx/>
                <a:latin typeface="DFPKyoKaSho-W3" panose="02020309010101010101" pitchFamily="49" charset="-128"/>
                <a:ea typeface="DFPKyoKaSho-W3" panose="02020309010101010101" pitchFamily="49" charset="-128"/>
                <a:cs typeface="+mn-cs"/>
              </a:rPr>
              <a:t>Separation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100" normalizeH="0" baseline="0" noProof="0" dirty="0">
                <a:ln>
                  <a:noFill/>
                </a:ln>
                <a:solidFill>
                  <a:srgbClr val="0432FF"/>
                </a:solidFill>
                <a:effectLst/>
                <a:uLnTx/>
                <a:uFillTx/>
                <a:latin typeface="DFPKyoKaSho-W3" panose="02020309010101010101" pitchFamily="49" charset="-128"/>
                <a:ea typeface="DFPKyoKaSho-W3" panose="02020309010101010101" pitchFamily="49" charset="-128"/>
                <a:cs typeface="+mn-cs"/>
              </a:rPr>
              <a:t>System</a:t>
            </a:r>
          </a:p>
        </p:txBody>
      </p:sp>
      <p:sp>
        <p:nvSpPr>
          <p:cNvPr id="27" name="テキスト ボックス 26"/>
          <p:cNvSpPr txBox="1"/>
          <p:nvPr/>
        </p:nvSpPr>
        <p:spPr>
          <a:xfrm>
            <a:off x="1192875" y="58103"/>
            <a:ext cx="7915629" cy="850617"/>
          </a:xfrm>
          <a:prstGeom prst="rect">
            <a:avLst/>
          </a:prstGeom>
          <a:noFill/>
        </p:spPr>
        <p:txBody>
          <a:bodyPr wrap="non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Hiragino Maru Gothic ProN W4" panose="020F0400000000000000" pitchFamily="34" charset="-128"/>
                <a:ea typeface="Hiragino Maru Gothic ProN W4" panose="020F0400000000000000" pitchFamily="34" charset="-128"/>
                <a:cs typeface="メイリオ"/>
              </a:rPr>
              <a:t>How are the gold and platinum synthesized </a:t>
            </a:r>
            <a:r>
              <a:rPr kumimoji="1" lang="en-US" altLang="ja-JP" sz="2800" b="0" i="0" u="none" strike="noStrike" kern="1200" cap="none" spc="0" normalizeH="0" baseline="0" noProof="0" dirty="0">
                <a:ln>
                  <a:noFill/>
                </a:ln>
                <a:solidFill>
                  <a:srgbClr val="0432FF"/>
                </a:solidFill>
                <a:effectLst/>
                <a:uLnTx/>
                <a:uFillTx/>
                <a:latin typeface="Hiragino Maru Gothic ProN W4" panose="020F0400000000000000" pitchFamily="34" charset="-128"/>
                <a:ea typeface="Hiragino Maru Gothic ProN W4" panose="020F0400000000000000" pitchFamily="34" charset="-128"/>
                <a:cs typeface="メイリオ"/>
              </a:rPr>
              <a:t>?</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432FF"/>
                </a:solidFill>
                <a:effectLst/>
                <a:uLnTx/>
                <a:uFillTx/>
                <a:latin typeface="Hiragino Maru Gothic ProN W4" panose="020F0400000000000000" pitchFamily="34" charset="-128"/>
                <a:ea typeface="Hiragino Maru Gothic ProN W4" panose="020F0400000000000000" pitchFamily="34" charset="-128"/>
                <a:cs typeface="メイリオ"/>
              </a:rPr>
              <a:t>- KISS project since  2012 -</a:t>
            </a:r>
            <a:endParaRPr kumimoji="1" lang="ja-JP" altLang="en-US" sz="2400" b="0" i="0" u="none" strike="noStrike" kern="1200" cap="none" spc="0" normalizeH="0" baseline="0" noProof="0" dirty="0">
              <a:ln>
                <a:noFill/>
              </a:ln>
              <a:solidFill>
                <a:srgbClr val="0432FF"/>
              </a:solidFill>
              <a:effectLst/>
              <a:uLnTx/>
              <a:uFillTx/>
              <a:latin typeface="Hiragino Maru Gothic ProN W4" panose="020F0400000000000000" pitchFamily="34" charset="-128"/>
              <a:ea typeface="Hiragino Maru Gothic ProN W4" panose="020F0400000000000000" pitchFamily="34" charset="-128"/>
              <a:cs typeface="メイリオ"/>
            </a:endParaRPr>
          </a:p>
        </p:txBody>
      </p:sp>
      <p:sp>
        <p:nvSpPr>
          <p:cNvPr id="8" name="テキスト ボックス 7">
            <a:extLst>
              <a:ext uri="{FF2B5EF4-FFF2-40B4-BE49-F238E27FC236}">
                <a16:creationId xmlns:a16="http://schemas.microsoft.com/office/drawing/2014/main" id="{71398761-8214-514D-B988-451436C17EB3}"/>
              </a:ext>
            </a:extLst>
          </p:cNvPr>
          <p:cNvSpPr txBox="1"/>
          <p:nvPr/>
        </p:nvSpPr>
        <p:spPr>
          <a:xfrm flipH="1">
            <a:off x="2685412" y="4110171"/>
            <a:ext cx="2822692" cy="830997"/>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66675" cmpd="dbl">
            <a:solidFill>
              <a:schemeClr val="accent3">
                <a:lumMod val="50000"/>
              </a:schemeClr>
            </a:solidFill>
            <a:prstDash val="solid"/>
            <a:bevel/>
          </a:ln>
          <a:effectLst>
            <a:softEdge rad="419100"/>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Unveil astrophysical sites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with spectroscopies of radioactive nuclei</a:t>
            </a: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75" name="図 74">
            <a:extLst>
              <a:ext uri="{FF2B5EF4-FFF2-40B4-BE49-F238E27FC236}">
                <a16:creationId xmlns:a16="http://schemas.microsoft.com/office/drawing/2014/main" id="{8D86D878-CA88-EF46-8562-C5E189721475}"/>
              </a:ext>
            </a:extLst>
          </p:cNvPr>
          <p:cNvPicPr>
            <a:picLocks noChangeAspect="1"/>
          </p:cNvPicPr>
          <p:nvPr/>
        </p:nvPicPr>
        <p:blipFill rotWithShape="1">
          <a:blip r:embed="rId7"/>
          <a:srcRect t="8739"/>
          <a:stretch/>
        </p:blipFill>
        <p:spPr>
          <a:xfrm>
            <a:off x="18645" y="675191"/>
            <a:ext cx="1291422" cy="1517872"/>
          </a:xfrm>
          <a:prstGeom prst="rect">
            <a:avLst/>
          </a:prstGeom>
        </p:spPr>
      </p:pic>
      <p:sp>
        <p:nvSpPr>
          <p:cNvPr id="12" name="テキスト ボックス 11">
            <a:extLst>
              <a:ext uri="{FF2B5EF4-FFF2-40B4-BE49-F238E27FC236}">
                <a16:creationId xmlns:a16="http://schemas.microsoft.com/office/drawing/2014/main" id="{D5C3DA03-5512-0649-A7DC-D7FA5B3341D9}"/>
              </a:ext>
            </a:extLst>
          </p:cNvPr>
          <p:cNvSpPr txBox="1"/>
          <p:nvPr/>
        </p:nvSpPr>
        <p:spPr>
          <a:xfrm>
            <a:off x="22449" y="2149126"/>
            <a:ext cx="116384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Neutron Star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Merger ?</a:t>
            </a:r>
            <a:endParaRPr kumimoji="1" lang="ja-JP" altLang="en-US" sz="14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2707182D-EE25-C449-A689-E7605BF7FB40}"/>
              </a:ext>
            </a:extLst>
          </p:cNvPr>
          <p:cNvSpPr txBox="1"/>
          <p:nvPr/>
        </p:nvSpPr>
        <p:spPr>
          <a:xfrm>
            <a:off x="22819" y="667082"/>
            <a:ext cx="112152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GW170817</a:t>
            </a:r>
            <a:endParaRPr kumimoji="1" lang="ja-JP" altLang="en-US" sz="16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custDataLst>
      <p:tags r:id="rId1"/>
    </p:custDataLst>
    <p:extLst>
      <p:ext uri="{BB962C8B-B14F-4D97-AF65-F5344CB8AC3E}">
        <p14:creationId xmlns:p14="http://schemas.microsoft.com/office/powerpoint/2010/main" val="407181103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75656" y="17346"/>
            <a:ext cx="7200800" cy="963382"/>
          </a:xfrm>
        </p:spPr>
        <p:txBody>
          <a:bodyPr>
            <a:noAutofit/>
          </a:bodyPr>
          <a:lstStyle/>
          <a:p>
            <a:pPr>
              <a:lnSpc>
                <a:spcPct val="110000"/>
              </a:lnSpc>
            </a:pPr>
            <a:r>
              <a:rPr lang="en-US" altLang="ja-JP" dirty="0">
                <a:solidFill>
                  <a:srgbClr val="002060"/>
                </a:solidFill>
                <a:latin typeface="Hiragino Maru Gothic Pro W4" panose="020F0400000000000000" pitchFamily="34" charset="-128"/>
                <a:ea typeface="Hiragino Maru Gothic Pro W4" panose="020F0400000000000000" pitchFamily="34" charset="-128"/>
              </a:rPr>
              <a:t>KEK-IBS Collaboration</a:t>
            </a:r>
            <a:r>
              <a:rPr lang="ja-JP" altLang="en-US">
                <a:solidFill>
                  <a:srgbClr val="002060"/>
                </a:solidFill>
                <a:latin typeface="Hiragino Maru Gothic Pro W4" panose="020F0400000000000000" pitchFamily="34" charset="-128"/>
                <a:ea typeface="Hiragino Maru Gothic Pro W4" panose="020F0400000000000000" pitchFamily="34" charset="-128"/>
              </a:rPr>
              <a:t> </a:t>
            </a:r>
            <a:r>
              <a:rPr lang="en-US" altLang="ja-JP" dirty="0">
                <a:solidFill>
                  <a:srgbClr val="002060"/>
                </a:solidFill>
                <a:latin typeface="Hiragino Maru Gothic Pro W4" panose="020F0400000000000000" pitchFamily="34" charset="-128"/>
                <a:ea typeface="Hiragino Maru Gothic Pro W4" panose="020F0400000000000000" pitchFamily="34" charset="-128"/>
              </a:rPr>
              <a:t>for RNB Science (2016 ~ )</a:t>
            </a:r>
            <a:endParaRPr kumimoji="1" lang="ja-JP" altLang="en-US" dirty="0">
              <a:solidFill>
                <a:srgbClr val="002060"/>
              </a:solidFill>
              <a:latin typeface="Hiragino Maru Gothic Pro W4" panose="020F0400000000000000" pitchFamily="34" charset="-128"/>
              <a:ea typeface="Hiragino Maru Gothic Pro W4" panose="020F0400000000000000" pitchFamily="34" charset="-128"/>
            </a:endParaRPr>
          </a:p>
        </p:txBody>
      </p:sp>
      <p:sp>
        <p:nvSpPr>
          <p:cNvPr id="6" name="テキスト ボックス 5"/>
          <p:cNvSpPr txBox="1"/>
          <p:nvPr/>
        </p:nvSpPr>
        <p:spPr>
          <a:xfrm>
            <a:off x="527194" y="2886995"/>
            <a:ext cx="184731" cy="348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60222" y="980728"/>
            <a:ext cx="9052630" cy="400110"/>
          </a:xfrm>
          <a:prstGeom prst="rect">
            <a:avLst/>
          </a:prstGeom>
          <a:no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en-US" sz="2000" b="0" i="0" u="none" strike="noStrike" kern="1200" cap="none" spc="0" normalizeH="0" baseline="0" noProof="0" dirty="0">
                <a:ln>
                  <a:noFill/>
                </a:ln>
                <a:solidFill>
                  <a:prstClr val="black"/>
                </a:solidFill>
                <a:effectLst/>
                <a:uLnTx/>
                <a:uFillTx/>
                <a:latin typeface="Calibri"/>
                <a:ea typeface="+mn-ea"/>
                <a:cs typeface="+mn-cs"/>
              </a:rPr>
              <a:t> </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R&amp;D of a super clover Ge &amp; DAQ system at KISS </a:t>
            </a:r>
            <a:r>
              <a:rPr kumimoji="1" lang="en-US" altLang="ja-JP" sz="2000" b="0" i="0" u="none" strike="noStrike" kern="1200" cap="none" spc="0" normalizeH="0" baseline="0" noProof="0" dirty="0">
                <a:ln>
                  <a:noFill/>
                </a:ln>
                <a:solidFill>
                  <a:srgbClr val="0432FF"/>
                </a:solidFill>
                <a:effectLst/>
                <a:uLnTx/>
                <a:uFillTx/>
                <a:latin typeface="Calibri"/>
                <a:ea typeface="ＭＳ Ｐゴシック" panose="020B0600070205080204" pitchFamily="50" charset="-128"/>
                <a:cs typeface="+mn-cs"/>
              </a:rPr>
              <a:t>(to KOBRA of RAON)</a:t>
            </a:r>
          </a:p>
        </p:txBody>
      </p:sp>
      <p:grpSp>
        <p:nvGrpSpPr>
          <p:cNvPr id="11" name="図形グループ 27">
            <a:extLst>
              <a:ext uri="{FF2B5EF4-FFF2-40B4-BE49-F238E27FC236}">
                <a16:creationId xmlns:a16="http://schemas.microsoft.com/office/drawing/2014/main" id="{5FE995CB-C5F7-5242-9BB9-217C8C12688F}"/>
              </a:ext>
            </a:extLst>
          </p:cNvPr>
          <p:cNvGrpSpPr/>
          <p:nvPr/>
        </p:nvGrpSpPr>
        <p:grpSpPr>
          <a:xfrm>
            <a:off x="175764" y="1412776"/>
            <a:ext cx="3388124" cy="2056554"/>
            <a:chOff x="6249291" y="104585"/>
            <a:chExt cx="3670467" cy="2056554"/>
          </a:xfrm>
        </p:grpSpPr>
        <p:pic>
          <p:nvPicPr>
            <p:cNvPr id="13" name="図 12" descr="写真 2017-01-17 13 07 50.jpg">
              <a:extLst>
                <a:ext uri="{FF2B5EF4-FFF2-40B4-BE49-F238E27FC236}">
                  <a16:creationId xmlns:a16="http://schemas.microsoft.com/office/drawing/2014/main" id="{2B4404C3-796A-074A-B9C8-F65FD2781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9291" y="104585"/>
              <a:ext cx="3670467" cy="2056554"/>
            </a:xfrm>
            <a:prstGeom prst="rect">
              <a:avLst/>
            </a:prstGeom>
          </p:spPr>
        </p:pic>
        <p:sp>
          <p:nvSpPr>
            <p:cNvPr id="15" name="テキスト ボックス 14">
              <a:extLst>
                <a:ext uri="{FF2B5EF4-FFF2-40B4-BE49-F238E27FC236}">
                  <a16:creationId xmlns:a16="http://schemas.microsoft.com/office/drawing/2014/main" id="{A1B622AE-80E6-824B-BF72-FCA8BA380A1F}"/>
                </a:ext>
              </a:extLst>
            </p:cNvPr>
            <p:cNvSpPr txBox="1"/>
            <p:nvPr/>
          </p:nvSpPr>
          <p:spPr>
            <a:xfrm>
              <a:off x="7423481" y="275603"/>
              <a:ext cx="1560173" cy="430887"/>
            </a:xfrm>
            <a:prstGeom prst="rect">
              <a:avLst/>
            </a:prstGeom>
            <a:noFill/>
          </p:spPr>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Calibri"/>
                </a:rPr>
                <a:t>SC-Ge detectors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Calibri"/>
                </a:rPr>
                <a:t> from IBS</a:t>
              </a:r>
              <a:endParaRPr kumimoji="1" lang="ja-JP" altLang="en-US"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Calibri"/>
              </a:endParaRPr>
            </a:p>
          </p:txBody>
        </p:sp>
        <p:sp>
          <p:nvSpPr>
            <p:cNvPr id="36" name="テキスト ボックス 35">
              <a:extLst>
                <a:ext uri="{FF2B5EF4-FFF2-40B4-BE49-F238E27FC236}">
                  <a16:creationId xmlns:a16="http://schemas.microsoft.com/office/drawing/2014/main" id="{62AA324A-7761-144D-9AAF-0FCB7F3CBBAA}"/>
                </a:ext>
              </a:extLst>
            </p:cNvPr>
            <p:cNvSpPr txBox="1"/>
            <p:nvPr/>
          </p:nvSpPr>
          <p:spPr>
            <a:xfrm>
              <a:off x="7969542" y="1256713"/>
              <a:ext cx="895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Calibri"/>
                </a:rPr>
                <a:t>4</a:t>
              </a:r>
              <a:r>
                <a:rPr kumimoji="1" lang="en-US" altLang="ja-JP" sz="1400" b="1" i="0" u="none" strike="noStrike" kern="1200" cap="none" spc="0" normalizeH="0" baseline="0" noProof="0" dirty="0">
                  <a:ln>
                    <a:noFill/>
                  </a:ln>
                  <a:solidFill>
                    <a:prstClr val="white"/>
                  </a:solidFill>
                  <a:effectLst/>
                  <a:uLnTx/>
                  <a:uFillTx/>
                  <a:latin typeface="Symbol" pitchFamily="2" charset="2"/>
                  <a:ea typeface="ＭＳ Ｐゴシック" panose="020B0600070205080204" pitchFamily="50" charset="-128"/>
                  <a:cs typeface="Calibri"/>
                </a:rPr>
                <a:t>pb</a:t>
              </a: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Calibri"/>
                </a:rPr>
                <a:t>-gas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Calibri"/>
                </a:rPr>
                <a:t>counter</a:t>
              </a:r>
              <a:endParaRPr kumimoji="1" lang="ja-JP" altLang="en-US"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Calibri"/>
              </a:endParaRPr>
            </a:p>
          </p:txBody>
        </p:sp>
      </p:grpSp>
      <p:sp>
        <p:nvSpPr>
          <p:cNvPr id="3" name="テキスト ボックス 2">
            <a:extLst>
              <a:ext uri="{FF2B5EF4-FFF2-40B4-BE49-F238E27FC236}">
                <a16:creationId xmlns:a16="http://schemas.microsoft.com/office/drawing/2014/main" id="{C2C23E0A-DE9C-B04E-9DFA-78BA1438FEF4}"/>
              </a:ext>
            </a:extLst>
          </p:cNvPr>
          <p:cNvSpPr txBox="1"/>
          <p:nvPr/>
        </p:nvSpPr>
        <p:spPr>
          <a:xfrm>
            <a:off x="2407675" y="2852936"/>
            <a:ext cx="1228221" cy="646331"/>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KISS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focal plane</a:t>
            </a:r>
            <a:endParaRPr kumimoji="1" lang="ja-JP" altLang="en-US" sz="18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22" name="直線矢印コネクタ 21">
            <a:extLst>
              <a:ext uri="{FF2B5EF4-FFF2-40B4-BE49-F238E27FC236}">
                <a16:creationId xmlns:a16="http://schemas.microsoft.com/office/drawing/2014/main" id="{148B71F0-C424-764D-A77D-AF3DA197E10C}"/>
              </a:ext>
            </a:extLst>
          </p:cNvPr>
          <p:cNvCxnSpPr>
            <a:cxnSpLocks/>
            <a:stCxn id="15" idx="1"/>
          </p:cNvCxnSpPr>
          <p:nvPr/>
        </p:nvCxnSpPr>
        <p:spPr>
          <a:xfrm flipH="1">
            <a:off x="666793" y="1799238"/>
            <a:ext cx="592839" cy="215443"/>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FA736C3C-68B9-6142-B6AD-818AA9C5F457}"/>
              </a:ext>
            </a:extLst>
          </p:cNvPr>
          <p:cNvCxnSpPr>
            <a:cxnSpLocks/>
            <a:stCxn id="15" idx="2"/>
          </p:cNvCxnSpPr>
          <p:nvPr/>
        </p:nvCxnSpPr>
        <p:spPr>
          <a:xfrm flipH="1">
            <a:off x="949431" y="2014681"/>
            <a:ext cx="1030281" cy="341092"/>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2F1688F1-B483-8C4F-9B42-3B4B28919FDB}"/>
              </a:ext>
            </a:extLst>
          </p:cNvPr>
          <p:cNvCxnSpPr>
            <a:cxnSpLocks/>
            <a:stCxn id="15" idx="2"/>
          </p:cNvCxnSpPr>
          <p:nvPr/>
        </p:nvCxnSpPr>
        <p:spPr>
          <a:xfrm>
            <a:off x="1979712" y="2014681"/>
            <a:ext cx="839716" cy="51539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8275B62B-AD27-2F47-A9D2-D2E83EB6D768}"/>
              </a:ext>
            </a:extLst>
          </p:cNvPr>
          <p:cNvCxnSpPr>
            <a:cxnSpLocks/>
            <a:stCxn id="15" idx="3"/>
          </p:cNvCxnSpPr>
          <p:nvPr/>
        </p:nvCxnSpPr>
        <p:spPr>
          <a:xfrm>
            <a:off x="2699792" y="1799238"/>
            <a:ext cx="310201" cy="26237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114" name="Group 11">
            <a:extLst>
              <a:ext uri="{FF2B5EF4-FFF2-40B4-BE49-F238E27FC236}">
                <a16:creationId xmlns:a16="http://schemas.microsoft.com/office/drawing/2014/main" id="{36333458-725E-3041-825A-6A28B8CAA35E}"/>
              </a:ext>
            </a:extLst>
          </p:cNvPr>
          <p:cNvGrpSpPr/>
          <p:nvPr/>
        </p:nvGrpSpPr>
        <p:grpSpPr>
          <a:xfrm>
            <a:off x="3563889" y="1400582"/>
            <a:ext cx="2520279" cy="2504336"/>
            <a:chOff x="955338" y="387500"/>
            <a:chExt cx="9396087" cy="5560735"/>
          </a:xfrm>
        </p:grpSpPr>
        <p:grpSp>
          <p:nvGrpSpPr>
            <p:cNvPr id="115" name="Group 142">
              <a:extLst>
                <a:ext uri="{FF2B5EF4-FFF2-40B4-BE49-F238E27FC236}">
                  <a16:creationId xmlns:a16="http://schemas.microsoft.com/office/drawing/2014/main" id="{B4048D2F-F9E2-864B-B846-6EF4297D5108}"/>
                </a:ext>
              </a:extLst>
            </p:cNvPr>
            <p:cNvGrpSpPr/>
            <p:nvPr/>
          </p:nvGrpSpPr>
          <p:grpSpPr>
            <a:xfrm>
              <a:off x="8124047" y="387500"/>
              <a:ext cx="2227378" cy="3332990"/>
              <a:chOff x="9973199" y="1107358"/>
              <a:chExt cx="2661647" cy="3886057"/>
            </a:xfrm>
          </p:grpSpPr>
          <p:cxnSp>
            <p:nvCxnSpPr>
              <p:cNvPr id="124" name="Straight Connector 143">
                <a:extLst>
                  <a:ext uri="{FF2B5EF4-FFF2-40B4-BE49-F238E27FC236}">
                    <a16:creationId xmlns:a16="http://schemas.microsoft.com/office/drawing/2014/main" id="{0BB5A80C-ABB4-7445-9213-EF15930922B6}"/>
                  </a:ext>
                </a:extLst>
              </p:cNvPr>
              <p:cNvCxnSpPr/>
              <p:nvPr/>
            </p:nvCxnSpPr>
            <p:spPr>
              <a:xfrm>
                <a:off x="9973211" y="1361740"/>
                <a:ext cx="243765"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5" name="Straight Connector 144">
                <a:extLst>
                  <a:ext uri="{FF2B5EF4-FFF2-40B4-BE49-F238E27FC236}">
                    <a16:creationId xmlns:a16="http://schemas.microsoft.com/office/drawing/2014/main" id="{1C009A1D-C847-7C46-85BA-9EFBE5A7FBCE}"/>
                  </a:ext>
                </a:extLst>
              </p:cNvPr>
              <p:cNvCxnSpPr/>
              <p:nvPr/>
            </p:nvCxnSpPr>
            <p:spPr>
              <a:xfrm>
                <a:off x="9973199" y="1630592"/>
                <a:ext cx="24376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6" name="TextBox 145">
                <a:extLst>
                  <a:ext uri="{FF2B5EF4-FFF2-40B4-BE49-F238E27FC236}">
                    <a16:creationId xmlns:a16="http://schemas.microsoft.com/office/drawing/2014/main" id="{4AE55654-D53D-4649-8E1F-DB80C8720DAE}"/>
                  </a:ext>
                </a:extLst>
              </p:cNvPr>
              <p:cNvSpPr txBox="1"/>
              <p:nvPr/>
            </p:nvSpPr>
            <p:spPr>
              <a:xfrm>
                <a:off x="10296091" y="1107358"/>
                <a:ext cx="2338755" cy="38860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g</a:t>
                </a:r>
                <a:r>
                  <a:rPr kumimoji="1" lang="en-US" sz="800" b="0" i="0" u="none" strike="noStrike" kern="1200" cap="none" spc="0" normalizeH="0" baseline="0" noProof="0" dirty="0">
                    <a:ln>
                      <a:noFill/>
                    </a:ln>
                    <a:solidFill>
                      <a:prstClr val="black"/>
                    </a:solidFill>
                    <a:effectLst/>
                    <a:uLnTx/>
                    <a:uFillTx/>
                    <a:latin typeface="SanSerif"/>
                    <a:ea typeface="+mn-ea"/>
                    <a:cs typeface="+mn-cs"/>
                  </a:rPr>
                  <a:t>-MSPGC (</a:t>
                </a:r>
                <a:r>
                  <a:rPr kumimoji="1" lang="en-US" sz="800" b="0" i="1" u="none" strike="noStrike" kern="1200" cap="none" spc="0" normalizeH="0" baseline="0" noProof="0" dirty="0">
                    <a:ln>
                      <a:noFill/>
                    </a:ln>
                    <a:solidFill>
                      <a:prstClr val="black"/>
                    </a:solidFill>
                    <a:effectLst/>
                    <a:uLnTx/>
                    <a:uFillTx/>
                    <a:latin typeface="SanSerif"/>
                    <a:ea typeface="+mn-ea"/>
                    <a:cs typeface="+mn-cs"/>
                  </a:rPr>
                  <a:t>M</a:t>
                </a:r>
                <a:r>
                  <a:rPr kumimoji="1" lang="en-US" sz="800" b="0" i="0" u="none" strike="noStrike" kern="1200" cap="none" spc="0" normalizeH="0" baseline="0" noProof="0" dirty="0">
                    <a:ln>
                      <a:noFill/>
                    </a:ln>
                    <a:solidFill>
                      <a:prstClr val="black"/>
                    </a:solidFill>
                    <a:effectLst/>
                    <a:uLnTx/>
                    <a:uFillTx/>
                    <a:latin typeface="SanSerif"/>
                    <a:ea typeface="+mn-ea"/>
                    <a:cs typeface="+mn-cs"/>
                  </a:rPr>
                  <a:t>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800" b="0" i="0" u="none" strike="noStrike" kern="1200" cap="none" spc="0" normalizeH="0" baseline="0" noProof="0" dirty="0">
                    <a:ln>
                      <a:noFill/>
                    </a:ln>
                    <a:solidFill>
                      <a:srgbClr val="0000FF"/>
                    </a:solidFill>
                    <a:effectLst/>
                    <a:uLnTx/>
                    <a:uFillTx/>
                    <a:latin typeface="Symbol" panose="05050102010706020507" pitchFamily="18" charset="2"/>
                    <a:ea typeface="+mn-ea"/>
                    <a:cs typeface="+mn-cs"/>
                  </a:rPr>
                  <a:t>g</a:t>
                </a:r>
                <a:r>
                  <a:rPr kumimoji="1" lang="en-US" sz="800" b="0" i="0" u="none" strike="noStrike" kern="1200" cap="none" spc="0" normalizeH="0" baseline="0" noProof="0" dirty="0">
                    <a:ln>
                      <a:noFill/>
                    </a:ln>
                    <a:solidFill>
                      <a:srgbClr val="0000FF"/>
                    </a:solidFill>
                    <a:effectLst/>
                    <a:uLnTx/>
                    <a:uFillTx/>
                    <a:latin typeface="SanSerif"/>
                    <a:ea typeface="+mn-ea"/>
                    <a:cs typeface="+mn-cs"/>
                  </a:rPr>
                  <a:t>-MSPGC (</a:t>
                </a:r>
                <a:r>
                  <a:rPr kumimoji="1" lang="en-US" sz="800" b="0" i="1" u="none" strike="noStrike" kern="1200" cap="none" spc="0" normalizeH="0" baseline="0" noProof="0" dirty="0">
                    <a:ln>
                      <a:noFill/>
                    </a:ln>
                    <a:solidFill>
                      <a:srgbClr val="0000FF"/>
                    </a:solidFill>
                    <a:effectLst/>
                    <a:uLnTx/>
                    <a:uFillTx/>
                    <a:latin typeface="SanSerif"/>
                    <a:ea typeface="+mn-ea"/>
                    <a:cs typeface="+mn-cs"/>
                  </a:rPr>
                  <a:t>M</a:t>
                </a:r>
                <a:r>
                  <a:rPr kumimoji="1" lang="en-US" sz="800" b="0" i="0" u="none" strike="noStrike" kern="1200" cap="none" spc="0" normalizeH="0" baseline="0" noProof="0" dirty="0">
                    <a:ln>
                      <a:noFill/>
                    </a:ln>
                    <a:solidFill>
                      <a:srgbClr val="0000FF"/>
                    </a:solidFill>
                    <a:effectLst/>
                    <a:uLnTx/>
                    <a:uFillTx/>
                    <a:latin typeface="SanSerif"/>
                    <a:ea typeface="+mn-ea"/>
                    <a:cs typeface="+mn-cs"/>
                  </a:rPr>
                  <a:t> = 2)</a:t>
                </a:r>
              </a:p>
            </p:txBody>
          </p:sp>
        </p:grpSp>
        <p:grpSp>
          <p:nvGrpSpPr>
            <p:cNvPr id="116" name="Group 9">
              <a:extLst>
                <a:ext uri="{FF2B5EF4-FFF2-40B4-BE49-F238E27FC236}">
                  <a16:creationId xmlns:a16="http://schemas.microsoft.com/office/drawing/2014/main" id="{47326D4E-CC8F-B443-83BC-89E8496D743D}"/>
                </a:ext>
              </a:extLst>
            </p:cNvPr>
            <p:cNvGrpSpPr/>
            <p:nvPr/>
          </p:nvGrpSpPr>
          <p:grpSpPr>
            <a:xfrm>
              <a:off x="955338" y="387502"/>
              <a:ext cx="9270711" cy="5560733"/>
              <a:chOff x="955338" y="387502"/>
              <a:chExt cx="9270711" cy="5560733"/>
            </a:xfrm>
          </p:grpSpPr>
          <p:grpSp>
            <p:nvGrpSpPr>
              <p:cNvPr id="117" name="Group 3">
                <a:extLst>
                  <a:ext uri="{FF2B5EF4-FFF2-40B4-BE49-F238E27FC236}">
                    <a16:creationId xmlns:a16="http://schemas.microsoft.com/office/drawing/2014/main" id="{D66BAF72-CD04-AA45-A3D9-C4886510ECF4}"/>
                  </a:ext>
                </a:extLst>
              </p:cNvPr>
              <p:cNvGrpSpPr/>
              <p:nvPr/>
            </p:nvGrpSpPr>
            <p:grpSpPr>
              <a:xfrm>
                <a:off x="955338" y="387502"/>
                <a:ext cx="9270711" cy="5560733"/>
                <a:chOff x="971962" y="242070"/>
                <a:chExt cx="9270711" cy="5560733"/>
              </a:xfrm>
            </p:grpSpPr>
            <p:pic>
              <p:nvPicPr>
                <p:cNvPr id="119" name="Picture 1">
                  <a:extLst>
                    <a:ext uri="{FF2B5EF4-FFF2-40B4-BE49-F238E27FC236}">
                      <a16:creationId xmlns:a16="http://schemas.microsoft.com/office/drawing/2014/main" id="{94961CDD-9D96-3E40-9874-2DD4FAC19C03}"/>
                    </a:ext>
                  </a:extLst>
                </p:cNvPr>
                <p:cNvPicPr>
                  <a:picLocks noChangeAspect="1"/>
                </p:cNvPicPr>
                <p:nvPr/>
              </p:nvPicPr>
              <p:blipFill>
                <a:blip r:embed="rId4"/>
                <a:stretch>
                  <a:fillRect/>
                </a:stretch>
              </p:blipFill>
              <p:spPr>
                <a:xfrm>
                  <a:off x="1601801" y="242070"/>
                  <a:ext cx="8603641" cy="2790044"/>
                </a:xfrm>
                <a:prstGeom prst="rect">
                  <a:avLst/>
                </a:prstGeom>
              </p:spPr>
            </p:pic>
            <p:grpSp>
              <p:nvGrpSpPr>
                <p:cNvPr id="120" name="Group 84">
                  <a:extLst>
                    <a:ext uri="{FF2B5EF4-FFF2-40B4-BE49-F238E27FC236}">
                      <a16:creationId xmlns:a16="http://schemas.microsoft.com/office/drawing/2014/main" id="{ACC93847-33A2-0444-A018-D1062477A620}"/>
                    </a:ext>
                  </a:extLst>
                </p:cNvPr>
                <p:cNvGrpSpPr/>
                <p:nvPr/>
              </p:nvGrpSpPr>
              <p:grpSpPr>
                <a:xfrm>
                  <a:off x="971962" y="1808101"/>
                  <a:ext cx="9270711" cy="3994702"/>
                  <a:chOff x="-183990" y="2291433"/>
                  <a:chExt cx="8517138" cy="4657564"/>
                </a:xfrm>
              </p:grpSpPr>
              <p:pic>
                <p:nvPicPr>
                  <p:cNvPr id="121" name="Picture 113">
                    <a:extLst>
                      <a:ext uri="{FF2B5EF4-FFF2-40B4-BE49-F238E27FC236}">
                        <a16:creationId xmlns:a16="http://schemas.microsoft.com/office/drawing/2014/main" id="{A80E931E-029A-E24E-9ECF-99B41162C082}"/>
                      </a:ext>
                    </a:extLst>
                  </p:cNvPr>
                  <p:cNvPicPr>
                    <a:picLocks noChangeAspect="1"/>
                  </p:cNvPicPr>
                  <p:nvPr/>
                </p:nvPicPr>
                <p:blipFill>
                  <a:blip r:embed="rId5"/>
                  <a:stretch>
                    <a:fillRect/>
                  </a:stretch>
                </p:blipFill>
                <p:spPr>
                  <a:xfrm>
                    <a:off x="377180" y="3718669"/>
                    <a:ext cx="7955968" cy="2663910"/>
                  </a:xfrm>
                  <a:prstGeom prst="rect">
                    <a:avLst/>
                  </a:prstGeom>
                </p:spPr>
              </p:pic>
              <p:sp>
                <p:nvSpPr>
                  <p:cNvPr id="122" name="TextBox 62">
                    <a:extLst>
                      <a:ext uri="{FF2B5EF4-FFF2-40B4-BE49-F238E27FC236}">
                        <a16:creationId xmlns:a16="http://schemas.microsoft.com/office/drawing/2014/main" id="{6FB6CB87-6519-EE47-88DD-47822FE59854}"/>
                      </a:ext>
                    </a:extLst>
                  </p:cNvPr>
                  <p:cNvSpPr txBox="1"/>
                  <p:nvPr/>
                </p:nvSpPr>
                <p:spPr>
                  <a:xfrm rot="16200000">
                    <a:off x="-1169599" y="3277042"/>
                    <a:ext cx="2690746" cy="719527"/>
                  </a:xfrm>
                  <a:prstGeom prst="rect">
                    <a:avLst/>
                  </a:prstGeom>
                  <a:noFill/>
                </p:spPr>
                <p:txBody>
                  <a:bodyPr wrap="square" lIns="55639" tIns="27820" rIns="55639" bIns="278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0" u="none" strike="noStrike" kern="1200" cap="none" spc="0" normalizeH="0" baseline="0" noProof="0" dirty="0">
                        <a:ln>
                          <a:noFill/>
                        </a:ln>
                        <a:solidFill>
                          <a:srgbClr val="000000"/>
                        </a:solidFill>
                        <a:effectLst/>
                        <a:uLnTx/>
                        <a:uFillTx/>
                        <a:latin typeface="SanSerif"/>
                        <a:ea typeface="ＭＳ 明朝" panose="02020609040205080304" pitchFamily="17" charset="-128"/>
                        <a:cs typeface="+mn-cs"/>
                      </a:rPr>
                      <a:t>Counts/ 0.5 keV</a:t>
                    </a:r>
                    <a:endParaRPr kumimoji="1" lang="en-US" sz="1000" b="1" i="0" u="none" strike="noStrike" kern="1200" cap="none" spc="0" normalizeH="0" baseline="0" noProof="0" dirty="0">
                      <a:ln>
                        <a:noFill/>
                      </a:ln>
                      <a:solidFill>
                        <a:prstClr val="black"/>
                      </a:solidFill>
                      <a:effectLst/>
                      <a:uLnTx/>
                      <a:uFillTx/>
                      <a:latin typeface="SanSerif"/>
                      <a:ea typeface="ＭＳ 明朝" panose="02020609040205080304" pitchFamily="17" charset="-128"/>
                      <a:cs typeface="+mn-cs"/>
                    </a:endParaRPr>
                  </a:p>
                </p:txBody>
              </p:sp>
              <p:sp>
                <p:nvSpPr>
                  <p:cNvPr id="123" name="TextBox 92">
                    <a:extLst>
                      <a:ext uri="{FF2B5EF4-FFF2-40B4-BE49-F238E27FC236}">
                        <a16:creationId xmlns:a16="http://schemas.microsoft.com/office/drawing/2014/main" id="{A20E0C4A-B922-AB41-9F03-BB7057B22A6B}"/>
                      </a:ext>
                    </a:extLst>
                  </p:cNvPr>
                  <p:cNvSpPr txBox="1"/>
                  <p:nvPr/>
                </p:nvSpPr>
                <p:spPr>
                  <a:xfrm>
                    <a:off x="3437810" y="6311557"/>
                    <a:ext cx="2313295" cy="63744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000" b="1" i="1" u="none" strike="noStrike" kern="1200" cap="none" spc="0" normalizeH="0" baseline="0" noProof="0" dirty="0" err="1">
                        <a:ln>
                          <a:noFill/>
                        </a:ln>
                        <a:solidFill>
                          <a:srgbClr val="000000"/>
                        </a:solidFill>
                        <a:effectLst/>
                        <a:uLnTx/>
                        <a:uFillTx/>
                        <a:latin typeface="SanSerif"/>
                        <a:ea typeface="ＭＳ 明朝" panose="02020609040205080304" pitchFamily="17" charset="-128"/>
                        <a:cs typeface="+mn-cs"/>
                      </a:rPr>
                      <a:t>E</a:t>
                    </a:r>
                    <a:r>
                      <a:rPr kumimoji="1" lang="en-US" sz="1000" b="1" i="1" u="none" strike="noStrike" kern="1200" cap="none" spc="0" normalizeH="0" baseline="-25000" noProof="0" dirty="0" err="1">
                        <a:ln>
                          <a:noFill/>
                        </a:ln>
                        <a:solidFill>
                          <a:srgbClr val="000000"/>
                        </a:solidFill>
                        <a:effectLst/>
                        <a:uLnTx/>
                        <a:uFillTx/>
                        <a:latin typeface="Symbol" panose="05050102010706020507" pitchFamily="18" charset="2"/>
                        <a:ea typeface="ＭＳ 明朝" panose="02020609040205080304" pitchFamily="17" charset="-128"/>
                        <a:cs typeface="+mn-cs"/>
                      </a:rPr>
                      <a:t>g</a:t>
                    </a:r>
                    <a:r>
                      <a:rPr kumimoji="1" lang="en-US" sz="1000" b="1" i="1" u="none" strike="noStrike" kern="1200" cap="none" spc="0" normalizeH="0" baseline="0" noProof="0" dirty="0">
                        <a:ln>
                          <a:noFill/>
                        </a:ln>
                        <a:solidFill>
                          <a:srgbClr val="000000"/>
                        </a:solidFill>
                        <a:effectLst/>
                        <a:uLnTx/>
                        <a:uFillTx/>
                        <a:latin typeface="SanSerif"/>
                        <a:ea typeface="ＭＳ 明朝" panose="02020609040205080304" pitchFamily="17" charset="-128"/>
                        <a:cs typeface="+mn-cs"/>
                      </a:rPr>
                      <a:t> </a:t>
                    </a:r>
                    <a:r>
                      <a:rPr kumimoji="1" lang="en-US" sz="1000" b="1" i="0" u="none" strike="noStrike" kern="1200" cap="none" spc="0" normalizeH="0" baseline="0" noProof="0" dirty="0">
                        <a:ln>
                          <a:noFill/>
                        </a:ln>
                        <a:solidFill>
                          <a:srgbClr val="000000"/>
                        </a:solidFill>
                        <a:effectLst/>
                        <a:uLnTx/>
                        <a:uFillTx/>
                        <a:latin typeface="SanSerif"/>
                        <a:ea typeface="ＭＳ 明朝" panose="02020609040205080304" pitchFamily="17" charset="-128"/>
                        <a:cs typeface="+mn-cs"/>
                      </a:rPr>
                      <a:t>(keV) </a:t>
                    </a:r>
                    <a:endParaRPr kumimoji="1" lang="en-US" sz="1000" b="1" i="0" u="none" strike="noStrike" kern="1200" cap="none" spc="0" normalizeH="0" baseline="0" noProof="0" dirty="0">
                      <a:ln>
                        <a:noFill/>
                      </a:ln>
                      <a:solidFill>
                        <a:prstClr val="black"/>
                      </a:solidFill>
                      <a:effectLst/>
                      <a:uLnTx/>
                      <a:uFillTx/>
                      <a:latin typeface="SanSerif"/>
                      <a:ea typeface="ＭＳ 明朝" panose="02020609040205080304" pitchFamily="17" charset="-128"/>
                      <a:cs typeface="+mn-cs"/>
                    </a:endParaRPr>
                  </a:p>
                </p:txBody>
              </p:sp>
            </p:grpSp>
          </p:grpSp>
          <p:sp>
            <p:nvSpPr>
              <p:cNvPr id="118" name="TextBox 87">
                <a:extLst>
                  <a:ext uri="{FF2B5EF4-FFF2-40B4-BE49-F238E27FC236}">
                    <a16:creationId xmlns:a16="http://schemas.microsoft.com/office/drawing/2014/main" id="{92E0D930-BC28-2F46-929B-A7DB08F3CD63}"/>
                  </a:ext>
                </a:extLst>
              </p:cNvPr>
              <p:cNvSpPr txBox="1"/>
              <p:nvPr/>
            </p:nvSpPr>
            <p:spPr>
              <a:xfrm>
                <a:off x="4836097" y="416228"/>
                <a:ext cx="5244460" cy="1087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1200" cap="none" spc="0" normalizeH="0" baseline="0" noProof="0" dirty="0">
                    <a:ln>
                      <a:noFill/>
                    </a:ln>
                    <a:solidFill>
                      <a:srgbClr val="FF0000"/>
                    </a:solidFill>
                    <a:effectLst/>
                    <a:uLnTx/>
                    <a:uFillTx/>
                    <a:latin typeface="Helvetica" pitchFamily="2" charset="0"/>
                    <a:ea typeface="+mn-ea"/>
                    <a:cs typeface="+mn-cs"/>
                  </a:rPr>
                  <a:t>belong to </a:t>
                </a:r>
                <a:r>
                  <a:rPr kumimoji="1" lang="en-US" sz="1200" b="0" i="0" u="none" strike="noStrike" kern="1200" cap="none" spc="0" normalizeH="0" baseline="30000" noProof="0" dirty="0">
                    <a:ln>
                      <a:noFill/>
                    </a:ln>
                    <a:solidFill>
                      <a:srgbClr val="FF0000"/>
                    </a:solidFill>
                    <a:effectLst/>
                    <a:uLnTx/>
                    <a:uFillTx/>
                    <a:latin typeface="Helvetica" pitchFamily="2" charset="0"/>
                    <a:ea typeface="+mn-ea"/>
                    <a:cs typeface="+mn-cs"/>
                  </a:rPr>
                  <a:t>195m</a:t>
                </a:r>
                <a:r>
                  <a:rPr kumimoji="1" lang="en-US" sz="1200" b="0" i="0" u="none" strike="noStrike" kern="1200" cap="none" spc="0" normalizeH="0" baseline="0" noProof="0" dirty="0">
                    <a:ln>
                      <a:noFill/>
                    </a:ln>
                    <a:solidFill>
                      <a:srgbClr val="FF0000"/>
                    </a:solidFill>
                    <a:effectLst/>
                    <a:uLnTx/>
                    <a:uFillTx/>
                    <a:latin typeface="Helvetica" pitchFamily="2" charset="0"/>
                    <a:ea typeface="+mn-ea"/>
                    <a:cs typeface="+mn-cs"/>
                  </a:rPr>
                  <a: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432FF"/>
                    </a:solidFill>
                    <a:effectLst/>
                    <a:uLnTx/>
                    <a:uFillTx/>
                    <a:latin typeface="Helvetica" pitchFamily="2" charset="0"/>
                    <a:ea typeface="ＭＳ Ｐゴシック" panose="020B0600070205080204" pitchFamily="50" charset="-128"/>
                    <a:cs typeface="+mn-cs"/>
                  </a:rPr>
                  <a:t>belong to </a:t>
                </a:r>
                <a:r>
                  <a:rPr kumimoji="1" lang="en-US" altLang="ja-JP" sz="1200" b="0" i="0" u="none" strike="noStrike" kern="1200" cap="none" spc="0" normalizeH="0" baseline="30000" noProof="0" dirty="0">
                    <a:ln>
                      <a:noFill/>
                    </a:ln>
                    <a:solidFill>
                      <a:srgbClr val="0432FF"/>
                    </a:solidFill>
                    <a:effectLst/>
                    <a:uLnTx/>
                    <a:uFillTx/>
                    <a:latin typeface="Helvetica" pitchFamily="2" charset="0"/>
                    <a:ea typeface="ＭＳ Ｐゴシック" panose="020B0600070205080204" pitchFamily="50" charset="-128"/>
                    <a:cs typeface="+mn-cs"/>
                  </a:rPr>
                  <a:t>195g</a:t>
                </a:r>
                <a:r>
                  <a:rPr kumimoji="1" lang="en-US" altLang="ja-JP" sz="1200" b="0" i="0" u="none" strike="noStrike" kern="1200" cap="none" spc="0" normalizeH="0" baseline="0" noProof="0" dirty="0">
                    <a:ln>
                      <a:noFill/>
                    </a:ln>
                    <a:solidFill>
                      <a:srgbClr val="0432FF"/>
                    </a:solidFill>
                    <a:effectLst/>
                    <a:uLnTx/>
                    <a:uFillTx/>
                    <a:latin typeface="Helvetica" pitchFamily="2" charset="0"/>
                    <a:ea typeface="ＭＳ Ｐゴシック" panose="020B0600070205080204" pitchFamily="50" charset="-128"/>
                    <a:cs typeface="+mn-cs"/>
                  </a:rPr>
                  <a:t>Os</a:t>
                </a:r>
              </a:p>
            </p:txBody>
          </p:sp>
        </p:grpSp>
      </p:grpSp>
      <p:grpSp>
        <p:nvGrpSpPr>
          <p:cNvPr id="127" name="グループ化 126">
            <a:extLst>
              <a:ext uri="{FF2B5EF4-FFF2-40B4-BE49-F238E27FC236}">
                <a16:creationId xmlns:a16="http://schemas.microsoft.com/office/drawing/2014/main" id="{82B3FB10-8879-5E45-B22C-001B138829AC}"/>
              </a:ext>
            </a:extLst>
          </p:cNvPr>
          <p:cNvGrpSpPr/>
          <p:nvPr/>
        </p:nvGrpSpPr>
        <p:grpSpPr>
          <a:xfrm>
            <a:off x="6036563" y="1358065"/>
            <a:ext cx="2804814" cy="2547556"/>
            <a:chOff x="84810" y="889691"/>
            <a:chExt cx="3439663" cy="4907188"/>
          </a:xfrm>
        </p:grpSpPr>
        <p:cxnSp>
          <p:nvCxnSpPr>
            <p:cNvPr id="128" name="Straight Arrow Connector 159">
              <a:extLst>
                <a:ext uri="{FF2B5EF4-FFF2-40B4-BE49-F238E27FC236}">
                  <a16:creationId xmlns:a16="http://schemas.microsoft.com/office/drawing/2014/main" id="{70AFBCCD-F043-1C42-825B-E082E2B985A9}"/>
                </a:ext>
              </a:extLst>
            </p:cNvPr>
            <p:cNvCxnSpPr>
              <a:cxnSpLocks/>
            </p:cNvCxnSpPr>
            <p:nvPr/>
          </p:nvCxnSpPr>
          <p:spPr>
            <a:xfrm>
              <a:off x="1166423" y="2085919"/>
              <a:ext cx="211842" cy="244202"/>
            </a:xfrm>
            <a:prstGeom prst="straightConnector1">
              <a:avLst/>
            </a:prstGeom>
            <a:noFill/>
            <a:ln w="9525" cap="flat" cmpd="sng" algn="ctr">
              <a:solidFill>
                <a:sysClr val="windowText" lastClr="000000"/>
              </a:solidFill>
              <a:prstDash val="solid"/>
              <a:miter lim="800000"/>
              <a:tailEnd type="triangle"/>
            </a:ln>
            <a:effectLst/>
          </p:spPr>
        </p:cxnSp>
        <p:grpSp>
          <p:nvGrpSpPr>
            <p:cNvPr id="129" name="グループ化 128">
              <a:extLst>
                <a:ext uri="{FF2B5EF4-FFF2-40B4-BE49-F238E27FC236}">
                  <a16:creationId xmlns:a16="http://schemas.microsoft.com/office/drawing/2014/main" id="{D38E7F03-9810-D447-B422-23AC3B090910}"/>
                </a:ext>
              </a:extLst>
            </p:cNvPr>
            <p:cNvGrpSpPr/>
            <p:nvPr/>
          </p:nvGrpSpPr>
          <p:grpSpPr>
            <a:xfrm>
              <a:off x="1475656" y="2276872"/>
              <a:ext cx="2048817" cy="3520007"/>
              <a:chOff x="1659086" y="2348880"/>
              <a:chExt cx="2048817" cy="3520007"/>
            </a:xfrm>
          </p:grpSpPr>
          <p:sp>
            <p:nvSpPr>
              <p:cNvPr id="146" name="TextBox 178">
                <a:extLst>
                  <a:ext uri="{FF2B5EF4-FFF2-40B4-BE49-F238E27FC236}">
                    <a16:creationId xmlns:a16="http://schemas.microsoft.com/office/drawing/2014/main" id="{89907DDD-196D-124B-A574-9F0ACAD0F839}"/>
                  </a:ext>
                </a:extLst>
              </p:cNvPr>
              <p:cNvSpPr txBox="1"/>
              <p:nvPr/>
            </p:nvSpPr>
            <p:spPr>
              <a:xfrm>
                <a:off x="2534281" y="5366916"/>
                <a:ext cx="435515" cy="501971"/>
              </a:xfrm>
              <a:prstGeom prst="rect">
                <a:avLst/>
              </a:prstGeom>
              <a:noFill/>
            </p:spPr>
            <p:txBody>
              <a:bodyPr wrap="square" lIns="0" tIns="0" rIns="0" bIns="0"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30000" noProof="0" dirty="0">
                    <a:ln>
                      <a:noFill/>
                    </a:ln>
                    <a:solidFill>
                      <a:sysClr val="windowText" lastClr="000000"/>
                    </a:solidFill>
                    <a:effectLst/>
                    <a:uLnTx/>
                    <a:uFillTx/>
                    <a:latin typeface="Times New Roman" panose="02020603050405020304" pitchFamily="18" charset="0"/>
                    <a:ea typeface="ＭＳ 明朝" panose="02020609040205080304" pitchFamily="17" charset="-128"/>
                    <a:cs typeface="+mn-cs"/>
                  </a:rPr>
                  <a:t>195</a:t>
                </a:r>
                <a:r>
                  <a:rPr kumimoji="0" lang="en-US"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ＭＳ 明朝" panose="02020609040205080304" pitchFamily="17" charset="-128"/>
                    <a:cs typeface="+mn-cs"/>
                  </a:rPr>
                  <a:t>Ir</a:t>
                </a:r>
              </a:p>
            </p:txBody>
          </p:sp>
          <p:cxnSp>
            <p:nvCxnSpPr>
              <p:cNvPr id="147" name="Straight Arrow Connector 55">
                <a:extLst>
                  <a:ext uri="{FF2B5EF4-FFF2-40B4-BE49-F238E27FC236}">
                    <a16:creationId xmlns:a16="http://schemas.microsoft.com/office/drawing/2014/main" id="{8D56AE26-9788-BF4A-848D-D0A885738766}"/>
                  </a:ext>
                </a:extLst>
              </p:cNvPr>
              <p:cNvCxnSpPr>
                <a:cxnSpLocks/>
              </p:cNvCxnSpPr>
              <p:nvPr/>
            </p:nvCxnSpPr>
            <p:spPr>
              <a:xfrm>
                <a:off x="2071594" y="2352355"/>
                <a:ext cx="0" cy="1916902"/>
              </a:xfrm>
              <a:prstGeom prst="straightConnector1">
                <a:avLst/>
              </a:prstGeom>
              <a:noFill/>
              <a:ln w="9525" cap="flat" cmpd="sng" algn="ctr">
                <a:solidFill>
                  <a:srgbClr val="0432FF"/>
                </a:solidFill>
                <a:prstDash val="solid"/>
                <a:miter lim="800000"/>
                <a:tailEnd type="triangle"/>
              </a:ln>
              <a:effectLst/>
            </p:spPr>
          </p:cxnSp>
          <p:cxnSp>
            <p:nvCxnSpPr>
              <p:cNvPr id="148" name="Straight Arrow Connector 56">
                <a:extLst>
                  <a:ext uri="{FF2B5EF4-FFF2-40B4-BE49-F238E27FC236}">
                    <a16:creationId xmlns:a16="http://schemas.microsoft.com/office/drawing/2014/main" id="{7F28829D-E51E-8E49-BBC2-EA15795FAB76}"/>
                  </a:ext>
                </a:extLst>
              </p:cNvPr>
              <p:cNvCxnSpPr>
                <a:cxnSpLocks/>
              </p:cNvCxnSpPr>
              <p:nvPr/>
            </p:nvCxnSpPr>
            <p:spPr>
              <a:xfrm>
                <a:off x="2007024" y="2348880"/>
                <a:ext cx="0" cy="2119176"/>
              </a:xfrm>
              <a:prstGeom prst="straightConnector1">
                <a:avLst/>
              </a:prstGeom>
              <a:noFill/>
              <a:ln w="9525" cap="flat" cmpd="sng" algn="ctr">
                <a:solidFill>
                  <a:srgbClr val="0432FF"/>
                </a:solidFill>
                <a:prstDash val="solid"/>
                <a:miter lim="800000"/>
                <a:tailEnd type="triangle"/>
              </a:ln>
              <a:effectLst/>
            </p:spPr>
          </p:cxnSp>
          <p:cxnSp>
            <p:nvCxnSpPr>
              <p:cNvPr id="149" name="Straight Arrow Connector 62">
                <a:extLst>
                  <a:ext uri="{FF2B5EF4-FFF2-40B4-BE49-F238E27FC236}">
                    <a16:creationId xmlns:a16="http://schemas.microsoft.com/office/drawing/2014/main" id="{BC1543CF-9448-B646-8FDD-4D6DF7F31C59}"/>
                  </a:ext>
                </a:extLst>
              </p:cNvPr>
              <p:cNvCxnSpPr>
                <a:cxnSpLocks/>
              </p:cNvCxnSpPr>
              <p:nvPr/>
            </p:nvCxnSpPr>
            <p:spPr>
              <a:xfrm flipH="1">
                <a:off x="2675544" y="3708033"/>
                <a:ext cx="0" cy="1644794"/>
              </a:xfrm>
              <a:prstGeom prst="straightConnector1">
                <a:avLst/>
              </a:prstGeom>
              <a:noFill/>
              <a:ln w="9525" cap="flat" cmpd="sng" algn="ctr">
                <a:solidFill>
                  <a:srgbClr val="0432FF"/>
                </a:solidFill>
                <a:prstDash val="solid"/>
                <a:miter lim="800000"/>
                <a:tailEnd type="triangle"/>
              </a:ln>
              <a:effectLst/>
            </p:spPr>
          </p:cxnSp>
          <p:cxnSp>
            <p:nvCxnSpPr>
              <p:cNvPr id="150" name="Straight Arrow Connector 63">
                <a:extLst>
                  <a:ext uri="{FF2B5EF4-FFF2-40B4-BE49-F238E27FC236}">
                    <a16:creationId xmlns:a16="http://schemas.microsoft.com/office/drawing/2014/main" id="{B149E83F-D9E7-D44E-B5ED-2247BE77AD26}"/>
                  </a:ext>
                </a:extLst>
              </p:cNvPr>
              <p:cNvCxnSpPr>
                <a:cxnSpLocks/>
              </p:cNvCxnSpPr>
              <p:nvPr/>
            </p:nvCxnSpPr>
            <p:spPr>
              <a:xfrm>
                <a:off x="2760379" y="3710610"/>
                <a:ext cx="0" cy="1395205"/>
              </a:xfrm>
              <a:prstGeom prst="straightConnector1">
                <a:avLst/>
              </a:prstGeom>
              <a:noFill/>
              <a:ln w="9525" cap="flat" cmpd="sng" algn="ctr">
                <a:solidFill>
                  <a:srgbClr val="0432FF"/>
                </a:solidFill>
                <a:prstDash val="solid"/>
                <a:miter lim="800000"/>
                <a:tailEnd type="triangle"/>
              </a:ln>
              <a:effectLst/>
            </p:spPr>
          </p:cxnSp>
          <p:cxnSp>
            <p:nvCxnSpPr>
              <p:cNvPr id="151" name="Straight Arrow Connector 64">
                <a:extLst>
                  <a:ext uri="{FF2B5EF4-FFF2-40B4-BE49-F238E27FC236}">
                    <a16:creationId xmlns:a16="http://schemas.microsoft.com/office/drawing/2014/main" id="{97CE56FF-4104-804B-A48D-4DC48157A2BF}"/>
                  </a:ext>
                </a:extLst>
              </p:cNvPr>
              <p:cNvCxnSpPr>
                <a:cxnSpLocks/>
              </p:cNvCxnSpPr>
              <p:nvPr/>
            </p:nvCxnSpPr>
            <p:spPr>
              <a:xfrm>
                <a:off x="2406176" y="3274847"/>
                <a:ext cx="0" cy="2069292"/>
              </a:xfrm>
              <a:prstGeom prst="straightConnector1">
                <a:avLst/>
              </a:prstGeom>
              <a:noFill/>
              <a:ln w="9525" cap="flat" cmpd="sng" algn="ctr">
                <a:solidFill>
                  <a:srgbClr val="0432FF"/>
                </a:solidFill>
                <a:prstDash val="solid"/>
                <a:miter lim="800000"/>
                <a:tailEnd type="triangle"/>
              </a:ln>
              <a:effectLst/>
            </p:spPr>
          </p:cxnSp>
          <p:cxnSp>
            <p:nvCxnSpPr>
              <p:cNvPr id="152" name="Straight Arrow Connector 65">
                <a:extLst>
                  <a:ext uri="{FF2B5EF4-FFF2-40B4-BE49-F238E27FC236}">
                    <a16:creationId xmlns:a16="http://schemas.microsoft.com/office/drawing/2014/main" id="{233D81E6-AE57-8C41-818A-278888774DD5}"/>
                  </a:ext>
                </a:extLst>
              </p:cNvPr>
              <p:cNvCxnSpPr>
                <a:cxnSpLocks/>
              </p:cNvCxnSpPr>
              <p:nvPr/>
            </p:nvCxnSpPr>
            <p:spPr>
              <a:xfrm>
                <a:off x="2220941" y="3101241"/>
                <a:ext cx="0" cy="2249188"/>
              </a:xfrm>
              <a:prstGeom prst="straightConnector1">
                <a:avLst/>
              </a:prstGeom>
              <a:noFill/>
              <a:ln w="9525" cap="flat" cmpd="sng" algn="ctr">
                <a:solidFill>
                  <a:srgbClr val="0432FF"/>
                </a:solidFill>
                <a:prstDash val="solid"/>
                <a:miter lim="800000"/>
                <a:tailEnd type="triangle"/>
              </a:ln>
              <a:effectLst/>
            </p:spPr>
          </p:cxnSp>
          <p:cxnSp>
            <p:nvCxnSpPr>
              <p:cNvPr id="153" name="Straight Arrow Connector 67">
                <a:extLst>
                  <a:ext uri="{FF2B5EF4-FFF2-40B4-BE49-F238E27FC236}">
                    <a16:creationId xmlns:a16="http://schemas.microsoft.com/office/drawing/2014/main" id="{0CDF1E8B-2EED-D247-8496-89B31B42234B}"/>
                  </a:ext>
                </a:extLst>
              </p:cNvPr>
              <p:cNvCxnSpPr>
                <a:cxnSpLocks/>
              </p:cNvCxnSpPr>
              <p:nvPr/>
            </p:nvCxnSpPr>
            <p:spPr>
              <a:xfrm>
                <a:off x="3278984" y="4481137"/>
                <a:ext cx="0" cy="879761"/>
              </a:xfrm>
              <a:prstGeom prst="straightConnector1">
                <a:avLst/>
              </a:prstGeom>
              <a:noFill/>
              <a:ln w="9525" cap="flat" cmpd="sng" algn="ctr">
                <a:solidFill>
                  <a:srgbClr val="0432FF"/>
                </a:solidFill>
                <a:prstDash val="solid"/>
                <a:miter lim="800000"/>
                <a:tailEnd type="triangle"/>
              </a:ln>
              <a:effectLst/>
            </p:spPr>
          </p:cxnSp>
          <p:cxnSp>
            <p:nvCxnSpPr>
              <p:cNvPr id="154" name="Straight Arrow Connector 69">
                <a:extLst>
                  <a:ext uri="{FF2B5EF4-FFF2-40B4-BE49-F238E27FC236}">
                    <a16:creationId xmlns:a16="http://schemas.microsoft.com/office/drawing/2014/main" id="{2B502A40-51BB-F446-A3CD-4B72606CE62C}"/>
                  </a:ext>
                </a:extLst>
              </p:cNvPr>
              <p:cNvCxnSpPr>
                <a:cxnSpLocks/>
              </p:cNvCxnSpPr>
              <p:nvPr/>
            </p:nvCxnSpPr>
            <p:spPr>
              <a:xfrm>
                <a:off x="3562486" y="5098075"/>
                <a:ext cx="0" cy="260451"/>
              </a:xfrm>
              <a:prstGeom prst="straightConnector1">
                <a:avLst/>
              </a:prstGeom>
              <a:noFill/>
              <a:ln w="9525" cap="flat" cmpd="sng" algn="ctr">
                <a:solidFill>
                  <a:srgbClr val="0432FF"/>
                </a:solidFill>
                <a:prstDash val="solid"/>
                <a:miter lim="800000"/>
                <a:tailEnd type="triangle"/>
              </a:ln>
              <a:effectLst/>
            </p:spPr>
          </p:cxnSp>
          <p:cxnSp>
            <p:nvCxnSpPr>
              <p:cNvPr id="155" name="Straight Arrow Connector 70">
                <a:extLst>
                  <a:ext uri="{FF2B5EF4-FFF2-40B4-BE49-F238E27FC236}">
                    <a16:creationId xmlns:a16="http://schemas.microsoft.com/office/drawing/2014/main" id="{1E08E576-ACA2-9D4B-B0A6-C2AF57854678}"/>
                  </a:ext>
                </a:extLst>
              </p:cNvPr>
              <p:cNvCxnSpPr>
                <a:cxnSpLocks/>
              </p:cNvCxnSpPr>
              <p:nvPr/>
            </p:nvCxnSpPr>
            <p:spPr>
              <a:xfrm>
                <a:off x="2311975" y="3102751"/>
                <a:ext cx="0" cy="1596666"/>
              </a:xfrm>
              <a:prstGeom prst="straightConnector1">
                <a:avLst/>
              </a:prstGeom>
              <a:noFill/>
              <a:ln w="9525" cap="flat" cmpd="sng" algn="ctr">
                <a:solidFill>
                  <a:srgbClr val="0432FF"/>
                </a:solidFill>
                <a:prstDash val="solid"/>
                <a:miter lim="800000"/>
                <a:tailEnd type="triangle"/>
              </a:ln>
              <a:effectLst/>
            </p:spPr>
          </p:cxnSp>
          <p:cxnSp>
            <p:nvCxnSpPr>
              <p:cNvPr id="156" name="Straight Arrow Connector 71">
                <a:extLst>
                  <a:ext uri="{FF2B5EF4-FFF2-40B4-BE49-F238E27FC236}">
                    <a16:creationId xmlns:a16="http://schemas.microsoft.com/office/drawing/2014/main" id="{7E0A16E1-788A-B943-9426-01C7CD9398BB}"/>
                  </a:ext>
                </a:extLst>
              </p:cNvPr>
              <p:cNvCxnSpPr>
                <a:cxnSpLocks/>
              </p:cNvCxnSpPr>
              <p:nvPr/>
            </p:nvCxnSpPr>
            <p:spPr>
              <a:xfrm>
                <a:off x="2849324" y="3773896"/>
                <a:ext cx="0" cy="1587002"/>
              </a:xfrm>
              <a:prstGeom prst="straightConnector1">
                <a:avLst/>
              </a:prstGeom>
              <a:noFill/>
              <a:ln w="9525" cap="flat" cmpd="sng" algn="ctr">
                <a:solidFill>
                  <a:srgbClr val="0432FF"/>
                </a:solidFill>
                <a:prstDash val="solid"/>
                <a:miter lim="800000"/>
                <a:tailEnd type="triangle"/>
              </a:ln>
              <a:effectLst/>
            </p:spPr>
          </p:cxnSp>
          <p:cxnSp>
            <p:nvCxnSpPr>
              <p:cNvPr id="157" name="Straight Arrow Connector 72">
                <a:extLst>
                  <a:ext uri="{FF2B5EF4-FFF2-40B4-BE49-F238E27FC236}">
                    <a16:creationId xmlns:a16="http://schemas.microsoft.com/office/drawing/2014/main" id="{9E661BD5-75CE-1540-90E6-3713FF372802}"/>
                  </a:ext>
                </a:extLst>
              </p:cNvPr>
              <p:cNvCxnSpPr>
                <a:cxnSpLocks/>
              </p:cNvCxnSpPr>
              <p:nvPr/>
            </p:nvCxnSpPr>
            <p:spPr>
              <a:xfrm flipH="1">
                <a:off x="2908608" y="3778153"/>
                <a:ext cx="0" cy="1325084"/>
              </a:xfrm>
              <a:prstGeom prst="straightConnector1">
                <a:avLst/>
              </a:prstGeom>
              <a:noFill/>
              <a:ln w="9525" cap="flat" cmpd="sng" algn="ctr">
                <a:solidFill>
                  <a:srgbClr val="0432FF"/>
                </a:solidFill>
                <a:prstDash val="solid"/>
                <a:miter lim="800000"/>
                <a:tailEnd type="triangle"/>
              </a:ln>
              <a:effectLst/>
            </p:spPr>
          </p:cxnSp>
          <p:cxnSp>
            <p:nvCxnSpPr>
              <p:cNvPr id="158" name="Straight Arrow Connector 73">
                <a:extLst>
                  <a:ext uri="{FF2B5EF4-FFF2-40B4-BE49-F238E27FC236}">
                    <a16:creationId xmlns:a16="http://schemas.microsoft.com/office/drawing/2014/main" id="{4C439F06-AD6C-9440-92BE-AC048E3218AA}"/>
                  </a:ext>
                </a:extLst>
              </p:cNvPr>
              <p:cNvCxnSpPr>
                <a:cxnSpLocks/>
              </p:cNvCxnSpPr>
              <p:nvPr/>
            </p:nvCxnSpPr>
            <p:spPr>
              <a:xfrm flipH="1">
                <a:off x="2977962" y="3779504"/>
                <a:ext cx="133" cy="699947"/>
              </a:xfrm>
              <a:prstGeom prst="straightConnector1">
                <a:avLst/>
              </a:prstGeom>
              <a:noFill/>
              <a:ln w="9525" cap="flat" cmpd="sng" algn="ctr">
                <a:solidFill>
                  <a:srgbClr val="0432FF"/>
                </a:solidFill>
                <a:prstDash val="solid"/>
                <a:miter lim="800000"/>
                <a:tailEnd type="triangle"/>
              </a:ln>
              <a:effectLst/>
            </p:spPr>
          </p:cxnSp>
          <p:cxnSp>
            <p:nvCxnSpPr>
              <p:cNvPr id="159" name="Straight Arrow Connector 77">
                <a:extLst>
                  <a:ext uri="{FF2B5EF4-FFF2-40B4-BE49-F238E27FC236}">
                    <a16:creationId xmlns:a16="http://schemas.microsoft.com/office/drawing/2014/main" id="{DBE78406-EA63-D243-A135-22BAE7556756}"/>
                  </a:ext>
                </a:extLst>
              </p:cNvPr>
              <p:cNvCxnSpPr>
                <a:cxnSpLocks/>
              </p:cNvCxnSpPr>
              <p:nvPr/>
            </p:nvCxnSpPr>
            <p:spPr>
              <a:xfrm>
                <a:off x="2138433" y="2353126"/>
                <a:ext cx="0" cy="1348621"/>
              </a:xfrm>
              <a:prstGeom prst="straightConnector1">
                <a:avLst/>
              </a:prstGeom>
              <a:noFill/>
              <a:ln w="9525" cap="flat" cmpd="sng" algn="ctr">
                <a:solidFill>
                  <a:srgbClr val="0432FF"/>
                </a:solidFill>
                <a:prstDash val="solid"/>
                <a:miter lim="800000"/>
                <a:tailEnd type="triangle"/>
              </a:ln>
              <a:effectLst/>
            </p:spPr>
          </p:cxnSp>
          <p:cxnSp>
            <p:nvCxnSpPr>
              <p:cNvPr id="160" name="Straight Arrow Connector 98">
                <a:extLst>
                  <a:ext uri="{FF2B5EF4-FFF2-40B4-BE49-F238E27FC236}">
                    <a16:creationId xmlns:a16="http://schemas.microsoft.com/office/drawing/2014/main" id="{8077CEFA-7977-B24B-A200-9AF422180AA7}"/>
                  </a:ext>
                </a:extLst>
              </p:cNvPr>
              <p:cNvCxnSpPr>
                <a:cxnSpLocks/>
              </p:cNvCxnSpPr>
              <p:nvPr/>
            </p:nvCxnSpPr>
            <p:spPr>
              <a:xfrm flipH="1">
                <a:off x="3359591" y="4478162"/>
                <a:ext cx="0" cy="623603"/>
              </a:xfrm>
              <a:prstGeom prst="straightConnector1">
                <a:avLst/>
              </a:prstGeom>
              <a:noFill/>
              <a:ln w="9525" cap="flat" cmpd="sng" algn="ctr">
                <a:solidFill>
                  <a:srgbClr val="0432FF"/>
                </a:solidFill>
                <a:prstDash val="solid"/>
                <a:miter lim="800000"/>
                <a:tailEnd type="triangle"/>
              </a:ln>
              <a:effectLst/>
            </p:spPr>
          </p:cxnSp>
          <p:cxnSp>
            <p:nvCxnSpPr>
              <p:cNvPr id="161" name="Straight Arrow Connector 100">
                <a:extLst>
                  <a:ext uri="{FF2B5EF4-FFF2-40B4-BE49-F238E27FC236}">
                    <a16:creationId xmlns:a16="http://schemas.microsoft.com/office/drawing/2014/main" id="{9F36B5B2-C9FB-C845-BABF-0FEA59D15E0A}"/>
                  </a:ext>
                </a:extLst>
              </p:cNvPr>
              <p:cNvCxnSpPr>
                <a:cxnSpLocks/>
              </p:cNvCxnSpPr>
              <p:nvPr/>
            </p:nvCxnSpPr>
            <p:spPr>
              <a:xfrm>
                <a:off x="3436267" y="4701795"/>
                <a:ext cx="0" cy="655196"/>
              </a:xfrm>
              <a:prstGeom prst="straightConnector1">
                <a:avLst/>
              </a:prstGeom>
              <a:noFill/>
              <a:ln w="9525" cap="flat" cmpd="sng" algn="ctr">
                <a:solidFill>
                  <a:srgbClr val="0432FF"/>
                </a:solidFill>
                <a:prstDash val="solid"/>
                <a:miter lim="800000"/>
                <a:tailEnd type="triangle"/>
              </a:ln>
              <a:effectLst/>
            </p:spPr>
          </p:cxnSp>
          <p:grpSp>
            <p:nvGrpSpPr>
              <p:cNvPr id="162" name="グループ化 161">
                <a:extLst>
                  <a:ext uri="{FF2B5EF4-FFF2-40B4-BE49-F238E27FC236}">
                    <a16:creationId xmlns:a16="http://schemas.microsoft.com/office/drawing/2014/main" id="{AA18A3D9-6EEF-EB4D-A967-0BC812C8B97F}"/>
                  </a:ext>
                </a:extLst>
              </p:cNvPr>
              <p:cNvGrpSpPr/>
              <p:nvPr/>
            </p:nvGrpSpPr>
            <p:grpSpPr>
              <a:xfrm>
                <a:off x="1659086" y="2354242"/>
                <a:ext cx="2048817" cy="2999755"/>
                <a:chOff x="1426708" y="2354242"/>
                <a:chExt cx="2281196" cy="2999755"/>
              </a:xfrm>
            </p:grpSpPr>
            <p:cxnSp>
              <p:nvCxnSpPr>
                <p:cNvPr id="170" name="Straight Connector 41">
                  <a:extLst>
                    <a:ext uri="{FF2B5EF4-FFF2-40B4-BE49-F238E27FC236}">
                      <a16:creationId xmlns:a16="http://schemas.microsoft.com/office/drawing/2014/main" id="{4EBBA21F-AB38-DE49-9258-808D813C8138}"/>
                    </a:ext>
                  </a:extLst>
                </p:cNvPr>
                <p:cNvCxnSpPr/>
                <p:nvPr/>
              </p:nvCxnSpPr>
              <p:spPr>
                <a:xfrm>
                  <a:off x="1429508" y="3707207"/>
                  <a:ext cx="2273535" cy="0"/>
                </a:xfrm>
                <a:prstGeom prst="line">
                  <a:avLst/>
                </a:prstGeom>
                <a:noFill/>
                <a:ln w="9525" cap="flat" cmpd="sng" algn="ctr">
                  <a:solidFill>
                    <a:sysClr val="windowText" lastClr="000000"/>
                  </a:solidFill>
                  <a:prstDash val="solid"/>
                  <a:miter lim="800000"/>
                </a:ln>
                <a:effectLst/>
              </p:spPr>
            </p:cxnSp>
            <p:cxnSp>
              <p:nvCxnSpPr>
                <p:cNvPr id="171" name="Straight Connector 42">
                  <a:extLst>
                    <a:ext uri="{FF2B5EF4-FFF2-40B4-BE49-F238E27FC236}">
                      <a16:creationId xmlns:a16="http://schemas.microsoft.com/office/drawing/2014/main" id="{C240965B-0059-924C-9929-8AF1054F5BB1}"/>
                    </a:ext>
                  </a:extLst>
                </p:cNvPr>
                <p:cNvCxnSpPr/>
                <p:nvPr/>
              </p:nvCxnSpPr>
              <p:spPr>
                <a:xfrm>
                  <a:off x="1426708" y="4267764"/>
                  <a:ext cx="2273535" cy="0"/>
                </a:xfrm>
                <a:prstGeom prst="line">
                  <a:avLst/>
                </a:prstGeom>
                <a:noFill/>
                <a:ln w="9525" cap="flat" cmpd="sng" algn="ctr">
                  <a:solidFill>
                    <a:sysClr val="windowText" lastClr="000000"/>
                  </a:solidFill>
                  <a:prstDash val="solid"/>
                  <a:miter lim="800000"/>
                </a:ln>
                <a:effectLst/>
              </p:spPr>
            </p:cxnSp>
            <p:cxnSp>
              <p:nvCxnSpPr>
                <p:cNvPr id="172" name="Straight Connector 43">
                  <a:extLst>
                    <a:ext uri="{FF2B5EF4-FFF2-40B4-BE49-F238E27FC236}">
                      <a16:creationId xmlns:a16="http://schemas.microsoft.com/office/drawing/2014/main" id="{D0638374-E312-C54F-A0F9-EF274C5DFB5E}"/>
                    </a:ext>
                  </a:extLst>
                </p:cNvPr>
                <p:cNvCxnSpPr/>
                <p:nvPr/>
              </p:nvCxnSpPr>
              <p:spPr>
                <a:xfrm>
                  <a:off x="1434369" y="4478162"/>
                  <a:ext cx="2273535" cy="0"/>
                </a:xfrm>
                <a:prstGeom prst="line">
                  <a:avLst/>
                </a:prstGeom>
                <a:noFill/>
                <a:ln w="9525" cap="flat" cmpd="sng" algn="ctr">
                  <a:solidFill>
                    <a:sysClr val="windowText" lastClr="000000"/>
                  </a:solidFill>
                  <a:prstDash val="solid"/>
                  <a:miter lim="800000"/>
                </a:ln>
                <a:effectLst/>
              </p:spPr>
            </p:cxnSp>
            <p:cxnSp>
              <p:nvCxnSpPr>
                <p:cNvPr id="173" name="Straight Connector 45">
                  <a:extLst>
                    <a:ext uri="{FF2B5EF4-FFF2-40B4-BE49-F238E27FC236}">
                      <a16:creationId xmlns:a16="http://schemas.microsoft.com/office/drawing/2014/main" id="{5114C220-8424-D74D-A512-C937DE46416D}"/>
                    </a:ext>
                  </a:extLst>
                </p:cNvPr>
                <p:cNvCxnSpPr/>
                <p:nvPr/>
              </p:nvCxnSpPr>
              <p:spPr>
                <a:xfrm>
                  <a:off x="1430887" y="5098999"/>
                  <a:ext cx="2273535" cy="0"/>
                </a:xfrm>
                <a:prstGeom prst="line">
                  <a:avLst/>
                </a:prstGeom>
                <a:noFill/>
                <a:ln w="9525" cap="flat" cmpd="sng" algn="ctr">
                  <a:solidFill>
                    <a:sysClr val="windowText" lastClr="000000"/>
                  </a:solidFill>
                  <a:prstDash val="solid"/>
                  <a:miter lim="800000"/>
                </a:ln>
                <a:effectLst/>
              </p:spPr>
            </p:cxnSp>
            <p:cxnSp>
              <p:nvCxnSpPr>
                <p:cNvPr id="174" name="Straight Connector 46">
                  <a:extLst>
                    <a:ext uri="{FF2B5EF4-FFF2-40B4-BE49-F238E27FC236}">
                      <a16:creationId xmlns:a16="http://schemas.microsoft.com/office/drawing/2014/main" id="{0D9CE2B5-8074-204E-82F1-454501AA0AC6}"/>
                    </a:ext>
                  </a:extLst>
                </p:cNvPr>
                <p:cNvCxnSpPr/>
                <p:nvPr/>
              </p:nvCxnSpPr>
              <p:spPr>
                <a:xfrm>
                  <a:off x="1432212" y="4700364"/>
                  <a:ext cx="2273535" cy="0"/>
                </a:xfrm>
                <a:prstGeom prst="line">
                  <a:avLst/>
                </a:prstGeom>
                <a:noFill/>
                <a:ln w="9525" cap="flat" cmpd="sng" algn="ctr">
                  <a:solidFill>
                    <a:sysClr val="windowText" lastClr="000000"/>
                  </a:solidFill>
                  <a:prstDash val="solid"/>
                  <a:miter lim="800000"/>
                </a:ln>
                <a:effectLst/>
              </p:spPr>
            </p:cxnSp>
            <p:cxnSp>
              <p:nvCxnSpPr>
                <p:cNvPr id="175" name="Straight Connector 75">
                  <a:extLst>
                    <a:ext uri="{FF2B5EF4-FFF2-40B4-BE49-F238E27FC236}">
                      <a16:creationId xmlns:a16="http://schemas.microsoft.com/office/drawing/2014/main" id="{04B76AD6-E6FA-1E43-9CF3-167DE38BF00A}"/>
                    </a:ext>
                  </a:extLst>
                </p:cNvPr>
                <p:cNvCxnSpPr/>
                <p:nvPr/>
              </p:nvCxnSpPr>
              <p:spPr>
                <a:xfrm>
                  <a:off x="1427250" y="3776465"/>
                  <a:ext cx="2273535" cy="0"/>
                </a:xfrm>
                <a:prstGeom prst="line">
                  <a:avLst/>
                </a:prstGeom>
                <a:noFill/>
                <a:ln w="9525" cap="flat" cmpd="sng" algn="ctr">
                  <a:solidFill>
                    <a:sysClr val="windowText" lastClr="000000"/>
                  </a:solidFill>
                  <a:prstDash val="solid"/>
                  <a:miter lim="800000"/>
                </a:ln>
                <a:effectLst/>
              </p:spPr>
            </p:cxnSp>
            <p:cxnSp>
              <p:nvCxnSpPr>
                <p:cNvPr id="176" name="Straight Connector 76">
                  <a:extLst>
                    <a:ext uri="{FF2B5EF4-FFF2-40B4-BE49-F238E27FC236}">
                      <a16:creationId xmlns:a16="http://schemas.microsoft.com/office/drawing/2014/main" id="{A29BCDCA-AA43-B348-9E6B-967AC477222B}"/>
                    </a:ext>
                  </a:extLst>
                </p:cNvPr>
                <p:cNvCxnSpPr/>
                <p:nvPr/>
              </p:nvCxnSpPr>
              <p:spPr>
                <a:xfrm>
                  <a:off x="1428172" y="2354242"/>
                  <a:ext cx="2273535" cy="0"/>
                </a:xfrm>
                <a:prstGeom prst="line">
                  <a:avLst/>
                </a:prstGeom>
                <a:noFill/>
                <a:ln w="9525" cap="flat" cmpd="sng" algn="ctr">
                  <a:solidFill>
                    <a:sysClr val="windowText" lastClr="000000"/>
                  </a:solidFill>
                  <a:prstDash val="solid"/>
                  <a:miter lim="800000"/>
                </a:ln>
                <a:effectLst/>
              </p:spPr>
            </p:cxnSp>
            <p:cxnSp>
              <p:nvCxnSpPr>
                <p:cNvPr id="177" name="Straight Connector 87">
                  <a:extLst>
                    <a:ext uri="{FF2B5EF4-FFF2-40B4-BE49-F238E27FC236}">
                      <a16:creationId xmlns:a16="http://schemas.microsoft.com/office/drawing/2014/main" id="{67DBDC1C-B6C1-B440-A0F0-8004A6AAFA63}"/>
                    </a:ext>
                  </a:extLst>
                </p:cNvPr>
                <p:cNvCxnSpPr/>
                <p:nvPr/>
              </p:nvCxnSpPr>
              <p:spPr>
                <a:xfrm>
                  <a:off x="1429807" y="3104811"/>
                  <a:ext cx="2273535" cy="0"/>
                </a:xfrm>
                <a:prstGeom prst="line">
                  <a:avLst/>
                </a:prstGeom>
                <a:noFill/>
                <a:ln w="9525" cap="flat" cmpd="sng" algn="ctr">
                  <a:solidFill>
                    <a:sysClr val="windowText" lastClr="000000"/>
                  </a:solidFill>
                  <a:prstDash val="solid"/>
                  <a:miter lim="800000"/>
                </a:ln>
                <a:effectLst/>
              </p:spPr>
            </p:cxnSp>
            <p:cxnSp>
              <p:nvCxnSpPr>
                <p:cNvPr id="178" name="Straight Connector 92">
                  <a:extLst>
                    <a:ext uri="{FF2B5EF4-FFF2-40B4-BE49-F238E27FC236}">
                      <a16:creationId xmlns:a16="http://schemas.microsoft.com/office/drawing/2014/main" id="{C8ED8841-FC8C-904B-ACB5-2E6BE8E9A499}"/>
                    </a:ext>
                  </a:extLst>
                </p:cNvPr>
                <p:cNvCxnSpPr/>
                <p:nvPr/>
              </p:nvCxnSpPr>
              <p:spPr>
                <a:xfrm>
                  <a:off x="1431573" y="3276409"/>
                  <a:ext cx="2273535" cy="0"/>
                </a:xfrm>
                <a:prstGeom prst="line">
                  <a:avLst/>
                </a:prstGeom>
                <a:noFill/>
                <a:ln w="9525" cap="flat" cmpd="sng" algn="ctr">
                  <a:solidFill>
                    <a:sysClr val="windowText" lastClr="000000"/>
                  </a:solidFill>
                  <a:prstDash val="solid"/>
                  <a:miter lim="800000"/>
                </a:ln>
                <a:effectLst/>
              </p:spPr>
            </p:cxnSp>
            <p:cxnSp>
              <p:nvCxnSpPr>
                <p:cNvPr id="179" name="Straight Connector 102">
                  <a:extLst>
                    <a:ext uri="{FF2B5EF4-FFF2-40B4-BE49-F238E27FC236}">
                      <a16:creationId xmlns:a16="http://schemas.microsoft.com/office/drawing/2014/main" id="{B9C96BF8-54E8-E241-AEE4-C929CBDB17C9}"/>
                    </a:ext>
                  </a:extLst>
                </p:cNvPr>
                <p:cNvCxnSpPr/>
                <p:nvPr/>
              </p:nvCxnSpPr>
              <p:spPr>
                <a:xfrm>
                  <a:off x="1430471" y="5353997"/>
                  <a:ext cx="2273535" cy="0"/>
                </a:xfrm>
                <a:prstGeom prst="line">
                  <a:avLst/>
                </a:prstGeom>
                <a:noFill/>
                <a:ln w="28575" cap="flat" cmpd="sng" algn="ctr">
                  <a:solidFill>
                    <a:sysClr val="windowText" lastClr="000000"/>
                  </a:solidFill>
                  <a:prstDash val="solid"/>
                  <a:miter lim="800000"/>
                </a:ln>
                <a:effectLst/>
              </p:spPr>
            </p:cxnSp>
          </p:grpSp>
          <p:cxnSp>
            <p:nvCxnSpPr>
              <p:cNvPr id="163" name="Straight Arrow Connector 103">
                <a:extLst>
                  <a:ext uri="{FF2B5EF4-FFF2-40B4-BE49-F238E27FC236}">
                    <a16:creationId xmlns:a16="http://schemas.microsoft.com/office/drawing/2014/main" id="{BC396CDC-C2BD-1E4B-BB8B-B73692C976F3}"/>
                  </a:ext>
                </a:extLst>
              </p:cNvPr>
              <p:cNvCxnSpPr>
                <a:cxnSpLocks/>
              </p:cNvCxnSpPr>
              <p:nvPr/>
            </p:nvCxnSpPr>
            <p:spPr>
              <a:xfrm>
                <a:off x="3186578" y="4267097"/>
                <a:ext cx="0" cy="435099"/>
              </a:xfrm>
              <a:prstGeom prst="straightConnector1">
                <a:avLst/>
              </a:prstGeom>
              <a:noFill/>
              <a:ln w="9525" cap="flat" cmpd="sng" algn="ctr">
                <a:solidFill>
                  <a:srgbClr val="0432FF"/>
                </a:solidFill>
                <a:prstDash val="solid"/>
                <a:miter lim="800000"/>
                <a:tailEnd type="triangle"/>
              </a:ln>
              <a:effectLst/>
            </p:spPr>
          </p:cxnSp>
          <p:cxnSp>
            <p:nvCxnSpPr>
              <p:cNvPr id="164" name="Straight Arrow Connector 104">
                <a:extLst>
                  <a:ext uri="{FF2B5EF4-FFF2-40B4-BE49-F238E27FC236}">
                    <a16:creationId xmlns:a16="http://schemas.microsoft.com/office/drawing/2014/main" id="{79E57CA7-4F49-7346-8F25-E87057BD1295}"/>
                  </a:ext>
                </a:extLst>
              </p:cNvPr>
              <p:cNvCxnSpPr>
                <a:cxnSpLocks/>
              </p:cNvCxnSpPr>
              <p:nvPr/>
            </p:nvCxnSpPr>
            <p:spPr>
              <a:xfrm>
                <a:off x="3117852" y="4268043"/>
                <a:ext cx="0" cy="830957"/>
              </a:xfrm>
              <a:prstGeom prst="straightConnector1">
                <a:avLst/>
              </a:prstGeom>
              <a:noFill/>
              <a:ln w="9525" cap="flat" cmpd="sng" algn="ctr">
                <a:solidFill>
                  <a:srgbClr val="0432FF"/>
                </a:solidFill>
                <a:prstDash val="solid"/>
                <a:miter lim="800000"/>
                <a:tailEnd type="triangle"/>
              </a:ln>
              <a:effectLst/>
            </p:spPr>
          </p:cxnSp>
          <p:cxnSp>
            <p:nvCxnSpPr>
              <p:cNvPr id="165" name="Straight Arrow Connector 105">
                <a:extLst>
                  <a:ext uri="{FF2B5EF4-FFF2-40B4-BE49-F238E27FC236}">
                    <a16:creationId xmlns:a16="http://schemas.microsoft.com/office/drawing/2014/main" id="{908FA356-5DBB-B844-A438-F6424E0EE836}"/>
                  </a:ext>
                </a:extLst>
              </p:cNvPr>
              <p:cNvCxnSpPr>
                <a:cxnSpLocks/>
              </p:cNvCxnSpPr>
              <p:nvPr/>
            </p:nvCxnSpPr>
            <p:spPr>
              <a:xfrm flipH="1">
                <a:off x="3053690" y="4265445"/>
                <a:ext cx="0" cy="1090923"/>
              </a:xfrm>
              <a:prstGeom prst="straightConnector1">
                <a:avLst/>
              </a:prstGeom>
              <a:noFill/>
              <a:ln w="9525" cap="flat" cmpd="sng" algn="ctr">
                <a:solidFill>
                  <a:srgbClr val="0432FF"/>
                </a:solidFill>
                <a:prstDash val="solid"/>
                <a:miter lim="800000"/>
                <a:tailEnd type="triangle"/>
              </a:ln>
              <a:effectLst/>
            </p:spPr>
          </p:cxnSp>
          <p:cxnSp>
            <p:nvCxnSpPr>
              <p:cNvPr id="166" name="Straight Arrow Connector 143">
                <a:extLst>
                  <a:ext uri="{FF2B5EF4-FFF2-40B4-BE49-F238E27FC236}">
                    <a16:creationId xmlns:a16="http://schemas.microsoft.com/office/drawing/2014/main" id="{2D228062-1B6C-D043-8DC5-0D097E5CE97C}"/>
                  </a:ext>
                </a:extLst>
              </p:cNvPr>
              <p:cNvCxnSpPr>
                <a:cxnSpLocks/>
              </p:cNvCxnSpPr>
              <p:nvPr/>
            </p:nvCxnSpPr>
            <p:spPr>
              <a:xfrm flipH="1">
                <a:off x="2491423" y="3271322"/>
                <a:ext cx="481" cy="992837"/>
              </a:xfrm>
              <a:prstGeom prst="straightConnector1">
                <a:avLst/>
              </a:prstGeom>
              <a:noFill/>
              <a:ln w="9525" cap="flat" cmpd="sng" algn="ctr">
                <a:solidFill>
                  <a:srgbClr val="0432FF"/>
                </a:solidFill>
                <a:prstDash val="solid"/>
                <a:miter lim="800000"/>
                <a:tailEnd type="triangle"/>
              </a:ln>
              <a:effectLst/>
            </p:spPr>
          </p:cxnSp>
          <p:cxnSp>
            <p:nvCxnSpPr>
              <p:cNvPr id="167" name="Straight Arrow Connector 156">
                <a:extLst>
                  <a:ext uri="{FF2B5EF4-FFF2-40B4-BE49-F238E27FC236}">
                    <a16:creationId xmlns:a16="http://schemas.microsoft.com/office/drawing/2014/main" id="{C6B2FCBF-2A86-DD42-AE99-BB095EB00E70}"/>
                  </a:ext>
                </a:extLst>
              </p:cNvPr>
              <p:cNvCxnSpPr>
                <a:cxnSpLocks/>
              </p:cNvCxnSpPr>
              <p:nvPr/>
            </p:nvCxnSpPr>
            <p:spPr>
              <a:xfrm>
                <a:off x="1933125" y="2352355"/>
                <a:ext cx="0" cy="2347061"/>
              </a:xfrm>
              <a:prstGeom prst="straightConnector1">
                <a:avLst/>
              </a:prstGeom>
              <a:noFill/>
              <a:ln w="9525" cap="flat" cmpd="sng" algn="ctr">
                <a:solidFill>
                  <a:srgbClr val="0432FF"/>
                </a:solidFill>
                <a:prstDash val="solid"/>
                <a:miter lim="800000"/>
                <a:tailEnd type="triangle"/>
              </a:ln>
              <a:effectLst/>
            </p:spPr>
          </p:cxnSp>
          <p:cxnSp>
            <p:nvCxnSpPr>
              <p:cNvPr id="168" name="Straight Arrow Connector 34">
                <a:extLst>
                  <a:ext uri="{FF2B5EF4-FFF2-40B4-BE49-F238E27FC236}">
                    <a16:creationId xmlns:a16="http://schemas.microsoft.com/office/drawing/2014/main" id="{2B844627-C87D-DF45-9B64-1B31BB5FDC4F}"/>
                  </a:ext>
                </a:extLst>
              </p:cNvPr>
              <p:cNvCxnSpPr>
                <a:cxnSpLocks/>
              </p:cNvCxnSpPr>
              <p:nvPr/>
            </p:nvCxnSpPr>
            <p:spPr>
              <a:xfrm flipH="1">
                <a:off x="1848205" y="2348880"/>
                <a:ext cx="0" cy="2997361"/>
              </a:xfrm>
              <a:prstGeom prst="straightConnector1">
                <a:avLst/>
              </a:prstGeom>
              <a:noFill/>
              <a:ln w="9525" cap="flat" cmpd="sng" algn="ctr">
                <a:solidFill>
                  <a:srgbClr val="0432FF"/>
                </a:solidFill>
                <a:prstDash val="solid"/>
                <a:miter lim="800000"/>
                <a:tailEnd type="triangle"/>
              </a:ln>
              <a:effectLst/>
            </p:spPr>
          </p:cxnSp>
          <p:cxnSp>
            <p:nvCxnSpPr>
              <p:cNvPr id="169" name="Straight Arrow Connector 37">
                <a:extLst>
                  <a:ext uri="{FF2B5EF4-FFF2-40B4-BE49-F238E27FC236}">
                    <a16:creationId xmlns:a16="http://schemas.microsoft.com/office/drawing/2014/main" id="{9AEA88FD-99E4-1F41-BFD6-A6B0D8516A3B}"/>
                  </a:ext>
                </a:extLst>
              </p:cNvPr>
              <p:cNvCxnSpPr>
                <a:cxnSpLocks/>
              </p:cNvCxnSpPr>
              <p:nvPr/>
            </p:nvCxnSpPr>
            <p:spPr>
              <a:xfrm flipH="1">
                <a:off x="2586916" y="3273200"/>
                <a:ext cx="0" cy="1206255"/>
              </a:xfrm>
              <a:prstGeom prst="straightConnector1">
                <a:avLst/>
              </a:prstGeom>
              <a:noFill/>
              <a:ln w="9525" cap="flat" cmpd="sng" algn="ctr">
                <a:solidFill>
                  <a:srgbClr val="0432FF"/>
                </a:solidFill>
                <a:prstDash val="solid"/>
                <a:miter lim="800000"/>
                <a:tailEnd type="triangle"/>
              </a:ln>
              <a:effectLst/>
            </p:spPr>
          </p:cxnSp>
        </p:grpSp>
        <p:sp>
          <p:nvSpPr>
            <p:cNvPr id="130" name="TextBox 201">
              <a:extLst>
                <a:ext uri="{FF2B5EF4-FFF2-40B4-BE49-F238E27FC236}">
                  <a16:creationId xmlns:a16="http://schemas.microsoft.com/office/drawing/2014/main" id="{629C2D14-E709-0A4E-85D2-85D40E7033B9}"/>
                </a:ext>
              </a:extLst>
            </p:cNvPr>
            <p:cNvSpPr txBox="1"/>
            <p:nvPr/>
          </p:nvSpPr>
          <p:spPr>
            <a:xfrm>
              <a:off x="134346" y="3147248"/>
              <a:ext cx="1514576" cy="598452"/>
            </a:xfrm>
            <a:prstGeom prst="rect">
              <a:avLst/>
            </a:prstGeom>
            <a:solidFill>
              <a:schemeClr val="bg1"/>
            </a:solidFill>
          </p:spPr>
          <p:txBody>
            <a:bodyPr wrap="square" lIns="0" tIns="0" rIns="0" bIns="0"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Q</a:t>
              </a:r>
              <a:r>
                <a:rPr kumimoji="0" lang="en-US" sz="1200" b="1" i="1" u="none" strike="noStrike" kern="1200" cap="none" spc="0" normalizeH="0" baseline="-25000" noProof="0" dirty="0">
                  <a:ln>
                    <a:noFill/>
                  </a:ln>
                  <a:solidFill>
                    <a:srgbClr val="0432FF"/>
                  </a:solidFill>
                  <a:effectLst/>
                  <a:uLnTx/>
                  <a:uFillTx/>
                  <a:latin typeface="Symbol" panose="05050102010706020507" pitchFamily="18" charset="2"/>
                  <a:ea typeface="ＭＳ 明朝" panose="02020609040205080304" pitchFamily="17" charset="-128"/>
                  <a:cs typeface="+mn-cs"/>
                </a:rPr>
                <a:t>b</a:t>
              </a:r>
              <a:r>
                <a:rPr kumimoji="0" lang="en-US" sz="1200" b="1" i="0" u="none" strike="noStrike" kern="120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 = 2180 (6) keV </a:t>
              </a:r>
              <a:endParaRPr kumimoji="0" lang="en-US" sz="1200" b="1" i="0" u="none" strike="noStrike" kern="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endParaRPr>
            </a:p>
          </p:txBody>
        </p:sp>
        <p:grpSp>
          <p:nvGrpSpPr>
            <p:cNvPr id="132" name="Group 176">
              <a:extLst>
                <a:ext uri="{FF2B5EF4-FFF2-40B4-BE49-F238E27FC236}">
                  <a16:creationId xmlns:a16="http://schemas.microsoft.com/office/drawing/2014/main" id="{D9F846D2-4E91-9D45-B019-5377714AE5E8}"/>
                </a:ext>
              </a:extLst>
            </p:cNvPr>
            <p:cNvGrpSpPr/>
            <p:nvPr/>
          </p:nvGrpSpPr>
          <p:grpSpPr>
            <a:xfrm>
              <a:off x="84810" y="889691"/>
              <a:ext cx="2266041" cy="2349318"/>
              <a:chOff x="-5466231" y="112267"/>
              <a:chExt cx="3021389" cy="3132424"/>
            </a:xfrm>
          </p:grpSpPr>
          <p:cxnSp>
            <p:nvCxnSpPr>
              <p:cNvPr id="134" name="Straight Connector 44">
                <a:extLst>
                  <a:ext uri="{FF2B5EF4-FFF2-40B4-BE49-F238E27FC236}">
                    <a16:creationId xmlns:a16="http://schemas.microsoft.com/office/drawing/2014/main" id="{0E5200F2-5E45-734E-8BFB-F8BF96E13613}"/>
                  </a:ext>
                </a:extLst>
              </p:cNvPr>
              <p:cNvCxnSpPr>
                <a:cxnSpLocks/>
              </p:cNvCxnSpPr>
              <p:nvPr/>
            </p:nvCxnSpPr>
            <p:spPr>
              <a:xfrm>
                <a:off x="-5284545" y="1683108"/>
                <a:ext cx="1235646" cy="0"/>
              </a:xfrm>
              <a:prstGeom prst="line">
                <a:avLst/>
              </a:prstGeom>
              <a:noFill/>
              <a:ln w="19050" cap="flat" cmpd="sng" algn="ctr">
                <a:solidFill>
                  <a:sysClr val="windowText" lastClr="000000"/>
                </a:solidFill>
                <a:prstDash val="solid"/>
                <a:miter lim="800000"/>
              </a:ln>
              <a:effectLst/>
            </p:spPr>
          </p:cxnSp>
          <p:cxnSp>
            <p:nvCxnSpPr>
              <p:cNvPr id="135" name="Straight Connector 109">
                <a:extLst>
                  <a:ext uri="{FF2B5EF4-FFF2-40B4-BE49-F238E27FC236}">
                    <a16:creationId xmlns:a16="http://schemas.microsoft.com/office/drawing/2014/main" id="{E9DCF9CB-EDF3-3545-831E-3C4791C27AD0}"/>
                  </a:ext>
                </a:extLst>
              </p:cNvPr>
              <p:cNvCxnSpPr>
                <a:cxnSpLocks/>
              </p:cNvCxnSpPr>
              <p:nvPr/>
            </p:nvCxnSpPr>
            <p:spPr>
              <a:xfrm>
                <a:off x="-5280764" y="488788"/>
                <a:ext cx="1235641" cy="0"/>
              </a:xfrm>
              <a:prstGeom prst="line">
                <a:avLst/>
              </a:prstGeom>
              <a:noFill/>
              <a:ln w="9525" cap="flat" cmpd="sng" algn="ctr">
                <a:solidFill>
                  <a:srgbClr val="FF0000"/>
                </a:solidFill>
                <a:prstDash val="solid"/>
                <a:miter lim="800000"/>
              </a:ln>
              <a:effectLst/>
            </p:spPr>
          </p:cxnSp>
          <p:cxnSp>
            <p:nvCxnSpPr>
              <p:cNvPr id="136" name="Straight Arrow Connector 111">
                <a:extLst>
                  <a:ext uri="{FF2B5EF4-FFF2-40B4-BE49-F238E27FC236}">
                    <a16:creationId xmlns:a16="http://schemas.microsoft.com/office/drawing/2014/main" id="{E3EC4D13-9FE9-2442-9AD9-0D01FA234C18}"/>
                  </a:ext>
                </a:extLst>
              </p:cNvPr>
              <p:cNvCxnSpPr>
                <a:cxnSpLocks/>
              </p:cNvCxnSpPr>
              <p:nvPr/>
            </p:nvCxnSpPr>
            <p:spPr>
              <a:xfrm>
                <a:off x="-4600289" y="1020473"/>
                <a:ext cx="0" cy="331677"/>
              </a:xfrm>
              <a:prstGeom prst="straightConnector1">
                <a:avLst/>
              </a:prstGeom>
              <a:noFill/>
              <a:ln w="9525" cap="flat" cmpd="sng" algn="ctr">
                <a:solidFill>
                  <a:srgbClr val="FF0000"/>
                </a:solidFill>
                <a:prstDash val="solid"/>
                <a:miter lim="800000"/>
                <a:tailEnd type="triangle"/>
              </a:ln>
              <a:effectLst/>
            </p:spPr>
          </p:cxnSp>
          <p:cxnSp>
            <p:nvCxnSpPr>
              <p:cNvPr id="137" name="Straight Connector 114">
                <a:extLst>
                  <a:ext uri="{FF2B5EF4-FFF2-40B4-BE49-F238E27FC236}">
                    <a16:creationId xmlns:a16="http://schemas.microsoft.com/office/drawing/2014/main" id="{53A8D5B7-E5D5-6146-AA5E-59338DC84402}"/>
                  </a:ext>
                </a:extLst>
              </p:cNvPr>
              <p:cNvCxnSpPr>
                <a:cxnSpLocks/>
              </p:cNvCxnSpPr>
              <p:nvPr/>
            </p:nvCxnSpPr>
            <p:spPr>
              <a:xfrm>
                <a:off x="-5240574" y="1354691"/>
                <a:ext cx="1238824" cy="0"/>
              </a:xfrm>
              <a:prstGeom prst="line">
                <a:avLst/>
              </a:prstGeom>
              <a:noFill/>
              <a:ln w="9525" cap="flat" cmpd="sng" algn="ctr">
                <a:solidFill>
                  <a:srgbClr val="FF0000"/>
                </a:solidFill>
                <a:prstDash val="sysDot"/>
                <a:miter lim="800000"/>
              </a:ln>
              <a:effectLst/>
            </p:spPr>
          </p:cxnSp>
          <p:cxnSp>
            <p:nvCxnSpPr>
              <p:cNvPr id="138" name="Straight Connector 116">
                <a:extLst>
                  <a:ext uri="{FF2B5EF4-FFF2-40B4-BE49-F238E27FC236}">
                    <a16:creationId xmlns:a16="http://schemas.microsoft.com/office/drawing/2014/main" id="{4B94B32F-466D-AC45-ADF1-DCB1B6E7C2A4}"/>
                  </a:ext>
                </a:extLst>
              </p:cNvPr>
              <p:cNvCxnSpPr>
                <a:cxnSpLocks/>
              </p:cNvCxnSpPr>
              <p:nvPr/>
            </p:nvCxnSpPr>
            <p:spPr>
              <a:xfrm>
                <a:off x="-5236921" y="1019279"/>
                <a:ext cx="1235646" cy="0"/>
              </a:xfrm>
              <a:prstGeom prst="line">
                <a:avLst/>
              </a:prstGeom>
              <a:noFill/>
              <a:ln w="9525" cap="flat" cmpd="sng" algn="ctr">
                <a:solidFill>
                  <a:srgbClr val="FF0000"/>
                </a:solidFill>
                <a:prstDash val="sysDot"/>
                <a:miter lim="800000"/>
              </a:ln>
              <a:effectLst/>
            </p:spPr>
          </p:cxnSp>
          <p:sp>
            <p:nvSpPr>
              <p:cNvPr id="139" name="TextBox 121">
                <a:extLst>
                  <a:ext uri="{FF2B5EF4-FFF2-40B4-BE49-F238E27FC236}">
                    <a16:creationId xmlns:a16="http://schemas.microsoft.com/office/drawing/2014/main" id="{AB833BD2-2C5B-3646-97DA-A6C2F749D6E2}"/>
                  </a:ext>
                </a:extLst>
              </p:cNvPr>
              <p:cNvSpPr txBox="1"/>
              <p:nvPr/>
            </p:nvSpPr>
            <p:spPr>
              <a:xfrm>
                <a:off x="-5017168" y="2280412"/>
                <a:ext cx="1305850" cy="394279"/>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I</a:t>
                </a:r>
                <a:r>
                  <a:rPr kumimoji="0" lang="en-US" sz="1200" b="1" i="1" u="none" strike="noStrike" kern="1200" cap="none" spc="0" normalizeH="0" baseline="3000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π</a:t>
                </a:r>
                <a:r>
                  <a:rPr kumimoji="0" lang="en-US" sz="1200" b="1" i="0" u="none" strike="noStrike" kern="1200" cap="none" spc="0" normalizeH="0" baseline="3000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 </a:t>
                </a:r>
                <a:r>
                  <a:rPr kumimoji="0" lang="en-US" sz="1200" b="1" i="0" u="none" strike="noStrike" kern="120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 3/2</a:t>
                </a:r>
                <a:r>
                  <a:rPr kumimoji="0" lang="en-US" sz="1200" b="1" i="0" u="none" strike="noStrike" kern="1200" cap="none" spc="0" normalizeH="0" baseline="3000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a:t>
                </a:r>
                <a:endParaRPr kumimoji="0" lang="en-US" sz="1200" b="1" i="0" u="none" strike="noStrike" kern="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endParaRPr>
              </a:p>
            </p:txBody>
          </p:sp>
          <p:cxnSp>
            <p:nvCxnSpPr>
              <p:cNvPr id="140" name="Straight Arrow Connector 157">
                <a:extLst>
                  <a:ext uri="{FF2B5EF4-FFF2-40B4-BE49-F238E27FC236}">
                    <a16:creationId xmlns:a16="http://schemas.microsoft.com/office/drawing/2014/main" id="{C7A2E06F-23A3-A841-B50A-38128A2C7B80}"/>
                  </a:ext>
                </a:extLst>
              </p:cNvPr>
              <p:cNvCxnSpPr>
                <a:cxnSpLocks/>
              </p:cNvCxnSpPr>
              <p:nvPr/>
            </p:nvCxnSpPr>
            <p:spPr>
              <a:xfrm>
                <a:off x="-4773546" y="481744"/>
                <a:ext cx="0" cy="841887"/>
              </a:xfrm>
              <a:prstGeom prst="straightConnector1">
                <a:avLst/>
              </a:prstGeom>
              <a:noFill/>
              <a:ln w="9525" cap="flat" cmpd="sng" algn="ctr">
                <a:solidFill>
                  <a:srgbClr val="FF0000"/>
                </a:solidFill>
                <a:prstDash val="solid"/>
                <a:miter lim="800000"/>
                <a:tailEnd type="triangle"/>
              </a:ln>
              <a:effectLst/>
            </p:spPr>
          </p:cxnSp>
          <p:cxnSp>
            <p:nvCxnSpPr>
              <p:cNvPr id="141" name="Straight Arrow Connector 161">
                <a:extLst>
                  <a:ext uri="{FF2B5EF4-FFF2-40B4-BE49-F238E27FC236}">
                    <a16:creationId xmlns:a16="http://schemas.microsoft.com/office/drawing/2014/main" id="{C53A889A-C4FC-6447-A716-DA6798E771D0}"/>
                  </a:ext>
                </a:extLst>
              </p:cNvPr>
              <p:cNvCxnSpPr>
                <a:cxnSpLocks/>
              </p:cNvCxnSpPr>
              <p:nvPr/>
            </p:nvCxnSpPr>
            <p:spPr>
              <a:xfrm>
                <a:off x="-4597900" y="492659"/>
                <a:ext cx="0" cy="527667"/>
              </a:xfrm>
              <a:prstGeom prst="straightConnector1">
                <a:avLst/>
              </a:prstGeom>
              <a:noFill/>
              <a:ln w="9525" cap="flat" cmpd="sng" algn="ctr">
                <a:solidFill>
                  <a:srgbClr val="FF0000"/>
                </a:solidFill>
                <a:prstDash val="solid"/>
                <a:miter lim="800000"/>
                <a:tailEnd type="triangle"/>
              </a:ln>
              <a:effectLst/>
            </p:spPr>
          </p:cxnSp>
          <p:cxnSp>
            <p:nvCxnSpPr>
              <p:cNvPr id="142" name="Straight Arrow Connector 162">
                <a:extLst>
                  <a:ext uri="{FF2B5EF4-FFF2-40B4-BE49-F238E27FC236}">
                    <a16:creationId xmlns:a16="http://schemas.microsoft.com/office/drawing/2014/main" id="{F18F80A7-E157-9D49-8E8D-F1E8DED62DB5}"/>
                  </a:ext>
                </a:extLst>
              </p:cNvPr>
              <p:cNvCxnSpPr>
                <a:cxnSpLocks/>
              </p:cNvCxnSpPr>
              <p:nvPr/>
            </p:nvCxnSpPr>
            <p:spPr>
              <a:xfrm flipH="1">
                <a:off x="-4600289" y="1335006"/>
                <a:ext cx="0" cy="361616"/>
              </a:xfrm>
              <a:prstGeom prst="straightConnector1">
                <a:avLst/>
              </a:prstGeom>
              <a:noFill/>
              <a:ln w="9525" cap="flat" cmpd="sng" algn="ctr">
                <a:solidFill>
                  <a:srgbClr val="FF0000"/>
                </a:solidFill>
                <a:prstDash val="solid"/>
                <a:miter lim="800000"/>
                <a:tailEnd type="triangle"/>
              </a:ln>
              <a:effectLst/>
            </p:spPr>
          </p:cxnSp>
          <p:sp>
            <p:nvSpPr>
              <p:cNvPr id="143" name="TextBox 201">
                <a:extLst>
                  <a:ext uri="{FF2B5EF4-FFF2-40B4-BE49-F238E27FC236}">
                    <a16:creationId xmlns:a16="http://schemas.microsoft.com/office/drawing/2014/main" id="{4852ED80-3723-1749-AF5D-020EFAE40996}"/>
                  </a:ext>
                </a:extLst>
              </p:cNvPr>
              <p:cNvSpPr txBox="1"/>
              <p:nvPr/>
            </p:nvSpPr>
            <p:spPr>
              <a:xfrm>
                <a:off x="-5466231" y="2542125"/>
                <a:ext cx="2072424" cy="702566"/>
              </a:xfrm>
              <a:prstGeom prst="rect">
                <a:avLst/>
              </a:prstGeom>
              <a:noFill/>
            </p:spPr>
            <p:txBody>
              <a:bodyPr wrap="square" lIns="0" tIns="0" rIns="0" bIns="0"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T</a:t>
                </a:r>
                <a:r>
                  <a:rPr kumimoji="0" lang="en-US" sz="1200" b="1" i="0" u="none" strike="noStrike" kern="1200" cap="none" spc="0" normalizeH="0" baseline="-2500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1/2</a:t>
                </a:r>
                <a:r>
                  <a:rPr kumimoji="0" lang="en-US" sz="1200" b="1" i="0" u="none" strike="noStrike" kern="120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 =  6.5 (4) min</a:t>
                </a:r>
                <a:endParaRPr kumimoji="0" lang="en-US" sz="1200" b="1" i="0" u="none" strike="noStrike" kern="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endParaRPr>
              </a:p>
            </p:txBody>
          </p:sp>
          <p:sp>
            <p:nvSpPr>
              <p:cNvPr id="144" name="TextBox 178">
                <a:extLst>
                  <a:ext uri="{FF2B5EF4-FFF2-40B4-BE49-F238E27FC236}">
                    <a16:creationId xmlns:a16="http://schemas.microsoft.com/office/drawing/2014/main" id="{7613A0A5-A8F9-4546-9F8D-2C5EADB77B23}"/>
                  </a:ext>
                </a:extLst>
              </p:cNvPr>
              <p:cNvSpPr txBox="1"/>
              <p:nvPr/>
            </p:nvSpPr>
            <p:spPr>
              <a:xfrm>
                <a:off x="-5083324" y="1778561"/>
                <a:ext cx="1036635" cy="508549"/>
              </a:xfrm>
              <a:prstGeom prst="rect">
                <a:avLst/>
              </a:prstGeom>
              <a:noFill/>
            </p:spPr>
            <p:txBody>
              <a:bodyPr wrap="square" lIns="0" tIns="0" rIns="0" bIns="0"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3000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195g</a:t>
                </a:r>
                <a:r>
                  <a:rPr kumimoji="0" lang="en-US" sz="1200" b="1" i="0" u="none" strike="noStrike" kern="0" cap="none" spc="0" normalizeH="0" baseline="0" noProof="0" dirty="0">
                    <a:ln>
                      <a:noFill/>
                    </a:ln>
                    <a:solidFill>
                      <a:srgbClr val="0432FF"/>
                    </a:solidFill>
                    <a:effectLst/>
                    <a:uLnTx/>
                    <a:uFillTx/>
                    <a:latin typeface="Times New Roman" panose="02020603050405020304" pitchFamily="18" charset="0"/>
                    <a:ea typeface="ＭＳ 明朝" panose="02020609040205080304" pitchFamily="17" charset="-128"/>
                    <a:cs typeface="+mn-cs"/>
                  </a:rPr>
                  <a:t>Os</a:t>
                </a:r>
              </a:p>
            </p:txBody>
          </p:sp>
          <p:sp>
            <p:nvSpPr>
              <p:cNvPr id="145" name="TextBox 201">
                <a:extLst>
                  <a:ext uri="{FF2B5EF4-FFF2-40B4-BE49-F238E27FC236}">
                    <a16:creationId xmlns:a16="http://schemas.microsoft.com/office/drawing/2014/main" id="{B8CD8F27-FA3D-C047-AA51-A6EF2B6A5D84}"/>
                  </a:ext>
                </a:extLst>
              </p:cNvPr>
              <p:cNvSpPr txBox="1"/>
              <p:nvPr/>
            </p:nvSpPr>
            <p:spPr>
              <a:xfrm>
                <a:off x="-3975489" y="112267"/>
                <a:ext cx="1530647" cy="1445436"/>
              </a:xfrm>
              <a:prstGeom prst="rect">
                <a:avLst/>
              </a:prstGeom>
              <a:noFill/>
            </p:spPr>
            <p:txBody>
              <a:bodyPr wrap="square" lIns="0" tIns="0" rIns="0" bIns="0" rtlCol="0" anchor="ctr"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明朝" panose="02020609040205080304" pitchFamily="17" charset="-128"/>
                    <a:cs typeface="+mn-cs"/>
                  </a:rPr>
                  <a:t>427.8(4) </a:t>
                </a:r>
                <a:r>
                  <a:rPr kumimoji="0"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明朝" panose="02020609040205080304" pitchFamily="17" charset="-128"/>
                    <a:cs typeface="+mn-cs"/>
                  </a:rPr>
                  <a:t>keV</a:t>
                </a:r>
                <a:endPar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明朝" panose="02020609040205080304" pitchFamily="17"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30000" noProof="0" dirty="0">
                    <a:ln>
                      <a:noFill/>
                    </a:ln>
                    <a:solidFill>
                      <a:srgbClr val="FF0000"/>
                    </a:solidFill>
                    <a:effectLst/>
                    <a:uLnTx/>
                    <a:uFillTx/>
                    <a:latin typeface="Times New Roman" panose="02020603050405020304" pitchFamily="18" charset="0"/>
                    <a:ea typeface="ＭＳ 明朝" panose="02020609040205080304" pitchFamily="17" charset="-128"/>
                    <a:cs typeface="+mn-cs"/>
                  </a:rPr>
                  <a:t>195m</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明朝" panose="02020609040205080304" pitchFamily="17" charset="-128"/>
                    <a:cs typeface="+mn-cs"/>
                  </a:rPr>
                  <a:t>Os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明朝" panose="02020609040205080304" pitchFamily="17" charset="-128"/>
                    <a:cs typeface="+mn-cs"/>
                  </a:rPr>
                  <a:t>T</a:t>
                </a:r>
                <a:r>
                  <a:rPr kumimoji="0" lang="en-US" altLang="ja-JP" sz="1200" b="1" i="0" u="none" strike="noStrike" kern="1200" cap="none" spc="0" normalizeH="0" baseline="-25000" noProof="0" dirty="0">
                    <a:ln>
                      <a:noFill/>
                    </a:ln>
                    <a:solidFill>
                      <a:srgbClr val="FF0000"/>
                    </a:solidFill>
                    <a:effectLst/>
                    <a:uLnTx/>
                    <a:uFillTx/>
                    <a:latin typeface="Times New Roman" panose="02020603050405020304" pitchFamily="18" charset="0"/>
                    <a:ea typeface="ＭＳ 明朝" panose="02020609040205080304" pitchFamily="17" charset="-128"/>
                    <a:cs typeface="+mn-cs"/>
                  </a:rPr>
                  <a:t>1/2</a:t>
                </a:r>
                <a:r>
                  <a:rPr kumimoji="0"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明朝" panose="02020609040205080304" pitchFamily="17" charset="-128"/>
                    <a:cs typeface="+mn-cs"/>
                  </a:rPr>
                  <a:t> =  47(3) s</a:t>
                </a:r>
                <a:r>
                  <a:rPr kumimoji="0" lang="en-US" sz="1200" b="1" i="0" u="none" strike="noStrike" kern="1200" cap="none" spc="0" normalizeH="0" baseline="0" noProof="0" dirty="0">
                    <a:ln>
                      <a:noFill/>
                    </a:ln>
                    <a:solidFill>
                      <a:srgbClr val="FF0000"/>
                    </a:solidFill>
                    <a:effectLst/>
                    <a:uLnTx/>
                    <a:uFillTx/>
                    <a:latin typeface="Times New Roman" panose="02020603050405020304" pitchFamily="18" charset="0"/>
                    <a:ea typeface="ＭＳ 明朝" panose="02020609040205080304" pitchFamily="17" charset="-128"/>
                    <a:cs typeface="+mn-cs"/>
                  </a:rPr>
                  <a:t> </a:t>
                </a:r>
                <a:endParaRPr kumimoji="0" lang="en-US" sz="1200" b="1" i="0" u="none" strike="noStrike" kern="0" cap="none" spc="0" normalizeH="0" baseline="0" noProof="0" dirty="0">
                  <a:ln>
                    <a:noFill/>
                  </a:ln>
                  <a:solidFill>
                    <a:sysClr val="windowText" lastClr="000000"/>
                  </a:solidFill>
                  <a:effectLst/>
                  <a:uLnTx/>
                  <a:uFillTx/>
                  <a:latin typeface="Times New Roman" panose="02020603050405020304" pitchFamily="18" charset="0"/>
                  <a:ea typeface="ＭＳ 明朝" panose="02020609040205080304" pitchFamily="17" charset="-128"/>
                  <a:cs typeface="+mn-cs"/>
                </a:endParaRPr>
              </a:p>
            </p:txBody>
          </p:sp>
        </p:grpSp>
      </p:grpSp>
      <p:sp>
        <p:nvSpPr>
          <p:cNvPr id="181" name="テキスト ボックス 180">
            <a:extLst>
              <a:ext uri="{FF2B5EF4-FFF2-40B4-BE49-F238E27FC236}">
                <a16:creationId xmlns:a16="http://schemas.microsoft.com/office/drawing/2014/main" id="{0550CD15-5A39-9548-9D4F-878EDA9975C4}"/>
              </a:ext>
            </a:extLst>
          </p:cNvPr>
          <p:cNvSpPr txBox="1"/>
          <p:nvPr/>
        </p:nvSpPr>
        <p:spPr>
          <a:xfrm>
            <a:off x="2627784" y="4244640"/>
            <a:ext cx="2796342" cy="11153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メイリオ"/>
                <a:ea typeface="メイリオ"/>
                <a:cs typeface="メイリオ"/>
              </a:rPr>
              <a:t>• suitable for the heavy nuclides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srgbClr val="0000FF"/>
                </a:solidFill>
                <a:effectLst/>
                <a:uLnTx/>
                <a:uFillTx/>
                <a:latin typeface="メイリオ"/>
                <a:ea typeface="メイリオ"/>
                <a:cs typeface="メイリオ"/>
              </a:rPr>
              <a:t>→</a:t>
            </a:r>
            <a:r>
              <a:rPr kumimoji="1" lang="en-US" altLang="ja-JP" sz="1108" b="1" i="0" u="none" strike="noStrike" kern="1200" cap="none" spc="0" normalizeH="0" baseline="0" noProof="0" dirty="0" err="1">
                <a:ln>
                  <a:noFill/>
                </a:ln>
                <a:solidFill>
                  <a:srgbClr val="0000FF"/>
                </a:solidFill>
                <a:effectLst/>
                <a:uLnTx/>
                <a:uFillTx/>
                <a:latin typeface="メイリオ"/>
                <a:ea typeface="メイリオ"/>
                <a:cs typeface="メイリオ"/>
              </a:rPr>
              <a:t>δm</a:t>
            </a:r>
            <a:r>
              <a:rPr kumimoji="1" lang="en-US" altLang="ja-JP" sz="1108" b="1" i="0" u="none" strike="noStrike" kern="1200" cap="none" spc="0" normalizeH="0" baseline="0" noProof="0" dirty="0">
                <a:ln>
                  <a:noFill/>
                </a:ln>
                <a:solidFill>
                  <a:srgbClr val="0000FF"/>
                </a:solidFill>
                <a:effectLst/>
                <a:uLnTx/>
                <a:uFillTx/>
                <a:latin typeface="メイリオ"/>
                <a:ea typeface="メイリオ"/>
                <a:cs typeface="メイリオ"/>
              </a:rPr>
              <a:t>&lt;100keV with 100 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メイリオ"/>
                <a:ea typeface="メイリオ"/>
                <a:cs typeface="メイリオ"/>
              </a:rPr>
              <a:t>• fast measuring time ≤20 </a:t>
            </a:r>
            <a:r>
              <a:rPr kumimoji="1" lang="en-US" altLang="ja-JP" sz="1108" b="0" i="0" u="none" strike="noStrike" kern="1200" cap="none" spc="0" normalizeH="0" baseline="0" noProof="0" dirty="0" err="1">
                <a:ln>
                  <a:noFill/>
                </a:ln>
                <a:solidFill>
                  <a:prstClr val="black"/>
                </a:solidFill>
                <a:effectLst/>
                <a:uLnTx/>
                <a:uFillTx/>
                <a:latin typeface="メイリオ"/>
                <a:ea typeface="メイリオ"/>
                <a:cs typeface="メイリオ"/>
              </a:rPr>
              <a:t>ms</a:t>
            </a:r>
            <a:endParaRPr kumimoji="1" lang="en-US" altLang="ja-JP" sz="1108" b="0" i="0" u="none" strike="noStrike" kern="1200" cap="none" spc="0" normalizeH="0" baseline="0" noProof="0" dirty="0">
              <a:ln>
                <a:noFill/>
              </a:ln>
              <a:solidFill>
                <a:prstClr val="black"/>
              </a:solidFill>
              <a:effectLst/>
              <a:uLnTx/>
              <a:uFillTx/>
              <a:latin typeface="メイリオ"/>
              <a:ea typeface="メイリオ"/>
              <a:cs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srgbClr val="0000FF"/>
                </a:solidFill>
                <a:effectLst/>
                <a:uLnTx/>
                <a:uFillTx/>
                <a:latin typeface="メイリオ"/>
                <a:ea typeface="メイリオ"/>
                <a:cs typeface="メイリオ"/>
              </a:rPr>
              <a:t>→available for short-lived nuclides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0" i="0" u="none" strike="noStrike" kern="1200" cap="none" spc="0" normalizeH="0" baseline="0" noProof="0" dirty="0">
                <a:ln>
                  <a:noFill/>
                </a:ln>
                <a:solidFill>
                  <a:prstClr val="black"/>
                </a:solidFill>
                <a:effectLst/>
                <a:uLnTx/>
                <a:uFillTx/>
                <a:latin typeface="メイリオ"/>
                <a:ea typeface="メイリオ"/>
                <a:cs typeface="メイリオ"/>
              </a:rPr>
              <a:t>• compact (~1m)+simple principle</a:t>
            </a:r>
            <a:endParaRPr kumimoji="1" lang="en-US" altLang="ja-JP" sz="1108" b="1" i="0" u="none" strike="noStrike" kern="1200" cap="none" spc="0" normalizeH="0" baseline="0" noProof="0" dirty="0">
              <a:ln>
                <a:noFill/>
              </a:ln>
              <a:solidFill>
                <a:prstClr val="black"/>
              </a:solidFill>
              <a:effectLst/>
              <a:uLnTx/>
              <a:uFillTx/>
              <a:latin typeface="メイリオ"/>
              <a:ea typeface="メイリオ"/>
              <a:cs typeface="メイリオ"/>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srgbClr val="0000FF"/>
                </a:solidFill>
                <a:effectLst/>
                <a:uLnTx/>
                <a:uFillTx/>
                <a:latin typeface="メイリオ"/>
                <a:ea typeface="メイリオ"/>
                <a:cs typeface="メイリオ"/>
              </a:rPr>
              <a:t>→many applications</a:t>
            </a:r>
          </a:p>
        </p:txBody>
      </p:sp>
      <p:pic>
        <p:nvPicPr>
          <p:cNvPr id="188" name="図 187">
            <a:extLst>
              <a:ext uri="{FF2B5EF4-FFF2-40B4-BE49-F238E27FC236}">
                <a16:creationId xmlns:a16="http://schemas.microsoft.com/office/drawing/2014/main" id="{B64D4DBB-350C-914A-B444-FAB5AFF55A4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637" y="4810681"/>
            <a:ext cx="2682155" cy="20259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7" name="図 186">
            <a:extLst>
              <a:ext uri="{FF2B5EF4-FFF2-40B4-BE49-F238E27FC236}">
                <a16:creationId xmlns:a16="http://schemas.microsoft.com/office/drawing/2014/main" id="{8BCFD8EC-280E-B64E-AAA1-D3A6B86747DF}"/>
              </a:ext>
            </a:extLst>
          </p:cNvPr>
          <p:cNvPicPr>
            <a:picLocks noChangeAspect="1"/>
          </p:cNvPicPr>
          <p:nvPr/>
        </p:nvPicPr>
        <p:blipFill>
          <a:blip r:embed="rId7"/>
          <a:stretch>
            <a:fillRect/>
          </a:stretch>
        </p:blipFill>
        <p:spPr>
          <a:xfrm>
            <a:off x="59540" y="4335853"/>
            <a:ext cx="2568244" cy="559968"/>
          </a:xfrm>
          <a:prstGeom prst="rect">
            <a:avLst/>
          </a:prstGeom>
        </p:spPr>
      </p:pic>
      <p:sp>
        <p:nvSpPr>
          <p:cNvPr id="219" name="正方形/長方形 218">
            <a:extLst>
              <a:ext uri="{FF2B5EF4-FFF2-40B4-BE49-F238E27FC236}">
                <a16:creationId xmlns:a16="http://schemas.microsoft.com/office/drawing/2014/main" id="{E74E56D7-2108-814E-BCF4-7A9837DF0F8C}"/>
              </a:ext>
            </a:extLst>
          </p:cNvPr>
          <p:cNvSpPr/>
          <p:nvPr/>
        </p:nvSpPr>
        <p:spPr>
          <a:xfrm>
            <a:off x="60222" y="3861048"/>
            <a:ext cx="9052630" cy="400110"/>
          </a:xfrm>
          <a:prstGeom prst="rect">
            <a:avLst/>
          </a:prstGeom>
          <a:ln>
            <a:solidFill>
              <a:srgbClr val="00B05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en-US" sz="2000" b="0" i="0" u="none" strike="noStrike" kern="1200" cap="none" spc="0" normalizeH="0" baseline="0" noProof="0" dirty="0">
                <a:ln>
                  <a:noFill/>
                </a:ln>
                <a:solidFill>
                  <a:prstClr val="black"/>
                </a:solidFill>
                <a:effectLst/>
                <a:uLnTx/>
                <a:uFillTx/>
                <a:latin typeface="Calibri"/>
                <a:ea typeface="+mn-ea"/>
                <a:cs typeface="+mn-cs"/>
              </a:rPr>
              <a:t> </a:t>
            </a:r>
            <a:r>
              <a:rPr kumimoji="1" lang="en-US" altLang="ja-JP" sz="20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Constructing a mini-MRTOF-MS system at KISS </a:t>
            </a:r>
            <a:r>
              <a:rPr kumimoji="1" lang="en-US" altLang="ja-JP" sz="2000" b="0" i="0" u="none" strike="noStrike" kern="1200" cap="none" spc="0" normalizeH="0" baseline="0" noProof="0" dirty="0">
                <a:ln>
                  <a:noFill/>
                </a:ln>
                <a:solidFill>
                  <a:srgbClr val="0432FF"/>
                </a:solidFill>
                <a:effectLst/>
                <a:uLnTx/>
                <a:uFillTx/>
                <a:latin typeface="Calibri"/>
                <a:ea typeface="ＭＳ Ｐゴシック" panose="020B0600070205080204" pitchFamily="50" charset="-128"/>
                <a:cs typeface="+mn-cs"/>
              </a:rPr>
              <a:t>(to ISOL of RAON)</a:t>
            </a:r>
            <a:endParaRPr kumimoji="1" lang="ja-JP" altLang="en-US" sz="2000" b="0" i="0" u="none" strike="noStrike" kern="1200" cap="none" spc="0" normalizeH="0" baseline="0" noProof="0">
              <a:ln>
                <a:noFill/>
              </a:ln>
              <a:solidFill>
                <a:srgbClr val="0432FF"/>
              </a:solidFill>
              <a:effectLst/>
              <a:uLnTx/>
              <a:uFillTx/>
              <a:latin typeface="Calibri"/>
              <a:ea typeface="ＭＳ Ｐゴシック" panose="020B0600070205080204" pitchFamily="50" charset="-128"/>
              <a:cs typeface="+mn-cs"/>
            </a:endParaRPr>
          </a:p>
        </p:txBody>
      </p:sp>
      <p:sp>
        <p:nvSpPr>
          <p:cNvPr id="220" name="テキスト ボックス 219">
            <a:extLst>
              <a:ext uri="{FF2B5EF4-FFF2-40B4-BE49-F238E27FC236}">
                <a16:creationId xmlns:a16="http://schemas.microsoft.com/office/drawing/2014/main" id="{CD46581F-B8CC-654A-90A0-18E67FD0E47E}"/>
              </a:ext>
            </a:extLst>
          </p:cNvPr>
          <p:cNvSpPr txBox="1"/>
          <p:nvPr/>
        </p:nvSpPr>
        <p:spPr>
          <a:xfrm>
            <a:off x="6058445" y="2874301"/>
            <a:ext cx="10501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Newly observed </a:t>
            </a:r>
            <a:r>
              <a:rPr kumimoji="1" lang="en-US" altLang="ja-JP" sz="1600" b="0" i="0" u="none" strike="noStrike" kern="1200" cap="none" spc="0" normalizeH="0" baseline="30000" noProof="0" dirty="0">
                <a:ln>
                  <a:noFill/>
                </a:ln>
                <a:solidFill>
                  <a:srgbClr val="FF0000"/>
                </a:solidFill>
                <a:effectLst/>
                <a:uLnTx/>
                <a:uFillTx/>
                <a:latin typeface="Calibri"/>
                <a:ea typeface="ＭＳ Ｐゴシック" panose="020B0600070205080204" pitchFamily="50" charset="-128"/>
                <a:cs typeface="+mn-cs"/>
              </a:rPr>
              <a:t>195m</a:t>
            </a:r>
            <a:r>
              <a:rPr kumimoji="1" lang="en-US" altLang="ja-JP" sz="16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Os</a:t>
            </a:r>
            <a:endParaRPr kumimoji="1" lang="ja-JP" altLang="en-US" sz="1600" b="0" i="0" u="none" strike="noStrike" kern="1200" cap="none" spc="0" normalizeH="0" baseline="0" noProof="0">
              <a:ln>
                <a:noFill/>
              </a:ln>
              <a:solidFill>
                <a:srgbClr val="FF0000"/>
              </a:solidFill>
              <a:effectLst/>
              <a:uLnTx/>
              <a:uFillTx/>
              <a:latin typeface="Calibri"/>
              <a:ea typeface="ＭＳ Ｐゴシック" panose="020B0600070205080204" pitchFamily="50" charset="-128"/>
              <a:cs typeface="+mn-cs"/>
            </a:endParaRPr>
          </a:p>
        </p:txBody>
      </p:sp>
      <p:sp>
        <p:nvSpPr>
          <p:cNvPr id="10" name="正方形/長方形 9">
            <a:extLst>
              <a:ext uri="{FF2B5EF4-FFF2-40B4-BE49-F238E27FC236}">
                <a16:creationId xmlns:a16="http://schemas.microsoft.com/office/drawing/2014/main" id="{9631BEE2-77EE-5348-ADE4-95C368665F69}"/>
              </a:ext>
            </a:extLst>
          </p:cNvPr>
          <p:cNvSpPr/>
          <p:nvPr/>
        </p:nvSpPr>
        <p:spPr>
          <a:xfrm>
            <a:off x="2627784" y="5426523"/>
            <a:ext cx="2744288" cy="14588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10" b="0" i="0" u="none" strike="noStrike" kern="1200" cap="none" spc="0" normalizeH="0" baseline="0" noProof="0" dirty="0">
                <a:ln>
                  <a:noFill/>
                </a:ln>
                <a:solidFill>
                  <a:prstClr val="black"/>
                </a:solidFill>
                <a:effectLst/>
                <a:uLnTx/>
                <a:uFillTx/>
                <a:latin typeface="メイリオ"/>
                <a:ea typeface="メイリオ"/>
                <a:cs typeface="メイリオ"/>
              </a:rPr>
              <a:t>• high sensitivity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10" b="1" i="0" u="none" strike="noStrike" kern="1200" cap="none" spc="0" normalizeH="0" baseline="0" noProof="0">
                <a:ln>
                  <a:noFill/>
                </a:ln>
                <a:solidFill>
                  <a:srgbClr val="0000FF"/>
                </a:solidFill>
                <a:effectLst/>
                <a:uLnTx/>
                <a:uFillTx/>
                <a:latin typeface="メイリオ"/>
                <a:ea typeface="メイリオ"/>
                <a:cs typeface="メイリオ"/>
              </a:rPr>
              <a:t>←</a:t>
            </a:r>
            <a:r>
              <a:rPr kumimoji="1" lang="en-US" altLang="ja-JP" sz="1110" b="1" i="0" u="none" strike="noStrike" kern="1200" cap="none" spc="0" normalizeH="0" baseline="0" noProof="0" dirty="0">
                <a:ln>
                  <a:noFill/>
                </a:ln>
                <a:solidFill>
                  <a:srgbClr val="0000FF"/>
                </a:solidFill>
                <a:effectLst/>
                <a:uLnTx/>
                <a:uFillTx/>
                <a:latin typeface="メイリオ"/>
                <a:ea typeface="メイリオ"/>
                <a:cs typeface="メイリオ"/>
              </a:rPr>
              <a:t>identification with 2 </a:t>
            </a:r>
            <a:r>
              <a:rPr kumimoji="1" lang="en-US" altLang="ja-JP" sz="1110" b="1" i="0" u="none" strike="noStrike" kern="1200" cap="none" spc="0" normalizeH="0" baseline="30000" noProof="0" dirty="0">
                <a:ln>
                  <a:noFill/>
                </a:ln>
                <a:solidFill>
                  <a:srgbClr val="0000FF"/>
                </a:solidFill>
                <a:effectLst/>
                <a:uLnTx/>
                <a:uFillTx/>
                <a:latin typeface="メイリオ"/>
                <a:ea typeface="メイリオ"/>
                <a:cs typeface="メイリオ"/>
              </a:rPr>
              <a:t>205</a:t>
            </a:r>
            <a:r>
              <a:rPr kumimoji="1" lang="en-US" altLang="ja-JP" sz="1110" b="1" i="0" u="none" strike="noStrike" kern="1200" cap="none" spc="0" normalizeH="0" baseline="0" noProof="0" dirty="0">
                <a:ln>
                  <a:noFill/>
                </a:ln>
                <a:solidFill>
                  <a:srgbClr val="0000FF"/>
                </a:solidFill>
                <a:effectLst/>
                <a:uLnTx/>
                <a:uFillTx/>
                <a:latin typeface="メイリオ"/>
                <a:ea typeface="メイリオ"/>
                <a:cs typeface="メイリオ"/>
              </a:rPr>
              <a:t>Bi 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10" b="0" i="0" u="none" strike="noStrike" kern="1200" cap="none" spc="0" normalizeH="0" baseline="0" noProof="0" dirty="0">
                <a:ln>
                  <a:noFill/>
                </a:ln>
                <a:solidFill>
                  <a:prstClr val="black"/>
                </a:solidFill>
                <a:effectLst/>
                <a:uLnTx/>
                <a:uFillTx/>
                <a:latin typeface="メイリオ"/>
                <a:ea typeface="メイリオ"/>
                <a:cs typeface="メイリオ"/>
              </a:rPr>
              <a:t>• high efficiency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10" b="1" i="0" u="none" strike="noStrike" kern="1200" cap="none" spc="0" normalizeH="0" baseline="0" noProof="0">
                <a:ln>
                  <a:noFill/>
                </a:ln>
                <a:solidFill>
                  <a:srgbClr val="0000FF"/>
                </a:solidFill>
                <a:effectLst/>
                <a:uLnTx/>
                <a:uFillTx/>
                <a:latin typeface="メイリオ"/>
                <a:ea typeface="メイリオ"/>
                <a:cs typeface="メイリオ"/>
              </a:rPr>
              <a:t>←</a:t>
            </a:r>
            <a:r>
              <a:rPr kumimoji="1" lang="en-US" altLang="ja-JP" sz="1110" b="1" i="0" u="none" strike="noStrike" kern="1200" cap="none" spc="0" normalizeH="0" baseline="0" noProof="0" dirty="0">
                <a:ln>
                  <a:noFill/>
                </a:ln>
                <a:solidFill>
                  <a:srgbClr val="0000FF"/>
                </a:solidFill>
                <a:effectLst/>
                <a:uLnTx/>
                <a:uFillTx/>
                <a:latin typeface="メイリオ"/>
                <a:ea typeface="メイリオ"/>
                <a:cs typeface="メイリオ"/>
              </a:rPr>
              <a:t>simultaneous measurements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10" b="1" i="0" u="none" strike="noStrike" kern="1200" cap="none" spc="0" normalizeH="0" baseline="0" noProof="0" dirty="0">
                <a:ln>
                  <a:noFill/>
                </a:ln>
                <a:solidFill>
                  <a:srgbClr val="0000FF"/>
                </a:solidFill>
                <a:effectLst/>
                <a:uLnTx/>
                <a:uFillTx/>
                <a:latin typeface="メイリオ"/>
                <a:ea typeface="メイリオ"/>
                <a:cs typeface="メイリオ"/>
              </a:rPr>
              <a:t>   for 9 isotopes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10" b="0" i="0" u="none" strike="noStrike" kern="1200" cap="none" spc="0" normalizeH="0" baseline="0" noProof="0" dirty="0">
                <a:ln>
                  <a:noFill/>
                </a:ln>
                <a:solidFill>
                  <a:srgbClr val="FF0000"/>
                </a:solidFill>
                <a:effectLst/>
                <a:uLnTx/>
                <a:uFillTx/>
                <a:latin typeface="メイリオ"/>
                <a:ea typeface="メイリオ"/>
                <a:cs typeface="メイリオ"/>
              </a:rPr>
              <a:t>Masses of more than 80 isotopes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10" b="0" i="0" u="none" strike="noStrike" kern="1200" cap="none" spc="0" normalizeH="0" baseline="0" noProof="0" dirty="0">
                <a:ln>
                  <a:noFill/>
                </a:ln>
                <a:solidFill>
                  <a:srgbClr val="FF0000"/>
                </a:solidFill>
                <a:effectLst/>
                <a:uLnTx/>
                <a:uFillTx/>
                <a:latin typeface="メイリオ"/>
                <a:ea typeface="メイリオ"/>
                <a:cs typeface="メイリオ"/>
              </a:rPr>
              <a:t>Has been measured in the first campaign (2016 – 2017) </a:t>
            </a:r>
          </a:p>
        </p:txBody>
      </p:sp>
      <p:pic>
        <p:nvPicPr>
          <p:cNvPr id="100" name="図 99">
            <a:extLst>
              <a:ext uri="{FF2B5EF4-FFF2-40B4-BE49-F238E27FC236}">
                <a16:creationId xmlns:a16="http://schemas.microsoft.com/office/drawing/2014/main" id="{9D788710-112E-AC40-826F-381193577239}"/>
              </a:ext>
            </a:extLst>
          </p:cNvPr>
          <p:cNvPicPr>
            <a:picLocks noChangeAspect="1"/>
          </p:cNvPicPr>
          <p:nvPr/>
        </p:nvPicPr>
        <p:blipFill rotWithShape="1">
          <a:blip r:embed="rId8">
            <a:extLst>
              <a:ext uri="{28A0092B-C50C-407E-A947-70E740481C1C}">
                <a14:useLocalDpi xmlns:a14="http://schemas.microsoft.com/office/drawing/2010/main" val="0"/>
              </a:ext>
            </a:extLst>
          </a:blip>
          <a:srcRect l="12877" t="26934" b="1"/>
          <a:stretch/>
        </p:blipFill>
        <p:spPr>
          <a:xfrm>
            <a:off x="5309939" y="4329184"/>
            <a:ext cx="3798565" cy="2556200"/>
          </a:xfrm>
          <a:prstGeom prst="rect">
            <a:avLst/>
          </a:prstGeom>
        </p:spPr>
      </p:pic>
      <p:sp>
        <p:nvSpPr>
          <p:cNvPr id="218" name="テキスト ボックス 217">
            <a:extLst>
              <a:ext uri="{FF2B5EF4-FFF2-40B4-BE49-F238E27FC236}">
                <a16:creationId xmlns:a16="http://schemas.microsoft.com/office/drawing/2014/main" id="{B77EB807-4B01-6D4F-8929-3117328DD07E}"/>
              </a:ext>
            </a:extLst>
          </p:cNvPr>
          <p:cNvSpPr txBox="1"/>
          <p:nvPr/>
        </p:nvSpPr>
        <p:spPr>
          <a:xfrm>
            <a:off x="5627929" y="6546830"/>
            <a:ext cx="3108415"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gradFill flip="none" rotWithShape="1">
                  <a:gsLst>
                    <a:gs pos="0">
                      <a:srgbClr val="4F81BD">
                        <a:lumMod val="5000"/>
                        <a:lumOff val="95000"/>
                      </a:srgbClr>
                    </a:gs>
                    <a:gs pos="59000">
                      <a:prstClr val="white"/>
                    </a:gs>
                    <a:gs pos="99000">
                      <a:srgbClr val="FF0000"/>
                    </a:gs>
                  </a:gsLst>
                  <a:lin ang="5400000" scaled="1"/>
                  <a:tileRect/>
                </a:gradFill>
                <a:effectLst/>
                <a:uLnTx/>
                <a:uFillTx/>
                <a:latin typeface="Calibri"/>
                <a:ea typeface="ＭＳ Ｐゴシック" panose="020B0600070205080204" pitchFamily="50" charset="-128"/>
                <a:cs typeface="+mn-cs"/>
              </a:rPr>
              <a:t>Mass measurements in this year !!</a:t>
            </a:r>
            <a:endParaRPr kumimoji="1" lang="ja-JP" altLang="en-US" sz="1600" b="1" i="0" u="none" strike="noStrike" kern="1200" cap="none" spc="0" normalizeH="0" baseline="0" noProof="0">
              <a:ln>
                <a:noFill/>
              </a:ln>
              <a:gradFill flip="none" rotWithShape="1">
                <a:gsLst>
                  <a:gs pos="0">
                    <a:srgbClr val="4F81BD">
                      <a:lumMod val="5000"/>
                      <a:lumOff val="95000"/>
                    </a:srgbClr>
                  </a:gs>
                  <a:gs pos="59000">
                    <a:prstClr val="white"/>
                  </a:gs>
                  <a:gs pos="99000">
                    <a:srgbClr val="FF0000"/>
                  </a:gs>
                </a:gsLst>
                <a:lin ang="5400000" scaled="1"/>
                <a:tileRect/>
              </a:gradFill>
              <a:effectLst/>
              <a:uLnTx/>
              <a:uFillTx/>
              <a:latin typeface="Calibri"/>
              <a:ea typeface="ＭＳ Ｐゴシック" panose="020B0600070205080204" pitchFamily="50" charset="-128"/>
              <a:cs typeface="+mn-cs"/>
            </a:endParaRPr>
          </a:p>
        </p:txBody>
      </p:sp>
      <p:grpSp>
        <p:nvGrpSpPr>
          <p:cNvPr id="45" name="グループ化 44">
            <a:extLst>
              <a:ext uri="{FF2B5EF4-FFF2-40B4-BE49-F238E27FC236}">
                <a16:creationId xmlns:a16="http://schemas.microsoft.com/office/drawing/2014/main" id="{AFEB4C91-55DA-864C-B641-5DB47B9AB1F4}"/>
              </a:ext>
            </a:extLst>
          </p:cNvPr>
          <p:cNvGrpSpPr/>
          <p:nvPr/>
        </p:nvGrpSpPr>
        <p:grpSpPr>
          <a:xfrm>
            <a:off x="5627929" y="5229200"/>
            <a:ext cx="938222" cy="72008"/>
            <a:chOff x="5627929" y="5013176"/>
            <a:chExt cx="938222" cy="72008"/>
          </a:xfrm>
        </p:grpSpPr>
        <p:cxnSp>
          <p:nvCxnSpPr>
            <p:cNvPr id="35" name="直線矢印コネクタ 34">
              <a:extLst>
                <a:ext uri="{FF2B5EF4-FFF2-40B4-BE49-F238E27FC236}">
                  <a16:creationId xmlns:a16="http://schemas.microsoft.com/office/drawing/2014/main" id="{26139210-B685-3F44-B3DD-83B09B1D5D9B}"/>
                </a:ext>
              </a:extLst>
            </p:cNvPr>
            <p:cNvCxnSpPr/>
            <p:nvPr/>
          </p:nvCxnSpPr>
          <p:spPr>
            <a:xfrm>
              <a:off x="6084168" y="5013176"/>
              <a:ext cx="481983" cy="7200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15C7DCE6-BE3A-1D4B-8F30-D5BE8608DC3A}"/>
                </a:ext>
              </a:extLst>
            </p:cNvPr>
            <p:cNvCxnSpPr>
              <a:cxnSpLocks/>
            </p:cNvCxnSpPr>
            <p:nvPr/>
          </p:nvCxnSpPr>
          <p:spPr>
            <a:xfrm flipH="1">
              <a:off x="5627929" y="5013176"/>
              <a:ext cx="408634" cy="7200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F50C8FC-4AE0-6242-8516-7C18EDCE12EF}"/>
                </a:ext>
              </a:extLst>
            </p:cNvPr>
            <p:cNvCxnSpPr/>
            <p:nvPr/>
          </p:nvCxnSpPr>
          <p:spPr>
            <a:xfrm>
              <a:off x="6036563" y="5013176"/>
              <a:ext cx="47605"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33" name="テキスト ボックス 132">
            <a:extLst>
              <a:ext uri="{FF2B5EF4-FFF2-40B4-BE49-F238E27FC236}">
                <a16:creationId xmlns:a16="http://schemas.microsoft.com/office/drawing/2014/main" id="{57167B06-0C9F-F347-9391-5430D71FFAB8}"/>
              </a:ext>
            </a:extLst>
          </p:cNvPr>
          <p:cNvSpPr txBox="1"/>
          <p:nvPr/>
        </p:nvSpPr>
        <p:spPr>
          <a:xfrm>
            <a:off x="6018023" y="4561964"/>
            <a:ext cx="10742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He gas cell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ion cooler</a:t>
            </a:r>
          </a:p>
        </p:txBody>
      </p:sp>
      <p:sp>
        <p:nvSpPr>
          <p:cNvPr id="180" name="テキスト ボックス 179">
            <a:extLst>
              <a:ext uri="{FF2B5EF4-FFF2-40B4-BE49-F238E27FC236}">
                <a16:creationId xmlns:a16="http://schemas.microsoft.com/office/drawing/2014/main" id="{5415C8CF-CA78-A744-AC9B-7F4462E1A2BD}"/>
              </a:ext>
            </a:extLst>
          </p:cNvPr>
          <p:cNvSpPr txBox="1"/>
          <p:nvPr/>
        </p:nvSpPr>
        <p:spPr>
          <a:xfrm>
            <a:off x="7065326" y="5800194"/>
            <a:ext cx="1075937" cy="523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Multi-trap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ion </a:t>
            </a:r>
            <a:r>
              <a:rPr kumimoji="1" lang="en-US" altLang="ja-JP" sz="1400" b="1" i="0" u="none" strike="noStrike" kern="1200" cap="none" spc="0" normalizeH="0" baseline="0" noProof="0" dirty="0" err="1">
                <a:ln>
                  <a:noFill/>
                </a:ln>
                <a:solidFill>
                  <a:prstClr val="white"/>
                </a:solidFill>
                <a:effectLst/>
                <a:uLnTx/>
                <a:uFillTx/>
                <a:latin typeface="Calibri"/>
                <a:ea typeface="ＭＳ Ｐゴシック" panose="020B0600070205080204" pitchFamily="50" charset="-128"/>
                <a:cs typeface="+mn-cs"/>
              </a:rPr>
              <a:t>buncher</a:t>
            </a:r>
            <a:endParaRPr kumimoji="1" lang="ja-JP" altLang="en-US" sz="14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cxnSp>
        <p:nvCxnSpPr>
          <p:cNvPr id="182" name="直線矢印コネクタ 181">
            <a:extLst>
              <a:ext uri="{FF2B5EF4-FFF2-40B4-BE49-F238E27FC236}">
                <a16:creationId xmlns:a16="http://schemas.microsoft.com/office/drawing/2014/main" id="{681D76DC-CD42-4643-907F-37CF8FE9C069}"/>
              </a:ext>
            </a:extLst>
          </p:cNvPr>
          <p:cNvCxnSpPr>
            <a:cxnSpLocks/>
          </p:cNvCxnSpPr>
          <p:nvPr/>
        </p:nvCxnSpPr>
        <p:spPr>
          <a:xfrm>
            <a:off x="6980424" y="4816585"/>
            <a:ext cx="110865" cy="482971"/>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3" name="直線矢印コネクタ 182">
            <a:extLst>
              <a:ext uri="{FF2B5EF4-FFF2-40B4-BE49-F238E27FC236}">
                <a16:creationId xmlns:a16="http://schemas.microsoft.com/office/drawing/2014/main" id="{587F6B86-0C75-974C-BF0D-4F37D13D32E9}"/>
              </a:ext>
            </a:extLst>
          </p:cNvPr>
          <p:cNvCxnSpPr>
            <a:cxnSpLocks/>
          </p:cNvCxnSpPr>
          <p:nvPr/>
        </p:nvCxnSpPr>
        <p:spPr>
          <a:xfrm flipV="1">
            <a:off x="7606936" y="5426523"/>
            <a:ext cx="172970" cy="349801"/>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4" name="直線矢印コネクタ 183">
            <a:extLst>
              <a:ext uri="{FF2B5EF4-FFF2-40B4-BE49-F238E27FC236}">
                <a16:creationId xmlns:a16="http://schemas.microsoft.com/office/drawing/2014/main" id="{12A00A96-52D9-154C-9DD6-7C8D4E0383E4}"/>
              </a:ext>
            </a:extLst>
          </p:cNvPr>
          <p:cNvCxnSpPr>
            <a:cxnSpLocks/>
            <a:stCxn id="185" idx="1"/>
          </p:cNvCxnSpPr>
          <p:nvPr/>
        </p:nvCxnSpPr>
        <p:spPr>
          <a:xfrm flipH="1" flipV="1">
            <a:off x="7779906" y="4848530"/>
            <a:ext cx="471643" cy="101847"/>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5" name="テキスト ボックス 184">
            <a:extLst>
              <a:ext uri="{FF2B5EF4-FFF2-40B4-BE49-F238E27FC236}">
                <a16:creationId xmlns:a16="http://schemas.microsoft.com/office/drawing/2014/main" id="{064EA938-C202-B248-BD7D-738D4A13A0D7}"/>
              </a:ext>
            </a:extLst>
          </p:cNvPr>
          <p:cNvSpPr txBox="1"/>
          <p:nvPr/>
        </p:nvSpPr>
        <p:spPr>
          <a:xfrm>
            <a:off x="8251549" y="4688767"/>
            <a:ext cx="79207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100" normalizeH="0" baseline="0" noProof="0" dirty="0">
                <a:ln>
                  <a:solidFill>
                    <a:prstClr val="white"/>
                  </a:solidFill>
                </a:ln>
                <a:solidFill>
                  <a:prstClr val="white"/>
                </a:solidFill>
                <a:effectLst/>
                <a:uLnTx/>
                <a:uFillTx/>
                <a:latin typeface="Calibri"/>
                <a:ea typeface="ＭＳ Ｐゴシック" panose="020B0600070205080204" pitchFamily="50" charset="-128"/>
                <a:cs typeface="+mn-cs"/>
              </a:rPr>
              <a:t>Mini-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100" normalizeH="0" baseline="0" noProof="0" dirty="0">
                <a:ln>
                  <a:solidFill>
                    <a:prstClr val="white"/>
                  </a:solidFill>
                </a:ln>
                <a:solidFill>
                  <a:prstClr val="white"/>
                </a:solidFill>
                <a:effectLst/>
                <a:uLnTx/>
                <a:uFillTx/>
                <a:latin typeface="Calibri"/>
                <a:ea typeface="ＭＳ Ｐゴシック" panose="020B0600070205080204" pitchFamily="50" charset="-128"/>
                <a:cs typeface="+mn-cs"/>
              </a:rPr>
              <a:t>MRTOF</a:t>
            </a:r>
            <a:endParaRPr kumimoji="1" lang="ja-JP" altLang="en-US" sz="1400" b="1" i="0" u="none" strike="noStrike" kern="1200" cap="none" spc="100" normalizeH="0" baseline="0" noProof="0" dirty="0">
              <a:ln>
                <a:solidFill>
                  <a:prstClr val="white"/>
                </a:solidFill>
              </a:ln>
              <a:solidFill>
                <a:prstClr val="white"/>
              </a:solidFill>
              <a:effectLst/>
              <a:uLnTx/>
              <a:uFillTx/>
              <a:latin typeface="Calibri"/>
              <a:ea typeface="ＭＳ Ｐゴシック" panose="020B0600070205080204" pitchFamily="50" charset="-128"/>
              <a:cs typeface="+mn-cs"/>
            </a:endParaRPr>
          </a:p>
        </p:txBody>
      </p:sp>
      <p:sp>
        <p:nvSpPr>
          <p:cNvPr id="50" name="テキスト ボックス 49">
            <a:extLst>
              <a:ext uri="{FF2B5EF4-FFF2-40B4-BE49-F238E27FC236}">
                <a16:creationId xmlns:a16="http://schemas.microsoft.com/office/drawing/2014/main" id="{F506DE35-FAF4-4A40-BB19-125C5AD368AC}"/>
              </a:ext>
            </a:extLst>
          </p:cNvPr>
          <p:cNvSpPr txBox="1"/>
          <p:nvPr/>
        </p:nvSpPr>
        <p:spPr>
          <a:xfrm>
            <a:off x="5631994" y="5306724"/>
            <a:ext cx="8370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KISS Beam</a:t>
            </a:r>
            <a:endParaRPr kumimoji="1" lang="ja-JP" altLang="en-US" sz="1200" b="0" i="0" u="none" strike="noStrike" kern="1200" cap="none" spc="0" normalizeH="0" baseline="0" noProof="0">
              <a:ln>
                <a:noFill/>
              </a:ln>
              <a:solidFill>
                <a:srgbClr val="FFFF00"/>
              </a:solidFill>
              <a:effectLst/>
              <a:uLnTx/>
              <a:uFillTx/>
              <a:latin typeface="Calibri"/>
              <a:ea typeface="ＭＳ Ｐゴシック" panose="020B0600070205080204" pitchFamily="50" charset="-128"/>
              <a:cs typeface="+mn-cs"/>
            </a:endParaRPr>
          </a:p>
        </p:txBody>
      </p:sp>
      <p:sp>
        <p:nvSpPr>
          <p:cNvPr id="186" name="テキスト ボックス 185">
            <a:extLst>
              <a:ext uri="{FF2B5EF4-FFF2-40B4-BE49-F238E27FC236}">
                <a16:creationId xmlns:a16="http://schemas.microsoft.com/office/drawing/2014/main" id="{A8BC013E-CCAB-5841-B7AB-0301077CD098}"/>
              </a:ext>
            </a:extLst>
          </p:cNvPr>
          <p:cNvSpPr txBox="1"/>
          <p:nvPr/>
        </p:nvSpPr>
        <p:spPr>
          <a:xfrm>
            <a:off x="8316416" y="5775647"/>
            <a:ext cx="7986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IBS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rPr>
              <a:t>Colleague</a:t>
            </a:r>
            <a:endParaRPr kumimoji="1" lang="ja-JP" altLang="en-US" sz="1200" b="0" i="0" u="none" strike="noStrike" kern="1200" cap="none" spc="0" normalizeH="0" baseline="0" noProof="0">
              <a:ln>
                <a:noFill/>
              </a:ln>
              <a:solidFill>
                <a:srgbClr val="FFFF00"/>
              </a:solidFill>
              <a:effectLst/>
              <a:uLnTx/>
              <a:uFillTx/>
              <a:latin typeface="Calibri"/>
              <a:ea typeface="ＭＳ Ｐゴシック" panose="020B0600070205080204" pitchFamily="50" charset="-128"/>
              <a:cs typeface="+mn-cs"/>
            </a:endParaRPr>
          </a:p>
        </p:txBody>
      </p:sp>
      <p:sp>
        <p:nvSpPr>
          <p:cNvPr id="4" name="スライド番号プレースホルダー 3">
            <a:extLst>
              <a:ext uri="{FF2B5EF4-FFF2-40B4-BE49-F238E27FC236}">
                <a16:creationId xmlns:a16="http://schemas.microsoft.com/office/drawing/2014/main" id="{C31E9912-A632-40A2-9637-CDBA9EEE0A46}"/>
              </a:ext>
            </a:extLst>
          </p:cNvPr>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Tree>
    <p:extLst>
      <p:ext uri="{BB962C8B-B14F-4D97-AF65-F5344CB8AC3E}">
        <p14:creationId xmlns:p14="http://schemas.microsoft.com/office/powerpoint/2010/main" val="14247623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623"/>
            <a:ext cx="9144000" cy="1354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3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neutron Electric Dipole Moment</a:t>
            </a:r>
            <a:r>
              <a:rPr kumimoji="0" lang="ja-JP" altLang="en-US" sz="3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0" lang="en-US" altLang="ja-JP" sz="3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search by </a:t>
            </a:r>
            <a:r>
              <a:rPr kumimoji="1" lang="en-US" altLang="ja-JP" sz="3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TUCAN </a:t>
            </a: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2400" b="0"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T</a:t>
            </a: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RIUMF </a:t>
            </a:r>
            <a:r>
              <a:rPr kumimoji="1" lang="en-US" altLang="ja-JP" sz="2400" b="0"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U</a:t>
            </a: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ltra </a:t>
            </a:r>
            <a:r>
              <a:rPr kumimoji="1" lang="en-US" altLang="ja-JP" sz="2400" b="0"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C</a:t>
            </a: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old </a:t>
            </a:r>
            <a:r>
              <a:rPr kumimoji="1" lang="en-US" altLang="ja-JP" sz="2400" b="0"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a:t>
            </a: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dvanced </a:t>
            </a:r>
            <a:r>
              <a:rPr kumimoji="1" lang="en-US" altLang="ja-JP" sz="2400" b="0"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N</a:t>
            </a: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eutron)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Japanese -  Canadian collaboration, 10 institutes, 45 persons</a:t>
            </a:r>
            <a:endParaRPr kumimoji="1" lang="ja-JP" altLang="en-US" sz="3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 name="グループ化 1">
            <a:extLst>
              <a:ext uri="{FF2B5EF4-FFF2-40B4-BE49-F238E27FC236}">
                <a16:creationId xmlns:a16="http://schemas.microsoft.com/office/drawing/2014/main" id="{76B2C5D0-9A6F-4B75-AAC1-DA5C3D3ADF50}"/>
              </a:ext>
            </a:extLst>
          </p:cNvPr>
          <p:cNvGrpSpPr/>
          <p:nvPr/>
        </p:nvGrpSpPr>
        <p:grpSpPr>
          <a:xfrm>
            <a:off x="101089" y="1594793"/>
            <a:ext cx="3996190" cy="2810859"/>
            <a:chOff x="147903" y="3381273"/>
            <a:chExt cx="4766494" cy="3421206"/>
          </a:xfrm>
        </p:grpSpPr>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903" y="3381273"/>
              <a:ext cx="4599248" cy="3153116"/>
            </a:xfrm>
            <a:prstGeom prst="rect">
              <a:avLst/>
            </a:prstGeom>
          </p:spPr>
        </p:pic>
        <p:grpSp>
          <p:nvGrpSpPr>
            <p:cNvPr id="35" name="グループ化 34"/>
            <p:cNvGrpSpPr/>
            <p:nvPr/>
          </p:nvGrpSpPr>
          <p:grpSpPr>
            <a:xfrm>
              <a:off x="787838" y="4362121"/>
              <a:ext cx="4126559" cy="2440358"/>
              <a:chOff x="654146" y="2431331"/>
              <a:chExt cx="4126559" cy="2440358"/>
            </a:xfrm>
          </p:grpSpPr>
          <p:sp>
            <p:nvSpPr>
              <p:cNvPr id="36" name="テキスト ボックス 35"/>
              <p:cNvSpPr txBox="1"/>
              <p:nvPr/>
            </p:nvSpPr>
            <p:spPr>
              <a:xfrm>
                <a:off x="764028" y="3669566"/>
                <a:ext cx="2542296" cy="4120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Our goal</a:t>
                </a:r>
                <a:endParaRPr kumimoji="1" lang="ja-JP" altLang="en-US"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7" name="正方形/長方形 36"/>
              <p:cNvSpPr/>
              <p:nvPr/>
            </p:nvSpPr>
            <p:spPr>
              <a:xfrm>
                <a:off x="2726147" y="3474001"/>
                <a:ext cx="580178" cy="37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794857" y="4533135"/>
                <a:ext cx="205691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Publication Year</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正方形/長方形 38"/>
              <p:cNvSpPr/>
              <p:nvPr/>
            </p:nvSpPr>
            <p:spPr>
              <a:xfrm>
                <a:off x="2550223" y="4592837"/>
                <a:ext cx="2230482"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a:cs typeface="+mn-cs"/>
                  </a:rPr>
                  <a:t>(B.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a:cs typeface="+mn-cs"/>
                  </a:rPr>
                  <a:t>Lauss</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a:cs typeface="+mn-cs"/>
                  </a:rPr>
                  <a:t>, </a:t>
                </a:r>
                <a:r>
                  <a:rPr kumimoji="0" lang="en-US" altLang="ja-JP" sz="1200" b="0" i="0" u="none" strike="noStrike" kern="1200" cap="none" spc="0" normalizeH="0" baseline="0" noProof="0" dirty="0" err="1">
                    <a:ln>
                      <a:noFill/>
                    </a:ln>
                    <a:solidFill>
                      <a:prstClr val="black"/>
                    </a:solidFill>
                    <a:effectLst/>
                    <a:uLnTx/>
                    <a:uFillTx/>
                    <a:latin typeface="Calibri" panose="020F0502020204030204"/>
                    <a:ea typeface="游ゴシック"/>
                    <a:cs typeface="+mn-cs"/>
                  </a:rPr>
                  <a:t>nEDM</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a:cs typeface="+mn-cs"/>
                  </a:rPr>
                  <a:t> 2017 workshop)</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 name="正方形/長方形 39"/>
              <p:cNvSpPr/>
              <p:nvPr/>
            </p:nvSpPr>
            <p:spPr>
              <a:xfrm>
                <a:off x="2573078" y="3345083"/>
                <a:ext cx="263366" cy="153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テキスト ボックス 40">
                <a:extLst>
                  <a:ext uri="{FF2B5EF4-FFF2-40B4-BE49-F238E27FC236}">
                    <a16:creationId xmlns:a16="http://schemas.microsoft.com/office/drawing/2014/main" id="{2ADB7135-DF47-4378-AA11-D3D4914B1FB4}"/>
                  </a:ext>
                </a:extLst>
              </p:cNvPr>
              <p:cNvSpPr txBox="1"/>
              <p:nvPr/>
            </p:nvSpPr>
            <p:spPr>
              <a:xfrm>
                <a:off x="1447468" y="2431331"/>
                <a:ext cx="1732732" cy="3746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Cold</a:t>
                </a:r>
                <a:r>
                  <a:rPr kumimoji="1" lang="ja-JP" altLang="en-US" sz="1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Neutron</a:t>
                </a:r>
                <a:endParaRPr kumimoji="1" lang="ja-JP" altLang="en-US" sz="14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42" name="テキスト ボックス 41">
                <a:extLst>
                  <a:ext uri="{FF2B5EF4-FFF2-40B4-BE49-F238E27FC236}">
                    <a16:creationId xmlns:a16="http://schemas.microsoft.com/office/drawing/2014/main" id="{00BB7F4D-09EF-42E2-853B-2D6DC65FA941}"/>
                  </a:ext>
                </a:extLst>
              </p:cNvPr>
              <p:cNvSpPr txBox="1"/>
              <p:nvPr/>
            </p:nvSpPr>
            <p:spPr>
              <a:xfrm>
                <a:off x="1772206" y="2762849"/>
                <a:ext cx="19205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CC"/>
                    </a:solidFill>
                    <a:effectLst/>
                    <a:uLnTx/>
                    <a:uFillTx/>
                    <a:latin typeface="Calibri"/>
                    <a:ea typeface="ＭＳ Ｐゴシック" panose="020B0600070205080204" pitchFamily="50" charset="-128"/>
                    <a:cs typeface="+mn-cs"/>
                  </a:rPr>
                  <a:t>Ultra Cold </a:t>
                </a:r>
                <a:r>
                  <a:rPr kumimoji="1" lang="en-US" altLang="ja-JP" sz="1400" b="0" i="0" u="none" strike="noStrike" kern="1200" cap="none" spc="0" normalizeH="0" baseline="0" noProof="0" dirty="0" err="1">
                    <a:ln>
                      <a:noFill/>
                    </a:ln>
                    <a:solidFill>
                      <a:srgbClr val="0000CC"/>
                    </a:solidFill>
                    <a:effectLst/>
                    <a:uLnTx/>
                    <a:uFillTx/>
                    <a:latin typeface="Calibri"/>
                    <a:ea typeface="ＭＳ Ｐゴシック" panose="020B0600070205080204" pitchFamily="50" charset="-128"/>
                    <a:cs typeface="+mn-cs"/>
                  </a:rPr>
                  <a:t>Neutron@ILL</a:t>
                </a:r>
                <a:endParaRPr kumimoji="1" lang="ja-JP" altLang="en-US" sz="1400" b="0" i="0" u="none" strike="noStrike" kern="1200" cap="none" spc="0" normalizeH="0" baseline="0" noProof="0" dirty="0">
                  <a:ln>
                    <a:noFill/>
                  </a:ln>
                  <a:solidFill>
                    <a:srgbClr val="0000CC"/>
                  </a:solidFill>
                  <a:effectLst/>
                  <a:uLnTx/>
                  <a:uFillTx/>
                  <a:latin typeface="Calibri"/>
                  <a:ea typeface="ＭＳ Ｐゴシック" panose="020B0600070205080204" pitchFamily="50" charset="-128"/>
                  <a:cs typeface="+mn-cs"/>
                </a:endParaRPr>
              </a:p>
            </p:txBody>
          </p:sp>
          <p:sp>
            <p:nvSpPr>
              <p:cNvPr id="43" name="テキスト ボックス 42">
                <a:extLst>
                  <a:ext uri="{FF2B5EF4-FFF2-40B4-BE49-F238E27FC236}">
                    <a16:creationId xmlns:a16="http://schemas.microsoft.com/office/drawing/2014/main" id="{B29CD7C2-0ADD-41C9-86FB-89C38F4EF466}"/>
                  </a:ext>
                </a:extLst>
              </p:cNvPr>
              <p:cNvSpPr txBox="1"/>
              <p:nvPr/>
            </p:nvSpPr>
            <p:spPr>
              <a:xfrm>
                <a:off x="764029" y="3291084"/>
                <a:ext cx="3245991" cy="41206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0000CC"/>
                    </a:solidFill>
                    <a:effectLst/>
                    <a:uLnTx/>
                    <a:uFillTx/>
                    <a:latin typeface="Calibri" panose="020F0502020204030204"/>
                    <a:ea typeface="游ゴシック" panose="020B0400000000000000" pitchFamily="50" charset="-128"/>
                    <a:cs typeface="+mn-cs"/>
                  </a:rPr>
                  <a:t>Statistical limitation</a:t>
                </a:r>
                <a:endParaRPr kumimoji="1" lang="ja-JP" altLang="en-US" sz="1600" b="1" i="0" u="none" strike="noStrike" kern="1200" cap="none" spc="0" normalizeH="0" baseline="0" noProof="0" dirty="0">
                  <a:ln>
                    <a:noFill/>
                  </a:ln>
                  <a:solidFill>
                    <a:srgbClr val="0000CC"/>
                  </a:solidFill>
                  <a:effectLst/>
                  <a:uLnTx/>
                  <a:uFillTx/>
                  <a:latin typeface="Calibri" panose="020F0502020204030204"/>
                  <a:ea typeface="游ゴシック" panose="020B0400000000000000" pitchFamily="50" charset="-128"/>
                  <a:cs typeface="+mn-cs"/>
                </a:endParaRPr>
              </a:p>
            </p:txBody>
          </p:sp>
          <p:cxnSp>
            <p:nvCxnSpPr>
              <p:cNvPr id="44" name="直線コネクタ 43"/>
              <p:cNvCxnSpPr>
                <a:cxnSpLocks/>
              </p:cNvCxnSpPr>
              <p:nvPr/>
            </p:nvCxnSpPr>
            <p:spPr>
              <a:xfrm>
                <a:off x="654146" y="3655606"/>
                <a:ext cx="3911467"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grpSp>
      </p:grpSp>
      <p:sp>
        <p:nvSpPr>
          <p:cNvPr id="28" name="テキスト ボックス 27">
            <a:extLst>
              <a:ext uri="{FF2B5EF4-FFF2-40B4-BE49-F238E27FC236}">
                <a16:creationId xmlns:a16="http://schemas.microsoft.com/office/drawing/2014/main" id="{71ECF181-B9B1-465F-9D02-8EBFC0648E8F}"/>
              </a:ext>
            </a:extLst>
          </p:cNvPr>
          <p:cNvSpPr txBox="1"/>
          <p:nvPr/>
        </p:nvSpPr>
        <p:spPr>
          <a:xfrm>
            <a:off x="755576" y="1276422"/>
            <a:ext cx="281923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history nEDM measurement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スライド番号プレースホルダー 4">
            <a:extLst>
              <a:ext uri="{FF2B5EF4-FFF2-40B4-BE49-F238E27FC236}">
                <a16:creationId xmlns:a16="http://schemas.microsoft.com/office/drawing/2014/main" id="{D8EA3123-0519-4E79-BB83-09E372EA1BB8}"/>
              </a:ext>
            </a:extLst>
          </p:cNvPr>
          <p:cNvSpPr>
            <a:spLocks noGrp="1"/>
          </p:cNvSpPr>
          <p:nvPr>
            <p:ph type="sldNum" sz="quarter" idx="12"/>
          </p:nvPr>
        </p:nvSpPr>
        <p:spPr>
          <a:xfrm>
            <a:off x="6852428" y="6475233"/>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95DA38-1026-4C54-8B4C-38819E04F088}"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27" name="図 26">
            <a:extLst>
              <a:ext uri="{FF2B5EF4-FFF2-40B4-BE49-F238E27FC236}">
                <a16:creationId xmlns:a16="http://schemas.microsoft.com/office/drawing/2014/main" id="{068FDE8D-50AB-423D-BF2D-97D5F2406CF3}"/>
              </a:ext>
            </a:extLst>
          </p:cNvPr>
          <p:cNvPicPr>
            <a:picLocks noChangeAspect="1"/>
          </p:cNvPicPr>
          <p:nvPr/>
        </p:nvPicPr>
        <p:blipFill>
          <a:blip r:embed="rId4"/>
          <a:stretch>
            <a:fillRect/>
          </a:stretch>
        </p:blipFill>
        <p:spPr>
          <a:xfrm>
            <a:off x="130328" y="4556212"/>
            <a:ext cx="4026636" cy="1656596"/>
          </a:xfrm>
          <a:prstGeom prst="rect">
            <a:avLst/>
          </a:prstGeom>
        </p:spPr>
      </p:pic>
      <p:sp>
        <p:nvSpPr>
          <p:cNvPr id="30" name="テキスト ボックス 29">
            <a:extLst>
              <a:ext uri="{FF2B5EF4-FFF2-40B4-BE49-F238E27FC236}">
                <a16:creationId xmlns:a16="http://schemas.microsoft.com/office/drawing/2014/main" id="{8DC34578-01EC-4E00-9EA7-A049599EA80D}"/>
              </a:ext>
            </a:extLst>
          </p:cNvPr>
          <p:cNvSpPr txBox="1"/>
          <p:nvPr/>
        </p:nvSpPr>
        <p:spPr>
          <a:xfrm>
            <a:off x="646008" y="6211329"/>
            <a:ext cx="258514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UCN source at TRIUMF</a:t>
            </a:r>
          </a:p>
        </p:txBody>
      </p:sp>
      <p:grpSp>
        <p:nvGrpSpPr>
          <p:cNvPr id="31" name="グループ化 30">
            <a:extLst>
              <a:ext uri="{FF2B5EF4-FFF2-40B4-BE49-F238E27FC236}">
                <a16:creationId xmlns:a16="http://schemas.microsoft.com/office/drawing/2014/main" id="{B4D71882-5A62-4456-8C2F-AFEE975DA857}"/>
              </a:ext>
            </a:extLst>
          </p:cNvPr>
          <p:cNvGrpSpPr/>
          <p:nvPr/>
        </p:nvGrpSpPr>
        <p:grpSpPr>
          <a:xfrm>
            <a:off x="4530730" y="1268760"/>
            <a:ext cx="4237826" cy="3299417"/>
            <a:chOff x="4810792" y="3095118"/>
            <a:chExt cx="4333208" cy="4801778"/>
          </a:xfrm>
        </p:grpSpPr>
        <p:sp>
          <p:nvSpPr>
            <p:cNvPr id="32" name="テキスト ボックス 31">
              <a:extLst>
                <a:ext uri="{FF2B5EF4-FFF2-40B4-BE49-F238E27FC236}">
                  <a16:creationId xmlns:a16="http://schemas.microsoft.com/office/drawing/2014/main" id="{D841A6FA-AA01-4877-8994-B2E6F3DF8715}"/>
                </a:ext>
              </a:extLst>
            </p:cNvPr>
            <p:cNvSpPr txBox="1"/>
            <p:nvPr/>
          </p:nvSpPr>
          <p:spPr>
            <a:xfrm>
              <a:off x="5445815" y="3462488"/>
              <a:ext cx="3698185" cy="44344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prototype UCN source development at RCNP</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600" b="0" i="0" u="none" strike="noStrike" kern="1200" cap="none" spc="0" normalizeH="0" baseline="0" noProof="0" dirty="0">
                  <a:ln>
                    <a:noFill/>
                  </a:ln>
                  <a:solidFill>
                    <a:srgbClr val="4472C4"/>
                  </a:solidFill>
                  <a:effectLst/>
                  <a:uLnTx/>
                  <a:uFillTx/>
                  <a:latin typeface="Calibri" panose="020F0502020204030204"/>
                  <a:ea typeface="游ゴシック" panose="020B0400000000000000" pitchFamily="50" charset="-128"/>
                  <a:cs typeface="+mn-cs"/>
                </a:rPr>
                <a:t>9 UCN/cm</a:t>
              </a:r>
              <a:r>
                <a:rPr kumimoji="1" lang="en-US" altLang="ja-JP" sz="1600" b="0" i="0" u="none" strike="noStrike" kern="1200" cap="none" spc="0" normalizeH="0" baseline="30000" noProof="0" dirty="0">
                  <a:ln>
                    <a:noFill/>
                  </a:ln>
                  <a:solidFill>
                    <a:srgbClr val="4472C4"/>
                  </a:solidFill>
                  <a:effectLst/>
                  <a:uLnTx/>
                  <a:uFillTx/>
                  <a:latin typeface="Calibri" panose="020F0502020204030204"/>
                  <a:ea typeface="游ゴシック" panose="020B0400000000000000" pitchFamily="50" charset="-128"/>
                  <a:cs typeface="+mn-cs"/>
                </a:rPr>
                <a:t>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Beam line commissioning at TRIUMF</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start UCN production at TRIUMF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UCN source upgrading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6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aim for 6,400 UCN/cm</a:t>
              </a:r>
              <a:r>
                <a:rPr kumimoji="1" lang="en-US" altLang="ja-JP" sz="1600" b="0" i="0" u="none" strike="noStrike" kern="1200" cap="none" spc="0" normalizeH="0" baseline="30000" noProof="0" dirty="0">
                  <a:ln>
                    <a:noFill/>
                  </a:ln>
                  <a:solidFill>
                    <a:srgbClr val="FF0000"/>
                  </a:solidFill>
                  <a:effectLst/>
                  <a:uLnTx/>
                  <a:uFillTx/>
                  <a:latin typeface="Calibri" panose="020F0502020204030204"/>
                  <a:ea typeface="游ゴシック" panose="020B0400000000000000" pitchFamily="50" charset="-128"/>
                  <a:cs typeface="+mn-cs"/>
                </a:rPr>
                <a:t>3</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KEK has been developing a high power helium cryostat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Start the upgraded source operation</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正方形/長方形 32">
              <a:extLst>
                <a:ext uri="{FF2B5EF4-FFF2-40B4-BE49-F238E27FC236}">
                  <a16:creationId xmlns:a16="http://schemas.microsoft.com/office/drawing/2014/main" id="{912FB926-C5BE-461D-AFBB-ED7A253364AD}"/>
                </a:ext>
              </a:extLst>
            </p:cNvPr>
            <p:cNvSpPr/>
            <p:nvPr/>
          </p:nvSpPr>
          <p:spPr>
            <a:xfrm>
              <a:off x="4810792" y="3462488"/>
              <a:ext cx="1485172" cy="44344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- 2014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(Now)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a:t>
              </a:r>
            </a:p>
          </p:txBody>
        </p:sp>
        <p:sp>
          <p:nvSpPr>
            <p:cNvPr id="34" name="正方形/長方形 33">
              <a:extLst>
                <a:ext uri="{FF2B5EF4-FFF2-40B4-BE49-F238E27FC236}">
                  <a16:creationId xmlns:a16="http://schemas.microsoft.com/office/drawing/2014/main" id="{E8BB293D-D57E-42F2-953F-E56D1C72B014}"/>
                </a:ext>
              </a:extLst>
            </p:cNvPr>
            <p:cNvSpPr/>
            <p:nvPr/>
          </p:nvSpPr>
          <p:spPr>
            <a:xfrm>
              <a:off x="5666084" y="3095118"/>
              <a:ext cx="2401845" cy="49271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UCN source development</a:t>
              </a:r>
            </a:p>
          </p:txBody>
        </p:sp>
      </p:grpSp>
      <p:pic>
        <p:nvPicPr>
          <p:cNvPr id="45" name="Picture 8">
            <a:extLst>
              <a:ext uri="{FF2B5EF4-FFF2-40B4-BE49-F238E27FC236}">
                <a16:creationId xmlns:a16="http://schemas.microsoft.com/office/drawing/2014/main" id="{A9374D5C-6168-44A2-ABE6-2B9AD02001D5}"/>
              </a:ext>
            </a:extLst>
          </p:cNvPr>
          <p:cNvPicPr>
            <a:picLocks noChangeAspect="1"/>
          </p:cNvPicPr>
          <p:nvPr/>
        </p:nvPicPr>
        <p:blipFill>
          <a:blip r:embed="rId5"/>
          <a:stretch>
            <a:fillRect/>
          </a:stretch>
        </p:blipFill>
        <p:spPr>
          <a:xfrm>
            <a:off x="5281803" y="4475883"/>
            <a:ext cx="2739171" cy="2063030"/>
          </a:xfrm>
          <a:prstGeom prst="rect">
            <a:avLst/>
          </a:prstGeom>
        </p:spPr>
      </p:pic>
      <p:sp>
        <p:nvSpPr>
          <p:cNvPr id="46" name="テキスト ボックス 45">
            <a:extLst>
              <a:ext uri="{FF2B5EF4-FFF2-40B4-BE49-F238E27FC236}">
                <a16:creationId xmlns:a16="http://schemas.microsoft.com/office/drawing/2014/main" id="{4678B775-1310-4156-AC4A-7B6435EF4B04}"/>
              </a:ext>
            </a:extLst>
          </p:cNvPr>
          <p:cNvSpPr txBox="1"/>
          <p:nvPr/>
        </p:nvSpPr>
        <p:spPr>
          <a:xfrm>
            <a:off x="5283995" y="6441565"/>
            <a:ext cx="322011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UCN count spectrum</a:t>
            </a:r>
          </a:p>
        </p:txBody>
      </p:sp>
    </p:spTree>
    <p:extLst>
      <p:ext uri="{BB962C8B-B14F-4D97-AF65-F5344CB8AC3E}">
        <p14:creationId xmlns:p14="http://schemas.microsoft.com/office/powerpoint/2010/main" val="426280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図 62">
            <a:extLst>
              <a:ext uri="{FF2B5EF4-FFF2-40B4-BE49-F238E27FC236}">
                <a16:creationId xmlns:a16="http://schemas.microsoft.com/office/drawing/2014/main" id="{71E30A3F-F6AA-4B6B-BB2C-22019F2049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12" r="77029" b="75537"/>
          <a:stretch/>
        </p:blipFill>
        <p:spPr>
          <a:xfrm>
            <a:off x="334641" y="4876828"/>
            <a:ext cx="2304390" cy="1944031"/>
          </a:xfrm>
          <a:prstGeom prst="rect">
            <a:avLst/>
          </a:prstGeom>
        </p:spPr>
      </p:pic>
      <p:pic>
        <p:nvPicPr>
          <p:cNvPr id="58"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7736759" y="3053911"/>
            <a:ext cx="1403648" cy="1506265"/>
          </a:xfrm>
          <a:prstGeom prst="rect">
            <a:avLst/>
          </a:prstGeom>
        </p:spPr>
      </p:pic>
      <p:sp>
        <p:nvSpPr>
          <p:cNvPr id="2" name="Title 1"/>
          <p:cNvSpPr>
            <a:spLocks noGrp="1"/>
          </p:cNvSpPr>
          <p:nvPr>
            <p:ph type="title"/>
          </p:nvPr>
        </p:nvSpPr>
        <p:spPr>
          <a:xfrm>
            <a:off x="0" y="24152"/>
            <a:ext cx="9144000" cy="913594"/>
          </a:xfrm>
        </p:spPr>
        <p:txBody>
          <a:bodyPr>
            <a:noAutofit/>
          </a:bodyPr>
          <a:lstStyle/>
          <a:p>
            <a:r>
              <a:rPr lang="en-US" sz="3600" dirty="0">
                <a:solidFill>
                  <a:srgbClr val="FFFFFF"/>
                </a:solidFill>
                <a:cs typeface="Times New Roman"/>
              </a:rPr>
              <a:t>IPNS KEK Experimental Cosmology Group</a:t>
            </a:r>
            <a:br>
              <a:rPr lang="en-US" sz="3600" dirty="0">
                <a:solidFill>
                  <a:srgbClr val="FFFFFF"/>
                </a:solidFill>
                <a:cs typeface="Times New Roman"/>
              </a:rPr>
            </a:br>
            <a:r>
              <a:rPr lang="en-US" sz="2400" dirty="0">
                <a:solidFill>
                  <a:srgbClr val="FFFFFF"/>
                </a:solidFill>
                <a:cs typeface="Times New Roman"/>
              </a:rPr>
              <a:t>- focusing on cosmic microwave background (CMB) B-mode</a:t>
            </a:r>
            <a:endParaRPr lang="en-US" sz="2400" dirty="0"/>
          </a:p>
        </p:txBody>
      </p:sp>
      <p:sp>
        <p:nvSpPr>
          <p:cNvPr id="3" name="Content Placeholder 2"/>
          <p:cNvSpPr>
            <a:spLocks noGrp="1"/>
          </p:cNvSpPr>
          <p:nvPr>
            <p:ph idx="1"/>
          </p:nvPr>
        </p:nvSpPr>
        <p:spPr>
          <a:xfrm>
            <a:off x="166257" y="1413232"/>
            <a:ext cx="8809253" cy="737234"/>
          </a:xfrm>
          <a:solidFill>
            <a:srgbClr val="2A012F"/>
          </a:solidFill>
          <a:ln>
            <a:solidFill>
              <a:schemeClr val="bg1"/>
            </a:solidFill>
          </a:ln>
        </p:spPr>
        <p:txBody>
          <a:bodyPr>
            <a:normAutofit fontScale="92500"/>
          </a:bodyPr>
          <a:lstStyle/>
          <a:p>
            <a:pPr marL="285750" indent="-285750">
              <a:buFont typeface="Arial"/>
              <a:buChar char="•"/>
              <a:defRPr/>
            </a:pPr>
            <a:r>
              <a:rPr lang="en-US" altLang="ja-JP" sz="1800" dirty="0">
                <a:solidFill>
                  <a:prstClr val="white"/>
                </a:solidFill>
              </a:rPr>
              <a:t>Large-scale CMB B-mode for quantum gravity, fundamental physics and beginning of universe</a:t>
            </a:r>
          </a:p>
          <a:p>
            <a:pPr marL="285750" indent="-285750">
              <a:buFont typeface="Arial"/>
              <a:buChar char="•"/>
              <a:defRPr/>
            </a:pPr>
            <a:r>
              <a:rPr lang="en-US" altLang="ja-JP" sz="1800" dirty="0">
                <a:solidFill>
                  <a:prstClr val="white"/>
                </a:solidFill>
              </a:rPr>
              <a:t>Small-scale CMB B-mode for particle physics and cosmic evolution</a:t>
            </a:r>
          </a:p>
        </p:txBody>
      </p:sp>
      <p:sp>
        <p:nvSpPr>
          <p:cNvPr id="4" name="Slide Number Placeholder 3"/>
          <p:cNvSpPr>
            <a:spLocks noGrp="1"/>
          </p:cNvSpPr>
          <p:nvPr>
            <p:ph type="sldNum" sz="quarter" idx="12"/>
          </p:nvPr>
        </p:nvSpPr>
        <p:spPr>
          <a:xfrm>
            <a:off x="8553045" y="6421461"/>
            <a:ext cx="571504" cy="365125"/>
          </a:xfrm>
        </p:spPr>
        <p:txBody>
          <a:bodyPr/>
          <a:lstStyle/>
          <a:p>
            <a:fld id="{D2D8002D-B5B0-4BAC-B1F6-782DDCCE6D9C}" type="slidenum">
              <a:rPr lang="ja-JP" altLang="en-US" smtClean="0">
                <a:solidFill>
                  <a:prstClr val="white"/>
                </a:solidFill>
              </a:rPr>
              <a:pPr/>
              <a:t>33</a:t>
            </a:fld>
            <a:endParaRPr lang="ja-JP" altLang="en-US" dirty="0">
              <a:solidFill>
                <a:prstClr val="white"/>
              </a:solidFill>
            </a:endParaRPr>
          </a:p>
        </p:txBody>
      </p:sp>
      <p:pic>
        <p:nvPicPr>
          <p:cNvPr id="5" name="Picture 2" descr="pb0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59205" y="3072888"/>
            <a:ext cx="2053182" cy="1481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1320644" y="2328817"/>
            <a:ext cx="7695468" cy="521823"/>
            <a:chOff x="2723691" y="1968633"/>
            <a:chExt cx="7695468" cy="521823"/>
          </a:xfrm>
        </p:grpSpPr>
        <p:grpSp>
          <p:nvGrpSpPr>
            <p:cNvPr id="7" name="グループ化 10"/>
            <p:cNvGrpSpPr/>
            <p:nvPr/>
          </p:nvGrpSpPr>
          <p:grpSpPr>
            <a:xfrm>
              <a:off x="3024336" y="1976970"/>
              <a:ext cx="5760640" cy="443918"/>
              <a:chOff x="2915816" y="1112874"/>
              <a:chExt cx="5760640" cy="443918"/>
            </a:xfrm>
          </p:grpSpPr>
          <p:sp>
            <p:nvSpPr>
              <p:cNvPr id="10" name="正方形/長方形 12"/>
              <p:cNvSpPr/>
              <p:nvPr/>
            </p:nvSpPr>
            <p:spPr>
              <a:xfrm>
                <a:off x="2915816" y="1412776"/>
                <a:ext cx="720080" cy="144016"/>
              </a:xfrm>
              <a:prstGeom prst="rect">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latin typeface="Calibri"/>
                </a:endParaRPr>
              </a:p>
            </p:txBody>
          </p:sp>
          <p:sp>
            <p:nvSpPr>
              <p:cNvPr id="11" name="正方形/長方形 13"/>
              <p:cNvSpPr/>
              <p:nvPr/>
            </p:nvSpPr>
            <p:spPr>
              <a:xfrm>
                <a:off x="3635896" y="1412776"/>
                <a:ext cx="720080" cy="144016"/>
              </a:xfrm>
              <a:prstGeom prst="rect">
                <a:avLst/>
              </a:prstGeom>
              <a:solidFill>
                <a:schemeClr val="accent4">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solidFill>
                    <a:prstClr val="white"/>
                  </a:solidFill>
                  <a:latin typeface="Calibri"/>
                </a:endParaRPr>
              </a:p>
            </p:txBody>
          </p:sp>
          <p:sp>
            <p:nvSpPr>
              <p:cNvPr id="12" name="正方形/長方形 14"/>
              <p:cNvSpPr/>
              <p:nvPr/>
            </p:nvSpPr>
            <p:spPr>
              <a:xfrm>
                <a:off x="4355976" y="1412776"/>
                <a:ext cx="720080" cy="144016"/>
              </a:xfrm>
              <a:prstGeom prst="rect">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latin typeface="Calibri"/>
                </a:endParaRPr>
              </a:p>
            </p:txBody>
          </p:sp>
          <p:sp>
            <p:nvSpPr>
              <p:cNvPr id="13" name="正方形/長方形 15"/>
              <p:cNvSpPr/>
              <p:nvPr/>
            </p:nvSpPr>
            <p:spPr>
              <a:xfrm>
                <a:off x="5076056" y="1412776"/>
                <a:ext cx="720080" cy="144016"/>
              </a:xfrm>
              <a:prstGeom prst="rect">
                <a:avLst/>
              </a:prstGeom>
              <a:solidFill>
                <a:schemeClr val="accent4">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solidFill>
                    <a:prstClr val="white"/>
                  </a:solidFill>
                  <a:latin typeface="Calibri"/>
                </a:endParaRPr>
              </a:p>
            </p:txBody>
          </p:sp>
          <p:sp>
            <p:nvSpPr>
              <p:cNvPr id="14" name="正方形/長方形 16"/>
              <p:cNvSpPr/>
              <p:nvPr/>
            </p:nvSpPr>
            <p:spPr>
              <a:xfrm>
                <a:off x="5796136" y="1412776"/>
                <a:ext cx="720080" cy="144016"/>
              </a:xfrm>
              <a:prstGeom prst="rect">
                <a:avLst/>
              </a:prstGeom>
              <a:solidFill>
                <a:srgbClr val="DDD9C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latin typeface="Calibri"/>
                </a:endParaRPr>
              </a:p>
            </p:txBody>
          </p:sp>
          <p:sp>
            <p:nvSpPr>
              <p:cNvPr id="15" name="正方形/長方形 17"/>
              <p:cNvSpPr/>
              <p:nvPr/>
            </p:nvSpPr>
            <p:spPr>
              <a:xfrm>
                <a:off x="6516216" y="1412776"/>
                <a:ext cx="720080" cy="144016"/>
              </a:xfrm>
              <a:prstGeom prst="rect">
                <a:avLst/>
              </a:prstGeom>
              <a:solidFill>
                <a:srgbClr val="B3A2C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solidFill>
                    <a:prstClr val="white"/>
                  </a:solidFill>
                  <a:latin typeface="Calibri"/>
                </a:endParaRPr>
              </a:p>
            </p:txBody>
          </p:sp>
          <p:sp>
            <p:nvSpPr>
              <p:cNvPr id="16" name="正方形/長方形 18"/>
              <p:cNvSpPr/>
              <p:nvPr/>
            </p:nvSpPr>
            <p:spPr>
              <a:xfrm>
                <a:off x="7236296" y="1412776"/>
                <a:ext cx="720080" cy="144016"/>
              </a:xfrm>
              <a:prstGeom prst="rect">
                <a:avLst/>
              </a:prstGeom>
              <a:solidFill>
                <a:srgbClr val="DDD9C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latin typeface="Calibri"/>
                </a:endParaRPr>
              </a:p>
            </p:txBody>
          </p:sp>
          <p:sp>
            <p:nvSpPr>
              <p:cNvPr id="17" name="正方形/長方形 19"/>
              <p:cNvSpPr/>
              <p:nvPr/>
            </p:nvSpPr>
            <p:spPr>
              <a:xfrm>
                <a:off x="7956376" y="1412776"/>
                <a:ext cx="720080" cy="144016"/>
              </a:xfrm>
              <a:prstGeom prst="rect">
                <a:avLst/>
              </a:prstGeom>
              <a:solidFill>
                <a:srgbClr val="B3A2C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solidFill>
                    <a:prstClr val="white"/>
                  </a:solidFill>
                  <a:latin typeface="Calibri"/>
                </a:endParaRPr>
              </a:p>
            </p:txBody>
          </p:sp>
          <p:sp>
            <p:nvSpPr>
              <p:cNvPr id="18" name="テキスト ボックス 20"/>
              <p:cNvSpPr txBox="1"/>
              <p:nvPr/>
            </p:nvSpPr>
            <p:spPr>
              <a:xfrm>
                <a:off x="6909346" y="1122166"/>
                <a:ext cx="705642" cy="369332"/>
              </a:xfrm>
              <a:prstGeom prst="rect">
                <a:avLst/>
              </a:prstGeom>
              <a:noFill/>
              <a:ln>
                <a:noFill/>
              </a:ln>
            </p:spPr>
            <p:txBody>
              <a:bodyPr wrap="none" rtlCol="0">
                <a:spAutoFit/>
              </a:bodyPr>
              <a:lstStyle/>
              <a:p>
                <a:r>
                  <a:rPr lang="en-US" altLang="ja-JP" dirty="0">
                    <a:solidFill>
                      <a:prstClr val="white"/>
                    </a:solidFill>
                    <a:latin typeface="Calibri"/>
                  </a:rPr>
                  <a:t>2020 </a:t>
                </a:r>
                <a:endParaRPr lang="ja-JP" altLang="en-US" dirty="0">
                  <a:solidFill>
                    <a:prstClr val="white"/>
                  </a:solidFill>
                  <a:latin typeface="Calibri"/>
                </a:endParaRPr>
              </a:p>
            </p:txBody>
          </p:sp>
          <p:sp>
            <p:nvSpPr>
              <p:cNvPr id="19" name="テキスト ボックス 11"/>
              <p:cNvSpPr txBox="1"/>
              <p:nvPr/>
            </p:nvSpPr>
            <p:spPr>
              <a:xfrm>
                <a:off x="4002139" y="1112874"/>
                <a:ext cx="652743" cy="369332"/>
              </a:xfrm>
              <a:prstGeom prst="rect">
                <a:avLst/>
              </a:prstGeom>
              <a:noFill/>
              <a:ln>
                <a:noFill/>
              </a:ln>
            </p:spPr>
            <p:txBody>
              <a:bodyPr wrap="none" rtlCol="0">
                <a:spAutoFit/>
              </a:bodyPr>
              <a:lstStyle/>
              <a:p>
                <a:r>
                  <a:rPr lang="en-US" altLang="ja-JP" dirty="0">
                    <a:solidFill>
                      <a:prstClr val="white"/>
                    </a:solidFill>
                    <a:latin typeface="Calibri"/>
                  </a:rPr>
                  <a:t>2012</a:t>
                </a:r>
                <a:endParaRPr lang="ja-JP" altLang="en-US" dirty="0">
                  <a:solidFill>
                    <a:prstClr val="white"/>
                  </a:solidFill>
                  <a:latin typeface="Calibri"/>
                </a:endParaRPr>
              </a:p>
            </p:txBody>
          </p:sp>
        </p:grpSp>
        <p:sp>
          <p:nvSpPr>
            <p:cNvPr id="8" name="右矢印 24"/>
            <p:cNvSpPr/>
            <p:nvPr/>
          </p:nvSpPr>
          <p:spPr>
            <a:xfrm>
              <a:off x="10212301" y="2201827"/>
              <a:ext cx="206858" cy="288629"/>
            </a:xfrm>
            <a:prstGeom prst="rightArrow">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latin typeface="Calibri"/>
              </a:endParaRPr>
            </a:p>
          </p:txBody>
        </p:sp>
        <p:sp>
          <p:nvSpPr>
            <p:cNvPr id="9" name="テキスト ボックス 11"/>
            <p:cNvSpPr txBox="1"/>
            <p:nvPr/>
          </p:nvSpPr>
          <p:spPr>
            <a:xfrm>
              <a:off x="2723691" y="1968633"/>
              <a:ext cx="652643" cy="369332"/>
            </a:xfrm>
            <a:prstGeom prst="rect">
              <a:avLst/>
            </a:prstGeom>
            <a:noFill/>
            <a:ln>
              <a:noFill/>
            </a:ln>
          </p:spPr>
          <p:txBody>
            <a:bodyPr wrap="none" rtlCol="0">
              <a:spAutoFit/>
            </a:bodyPr>
            <a:lstStyle/>
            <a:p>
              <a:r>
                <a:rPr lang="en-US" altLang="ja-JP" dirty="0">
                  <a:solidFill>
                    <a:prstClr val="white"/>
                  </a:solidFill>
                  <a:latin typeface="Calibri"/>
                </a:rPr>
                <a:t>2008</a:t>
              </a:r>
              <a:endParaRPr lang="ja-JP" altLang="en-US" dirty="0">
                <a:solidFill>
                  <a:prstClr val="white"/>
                </a:solidFill>
                <a:latin typeface="Calibri"/>
              </a:endParaRPr>
            </a:p>
          </p:txBody>
        </p:sp>
      </p:grpSp>
      <p:sp>
        <p:nvSpPr>
          <p:cNvPr id="20" name="テキスト ボックス 5"/>
          <p:cNvSpPr txBox="1"/>
          <p:nvPr/>
        </p:nvSpPr>
        <p:spPr>
          <a:xfrm>
            <a:off x="186373" y="2289688"/>
            <a:ext cx="1040991" cy="738664"/>
          </a:xfrm>
          <a:prstGeom prst="rect">
            <a:avLst/>
          </a:prstGeom>
          <a:noFill/>
        </p:spPr>
        <p:txBody>
          <a:bodyPr wrap="none" rtlCol="0">
            <a:spAutoFit/>
          </a:bodyPr>
          <a:lstStyle/>
          <a:p>
            <a:r>
              <a:rPr lang="en-US" altLang="ja-JP" sz="1400" u="sng" dirty="0">
                <a:solidFill>
                  <a:prstClr val="white"/>
                </a:solidFill>
                <a:latin typeface="Calibri"/>
              </a:rPr>
              <a:t>CMB group </a:t>
            </a:r>
          </a:p>
          <a:p>
            <a:r>
              <a:rPr lang="en-US" altLang="ja-JP" sz="1400" u="sng" dirty="0">
                <a:solidFill>
                  <a:prstClr val="white"/>
                </a:solidFill>
                <a:latin typeface="Calibri"/>
              </a:rPr>
              <a:t>established</a:t>
            </a:r>
          </a:p>
          <a:p>
            <a:r>
              <a:rPr lang="en-US" altLang="ja-JP" sz="1400" u="sng" dirty="0">
                <a:solidFill>
                  <a:prstClr val="white"/>
                </a:solidFill>
                <a:latin typeface="Calibri"/>
              </a:rPr>
              <a:t>in 2007</a:t>
            </a:r>
          </a:p>
        </p:txBody>
      </p:sp>
      <p:pic>
        <p:nvPicPr>
          <p:cNvPr id="21" name="Picture 4" descr="2010-02-03-quiet.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4403" y="3066764"/>
            <a:ext cx="2286578" cy="1507355"/>
          </a:xfrm>
          <a:prstGeom prst="rect">
            <a:avLst/>
          </a:prstGeom>
        </p:spPr>
      </p:pic>
      <p:sp>
        <p:nvSpPr>
          <p:cNvPr id="22" name="テキスト ボックス 21"/>
          <p:cNvSpPr txBox="1"/>
          <p:nvPr/>
        </p:nvSpPr>
        <p:spPr>
          <a:xfrm>
            <a:off x="248934" y="3078183"/>
            <a:ext cx="2390097" cy="338554"/>
          </a:xfrm>
          <a:prstGeom prst="rect">
            <a:avLst/>
          </a:prstGeom>
          <a:noFill/>
        </p:spPr>
        <p:txBody>
          <a:bodyPr wrap="none" rtlCol="0">
            <a:spAutoFit/>
          </a:bodyPr>
          <a:lstStyle/>
          <a:p>
            <a:r>
              <a:rPr lang="en-US" altLang="ja-JP" sz="1600" b="1" dirty="0">
                <a:solidFill>
                  <a:prstClr val="black"/>
                </a:solidFill>
                <a:latin typeface="Calibri"/>
              </a:rPr>
              <a:t>QUIET  (2008.9 First Light) </a:t>
            </a:r>
            <a:endParaRPr lang="ja-JP" altLang="en-US" sz="1600" b="1" dirty="0">
              <a:solidFill>
                <a:prstClr val="black"/>
              </a:solidFill>
              <a:latin typeface="Calibri"/>
            </a:endParaRPr>
          </a:p>
        </p:txBody>
      </p:sp>
      <p:sp>
        <p:nvSpPr>
          <p:cNvPr id="23" name="テキスト ボックス 43"/>
          <p:cNvSpPr txBox="1"/>
          <p:nvPr/>
        </p:nvSpPr>
        <p:spPr>
          <a:xfrm>
            <a:off x="3072542" y="3011266"/>
            <a:ext cx="1741983" cy="646331"/>
          </a:xfrm>
          <a:prstGeom prst="rect">
            <a:avLst/>
          </a:prstGeom>
          <a:noFill/>
        </p:spPr>
        <p:txBody>
          <a:bodyPr wrap="none" rtlCol="0">
            <a:spAutoFit/>
          </a:bodyPr>
          <a:lstStyle/>
          <a:p>
            <a:pPr algn="ctr"/>
            <a:r>
              <a:rPr lang="en-US" altLang="ja-JP" sz="2000" dirty="0">
                <a:solidFill>
                  <a:prstClr val="white"/>
                </a:solidFill>
                <a:latin typeface="Calibri"/>
              </a:rPr>
              <a:t>         P</a:t>
            </a:r>
            <a:r>
              <a:rPr lang="en-US" altLang="ja-JP" sz="1600" dirty="0">
                <a:solidFill>
                  <a:prstClr val="white"/>
                </a:solidFill>
                <a:latin typeface="Calibri"/>
              </a:rPr>
              <a:t>OLARBEAR</a:t>
            </a:r>
            <a:r>
              <a:rPr lang="en-US" altLang="ja-JP" sz="2000" dirty="0">
                <a:solidFill>
                  <a:prstClr val="white"/>
                </a:solidFill>
                <a:latin typeface="Calibri"/>
              </a:rPr>
              <a:t> </a:t>
            </a:r>
          </a:p>
          <a:p>
            <a:pPr algn="ctr"/>
            <a:r>
              <a:rPr lang="en-US" altLang="ja-JP" sz="1600" dirty="0">
                <a:solidFill>
                  <a:prstClr val="white"/>
                </a:solidFill>
                <a:latin typeface="Calibri"/>
              </a:rPr>
              <a:t>(2012.1 First Light)  </a:t>
            </a:r>
          </a:p>
        </p:txBody>
      </p:sp>
      <p:sp>
        <p:nvSpPr>
          <p:cNvPr id="24" name="テキスト ボックス 45"/>
          <p:cNvSpPr txBox="1"/>
          <p:nvPr/>
        </p:nvSpPr>
        <p:spPr>
          <a:xfrm>
            <a:off x="3557757" y="3610665"/>
            <a:ext cx="1166618" cy="646331"/>
          </a:xfrm>
          <a:prstGeom prst="rect">
            <a:avLst/>
          </a:prstGeom>
          <a:noFill/>
        </p:spPr>
        <p:txBody>
          <a:bodyPr wrap="none" rtlCol="0">
            <a:spAutoFit/>
          </a:bodyPr>
          <a:lstStyle/>
          <a:p>
            <a:r>
              <a:rPr lang="en-US" altLang="ja-JP" b="1" i="1" dirty="0">
                <a:solidFill>
                  <a:srgbClr val="0000FF"/>
                </a:solidFill>
                <a:effectLst>
                  <a:outerShdw blurRad="38100" dist="38100" dir="2700000" algn="tl">
                    <a:srgbClr val="000000">
                      <a:alpha val="43137"/>
                    </a:srgbClr>
                  </a:outerShdw>
                </a:effectLst>
                <a:latin typeface="Calibri"/>
              </a:rPr>
              <a:t>Atacama, </a:t>
            </a:r>
          </a:p>
          <a:p>
            <a:r>
              <a:rPr lang="en-US" altLang="ja-JP" b="1" i="1" dirty="0">
                <a:solidFill>
                  <a:srgbClr val="0000FF"/>
                </a:solidFill>
                <a:effectLst>
                  <a:outerShdw blurRad="38100" dist="38100" dir="2700000" algn="tl">
                    <a:srgbClr val="000000">
                      <a:alpha val="43137"/>
                    </a:srgbClr>
                  </a:outerShdw>
                </a:effectLst>
                <a:latin typeface="Calibri"/>
              </a:rPr>
              <a:t>Chile</a:t>
            </a:r>
            <a:endParaRPr lang="ja-JP" altLang="en-US" b="1" i="1" dirty="0">
              <a:solidFill>
                <a:srgbClr val="0000FF"/>
              </a:solidFill>
              <a:effectLst>
                <a:outerShdw blurRad="38100" dist="38100" dir="2700000" algn="tl">
                  <a:srgbClr val="000000">
                    <a:alpha val="43137"/>
                  </a:srgbClr>
                </a:outerShdw>
              </a:effectLst>
              <a:latin typeface="Calibri"/>
            </a:endParaRPr>
          </a:p>
        </p:txBody>
      </p:sp>
      <p:sp>
        <p:nvSpPr>
          <p:cNvPr id="26" name="テキスト ボックス 11"/>
          <p:cNvSpPr txBox="1"/>
          <p:nvPr/>
        </p:nvSpPr>
        <p:spPr>
          <a:xfrm>
            <a:off x="4196374" y="2344016"/>
            <a:ext cx="652643" cy="369332"/>
          </a:xfrm>
          <a:prstGeom prst="rect">
            <a:avLst/>
          </a:prstGeom>
          <a:noFill/>
        </p:spPr>
        <p:txBody>
          <a:bodyPr wrap="none" rtlCol="0">
            <a:spAutoFit/>
          </a:bodyPr>
          <a:lstStyle/>
          <a:p>
            <a:r>
              <a:rPr lang="en-US" altLang="ja-JP" dirty="0">
                <a:solidFill>
                  <a:prstClr val="white"/>
                </a:solidFill>
                <a:latin typeface="Calibri"/>
              </a:rPr>
              <a:t>2016</a:t>
            </a:r>
            <a:endParaRPr lang="ja-JP" altLang="en-US" dirty="0">
              <a:solidFill>
                <a:prstClr val="white"/>
              </a:solidFill>
              <a:latin typeface="Calibri"/>
            </a:endParaRPr>
          </a:p>
        </p:txBody>
      </p:sp>
      <p:cxnSp>
        <p:nvCxnSpPr>
          <p:cNvPr id="27" name="Straight Arrow Connector 26"/>
          <p:cNvCxnSpPr/>
          <p:nvPr/>
        </p:nvCxnSpPr>
        <p:spPr>
          <a:xfrm flipH="1">
            <a:off x="1817225" y="2759001"/>
            <a:ext cx="3707" cy="307763"/>
          </a:xfrm>
          <a:prstGeom prst="straightConnector1">
            <a:avLst/>
          </a:prstGeom>
          <a:ln>
            <a:solidFill>
              <a:schemeClr val="accent4">
                <a:lumMod val="20000"/>
                <a:lumOff val="80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13" idx="1"/>
          </p:cNvCxnSpPr>
          <p:nvPr/>
        </p:nvCxnSpPr>
        <p:spPr>
          <a:xfrm flipH="1">
            <a:off x="3557757" y="2709064"/>
            <a:ext cx="223772" cy="456886"/>
          </a:xfrm>
          <a:prstGeom prst="straightConnector1">
            <a:avLst/>
          </a:prstGeom>
          <a:ln>
            <a:solidFill>
              <a:srgbClr val="E6E0EC"/>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0" name="テキスト ボックス 45"/>
          <p:cNvSpPr txBox="1"/>
          <p:nvPr/>
        </p:nvSpPr>
        <p:spPr>
          <a:xfrm>
            <a:off x="1559825" y="3271775"/>
            <a:ext cx="1166618" cy="646331"/>
          </a:xfrm>
          <a:prstGeom prst="rect">
            <a:avLst/>
          </a:prstGeom>
          <a:noFill/>
        </p:spPr>
        <p:txBody>
          <a:bodyPr wrap="none" rtlCol="0">
            <a:spAutoFit/>
          </a:bodyPr>
          <a:lstStyle/>
          <a:p>
            <a:r>
              <a:rPr lang="en-US" altLang="ja-JP" b="1" i="1" dirty="0">
                <a:solidFill>
                  <a:srgbClr val="0000FF"/>
                </a:solidFill>
                <a:effectLst>
                  <a:outerShdw blurRad="38100" dist="38100" dir="2700000" algn="tl">
                    <a:srgbClr val="000000">
                      <a:alpha val="43137"/>
                    </a:srgbClr>
                  </a:outerShdw>
                </a:effectLst>
                <a:latin typeface="Calibri"/>
              </a:rPr>
              <a:t>Atacama, </a:t>
            </a:r>
          </a:p>
          <a:p>
            <a:r>
              <a:rPr lang="en-US" altLang="ja-JP" b="1" i="1" dirty="0">
                <a:solidFill>
                  <a:srgbClr val="0000FF"/>
                </a:solidFill>
                <a:effectLst>
                  <a:outerShdw blurRad="38100" dist="38100" dir="2700000" algn="tl">
                    <a:srgbClr val="000000">
                      <a:alpha val="43137"/>
                    </a:srgbClr>
                  </a:outerShdw>
                </a:effectLst>
                <a:latin typeface="Calibri"/>
              </a:rPr>
              <a:t>Chile</a:t>
            </a:r>
            <a:endParaRPr lang="ja-JP" altLang="en-US" b="1" i="1" dirty="0">
              <a:solidFill>
                <a:srgbClr val="0000FF"/>
              </a:solidFill>
              <a:effectLst>
                <a:outerShdw blurRad="38100" dist="38100" dir="2700000" algn="tl">
                  <a:srgbClr val="000000">
                    <a:alpha val="43137"/>
                  </a:srgbClr>
                </a:outerShdw>
              </a:effectLst>
              <a:latin typeface="Calibri"/>
            </a:endParaRPr>
          </a:p>
        </p:txBody>
      </p:sp>
      <p:pic>
        <p:nvPicPr>
          <p:cNvPr id="32" name="Picture 2" descr="D:\hazumi\My Documents\Slides\2009\09_CONFERENCE_AND_SEMINAR\JPS09Sep\image10.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6708" y="3935990"/>
            <a:ext cx="1210705" cy="618574"/>
          </a:xfrm>
          <a:prstGeom prst="rect">
            <a:avLst/>
          </a:prstGeom>
          <a:noFill/>
          <a:ln w="9525">
            <a:noFill/>
            <a:miter lim="800000"/>
            <a:headEnd/>
            <a:tailEnd/>
          </a:ln>
        </p:spPr>
      </p:pic>
      <p:sp>
        <p:nvSpPr>
          <p:cNvPr id="33" name="テキスト ボックス 43"/>
          <p:cNvSpPr txBox="1"/>
          <p:nvPr/>
        </p:nvSpPr>
        <p:spPr>
          <a:xfrm>
            <a:off x="1228687" y="3939406"/>
            <a:ext cx="1362361" cy="646331"/>
          </a:xfrm>
          <a:prstGeom prst="rect">
            <a:avLst/>
          </a:prstGeom>
          <a:solidFill>
            <a:schemeClr val="tx1">
              <a:alpha val="42000"/>
            </a:schemeClr>
          </a:solidFill>
        </p:spPr>
        <p:txBody>
          <a:bodyPr wrap="none" rtlCol="0">
            <a:spAutoFit/>
          </a:bodyPr>
          <a:lstStyle/>
          <a:p>
            <a:r>
              <a:rPr lang="en-US" altLang="ja-JP" sz="1200" dirty="0">
                <a:solidFill>
                  <a:prstClr val="white"/>
                </a:solidFill>
                <a:latin typeface="Calibri"/>
              </a:rPr>
              <a:t>w/ FNAL, Chicago,</a:t>
            </a:r>
          </a:p>
          <a:p>
            <a:r>
              <a:rPr lang="en-US" altLang="ja-JP" sz="1200" dirty="0">
                <a:solidFill>
                  <a:prstClr val="white"/>
                </a:solidFill>
                <a:latin typeface="Calibri"/>
              </a:rPr>
              <a:t>Caltech, Princeton,</a:t>
            </a:r>
          </a:p>
          <a:p>
            <a:r>
              <a:rPr lang="en-US" altLang="ja-JP" sz="1200" dirty="0">
                <a:solidFill>
                  <a:prstClr val="white"/>
                </a:solidFill>
                <a:latin typeface="Calibri"/>
              </a:rPr>
              <a:t>Columbia etc. </a:t>
            </a:r>
          </a:p>
        </p:txBody>
      </p:sp>
      <p:sp>
        <p:nvSpPr>
          <p:cNvPr id="35" name="正方形/長方形 19"/>
          <p:cNvSpPr/>
          <p:nvPr/>
        </p:nvSpPr>
        <p:spPr>
          <a:xfrm>
            <a:off x="8048333" y="2631942"/>
            <a:ext cx="720080" cy="144016"/>
          </a:xfrm>
          <a:prstGeom prst="rect">
            <a:avLst/>
          </a:prstGeom>
          <a:solidFill>
            <a:srgbClr val="B3A2C7"/>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ja-JP" altLang="en-US">
              <a:solidFill>
                <a:prstClr val="white"/>
              </a:solidFill>
              <a:latin typeface="Calibri"/>
            </a:endParaRPr>
          </a:p>
        </p:txBody>
      </p:sp>
      <p:sp>
        <p:nvSpPr>
          <p:cNvPr id="36" name="テキスト ボックス 20"/>
          <p:cNvSpPr txBox="1"/>
          <p:nvPr/>
        </p:nvSpPr>
        <p:spPr>
          <a:xfrm>
            <a:off x="7034195" y="2329456"/>
            <a:ext cx="652643" cy="369332"/>
          </a:xfrm>
          <a:prstGeom prst="rect">
            <a:avLst/>
          </a:prstGeom>
          <a:noFill/>
        </p:spPr>
        <p:txBody>
          <a:bodyPr wrap="none" rtlCol="0">
            <a:spAutoFit/>
          </a:bodyPr>
          <a:lstStyle/>
          <a:p>
            <a:r>
              <a:rPr lang="en-US" altLang="ja-JP" dirty="0">
                <a:solidFill>
                  <a:prstClr val="white"/>
                </a:solidFill>
                <a:latin typeface="Calibri"/>
              </a:rPr>
              <a:t>2024 </a:t>
            </a:r>
            <a:endParaRPr lang="ja-JP" altLang="en-US" dirty="0">
              <a:solidFill>
                <a:prstClr val="white"/>
              </a:solidFill>
              <a:latin typeface="Calibri"/>
            </a:endParaRPr>
          </a:p>
        </p:txBody>
      </p:sp>
      <p:cxnSp>
        <p:nvCxnSpPr>
          <p:cNvPr id="42" name="Straight Arrow Connector 41"/>
          <p:cNvCxnSpPr/>
          <p:nvPr/>
        </p:nvCxnSpPr>
        <p:spPr>
          <a:xfrm flipV="1">
            <a:off x="8055834" y="2700066"/>
            <a:ext cx="473161" cy="253203"/>
          </a:xfrm>
          <a:prstGeom prst="straightConnector1">
            <a:avLst/>
          </a:prstGeom>
          <a:ln>
            <a:solidFill>
              <a:srgbClr val="E6E0EC"/>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66428" y="937881"/>
            <a:ext cx="9015226" cy="461665"/>
          </a:xfrm>
          <a:prstGeom prst="rect">
            <a:avLst/>
          </a:prstGeom>
          <a:noFill/>
        </p:spPr>
        <p:txBody>
          <a:bodyPr wrap="square" rtlCol="0">
            <a:spAutoFit/>
          </a:bodyPr>
          <a:lstStyle/>
          <a:p>
            <a:pPr algn="ctr"/>
            <a:r>
              <a:rPr lang="en-US" sz="2400" dirty="0">
                <a:solidFill>
                  <a:srgbClr val="FFFF00"/>
                </a:solidFill>
                <a:latin typeface="Calibri"/>
              </a:rPr>
              <a:t>Main projects:       QUIET </a:t>
            </a:r>
            <a:r>
              <a:rPr lang="en-US" sz="2400" dirty="0">
                <a:solidFill>
                  <a:srgbClr val="FFFF00"/>
                </a:solidFill>
                <a:latin typeface="Calibri"/>
                <a:sym typeface="Wingdings"/>
              </a:rPr>
              <a:t> </a:t>
            </a:r>
            <a:r>
              <a:rPr lang="en-US" sz="2400" dirty="0">
                <a:solidFill>
                  <a:srgbClr val="FFFF00"/>
                </a:solidFill>
                <a:latin typeface="Calibri"/>
              </a:rPr>
              <a:t>P</a:t>
            </a:r>
            <a:r>
              <a:rPr lang="en-US" dirty="0">
                <a:solidFill>
                  <a:srgbClr val="FFFF00"/>
                </a:solidFill>
                <a:latin typeface="Calibri"/>
              </a:rPr>
              <a:t>OLARBEAR</a:t>
            </a:r>
            <a:r>
              <a:rPr lang="en-US" sz="2400" dirty="0">
                <a:solidFill>
                  <a:srgbClr val="FFFF00"/>
                </a:solidFill>
                <a:latin typeface="Calibri"/>
              </a:rPr>
              <a:t> </a:t>
            </a:r>
            <a:r>
              <a:rPr lang="en-US" sz="2400" dirty="0">
                <a:solidFill>
                  <a:srgbClr val="FFFF00"/>
                </a:solidFill>
                <a:latin typeface="Calibri"/>
                <a:sym typeface="Wingdings"/>
              </a:rPr>
              <a:t> </a:t>
            </a:r>
            <a:r>
              <a:rPr lang="en-US" sz="2400" dirty="0">
                <a:solidFill>
                  <a:srgbClr val="FFFF00"/>
                </a:solidFill>
              </a:rPr>
              <a:t>Simons </a:t>
            </a:r>
            <a:r>
              <a:rPr lang="en-US" sz="2400" dirty="0">
                <a:solidFill>
                  <a:srgbClr val="FFFF00"/>
                </a:solidFill>
                <a:latin typeface="Calibri"/>
              </a:rPr>
              <a:t>Array </a:t>
            </a:r>
            <a:r>
              <a:rPr lang="en-US" sz="2400" dirty="0">
                <a:solidFill>
                  <a:srgbClr val="FFFF00"/>
                </a:solidFill>
                <a:latin typeface="Calibri"/>
                <a:sym typeface="Wingdings"/>
              </a:rPr>
              <a:t> </a:t>
            </a:r>
            <a:r>
              <a:rPr lang="en-US" sz="2400" dirty="0" err="1">
                <a:solidFill>
                  <a:srgbClr val="FFFF00"/>
                </a:solidFill>
                <a:latin typeface="Calibri"/>
              </a:rPr>
              <a:t>LiteBIRD</a:t>
            </a:r>
            <a:endParaRPr lang="en-US" sz="2400" dirty="0">
              <a:solidFill>
                <a:srgbClr val="FFFF00"/>
              </a:solidFill>
              <a:latin typeface="Calibri"/>
            </a:endParaRPr>
          </a:p>
        </p:txBody>
      </p:sp>
      <p:sp>
        <p:nvSpPr>
          <p:cNvPr id="45" name="正方形/長方形 18"/>
          <p:cNvSpPr/>
          <p:nvPr/>
        </p:nvSpPr>
        <p:spPr>
          <a:xfrm>
            <a:off x="7334139" y="2634478"/>
            <a:ext cx="720080" cy="144016"/>
          </a:xfrm>
          <a:prstGeom prst="rect">
            <a:avLst/>
          </a:prstGeom>
          <a:solidFill>
            <a:srgbClr val="DDD9C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latin typeface="Calibri"/>
            </a:endParaRPr>
          </a:p>
        </p:txBody>
      </p:sp>
      <p:sp>
        <p:nvSpPr>
          <p:cNvPr id="48" name="テキスト ボックス 20"/>
          <p:cNvSpPr txBox="1"/>
          <p:nvPr/>
        </p:nvSpPr>
        <p:spPr>
          <a:xfrm>
            <a:off x="8458804" y="2309580"/>
            <a:ext cx="705642" cy="369332"/>
          </a:xfrm>
          <a:prstGeom prst="rect">
            <a:avLst/>
          </a:prstGeom>
          <a:noFill/>
        </p:spPr>
        <p:txBody>
          <a:bodyPr wrap="none" rtlCol="0">
            <a:spAutoFit/>
          </a:bodyPr>
          <a:lstStyle/>
          <a:p>
            <a:r>
              <a:rPr lang="en-US" altLang="ja-JP" dirty="0">
                <a:solidFill>
                  <a:prstClr val="white"/>
                </a:solidFill>
                <a:latin typeface="Calibri"/>
              </a:rPr>
              <a:t>2028 </a:t>
            </a:r>
            <a:endParaRPr lang="ja-JP" altLang="en-US" dirty="0">
              <a:solidFill>
                <a:prstClr val="white"/>
              </a:solidFill>
              <a:latin typeface="Calibri"/>
            </a:endParaRPr>
          </a:p>
        </p:txBody>
      </p:sp>
      <p:pic>
        <p:nvPicPr>
          <p:cNvPr id="60" name="図 12"/>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32687" y="3079260"/>
            <a:ext cx="1958418" cy="1188928"/>
          </a:xfrm>
          <a:prstGeom prst="rect">
            <a:avLst/>
          </a:prstGeom>
        </p:spPr>
      </p:pic>
      <p:pic>
        <p:nvPicPr>
          <p:cNvPr id="62" name="Picture 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62503" y="4057050"/>
            <a:ext cx="978672" cy="514981"/>
          </a:xfrm>
          <a:prstGeom prst="rect">
            <a:avLst/>
          </a:prstGeom>
        </p:spPr>
      </p:pic>
      <p:cxnSp>
        <p:nvCxnSpPr>
          <p:cNvPr id="64" name="Straight Arrow Connector 41"/>
          <p:cNvCxnSpPr/>
          <p:nvPr/>
        </p:nvCxnSpPr>
        <p:spPr>
          <a:xfrm flipH="1" flipV="1">
            <a:off x="5487099" y="2737807"/>
            <a:ext cx="164744" cy="428143"/>
          </a:xfrm>
          <a:prstGeom prst="straightConnector1">
            <a:avLst/>
          </a:prstGeom>
          <a:ln>
            <a:solidFill>
              <a:srgbClr val="E6E0EC"/>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66" name="テキスト ボックス 43"/>
          <p:cNvSpPr txBox="1"/>
          <p:nvPr/>
        </p:nvSpPr>
        <p:spPr>
          <a:xfrm>
            <a:off x="5175725" y="4098534"/>
            <a:ext cx="1502719" cy="461665"/>
          </a:xfrm>
          <a:prstGeom prst="rect">
            <a:avLst/>
          </a:prstGeom>
          <a:solidFill>
            <a:schemeClr val="tx1">
              <a:alpha val="42000"/>
            </a:schemeClr>
          </a:solidFill>
          <a:ln>
            <a:solidFill>
              <a:schemeClr val="bg1"/>
            </a:solidFill>
          </a:ln>
        </p:spPr>
        <p:txBody>
          <a:bodyPr wrap="none" rtlCol="0">
            <a:spAutoFit/>
          </a:bodyPr>
          <a:lstStyle/>
          <a:p>
            <a:r>
              <a:rPr lang="en-US" altLang="ja-JP" sz="1200" dirty="0">
                <a:solidFill>
                  <a:prstClr val="white"/>
                </a:solidFill>
                <a:latin typeface="Calibri"/>
              </a:rPr>
              <a:t>w/ Berkeley, LBNL,</a:t>
            </a:r>
          </a:p>
          <a:p>
            <a:r>
              <a:rPr lang="en-US" altLang="ja-JP" sz="1200" dirty="0">
                <a:solidFill>
                  <a:prstClr val="white"/>
                </a:solidFill>
                <a:latin typeface="Calibri"/>
              </a:rPr>
              <a:t>UCSD, Colorado, etc. </a:t>
            </a:r>
          </a:p>
        </p:txBody>
      </p:sp>
      <p:sp>
        <p:nvSpPr>
          <p:cNvPr id="37" name="TextBox 36"/>
          <p:cNvSpPr txBox="1"/>
          <p:nvPr/>
        </p:nvSpPr>
        <p:spPr>
          <a:xfrm>
            <a:off x="5245717" y="3165950"/>
            <a:ext cx="1413400" cy="369332"/>
          </a:xfrm>
          <a:prstGeom prst="rect">
            <a:avLst/>
          </a:prstGeom>
          <a:noFill/>
        </p:spPr>
        <p:txBody>
          <a:bodyPr wrap="none" rtlCol="0">
            <a:spAutoFit/>
          </a:bodyPr>
          <a:lstStyle/>
          <a:p>
            <a:r>
              <a:rPr lang="en-US">
                <a:solidFill>
                  <a:srgbClr val="FFFFFF"/>
                </a:solidFill>
                <a:latin typeface="Calibri"/>
                <a:sym typeface="Wingdings"/>
              </a:rPr>
              <a:t>Simons </a:t>
            </a:r>
            <a:r>
              <a:rPr lang="en-US" dirty="0">
                <a:solidFill>
                  <a:srgbClr val="FFFFFF"/>
                </a:solidFill>
                <a:latin typeface="Calibri"/>
                <a:sym typeface="Wingdings"/>
              </a:rPr>
              <a:t>Array</a:t>
            </a:r>
          </a:p>
        </p:txBody>
      </p:sp>
      <p:sp>
        <p:nvSpPr>
          <p:cNvPr id="68" name="Rectangle 2"/>
          <p:cNvSpPr>
            <a:spLocks noChangeArrowheads="1"/>
          </p:cNvSpPr>
          <p:nvPr/>
        </p:nvSpPr>
        <p:spPr bwMode="auto">
          <a:xfrm>
            <a:off x="5145200" y="39857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defTabSz="457200"/>
            <a:endParaRPr kumimoji="0" lang="ja-JP" altLang="en-US">
              <a:solidFill>
                <a:prstClr val="black"/>
              </a:solidFill>
            </a:endParaRPr>
          </a:p>
        </p:txBody>
      </p:sp>
      <p:pic>
        <p:nvPicPr>
          <p:cNvPr id="70" name="図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6960438" y="5057778"/>
            <a:ext cx="1954950" cy="1466213"/>
          </a:xfrm>
          <a:prstGeom prst="rect">
            <a:avLst/>
          </a:prstGeom>
        </p:spPr>
      </p:pic>
      <p:pic>
        <p:nvPicPr>
          <p:cNvPr id="50" name="Picture 1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18915" y="5135545"/>
            <a:ext cx="1424384" cy="1622302"/>
          </a:xfrm>
          <a:prstGeom prst="rect">
            <a:avLst/>
          </a:prstGeom>
        </p:spPr>
      </p:pic>
      <p:sp>
        <p:nvSpPr>
          <p:cNvPr id="53" name="TextBox 5"/>
          <p:cNvSpPr txBox="1"/>
          <p:nvPr/>
        </p:nvSpPr>
        <p:spPr>
          <a:xfrm>
            <a:off x="7331189" y="6391555"/>
            <a:ext cx="1417275" cy="369332"/>
          </a:xfrm>
          <a:prstGeom prst="rect">
            <a:avLst/>
          </a:prstGeom>
          <a:noFill/>
        </p:spPr>
        <p:txBody>
          <a:bodyPr wrap="none" rtlCol="0">
            <a:spAutoFit/>
          </a:bodyPr>
          <a:lstStyle/>
          <a:p>
            <a:pPr defTabSz="457200"/>
            <a:r>
              <a:rPr kumimoji="0" lang="en-US" dirty="0" err="1">
                <a:solidFill>
                  <a:srgbClr val="FFFFFF"/>
                </a:solidFill>
              </a:rPr>
              <a:t>GroundBIRD</a:t>
            </a:r>
            <a:endParaRPr kumimoji="0" lang="en-US" dirty="0">
              <a:solidFill>
                <a:srgbClr val="FFFFFF"/>
              </a:solidFill>
            </a:endParaRPr>
          </a:p>
        </p:txBody>
      </p:sp>
      <p:pic>
        <p:nvPicPr>
          <p:cNvPr id="55" name="Picture 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462259" y="5126344"/>
            <a:ext cx="1193937" cy="1623408"/>
          </a:xfrm>
          <a:prstGeom prst="rect">
            <a:avLst/>
          </a:prstGeom>
        </p:spPr>
      </p:pic>
      <p:sp>
        <p:nvSpPr>
          <p:cNvPr id="57" name="TextBox 11"/>
          <p:cNvSpPr txBox="1"/>
          <p:nvPr/>
        </p:nvSpPr>
        <p:spPr>
          <a:xfrm>
            <a:off x="197164" y="6161296"/>
            <a:ext cx="2477858" cy="646331"/>
          </a:xfrm>
          <a:prstGeom prst="rect">
            <a:avLst/>
          </a:prstGeom>
          <a:solidFill>
            <a:srgbClr val="000000">
              <a:alpha val="50196"/>
            </a:srgbClr>
          </a:solidFill>
        </p:spPr>
        <p:txBody>
          <a:bodyPr wrap="none" rtlCol="0">
            <a:spAutoFit/>
          </a:bodyPr>
          <a:lstStyle/>
          <a:p>
            <a:pPr defTabSz="457200"/>
            <a:r>
              <a:rPr kumimoji="0" lang="en-US" dirty="0">
                <a:solidFill>
                  <a:srgbClr val="FFFFFF"/>
                </a:solidFill>
              </a:rPr>
              <a:t>POLARBEAR-2 </a:t>
            </a:r>
            <a:br>
              <a:rPr kumimoji="0" lang="en-US" dirty="0">
                <a:solidFill>
                  <a:srgbClr val="FFFFFF"/>
                </a:solidFill>
              </a:rPr>
            </a:br>
            <a:r>
              <a:rPr kumimoji="0" lang="en-US" dirty="0">
                <a:solidFill>
                  <a:srgbClr val="FFFFFF"/>
                </a:solidFill>
              </a:rPr>
              <a:t>installed at Simons Array</a:t>
            </a:r>
          </a:p>
        </p:txBody>
      </p:sp>
      <p:sp>
        <p:nvSpPr>
          <p:cNvPr id="59" name="Rectangle 24"/>
          <p:cNvSpPr/>
          <p:nvPr/>
        </p:nvSpPr>
        <p:spPr>
          <a:xfrm>
            <a:off x="30058" y="4734363"/>
            <a:ext cx="8779196" cy="2097782"/>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kumimoji="0" lang="en-US">
              <a:solidFill>
                <a:prstClr val="white"/>
              </a:solidFill>
            </a:endParaRPr>
          </a:p>
        </p:txBody>
      </p:sp>
      <p:sp>
        <p:nvSpPr>
          <p:cNvPr id="71" name="TextBox 5"/>
          <p:cNvSpPr txBox="1"/>
          <p:nvPr/>
        </p:nvSpPr>
        <p:spPr>
          <a:xfrm>
            <a:off x="5919884" y="6122299"/>
            <a:ext cx="846707" cy="523220"/>
          </a:xfrm>
          <a:prstGeom prst="rect">
            <a:avLst/>
          </a:prstGeom>
          <a:noFill/>
        </p:spPr>
        <p:txBody>
          <a:bodyPr wrap="none" rtlCol="0">
            <a:spAutoFit/>
          </a:bodyPr>
          <a:lstStyle/>
          <a:p>
            <a:pPr defTabSz="457200"/>
            <a:r>
              <a:rPr kumimoji="0" lang="en-US" sz="1400">
                <a:solidFill>
                  <a:srgbClr val="FFFFFF"/>
                </a:solidFill>
              </a:rPr>
              <a:t>Sky </a:t>
            </a:r>
          </a:p>
          <a:p>
            <a:pPr defTabSz="457200"/>
            <a:r>
              <a:rPr kumimoji="0" lang="en-US" sz="1400" dirty="0">
                <a:solidFill>
                  <a:srgbClr val="FFFFFF"/>
                </a:solidFill>
              </a:rPr>
              <a:t>Emulator</a:t>
            </a:r>
          </a:p>
        </p:txBody>
      </p:sp>
      <p:sp>
        <p:nvSpPr>
          <p:cNvPr id="72" name="TextBox 5"/>
          <p:cNvSpPr txBox="1"/>
          <p:nvPr/>
        </p:nvSpPr>
        <p:spPr>
          <a:xfrm>
            <a:off x="4794148" y="5179853"/>
            <a:ext cx="915122" cy="461665"/>
          </a:xfrm>
          <a:prstGeom prst="rect">
            <a:avLst/>
          </a:prstGeom>
          <a:noFill/>
        </p:spPr>
        <p:txBody>
          <a:bodyPr wrap="none" rtlCol="0">
            <a:spAutoFit/>
          </a:bodyPr>
          <a:lstStyle/>
          <a:p>
            <a:pPr defTabSz="457200"/>
            <a:r>
              <a:rPr kumimoji="0" lang="en-US" sz="1200" dirty="0">
                <a:solidFill>
                  <a:srgbClr val="FFFFFF"/>
                </a:solidFill>
              </a:rPr>
              <a:t>Polarization</a:t>
            </a:r>
          </a:p>
          <a:p>
            <a:pPr defTabSz="457200"/>
            <a:r>
              <a:rPr kumimoji="0" lang="en-US" sz="1200" dirty="0">
                <a:solidFill>
                  <a:srgbClr val="FFFFFF"/>
                </a:solidFill>
              </a:rPr>
              <a:t>Modulator</a:t>
            </a:r>
          </a:p>
        </p:txBody>
      </p:sp>
      <p:sp>
        <p:nvSpPr>
          <p:cNvPr id="51" name="TextBox 4"/>
          <p:cNvSpPr txBox="1"/>
          <p:nvPr/>
        </p:nvSpPr>
        <p:spPr>
          <a:xfrm>
            <a:off x="4513281" y="4819122"/>
            <a:ext cx="2898550" cy="338554"/>
          </a:xfrm>
          <a:prstGeom prst="rect">
            <a:avLst/>
          </a:prstGeom>
          <a:solidFill>
            <a:srgbClr val="5A0564"/>
          </a:solidFill>
        </p:spPr>
        <p:txBody>
          <a:bodyPr wrap="none" rtlCol="0">
            <a:spAutoFit/>
          </a:bodyPr>
          <a:lstStyle/>
          <a:p>
            <a:pPr defTabSz="457200"/>
            <a:r>
              <a:rPr kumimoji="0" lang="en-US" sz="1600" dirty="0">
                <a:solidFill>
                  <a:srgbClr val="FFFFFF"/>
                </a:solidFill>
              </a:rPr>
              <a:t>Technology development at KEK</a:t>
            </a:r>
          </a:p>
        </p:txBody>
      </p:sp>
      <p:pic>
        <p:nvPicPr>
          <p:cNvPr id="69" name="図 68"/>
          <p:cNvPicPr>
            <a:picLocks noChangeAspect="1"/>
          </p:cNvPicPr>
          <p:nvPr/>
        </p:nvPicPr>
        <p:blipFill>
          <a:blip r:embed="rId13" cstate="screen">
            <a:extLst>
              <a:ext uri="{BEBA8EAE-BF5A-486C-A8C5-ECC9F3942E4B}">
                <a14:imgProps xmlns:a14="http://schemas.microsoft.com/office/drawing/2010/main">
                  <a14:imgLayer r:embed="rId14">
                    <a14:imgEffect>
                      <a14:backgroundRemoval t="1784" b="98216" l="1848" r="98587"/>
                    </a14:imgEffect>
                  </a14:imgLayer>
                </a14:imgProps>
              </a:ext>
              <a:ext uri="{28A0092B-C50C-407E-A947-70E740481C1C}">
                <a14:useLocalDpi xmlns:a14="http://schemas.microsoft.com/office/drawing/2010/main"/>
              </a:ext>
            </a:extLst>
          </a:blip>
          <a:stretch>
            <a:fillRect/>
          </a:stretch>
        </p:blipFill>
        <p:spPr>
          <a:xfrm>
            <a:off x="7691545" y="3215622"/>
            <a:ext cx="1376564" cy="1258359"/>
          </a:xfrm>
          <a:prstGeom prst="rect">
            <a:avLst/>
          </a:prstGeom>
        </p:spPr>
      </p:pic>
      <p:sp>
        <p:nvSpPr>
          <p:cNvPr id="25" name="テキスト ボックス 46"/>
          <p:cNvSpPr txBox="1"/>
          <p:nvPr/>
        </p:nvSpPr>
        <p:spPr>
          <a:xfrm>
            <a:off x="6710158" y="2979417"/>
            <a:ext cx="1253424" cy="1661993"/>
          </a:xfrm>
          <a:prstGeom prst="rect">
            <a:avLst/>
          </a:prstGeom>
          <a:noFill/>
        </p:spPr>
        <p:txBody>
          <a:bodyPr wrap="square" rtlCol="0">
            <a:spAutoFit/>
          </a:bodyPr>
          <a:lstStyle/>
          <a:p>
            <a:r>
              <a:rPr lang="en-US" altLang="ja-JP" sz="1600" b="1" i="1" dirty="0" err="1">
                <a:solidFill>
                  <a:prstClr val="white"/>
                </a:solidFill>
                <a:latin typeface="Calibri"/>
              </a:rPr>
              <a:t>LiteBIRD</a:t>
            </a:r>
            <a:r>
              <a:rPr lang="en-US" altLang="ja-JP" sz="1600" b="1" i="1" dirty="0">
                <a:solidFill>
                  <a:prstClr val="white"/>
                </a:solidFill>
                <a:latin typeface="Calibri"/>
              </a:rPr>
              <a:t> </a:t>
            </a:r>
          </a:p>
          <a:p>
            <a:r>
              <a:rPr lang="en-US" altLang="ja-JP" sz="1600" b="1" i="1" dirty="0">
                <a:solidFill>
                  <a:prstClr val="white"/>
                </a:solidFill>
                <a:latin typeface="Calibri"/>
              </a:rPr>
              <a:t>Satellite </a:t>
            </a:r>
          </a:p>
          <a:p>
            <a:r>
              <a:rPr lang="en-US" altLang="ja-JP" sz="1400" dirty="0">
                <a:solidFill>
                  <a:prstClr val="white"/>
                </a:solidFill>
                <a:latin typeface="Calibri"/>
              </a:rPr>
              <a:t>w/ JAXA,</a:t>
            </a:r>
          </a:p>
          <a:p>
            <a:r>
              <a:rPr lang="en-US" altLang="ja-JP" sz="1400" dirty="0">
                <a:solidFill>
                  <a:prstClr val="white"/>
                </a:solidFill>
                <a:latin typeface="Calibri"/>
              </a:rPr>
              <a:t>NASA, ESA,</a:t>
            </a:r>
          </a:p>
          <a:p>
            <a:r>
              <a:rPr lang="en-US" altLang="ja-JP" sz="1400" dirty="0" err="1">
                <a:solidFill>
                  <a:prstClr val="white"/>
                </a:solidFill>
                <a:latin typeface="Calibri"/>
              </a:rPr>
              <a:t>Kavli</a:t>
            </a:r>
            <a:r>
              <a:rPr lang="en-US" altLang="ja-JP" sz="1400" dirty="0">
                <a:solidFill>
                  <a:prstClr val="white"/>
                </a:solidFill>
                <a:latin typeface="Calibri"/>
              </a:rPr>
              <a:t> IPMU,</a:t>
            </a:r>
          </a:p>
          <a:p>
            <a:r>
              <a:rPr lang="en-US" altLang="ja-JP" sz="1400" dirty="0">
                <a:solidFill>
                  <a:prstClr val="white"/>
                </a:solidFill>
                <a:latin typeface="Calibri"/>
              </a:rPr>
              <a:t>UC Berkeley </a:t>
            </a:r>
          </a:p>
          <a:p>
            <a:r>
              <a:rPr lang="en-US" altLang="ja-JP" sz="1400" dirty="0">
                <a:solidFill>
                  <a:prstClr val="white"/>
                </a:solidFill>
                <a:latin typeface="Calibri"/>
              </a:rPr>
              <a:t>etc.</a:t>
            </a:r>
            <a:endParaRPr lang="ja-JP" altLang="en-US" sz="1400" dirty="0">
              <a:solidFill>
                <a:prstClr val="white"/>
              </a:solidFill>
              <a:latin typeface="Calibri"/>
            </a:endParaRPr>
          </a:p>
        </p:txBody>
      </p:sp>
      <p:sp>
        <p:nvSpPr>
          <p:cNvPr id="79" name="正方形/長方形 78"/>
          <p:cNvSpPr/>
          <p:nvPr/>
        </p:nvSpPr>
        <p:spPr>
          <a:xfrm>
            <a:off x="6710158" y="3028352"/>
            <a:ext cx="2414391" cy="155738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pic>
        <p:nvPicPr>
          <p:cNvPr id="61" name="図 60">
            <a:extLst>
              <a:ext uri="{FF2B5EF4-FFF2-40B4-BE49-F238E27FC236}">
                <a16:creationId xmlns:a16="http://schemas.microsoft.com/office/drawing/2014/main" id="{04B29549-8F3F-4415-A1CF-DBEAD7097DD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159971" y="4995793"/>
            <a:ext cx="2232805" cy="1200695"/>
          </a:xfrm>
          <a:prstGeom prst="rect">
            <a:avLst/>
          </a:prstGeom>
        </p:spPr>
      </p:pic>
      <p:sp>
        <p:nvSpPr>
          <p:cNvPr id="65" name="矢印: 下 64">
            <a:extLst>
              <a:ext uri="{FF2B5EF4-FFF2-40B4-BE49-F238E27FC236}">
                <a16:creationId xmlns:a16="http://schemas.microsoft.com/office/drawing/2014/main" id="{C192A2C4-710A-4853-A09D-7092206DCAAF}"/>
              </a:ext>
            </a:extLst>
          </p:cNvPr>
          <p:cNvSpPr/>
          <p:nvPr/>
        </p:nvSpPr>
        <p:spPr>
          <a:xfrm rot="14910627">
            <a:off x="3340181" y="3145499"/>
            <a:ext cx="336730" cy="295765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7" name="テキスト ボックス 43">
            <a:extLst>
              <a:ext uri="{FF2B5EF4-FFF2-40B4-BE49-F238E27FC236}">
                <a16:creationId xmlns:a16="http://schemas.microsoft.com/office/drawing/2014/main" id="{96B0EE97-33F3-48C5-85B7-98887D94B148}"/>
              </a:ext>
            </a:extLst>
          </p:cNvPr>
          <p:cNvSpPr txBox="1"/>
          <p:nvPr/>
        </p:nvSpPr>
        <p:spPr>
          <a:xfrm>
            <a:off x="2797278" y="6084620"/>
            <a:ext cx="1264449" cy="461665"/>
          </a:xfrm>
          <a:prstGeom prst="rect">
            <a:avLst/>
          </a:prstGeom>
          <a:solidFill>
            <a:schemeClr val="tx1">
              <a:alpha val="42000"/>
            </a:schemeClr>
          </a:solidFill>
          <a:ln>
            <a:solidFill>
              <a:schemeClr val="bg1"/>
            </a:solidFill>
          </a:ln>
        </p:spPr>
        <p:txBody>
          <a:bodyPr wrap="none" rtlCol="0">
            <a:spAutoFit/>
          </a:bodyPr>
          <a:lstStyle/>
          <a:p>
            <a:r>
              <a:rPr lang="en-US" altLang="ja-JP" sz="1200" dirty="0">
                <a:solidFill>
                  <a:prstClr val="white"/>
                </a:solidFill>
                <a:latin typeface="Calibri"/>
              </a:rPr>
              <a:t>First light (Venus)</a:t>
            </a:r>
          </a:p>
          <a:p>
            <a:r>
              <a:rPr lang="en-US" altLang="ja-JP" sz="1200" dirty="0">
                <a:solidFill>
                  <a:prstClr val="white"/>
                </a:solidFill>
                <a:latin typeface="Calibri"/>
              </a:rPr>
              <a:t>  4/Jan/2019 </a:t>
            </a:r>
          </a:p>
        </p:txBody>
      </p:sp>
    </p:spTree>
    <p:extLst>
      <p:ext uri="{BB962C8B-B14F-4D97-AF65-F5344CB8AC3E}">
        <p14:creationId xmlns:p14="http://schemas.microsoft.com/office/powerpoint/2010/main" val="321862031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0FA004B2-1541-5046-B6F2-22AF56585712}" type="slidenum">
              <a:rPr lang="en-US" smtClean="0">
                <a:solidFill>
                  <a:prstClr val="black"/>
                </a:solidFill>
              </a:rPr>
              <a:pPr/>
              <a:t>34</a:t>
            </a:fld>
            <a:endParaRPr lang="en-US">
              <a:solidFill>
                <a:prstClr val="black"/>
              </a:solidFill>
            </a:endParaRPr>
          </a:p>
        </p:txBody>
      </p:sp>
      <p:sp>
        <p:nvSpPr>
          <p:cNvPr id="2" name="Title 1"/>
          <p:cNvSpPr>
            <a:spLocks noGrp="1"/>
          </p:cNvSpPr>
          <p:nvPr>
            <p:ph type="title"/>
          </p:nvPr>
        </p:nvSpPr>
        <p:spPr/>
        <p:txBody>
          <a:bodyPr>
            <a:normAutofit fontScale="90000"/>
          </a:bodyPr>
          <a:lstStyle/>
          <a:p>
            <a:r>
              <a:rPr lang="en-GB" dirty="0"/>
              <a:t>Japanese Contribution to HL-LHC (LHC and ATLAS)</a:t>
            </a:r>
          </a:p>
        </p:txBody>
      </p:sp>
      <p:pic>
        <p:nvPicPr>
          <p:cNvPr id="3"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9990" y="1457421"/>
            <a:ext cx="8748465" cy="24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3307" y="4221088"/>
            <a:ext cx="5579293" cy="194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535630" y="257942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352905" y="221366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4" descr="United States icon">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246386" y="456478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6" descr="Japan icon">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065109" y="195339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0" descr="France icon">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84342" y="4485015"/>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4" descr="Italy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877224" y="2044092"/>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2" descr="Spain icon">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364904" y="2102619"/>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319190" y="2443980"/>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744223" y="2321415"/>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721619" y="270014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8"/>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4820220" y="4882696"/>
            <a:ext cx="433794" cy="433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62" descr="Spain icon">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5481816" y="242509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920414" y="4288480"/>
            <a:ext cx="3254065" cy="230832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457200"/>
            <a:r>
              <a:rPr kumimoji="0" lang="fr-CH" dirty="0">
                <a:solidFill>
                  <a:prstClr val="black"/>
                </a:solidFill>
              </a:rPr>
              <a:t>Q1-Q3 : R&amp;D, Design, Prototypes and in-</a:t>
            </a:r>
            <a:r>
              <a:rPr kumimoji="0" lang="fr-CH" dirty="0" err="1">
                <a:solidFill>
                  <a:prstClr val="black"/>
                </a:solidFill>
              </a:rPr>
              <a:t>kind</a:t>
            </a:r>
            <a:r>
              <a:rPr kumimoji="0" lang="fr-CH" dirty="0">
                <a:solidFill>
                  <a:prstClr val="black"/>
                </a:solidFill>
              </a:rPr>
              <a:t> </a:t>
            </a:r>
            <a:r>
              <a:rPr kumimoji="0" lang="fr-CH" b="1" dirty="0">
                <a:solidFill>
                  <a:prstClr val="black"/>
                </a:solidFill>
              </a:rPr>
              <a:t>USA</a:t>
            </a:r>
          </a:p>
          <a:p>
            <a:pPr defTabSz="457200"/>
            <a:r>
              <a:rPr kumimoji="0" lang="fr-CH" dirty="0">
                <a:solidFill>
                  <a:prstClr val="black"/>
                </a:solidFill>
              </a:rPr>
              <a:t>D1 : R&amp;D, Design, Prototypes and in-</a:t>
            </a:r>
            <a:r>
              <a:rPr kumimoji="0" lang="fr-CH" dirty="0" err="1">
                <a:solidFill>
                  <a:prstClr val="black"/>
                </a:solidFill>
              </a:rPr>
              <a:t>kind</a:t>
            </a:r>
            <a:r>
              <a:rPr kumimoji="0" lang="fr-CH" dirty="0">
                <a:solidFill>
                  <a:prstClr val="black"/>
                </a:solidFill>
              </a:rPr>
              <a:t> </a:t>
            </a:r>
            <a:r>
              <a:rPr kumimoji="0" lang="fr-CH" b="1" dirty="0">
                <a:solidFill>
                  <a:prstClr val="black"/>
                </a:solidFill>
              </a:rPr>
              <a:t>JP</a:t>
            </a:r>
          </a:p>
          <a:p>
            <a:pPr defTabSz="457200"/>
            <a:r>
              <a:rPr kumimoji="0" lang="fr-CH" dirty="0">
                <a:solidFill>
                  <a:prstClr val="black"/>
                </a:solidFill>
              </a:rPr>
              <a:t>MCBX : Design and Prototype </a:t>
            </a:r>
            <a:r>
              <a:rPr kumimoji="0" lang="fr-CH" b="1" dirty="0">
                <a:solidFill>
                  <a:prstClr val="black"/>
                </a:solidFill>
              </a:rPr>
              <a:t>ES</a:t>
            </a:r>
          </a:p>
          <a:p>
            <a:pPr defTabSz="457200"/>
            <a:r>
              <a:rPr kumimoji="0" lang="fr-CH" dirty="0">
                <a:solidFill>
                  <a:prstClr val="black"/>
                </a:solidFill>
              </a:rPr>
              <a:t>HO Correctors: Design and Prototypes </a:t>
            </a:r>
            <a:r>
              <a:rPr kumimoji="0" lang="fr-CH" b="1" dirty="0">
                <a:solidFill>
                  <a:prstClr val="black"/>
                </a:solidFill>
              </a:rPr>
              <a:t>IT</a:t>
            </a:r>
          </a:p>
          <a:p>
            <a:pPr defTabSz="457200"/>
            <a:r>
              <a:rPr kumimoji="0" lang="fr-CH" dirty="0">
                <a:solidFill>
                  <a:prstClr val="black"/>
                </a:solidFill>
              </a:rPr>
              <a:t>Q4 : Design and Prototype </a:t>
            </a:r>
            <a:r>
              <a:rPr kumimoji="0" lang="fr-CH" b="1" dirty="0">
                <a:solidFill>
                  <a:prstClr val="black"/>
                </a:solidFill>
              </a:rPr>
              <a:t>FR</a:t>
            </a:r>
            <a:endParaRPr kumimoji="0" lang="en-GB" b="1" dirty="0">
              <a:solidFill>
                <a:prstClr val="black"/>
              </a:solidFill>
            </a:endParaRPr>
          </a:p>
        </p:txBody>
      </p:sp>
      <p:pic>
        <p:nvPicPr>
          <p:cNvPr id="24" name="Picture 52" descr="United Kingdom icon">
            <a:hlinkClick r:id="rId15"/>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2843821" y="4640970"/>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4" descr="Italy icon">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4241303" y="4768452"/>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92474" y="6227472"/>
            <a:ext cx="3358551"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457200"/>
            <a:r>
              <a:rPr kumimoji="0" lang="fr-CH" dirty="0">
                <a:solidFill>
                  <a:prstClr val="black"/>
                </a:solidFill>
              </a:rPr>
              <a:t>CC : R&amp;D, Design and in-</a:t>
            </a:r>
            <a:r>
              <a:rPr kumimoji="0" lang="fr-CH" dirty="0" err="1">
                <a:solidFill>
                  <a:prstClr val="black"/>
                </a:solidFill>
              </a:rPr>
              <a:t>kind</a:t>
            </a:r>
            <a:r>
              <a:rPr kumimoji="0" lang="fr-CH" dirty="0">
                <a:solidFill>
                  <a:prstClr val="black"/>
                </a:solidFill>
              </a:rPr>
              <a:t>  </a:t>
            </a:r>
            <a:r>
              <a:rPr kumimoji="0" lang="fr-CH" b="1" dirty="0">
                <a:solidFill>
                  <a:prstClr val="black"/>
                </a:solidFill>
              </a:rPr>
              <a:t>USA</a:t>
            </a:r>
            <a:endParaRPr kumimoji="0" lang="en-GB" dirty="0">
              <a:solidFill>
                <a:prstClr val="black"/>
              </a:solidFill>
            </a:endParaRPr>
          </a:p>
        </p:txBody>
      </p:sp>
      <p:sp>
        <p:nvSpPr>
          <p:cNvPr id="23" name="TextBox 22"/>
          <p:cNvSpPr txBox="1"/>
          <p:nvPr/>
        </p:nvSpPr>
        <p:spPr>
          <a:xfrm>
            <a:off x="3487629" y="6227472"/>
            <a:ext cx="2432785"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457200"/>
            <a:r>
              <a:rPr kumimoji="0" lang="fr-CH" dirty="0">
                <a:solidFill>
                  <a:prstClr val="black"/>
                </a:solidFill>
              </a:rPr>
              <a:t>CC : R&amp;D and Design </a:t>
            </a:r>
            <a:r>
              <a:rPr kumimoji="0" lang="fr-CH" b="1" dirty="0">
                <a:solidFill>
                  <a:prstClr val="black"/>
                </a:solidFill>
              </a:rPr>
              <a:t>UK</a:t>
            </a:r>
            <a:r>
              <a:rPr kumimoji="0" lang="fr-CH" dirty="0">
                <a:solidFill>
                  <a:prstClr val="black"/>
                </a:solidFill>
              </a:rPr>
              <a:t> </a:t>
            </a:r>
            <a:endParaRPr kumimoji="0" lang="en-GB" dirty="0">
              <a:solidFill>
                <a:prstClr val="black"/>
              </a:solidFill>
            </a:endParaRPr>
          </a:p>
        </p:txBody>
      </p:sp>
      <p:sp>
        <p:nvSpPr>
          <p:cNvPr id="26" name="Oval 25"/>
          <p:cNvSpPr/>
          <p:nvPr/>
        </p:nvSpPr>
        <p:spPr>
          <a:xfrm>
            <a:off x="8515350" y="3402722"/>
            <a:ext cx="704850" cy="483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ctr" defTabSz="457200"/>
            <a:r>
              <a:rPr kumimoji="0" lang="fr-CH" sz="1000" b="1" dirty="0">
                <a:solidFill>
                  <a:prstClr val="white"/>
                </a:solidFill>
              </a:rPr>
              <a:t>ATLAS</a:t>
            </a:r>
          </a:p>
          <a:p>
            <a:pPr algn="ctr" defTabSz="457200"/>
            <a:r>
              <a:rPr kumimoji="0" lang="fr-CH" sz="1000" b="1" dirty="0">
                <a:solidFill>
                  <a:prstClr val="white"/>
                </a:solidFill>
              </a:rPr>
              <a:t>CMS</a:t>
            </a:r>
            <a:endParaRPr kumimoji="0" lang="en-GB" sz="1000" b="1" dirty="0">
              <a:solidFill>
                <a:prstClr val="white"/>
              </a:solidFill>
            </a:endParaRPr>
          </a:p>
        </p:txBody>
      </p:sp>
      <p:pic>
        <p:nvPicPr>
          <p:cNvPr id="29" name="図 28" descr="IMG_1406.jpe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034" y="3497382"/>
            <a:ext cx="4208704" cy="3155594"/>
          </a:xfrm>
          <a:prstGeom prst="rect">
            <a:avLst/>
          </a:prstGeom>
        </p:spPr>
      </p:pic>
      <p:sp>
        <p:nvSpPr>
          <p:cNvPr id="31" name="テキスト ボックス 30"/>
          <p:cNvSpPr txBox="1"/>
          <p:nvPr/>
        </p:nvSpPr>
        <p:spPr>
          <a:xfrm>
            <a:off x="107504" y="728700"/>
            <a:ext cx="8407846" cy="954107"/>
          </a:xfrm>
          <a:prstGeom prst="rect">
            <a:avLst/>
          </a:prstGeom>
          <a:solidFill>
            <a:srgbClr val="FFFF00"/>
          </a:solidFill>
        </p:spPr>
        <p:txBody>
          <a:bodyPr wrap="square" rtlCol="0">
            <a:spAutoFit/>
          </a:bodyPr>
          <a:lstStyle/>
          <a:p>
            <a:pPr defTabSz="912386"/>
            <a:r>
              <a:rPr lang="en-US" altLang="ja-JP" sz="2800" dirty="0">
                <a:solidFill>
                  <a:prstClr val="black"/>
                </a:solidFill>
              </a:rPr>
              <a:t>D1 magnet for HL-LHC: 2m Model coil is successfully energized.</a:t>
            </a:r>
            <a:endParaRPr lang="ja-JP" altLang="en-US" sz="2800" dirty="0">
              <a:solidFill>
                <a:prstClr val="black"/>
              </a:solidFill>
            </a:endParaRPr>
          </a:p>
        </p:txBody>
      </p:sp>
      <p:sp>
        <p:nvSpPr>
          <p:cNvPr id="33" name="テキスト ボックス 32"/>
          <p:cNvSpPr txBox="1"/>
          <p:nvPr/>
        </p:nvSpPr>
        <p:spPr>
          <a:xfrm>
            <a:off x="2651081" y="3624108"/>
            <a:ext cx="1403648" cy="369332"/>
          </a:xfrm>
          <a:prstGeom prst="rect">
            <a:avLst/>
          </a:prstGeom>
          <a:solidFill>
            <a:srgbClr val="FFFF00"/>
          </a:solidFill>
        </p:spPr>
        <p:txBody>
          <a:bodyPr wrap="square" rtlCol="0">
            <a:spAutoFit/>
          </a:bodyPr>
          <a:lstStyle/>
          <a:p>
            <a:pPr algn="ctr" defTabSz="912386"/>
            <a:r>
              <a:rPr lang="en-US" altLang="ja-JP" dirty="0">
                <a:solidFill>
                  <a:prstClr val="black"/>
                </a:solidFill>
              </a:rPr>
              <a:t>2016 Feb</a:t>
            </a:r>
            <a:endParaRPr lang="ja-JP" altLang="en-US" dirty="0">
              <a:solidFill>
                <a:prstClr val="black"/>
              </a:solidFill>
            </a:endParaRPr>
          </a:p>
        </p:txBody>
      </p:sp>
      <p:sp>
        <p:nvSpPr>
          <p:cNvPr id="35" name="テキスト ボックス 34">
            <a:extLst>
              <a:ext uri="{FF2B5EF4-FFF2-40B4-BE49-F238E27FC236}">
                <a16:creationId xmlns:a16="http://schemas.microsoft.com/office/drawing/2014/main" id="{95201928-997E-446F-9E17-8590A1BD0DAB}"/>
              </a:ext>
            </a:extLst>
          </p:cNvPr>
          <p:cNvSpPr txBox="1"/>
          <p:nvPr/>
        </p:nvSpPr>
        <p:spPr>
          <a:xfrm>
            <a:off x="1871749" y="1314411"/>
            <a:ext cx="7196929" cy="523220"/>
          </a:xfrm>
          <a:prstGeom prst="rect">
            <a:avLst/>
          </a:prstGeom>
          <a:solidFill>
            <a:srgbClr val="FFC000"/>
          </a:solidFill>
        </p:spPr>
        <p:txBody>
          <a:bodyPr wrap="square" rtlCol="0">
            <a:spAutoFit/>
          </a:bodyPr>
          <a:lstStyle/>
          <a:p>
            <a:pPr defTabSz="912386"/>
            <a:r>
              <a:rPr lang="en-US" altLang="ja-JP" sz="2800" dirty="0">
                <a:solidFill>
                  <a:prstClr val="black"/>
                </a:solidFill>
              </a:rPr>
              <a:t>MEXT has approved HL-LHC project in JFY2019! </a:t>
            </a:r>
            <a:endParaRPr lang="ja-JP" altLang="en-US" sz="2800" dirty="0">
              <a:solidFill>
                <a:prstClr val="black"/>
              </a:solidFill>
            </a:endParaRPr>
          </a:p>
        </p:txBody>
      </p:sp>
      <p:pic>
        <p:nvPicPr>
          <p:cNvPr id="18" name="図 17">
            <a:extLst>
              <a:ext uri="{FF2B5EF4-FFF2-40B4-BE49-F238E27FC236}">
                <a16:creationId xmlns:a16="http://schemas.microsoft.com/office/drawing/2014/main" id="{5EE381F3-7857-403E-9FE6-1F6A7D679B4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2000" y="3428999"/>
            <a:ext cx="4572000" cy="3429000"/>
          </a:xfrm>
          <a:prstGeom prst="rect">
            <a:avLst/>
          </a:prstGeom>
        </p:spPr>
      </p:pic>
    </p:spTree>
    <p:extLst>
      <p:ext uri="{BB962C8B-B14F-4D97-AF65-F5344CB8AC3E}">
        <p14:creationId xmlns:p14="http://schemas.microsoft.com/office/powerpoint/2010/main" val="32664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EA41602-E668-42C9-985F-026BD127A38F}"/>
              </a:ext>
            </a:extLst>
          </p:cNvPr>
          <p:cNvSpPr>
            <a:spLocks noGrp="1"/>
          </p:cNvSpPr>
          <p:nvPr>
            <p:ph type="sldNum" sz="quarter" idx="12"/>
          </p:nvPr>
        </p:nvSpPr>
        <p:spPr/>
        <p:txBody>
          <a:bodyPr/>
          <a:lstStyle/>
          <a:p>
            <a:fld id="{6177A34B-ECA5-4E10-AFBF-97B40E147F35}" type="slidenum">
              <a:rPr kumimoji="1" lang="ja-JP" altLang="en-US" smtClean="0"/>
              <a:t>35</a:t>
            </a:fld>
            <a:endParaRPr kumimoji="1" lang="ja-JP" altLang="en-US"/>
          </a:p>
        </p:txBody>
      </p:sp>
      <p:pic>
        <p:nvPicPr>
          <p:cNvPr id="4" name="図 3">
            <a:extLst>
              <a:ext uri="{FF2B5EF4-FFF2-40B4-BE49-F238E27FC236}">
                <a16:creationId xmlns:a16="http://schemas.microsoft.com/office/drawing/2014/main" id="{2CF412A1-9BE6-4DA4-BDC9-6F8CE9F44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6"/>
            <a:ext cx="9144000" cy="6858000"/>
          </a:xfrm>
          <a:prstGeom prst="rect">
            <a:avLst/>
          </a:prstGeom>
        </p:spPr>
      </p:pic>
    </p:spTree>
    <p:extLst>
      <p:ext uri="{BB962C8B-B14F-4D97-AF65-F5344CB8AC3E}">
        <p14:creationId xmlns:p14="http://schemas.microsoft.com/office/powerpoint/2010/main" val="2914728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0166" y="0"/>
            <a:ext cx="8229600" cy="667401"/>
          </a:xfrm>
        </p:spPr>
        <p:txBody>
          <a:bodyPr>
            <a:normAutofit fontScale="90000"/>
          </a:bodyPr>
          <a:lstStyle/>
          <a:p>
            <a:r>
              <a:rPr kumimoji="1" lang="en-US" altLang="ja-JP" dirty="0">
                <a:latin typeface="Comic Sans MS" panose="030F0702030302020204" pitchFamily="66" charset="0"/>
              </a:rPr>
              <a:t>Summary</a:t>
            </a:r>
            <a:endParaRPr kumimoji="1" lang="ja-JP" altLang="en-US" dirty="0">
              <a:latin typeface="Comic Sans MS" panose="030F0702030302020204" pitchFamily="66" charset="0"/>
            </a:endParaRPr>
          </a:p>
        </p:txBody>
      </p:sp>
      <p:sp>
        <p:nvSpPr>
          <p:cNvPr id="6" name="スライド番号プレースホルダー 5"/>
          <p:cNvSpPr>
            <a:spLocks noGrp="1"/>
          </p:cNvSpPr>
          <p:nvPr>
            <p:ph type="sldNum" sz="quarter" idx="12"/>
          </p:nvPr>
        </p:nvSpPr>
        <p:spPr/>
        <p:txBody>
          <a:bodyPr/>
          <a:lstStyle/>
          <a:p>
            <a:fld id="{6177A34B-ECA5-4E10-AFBF-97B40E147F35}" type="slidenum">
              <a:rPr lang="ja-JP" altLang="en-US" smtClean="0">
                <a:solidFill>
                  <a:prstClr val="black">
                    <a:tint val="75000"/>
                  </a:prstClr>
                </a:solidFill>
              </a:rPr>
              <a:pPr/>
              <a:t>36</a:t>
            </a:fld>
            <a:endParaRPr lang="ja-JP" altLang="en-US">
              <a:solidFill>
                <a:prstClr val="black">
                  <a:tint val="75000"/>
                </a:prstClr>
              </a:solidFill>
            </a:endParaRPr>
          </a:p>
        </p:txBody>
      </p:sp>
      <p:sp>
        <p:nvSpPr>
          <p:cNvPr id="3" name="コンテンツ プレースホルダー 2"/>
          <p:cNvSpPr>
            <a:spLocks noGrp="1"/>
          </p:cNvSpPr>
          <p:nvPr>
            <p:ph idx="1"/>
          </p:nvPr>
        </p:nvSpPr>
        <p:spPr>
          <a:xfrm>
            <a:off x="350166" y="980728"/>
            <a:ext cx="8229600" cy="4525963"/>
          </a:xfrm>
        </p:spPr>
        <p:txBody>
          <a:bodyPr>
            <a:normAutofit fontScale="92500" lnSpcReduction="10000"/>
          </a:bodyPr>
          <a:lstStyle/>
          <a:p>
            <a:pPr marL="57150" indent="0">
              <a:buNone/>
            </a:pPr>
            <a:endParaRPr lang="en-US" altLang="ja-JP" dirty="0">
              <a:latin typeface="Comic Sans MS" panose="030F0702030302020204" pitchFamily="66" charset="0"/>
            </a:endParaRPr>
          </a:p>
          <a:p>
            <a:pPr marL="514350" indent="-457200"/>
            <a:r>
              <a:rPr lang="en-US" altLang="ja-JP" dirty="0">
                <a:latin typeface="Comic Sans MS" panose="030F0702030302020204" pitchFamily="66" charset="0"/>
              </a:rPr>
              <a:t>Diverse physics programs from Nuclear physics, HEP, and astrophysics.</a:t>
            </a:r>
          </a:p>
          <a:p>
            <a:pPr marL="914400" lvl="1" indent="-457200"/>
            <a:r>
              <a:rPr lang="en-US" altLang="ja-JP" dirty="0" err="1">
                <a:latin typeface="Comic Sans MS" panose="030F0702030302020204" pitchFamily="66" charset="0"/>
              </a:rPr>
              <a:t>SuperKEKB</a:t>
            </a:r>
            <a:r>
              <a:rPr lang="en-US" altLang="ja-JP" dirty="0">
                <a:latin typeface="Comic Sans MS" panose="030F0702030302020204" pitchFamily="66" charset="0"/>
              </a:rPr>
              <a:t> phase-3 Run is in progress. </a:t>
            </a:r>
          </a:p>
          <a:p>
            <a:pPr marL="914400" lvl="1" indent="-457200"/>
            <a:r>
              <a:rPr lang="en-US" altLang="ja-JP" dirty="0">
                <a:latin typeface="Comic Sans MS" panose="030F0702030302020204" pitchFamily="66" charset="0"/>
              </a:rPr>
              <a:t>J-PARC Power upgrade is in progress. One-year shutdown is planned in 2021. 750kW beam for neutrino experiments since 2022.</a:t>
            </a:r>
          </a:p>
          <a:p>
            <a:pPr marL="914400" lvl="1" indent="-457200"/>
            <a:r>
              <a:rPr lang="en-US" altLang="ja-JP" dirty="0">
                <a:latin typeface="Comic Sans MS" panose="030F0702030302020204" pitchFamily="66" charset="0"/>
              </a:rPr>
              <a:t>New beam lines in J-PARC Hadron Hall</a:t>
            </a:r>
          </a:p>
          <a:p>
            <a:pPr marL="514350" indent="-457200"/>
            <a:r>
              <a:rPr kumimoji="1" lang="en-US" altLang="ja-JP" dirty="0">
                <a:latin typeface="Comic Sans MS" panose="030F0702030302020204" pitchFamily="66" charset="0"/>
              </a:rPr>
              <a:t>Many opportunities</a:t>
            </a:r>
            <a:r>
              <a:rPr lang="en-US" altLang="ja-JP" dirty="0">
                <a:latin typeface="Comic Sans MS" panose="030F0702030302020204" pitchFamily="66" charset="0"/>
              </a:rPr>
              <a:t> for further </a:t>
            </a:r>
            <a:r>
              <a:rPr lang="en-US" altLang="ja-JP" dirty="0" err="1">
                <a:latin typeface="Comic Sans MS" panose="030F0702030302020204" pitchFamily="66" charset="0"/>
              </a:rPr>
              <a:t>collabrations</a:t>
            </a:r>
            <a:endParaRPr kumimoji="1" lang="ja-JP" altLang="en-US" dirty="0">
              <a:latin typeface="Comic Sans MS" panose="030F0702030302020204" pitchFamily="66" charset="0"/>
            </a:endParaRPr>
          </a:p>
        </p:txBody>
      </p:sp>
    </p:spTree>
    <p:extLst>
      <p:ext uri="{BB962C8B-B14F-4D97-AF65-F5344CB8AC3E}">
        <p14:creationId xmlns:p14="http://schemas.microsoft.com/office/powerpoint/2010/main" val="3100255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28002" name="Picture 2"/>
          <p:cNvPicPr>
            <a:picLocks noChangeAspect="1" noChangeArrowheads="1"/>
          </p:cNvPicPr>
          <p:nvPr/>
        </p:nvPicPr>
        <p:blipFill>
          <a:blip r:embed="rId3">
            <a:extLst>
              <a:ext uri="{28A0092B-C50C-407E-A947-70E740481C1C}">
                <a14:useLocalDpi xmlns:a14="http://schemas.microsoft.com/office/drawing/2010/main" val="0"/>
              </a:ext>
            </a:extLst>
          </a:blip>
          <a:srcRect l="1781" r="1781"/>
          <a:stretch>
            <a:fillRect/>
          </a:stretch>
        </p:blipFill>
        <p:spPr bwMode="auto">
          <a:xfrm>
            <a:off x="0" y="0"/>
            <a:ext cx="920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図 28" descr="J-PARC5_6.jpg"/>
          <p:cNvPicPr>
            <a:picLocks noChangeAspect="1"/>
          </p:cNvPicPr>
          <p:nvPr/>
        </p:nvPicPr>
        <p:blipFill>
          <a:blip r:embed="rId4">
            <a:lum bright="10000" contrast="10000"/>
            <a:extLst>
              <a:ext uri="{28A0092B-C50C-407E-A947-70E740481C1C}">
                <a14:useLocalDpi xmlns:a14="http://schemas.microsoft.com/office/drawing/2010/main" val="0"/>
              </a:ext>
            </a:extLst>
          </a:blip>
          <a:srcRect l="11098" r="10564" b="8958"/>
          <a:stretch>
            <a:fillRect/>
          </a:stretch>
        </p:blipFill>
        <p:spPr bwMode="auto">
          <a:xfrm>
            <a:off x="6338889" y="228601"/>
            <a:ext cx="253365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28"/>
          <p:cNvSpPr txBox="1">
            <a:spLocks noChangeArrowheads="1"/>
          </p:cNvSpPr>
          <p:nvPr/>
        </p:nvSpPr>
        <p:spPr bwMode="auto">
          <a:xfrm>
            <a:off x="7358063" y="3257592"/>
            <a:ext cx="1111570" cy="37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2" tIns="45567" rIns="91132" bIns="45567">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1800" b="1">
                <a:solidFill>
                  <a:srgbClr val="FFFFFF"/>
                </a:solidFill>
                <a:latin typeface="Arial Black" pitchFamily="34" charset="0"/>
              </a:rPr>
              <a:t>J-PARC</a:t>
            </a:r>
          </a:p>
        </p:txBody>
      </p:sp>
      <p:sp>
        <p:nvSpPr>
          <p:cNvPr id="15" name="Text Box 19"/>
          <p:cNvSpPr txBox="1">
            <a:spLocks noChangeArrowheads="1"/>
          </p:cNvSpPr>
          <p:nvPr/>
        </p:nvSpPr>
        <p:spPr bwMode="auto">
          <a:xfrm>
            <a:off x="3000375" y="4143376"/>
            <a:ext cx="1231900" cy="461963"/>
          </a:xfrm>
          <a:prstGeom prst="rect">
            <a:avLst/>
          </a:prstGeom>
          <a:noFill/>
          <a:ln w="9525">
            <a:noFill/>
            <a:miter lim="800000"/>
            <a:headEnd/>
            <a:tailEnd/>
          </a:ln>
          <a:effectLst/>
        </p:spPr>
        <p:txBody>
          <a:bodyPr wrap="none" lIns="91132" tIns="45567" rIns="91132" bIns="45567">
            <a:spAutoFit/>
          </a:bodyPr>
          <a:lstStyle/>
          <a:p>
            <a:pPr>
              <a:defRPr/>
            </a:pPr>
            <a:r>
              <a:rPr lang="en-US" altLang="ja-JP" sz="2400" b="1" dirty="0">
                <a:solidFill>
                  <a:prstClr val="white"/>
                </a:solidFill>
                <a:effectLst>
                  <a:outerShdw blurRad="38100" dist="38100" dir="2700000" algn="tl">
                    <a:srgbClr val="C0C0C0"/>
                  </a:outerShdw>
                </a:effectLst>
              </a:rPr>
              <a:t>Tsukuba</a:t>
            </a:r>
          </a:p>
        </p:txBody>
      </p:sp>
      <p:sp>
        <p:nvSpPr>
          <p:cNvPr id="128006" name="Text Box 20"/>
          <p:cNvSpPr txBox="1">
            <a:spLocks noChangeArrowheads="1"/>
          </p:cNvSpPr>
          <p:nvPr/>
        </p:nvSpPr>
        <p:spPr bwMode="auto">
          <a:xfrm>
            <a:off x="3786231" y="3857626"/>
            <a:ext cx="846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2" tIns="45567" rIns="91132" bIns="45567">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2400" b="1">
                <a:solidFill>
                  <a:srgbClr val="FFFFFF"/>
                </a:solidFill>
              </a:rPr>
              <a:t>Tokai</a:t>
            </a:r>
          </a:p>
        </p:txBody>
      </p:sp>
      <p:sp>
        <p:nvSpPr>
          <p:cNvPr id="128007" name="Oval 21"/>
          <p:cNvSpPr>
            <a:spLocks noChangeArrowheads="1"/>
          </p:cNvSpPr>
          <p:nvPr/>
        </p:nvSpPr>
        <p:spPr bwMode="auto">
          <a:xfrm>
            <a:off x="4206875" y="4419600"/>
            <a:ext cx="215900" cy="215900"/>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132" tIns="45567" rIns="91132" bIns="45567"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endParaRPr lang="ja-JP" altLang="en-US" sz="1800">
              <a:solidFill>
                <a:srgbClr val="FFFFFF"/>
              </a:solidFill>
            </a:endParaRPr>
          </a:p>
        </p:txBody>
      </p:sp>
      <p:sp>
        <p:nvSpPr>
          <p:cNvPr id="128008" name="Oval 22"/>
          <p:cNvSpPr>
            <a:spLocks noChangeArrowheads="1"/>
          </p:cNvSpPr>
          <p:nvPr/>
        </p:nvSpPr>
        <p:spPr bwMode="auto">
          <a:xfrm>
            <a:off x="4357688" y="4214813"/>
            <a:ext cx="215900" cy="215900"/>
          </a:xfrm>
          <a:prstGeom prst="ellipse">
            <a:avLst/>
          </a:prstGeom>
          <a:solidFill>
            <a:srgbClr val="FF505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1132" tIns="45567" rIns="91132" bIns="45567"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endParaRPr lang="ja-JP" altLang="en-US" sz="1800">
              <a:solidFill>
                <a:srgbClr val="FFFFFF"/>
              </a:solidFill>
            </a:endParaRPr>
          </a:p>
        </p:txBody>
      </p:sp>
      <p:sp>
        <p:nvSpPr>
          <p:cNvPr id="19" name="Line 17"/>
          <p:cNvSpPr>
            <a:spLocks noChangeShapeType="1"/>
          </p:cNvSpPr>
          <p:nvPr/>
        </p:nvSpPr>
        <p:spPr bwMode="auto">
          <a:xfrm>
            <a:off x="4422777" y="4605339"/>
            <a:ext cx="792163" cy="340518"/>
          </a:xfrm>
          <a:prstGeom prst="line">
            <a:avLst/>
          </a:prstGeom>
          <a:noFill/>
          <a:ln w="57150">
            <a:solidFill>
              <a:srgbClr val="FF0000"/>
            </a:solidFill>
            <a:prstDash val="solid"/>
            <a:round/>
            <a:headEnd/>
            <a:tailEnd type="stealth" w="lg" len="lg"/>
          </a:ln>
        </p:spPr>
        <p:txBody>
          <a:bodyPr lIns="91132" tIns="45567" rIns="91132" bIns="45567"/>
          <a:lstStyle/>
          <a:p>
            <a:pPr>
              <a:defRPr/>
            </a:pPr>
            <a:endParaRPr lang="en-US">
              <a:solidFill>
                <a:prstClr val="white"/>
              </a:solidFill>
              <a:ea typeface="ＭＳ Ｐゴシック" pitchFamily="50" charset="-128"/>
            </a:endParaRPr>
          </a:p>
        </p:txBody>
      </p:sp>
      <p:pic>
        <p:nvPicPr>
          <p:cNvPr id="1280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2651" y="3541155"/>
            <a:ext cx="2141071"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1" name="Text Box 24"/>
          <p:cNvSpPr txBox="1">
            <a:spLocks noChangeArrowheads="1"/>
          </p:cNvSpPr>
          <p:nvPr/>
        </p:nvSpPr>
        <p:spPr bwMode="auto">
          <a:xfrm>
            <a:off x="5786439" y="3949742"/>
            <a:ext cx="926092" cy="37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2" tIns="45567" rIns="91132" bIns="45567">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1800" b="1">
                <a:solidFill>
                  <a:srgbClr val="FFFFFF"/>
                </a:solidFill>
                <a:latin typeface="Arial Black" pitchFamily="34" charset="0"/>
              </a:rPr>
              <a:t>KEKB</a:t>
            </a:r>
          </a:p>
        </p:txBody>
      </p:sp>
      <p:sp>
        <p:nvSpPr>
          <p:cNvPr id="128012" name="Text Box 25"/>
          <p:cNvSpPr txBox="1">
            <a:spLocks noChangeArrowheads="1"/>
          </p:cNvSpPr>
          <p:nvPr/>
        </p:nvSpPr>
        <p:spPr bwMode="auto">
          <a:xfrm>
            <a:off x="5242651" y="5451450"/>
            <a:ext cx="1400200" cy="37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32" tIns="45567" rIns="91132" bIns="45567">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fontAlgn="base" hangingPunct="1">
              <a:spcBef>
                <a:spcPct val="0"/>
              </a:spcBef>
              <a:spcAft>
                <a:spcPct val="0"/>
              </a:spcAft>
              <a:buFontTx/>
              <a:buNone/>
            </a:pPr>
            <a:r>
              <a:rPr lang="en-US" altLang="ja-JP" sz="1800" dirty="0">
                <a:solidFill>
                  <a:prstClr val="white"/>
                </a:solidFill>
                <a:latin typeface="Arial Black" pitchFamily="34" charset="0"/>
              </a:rPr>
              <a:t>PF, PF-AR</a:t>
            </a:r>
          </a:p>
        </p:txBody>
      </p:sp>
      <p:sp>
        <p:nvSpPr>
          <p:cNvPr id="20" name="Line 18"/>
          <p:cNvSpPr>
            <a:spLocks noChangeShapeType="1"/>
          </p:cNvSpPr>
          <p:nvPr/>
        </p:nvSpPr>
        <p:spPr bwMode="auto">
          <a:xfrm flipV="1">
            <a:off x="4572000" y="3114675"/>
            <a:ext cx="1785938" cy="1106488"/>
          </a:xfrm>
          <a:prstGeom prst="line">
            <a:avLst/>
          </a:prstGeom>
          <a:noFill/>
          <a:ln w="57150">
            <a:solidFill>
              <a:srgbClr val="FF0000"/>
            </a:solidFill>
            <a:prstDash val="solid"/>
            <a:round/>
            <a:headEnd/>
            <a:tailEnd type="stealth" w="lg" len="lg"/>
          </a:ln>
        </p:spPr>
        <p:txBody>
          <a:bodyPr lIns="91132" tIns="45567" rIns="91132" bIns="45567"/>
          <a:lstStyle/>
          <a:p>
            <a:pPr>
              <a:defRPr/>
            </a:pPr>
            <a:endParaRPr lang="en-US">
              <a:solidFill>
                <a:prstClr val="white"/>
              </a:solidFill>
              <a:ea typeface="ＭＳ Ｐゴシック" pitchFamily="50" charset="-128"/>
            </a:endParaRPr>
          </a:p>
        </p:txBody>
      </p:sp>
      <p:sp>
        <p:nvSpPr>
          <p:cNvPr id="27" name="テキスト ボックス 26"/>
          <p:cNvSpPr txBox="1"/>
          <p:nvPr/>
        </p:nvSpPr>
        <p:spPr>
          <a:xfrm>
            <a:off x="198438" y="184150"/>
            <a:ext cx="5345112" cy="1087438"/>
          </a:xfrm>
          <a:prstGeom prst="rect">
            <a:avLst/>
          </a:prstGeom>
          <a:noFill/>
        </p:spPr>
        <p:txBody>
          <a:bodyPr wrap="none" lIns="91132" tIns="45567" rIns="91132" bIns="45567">
            <a:spAutoFit/>
          </a:bodyPr>
          <a:lstStyle/>
          <a:p>
            <a:pPr>
              <a:defRPr/>
            </a:pPr>
            <a:r>
              <a:rPr lang="en-US" sz="3200" b="1" dirty="0">
                <a:solidFill>
                  <a:prstClr val="white"/>
                </a:solidFill>
                <a:ea typeface="ＭＳ Ｐゴシック" pitchFamily="50" charset="-128"/>
              </a:rPr>
              <a:t>Electron machines in Tsukuba </a:t>
            </a:r>
          </a:p>
          <a:p>
            <a:pPr>
              <a:defRPr/>
            </a:pPr>
            <a:r>
              <a:rPr lang="en-US" sz="3200" b="1" dirty="0">
                <a:solidFill>
                  <a:prstClr val="white"/>
                </a:solidFill>
                <a:ea typeface="ＭＳ Ｐゴシック" pitchFamily="50" charset="-128"/>
              </a:rPr>
              <a:t>and proton machines in Tokai</a:t>
            </a:r>
          </a:p>
        </p:txBody>
      </p:sp>
      <p:grpSp>
        <p:nvGrpSpPr>
          <p:cNvPr id="4" name="グループ化 3">
            <a:extLst>
              <a:ext uri="{FF2B5EF4-FFF2-40B4-BE49-F238E27FC236}">
                <a16:creationId xmlns:a16="http://schemas.microsoft.com/office/drawing/2014/main" id="{C8B00F4A-40A5-4E94-9E48-C87D445589BF}"/>
              </a:ext>
            </a:extLst>
          </p:cNvPr>
          <p:cNvGrpSpPr/>
          <p:nvPr/>
        </p:nvGrpSpPr>
        <p:grpSpPr>
          <a:xfrm>
            <a:off x="3347864" y="1285058"/>
            <a:ext cx="2173974" cy="2071934"/>
            <a:chOff x="4265144" y="1088251"/>
            <a:chExt cx="2173974" cy="2071934"/>
          </a:xfrm>
        </p:grpSpPr>
        <p:pic>
          <p:nvPicPr>
            <p:cNvPr id="17" name="図 16">
              <a:extLst>
                <a:ext uri="{FF2B5EF4-FFF2-40B4-BE49-F238E27FC236}">
                  <a16:creationId xmlns:a16="http://schemas.microsoft.com/office/drawing/2014/main" id="{440B7F7A-E030-49DF-937E-3689D51FDE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62" t="1453" r="19042" b="5971"/>
            <a:stretch/>
          </p:blipFill>
          <p:spPr>
            <a:xfrm>
              <a:off x="4265144" y="1088251"/>
              <a:ext cx="2173974" cy="2054913"/>
            </a:xfrm>
            <a:prstGeom prst="rect">
              <a:avLst/>
            </a:prstGeom>
            <a:ln w="57150">
              <a:solidFill>
                <a:srgbClr val="FFFF00"/>
              </a:solidFill>
            </a:ln>
          </p:spPr>
        </p:pic>
        <p:sp>
          <p:nvSpPr>
            <p:cNvPr id="3" name="テキスト ボックス 2">
              <a:extLst>
                <a:ext uri="{FF2B5EF4-FFF2-40B4-BE49-F238E27FC236}">
                  <a16:creationId xmlns:a16="http://schemas.microsoft.com/office/drawing/2014/main" id="{0B7B6D35-E3FB-4FF7-ACFA-06EE558AAF10}"/>
                </a:ext>
              </a:extLst>
            </p:cNvPr>
            <p:cNvSpPr txBox="1"/>
            <p:nvPr/>
          </p:nvSpPr>
          <p:spPr>
            <a:xfrm>
              <a:off x="4265144" y="2852408"/>
              <a:ext cx="1609351" cy="307777"/>
            </a:xfrm>
            <a:prstGeom prst="rect">
              <a:avLst/>
            </a:prstGeom>
            <a:noFill/>
          </p:spPr>
          <p:txBody>
            <a:bodyPr wrap="none" rtlCol="0">
              <a:spAutoFit/>
            </a:bodyPr>
            <a:lstStyle/>
            <a:p>
              <a:r>
                <a:rPr kumimoji="1" lang="en-US" altLang="ja-JP" sz="1400" dirty="0">
                  <a:solidFill>
                    <a:srgbClr val="FFFF00"/>
                  </a:solidFill>
                </a:rPr>
                <a:t>Sunrise Peak in </a:t>
              </a:r>
              <a:r>
                <a:rPr kumimoji="1" lang="en-US" altLang="ja-JP" sz="1400" dirty="0" err="1">
                  <a:solidFill>
                    <a:srgbClr val="FFFF00"/>
                  </a:solidFill>
                </a:rPr>
                <a:t>Jeju</a:t>
              </a:r>
              <a:endParaRPr kumimoji="1" lang="ja-JP" altLang="en-US" sz="1400" dirty="0">
                <a:solidFill>
                  <a:srgbClr val="FFFF00"/>
                </a:solidFill>
              </a:endParaRPr>
            </a:p>
          </p:txBody>
        </p:sp>
      </p:grpSp>
      <p:sp>
        <p:nvSpPr>
          <p:cNvPr id="5" name="矢印: 左右 4">
            <a:extLst>
              <a:ext uri="{FF2B5EF4-FFF2-40B4-BE49-F238E27FC236}">
                <a16:creationId xmlns:a16="http://schemas.microsoft.com/office/drawing/2014/main" id="{E2E50669-1562-4A8B-BD31-B464425B6AC0}"/>
              </a:ext>
            </a:extLst>
          </p:cNvPr>
          <p:cNvSpPr/>
          <p:nvPr/>
        </p:nvSpPr>
        <p:spPr>
          <a:xfrm>
            <a:off x="5711634" y="2371281"/>
            <a:ext cx="772360" cy="238456"/>
          </a:xfrm>
          <a:prstGeom prst="lef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428D0737-73CB-4656-A35C-1BBDD09129FC}"/>
              </a:ext>
            </a:extLst>
          </p:cNvPr>
          <p:cNvSpPr>
            <a:spLocks noGrp="1"/>
          </p:cNvSpPr>
          <p:nvPr>
            <p:ph type="sldNum" sz="quarter" idx="12"/>
          </p:nvPr>
        </p:nvSpPr>
        <p:spPr/>
        <p:txBody>
          <a:bodyPr/>
          <a:lstStyle/>
          <a:p>
            <a:fld id="{D4C49B74-5DB2-4B03-B1D2-7F6A3C51C31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6276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520651"/>
            <a:ext cx="7886700" cy="1325563"/>
          </a:xfrm>
        </p:spPr>
        <p:txBody>
          <a:bodyPr/>
          <a:lstStyle/>
          <a:p>
            <a:r>
              <a:rPr lang="en-US" dirty="0" err="1"/>
              <a:t>SuperKEKB</a:t>
            </a:r>
            <a:r>
              <a:rPr lang="en-US" dirty="0"/>
              <a:t> and Belle II</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47" y="514622"/>
            <a:ext cx="8658225"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srcRect/>
          <a:stretch>
            <a:fillRect/>
          </a:stretch>
        </p:blipFill>
        <p:spPr bwMode="auto">
          <a:xfrm>
            <a:off x="-11220" y="5688235"/>
            <a:ext cx="1846917" cy="1006201"/>
          </a:xfrm>
          <a:prstGeom prst="rect">
            <a:avLst/>
          </a:prstGeom>
          <a:noFill/>
          <a:ln w="12700">
            <a:noFill/>
            <a:miter lim="800000"/>
            <a:headEnd/>
            <a:tailEnd/>
          </a:ln>
        </p:spPr>
      </p:pic>
      <p:sp>
        <p:nvSpPr>
          <p:cNvPr id="7" name="Rectangle 20"/>
          <p:cNvSpPr>
            <a:spLocks/>
          </p:cNvSpPr>
          <p:nvPr/>
        </p:nvSpPr>
        <p:spPr bwMode="auto">
          <a:xfrm>
            <a:off x="129567" y="1016237"/>
            <a:ext cx="1939632" cy="369332"/>
          </a:xfrm>
          <a:prstGeom prst="rect">
            <a:avLst/>
          </a:prstGeom>
          <a:solidFill>
            <a:schemeClr val="bg1"/>
          </a:solidFill>
          <a:ln w="12700">
            <a:solidFill>
              <a:schemeClr val="tx1"/>
            </a:solidFill>
            <a:miter lim="800000"/>
            <a:headEnd/>
            <a:tailEnd/>
          </a:ln>
        </p:spPr>
        <p:txBody>
          <a:bodyPr wrap="none" lIns="0" tIns="0" rIns="40638" bIns="0">
            <a:spAutoFit/>
          </a:bodyPr>
          <a:lstStyle/>
          <a:p>
            <a:r>
              <a:rPr lang="en-US" altLang="ja-JP" sz="2400" dirty="0">
                <a:solidFill>
                  <a:srgbClr val="0000FF"/>
                </a:solidFill>
                <a:latin typeface="Futura" charset="0"/>
              </a:rPr>
              <a:t>e</a:t>
            </a:r>
            <a:r>
              <a:rPr lang="en-US" altLang="ja-JP" sz="2400" baseline="30000" dirty="0">
                <a:solidFill>
                  <a:srgbClr val="0000FF"/>
                </a:solidFill>
                <a:latin typeface="Futura" charset="0"/>
              </a:rPr>
              <a:t>-</a:t>
            </a:r>
            <a:r>
              <a:rPr lang="en-US" altLang="ja-JP" sz="2400" dirty="0">
                <a:solidFill>
                  <a:srgbClr val="0000FF"/>
                </a:solidFill>
                <a:latin typeface="Futura" charset="0"/>
              </a:rPr>
              <a:t> 7GeV 2.6 A</a:t>
            </a:r>
          </a:p>
        </p:txBody>
      </p:sp>
      <p:sp>
        <p:nvSpPr>
          <p:cNvPr id="8" name="Rectangle 21"/>
          <p:cNvSpPr>
            <a:spLocks/>
          </p:cNvSpPr>
          <p:nvPr/>
        </p:nvSpPr>
        <p:spPr bwMode="auto">
          <a:xfrm>
            <a:off x="103919" y="576860"/>
            <a:ext cx="1990928" cy="369332"/>
          </a:xfrm>
          <a:prstGeom prst="rect">
            <a:avLst/>
          </a:prstGeom>
          <a:noFill/>
          <a:ln w="12700">
            <a:solidFill>
              <a:schemeClr val="tx1"/>
            </a:solidFill>
            <a:miter lim="800000"/>
            <a:headEnd/>
            <a:tailEnd/>
          </a:ln>
        </p:spPr>
        <p:txBody>
          <a:bodyPr wrap="none" lIns="0" tIns="0" rIns="40638" bIns="0">
            <a:spAutoFit/>
          </a:bodyPr>
          <a:lstStyle/>
          <a:p>
            <a:r>
              <a:rPr lang="en-US" altLang="ja-JP" sz="2400" dirty="0">
                <a:solidFill>
                  <a:srgbClr val="FF0000"/>
                </a:solidFill>
                <a:latin typeface="Futura" charset="0"/>
              </a:rPr>
              <a:t>e</a:t>
            </a:r>
            <a:r>
              <a:rPr lang="en-US" altLang="ja-JP" sz="2400" baseline="30000" dirty="0">
                <a:solidFill>
                  <a:srgbClr val="FF0000"/>
                </a:solidFill>
                <a:latin typeface="Futura" charset="0"/>
              </a:rPr>
              <a:t>+</a:t>
            </a:r>
            <a:r>
              <a:rPr lang="en-US" altLang="ja-JP" sz="2400" dirty="0">
                <a:solidFill>
                  <a:srgbClr val="FF0000"/>
                </a:solidFill>
                <a:latin typeface="Futura" charset="0"/>
              </a:rPr>
              <a:t> 4GeV 3.6 A</a:t>
            </a:r>
          </a:p>
        </p:txBody>
      </p:sp>
      <p:sp>
        <p:nvSpPr>
          <p:cNvPr id="9" name="Rectangle 23"/>
          <p:cNvSpPr>
            <a:spLocks/>
          </p:cNvSpPr>
          <p:nvPr/>
        </p:nvSpPr>
        <p:spPr bwMode="auto">
          <a:xfrm>
            <a:off x="2206666" y="2131238"/>
            <a:ext cx="4042531" cy="394502"/>
          </a:xfrm>
          <a:prstGeom prst="rect">
            <a:avLst/>
          </a:prstGeom>
          <a:solidFill>
            <a:srgbClr val="FFCCC9"/>
          </a:solidFill>
          <a:ln w="12700">
            <a:noFill/>
            <a:miter lim="800000"/>
            <a:headEnd/>
            <a:tailEnd/>
          </a:ln>
        </p:spPr>
        <p:txBody>
          <a:bodyPr lIns="0" tIns="0" rIns="40638" bIns="0"/>
          <a:lstStyle/>
          <a:p>
            <a:pPr algn="ctr"/>
            <a:r>
              <a:rPr lang="en-US" altLang="ja-JP" sz="2700" dirty="0">
                <a:solidFill>
                  <a:prstClr val="black"/>
                </a:solidFill>
                <a:latin typeface="ＭＳ Ｐゴシック" pitchFamily="50" charset="-128"/>
              </a:rPr>
              <a:t>Target: L = 8x10</a:t>
            </a:r>
            <a:r>
              <a:rPr lang="en-US" altLang="ja-JP" sz="2700" baseline="30000" dirty="0">
                <a:solidFill>
                  <a:prstClr val="black"/>
                </a:solidFill>
                <a:latin typeface="ＭＳ Ｐゴシック" pitchFamily="50" charset="-128"/>
              </a:rPr>
              <a:t>35</a:t>
            </a:r>
            <a:r>
              <a:rPr lang="en-US" altLang="ja-JP" sz="2700" dirty="0">
                <a:solidFill>
                  <a:prstClr val="black"/>
                </a:solidFill>
                <a:latin typeface="ＭＳ Ｐゴシック" pitchFamily="50" charset="-128"/>
              </a:rPr>
              <a:t>/cm</a:t>
            </a:r>
            <a:r>
              <a:rPr lang="en-US" altLang="ja-JP" sz="2700" baseline="30000" dirty="0">
                <a:solidFill>
                  <a:prstClr val="black"/>
                </a:solidFill>
                <a:latin typeface="ＭＳ Ｐゴシック" pitchFamily="50" charset="-128"/>
              </a:rPr>
              <a:t>2</a:t>
            </a:r>
            <a:r>
              <a:rPr lang="en-US" altLang="ja-JP" sz="2700" dirty="0">
                <a:solidFill>
                  <a:prstClr val="black"/>
                </a:solidFill>
                <a:latin typeface="ＭＳ Ｐゴシック" pitchFamily="50" charset="-128"/>
              </a:rPr>
              <a:t>/s</a:t>
            </a:r>
            <a:endParaRPr lang="ja-JP" altLang="en-US" sz="2700" dirty="0">
              <a:solidFill>
                <a:prstClr val="black"/>
              </a:solidFill>
              <a:latin typeface="ＭＳ Ｐゴシック" pitchFamily="50" charset="-128"/>
            </a:endParaRPr>
          </a:p>
        </p:txBody>
      </p:sp>
      <p:grpSp>
        <p:nvGrpSpPr>
          <p:cNvPr id="10" name="Group 24"/>
          <p:cNvGrpSpPr>
            <a:grpSpLocks/>
          </p:cNvGrpSpPr>
          <p:nvPr/>
        </p:nvGrpSpPr>
        <p:grpSpPr bwMode="auto">
          <a:xfrm>
            <a:off x="3314835" y="6165304"/>
            <a:ext cx="2276879" cy="657503"/>
            <a:chOff x="0" y="0"/>
            <a:chExt cx="2192" cy="632"/>
          </a:xfrm>
        </p:grpSpPr>
        <p:grpSp>
          <p:nvGrpSpPr>
            <p:cNvPr id="11" name="Group 25"/>
            <p:cNvGrpSpPr>
              <a:grpSpLocks/>
            </p:cNvGrpSpPr>
            <p:nvPr/>
          </p:nvGrpSpPr>
          <p:grpSpPr bwMode="auto">
            <a:xfrm>
              <a:off x="0" y="77"/>
              <a:ext cx="2192" cy="555"/>
              <a:chOff x="0" y="0"/>
              <a:chExt cx="2192" cy="554"/>
            </a:xfrm>
          </p:grpSpPr>
          <p:sp>
            <p:nvSpPr>
              <p:cNvPr id="13" name="Rectangle 26"/>
              <p:cNvSpPr>
                <a:spLocks/>
              </p:cNvSpPr>
              <p:nvPr/>
            </p:nvSpPr>
            <p:spPr bwMode="auto">
              <a:xfrm>
                <a:off x="0" y="0"/>
                <a:ext cx="2192" cy="453"/>
              </a:xfrm>
              <a:prstGeom prst="rect">
                <a:avLst/>
              </a:prstGeom>
              <a:solidFill>
                <a:srgbClr val="FFFFFF"/>
              </a:solidFill>
              <a:ln w="25400">
                <a:solidFill>
                  <a:srgbClr val="FFFFFF"/>
                </a:solidFill>
                <a:miter lim="800000"/>
                <a:headEnd/>
                <a:tailEnd/>
              </a:ln>
            </p:spPr>
            <p:txBody>
              <a:bodyPr lIns="0" tIns="0" rIns="0" bIns="0"/>
              <a:lstStyle/>
              <a:p>
                <a:endParaRPr lang="ja-JP" altLang="en-US">
                  <a:solidFill>
                    <a:prstClr val="black"/>
                  </a:solidFill>
                </a:endParaRPr>
              </a:p>
            </p:txBody>
          </p:sp>
          <p:pic>
            <p:nvPicPr>
              <p:cNvPr id="14" name="Picture 27"/>
              <p:cNvPicPr>
                <a:picLocks noChangeAspect="1" noChangeArrowheads="1"/>
              </p:cNvPicPr>
              <p:nvPr/>
            </p:nvPicPr>
            <p:blipFill>
              <a:blip r:embed="rId5" cstate="print"/>
              <a:srcRect/>
              <a:stretch>
                <a:fillRect/>
              </a:stretch>
            </p:blipFill>
            <p:spPr bwMode="auto">
              <a:xfrm>
                <a:off x="74" y="20"/>
                <a:ext cx="2047" cy="534"/>
              </a:xfrm>
              <a:prstGeom prst="rect">
                <a:avLst/>
              </a:prstGeom>
              <a:noFill/>
              <a:ln w="12700">
                <a:noFill/>
                <a:miter lim="800000"/>
                <a:headEnd/>
                <a:tailEnd/>
              </a:ln>
            </p:spPr>
          </p:pic>
        </p:grpSp>
        <p:sp>
          <p:nvSpPr>
            <p:cNvPr id="12" name="Oval 28"/>
            <p:cNvSpPr>
              <a:spLocks/>
            </p:cNvSpPr>
            <p:nvPr/>
          </p:nvSpPr>
          <p:spPr bwMode="auto">
            <a:xfrm>
              <a:off x="1276" y="0"/>
              <a:ext cx="470" cy="605"/>
            </a:xfrm>
            <a:prstGeom prst="ellipse">
              <a:avLst/>
            </a:prstGeom>
            <a:noFill/>
            <a:ln w="50800">
              <a:solidFill>
                <a:srgbClr val="FF0500"/>
              </a:solidFill>
              <a:round/>
              <a:headEnd/>
              <a:tailEnd/>
            </a:ln>
          </p:spPr>
          <p:txBody>
            <a:bodyPr lIns="0" tIns="0" rIns="0" bIns="0"/>
            <a:lstStyle/>
            <a:p>
              <a:endParaRPr lang="ja-JP" altLang="en-US">
                <a:solidFill>
                  <a:prstClr val="black"/>
                </a:solidFill>
              </a:endParaRPr>
            </a:p>
          </p:txBody>
        </p:sp>
      </p:grpSp>
      <p:cxnSp>
        <p:nvCxnSpPr>
          <p:cNvPr id="16" name="直線矢印コネクタ 15"/>
          <p:cNvCxnSpPr/>
          <p:nvPr/>
        </p:nvCxnSpPr>
        <p:spPr>
          <a:xfrm>
            <a:off x="4240508" y="1286521"/>
            <a:ext cx="425531" cy="70922"/>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8" name="Rectangle 19"/>
          <p:cNvSpPr>
            <a:spLocks/>
          </p:cNvSpPr>
          <p:nvPr/>
        </p:nvSpPr>
        <p:spPr bwMode="auto">
          <a:xfrm>
            <a:off x="3131188" y="1712425"/>
            <a:ext cx="1914883" cy="415498"/>
          </a:xfrm>
          <a:prstGeom prst="rect">
            <a:avLst/>
          </a:prstGeom>
          <a:solidFill>
            <a:srgbClr val="FFCCC9"/>
          </a:solidFill>
          <a:ln w="12700">
            <a:noFill/>
            <a:miter lim="800000"/>
            <a:headEnd/>
            <a:tailEnd/>
          </a:ln>
        </p:spPr>
        <p:txBody>
          <a:bodyPr lIns="0" tIns="0" rIns="40638" bIns="0">
            <a:spAutoFit/>
          </a:bodyPr>
          <a:lstStyle/>
          <a:p>
            <a:r>
              <a:rPr lang="en-US" altLang="ja-JP" sz="2700" dirty="0">
                <a:solidFill>
                  <a:prstClr val="black"/>
                </a:solidFill>
                <a:latin typeface="ＭＳ Ｐゴシック" pitchFamily="50" charset="-128"/>
              </a:rPr>
              <a:t> </a:t>
            </a:r>
            <a:r>
              <a:rPr lang="en-US" altLang="ja-JP" sz="2700" dirty="0" err="1">
                <a:solidFill>
                  <a:prstClr val="black"/>
                </a:solidFill>
                <a:latin typeface="ＭＳ Ｐゴシック" pitchFamily="50" charset="-128"/>
              </a:rPr>
              <a:t>SuperKEKB</a:t>
            </a:r>
            <a:endParaRPr lang="ja-JP" altLang="en-US" sz="2700" dirty="0">
              <a:solidFill>
                <a:prstClr val="black"/>
              </a:solidFill>
              <a:latin typeface="ＭＳ Ｐゴシック" pitchFamily="50" charset="-128"/>
            </a:endParaRPr>
          </a:p>
        </p:txBody>
      </p:sp>
      <p:grpSp>
        <p:nvGrpSpPr>
          <p:cNvPr id="61" name="グループ化 60"/>
          <p:cNvGrpSpPr/>
          <p:nvPr/>
        </p:nvGrpSpPr>
        <p:grpSpPr>
          <a:xfrm>
            <a:off x="7270933" y="1163124"/>
            <a:ext cx="1453893" cy="628714"/>
            <a:chOff x="7270930" y="1007599"/>
            <a:chExt cx="1453893" cy="628714"/>
          </a:xfrm>
        </p:grpSpPr>
        <p:pic>
          <p:nvPicPr>
            <p:cNvPr id="17" name="図 51"/>
            <p:cNvPicPr>
              <a:picLocks noChangeAspect="1"/>
            </p:cNvPicPr>
            <p:nvPr/>
          </p:nvPicPr>
          <p:blipFill>
            <a:blip r:embed="rId6" cstate="print"/>
            <a:srcRect/>
            <a:stretch>
              <a:fillRect/>
            </a:stretch>
          </p:blipFill>
          <p:spPr bwMode="auto">
            <a:xfrm>
              <a:off x="7270930" y="1111789"/>
              <a:ext cx="1453893" cy="480198"/>
            </a:xfrm>
            <a:prstGeom prst="rect">
              <a:avLst/>
            </a:prstGeom>
            <a:noFill/>
            <a:ln w="9525">
              <a:noFill/>
              <a:miter lim="800000"/>
              <a:headEnd/>
              <a:tailEnd/>
            </a:ln>
          </p:spPr>
        </p:pic>
        <p:cxnSp>
          <p:nvCxnSpPr>
            <p:cNvPr id="19" name="直線矢印コネクタ 18"/>
            <p:cNvCxnSpPr>
              <a:cxnSpLocks noChangeShapeType="1"/>
            </p:cNvCxnSpPr>
            <p:nvPr/>
          </p:nvCxnSpPr>
          <p:spPr bwMode="auto">
            <a:xfrm flipH="1" flipV="1">
              <a:off x="8192910" y="1521065"/>
              <a:ext cx="319147" cy="115248"/>
            </a:xfrm>
            <a:prstGeom prst="straightConnector1">
              <a:avLst/>
            </a:prstGeom>
            <a:noFill/>
            <a:ln w="38100">
              <a:solidFill>
                <a:srgbClr val="FF0000"/>
              </a:solidFill>
              <a:round/>
              <a:headEnd/>
              <a:tailEnd type="arrow" w="med" len="med"/>
            </a:ln>
            <a:effectLst>
              <a:outerShdw blurRad="40000" dist="20000" dir="5400000" rotWithShape="0">
                <a:srgbClr val="000000">
                  <a:alpha val="37999"/>
                </a:srgbClr>
              </a:outerShdw>
            </a:effectLst>
          </p:spPr>
        </p:cxnSp>
        <p:cxnSp>
          <p:nvCxnSpPr>
            <p:cNvPr id="20" name="直線矢印コネクタ 19"/>
            <p:cNvCxnSpPr>
              <a:cxnSpLocks noChangeShapeType="1"/>
            </p:cNvCxnSpPr>
            <p:nvPr/>
          </p:nvCxnSpPr>
          <p:spPr bwMode="auto">
            <a:xfrm flipV="1">
              <a:off x="7483694" y="1521065"/>
              <a:ext cx="354608" cy="70922"/>
            </a:xfrm>
            <a:prstGeom prst="straightConnector1">
              <a:avLst/>
            </a:prstGeom>
            <a:noFill/>
            <a:ln w="38100">
              <a:solidFill>
                <a:srgbClr val="0000FF"/>
              </a:solidFill>
              <a:round/>
              <a:headEnd/>
              <a:tailEnd type="arrow" w="med" len="med"/>
            </a:ln>
            <a:effectLst>
              <a:outerShdw blurRad="40000" dist="20000" dir="5400000" rotWithShape="0">
                <a:srgbClr val="000000">
                  <a:alpha val="37999"/>
                </a:srgbClr>
              </a:outerShdw>
            </a:effectLst>
          </p:spPr>
        </p:cxnSp>
        <p:sp>
          <p:nvSpPr>
            <p:cNvPr id="21" name="Rectangle 16"/>
            <p:cNvSpPr>
              <a:spLocks/>
            </p:cNvSpPr>
            <p:nvPr/>
          </p:nvSpPr>
          <p:spPr bwMode="auto">
            <a:xfrm>
              <a:off x="7598941" y="1007599"/>
              <a:ext cx="992902" cy="141843"/>
            </a:xfrm>
            <a:prstGeom prst="rect">
              <a:avLst/>
            </a:prstGeom>
            <a:noFill/>
            <a:ln w="12700">
              <a:noFill/>
              <a:miter lim="800000"/>
              <a:headEnd/>
              <a:tailEnd/>
            </a:ln>
          </p:spPr>
          <p:txBody>
            <a:bodyPr lIns="0" tIns="0" rIns="40638" bIns="0"/>
            <a:lstStyle/>
            <a:p>
              <a:r>
                <a:rPr lang="en-US" altLang="ja-JP" sz="1000" dirty="0">
                  <a:solidFill>
                    <a:prstClr val="black"/>
                  </a:solidFill>
                  <a:latin typeface="Gill Sans" charset="0"/>
                </a:rPr>
                <a:t>Colliding bunches</a:t>
              </a:r>
            </a:p>
          </p:txBody>
        </p:sp>
      </p:grpSp>
      <p:cxnSp>
        <p:nvCxnSpPr>
          <p:cNvPr id="24" name="直線矢印コネクタ 23"/>
          <p:cNvCxnSpPr>
            <a:cxnSpLocks noChangeShapeType="1"/>
          </p:cNvCxnSpPr>
          <p:nvPr/>
        </p:nvCxnSpPr>
        <p:spPr bwMode="auto">
          <a:xfrm flipH="1">
            <a:off x="984250" y="2540952"/>
            <a:ext cx="332503" cy="394501"/>
          </a:xfrm>
          <a:prstGeom prst="straightConnector1">
            <a:avLst/>
          </a:prstGeom>
          <a:noFill/>
          <a:ln w="19050" cap="flat" cmpd="sng" algn="ctr">
            <a:solidFill>
              <a:schemeClr val="accent5">
                <a:lumMod val="60000"/>
                <a:lumOff val="40000"/>
              </a:schemeClr>
            </a:solidFill>
            <a:prstDash val="solid"/>
            <a:round/>
            <a:headEnd type="arrow" w="med" len="med"/>
            <a:tailEnd type="arrow" w="med" len="med"/>
          </a:ln>
          <a:effectLst/>
        </p:spPr>
      </p:cxnSp>
      <p:pic>
        <p:nvPicPr>
          <p:cNvPr id="25" name="Picture 330" descr="OHO_TiN_After"/>
          <p:cNvPicPr>
            <a:picLocks noChangeAspect="1" noChangeArrowheads="1"/>
          </p:cNvPicPr>
          <p:nvPr/>
        </p:nvPicPr>
        <p:blipFill>
          <a:blip r:embed="rId7" cstate="print">
            <a:lum contrast="-18000"/>
          </a:blip>
          <a:srcRect b="8067"/>
          <a:stretch>
            <a:fillRect/>
          </a:stretch>
        </p:blipFill>
        <p:spPr bwMode="auto">
          <a:xfrm>
            <a:off x="1862642" y="5717044"/>
            <a:ext cx="1269201" cy="948576"/>
          </a:xfrm>
          <a:prstGeom prst="rect">
            <a:avLst/>
          </a:prstGeom>
          <a:noFill/>
          <a:ln w="9525">
            <a:noFill/>
            <a:miter lim="800000"/>
            <a:headEnd/>
            <a:tailEnd/>
          </a:ln>
        </p:spPr>
      </p:pic>
      <p:pic>
        <p:nvPicPr>
          <p:cNvPr id="26" name="Picture 33" descr="&#10;ARES のコピー                                                  0004FF1BMacintosh HD                   C12DDCCD:"/>
          <p:cNvPicPr>
            <a:picLocks noChangeAspect="1" noChangeArrowheads="1"/>
          </p:cNvPicPr>
          <p:nvPr/>
        </p:nvPicPr>
        <p:blipFill>
          <a:blip r:embed="rId8" cstate="print"/>
          <a:srcRect/>
          <a:stretch>
            <a:fillRect/>
          </a:stretch>
        </p:blipFill>
        <p:spPr bwMode="auto">
          <a:xfrm>
            <a:off x="7741285" y="2033853"/>
            <a:ext cx="1348988" cy="1903063"/>
          </a:xfrm>
          <a:prstGeom prst="rect">
            <a:avLst/>
          </a:prstGeom>
          <a:noFill/>
          <a:ln w="9525">
            <a:noFill/>
            <a:miter lim="800000"/>
            <a:headEnd/>
            <a:tailEnd/>
          </a:ln>
        </p:spPr>
      </p:pic>
      <p:sp>
        <p:nvSpPr>
          <p:cNvPr id="27" name="Text Box 34"/>
          <p:cNvSpPr txBox="1">
            <a:spLocks noChangeArrowheads="1"/>
          </p:cNvSpPr>
          <p:nvPr/>
        </p:nvSpPr>
        <p:spPr bwMode="auto">
          <a:xfrm>
            <a:off x="3237571" y="4806010"/>
            <a:ext cx="872355" cy="246221"/>
          </a:xfrm>
          <a:prstGeom prst="rect">
            <a:avLst/>
          </a:prstGeom>
          <a:noFill/>
          <a:ln w="9525">
            <a:noFill/>
            <a:miter lim="800000"/>
            <a:headEnd/>
            <a:tailEnd/>
          </a:ln>
        </p:spPr>
        <p:txBody>
          <a:bodyPr wrap="none">
            <a:spAutoFit/>
          </a:bodyPr>
          <a:lstStyle/>
          <a:p>
            <a:r>
              <a:rPr lang="en-US" altLang="ja-JP" sz="1000" dirty="0">
                <a:solidFill>
                  <a:prstClr val="black"/>
                </a:solidFill>
                <a:latin typeface="Helvetica Neue"/>
              </a:rPr>
              <a:t>Damping ring</a:t>
            </a:r>
          </a:p>
        </p:txBody>
      </p:sp>
      <p:sp>
        <p:nvSpPr>
          <p:cNvPr id="28" name="Line 35"/>
          <p:cNvSpPr>
            <a:spLocks noChangeShapeType="1"/>
          </p:cNvSpPr>
          <p:nvPr/>
        </p:nvSpPr>
        <p:spPr bwMode="auto">
          <a:xfrm flipH="1">
            <a:off x="3308490" y="5042411"/>
            <a:ext cx="780139" cy="0"/>
          </a:xfrm>
          <a:prstGeom prst="line">
            <a:avLst/>
          </a:prstGeom>
          <a:noFill/>
          <a:ln w="28575">
            <a:solidFill>
              <a:srgbClr val="B80000"/>
            </a:solidFill>
            <a:round/>
            <a:headEnd type="triangle" w="sm" len="sm"/>
            <a:tailEnd type="none" w="sm" len="sm"/>
          </a:ln>
        </p:spPr>
        <p:txBody>
          <a:bodyPr wrap="none" anchor="ctr"/>
          <a:lstStyle/>
          <a:p>
            <a:endParaRPr lang="ja-JP" altLang="en-US">
              <a:solidFill>
                <a:prstClr val="black"/>
              </a:solidFill>
            </a:endParaRPr>
          </a:p>
        </p:txBody>
      </p:sp>
      <p:sp>
        <p:nvSpPr>
          <p:cNvPr id="29" name="Line 36"/>
          <p:cNvSpPr>
            <a:spLocks noChangeShapeType="1"/>
          </p:cNvSpPr>
          <p:nvPr/>
        </p:nvSpPr>
        <p:spPr bwMode="auto">
          <a:xfrm flipH="1">
            <a:off x="5898865" y="5506357"/>
            <a:ext cx="212765" cy="354608"/>
          </a:xfrm>
          <a:prstGeom prst="line">
            <a:avLst/>
          </a:prstGeom>
          <a:noFill/>
          <a:ln w="28575">
            <a:solidFill>
              <a:srgbClr val="B80000"/>
            </a:solidFill>
            <a:round/>
            <a:headEnd type="triangle" w="sm" len="sm"/>
            <a:tailEnd type="none" w="sm" len="sm"/>
          </a:ln>
        </p:spPr>
        <p:txBody>
          <a:bodyPr wrap="none" anchor="ctr"/>
          <a:lstStyle/>
          <a:p>
            <a:endParaRPr lang="ja-JP" altLang="en-US">
              <a:solidFill>
                <a:prstClr val="black"/>
              </a:solidFill>
            </a:endParaRPr>
          </a:p>
        </p:txBody>
      </p:sp>
      <p:sp>
        <p:nvSpPr>
          <p:cNvPr id="30" name="Text Box 37"/>
          <p:cNvSpPr txBox="1">
            <a:spLocks noChangeArrowheads="1"/>
          </p:cNvSpPr>
          <p:nvPr/>
        </p:nvSpPr>
        <p:spPr bwMode="auto">
          <a:xfrm>
            <a:off x="5114295" y="5860969"/>
            <a:ext cx="1196161" cy="246221"/>
          </a:xfrm>
          <a:prstGeom prst="rect">
            <a:avLst/>
          </a:prstGeom>
          <a:noFill/>
          <a:ln w="9525">
            <a:noFill/>
            <a:miter lim="800000"/>
            <a:headEnd/>
            <a:tailEnd/>
          </a:ln>
        </p:spPr>
        <p:txBody>
          <a:bodyPr wrap="none">
            <a:spAutoFit/>
          </a:bodyPr>
          <a:lstStyle/>
          <a:p>
            <a:r>
              <a:rPr lang="en-US" altLang="ja-JP" sz="1000" dirty="0">
                <a:solidFill>
                  <a:prstClr val="black"/>
                </a:solidFill>
                <a:latin typeface="Helvetica Neue"/>
              </a:rPr>
              <a:t>Low emittance gun</a:t>
            </a:r>
          </a:p>
        </p:txBody>
      </p:sp>
      <p:sp>
        <p:nvSpPr>
          <p:cNvPr id="31" name="Line 38"/>
          <p:cNvSpPr>
            <a:spLocks noChangeShapeType="1"/>
          </p:cNvSpPr>
          <p:nvPr/>
        </p:nvSpPr>
        <p:spPr bwMode="auto">
          <a:xfrm flipH="1">
            <a:off x="5260570" y="5860965"/>
            <a:ext cx="638295" cy="0"/>
          </a:xfrm>
          <a:prstGeom prst="line">
            <a:avLst/>
          </a:prstGeom>
          <a:noFill/>
          <a:ln w="28575">
            <a:solidFill>
              <a:srgbClr val="B80000"/>
            </a:solidFill>
            <a:round/>
            <a:headEnd type="none" w="sm" len="sm"/>
            <a:tailEnd type="none" w="sm" len="sm"/>
          </a:ln>
        </p:spPr>
        <p:txBody>
          <a:bodyPr wrap="none" anchor="ctr"/>
          <a:lstStyle/>
          <a:p>
            <a:endParaRPr lang="ja-JP" altLang="en-US">
              <a:solidFill>
                <a:prstClr val="black"/>
              </a:solidFill>
            </a:endParaRPr>
          </a:p>
        </p:txBody>
      </p:sp>
      <p:sp>
        <p:nvSpPr>
          <p:cNvPr id="32" name="Text Box 39"/>
          <p:cNvSpPr txBox="1">
            <a:spLocks noChangeArrowheads="1"/>
          </p:cNvSpPr>
          <p:nvPr/>
        </p:nvSpPr>
        <p:spPr bwMode="auto">
          <a:xfrm>
            <a:off x="7674982" y="4221098"/>
            <a:ext cx="1035861" cy="246221"/>
          </a:xfrm>
          <a:prstGeom prst="rect">
            <a:avLst/>
          </a:prstGeom>
          <a:noFill/>
          <a:ln w="9525">
            <a:noFill/>
            <a:miter lim="800000"/>
            <a:headEnd/>
            <a:tailEnd/>
          </a:ln>
        </p:spPr>
        <p:txBody>
          <a:bodyPr wrap="none">
            <a:spAutoFit/>
          </a:bodyPr>
          <a:lstStyle/>
          <a:p>
            <a:r>
              <a:rPr lang="en-US" altLang="ja-JP" sz="1000" dirty="0">
                <a:solidFill>
                  <a:prstClr val="black"/>
                </a:solidFill>
                <a:latin typeface="Helvetica Neue"/>
              </a:rPr>
              <a:t>Positron source</a:t>
            </a:r>
          </a:p>
        </p:txBody>
      </p:sp>
      <p:sp>
        <p:nvSpPr>
          <p:cNvPr id="33" name="Line 40"/>
          <p:cNvSpPr>
            <a:spLocks noChangeShapeType="1"/>
          </p:cNvSpPr>
          <p:nvPr/>
        </p:nvSpPr>
        <p:spPr bwMode="auto">
          <a:xfrm>
            <a:off x="6489313" y="4845833"/>
            <a:ext cx="1063824" cy="0"/>
          </a:xfrm>
          <a:prstGeom prst="line">
            <a:avLst/>
          </a:prstGeom>
          <a:noFill/>
          <a:ln w="28575">
            <a:solidFill>
              <a:srgbClr val="B80000"/>
            </a:solidFill>
            <a:round/>
            <a:headEnd type="triangle" w="sm" len="sm"/>
            <a:tailEnd type="none" w="sm" len="sm"/>
          </a:ln>
        </p:spPr>
        <p:txBody>
          <a:bodyPr wrap="none" anchor="ctr"/>
          <a:lstStyle/>
          <a:p>
            <a:endParaRPr lang="ja-JP" altLang="en-US">
              <a:solidFill>
                <a:prstClr val="black"/>
              </a:solidFill>
            </a:endParaRPr>
          </a:p>
        </p:txBody>
      </p:sp>
      <p:sp>
        <p:nvSpPr>
          <p:cNvPr id="36" name="Text Box 43"/>
          <p:cNvSpPr txBox="1">
            <a:spLocks noChangeArrowheads="1"/>
          </p:cNvSpPr>
          <p:nvPr/>
        </p:nvSpPr>
        <p:spPr bwMode="auto">
          <a:xfrm>
            <a:off x="7166615" y="262379"/>
            <a:ext cx="1425231" cy="52322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ja-JP" sz="2800" dirty="0">
                <a:solidFill>
                  <a:srgbClr val="FFC000"/>
                </a:solidFill>
                <a:latin typeface="Helvetica Neue"/>
              </a:rPr>
              <a:t>Belle II</a:t>
            </a:r>
          </a:p>
        </p:txBody>
      </p:sp>
      <p:sp>
        <p:nvSpPr>
          <p:cNvPr id="37" name="Line 44"/>
          <p:cNvSpPr>
            <a:spLocks noChangeShapeType="1"/>
          </p:cNvSpPr>
          <p:nvPr/>
        </p:nvSpPr>
        <p:spPr bwMode="auto">
          <a:xfrm flipV="1">
            <a:off x="6347472" y="541845"/>
            <a:ext cx="811167" cy="460990"/>
          </a:xfrm>
          <a:prstGeom prst="line">
            <a:avLst/>
          </a:prstGeom>
          <a:noFill/>
          <a:ln w="28575">
            <a:solidFill>
              <a:schemeClr val="accent4"/>
            </a:solidFill>
            <a:round/>
            <a:headEnd type="triangle" w="sm" len="sm"/>
            <a:tailEnd type="none" w="sm" len="sm"/>
          </a:ln>
        </p:spPr>
        <p:txBody>
          <a:bodyPr wrap="none" anchor="ctr"/>
          <a:lstStyle/>
          <a:p>
            <a:endParaRPr lang="ja-JP" altLang="en-US">
              <a:solidFill>
                <a:prstClr val="black"/>
              </a:solidFill>
            </a:endParaRPr>
          </a:p>
        </p:txBody>
      </p:sp>
      <p:sp>
        <p:nvSpPr>
          <p:cNvPr id="38" name="Text Box 45"/>
          <p:cNvSpPr txBox="1">
            <a:spLocks noChangeArrowheads="1"/>
          </p:cNvSpPr>
          <p:nvPr/>
        </p:nvSpPr>
        <p:spPr bwMode="auto">
          <a:xfrm>
            <a:off x="6515981" y="1114730"/>
            <a:ext cx="564578" cy="246221"/>
          </a:xfrm>
          <a:prstGeom prst="rect">
            <a:avLst/>
          </a:prstGeom>
          <a:noFill/>
          <a:ln w="9525">
            <a:noFill/>
            <a:miter lim="800000"/>
            <a:headEnd/>
            <a:tailEnd/>
          </a:ln>
        </p:spPr>
        <p:txBody>
          <a:bodyPr wrap="none">
            <a:spAutoFit/>
          </a:bodyPr>
          <a:lstStyle/>
          <a:p>
            <a:r>
              <a:rPr lang="en-US" altLang="ja-JP" sz="1000" dirty="0">
                <a:solidFill>
                  <a:prstClr val="black"/>
                </a:solidFill>
                <a:latin typeface="Helvetica Neue"/>
              </a:rPr>
              <a:t>New IR</a:t>
            </a:r>
          </a:p>
        </p:txBody>
      </p:sp>
      <p:sp>
        <p:nvSpPr>
          <p:cNvPr id="39" name="Line 46"/>
          <p:cNvSpPr>
            <a:spLocks noChangeShapeType="1"/>
          </p:cNvSpPr>
          <p:nvPr/>
        </p:nvSpPr>
        <p:spPr bwMode="auto">
          <a:xfrm flipV="1">
            <a:off x="6334245" y="1342266"/>
            <a:ext cx="709216" cy="0"/>
          </a:xfrm>
          <a:prstGeom prst="line">
            <a:avLst/>
          </a:prstGeom>
          <a:noFill/>
          <a:ln w="28575">
            <a:solidFill>
              <a:srgbClr val="B80000"/>
            </a:solidFill>
            <a:round/>
            <a:headEnd type="triangle" w="sm" len="sm"/>
            <a:tailEnd type="none" w="sm" len="sm"/>
          </a:ln>
        </p:spPr>
        <p:txBody>
          <a:bodyPr wrap="none" anchor="ctr"/>
          <a:lstStyle/>
          <a:p>
            <a:endParaRPr lang="ja-JP" altLang="en-US">
              <a:solidFill>
                <a:prstClr val="black"/>
              </a:solidFill>
            </a:endParaRPr>
          </a:p>
        </p:txBody>
      </p:sp>
      <p:sp>
        <p:nvSpPr>
          <p:cNvPr id="40" name="Line 47"/>
          <p:cNvSpPr>
            <a:spLocks noChangeShapeType="1"/>
          </p:cNvSpPr>
          <p:nvPr/>
        </p:nvSpPr>
        <p:spPr bwMode="auto">
          <a:xfrm flipH="1">
            <a:off x="1428173" y="1605669"/>
            <a:ext cx="535456" cy="212764"/>
          </a:xfrm>
          <a:prstGeom prst="line">
            <a:avLst/>
          </a:prstGeom>
          <a:noFill/>
          <a:ln w="38100">
            <a:solidFill>
              <a:srgbClr val="F7020B"/>
            </a:solidFill>
            <a:round/>
            <a:headEnd/>
            <a:tailEnd type="arrow" w="med" len="med"/>
          </a:ln>
        </p:spPr>
        <p:txBody>
          <a:bodyPr wrap="none" anchor="ctr"/>
          <a:lstStyle/>
          <a:p>
            <a:endParaRPr lang="ja-JP" altLang="en-US">
              <a:solidFill>
                <a:prstClr val="black"/>
              </a:solidFill>
            </a:endParaRPr>
          </a:p>
        </p:txBody>
      </p:sp>
      <p:sp>
        <p:nvSpPr>
          <p:cNvPr id="41" name="Line 48"/>
          <p:cNvSpPr>
            <a:spLocks noChangeShapeType="1"/>
          </p:cNvSpPr>
          <p:nvPr/>
        </p:nvSpPr>
        <p:spPr bwMode="auto">
          <a:xfrm flipH="1" flipV="1">
            <a:off x="4915101" y="1002835"/>
            <a:ext cx="425531" cy="70922"/>
          </a:xfrm>
          <a:prstGeom prst="line">
            <a:avLst/>
          </a:prstGeom>
          <a:noFill/>
          <a:ln w="38100">
            <a:solidFill>
              <a:srgbClr val="F7020B"/>
            </a:solidFill>
            <a:round/>
            <a:headEnd/>
            <a:tailEnd type="arrow" w="med" len="med"/>
          </a:ln>
        </p:spPr>
        <p:txBody>
          <a:bodyPr wrap="none" anchor="ctr"/>
          <a:lstStyle/>
          <a:p>
            <a:endParaRPr lang="ja-JP" altLang="en-US">
              <a:solidFill>
                <a:prstClr val="black"/>
              </a:solidFill>
            </a:endParaRPr>
          </a:p>
        </p:txBody>
      </p:sp>
      <p:sp>
        <p:nvSpPr>
          <p:cNvPr id="42" name="Line 49"/>
          <p:cNvSpPr>
            <a:spLocks noChangeShapeType="1"/>
          </p:cNvSpPr>
          <p:nvPr/>
        </p:nvSpPr>
        <p:spPr bwMode="auto">
          <a:xfrm flipH="1" flipV="1">
            <a:off x="6819837" y="1776494"/>
            <a:ext cx="354608" cy="212765"/>
          </a:xfrm>
          <a:prstGeom prst="line">
            <a:avLst/>
          </a:prstGeom>
          <a:noFill/>
          <a:ln w="38100">
            <a:solidFill>
              <a:srgbClr val="F7020B"/>
            </a:solidFill>
            <a:round/>
            <a:headEnd/>
            <a:tailEnd type="arrow" w="med" len="med"/>
          </a:ln>
        </p:spPr>
        <p:txBody>
          <a:bodyPr wrap="none" anchor="ctr"/>
          <a:lstStyle/>
          <a:p>
            <a:endParaRPr lang="ja-JP" altLang="en-US">
              <a:solidFill>
                <a:prstClr val="black"/>
              </a:solidFill>
            </a:endParaRPr>
          </a:p>
        </p:txBody>
      </p:sp>
      <p:sp>
        <p:nvSpPr>
          <p:cNvPr id="43" name="Line 50"/>
          <p:cNvSpPr>
            <a:spLocks noChangeShapeType="1"/>
          </p:cNvSpPr>
          <p:nvPr/>
        </p:nvSpPr>
        <p:spPr bwMode="auto">
          <a:xfrm flipH="1">
            <a:off x="6230748" y="3080469"/>
            <a:ext cx="458107" cy="372592"/>
          </a:xfrm>
          <a:prstGeom prst="line">
            <a:avLst/>
          </a:prstGeom>
          <a:noFill/>
          <a:ln w="38100">
            <a:solidFill>
              <a:srgbClr val="000BF7"/>
            </a:solidFill>
            <a:round/>
            <a:headEnd/>
            <a:tailEnd type="arrow" w="med" len="med"/>
          </a:ln>
        </p:spPr>
        <p:txBody>
          <a:bodyPr wrap="none" anchor="ctr"/>
          <a:lstStyle/>
          <a:p>
            <a:endParaRPr lang="ja-JP" altLang="en-US">
              <a:solidFill>
                <a:prstClr val="black"/>
              </a:solidFill>
            </a:endParaRPr>
          </a:p>
        </p:txBody>
      </p:sp>
      <p:sp>
        <p:nvSpPr>
          <p:cNvPr id="44" name="Line 51"/>
          <p:cNvSpPr>
            <a:spLocks noChangeShapeType="1"/>
          </p:cNvSpPr>
          <p:nvPr/>
        </p:nvSpPr>
        <p:spPr bwMode="auto">
          <a:xfrm>
            <a:off x="6843921" y="1371410"/>
            <a:ext cx="354608" cy="141843"/>
          </a:xfrm>
          <a:prstGeom prst="line">
            <a:avLst/>
          </a:prstGeom>
          <a:noFill/>
          <a:ln w="38100">
            <a:solidFill>
              <a:srgbClr val="000BF7"/>
            </a:solidFill>
            <a:round/>
            <a:headEnd/>
            <a:tailEnd type="arrow" w="med" len="med"/>
          </a:ln>
        </p:spPr>
        <p:txBody>
          <a:bodyPr wrap="none" anchor="ctr"/>
          <a:lstStyle/>
          <a:p>
            <a:endParaRPr lang="ja-JP" altLang="en-US">
              <a:solidFill>
                <a:prstClr val="black"/>
              </a:solidFill>
            </a:endParaRPr>
          </a:p>
        </p:txBody>
      </p:sp>
      <p:pic>
        <p:nvPicPr>
          <p:cNvPr id="45" name="Picture 110"/>
          <p:cNvPicPr>
            <a:picLocks noChangeAspect="1" noChangeArrowheads="1"/>
          </p:cNvPicPr>
          <p:nvPr/>
        </p:nvPicPr>
        <p:blipFill>
          <a:blip r:embed="rId9" cstate="print"/>
          <a:srcRect/>
          <a:stretch>
            <a:fillRect/>
          </a:stretch>
        </p:blipFill>
        <p:spPr bwMode="auto">
          <a:xfrm>
            <a:off x="6743451" y="4191356"/>
            <a:ext cx="910161" cy="688531"/>
          </a:xfrm>
          <a:prstGeom prst="rect">
            <a:avLst/>
          </a:prstGeom>
          <a:noFill/>
          <a:ln w="9525">
            <a:noFill/>
            <a:miter lim="800000"/>
            <a:headEnd/>
            <a:tailEnd/>
          </a:ln>
        </p:spPr>
      </p:pic>
      <p:sp>
        <p:nvSpPr>
          <p:cNvPr id="46" name="テキスト ボックス 46"/>
          <p:cNvSpPr txBox="1">
            <a:spLocks noChangeArrowheads="1"/>
          </p:cNvSpPr>
          <p:nvPr/>
        </p:nvSpPr>
        <p:spPr bwMode="auto">
          <a:xfrm>
            <a:off x="23129" y="5257262"/>
            <a:ext cx="3440411" cy="461665"/>
          </a:xfrm>
          <a:prstGeom prst="rect">
            <a:avLst/>
          </a:prstGeom>
          <a:noFill/>
          <a:ln w="9525">
            <a:noFill/>
            <a:miter lim="800000"/>
            <a:headEnd/>
            <a:tailEnd/>
          </a:ln>
        </p:spPr>
        <p:txBody>
          <a:bodyPr wrap="square">
            <a:spAutoFit/>
          </a:bodyPr>
          <a:lstStyle/>
          <a:p>
            <a:r>
              <a:rPr lang="en-US" altLang="ja-JP" sz="1200" dirty="0" err="1">
                <a:solidFill>
                  <a:prstClr val="black"/>
                </a:solidFill>
              </a:rPr>
              <a:t>TiN</a:t>
            </a:r>
            <a:r>
              <a:rPr lang="en-US" altLang="ja-JP" sz="1200" dirty="0">
                <a:solidFill>
                  <a:prstClr val="black"/>
                </a:solidFill>
              </a:rPr>
              <a:t>-coated beam pipe with antechambers</a:t>
            </a:r>
          </a:p>
          <a:p>
            <a:r>
              <a:rPr lang="en-US" altLang="ja-JP" sz="1200" dirty="0">
                <a:solidFill>
                  <a:prstClr val="black"/>
                </a:solidFill>
              </a:rPr>
              <a:t>Cu for wigglers and Al alloy for the rest</a:t>
            </a:r>
          </a:p>
        </p:txBody>
      </p:sp>
      <p:sp>
        <p:nvSpPr>
          <p:cNvPr id="47" name="テキスト ボックス 47"/>
          <p:cNvSpPr txBox="1">
            <a:spLocks noChangeArrowheads="1"/>
          </p:cNvSpPr>
          <p:nvPr/>
        </p:nvSpPr>
        <p:spPr bwMode="auto">
          <a:xfrm>
            <a:off x="86556" y="4744484"/>
            <a:ext cx="2426445" cy="461665"/>
          </a:xfrm>
          <a:prstGeom prst="rect">
            <a:avLst/>
          </a:prstGeom>
          <a:noFill/>
          <a:ln w="9525">
            <a:noFill/>
            <a:miter lim="800000"/>
            <a:headEnd/>
            <a:tailEnd/>
          </a:ln>
        </p:spPr>
        <p:txBody>
          <a:bodyPr wrap="square">
            <a:spAutoFit/>
          </a:bodyPr>
          <a:lstStyle/>
          <a:p>
            <a:r>
              <a:rPr lang="en-US" altLang="ja-JP" sz="1200" dirty="0">
                <a:solidFill>
                  <a:prstClr val="black"/>
                </a:solidFill>
              </a:rPr>
              <a:t>Redesign the lattices of HER &amp; LER to squeeze the emittance </a:t>
            </a:r>
          </a:p>
        </p:txBody>
      </p:sp>
      <p:sp>
        <p:nvSpPr>
          <p:cNvPr id="48" name="テキスト ボックス 48"/>
          <p:cNvSpPr txBox="1">
            <a:spLocks noChangeArrowheads="1"/>
          </p:cNvSpPr>
          <p:nvPr/>
        </p:nvSpPr>
        <p:spPr bwMode="auto">
          <a:xfrm>
            <a:off x="5846654" y="3475251"/>
            <a:ext cx="1780427" cy="461665"/>
          </a:xfrm>
          <a:prstGeom prst="rect">
            <a:avLst/>
          </a:prstGeom>
          <a:noFill/>
          <a:ln w="9525">
            <a:noFill/>
            <a:miter lim="800000"/>
            <a:headEnd/>
            <a:tailEnd/>
          </a:ln>
        </p:spPr>
        <p:txBody>
          <a:bodyPr>
            <a:spAutoFit/>
          </a:bodyPr>
          <a:lstStyle/>
          <a:p>
            <a:r>
              <a:rPr lang="en-US" altLang="ja-JP" sz="1200" dirty="0">
                <a:solidFill>
                  <a:prstClr val="black"/>
                </a:solidFill>
              </a:rPr>
              <a:t>Add / modify RF systems for higher beam current</a:t>
            </a:r>
          </a:p>
        </p:txBody>
      </p:sp>
      <p:sp>
        <p:nvSpPr>
          <p:cNvPr id="49" name="テキスト ボックス 49"/>
          <p:cNvSpPr txBox="1">
            <a:spLocks noChangeArrowheads="1"/>
          </p:cNvSpPr>
          <p:nvPr/>
        </p:nvSpPr>
        <p:spPr bwMode="auto">
          <a:xfrm>
            <a:off x="7627080" y="4409312"/>
            <a:ext cx="1666659" cy="461665"/>
          </a:xfrm>
          <a:prstGeom prst="rect">
            <a:avLst/>
          </a:prstGeom>
          <a:noFill/>
          <a:ln w="9525">
            <a:noFill/>
            <a:miter lim="800000"/>
            <a:headEnd/>
            <a:tailEnd/>
          </a:ln>
        </p:spPr>
        <p:txBody>
          <a:bodyPr>
            <a:spAutoFit/>
          </a:bodyPr>
          <a:lstStyle/>
          <a:p>
            <a:r>
              <a:rPr lang="en-US" altLang="ja-JP" sz="1200" dirty="0">
                <a:solidFill>
                  <a:prstClr val="black"/>
                </a:solidFill>
              </a:rPr>
              <a:t>New positron target / capture section</a:t>
            </a:r>
          </a:p>
        </p:txBody>
      </p:sp>
      <p:sp>
        <p:nvSpPr>
          <p:cNvPr id="50" name="テキスト ボックス 50"/>
          <p:cNvSpPr txBox="1">
            <a:spLocks noChangeArrowheads="1"/>
          </p:cNvSpPr>
          <p:nvPr/>
        </p:nvSpPr>
        <p:spPr bwMode="auto">
          <a:xfrm>
            <a:off x="6655317" y="772344"/>
            <a:ext cx="2422765" cy="461665"/>
          </a:xfrm>
          <a:prstGeom prst="rect">
            <a:avLst/>
          </a:prstGeom>
          <a:noFill/>
          <a:ln w="9525">
            <a:noFill/>
            <a:miter lim="800000"/>
            <a:headEnd/>
            <a:tailEnd/>
          </a:ln>
        </p:spPr>
        <p:txBody>
          <a:bodyPr wrap="square">
            <a:spAutoFit/>
          </a:bodyPr>
          <a:lstStyle/>
          <a:p>
            <a:r>
              <a:rPr lang="en-US" altLang="ja-JP" sz="1200">
                <a:solidFill>
                  <a:prstClr val="black"/>
                </a:solidFill>
              </a:rPr>
              <a:t>New superconducting /permanent final focusing quads near the IP</a:t>
            </a:r>
          </a:p>
        </p:txBody>
      </p:sp>
      <p:sp>
        <p:nvSpPr>
          <p:cNvPr id="51" name="テキスト ボックス 51"/>
          <p:cNvSpPr txBox="1">
            <a:spLocks noChangeArrowheads="1"/>
          </p:cNvSpPr>
          <p:nvPr/>
        </p:nvSpPr>
        <p:spPr bwMode="auto">
          <a:xfrm>
            <a:off x="4910828" y="6092181"/>
            <a:ext cx="2299959" cy="276999"/>
          </a:xfrm>
          <a:prstGeom prst="rect">
            <a:avLst/>
          </a:prstGeom>
          <a:noFill/>
          <a:ln w="9525">
            <a:noFill/>
            <a:miter lim="800000"/>
            <a:headEnd/>
            <a:tailEnd/>
          </a:ln>
        </p:spPr>
        <p:txBody>
          <a:bodyPr wrap="square">
            <a:spAutoFit/>
          </a:bodyPr>
          <a:lstStyle/>
          <a:p>
            <a:r>
              <a:rPr lang="en-US" altLang="ja-JP" sz="1200" dirty="0">
                <a:solidFill>
                  <a:prstClr val="black"/>
                </a:solidFill>
              </a:rPr>
              <a:t>To inject low emittance electrons</a:t>
            </a:r>
          </a:p>
        </p:txBody>
      </p:sp>
      <p:sp>
        <p:nvSpPr>
          <p:cNvPr id="52" name="テキスト ボックス 52"/>
          <p:cNvSpPr txBox="1">
            <a:spLocks noChangeArrowheads="1"/>
          </p:cNvSpPr>
          <p:nvPr/>
        </p:nvSpPr>
        <p:spPr bwMode="auto">
          <a:xfrm>
            <a:off x="3212061" y="5164929"/>
            <a:ext cx="2296045" cy="461665"/>
          </a:xfrm>
          <a:prstGeom prst="rect">
            <a:avLst/>
          </a:prstGeom>
          <a:noFill/>
          <a:ln w="9525">
            <a:noFill/>
            <a:miter lim="800000"/>
            <a:headEnd/>
            <a:tailEnd/>
          </a:ln>
        </p:spPr>
        <p:txBody>
          <a:bodyPr wrap="square">
            <a:spAutoFit/>
          </a:bodyPr>
          <a:lstStyle/>
          <a:p>
            <a:r>
              <a:rPr lang="en-US" altLang="ja-JP" sz="1200" dirty="0">
                <a:solidFill>
                  <a:prstClr val="black"/>
                </a:solidFill>
              </a:rPr>
              <a:t>@1.1 </a:t>
            </a:r>
            <a:r>
              <a:rPr lang="en-US" altLang="ja-JP" sz="1200" dirty="0" err="1">
                <a:solidFill>
                  <a:prstClr val="black"/>
                </a:solidFill>
              </a:rPr>
              <a:t>GeV</a:t>
            </a:r>
            <a:endParaRPr lang="en-US" altLang="ja-JP" sz="1200" dirty="0">
              <a:solidFill>
                <a:prstClr val="black"/>
              </a:solidFill>
            </a:endParaRPr>
          </a:p>
          <a:p>
            <a:r>
              <a:rPr lang="en-US" altLang="ja-JP" sz="1200" dirty="0">
                <a:solidFill>
                  <a:prstClr val="black"/>
                </a:solidFill>
              </a:rPr>
              <a:t>To inject low </a:t>
            </a:r>
            <a:r>
              <a:rPr lang="en-US" altLang="ja-JP" sz="1200" dirty="0" err="1">
                <a:solidFill>
                  <a:prstClr val="black"/>
                </a:solidFill>
              </a:rPr>
              <a:t>emittance</a:t>
            </a:r>
            <a:r>
              <a:rPr lang="en-US" altLang="ja-JP" sz="1200" dirty="0">
                <a:solidFill>
                  <a:prstClr val="black"/>
                </a:solidFill>
              </a:rPr>
              <a:t> positrons</a:t>
            </a:r>
          </a:p>
        </p:txBody>
      </p:sp>
      <p:sp>
        <p:nvSpPr>
          <p:cNvPr id="53" name="テキスト ボックス 45"/>
          <p:cNvSpPr txBox="1">
            <a:spLocks noChangeArrowheads="1"/>
          </p:cNvSpPr>
          <p:nvPr/>
        </p:nvSpPr>
        <p:spPr bwMode="auto">
          <a:xfrm>
            <a:off x="69851" y="2987969"/>
            <a:ext cx="1644495" cy="461665"/>
          </a:xfrm>
          <a:prstGeom prst="rect">
            <a:avLst/>
          </a:prstGeom>
          <a:noFill/>
          <a:ln w="9525">
            <a:noFill/>
            <a:miter lim="800000"/>
            <a:headEnd/>
            <a:tailEnd/>
          </a:ln>
        </p:spPr>
        <p:txBody>
          <a:bodyPr>
            <a:spAutoFit/>
          </a:bodyPr>
          <a:lstStyle/>
          <a:p>
            <a:r>
              <a:rPr lang="en-US" altLang="ja-JP" sz="1200" dirty="0">
                <a:solidFill>
                  <a:prstClr val="black"/>
                </a:solidFill>
              </a:rPr>
              <a:t>Replace short  dipoles with longer ones (LER)</a:t>
            </a:r>
          </a:p>
        </p:txBody>
      </p:sp>
      <p:grpSp>
        <p:nvGrpSpPr>
          <p:cNvPr id="54" name="図形グループ 71"/>
          <p:cNvGrpSpPr>
            <a:grpSpLocks/>
          </p:cNvGrpSpPr>
          <p:nvPr/>
        </p:nvGrpSpPr>
        <p:grpSpPr bwMode="auto">
          <a:xfrm>
            <a:off x="274535" y="3508732"/>
            <a:ext cx="2238464" cy="1184982"/>
            <a:chOff x="184906" y="2927590"/>
            <a:chExt cx="2404238" cy="1272404"/>
          </a:xfrm>
        </p:grpSpPr>
        <p:pic>
          <p:nvPicPr>
            <p:cNvPr id="55" name="図 67"/>
            <p:cNvPicPr>
              <a:picLocks/>
            </p:cNvPicPr>
            <p:nvPr/>
          </p:nvPicPr>
          <p:blipFill>
            <a:blip r:embed="rId10" cstate="print"/>
            <a:srcRect/>
            <a:stretch>
              <a:fillRect/>
            </a:stretch>
          </p:blipFill>
          <p:spPr bwMode="auto">
            <a:xfrm>
              <a:off x="184906" y="3666554"/>
              <a:ext cx="2404238" cy="533440"/>
            </a:xfrm>
            <a:prstGeom prst="rect">
              <a:avLst/>
            </a:prstGeom>
            <a:noFill/>
            <a:ln w="9525">
              <a:noFill/>
              <a:miter lim="800000"/>
              <a:headEnd/>
              <a:tailEnd/>
            </a:ln>
          </p:spPr>
        </p:pic>
        <p:pic>
          <p:nvPicPr>
            <p:cNvPr id="56" name="図 68"/>
            <p:cNvPicPr>
              <a:picLocks/>
            </p:cNvPicPr>
            <p:nvPr/>
          </p:nvPicPr>
          <p:blipFill>
            <a:blip r:embed="rId11" cstate="print"/>
            <a:srcRect/>
            <a:stretch>
              <a:fillRect/>
            </a:stretch>
          </p:blipFill>
          <p:spPr bwMode="auto">
            <a:xfrm>
              <a:off x="211208" y="2927590"/>
              <a:ext cx="2362164" cy="510900"/>
            </a:xfrm>
            <a:prstGeom prst="rect">
              <a:avLst/>
            </a:prstGeom>
            <a:noFill/>
            <a:ln w="9525">
              <a:noFill/>
              <a:miter lim="800000"/>
              <a:headEnd/>
              <a:tailEnd/>
            </a:ln>
          </p:spPr>
        </p:pic>
        <p:sp>
          <p:nvSpPr>
            <p:cNvPr id="57" name="下矢印 56"/>
            <p:cNvSpPr/>
            <p:nvPr/>
          </p:nvSpPr>
          <p:spPr>
            <a:xfrm>
              <a:off x="1211667" y="3443216"/>
              <a:ext cx="365000" cy="217355"/>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prstClr val="white"/>
                </a:solidFill>
              </a:endParaRPr>
            </a:p>
          </p:txBody>
        </p:sp>
      </p:grpSp>
      <p:sp>
        <p:nvSpPr>
          <p:cNvPr id="59" name="スライド番号プレースホルダ 57"/>
          <p:cNvSpPr txBox="1">
            <a:spLocks/>
          </p:cNvSpPr>
          <p:nvPr/>
        </p:nvSpPr>
        <p:spPr>
          <a:xfrm>
            <a:off x="6705600" y="6553150"/>
            <a:ext cx="2133600" cy="476250"/>
          </a:xfrm>
          <a:prstGeom prst="rect">
            <a:avLst/>
          </a:prstGeom>
        </p:spPr>
        <p:txBody>
          <a:bodyPr lIns="91410" tIns="45706" rIns="91410" bIns="45706"/>
          <a:lstStyle>
            <a:defPPr>
              <a:defRPr lang="ja-JP"/>
            </a:defPPr>
            <a:lvl1pPr marL="0" algn="l" defTabSz="914116" rtl="0" eaLnBrk="1" latinLnBrk="0" hangingPunct="1">
              <a:defRPr kumimoji="1" sz="1000" kern="1200">
                <a:solidFill>
                  <a:schemeClr val="tx1"/>
                </a:solidFill>
                <a:latin typeface="+mn-lt"/>
                <a:ea typeface="+mn-ea"/>
                <a:cs typeface="+mn-cs"/>
              </a:defRPr>
            </a:lvl1pPr>
            <a:lvl2pPr marL="457059" algn="l" defTabSz="914116" rtl="0" eaLnBrk="1" latinLnBrk="0" hangingPunct="1">
              <a:defRPr kumimoji="1" sz="1800" kern="1200">
                <a:solidFill>
                  <a:schemeClr val="tx1"/>
                </a:solidFill>
                <a:latin typeface="+mn-lt"/>
                <a:ea typeface="+mn-ea"/>
                <a:cs typeface="+mn-cs"/>
              </a:defRPr>
            </a:lvl2pPr>
            <a:lvl3pPr marL="914116" algn="l" defTabSz="914116" rtl="0" eaLnBrk="1" latinLnBrk="0" hangingPunct="1">
              <a:defRPr kumimoji="1" sz="1800" kern="1200">
                <a:solidFill>
                  <a:schemeClr val="tx1"/>
                </a:solidFill>
                <a:latin typeface="+mn-lt"/>
                <a:ea typeface="+mn-ea"/>
                <a:cs typeface="+mn-cs"/>
              </a:defRPr>
            </a:lvl3pPr>
            <a:lvl4pPr marL="1371174" algn="l" defTabSz="914116" rtl="0" eaLnBrk="1" latinLnBrk="0" hangingPunct="1">
              <a:defRPr kumimoji="1" sz="1800" kern="1200">
                <a:solidFill>
                  <a:schemeClr val="tx1"/>
                </a:solidFill>
                <a:latin typeface="+mn-lt"/>
                <a:ea typeface="+mn-ea"/>
                <a:cs typeface="+mn-cs"/>
              </a:defRPr>
            </a:lvl4pPr>
            <a:lvl5pPr marL="1828231" algn="l" defTabSz="914116" rtl="0" eaLnBrk="1" latinLnBrk="0" hangingPunct="1">
              <a:defRPr kumimoji="1" sz="1800" kern="1200">
                <a:solidFill>
                  <a:schemeClr val="tx1"/>
                </a:solidFill>
                <a:latin typeface="+mn-lt"/>
                <a:ea typeface="+mn-ea"/>
                <a:cs typeface="+mn-cs"/>
              </a:defRPr>
            </a:lvl5pPr>
            <a:lvl6pPr marL="2285289" algn="l" defTabSz="914116" rtl="0" eaLnBrk="1" latinLnBrk="0" hangingPunct="1">
              <a:defRPr kumimoji="1" sz="1800" kern="1200">
                <a:solidFill>
                  <a:schemeClr val="tx1"/>
                </a:solidFill>
                <a:latin typeface="+mn-lt"/>
                <a:ea typeface="+mn-ea"/>
                <a:cs typeface="+mn-cs"/>
              </a:defRPr>
            </a:lvl6pPr>
            <a:lvl7pPr marL="2742346" algn="l" defTabSz="914116" rtl="0" eaLnBrk="1" latinLnBrk="0" hangingPunct="1">
              <a:defRPr kumimoji="1" sz="1800" kern="1200">
                <a:solidFill>
                  <a:schemeClr val="tx1"/>
                </a:solidFill>
                <a:latin typeface="+mn-lt"/>
                <a:ea typeface="+mn-ea"/>
                <a:cs typeface="+mn-cs"/>
              </a:defRPr>
            </a:lvl7pPr>
            <a:lvl8pPr marL="3199404" algn="l" defTabSz="914116" rtl="0" eaLnBrk="1" latinLnBrk="0" hangingPunct="1">
              <a:defRPr kumimoji="1" sz="1800" kern="1200">
                <a:solidFill>
                  <a:schemeClr val="tx1"/>
                </a:solidFill>
                <a:latin typeface="+mn-lt"/>
                <a:ea typeface="+mn-ea"/>
                <a:cs typeface="+mn-cs"/>
              </a:defRPr>
            </a:lvl8pPr>
            <a:lvl9pPr marL="3656462" algn="l" defTabSz="914116" rtl="0" eaLnBrk="1" latinLnBrk="0" hangingPunct="1">
              <a:defRPr kumimoji="1" sz="1800" kern="1200">
                <a:solidFill>
                  <a:schemeClr val="tx1"/>
                </a:solidFill>
                <a:latin typeface="+mn-lt"/>
                <a:ea typeface="+mn-ea"/>
                <a:cs typeface="+mn-cs"/>
              </a:defRPr>
            </a:lvl9pPr>
          </a:lstStyle>
          <a:p>
            <a:pPr algn="r"/>
            <a:fld id="{D4C49B74-5DB2-4B03-B1D2-7F6A3C51C318}" type="slidenum">
              <a:rPr lang="en-US">
                <a:solidFill>
                  <a:prstClr val="black"/>
                </a:solidFill>
              </a:rPr>
              <a:pPr algn="r"/>
              <a:t>5</a:t>
            </a:fld>
            <a:endParaRPr lang="en-US">
              <a:solidFill>
                <a:prstClr val="black"/>
              </a:solidFill>
            </a:endParaRPr>
          </a:p>
        </p:txBody>
      </p:sp>
      <p:pic>
        <p:nvPicPr>
          <p:cNvPr id="1027"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477918" y="3642868"/>
            <a:ext cx="1374015" cy="108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Line 50"/>
          <p:cNvSpPr>
            <a:spLocks noChangeShapeType="1"/>
          </p:cNvSpPr>
          <p:nvPr/>
        </p:nvSpPr>
        <p:spPr bwMode="auto">
          <a:xfrm flipV="1">
            <a:off x="1547665" y="2104717"/>
            <a:ext cx="492543" cy="223775"/>
          </a:xfrm>
          <a:prstGeom prst="line">
            <a:avLst/>
          </a:prstGeom>
          <a:noFill/>
          <a:ln w="38100">
            <a:solidFill>
              <a:srgbClr val="000BF7"/>
            </a:solidFill>
            <a:round/>
            <a:headEnd/>
            <a:tailEnd type="arrow" w="med" len="med"/>
          </a:ln>
        </p:spPr>
        <p:txBody>
          <a:bodyPr wrap="none" anchor="ctr"/>
          <a:lstStyle/>
          <a:p>
            <a:endParaRPr lang="ja-JP" altLang="en-US">
              <a:solidFill>
                <a:prstClr val="black"/>
              </a:solidFill>
            </a:endParaRPr>
          </a:p>
        </p:txBody>
      </p:sp>
      <p:sp>
        <p:nvSpPr>
          <p:cNvPr id="60" name="Text Box 4">
            <a:extLst>
              <a:ext uri="{FF2B5EF4-FFF2-40B4-BE49-F238E27FC236}">
                <a16:creationId xmlns:a16="http://schemas.microsoft.com/office/drawing/2014/main" id="{02918C25-4555-4A4F-9631-042532477987}"/>
              </a:ext>
            </a:extLst>
          </p:cNvPr>
          <p:cNvSpPr txBox="1">
            <a:spLocks noChangeArrowheads="1"/>
          </p:cNvSpPr>
          <p:nvPr/>
        </p:nvSpPr>
        <p:spPr bwMode="auto">
          <a:xfrm>
            <a:off x="-24501" y="16394"/>
            <a:ext cx="3282649" cy="584466"/>
          </a:xfrm>
          <a:prstGeom prst="rect">
            <a:avLst/>
          </a:prstGeom>
          <a:solidFill>
            <a:srgbClr val="FFC000"/>
          </a:solidFill>
          <a:ln>
            <a:noFill/>
          </a:ln>
          <a:extLst/>
        </p:spPr>
        <p:txBody>
          <a:bodyPr wrap="none" lIns="91132" tIns="45567" rIns="91132" bIns="45567">
            <a:spAutoFit/>
          </a:bodyPr>
          <a:lstStyle>
            <a:lvl1pPr eaLnBrk="0" hangingPunct="0">
              <a:lnSpc>
                <a:spcPct val="80000"/>
              </a:lnSpc>
              <a:spcBef>
                <a:spcPct val="20000"/>
              </a:spcBef>
              <a:buFont typeface="Times" pitchFamily="18" charset="0"/>
              <a:buAutoNum type="arabicPeriod"/>
              <a:defRPr kumimoji="1" sz="2800">
                <a:solidFill>
                  <a:schemeClr val="tx1"/>
                </a:solidFill>
                <a:latin typeface="ヒラギノ角ゴ Pro W6"/>
                <a:ea typeface="ヒラギノ角ゴ Pro W6"/>
                <a:cs typeface="ヒラギノ角ゴ Pro W6"/>
              </a:defRPr>
            </a:lvl1pPr>
            <a:lvl2pPr marL="742950" indent="-285750" eaLnBrk="0" hangingPunct="0">
              <a:lnSpc>
                <a:spcPct val="80000"/>
              </a:lnSpc>
              <a:spcBef>
                <a:spcPct val="20000"/>
              </a:spcBef>
              <a:buSzPct val="75000"/>
              <a:buFont typeface="Wingdings" pitchFamily="2" charset="2"/>
              <a:buChar char="l"/>
              <a:defRPr kumimoji="1" sz="2800">
                <a:solidFill>
                  <a:schemeClr val="tx1"/>
                </a:solidFill>
                <a:latin typeface="ヒラギノ角ゴ Pro W6"/>
                <a:ea typeface="ヒラギノ角ゴ Pro W6"/>
                <a:cs typeface="ヒラギノ角ゴ Pro W6"/>
              </a:defRPr>
            </a:lvl2pPr>
            <a:lvl3pPr marL="1143000" indent="-228600" eaLnBrk="0" hangingPunct="0">
              <a:lnSpc>
                <a:spcPct val="80000"/>
              </a:lnSpc>
              <a:spcBef>
                <a:spcPct val="20000"/>
              </a:spcBef>
              <a:buSzPct val="50000"/>
              <a:buFont typeface="Osaka" charset="-128"/>
              <a:buChar char="■"/>
              <a:defRPr kumimoji="1" sz="2400">
                <a:solidFill>
                  <a:schemeClr val="tx1"/>
                </a:solidFill>
                <a:latin typeface="ヒラギノ角ゴ Pro W6"/>
                <a:ea typeface="ヒラギノ角ゴ Pro W6"/>
                <a:cs typeface="ヒラギノ角ゴ Pro W6"/>
              </a:defRPr>
            </a:lvl3pPr>
            <a:lvl4pPr marL="1600200" indent="-228600" eaLnBrk="0" hangingPunct="0">
              <a:lnSpc>
                <a:spcPct val="80000"/>
              </a:lnSpc>
              <a:spcBef>
                <a:spcPct val="20000"/>
              </a:spcBef>
              <a:buChar char="–"/>
              <a:defRPr kumimoji="1" sz="2000">
                <a:solidFill>
                  <a:schemeClr val="tx1"/>
                </a:solidFill>
                <a:latin typeface="ヒラギノ角ゴ Pro W6"/>
                <a:ea typeface="ヒラギノ角ゴ Pro W6"/>
                <a:cs typeface="ヒラギノ角ゴ Pro W6"/>
              </a:defRPr>
            </a:lvl4pPr>
            <a:lvl5pPr marL="2057400" indent="-228600" eaLnBrk="0" hangingPunct="0">
              <a:lnSpc>
                <a:spcPct val="80000"/>
              </a:lnSpc>
              <a:spcBef>
                <a:spcPct val="20000"/>
              </a:spcBef>
              <a:buChar char="»"/>
              <a:defRPr kumimoji="1" sz="2000">
                <a:solidFill>
                  <a:schemeClr val="tx1"/>
                </a:solidFill>
                <a:latin typeface="ヒラギノ角ゴ Pro W6"/>
                <a:ea typeface="ヒラギノ角ゴ Pro W6"/>
                <a:cs typeface="ヒラギノ角ゴ Pro W6"/>
              </a:defRPr>
            </a:lvl5pPr>
            <a:lvl6pPr marL="25146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6pPr>
            <a:lvl7pPr marL="29718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7pPr>
            <a:lvl8pPr marL="34290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8pPr>
            <a:lvl9pPr marL="38862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9pPr>
          </a:lstStyle>
          <a:p>
            <a:pPr eaLnBrk="1" hangingPunct="1">
              <a:lnSpc>
                <a:spcPct val="100000"/>
              </a:lnSpc>
              <a:spcBef>
                <a:spcPct val="0"/>
              </a:spcBef>
              <a:buFontTx/>
              <a:buNone/>
            </a:pPr>
            <a:r>
              <a:rPr kumimoji="0" lang="en-US" altLang="ja-JP" sz="3200" b="1" dirty="0">
                <a:solidFill>
                  <a:srgbClr val="FF0000"/>
                </a:solidFill>
                <a:latin typeface="Arial" pitchFamily="34" charset="0"/>
                <a:ea typeface="ＭＳ ゴシック" pitchFamily="49" charset="-128"/>
                <a:cs typeface="Arial" pitchFamily="34" charset="0"/>
              </a:rPr>
              <a:t>KEKB and Belle</a:t>
            </a:r>
          </a:p>
        </p:txBody>
      </p:sp>
      <p:sp>
        <p:nvSpPr>
          <p:cNvPr id="62" name="Text Box 4">
            <a:extLst>
              <a:ext uri="{FF2B5EF4-FFF2-40B4-BE49-F238E27FC236}">
                <a16:creationId xmlns:a16="http://schemas.microsoft.com/office/drawing/2014/main" id="{198882AA-3623-4981-838D-6A20C8FA4AA3}"/>
              </a:ext>
            </a:extLst>
          </p:cNvPr>
          <p:cNvSpPr txBox="1">
            <a:spLocks noChangeArrowheads="1"/>
          </p:cNvSpPr>
          <p:nvPr/>
        </p:nvSpPr>
        <p:spPr bwMode="auto">
          <a:xfrm>
            <a:off x="3843485" y="17236"/>
            <a:ext cx="4786266" cy="584466"/>
          </a:xfrm>
          <a:prstGeom prst="rect">
            <a:avLst/>
          </a:prstGeom>
          <a:solidFill>
            <a:srgbClr val="FFC000"/>
          </a:solidFill>
          <a:ln>
            <a:noFill/>
          </a:ln>
          <a:extLst/>
        </p:spPr>
        <p:txBody>
          <a:bodyPr wrap="none" lIns="91132" tIns="45567" rIns="91132" bIns="45567">
            <a:spAutoFit/>
          </a:bodyPr>
          <a:lstStyle>
            <a:lvl1pPr eaLnBrk="0" hangingPunct="0">
              <a:lnSpc>
                <a:spcPct val="80000"/>
              </a:lnSpc>
              <a:spcBef>
                <a:spcPct val="20000"/>
              </a:spcBef>
              <a:buFont typeface="Times" pitchFamily="18" charset="0"/>
              <a:buAutoNum type="arabicPeriod"/>
              <a:defRPr kumimoji="1" sz="2800">
                <a:solidFill>
                  <a:schemeClr val="tx1"/>
                </a:solidFill>
                <a:latin typeface="ヒラギノ角ゴ Pro W6"/>
                <a:ea typeface="ヒラギノ角ゴ Pro W6"/>
                <a:cs typeface="ヒラギノ角ゴ Pro W6"/>
              </a:defRPr>
            </a:lvl1pPr>
            <a:lvl2pPr marL="742950" indent="-285750" eaLnBrk="0" hangingPunct="0">
              <a:lnSpc>
                <a:spcPct val="80000"/>
              </a:lnSpc>
              <a:spcBef>
                <a:spcPct val="20000"/>
              </a:spcBef>
              <a:buSzPct val="75000"/>
              <a:buFont typeface="Wingdings" pitchFamily="2" charset="2"/>
              <a:buChar char="l"/>
              <a:defRPr kumimoji="1" sz="2800">
                <a:solidFill>
                  <a:schemeClr val="tx1"/>
                </a:solidFill>
                <a:latin typeface="ヒラギノ角ゴ Pro W6"/>
                <a:ea typeface="ヒラギノ角ゴ Pro W6"/>
                <a:cs typeface="ヒラギノ角ゴ Pro W6"/>
              </a:defRPr>
            </a:lvl2pPr>
            <a:lvl3pPr marL="1143000" indent="-228600" eaLnBrk="0" hangingPunct="0">
              <a:lnSpc>
                <a:spcPct val="80000"/>
              </a:lnSpc>
              <a:spcBef>
                <a:spcPct val="20000"/>
              </a:spcBef>
              <a:buSzPct val="50000"/>
              <a:buFont typeface="Osaka" charset="-128"/>
              <a:buChar char="■"/>
              <a:defRPr kumimoji="1" sz="2400">
                <a:solidFill>
                  <a:schemeClr val="tx1"/>
                </a:solidFill>
                <a:latin typeface="ヒラギノ角ゴ Pro W6"/>
                <a:ea typeface="ヒラギノ角ゴ Pro W6"/>
                <a:cs typeface="ヒラギノ角ゴ Pro W6"/>
              </a:defRPr>
            </a:lvl3pPr>
            <a:lvl4pPr marL="1600200" indent="-228600" eaLnBrk="0" hangingPunct="0">
              <a:lnSpc>
                <a:spcPct val="80000"/>
              </a:lnSpc>
              <a:spcBef>
                <a:spcPct val="20000"/>
              </a:spcBef>
              <a:buChar char="–"/>
              <a:defRPr kumimoji="1" sz="2000">
                <a:solidFill>
                  <a:schemeClr val="tx1"/>
                </a:solidFill>
                <a:latin typeface="ヒラギノ角ゴ Pro W6"/>
                <a:ea typeface="ヒラギノ角ゴ Pro W6"/>
                <a:cs typeface="ヒラギノ角ゴ Pro W6"/>
              </a:defRPr>
            </a:lvl4pPr>
            <a:lvl5pPr marL="2057400" indent="-228600" eaLnBrk="0" hangingPunct="0">
              <a:lnSpc>
                <a:spcPct val="80000"/>
              </a:lnSpc>
              <a:spcBef>
                <a:spcPct val="20000"/>
              </a:spcBef>
              <a:buChar char="»"/>
              <a:defRPr kumimoji="1" sz="2000">
                <a:solidFill>
                  <a:schemeClr val="tx1"/>
                </a:solidFill>
                <a:latin typeface="ヒラギノ角ゴ Pro W6"/>
                <a:ea typeface="ヒラギノ角ゴ Pro W6"/>
                <a:cs typeface="ヒラギノ角ゴ Pro W6"/>
              </a:defRPr>
            </a:lvl5pPr>
            <a:lvl6pPr marL="25146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6pPr>
            <a:lvl7pPr marL="29718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7pPr>
            <a:lvl8pPr marL="34290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8pPr>
            <a:lvl9pPr marL="3886200" indent="-228600" eaLnBrk="0" fontAlgn="base" hangingPunct="0">
              <a:lnSpc>
                <a:spcPct val="80000"/>
              </a:lnSpc>
              <a:spcBef>
                <a:spcPct val="20000"/>
              </a:spcBef>
              <a:spcAft>
                <a:spcPct val="0"/>
              </a:spcAft>
              <a:buChar char="»"/>
              <a:defRPr kumimoji="1" sz="2000">
                <a:solidFill>
                  <a:schemeClr val="tx1"/>
                </a:solidFill>
                <a:latin typeface="ヒラギノ角ゴ Pro W6"/>
                <a:ea typeface="ヒラギノ角ゴ Pro W6"/>
                <a:cs typeface="ヒラギノ角ゴ Pro W6"/>
              </a:defRPr>
            </a:lvl9pPr>
          </a:lstStyle>
          <a:p>
            <a:pPr eaLnBrk="1" hangingPunct="1">
              <a:lnSpc>
                <a:spcPct val="100000"/>
              </a:lnSpc>
              <a:spcBef>
                <a:spcPct val="0"/>
              </a:spcBef>
              <a:buFontTx/>
              <a:buNone/>
            </a:pPr>
            <a:r>
              <a:rPr kumimoji="0" lang="en-US" altLang="ja-JP" sz="3200" b="1" dirty="0" err="1">
                <a:solidFill>
                  <a:srgbClr val="FF0000"/>
                </a:solidFill>
                <a:latin typeface="Arial" pitchFamily="34" charset="0"/>
                <a:ea typeface="ＭＳ ゴシック" pitchFamily="49" charset="-128"/>
                <a:cs typeface="Arial" pitchFamily="34" charset="0"/>
              </a:rPr>
              <a:t>SuperKEKB</a:t>
            </a:r>
            <a:r>
              <a:rPr kumimoji="0" lang="en-US" altLang="ja-JP" sz="3200" b="1" dirty="0">
                <a:solidFill>
                  <a:srgbClr val="FF0000"/>
                </a:solidFill>
                <a:latin typeface="Arial" pitchFamily="34" charset="0"/>
                <a:ea typeface="ＭＳ ゴシック" pitchFamily="49" charset="-128"/>
                <a:cs typeface="Arial" pitchFamily="34" charset="0"/>
              </a:rPr>
              <a:t> and Belle II</a:t>
            </a:r>
          </a:p>
        </p:txBody>
      </p:sp>
      <p:sp>
        <p:nvSpPr>
          <p:cNvPr id="63" name="下矢印 1">
            <a:extLst>
              <a:ext uri="{FF2B5EF4-FFF2-40B4-BE49-F238E27FC236}">
                <a16:creationId xmlns:a16="http://schemas.microsoft.com/office/drawing/2014/main" id="{1557ED87-1675-4930-9076-16A42ABBB044}"/>
              </a:ext>
            </a:extLst>
          </p:cNvPr>
          <p:cNvSpPr/>
          <p:nvPr/>
        </p:nvSpPr>
        <p:spPr>
          <a:xfrm rot="16200000">
            <a:off x="3421047" y="79336"/>
            <a:ext cx="287337" cy="503237"/>
          </a:xfrm>
          <a:prstGeom prst="downArrow">
            <a:avLst>
              <a:gd name="adj1" fmla="val 50000"/>
              <a:gd name="adj2" fmla="val 99798"/>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lIns="91132" tIns="45567" rIns="91132" bIns="45567" anchor="ctr"/>
          <a:lstStyle/>
          <a:p>
            <a:pPr algn="ctr">
              <a:defRPr/>
            </a:pPr>
            <a:endParaRPr lang="ja-JP" altLang="en-US">
              <a:solidFill>
                <a:srgbClr val="FF0000"/>
              </a:solidFill>
            </a:endParaRPr>
          </a:p>
        </p:txBody>
      </p:sp>
      <p:sp>
        <p:nvSpPr>
          <p:cNvPr id="4" name="スライド番号プレースホルダー 3">
            <a:extLst>
              <a:ext uri="{FF2B5EF4-FFF2-40B4-BE49-F238E27FC236}">
                <a16:creationId xmlns:a16="http://schemas.microsoft.com/office/drawing/2014/main" id="{B42A81AB-385C-4665-8810-B31DA9C186D3}"/>
              </a:ext>
            </a:extLst>
          </p:cNvPr>
          <p:cNvSpPr>
            <a:spLocks noGrp="1"/>
          </p:cNvSpPr>
          <p:nvPr>
            <p:ph type="sldNum" sz="quarter" idx="12"/>
          </p:nvPr>
        </p:nvSpPr>
        <p:spPr/>
        <p:txBody>
          <a:bodyPr/>
          <a:lstStyle/>
          <a:p>
            <a:fld id="{D4D8F51E-88CA-4893-B1FB-E06F5038C24C}" type="slidenum">
              <a:rPr lang="ja-JP" altLang="en-US" smtClean="0">
                <a:solidFill>
                  <a:prstClr val="black">
                    <a:tint val="75000"/>
                  </a:prstClr>
                </a:solidFill>
              </a:rPr>
              <a:pPr/>
              <a:t>5</a:t>
            </a:fld>
            <a:endParaRPr lang="ja-JP" altLang="en-US">
              <a:solidFill>
                <a:prstClr val="black">
                  <a:tint val="75000"/>
                </a:prstClr>
              </a:solidFill>
            </a:endParaRPr>
          </a:p>
        </p:txBody>
      </p:sp>
    </p:spTree>
    <p:extLst>
      <p:ext uri="{BB962C8B-B14F-4D97-AF65-F5344CB8AC3E}">
        <p14:creationId xmlns:p14="http://schemas.microsoft.com/office/powerpoint/2010/main" val="380657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457201" y="716149"/>
            <a:ext cx="8291264" cy="830997"/>
          </a:xfrm>
          <a:prstGeom prst="rect">
            <a:avLst/>
          </a:prstGeom>
        </p:spPr>
        <p:txBody>
          <a:bodyPr wrap="square">
            <a:spAutoFit/>
          </a:bodyPr>
          <a:lstStyle/>
          <a:p>
            <a:pPr marL="342900" indent="-342900">
              <a:buFont typeface="Arial" panose="020B0604020202020204" pitchFamily="34" charset="0"/>
              <a:buChar char="•"/>
            </a:pPr>
            <a:r>
              <a:rPr lang="en-US" altLang="ja-JP" sz="2400" dirty="0">
                <a:solidFill>
                  <a:prstClr val="black"/>
                </a:solidFill>
                <a:latin typeface="Comic Sans MS" panose="030F0702030302020204" pitchFamily="66" charset="0"/>
              </a:rPr>
              <a:t>First collisions with Belle II detectors,  webcasted to the public.</a:t>
            </a:r>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2636912"/>
            <a:ext cx="5049180" cy="3786885"/>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742" t="17042" r="742" b="-720"/>
          <a:stretch/>
        </p:blipFill>
        <p:spPr>
          <a:xfrm>
            <a:off x="3750302" y="1202551"/>
            <a:ext cx="3802917" cy="2121485"/>
          </a:xfrm>
          <a:prstGeom prst="rect">
            <a:avLst/>
          </a:prstGeom>
        </p:spPr>
      </p:pic>
      <p:sp>
        <p:nvSpPr>
          <p:cNvPr id="2" name="タイトル 1"/>
          <p:cNvSpPr>
            <a:spLocks noGrp="1"/>
          </p:cNvSpPr>
          <p:nvPr>
            <p:ph type="title"/>
          </p:nvPr>
        </p:nvSpPr>
        <p:spPr>
          <a:xfrm>
            <a:off x="1259649" y="80628"/>
            <a:ext cx="7632831" cy="598078"/>
          </a:xfrm>
        </p:spPr>
        <p:txBody>
          <a:bodyPr/>
          <a:lstStyle/>
          <a:p>
            <a:r>
              <a:rPr lang="en-US" altLang="ja-JP" dirty="0"/>
              <a:t>First Collisions seen in Belle II! on 26/Apr/2018</a:t>
            </a:r>
            <a:endParaRPr kumimoji="1" lang="ja-JP" altLang="en-US" dirty="0"/>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72" y="1748833"/>
            <a:ext cx="3642798" cy="2421247"/>
          </a:xfrm>
          <a:prstGeom prst="rect">
            <a:avLst/>
          </a:prstGeom>
        </p:spPr>
      </p:pic>
      <p:pic>
        <p:nvPicPr>
          <p:cNvPr id="10" name="図 9">
            <a:extLst>
              <a:ext uri="{FF2B5EF4-FFF2-40B4-BE49-F238E27FC236}">
                <a16:creationId xmlns:a16="http://schemas.microsoft.com/office/drawing/2014/main" id="{C1945187-EA63-4A69-A8E1-E96CF3B8DFF2}"/>
              </a:ext>
            </a:extLst>
          </p:cNvPr>
          <p:cNvPicPr>
            <a:picLocks noChangeAspect="1"/>
          </p:cNvPicPr>
          <p:nvPr/>
        </p:nvPicPr>
        <p:blipFill>
          <a:blip r:embed="rId6"/>
          <a:stretch>
            <a:fillRect/>
          </a:stretch>
        </p:blipFill>
        <p:spPr>
          <a:xfrm>
            <a:off x="4355976" y="3442159"/>
            <a:ext cx="3802917" cy="3242418"/>
          </a:xfrm>
          <a:prstGeom prst="rect">
            <a:avLst/>
          </a:prstGeom>
        </p:spPr>
      </p:pic>
      <p:sp>
        <p:nvSpPr>
          <p:cNvPr id="8" name="スライド番号プレースホルダー 7">
            <a:extLst>
              <a:ext uri="{FF2B5EF4-FFF2-40B4-BE49-F238E27FC236}">
                <a16:creationId xmlns:a16="http://schemas.microsoft.com/office/drawing/2014/main" id="{F1F71C75-AF3F-41B4-954B-270EF6CDDBC3}"/>
              </a:ext>
            </a:extLst>
          </p:cNvPr>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6</a:t>
            </a:fld>
            <a:endParaRPr lang="ja-JP" altLang="en-US">
              <a:solidFill>
                <a:prstClr val="black">
                  <a:tint val="75000"/>
                </a:prstClr>
              </a:solidFill>
            </a:endParaRPr>
          </a:p>
        </p:txBody>
      </p:sp>
    </p:spTree>
    <p:extLst>
      <p:ext uri="{BB962C8B-B14F-4D97-AF65-F5344CB8AC3E}">
        <p14:creationId xmlns:p14="http://schemas.microsoft.com/office/powerpoint/2010/main" val="126772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p:cNvGrpSpPr/>
          <p:nvPr/>
        </p:nvGrpSpPr>
        <p:grpSpPr>
          <a:xfrm>
            <a:off x="28456" y="894682"/>
            <a:ext cx="9093289" cy="3344155"/>
            <a:chOff x="9278" y="2060848"/>
            <a:chExt cx="9093289" cy="3344155"/>
          </a:xfrm>
        </p:grpSpPr>
        <p:pic>
          <p:nvPicPr>
            <p:cNvPr id="33" name="図 32"/>
            <p:cNvPicPr>
              <a:picLocks noChangeAspect="1"/>
            </p:cNvPicPr>
            <p:nvPr/>
          </p:nvPicPr>
          <p:blipFill>
            <a:blip r:embed="rId3"/>
            <a:stretch>
              <a:fillRect/>
            </a:stretch>
          </p:blipFill>
          <p:spPr>
            <a:xfrm>
              <a:off x="9278" y="2109847"/>
              <a:ext cx="4476247" cy="3262782"/>
            </a:xfrm>
            <a:prstGeom prst="rect">
              <a:avLst/>
            </a:prstGeom>
          </p:spPr>
        </p:pic>
        <p:pic>
          <p:nvPicPr>
            <p:cNvPr id="34" name="図 33"/>
            <p:cNvPicPr>
              <a:picLocks noChangeAspect="1"/>
            </p:cNvPicPr>
            <p:nvPr/>
          </p:nvPicPr>
          <p:blipFill>
            <a:blip r:embed="rId4"/>
            <a:stretch>
              <a:fillRect/>
            </a:stretch>
          </p:blipFill>
          <p:spPr>
            <a:xfrm>
              <a:off x="4455684" y="2060848"/>
              <a:ext cx="4646883" cy="3344155"/>
            </a:xfrm>
            <a:prstGeom prst="rect">
              <a:avLst/>
            </a:prstGeom>
          </p:spPr>
        </p:pic>
        <p:sp>
          <p:nvSpPr>
            <p:cNvPr id="35" name="正方形/長方形 34"/>
            <p:cNvSpPr/>
            <p:nvPr/>
          </p:nvSpPr>
          <p:spPr>
            <a:xfrm>
              <a:off x="4433959" y="2231790"/>
              <a:ext cx="315073" cy="477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86"/>
              <a:endParaRPr lang="ja-JP" altLang="en-US">
                <a:solidFill>
                  <a:prstClr val="white"/>
                </a:solidFill>
              </a:endParaRPr>
            </a:p>
          </p:txBody>
        </p:sp>
        <p:sp>
          <p:nvSpPr>
            <p:cNvPr id="36" name="正方形/長方形 35"/>
            <p:cNvSpPr/>
            <p:nvPr/>
          </p:nvSpPr>
          <p:spPr>
            <a:xfrm>
              <a:off x="4400300" y="3046196"/>
              <a:ext cx="354065" cy="477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86"/>
              <a:endParaRPr lang="ja-JP" altLang="en-US">
                <a:solidFill>
                  <a:prstClr val="white"/>
                </a:solidFill>
              </a:endParaRPr>
            </a:p>
          </p:txBody>
        </p:sp>
      </p:grpSp>
      <p:sp>
        <p:nvSpPr>
          <p:cNvPr id="2" name="タイトル 1"/>
          <p:cNvSpPr>
            <a:spLocks noGrp="1"/>
          </p:cNvSpPr>
          <p:nvPr>
            <p:ph type="title"/>
          </p:nvPr>
        </p:nvSpPr>
        <p:spPr>
          <a:xfrm>
            <a:off x="457200" y="0"/>
            <a:ext cx="8229600" cy="919081"/>
          </a:xfrm>
        </p:spPr>
        <p:txBody>
          <a:bodyPr>
            <a:normAutofit/>
          </a:bodyPr>
          <a:lstStyle/>
          <a:p>
            <a:r>
              <a:rPr lang="en-US" altLang="ja-JP" dirty="0">
                <a:latin typeface="Comic Sans MS" panose="030F0702030302020204" pitchFamily="66" charset="0"/>
              </a:rPr>
              <a:t>“Nano beam” operation</a:t>
            </a:r>
            <a:endParaRPr kumimoji="1" lang="ja-JP" altLang="en-US" dirty="0">
              <a:latin typeface="Comic Sans MS" panose="030F0702030302020204" pitchFamily="66" charset="0"/>
            </a:endParaRPr>
          </a:p>
        </p:txBody>
      </p:sp>
      <p:sp>
        <p:nvSpPr>
          <p:cNvPr id="3" name="スライド番号プレースホルダー 2"/>
          <p:cNvSpPr>
            <a:spLocks noGrp="1"/>
          </p:cNvSpPr>
          <p:nvPr>
            <p:ph type="sldNum" sz="quarter" idx="12"/>
          </p:nvPr>
        </p:nvSpPr>
        <p:spPr/>
        <p:txBody>
          <a:bodyPr/>
          <a:lstStyle/>
          <a:p>
            <a:fld id="{61EAE768-33FD-4CE8-922A-D1C4CFDFC5E2}" type="slidenum">
              <a:rPr lang="ja-JP" altLang="en-US" smtClean="0">
                <a:solidFill>
                  <a:prstClr val="black">
                    <a:tint val="75000"/>
                  </a:prstClr>
                </a:solidFill>
              </a:rPr>
              <a:pPr/>
              <a:t>7</a:t>
            </a:fld>
            <a:endParaRPr lang="ja-JP" altLang="en-US">
              <a:solidFill>
                <a:prstClr val="black">
                  <a:tint val="75000"/>
                </a:prstClr>
              </a:solidFill>
            </a:endParaRPr>
          </a:p>
        </p:txBody>
      </p:sp>
      <p:sp>
        <p:nvSpPr>
          <p:cNvPr id="14" name="テキスト プレースホルダー 1"/>
          <p:cNvSpPr txBox="1">
            <a:spLocks/>
          </p:cNvSpPr>
          <p:nvPr/>
        </p:nvSpPr>
        <p:spPr>
          <a:xfrm>
            <a:off x="314248" y="4769894"/>
            <a:ext cx="4564553" cy="1906669"/>
          </a:xfrm>
          <a:prstGeom prst="rect">
            <a:avLst/>
          </a:prstGeom>
        </p:spPr>
        <p:txBody>
          <a:bodyPr>
            <a:normAutofit fontScale="70000" lnSpcReduction="20000"/>
          </a:bodyPr>
          <a:lstStyle>
            <a:lvl1pPr marL="342155" indent="-342155" algn="l" defTabSz="912386" rtl="0" eaLnBrk="1" latinLnBrk="0" hangingPunct="1">
              <a:spcBef>
                <a:spcPct val="20000"/>
              </a:spcBef>
              <a:buClr>
                <a:srgbClr val="002060"/>
              </a:buClr>
              <a:buSzPct val="80000"/>
              <a:buFont typeface="Wingdings" panose="05000000000000000000" pitchFamily="2" charset="2"/>
              <a:buChar char="n"/>
              <a:defRPr kumimoji="1" sz="3200" kern="1200">
                <a:solidFill>
                  <a:schemeClr val="tx1"/>
                </a:solidFill>
                <a:latin typeface="+mn-lt"/>
                <a:ea typeface="+mn-ea"/>
                <a:cs typeface="+mn-cs"/>
              </a:defRPr>
            </a:lvl1pPr>
            <a:lvl2pPr marL="741316" indent="-285134" algn="l" defTabSz="912386" rtl="0" eaLnBrk="1" latinLnBrk="0" hangingPunct="1">
              <a:spcBef>
                <a:spcPct val="20000"/>
              </a:spcBef>
              <a:buClr>
                <a:srgbClr val="002060"/>
              </a:buClr>
              <a:buFontTx/>
              <a:buBlip>
                <a:blip r:embed="rId5"/>
              </a:buBlip>
              <a:defRPr kumimoji="1" sz="2800" kern="1200">
                <a:solidFill>
                  <a:schemeClr val="tx1"/>
                </a:solidFill>
                <a:latin typeface="+mn-lt"/>
                <a:ea typeface="+mn-ea"/>
                <a:cs typeface="+mn-cs"/>
              </a:defRPr>
            </a:lvl2pPr>
            <a:lvl3pPr marL="1140486" indent="-228091" algn="l" defTabSz="912386" rtl="0" eaLnBrk="1" latinLnBrk="0" hangingPunct="1">
              <a:spcBef>
                <a:spcPct val="20000"/>
              </a:spcBef>
              <a:buClr>
                <a:srgbClr val="002060"/>
              </a:buClr>
              <a:buFont typeface="Wingdings" panose="05000000000000000000" pitchFamily="2" charset="2"/>
              <a:buChar char="ü"/>
              <a:defRPr kumimoji="1" sz="2400" kern="1200">
                <a:solidFill>
                  <a:schemeClr val="tx1"/>
                </a:solidFill>
                <a:latin typeface="+mn-lt"/>
                <a:ea typeface="+mn-ea"/>
                <a:cs typeface="+mn-cs"/>
              </a:defRPr>
            </a:lvl3pPr>
            <a:lvl4pPr marL="1596676" indent="-228091" algn="l" defTabSz="912386" rtl="0" eaLnBrk="1" latinLnBrk="0" hangingPunct="1">
              <a:spcBef>
                <a:spcPct val="20000"/>
              </a:spcBef>
              <a:buClr>
                <a:srgbClr val="002060"/>
              </a:buClr>
              <a:buFont typeface="Arial" panose="020B0604020202020204" pitchFamily="34" charset="0"/>
              <a:buChar char="•"/>
              <a:defRPr kumimoji="1" sz="2000" kern="1200">
                <a:solidFill>
                  <a:schemeClr val="tx1"/>
                </a:solidFill>
                <a:latin typeface="+mn-lt"/>
                <a:ea typeface="+mn-ea"/>
                <a:cs typeface="+mn-cs"/>
              </a:defRPr>
            </a:lvl4pPr>
            <a:lvl5pPr marL="2052885" indent="-228091" algn="l" defTabSz="912386" rtl="0" eaLnBrk="1" latinLnBrk="0" hangingPunct="1">
              <a:spcBef>
                <a:spcPct val="20000"/>
              </a:spcBef>
              <a:buFontTx/>
              <a:buBlip>
                <a:blip r:embed="rId6"/>
              </a:buBlip>
              <a:defRPr kumimoji="1" sz="2000" kern="1200">
                <a:solidFill>
                  <a:schemeClr val="tx1"/>
                </a:solidFill>
                <a:latin typeface="+mn-lt"/>
                <a:ea typeface="+mn-ea"/>
                <a:cs typeface="+mn-cs"/>
              </a:defRPr>
            </a:lvl5pPr>
            <a:lvl6pPr marL="2509078"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6526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1467"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77646" indent="-228091" algn="l" defTabSz="912386"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dirty="0">
                <a:solidFill>
                  <a:prstClr val="black"/>
                </a:solidFill>
                <a:latin typeface="Times New Roman" panose="02020603050405020304" pitchFamily="18" charset="0"/>
                <a:cs typeface="Times New Roman" panose="02020603050405020304" pitchFamily="18" charset="0"/>
              </a:rPr>
              <a:t>Vertical beam size is much smaller.</a:t>
            </a:r>
          </a:p>
          <a:p>
            <a:pPr lvl="1"/>
            <a:r>
              <a:rPr lang="en-US" altLang="ja-JP" dirty="0">
                <a:solidFill>
                  <a:prstClr val="black"/>
                </a:solidFill>
                <a:latin typeface="Times New Roman" panose="02020603050405020304" pitchFamily="18" charset="0"/>
                <a:cs typeface="Times New Roman" panose="02020603050405020304" pitchFamily="18" charset="0"/>
              </a:rPr>
              <a:t>2 </a:t>
            </a:r>
            <a:r>
              <a:rPr lang="en-US" altLang="ja-JP" dirty="0">
                <a:solidFill>
                  <a:prstClr val="black"/>
                </a:solidFill>
                <a:latin typeface="Symbol" panose="05050102010706020507" pitchFamily="18" charset="2"/>
                <a:cs typeface="Times New Roman" panose="02020603050405020304" pitchFamily="18" charset="0"/>
              </a:rPr>
              <a:t>m</a:t>
            </a:r>
            <a:r>
              <a:rPr lang="en-US" altLang="ja-JP" dirty="0">
                <a:solidFill>
                  <a:prstClr val="black"/>
                </a:solidFill>
                <a:latin typeface="Times New Roman" panose="02020603050405020304" pitchFamily="18" charset="0"/>
                <a:cs typeface="Times New Roman" panose="02020603050405020304" pitchFamily="18" charset="0"/>
              </a:rPr>
              <a:t>m  </a:t>
            </a:r>
            <a:r>
              <a:rPr lang="en-US" altLang="ja-JP"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50 nm</a:t>
            </a:r>
            <a:r>
              <a:rPr lang="en-US" altLang="ja-JP" dirty="0">
                <a:solidFill>
                  <a:prstClr val="black"/>
                </a:solidFill>
                <a:latin typeface="Times New Roman" panose="02020603050405020304" pitchFamily="18" charset="0"/>
                <a:cs typeface="Times New Roman" panose="02020603050405020304" pitchFamily="18" charset="0"/>
              </a:rPr>
              <a:t> </a:t>
            </a:r>
          </a:p>
          <a:p>
            <a:r>
              <a:rPr lang="en-US" altLang="ja-JP" dirty="0">
                <a:solidFill>
                  <a:prstClr val="black"/>
                </a:solidFill>
                <a:latin typeface="Times New Roman" panose="02020603050405020304" pitchFamily="18" charset="0"/>
                <a:cs typeface="Times New Roman" panose="02020603050405020304" pitchFamily="18" charset="0"/>
              </a:rPr>
              <a:t>Collision area is much smaller.</a:t>
            </a:r>
          </a:p>
          <a:p>
            <a:pPr lvl="1"/>
            <a:r>
              <a:rPr lang="en-US" altLang="ja-JP" dirty="0">
                <a:solidFill>
                  <a:prstClr val="black"/>
                </a:solidFill>
                <a:latin typeface="Times New Roman" panose="02020603050405020304" pitchFamily="18" charset="0"/>
                <a:cs typeface="Times New Roman" panose="02020603050405020304" pitchFamily="18" charset="0"/>
              </a:rPr>
              <a:t>Even if bunch lengths are similar.  </a:t>
            </a:r>
          </a:p>
          <a:p>
            <a:pPr lvl="1"/>
            <a:r>
              <a:rPr lang="en-US" altLang="ja-JP" dirty="0">
                <a:solidFill>
                  <a:prstClr val="black"/>
                </a:solidFill>
                <a:latin typeface="Times New Roman" panose="02020603050405020304" pitchFamily="18" charset="0"/>
                <a:cs typeface="Times New Roman" panose="02020603050405020304" pitchFamily="18" charset="0"/>
              </a:rPr>
              <a:t>~10 mm </a:t>
            </a:r>
            <a:r>
              <a:rPr lang="en-US" altLang="ja-JP"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~0.5 mm</a:t>
            </a:r>
            <a:endParaRPr lang="en-US" altLang="ja-JP" dirty="0">
              <a:solidFill>
                <a:prstClr val="black"/>
              </a:solidFill>
              <a:latin typeface="Times New Roman" panose="02020603050405020304" pitchFamily="18" charset="0"/>
              <a:cs typeface="Times New Roman" panose="02020603050405020304" pitchFamily="18" charset="0"/>
            </a:endParaRPr>
          </a:p>
          <a:p>
            <a:pPr marL="456182" lvl="1" indent="0">
              <a:buFontTx/>
              <a:buNone/>
            </a:pP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15" name="正方形/長方形 14"/>
          <p:cNvSpPr/>
          <p:nvPr/>
        </p:nvSpPr>
        <p:spPr>
          <a:xfrm>
            <a:off x="7380312" y="1475632"/>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86"/>
            <a:r>
              <a:rPr lang="en-US" altLang="ja-JP" dirty="0">
                <a:solidFill>
                  <a:prstClr val="white"/>
                </a:solidFill>
                <a:latin typeface="Times New Roman" panose="02020603050405020304" pitchFamily="18" charset="0"/>
                <a:cs typeface="Times New Roman" panose="02020603050405020304" pitchFamily="18" charset="0"/>
              </a:rPr>
              <a:t>n</a:t>
            </a:r>
            <a:endParaRPr lang="ja-JP" altLang="en-US" dirty="0">
              <a:solidFill>
                <a:prstClr val="white"/>
              </a:solidFill>
            </a:endParaRPr>
          </a:p>
        </p:txBody>
      </p:sp>
      <p:sp>
        <p:nvSpPr>
          <p:cNvPr id="16" name="正方形/長方形 15"/>
          <p:cNvSpPr/>
          <p:nvPr/>
        </p:nvSpPr>
        <p:spPr>
          <a:xfrm>
            <a:off x="6685769" y="1668169"/>
            <a:ext cx="523750" cy="190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386"/>
            <a:r>
              <a:rPr lang="en-US" altLang="ja-JP" dirty="0">
                <a:solidFill>
                  <a:prstClr val="white"/>
                </a:solidFill>
                <a:latin typeface="Times New Roman" panose="02020603050405020304" pitchFamily="18" charset="0"/>
                <a:cs typeface="Times New Roman" panose="02020603050405020304" pitchFamily="18" charset="0"/>
              </a:rPr>
              <a:t>ion</a:t>
            </a:r>
            <a:endParaRPr lang="ja-JP" altLang="en-US" dirty="0">
              <a:solidFill>
                <a:prstClr val="white"/>
              </a:solidFill>
            </a:endParaRPr>
          </a:p>
        </p:txBody>
      </p:sp>
      <p:sp>
        <p:nvSpPr>
          <p:cNvPr id="17" name="テキスト ボックス 16"/>
          <p:cNvSpPr txBox="1"/>
          <p:nvPr/>
        </p:nvSpPr>
        <p:spPr>
          <a:xfrm>
            <a:off x="6234413" y="1272102"/>
            <a:ext cx="1580882" cy="400110"/>
          </a:xfrm>
          <a:prstGeom prst="rect">
            <a:avLst/>
          </a:prstGeom>
          <a:solidFill>
            <a:schemeClr val="bg1"/>
          </a:solidFill>
        </p:spPr>
        <p:txBody>
          <a:bodyPr wrap="none" rtlCol="0">
            <a:spAutoFit/>
          </a:bodyPr>
          <a:lstStyle/>
          <a:p>
            <a:pPr defTabSz="912386"/>
            <a:r>
              <a:rPr lang="en-US" altLang="ja-JP" sz="2000" b="1" dirty="0" err="1">
                <a:solidFill>
                  <a:prstClr val="black"/>
                </a:solidFill>
                <a:latin typeface="Times New Roman" panose="02020603050405020304" pitchFamily="18" charset="0"/>
                <a:cs typeface="Times New Roman" panose="02020603050405020304" pitchFamily="18" charset="0"/>
              </a:rPr>
              <a:t>SuperKEKB</a:t>
            </a:r>
            <a:endParaRPr lang="ja-JP" altLang="en-US" sz="2000" b="1" dirty="0">
              <a:solidFill>
                <a:prstClr val="black"/>
              </a:solidFill>
              <a:latin typeface="Times New Roman" panose="02020603050405020304" pitchFamily="18" charset="0"/>
              <a:cs typeface="Times New Roman" panose="02020603050405020304" pitchFamily="18" charset="0"/>
            </a:endParaRPr>
          </a:p>
        </p:txBody>
      </p:sp>
      <p:sp>
        <p:nvSpPr>
          <p:cNvPr id="18" name="テキスト ボックス 17"/>
          <p:cNvSpPr txBox="1"/>
          <p:nvPr/>
        </p:nvSpPr>
        <p:spPr>
          <a:xfrm rot="16200000">
            <a:off x="-952622" y="1154330"/>
            <a:ext cx="2448171" cy="369332"/>
          </a:xfrm>
          <a:prstGeom prst="rect">
            <a:avLst/>
          </a:prstGeom>
          <a:noFill/>
        </p:spPr>
        <p:txBody>
          <a:bodyPr wrap="none" rtlCol="0">
            <a:spAutoFit/>
          </a:bodyPr>
          <a:lstStyle/>
          <a:p>
            <a:pPr defTabSz="912386"/>
            <a:r>
              <a:rPr lang="en-US" altLang="ja-JP" dirty="0">
                <a:solidFill>
                  <a:prstClr val="black"/>
                </a:solidFill>
                <a:latin typeface="Times New Roman" panose="02020603050405020304" pitchFamily="18" charset="0"/>
                <a:cs typeface="Times New Roman" panose="02020603050405020304" pitchFamily="18" charset="0"/>
              </a:rPr>
              <a:t>Vertical beam size (</a:t>
            </a:r>
            <a:r>
              <a:rPr lang="en-US" altLang="ja-JP" dirty="0">
                <a:solidFill>
                  <a:prstClr val="black"/>
                </a:solidFill>
                <a:latin typeface="Symbol" panose="05050102010706020507" pitchFamily="18" charset="2"/>
                <a:cs typeface="Times New Roman" panose="02020603050405020304" pitchFamily="18" charset="0"/>
              </a:rPr>
              <a:t>m</a:t>
            </a:r>
            <a:r>
              <a:rPr lang="en-US" altLang="ja-JP" dirty="0">
                <a:solidFill>
                  <a:prstClr val="black"/>
                </a:solidFill>
                <a:latin typeface="Times New Roman" panose="02020603050405020304" pitchFamily="18" charset="0"/>
                <a:cs typeface="Times New Roman" panose="02020603050405020304" pitchFamily="18" charset="0"/>
              </a:rPr>
              <a:t>m)</a:t>
            </a: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19" name="テキスト ボックス 18"/>
          <p:cNvSpPr txBox="1"/>
          <p:nvPr/>
        </p:nvSpPr>
        <p:spPr>
          <a:xfrm rot="16200000">
            <a:off x="-1038167" y="3650559"/>
            <a:ext cx="2544286" cy="369332"/>
          </a:xfrm>
          <a:prstGeom prst="rect">
            <a:avLst/>
          </a:prstGeom>
          <a:solidFill>
            <a:schemeClr val="bg1"/>
          </a:solidFill>
        </p:spPr>
        <p:txBody>
          <a:bodyPr wrap="none" rtlCol="0">
            <a:spAutoFit/>
          </a:bodyPr>
          <a:lstStyle/>
          <a:p>
            <a:pPr defTabSz="912386"/>
            <a:r>
              <a:rPr lang="en-US" altLang="ja-JP" dirty="0">
                <a:solidFill>
                  <a:prstClr val="black"/>
                </a:solidFill>
                <a:latin typeface="Times New Roman" panose="02020603050405020304" pitchFamily="18" charset="0"/>
                <a:cs typeface="Times New Roman" panose="02020603050405020304" pitchFamily="18" charset="0"/>
              </a:rPr>
              <a:t>Horizontal position (mm)</a:t>
            </a: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20" name="テキスト ボックス 19"/>
          <p:cNvSpPr txBox="1"/>
          <p:nvPr/>
        </p:nvSpPr>
        <p:spPr>
          <a:xfrm>
            <a:off x="1796636" y="3952666"/>
            <a:ext cx="2749471" cy="369332"/>
          </a:xfrm>
          <a:prstGeom prst="rect">
            <a:avLst/>
          </a:prstGeom>
          <a:solidFill>
            <a:schemeClr val="bg1"/>
          </a:solidFill>
        </p:spPr>
        <p:txBody>
          <a:bodyPr wrap="none" rtlCol="0">
            <a:spAutoFit/>
          </a:bodyPr>
          <a:lstStyle/>
          <a:p>
            <a:pPr defTabSz="912386"/>
            <a:r>
              <a:rPr lang="en-US" altLang="ja-JP" dirty="0">
                <a:solidFill>
                  <a:prstClr val="black"/>
                </a:solidFill>
                <a:latin typeface="Times New Roman" panose="02020603050405020304" pitchFamily="18" charset="0"/>
                <a:cs typeface="Times New Roman" panose="02020603050405020304" pitchFamily="18" charset="0"/>
              </a:rPr>
              <a:t>Longitudinal position (mm)</a:t>
            </a: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21" name="テキスト ボックス 20"/>
          <p:cNvSpPr txBox="1"/>
          <p:nvPr/>
        </p:nvSpPr>
        <p:spPr>
          <a:xfrm>
            <a:off x="5242697" y="3054053"/>
            <a:ext cx="1047018" cy="369332"/>
          </a:xfrm>
          <a:prstGeom prst="rect">
            <a:avLst/>
          </a:prstGeom>
          <a:solidFill>
            <a:schemeClr val="bg1"/>
          </a:solidFill>
        </p:spPr>
        <p:txBody>
          <a:bodyPr wrap="none" rtlCol="0">
            <a:spAutoFit/>
          </a:bodyPr>
          <a:lstStyle/>
          <a:p>
            <a:pPr defTabSz="912386"/>
            <a:r>
              <a:rPr lang="en-US" altLang="ja-JP" dirty="0">
                <a:solidFill>
                  <a:prstClr val="black"/>
                </a:solidFill>
                <a:latin typeface="Times New Roman" panose="02020603050405020304" pitchFamily="18" charset="0"/>
                <a:cs typeface="Times New Roman" panose="02020603050405020304" pitchFamily="18" charset="0"/>
              </a:rPr>
              <a:t>Top view</a:t>
            </a: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22" name="テキスト ボックス 21"/>
          <p:cNvSpPr txBox="1"/>
          <p:nvPr/>
        </p:nvSpPr>
        <p:spPr>
          <a:xfrm>
            <a:off x="1945202" y="2867095"/>
            <a:ext cx="1047018" cy="369332"/>
          </a:xfrm>
          <a:prstGeom prst="rect">
            <a:avLst/>
          </a:prstGeom>
          <a:solidFill>
            <a:schemeClr val="bg1"/>
          </a:solidFill>
        </p:spPr>
        <p:txBody>
          <a:bodyPr wrap="none" rtlCol="0">
            <a:spAutoFit/>
          </a:bodyPr>
          <a:lstStyle/>
          <a:p>
            <a:pPr defTabSz="912386"/>
            <a:r>
              <a:rPr lang="en-US" altLang="ja-JP" dirty="0">
                <a:solidFill>
                  <a:prstClr val="black"/>
                </a:solidFill>
                <a:latin typeface="Times New Roman" panose="02020603050405020304" pitchFamily="18" charset="0"/>
                <a:cs typeface="Times New Roman" panose="02020603050405020304" pitchFamily="18" charset="0"/>
              </a:rPr>
              <a:t>Top view</a:t>
            </a: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23" name="テキスト ボックス 22"/>
          <p:cNvSpPr txBox="1"/>
          <p:nvPr/>
        </p:nvSpPr>
        <p:spPr>
          <a:xfrm>
            <a:off x="2023008" y="1650855"/>
            <a:ext cx="1101584" cy="369332"/>
          </a:xfrm>
          <a:prstGeom prst="rect">
            <a:avLst/>
          </a:prstGeom>
          <a:solidFill>
            <a:schemeClr val="bg1"/>
          </a:solidFill>
        </p:spPr>
        <p:txBody>
          <a:bodyPr wrap="none" rtlCol="0">
            <a:spAutoFit/>
          </a:bodyPr>
          <a:lstStyle/>
          <a:p>
            <a:pPr defTabSz="912386"/>
            <a:r>
              <a:rPr lang="en-US" altLang="ja-JP" dirty="0">
                <a:solidFill>
                  <a:prstClr val="black"/>
                </a:solidFill>
                <a:latin typeface="Times New Roman" panose="02020603050405020304" pitchFamily="18" charset="0"/>
                <a:cs typeface="Times New Roman" panose="02020603050405020304" pitchFamily="18" charset="0"/>
              </a:rPr>
              <a:t>Side view</a:t>
            </a: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24" name="テキスト ボックス 23"/>
          <p:cNvSpPr txBox="1"/>
          <p:nvPr/>
        </p:nvSpPr>
        <p:spPr>
          <a:xfrm>
            <a:off x="6426738" y="1636369"/>
            <a:ext cx="1101584" cy="369332"/>
          </a:xfrm>
          <a:prstGeom prst="rect">
            <a:avLst/>
          </a:prstGeom>
          <a:solidFill>
            <a:schemeClr val="bg1"/>
          </a:solidFill>
        </p:spPr>
        <p:txBody>
          <a:bodyPr wrap="none" rtlCol="0">
            <a:spAutoFit/>
          </a:bodyPr>
          <a:lstStyle/>
          <a:p>
            <a:pPr defTabSz="912386"/>
            <a:r>
              <a:rPr lang="en-US" altLang="ja-JP" dirty="0">
                <a:solidFill>
                  <a:prstClr val="black"/>
                </a:solidFill>
                <a:latin typeface="Times New Roman" panose="02020603050405020304" pitchFamily="18" charset="0"/>
                <a:cs typeface="Times New Roman" panose="02020603050405020304" pitchFamily="18" charset="0"/>
              </a:rPr>
              <a:t>Side view</a:t>
            </a:r>
            <a:endParaRPr lang="ja-JP" altLang="en-US" dirty="0">
              <a:solidFill>
                <a:prstClr val="black"/>
              </a:solidFill>
              <a:latin typeface="Times New Roman" panose="02020603050405020304" pitchFamily="18" charset="0"/>
              <a:cs typeface="Times New Roman" panose="02020603050405020304" pitchFamily="18" charset="0"/>
            </a:endParaRPr>
          </a:p>
        </p:txBody>
      </p:sp>
      <p:sp>
        <p:nvSpPr>
          <p:cNvPr id="25" name="テキスト ボックス 24"/>
          <p:cNvSpPr txBox="1"/>
          <p:nvPr/>
        </p:nvSpPr>
        <p:spPr>
          <a:xfrm>
            <a:off x="1715786" y="2066568"/>
            <a:ext cx="1632077" cy="369332"/>
          </a:xfrm>
          <a:prstGeom prst="rect">
            <a:avLst/>
          </a:prstGeom>
          <a:solidFill>
            <a:schemeClr val="bg1"/>
          </a:solidFill>
        </p:spPr>
        <p:txBody>
          <a:bodyPr wrap="square" rtlCol="0">
            <a:spAutoFit/>
          </a:bodyPr>
          <a:lstStyle/>
          <a:p>
            <a:pPr defTabSz="912386"/>
            <a:endParaRPr lang="ja-JP" altLang="en-US" dirty="0">
              <a:solidFill>
                <a:prstClr val="black"/>
              </a:solidFill>
              <a:latin typeface="Times New Roman" panose="02020603050405020304" pitchFamily="18" charset="0"/>
              <a:cs typeface="Times New Roman" panose="02020603050405020304" pitchFamily="18" charset="0"/>
            </a:endParaRPr>
          </a:p>
        </p:txBody>
      </p:sp>
      <p:pic>
        <p:nvPicPr>
          <p:cNvPr id="26" name="図 25"/>
          <p:cNvPicPr>
            <a:picLocks noChangeAspect="1"/>
          </p:cNvPicPr>
          <p:nvPr/>
        </p:nvPicPr>
        <p:blipFill>
          <a:blip r:embed="rId7"/>
          <a:stretch>
            <a:fillRect/>
          </a:stretch>
        </p:blipFill>
        <p:spPr>
          <a:xfrm>
            <a:off x="5096807" y="4399574"/>
            <a:ext cx="3608977" cy="2376706"/>
          </a:xfrm>
          <a:prstGeom prst="rect">
            <a:avLst/>
          </a:prstGeom>
        </p:spPr>
      </p:pic>
      <p:cxnSp>
        <p:nvCxnSpPr>
          <p:cNvPr id="27" name="直線矢印コネクタ 26"/>
          <p:cNvCxnSpPr/>
          <p:nvPr/>
        </p:nvCxnSpPr>
        <p:spPr>
          <a:xfrm>
            <a:off x="5724128" y="5661248"/>
            <a:ext cx="2736304"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7815295" y="5724716"/>
            <a:ext cx="1499128" cy="369332"/>
          </a:xfrm>
          <a:prstGeom prst="rect">
            <a:avLst/>
          </a:prstGeom>
          <a:noFill/>
        </p:spPr>
        <p:txBody>
          <a:bodyPr wrap="none" rtlCol="0">
            <a:spAutoFit/>
          </a:bodyPr>
          <a:lstStyle/>
          <a:p>
            <a:pPr defTabSz="912386"/>
            <a:r>
              <a:rPr lang="en-GB" dirty="0">
                <a:solidFill>
                  <a:srgbClr val="0070C0"/>
                </a:solidFill>
                <a:latin typeface="HGP創英角ﾎﾟｯﾌﾟ体" panose="040B0A00000000000000" pitchFamily="50" charset="-128"/>
                <a:ea typeface="HGP創英角ﾎﾟｯﾌﾟ体" panose="040B0A00000000000000" pitchFamily="50" charset="-128"/>
              </a:rPr>
              <a:t>Beam length</a:t>
            </a:r>
          </a:p>
        </p:txBody>
      </p:sp>
      <p:sp>
        <p:nvSpPr>
          <p:cNvPr id="29" name="スライド番号プレースホルダー 28"/>
          <p:cNvSpPr txBox="1">
            <a:spLocks/>
          </p:cNvSpPr>
          <p:nvPr/>
        </p:nvSpPr>
        <p:spPr>
          <a:xfrm>
            <a:off x="6553200" y="6356350"/>
            <a:ext cx="2133600" cy="365125"/>
          </a:xfrm>
          <a:prstGeom prst="rect">
            <a:avLst/>
          </a:prstGeom>
        </p:spPr>
        <p:txBody>
          <a:bodyPr vert="horz" lIns="91236" tIns="45619" rIns="91236" bIns="45619" rtlCol="0" anchor="ctr"/>
          <a:lstStyle>
            <a:defPPr>
              <a:defRPr lang="ja-JP"/>
            </a:defPPr>
            <a:lvl1pPr marL="0" algn="ctr" defTabSz="912386" rtl="0" eaLnBrk="1" latinLnBrk="0" hangingPunct="1">
              <a:defRPr kumimoji="1" sz="1200" kern="1200">
                <a:solidFill>
                  <a:schemeClr val="tx1">
                    <a:tint val="75000"/>
                  </a:schemeClr>
                </a:solidFill>
                <a:latin typeface="+mn-lt"/>
                <a:ea typeface="+mn-ea"/>
                <a:cs typeface="+mn-cs"/>
              </a:defRPr>
            </a:lvl1pPr>
            <a:lvl2pPr marL="456183" algn="l" defTabSz="912386" rtl="0" eaLnBrk="1" latinLnBrk="0" hangingPunct="1">
              <a:defRPr kumimoji="1" sz="1800" kern="1200">
                <a:solidFill>
                  <a:schemeClr val="tx1"/>
                </a:solidFill>
                <a:latin typeface="+mn-lt"/>
                <a:ea typeface="+mn-ea"/>
                <a:cs typeface="+mn-cs"/>
              </a:defRPr>
            </a:lvl2pPr>
            <a:lvl3pPr marL="912386" algn="l" defTabSz="912386" rtl="0" eaLnBrk="1" latinLnBrk="0" hangingPunct="1">
              <a:defRPr kumimoji="1" sz="1800" kern="1200">
                <a:solidFill>
                  <a:schemeClr val="tx1"/>
                </a:solidFill>
                <a:latin typeface="+mn-lt"/>
                <a:ea typeface="+mn-ea"/>
                <a:cs typeface="+mn-cs"/>
              </a:defRPr>
            </a:lvl3pPr>
            <a:lvl4pPr marL="1368590" algn="l" defTabSz="912386" rtl="0" eaLnBrk="1" latinLnBrk="0" hangingPunct="1">
              <a:defRPr kumimoji="1" sz="1800" kern="1200">
                <a:solidFill>
                  <a:schemeClr val="tx1"/>
                </a:solidFill>
                <a:latin typeface="+mn-lt"/>
                <a:ea typeface="+mn-ea"/>
                <a:cs typeface="+mn-cs"/>
              </a:defRPr>
            </a:lvl4pPr>
            <a:lvl5pPr marL="1824781" algn="l" defTabSz="912386" rtl="0" eaLnBrk="1" latinLnBrk="0" hangingPunct="1">
              <a:defRPr kumimoji="1" sz="1800" kern="1200">
                <a:solidFill>
                  <a:schemeClr val="tx1"/>
                </a:solidFill>
                <a:latin typeface="+mn-lt"/>
                <a:ea typeface="+mn-ea"/>
                <a:cs typeface="+mn-cs"/>
              </a:defRPr>
            </a:lvl5pPr>
            <a:lvl6pPr marL="2280970" algn="l" defTabSz="912386" rtl="0" eaLnBrk="1" latinLnBrk="0" hangingPunct="1">
              <a:defRPr kumimoji="1" sz="1800" kern="1200">
                <a:solidFill>
                  <a:schemeClr val="tx1"/>
                </a:solidFill>
                <a:latin typeface="+mn-lt"/>
                <a:ea typeface="+mn-ea"/>
                <a:cs typeface="+mn-cs"/>
              </a:defRPr>
            </a:lvl6pPr>
            <a:lvl7pPr marL="2737175" algn="l" defTabSz="912386" rtl="0" eaLnBrk="1" latinLnBrk="0" hangingPunct="1">
              <a:defRPr kumimoji="1" sz="1800" kern="1200">
                <a:solidFill>
                  <a:schemeClr val="tx1"/>
                </a:solidFill>
                <a:latin typeface="+mn-lt"/>
                <a:ea typeface="+mn-ea"/>
                <a:cs typeface="+mn-cs"/>
              </a:defRPr>
            </a:lvl7pPr>
            <a:lvl8pPr marL="3193366" algn="l" defTabSz="912386" rtl="0" eaLnBrk="1" latinLnBrk="0" hangingPunct="1">
              <a:defRPr kumimoji="1" sz="1800" kern="1200">
                <a:solidFill>
                  <a:schemeClr val="tx1"/>
                </a:solidFill>
                <a:latin typeface="+mn-lt"/>
                <a:ea typeface="+mn-ea"/>
                <a:cs typeface="+mn-cs"/>
              </a:defRPr>
            </a:lvl8pPr>
            <a:lvl9pPr marL="3649559" algn="l" defTabSz="912386" rtl="0" eaLnBrk="1" latinLnBrk="0" hangingPunct="1">
              <a:defRPr kumimoji="1" sz="1800" kern="1200">
                <a:solidFill>
                  <a:schemeClr val="tx1"/>
                </a:solidFill>
                <a:latin typeface="+mn-lt"/>
                <a:ea typeface="+mn-ea"/>
                <a:cs typeface="+mn-cs"/>
              </a:defRPr>
            </a:lvl9pPr>
          </a:lstStyle>
          <a:p>
            <a:fld id="{D4C49B74-5DB2-4B03-B1D2-7F6A3C51C318}" type="slidenum">
              <a:rPr lang="en-US" smtClean="0">
                <a:solidFill>
                  <a:prstClr val="black"/>
                </a:solidFill>
              </a:rPr>
              <a:pPr/>
              <a:t>7</a:t>
            </a:fld>
            <a:endParaRPr lang="en-US">
              <a:solidFill>
                <a:prstClr val="black"/>
              </a:solidFill>
            </a:endParaRPr>
          </a:p>
        </p:txBody>
      </p:sp>
      <p:cxnSp>
        <p:nvCxnSpPr>
          <p:cNvPr id="30" name="直線矢印コネクタ 29"/>
          <p:cNvCxnSpPr/>
          <p:nvPr/>
        </p:nvCxnSpPr>
        <p:spPr>
          <a:xfrm>
            <a:off x="6655495" y="6094778"/>
            <a:ext cx="872827"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6443928" y="6491897"/>
            <a:ext cx="1720343" cy="369332"/>
          </a:xfrm>
          <a:prstGeom prst="rect">
            <a:avLst/>
          </a:prstGeom>
          <a:noFill/>
        </p:spPr>
        <p:txBody>
          <a:bodyPr wrap="none" rtlCol="0">
            <a:spAutoFit/>
          </a:bodyPr>
          <a:lstStyle/>
          <a:p>
            <a:pPr defTabSz="912386"/>
            <a:r>
              <a:rPr lang="en-GB" dirty="0">
                <a:solidFill>
                  <a:srgbClr val="FF0000"/>
                </a:solidFill>
                <a:latin typeface="HGP創英角ﾎﾟｯﾌﾟ体" panose="040B0A00000000000000" pitchFamily="50" charset="-128"/>
                <a:ea typeface="HGP創英角ﾎﾟｯﾌﾟ体" panose="040B0A00000000000000" pitchFamily="50" charset="-128"/>
              </a:rPr>
              <a:t>Luminous area</a:t>
            </a:r>
          </a:p>
        </p:txBody>
      </p:sp>
    </p:spTree>
    <p:extLst>
      <p:ext uri="{BB962C8B-B14F-4D97-AF65-F5344CB8AC3E}">
        <p14:creationId xmlns:p14="http://schemas.microsoft.com/office/powerpoint/2010/main" val="342162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40D7DA-2A1D-F546-AAB0-B6E703C6AFEB}"/>
              </a:ext>
            </a:extLst>
          </p:cNvPr>
          <p:cNvSpPr>
            <a:spLocks noGrp="1"/>
          </p:cNvSpPr>
          <p:nvPr>
            <p:ph type="title"/>
          </p:nvPr>
        </p:nvSpPr>
        <p:spPr>
          <a:xfrm>
            <a:off x="0" y="57468"/>
            <a:ext cx="9144000" cy="1143000"/>
          </a:xfrm>
        </p:spPr>
        <p:txBody>
          <a:bodyPr/>
          <a:lstStyle/>
          <a:p>
            <a:r>
              <a:rPr lang="en-US" dirty="0"/>
              <a:t>Comparison of machine parameters</a:t>
            </a:r>
            <a:br>
              <a:rPr lang="en-US" dirty="0"/>
            </a:br>
            <a:r>
              <a:rPr lang="en-US" dirty="0"/>
              <a:t>between design and Phase2</a:t>
            </a:r>
          </a:p>
        </p:txBody>
      </p:sp>
      <p:graphicFrame>
        <p:nvGraphicFramePr>
          <p:cNvPr id="4" name="コンテンツ プレースホルダー 3">
            <a:extLst>
              <a:ext uri="{FF2B5EF4-FFF2-40B4-BE49-F238E27FC236}">
                <a16:creationId xmlns:a16="http://schemas.microsoft.com/office/drawing/2014/main" id="{F43D365E-165C-4543-AE61-76BE46C85E5F}"/>
              </a:ext>
            </a:extLst>
          </p:cNvPr>
          <p:cNvGraphicFramePr>
            <a:graphicFrameLocks noGrp="1"/>
          </p:cNvGraphicFramePr>
          <p:nvPr>
            <p:ph idx="1"/>
            <p:extLst/>
          </p:nvPr>
        </p:nvGraphicFramePr>
        <p:xfrm>
          <a:off x="179512" y="764704"/>
          <a:ext cx="8784976" cy="2735536"/>
        </p:xfrm>
        <a:graphic>
          <a:graphicData uri="http://schemas.openxmlformats.org/drawingml/2006/table">
            <a:tbl>
              <a:tblPr firstRow="1" bandRow="1">
                <a:tableStyleId>{5C22544A-7EE6-4342-B048-85BDC9FD1C3A}</a:tableStyleId>
              </a:tblPr>
              <a:tblGrid>
                <a:gridCol w="2196244">
                  <a:extLst>
                    <a:ext uri="{9D8B030D-6E8A-4147-A177-3AD203B41FA5}">
                      <a16:colId xmlns:a16="http://schemas.microsoft.com/office/drawing/2014/main" val="2825286201"/>
                    </a:ext>
                  </a:extLst>
                </a:gridCol>
                <a:gridCol w="2052228">
                  <a:extLst>
                    <a:ext uri="{9D8B030D-6E8A-4147-A177-3AD203B41FA5}">
                      <a16:colId xmlns:a16="http://schemas.microsoft.com/office/drawing/2014/main" val="1336193407"/>
                    </a:ext>
                  </a:extLst>
                </a:gridCol>
                <a:gridCol w="2340260">
                  <a:extLst>
                    <a:ext uri="{9D8B030D-6E8A-4147-A177-3AD203B41FA5}">
                      <a16:colId xmlns:a16="http://schemas.microsoft.com/office/drawing/2014/main" val="1739424324"/>
                    </a:ext>
                  </a:extLst>
                </a:gridCol>
                <a:gridCol w="968578">
                  <a:extLst>
                    <a:ext uri="{9D8B030D-6E8A-4147-A177-3AD203B41FA5}">
                      <a16:colId xmlns:a16="http://schemas.microsoft.com/office/drawing/2014/main" val="898404958"/>
                    </a:ext>
                  </a:extLst>
                </a:gridCol>
                <a:gridCol w="1227666">
                  <a:extLst>
                    <a:ext uri="{9D8B030D-6E8A-4147-A177-3AD203B41FA5}">
                      <a16:colId xmlns:a16="http://schemas.microsoft.com/office/drawing/2014/main" val="2941905563"/>
                    </a:ext>
                  </a:extLst>
                </a:gridCol>
              </a:tblGrid>
              <a:tr h="467929">
                <a:tc>
                  <a:txBody>
                    <a:bodyPr/>
                    <a:lstStyle/>
                    <a:p>
                      <a:r>
                        <a:rPr lang="en-US" dirty="0"/>
                        <a:t>parameters</a:t>
                      </a:r>
                    </a:p>
                  </a:txBody>
                  <a:tcPr/>
                </a:tc>
                <a:tc>
                  <a:txBody>
                    <a:bodyPr/>
                    <a:lstStyle/>
                    <a:p>
                      <a:r>
                        <a:rPr lang="en-US" dirty="0"/>
                        <a:t>SuperKEKB Design</a:t>
                      </a:r>
                    </a:p>
                  </a:txBody>
                  <a:tcPr/>
                </a:tc>
                <a:tc>
                  <a:txBody>
                    <a:bodyPr/>
                    <a:lstStyle/>
                    <a:p>
                      <a:r>
                        <a:rPr lang="en-US" dirty="0"/>
                        <a:t>Phase 2  achievement</a:t>
                      </a:r>
                    </a:p>
                  </a:txBody>
                  <a:tcPr/>
                </a:tc>
                <a:tc>
                  <a:txBody>
                    <a:bodyPr/>
                    <a:lstStyle/>
                    <a:p>
                      <a:r>
                        <a:rPr lang="en-US" dirty="0"/>
                        <a:t>units</a:t>
                      </a:r>
                    </a:p>
                  </a:txBody>
                  <a:tcPr/>
                </a:tc>
                <a:tc>
                  <a:txBody>
                    <a:bodyPr/>
                    <a:lstStyle/>
                    <a:p>
                      <a:r>
                        <a:rPr lang="en-US" dirty="0"/>
                        <a:t>factor</a:t>
                      </a:r>
                    </a:p>
                  </a:txBody>
                  <a:tcPr/>
                </a:tc>
                <a:extLst>
                  <a:ext uri="{0D108BD9-81ED-4DB2-BD59-A6C34878D82A}">
                    <a16:rowId xmlns:a16="http://schemas.microsoft.com/office/drawing/2014/main" val="3252541749"/>
                  </a:ext>
                </a:extLst>
              </a:tr>
              <a:tr h="370840">
                <a:tc>
                  <a:txBody>
                    <a:bodyPr/>
                    <a:lstStyle/>
                    <a:p>
                      <a:r>
                        <a:rPr lang="en-US" dirty="0" err="1"/>
                        <a:t>I</a:t>
                      </a:r>
                      <a:r>
                        <a:rPr lang="en-US" baseline="-25000" dirty="0" err="1"/>
                        <a:t>beam</a:t>
                      </a:r>
                      <a:r>
                        <a:rPr lang="en-US" dirty="0"/>
                        <a:t> (LER/HER)</a:t>
                      </a:r>
                    </a:p>
                  </a:txBody>
                  <a:tcPr/>
                </a:tc>
                <a:tc>
                  <a:txBody>
                    <a:bodyPr/>
                    <a:lstStyle/>
                    <a:p>
                      <a:r>
                        <a:rPr lang="en-US" dirty="0"/>
                        <a:t>3.6/2.6</a:t>
                      </a:r>
                    </a:p>
                  </a:txBody>
                  <a:tcPr/>
                </a:tc>
                <a:tc>
                  <a:txBody>
                    <a:bodyPr/>
                    <a:lstStyle/>
                    <a:p>
                      <a:r>
                        <a:rPr lang="en-US" dirty="0"/>
                        <a:t>0.8/0.78</a:t>
                      </a:r>
                    </a:p>
                  </a:txBody>
                  <a:tcPr/>
                </a:tc>
                <a:tc>
                  <a:txBody>
                    <a:bodyPr/>
                    <a:lstStyle/>
                    <a:p>
                      <a:r>
                        <a:rPr lang="en-US" dirty="0"/>
                        <a:t>A</a:t>
                      </a:r>
                    </a:p>
                  </a:txBody>
                  <a:tcPr/>
                </a:tc>
                <a:tc>
                  <a:txBody>
                    <a:bodyPr/>
                    <a:lstStyle/>
                    <a:p>
                      <a:r>
                        <a:rPr lang="en-US" dirty="0"/>
                        <a:t>4.5/3.3</a:t>
                      </a:r>
                    </a:p>
                  </a:txBody>
                  <a:tcPr/>
                </a:tc>
                <a:extLst>
                  <a:ext uri="{0D108BD9-81ED-4DB2-BD59-A6C34878D82A}">
                    <a16:rowId xmlns:a16="http://schemas.microsoft.com/office/drawing/2014/main" val="1001373049"/>
                  </a:ext>
                </a:extLst>
              </a:tr>
              <a:tr h="370840">
                <a:tc>
                  <a:txBody>
                    <a:bodyPr/>
                    <a:lstStyle/>
                    <a:p>
                      <a:r>
                        <a:rPr lang="en-US" dirty="0" err="1">
                          <a:latin typeface="Symbol" pitchFamily="2" charset="2"/>
                        </a:rPr>
                        <a:t>x</a:t>
                      </a:r>
                      <a:r>
                        <a:rPr lang="en-US" baseline="-25000" dirty="0" err="1"/>
                        <a:t>y</a:t>
                      </a:r>
                      <a:r>
                        <a:rPr lang="en-US" dirty="0"/>
                        <a:t> (LER/HER)</a:t>
                      </a:r>
                    </a:p>
                  </a:txBody>
                  <a:tcPr/>
                </a:tc>
                <a:tc>
                  <a:txBody>
                    <a:bodyPr/>
                    <a:lstStyle/>
                    <a:p>
                      <a:r>
                        <a:rPr lang="en-US" dirty="0"/>
                        <a:t>0.0881/0.0807</a:t>
                      </a:r>
                    </a:p>
                  </a:txBody>
                  <a:tcPr/>
                </a:tc>
                <a:tc>
                  <a:txBody>
                    <a:bodyPr/>
                    <a:lstStyle/>
                    <a:p>
                      <a:r>
                        <a:rPr lang="en-US" dirty="0"/>
                        <a:t>0.03/0.021</a:t>
                      </a:r>
                    </a:p>
                  </a:txBody>
                  <a:tcPr/>
                </a:tc>
                <a:tc>
                  <a:txBody>
                    <a:bodyPr/>
                    <a:lstStyle/>
                    <a:p>
                      <a:endParaRPr lang="en-US" dirty="0"/>
                    </a:p>
                  </a:txBody>
                  <a:tcPr/>
                </a:tc>
                <a:tc>
                  <a:txBody>
                    <a:bodyPr/>
                    <a:lstStyle/>
                    <a:p>
                      <a:r>
                        <a:rPr lang="en-US" dirty="0"/>
                        <a:t>2.9/3.8</a:t>
                      </a:r>
                    </a:p>
                  </a:txBody>
                  <a:tcPr/>
                </a:tc>
                <a:extLst>
                  <a:ext uri="{0D108BD9-81ED-4DB2-BD59-A6C34878D82A}">
                    <a16:rowId xmlns:a16="http://schemas.microsoft.com/office/drawing/2014/main" val="1429508048"/>
                  </a:ext>
                </a:extLst>
              </a:tr>
              <a:tr h="370840">
                <a:tc>
                  <a:txBody>
                    <a:bodyPr/>
                    <a:lstStyle/>
                    <a:p>
                      <a:r>
                        <a:rPr lang="en-US" dirty="0">
                          <a:latin typeface="Symbol" pitchFamily="2" charset="2"/>
                        </a:rPr>
                        <a:t>b</a:t>
                      </a:r>
                      <a:r>
                        <a:rPr lang="en-US" baseline="-25000" dirty="0"/>
                        <a:t>y</a:t>
                      </a:r>
                      <a:r>
                        <a:rPr lang="en-US" baseline="30000" dirty="0"/>
                        <a:t>*</a:t>
                      </a:r>
                    </a:p>
                  </a:txBody>
                  <a:tcPr/>
                </a:tc>
                <a:tc>
                  <a:txBody>
                    <a:bodyPr/>
                    <a:lstStyle/>
                    <a:p>
                      <a:r>
                        <a:rPr lang="en-US" dirty="0"/>
                        <a:t>0.27/0.30</a:t>
                      </a:r>
                    </a:p>
                  </a:txBody>
                  <a:tcPr/>
                </a:tc>
                <a:tc>
                  <a:txBody>
                    <a:bodyPr/>
                    <a:lstStyle/>
                    <a:p>
                      <a:r>
                        <a:rPr lang="en-US" dirty="0"/>
                        <a:t>3/3</a:t>
                      </a:r>
                    </a:p>
                  </a:txBody>
                  <a:tcPr/>
                </a:tc>
                <a:tc>
                  <a:txBody>
                    <a:bodyPr/>
                    <a:lstStyle/>
                    <a:p>
                      <a:r>
                        <a:rPr lang="en-US" dirty="0"/>
                        <a:t>mm</a:t>
                      </a:r>
                    </a:p>
                  </a:txBody>
                  <a:tcPr/>
                </a:tc>
                <a:tc>
                  <a:txBody>
                    <a:bodyPr/>
                    <a:lstStyle/>
                    <a:p>
                      <a:r>
                        <a:rPr lang="en-US" dirty="0"/>
                        <a:t>11/10</a:t>
                      </a:r>
                    </a:p>
                  </a:txBody>
                  <a:tcPr/>
                </a:tc>
                <a:extLst>
                  <a:ext uri="{0D108BD9-81ED-4DB2-BD59-A6C34878D82A}">
                    <a16:rowId xmlns:a16="http://schemas.microsoft.com/office/drawing/2014/main" val="3356342517"/>
                  </a:ext>
                </a:extLst>
              </a:tr>
              <a:tr h="370840">
                <a:tc>
                  <a:txBody>
                    <a:bodyPr/>
                    <a:lstStyle/>
                    <a:p>
                      <a:r>
                        <a:rPr lang="en-US" dirty="0"/>
                        <a:t># of bunches</a:t>
                      </a:r>
                    </a:p>
                  </a:txBody>
                  <a:tcPr/>
                </a:tc>
                <a:tc>
                  <a:txBody>
                    <a:bodyPr/>
                    <a:lstStyle/>
                    <a:p>
                      <a:r>
                        <a:rPr lang="en-US" dirty="0"/>
                        <a:t>2500</a:t>
                      </a:r>
                    </a:p>
                  </a:txBody>
                  <a:tcPr/>
                </a:tc>
                <a:tc>
                  <a:txBody>
                    <a:bodyPr/>
                    <a:lstStyle/>
                    <a:p>
                      <a:r>
                        <a:rPr lang="en-US" dirty="0"/>
                        <a:t>1576</a:t>
                      </a:r>
                    </a:p>
                  </a:txBody>
                  <a:tcPr/>
                </a:tc>
                <a:tc>
                  <a:txBody>
                    <a:bodyPr/>
                    <a:lstStyle/>
                    <a:p>
                      <a:endParaRPr lang="en-US" dirty="0"/>
                    </a:p>
                  </a:txBody>
                  <a:tcPr/>
                </a:tc>
                <a:tc>
                  <a:txBody>
                    <a:bodyPr/>
                    <a:lstStyle/>
                    <a:p>
                      <a:r>
                        <a:rPr lang="en-US" dirty="0"/>
                        <a:t>1.6</a:t>
                      </a:r>
                    </a:p>
                  </a:txBody>
                  <a:tcPr/>
                </a:tc>
                <a:extLst>
                  <a:ext uri="{0D108BD9-81ED-4DB2-BD59-A6C34878D82A}">
                    <a16:rowId xmlns:a16="http://schemas.microsoft.com/office/drawing/2014/main" val="3728590967"/>
                  </a:ext>
                </a:extLst>
              </a:tr>
              <a:tr h="413407">
                <a:tc>
                  <a:txBody>
                    <a:bodyPr/>
                    <a:lstStyle/>
                    <a:p>
                      <a:r>
                        <a:rPr lang="en-US" dirty="0" err="1"/>
                        <a:t>I</a:t>
                      </a:r>
                      <a:r>
                        <a:rPr lang="en-US" baseline="-25000" dirty="0" err="1"/>
                        <a:t>bunch</a:t>
                      </a:r>
                      <a:r>
                        <a:rPr lang="en-US" dirty="0"/>
                        <a:t> (LER/HER)</a:t>
                      </a:r>
                    </a:p>
                  </a:txBody>
                  <a:tcPr/>
                </a:tc>
                <a:tc>
                  <a:txBody>
                    <a:bodyPr/>
                    <a:lstStyle/>
                    <a:p>
                      <a:r>
                        <a:rPr lang="en-US" dirty="0"/>
                        <a:t>1.44/1.04</a:t>
                      </a:r>
                    </a:p>
                  </a:txBody>
                  <a:tcPr/>
                </a:tc>
                <a:tc>
                  <a:txBody>
                    <a:bodyPr/>
                    <a:lstStyle/>
                    <a:p>
                      <a:r>
                        <a:rPr lang="en-US" dirty="0"/>
                        <a:t>0.685/0.571 </a:t>
                      </a:r>
                    </a:p>
                  </a:txBody>
                  <a:tcPr/>
                </a:tc>
                <a:tc>
                  <a:txBody>
                    <a:bodyPr/>
                    <a:lstStyle/>
                    <a:p>
                      <a:pPr algn="l"/>
                      <a:r>
                        <a:rPr lang="en-US" dirty="0"/>
                        <a:t>mA</a:t>
                      </a:r>
                    </a:p>
                  </a:txBody>
                  <a:tcPr/>
                </a:tc>
                <a:tc>
                  <a:txBody>
                    <a:bodyPr/>
                    <a:lstStyle/>
                    <a:p>
                      <a:pPr algn="l"/>
                      <a:r>
                        <a:rPr lang="en-US" dirty="0"/>
                        <a:t>2.1/1.8</a:t>
                      </a:r>
                    </a:p>
                  </a:txBody>
                  <a:tcPr/>
                </a:tc>
                <a:extLst>
                  <a:ext uri="{0D108BD9-81ED-4DB2-BD59-A6C34878D82A}">
                    <a16:rowId xmlns:a16="http://schemas.microsoft.com/office/drawing/2014/main" val="3224144244"/>
                  </a:ext>
                </a:extLst>
              </a:tr>
              <a:tr h="370840">
                <a:tc>
                  <a:txBody>
                    <a:bodyPr/>
                    <a:lstStyle/>
                    <a:p>
                      <a:r>
                        <a:rPr lang="en-US" dirty="0"/>
                        <a:t>Luminosity</a:t>
                      </a:r>
                    </a:p>
                  </a:txBody>
                  <a:tcPr/>
                </a:tc>
                <a:tc>
                  <a:txBody>
                    <a:bodyPr/>
                    <a:lstStyle/>
                    <a:p>
                      <a:r>
                        <a:rPr lang="en-US" dirty="0"/>
                        <a:t>8 x 10</a:t>
                      </a:r>
                      <a:r>
                        <a:rPr lang="en-US" baseline="30000" dirty="0"/>
                        <a:t>35</a:t>
                      </a:r>
                    </a:p>
                  </a:txBody>
                  <a:tcPr/>
                </a:tc>
                <a:tc>
                  <a:txBody>
                    <a:bodyPr/>
                    <a:lstStyle/>
                    <a:p>
                      <a:r>
                        <a:rPr lang="en-US" dirty="0"/>
                        <a:t>5.55 x 10</a:t>
                      </a:r>
                      <a:r>
                        <a:rPr lang="en-US" baseline="30000" dirty="0"/>
                        <a:t>33</a:t>
                      </a:r>
                    </a:p>
                  </a:txBody>
                  <a:tcPr/>
                </a:tc>
                <a:tc>
                  <a:txBody>
                    <a:bodyPr/>
                    <a:lstStyle/>
                    <a:p>
                      <a:r>
                        <a:rPr lang="en-US" dirty="0"/>
                        <a:t>cm</a:t>
                      </a:r>
                      <a:r>
                        <a:rPr lang="en-US" baseline="30000" dirty="0"/>
                        <a:t>-2</a:t>
                      </a:r>
                      <a:r>
                        <a:rPr lang="en-US" dirty="0"/>
                        <a:t> s</a:t>
                      </a:r>
                      <a:r>
                        <a:rPr lang="en-US" baseline="30000" dirty="0"/>
                        <a:t>-1</a:t>
                      </a:r>
                    </a:p>
                  </a:txBody>
                  <a:tcPr/>
                </a:tc>
                <a:tc>
                  <a:txBody>
                    <a:bodyPr/>
                    <a:lstStyle/>
                    <a:p>
                      <a:r>
                        <a:rPr lang="en-US" baseline="0" dirty="0"/>
                        <a:t>145</a:t>
                      </a:r>
                    </a:p>
                  </a:txBody>
                  <a:tcPr/>
                </a:tc>
                <a:extLst>
                  <a:ext uri="{0D108BD9-81ED-4DB2-BD59-A6C34878D82A}">
                    <a16:rowId xmlns:a16="http://schemas.microsoft.com/office/drawing/2014/main" val="3776627623"/>
                  </a:ext>
                </a:extLst>
              </a:tr>
            </a:tbl>
          </a:graphicData>
        </a:graphic>
      </p:graphicFrame>
      <p:sp>
        <p:nvSpPr>
          <p:cNvPr id="3" name="テキスト ボックス 2">
            <a:extLst>
              <a:ext uri="{FF2B5EF4-FFF2-40B4-BE49-F238E27FC236}">
                <a16:creationId xmlns:a16="http://schemas.microsoft.com/office/drawing/2014/main" id="{B9B58751-8CF6-214D-9B97-E943A15900B6}"/>
              </a:ext>
            </a:extLst>
          </p:cNvPr>
          <p:cNvSpPr txBox="1"/>
          <p:nvPr/>
        </p:nvSpPr>
        <p:spPr>
          <a:xfrm>
            <a:off x="179512" y="3938280"/>
            <a:ext cx="8784976" cy="1938992"/>
          </a:xfrm>
          <a:prstGeom prst="rect">
            <a:avLst/>
          </a:prstGeom>
          <a:solidFill>
            <a:srgbClr val="FFFF00"/>
          </a:solidFill>
        </p:spPr>
        <p:txBody>
          <a:bodyPr wrap="square" rtlCol="0">
            <a:spAutoFit/>
          </a:bodyPr>
          <a:lstStyle/>
          <a:p>
            <a:r>
              <a:rPr lang="en-US" sz="2000" dirty="0">
                <a:solidFill>
                  <a:srgbClr val="002060"/>
                </a:solidFill>
                <a:latin typeface="Comic Sans MS" panose="030F0702030302020204" pitchFamily="66" charset="0"/>
              </a:rPr>
              <a:t>We are still at the very primitive stage compared with the final goal but this was a big first step of the </a:t>
            </a:r>
            <a:r>
              <a:rPr lang="en-US" sz="2000" dirty="0" err="1">
                <a:solidFill>
                  <a:srgbClr val="002060"/>
                </a:solidFill>
                <a:latin typeface="Comic Sans MS" panose="030F0702030302020204" pitchFamily="66" charset="0"/>
              </a:rPr>
              <a:t>nano</a:t>
            </a:r>
            <a:r>
              <a:rPr lang="en-US" sz="2000" dirty="0">
                <a:solidFill>
                  <a:srgbClr val="002060"/>
                </a:solidFill>
                <a:latin typeface="Comic Sans MS" panose="030F0702030302020204" pitchFamily="66" charset="0"/>
              </a:rPr>
              <a:t>-beam operation.  No big show stopper was found.</a:t>
            </a:r>
          </a:p>
          <a:p>
            <a:endParaRPr lang="en-US" sz="2000" dirty="0">
              <a:solidFill>
                <a:srgbClr val="002060"/>
              </a:solidFill>
              <a:latin typeface="Comic Sans MS" panose="030F0702030302020204" pitchFamily="66" charset="0"/>
            </a:endParaRPr>
          </a:p>
          <a:p>
            <a:r>
              <a:rPr lang="en-US" sz="2000" dirty="0">
                <a:solidFill>
                  <a:srgbClr val="002060"/>
                </a:solidFill>
                <a:latin typeface="Comic Sans MS" panose="030F0702030302020204" pitchFamily="66" charset="0"/>
              </a:rPr>
              <a:t>Most important thing (according to the accelerator people) is to have sufficient operation time to have continuous improvement.</a:t>
            </a:r>
          </a:p>
        </p:txBody>
      </p:sp>
      <p:sp>
        <p:nvSpPr>
          <p:cNvPr id="6" name="スライド番号プレースホルダー 5">
            <a:extLst>
              <a:ext uri="{FF2B5EF4-FFF2-40B4-BE49-F238E27FC236}">
                <a16:creationId xmlns:a16="http://schemas.microsoft.com/office/drawing/2014/main" id="{21A7C727-18F2-4936-B91E-A0FF54461E4D}"/>
              </a:ext>
            </a:extLst>
          </p:cNvPr>
          <p:cNvSpPr>
            <a:spLocks noGrp="1"/>
          </p:cNvSpPr>
          <p:nvPr>
            <p:ph type="sldNum" sz="quarter" idx="12"/>
          </p:nvPr>
        </p:nvSpPr>
        <p:spPr/>
        <p:txBody>
          <a:bodyPr/>
          <a:lstStyle/>
          <a:p>
            <a:fld id="{F5BDA9AB-68BF-4C1C-A55C-6322ECA17994}" type="slidenum">
              <a:rPr lang="ja-JP" altLang="en-US" smtClean="0">
                <a:solidFill>
                  <a:prstClr val="black">
                    <a:tint val="75000"/>
                  </a:prstClr>
                </a:solidFill>
              </a:rPr>
              <a:pPr/>
              <a:t>8</a:t>
            </a:fld>
            <a:endParaRPr lang="ja-JP" altLang="en-US">
              <a:solidFill>
                <a:prstClr val="black">
                  <a:tint val="75000"/>
                </a:prstClr>
              </a:solidFill>
            </a:endParaRPr>
          </a:p>
        </p:txBody>
      </p:sp>
    </p:spTree>
    <p:extLst>
      <p:ext uri="{BB962C8B-B14F-4D97-AF65-F5344CB8AC3E}">
        <p14:creationId xmlns:p14="http://schemas.microsoft.com/office/powerpoint/2010/main" val="566686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1691680" y="-171400"/>
            <a:ext cx="6995120" cy="785818"/>
          </a:xfrm>
        </p:spPr>
        <p:txBody>
          <a:bodyPr/>
          <a:lstStyle/>
          <a:p>
            <a:r>
              <a:rPr kumimoji="1" lang="en-US" altLang="ja-JP" dirty="0"/>
              <a:t>Work during shutdown in 2018</a:t>
            </a:r>
            <a:endParaRPr kumimoji="1" lang="ja-JP" altLang="en-US" dirty="0"/>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9</a:t>
            </a:fld>
            <a:endParaRPr lang="en-US">
              <a:solidFill>
                <a:prstClr val="black"/>
              </a:solidFill>
            </a:endParaRPr>
          </a:p>
        </p:txBody>
      </p:sp>
      <p:pic>
        <p:nvPicPr>
          <p:cNvPr id="6" name="図 5">
            <a:extLst>
              <a:ext uri="{FF2B5EF4-FFF2-40B4-BE49-F238E27FC236}">
                <a16:creationId xmlns:a16="http://schemas.microsoft.com/office/drawing/2014/main" id="{A166185D-0BD7-1243-A83F-ED138989827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p:blipFill>
        <p:spPr>
          <a:xfrm>
            <a:off x="3578691" y="1710899"/>
            <a:ext cx="2586267" cy="1542678"/>
          </a:xfrm>
          <a:prstGeom prst="rect">
            <a:avLst/>
          </a:prstGeom>
          <a:ln w="9525">
            <a:solidFill>
              <a:schemeClr val="tx1"/>
            </a:solidFill>
          </a:ln>
          <a:effectLst/>
        </p:spPr>
      </p:pic>
      <p:pic>
        <p:nvPicPr>
          <p:cNvPr id="7" name="図 6">
            <a:extLst>
              <a:ext uri="{FF2B5EF4-FFF2-40B4-BE49-F238E27FC236}">
                <a16:creationId xmlns:a16="http://schemas.microsoft.com/office/drawing/2014/main" id="{265EEBEA-5B9A-7447-A0C7-7C769383D9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23030" y="1710716"/>
            <a:ext cx="2612277" cy="1541611"/>
          </a:xfrm>
          <a:prstGeom prst="rect">
            <a:avLst/>
          </a:prstGeom>
          <a:ln w="9525">
            <a:solidFill>
              <a:schemeClr val="tx1"/>
            </a:solidFill>
          </a:ln>
        </p:spPr>
      </p:pic>
      <p:sp>
        <p:nvSpPr>
          <p:cNvPr id="8" name="テキスト ボックス 7"/>
          <p:cNvSpPr txBox="1"/>
          <p:nvPr/>
        </p:nvSpPr>
        <p:spPr>
          <a:xfrm>
            <a:off x="233327" y="821980"/>
            <a:ext cx="5966954" cy="369332"/>
          </a:xfrm>
          <a:prstGeom prst="rect">
            <a:avLst/>
          </a:prstGeom>
          <a:noFill/>
        </p:spPr>
        <p:txBody>
          <a:bodyPr wrap="none" rtlCol="0">
            <a:spAutoFit/>
          </a:bodyPr>
          <a:lstStyle/>
          <a:p>
            <a:pPr defTabSz="914305"/>
            <a:r>
              <a:rPr lang="en-US" altLang="ja-JP" b="1" dirty="0">
                <a:solidFill>
                  <a:prstClr val="black"/>
                </a:solidFill>
              </a:rPr>
              <a:t>Vertex detector (instead of background monitors) is installed</a:t>
            </a:r>
          </a:p>
        </p:txBody>
      </p:sp>
      <p:sp>
        <p:nvSpPr>
          <p:cNvPr id="9" name="正方形/長方形 8"/>
          <p:cNvSpPr/>
          <p:nvPr/>
        </p:nvSpPr>
        <p:spPr>
          <a:xfrm>
            <a:off x="6323030" y="1710716"/>
            <a:ext cx="1463157" cy="369332"/>
          </a:xfrm>
          <a:prstGeom prst="rect">
            <a:avLst/>
          </a:prstGeom>
        </p:spPr>
        <p:txBody>
          <a:bodyPr wrap="none">
            <a:spAutoFit/>
          </a:bodyPr>
          <a:lstStyle/>
          <a:p>
            <a:pPr defTabSz="914305"/>
            <a:r>
              <a:rPr lang="en-US" altLang="ja-JP" dirty="0">
                <a:solidFill>
                  <a:prstClr val="white"/>
                </a:solidFill>
                <a:effectLst>
                  <a:outerShdw blurRad="38100" dist="38100" dir="2700000" algn="tl">
                    <a:srgbClr val="000000">
                      <a:alpha val="43137"/>
                    </a:srgbClr>
                  </a:outerShdw>
                </a:effectLst>
              </a:rPr>
              <a:t>Nov. 27, 2018</a:t>
            </a:r>
          </a:p>
        </p:txBody>
      </p:sp>
      <p:pic>
        <p:nvPicPr>
          <p:cNvPr id="13" name="Picture 10"/>
          <p:cNvPicPr>
            <a:picLocks noChangeAspect="1"/>
          </p:cNvPicPr>
          <p:nvPr/>
        </p:nvPicPr>
        <p:blipFill>
          <a:blip r:embed="rId5" cstate="print">
            <a:lum/>
            <a:alphaModFix/>
            <a:extLst>
              <a:ext uri="{28A0092B-C50C-407E-A947-70E740481C1C}">
                <a14:useLocalDpi xmlns:a14="http://schemas.microsoft.com/office/drawing/2010/main" val="0"/>
              </a:ext>
            </a:extLst>
          </a:blip>
          <a:srcRect/>
          <a:stretch>
            <a:fillRect/>
          </a:stretch>
        </p:blipFill>
        <p:spPr>
          <a:xfrm rot="10800000">
            <a:off x="2145109" y="3521728"/>
            <a:ext cx="2253960" cy="1561319"/>
          </a:xfrm>
          <a:prstGeom prst="rect">
            <a:avLst/>
          </a:prstGeom>
          <a:noFill/>
          <a:ln w="0">
            <a:solidFill>
              <a:srgbClr val="000000"/>
            </a:solidFill>
            <a:prstDash val="solid"/>
          </a:ln>
        </p:spPr>
      </p:pic>
      <p:pic>
        <p:nvPicPr>
          <p:cNvPr id="14" name="Picture 11"/>
          <p:cNvPicPr>
            <a:picLocks noChangeAspect="1"/>
          </p:cNvPicPr>
          <p:nvPr/>
        </p:nvPicPr>
        <p:blipFill>
          <a:blip r:embed="rId6">
            <a:lum/>
            <a:alphaModFix/>
            <a:extLst>
              <a:ext uri="{28A0092B-C50C-407E-A947-70E740481C1C}">
                <a14:useLocalDpi xmlns:a14="http://schemas.microsoft.com/office/drawing/2010/main" val="0"/>
              </a:ext>
            </a:extLst>
          </a:blip>
          <a:srcRect/>
          <a:stretch>
            <a:fillRect/>
          </a:stretch>
        </p:blipFill>
        <p:spPr>
          <a:xfrm>
            <a:off x="2123728" y="5157192"/>
            <a:ext cx="2409119" cy="1560599"/>
          </a:xfrm>
          <a:prstGeom prst="rect">
            <a:avLst/>
          </a:prstGeom>
          <a:noFill/>
          <a:ln w="0">
            <a:solidFill>
              <a:srgbClr val="000000"/>
            </a:solidFill>
            <a:prstDash val="solid"/>
          </a:ln>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684" y="4221088"/>
            <a:ext cx="1321544" cy="146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60032" y="4537331"/>
            <a:ext cx="4087110" cy="1687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323528" y="3140968"/>
            <a:ext cx="2682145" cy="369332"/>
          </a:xfrm>
          <a:prstGeom prst="rect">
            <a:avLst/>
          </a:prstGeom>
          <a:noFill/>
        </p:spPr>
        <p:txBody>
          <a:bodyPr wrap="none" rtlCol="0">
            <a:spAutoFit/>
          </a:bodyPr>
          <a:lstStyle/>
          <a:p>
            <a:pPr defTabSz="914305"/>
            <a:r>
              <a:rPr lang="en-US" altLang="ja-JP" b="1" dirty="0">
                <a:solidFill>
                  <a:prstClr val="black"/>
                </a:solidFill>
              </a:rPr>
              <a:t>ARICH cooling reinforced</a:t>
            </a:r>
          </a:p>
        </p:txBody>
      </p:sp>
      <p:pic>
        <p:nvPicPr>
          <p:cNvPr id="15" name="Picture 2" descr="https://lh3.googleusercontent.com/woDV4jN0WH5gVVhTDN8l-Hh7AscFSWJ2QZLQsDqQQcoPBdgHCptVa-4mLoW03nQZnzNGwkX5DiMDBlO_qAfbE7Qrq8xKixKmCCI7qcPKfgiHGa-wNFH6R5oZUP1GaIK-EPZ-IOORE_hWFq49NVsUEVJG4c_LCCjZEMJmkzF00mrHM4JsdLc_Np1xVoGsEgxk9gl1IznaVPEj-dkt2FFNhaI5KoDec6VoU303N0aa9y5OlHPbK9B998rMCsZGSU8upD6kc0uz6ILFX6fnMMhaa3p56am1M0XXdPBgBIzqtk15QedBH0Ii9NxpXkeflXK1rlaMp8KQyB0rbwG62PjuM1pw8ybDOlL-jYGZB9EZQjtRm1KcBB4jif3pjGGJYbp015N4xz7QsQRGsVEVUjsIXRpnW7D2jRIKI1HyRIrlJqqZTgVSTPFJC9xIC3Fetlvcu_STeprrhNdu4ixDt1PvhmjKKp6LGfduYSO4oF__sbrVEardNoTVCXwud83xNX6Wtx__DcgivAaYWd0KbgDJuLLalidlioxFjcN_i55P5IyeB0rFN1wZVdCNmrQejHwLh3CHVqBV2xSLjqTPxj0bEdJyVcbS4bSSMQ8ArzUSjf1F1vcpC_jWnKWgU177jehEDe-3L61iUpniH-M6EW8yrufsnJZsyW8fAVxLmB5btmCdqkZ80A_6YjWm3cg7eypzT4JJyfqQADjEy1dQTU3ZSJPv2Q=w938-h625-no"/>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97225" y="1191495"/>
            <a:ext cx="1847883" cy="201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右矢印 1"/>
          <p:cNvSpPr/>
          <p:nvPr/>
        </p:nvSpPr>
        <p:spPr>
          <a:xfrm>
            <a:off x="2502838" y="2391292"/>
            <a:ext cx="648072"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5"/>
            <a:endParaRPr lang="ja-JP" altLang="en-US">
              <a:solidFill>
                <a:prstClr val="white"/>
              </a:solidFill>
            </a:endParaRPr>
          </a:p>
        </p:txBody>
      </p:sp>
    </p:spTree>
    <p:extLst>
      <p:ext uri="{BB962C8B-B14F-4D97-AF65-F5344CB8AC3E}">
        <p14:creationId xmlns:p14="http://schemas.microsoft.com/office/powerpoint/2010/main" val="26686820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6.8|52.5|18.2|18"/>
</p:tagLst>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ホワイト">
  <a:themeElements>
    <a:clrScheme name="">
      <a:dk1>
        <a:srgbClr val="000000"/>
      </a:dk1>
      <a:lt1>
        <a:srgbClr val="FFFFFF"/>
      </a:lt1>
      <a:dk2>
        <a:srgbClr val="000000"/>
      </a:dk2>
      <a:lt2>
        <a:srgbClr val="808080"/>
      </a:lt2>
      <a:accent1>
        <a:srgbClr val="4F81BD"/>
      </a:accent1>
      <a:accent2>
        <a:srgbClr val="333399"/>
      </a:accent2>
      <a:accent3>
        <a:srgbClr val="FFFFFF"/>
      </a:accent3>
      <a:accent4>
        <a:srgbClr val="000000"/>
      </a:accent4>
      <a:accent5>
        <a:srgbClr val="B2C1DB"/>
      </a:accent5>
      <a:accent6>
        <a:srgbClr val="2D2D8A"/>
      </a:accent6>
      <a:hlink>
        <a:srgbClr val="009999"/>
      </a:hlink>
      <a:folHlink>
        <a:srgbClr val="99CC00"/>
      </a:folHlink>
    </a:clrScheme>
    <a:fontScheme name="1_ホワイト">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alphaModFix amt="30000"/>
          </a:blip>
          <a:srcRect/>
          <a:tile tx="0" ty="0" sx="100000" sy="100000" flip="none" algn="tl"/>
        </a:blipFill>
        <a:ln>
          <a:noFill/>
        </a:ln>
        <a:effectLst/>
        <a:extLst>
          <a:ext uri="{91240B29-F687-4f45-9708-019B960494DF}">
            <a14:hiddenLine xmlns="" xmlns:a14="http://schemas.microsoft.com/office/drawing/2010/main" w="6350" cap="flat" cmpd="sng" algn="ctr">
              <a:solidFill>
                <a:srgbClr val="FFFFFF">
                  <a:alpha val="29999"/>
                </a:srgbClr>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424D43"/>
            </a:solidFill>
            <a:effectLst/>
            <a:latin typeface="Palatino" charset="0"/>
            <a:ea typeface="ヒラギノ明朝 ProN W3" charset="0"/>
            <a:cs typeface="ヒラギノ明朝 ProN W3" charset="0"/>
            <a:sym typeface="Palatino" charset="0"/>
          </a:defRPr>
        </a:defPPr>
      </a:lstStyle>
    </a:lnDef>
  </a:objectDefaults>
  <a:extraClrSchemeLst>
    <a:extraClrScheme>
      <a:clrScheme name="1_ホワイ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7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KEK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3292</Words>
  <Application>Microsoft Office PowerPoint</Application>
  <PresentationFormat>画面に合わせる (4:3)</PresentationFormat>
  <Paragraphs>757</Paragraphs>
  <Slides>36</Slides>
  <Notes>17</Notes>
  <HiddenSlides>0</HiddenSlides>
  <MMClips>0</MMClips>
  <ScaleCrop>false</ScaleCrop>
  <HeadingPairs>
    <vt:vector size="6" baseType="variant">
      <vt:variant>
        <vt:lpstr>使用されているフォント</vt:lpstr>
      </vt:variant>
      <vt:variant>
        <vt:i4>28</vt:i4>
      </vt:variant>
      <vt:variant>
        <vt:lpstr>テーマ</vt:lpstr>
      </vt:variant>
      <vt:variant>
        <vt:i4>16</vt:i4>
      </vt:variant>
      <vt:variant>
        <vt:lpstr>スライド タイトル</vt:lpstr>
      </vt:variant>
      <vt:variant>
        <vt:i4>36</vt:i4>
      </vt:variant>
    </vt:vector>
  </HeadingPairs>
  <TitlesOfParts>
    <vt:vector size="80" baseType="lpstr">
      <vt:lpstr>Chalkboard</vt:lpstr>
      <vt:lpstr>DFPKyoKaSho-W3</vt:lpstr>
      <vt:lpstr>Futura</vt:lpstr>
      <vt:lpstr>Gill Sans</vt:lpstr>
      <vt:lpstr>Helvetica Neue</vt:lpstr>
      <vt:lpstr>HGP創英角ﾎﾟｯﾌﾟ体</vt:lpstr>
      <vt:lpstr>Hiragino Maru Gothic Pro W4</vt:lpstr>
      <vt:lpstr>Hiragino Maru Gothic ProN W4</vt:lpstr>
      <vt:lpstr>ＭＳ Ｐゴシック</vt:lpstr>
      <vt:lpstr>Palatino</vt:lpstr>
      <vt:lpstr>SanSerif</vt:lpstr>
      <vt:lpstr>ヒラギノ角ゴ ProN W6</vt:lpstr>
      <vt:lpstr>ヒラギノ丸ゴ Pro</vt:lpstr>
      <vt:lpstr>メイリオ</vt:lpstr>
      <vt:lpstr>游ゴシック</vt:lpstr>
      <vt:lpstr>Arial</vt:lpstr>
      <vt:lpstr>Arial Black</vt:lpstr>
      <vt:lpstr>Calibri</vt:lpstr>
      <vt:lpstr>Calibri Light</vt:lpstr>
      <vt:lpstr>Cambria</vt:lpstr>
      <vt:lpstr>Cambria Math</vt:lpstr>
      <vt:lpstr>Candara</vt:lpstr>
      <vt:lpstr>Comic Sans MS</vt:lpstr>
      <vt:lpstr>Gill Sans MT</vt:lpstr>
      <vt:lpstr>Helvetica</vt:lpstr>
      <vt:lpstr>Symbol</vt:lpstr>
      <vt:lpstr>Times New Roman</vt:lpstr>
      <vt:lpstr>Wingdings</vt:lpstr>
      <vt:lpstr>Office ​​テーマ</vt:lpstr>
      <vt:lpstr>9_Office テーマ</vt:lpstr>
      <vt:lpstr>Office テーマ</vt:lpstr>
      <vt:lpstr>3_KEK Standard</vt:lpstr>
      <vt:lpstr>3_Office テーマ</vt:lpstr>
      <vt:lpstr>ホワイト</vt:lpstr>
      <vt:lpstr>4_KEK Standard</vt:lpstr>
      <vt:lpstr>2_Office テーマ</vt:lpstr>
      <vt:lpstr>1_KEK Standard</vt:lpstr>
      <vt:lpstr>6_ホワイト</vt:lpstr>
      <vt:lpstr>10_Office テーマ</vt:lpstr>
      <vt:lpstr>2_KEK Standard</vt:lpstr>
      <vt:lpstr>4_Office テーマ</vt:lpstr>
      <vt:lpstr>7_KEK Standard</vt:lpstr>
      <vt:lpstr>1_Office テーマ</vt:lpstr>
      <vt:lpstr>4_Office ​​テーマ</vt:lpstr>
      <vt:lpstr>Overview of KEK Activities  TYL/FKPPL meeting 2019</vt:lpstr>
      <vt:lpstr>PowerPoint プレゼンテーション</vt:lpstr>
      <vt:lpstr>PowerPoint プレゼンテーション</vt:lpstr>
      <vt:lpstr>PowerPoint プレゼンテーション</vt:lpstr>
      <vt:lpstr>SuperKEKB and Belle II</vt:lpstr>
      <vt:lpstr>First Collisions seen in Belle II! on 26/Apr/2018</vt:lpstr>
      <vt:lpstr>“Nano beam” operation</vt:lpstr>
      <vt:lpstr>Comparison of machine parameters between design and Phase2</vt:lpstr>
      <vt:lpstr>Work during shutdown in 2018</vt:lpstr>
      <vt:lpstr>Belle II Collaboration</vt:lpstr>
      <vt:lpstr>Luminosity profile and potential discoveries</vt:lpstr>
      <vt:lpstr>Phase 3 run started</vt:lpstr>
      <vt:lpstr>PowerPoint プレゼンテーション</vt:lpstr>
      <vt:lpstr>History of MR beam power</vt:lpstr>
      <vt:lpstr>T2K(Tokai-to-Kamioka) experiment</vt:lpstr>
      <vt:lpstr>T2K data taking status</vt:lpstr>
      <vt:lpstr>T2K: Recent results</vt:lpstr>
      <vt:lpstr>T2K: Future prospects</vt:lpstr>
      <vt:lpstr>Long term plan: Hyper-Kamiokande program</vt:lpstr>
      <vt:lpstr>JSNS2</vt:lpstr>
      <vt:lpstr>PowerPoint プレゼンテーション</vt:lpstr>
      <vt:lpstr>KOTO: Search for </vt:lpstr>
      <vt:lpstr>E07: S=-2 Hyper nuclei</vt:lpstr>
      <vt:lpstr>Origin of repulsive core in nuclear force</vt:lpstr>
      <vt:lpstr>Lambertson Magnet to B-Line</vt:lpstr>
      <vt:lpstr>high-p Exp. Area</vt:lpstr>
      <vt:lpstr>Search for μ-e conversion</vt:lpstr>
      <vt:lpstr>Long term plan:   Hadron hall, Muon</vt:lpstr>
      <vt:lpstr>KEK </vt:lpstr>
      <vt:lpstr>PowerPoint プレゼンテーション</vt:lpstr>
      <vt:lpstr>KEK-IBS Collaboration for RNB Science (2016 ~ )</vt:lpstr>
      <vt:lpstr>PowerPoint プレゼンテーション</vt:lpstr>
      <vt:lpstr>IPNS KEK Experimental Cosmology Group - focusing on cosmic microwave background (CMB) B-mode</vt:lpstr>
      <vt:lpstr>Japanese Contribution to HL-LHC (LHC and ATLAS)</vt:lpstr>
      <vt:lpstr>PowerPoint プレゼンテーション</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Collaboration in  High Energy Physics</dc:title>
  <dc:creator>toku</dc:creator>
  <cp:lastModifiedBy>katsuo tokushuku</cp:lastModifiedBy>
  <cp:revision>141</cp:revision>
  <dcterms:created xsi:type="dcterms:W3CDTF">2012-07-01T07:19:48Z</dcterms:created>
  <dcterms:modified xsi:type="dcterms:W3CDTF">2019-05-08T00:45:20Z</dcterms:modified>
</cp:coreProperties>
</file>