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65" r:id="rId4"/>
    <p:sldId id="269" r:id="rId5"/>
    <p:sldId id="260" r:id="rId6"/>
    <p:sldId id="270" r:id="rId7"/>
    <p:sldId id="266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4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31C1-AF7B-46ED-95F4-101577776A2E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9E52-CB64-4A87-ABCB-4E3DF6EC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7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31C1-AF7B-46ED-95F4-101577776A2E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9E52-CB64-4A87-ABCB-4E3DF6EC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31C1-AF7B-46ED-95F4-101577776A2E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9E52-CB64-4A87-ABCB-4E3DF6EC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2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31C1-AF7B-46ED-95F4-101577776A2E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9E52-CB64-4A87-ABCB-4E3DF6EC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31C1-AF7B-46ED-95F4-101577776A2E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9E52-CB64-4A87-ABCB-4E3DF6EC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8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31C1-AF7B-46ED-95F4-101577776A2E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9E52-CB64-4A87-ABCB-4E3DF6EC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31C1-AF7B-46ED-95F4-101577776A2E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9E52-CB64-4A87-ABCB-4E3DF6EC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4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31C1-AF7B-46ED-95F4-101577776A2E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9E52-CB64-4A87-ABCB-4E3DF6EC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7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31C1-AF7B-46ED-95F4-101577776A2E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9E52-CB64-4A87-ABCB-4E3DF6EC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1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31C1-AF7B-46ED-95F4-101577776A2E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9E52-CB64-4A87-ABCB-4E3DF6EC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3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31C1-AF7B-46ED-95F4-101577776A2E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9E52-CB64-4A87-ABCB-4E3DF6EC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E31C1-AF7B-46ED-95F4-101577776A2E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29E52-CB64-4A87-ABCB-4E3DF6EC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5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12726" y="0"/>
            <a:ext cx="7124700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Crowd Wisdom – Educated estimates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7685" y="4249392"/>
            <a:ext cx="11096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Take “wager” from NuSYM2018 participants about “future”, announcement the winner at NuSYM2019 and …</a:t>
            </a:r>
            <a:endParaRPr lang="en-US" sz="2400" b="1" dirty="0" smtClean="0"/>
          </a:p>
          <a:p>
            <a:r>
              <a:rPr lang="en-US" sz="2400" dirty="0" smtClean="0"/>
              <a:t>Need to define the procedure, participants, what questions, time line -- discussions</a:t>
            </a:r>
          </a:p>
          <a:p>
            <a:r>
              <a:rPr lang="en-US" sz="2400" dirty="0" smtClean="0"/>
              <a:t>Prize and announcement of winner; determined by the NuSYM2019 organizing committee.</a:t>
            </a:r>
          </a:p>
          <a:p>
            <a:r>
              <a:rPr lang="en-US" sz="2400" dirty="0" smtClean="0"/>
              <a:t>First try : heavily biased so we need Input from everyone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761" t="14120" r="10568" b="6715"/>
          <a:stretch/>
        </p:blipFill>
        <p:spPr>
          <a:xfrm>
            <a:off x="2798142" y="595932"/>
            <a:ext cx="6595713" cy="343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6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st.pdf - Adobe Acrobat Pro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4954" y="1436275"/>
            <a:ext cx="5769869" cy="4583596"/>
          </a:xfrm>
          <a:prstGeom prst="rect">
            <a:avLst/>
          </a:prstGeom>
        </p:spPr>
      </p:pic>
      <p:pic>
        <p:nvPicPr>
          <p:cNvPr id="2" name="Picture 1" descr="5.NuSYM2018-Sep10th-ymkim.pdf - Adobe Acrobat Pro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9" t="22500" r="37880" b="2597"/>
          <a:stretch/>
        </p:blipFill>
        <p:spPr>
          <a:xfrm>
            <a:off x="671720" y="1880619"/>
            <a:ext cx="4698099" cy="3259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724" y="123825"/>
            <a:ext cx="7600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</a:rPr>
              <a:t>GW170817 is a game changer events for </a:t>
            </a:r>
            <a:r>
              <a:rPr lang="en-US" sz="2400" dirty="0" err="1" smtClean="0">
                <a:solidFill>
                  <a:srgbClr val="3333FF"/>
                </a:solidFill>
              </a:rPr>
              <a:t>EoS</a:t>
            </a:r>
            <a:r>
              <a:rPr lang="en-US" sz="2400" dirty="0" smtClean="0">
                <a:solidFill>
                  <a:srgbClr val="3333FF"/>
                </a:solidFill>
              </a:rPr>
              <a:t> research.</a:t>
            </a:r>
          </a:p>
          <a:p>
            <a:r>
              <a:rPr lang="en-US" sz="2400" dirty="0" smtClean="0">
                <a:solidFill>
                  <a:srgbClr val="3333FF"/>
                </a:solidFill>
              </a:rPr>
              <a:t>Already many calculations bridging between NP and </a:t>
            </a:r>
            <a:r>
              <a:rPr lang="en-US" sz="2400" dirty="0" err="1" smtClean="0">
                <a:solidFill>
                  <a:srgbClr val="3333FF"/>
                </a:solidFill>
              </a:rPr>
              <a:t>Nstar</a:t>
            </a:r>
            <a:endParaRPr lang="en-US" sz="2400" dirty="0" smtClean="0">
              <a:solidFill>
                <a:srgbClr val="3333FF"/>
              </a:solidFill>
            </a:endParaRPr>
          </a:p>
          <a:p>
            <a:r>
              <a:rPr lang="en-US" sz="2400" dirty="0" smtClean="0">
                <a:solidFill>
                  <a:srgbClr val="3333FF"/>
                </a:solidFill>
              </a:rPr>
              <a:t>Improvements of </a:t>
            </a:r>
            <a:r>
              <a:rPr lang="en-US" sz="2400" dirty="0" err="1" smtClean="0">
                <a:solidFill>
                  <a:srgbClr val="3333FF"/>
                </a:solidFill>
              </a:rPr>
              <a:t>Nstar</a:t>
            </a:r>
            <a:r>
              <a:rPr lang="en-US" sz="2400" dirty="0" smtClean="0">
                <a:solidFill>
                  <a:srgbClr val="3333FF"/>
                </a:solidFill>
              </a:rPr>
              <a:t> </a:t>
            </a:r>
            <a:r>
              <a:rPr lang="en-US" sz="2400" dirty="0" smtClean="0">
                <a:solidFill>
                  <a:srgbClr val="3333FF"/>
                </a:solidFill>
              </a:rPr>
              <a:t>calculations, e.g. crust </a:t>
            </a:r>
            <a:r>
              <a:rPr lang="en-US" sz="2400" dirty="0" err="1" smtClean="0">
                <a:solidFill>
                  <a:srgbClr val="3333FF"/>
                </a:solidFill>
              </a:rPr>
              <a:t>EoS</a:t>
            </a:r>
            <a:r>
              <a:rPr lang="en-US" sz="2400" dirty="0" smtClean="0">
                <a:solidFill>
                  <a:srgbClr val="3333FF"/>
                </a:solidFill>
              </a:rPr>
              <a:t>, causality</a:t>
            </a:r>
            <a:endParaRPr lang="en-US" sz="2400" dirty="0">
              <a:solidFill>
                <a:srgbClr val="3333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0260" y="5327374"/>
            <a:ext cx="4635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hould </a:t>
            </a:r>
            <a:r>
              <a:rPr lang="en-US" sz="2800" dirty="0" smtClean="0">
                <a:solidFill>
                  <a:srgbClr val="FF0000"/>
                </a:solidFill>
              </a:rPr>
              <a:t>all nuclear interactions be required to produce reasonable </a:t>
            </a:r>
            <a:r>
              <a:rPr lang="en-US" sz="2800" dirty="0" err="1" smtClean="0">
                <a:solidFill>
                  <a:srgbClr val="FF0000"/>
                </a:solidFill>
              </a:rPr>
              <a:t>Nstar</a:t>
            </a:r>
            <a:r>
              <a:rPr lang="en-US" sz="2800" dirty="0" smtClean="0">
                <a:solidFill>
                  <a:srgbClr val="FF0000"/>
                </a:solidFill>
              </a:rPr>
              <a:t> properties?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3" y="645463"/>
            <a:ext cx="5160841" cy="41286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9625" y="5200650"/>
            <a:ext cx="483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many NS merger (including NS-BH) events will be observed a year?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Announced by NuSYM2019?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58356" y="318501"/>
            <a:ext cx="4572000" cy="4455635"/>
            <a:chOff x="18142" y="1676400"/>
            <a:chExt cx="4572000" cy="3962400"/>
          </a:xfrm>
        </p:grpSpPr>
        <p:sp>
          <p:nvSpPr>
            <p:cNvPr id="5" name="Rectangle 4"/>
            <p:cNvSpPr/>
            <p:nvPr/>
          </p:nvSpPr>
          <p:spPr>
            <a:xfrm>
              <a:off x="18142" y="1676400"/>
              <a:ext cx="4572000" cy="396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6" name="Group 13"/>
            <p:cNvGrpSpPr/>
            <p:nvPr/>
          </p:nvGrpSpPr>
          <p:grpSpPr>
            <a:xfrm>
              <a:off x="66888" y="1804477"/>
              <a:ext cx="4521438" cy="3769336"/>
              <a:chOff x="3558542" y="1122218"/>
              <a:chExt cx="5698906" cy="5335732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762501" y="1167048"/>
                <a:ext cx="2888546" cy="5290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072882" y="1122218"/>
                <a:ext cx="2071118" cy="52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Sunshades and X-Ray Concentrators (56)</a:t>
                </a: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9" name="Straight Connector 8"/>
              <p:cNvCxnSpPr>
                <a:endCxn id="10" idx="1"/>
              </p:cNvCxnSpPr>
              <p:nvPr/>
            </p:nvCxnSpPr>
            <p:spPr>
              <a:xfrm>
                <a:off x="7020814" y="2368548"/>
                <a:ext cx="360486" cy="76389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7381301" y="2280272"/>
                <a:ext cx="1876147" cy="32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Focal Plane Modules (56)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Left Brace 10"/>
              <p:cNvSpPr/>
              <p:nvPr/>
            </p:nvSpPr>
            <p:spPr>
              <a:xfrm>
                <a:off x="4657205" y="1221278"/>
                <a:ext cx="219152" cy="1637607"/>
              </a:xfrm>
              <a:prstGeom prst="leftBrac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V="1">
                <a:off x="6184669" y="1392382"/>
                <a:ext cx="942618" cy="19150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7621039" y="3562481"/>
                <a:ext cx="1414895" cy="1133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DAPS (EL/AZ, Deploy, &amp; Latching actuators w/ EVR/EVA fixture for each)</a:t>
                </a: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Left Brace 13"/>
              <p:cNvSpPr/>
              <p:nvPr/>
            </p:nvSpPr>
            <p:spPr>
              <a:xfrm rot="10800000">
                <a:off x="7118464" y="3169920"/>
                <a:ext cx="479368" cy="1427018"/>
              </a:xfrm>
              <a:prstGeom prst="leftBrac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5" name="Straight Connector 14"/>
              <p:cNvCxnSpPr>
                <a:endCxn id="16" idx="3"/>
              </p:cNvCxnSpPr>
              <p:nvPr/>
            </p:nvCxnSpPr>
            <p:spPr>
              <a:xfrm rot="10800000" flipV="1">
                <a:off x="4757657" y="2971797"/>
                <a:ext cx="658905" cy="80809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3765208" y="2892784"/>
                <a:ext cx="992448" cy="319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Star Tracker </a:t>
                </a: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7" name="Straight Connector 16"/>
              <p:cNvCxnSpPr>
                <a:endCxn id="18" idx="1"/>
              </p:cNvCxnSpPr>
              <p:nvPr/>
            </p:nvCxnSpPr>
            <p:spPr>
              <a:xfrm>
                <a:off x="5753099" y="2773270"/>
                <a:ext cx="1596371" cy="15498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7349470" y="2773270"/>
                <a:ext cx="1417826" cy="309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GPS Antenna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9" name="Straight Connector 18"/>
              <p:cNvCxnSpPr>
                <a:endCxn id="20" idx="3"/>
              </p:cNvCxnSpPr>
              <p:nvPr/>
            </p:nvCxnSpPr>
            <p:spPr>
              <a:xfrm rot="10800000" flipV="1">
                <a:off x="4498327" y="3177533"/>
                <a:ext cx="889030" cy="39263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3558542" y="3410342"/>
                <a:ext cx="939783" cy="319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Electronics</a:t>
                </a: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21" name="Straight Connector 20"/>
              <p:cNvCxnSpPr>
                <a:endCxn id="22" idx="1"/>
              </p:cNvCxnSpPr>
              <p:nvPr/>
            </p:nvCxnSpPr>
            <p:spPr>
              <a:xfrm>
                <a:off x="7132320" y="5694218"/>
                <a:ext cx="818438" cy="15155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7950758" y="5685950"/>
                <a:ext cx="816537" cy="319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FRAM</a:t>
                </a: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23" name="Straight Connector 22"/>
              <p:cNvCxnSpPr>
                <a:endCxn id="24" idx="3"/>
              </p:cNvCxnSpPr>
              <p:nvPr/>
            </p:nvCxnSpPr>
            <p:spPr>
              <a:xfrm rot="5400000">
                <a:off x="5165070" y="5109979"/>
                <a:ext cx="1211744" cy="32628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3795626" y="5414056"/>
                <a:ext cx="1812174" cy="929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Frangibolt</a:t>
                </a:r>
                <a:r>
                  <a:rPr kumimoji="0" lang="en-US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Launch Lock mounts (also serve as conical support when NICER is stowed)</a:t>
                </a: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25" name="Straight Connector 24"/>
              <p:cNvCxnSpPr>
                <a:endCxn id="24" idx="3"/>
              </p:cNvCxnSpPr>
              <p:nvPr/>
            </p:nvCxnSpPr>
            <p:spPr>
              <a:xfrm rot="10800000">
                <a:off x="5607800" y="5878995"/>
                <a:ext cx="121498" cy="5508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endCxn id="24" idx="3"/>
              </p:cNvCxnSpPr>
              <p:nvPr/>
            </p:nvCxnSpPr>
            <p:spPr>
              <a:xfrm rot="10800000">
                <a:off x="5607800" y="5878993"/>
                <a:ext cx="988268" cy="12176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0800000" flipV="1">
                <a:off x="5056223" y="4729163"/>
                <a:ext cx="768316" cy="119973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3690849" y="4618304"/>
                <a:ext cx="1629293" cy="348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Adapter Plate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29" name="Straight Connector 28"/>
              <p:cNvCxnSpPr>
                <a:endCxn id="30" idx="2"/>
              </p:cNvCxnSpPr>
              <p:nvPr/>
            </p:nvCxnSpPr>
            <p:spPr>
              <a:xfrm rot="10800000">
                <a:off x="5662545" y="4141771"/>
                <a:ext cx="342021" cy="8733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5056223" y="3793067"/>
                <a:ext cx="1212640" cy="348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HiPos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Box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31" name="Straight Connector 30"/>
              <p:cNvCxnSpPr>
                <a:endCxn id="32" idx="1"/>
              </p:cNvCxnSpPr>
              <p:nvPr/>
            </p:nvCxnSpPr>
            <p:spPr>
              <a:xfrm>
                <a:off x="6978648" y="4781691"/>
                <a:ext cx="810378" cy="44352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7789026" y="4861978"/>
                <a:ext cx="1354973" cy="726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Contamination Shield (protects XRCs)</a:t>
                </a: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33" name="Straight Connector 32"/>
              <p:cNvCxnSpPr>
                <a:endCxn id="34" idx="1"/>
              </p:cNvCxnSpPr>
              <p:nvPr/>
            </p:nvCxnSpPr>
            <p:spPr>
              <a:xfrm flipV="1">
                <a:off x="7226301" y="1960961"/>
                <a:ext cx="455461" cy="5834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7681762" y="1801138"/>
                <a:ext cx="1250089" cy="319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Radiator surface</a:t>
                </a: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35" name="Straight Connector 34"/>
              <p:cNvCxnSpPr>
                <a:endCxn id="24" idx="3"/>
              </p:cNvCxnSpPr>
              <p:nvPr/>
            </p:nvCxnSpPr>
            <p:spPr>
              <a:xfrm rot="5400000">
                <a:off x="5603215" y="4757554"/>
                <a:ext cx="1126024" cy="111685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endCxn id="37" idx="1"/>
              </p:cNvCxnSpPr>
              <p:nvPr/>
            </p:nvCxnSpPr>
            <p:spPr>
              <a:xfrm flipV="1">
                <a:off x="6096000" y="3124858"/>
                <a:ext cx="1520170" cy="1204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7616170" y="2965036"/>
                <a:ext cx="1369081" cy="319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Connector Bracket</a:t>
                </a: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128563" y="1839584"/>
                <a:ext cx="460567" cy="319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XTI</a:t>
                </a: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6724052" y="5204493"/>
            <a:ext cx="483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Predictions of maximum mass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Predictions of radius.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6273" y="100476"/>
            <a:ext cx="1940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GW170817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86091" y="-7335"/>
            <a:ext cx="44090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NICER -- </a:t>
            </a:r>
            <a:r>
              <a:rPr lang="en-US" dirty="0" smtClean="0">
                <a:solidFill>
                  <a:srgbClr val="FF0000"/>
                </a:solidFill>
              </a:rPr>
              <a:t>Measure accurate mass and radii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91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4224" y="694311"/>
            <a:ext cx="5857938" cy="54693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215447" y="125575"/>
            <a:ext cx="1013184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igh density constraints from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heavy-ion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collisions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99143" y="1932919"/>
            <a:ext cx="685242" cy="2268415"/>
          </a:xfrm>
          <a:prstGeom prst="ellipse">
            <a:avLst/>
          </a:prstGeom>
          <a:noFill/>
          <a:ln w="57150">
            <a:solidFill>
              <a:srgbClr val="0A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est.pdf - Adobe Acrobat Pro 20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5071" y="761361"/>
            <a:ext cx="6083604" cy="5335278"/>
          </a:xfrm>
          <a:prstGeom prst="rect">
            <a:avLst/>
          </a:prstGeom>
        </p:spPr>
      </p:pic>
      <p:pic>
        <p:nvPicPr>
          <p:cNvPr id="4" name="Picture 3" descr="NS_merger_1slide.pdf - Adobe Acrobat Pro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t="22348" r="45543" b="3508"/>
          <a:stretch/>
        </p:blipFill>
        <p:spPr>
          <a:xfrm>
            <a:off x="11315" y="761361"/>
            <a:ext cx="5983356" cy="4850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4420" y="1600200"/>
            <a:ext cx="5076023" cy="25237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current data uncertainties of symmetric matter from flow.</a:t>
            </a:r>
          </a:p>
          <a:p>
            <a:pPr marL="342900" indent="-342900">
              <a:buFontTx/>
              <a:buAutoNum type="arabicPeriod"/>
            </a:pPr>
            <a:r>
              <a:rPr lang="en-US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Predictions of pressure at 2</a:t>
            </a:r>
            <a:r>
              <a:rPr lang="en-US" sz="2800" b="1" dirty="0" smtClean="0">
                <a:solidFill>
                  <a:srgbClr val="3333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sz="2800" b="1" baseline="-25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HIC measurements</a:t>
            </a:r>
            <a:endParaRPr lang="en-US" sz="28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2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ko_pion_nusym2018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3" t="22772" r="22500" b="2388"/>
          <a:stretch/>
        </p:blipFill>
        <p:spPr>
          <a:xfrm>
            <a:off x="0" y="0"/>
            <a:ext cx="6210300" cy="4895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677" y="305913"/>
            <a:ext cx="6684323" cy="3342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91325" y="4276725"/>
            <a:ext cx="3595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Predictions from code evaluation project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8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2"/>
          <p:cNvPicPr>
            <a:picLocks noChangeAspect="1"/>
          </p:cNvPicPr>
          <p:nvPr/>
        </p:nvPicPr>
        <p:blipFill rotWithShape="1">
          <a:blip r:embed="rId2"/>
          <a:srcRect b="15879"/>
          <a:stretch/>
        </p:blipFill>
        <p:spPr>
          <a:xfrm>
            <a:off x="6883054" y="225135"/>
            <a:ext cx="5147784" cy="3737951"/>
          </a:xfrm>
          <a:prstGeom prst="rect">
            <a:avLst/>
          </a:prstGeom>
        </p:spPr>
      </p:pic>
      <p:pic>
        <p:nvPicPr>
          <p:cNvPr id="2" name="Picture 1" descr="22SilvaSchneider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4" t="29470" r="14063" b="2970"/>
          <a:stretch/>
        </p:blipFill>
        <p:spPr>
          <a:xfrm>
            <a:off x="-143399" y="-111200"/>
            <a:ext cx="7363120" cy="4223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1408" y="571500"/>
            <a:ext cx="142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Schneider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812" y="3786054"/>
            <a:ext cx="5346299" cy="30072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161" y="4826674"/>
            <a:ext cx="26456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Predictions from m* experiments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~0.5</a:t>
            </a:r>
            <a:r>
              <a:rPr lang="en-US" sz="2800" b="1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95607" y="4180344"/>
            <a:ext cx="31457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33FF"/>
                </a:solidFill>
              </a:rPr>
              <a:t>Mass splitting is sensitive to the </a:t>
            </a:r>
            <a:r>
              <a:rPr lang="en-US" sz="2800" dirty="0" err="1" smtClean="0">
                <a:solidFill>
                  <a:srgbClr val="3333FF"/>
                </a:solidFill>
              </a:rPr>
              <a:t>isospin</a:t>
            </a:r>
            <a:r>
              <a:rPr lang="en-US" sz="2800" dirty="0" smtClean="0">
                <a:solidFill>
                  <a:srgbClr val="3333FF"/>
                </a:solidFill>
              </a:rPr>
              <a:t> dynamics of heavy ion collisions including fission and quasi-fission</a:t>
            </a:r>
            <a:endParaRPr lang="en-US" sz="2800" dirty="0">
              <a:solidFill>
                <a:srgbClr val="3333FF"/>
              </a:solidFill>
            </a:endParaRPr>
          </a:p>
        </p:txBody>
      </p:sp>
      <p:sp>
        <p:nvSpPr>
          <p:cNvPr id="12" name="CasellaDiTesto 13"/>
          <p:cNvSpPr txBox="1"/>
          <p:nvPr/>
        </p:nvSpPr>
        <p:spPr>
          <a:xfrm rot="21435753">
            <a:off x="9551180" y="2247999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3333FF"/>
                </a:solidFill>
              </a:rPr>
              <a:t>m*</a:t>
            </a:r>
            <a:r>
              <a:rPr lang="it-IT" baseline="-25000" dirty="0" smtClean="0">
                <a:solidFill>
                  <a:srgbClr val="3333FF"/>
                </a:solidFill>
              </a:rPr>
              <a:t>p</a:t>
            </a:r>
            <a:r>
              <a:rPr lang="it-IT" dirty="0" smtClean="0">
                <a:solidFill>
                  <a:srgbClr val="3333FF"/>
                </a:solidFill>
              </a:rPr>
              <a:t> &lt; m*</a:t>
            </a:r>
            <a:r>
              <a:rPr lang="it-IT" baseline="-25000" dirty="0" smtClean="0">
                <a:solidFill>
                  <a:srgbClr val="3333FF"/>
                </a:solidFill>
              </a:rPr>
              <a:t>n</a:t>
            </a:r>
            <a:r>
              <a:rPr lang="it-IT" dirty="0" smtClean="0">
                <a:solidFill>
                  <a:srgbClr val="3333FF"/>
                </a:solidFill>
              </a:rPr>
              <a:t> </a:t>
            </a:r>
            <a:endParaRPr lang="it-IT" dirty="0">
              <a:solidFill>
                <a:srgbClr val="3333FF"/>
              </a:solidFill>
            </a:endParaRPr>
          </a:p>
        </p:txBody>
      </p:sp>
      <p:sp>
        <p:nvSpPr>
          <p:cNvPr id="13" name="CasellaDiTesto 14"/>
          <p:cNvSpPr txBox="1"/>
          <p:nvPr/>
        </p:nvSpPr>
        <p:spPr>
          <a:xfrm>
            <a:off x="10973790" y="2094111"/>
            <a:ext cx="1154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m*</a:t>
            </a:r>
            <a:r>
              <a:rPr lang="it-IT" baseline="-25000" dirty="0">
                <a:solidFill>
                  <a:schemeClr val="tx1"/>
                </a:solidFill>
              </a:rPr>
              <a:t>n</a:t>
            </a:r>
            <a:r>
              <a:rPr lang="it-IT" dirty="0" smtClean="0">
                <a:solidFill>
                  <a:schemeClr val="tx1"/>
                </a:solidFill>
              </a:rPr>
              <a:t> &lt; m*</a:t>
            </a:r>
            <a:r>
              <a:rPr lang="it-IT" baseline="-25000" dirty="0">
                <a:solidFill>
                  <a:schemeClr val="tx1"/>
                </a:solidFill>
              </a:rPr>
              <a:t>p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CasellaDiTesto 7"/>
          <p:cNvSpPr txBox="1"/>
          <p:nvPr/>
        </p:nvSpPr>
        <p:spPr>
          <a:xfrm>
            <a:off x="7829920" y="1098779"/>
            <a:ext cx="3635162" cy="46166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err="1" smtClean="0">
                <a:solidFill>
                  <a:schemeClr val="bg1"/>
                </a:solidFill>
              </a:rPr>
              <a:t>Isovector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e</a:t>
            </a:r>
            <a:r>
              <a:rPr lang="it-IT" sz="2400" dirty="0" err="1" smtClean="0">
                <a:solidFill>
                  <a:schemeClr val="bg1"/>
                </a:solidFill>
              </a:rPr>
              <a:t>ffective</a:t>
            </a:r>
            <a:r>
              <a:rPr lang="it-IT" sz="2400" dirty="0" smtClean="0">
                <a:solidFill>
                  <a:schemeClr val="bg1"/>
                </a:solidFill>
              </a:rPr>
              <a:t> mass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42314" y="76321"/>
            <a:ext cx="142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Colonna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67215" y="3786054"/>
            <a:ext cx="142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Jun </a:t>
            </a:r>
            <a:r>
              <a:rPr lang="en-US" sz="2000" dirty="0" err="1" smtClean="0">
                <a:solidFill>
                  <a:srgbClr val="FF0000"/>
                </a:solidFill>
              </a:rPr>
              <a:t>Xu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5850" y="5538581"/>
            <a:ext cx="4301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Predictions of CREX &amp; PREXII measurements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84024" y="703930"/>
            <a:ext cx="3704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smtClean="0">
                <a:solidFill>
                  <a:srgbClr val="3333FF"/>
                </a:solidFill>
                <a:latin typeface="Verdana" panose="020B0604030504040204" pitchFamily="34" charset="0"/>
              </a:rPr>
              <a:t>∆</a:t>
            </a:r>
            <a:r>
              <a:rPr lang="en-US" altLang="en-US" sz="2400" dirty="0" err="1" smtClean="0">
                <a:solidFill>
                  <a:srgbClr val="3333FF"/>
                </a:solidFill>
                <a:latin typeface="Verdana" panose="020B0604030504040204" pitchFamily="34" charset="0"/>
              </a:rPr>
              <a:t>r</a:t>
            </a:r>
            <a:r>
              <a:rPr lang="en-US" altLang="en-US" sz="2400" baseline="-25000" dirty="0" err="1" smtClean="0">
                <a:solidFill>
                  <a:srgbClr val="3333FF"/>
                </a:solidFill>
                <a:latin typeface="Verdana" panose="020B0604030504040204" pitchFamily="34" charset="0"/>
              </a:rPr>
              <a:t>np</a:t>
            </a:r>
            <a:r>
              <a:rPr lang="en-US" altLang="en-US" sz="2400" baseline="-25000" dirty="0" smtClean="0">
                <a:solidFill>
                  <a:srgbClr val="3333FF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400" dirty="0" smtClean="0">
                <a:solidFill>
                  <a:srgbClr val="3333FF"/>
                </a:solidFill>
                <a:latin typeface="Verdana" panose="020B0604030504040204" pitchFamily="34" charset="0"/>
              </a:rPr>
              <a:t>(</a:t>
            </a:r>
            <a:r>
              <a:rPr lang="en-US" sz="2400" dirty="0" smtClean="0">
                <a:solidFill>
                  <a:srgbClr val="3333FF"/>
                </a:solidFill>
              </a:rPr>
              <a:t>PREX I ) ~ </a:t>
            </a:r>
            <a:r>
              <a:rPr lang="en-US" sz="2400" dirty="0" smtClean="0">
                <a:solidFill>
                  <a:srgbClr val="3333FF"/>
                </a:solidFill>
              </a:rPr>
              <a:t>0.33</a:t>
            </a:r>
            <a:r>
              <a:rPr lang="de-DE" sz="2400" dirty="0" smtClean="0">
                <a:solidFill>
                  <a:srgbClr val="002060"/>
                </a:solidFill>
              </a:rPr>
              <a:t> ± 0.18 </a:t>
            </a:r>
            <a:endParaRPr lang="en-US" sz="2400" dirty="0">
              <a:solidFill>
                <a:srgbClr val="3333FF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1" y="1156632"/>
            <a:ext cx="7104784" cy="404401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831510" y="541211"/>
            <a:ext cx="3764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smtClean="0">
                <a:solidFill>
                  <a:srgbClr val="3333FF"/>
                </a:solidFill>
                <a:latin typeface="Verdana" panose="020B0604030504040204" pitchFamily="34" charset="0"/>
              </a:rPr>
              <a:t>∆</a:t>
            </a:r>
            <a:r>
              <a:rPr lang="en-US" altLang="en-US" sz="2400" dirty="0" err="1" smtClean="0">
                <a:solidFill>
                  <a:srgbClr val="3333FF"/>
                </a:solidFill>
                <a:latin typeface="Verdana" panose="020B0604030504040204" pitchFamily="34" charset="0"/>
              </a:rPr>
              <a:t>r</a:t>
            </a:r>
            <a:r>
              <a:rPr lang="en-US" altLang="en-US" sz="2400" baseline="-25000" dirty="0" err="1" smtClean="0">
                <a:solidFill>
                  <a:srgbClr val="3333FF"/>
                </a:solidFill>
                <a:latin typeface="Verdana" panose="020B0604030504040204" pitchFamily="34" charset="0"/>
              </a:rPr>
              <a:t>np</a:t>
            </a:r>
            <a:r>
              <a:rPr lang="en-US" altLang="en-US" sz="2400" baseline="-25000" dirty="0" smtClean="0">
                <a:solidFill>
                  <a:srgbClr val="3333FF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400" dirty="0" smtClean="0">
                <a:solidFill>
                  <a:srgbClr val="3333FF"/>
                </a:solidFill>
                <a:latin typeface="Verdana" panose="020B0604030504040204" pitchFamily="34" charset="0"/>
              </a:rPr>
              <a:t>in </a:t>
            </a:r>
            <a:r>
              <a:rPr lang="en-US" altLang="en-US" sz="2400" baseline="30000" dirty="0" smtClean="0">
                <a:solidFill>
                  <a:srgbClr val="3333FF"/>
                </a:solidFill>
                <a:latin typeface="Verdana" panose="020B0604030504040204" pitchFamily="34" charset="0"/>
              </a:rPr>
              <a:t>208</a:t>
            </a:r>
            <a:r>
              <a:rPr lang="en-US" altLang="en-US" sz="2400" dirty="0" smtClean="0">
                <a:solidFill>
                  <a:srgbClr val="3333FF"/>
                </a:solidFill>
                <a:latin typeface="Verdana" panose="020B0604030504040204" pitchFamily="34" charset="0"/>
              </a:rPr>
              <a:t>Pb from different experiments</a:t>
            </a:r>
            <a:endParaRPr lang="en-US" sz="2400" dirty="0">
              <a:solidFill>
                <a:srgbClr val="3333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62587" y="147200"/>
            <a:ext cx="1266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SKINS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43311" y="5406562"/>
            <a:ext cx="4219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Predictions from other experiments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32933" y="1165595"/>
            <a:ext cx="452757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solidFill>
                  <a:srgbClr val="002060"/>
                </a:solidFill>
                <a:latin typeface="Verdana" panose="020B0604030504040204" pitchFamily="34" charset="0"/>
              </a:rPr>
              <a:t>			</a:t>
            </a:r>
          </a:p>
          <a:p>
            <a:endParaRPr lang="de-DE" dirty="0" smtClean="0">
              <a:solidFill>
                <a:srgbClr val="002060"/>
              </a:solidFill>
            </a:endParaRPr>
          </a:p>
          <a:p>
            <a:r>
              <a:rPr lang="de-DE" dirty="0" smtClean="0">
                <a:solidFill>
                  <a:srgbClr val="002060"/>
                </a:solidFill>
              </a:rPr>
              <a:t>	</a:t>
            </a:r>
            <a:r>
              <a:rPr lang="de-DE" sz="2400" dirty="0" smtClean="0">
                <a:solidFill>
                  <a:srgbClr val="002060"/>
                </a:solidFill>
              </a:rPr>
              <a:t>	0.18 ± 0.035 fm</a:t>
            </a:r>
          </a:p>
          <a:p>
            <a:r>
              <a:rPr lang="de-DE" sz="2400" dirty="0">
                <a:solidFill>
                  <a:srgbClr val="002060"/>
                </a:solidFill>
              </a:rPr>
              <a:t>		</a:t>
            </a:r>
            <a:r>
              <a:rPr lang="de-DE" sz="2400" dirty="0" smtClean="0">
                <a:solidFill>
                  <a:srgbClr val="002060"/>
                </a:solidFill>
              </a:rPr>
              <a:t>0.15 </a:t>
            </a:r>
            <a:r>
              <a:rPr lang="de-DE" sz="2400" dirty="0">
                <a:solidFill>
                  <a:srgbClr val="002060"/>
                </a:solidFill>
              </a:rPr>
              <a:t>± </a:t>
            </a:r>
            <a:r>
              <a:rPr lang="de-DE" sz="2400" dirty="0" smtClean="0">
                <a:solidFill>
                  <a:srgbClr val="002060"/>
                </a:solidFill>
              </a:rPr>
              <a:t>0.03 </a:t>
            </a:r>
            <a:r>
              <a:rPr lang="de-DE" sz="2400" dirty="0" err="1">
                <a:solidFill>
                  <a:srgbClr val="002060"/>
                </a:solidFill>
              </a:rPr>
              <a:t>fm</a:t>
            </a:r>
            <a:endParaRPr lang="de-DE" sz="2400" dirty="0">
              <a:solidFill>
                <a:srgbClr val="002060"/>
              </a:solidFill>
            </a:endParaRPr>
          </a:p>
          <a:p>
            <a:r>
              <a:rPr lang="de-DE" sz="2400" dirty="0">
                <a:solidFill>
                  <a:srgbClr val="002060"/>
                </a:solidFill>
              </a:rPr>
              <a:t>		</a:t>
            </a:r>
            <a:r>
              <a:rPr lang="de-DE" sz="2400" dirty="0" smtClean="0">
                <a:solidFill>
                  <a:srgbClr val="002060"/>
                </a:solidFill>
              </a:rPr>
              <a:t>0.165 </a:t>
            </a:r>
            <a:r>
              <a:rPr lang="de-DE" sz="2400" dirty="0">
                <a:solidFill>
                  <a:srgbClr val="002060"/>
                </a:solidFill>
              </a:rPr>
              <a:t>± </a:t>
            </a:r>
            <a:r>
              <a:rPr lang="de-DE" sz="2400" dirty="0" smtClean="0">
                <a:solidFill>
                  <a:srgbClr val="002060"/>
                </a:solidFill>
              </a:rPr>
              <a:t>0.026 </a:t>
            </a:r>
            <a:r>
              <a:rPr lang="de-DE" sz="2400" dirty="0" err="1" smtClean="0">
                <a:solidFill>
                  <a:srgbClr val="002060"/>
                </a:solidFill>
              </a:rPr>
              <a:t>fm</a:t>
            </a:r>
            <a:endParaRPr lang="de-DE" sz="2400" dirty="0" smtClean="0">
              <a:solidFill>
                <a:srgbClr val="002060"/>
              </a:solidFill>
            </a:endParaRPr>
          </a:p>
          <a:p>
            <a:endParaRPr lang="de-DE" sz="2400" dirty="0">
              <a:solidFill>
                <a:srgbClr val="002060"/>
              </a:solidFill>
            </a:endParaRPr>
          </a:p>
          <a:p>
            <a:r>
              <a:rPr lang="de-DE" sz="2400" dirty="0">
                <a:solidFill>
                  <a:srgbClr val="002060"/>
                </a:solidFill>
              </a:rPr>
              <a:t>		</a:t>
            </a:r>
            <a:r>
              <a:rPr lang="de-DE" sz="2400" dirty="0" smtClean="0">
                <a:solidFill>
                  <a:srgbClr val="002060"/>
                </a:solidFill>
              </a:rPr>
              <a:t>     </a:t>
            </a:r>
            <a:r>
              <a:rPr lang="de-DE" sz="2400" dirty="0">
                <a:solidFill>
                  <a:srgbClr val="002060"/>
                </a:solidFill>
              </a:rPr>
              <a:t>± </a:t>
            </a:r>
            <a:r>
              <a:rPr lang="de-DE" sz="2400" dirty="0" smtClean="0">
                <a:solidFill>
                  <a:srgbClr val="002060"/>
                </a:solidFill>
              </a:rPr>
              <a:t>0.05 </a:t>
            </a:r>
            <a:r>
              <a:rPr lang="de-DE" sz="2400" dirty="0" err="1">
                <a:solidFill>
                  <a:srgbClr val="002060"/>
                </a:solidFill>
              </a:rPr>
              <a:t>fm</a:t>
            </a:r>
            <a:endParaRPr lang="de-DE" sz="2400" dirty="0">
              <a:solidFill>
                <a:srgbClr val="002060"/>
              </a:solidFill>
            </a:endParaRPr>
          </a:p>
          <a:p>
            <a:r>
              <a:rPr lang="de-DE" sz="2400" dirty="0">
                <a:solidFill>
                  <a:srgbClr val="002060"/>
                </a:solidFill>
              </a:rPr>
              <a:t>		</a:t>
            </a:r>
            <a:r>
              <a:rPr lang="de-DE" sz="2400" dirty="0" smtClean="0">
                <a:solidFill>
                  <a:srgbClr val="002060"/>
                </a:solidFill>
              </a:rPr>
              <a:t>     </a:t>
            </a:r>
            <a:r>
              <a:rPr lang="de-DE" sz="2400" dirty="0">
                <a:solidFill>
                  <a:srgbClr val="002060"/>
                </a:solidFill>
              </a:rPr>
              <a:t>± </a:t>
            </a:r>
            <a:r>
              <a:rPr lang="de-DE" sz="2400" dirty="0" smtClean="0">
                <a:solidFill>
                  <a:srgbClr val="002060"/>
                </a:solidFill>
              </a:rPr>
              <a:t>0.03 </a:t>
            </a:r>
            <a:r>
              <a:rPr lang="de-DE" sz="2400" dirty="0" err="1" smtClean="0">
                <a:solidFill>
                  <a:srgbClr val="002060"/>
                </a:solidFill>
              </a:rPr>
              <a:t>fm</a:t>
            </a:r>
            <a:endParaRPr lang="de-DE" sz="2400" dirty="0" smtClean="0">
              <a:solidFill>
                <a:srgbClr val="002060"/>
              </a:solidFill>
            </a:endParaRPr>
          </a:p>
          <a:p>
            <a:endParaRPr lang="de-DE" sz="2400" dirty="0">
              <a:solidFill>
                <a:srgbClr val="002060"/>
              </a:solidFill>
            </a:endParaRPr>
          </a:p>
          <a:p>
            <a:r>
              <a:rPr lang="de-DE" sz="2400" dirty="0">
                <a:solidFill>
                  <a:srgbClr val="002060"/>
                </a:solidFill>
              </a:rPr>
              <a:t>	</a:t>
            </a:r>
            <a:r>
              <a:rPr lang="de-DE" sz="2400" dirty="0" smtClean="0">
                <a:solidFill>
                  <a:srgbClr val="002060"/>
                </a:solidFill>
              </a:rPr>
              <a:t>  	     ± 0.02 </a:t>
            </a:r>
            <a:r>
              <a:rPr lang="de-DE" sz="2400" dirty="0" err="1">
                <a:solidFill>
                  <a:srgbClr val="002060"/>
                </a:solidFill>
              </a:rPr>
              <a:t>fm</a:t>
            </a:r>
            <a:endParaRPr lang="de-DE" sz="2400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316817" y="68923"/>
            <a:ext cx="146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Trautmann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5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467" y="208722"/>
            <a:ext cx="11390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Future Facilities – commission date &amp; Day-One experiment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4478" y="874455"/>
            <a:ext cx="19381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3333FF"/>
                </a:solidFill>
              </a:rPr>
              <a:t>FRIB</a:t>
            </a:r>
          </a:p>
          <a:p>
            <a:r>
              <a:rPr lang="en-US" sz="4000" dirty="0" smtClean="0">
                <a:solidFill>
                  <a:srgbClr val="3333FF"/>
                </a:solidFill>
              </a:rPr>
              <a:t>FAIR</a:t>
            </a:r>
          </a:p>
          <a:p>
            <a:r>
              <a:rPr lang="en-US" sz="4000" dirty="0" smtClean="0">
                <a:solidFill>
                  <a:srgbClr val="3333FF"/>
                </a:solidFill>
              </a:rPr>
              <a:t>RAON</a:t>
            </a:r>
          </a:p>
          <a:p>
            <a:r>
              <a:rPr lang="en-US" sz="4000" dirty="0" smtClean="0">
                <a:solidFill>
                  <a:srgbClr val="3333FF"/>
                </a:solidFill>
              </a:rPr>
              <a:t>HIAF</a:t>
            </a:r>
            <a:endParaRPr lang="en-US" sz="4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9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310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宋体</vt:lpstr>
      <vt:lpstr>Arial</vt:lpstr>
      <vt:lpstr>Arial Narrow</vt:lpstr>
      <vt:lpstr>Calibri</vt:lpstr>
      <vt:lpstr>Calibri Light</vt:lpstr>
      <vt:lpstr>Symbol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NSCL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Tsang</dc:creator>
  <cp:lastModifiedBy>Betty Tsang</cp:lastModifiedBy>
  <cp:revision>30</cp:revision>
  <dcterms:created xsi:type="dcterms:W3CDTF">2018-09-12T12:37:52Z</dcterms:created>
  <dcterms:modified xsi:type="dcterms:W3CDTF">2018-09-13T08:25:07Z</dcterms:modified>
</cp:coreProperties>
</file>