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20"/>
  </p:notesMasterIdLst>
  <p:sldIdLst>
    <p:sldId id="268" r:id="rId2"/>
    <p:sldId id="261" r:id="rId3"/>
    <p:sldId id="264" r:id="rId4"/>
    <p:sldId id="269" r:id="rId5"/>
    <p:sldId id="260" r:id="rId6"/>
    <p:sldId id="259" r:id="rId7"/>
    <p:sldId id="272" r:id="rId8"/>
    <p:sldId id="273" r:id="rId9"/>
    <p:sldId id="274" r:id="rId10"/>
    <p:sldId id="279" r:id="rId11"/>
    <p:sldId id="281" r:id="rId12"/>
    <p:sldId id="275" r:id="rId13"/>
    <p:sldId id="262" r:id="rId14"/>
    <p:sldId id="278" r:id="rId15"/>
    <p:sldId id="277" r:id="rId16"/>
    <p:sldId id="280" r:id="rId17"/>
    <p:sldId id="265"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32DF1-3C36-482A-A626-6CE3F4CAC813}" v="1" dt="2019-04-25T01:13:10.9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6567" autoAdjust="0"/>
  </p:normalViewPr>
  <p:slideViewPr>
    <p:cSldViewPr snapToGrid="0">
      <p:cViewPr varScale="1">
        <p:scale>
          <a:sx n="74" d="100"/>
          <a:sy n="74" d="100"/>
        </p:scale>
        <p:origin x="12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zuhiko hara" userId="9f338a83bff08c83" providerId="LiveId" clId="{FEC32DF1-3C36-482A-A626-6CE3F4CAC813}"/>
    <pc:docChg chg="addSld modSld">
      <pc:chgData name="kazuhiko hara" userId="9f338a83bff08c83" providerId="LiveId" clId="{FEC32DF1-3C36-482A-A626-6CE3F4CAC813}" dt="2019-04-25T01:13:10.767" v="0"/>
      <pc:docMkLst>
        <pc:docMk/>
      </pc:docMkLst>
      <pc:sldChg chg="add">
        <pc:chgData name="kazuhiko hara" userId="9f338a83bff08c83" providerId="LiveId" clId="{FEC32DF1-3C36-482A-A626-6CE3F4CAC813}" dt="2019-04-25T01:13:10.767" v="0"/>
        <pc:sldMkLst>
          <pc:docMk/>
          <pc:sldMk cId="428918855"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44ED4-43EC-4330-8D07-A1E8BB04858F}" type="datetimeFigureOut">
              <a:rPr kumimoji="1" lang="ja-JP" altLang="en-US" smtClean="0"/>
              <a:t>2019/5/8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F2EE7-C3C5-4DCE-8CD6-7D3A572C9FBA}" type="slidenum">
              <a:rPr kumimoji="1" lang="ja-JP" altLang="en-US" smtClean="0"/>
              <a:t>‹#›</a:t>
            </a:fld>
            <a:endParaRPr kumimoji="1" lang="ja-JP" altLang="en-US"/>
          </a:p>
        </p:txBody>
      </p:sp>
    </p:spTree>
    <p:extLst>
      <p:ext uri="{BB962C8B-B14F-4D97-AF65-F5344CB8AC3E}">
        <p14:creationId xmlns:p14="http://schemas.microsoft.com/office/powerpoint/2010/main" val="3187401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AF2EE7-C3C5-4DCE-8CD6-7D3A572C9FBA}" type="slidenum">
              <a:rPr kumimoji="1" lang="ja-JP" altLang="en-US" smtClean="0"/>
              <a:t>4</a:t>
            </a:fld>
            <a:endParaRPr kumimoji="1" lang="ja-JP" altLang="en-US"/>
          </a:p>
        </p:txBody>
      </p:sp>
    </p:spTree>
    <p:extLst>
      <p:ext uri="{BB962C8B-B14F-4D97-AF65-F5344CB8AC3E}">
        <p14:creationId xmlns:p14="http://schemas.microsoft.com/office/powerpoint/2010/main" val="387185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AF2EE7-C3C5-4DCE-8CD6-7D3A572C9FBA}" type="slidenum">
              <a:rPr kumimoji="1" lang="ja-JP" altLang="en-US" smtClean="0"/>
              <a:t>8</a:t>
            </a:fld>
            <a:endParaRPr kumimoji="1" lang="ja-JP" altLang="en-US"/>
          </a:p>
        </p:txBody>
      </p:sp>
    </p:spTree>
    <p:extLst>
      <p:ext uri="{BB962C8B-B14F-4D97-AF65-F5344CB8AC3E}">
        <p14:creationId xmlns:p14="http://schemas.microsoft.com/office/powerpoint/2010/main" val="40545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A6E452-8467-4929-8902-5A50F3C590C3}" type="datetime1">
              <a:rPr lang="en-GB" altLang="ja-JP" smtClean="0"/>
              <a:t>08/05/2019</a:t>
            </a:fld>
            <a:endParaRPr lang="en-GB"/>
          </a:p>
        </p:txBody>
      </p:sp>
      <p:sp>
        <p:nvSpPr>
          <p:cNvPr id="5" name="Footer Placeholder 4"/>
          <p:cNvSpPr>
            <a:spLocks noGrp="1"/>
          </p:cNvSpPr>
          <p:nvPr>
            <p:ph type="ftr" sz="quarter" idx="11"/>
          </p:nvPr>
        </p:nvSpPr>
        <p:spPr/>
        <p:txBody>
          <a:bodyPr/>
          <a:lstStyle/>
          <a:p>
            <a:r>
              <a:rPr lang="en-GB"/>
              <a:t>TYL/FJPPL Jeju May 10-12, 2019</a:t>
            </a:r>
          </a:p>
        </p:txBody>
      </p:sp>
      <p:sp>
        <p:nvSpPr>
          <p:cNvPr id="6" name="Slide Number Placeholder 5"/>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37672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A00648-01AB-414C-827F-AA3B15CDEEE9}" type="datetime1">
              <a:rPr lang="en-GB" altLang="ja-JP" smtClean="0"/>
              <a:t>08/05/2019</a:t>
            </a:fld>
            <a:endParaRPr lang="en-GB"/>
          </a:p>
        </p:txBody>
      </p:sp>
      <p:sp>
        <p:nvSpPr>
          <p:cNvPr id="5" name="Footer Placeholder 4"/>
          <p:cNvSpPr>
            <a:spLocks noGrp="1"/>
          </p:cNvSpPr>
          <p:nvPr>
            <p:ph type="ftr" sz="quarter" idx="11"/>
          </p:nvPr>
        </p:nvSpPr>
        <p:spPr/>
        <p:txBody>
          <a:bodyPr/>
          <a:lstStyle/>
          <a:p>
            <a:r>
              <a:rPr lang="en-GB"/>
              <a:t>TYL/FJPPL Jeju May 10-12, 2019</a:t>
            </a:r>
          </a:p>
        </p:txBody>
      </p:sp>
      <p:sp>
        <p:nvSpPr>
          <p:cNvPr id="6" name="Slide Number Placeholder 5"/>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223607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78859-202F-4F58-A267-1DEC58F8483D}" type="datetime1">
              <a:rPr lang="en-GB" altLang="ja-JP" smtClean="0"/>
              <a:t>08/05/2019</a:t>
            </a:fld>
            <a:endParaRPr lang="en-GB"/>
          </a:p>
        </p:txBody>
      </p:sp>
      <p:sp>
        <p:nvSpPr>
          <p:cNvPr id="5" name="Footer Placeholder 4"/>
          <p:cNvSpPr>
            <a:spLocks noGrp="1"/>
          </p:cNvSpPr>
          <p:nvPr>
            <p:ph type="ftr" sz="quarter" idx="11"/>
          </p:nvPr>
        </p:nvSpPr>
        <p:spPr/>
        <p:txBody>
          <a:bodyPr/>
          <a:lstStyle/>
          <a:p>
            <a:r>
              <a:rPr lang="en-GB"/>
              <a:t>TYL/FJPPL Jeju May 10-12, 2019</a:t>
            </a:r>
          </a:p>
        </p:txBody>
      </p:sp>
      <p:sp>
        <p:nvSpPr>
          <p:cNvPr id="6" name="Slide Number Placeholder 5"/>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12156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6332DD-5984-4088-875A-2AF5C0C1BA6C}" type="datetime1">
              <a:rPr lang="en-GB" altLang="ja-JP" smtClean="0"/>
              <a:t>08/05/2019</a:t>
            </a:fld>
            <a:endParaRPr lang="en-GB"/>
          </a:p>
        </p:txBody>
      </p:sp>
      <p:sp>
        <p:nvSpPr>
          <p:cNvPr id="5" name="Footer Placeholder 4"/>
          <p:cNvSpPr>
            <a:spLocks noGrp="1"/>
          </p:cNvSpPr>
          <p:nvPr>
            <p:ph type="ftr" sz="quarter" idx="11"/>
          </p:nvPr>
        </p:nvSpPr>
        <p:spPr>
          <a:xfrm>
            <a:off x="114300" y="6479598"/>
            <a:ext cx="3086100" cy="365125"/>
          </a:xfrm>
        </p:spPr>
        <p:txBody>
          <a:bodyPr/>
          <a:lstStyle>
            <a:lvl1pPr>
              <a:defRPr b="1"/>
            </a:lvl1pPr>
          </a:lstStyle>
          <a:p>
            <a:r>
              <a:rPr lang="en-GB"/>
              <a:t>TYL/FJPPL Jeju May 10-12, 2019</a:t>
            </a:r>
          </a:p>
        </p:txBody>
      </p:sp>
      <p:sp>
        <p:nvSpPr>
          <p:cNvPr id="6" name="Slide Number Placeholder 5"/>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109654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3588B7-9B93-47DF-9148-FF2FACE1B6CA}" type="datetime1">
              <a:rPr lang="en-GB" altLang="ja-JP" smtClean="0"/>
              <a:t>08/05/2019</a:t>
            </a:fld>
            <a:endParaRPr lang="en-GB"/>
          </a:p>
        </p:txBody>
      </p:sp>
      <p:sp>
        <p:nvSpPr>
          <p:cNvPr id="5" name="Footer Placeholder 4"/>
          <p:cNvSpPr>
            <a:spLocks noGrp="1"/>
          </p:cNvSpPr>
          <p:nvPr>
            <p:ph type="ftr" sz="quarter" idx="11"/>
          </p:nvPr>
        </p:nvSpPr>
        <p:spPr/>
        <p:txBody>
          <a:bodyPr/>
          <a:lstStyle/>
          <a:p>
            <a:r>
              <a:rPr lang="en-GB"/>
              <a:t>TYL/FJPPL Jeju May 10-12, 2019</a:t>
            </a:r>
          </a:p>
        </p:txBody>
      </p:sp>
      <p:sp>
        <p:nvSpPr>
          <p:cNvPr id="6" name="Slide Number Placeholder 5"/>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11620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2EAC75-F595-4B72-A2F0-B010DBD764C8}" type="datetime1">
              <a:rPr lang="en-GB" altLang="ja-JP" smtClean="0"/>
              <a:t>08/05/2019</a:t>
            </a:fld>
            <a:endParaRPr lang="en-GB"/>
          </a:p>
        </p:txBody>
      </p:sp>
      <p:sp>
        <p:nvSpPr>
          <p:cNvPr id="6" name="Footer Placeholder 5"/>
          <p:cNvSpPr>
            <a:spLocks noGrp="1"/>
          </p:cNvSpPr>
          <p:nvPr>
            <p:ph type="ftr" sz="quarter" idx="11"/>
          </p:nvPr>
        </p:nvSpPr>
        <p:spPr/>
        <p:txBody>
          <a:bodyPr/>
          <a:lstStyle/>
          <a:p>
            <a:r>
              <a:rPr lang="en-GB"/>
              <a:t>TYL/FJPPL Jeju May 10-12, 2019</a:t>
            </a:r>
          </a:p>
        </p:txBody>
      </p:sp>
      <p:sp>
        <p:nvSpPr>
          <p:cNvPr id="7" name="Slide Number Placeholder 6"/>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39718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48180E-6BAF-428F-B2AD-0653E7BB9B2E}" type="datetime1">
              <a:rPr lang="en-GB" altLang="ja-JP" smtClean="0"/>
              <a:t>08/05/2019</a:t>
            </a:fld>
            <a:endParaRPr lang="en-GB"/>
          </a:p>
        </p:txBody>
      </p:sp>
      <p:sp>
        <p:nvSpPr>
          <p:cNvPr id="8" name="Footer Placeholder 7"/>
          <p:cNvSpPr>
            <a:spLocks noGrp="1"/>
          </p:cNvSpPr>
          <p:nvPr>
            <p:ph type="ftr" sz="quarter" idx="11"/>
          </p:nvPr>
        </p:nvSpPr>
        <p:spPr/>
        <p:txBody>
          <a:bodyPr/>
          <a:lstStyle/>
          <a:p>
            <a:r>
              <a:rPr lang="en-GB"/>
              <a:t>TYL/FJPPL Jeju May 10-12, 2019</a:t>
            </a:r>
          </a:p>
        </p:txBody>
      </p:sp>
      <p:sp>
        <p:nvSpPr>
          <p:cNvPr id="9" name="Slide Number Placeholder 8"/>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24414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8D737E-3557-40DB-9036-534B2AABAA8D}" type="datetime1">
              <a:rPr lang="en-GB" altLang="ja-JP" smtClean="0"/>
              <a:t>08/05/2019</a:t>
            </a:fld>
            <a:endParaRPr lang="en-GB"/>
          </a:p>
        </p:txBody>
      </p:sp>
      <p:sp>
        <p:nvSpPr>
          <p:cNvPr id="4" name="Footer Placeholder 3"/>
          <p:cNvSpPr>
            <a:spLocks noGrp="1"/>
          </p:cNvSpPr>
          <p:nvPr>
            <p:ph type="ftr" sz="quarter" idx="11"/>
          </p:nvPr>
        </p:nvSpPr>
        <p:spPr/>
        <p:txBody>
          <a:bodyPr/>
          <a:lstStyle/>
          <a:p>
            <a:r>
              <a:rPr lang="en-GB"/>
              <a:t>TYL/FJPPL Jeju May 10-12, 2019</a:t>
            </a:r>
          </a:p>
        </p:txBody>
      </p:sp>
      <p:sp>
        <p:nvSpPr>
          <p:cNvPr id="5" name="Slide Number Placeholder 4"/>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68755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89CC3-A9C7-4C93-A73F-6D8C9C451ACD}" type="datetime1">
              <a:rPr lang="en-GB" altLang="ja-JP" smtClean="0"/>
              <a:t>08/05/2019</a:t>
            </a:fld>
            <a:endParaRPr lang="en-GB"/>
          </a:p>
        </p:txBody>
      </p:sp>
      <p:sp>
        <p:nvSpPr>
          <p:cNvPr id="3" name="Footer Placeholder 2"/>
          <p:cNvSpPr>
            <a:spLocks noGrp="1"/>
          </p:cNvSpPr>
          <p:nvPr>
            <p:ph type="ftr" sz="quarter" idx="11"/>
          </p:nvPr>
        </p:nvSpPr>
        <p:spPr/>
        <p:txBody>
          <a:bodyPr/>
          <a:lstStyle/>
          <a:p>
            <a:r>
              <a:rPr lang="en-GB"/>
              <a:t>TYL/FJPPL Jeju May 10-12, 2019</a:t>
            </a:r>
          </a:p>
        </p:txBody>
      </p:sp>
      <p:sp>
        <p:nvSpPr>
          <p:cNvPr id="4" name="Slide Number Placeholder 3"/>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33350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E482BD-5F82-4630-8E08-DA5E6B4D55C8}" type="datetime1">
              <a:rPr lang="en-GB" altLang="ja-JP" smtClean="0"/>
              <a:t>08/05/2019</a:t>
            </a:fld>
            <a:endParaRPr lang="en-GB"/>
          </a:p>
        </p:txBody>
      </p:sp>
      <p:sp>
        <p:nvSpPr>
          <p:cNvPr id="6" name="Footer Placeholder 5"/>
          <p:cNvSpPr>
            <a:spLocks noGrp="1"/>
          </p:cNvSpPr>
          <p:nvPr>
            <p:ph type="ftr" sz="quarter" idx="11"/>
          </p:nvPr>
        </p:nvSpPr>
        <p:spPr/>
        <p:txBody>
          <a:bodyPr/>
          <a:lstStyle/>
          <a:p>
            <a:r>
              <a:rPr lang="en-GB"/>
              <a:t>TYL/FJPPL Jeju May 10-12, 2019</a:t>
            </a:r>
          </a:p>
        </p:txBody>
      </p:sp>
      <p:sp>
        <p:nvSpPr>
          <p:cNvPr id="7" name="Slide Number Placeholder 6"/>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212237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8675CF0-EA0B-43D9-ABFA-40C15580C20A}" type="datetime1">
              <a:rPr lang="en-GB" altLang="ja-JP" smtClean="0"/>
              <a:t>08/05/2019</a:t>
            </a:fld>
            <a:endParaRPr lang="en-GB"/>
          </a:p>
        </p:txBody>
      </p:sp>
      <p:sp>
        <p:nvSpPr>
          <p:cNvPr id="6" name="Footer Placeholder 5"/>
          <p:cNvSpPr>
            <a:spLocks noGrp="1"/>
          </p:cNvSpPr>
          <p:nvPr>
            <p:ph type="ftr" sz="quarter" idx="11"/>
          </p:nvPr>
        </p:nvSpPr>
        <p:spPr/>
        <p:txBody>
          <a:bodyPr/>
          <a:lstStyle/>
          <a:p>
            <a:r>
              <a:rPr lang="en-GB"/>
              <a:t>TYL/FJPPL Jeju May 10-12, 2019</a:t>
            </a:r>
          </a:p>
        </p:txBody>
      </p:sp>
      <p:sp>
        <p:nvSpPr>
          <p:cNvPr id="7" name="Slide Number Placeholder 6"/>
          <p:cNvSpPr>
            <a:spLocks noGrp="1"/>
          </p:cNvSpPr>
          <p:nvPr>
            <p:ph type="sldNum" sz="quarter" idx="12"/>
          </p:nvPr>
        </p:nvSpPr>
        <p:spPr/>
        <p:txBody>
          <a:bodyPr/>
          <a:lstStyle/>
          <a:p>
            <a:fld id="{9F29A391-9CBA-435F-88ED-285D799C78CB}" type="slidenum">
              <a:rPr lang="en-GB" smtClean="0"/>
              <a:t>‹#›</a:t>
            </a:fld>
            <a:endParaRPr lang="en-GB"/>
          </a:p>
        </p:txBody>
      </p:sp>
    </p:spTree>
    <p:extLst>
      <p:ext uri="{BB962C8B-B14F-4D97-AF65-F5344CB8AC3E}">
        <p14:creationId xmlns:p14="http://schemas.microsoft.com/office/powerpoint/2010/main" val="804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図 8">
            <a:extLst>
              <a:ext uri="{FF2B5EF4-FFF2-40B4-BE49-F238E27FC236}">
                <a16:creationId xmlns="" xmlns:a16="http://schemas.microsoft.com/office/drawing/2014/main" id="{4D8ED4AE-B6C6-4962-A404-EBAA4E9A291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19914" y="17466"/>
            <a:ext cx="571650" cy="568902"/>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78823-EAAF-4EED-9FED-9F48D06855F7}" type="datetime1">
              <a:rPr lang="en-GB" altLang="ja-JP" smtClean="0"/>
              <a:t>08/05/2019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TYL/FJPPL Jeju May 10-12, 2019</a:t>
            </a:r>
          </a:p>
        </p:txBody>
      </p:sp>
      <p:sp>
        <p:nvSpPr>
          <p:cNvPr id="6" name="Slide Number Placeholder 5"/>
          <p:cNvSpPr>
            <a:spLocks noGrp="1"/>
          </p:cNvSpPr>
          <p:nvPr>
            <p:ph type="sldNum" sz="quarter" idx="4"/>
          </p:nvPr>
        </p:nvSpPr>
        <p:spPr>
          <a:xfrm>
            <a:off x="6836157" y="139629"/>
            <a:ext cx="2057400" cy="365125"/>
          </a:xfrm>
          <a:prstGeom prst="rect">
            <a:avLst/>
          </a:prstGeom>
        </p:spPr>
        <p:txBody>
          <a:bodyPr vert="horz" lIns="91440" tIns="45720" rIns="91440" bIns="45720" rtlCol="0" anchor="ctr"/>
          <a:lstStyle>
            <a:lvl1pPr algn="r">
              <a:defRPr sz="2400">
                <a:solidFill>
                  <a:srgbClr val="FFFF00"/>
                </a:solidFill>
              </a:defRPr>
            </a:lvl1pPr>
          </a:lstStyle>
          <a:p>
            <a:fld id="{9F29A391-9CBA-435F-88ED-285D799C78CB}" type="slidenum">
              <a:rPr lang="en-GB" smtClean="0"/>
              <a:pPr/>
              <a:t>‹#›</a:t>
            </a:fld>
            <a:endParaRPr lang="en-GB" dirty="0"/>
          </a:p>
        </p:txBody>
      </p:sp>
    </p:spTree>
    <p:extLst>
      <p:ext uri="{BB962C8B-B14F-4D97-AF65-F5344CB8AC3E}">
        <p14:creationId xmlns:p14="http://schemas.microsoft.com/office/powerpoint/2010/main" val="4040429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emf"/><Relationship Id="rId7" Type="http://schemas.openxmlformats.org/officeDocument/2006/relationships/hyperlink" Target="https://arxiv.org/abs/1812.07831" TargetMode="Externa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hyperlink" Target="https://arxiv.org/abs/1903.01400" TargetMode="External"/><Relationship Id="rId5" Type="http://schemas.openxmlformats.org/officeDocument/2006/relationships/hyperlink" Target="https://arxiv.org/abs/1904.05105" TargetMode="External"/><Relationship Id="rId4" Type="http://schemas.openxmlformats.org/officeDocument/2006/relationships/hyperlink" Target="https://arxiv.org/abs/1508.0660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abs/1712.09279" TargetMode="Externa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arxiv.org/abs/1809.10184"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1810.10069" TargetMode="External"/><Relationship Id="rId2" Type="http://schemas.openxmlformats.org/officeDocument/2006/relationships/hyperlink" Target="https://arxiv.org/abs/1502.05409"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4C2334-B0C2-C14B-8D82-29755EF66E8C}"/>
              </a:ext>
            </a:extLst>
          </p:cNvPr>
          <p:cNvSpPr>
            <a:spLocks noGrp="1"/>
          </p:cNvSpPr>
          <p:nvPr>
            <p:ph type="ctrTitle"/>
          </p:nvPr>
        </p:nvSpPr>
        <p:spPr/>
        <p:txBody>
          <a:bodyPr>
            <a:normAutofit/>
          </a:bodyPr>
          <a:lstStyle/>
          <a:p>
            <a:r>
              <a:rPr lang="en-US" sz="4000" dirty="0">
                <a:latin typeface="Arial Black" panose="020B0A04020102020204" pitchFamily="34" charset="0"/>
              </a:rPr>
              <a:t>Looking for dark-sector long-lived particles </a:t>
            </a:r>
            <a:br>
              <a:rPr lang="en-US" sz="4000" dirty="0">
                <a:latin typeface="Arial Black" panose="020B0A04020102020204" pitchFamily="34" charset="0"/>
              </a:rPr>
            </a:br>
            <a:r>
              <a:rPr lang="en-US" sz="4000" dirty="0">
                <a:latin typeface="Arial Black" panose="020B0A04020102020204" pitchFamily="34" charset="0"/>
              </a:rPr>
              <a:t>with ATLAS</a:t>
            </a:r>
            <a:r>
              <a:rPr lang="fr-FR" sz="4000" dirty="0">
                <a:latin typeface="Arial Black" panose="020B0A04020102020204" pitchFamily="34" charset="0"/>
              </a:rPr>
              <a:t> </a:t>
            </a:r>
            <a:endParaRPr lang="en-CA" sz="4000" dirty="0">
              <a:latin typeface="Arial Black" panose="020B0A04020102020204" pitchFamily="34" charset="0"/>
            </a:endParaRPr>
          </a:p>
        </p:txBody>
      </p:sp>
      <p:sp>
        <p:nvSpPr>
          <p:cNvPr id="3" name="Subtitle 2">
            <a:extLst>
              <a:ext uri="{FF2B5EF4-FFF2-40B4-BE49-F238E27FC236}">
                <a16:creationId xmlns="" xmlns:a16="http://schemas.microsoft.com/office/drawing/2014/main" id="{A9E3D639-4472-FF4C-BAA8-D42EF5CBC838}"/>
              </a:ext>
            </a:extLst>
          </p:cNvPr>
          <p:cNvSpPr>
            <a:spLocks noGrp="1"/>
          </p:cNvSpPr>
          <p:nvPr>
            <p:ph type="subTitle" idx="1"/>
          </p:nvPr>
        </p:nvSpPr>
        <p:spPr>
          <a:xfrm>
            <a:off x="1081211" y="3876719"/>
            <a:ext cx="6858000" cy="1241822"/>
          </a:xfrm>
        </p:spPr>
        <p:txBody>
          <a:bodyPr/>
          <a:lstStyle/>
          <a:p>
            <a:r>
              <a:rPr lang="en-CA" dirty="0"/>
              <a:t>K. Hara</a:t>
            </a:r>
          </a:p>
          <a:p>
            <a:r>
              <a:rPr lang="en-CA" dirty="0"/>
              <a:t>M-H. Genest</a:t>
            </a:r>
            <a:r>
              <a:rPr lang="ja-JP" altLang="en-US" dirty="0"/>
              <a:t>　　　　　</a:t>
            </a:r>
            <a:endParaRPr lang="en-CA" dirty="0"/>
          </a:p>
        </p:txBody>
      </p:sp>
      <p:pic>
        <p:nvPicPr>
          <p:cNvPr id="4" name="Picture 2" descr="Résultat de recherche d'images pour &quot;lpsc cnrs logo&quot;">
            <a:extLst>
              <a:ext uri="{FF2B5EF4-FFF2-40B4-BE49-F238E27FC236}">
                <a16:creationId xmlns="" xmlns:a16="http://schemas.microsoft.com/office/drawing/2014/main" id="{F1EEB067-5F2D-164E-81E2-ADDC8168C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881" y="5311390"/>
            <a:ext cx="956540" cy="583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BDA1311C-19D3-1B41-95F5-0680043755BA}"/>
              </a:ext>
            </a:extLst>
          </p:cNvPr>
          <p:cNvPicPr>
            <a:picLocks noChangeAspect="1"/>
          </p:cNvPicPr>
          <p:nvPr/>
        </p:nvPicPr>
        <p:blipFill>
          <a:blip r:embed="rId3"/>
          <a:stretch>
            <a:fillRect/>
          </a:stretch>
        </p:blipFill>
        <p:spPr>
          <a:xfrm>
            <a:off x="5901732" y="5224192"/>
            <a:ext cx="1019149" cy="776558"/>
          </a:xfrm>
          <a:prstGeom prst="rect">
            <a:avLst/>
          </a:prstGeom>
        </p:spPr>
      </p:pic>
      <p:pic>
        <p:nvPicPr>
          <p:cNvPr id="1026" name="Picture 2" descr="Image result for tsukuba university">
            <a:extLst>
              <a:ext uri="{FF2B5EF4-FFF2-40B4-BE49-F238E27FC236}">
                <a16:creationId xmlns="" xmlns:a16="http://schemas.microsoft.com/office/drawing/2014/main" id="{871D3E47-503E-684B-980A-60BF521C3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890053"/>
            <a:ext cx="1102167" cy="110216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 xmlns:a16="http://schemas.microsoft.com/office/drawing/2014/main" id="{7F78F9E8-C029-4003-B810-08BBE8BAA5E6}"/>
              </a:ext>
            </a:extLst>
          </p:cNvPr>
          <p:cNvSpPr txBox="1"/>
          <p:nvPr/>
        </p:nvSpPr>
        <p:spPr>
          <a:xfrm>
            <a:off x="545183" y="937697"/>
            <a:ext cx="1758751" cy="369332"/>
          </a:xfrm>
          <a:prstGeom prst="rect">
            <a:avLst/>
          </a:prstGeom>
          <a:noFill/>
        </p:spPr>
        <p:txBody>
          <a:bodyPr wrap="none" rtlCol="0">
            <a:spAutoFit/>
          </a:bodyPr>
          <a:lstStyle/>
          <a:p>
            <a:r>
              <a:rPr kumimoji="1" lang="en-US" altLang="ja-JP" dirty="0"/>
              <a:t>New HEP project</a:t>
            </a:r>
            <a:endParaRPr kumimoji="1" lang="ja-JP" altLang="en-US" dirty="0"/>
          </a:p>
        </p:txBody>
      </p:sp>
    </p:spTree>
    <p:extLst>
      <p:ext uri="{BB962C8B-B14F-4D97-AF65-F5344CB8AC3E}">
        <p14:creationId xmlns:p14="http://schemas.microsoft.com/office/powerpoint/2010/main" val="359255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BD3B5CE-4202-430D-8633-E33C8E0F42F3}"/>
              </a:ext>
            </a:extLst>
          </p:cNvPr>
          <p:cNvSpPr>
            <a:spLocks noGrp="1"/>
          </p:cNvSpPr>
          <p:nvPr>
            <p:ph type="title"/>
          </p:nvPr>
        </p:nvSpPr>
        <p:spPr>
          <a:xfrm>
            <a:off x="628650" y="365127"/>
            <a:ext cx="7886700" cy="835024"/>
          </a:xfrm>
        </p:spPr>
        <p:txBody>
          <a:bodyPr>
            <a:normAutofit/>
          </a:bodyPr>
          <a:lstStyle/>
          <a:p>
            <a:r>
              <a:rPr kumimoji="1" lang="en-US" altLang="ja-JP" sz="2800" dirty="0">
                <a:latin typeface="Arial Black" panose="020B0A04020102020204" pitchFamily="34" charset="0"/>
              </a:rPr>
              <a:t>Dark photon</a:t>
            </a:r>
            <a:endParaRPr kumimoji="1" lang="ja-JP" altLang="en-US" sz="2800" dirty="0">
              <a:latin typeface="Arial Black" panose="020B0A04020102020204" pitchFamily="34" charset="0"/>
            </a:endParaRPr>
          </a:p>
        </p:txBody>
      </p:sp>
      <p:sp>
        <p:nvSpPr>
          <p:cNvPr id="5" name="テキスト ボックス 4">
            <a:extLst>
              <a:ext uri="{FF2B5EF4-FFF2-40B4-BE49-F238E27FC236}">
                <a16:creationId xmlns="" xmlns:a16="http://schemas.microsoft.com/office/drawing/2014/main" id="{840E3017-A62A-4F6A-9CE9-2336F1654AB5}"/>
              </a:ext>
            </a:extLst>
          </p:cNvPr>
          <p:cNvSpPr txBox="1"/>
          <p:nvPr/>
        </p:nvSpPr>
        <p:spPr>
          <a:xfrm>
            <a:off x="4001114" y="730252"/>
            <a:ext cx="4892443" cy="369332"/>
          </a:xfrm>
          <a:prstGeom prst="rect">
            <a:avLst/>
          </a:prstGeom>
          <a:noFill/>
        </p:spPr>
        <p:txBody>
          <a:bodyPr wrap="square" rtlCol="0">
            <a:spAutoFit/>
          </a:bodyPr>
          <a:lstStyle/>
          <a:p>
            <a:r>
              <a:rPr kumimoji="1" lang="en-US" altLang="ja-JP" dirty="0"/>
              <a:t>plots are from Dark Sector 2016 WS summary</a:t>
            </a:r>
            <a:endParaRPr kumimoji="1" lang="ja-JP" altLang="en-US" dirty="0"/>
          </a:p>
        </p:txBody>
      </p:sp>
      <p:pic>
        <p:nvPicPr>
          <p:cNvPr id="6" name="図 5">
            <a:extLst>
              <a:ext uri="{FF2B5EF4-FFF2-40B4-BE49-F238E27FC236}">
                <a16:creationId xmlns="" xmlns:a16="http://schemas.microsoft.com/office/drawing/2014/main" id="{6AF53788-52AC-4B5B-B75A-BC5E995CA616}"/>
              </a:ext>
            </a:extLst>
          </p:cNvPr>
          <p:cNvPicPr>
            <a:picLocks noChangeAspect="1"/>
          </p:cNvPicPr>
          <p:nvPr/>
        </p:nvPicPr>
        <p:blipFill>
          <a:blip r:embed="rId2"/>
          <a:stretch>
            <a:fillRect/>
          </a:stretch>
        </p:blipFill>
        <p:spPr>
          <a:xfrm>
            <a:off x="246146" y="1266614"/>
            <a:ext cx="3148311" cy="2440117"/>
          </a:xfrm>
          <a:prstGeom prst="rect">
            <a:avLst/>
          </a:prstGeom>
        </p:spPr>
      </p:pic>
      <p:sp>
        <p:nvSpPr>
          <p:cNvPr id="4" name="テキスト ボックス 3">
            <a:extLst>
              <a:ext uri="{FF2B5EF4-FFF2-40B4-BE49-F238E27FC236}">
                <a16:creationId xmlns="" xmlns:a16="http://schemas.microsoft.com/office/drawing/2014/main" id="{0E5F390C-08AB-40B4-9715-B5DFB27E8733}"/>
              </a:ext>
            </a:extLst>
          </p:cNvPr>
          <p:cNvSpPr txBox="1"/>
          <p:nvPr/>
        </p:nvSpPr>
        <p:spPr>
          <a:xfrm rot="16200000">
            <a:off x="2616786" y="2341511"/>
            <a:ext cx="1427955" cy="369332"/>
          </a:xfrm>
          <a:prstGeom prst="rect">
            <a:avLst/>
          </a:prstGeom>
          <a:noFill/>
        </p:spPr>
        <p:txBody>
          <a:bodyPr wrap="none" rtlCol="0">
            <a:spAutoFit/>
          </a:bodyPr>
          <a:lstStyle/>
          <a:p>
            <a:r>
              <a:rPr kumimoji="1" lang="en-US" altLang="ja-JP" dirty="0"/>
              <a:t>dark photons</a:t>
            </a:r>
            <a:endParaRPr kumimoji="1" lang="ja-JP" altLang="en-US" dirty="0"/>
          </a:p>
        </p:txBody>
      </p:sp>
      <p:sp>
        <p:nvSpPr>
          <p:cNvPr id="18" name="テキスト ボックス 17">
            <a:extLst>
              <a:ext uri="{FF2B5EF4-FFF2-40B4-BE49-F238E27FC236}">
                <a16:creationId xmlns="" xmlns:a16="http://schemas.microsoft.com/office/drawing/2014/main" id="{3284070A-2A16-4096-9819-A85D42EE50CD}"/>
              </a:ext>
            </a:extLst>
          </p:cNvPr>
          <p:cNvSpPr txBox="1"/>
          <p:nvPr/>
        </p:nvSpPr>
        <p:spPr>
          <a:xfrm>
            <a:off x="499699" y="1489035"/>
            <a:ext cx="1569011" cy="646331"/>
          </a:xfrm>
          <a:prstGeom prst="rect">
            <a:avLst/>
          </a:prstGeom>
          <a:noFill/>
        </p:spPr>
        <p:txBody>
          <a:bodyPr wrap="square" rtlCol="0">
            <a:spAutoFit/>
          </a:bodyPr>
          <a:lstStyle/>
          <a:p>
            <a:r>
              <a:rPr kumimoji="1" lang="en-US" altLang="ja-JP" dirty="0"/>
              <a:t>mixing to dark sector:</a:t>
            </a:r>
            <a:r>
              <a:rPr kumimoji="1" lang="ja-JP" altLang="en-US" dirty="0"/>
              <a:t>　～</a:t>
            </a:r>
            <a:r>
              <a:rPr kumimoji="1" lang="en-US" altLang="ja-JP" dirty="0"/>
              <a:t>ε</a:t>
            </a:r>
            <a:endParaRPr kumimoji="1" lang="ja-JP" altLang="en-US" dirty="0"/>
          </a:p>
        </p:txBody>
      </p:sp>
      <p:sp>
        <p:nvSpPr>
          <p:cNvPr id="34" name="右中かっこ 33">
            <a:extLst>
              <a:ext uri="{FF2B5EF4-FFF2-40B4-BE49-F238E27FC236}">
                <a16:creationId xmlns="" xmlns:a16="http://schemas.microsoft.com/office/drawing/2014/main" id="{D1086B8C-10AC-4B4F-BCC2-EAE76C8AFB12}"/>
              </a:ext>
            </a:extLst>
          </p:cNvPr>
          <p:cNvSpPr/>
          <p:nvPr/>
        </p:nvSpPr>
        <p:spPr>
          <a:xfrm>
            <a:off x="3046355" y="1590261"/>
            <a:ext cx="176672" cy="19720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スライド番号プレースホルダー 6">
            <a:extLst>
              <a:ext uri="{FF2B5EF4-FFF2-40B4-BE49-F238E27FC236}">
                <a16:creationId xmlns="" xmlns:a16="http://schemas.microsoft.com/office/drawing/2014/main" id="{2FAEDF6A-86C0-4748-A1FE-11F2CB6EFADE}"/>
              </a:ext>
            </a:extLst>
          </p:cNvPr>
          <p:cNvSpPr>
            <a:spLocks noGrp="1"/>
          </p:cNvSpPr>
          <p:nvPr>
            <p:ph type="sldNum" sz="quarter" idx="12"/>
          </p:nvPr>
        </p:nvSpPr>
        <p:spPr/>
        <p:txBody>
          <a:bodyPr/>
          <a:lstStyle/>
          <a:p>
            <a:fld id="{9F29A391-9CBA-435F-88ED-285D799C78CB}" type="slidenum">
              <a:rPr lang="en-GB" smtClean="0"/>
              <a:t>10</a:t>
            </a:fld>
            <a:endParaRPr lang="en-GB"/>
          </a:p>
        </p:txBody>
      </p:sp>
      <p:sp>
        <p:nvSpPr>
          <p:cNvPr id="8" name="フッター プレースホルダー 7">
            <a:extLst>
              <a:ext uri="{FF2B5EF4-FFF2-40B4-BE49-F238E27FC236}">
                <a16:creationId xmlns="" xmlns:a16="http://schemas.microsoft.com/office/drawing/2014/main" id="{33A54A5F-660F-4194-9BE0-9E634663CB46}"/>
              </a:ext>
            </a:extLst>
          </p:cNvPr>
          <p:cNvSpPr>
            <a:spLocks noGrp="1"/>
          </p:cNvSpPr>
          <p:nvPr>
            <p:ph type="ftr" sz="quarter" idx="11"/>
          </p:nvPr>
        </p:nvSpPr>
        <p:spPr/>
        <p:txBody>
          <a:bodyPr/>
          <a:lstStyle/>
          <a:p>
            <a:r>
              <a:rPr lang="en-GB"/>
              <a:t>TYL/FJPPL Jeju May 10-12, 2019</a:t>
            </a:r>
          </a:p>
        </p:txBody>
      </p:sp>
      <p:sp>
        <p:nvSpPr>
          <p:cNvPr id="23" name="テキスト ボックス 22">
            <a:extLst>
              <a:ext uri="{FF2B5EF4-FFF2-40B4-BE49-F238E27FC236}">
                <a16:creationId xmlns="" xmlns:a16="http://schemas.microsoft.com/office/drawing/2014/main" id="{6A357C3F-26BC-430D-A542-A6A0404F55F4}"/>
              </a:ext>
            </a:extLst>
          </p:cNvPr>
          <p:cNvSpPr txBox="1"/>
          <p:nvPr/>
        </p:nvSpPr>
        <p:spPr>
          <a:xfrm>
            <a:off x="2140562" y="6300260"/>
            <a:ext cx="1811586" cy="276999"/>
          </a:xfrm>
          <a:prstGeom prst="rect">
            <a:avLst/>
          </a:prstGeom>
          <a:noFill/>
        </p:spPr>
        <p:txBody>
          <a:bodyPr wrap="none" rtlCol="0">
            <a:spAutoFit/>
          </a:bodyPr>
          <a:lstStyle/>
          <a:p>
            <a:r>
              <a:rPr kumimoji="1" lang="en-US" altLang="ja-JP" sz="1200" dirty="0"/>
              <a:t>cartoon of search strategy</a:t>
            </a:r>
          </a:p>
        </p:txBody>
      </p:sp>
      <p:grpSp>
        <p:nvGrpSpPr>
          <p:cNvPr id="30" name="グループ化 29">
            <a:extLst>
              <a:ext uri="{FF2B5EF4-FFF2-40B4-BE49-F238E27FC236}">
                <a16:creationId xmlns="" xmlns:a16="http://schemas.microsoft.com/office/drawing/2014/main" id="{4FCA60E5-1154-4792-924E-E6F19B4469BF}"/>
              </a:ext>
            </a:extLst>
          </p:cNvPr>
          <p:cNvGrpSpPr/>
          <p:nvPr/>
        </p:nvGrpSpPr>
        <p:grpSpPr>
          <a:xfrm>
            <a:off x="1197884" y="3641593"/>
            <a:ext cx="2932055" cy="2642745"/>
            <a:chOff x="114300" y="3592461"/>
            <a:chExt cx="2932055" cy="2642745"/>
          </a:xfrm>
        </p:grpSpPr>
        <p:pic>
          <p:nvPicPr>
            <p:cNvPr id="10" name="図 9">
              <a:extLst>
                <a:ext uri="{FF2B5EF4-FFF2-40B4-BE49-F238E27FC236}">
                  <a16:creationId xmlns="" xmlns:a16="http://schemas.microsoft.com/office/drawing/2014/main" id="{65E996D1-605B-412C-A414-15AB60CE0EE3}"/>
                </a:ext>
              </a:extLst>
            </p:cNvPr>
            <p:cNvPicPr>
              <a:picLocks noChangeAspect="1"/>
            </p:cNvPicPr>
            <p:nvPr/>
          </p:nvPicPr>
          <p:blipFill>
            <a:blip r:embed="rId3"/>
            <a:stretch>
              <a:fillRect/>
            </a:stretch>
          </p:blipFill>
          <p:spPr>
            <a:xfrm>
              <a:off x="114300" y="3592461"/>
              <a:ext cx="2932055" cy="2642745"/>
            </a:xfrm>
            <a:prstGeom prst="rect">
              <a:avLst/>
            </a:prstGeom>
          </p:spPr>
        </p:pic>
        <p:sp>
          <p:nvSpPr>
            <p:cNvPr id="27" name="テキスト ボックス 26">
              <a:extLst>
                <a:ext uri="{FF2B5EF4-FFF2-40B4-BE49-F238E27FC236}">
                  <a16:creationId xmlns="" xmlns:a16="http://schemas.microsoft.com/office/drawing/2014/main" id="{1E71A823-A711-486A-A185-1B63618D1B69}"/>
                </a:ext>
              </a:extLst>
            </p:cNvPr>
            <p:cNvSpPr txBox="1"/>
            <p:nvPr/>
          </p:nvSpPr>
          <p:spPr>
            <a:xfrm>
              <a:off x="605869" y="3603686"/>
              <a:ext cx="2335552" cy="646331"/>
            </a:xfrm>
            <a:prstGeom prst="rect">
              <a:avLst/>
            </a:prstGeom>
            <a:noFill/>
          </p:spPr>
          <p:txBody>
            <a:bodyPr wrap="square" rtlCol="0">
              <a:spAutoFit/>
            </a:bodyPr>
            <a:lstStyle/>
            <a:p>
              <a:r>
                <a:rPr kumimoji="1" lang="en-US" altLang="ja-JP" dirty="0"/>
                <a:t>prompt bump search, look for missing </a:t>
              </a:r>
              <a:endParaRPr kumimoji="1" lang="ja-JP" altLang="en-US" dirty="0"/>
            </a:p>
          </p:txBody>
        </p:sp>
        <p:sp>
          <p:nvSpPr>
            <p:cNvPr id="29" name="テキスト ボックス 28">
              <a:extLst>
                <a:ext uri="{FF2B5EF4-FFF2-40B4-BE49-F238E27FC236}">
                  <a16:creationId xmlns="" xmlns:a16="http://schemas.microsoft.com/office/drawing/2014/main" id="{0914F8E3-753D-4554-9D85-F83AD4EDF295}"/>
                </a:ext>
              </a:extLst>
            </p:cNvPr>
            <p:cNvSpPr txBox="1"/>
            <p:nvPr/>
          </p:nvSpPr>
          <p:spPr>
            <a:xfrm rot="2851519">
              <a:off x="1094628" y="5235941"/>
              <a:ext cx="1247457" cy="369332"/>
            </a:xfrm>
            <a:prstGeom prst="rect">
              <a:avLst/>
            </a:prstGeom>
            <a:noFill/>
          </p:spPr>
          <p:txBody>
            <a:bodyPr wrap="none" rtlCol="0">
              <a:spAutoFit/>
            </a:bodyPr>
            <a:lstStyle/>
            <a:p>
              <a:r>
                <a:rPr kumimoji="1" lang="en-US" altLang="ja-JP" dirty="0"/>
                <a:t>displaced v</a:t>
              </a:r>
              <a:endParaRPr kumimoji="1" lang="ja-JP" altLang="en-US" dirty="0"/>
            </a:p>
          </p:txBody>
        </p:sp>
      </p:grpSp>
      <p:pic>
        <p:nvPicPr>
          <p:cNvPr id="39" name="図 38">
            <a:extLst>
              <a:ext uri="{FF2B5EF4-FFF2-40B4-BE49-F238E27FC236}">
                <a16:creationId xmlns="" xmlns:a16="http://schemas.microsoft.com/office/drawing/2014/main" id="{1E4FDFC3-C60C-4303-88C6-F8CC10012FAE}"/>
              </a:ext>
            </a:extLst>
          </p:cNvPr>
          <p:cNvPicPr>
            <a:picLocks noChangeAspect="1"/>
          </p:cNvPicPr>
          <p:nvPr/>
        </p:nvPicPr>
        <p:blipFill>
          <a:blip r:embed="rId4"/>
          <a:stretch>
            <a:fillRect/>
          </a:stretch>
        </p:blipFill>
        <p:spPr>
          <a:xfrm>
            <a:off x="4740837" y="2847538"/>
            <a:ext cx="4190640" cy="3946998"/>
          </a:xfrm>
          <a:prstGeom prst="rect">
            <a:avLst/>
          </a:prstGeom>
        </p:spPr>
      </p:pic>
      <p:sp>
        <p:nvSpPr>
          <p:cNvPr id="41" name="テキスト ボックス 40">
            <a:extLst>
              <a:ext uri="{FF2B5EF4-FFF2-40B4-BE49-F238E27FC236}">
                <a16:creationId xmlns="" xmlns:a16="http://schemas.microsoft.com/office/drawing/2014/main" id="{AE8F8EEB-FFC8-4639-B31F-E86AD8F5A675}"/>
              </a:ext>
            </a:extLst>
          </p:cNvPr>
          <p:cNvSpPr txBox="1"/>
          <p:nvPr/>
        </p:nvSpPr>
        <p:spPr>
          <a:xfrm>
            <a:off x="3927348" y="1279431"/>
            <a:ext cx="1787669" cy="369332"/>
          </a:xfrm>
          <a:prstGeom prst="rect">
            <a:avLst/>
          </a:prstGeom>
          <a:noFill/>
        </p:spPr>
        <p:txBody>
          <a:bodyPr wrap="none" rtlCol="0">
            <a:spAutoFit/>
          </a:bodyPr>
          <a:lstStyle/>
          <a:p>
            <a:r>
              <a:rPr kumimoji="1" lang="en-US" altLang="ja-JP" dirty="0"/>
              <a:t>additional U</a:t>
            </a:r>
            <a:r>
              <a:rPr kumimoji="1" lang="en-US" altLang="ja-JP" baseline="-25000" dirty="0"/>
              <a:t>D</a:t>
            </a:r>
            <a:r>
              <a:rPr kumimoji="1" lang="en-US" altLang="ja-JP" dirty="0"/>
              <a:t>(1)’</a:t>
            </a:r>
            <a:endParaRPr kumimoji="1" lang="ja-JP" altLang="en-US" dirty="0"/>
          </a:p>
        </p:txBody>
      </p:sp>
      <p:sp>
        <p:nvSpPr>
          <p:cNvPr id="42" name="テキスト ボックス 41">
            <a:extLst>
              <a:ext uri="{FF2B5EF4-FFF2-40B4-BE49-F238E27FC236}">
                <a16:creationId xmlns="" xmlns:a16="http://schemas.microsoft.com/office/drawing/2014/main" id="{9ECCCF40-D14D-4499-B973-0B5B03E6E964}"/>
              </a:ext>
            </a:extLst>
          </p:cNvPr>
          <p:cNvSpPr txBox="1"/>
          <p:nvPr/>
        </p:nvSpPr>
        <p:spPr>
          <a:xfrm>
            <a:off x="6328881" y="2298359"/>
            <a:ext cx="2564676" cy="646331"/>
          </a:xfrm>
          <a:prstGeom prst="rect">
            <a:avLst/>
          </a:prstGeom>
          <a:noFill/>
        </p:spPr>
        <p:txBody>
          <a:bodyPr wrap="none" rtlCol="0">
            <a:spAutoFit/>
          </a:bodyPr>
          <a:lstStyle/>
          <a:p>
            <a:r>
              <a:rPr kumimoji="1" lang="en-US" altLang="ja-JP" dirty="0"/>
              <a:t>shaded: already excluded</a:t>
            </a:r>
          </a:p>
          <a:p>
            <a:r>
              <a:rPr kumimoji="1" lang="en-US" altLang="ja-JP" dirty="0"/>
              <a:t>curves: planned</a:t>
            </a:r>
            <a:endParaRPr kumimoji="1" lang="ja-JP" altLang="en-US" dirty="0"/>
          </a:p>
        </p:txBody>
      </p:sp>
      <p:pic>
        <p:nvPicPr>
          <p:cNvPr id="3" name="図 2">
            <a:extLst>
              <a:ext uri="{FF2B5EF4-FFF2-40B4-BE49-F238E27FC236}">
                <a16:creationId xmlns="" xmlns:a16="http://schemas.microsoft.com/office/drawing/2014/main" id="{DF0CF7D8-525A-47E2-B2EB-0B40C15B3190}"/>
              </a:ext>
            </a:extLst>
          </p:cNvPr>
          <p:cNvPicPr>
            <a:picLocks noChangeAspect="1"/>
          </p:cNvPicPr>
          <p:nvPr/>
        </p:nvPicPr>
        <p:blipFill>
          <a:blip r:embed="rId5"/>
          <a:stretch>
            <a:fillRect/>
          </a:stretch>
        </p:blipFill>
        <p:spPr>
          <a:xfrm>
            <a:off x="5819240" y="1279431"/>
            <a:ext cx="2409263" cy="284879"/>
          </a:xfrm>
          <a:prstGeom prst="rect">
            <a:avLst/>
          </a:prstGeom>
        </p:spPr>
      </p:pic>
      <p:pic>
        <p:nvPicPr>
          <p:cNvPr id="9" name="図 8">
            <a:extLst>
              <a:ext uri="{FF2B5EF4-FFF2-40B4-BE49-F238E27FC236}">
                <a16:creationId xmlns="" xmlns:a16="http://schemas.microsoft.com/office/drawing/2014/main" id="{CC853EFB-1522-449D-B1D4-5D47763CFC31}"/>
              </a:ext>
            </a:extLst>
          </p:cNvPr>
          <p:cNvPicPr>
            <a:picLocks noChangeAspect="1"/>
          </p:cNvPicPr>
          <p:nvPr/>
        </p:nvPicPr>
        <p:blipFill>
          <a:blip r:embed="rId6"/>
          <a:stretch>
            <a:fillRect/>
          </a:stretch>
        </p:blipFill>
        <p:spPr>
          <a:xfrm>
            <a:off x="5819240" y="1631800"/>
            <a:ext cx="1417609" cy="218795"/>
          </a:xfrm>
          <a:prstGeom prst="rect">
            <a:avLst/>
          </a:prstGeom>
        </p:spPr>
      </p:pic>
      <p:pic>
        <p:nvPicPr>
          <p:cNvPr id="11" name="図 10">
            <a:extLst>
              <a:ext uri="{FF2B5EF4-FFF2-40B4-BE49-F238E27FC236}">
                <a16:creationId xmlns="" xmlns:a16="http://schemas.microsoft.com/office/drawing/2014/main" id="{8CCCE655-E4F1-4C99-BF82-1985D447C6A8}"/>
              </a:ext>
            </a:extLst>
          </p:cNvPr>
          <p:cNvPicPr>
            <a:picLocks noChangeAspect="1"/>
          </p:cNvPicPr>
          <p:nvPr/>
        </p:nvPicPr>
        <p:blipFill>
          <a:blip r:embed="rId7"/>
          <a:stretch>
            <a:fillRect/>
          </a:stretch>
        </p:blipFill>
        <p:spPr>
          <a:xfrm>
            <a:off x="7101940" y="1990911"/>
            <a:ext cx="1126563" cy="211231"/>
          </a:xfrm>
          <a:prstGeom prst="rect">
            <a:avLst/>
          </a:prstGeom>
        </p:spPr>
      </p:pic>
    </p:spTree>
    <p:extLst>
      <p:ext uri="{BB962C8B-B14F-4D97-AF65-F5344CB8AC3E}">
        <p14:creationId xmlns:p14="http://schemas.microsoft.com/office/powerpoint/2010/main" val="4034487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 xmlns:a16="http://schemas.microsoft.com/office/drawing/2014/main" id="{5E236EB3-333B-4E05-AD83-2B9A52510F07}"/>
              </a:ext>
            </a:extLst>
          </p:cNvPr>
          <p:cNvPicPr>
            <a:picLocks noChangeAspect="1"/>
          </p:cNvPicPr>
          <p:nvPr/>
        </p:nvPicPr>
        <p:blipFill>
          <a:blip r:embed="rId2"/>
          <a:stretch>
            <a:fillRect/>
          </a:stretch>
        </p:blipFill>
        <p:spPr>
          <a:xfrm>
            <a:off x="6412284" y="4491929"/>
            <a:ext cx="2494011" cy="1932998"/>
          </a:xfrm>
          <a:prstGeom prst="rect">
            <a:avLst/>
          </a:prstGeom>
        </p:spPr>
      </p:pic>
      <p:sp>
        <p:nvSpPr>
          <p:cNvPr id="2" name="タイトル 1">
            <a:extLst>
              <a:ext uri="{FF2B5EF4-FFF2-40B4-BE49-F238E27FC236}">
                <a16:creationId xmlns="" xmlns:a16="http://schemas.microsoft.com/office/drawing/2014/main" id="{CBD3B5CE-4202-430D-8633-E33C8E0F42F3}"/>
              </a:ext>
            </a:extLst>
          </p:cNvPr>
          <p:cNvSpPr>
            <a:spLocks noGrp="1"/>
          </p:cNvSpPr>
          <p:nvPr>
            <p:ph type="title"/>
          </p:nvPr>
        </p:nvSpPr>
        <p:spPr>
          <a:xfrm>
            <a:off x="628650" y="365127"/>
            <a:ext cx="7886700" cy="835024"/>
          </a:xfrm>
        </p:spPr>
        <p:txBody>
          <a:bodyPr>
            <a:normAutofit/>
          </a:bodyPr>
          <a:lstStyle/>
          <a:p>
            <a:r>
              <a:rPr kumimoji="1" lang="en-US" altLang="ja-JP" sz="2800" dirty="0">
                <a:latin typeface="Arial Black" panose="020B0A04020102020204" pitchFamily="34" charset="0"/>
              </a:rPr>
              <a:t>Dark photon</a:t>
            </a:r>
            <a:endParaRPr kumimoji="1" lang="ja-JP" altLang="en-US" sz="2800" dirty="0">
              <a:latin typeface="Arial Black" panose="020B0A04020102020204" pitchFamily="34" charset="0"/>
            </a:endParaRPr>
          </a:p>
        </p:txBody>
      </p:sp>
      <p:sp>
        <p:nvSpPr>
          <p:cNvPr id="5" name="テキスト ボックス 4">
            <a:extLst>
              <a:ext uri="{FF2B5EF4-FFF2-40B4-BE49-F238E27FC236}">
                <a16:creationId xmlns="" xmlns:a16="http://schemas.microsoft.com/office/drawing/2014/main" id="{840E3017-A62A-4F6A-9CE9-2336F1654AB5}"/>
              </a:ext>
            </a:extLst>
          </p:cNvPr>
          <p:cNvSpPr txBox="1"/>
          <p:nvPr/>
        </p:nvSpPr>
        <p:spPr>
          <a:xfrm>
            <a:off x="3622907" y="709464"/>
            <a:ext cx="4970656" cy="369332"/>
          </a:xfrm>
          <a:prstGeom prst="rect">
            <a:avLst/>
          </a:prstGeom>
          <a:noFill/>
        </p:spPr>
        <p:txBody>
          <a:bodyPr wrap="none" rtlCol="0">
            <a:spAutoFit/>
          </a:bodyPr>
          <a:lstStyle/>
          <a:p>
            <a:r>
              <a:rPr kumimoji="1" lang="en-US" altLang="ja-JP" dirty="0"/>
              <a:t>plots from *N. </a:t>
            </a:r>
            <a:r>
              <a:rPr kumimoji="1" lang="en-US" altLang="ja-JP" dirty="0" err="1"/>
              <a:t>Blinov</a:t>
            </a:r>
            <a:r>
              <a:rPr kumimoji="1" lang="en-US" altLang="ja-JP" dirty="0"/>
              <a:t> et al., P.R.D97,015009 (2018)</a:t>
            </a:r>
          </a:p>
        </p:txBody>
      </p:sp>
      <p:grpSp>
        <p:nvGrpSpPr>
          <p:cNvPr id="36" name="グループ化 35">
            <a:extLst>
              <a:ext uri="{FF2B5EF4-FFF2-40B4-BE49-F238E27FC236}">
                <a16:creationId xmlns="" xmlns:a16="http://schemas.microsoft.com/office/drawing/2014/main" id="{A4BF39F8-EE01-45D7-A427-730CDCDCC0FA}"/>
              </a:ext>
            </a:extLst>
          </p:cNvPr>
          <p:cNvGrpSpPr/>
          <p:nvPr/>
        </p:nvGrpSpPr>
        <p:grpSpPr>
          <a:xfrm>
            <a:off x="41589" y="2520993"/>
            <a:ext cx="5438485" cy="3676475"/>
            <a:chOff x="41108" y="3786525"/>
            <a:chExt cx="5733071" cy="3041711"/>
          </a:xfrm>
        </p:grpSpPr>
        <p:grpSp>
          <p:nvGrpSpPr>
            <p:cNvPr id="31" name="グループ化 30">
              <a:extLst>
                <a:ext uri="{FF2B5EF4-FFF2-40B4-BE49-F238E27FC236}">
                  <a16:creationId xmlns="" xmlns:a16="http://schemas.microsoft.com/office/drawing/2014/main" id="{BC65320E-73B9-4D37-A156-6A82EDB8FFB3}"/>
                </a:ext>
              </a:extLst>
            </p:cNvPr>
            <p:cNvGrpSpPr/>
            <p:nvPr/>
          </p:nvGrpSpPr>
          <p:grpSpPr>
            <a:xfrm>
              <a:off x="123912" y="3786525"/>
              <a:ext cx="5650267" cy="3041711"/>
              <a:chOff x="3508770" y="1048319"/>
              <a:chExt cx="5650267" cy="3041711"/>
            </a:xfrm>
          </p:grpSpPr>
          <p:grpSp>
            <p:nvGrpSpPr>
              <p:cNvPr id="17" name="グループ化 16">
                <a:extLst>
                  <a:ext uri="{FF2B5EF4-FFF2-40B4-BE49-F238E27FC236}">
                    <a16:creationId xmlns="" xmlns:a16="http://schemas.microsoft.com/office/drawing/2014/main" id="{A71CE13D-C1DE-4746-BF0F-03D4303B6095}"/>
                  </a:ext>
                </a:extLst>
              </p:cNvPr>
              <p:cNvGrpSpPr/>
              <p:nvPr/>
            </p:nvGrpSpPr>
            <p:grpSpPr>
              <a:xfrm>
                <a:off x="3508770" y="1048319"/>
                <a:ext cx="5650267" cy="3041711"/>
                <a:chOff x="3508770" y="1048319"/>
                <a:chExt cx="5650267" cy="3041711"/>
              </a:xfrm>
            </p:grpSpPr>
            <p:grpSp>
              <p:nvGrpSpPr>
                <p:cNvPr id="14" name="グループ化 13">
                  <a:extLst>
                    <a:ext uri="{FF2B5EF4-FFF2-40B4-BE49-F238E27FC236}">
                      <a16:creationId xmlns="" xmlns:a16="http://schemas.microsoft.com/office/drawing/2014/main" id="{92CAB51D-4737-4C5C-A312-1E84881702A2}"/>
                    </a:ext>
                  </a:extLst>
                </p:cNvPr>
                <p:cNvGrpSpPr/>
                <p:nvPr/>
              </p:nvGrpSpPr>
              <p:grpSpPr>
                <a:xfrm>
                  <a:off x="3508770" y="1048319"/>
                  <a:ext cx="5650267" cy="3041711"/>
                  <a:chOff x="3508770" y="1048319"/>
                  <a:chExt cx="5650267" cy="3041711"/>
                </a:xfrm>
              </p:grpSpPr>
              <p:pic>
                <p:nvPicPr>
                  <p:cNvPr id="11" name="図 10">
                    <a:extLst>
                      <a:ext uri="{FF2B5EF4-FFF2-40B4-BE49-F238E27FC236}">
                        <a16:creationId xmlns="" xmlns:a16="http://schemas.microsoft.com/office/drawing/2014/main" id="{51ECB4D4-04D7-4D25-9262-DD904FF9B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70" y="1048319"/>
                    <a:ext cx="5650267" cy="3041711"/>
                  </a:xfrm>
                  <a:prstGeom prst="rect">
                    <a:avLst/>
                  </a:prstGeom>
                </p:spPr>
              </p:pic>
              <p:sp>
                <p:nvSpPr>
                  <p:cNvPr id="9" name="テキスト ボックス 8">
                    <a:extLst>
                      <a:ext uri="{FF2B5EF4-FFF2-40B4-BE49-F238E27FC236}">
                        <a16:creationId xmlns="" xmlns:a16="http://schemas.microsoft.com/office/drawing/2014/main" id="{AE9A9DDE-2226-4D7F-901C-6A8D3FE2BAC4}"/>
                      </a:ext>
                    </a:extLst>
                  </p:cNvPr>
                  <p:cNvSpPr txBox="1"/>
                  <p:nvPr/>
                </p:nvSpPr>
                <p:spPr>
                  <a:xfrm>
                    <a:off x="7396461" y="1388948"/>
                    <a:ext cx="1526343" cy="512320"/>
                  </a:xfrm>
                  <a:prstGeom prst="rect">
                    <a:avLst/>
                  </a:prstGeom>
                  <a:noFill/>
                </p:spPr>
                <p:txBody>
                  <a:bodyPr wrap="square" rtlCol="0">
                    <a:spAutoFit/>
                  </a:bodyPr>
                  <a:lstStyle/>
                  <a:p>
                    <a:pPr>
                      <a:lnSpc>
                        <a:spcPts val="1600"/>
                      </a:lnSpc>
                    </a:pPr>
                    <a:r>
                      <a:rPr kumimoji="1" lang="en-US" altLang="ja-JP" dirty="0">
                        <a:solidFill>
                          <a:srgbClr val="C00000"/>
                        </a:solidFill>
                      </a:rPr>
                      <a:t>EW precision observables</a:t>
                    </a:r>
                    <a:endParaRPr kumimoji="1" lang="ja-JP" altLang="en-US" dirty="0">
                      <a:solidFill>
                        <a:srgbClr val="C00000"/>
                      </a:solidFill>
                    </a:endParaRPr>
                  </a:p>
                </p:txBody>
              </p:sp>
              <p:sp>
                <p:nvSpPr>
                  <p:cNvPr id="12" name="テキスト ボックス 11">
                    <a:extLst>
                      <a:ext uri="{FF2B5EF4-FFF2-40B4-BE49-F238E27FC236}">
                        <a16:creationId xmlns="" xmlns:a16="http://schemas.microsoft.com/office/drawing/2014/main" id="{0AE52C54-58E4-46A2-9F82-A32F942FC6AD}"/>
                      </a:ext>
                    </a:extLst>
                  </p:cNvPr>
                  <p:cNvSpPr txBox="1"/>
                  <p:nvPr/>
                </p:nvSpPr>
                <p:spPr>
                  <a:xfrm>
                    <a:off x="3836506" y="3524607"/>
                    <a:ext cx="418704" cy="369332"/>
                  </a:xfrm>
                  <a:prstGeom prst="rect">
                    <a:avLst/>
                  </a:prstGeom>
                  <a:solidFill>
                    <a:schemeClr val="bg1">
                      <a:lumMod val="95000"/>
                    </a:schemeClr>
                  </a:solidFill>
                </p:spPr>
                <p:txBody>
                  <a:bodyPr wrap="none" rtlCol="0">
                    <a:spAutoFit/>
                  </a:bodyPr>
                  <a:lstStyle/>
                  <a:p>
                    <a:r>
                      <a:rPr kumimoji="1" lang="en-US" altLang="ja-JP" dirty="0"/>
                      <a:t>10</a:t>
                    </a:r>
                    <a:endParaRPr kumimoji="1" lang="ja-JP" altLang="en-US" dirty="0"/>
                  </a:p>
                </p:txBody>
              </p:sp>
              <p:sp>
                <p:nvSpPr>
                  <p:cNvPr id="13" name="テキスト ボックス 12">
                    <a:extLst>
                      <a:ext uri="{FF2B5EF4-FFF2-40B4-BE49-F238E27FC236}">
                        <a16:creationId xmlns="" xmlns:a16="http://schemas.microsoft.com/office/drawing/2014/main" id="{8BF60391-5EA8-4446-AF0C-421B80F91115}"/>
                      </a:ext>
                    </a:extLst>
                  </p:cNvPr>
                  <p:cNvSpPr txBox="1"/>
                  <p:nvPr/>
                </p:nvSpPr>
                <p:spPr>
                  <a:xfrm>
                    <a:off x="8479870" y="3524607"/>
                    <a:ext cx="535724" cy="369332"/>
                  </a:xfrm>
                  <a:prstGeom prst="rect">
                    <a:avLst/>
                  </a:prstGeom>
                  <a:solidFill>
                    <a:schemeClr val="bg1">
                      <a:lumMod val="95000"/>
                    </a:schemeClr>
                  </a:solidFill>
                </p:spPr>
                <p:txBody>
                  <a:bodyPr wrap="none" rtlCol="0">
                    <a:spAutoFit/>
                  </a:bodyPr>
                  <a:lstStyle/>
                  <a:p>
                    <a:r>
                      <a:rPr kumimoji="1" lang="en-US" altLang="ja-JP" dirty="0"/>
                      <a:t>100</a:t>
                    </a:r>
                    <a:endParaRPr kumimoji="1" lang="ja-JP" altLang="en-US" dirty="0"/>
                  </a:p>
                </p:txBody>
              </p:sp>
            </p:grpSp>
            <p:sp>
              <p:nvSpPr>
                <p:cNvPr id="15" name="テキスト ボックス 14">
                  <a:extLst>
                    <a:ext uri="{FF2B5EF4-FFF2-40B4-BE49-F238E27FC236}">
                      <a16:creationId xmlns="" xmlns:a16="http://schemas.microsoft.com/office/drawing/2014/main" id="{3DB59C10-1366-4247-963E-D27C72A0E8A6}"/>
                    </a:ext>
                  </a:extLst>
                </p:cNvPr>
                <p:cNvSpPr txBox="1"/>
                <p:nvPr/>
              </p:nvSpPr>
              <p:spPr>
                <a:xfrm>
                  <a:off x="5732821" y="3575051"/>
                  <a:ext cx="592022" cy="461665"/>
                </a:xfrm>
                <a:prstGeom prst="rect">
                  <a:avLst/>
                </a:prstGeom>
                <a:solidFill>
                  <a:schemeClr val="bg1">
                    <a:lumMod val="95000"/>
                  </a:schemeClr>
                </a:solidFill>
              </p:spPr>
              <p:txBody>
                <a:bodyPr wrap="none" rtlCol="0">
                  <a:spAutoFit/>
                </a:bodyPr>
                <a:lstStyle/>
                <a:p>
                  <a:r>
                    <a:rPr kumimoji="1" lang="en-US" altLang="ja-JP" sz="2400" i="1" dirty="0"/>
                    <a:t>m</a:t>
                  </a:r>
                  <a:r>
                    <a:rPr kumimoji="1" lang="en-US" altLang="ja-JP" sz="2400" i="1" baseline="-25000" dirty="0"/>
                    <a:t>A’</a:t>
                  </a:r>
                  <a:endParaRPr kumimoji="1" lang="ja-JP" altLang="en-US" sz="2400" i="1" baseline="-25000" dirty="0"/>
                </a:p>
              </p:txBody>
            </p:sp>
            <p:sp>
              <p:nvSpPr>
                <p:cNvPr id="16" name="テキスト ボックス 15">
                  <a:extLst>
                    <a:ext uri="{FF2B5EF4-FFF2-40B4-BE49-F238E27FC236}">
                      <a16:creationId xmlns="" xmlns:a16="http://schemas.microsoft.com/office/drawing/2014/main" id="{3C201F2E-9317-485B-B2C4-8E28B2C8896B}"/>
                    </a:ext>
                  </a:extLst>
                </p:cNvPr>
                <p:cNvSpPr txBox="1"/>
                <p:nvPr/>
              </p:nvSpPr>
              <p:spPr>
                <a:xfrm>
                  <a:off x="4389105" y="2582844"/>
                  <a:ext cx="663964" cy="461665"/>
                </a:xfrm>
                <a:prstGeom prst="rect">
                  <a:avLst/>
                </a:prstGeom>
                <a:noFill/>
              </p:spPr>
              <p:txBody>
                <a:bodyPr wrap="none" rtlCol="0">
                  <a:spAutoFit/>
                </a:bodyPr>
                <a:lstStyle/>
                <a:p>
                  <a:r>
                    <a:rPr kumimoji="1" lang="en-US" altLang="ja-JP" sz="2400" i="1" dirty="0" err="1"/>
                    <a:t>m</a:t>
                  </a:r>
                  <a:r>
                    <a:rPr kumimoji="1" lang="en-US" altLang="ja-JP" sz="2400" i="1" baseline="-25000" dirty="0" err="1"/>
                    <a:t>hD</a:t>
                  </a:r>
                  <a:endParaRPr kumimoji="1" lang="ja-JP" altLang="en-US" sz="2400" i="1" baseline="-25000" dirty="0"/>
                </a:p>
              </p:txBody>
            </p:sp>
          </p:grpSp>
          <p:sp>
            <p:nvSpPr>
              <p:cNvPr id="21" name="テキスト ボックス 20">
                <a:extLst>
                  <a:ext uri="{FF2B5EF4-FFF2-40B4-BE49-F238E27FC236}">
                    <a16:creationId xmlns="" xmlns:a16="http://schemas.microsoft.com/office/drawing/2014/main" id="{871641BA-8197-4C53-B0E2-B1118EDB39ED}"/>
                  </a:ext>
                </a:extLst>
              </p:cNvPr>
              <p:cNvSpPr txBox="1"/>
              <p:nvPr/>
            </p:nvSpPr>
            <p:spPr>
              <a:xfrm>
                <a:off x="5974726" y="1812200"/>
                <a:ext cx="671979" cy="369332"/>
              </a:xfrm>
              <a:prstGeom prst="rect">
                <a:avLst/>
              </a:prstGeom>
              <a:noFill/>
            </p:spPr>
            <p:txBody>
              <a:bodyPr wrap="none" rtlCol="0">
                <a:spAutoFit/>
              </a:bodyPr>
              <a:lstStyle/>
              <a:p>
                <a:r>
                  <a:rPr kumimoji="1" lang="en-US" altLang="ja-JP" dirty="0" err="1">
                    <a:solidFill>
                      <a:schemeClr val="accent6">
                        <a:lumMod val="50000"/>
                      </a:schemeClr>
                    </a:solidFill>
                  </a:rPr>
                  <a:t>LHCb</a:t>
                </a:r>
                <a:endParaRPr kumimoji="1" lang="ja-JP" altLang="en-US" dirty="0">
                  <a:solidFill>
                    <a:schemeClr val="accent6">
                      <a:lumMod val="50000"/>
                    </a:schemeClr>
                  </a:solidFill>
                </a:endParaRPr>
              </a:p>
            </p:txBody>
          </p:sp>
          <p:pic>
            <p:nvPicPr>
              <p:cNvPr id="22" name="図 21">
                <a:extLst>
                  <a:ext uri="{FF2B5EF4-FFF2-40B4-BE49-F238E27FC236}">
                    <a16:creationId xmlns="" xmlns:a16="http://schemas.microsoft.com/office/drawing/2014/main" id="{4225C0B5-EE01-43EB-B489-055A2DFC8C02}"/>
                  </a:ext>
                </a:extLst>
              </p:cNvPr>
              <p:cNvPicPr>
                <a:picLocks noChangeAspect="1"/>
              </p:cNvPicPr>
              <p:nvPr/>
            </p:nvPicPr>
            <p:blipFill>
              <a:blip r:embed="rId4"/>
              <a:stretch>
                <a:fillRect/>
              </a:stretch>
            </p:blipFill>
            <p:spPr>
              <a:xfrm>
                <a:off x="5732821" y="3149118"/>
                <a:ext cx="913876" cy="267760"/>
              </a:xfrm>
              <a:prstGeom prst="rect">
                <a:avLst/>
              </a:prstGeom>
            </p:spPr>
          </p:pic>
          <p:cxnSp>
            <p:nvCxnSpPr>
              <p:cNvPr id="24" name="直線矢印コネクタ 23">
                <a:extLst>
                  <a:ext uri="{FF2B5EF4-FFF2-40B4-BE49-F238E27FC236}">
                    <a16:creationId xmlns="" xmlns:a16="http://schemas.microsoft.com/office/drawing/2014/main" id="{64A7D9A6-AE63-4F15-87A3-56CB3F673A56}"/>
                  </a:ext>
                </a:extLst>
              </p:cNvPr>
              <p:cNvCxnSpPr/>
              <p:nvPr/>
            </p:nvCxnSpPr>
            <p:spPr>
              <a:xfrm flipV="1">
                <a:off x="6314904" y="2866507"/>
                <a:ext cx="0" cy="307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 xmlns:a16="http://schemas.microsoft.com/office/drawing/2014/main" id="{417BF2BB-E9E5-4D89-8A54-055E5E82FF89}"/>
                  </a:ext>
                </a:extLst>
              </p:cNvPr>
              <p:cNvPicPr>
                <a:picLocks noChangeAspect="1"/>
              </p:cNvPicPr>
              <p:nvPr/>
            </p:nvPicPr>
            <p:blipFill>
              <a:blip r:embed="rId5"/>
              <a:stretch>
                <a:fillRect/>
              </a:stretch>
            </p:blipFill>
            <p:spPr>
              <a:xfrm>
                <a:off x="7511226" y="2549424"/>
                <a:ext cx="1297933" cy="217206"/>
              </a:xfrm>
              <a:prstGeom prst="rect">
                <a:avLst/>
              </a:prstGeom>
            </p:spPr>
          </p:pic>
          <p:cxnSp>
            <p:nvCxnSpPr>
              <p:cNvPr id="28" name="直線矢印コネクタ 27">
                <a:extLst>
                  <a:ext uri="{FF2B5EF4-FFF2-40B4-BE49-F238E27FC236}">
                    <a16:creationId xmlns="" xmlns:a16="http://schemas.microsoft.com/office/drawing/2014/main" id="{3457F1DB-F63B-4941-8AF2-D8165F99A0A4}"/>
                  </a:ext>
                </a:extLst>
              </p:cNvPr>
              <p:cNvCxnSpPr>
                <a:cxnSpLocks/>
              </p:cNvCxnSpPr>
              <p:nvPr/>
            </p:nvCxnSpPr>
            <p:spPr>
              <a:xfrm>
                <a:off x="7682948" y="2766630"/>
                <a:ext cx="0" cy="253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 xmlns:a16="http://schemas.microsoft.com/office/drawing/2014/main" id="{C6637C7A-9B4D-4F41-BF7B-1F13EC162DBB}"/>
                </a:ext>
              </a:extLst>
            </p:cNvPr>
            <p:cNvSpPr txBox="1"/>
            <p:nvPr/>
          </p:nvSpPr>
          <p:spPr>
            <a:xfrm>
              <a:off x="41108" y="4961788"/>
              <a:ext cx="324128" cy="461665"/>
            </a:xfrm>
            <a:prstGeom prst="rect">
              <a:avLst/>
            </a:prstGeom>
            <a:noFill/>
          </p:spPr>
          <p:txBody>
            <a:bodyPr wrap="none" rtlCol="0">
              <a:spAutoFit/>
            </a:bodyPr>
            <a:lstStyle/>
            <a:p>
              <a:r>
                <a:rPr kumimoji="1" lang="en-US" altLang="ja-JP" sz="2400" dirty="0"/>
                <a:t>ε</a:t>
              </a:r>
              <a:endParaRPr kumimoji="1" lang="ja-JP" altLang="en-US" sz="2400" dirty="0"/>
            </a:p>
          </p:txBody>
        </p:sp>
      </p:grpSp>
      <p:sp>
        <p:nvSpPr>
          <p:cNvPr id="38" name="正方形/長方形 37">
            <a:extLst>
              <a:ext uri="{FF2B5EF4-FFF2-40B4-BE49-F238E27FC236}">
                <a16:creationId xmlns="" xmlns:a16="http://schemas.microsoft.com/office/drawing/2014/main" id="{0D5FF540-089E-47B1-92AC-982344CE14E5}"/>
              </a:ext>
            </a:extLst>
          </p:cNvPr>
          <p:cNvSpPr/>
          <p:nvPr/>
        </p:nvSpPr>
        <p:spPr>
          <a:xfrm>
            <a:off x="5519552" y="4122597"/>
            <a:ext cx="2335896" cy="369332"/>
          </a:xfrm>
          <a:prstGeom prst="rect">
            <a:avLst/>
          </a:prstGeom>
        </p:spPr>
        <p:txBody>
          <a:bodyPr wrap="none">
            <a:spAutoFit/>
          </a:bodyPr>
          <a:lstStyle/>
          <a:p>
            <a:r>
              <a:rPr lang="ja-JP" altLang="en-US" dirty="0"/>
              <a:t> 1 mm &lt;</a:t>
            </a:r>
            <a:r>
              <a:rPr lang="en-US" altLang="ja-JP" dirty="0"/>
              <a:t>|</a:t>
            </a:r>
            <a:r>
              <a:rPr lang="ja-JP" altLang="en-US" dirty="0"/>
              <a:t>d0</a:t>
            </a:r>
            <a:r>
              <a:rPr lang="en-US" altLang="ja-JP" dirty="0"/>
              <a:t>|</a:t>
            </a:r>
            <a:r>
              <a:rPr lang="ja-JP" altLang="en-US" dirty="0"/>
              <a:t>&lt; 200 mm</a:t>
            </a:r>
          </a:p>
        </p:txBody>
      </p:sp>
      <p:sp>
        <p:nvSpPr>
          <p:cNvPr id="40" name="テキスト ボックス 39">
            <a:extLst>
              <a:ext uri="{FF2B5EF4-FFF2-40B4-BE49-F238E27FC236}">
                <a16:creationId xmlns="" xmlns:a16="http://schemas.microsoft.com/office/drawing/2014/main" id="{B70CBC95-7A59-46F4-9577-ECA481F45E06}"/>
              </a:ext>
            </a:extLst>
          </p:cNvPr>
          <p:cNvSpPr txBox="1"/>
          <p:nvPr/>
        </p:nvSpPr>
        <p:spPr>
          <a:xfrm>
            <a:off x="3925433" y="6248641"/>
            <a:ext cx="4817963" cy="646331"/>
          </a:xfrm>
          <a:prstGeom prst="rect">
            <a:avLst/>
          </a:prstGeom>
          <a:noFill/>
        </p:spPr>
        <p:txBody>
          <a:bodyPr wrap="square" rtlCol="0">
            <a:spAutoFit/>
          </a:bodyPr>
          <a:lstStyle/>
          <a:p>
            <a:r>
              <a:rPr kumimoji="1" lang="en-US" altLang="ja-JP" dirty="0"/>
              <a:t>….. resonant </a:t>
            </a:r>
            <a:r>
              <a:rPr kumimoji="1" lang="en-US" altLang="ja-JP" i="1" dirty="0"/>
              <a:t> A’ </a:t>
            </a:r>
            <a:r>
              <a:rPr kumimoji="1" lang="en-US" altLang="ja-JP" dirty="0"/>
              <a:t>mass peak reduces the background in searching for the displaced vertex</a:t>
            </a:r>
            <a:endParaRPr kumimoji="1" lang="ja-JP" altLang="en-US" dirty="0"/>
          </a:p>
        </p:txBody>
      </p:sp>
      <p:sp>
        <p:nvSpPr>
          <p:cNvPr id="7" name="スライド番号プレースホルダー 6">
            <a:extLst>
              <a:ext uri="{FF2B5EF4-FFF2-40B4-BE49-F238E27FC236}">
                <a16:creationId xmlns="" xmlns:a16="http://schemas.microsoft.com/office/drawing/2014/main" id="{2FAEDF6A-86C0-4748-A1FE-11F2CB6EFADE}"/>
              </a:ext>
            </a:extLst>
          </p:cNvPr>
          <p:cNvSpPr>
            <a:spLocks noGrp="1"/>
          </p:cNvSpPr>
          <p:nvPr>
            <p:ph type="sldNum" sz="quarter" idx="12"/>
          </p:nvPr>
        </p:nvSpPr>
        <p:spPr/>
        <p:txBody>
          <a:bodyPr/>
          <a:lstStyle/>
          <a:p>
            <a:fld id="{9F29A391-9CBA-435F-88ED-285D799C78CB}" type="slidenum">
              <a:rPr lang="en-GB" smtClean="0"/>
              <a:t>11</a:t>
            </a:fld>
            <a:endParaRPr lang="en-GB"/>
          </a:p>
        </p:txBody>
      </p:sp>
      <p:sp>
        <p:nvSpPr>
          <p:cNvPr id="8" name="フッター プレースホルダー 7">
            <a:extLst>
              <a:ext uri="{FF2B5EF4-FFF2-40B4-BE49-F238E27FC236}">
                <a16:creationId xmlns="" xmlns:a16="http://schemas.microsoft.com/office/drawing/2014/main" id="{33A54A5F-660F-4194-9BE0-9E634663CB46}"/>
              </a:ext>
            </a:extLst>
          </p:cNvPr>
          <p:cNvSpPr>
            <a:spLocks noGrp="1"/>
          </p:cNvSpPr>
          <p:nvPr>
            <p:ph type="ftr" sz="quarter" idx="11"/>
          </p:nvPr>
        </p:nvSpPr>
        <p:spPr/>
        <p:txBody>
          <a:bodyPr/>
          <a:lstStyle/>
          <a:p>
            <a:r>
              <a:rPr lang="en-GB"/>
              <a:t>TYL/FJPPL Jeju May 10-12, 2019</a:t>
            </a:r>
          </a:p>
        </p:txBody>
      </p:sp>
      <p:sp>
        <p:nvSpPr>
          <p:cNvPr id="10" name="テキスト ボックス 9">
            <a:extLst>
              <a:ext uri="{FF2B5EF4-FFF2-40B4-BE49-F238E27FC236}">
                <a16:creationId xmlns="" xmlns:a16="http://schemas.microsoft.com/office/drawing/2014/main" id="{BC5109FB-D5CD-41B9-93C7-8708C17EF01B}"/>
              </a:ext>
            </a:extLst>
          </p:cNvPr>
          <p:cNvSpPr txBox="1"/>
          <p:nvPr/>
        </p:nvSpPr>
        <p:spPr>
          <a:xfrm>
            <a:off x="431034" y="5977420"/>
            <a:ext cx="6347379" cy="338554"/>
          </a:xfrm>
          <a:prstGeom prst="rect">
            <a:avLst/>
          </a:prstGeom>
          <a:noFill/>
        </p:spPr>
        <p:txBody>
          <a:bodyPr wrap="none" rtlCol="0">
            <a:spAutoFit/>
          </a:bodyPr>
          <a:lstStyle/>
          <a:p>
            <a:r>
              <a:rPr kumimoji="1" lang="en-US" altLang="ja-JP" sz="1600" dirty="0"/>
              <a:t>LHCb:PRL120.6 (2018) 061801 (in B</a:t>
            </a:r>
            <a:r>
              <a:rPr kumimoji="1" lang="ja-JP" altLang="en-US" sz="1600" dirty="0"/>
              <a:t>→</a:t>
            </a:r>
            <a:r>
              <a:rPr kumimoji="1" lang="en-US" altLang="ja-JP" sz="1600" dirty="0" err="1"/>
              <a:t>Kμμ</a:t>
            </a:r>
            <a:r>
              <a:rPr kumimoji="1" lang="en-US" altLang="ja-JP" sz="1600" dirty="0"/>
              <a:t> with A’</a:t>
            </a:r>
            <a:r>
              <a:rPr kumimoji="1" lang="ja-JP" altLang="en-US" sz="1600" dirty="0"/>
              <a:t>→</a:t>
            </a:r>
            <a:r>
              <a:rPr kumimoji="1" lang="en-US" altLang="ja-JP" sz="1600" dirty="0" err="1"/>
              <a:t>μμ</a:t>
            </a:r>
            <a:r>
              <a:rPr kumimoji="1" lang="en-US" altLang="ja-JP" sz="1600" dirty="0"/>
              <a:t>, </a:t>
            </a:r>
            <a:r>
              <a:rPr kumimoji="1" lang="en-US" altLang="ja-JP" sz="1600" dirty="0" err="1"/>
              <a:t>prompt+displaced</a:t>
            </a:r>
            <a:r>
              <a:rPr kumimoji="1" lang="en-US" altLang="ja-JP" sz="1600" dirty="0"/>
              <a:t>)</a:t>
            </a:r>
            <a:endParaRPr kumimoji="1" lang="ja-JP" altLang="en-US" sz="1600" dirty="0"/>
          </a:p>
        </p:txBody>
      </p:sp>
      <p:sp>
        <p:nvSpPr>
          <p:cNvPr id="41" name="テキスト ボックス 40">
            <a:extLst>
              <a:ext uri="{FF2B5EF4-FFF2-40B4-BE49-F238E27FC236}">
                <a16:creationId xmlns="" xmlns:a16="http://schemas.microsoft.com/office/drawing/2014/main" id="{D3B89DED-FF4D-46A7-B7CF-7A62820C12B1}"/>
              </a:ext>
            </a:extLst>
          </p:cNvPr>
          <p:cNvSpPr txBox="1"/>
          <p:nvPr/>
        </p:nvSpPr>
        <p:spPr>
          <a:xfrm>
            <a:off x="5436080" y="2922268"/>
            <a:ext cx="3172974" cy="1200329"/>
          </a:xfrm>
          <a:prstGeom prst="rect">
            <a:avLst/>
          </a:prstGeom>
          <a:noFill/>
        </p:spPr>
        <p:txBody>
          <a:bodyPr wrap="square" rtlCol="0">
            <a:spAutoFit/>
          </a:bodyPr>
          <a:lstStyle/>
          <a:p>
            <a:r>
              <a:rPr kumimoji="1" lang="en-US" altLang="ja-JP" dirty="0"/>
              <a:t>=&gt;trigger on two leptons from on-shell A’ decay</a:t>
            </a:r>
          </a:p>
          <a:p>
            <a:r>
              <a:rPr kumimoji="1" lang="en-US" altLang="ja-JP" dirty="0"/>
              <a:t>=&gt;look for displaced vertex of </a:t>
            </a:r>
            <a:r>
              <a:rPr kumimoji="1" lang="en-US" altLang="ja-JP" i="1" dirty="0" err="1"/>
              <a:t>hD</a:t>
            </a:r>
            <a:r>
              <a:rPr kumimoji="1" lang="en-US" altLang="ja-JP" dirty="0"/>
              <a:t> decay</a:t>
            </a:r>
            <a:endParaRPr kumimoji="1" lang="ja-JP" altLang="en-US" dirty="0"/>
          </a:p>
        </p:txBody>
      </p:sp>
      <p:sp>
        <p:nvSpPr>
          <p:cNvPr id="42" name="テキスト ボックス 41">
            <a:extLst>
              <a:ext uri="{FF2B5EF4-FFF2-40B4-BE49-F238E27FC236}">
                <a16:creationId xmlns="" xmlns:a16="http://schemas.microsoft.com/office/drawing/2014/main" id="{F9AAFB63-AFBD-4AC7-B28C-FBE4E243B7A8}"/>
              </a:ext>
            </a:extLst>
          </p:cNvPr>
          <p:cNvSpPr txBox="1"/>
          <p:nvPr/>
        </p:nvSpPr>
        <p:spPr>
          <a:xfrm>
            <a:off x="403037" y="1112297"/>
            <a:ext cx="4520661" cy="1477328"/>
          </a:xfrm>
          <a:prstGeom prst="rect">
            <a:avLst/>
          </a:prstGeom>
          <a:noFill/>
        </p:spPr>
        <p:txBody>
          <a:bodyPr wrap="none" rtlCol="0">
            <a:spAutoFit/>
          </a:bodyPr>
          <a:lstStyle/>
          <a:p>
            <a:r>
              <a:rPr kumimoji="1" lang="en-US" altLang="ja-JP" dirty="0"/>
              <a:t>LHC produces many </a:t>
            </a:r>
            <a:r>
              <a:rPr kumimoji="1" lang="en-US" altLang="ja-JP" dirty="0" err="1"/>
              <a:t>Zs</a:t>
            </a:r>
            <a:r>
              <a:rPr kumimoji="1" lang="en-US" altLang="ja-JP" dirty="0"/>
              <a:t> exceeding the LEP stats</a:t>
            </a:r>
          </a:p>
          <a:p>
            <a:pPr marL="285750" indent="-285750">
              <a:buFont typeface="Symbol" panose="05050102010706020507" pitchFamily="18" charset="2"/>
              <a:buChar char="Þ"/>
            </a:pPr>
            <a:r>
              <a:rPr kumimoji="1" lang="en-US" altLang="ja-JP" dirty="0"/>
              <a:t>Rare Z decay: “Z-portal” to hidden sector</a:t>
            </a:r>
          </a:p>
          <a:p>
            <a:r>
              <a:rPr kumimoji="1" lang="en-US" altLang="ja-JP" dirty="0"/>
              <a:t>=&gt; Signature: ~6 leptons/quarks</a:t>
            </a:r>
          </a:p>
          <a:p>
            <a:endParaRPr kumimoji="1" lang="en-US" altLang="ja-JP" dirty="0"/>
          </a:p>
          <a:p>
            <a:endParaRPr kumimoji="1" lang="ja-JP" altLang="en-US" dirty="0"/>
          </a:p>
        </p:txBody>
      </p:sp>
      <p:sp>
        <p:nvSpPr>
          <p:cNvPr id="43" name="テキスト ボックス 42">
            <a:extLst>
              <a:ext uri="{FF2B5EF4-FFF2-40B4-BE49-F238E27FC236}">
                <a16:creationId xmlns="" xmlns:a16="http://schemas.microsoft.com/office/drawing/2014/main" id="{02C1A342-71EE-499E-83D2-D22A70C62705}"/>
              </a:ext>
            </a:extLst>
          </p:cNvPr>
          <p:cNvSpPr txBox="1"/>
          <p:nvPr/>
        </p:nvSpPr>
        <p:spPr>
          <a:xfrm rot="16200000">
            <a:off x="8080262" y="4742607"/>
            <a:ext cx="1427955" cy="369332"/>
          </a:xfrm>
          <a:prstGeom prst="rect">
            <a:avLst/>
          </a:prstGeom>
          <a:noFill/>
        </p:spPr>
        <p:txBody>
          <a:bodyPr wrap="none" rtlCol="0">
            <a:spAutoFit/>
          </a:bodyPr>
          <a:lstStyle/>
          <a:p>
            <a:r>
              <a:rPr kumimoji="1" lang="en-US" altLang="ja-JP" dirty="0"/>
              <a:t>dark photons</a:t>
            </a:r>
            <a:endParaRPr kumimoji="1" lang="ja-JP" altLang="en-US" dirty="0"/>
          </a:p>
        </p:txBody>
      </p:sp>
      <p:grpSp>
        <p:nvGrpSpPr>
          <p:cNvPr id="44" name="グループ化 43">
            <a:extLst>
              <a:ext uri="{FF2B5EF4-FFF2-40B4-BE49-F238E27FC236}">
                <a16:creationId xmlns="" xmlns:a16="http://schemas.microsoft.com/office/drawing/2014/main" id="{3D8792D0-3B1E-44F8-BB65-804B915AA3FF}"/>
              </a:ext>
            </a:extLst>
          </p:cNvPr>
          <p:cNvGrpSpPr/>
          <p:nvPr/>
        </p:nvGrpSpPr>
        <p:grpSpPr>
          <a:xfrm>
            <a:off x="3808065" y="1782334"/>
            <a:ext cx="5375615" cy="923330"/>
            <a:chOff x="3388578" y="2622649"/>
            <a:chExt cx="5375615" cy="923330"/>
          </a:xfrm>
        </p:grpSpPr>
        <p:pic>
          <p:nvPicPr>
            <p:cNvPr id="45" name="図 44">
              <a:extLst>
                <a:ext uri="{FF2B5EF4-FFF2-40B4-BE49-F238E27FC236}">
                  <a16:creationId xmlns="" xmlns:a16="http://schemas.microsoft.com/office/drawing/2014/main" id="{4ADE0C63-FB22-45E9-830D-E2A8750B7AF8}"/>
                </a:ext>
              </a:extLst>
            </p:cNvPr>
            <p:cNvPicPr>
              <a:picLocks noChangeAspect="1"/>
            </p:cNvPicPr>
            <p:nvPr/>
          </p:nvPicPr>
          <p:blipFill>
            <a:blip r:embed="rId4"/>
            <a:stretch>
              <a:fillRect/>
            </a:stretch>
          </p:blipFill>
          <p:spPr>
            <a:xfrm>
              <a:off x="5607260" y="2643051"/>
              <a:ext cx="996895" cy="367252"/>
            </a:xfrm>
            <a:prstGeom prst="rect">
              <a:avLst/>
            </a:prstGeom>
          </p:spPr>
        </p:pic>
        <p:sp>
          <p:nvSpPr>
            <p:cNvPr id="46" name="正方形/長方形 45">
              <a:extLst>
                <a:ext uri="{FF2B5EF4-FFF2-40B4-BE49-F238E27FC236}">
                  <a16:creationId xmlns="" xmlns:a16="http://schemas.microsoft.com/office/drawing/2014/main" id="{ADFCE6A9-17FD-4C1C-9661-7D8DD710602E}"/>
                </a:ext>
              </a:extLst>
            </p:cNvPr>
            <p:cNvSpPr/>
            <p:nvPr/>
          </p:nvSpPr>
          <p:spPr>
            <a:xfrm>
              <a:off x="3388578" y="2622649"/>
              <a:ext cx="5375615" cy="923330"/>
            </a:xfrm>
            <a:prstGeom prst="rect">
              <a:avLst/>
            </a:prstGeom>
          </p:spPr>
          <p:txBody>
            <a:bodyPr wrap="square">
              <a:spAutoFit/>
            </a:bodyPr>
            <a:lstStyle/>
            <a:p>
              <a:r>
                <a:rPr kumimoji="1" lang="en-US" altLang="ja-JP" u="sng" dirty="0"/>
                <a:t>In the mass hierarchy                          (</a:t>
              </a:r>
              <a:r>
                <a:rPr kumimoji="1" lang="en-US" altLang="ja-JP" i="1" u="sng" dirty="0" err="1"/>
                <a:t>hD</a:t>
              </a:r>
              <a:r>
                <a:rPr kumimoji="1" lang="en-US" altLang="ja-JP" u="sng" dirty="0"/>
                <a:t> can decay via off-shell A’), </a:t>
              </a:r>
              <a:r>
                <a:rPr kumimoji="1" lang="en-US" altLang="ja-JP" i="1" u="sng" dirty="0" err="1"/>
                <a:t>hD</a:t>
              </a:r>
              <a:r>
                <a:rPr kumimoji="1" lang="en-US" altLang="ja-JP" u="sng" dirty="0"/>
                <a:t> decay is displaced </a:t>
              </a:r>
            </a:p>
            <a:p>
              <a:r>
                <a:rPr kumimoji="1" lang="en-US" altLang="ja-JP" dirty="0"/>
                <a:t>(better sensitivity than in</a:t>
              </a:r>
              <a:r>
                <a:rPr kumimoji="1" lang="ja-JP" altLang="en-US" dirty="0"/>
                <a:t> </a:t>
              </a:r>
              <a:r>
                <a:rPr kumimoji="1" lang="en-US" altLang="ja-JP" dirty="0"/>
                <a:t>opposite mass hierarchy case)</a:t>
              </a:r>
              <a:endParaRPr lang="ja-JP" altLang="en-US" dirty="0"/>
            </a:p>
          </p:txBody>
        </p:sp>
      </p:grpSp>
    </p:spTree>
    <p:extLst>
      <p:ext uri="{BB962C8B-B14F-4D97-AF65-F5344CB8AC3E}">
        <p14:creationId xmlns:p14="http://schemas.microsoft.com/office/powerpoint/2010/main" val="2079186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343FF-1100-7642-A608-06F38A93F533}"/>
              </a:ext>
            </a:extLst>
          </p:cNvPr>
          <p:cNvSpPr>
            <a:spLocks noGrp="1"/>
          </p:cNvSpPr>
          <p:nvPr>
            <p:ph type="title"/>
          </p:nvPr>
        </p:nvSpPr>
        <p:spPr>
          <a:xfrm>
            <a:off x="628650" y="365126"/>
            <a:ext cx="7886700" cy="933751"/>
          </a:xfrm>
        </p:spPr>
        <p:txBody>
          <a:bodyPr>
            <a:normAutofit/>
          </a:bodyPr>
          <a:lstStyle/>
          <a:p>
            <a:r>
              <a:rPr lang="en-CA" sz="2800" dirty="0">
                <a:latin typeface="Arial Black" panose="020B0A04020102020204" pitchFamily="34" charset="0"/>
              </a:rPr>
              <a:t>Plans</a:t>
            </a:r>
          </a:p>
        </p:txBody>
      </p:sp>
      <p:sp>
        <p:nvSpPr>
          <p:cNvPr id="4" name="Content Placeholder 3">
            <a:extLst>
              <a:ext uri="{FF2B5EF4-FFF2-40B4-BE49-F238E27FC236}">
                <a16:creationId xmlns="" xmlns:a16="http://schemas.microsoft.com/office/drawing/2014/main" id="{15DFC10C-455B-234A-9974-145F36358E52}"/>
              </a:ext>
            </a:extLst>
          </p:cNvPr>
          <p:cNvSpPr txBox="1">
            <a:spLocks noGrp="1"/>
          </p:cNvSpPr>
          <p:nvPr>
            <p:ph idx="1"/>
          </p:nvPr>
        </p:nvSpPr>
        <p:spPr>
          <a:xfrm>
            <a:off x="559075" y="1341805"/>
            <a:ext cx="8087967" cy="4473019"/>
          </a:xfrm>
          <a:prstGeom prst="rect">
            <a:avLst/>
          </a:prstGeom>
          <a:noFill/>
        </p:spPr>
        <p:txBody>
          <a:bodyPr wrap="square" rtlCol="0">
            <a:spAutoFit/>
          </a:bodyPr>
          <a:lstStyle/>
          <a:p>
            <a:pPr marL="214313" indent="-214313"/>
            <a:r>
              <a:rPr lang="en-CA" sz="1800" dirty="0">
                <a:solidFill>
                  <a:srgbClr val="0070C0"/>
                </a:solidFill>
                <a:latin typeface="Arial" panose="020B0604020202020204" pitchFamily="34" charset="0"/>
                <a:cs typeface="Arial" panose="020B0604020202020204" pitchFamily="34" charset="0"/>
              </a:rPr>
              <a:t>The team involving</a:t>
            </a:r>
            <a:r>
              <a:rPr lang="en-CA" altLang="ja-JP" sz="1800" dirty="0">
                <a:solidFill>
                  <a:srgbClr val="0070C0"/>
                </a:solidFill>
                <a:latin typeface="Arial" panose="020B0604020202020204" pitchFamily="34" charset="0"/>
                <a:cs typeface="Arial" panose="020B0604020202020204" pitchFamily="34" charset="0"/>
              </a:rPr>
              <a:t> one (and possibly two) PhD student(s) </a:t>
            </a:r>
            <a:r>
              <a:rPr lang="en-CA" sz="1800" dirty="0">
                <a:solidFill>
                  <a:srgbClr val="0070C0"/>
                </a:solidFill>
                <a:latin typeface="Arial" panose="020B0604020202020204" pitchFamily="34" charset="0"/>
                <a:cs typeface="Arial" panose="020B0604020202020204" pitchFamily="34" charset="0"/>
              </a:rPr>
              <a:t>would search for a dark QCD and/or dark photon to explore dark sector scenarios.  </a:t>
            </a:r>
          </a:p>
          <a:p>
            <a:pPr marL="214313" indent="-214313"/>
            <a:r>
              <a:rPr lang="en-US" sz="1800" dirty="0">
                <a:latin typeface="Arial" panose="020B0604020202020204" pitchFamily="34" charset="0"/>
                <a:cs typeface="Arial" panose="020B0604020202020204" pitchFamily="34" charset="0"/>
              </a:rPr>
              <a:t>Our main goal is to build a more enhanced collaboration between the ATLAS LPSC and the University of Tsukuba on this topic, benefiting for the experience in exotics searches, calorimetry and jets at LPSC and from the extensive tracking detector experience of the University of Tsukuba</a:t>
            </a:r>
            <a:endParaRPr lang="en-CA" sz="1800" dirty="0">
              <a:latin typeface="Arial" panose="020B0604020202020204" pitchFamily="34" charset="0"/>
              <a:cs typeface="Arial" panose="020B0604020202020204" pitchFamily="34" charset="0"/>
            </a:endParaRPr>
          </a:p>
          <a:p>
            <a:pPr marL="214313" indent="-214313"/>
            <a:r>
              <a:rPr lang="en-CA" sz="1800" dirty="0">
                <a:latin typeface="Arial" panose="020B0604020202020204" pitchFamily="34" charset="0"/>
                <a:cs typeface="Arial" panose="020B0604020202020204" pitchFamily="34" charset="0"/>
              </a:rPr>
              <a:t>At least one publication with the full Run-2 dataset foreseen during the long shutdown: discussion ongoing within ATLAS</a:t>
            </a:r>
          </a:p>
          <a:p>
            <a:pPr marL="214313" indent="-214313"/>
            <a:r>
              <a:rPr lang="en-CA" sz="1800" dirty="0">
                <a:solidFill>
                  <a:srgbClr val="00B050"/>
                </a:solidFill>
                <a:latin typeface="Arial" panose="020B0604020202020204" pitchFamily="34" charset="0"/>
                <a:cs typeface="Arial" panose="020B0604020202020204" pitchFamily="34" charset="0"/>
              </a:rPr>
              <a:t>Preparation of the Run-3: </a:t>
            </a:r>
          </a:p>
          <a:p>
            <a:pPr marL="557213" lvl="1" indent="-214313"/>
            <a:r>
              <a:rPr lang="en-CA" sz="1800" dirty="0">
                <a:latin typeface="Arial" panose="020B0604020202020204" pitchFamily="34" charset="0"/>
                <a:cs typeface="Arial" panose="020B0604020202020204" pitchFamily="34" charset="0"/>
              </a:rPr>
              <a:t>work on optimizing the reconstruction performance, e.g. </a:t>
            </a:r>
            <a:r>
              <a:rPr lang="en-CA" altLang="ja-JP" sz="1800" dirty="0">
                <a:latin typeface="Arial" panose="020B0604020202020204" pitchFamily="34" charset="0"/>
                <a:cs typeface="Arial" panose="020B0604020202020204" pitchFamily="34" charset="0"/>
              </a:rPr>
              <a:t>peculiar jet with </a:t>
            </a:r>
            <a:r>
              <a:rPr lang="en-CA" sz="1800" dirty="0">
                <a:latin typeface="Arial" panose="020B0604020202020204" pitchFamily="34" charset="0"/>
                <a:cs typeface="Arial" panose="020B0604020202020204" pitchFamily="34" charset="0"/>
              </a:rPr>
              <a:t>displaced vertices associated to atypical calorimeter energy deposition</a:t>
            </a:r>
          </a:p>
          <a:p>
            <a:pPr marL="557213" lvl="1" indent="-214313"/>
            <a:r>
              <a:rPr lang="en-CA" sz="1800" dirty="0">
                <a:latin typeface="Arial" panose="020B0604020202020204" pitchFamily="34" charset="0"/>
                <a:cs typeface="Arial" panose="020B0604020202020204" pitchFamily="34" charset="0"/>
              </a:rPr>
              <a:t>understand possible gaps in the dark sector parameter space coverage</a:t>
            </a:r>
          </a:p>
          <a:p>
            <a:pPr marL="557213" lvl="1" indent="-214313"/>
            <a:r>
              <a:rPr lang="en-CA" sz="1800" dirty="0">
                <a:latin typeface="Arial" panose="020B0604020202020204" pitchFamily="34" charset="0"/>
                <a:cs typeface="Arial" panose="020B0604020202020204" pitchFamily="34" charset="0"/>
              </a:rPr>
              <a:t>study the possibility of / need for new triggers (</a:t>
            </a:r>
            <a:r>
              <a:rPr lang="en-CA" sz="1800" dirty="0" err="1">
                <a:latin typeface="Arial" panose="020B0604020202020204" pitchFamily="34" charset="0"/>
                <a:cs typeface="Arial" panose="020B0604020202020204" pitchFamily="34" charset="0"/>
              </a:rPr>
              <a:t>eg</a:t>
            </a:r>
            <a:r>
              <a:rPr lang="en-CA" sz="1800" dirty="0">
                <a:latin typeface="Arial" panose="020B0604020202020204" pitchFamily="34" charset="0"/>
                <a:cs typeface="Arial" panose="020B0604020202020204" pitchFamily="34" charset="0"/>
              </a:rPr>
              <a:t> using tracking with the FTK to be commissioned for Run-3)</a:t>
            </a:r>
          </a:p>
          <a:p>
            <a:pPr marL="557213" lvl="1" indent="-214313"/>
            <a:endParaRPr lang="en-CA"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1907645F-3F0A-DA44-8994-10B813F793B8}"/>
              </a:ext>
            </a:extLst>
          </p:cNvPr>
          <p:cNvSpPr>
            <a:spLocks noGrp="1"/>
          </p:cNvSpPr>
          <p:nvPr>
            <p:ph type="sldNum" sz="quarter" idx="12"/>
          </p:nvPr>
        </p:nvSpPr>
        <p:spPr/>
        <p:txBody>
          <a:bodyPr/>
          <a:lstStyle/>
          <a:p>
            <a:fld id="{AD191B8B-BD69-A641-8973-4B1E8C13B867}" type="slidenum">
              <a:rPr lang="en-CA" smtClean="0"/>
              <a:t>12</a:t>
            </a:fld>
            <a:endParaRPr lang="en-CA" dirty="0"/>
          </a:p>
        </p:txBody>
      </p:sp>
      <p:sp>
        <p:nvSpPr>
          <p:cNvPr id="5" name="フッター プレースホルダー 4">
            <a:extLst>
              <a:ext uri="{FF2B5EF4-FFF2-40B4-BE49-F238E27FC236}">
                <a16:creationId xmlns="" xmlns:a16="http://schemas.microsoft.com/office/drawing/2014/main" id="{3FB15734-D280-44C6-8EB7-D3CF9015E64C}"/>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300199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927129048"/>
              </p:ext>
            </p:extLst>
          </p:nvPr>
        </p:nvGraphicFramePr>
        <p:xfrm>
          <a:off x="315019" y="1212211"/>
          <a:ext cx="8712200" cy="4433578"/>
        </p:xfrm>
        <a:graphic>
          <a:graphicData uri="http://schemas.openxmlformats.org/drawingml/2006/table">
            <a:tbl>
              <a:tblPr>
                <a:tableStyleId>{5C22544A-7EE6-4342-B048-85BDC9FD1C3A}</a:tableStyleId>
              </a:tblPr>
              <a:tblGrid>
                <a:gridCol w="1696736">
                  <a:extLst>
                    <a:ext uri="{9D8B030D-6E8A-4147-A177-3AD203B41FA5}">
                      <a16:colId xmlns="" xmlns:a16="http://schemas.microsoft.com/office/drawing/2014/main" val="20000"/>
                    </a:ext>
                  </a:extLst>
                </a:gridCol>
                <a:gridCol w="563013">
                  <a:extLst>
                    <a:ext uri="{9D8B030D-6E8A-4147-A177-3AD203B41FA5}">
                      <a16:colId xmlns="" xmlns:a16="http://schemas.microsoft.com/office/drawing/2014/main" val="20001"/>
                    </a:ext>
                  </a:extLst>
                </a:gridCol>
                <a:gridCol w="105896">
                  <a:extLst>
                    <a:ext uri="{9D8B030D-6E8A-4147-A177-3AD203B41FA5}">
                      <a16:colId xmlns="" xmlns:a16="http://schemas.microsoft.com/office/drawing/2014/main" val="20002"/>
                    </a:ext>
                  </a:extLst>
                </a:gridCol>
                <a:gridCol w="209217">
                  <a:extLst>
                    <a:ext uri="{9D8B030D-6E8A-4147-A177-3AD203B41FA5}">
                      <a16:colId xmlns="" xmlns:a16="http://schemas.microsoft.com/office/drawing/2014/main" val="20003"/>
                    </a:ext>
                  </a:extLst>
                </a:gridCol>
                <a:gridCol w="1049933">
                  <a:extLst>
                    <a:ext uri="{9D8B030D-6E8A-4147-A177-3AD203B41FA5}">
                      <a16:colId xmlns="" xmlns:a16="http://schemas.microsoft.com/office/drawing/2014/main" val="20004"/>
                    </a:ext>
                  </a:extLst>
                </a:gridCol>
                <a:gridCol w="1536722">
                  <a:extLst>
                    <a:ext uri="{9D8B030D-6E8A-4147-A177-3AD203B41FA5}">
                      <a16:colId xmlns="" xmlns:a16="http://schemas.microsoft.com/office/drawing/2014/main" val="20005"/>
                    </a:ext>
                  </a:extLst>
                </a:gridCol>
                <a:gridCol w="353159">
                  <a:extLst>
                    <a:ext uri="{9D8B030D-6E8A-4147-A177-3AD203B41FA5}">
                      <a16:colId xmlns="" xmlns:a16="http://schemas.microsoft.com/office/drawing/2014/main" val="20006"/>
                    </a:ext>
                  </a:extLst>
                </a:gridCol>
                <a:gridCol w="1164472">
                  <a:extLst>
                    <a:ext uri="{9D8B030D-6E8A-4147-A177-3AD203B41FA5}">
                      <a16:colId xmlns="" xmlns:a16="http://schemas.microsoft.com/office/drawing/2014/main" val="20007"/>
                    </a:ext>
                  </a:extLst>
                </a:gridCol>
                <a:gridCol w="426922">
                  <a:extLst>
                    <a:ext uri="{9D8B030D-6E8A-4147-A177-3AD203B41FA5}">
                      <a16:colId xmlns="" xmlns:a16="http://schemas.microsoft.com/office/drawing/2014/main" val="20008"/>
                    </a:ext>
                  </a:extLst>
                </a:gridCol>
                <a:gridCol w="1606130">
                  <a:extLst>
                    <a:ext uri="{9D8B030D-6E8A-4147-A177-3AD203B41FA5}">
                      <a16:colId xmlns="" xmlns:a16="http://schemas.microsoft.com/office/drawing/2014/main" val="20009"/>
                    </a:ext>
                  </a:extLst>
                </a:gridCol>
              </a:tblGrid>
              <a:tr h="198997">
                <a:tc gridSpan="10">
                  <a:txBody>
                    <a:bodyPr/>
                    <a:lstStyle/>
                    <a:p>
                      <a:pPr marR="63500" algn="ctr">
                        <a:spcAft>
                          <a:spcPts val="0"/>
                        </a:spcAft>
                      </a:pPr>
                      <a:r>
                        <a:rPr lang="en-US" sz="1600" kern="100" dirty="0">
                          <a:effectLst/>
                        </a:rPr>
                        <a:t>Funding Request from France</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198997">
                <a:tc gridSpan="3">
                  <a:txBody>
                    <a:bodyPr/>
                    <a:lstStyle/>
                    <a:p>
                      <a:pPr marR="63500" algn="ctr">
                        <a:spcAft>
                          <a:spcPts val="0"/>
                        </a:spcAft>
                      </a:pPr>
                      <a:r>
                        <a:rPr lang="en-US" sz="1600" kern="100">
                          <a:effectLst/>
                        </a:rPr>
                        <a:t>Description</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nchor="ctr"/>
                </a:tc>
                <a:tc hMerge="1">
                  <a:txBody>
                    <a:bodyPr/>
                    <a:lstStyle/>
                    <a:p>
                      <a:endParaRPr lang="en-GB"/>
                    </a:p>
                  </a:txBody>
                  <a:tcPr/>
                </a:tc>
                <a:tc hMerge="1">
                  <a:txBody>
                    <a:bodyPr/>
                    <a:lstStyle/>
                    <a:p>
                      <a:pPr algn="ctr">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a:effectLst/>
                        </a:rPr>
                        <a:t>€/unit</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ctr">
                        <a:spcAft>
                          <a:spcPts val="0"/>
                        </a:spcAft>
                      </a:pPr>
                      <a:r>
                        <a:rPr lang="en-US" sz="1600" kern="100">
                          <a:effectLst/>
                        </a:rPr>
                        <a:t>Nb of units</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a:effectLst/>
                        </a:rPr>
                        <a:t>Total (€)</a:t>
                      </a:r>
                      <a:endParaRPr lang="en-GB" sz="1600" b="1" kern="100">
                        <a:effectLst/>
                        <a:latin typeface="Century" panose="02040604050505020304" pitchFamily="18" charset="0"/>
                      </a:endParaRPr>
                    </a:p>
                  </a:txBody>
                  <a:tcPr marL="54877" marR="54877" marT="0" marB="0"/>
                </a:tc>
                <a:tc hMerge="1">
                  <a:txBody>
                    <a:bodyPr/>
                    <a:lstStyle/>
                    <a:p>
                      <a:pPr algn="ctr">
                        <a:spcAft>
                          <a:spcPts val="0"/>
                        </a:spcAft>
                      </a:pPr>
                      <a:endParaRPr lang="en-GB" sz="1600" b="1" kern="100">
                        <a:effectLst/>
                        <a:latin typeface="Century" panose="02040604050505020304" pitchFamily="18" charset="0"/>
                      </a:endParaRPr>
                    </a:p>
                  </a:txBody>
                  <a:tcPr marL="54877" marR="54877" marT="0" marB="0"/>
                </a:tc>
                <a:tc gridSpan="2">
                  <a:txBody>
                    <a:bodyPr/>
                    <a:lstStyle/>
                    <a:p>
                      <a:pPr algn="ctr">
                        <a:spcAft>
                          <a:spcPts val="0"/>
                        </a:spcAft>
                      </a:pPr>
                      <a:r>
                        <a:rPr lang="en-US" sz="1600" kern="100">
                          <a:effectLst/>
                        </a:rPr>
                        <a:t>Requested to:</a:t>
                      </a:r>
                      <a:endParaRPr lang="en-GB" sz="1600" b="1" kern="100">
                        <a:effectLst/>
                        <a:latin typeface="Century" panose="020406040505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1"/>
                  </a:ext>
                </a:extLst>
              </a:tr>
              <a:tr h="198997">
                <a:tc gridSpan="3">
                  <a:txBody>
                    <a:bodyPr/>
                    <a:lstStyle/>
                    <a:p>
                      <a:pPr marR="63500" algn="just">
                        <a:spcAft>
                          <a:spcPts val="0"/>
                        </a:spcAft>
                      </a:pPr>
                      <a:r>
                        <a:rPr lang="en-US" sz="1600" kern="100" dirty="0">
                          <a:effectLst/>
                        </a:rPr>
                        <a:t>Visit to Japan</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r">
                        <a:spcAft>
                          <a:spcPts val="0"/>
                        </a:spcAft>
                        <a:tabLst>
                          <a:tab pos="323850" algn="l"/>
                          <a:tab pos="518160" algn="ctr"/>
                        </a:tabLs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a:spcAft>
                          <a:spcPts val="0"/>
                        </a:spcAft>
                        <a:tabLst>
                          <a:tab pos="323850" algn="l"/>
                          <a:tab pos="518160" algn="ctr"/>
                        </a:tabLst>
                      </a:pPr>
                      <a:r>
                        <a:rPr lang="en-US" sz="1600" kern="100">
                          <a:effectLst/>
                        </a:rPr>
                        <a:t>		150/day</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r" latinLnBrk="1">
                        <a:spcAft>
                          <a:spcPts val="0"/>
                        </a:spcAft>
                      </a:pPr>
                      <a:r>
                        <a:rPr lang="en-US" sz="1600" kern="100">
                          <a:effectLst/>
                        </a:rPr>
                        <a:t>7 days</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a:spcAft>
                          <a:spcPts val="0"/>
                        </a:spcAft>
                      </a:pPr>
                      <a:r>
                        <a:rPr lang="en-US" sz="1600" kern="100">
                          <a:effectLst/>
                        </a:rPr>
                        <a:t>1050</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dirty="0">
                          <a:effectLst/>
                        </a:rPr>
                        <a:t>IN2P3</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2"/>
                  </a:ext>
                </a:extLst>
              </a:tr>
              <a:tr h="198997">
                <a:tc gridSpan="3">
                  <a:txBody>
                    <a:bodyPr/>
                    <a:lstStyle/>
                    <a:p>
                      <a:pPr marR="63500" algn="just">
                        <a:spcAft>
                          <a:spcPts val="0"/>
                        </a:spcAft>
                      </a:pPr>
                      <a:r>
                        <a:rPr lang="en-US" sz="1600" kern="100">
                          <a:effectLst/>
                        </a:rPr>
                        <a:t>Travel</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r">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a:spcAft>
                          <a:spcPts val="0"/>
                        </a:spcAft>
                      </a:pPr>
                      <a:r>
                        <a:rPr lang="en-US" sz="1600" kern="100">
                          <a:effectLst/>
                        </a:rPr>
                        <a:t>1000</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r">
                        <a:spcAft>
                          <a:spcPts val="0"/>
                        </a:spcAft>
                      </a:pPr>
                      <a:r>
                        <a:rPr lang="en-US" sz="1600" kern="100" dirty="0">
                          <a:effectLst/>
                        </a:rPr>
                        <a:t>1 travel</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a:spcAft>
                          <a:spcPts val="0"/>
                        </a:spcAft>
                      </a:pPr>
                      <a:r>
                        <a:rPr lang="en-US" sz="1600" kern="100">
                          <a:effectLst/>
                        </a:rPr>
                        <a:t>1000</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dirty="0">
                          <a:effectLst/>
                        </a:rPr>
                        <a:t>IN2P3</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3"/>
                  </a:ext>
                </a:extLst>
              </a:tr>
              <a:tr h="119731">
                <a:tc gridSpan="3">
                  <a:txBody>
                    <a:bodyPr/>
                    <a:lstStyle/>
                    <a:p>
                      <a:pPr marR="63500" algn="just">
                        <a:spcAft>
                          <a:spcPts val="0"/>
                        </a:spcAft>
                      </a:pPr>
                      <a:r>
                        <a:rPr lang="en-US" sz="1600" kern="100" dirty="0">
                          <a:effectLst/>
                        </a:rPr>
                        <a:t>Total</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r">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r">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a:spcAft>
                          <a:spcPts val="0"/>
                        </a:spcAft>
                      </a:pPr>
                      <a:r>
                        <a:rPr lang="en-US" sz="1600" kern="100" dirty="0">
                          <a:solidFill>
                            <a:srgbClr val="00B050"/>
                          </a:solidFill>
                          <a:effectLst/>
                        </a:rPr>
                        <a:t>2050</a:t>
                      </a:r>
                      <a:endParaRPr lang="en-GB" sz="1600" kern="100" dirty="0">
                        <a:solidFill>
                          <a:srgbClr val="00B05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4"/>
                  </a:ext>
                </a:extLst>
              </a:tr>
              <a:tr h="198997">
                <a:tc gridSpan="10">
                  <a:txBody>
                    <a:bodyPr/>
                    <a:lstStyle/>
                    <a:p>
                      <a:pPr marR="63500" algn="ctr">
                        <a:spcAft>
                          <a:spcPts val="0"/>
                        </a:spcAft>
                      </a:pPr>
                      <a:r>
                        <a:rPr lang="en-US" sz="1600" kern="100" dirty="0">
                          <a:effectLst/>
                        </a:rPr>
                        <a:t>Funding Request from KEK</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r h="198997">
                <a:tc gridSpan="2">
                  <a:txBody>
                    <a:bodyPr/>
                    <a:lstStyle/>
                    <a:p>
                      <a:pPr marR="63500" algn="ctr">
                        <a:spcAft>
                          <a:spcPts val="0"/>
                        </a:spcAft>
                      </a:pPr>
                      <a:r>
                        <a:rPr lang="en-US" sz="1600" kern="100">
                          <a:effectLst/>
                        </a:rPr>
                        <a:t>Description</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nchor="ctr"/>
                </a:tc>
                <a:tc hMerge="1">
                  <a:txBody>
                    <a:bodyPr/>
                    <a:lstStyle/>
                    <a:p>
                      <a:endParaRPr lang="en-GB"/>
                    </a:p>
                  </a:txBody>
                  <a:tcPr/>
                </a:tc>
                <a:tc gridSpan="3">
                  <a:txBody>
                    <a:bodyPr/>
                    <a:lstStyle/>
                    <a:p>
                      <a:pPr algn="ctr">
                        <a:spcAft>
                          <a:spcPts val="0"/>
                        </a:spcAft>
                      </a:pPr>
                      <a:r>
                        <a:rPr lang="en-US" sz="1600" kern="100">
                          <a:effectLst/>
                        </a:rPr>
                        <a:t>k¥/Unit</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endParaRPr lang="en-GB"/>
                    </a:p>
                  </a:txBody>
                  <a:tcPr/>
                </a:tc>
                <a:tc>
                  <a:txBody>
                    <a:bodyPr/>
                    <a:lstStyle/>
                    <a:p>
                      <a:pPr algn="ctr">
                        <a:spcAft>
                          <a:spcPts val="0"/>
                        </a:spcAft>
                      </a:pPr>
                      <a:r>
                        <a:rPr lang="en-US" sz="1600" kern="100">
                          <a:effectLst/>
                        </a:rPr>
                        <a:t>Nb of units</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a:effectLst/>
                        </a:rPr>
                        <a:t>Total (k¥)</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ctr">
                        <a:spcAft>
                          <a:spcPts val="0"/>
                        </a:spcAft>
                      </a:pPr>
                      <a:endParaRPr lang="en-GB" sz="1600" b="1" kern="100">
                        <a:effectLst/>
                        <a:latin typeface="Century" panose="02040604050505020304" pitchFamily="18" charset="0"/>
                      </a:endParaRPr>
                    </a:p>
                  </a:txBody>
                  <a:tcPr marL="54877" marR="54877" marT="0" marB="0"/>
                </a:tc>
                <a:tc gridSpan="2">
                  <a:txBody>
                    <a:bodyPr/>
                    <a:lstStyle/>
                    <a:p>
                      <a:pPr algn="ctr">
                        <a:spcAft>
                          <a:spcPts val="0"/>
                        </a:spcAft>
                      </a:pPr>
                      <a:r>
                        <a:rPr lang="en-US" sz="1600" kern="100" dirty="0">
                          <a:effectLst/>
                        </a:rPr>
                        <a:t>Requested to:</a:t>
                      </a:r>
                      <a:endParaRPr lang="en-GB" sz="1600" b="1" kern="100" dirty="0">
                        <a:effectLst/>
                        <a:latin typeface="Century" panose="020406040505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6"/>
                  </a:ext>
                </a:extLst>
              </a:tr>
              <a:tr h="198997">
                <a:tc gridSpan="2">
                  <a:txBody>
                    <a:bodyPr/>
                    <a:lstStyle/>
                    <a:p>
                      <a:pPr marR="63500" algn="just">
                        <a:spcAft>
                          <a:spcPts val="0"/>
                        </a:spcAft>
                      </a:pPr>
                      <a:r>
                        <a:rPr lang="en-US" sz="1600" kern="100">
                          <a:effectLst/>
                        </a:rPr>
                        <a:t>Student Stay at LPSC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3">
                  <a:txBody>
                    <a:bodyPr/>
                    <a:lstStyle/>
                    <a:p>
                      <a:pPr algn="r">
                        <a:spcAft>
                          <a:spcPts val="0"/>
                        </a:spcAft>
                        <a:tabLst>
                          <a:tab pos="323850" algn="l"/>
                          <a:tab pos="518160" algn="ctr"/>
                        </a:tabLst>
                      </a:pPr>
                      <a:r>
                        <a:rPr lang="en-US" sz="1600" kern="100">
                          <a:effectLst/>
                        </a:rPr>
                        <a:t>15/day</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endParaRPr lang="en-GB"/>
                    </a:p>
                  </a:txBody>
                  <a:tcPr/>
                </a:tc>
                <a:tc>
                  <a:txBody>
                    <a:bodyPr/>
                    <a:lstStyle/>
                    <a:p>
                      <a:pPr algn="r" latinLnBrk="1">
                        <a:spcAft>
                          <a:spcPts val="0"/>
                        </a:spcAft>
                      </a:pPr>
                      <a:r>
                        <a:rPr lang="en-US" sz="1600" kern="100" dirty="0">
                          <a:effectLst/>
                        </a:rPr>
                        <a:t>Twice x 2 weeks</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latinLnBrk="1">
                        <a:spcAft>
                          <a:spcPts val="0"/>
                        </a:spcAft>
                      </a:pPr>
                      <a:r>
                        <a:rPr lang="en-US" sz="1600" kern="100">
                          <a:effectLst/>
                        </a:rPr>
                        <a:t>420</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dirty="0">
                          <a:effectLst/>
                        </a:rPr>
                        <a:t>KEK</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7"/>
                  </a:ext>
                </a:extLst>
              </a:tr>
              <a:tr h="198997">
                <a:tc gridSpan="2">
                  <a:txBody>
                    <a:bodyPr/>
                    <a:lstStyle/>
                    <a:p>
                      <a:pPr marR="63500" algn="just">
                        <a:spcAft>
                          <a:spcPts val="0"/>
                        </a:spcAft>
                      </a:pPr>
                      <a:r>
                        <a:rPr lang="en-US" sz="1600" kern="100">
                          <a:effectLst/>
                        </a:rPr>
                        <a:t>Travel</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3">
                  <a:txBody>
                    <a:bodyPr/>
                    <a:lstStyle/>
                    <a:p>
                      <a:pPr algn="r">
                        <a:spcAft>
                          <a:spcPts val="0"/>
                        </a:spcAft>
                        <a:tabLst>
                          <a:tab pos="323850" algn="l"/>
                          <a:tab pos="518160" algn="ctr"/>
                        </a:tabLst>
                      </a:pPr>
                      <a:r>
                        <a:rPr lang="en-US" sz="1600" kern="100">
                          <a:effectLst/>
                        </a:rPr>
                        <a:t>150</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endParaRPr lang="en-GB"/>
                    </a:p>
                  </a:txBody>
                  <a:tcPr/>
                </a:tc>
                <a:tc>
                  <a:txBody>
                    <a:bodyPr/>
                    <a:lstStyle/>
                    <a:p>
                      <a:pPr algn="r">
                        <a:spcAft>
                          <a:spcPts val="0"/>
                        </a:spcAft>
                      </a:pPr>
                      <a:r>
                        <a:rPr lang="en-US" sz="1600" kern="100">
                          <a:effectLst/>
                        </a:rPr>
                        <a:t>2 travels</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latinLnBrk="1">
                        <a:spcAft>
                          <a:spcPts val="0"/>
                        </a:spcAft>
                      </a:pPr>
                      <a:r>
                        <a:rPr lang="en-US" sz="1600" kern="100">
                          <a:effectLst/>
                        </a:rPr>
                        <a:t>300</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a:effectLst/>
                        </a:rPr>
                        <a:t>KEK</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8"/>
                  </a:ext>
                </a:extLst>
              </a:tr>
              <a:tr h="119731">
                <a:tc gridSpan="2">
                  <a:txBody>
                    <a:bodyPr/>
                    <a:lstStyle/>
                    <a:p>
                      <a:pPr marR="63500" algn="just">
                        <a:spcAft>
                          <a:spcPts val="0"/>
                        </a:spcAft>
                      </a:pPr>
                      <a:r>
                        <a:rPr lang="en-US" sz="1600" kern="100" dirty="0">
                          <a:effectLst/>
                        </a:rPr>
                        <a:t>Total</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3">
                  <a:txBody>
                    <a:bodyPr/>
                    <a:lstStyle/>
                    <a:p>
                      <a:pPr algn="l">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endParaRPr lang="en-GB"/>
                    </a:p>
                  </a:txBody>
                  <a:tcPr/>
                </a:tc>
                <a:tc>
                  <a:txBody>
                    <a:bodyPr/>
                    <a:lstStyle/>
                    <a:p>
                      <a:pPr algn="r">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latinLnBrk="1">
                        <a:spcAft>
                          <a:spcPts val="0"/>
                        </a:spcAft>
                      </a:pPr>
                      <a:r>
                        <a:rPr lang="en-US" sz="1600" kern="100" dirty="0">
                          <a:solidFill>
                            <a:srgbClr val="00B050"/>
                          </a:solidFill>
                          <a:effectLst/>
                        </a:rPr>
                        <a:t>720</a:t>
                      </a:r>
                      <a:endParaRPr lang="en-GB" sz="1600" kern="100" dirty="0">
                        <a:solidFill>
                          <a:srgbClr val="00B05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09"/>
                  </a:ext>
                </a:extLst>
              </a:tr>
              <a:tr h="119731">
                <a:tc gridSpan="2">
                  <a:txBody>
                    <a:bodyPr/>
                    <a:lstStyle/>
                    <a:p>
                      <a:pPr marR="63500" algn="just">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3">
                  <a:txBody>
                    <a:bodyPr/>
                    <a:lstStyle/>
                    <a:p>
                      <a:pPr algn="l">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endParaRPr lang="en-GB"/>
                    </a:p>
                  </a:txBody>
                  <a:tcPr/>
                </a:tc>
                <a:tc>
                  <a:txBody>
                    <a:bodyPr/>
                    <a:lstStyle/>
                    <a:p>
                      <a:pPr algn="r">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r">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ctr">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extLst>
                  <a:ext uri="{0D108BD9-81ED-4DB2-BD59-A6C34878D82A}">
                    <a16:rowId xmlns="" xmlns:a16="http://schemas.microsoft.com/office/drawing/2014/main" val="10010"/>
                  </a:ext>
                </a:extLst>
              </a:tr>
              <a:tr h="174608">
                <a:tc gridSpan="5">
                  <a:txBody>
                    <a:bodyPr/>
                    <a:lstStyle/>
                    <a:p>
                      <a:pPr algn="ctr">
                        <a:spcAft>
                          <a:spcPts val="0"/>
                        </a:spcAft>
                      </a:pPr>
                      <a:r>
                        <a:rPr lang="en-US" sz="1600" kern="100" dirty="0">
                          <a:effectLst/>
                        </a:rPr>
                        <a:t>Additional Funding from France</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nchor="ctr">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spcAft>
                          <a:spcPts val="0"/>
                        </a:spcAft>
                      </a:pPr>
                      <a:r>
                        <a:rPr lang="en-US" sz="1600" kern="100" dirty="0">
                          <a:effectLst/>
                        </a:rPr>
                        <a:t>Additional Funding from Japan</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nchor="ctr">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11"/>
                  </a:ext>
                </a:extLst>
              </a:tr>
              <a:tr h="532138">
                <a:tc>
                  <a:txBody>
                    <a:bodyPr/>
                    <a:lstStyle/>
                    <a:p>
                      <a:pPr algn="just">
                        <a:spcAft>
                          <a:spcPts val="0"/>
                        </a:spcAft>
                      </a:pPr>
                      <a:r>
                        <a:rPr lang="en-US" sz="1600" kern="100">
                          <a:effectLst/>
                        </a:rPr>
                        <a:t>Provided by/Requested to</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3">
                  <a:txBody>
                    <a:bodyPr/>
                    <a:lstStyle/>
                    <a:p>
                      <a:pPr algn="just">
                        <a:spcAft>
                          <a:spcPts val="0"/>
                        </a:spcAft>
                      </a:pPr>
                      <a:r>
                        <a:rPr lang="en-US" sz="1600" kern="100">
                          <a:effectLst/>
                        </a:rPr>
                        <a:t>Type</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a:txBody>
                    <a:bodyPr/>
                    <a:lstStyle/>
                    <a:p>
                      <a:pPr algn="just">
                        <a:spcAft>
                          <a:spcPts val="0"/>
                        </a:spcAft>
                      </a:pPr>
                      <a:r>
                        <a:rPr lang="en-US" sz="1600" kern="100" dirty="0">
                          <a:effectLst/>
                        </a:rPr>
                        <a:t>€</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just">
                        <a:spcAft>
                          <a:spcPts val="0"/>
                        </a:spcAft>
                      </a:pPr>
                      <a:r>
                        <a:rPr lang="en-US" sz="1600" kern="100" dirty="0">
                          <a:effectLst/>
                        </a:rPr>
                        <a:t>Provided</a:t>
                      </a:r>
                    </a:p>
                    <a:p>
                      <a:pPr algn="just">
                        <a:spcAft>
                          <a:spcPts val="0"/>
                        </a:spcAft>
                      </a:pPr>
                      <a:r>
                        <a:rPr lang="en-US" sz="1600" kern="100" dirty="0">
                          <a:effectLst/>
                        </a:rPr>
                        <a:t>by/Requested to</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2">
                  <a:txBody>
                    <a:bodyPr/>
                    <a:lstStyle/>
                    <a:p>
                      <a:pPr algn="just">
                        <a:spcAft>
                          <a:spcPts val="0"/>
                        </a:spcAft>
                      </a:pPr>
                      <a:r>
                        <a:rPr lang="en-US" sz="1600" kern="100">
                          <a:effectLst/>
                        </a:rPr>
                        <a:t>Type</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ctr">
                        <a:spcAft>
                          <a:spcPts val="0"/>
                        </a:spcAft>
                        <a:tabLst>
                          <a:tab pos="434340" algn="ctr"/>
                          <a:tab pos="869315" algn="r"/>
                        </a:tabLst>
                      </a:pPr>
                      <a:r>
                        <a:rPr lang="en-US" sz="1600" kern="100" dirty="0">
                          <a:effectLst/>
                        </a:rPr>
                        <a:t>k¥</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extLst>
                  <a:ext uri="{0D108BD9-81ED-4DB2-BD59-A6C34878D82A}">
                    <a16:rowId xmlns="" xmlns:a16="http://schemas.microsoft.com/office/drawing/2014/main" val="10012"/>
                  </a:ext>
                </a:extLst>
              </a:tr>
              <a:tr h="174608">
                <a:tc>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3">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just">
                        <a:spcAft>
                          <a:spcPts val="0"/>
                        </a:spcAft>
                      </a:pPr>
                      <a:r>
                        <a:rPr lang="en-US" sz="1600" kern="100">
                          <a:effectLst/>
                        </a:rPr>
                        <a:t>JSPS</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2">
                  <a:txBody>
                    <a:bodyPr/>
                    <a:lstStyle/>
                    <a:p>
                      <a:pPr algn="just">
                        <a:spcAft>
                          <a:spcPts val="0"/>
                        </a:spcAft>
                      </a:pPr>
                      <a:r>
                        <a:rPr lang="en-US" sz="1600" kern="100">
                          <a:effectLst/>
                        </a:rPr>
                        <a:t>stay at CERN</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ctr" latinLnBrk="1">
                        <a:spcAft>
                          <a:spcPts val="0"/>
                        </a:spcAft>
                      </a:pPr>
                      <a:r>
                        <a:rPr lang="en-US" sz="1600" kern="100" dirty="0">
                          <a:effectLst/>
                        </a:rPr>
                        <a:t>1200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extLst>
                  <a:ext uri="{0D108BD9-81ED-4DB2-BD59-A6C34878D82A}">
                    <a16:rowId xmlns="" xmlns:a16="http://schemas.microsoft.com/office/drawing/2014/main" val="10013"/>
                  </a:ext>
                </a:extLst>
              </a:tr>
              <a:tr h="174608">
                <a:tc>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3">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just">
                        <a:spcAft>
                          <a:spcPts val="0"/>
                        </a:spcAft>
                      </a:pPr>
                      <a:r>
                        <a:rPr lang="en-US" sz="1600" kern="100">
                          <a:effectLst/>
                        </a:rPr>
                        <a:t>/ U Tsukuba</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2">
                  <a:txBody>
                    <a:bodyPr/>
                    <a:lstStyle/>
                    <a:p>
                      <a:pPr algn="just">
                        <a:spcAft>
                          <a:spcPts val="0"/>
                        </a:spcAft>
                      </a:pPr>
                      <a:r>
                        <a:rPr lang="en-US" sz="1600" kern="100">
                          <a:effectLst/>
                        </a:rPr>
                        <a:t>travel</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ctr" latinLnBrk="1">
                        <a:spcAft>
                          <a:spcPts val="0"/>
                        </a:spcAft>
                      </a:pPr>
                      <a:r>
                        <a:rPr lang="en-US" sz="1600" kern="100" dirty="0">
                          <a:effectLst/>
                        </a:rPr>
                        <a:t>300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extLst>
                  <a:ext uri="{0D108BD9-81ED-4DB2-BD59-A6C34878D82A}">
                    <a16:rowId xmlns="" xmlns:a16="http://schemas.microsoft.com/office/drawing/2014/main" val="10014"/>
                  </a:ext>
                </a:extLst>
              </a:tr>
              <a:tr h="174608">
                <a:tc>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3">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just">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2">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ctr">
                        <a:spcAft>
                          <a:spcPts val="0"/>
                        </a:spcAft>
                      </a:pPr>
                      <a:r>
                        <a:rPr lang="en-US" sz="1600" kern="100" dirty="0">
                          <a:effectLst/>
                        </a:rPr>
                        <a:t>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extLst>
                  <a:ext uri="{0D108BD9-81ED-4DB2-BD59-A6C34878D82A}">
                    <a16:rowId xmlns="" xmlns:a16="http://schemas.microsoft.com/office/drawing/2014/main" val="10015"/>
                  </a:ext>
                </a:extLst>
              </a:tr>
              <a:tr h="174608">
                <a:tc>
                  <a:txBody>
                    <a:bodyPr/>
                    <a:lstStyle/>
                    <a:p>
                      <a:pPr algn="just">
                        <a:spcAft>
                          <a:spcPts val="0"/>
                        </a:spcAft>
                      </a:pPr>
                      <a:r>
                        <a:rPr lang="en-US" sz="1600" kern="100">
                          <a:effectLst/>
                        </a:rPr>
                        <a:t>Total</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3">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hMerge="1">
                  <a:txBody>
                    <a:bodyPr/>
                    <a:lstStyle/>
                    <a:p>
                      <a:pPr algn="just">
                        <a:spcAft>
                          <a:spcPts val="0"/>
                        </a:spcAft>
                      </a:pP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gridSpan="2">
                  <a:txBody>
                    <a:bodyPr/>
                    <a:lstStyle/>
                    <a:p>
                      <a:pPr algn="just">
                        <a:spcAft>
                          <a:spcPts val="0"/>
                        </a:spcAft>
                      </a:pPr>
                      <a:r>
                        <a:rPr lang="en-US" sz="1600" kern="100">
                          <a:effectLst/>
                        </a:rPr>
                        <a:t>Total</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gridSpan="2">
                  <a:txBody>
                    <a:bodyPr/>
                    <a:lstStyle/>
                    <a:p>
                      <a:pPr algn="just">
                        <a:spcAft>
                          <a:spcPts val="0"/>
                        </a:spcAft>
                      </a:pPr>
                      <a:r>
                        <a:rPr lang="en-US" sz="1600" kern="100">
                          <a:effectLst/>
                        </a:rPr>
                        <a:t> </a:t>
                      </a:r>
                      <a:endParaRPr lang="en-GB"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tc hMerge="1">
                  <a:txBody>
                    <a:bodyPr/>
                    <a:lstStyle/>
                    <a:p>
                      <a:endParaRPr lang="en-GB"/>
                    </a:p>
                  </a:txBody>
                  <a:tcPr/>
                </a:tc>
                <a:tc>
                  <a:txBody>
                    <a:bodyPr/>
                    <a:lstStyle/>
                    <a:p>
                      <a:pPr algn="ctr" latinLnBrk="1">
                        <a:spcAft>
                          <a:spcPts val="0"/>
                        </a:spcAft>
                      </a:pPr>
                      <a:r>
                        <a:rPr lang="en-US" sz="1600" kern="100" dirty="0">
                          <a:effectLst/>
                        </a:rPr>
                        <a:t>1500 </a:t>
                      </a:r>
                      <a:endParaRPr lang="en-GB"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877" marR="54877" marT="0" marB="0"/>
                </a:tc>
                <a:extLst>
                  <a:ext uri="{0D108BD9-81ED-4DB2-BD59-A6C34878D82A}">
                    <a16:rowId xmlns="" xmlns:a16="http://schemas.microsoft.com/office/drawing/2014/main" val="10016"/>
                  </a:ext>
                </a:extLst>
              </a:tr>
            </a:tbl>
          </a:graphicData>
        </a:graphic>
      </p:graphicFrame>
      <p:sp>
        <p:nvSpPr>
          <p:cNvPr id="9" name="Rectangle 4"/>
          <p:cNvSpPr>
            <a:spLocks noChangeArrowheads="1"/>
          </p:cNvSpPr>
          <p:nvPr/>
        </p:nvSpPr>
        <p:spPr bwMode="auto">
          <a:xfrm>
            <a:off x="1027113" y="155290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rPr>
              <a:t/>
            </a:r>
            <a:br>
              <a:rPr kumimoji="0" lang="en-GB" altLang="en-US" sz="1400" b="0" i="0" u="none" strike="noStrike" cap="none" normalizeH="0" baseline="0">
                <a:ln>
                  <a:noFill/>
                </a:ln>
                <a:solidFill>
                  <a:schemeClr val="tx1"/>
                </a:solidFill>
                <a:effectLst/>
                <a:latin typeface="Arial" panose="020B0604020202020204" pitchFamily="34" charset="0"/>
              </a:rPr>
            </a:br>
            <a:endParaRPr kumimoji="0" lang="en-GB" altLang="en-US" sz="1400" b="0" i="0" u="none" strike="noStrike" cap="none" normalizeH="0" baseline="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 xmlns:a16="http://schemas.microsoft.com/office/drawing/2014/main" id="{6A8365FD-B91A-4607-A40A-29D4C5DB885B}"/>
              </a:ext>
            </a:extLst>
          </p:cNvPr>
          <p:cNvSpPr txBox="1"/>
          <p:nvPr/>
        </p:nvSpPr>
        <p:spPr>
          <a:xfrm>
            <a:off x="2459421" y="388882"/>
            <a:ext cx="3461910" cy="523220"/>
          </a:xfrm>
          <a:prstGeom prst="rect">
            <a:avLst/>
          </a:prstGeom>
          <a:noFill/>
        </p:spPr>
        <p:txBody>
          <a:bodyPr wrap="none" rtlCol="0">
            <a:spAutoFit/>
          </a:bodyPr>
          <a:lstStyle/>
          <a:p>
            <a:r>
              <a:rPr kumimoji="1" lang="en-US" altLang="ja-JP" sz="2800" dirty="0">
                <a:latin typeface="Arial Black" panose="020B0A04020102020204" pitchFamily="34" charset="0"/>
              </a:rPr>
              <a:t>Funding Request</a:t>
            </a:r>
            <a:endParaRPr kumimoji="1" lang="ja-JP" altLang="en-US" sz="2800" dirty="0">
              <a:latin typeface="Arial Black" panose="020B0A04020102020204" pitchFamily="34" charset="0"/>
            </a:endParaRPr>
          </a:p>
        </p:txBody>
      </p:sp>
      <p:sp>
        <p:nvSpPr>
          <p:cNvPr id="3" name="スライド番号プレースホルダー 2">
            <a:extLst>
              <a:ext uri="{FF2B5EF4-FFF2-40B4-BE49-F238E27FC236}">
                <a16:creationId xmlns="" xmlns:a16="http://schemas.microsoft.com/office/drawing/2014/main" id="{9B3298A5-7EEF-47CD-B291-28C36E72B7BE}"/>
              </a:ext>
            </a:extLst>
          </p:cNvPr>
          <p:cNvSpPr>
            <a:spLocks noGrp="1"/>
          </p:cNvSpPr>
          <p:nvPr>
            <p:ph type="sldNum" sz="quarter" idx="12"/>
          </p:nvPr>
        </p:nvSpPr>
        <p:spPr/>
        <p:txBody>
          <a:bodyPr/>
          <a:lstStyle/>
          <a:p>
            <a:fld id="{9F29A391-9CBA-435F-88ED-285D799C78CB}" type="slidenum">
              <a:rPr lang="en-GB" smtClean="0"/>
              <a:t>13</a:t>
            </a:fld>
            <a:endParaRPr lang="en-GB"/>
          </a:p>
        </p:txBody>
      </p:sp>
      <p:sp>
        <p:nvSpPr>
          <p:cNvPr id="4" name="フッター プレースホルダー 3">
            <a:extLst>
              <a:ext uri="{FF2B5EF4-FFF2-40B4-BE49-F238E27FC236}">
                <a16:creationId xmlns="" xmlns:a16="http://schemas.microsoft.com/office/drawing/2014/main" id="{B4DDBFFD-801F-4BFD-B0D9-DF2EEFC19320}"/>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4014324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CAF6053-DE6D-45B3-92B8-6FEC3F18CD7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B254FC40-673A-401A-B9D0-A737CE4D46C1}"/>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25B45DD2-F4F3-4932-948F-847B9C54F293}"/>
              </a:ext>
            </a:extLst>
          </p:cNvPr>
          <p:cNvSpPr>
            <a:spLocks noGrp="1"/>
          </p:cNvSpPr>
          <p:nvPr>
            <p:ph type="sldNum" sz="quarter" idx="12"/>
          </p:nvPr>
        </p:nvSpPr>
        <p:spPr/>
        <p:txBody>
          <a:bodyPr/>
          <a:lstStyle/>
          <a:p>
            <a:fld id="{9F29A391-9CBA-435F-88ED-285D799C78CB}" type="slidenum">
              <a:rPr lang="en-GB" smtClean="0"/>
              <a:t>14</a:t>
            </a:fld>
            <a:endParaRPr lang="en-GB"/>
          </a:p>
        </p:txBody>
      </p:sp>
      <p:sp>
        <p:nvSpPr>
          <p:cNvPr id="5" name="フッター プレースホルダー 4">
            <a:extLst>
              <a:ext uri="{FF2B5EF4-FFF2-40B4-BE49-F238E27FC236}">
                <a16:creationId xmlns="" xmlns:a16="http://schemas.microsoft.com/office/drawing/2014/main" id="{89C656F1-8EC6-4070-847D-DE307EC03097}"/>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420756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343FF-1100-7642-A608-06F38A93F533}"/>
              </a:ext>
            </a:extLst>
          </p:cNvPr>
          <p:cNvSpPr>
            <a:spLocks noGrp="1"/>
          </p:cNvSpPr>
          <p:nvPr>
            <p:ph type="title"/>
          </p:nvPr>
        </p:nvSpPr>
        <p:spPr/>
        <p:txBody>
          <a:bodyPr/>
          <a:lstStyle/>
          <a:p>
            <a:r>
              <a:rPr lang="en-CA" dirty="0"/>
              <a:t>LPSC Grenoble</a:t>
            </a:r>
          </a:p>
        </p:txBody>
      </p:sp>
      <p:sp>
        <p:nvSpPr>
          <p:cNvPr id="4" name="Content Placeholder 3">
            <a:extLst>
              <a:ext uri="{FF2B5EF4-FFF2-40B4-BE49-F238E27FC236}">
                <a16:creationId xmlns="" xmlns:a16="http://schemas.microsoft.com/office/drawing/2014/main" id="{15DFC10C-455B-234A-9974-145F36358E52}"/>
              </a:ext>
            </a:extLst>
          </p:cNvPr>
          <p:cNvSpPr txBox="1">
            <a:spLocks noGrp="1"/>
          </p:cNvSpPr>
          <p:nvPr>
            <p:ph idx="1"/>
          </p:nvPr>
        </p:nvSpPr>
        <p:spPr>
          <a:xfrm>
            <a:off x="628650" y="1923656"/>
            <a:ext cx="7886700" cy="3207545"/>
          </a:xfrm>
          <a:prstGeom prst="rect">
            <a:avLst/>
          </a:prstGeom>
          <a:noFill/>
        </p:spPr>
        <p:txBody>
          <a:bodyPr wrap="square" rtlCol="0">
            <a:spAutoFit/>
          </a:bodyPr>
          <a:lstStyle/>
          <a:p>
            <a:pPr marL="214313" indent="-214313"/>
            <a:r>
              <a:rPr lang="en-CA" sz="1500" dirty="0"/>
              <a:t>Marie-Hélène Genest: </a:t>
            </a:r>
          </a:p>
          <a:p>
            <a:pPr marL="557213" lvl="1" indent="-214313"/>
            <a:r>
              <a:rPr lang="en-CA" sz="1200" dirty="0"/>
              <a:t>current convener of the ATLAS exotics group, until October 2019</a:t>
            </a:r>
          </a:p>
          <a:p>
            <a:pPr marL="557213" lvl="1" indent="-214313"/>
            <a:r>
              <a:rPr lang="en-CA" sz="1200" dirty="0"/>
              <a:t>previous experience in supersymmetry searches: lepton(s)+jet(s)+MET analyses &amp; convener of the SUSY subgroup of analyses with MET (2010-2011)</a:t>
            </a:r>
          </a:p>
          <a:p>
            <a:pPr marL="557213" lvl="1" indent="-214313"/>
            <a:r>
              <a:rPr lang="en-CA" sz="1200" dirty="0"/>
              <a:t>previous experience in exotics searches of dark matter: mono-photon analysis &amp; convener of the of the Exotics subgroup ”Jets and Dark Matter” (2015-2016)</a:t>
            </a:r>
          </a:p>
          <a:p>
            <a:pPr marL="557213" lvl="1" indent="-214313"/>
            <a:endParaRPr lang="en-CA" sz="1200" dirty="0"/>
          </a:p>
          <a:p>
            <a:pPr marL="214313" indent="-214313"/>
            <a:r>
              <a:rPr lang="en-CA" sz="1500" dirty="0"/>
              <a:t>Nathan </a:t>
            </a:r>
            <a:r>
              <a:rPr lang="en-CA" sz="1500" dirty="0" err="1"/>
              <a:t>Lalloué</a:t>
            </a:r>
            <a:r>
              <a:rPr lang="en-CA" sz="1500" dirty="0"/>
              <a:t>:</a:t>
            </a:r>
          </a:p>
          <a:p>
            <a:pPr marL="557213" lvl="1" indent="-214313"/>
            <a:r>
              <a:rPr lang="en-CA" sz="1200" dirty="0"/>
              <a:t>current master student, working on prompt dark jet resonance studies (accessible analysis of dark QCD for a master thesis) until July 2019</a:t>
            </a:r>
          </a:p>
          <a:p>
            <a:pPr marL="900113" lvl="2" indent="-214313"/>
            <a:r>
              <a:rPr lang="en-CA" sz="900" dirty="0"/>
              <a:t>hope to see him continue for a PhD on dark QCD (waiting on funding confirmation by the end of the spring)</a:t>
            </a:r>
          </a:p>
          <a:p>
            <a:pPr marL="900113" lvl="2" indent="-214313"/>
            <a:endParaRPr lang="en-CA" sz="900" dirty="0"/>
          </a:p>
          <a:p>
            <a:pPr marL="214313" indent="-214313"/>
            <a:r>
              <a:rPr lang="en-CA" sz="1500" dirty="0"/>
              <a:t>The LPSC group also has recognised expertise on </a:t>
            </a:r>
            <a:r>
              <a:rPr lang="en-CA" sz="1500" dirty="0" err="1"/>
              <a:t>LAr</a:t>
            </a:r>
            <a:r>
              <a:rPr lang="en-CA" sz="1500" dirty="0"/>
              <a:t> calorimetry (</a:t>
            </a:r>
            <a:r>
              <a:rPr lang="en-CA" sz="1500" dirty="0" err="1"/>
              <a:t>eg</a:t>
            </a:r>
            <a:r>
              <a:rPr lang="en-CA" sz="1500" dirty="0"/>
              <a:t> data quality) and also on jet reconstruction which are very relevant to these analyses</a:t>
            </a:r>
          </a:p>
        </p:txBody>
      </p:sp>
      <p:sp>
        <p:nvSpPr>
          <p:cNvPr id="3" name="Slide Number Placeholder 2">
            <a:extLst>
              <a:ext uri="{FF2B5EF4-FFF2-40B4-BE49-F238E27FC236}">
                <a16:creationId xmlns="" xmlns:a16="http://schemas.microsoft.com/office/drawing/2014/main" id="{BB9E1ECD-089F-BF45-ABC4-5E6070BC933C}"/>
              </a:ext>
            </a:extLst>
          </p:cNvPr>
          <p:cNvSpPr>
            <a:spLocks noGrp="1"/>
          </p:cNvSpPr>
          <p:nvPr>
            <p:ph type="sldNum" sz="quarter" idx="12"/>
          </p:nvPr>
        </p:nvSpPr>
        <p:spPr/>
        <p:txBody>
          <a:bodyPr/>
          <a:lstStyle/>
          <a:p>
            <a:fld id="{AD191B8B-BD69-A641-8973-4B1E8C13B867}" type="slidenum">
              <a:rPr lang="en-CA" smtClean="0"/>
              <a:t>15</a:t>
            </a:fld>
            <a:endParaRPr lang="en-CA"/>
          </a:p>
        </p:txBody>
      </p:sp>
      <p:sp>
        <p:nvSpPr>
          <p:cNvPr id="5" name="フッター プレースホルダー 4">
            <a:extLst>
              <a:ext uri="{FF2B5EF4-FFF2-40B4-BE49-F238E27FC236}">
                <a16:creationId xmlns="" xmlns:a16="http://schemas.microsoft.com/office/drawing/2014/main" id="{7F0AA495-B4AC-4669-9E95-8D0D5E3CBD6E}"/>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243800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343FF-1100-7642-A608-06F38A93F533}"/>
              </a:ext>
            </a:extLst>
          </p:cNvPr>
          <p:cNvSpPr>
            <a:spLocks noGrp="1"/>
          </p:cNvSpPr>
          <p:nvPr>
            <p:ph type="title"/>
          </p:nvPr>
        </p:nvSpPr>
        <p:spPr/>
        <p:txBody>
          <a:bodyPr/>
          <a:lstStyle/>
          <a:p>
            <a:r>
              <a:rPr lang="en-CA" dirty="0"/>
              <a:t>U. Tsukuba/KEK</a:t>
            </a:r>
          </a:p>
        </p:txBody>
      </p:sp>
      <p:sp>
        <p:nvSpPr>
          <p:cNvPr id="4" name="Content Placeholder 3">
            <a:extLst>
              <a:ext uri="{FF2B5EF4-FFF2-40B4-BE49-F238E27FC236}">
                <a16:creationId xmlns="" xmlns:a16="http://schemas.microsoft.com/office/drawing/2014/main" id="{15DFC10C-455B-234A-9974-145F36358E52}"/>
              </a:ext>
            </a:extLst>
          </p:cNvPr>
          <p:cNvSpPr txBox="1">
            <a:spLocks noGrp="1"/>
          </p:cNvSpPr>
          <p:nvPr>
            <p:ph idx="1"/>
          </p:nvPr>
        </p:nvSpPr>
        <p:spPr>
          <a:xfrm>
            <a:off x="628650" y="1923656"/>
            <a:ext cx="7886700" cy="3044936"/>
          </a:xfrm>
          <a:prstGeom prst="rect">
            <a:avLst/>
          </a:prstGeom>
          <a:noFill/>
        </p:spPr>
        <p:txBody>
          <a:bodyPr wrap="square" rtlCol="0">
            <a:spAutoFit/>
          </a:bodyPr>
          <a:lstStyle/>
          <a:p>
            <a:pPr marL="214313" indent="-214313"/>
            <a:r>
              <a:rPr lang="en-CA" sz="1500" dirty="0"/>
              <a:t>Kazuhiko Hara: </a:t>
            </a:r>
          </a:p>
          <a:p>
            <a:pPr marL="557213" lvl="1" indent="-214313"/>
            <a:r>
              <a:rPr lang="en-CA" sz="1200" dirty="0"/>
              <a:t>Constructed SCT detector (barrel modules and assembly)</a:t>
            </a:r>
          </a:p>
          <a:p>
            <a:pPr marL="557213" lvl="1" indent="-214313"/>
            <a:r>
              <a:rPr lang="en-CA" sz="1200" dirty="0"/>
              <a:t>Design/construction of HL-LHC </a:t>
            </a:r>
            <a:r>
              <a:rPr lang="en-CA" sz="1200" dirty="0" err="1"/>
              <a:t>ITk</a:t>
            </a:r>
            <a:r>
              <a:rPr lang="en-CA" sz="1200" dirty="0"/>
              <a:t> strips and pixel detectors</a:t>
            </a:r>
          </a:p>
          <a:p>
            <a:pPr marL="557213" lvl="1" indent="-214313"/>
            <a:r>
              <a:rPr lang="en-CA" sz="1200" dirty="0"/>
              <a:t>PhD Supervisor to </a:t>
            </a:r>
            <a:r>
              <a:rPr lang="en-CA" sz="1200" dirty="0" err="1"/>
              <a:t>Htt</a:t>
            </a:r>
            <a:r>
              <a:rPr lang="en-CA" sz="1200" dirty="0"/>
              <a:t> (top Yukawa coupling) analysis by </a:t>
            </a:r>
            <a:r>
              <a:rPr lang="en-CA" sz="1200" dirty="0" err="1"/>
              <a:t>Shunsuke</a:t>
            </a:r>
            <a:r>
              <a:rPr lang="en-CA" sz="1200" dirty="0"/>
              <a:t> Honda (2018 PhD) </a:t>
            </a:r>
          </a:p>
          <a:p>
            <a:pPr marL="557213" lvl="1" indent="-214313"/>
            <a:r>
              <a:rPr lang="en-CA" sz="1200" dirty="0"/>
              <a:t>previous experience: CDF experiment</a:t>
            </a:r>
          </a:p>
          <a:p>
            <a:pPr marL="214313" indent="-214313"/>
            <a:r>
              <a:rPr lang="en-CA" sz="1500" dirty="0" err="1"/>
              <a:t>Fumihiko</a:t>
            </a:r>
            <a:r>
              <a:rPr lang="en-CA" sz="1500" dirty="0"/>
              <a:t> </a:t>
            </a:r>
            <a:r>
              <a:rPr lang="en-CA" sz="1500" dirty="0" err="1"/>
              <a:t>Ukegawa</a:t>
            </a:r>
            <a:r>
              <a:rPr lang="en-CA" sz="1500" dirty="0"/>
              <a:t>:</a:t>
            </a:r>
          </a:p>
          <a:p>
            <a:pPr marL="557213" lvl="1" indent="-214313"/>
            <a:r>
              <a:rPr lang="en-CA" sz="1200" dirty="0"/>
              <a:t>PhD Supervisors to charged Higgs search, H-&gt;bb search and others </a:t>
            </a:r>
          </a:p>
          <a:p>
            <a:pPr marL="557213" lvl="1" indent="-214313"/>
            <a:r>
              <a:rPr lang="en-CA" sz="1200" dirty="0"/>
              <a:t>Previous experience: CDF experiment</a:t>
            </a:r>
            <a:endParaRPr lang="en-CA" sz="900" dirty="0"/>
          </a:p>
          <a:p>
            <a:pPr marL="214313" indent="-214313"/>
            <a:r>
              <a:rPr lang="en-CA" sz="1500" dirty="0"/>
              <a:t>Koji Nakamura:</a:t>
            </a:r>
            <a:endParaRPr lang="en-CA" altLang="ja-JP" sz="1500" dirty="0"/>
          </a:p>
          <a:p>
            <a:pPr marL="557213" lvl="1" indent="-214313"/>
            <a:r>
              <a:rPr lang="en-CA" altLang="ja-JP" sz="1200" dirty="0"/>
              <a:t>Design/construction of HL-LHC </a:t>
            </a:r>
            <a:r>
              <a:rPr lang="en-CA" altLang="ja-JP" sz="1200" dirty="0" err="1"/>
              <a:t>ITk</a:t>
            </a:r>
            <a:r>
              <a:rPr lang="en-CA" altLang="ja-JP" sz="1200" dirty="0"/>
              <a:t> strips and pixel detectors</a:t>
            </a:r>
          </a:p>
          <a:p>
            <a:pPr marL="557213" lvl="1" indent="-214313"/>
            <a:r>
              <a:rPr lang="en-CA" altLang="ja-JP" sz="1200" dirty="0"/>
              <a:t>Coordinator of ATLAS H-&gt;</a:t>
            </a:r>
            <a:r>
              <a:rPr lang="en-US" altLang="ja-JP" sz="1200" dirty="0" err="1"/>
              <a:t>ττ</a:t>
            </a:r>
            <a:r>
              <a:rPr lang="en-US" altLang="ja-JP" sz="1200" dirty="0"/>
              <a:t> analysis group (-2014),  </a:t>
            </a:r>
            <a:r>
              <a:rPr lang="en-US" altLang="ja-JP" sz="1200" dirty="0" err="1"/>
              <a:t>ttH</a:t>
            </a:r>
            <a:r>
              <a:rPr lang="en-US" altLang="ja-JP" sz="1200" dirty="0"/>
              <a:t> analysis</a:t>
            </a:r>
            <a:endParaRPr lang="en-CA" altLang="ja-JP" sz="1200" dirty="0"/>
          </a:p>
          <a:p>
            <a:pPr marL="557213" lvl="1" indent="-214313"/>
            <a:r>
              <a:rPr lang="en-CA" altLang="ja-JP" sz="1200" dirty="0"/>
              <a:t>Previous experience: CDF experiment (PhD: discovery of single top production) </a:t>
            </a:r>
            <a:endParaRPr lang="en-CA" altLang="ja-JP" sz="900" dirty="0"/>
          </a:p>
        </p:txBody>
      </p:sp>
      <p:sp>
        <p:nvSpPr>
          <p:cNvPr id="3" name="Slide Number Placeholder 2">
            <a:extLst>
              <a:ext uri="{FF2B5EF4-FFF2-40B4-BE49-F238E27FC236}">
                <a16:creationId xmlns="" xmlns:a16="http://schemas.microsoft.com/office/drawing/2014/main" id="{BB9E1ECD-089F-BF45-ABC4-5E6070BC933C}"/>
              </a:ext>
            </a:extLst>
          </p:cNvPr>
          <p:cNvSpPr>
            <a:spLocks noGrp="1"/>
          </p:cNvSpPr>
          <p:nvPr>
            <p:ph type="sldNum" sz="quarter" idx="12"/>
          </p:nvPr>
        </p:nvSpPr>
        <p:spPr/>
        <p:txBody>
          <a:bodyPr/>
          <a:lstStyle/>
          <a:p>
            <a:fld id="{AD191B8B-BD69-A641-8973-4B1E8C13B867}" type="slidenum">
              <a:rPr lang="en-CA" smtClean="0"/>
              <a:t>16</a:t>
            </a:fld>
            <a:endParaRPr lang="en-CA"/>
          </a:p>
        </p:txBody>
      </p:sp>
      <p:sp>
        <p:nvSpPr>
          <p:cNvPr id="5" name="正方形/長方形 4">
            <a:extLst>
              <a:ext uri="{FF2B5EF4-FFF2-40B4-BE49-F238E27FC236}">
                <a16:creationId xmlns="" xmlns:a16="http://schemas.microsoft.com/office/drawing/2014/main" id="{BAAAE4DF-7995-4154-9BDD-56E0FC579C50}"/>
              </a:ext>
            </a:extLst>
          </p:cNvPr>
          <p:cNvSpPr/>
          <p:nvPr/>
        </p:nvSpPr>
        <p:spPr>
          <a:xfrm>
            <a:off x="459685" y="5067984"/>
            <a:ext cx="7759976" cy="692497"/>
          </a:xfrm>
          <a:prstGeom prst="rect">
            <a:avLst/>
          </a:prstGeom>
        </p:spPr>
        <p:txBody>
          <a:bodyPr wrap="square">
            <a:spAutoFit/>
          </a:bodyPr>
          <a:lstStyle/>
          <a:p>
            <a:pPr marL="1071563" lvl="2" indent="-171450">
              <a:buFont typeface="Arial" panose="020B0604020202020204" pitchFamily="34" charset="0"/>
              <a:buChar char="•"/>
            </a:pPr>
            <a:endParaRPr lang="en-CA" altLang="ja-JP" sz="900" dirty="0"/>
          </a:p>
          <a:p>
            <a:pPr marL="500063" indent="-285750">
              <a:buFont typeface="Arial" panose="020B0604020202020204" pitchFamily="34" charset="0"/>
              <a:buChar char="•"/>
            </a:pPr>
            <a:r>
              <a:rPr lang="en-CA" altLang="ja-JP" sz="1500" dirty="0"/>
              <a:t>The U. Tsukuba group has recognised expertise on SCT detector operation (</a:t>
            </a:r>
            <a:r>
              <a:rPr lang="en-CA" altLang="ja-JP" sz="1500" dirty="0" err="1"/>
              <a:t>eg</a:t>
            </a:r>
            <a:r>
              <a:rPr lang="en-CA" altLang="ja-JP" sz="1500" dirty="0"/>
              <a:t> data quality) which is very relevant to these analyses</a:t>
            </a:r>
          </a:p>
        </p:txBody>
      </p:sp>
      <p:sp>
        <p:nvSpPr>
          <p:cNvPr id="6" name="フッター プレースホルダー 5">
            <a:extLst>
              <a:ext uri="{FF2B5EF4-FFF2-40B4-BE49-F238E27FC236}">
                <a16:creationId xmlns="" xmlns:a16="http://schemas.microsoft.com/office/drawing/2014/main" id="{A4BF8AE5-827C-4CFF-A2F5-4F4A6E205470}"/>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318519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5FA022E-B611-4699-9C1F-929173707E5D}"/>
              </a:ext>
            </a:extLst>
          </p:cNvPr>
          <p:cNvSpPr>
            <a:spLocks noGrp="1"/>
          </p:cNvSpPr>
          <p:nvPr>
            <p:ph type="title"/>
          </p:nvPr>
        </p:nvSpPr>
        <p:spPr>
          <a:xfrm>
            <a:off x="628650" y="365127"/>
            <a:ext cx="7886700" cy="412796"/>
          </a:xfrm>
        </p:spPr>
        <p:txBody>
          <a:bodyPr>
            <a:noAutofit/>
          </a:bodyPr>
          <a:lstStyle/>
          <a:p>
            <a:r>
              <a:rPr kumimoji="1" lang="en-US" altLang="ja-JP" sz="2800" dirty="0">
                <a:latin typeface="Arial Black" panose="020B0A04020102020204" pitchFamily="34" charset="0"/>
              </a:rPr>
              <a:t>LLPs lifetime - extrapolation from SM</a:t>
            </a:r>
            <a:endParaRPr kumimoji="1" lang="ja-JP" altLang="en-US" sz="2800" dirty="0">
              <a:latin typeface="Arial Black" panose="020B0A04020102020204" pitchFamily="34" charset="0"/>
            </a:endParaRPr>
          </a:p>
        </p:txBody>
      </p:sp>
      <p:pic>
        <p:nvPicPr>
          <p:cNvPr id="5" name="図 4">
            <a:extLst>
              <a:ext uri="{FF2B5EF4-FFF2-40B4-BE49-F238E27FC236}">
                <a16:creationId xmlns="" xmlns:a16="http://schemas.microsoft.com/office/drawing/2014/main" id="{D18E89A0-9486-4821-A135-DD47D509ECEF}"/>
              </a:ext>
            </a:extLst>
          </p:cNvPr>
          <p:cNvPicPr>
            <a:picLocks noChangeAspect="1"/>
          </p:cNvPicPr>
          <p:nvPr/>
        </p:nvPicPr>
        <p:blipFill>
          <a:blip r:embed="rId2"/>
          <a:stretch>
            <a:fillRect/>
          </a:stretch>
        </p:blipFill>
        <p:spPr>
          <a:xfrm>
            <a:off x="354841" y="1691936"/>
            <a:ext cx="7588155" cy="877089"/>
          </a:xfrm>
          <a:prstGeom prst="rect">
            <a:avLst/>
          </a:prstGeom>
        </p:spPr>
      </p:pic>
      <p:pic>
        <p:nvPicPr>
          <p:cNvPr id="6" name="図 5">
            <a:extLst>
              <a:ext uri="{FF2B5EF4-FFF2-40B4-BE49-F238E27FC236}">
                <a16:creationId xmlns="" xmlns:a16="http://schemas.microsoft.com/office/drawing/2014/main" id="{51665FBE-7352-4A9B-9FB3-41D18FBA7D96}"/>
              </a:ext>
            </a:extLst>
          </p:cNvPr>
          <p:cNvPicPr>
            <a:picLocks noChangeAspect="1"/>
          </p:cNvPicPr>
          <p:nvPr/>
        </p:nvPicPr>
        <p:blipFill>
          <a:blip r:embed="rId3"/>
          <a:stretch>
            <a:fillRect/>
          </a:stretch>
        </p:blipFill>
        <p:spPr>
          <a:xfrm>
            <a:off x="252482" y="3253852"/>
            <a:ext cx="8891518" cy="616908"/>
          </a:xfrm>
          <a:prstGeom prst="rect">
            <a:avLst/>
          </a:prstGeom>
        </p:spPr>
      </p:pic>
      <p:pic>
        <p:nvPicPr>
          <p:cNvPr id="7" name="図 6">
            <a:extLst>
              <a:ext uri="{FF2B5EF4-FFF2-40B4-BE49-F238E27FC236}">
                <a16:creationId xmlns="" xmlns:a16="http://schemas.microsoft.com/office/drawing/2014/main" id="{226A1AEF-CABA-4AFB-A72D-EFD208A1C909}"/>
              </a:ext>
            </a:extLst>
          </p:cNvPr>
          <p:cNvPicPr>
            <a:picLocks noChangeAspect="1"/>
          </p:cNvPicPr>
          <p:nvPr/>
        </p:nvPicPr>
        <p:blipFill>
          <a:blip r:embed="rId4"/>
          <a:stretch>
            <a:fillRect/>
          </a:stretch>
        </p:blipFill>
        <p:spPr>
          <a:xfrm>
            <a:off x="354841" y="4735623"/>
            <a:ext cx="7206017" cy="790821"/>
          </a:xfrm>
          <a:prstGeom prst="rect">
            <a:avLst/>
          </a:prstGeom>
        </p:spPr>
      </p:pic>
      <p:sp>
        <p:nvSpPr>
          <p:cNvPr id="8" name="テキスト ボックス 7">
            <a:extLst>
              <a:ext uri="{FF2B5EF4-FFF2-40B4-BE49-F238E27FC236}">
                <a16:creationId xmlns="" xmlns:a16="http://schemas.microsoft.com/office/drawing/2014/main" id="{2BD0EEE8-D4C9-4869-A8AF-A1C7B65E5D0A}"/>
              </a:ext>
            </a:extLst>
          </p:cNvPr>
          <p:cNvSpPr txBox="1"/>
          <p:nvPr/>
        </p:nvSpPr>
        <p:spPr>
          <a:xfrm>
            <a:off x="252483" y="1323838"/>
            <a:ext cx="5927264"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Large mass hierarchies/off-shell mediator =&gt; heavy E scale</a:t>
            </a:r>
            <a:endParaRPr kumimoji="1" lang="ja-JP" altLang="en-US" dirty="0"/>
          </a:p>
        </p:txBody>
      </p:sp>
      <p:sp>
        <p:nvSpPr>
          <p:cNvPr id="9" name="テキスト ボックス 8">
            <a:extLst>
              <a:ext uri="{FF2B5EF4-FFF2-40B4-BE49-F238E27FC236}">
                <a16:creationId xmlns="" xmlns:a16="http://schemas.microsoft.com/office/drawing/2014/main" id="{B22D1D74-577A-4B6C-9C06-AEBD6F6B6BAE}"/>
              </a:ext>
            </a:extLst>
          </p:cNvPr>
          <p:cNvSpPr txBox="1"/>
          <p:nvPr/>
        </p:nvSpPr>
        <p:spPr>
          <a:xfrm>
            <a:off x="8178094" y="1714944"/>
            <a:ext cx="611065" cy="369332"/>
          </a:xfrm>
          <a:prstGeom prst="rect">
            <a:avLst/>
          </a:prstGeom>
          <a:noFill/>
        </p:spPr>
        <p:txBody>
          <a:bodyPr wrap="none" rtlCol="0">
            <a:spAutoFit/>
          </a:bodyPr>
          <a:lstStyle/>
          <a:p>
            <a:r>
              <a:rPr kumimoji="1" lang="en-US" altLang="ja-JP" dirty="0"/>
              <a:t>RH v</a:t>
            </a:r>
            <a:endParaRPr kumimoji="1" lang="ja-JP" altLang="en-US" dirty="0"/>
          </a:p>
        </p:txBody>
      </p:sp>
      <p:sp>
        <p:nvSpPr>
          <p:cNvPr id="10" name="テキスト ボックス 9">
            <a:extLst>
              <a:ext uri="{FF2B5EF4-FFF2-40B4-BE49-F238E27FC236}">
                <a16:creationId xmlns="" xmlns:a16="http://schemas.microsoft.com/office/drawing/2014/main" id="{D726C627-14F0-4FB0-9448-A4297B2EA50C}"/>
              </a:ext>
            </a:extLst>
          </p:cNvPr>
          <p:cNvSpPr txBox="1"/>
          <p:nvPr/>
        </p:nvSpPr>
        <p:spPr>
          <a:xfrm>
            <a:off x="7693025" y="2226572"/>
            <a:ext cx="1450975" cy="369332"/>
          </a:xfrm>
          <a:prstGeom prst="rect">
            <a:avLst/>
          </a:prstGeom>
          <a:noFill/>
        </p:spPr>
        <p:txBody>
          <a:bodyPr wrap="none" rtlCol="0">
            <a:spAutoFit/>
          </a:bodyPr>
          <a:lstStyle/>
          <a:p>
            <a:r>
              <a:rPr kumimoji="1" lang="en-US" altLang="ja-JP" dirty="0"/>
              <a:t>Hidden valley</a:t>
            </a:r>
            <a:endParaRPr kumimoji="1" lang="ja-JP" altLang="en-US" dirty="0"/>
          </a:p>
        </p:txBody>
      </p:sp>
      <p:sp>
        <p:nvSpPr>
          <p:cNvPr id="11" name="テキスト ボックス 10">
            <a:extLst>
              <a:ext uri="{FF2B5EF4-FFF2-40B4-BE49-F238E27FC236}">
                <a16:creationId xmlns="" xmlns:a16="http://schemas.microsoft.com/office/drawing/2014/main" id="{B74A8566-DCFC-4512-BB99-2B5BA5E69EF8}"/>
              </a:ext>
            </a:extLst>
          </p:cNvPr>
          <p:cNvSpPr txBox="1"/>
          <p:nvPr/>
        </p:nvSpPr>
        <p:spPr>
          <a:xfrm>
            <a:off x="6492020" y="3030490"/>
            <a:ext cx="653705" cy="369332"/>
          </a:xfrm>
          <a:prstGeom prst="rect">
            <a:avLst/>
          </a:prstGeom>
          <a:solidFill>
            <a:schemeClr val="bg1"/>
          </a:solidFill>
        </p:spPr>
        <p:txBody>
          <a:bodyPr wrap="none" rtlCol="0">
            <a:spAutoFit/>
          </a:bodyPr>
          <a:lstStyle/>
          <a:p>
            <a:r>
              <a:rPr kumimoji="1" lang="en-US" altLang="ja-JP" dirty="0"/>
              <a:t>SUSY</a:t>
            </a:r>
            <a:endParaRPr kumimoji="1" lang="ja-JP" altLang="en-US" dirty="0"/>
          </a:p>
        </p:txBody>
      </p:sp>
      <p:sp>
        <p:nvSpPr>
          <p:cNvPr id="12" name="テキスト ボックス 11">
            <a:extLst>
              <a:ext uri="{FF2B5EF4-FFF2-40B4-BE49-F238E27FC236}">
                <a16:creationId xmlns="" xmlns:a16="http://schemas.microsoft.com/office/drawing/2014/main" id="{213AC3FF-6AD8-44DB-9EA6-8514125AB3B9}"/>
              </a:ext>
            </a:extLst>
          </p:cNvPr>
          <p:cNvSpPr txBox="1"/>
          <p:nvPr/>
        </p:nvSpPr>
        <p:spPr>
          <a:xfrm>
            <a:off x="252482" y="2845824"/>
            <a:ext cx="4251933"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Compressed spectra =&gt; object threshold</a:t>
            </a:r>
            <a:endParaRPr kumimoji="1" lang="ja-JP" altLang="en-US" dirty="0"/>
          </a:p>
        </p:txBody>
      </p:sp>
      <p:sp>
        <p:nvSpPr>
          <p:cNvPr id="13" name="テキスト ボックス 12">
            <a:extLst>
              <a:ext uri="{FF2B5EF4-FFF2-40B4-BE49-F238E27FC236}">
                <a16:creationId xmlns="" xmlns:a16="http://schemas.microsoft.com/office/drawing/2014/main" id="{104575C3-8424-4625-9D6D-10F4F0BED9F8}"/>
              </a:ext>
            </a:extLst>
          </p:cNvPr>
          <p:cNvSpPr txBox="1"/>
          <p:nvPr/>
        </p:nvSpPr>
        <p:spPr>
          <a:xfrm>
            <a:off x="217666" y="4306493"/>
            <a:ext cx="3022622"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t>Small coupling =&gt; low rates</a:t>
            </a:r>
            <a:endParaRPr kumimoji="1" lang="ja-JP" altLang="en-US" dirty="0"/>
          </a:p>
        </p:txBody>
      </p:sp>
      <p:sp>
        <p:nvSpPr>
          <p:cNvPr id="3" name="スライド番号プレースホルダー 2">
            <a:extLst>
              <a:ext uri="{FF2B5EF4-FFF2-40B4-BE49-F238E27FC236}">
                <a16:creationId xmlns="" xmlns:a16="http://schemas.microsoft.com/office/drawing/2014/main" id="{D78EFA63-DFF6-41DD-B288-4E5CFC3931E3}"/>
              </a:ext>
            </a:extLst>
          </p:cNvPr>
          <p:cNvSpPr>
            <a:spLocks noGrp="1"/>
          </p:cNvSpPr>
          <p:nvPr>
            <p:ph type="sldNum" sz="quarter" idx="12"/>
          </p:nvPr>
        </p:nvSpPr>
        <p:spPr/>
        <p:txBody>
          <a:bodyPr/>
          <a:lstStyle/>
          <a:p>
            <a:fld id="{9F29A391-9CBA-435F-88ED-285D799C78CB}" type="slidenum">
              <a:rPr lang="en-GB" smtClean="0"/>
              <a:t>17</a:t>
            </a:fld>
            <a:endParaRPr lang="en-GB"/>
          </a:p>
        </p:txBody>
      </p:sp>
      <p:sp>
        <p:nvSpPr>
          <p:cNvPr id="4" name="フッター プレースホルダー 3">
            <a:extLst>
              <a:ext uri="{FF2B5EF4-FFF2-40B4-BE49-F238E27FC236}">
                <a16:creationId xmlns="" xmlns:a16="http://schemas.microsoft.com/office/drawing/2014/main" id="{E22048D7-AB74-45B9-9756-E71407D376D5}"/>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58352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2E74F76-03EB-4F21-89DA-09A3D9EFD98B}"/>
              </a:ext>
            </a:extLst>
          </p:cNvPr>
          <p:cNvSpPr>
            <a:spLocks noGrp="1"/>
          </p:cNvSpPr>
          <p:nvPr>
            <p:ph type="title"/>
          </p:nvPr>
        </p:nvSpPr>
        <p:spPr>
          <a:xfrm>
            <a:off x="250443" y="191567"/>
            <a:ext cx="7886700" cy="901276"/>
          </a:xfrm>
        </p:spPr>
        <p:txBody>
          <a:bodyPr>
            <a:normAutofit/>
          </a:bodyPr>
          <a:lstStyle/>
          <a:p>
            <a:r>
              <a:rPr kumimoji="1" lang="en-US" altLang="ja-JP" sz="2800" dirty="0">
                <a:latin typeface="Arial Black" panose="020B0A04020102020204" pitchFamily="34" charset="0"/>
              </a:rPr>
              <a:t>ATLAS searches with “LLPs”</a:t>
            </a:r>
            <a:endParaRPr kumimoji="1" lang="ja-JP" altLang="en-US" sz="2800" dirty="0">
              <a:latin typeface="Arial Black" panose="020B0A04020102020204" pitchFamily="34" charset="0"/>
            </a:endParaRPr>
          </a:p>
        </p:txBody>
      </p:sp>
      <p:sp>
        <p:nvSpPr>
          <p:cNvPr id="3" name="コンテンツ プレースホルダー 2">
            <a:extLst>
              <a:ext uri="{FF2B5EF4-FFF2-40B4-BE49-F238E27FC236}">
                <a16:creationId xmlns="" xmlns:a16="http://schemas.microsoft.com/office/drawing/2014/main" id="{0DA4A850-72D7-4458-89A9-68986CBFA161}"/>
              </a:ext>
            </a:extLst>
          </p:cNvPr>
          <p:cNvSpPr>
            <a:spLocks noGrp="1"/>
          </p:cNvSpPr>
          <p:nvPr>
            <p:ph idx="1"/>
          </p:nvPr>
        </p:nvSpPr>
        <p:spPr>
          <a:xfrm>
            <a:off x="479694" y="1264444"/>
            <a:ext cx="8826635" cy="3341131"/>
          </a:xfrm>
        </p:spPr>
        <p:txBody>
          <a:bodyPr>
            <a:normAutofit/>
          </a:bodyPr>
          <a:lstStyle/>
          <a:p>
            <a:pPr>
              <a:lnSpc>
                <a:spcPts val="1800"/>
              </a:lnSpc>
              <a:spcBef>
                <a:spcPts val="0"/>
              </a:spcBef>
            </a:pPr>
            <a:r>
              <a:rPr kumimoji="1" lang="en-US" altLang="ja-JP" sz="1600" dirty="0"/>
              <a:t>Run-2 (33/fb):LLPs in events with </a:t>
            </a:r>
            <a:r>
              <a:rPr kumimoji="1" lang="en-US" altLang="ja-JP" sz="1600" dirty="0" err="1"/>
              <a:t>missET</a:t>
            </a:r>
            <a:r>
              <a:rPr kumimoji="1" lang="en-US" altLang="ja-JP" sz="1600" dirty="0"/>
              <a:t>&gt;250GeV</a:t>
            </a:r>
          </a:p>
          <a:p>
            <a:pPr marL="0" indent="0">
              <a:lnSpc>
                <a:spcPts val="1800"/>
              </a:lnSpc>
              <a:spcBef>
                <a:spcPts val="0"/>
              </a:spcBef>
              <a:buNone/>
            </a:pPr>
            <a:r>
              <a:rPr kumimoji="1" lang="en-US" altLang="ja-JP" sz="1600" dirty="0"/>
              <a:t>        motivated by  long-lived </a:t>
            </a:r>
            <a:r>
              <a:rPr kumimoji="1" lang="en-US" altLang="ja-JP" sz="1600" dirty="0" err="1"/>
              <a:t>gluinos</a:t>
            </a:r>
            <a:r>
              <a:rPr kumimoji="1" lang="en-US" altLang="ja-JP" sz="1600" dirty="0"/>
              <a:t> (large mass </a:t>
            </a:r>
            <a:r>
              <a:rPr kumimoji="1" lang="en-US" altLang="ja-JP" sz="1600" dirty="0" err="1"/>
              <a:t>squarks</a:t>
            </a:r>
            <a:r>
              <a:rPr kumimoji="1" lang="en-US" altLang="ja-JP" sz="1600" dirty="0"/>
              <a:t>)</a:t>
            </a:r>
          </a:p>
          <a:p>
            <a:pPr marL="0" indent="0">
              <a:lnSpc>
                <a:spcPts val="1800"/>
              </a:lnSpc>
              <a:spcBef>
                <a:spcPts val="0"/>
              </a:spcBef>
              <a:buNone/>
            </a:pPr>
            <a:r>
              <a:rPr kumimoji="1" lang="en-US" altLang="ja-JP" sz="1600" dirty="0"/>
              <a:t>        search for m(DV)&gt;10GeV, sensitivity m(DV)&gt;~100GeV   	 					</a:t>
            </a:r>
            <a:r>
              <a:rPr lang="en-US" altLang="ja-JP" sz="1600" dirty="0"/>
              <a:t>Phys. Rev. D 97 (2018) 052012</a:t>
            </a:r>
            <a:r>
              <a:rPr kumimoji="1" lang="en-US" altLang="ja-JP" sz="1600" dirty="0"/>
              <a:t>  </a:t>
            </a:r>
          </a:p>
          <a:p>
            <a:pPr>
              <a:lnSpc>
                <a:spcPts val="1800"/>
              </a:lnSpc>
              <a:spcBef>
                <a:spcPts val="0"/>
              </a:spcBef>
            </a:pPr>
            <a:endParaRPr kumimoji="1" lang="en-US" altLang="ja-JP" sz="1600" dirty="0"/>
          </a:p>
          <a:p>
            <a:pPr>
              <a:lnSpc>
                <a:spcPts val="1800"/>
              </a:lnSpc>
              <a:spcBef>
                <a:spcPts val="0"/>
              </a:spcBef>
            </a:pPr>
            <a:r>
              <a:rPr kumimoji="1" lang="en-US" altLang="ja-JP" sz="1600" dirty="0"/>
              <a:t>Run-2(33/fb):neutral pair LLPs decaying in </a:t>
            </a:r>
            <a:r>
              <a:rPr kumimoji="1" lang="en-US" altLang="ja-JP" sz="1600" dirty="0" err="1"/>
              <a:t>Calos</a:t>
            </a:r>
            <a:r>
              <a:rPr kumimoji="1" lang="en-US" altLang="ja-JP" sz="1600" dirty="0"/>
              <a:t>/MS</a:t>
            </a:r>
          </a:p>
          <a:p>
            <a:pPr marL="0" indent="0">
              <a:lnSpc>
                <a:spcPts val="1800"/>
              </a:lnSpc>
              <a:spcBef>
                <a:spcPts val="0"/>
              </a:spcBef>
              <a:buNone/>
            </a:pPr>
            <a:r>
              <a:rPr kumimoji="1" lang="en-US" altLang="ja-JP" sz="1600" dirty="0"/>
              <a:t>       φ(heavy neutral boson)</a:t>
            </a:r>
            <a:r>
              <a:rPr kumimoji="1" lang="ja-JP" altLang="en-US" sz="1600" dirty="0"/>
              <a:t>→</a:t>
            </a:r>
            <a:r>
              <a:rPr kumimoji="1" lang="en-US" altLang="ja-JP" sz="1600" dirty="0"/>
              <a:t>ss (neutral spin-0, long-lived) </a:t>
            </a:r>
          </a:p>
          <a:p>
            <a:pPr marL="0" indent="0">
              <a:lnSpc>
                <a:spcPts val="1800"/>
              </a:lnSpc>
              <a:spcBef>
                <a:spcPts val="0"/>
              </a:spcBef>
              <a:buNone/>
            </a:pPr>
            <a:r>
              <a:rPr kumimoji="1" lang="en-US" altLang="ja-JP" sz="1600" dirty="0"/>
              <a:t>        in standard Hidden-Sector model=&gt;no track, high Eh/</a:t>
            </a:r>
            <a:r>
              <a:rPr kumimoji="1" lang="en-US" altLang="ja-JP" sz="1600" dirty="0" err="1"/>
              <a:t>Eem</a:t>
            </a:r>
            <a:r>
              <a:rPr kumimoji="1" lang="en-US" altLang="ja-JP" sz="1600" dirty="0"/>
              <a:t>  </a:t>
            </a:r>
          </a:p>
          <a:p>
            <a:pPr marL="0" indent="0">
              <a:lnSpc>
                <a:spcPts val="1800"/>
              </a:lnSpc>
              <a:spcBef>
                <a:spcPts val="0"/>
              </a:spcBef>
              <a:buNone/>
            </a:pPr>
            <a:r>
              <a:rPr kumimoji="1" lang="en-US" altLang="ja-JP" sz="1600" dirty="0"/>
              <a:t>        good sensitivity in 125&lt;m(φ)&lt;1000 GeV, 5&lt;m(s)&lt;400 GeV						</a:t>
            </a:r>
            <a:r>
              <a:rPr lang="en-US" altLang="ja-JP" sz="1600" dirty="0"/>
              <a:t>CERN-EP-2018-351</a:t>
            </a:r>
            <a:endParaRPr kumimoji="1" lang="en-US" altLang="ja-JP" sz="1600" dirty="0"/>
          </a:p>
          <a:p>
            <a:pPr marL="0" indent="0">
              <a:lnSpc>
                <a:spcPts val="1800"/>
              </a:lnSpc>
              <a:spcBef>
                <a:spcPts val="0"/>
              </a:spcBef>
              <a:buNone/>
            </a:pPr>
            <a:r>
              <a:rPr kumimoji="1" lang="en-US" altLang="ja-JP" sz="1600" dirty="0"/>
              <a:t>    </a:t>
            </a:r>
          </a:p>
          <a:p>
            <a:pPr>
              <a:lnSpc>
                <a:spcPts val="1800"/>
              </a:lnSpc>
              <a:spcBef>
                <a:spcPts val="0"/>
              </a:spcBef>
            </a:pPr>
            <a:r>
              <a:rPr kumimoji="1" lang="en-US" altLang="ja-JP" sz="1600" dirty="0"/>
              <a:t>Run-2(36/fb): φ/H</a:t>
            </a:r>
            <a:r>
              <a:rPr kumimoji="1" lang="ja-JP" altLang="en-US" sz="1600" dirty="0"/>
              <a:t>→</a:t>
            </a:r>
            <a:r>
              <a:rPr kumimoji="1" lang="en-US" altLang="ja-JP" sz="1600" dirty="0" err="1"/>
              <a:t>Z+Zd</a:t>
            </a:r>
            <a:r>
              <a:rPr kumimoji="1" lang="en-US" altLang="ja-JP" sz="1600" dirty="0"/>
              <a:t> with </a:t>
            </a:r>
            <a:r>
              <a:rPr kumimoji="1" lang="en-US" altLang="ja-JP" sz="1600" dirty="0" err="1"/>
              <a:t>Zd</a:t>
            </a:r>
            <a:r>
              <a:rPr kumimoji="1" lang="en-US" altLang="ja-JP" sz="1600" dirty="0"/>
              <a:t> decaying in </a:t>
            </a:r>
            <a:r>
              <a:rPr kumimoji="1" lang="en-US" altLang="ja-JP" sz="1600" dirty="0" err="1"/>
              <a:t>Calos</a:t>
            </a:r>
            <a:r>
              <a:rPr kumimoji="1" lang="en-US" altLang="ja-JP" sz="1600" dirty="0"/>
              <a:t>(Et&gt;40GeV,no track, high Eh/</a:t>
            </a:r>
            <a:r>
              <a:rPr kumimoji="1" lang="en-US" altLang="ja-JP" sz="1600" dirty="0" err="1"/>
              <a:t>Eem</a:t>
            </a:r>
            <a:r>
              <a:rPr kumimoji="1" lang="en-US" altLang="ja-JP" sz="1600" dirty="0"/>
              <a:t>)</a:t>
            </a:r>
          </a:p>
          <a:p>
            <a:pPr marL="0" indent="0">
              <a:lnSpc>
                <a:spcPts val="1800"/>
              </a:lnSpc>
              <a:spcBef>
                <a:spcPts val="0"/>
              </a:spcBef>
              <a:buNone/>
            </a:pPr>
            <a:r>
              <a:rPr kumimoji="1" lang="en-US" altLang="ja-JP" sz="1600" dirty="0"/>
              <a:t>       excluded 0.1&lt;</a:t>
            </a:r>
            <a:r>
              <a:rPr kumimoji="1" lang="en-US" altLang="ja-JP" sz="1600" dirty="0" err="1"/>
              <a:t>cτ</a:t>
            </a:r>
            <a:r>
              <a:rPr kumimoji="1" lang="en-US" altLang="ja-JP" sz="1600" dirty="0"/>
              <a:t>(s)&lt;7 m with  5&lt;m(</a:t>
            </a:r>
            <a:r>
              <a:rPr kumimoji="1" lang="en-US" altLang="ja-JP" sz="1600" dirty="0" err="1"/>
              <a:t>Zd</a:t>
            </a:r>
            <a:r>
              <a:rPr kumimoji="1" lang="en-US" altLang="ja-JP" sz="1600" dirty="0"/>
              <a:t>)&lt;15GeV</a:t>
            </a:r>
            <a:r>
              <a:rPr lang="en-US" altLang="ja-JP" sz="1600" dirty="0"/>
              <a:t> </a:t>
            </a:r>
          </a:p>
          <a:p>
            <a:pPr marL="0" indent="0">
              <a:lnSpc>
                <a:spcPts val="1800"/>
              </a:lnSpc>
              <a:spcBef>
                <a:spcPts val="0"/>
              </a:spcBef>
              <a:buNone/>
            </a:pPr>
            <a:r>
              <a:rPr lang="en-US" altLang="ja-JP" sz="1600" dirty="0"/>
              <a:t>			Phys. Rev. Lett. 122, 151801 (2019)</a:t>
            </a:r>
            <a:endParaRPr kumimoji="1" lang="ja-JP" altLang="en-US" sz="1600" dirty="0"/>
          </a:p>
        </p:txBody>
      </p:sp>
      <p:sp>
        <p:nvSpPr>
          <p:cNvPr id="4" name="フッター プレースホルダー 3">
            <a:extLst>
              <a:ext uri="{FF2B5EF4-FFF2-40B4-BE49-F238E27FC236}">
                <a16:creationId xmlns="" xmlns:a16="http://schemas.microsoft.com/office/drawing/2014/main" id="{25B5FAD6-31FD-4005-BC2A-1446A3882E56}"/>
              </a:ext>
            </a:extLst>
          </p:cNvPr>
          <p:cNvSpPr>
            <a:spLocks noGrp="1"/>
          </p:cNvSpPr>
          <p:nvPr>
            <p:ph type="ftr" sz="quarter" idx="11"/>
          </p:nvPr>
        </p:nvSpPr>
        <p:spPr/>
        <p:txBody>
          <a:bodyPr/>
          <a:lstStyle/>
          <a:p>
            <a:r>
              <a:rPr lang="en-GB"/>
              <a:t>TYL/FJPPL Jeju May 10-12, 2019</a:t>
            </a:r>
          </a:p>
        </p:txBody>
      </p:sp>
      <p:sp>
        <p:nvSpPr>
          <p:cNvPr id="5" name="スライド番号プレースホルダー 4">
            <a:extLst>
              <a:ext uri="{FF2B5EF4-FFF2-40B4-BE49-F238E27FC236}">
                <a16:creationId xmlns="" xmlns:a16="http://schemas.microsoft.com/office/drawing/2014/main" id="{24D82FA6-C29E-4F97-9E1D-C69A07827B4E}"/>
              </a:ext>
            </a:extLst>
          </p:cNvPr>
          <p:cNvSpPr>
            <a:spLocks noGrp="1"/>
          </p:cNvSpPr>
          <p:nvPr>
            <p:ph type="sldNum" sz="quarter" idx="12"/>
          </p:nvPr>
        </p:nvSpPr>
        <p:spPr/>
        <p:txBody>
          <a:bodyPr/>
          <a:lstStyle/>
          <a:p>
            <a:fld id="{9F29A391-9CBA-435F-88ED-285D799C78CB}" type="slidenum">
              <a:rPr lang="en-GB" smtClean="0"/>
              <a:t>18</a:t>
            </a:fld>
            <a:endParaRPr lang="en-GB"/>
          </a:p>
        </p:txBody>
      </p:sp>
      <p:pic>
        <p:nvPicPr>
          <p:cNvPr id="6" name="図 5">
            <a:extLst>
              <a:ext uri="{FF2B5EF4-FFF2-40B4-BE49-F238E27FC236}">
                <a16:creationId xmlns="" xmlns:a16="http://schemas.microsoft.com/office/drawing/2014/main" id="{CDA0CAD9-8671-4CCC-961B-593CCCCCD791}"/>
              </a:ext>
            </a:extLst>
          </p:cNvPr>
          <p:cNvPicPr>
            <a:picLocks noChangeAspect="1"/>
          </p:cNvPicPr>
          <p:nvPr/>
        </p:nvPicPr>
        <p:blipFill>
          <a:blip r:embed="rId2"/>
          <a:stretch>
            <a:fillRect/>
          </a:stretch>
        </p:blipFill>
        <p:spPr>
          <a:xfrm>
            <a:off x="6142087" y="1092842"/>
            <a:ext cx="2234846" cy="1835184"/>
          </a:xfrm>
          <a:prstGeom prst="rect">
            <a:avLst/>
          </a:prstGeom>
        </p:spPr>
      </p:pic>
      <p:sp>
        <p:nvSpPr>
          <p:cNvPr id="7" name="テキスト ボックス 6">
            <a:extLst>
              <a:ext uri="{FF2B5EF4-FFF2-40B4-BE49-F238E27FC236}">
                <a16:creationId xmlns="" xmlns:a16="http://schemas.microsoft.com/office/drawing/2014/main" id="{6D3297D8-F90D-4FCE-BC6D-CA24C0E72BC3}"/>
              </a:ext>
            </a:extLst>
          </p:cNvPr>
          <p:cNvSpPr txBox="1"/>
          <p:nvPr/>
        </p:nvSpPr>
        <p:spPr>
          <a:xfrm>
            <a:off x="250443" y="934565"/>
            <a:ext cx="1744067" cy="369332"/>
          </a:xfrm>
          <a:prstGeom prst="rect">
            <a:avLst/>
          </a:prstGeom>
          <a:noFill/>
        </p:spPr>
        <p:txBody>
          <a:bodyPr wrap="none" rtlCol="0">
            <a:spAutoFit/>
          </a:bodyPr>
          <a:lstStyle/>
          <a:p>
            <a:r>
              <a:rPr kumimoji="1" lang="en-US" altLang="ja-JP" u="sng" dirty="0"/>
              <a:t>Hadronic decay: </a:t>
            </a:r>
            <a:endParaRPr kumimoji="1" lang="ja-JP" altLang="en-US" u="sng" dirty="0"/>
          </a:p>
        </p:txBody>
      </p:sp>
      <p:sp>
        <p:nvSpPr>
          <p:cNvPr id="8" name="テキスト ボックス 7">
            <a:extLst>
              <a:ext uri="{FF2B5EF4-FFF2-40B4-BE49-F238E27FC236}">
                <a16:creationId xmlns="" xmlns:a16="http://schemas.microsoft.com/office/drawing/2014/main" id="{9798CE1C-1B4F-4F73-B799-3ECD113075AB}"/>
              </a:ext>
            </a:extLst>
          </p:cNvPr>
          <p:cNvSpPr txBox="1"/>
          <p:nvPr/>
        </p:nvSpPr>
        <p:spPr>
          <a:xfrm>
            <a:off x="2071825" y="892983"/>
            <a:ext cx="4620047" cy="338554"/>
          </a:xfrm>
          <a:prstGeom prst="rect">
            <a:avLst/>
          </a:prstGeom>
          <a:noFill/>
        </p:spPr>
        <p:txBody>
          <a:bodyPr wrap="none" rtlCol="0">
            <a:spAutoFit/>
          </a:bodyPr>
          <a:lstStyle/>
          <a:p>
            <a:r>
              <a:rPr kumimoji="1" lang="en-US" altLang="ja-JP" sz="1600" dirty="0"/>
              <a:t>…. Typically in mass&gt;100GeV as large </a:t>
            </a:r>
            <a:r>
              <a:rPr kumimoji="1" lang="en-US" altLang="ja-JP" sz="1600" dirty="0" err="1"/>
              <a:t>missET</a:t>
            </a:r>
            <a:r>
              <a:rPr kumimoji="1" lang="en-US" altLang="ja-JP" sz="1600" dirty="0"/>
              <a:t> required</a:t>
            </a:r>
            <a:endParaRPr kumimoji="1" lang="ja-JP" altLang="en-US" sz="1600" dirty="0"/>
          </a:p>
        </p:txBody>
      </p:sp>
      <p:sp>
        <p:nvSpPr>
          <p:cNvPr id="9" name="テキスト ボックス 8">
            <a:extLst>
              <a:ext uri="{FF2B5EF4-FFF2-40B4-BE49-F238E27FC236}">
                <a16:creationId xmlns="" xmlns:a16="http://schemas.microsoft.com/office/drawing/2014/main" id="{3F3457D6-84EB-4E4F-9AB2-DCA938F2C465}"/>
              </a:ext>
            </a:extLst>
          </p:cNvPr>
          <p:cNvSpPr txBox="1"/>
          <p:nvPr/>
        </p:nvSpPr>
        <p:spPr>
          <a:xfrm>
            <a:off x="253482" y="4571889"/>
            <a:ext cx="1699632" cy="369332"/>
          </a:xfrm>
          <a:prstGeom prst="rect">
            <a:avLst/>
          </a:prstGeom>
          <a:noFill/>
        </p:spPr>
        <p:txBody>
          <a:bodyPr wrap="none" rtlCol="0">
            <a:spAutoFit/>
          </a:bodyPr>
          <a:lstStyle/>
          <a:p>
            <a:r>
              <a:rPr kumimoji="1" lang="en-US" altLang="ja-JP" u="sng" dirty="0"/>
              <a:t>Leptonic decay: </a:t>
            </a:r>
            <a:endParaRPr kumimoji="1" lang="ja-JP" altLang="en-US" u="sng" dirty="0"/>
          </a:p>
        </p:txBody>
      </p:sp>
      <p:sp>
        <p:nvSpPr>
          <p:cNvPr id="10" name="コンテンツ プレースホルダー 2">
            <a:extLst>
              <a:ext uri="{FF2B5EF4-FFF2-40B4-BE49-F238E27FC236}">
                <a16:creationId xmlns="" xmlns:a16="http://schemas.microsoft.com/office/drawing/2014/main" id="{9CE7186C-9723-4E11-8771-02DF7BB0F934}"/>
              </a:ext>
            </a:extLst>
          </p:cNvPr>
          <p:cNvSpPr txBox="1">
            <a:spLocks/>
          </p:cNvSpPr>
          <p:nvPr/>
        </p:nvSpPr>
        <p:spPr>
          <a:xfrm>
            <a:off x="623329" y="4882962"/>
            <a:ext cx="8826635" cy="2017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0"/>
              </a:spcBef>
            </a:pPr>
            <a:r>
              <a:rPr kumimoji="1" lang="en-US" altLang="ja-JP" sz="1600" dirty="0"/>
              <a:t>Run-1 (20/fb):LLPs in events with </a:t>
            </a:r>
          </a:p>
          <a:p>
            <a:pPr marL="0" indent="0">
              <a:lnSpc>
                <a:spcPts val="1800"/>
              </a:lnSpc>
              <a:spcBef>
                <a:spcPts val="0"/>
              </a:spcBef>
              <a:buNone/>
            </a:pPr>
            <a:r>
              <a:rPr kumimoji="1" lang="en-US" altLang="ja-JP" sz="1600" dirty="0"/>
              <a:t>          </a:t>
            </a:r>
            <a:r>
              <a:rPr kumimoji="1" lang="en-US" altLang="ja-JP" sz="1600" dirty="0" err="1"/>
              <a:t>muonPt</a:t>
            </a:r>
            <a:r>
              <a:rPr kumimoji="1" lang="en-US" altLang="ja-JP" sz="1600" dirty="0"/>
              <a:t>&gt;50GeV &amp;track*hits in TRT/SCT but no hits in Pixel (*tracking re-run </a:t>
            </a:r>
            <a:r>
              <a:rPr kumimoji="1" lang="en-US" altLang="ja-JP" sz="1600" dirty="0" err="1"/>
              <a:t>owith</a:t>
            </a:r>
            <a:r>
              <a:rPr kumimoji="1" lang="en-US" altLang="ja-JP" sz="1600" dirty="0"/>
              <a:t> looser d0, z0) </a:t>
            </a:r>
          </a:p>
          <a:p>
            <a:pPr marL="0" indent="0">
              <a:lnSpc>
                <a:spcPts val="1800"/>
              </a:lnSpc>
              <a:spcBef>
                <a:spcPts val="0"/>
              </a:spcBef>
              <a:buNone/>
            </a:pPr>
            <a:r>
              <a:rPr kumimoji="1" lang="en-US" altLang="ja-JP" sz="1600" dirty="0"/>
              <a:t>          EM(~photon)&gt;120GeV &amp;trackless (~ inefficient to non-primary tracks) </a:t>
            </a:r>
          </a:p>
          <a:p>
            <a:pPr marL="0" indent="0">
              <a:lnSpc>
                <a:spcPts val="1800"/>
              </a:lnSpc>
              <a:spcBef>
                <a:spcPts val="0"/>
              </a:spcBef>
              <a:buNone/>
            </a:pPr>
            <a:r>
              <a:rPr kumimoji="1" lang="en-US" altLang="ja-JP" sz="1600" dirty="0"/>
              <a:t>	=&gt; Set mass /lifetime limits based on SUSY models       </a:t>
            </a:r>
            <a:r>
              <a:rPr lang="en-US" altLang="ja-JP" sz="1600" dirty="0"/>
              <a:t>Phys. Rev. D 92, 072004 (2015)</a:t>
            </a:r>
          </a:p>
          <a:p>
            <a:pPr marL="0" indent="0">
              <a:lnSpc>
                <a:spcPts val="1800"/>
              </a:lnSpc>
              <a:spcBef>
                <a:spcPts val="0"/>
              </a:spcBef>
              <a:buNone/>
            </a:pPr>
            <a:endParaRPr kumimoji="1" lang="en-US" altLang="ja-JP" sz="1600" dirty="0"/>
          </a:p>
          <a:p>
            <a:pPr>
              <a:lnSpc>
                <a:spcPts val="1800"/>
              </a:lnSpc>
              <a:spcBef>
                <a:spcPts val="0"/>
              </a:spcBef>
            </a:pPr>
            <a:r>
              <a:rPr kumimoji="1" lang="en-US" altLang="ja-JP" sz="1600" dirty="0"/>
              <a:t>Run-2(33/fb): di-muons with displaced vertex</a:t>
            </a:r>
          </a:p>
          <a:p>
            <a:pPr marL="0" indent="0">
              <a:lnSpc>
                <a:spcPts val="1800"/>
              </a:lnSpc>
              <a:spcBef>
                <a:spcPts val="0"/>
              </a:spcBef>
              <a:buNone/>
            </a:pPr>
            <a:r>
              <a:rPr kumimoji="1" lang="en-US" altLang="ja-JP" sz="1600" dirty="0"/>
              <a:t>       set limit on H</a:t>
            </a:r>
            <a:r>
              <a:rPr kumimoji="1" lang="ja-JP" altLang="en-US" sz="1600" dirty="0"/>
              <a:t>→</a:t>
            </a:r>
            <a:r>
              <a:rPr kumimoji="1" lang="en-US" altLang="ja-JP" sz="1600" dirty="0" err="1"/>
              <a:t>Zd+Zd</a:t>
            </a:r>
            <a:r>
              <a:rPr kumimoji="1" lang="en-US" altLang="ja-JP" sz="1600" dirty="0"/>
              <a:t> (dark photon) 		                 </a:t>
            </a:r>
            <a:r>
              <a:rPr lang="en-US" altLang="ja-JP" sz="1600" dirty="0"/>
              <a:t>Phys. Rev. D 99, 012001 (2019)</a:t>
            </a:r>
            <a:r>
              <a:rPr kumimoji="1" lang="en-US" altLang="ja-JP" sz="1600" dirty="0"/>
              <a:t> </a:t>
            </a:r>
          </a:p>
          <a:p>
            <a:pPr marL="0" indent="0">
              <a:lnSpc>
                <a:spcPts val="1800"/>
              </a:lnSpc>
              <a:spcBef>
                <a:spcPts val="0"/>
              </a:spcBef>
              <a:buFont typeface="Arial" panose="020B0604020202020204" pitchFamily="34" charset="0"/>
              <a:buNone/>
            </a:pPr>
            <a:r>
              <a:rPr kumimoji="1" lang="en-US" altLang="ja-JP" sz="1600" dirty="0"/>
              <a:t>        </a:t>
            </a:r>
            <a:endParaRPr kumimoji="1" lang="ja-JP" altLang="en-US" sz="1600" dirty="0"/>
          </a:p>
        </p:txBody>
      </p:sp>
      <p:graphicFrame>
        <p:nvGraphicFramePr>
          <p:cNvPr id="11" name="表 10">
            <a:extLst>
              <a:ext uri="{FF2B5EF4-FFF2-40B4-BE49-F238E27FC236}">
                <a16:creationId xmlns="" xmlns:a16="http://schemas.microsoft.com/office/drawing/2014/main" id="{3B2254E6-E0FF-4F9A-94D3-D6D604152B0F}"/>
              </a:ext>
            </a:extLst>
          </p:cNvPr>
          <p:cNvGraphicFramePr>
            <a:graphicFrameLocks noGrp="1"/>
          </p:cNvGraphicFramePr>
          <p:nvPr>
            <p:extLst>
              <p:ext uri="{D42A27DB-BD31-4B8C-83A1-F6EECF244321}">
                <p14:modId xmlns:p14="http://schemas.microsoft.com/office/powerpoint/2010/main" val="4147427304"/>
              </p:ext>
            </p:extLst>
          </p:nvPr>
        </p:nvGraphicFramePr>
        <p:xfrm>
          <a:off x="633971" y="5708629"/>
          <a:ext cx="7886700" cy="365760"/>
        </p:xfrm>
        <a:graphic>
          <a:graphicData uri="http://schemas.openxmlformats.org/drawingml/2006/table">
            <a:tbl>
              <a:tblPr/>
              <a:tblGrid>
                <a:gridCol w="3943350">
                  <a:extLst>
                    <a:ext uri="{9D8B030D-6E8A-4147-A177-3AD203B41FA5}">
                      <a16:colId xmlns="" xmlns:a16="http://schemas.microsoft.com/office/drawing/2014/main" val="1752326678"/>
                    </a:ext>
                  </a:extLst>
                </a:gridCol>
                <a:gridCol w="3943350">
                  <a:extLst>
                    <a:ext uri="{9D8B030D-6E8A-4147-A177-3AD203B41FA5}">
                      <a16:colId xmlns="" xmlns:a16="http://schemas.microsoft.com/office/drawing/2014/main" val="1822820128"/>
                    </a:ext>
                  </a:extLst>
                </a:gridCol>
              </a:tblGrid>
              <a:tr h="0">
                <a:tc>
                  <a:txBody>
                    <a:bodyPr/>
                    <a:lstStyle/>
                    <a:p>
                      <a:pPr fontAlgn="t"/>
                      <a:endParaRPr lang="ja-JP" altLang="en-US">
                        <a:effectLst/>
                      </a:endParaRPr>
                    </a:p>
                  </a:txBody>
                  <a:tcPr>
                    <a:lnL>
                      <a:noFill/>
                    </a:lnL>
                    <a:lnR>
                      <a:noFill/>
                    </a:lnR>
                    <a:lnT>
                      <a:noFill/>
                    </a:lnT>
                    <a:lnB>
                      <a:noFill/>
                    </a:lnB>
                  </a:tcPr>
                </a:tc>
                <a:tc>
                  <a:txBody>
                    <a:bodyPr/>
                    <a:lstStyle/>
                    <a:p>
                      <a:pPr fontAlgn="t"/>
                      <a:endParaRPr lang="en-US" dirty="0">
                        <a:effectLst/>
                      </a:endParaRPr>
                    </a:p>
                  </a:txBody>
                  <a:tcPr>
                    <a:lnL>
                      <a:noFill/>
                    </a:lnL>
                    <a:lnR>
                      <a:noFill/>
                    </a:lnR>
                    <a:lnT>
                      <a:noFill/>
                    </a:lnT>
                    <a:lnB>
                      <a:noFill/>
                    </a:lnB>
                  </a:tcPr>
                </a:tc>
                <a:extLst>
                  <a:ext uri="{0D108BD9-81ED-4DB2-BD59-A6C34878D82A}">
                    <a16:rowId xmlns="" xmlns:a16="http://schemas.microsoft.com/office/drawing/2014/main" val="1880861327"/>
                  </a:ext>
                </a:extLst>
              </a:tr>
            </a:tbl>
          </a:graphicData>
        </a:graphic>
      </p:graphicFrame>
    </p:spTree>
    <p:extLst>
      <p:ext uri="{BB962C8B-B14F-4D97-AF65-F5344CB8AC3E}">
        <p14:creationId xmlns:p14="http://schemas.microsoft.com/office/powerpoint/2010/main" val="370098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a:stretch>
            <a:fillRect/>
          </a:stretch>
        </p:blipFill>
        <p:spPr>
          <a:xfrm>
            <a:off x="258872" y="3739074"/>
            <a:ext cx="2248886" cy="600107"/>
          </a:xfrm>
          <a:prstGeom prst="rect">
            <a:avLst/>
          </a:prstGeom>
        </p:spPr>
      </p:pic>
      <p:sp>
        <p:nvSpPr>
          <p:cNvPr id="16" name="角丸四角形 15"/>
          <p:cNvSpPr/>
          <p:nvPr/>
        </p:nvSpPr>
        <p:spPr>
          <a:xfrm>
            <a:off x="4224166" y="3275109"/>
            <a:ext cx="2312101" cy="12574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b="1" dirty="0">
                <a:solidFill>
                  <a:schemeClr val="tx1">
                    <a:lumMod val="75000"/>
                    <a:lumOff val="25000"/>
                  </a:schemeClr>
                </a:solidFill>
              </a:rPr>
              <a:t>PhD students</a:t>
            </a:r>
          </a:p>
          <a:p>
            <a:pPr algn="ctr"/>
            <a:r>
              <a:rPr lang="it-IT" b="1" dirty="0">
                <a:solidFill>
                  <a:schemeClr val="tx1"/>
                </a:solidFill>
              </a:rPr>
              <a:t>Nathan LALLOUE </a:t>
            </a:r>
          </a:p>
          <a:p>
            <a:pPr algn="ctr"/>
            <a:r>
              <a:rPr lang="en-GB" b="1" dirty="0" err="1">
                <a:solidFill>
                  <a:schemeClr val="tx1"/>
                </a:solidFill>
                <a:effectLst/>
              </a:rPr>
              <a:t>Sayaka</a:t>
            </a:r>
            <a:r>
              <a:rPr lang="en-GB" b="1" dirty="0">
                <a:solidFill>
                  <a:schemeClr val="tx1"/>
                </a:solidFill>
                <a:effectLst/>
              </a:rPr>
              <a:t> WADA</a:t>
            </a:r>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406" y="1342415"/>
            <a:ext cx="1828961" cy="1828961"/>
          </a:xfrm>
        </p:spPr>
      </p:pic>
      <p:sp>
        <p:nvSpPr>
          <p:cNvPr id="4" name="AutoShape 2" descr="data:image/jpeg;base64,%20iVBORw0KGgoAAAANSUhEUgAAAV4AAAFeCAYAAADNK3caAAAgAElEQVR4nOy991sbB96vvf/Fc7ZkdxPHNkWg3jsIiSaQkECV3nvHYHCLE6et0zZt09umOnGK47jQsZPYgAAXulP2OefvuN8fRsKiGjves8/1XueHzwWImdFoYO75zudb5neLM6PEa2F2sxbnxtZpaXa9Nm5jaWaUlZmxLbUcGd2klen7p+WpEZanRliaHBY0PbJ5/+6w/5sUdwwWZkeZnxlZU+z4LF0bZ/n6BMvXJ1i6Ns7StfF162x3PO+07Mb1lubGWJ4bv73fkREWp0dYnBI+63Jk/bFfjQi6NTPOyvQoS5PDLFwdYn5ykJtTF5mfHmR+epDF6SGWpoe4+eM5ro1/zeSFT5n4+h1GPn+NoU9e5vwHz/PNm09z6qXjvPtUL68cbeG5A9U82RrmyZYgTzT7eaLZz5MtAR6t9zJQnkt3MIO2QgtNbgPNBUZaPCaaC4w0uQ20eEy0es10+qz0BNLo9plpK9DR4tbSUWimO5BOpy+djsJ0mlwmanJ0VDg0lNhU+M0y3NoU8lRJ5KmScKqSyFYnkKnej125F5t8DzbZHmzSPdhlD5Mp30u2fD85iv04FQnkKxNxqxPxapIp0okIGFMJWcRUZchozlHS6dLSW2TkkTI7zzYX8NZAGZ+fbGPwzWP8eOp5rl94l6WJz/lp+jw/Xxvhp/nLrMz/wOLNH5m//gML139gYe4SN6ZHuT45xPz0CEuzYyzPjrIyO8zyzBCL0xdZigyyMjvM6twIK7MjrMyMsBwZ2fLvuDIzxursOCuz4yzP3T+tzI2zOvvv18b9XpkTXttq2Vszd9baduO2GTuX1r1P3DZ/mhnn55lxbt3L/m9k2ezYFp9jjNXZUVZnRlidEf6e6zQ7wvLcKMtzo/xuK9CsO9nvEbzL24B3K/jeV/BOR8Ebg+/9AO/MKIuzYyzOjrIwsw1458ZZvnb7j78UO16zW4B3dmwNosKyt8G7uB1049eJ3/8ofJemR1jaeFyjx3Y1MspqZCwK3iEWrg5y8+oFblw9z40r57j+43dc/+Es17//lsjoaa6c/5jxr97m/McvcebdZ/jqjSc59fJxPnz2EG8/0c3Lh5s42V3J4y0hHqn1cqymgGM1bo7VFPBIbQGHK/M5EM6kw5dGi8dEo0u/Bt8mtyH6swDi9kIL3X4rXUVmWqPgbS800elLo6MwjTaPlYY8I1VZGsrsKsJpSoqMEvLVSeQqEshRJJCj2E+Wcj8O1T4yFA+TLtsI3n1kK/aTq0zEqUwkX5WEW52ER5NMoU6Ez5BCwJRCWbqEOoecFqeazgI9A6E0nqh18lJXgPeP1/LVCz0MvXuCK6dfZvb8e8xfOs3S5HeszI2wfP0SSze+Z+nGDyxd+57F2UvMT49yY3KYhcgIS7OjLM+OsBwF71JkkKWZIVZmhwXozo6wMrPh7/f/wHvX4N30+TaA96d7BO8m+P47wLsx2tsIqu3AtTQzuunk3+6faKtl7oumBS1NR+Eb2Qzee9Js9KI0M8JCJE7xx2hufA2MMVDH1tsIcWH5aPS6ab2x2+vFoBs71nHbW5q9Hf0uxZ20S9PDLE4NsTQ1xNLkEMtTQ6xMD7M8NczS1UEWfjzPjR/OMnfpa2bGTjM1dIofz3/EpTPvMXTqNb794AVO/eME7z3Tz2uPtfP3Q/Wc7K7g8ZYQx+oK6S/PozuUSYc/g1avNSoLbYVWOnzptBVaaXKbqM/TU+fUUpuroT5PR0O+nvo8HXVO3drPzW4j7YVm2r0mWtx6ml06Wj0m2gqtNBeYacw3UZ2tpTRDScgqx2eS4NYmky3bi138EBmpD5EhfkgAbRS6aZKHSJPsIV2yhwzZXhzy/WQrE3GqksnXiHBpRBRoRXi0IjzaZLzaZLzaJPyGZIotKVRkSKnLVtDq1tHrt3CsPJO/Nbl5pTfM+483cfqlfs6/9yQTp19l8vwHXLv0FYtTF7h1fYKfbn7P6rVLLM+OsxQZY3E6elcyM8LS7MgafJdmhwUIR19bmR1ldXb7YGU78G51Pv7/HbzrtrvTZ9tie78FvFt9nn8feLeIEDdpZux2pLtL8P5b4RsZZSkaBS5G7gN04+8GIuvBu9Vxupvjud0JtFN0Ph8ZZnFmdPMJGBEuOItTQyxODbI4eZGFyQssTl5kafIii1cvsPDjOW5e/pZr418SGf6UH8/9k4mv3ubiJy9z5r1n+PTVR3n3mYO8/Egzf+sp55HGIg6WO+kMZNDisVCfp6M6W02FQ0GFQ065/bYqHAqqslRUZamozFSuqSpLRU2OhtpcLTU5WmpyNFFpqc/T0ew20lJgpMmlpzFfiIab3Gbq8wxU5+gos6sIWqUUGlNxa5PJUezDlvIXrEl/wpL0AJbkP2MVP0iabA9p0ofWwJsmeRibbB8OeQLZyiScahH52hRc2hTc2hTcGhFudRIuVQL5yn241fvxaBPwG5MpSRdT5ZDRkKuk3a2lN2DmaIWdv7V6efVQBR881cbpV49y8cNn+eHM21wb+5xbkYv8cm2Mn2bHWJ0Zi56IYyzPjLA4M8zizDBLM8MCgKMnoADjUVZmx3a+tY0D78oO0L1b+P4nwbvT8ruB7k7gjd/+nbZx/8G7DXzvBN5t/5izYyzP7Kxtfdy78HzXwBkZEW6jI9Fo+m4UGV2D7sKaRnapDbf524D3XuH928Er7ONSzMqIjDA/Jfi2C5ODLE0NsRwZZnl6iKWpQRaunufmD2e5NvENkZHTTF78lCvffcDlr99k+NOXOPveST57+RjvPN3DS0cbeKqrlGMNhfSV59IRsNHsMVGfp6M2R01VlpLKTDkVdhkVDgG25XY5ZRmyLSSn3K6gwqGkMlNFZaY6+lVFVZaaqix1FL76NdU59dTlGah1GqjM0lJiVxKwSvDok8lT7ydT9jDpKX/BlPhHDAm/x5j4R8zJD5AmeRCbYi82+V5ssr3YZPuwyfaRIduPXZ5ApiKRHGUSTlUyearkqD+ciFO5H6diH075wzgVe3Eq91GgTSRgTqU0XUKVQ0Z9jpJWl4aeIiOHy+w83pDHc10B/nG4kn/+rZOvX3+E0U9fIHL+fRYunWZ18hw/z47wy7Uxfrk2zursCEvTgyxOD7IQGRIAPCf8/WJfV+JO4vhzYytvcSV6LsaCnvsR9W4Xfd5P8Mb2XdCd1/mfBt5bcxNrWt3y2MUutqNrkW8Muquzo6zMjm4P3p2gu9Nt0B193LtYdmk6Fq3+NsCtwTIK0Hhv9k7a5LFuAO9uouKdIuF7Bm/0c8R/phuTg1y/coHrV85z88p5lqYGuTU7yurMMCuRIeZ/PMfc+NdMDZ7i+7MfMv7V24x9/ipDHz3HN2+e4JO/D/D68WZOdpVwrK6A7rCdZo+J2lw1lZlyyjMklNnEayrPkFBhl1LhkFOZqaTcLqfUJqU4TUzYmkrYKqY4TUxJupRSm4yyDMU6lduVlNuVVDgEGFdla6nO0VGdqxeUo6cyS0dxhhK/VUqBIZlc1T7s0gexJv8Jw/7fo937X2j3/ReGxD9gFj1AmvQhMpT7sCv3Y1ckrJd8P5nyBLIUieQoEslVJEb94X1ky/eSLdtDtuRBsqR7yJQ+jFOZgFcvImBOpSRNTEWGhJpMGY05CtoLNBzwGzhcms6j1Vk81+njzUdq+PyFXoY/eIqpM2+wdOk0v84M8t/XR/jfN8b5aXaYpamLLExdZH7qIguR4bXEanx+YOXaxBp473i3OBP197c5Z/8ner1bRfB3C9//GHjjoCuAd2LdxXLdPs+ORc+/0bsA70w0st2ou4DuSuTeo96laLS7uMMt/b8bvJuSW78R/NsmIXfhm29cbmNy72ZkmJtTg9ycGmRhapClqUGWpgdZnh5kcfI88z+e5drE10SGP+fKuY8Y//pdhj77B+fff5ZvXnuUj5/t441HWzjZVcKR6ny6ghnU5+uoylZSniGlNF28pjKbhHKblPIMKRUZMirstyPeUpuUknQJYas4Cl5JVFKK06SErVLCFinFVhklaXJK0xWU2ZSU2VWUOdSUZ2qpyNJRka2jPFNHqUNDIE2O15hKniYBh+wh0lL+jDHhDxgSfo8h4Q+Ykv9EuuRB7Iq9ZKkTyNEmkaNNJleTjFMrEqQR4VSLyFOLBH9XK8KtTcatScatScStScCl3o9LuZd8VQJ5miRc2mQ8umQK9Un4DImETEmUp4mos4tpzVPSU6hnIGjhWFkGT9Q5eba9kFcPlvLuo/V88feDjH78vBD9TnzBT1Pf8XPkIj/PDrMasxpmRuKS1eMszU2wcu0SK3OXhEg2sj5XsjV4N9zh/Ubw/t+IfLezT3YL300R9F18jo3gXbkbzQngjdfK3MT27zU7xq3ZsajlMLoWAe8I3rsCbOzgRdZrO/DuxusVLIKRTV7q3UaZ9wLeraoJ5mdiCbTtKjh2UeWxg/e7G/Cu+yxR8N6MDHNjeogb04PMTw+xGBliOXplXZ4eYuHqeW58f4a58dNEhk8xefETvv/2fUa+eINz/3yBr/7xGB+f7OWNY00821XKkWoXbYUWanPVlKSnErKICJqSCZlEFFtSKU2TUJYupdwmW1M8eMsyZJSkSwlbJYQsYsJWydr3QXMqAWMqfkMKAaOYkFlK2CqjJE1BcbqSsE1FOENNiUNLaaaOEruGkE1FkVmKSyciS76X9JQ/Y0r8I7p9/4U+4feYRQ9gkz5EtjqBPL2IfEMKLmMqbmMqBUYxHqMYj1EiyCDBa5DgNUooNIopMqbiM6bgM4rwGUQU6QXIFhpS8JokeAypFGiTcKv241Y+jFe1h7B+P1VpyTRny+gu0HKwyMjhoIWjxWkcK7XxSEUGx6scPNfh48OnO7nw7tNc/eYNFidO8fPUd/yfG2P8en2MW3NCWVksabo0N8Hy3CVWrl1mZe4yizNjLEwPsxgZ2XVieqvI917A+++OfO/IkbvZ1j3sfwy891IZsjI3IdyRxOlOkF9nO/ynwbvxH2l5ZnTtCr90B/BuC9Ydlon5tfcU6e4CvNvBc9uLROxzztwuu9vq7mKTVx3VQiQu0p0e4ub0EAuRYZYiw2u+7sKVc1y/fIZrE18yO/o5Uxc/5odv32f4s1f5+u2/8eHzh3n9kRae6y7nsYYiDpbm0Oq1UJWlpNwuW7MMiq1iSqwSStOllNnklGcoqMhQCrIrqXQo4qSkwq6gLEMelYJSm4KSNBlhi5SASYxPn4rfKCZgkhA0SwmapQQsMvwWOYE0JSGbmnCGmmC6Cr9VQYEhFac6EYd0D9bkBzAn/QlT0h+xpv4Fh+JhcrWJuE2peK1SvBYJhWYxhSZBRVH5TBJ8Jgl+s5SgRUbIKiNslVGcJqUkTUKJVUyJVUyxJVW4UKTJCFqkBEyp+A3J+LQJ+LX7KNbvp8KcSH1GKq05crpcavoK9fT7jRwKWThcbOVIaTqP1mTzbIefN47W8vnf+xn65zNMnX2H5R++5tbUOX6eG+Gna2Pcuj7OyrWYzRTThPB1Zlz4v9htbmRD1Huv0N0YMcb0Pwm8W0W6K/H6DdC+43HZAN3dgfc2fO8ZvNsB9G7BuynC3Qak89PDzE8PbwvhnbQxQrxb4N4JvPHvE/8PvxV815bdWG87c+cTK1adEdNCZIT5yDA3I9FjM30burFE2vXL3zAz+gWzI6eYHfmMq+c+YOL0G3z77knef+YgLwzUcbyhiJ6Qgya3iaosJSXpEgKmZEKWVIrTbnuza36sXUWFXU2lQ0OlQ0tVppaqTBVVmXKqs5TUZmuoydZQna2OSkNVpoZyu4qSNAUhsxSfXozPIMZnlOAzSigyiCk0SPAapBSa5PgtCgJWJT6LHK9JSp4mmSz5PmypD2JJ+hNW0Z9JF/+VTOU+XEYRhWlS/BkKgnYVwXQZAYuEgEWM35yK3yQoYE4lZJFQbJVSmh69eNiVVDqUVDkUVDvkVNsFVdqFZGBZhpxym5yyNAml5hRKjEmUGPZTZthHlSWROpuIlmwpXS4VB7w6+v1GBkIWDhVb6Q9bORAwMlCSzsl2P+881sLZtx5n6rt3WLh0ml/nhvjXjXH+NX+Jn29OsHJtjMXZ2P/HKMuzE6xeu8zK7MRdB0DLW0B36dp6/Sfth/sC3vsQoa9sgGg8SO/H8dlsjYzdGbxLM9tVLOwQvW4B3pVdQndpZgvwztwGzPz0UBS+dyuhdnJhZoT5yAZtBO/MNuCdiQPvNhH2ncC7btk4gO7W946H7tL0CAvT0eMS+4zTwyxODwmlY1eE6oXrl75mbuwLIoOfMPnd+4x89gpfv/Ek7z51gJMHKjhU46bdZ6MmV0uZXU7IkkrALMJvTCZsFVOaIV9LfsVUmammKlNLdZaOmmw9NTl6arI11GQrqc1RU+/UUu/UUZcrqDZXWKYyU0uZTU3YqiBglOI3SvGbpPgMEgr1Yry6VAq0qRToxBQapRSZZHiNEty6VHKVCdgle7Cl/JW05AfIkDxItnI/Lr2IojQZAbuSoF1JMENBwCrBbxLhMyZTZEjCZ0jGp0/GbxARNKUQtogpsUopS5dRkSGnyq6g2i6nxiGnNlMhKEtBTZaS2mwV9Tlq6rNV1DkU1GZIqUlPpdoqojY9hXp7Kk1ZElpzZXS4VHR7tPT6jPSHLfQFTXR6NHR6NRwqzeCpZi9vPdrIN68fZ+KLl7kx+inLV77l57lhfrk+yk/XRlmdG2VpRrAXlmbHWZm7dE/gjUWDMW0F3nuC730B7xgrM6MbtBG8O2sri+Bu9004RlvbBvcNvDH4rgPv2J3Bu7FGd+22eLe+bbRLamX67iLddfbATAy8g1H47k4LkZhuQzgWOc9P3wbWpiaI7fYjIsA7Hrrx29sI3+2i3Vh0GmvtjYfvjhenDeBdnB5Ze9/lGeH381cvcvOH77jx/VluXDrDzUvfMD/xNVPnP2Tii9f48rXHeP3RNp5oDdEVdlCbr6PcoSBslRAwC15nwJxCyCKmxCanIlMdLf26raosDTXZOmpzDdQ5jdTnmaKgVdGQp6EpX09TvoHGPAMNeQYa8ozUOQ1UZ+upsGspSVcRsigIWuQEzDJ8RgG8Hm0K+apk8tXJFOhS8ejFQjuwOoks2V5sor9iS/krttS/kqPYR4E+BZ9VRtihIpypJpChwGeVUGhMxqvdh0ezD49mLx7NPrya/RRqE/HpkggYon61OZVSq5iKdCmVNinVdhk1Djl1WQrqs5U05qpoydfSXmCgs8BIh1tPe56W1hw1LVlKWrIVtGTLac6S0ZgloSlHRotTQadHS1/QzMGQmZ4iHV1R+Pb4jTxWn8eL/WV8+kIvo588R+T8eyxf+YZfZgf59foov1wfY2UmehGNjKwFP6uRrSPCncC7MbLbCrx3C9/7Bd74+tb4pNNuFesWi9//rfZt2wqI2e392nsF8Hbg/Wl2YlOjhrD/u6zjXfd6ZLNit8zxdby/Gbyzsah3iIXpwU2a36D1v4+H75DwczwoN1gXi2sa3UbR329hgcSDd6vjthG6G8F7L/BdjEa9i5ERwQueHmH+ygUBupe/5cbEN1wf+5Jrw58zduoffPXaCV4/3sKjjUV0BjKozlVRnJ5K0JKK35SC35QiQNcqocQmo8yuWKu3rXBEb8kzVdRka6jL1dGQZ6Qx30STyxRteNDQ5NLR7DbQ7DbQ5DLQmG+kIV8Ab012NOrNUBNOUxKyKqLglVKkF1OgSSFflSS08WpFFOiExoY8VRLZ0r3YUx7EIX6ILNnDuDTJ+C0yQjYVxQ41YbsSn1WCx5CMW7OPfMVD5Cv34FLuwa3aS4FqH15NAoXaJHy6ZPz6ZIJGEWFTCiWWVMrSxJSnS6jMEABclyWnMUdBa76GTo+BnkITBwpNHPCaOeAx01NgosdtpNutpz1PRVO2jKZsKY05UtpcSnp8eg4GjBz0G+kt0tPhVtGaL+dAwMjRqkxe7Cvm42c6ufDek0yefYv5S5/zc+Q8/7o2ws9zAlyWond7y5HR23eQM7GGjJ3Bu+Vt+TbgvRv43j/wjqzXroEb1dwYy9fGdgTvbkvP/r3gnYiCd2IL8I5tD96dtFPTQsyOWImM7mg3xNfoxked6275Z0ZYjERvo9cklExt1OLU4Ibl1mthanhNwq35yDoJvut2Wp/wWxc9bwPebZN+G6LX3YJ3XW3z9AiLUyMsTkcvflPDLFy5wPz337Hw/VnmL51h5uKn/PDNO3zx6mO8fLiBY7UemtxGKjPllNrEFKelRMu+JLdrbe1yKhxKyu0KyjPklGfIKMuQUmGXUZ2ppD5HQ1OenhaXkVZ3VAUGWgr0URloWQOvnoZoM0RNtpbKTA1ldjXF6ZvB69Gm4FYn41Yn49Gm4NWl4tGKcKuTcSr2ky19GKdiPy51EkVGMeF0JcU2FeF0BQGLFI8+mXzVPnJkD5El/gs50gdxyvfgUu6lQJ2AV5NEoVZEkU6ETy/CrxfhN4gIGEWEzCLClhRKrKmUpompzBBTmymhMUdOm0tNp0fPgUITB31WBgI2DoccHA7ZORyy0VtoosOlptWpoClHSqtTRmeBit4iPYfCFg6HrfQW6eksUNHpUdFdqOZYRQYn2zy881gDZ14/xvdfvsLCpVP8OnOBf90Y49ebl1mdG98E3tXIevBuAso9gne38L1f4L01O7qldgTu3G0tz42xtAN472auw07w3R2QJ1ienRAsodkJVqO6NTexDry35m7D97ZVMnb34L0TlGPg3S7JtrE54jZ4NyS5ZkZYigyzFJ2atRTtwlrcQkLt6tCWEtpnh9dpI/x20qYSt7joNVb2s3ZBmr3dPi1UMIys08ZE2W6hu/7YjbI4FdMwi9HZC/Pff8fNiTPMDZ/m0um3+Padk7x2vJUj1W6aPSZK0lIImRIptiRTkpZCSbqEUpucCruCqrj23gq7nPJ0KeU2CeU2MVV2KXVZShpzNbTk62hzG2gvENRWYKDVo6fVI4C32a2PRsHCLIbaXB01OVqqsjSUO9SU2JSE0wTw+o1SivSSNdB6tSIK9alCwk2fileXQoEmGZcyAY9WhM8oIWRRUGrTUJKuImiRUaRPwaVKIFe2hyzxgzhS/0K29CGcir3kq/ZToEnCoxVRqEuJShSVUD5WZEjCZ0wmYBQi4RJLMhXpydTYU6jPktCcq6A9X0u3x8hBXxqHQ3aOhB0cK8nkUDCdPp+Rbo+WDpeCjnw5nS4FBwo1HApbOFqSzkDQRG+Rlq4CBW35Yrq9Kg4GDTzV7OLNR2r45rUjXPnmNRYvf8HPM4P86+YlVq+NC0nuewDvRvjuBry7ge9/EryxW/PlfwN4fxt8J1ievcRKVKuzl9aaK36KgTe+4WIdeMfvPJ1suw6uO8F3K/Cuu2WOg+78zGbwLkbBGyuRirW/blIUsMsbdBvUQyxMbobvTtoKvEuRkc2RclxEHIv4YyVg6+yYmBVzF17u9suNsjQ9xuLUCAtXB5n/8QLz35/jxvgZpi9+xsSXb/PFPx7n1UfaON7op8VroTZHRblNTKlVRGmaiLL0VCrs8ugcBSXVWUoqHUIbcHmGhPJ0MZUZEmocUuqzFTTlqmjJ09Dm0tLu1tLh1tFZoKPVraXJpaHJpaExX1BDnoaGPO3aMJzaXB3V2VoqMjWUZqgoThd8Xr9Jhs8gJNl8Bgl+o4SASUbQLCNokhEwSfEbJPj0YoJmGcVpKkrT1ZTZNIStSnwGMR51EvmKfeRKHyZHtpccxT6cqgRcGsG28OhSbkubQoFWFFUyBbokPLokPLpEPNpEvNpE/Pr9hI17KTbtpdi0j1JzAuXWZKrTU2lwyGnN1dBdYOSgz8rhUDrHSmwcLU7jcMhMv1/PgUI1PV41vUV6DgZMDIQsHA5b6PfrOFCopNuroMsj41CJiScbnbx+tIovXz3M+OcvMzvyGctTF1meGRE8yJmx6GS52+DdrutqO8vh/4H3zuC9W/jehvB9Bu+2Gf67hO9KHHiXtgDLHcE7Oyr8E8aBdyv4bgTu7eXWg/de4bvd/t9NpBo7GbYqyVuOjN6ephavLbcVfd/pMRYnR5j/8SI3L5/j5sS3zA59wcSXb/PN28/wj+PtHK710uZLp9wuo9wmgLTSJqYiPZXKDAnVWUphUE22iuosBRUOKWU2MRU2MZU2MTUOKQ3ZCpqdKlrzNbS7tHS4NHS4NHS6tXS6tbTmq2lwqmhwKqnPFVSXq6IuV0OdUxsFr56aHB2VWdrbdoNFTsAkw2+QEjBKCZpkhC1yiq0KSqxKStKUlKYphe+tCsptaqocOirtWsptGsIWOYVaEW5FAvmyfeTJ9pKvShS60vQpeAxiPAYxXoMEj15MQdxQHJdGhDvavebSJuHSJuJSJ+BS7cejeZgi7YMUaf6CV/VnvMo/41X+FZ/6IcK6fZSbk6h3SGnP09Dvt/BYeSYnKjN5vMrB8bI0DgX19BZp6PZo6PbqOBSy8EhZOkeLzRwO6TngldPmTKbTLeGAT8NjdTm8eriSUy8NMPL5K8yMnmL+yjlW56KZ/MjtkZ6xmcpbepczG+A7O7YGmqUdEmyxkaT/k8G7sgm82yfX7hW89wTfWONLHHjj24rjwbu6FXi3zMRvHBhzj7ZD/C33xmTWJpthi/eJgXczfG+PPNykqSGWpqIjEKPaCqjxry1MDQtDZqJamIraCNO7swjuZFVsqvyIldxNj7E6PcbK1CjLkyMsTQqjLIVRgnGe+qwQ/S9OCxePhavDLF4dZunKIPOXzzI79DmXv3ybr15/gjdPtPNEa5CuQDqN+ToqMgTLoMImpjJDSpVdLpRM5WqpdWqjTRMSIdLNEFPtkFKfLacpV0lbvpoOt5bOAj1dBQY6Cwx0ug20u/S05elozlXTmC2nIVtOfZac2iwF1ZmCdSFMKVNTla2hKurzljvUlNoUFFukhExigoYUgoYUwqZUSiwSytJkVNoUVNuV1DrU1DpU1NpV1DnU1GdqqIfyaa0AACAASURBVLWrqc5QUmaREtSLKNIkUqhOwKtOoEifjM+Uit8kxm+SxFkWqXi0KXg0QtTr0QoRsFeXQqEhhSJjCkUGEUUGET5jIn7TfooMD+PVPoRH8xBe9R4K1Xvwqffg1+whrN9HmSmRhkwpXQU6+gNmjpXZOF6RwfEKG8dKrRwKGun36ej36RjwaTkaNnK8zMKAX0OXS0JHvoSOfBkHA0Yer3Py0sEyPnymh+/ee4ofv32bhe+/YmXqPD/PRXv+IyNxAB4XNDPB6oxwwi/PTLAUEWyumIe4Bqrd6A5NFyv3qM3bGFvTdiVjt2biNLteq3FVDUtz4+uajlZmo3bMmsYFzW7ddLEu4r82zvK1ibUHGew66o0q9vPqtYlNrcWrUUhvPCa/26oM6m5adbcrw9q2WWGX3WjCUyyio9U2wndqaO0JE4tXh9Yp9vrakyimRra0EGLwjUH35gatS55FdgfdnaLmdfCN3T5Oj3FrcozVq6OsXBlh6eoIS5OjLE7fvvNYnBthcW6EhZkhFqYuCKVjPw6y+OMgK1eHWJg4w+TZf3Lh/ed4+0Q7jzcV0huyUZ8jp8YhpdKWSnl6qhDN2mXUZKmpy9VRn2+gLl9PRaac4rQUSm2plGeIqcuW05qvoqNAS7dHR4/XwAGvkR6viW6Pmc4CM235RppzdTRlqWh0SGmwS6m3y6jJkFERbSeOda+VO1RUZKrXStTKbXJKLakUm0SE9UmEDUmUmJIps6ZQlS6hzi6nKVtFa66GtlwNbTkaWrPVtGSpaHQoqMuQUWUVU2oU1g/pEwkZkig2p1CaJqHEKqHYIiFoFFOkS6FQm4JXI6hQm0qRNpUinRi/QUzALCVklRGySglZJQTTUgmki/BZEvEa9uHR7Y2WqD1MgeKvuKQPkC/5I/niPxDQ7qHKlkKrS01/2MrxKgdP1OfyZF02j5WncSyo56BHQU++hKNBPU9WZ3A0bORAgZIOp5TmTBGtORJ6PBqOlNo42VbIW4/Wc/6dE1y78C7LP3zFv26M8fO1UVZnhliJg+/K9DgrkQlWZy6zOvs9S5EJFqbHWJyNwWQs+n+z8zyQ+zHfYTvdydK40zyF+CdGxHQrFsVfG9/0QICthnjtBrpr+3Z9Yp12Bd67WGfj8dk64t0lHO8WvLvpNFvnFe8U8U4ObQvduwGvAN+hTfDdVLkwHZ8kWz/MZ6P3u37ZjT5w1G6YGmFlapRbU2OsTo6xMjnG8pQwOHshEmf5zAjQnZ++yPzkeRauXmDx6iCLP15g4fJ3TJ3/hAsfvMA/T/bxt85iekIZNLt1VDvEVNnFVGUINkOFXUqlQ051loqabDU1OWqqc1TCiEeHlJosOQ25KlryNXR6dHR79fR4DXR7DHQVGOhwG2hzGWjJ09OUo6U+S02tXU51eirV6WKq0sSUW8WUWFIJm1MJmYXH6YTTpJSky4TKCVs0cZcmptyaSrkllUprKlXpEmrtMhqzlLTmaujI19HtNtDt0tOdr6MrX0dnno72XA2tOWqaMpXUZ8ipscmoSpdSmS6h0ial0iaAvyJdRolFSsgoJmgQE9CnEjCICRgkgowSAiYJIYuUcJqMcHSIT9Aqxm8W4TMlU2QUmjD8RhEBQwpBfTJBXSJBXQIh3X5KTYlUWJOpzxTTli/ngE/H0dI0HqvM4ERFOifKrBwLGTns13EkqOdo2MjhgJ7+Ih0HClR05snpyIsm5Ir0HK2wc7K9kA+ebOHCOye4evYtVibP8tPMRX69NsLPs6PcioywOj0ajXonWI1cZmXmMsszl1iaibYbz42zOBe9YM+O/Eegux3c7hW+8U+OiI947xW8vzXiXb0f4N0EzR3guFsIbwXeu233FZJ023i8k4M7QveuwRv1gOe3Ae9u2pYXdzgum7rcpkdYvDrE8uQIq1Nj3JoeZ3V6gpXI+No8hjXwRptIbk5e4MaV71icvMDK1BCLP5zn+uhXjH/xFh8/f4TneiroK8miJltBpV1MeXoylbZUquzCTNkqh4yqTAVVWUqqMpXRWbpSqrLk1OYoaY7WrnYXGjngM3GgyESP10hXgWAttOTpaMrVUJ+tojZTSbVdQWWahDKziFKziBKziLBRRECfjE+XRJEukSK9AK+AKYWQOZUSq5iyNDEVNgnVNim1GTLq7XIaM5W05KjpzNdxwGOkz2umv9DCQa+JPo+RPo+R3gIjB9xGelwGuvL1dDh1tOVqacnR0JSloj5TSa1DQa1dQY1dSWW6nDKLlFKzhJKois1SwmYZIbOUkDk6KS1dtjZBLWgWU2RIER4FZBQTMkkptsgptSqpSFNRZVNRk6Gk1q6gKi2VclMCFeb9VFn30ZSdQm+hhmMlZh6vtPF0jYMnqjJ4rCydwwEDBwqU9BfpOBI0MeAz0OfV0u1S0porodUppdOjYaAkjWfbC3n/RAMXP3iK6+OfcmvyW/7PzVH++/oYP0WGWZ0e4VZknNWZS6xELrEcucTKjDBgZ2luIjrxbJSF2eEoeO/P8Jz7Bd57gW+8Vxvb9tr73CN479XjXb0W9W1/O3iF1tqY7hd4F+LBuxvgxhoD4qPF6a0Ta4uTUV0d3Ba8MfgubXHrv6XPOzm0FvnO3wN4dzoumzrkpkdYnIyCN+bzTo+xPC38biEyspZgjEW7NyfPC+C9ep5bU4PcGPuKy1+9y1evP8UrR5o4VltAW6GFCruEclsKZdYkKmypVDuk1GTKqclWUp2tjJaOKah2yKjJlFGfraTJqabdraPbaxSaBmLQ9Rhod+lodqqpz1ZS7ZBTYZNSni6lLE1CiTmFsDE5KhFBo4iAQaiX9emTo9AVETKnUGwVU5YmoSpDSq1DTmOWANt2p5Zul54+r5FDfivHQuk8ErJxPJzB8ZCNR4JpHAukcdRv5YjPymGfhUNFFgaKLBz0mjngNgogztPR5tTSmqulJUdLY5aaOruS2gw5NTY5VTY5lTY55elyStOklFgFFVulhKMT1Hx6EV5NMl5NMoXaFIq0qfi0Evw6KUGDjGKTnHKrgmqbkup0GdXpqdSmi6izJdGSnUqPW8Ehv5bjUfg+WW3nySoHj5RYGfDpOOQ3cDhgZMBn4GChjp4CNe1OGW1OKZ1uBX0+PSeqM3mxy88nz3Yx8slzzFx4n58nv+XXyEV+iQzxU2SEW5ExViMTAnhnLrO0LuIVwLs4O3L/wDsraLcQWwffuS0SfBuhN7d5KM9vBW987ezdgHf1Tpq7Dd74qHe3pWgxr/d367q84uYc/BbwbhU5bwTZJrBNb1FZMLW5imFx8mKcdgbv0uTm5Np2CbaNke924N0JyGs2yXbWTSz6nxbea2lqJArd0bXofCE6l2Jx9ra3Ox8RwHvzx+9YunKOnyYvEDn/MWffeZa3Hu/iRHOATn869U4NZbZUytJSKLUkU2ETU50pozZbSV2umtoctVBC5pBTlymnMUtBq1NNh0tHV4GBHq8pKgG6HW4dLXlq6rIUVGZIKLWmEjKJCJmEkZEBQzJ+vdCOGzSmEDSmEDAKIyADphSC5pTo0B2hQ6wqQ0ZdpoLmHDXteVq63QYOFpo44rfyaNjGE+WZPF2Zzd9iqsjib+WZPFXq4MniDJ4ozuDx4gxOFGdwosTOo+EMjvrTOFRood9rps9rpjfaXdaVr6PdqaE1V01zjorGbCX1WUJUXJUhozxdQqlVQtgsJmhMwadLwqtOwq1IxCVPxCVPIl+WRJ40iXxpEi55Mh6liKBeQplFQY1NSWOmkuZsOa05UjpypXTnSekrEOB7rMTM41V2nq7L5vFKO4+WpnE0ZGLAp6e/SFCvR0NXvoLOPDldLjkHPCqOhEw8XuXglb4SPnqmi5GPnmFh5GN+unKGf0UG+XVmlFuRUVYi44LNMPs9i5FLzE+NszgThdHcmJCQnd3s8W4X5W0Jzo1Q20V1wKZtxLazQxS8CYLbVEas7BK8G9fZTf1uDIobB55vp9Ud2o63A298dP+7xYgwy/W2hu+gkV1p49AaAVQbZiusqyQQtLhOO0H34u3Id3IH8E7ePXgXpoY2NUrcHrKzcfbDbaguzozGPZxyffQfK5tbA290P2Kt1TFLZCE2T2JmmMXZYRZnhliIXGRh8jwLV86xcPkb5se+YPyzV/nwmQGe7angYFkuTS49NdkKKmxiKmypVKSnUmWXUp0ljw6yUVGTo6IqS0lNlpKmHCXtThVdLi09BQYOeIz0ek30FBjpcutpy9PSnKuiLlNOpU1MiSWFoDEJnz4RvyERv1F4OKRfLyJgSCVkEhMyS4RZuxbh1r00XUp5hoxKuzCIpjFHRatTS5dLT5/XxCG/leNhG0+WOXimKpsX6vJ4qcHFSw35vFSfz0t1ebxU5+TvNTk8X5XFc5VZPFuZxbNV2TxbncPJyiyeKLHzWMjG8aCNRwI2jvrTOOKzMlBoos9roNejp6dAR7dbS6dLS1u+hqZcFfVZgl1Sni6jxCImZEzBrxXhVSVRoEgkX5aAU5JArjiBXHEiuZJEnNIkChQiijSpFBslVKXJqLfLaMmW05Ejo9sp5YBLzsFCFYdDeh4rT+PpGgdP12TydE0mj5WlczRo4pDfwIBPT59XQ7dLSWe+AN4et5L+Ii1Hw2aebszj5b4wp57vYeKT55i78D63fjzDL5FBIeqdGWd19hIr8eCNxAM2WtWwDXh3czssRLu3RwHcbRQZD8aluFKw3doPWw0kX95i+XjwbgXrrTrW4qPY+KqD3YD3p+jXuyk922ip/G67jq/tNXxHLUaG16Lo9bAVZivcnBpkfkp4PthO2gzazVqaHIyWkm0P3q3guy10Y+CN/10Uhje3UGza2abOu9kNdkvUcrkZWV8psfY4+rU5DDGgC8dvMRJ9osTUBZavnufayCmufP0WX//jMV4eqONojZv2Iiu12UqqM+VU2SVU26XUOGTUZMmpyVZQnaWIjm9UUJOjpsGpoT1fQ49bS5/XQH+hmYOFZvoKzXS5DbQ5NTRmKanJkFKelkqxKZmAIRGfPoFC3X6KDIn4TEn4jSn4DWKCJulaHW5pupIym5JKu4rqTBV12WoanVpa83V0uvX0ek0M+KwcC9l4vNTBycps/l7n5NUmF2+0enm7vZC32ry81ebhzdYC3mwp4PWmfF5tcPJqvZNX6vN4pSGPVxvzebk+j+ersjlZ5uBvpZk8VZLJk8V2Hg/beDSUxiNBC8eCZo4GzRwJmDkUMNPvM3Og0ESn20CLU0d9lpoau5KKNBklJglBfSqFqmRcsv04JfvJlSSSI0kiR5JEtiSJ7NT9ZKfsxSXbj0+VQJkxhfoMKa1Zcrpy5RxwKejzKhjwq3mk2MATFWk8U5fJi835nKzN4vGydI6FzRwK6Okr1NDtVtLpUtDpUtDtVtLr1TDg03Os1MqJWgevHizm02c6GP3wJPMjH/Pz5Hf8Ehnil9lxfpq7xOqckFxbjIyzEBGev7c0O8rq2rzfrS2G3YNXmDGwbUvyfQLvbhs67iVK3jijYavH+GxXf7wOuLMCdH+au7TObtgVeDds9x7Ae2ctTscPqNkw1Cb63Kn5yYss3EG7Am8sIl6r5b17+K6D7hbNFjEY7gTeNfhu5XFvBG80Ol6KCPbC8lqjRgy8sYvURRanL7I8fZGlq+dY/P4MV868w7m3n+LdE+083lREd9BGY76W6kw5NQ4ZtZm3J23V56ioy1EJCTeHlOosBfVODS1uHd0ePf1FBgZ8Jg75LBwsMnPAa6I9TydA1yal3JJKsTGZoEGIdIv0CYLWwJtKwCglZL4N3XKbiiqHmtosDQ25Wlry9XQUGDgQB9wTpQ6ersjmuRonLze4eKOlgHc7vHzQ7ePDngD/7PbxQXeRoK4i3uvw8k5bAW+3xuTh3TYvb7cW8FpDHi/X5PJidS5/r8rl+cocnqvI4pkKB38rz+DpCkFPVWTwZIWdx8vtPFpq52g4g35fGj0eCx35JlpyDdRnaqiyKSg2ifFpkihQJpIvT8QpSyJHlkSWJAlHyj5sSXvIEu0hT7xnDb616RKaHTI6cmV0u2T0Fco5GtBwotTEs7UOXm118WJTHs/V5/BkZQbHis30+3X0eNR0upVRqeh2qzng0dDv03E4rOephhxe6Q3x+fM9XD71IteHPmblx7P8MjPCzzH4zk6wPBNNzE4PszQzyuq1MVaujW0L3t1YDbehtvto8n6Adyf4bgveuTuDd83H3co6uAN4Y91oP81O8PPcJeG47zYht8X27xm8W81MWNPGiWHrhtrsDrq7Be9WtsNO1Q6Lk8PCMlFtBd1N4J3awpeOQTcyHKeNs39vv77Oaoh5wlG7Y3laqPFdnhllMTYKc+oiC1MXWJq6wPLUeeYvf83c0Gdc+OA53nuig5MdYQ6WZNLiNlCXo6LaIaN2bbShmianhkanhsZcNXXZCqoypdTmKGh0aenwGjjoN3EkaOFwwMohv3Ut2m3OUVNjk1FuEVNsFBHSJxM0CH5uwJhMwJSM35iEz5hEwJS61nVWYlVQlq6kMkNJjUNFfbaa5jwtnQUGeovMHA6m8VhJBk9VZPFcjZOXGly81uLl7fYiPugs4uNuH5/1BjjVF+TT3gCf9Pr5tC/AZweF7z/qKeLD7iI+7Crio24fn/T4+bjbx/ttXt5pcvNWo5s3Gt283uDitfp8Xq3P45X6XF5uyOXlRmdU+bzYmM/zDS6eqXPxVJWTE2U5HC/O5kgwk96idDrcBhpy1FTYZIRMqXi1yeQrE3EqBPhmihNwpOzDIXqYTNGDOMUP45HvI6BJpMyUQq0tlZacVLrdEg771JwoNvJsdQavNDl5rc3Nm51eXmx28kSVjSPFJnp9Wjo9ajoL1HS41XTkq+nMU9HrUXPIr+Z4qYUna7P4x8FSPnvuAMMfPsfc4Mfcunqen2dG+GVugp/mhM6w5dh8k8gwyzPCY+O3Go5+t9oOvLuB772C927B/D8RvOsaKu4HeHeEbgywUehu+t0uoXv34I3q6lalZvEAvv36dtAVwDu0I3i3nPW7yceOX3ZDZBwH3qXpkWhiYJTF6aE16C5OXWBp8hxLV84yM/gJl0+/wacvHOaZzmIOlefQ5jVSn6uiNlNObaachhwVTU4tzXlaWvJ1NOdpacxVU5+jpDZbRoNTSatHR4/fzKFQGseK0zkcTKPfZ6G7wECrU0udXRGFbgpBXTIBXTIBvUhInplSCJpFBIzCQyCDplTCZjklVjllaQoqbAqq7Qrqs1Q052rocOnoKzRxNGjlRGkGJ6uy+Ht9Hq81F/BWexHvdwX4qCfIZwcCfNEb4MuDQb7sD/HFwSCfHwzwxUCILw+FOT0Q4vN+4bVTvQE+7wvyZX+Y0wdDnOr283FHER92FPHP9iI+aC/k/bZC3mv38m67h3c7PLzb6eXdzkLe6Szi7U4fb3b6eb3Dz6stRbzUWMjz9V6eqfXweEUuR4ptHPCZaXPpqM1SUmwVU6QXUaBJJk+ZTI4skSzxfuyih0lP/CsZSX8lM/lBnOI9eBX7CesTqUpPpCVHRJ9HwfGQgZMV6bxSn8NbHR4+7A/xZpeX5xqyeawinf6Qke4iHV2FwvyL9nwN7U4VPS4l/V45h/wajoSMPFmXy4s9xXzyzAEmPnuFm6Ofs3r1HL/OjfLL3Cg/zY6uNRstx4ZLRUb+7eDdNXzn7h907wa8q1uB99pvsxp+nrvErd2Adwew/27TpK+7AOy2IN04snGbZeevXmBhO01eYHFNO8P29noXN2nxalz52VoZ2ubl5q9e3Owxx2Y9TA0xPxWzS7Yfwh572m+8bg9oH17zgQWbYXQdeIUuuOHoe19kKTLISuQii1fOcmPiNGOn/sEXLx/nlYE6jlTm0lVkpjlfQ32OgroswV5oztPS5jbQ5jbQ6tLT5FRTn62gIUdBk1NJW4GWHr+J/nAaR0syOFaSwUG/hU63nqYcNdUZMsqtEsLGVAJ6ET6tCJ82GV9spKJBRMCYLCTXDAmETCmUWGSUp8mptCmotStpyFLR6lTT6dbRV2jkWNDKk2UZPFudxcsNTt5ocfNuRyH/7PbzSW+IU30hvugN8mVfkK8Phvm6P8yX/UFO9wf4aiDE14fDfHUoJGggxJf9Yb4eKObMoRLODJTwVV+Y070hvugN8XlUpw4EOdUb5LO+IJ/2BfmkN8DHvUE+7g3yYW+Ifx4I8X5PmHe6QrzVEeTN9iCvtwV5scnD32pzOFHp4FhJBn1+Ky35OqozlRRbpdFpaEnkSPdhFz2ENeHPWPc/gHX/A9gS/0yW6EHyJA9SqP4rpeY9tGSncqhQy5MlVl6qzeat9gI+OhjknZ5CXmnP42R9JsfK0+gPm+kLmjngM9PtMdLl0tPtUnHAJRESdQE9R0vSOF6ZyYs9xZx6oZ/xT1/kxsin/Bq5wK+zQ1H4Cp2ey7H28sjw/XkG2zZQWp0dX5sNsTI7JpSdbQff/zB4t4xGt0yujW+Khjcm1u6UXFu9toWPfEfwRuF7z9CNRat3WvbqBeaj2g6+i7uA77bgXrednddZ249tPsfClHDrf3Pq4qYh7Le960FuRpe5MXmBG5MXhOWj6yxEhtaBd20u8TqveTC6HxdYmRni1swg85e/ZvrCh3zzxhO8eqiBx+o8dHiNNOWpaMhVUJ+jiMJVRatLT4fHTHuBkTa3gaZcFXWZUppy5LS7NfT4DAwUWzlalsGxcgdHSux0e0005qiotEkJm0QEDSJ8OhFFWhGFahGF6lhda/LaMPGAIZGAMYEScwoVaTKqbQrqHEqastW0OTV0u3X0Fxk4FrLwVFkGL1Rn82qDk7da3bzfWcjHBwJ81hfii/6wANKDYb45GOZMv6Cv+0N81R/gm0MhzhwOx0kA7tnDpXx3pIxzh8s5e6iMbw+V8u2hMr49LOjMoVLOHC7jzJEyvjlcxleHS/nyUAlfDJTw+UAJpwZK+bS/lI/7Svmot4SPekv5qLeMd7oC/KOtgJdaXLzQ5OKpGiEC7vKaqM9WU5omxacXka/YjyP1ISwJD2Da90cMD/8B48N/wPTwH0nb/0fsyf8Ll/xPVFoT6cpXcjxg5u9VmbzR4uLDXh/v9xbxVk8BL7Y5eaLWztHydA6XpNMfTKPPZ+WAx0y3S02XM5XeAgUDPi19hVq6PWqOlTt4pa+ML18cYPKb1/n5yjf8GjnPf18b4Ze5EW7NjrA8IyS3F2f+L4E3/pFVO8H3Pwbe3Zd73Y9yst1YGb9bB6V7hOydwLvlMrsA5m41f+X8ttrV+hu01f7OT15cSwwubKH4pOE6TV28bb3EVTSszXmIJvfmr1xk/sqFNfAuT19kefIcUxc+Yujjl3jvyR5O1PvoC9lpzlfT6FTQnK+mOU9NQ66Khhw1zXk6Wl0GWvP1tORpachRUOsQ05wrp8ujpT9o5pFyG8cr7BwqttHjs9Dk1FBpk1JsTsGnTaRIm0yhRoRHLaJAmUyBIgm3IoECZQJFmkQC+mSKzSLK0lKpskmptytpztbQnqenp8DIQKGZY0Erj5ekc7LSwYu12bzelMc7bW7+2eXl4x4fp/oCfHEwyJcDIb7uD3PmYJhvDxbzbX8x3w6EOTMQ4puBIGcOhfj2UJhvDxdz9kgxZ4+U8N2RUs4dKeP8kXJBhwWdO1LBuaOCvjtSzndHK/juWCVnj1Zw5kg53xwu56tDZXwZ1emBMj7vL+Wzg6V81l/Gqf4yPu4r5oMeP+90FvFGeyEvNbk5WZ3LoyUODvrSaM83UOtQETZLKFAnkpW6h/Tkv2JOeADj3j+if/gP6B/+Pcb9v8cm+iNe9cNUWkX05Kl4Imjh71UO3mrN490uN+/1eXitK5+TDQ6OV6ZxKGzmoN9Mv99Kvz+NAwVaOp1ielxy+rxq+rwaegs1HCm28lRDPm8eqeb8W48xe+4dVr4/zf+eG+SX2SFWI0MszwxvWcd7P8G7/eOHdobvb9H9BO+m9beIhHdsoNhim1tFursD7zbwvVvoxoN3O992d1A9v0G7g+3dwncjeLeD729VrDEjBt7l6RGWJodZuHKRGz+c48aP3zF/9TyLsYTa92cYP/0Gn7/8KM/3VNFVmE5znpa6bCmNTjltBVraCvQ05WloyFHTmKuhyamlyamhKVdNfZaMGnsqLU45vUV6jpZYebLGwYlqB71BK00uPZV2OSGTiCJtIm7lfgpUiRSoRbiVybjkSeRJE8iT7MMl3UuhKoGQPplyq5iaaPdZW46GbpeBg4UWjgXSebzEzsmKTF6oyebVRidvtbr4oNPDRz2FfNbn5/ODfr7sD/BVf4CvB4KcGQjxXX8x5/qL+W6gmLMDYb4dCHFmIArdQ2HOHi7m3NFSzh0t5fyxMi4cK+fC0QouHq1g8Eglg0cquXisiouPVHHhWKWgR6q4cLya88eq+e5oFWePVPLt4QrORPXN4Qq+OlTG6YFSvjxUxleHy6NALuWzvmI+7AnyToeP15q9/L3exd+qcjle7KDHY6EhS0OJWYpbmUiW5GHSkv+KYf8DqPf8HuVD/wvlnt+j3ff/cfeW3Y1d6dpu/4t3d5JOOlBMLqNsmZlllC2DzGzLzJaZsVwUqhRzlV1mJpmZXZzuvd9x/sd1PixJlqkgO713n/PhGrbWmktWJWNcvv3MZ875BQ5nv8bX8Hvibc+h9DahLtiS67EO3Erz4GGhH7fzvLmscKY62gZlsDn5UjHKIFtKQxzI9xOT4aFHlkSfHG9D8v1MhNVvMnOUQZbUJ3ryqD6VycdNbI/d5//ZGOSfa8O8XRlR7+m7b3LrvyHfzxLvJyTfP0O+/x3xHvpv/NQOhc0PiPdDCflzxfuvENAfF6/A50j3z0y9R6b1fb9U9pQ19jCi7Q9+szyunfB7tTDMzrzwWV8vD/N6aYjtmW6Whh7TfbORGxXpVCcGkuZtRbKHiER3A5I8DFF4mZDqbUaqlxiFZJckNxNh9ix71wAAIABJREFUZZqbIameRuRJzSkPs6M62oHaGAfKwm1I9zUj2sWAUNsLBJqfwVd0ConRCTwNT+FpeBpPgzN4GpzBy+AM3oan8Tc5Q7D4POHWF4lxMCDJ1Zh0D1Nyvc1RSm2oCHagLtyZlmg3rsZ78HOSJzcVEu6le/Moy5enuf60FwTSURhIV6GMriIZ3UVB9BYFM1AoZ7BQzmCRnAGlnH5lKP3KUPqKQ7XSHSwLZ6g8gpGKKEbKoxgpi2K0NIrR0mjGSqMZLY9mpCKa4XId8ZbHMFQWw2BpLAMlsfSXxNBfKtBXGk1PcQRdyjCB4jC6i8PpUUbQWRROe4Gcp7khPMiUcSstgJ+T/WiN96YqzJV8qT3J7mLkNvr4mZ3F1eA4tue+w/zk1xgf+wr9H/6GwQ9/w/zE33A68zUy4x9Itj6NUmJAi9ycX5OdeFTgy/1CH37Jdqc5yYEyuTn5UhHFMivKgu0olJqT421MtpchWRJ98nyNUAaYUiwTowwSUxXtyE/5ITy/lM3M88u8m2nn/VIf/1gfEw7OXDu4kvIPiXf9zxPvp2wf+T8i3v3Pb07u2d7xk9rDPrHEcKR4D1uS+6+Q7eeUGARpDaklO3AoO/Mf5o8I+bDke1Qd+qU6det+5qOWN+8KeoRXmlY2na6LV4sjvFwQatnvVkd5vTTI6ngbE+03eNBcRH1aKEVyd1I8xCS7m5DsaaQlRSIi3ceCTD9r0n0sSfUyJ9HVmBgHPRQexuT6m1MWZk9jgjuNCa7URttRFGxOgrsBwbZnCbQUjsHxNjmFh+FJ3AxO4XrxFG4XT+NhcAZvo3P4iy4QbH6RCBtDYh2NSXQxIdVdRK63OSVSG6pCHGiIcKU11oMfE725keLD7TQf7mX48CjTh6fZvrTl+dNZGEBXYSDdRTJ6imT0KoPoLwphsFDOcFEYw8pwhorDGSoOY7AkjIESOf0lcq10RyuiGa+MZbwilrHyaMbKohkvjWG8LIaximhGK6MZrlCLtyya4fIYhspiGSqNY6g0nqEyNeXxDJXH0l8aSU9xGD3FcnqKQ+krDmegOIqB4ij6lJF0F0XwIj+MZ7lyHmSHcisjmKtJ/tRFSygIdCDRQ4zc3hAf8TlcDE9gfe47RCe/5cKx7zj7/d8x+O4rxN/9B26nviBY7yvS7U5SIzXkx3hbHuV78bjYl7uFXlzPcKEqwpwCqRHFgeaUBVmjDLQk319MjrcxGR565HobUhxoSmmQGSVBppTJLamNd+V6Xgi9v5SyMXSXN7Od/N+tCd6vj6knd0f3bs70ieI9sOvXnyDeT2n3+p8U74Ga8R/YFvJPTbyvlg7vMPgkDkmBR0l3jwQPlZ0g3Z19HLi2X7p7xg4K76Nhz8/ci654dxYHD3Dg8+37/JrEu0e8ml9kWlkP83JxhFc6CO1vw7xZGuLt8hDvV4bZmeliqvM32n+p5poyHmWEOzmBdig8zUjxEJHiYUKKpzEKiTFpXiIyfcVk+loIu4h5iEhwMSDG4RyZPiaUhtlSG+tES7I7DXFOlIVakuVjTJTjBaSWZ/ATn8ZbdAoPoxO4XDyGy8XjuOidwF3/FF5GZ5CKzhNirkekjQEJDkakupqQ5WFKgbeYMqkVtcG2NIc7cSXGjZ8SPfktxZs7ab48yPTlcbYvz3L8aM/zp6NALd3CQHo04i0SxDtUFMqwUs6wMozh4jCGS8IYLg1jqEQQ8HBZOCPlkYxVRqOqikNVFct4RQzj5dGMl6mpiGasMloQcEU0oxUxjFXGMloRy2hFHKMV8QKVAiOVsQyWR9FfFk5faRh9pXL6S8IZLIlisCSagZIo+ooj6SkMoyNfzvO8UB5mB3MzLYBrSb7URrhRGGiPwtOcCAcjpOYXcDc8ie25HxCd/Bb9H77G4NsvMf77X7H+4a+4nvqCMPEPZLmfpy7MnJsZbjws9OZJsR+3cyU0xdhQIjNBGSiiMNCUIpk5SpkVuX4iMjz1yfYyoMDPhOJAM8qCxVSGWVEdaU9LioRHtSmM36tjtf8Wvy/18m55gNfLg8K8wtq4egn7JG/WhQMa325MC1/Xp3Q2wNFsUq4jQu29TxDv+l4O/XP+MxLvkeM0ovyMZcb7uxrealKvlv++dA/07e5j/+f6y2F/3u9NhZ+HRmr7Owr2J8WdhUG1KAePYIDthQG2F/q17CwMsLOow777h415uTjIyyXhM+15VnfM0uAedpYG2V4a0GFQ6FJY2ite3c+rla9OS95rnb8gXqrFu7MwzM7C0O5E2uIQb5aGeb8yzO8rQ7xf7mdj/Al9dxq4UZlCdZIfGX4WpPuISfc2JVViSoq7KQoPEeleQuN9lq+ITB8RqR5GJLnoE+90gRjHM+QFmlKf6EiLwoVLqW7URttR4GdCsrMeoTbn8BWfxkstXVf9Yzie/w7nC9/jqvcDnoYn8BOdIdj8PJHWF0l0MCDDxYh8TxGlPmKqpZY0BtlwWW7Hj1FO3Ehw43ayJ/fSvHmU4cvTbD+e5/rzIl+6J+l2Fwny7S0Koq8omAFlCIPKEIaKQxkqDmW4OJSRUjkjZWGMlIYxXBLOaGkEY+VRTFTGMFUdx2RVHBOVMUyURwvyLY9moiJauFYZg6oyBlVVLKrqOC0T1XFM1MQxXhPHeHUcY9WxjFRFM1QZyWBFBP1lYQyURQhpuTSaodIoBkoi6FfK6SkMoTMvmLYcGY8yA7iT5s+PCV40RrpRKnMgQ2JJrIMJQeLzeBocx/7M3xEf+xLj775E/5svMPruS0yPfYW74XfI7U6SJzXiSqI993IlvCgJ5FmhlOuJjlSFmlEoMyJLepGCIDNKQ23JDxCT4WVIpsSAbC8jivxNqQy1ojbchppwaxqiHfglV8bT+hRUDxp4rXrM27kO3i338XZ1mFdrY7xaV/F6fYo36zO8WRc21nm7NsPb1Wneru62hL1fn+D9hmq3hrm+e5LuUWnyvY5MPppYN4/gE9OrsFeDIMdPWV78R+u4fzobh2wLefBP8IN/1n+6dDXPfEC86p+zMz/Atjal7pXYtvrefvFuL/QfkObH7mvke5R0D5Pvjlq4W1oOinf/Z9atC78+JPEKSXpYYEF4/uWC8N/k7fIw/1gb5f3yADtTL5jp/JWHl/JpyAiiMMyJJA8jFBJj0r1MSPUUqcVrKojX21hY9eRljMLNgCTniyS7XUThqU+x3IKWVBdaFM40JjpSJrckw8OAaJtzBJqfQWJyCnfD47jo/4DThe9xPPctrnrf42lwHD/RaUIsLxBlq0+ioyEZrsbke4oo8xVTE2BJU7ANV8Ls+TnKkd/iXLmT7MH9VAmPMnx4muXL8xw/XuRJ6SwIoLtoN+X2FMnoUYu3vyhER7wCwyWCeEfLwhgtDWekJJyxskjGy6NQqcUryDcWVWWMINyKaFSVMUxWxTJZFSvcr45jsmYXVU0cqto4JtSM18QyWhPDSPWufIcqohiuiBEoj2aoLJLB4jD6i0LoKQimMy+ItlwZT7IDuZ3qz0+JPjRGeFAS6ESmpxWx9sYEi88h0T+Gw5lvEB/7GsNvv0L/uy+5+N0XWJ/7Gi/T70hwO0elXMzPCmeeFwXQrpRxM92Tllg7SkNFZEn1KAw2pSzMjiKZBTm+IjK9DEn3uEiujzEVIZbURdhSF25DfZQdl1M8+TU/iK6reSx0XGNr7AHvl3p4tzYk7G63NsGrtUler00L4l2b5e3qDO9Wp3m3OqVdvCOcdabZx3ZKm4o/RbwfLRFsfF5r2KEp+78p3v9N+R4Q7+E10n4tHxPxwdprv3rM0a1fB8sDh4tXk173y/VjotWVsm554nPfQyPf7aVBdvaVGg4Tr27qfb2vxvtyQRDv9uII2wvDbM8PsaMW77uVEf5rY5y3C70s9t+j51Yd14rjKIxwJcPfkgQ3A5LdhYmyVA8TbeJN9TQmTWJMmpcxaRIjUtwMSHYxIMtbRKHMgupoey6nudKY5EhFpBW5/iISnPQItRAm09wMjuOk9z0O5/6O47lvcTr/LZ4Gx/E3PUOo1QViHAxJcTEm00NEgZeYUj8LqgOtaQyxpTXMgR+jnfgt3pU7SR48SPXicfqudNvyhLTbVRiwW1pQBtFbJKO3UEZ/UZBWuoPKYAaVwXvEO1YezmiZOu2WRWrlqhGvRr66st1DzV7xTtbEoaqNR1UnMFEbx3jtrnyHq6IYqYphtCpOoDKWkfJohkrDGSiW01cUQndhMJ2FwbTnB/MoO4jbaTKuxftRF+5JsVq+cQ7GBIvPI9E/gd2Z7xAd+xqD777kwt//A7OTf8XhwhcEW/1AppceDZHW3Mvx4XlxEA8LpNzI9KQ2xoo8mQHKEDHlYXaUhFhTGGhBlrcxyS7nyPC4SInMnNpwW+qj7GiMcaAp3pmWFE/uVsbR+0sJC10/8ftCJ7+vDvJqdVi9r8gEL1fV8l0TTq4Q2BXvu7Vx9bLjceHMv9VJ3qxN8u6I040/V7yv9y0b/qgkDxXvp2+o8+8k308Qb/8BjprgOky6WvEe2k0wePjE2IKOfDVpV0e8H5Tm/vKD7njNv2FhgJ0PyHv7sPdYHGB7cYCtxQG2Fz8uXm3q1an37kpX/QtlcYitpWG2FwXxvlT/RfB+ZYT/XB9je/IFo4+vcq8xlxpFIGlSK1K8hH7cFHdDUj2MUHgYk+JusqfOq5AYo/A0Esa4G1EYaElNtCNNCc5cTnWlNtaWwiBTFJ4GRNhcQCo6g4fBCZwu/ID92W+xO/0NTue+xU3ve/xMThFqpUesgyGpbiJyJGYU+phTJrWkRmZDY6gdreEOXIty4tc4V24nuXNfIeFxujdPM314lu1LW64f7Xl+dOT7q8UbKAhXGURfkYz+IhkDyiAG1SlX81Uj3tGyMMbKIxgri9Cm3YmKaCarYpmuidcyVR235/V+pmrid8VbG8+kWrqT9QmCfOviGK+NY6wmltHqGMZq4hirSRCojme0MoaRskiGSsIE+aoXcHQp5TzPl/MoR85vqTKuJvhTHyGhROZElkSQb5D4PO76J7E6/S0mx75C79v/wOTY/8Hy1P/By+hrou1OoAww4WeFO4+LAnleFsyj4gAupzhSKhdRGmpOWYgNpSG2lIbYkudnRorrBdLc9Sj0N6Ui1IraSFsaYuypi7GnLtaR67ky7tckM3a/nteqJ7xb7OHVyiAvV0fUy9c1MhVOrXi/Piuckqsj3jdrwpauwv4iqj9dvK83VNrN0T8qyA1hJdke8W78CeL9nC0d/1Xi3Z7rZ3tur2i35/q0fEjEh93bme/n5fyAsHfswiCvDilj7P4czTN7xb+tRjNBpplE29a5px2jM6G2f+zWXJ/2Zxz2rICmpLHvF8DCoPb69sKniXePfPeXVhYG2VocYnNxmO1FIe0K0h3l/fII75cGWep/wPPr5bTmR1MU6U6ylxkKL1PS1PvIpnuakOphTLKbEcnuxsICCokJyZ7GJHsaofA0JtNbREWYHVdSPGlNduVSkiPlYRZkeBsS46iHzPw8EsPTOJ0/ju3p77A99XfsT32D24Xv8TE8QYj5eeIcDEl1FZEnMaPY14JyqSW1QdY0ye24HOHAtWgnfo515Wa8G3eTPHiokPAk3ZtnmT48z/ahLceX9lxfOvL86C6Q0lsUQF9RIH1KGf1KGQNFMgaLgxkuCWW4JJQh9VdNiWGsPJzxigjGK3alqyklTNfEM1OboJXrTG3CoUzXJjBdG8+UhroEpuoTmKxPYKohkamGxF0Bq0sP47XxjNcmCtQkMFYVy2h5FMNlEQyVhjNYIqyY6y0Jp1MZQVthBA9y5NxMD+Zaoj9N0V6UBTmT5WlJrJ0RAWbncbl4HKsz32J07EtMjv8V0+P/gdP5r5CKviXVTY/GaDvu5PrQXhlKR00Yv+V40hBrRWWYJcoAQb5V4Y4UB1mT5WMibB/pY0iB1ISyUHNqIm2ojbajPtaRSwpvrucG03m1gNXuX3g5+Yw3y328WRsRdgxcHuP1ygRvViZ5tz7D75uzvNuYVp/UO8HbdeFEa2FnPaE88WZt6pO3XPx08ao+Kl7d+ujuJNWnJ9nDShe7E27/FuLdK1hd6X5Ivh/i5Xw/r+YHeDU/wMt5nVSsm6g/8P7bWmEO7ClNaH5J6LK/hUx37NZsH1uzfYc+tz3Xv1tL3pOyD5Y99pcTPihezTidXziaFL+1MMjG4hDb6vd4uzzCP9bGeLc4yMupLsaf/sRvVRlUJPiRFWhHoocJqV5mZPlZkOktJkNiisLDmCQ3Q5I8jEjxEpHsJSLR05gkT2PSvUXkS82pj3Hm1yxfrqa40hhrQ1GgKYmueoRan8Pb5BzOeqexPXMMqxPfYnvqWxzPfIuX/nFkpmeIsdEnzVVEnkRMia85VQGW1AVZ0yy35UqkAz/GOPFznAs34t24nejO/SQPHik8eZLuxbNMb9qyfGjP8eFFrg+deb50F/jTWyilryiAfmUgA0oZg0oZQ8XBDJeGMlK6K12NeMcrIpiojGSiImpPDVeTcHUFO1uXeCgzdYlM1yXsUp/IdIOaxiSmG5MOyHeiNoGJukQmahOZqEkQJuEqoxktj2SkLILhUmHxxkBZJL2lkXQVR/G8MIKHuWHczgjm5xQpzdESSgMcyXC3IMrWED/RWZwvHkN8+htMT3yF8Q9/xfrUF7id/4pIm5MUy8z4Mc2dtsoQ+hqjeFjsx4+pTtRFWlPkZ0pZsA01kc6Uy+0pCLQg29eEdIk+mV76FAaaUC63oDrShvpYRxriXGhM8OBhVSKT9+pZ67/F64Uu3q0JKyGFeQdBvu/Wp/h9SxCv0Do2wduNCd5saPaT1u2E+ONJ90CpYePjPcX7paXbLfAh0R8mu8Pqxf+fEe/nsjPXz8u5fl6pv+5nZ65vj3iPfB91otWVpUam+4W6X85bs31szvTuGf9BCR8h4qOEvGcScF+9er90D4hXXQd+tzLKP9fGeDndzULvPTp/qeVSbhQFYa5kSm1QeJmR4WNOtq8FGV5mpLobk+JuRJKbgZBwvU1J8TYlwUMQb7a/mNJQG1oSXLmZ5cPlBEeq5Gbk+BgS63iBQItzuBuexf7cKWxOHcPm5Hc4nT2Gh94JAkVnibK+SIqjEbkephR7i6n0N6deZklLiDVXwu34MdqBX+KcuRHvws0EV+4kunE/0Y1HKR48TZPwPMOLtixvXuR405HrQ1eeLz0F/vQVSukvCtBKVxBvEMMlmpruXvEKiffD4j1ctgnM1CUyU38IDYnMNCQx0yhwmHjHa+MZq0lgvCaBiZoEJqrjGa+KYawiitHySEbLI4T0WyYsSe4piaRDGcHzgnAe5YZyJzOIn5L8aQzzpMTfgTQ3MRG2+viYnsZO73ssTn+DyQ9fYX78S+xOfoHU5HsU7heojbTmboEvXbVy2ipkPCgS/t8VS80olVlRIbenTG5HcagNeQFi0iUGpHnqkeNriFImojLMivoYe+qiHKiJdOTX3BA6mrOYfNTMluoJ71b6eLcyyDutfEd5u6bi/eY0bzYm1S1ngnTfbOrUYTemeLMxxVudTWT+6MIHjXw/qcRwiLg0m9l88nOaz/wJfb3/u+Kd+zPF28fL2Q/zKeI9TLZHsX/s5kyvIN7PkO+WDp+ShA+M+QAa8W4uDrGjbjl7vzrKf66NsjH2nNFH17hXn0tVopRMqQ2ZflZk+liQ5WNBto856Z4iUlwNSXYzIMndgGSJEak+ZqR4m5HgYUyypwkFMitqop24muzOrSxvWmLtKAkwJM1djwi7C/iZncNR7wzWp09hffIYdqd+wO3CKfyNzxFuqU+SozHZbiKKvcyo9BNTF2BBS7AVV8Ns+CnKnl9jHbkZ78zNBBduJ7pyN9GVB4muPE5x51maJ20ZEtqzvOjI8aYz14fufD96C/zpL5QyUBSole6ueIMZLgnZI17NxJpQajhcvLN1iczVJ+1Bk3B1ZTvbkLSHucZk5hqTmW1KZqYpWSvf3XJDHKPV8YxVxwvirYlnojqWiapoxiujGKuIYLQ8gpGyCAZLI+gviaBHvQdEW2EYT/Ll3M0I4qc4f5rknhT726FwFxFqo4e78Ulsz32P6NjXmH7/JRbf/xW3838jzOoYef6G/JTuSntlEF01oXTVhPJLmgflgeaUyiwokVlREmpLWYQDhcFWZHgZonC/QIbkInl+hpSHmFMfZUtNuA2Voda0Jkm4VRBG749KVgZv8Wahk/crffy+KvSKv14a5s3qOO82p3i9PiFszr8+zuuNCd5uqXi3PcXbrWnebk7zZmOatx8R3r+CTxXYh8T7OXs3/M+Ld6aX7dledmb71PSyPdvz2ewcxsw+jhqnfo+tPfR+MhrJHsbWTC/busz2sf0xkc/tRUjDB9nSQXv9QClkt46tEe/L5WHh5OSlQd7O9zHffZvOn6v4uSSJ8lhvsqU2ZPtbaZNumocJCndjkt0MSfEwQuFlhMLbRCg1SExI9DAm1cuU0jA7WpLcuarw4Oc0D+oirMn31SfJRQ+59Xm8TM5ie+4UlqdOYnf6BK7nTuJneA65uQHxdsZkuJpS4GlGubcZtVJzmoMsuSq35ucoO36LdeRWvDO3E124k+TKnWQ3HiS7CdJN9aQtw4sXWd505vjQletLd56vVrqDykCtbHcJ1ibe/ewm34g9Nd6jxKtbWjg07e6T8Iya6fpEpuoSmKyNR6Xu8R2riRcSb20iqtoEJmvimayJRVUdw0RVlFrAkQyXRzJQFkFfaQS9JRF0FYfTXhTGk5wQ7ipk/BTrS73chSJ/KxJdjZFZnsfd4CRWJ7/D4tjXWPzwJU5nvkIq+jvJbmeoj7HiXoEXHVXBDDRGcifHl/pwOyqCrSiSilEGWVISZkdRqDXZ/iIyvA3I8LpIjo8+JTIRNWFW1EXY0BhlT2u8Gz8qfHlSm8z4owZWh2/zZu4F/1gZ4P2yUOJ6szqmPhNwnJ21UV6uj/F6c5w3WyreqsX7ZmNaJ/X+z4r3Dwt74+Ck3L+neKd72J7uYWemV2C2h53ZbrZnu9me6drD1nQnW9OdB67vzHYfYP+YD43V/LytmS42Z7rYmu1ma7abzZkeNmc+LGHNmI3pbjamd5/RPqv5d6nZnvl0oWuZ62Vrvu+jfLhkInRPbC0O8mp5WFgaPN/Hjqqd8SfXuN+Qw6WsMEojPcgNsCFXak2OnyXpniKSnPVJchX2XlBIjMnwFZHmIyJJYkyihxFJ7kZk+ppRE+3M9QwfrqV6cDXZmcpQc7IkF4lzuECQxXk8DM9gefoE5ieO43T2JN4XzxJipk+crYg0ZzPyPC0o8TKnykdMY4AFV0Kt+DnSlpuxjtxJcOZuogv3kly5l+zGvRQ3HimEpNue4cWLTG86s33pzvWlJ8+P3nx10lUGMlSsm3CDtUl3v3B1OxuGS+SMlh7s4dUV73xDso54Ez4oXl35al5P1yUwVSt0PqiqY5moFroaxmsTUdUlMVkniHm6Lp6p2jimamNRVUczURXFaEUkQ+URDKprvn2lEfQUh9NRKOdZdij3U2X8GOdFfZgTeb4WxDoZ4G92Doezx7E+8S0WP/wNu5Nf4qH3BeHW36OUGfFTmhPtFUGMtsbxuEjGlThXqkOtyfc1piBATLHcFqXcljyZOdn+JmR665PppUeRvxGVwWIaI225Eu9Ma6wzzVFO/JYXQse1XKbaLrGjesQ/l/v4x8oQ79VnJwrHWY2yvTbCzvoorzbHeb1HvFPCwot/A6F+jng/1IHxbyTebrTMdB+QrC6bUx1sTnUcuH6oZDX3p9RMd7J91Fj1z9tUszXTJTDdzdZ0D1tqgWrSuYatmR62pnvYnO7ew+4zPWzP9BwQ77amBKHLh+Q+28vm3EH2iPejtWpBvNuLA7xaGuTt8hBbE20s9tym90YNv5YkUp8spTTchfxAG/KklmT7iknzNCHZ1YAUdyMUEhPSfERk+JuS6mNCgrsBSe6GZHibogyypiXJnRu5/lxLdac5zo6SIDNS3S8SaXseqekZ3C6exPr0cWxOH8fjwilkxueIsjQgxcGUbDcxSm8LKn0tqJdacCnYih/DbbgRbcftOEfuJjhzL9GZe8muPEhx52GqJ8/SJbzI9KYjy4euHD+6c/3pzfenr0CqLi8EMKiUMVwiSHekVCgrjJbJ1YRp0S016CZe3Y6Gqeo4bX13f9r9FPHqopl00xWvqiaeidoEtXSTmKoXUrHwvrsCnqyJZaI6htGqaEYqoxmqiGawPIq+0gi6leF05IfxNCuE2wp/rsV7UB3qQI6vBdH2hvgYnsXl3DFsT3yD/cmvcDv3BcHib8ny1qMpzoaHSn8Gm6J5VhrMzQwfmmIcUQaYUhRkTkmYHcVhdhSGWJEbYEamtwEZkgsU+BlSHmRKQ6Qt15LcaI1zpinSgWupPtwuj6L75yKWe37m3Uwb/1jq45+ro7xdUW/uvyqk3VcbY1rxvtma5M3mFG/WNezWZ/fzR9LovzTtfkS6/zbi/ZBgNWxMvjiUo0QsyLaDrckONtVsTXYI16Y+8vO017sEpgSRbk/3sL0/vU73CHKeOogmxW+rx32IrX0p+TA2Zveila+OYA+Ttq58NX3Drxb6ebvYx8rgfcYetfKkOY/LWXKqYjwpDXOkUGZNntScLB8RaRIjkt0NSPUyJsPXjAx/MzIDxCh8TIh3ETY5z5eaUxPlyI8Z3twpDORaqhu1kZYUSEUkueojtzqHt9FJXM4fw/bMDziePYafwSnCzc6TaGtIpospBRJzyv0sqQ2wpCXIiqtya36JsuNmjD134hy5l+DEvURn7ie78CjVg6cZ3rTrCLcnT0pvfgB9BQH0FwZoa7qapDtSGsJYuZyx8jDGK8LVRGgZKw8/wERF1J4FEroTa3vEW7t3Uk031epKdj+aVrPdXt8EJusS1dJNZrohmZn6pIOlivpEJuvimajR9ADHMlwZI8i3JIIeZQRQOGqQAAAgAElEQVQd+WE8yZZxO82Xq/Ee1IQ5kelpTpjFRXwMTuF0+lscTv4NlzNfIDX6hiSXs1SEirmZI6G3Lpz2ilCeKIO5luJOWYg5JSGWlIbbURJuj1JuQ77MnEwfQ9I9L5Dna0BpoIiGKFuup3jQGu9CY6Q9TXEuXFJ4ca8qjsmH9bwcu8/v81381/oo71ZGhLMPV0d5vTHO680JXm9NCF83VbzeEDoa3qxN8Xp9txVMlzeHHB9/FJrOiM/phNDlY327n5J0/63Eu0d6kx1sasSq0tDO+hFsqNQCnnyhFazmPTZV7Wyq2tmYENC83px8weaUhg42p/bLfPeeIPAuAW0q79llunv3/j60Y6e71cl5F92Ur7mmScu7JYtdNjToine2h00duX4oMQvi1dDL9kwn25PtTLb9yIvrpfxWlkBDsh9l4U4UB9tSEGBBrr8ZWT4mpHsZo5AYqZOumHR/M9L8RaR4GZHgoke6pxEVobZcTvTgRrYvdwukXE52plwuJsvXmFhnfYIsziLRP47L+R9wOvcDHnrHCTI5TazleVIdDMlzN6XE25zqAEsag6y5EmrDTxF23Ihx4FacI3fi1eJNcuZBiitP0iW0ZfvSkeNHt1q4gnQD6S8M3J1I05HuaJlGuhGMV0YKVAhfJ3TQtpJVRjJZFbNnQYRuC9l8QzLzDcnaxDurI0ftJNq+0sIBNBLW9PzWJTJVr5FuCjMNKczse8+5xmRmG5OZ1k7KxTNeG89odZxWvv2lUfQoI3hREMKTnEBupfpxLV5CWaAdKc4mhIrP4Xnhe1zOfIPr6a/w0f+GaJuT5PkZcTXFmeflMl5UyemqjeK3HB9qomwoC7OiJMyG4jBbisPsKAqxItvPmAyJHjne+hT6GVIVakFzrCNNMY40RjlQH+1AbYw9P+cG0nu9gKWO67xSPeU/VwZ5vzzE6+Vh3qyN8WZzgjdbOuLdUPF6XSUk3TUh8R4m3tefJV6Vjvj+mHSPXF688eGa7r+leHcFK0h2Y6Kd9Yl21sfbWB9vY+0INPfX1eM39tDGxsRzNiaesz4uoHm9MdHGhqqNjck2Nibb2ZhsY121i+b65lS7WsydWvYk4Wl1eWLqcHbH7rt+4H3UJY6pTjamOlmf6mRjupON6a49rM90s64j383Zo+vPe2rMuql3roeduS42Jp6xMnCf/lt13K5S0JoZRGW0K8XBNhQGWJDvb0aOr4gsH2MyfExI9zUh3c+UdKkYha+IZG9Dkjz0SXK9SK6PKU3RLtxI9+VOrh938nxpTnCgUCZCITEiwkGfAPEZPC4ew+3C93hcPIaf0QkizE+TbHueLBcDiiSmVPiZUy+z4lKoDdcj7PglxoGb8U7cTnBS13eduZ/syqNUd55letOR509XnpSePdJVL45QyhgsljFUEsRwaQgj5aGMlocxppau0CUgMFEVzWT1LqqqKPX3MUzXxu22ium0kM3VJ7HQmMJCY4o29WrkON+UcgBdCWup16CWdl0iM/VJTGuk26hgpjGF2YbkPe8915TCbFOKTjtaIqq6RMZrE7TyHaqIFnp9i8PpLAzlaY6Mu+n+tES6UORrQYL9RaRGx/E8/y1uZ77G68LfCTU7RqrreeqibLhb4EN7tZyhy4ncLw6kOcGRyghrikItKQq1pjTCnpIwW/ICTMny0idbokeO5AJKqTGVoebURtjQGONIXaQtFXJzWpLceFydwNjtatb7b/OPhV7eLw0KE7zr47zdUh0Qryalvv2IeD9VwLri/Zzk+0lH/nzsmJ5/R/Gu60p0vI218eesjT1nbewZq6O7rI0dxvMj0Nx/uof18Wesjz8TBKwSWFezNvGMtYln2te7Yt6fhnXLIC8+wFFjOtia3os2eU+9YH3qBetTHWxM69LJ+owgXyH99hw58Xdwcq9H6BqZ6+XlXDc7sx0sD95nsu1Hnl4upDUnlJp4CaVh9iiDLCmQisn3E5HrJyLHT0SWv4hMqSnpUjPSAsQk+xgT56FHopseqe4GFEstuJbgwb0cKXdzfPkt05P6GFtyA4xJ9DAk1E4ff7OzeFw8jufFY/gYHifY9CRx1mfIcDxPnpsBJd4iqqViGoOtuBxmy8/RDtyIc9J2MNxLcuV+spu6xCChPceX7oIAtXQD6SuQqaUbxKAyiMHiIIZKghkqDWakLJTRcjljFeFq8UYxURXDeGWMIN7KaFRVu9LViHeqJoaZuvg9JQUN8w3JLDYpWGxSaCfY5hoEMS40K1hsSdWy0KxgoVmxR8IaNKlZw1xDspByG1OYbVQw25jCrGZ8UwrzzSnMNacw25zCdGMyUw1JTKqZqEsS5FsTx0hVDEMVUQyURWjl+yw3iF8TJdTL7cnxFBFpeRap4XEk57/D6/y3BBp9R6ztKUqCTPkp3ZWnFcGMXk/mSWUo19LdqYmxoyBITEGQBWWRDpRHOlIUZEGurzFZkotkup8j30efkkARVWFWNMY6URdlS0WIKQ0xdtzIC6bjUg5zz6/xdvoF7xb6eL86xrv1cd5sakoM4zrineTtmsCfJd53+8T7Mfl+yoY6n3JG2mGb7fyvi1dXrgJPWR19cgRPP8DBsfvFqyvf9YlnrE/sCnc/goA1Cfgo2j/I5lS7NlXvTdL7Zbzv2al21qdfsDH9go2ZF2zMaBKwuhQxc3jHxWEdFhrxvpxVi3emnZmuG/Tdrue3yhQq4yWUhDlQEmpLcZAlhQFiCvxNyQ8wJT/QjJxAM7ICxWQEikkLNCPR25Ao57MkuF4gU2JEZbANvyq8eZQXwJ1MCT+lOFEdYUmW1Ig4d0OCbfXxE59DYngSH8MTBIpOEGFxihT7s+S6XKDI04AyHxNqAsQ0hVhxNcKOX2IcuRnvwp0kN+4nu/NQ4cHjNAnPMr1pz/ajM09Kb4Eg3L6CIPoLgxgoCmJAGSzsu1ASIiTdMk3SDdemXV3xjlVo5Bu1p9ygqooSxFt7ULyabobFJgVLzaksNKYI4mzcle7SpTSWW9NZbk1n6VIaS5fSdmXcrBBoUrDQlKJNzguNKcw3pjDXKKTa+SaFGuH1XHMKc80K5poVzDYpmG5MYbIheQ+q+mTG6xIYrY1luDqKoYpIBkoj6FWG0VUYysMMf35O8KAqyJY0V2MiLM7jb3AS7wvf46f/LXKz78nx1qc5zoYHxVKGrybyvCaMG/m+1Cc4khcgIi/QjIpIR6qjXSgNtaFQakaOlz7pbmfI9dZHGSiiMtyahjhn6qPtqJaLqYuwpjVZwp2yWEbv1LM9+pg3s93Cqsm1MV6t6zLOmw1N2tWI98PS/WTxHnVG2ydKV1jUsXfV2+eKV9h3+N9AvCsjT1gZecLysJqRx6yMPDqEx6yMPmb1EFYOfeaw8U9YG3vC2vjTPayOP9nHU9YmngoCnnh+NJp0rHoulC900chW1bY7Rn1tc7KNzcl2LQeEPtXGxlQ7G9PtgnynO9iY6mRjqkunc6J7t3NC3WGxpx6sLlFsqmvNL2d7eDnTydbkM8aeXOFxayFX8sJRhjlSGGRNcbA1xUGWFAWKKQwwoyDQjHyZmFyZmGyZmMxAM9IDTUmQ6BPhcJoEl/Pk+Yqoj7DndqYvTwoCuZXhwdUEOyrkFqT7GhPtakCAtR6+ZufwNj6F1OQkcrOTxFudJsPxLIXuFyjxMqDSz4R6mZhLcmuuR9pzI86Z24lu3E/24FGqhCfpXjzP9KE9R5Bud0EgfYUy+gqD6C8IZqAoWNhlrDhE2HehVM5IuZzRcjmjaumOqeu5exNvrPprlLbuO1EZhao6mqmaWGbqEphrSBZKAnVCaWCuPon5xhSWmlNZak4VBNqYwkKTgsXmvdJduZzByuUM7evl1nSWL6Wx1KKmOZVFNZrvF9QIaTl1V75q6c41pzLXnMZMUyrTjQqmm9Q0KphqTEFVn8R4XZyw61mlcA7cYGkk/cXhtOcHcz/Tn8sxbpT4W6NwNibM7BxS/WP46n1DoOE3KFzOUSk352aeFwOt0byoC+dBWQiXFG4UBJqQJzWhIsKWmhgnKsPtKQ2yIs/HmAy38+R46Qt7OMitqIt1oiHWgYZIK+ojramPceR6VgBdVwtZ6vyFnYln/HN1hLerI7xcG+Xl2hgv14VTsN+sTwoboK8KvF3T7K8g8EfF+/bQkyoOOSboSOlOaj/Dbqnh6M3Hdfd42N2r4X9evIf9YvnL8vAjloY0PGRp+CHLww8OMvKQ5ZGHrIw+0rI6+ojVkUesjDxkZfgBK8P3WR6+v3f8yENBxLrPjD3ew8rYIx12rwtifvZBdNOzLrrljF0hHy7pzf1MtqmTsUbM7epJxA5h4m6qix0N093szPSwpZHtTBcbs11szHSwpi5dbM908nKmi+3J56wN36f3Zg2/lCbSqAigONSBIpkVRTJLlDILlDILimTm5AeKyQ00IyfAjKwAUzL9RWT4iUh01yPS9iRJrhcokolpjnfibq4vT5QB3Ez34HKsHeXBlqR7iYh01MdHfBZv0Wl8TU4RJDpFtPg0Cusz5DidQ+lxgXJvQ2qlIpqDLbgWbssv0Y7cjnflfrIHj1O9eJ7hQ3uWMJHWledPd4GUnsIAeosChZ3GCoOE/XQ1wi0LY7Q8XEBHugJRaslGM1EVi6o6XtikvCpWi6o6lskaYaJrpj5Z+JO/IYWZ+mThtTrdLjalstScxmJTqvr7VJbUafcw+e6hNYPlSwJLl9K13y+37mXpUjoLzanMNSqYaxKYb05j4VIG85fSmb+UzlxLOnMtacw2pzLTqGCqIZnJ+kQmauMZqxa2lxyuiGGoPJpuZTjP8oO5qfClOdKFYj9LUhwuEm56HOnFvyG9+BVxdmcokJpxPc2FrvpAOuvCaK+J4ecsX0pDxBQEGFEqN6Uy0pKaKDuqIxxQSi3I9jAmW2JMjrcRyiBzqqLsaYhzpDXBiUtxDtRF2tCS6MbDqjhGb5az2neDfy738nZlgJ3VYXbWx3m5Oc2rjWler03xdnWS31dU/GNFxftVjSAFNDL93AT89ih0a7Y6otIV7S7qNrZDzknT3Vz9oAD3iv0PH++zuXvm2vvNad5vHeRj0n27MclfloYesjT0gMXBBywM3mdx6D5Lw4ezPPJAy4paqqsjgnBXhu+xPHSX5aG7LA3dY2n43sFnRh9+Bo/UCfnwksWRJQwdNBN6m6o2ncm9gxwQr6qNrcn2Pa+FzowXbE928nKqi5eTnQJTXbyc6WZrupP1qQ7WpzvYmO1gfeYFq5PPWVM9Z2v6BTvTL9gYfcRC9w2eXS6kOSOYqlgJxcF2FAVaUSi1oCjAAqXMkqIgS/ICxeQEmJEtNRXqvL4mZHgZkeRygSibkyjc9SgLs+SywpV7hb48KZbyW7o7l6LsKA20JM3DlDDbi0hEp/AyOYm/6Snk4tMkmp8h0+Ys+c7nKfXUo9rXiMZAU/ViCXtuxjpzL9GdRwoJzzN86Mj2oyvXn+58KT0FUnoLhd3GepXq3caKhO0dh0vlWuEKso3QkW6UFs2kmqo6jqnaBKZqE5msSVBLOJ7JmgRtO9dMo4LZJkFomi6D2YYU5hoVLDSlstiUxlJzupo0ljVJVke+GtmuXsnUsnI5i5XLWSy3ZmrRXFu9kq1luTWTheY0QbyNCuaaUlloSWexNZPF1kyWLmex2JopiLglfc9nnapPRqXZ5aw6ntHqePrLY+gqieRxTjC/pfjSFOZIgcSYBOtTBBv8Df8LXxBpcYp0DxNaEuxoq5TQVSenrymZOwVBVEdaowwyojjEgPJwE+pi7WmIdaUsyI5ciZhsTxGZnobkS80oC7OhPs6Jqwp3riQ5UxtuQX2UNb/m+NPemMLss2bez7XxZqmHl6vDvNxQ8XJ7jlebs7xam+bNyiT/WFbxn8sT/L66L6WufVy+n9rtoFs2OExWe8ZqxHvIGWm6m6MfdY7aYdf/iHh/35ji982pQ6WrK94P1a//sjT8QBDv0H0WB++xOHQ4h4p4+D7LQ/dZHrrH0uAdLYuDd498TlfEH0KQ7+MP1Jt3+ZiIdzssjpbzUSLWdGJsqtrZUr1gRy3bnclOdlQdbE92sj0l9CKvTb5gbbKdtal2VqfaWFU9Y031jK3JNjYnnjHf/RsjD5q4W5tGbZIfZRGuFMlsKJBaUOBvToFUTGGAOQWB5uSqpashw8eYVA99klzOE2t/mkxvQ6qjbbme4cG9Qj8eFvnxi8KVpnBrlFJzFG4myG0u4GlyAm/RSQLMThNpcRaF9Xly7S+gdNOj3FufWqkJzcHmXAu34UaMJu168iTVi7YMX7V4pfSoxdtTKKWnSEi8/Zo9dUtChaN6dNNuuW6JQbeLIYaJKnWqrU3cw2RNApO1iUwdIl4Ns40K5nXEu9iUxmJzmrZkoKnlHibfXQTZLu1juTWLlcvZrKpZac1isSWD+aY05pvSmGtKY74lg4VLmVr5CuLNZL4lg7nmdGabdssQQvpNQlUnTL6N1CTQXxnHC2UkD3KC+THBiyqZDVkuBkSZHSNI/2vCzY6T6HCBughLHivd6agOob8lmYelci4lOVMZYU6p3JjyMFPqYx1oinOjPNiOfG8zsiXGZLgbkOdnSkmoNTVR9lxKdKIl3oHaCAtqI6xoTXbjljKUod/K2Bq5y6u5Tt5vjvNmc5KXm9O83Jjm1doUb1Ym+X1ZxT//RPEeEOlni/doqf5Pi/e9Jv3+AfG+25ziLxohHiXcD7E0KLA4cIfFgds63GFh8C4LOgLWPnOExA9K+eFurfgQ/qiEP1W+e9GIt0MQ7mQn26oOtiZesKV6wdZkBxuqF6yq2llRtbGsesaK6hmrE0IZZFP1jLWRh4w/vUz79WJ+UsZQHu2OMtSBggBL8v3NyfcTk+9vRr7UjDypGTn+QtLNlpqREyAm3duIZDc9klzOk+h8jjypiMZEJ37J8eZeoR/38335McmZerklhb6mJLkYEWp9Dk/j4/iIThBkfpoY63Nk2F2k0FmfUk99qvwMaQg05VKoJT9G2nEzzpm7ie48VEh4muZDe6YvHTn+dKvbxroLpHSrxdtTFEB/cdCeEoMugnwjtClXEG6M+gw0IdlO1yUxXZekLSNM1yUJEt4nXo18Z9XJc74xlQWNdNUItVmFlv3y3UVTShBkuyvPDJYuZbLSms1Kazarl3NYac1mqSWTheYM5pvTmWtO14r3MOZbMgQBt6Qz25LGTHOqtgY81ahgoiGF0bpk+irjaS+O5k6GjNYod0p8LUi2OUuY8XeEmfxAtMVJKoJE3M11pr0yiMFLSTyviuDnLC8a4+0pDzejTC6mPtaR5gR3KkPtKPQ1I0diRJrbRXJ8TCgKsqQi3IaGGDsaY2ypjbCkJtyC2ihbLqV40t6SyWLHj+xMPue/diZ5vz3FzoaKnTWVsA/vqor3Kyp+X5ng/Z8o3sPk+yniPbCQ4n9bvDotaUeWGg7Z40Jz7y/7pasR5qEM3GVh4I5A/x0W+m+rubWH+f5bzPffZr5fPXbg7h4WBzXc07I0dI+lIU2NWF0nHn6orRXv8khbMz4w0aepDY892cdnyPfQ+7vy3Z58wbbqBVsT7WyOt7OpLkGsT7SzMtHG8sRzlicE8a5PPmdT9YyN8Scs9t+i92Y1t6tTaMkKoiTCiaJgWwqkFuT7iynwF1MgFcgPEJMrNROkKzUjVyomXSKUGZJdL5DqfpHiEAuupHlyq8CfuwW+3M6WcCXenupgMXleJiQ46hNqdRYvk+NIzU4itzxLgt0FcpwNKPEwotLHmPoAES0hFlyLsOXXWEfuJLrxIMWTx2lePMvwpT3bn85cKd35AfQUBNBTGKCVbq8ykIHiYIZL5UeKV5N2VdWa2m2cNulqhDtbn8ycuoQwqxbwjLqPdrZJmMiaa07TCniuKZX5pjQWtSUGgcWWtD1tZLvCFUS7cjlThyyW1WjKBYutmSy1ZrF8OZuVyzmsXsll5UoOS61ZLOrIdbE1i8XWrIPibd1l/nIm85czmGtNZ/ZSOjMtaUw3pzLZlMp4o4Kh2mR6KxN4WhDOjRR/GuRO5LoZEWdxkgiT7wkz/o4i74v8lGzDI6Uv/c2xtNeGc7tIymWFKxXhFpSGiKmPcaAlwY2acDtKAs3J8zEh3V2fbB8TCgLNKQ21oibSmoZoGxqjbaiPsqZKbklNpD23S6IYuFHGYs9v/L4yyDt1R8PL9Qlh8cSaincrE7w/TLyfUOfdv6rtyBT7EfEe1e3w7yReXfkeeEZHvrrX/7I/kS4M3mV+4M5B+u8IMu27zVzfLeZ6bzHXe5O53t8O4aZwv+8W8323D0UQ9x0WB+4KDN7VJmihfPGhRLxbC14de/RBNOL93Prw/vsbE8/ZnHjOlqqNLVUbG+NtrI8+Z31M6H9eHW9jefw5y+PPWBp/yqrqKZtTbWxNPmN99CGznT/z9Eo+rTkhVCd6UhhqQ4HMknypOQX+YgqlatSlhrwAMTkBYnKlAmmehiQ4nUfhdpEsbyOqIuz4JdePe8Uy7ub7cCPdjZZoG8oDRGR5GhJnr0eo5Rl8TI4jE58i0uYcCkd9CtyNqfAWUSc1oznYnKvhNvwS48CtBFceKCQ8SvPiaYYPbdl+vMiV0pkXQE9+IL0FgfQUas5OC6RXGchgScgB4e5KWEi7E1UxTNbEMVUbr16qm6gzUZbCXINQOphvTNXWUmd1pDvfkq6Vr4b55nQWW9JZupTBcovA0qX0IybWDtZvV67msHI1h+Ur2SxfyWZJLeCly9ksX8lh5Wouq1fzWLmay/KVHJYuZx9gsTVLp+yQxeLlLBYvZ7N4JZvFq9ksXstm4WoW81cymbucwcyldKZa0phsSWO8MZXhOgVd5fE8ygvjxwRvyv0tSbM/T6TJdwRd+JIs59M0R5hyJ8eDnoZwOuvDeVwZwk/ZXlSGW1MsE1MX5UBLvCv1UfZUhlpS6C8iw0OfbG9j8vzNUAaZUym3pD7ShpY4B5pj7SgPMqM4wJTLqT48rElm/FEzb2Y7eLs8wOvVUV6r28nebKh4szrB25UJ3q3tX/zwKeL9gDz/fyjez+UvB5KuVrI6su2/zZyOcGd7bjLb8xuzPTf2MKflN/X9m2oJH8Yt5vsENMlZKFncZUkj4UNqzIdN1n1Yvo8/W76Hjhl/yvr4UzbGnwmpePQZayPPWBsVFpKsjj1nZfw5y+NPWR5/wprqKdvTbWypnrDUf4uxxy3crU+lTuFDeawrRXIbCoMsKQgwp1BqTlGAOcpA9eSazJL8QHNyAsTkSMXk+JmR5mFIguN50jz0yZeKqI915FZBAA9Lgrid681PKU40RFhR4m9ChpsBsbbnkVucRio6jtziNPH2emS6GlIsMaHGz4ymIHOuhFnxU7Q9NxOcuZviwSP1uWnPs/1oz5XSkR9Il1q4vUUy7blpvcog+oqDGCwJOTTtjpSFM1q+m3anajXCTVKvBNudJJtvVLDQmMpCYyrzTanMN6cJtKSzcClDy3xLupYFjXRbM1lpzRLYk2g1E2mCbNeuZrN2NUfgWi6rOmgkLJDL6rU8Vq/lsXY9n9Vru/LVCHlZzdKVbBbUwl26nM3SlWyWruawdDWHxWs5LF4Xvi5cy2buShazrYJ8py+lo2pOY6wxlf7qJNqLY7idLqMpzIlCD2MSzE8QevFL0u1PUCU14BeFIx01MjrrQ2mvC+NmgR81kXYUy8ypDrelMcaRhmh76iJtKAkSk+NtRLa3MVk+JhRITSkLMac20oZL8U5cinOkOsSC0gBT6mNcuJ4to/N6ESv9t9mZbufd6jDvNsZ5u6kSWro0yXffqrNPTbz/CvFquxI294l3c694D4zZnNK2qele/18Tr24pQZts96VTId1qhHuT2Z4bzHT/ykz3r0x3/aL9frb7V+bUX2e7f2Wm+wYz3bpy/u0AmoQ833eThf5be+rEi/vqxB+S79ES/rx6sIYD48ces6aR+OhT1kaesjr8lNWRp6yMPGVl9BkrY89YGXvKyvgTNlRPeTndxtb4I+Y6fqLvZhW/lMVSHudCaZQjxWG2KIOtKAq0QBloQbHMkpIgK0qChZ7eApkluQHm5PibkeVjSqq7AQmO58mUGKAMNqMlyYX7xUE8Lg3mZpaEq/H21IZaUORrRNr/S957tlW5plm7/UP2sfe7u7tqRZeRnJGMCJJzziA5zZxIKjnNySSJWcxZkgExEWYAs66q9/0l5/7wPDMR1FVV3bu6+8M4XCC4+HQ6HPd1jStyP4WBv5Lj+xPpXn+mIOAXqsIP0BLjjvaYJyeTfejPCkCff5jxknCmK49wviaWmYZ4rjYlcr3FBt007sjSuStPdwJuBveVGTxQZTIr5rvz6p2z3SdtRTzrLBVLZiqF5QRbTtstgPZ1twDd193VvO6pYaW3lpW+uh0nB2xasUF3oAHzYJMdqg7ICqC1DDdhGW4WNNIiSC/BopdgHmnZIoldFr0Ui17qAl/TcAumEYfWhpvtoF0bamJtuFn43HAzqyPNrOhbBI0082qokZcD9bzor+NFfx3Pemt52lPLwokq7unKuNySi6E0jvaUQGqDfyXv4P9FdeCfUMTsYagkgCvaeG6dTOdOTx7nVKmcLApDmeZHa1YgnfnBdBWH0FMaQmu2P9IkTxqPuVEbe4imBHeU6T505AXRXxbJYFkUJ3OC0KX60JoZSHt+OGdbK3hysQfz/Dl+X3/IXzcf82XzKZ82HbOzzgU03x017BAx/MPAu8Mc7qcdvm/b19jB/c8A3i1Rwksn0DrL7nLvOKD7/LbRoS3gfX7b6AJlO5y3uGS7W743wav7DgALOs2rh46c2J4Li3nwqnMevHCedduY2+IFTHbtkAXbpiW2ZcGCTI8u75AfizPIixcxLVzCtHAZ07wIXVFrizOsP7qM+fFlrE8u83ZpBvPsNI8u9HC1v4UhSRbqghBUucEoswNRpPvbna4NuqqMIBTpgUhT/Rd6MJUAACAASURBVGhK9qExwYv6OA+qog9QHvYbTfFu6HL9GKqJ5qI6g8vqDCbqYugvCqYtwwfJMTeqwveS7/8zub4/keXzAyXBe2iIOoQizoO2RE+603wYyg1krCiUqfJIzlXFcKnumAO60lRuydK4I0/nriKDe8oM7iszeaDK5IEqi4eqLGbV2cw55bsO4NqWJAS3u3yiTOw6cEDXBt7XPTW87q5xTCiITnZVBK5NKwMN9vx0xTaBMNDA+qANsM122Z2t0+etIy1Y9RKsehtUbfAVAGyxf16G1eCQRS/DPCLFNCLBLP6+2SBofUQiuN/hFtaHW1gfkbA+3MLaSAurIy0O8OpbeD3cxKvBBrte9Nez3FfHk64a5jqPc1NZyHRNCn25EUiiDlDi9b+oDvgTzaE/0ZPnzQVFNDc6U7nfV8BlXRZ95THoMoPRZQbQlu1PV/FhBo6HcaIwCHWGLy2JntQcPUhDvDvyVG/acgLpLYlgsCyKnoIQTmQF0JrujzrNH2NLFnf1Cl7dMvDl9R3+al3g983HfN586rKma4Pu3/K49p8B3p2+758avLbcdmdn66wJ0cGO8eL2GC9uG3eVDbpbtRXCOwHZlhO/uj8pRBvO7vvBTtnwWXssYcuGhWUOZxBfdF38cHbDu8rVObs464WLmBYuY164wvr8jLjxd5nVhUusP7qE5cllrE8usfHoAq9vG7ln1DDdWkZvXSKqvCCU2QEoMoRFCVmKD4pUP9QZgagzAlGmBwpRQ4ovTYleNBzzoPboIaqi9lMR+huSRA9OFAUx2hDDZU0Gl1XpjNUcoacgEF26Ny1xh6gM20Ou7w/k+f5Inu9PVIbsRRLjgTbBixPJXvRl+GLID2KyNJwzldFcqI1lpiFhO3SVmdxTZfFAlc1DdTYP1TnMqnOYU+cyr8ll3uUhLc8JuI5c9/nJcrEb4bjd5drdbk+N4HLFkbDVXsHJrg002PPXtcFGVgdtGartn/bC7+8E3p3gawevQeriZp0drgBbOVaDgo1RQVaDAotBjkX8vHVUiXVUgcWgwKyXsT4sYX1EimlEJkrK2oiElZEWXouud1XfIkQOQ428Hmq0//fLgQae9dbxuKuaB62lzLRkYyyLRZvgRVXAn6kJ+DN1AX/mRIYb081hXGtP4kF/Adc68jDUJnIyPxJdRgCadG+6S4IZqY2gpyyE9vwg5Kk+1MYeouGYO7Jkb3RZAXQVhjFQGslAcQR9BaG0Z/ihTPRksCqeS52VPLnQxcflq/zV/JDfrYt83ngiglc4dvn3TjX8veDd+nv/9cH7ndB9cWfCHiF8DboCeEdZviXqtrOMri75tpHndwTZ/2xbTuz8SOekrz3QbX2cs8P3m3HEtyV8r+NxzwZeW9SwtiCsW5tE8FoeXcA0O82zmX6u9jVhkGRzqvIoqtwAFJl+yFO9kaV4I0t2gFeVEYg81R9psi/Nid40JnhSH+dGbcxBqqP2czx8L4oUL3orQphojmVGk84lRSqjVVF05QWgSfWiMfYgZSG/ku397+T7/kCR/8/Uhu1HGedJR7I33WneDGX7MVZ0mOnyCM5XH+FyfRxXmxK5KU3hliyN2/J07iozuKfK4r4NuJpcZjXCld15jXB3bEGTy4JmK3SLnR7Tyu1uV1i93R28qz223NY2bdDoyE4HhUerVSfZoGwSc1vLcAvWkZZdwCvBqpdi1X8HeEcVbIwq7bKK2jCq2BxTs2FUYR1VYjbIWR+RYdLLMOvlmPVyTHo563oZqyMSEboSVg0SVkaaWRlqZHW4ibWRZlZF+L4YqGept5b5zgpuqQo4W5dMV0YgzeF7qA/6kSrvf6UtaT/jtUHMaON50F/ArVOFTEsyGSg7RltWEKpUT7qKAhmpjaD/eBhdpaGos/ypj3OnIc4dSaIn6nQ/TuSF0FccyVBZFEMlkXRm+qGMP0R3cQTjkgweGBVsLEzzZeUWf7HM8fvGEwGS1n8MeL9nnMwGy/8R4N0eJ2yH7ss747y8M/794L01yvItg13Pb4266rar7N97R9DLO2NOj3SOn+VrAN4NvrYY4m/ZnnOAV4CuC3gXL2EWC4KEjHeGdTELtj65jHn+LCt3Rlk408H59kr6a5PoLI1EnRuAPN0HSZIH0kRPZEneKFME8CrTApAk+dAU70ljvAcNx9ypixXAWxu9n5rIfWgyfBiuiWBaeozL6lQuSJMwVERwMscfZbIX9TEHKQn+mUzPf6XA98+UB/xCU8R+dPGenErzoT/LB31+AJMlIZytjORi7VGuNMZzvSWJW7JUbsvTuKtM554qk/vqbB5ocniozWVWm8ecNo95bT4L2nz71d1Fba696lF4SCu1X4LYDbrOUYOw/FDLak8da33CEsNqf4NL1CA8XDU68tShJgG+A42i8xUAu6GXOMG3GfNgM+ahFiwjEqc4YbusBhkbo3Ksow5nuyHC1gbczTE1b8Y1dvhaDApMejlmgxzzqEKQQYHJIMB3TS9lzSBhzSARMl8xB17Xt9jh+2qwgeW+Oh6dOs791hJmJJkMF0SgiXWj6fDPVHj8P6jjfmOk3I+Lylju9+Zzt6eEy9pCxurT6MwNQZnswcmCAIarwxisCqe/KpLWvCCaEoR/LTXFu6NI8aY9O5ieogiGy6LRl0dzMtsfVeJBOnID6KuM5mr3cV7fHOD9s0v8xfyQv24+4bN1iY9iUc5/Fni/FS38twPvNodr051xAYRO+ip4Rbgu39SzfFPP81uGb+rF7VEXvRTh+2ILeLfC1xnAu8LXZS7YKQv+I/BdvMD64jnWF8+5gvfRjKPV7ZEt372E9fFF1h5MsXyln3ujSiaVBXSVH6W9MAx1tj/yNG9aEtyQJngiTxTBmx6AItWP5nhP6mPdqI9zp/6YG3Wxh6iNOUDdkQM0HDlAe64/Y01HOKeI57IymbPNxxgpC+NElh/yRE9qovdTFPQTGR7/L0W+P1AV/Cuy6AN0JHrSm+HDUJ4fxqJApsvDuFAVzUx9LNeaE7gpTea2PFWEbgb31Vk80GQL0NXlMafLY06Xz7wun0X7CrDQweDsdF2hW+nykLYzeAXorvbUsdZbz1qfAN4VZw2I0BUfsISpAseY19pgE+bhFifwtmAZEuE71LLt0czhcGV26G6MKuwxgnULdN+Ma3g7oeXthJY34xoBvEalHbgWo9LlY5NBjkkvY90gZd0gEUAr/vwmfYsdvq+HGnk+UM/TnmrmT5RzU5XHREUsJ1N9kYbvocL9/0YZ8ysDRT6clcRwtyuX+32l3DpZzllZLl0F4SiTPOjM9aO/IpjBqjCGaqPpKAxBkuwr/OUddwhpoge6zAC6CsIYKotCXx7NqdwANMmH0GV60p7nx7Qmm8dndVjmJvnL2l3+z8YTvlie8tH03xG8S/ZJhz8MXut/GHgdDvelCN2vZbrPb43ywqabBp6LsoH3W9oJvnbw3hnn+Z2vw3cn8DrDd9UpA151csGODPhruiBC9zzrC+dYWzjL2sK5XcFrejSD+dElLIsXeHXHyPyZTq70NmBoyeJESRSteYdRZfoiT/VCkuCOLNELZbIvqlQ/lGkByJJ9aYhzpzbmIHWxh4SY4egBqo/spSH2AC3H3DhVFMxpWSwXVAlclCcw3XCUoeJQOtJ9kca7czxyL4WBP5Lp+a+U+P9EfeheVDGHOJXsxUCWL4YCfybKgjl3PILLtTFcbYzjRksit2Up3FWmc1eVwT11Bvc1WQ636wRdG3iFFeACe9uY86yuM3hfdVfZI4XXPTVOAK7hdU8tKyJ0XcDb57qgsA28w7axLnHMa7AJy3ALGyNSNkYkWEckWIYlmIdbMA9vjxQ2RuVsGhVsGpVOUrExqnQBrzN0303qeDep482Els1xNdYxAb7WMRUbTh/bnK/ZIMdskGEySIQHN5vjHRG0NtLMyrAw7fCsr4ZHXce531bEufpEBvIOo47ZT5XX/0IZs4fefG9ON0Vz80QWD/pKuN93nBldIb0lUSiTPWnN8uZkoS+95YcZqo2iszgUWVoATQle1McepDneHY09bohgqDSSrrxA2tI90aa7o053Q98Uz+3hel5e7+fT8+v8H8sifzE/5Yv5GZ//g8H7RwD8jwKvfeTsD/w/P1mdJjx2WaD4WknOV8H78g84XFt08OKmQYDuDb1d3wveneC7Fbxfg+/WvHer890Jxtse4b4i08IF1hfOi9DdCbwzDvA+nhGmHubP8uzaELdHVZxpK2ewLpn2gnC0OYEo0n2Qp3ghS/RAkeyNOtUPVao/ihR/JIne1B09RHX0fmpjD1IXd4iamH1URe+hMe4gimQv+spDOa9O4LI2kQuyOCZrohgoDKYt1Yfm2EOUh+2hIOAHsrz+jfKgX2iJPIguzoOeVG+Gc/wYKw7kdEUIF2qiuFJ/lBvN8dyWJnFHnso9VQb31Jnc02RyX5vNA20OD3V5zLbmMdfqBN7WApf+ha1u1zVmqHYBrw2+NujuDN76beC1AXd9pIV1cZzLBuD1oWYswxIRvIKsI645rjN4N40K3oypeDuu5u24hrfjGt445bfWUaUdus7gfT/VyttJLZsTGjbG1XbZPraB1/EIJ8dskLK+A3jX7XFDPc/7a1nqq2HuRBkz0nSMZZG0x7tR5/uvqGL20J3jzURdFNfaMrjfV8L8cDU3T5YwWBGDKsULTboHrVnudJUGMlwXxcnSMFRZwbQk+VAfe4imODdUqb505ATTXRhKf0kYPQVBnMzxRZvuhixxDz2V4VxoL2TxTCtvH13gf6/N8VfTU/5iWRbh+wc31/6Jwfu1YvXvB+/SjtD9VlfDDhnvJC/vTgjZ6vdECmKs8OLmqOBynaF7Y4TlGyM8+w7tBN+XYtb7/PYYy7fHWb7tALAzhL8G353kDODd4GvPhl1+z+Z2z4i/nnfqkbjM2oKQ764/usza/DlWHkyxeLGHmb5GjPJceirjaM09jDrTH3mqF4oULxTJXqhSfdGmBaBK8Uee5EPzMQ/hIS16v+h4D1F9ZC+VET/TdOwg6jQfBqsiuKRLYkabyHnJUcaPR9CXF4gu2YvGmAOUhvxKQcCP5Hj/O1WH96CM8aAzwZv+dF/0uQFMlAZx9ngol2ujud4Yx82WBKF/QZnKfXUG9zWZ3Ndm8UCbzQNdDg91udvBqyu0l5jbehi+x/Gu9Nay0iOqt47V3npBu0QNr0WtDG4Hr7NM4hyuZUR4QNswyLDqZS6zuDbnK4BXydtxDe8mtLyf1NkjBFt+u1PE8G5Kx7vTrbybauXtlI43k1oXbQXvhh2+MsziqJlJnBk26QWtjTTzeriRF0P1LA/U8ai7khuqbKaqYzmR4kWD/7+hjvmNrixvxqsjuaJN5X5PEYsj1dztLkdfHYc23RdNmjvqtAOcKvZnpD6KnopIdHnhKNIDaUnwEh7Y0vxpzw7iVH4IvUWh9BUfpq84iLYsd6QJv9BZGMCoJIlbQ42s3jbycfkWv68u8hfzMr+bn/2HLlDsNvnwzw3ev70k55N1aQt47znA+03oOoP3hgO8y9dHWL7+fdDdCb72yOGOkeXbYzy75YCvM4B3g+/XZIPvbs7XGboumrdB94zD9c6fZ23+IqsLl1hduMzqwmXWFi/x+uEZXtwZ4+F0B2c6KhmsT+FESRTarECUab5IkzxRpHijTvNFm+aPLj0QdbIf0ngvGo+6UXvkANVHHOCtivqN8tAfaT52kNYsf/S1UVxpT+GKLpFzzTEYK0LpyfFHk+hBXdQ+ioN/piDgR/J8/0xd2D50x7zpSvZjKCMAY34gU2XBnK8O40r9EW42HeO2JJG78hTuq9J4oMnggTaTB7psHuiyediaw2xrLnN/A3htY2Q28K701ooSgLvW18B6f6MAWifwrvc1sNYvruUONPB6YGfwmvQSTHoJZoNUkN4BViGzlQuzuCNSl200q0HOmzGVHbofplp5J4LXBt+tbvftpAO876fbeD/dJkBY1NspHZsTGnvGuzHqiC6sBoU4DyzBrJc4ZogNEtb1LayMNPFypJEXww087avmTmsB5xoT6c7wpTnoT2hi9tKV7oOxMoLLymTudRXw2FDDw75KxuoTaM8KQJ3qjjx5LyeL/DA0RtNfdYTO4mi0OaHIU/2Qp/iiSQugLSuIE7nBdBeGMFgWhv54OJ25nkgTfkab5UF3RTjn2kt4eqGbjflLfH45y19Nz7aB97Nl6TvAuzt07N9rfsIH85OvOuLvBu9XCmn+48D7d9RCOvoVxv8QdO0TCjcNPL9hYPmG3q4/At3d4CuMpBl5Jmr59piocaeNONv226S4/SasIDv+InH9vG0tWVhJdmhtbutDnEPCosZZe9Tg6Bm+wNrCJdYWLrG6cIk1saTn1b1JnswMcFOvYEyZT3dlHB0FYWgy/JCnetGS6I4sxRtlmvCgpskIQp7iS9MxN+qOHhQUe4i6WHfqYt2pjt7H8YhfkSa501kQiLEhmmttyVzVJnG2+SiGinBOZgegiPegOvw3ivx/oMj/B4r9/kxTxF7aE7zoTfNFnx3ARGEwZ8tDuFQdwZX6GG7sBl5tFg912cy25jDXlsd8Wx7zbfnMt+Wz0JrPQmsBi62FPLIdq+zYPs1gWw22g9fucncAb28ta721rPfVY+pvwCQuRzjmeG2yTTU02+Fr1kuxGByxguB6ZcL42IhUyHqHWjAPSbAMy7DqFWyOqnk7puXtuJa3Ezo2x7VYxzRsGDVsGNVsukjDmzENbya0vJ3U8XbS5noFvZnUuUYN4kOb82Ob2SAT/mIwiD+rQWJ3vCvDjbwabuDFUD1P+6q5317EZUkaAzmBSEN+RHt0HyfTvDCUhXJRGs/tzhwWBst50FvKdEsS3UUhaNM9kMbv4US+L4baaIaqoukri6IjPwRlui+KVG/UGcKmW0dOEKfyg+kvDmW4LJxTOT6oE/ehS/egIy+QcVkmD8bUrN4Z493SDX5fW+CL6bHjcoP1GR+twsn3jxYBeJ+tNhf8hA9Whz5ahTtrv1ue8cXyzHFrTcyJXWQRI4ytMYVz+flXwPrdrtipLP1vzXg/W5d2rYX82oOaC3hf3R3DWc7g3TYGtkXLNw2Cbuh5tk3fgu0wS9eHvxo7LN8a5ZmTHMsYtsUL1823rdq6kGFbR7b3Bj+cdgLxWQG2TqNntuY2AbznWFs4x8r8WVbmz7G6cFGIFhYvsbogbLRZHl/kxW0jc2dOcKm7nqGGNDqLImjNCUKT7oMs2YPmhENIk71QpPmjzAhElRmMJMWH2tgD1BzdR/0xNxriPamP86TuqAe1Rw5SE70PZboXXaXBTDYd4WZrMtc1SZxpjmW4IoKO7EAkcR5UhvxKgfe/U+L7Jyr9/4w0ci8nkjwYzPBlLC+Q6eLDXKwIZ6Ymiqv1MVxvjuOWdAt4NZk81GYyq8tmrjWX+bY8FtrzXTTfVsB8WwGP2gqFMz2dJVsmGbb0MXRXC9MLtmjBCbzrffUidGsx9ddhHqjHPNSAZdix+rs22CiuEAsRxOpgI+tDzY5JBfGf86bhFizDEqyiLEMtWAZbsAxKsAxKsQ7JsY4o2TAIQN0warCOabCMaTEbtVhGNWwY1GwY1FgNKqwGlfDxqIZNo4bNMS1vxnWCJnRsTujYGNfaH9esYyosY0pMY0rWxxSsGwWZRmWYRqWYR2VYjU6573ATK0ONvBpq4MVgPUt91cx1lnBDkYW+IARlxK/oYvdzIsWdkeJgzjXFcrM1ndneIh50F3JBmcxwVQStWZ40x/5CZ7YPhqpoDMej0VdG0l10GHWmN4p0T1SZPmiz/GnLDuBEThC9BSEMFYXTne1PR7I7rSkeaFK8GKyO53pfA89metlYPM/nlXt8Xp/js1mc6918zgfrMu/Ny3yyPOd363N+tyzzxfKUT5bHfLA+4v3GIz5YH/PR+oTfLUv8b/Nz/mpe5nfzEl/MS0Lb2ZbGs63Z8VZH/bc41L9n6uAfpd1g/C8O4Brt+qPg3Q7db4N36fqwXTvBd/mmnmc3DdvkWMxwXVV2LekZd1nIcF5Jdu2D2FLOM+c6duYKXgG+q/PnRPBeYG3xImuLF1kVr3GYF8/z7Pow98a1nO2opK8mkda8ELSZ/qhSvZAkudEYfwBJkifyVH/h5E96AM1JntQc3Ue1E3jrYj2ojXGn9shBao/sR5PpQ19lCKdbYripS+aqKpHTjUcZLAujNcOfpqNuVAT/QoHXv1Hm+2eqA39EEb2PrhQvhrP8GM8P4kxJCBcrI7hSG821xlhutsRzR5bEPWUqD9TpPNRm2mUDrw2+NgnwLWChvZDH7cKWmjN4nd2uM3hf7wBeQQJ41/pqWe+vwzRQj3mwwaXYZn2HBjFbdGB7MLPopVhGpMLM7rCoIRt0t4BXr2JjVI3VqME6psUypsVk1GIxatkQ4WvVqxwS4bvhBN/N8d3Aq2J9TMGaUcGaUc7aqJx1g4x1vRSTQYplVIbZIMWkF8fMRprsrvf5YB2Lp8q5o8ljrCSS1qMHaI8/yIlkd4YKA5muj+aqOoUHXfk86C5kRpvOWMNROnN9aIn7lY5sH0YqIjEcj2L0eDR9JaHocvxQZnijzvRFk+lPa1YAnTlB9BSEMlQSQW9uECfSvdEle6BIOERXSSTn2kqYndSyetfI++VrfFy5z2fzYz5Zn/Jxc5kP1mdCWbp5md8tz/nd/EwAs3kreB/zxbLE/zYt81fzM343LwnwNT3li1mQy9HLr4D3W/HFPyN4v+aE/8UVuKM7xgk2wP4jwOsM3N3g6/r1Dtn+bLvTti9kfCUWcVpJdoavvTvYHkGccZn9dS6Id44aBOd7ntWF86wuXBB/Pc/a/DnW587wZKafGyNyJjXFdFXGockOQpXuizzZg5aEgzQc209LooewoZbihyTZl4Z4d6pi9lIds9cO3tqj7tREu1Fz5CB1MQfQZfsyXBPOGUksN7XJzCgSmKyPpq/4MJpUb+qjD1AW9BMFXv9Gud8P1Ab/jDrmIL1pPuizA5gsCOZsaSiXjkdwpe4I15viuCXGDA9U6TzUZDKny2ZWlyUqm1ldjl0OAOez2FHIo45iHncU7zi/uxt4V3rqdoCvDbyOaxGmAVurmAO8jhViR4uY69aZzA5g84hEeEwbFGQZkmIZkmEdlmMdVthhah3VYB3TYRnTYR7TYd0BvJYRJRb716vt8LWBd3NC6zLhYAPvqlHO6qicVYOMVb2U1REJ63qpI5M2SDGJOe+avpkVfTMvhxt40nOcB22FnK48yslET04kudOZ7MZAnh8T1RFcViRw92QuD7oLud6ezRlpIqcKA5Ac+42OLB+GyyMwHI/CWH2EgbJw2vMC0WT5oc7wQ53hjy4rgI6cYHoKwxgui6Sv4DCnsvzQprgjid1HW24Qo5IMrg80sTzTx+bied6/vM1n8yM+WYQ14g+WJd6ZlvhoWuKL6RlfTEt8Nj3mo1kA7vuNx3ywCvpsfspf1p/xF5MDvHYAbz27btme8W7r+P0vAt5vRRD/4grd0V2huxN8/5Hg3a6RHbUNvk4/0269EVu7IGxlPA65wnd1Tsx27a1orq7X7obnzwnQXTjP6twZVh9MsXChi5n+JkbleZwojUGVGYAi1RtZkjstCYdEx+uFIi0AabIvTQme1MUdEsB7dD/1x9xpFMFbHX2I2iMHaYg9QHueP6MNUZyTxXFDm8xleTzjtVH0FAajTPakNnIfZYE/UuD1b1QG/EhDyK9oYw/Rl+6LITeQycJgzpaFcqkqkqv1MdxojueOLFkoNFdnMKvNYq41m7nWbBG6ruB1wDefhfZCHnW6gne3jNcOXrG83Bm+dvD2ORyvUOnoCl6TS22jA7rbexbkWPRSTMMSTENbwDssE6A7onSA16hlY7wV63grlvFWNsZ0vDFq2dwKX5vrNWpcwPtmolWEr8Yu64Qa87iK9TGl4HpH5azppawOS1gfkWDaCl6DhDVDC6v6Zl4NN7DUW81sRzHnauLpTfOjK9WLEynu9Of5MV4VxkVZPHc6s3nQXcjtk/lc0mTQW3IYafxe2rO8GSgJRV8ZyVhNDIMVkXQWhKDNDkSV4Ycq3Q9NZgBtOUF0F4UxVB5Ff3EoPflB6NI8aYn9DXW6N31VcZxrL2PhdCvr98Z5s3SVT2vzfDI/EmZgrUvClQqzM3htjvcxH+zgFbp8f19/xu+mb0P389YHuJ3K1f8LgPdbBzC/CV5nsO4Eur8XvE+vDe2qrwH4j8DXuSVttyzYUUt52nX5wqUP+IxT1nueFbsbPsf64gVWZqd5dXech9OdnDtVw1BzJu1FkSjS/cS5XTckiW40J7ohS/VBlRGEJMmH+lg3ao4eoDpmP7VHhesBTfFe1MW4UxN1iPqYgzTHHeRkYSATLTFcVMRzQ5PEJekxxqqj6MoPQp4gPKyVBvxIofe/UxX0E80Rv9F6zJ3+DD9GcwOZKgrmXHkol6sjudZwVIwZkrmvTGNWk8mcLov5thzmWgU5A/ehNpuH2hxmdbnMtQpRw2JHkQt4t8PXAV4BvjW7uN568ULEztC1DDeLHbriZMKwa4WjWcx4beA1j0hZH2phfbAF00CLHbzWYTmWEQWWEaWQ346q2RjTsTnRxoaozfFW3u4CX2e3+0aE7ptJmxzjZZuTWqxTGsyTAoBNY0rWDDJWhyWsjQigNRmkmEYFrRskrOlbWB1p4tWQAN75zlIu1icxlB1Mb4Yvp9I8GMj3Y7wqnIvSY9xqz+JBTyEPeku40ZnPYEU4soR9tGV40VsYzHB5BGM1MQxXRnOqKIzWnGBU6X4oUn1QZfihzQ7kZGEYA+XRDJRF0F8aRluWNy1xe5Anu9FRGIpRksndYQkvrw5gXTjPp5X7fDIt8HlzSei+tTzjk+UZX8zLInif8sn0hI/WJ3zYsD2wCQ9nX9aX+GLaDls7dHebfvgvBt7djl/+XeDdCXR/D3i/VG7vJAAAIABJREFUBl1X+H6f830udkJsi0u2uN6Xu8J3QnS+rs1n9hpKm+t1iiBez55hbf4cpsULvH4wxfObeu6Ma5lqLaO3NhldfhjyVB/kyZ7IEt2QJrkjSfZAnuaLKiOIlkRvasTxsZqYA9TFHaIp3tMFvI1HDyFNcKO7RNhYu6SM57o6iYuSOIxVkZzKC0QW70Z12B7KAn6k2OdP1Bz+GWnUPtoTPBjM9MeYF8jp4mDOV4QxUxPF9cZYbkkS7I9qDzWZzOqymG+1gVfIdud0uQJ8tTYJW2zzbQUsthfyuL3IftZnazmO/cLElhrIlV7XrHfVDt56+5UI59JyAbwt25YhBEkx66WYDTKhRUwvxzQsZW3QBl4J5kHR7YrQtccGRo0dvDa9GW/l3Q7w3dgh430z0crbqTZxukFn15spHRtTAnwtE2oRvHIBvHoBvOsGya7gXe6rZvFkGTNNKRjywxjIDqA73ZPBAn8mqgXw3mzL4H53AXMD5dztLmGkKhJ5wj5a0z05lRfAYGkYxuojDFdG010cQVvuYVTpfshThKsU6qwAOgtC6S2LYqAiiqHjUXTm+SFL2Iss6SDaLD8Ga45x9VQVT892sn5vkg/Pb/FpbZYvG08RTqUv89m6zO8Wcc7X9FRwvZYnfNx4YoflJ/MSn9eX+LyDy93J6f4PAu+Y04Pa18G7Fb5fg64AyN2jBGfAPrk6uE028O78Z9lAbnuI2733wZbzOop3xrdNPrjGELaLGDssXLhAd5rXs6dZWziH5dFFXt8b5+mVfq4PyzDI8zhZGYsmJxhZqjeyZA9kSW7IUjyQp3mhSPdDlRFIU7wnxyP3UhW1l9qjB2k45kZzgg28btREHaQ5zg1liid9ZSGckcdxSRnPVWUi55tjMVRGcDI3ANkxN6pD91AR+CNlfn+mPuRX5NEH6EzwZCjTH2NeEKdLDnOhMpwrtUe4Iea7d+Qp3BOnGR5qM4WoQZfDvC5XUKvw65wzeLV5zOuEkbJHbYUu4HXNe78C3j5hrExwv7ZS83qX8zw28Jp3crkjEkwjUlEyzHoZFv1W8EpYH5RiHpJhGbFFDMot7lXHm3HB6W6Mt7K5A3g3RzUuUw1bHa8zeG0zvRtTWqyTGswTDse7MiJhVe8K3a3gfT3UwPP+Wh6fquBaczpjhZEM5QTRk+HFcFEAU7WRXJTFc12Xxt1T+cwPVvCgrwxDzREUSQfQpnvQkeNLb1EwI5WRDJVH0VMcQUduCKp0f2QpPsjT/FBmBtCWd5hTJeH0V0ahr42huygYdeohFMmHUKV50l0ayQVdEfNGFa+vDfPm0WU+vLzLF8sjvlif8nljmS8bz/mL9bmw3WZa4rP5iX2k7OOGCEnLEp9Nz3YE727A3S3n/W8I3rHvBq8zfHeGrv6b0HUG707Q3Q7erz/Ifa334cVto30F+dXdMdfJB1HPd3yAs8F32hW8c2fFyxgCeNcXzmJ9fIGXt0dZOHeSSz31DDSm0VYciTIrAFmKF7Ikd2RJ7shTPFGke6NI80WR5k9DnDsV4Xs4HrmXutiDNMa705TgSdMxT+piDlEbfRBJvDvaDB8GK8M4pzzGJWU8M4p4zjYeRV8Rzolsf6Rxh6gO/ZXKwB+p8P+BxtA9qGIOcjLRi+HMAGGioTSEi8cjuFYfw83mY9ySJnJbbttYS+eB6HrndNl28C605rHQmifCN9deDTmvzWNBl+8Ab1uxeEHY5nrLxDM/Wx/YtoN3pbfOfsbHdlXCJNY9mrac4nF2uo4OXKGW0QFeGetDEtaHpKwPyTAPK7DYgOsyoaC1g3djrBWrUcfmmI63opzBu7kDeG2Pa7aYwcXxTmqxTDiihlWDjNdbwGs2ynYE78uBOpa6j3NTmslUSTQjecH0ZnoxXBTI6booLkqPcUWdwu3OHOYHK5gdqMRYdxRl8kE0ae60ZnhxKj+AgdIwBkoj6C2K4EReKOr0AOQpvsjT/FBk+KPNDaKzKIS+yihG62PpKwulLcsLdaobiqSDdOYHMS3L5N5AE8sXurE8PMO7Z9f5Yprni+Wx0NK1sWwH7+9mZ/A+FsC7scQn6zM+m5/x2bJ9CeN7oOsM3/9W4H1lXxF2uF7nDHc3uO4MW2cN75DXfh90BfAOfjMP/hqEt2/DOQD88u6YC3C3FrI7HuAcSxfCkoVwyv71w9OszJ5mdW4a08JZrI/O8+zaIHfHNZxuK+fk8WOocw8jS/dFmuyJNMldcLzJHshSPZEme9GS6E1tzEHKQn+lMmIv9bGHaIx3F+5lxbpRd+Qg9dEHkCd50pHjx0h1OBdUcVxSHuOS7Bin648wXBZKZ6YfktiDVIf8yvHAnzge8APN4b+hiT1EV7I3I9mBTBQe5mx5GJero7jecJRbLfE7gveh1uF4bdAVwCtUQtq0oBWLcsRz7U/aSnjSVsyTNuF0u3BjbTt4X3VXu4JXXCF2Xim2dfKuDwh1j+tiF4MAYMHpmkccHbgWg9goZlCyYVBh0SsxD8sxjygE6YV4wWJQYTGosRoc0N0ca2VzrJUNow7LqAarE2jtEYNTzOCiMWEG2Dqmce1smNBgmdBgHldjGhMd76icFb2UVYOMtVEZ66MyTEZB66NSEbxCW9mrwXqWe6u5o8jmTMVRDAWH6c3wYrhQcLznW2K5qEjgelsmcwPlzA0eZ7whDk2aO5pUd9Sp7rRn+9JdGExvcSi9xRGczA9DmxmIIs0PeZof8nQ/1NkBtBYE01MRgaE+lv6KcE7k+aFN90CeeIC2bF/GGpK4cfI4jyZbWbtlZPPRJT6t3ueTaZ5P1id8sQrLEc5Rw0ezML8rgPcZn6zP+GRZ5rPlmbB8IK4cf9plfOyr+soa8v/f4P0adHcF7yunjbWdHs625qp/BLpbIfk90N3qer8VSTj/+TttxO1UwuN8nmjrlYyd5n6FB7czohOeZHX2NOtzZzDPn8W6cJbHl3q4OtiCQZ6LrigSWbo/khQvoXdXdLzSZCHjbU5wpyHOjaqo/ZSGiOCNc6Mx3p362EPUxRykLno/DUcOoE71oqswEGNdBJfVcVxSxnFBEstkbRSDxSF0pPvQEnOAqpBfOB70E1WBPyKJ2EvrMXd6Un0w5AQxVRTC+YpwZmqiudEYx21Jggt4hbhBAO+s1gHeRdummq2ZTJvHvDaPRV2+eFOtmKftpTxpK+FxqzN4nc637+B6V/sEl7vSW+vSWGabfLBPPDhd/V0famZ9WOJwuAanCsdRYS7X5UHMYIOtA7oWgwbrqJYNowO6m2OtWEe1mPVqLPot87t61Tb4WkeFsTLLqArzqArzqGNTzTqmwjquxjymxjTmAO+6USFCV5zrNcoxjcm3gdd2mfhFXy331XlcqD7GWGEoveleDBf4M1UTwdnmGM5J4riiTWW2v4z5oeNMNsfTmumFJtUDReIhdOlenMjzp6vwML3F4XQVhtGaHYwy3R95mh+yNF+UmX5ocgPoKgtnpD6WweORdBcH05blhSxhH9p0T0aqjnJZW8SsXs6rmQEsc2f4+Po2H9ce8lEcL/tifirM5Zqe2Ccb7ODdfCYWqS/zyfLsq472e/XPCN5vQfebUYMAXVt+Ky4x3HB+0NptznaYp9d2z3B30veCd+vXP74yYNfXALybG7Y9wj2/5biSsXU7bue5X6FoxzaCtjY7jXn+LKa5aUwPp5idbufciSr6G1NR5YUgSfVBkuyFNNkTebInihQPZMnutCQdouHYQWqOHOB45D7Kw2wn291pOCZ2NUTtoyZyHw1HDqBL96G/NISJhihmNLFcVsZxQRLHRE0UA0XBtKV60RS9l6rgn6gK+onaoJ+RR+2nI8GT/jQ/jLlBnC4OFRYnao5wozHuq453VpvDnHaL69UJ5ecLunwBumI/gzN4bXraXspSR9k2+G6NG2xygFeceuitY1WE7vpg0za36wxe66hKWPEd0/BmTMubsVbeGHVsivO41lENFoMasyjLqEYYIXOC7uZYKxujWqwGjeCMR5QussPXCbwWgwqzQYXJoMRkUGAyOPXyjqmwjKmxjGuwjDucr32LbUyJaUzBulHOulEmFKU7nQd6NSiA96GmgJn6JCZKwunP8GakIEAAb9MRzrYcZUadwsO+UuaHqpiWJtGZ548mzRNZ/AG0aZ6czA+gpyiEvuJwugvDaMsJRpURgCzNF0mqN/IMH9TZfpwoCWGwOpqBygh6S0PoyPFBnrgPdao7faWRnJFlc6+/iZcXurE8mOTjyxt8WL3PB/MCH83CnK4zfD9ZnojgXbKD96PFpv886P6XAK9rpqt3ga5zxvo9Ewr/EeDdCbpbtROst/5c2+MI0dXfNLB007ArfF17ICZ4dW+C9dlprAtnMT2cYu2ukbtjKsbUhZw8HocsM4DmZC8kyV7IU7xQpnqjSvVCluJGU+IBao/uozLiNyoj9nI8cj81MQfF0mo3qqL2Uhm+h+qIvTTGHKQ90x99ZQTTzdFc0drAe4zx6ij6CgLRJXvQGLGH44E/Uh30E/WHf0F15CCnknwYzPBnPC+YMyWhXKqM5GrNEW40xHKzWQDvHUWKHbwPtVmOeV1n+Ory7BcnHokF6LY892m7AFpn+NrAuxW+u4O3VoButzhq1lfPWr/rooRpWCLECy7QVYrQFTLXt+NtvBtv5+14m/BgJjpZy6hGAO+oBvOoRsxyW+1fI4BXx4ZBi2VEhWlIgWlILmTDXwWvknW9gnXx3I9JvEQhOF8NG+NarBM6rJM6MXpQ2WUD79qo1H4ayAbdVwP1vOitZU5XxLWmVKbKohjI9EFfGMBpEbxnmmO4pEriYV8pC8PVnFWk0FUcjDbDC0ncPjRpnnQVBNFbHCJUQBaF0pF7GE1mALI0H1pSPJCmeaHM8qGjMJi+ygj6KyMYKA/jRJ4f8sT9KJIPcargMOONKdzuquHF2RNY7o7x8flVPqzc5b1pXnC9ZsH1/m56yu/mp3y2POGTE3g/WJ/xwWLrdvjPg+4/P3hvj/HSdjlii9P9npXfb0UKfy94nT/+HvD+LfB1WUveAb6ulzAE8K7NTmOZP8PKXSPPrw1wbbCZoZZM2kuPIMvwpyVZuKmmSPFGleaDKs0bWYo7zUkO8FZF7ac2xo36WHea4j2ojz3E8Yg9VIT+Qk3EbzQfPcSJnACM1VGclRzhivYoM6o4LkjiGa+KpicvEHWiG/Vhv1AZ8Gdqgn6mKfQ3tEfd6EnxEx/WgjlbEsbl45FcrRXAe8vWwatI4Z7K5nZF8GqzmdVkM6vJYU4rPqRp81zB21rE07ZinraVCPBtK7VD11nO8BUKc6pdKyLtNZHCQ5u9v0FcCRaAK1z3tWyNF2xOd1zH24lW3k20836ig3cT7bydaGdzXHgwsxi1mEc1WIxarGM6NsZbeTPRxtuJdt6Mt4kuuZXNUR1WvRrzsMIuF/A65bvWUfUWxyvfAl411nEt1nGt6HzVDuiO21aK5ayNygTwOh/EHGzgZV8dC63F3JRkcLbyCMO5fowWBzFdG8HZxmimG6O5qEjkQW8JCyPVXFRnMFAZQVu2Dy1xe9GkedJdeJi+klBhQaIohBP5weiyA1Ck+dCS7IEszQtlpg9t+YF0l4UyUBHOcFUU3UVBqFKE6Yb23ACGquO42l7G0oSWtZvDvFu6xLtXt3i3PssH0yKfTE/4YnIGr/gItrHEhw0BvO9t4BVHxLbpf6TjvWXk5S0jL24KFY/f0y72xxYgdv7af5TT3Qm838qCv8f5ul5FHnfRy3sTrM2exjw3zYubwyyeP8H5U9X01CahKwwX811v5Ck+KFN9UKf5ok7zQZ7qQXPSQWqP7qMiYg81Rw7SeMyLpngv4eRPzEEqQ3+l4vBP1IT/hiTWjVN5QUzUx3BOFsNVnQDei9IExqqi6coJQHnsELUhP1Ph9ydqg3+mJXwfbcc8GEgPQJ8dxET+Yc6WhnH5eBRXa2O40SBEDbdlSfYOXmFBQpQmm4fqLBG+wnHL7eAt5KkIX2en6yxn97uT63V5UHMqzTENNGEasq0Dy4QbaPYLv7aTPE5Od6KVtxOtvJ9o58NkJ+8nO3g32cGb8TasYzo7fK3izO6byXbeTrbzbqKDt+PtvB1rs2vDoMEyorRD1w7eUbV9qsEGX8uo2p7x2lvI7GeA1GL5jgbLmJD52qE7rmTNvlIsY9UgZdWe8TaxMtjIy746FttKuSvL5kJ1LIbCQMbKgjlTF8nZxmimGqI4L4/nfk8xiyPVzLTmYKg7SkeuP02xv6FJ86KnSCg87ysOoafwMKcKgmnPDUSZLoI31QtFhjetuf6cKgpioCKc0doY+spC0WR4oEg5hCbTh+7SSC6qC3ikl/H6Sh9vHp/jzfNrvF17ILhe02M+m54I4BWLb4QphCU+bCzx3rrEO4vwq3Mdo102GP83yHh/f/PcRd8F3pe3BNf797jdr+Ws3zO7uyN4bXCdGeDxTP8OEsF7ZYAnVwa365vgNewKXuc2NFsd5Yu744LjfTjF+sMpns70cX9Cw1RrKZ0VsajzQpCl+yFNERyvPMUbZYo3ylTB8bYkH6Qudh8V4XuojTlEc4IPLQneNMV7UHfkABUhv1Ae/BO1EXuRHXOnp+AwU41HuSA/agfvBUkCxsooTmb5IY89QE3wj1T4/Yn6w78gizpAR4IXQ5lBjOYEM5l/mHOl4cxURXG97qi9g/eOPJm7yjTuqzNdwPtAk8UDVSYP1dnMqnOEi8K2qEHUY20Bj7WFPNYVfRW8T9pK7K7XBl4HfAU5g3etv5H1AdsY2XbwOqCrcYHuu4k23k928HHqBB+mTvB+6gRvJzrYGG/DOtbqcLqT7bybEsAsgLeNN8ZW3hpbeWtsY9Og3T3j3QJeq1GDxajGYtwKX6X4eYfMYyrHFpsNukY5KzbwijnvqniN+FVfPY/ay7gnz+FSbRzG4iDGyw9zpi6S6YYoJuoiOCuJ4153EY/0NVzvLGCyJYmTBUE0xf6GOtWDroLD9BaH0ld0mN6iw3bXq87wRSJO1yjSvdFl+3EiP5DBiggmGuMZOh5Fa7YPilR3FGmetOcHc7olgwe99SyfP4FlbpKNpcu8WbnLu7U5Pq4/2gW8T+3gfW99xofdwLuxxQn/TwGvzena4Pv8pmHHh6ndwPstV/m3jZIN8dQG3cv9Lnp0uc9J4udn+nkyM7CzrrhOSOz82CY8uG3Nel3rKMfsHcCv7k2w+mCK1XsTLJ7v4sawlFFlPrriSBTZgcIYWao30mQvZEmeyJM8kSd5IE12BW/d0UNIknxpSfSh6ZgHtdH7KT/8M+VBP1IXuQ9Fgid9RaFMN8VxUR7LVW0Ml5WxnG+JZ7Qiks4MH6Qx+6gO+oEK33+nIWQPyiNunEzyYTgrGGPuYaYKQjhfGs6V6mhu1MdyuzmBu7Ik7ipSXKYZ7NBVZ3JflclDVRZz6hwWNKLb1RawqMlnUZ3HojqfRXUBj7SF9mkGW677tL3UHj1snXJwXaio4nVPFSs9NUJHb1+9eF3YuX1MikUvdwHv5phmm9t9N9HGh6lOPp0+xcfTp/hw+hTvJk+wOd7Bxng71vE2NifbeXe6k/fTJ3g31cm7iXbejAkRw5tRHe9GW3lj0DqKcZzAK8z+OhXkjGnt42QW8fClo39XKX5OhO6oCrNRZa+KXHOC7ooNuvZZXhG8/fU87ijjgTKXy/XxjJccZqIihOnaCKbqIjBWh3K6OYa7XYU8NtRy+1Qp55WZdBeH0nh0D8pkd07kBdJdeJjeomD6ikPoKw2jqygETaYv0mR35KmeKNK80GX50pkbwFBlFNOSZAy1R+nID0CR5oEkyQ11hi+jtQnc7Cjn0aSGtbujmBfPs/HyNm9XHvJhbZHP607gNT3ho/kJHyxPeW99ynvrEh82lvmw8Wx38DoB+FvzvP/VwWv7WADvrVFe3DLy4pZRHCHbpbbxuqCl68MsXRt2APKqw10+3QI5G2z/KHifXB3k8cwAjy73O6mPR5dctRXMNif8xCbRCdt/LnH64tn17a7XDl6b63WqoLSB9+XdCV7fn2D1/gQrd4zMnm7jYlctQ80ZaArCkGf6I03zQZrqhTTFC2myF9IkT6RJHmJXwyHqju7neOQe6mPdkCb70ZLoQ32sO9WR+yg//DMVh3+i4cg+VMmeDJSEcLZZBK8mlkvyOM42HWOkLJz2NC8kR/ZSHfQDx/3+RHPob2hj3OlK9mUkK5ix3MOcLgjhfFkEV6qPcKMhTgCvNIl7imTuq4Q6yFlNJrOaLB5qsniozuSBMoNZVRbzdvAW2MG7oM5jQZXPvCqfRU0Rj3QlPG4t5WlbGU/bdwbvUmc5yycredFVxcvual711Iiq5nVvLSt99az2NbDS38jqQBPrQy3CvK4TdIUJBtu2mZDT2vR2sp33Uyf4MN1l17upk7yZ6GRzooONiXY2pzpcwPt2ot0+0bBp1PHWqGNzVOMoxRFH0mwLFw7YC2XobyZ0bExo7EcuLUYFFqcrw+t6OWt6GasjYjuZQcqKqNcGKa/1El7rW3g90szrkWZWxKjh9WAjL/vreXKikllNEVcak5goDWWiPJTpmgimasMxVoVwuukIt0/msThSxd2eMmZa8+krC6cpdg+KpEN0ZPvTlR9IT1EQfSWH6SsLp7skDF12ALJUL3GD0htdlh8n8gIZrIxkqjkBQ+1RThUfRp3pQ0uiG/IUTwYrormsymXWIOX1jUFMc2fYfH6Tt68e8H51no9rj/hiesLv9pEyG3yfiE53mY/fAd5vLVN8EsH72UkuX+9Scv6fA92tGe9O4P284dAXUf/iUvV4c+eowQ7g68M8u+bQ0tUhnl4d4umVQdFdOv2T/xuPXd/zuPZopp/Fy327ahuIxc89vtzL45leHs/0iQAe4KkNvuLPvHTVAeGtM8pbKyeXbxt5dtvI8p0xXt2bYOX+BGv3x1m5refuqJJJTTG9tUlockOQZ/gLbjfFS1gXFv+7JcmD5nh3mmIPURezn+qo32g85oYs1ZfmRG9qjhyiMnwf5aG/cjz8F5rj9qFNd2ewPJhzLTFcksdxTZ3ARWk8pxviGCwJQ5fiSUvUb9QG/UiN/w/IwvfSFutBd7Ivw1mBjOUGc7rwMBfKI7haE8ON+mPcakrgTksi92SJ3Fcm8VCVwpwmnTlNBvPaLObUmTxUZjKnymZencuCJp9FbSGL2kIW1PnMq/KYU+czp85nQV3MoqacR9pyHuvKedJaZgfwk/ZSQR1lPO0s59mpSp53V/Oyt5bX/fW86qvjZW8tr/rqWOlvZGWgidWBZtYGWzCNyLAYBNhaR503zVrZHG9nc6JD0KRNnbw5fZJ306d4N93F++ku3p4+xZupE2xOdbI51cGbqQ7enu7k3elO3k518GZSeIDbEB3s5phWGD8Tly1sa8UbYhPZ28lW3p9u48N0Ox/PdPB+upU3Uxo2xlVYjXIso3IsRjkmg4yVkRZeDjXxcrCRFwMNPBf1YqiRV8PNvBoR9HK4iReDDXa9HGwQvr6/nqdd1Sy2C6vDE6URTJSHMV0dwVRtGGPVIZxuiuJGZxazg2Xc6yvj+sliBquiaD72G4qkg7Rl+HAy15/uogB6S4PpKw+nuzSc1txgFOl+KNJ9UWT4oMsN4GRRMP0V4YzWHWGkOpq+snDacwORJLojSXCnuyiEM5Jk7g3U8epKD6YHU7xdvsG7l/d4+3qW96sLfFp/xBfzE76Yn9i7eT+aHgkjZBvP+bSx/DdNJmxzsZYtEp3tp63afGY/4b710sT3PJB9L2i/71FN6LX4bH1u17/sXP/oPNng5HyvbQfvkjN47f+8//aY17eg+/jKwO7gveQqB3x7eXSph0eXBT2e6eXxZcEVO/98T68MOkB8bchpBnkE55VoW9vZ89tGnt0eZfmOkVf3xlm5N87KnVFeXOvnxmAzekkWXZVxqLODkaf5CU7XBt40b6SpXrQke9IU50bDkYPURe+jJtoJvAleVEUfpCJ8HxVhv1ET9RvSxP20Z3swcjyY89IYLsuPcU2ZyAVJPJN1cfQVhqJJdKc5Yg+1gT9SF/Ajioj9dMZ50pvsy0hWIGN5QXbwXqmJ4UZ9HLcaE7jTLID3gSKRh8pkZlWpzKkzmNdkMafOYlaMGWzgXdAWsKApYE6dx0NVrqg85lSFLKhKWVSX8UhbxmOdA7xPOwXgPu0sZ+lEBctdVbzoreFVfz0rg028HhCyzNf9jawMNLM62MLakIT1YSlmvcK+qGCDrrD00MabiQ42JzrZnOxkw0mb0yd5e+YUb8908e5MF2+nT/Hm9EnenBbgawOvHboTbWyMt4pF5oKs4qOZM3Q3xnVsTrby9nQb76fb+XC2g49nO3l/po23p7VsTKgwi8Bd1/9/zN3nWxP4tvD9+x95nn3ufc7Z5ewZO9J7CYEAoQRCS+g1PSFAKj30EnrvVUAUFVEUrGMFu+Po3s/9n3yfFwkIlhlnz5x9nxfrctDo5cWLzyzXbxUTj3rLudulZ6ddw3abipstSm60KNhqVrDdpuJ2h5a7XTrudbswvtuld33t1B/E3S4dt1o13GxUsVqZwVix0A2vgAlNBCPqUCaMUaw60thwFnLFWcyF9iJ6NNEueJNOU5/mQ1OWP235AXQUh9BZKqCtREh9Thi2jCCsGQFYM/ypyw6ipTCUztJwelQCelWRdCuiaM4Lw5zsTWXiWZpzghg1xHGhTcG9uSZ2Lw3z5s4qb+5f4vWDDd48usa7pzd4v7fNh2c7fHi2w0+7N3n39IYrU31x1zXB9lvRdcP76b6H959i+/J/Brwff89RdN8/v8f/OrpW8UvDE70HpYWfg/dwfJrx/hK8X+pO+BTerYWOjzH/MW4ciXZuLLRzY6HtAF8XxkfLEof/B3H07/dlfO9d3O9yGOLBpWEerg9xb6Wb7dlmFtu0dBukNBWJsGcEYUn1w5RyKONWGJ9BAAAgAElEQVR1lx0qJF6UxZ1BF3USbdTxI/Aa3fAqIk+gjDyBPuYkNqkHzbm+DGoiWLDEsWSNZ9mWyGx5PKOaODpywrDFe1AW/je0gX9GF/AXbJEnaYr3oVPqT78smOHsECbyQ5ktFrCkimZVF8eaIcENbzIb1hQ2LClcsUhd5YUqGZtVMq5Vy7lWncW1Kld2u1mVw9WqbK7Y5Vy2ZXLJmsElawYb1iw2rblsVeVzs6aAnTr3Y1pTCXeaS7jbouBui5J7rSp+aNfwYP9Ue7cL2sfOiiPg7h6MAltdWefA4d0K7mmz0f2Mt5GXo408H3XwfMzBq8lmXk+38ma6jTfTbbyecsH78iDrdeH7atzBy7EGXozW83yklufDNe6odW0rc8eL4VpejNS6PjNax4uxOl6O1/Fyop5XE/W8nKjj5UQdz0areTpo5WFvJfe6ythp03K9ScGVhmIu1RVysSafC1W5nLfnsF6Tz9WGIq43K9huV3O7U8udLt0ReO926bjdoWG7WclWQwmrFWmMl0QxVhrBpDqCcU04I+pQJsujWHWks9FdyBVnCRc7iulRR2OM+x5L0mnq031ozg6gvTCQrpJQupRCOkqjaMiLoEoWgj0zEFtGAHXZQTQXhNBeHIazNJwepYBedTTtRRHuBf5etOQEMaQVsdpUyK3JWp5cGODt7WXe3l/njRveH59s8dPuzc/h3dv56s203wve/TLDt5Ywfg7T31Jm+A3wfhyiOFxmcNVGez7Ddx/eL+L7T8K7j+8X4Z3v4Pp8O9fn2tn6StyYb+PGwqGYbz+A+bO68OGOiOVudpY/x/fehaNXLh6sD/PDWj87C+1cHa1huqGEdnWia/duegBmqS/mFJ+DMsPhUoMh9jSayONoDuA9gznFF2OCF6qo0ygiT6KOOolRfJqadG86CgMZ1QtZsidwzpbAsjWRGWM8I+o42rJCscScRh/yX2j8/4Q+4C/YhadoTvClKzWAAXkIIzn78EawqIpiRRvLmiGei+VJXDa7wL1slnKpUsplSzobdhlXq7LYrM5msyqbq/ZsrtiyuGyTs27N5KIlnTVzKmumVNZMUtbNGWxY5Gzas9mqyWW7Lp9bjkJuNxVxp6WEu62l3GtVcr9NzYMOLQ879TzuMrq3h5l42m1mt8fy2RjwXr8rDh64BqpcWe9wHS9H6nk52nCQ+b4YdfB81AXvm5m2gzgM70FWPO7g5biDF2MNPB+tdy1Ad7eaPR+u5eVIPa9GG3jpbkXbG3KdBHo6WM2TwSoeD9p5OGDlQb+FhwNWHg3Y+KHPwr3uSnbaDVxvUnG5rpjzVfmcs2azaJIzX5HJbHk6M8Y0FiszWbFmcbEmjw1HMVvNCnba1dzp1HLPqed+t8EFb7uam80KrtUXs1qZxqQiinFFBBPqcMY1YYxqXPCed6RztbuIje5S1jtL6FGLKIv9HkviaerTfGnJDqCjMAhnaRhOVRSdimga8wVUy0OpkgVTlRlAvRvetsIQOotD6VYI6NeK6CoVUpsZgE3qQ3NOIAMqIUv1uWyNWHm42sPbW+f48f5F3j7Y4O2ja65a76Gs9/3eNu+e3uDHve1fPPf+m+Ddv1rxM10T/53w/hy+Pwvvp9ndYXg/fRC7vdJzBNuvxa1fQPdbByOOlBoWOl1ZrhvY63NtX8Z3vo2t+dZD0eYG+RfwPYC358slh/VhHqy7st37q71sTTVyoaeSMXseLSWx1GWHY031w5Lig0XqaiMzp/hgTnE9rlUknsUQcwpN5HG0UcfRxZzAmOCBOcUHY7wnysiTKATH0USdpCL+DA1yX7oVoUyUi1ipTmLZnsg5awIzZWKGlbG0ykIwRZ9EG/RXNAF/xhD0V6qEp2lJ9MWZGsCAPJjR3BAmC0NdexrUUazoYlkri+dCeRIXK5NZN6VwsVLKemUqlywZXLFnsWHPYqPKhe1FSyZrpnRWKlI5V57CklHCQlkSi8YkFo0SViukXDSnc9mayVW7nM3qjysjbzS4zgPtNBa7Sg0tKu61avmhXc/DTiNPnCb2em3s9dlc0B7q1d3rt/C018xur4XdHotru9ige3/uSB2vRht4Pebg1XgjL8ccvBhz8GqimddTrbyedsWrqRZeTjTzYryJ52ONPB9zuAF2ff756Ed89+PFaAOvxhw8G67jSX8VD3qs3O0ysdNRzlarnquNai7WFrNiy2PFlu+OAlbtBSxb81iszGbGmMm4Po0RjZQRTTLD6mRGNcmMaVKY1EmZMaQyX57OkimTNXsOGw1F3GxVcc9p4GFfOQ96yrjv1HOrVcV1Rwlr5gxm1CImVYIDeMe0YUxXRLvgdRZytUfBZaeSXk0sxrjjmBNOUyv1oUnu74JXEUa3SkinIpqmgkhqs8OpkYdQnRlIQ3YwLW54O4qC6VZEMKCNoVsZTb08CHuaL03ZAfSUhDNblcmVXiP3Ftt5fXOet/fW+PHBFd4+2uStO+vdh3c/4/1xd5sfn+3809NnX6zxfulO28/B++JzbH9NaeG3x1fgPZzd/Sy834Du/oPbL02RfSu8R/A9DO9sG9dnv4Dvp/AeAvpb8P3YDvfx+3L/wqCrxHBpmEfrg9xb7ubqSA1LLVoGKjJx5AupkYW40E3xwSr1xZrig8Xd0VCZ5El5ggd6N7y66BPoY09SnuCBOdmbMrEHSsFxFOHH0EadwJTgQVNOAP2aCKZNsZyvTWalKolzlgSmDWIGFTE0ZwRTHnkCdcBf0Ab8mbLgv1EddeYovHkhTBWFMadwLchZ0bv6eNfKEzlfLuF8eTJrFVIuVKazbpFxxZ7NZVsWl6xy1kwZLJensliWzJwuiWltPJMaMRPqOCY1YqZ18SyUJbFSkcJ5UyoXLWmsW9O5ZMvgkj2Ty1UyNqqzuFaTy426ArYbSthpVHKnScO9Fj2POivZ7bWx129nb8DKs4M+XTt7/Rae9FTypLuSJ04Tu73Wg6z35XAdr0dd/bivJ1zlg5fjrse1V5OtvJpscaE72cyLiSaejzfybMxxCN6P8Xw/892PsQZejDXydLCW+04LO23lXGvSc6lexYq9kLmKLEbUKXQXxuIsiMWZH0tvUTyDCgmDCgkDpUn0FCfQWSCmPT+WjvxYOgvi6CmKp78kkYHSRIYUiYwoExlVJTJTJuW8LZvNxmLuduldvbz9rmU5dzq0bDUpuGDLZE4Xy5Q6knFVGOPqUMZ14cxUijjfkMZGZwGbPUqudmvo14opF5/EnHCa6mRvGmWH4Y2kUxlFc2Ek9bkR1GaFUi0LoiHHDW9BMO2FQXQrIhjSxdKrEuHIDqE63Q+H3I/OgmDGTVLOt6u5NdvEy61p3t5Z4d2Dy/z46CpvHm7y9vF1ftq96TqMeRjevd8J3me3XWfmv3SZ+Gfh/eUM9Z8B9dvb1r4A76fZ3afwHmDpbhX7VnhvLX/7uPCXsL3pbgvbbyO7sXAU3q/GPrxzn8YvZ7475z6t9bq+N/cuDPBwfYhH60M8vDDAncVO1vutzNSV0mtIpSFXQHVm8AG4Nqkvtn14kzypTDxLebwHhpjTaIUn0cecokx8msokTywpPhjFHigFx1BEfI826gTmRA9acgMZ0kYyY4pjtUbCsj2RJXM8k/o4+otFNKYGYow4htrfVd8tD/mO6ugztCT60JXqz4A8iLH8UGZKIlhQCTmnFbGij+V8mZg1YwKrxkRWjBLWKlK5aMrgojmTi5ZMVivSWDKkMKdNYkoVz7gijpGSGAaLo+kvFNJXGMlAcRRDpSJGFCLGlDFMqGKZVMcdxJQ6jmmNmFltAosGCcvGVM5XZHDBJOeSJYcrtny26hTcadbxQ4eRx70m9gYsB/Du9pk/1oCdFez2ml2n1vfbukbreDPewJtJB28mHbyebOTVZBMvJ5uPxIuJpgN8n4838mK8kRfjTYeikRfjjoPYHa7j8UA1d51mbrSUcdWhYb1Oyaq9iLnKHEa1aTgLxTTKInBkRtCQHkGzXEh7biwdebG058bQki3CIY+mXiakLjOS+sxIGuVCWrKi6ciLoacojr5iMYOlYsbUicwapKxa5Gw2FHGrXc19p46HPWXc7dKx3abigl3GjDaGcUU4wyVBDCuCGNWEMFUexbnaFNbbctnsVnC9V8ewIRFzkgeWxLNUSbxxyPwO4HUqBXQohDQXCqnPFVCTFUpVZiAN2UFfzHh7lNE05oRQk+5HfaYvLTkBDJUlsugoZGushr0ro7zeWeTdD+u8e7jB24dXefvY9cj20+5N3u3e5Mfdm64a72/cufBpxnukzHAwivyvhfdbyhe/CO9RfPs/g/cge3XXb78J31+xo+FL6N5cOjQ04Uby18B7Y66FG7MtbM21cH2uhetzrb+Y+e58kvXu9zDfWxvg4cUhHl0c5MH5Pm7NtXG+q4Ixax5dagl12RFUZwZhk/pid48I26S+WCRemJI8qUg8izHeA0PMGXTC05TFnqEi8SwmiZcL3ngPlJHfoxB8hy76OJYkD9ryghjRCZndh9eWyKJJzIQ2ht6CKBqS/SkL+w61/5/QB/6VyrDvqRHtw+tHvzyAsQLX1YlFdRTLuhhWDXGcLxNz3hjPclkC58qSWKtMZd1dUlitTGNeL2FcEcdwkYiBgih68yJx5kTQkR1GmzyEVlkwHTnhdOUJ6MwNpyMnlM6cULpywujMDqUjK5gOeTCdWSF054QxkB/JSJGI8ZI4phQJzKolLOiknK+Qs1FVyHajih+6jDztN/P8ELyPnOU86irnUZeRpz0m1/UI9wTZq5Fa3ow38HbSwY9TjbydcsH7YqLpi/B+Gl/79ceDNdzpMrHVYuBynYq1qhKWbYXMm3IZ02fQWyqhSS7EJgnAkhiAOSEAe3IItWkR1KULqEsXUJMWgV0agSUlDJMkhMqkYKySEKpSQnFkCmjLFdGVH0NPYQwDxbGMlIqZ1kpYNWdytS6fW20qHvSUcc+p41anhotVMqY0IoZLQukv8GOgyI9hVRATRgEL9kTWmuRsOhXc6DcwVp6MXeqNVeKFTeJNfaYfHUWBOBWhdCkiaC+NpLlQSENeJDXyEOzp/tRnBdKSH0J7YQgdxSF0KyLoV4voUUS59jtk+FGb7k2D3JcedQzTVVlsDJh5tNbHy61Z3t2/wE8Pr/DjIxe8Pz7Zcme6N3m7u30E29+K7889rv0r4f3q3++fhffjP6+/Au83Zrxfg/fn0P0M3v2hiUPo/jK8bWzNtrI128LWTDNbM81cn23m+uxHfF214Ta2vvbodiTzdQF893wfD9YGeHi+n/vLTm5MNXKuVcdghYx2RTy1WWFUpQe6RoNTfLCn+GBL9jmAdz/j1YtOoxGewhB7hsqks5iTvbBKfSiP90AtPIYq8nsMohPYks/SkR/EqN4F70pVEuesCSyaxIyrRXTnRlKX6IMu+K8off8DfeBfMYUdo1Z0htYkb5xpfgxkBTJWEMqsQsCCOoolrYhlfSyrBjErZW54jYmsVqSwZkpjuVzKYlkyUyoxQ4XR9OUJ6c4W0CEPpzUzlKa0YOpT/KmR+FGXEkB9aiC1Un9qUvyoTfGjLsX/IOql/jikATSnB9EhC6M7R0BfrpCB/GiGCmMYLY5lRiNhuTyDjeoCbrdpeNRTwbMB69GMt7uCx85yV8bbf2jv7nA1b8bqeDvRwNtJF8CvJxt5OdHEq8kmXk0282qymZcTzZ9lwZ/C/Hz8YzniYX8Vtzoq2GzUcbGmlGVrIQumXKbKZAyppTiLEmjOjqY2LYz6TAEOeRTNOTG05YtpyYujKVtEvSyKqvRIrNIIzMmhVCYFU5EQQIXYD1tyIPXpobRmR9JdEEN/cRxDJXGMqxKYM6SwYs5gozaPm82lbLep2O7QcGEf3uIQ+vJ86S/0ZVgZxIRBwJxFzEp9OhudxdzoNzBRKaUm3Y8qqQ9VKT445P50FgfRrQylSymgo1RIa3EUjflCauQhWNP8qJUH0pwXTHthCF0lofQoIuhTRdFdKqQlL4x6WQA1aV7UpHvSWRLJmCmNC10G7i22s7cxzru7q7x/dJmfHm/y7sl1fny8xdsnW7x96oZ3b8eN4++wbez5bT48PwTv81/uavjSIMXvne3+poz30527n06Z7Q8f/LPw/hK6X6rpHh6O2Ed3v7Z7OLbccWO2la2ZFq5PN3F9uolrU41cm2ni2mzzQRxG+Kvlh6WuI61td1Z6+OF8Hz+s9HBnoZ1rY7XMOZT06qW0FsVQIwulKi0Aa7I3Vok3NonrR0uSF+YkT0yJZ6lww6uKPIkh7jSVkrNYUjyxSb2pTDiDVngMrfAYxtiTVKV40lkQzJheyKwplnP2BJYs8SxUxjGmjMKZFU6N2AtNwJ9QeP0RfcBfMIcdo+4L8E6XCphTCVnURLOki2XZIGa5LJ5zxgTOlSeyUiFhpSKZBUMS05p4RkpE9OZG0pUVQXtmOM1poTRIg6hJ8sca502l6CwVMZ5UxHpSHnOWMpEHRpEH5TFnqYj1xBTnhUXsjS3Bh5okPxqkQTRnhNKaGUa7PJxOeTjOrHAGC6OZVCewas7kRmMJPzgN7PabDz2umdwnfFwrIV8M2Hgx6IqXw1W8Hq3hzXgdbybqeDNRz+tJB68nmw5Fs6uX113z3a/7fg6vC9290QZ+6LWx3WZko0HDmr2YRVMeM0Y5Y9o0+kqT6MiPozU3hubsaDoKE+hRpdKnSadfm0GPMpX2okSacuOolUVjT4vEkhKOSRJMWZwvmigPjLFeWBJ8acgIpcsN72BJHCMKMeMqMdO6RJYr01ivzuGqo5gb7RrW7C54h4qD6c31pi/fh2FFEBO6CKYrYlisSuFyeyE3+vVMmlNpkAdRm+5PTaovjVn+dJUE06NylRo6FVG0lUTTXBhNjTwUs9SXmswAmnKCaS8M/dhOphTSXRpJW0EEjdnBVKd5Yks5TUtBKINliSy3KNierOfJ+gA/3jnHh0eX+fuTa7x/eoMfH2/x5tEWb57c4O1T19rIvz+/xfsv7GH45+C9w98PxYfnbgy/hK67l/fn4P0tj2ZfQ/ebuhq+fMH3S/AehrXXHb9Q4z2I7qOjxec+XX7jPFLP3a/pfinb/Rq6W7NtbM20urLcfXSnGrk23cT1Q/Bem212w/sz+H7SanZnuZv7q73cO+dkZ6aZK4M2pmqL6FIn0ZgfRVV6ENYUX0xJnpgTz2JO9MSc9DFMSZ5UJJxFJzqFUnACfexpTBIPLMlnsaV4Uhl/Gl3UMXRRx6iIO0mN1AtnUQgTZVEueG3xLFrELJjEjCqj6MoKozruLGr//6TU63+jD/gzlvBj1MecoU3iTXe6P4PZQW54I5hTCVnQiFjSxbFsSGC5LJFzxgQWjfEsGOKZ04mZVMcyWhpNf34kXVnhtGaE0igNpk4SQFW8L+ZYL8qjPDAITqEXnEInOIVOcBpt5Bl0Qg/0UWcxiryoiPXBLPbFluBPdVIA9dJgmtJDackIpVUWRrsslA5ZCL15AoZLY1gwpnClJpdbrUoedpex2+86Yvm0z+Rafu5elvNi0OqG18rLITuvR6t5PVbDm/Ea3ozX8nqigdeTjYfCBfCRDHiyiZcTH+PFeCPPxhrYG6nn6VAt97st3Gwt40q9ilVrIfMV2UzpMxhRp9BXkkhXoZjOgjg6C8X0KpIZ0mUwpMtgUJtOjzKFjsJ4WnJjacyOoSFLRL08mrpMIXZpKKZEf2ySAKqTA2jMDKMrL5reolgGSuIYKhUzoohjTCVmSpvIXFkKq7YsLjcUs2RKY0wpZKAwiO4cb3rzfRguDWJcG8GUUcSCTcKl1gK2+nRMWdJozA6mXhZAXYY/zTkBOEuD6VWF0a0S4FRG06mIobU4hrrscCyp/tRkBtCYHUR7oSvb7VUK6FVG0l0aSWeRgJbcUGrSvLBKTtKUE0iPJob5+nw2hyw8WHHydmeOvz9c5x9Pr/P33Zv8+GSL14+2eP34Bm+e3uTdfnvZ77H05kvw7iP44s4X0f0SvPs4/hZ0vwXeo5Nrn8B7a8V1PWI/9ssOt1f73D/X42qzOgTuxz7ejwDfOvdpdH8xdj6Zcttech5dgHMY3IWjAxKfdTR8hm4r16ePwnt9uumg5PA5vF/H96DssOTk9rlu7q/0cHexkxsTDVzsrmTclkdbqZj6HAFWqT8miTcV8WeoEJ+hIv4MlQkeLnglXpiSvChP8EQbfRpFxHH0MacwJXlgkbiiQnwKXdT3GKKOYRKfpD7Ni57iUCaNIuZMsSzZxC54zfGMqqLpkodRHXsWtd9/UOr5BwwBf8YScYz62DO0J/vQk+HPUE7wAbyzSiELmhiW9GJWyiQsGyUsGROZLxMzpRExqhAyVCygPz8CZ3YYbZkhOKSB1CT6YY3zoiLag7LI0+jCT6IJPY46xB1hp9BEnEEbeRZ9lCdGkQ+mOH+sCYHYk4KpSQ6hITWUpowwWjLDaZOH0y4PpV0eQndeOAPFQqZ1CZy3ZHCtvoA7bWoedpfxpLec3f5K1+n2PhPPB8y8HLK68bXycsjKqxE7r0ereD1Wxevx/ezXcRCvJx28mnTwarKRVxOueDnReDBM8XLcwfOxBp6N1LM7VMOTgSruOU3caDFwuVbBsjmP2TIZE9o0hlXJDJQm0lscT29pAn2KJAY1UkYNmQxp0+hXJeMsTqAtT0Rrroi2/Dg6ChPoLEqkqziR9vxYmrOjaM6KpFkWTluWgK7cKHoKRK5yQ6mYYYWY4dI4BotjGCgWMaVPZtmaxbQhiaESAX35gThzvOnN24c3nKmyaOatiay35HG9V8OUJZXm3BAas4JcuxpyA+kuccHbqxLQoxbRrRbToRDTkCvAlhZArSyQxuwgOgrD6FMK6FdF0qNwwessFdJWEE5tuheWpBM0yP3oLBUwZctk3ann7nwLr7em+PBgjf+zd51/PNvmx6c3ePV4i9dPbvDmiavW+35v23WZ4jfi+0vwfnFy7Svw/h7xKbxf7+f9p+Dt/QK8fdxZ6Tv4+lvR/Wy0eB/fTx7RPs10v1TfvX5QXnCFC96WA3j38T2A96De+yvgdU+53T7n5N6yk9vzbVwdqWa5Xc+QSU5Tocj1T7ZkHyoSzlIWe4qy2JMY405REX8Gc5Knu6XMm4pELze8x9DHnMKc5IE56QzmpNNUxJ1AL/yesuhjWOJP48jwob80nJmKWObNsSzZ4g7gHVFG0ZEZgj3mNGq/f0fh9QfKAv+MVXCMhrh9eAPc8IYxVRLBrDKKBU0sS7oElg0SlsokzOnjmdTEMFQioCcvBGd2MB2yIFrSA3FIA6hJ8sUa50ll9BmMkacwCE6ijziJPuIUBsEpDILTGCI9MAi9KIvywijypjLWF4s4AHtiEFWSYGpT3PCmh9HiLjW0y0PpkAfjzA2lr1DAuCqGxbJk1m1ythxF3O3Q8LDbwNO+CnbdV4Wf9Zt4MWg5Ei+HrbwcsfFq1M6r0Spej9XyZryeN+P1vHbHK/eU2avxBl6ON/ByzB3jDe4hijr2Rmp5OljNoz4btzvKuebQcMFexGJFFtP6dMY1KYyoJAwpkxhUJjKkSmJYk8yoTsq4IY0RbQoDyiR6S+LpLoqjp1jMoCqZEV0aY4YMxstkjBsyGNOnMaqVMqxOdv1ZpfEMKRIYViYyokpiVJ3EiDKB/uIYegqiGFbGM2WQMqyIoScvmK5sXzrlnnTnejNUEsi4JpwJg5BZczwXm3O41qNm2ppKa34oTTlBNGYF0pYXSHdJEL3KUPrUkfRqRPRo4ulSJdCYL6QqI4haWRCOrEDaC0LpV0bSrxLSq3Dh26OMorNYQF2mD1bJSeoyvWkpCGakIpmV1lK2J+t4cXWUn+6t8P/tbvKP5679DK+f3HDB+9TV3fB+b9u1OOe/Ed73/4Ph/fCvhHdn6cvIfgu8n4L7z8J7JD7B92Pm+/OtZjtLTm4tdXH3XBfbM02s91uYa1TQW5ZKfa4Ae3oglUmeGMWn0YuOoxcdxxBzgvL4M66VkCk+LpgTvdGKXPAaDsObcIqK2BMYhN9THn0ce+IZmmV+DCkFzJvErnFhN7zzJjFDpQJa0/yxRZ9A7fdHlN5/wBj8Z+zC4zjEZ2hP8T6U8YYxVSJgVhnNvEbMojaBRZ2EOW0iE6pYBksiceaG0JLhR1OqLw0pPtRJvKlJ9MIad5bK6NOUC09hjDxFufA0JtFZLHFe2OJ9qEryw5bgjzXeH4vYD3OcL1axH/aEAKoTA6mRBFKXHESDNJimtBBaM0PpyAqjIyuEzqwgnDkh9OaHMVwsZFodx3K5lCvVOWw3l3K/Q8vjno+nf/bx3Y/nA2YXwEMWXgxbeTli59VoNa/H3NvDRmt4NVbDy7EaXo65zrC/GK3jxWitK8bqeD5Wx7PRWvZGangyYOdhr5XtVgOXa0pYMeUwq09jQp3CmErCqFrCmEbCmDaZMV0y4zrXj2O6ZEY1EoZViYyokxjTJjNVlsaiOZsVez6rVYWcrynmYl0plx0qLjmUXGpQslpVyIIpixljBpP6VCb1qUwZUpnUSRlWJtJf7CpBDJbG050XQVuGL63pZ2lNP01X1lkGiwIYU4UyrhMwXRnHhcYsrveomLWl0lEcTktesPvYZQDO4gB6lSH0qSPp08bQq03AqU5013lDqJUFUS/zpz0/hH5lJANqIX1KIb1KIb2qaLpKBTRk+WGTnqYmw5OGLD/69WIWGvK4NmLl6Xo/b28t8OHxFf7+7CY/7W3zdnc/XPB+2HPh+7vA635Y+63wflv/7a+rDf8PgffXoftr4P2s1HBQZvgZeA8BfG3m07LDz2e9txa7uL3YwdZkA+edRiZqCujUJFGTFYZF6ocx/gyG2JNoo75HF33sAF5Lsje2VD+sUj9MST7oRGcOwXsWc+IZTPGnqIg9TpnweypFJ6hOOktbVgCjGiGLlgQWrWKWbHEsmOOYq4xjoCiMxmQvzJHfofb9NzJDUloAACAASURBVFQ+f6Ai5C9URx3HEe+GN/MjvNOlkcwqRcxrxMxrEphTJTKpEDNYGEVXThjN6QHUSbyoSfSkKv4sVfFnsYvPYo31wCw6gznGA0usJ/Z4H+qS/WlMC6ZFFkZbtoAWWTiN6WE0SIOplQRSKwmkThJEvSSI+uRAGlICaZQG05IWQrssDGdOBM6cMLpzQujJDaUvL4yhQgHjJdHM6xK5YMnken0hd1pVPHQaeNx99PbanhvhA4gHTDwfNPNiyIXv69FqXo1U82qkipfueDHiOsV+cI59pJrnozU8H3Wd5dkbruJxv40HPWZuNmm5aCtgqVzGtCaFCZWECbWECW0yUwYpM8ZUpo2pTBulTBlSmNQnM6mXMKGTMFMmZdGUyXl7Dpfqi7japGCzScW1Fg03Owzc7q7gTk8ld3pMbLXrudRQympVAUuWHBZMWSyYspirlDNpSGNULWFQkUBfURwdWaE0pnjSmHKaJulJOmQeDBT6M6oMYVQTwWR5DGsOOdd7lMxVpeFUCGgrCKEx25/WXH+cxf70KoPp00TSr409Am9tVhi1skBqM3xpzQv+CK9KSJ8qij5NNN3KSJpyA6hKO0t1+llqMjzpVkUxXSXjSn85D1e7eHVjhp8erPNhd4v3z1zA/ri3w4+72/y0t/27wnu4nezo49q3w/vt3Qg/j+q/HN5P41vh/Wx37qdLzn+hdezIo5ob24/gutC9NnXoYe2TuD7dxLXDcdDx0ML12dYjY8hHMt+FDnbm29gcq2WpTcuwJYtWhRh7RhCmZG/KxKfRx5w4Am9Fgge2VD+qMwKxpwVgTvZFF3OG0vD9UsNReI1R32OKPUltsicdOUGM66I5Z0tiyRbPojWWucoYpo0iuvMCqRGfpDz0z6i8/1/UPn/AFPpXaqJP0Bh/hvZkr4OMd7wwnGmFkFmViDm1mBmlmMniOIbzXXXiptRA6iS+VIk9qRJ7Yo/zpCrei+pEV0dCXXIAjtRgmjPCaM8S4MyPoq84hkGFmBF1AkOlYgaKYujOFdIuC6c1I4zW9DBa0kJpTg2mOTWY1rQQOjLC6MmJZKAgmoECIYMFAgYLXTFcGMlosZAZtZjVyjSu1uSx06xwby7T86jLwOMuA0+cBp52l/G0x8jTHiO7vW6M+yt5Pmjm5bCNV6NVvByx83LYxothV0/w80PxzB37AD8brmZvyM7jPgsPuk3caFJzwZbHUnkmszop09oUZvWpzBnTWKjIYMmUyaIpgwVTBguV6SxUpLJQmcaiKZ1Vm5xLtflcdRRzvVnBzVYV221qdtq13O4ycKfbyN2eCu71mrjtLOdGu57NFg2XHQou1pWwVlvManURS9Y85kxZTOrTGFZKcOZE0JjihSP5c3iH1WGMl0VzvkHG9R4lCzUZ9KqjaC8MpTHLj5ZcX7rc8Pa74d0vNTQVRFEjD6U6I4Aq91XiXkUEA2oh/Woh/Zpo+rUielRRtOQHU5vpTXX6WapSPegsFTBhSeOiU8e9xVaebY7z9u4a759c5/2zHd6/uONC1b0e8veA9/2LO7+wJOdfB+/+rt1/Gby3fgO8v4Tu1+D9tIvh2kwr1w/CBe616WauTe2jexTezUnHQVybPPTzU41sTjeyeajd7Pps68EY8o35dm7u4zvfzvZsM1eG7Mw2Kug1ptFYGI0lLYDyRE90MSfQRh9DI3TDG3sSU9JZqjMCqJMHU50RhDXFD33MGUrDv0cfc/JIqaEy7gTlomNY4k5SL/WiKy+YSUMMK1USV0eDNZaZimgmdJF0yH2xRH2HPvDfUXr9P2h9/g1z2F+pE7ngbTsCbwTTyihmlCJmlLFMFMcwnBdFjyyCZmkQtYl+VMd7Y4/zokrsTXW8D3USfxzSIFoyw+jMjqSnQMRgqZhRdSITOgnTZSnMVaSyYEpjvlzKrEHChErMoLv3tycnEmdWBJ2ZYXRkhtIlC6cnS8BgfjRjJXGMlcYyVipitCSakeIoRoqiGC0SMqWMZdko5bI9m5uOYu61a/ihXcuDDh0PO3Q87tTxuEvPY6eex04DT7oNPO0pY7e3nGf9lbwYsvBq1M7LERsvhq08H3LtfthfvPNswPrJhQjXyZ7dASuPe008cJZzo1HJBVsuy5WZzBtSmTekslSewbJJxqpFznlbFqtWOStWOavWTFYtGazZMrlol3OlLpetpmK2WxXstCm41a7kToeKu50a7nZpuevUca+7jB96KrjfW8G93gpudxu52WngepuOqy1aLjepudig5HxtCQvmHCYN6fQWRNGU6oMj5QyNKadoz/Sgv9CfYUUwQ8oQxvSRrNZncL1bwVJtJoO6WDqLwnHI/WjO8aWryM8Nr5B+bQzd6jg6FHGuXl5ZCPY0P6zJZ3Fk+dNT6oJ3QBvFgDaaAa2IXlUUrQUh1Mt9qU47iy35FG2FYYxWJHO+XcmtmQaeXhri9a1lfnq0yfu9HT6410C+e3bL9fXe/gPb7wPv+71bX9xO9rW1kJ9B+n8D3hdfaSf7FOB9cA/H521iX+pm6PnYveBuxzrcMrb9yXTap5clvlbTPYzwtZlWV0w3szndxOZUkwvSyf1wHIoGNifq2ZxoOIirEw1cnXRwdcrB1UP4Xp9rORgvvjHX5gJ3oYPt2RZuTNSx3lPORFUeHepE6nIFVKb4oRefQSH8HqXwe1SR36MVnaBMfBpLijd18iAackKolfljlXphiD2FIuI7DLEnMEs8sErOYEs6gyX+FJUxx7HGn8KR5k13QTBTBhGrVYks28UsWWOYMQoZVYXTmu5FpeCv6AL+iNrnD+j9/jeW8L9SKzpOY/xp2pM96c3wZzgnhPFCAdMKEZMlIsaLohnMFdAtC6U9LYgmaSD1KQHUpwTQIA2kKSOENnk4zjwhA8WxjCrjmdIkMWdI4VxFKiumNJZNUpZNKaxYpKzapJy3pnHenM6SMZlZbQJTqjjGS2MYKYpmqEDIYH4kQwVChgujGCuJYUIRx5RSzLQqnimlmAlFHJOlsUwWi5hTxrFiSOGyRcZWbQF3mhTca1HxYP8gZqeOx10f44lTx9NuA3u9Rp73V7gf3OyuGLLxfNDqXjFpYW/AzN6ghb0hC3uDH3fnPumt5FFPuXs3sIGbTQouVeexZsti1Sxj1SzjvEXOmlXOhYOQccGayUWraz3mZVsGV+yZXKuRc7Mhl+3GPLabcthpzuF2ax532vK53VbA7dYC7naU8INTxf1uDfe6tdzt1nHHqeeW08DNLgNbHXo227RcaVaxVlfIki2LEXU87fJgmtJ8cKR40JLuSU++H4OlQQwqgxjTR7BSm8q1zmLO1cgYNSTiLI7EIQugKduPzqIAehQh9Gki6dNE41SJaC+JxpEbTlVmENZUX0zJntTLA+gsEdCnjmZIF8OQPoYBTRTdigia84OpkftiSz2LKfEkzTlBDOniWHbksz1m5fGak9fb87x/cIX3T7f5sHeP97t3+Wn3Dh92b/GPvW33gvRbX8T3W+DdXyv5aca7Pzp8+CrF0XCVIz68+Bj7Ax0/Pb/F+y8s0PlWUL/lcy6kD8WLe64LFPvTavv4fortz8WX0XXFLw1JHIH3V9Z2r820sjndwtXpZjamGl2AHsH2UEzUszlex+Z4HVfH6rk6Vs/GeD0bEw1sTDawMe04Cu98K1vucePt+TZ2FtrZnmlka8TOWpuG4coMmotEVMlCKZf4oI45RWH4f1Ec8R2KyGNoYk5iTPTAmuZLQ04wTXkh1Mn9sEk9KIs7jjLybxhij2ORnMEm8aAq+Sy2hNOYYk9gTzhNU7o3vYXBzJRFc74qnhV7HOesMUwbBAyVBNOY4oEx7M9o/f+I1u/fKAv8I5aIv1ArOkaT+BTtEk960/0ZyQ5loiCS6ZIYxgujGcoV0C0LoVXqT2OyH43SAJrSg2mRhdKeE0F3YTSDSjETegkLlemsWmSs2+Vs1GRzvT6H6/VZbFSnc8mewqWqZC5VJ3OlOp2NajmXbBmsmaQsG5NY0Mczp4ljWhXLlDLmIKaVsUyr4phVJzCvTWJOk8SsKolZZQJzpXEsKuM5r0/hUkUG12w57NQVcbexlAdtroOYT7r0POnU8bhTw+NODU+6tDx16tjrMfC8v5wXA2ZeDtkP4tmAld1eF7C7Ayb2hsyuGDTztK+CR91lPHTq+aFT67qE0aFlu7mUK3X5XKrJ5VJ1Dpeqc7hclc0lu2tx0LpFxiVrJpetGWxYM7hqzWDTls41WxpbVencrMlkuy6Tm/Wp3GyQstOYxu3mdG41prPjSONOSxb3Owq431nE/a4S7ner+KFXx/2+Mu72Gbnda2TbaWCrQ8dGi4KLjnymylNwFkTSkhlEfbI3jWledOb60VccwIAikDFdGCvVyWy2FbBSLWeyTEpPsQiHLIimrAA6CgPpVoTQpxbQq4miSymkrVhAQ04I9owALKm+VEg8qZEF0lbsajkbNogZ0ccyoI6kuySUpvwgquR+WFI8qBAfxyHzo08hZLE6k60BAw/PNfN6a4r3P6zz4dFNPjy9z/sn93j/5B7/2L3N/9nb5h/78O79enjfPb/tXi3pmlb7+/M7n+H7c7H/EPePF3f5x4u7fHh+m5+e7/DT8x3ev3Dh+2sw/TVAf+0O2//aR/fT0sL/bXh/rr67n/FuTje7Mt2pj9Be3c9o92O8nqtjde5wwXv1AF4HG59kvVuzLWzNfoT31kIHN6ccXB0ws9xUyoAxFUd+FNb0IAwJnqhEJymK+BslAje8opMYEzywpvrQkB1EY24wdTLfA3hVkX+jLO4ElmQPbMkeVCV7uOCNOY49/hRNGS54p8uErNjjWLbGsmgWMaGNoL8wCEfyGcpC/4w24N/R+v+RsqD/wBrxVxe88afpSPaiPyOAsdwwF7zFIsYLhQzlRtArD6EzPZDOjGB6siNcI7zFsYwq4pnSSpg3prFsymTNlsW6LYvLVjkbNhmbdhmb9gwuW6SsmyVcNEu4YE5irTKJ88YkVo1JrJYlck4nZl4dw6wymhnFfoiYVYpc/10azawihnmlmHlVPAuqBBZUCSyq4jmnSeS8IYVLFelsWrO4UZPPrYaig+vEjzq0POrQ8KhDzeMODU86tew6dTzrMfCi73N4nw9Y2e0zs9tvZnfAxO6gK572V/C4x3iA7r12NXdbVdxtUbLdWMK1hgI2avO4VJ3Nuj2LizY5F60y1q1yN76ZXDSnc6FCynmjhPNlEtbKkrhQLmG9MpnL5mSuWJLYsCayYU3kqi2JTXsy16pS2K7P5E5TLnea87nTUsCd1mLutiu426HmToeG2x1abnVo2W7XcK25lEuOfOYqUxkoiaEjKwRHijdNqZ505vjQW+hHf4k/o9pQztklXGnJY6VaxnRFKr2lIhyyQJqyA+gqDqZXHc6ALooBnYgedTQdpUIceWFUZQYewGvP8KcpP4yuUiED2liGdbEMqoX0KMJpLQylLicQe6oXlfEnacjwxVkYzoxFyoZTxb25ep5fHePHu2u8e7DFT0/uHsSHp7f4x+5N/r67zYdPVzn+imx3H979lrKDssPX4tBnv5zxHoX3tzyq/VJm/KXjl59Nrv0afP+74D2M7bWZ1i+OCbtKDS0HNd3D8G6M13+MsXo2RuvYGK07QHcf5cPwXp12T7m5+35vzrWyM9/O7cUObkw2cLmnnPm6Qnp1ydTnCjCn+qMTe6CMPvE5vPEeWKU+NMhdzem1mT7YpB4Y406gEX5Hufgk1uSz2JPPUiXxwJpwClPMMWzxJ2l2wztliGTZFsOSWcRCZTRj6jB68gKoTzpNWehf0Ab8J7rA/8AY8iesgv+iVnSM5vjTdKZ4MyALZDwvjIkCAVPF0YwVRDKYE0Z/Vig9shAGciKYKI5lXiNhySBlpTydC5YsLlflsVGdx2ZNHlftOWxYZGyYMtioTONKhZRL5clcMCZx3pjISlkCS5pY5hVCFlUilrVxLKpEzJZEMlMsYKYkktlSIfOKKOYV0cyVRDJTJGC2WMh8STSLihjOqcQsa+JZ1iSwoktirSyF9Yo0NiwyrlflcLP2I74P2tQ8bFPzqE3F43Y1Tzo07HYdgrff7Bon3ofXPXq8N2B2geu+5Puo18hDp4EfOnXca9dwp1XFrSYFO44SbjqKudFYxGZdHpersrhozWTNnMGaOYN1q4xLVjkXzZmsVaZzTi9hXhXHnDKWWUUsc6pYFjRxnNOJWdWLOa+PY1UXw4o2hgtl8VyuTOKaLY2duix26rLZrstmpz6X244CbjcWc7uphNvNCu62qLjTqmKrqYTLjnwWzemMquJx5obTJPWmKfUsnVne9BT40lfsx7A6mEVrIpcac1ipljFrSqNPIcIhC6A5J4BuRSgDWgFDBhFDhlj6tDF0KaNpKoigWhaMJdWP8iRPrKl+1GUH01YYQa9KxKA2hkFNFH2qSDpKImgsCKU6wwdzwinq071pzw1ivDyJi23F7ExWs3t5iNe3Vnj7wyY/PrrNu8d3ePfkDu+f7PDhyRYfdrf58OzWweLyXxOH4d3frfvNdeEv1nhv/Uvh/dLv/Sq834Lvb4b3G9Ddjy9lvJ/C+xm64/VsjNUdwHsY342JhoNyw369d/PQwMXN2Ra259q4Nd/OtdEazrdrmbRl06mKp1ruKjOoRCcpFR47gLdU8P1HeFO8qZcF4MgKpDbDG1vKGYxxx9EIv6Mi/hRVUk+qUs66M95TmGOPUZVwklaZDwMlIcwYhSzbYlmyiJiviGZUFUZ3bgC1iafRh/wFTcB/og/6E+Whf8Ue+R31sSdpTTyLM9WXQXkQE/nhTBQImCyMZCw/gqGcUAZzQhnKDWe8MIoFdQKrZVJWy1NZ29/Ha8thw57jRlfOlYp0LhlSuKBN4rw6nmVlHIuKGOZLo5kpETJVIGAyN4zJvDAm88OZyAtjNCeEkawght0xkh3EaI7r9ttUQTjTBRHMFAiYKxKy4AZ4URnLklrMii6RtbJkN76ZXK/KZrsunzuOYn5oUfCgVcnDViWP29U87dCw16XjebeBl73lvHRnvK+Gq3g1XOXCd8jKsyH3EcpB0wG8Pzj13OvQcLtVxU5TKVv1hWxW57LhPm+0bs3kgjmd8xWprJRLWS6TslImZdkgZUGTxLRC7CrfZIe7IieC4dwIRvIiGHN/z6eKIpkqFDBVGMFsiZBFZTSrWjHrxiQ2KlO4ZklnyybjZnUW2zU5bNfkslObz636Qm47ithyFLDhyGfFmsm0TkJffiTNUm+aUjzokLkGKXoKvBlUBDBnEnOxQc5ydSbzlnQGVCIcMtfIcI8yjEGdkCFDDEOGOPq0sXQpY2gqEFAjD8aS6o8x0Qtzig/VGQE05YXRrYhmQBPDoFbEgDqazlIBTQWh1KT7YEk4Ra3Uk2a5H8O6OFYa89gatfD4Qh+vtpd4e3+DHx/v8O7xbd49ucO7J9u8e3zNdQzzN8B7cD7oK9eIvxndF3d4/+L2ofru7V8B7z33Q9l+/Dp4D3/2s66Gb3lk+13g/QV0D9dyDwN8JNzwfprtXhmr+xijdVwZqf2I71jdUZgn3BnwZIOr82Gqka3pZm7OtHBzpoXt2VauDNpZbFQwXJFOS7EIa3og+ngPSiK/p1jwHcWC7w7BewJj/BmsKd7UyQJokAdQk+6FNfk0xrjjaKO+pzL+NDWp3tRIPalO9sCeeBJL7DFqkk7RkeXHsCKMufIoVuyxLFliXPAqw3DmBFCTcBpt8F9QB/wJQ9BfqAz/G9VRJ2gUn6Fd4kVPuh9DWcFMFkQwWRDBREEEo3lhDOUEM5IXxkShkDllHKsGCeuVqVysTOVCZSrrpnQuWWRcMcvYMMu4UpHOuiGFNXUi54pjmM8XMpMrYCI7nFF5CEOZQQxlBDKcHsBAmj99qb70pvrSK/WlO8WbLoknHUkedCR50JV8lsFMfyZyQ5nICWUiO4Sp3DBmCgTMFkUyWxzFXKmIRVUsy9p4zhuSWK+QctWSyc3qHG7XF3C/qYQfWhQueNtUPG1Xs9epPYD31aCF1yPVvB6p5s1oDa9Hqng1YufFiI3nI1b2hswf4e3ScaddzU6zC92NqhwumDJc0JZJXGFIZlkvYUmbxIImkVllPFMlcYzkCemThdGVGkhrkg9tEj86UgLolAbQKfXHmRpAT3ogvZlB9GUG0S8LYkgezEh2CBN5YcwWClhWxnDJkMTVCinXTWlsWTLYsmRww5rJtl3OTnU2W3W5bDryuGCXs2hMZbgoihapN43JZ2jPOEtXtifOXE/6i/2YKY/hfG0Gy9UZLNkyGVTH4JD70pIbQK8qgiF9NEOGGAb1cfRp49zwulZDWqT+GBO8qJR4Y5X60pAVQleJkH5NLEO6OAa1MXQpImnOD6E23RtL/Emqk8/QkO5FnzKKhVo5mwPlPDzv5OXNed7ev8y7x9u8e3KLd09u8/bxDd482nSfBToK7y89ah3B92dOwH9rZ8I/E0fRvc+Hg+6E31YP/m+Bd//Y5WdXJZac31TX/Syz/Rq6+zXeT7LdL8F7EKMff23/8/vlh83JBq5NOdiaauTGdDNbU01cn3RwodfETG0BvfpkHHmRVKb4HTyqFUX8jWLB9/z/zN1XXxt2tvD756Wcs2cSJ3YMpoNAEhLqvQshBALRERK9g4QQvffei3FL3EscO8kkM8kkjp2e2Mmzn5fyOxfCNjikzew551ysG0m2776f5fVfpUp59hcZb9RzCG9eOl32JJqN56jXxNFhTSbqzqTXlU7EmULYlkiXKY6oI4lpn5D1oIKDNh1vh2MPawdtMXinioT0mJOozX6DoOgUjdLTdCjOEtElMmxJZTJXwLxHxEqRhK0yOZulMjZKclj3SVktlrBRJmevWselOjNXWxzcaHdxvS2Xq21OrrY6udqay9VmJ1cb7bxda+Gy38BBmZptr4z1/GxW3WKW8kTM52Yx6xQw58xkwZnFvDOTWWcmM45Mph0CJu0ZjFnTGDEnM2hIYMCQwLgtjbk8IfNuEYv5YpYLJKx6c1grkrHuk7FRKme7QsVetZaLQSPvNFi51ebifnch70d8fNRfzj8GK/l0uJrPRmt4dAjv19MNfDvXwneH8H6/FuGH9Qjfr/fw3XqYb9dCfL0W4suVLr5YjF0B/sdkPR+OBnjQX8ndnhKudxRwudHJxXobB7UmLtSauFBr4XzQzG61gc0KLas+JQvPwbUKGDZnMGhKY8QqYMIpYsolZjpPzLQ7m5l8KbMFOcwXylgskrFUJGOlWMZasYz14hx2ShUcVKq5XKPjnaCB6w1mbjfbebctl/c683jQ7eF+xMu9fh/Xuwu41JLHaoWGEWcGg/YkxtzJTBSmMFmUzGxZBluNai6Hc7kUdnOpx8NKnZ4hbyajJULmAwqW6zUs1etYqNMzGzQw6dcxWKIk7JHS4YzB22pNp8MhIFqQzUSlmoWggeUGE8v1Rmb8akbLpETzBXRZEumxJxPNTWWmUsFOl4ubM3X8/eIoX767zfcf3+DZo4cxeL/4Gz88esj3j97l6eMj8P5ZfA/XO/7Ri8H/o/B+/Rzd5/D+42Vb2LHsNxY/H4mTvn8e/+sFoq/08v678P6ZTPfX4I3FcXDv7YwcojsSayM78qD2Krp3Nvq4vRbl1krkZaz2cmut98hvYnF3s493t/q5v9XPe4f4vrvZx53VCJcnGlnvKmIyYKHXK6PZlo5fE4dP8jplstO/gLfFkkp3roCoR0RfgYgeVwzeFmMCDdpzdNpS6fcI6XMLiOam0mNPJGSOp9+ZzFypmK16FRc79FztMcce19q0rPplTBYKCRsTCYpPERSdoinnDJ3qeKLGZEbt6bF1kIViVoslh+hK2fBls+7LZt0nYadCycWggXearFxrc3C9I5er7Q7ebrVzudnKpUYzF2oNnPdr2StXsl2cw3q+iEVHBnPWVGatacxY05i0pjJhTWXals6cXcC8M4sFl5jZXBFTDiET9kxGrQIGTalENAl0K88S0SbQb0xh2JLBhF3IlFPEtCub2Twxc/lCFgpFLBdls14qY7dSzcWgkWtNdu525PNeyMuH0VI+7i/nk8FK/jlczaOxAE8mjsP7/VqYH9Yj/LjRyw8bEb7f6OHb9TDfrIX5aiXEk6VOPp9r5e8TDbw/VMO93jJudHq50pzH+aCV/YCJvRo9ezV69msM7FTpWC9VslgoZSo3ixFLGgOGZHo1CfTpkhk0pDJmy2LGLWW+QM6iV85ikZIFn5rFEg3L5TrWKvSsV+jYqNCxVqJk2StluTCblQIha14Rm75s9ivkXK0zcKfVzr12J+92uni3x8O7fUXc6PJwucnFWrmGEUc6A7ZERvKSGPckMV6QyLQvlfU6BRe6bVwKu7jS62G1XsdwkYCxkizma+Qs1apZrNUwF9QyXRNrJ+svlhNyZ9PuzKLZkk6LNZ02WwaR/GzGK9QsBI2sNJhZaTAxV6NhvFxGvyeTbmsSYXsyvY4UJkpzWG+x8vZYFR/s9vHF7VW+++gqPz16yLMvPuTp44/48cn7/PDkPZ4+efiinezZKw9rfwjBbw7jPwztL+F9Ce7ReLUv98/G/zoG6RF4/8hD2x+G95VM94+2jR2LY+WF2MDEva1B7m4OHCsdvJrN/gLelQi31npfxO31Xu5s9HJ3M8q7m33cP4Lv3fVebi52czBSy1Kbh9EqAyGPhAZzCpXKMxSJ/0ppzptUKuOoUsZRrTxLnS6RVmsaodxMoh7xC3g7bUm0GBJo0CbQZUtjoEBEf76AqCuViD2RsCWeQVcKCxUSdho1XOo0cLXHzJUuAxdataxU5TDuyaRbn0BA9BLeLs05+kwpjD3f0VCUzZpPwmaplM0SCRs+MZslEjbLctivVnGl3sS1FhtX2+yH6Nq41GTmoF7PbkDDVoWcdV82a4VCVt0ClhxpzFmSmTYlMW1OYdqSypQ1lUlbGjP2caUxcwAAIABJREFUDBacWSy7s1krlLNcIGPOLWXaJWHSJWHUIaLPmEZIk3gYSfTqUxkwZTBkyWTYJmTUnsmEM4MpVwYz7kwWCkWslcjYqVRzKWjierOTOx35vBcu4sPeEv7eX86nQ1U8Gq3hyUQtX0838N1cC98tdfD9WpgfNyI83ezlx81eftiM8N1GD9+u9fDVSojHS118NtvKR2N1vNdfza2Qj7db8zmod7LjN7NTbWCnWstWpYbNcjUrPjlz+WImHAKGTClEtQn0ahKIqM/Rr0tm2JTOhEPIbH4OC14Fy8Uqlks0LJXpWaowslJlYr3azFaNhZ2Aha0qAxvlatZ8MpYLRSwVZLLkEbBeJOKgSsnVOgM3m8zcabNzt9vF3UgB19rzuFhvZ6VEybA9jQFrIiOuJMbykxj1JDBZlMxKUMZ+h4WLoVze7vWw1qBjtDiD8ZIsFvwyloKx5TezNRqm/FrGKjX0Fcnpzsum3ZFFizWDZks6zZY0wnkixspUzAUMLNfH4J0PaJmskDNYKKTHkULEkUKvI4XxEgnLDUYuDpZyfyPEZ9cX+O7DK/z86AHPvviAp0/+Fhsd/vIhT798n5+efHCsnezlKPAfQffjWPy/Cm9s8OEkeI9lvv8KvO9fmuH9SzPH8P01eH/x29+C9+LJD2mvIvt7i3CO7mS4fwTee1tDh/CeXGI4Cd6byz3Hst5baxFurUW4sx7h7kYv947g+2B7gLurPVyfa2dvwM98Ux6DZRo680TUGZMol79JofC/KJG+QZUqnmpVHH5VHPX6JNqtGYRzhfR5xPR7RPTkptNljcHbqEkgZE9nqFDMQL6APlcKEUciYWs8Q3kpLFVJ2WvScrnTwNUeE5c7DRy0aFmukDLiyqBLG09A9DpB0esv4O03pzCem8GcR8hKkYR1n4StUilbpRK2SiVsl+ewWynnIKDhnSYT11ptvNNi5XKzhYuNJg7q9Gz7layVSVj2ZrHgSmXBmcKiPZkFazLzlmTmLSks2NNZcGYyn5vJvCuLJbeY1XwJW8VK9isN7JTrWfNpWC7WsFisZc6rYcItY8guJmoSENKmENKmENamEtGn02cSMGDOYNiawqg9hXFHGlMuAfMeMavFMnYrtVyqtXCtycmddg8PQkX8LVrKJ4OVPBqp4clEHd9MN76Ed7WbHzd6eLYV5elWlB+3evl+I8K36zF4v1js5JOZZj4YDnI3UsG1Di8XGlzsBW1sVZnYrNKzWalltVTBglfKlCuLEUsq/fpEerUJRDTn6NMlMWBIZdiSwZg9i8lcMTNuKXMFMhaLFCyVqFksN7BYaWa50sJqtYXtoJ3zjblcaHRyqdHBQdDEXpWGzZIclguyWPZkslEsZrdcxuWAlhtNFm61O7jdnceVJht7fiML3hwGLSn0mxMZzk1mzJ3MaH4C44VJLPtz2Gs1c6HLwZVIPusNOsaKM5gozWKh5lV4NYfwyuhyiWl3CGmxCmgyp9NoTKErN5OREgWzfh2LdUaW640sBLVMVykZKRLTm5tOnyudflc64yVSFut0nI96ubvcxidXpvjm4QV+/uzdWLnh8QeH591j8D77FXj/SOb7P7Vp7I/v4f3lmO9PX/39T8P77MuT/57/DLwXZ45PqB2ZTnsV1xOz3+ffH4H3+Qay+0fgvbs5ePKD2vrhI9p6H7fXeo/Be/MFvBFurvZwazXM7bUe7q73cm+jl3c3o9zf6uPBdj93lsO8M93Cdm8FM4dtZG3OTAK6c5TmvEFB1lF44/Gr4mjQJ9FhE9DjEtHvyY7B60yn05JIi/4lvMOFYgbzBfS5kul1JNBjjWc4P5Xl6hz2Ww7hDRu53GHgfLOOxTIJQ440OjVxBI/BG0+/JZmJ3AzmPUJWiyRs+A7BLZOyU57DXqX8xaXhdw6vDF9pMnOxwcj5Wj27fjXrZVIWCzOZc6UybUtg1pLAvCWRBUsSC5YUFqxpLByWFeZzRczliVl0i1nOz2bTp2C/Ss92hZ7VEi3LJVqWSg0slBiYLdIx6VEx5JAQMQoI6dLoUifTrU2hR5dGryGVPlMSA+ZEhixJjNhiteq5fBFrPjm7VTou1Vq43pzLvc4CPoj4+Ed/BZ+PxDLebw4z3u8X2/lhtZunGxF+3unj2XYfT7ej/LDZy7frPXy50s1nC+18PNnI/QE/N7tLuNzsYS/oYNtvYaPSyHqFjrVyNYtFOUy6shiypNKrPUdIFUdIFU9Yk0DUkMqgRcCQNZMRWxYjdiEjdiFjuWIm3BImC2RMeNWMF+mYKNIyVaxjqdLEVtDOfr2Ty00uLjXYuVhrZrdSw1qxJIZvQSZrXiHnKxVcrTNwrdnCjQ4HF+pMbJZrmHGL6TcmETUmMOxMZtSdwog7kbGCJBarJOw0GznfYedy2M16vZZxXwaTJ8A77dcy/gq8rbZMmkxp1OsT6bBnMOSTMV2tZSFoYKnOwEJQG7tI4ZPQ785kwJ3JoFvARImU+aCG3bCHm3ONfHxhlK/v7/HTP+/w7PP7PP3i/UN434/B+/i34f01fJ8diX8X3T8G78lYvorvvwXvw4vTLzD9vVLDb8EbWwP5ch3k+0ePVf7GwcpXVzE+PIT3wSG8R5fhHF2K87LUcKSFbP1l+9jttZcPaydmvKsRbq6EubkSjuG72sPd9Qj3Nnp5bzPKw61+bi91c2Wikc1wKZNBK5EX9d14SqRvUJj1F0qlb1KljMd/CG+jIZlOeyaRPDEDBRIGPOIYvOZEWnQJNKjPEbKlMVwoYjA/g2huEr2Oc/Ta4hnNT2XVn8NBi44rnQauhoxc7jBy0KxnoVTKgC2VTnUcteLXqRO/TnPOabrUcfSbkxh3pjOXn8VqkZiNkhi6uxUy9qvknPcruXB4afjtJhNvN5m5XG/kQkDPXpWazVIZK4Ui5vPSmHOmMmtLZt6WwoItlQVbOgvWDOYsGUyZMxg3ZTBqFjBszWTEks6oJYVJh4AZt4ipPDHjLjGjLglj+TLGC5RMFWmYKtIy7lEy7MqhzyokrEuLZb+aZHp0SUQMifQaEokaEug3xh4Kx+0ZzOWLWfPJ2avSc6Xexq02Nw/CRXzcX85nI/4jpYZmvl9q58e1ED9t9fK/dwf4eXeAn3b7+XEryrfrER4vdfHJTAvvjwa5HSnnSlsh5xtcbPltbFSZWa8wslp6OFadn82IPYM+QzIhdTydyji61AmEdCn0GNLpNWcSNqTTpUuhQ5NMmzqRdm0ynYZUOgxptOjSadKm06xNp1WXTo9VxHBeDtOFsZ0VGxV69vxG9qsN7FVq2S5VsOYVs1YgZK9UxmW/lit1Bt5psbBXo2O5WMG4M5OI9hw9+ngGHcmMuFMYcicy4klmviKbzQYd+20WLoVyWa/XMFkiYKosi8UaGUu1h3t2azTM1OiYPKzxdrmy6XCKaLNn0WhKJag9R6s1jYGiHKaqNMwH9CzWGZgPaJmpVjJeImXQI2TQk8WQJ5PxUglzATXb3S6uTQf5cG+AL+9u8ewfN3h62Mnw4+OH/PDl8Yz32b9w9ue3bqj9j5cXvvr7ixLD72W9f7bs8Pz3v4D3t+q7vwbvcXRnTlyK81vwHluAfn6Ch/vjPNw/umf31+Ad4u7mK/27z+E97GI4lu0u93BrpefIZ2FuLoe4tRLm1kqYO2th7q338N5GLw83o9xa6ODSWB2rXUWMVhsP67upVCrP4pO8QaHwr5RKT1OtjMevjKfmEN4ueya9bjGDhVIGCg7hNSXSrD1Hveoc3bY0hguFDOanE81NpNcRT9Qex7gnlfWaHC606rjSdQhvp5GDFgMLpVL6rSl0qM9Sn/069dmv0yJ7ky71WfpNiYw7UpnLz2S1SMRGiSSW6VbJOThE92Ktlkv1ei43Grlcb+RSQM9BlZbtEjmrhdks5gmYtacwZ09lzp7GvD2DebuAOZuAWWsmEyYBg9o0elQphNSpdGpS6dIk0K1+i5A2nh59ImF9Et36ZLqNaYQsAnqd2YwUKJn06Zgo0jBeqGLIKaHXmEFYl0JInUBIk0BIl0hYl0BYe44e7Tmi+kQGTSmMOwTM5YvZKFVxIWDienMu97sL+VtfGf8c8fN4opavp+r4draJ75faeboe5uftKP9nf5D/3h/kf+8P8nSnj+/WI3yx2BnLdgerudZdzEFTHjtBB+tVFtYqTKyWG1nyaZgrlDHhEjFgTqNHl0iHMp42RTwdmmS6DBl0He4dbtakUis7h18aR2X2W1RK3qJaFkeFNI5i4VkKBWfwCk7jyzyNXxpPsyqFkFHAoEPMdIGctVItO1VGDmrMnK/Ss1ksY61AzI5PxkGFiosBLZcaDGxVqpgvkDJsTadLeZZuzVn67UkM5aUwmJfEsCeZmTIxa7VqdltMXOxysFGvZro0k5lyIUsBGcu1KhaCauYDWuZqdExX6xgsVtCdl01nroh2RxaNphRqNHE0W1Lo80qYqFQzF9CzUGt8Ae9EaQ7DhWKGCmL4jpVkM1OjYKPDwdvjVTzY6uGLmyv8+NE7PP30Nk8fvcePjx8cwvvBYVfDv4DuCQMU/1F0fyer/fWa7+8B/PK3x0oNv9VG9vx3vwfv+xemD+Pk7WMnlRZOgvfX0P01eO8emVI72j52FN4bS+GXWe9KDzeXQ9xY6n6B753VMHfXwry7HuG9jV5uzLayP+hnsc3DUIWODpeIWkMS5fLT+CSn8IpeoyznCLzKeBoNKYfwZjNUKGWoIJvIMXjj6bamMlwoZCA/nWhuAlFHPH32OCYKU9kIyrjYruPtbgPXwibe7jRxscXIYomUPnMKnaqzNEpep1Fyijb5m4TUZ+k3JjJuT2XOLWC1SMhmqeRFtntQo+QgoOZCUMOFWi0X6nQcBLUcVGvYK1Oy7pWy6BYylytg2pHKjCOdWaeASVsGo8Y0BnSp9GpS6ZQnUyeKp0LwFmWZZynJiqMyO46A7CwBeRwBRTx+eTxVsniq5An4lUnU6dJpt2UTyZPT65IRdUrptYmImAT0GFLp0SYT1iYR0iXRrU08hPwcYU0Cvbokhi1pTOZmsVwkY6dKx9sNNu52ePig18enw1V8MR7gy8lavpltOAbvf+8N8N/7g/z3+SGe7fTz7XqERwsdfDhWx51oBVfavezVu9iqsbNWaWal3MhyqYF5r4rpfAmjziz6LemE9Sl0qBNpUyfRYRDQaRbRZhLTbBQTUGdQJk2iJCcJnzwFnyIVnzKVYkUaBbJ08iXpuMXJ5IsSKclJoUaVTpM+k06zkB5LFlGrgHGXmKViJZtlGrZK1eyUqtgtU7FfoeZ8jZYL9TrWyxXM5GfTb0qhLec0bYrT9JgT6M9Npj83kUF3MlM+IUvVCrYaDFzocLBRr2GuXMh8pZjloJyVWhWLQVVswXlAx7Rfx6BPQSg/m648MZ25IhpNqVSr3qLRlES0MJvxShVzzzPeWi2zNSomymUMF0kY8AiJ5mUw5BUyUSFlpcXMhUEf95bb+efbs3z38AI//v0GPz16wLMnD3n69QexgYV/eYDiw0N4j6P9n8x0/xi8nxyLGLzH49XfPI8/BO9RdP8YvC8z3D+C74vfHkH3T8G78Xwnw8nwPkf3+mLoBb6xz7pPhPfeWpj7az1cnWpiu7ec2cZc+kpUtDoE1GhjZQaf5BTF2acoyzlzBN5zNOpT6LJnEXVnM1woZbggm15HOp2mBJq156hTxtNlTWWoQMhAfhp9uQn0OePpd8Qx6U1ls1bG5Q49V0NGrodNXO00c7nVxKJPSp8xmU7VWZqkp2iWnqJDcZoezVkGjAmM21OYc2ewWixkqzSbvUoZ+9UKDgIqDgJqzgc17Ac17AXV7NXExne3fTJWPOKXQw+OdKacmUy7hAxbBPRoUmiTJ9IgSaQyMw530huYzv4V/dnX0MWfwp52mgJxHB7xWdyit3AJz+DIPI0z6wx5wrN4pYlU6wQ0WsS0mEW0mbLoMmcSNguIGNPpNaTSo0uhW5tMpyaJdlUC7cpzdKrOEVIn0GdIZsSazlx+Nuulai4Gzdxqy+NhTxGfDFbwaMzP44kAX83U890J8P6fg+EX8H4218bD4SA3wqWxRedBJxvVVlYrTLF6tE/PTIGC8VwxQ/ZM+iwZhI1pdGhTadOm02EW02GX0WTJIWiUUqrKIl+SSr4sgwK1CI9GTL5GhFuTjVsrw6WR4ZCJsEsEeOSZlKiyqNZmUa/PolaVTI3kNK2qcww7hCwWKdmu0HPgN7FfqWe3QsOeX8N+rYbVMhlTbhG9+iQaxadolJyiSx9Prz2JqDORgbwkxr2ZzJXnsF6r43ybnc16LYuV2SxVS1itVbBSp2IpoGShRhXLXv06hkoUhD0SQu5sulxiGk2pVCnPUG9MjC3MqYgtzFmsN7BQp2UuqGKyQs5IsZS+/CzCzjSiHgEjJSIW6rXsRfK5OVvPxwejfHV3mx8+usbPjx7w05fv8+ybD/np6w9fbBL7U+ge1oOfw/v0le//U5nu78P7CT9//emx+OmrT47Fq98fjRfw/tbgxB+F93m2+/Dgj8P78PwE7x9MxuIPZLsn1XiPovtb8F5b6H6Bbwzibq4vdnFzOcTt5/Cuhrm3EuLeSojL43WsdRczWWslUiSn2ZZOtfosPsnr+CSn8EneoFz2El6/Mj4Gry2TaJ74OLzGhGMZ7y/gdcYx6U1hszaHSx1a3unScy1k4O0OIxebjSwUS+jVJ9GpeItm6Slac07RpTxNRBfHoCmRCUcK8/mH8JZJ2KuKwXu+Rsl+jTKGbY2KnRoV29WxUdaN4hwWPSKmcwVMODMYdaQz7MhgyJ5J2JBGkyKRWlkSQWUGFXIBblEqpvQktGmJKNMS0WclY5WkYpWkYpGk4pALcGvEeA05lFqUBHJ1dPjsRCvz6Cm20J2npsOaTas2jU59Gj2mDHqM6XTr0+jUptCuSqRdmUCHMoFuVQK9+mQGzalMuYQsF8nYq9ZzrcnB/e4CPu4v5bPRKr4Y9/PlVC3fLrTww2oXTzd6+Gk7ys+7/fzv/UF+3O7jm7Uw/5xp5b3DfbsXmvLZCTrZ9NtYq7SwVGpgrkjLlEfOeK6IYUcW/bZMesyZdBkz6bSIibi19BVb6S600pJvpsqqwaOWkq/NwW1Q4tTJMCuzsekUFLgcFBe4cdvNOA1qvBYtFU4DrUV2Bvz5hAr1NBoyaFAn0qZJJGJKZTI/m5USJRvlanaqtOzWaNir1bBSJmcqP5sefRJ1wteoFb1Gu+YtwpYEIvYE+lxJjBYImC6RsBbUctBmZ7tBx3K1lOWaHNbqlKzWq1gKKJivUTJ3+MD2At78bLrzsmk0p1KlOEO9IYGeAlEM3oCOxXp9DN6AislKOSM+KdH8TLpsyfS60xkuETFfp2Un7Ob6VC0f7g7x+NY633/4Nj8/eo9njx/w45exY5cvMt4/i+8LdD/85fjw76D67IT4xe+++uj/G3iP1nf/VXiPozv1i4ORv7bs/OH5CT44mOSDPwjv0Wz33uZgLNv9FXSPwnt9McS1hW6uLXQfwhvi+mLXMXjvHoJ7d7mbO0tdXBgOsNiWz0i1gVCBlEZLKpXKMxRnv4ZPcooS6ZtUyN+iWhkfw1cRT4MumS5rJlGXmOECKcOebCKOtCPwnvtVeCe8KWzWSrnYruHtTi1Xu3RcaddzoUnPnDebHm0iHfK3aJW+TrvsDULqM0T18QxbEplwpjLvEbDmE7FVJmG/Ss5+tZx9v4Jdv4LtajlbfgVbfiWbVQo2ymSsFkuZ94iYdAkYdWYw6EgnaksnZEmnSZtMpTSeclky1ToJ5QYFbrUMk0yKSpKNRCxCLhGhyhGjPgyrXo3XZaOyKJ+6ci+dwXJG2uuYDTcxUl9Kb4mDNrucoCKZZm0qYUsWPZYsug0COrVpdKiTaVcm0qFMoFOVQFibRJ8xmTGHgDlPNlvlaq7UW7jT6ebDPh+fDFfw+VgVjydr+Hquke+W2/lh7bClbDvKT7v9/LDZy1crIT6Zbubd/mre6SzmoNHNdsDJpt/OWqWVxRIDM4VqJt05h/AK6bcLidhEdFvFhHOVDJU5mQj6GKgpJlRVRLDASaFFj9tiwGU1YtJrkMsl6Aw6isrLqa5vwFtagsvtwufNx19aSLQ1wNpwFxMtZbTnqwhoUygXvY4/+zVCxiQm8kUslSrY8uvYCWjYrVWzUi5nqkBCWJ9MIPMv1GT+F83K03QZ4wlbzxF1JjGUn8FksZjVGg0HrTZ2GvSs1shYDcrZaFCx9hxev4K5GjXT1UfhlRByS2gyp1KpOE2dIYEej4jRCiUzAS2L9XrmazXMPoe3JIded2xZTo8rlSGfkLlaDdshF1cnanh/q4/Pry3z7fuX+fnz+zx99B7ff/He4bXhD3+3q+H3Htd+fF52OPLY9muXJ57H0bPvrz7Qxf7+/1l4fwvcE+H9rYz3xCGKS89jhvcvHvbuXpg+7GKIxcua7/MSxMlZ78PzE7+A9/4r8XJi7XiZIdbNEHtYi3Uz9Mbi1VLDQojrC90vMt1ri51cX+zk5lIXt1e6Y/Cuhriz1MnNuVb2ByqZa85lsEJLp1tMnTGZcvkZisSv4ZO8Qan0DJXyOPyqBPyqc/iVcTTokui0Coi4RAwWSBj0iAnbU2k3xNOsiaPhecbrETGQl07UEYN3IDeOqaIUtmolXGpXv4D3UouO/TotMwUiejTn6JSfoVX6Oh2yN+hRvcWA/hxj1iRmctNYKshk3Sdiq1zKXrWcPb+C/RoluzVKdvwKtv0KtqqVbFYqWCvNYblIwqxHyLhLwKA9jYg5hQ5dIk2qczRqkmk0CGixy+kstNJU6KDYZsCqVaFVK5ErFCjlUlQ5YuTZmUiy0tCrcijMs1PlK6C2opj2YCVDHQ3MRdqY625grq2G/hIHzcZsWvRZdOgz6TYK6DEJ6DFlENKn0q1NpkuTSLcmkR59ElFjCqP22OXk9VIlF4JGbrQ5eRDx8vfBUj4bqeDxRDVfztTx9UIL3y138MNaiB82wvywGeHrtRBfLHbw8WQjd/srudpdzMVWD/sNLvbqctkNOlmvNLPk0zFfqGTWncO4M5sBq5A+m5h+l4yRYiML9UWsdQWYbK4gEiimrjgXr91Avt1IntOC0ahBIhWh0CjxFBVRUV1DgddLbq4TX6GbmjIvI6FmLiyOsDHUxni9l26PmoAqEb/0TVrV8UQtqUwXSNio1LLj13C+VsNquYLpghxC+hSqM/9KZeZfaFCcjm2zM8URsZ2LbSwrFLJareR8i5mdRi1rtTLW6+VsNilZb1SxXBs73b4Q0DFbo2ekVEnEk03EIyHikdJmyyCgiafRmEQ4T8hwiZyZGi1L9XoW6jTMBZVMVioY9smI5ovotqfRm5fBUHEWszUKNjtsXBkp5/5qN59enuXr987z02d3efroXX48nFz7Mx0Nv8xYD+E8kvHGEP3biVntC5CP/PnjGe/H/PTVR4fofnwCrP9Kjfc5vL8f/+tVTI9mvif1+B57dHv+/eFvXmTFF6d/Bd7Y5w/OP+9uiMXz9rGHh3EU3ns7I8fi7vYwd1/08A5wZ6P/xMm128+n01Yi3Frq4dZSDzeXwtxYDHFtoYtrCx1cW+jg+mIHN5c6ub3cxd3Vbt5dC3FroY1r041s95Yy3WCjr1RFW66QgC6J0pzTeEWv4ct+k9Kct6hUnKNGk0yNOgG/Mo56XSLt1gx6coX0e7LpyxfSbU2mVX+WJs1ZGlVnCVlSGfKI6XdlxP676IhnyBXPrC+V7Topl9vVvNOp42qngQtNWrb9KqbdmfRo4umUn6ZN8jqdOW/Qq3qLIf05pmwpLLgyWCnMYqNEzFaFlB2/nN0aBXtBFXtBFbsBFTt+JTtVCjbL5ayWSFkoymbaI2TUJSBqTqFTc44G2RmqhK/RqEmh16NmpMrFZFMZ/fVlVBc4cJi0mIx6tAY9WrUcjUyINDOZ9MQzKCUCPLkWKnwe/KWFNPlL6W2pZbqnnY2hMJcm+phvqqLHbaTdlEOjMoN2TTpRi4ABm4A+Szq9phR6DEmE9YlEjMlEzamMOARMu0WslMjZ8+t4p8nGu6F8Puov5p/DpXwxXsmTqSBfzjbyzWIr36908u1qF1+vdvHFUgefzrXwwUQdd/sruRYu5kpnIZfa8rncms/lZjf7tXa2Ko2sl+pY8WqYduUwaM5k0CZiolDNUk0u+2E/l0daWez201dbREOJg2KnjoJcIx63FaNJgzA7E4ksO4attwi3MxenxUxxXi6BkkImI+3c2J7nneUR9obbmW7w0uGUUqtMoEH+Fu2qOEadQlZLNOxUabhUq2WjXMl0gYxufSoVWa9RlvkXahVnaNHF0aF/ix7jWww5kpj2ZLJaKWO/ycB2k4b1RjnrTXK2WhRsNCljdd6ghqVaI4tBM+NlKqIFYvoKJfR5c+jKFdJoSqHFnEa3M4tBbw4zfk3sEkW9mvlaBZNVCoZ9cvoLpERyRfTlZzHsFTBTLWWj1cClAS93F5r5+PwoX97b5umnt3j6xT2efvWAp1+9f+KY8NFa7tHvfn4+qfbNx8fO+PzhLPmk7ofnE3C/06f7R1vCjncxnNzp8Gvxb8H76vcvPvsVeJ9/9uD85At0YzH+At+jD2vvvgLv3e3h34T36ADFrRPgvbXUw81DeK8udHBtsZ3ri+3cWOrg1nInd1a6uLfazc35Ft6eqGWzp5jJOgu9PgUt9kz8mgR8kjcoyPorReI3KJW+RZXiHAFtMgF1AjWq2CHLdms64dws+vLF9LmzDuGNo1lzliZ1HGFrGsPP4bUl0Oc4x3DeOeZK0tg5Cm+HgYMGDZtVSqbyBEQ0cXQdwtsle4Oo+iwjxkRm7GksuzNZ84pigxOVOez65ewGlOzVvoR3169kp1LBZpmMFZ+Eea+IyfxMhp3p9JqS6FDF05hzhhrxKdqNGYyWmJhvKGKlO8BURw3NZR4KHSaNtp9HAAAgAElEQVTsZj06nRa9RoFBJUEuTicrNR6lRIDToqPIbae0IJdgmZdIU4DZ3g52x/u4sTjGRqiB4TIXIaeaZnUmbZo0IsZ0BqzpDNoyGLRm0G9OI2pKIWpKoc+Uwqgjgxm3iFWfjN1qLW83WLjb4eKDSAGfDBTz+Ug5X0zU8GS6ga/nm/l2qY2vl9p5stTOZ/Ot/H2miYdjQe70V3C9xxe7ndZZyNUuL9e7vFxpcXOhzsFOlZl1n445t4xhaxbDDhFTRWpWgrlc7PVzbaKdzWgd423ltFfmUZqnp9BlIN9lxmzRIldJUKpl2G1mPC4nuRYTuSY9VYVuOgMVLA2EuLM1z83lUS6NdrLSWsZgkZ4uSxYd2iS6tAmMOLJYKFKwVa7kYkDNetkhvIY0KoSvU5b1V4Ly0zRr3qJde4aw/gyDtgQm3eksl0vZbdCy3ahivVHORvNLeJdrlSwG1C/hLVfSV/gS3m6XkCZTKi3mNDrtmfQXSJip1rDSYGCpQcNCnZKpaiUjJUoGvTKi7mz684UMFqQzVSFmtVHDQSSPm9N1fLgzwBe31vjh79d4+vkdnn31Hs++evib5YVfhffbV+D9g2shf+3h7ed/E97fyob/ZXhfXZLzal3334H3KLonwfveCd0M776C7osSwwnwnoTuzdXIMXhvL0e4uRTm+vOMdzGG743Fdm4udXB7uZO7K11cn23i8liA9ZCXiaCJSJGMJmsGVap4isSvky/4L7zC1ynJPk2lIp6gNomAJoGAOv4Q3jTCzkz63CL68rIIWZNp18fTqounRXuOHlsM3gFXBr32BPqd5xhxJzBXkv4S3g4d77TrOV+vZqNScQK8b9KniWPMlMScM4MVj5CN4my2y6XsVsrY8yvYOwpvjZKdaiU7FTF4l30SZguFjLsyGLSlEDEk0qmOo00ZT7MinohdzHSFldXmYrZ7giyHaonUFFPtsZNn1qFTyjBq5FgMSnQqCXKpALVchEkrx2HSkG83UOV1EWmsZrG/k/NT/dxcHmO3r4WZYBEDhUbaTSLatWmEtEmxDgabgHGnkFF7FsNWAYPmNPqNyYzZM5jLE7FWLGe/WsfbdWZut9h50JXHR70F/HPQx6PRap5M1sUWoy+08OVCK1/Mt/LP2WY+nmzgwUiA233lXO/xcTVUxNVQETd7SrjTW87NUDFX2ws4qLWzXqZjvkDGWK6QEZeICa+CRb+Vg3AF1yZa2R9uYrmvjkidl6oCE16XHpddh92mw2LTY7HpsdsMOC16HAY1eUYtTeVeJrub2R3t5e7KJDem+rgYbWSzpZT5KjvjhWqGcsUM2ASM5gqZ9mSzWprDvl/Bapmc6UIZIVMaVeI3KM/6K4GcN2hSnaZdc5qQ/gz9lnOM56ayWJrNTr2GrQYl6w0yNptkbLcq2GhSsBiQM1etZCGgZz5gYqxMSdQrIurNJloopSs3i0ZjCk3GFNqtGUTzs2PwNhpYbtSyWK9ipkbFeLmKoSIZffkS+vIz6c9PZawkk8VaBbvdDq6N+3m4EeGza4t89+Flfvj0Js++vM+zw17eP3L252iG+urhyj8D769D/Ofg/TOg/ml4T5paO/FB7YT+3lchfvin4H05HnwU3vtH4T3MdGP7GZ6jezK8R9G9uXo4OLEYPlZuuL54HN7rh/jeWurg9lIHV6cbuTjiZ62rgPEaA+FCKQ3mNCoUcXhFr+HO+L8pFL6GL/s0lYo4gtokgtpEgppzNBiSaLOmEnIK6MsT0ufKJGxNpsNwjjb9Odr0iUTs6TF48zLotSfS70xgND+R+dJ0duqlXG5T83a7lrfbdOzXqVivkDPpyqBHHUen7E3aJK/TLXuTfm0c4+Zk5nMFrBWK2PLF+nf3quSxboaAiv1a9Qt4d6sV7FTI2SjNYbk4m7kCIROuDIZsKfSZkgjrEgjpkwjpUxh0SZktN7Fa72G7s5LVzmqGgsU0F+fis2oxy7OxamTYDErMWhkGlQSDSoJJJcWhV+C16aktzmOoJcD6UDcHExGuzvSx3VPPXG0hw8VGQrZsuvRphNQJRHVJjNkymXZlM5UrZsIhZMSSwaAxmQl7BgtuMZs+OQfVOt6pNXGrycr9did/68nn04FiPh+p4vFELU+mG/hqronHs808mm3m0+lGPpqo48FwDbejMXivh31c7/Fxp6+C+4PV3I1WcDtcwqUmF1uVehaL5Ux5xIznixkvkDJbrmO7zcvlgSAHQw1sDzUx0lJKU4mDinwTBQ4dbocet8tMXq6JXJsOl0WNx6qhPNdEtK6CraEQl0Yj3Jrs4+pAGwcd1ew0FLHud7JUZmTGq2DCk81kQTbTXgmrZTL2a5SslSuYLVYQsWRQIzlNhfA1AtJTNCjeoE39JiHdGfpM8YzYk1nwidmuU7NVr2SjPgbvTquSjSYFCzUyZqvkzNfomA8YGStXxOAtzCZaKKHTmfkC3jZzGr1uEdNValYbjTF4G1TMBlRMVKgZ8cnp98TgjealMFyUwaxfyka7hSvD5by70sUnV2b4+sEB3//jGs+evMuzJw+ObSb7LXyfL805Vqv9s6WG38L3qz8O738C3T8F768+sL2C8MPnD2wHUyfGUXTv740fxtjvwns8030J79FdDb9AdzXCjeUwNxZC3FwMc3MxVuN9NeO9vtjOjYU2bi62c2uxnXem6jkYqmKlI5/Rah0hj4R6UxoV8ji8wtfJz/gvvMLXKJHExoVrdcnUapMIahNofAFvBtG8LPpcAsK2FLpMCXQYE+kwJtHryDgG70BuAmMFiSyUxeC91KbiSpuGy60a9mqVrJXnMO5MJ6x6i46cN2LwymPwTliSWcgTsOEVs1MiZb9Czvnn/bu1ag7qNJyvPezdrVawUyFjs1TKSrGY+UIhU24BY850hm1pDJpTGbRmMGjLZCxPwnSRmoUKCyu1bhbrCxnzewiX5BJwaPGos3GpJdjUEmwaCXaNFIdGilMtxWtSE/TYidT4WAw1cTDaw/nBdvaiDSw3+ZgotzJYoCbiyKbHlEFEm0S/PoUJu5DZPCmzeRJmXNlM2DIZMaUy7chkyZPNdomCS9U6rtWauN1g4b1WBx+HPXw2UMKjkSoej9fGst7pBh5PN/L5dCOfTjXw8UQtD4f93ImWc6OnhBuREm5Fy7g3WMWDkcALfN9pz2cvYGStXMV8kZQpj5gxt4iJwhyW/Ba2W73sharY769nvr2S/oCX1pJcqtxGfE49hQ49BQ4dBQ4NvlwtQa+N7soCFjpreWc8wjsDHbwTbuRSWzXn64vYqcljs8rGWrmBxRI18z45C2UKlipUbNWouVCnYcuvZalcS79TSJ3sLFWHXRB1Oa/RqnqDbt0ZosY4hq1JzBeJ2KnVsF2vZLM+h+1mObttKjablSzUyJipkjMf0DIfNDBWrqCvSEy0MJveghi8TaZUmowptJrTiOSJmKlWs9p0HN7JShUjPhkDBRL63AJ6XckMFqQxUSFmuUnPQX8xtxda+ejCOI/vbfPtx2/z7PE9nj15EGsne97Z8OSDWJywIvLVWu0vuxD+nTgZ3j+D5r8C8qv/3q/u4/2tNrL/CXhfovsn4D2G7snwHkX35mok1s0w382NhdBhdB95XGuPwbvQxvWFthi+861cmahlf6CCpbY8his1dLnF1BlSKZfF4RWeIj/jL3hFr1NyuKehTp9MrS6J2ufwWlIJOdKJ5mXSlyegx55CtzmRLlMSnaYUok4BIwViBvMyiDoSGXQlMFGYxGJFRgzeVhWX29RcalGzG1SwWiZlzJFGt/LMIbyvxeDVxTFhTWbxEN7dUinnK2NjwheDai7WabhYr4vhG1CzV608hFfCqk/MolfInCeLqbxMJnMzmXBmMpkrZCovm+l8KdMeGbNFahbKTMxX2pmqymWozEmbS0uVXkKxJps8lQiPVoLXIKPYIMenlxNw6AmV5DHZUMFWuInLg53sdAdYaShiutLOcIGKwbwc+p1i+qwC+g2pDJnSmHSImHNLmXfnMJ8nZdopZMKawbxLyGqhlN1SJZf9Oq4HjdyuNx/CW8DnA6V8MVzF47EgTyZq+XKqni+m6vl8qoFPJ+v5+0Qt74/4udtXzq1IKbd6y7jdV879YT8Px4K8N+znXn8l17oKuNBgYduvZbVMwZxXwnheFmMuEbPFKparbWw1eTkf8rPWVsFMQyn9Vfm0eK0E3UaqcvVUOHVUurTUFhoIV+Ux2VTGbqSBO+NhrvY0cLGpjIPaQs7789irtLNdbmKzXM9ahZbVKg1rNTo2avXsNRi43GRkr87Iut/IiFtCs+ocNdmnqBb/hYDkL7QoTtGtPUNEf5YBUwJzhUK2A2q265Rs1+ew0yxnv0PNVouKxYA8lvE+h7dCQdQrprdQTMSTTWduFi2WNJpNqbSa0oi4hC8y3pVGHUsN6sNeXhWjJXIGvbGMN5KbTH9+KqMlWSzUqdmLFHB9poEP9oZ4dHudb/52iWdf3OGnJ+/FTv88+TC2LOfxB8fwPenB7cQuh/+fwPuv/pnfhPd5OeG34D0J4t+D92iZ4SR4X+3Xvf+L9rGX6J60newFvC+Wnh/WdOe7X+B7faGba/OdXJs/hHehjWsLbVyfb+X6XCs3Zlu4PBpgr6+MhWYng2Wxw5ZBXTJlOWfxCk/hERyFNy6Gri7xEN5E2szJhOxp9OVlMpAnoNeRStiaRMiSTLcllb7cTEYLsxlyC+h3JjHsTmKqKIXlSgG7R+C93KJhJ6BgpVTCqD2VbsUZOnJO0SZ9jW7FL+HdOYT3Qo2SS3UaLjfouNJo4FK9jgu1Gs7XqNirlLNTJmXjEN+lIjHzhWLmPGJm3SLmPRIWC3NYLJTFwqtg0adhsdTAfLmVqTIbfR497TYF9eYcqg0SgmY5TXY1rU4dHbl6egusjFfksxD0sdFYzk5TBUvVeUx69Yy4FQw4xAzahQw93+xlFzLhEDKdK2Y2L5s5t4R5t4S5PDGzuUKWPRI2i2Xsl6u47NdxLWjkVr2Z+60OPu4p4PPBUr4YqeLJeJAn47U8majj8UQ9jybr+edEPf+YqOPD0QDvDlRyJ1rO7b5y7vRX8O5QNe+N1HBvsJLb0VKudRdwpcXJ+VozW1U6Vn0K5j0SZvKymfPIWSzSslZhYzvoYT1YwHKwkOmqfIZLnUR9dsJFNrqLrHQXm4mUWRkPuFlq9rHfWcX1SB3vtFdwqb6QS0E3lwK5HFRZ2S7Xs1muZcuvY6vWwHaDiZ1mCxdbrVxtt3Gx2cZuvY2pIgWdhmRqc96kWvR/4xf9XzTJXqNT/SYhzRmi+jim8wVsVivZCsjZrpOy2yznfIeanTY1K3WxAYrF2tj+hbFyBb2FQiIFIsIeMV0uIe32TNosGbSa0ujJzWK6Qslqg4HVRj0rTVrmgxqmq1SMlykYKZYxWCAimpdKf34ao8WZzAWU7ITyuDoZ4OF2H49uLvPNBwf89Og2Pz2+z0/PT7w/h/cQ32d/Ct6PePblvxhffXyI7u+vfPxPxL8N769lwL8F76u13VfhvX8E3ufovsD3V+A9ugj99nqUW6u93Dyyhez2ai83l3pewHt9vptr811cne/k6nw71+bbuTbfxrX5Vq7Nt3J9toXrM81cHPazE/Ex12CjzyejzSGgRpNIqfQtCoWn8Aj+egTesy/QrdWeo9GQQJs5iZA9jf68TAbzMok604jYkgnbUgjbUunPy2LMK2HEk8mQK5kxTzIzvlRWqrLYa8jhUuvLUsNOQM5ySTaj9hS6FadfwBtSvHEE3gw2vCJ2SiUcVMm5GFBypV7DO416rjabeLvRwOV6HRcDag6qFOyVy9gul7JZJmW9VMqKT8pykZSlQgmrRTI2fErWixWsFclZLZKz4pWzXKxipdTAUpmZKa+ewTw1EaeCTquMiFPFoFvPWKGZqWIbc6VOVirdrFfns1aRx3KJnak8FYPmLAZMAvqN6QxZBMf22c7mS2Onc1wiZt3ZzOVLWPRIWC6QslEki53LqVBzxa/jatDIzYbj8D4eqeLL8cALfB+P1/Foop7PJur5ZKKOj0aDPBis5l5/JXf7K7jbX8m9wSreHarmTn85NyLFXO8u5Gq7m0uNDvYDZrbKtawWKlhyS1lw5bDgkrHs0bBWbGLj/2HuvrrawLL878/L+HdPqO6enrKryrlsDDY5CoTISAIBIgcRlLPIOeccbHAiZ3AggxMYG7Cruhxq5q18nwsJjFNVdZp5Ln4LXbAEV5+11z777JMezXVFDP2KWLqzYunMiqEtM4aWLCnNCjGtuRJ61DKG9HJGDElMmVKY1MmZUMUyqZQypZIwlhPBjQwhg5lB3FSGcEcfwR1TFMNWMZP5EuYLpExZpYwYY+jMCKIkygV9wHfkuP+BbNd/R+vzZywBJ7EFfENR4Hc0Si/Tn+HL9Rwfbii9uK33Y8QWxG2rkH6tgG5loH3NozqUugw/ShJcKYp3ozDOnYJYd/KlblijrmAOc6JIfJWmdH961SL6dSH0G0LoUtnXQzZlBtCQ5k9NoicVMhcq45ypTbxCa7Yv121iJusVrFwv5tlMB69Wb/Hzs3nePX/ggHf9CF77mshj8B58Cd73N8ze7j/8m/N/2dP9GN+/Ct7fEju8f021+xvg/Uyb4RN4++3wfrD+sbeEBcfhmr3adYySfQTvbIeJ2Q4TM20GZlr0DFcpuF6YSLMynBK5F/qIy2QFnCXJ41sSXL/+AN4s/9MohedRCs+hFJ5FJzp3DF5XqmWulEucKY26RHHUJYqinaiUudKQ5EW93JVamRONcifa01zoz3Hjts6HcbOASauQCbOQm3n+9KZ8CK/Fxw5vZfAZGiO+pyvGhWtyd26meTOi8GMsT8CkVsiUXsSMMYxpfSiT2hDGVUJGcwQMK/y5rfDjZpYfQ5l+XE/3YyDVl75kHwZS/BhMC2AoLYAbqf4MpfozmOLP9RQB19KE9KUF054YSGNcAI2yABpkATTHB9ImF9KZGEJ3chi9KeH0pUTQlxxOjzyETlkQrVI/GqM9aRR70ijxpCnGi+ZYL1rivGmN96FV5kVTjDtNUldaZR50JHjRk+hDf7Ifg2n+3MoMYCQ7iIm8YGbUoczrwnlgFrNVnMB2ZRq7NVm8qMvlRV0uz+vyeN6gOoL3aaOGh/Uq1qpzWa7M5kFF1jF4FSyWpzNXksxMgZxJSzyjOim38iK4nimiLymA7jhfumJ86JL60hsnYEAu4npyGINpkQykRdCbGk5vWgS96ZH0ZkbRlx3NQI6YwTwJN5UxjGrimNbLmTXIWTDKmTfGM2eIZVIjZjgvjNvKEIZ1EYyaoxi3SZgsjGG2MIaFolhmC2RM2uIYyAujLt6L/NALqH3+TK7HV+h8/ozJ/yRm3xNYfE9SE3WR7hRPBrK8uKH04o7Bn7GCYIbzRVzXB9GrDqJHE0KnOoTadF8K465QGHeVApkrBbFuFMR4YI26ijHkEvmRztSneNOdJ6RfF8I1Yxjd6mBaswU0ZwXQmB5AbbIXlfFXqYxzpirBmcYMT/pM4YxWp3K/z8rTyWYOlgZ5+3Sat8/u8vb5Km9frPH2xdoRwu/2Nj55BPP9IdhhHvL2MP9AZP+R42QfA/vfr54c5Tcdrv098K6OtrAy0szK3wHv8Sr38PPn+rsfw3v32O7dj+F9P81gvzb8OXjnOkzMtBqYbtZxuyKTfls8DTkiCmRuqEO/J9X3NAluJ4m/+l8fwXuKvKBz5AWdRRl0Gq0D3qLoy1TKXKmOc6NCeoXS6MuURDtRLHaiKs6VxhRvGhPdqE9wpiXZhc6Mq1zL82BY78ukRcC0zT5OdksZQG+KJ/VRlyj0/xab7wksPl9TFHCSyuDTNDngvS5351aaNyMKf8aVdnin9SJmTWHMGOz4TqlFTOQFMZYTyGiugOEcAbezBdzMEth3N6T6Mpjmz40MAbczBAxnChjOEHAnPYBbaQHcSBVwLUVAT6I/7fG+9CYGcD0liOvJQVxPDmQwOYih5GAGE4UMxAfSE+NPR7QXrZEetIu96YjxpTPOny55IJ2JAjoS/WmX+9GW4EuzzIt6iSv1Evtlic5Eb/pS/BhMF3AzU8Cd7EBGc4VMKoOZ0YQyr4/gvkXCRnECTypT2anO5HltNs9rc9itzWW3Xsluo4ZnjRq2m7Q8blCzWZPHalUOS5UK7ldkcb9Swf2q9/BOFyQybklgWBfLzbwormeG0pccSE+8H90xvnRLfemL9edaXCDX5UKGkkRcTxQyIA/kWlIQg2kibmaGcSc7kuGcKO4oIrmTFcF4npgZbSx3zXKWC1N4UJDEXVsCs2b7CxNj+kjGzdFM2iTMFMUyVxrPQkkcd4tlLBQlMFeUyC2dmPa0QMolLhgEJ1F5/RGd739h9DuB3uu/0Hv8mfJQe5+3L8ODoTwvho0BTBSFMFoYyg2jiH5NML3aEDpUIqrTvMmXOZMvcyE/9goFsW4UyTyxRl9FH/w91rBL1CR60JkjoF8bwpApgl6NiLYcAS0KAU0ZAdSneDuuvrvY+7wpbnRpg7ldlsBil55HY7Xs3evjzaMJ3mzP82Z3mbcvVnm39xl49zaOdjh8buzrH1HZfqnf+rfge/x/+vj7j6P7JXw/O8f7pR0N/1vwHr6p9v5ttc8drFV9eGX4I3jne4pZ6HF87i5mrusQ3nymO6xMd1iYdrQZZjtMzLWbmGnVM9Wk5VZZBr1mGXVZQvJjrqIMvkCK13fEuZ4g7urXJLh+TbLnSdJ9vkURcBql8Bwq4VnUwtPoQ85iCb9AsfgyVTJXauLcqJS6UBZ1ieKoixRFXaRSdpXGZC8aE91ocMDbnenKYJ4nI3o/Ji2BTFuFTJmDuZnrR3eSB7WRFynwtVe8Vp//osj/JFUOeLtjXRhMdOd2mjejCj/G8wRMaoRM64KZMYQwYwhlRh/KjDaEKVUwk0oh40ohY8ogRvKCGM4N4nZOEDcVQdxSBHFbEcSdrECGMwMYyQxgJFPASKaA4cwgbmcKGUoP4lpqIDfSg7idEcSt9EBupAoYSglgMCmA64n+DCT40xvnS2eMN+1SL9pjvWmX+dIW70dbgj8t8X40xvnQIPOkIcad+hg3GmJcaYp1o13uRU+yL/2pfgymBxzBO5YXzLQ6hDldOIvGKJZsMWyWJvKkMo2d6kx2axTsOuB9Xq/keaOG3UYtO41antSr2arJY70qh+UKBQ/Ks1iqzGKpKov7lZncLU9ntjiFcVsSw8Z4bmqkDOZG2RekpwbTIw+kOy6A7jh/emT+9MUH0J8goF8eQJ/cn4FkAYNpQm5lhTCWE8FUnphplYRZTQzzehmLpgTu2RJ5UJjMvXw587Y4ZiwxTJklTFjETFolTBfEMF8az/2KRO6Xy3lQmsD90kTulqQwboqlPyeU+ngPbMGn0fn+Gb3f1xh8T6Dx+DNq1/+kOPgszbIr9KS5M5TnxYhJwHRJKJPF4dwyhzCgC6ZXK6JdFUxVmhf5ssvYZM7YYl0okLlRFOeFLfoqOuEFzKHfUx3vTrsigH6NHd4+jYiOXAGt2QE0ZwbQkOpDTaIHVfFXKY+9THXSVdqVAoaKpMy2Kdm8U87z+S5eb47x5skcb3aXHM+8rx3Dd+NY1WvH993RAdhfD+/fcvHh/xzez/Vsv9hOcCxQ/9+G9+61yvfwXvtleN+vfzxe7drhnWq3MN1uZqb9EF4j0y16Jhs13ChNo9sgpSYjEKvEhbygcyR5fIvsygniXE+Q4H6SFO9vyfA7RU7gGVSi86iDz6IJPo0x5Cy2iAuUHMIrc6NS4kxZ1EWKIr+nIPJ7KmKvOOB1pSHhMq3JLvRmujKk9GLU8B7eSZOQGzm+dMrdqAn/nnyfb7F6n8Dq/R7e5sjv6ZG5MJTkzu10L0az/ZjIC2BKHcSUNphpvYgZfQiz+jBmdaHMakKYUYuY0oiY0IgYV4sYU4sYVYcwog5jWBnCcK6I4ewghrMCGMnyZ0whYCI7iImcYCZyQxjNCWE4J5TRnGDGc4IYzbJXxTdTfLme6M2A3Jt+uQ99ch+6E3zoiPehPd6HtgRfWuJ9aYzzpS7WiyqpB5USVyqjXagRu9AQ60prggddyT70p/kzkObP9TQ/bmYGcCc7iHGliFltGIvGKO5bJKwUyNgqS+JJVRrb1RnsVGfxrCbbAa+KF40anjdqedao5Wm9moc1eWxUZbNaoWC5PIvliixWqrJYrrIDPF+WznhhCsOWRG4a4hjSSLmujGYgO4Le9BC6kgLpTPCnPdaHDpk3XTJvuuO96ZV721s06YHcyRIxmRPBgkrCfUMcK9Yklm1JLBUkcb8giXsFiSzkJzBrjWXaFsN0fgzTBfbMFsVyr1zOak0Kq1XJrFQkslyewlJ5GrO2BG5romlP8aMk/AKmgBMY/U+g9/kaldt/kuvyR/IDT1EvdaYrxY2hPC/GzALmysKZKYvkjjWU6wYRvVoRbUohVWme2OKcsMmcsTrgLY7zxhZ9FW3QeUyiC1TK3GjL9KdPLWLIFEG/VkRXnoC27ACas/xpSPOlLsmLqnhXymIuU5ngQku2DwPWCKYas1gbKmR3po3XayO8fjTL62cPePN85ajq/Xl/nZ/3P8J3b4N3+1ufYPcxcn8rur8G729pVfxT4f3VPu5n8D2E9+/p8R6H9/DCxCG8d69VHuXeNQe8H6F7HN7D9Y9zH7UZptotTLWbmWo3Md1uYqbdyGy7kelmHZMNam4Up9Kpk1CdJsAidiE38CyJ7t8gu3KCeLeTJHp8S6rPKbICTpMbdBZ1yHk0orNog89gDD2E14kq2VVq41ypkjrgjbhAfvh5ymOcaUjyoCHxKg0Jl2lLdqY3y5UbDninLIFMWYRMGIMYVHjTHn+FqtAL2Ly/wer1ZXjvpHsxdgRvINNaITM6EbP6EOb0oczrwpjXhTGnDWVGF8qULpRJXSgTulDGdeGM6SIZ1S9a7w4AACAASURBVIQzogxlOEfIHcUhvAGMZwcynhPEeE4wozkihrPtL1gMZwm4kxlgfw4+1Zf+RC965V70yL3olnvTkeBNW4I3rQk+tMh9aZb70ST3oz7elxqZNzWxHtRKXWmMdaNN7kV3ii/96QFczxQwmO7PYJqvo78byKRSxJwunLvGKB5YpawWxtnhrUzjaVUG24fw1uXyol7FXqOWF006njfp2GnQ8LhOyVZ1LmuVClbKs1ipyGKlMovVagWrNdncr1IwX5HFdHE6Y7Ykhk0J3DHEcUsbw5BKzPWcSPozQulJCaI7WUB3oj89SX70JvsxkBrA9YxAbmUFM5YdxrQyinldDHdN8Sya45g3y5gzy5ixyJg2xzBpljBllTJbKGO+OI6FknjulslZqkxmrSaVtaoU1iqSWK1IZaU8nYXCRMaNMfRlBlEZ7YQ18FtM/ifReX9NnuufyL78FWb/b6mKukhb4hUGcz0ZMwuYL49griKKkYJwhoyh9OlCaFcKqU73Ij/+MjbZZSwxzhTI3CiJ9yFf7IZOeAGT6AIVsVdpTfelTy3ihimSa7oQetVBdOYF2nu9mf40pvpSm+hBhcyFqgQXmrO86DOKmKhNZeWalWdTzbxeHeb1o5lP4P1s1fsZeL+E61/T1/1HVby/9B1/VY/3t7QQPnczbWWk+RN8j8P7SzfW/hp4j7cWPoB3oJJ7AxXc7f98tXuI7WEOq92pdiuTbRYm28xMtZmYbjMy02Zkps3AVJOWyToVQ4XJdGijqUr1xxLt/AG8CW7fkOT1Hem+p1EIzpInPIcm9DzakHPoRGcwhZ77LLzl0ZcoDL+ALfQs5ZLLNCS60yC/Qn2CE62H8Ko8GTP62+E1BzGuF3At05OWWGcqQs5h9TqJxfNrrN5/PtZquEB3rDODSe7cyfBmPNuPybwAptUCZjRCZnUi5nQhzOtDWdCHsagPZ0EfzpwhnFlDONOGcCYN4UwaI5kwRjOmi7RXvnnB3MkOYFjhz4jCn1FFAKPZAkazAxlWBHE7S8jNDAFDaX4MpftzIyOAa6m+9CR60ZngSYfck3a5F60JXjQneNEs96E5yY/mJH+akwU0JQloSAygUe5Hc7w3HYk+9KUJuJ5lXxBzUxHEjQx/bqT6cDvDn9FsAVPK4CN4l6xS1grj2CpN5HFFCk+q0tmuzmKnNpvd+jxeNKjZa9Ky16TjRbOe3UYt2/VqHh1VvVmsVmSxUpnJWnU2G3W5rNcrWW1Qcb86h/mSDKYLU5ksSGbclsSYNZERk5xb2lgG86IZUITTmxFMX3oQfamBDKQFci0jiKEsIbcVIYzkhDOuimJSJ2FcG82oJpJRbRSjuihG9VGM6iOZtEiYL4rjXnkiS1UprFSnsVqdymqVHd71ymTWKlJZLU/nXlEyM5Z4BnNCqItxoSD4FCb/b9B6fU3OlT+S6fQfGHxOUhp2nub4ywxkuzNqFrBYGcVClZjxokhuWsLpN4TRoQqmJsObggRnbDJnzNLL5MvcKEnwpUDqjkF0EXPI95THXKE51Yc+lYib5mgGDWEM6ILpUQvpyAuiTRFIS4aAhhQfqhNcqZFfoSnTg25dIKNViSz1GdiZaOTN6jBvHtrhfb27/BG+n/Z63+1v8fP+Q979hqr2b8H370X375nn/ZvhPcT2fwPej3u6R/AO2OG921/x2Wr3eJX7a/BOtRmZbjMw3apnqlHDRK2S6wVJtKkjqUjxwxx1mRzBmd8A71l0otOOivc8JeJLVMmuUBvnSnWMCxViJ4rCz2MNOUOZxIl6uZsd3ngn2lKc6VO4clPtxbgpgGlrEFPmIMb0AgbSPWiSOlEuOovlI3grhafs8MY4M5joxp10L8Zz/JhSBjCjCWRGK2RWF8ycPoQFfSiL+jDuGiK4a4hkwRjBnCmCWVMk06ZIpkzRTJrEjBuiGNVGMKIOYSQviJEcASPZAYwo/BlW+DOsCOCOIpDbiiBuZgQymBrAYJqAwfRABlID6E32ozvJl+4UP7pS/elI8acjJYCOtEA60oV0pAfTkRZMe2owbSnBdKQE0Z0SSH9aIINZwdzMFnFLEcztrCBuZQRwK82X4Ux/xrMFTCuDmdeGcc8YxbJVylpBHFvFch6VJdur3upMB7y59ltsjXZ495r1PG/S8axBw9M6FQ+rc1mvVLBWkcVqRSbr1dls1uWx1aDiUaOGjTolK1U53C9XsFiWyXxpBrMlGUwXpTNhS2HUlMiwPo7bGim3VGJuK6O5rYzijiqKEXUUo9poxnRixvUSxg1SxvQSRvVixgxixo0SJkwSJs0SZvNl3CuVs1yZwlpNOht1mazXprNencZ6VQrrFUmsV6SyXpHBcmkadwuTGNZE0pLgTmnYeSyC79B4fU32lT+SfvHf0Xp9TaHoDA1xTgxkuzngjWSxWsJEcRS3rBFcM4bTqRFRm+lDodwFS+xlDOJL2GJdKZX7UhjriSnUCUvoRcqkLjQme9GbF8xNUzRDxnCuG0Lo0wTTpRTSkSOkPUtIc5o/tXJ3ahOv0pjuSqfajztlsdztVPN0pJbXy7d4vTX9Abyf4nu86t3k3d7W3wTvb20T/L3o/r35/y28n2svHIfXjm45i32fh/cQ20/hPdZqOA5vi57JBjVj1blcy0+kVRVBeZIvxohLZAecRu52kliXE8S7fUOS53ek+Z4iK+AMucKzqEPOoRGdQRt8CmPIGWzh5ygRX7TDG+9KTewVKiWXKYo4jzXkNGWSSx/B60J/thu3Nd5MmAXM2IRMWYIY0wnoT3enUXKR8uAz9orX6xDeE1QKT9EYfp4u6WUG5a4fwDurDWJWJ2ROH8y8PoQFQyh3DeHcN0Ry3xjJXXMkC5ZI5ixRzFqimTaLmTRL7FWvIYpxXTjjmhDGVEJGcgUMZ/tzR+HPbYU/txWB3MkO5mZWMEPpwQw6ci1NSH9qEP3pQgYUIVzLCeNaThgDOeFcz43kel40A9mR9GVF0JsZTm9GOP2ZYQxmhXIzO5TbOWHcyQnltkLI7UwBtzMCuJPux2hmAJPZgczmiVjQhHFfH8WKWcp6voytwgQelSTzuNwO73aNgmd1OTxvUH4A74tmPbuHLYdaJVtV2axXKOzwVmWzWZvLozol2/UqntareFynYqtWyXp1HstVudyvyGGxPIfFshwWSnNYKFEwX5TJfGE68/lpzOenslCQykJhCvPFKfYpiUI5k/nxTOcnMJOfwFyhnIWiRBaLE7lbnMiDsmRWK9NYr8lgsy6TrfosNusy2azNYKMqhfWyRDbKU9iszGC9IoPV8gymTDH0pPpRHe1EvvAMGu8TKFz+QOr3/4bK48/kC09RL7t0rOKNYKFazERJFLdtEVw3RdClDaU2yw6vOeYS2qgLWGKuUpboR7HMG0u4M9awS5RKnKlP9KA7N4gbxkiGjBEMmcIY0IXQowymKzeYjmwRLekB1CV6UJt4hfrUK7TmeHGjMJrZlmwe3qrgL/cG+Wljgtc7dng/rXrtzwIdxg7vJm/3tnizt/WLoP6jR8v+0fO6X/ruv7nV8HHWRo/N8I40s/ob4F0+yvuba78ObwV3B34Z3ePwznR+BK/jYO0DeB1jZBP1SkarFAzY4mlRhVGW5I0+/CKZfqeIu3qCGOevSXD7hmTvU3Z4/U+TG3gGtegcmuAzaISnMIScxhp+juLj8MquUCm9THHkBWyhpymXXKLBAW9DwmXaU69wLcedO1pfJi2BzOYHM20NZkwfSF+aOw3ii5QHn8Xq6PHavP+LYv+TVAlP0RR+nu5DeNO8mMjxY1opYE4bxLxOyLw+mAV9CIuGUO4ZwrlvjOC+yQ7voiWSBWs081YxcxYJM2YJ02YxU6Zopo1RzBgimNKFMqEOZiwviNHcQEZyAxnNC2ZUGcJwbhi3s8O5qQjnRlYYQ1lhDCnCuJETzi1VNLc1Ykck3NZIuKOWckspZignmqHsKG5kR3IrJ5LhvEhG8yIYzQ1nJCeUYUUwdzIDGc4IZCRDwHhWEFPZQmbzQlhUh3NfH8WqWcqGTcZWQQKPipN4XJ7K0+oMdmoV7Dbk2hfmNGnZa34Prx1fLU/rVDyqyWWzKpv1iiw2qrPZqs3lSV0ez+pU7DaoeeaYhnhcr2GrTs1ajZLlaiUrNWpWazWs1mhYq1GzVq1itUrJWpWS9Sol69VKVuvyWKrL4V5VJgvladwtT+d+RQZLlRmsVGWyWpXJanUm6zVZbNVl87A+h0cNOTxqdPxsyGazJp31imQ2K9N4WJ3FVrWCrWoFC/kJXFcE0RB7hcKQc2h8TpDl8geSL/yePPc/YQn8lrrY7x0VbwALFREsVEczURrFnYJIBi2R9OjDqVf4USS/ilnqhDr8HJaYK5Ql+1ES7401ygVrhBMl4svUJrjRmR3AkD6MIWMYg6Yw+nUhdKtE9k1n2SJaMwQ0JHtSl3iV+iQXmjPduG4JY6oulY3rhbya7+YvayO83rnPm91lR1aO5noP4X23v+mYbNjg7d6mfbxsf+tX8Xy7/+X8M9H9Ug/3t/yNf/n0afaP8oXrwh9WuC0f5tih2ocL0B3o3nTsZji2h3f5Vv1nD9Y+bDVUsDhgvyxhB/fTvu7xFsMhvDOdRUx3FjDVYWOyw8Jkh5nJdhOTbSamWo1MtxiYadIyUZvNSGUqA7YY2tShlCV5oQ2zLz+Pcf5PJJf/E7nHt6T7nSHD74wdXsEZVEFnUQedRhN4CoPojAPeS1TFXaU2wdV+NVjqRHHUBQrCz1IpdaJR7kpT4lWak1zoSnfleq4nwzo/pqxBzBWImLGJGDcI6Uv3oF58kbLgs1i9v8PmfZIC768p9T9JtfA0zeEXjuAdTvNiMtufWaWABY2QRV0w9/Qi7ulDuG8I5b4hjHuGcO4ZI1g0RbBojuSuNZp7Ngl3rRLuWiQsWsQsmu25axazaIpm3hDJnD6cWZ09M7pwpvURTOqiGNeKGdVEM6yKYlgdxYg6mlGtmDG9lHFDDGN6KaNaCaMaMSPqaEZUUQznRTGqjGJMGcWEKpIpdQRTqnAm8kIZyxExlh3MqCKYMUUwY1kiJrJDmMwJZUYZzoI6kvv6aFZMdngfFsTzuCSRJxWpbNdkstuQw16Liv0WDfstOvZadLxofp/nTVp2HC2HRzW5bFVn87Amh0d1eTytV7LToOJZk4bdFj3PWvRsN+l40qjlYYOazXoVWw0aHjZoedSg5VGDzp56LU8adGw36tlu0vO0RcfjFi1bjSo26vPYbFCy2aBky5GHjUoeNSp53KTiabOG7WYN283qY1HxqCGHzboMHtYpeFybY09NDvcLE7mdJ6ItwY2SsPNofb4m0+UrEi/8jhy3P2ISnKRWeoF+hSujpgDmy8OZr4pmoiyKO0VRDOVH02eMoik7kDK5B1aJM5rQc1ikLpSn+FGa6IVV7Iw18hJF0Zepkl2lI9OHQZ2Qa/pgBgwierQiOtQi2vKCac0W0pIZQEuqN01JbjTIXWhOuco1nYiJigRWewzsTdbz4/IQb7fv8XZ3mbfPVni7u8rb3TXePl+3v0xxsMnbgw3eHKw7ssHbl1v8/OoRP798xM/7j3m3/+krvh/myRfyud/9Mra/ZSrhlyrd39Rq+FV4Rz+/j/dLUwzHX5n4GN7DavfBzTqWb9UfvTixervh0/fUPppoeA+v43WJL0wwfIjucXjzmeywMtlhZqLDxES70Q5vi5HpZj0zjRrGa7K4Uy5nwCamTSOiNMkTVcgFkr1OInb6A2KnP5Lk9R1ZgvNk+Z9F4Xea3IAzqARnUAtOoxacwhB8BmvY+Q/grYpzoTzGiZLoCxRFnKMqxommRFdakq/SlnKVnkw3BvO8GNb7MW0TMlcYwkx+KOPGYPrSPakTX6JMdA6rz3fYvL+h0OcEZQHfUBN8mpaIC/TEODMkd2MkzYupbH/mlIHc1Qi5rxPxQB/CA0MoD47gDeOuMZxFYwSLpkjuW8Us5UtZsklZskpYskh4YBGzZJWwbJOyZI3hgVXKfYuE+xYJ9ywS7jpwnjNLmTHHMmWKYdIgYdIgZcoYw5QplhmzjBmzjClDDJM6CRPaaMbVkUyoI5lURzGtiWJWF828LooFXQRzmjCm80KYyBExkSNiPDuEiexQJrLDmcwJZzI3nBllBPPqKO7pxCybpGxYY3lYGM+TkkS2K1PtzwA15XLQpuWgTcdBm579Fh0vmrQ8P5ZnjVq2G9Q8qVPyqCaHx45q92m9kp1GNc+atTxvNfC8zchuq4FnLXqeNmt50qThabOWp81atpt17DTr2Wk2sNNsYLfFyItWM3ttZl60m3jebuRZm4GdVj07bXp22gxst+mPstOm51m7gd12oz2t+g+y3aLiUXMOTxrzeNqgZLteyXZdLqslyYxpwuhO9qQ84nt0vifIcvkK+fnfke36FUb/r6mWnKc/y5URoz9zpWHMV0YxUR7FnZJobhZKGLCIac0VUZnoQ77kChrROawSFypSfSlN8sIW44w16hKFUZepjL1Ce4YXg5oABrSB9OqEdGlFtGlCaFWKaMkJojUrgLZ0H1qT3WmMd6FJfoV+ZSCjRVIetOWyM1zCy3t9vH26yLtny7x7tsK7Z6u83V3n7fMNB7x2dF8frPH65TqvX63z9tUm//3DI/7bAa8d3y/h+uW3zj4P8efh/Ry6vxXev6Zy/pePn+b5XMW7PvYrm8h+YXzsw61kx/q5H28j+1V0K/9meKc7CpnqyGey08Jkh4mJDiMT7UYmWo1MthiZbtIz3aBmrDqDO2UJ9FmiaVEJKZa7oxSdI8nzBGKnrxA7/ZFkr+9QCM6jCDiLwv8MuQFnUAeeRSM4g1ZwGoPQAW+043AtwZXquCtUxF6mVPw9RRHnqI69THOSG60pbrSnutKb5c6Q0osRgz/T+ULmi0KZ/Qje0uCzmL2+xeZ9kiKfE5QHfEtt8BlaIr63w5voxki6N9M5AcyrArmnDeaBPoQlQyhLhjCWjOE8MNpbDfdMEdwzRXLPHMUDq4TlfCnLNinLFju8S2YxSxYJy1Ypy7aYT/LAKuWeVcKiJYZ5cyxz5lhmTY6YZcya7JkxxjJtiGFKJ2VKJ2FaJ2ZWL2HeIGXBIGXRKGXRKOauwY7vjCqUqbwQJnNDmMwNZTI3jMncCCZz7fBOKyOYU0dwVxfFklHMmiWGhwUynpTI2alKY7dewV5THi9bNbxs1fKyVfce3kbN0U22Zw0adhrUPK1X8aQuj8e1uTyuzXXAq2G3WcfzNiMv2k12RNuMPGs1sN2ie59mHdtN7/OsWc/zFgPPW+xQ77To7GnV86zNwG6H0Z5249Hn5x1GXnSa2Osw8aLdyIt2I3uOPGvT8rRVxXaLmmfNGnab1DxvVLFZnsa0MZqBDD+qxU4Y/b9BcfUPJF74HYqrX6H3/TPV4nP0K+zwzpaEMldhh3e4VMyt4hiu22JoV4VRk+JPYYwr2pDzWCUulKf4UJrkRX7sFWziyxSJnamSXaUz05shrYBruiD69MF060Po0IXRrg6hLU9EmyKQtgxfWpLdaYh3pjHBme5sX26aI5irT2Prupnns+389HCGN9v3ebe9xLudFd4+W+XN7trRspw3++u8ebnO65drvH65xpuDdftNtv2HDni/jO5fl1++7vuPzJfHyX4LvF+Y8T3q8f4CvJ8uxvkQ3t+ObqW9zfDXwttR4IDXxmSnmcnOD+GdaDYw1ahjql7FaFU6t0vj6TVH0pQXSGG8K7lC+/Lz6Ev/gdjpD6R4nSIn8ALZAefI9j9DnuCsHd7AM+gEpzEKz2ANPUdR9EUqZVeoiXelOv4KlTJnSsUXKY48b4c32Z22VHc6093oU3gwpPJmxODPTH7wZ+EtEZ7F5PkNVi8HvIJvqRWdoSXye3pjXbiR6M5ohg8zuQIW1EFH1e6yMYxlYzhLxgiWTBE8MEfywBzFA3M0Dyxilq1SVvJjWLHa4V12wLtskbBilbJii2U1X8ZqgYy1wjjWCuNYyY9lyRbDfUsMi+ZYFs0yFixx72OOY84oY9YQy4w+hhm9lFlDDPPGWBZNsdy3yN7HHMM9UzSLhkhmNWFMK0OZygtzJJypvAim8iIc8IYzqwpnURvJA0M0q2YJW/mxPClJ4Fl1Gi8astlvzONls5qXLRpetuo4aNay16jheYOGZ/VqdurV7NRr2GnQOA7SlDypy+NRTQ5P65TsNGjYbdbzot3EXoeZ/U4Le50WXnSY2D1exbbo2G7SHmWnSceu4wBv27EfYrtZy06Ljt12Iy86zR/FxF6nmYMuCwddFvY7zex3mDjoNPOy08yLDgM77Vp223S8aNWz16Jjv1nL4+osFm2x3MgJoj72CubAU2S7/skO75X/QOv9J6rEZxlQuB3BO1sRyUR5FCOlEu6UxDJUIKNLE0F9eiBFsW7oHPCWpXhTmuxFgewqBVIXSiQuVMe50pnlw5BOwHW9kH6DiF5DKF2GcDq1YXSoQmjPCaItw5dmB7wN8Zdpz/BiQCNkvDyBpS4VT8Yb+GFjnNePF3n79D5vd5Z5u7PCmyN8147gPap899f46cUab/Y2j+D9+Z8A7z8L31+8QHG8HfD+mfYvw/vZA7YPXhD+taXnnz9M+2vgXfiFyxKfhbf9sL/rQPcjeCcbNUzW5TFSmcrNYhk9xggacwUUxF0lO/A0crc/E3Xx3xFf+opU71PkBl20vywccPYIXm3gGfSBZzAFn8EScpbCyO+piHGhJv4q1XGfwtuS7E57mgddGR70Z3tyQ+XDqDHgF+A9g8nzJFavExT5nvwU3iR3xjJ8mc0LZFEtPKp2l41hLJvCWTZFsmyOZMkSxZIlmmWLmBWrhFVbDGv5MaxapaxYJKyYJayYxayYJayapaxZY1i3yVgviGO9MJ71wnhW82VH8N4zSblnjuWeJY771njuWxO4Z0ngrjmOBaOMeaOMeZOMu5Y4HtgSWM6Xs1KQyEp+Asu2OB5Y7PAu6COY1YQyrQxhWhnKtDKMaaW9yp1WRjCVF86MMpw5dTiLukgeGKNZs0jZKpDxpFTOblUa+/XZ7Dfkst+o5KBJzctmLQdNGvYaNOzWqdmpVbJdq2S7TsV2vZqdBrWj5WCH90mdip0GHbvNBvbazBx0WDnosnHQnc9+l5UXnRaet5vs+Lbo2WnWsdNkz7MmHbvN9jxr0rLTpOVZs47dVj3P2432qtaRvWPovuqx8YMjr7qt/NBl4VWXmf1OI7udep536NlrN7DfpuegRcd2bTZLRQmMqENpTnDDFnyaHLc/IT//OzKd/w2Vx1dURJ2hX+HOqEnAbGmYo+KNZqRUwu1DeLWRNGQEURLngT7se2wxVyhP9aEs2ZvCOFcKpC4UiZ2pjL1CR6b3EbwDhhD6DKF0G8Lo0oXRqQ6hI1dIe6Y/LameNMqv0JDgTGuaO915/twplDLflMnW7Upertzhp4czvH1yl3fbD3i7s8ybZyu82V3lzXM7vG9fHvZ47fC+3lvn7f4WPx88dqD7ab/284dqv9QL/uePkv1au+Jfjvdm38N7DN/fMNXwuQctv7T0/PhTP4fwfgzuL8G70F/618PbVsBUu9Xe2/0EXj0TDWrGa7MZLk/hRlEsXYYwGnICsMW6oBCcIt71T0R+/6+IL/0HaT6nUAovkRd4gdyAcygd8OqCzmIQOuAVnaEg/ALlUmeq465S9RG8NTJnWpLd6Uj3oDvTk4EcL26q7fDOFohYKA77LLxGDwe8ficpD/zuU3gzfR393eAjdFdM4ayYIlgxR7JiiWLZEs2KVcyaTcq6LYb1/Fg28mNZs0pZtUhYNUtYNYlZNUlYM0lZt8SwYZOxWRDHZmE8G4XxrBbI7C0Hs5T7RgkPzLEsWeNYtiWwkp/Isi2RB5YE7pnjuWuO5541nuWCRNaLk9koSWGzNJX1oiRWCxJYssZwzxTFgj7cDq9K9B5fVTgzqggHvvZqd04TwV1dJEvGaNasUrYKZTwtlfO8Kp2Dumz263PYq89lv0HJy0YNBw0a9urV7Naq2K7O5UlVLk9r7PjuNGjs14kdvd4ndSq2G/TsNpnYb7PwstPGq+4CXvUU8rKngP2ufF50WuyVb6sd3mfNOnabHGnW2tsUzTqeN+t53qLnRave3kLoeN9S2Oswsd9l4VW3lb/0FfC6v5Cf+gr4qTefv/RY+bHbwkGXieddBvY6jRx0mDhoN/CyVc+z+lzWy1KYMkTTkeRFYchZ8tz/E/n5/0e60+/Jdf03yiJO06/wYNQUyFxpOHOV0UyUixkplXK7OJahgli6tZE0ZgopjffEEH6R/NirVKT5Up7iQ1G8GwVSFwqjLlMudaY9w5MhrYBBvZDrhhD6HfB260Lp0obQqRTSkRVAa5o3TUmuNMpdaE5xpS3Lm0FTOJNVSawNFnNwf5CfNid4+3ied9v3eLvzHt/Xz1d5u7/Ou5cbvD1Y583+2tEbbfa1kIdPqH8Ipx3af/6Gsr8X3Y/x/SK87yvez/R1vwDvr702cYTuR/B+rtr9Z8A72WFi8rPwqhivyeZOWTKDBVI6daHUKfywxjiTFfDdMXi/It3nNMpgJ/KCLpAnOIfKAa8+yP6YpTn4LGbRGQrCz1MmuUyV7ApVcS5UypwpE1+kJPI8NbGXaUlypyPVg54MDwZyvLjxGXjHDMIP4fU8icXrBIW+JygTfEtN8BmaDw/XjuAN+gBeO74RrJgiWTFHsWKJZtUqZs0qZcMWw4bVnnWLlDWzhPWjSNkwx7BhiWXTKmMzP46tgni2ChNYz49j1RbLiiWGZZOUFXMsq9Z41vLlrBUksVaQxGp+oh3h/ESWC5JYL05hqyyNzdJUB7yJrNjieGCWsmiIZE4bxow6xA6vKoRpVRjTqjBmVOFHmVNHsKCN4J4+imWTmHWbHd4npXJ2K9PYr1GwX5vNXm0OB/VKXjWqOWjQsF+v4Xmtiu2qQ3jzPoB348500QAAIABJREFUu0HN4zolT+s0bNfr2W00sddq4aAjn1fdhfzQU8SrnkIOugvY67Ty3NH33W01OPq6el606Hne4mgLtBrYbzWy3+ZIu4l9B7x7DngPOs286rbwl14br/vyed2bz+teG697rPzUbeFlt4kXx+B92W7gZauO3cY8tqrSmLNI6E71oTjsAkrPPyM//zvSnH6P4srvKY04Rb/CgzFzEAvlUSxWS5muimGsQsZwaRw3CmR06yJpyhJSLvfCHO1EYZwbVel+VKS+h7cg0okysTOtaR5cV/tzXRfEoNG+m7dbF0K3NoRuTQhdqmC6cgLpyPSjJdWTpmRXmlLcaMnwZEAvYqRExlKvhRcLvfy4NszbR9O8e7rA2+17vNlZ4vUhvHvrvDuww/t2f413BxuOLWXHK9jfNsv7j0T3fx3ejbE2NsZ+wwzvByNj7w/VjsN7/FXhlTuNR+NjX1qK88+Ad6rD/Mnh2kSznvEGFWM1Cm6XJXE9X0KHVkRtli8W6WWyAr4l/uqfiPr+X5E4fUW67xlUIieUwgvkBZ5FJTiLRnAWvfAcZtF5zKKzmIPPkB92jlKxE5WxzlTK7PCWiy9SGnmB2pjLtCS60ZHiTk+6BwPZXtxQeTNqDGCuMITFknA7vHohveke1IkvUSw8g8HzJGavExT4nKA04BuqhKftFyhiLjOU5PZFeJeN9lbDijmKVUs0a1YJ61apHV1LDJtmKRtmKRsmCRtmKZuWGDYtMWxZYtl0wLtli+NhQQKPChPYyo9j3SZjzRLLqimWdYuMDVs8mwWJbBYms1mUwkZRMhtFKWwUp7JRksZWWTqPKjJ4WJ7OZmkqa4WJLFll3DOKmde9r3anlA541WFHmVGHM6uJYF4bwaIukvvGKFbMEtZtMTwscsBbkcpedRb71Qr2q7N5WZfHqwY1Lz+BN4cn1bk8rXX0c5t07DRqedqg5mm9lqd1ep41mHjRYuGgPZ9XXUX80FPMq54iXnYXsN9lZa/DfHTw9qLdyF6bkb02A3ttBvbbDBy0m3jZbuZlx7E4erh7bQb22+2Yvuo085duKz/1WHndY+WNI697rLxywLvfaeRlu4mXbQZetmp53pTH49oMFgti6c3wpzTyIiqvr0m88HtSnX5Hhsv/ozj8O/oV7oxbhNytlHC/Lo652ngmq+MZKU/gZmEcPfoomhVCKpO8sUmdKZF7UJ0RQGWaL8XxbhRIXMiPcKI02n4e0a/05bouiBvmUAYMIrq1wXRrRPRoQuhRi+hRBtOdE0h7hg8tqR40p7rTnOZOjzqQm/lR3OvQsTvdxg9LQ7zdGufdk1nePF3k9fYDXj9b5vXzVftrFAeb9sp3b42fX27yPz8+5r9/OFxK80uzvP/3le7n4P2fH57yPz88/TK8H4yPHYN3feyXq93fAu+naWDpC5vIfmlHw98Or/2q8FT7pxXveJOe8Xolo9VZ3CyRc80mpk0TTE2GDxbJZbL8P4Q3w/cMapETKuEFlMfgNQjPYQk5jyXkHBbRIbyXqIxxpkrmQpXMmQrJJcoc8DbLXY/B68kNpTejhvfwzthCGNEF0pPmQZ34ogPeE5g9T1DgfYJS/w/hHUxyYzTT3uM9hPc9vuEsGyNYMTngtUhYt0jZsEjZNEvZNEns6JokbJmlPLTE8NASy0OLjIdWR2xxPC5I4EmhnEeFCTwsiOdhfjxbtni2bAls5ct5WJjEw6IUHhan8rAklYelaTwszeBhWSaPKjJ5XJlph7ckldUCOUsWGXeNYuZ1EcxqwphRhzKtCmVGHcaMJvwDeOc0ESzoIrlriOKBKZoVi5T1/Fi2iuJ4UirnWXkqe1Wfh/egQcOLOjXPapQ8rc7jaU0eT2uVbNe/vyix3ahhu17Hdp3hCN79j+B91VPAQZfNfujmyEGHmYNOs6MdYHKga+JVu4lXHWZedZj5odPCD11WXh3+niMvO0z80GnmL10Wfuqy8LrbwptuO74/dJvZ67I/U/+y4z28L5ryeFqfxf3ieAYUAiqindD6niT54r+S6vR7Mpx/R3HYd/QpPBi3BHO3UsyDujgW6uXM1CYyXpnIreJ4eg0OeJO9yY9xoUTuTlW6H+Up3hTIrmITXyY/womSKGcak9zoyfHmmjaQW5YwrhlEdGuC6NYI6dGK6NWE0KcOoSdPSEeWHy1pnjSluNGY4kpXnh/XTSHMNeXwZLiGg8Ue3mwM8+7xNG+ezPP66T1e7yzxeneVNy8cr1HsrfP2xRo/H2zyPz884r9f/batYf/Xle7H8B6i+0V4P4D2GLzHL1B8fF34gyvDn4H302fcHZXu4UjZzbpPwD2E+Es7Gv42ePOZbrMx1WaxX5pofw/veKuB8SYdY3V5DFdmcqM4gX5LFG0qITXp3ljETmT5f0vC1T8RfeFfkTp9RabvadSiS3Z4gxythoAzGITnHK8In8ciOmuHN/oilTGXqZK5UC1zoVLiRHnU99TGOtMsd6U9xc0Or8LTsRLS3w5vcTjTVhHDWgHdqe7URl+kKOg0eo9fg9fHfrimER4bJQtl2RDGsiGCZWMkK2b7NMC62Y7uhknChlHMplHCplHCQ3MMjy2xPLbKeGyV8cgaxyNrHI9t8TwtlLNdnMTTwxQlsV2UyJPCRB4XJvKoMJlHRSk8LknjcWk6T8ozeVKexZMKBY8rs+zwlqWxUZzCar6cB2YZ94wSFvSRzOvCmdOEM+vIjCMfw3vPGM0Ds4QVa4z9ynBRPE9K5DwrT+NFpR3eg5qcj+DVsld/eMCmYrtWaYfX0W7YadCw06hlp0HPTp2B3Y8r3u5iR7vBDu9+p4WDTgsvOy286rLyw+GhWKfFjm2byR4Hvj92WfmpJ58fu2286rLwqtNsx/QQ6Q4TP3aY+EuniTfdFt722Pix28J+tx11+3caeNWqZa9ZyU5DNkulcgZzhVTHuGDw/5ZUp38j/fK/kuH8e4rDTtGn8GTMHMxiuZj7dXHcbUhkviGFyZpk7pTJ6TNGH8FbEHuF4gR3KlJ9KEn0xCp1xhJ5yQ5vtDP18qt0ZHlwTRvIHVsE140hdGsC6dYE0aMV0acNoV8bSp9KRIfCn5Z0TxqTXalPukK7wot+rYCp6hQ2rhXyYqqFN6s3ePdogjeP53j99C4/HYP38E22N7ur/Ly3wf+8esR/v3z4wfXh34rl/xa0/1B4j1oPo5+2GD6Gd/UL8H6K7vsLFA8+U+0eh/f43t1P4f3l9Y/H4Z1uPw6vo9JtNzLeZmC8xcBYo5aR2lzuVKQzWBhHnzmCFmUQ1Wlednj9viXhigPeS1+R4XsKtegiauEFVEHnUDvgNQrPYQv9HlvoeawhZykIO0dp9PdUSJ2olrlQE3eFKullKqMvUueA96jiVXgy5FiCftjjnbKKuKMJoDvVjZojeL/G5Pk1+d4nKDmC9wJdjh7vYcW7qAnmgT6UJX3o0RzvEbymaFbNYjbMEjZN0iNwj8P7xCrjiVXGY2scjy2O2OLZLpCzU5zETkkyO6UpPHNkuySZJ0XJPC5K4XFxKk9K03lansl2pYLtymyeVuXwpFLB48pMtkrT2Siyw7tkieOeScqiIdqOrzaSOW0Es44cwauxw7uoj+K+ScySxT7mtp4fx1ZRAk9KEo/g3avOdsCr5GX9cXi1vKjXsFuvZqdOxdNjOZxy2K7X2uFtNLHXYuWgPZ8fOov4sbuYH7qLeNVdwMsuGwedVl52WnnVaeWHLhs/9tj4sdvGj11We3Xb7sC33cyrDgt/6bbxurfAjm+PzV79dpjfw9tu4od2E3/pMPG66xBeKwfdFl52WT6Ad79ZybPGbJbLErmhFFEnu4pJ8B3pzv9OuvO/fQDvqEnIfFkU92pl3G1MYqExlanaFIbL5PQaomjMFFCR5EVBrAtFCW6UpXhTlOCGOdoJU/j32MKdKI12pi7hCu2Z7gxoBAznRzBoFNGjEdCtCaRHI6RXK6JfG0qvSkS7wp/mNE/qk69Sl+hMW6Y7vSpfxkrjeNCuZXu4mp8eDPBua5S3j2d4vb3o2OGwwtsX6/y8t8m75+u8fbbK/0fdXXXVnWeL3j8v45zd3dWV0q6KKyS4u0twX8hClzuwgIW7LjTurliAAAkEtwRPevfeN8+7+D4X/wUhWql99nPOeC7mgAEDktx8xsz8Tdmaf87bpXG2l8bZWBj7Jnj3Avh/G94dfD9b4/24pvs5eD8G93Pwfq6F7HMxeKVGQPcrZYYP1j9a4H3aU/oBvI87vwHdVgP3W/Tca9Jxt1nD3WYVd5qVArpNCm7Vy7lRI+V6RRZXS0Scz4+iQxVAQ7Yn5SmOaMJOfgTvd6S67CfP9zgSn2NIvY8i9TyM1P2gBd5j6AOOovc/RH7gYYpCj2E6e5KK6NOWw5bWlJ89RU306V14O9Mc6BE7cCHbgety1z3w+nJV6oHZAm+B90HkDr+gcvwFvfMvGN1/o8znEHVBx2mPPM3FRAdupbvxKMeHXqkfg4rA96EMEuBVhjCkCmNYHS6UFdQRjFvwHbfEyx14tdFMWOKlVkD4VX4c04WJzBQlMVuczGxJCrMlKUwXJzNZlMxEUQoTRSImS9KYKstkuiJbiMpsXpVnMlGawXhxGqOFKQznJ/BMF8uAJopeVThPFaE8lr+Hdwfde3kBAryyYJ4qw+jXRPBMF8WwPprR/FheFMYzWZzIjCmV+fIMFiozWarKZqk6l6UaCYs1UhZrZCzUCjFXK2OmRsJUdR6TVblMVGQzUZnDRGUOr6okTFcrmKtTs9ioY7kln9fmQt60F/K6vYAVcz7LbQaWW3WstOkFdNv1rHYYhGg3sGrW87pFy+tmzUfwFrDWmc9aRz6re5BeadXw2hKrrRrWzTo22w2stutZbtex0qYVvv8RvEOmBK5I/KmNtUPjfZBU6+9Itf4rqVb/i8KAA3RlOHJD5cOjohB6K6LorU3gSV0y96qSuFYSR7s8iGqRG6Z4B/KjrCmMtaEkyZGCGBuUwSdQBhxDH2RFcdgZquLO0JxmR4/Uk2v6IC6o/eiSedIh9cQs8cQs8aZD4oc514emdDfqkh2oTjxDVYIVTWm2dOQ6c80QxqPqdMYvFPL6qZmtsWtsTt5nc/op6zP9rM8OsTX/nHeL42zPj7I1M8zW3IjlJNAoG4ujbCyOWS4F/zk0/0+B+6ce1/4Y3k8z3U/h/coinA/QFbLd/v8ivE+695xw/4MSg3BpYg+8TRru7MDbpOBWo5ybdTJuVEu4Vi7mcnEyPfoIzAo/6rPcKUt2QBN2ggy334iz+YFwS8ab6ryfPJ/jSH2OI/c5hszLAq/34Y/gPYQx5Cim8BNURJ+mOtaGyihrKiOsqI05Q2OCHW0pDnSmO9IjduB8lj3XZC4fwivzwJxiT1W4BV77X1A6/IzW6WcK3X+j1OegBd4zXEx05Fa6O49yfemV+jOoCOKZIohnimALusEMqQR4R1QfwvtCE8kLdQQv1BEfwqsR4qUmigltNK8McUwXJFjgFdCdMYmYKklhsjiFyWIRkyWpvCrNYLoii5nKXGaqcpmuzOFVeRYTpWLGi9N4XpjCcH4iz3RxDGii6VVG8EQRxiNZCA+ke9HdA688hF5VOAPaKIZ00YwYYhktEBbkvCpOZqY0jbkKsaWjIYelmjyho6FWZgk5i3VyFurkzNbKmK6RMFmZy8vyLF6UZzFelslERS5TVTJma1UWeA28bisQ4DUXsNJmYKXNwHKrfg+8BlbbBVDXOvJZa89ntU3Pm1Ydr1t1vG7Ts9qez3pn4W4I+BosAAsIr7ZpWW3Vst6mZ+NjeFss8DbuwCtm2JTAVWkA9fEOaH0OkXb67x/A25nhyA2VNw+NwTz9GN7iOMyyQCqTnSmJt6MgyhpjnC0lyQK8iqDjKPyPoQ8U4K2Os6E5zZ5uiQdXtYFcVPnSLfekQ+pBa647rbketOV505rtRUOaK7XJDlQnnqYq4RSNqTa0ZztySRPAnZJ4httVLD5oYH34IpsTd9icecLGTD/rs8/Ynn/OPxdf8HZ+lO3ZEbbmhF0OGwvC7oaNpf9/wPs1fHfh/eJ+hr29uR9D+zHEXykxfA3ejx/XvrYKcgfex11Fuyfc/xDdz8B7u0nB7SY5txpk3KyVcaMqj2ulGVwyJtGtO0ub3Je6TDfKku1Rh50gw/034m1+IPz4X4k89R5emd8JFH4nkHsfQep+AJX3YXQBx9AHHEHvfxBDwCEKg49QEnaciihramLPUGWBty7WhqZEe8wiR7rSnegRO3Iu056rUmceGHx5UhTEPb0f1+SewuPa2ZMUeB9Eav8zcvufUDv8SL7rr5i8D1AbdBzzLrwePMr1pU8WIECrDGZYGcKwKsSCbijD6jBG9mS8Ly013ZeayN3PhdgLbzQT2phdeKeNQtY7XZLClEnEK5OIyZIUJk2pvCpLZ6oik5nKHAHdqlymKnOZLM+2wJvO80IRw/lJDOri6VdH81QRwSNpKPclwdzNDeRubgB3cgK4mxvA3dxAHsqCeaIMo08TwTNdNMOGWJ7nxzFWkMBEUTJTJanMlmcwX5XJYk0Oy3USlutkLNfLWa5XsFSnYKlewVK9ksV6JfN1CmZqZbyqyuOlBd0xUwYvSrOYLM9jplrOQoOG5WY9K235FnTzd9HdgXelzcAbswXe9gLWOwrZ6Chko72AdXMBa+Z8Vs35rHUUstFpZL3TyHqX0QJwwYfRbmDdrGfDbGDDbOCNWc9yu16At1nDSpMF3vpcZmoFeK/LAmlMdEDnc0jIeK3+gujU/6LA/wCd6Y7cVPnyqDiU3spoemsTd+G9WhyHWRpARbITpgR7jLE2FCfaU5bqgjHODmXwiffwhttQE29LS7oDXXnuXFL5ckHpwzmlFx1Sd1pyXGnOdqMl25PmLE8a0lx3M97q+FM0ik7TnmnHBYU3NwrO0teUw6sbZSz3dbD+4iZbFng3ZofYnnvOu/lx/jk/xj/nR3k791woOyyMsrk8xuZHBzD/T8b/Lr4ff++rS3JGLNvGPslwP4G3/quPanvHhT+G9+M1kJ+DVygz7IX30ysTn0X3C/DeapRzq17GzVopNypzuWpK51JhIl2acFplPtRmulKatAde2x84e+JvRJ363lJqOIHc/ySqgFMovI8gdd+P0vsQOv+j6PyPoPM7iN7/IAWBhykOPUZFlBU1sWeojrKmKlKAtznJAXOqI90ZzhZ47XbhfVoUxH29P9cVXnSmOVITaUWhzyGkdj8js/sBpd0+9M4/U+y1n5rAY5gjTwvwZnjwOO89vMOqEJ6rQhlRCzGsFsoMI5YOhhfqCCa0Ue9rurvofgjvhCaaSZ0A71RBAtOFAr5TxclMmkRMlqYyWZrKq/J0piozma7KZqY6l5lq4SFrsjKHifIsXprewztkSGJAG0+vKprHsrM8yAvhTk6gsJ3MErez/S3whtKrPitku/oYRvLjeJ4fz3hhIhNFKUyb0pmtELNQk81SXR4rDTJeNyp43aRipVHFSoMQy40qlhpVLNSrmKtTMFUtYaIim/FSMc+L0xgvETNRmsV0pYT5OiVLTVpWWgVgVyzg7o2VNgOv2/JZNRew1l7IRoeRzY4itjqL2OwsYqPDyHqHkY3OIja7itnoKmajq4iN7iI2LbHVU8RWdxGbnYVstOezYTaw3vYe3uVWLStNalYaFSw3SHfhHTElclMeRHOSI3rfvfD+Twr8D9CV7sRNtR9PSsLpr4qhty6Rx3XJ3KtM4mpxLG3SACqSnChNcKAozhZTkiMV6W4UJTigCjm5C29JuA01CXa0ZjjSmePGeZkX5xVeXFB50SlzpznbhaZMV5qzPCxHMF2pFzlRk3iG6viTNCRb05Z+hnMSN67qAnlULWL0vIHZB42sjl5la/oxGzN9bMwOsTX7nLezY/xzfpx/LYzzbl6o924tjLK1Ms7WygtLT+//nfjfwfeb4B29tRfez5QW9sD77Hr9B/B+qbNByHYFeAcuVzN4ufqDXQ2fuyT8IbomHncV86iziEedRh59A7zC0nO95XFN80GZ4Va9lJs1Eq5X5nDVlM7FggS6NGG0SL0FeJPtUIcd34U34uR3RFntI83lABLfEygCTqEJskLpewyZxwGU3ofQ+h1B63cYre8BdH4HyPc/SFHwESoiT1ETe5oqC7z1cba0JDvSnupEj9iZc5mO9IjtuCLZA6/BnxtKb7rSnaiLOo3R9zBS+5+R2OxDZvMdGscfMHr8RlXAEdrOWnMhwWG31NAnC2BIFcKIKpRRdRjPNeGM7MbZXXjH1RFM6KKZMsTySh/DK33MLsKTumhe6WJ4pYtlSh/HlCGO6fwEZgoTmS5MFOAtSeFVWZoAboWY6aospqtzmKnJZXoH3Yoc4b/zpWLGSjJ4bkxlpCCFZ/pE+jVxPFFE8UASxt3sIG6K/bie4cP1DB9uiH24ne3PvbwgHsnD6NNEMqiLYdgQx4ghnueGeMYKBHinTOnMVWayWJvDcoOUN81KVlvUrLXpWGvVsdqi5U2zltfNWlaatCw1alhoUDNbJ2eqWsh6R0vSGStOZ7w4g8myHGZr5Cw0qFlu0QnotuhZatHtxnKrnpVWA69b83nTVsCaeQfdYrY6i9nsEmKru4TtHhPb50vZOmdis6eEzZ4StnqK2eopYbunhO2eYra6itjsKGTDnM96m1CCWDHrWWnRstyoYrlRwUqjAO9sXSbPS5O4pQymJcUZvd/hXXiFUsNBujKcuaX254npLP1VsfTWJu52NeyF15Rg/xl4hYxXZ8l4axPsaRM70ZHtTHeeK+fknlxU+9Al96Alx4WmLFeasz1ozvKkSexOQ5ozNUk2VMWdpC7xJE0pp+jKceaq2p97ZQn0t8l5eaOS5aGLbLx6yPp0L+szz9iYHmJzaoR3c2P8x+JL/n3BUu9dHGVrZUzA9zMZ73/XAMW3/I4/gvZbgf4E3p2hiZGbTe8fzP4I3msfwvul6bW98O6shRyyDFJ8Dd4n3aY98L5H92vw7qD7KbxybjXKuFkv5WZNHtcrsrlSksbFggQ61RZ4xS6UJtuhCTuO2OM3Eux+JPLUd0Rbv4dXGWiFNvg0Kr/38Gp8j6D1PYTGZz9a3/0YfA9gDDxMecRJqmM+hLc1xYmONGd6xC4WeG25InHahfeBIYCbKh96MlxoiDlDkd8RpPY/k3fmeySn/4rK7nsK3H6lwu8wLeFWXIh34Gaa24fwqkMZs3QwPNdGfDCdtgPvpC6a6fw4pgyxuwDvoDulj2XaEM9MfgIzBQnMFiYya0xixmiB17Tn3E51NrO1uczWSYTtXzUSXlUJNdTxUjGjJek8L05jZE+226eO5bE8gnu5IdzKDOBamg9XRF5cTfXiWroXt7L8uJcXxGNFOP3aaJ7pYxnOj2fEkMCIIZ7R/EReGlOYMqUxV5nFUn0eK01yVtvUrLfr2OosYLOjgI32fNbaDKy26nndomelWcdSk5b5BiUzdVImKrMZM2UwWpzGc6OIF6ZMpqqkzNerWGrSstyiY6lZy2KzlqVmrQBvi56Vlnxetxbwpq2QNXMRmx0lbHWa2OoqYdMC7ttzpby7UM4/L1Xw7mI52+dLdxHePid8/22Pie2uYjY7jJa/q543lhrySouGpV14ZSw15DJXl8loWRJ3VKG0iVwx+B354HHNGHiQbrELtzUBPDVF0F8VR29tEo9rUyzwxr2HN14oNZiSHKm0wKsMPoHczwJvmA21iQ60iZ0wZznRnu3IOZk7lzW+9Mg9ac1xoTnblZYcT1pyvGjO8qQxw5WaJFsqY09QE3+c+oRjdGQ6cEXpw+2iaB7VZTJysYj5vm7WJu6xNvWUtelB1l4NsjbxjLezo/zn0kv+tfSCdwtjbC+NfRHe/67LE3/md/xRLfnb4L21s/rxfYzsPKrd+MqDmuVR7eMyw9cuCw9crmHgUjWDl6p5drmGocs1DF6q/uzQRN/5nTWQJks3QwmPu4SHtc/jm8/DNgMP2gzcb9Vzv0VnGZrQca9Zx91m9WfglXCjIpurJSIu5sfRrQ6lTepNndiFsiQ7NGEnELvvJ8H2ZyJP/p1oq32kWWq8Cv+TaIJOofQ9iszzAArvQ6h9j6DxOYzG5yAan4NofQ+QH3CIkvATVERbURl1iuqoU9THn6El2Z6OdCd6slzpyXSiM8OWi7mO3NP78qQomPuGAG4qvekRO9MYc5pi/0MoHH4kz2Yf2af/jtzuR/LdfqPC78guvLfS3XmS50efLJBnyhBG1GHCRJo2Ync0eEwXybhWiJeaKKGEoI99H7oYAV1dDNP6OGYs8O6guxMzxmSmTalMlYuFh7SqHOaq85ivlTFft9M9IOVVRQ4vSzMZL8lgtCiNkcIUhgyJDGhieaqM5IEklNtZAdzI8OV6mg830ry5meHDnUxf7ucE8EgaQq/yLAPaaJ7pYxjOj2UkP44RQxxj+fFMGJOYNqUxX5nNcp2MN80q1sw6NrsK2D5fwta5Eja6i1jrLORNe75Qm23VsdSiYb5RwWy9lFc1ObysymS8LIPR4nTGTWImK3KYrpYyX6dgsUHFYoOKpUY1S41qlps0rDTred2Sz5vWQt60GVlrL2ajo5TNzlI2u0rZ7Dax1VPG9vly3l6o4N2lSt5erGD7Qjnb58sEgM+ZeHvOxNueErYtGe+62cBaq07I1tuEzoflVg1LLUqWmoU+3rnaTMZKhX0N7SJ3dH5HSbT+juTTfyXl9F8wBh3mvNiVe5oA+kwRDNbEMVCfzNOGVO5Xi7hWkkCbLJjyJFdK4hwpjLKlJMGJilR3jPEOKIKPI/M7iibwJEXhNtQmOtEmdsOc6YI5y5lzUneuqH04J3OnNcuR5kwnWnPcac3xpCnTg/o0V2qS7amKt6Y63orahJO0Z9hzWebB7YIwHlWLGOrRMfOwmdfPr7E28YCN6X42pgfZnBri7dxz/rU4xr+WJ7JFAAAgAElEQVQvjvFucYy3S6NsrQhZ7/byONtLL9jaE5t742tngizxZyH+Fnj/bGb8yXn3z/XsPrteL2S2e4cmbjbttpHt4Prx/t2Pt5MNWKAdvPg+Bi5WfXFEuPdcKb3nLBvJuot34X38SQ9vAY/M+TwyG3jYpudBq477LTrut2i51yIcthTqu0qhm6FBgPdWjYSbldlcLUnhYn4MPeoQOmTe1ItdKEu0QxN6ErH7QRJsfyHyxPdEn/qBVKf95HodRe53DFXgceS+h5F67UfuLbSUqXyOoPY+gtr7MGqfg+j8D2EMO05p1Ckqo09SE3OShgRrmpNtaE935FyOG91ZTpjTbTiX48hdnS+PjQK8N5Te9IidaIq1whRwAJXjPvJs9yE+vQ+J/S/o3fZT7n+UlnBrLsQ7cCfDg6d5/vTLghhUhDCsCmdUG8moLooxfRTj+iheGqKZ0McIPbq6GCa1H8YrbQxT2himdbHMWOCdLUhkrjCJOWMyc0XJzBqTmTWmMFOSznRZFtPl2cxU5DJXJbF0DyiER6xaBdOVeUyUZvKiJIOxojRGClIY0ifQr47msTycezmBXM/w5lqaJzfSvLmd4cO9TD8eZvvzJC+IPlkoA6qzPNNGM6S3rKfMj+F5fgxjBXFMGoVWssXKHF7XKVht1rDRns/WuWLeXq5g+3IFGxdLWT1fzOuuApY79CybtSy1qplvkjPbIGG6IZep+hxeVmUxahIzZhLzoiyTyYpsZqolzNfKWKyTs1SnYLleyUqDitdNOlZbClhtNbJqLmKt3cR6RznrneVsdJWx0V3GZk8Fm+cr2b5YydtLVby9KHz+Hl8Tb8+beHuumO1uI5sdBay36Vlt0bDeqmWzTcuqWctyu45Fs5r5VjlzjQK8L0qSeaA8S2eKJ1q/Y8Raf0fCmb+RbPs3ioKPcCnDjYeaQAZLIxiujWeoSURfUzoPatO4ZkqmTRZKWZI7xbHOFEbYURzrRHmKB4WxDsiDjiP1O4I66ATGs2eoSXShTexNm9idNrEL5yTuXFV5c07qSqvYjhaxA+YcN9pyPGgUu1GX6kJNsiNVCbZUJ5yhOuE05nR7LktcuG0I5GFFAs/a5UzeqmKxv4fV8dtsTfeyPTvI27lh3s6N8G5+hHcLz3m3NMrb5VG2V56zvTzK9vKY0Nu7PG7Z42CJz3Q7fIzi5tILNpaEOvHHWH4O0Y/x/VJm+y014Y+7G/7H19D9WhvZTkb8CbzXvozuTsY78BG8Axc+97hW+n4NZHfx+zayz/Xwmgs+QlcroNus4V6zRoC3ScXtRku22yDjZp1QarhRkcXV4hQuGqLpVgfRLvWkPsOZsgRbC7yHSLD9lYjjfyfyxPekOPxGtucRZL5HUQUeew+v10EU3odQeh9G5XUYldchVN4H0PgepCD4KCVnT1ARdYLa2A/h7cl2ozvLmfZ0W87nOnFX78eTohAe5AdyS+3LuUxnmuKsKQ08iMb5ByR2+xBb7yPP9md0rr9T5nuE5jArzsfbczvdnad5fvRJAxlUhDCkChe2i+miGNVHMW6I4oUhmpeGmF18J3Vfh3fWEM9cQSJzxiTmi5KZL05hvjiFuWIRs6YMZsqymCnPYdYC70KN0Lq1UCtnrkbGdGUuE6WZjBenM2oUvc92FRE8yAvhdpYf19I8uSry4Ga6N3fFfjzKCaRXEky/LIxB5VlhCY8hlmFDjACvIZoRfRRj+bFMFSUxX5bGclUuq/VK1po1bJgNbJ8r4d+vVvLuaqWA7wUTb7oKWWk38NqsFzLJFhWLTTLmGvKYrstmsiqbl+U5vCjLYrw0k5dlmbwqz2a6Mpe5auHftlSnEOBt1PKm2cAbS9a72lbMWnsp651lbHSVsdldzmZPBVvnK9m+UMnbi3sy3gvlbF8o4+350j3wFrHVWcCG2cBaq5aNNh1bZh2rZh3L7VoW2lTMtcgEeOuyeFkq4pEqgq5UL7R+x4ix+hsJZ74jxfY7ioOPcinDjQfqAPpLwhmqjmWoScRAi5hH9WJulKfSJg+jNNGdomgnDOG2FMU4Up7igTHOEXnQcSR+h1EGHCM/zJrqRBfaxD60id1pzXCiO8+NK0pPeiQutGbY0iK2x5zjhjnHg+ZMd+rTXKlNcaI60Y7K+DNUxJ6iJdWGizmO3NT6cb80hoHWXF5cMzH/tJ3VsRtsTT9ha7qPrZlBtueGeTv/nHeLowK8S6NsLQuby7aXvgDvZ2q/H2O6m/Euf4jmn81g/yy8n2sr++TY5d4Lwp8bE/6zo8I7/bx74e3fg+/AxS91NZR+Ft2vlRn2wnuvWcPdJvUuvnealBZ0pdyol3CjVsLNagHeK8XJXDBE0aUKpC3Pndp0R0oTbFCHWOC1+YXwo99x9tjfSbL7lUz3Q0g+glfmdQC550EUnodQeh5C6XkQped+1D77MQQeoSjsOOWRX4LXhY4Mey7kunBP78/T4lAeFQZzR+vP+SwXmuKtKQs6hNblJ6R2+xBbf0+uzY9onf9Bqc8hmkJPcT7OjltprjzJ9aFXEsCAPFjo2dVG8lwXyag+ijFDFOOGaAFfvTASvPuYtgfevejO5idY4BXQXSgRCWFKZa40g5nybGYrcpirzGW+Ko+FGikLNTLmaqTMVEmYqsjZhXekIIVBbTy9yigeSkK5mx3AzQwfrqS4czXFnVvp3jzI9OdpXjCD8nCGlBGMqKN4ro9ltCCe5/lxjFg2ow1rIxjTRzNdnMxSRQZvavJYb1Cy3qJhw6zn3bli/uNqJf+6VsU/r1axdbGM1S4jr835rJoNrJn1rLZpeN2qZKFBwnR1JlNVOUxVSZioyGW8NJNxk5gXJjETpZlMVWQzW5XHQq3MkvWqed2o5XWTntdNBt60FLJmLma9w7QL71ZPBdvnKtk+X8nbCxW83c10y3h7oYy3F0p5d8HEu/MlvO0pYrurkM2OfDbMejbNerbb9ayZdSyZhcXos81SZhtzma/PZqI8lcfaKLrTfdD6HyPa6q8knPkOkd3fBXjFbtxX+dNrDGWwKoah5lSetWXxpCmL25XpmOXhmBLcKIxyQBdyGmO0wy68iuATSPwOI/c7gj74FFUJzpgzhT0MLemOdOW4cEnuQU+e84fw5nrSkuVJY4Y7dSJnqhPtqYizpjTqOI3J1sJBV5U3d4sj6G3MZPSykZlHzbx5fpWt6UdsTD1l/VUfWzNDvF0Y5e2igO720ihbS8Lmsm+Fdy96u0Auv2Rz+fPwfsupn52v/xG8X8t0vxneP7uj4dMWsj3oXq6h/yN4B78A7ycDEzvodhp51PHhw9rDtvxP0P0cvDcbZAK6dRJu1OZ9CK8+ii5lAG15btSmO2KKF+DNtGS84Ue/I/zodyTY/kKG2wEkPkdQBR5H4XcEmfcBZF4HkHkeQO5xEIXnQRSeB1B4/o7Kez/6gMMYQ49RHnmCujgrGhJO05RkgznNke4sV7qzXOgUO3JR4so9QwBPi8N4UhTKfUMQF3PcaE44TXnIEfTuvyKz/xGx1ffknvkBjeOvmLwO0hhygp4YG26KXHic402vxJ8BeTDPVGEMa3eWmQt7dwV8oz6F14LvK90X4C1MYr5IgHfRlMqiKY35sgxmyrOYrchmriKX+co85qskzFUJ+2+nK3N5VZ7NRGkmY0VpDOcn06+J5bHsLPdzg7md6cf1NC+uJLtxLcWdO+k+PMoOZEAaxogqkmFlJMPKCIbVUYzoohnRxzCij2ZEF8WwOoJRbRRThYksmNJYqcpirV7CaqOc1WYlGx16ts8V8/a8ie0LZWz1mFjvMLLals+bZh2vG1Qs18tZrMtjviab2epMZqpzmK6WMFmRw7hJzFhxOmNFabwoTmfCJGaqPIu5qjwWa+Uf4tuo501zPmttRtbbi9noNLHZXcZWTznbPRVsn3tf1915VNspM7w7b+Lduffwbu3A265nq13HqlnLUpuG+RYlc81S5izwTlak8VgbTXeGAG/Uqb+QeOY70h32YQo9zmWxO/dV/jwtDGagMoqhplSGzNn0Nudwt1pMu/IspgRXCiLt0QZbUxglwFsU74Qy5CQSv8PIfA+jDTxBVbwT5kwf2sRutGY40p3rymWFJeMVC/C2ZbvSluNBS5YHjWKhzlub7EhV/BnKo0/QmGRFd4YNl+Ue3CoI5XFtKsM9Wl7dqWH52QU2J++x8UpYmrM584ytuedszz9ne3EUYVXk6H8DvBMWeD/fhfA1fPd+7Vvh/doE2zfBu/frX4P3c9cmPofu1+D9cC9DySfoPuwo5OEn3QwGHrR+Gd77LVoLvNL38NYI8F6vyOJyUTLn9ZGfwKsJOUmmx2ESbH8l7Nh3hB39G3E2P5Hush+Jj1ADU/ofRe5zUIDXQwiFx0EUHgeQe+xH6bVfqPOGHKU88iR18dY0JJyhKdEWc6oDXZkudGe50JXpxCWpO/cNAfSWhNFbEs6jwlAuSzxoTbKhMvw4Bd6/o3D8mUyr78k9vQ+1/c8Ue/xOfdBRuqOsuZ7ixMMsL55K/OhXBDNo2eIlwBsp7N81RDJmiOSlPupTeC3dDB/Du1PjnTcms1AsYrEklaVSAd7ZskzmyrOZr8hlviKXucpcZityma7IEdYwlgn9u2PGVIYNifSponkoCeNudiA3M3y4JvLkSpIb15PduZvuy5OcIIbkZxlTRzOiiGBQGsagLIwBeTjPVBGMaKOFUEUyqo7ipS6O6cIkFsvSeFOTxUptNkt1uSw3ylhpVvGmVc+62chGexEbZiNrLfks16qYL89jujSTyZJUZsrTma8WOjOmq/OYKM8WHgONqTwvTGG0MIXxolQmTBlMl2czXyVhqVbOSr2K1xZ83zTrWWvNF/6sjmI2u0xsdpey1VPGVs+HrWSbPcVs9RSzfa6Yd+dKeHeumHfdRt5a4N1sN7Bp1rNp1vJmZ51ki4L5ZinzjXksNOQwWZHGE100PRk+aPyOEnXy30iy+Ttipx8pDT/J5UwP7qn8eVwQRH9FJENNIobM2fS15nK/NosO1Q68dmiCrCiMst+FVxV6CqnfEaQ+h9AEHKMy3pH2LG/Mme6YM52EnlyVN+elrrRl2tIitqM105mWLDeaMz1oEnvQmO5Gg8iZ2iQ7quKtaUq2piPNmgsSF27og3hQkUh/m5TxqyYWeoVhio3Jh+939E4PsTkrjAxvLQrwbi6Psb00/l8qNezAu7Uy8Qm834rlx/B+7SHtj37P/xa8Hy/H+RjdvfDuRXcH3oHPlBo+3svw3wOv5j28dTvwSrhZncv18kwuFyVxXhdJp8ICb5oDpvgzqENOvM94j/+dsGPfEXfmJ9KcfyfP5wjq4JOoAo6h9DuM3OsgUvf9yNz3I/c4YIn9KL0OoPM/RGHIUcqjTgnb+RNsaEq0pU3kQKdYgLc7y5nLMg/u5wfSawqnrzSCp8XhXJV50ZZsS03ESYr8DqJy/pUsq+/Jtd6H2u4nit1+oz7gMF2RVlxLcuBBpgdP8nzpVwQxqA5lSBfBsC6CEX2k5eJEBGOGCF7o328g+zy8n8d3oSiFxRIRi6VpzJemM1uawVxZJvPl2cyX5zBbnsNMeTZTZVm8Ks1iwiQ8rI0WihjSJ9CniuaRNIx7OYHcEvtyPdWTq0lu3Eh25166L0+zgxiShjOqjGQgN5iH6T7cE3lyK9mNu2lePMry52luEP15wTyThvFcEcFLTQwzxgQWy5JZqEhlviqDuaos5qpzWaiVs1SvYbley3KdlrkKOS8M6TyTx9InieBpXijP9bFMl6UyXSFmqiqHifJsy2NgKqOFIkYLUxgzihgvSmXSJGamPJv5qjyWa+Ws1ClZqVfzplHDapOOtRYD6+ZCAd/OEja7SoSe3u4iNrqKWO8qYqPLyGa3ka1uI2+7i3jbbWS7q5DtzgK2LOhumLWst2l43WZZot6iZKFZxkLTe3gf66LpThfgjT75b4jsvifH7VcqIq24nO3JPbUAb195JM8aRQyZs+hvzeVBfTad6ghKE10pjLJHE7wDr/sH8Eq8D6H2P0pFnAPmTC/MmW60ZzpzXurONbU3F2SumDNtac6wpSnDgaYMZxoz3GjMcKcx3Y3GVBfqUxyoS7KhKdkac8pJzuU4clXjx11TDE8aMhk5b2D6fiOvhy+zMXGPt7P9bE4PsPpqgPUZYXHO5uLOuPB/L7x/Nkv9Vnj/6He8XZnkf3xpx+43PbLd+LRf90sZ7150+y5W0b8bHy4+/xDeT0sN3wLvXnzvNau516zmTpNiN+O9WSflZq2EGxZ4LxkTOaeNoEPhT2uuKzVpDpjiT6MOPk6mmwDv2RPfE37878Sd+ZlUp9/J9T6KKvgUqsDjKP2OIvc+hNR9v4DvDrye+1F6H0AXcJjC0GOUR52iPuEMDYk2NCbZ0ipyoCPdma5MF3qyXbgi9+R+QSC9peEMlEfRZ4rkhsKHdpE9dVFWlAQcRuPyD7Kt9pFn9T0qmx8pcvkHdX6H6Dp7iquJ9twXu/M414c+eSADqlDhrpouQritpo9gxBDB6Efw7qyBfA/vh10Nuy1lO5lvcQoLplTmS1KZK0ljziTgO1eWxWxZFjOlWUyZMpk0iXlZks54URrPC5LfdzPIwnmQF8ydLH9upntzPcmdm0nu3Ev14Yk4gIGcEJ7lhnI/xYvLEXZ0Bp6g0XM/rX5H6A614kqMPXeS3Xmc4ctAViAjklBeqMN5lR/JdFE8M6UpTJem8apUzKvSbKZK85gszuVFfibP5IncTvLnQrgjPaG2dIed4X6GL2OGOF4Wi5isyGLCUh55acrgRUk6L4rTGDOKGDOKeFGUxmRJBjNl2SxWSViqlrJcI2elTsGbeiWrjRpWWwysmQvYaBeGKjY6jGx0FLLeUcBaRwHrHQVsdOSz2VnAZmcBWx0FbO5mujo22rSstap506JkpVXFUpuKpVYlSy1yFpskLNRn87I8lYeaSDrTvND4HiHm5F9Id/gBudfvVMec5kquF/c0ATwuDKavPJLBhhSetWXS15rDg/osujQRlCe7Y4x2QBdqhTHanvIUN4riHVGHnULqL8Cr8jtKWYwdLenutGW40iF25oLUnesaAd62TFua0myoT7WlLtWBulRn6tJcqU91oSHVhQaRIw0pdjQnn6Y1+QTdmXZcVnhxyxjOg+oUBtoVvLxRzmJvJxsvb/OvxUG2Zvp5PdHLm6lB1uees74wxvriGJuWTWU78G6vvPjT8O7UeP9sF8IHJYs/8XMfbyf70/B+jO7OjoavXxT+FN6+i1UfxoVK+vai+/8BvHeblNxulHOz/iN4q3K5VibmYmECPZpwOuR+Aryp9pTEWaMKOobY9QAJNr8ScfIHzp7YR+yZn0lx/J0c76Mog06hCjyBKuAYcu/DSNz3I3Hfj9R9p+wgwKv9ArwtIgfa053pynTlfI4rV5Ve3C8Iorf0LIMV0QyWR3NL5UdnmiMNMdaUBh1F5/YbudY/kGe1D9WZHzA6/0Kd70E6w09yJcGOuxluPMrxpk8ewIAqZPda8LA+kmF9BMOGs8LJHF0kL3XRvNRG8dIyJizAG/0hvPo4pvVxu4MUs5aHtoViEfPFIuaKRbv4zprEzJZmMm3K5FVJBhPF6YwXpTJamMJIfhLPdncznBV2M+QGcUfsy41kDwHeFG8epfnxNCOApxkB3IhxpjPgBHUu/8Bo9RdMNn+n2vkX2vyOcCnCljsJrjwWedMv9mdIEsCoKogX+gheGROYMCbxwihivCCVsfx0RjQi+iXx3E0JpjvInnrXw9S5HqTe/SBX45x5pjgrDGSUiZnYORFUns2rsiwmS8W7+I4XCvGqJIO5smwWKnJZqspjpVrK6xoZb+oUvGnSsNqqZ60tnw2zMMCx0Z7PeruwwWzNrLfsZRBi3axnvU3HRpuOjVYN6y1qVltUrDQrhJM/rSqWW5UstwrwztdnM14m4r46gvZUTzS+R4g7+RcynX5C7XeQujgbruZ5c08bwBNjMP3lkQw0JDPYKqavNZsH9Zl0aSOoSHGnKMYBfZgVxhg7ykVuFCc4og6zQuZ/FKn3IVR+RyiNsqEp1ZXWdGfaM5y4IHHjutqTC1IX2sQ2NKaeoS7FhpoUO2pEjtSKnKkTOdMgcqYx1ZGmVAeaU07TknSCzgwbLkrduWEI5l55PL0tOTy/WMjM/UbWx67zn0uDbM/283pSgHdt9jlr86OsL4yxsTjO1qKA7yfwfqWd7JPHta/0735Lvfdbf+Zz+3i/Cu/HpYUvxvVPwf1SG9ledHsvVO6JCnrPV9B7vlxA91wZTyzTah93NfxX4L3bpOJOo4Jbex7WbtZJuVGTx7WKbC6XpHEhP5ZudSjtMh9aclyoFtlRHGOFMvAI6c6/EX/mFyJP/UjEyR+JOf0zyQ7/IMvzMIrAEygDT6AOPI7c5wgSj4NI3A4gcdvJfPej8Dog3GALPkpp5Elq46x38W0R2dOe7kx3lisX8ty5rvLhQWEwfWVnGaqKYagyhtsaf7rSnWiMPU1Z8BH07r8jOfMjEut9qGz2YXT6mVqfA3SEneByvC130lx4mO1Fr8z/A3iFU+0RDOnPMqI/y5hu58qEZUGOBd+98O7GR/ju1HvnipKZLUpmtkjEbHEqsyVpzJRkMF2SwWRxGi+KUhktSGbYkMiQPoFBbRwDmhj6VJG7+N7LCuCWyIubSR7cSfLkXrIX95O9uJfkyZUIezr9T1Dr/CuFp/5tF98619/oCjzJ1Uh77sa78VjkTV+WD8+kvowoQxjXRTGmj2VUn8CINoEhdSL9klgeZoRzI86XrkA7mjyO0eJ1jDb/E1yPd6NPEsawLp5xUwYTO6eBqvOYrZYwU5XLZGkmL4rSGCsUMZqfzEujiKmSdOZKM1ksz2alMpfX1Xm8qZXxukEp4NuiY73NwLpl8c26Wb87GLFuibU2LWutGtZaNKy1qFlvVrPerOJNs5LlXXiVLLcohAGKxjxm67IYLU3hjiqcthR3ND6HiT/1V3JcfkEXcISGBDuuSr25rwvkqTGE/oooBuqTGWjJoLdlL7xuFMXafxFeifchlL5HMEWeoSHFmeZUR9rS7enJceaKwp3zeU6YxTY0pZ6hPsWG2hQ7akVO1Ka6UCdypi7FiYYUBxpF9jQnn6E16SSd6Tacz3Pmmtafe6XR9DZmMNStZuJmBa+fXeBfc095O9PHxrRQaliffc763CjrC6NsLIyytTjG9uIYW0tjn/Txfjzs8F+B91uGH76lTLEX3c/h+wm8H9d0Pzc8sZPtPvvMMpxPptWu1NC/B94P0a3k6fkKnp4v5+n5cp7sQXcH3vfDE3vhLfhmeO80KoWFOHVSbtTl7cJ7vTqPq+WZXCoScV4fTZcymHapNy05LlSJbDFGn0Luf5hUx1+JO/MzkVY/E2H1M9GnfybR/lfE7geR+R9HEXACddAJFL5HkXgcIs/tAHmu+y34/o7caz8q34PoA49gOnucmlgroc67A2+GEz05blySenJT48dDYwh95REMV8cyXBXLXW0APWJnmuIEeA0evyO1/RnpmR9Q2eyj0Oknanz20x56nEuxZ7id6syDLE96Zf70K4MZ1ITvwfcsQ7pwhnXhjGojhAk2TSQv9mwme6WNFqbWPsZ3B+A9+M4W7kyxCZNsM0UiZorTmCpOY6JIxHhhMiOGRAa1cQxqYxnQxDKgibFcnhDwfZgbxJ00H24le3A70YPbCe7cinPlRowzl8Jt6Qo4SZ3r7xSf/g6j9d8osv4blY4/0+ZzlAuhZ7gR5cT9RHcepXnQm+3FoCSAYUUow8oIhtTRDCqi6ZdG8zjrLHdTArkW48m5EAc6/E/THWzDhQgHbqd48TQvlCFtHGOmDCYrc5iukTJXL2exQclinYKZylwmSsSMF6Yyok9kLF+4tjFdlMqCScxyeRavK7N5U53H61oZK/UCvmstOtZbdUJm26ZjrVX7Plo0rLaoWG1WsdqkZLVJyZolXjcrWLLEcouSpSY5S40S5utzmKnN5HlpMrcUYbQku6H2OUyi1d/Ic/0H+UHHaEqy55rMmwf6QHqLQ+mviGagPpn+5gx6W7K4Xy+mS3uW8hRXimLt0IedwhhjuwuvJtwKmf8x4YirzxGKI05Tl+xAY4odLam2dGU5cEnmQk+uI+YMG5pTz9CQYktdir1QarDAW5vsSH2KvaXUcIa2ZCs60mzoyXbkqtqb+6YIeutFDJgljF42svi0nbeT93g33cu7eWEf78bsc6HcMC+sh9xcGLXs6BVqvpsWgDeXxj+ZNPuzpYb/Kr7fCu9efL8K7w66z67VfYDve3g/Pt1uyXivCT8zeHUH3g/RFbDdGxZ0z5XxuKeUx90mHnd/WGrYRbejkAftBTz4ZD/D57JdNbcbFEJpYedRrU7CzToJ16tzuVIq5qIxhXM6C7wyH1pzXakS2VngPUSq46/E2/xC9OlfiLL+hejTPxFv+zPprvvJ8zmK3P+4MDrsdxyZ1xEk7gfJdd1Pruvv5Ln/jtRzPwqfA2j8D1EUepTKqBPUxFq9h1fszLlcNy7LPbml8+NRcQj9FREM18QyXB3LPX0g57NcaE44TVnIYQyevyOz/wWZzY8obfZR4PQj1d6/0xZ6jAsxp7kpcuJ+pgdPpX70KYIYVIfxTBPOkPYsQ9pwhrRhDGner4Ycs+xs2MF30pL1TlnGhqcsAxVTulgh9uA7UyDEdEEC0wWJTBcmMW1M4ZUxhZeFyYzlJzKkjWNAHU2/JQY00QxoYuhXR9GrjOCRJIR7Yj/upHpzO9mTWwnu3Ih14VqUI1ciHbh01o6uYCta/Y7R5HOERq/DtPoepzv4NJfO2nM9ypk7cW48EHnwNNOL3hw/+iXB9EtD6ZedpU8aQa8kkqc5ETzJDOdReigPU4N5kBrEI3EwT3JC6ZdG8EwVw2ihiMnKXGbq5Cw0qlhq1vK6Vc/rZi0LdQqmK4nMF8YAACAASURBVPJ4WZzBaH4yo4ZExvTxvMxPZKowhbniVJZKM1ipyGLZ8vD2pkHJWrOatRYN63uy2t1oVrParORNk5I3jQpWG+SsNipYa1TwplnBSquQ9S41yVhskLBQl8NcXRbTtWJGSpO4qQihKckFjc9hkq2/Q+L2G4XBx2lOduSG3JeHhmD6SsIYqIxhsCFlN+O9Xy+mUxNGWbIzxhgbdKEnMEbbUJ7iSnGCE5pwawu8h5B7H6Y4wpq6ZHsakm1pTD5Nh9iOCxInenId6Mi0ozXdlkaRHfUiB+pTnalPdRUy3mRH6ncyXpEtbSIb2tNs6cy055LCg3sl4fTWJTPQms3IOR1Td+tYeXaJrcmH/OfyKP9cHGVzdoSN2RE25obZmB9hc35k98FtB14h/gDeFSG2LB+/JYv9o77eP+pm+NPwPr/dzPDNRgav1e3Gp/B+2sWwF97Ba3UMXK2l/yN4P0X3PbyPe0p53FPKo24Tj7pNPP4MvJ9HV/9+RHgPujvw3qi1DEzUvY/rVTlcMWVwsSCZc7ooupTBdMh8aMtzo1pkhzH65C68CTa/EHvmH0Sf+ZXo0z8Re+YnRM6/ke11GJnfcbTB1qj8T6LwOYbE4xA5rvvJcf2dHLffyfP4HanXfpR+BygIPkTZ2aNUx5zahbdD7Mz5PDeuKL24rffjcUkIA5WRDNfGMlwTy/38IC7mutKSeJry0EMYvPYjd/wHMtufUNrsI9/xRyq9f6c15Cjno625kezAPbE7TyS+9Foe2AbVYQxpwhnShPFMHcqQKoRhVSgjyrDde2sv9uzm3an1Tml3QsD3lS72/bay3Y1lcUzlx/HKEMer/HimChKZzE/khSGB57o4BtXR9Cki6FNG0qeKpF8dxaBWgLdPFckTaRgPswO5l+HLHZEXtxLcuRbjxJVIB65FO3EzzpUb8a5cT3TjSpwLF6IcuRDpyKUoJ65EOXMtyoWbMa7cS/bgcYYXjzN9eZwdwOPsIB7nhPIkN4yneWfpk0QyKI1hRB7PC00Kk4Y0XhVmMFUs5qUxjdH8FCZKs5itU7DQpBF27bYXsN5hZK29kJVmHQu1Cl6VZjNWIOK5LoFhVQyjmhheaOOYyk9kviiFJVM6i+XZLFVJeF0nY61RIWSxzapPYtUC7ptGOW8a5Lyplwn4Nsh506LgtVnJcrOchQYJ87U5zNaImanJYLo2g5GyJG4ogmlMckbjcxiR9d+Ruf2OMfgELSlO3FT68agghH5TOINVsTxrTNlT4xXTqQ6lNMmRwujT6EKPfwpvwDHyPA8h9zpEcYQVdcl21CedoT7RirZ0G87l2tOT40BXtj1msT1NafY0iBxpTHWhMdWVegu8O6WGllR72tLsMafb0Z5hywWZG/eKQ+mtTaC/OYOhTgXjV01MP2xl48Ud/p+1F/zH8hhbsyNszA6zMTck4GsBeGPhORsf4PtleHfxfC3EtzycfQ3eP8L4a/j+YcY7dKPhs/DuxLMvwPvsap2Q7e6Bt+9yNb0XK3l64XPofgneEh5/c7b7Ibw76N5pVH2Q8X4KbzoXC5I4r4uiWxVCp9wX8w68UQK86U7/INHuH8TZ/kbMmX8QZf0T0dY/kGT/CxmuvyPxOYomyAp1wEmUvseReh4mx3U/2S6/keP2mwXe31H67ic/6ACmsENURZ+gIfHMLrzn8ly5rPDglt6XRyXBDFRGMFwXw0hdLA+NwcIlCpEtleFHKPA9gML5N2T2P6Ow3Yfe8QcqvH+jJeQI56KsuJ5kz90MN57k+dArC6BfGSLgqwplUBXCoDKYQUUwQ4oQhhWhjCjCeK4U8B3fc4ViQhPJpCaKV5aY1EQxqYl+H5Zhiym98HHSsvthQh/LC30sY7pYRjQxDKqiduHtV0cxoIlmUBvDgCaKPlUET+VhPMoL4WF2IA/E/txL9eFWojvXY525HuvCjThXbiS4cyPZk+tJHlxLcOdagjs3Ejy4meDB7QRP7iR6cjfJk3spntxP8+GB2J+HmYE8zA7hSV44fbJIniljea5O5IUuhcn8dKaLspgx5TBTnstUeS6TZTlMV8uYa1Cz0KxjqdXAa3MBqx1G1tqNvG4xsNigFrLeonTG8pMZ0cQyqolhXBPNpD6O2cJE5otFzJdmsFCezXJ1Hm/qpLyplwmwNsgt0CpYbRLiTaMA7us6yW68qZey0ihlqUXGQqOEudpcZquzmKnKYLo6nanaDIbKErkqC6QuwQGNzyFST+9D4b6f4pCTtKU6c1sdwBNjGAOlETyrjmOoScSztkz623J40CCmU/MRvDE2lItcKU50RHv2NPLA47ulhpJIaxqS7alLPE1N3HFaU63pybHjXK4DPXmOdGQ70pzuQGOqI41pArwNIhfqU5xoSHGkUeRAc6oDrWkOtKXbY0635bzUlTuFgTypiqGvQcSgOY/hC/mM36xlZfgq/7k0zL8vjrA9N8LW3DBbc0NsfgO8X6u9bu+JPwPvl1D9r2S+f9jV8Ox6PQNXaxm4WvsJvDsliEELvJ8sPb+6J9u9UkPvpSqe/r/M3edXG3a28Pv7X9x7zznPnElm4t7i3jCm995B9KqKeqcYMF0FIcC417jHhSoJUW0wTTQnk8RJ5vwn3/tCAmPHTnLmOc9a98VegI14+Vl77d8ut9sZ+hPwbma7L682MXD1X4f3qUP3EbxK/w7ewNTa/Q4pd5sC8JrzuK5P56o6gX55JJayIC7kHEWTeBBh6G5Kz+2mMGgvgjO7yTnxd3KOf0HBmb9Rdn4H1dEHAvAeR5dwFGX0QaRhe5CE7kIavpvqyN0oovegiduDOWkPjWl7ac89TFfxKXoqgrgsDuGGPJw7mggemWMZaErB3ZHlh9eez1BTOo90cVypOkdn9tdcSNyPNnwvquAdqM9+gen8l7TG7saZdpBruce5XxzE00r/BNuwIhGXJhW3NhW3NgW3JgWXOhm3KhmPKgWvKg2v2g/wpDaDqU2AdVm80mUz+5vIYVaXw+tAzOrfozwbqBXPGHKZMuQyoc/Fq8vBrc1hVJONS/dpeEc0mQypMhhSpDNUncagJHkL30eFETwoCONhcRSPy2J5UhHP08oEnlYm8G1FAs8qEnhRkciL8gS+LYnhcWEUT0tj/f8nTOK5JJVBRSZurYAJUzGv6sp50yBisUnKcrOc5XYlPouaZZuWZbueZYcRX7eJlR4zq721rPfV8d3lBr6/3MDbvjrWu80sW9S8aZbw6kI5k6ZCpgwCpvU5vDbmMV9b4K93N1aw3Cxitc2P74ZFwYZVwYZNybpNyUaXiu+6VXznUPFdl5K3NgUb1mrWLTI2LNW8tVazZpfjc8hZslWz2CFlsV3EQlsl8+2VvLFWMdZSzB1lIp0FQehjD1B1+kt0Ufu4mH6c/spwvjWlMNyYiaclB6+lgHFnhb+Pt0/Gyy4xVwwZNJec50LeaUwZR7kgOE1reRhNxecxZZ9Ck3IUVdwhdPFf05x7GkdZMNaiE3QIDuEsO8416VluyIO5pQrlWnUIvcLz7+GtjKCrPJyusjC6ykJwlJ2nu/w8zsrz9FSeo68qiBvyMB7XJDDQksWIrRhXrwT3FT3e2xdZHrnOr4sj/Lo8xq++cX7xjfPLspefl8f9+H4G3j/qNnhfavhtu9fn4P0UqB9/5r+D7+/Cu4nr78J73/ZJeLfayLZnu9vg/TS+H8L78moTL682MvDR4MSL/rr38F6q3YbvZ+DtCpxvtwbgDWS+DyzVfNMm4U5jJbdqi7lpyuWGPp2r6nj65RFYys5Sn30UTcJBhGF7KA3e44f39C6yjn1J5pG/kHviPyk88wXiiL1ok46hTTyGNgCvJHQP4t/AuxdT4h4aUvfQlvM19qKT9JSfpV90nuvVodxWh/PQFMPLxiRc7ZmM23KZtAsYac7gqSmB6+Lz2PKO0JB8cAteVdAmvLvoTj3ItZxjfFN0hqeVoQxIY/wLc1QpuNR+cF3qJFzKRFzKRNzKZMZUKXjVqYHMN51JTQZTmgymtZnMaDN5pc3ktTbrN/FKk8WMxv/9rC6L17osXgXAntJmMaHNwqvNYkybjVubg0uXg1vvB9djzMNjzMNtyMWlz2ZUl8WIJosRdRajqkxGFRkMSVN5KUrkeWU8T8tieVoex5PKBL4VJvFcnMJLSSoD0jSGpOmMSDMYlWQwKEzlRUUyzyuTeV6VzHNRCs+laQyrcxg3FfHqQgWLLRJW2hWsdqhY7VSzatOy0qXH5zCw7DCx3G1i2WnG56zB11PDam8dG5cu+M+799Wz7qzBZ9Oy2CZnrlHITG0J08Z8pnU5zOgDj5M1BczXb+IrZLVNwmq7lLVOWeAAp5wNm4K3XUredil4a3+P7lqnlPVOKeudMnwWKQtWCQudEhbaxSy0iVhsq2Khww+vp7mIW/IE2gVn0MceQHT2b+hjDtCSeZLLwgie1aQx0pSNpzUXr6WQ8cCuhk14rxoyaCkNoUFwhprMYzTkn6G1IoymkvOYck6hTT2GJuEwhsSjtAnO4qwIwVZ0krbcA3SXHeeaNIjbyhDu6SK5pY6kXxpGjzCMHlEkTmEU3ZWROMrDcZSF0lUajKPMD7OzMpi+qiCuV4dy3xDDs8ZUBjsLGHUKcV/W4r3VyPzLfr6b/paf3gzzq2+cf/om+NXn5ZfNBzffJD+uTH3wuPa5keHtNd5322q8fwbeP8L0X8l6PwvvJqybpYLPweu5/7mbahb/g1ogPgXvb/H9DLxXPpHtBmL78vMXvTWfhPdJl5YnNjWPLQoeB2q8D61y7nfKuNcq5nZDBTdrirhhyuW6Pi0AbzidpWeoyzqCOuEAovC9lAXgzTu1k4wjfyXt0L+TefjfyT3+H1SG7kSVcBh1whE0CUdRRB9EHLobccgmvHtQRO9FE7cXY8Ju6pN30Zp9CHvRCZzlp7kkPMc12XluqcJ4YIziRUMirvZ0xm05THYJGG3N5FldErdkYTgKjtOUcghtxD6U53eiCvoCY8iXtMTuojv1AFdzjnKv6DRPKkJ4KYlmqDqeUWUyo6pkRlVJjCoTGZUn4JIn4FYk4lEmBfBNY1ydzoQ6nclATKnTmVZnMPNBZDKjzmBalcG0Kp0ZdTqvNOm80mQwo8lgSp3BhCodryodjyoDjzoLjzYHjz6PMaOAMVM+YyYBHmMubkMOLn02Ln0gE9bn4tHlMqbNZUyTg0eVxUh1OgPiFJ6LkvlWlMRzaSoD8gyGlVm4VLl41HmMq/OZUOczphDgrs5jWJLFS1E6LyTpvJClM6rNY7q+nIVWKes2Nd859Hzn0PPWYWC928iq04yv28zSZjhrWHLWsOyswddTy2pfPet9F9joq2e9t5bVLgPLFhXzzRJm6yuYMRcyrcthWpvFtDaLV4Yc5syFzNeXBvCtYrlViK9NxEq7mNUOKesWGW9tct7a5GzY5FvorrZLWAvEYruI1+1VzLUJAzuPhX54O6t4YxXiaS7iZnUcrbmn0MceQBz0FcbYg7Rmn+aqOIpntemMXMxhrDWXcUthYEmOeAvea8ZMWstCaSw4S23WcRoLzm7Ba845jS7tOLqko5hTjtNRGEyfMBxb8UnacvfTXXaM67Ig7mrCeWSK5Rt9LNcUUfRLo7gkjaFPEkuvKBpnZSSOslBsJeewlwZjLwvxt6QJz3FNFsJdbQSPaxN40ZrLsKMSd78a760GXj3tZnH0Lm9nXvDrspf/Wpngv1bG/Z0OHz2uvQv08/68/sedCB/vaviz8P7eo9vvffZPwftx/XYT3q0abwBff7Yb6HT45F01K+5AbIfXX+MN1HkD8I5stpJ91NEw8BG8mxvJtreSfZjx+uF95jR+gO5ju4bHNhWPLAoeWf3x0FLN/Q4p91qE3L5Qys2aAm6YsrmuT+WKKo4+WTgdJWeoyzyCJuEA0oi9VJzfQ/G5PQhO7yTr2F9J+/o/SD/872Qd+w/KQnaiSDiMKuEImsSjKGMOIg3fjSR0J9KwncgidqGI3os6bj/GhL3UJe+hOfsQ1sJjOMpO0Vt1livSYG4qQrmvj+ZZfSIjremM23KZ7s7H3ZHNy8ZU7ioj6Ck+SUv61xij96EN3Yn23JeYQ/5Ga+weulMOcS3nON8UnfHDK45iSBbLiCKBEUU8w3J/jARiVB6PS5GAexNfVQrjylQmlKlMKlOZUqYxrUzzA6vywzu9LaZU6Uyr05lRpzEdgHpClY5XmYZHlYZblYFbk4VHl8OYwY+u11zAmEnAmDEPjyEXjyHH/9WYx5gxjzFDHl5DHuP6PMZ1eXjU2YzIMxmSpzNQncagIoMRdTZubR5efQGTxiKmzaXMmMuYMpYxri/FpS5kSJHLoCKHQUU2HkMhrxoqWWqvZsOu4R9OA987jXznNLHhNLHq9Ge6iw4jS4Gs1+c0s+KsYdVZw5qzlvWeWjZ6athwmllzGFi1aVhqq2ausYpXdcVMGvOY0Gczrs9kUp/NK5OAN7VFLDSUsnSxgqXmCpZaKvG1CVntELNmkbBulbFulbFmlbJqkbLSKcHXIWa5TcxSq4i51kqmW8p53VrFm1YRC+0if43XImTOWoX7YiE3ZPG05pzBEHsQybmvMMYdoCX7BFfEUTyvy2K0OQ9PWx5e63t43X0yBrsk3DRl01kRQXNhEPU5AXjLw2kqDsWccxZd2gm0SUcwpx6lsyiIPlEY9pJTtOUewlF6gquSc9zVRPCkJoEHxnhuKqO4IoukXxrNJUmMH96qSLrKQrAUncVWHIS9NJjucn/Ge1UazG11GA/NsTxvzmLYXobnkpLJWxeYeWhl7vlVVsce8u7NML8uufmvFQ//XPHys2/c39mw4sf33VpgOfr6q092K7xb2xbrm+PCc/y8PscvG5sYvgn82/vf/Xnr9z78G/7P/fcy3k/WeLewfdiF54GdsY/w/eCB7b4tgK79kz2822u8nm0Z8FYP7+0Phya2T6sNbbaRXW1i4GoTA1fewzsYiO131n57X83Et04jTx36LXQf2dQ8tCl5YJX7l+JY5DzskHG/Xcy95kpuXyjiZk0eN4yZXNOl0K+MwymNoK34LHUZR9AlHEAeuQdR6G7KgndTeHYnOSe/JOPYX0g/+hcyjv2FkpDdVCccQZV4BG2SfzG6Imo3svAdSMK+QhK+E3nUPtRxBzEk7Kc2eT8Xsw7RkX8Ue8kJnJWn6Jec44YijG90MTytTWKoOYMJu4BXPUV4rbkMt6RzXxtFX9lpOrIOUx+3D3P4Tozn/05d6A7aYvfRnXKEazmnuF90jiflIbwQhTMojWSkOoah6mgGZFEMyGIYrI5jSB7PkDyWYXkso4o43MoEPIpExuRJeOVJTMiTmFSkMK1IY1qZHshwM5hWZzKlzmRKsxkZTGvSmFSnMaFOw6tKw6NMxa1Kw6XOwKXNwmPIZcyYj9eUz7ipAK8pH69RgNcgwGvIw2vMw2sSBML/87gxj3FDHl5dDh5NNm5NNi61v2zh0efhNRYwWVvMzIUyZgObw2aaxEw2iPHWVuAyFOPSF+LSFTBuLuV1o5CltupAxmvg+24/vOvdRlYcBpa79CzYdCzb9ax0GVjrNvHWaeat08yGw8RGl5GNLgMbDj0bXXo2unT4OuXMt4h41VjGRF0BYzW5uE3ZjBn9W9Nmzfks1Bez3FTO0sUyFi+WsdxawWqHkFWLmDWrhFWrBJ9FzHKnP5Y6xMy3CZltrmTmYjkTTSXMNFcw2ypmvkPMolXMgk3IrLWK0aZCbkiTaMsOxhD7NdLgrzDE7eVi1mEuiyN4UZ/DaEsB7vZ8PNYixpzlePtEjPXKGO6Scteci6Mqmrbic1zIPUZT4VlayyNpKorAnB2MLvUkmsRDGFMO0lF0ij7Reeylp2jLO0JXySn6hcHcUUXytCaRR6Z4bqvCuSoLpV8SRq8ogl5hBM6qCGylwbQXnsJSdIau4iCcpUH0Vp7hiiSIW6oQHpiiedaUzrC1CG+fnJmb9by6187rh90sD97gu4nH/DQ3wD99o/xz1cPPvsAjm2+cn3zjvFuZ5Oe1KX5en+GXjdf8srFZm53j3dosP636493aLD+vzfHL2ht+Wfdj+8vGfCDe8PP6my2Qfz82P/se698rRXy2q+EDeANfPwvvJ4Ykfi8+hvd9L++nVkBu3lXbRPdDeIe2nXT/1FHLb50mnnYbeeLQ87hLy6MP4A20k1kUPOqQ8bBNzDfNFdy5UMjNmhxumjK4rvfD2y2JoK0oiLr0o+gTDqKM2oskbDcV53dTFLSTvNN/I/P4X0k7+hfSjv6FovO7kMYdRplwGG3SYTTxB1DF7EEeGYA3bAfVUXtRxR5EH3+QmqQDNGV+TXv+EWwlx7fgvS4P5542lic1SQxezGDcJuB1bxET9jxc7Zk8MsRyVXgOe94xLiYeoD5qNzWhX1EftpO2mP04Uo5yLec094uC/fAKwxiURDBSHcVQdVQA3mgGquMYlMczKI9lSB7DiDwWlyIOtzweT3UCY9UJjFcnMilPZkqR+gG8U9vgndRmMalJZ0Kdyrja/0jnz3TTcKnTGdVk4tJl4zHk+eE15uM1FeA15r//2RhAeDPjDYR3E159LmObocvDa/DjPVlbzExDObPNQubbpCx0yJnrUPCqXcHURQne+gq8NWWMmUqZqitntlHIYquMVYvKv1HMYeDttqOXy3YdizYdPrueNYeBjW6Tf8l5t5kNu4F1m451m44Nu5a3XTreOvSsWlUstkuZbalisrGUsfpCXLV5uM25TBpzeW0SMF9fzHJTGYtNpSxcLGWptZyVjipWOoWsWkSsWEQsB2LJImaxU8xcaxUzTWVMNpYy3ljMdHMlc+0S5i1SluwSFuwiZm0BeCXJtGWfD8D7dwxxe2jKOsQVSQQvLwgYbSnE1ZaP21rIWHc5Y71CxnpljHbJ+KZGQI8oFkvZeZryj3OxKCiwnSwCY2YwmuQTqBMOYEzZR0fRCfpE57CVnqI17yj24lP0VZzjtsIP72NTHHdUYVyTnadfHEKvMOw9vGXBtBWeorPwNPbCs3SXnKGn/BSXxWe4qQzmvjGSbxtSGOrMZ6xXxszNWl7daWH2fheLz6+w5r7HP2ae8vPiEL/4XLzzjfHTstcfvnHerUzw8+okP69P8/PGqy18t8P7bm2Od2tz/LI2zz/XF/h1fX4buv7ww/vH8SHWn+94+D10P4DX+8jhj487F/4FeD+1p+HDqbXfnvl5f0m4aRu+gd27lz88574J7/aDln54Db+B95FNxUObkkdWJU+sSh5b5Dxql/CgpZK7DYXcrs3lljmTm8Y0LqsT6JFF0V5yjvqMYxgSD6GK2oc0fA+VIbspPrcjAO9/knr4f5Hy9X9QELQDccwhquMOoU74GnX8AZQxe5BH7kIavgNJ2A5kkXtQRO9HF3eAmsSDNGUepj3/KPbSk/QIz3JZep7r8gjuamJ5bE5ioCmdMUsuM84CJux5eDqzeVabGOjnPUNr6tc0xOylNuwr6sN20BqzH0fyEa5mn+KbomAeb8Ebyag8mhF5DMPyGIbksQF0N+GNZUThh9clj8ddHf8hvIFSw1QA3Ul1hj80mUxoM/Gq0xlTpuBRpuJRpeNW+9c3ujRZuDQ5uHS5uPUCPIZ8fxjzt74fM+YzZizwdzjocz+s9W5FHh5dHh69gDF9PuOmQiZrSpi5UMFcs4iFdhk+q5IVu4Ylu5Z5m4bX7XKmLoqZbKhioq6c6QuVzDaJWGjxr3NctapZs2tZ6/KfeffZdSx36Vly6FnpNrLurGGju5a33bVsdJlZtRlYsWhZtWpZswXO/jj0rNk1rFhVLHRU87pVxGRTBZ66Yjw1BUya8nllLmD+QjFLF8tZDGS8S63lLLVX4uuoYsUiYsUqxheIZYuEhQ4Rr5srmGooYbKxmPHGYmZaq5jvrGbRVs2yQ8aiQ8ysfRPeJFqzgjHEHEJy7m8Y4vfQnPM112RRDDbm42otYrRNgKuzAI+jlLFeIZ4eGSNdUu7XCuiTxGOvDKO1+DQtJecDp3/C0KadQZV4FHXCAUyp++koOkmvKBhbySlaco9gLTxBT9lZbsrDeWJO4LEpjrvqcK7LztMvCaVP5M96e4SR2MvP0150ms7C09gKz9BVfIruspNcEp7mhuIc9/QRPKlP4mVbHh6nmOkbZl7fbWH+UTdLL66wMnqHjclH/DD3nJ8Wh3m37Oadz8tPvvfwvluZ4F0g6/35gyXnfnB/Xn/DL+vz/HNjgf/aWOTXjYV/Cd4PP/Pp5Td/elfDB+d8PtrR8DG+/x14P7+joS1Qavi9a8JNWxeFX16uZ+By/QfwfhpdYwBe3W/g3exoeGJT8cQi53GHhIctldxrKORObS63a7K4ZUrniiaR3upoOkqCuZB5DGPSIdTR+5CF76Ey9EN4U77+DxIP/ht5Z/5GZeR+pDEHUMb7d5gqY/Yij9qNLGIn0vCdSCP2UB25D23sfswJB2nMOEx7/jHspafoEQZxWRrC9eoI7qhjeGRK5GVjGu6ObKYcAibseXitubxsSOWBJpbLFcF0Zh6jKX4/dRE7qA/fQWvMPrqSDnMl+yT3is7xuMwP75A0EpciBpcyllFVPCPKeIY24VXEMaSIZUQRtwWvq9qf9XrliUwo/PBOqdKZCoA7oc5gXJ3BRADeMVU6LkUKLmWgpqvO8pcFNDm4NLm4tHm4dQLcunzc+s2RYX94jAWMmQpxG/IZ1eUysjlgofPj69bn4dYLcOvz8RgKGDMUMmEuYbqugtdNIubbZCxblKx1aVnvNrDqNLDcbWDequZ1WzWvmsVMN1bxqlHI3EUxC62yrdNEK1Y1KzY1PrsWn12Hz6Fn2WlgpcfMek8d68461rtrWesys2I14LPoWLHqWLXpWLfr2OjSs96lY61Ly7JVxXynglctEsYbKvHWlTJVU8Sr2iLmG0r99d3mChZbKlhsrWCxrYKljip8CnFNFwAAIABJREFUFiErVjErNgk+m2QbvOVMNhQx2VjMRFMJr9tELNkULDsU+LqrWeyWMGsXMtpYyHVxEi2Z59BHH0Qc9DeM8XtpzTvCDXk0wxcLcbcVM9qWj6uzALejFE+PEE+PlBG7H95L0ni6qiLoKAuirSyE1vIo6gShqJNPIY87jDphP+a0A3QW+0sNtpJTNOccxlJwHGfpaW5Uh30Ib3UIlyWh9InC6RVF0iOKpKsihM6Ss1iKzmAtOI296BSO0hP0CU9xXX6Ou7pwHtUm8LwlG5dDyNQ1I3PftLD0bQ/LA1fxjdxizXuf71495Yc3A/y05OKdz8s737g/NuFdndrqbvh566bae3h/3ZjnnxuL/NfbRf75L8D78e//GXi3P959Et6PJ9b+CN7PYfupEsOnst2Rm61/CO/AlUZeXr7Ay827atuy3U1st8f7bFfnR/eT8Cp5bKnmUbuY+83l3L1QwO2aHG4HMt4teEvP/QbeqtDdlATvRHDGD2/y1/9OwoH/l+yTX1AWtgdR1H7ksQdRxB5AEbMXRfQeqiN3IYvwdzfIwveijt6HIS6wFD3vKLYSf8bbLznPNVk4t1XRPDIl8qIhDVd7FuO2PCbsAibsAoabM3hqTuSGJAx73glaUg5SH72LC5E7aYnZiy3pEJezTnC3MIhHZed5XhW6Ba9bFY9Hm4hLk8SwMpFBRQKDijgGFbEMK2IZUcYxqojHLffXer2KJMaVKUyo0phQ+R/NxlUZeFXpjKnT8WoyGNdm4VFnMqLMYFSViUvtr8OOqnMYVecyos5jRJ3HqFqASyPApRXg0glw6f3hNuTjMRXiNuYzqs9jVJcbGCkW4Alkw2NGP7heYxHjpmIma8uYuVDF7EUJC+1yfFY1a116NpxG1nqMrDiNLNk1vOnwLzN/fVHEXIuEhTbZ1tmeVZuaFbsan12Dr0uLr0uHr1uPr8fISk8Nq846fzhqWe0ys2I3smI3sGrXs2rXs2LXsWLXbsWyTcuiRcNcu5Lpi1KmGoX+pemN5cw3V7HUJmKpTchSm5DFtkoW2ipY7Khk2SLEZxWxYhfjs4lZsohY6KhitqWM6aZipi+WMt1SzhuLFF+3xr+L1yn3w2sTMtJQyDVRIs3pQeiiDiAO+hJzwj46C45zWxnLaEsRYx0luNsLcVve13g9PTKG7RLumXNximKwV4bTWX6Ojoow2itjqM8PQ5V0kuqYQ6ji9mFOPYC15DSXpWHYS8/QknuEzoLjOEpOcUMWyhNzAk/M8dzTRHBDHsplSRh9onD/fTZRFI7KUKxl57AUn8VSeAZb8Sm6yk7SKzzNNcU57ujCeFATx7cXMxi2VzBxVceb+62svuxnZegavtFbrHq/YWP6Mf+Ye8m7RRe/+Mb52TfOzysfwvvT2vS2LWXbH8TeZ7z/3Fjg1/9GaeHT6G7C++fw/V14tx+83I7un4H34+k1zz3rb9ZAfrwU58/C+6K/bgvf7SUGf4ZrDMD7uWx3O7wKntgUPOqU8bBVxDdNZdypz+eWOZtbpgw/vOoEequj6Sw9R0OWH15VlH/8Vxi2h9Lzu8g/83cyj/+V5EP/Rvz+/5vME3+l6PwuKiP2Io05gDxmP4qYfSii96CI3oM8cjey8N1Iw3ajjPQvRq9NOejPHIpO4Kw6yyVxMFekYdxSRfPQ6Id3pDWTMUsOE3YBk10FuNqzedGQxh1FFM6i07RnfE1D3G4uRO+kJXYP1sSD9Gce507BWR6VBn8Ar0eTgFefwpguhVF1MkPKRAYUcQwoYhhUxjKsjGNU+b7FzKtK9nc5qNICsdkiloZbnc6YJgOvLgu3JothVTbD6hxGNbmManIZUftjWJXHsDKPEZWAEbWAUY2AUa2AUZ2AUb0AlyEft6kAt7GAUf37f/OY/Jmw11yE11yM11TMuLmEiZpSpuoqeNUgYq5ZymK7Ep9Vw7pDz1uniY0eE2s9JnxdWhYsCt60y5hrkTDfJmOpU47PqmTVrma1S8NKlwZflwafQ4vPoWXFaWCl18RKTw0+Zz2+7jpWHLWsOMysOEysOoysOgysOPT47FqWrBqWbBr/4IVNz5LNyHynjtetKl61VDPbIuZNi5CFNjFLHVKWOiQsdYhZbBcy31bJQkclSxYhyzYRPrsYn13MokXIfHslc63lvG4u5XVrOa/bq1i0y1nr1bPWq2GlR8Fit5RZm5DhC4VcrYqnKe0s2sj9iIO+pDbpAPbiU9zTJOBuK8ZrKcPTWYTHVsJ4TyXjl8SM9coYsom5Y8zGURmJvSIMS8V5LJURdArjuFAQjjLxBLLog6hi91KTegB76VmuVkfiKD/rhzf/GF3FJ7kuC+GJOZ6nNfF8o43kpiKMK9Iw+kRhW/B2V4VhKw/GWhLkz3qLT2MvO0mP6DRXFee4rQvjG3MMTxpTGbSW4r2sZv5BK2+Hr7A+egOf6xYr3nusTz3i+9kXW/D+8ht4J7cNUmzv6d3sTnjDr+tv/PXd/210/fG5MsJ/C97tGe92dP8I3o8vTvjjt/t3P5fxfqrGu/mwttm7+3Jb3+7z3pptpQUj3zoD59u79b8L7yObgsdWOQ87pNxvqeJuQwm3avO4YcrkhjGNG/pkrqji6JVF0lnyW3hFYXspP7+bwrNfkX3iC1K+/nfi9/8/ZBz/TwqDd1IetgdJ1D6qo/ehiN4bOIC5F2X0Xqoj9iAL3408fDeqyD0YE/ZxIeMgbfnHcJSfoVcYzGVJKDeV0TwyJfGiIZ3hlkw8ndmM2/KYchTg6cxl6GIW97VxXCo/hzXnKM2J+2iK3UVr3B6siQfozzy2Be8LYZi/q0ERjVuTwLghFa/eP8E2ok5iUBnPgDKWQWUsQ8o4RpTxjCoTcauSGFMn49WkBrZ8ZeDVZDCmycCjTsetTsOjzcCjy2REk8mAKpNBdTbDmlxGNLmMaPL8sZnxagS4NPm4dPm4AsCOGgSMGgW4TPm4TPn+740BdM2FeGuKmKgtYaLGH5M1pUzWlDJdV8GrC1X+0kFbNb5OFWt2LRsOA2vdBla7DSxZ1Vvo+jNeMQttUpY65azYVKza1ax0aVhxaFnp1rHq1LPaa2Stz8xqXx2rvRdY6anH112Dr9uEr9uIz2HA59Dhc2hZtmtYsqlZsmtYtmtZthtY7jKxYDPyplPHXIeaNx1y5jukLHRKWeyUsmiRsmiRsNApYr6jigWLkCWriCWbiGW7mCWbiEVLFfMdlcy3V/CmvYJ5i4h5mxSfU8XGJQNrfVpWeuQsdIl5ba1iqD6f/opYGpJPoYnYh/jcF9SnHqSnPIgH+mTGOkqZsJYzZilmzF7KeG8V45fEeHqkDFpF3DZkYS/3n2K3VYZgrYrAIoyjoSAMZcJxZNEHUMftpS79IN2VwdxUxeCsDKZNcAxLwfH38NbE87Qmjvu6SG4qQrksCaFHGEKPMJweYSSOyjDsFeexlgbRWXQGa/Ep7GUncQpPc0UexE1tKPeM0Ty6kMzLjiLcvXLmvrnI2+HLbLhvsDZ2h7WJ+6xPP+K718/5cX6Ed0tj/Lw8xs+bJYcAvO/Wpni3Ph0YpvgQ33drc/y8Gf8iur++XdgW879bw/0/Cu+n0f1tmeE38H6mq2F7R4M/263fGpbYXtv9EF4/ur8Pr4JHVjmPLNU8aBdz72IFty8UccOcwzVDOtf1KVzTJnBZGUOfNAJLSRCN2ccwJR1CFb2X6vC9iMP2URGyh+KgHeSe/JLUr//DD++x/yQ/aAelIbsQRexFGrUXebR/MY4mZh/qmH0oovzwVoftQh66E23MHmpS9tGce8Rf5606579lpYzmkSmZl40ZDLdkBkaH/fB6rQJcbXk8MSZxTRSKI/8EbakHaI7fQ1v8HqyJ+7mUeYzb+e/hHZBGMCx/D++4MY0xfSoubTJDaj+8mzGkivevklQn4dGkMKZNw6vLwKvPxKvLxKPNwK1Jx6VJw63NwKXPZFCTyTNlBi9VWQxqchjW5DGiDWS2mjxGNXm4tB/WeF0GASPGPEaMeYyaBIyaBLjM+bjN+YzVFOCtLWKirpjJulL/FrCtKGO6rpxXFyqZbRQx3yJlOfBYtm7Xstrlfyhb7FRuoTvTWMXrJiFvWsQstsvwWRSs2NWsOrSsdutYc+pZ6zGw1mdmvb+W9Uv1rPU1sNpbj89Zw3K3kaVuA0vdOpYdGpYdapa6VCzalSzZ1Sx36Vh2GFjuNrPkMLNgNzFvM7BgV7NoU7BgrWbBImPRKmXRJmXBKmbeImTBKmLJLt6KRZuIBUsV8x0VLFqq/Cg7ZCz3KFnr0/K238R6nxafU868XcRMZwUDtXn0lkZRl3AcVfgeJOe+oDH9a/pFITwxpzJuKWPSXoHXWoLXXsZEbxXjlyR4eqQMWITc1GViLQ3DVhGGXRiKTRiJRRRHQ0EoyoSjVEfvR5uwlwtZh+gVhXBHm0CfKJSOghNYC09sgzeOp7Xv4e0X+6fTnFWhOKsicFSGbsHbUXQGS/EpbKUncVad4nJ1EDfUIdwxRPKgLpFnLQJGusS8vtvA25FLvPXcYGP8HhuTD1iffszb18/5x9wwPy24/Wfgl8Y+hHd9E94PJ9k2W8ret5b9Mb6/j+5v4f3v4vt/bZ7wmXjkYOKjHby/B+/n0P1T8H6U8X4M78vLDZ+E932pwbSV6W6HdxPdhzY1Dz/Kdn8Db30RN8y5XA/Ae12XyBVlLJdkkVjLztGUcwJzymHUMfupjtiLOGxvAN6d5J36G2lH/kLCgX8j/dhfyTvzFcXBO6kM2404YjeyyN0oovagidmHJmY/yqi9yCP2UB26C9n5naijdmFI2ENj1iEsRSfprgiiTxTKDWUMj8wpvGzMZLglE1d7JmPWXCa78hm3FeC1FPC8Lo078kgulZ7Fln2YjpT9dCTuxZq4j76MI9wUnOJh6TleiPzwDsmjcKnjGdOn4DWkMWZIw61PZViTyKAqbgveQWUcQ6oERtRJuDTJeHRpjBuyGDdmM27KwWvMxqPPxKVNx6XLYFSXwZA2k5eaLAZ1OYzo8/zlAn0+Ln2+v6SgzcOlCzySGQS4jfm4TQJcJgEucx6uGgHuGgGemgC6NQWM1xYyUVvEZG0xU7UlTG9FKTO1ZbyqK2f2QhXzF8Ust1az2qlkzarG16lisU3JfLOU2UYhrxuqeHWhkrkmEQutUv91YJsq8BinY92pZ73HwHqvkfU+MxuXaljrrWW1p5YVpxlft4Flh57lbh3L3VqWnRqWnWqWuzdDw7JDy5JDz5LDwKLDyGKXkcUuA4tdGha7VCzYFCzY5CzYqlm0y1iwS1iwiVm0i1nqkrDskLLcJWHJLvbD21nJolXIsl3CilPO2iUN6/16NvpNrPVpWXbKeWMXMdVRznNzDt1F4Zhjj6AK2400+EsuZh3hmiycb2vTmbCWMWkvZ8xagsdeirenkrE+ES6nhAGLkNuGLByVUTiEEXSLw7EJI+mojKYuLxh53GFkUfvRJ+3nYu4R+sRh3NV9BG/Rca7LzvN0E159BDcVIVwSB9NdcY7uihD/zbXyEKxlwXQWn6W94BSdhSexFp+gu+IU/dKz3FCFcEcfyYPaRJ5ezGHAUs70TTOrA928dV/j+6lv+H7mEd+9fsp3s8/5x+wgP8yN8OO8i58WPbxbHuPdyjjvVjf7ebfBu/5hrfd9/D68ny4r/A/Du3kzbet22oM/hveP0P09eLfXeD9XZvjfhfeBVcXDQPwG3jYx95q2wWvM4IYhleu6RK6qYumvjsJWfp7mvFPUph5BE+tfbr4Jb8m5nQhO/530o/9J0qF/J/3YX8k5/RWFQTsoC9lJVdguJOG7kEf64dXG7kcdvQ9l5F6qQ3chDd6BMmIn2tid1KcfoKPgOI7ys/SJQrmpjOVxTSoDTZkMtWQy2p6Jx5ITeGQrZNJewlBTFg+0cVwXncdZcAJb5iEsyfuwJe2jN/1rruee4H5pEM/F4bwMwDuqisOjS2bMkMqYMR23IY0RXRKDmngGVHG8VMQwoIxjQBnPkDqREW0ybn26/0hmTS6TtQImavLwGLNx6TMZ1WcwoktnWJ/FkD6HEWNeIGstCDyY+eu2I7o8Rjf38BoFeMz5eMwCxmoEeGoFeGrzGKsT4K3LZ7y2gPHafMZrCpioKWTCXMRUTREztcXM1BbzqqaYVzUlvKopZbaugvkGIcvNElbb/XfPlluqedMgYe6CkNf1lbyur2S2vpL5JhFLbTJWLErWuzS87dbx1mngbY+Rtz1GNnqNbPSaedtbw1qPiZVug7/LoUvLskODrzsQPRp8vf5Y6dWy3KNhqVvDokPLYpeWxS49iw4DSw4DSw4tiw41C10q5u0KFrrkLDiqWeiSstglYckhZblbhq9bxkq3jOUuCQtWIfOWKpZsYnwOGWt9Kt5e1bFxxcB6v4nVPi1LPdXM2YVMtJfxrTELe34IhqhDKEN3UR3yd1pzjnFLGcmLCxlM2sqY7CrHYy3BbSvB3V3h38fbLealRcgdUw49olh6xdH0SqOwCyNpLYvAnH0WWfQhZFH7MKYcpDX/OJck4R/Aayk8jr3wGNekwTytjePbujgeGCK4pQzhkugcjvIgusr9I8LW0vN0Fp+jo/AMbfknaS84QWfRcRxlJ7kkPsMNxXnu6iN5WJvAk8ZMnrcXMXFVy/IzCxuuy/w4c58fZ5/yw9wz/jH3gu9fv+T714P8Y27Yj++Sh3c+Lz+vTvBL4Pz7x90Nvx39/Ty+fwzu/wF4t5aYfwLesT8B759Fd3NM+I/g/VyN93mviWc9H8K7WWZ4aFPzwKrahu/7jWQPLdXc34R3c2rNlLkN3jj6q6PoqgihNf8MdelH0cYeQL6V8e6m5NxO8k9/Rcaxv5L89f8i/dhfyT71d/LPfkXp+Z1UhuxEHLqT6ojdqKL3oonZjyZmP6qofcjD9iAN3oUibCfqqB3Upu6nTXAUe+kZeoWb8KYx0JTFUEsmI20ZuDuyGLPkMGkv5JWzHHebgGc1ydxTRHKl7CzOvKPY0w5iT95PT9ohrmYf5Zvis5+AN8kPrykdjzGdUX0yQ5oEBtVxDKhiGVT50R3WJjOqS8FjzGC8JofJOgFT9flM1uXjNefgNmbhMmQyashk1Ji9LXPNx2X212tH9HkMaXMY0uYwosth1JCLx5SPt6YAb20B3tp8vLUCxmrz8NbmMV6bz0RNAePmfCZM/pg0FjBlKmTGVMi0sZBpQwHT+gKmdIXM6It4bSrlTW0Fiw0ilpskLDVIWLggYb5exJu6Kt7UVfKmrpL5BiGLFyUst8rwtctZ6VSyalGxalWzYtOwYteyatez1uUfqFhzGFh16Flx6FhxaPE5NPgcgSzX+T4WHaoArCre2FQs2DUsdevxOQ34evT4evxZ8pJTzZJTxZJTwWJ3NYsOKUvdMnzOalZ65Kz2yFnplvmzXpuIpS4pK0456/1qvrtuYOOKgbVLRlb6NCz1yJm1C/G2lvBYl05n7jm0EftRhu5CGbaD9rwT3FFH87Ihkyl7GVNd5YzZSnDbS/E4K3H3iBjplgTgzaVXHEefJIZLsijsVRE0l4RizDyFNOoA0si9GJMPbMG7vdRgKTiGreAI16TneFoby7d1cTw0RnBbFUJ/ION1lJ//AN72wjO0Ck7Sln+cjoJj2EtO0Ft1mmvVwdzVRfKwJoEnDek8axUw1q/gzcNm1oZ7+XH6G36afcKPb57zw5uXfD/7ku9fDwTgHeXHRTc/BbLenwNZ77vfwXdzFPj/N/Bu9eVu27/7QXzmivDH6H7uvtrHC3H+GN73+L7caier5UWfeQveTXw34d0sM9y3KD+AdxPdB50y7reJuHexgjsXirlVK+CmOYubxjRuBOC9LI/GURVKe2EQFzKOo4s9gCJiL5Iw/xDFJryZx78g5fBfSD/2BZkn/obgzFeUBO+k4vwOhCE7kIbtRBG5G/UmvtEHUITvo/r8XuShO1FG/B1z0l6ac49gK/kY3myGmjMZbk1ntC0DV3sWk11FzPUJmbQWMdKUyRN9HLfEIfQXnaQ78zBdKQdwph6kP+Mwd4vO8EwU9h5edSxuXSJjhhS85gzGTOmM6vzwDmniGVTHM6xNZESXwqg+FZchjTFzJhO1uUzV5zPdUMjUhQLGa/PwmLJxB8JTk8tYnQBPnQB3rYBRUx5D+hwGtdm81GTyUpPJkC6bEWMenpoCxuuKmKgrZKKukPEaAV5zLuPmPCbM+UyYCpgw+nf4TuoFTOnzmdLnM63LZ0ojYFKVx4Qyl3FFDuOKXCZVAqY1BbzWF/PGVM5irQhfvYzleglLdSIW64Qs1FayUFfFQn0VCxeEzDf4F5/PN4lZuChhoVnGYqucpXYVvg4Na1adfyy4W896t541h44Vh4blrve13YUuJQtdKt7YFMxaqpm1VPO6s5o3NiXLTh2rvQZW+wJxSc/qJR0rfRp8vSqWexQsdstY3kS3V8Fan5LVXgXL3TKWuqQsd1ez4lSycVnL9zeMbFzx/y1frx/e1zb/gpz76lRas86iDN2LMnQ36ohddOaf4p42lsHGLKbtpUw7yvHaS/2n3XuFjPVJGHV+BK80hn5ZFPaqcC4Wn8eQcQJx1D4kkbsxJO2jJe8ol8Rh3NEm0CsMoT3/OJ35R7HmH+GqJIinNTE8q4/lkSmCO5pQ/27eymC6K0LoCpz/6SgKor3gtB9ewXHa8o9iLTqOs+IUV6XnuKuN5FFNAk8a0njWkou7V8Kru3X4Xnbx4+Qd3s0+4ac3L/jxzQD/mB3g+9cD/DA3xI9vRvhxwcWPSx5+8nm3dTdM8tPab/t63696/Hyp4X8K3j8+/fMRvB8vP/8z8G5H91OTah+i+yG8/ovCn3pcawhsJfNnvAP9dX8K3gdWVQBeZQBdf7b7oFPGg3Yp37QIudtUzp0LxdyuE3DLnOXPeLXv4e2uCqOzOJiGzBPoA/BKw/ZQtQnvma/IPP4lKUf+k7RjX5Bx4kvyzvyd4uCdlJ/fgTDkKyShO5BH7EIVtQdNzH60MQdRRRxAHrofeegu5GF/C9R5v6az6BTOyhBuKGJ5ZE7jZWM2gwF4h1vSGG5JY8JWwJtLQmYcpXg78hioS+G+IpLr5UH05R2jO+0QztSD9KUd4nbBKb4VhvJSGsGwIppRdRweXQJjxhTGzRl4zRm49MkMaxMZ1iYwrE1kVJ+My5CG25iO25iOtyaLifo8phoKmGksYrqhkIk6AWM1uYyZc/CYc/wZa30+Y3UC3DV5DBtzeKnN5LkqnW+VaXyrTOOFJpNBfQ6jpny8NYV4zQV4zfmMGXJxB1rSPOpsPKps3MosPIosPPIsxuSZjFVnMibLxCPOwCVMZ7QylZGKFEYqUhmtTMNVlYFHnMWELJcZZRFz2nLmtOW80ZUxpytlVlfCrK6E1/oSZvTFTOuLmdoMQwnTpnJmaip5XStktl7CfJOUpdZqltrkLLXJWWir5k2bjLk2GbNtMl63y5jtqGbOIud1ZzUz7VKm28RMtYl43SllvkvBslPDSq+OtUsG1vsNbFzWs96vY+2ShpVeFb4eOSu9Clb7lKxdUrF2ScVqnxKfU85ydzW+HiWrvWo2ruj4/qaRjasGVvv0+HrULPXIeWWpZKQhn9vVCTSlnUR+fjfKsN3oovdiKzrDN7o4hpqymLGXMtNdzoSjnHFnJZP9Esb7ZYw6pbzorOK2MRunMIZeSTSXZFHYqsK4WBSMPv044si9SCJ2YUja64dXEsZdXeJWxtuZfxRL/mGuiM/ypCaaZ/UxPDZHcFcbxlWZfzevsyoUR0UYtm3wtuWfpDXvGK25h+nMP0JX6XH6RWe4rQrjoSmWJ/XJPLuYzYijionrehaedvDd2A1+mH7Aj3PP+OHNS36YG+CH2cEAvB9mvT+tjPPT6sQ2eDcz39cfZLufg/fP1Xb/GN7Poft5eO/bt5aY/6vwfpztbl//uInuJryb6H56XHgT3lpe9tfy8lItLy/VfADvZqnhfTeDmgc2Jfetiq39DA+tch5YqnnQIfWXGZqruNtYxp0LRdyu82e81/UpXNXEc0Xpr/E6q8KwlpynKesE+rgDKCP3Ig33w1u6Dd7kI38l9dgXpB3/gtxPwCsL24EycjfamH3o4w6iiTqEKvwQ8tDdyEK+RBe7i/r0g7QJTuAoP8+16hgemFJ53pjFYHMGwy1pDF5MYaApGa9FwFyfkNmeCma6inE3Z/FUH88dcShXi07Rm3UEZ9pBelIOcFNwgscVwbyQhDOsiMaljsOjT8RrSmGiJoPxmgzchhRGdUn+0CfhNvqz3M3w1mYzUS9gqrGAmaZiZpqKmbxQgDdQHvCXCASM1xUwViPAZcplUJfJM1Uaj+UpPJQl80CWzGNFOs/UWQzqcnEZ/C1lLm0uI6oshqrTGZSkMiBKZqAqmYHKJAYqkhgoT2SwLJHBkgQGixJ4WRDHc0EMz3KjeZodxdPsaL7NjuZZbiwv8uIYKEhktCSVsfJMvJXZTAhzmRDnMinJZUKay7g0lzFpDi5JFqOSLEYCX0elObiq8/Ao8hlTFjKuKWJSV8SkoZgJQwnjxlK8pjK8NeV46yoZvyBkqknCTKuM6VYJU60iJpqr8F4sZ6KlgpkOIW9sMpa7Vaz16ti4pOftZX9s9OtYv6TZwna9X816v4a1SxpW+9T4epQs9yhZ6dOw3q/j7TUD/7hlYuOq8T28TjnTHRW8rM3mmiia+qSjSIN2ogrfgzHuIF0lQdzXb8JbwitnBdPOSqb6RMxcrWbqqgKXU8qz9kpu6jNwVEbQI4rkkiwSW2UYTYXnPoBXn+iHt18azj19MpfEYXQG4O0UfM0V0WkemyP5ti6ax+ZI7unCuSYPpU8cSq8wPLCrIcQPb6DG25p3lObsQ7TlHsJaeJie8hNcrw7mG10kj2oSedaUyaC1DPclJa/vX2R1uJ+343f5fuYJP8y+4MdSp58DAAAgAElEQVS5QX6cG+bHuWF+mBvmhzcj/DDvz3p/9Hn9+Abg/VRf73t8/9VM97fw/tGOht+F9z2+/zPwfpzt+tF9D+/QNnQ/D29dAN6aLXQ/hvc39V2bkvtW+Qfwbq6C/KZVxL2LldxtLOV2fSG3a/O4acrkmi6ZK+o4Liti/PAKw7GVhHAx+ySGeP+iHFnE3sA1igC8J/5G8pEvSDn2BanHvyDn9Ca8OxGG7EAcugNp6A4UEbsC8B5CF30YdcQR5KF7kAR/gTpqB+bkfTTnHMNeco4r0mjuG1J41pDJQHMGQy1pvGxM4ll9PO6OXGZ7K5nrreRNbzkTnQIGapJ5II/kZlkQ/bnH6Uk7RHfyPq7nHuNhWRDPRKF+eDVxjOkTGTelMlGbyURtJmOmNFz6ZFz6ZNyGFDym9A/gHa/LYbJBwHRTkb+hv7mUqYZCJurzGa8T+NGtETBuzsdtzGVEl8UL1f/H3H11Rblv+75fb+Bc7BN2W3ufudaaw6FiTqCSc84IVUWsKnLOFKEiOeecQZJiQEGS5CIJIhLMOhzrpXzPxVMgOhxjzbnPuTgXvWmj1fWn9fZ7+r93fx6k+DCU4EF/jCu90a70x3owGO/F/URfHif78zjxDmMJfjyO9eZRlAcP5W6MhrkwGuIsVLATo4GOjEocGQ1w4L6fPfd8bBnxsmbY05ohD2uGPW0Y8bLlnrcd933seeDnyFiAC+MSdyaDvZgJ82VW7sfziDvMRt5hOtKPyQhfxsO9eSL3YsxQT8K9eRLhy9NIP8aj/XkW689UvD9TCSImE8U8SwpkIiWIidQQJtKlTGTJmcqNYEYVxYw6kmlNOFNqGZPqUKa1YcwVylkpj2arNpnXTRkctGbxpj2btx05vOs0VFc277pyDB/OcjjoULDXlsXr1kxet2Zy0J7Dmy4V73pVfBhQ8bZHyX57LrstWew0pbJcEcVYXgDt0Q5oPK6RaHGGLMeLaH1u0BRlw/08D6ZKxKzVh7PeHM1aSxxrHUls9Kaz2pPBbHMyYxXR9GYHUB/jQHOCkzDJE2tPkdSKnDsmJDhdMHS8l6gIu0lXijP3lH50JjtRLTOlOsyEqpBrdMSb8UDpyGOtCw/VTozkONKb5kC74fVac5wT9QZ4q2QWVMnMKQ+5San4KuWSK1SHXqUpwoTuREuGshwYVXvypEjERFU4003J6AfyeTXezMFcP+/0D/iwMc7nF5N83prm04spPmxO8eHFNB+2Zvj48jkfd+f5tLfI54Pln8B7Et//H8G7PNrI0mgjC/fq/yF4f4wX/pF89wjeyd7S7+D9fkfD9/COd2i+g/ev891M7tcK8ArHLTMMe3jTuF+VzEhZAsPFMQwWRjCgkzKgCaZfKaIn24fOTHc60lxpT3GmOd6R+kh7SoPMUHpdJdP1EqlOl4i3v0CkzbljeP1MTuF38xf8bv7dAO85ou3OEW9nZID3DGmORijcLpHncY1cN2OyXW6SZn+BBKu/k+54mjyvcxSJb1Art6QjyZmRXF+eFIh4ViLA+6TAi4dqN2bKJaw1RfOiLZadjljW6mTMFPjzWOHGULwd3VIzWkXXafS5RHeQMfciLBiLtxPGyRQeLOT5sKz2Z0UnZkUnYUkjYkHlz7zyDnN5d5hX+jOvEgmlFrGkC0JfJGWjNIKtihi2KmJYL4lgpUDKki6URU0I8yphr8J0toSJTH8eJHtzN9aVDrkDjUFW1IrMqRGZUyuyoElsRbvEhk6xDd1iW3pENvT6W9HjZ0m3tzndnub0eJrT42FGt5sZ3S6mdDneosPOhA4bYzqsjem0MaHL9iY9drfpczDjrpMFA86WDLlaM+Juw6inHY98HXni78y42I2JYA/Gg915EuTKo0BnRsWOjIgcGD4uR4bFjgxLnBmWuHA/xJWHUnceyjx4IPNiVO7NfbkvI+G+DIb7MhDux0CkHwMxfgzE+jIY78tQog/Dyd48SPflSU4AM9pg9KVRbFUn8qpByGsP27J425nNh+5cPvUp+din4kOfirfdeRx0HOW/mbxuzeKwI4/3PVo+9Gv4OKjmba+S/Y5cdlszedmUwmJZBA8UvjTLbchzvUyC+a8onC5RcOcmLTG23M/zZLpEzGq9nPXmaFZb4ljtSGK9Nx19dzozTUk8KoukN9ufhhhHWhKd6Ux1pTZWuDis8L1BgsM5kh3Pob5zlRq5Gb3pboyq/elKcaZGbkZVmDGVwZdpj7vFvVx7HqqdGFU6MpztQG+a/Xfw1kXZUSmzpFpuSU24FZWhtygRX6VMfJnq4Cs0ym/QFW/OYIYdoyoPAd5KGZMNCSz1qdl6XMfeTA9vl0f5uD7Op02h4/24Ocn7jWe835zk3eYk77dn+PBqjo+vFwxxgyFqODCcfj/R+f6/hfev9jX8CO1/vvv5Q4vv4F0e/XZr7afwnjjZ/lN0h6p/OtFwEt7J3u/hPUL3R3gnOgsN1yY0jLf/Ed4fJxq+wZsu7N+tO4I3jYe1qYxWJR3DO1QYwaBO2NPQrwygW+FNR7or7Wku3+CNsqc0yByVt7CvIdXZAK/1OcIsziK5fVqA1+QkvOeJtjtPnP05EuyNSLQ7Q4qDEVmuQseb625MjpsJ6Q4CvGkOv5LtfpZ8/6tUhpnRFu/IUI4PYwUinpWKmSoL4LHOk3t5zjwrDmC5PoIXrTHsdsez2RTBXKmE8Twv7ic70R9hRZvEmEbfS3RJbjAkM+VxrK0BXk8Wlb4sawLQ50vQFwSyogtkWStmUR3AvNKfOaUh31UFMGeAd7VYymZZJNtVsd/2CBTJWc4PY0ETwpwymNnsQJ5liniS5sdIvAfdEY40BllR4XeTIo9r5LteQed8mSLnK5Q5X6XS+To1LjeodzGmydWEZmcTmh1NaHYwpsXBhBZ7Y1psjWm2vkGj+VXqb1+i/uYl6k0u0XjrCs2m12izMKbT+hY9tqb02pvR52DOXUcLBp0tGXGzZtTTlgc+Djzyd+KhvyOj/g6M+Nky4GNFn5clPZ4WdHta0ONpQY+nJd2eVnR7WdPvZ8eQ2IHhQGeGg1wZCnJnMNiD/iAPuiXutItdaRU70yxxojXYibYwJ7rCnemLdmEw0Z3RNE/Gc/2Zzw9jvTyarZpEdhvTOGjN4G2ngo+9eXwZ0PBlQMunu1re96rY78hmtzWL3ZYsXrdm86ZLxYe+fD7e1fJxSMPbPiX7nTm8as1kuymFuRI5w+le1IZYkO10gTizU2S7XKZYZEpbnD0PVF5Ml4pZrZex3hz1Dd6edPTdaUw3JPCgNIIexR0aY51oTXSmM82Vmhg7dMFmZHpfJ87eiGTHc2gDrlEXaUFfpgcPNCK6U12O4a0IvkRb7E3u5drxUOXI/TwHhhT29KU50JnsSFvi0T5eWyqkFlSHW1IfZU211JRSyTXKxJepDLpCg/Q6HbGm3E2z5b7SnSdFAYxXhPGsLoaF7lw2RyvZnezk7dJ9Pq49/QO87zYmhNqa4v3LWT7uzvN5X4gbvhx8fwL+i+Eu2/dZ74uf7Of9c3j/GXR/f7ttgPeP3fHxA4ql0UaWTp71MYD7xztrtYbTPtV/rKETNfj9SffvogYDvD+C+7M53qftRzfWdDxt0/CkVc1Yy/cv1h42CvnuaF0G9+tOwpvOg9oUHlQnMlqZwP3yOO6VRjNcFMFQgZRBbTB3VSK6FV60pbnQnupCe4ohaoi0oyTIFKWP0PEmOV4k1u4CEVbnkJqfJfD2afyNT+Fn8nd8Tf6DQPPTyO0uEGV/gRj7c8TaGRFnc4ZEWyPSnS6T7XadHLdr5LpfJcvlAmkOZ8hwOkuWy1lUPpcpDrxJY7Qtg9nePCmU8KxUwmSZmIdaL4YUTozpfJkpD2GtKYq93mRetseyVBXCpO4OjxTuDMXb0RV2i2b/K3RKbnA35BYPo22YTjW8XFP6saINQF8gQV8YhL4gmOX8YBY0EuaUATzP82c2944h6xWxpAtEXxDCerGMrfIo4SlrRQwvyqNZLQ5nMT+MOXUos7nBTGSJeJzmx3CCO92RjjSHWlHtf4sSr2sUul5C53iefPvzFNidp9j+ImUOl6l2vk6D+02a3U1pdbOgzdWSdlcrOlws6XCyoMPBjDbb27RYmdBkcYNGs2s0mV+nxcqYNttbdDqY0e1kSY+LFX1uNgy62zLiYcewoUZ8HLh3x5l7/s6MBDgx6GdPr5c1ne4WtLua0eZiSpurGe2u5nS4WtDhZkGfry3DEmdGQz14JPPlcUQAY1FiHkaJGZbfoS/Um65gd9qCnOmSudIf5c5wohcP030Zy/LlicKXSWUACwWhrJVHsV2bwOvmNA7bMnnXlc3HPiVfBrR8HtDxaSCfd70aQzerYLc1m722XN50a/hwt4CPA1qh4+3LZb9TwW5rBttNqcwUyulN8KBMZEqG/TlizX4h1/0y5cHmdCc58VTry/MyMat1waw1hRvgTTZ0vGlM1sdxv1hGj+IOTXHCBrG2ZGcqI23RBJqR7nWdWHsjEp2MUAdcpSbKgr4sDx5oxfSkuVEXYUGN1ITK4Mt0xN/mocqRMa0zD/IcGMl2YDDTmb40FzqSnGmKc6AmwpKy0JtUyc2oj7KmVm5OZcgtyoNuUB54jerQG7RGm9GXYstIjitj+b6MlwUxVRvJYmcmG8Ml7I638G5xmE9rT/j8YpIv2zN82Z7m8/Y0n14848PGBB82n/Fxa4pPO8LO3i97Qt77aW+Zz3vLfN5f4beDVb4ervH1cN1QG3w93OTr4Sa/Gy5S/OwD25/t4/15HUF7VC+P/3/yd/9y8uTP4g/w/tk5oLmRP4H3JMB/BW9f2fG1iR/rW7dbwNP2/O/qSZuWMQO8f3wmnMlofQajhpndozPuozVJjFbFMloZy2h5LPfLohkpiWC4UMZQfggDKjFdCi9aU51pT3UxZLwO1EbaUmyAN8P1IgkOF4i2OU+E5Tmk5kYE3TpNgPEp7hj/HR/jf0difhqZ3QUiHC4Q5XCOaDsjoqzOEmt1jhT7K2Q63yDb7Qq5HhfIcb9AttsFFK7nyXQ2ItfjIro716gJt2RA4cWTQgkTpUE8KwvkgdqbuxmO3M/z5Em+0PXu96ex253Ear2c5yUSnqq8uZ/mRG+EOW2S63RKbtAjMWY0worpFFfmFV4sq/xY0QWgL5SgLw5GXxTGSoGUBW0wz1ViZvMCmMnxY07pz6JaxLJWzIoukNWCUDZLw9muiGanKo6X1fGsl0WxVChnXitlVhXKRLaYR+l+DCd60BvjRJvMhnqJKZW+xpS4X6bA6Tz5dkZobc5QYGtEkf15Kl2u0eBlSou3Fe1e9nR6OdHt5USPpxM9Hg70utnR7WxDp6Ml7XZmtFjfotX2Nm32ZnQ4W9DtZkOPpx293g70+zgy7OfMqJ8LIz5ODHo5MOTrxLC/CyMiN0Yk7gwEuNDtY0e7uxUtLuY0O5nS4mJOm6sF7a4WdLha0u9rz70gdx7L/XgWG8h0YhgzqXKmUuSMxYUwEimiX+ZDV6g7A9HejCb78VQhYkYTxKxGwrQqgFmNmMWiUNYqItmuS2CvJY03HVm8787hY5+KL4M6Pg/m82mwgHd9WvY78thtzeF1Wy77HUre9mr5MFDIhwEtHwdVvO3N4aAzk93WdLYaU5nUyWmLckPnfZNkWyNizP+O0vMKNTJL7qa5MlXoz0KFmLU6CWuNMgO8KWz0ZrDSncaz+ljuFYXRk32H5ngXmuOdaU5wpDzcBqXYjDTP60TbG5HgZIRKdIXqKHN6szx5qJXQm+5OQ5QVtbKbVIZcpivBlCdaF8bz3XiodOR+tiP3st0YzPSgK9mZplh7quRmFAdfo1J2i4YoK+ojhC1lFaG3KQm8QXnwDRojzOhOtGEoy4lHGk/GS8TM1MhYbE9lfSCfV2P1vJsf4NPaYz6/mOS3l7N8ffWc31/N8mVrkk/r43zanODTi2d8eTnN1905vrye59PuPJ92F/j0elGY8z1Y4fc3en4/1PP74Sq/H67x++E6vx9u8Puf4Pvb4dbxesnj3b4/gPyPxBQ//uZP4f0xajj62xG8J+skurNDVcwOVf0lvEe31f4reE/i+6RNx1irhrFWNY+blT+gm8VoXaYBXcMHtaOqTmS0Kpb7FTHcL4thpCSS4SI5QwVhDOmCGVCJ6c72pj3dlc50N7rS3WhJFLKpkmAB3nQDvFHW55BbGBFqeobAm78SYHwKf5NfuHPz70jMTxNmY4Tc7hyR9kZE2X6DN9n+ChlO18hyvUy2+wVyPC6R63mFHPeLKFzPk+N+AZXPJcpDb9Od6sIDrT8TpYFMVQTzQCPAO6Rw5V6uJ88rQ3jVk8RuTxJbbbGs1EiZKgjgYZYbA7HWdIXcpCvQmC7RdUZk5kwkODKT7s5Crg/LGn/0hRJWi4NZLZayWiRjpSCURW0w82qh851XBbCoFrGkEbOslaDPD2GjWM5WeRQ71XG8qhEWvWyUR6MvjmBBJ2NGFcxEtojHmXcYTfVhONGDu7Gu9EQ60imzoy3EmpZAS5oCzGnyN6PpjimtAZZ0iG3oEjvQK3KmP8CVuwGuDAa4MRTgxkiAG/f83bh3x437fq7c93NlNMCdhxIvHgf78CT0Dk+lATyViXgqF/MsXMJUhIRn4SKeyvwZjxDzLCqQZ7HBTMaHMBEXzJNoCY8iRTyMCOBhuD+PIgJ4HCnicXgAj+X+jEeJmYwLZDY5jIX0CBazollUxDCXFc1kWjhPksMYSw7hUUoQE4pQZtVyFvLDWSkJZ6VExlJhKMtFYayWR7BZHctOQxL7rem87VTwoSeXT/1qvgzm83kwn48D+bzr03DQmcdeh4DuYZead/35fBws5P1dDe/6c3nTreCgI4Od5lQ2apMYU4ZQG2pHjstVEqxOE2fxC1rf6zRF2TKc5cF0kYilqkDWG0JYb45grTWBtc7UY3gnG+IYLZHRnxtAW5I7zQnONMTaUSK1JMf/FsnuV4iyPWuA9yo10Rb0KTx5qJPQk+5GfaQl1VITKoIu0ZlgyhOtK88KPXiiceGh0oXRHA+GsjzoTHamIdqWSpkphYFXKQ+7SV2EBXWG3bwVobcpEl+jRHKVOvkt2uMsuZtuz2ieG0+L/JmuljLfksRKr5LtB9W8me3lw8oDPm6M82lrmi8vZ/i6M8uXrSk+bT4Tph22pvjycpavhgU6n08sTP+8t2R43bbC1wM9Xw9WDXWErwHen4yZ/RHe7zvc/8/h/R7bkyWAO3+vlvl73zrg2aEqZgYrmR38c3iPMt6fwXvy8cQRvEf4HsH7uEXF4+bvV0CO1mV+N7N7PEJWk8r96kTuV8ZwrzyakdIohosiGCyQMaALNUQNYnpyhI9r3Znu9GR60JbkQkOMA6UhZih9rpDueoEEh/NEWZ9DZnaG4Fu/IjE5RYDxKQJunkJ06xSBZr8SYnUGqc1ZImzPEmV79hjeJLvLpDteJcPlEllu58n1vIzK5zp5nlfIdr9Itvt5cjzOUyS+QWu8HSN53oyXBDJTFcpDjQ/96Q70pzvSn+7IRLGIFx1x7PYls9ubzIuWGOZKg3iS68VIkgN9cnO6g0xov3OFwdDbjMXYMpnizPNsT5bUfugLxKwVh7BeImW9RM5akQx9QRjLumBhokElYkElYlEtZkkjYUUXzFqRjBdlkexUxwlLu2uF/bGbFTGsFEewkC9lVh3MlDKIybxAnuUGMp4t4alCxFhmAI/S/XmQ4se9BG+GYzwYDHdhQO7CXZkLA2GuDIW6Mxziwb0QD0ZDPXkY5s2Y1JdxmT+TchEzERLmIoNYjA1jOUGOPjmS1bRoVtNj0KfFsJIWiz4jFn1mLMsZ0SymR7GUGcOKIg59biKr6mRW1cnoT9SqOplVTYpQqiT0uYnoc+JZzY5lPS+eTXUyG5pkVlVJLCkTmMuNZTYnmnlVDIu6OFZLEnlRmcJ2dRLbNQlsVceyWRnNRmU0L6pj2a5L4HVzCofthpihN4/PdzX8NmSA966Od30aDruVHHTl8aZbzbteHR/uFvJxsIh3/WoOexQcdmZy0J7Oy8Zk9FVx3M8SUSIyJ8XuHLHmp4i3PEWhvwkd8U6M5ngzWyJmuTqEjSYZm63RrLclstaZyroB3qnGeB6WhTOglNCR4klzgjN10TYUhpiR5WtMosslIm1OE+90FrX4GrWxlvRne/IwX0xPuhA1VIUZUx54gc742zzVuTJV7MVEvgdPNB48zPNiOMuTziRn6qNsKA+7Tb74CmWhJtSGm1MbYUFNuCUVobcpFF2lUHSZ6jBjWmLM6EmxYSTbmbF8P6Yqw3jeGM9Cp4KNe2XsT3Xybuke71ef8GFz0oDvrBA3bAnoft6e4bedOb7uLhrWRgorIz8f32dbPj4V9A3fNb4eCPB+/clHt5Pgfutw/zyW+F+C9x9D92TH+33scATvEb7/q/CeRPcY3lbtN3hP7N4drcs68UIt/Y/4nuh475VGM1x8Et4gBlRienN86Mp0pzvTg+4M9x/g/RY1RNmcQ2ZugPfmr4hMTiG6+Svi278SaHaaYMvThFmfIdz2DJE2Z4i0PEO0pREJNhdJsb9MmtMFMl3PkeN5GbWvMSpvAd9cj4tku59D5y/sPr2b5cbTYjHPa6Q81vkxkOlEX5oD3cl2PNL4sFQvY6sznr3+VHa6ElmpkTGVH8CjTDeGYm3ok96mU3SNwdBbPIy0YiLRkdksDxaVvujzRawVBbNWHMZasZy1YhlrRTJW8kNY1EhYNOD7HbyFUjZLI3hZFctubQKvDVcTtivjWCuNZKlAynN1ENPKQCbzJDzLlTCRI2YiW8y4QszTLBFPMkWMpQfwOOUOjxJ9eRDnzb0YT0aiPBgJd+eezJ17UnfuS915KPXgscyLp3JfnoX7MxMlZj4miKUEKaspkaynx7CZFc+mIpFNRSIb2Uls5iazqUxhIy+Ztbwk1lUpbKjT2NCls1mQyYvCLKGKsnhRpGCrWMFWkYIXRVls5GewpkljTZ3MmjKRdXUSG9oU1nXJrGoSWdbEs6SOY1ETy0phAuulyWxVpvKqLp1Xdam8qktipyaB7eo4tmvihKe/jcnstaQdw/uhN49P/Woh372r432flrc9ag67lBx0KXnTo+Fdn86Q7xbyrk/FYY+C/Y4M9lpT2ayNZ6Ekkv5kH1SexsSYnyLS9D+ItzpFkegmPUnOPMwT4F2qDmGtSc56awxrbYmsdaSy1pPOSlcq040JPC6PZFgTRHeGDy0JLtREWpMfZEqmz3USnC8SYXOGeCcjNJLr1MdZMZDrzePCQPoy3GmItKQ61Jgy8QU64m7zROPCVJEnk4UePNV58FDpyXCWB52JTtRFWlMedosCyVVKgo2FPQ0yM2rCLagIEzreItEVqkKNaYoypTvJmmGFI490vkxWhDBdF81MSxordwvYedrM4dwAb/WP+LD5jE/b03x+OcvnlzN8fjnNp+0ZPm4LL9m+vBI63iN4vxzB+3pZOI75p/D+ccb3R3i/fVT7x+H92W/+5WfXJn6E9vlwzXf1I8An0Z0eqGBmoPKnEw3/LLwns96xVi1jLZoT1ya+381wBO9xtmuAd7Q6kQfVcYxWxHKv7M/gFeZ4uzPdj+FtjHWgLNQcle9VMtwukeh4kWib88gszhJ8+7QB3l8R3zpNoNkZAs1PE2TxK2FWpwm3OUOE9RnCLU8TaXGGWOvzJNpeIsXhHOnOZ8nxvIzGzwSNnwlq3xvkeV5G4WaE2vcildJbdKU48qRQxHytjCcF/gxmOdObak97vBUjOW5MlUlYbY5k724a+/1pbDbHsFAWwoTSh9FkRwYjLegJvMFA6C3uy815Gm/PbIY7i3k+6LUBrBUEsloYylqRjPViOevFcvQFoSzrgljUSJj/Ad7VwjA2SsLZqohmp0boevcbUtipjmezLIqVAilzqiBm8iRM5op5liNiIttQChETCjHPsgOZyhGeE09mBTKeLmIs+Q4PE7wZjXHnfqQr9+Qu3Je5MCp14aHUjTG5J+MRPkxF+zMXF8hSkpS19Cg2s+LZyk1iOy+Fl8pUXqrS2NFmspOv4GW+gu38LLYLFGwXZrNdnMPLklx2SvPYKVPyqlzFq0o1u5VqXpWr2CnLY6s4m438TNZ16axpU1jTprCen8JafjJ6XSIrunj0+fGsFsazWZbMy5o0XtVlsNeYyV5DOq/rUtitS2a3NondemHr2OvmVPZb0zlsz+RtVzbve/P42K/i010tH/o0vOtR86ZbxWFXHofdQrb7vi+fD/0FfOjP522vkoPuLPba09htSmK1IpopbRjt0a5kOF4kzPhvyG7+G3FWpyiR3KQ/1YVHSm+el4hZrA5F3xTBamssq22JrHaksNqdynJnCjONCTytiOa+LpR+hT+tia5Uh1uhldwm3esa8U4XibA+Q4LTOTSSGzTEWzOo9OFpcQh3szxpirKiOtSEEtEF2mJuMaZyZqrIg6kiTyYKPHmk8mQoy52OBEfqIqwoDxXgLQ66TmmIMRVht6mWC48pisU3KBZdozLEmIaI23QmWjGY6cBDrTfPyoN4Vh3ORH0C891KNh/U8Hq6hzfLD77BuzPL551ZvuzM8vHlLO+3ZviwPctHw0u23/aWf8B3mc+vV37A9wd4T8QKf+x0t/9peP/sN//yM3S/x/XP6gjiamaH/jF4j9H9Cbwnnwr/Obzqv4T3wdEI2Ul4a5IEeCtjhYy3OJKhQhmD+QK8d1Wi46ihM92NzjRXWhOdDfBaoPa7Tqa7AG/UEbymf4Q3yPw0wRanCbM+TbjtGcKtTyMzP4Xc/Feirc6RYHOBJHsjUp3OoHC/hMr3BhpfY7R+Jqi8r5Ljfh61z0XKgo1pjbfhoc6f5zUCvMPZrvSmOtAeb83dTGce6XyYrwnjZU8yr/vT2e5IYLUugtlCMWNZ7tyLt6VfeotB2W1GZKaMxdoyk+7KQo43K1nz5Q8AACAASURBVOo7rOrE6POD0ReEsVYkZb1Y9h28Rx3vsjaQlfwQVgvDWC+R86JcGC3brU1grz6Jneo4XpRHoS+UsaAOYlYpYTpXzGSOiGfZAUwo/JlQBDChCGAyR8J0XhDTuUFM5wYL+xwyRTxNu8NYsg+PE7x4FOvBo2h3Hke5MxbpwZMoL8ajfZiMucNMnIiFpGBW0uSsZUaxkR3Hi9wEtvIS2VYms61KZUudzpYmgy1tBlu6TLbys9guyGK7UMHLomxeFuewU5LLqzIlu+VKXpXlsVOay3ZRNpsFmWwUZLBekM56YRobRamsF6ewXpzMekkSG6VJvChP5mW10Om+bshgvzGD/cZ09hvS2G9I46Axjf2mNPaa04RdDG0ZHHZk8bYrm3c9ebzvVfGhT837XjVvu4VXaYddSg67Vbzt1fC+T8f7vnze9+l426PksFvB69ZUXjYksFgczuMcCXVSexJtjAi69j+R3fo3Em1PUxZ4i4FUZ8ZU3syVilisCWW5KZKVllj0rQno25JY6UxmqSOJmYZ4nlZGM5ofxkB2AK2JblTJrdCKb5PhdZ1454tE2pw9hrc+zgBvSQgDWZ60RFlTE2pCScB52qJu8ijPiclCAd5nBniHs9zoTHSgPtKKirDbFAZepzj4BmUhJlRKTakJt6RKZk5pkAklkuuUB9+gVmpCW6w5/Wm23Fd58LRExHiFlPGaGOY6stm4V8HuZAdvlu/z4cUEH7en+Lwzw+dXz/m8O8eHl895tzXD++1ZPhj2N/z2eomve8v8dnSf7fUKX/b0J+D9PuMV4P22OvKPne4/3/H+Kbw/fkCbG6lldqj6O3x/Fj0cdb8n0T2u/wLeZz0lP4X3x3z3n4K3LkM48VMv1IO69J/DWxLJUJGcwfwwAV6liO7s7+d4WxKcaIh1oDzMAq3/DbI8LpPgKDyekFmcJcQAb4DJKcS3fkVielqA1/IMUuszRNidJdz6NFKzX5Ca/kKUhRFxNudJtDtLsuNpMl0vkOd1DZXPDbR3bqL2vU6e5yXUPpcollyjIdqC+2pfZqrCGCsIYCTHg740JzoSbOhNc2Aox42JUgnrbXHs9Kay05PCVls8ixVhPFP78ijNmaEoS4YizBiS3eJRjDXTqS7MKzxZVvqxoglg5RjVUNaKwtAXhLCsC2JJIxGeDGskLOuC0BeEsFooZb1YzmZZBFuV0bysjmO3NoGXVbFslUexViRjURvMnCqQ2Twx07kiprL9eaa4w4TiDuOKOzzLETGVF8i0MpAZZRDTeUFM5QUylSNhSiFiMsOfiTQ/xpN9GE/0YTzem4k4HybifJmM82Mq7g6ziWIWkoNZSpOizwxnTRHJek4MGzlxrGfHs65IYCMnic08IXbYVKWwqU7lhTqVF5o0tnQZbOdn8rJQwU5RNjtF2bwsUrBdmMVWfgYvCjPZLMliozSTzdJ0NsvTeFGRxnZVmtDl1qaxW5/GbkMaew1p7Dekc9CYzmFTBm+aM3nbouBNSxb7rRnCPob2TA46hL0Lb7vzeNej5H2vinc9Kt52K3nTpeSwW8mbHhVve9W869PyrlfL2x4tb3uUvOnO4XVLKlu1cUzrwhhM9aVUYkmUxa+Ir/4P5Kb/TqqjEZXBtxlKdeKJyov5MhGLNWEsNUez3BLHcks8y60JLLUnsNCWwHRDHE8ro3mQL2UwR0xbohtVMit0kttkehuT6HyZSBsjEpzOoxbfoC7WmoE8H54WBzOg8KIl2obaMBNKA87TGmnCgxxHnuW7M13kyWShF4/VHgwr3OhKcqAhyppKmRnFwcaUhphQEXaLark5dZHCDbby0NuUBhpTFnidyuDrNEXeojvJkqFsFx4X3OFJaQjjVZE8bzOMlU208mb5Hh9ejPNxe5JPO9N8evWcT7vzvH/5nLdbM7zbmuW9YX/Db0dZ73cxg95QArwnpxq+h3fzhymGH+d2t06Mi/11/SW8Aqp1PB+uZXaohufDR53tzzPfb+hWMzP4A7w/yXe/oSvA++wfzHfHOwp42qZjrOXP4f22d/cEvIbFOMdRwwl4hw3wHj2g6FJ40Z7mQluKM61JjjTHO9IY60CF1BJdgAlZHleIczhPuNVZwsxPE3T71+/gDTQ9TZD5GUIszyCzOUuEnRHh1qcJM/s7Ybd/IdLiLLE250mwO0uSw2nSnM+R5XaZPK/raPxuovG9gcr7ChrfyxSKrlAbbspQrheT5SGM5ftzL9eTvjQn2uKs6Uq2oz/Ticf5d1hsiOBFZyKvetPY6U5hrT6SuWIJ4zke3E+wZSTKgkHZLR5EW/IsyZHnGe4s5hpesGnFrOQLsK4VhqIvCGElP5glbSCLGglL2kCWdcGsFISyWihlrVjOemk4m+WRx5cStiujeVEWyVqRjGVdCAuaIOZVgTxXipnJFTGdE8Bktj/Psv2ZzBUxnScRSilhWnmEcCCzeYHM5gQyky1mOkvETIaImXQRM6kBzKQEMJMcwExSALPJYuZTAllIC2YpI5SVTCl6hZxVRQT6zEj0GdGsZcUKCOfEs5GbwEZeAht5iWwqk9hUJ/NCk8q2Lp2XBRm8LMxgpzCTl4baLlWwXZnDVlU2W1VZbFdnslObyav6TF43ZLLXmMFeYzp7TWnsNaax35jGQVP6MbrvWnN525bDQWsWe20Z7LdncdChOIb3ZL3pEuB9cwLet70aoXo0vOnO401XNjtNqaxVxTKWF0hbjCtqn5vIbv8d8dV/JcriFxTuF6mTmjGS7syExpvFCglLdTKWm2MEeJvjWW6JZ7EtnvnWOKYbYhmvjOZBfhiD2SLaEt2olFmik9xG4WNCkssVomyNSHA6hyrgOjXRltzN8WSsKJCBLE9aY2ypDbtJqf95WiJMGM22Z0LnxkyxF1NF3oxpPBnJcaM7xZGmGBuqZGYUBRkbZnlNqY2wEOZ5I6yolJpRFnyTEsk1ygKvUC83oSPejLuZjjzQeDNWJGG8Mpy5ljRhrOxpI4eLg3zYFBbmfHo5JcD7eoH3O3O83Zr9Dt6vuwv8fgLe3/aEaOG3/dUT8K4Z4N0wwLvxT8L7j9WPs7//8iOqz4dreT5Uy/PhOuaG6/4JeL+vn8F7hO5Ed/F38P4sZnjann/8/yetOkO++4/DK2wkS2a0KoHRqrjvxsmGCuUM5ocK8OYF0JUlPKBoTXaiJdGBpngHGmMdqZRZkS+6SZbHFWLsjJCa/0rw7VNITH5BbHIKkcmvSG6dJtD0DMFH8FqfJdLOiHCbM4SZ/UKY6S9EWJ4lxuY88XZGJDmcIcVR2NercL+CyscYte8NNL7X0PpdEZajy25xV+HOeEkgj7R3uJfrSW+qIy0xlnQk2tCf7sADjTfTlSHoW2J42ZvK6/50tlrj0FdLmdH48SjVkfuxVgzKb3Ev0pyxOBsmU52Zz/ZiWXWHFa0YfX4QqwXBrBaEHMO7rAtiSRvIkjaIpfxglgtC0ReGsVosY71EzkZZBC8qotiuimGzLNKQD4exrAthSRvMojZYAFgdyJxKwqxSzEzet5rOFTGdIxL+zRMzowzkuTKYOWUIc8oQ5vNCWMgLZTEvlKVcoRYVwcxnBjGfEchCulCLGUFCZQazlBnCcoaMlYwI9FlRrCmiWcuOYT0nlvVcoTby4thUxfNCnciWNpnt/FReFqTxqiidV8UZ7JZmsluVw269ilcNSnYacnnVkM1uYzZ7TQr2m7M4aMlkv9kAb1Mae02pHDRl8KY5i7ctObxvzeNtay4HbcL+hYMOBYed2bzpyuFNVy5vunI57MzhsDP3GN233Sre9qh426PmzXGpOOzO5bAri62GZJbKYxjODKAixJY05ysE3/gbkqv/SoLtGbR+12mOtGQ0y4WpfF9WqoNZaQhnpTWOldZ4VprjWW6OZ7E1jrmWWAO8UYzqQrmb5U9LvAuVUkvyJaZk+94k2fUqUbZGxDueQ3nnKtURZvRlufEoP4CBLA/aYu2oC7tFqf8FWsJNuJdlx7jWldkSL2ZKfHiq8+J+nge9aU40x9pSJTOjQHKdsrCb1EaaUx9laYBXWI5eHnqbYsk1isWXqZHeoDXGlL40W+4p3XhcEMCzChlzzcms9ql4+aiag7k+3q8/4sPm0+MHE592F/mwM8+77ee8337Ox+3nfD6Gd5Gvu4v8trvM1/1Vvh5sGHJdYZb3P9+s8Z9v1vnPNwK+35am/zi3+w3eo/WSR6/T/uv640OLf/nD9MJwHXNDdcwN1ws1Imwsmz8CeKSWuWFD1DBkwHfwB3wH/hzeie6fw/uz2d3xjgLG2w3wNv8EXsNttZPwHme81Sncq0ziflXCt6mGsujjjHdAF8pdTSB9ef7H8LYkO9KcYE9T3Dd4C8S3yPK4QrTtWUJNfyHQ5D8QGf8HYpNTSG6eJuj2GYLNzhJicZZQA7wRdmcJtzmD1OIUUvNTRFgZEWN7gXh7Ad5EhzMk2p8l3eUiuZ7XUfncQON3Hd2da+QHXKEi7CZ9ma48KRTzSHuH+3le9KQ40BhpRlucFb2p9tzL8+BpkYj5OjkvupJ4fTeDna4kXjRHs1AsYVzhysNEW4YiTBmJNGM02oKnifY8z/IQXrFpROh1gQK++cHof8RXFyxUfggrhWHoi6QCvqVH+EayXhLOaqFUgDc/hGVdyDHAS5ogFjVBhhWSAsLfOmF/pnIDmM4TMaMMZE4lXKdYUEtZUstY0crR68JZ1QqlV8tYzgtjKSeEJUUQi8cVyGJWIItZQSxlhbGcJWdFEY4+O5LVnEjWcqNYy41mLTeadWUMG6pYNjXxvNAlsl2QzMuiVF6VpvO6PJO9SgV7dXnstWjZa9Ww16Jir0XJfksu+y05HLQqOGjJ5KAlg4OWdPab09hvTuOgOYM3LQretubwrjWPt23CYcr9dgUHHdkGaIU66Dj6+zd8j+B9Y8h833QL8cNBp4K99nTWahKYKYqiM9EHpc9toizPIrryPwi89q+kOZ2jNPAWnbE2PM5xZabwDvraUFYbI9C3xqH/C3jva4Ppy/CjOc6ZCqmFAK/fEbzniHcwIs/vClXy2/RmuPBQd4eBLHc64uypk96m1P8izXJjhjNseKpxYbbEi+dlPkwUePNA5Ul/ugstcXZUSk3Ria5SFnqTuigL6qOtjuGtlltSHmpKseQaRaJLVIVdpznqFt3J1gxnO/NI58ezcmGsbKVLwYv7pezPdPJef58PG2N83Jrk087sd/B+MMD7Zec5X3fn+X13nq+vFvhtd4mv+6tCZ/tn8L4xdL1/gPdbtntyr+9fLcP5r5ak/wHe+ZE65ofrv6u54TrmhwV0j+A92tfw3ADv7IAA7syAkPGeXJDzPbzFTHQV/WPwtgvwPm3V8cTQ8T5uUvKo8Ru8J8fJhIU46cKJn6pkRioSuFcZz2jVD1MNhTIGdCHcVf8R3qZ4uz+FN8T0F8TG/07A9X8n8OavhJieI9T8PFLLC4RZGhFqeQap9VnC7c4SbnsWufVp5FZniLQ5R4ydAG+iwxkS7E4TZ/MryY7nyHS7Qq7XNdS+19H6XyM/4CqV0lv0ZbgxViDmsS6Ah2pfelIcqJPfoiXanJ5kO4YUrjzU+jFVEYK+JZaXPSns9qaw25WIviqMaZUPT9KduR9jyUikOSMRZjyOs2Emw43FPF+WVQFC16uVoNcFspofzOpR5FAQwlJ+CIu6YBYN+C4XhLJSGIq+KIy1EinrpcIomr5IyooB3iVdiIC1AV4B32AWj3b4HscQAULliZhVBgpngQwXhpc0wr211fwI1vIjWSuIZC0/glWtHL1Ghl4tRa8OQ68OZUUVyooyhJW8EJZzpSzlhrOcK6x0XMmLQK+MRK+KYlUVxZomhg1dHJsFCWwVJ7FdmsJORRqvqoQz8fv1Oew3q9hv03HQruOgXctBu5r9NiX7rTnstyjYb8nkoCWTw9bMEwhncdCi4E1rDu/albztUHLYLiB7BO/R//fbhU54r+0I5dzjyOGwS8lhZx6HnXkcdObyujWDncYkFspieKSWUR3uSpz9FSQ3/h3fC/8XQdf/lWy3i9RJzelPduCp0pPnJSJW66SsNkWgb4lG3xKHviWelZYElgxRw4wB3hF1EN2p3jTGOFIRZk6+5Pa3jtfaiDh7I3J9LlMhu0VPhjMPdX4MKjzoTHCkXmZKmf8lmmTGDKZZ8UTtxGyJJ8/LfHhW6MMjtRd3M11pjbenIswUtd9lSoJNDPBaCheHw62olFlSFmpKseQ6ReLLVIVepzHChK5ESwazHHig8WGiLJiZumgWWlNZH8xnb7KF98tDfFx/xKetiZ/AK0w4fDG8bvv66jm/vZrnt1eLfN3T8/Vg3fBR7ej12hG+38P7x/29L777+38F74/LcX7E9yfw1rMw0vA9vENCF/xXp37+eNTyZ/AK3e74PwNvW74BXu0JeH84bHly6XlNGqPVKYxUJDJUFs+9ivjjjPfkONldbQj9agl9uQK87T+F1/oY3hjbs4SY/h3Rjb/hf+1vBN08jdTiAjKri8htLiG1Pk+Y1VmkNmeR233DN8LWiCjb80TbXSDOQYA3zvZXYqx+IcH+DKnOF1B4XEbpcw2t/3UKRNeolN6mN8ONsXwxY/kixnT+9KQ4UiM1oTHClM54G/rTnRjJFdbozdeFs9GRwG5vqjBe1hDJQpGYyRxPHiXZcT/GkiH5bR5EWzKV5sJ8tjdLeXdYUQewohah14jR64IEeAtDWSkMO4Z34RjfYEP0EMxKYQj6IgHhlSIpywWhLOWfRDeYJXWQUNpglrWGGEITxLxKwqxSxGyeiNk8Mc+VQcfwLh7Bq4tgtSCStcIo1ouiWS+KYr0wkvXCiBMVznqhnPV8OWs6OXptOEuaSJZP1MqJ68RrBbFsFMWzWZrIVnkyL6vS2KnNYLc+i72mHA5ahWvDB+06Djt1vOnU8aZTy0G7iv3WXPZaFOw1ZwqrHtsUHLYqOGzN4qBVwX6rgsO2XN52qHjbqeKwI/cY24POb+gKW8gyeN2aaYgiBHwPO/M46MjloEO4WLHfls1OYwovqmN4li+nLzMIjdgOyc3TuJ//73ie+98JNf4fqL0v0xZlzUi6M8803syXSVitl7PaFI6+ORJ9SwyrLfHoWxNYao9nvi2OmUYB3iGlhPYkdxqi7AV4xQK8SS5XibQyItbWiBzvS1RIb9KT7sRDnR9DCg+6k5xpkJlR5n+JRukN7qZY8FjpwEyJB8/LfJgs8uGxxouBLDfaEhyoCL2N0vsixUHG1EWZUxdlSU2kJVVySyqkFpSGmFIceINi8VUqQ65RL79Be5wZd9PtGFV58rREwlR1OM8b41ntVfL6aT3vF/r5tDbK561xPu/M/AHeTy9n+PJyht92ZvhtZ5YvO3PCbO+eYV+DAd5v+Apd78/h/Xn9Fbz/+W77uP50LeSPDyZ+hPcIXQHeo/pzeH/E9yS8RzHDX8F7cjfDeFv+z+Ft+D5m+Aav4cRPVfI3eCvjeVAd/wO8Uu5qg+lXSejNvfNHeOMdaIpzokpuTaHkFgrPq8TYGxFq9guiG/+G/7W/EXzrDHLLS8itLiG3uYTM5gJS63PIbI0EdO2Ej2wRtueItD1PlO15Yu3PkuBwWoDX+hTxdqdJcjAiw/UiuV5XUPtdJV90lUrpbXrSXHikE/GkQMzTAjH9ac7UyW7RIL9NS6QZXQm2DGS58lDjy2RZkOFDWwJ7falst8awVi1lPt+fiSxXHiXacS/SnAcxlownOzKT6c58jjdLeX4sK/1ZVotYMSzF0ReEsmKAdMEAr1BBLGgDWdBKWNQFslwQxFJBMEsFoSwe/VYrxAuL6iAWVYEsqgIFfDVBLGmCWdYEs6AOZE4lZk4p5rlSzJwyiAV1qHBhWGO4MJwfwWphJGtFUawVR7NuqM2SGF6UxrJVFsdWeRzb5XFsl8WxVRbPZmk866UJQpXEH9dGSTwbpQlsliWyVZHMdnUqO7XpvGrI4nVTNnstuey35XHQoWK/Q8Veu5r9Dg2HnRoOO9TstyvZa81lryWbvWYFBy3ZHLbmcNiazWFbNgdt2Ry05XDYnsfbThVvOlUcduay35HNfoeCvXZDGXbu7hoWnh/hu9+ezUFHDvvt2cfHNF81Z/KiJp7VUhn3FWJqo71JdL2Fy/n/ie2p/4bn+f+DcLN/o9D/Gj1xtoxmujCp9WG+PJDVBjmrjXL0TXL0zZGstgiRw1HHO10fw5PyCAZyA2iJc6Yu0o5KqQUFgULUkORylQgrI2Jtz5LjfYly6S260x15oPVh0ABvo1yAt0F6nf4kMx7m2jFV5MZsqReTRd6MabwYUrjRkeRIZZipAG/gDWojzaiLsqAm0pJKuQVloWaUBN2mWGJMieQa5UFXqAq5THPUTXqSrYSlOYX+PKsIY7YuGn2XglcPK3k328Un/T1+2xrny4/wGh5VfNmZ4evONL/tzPBlZ5bPr+aFF2z7euEi8f4yv514Pvz74dq3pTknstwfj2WehPfP1kD+WP8QvAsn4D2JrgBv/Xf4/hm8P+7ineorP853x7v+cXiftumO0X3SouVxk4pHjXk8bMjhQd1JeA341hhO/PwA78Oa7+EdyJfSrwmmXyU2wOv5HbzN8Q40xzsL538kt8n2ukaswzlCzU8huvFv3Ln6N4JvnyHc6jJyawFeuc1F5LbnkdudI9zeiAh7IyLsjIi0O0eE7XlD3HCGePtfibP7lRibU8TZ/kq83RlSnc6h8LiIyvfKcdTQlerMA40/TwokPCsOZiDDjQa5KXVhN6kPNaE1ypy+VEdGcj14nH+HqYpgVluiedWbzKvOBHZaYlitCOG52ofxdGdGYy0ZjbHkcaIdE6lOzGZ5sJDjw2KeH0vKAFa0kuOYYfkEpvO6YOa0QcxpAnmuFvNcFcC8RsSCVsSCLpCFo99pApnXBLKgNpRKwoJScgywcK04hCUDvvMqCXNKMQuqIJY0oSxrpazoZKzky9EXRKAvjGT1CN6SGDZKY3lRHs92ZSI71cm8qklhtzaN3Zo0XtWks1Obzsu6dLZr09iqSWWrOpWtqhS2q1PZrk7lZU0aO3XpvGrIZLdJwevWXPbb8zjoVHHQpeagW81+p4rX7XnstSvZP4K4Lc8Abw57zdkctORw2JLLYWsuh205HLYLnephp5I3XWredKk46Mxlr0PB6/Ysdtsyed2WdQzvq+b04xIuTmQZbrIJRzF3mjLYrk9lrTySRV0gPYleqCX2BFtc5Pa//Tdu/9//G54X/k9irX+hXGLMYJI9jxRuTOl8DfCGo2+UsdIQhr4pnNWWWAO8ccy3xDJVF83jMjl9Cj8aooRLK1UySwqDzMjxu0Wyy1XDx+Cz5Hhfplx6i640B0Y1Xgwq3OlJdjmGtz7sGr0Jpoxm2zJZ4MpMiTBS9kTryXC2G10pTlRJTVH5XKQo8AY1EabURn6DtyTElKLAm5QEmlAiuUGp+PL/w9pddsWdZwvfHzk90z3dPXpmzszp6ekogTghgldRWJAECO5aFAWFe+HuXobH3QWHQDx4gAiQpPu638j3fvAvLEn39HWd82CvRVEkDz9rr/3bQoWvEU3hxrTFmnEmzY4r+W7cKvejtzac+7pkxi+UMX9Xw9L9s7x/epO3470sTQ3zRg/vm/E+lid6eTvRw7uJe7yd6GFZ3++7ODXMm5lRlmbuszw7wvKsMD78dlY/SDH3iHfzTzaUBD6+UPzj+H4K3Q/x/cmM99PZbuM6eH8c3U9doNgIbwm32ku43V7y0/B+gO4GeBsz9OiuPKylri49X5/xnquM5eL6jLdcytmScE4VBnMyz59upTedmR60pboKNV6FHt5YOzRxjtRH2lAWYE6mmzEyW0MCzTbjdeCfnNj3zWqpIcRiJ8GWRoRa7yTcZhcREiMibA2JkOwg3GYH4eIdhIsMiRAZEm1jgFyyjRibbcTYbCVGvJUY8Tbi7QxIddpJ9vHdFHjupSroELo4W85nu3GtwJs7pQGcTXNBFWlBQ/Ahav320xx6mM54CWfTnbiYc4wbxZ4M1AfzWBfNRJucF+0KntaHMVzkxb0MZ64pJFyRi7gcY811hYSeFKd18HpyP8+H0QJ/7utLCsN6dDfAm+NNn9KTgVwvBvO8GCzwZbAwgMEC4fvBPH+GVx7WcvwYUvoylO3DULYPIzl+jOYHMpofwP2Vv8n1Y0R/Pn6sMIQHRaE8KA7nYWkkj8ujeVwh43FFDE8q5TypjOVZtYLx2gQm6pKYrE9msi6FidpkIRpSmGxMZaIxlYmGFCbqU4S/qU9hsj6FqYZUphpTmW5OZ0Z/lPKFTo+uPmbbVrJeJdPabKa12cxoBHhnNVm8UK8LTRZzumzmWpXMt+cw157DXJuSF/oa7WxbBtO6NCY1KUxrU/XArmW9K/AKlyfSmFKnMtGSzPOmRJ7WKxgtDaM/x4uWSAfiXUxx3b+V3X/7mgP/+Ar3vX8nwc6A+sBDnE+QcD3TiXuF7gxV+fOwOYIHzaE8aApirDmMMVU099UyhtXR9LdEcacukitlIXSmutEQIaY+QkxduIjSAAuyPY8Qf3T/RniDD9GaYMN5pTMnUxxpj7PXlxr20BhkTKfclIvpIu4UOdJb5sLdYldu5LtyIcuZziRH6sIsyPPYS4mvMVUhB6kJM6UuwpLqUEvKAkwp9TtMRcARqgIOUe67lzJvQxpD99MmN+VUioSLOS7cKPHiXnUIQ6p4npwqYOZ6I68Hunn3+Bpvn99jeXKIxckhXk8MsjQ5wLupAb6f6uP7qR7eT/bwdlKA983UEK+nR1icGWF5NVbwfSDUf+c+hnc9usL9tse8nf9fhne1q+GT6ArwDpyt/1F0V37/U/DebCv+SXhvaAuE0OR/BO+VpiwuN2asQzeNyw1pXGlM5UpDCpf1Nd4L1QrOV8VxsTqWy7Uxq7sazhaHc6ogiO5cP7qyvejIcKc1eFnb2QAAIABJREFU1QVtogMqhS3NMWLUsfZoFU40RdtRGWxFtocJMlsjAk0342X8DR57/xtfky0EmRoSaLoDf9PthFgZEWm7m0i7XUTaGRFhu4Mw8Q5CRUKEiQyR2hggl2xfjRjxNmSiLSgk20lxNCTLdRf5J/ZQEWiCOkbE6XQX/dXhAM6lu6KNtqYh6CCVnrtoCDxAR6yY06mOnMk4ysVcV25XeDPcFMp4m5xXp1OYVEl5UO7HQI4bt1MchZJDtCWXY6y5l3x0A7wjuT5CD2++P0P6WA9vf54ffTle9GafoD/Hk4FcTwbyfRkoDGCgQPh+MN9f6GzID2Qk158hpS+DWd4MZnoxovRlLC+AsfxAHhQGM1oQtJoFjxUE8aBIOKr5qCyCJxVSnlXF8Kw6lmc1Cp7VxK9mr+N1yUJvbX0aE3VpPK9J4XlNCpMNaUw3ZzDdlM50UzozjULM6mOmMZ2ZpgyhnqvOZk6rZK41l7n2PAFdfbxoy2VGp2RSncmkOlPIjDXZvNAqmdMqeaHOZlaVxQtNNnOtOcy357LQmc98Ry6zbdnMtmXqI4MpbSqT6mSmtanrHtbWMt8VeFcgHm9O5FljPI9qYxgqCuJepjvVgSJCrPdibfANW37/OXv/9iWexv8k3WkXLaGmXE625WaWMz2FHgxXB/CwJZKHzaE8bAzgQVMIYy1RjKiiGWyJorcpgls14VwuCaIt6Ri1odbUh4tojLKhPMgKpZcZCU7GQheOHt6K4ENo46w5neFAV5I9rXJbGkNMKffcS2OQMR0xplxME3GnyIHeMmdhZ0O+CxezXehOcaYh0ooCz/0U++ynLGA/lcGHqQ1fB6//YaqDzagNMaPCdx8lJ3bQELyPthhTTiaJOJ/lKHQ3VAQy0CRnrD2b8YtVLPS0s/zgCm+f3uXt5BBLenzfTg3xw8wQ/2dmgP9vupcfpnt4P9XL8pRwGujV1BBvpodZ0u/rFZbn6Acrfi688494O/94NTv+EN4fXo3zw6vxnwmvvmVs4NxPhb6j4ay+lexMzU/CK6BbtdrRsFJm+FnwavL1nQwr3QzrygyrGa9QZrhcn8KVhhSu1K/Bu3Lc8mJ1HJdqYrlYJeNCeRRnS4Qjl905fnRledOZ7kF76jFak51Qx9vSGGNNS6wEtcKBhmhbKkOtyfI4iFS8A79D3+Fl/A2e+78h4MhWQq2MCDQ3wPfwVoIsdxAu2U2EZBfhNkaEiQ2FbFe8UnLYoa/xGhAj2Y7MZjvRoq1IrbcgF28l3m47ac5G5HrsoSLgIGqZiNOpzlzN8+JuWSAXstxoi5PQFGZKlc9e6oNM0Mms6E6w5XSKAxeynLlR5EFftT+P1FG86E5kUifnWVME98v96VEeF7oc5NZckllzO96e/hQXBtOPM5R9guFcb4YL/Bgq8GMw34+hAn/hUU0fw/n+DOT40Kf0oj/Hm4E8Hwby/TZkxCsZ77C+1juU48eQUp/x5voztoJsYTBjhUGMFgQxVhAknJAvCuFRSRiPyyJ4UhHF08ponlXJeV4Tx/MaBc9r4hmvTWC8LpGJurVMdqI2mfGaZCbqUphsSBUy24ZUpupTma5PYbo+lZmGVGYa05htSme2OYMXLfpygVbJfOtKXXYlcnmhU66WGGY12fqHt2zmNErh51W4c5hvz9PDm8eLdiHjFa4KZ+hPsqcJpQZdOtO6FKZ1SUxpEplUCWfep1UpTKlSmWxJ4XlTEk/qFYxWRXNb6c9ZhQsZxw7juHcTxt/+J5v++AUm//wjgaZbyHPbjzbCjCvJNtzKOkpvgTsj1QE8Vkl5pIpgTBXCmCqcMbU+49VI6WuO5GZ1GBcKA2hNdKEu1JqGCDFNUhsqQ6zJ8zYn2eUAUaIdyGy2k+G2i/JgE7QKEWcyj3IyxYEOhR1NYUJXwyq86TbcLXaiv/wY90qEZTmXla6cTnOmKcqaIu8DFPnsp8RvH5XBh6mPElEXKaIy2JzyAFOqgsyoCjSlzGc/xZ5G1AbtRy09TGe8Necy7Lmaf5y75b4M1EdyX5PIk1OFvLitZnH0AotPbrE4MSBcGp4Y4N3kID9MC/H9lJD9vp0eZGl6kMXpQd5MD7A0LSzRWV7ZWDYrXKtYnnu4EdW5J0Ld98Vj3q7E3GOW54WM9+0HgxRr0I5/FB8uQ//F6h218/oHsw93MpxbtyRHD+5qD++ZjQ9pfadrGDhb98ke3pX67s22j+H9EF9hBeT6STUlV5oEdK80ZXzwsJbMpbpkLtclc6UumSv1SVyuS1zr461WcKlawcVKORfKo/RTa0GczPGjK9OHzjRPutLc6Ux1RZ1gR0OMJU2xIprjbKmLtqEiTESm+yEiLA3wOfAvvPZ/g/eBfxJsuZ1IyS4CLbbjdWgT/uYGhIp3EyraRYiVEaFWQnkhymYHUskOZLYGyO12EGu3gxjJdqTibURZbyXSagtS0RZibLaS5LiDHPe9VAQcRi0Tr8J7ryyYS8oTdCY6oJJaUhNoQl3wQVSR5rTHijmVaMeFdCeu5hzndokXIw2hjLfHMtkRx3RHPI+bIhgo9eFWlgsXFWIuyqy4KZfQo3CkL8WVwUx3BnO9GCr0ZbDAl4F8H4YK/Lhf6M9YYSAPCoMYKwhkONePAaUPA7m+Arr5/gzlBTCY579a410fQ/qa73CuP/fzAxgtDGKsMIixomDGioJ5UBTMWFEIY0UhPCgO5VFpuABveSRPK6J4XiljojqWiZo4JmrjGK9VMF4Tz0Stvr5bn8xkXRITtUlM1CQKUSvUfCf1v5usTWKqLpnp+lRmG9N40ZQuRHMG8+pMFnTZLOiyedmq5GVrDgutOQLGrTnM65TMabOZ0+rx1WQxpxE+z+mUzLflCnXdjjzmO/KY68hlrj2HeV0W85oMZtUZTKszmNKmM9WaxlRrElOtCqa0sUyq5Ey1CEcxp1rSmGhO43ljMo/q4hiqiORCqjfNYY6Ei/aw79s/s/WvX7Hpz19htvW/iBIZUuZziPYoc64mi7md6Uhfvhv3qwJ5qpLxSCNlVBfJqFbKmDaGMa2c+7oY+lVSblSFci7PF12CM3Wh1jRGiGmRSqgOFVHga0mqqwnRNjuIkWwjw92IshBjtPEizmU7czrNke4kO1oijlDhtZPGoH10xJhxKd2WnpJjDFS6c6/UlZuFzlzJdeFchgst0SKKfUwo8tlPkY9QM26S2dAkk1ATbk1lkDkVAWaU+R2mxHs/RZ67qQrYT2P4QdpiLTmbZse1XFfulXoxUBPMcGM0D9szmL5Wz6vhM7x8dJ2X+haypfE+3k0M8MPkIO8nh1ieGGZxcoTF6fsszo6wODvI0kwfb6cHeTc5wrvp+7ydGWX5xShLc2Mszz9geeEBb+cf8m7+kTBO/GIlhLHit/NPWF54wvK8/myQfjeDgOvaIcy130+sxvrx4XXw6ocjPhEb9zLUrv18+mN4V8oPnxqcWMl4b/0ceD/o273SlLUK7+VVeNdayAR4k7hStwbvxZr4dfDG6OEN5UyBAG9nhjcdqSfoTHWjI8UFdbwt9TILGuXWNMfZUCsVUx5qTbqbCWHm2/De/y3exv/E9+C/CLU2QGq/h2BrA7wPbyLAwoAwmz2EinYTbGlEsOUOwqwMiBQZIJUYILPbQaydIQp7I2IkBkSJthFpvZVI661IRVuR2WwlwcGA7OO7KfM7iEoq4nSKM9fzfeirDONKnhddKU5oYsTUhx6hPuQwzeGmaKMt6VZIOJciLKG+lu9Gb6Ufo83hPNXFCF0OWhmjtcH0Fpzgaoo9l2JFXJeJuR0j4V7iUfozjjOg9GCwwJvBfG8G8r0ZKvD9BLz+DOT4MpDrR3+eHwN5/h+hO5Druw5eIfMdyQ/gfkEgo4VBAr56eMeKgnlQLKD7sCRsA7xPyqN4VhnNeJWc8epYxmviGK+J43l1HOM1+se1OgHWFWTHqxNWof0Q3pmGVGab0njRnK6PDOZUmcxrsljQZrGgzWZB34e7oAd4QY/vvDabuVV4s1bhnWsVMuS59lwB3Y5c5tpymNdmMafOYFadybRGD68ujSldEpPaeCbVcUw0y5loVjDZksRkSwrjzck8bUhkrFJGb34IrTIXctzMcDPewpb//JJv//gFm//8FdYG/yDWdhc1/kfolllwPVXMXeVRBorcGa0J5KlaxkONlBFtJPe1UsY0MYxq5Yy0xtCviuJaRTCnlV5oFUepC7WiMUJEc5QNVSHWFPhYkOp6gGixATGSbaS7G1IWYkxrog0Xc45xNsOJU8kOqCJNqfQW4G2XmXIxTUJP8TEGKty5W+LCjYKjAryZLqiiRZT4mFDss58i371r8EYL8FYEmVPmf4QSn0OU+BygxHsflQHG1IeaoJNbcCbVlqs5Ltwt8aC/yp/BugjGtMlMXK5irr+L+bHLLDy7x+tnPSw+7+HteB/fj/fzfmKI5YkRFidHWZweZXH2Pkt6eN9ND/H91H3eTwv13RV4l+aFWJ4XTgS9n3vE93OP+P7F2j6Ht/NPWFqF99kGYD/czfApeFe+/7jGuw7c9dvK1sfqqPAHj2gr+P7UxNoKvrf1Y8Ifwru69FydxzVVjn5YIntdmeHDNjJhB69w1HIN3Uu1CVzSw3uxKo4LFTL9uLAwPNGt9KUjzZO2ZHfako7RmuiEKs6GhmjzVXhrokSUBluSesyYELOteO3/J94HvsX/8CYixEbEHN1HqNgQX7MtBFkZEiHZS5ge3iALA0IstxFmvY0oGwHeOPudJDjsIkayQ4/uNiKttyEVCw9uCfY7yHDdSbG3Mc1RVpxOceZGoS+DtZFcL/TlZJozrQoJLZEWNIaZ0hB6mJYIUzrkIk4n2XE+/SiXlC7cKHTnbrk3Y83hTHclMNkWx9OWKEYq/Lmd5cLVeAlXZNZck1pzO96O3jQX+rPchLptnvBwNpzvw/1Cf0YLAxjV122HV0aBc33pz/WlP9ePAf3nlVhFV18nHs5fg3c9vmsIh3wCXSGeVUQLLWNVsTyvjlsX+sy3ZiO8K5+n61NW8RWy3RSh1NCczmxLxmq8UGUyp16JLOY12QK0unX46nJY0CqZ12Qzp39Ue6HJ4oU2mxc6JS9ac4TOiLYcXrTn8KJVyZwmixfqTGY0GUxrBXgntelMaoRLEuMt8TxvjOV5UxzjLQmMqxJ43hzPk7pYhosjuJnmS5WfiAhLQ6y2/Y1/fPUZ//jqN2z985fYGvyDJLs9NAaac1puxa10Cb15zgyXefKgLogn6mgeqKMYVoUzrI7kvlrGfU0MwzoZvS2RXCkLoDvTA3WsA7UhltSHWdMUKaIyyJI8bzOSnfcjFW0n2mYL6W6GlIca055sy5V8dy5kuXAmxRFNlBlVPrtoDNpPW7QpF1Il3Ctypb/cjTtFTlzPc+RKjhPnMp1RR1tT6mNCia8xxb77qAw+QoNUrL8+bEV5oBklvoco9jah1MeEcj8TqgIPUBt8AK3MnNMpEq4onbhT7EZfhS8DNaGMqBN4er6UmXutzI2c5+XT27x6eoc3T++w9Owe75738m58gLeTIyxP6eGduc/izCDLM/28nxnmh+lR3uu3lAnwjrKoj6W5sQ3w/rCyRGf+6Y/C+6mlOCufP4Xv/wjeT51w/3gb2cqOho1Z7wq8K/jeaS/ZeG1Cnbda1/138K6ccN+Arj4uViu4UCnnfLmUc6XhnCkK5lR+AN3ZPrSnnkCXeBxdogvaBEdUsTY0yixokotoUdhSKxVTEmRJiut+gk0347XvG3xNviXQbAuRkp3InfYTLjHC32IrISIjIm33ESbaTZD5DgLMthFotoVgiy1EiLYjszUkzn4XiY57kEuMiLTeTpT1dqLEBkKGYWNAvL0BaU6GFJzYS2O4BSeTjnKz0JfhBik3iv04leFKW7wtqihLmsJMaQw9TEu4KW0yK07GSzibYs+FTCcuK124mn+MwdogxttimWyPY1In51F9GH2FntxMOyp0OERZcCPOhrvJjvRmuApZb+4JhvTwjhT4bRgfHsr312e1fnp4fTeg+1Pwrsd3Y/a7EV4hInlcFsnTcinPKmQ8q5TzrCp2NZ5XxfG8Kp7x6oQN+K4vK0zVpzBZl8xUfQrTKzXeT8C7Play2XmdUgBXl8NLXQ4L2pxVeOc+hPcDfGd1SmY1WcK0my6L2dZMpnUZTGrSmFSnMqlKER7RmhQ8b1YwrhLiWVMcD6qiuZcdyOnoY6Q5HsDB8O/s/vvX/Om3v+IfX/4Gw//8PS47vyXr6H60IRaci7PmdoaEvgIXRiq9eFAfxGO1lDFVJEMtYQyrIhnVyISMVyejtzmCSyV+dKYfRx1rT12oFQ3hVjRGWFMRZLEKb5T1NgFed0MqwkzoTLHjWuEJLimPcTb1KFqpOdW+e2gM2k+r9AjnU2y4uwFeB67kOHE+0wmNzJoynwN6eI2pCDpCXYQ1teEiqkIsKPM/QpGXCQUnjCn1MaEy4BBVgSbUBBmjjjblZJKYS1mO3C48Rm+5N/01wQyr4nh0poCJW83MDp3i5eMbvHp8k9ePb7H45A5vn97j3fN+3k+O8G56lKXpURanR1icHmRpeoB3M8P8MDO2Ed4Xa/Au/yS8TzeUGj6F76fWQ65H9/3C+Ma1kCtbyj61j/cjdM/WfnRl4lPobsx4Pw3vpx7XVjLeay1KrrVkf2I/Q4p+B2/K6pjwanlBH5dqE7hQFcf5ihjOlUVxpiSU00VBnMr3pyvbh7ZUD7QJx9AmOKNROKCKtaEpxpKWOBvUCfbURUsoCbIi2WU/QUc24bnvv/E79C+CLbcSZbcTufM+ImyNCLTcRqjIiCi7fYSJdhFguh2/Q5vxO/QdAUc2EWa1lWjJDhT2u0k6uo9Y211IRTuQincgtTFEZmNIjM0OFLYGJDsYkOO2i7oQU7oSHLhe6MtwYzQ3S/w5nelKm8KW5ghzmsNMUYWboo00p01qSVesiNOJtpxPd+RC1lEu5TjTU+HDQ1Ukz1vlTHfEM66OZrQqkJ5cN64lSLggNeeK3Jqb8RLupToxmO3GUM4JRvK9GMn3Zjjfh6F8X6Fft8CfoQJ/Blfw1ZcV+nN8Pgnvao03z08Yqsj7GOAP4V2NkggelUTwuDSSx6VSnuh7eJ/pM99nVXE8q1Ssw3cjujMNaUw3pK61kTWkMt2UxsxPwDunztLDKjyiLWhX4M3V47uW9a7+3QZ8lcy2KpnVKZnWZjGjzeJFm7B7YUaXyaQ6jUl1OpPqDCZUqYy3JDKuimdCrWBcFcvTBjnDZRFcSPCgzltE4KFtGP31d/z3V5/x5X/8km++/gLj//4L3sZbKDp2kK4IKy4prLidIaav0JmRKi/GGoJ4pIpiTBXBcEsY99WRPNTKedgay2irnL7mCC4W+9Ce6oo61p7GCBGNEdY0RVoJK1C9TUl22UeUaBsym61keuykKvwQ3akO3Cjy5LLyOGdTj6KLtqTWbx+Nwcboog5zLkUsZLwV7twpduZGviPXcp25mO2MVmZFuY8xpT7GFPsYU+Z/mKoQC6pCLKgIMqfE7zD5J/aT67aXEh8TKoOOUBV4kOpAY1qijtAZb8WFDDtuFbjQU+5Jf00gQy0xPDiZzbOrNcz0d/Dy8VVePbrOm0c3WHx8i6Und3j7vI/vp0Z4Pz3K8vR9FqeGWZwaZGlqgHfTw/wwM/oRvEv6bPdDeL9fWZSuh/ftwlOW55+yPLfx+OXPOQH0b+H9EN+P0P0ReDdemtiY7a6fXPsUvGu31fI3wHu9JZvrK8ctG9O53JC6rsSwsX/3Yk28fjlOPJdq47lQFcu5chlnSiM4XRzMqcJATuXp4U0R4NXEO6FW2KOKtaFZboVaIUGb5Ei9zJaSIGuSXfYTeOQ7vPb/g4Aj3xFmvR2p/U7kTnuJtDUi2Go74eKdSO32EWa9E//DW/Ex+Q7vA9/id+hfhFpsRWqzgzg9vHF2u4kWGxFtY0S0ZCcyiRFyG0PiJAYk2m0jy9WQqsBDtMXZcq3AW4C31J8zWcdoU0hoDjejJcwUbaQFrVGWtEZZ0B5tyal4G86l2HM+3YHzWY7cLPZgsE7IgqY745lqi+NJcyTDZb7cTHPkotySSzFWXJVbcyfJnoEMV4aV7ozmezGS78VgnlB6GCjwYaDAj4ECfwbX46uH90fxzRViZahi+BM13xV4V6M4jIfF4TwsjuBhcQSPSiJ5XBa9Dl4Fz6sVPKsUYg1eIbudaUhbbR+bakxbjemmdGZW0c1k9gNw5zX6Oq5agHdeK2S6L3W5AsJ6eNcy37VHthV8Z1uVzOiymdJlMaUT4F1oz+GFLpNpdZrw0KYREB5XJTGuSmBCreBZs5yxaim3cwJpCbEnWbwXybb/4i+f/5KvP/sFn//6l3z3x6+w3PQPwk13UON5hHNSEVfirbiVbk1vkRPDNV6MNgTysCWC0ZZwhltCGdVE8bg1jkdtCsZa5fQ2RXCh0Evo4Im1pznKhqYoEU1RVlQGm5Pvo4fXWg+v+06qww9zMs2RW0VeXMlx41yaE60yK+oCjGkKPoA28hBnk0TcK3ZlsNKDeyWu3Cx04nq+C5eVLrTKranwFeAt8jKmxPcg5YGmVASZ6csMh8l134fy2C6KvA9QGXSEysCDVAXspyniEG2x5pxNs+F6nhP3yjzoq/FnqFnKaEcajy+WMHVPw8sHF3j14DJvHl4TTsA/usXbZz18PzXM99P3eTs1wtLUEIuTgyxOCnt630/f590KvHp8l+fGeDs3xtu5tRrv+xdrNd718L5dB+//C76/+PCa8KcWof84vBt3NHwK3o/xLV1blPNj2e7qmZ9crqtWMt4srq52NKyDty55YwtZtUIPr4JLtfGcr5RztiyaMyXhnC4K4nRBAKfz/DeUGjTxwmXhVXjjJeiSHWmIsV3LeE034X3gG4LNNxNhY4DUzgiZ4y4iJUb6VZC7iLbbT5j1TnwPbsbL+Fu8jP+J36F/EWK5FamNIbF2u0hw2EOc3W5iJLuQSXYRLdmFTLITuUSAN8F2KxnOBpT5GaOWWXM57wRDjVHcLPPnrPIY7fESIdsNM6NNak1HtIi2SAvaoszpkltzJlHC2VR7of8x/xi3Sz0Zrg9hvFXOVLuCCX3JoTffjWvJtlyKs+ZitAU34yX0pToxlHWc0VxPhnM96Vd60Jdzgt58b/oKfOjPX+lmEDLZgVxh78IKvh8CPJDry2CuL4M5vhvw/RDeB8WhPCgOE6IojAdF4fqI4EFRxCq8z6sVTNQm6h/SPig11CULmW2j0DI284kQwM3ihSpLD2w289qV7DZXX1JYQ3d9zGuU+hDwndcqV+vBc61CbXdWp2Ral82kLosJXSbT2kxhnFiTwZwmg1ltBjO6DCY1KUJtt0XBRIuCR7Uy7uSH0h7rRorDAZy3/x2jv37FF5/9gi8++yVf/ubX7PjbH3Ay+o4E8R7U/hZclou5Gm/BjTRLeoqOMlznxUiDP/ebQhlpCmW4OZQxjZQnbQoet8czqouhpzGMs3kn0CQ4oJbboZLa0Bwl0me8a/BGWm1FKtpMxnEjqkIP0p3iwM0iT67kuHE+3YW2GBENgSY0BhnTEnaAUwlW3Ct2ZajqBL1lx7lT7MKtomNcyz1Ge5yI6oADlPkYU+C5nyJvE8r8jlARYEZloDmlfkfIdd9HtutOCjz3U+Z/iAp/E6r8jWkINUETfZiTSVZcybHndslxeqt9GWyKYLg1gQdncpm4Wc/88Ele3j/H67E1fN8+vcv3k4N8Pz3Cu6lhlqeGWZocZHFykKWpIZan1trJ3s6O8vbFGO/mHvB+/qEQcxu7Gt6tTKzNP9kA74cn338uvp+s8f5cePvP1P6ba8I/ge86dD+cWls95a5egTeLa82ZH8CbIrSR1SZxqTaRizUrZYZ18NYoOF8Zw5lSKaeLwzhVGMjp/ADO5PlzSv+4pks8jjbeCXWcHS0b4D1Kg8yWkkAB3hCzzfgd/JZQq61IbQ2JtjMi2s6IKIkhEWIDpJJdxNjvJ8zKCB+TTXju/ydexv/E99C/CLHcRpTECLntThR2u4iz243cdjcyyW6iJbv18BoRJzEg3nYrqUe3U+S9l8YoCy7kuDPYGMXNcn/O5R6nI8GWljAz1GHmdESL6ZSJaYu0oDXCjE6ZJScVIs6k2HI+y5GLSicu57rQU+nLY7WUyfY4ZjoTGNfIGKn0447SmSsJYs5JzbgWK+Jegh0Dac7cV3owpPSgL9udHqUH93I96cn3pi/fm/58HwbzfBnOW9m3670h1iPcn+PDQI4A70oM5a7BO6ZvJxPgDf0kug+KhIz3WVUsEzUJTNUnM1WXvOExbXKlr7chlemmdAHYlkwBWFUWs+tifUY7r8tloTWPl635vGrL52Vrnh7g3B+Fd0GrD91a69kKvCvZ7oQuk3FtBpPqdGZUacxpMnily2Jel8GMLo0pTRLjzXE8b4rjeaOCoXIpp5N9KfKR4LF/MwZ/+Iy/fPFrfvHrX/Lb3/ya33/xGfu++Qs+xttQHj1AV6g1NxU2XE8w53qqOT3Fjgw3eDHc4MdwQxDDjSEMNwnwPm2P53F7PPd1Mu7Wh3A6xw2Vwha13BZNtIQWqYjGSEsq9PAmOe8l3HILUdabSHfdQWXwAbqS7bhReIIrOe5cyDhGh9yGxuBDNAQZ0xi8j644c+4WuTJc7Ul/hRs9Zce5U+LGjYLjdMXbUB90kHKfA+R77KPQ8wClvoepCDCjKtiCigAz8tz3keWykzz3vRR7H6DM9wBV/geoCz5AU/gB2hVmXMiScLPYhXtV3vQ3hjKoieF+VxrPrlTwoq+VhaGTvB69yJsHV1h8eI3lJ7d5P97H91NDvJ8a4t3UEMurWa8wbLE0NbwK7/sXY3w//5Af5h/yw/wjYWnO3CP9CsmHvH3xSD9AsQ7ej84D/Xx8f/FThy1/Et4zQny4mezfZ70CurfXofvhZrJVeFUn0RfrAAAgAElEQVQ5XF9X212LtLUR4dpELtV8WNsV0L1YHcf5ChlnSiI5XRQqwFsQoD/5I8DbmuSGNt4Zdaw9LXIxTTGWqBQStElHqYuWUORvQbLzPsIsthB45DvhoczOiGhbQ6SSHfowRGa7+wN4v8XH5F/4H9lMqJUBkfqSQqzEiBiJETKbnUjFO4kSGQkrI213EmdniMJ2KymO28g7sZvaMFPOK90ZaormdmUgFwo86Ep2QB1hgSrMHG2EJa2RlrRFWtIeZUmHzJKuWGtOJdlwNt2ec5lCyeFWyQlGGkN5oolmoi2OcV0MjxpDGSzz5maGIxdiLLkcY8VVmRW34+3oS3WmL+MYvVlu9Co96Mk9QU+eF715XvTleTOQ68NQri/9Sm96sz314UVvttdHAA/k+KyD128dvEFr8BaFCaPCK6WF0igel65sJpPytFzIdidrk4RhiIZUfeeCPupTmKxPFeBtzljFdUGbIwCryWFek8u8VogFnYDty7YCXrYX8KqjkNedRbxuL+RVW4HwnS6fBV3exwjrcnjZmsvLtlwW2nJX4Z3VKZnRZjGlzWRSl8GkNp0pTTrT6gzmdJm8bMtmTpfKjDqeaZWC6ZY4njXEMlol51JWCKWBRwmxNubwpr/zl89/ze9++xm/+M3nfPHF5/z56885vPlvhJnuoOT4Qc5EWHMnQcyNRHNupJvTV+rEaLMfw43+DNYFMtgQxFBjiABvhwDvsEbKrZoAurNcaJKLUcXYoJVJaJFa0xhpQUWw2Sq8YeabibD4jhTn7ZQF7KcjQcK1fA+u5LhzKcuNLoUdzWGmNAQdoNZ/N22yI9zMd2ag8gT9le70lh/nXqkbtwqPczrZFlW4KZV+JuS576PghDElPoeoDDSnLlxETagVxd4m5BzfTa7bHmG82OcA1YGHqA0yoS5kP9qYw5xNF3Gt4Ch3Kk/QWx9If0skQ63xPD5XwPStRuZ623g1cm4V36XHN3n37C7vJ/p4PznAe/3QxNLUMItTQ7yeHOTN1PDq2fd3L8b4fu7Bx/DOPeLt3EOW5x6xNCfAuzwvPK79j+D9sGPh58C7emXiR+D96Vqvvsa7Dt0Ps96VybXrKuVqpiuMBa/Be6UxVQ/vh+jGc7kunks1cVysiuV8eTRnisM5XRTCqYJ18Ob40pm+Aq8L6lgHmmPENMosaImzQZPgSE2UDQU+ZiQ77SPCahsh5puR2hgit99FtGQHkeJtREt2EGO3kxj7Pcgd9unh/Q4v43/he3AzgWbbCLU2JFKyk2gbQ2LEBkSLdiAVGRJpbUi41Q6kYiPkdruIszdCIdlGkv02lG47qQw+xNlsN4abZdypCeFSiRcn05zQRFmjCjWnJcQUdagZbZFWdEZb0yGzojPGkpMJIs6k2nIm1ZbTabZczT9GX7X/am/veFssz3UyHjWG0ZPnxmWFmAvRFpwNPcyVaCtuKWy5l+JEb+ZxepUe9OZ60JN3gt5cT/pyhcm1wRxv+rI96cnyoCfrBD1ZnvRkeX6E74BSiI3wBurhDWGsSMh0V9B9UiblaXk0zypkPC2X8aRMxrPKOCZqEpiuT1kdgJhtTGOmIU3/kJbGVEMqk/oVj3MaJQu6XF63F+gh3Riv2gp53V7Eq45iXnUW87qrhDfdpbzpKuFNR7HwXVuhHt+N8L5szeVVex4v2/NYaM9jXj/pNqvNZlqTxZQmg2ntyoKcDKHc0CbcW5vTJjHTLGO2WcZcSyxP6+T0FsvQxPogtTPDfPt3fPOn3/PLX/6SX372Ob/44vd8+fVX/NeffoeVwT+IFe2k1vMwl6TW9CSJuJlkxo0McwYqXHioDmSkMYD+Gn8G6gIZbAhmTB3Fs44EHrcrGFJHcr3Kl46MozTIrFDFiNDFSFBJrWmMMKMi2IwCX1OSnPYSaraJMLN/keS4jRK/fbQqxFzNc+NKjjtXlB6cTHRAHWVJfbAJVT470UQe5JrSkb4Kd/or3emvdKO3zJ07Rcc5n2ZPa7QFNQGHyD2+lzx3Ad7qYAuapBJhXDngCHkee1Ee30226y6KvQ5QHWRGdZAJVQF7UElNOJViyeU8B26Wu3Gv1o/exhAGVDIedGcyfqmC2dsqXg6e4vXIed6MXWbx0TWWn9zk3fO7fD/Zx/fTg7ybETLcN1PDvJwc5PXUEIv6rPfd7KgArx7ftTWRj1iee8iSHt6luccCvHOfOoj5/wjvT10VXt/VsAbvxxvJ1qP7fwPvhxnvDU0e11VK4VFtFV4B36uNaVzVw7uxrquHt1YhoFsRw9nSqFV4T2/IeH3oSDtBa+JxtApn1LEOtMjXdzU4UhNpQ8Fqi40BYZbCI1mMnRFSiQGR4q3I7AyJc9xNrMNe5Pb7CLMyxMdkE14HvsPv0BYCzQ0IFRkRKdlFtMQQuY0B0aLtRFptJ8JqO+FWBkjFRsTa70Fhv4tYyTYSbLeS6WJIqf8BTmUcY7Axmjs1oVwt9+NkmjMtERY0Bh2hOegImlAz2qXWdMWI6ZRZCeWGeDFnUmw5nSLhZIoNF5VO3C71ZKAmkAfNkTzVyHjeKuepOprhCn9uZ7lyKVZMd/BBzoabcllqxc14e3rTj9Gf7UFfjgd9uSfoz/WkP9eL/hxP+pWe9GWfoCfLg3uZK3FiA74r8H6Y8Q7nCRnvaGEwY4UhjBUK8D4ujeJpudC7O14Vy/PKWJ5VyHleJTyiTdUlr06fzTZujJmmdKabM5jTKHnZmsfr9gIWO4t501HMq/YiXrYX8rK9kFftRbzuKOZ1ZwmvO0t501XKYnc5SycrWOwuZ7GrjDedJcK/aSsQsl5drtDd0JrHy7Y8Xrbnr6HbKowXC49mwoiwsIMhhSldOlOtWcy0ZTDbns6sNpEXLTHMNMYwWR9Db0E4ulhvUtxssNtrwKa//pk/fvUVv/7st/z6t1/yqy/+wB//8DX/+utX2O/6b1Lsd9Pif4Srcmt6U8XcSrXgRpYVA1VuPNSGMNIURH+1AO9QYzAPNFKedybypCOegZZwrlV405HhSFOMFRq5mLZYWzTRIpojLYTVkP4WpLgaE26+hXDz70hy3EaRz160sdZcynblstKNK0oPTicfpTVGTGPoISp9jFCFH+BSph33So7RV3FcD+9x7hQe42K6PZ1ya2oDD5Hjuptct30Uex+kOsSCFpktLTI7qkMsKPY5SK7bXjKdd1LsZUJtiAU1wYeoCtxHS5QJJ5MtuZRrz80yN+7V+tLbEMRASxRjHSk8P1fE9I0GFvq7eDV8ltdjl1h8eIWlR9d4+/Qm30/c5fupPiHrnRlhaWaE1zPDvJkeZnFqmKWpkdWLxO9nx/j+xQO+n3vI+/lHvJt/xPL8I5bnH38M77rHtf9xqWF9/+6n8F2f9f47dP9v4V2/IOe6Jo8b6pyP4L3alMbVxjSuNaRyuS6JC9XCJrLV8eAaBZeq47iw+qgWyemisHXw+nMm349T2T50pHqgiz/2I/A6UBNhQ763GSnOxkSLDQm33o7UZgfRtjuIstlGpHgLMfaGxDvvJe7oXuT2ewmzMsTXZBPeB77D78g2gix2ECraRaRkt9C9IDFAKtpGuOUWwiy3EmZpgFS8kziHfSjsdyO32U6czRZSjxpQ6L2PzlQX+uqjuFMTxvWqILrTXWgINaMu4CBNgYfRhJrRES3ipFxCl8yazmgrTirEnE2241SSDV2JIs5m2HM1/xh3y7wZqg3mYYuU520KJtrjedQYyWCpH1cS7WkLPEBX0EFOhRzhikxMb6orA1keDCg9GMg9wWCuJ4N5XgzknKBP6UFvtgf3Mt25l+nO3Qw37ma4b8C3X+m9rtTgtwHelax3tCCYscJQHhZH8KRMyvPKGCaq45isiWeyRsFEtWL1IW2yNnm1a+FFU8bGaBHqtyuZ7mJnMcvdZSx1l/K6U8hshVgBt5w3XeUsdlewdLKSt6erWD5VxdLJSt50lfGqs5iX7YUstBawoMtfqwO35/Oyo4CF9jx9iUFAd0KdzrgqlXFVMlMtSUyrkphqTWeqI4vJ9jQmWpOZ0cQz3yJnqj6GJ5UyziX7ke0p4dihXWz5r7/wm//4Dz777Rd89sXXfPa7P/DZ7/7IX//0ewz+/jXH9v+THNe9tIWacTNBRH+GmNsZVtzMETNYc4JHrRHcbwqmv9qPwbpAhppCeKiVMdGdzJOOePqbw7hS7klnuiMtcmu0sTa0x9mhixGjirKkNsyK0iAr0o+bEGG5jXDzTSQ6bqfQew9qmSXnM45yKfsYV3NOcDbVhU6FLc3hR6j0NqI5dB/nU8XcLnSmt+wY/ZVu9JQe406hC5czHDilEFMXeIhs553kHNtDsbcJ1SEWqGLs0MQ60BAppiLQjDyP/WQ4GVHsdZD6MGtqQ45QHbiflqiDdCdZcjFnHbz1AQw0hTPWmsDTUzlMXathvq+dl0OnhXLD2CUWH1zi7eOrvH9+ix8me4TdDdPCOsjFuVEWZ0YEeCeHhUXpk8O8m77P+5lR3uvPvr9beMzbl49ZXtCDO/9kteTw9n8D3o/WQ36A70dTax/cVvt52e4HY8M/Au/anoaPM14B3lSu1qdwuTZpdQvZ+r0Ml6qF3l3hUS1iFd4zRUGcKQzgdJ4f3VletCW5oYlzQRN7VA+vhGa5Nao4iVBqiLAh38uMVJcDxNjuJFJkQJSNAVKb7UTZbEVqs5U4RyOSXPcT57iHaMkuQiy242OyCW+TTXp4DQV4bXcjszUizs4AqWgrYRabCbPcqs94dxJnv5e4dfAmO2wnz2M32ngHblQEc7MqhJs1oZzMOEZ9iCm1AQdpDj6CNtyCjmgR3TFiOqOt6JBa0h0r4kySLScTBXhPpUg4l+nI9Xw3+ir9GW2M4LFGzrPWeJ6o5Dyoi+RmlhvdURZ0hR6hM/Ag5yMsuKVwoDfFlYEMNwazPRjKOcFQrif9OR70Kt3pyXbXZ7xr8K7g25vtSV+2N/0/kvGuwlsYsgrv41IpzypiGK9agTeByZoEJmoSmNDDK+xcEOCda84UoiWLObWSeV0OL9vyedNZxGJ3Kcsny1nsLhUQ7SjiZUcxrzpKeN1VxpuuCt50V/Cmu5Klk1Usn65m6VQVS6cqedNdzqvOEhbai1hoK2ShrYBX7QW86ijQo5svLEnXZjOlyWBclcbzllSeqVJ4rkpmUpXElDqJSV0qk21pTLSmMK5LZEIVz2RjLEMlEVxK86cswAE/i32YbP6Gv/7+S371q1/x2W8/5/Mvv+aL3/2B3/3uT3z71z+x/7s/4XvkO0o893NSas7tZBH9WWJuZ1lzM0/CYK0nj3QR3G8KYaDan6H6IEaaQ3mokzHencTjdgW9jSFcKvGgI92BllhrdHE2dCj08EotqQu3ojxYRKbbQaRW24m02EySowGF3ntokZpzJtWB8xnOXMpy42yqM13x9rSEm1LhbURj8D7OJFtzM/8ovWXHGNDDe7vAmcsZ9pyOF1MfeIhsp50oXXdT6GlMVZApLTIJmlh7mqTCMvZ8D2PSHY0o9DShNsSK2mBTaoJMaIk6TFeiJReU9twoc+NurQ+9df4MNoYwpo3jSXcmk5crmOvRsTDYzav753g9ep43o+dYenCBt0+v8n78Nu8n+3g3Pczyi/vCePCL+yxOjwjwTgzxdmKYd/re3/f60+9r8D7534V3wxL0H+nn/eS48Jmaj26r/Zw+3pXtZLd+MtvN55o6V2gjW9fNsFLbFTaRCQ9rF6oV+i1kCi5Vxwt7GfS9u6dLojhdHMGpwlDOFIVwtjiYM4WBnM7zoyvTE13CMVTyo6jljqjlDqjkElSxYtQKW7QJjtRG2JDvZU6aqwlx9nuQ2hgSKd5OpEhAV2a7jXinXaQeNybOcTeRoh0EmQk9vD7r4RXvItJ2DzF2O1HY7yBavJUwi02EW24lwmoHUvFOYu32EGe3C7mNAXE220i030b28Z00ysScz/fmalkQt2sjOJl5nNrgI9QGHEQVZk5rlBUd0SI6o0W0R1mutpWdSrDhZIINXQliuhLFdCfacDHTiXslPgzXhjLWHM0jjYJnugSeaeLpLQ7gfIIj3ZGWtPod4GTwEa5IRdxRONCf4spwpjvDSg+Gck/Ql+NOj9KNnmx3evXlBgFeIe5lutOTdULIerO9P6rxfgreB0UCvE/LY3heGctEdTxTtQlM1yV9sHdB6NWda85kviVbCJVSeDRry+dVRxFvukpYPFnG0qly3nSX8rKjSEC0vZiX7SW87ixjsVuA93V3JW9OVrF4qprFU1UsnqrkdXc5LztLWegoZkFfphAe4ApX4Z3VKZlUZzDeksqz5mSeNCfxpCWJp6okxjVJTGqTmNAmMa5NYkKbyIQmgadN8TysjeNiZhBVIc5ESEw4svUb/vsPX/Llbz/j17/6FZ//9rd89dWX/P7L3/OH3/2Z7X//Tyx2/I0I8VZqA0w4H2vB3TRr+pVibinF3Mi3Y6DWi4d6eIeq/RmuD+Z+SziPWmMY70riYWssd+sCOV90nPY0e1SxojV45QK89RFWVISIyXY/jEy0g2irrSQfFeBtijLjZJItZ1IdOZ/uypkUJ7oTHGiJMKPceyf1QXs5mWDB9Rx7ektdGax0p6fkGLfyBXjPJohpCBIy3myXXRR47KUi4BDNUhGaWDtaZBJqw6wpOHGAVAcj8t0PUBVgSU2QGXXBh1FJTelKtOK80p7rZce5W+NNX60fQw1BjGlieNKZyuTFUl7cUTPf38mr4TO8GjnDq5FTvBk9zdKjC7x9do23E/d4Oz3I8tx9ll8+EAYmVuAdH+Lt+BDvJoUe3/ez/zN4VybYPpxsWxkdFjLeFXw/6Of9ufD+u1HhD7Pdn4JXQDePq6oc4bbaj3QzXK5N4lJN4mp991J1PJdr4j+Z8Z4qDONMcSjnSkI4WxjIqVxfOtI9UMc50xRtT4vMHlWM/Sq8mjhbtPGO1ISLyfcyI83VhHjHfchsdxIp3k649RaiJduIdTAgyWUP6e4mxDnsJtxyG4FHNgvwHtyMvx7eMJvdRNntJcZ+J3H224kWbyXcchPhVtuIsBbgjZHsJtZ2F7ESQxS2BiTabyfD1ZDqcAs6M45zsdifO/VSTmW5UxtiSk3AQZpCTdFEWNAWZUWH1Ir2KKGftzPGipPxYk4lSjiVbEtXgphWuQWnkmy5medOX0UAA7Xh3G+K4YkukYn2FEaqI7mp9OSs3Bat7wHafQ9wJvAI1yKt6Y13ZCjtGENZbgwq3elTunFPeZwepTt9Ss8Pst4VfD3oyfKkL9tL/8D2QY03f6XGG8pYYTgPiyN5VCIVHtMq5PqsN4HpuuTVvQuTtclM1aUw25jOfEsWL9VKXqpzWFALnQoL7fm86ixafSxbPFnG665SXrYXsdBWxEKbHt6uct50V/K6u4JXXQK+AsCVvDlZwauuMhY6SgR4O4p42VGk/3+LeNlRwHxbHtPabMZb0njanMzjpkQhWpJ4ok7iiTaJZ9pExjXxTKjiGG+J43lTLP2lkVzMDKQ8xIlwyUFsdm1my1//wB8//4zfffZrPv/s13z1xW/409e/4y9f/4G/ff2f7P3X33HY90/iHHfQHHqIi/EW3E23olcp4laOmBuFDgzU+fBQG8loUyjDNYGMNIRwXyXA+7wzkQc6Obdr/DlX4Ep7qj3qOBE6hYQOhS06uQiV1IKGCGuqQm3IOWGKXGyEzHobqU6GFHrvpSnSlO5ECaeS7TmT4sTJREe64h1oDjel1NOI2oDddMaZcSXblp5SV4aq3OktPcbtfCeuZtpzLtGGxuDDKF12oXTZSb77bsr9TWiMskQll9AcLaEuXET+iQOk2BuSe9yYMh8zqgPMqA85glpqTkeCFWez7Lhacozb1Z701PgwWBfAaIuUx21JjJ8rYvpmMy96WlkYPMnL4ZO8HO7i1f1u3jw4y9KTyyw/v83y1IAA76uHLM+NsTQzwvI6eN9P6jPeVXgfrZYalvTorsH77JPwrh8d/lF4+87V0beC78VGIfTZ7kd9ux/C+xM7Gtajux7elbWQ/xbeFqV+4fnasvO1/l0B3Yvr2sgur8ana7xni0M5XxrK2aJATub40JbqRnOMI/WREpqktrTIbFHJJahjxajjbNEo7KkOE5F74ghpriYkOhsjt9+jh3czMtvtxDsZkXJ8H5knDhHnsJtQ8y0EHN6Er8kmfFfgtTQkXLKXaIf9xNgbEWu7lWjxFsItNxNhtY1Ia0OiRDuJFu8ixmYXCtudJNgZkWT//xN2V11x51u79/fB/Sxri6fTaUlCcAhxgpbhLsEdqrBCqnB3dwvuDiEGBAIEj0t3XDpJr7XH2O/j+xxUQZKWdR9co8bgBXzGZP7nb04tUh10KA00piXBhuE8b2brohjK8qA21IRK/1PUBJ6mMdiYtnBTuqTmdEnN6JKa0RNtQV+cgEGlhNE0O3riBTRHnKEzxoyJdAemC1Q7fm9UR7DZGs+jnlRuNcm5WRHGpMKBNp9TtHoco9P9GCP+Z5mNErOkdGAp1YmlDBfmM52ZzXJmPtuNBfVy9C14Z1Jd1HHjepo78+meLGR6sZCpwvfjVEMQawUhrKtndrcOW94uidyueh9VJ/BLXdI2vo9rVft1nzam8fJCFq/bcnjVmsurtlxedOTyvDOPl90FvOop+gzeF11FPP8TeF/1lvOyp+yzvOotVVe7W/AW8bKniFe9xbzqLeZFdz5PO3N41JrO3cYkbjckstkQz2ZjAreaFdy6oGC9NZGN1njutcTyuDGKB7WR3KmUMpJ0nhJ/CcECI85qHOTQnm/Y9cU/+PJv/8NXf/8fvvnH/7Dry7+x95t/8N2OHfy481uMj/6Am7EGyc4GtEmNmVSYMZNmzlyWJddyRFwttGWx1ofNNinrTaGs1ASy2hDC6oUwNjuiuNeTyHpbNFerfBnKc1TBGyekI05Md/wn8EZYUhUqJsfTBLlYnxihFimOuhR6G9EkNaEvUURfohX9iTb0xlvTHWtNY4gxxR46VPnq0Rlzlol0EXMljixXuXOj1JmZfHsuZdgwphTTFGJMjrMB2c565LnrU+p7grpwE5qiBDRGiqgNsyTP/SRKK20yHY9R6HGGcl9j6oJNaJGZ0hVnzmCamMlCR65WuDNb4clCtS8rjeFstsVzdyCPh1N1/DzdytMbPTxf6uHFzW5ervTwem2AN5ujvL17lV8fLfDr05U/wPv+wU0+PFzmt0cr/PsTeN8/v8W7F7f49cVt3qo/sG2f/3l+bxvXv9rZ8NfwjtaxMFrHwlg9i59kYaSW+eEa5n//Wu2TqYa531e7n1a8PWXbmekuY7pLXfF2qvq7134/zfBZtZvDxaZMJupTGa9N+gRfNbw1CsarEhmvSmC8Kp6J6ngma+K5WPMJvOXRDJfKGCoOZ6AgmKGiYEZLQhgqCKAv04t2hQsNkdbUhAqojxDRFCmmJVpEq1zEhVgJLTFWVAZbkuNhTKrTKZT2J5BbGyAVHCXc4jAxVlooHA1IdjlOmscZYq31CT53BL8zh/A5fQjfM0fwP6dJkLkOEWJDomyMiLbSJVp8FJlA4yO8Am2kAh1kQl2iRLrEivWIt9JFYaNDqpMehX5nqIsSMZB9nut1UQxnn6c+wpzKgNOqIXP/07QEn6Mj3JwuqQU9kRb0RFvQE2vBkFLCeIY9fQlCmsNP0SYzZihRwsUMJ67keTFbFsxKQxR32xO515bIvQsJzGR70R1qzgXP4zQ46NDhZshEsCkzMRLmEu24keLEXJoj1zMcmc90VX1oy3RjLt2V2TQXZlKcmU5xYSbFjdlUd+bSPJnP8OJGhjeLmT7qG2vqilf9YW3rocRmkeqy8O2SSO6URvOgMo7Hny3A+RzeV62fwNuey/NOVdWrwlfVcnjdU8TLziJedBbysrOIV9vwlvOqp4wX3SXbedlTrE7RNrpb8G79/VlXPr90ZPOgJY3bDUo26xNYr4tjsyGO282J3L6QwMaFODZaYrjdEMntqnAWCwK5nOpNmZ+YEAtDzLW/5+DOL/n6n3/ni7//jS///jd2/PNv7Pni7+z7+h98u+Nf/LhrBxq79yPQ+YkACy2yPYzoij7HVJK5Ct5MATO5EmaKHFiq82WzXQXvak0ga40hrLdGcKszmnvd8axdiORquTdD2Q50J1nTHieiK15CT8JWq0EFb3WYiDyvcyRY6SMXaZPioEeh13EaI7bgldCXaEVPnBVdMRIags9S5K5NhbcubdJTjCZbMlfswGq1O4tlzlwvsOdKlg0TKRIuRJhQ4H6MXFcD8t0NKPU9QW2oCY0ySxplQhW8HidIstYmzd6AbOcTlHidoSbIhGapGe1yc/qTRYznOXCl1I3Zck8Wqny4WR/KWksMd/qzeHixmp+nW3h6o5vni708v9nDi+U+Xq0O8HpjlDe3p3h7b4Zff17k/ct13j9b48OTVT48XubDw4/wqireTfUzYdXFiXfPP4H32dbdtU8X5WwtRP/v8G7t7v0/H7GtY3FMjfBoHTf+At4tdOeHqpkbrFLhO1DJ9QEVvLP9FVzvK+d6TznXe8q43l3GbHcZM12lTHeWqFOszifVbuvWRrIcppqymGzMYLwuhTE1vFvLcSbrk5moVTJercJ3rCqe8ap4JqsTuFiT8EmPN5KhIhW6fXn+DBQEMlIUzGBuAD1pXrTGO1MfIaE6xIK6cEuaZAIuxIhpj7PiQowVjTIrKgItyfM4R7rTKZS2RsSJ9Yi00EBqcYg4a22SnAxJcjlOkutJoqz0CTyngd+Zw6pq9+wRAk00CbHQRirWJ8pa9UItUqhNhIUmoaZHCDPXIMJSE5lQi0iRNpFC1cmVaJE2Cjt90l2PU+B7lsoIS3oz3JmtlTGS60VTtIiqIGPKfE5Q4X2ShgBj2kLM6ZYK6IsW0RsjoDvGnEGFiPF0WwYThXREGtMpNaY30ozheDFTmS7MFPkwX+I930YAACAASURBVBbIzZpw7rUn8nI4h9VqGeNKJ1oDzlFqc5QKGw1aPY4xGGTCpSgxs4n2zCntmU+250aaAwsZjtzIcGIu3YnZVCdmkp2YTnZhJsWdmVRPZlPPM5fmzXy6NwsZPixlbV0eVt1eUwEcwlp+KGv5YawXhLNRKGWzOIo7pbHqZTgJPKhK5GG1kse1yfxSn8qzpnRetGSq2g2tqocSzzpytvOiM0/1QWxrhKyrSJXuIt70FPOmp4RXW9B2F/Oyu4iXPYW86snnZU+BKuoPci+6i3nWVcTTzkJ+ac/jcWs295vV8NbFs14by2Z9LHea47jXIud+UxR366WsVYRxPT+IzlhX8r2FBJgZYHz4WzT2fsPOL/7BF//8O19+8U+++fJf7PrqS/Z+/RX7v/6aA998w6FdO9Daswtrve+RCbUo8jpOn9yUy8mWXE+x5Ea6iPkcG24UubBS789mh5S1phBWavzZaArlTkcU97piudcdx2qzlKvFXgynOdCXaE2XXExvvDX9ibZ0xIpokppRF25OdZgFBd5nSLLVJUGiRbKtPnluJ2gINaE/QcSAQsJgkjW9CRK6YsXUB52hyFWbMg8dmoOMGIozZb7Ano0ad25WODFfbMe1PBumMq1ojzKlxOs4hR5GFHkcp8znNLUh5jRKhWp4LSjwPEGKjTYpNnqk2hiS53aKSn8TGsLNaI0xp1cpYjzbnqtFblwv92Kh2o+lumBuNkm53ZfGL5cqeTbbwouFXl4sDfL85hAvlod5tTbKm/UxXq+P8mZznHcPpvnt2U3+82yF//tslX//ssKHRzd5r/7A9v6xCt5/P7ujXo6jujzxEd1bvNvObfVC9Ht/uZf3896v6gTQ/9n6kLY0VsfiaK0KXXXmR2qZ/5OHE5/BO1ilQlcdFbwVzPWWM9dTroK3q5SZzpLP8im8qm1keVxqyWGqSbUKcrIh/SO86scTWy2HidqkbXjHKxMYr0pgslqVCfUayJESKYOFofQXBNKb58tAvj/DBcEMZPvTlXyellhHasNFVAebURdmTpPMktYYMZ1xNlyItqYhQkJ5gCX5HiakO55CaWVInFCbKIsjRFocJsFGhxRnI5TOx0l0Oo5MrEfAOQ18zxxRVbvGGgSZahJmqY1MrEuUtR6RYj1kAj3CzbUIMdmC9yhSoSaRIi1kQk3CLTSQCTRJsDMg3e0UeT7GlIaY0Z3mykyNlLF8H1rjbagJNaXE6wSlnkbU+pzhQpAZXVIhAzGSj/AmChlLtWZYIaQvxoxu2Tm6ws7SH2XOxVR7pvM9uJbvyUyRD3da43g7UcDd1kSuFwXSHSmmyF6LPPFPVNhr0eJpxGCwKZejJUzLrZlLtGU+yZYbabbcSLNjPs2B6ymOKniTXJhOdmMm2ZOZlPPMpngxl+rNfJqq6l3O9lUduszxUZ9+D2Tl0/Pu+RGsF8rYLI7idkksd8rk3KuI/wO+TxvTeN6cwQv1S7WnbVk8UedZezYvO3J51ZnP665C3nQX8qaraDuvu1V5pe7hvuhSfTh72ZOnSnc+L7oLeN5VyLPOQp50FPBzez6PWnN40JzJncYUNusS2ayNY6Mmhlt1MdxpjOVeQxT3asPZKAtiJseXvgR3ss9b4mOij4nGdxz86p/s/Off+eIff+OLf/2Dr7/+kp3ffM2eHd+wf8cODuzYxfc7dnFk9w50932No8FB4iU6VPqdZCjBnKupQuZSBCykiVnKtudmsRtr9QFsdESw1hTMcrUvm82hPOiK4UG3nHtdsaw0hHE534PhJDv6463oiRHTF2/NgMKOjlgRDRGm1IWbUhNmRpHPKVIcdFBYaZFso0+O80kaQkwZSBAxqLRiOMWG/kQJXbGibXhLXbWp9zGgP8qYuTxbNmvcWKl05EapLTOFNlzOtaYr1owK35MUex6nyP0EZd5nqA22oDFCSKNUBW/h+ZOk2umQbK2LQqxHltNxSn3OUhtiSku0GT0KEWMZdlwpcOV6mRcLNf4s1Aay2BDK7b4Unlwu58X1Fl4t9fNqeYQXy2O8WBnn1doEr9fHeLUyyKuVfn69M8VvP8/zf58s8f+er/B/nyzz/tES7x4u8euDm7x7tMpvv6jg3cZ3u8WgroCfbapzS3348p76/M8f10N+zJ/cXFONjf0R3htb+auK93fwXh+oVMNb8Qd4pzuKP8lfr4HcujgxUZ/KxHZ/N2V7D+94TRLjVSp4J6pUT4ZV8MYzUSlnvEK9BrJIPb9bGMBQYSDDBcH0ZfrSrnCjMdqO2jDVaev6cAuaIwW0RkvokNvQEqWG119V8aY5nCBBrEespSZRFqrrwIl2eqS4HEfhZES8vRFSkS4B5zTwO6tKwLmjBJtpqa4LS/SItjEgSqJPpFCfCAttQkw1VFMN6mXoEZZHCbdQjZlFWGgQZ61HqvMJcrzPqOBNVcE7WRRAb4ozjTIBJV7HKXIzpMrrFI3+5+gIs6A3SlXx9sotGUgUMpIsYUghZEBuTm+UKT0R5xiItuBiqh3X8ty4muvGtXxPlmvDedCp5E5rApuNsVxMd6fe9zQlDlqU2GhQaa/JBY9j9AecZSLcgulYCbOJVsyn2DCfasd8qgNz2/A6c03pwjWlK9NJ7kwneTCT7MH1FA/m0zxZyPBiKdOL5SxvlrN8uZnlz83sAG5mB7KcE8xqXhhr+VI2CiO5VRz9Gb73KxN5WP1xumFrrOxpi+o+2pMLqjxry+Jlew6vOvJ43ZnP686C7bz6JC+7VONizzvzed6Vx/PuPJ515fG0I5cn7bn80pbDz62qPG7N4X5zOnfqk9msTWCtKpaNmlhu1cVyqy6GzdooVirCmS/wZzLVnRapNTkeJgSaaGN2eB+6e79h3z//zs5//ZMdX37Jjq+/YseOr9m142v27fiGAzt38P2u3RzasxetfbswOPANrsd/IMlWn9qgs4wqBUxniJlPE7GYLmEpx4HlYndW6/3ZaA9ntSnoI7zdMdzriuFWexQLNUFMZrnQn2BFT6yIrighPXIr+hJsaIsWUBd2jtowE6rDzCjyPU2qgy5Ka21SbA3Jcz1FY6gZAwlihpKsGUm1pV9hRVesal9DsasOJS5a1JzXoSv8JNNZEtYqnblZ7sCNUluuF9lyLd+WnjgLKv1OUuxhRL6rIcWeJ6kONKM+XEBDhIDaMAuKvE6S7qBLio0uCrEu6faG5LufoDLgLM2RZnQnChlOtWEqx4npYg/mK324UROggrc3mSeXSnl5vZm3y/28XR3l1eo4L1cneLk6zsvVUV4uD/DyZh+vN8Z5e2+aD4/m+M8vS/z75yXeP1rk3cMl3j28ybtHK3z4eYPfnqiX5Dy7rbq99kz1oGK7/fBsk/efnIRXVbNbt9Xuf9b/3WpH/O/wblW7fzXR8F/gneuvZP4TeLer3E/gvfYJvFtzu5eaP8I71ZTx2ZmfbXRrkxivUTJepWCiSsFkdaI6CUxWxTNRGct4eTQj6hdrw0UhjBQHMVwUxHBBML0Z3lyId6JeZkVNmICaUHMaIixpiRLSGi2hPdaGlkgr6sMllPlbkON2lhQ7I+KE2kRbaBBtqUGsWItEewOSXU6S6GCE3NaQCIEOAec08DfWIOCcJkGmWoSYaxMu1CHKWp9YW0OirQxU8FpqE2KmQaga3jALDULNjxBidpgQ00OEmR8hRqKL0sGIrPOnKQk2pSvFlelqKZdKgxnNOU9rrIRir+Pku+hR7nmcOt+ztIaY0S0V0BstoD9OwGCikGGliGGFkKEESwZizemTqS4XXEyx5WqOM1eyXbiS48r1Ej9u1oZz+0IcP/emsVAeSneUmGpPIwqtj1Ag+oFKWw2aXfXo9z/NlNSSq7EiZhVWzCXZMp+ignc2yYlppRNXFU5cTXTmqsKFawpXFcJKF2aT3ZhLcWchzZObGV4sZXizmOHDYoYvi5l+3MwOYDknhNW8cNbzpWwWRnGrKJpbJTHcKZNzt1zVetjCd2uu90lTGk+aM7YX5Dy7kLm91vFVR64q7Xm8bNvaw6D+7cjjeXseT9tzedqRx9POfJ505PFzWw6PL2TxsDmDB03pPGzO4GFzOnfrk9isiWetKoaVikjWq6O5XR/HZm0MyxURzOQHMJzkTkOENWnOpwgw1kBwZA8aX/1/HPzX39j197+x64sv2L1jJ7t37WL3zh3s2fkN+3d+w8FdO/hp7x6O7t+H3oHdHP9+B56nfyLdyYimMBMmU8Rcz7LiRoaYxUwrbuY5slLiwWq9P+ttYaw2quC91RzGw+5Y7nXGsH5BylyFH6NpDnTLhXRFC+iMFNAdq2o3XIi0pDbUmJrQc9vwpjnqkWSjQ5r9MfLdztAUasFAooThJBtG0+wYUFjTLRfRGHyWElddSpw1qXTXpC34GJfTBCyXObBUZs9CmS1zxXbMFNjTl2BJtf8pijyOkeukR4GbEZUBJtSFWVIfIaA2zJxi71NkOumTaquHQqJDqq1q7rfU9xSNMjO6EoQMJlsxkamqemfLvZiv9mexIZRbPUp+nizi5fVG3q328259lDfrE7xam+Dl6hgvlod5frOf50u9vFgd4cXGFG/vTvPh0TwfHt3g/cMF3j9U4/tomfc/r/Hhl43thxTbea4aMfvw/NafXBu+q74k/OfwqvBVw/v567RaFkbVyP4+/wu62x/X+iuZ66vYhvfzardoO59Xu3nbl4RVi8+z/vTixHhtEmM1SsarVZmoVjBZrcJ3oiqBicqto5aRjJREMFQUynCRan53uDCQofxAutPP0yS3p1YqpiZMQG2YJU0yEa0xVrTFWtMea0NzpBV1YSKKfUzJcDqJwkqfaIujRJkfIVakRbyNLkrHYyS7nCDe3pAoiS7hlloEmmgQaHJ0G90wSx1kIl1irA2Q2x4jWmKATKBLuIXWf4H3MGHmGkSJtEmwNSDd/SRFASa0K525UhHGlbIQLhUF0J1oT6n3CfKcdSl1N6LG5zTNQefoiDCnN0bAUKKYIYWIYaWIUaWY8SQJo4kihmItGJYLmEi25lKGPZcyHbmU7czVAk9mSvxYa4ricV8aaw3RTGV50iG1pNxFj3zJTxRLfqLS5ggXXPXp9z3NaIgJU1EWXJWLmVXYcl1pz6zSgRmlI9MKRzW+TlxNcOZKgiOX4x24luDEjMKFuSQ3FlI9WUw7z0K6Ct+lTD9uZgWoqt7cUFbzwlnLl7JeIGOjMJLNomhul8Rwt0zO/Yp4HlYl8rhGddrncX3y9u7dR+r9u08a03jalK66KtycwdOmDJ42ZfK0OYunLVk8vZDNs9YcnrZm8+RCtqq6bc/jcXsej9tyeXQhiwdNadxvSOZeQxJ36xXcqoljvTKG9apo1quj2aiJZbNWzmJpBJczfeiWO1LiLyDB/iT+JlrY6H3HqYM7OfT1Pzj41Rfs++or9nyzgz07d7Fn10527/yGvTu/4cCuHfywZxeH9+5Bc/8+jh3cw7lDuwk0OUqB5xk6oiy5nGXDjTxbFrOsuZltw3KBE6vlnqw1+LPWFspqYyArNX7cagnnUU8c97piWL8QwfUKX0bS7OmRi+iJFW23GvoTbWmLFlIfdo7aMFNqw80p9juzDW+q3THyXE/TGGJOf7yEIaWq4h1QWNEtF9IYcpYydz1KnDUpc9Gg2V+fySRzFovtWCq1Z6ncgRslDlwvcmRQIaQu6AwlnkZqeI9RGWBCfdjHirfE94zq2bC9AUlWeiTb6JJqp0Ph+ePUR5jQGSdgIEnCeIYtl/OdmSn1YK7Shxt1Qax1yLk3lMmTK1W8Werm7eowb9bGebU2zouVEZ4vD/FieYCXy308WxniycoYLzcv8eu9Gd7dv867B/O8e3iDdw8XVa/Yfl7hwy+qhxT/frapyvNNfnu2yYdnm7zfzi11++EjwB+e/zW+fwJvrQre/2129y/Q/XSc7K/gvdauhvf3H9U+OeG+Be/2xYnGj6fcx2qUjFYrGKtWMFGtZLJaycWaLXjjGa+IZawsitFSKcPFYQwVhTBUFMxwUaDq4US+P52pHjTE2FATIaQmXEB9hJCWKCs65LbbaZJJqAkRUnjemBS7Y8QJtZGZHUFmfoQ4Kx0UDoYkORmR5Hwcua0+UqEWYRaaBJtqEGyqSYi5DmGWukiFukRJ9Ii1MSTO9hhRYn0iLHQINdMk2PSIGl5Nwiw0CDE7TLDpYULMjhBmfhSpUItYK11SXI5T4GdMa6IjU6XBXKsIY7YynIEUF8q8T5LrpEOJ2zGqvE7SEHCWtjBTemOEjCqtGVFKGFYIGU+WMJVux8UUG8YSRYwmCBlXSphMseZiuh1TmQ5MZTtzMceNm3URPO5L5W6Hgps1UsZSXaj1OUGe9SFyhQfJtzxIlbUGF5z06fY6wVCwMZMyS67KrZhJsGVW8RHfawpHriY4cCXegUtyOy7G2HA51o6rcgdmEpyZU7pxI8WDhbTzLGZ4f4Q3O4iV7GBWckJZyQ1jNTec1dwI1vNlbBREcrs4hrulcu6Xx6tetKmvCz+oVfKgVsn9GgUPapQ8qlHyqPaTLWa1STyuS+ZxXSqPG9L4uTGDX5ozt/O4JZuHrbk8bM3jkRre+40p3K1L5HaNnM3qaNYrI1ktl7JRHcXtejmbtXLWqmO5lhtEr9yJEh8zZCJDnI4fxlLrACe+34X23q/5/usvOLhjBwd272H/7j3s3bWbPTt3smfH1+zf+TXf797Job27ObJvD1r793Lqh30Iju5DaqlDpb8pffESZvIdWCpy5GauLSu5dqwWu7BWeV4Fb2vINry3L0TwuC+e+12xrLVEMFvuw0iqCt6+OAn98dYMJtoyqLSnI1ZMQ4Qp9RFm1EktKPE/S5rT5/A2BJvTHydhULnVapDQLRfSFHKWCk8DSpy1KHE8TL23DqMJJswX2LBUYs9yhROLZU7MlzgzkiSmKdSYMq/j5Drpku+qhlfdaqgLt6DMz5g89xNkOh4j2VqfJCsdFBJNct0MqQ09R7tcQL9SzFi6DVO5jkwXuzJbcZ75Wn9utsjY6FbwcKKYl/NtvFke4PXaKK/Wxni+MszzlUFerg7wanWAp8uDPFoc5OnqOK9uXebt3Wl+vX+ddw/neffoBu8eL/L+55u8/2WV356qluf8+/kWvBt8eLrO+6cbn/R51b1e9bTD7+H9fOTsM3hr/xLe/7W9sFXlfvJqba5Xla02wxa6n8HbXsjVtgKu/Em1+/uK99Nq9yO8CnXFm6huMcgZK49htFTGSHE4w0WhDBUGM1igXn6e58dAji+dya40RFtREy6gNtySBqmQ1hhruuLt6Yyzp0NuR0OEiHJ/M3JcT6Kw0iVWoKlqMQi1UNgakOx0HKWjEQkOx4i20lVXrUcJMTtKqLkWYZY6SIW6RIr1t6tdua0hkUJdQk2PEmJ6hGBT1ZPhCKEm4ZZHCTE/oq6CNQmz0CTcUvXBTeloSK73GZrktowV+HG1PJT5GhmjGR5UBRhT4KpPsfsxyj1PUOt7mubgc3RFWjKUIGEoQcRQooCxJAlT6bZcTLVhLFHMSIKAkUQBY0kiJtOs1fA6MZXrynxFIOstMWxckLPRImemOICuaBHV540osTtKofAHKqyOUG+rxQUXfTq9jjMQaMx4hAVTUSKuyK24Fm/DtQQ7riXaczXBjitxdlyKteFitBWXYmy4HGPHtThHZhNdmUtyZz7FkxtpXh+r3swAlrOCuJkVzM2sEG5mhbCcFcpKThireRGsF8i4VRTFnZIY7pbFcq88jrsVcdypiONOuZzb5XLulKlytyyOu+Vx3CuP3+4RP6hW8qg2mcf1qfzclM7PTen80pzBo+ZMHjRnc785k/tN6dxrSOZObSK3q+VsVkWxUSllvVLGeqWMtaooVqtimC0MYzzNj1aZA4UexshF+niePopY90dMjx7k1E/fovfdXo7s282Pe/fw3Z697N+1m907dqg+qO38hoN7dnJo/x6OHtjH0f170Nq/G+NDe7HV2Y9cokdDiAXDShuuFzpxs8SJm3l2rOTZs17qxmaNNxvNAay3h7DeEsR6fQD32mX8MqDgXreclaYwrpWcZzDZmq5YS/rixAzG2zCksGNY6UDnJ/DWyywoDThLupM+Sba6H+ENsaAvzopBpbrVoLSiJ17IhfBz1Pgcp8xNh2KHw9R6ajIca8z1HCsWi+1U8JY6MlfkwEiymAtSEyp9T5Lvok+huxFVgaaq80MRAurCLSn3Nybf8wRZTkak2BiQZKVDovgoWc76VAadpSXKnO4EAUMpEiaz7bhS6KwaK6vxY6kpnJV2OfdGc3k228SrpR5er47wem3sY8Wrxvfp8iA/Lw3xbHWcl5tTvL5zRTVmdv86vz6YU1W+anw/PFlV7epV4/vbs3U+PFUtTn/3dJ1fn67z69MNfn26ybunt9Tw3v3TiYbP4P24mWwL3v8yt/sHdCv+sBTnel8F13/X3/1zeAu42prPFfVRy4+93cztj2uTDWlM1KsmG0bV6I5UJTJWlchEtTrbLQZ1tVssZbgwjKHCEAYLghjIC6A/14/+bB/6srzoUDrTECmhNtySunDVDGG73JaeREe64h3okNtTFyqk2Pss6Y6GxAmOEmOpQaxIkwRrPVIcT5DmchqFgxFyG30iRdqEqhfeqMDUIkKgQ6RYjxhrQ+S2x4izO4bcxgCppRbB5w4TdO4QQSY/EWqhQYRIi3ChJiEWRwmxOEqYpTZhltoqlC2OkGCnR/b5U9RFSRjMPs/l0mAW66OZzPWhPtSMYg8jit2NKPU4TpX3SRr8z9IeYc5AnIiBOAED8ZaMKsVMpangHVWIGU4QMJRgznCiOROpEi5l2nMpx4nLeS5cK/biekUAK02R3O1OYqUxmsksDzqkltS4G1AsOUSZ+DBV4iPU2mrR6KhLh6cR/f5nGQk1ZVJmyaUYMVfjrFUAx9twNc6GS7FWXIwSMxVlxVSUDVdiHZiOd2ZW4cb1ZHfmU9X4pnuzlOHHUkYASxmBLGYEspgRxGJGEEuZwdzMDmEld+vjm4xbxVHcKolmsziKzeIoNooiWS+UsV4gYz1fxnpBJBsFkWwWRrFZHM3t0tjtCYlHdUk8bkjlZ/Vms0eN6dxvTOdufQq3axTcqorjVmUMmxWRrJdHsF4exkallI2qSFYqIlksi2Q01ZeGMFuynM8QcU4Dd4PvEGsf5JzG9xhr/MgZjR8xOvQDuj8c5MiBb/l+71727dzJzq++ZPfXX3Fg1w5+2r8HzYPfovPDATQP7EHr252YHdmDq+G3JNvp0yYVMpFqx3yxM8ulztwssGelwJHNCk/u1Ptx60IgGx0hbLYGc6s5mAddUTwZSuJet5yl+mAuF7jRrxTTGWNOX5yYoQQbhhX2jCgd6NqCV2pGg8yCssCzZDgbkGyrS5oa3voQC3rjrRhMsmUs3Z6hZGt6E0S0yUxpCDhFpYceRQ6HqHLXYDDqNDOZIhYKbVkud2KhxIHZAjtGU0S0R5lRE3CKQncDijyNqA4ypUE91VAfYUl5wDkKzp8k28WIVFtDkqx0SBBpkOGoS6nfKRoiTOiQW9CfJGQsw5pLeQ7MlrqzWOPHYkMISy0ybg1m8Mu1Gl4utPN6ZYjXa2O8XBnh+bKq6n2+MsCz5SGeLg/zbHWMFxuTvLp1iTd3r6rxnf0c31+W+fBklX8/W+c/zzf47dk675+uqvY9PFnl7ZM13j5Z59cnG/yqXpb++Ye2T6cb7qnnfu/8Gbx/fLH2e3jntivdv4JXNcM721X68UPap/B2FHKtTQXv5Zbcz6rcbXQb01Xo1iUxVqvchne0OpGxLXSrE1Qthko54+XRjKmr3W1089Xo5vjSl+VFT4Yn7QpHGqLE1EVYUi+1pDlKREecHb0KZzrjHGiNtqUq0JxctxOk2OohF2ggFx4l0UaPZEcj0lxOk+Z6hgS7Y0SJtZEKNNVPfzVVjyGE2kiFOkRJ9JDbHiPezoh422PEWulvwxtscphg00OEWR5FKtYmXKhFsMVRgi00CbXUIdRSm2BTVc83zkaXTI+TVEtF9Ka7MVUcyFJ9FJcK/LkQKabc5zRFHscpcj1Guedxan1P0RpmQm+MgH65gMFP4U2zZTzZilGliJFEC0YU5oyniLmYbsulLAeu5LpwtcCDa8XeLNaGcasjgfWWWGZLAxlNduRCoDGVjjpU2WlRZa1Jra02DfY6XHAxoPP8CXp9TzMYdJbRMDXA0SIux4q5EivhUoxEBW+0FVPRqqr3Sqwj1+KdmE50ZkbpyvVkd+ZSPLmR6s1Cmi8LaX4spPl/THogi5lBLGUFs5wTwkpuKKt5YazmhbOSF85ybhjLOaHczAnlZnYoy9mhLOeEsZIbzlqeqlf8Kb73qxO32xMP6pK4V5vEnRolm5XxrJZGs1oiY7UkgtWSMFZKQlkuCWaxOJi5wiAuZvjSr/CkOsiKVIfTRJhp42n4PXbaBxBq/4CZ1iFMtA5xVvMQRoe+R/vgtxz+di/f79nF/p3fsPurL9j3zVd8v2cnh7/di/b336L34wF0Du5F77vdiHX243/me3JcjeiVS7ic6cBCqQvLZc7cLLRntciJ21Ve3GsK5HZrEBsdIdxqC+FOSwgPu6J5MpTE3a5YFusCuZTvQp9CREe0GX1ykQreRDuGFfZ0xoioDzehPsKUepkFZQFnyXDWJ9lWl1Q7Q3JdTlEbZEa3XMKA0mYb3n6FmM4oc5qDz1J93pBih8NUumrQJz3JtVQBN/JtWCl3YqHEntkCW8ZTxXTFmlMffIZiDwOKPY2oDjChPsyShggh9RECKgJV8GY5HyPFVh+llTYJIg3SHXQp8j5JTagxrdFm9CoEDKdKuJhjx3SJK4vVPizUBbLQGMZGbzKPp8p4PneBNysDvF0f4/XaOC9XVS2HZ8uDqtbD6igv1sZ5sT7Bq80p3ty5wtu713h7b4a392d5e3+OXx/Mb+P7T6rlGwAAIABJREFUmxrf356u8eHpqgrfJ2v8+mSNX5+s8+7pBu+ebvL+2R/h/Yjvn8Jbx9LYn5/4+TN4/2wF5Gev1n5f7apfqE13FDL9hzbDH+GdaEhjrC6J0ZpERmsUKnhrFIzVJDL+SbU7/me9XfXS875cP/pyfOnL9qEn8zxdae60JdrTECWkXmpBo0xAS7SYznh7ehUudMjtaYm0ptT3HOkOBiistIkTapBgpU2qkxEZ7qfJdD9LmusZ4mz0VSNglip0pUJtIsV6RIp1iRTpEGOlR7y9EYkOx4m3MSRWrIfUQpMQkyOEmh0h1Fx19l0q1iVcqE2QhSZB5poEW+oQbKFNgMlhAs/9RKy1DhnuJ6kMF9CZ7MRkoR9L9ZFcLQ6kK96OmiBTijyOk+esT4n7Maq9T9AcYkx3lAV9sZYMxQsYU0q4mGqzje9EqhVjSQJGlRaMJQuZSJUwlWGnmnLIc+VyvjtzlYGstsSw3hLLSn0kMwV+9EWLafA6Tp2rITX2utTZ69Jgr0uTox4tLga0uRvScf4YvX4nGAo+y1iEKRcjLbgULWQqWsRUtIQpdbvhUrQtl6LtuRRjz2W5PVfiHbi2DbAHcylezKV4M5/iw3yKL/Mpfsyn+nMjLYAb6QEsZASwmLmVQBYyArmREch8egDzaf7cSA/gxjbUISxvtSkKI7fxvVMRx53KeO5UxnO7Mp7Nijg2ymNZKZaxmBfKQm4QS/mBLBUEslQYyI3CQK5m+zKW4kmLzJZCLzPirQzxPfkTznrfYaP5LRKtg0h0jyDS18RCV4NzWj9x7Mdv0di/k5/27ODgrq/5dseX7Pv6C77d8TU/7t2FxoF96P7wLQY/HUD/h30c+2EvDoYHkVkcptTnNCNKW2bynFgqd2Gl3JnlIgdWi524U+vDg5ZgbrcFs94RrIL3QigPu6L5ZUjJnc4YFmsCmMpzpjdRSEe0Gb1qeIcSbBlMsKU9Wkhd2Dnqwk2ok5pT6n+GdGd9kmx0SLFVvSCrDjClI1pEf6I1o+n2DKXYMKCU0B1rSWu4CXU+RpQ4HKHSRYOesBNcTrJgPs+a1W14bZhIF9OXYElT2FlKzxtS4mlElZ8xdcHmNEQIaJB+Cq8hyTa6KK20SRRrkmavS77ncSoDz9ISaUpPgiWDySLGM625VuTMQpUXC7V+3KgPYr0rkQfjRTybaeTNcj/vNsZ5uznJ641Jnq+O8nR5iBero7zamODlxgQv18d5tTnJ69uXeHPnCm/uXePNvWne3J3hzb3Zz/D98GT1k6zxXt1yeK/u+b5/trn9ke3P4H3//J7qZNBzNbyqavevb6v92Uu1328j+wO82x/Virbh3UJ3ur1wu83we3hVLYZ0xutSGa1VMvIJvGM1CsZrFYzXqOAdr4pnvDKOsfIYxkojGSkJZ7gohKGCIAby/OnL9aEvx0cFb7onHckuXEiwpTFaSGOkper8idyargQHehKdaY22pT5MRIHnaZKsdUgUa5Ig1iTJTp9Mt1Nknzcm08OYFOdTxEh0CTU7Qpj62W+kWJdoK32iJXpEiXWItdYn0d4IhcNx1Z5doQ5SC03CzDQIM1eBHSHURirWJUyoQ5C5FoHmWgRZ6BBkro2/8WECjH8kxkqHDPcTlIdYcCHBjrFcbxZqpUyXBjGQ4kJjhIBizxPkOOpS5GZApddxmoLO0iUzpz/GkpEEEeNqeC9l2HE5y4HLWfZcTLNiPFnImFLAqFLAxTRrrmY7cTXXhasF7lwv92OpPoLVpmjWm2NYrAxjPNmJzlAzmr1PUedkQIOTPk3b0aPZRY8Lbnp0nDek1++kCt9wEyZk5kzKLJmMFHExSsJUtDUXo6yZjLRhMsqayWgrLsZYc0lux+U4B64mOHMt0ZXpRDemFR5MKzyZVpxnRunFTNKnOf9JvJhO8mZa6cW00ouZJG9mk32YS/XjRnqACuDsUJZzw1nJi2C1QMpqoYyVIhk3C6UsFUSwmB/GYl4o89mBzKb7MpPuzUyGNzOZ3lzN8OJiqge9cgcaw8TkuJ0hWqCD36lDOOocwEbrAFbaP2Clexgr/aNI9I8i0D2CidaPGH6/lyN7vuKnXV9xcOeXfLfzKw7s+IqDu3ZwaJ+qt6v7/X4MftyPwQ/7OHFoL+6nfkRpo0V98DkupTkwX+jCcoUrKxXOLBc7sFbqwt16Px62hXKnPZj19iButYVw90IoD7qieTyg4FZ7FPNVvkzmONKbIKAj6mPF+ym8WxXvVqsh08WAZDtdUm0NyHY6TqXfOVqlAnriJQyn2jKUbM2AUkyPXECHzJwGvxOUOh6lwlmDzmAjJhNNmcu1Zq3CmaVSR+aK7LiUZcVQkpALUmPKvQwp9jCk3Ps01eo+b6NMSGWQCYVeJ8l0NkRppY1Cok2iRItUez1y3Ywo9z9Ds8yM7ngBA0kixtKtuFrgyI0KD+arvJmv9WelLZY7Qzn8cqWW10u9vNsY593tS/x65zIv1yd5tqKqdF9vTPJqXQ3vxiSvb03x5s5l3ty9ypt713h99xqv706rKt+HC7x7vMT7X1b4sJUnqnNBvz1b57dnG6qPbuoZ3w8vPof3w4sHfHhxn/cv7qnutb34L1MNf4B38PM1kH+2CvJTeGe6Spnp/PhQYnuUbBvePPUV4d+PkGUwUZ/GWG0KozVKRqrV6NYmMV6rVKVGoVqQ80lvd6vNMFwYzFB+AAN5fvTleNOX7U1/ljfdae60KR1pibOmKVpAc7SA9jgruhLs6E5wpCvekSaphEp/M7JdjhMvOqpC10aXdCcjcs6fJcfrHOnuZ1A6niBSqE3wuUOEWWgiE6nQldsYEmutT4yVLnIbfRQOx1HaHydOokeUpRYyS03VYwmBJlKhFhEibSLEuoQKdQg01yLAXJtACx0CzLTxPXsYv7M/Ei3RId3tBCVBZjTGWDOU6cFcZSgzZUGMZXnSFmtNsddJMh10KHA1oPz8cRoCz9IZYUZ/jICxRDETSVZcTLXhSpYD0/muzOS7cCVbhe+owpKhODMmksRczXRgOs+V60XnmSvzZb4qiKX6CNZbYlipi+RarjfDcbZ0BJlQ72pIk+sxLrgZ0eJqSJOLPs0uerS46NHmbkCXtxF9/qcYCj7LSJgJo+FmjEWYMy4VMhkpYUImYUwqZkwqYlQmZEwmYjxSwkSUNZPRNlyMseNirD1TsY5MxToxJXdmSu7ySZyZkjtzMdaJi3JnpuSuTMW5cUmdKwkeXFOcZybJm+spvsyl+auq4YxA5jMCmcsM5HpGADMZAVxN8+NSig+XU7y4kuLJ5WQPLindmFK6MpnkypjChQG5A+1SK8q9TUizO4bUVAMPw29x1P0WG53vsNU7hL2RNnZGOtjoH0WicwiB9o+YaB7E8OAuDu/8Fz/t/IIfdn3J97u+5ofdO/hp726O7N+L5oF96Bzci/73ezD4YQ+nj+zF79wh8lwN6JCaM5vlzFKxKyuVanhLHFkrc+V+oz+POsK50x7MWlsAt9qCudsaxv3OKB72JrDeImW2zIvxTDt64izoiDSlTy5iONGWoUQVvJ0xIhqlZjTKzGmKFFAZfI4c92OkOeiRZm9AltNxyr3P0BRmRmeskIEkKwaUEvoVInrjBHRFWtAUcIoyJ00qnDRoCzBkVG7M9Wwr1ipcWS5zZrHEkWu5toynSWiPMqHc25AidwNKPE9Q6WdMQ7iA5igx1SGmFPucItPZgESJJokSLdU8r50+2a7HKPM9TbPMnJ54EQNKMWNpEq7k2TNX5sJchSdz1b4stUSy3pvGg8kKXix08W5jnN/uXeW3+zO8uXWZ5+uTvFyfUKG7Ns6LtTFebkzw5tYUb+9c5u3dK7y9d5U3d6/y+u413tyf5e2DeX7dGjN7vMz7x8uqaxXP1vn3862Jh1v8+8Vt/v3iDr+pP6BtTze8uL+N7wc1vv91nGzrqOU2vAP/Hd7tdZDdpcx0lWzDO91RyExHETPb8Bao4c3+I7xb1W5N0nZ7YbT2I7wTdUrGa9QLcirljJer5nZHS6SMFIUxXBDEYJ4/A7m+2/D2ZXnRlepKa6IdLXESmmIEXIgV0pVgQ4/Cga54e9pi7KgNFlDkeZZ0ewPkgiMkSrRIczAky+0kuV5nyfY6S4rLSeLtDJFaahFkfJhwCy2iJPrEWhsQb3eMOFtD5DZ6xNsaoLQ3QmlnhFykS6SFJjL1XgaZSBuZSBupSIdwkQ7BAm0CzLXwN9MiwFyHADMtNbw/bcNbFGBCrUxMX6oL10oCmC4N5FKBLz0KB0p9T5PhoE2eiz6lnkbU+Z+hPcyUvigLxhJETCitmEyx5nKWAzOFblwvcmc6z5nLGbaMKQQMxpowoRBxNd2e2VwXbhSfZ77Uh+vl/izUhLLWHM1aUzQ3yoK5kuFBn1RIk+dxWjyP0+ZxglZ3I1rcDGlxNeCCqz5t7oZ0ehnR43uS/oAzDAUZMxRyjuFQU0bDLRiXChmTChmJEDIcIWA4wkIdASMRQkakIkalYkZlVozKrBmV2TAWacdYpB2jkXaMRtoyKrNlRGbDiNSaYakNIzI7RiPtGY20ZyzSnoloRy7GumwjfDXRk6uK81xRnOeywpMphSeTie6MJ7gxEufCYIwTQ7EOjMjt1XFgSO5Af6w9nZE2NAQLKfU6R7KNAWHGhzh/7AC2R3dho7UfW70fsTt2FMdT+jic0MNG/yhi7Z8QaP+AydHvMPhuJ4d2/IMfd/6LH3Z9xY97dvDTvj0c3r8PjQP70fpuHzrf7UH/4C6O/bgL46N7CLU4QqX3CQZihSzmurBS6saqGt6VUifWK9x40BzIz10R3On4CO/9tnAedEbzoCeB1eYIrpV4MJpuQ4/cgs4oM/rjxAwn2m7j2xUrpllmTrP6P8DqEFNyPYxId9An1c6ATAcjSr1O0xBiQnuUJX0KMX0KEX2JAnrjBHRHW9IceIZyZ23KHTVo8dVjMPI00xli1spdWClz5mapE7MFdkxlWdMVa0qlryFF7voUuRtR7nOGhnBLWqIl1IaZU+p3mkxnAxLER0kQa6Gw0iHFTp8s52OU+JymKcKc7jgRAwoxYykSLufYcr3Yievl7sxV+bDYGMFKh5I7o8U8vd7O27Uxfrt3jf88nOPXu9O83LzEy/WLvFqb4MXqOM9Xx3i5/jt4734C771Z3t6f59cHC+qXbarXbe9/XvkI74tN/vPiFv/ZhvfTed57KnBfPlDnPh9e3v8c3oWRmu22w6fw3vgTeP/rDt7uUmY7VfDOqCvdT+G91lagnmZQgbuN7xa8tckqdGsVjNUqGKtTMl6nVLUZahWM1yQwVhXPWIWcsbLojyNkhSEM5QcykOtH/xa8WV70ZpynM8WF1kRbWuIktMQKaYsT06OwpVfpQHusDY0RIsp8zpHtZESKjS5xQg2SbHTJdj1Bjudpss6fJs39JIkOhkRLdAm30CTY5AgRAp3t6YUE+2Mk2BuSYGdAop0BSrtjJNoYEiPQQWauSaRAiyixDlFiHSLFOkSItAkVahNoqYWfmSa+Zlr4m2sTYKaFn/ER/I0PEWOlR7r7KQr8TagKF9CpsOdinhfXiv25VhrEULo7FYHnyHTSJc9F1eet8TlJS9BZuqVmDMcJGEsUMZ6k6uNeK3BhpsiNmQIXrmY7MpEkZlhuzkWFmOlUO65nu7BQ4MmNYm/mynxZqA5mpVHGWlMUq7VSFooDGYu3o83/LG0+p2k9f5K28ydoP3+Cds8TtHsep/P8cbq9T9Dje4o+/zMMBBozGHSOwWAThsPMGImwZCTCkmGpgOEISwbDzRkMM2cgzEIdS1VCBQyEChkIEzMYLmEgXMJAmISBMDH9YSL6Q4X0hQjoDRHQFyKkL1S8nYEwCUMR1gxLbRmR2TEis2dEZs+wzJ5BmR0DMjv6pLb0RFjTGW5Fe6iYznAx3VIJ3TIrumTWtEdY0RwqoTpAQL67Mcm2x4gw1cTr2Pe4GHyHne4BHAx+xOm4Jo4ntbE/qYOtkTbW+hqItQ9hqa549b/byY/f/J0fdn7B97u/4ce9uzn87X40DnzL0e++Rfu7/ege3IPB97s4/tNOTDX3ECnSpCnoDOMJYpYLXFkrc2Ol0pmVSidWypzYqHLnUWsQT3pk3O0MYa09gDsdoTzskPKwO4aHvQmsNoVztdid0TQbeuMs6Y4xZyBewojCjmGFHUOJtvz/hN3Vdxx2tuD783bv3Jk+naTTMcYgi9kWl7DEzAwlKEklKjEzYwksli3JYrAl2RYzWTJbjmOIHUO6z/wh3/tQZcVOcmYe9hKseqinz9pr/zYMJNvSLbGiK0G+JEoWKaDUV49cF/kAQ66zNtV+BrSJzOiJt2Qg1YaBVGsGpJYMJFvRn2BNZ4QxDZ4a1Lsp0x6gzmC0PrezrdmudmOrxo3NWjeWK1y4XeLIoNScxhBdKn20qPDWpTbAkLZoK7oS7GmNsaQuzJhCLx1S7S6RaqeigFebAg/5rbbWKAF9idbcSBUykWXHbJETi5WuLNf6sNoUxHpbDBtdUu6NlPHsTgdvtkb5eP8Ovz1Z4deHi7w5uMub/Rle70zxameSl9sTvN6d5u29W7w9nOXd/TnePrjN2/t3ePvgLu8eLvLr41V+fbzGr4/X+fXxBr8+3uD9sy0+vNjh4897fHq593vW+/KQTy/vf7W97OOrR3x6/ZhPb36P//j6tI/s+KHtd3i/Pu/zf9vBO6/IdhevVbGogHfhT/CW/Qneuc/wtuYyJcuUP6Q1pzPZks5UawZTrRnyv2VpTCoOXE7UJzFRK2G8+vdHtZGyMIZLghkqDuJGcSCDBf6K+q4HXWmOdKXY0ZVsQ6/UlsFMZwYzXOiS2NIUYU65zxWyHTXJsFMjVahMjqsWZf6GlAYYke97hQwPXZIc1Im1ViHKQt63G2ujQZKjLinOeqS56pHuqku6qw4ZLjpkOOmQaq9FgpUaceYqSKzVSLDTIMFOA4mdBmKhGiIrFUItlAkSKBMkUCHEXI1Qc1VCTC8RbqpEkoM2eb5GlIWYUR9lQXeKAxP5ntyuCGapIZrpkiBkURYUeWpR6qWt2N2gT3uYIddiTBlNsmRcasNkhpBbeY7cLnNnvtKLhQpv5ks9mclxZEpqw2y6PQvZziznu7NW4sNqhT8r1UGsNYSz2RrDbns899oT2JXFMpfrzWCMJdfCTOn2v0JvgAHXgwzlEWhIf6ABA0EGDAYbciPEiOEwE4bD5fCORgkYFVswFmvJeJwVY7GWjIotGI62YCjKghuRX4TIkhsiK25EWnMjSsiNKBsGI20YEFkzILKkP8KC6+HmirDgerjlcfRHWCk+Z8OgSMigSMhAhJD+CCHXREL6RDb0imzojrCmK8KKjnBLukRWdEdZ0xVtQ0eUkFaRkIYQa8p9BWQ6XSbOQp3gKxdx1ziNm9ZZXHXO466vjJehBh4G6rhcVsVRVxl7rUvYqithpXYBE+WzaJz6ljN//384+93/4sd/fsf5Ez+gdPoMymfOoHL6FGqnT6B55h/onv0WgwvfYa3xT1Ic1bkmFjCX5cBulTf79d7sNCrgrfPgnsyPZ72R/HwjnofXo9jrDePBtWieXY/n6UASTwbT2GmP4XalN+O5DtyQWjOQZMVIqj0TGS6Mpzszmu7MoGIZek+iDd1JdjRHmVPmq0+uiyaZ9urkOGpR5WtAa4QZXXEWXE+x4nqKBdeTzelPsmAgwZoukQmN3prUu6vQ6qvKtQgdZtIt2KxwYbPKhc1aV1aqXLhb7sRQmgWyMD2qfLWp8NaVZ9PRVnQn2NMmtqIhwpQi79/hTbNXJ8tJi3x3PflJoAhTuuMtGUyxkcNb6MhCuQsrtd6sy4JYb41irT2R3YFCHs208PPaEO8PbvPbk1XeP1zml/uL/HJvTjFKPMWr7Ule707xy71bvD2Y4ZfDWX45nOPt4W3e3r/Lrw+XeP94lfeP13ivgPfdow1+fbrJ++ef8d3l08s9Pr28p7hM/HltpDw+vnrIpzdPvor/+GpPgwLerwYnRv77hedflhi+XHY+r0D3r+D9vY2smJn2gj/AK784MamAd6olg+m2TDm6LelMNqcx0ZTKRGMK4w3JjNclMF4Tz1iVfDx4RPGoNlQSxFBxIENF/sfwXsv2pCfdie5Ue7pThPRJ7RhId+J6qiOtMZZUBxhS4KZNulCFdFtV+UJmDz2qgkwpCzQmx0sPqbMGcUJloi0uEmWhTLSlGvG2WiQ76R13MGS46ZHprkumqw7pjtpIbTVJsFQlTqBMgo380S3BXhOJnQbRNqqEWSgRLFAiwOwSAWbKBAnUCBGoEWKqTIRAmWQnXQr8TSgPlcPbkWjLUKYzM6UBrDSJma0I42qckDJfPcq8danw0qHBX4+2kCv0RZswmmjJRKo1U5m23Mp35HapG/OVXixW+rBY7s3dQjfmsh25m+XIYqYTS7murBR4slLqw0pVAKv1oWw0R7J9NZaDjgQOrkpYLg9mOt2VoRgruv2v0BdoQH+IMQMhxgwEGzMQbMRAkCGDwUYMhZowEm7GqEjAWJQ542ILxuOsmJBYMZlgzaTEmol4a8ZirRkVWzESI892h6KtGI62YSRGyIjYltFYO0bEdgzHyLPdG1HWDEZaMSCyZEBkKc96o4QMRtr8OUQ2DIhs6I+w4bpIyPVIIdejbOmPsadf7EB/rAP9cY70xdrTE2tHZ4wtbZG2NIULqQkWUuxrQZqjIWILbYINVfDUuYCnnhIel5XxuKyCxxVV3C+r4HpZGWc9ZRx1VLHTVMVS7SJGl86gevJbTv3n/yvPdk/9wMUzZ1A+dw7lsz/Ks96T36N+6lv0fvwGU5V/4qx/hhwPHUYSrVjMd+Gg1peDRl92mzzZafJkt8GLw5YAjvqi+HlIwsP+KHZ7Q3lwLeoY3seDqWxfjWauwovxnK/h/TLjHUyxoy/Rht4kIb3J8qyzIuAKBe7a5DhpkeekTZWvAS3hZnSIBfQmmtObKKA30ZRrCeb0J1jTHWmKzFebRg9VWn1U6Q3V4laqgPVyJzYU48MrVc7MlzsxnG5Jc7g+1X46cnj9DWmNsqJLYie/ghFhSpG37u/w2qmR6ahJjosOpT6XaQwzoTPWnIFk6y/gdWWl1oeN5mDWWiJZbo1noy+Xg8kGjhb7ebs/y6fHq3x4tMqvD1d4dzjP2/1Zftm7KV+gszvNm/2bvNm/yev9m7zev8Wbe7P8cniHXx8uKfY4bPDhySbvn2zy6+NN3j3Z4O3Tdd4dbfD+p20+vthVPLIdfAXvx5eKjPev4D1eCfkHeD+f9/nv2se+LC98eWFi/loVC38B7+/9u6V/gvfzfbWbbTnHE2pTrZlMt2UdwzshS2W8Ucp4QzJjdYmM1UgYq45jtDKGkYpIRsrCGS4NUaAbwFChH4MFfl/A60xPqgM9Ulv6pHb0pznSm2xHY7gpJV46ZDuokWJ5gXRbVbKdtSjxMaAm1JyyIGMyPbRIsFcmxvICIrPzRFkoI7bWQGKnTYqTHqku+qS76ZPprk+2hx5ZbrqkOWqRLNQgwUKVeIEyiTbqJDtqk6iAN8pahRDBBQJNL+BvchF/U2UCzVQJFqgRaqaCyFwVqYseRYGmVIQJqI+yoC3emr4UW6YKfViTxTFfG0V3kiPVgYZU+OpT7qVDnZ8uLUH69EYaM5JgwUSqNdNZtswUfIbXk6UqX5ar/Fgq9WKxwJ3FHBcWMxxZzHZmKdeN5SIvVir9WK0LZq0pnK22GA46E7jfmcR2QzSLJYFMJNrTE3iFvmAjBsJMGfwcoSYMBhszGGzMcJgZoyJzxqMsmIixZDJODu5Uog03k22YThIynWjLpMSWiXghY3FCRmPlMRZnx1i8PePxDkxIHJmQODIe78BonD0jYluGY4QMRdswFG3DsNiO0VgHRsT28pJEjB1D0bZyjKOEDEQK6Y8U0h9py0C0HYNiB4binRlJdGM02Z3RFA8Gk1zplTjRIXagWWRHXZgtlcG2FPhYIXU0Jtpcj2BjTbz1VfC+ooa3oQaeV1Rx11fGTf8SbpeVcNVXxllXA3stDczVlLiidAblE99x4j//B2f/+R0Xz57h0vlzqFy8iPK5c1w8eRKlH/6B2sm/o//j37HSOIGv6UVK/a9wM82OtRJ3Hjb480Dmx36zN3syL/abfLjfFsjz6zG8HE6Qw9sTyoNr0Rz1S3jan8SjASlbbVHMlXsylmP/Bbx2jKc7MZYur/EOSu3oS7KhL9mWa1JHrsZaUx1kRLGnHnku2uS76FDla0hzmBlXo83olpjRHW9Cd7wRfRIz+hOs6Ikyo8VPlyZPdVq8VekO0mQ6xYy1UkfWK52+gNeRkQxLWiMuU+OvS6WPHjX+BrRGWdIpsaU1xpL6cBOKvXVJs1cm1U6FVFs1Mhw0yHbWothLj7pgI9qjBfQnWTGeZceMAt7VOh82m0NYaxaxKBOz2pXJ7kg1j+/08GbnFh8frfLx8Tofnqzz4eES7w/v8O7eLG/2bsqz371pXinqvq92p3m1f4s3B7f59eEiH5+u8/Gp/CzQx6fbvH+yzbsnG7x5vMovT9d4d7TJ+592jvH9+LNigk0B76fXj/jtzRN++xLezYlWNiZa2ZhoYX28mdVRGcsjn1c/folv4/F48NIfHtR+P2ZZzfz1ahauV7FwvYrFL2LheExYvgLyzx0N+cfjwZ+HJSabM5hqzfyi1JDKZFMK4/WJjNbGMVotVpQYIhkpD5e3kBUHMVgYII+CAAYLfBnM96Iv04UuqR1dKXb0Su25lupAn9SRznghNUGG5LtqkOWgSppQmVwXbUp9DSn3N6Ey0JRCHwNSnbWIt1Uh2lKJKPOLxFrLH9US7TRJstMkzUmXLPcrZHtcIcf9MpkuuqQ6yOFNslYn0UqNJDsNkhy1SLDXIN5WjWhrZcItlQgWXCTA5CKBJpcIEagSJlAj1OQSIrNLpLk7M85xAAAgAElEQVToURYsoCbCnKYYC1pjzbkaZ8pItgtrDVGs1kUzmuHJ1Ugrav0NKPHQpMpXi/ogHTqiDLiRaMZYmhXT2UJmCxy4U+rCYqUXa3UBbNQFs1zuw3yhO/N5rtzNcWYh35WlIg+WSr1ZqvBlpSaQ9YYwtlui2L8ax0FHAnutcWw1RDOX68VQjCWDkeb0h5sxGCFgWGTJiMiC4XABw2FmjIQLGBOZMxFtwaTYksl4ObzTSUJuJttxM9mem8mOinBShDM3k52ZTnZmOtmF6RRXeUjduCl1/yqmpW5Mp7pzK82LmXRfbqX5cDPVm5tST6ZTPJhOcWcq2Z3JZHcmU9yZlHoynebDzQw/bmb5cys7gOksf6Yy/RiWenAtwZmuOEfaoh1ojLCnMlBIvqcFyfYGRAq0CTZWx/eKMr6GKvgaqeFtqIqXgTIeV5Rxv3wJNz1lXHXUcdBSQ6B6Hr0LJ1A++R2nv/0bF374HtUzZ1A9ewaVH89w6expLp45hdLpf6J68u/on/1PnLVPEG11kYZwQ+4WOrJR6c5hoy+HMl/uyXzYb/blXrMfD9qDOeqP4cWwhEf9Mez3injUH8fzGyk8HUjm4bUkNlsimCvzZCzbnoEUS64nmTMktWEs3Z6xDAfGMhwYlNrSl2DF9RQ7bqQ705NgR2O4gHKfK+S7aJPnrEmF72Wawk0U8JrTHW9Kd5wRfXGmDEgs6BGZ0OyrTaO7KjJPFToCNJhIMmW52IG1Ckc2apxYrXJiscKRsUxL2qMMqA/Uo9pXn5oA+UL09jgbZFECakINKPLRIdNZlQxHNdLtNcl00CLbSYciD31qAg1ojTTlWqIVY5n2zBQ4s1DhwWqtH5uyYNZl4SzLoljvlLJ3o4RHt1r5eXWYd/u3+fhwhX893eTj4xXeP7jLu4M7vNmf4/XuDK+2b/Fq5yavd2/xZvcWb/Zu8WZ/hreH8nHiD0/W+O1oh09Hu3x4tsevz3Z492yTt882ePtsQ47v820+/rTLxxd7fPxZsdXs5SG/vZLj+0nxwPbh1SM5vJsTrWyMt7A+1sLKiIzFG40sjzR91U72V0tx/lTb7a9hsb+axX45vp9/X+yvZv5apWIbWQmzXUXMdRVzu0uOr3zxeS5TLVnH48HjTemMyzLkHQ2tmfKSQ3MqU03JjNfHM1oTzWhVJGOV8rPtI6WhDBUHM1gYSH++PwMFgQwUBDFY4MNgvju9GQ7y0+2JNvSlOnIt1ZmeJEdao60p99Uny0GFLEdVshzVKPG+Ql2YFdXB5pT6GpHjpk+SvRZiazX5lJrlJSS2GiQ7apNkq0GClQppDtrkehiQ52FIjvsVMp31FCdUNEgRapJiq0mygxZJTlpI7NWJFaoQbaOMyPoSYeZKBJlcJNhEiXCBGiKBGmHGFxGZXCDDRZeqUAsaIi1oFVvSHGNMY6Qe/Wk2rNaGs1UXw+28QAYlzjQGGVHkpkaZjzpVQZq0Rl3mepIJo2kWv8Nb4sxylRdbjSHsyiJYrfLnbpE7dwpcmct3Yb7InaUyb5bKfVgsl5cbNupD2W6KZLdFzP7VeA46kzjsSmalMpSpVGdG4oT0RwgYFFkwFiNkPMaWsUhrRkUWjInMGYsUMBFtwVSsJVPxVkwl2jCdZMfNFEdupThzS+rCbKobt9PduZPhyd1ML+5menE7w5PZDA9mMjyZyfBiNtOb29m+3M31ZyEvgIWCQBYKg1goDGaxKIylYhGLRREsFIazUBDKfH4w83lBzOcGcjcviLv5wcwXhrJUEsFyWRRLZZEslIq4XRjGTF4wY+neXE9yoSfeic44Z2QiByoCbMh1F5BoexmRmQbBJqr4GSrhZ6SMv4kKfsYq+Bir4GWojLv+Jdx0lXHTUcNRUxVT5bNon/selVP/4Nz336Fy4gTap8+gceokKqe+R+nMP7l47jRKP55E5eQ3XD7zN3z0TpBhr0RXrBGrVc5s13twr8mbA5kvBzI/Dpr9OWwL5EFnKE/7Y3g+HM+jgVgO+2J4MpjITyPpPB1I4UGvhA1ZGHOlnoxm2dGfYkFfohmDUgtG020Yy7RlPNOeG1IbeiUWDEjtGM92Y0DqRFuUFdX+RhS4apHrpE65rx4N4Ua0xZjRLbGkO86MHrGR4qKJgN4IQ5p9NGlwU6HRXZk2P3VGE0xYKLRnpdyBzVpH1qodWa5wYDLLiq4YQ5pCLlPjf5maAENkInNaY61oEBlTGaxHka8W2e7qZLlokumkTZajLtlOehS461Plf4XmCGN6JVaMZDhwq8CNhQpvVmv92WwKZr0pjNWmCDbaE9gfyOPhZB1H8z283pzk4/0l/vezHX57ssb7Rwu8uz/Pm3vzvNq9zcvNGV5tzfDL7hy/7M3yy668z/eNYqT4/eMV/v1ij99+useHowM+HN3j/fNd3j3b4pcn67x5ssa7Z5u8P9pW7HeQL9f518t78ge3Vw/lrWQvH/L+5UP+Y2O8RYFuM+tjzawMy1ga+j/A+1fdDJ87Gf4A75f4foZ3rlsO7+wXrWSf4Z1UdDOMN6Uz3pTOmCydcVm6vLuhJZ2pZilTsmQm6uMZq4lhpFLEcHkYw2WhDJeGMlwiX4QzVBTEYEEQA/mB9Od6cT3Hhd50ezqThXQn29KX6kRPkgOtMdbUBptQ6K5Npp0yOU7qFLjrUOZnRG2oJRUBphR46JPhpE2CrTqxNmrE2aghEaqRZKdJioP8OGWKrTpZLnoUehuT72VEtutlMpx0kdppkWKrIf+MvRZJ9pokOGgisVcnzlb1OOMNMbtIoPEFgk2UiDBXI9JCnXCTi0SYnCfNWZuKYDMaIy1ol9jQEmNCfYQ2PYnm3Cn1Z61axGJpOFOZvrRGCCj2UKfMR4OqQA2aRbr0xhswnGLGVJY1c/n23C11YaXam+3GEPZkEazXBLBY6sXdInfmClyYL/ZgudyHlQpfeamhJpCN+lC2mkTstsSwfzWe+93JPOyVstUQxXyBL9OpzgyJrRmOsWZMbMu42I7xaCHj0daMR1sp0LViWmLNzURFppviwC2pEzOpLsymuTGX7sGdTE/uZnkzn+3DQo4vd3N8uZPtw50cObbzeQEsFASxVBzCamk4a+Ui1isi2aiKYqNazGZNPBvVcWxUx7FeKWa9Ipq18khWyyJZLROxUh7JSkUUq5UxrFaJWaqIZqEskttF4dzKC2Y0w4f+ZFd6JM50xDrTFGFPmZ8V2a6mJAj1EZlpEGKiSoDRJQKMVQgwVcXPRFUBrwoel5Vx01PBVUcVe41LGCudRuPsd1w6+R3nvv8O1ZMn0D17Fq0zp1A7/T0qZ39A+fxpVM6dQu3UNxj9+HdCjX+kxEuT60nmrNe6sd3gyb0mH+41+bDf6MM9mR+HbYE86g7n2YCY5yMSngzG86A/jqdDyfw8lsHTgWTud8ex3hjKXOnnjNeCa4lmDKZYMJJuzVimLRNZ9txIsaY3XkB/kg3D6U5cT3LgapQVtYHGFLpqfwGvMVdjBPKHuHgBPWJj+sQm9Mea0R1ugMxbkzpXZepdL9HircpQnBF38oQsl9kr4HVgqcKeqWwreuNMaAk3pC7QgNpAQ2QiAS0xFtRHGCng1SbbXYNsVy2ynHTIctIj20mffDd9+XcJvUJnrDk3Um2ZzHXidok7S1U+rNcHsNYQzHJjGOtX49m9ns398Sqe3e7k5doo7/Zv8+nRGh8fr/DhySLvHy3y64Ml3h7M82b3Nm925uTw7s4oFqhP8mpvmtf3bvHro0V+O9ri09EuH4/u8eH5vhzeIzm8vzxZ593TDd4fbckHLb5arqPIer+E9zO462PNrI3KWBluYmmo6f8Ab/2ftpEtKRbiLPXXsDRQ8yd4F65XKdZAljHXXcxMZyGznX81NJH5NbxNaYw2pSmm11KZlKUwLUtisj6e8ZoYRioijseCh0tCGCkNZawsjLHSUIYKgxnIDeBatge9mY70pNvTk2pHr9SBPqkTHfG21IWaUOKlQ46jGunCS+S5alHma0BlgAk1IRaU+hqR7ayF1E4NiVCVeJs/gGunSaqDJulOWuR5XqE0wIxCb2OyXPRJc9BGaifPdKX2WqQ4yOGV2GkQb6dOnJ06UVbKhAouEGRyngCj8wSbKMlXSlpqEG6iRITJeVIdNSkNMKIxyoLuJDtaxabUhmrSEWvMVI47i+WhrFVHc7ckjE6xDcWeGpT7aFDlr44sTJuuaD1uJBozlWHFXL4986WurNb4sNMUwl5zBJt1QaxU+LJQ4sHtQmcWSjxYqfBltcqftZoA1muD2KgPYaspgp2WaPavxvOgJ5nH19LYb41jozqMO3neTCQ5MBpnx1isnRxesR0TYlsmxTZMxVozLbHhVqItM8n2zKQ4MiN1YibVWY5uhge3s7y4k+3N3RwfFnL9WcwPkE+N5QeyWBDEclEIKyWhrJaFs14ZyVZNDDt1sew1xLPflMC+LJn9Zulx7MmS2WtKZLcxgZ16Cdt18WzWxbFRF8d6XTxrtfEsVYmZL49itjic6bwgRjN9GEhxo0fiQrvYmYYwO0p8LMh0NkZio4dIoEGoqRpBxioEmqgSaKaGv6kqvsYqeBuq4HlFBTc9FVy0VbBVu4jBhZOonvoWpRPfcu7771A7dQK9c2fR+fEUGme+R+3HH1C7cAb186fRPP0tZhe+JcbyEg0hhoyk27BR58FOozf7Ml/2G33Yrfdiv8mX+1eDeNwTwdFgLC9GE3g6JOHRoISjkRRejmfydCCZgy4xaw0hzJV6Mp7twGCKJf2JAgZTLBhOs2Is4zO8VvTGmXJNYkl/sh29Elvao62oDzKhyE2bPGcNyn31aQw3oV1swbUkeYbcIzahL8aY6zEmdIVdoclbg1oXZWqdlWjyVGEg5gqz2VYsldixVefEWpUDi+X2TOVYcz1BwNVIExqCDakLMqJJZEZztID6CMM/wZvtrEu2sxzePFc9Srx1qAnS42q0Cf3J1oxl2nOrwJn5ck9Wa/1YqQtkqT6E1VZ5P+/BaAVPZq/yYnmI11s3eXewwPuHi3x8tszHp8t8fLLC+4dLvDtY4O3+HX7Zm+XNzk1ebctbzV7uTvFq/yZvH8zz4ek6H59t8+n5Ph+f7/Hh+S6/Hm3xy5ONY3h/fbZ5jO/vWe8B/3r9gN9ePVDsa/gC3rVRGasjMlZGZCwPy38eD098hvfzYpyhPy7E+e/hXbj+5W21Uma7ipnpKGRGUdv9fUQ4+yt05aWGdMab0xmXpTEukzLRlMxUYwITdbGMVUUxXBbGYHEQg0WB3CgKYrg4mBFF3CgIpD/Hj94MVzqlQrqkQrqldnQn29GZYIssyoJyX33yXNTJcVQj20GNIg89KgOMqfA3ptzPWJ7tOqiTIlQhwUaFBKEaKfaapDlqk2qvSaqdBhlO2uS46VLgZUCpvykFXoZkueiR5qgtx9dBS5HtKsaJ7TSJs9Uk1lYDkaUyQSbnCDQ+R6DxBULNlImy0iTGWhORmRIi0/OkOmpQGmBAU7QFfakOtMeb0xCuy9UYI26kOjBb6M96fSyrtWKuJTtRGaBHlb8W1X7qNIdo0xOpx5DEmOk0C+by7Fgoc2G1xpvtpmD2myPYaQxhozaQlQpv5ktcWSrzZLXSl/WaADbqgtisD2azIYStpnA5vO3x3O9O4tG1VB50JnLQEstaRQgzmR5MpTgzkSB/BJuSODEtcWRaYs+0xJZbiXbMpNgzI3VkNtWF2TRXZtPdmMv0UIDry3yuHwt5/iwpoF0uDmWlJEye3ZZFHGe3mzVidurj2GuUcE+WyEFLModtqRxezfgi0jloS+Veq5T9lmT2ZEnsNCWy1ZjARoOE1bp4FqvF3C6P5FZRGBO5gQxn+jAgdadb4kJbtCO1IUIKvQSkOxoQb62DyEyDMFM1gk1UCTJVU8Crhq+JKt5GCnj1VXDWUcZG/QKXz59A+cQ3KJ34jgs/fI/6mZPonz+LzrmTqJ/5DrWz36N+/jRaF06j/+M/sFX9gVRHTbrjLJjOdZDD2+DNfpMvew3ebNd5stfozWHbZ3jF/DSSwLOhBJ7cSOD5SAo/j6XzuD+R/fZoVuuDmCv1ZCLHgSGpFQNJAm5ILRhJs2Y8y46pHEeGpNb0xZvSG29Or8SK7jhrOmKsaQw1o8RThzwXdUq9dakNNqA1WkBfkjW98eYKeE24FmOqgFeTWldlqp0uUu9+ib5IfabTzZkvFLJR48hKhT3zJUKmsq0ZTLagK8YMWZgxDSHGyBTwNoiMqA7Vp9hPhxwPTbJdtcl21iXLSZdMB11ynLUp8tSiKkCX1khjriVYMpRmw2SOPbdLXFmu9ma51p+luiBWW6LZ6knj3nApj2da+Gmxn5/Xx3m9O8vbw7u8f7LIhyfLfHq6Kq/5Plzi3eE8v+zP8nrnJi+3J/l5a5yXOxO83Jvml4Pb/PpwiY9P1/nX811++2mPjz/t8f75Du+ebfH26Sbvnm4ewyvH93PJ4R7/fnXIv76YavsDvE2sjMhYGWmW//xqR8NfbyNb/AO8n9GdV5xv/3Lp+Vx3KbOKmu5XC3Fa5WWGL9GdkCkGJ1ozFG1kUiYaExVlhmhGKiIYKg1hoCiAgQJ/Bgr8GcyXt48N5vvTn+vHtWxvulIdaZWY055oSVeykPYEa5pjLKgJNqTAXYMsB2VynTUodNOlzMeQ6iABZb5GFHrok+2kSaqtCsk2yiRaq5AkVCPVXpMMRy3SHTRJt9ckx0WXQs8rFHsbUuJrTIGnAZkuOqQ7KQYonHRIdtBS9O5qEW+nTZytFmKhJuGCS/gb/oi/4TmCTC4Sbq5KjI0WsTZaRJpfItLsPKlO6pQEXEYmtuB6phPdSVY0RxnQFm1ET7wl49mebDTFs9WaxHC2Jw0iY+qC9ajxU6M1WJtrosuMxBsznWrOXK6Q+TJnVmq82G4KYr8lnP3mcPZkoWzU+rFU7s5KpRdr1b5s1AawVR/MVkMImw2hCnij2G+P47ArkYd9Up70SnnWm8JeYzQLxQHMZnkxLXVlKtmFmylu3Epx5VayM7eSHJlJcWQ21YnZNBdm092YzXBnLsuD29ne3M31YyE/gMX8QJYKg1kpDmWtNJz1chHrlXJst6qj2aoRs1Uby3Z9PLuNEvabEjloTuawVcphezr3O7Pk0ZXNg84sHnRmcr8jncP2NPbbpOy2JrPVnMh6YwLL9fHcrYphtkzEVGEIozn+3Mjwpl/qQZfEmeZIe6oCrchzM0Fqp0+cpRYiM3XCzNQIMVUj2EydIIE6AWaf4VXFy0AVt8sqOOldwlrjHHrnfuDSD9+gdOIfKJ08gcbZU+hfPIP2uR9QO/13VM98h/q5k+heOI3xhR9w0z5NgfdlRtPtuV3swkadB9sNXuw1+rBT78VWjTs79V4ctgXyuCeCZwMxPB+WcDSUwNOhRJ4Pp/BiNI2HffHstEawUhvA7RJPpnIcGU61ZjDZnKFUS0bTbZjMtudmnjMjaUKuSczoiRPQJTanU2xJZ6wNzRECyrx1yXdVp8hTi3J/PWQiY3oSrOiJN6cn1oQ+sakCXgNkPlrUuipT6XSBGteLdIfpMJ5iyu08K9Yr7VksFTJXaMVUthUjUiv64i1oFZnSFG5Cc5SAlhhzGiNNqA03oDRAVw6vmzbZLrpkOuiQZqtFpoMGBe4aVPrr0CIyoldizkCKFaMZNswUOrFY6cFSjS9LdQGsNkex2ZXCvRtFPL4p4/lCHz+tDPFic5LX+zO8fXiX948X+fR0lU9PVuWZ74MFftmf49XONC+3J+SrI7fl+L7Zv8W7gzt8fLzCf/20xb9fyK9TfPhpj1+P5Pj++od4f7StwHfveLLtX6/u89ur+3/OeFf/AO9XO3j/opXs8yayxes1ivgLeHvll4RnFbt3v4T35hcjwmON6Yw1pv0Ob3M6U4r+3ckmKRMNiUzUxTFaFcVwmbyDYaDQn4F8Pwbz/RjM86M/14dr2d70pLvTIXWhPcmWNokF7QmWdCba0CI2pzbUiFJfXfJc1clxUqPIQ5cKX0PK/Ywo9zOmyPMyuS7aZDqoIxUqk2KjTIpQlVQ7dTIcNMly0iLLUUve2O2mR7G3AUVeBhR6GpDnrk+Wiw4Zzjqku+gidZJPusXZyHt+4+10EQu1iLLSINRUCd8rZwgwOkeoQJlIK3XEQm1ihVpEW1wi2vw86S4alAVdoSXOkoFsZ3pTbLgaY0KryIgWkRH9KQ4s1UWz2ZbEZHEAnYk2yCIMqPFR5WqQNgOiK4zFGXNTKmAux4b5UidWajzZagxgvyWMg7YIDttE7DQGslrlxVq1D+s1fmzWBbLdGMJ2YyhbjaFsyyLYbY1mvyNO3lbWncSTa1JeDKRz/2o869XhLBQFMJsl33Ewl+HN7QxvZtPcFXVcF2bTXZnNcGM204O5LC9u5/hwJ8+P+fxAFguDWCoKZrkklLWyCDYqItmsjmarVsx2XSw79XHsNsSz25jAblPi8cmdw1Yp96+mcb8jUw5udw4PunN42J3Dw+5sHnRlctiRzr2rqey2pbDVnCSHt04O70xpBJOFIYzk+DOY4c11qQed8c40RdhS4WdBjoshyUJdYi00EZmpEW6mTphAnVCBOsECDQLN1PEzUcPHSE0BrzKOekpYavyI7o//ROmf36B88p+onjmN1rnT6F88jda571E59TdUT/0djR9/4PLFU1irniLQ6AI1oSbMFrqyWO7Geq072w3y8sJugzfbtR7sNvye8T7tj+FoKJ6joQSOhpI4GkrmaCiF+92xbDWHsVwTwJ1ST6ZznRhJk2eaw6lWjGUImcpx4Fa+C6PptlxPMKcn1oyOaFM6xBZ0x9vQGmVBha8e+a5q5LupU+SpSV2IAZ2x5nTFmtETa0Kv2JRr0V/A66ZCpeN5ql0u0BGixUiCMbPZFqyU2bFQbMNcgSXTOVaMpdvQn2jF1SgBsghTmqPMaI4R0BhpTG2EASX+euS4KzJeFz0yHLSR2miQbif/LhV+2jSLDOmJlw9xDKdZcjPfnoUKNxarvVmq9WdFFsF6ewK7/Xk8mqrn6G43Py0P8vPGOC93b/L6cE5ePngsLzd8errKh0dLvD24zeu9W7zcmeTF1jgvtsZ4sTXOq50p3uze5MPDef7r+Tr/frHDbz/v8/GFvNb769H2MbjvjrNf+d8ff9rlXy9/Hyv+96v78se19bEW1kabWRttZnWk+RjeL9FdHKpn8a/A7a85Rnfhr9Dtk6+APD7f/sf1j4qFOONNmYw1ph3DO67YvSuv7aYy1SRlsiGRydpYRitFDJXIOxgGC+RZ7lCBPzfy/bie7UV3mhutCfY0RFvRGm9NV7KQriQbOhJsaBSZUuKjQ76bOgXumhR76VIVYExdqDnlvkYUuOuR66JNtpMmGQ7qpNrKl3VkOKiT5ahJtpMWuc7a5LnokO+mS6GHPsVeVyhw1yfXVYdsVx2yXXXJcNEl1UmbJHvN4529cUItJPb6RNtoEW6uSpDxBXwvnyHI+DyRlmqIhVrE2WoRJ9QgxvISsZYXyHLXpCLUkDaJFTdyXLgutaUzRkBzmAE1Abq0RZtzqzSIFVkcM5WhDOe60x5jSrWXCu1B2gyLDJmIM+FWioC5bGvmSx1ZrvFgo8GP3eYQ7l8V8agzmv3mUDZqfdmo9WOj1o+t+kB2mkLYkYWyIwtjp0XE/tUYDjrjudcRz70OCY/7UngxmM7jriT2msSsV0WwUBjE3bwAFvKDWMgL5E6WD3MZHsxlejCXJc9y57I8uZ3jw918f+YVnQmLxSEslYSyUhbOWmUkmzVituvi2G2QsNeYwL5Mju1+czL3WlI4aJVy2JbK/atpPGjPkGe4n9HtyeVhTw6PenJ40JXFYUc6+1dT2WlNZlOWyHqjhOXaOO5WRn8Nb7o311I8aI91oiFMSKmPgEynKyRaayM21yDSTA2RQJ0IgTph5hqEmmsQJNDA31T9GF7Xy8rY611AoHEG7bPfc/Ef36By6gc0z/+I9oXT6F08ieaP36J84n+ieuJvaJ75B8ZKJ3HR+ZFYGzXaxBYsVXiyUuXBWo07Ow3eHDT7c0/mx26DvN57vz2Yxz0RPLkezbMbcXJ4h5N4OpjI4/4E7nVGs9UUykpNAHfLvBSZrTWDKeaMpFkxnilkOseRmXwXxjLsGEiypCdOQHu0CR1ic3okQq5GW1Dpp0e+iyo5TirkOKtQ6a9LW5QJHTEmdMea0Cs2oS/alM4wA2S+2tS6qVDheJ4q5/O0B2kyFG/EzQxzFouFzBfbcLvQilt5Nkxm2TKYbE1HjABZhAmySBOaokyoFxlRFW5AkZ8uWW6aZLlok+WiR7qDNik2aqTZqpLnok65rw6yCCO6JeZcTzLnhtSc6TxbFspdWaz2ZKnWj+XGUFZaxWz1ZnB/vIqjOx38vNLP681xXu5M8fP+LV4f3D7G97dna3x6ssKvD+b55WCWV3vT/KzIen/aHOXF5hgvNsd4dzDLfz1b5t/PN/n0Yu8Y3vdH28f4vnu6ydsnG8cAH2e9L+Ulh3+/Pvyyq6GFtdGWY3iXR5r+W3QXBmpZGPgd3eMrwtf+usRw+3jheTEz7b8/qH2Gd0KWxXhTBmMNCngb0xhvSmO8MZWJRilTTVKmZVKm6hOYqIlhpDycG0VBDBYEcKNQju5QgT+DuT70prlxNcGBxmgrqsNMaYm1oldqT2eiDa1iC2qCDch3VyfXRY1iL10q/A2pCzWnIdyKUh9Dsp3kM+rH+0Dt5FNs2U7ybU35LjoUuOpS6K5HkYc+RZ7yyHPVIctJkyxnbXLc9Mhw1SXFUZN4WzVirOSHLWOFWkjsLxNlpUmImTKBRufxvXKGENOLiG00kdhpE2+rSZyNGrFWSkisL5LrqUVNhBEdSTaM5LkykGpPt9iCpuArlHmoUxd8heEcT+7WRXK3TsRsZTB9idbUeKvSGaTDiMiQyTgTbiWbMQJxYrcAACAASURBVJdtxXypA8s17qzX+7AjC+R+ewRPe2I4bAtju8GfrXp/Nuv82G4IZFcWwm5zGLvN4ey1RnLQEcthdwL3OiTstcfzqDeJnwZSedKbwv32BHYbxaxVRrBcGs5KaQQrxWEs5AdyJ8eXO7k+3M715naOPO7k+TFfGMRCUbAc3dIwlsvCWakUsV4dw2ZdHDsNEvY+Z7ctKRy0SDloTf0C3HQedmTwsDOTh13Ziiw3l4c9uTzqyeVRdy4POrM4bE9nv03KTnMSm00JrNXHs1wTewzvVIG81DCY7k1fkjttMY7UhdhQ7GVGusNlEiy1EAvk8EYK1BGZqxNhoUGYhSbBAk38TTXwMVLHy0ANF/1LCHXOYaJ2Cs0z/+DCd39H7fQJdC6eR/fiaXQv/IDm2W9QOfH/oXbyf6F95lsEyifxM7xIuqsOfclCNmt9WK/xZLXale0Gbw5bAzhsCeCezI+DlgAetAfzqDucJ9ejeDoYy9FQAs9HknjcL+GwR8zeVRGbjSGs1PgzX+7NrXwXRtJ/h3ci0/YY3vEMewaTreiNF9AeZUKnWEBvgpD2GAuq/fUocFEhy+ESGfaXKPPRpjnCiKtRxnTHmtATY0JPlAntYVeQ+WlT665KhdMFqpzP0xaowaDYgKk0MxaKbJgvsuFOkTUz+UKmsu24kWJDp1hAs8gEWaQxjVHG1IkMqQwzoNBXl0wXDTJdtI8fqpOsVZAKlclxVqPMR5umCCO64825lihgMEXAVK6Q+TIXFqs8WKr1ZbE+iMUmEWsdydwbLuXpbCsvl6/zdnucV9uT/LQzzcu9GV7fm+PdwwU+PVvl09NV3j9e5N39O7y5N8PLnSlebI3zfGOE5+vDHK0O8cveFP96dJd/PVvl0/MdPv4kf2R7f7Qjx/cv4JW3mMkf2v798h7/9ergz/CujDSzPCxjebjpqxM/fwXvwpfo9n25AlIenwcm5AvP/xpeeZkhi/FGBbwNqXJ4G1MZb0hhoiGZ6SYpt2RSJuviGa0QMVQSwmBBAEOFAYwWBzJSFMCNPB+uZbhzNcGexihL6kXm1Iab0RprTV+KA22xltSGGFDmq0O+uwYFHlqU+xtQE2xGXag5tSHyG2uf0c10UCfDQZ10ezUyHeSnpvNdtSly16PE8zIlnpcp9tSn0F2XfDdtcpy1yHTUIMtFmxwPfTJcdUi0UyPWWlmxMF2FWKEWcbZ6RFpoEGKiRJDReQIMzxIuUCLeTosEBx3ibTWIs1Eh3lqJJFslCn10aIgyoUcqZKzQjRvpjnSLrWgIvEKRizIVPlr0pthzszyIpaYoVlvEDKc70uivRXewHsMRBkyIjbmZZMpcthULpQ4s17ixXufNdlMA99vDedIdzWFbGDuNAcf47jQGsScLZa8lnL3WCO5djeZ+t4SHvUkcdCWw3yHhQU8iT68n86QvmcfdKRy2JbDTEMtmTQwb1TGsV0axUhrOYlEwC4VBzBcGcrcggDt5/twtCGShKITF4lAWS8JYKotgpULEWlUU6zViNuvi2G6QsNuYwJ4sif3mFA5aUjlsS+P+1XQetGfysCOLR51ZPOrM5lFXDo+6cnnUnSOPLnk86MjksC2V/ZYUtpsS2aiXsFobx1KVmLvlkcyWhDOVH8JYdgADqd50J7jRHGVPdZAVhR4mpNnpI1HAG2WmTqS5BpEWGogsNAm31PoTvM56SlhpnsHg0j9RP/UtF777O+qnT6CndB7dC6fQOf8PNM9+g/rpv6F5+j/RO/sN1monCTdXpsjvCsPp9uw2+LFR48lSpQvbDV7cbwviQVsQhy0B3G8N5EF7MA+7wnh8LZKng2KOhiQ8H0ni4bVY9tpFbDeHst4QyEqNHwsV3swUuChKDeaMpFoxniFkSnHodDzDjqFka/riBXREG9MpNqMvwZoOsTk1AboUuqqQ5aBEup0Spd7aNEUY0xZtQnesGV0xJnSIDGkLuYzMT5s6DzUqnS5S5XSBVj91+qP0mZKaslgoZL5QyN1CG2byhExl2XIjxZpOsRktImOao4xpijamLlKe8Rb66pLhrEGm82d4teQ3D62VyHBQpthTk4YwA7rizOlLkMM7mSPkbqkTC5XuLNX4sFAXwJ26EJZa4tjpz+fxdAMvl/p4vzPBm+1JXmxN8WJ7mhc7N3lzeJsPT5bkp96fLPP+0SJvD+/wen+Gn7cneb4xytHaME+XB3m1NcaHg5t8fLTAp2dbfHy+y8fnO3z4At4/lhs+HG3z6fkOv/20y79e7PHvn/e/LDW0sPoFvEvDjX+6q/b1BrL/Ht67ioXnX573kcNb9NfwNv3f4E3hVlMKEzWxDJWGybPdfD+GC/0ZKwlkpNCP/ix3OpPsaYqyoCbUmLpwMxpF5rTFWtOTaIdMZEqptzZFHpoUempR6qNHdZAJdaEW1AQLqAwwpdBDn0wH9T9FtqMGec6aFLrpUOKpT5n3FUq9LlPiqU+Bmw45zhpkO2l8BW+6iw4SoSoxVpeItVEhVqhOrI0WYhttROZqhBhfJNj4PMHGPxJpcYkEe22SHHWQCNWJt1YmwUaJVIdLlPrr0iI241q6HZMlHgxlONEttqbe/zL5DhcpclOhTWzOWIEXK80x7PUkM53vydXQy/SGXeZG+GXGYgyZTjRlLutzxuvKWp0X203+HF4N40l3FPevhrEnC2S3KYCdxkB2m4LZbwljvzWC/TYRB+0xPOxJ4PG1FO73JHGvM4H73Qk87JPwpC+ZZ9dSedQl5aA1kb0mCTsN8WzVxrFeFcNqeSQrZfJMeLE4VJHphrBYHMZSSThLZREsl4tYrYxivTqGjdpYNuvi2W6QsNOYwG5TEvvNUu61pHLY9iW62YrI4fFXofh/RxYPrqZz0CJlrymJ7foE1mviWKkWs1gRzZ1SETNFYUzlBTOWFUB/ihcd8S40iuyo8Lcg382YVFt9JBZaiAWaRAnUiTLXIMpSE5Gllhxe89/h9byiiqPuRczVTqF/4R+onfyGi9/9HY0zJ7h86Ty6F06i9eO3aJ39Bq0fv0H3x2+4cu4b7DVPEmenRk2YMVO5Thw0+bNR48FCuROb9V48aAvi4dVgHrQFcb8tiPtXg3jQGcqjPgW8wxKejyRyvzearZYQNhqDWKvzZ6Xal8VKb2YLXRhNt+aGAt6xdCGTWfZM5zgxnmHHcIoN1+PN6Yw2oktsSl+CFZ1iAXVBuhS7q5LlcIk0WyVKvLVpjDCmLdqUrjgBndHGtIVfoSVYD5m/Dg2eGlQ5K1HldIEWH1X6wnWYTDZhqcCWhUIhdwuFzOQKmcwUciPZii6xKa2RxrREmyCLMaE+ypiqcEMKfHRJd1Inw1mbLNfLpNprEW+phMTyPKl2ShS4q1MXcoWOWAG9EgEDyQImsm24XezIfIWbHN4af25XBzLfGM1mbyYPxqt5udDNh51xftma4OfNSX7anORoc4KX+7d492ieD0+X+fhM/tAm32R2h5e7N/lpc5yjtWGeLA3wYn2It7tjvD+c4+OTdT4d7RzHh6Nt3h9t8/7Z9lePbB+Otvl4tMNvn/H9aZf/+Izu5/ru8rCMpaEmloYa5VnujXoWb8jB/eNpny/LDF+VGhTZ7t3j8z6fs92v4b3ZlsdUcw4TTZlfwSvHV776caoxhemGJKbqExirimaoJJSh4iCGCv0ZLvBjuMCX/kw32hOENEaaURNqRFWQAU2RFrTHyxdvyCJMqQ64TLGHJiWe2lT4XaYq0IjqIBMqA0wo9TWkyPPycbkg84tMN9tJk1xnrf+fs/v6igLPGr0/t2c9z8x0sKO2omSKKnLOOSfJOVPkHIqcc85JQJSoIkFJgqAiOel0stvQPTPn//i+F1Wg9vRzzlnvxV614KK4+6zN/u2AxElwDm+JhxZFbhoUuAqRuKiT66RGtqMamQ5qZDqpk+msQaqjkHgbFWKtlImzUSXOVkC0pZp0OMJYgUADOYIN5QgxkiPaXJFEO3XppQprZRKsFEixUSTbSZkKfy3aY00YyrTjTqkHo5mOdEdaUOuthcT2GoVOCjSF6jGS6cRifThbvcnMlfoyJDZnKNKAoWBNRiN1mIw34F6mKfNF1ixWOvKo1oPNJl+224M56A5npz2YZ83+PGsO4GlTAM+ag3jeFsrztnC22sI/gnevL5md3iR2euPZ7Y3loD+Bk8FUDvtS2e1I5nmrrH2rIYHNung2aqQIr1dHs1oRwVJpKIsloSyWhLFYGsZSWTjLFRGsVkbxqDqGtZpYHteJ2aiPZ6M+gSeNiTxtSmarJZXnrWlst6Wz057Bbkfmeex1ZLHXkS37zGS3PYPdtgy2m1N51pDEZl0869VxssGJCBZKwrhfGMwdSSAT2X7cTvdmINGd9hhH6kKsKfU2IddZjxRrDcSmAmJM1IgyViXKVI0ocwHhZgJCzdQINFHDVwavm5YSdupXMVL6Fg25C6h88xkKFz5DcPErtK99h/Dyl6h8+3fULn2K8MoXaMtdwODaZ7hofEOKkxotUcbMFDix0+zLWrUbc8W2rNW6s93mz257ADutfmy3+vG81Y/tjkAOBsI5HonhZFTMyWg8W91hrDb4sFLrzXLNdZaqrrNY4cVskQvjGVaMJJsymmLGWLolE5k2TOfYM5Fhy+1Ua27Em9IdpU9PtCH9YjO6Y4xpCNKkzFOFXAdF0m0UKPYU0RhqKJ1gizOhM1Kf1mAtmgM0aPYT0eAloMpJgUoHORrdFejyV2UsXo9FiTUL+VbMSSy5m2PBRLolw4lmdEcb0h6pT1u0Ia0xhjRGGVITrk/BdU3S7FXJcBCS5SSFN9b0KnGml0mxvkqeszLVflq0RxrSE2PIYLwhtzPMuZdvy3ypM0vVXizW+DJf7c+DhggedUvbyl7cb+PXRyP8vD7GjxtT/OPxJC/Wx/n+6TSvdmZ5ffCAt8fLvD1e5fXBCr/sLvLjs1lebkxz8miMo6VhTleG+X5tmFfPpnmzv8y748f8JkP13ekmb082eHOywZtjGcInG7w52ZQuTj+V4Xu6yV+k6Mpqu6NNLN2UDlAsjtS/f0gbfg/vh327549q5/h+AG/v2RXhP4f3Tlse0625TDVnM9GQyXhD+n/AO92Yxp1GaW13vCqa22Vh3CwKZLTIn9tFvoxKvBjKdqU70Yb6MH3KfTUo8xFR4adFS5Q5/SlONIebUnFdRIm7gEJnFUo9RNQGGFAXZEylnz4lXtpIXEVkOwrOI9NOhXQbJTLtVKR1XWch+c7qFLgIKXLToMhNg3wXIXnOgvPIdhKQ4ahGuqOAdEchKQ5CEmzViLdVI8FeSLy9kCgLVUKMFAg2ukaQ4RVCja8SaSZPnJUyyXYC6W4HayWSrRXJtFemwE1AbZAuXWIzbmbbM1PmyWimI50R5tR4aZFvK0+hgzx1/poMJFrzoDqY7d4UlmtCuJPtzK14MwaCNRiJ0GJCrMfddGNmCyx4WGHPWp0HT5v92G4PYr8rjJ32YJ63BvK8NYitliCet4Ww0x7OdnsEW20RPG+PZrdHCu/+QIq0j7cvnu2eKA764zm9kcrxQDoHPWnsdKTxvDVVmqU2p7DVlMJWUzLPmhKl13mrolipiGS5LEIaFRGsVEayWhXDWk0c67ViHtdJ0ZXCm8TTpmSeNafwvDXtHN/ttnSet0pjpy2D3bZMdloz2GlNZ7slje2mVLYaknlSm8Dj6jgeVUSzVBbJg5Iw5gqDuScJZDrXn/FMH0ZTveiLd6U1yoHqIEuKrhuR7aRDsrUGYlN1Yk2k+MaYCog2VyfSXECYmRpBZ/DqKuOqpYiNQA4DxW8RXfkStW8uoPLlBUSXvkLn2kXUv7uA0td/Re3iZ2jIfYOe/NeYKl7guu5Fcj2F9CaYsVDiwl6zL2tVrtwvtGa12pXnbf7stAdI0W3x5VmzD8/bAzgYiODkZtx5S9nTzhAWazxZrPZkqcqLparrLFd6M1/sxkSmNaMpZoymmHE7zYLxDGumsu2YyLRlLM2GoQQzeqKltdt+sSk9sUY0h2hR5SNA4qRMhq0SJZ4aNIYa0RZlTI/YlI4ofZqDNGgKENESoEmTj5BqF0UqHeSoc71Gm7cit2J1eJhnzUKeJbN55tzJMmc8zZzhRFN6YgzpiDKgI9aI9jhjmmOMqIswpNBb6z28zlqk2KoRaypHrMllki3lyHFUotJHk5YwAzoj9emP02c01ZTpXCvmip1Yrr7Ocq0fD2sCeNgQwUpHEk9u5HN0p5GfFwf4+dEtXm1O88PGJC/Xx/j+yRQ/Pb/HL3vzvDle5t3JI94erfF6f5Wfnz/k+837nK5NcLQ0zPHSIKdLffywMcbr3Yf8drTG76cb/PPFE36XofruZIO3xzKATzfP40N8//JHdP/f4P0TdPsr35cb+v5neO+2y7Ld1lymW3KYbMqSwlv/B3jrpYcsp+sTGa+K4VaZ9Jba7dIQbhcHcKvQh8EsaabbGGFIdaA2lX6a1ATqUh9iSEukGe0xVtQHGVDuKV1BV3ldiyofHar99Kj01aPES4sCdw3yXITkOKmTJetkyLRXPX9My3fVoMDtLEQUuInId5Wim+OkRq6zgFxndbIcBaTbq5Jqr0aKvTrJ9uok2quTYKeO2FadGCs1wk0VCTa8RojRVUKN5Ygyl0dsrUySrSppDgLS7NVItVUmw04Zias0M28KM6Qv0YLRbHvulrgxlGJDU4Ah5a5C8m3lKbKXp+a6Ot3Rxtwp8GStKZKVmmAelvkymWpDf4gmQxFajIn1uJNuxGy+OYvldlJ4W/zZbg9mvyuMvc4wdjtC2WkPZbsthJ32MHY7ItnpiGKrLZKt9mh2uuPZ60vmYCCNwxvp7PUnsNMbxX6/mOPBFI4G0jnoy2CvSzbA0JrGdmu6LNLYbk3lWWMSG3ViHtfEsVYZy6PKGB5Vxcgy3Y/R3WxI5EljkqzMkMZz2XfttGWcx3brH6JFiu7zplS2GpN5Wp/IRk0861WxrJZHs1QawYPiMGZl8E7l+DGW6cNomhe98a40RzlQFWhJgacRmY46JFuJEJsKiDMVEGsqINZcnRgLIVHm6oSbC6TwGqjiqauMq+YZvBcRXfkKwbdfoPaVFF5tuW9Qv3QBxa/+hsq3nyG8/DX6Ct9gLfiaINOrlARqM5xhxWKZK7tNPjyqcpHCW+MmhbctgOctvmw1+/KsxZftzkCOh6J4OZYgG6IQ87QzmMUaTx5WebBY4cFSpRfLld4slLgzlW3L7TQLbqWaczvVgokMG6az7ZnKkuI7nGhGd5Qe3VF69MUZ0xNrRHuEDnUBIgpc1ciwVaHIXXp+pyXcgO44Ezqi9GkJ1qQ5UIPWQC2afUXUuCpR6SBHjbMcTR7XGInSYiHbkvk8S+byLbmXI73xdzPZlL44IzpjDOiINaQt1oimaCNqIwwpuK5Fip0q6Q5Csl20SbNXJ95CHrGZHMmW18iyV6LMS4PGYD06IvTpizXgZrIJk1kWzBY6sFzlxUqtH0v1wSw1RbLSnsRGfy574zW8nOvix+VhXm1M8dPjSX54LL3B9tPWXV7tzvHmaJm3J2u8PV7nzeEar3aW+fHZAv94fIfT1ducLA1x9KCXl6s3+fnZDG/2Fvn9eI1/nW7wzxeb/P7iCe9ONqXwfpj1nkoPZL578YTfXjzhLyu3mv8D3qX/C7wflhkWzsGtPL+p9kd0P3xYu9suy3ZbcplqymayMYvx+ow/gVd6YWKqRsytskiGC4O5VRrKREU4Y6WBjBb40J1iT22IHuW+Isp9hFT5a9EUZkR7tAXN4SY0hBhS7atFmbuAam8tGoOMqA80pMJHhxJPDQrchOQ5q5PrrE6OkzoZsr7dLAc1GbiaFLprUeShRZGnFoUeGkjchOS6CMh2UiXLUYUcJwG5zkIyHQSk2qmSbKtKoq0aiXbqJDmISLAXEWOlRoSZEqFG1wjSv0KokRwRpteIs1Ii1UGaJWc4qpHhoEqmvQq5TmqUemlSF2hAe7Qpg8nW3Mq2Z7rQmb54C6q8tChyVKXARp5ie3mq3FVoDdZhNM2OhXI/VmqC2WiM4G62E32h2gxGaHFbrMt0miFzEjOWym1Z/wO8B90RHPZEsd8VwW5HGLudEex1RbPTEc1WWxRbbTFsd4rZ7UniYCCdo6Es9gcS2emNYq8/jsPBZA4H0jjsz2S/J4udjky22zLO67F7HVnstWey05rOVlMKTxuSeFKbwEZtPI9rxTJwP0b3fXlBWlrYactk9w8hzXAz2JZlvs9b0thqSuVZYzJP65PYrEvgcY2YR5UxrJRHsVgSzkJRKLMFwdyVBMjg9eZmmhc98a40RTpQEWBJvochGQ7aJFnK4DWThYWQOCsRURYfwquCp44SLpoKUngVLiG68jXqF79E8M0FNC59ifaVrxF8+zmKX/4d5a8/Q+3iVxgofIuj5iWi7JSojTJgQmLHSqUb243ePKp8D+92e4AU3mYpvFstvux2BXM6EssPk8m8vJ3A0UgcTzpk8FZ68LDcncUKT5YrvXlQ6sHdPAfGM6y4nWrxweVpBym+2XaMJJnRFalLV6QuvTGG9MYa0hWtR1OINsXuQjJtVSlwVafcW4PGEF2644yl8IZo0RKkSXuwDi1+GtS6KlNpL0e14xXqXeW4Ea7BbIY5c7mWLBRYMZNnxVSWBaOpZgwkGNMdZ0hH7FmpwYiacEPyvbRItlUlzUFEtqsOGY5CkqwVSbS8RpKlPBl2ShR7CKkN1KUtXJ++WEOGk4wZTzdlJt+epQpPVuv8WW0MZbUlmpX2RNZ6snh+s5yjOy3848EAr9Yn+PnxBD9vTkrvrz27w6udOV4fLfP2ZF2atR5t8OveI356vsgPT+7zj/VJTpaGOZjr4WRxiO8fT/LL8zl+P1jm36fr/OvFJv988ZTfTqXwvpY9sv16/Pg9vLL9Df+/4f3odHtfBQt9Fcz3StH9n7PdAu60SVvIpptzmGqSlRn+DN66FCZqE5mojuN2eSQ3i0MYLQ7mVnEgQ7Iz7c0xZlT6a0nRDdCiPkSP1ihTOmIsaAw1pMpPm2pfbWp8tKn11aXOX49Kb22K3NSROKtJywQuQiSuGuS7aZ7jm+ukTqG71gehSYGHJvnuIvJc1clxViPLUYVMB2UyHFTIsFclzU6VFFtVku1kW8jshSTaixDbCokyVyHUWIEQQ+nl4DBjOSJNr5Jgo0ymi5BsF6G0WdxZQI6TKgVu6lT76dISYUqP2JLhVFtuZdkxkWdPZ7QxJa5CCuxUKLZXosJJmVoPNVoDtBhKsOCOxI3l6iC22mO5n+9KX4QOA5FajMbpMJVmyHyBOcsVdqzVurPZ5MfztiD2u8I57IniuC+Gw54o9jrD2euMZK8rmt3OGLbbY3jeHst2Zzw73UkcDGRwPJzN4WASe31R7PfFctCfyOFAGkcD2Rz25bDbJcV3tyPrI3h322SlgOZUnjemSIFsTGKzIfGjOMt0n7eksd2awW57pjT+BN/dNinyz9sy2GpJZ6s5laeNyTxpkD6orVfHsVoZw3JZJA9LwpkvCuV+QTB3JYFM5fgzluXDzfTr9CS40RTpSEWAJRJ3Q9LttUi0EBJnqobYTIDYXB2xpQixtQbRlkIiLNT/A15rNTn05S8h/O5rBN98geCrz9G4+AU6V75G/eIFlL76FKWvPkf56y8xULiIm/5VktzUaUs0Y6bUidVqd57Ve7FS4cRMoTUrslLD81Z/njX58KzJh60WP/a6Q3g5KuanyRRe3Ipn/0Y0G22BPKz24EGFGwulbjwsc2epwosHpe7ckzgwkWnN7VQLbiWbM5lhw71cR+7mOHAnx56RJFM6w7XoCNeiJ1qP3hh9umP0aAnTocRTRJadGrmOqhS6qVIToEVnjLQ+K4VXi9YgbZp8RVS7KFFhd4Uqx8vUu8oxGCriXpopczkWLBRYMyux5k62FbfTLbiRZEpvvDGdYiPa4gxpijaiJtzoA3iFZLlok+EkItlWiURLeRLMr5JqrUChm5DaAF3aIwwZjDdlJMmUsTRT7uXZ8rDMneVqX1YaQlhtjmKlNYFHXRk8Gyphf6KBk/vdfL90kx9Wb/HT4/HzZTg/bd/n14Ml3hyv8fZkk3cnT3lzKMX31fZDfn46wz/WbnP8sJ/jh4OcLN3kh8dTvNlZ4J9Hq/zrdIN/vXjyHt6jx7w6XOeXo8f8erLJG1lL2f8I7/Jo0/8FXmm2O99XwVxvuRTcnnLme6TgnsX/Cd6p5hwmG7P+R3jH6pIZr4lnvCqWsfIobpWGM1IYyFCeN10pjjRGmVIdpEupt5ByX5EMXRM6Ys3piLWgLkiPUi8hNX66tISYUO+vT+V1LYpcBWTbK5Jlp0iOoxoSF5E0q/XUQeKqQY6svFDsqUORhzaFrprku2ogcdcgz01IjizbzXRQJt1OkVRbRZKtFUi2USbZVlW6QMdBSJK9kAQ7IbFWAsJNlQk2lJc+phleJtz4ClFmciTbKZPrroHEQ/rdEld18l0FlHhq0BBsRHecFYNJNoym23Erw4Zbmda0humT76BKvq0y5Y4Cal3VafBQp81Pk74oY26n27FUFcBubwJzxR70R+nRH6nFcKwWk2kGLBRasFLpwGq1G+v1Pmy1SOE96o3mxaCYo94Y9joj2OuMYr8rhr2uWHY6YtnuiON5Zzw73ckcDGRwMpLL0Y1kDvqjOOiL4aAvnqP+VE5u5HA0kMtedw47ndnsdmaz15l9Du95tGWy15rJbmsG261pbLWk8rQp+aPYak5luyWdndYM9tqz2G3P+g9w99qz2GvPYqc9k+ftmWy1prPVksbTphQ2GxJ5LOtkWKmMZqksQlrfLQplpiCEu5IgpnIDuJ3ly8gZvFFn8BqQZqdFgrk6cSZqiM3UibcQEm8lQmyjSYyViAgLdYL/CK+qHHpXL6H+7deofXUB1S8+RePbC+jKfYXo0peofH0BpS8vem7gdAAAIABJREFUoPDFFxgoXMTbRJFsX236M214WOPOWo0HmzUeLJU7cq/QiuVqV7Za/dhq8eVJw3WeNnqz1erHfk8o39+K59VUKqc3xez0R7De4s+DKncWylyZL3bhQakbi+UePCh1457EkclMG26nWDCaZMZkhg0zeU7cy3XkXq4jI4mmtIdq0BYqojtSh54YPXpi9WiL0KXMS4MsOzWy7JTJtlegwkdIW6Q+bRF6tIRq0xysRXOgFg0+6lQ5K1Bme5kqBym8AyFC7iQbMZtlzoNCa+bybbiba8N4phXDKeb0J5rQnWBEu9iQphhjaiOMyb+uRZKNKqn27+FNsVMmwUoesakcSebXyHdRl14djjJmOMmS0RRzbqeacifHhvliFxYrvVmpC2alMZLlZjGrHWk8GSxkZ6yWg+k2ju/38/LhED+u3eKHx+P8Y3OSH7bu8WrvIa+P1nh7+pTfXjzn3ckz3h1t8nb/EW92H/LTk2lerAxx9GCA/dl+ThZv8urpDL8dLPGvk3X+Lav1vj3e4NfDx/y8v86rw8f8crzJm9P3qyL/sny+GKfxo1i8Wc+D/4D37HR7FfP9lcz1VTDbW86cLGZ7yrjfU8r97hIZuiXMdBVzr7NIhm4+U615TLbkMNmcxWRjJhONGYw3pDNen8ZYXQpjdcnSqElkvCqW8fJIbpeGMVocxGCOF92pjrTEmFMTrEtVgBZVAZrUBenQEmFER7QZ7dFmtEWaUhekT4W3JjV+ejQGGlHtrUOxqzr5jirk2CuRY6+MxFlAoZsGRZ5alHjpUOihSb6biEJ3TYo9z/p0heS7CJG4CslzFcrKEgJZ+5gKabbKpNgokWytTJK1CknWqiTZqJFgo0a8tRoxFiqEG8sTYiBHmOEVIo3liDO/RpK1IllOahR6aFDsKaLIXUixuzolHupU+WjSGm5Mf7w1I6n23M50ZCTNhhvJ5jQEaSOxU6TQTpladw2armvSdF1Ii6+I7jA9hhPNWSj1Zrszjodl17mdbMHNeENGxDpMphqyUGjFSoWjFN46b541B7DbEcpRbzQvb8Rz3BfLXleULGLY645lryuO3S6xNOPtSuRwIJ0XIzkc30jmoD+G/b5Y9nvFHPancDyYxdGAdGpsrzubvS4pvLsdWedZ6057hqzrIFNaq23PkD2UpX0UZ/Xc3fazroU/Rjb7HdnsdWSz05H1J/Am8bgunrWaOFYqY87XQM4VhzFTGMqd/GAm84K4ne3PSLoPPQketEQ5U+lvRZ6rPmm2GiSaCxCbqhJvLiDBSkiCjQYJtlrEWmsSaSki2FQdHwM1PHSUcdZQwEpFDh25b1H75gtUvvoM5S8+QXTxArpXv0F46UuUv7qA4hefI3/hc4wULxJkqUxxsD63JQ6sN3ixXuvJWqU7D0oduFdgxUqVC9stfjxv9uVpvRfPGq7zvMWPg54wfridyKvpdE5uxvO8N5z1Fn8Wq91ZKHVmrsCBhSJHHpa68qDEldlCJ+7k2jGWZsnNJFPG0qyYyrLjTo4D9/KcuZlkTkeYJm0hGnSGa9EdqUN3tC7t4bpUemuQ56hGroMyOfYKVHgLaYs0oDVcj8ZgTRoCRDT6C6nzUqPCSZ4y2ytUO8rR6C7PQIiQ6SRD7measlBgxVy+rKUsy5Jb6RYMpZjTn2xGd4IpLTEm1IQZIvHUINFaiRQ7NdIdNUh3FJHqIH14jjORI8HsKhJnAdX+erRHGHMjwYKRJDNGk02YyrZittCRB+UeLNX4sdwQxkpLHGudaTwZyGd7tJK9iSYO73ZzMj/Ay+VhXj66xcuNcb5/dpefdxf49WCFN0cbUnSPn/Lb8RPeHW3w7miNVzsP+MeTO5ys3uJgfoDjBzf4fm2MX57N8O5gkX+drvP7yTrvjh/z+midVwdr/HK4zi/HG9Ks93STNy82+Yt0Qu39Toal0QYWRxt4eLOOB8M1/4Hvg6Fq5gcrmesvZ7avnPt9ZczKYqanlHvdJdzrLmam6yxKuNdZxJ32AqbaJEy05DDenPX+fLtsNHi8PoWx2iTGahK5XZ3AWFUc4+URjJcGc7sogJv5PvSkOtAcbUxtiA4VfkJqAjVpDpfuCe2KMaMr2pzWcBOago1oCDSkzt+Aal89Kq/rUOImQuKgQp69CvmOahS4qFPsLqLEU/NPQoNiDw0K3YTku6ghcVZD4ixA4iztcJA4C8l1EpLtoE6mvYB0OwGp1qokWSiTYK6E2FwJsbn0qnCMmQIRRlcIM7hEtNEV4k2vSWfOndUpchNS5imiwlNIhYeASk8B1dfVafTXoivSmKFEa0bTHRnPduVGii1dcSbU+Gkgsb1GiaMyTX7atAfp0uQnoslXnfZgTfpjDJmRuPK0KYLVSj/m812ZzrBiNMGAiVQjFvKtWSl34lGVO4/rrvO0yY/ttiAOeyKl8PbHst8dzV5XNHtdMex3x3HYG89BTzy7XWJ2uuI5Gkjj5Ug2xzdS2O+LY683jt2eOPb7kjgayOBoIIvD/mz2e7Ol+xK6stnpzJLhmMFWW5os0nne/ietYZ3vyxPnPbud73t2/xh7ndnsdGSzLYP3WXPqObwb9Qms18azWh3LUkU0D8oimSuJ4H5xOHcKQpnMC+Z2dgDD6b70JnjRFuVKlZ8VEmc90q1FJJmrkWCmSqKlgCQbEUm2WiTZ6xBno02kpSbBpiJ8DAS466jgJFLAQvkyWle+QvmbT1H86hMUvvoE9e++QPfaRYQXv0LpwucofP4Z8hc+wVT5WyLtVKiJNOResTNbzb6s13qxVO7GfJED9yRWrFa4stvsz26TL1u1nmzVe7Hd4sdhTxg/jiXz6m42xzcTedYTweMWf1ZqPHhY4sh8nhXzEhsWihx4UOLMQokL9wucmMiwYiTJhJEkM24mWzCRac9diSs3U6zojNClLUST9lBNOsK06I7QoSNMh1ofESWuahQ6q5DvoESVjyZtEUa0hOpRFyCk1leNWm9Vqj2UKXeUp8zuKjVO8jR7KDEYImIqQZ+ZDGPmJebMSSyYybXgTo4FE1mW3MqwYiTdhoEUa9piTKkO0iPPTZ0EK3mSrJVJsROQ5iAkw0mDFFs14kzkiDeRI89JQLWvHq2hRvTFmDIoNmEkyYiJTHNmCuyYL3XhQaUnS/WBPGqN4XFXGk/689gaLmNvrJ6jux0c3e/heGGAk+URXjwe4/und/hpe55f9pZ4vb/Km4N13h5u8O7oCe9OnvL29Bmvjjf4/mCNF0/vc7I0zPEDadnh5eoovzyf4bcj6fjxbydrvDl+xK+Hq/x6tCYdqjhe5+cj6e7ev5yD+4e9DA9GalkYrnk/HjwsjTN4Z/vLme2XwnsWM72l3Osu5t4Zup3SkMIrzXYnWrIZ/whd6VjweF0S4zUJjFXHM1YlZqwimrHSUG4X+jGc60lfuhNtcebUhuhQE6RJTYAGjaG6dMYY0xNnTk+MOZ2RZjQHG1Hvr0+9vwF1fgYydDUodBaQZ6+MxEGVIhd1Stw1KPXUpOy6FqVeUmxLvc5+1qDYQ0Shmzr5LqofwCsdF5Y4i8h1FJJlr06mrYB0GwEpViokmSuRYKaI2FSBOFN54szkiTW9SpTRd0QaXiLe7CrpVkrkO6lT4aVDhacm5R7qVHioUeWhSt11Ac0BmnSG6dEfa8Zwkg03U+0ZTXekL8GKlkgjqn01KHZUoNJNlbYgXTpC9Gj0E1Lvo0proJDeSF3uZDmwXhPEelUAaxV+LBQ4M5lmxlSGGXMSa5ZKHFmtdONx3XWeNPqy1RLAQXcEL2/Ec9Ifx0FPDPvdMe/h7YvnsC+B/e549rrjOR5I5eVwFseDKez3x7PXK5bC2yvNho8GMqW13v4cDnpz2OvOkeIrg/fZB/But2ew8wG2+13ZHHTncNCd88GAxNnvcjnsyeWwJ++jOOjOZa9LWtrYbs/k+X/gm8hajZjlqlgeVkSzUB7FXGkk94rCmcoP5XZOEMPpfvTGe9Ea4UKVrxV5jrqkW4tIsRSQbKFGsrU6KbYiku0+hjfIRIS3gQB3bRUchfKYK32H1pUvUf72UxS+/gT5r/+O2qULaMl9g9o3XyD/2afIf/YJCl98goXaRcROAprjTJgvc2OnxY/1ai8elLgwW2DPvTwrVitc2G32Y7fRh60aD7bqPNlp9uWwJ4wfxlJ4dTebw5FEnnSF87g5gNUaT5ZKHFnItZLiW2DLQrEjD8vcmC9xYTLLmpEkE4YSTbiRYMqtNBumcpwZSbaiK1Kf9lBt2kM06QjVojtch84wHRr8NKjwEFDsokKBoxJV3pq0hRvTHKJHnf97eKvclShzkKfU9irVjvI0uSsxECxiMl6Pe+lGzEnMmJOYcz/PnLs5FkxmW3A704qb6TYMJtvQGmVCVYAOea4CEq2ukWilKCs5qJPhpEmqnTpi06vEm8qR6yigwluXpiADuiON6Y814ka8AWPpZtzLt2Gu1IkHle4s1fnzqDWaja4UnvTl8OxGMbu3azm8087hTCcHcz0cPRzk9NEo/9ic4qfns/yy+5Bf95Z5vf9Iiu/RJm9OnvLmxRa/vNjip9Mtfthd5Pv1cV4s3eBwoZ/jxRv8sDnB691Z3h0t8c8Xa7w7ecSb41VeHz/i9fEavxytnV+r+MufoftwpJYHwzUsDFWzMFQtw7eaB0PSu2rzg5XMDVT8B74zZxvIuoq531XC/U7ptNrdDmltd6o1l6mWbCabM5lsTGeyIZWJeukNtfGaeMarxYxXxb0vMRQFcTPnOj1JDjRFmVIXqk9VgCb1wTq0RJwt9DCnN86crihT2sKMaQw0oNZXj2pvXSq9dCh116DIRUChsxoFTqoUuQgodRdR5qlJmZfWf8ArDQ1KPDUochdS4Cog30VAvouQfBcREhcReU5CsuzUSLNSJsVSmWRzJZJkkWiuSLyZAvGm8ohNrxFnIkes8WXEJpdJs1ZE4qROmZc29QGGVHtrUeqqQpmrEpXuyjT4CumOMOCG2JzhRCtGkmy4kWhNn9iCjmgTGsMMqPPXospDQL23iPZgPdqCdaj3VqXWS5HWAAF9EbpMpduyUubL4+pAntWH8KjCm1mJA/dybbgvsWa+yI7lClfWa73YqPfmaZMf+13hvBgUc9Ifx1FvLAc9Z/DGctgXz1FfIge90jgZTOPFUCYngykcDiSw3ydmTwbvUX8axwOZnAxkczyQy1FfLoe9eex3n2WmmWy3p5/vzd35Q5b7MbQ5MmhzOerNk4WEo14Jx335H8Vhr4T9njwpwO2yxzYZwE8ak3lcl8CqDN/FylgeVMRwvzSKO4XhjOUGM5zuR7fYg6ZQR8qvm5PnqEuGjQZpVkJSrdRJtRWRaqdJsp0WiXbaxFprEW6uQaCxkOv6arhpKeOgfg1zpe/QlvsK1UufoyTDV+WbT6UdDRc+4crf/8a1z/6O0lefYiO6TLK7Bu2JFjwod2e7xY/VSndmCxy5n2/HjMSa1QoXtpt82G64ztNqV57VurPd7MNhTxjf307ip+lMDobj2ewMY73Zn9UaL5ZLXViU2LKQZ8OsxIb5IgeWKtx5WO4m3ZOQZMJQgjE3EowZSbbgdrotNxLM6IrUpyNMh45QbbrCtOmJ1KM7XI+mAE2qvNQpcVFBYq9IpZeIllBDWkL0aAzSpN5fSJ2PgCoPFUocrlFkc4UKeznqXeTpDVRnXKzL3XQjWcYrhfdOtjnjmeaMppszlGJJX4IFzRGGVPprk+eqRpL1NRKtFUmyViHFTkC6owapduokmMuTaHaNHAc1Sj21qA/QoyPCkJ5oAwbi9LmVZsJdiTVzJY48rPJgqd6f1eYI1toT2ejJ5OlgITu3qzm428b+vQ7273dyuNDHydIQ/1gb4+dn9/h1Z4HX+0u8+eCk++ujx9J9DKdPefPyOa8PH/HL8xl+eDzG8dIwh4tDnD66xQ9Ppnmz/4B/v1znny/W+f10nbfHj/j1aJVfjx5Jd/WePn4P7zm6smz3/QHL9/FHeM/xPct6e0qY6Za2j812FTPbWcRMRz532/NkfbvZTDdnMdWcwWRjGpP1yUzUJjJeI2a8OpbxqhjGK6Kl6JaEMpLrw0CqC63RFlQH6lIdoE21vybNYQZ0x5rTJ7akT2xJT6w57eHGNAUZUO+nS7W3NhUeWpS6alDsok6hsxpFLgKKXdUpdRdR7qlJuQzdP4dXUwaviEJXdfJd1JG4CMlzFso2lwlIt1EhxUKRZHMFEk0VSDJTJMlCiURzBRJM5Yk3uYrYRI54kyskmMmRYnmNHAdVSjykB/4ag4yo8dGkzFWZcjclqj1VaAnUZDDOlFsptowm2zKcaE1vrBlt4Qa0hBnQGKpPY5Aujf7atARo0x6iS2ugJnXXlan1lKctQMBAhA4TyZYsSNxYr/BjpzmCJ3WBLJd7Ml/kxIzEhvsFtiyVu7BW48lGvTdPmvzY6wzjdFDMyYCY4/44DntjP4a3P5HDviSO+pM5GUzjdCiDk8EUjgcSOeyLZ79HzEFPIkd9aRz3Z3I6kMPpQB4n/RKO+yQc9uTJygKyWu+HE2edH8cZvGfgHvdJZPEe2pP+Ak4HCs/juL+Aw758DmR/Z7dD+uB2Vu/daEhi7QzfGjGLVWLmymK4WxRxDm9nrDv1QXaUepqS56hLpq0GGTYi0m1EpNlpkGYvhTfBTptoK01CzUT4G6njpaeKi6Yi9oKrmCl+h47c1wguXUDl289Q+voTlL78O0pf/I2rn/6V7/7631z77O+ofvM5DlpyZHjr0JNqw8NKD543+7Jc7sq9PDvuSWyYkVizUuHMVuN1tuo9eVLlwtMaN3ZafDjsDeP7W0n8OJXB/g0xGx2hrDX5s1pznZUyV5YK7FnIs2Emz4rZQjuWK91ZqnDnTq4tN5NNGUo0ZjDeiKFEE4aTzBkQm9AdpU9nhC6d4Tp0hevQG6lHd4QezYFa1FwXUuqiKoXXU0RzsD4tIXo0BWvRGKhBna/6ObyF1pcptb1MtaMcXf6q3I7T4Y6slVEKrwV3cmTwpplxI9mc3ngzmsMNqPDTJs9NjWQbeWkLmbX0+EC6o/R4bIKFAonm18iyU6HITUSNnw5t4QZ0RenTF6vHaIox07lWzBbL4K3zZ7kxjEetYja6M3g6WMDzW5XsTDexd7eV/ZkODud6OF7o5x8rN/l5c5pft+d4vbconV7bX+HV/gq/Hq7xWrab4fcXW/x2vM7b/Ye82rrLy7UxjpZHOFoe4eTRLV5t3+efp6v868Uj/v1ynd9OHvH6cJnXR494e7rBuxeb/OVsEc5H6MpKDGfgzg9WSS8Iy2J+sJL5gQppnG0g6y39AN4iZruKuN9RwL32PO605nCnJYvp5kymmzOYakpjsiGZibpEJmrimaiOY6IymomKSMZKw7ldHMxwni+9yc60RVvRGGpMbYAu9UF6NIXo0xFlSn+8Nf1iK3pjLeiIMKEpWJ86Px2qrmtR7qFBqZuIYhchxS7qFLsIKHFTp8xDim6Fl5YUXi+tj7B9X2r4EF4hEmcBObKtZZm2KqTbqJBmpUyqpZI0LKSRYqFIouk1xEZXiDP8DrHRJRJML5NmdY1sB2UKXQWUe2lQ6a1Jja8WNd4iqr3UqPNRpzlAg+4IfUYSLBlLteNmkjWDYgs6wg1oCNSiKUSPlnAj2sIN6Qg1oD1El7ZgLVr81WnwVqLpuiJdQUJuROpyS2zCdIo1S4UebDWE8qwxhI36AJarPJktsud+oS2L5c7n8D5t8mOvK4zTwTgZvGKO+uI46InloCeOw74EjvoTOeqXwns8kMrpjTROB1M4HUziqD+BgzN4e1PP4X0xmMdpv4STvnyOeyQcduey35nNngzc/Y4s9jv/z/CeoXvSn89J/xm8BefwvrxRzMsbxZwMFHIoy3wPunPPH/TOst7NhiTW6xJ4VBvPSm08S9Vi5stl8OYEcSPVh/ZoF2oCbCjxMCHXQYcsW00ybTXJsNMk3V6TNHstKby2WkRbahBiKsTPUA1PHRWcRQrYqlzBRP4i2pe/RHDxc1S//Qylbz5B4Yu/ce2z/+LKJ//Npb/9FYULn6B+6QKuevLk+eszkGnHYpUnW00+LJY6M51tzd1cK2byrVgud+RpvQdP69zZrHLmWZ07e+3+nAxE8sPtZH6czGD/Rhwb7aGsNfqzWn2dZRm883nW3M2x4H6+DUvlrixVeDCT78BYuiXDSSb0xxkwIDZiMN6E/jgjemMM6Y7SpytCj65wXbojdOkM06E5QJMaLyHlrmoUOihT5SWiJUiflmBdmoK1aAgQUesjoNJdWQqvzRVKbC9T6XCZDl9lbkZrMpWiz2yuKXMSc2YlFtzLtWQq25KxDEtGUi3pSzCnJdKIqgAd8t3VSbVTIMlGkQRrRWlrmaNQCq+5PAmmV6X/PTqrUeWjRVu4IV2RBvTF6DGSbMxktgUzhfYsVLizWOvLUn0IKy2xbPakszVUyNPRMjbGqtiebuJwtpPjuR5O5vp4uTjMT+sT/PJshl93H/Dr/hI/7y3x094Svx6u8u7kMb8db/D78Sa/H63z29EKb/Yf8NPWPV48nuBgaYT9xSFebkzw6+4svx0t8r9frvH7ySpvDpd5c7TK25PHvD3ZkMJ7Du4H6P4R3g/xnR+sZP6Dvbtn8M50F3Ovq4iZzkLudxZKs902Kbp3mjOYbkpj+ny3bhITtfFM1sQxWRXDZEUkE6Vh0vKCxJf+dDdao62oCzKkLlCf+kA9WkIN6Yw0pTfWksEEW/rirOiMNKMlxJA6Px0qvTQodxdR4iqk2EVIoYuQYlchJW5CyjxEVHhJ0a3w0qTcU5NST83/gPcMXWmNV0iBizq5jrL9DdZKpFoqkmKhSKqlEmlWSqRbKZNhrUK6pRKpFgokmsgRZ3CROINviTe8SIrZFXLslShyU6fMS0SVtwaV14VUegqo8VanwU9Ea5AW3eH6DMaacCvZmrEUO4YTLOmLNqElWIdqbwFNwbp0RpvRHW1Kb5QxXWF6tAYKafZVpdlHmXY/FfpCNBiJ0mMkSp+b0QbMZjuyWR3AVlMo223hPG7wZ77MiftFdjwsd+ZRtQcb9dLOhr2ucE5k8J4MxHPcL+awV8xhbzxHfQkydM/gTeFkMJXTwRRe3EjmuD+Rw954DnsSOexN4bgvg9OBHF4O5PFiIJ8X/QWc9Eo46s7jsCuH/Y4sDjqzOejMlkIsA/fDx7X9ruxzeE/68zkdKPgAXmnG+2KwiJc3ivnHUAmng0Uc9Rdw2Ps+u97tyGK7LUMKb2My6/WJPKpLYLU2gaXq+HN4b2UHMpB8ndZIZ6r8rCh2N5bCa6dJlp0WmfZaZDhokebwHt4oSw1CTNTxNVDFQ1sZR+E1rJW/w/jqN2h99wVq30rhVf7mE+S/+CtXPvlfXP77f3Hpb39F8YtP0bz8BV5GihSHGDGS68hStSdPG66zUOTIZIYFd3Ismcm3ZKnMns1aN57UurJR5cyzBg8OuoJ4MRTDj2Mp/DiRzv5gHJttoaw3BrBa7c1yqRuLBQ7M5VpzJ8uce3lWPCx1ZqncndlCZ6ZybLmZbEZfrHTqqy/WkP44I/rjjOiLMaQ7Qp+ucCm67SHaNPlpUOslpMJVQLGjCtVeGjQH6n0Eb423GhVuSpQ4yFNkK0ex7WXK7b+j1UeRoUgR40m6zOSYMCsxZy7fkvsSa+7m2jCZbcNoujUDSZa0RhlTHahHgaeQNHslkm0USbBSIMlWhTQHIal2asSbXUNscoUUS2kyU+GtSVuY0Tm8w4lGjGeaczffjvlyNx7W+PCwLojlpmg2e9LZHi5kc6SY1dFStqbqOZ7t4GS2m5PZXl4+uMGPq2O82rzDL9tzvNp7yE+7D/lh9yG/Hqzw28k6vx+t8/vBmvTzdJ13x6u83n/ID8/ucbB8k+35fo5WbvL9hrTe+79frPDPkxXeHS7z9nCVt0fSqbi/fPiQJq3pvof343JDFQuDVSwMVp7H/Pkttffo3pVtIJvpKOBeWx53WrOZbs5kqimdyUbp4pvJhmQm6xOZqktgqiaOqeoYJsojGCsOZiTPl4EMDzoT7GkMN6U2QI+mUCPaI83oirGgN86KnlhLuqPPygtnma4m5Z4iSj1ElLiLKHHToNhNg1IPDco9NWToalLuqUGpu5BiN3WK3YTnUeSmToGrAImzKhJnVfKcVMl1UCHbXpksO2WybJXJsFEmzUqRNEtF0q2VybRRIdNGmSwbJdIt5EkxvUKS8XckGn1LssklMiyukGenQJm7umyIQ4s6P01qfYTUXBfQ6CeiLVibrnA9+qMNGRKbMppoxWiiFQOxpnSFG9AUoEm1t4C2MEMGE23pi7OgK8KA1iANGryVafJWojNAjf4QESORutyKNmA4XJfBEC2mkixYLHBnoyaA3Y4onraGsFjtwXy5M4sVLqxWubPZ4MPz1iD2usI56o/hqD+Wo744jvrEHPfHc9yfwPFAEscDUngP+5LO4T0ZTOZ0MInj/gQOe8Uc9CRw2JPCUW86p/3ZvPgA3lNZ1nvUnXuO7v8LvB+XGiQf1XjP8H1xo5hjWcZ7cPbY1pkt7e09y3jP4K2NZ6UmnsWqOGZLo5guCGM005++RE9aIhyp9LWkyM2IHAdtMm01ybTTJNNek4w/ZLxRFiKCTdTx0VfFXUsJB/WrWCpdwvDq12he+gK1bz5D7ZvPUJFlvFc++y++++S/ufi3v6L4xSdoXb6Aj7EilRGmjOW7sFLjxZP66ywUOjCZbs7dHEvmCqxYLrNno9aVJ3VSfHdafDgdiODHWwn8PJnOT5MZHN6I50l7OI+bgnhU68tyuTuLBY7M5loznWnGnWwL5grsZd0NrswWOnM7zYK+GD36YvXpj5VmvjcSTOmPM6Y7Qp+OUB3agrVoDhBR7y2k2l1AhYsaJY6qVHuKaPLXpSlQ5yN4K92VKXNWpMT+GiW2lym1u0SztyKJJW3KAAAgAElEQVSDEULGZPDOScyZL7BmrsCWGYkd07l23M60ZTDFmvYYU2qD9Sny0iDDUYVkW0XireRJtFEmzUGdFFsZvMZXSLa4RpadMuVemrSGGtEVYUhfjAHDicaMpZsxnWfLbKkLC1XXeVATwHJjJJvdqewM5fP0ZjHrt8t5NlnH3p0WDmc6OZ7t5fTBEC9XbvH94yl+fDrDT9vz/LjzgJ92H/Jqb4nX+8v8dvCIfx895p/Hj3l3+pi3p2u8PV7ll70HvNiY4mD5JgdLwxwuDfPjkyne7c/z++Ei/zxe4bejVd4crvL6YJW/nKE7P1TN3I2qDx7T/ojvnx+wPLuldobuHdlY8L02CXdbc5luyWKyKUPaMtaQwnh9EuN1iUzWJTBdl8B0bRzT1dFMlIUxWuDPjSxPuhMdaYmypDbIgGp/HVojTOmLt2Ug0Y4byfb0xFrQGmZEQ4Au1d6aVHiKKPMQUuoupMRDRLGHBiWe0vWN5V7aVHlrU3ldmumWugspclGjwEmFQmfV80e3fCcVcu2VyLSVJ9NWgUwbRTKsFUi3ukaGtQJZtspk2aqQYa1EupUiWbYq5NirkW2rTLaNIunmciQbfUuy0TekmHxLpsVl8u3kKXdVo8FXh7ZgQ1qCdGkO1KLRX0S9jxqtQZr0RBowEGPEkNiEkXgzRhIsGIozpyfCkLZgHRr8RNRcF9AVacKtdBcG463oCNWl0VeNGvdrNHrJ0xcsZDRal7FYQ8ZjjRgK1abbR42bUQbcTbdltdyHvc4YtjsjWW3w5WG1O4uVrqxUurPZ4Mt2ewh7XREc9kVz2BfDYW8sR31iTgYSOR1M4mQwmeOBZA77kj6o86ZyMpDMyUAiR31npYYEDrqTOexJ46Qvi9P+XF4M5PNyoJDTvgJOevM57pFmvYddOX8K71lr2V5nFgfdOR88qknjrJPhDN+zGu9RfwEHvRLpTt4Pst2P4K1LYLUmnuVqMQ8qY5kpjmRSEsJIui+9Ce40hzlQ4W1Boash2fbaZNhqkGn3vtSQelbjPYPXWICPngpumorYC+QwV7qIwdWv0Lh0QQbvp6h+/SkKX/4duc//ynef/pVv//Y3FL/4BJ3LnxFgqkh9jAXTxe6s1l5ns86LhQJ7JtPMuJdjyUKhNStl9mzUuPCk3k2a7XYG8MNILL9OpvLrdCY/T2VydCOBZ+0RbDYHs17nx0qFJw8LnWTwmjKdacbdXCtmCxxYLHNnsdyTiUwr+mJ06Y/Vpz/OgMF4Y4aTzBkUm9AdoX+OboOPgFpPNapcVSl3VqXUUZVqDxENvjo0BmjTFPQBvB4qlLsqU+qkQIndFUpsL9LopUB/uJDbiVJ45/MtWCi0YaHQjtkCB+5KHBjPtmfo/+PrrbrjvrOt3b589053kg4ZYraYq8TMzMzMzMzMLJVUqhKzLEuWbMnMIJYMSWzHSbp7n3M+x3Mu/iXHSfd+L+aoIQ1p6O4ZS/O31pxZ9vQnWdEaaUKVv4h8Nw0yHVVItrlMmp0KWU5aZDqoCw/WZudIt7pEnoMKNT56dEWY0h9jwnCCCaOpZkxnWbJQZM/VSjfW6nxYbwxisy2ah/3pvJAX83SiioezDTyebebZXBvbV3o4uDbM4Y1RDm9OcnRnllcPlnjzZIUfn6/zdnuDty9u8PbZdX7bucX/d/iAfx094Jej+/zy8gH/ePWAXw/v8NPzaxzdm2P7xijPViQc3prg3ZMlftte5/89us2/Dm7zYfcm77c3BfB+Ct91eSPX5YrYR0X843X5f671+YPFcLy90FvKUk/J7+ljii2G2fZsZlr/CN6FllTmGxOZq4tlqiKM0UJ/hrI86Et2pCvOhq5YS7pjzelPtGYoxR5Jsi2SJBt6YsxoCzWgMUCPOl9taryFfdgaX11q/ETU+oup8RNT7SumVmEt1PnoUuOtQ5WnFuVu6p+AV50yF3VKndUoclQm3/4yBQ5KFDqqUOCgTL6DMgWOKhQ5qVPkpE6BgzDhFjioUOigSoGdEvk2F8izOkeO5ffk25yjxOESla4qNHhp0uqvS1ewAb3hgi/bGyGmL1KQJMYIWYIpo0kK6KZYMppkyUi8GQNRRnSHiekOFdMdpo80wYrpbFeG4y1oC9Sk2UeJZq+LdAWoII/WYzbZmPlkU+YTTRmLFCEJ1GA81pDFDFs2K3141h3Ds74Y7neGcKvVn5sN3tyq9+JBWyDPeiLY6o9mVxLH7pACvNJkDmVpHMkzOJJnciTP5GAkg32pMPEeyLKESViaqtjzTWZ3MJXdwXT2BrM5GMrjaLiQl1IBvC+lx/At+QjfP4P3f/N5f9e/g/dQKvi9+8Ol/wbe44n3aVc2jxQT7+3mFDYbk1ivS2C5Ipq54nBhhzfFi44oJ+r8rSjzMKbASUSugy65jsK0+6nHm+IgItZahzAzTfwNVfHQVcJR4zxWyt9jfPEkorPfof39N2ie/gr1k1+g9O0XXPjqc8588TdO/PWvXP7mc8RnvyTMSomuVDtW6ny50+LPgxYfrpU6MptpzlK+FaslNmxWO3Kv0Y3HbV486/RjXxLOT1PJfFjM5v1iLj/O5bInS+ZxbzQPu8J50BbC7XpfNircWCmyYyHHnLkcMxbzrLha7CAUmtb7sFhojzzFGFmKCSPJJkL1e7olI0lmDMQY0hMuoiNYhxZ/TRq9Nah3V6fGVY0qZzXqPLRo9tOjLUhER7iY9lA9WgK1aPRVp85TjRpXJSodzlFhd/ojeGfSDFgtMme91Jr1cjuuldlztcSBhUIHpnLtkWXY0ptgQUuEMVX+IgrdNchyVCXF5jKptipkOmqS6aBBqrUSqVaXyLRRIs9RlSpvXdpCjOiNMmYo3oTRVHOms61YKLRnpcKVtVpv1hsC2GgO505XAg8Hsng4UsKjiVqeTDfybK6V7eU+Dq7LOLo5wdHtGY7uLfDq4TJvnlzjp+c3eLd1k7cvNnj7/Aa/7NziXwf3+cfhAz4cPeDnowf8evSAXw/v8mF3k7fPVzm6O8P2+ggHN8d5c2+Gn4/rghRZvx92b/4RvOtjAmRvyBq5IW8Soh+PA3Fkv+ftHoedHz+ofXqZtthdwmJPMQs9RSz0FDHfXchcVz4z7TlMtwqXabMtacw3p7LQnMJcfTzT1VGMlQQxnOtFf5oz3fF2dMfZMJBsx3C6A0Np9khS7OhPsBKgG2ZIQ4Aetb7aVHlpUOWtSY2vLnX+YuoDDWgIMqQ2wIBqP31qfIXHthovbao9tah016DcVU0Ar6sa5a7qlLmoUeqkSpG9EgW2lyhyUKLYSZViZ0ElzmqUuWpS6qJJsZMaRQ4qFDkoCz9vc4E8yzPkW5+hwOYM5U6XqPfSUABXTG+oAb1hhvSFGzIQaYAkxgBpvDGyRDPGksyZSLZgMsWSqVQrJlIskSWYKepU9OkOEdEfacRQrDmjybZMZ7kwGG1Evecl6tzP0ex1kb5gNSbi9VlMN2Mp1YyFRFPGo0RIgjQYizFgLtWS66UePGqP4GlvNI96IrivWDu6Ve/N/bZAnnaH87wviu2BOHYG4xXgTeFQns7L0UxejmXxcjSLI3mmMP3KMtmXZ7E/kq6wGJLZGUxiZzCFnYF0dgez2JfkcjhcyEtpCa9GyhWq+AjfY8vhU/D++95u4f8K3z+vle0NlXwE7/HD2vFa2fFmw/1j8DYksVYbz5XyKGYKwxjNDkCS4kVHpBO1fpaUuSvA66hLjmLazVF4vOlOIlIcj8GrgZ+BCm46l3BQP4el0mlMLp5E//xJdM9+h9bpr1A/+bkCvF9w+vO/8c1/f8bFr/6K+OznRFgr0Z/lyPXmQO62BXCv2ZuVYnum081YyDFnudCSG5X23G105XG7Ny96AjiURvFuNpUPSzm8W8jlzUw2OyOJPOqN5FFXOI86wrjb6MdGlTsrRXbMZZsxk2nCXLY5Vwps2ah253aDD8sljkxkmDGm2G6Qp5ozmmaJNMmMgWgDusP0aA/SptlPkwYvDerc1Kl2VqXCUYUaNw0avLVpCdSjI1yfjjAxbcE6NPtpUu+lTo2rMhX25yi3PU2bz2Wk0drMphuwVmzO9VJr1stsWCmxZanQltk8W8azbZGmWdMdZ0ZTmBFV/noUuWuS7ahKqvVlUm2FB7YMBw3S7VTJsFMh216FfCc1Kjy1aQzQpyvCCEm86UfwLhbas1Luylq1F2t1flxvCGajJZJbHQncG8jlkbyaJ5MNPJttZWeln8ObY7y8M8PRvXle3l/i9cMVfni8zttnm/y8dYt3L27y0/MN3u/c5tf9e/xy+ID3Rw95f/SQnw/v88vhPf758h7/PLjNj4+vKCIkxzjYGOWnhwv8a+8G/zq4yT/2hYqhj+AVHtaENbLfG4M/jX78BLrDQoHlqqSalcHKfwdv9zF4C1noLvxY3T6jsBrmWlKZa0phvjGJ6ZpoxstCkOX7Isl0oz/Fkd4EO/oSbJGk2DGcZs9gsjV98RZ0R5vSHm5IS4iYhgBd6v10qPPVps5PVwjDCTYUsnZDTGgMMqI+wJAGfwOa/PVp9BXT4KNHvbcutZ461HpqU+slqMZDi2p3TSpdNSh3VqPCVZ0qd00q3TWpdNOgwk2DClcNyl3UKXMWIF3qpEypoxKlDpcodThPhfMlatyUaPLRoDNYRG+YAQMRRkgijQVFGSONNUYWb8xYkhkTKZZMfqKJZEtGE8wYjjFmIMKA3jAxPaFiBhTglcZbIkuwpjtEj1q3czR4nKcrUBVplC4zycYsZZizmGLKXIIR41EihkO0mIg1ZCHdivUSN+41BvG4I4ynvRE87g7jXmsAd5r8eNAWxOOuUJ73CuDdlSR8BO+BYuJ9OZbFq/FsXo5lczSaxYE8k92RdPYU3u4xfAWr4X8DbwWvRio+eWj7Hbw7/QXsDhSwO1DI3mAhe4NFn0jxtaSI/eNJd6iEg6FSQcPC5/Ee7/El26fgfdadw+POLO63pXO7KYWN+kSuVceyWBbJdEEI8kw/BpM9aYtwoNpXaJ7IdxKR66hHnrOIXBcxuS5icpzFZDiJSHYUEWOtTaiJOr76yrhqX8Re7XfwGpw/hd7ZE2if+jvq3/0N5W+/4MLXX3Lq87/x9X/9N5e++gyDc58TY6eCNNeFm63B3G3153ajJ8tFdkymmjCTacJCjilrZbbcaXDlSYcPO/3BvJTH8G42jQ+LObxbyOGH6Sx2pIk86ongcXc4jxWlpRvVblwtsmU204TpdCNms0xZyrdmrdyZjRoPrpY4MZtrzWSmBfIUU2TJpkLNe7xQ59MdJqI9SIcWPy0avDSodVOnykUAb7WrOnWemjT569AeKqI9VI/WQOHdosFLnVpXFSodzlNh+z3tPkpIo7SYTdNnrciM9RIr1koF8C4W2P7bVkNjqAFVfgJ4c5zUSLNVIs1WhQwHdTIdNch0UCfLQY0cBzXyHdUpcxO2ldpD9RmMM0GeIvTKzRfYsVzmzGqVB2s1PqzXB7BeH8z1xnA225K43ZPLo5EKXsw0s3e1j6PNUV7dneb1/QVeP1zmzcNVfni0zk9PbvDu2SbvX9zk/fYt3u/c5v3eHd4f3Of94UNB+/f4cHCPf768z7+O7vH+xTVe35vj6PYk+xujvLk/y4cXK/y2c53f9jb5be+m8Lj2UYoshj9n7R7HPq4psnav/Sl97PcAnD+Bt7uQhW7BapjryGGuLZO51nTmW1KZa0xitj6eiYowZAV+DGV7MJDqRH+yA4NJ9kiS7ZCk2DKYYk1vvDmdUUa0henTHCyiKVCPpgBdmgL0aAoQ0RKkT1uIMe1hpnSEm9Eebk5riAnNQUa0BRnTGWxCR5Ax7YFGtAUY0upvQIu/AS3++rT469PsJ6bJV/QRzA3eejT66NHgrUu9lw41HlpUuqpT4aJGpYuqQipUuShT7aZMjbsSTb7qdAbp0BeujyTGGGmsKdIYU0ZiTBiJMUEWa8pYghmTyeZMp1oxm2bDdJq1MOkmWzCaYI40xpjBcH36QkX0horpDdNnINIISbQJA5HG9IUZ0uqrTo3z9zR7XUQSoctkkjEL6eZcybRgPsWE6XgDxqNEjITpMJVgzFKmDWtFLtyq9uZBSyDPe8J50RfBo84Q7rcF8qA9iEedITzrjfp92h1OYl+a/BG+L8cyeT2RzevJHF5O5LAvz2BHmsrucMrHzQdBaYLHO5j9CXhLeS2rUKjy38B7rL2BQvYHFXA91mDRH3QgKeZwqJTD4TJhcj72jYf+eECx1Zf/fwFvMjfqElitimGhJJzJvCBGMnwZSPKgJdyeSm8zit0MyXcSthnyXcTku+qT56pPros+Gc5ikh1FRFtpEWyshrdICRetC9ipncXi38D7JRrffiaA95uvOPX553z1f/6LS19/hsmFL0h0VGWs0I077aHcbfXjZp0bSwU2TKQYMZlqyHSaIStF1typd+Nppx97knBej8XzdjadnxeyeTefww9TWewOJ/C4WwDvk+4w7rb4sVHjynKRNdPphkym6jObacJiniVXi+25Vu7M1VInrhQ7MpNjzWiqKdIkYyTxwipZX6SBkDYWrCc8rHlrfgRvuZMKVa5q1Hpo0OirTWuwLq3BOjQHaNHkq0GDpwZ1rqpUO16kyv4sHQrwzqTqs1pgylqxJddKrblabMNigQ0zOTaMZ1oznGJFZ7RwQFHpq0uRuya5zupk2KkIU64CvNlOmuQ4a5LrqEG+owbFzhqUu2nQEihiIMYEWbI5k1lWzObbsVTiyNUKV65Ve7FW68tqtS8rVX6s1oSxVhfH/b58dqYbOLjaw6uNEd7cneKHhwv8+OgqPz5a5ceHa/z4aJ2fHt/g/Ytb/Lp3n/e7d/lp9xZv9+/y8+FD3h88FIot9+7yj6MH/M/L+/y6u8G7pyu8vj/H/uY4L+9O8+PjRd4/X+HXnev8Y3fjTxPvJ+D9A3AV0Y9/hu6n6WOfgneh+xi6+Sx0KfZ22zOZa0tnriWF+aZEZuvjmKmJYqI0CFmeF8OZrkhSHRlKsUeaYs9Iih1DKTYMJlnSF2dGT5QxnRGGtIfq0x6iT3uwmPZgfTqCDekMMaIz1ISuUBM6Q0zpCDGhNciIlgBD2gKM6Agwpt3fiDZ/Q1r9DGjx1VdITPNHiWjy0aPRR/d3eevS4K1DvZcWdR6a1HloUO8p/OvV6K1Bk+LMtz1Qi94wPYaiDRmJM0GeYMZoojmjCeaMJZgznmjBRJIl0ylWzKZZM5dmzVyaDdMpVownmiOLNWEo0pCBMDH9oSL6QkT0hYrpC9OnN1RMT4iY7mARXYF6tPqo0eh+ga4ANUbjDZlNt2Ax05KlDHNmk4yYjBUxHiNiNErEbJIpy9m2rBU6sVHhxr0GX553hrDVG86z7jAed4XyqDOUx53CxLsj+R28e8PJ7A4nsz+SKoB3MofXk7m8msxlX57B9lCyEIwznKy4bEtlbyidXUkme5Js9ofyOJQW8kpWymt5pSBZJS+l5RwOC+Dd+RN0DyTFf9D+YNHvQP4EvEfH4B0qVTzYlbArKWZ7sIgtxTbDMXSPrYZHHZnca03jVmMS12vjuVoRzVxRKOM5AQynetEb70pTiC3lXiYUuRpQ4Cwm31lMoZsBBe6G5LsZkOOqT7qTiCR7XaIsNQkyUsVbdBlnzQvYqp7B4vIpjC+eRP/cKfTOnEDn1JdofvdXlL/7kgvffs2pL77g7//13yh/+zcslf5OmosGk8Ue3OsI5XazLzdqXFjIs2IsyZDxJAMmksSsFFpzr8GT5z1BHEijeD2RyE8zabydy+TdXDY/zWSxP5LI095InvZE8LQnjHutfmzUurBcZMVkqgETyWJmMoxZyDFnqcCa5SI7rpY4crXUmbk8G8bSzBhONKI/RkxvpJiecDFdoSI6gvVoC9Ch0VuLWnd1Kl1UKXVUpsJFlRp3dep9NGkO1KY5UItGP+Hsvd5Tg3o3NWqdLlPneJ5OX2WkEZrMpIhZyTdhrdji48R7bDVMZNkgTbVSHFDoUeGrQ7GHJnkuGmQ5qpHhoEaGvQDeHGct8ly0yHXUIM9eeHMpdlKlwV+XvmhjpEnmjGdaMZNnw0Kh/SdTrzcrlV4sl3txpcSHxcIANpsSeSIpYmeqgcOrvbzekPPj3RnePrzCu0ervHu8zrsn13n35Abvn2/y8/Zt3m7f5MetDX7auc37/Qf8vP+Ad3v3+HnvLr8e3Ocfh/f5de8WH7au8+PjZY7uzPDy3iyvH8zx05MlPry4xq/b6/zl2NtdH2vi+pjwoLbxp7xdIX2s5t8m3T+GnJcL6WNdxSx0FbDYlcdiVw4LHVkstGcw35bKXEsyc00JzDXEMlMTyXRFKONFfshz3ZFlOiNLc2A0zZ7xNOFqS5psxWCiOZIEcyTx5gzEmtEfZUJfpAl94Sb0hZnQF2pCb4gJPcHGdAUZ0RFgQJufPi0+Ypq8RTR7i2n21qfJS0yTp4hGDz0a3HWod9ehwV2HBg8dGj11afLSpdFLhwZvbeq9tKj31FRAVpMmHy1a/HRo89elI1CPziA9uoL16A7Roz9CzHCMAfJ4EyaSzZlIsRA+ky2YSLZgKsWKmXQb5jLsWMiwYzHDjvk0G2ZTrJlIMGck2pjBMDHdgdp0B2jRG6xHf6iY/lB9+kL16QzQpsVbnXZfTTr9dej016TTXx1JhB7TqeYsZlmzmGXJQroZ04kGjMfoMR4rZjLOgIVUc1Zz7VgvdORGqRN3azx42urPVncoW30RvOiP4mlPBE+6InjRF/PRZtgbTmR3OImdoaSP4H0zmcPrKQG8e7J0toaS2VFAd0+a+vGybVeSyd5QDgfD+RyNFPFKXsabUQG8r+SVwpXZcAl7kqKPNsN/Au8xdI/BLPxM8UfYfgrd/cFidgYU0FVsM3wK3eMDijvNKWzWJ7BWHctyeSQzBcHIM30ZSHKnM9qR+iChWfgYvAUu+hS5G1HkYUS+uwHZrmLSHPVIsNMh0lyDQEMVvPQu4aR5/nfwXjiJ/tmT6H3/HTqn/o7Wib+h8t2XXPjuG059+SVfffZX1E5+ib36t2R7aDNT5sn9zlBuNfmwVunMfI4lo4kGjCXqM5YgYqXIloctvmz3h/NyNI43k0m8mUrmx+k03s1n8W4um0N5Mi/6o3neF8mz3nAetPmxWefKcpEVEylixpNETKcbMZ9lynyOOYt5liwX27FS7sx8gR2TmRYMJxrRHaFLZ6gOnSG6dATr0hGkR1uALo0+Wh+PJ4rslShzVqHKXZ06H00aA7Ro9Nek3keNOk9V6j3UqXdTp8FFmUaXS3T7qjAcrsF0kh5X84xZK1aklJXZsVxix3yhHVM5doyk2dAZbUxtoC4VvtoUewj51DnOmmQ5agjgddAg10WbfFdtch01yLFTJddOmTx7JWp9tOmJMmIoUXgknMq2Zi7flisljqxWurNe48VqpSfLpe7M57gwlerI1eIAbjbG86i/gJ2pRo6W+/hhY4x39xb48HiVX5/f4JfnG3x4scHbZ9d582SNH56u88OzdX7a2uT9zl1+3rvPz3v3+bB3nw979/iwd4df9m7zy+5N3j1f482jZV49WODlvRnePJzn3bNlfn6xIoB3bbRR2GgYbfwDeI+huyqpYXWw+j9C91PwLnaXMN9ZxEJnPoud2Sx2ZLLQnsZCawrzLUnMNcUz2xDNbK2ivqc0gIlCb8ZzXZnIdmYy05GpDAdmMhyYSrdDnmLFcJI50iQLZElWjCRYMhJniTTWguFoc4YizZGEmTEQYkJfkBHd/gZ0+ohp89KjxVOXJg8dGt11aXDTo95NlzpXHepctKl11hTkokmdqxYNbto0eGhTr5hqa93VqHFVpc5DnUZvTdr8degOFtMfbsBAhCGDUYZIog0ZijFSANeMqVQLZjKsmEm3ZCrNgqlUS6bTrJhJt2Y2w5a5TDvm021ZSLVhJsmKyXhz5NHGSMLE9AXp0uWvSVeANn3BIgG6IWJ6gvRo99WkyUOFdl9NBZRFSMJFyOOMmE23YiHLmoVMC2ZTTZhIEDMao8tkvD6zySZcybRiLd+B60WO3Chx5E6lK48bvHnRHsh2XyQ7klhe9EXzrCeKrf5Y9oYS2R1KYGcogZ2hRLYliexJU3g1nsWbyVxeT+XyciLnI3i3h4SpeFcB392hdHYkmewOZbMvzedIVsyr0XLejFXxerTqd/BKSz/mNxz7un+2FY6h+6kEOJf8QfuDxewOFLHdX8jzvnyef2IvfBqWc781jduNSdyoi+daVQxLZRFM5QUxku5Nb7wLreG21PqbU+phRJGrAYUu+hS5GlDsYUyRpzF57gZkuYhIcdAl3kaLcDN1AgyV8fwEvOaXT2F84YQCvCfQO/0VOic/R+XE3zn/7dec/PJLvvqr0Lnmon2KAl9d5iu8uN8Vys1Gb65VODGbbcFoogGjCfqMxotYLbLncVsAu4ORvBxL4NVEIkdj8bwcT+Kn2UzezWfzciyZ7cFoXvRH8rwvjAftfmzWu7BcZMlEipixBF2mUg2YzTBmNsuE+RwzlopsWClzYrHQjpkca6SJRnSGadMWpElboBZtgdq0B+oqwKtNjYcGpU7K5NtcpNhRiQo3NWp9NGgK1KYp4Hfw1rmrUe+mRqOrMs2ulwXwhqoxnaTHSp4x6yWW3KiwY73cgaul9iwU2TOda48s3YbOaCNqA3So8NWmxFObQndt8t20yXbSFDIb7NXJc9WhwE2HXEcNxdXoZbJtLlLlpUVXpBGSBFNG0ywEuyHPhqViB65VurFe7clqpQfLJW7MZdozEW/JQpYr10qCuN2YyOP+IrbG6tmf7+H1mpx3dxf45ekav25t8OvOTd49v87rxyv88OQaPz5d4+3zDd5u3eb9zj0+7D0QAtN37/Lz7h1+2bvLbwd3hcu35+u8eXxFmHofzvH26RLvny/zl+P93WvyBq7JGrgub2JztPkjeFclNU4dhqEAACAASURBVKwOVAv6k73wn8A711HIfHsOS+3pLLWlstiazEJzIvNNccw1RDNTE850ZTBTZf5MFnkxXejBTL4bc3kuzOc6s5DtyHymPbPptkymWTOaasVYijVjKdaMJ1kznmjDWLw1Y7FWyKIskIaZIQk2pj/AkB5ffbq8RXR46NDqrk2zqyaNLtrUOetQ66RNjaOWQprUOmpQ66RBnbMG9a5a1LtpUeuqRrWLMlVOSlQ4XqLOTZUWXy26g8UMRRkjizNDHi/YCGOJZowlmTGZas50uiUzGZbMZFgoPi2ZybBiNsOamXTBx51MtmAy0ZypeDPGoo0ZCTdAEiqiP0hXULCIgVB9BsMM6A/VpztQl3ZfTdp8NGj1Vqc3WIQ02gR5nMIrTjJnJtWCmTRzZlJNmUo2ZDxexGiMLjPJRixlWrGaa8f1Qic2ip3YLHXidoUz96vdeNLkw3ZvBHvD8WwPxPKiL+bjw9qOJJ7twTi2JQlsSxLZH0nl1XgWP0zl8noyl6Px7I/gFeCbxPZQMtvDKWwPpbI1mM62JJs9aT6H8hJejVXwZqKaV2NVvFRcmB2MlLEvLWF3qIhdieIBbaDwD/u9u/0FwkmxQsL3CtkbKPqDdvsL2VHk8T7vzePZJ9A9nnYfKXZ4bzYkcr0mjtXKaBZLw5nMDWA41ZPuGEcagy2p9jWj1MOIYjdDAbpuhhR7CuDNddMnw0mPZDttYq01CTNTw99QGY9/A+9JDM6dQnz2JOLvv0bv9BeonviSc998xckvvuDvn/1NOBcWn6EkUMxilTcPugXwrpY7fgTvWII+Y3Fi1oodeNoRxO5gFEej8RyMxrEtjWJ3JIY302m8ncvi5WiSArwRPOsN5X6bDxv1zlwpsmAiWcRovA4TSSKmUg2YyTRmPseMxQJrrpTYs1hkz3y+HbJkYzpCtWgJUKfZT51mP01aA7RpDdCh0VebGk8Niuwvk2V+hgK7C5S5KlPro0GLwuNt8tOgwUuNOjdV6lxUaXBWotnlMt0+ygyFCOBdLTDlRpk1m5UOXK90ZKXMQQBvnh2ydGsFeLWp9NWhzFuXYk9dCj10yXHWIs1GlQw7NfLddCny0CPXUUPISrG8SIbleSo8NOgMN2IwXjgEmcyyZDbPmqVie65VuLJe7cm1Sg+ulrqxkG3HTKI5i+kOrOR6sl4awkZtPLfbsrjXV8bT8RYOVkf46d4iH56v84/923zY3uCn52u8e77G++drvHt+g5+e3eTdizt82L3/B/D+enCffxw9UBRm3uSnZ6u8ejjPm0fzvH22xPvnV/iLAN16VmV1rI7UsS5vYGO0ifWReq4N17L6iZ8rqJKV/nJW+ssE9ZVxtbeU5e5iFjsKmGvJYaE5naWmRJYa41ioj2G+NorZ6jBmKoOZKvVnosib8Xx3xnJcmMxxZjrHmdkcJ+ZznJjPcmAu3ZaZNGsm02wYT7URwJtsxXiSNZNJNkwkWDMRb8VotDnScBOGQowYCDKg31+fXl8xPd56dHnq0OGmRZubDs2uujS66NDgok29izb1LlrUu2jS4KJBo6smTe5aNHlo0eCmTp2LMrXOStQ4K9HkqUFXoIjBCCNG482ZTLZiKsVSUKoF06kWzKRbMptpxWyGBTPp5gopvp9uxXSaJeNJZozGmTAaY8xolBHScH0kwSIGg/QYCNJFEiJmONyQ4XAjJOGG9IeI6fLXos1bjQ4/TboDdRiOMmIi2YqpFCumU6yYTrFkKsWcyWRTxpONGEvURx6nhzxWj7k0M1bz7Lle6MhmsQs3S5y5WerE7TIn7lQ48bDekxfdYewOxbMzGPeHNbKdwXheDMSxNRjP9lAi+7I0Xk/k8MN03p/Am8LWUBIvJIlsSZIUEoLStyVZCvAW/w7e8WoBvPIKDmXl7I+UsSctYW+omL3BInb/A3A/baz4M4B3+wvZ7StgR9FMcdxAcQzep13ZvwfktKZxpymZzbp41qtjuFoRyUJxKOPZ/gwle9AZZU9DoDnVPqaUeRhR4q6QhxHFnsYUehqR4yomzVGHRDstYqw0CDVVxc9A6Q/gtVA6hcnFkxieP43+uVOIz3yD3ukvUTnxJWe+/jsnvviCrz77KzrnvsXH8DzlwQZcqfHhoQK8K+VOzGRZIE/QZzRen7E4fdZKnHjRHcbeUAyHsnh2R2J4OhDGc0kEryaSeTubycvRJHYk0Wz1h/OsJ4T7rd5s1DmzVGDBeKIe8hhtxhL0mEjRZzrDmLlsM+bzrFgotGGx0I6lIgdGU83oDtehJUCdRh9VGrzVaPbTpMVPmwZfbWo8NSm0u0iayUlyrM9R5HSZGm8N2kJFtIeIaPHXotFbjXo3VeqdlWlwvkyTy0W6fJSQBKsynSTiWqE5G+W23Kx24kaVM6tljiwW2TOVa8tImhWd0YbUBuhQ7a9Lha+IUm8RRR565DhpkmqtTLqdKoXuupR4ish30iTLRgBvmsU5ytw0aAs1pD/WFFmqORNZlszkWrFYZMfqp+Atc2Mxx565ZAuW0uy4muXKSo4XV/P8WSkO51pVAptteTyRN3KwLOGnu3P8trXOL1vrfNi6zoetdT5srfPuxXV+eLbBj89vCVPv7n0+7N7jw57Q1yaUXt7nl/07vN1a582TJX54ssi7Z1cE8K6N1rMmr+OarJbVkRpWZTWsyGpYGalmRVrFteEq1oYrWR+uZG2ogjVJGdf6S1jtLWSlO5+VzlyutmVxtTmdK/UpLFYlsFgRxVJZCIvFgcwV+jGT581ktgdjGa7I0pyQJtszlGjDYLwlknhLhuItkMZbMJJgiewTSROsGI63YjjWnKFoU6SxpozEmSKLN0WWYII0zghJjAGD0QZIogwZijRCGmmMLNwEWYgxskAjpEFGDAcbMxhkSH+gAT2BYroC9OgM0KUrQIeuAB16AnTpC9SjL0CXPj8d+gL06AsUMxhqhDTKnNE4S6aSLJlJtmAqyZzJJFMmE02ZTDRhKtmMmRRzplPMmE4xZSrZlMkkUyYSTZhIMGE8zpjRGEPk0QbIo4yQRRozEmHESJghsggjRiONGY00Rh5hzEioAZIgPfr9tejx06DbT52BUD1GYo0YTzJnJsOG6VRLJhNMmUgwZSLZjNFkE6QJBgzFixmOEyNP0Gch05IbRc5sFjtzu8SFWyVO3Cxx4GaZA7ernLhf78HjtiCedwtNwruDCexJktgfTmFXksjWQDxbgwlsDyWxL0vn1WQuP0wX8Hoqn5cTuezJMnghETJ4twcVLRWDSWwPJrM1kMaOJJN9aR5HsiJejZbxeqySV2NVvBo7hm8lh/IKDmQV7EtL2R0sYnfgeLXsuF3iuGMtl62eXAWAFfDtKxDUm89Oj1Aj9KIn73/1du82pwhZvDWxXKuMYrksgrnCEMayfJEkudEVZU9TkAW1vqZUehhT7mFEmacxpZ5GFHkZke9pQJabiDQnHRLstIi2UifERAU//ct46F7EUes8NupnsVA5jcnlUxhePIX+uZOIznyL9umvUTrxFae//pITX3zON5/9FdG5b/E3PE9VsAFXa7x51B3KZoMvV0tdmEo3RxqjhzRWxEicPmvlbuwMxHIoTeRgJIGdoWie9IbwrD+Ul2OJvJ3J4NVYIntD0Wz1hfGkM4h7Td5s1LiymGuJLFaXoUht5HFiJpKNmE43ZTbLgulMC6YyLZjNtWGx0JHJTGuGE0zoCtOjwUeVWg9lGrzVaPLRpNFHWLsssr9MutkpsqzOkGt3ngoPNVpDhAu2Vn9tmr3VaXJXodH1Mg3O52lwPkuHzyUGQtSYTBKzWmjBjXI7bta4sFHtyrUyF+FvZ9kwnGxOR6QhdQG61AaIqQk0pMxbRL6bNpmO6qTYKJFhr0KxuzYVXrqUuGlT4KhBlq0K6ZaXhEaKIAO6o00YTjFnLNOCqRwL5gttWFGAd7XSk+UydxbynJhLt+VKlhPXct1ZzXRjOdWFKymuLKd5spoTyEZZDPdbstmVN/LTNSkf7s3yz601ft1Z58PedX7cvcHL7Q1ebt/kx+3bvN+5w6979/jH/gN+OxSq3X8+vMvbg1v8uHODN89X+fH5Cu+frwge79poHWvyWq7JaliVVnN1pJKlkXKWpeVclZZzTVrOdWk514fKWJeUsNZfyLXuXFY6srjamsZyYxLLNXFcqYjiSnEYS3nBLGb5spjuznyKM9OJDkzE2SKPsmQ43IzBUBP6go3oDjKgM0BMR4CIDn8RnYFiOoP06Q4xpDfMWHg8CzejL8yc3hAjeoP16QsTMxAhZjBajCROn4F4EX1xevTHixiMN0CaYCz8Gx5vyXSMBbORFsxEWTATY85kjBlj0SaMRBkhiTJgMFLMYKQekgg9pBEiZOH6jIYbMBZuxHikKRMxFkzGWTOZaMd0ki2zSZbMJJkxlWDCRLwR43FGjMcZMhFvzFSiyUdNxBszHmvEaLQB8kgxsohPZcBIhDGyCGNGI02YiDZjOs6CqRgzJiKMkYeIGfLXot9HjX4/NQaCNJDHGAjTc5YN87n2TKdaMhZrhDzWEHmCMcMJRvTHiumNETEYr4882ZilHFtulrpxp9SVe6Uu3ClxZLPYls0yO25VO3K33p37jX48ag3jRXcMe4MCdA9HhLCbrYFEtgYFC2FPlsGryTzeTBfyeqqAlxN57I5k8Hwwma1BYUIWQtMT2R5IZmcglV1JhhCUIyvglbyE16PlvBqt/Ajel6NVHI1WcThaxf5IObuSoo+HE3/IbVAUY774BL4fJ18FdHd68tjuzmXruG34E/B+6u1uKKbdlfJIlkrCmC0IYjTDB0mCK92R9rQEW9Lga0a1hzGVnsZUeJlQ5m1MoZchuZ76ZLqJSHXWId5OkyhLdUKMlfETX8Jd9wKO2uex0TiLheoZTJVPY3TpJPrnT6B75js0T33Lpe++4tQ3Ani/++yv6J/7liDD89QEG7ByDN56f64UuzGRasZQpDZDMXoMxeuzVunJwXAyR/IU9qUJbA1E8bgriKc9wRzJ4/lpOo1XY4kcSGME8LYHcrfBm40qN+azLBmK1GEgTAtZrD4TSSZMp5kzk2HJRKoZ8iRjJjMsmc93YDbHnskMWwZjjGj0UaXa7RJ1Hio0eKnT4K1NnZc2xQ5KZFp8T4bF96Rbfk+JiwrNQfq0B+vT6q9Di7cGrZ4qtLhdotH5LPXOp2j3uUh/qDoTyfpcLbTkeoUDN2vc2Kx251qZK4sFTkxkWCOJN6U93IC6AD3qgwyoDzGhzEdMrrMm6fbCBVumvTKlijztCg9dStx0yHVQJ91ahUJXLWr89WmPNEaSbI4s3ZzxLDNm861ZKXdhrcaLlUpPrpR5sFDgwmyWI1dyXVnP92Q13YmlWCsWI8xZDDVjMdSCpUhbVpM9eVCTzP5wDW9XJPzr6RV+21nlw+F1fjjc4GB/k4PdTV5tbfLT9i1+27vH/xw85LeD+/x8cI+3B3f44eAWP+xt8MPOdaFWaGuNDy/W+MtVuTDlXh+uZlNSzXVJlTDZDpSx1lvMWlcBa225rDZlcrUulaXKBOZLopnND2M6K5CpNF+mkjyZinNjMtKJiVB7JoKsmfAzZ9zbBLmnIVI3MYNOuvTZa9Flq067jSqtVso0WyjRZH6ZRrNLNFpcotFSiWZrZVpsVWm1V6fVUZM2Zy3aXTTpdNGgy12DHk8Nenw06PXXoDtQnc5gdTqC1WkPUqc9UIPOAC26A7TpC9BF4i9CEiBiKFDEUJAISbCYwWDBV+0L0qEvSJv+IG0Gg3UZDhEhDRUzEqrPSJgBI2GGjIQZIQ03YiTcCFmEAfIIfWQKyaMMGI02ZCzWmIk4EybiTJmIM2U81oSxaMFSkEcaIo/4XbIIA+H3wwXJI/QZizBgLFwfeagIWbAu0iBthoO0GA7RZiRCj4kEE+YyrZnPtmUh147pNCtG40yRROjTFaxDW5AWbSE6dEWKGU40YSrTmqv59twsceZ2iRN3Sxy4XWLPzRI7Nsvt2axy4matG3fqfLjfFMzTjkh2+hPYHxKyGfalqewOJbMzlMLOcAp7snSOxnN4NZnHq8k8jsZz2ZNlsjWUIoSfDyb8O3gHM9gfzuFwpICXshJeyct5Ka8QJl1ZBQcj5eyPlLM3Us6etFSRKCYcSRw3Txzn9r7oyf0DeLd789g51kfo5gjNxX8C76N/e1SLZrksnIXiEKbzApCneTEY70JXpD3NwZY0+JlR42VCtZcJld7H4DUgx0NMhqseKU7axNlqEGmhSrCRMr6iS3joXsBZ+zx2muewVD+DmcppjC+fQv/8CXS+/xa1777iwrd/5+TXX3Di87/x3X8L4A02vEBtiCGrtT487gljs8GfK8WuH8E7Ei9GnmLMjWov9ocTOZIlsz8cz9ZAJI+7AnncHcieNJrX44m8HE3gaCSOnYFInnaFcK/JlxuVbsxmWjAYpkVfsDrDUXqMJRgxnSqAdyzJmOFYMfIkYybSLJjOtGUux4mRBAta/TWpdVei3kOFeg9hZ7faTYNiRyVyrM+RbnGaJJPvyLO/QK23Ns3+erT669Dmq0mLhwrNrhdpdDlLo8v3dPkpIYnQYirVkJUiK65X2HOz2oUbVa6slDgzn+fAWJoVg3EmtIcbUB+gR12gPnVBRpT7iMh31SLTUY0UWyUy7YUoyCrPY/DqkuugQbq1CgXOmlT66NISZkB/gikjqWaMZQhJZculTlyr9GC1woPlMg/mC5yZyrZnPseJK3muLKY7MhdnzVyEOXMhpiwEmbEUYs1KpDM30oO4W5bE895yjuZ6eHtrgt92V/lwuMEPh7d4vX+L1zub/Li1yc87t/l19y6/7gn65eAeHw7v8X7/Nu92N3m3c4P32+u831rjL4uyKq5Kq9gcrOZeXzV3+qu4NVDFZlcpG60FrNdnslqRzJWiWOazw5hO8Wc8xgN5mBMjAbYMe1sw7G7KsIsRQw76SGx0GbLUZthMkyFjdQYMVekTK9Gle5F2rXO0aHxPo9op6lVOUKP8LdWXv6Hy0tdUXv6aSqVvqFL5jhq1E9RqnqJW7wx1BudoMr5Aq9kl2iwu0W51iXbbS7Q7XqTN5RIt7pdocL9Ijct5Kp3OUuF4lkrHc9S5XKLZTZkWNxXa3FTp8FCn21uTbm9NerwEdXsLEO/z02IgQIfBID0kIQrvNUCHfn9ten016fXVpM9Pi35/bQYCdJAE6TEcqs9IhCHyKGPGYkx/V7Qpo1GmjEaaIo8wQR5hwmikKaORJsgjDJBF6DESpos0VBtpiBbSIM2PGgnWQh6qw2i4HmNRYiZiDZlNMWcx25bFHFsWc+2YTrNmNN6CnhAxNW7KlLtcptZHg7ZQMbJkKxbznblW5MRmiSM3S+y5XWLDrVJbbpbZs1nuyI1KZ25Uu3Gz2os7df48bgtnqzeOPUmSEIgzki6shknT2JGmsidL53Asi6PxbI7Gczgcy2FPlsn2cBrbkmR2BhPZGUz8v4C3mFfyMo5k5R+huzdcyu5wCdtDxewOl3AgLf2YPvYpfI9Dc1705v7Jcsj747TblcNzxYPaMXif/Gl390ZtHKuVUSyVhjFXGMRkjh8jqR70xzrTGWFHU7AlDQHm1PmYUuNtQpWPKWXexhR4GpDtLiLdRZdkRy3irNWJNFMh2FAJX9FFPHQv4qJ9AXutc1hpnMFM9TQmSqfRv3AC7VNfo/LNl5z7+gtOfPU5333+N779788E8BpdoC7UiLU6X570hrPZ4M9SkSvjKaaCNZBowFSmOTfrvNkfiudoJJGD4Ti2+iN41BnAoy5/tgfDOZTFciSP46U8nj1JNM97wrjX7Md6pSvTGWb0B6vTE6CCJFyH0XhDplLMmE23RB5vyECENpJoEcNxBkymW3OlwJ2JVFs6g3Ro8FCh3kOFOjcVql1VKXdWpcRRiQL7S6SbnyZO/+9kWJ6m3FWFeh8t2vx1affTpsVDhSaXCzS6nKPJ7Sw9gaqMxOgxk27MarE11yvs2ax25nqFM1eLHJnNsUOeYsFArDHtYfo0BOhRF6BPbYAh5T4iCty1yXISwJthr0yxqzoVHtqUe+hR4i4i11GTdGsV8pzUKfXQojFIRG+MMcNJJoymmzCTa8GVYgdWy91YrfBgpdyDuUInxrNtmcq2ZzbHiZl0e6YTrJmOtGAmyIQ5fxOW/CxY9rdhKdiRpUgPbhTEcr+tkJcLPfzPi2X+dbjBL6/u8u7oDj/sbvBm64awYrZ1i1+2b/OPnbv8c/8B/3P0iN8O7vFh7zbvdzd4t7POu+01/rLUXsBySx5rtdlslGWwUZjCRnYC19OiuZYQxkpUAMsh3iz6uTHn6ciMqw2TDuZM2BgzbmXAmLmIMRM9xg11GNPXRK6nikxbBZmmClINZYbVLiNRvcSA8gX6lc7Tq3SOnstn6bp0hs6L39N+4RSt50/Scu4kLedO0HL+pKCLp2hSOkWj6ima1b+nTfMM7dpn6NA7S6fBObpMz9NpfZFOByXanZVpcVWmyVWZetfL1Lpeotb1MnWul6l3uUyD82UanS/T5HyZVhdlOlxV6XZXp9dTgz5vLfp8tejz16YvQJu+QG36ArTo99ekz0+DPh81+nzU6fXV+CN8g0UMh+kzEm6IPNIIeaQxo1HGyBV+rTzCGFm40ScyZCRcj5EITUbCNZGGaTISqsFIiAayEE3koVqMheswGSViOtaA6XgjZpJMmU+3/B28ObZMplojjbWkM8iAKjc1ylyUqfLUoCVYzEiyNVcKXVkrduZmmSObJTZsFFmwWWLNzXJ7NiuduVHtzkaNFzdrfLhT58/D1jCedUWz3Z/A/nAK+9JU9qWp7EnT2BtJ40CWwdFYFi/Hszkay+ZwNIu9kQy2h1I/gnd7IJHt/kS2+5PZGUhjdzCT/eHcTybe38G7r2iK2BkqZktSxLakiN2hYuGRbeg/TL0Kr3f7z/oEui8+Ae+z7lye9eTyuCubh+2Z3FVsM6zXxLJSEcFiSSizBYFMZPsiTfGgL9aJjkg7mkOsBPD6mlLjY/oJePXJctMjzVmHJHtNYq3UiDBVVoD3Ep66F3HVuSD4vBpnsVD9XgDv+ZNonfwapa8+5+xXn/Pd3//Gt3/9jK//z39hcO4bwkwv0RhhyvVGf572RrBR78dioTMTqWYCqDLMWSlx4m6jr7D6NxDFdn8Ez3tDedIVyJPuQLYHwzkYieHlaDyvxxLZH45lqz+CB60B3KhxZzbTnP4QDbr9lBkI0WQkWsREojEzKebI4wyQROowGKnDQIQuo4mmzGc7Mplqw0CkIe0B2jR6qVHrpky1qyoVzqqUOCpTYH+ZDIvvSTD4mgyL7ylxVqbWU4MWXx3afbU/Wg0t7hdp87xIb6Aq0igdZtKMWC22UoDXifUKJ5aLHJjJtkGeYk7/R/CKqPMXUe0npsxbj0IPbXKcNYTWYXtlCpzVKHXTpNRdVwFeLdJtVMl1VKfYTYP6AD16og0ZTjJhLN2UmRxLlgrtuFrqzEqZK1fL3JgtdGQsx5aJHDumchyYzrBnJsWO6RgrJoNMmPEz4UqAFauBdiwH2rMU7MRqkj83CmN42lHIq+k23t2Q8+vTq/yyfZ332+u83b7O2+0N3u1s8vP2LX7Zus0/d+/x/+w/5J979/hl9zY/72zybvsGb7fX+ctyWSrLRUlczYhhJTaUa4F+rLm5s+LgyBUra5ZMzFjQN2JeV8ycli6zGlrMqGkyo6rOjKoaM6qqzCqrMHdZhZmLl5k+f4GJcxcYPXsR+ZkLyD7V2QvIzl5Efu4isnMXGTl/keGz55GcOcfA6bP0n/qevpOn6T1xiu4TJ2k79R0t339L6/ff0XbmOzrOn6Dr0gm61U7To3P2/6frrr7iQLe93/fNll5rdSdY4VBVOIW7S1GFu7sEggR3SAhxwV3KcQjxBIi0xYFYd++19nLZ+z3nvTh/xfdcVCWd7r32xW+kqJFk5OozZuYzn/kwFShiOsqZaZkb08keTKR5MJLuzpU0F86nOHI6UcjpeHtOx9kxGGvLYLQNF2LtGZI5MJ7gwnSKhNkMT6YyPZnI8mA8S8KY4VBrKtuV6SwXZjKdmclwYSrT7WeV71yeNwsFviwW+qEoDkBZHICqJPBn0bcrAlAU+aMo8kVR4oGi1AVliSvKEldUxa6oi13RlLijK/NkpdKHjZpArtWFsNUQxlZjBNeao9hui+FaWyxbbbHo6mOYr4xiKC+IgWQJfQmuDKRIuJznh7Iuhhs9KdzrT+TRgJzd3ijudgZzvzeCvQEZe2eS2T2bwe65LB6cy+bx+Ry+vVLIs9EyXk1VcTh3nNcLdbxR1PNW2cA7VSPfq5v5UdvKj9pWftC06N9ZWzzBwVw9B3N1H9Hdn67lYOaTJTmLHbxXdv9TeF8v9HEw38uruW5ezXVzMN/N4fxPS3F+2e89+CdTDvuThr7ueBuvxlv1kwyT7fpXhifaeDLWwrcjTTy+Us/uxRrunq3kxil9m2GtMxdtSyYLdSlMfQLvpbwILmSHcS4rlMGsEPozguhM9aM5yZsGuQfHY92pjHT5GbzpPiKSvYXEe9ojldgS6WpDiKM1fnYWSMyNcTD6Auujv8H0yK8x+fXnGP/rvxJgZ0ppuCNXK8LZvZLHi+kyds5nsdkZz/KJcLQ1AdzokvLVhUyeXM3lxVghL8YLeT6R/zEvpwo4nCvhnaKCHzU1/HapjvfKag7myvluNJ+9C+lstEYyW+jOeJYj03muLJR4oa0KYKU2BM2xABbKfZgp9mCiwI3FSn/DFfYY1DURzJQGciXTjbNJDpxJcuZ0oiv98c50yxxpjrChNtCM5ghreuSOnElx43KmJ8NZHgyluTCU4shIugNjmY7M5LuyWOLBWkMgd3ojuT8gZXcwnnun5FzvlrLaGoWqLoyZyiBGi/25mOfLuWwfTmd605/uRU+qF+2JEpplLjTHOdMufo/P3AAAIABJREFUd6E70Z3eZG96U/xok3tyIsaVNpkb3YlunMvxZrw8kIXjIegaDbt5u2K50SvjZn88N/sTWe+WoWmPQdumX9Cz3BLHepOc1eoYtPnBLGcHcz0vmrv5Mm7lSLmeJeV6UQI3KlPZayvmydl63ivO8/cdHf/99AZ/e3mbPx/c5Y+vd/j9613+eKDf7fCP/cf8v4ff8t+HX/P3g0f8ef8Bf9jf5ff7O3x2rSSXrYIs1tOSWJNJ2QiPZMsvhA0vf9bdvFl39mRDLGFT5MaW0I0toStbIleuiVzYEruwJXZmS+TMltCJTTsHNmxFrFqLWLISo7UUobUQobEQ6mMpQmslRmftgM7GAZ2tI1obBzQ2YlRWIhSWQhYt7Fkwt2PO3IYpc0vGzS2YMGTS0pxJK3MmbS2YEFkx6WrLpLeQqWBHpmNcmUqQMJkiYSxdwlC6G5fSnDmf7MiZBBFnZPacldpxQSrkSpyYYbkTYwkujCW5MZrsynCqCyNproxmuDKR5cZ0thuz2W7MZ7syn+3GbI6E2VwP5vI8mc/3YqHAm8VCHxRFviiLfVEW+6Eq+UU+6QmrSn1RlXmgKndFXe6GptwdXYWEpQoPViq9WDvmy+bxQLbrQ7l+IpztxgiuNUay3RzNdmsM11pj2WqNZfmEFEW1lPHicM5l+DCQImEwVcKVXB+UtZFc707gXl88jwbk7PXHsNMdzm5/LA8Hk3hwJo37gxnsnMni4fkcvr6Yx3dXC3k2WsrLiQr2pw1Pus/rXxZ+p9QvyflR2/IJvE28WWgwoFurR3emlv3pOg5mGjic+Wfwfujx/tRqOFzoZX+uR4/vrP4J+P3ZLg5mPs0v4e00oPvh4E0P78txfaX7fLKDZxNtPJ1o5bvRZr4ebuTRlbqP8N4cKGWr7xN465OZrJIzUhbLlcJILuVFcDE7nHNZYQZ4A+lI9aM50ZsG2Qd4f6p4c/zEZPiKSPEW/dTndbUhxMEKPztzJBbGOBp/iY3RF5gd/TUmv/53jP7lXwgUmlEV7cpodRQPhgp4MVPK/bMZbHTIWGuOYq0xjPsnE3k6lMeToRy+vZLFd1ez+G44i2djubyaKuBwrpg386W8U5Tzg6ZaD6+qmsP5Cp6OF/LwciZbHTHMl3gyke3EVI4LcwXuqMp9WaoOQlMVgLLCl/kSL6YK3Jkr8UZVFYSmJgxtbRSLlaGM5XpxIdWZM0nOnIx3plfmSKdUTEukLQ0hFjSHW9MZK+RUgjMX0zwYyvRkON2NkTRnRtIdGc1wYCbfDWWZF+sngrjTF8XOgPSTijeOtbZoVPUGeEsCuJzvy7lsbwYyPOlP86QnxZOOJAmt8frlOO1yFzrj3ehK8qI7yYdWuQeNsa60xLnSEe/CmSxPxkoDWKgJQdcYwXpbFFudMVz/eE06nvUuKZq2aDQt0WiaollpjmOzJYG141LUhaGos4NZy4tkOz+W7bxYrudKuVko41ZJAncrU9g5nsHT/uN8P3WGP6xN8+fdJf769Dp/eX2PP79/yB/fPOAP+w/46/4j/nv/a/5r/yv+sf8Vf9t/xJ8O9vjDwS6fbYRGsBYYisbTF4WzBJXYFbWdMxprR7QWIpYsxKyZO7Bp4ci2lTM3bFy5aefKTaErN0SuXBe5sC1y4ZrQmS17J7bsHFm3cWTF0pElCwd0AjFagQitmQitQITO3IFlC0eWrZxYsXZmxUafZWtndNZOaK0c0Vg6oLIQsWhux7zAhjkza+bMrJk1tWLGxJJJU3PGTc0YtRQwamfBmIstk/5ipqNcmUnwYDbdm5ksb6ZyvBnOdOdCqhMXkh25kOjApXgxl+ViLsvEXI4TcylOzCWZmEtyMVeTnBhJdWEiUw/tfK4ERZ4HinwPFAWeKIq8UBR5oSz2RlnsjarE52M+fKf/3ht1qTeacl+0FX7oKv3RVfmhq/RCW+HOUpUHy8e8WKv2ZuO4L1u1AVxvCOZGYxg3myK52RzN9aZothuj2W6O4XpLLNstsVxrkbLWKENbn8BMRQxX8gI4n+HJuXT9u23KmhC2O6Tc643j0YCchyfjeNgv5dFAAl+dTefBmUzunsrg3kAmj87n8N2VfJ4OFfJ8pIQXY2W8nKjk1VQV+zPVHBpurb1XNfKDRg+vfidvI28W6g3o1rI/rUd3f7qOg+kGDmeaeD1n2NWg7OYHVT8/qgf4QTPADxrDGJnyFK8X+zlY6GV/rpuXM536W2eGvDIsufmQg4/odhrQ7dCjO9HOy4/wdvB8soOnE208GW/hm9Emvho+wcNP4L11uoxr/UWsdeWhbc0ywCtjpDSaywXhXMoL51JOBOez9fD2pQfSkeJLU6IX9TIPamI+wOtMYZAjuf5iMn3FpHqLSPDS93kjXW0IdrDC19YcDwtDj9f4CwRGP8EbLBJwXCZhsi6WRyOFvJgp5e6ZNDY64thqj+VGh5RHZ9N4OV7Ed1ezeHgumUfnk/n6UhrPRrN5PVvEu8VS3i6W8nax7ONV4vfqag4XK3k2WcxXQzlc745DUebDVLYLk1lOTOe4oCj2Qlvhj6ZSn8VSb2YLPZgp8GC6wJPFsgCWaqPQ1EQwXeTH1Qx3ziQ60ysV0xUroiNaSGukLU3h1jSH29AaYUuvVMz5FHeGMjwZyZAwluHKSJojw2kiZgvc0FT6stkUwt2+KHZO61sN908ncLNPxkZ7rKHVEMRYaQBXCvw4l+3NqXRP+lI96En2oDPJg/YECW3x7rTJXGiXu9KR4EFHojctMgmNsa40xznTJnPidIYHI8X+zFeHsNQYyUZbDFudMWx3G6rePjnrnbFoWyLRNEXqn7hvlHKtNYn1OjnKojAWcoJQ5YShy4tkoyCGG0Vx3CmWsVMs505uNNfTQrhXlMA3J0o5uNDFfy6P87eHq/zj8C7/+N1X/On9I373+iF/PHjIX1894h/7j/nvg6/5x8Fj/nLwkD8d7vHZmqMnKyJ3NDZOLFqImLcQMmcuZF5gx4KpLSpTO3Qm9qyYClkX6AHetHRk09qRDRtHNmwd2bBzYsPemU17Z67ZO7Np58K6tQurls4sWzixZG4A2EyMTuDAkrkDSwZ8l62cWbZyZsnKmSUrJ3RWTmgtHdFYiFEKhCjM7AyxZ9HUjgVjG2aNrJg6as6EsTnjAnPGbS0Zd7Fl0kfEdJgTs1I35pM8Wcj0YSrLk5FsCcOZbgynuzKU4syVRCcuxztyWe7AZZkDl+UOXIl3YCjBkeFEJ8aSnZlIdWEmw42FbAmLuR4fJw0URV6oir1Rl/qgLfM1xA9tmS+aUh9DvNGU+6Cr9GPpmD8rNYGsHg9kpcaXlWovVmu8WTvuy0atH1t1enRvNoVxq1mP7s3mGK43xbDdFMP1Fik3WuO43hrHNcN/iXQNCSwci2W8OJiRAl/GCr2ZKfNlqSGUG12x3O+L49GpeH1OJvBoIIVHgxnsnc7k3kAm9wez+OpCLk+uFvBsuMgAbykvxst5OVnJy6kq9mereb1Qy1tFA9+rDMvQVU0f4T38CG+dIfUcTJ/gYKaJ17OtvFno4J2im++V/fzwAV7tT/C+UfRzuNjH/nwPr2a6/im8H5bdvDJUua8+AffTvJxo5/lEB88mO3gy0cZ3n8D76Gode5eOc//8MW4PlrN9spj17nx0rR8q3jhGSqK4lB/KpbwwLuUa4M00wJvsS1O8F/VxBngj9PAWBTmS5y8my09Mmo+IRC97ZB62RLpaEyy2wMdGgOQDvCZfIDD6lR7ef/0XQh3MqU/wZLpByqORAp5PF3N3MJWNjjiud8m425vAo3PpPBvJ4/GFVO4PyNgdjOfxhWSejWTxZq6I7xVlvJ0v5vV8Me9VlfyH7jjvNdW8UR7jxUwpX4/kc7NXjqrCj+kcVyYyHZnMcmKh0AN1uS/qcj/U5X4oSr1ZKPJkJl/CRI4bM4XeqKpCUFWFMVcayFiuN+dSXOmNE9MVI6Qt0o7WSDtaIm1pibChOcya7hghZ5PcuJruwWiGB+OZ7oykOTKSJmKu0F2/L7ollHv90ewa4N05ncDtfjmbHbGoG8KZrQpivCyQoSJ/zuf6MJDhRV+qB91JEroSJXQmedCRKKFd7ka7zI32eA/aE7x+glfqTIvUkZOp7lwp8GGmMghtQwRrrdFsdnwCb7+crS4pq23RLDVFoa2PYLVRynZrMuv18ajKIpnPD2EuJ4SFnFB0BVFsFku5XSJjrzSeO9kRXE/042ZKKPey5XxdV8zhpW5+tzTGnx+u8PfX9/jLuwf88fvH/PHNI/64/5C/7D/i7/uP+fvBY/56+Ii/Hj7ks1WBmFWBmGVTIVpTe+bN7ZmwsmfSwo5pczvmzGxRmNqiMrVFbWqHxtQOtYn+Z5WZHWpze3RWIlZsHVi3d2ZL5MqWyJ0tewkbtu6sWbuyYuWMzsIRrbkYrbkYjUD802dzBzTmDqgt9NEYojYXozSzR2Fqh8pMhNbcAY2ZGLWpCKWxPQtHbZkzsmbGxIpJgQVjVuaMCi0Yc7ViwseOuXBnlPGeLKZ7G0bIfJjO9WI8S8JwmitDKS4Mp7gykuLGeIo7EylujMY7MSQVcSVWyOVYe0biHZhKdWUm053ZbDfmct1ZKPBAWeSFptSX5XJ/VioCWKsMYrUykJWKAJYq/NFV+LNU6c/ysQBWjwexXhfCRn0IG3VBbNT5f8xmfSDX6oO5fiKMmwZ0bzTHcKM5huvNsVxvkXKzVcattnhutMnZbpWx3ihDVydDWRPNfGUwC1WBqOuCWG0KZbsjirt9cez2y3l4MpGHJ5N52J/CXn8qO/1p7JzKYOd0Ng/O5fL1pfyP8L4YNcA7UcaLiQpeTFbycvoY+7M1vJ6v5Z2igffKxo95u9DAm7k6Dmd/Qnd/uoH96RMcTDdxONPCm/kO3i50817Rx/eqU3yvPsX3moFP4D3JoWGyYX+uh/3Zbl4Zlty8+mSl48vJ9p8OzgzV7Yd8iu/ziXaeTrT/DN6vRxp5PNTAwyu17F6s/tjn3TDAu1iXxGSllJHiSC7lBXMpN5TLBnhPZwbTlxZAR6IvTXIv6qUe1ETr4S0LdaE4yIkCfwdy/MSk+4pI8rZH5mFNpIslQSJzvK3NcDc3xsnkCLYmv0Fg/Dmmv/k3jP/tXwhzsuBEkhfTJ6Q8HMrj6WQhd06nsNERx63eBHZPpfDgTCqPzqeyczqeW73R3D8Vx+PzyTwfyeLtbBHfL5byeraQg5kC3i2W8aOmmu81NbzX1PBqrpxvxgu51Z+A5lgA03lujGc4Mp7hyHyBRD9ZU+KNotjLEG9m8z2YyHJlMkfCTKEPcyUBzJcFMV0cwKUMD07KHemKFdIaaUNrlC1t0fa0RtrSHG5DV7SQMwkuXEmVMJohYTzTndF0J8bSxSyWeLBaF8j19jDun4pmdzDu4821Oyf1CGoM8E6WBzFSEsilfH/OZPnQn+pBZ6IrnYnudCd70p3kSWe8hA65hI54z4/wNkndaIp1pinGgd5EF85neTJe4o/yeBgrTVFstMdwrUvKzT4Zt0/Gc6NXznZXHBstMSzXR7J+Qsq1liQ2GhLQVsWyUBzOVG4Qk1kBLOaFsVQUzfXSOPYqE7hfEM2djGBuJQZyQxrI3fQ4Hh8v4MWZVn7UjvDnRyv87eAuf//Pb/nTD4/53ZsH/OfBHn94pV+o/rfDx/z99Vd8tmpkhz72LBvbs2huz4S1kClLIdMW9swJ7Fg0s0NhaovSxBaFsQ2LR61YOGrFgrE1CyY2qMzt0VqJWLFxZMPehU2hG1tCCZv27qzburJq7cKylRM6Swe0FmI05mI0AhFqgQiVQIRSIEQpEKISiFCZi1CZi/Xfm9qjNLFHbSZGZ+6IVuCI1tQBtYkYlZEQhZEdi8Y2zBpbMmkiYMzMlDFrM8bFFsx62qMMcUEhl6DI8UGR58tivi9zuT5MZnsynunBWLqE8TQJk2kSplIlTCS6MBbnyLBUzNUYIcMyB8aSXBhPcWE8zZnJdGemM12Zy5GgyPdCU+TLUok/a+VBrFUEsVoZzGplMCuVQawcC2alOpjV4yGs1YayXhfKZn0IW/XBbNYHsVkXxGZ9MFv1oWyfCOdGU5Qe3CZDDJXurfZ4bnckcbM9gett8Ww0yVipl7JUH42uPpzVpjCudURyqyeaO32x3O2Tcq9Xzv2eBO73JLPTk8a9njTu9qRx/2Qme2dyeXwhn28u/3N4n0+U8XyinBeTlbyaPsbBbA1vFur0+CpO8F5xgncLDbydr+dw9gO4enT3pxs/wvt6roM38928W+zlvfIk71WneK8+xbuP14X7P8J7MN+jX+n4Kb6/WHbzfLyVF+OtvBhr/Rm8HyphfZtBD++T8Ra+HWvmm5FGvhpq4NHVup/D25WLrjmdxdoEJitiGSmO4HJeMJd/AW9vagDtCb40ybyoj9XDWxXhSnmoCyVBThQGGNoNfiJSvO2Qe1oT5WJBoFCAl5UpbgIjHE2+xNb41wiMP8fsi3/D5PN/JdzFksYUb2YapTwYyuXpRAF3BlPY6pJzpz+JB6dT2RlI4u5JOTd7Y9nujOBOXywPzybydCiT19OFvJsv4XC6gP2pPN4ulPKD+hg/aGr4QVfHwWIl300WcftUIprqQGby3BjLcGAs3YG5fPeP6C4WebJY5MVikRez+R5MZrsxnuXKWLY743mezJT4M10SyFCON2dT3OiTO9AWZUtbtN1HeFvCbeiOtueM3InLKW6MZkiYyHJnItOZySxHlGWerNUHcsMA796goeIdjOfOKTnXuqRoToQxeyyIqYogxsqCuVIYyPlcP06me9KZ4EJXohu9KV70pnjRneChxzfBk/YET1rlEprj9PA2RjvQFe/MYJo7w/n69wy19RGstkSx1amveG+fjOd2Xzy3euK51iZltSGKtRNSNpriWauXo62WslgayWRuEGOZ/szmBKMuiGCzJIa7lXLuFkdzJzeUW8mB3Ij246Y0mDvpcTw4lseLc238oB3mTw9X+K/vH/Dn7x/wu/cP+N2bPX63v8sf9vf468Ej/n74mM9WBCJWzESsmglZNhOithCxYCVm0VKM0lyE2tzQmzUToTMVoTWxR21sh8rIFqWxLQoTW5SmdqjN7NEKRCyZi1mxcmLNxoV1WxfWbFxYs3Fm1dqZFSsnlj/0fs3FaARC1Gb2KM3sDLFHaWaP6kNMDTETojYToTYVoTYRoTYWoTIWojK2R2Vsh8LYhjkjC2aMBUyZCZi0EDBjb8mcsy1zgSJm45xZTPFAk+OHJj8AVWEgC3l+TGV6MJbiqsc10YWZFHcW0rxYSPNiPs2L6RQJY4kuDMc7clUu5opcxFC8mJEEB8aTnJlOdWMh0xN1ri+6wgCWS4NZrQhlrSqc1WPhrBwLY/lYKEtVISxVBbNaE8JmXSgbtSGfJJSt+nC2G6P0fd2maH2LoTWOm+1ybncmcrc7mdudidzsSGC7Vc5WUxzXWqXc6Izldq+Ueyel3D8l5U5fDDe6o9lui2WrOY5rLQlst6ZwoyON2z0Z3D+VzYNzeTy+lM83l/N4cjWfZ8OFPB8t5vlYCc/HS3k+Xsaz8TJeTFboWw4z1bw2XCd+t9jA+8UG3i7UGyreeg5mTnAw3WhIEwfTzRzMtHI4287ruS7eLuifaH+n7Oed6iRvlf28UfRxuPjTONkHeP83fD8C/Itqd39Sf414f6qTl1OdPJ/s5NlEu/5wzTDV8NVQA4+u1LJ74Rh3BsvZ7itktT0bTWMKCzVypspjGCuOYCg/lKt5YVwxTDaczgimN8Wf9ngfGuM8qYv1oCZaQlWEmx7eYGeKAh3JC3Agy19Eqo8d8Z5WRLuaEyQywGt2FAfj32Br/CsExp8j+PLfMfv1vxHpaklTqh7evas5PJ0o4P7ZdK73JnLvZAp7A6nc7o1nqzOarfZINtvCudkdzc4pGd9cTGV/Io83M0UcThdwOF3A2/lSvldV8aP2OL9brueNoopnU8XcHUhC+wHedAdG08TM5unh1Z9HeLFY6Ml8voTZfAkzeRLGs9y4mubE1XRnRnIkjOV7M5rvy3CuL2dS3OiOE9IRY09rlK2++o2woSfankG5E5eT3RjNcGcyW8J0rhuz+a6oyj1YPu7LdluIoeKVsndGzs7peEPFG4v2RDhz1UFMVwYzXh7McHEQlwoCOZ3hTVeCK12J7vSletGX6k1PkgddCRI6EzzoSPCgLV5Cq9ydljgXmmIc6JQ5cSrJlUvZnkyWBqCoDkHXEM56axTb3VJunYznVl88t3sT2G6Xsd4Yw2pDLMv1UnTHY9FUxaAojWQmL4SprEDmc4JR5YWyXBjBVkk0W4URbOWHcisrjJ2UCO7Hh3MjLoQbKdHsVGbzbV8D71VX+ctX6/x5/xZ/+o+H/OGHB/zu7R6/f73Hnw72+Mv+Az5bsXRg2dKBZXMxS+YitBYOqC0d0Vo4oDN3YEngwMqHmDmwbCpGZyJEY2yPysQehYkdCmN9lMZ2KI3s0JgKWbZwYMXKkVVrJ1atnVgz/Lpq5ciKpQNLFmK0AiEaM3t92+J/xA61qT1qA74fql+liRCViRC1iQiNsf7foTayRXnUmsWjlswbWTBrLGDGVMC0uRlTTpZM+tuwEO2ELtmb5exAVopC0RUGs5Dtw2SqO+NJzowlODKXKkGd7Ycm1x9tfiCLmT5MJLkzHO/MlTgxl6RCLsXYcynGnisxQoZixYzHOzGT7MZipjfq/ACWikNYLQ9ntTKC5cpwdJVh+vne8iCWj4WwfjyM9eOhH7N2PJSN+nCunYjiWlO0Ps0x3GiTcaszgTvdSdzrTeFOTxK3uxK41SnnVnscd3tk7A0k8PBMIg/PJrA3KOdWbyybbZEs1UegqApHVR2DulbGWnMyN3uyuH86l4cXCvjqSgHfXsnjydU8ng4V8HykmOejenifGfJ8opyXU5V6eOeO83ahjncL9bxbqOftfB2vZ2sN8DZyMNP0E7rTLRzMtBng7eTNvOGlYEXfR3RfL/ZysNDD/lwX+3PdH9H9AO//Vvm+nPg5uh/gPZju4tV0Fy+muj5ONjz5BN6Hl2vZOV/F7YESrvXksdKagao+iflqGVPl0YyXRDJSGM5QfrgB3lBOpwfRm+xPW7w3jVJP6mM8qIny+AhvabAzxYFO5Ac4ku0vJs3XjgRPK2IM8Hpbm+ImOPIzeM2Pfo7FF58TLbGmJd2H2SYpD4ZyeDZZyN6FLG6fSuX+QCq7Aylc74pjuTmc1eZw1lvC2W6P5HZPDA/PJPJ8OJvDqUJeTxXyZqaQd/OlvFfq+7y/Xz3BO9UxXkwXc+90ErqaIGby3Bk1wDuT64ai2Btlif5weKHQg5lcN2byJMwWeDKe7cblFAfOJ4u4mOrIlSxXxgp8mSwO4lKWJycTneiKE9ISaUNLhDWt4dZ0R9kxKHPkUrIroxnuTOVImM13Z6HIHXWFB0s1XlxrDeL+qaiP8N4/Lef2SZke3sYIFmqCmakKZqI8mJHSYK4UBTOY6UN3oivdie70pXrTn+pNb5IH3YmST/CV0J4goVXmQkusI50yJ/oSXDiXLmGkwJfZ8kCUx0NYbopgszOWG/1ybvbFc6snge0OORvNUlZOxKCti0ZdHY2qMgpFSSTz+aHM5QSzmBOMKjcEbV4oywVhrBSEsVIYyo38KB7mxrGXEsX1KD82I3y5Fh/OncJUng+28LvVcf74aJm//bDLn3/c4/c/POD3b/f4w8EOf3y1w2dLlmJ0lvrRL7WlCI2FGK25A1qBGJ2ZiCXTn0drKkJtKkRpKkRhJmTRTMiCqT0LJvbMG9kyd8QGhZEtGlN7lsyELAtELJuLWbFwYNXCgRULB1bMxSwLRCyZCdGa2aMxtUNj8j+jNURlYovCWF9Z6ytioaH6FaI2skN91BaNkS1qI1tUxjYoja2ZP2rB9BEzJsxNGROaMuVuzUKAGE2shNX0ANbzQlgtCEaX789CpgdTKc5MJTsznezMXLoERbY3imwfFNm+LGT5MJvhzVSqB2OJrgzLnLgSLeJihC2XImy5HGHDcKyIiQRnZtM9UOb5oykORlsWiq4iDE1FKJqKEJaqQlipDmG1JlQPcG0Y63XhbDREstUUzbWWGK61xLDdGsvNThm3exK425fI/f4k7vUn6j/3JbDTF8+DU4l8dTaZr86l8PBsEvcHEtjuikN3IpLJ0gDOp7lzMdOLy7l+LNTEst2bxc65Qh5dKeLroSK+GyrgydV8ng4V8Gy4kGcjRTwdLebpWAlPx0p4PlFmgPeYHt75Ot7O1/FmrpbXs8c5nK7mcLrOUOk2czjTwuFMK4cGdA9nO3k916V/K22hl7eLffptZL+A99Vc10dsf4buTBf7v3g7Td/vbf+n8O5Pd/Nyupvnk508HW/nu1H9Uz+Pr9Sxd7Gae2cquHmyiM3OHJab01DVJTB/LI7p8mgmSyMZL45gpDCCK3nhnP8Ir99P8MZ6cjzag2MR7lSGulIW4kJJkP4GW06AAV4PS2JczAkR618a9rAwxtn0S+xNf4OF6a+wNP4VVkd/hdTLlo6sABbb4nk8ms+ruRIeX83j/plMdk+ns3MqhWsdUnQnwlhuDGe1OYL1lgg2W8O50yvlm4tp7I/l8Xa6iO/ny/h+oZz3igp+qz3OH9Ya+V5dzauZEnYGU1iqDWWmwIPRDAdGUkVMZbuwUOiJqsQHbbk/CwUeTGY5M5XjxkyBJ+O57lxJd+RcspDTCbYMJtpzOcuN0QJfruR6cz7Tg/5ER1qjbWgKs6AxWEBHuDWn48RcTnZhLNOd6VwJs/luzBe6oCp3Z6nGk2ttP8G7Oyjj/oCcW/1xbHXGomuKYPF4KDNVwYyXBzFSEsSVoiAGs3zoSXKjJ0lCX6oX/Sle9CZK6ElwpzvBcOiW6EGn4dCtzfD6d3+CC2dTJVzN8Way2J/5qiA09aGstUVzrTeOa90yrnUXD6FmAAAgAElEQVTJ2eyQsdEax2qTFF19LJqaaNQVkShLIlAUhqHID0VdEIa2IBxdfjhL+WEs5YexXBDGtYIo7uXHsZMZy92EMG7FBrIdFcB1WRgPKnN4PtDED5oh/vbtOn8/vMM/fvuIv/7wkD++3uX3+/f5TI+uYY7WSoTaQozOTIzOVITORIjOWIjO2B6tsT0aE6Ee3Q/gCkTMm4uZNxMyZ2LPzFEbpr6wYu5LK5RHrNEY2aA1tmXJxJ5lMyErAtHPsmwmZMnUHp2JPToTu/+RJRNbdMY2qI2tURhZozS1RWluj0og1MfUHtVRW9RHbdEa2bNkLGTZWITOWIjiC2tmPhcw8RtjRo58wZi5EVP2AhTeIlalXlzLDOJmUTjXy8LR5fsxl+nGRLIDQ3I7JpIcmU13R5njw3JhEMtFoeiKQlHlBzOf4ctkojtDMWIuhFpzJlDAgK8xZ4MEXAy3ZkTmwEy6hMU8P9QlwWgrwtBWhqOtDEdXGYquMpiV6lDWa8NZr4tgvT6CjcYotlr0s7rbbTFc74jlVrecu/0J3DuZwP1TiR+zN5DI48FEvjmbzHcX0vj2QjoPz6Rypz+JjTY5iuNRXMjypDnChtYYe9rjxAyXhrDVl8XOpWIeDZfwzUgJ3w0X8nQo/2OeDBfyZKSIJwZ89fBWcGCA981cLW9mj/N6pobD6WoOJo9xMFX3sdL9gO7r2XZeG9D98ELw/wrvvH6G9wO0v8y+YZ730wmHl4bdDa8+gffQAO+rT+D9dqSZr64argufr+LO6TJu9Baw0Z7FUmMKqtp4Fo5JmSmPZrosiqnSSEY/wJsVwkBaID3JfrTJf4K3NtqT6kgJVWFuVIS6UhrsQmGQE7kBDqT72JEgsSDGxZxQB0v87S3wsjbFzdwIkeALLM1+hbXJr7E1/g1yHyHdecGoOpP4ZrKQw8Vyvhsr4uHFXPbOZHC/P4nN9ljU9aFoT4Sz3BTJ8okwluqDuNYWwcPTibwcyub9dAm/VVTxw2IF7xfK+Z32OH9ab+IHTQ37syXsnU1lpT6c2SIvRjMcGUoVMpHlzFy+BFWJL0sVgSwUeDKe4chEtgvTBR6M57lzNcuJs8n29ErN6Y4RcDZFzNVcD4byfRgu9GcwzZX2WFuawsyp8zehNcScU1Ihl5KdGc9y11fP+a7MFTijKndj6bge3nsDUewY4L03IONmXxxbnTEsNUeiqAtjpkr/vNdwcSCXC4M4k+VDb7K7Ht4UL/qSPelLdKc33k2Pb6KE7iQJ3UkedCa40y5zoVvuSn+CK2dS3Lmc6cVovg/TZf4oaoJZao5ks1vKRqeU9Y441ttlbLTLWWuRsXwiDt3xGNQVkahKwlEVh6MuikBbFMlycRRLBRHo8sJYygtjKS+cjYJobhbGcS8vjr3MWHbiw7ge4sWmvzs35WHsFKVycL6Nv2zP8t/fbfJ/f/uQ//7tY/70bo/fv97hM625/pKD2lKEylIPr1ogRi0QoTYToTFUuRpTfY9VZSZCYSZiUSBiUSBmUSBGYSZCYSJk8ag9C1/YsviFDcovrVEfsUZz1AatkR1LJkJWzESsmIlZFTiwKnBgzdyBVYGYFYGYZTMRS6ZClkyFeoiNbdEZWaM7aoXGyAqVkTVKUxsUAtufYmqL0sgG1VEbNEft0B61Z+mokKWjIjRH7FF+acfil1bMHREwa2zGjMCMOaEFix62aEIdWUmQsJ7ty2qhH0ul/qgKvZnPdWc2y5XpdBdm012ZT3dnMdMLZa4/yvxAVHkBKHP8WczwZi5FwlSCC+NxYsblDkzEOzKT6spijhfqIn90FSEsHwtjuTqc5Zrwj/3eteMRbDVEs3kimo0TUWw2RXOtNYbt9liud8Rys0vKnT45904lcP9UPDsDhpyO5+FgAl+fTeCbc0l8cy6VR2fSuD+Qyo3eFFbbklisk3E+x4/mGBFNsUIaY+25UOjPUmcKt87lsXe1iK9Giv8JvAU8GSnk6Wgxzz6Bd3+6isOZGl5/iu7UMfYnq9ifqmV/qvEjvK9n23g928EbQ4vhA7rvDPsY3ir7/0m74ef4/nKs7Jfvp31oOXza4z2Y7mJ/qouXU108H+/g6Wgb3w418dWVeh5ePM7uuSruni7lRm8Bmx3Z/xPe0kimSiIYLQjncm4Y5zIN8CYZ4I3zpEHqRV2MFzVRHhwLd6cyzI2yEFeKgpzJDXQg3ceWeIk50c5mhIgNT7zbCJBYmiASfIGFyb9jafw51ka/Qu5rT29BCNqeFL6bLuaNsoIn48U8vJjL7mA6d3sTWGuJZvF4MOr6MJabIllqCEVzPID1phB2+mU8vZTB26lifquo4vuFct7NlfJbTQ1/WmvkR00NB3MlPDiXzlpjFAslvoxmOjGUYs94piMzuW4sFnqhKfVjPl/yEd6pPAnjee4M57hwPlVEX5wFXdFmnIq35XyaE1fzvBgvDeJijif9SU60R9tyIsiUlmABfVE2nI8XM5rhymyehLkCV+aLnFFXurNc68l2ux5efcUr18PbK2WzM4bllihUhlnekWJ/rhb6cyk/gMFMb3qTJQZ4PehL9tDDm+BGb4I7PYnudCe505XkTmeCGx1yV7rj3ehPdOdMqgeXMr0YzvNhstSf+eogtM0RrHfFstolZblT/+TQSkssa01S1htlrNZL0VVHo6mIRFUeibI0EnVJJNriSH3FmxPGanYY61nhbOREsVkQy418KfdzpOymRHInyp9bQV7ciQpiJymaJw0lvB3q5ffrU/zj6Tb/eLvD3358xF9/+zWfaQVCtAIhWnMRGgs9vEoL/cGa0jB1oDEXozYXoxI4oBQ4oPgAruFnlakYjYkYjZEIzZdC1F/YofyNNaovrFF/aYPmiC1LxvYsm4pYNXNgTeDIurkTGxbOrFs4sWbhxKq5I8tmYpYMlbbWyBbdESuWvrRAe8QSjZEVShNrFs2sWTCzZt7MigVTaxTG1iiP2qA6YovmS3t0XwpZOiJm2ciRZRNnlozE6I7YofzSkrkvTJkyOsqY4AsmHYxYCLRGl+jCRpE/1+si2Twexkp1MIpCT6bSHRlPFDIaZ8dEggNzGR4o8/1ZKg5hrTyCjfIINsvDWS0KRpfnhzrHG2W2B6pcL7SFfiyVBbJ6LIS142Gs1YWzVhfBao3+sG2jLorrTXH699eaYvTVbnss1ztjudEl5VZPHHdPGhbanJazc1rGzmk5u4NyHp2N59vzengfn0lhdyCN2/1pXOtKZ7ktnYX6ZM7nh9Asc6ZBKqI22obTeV4stsjZOp3FvcsFPB4p4rvhQp4NF/wC3gKejhbxfFw/4fByqoL9qUoOpo9xMF3N4dQxDqeOcTBZxf5EFfuT/xPeN3MdvJnr4u0n6L5X9PNeddIw1fDzA7aD+Z8O1D6A+8Kw1PzlLw/XPk436DeR/QzeyU5eTnTybLSNJ8MtfHP1BF9druPhhWp2z1Zyd+AneJebUn8G71RJJJNF4Yzkh3EpJ5SzmcGcSg2gJ8n35/DGelMb7UlNpAdV4e6Uh7pRFKyHN83Hlnh3M6KcTAkWCfCzt9C/NGxthkjwJQLjf8PC6N+xOvI58b729BeFstSXytPZUt6qqng6UcLDi7nsDKRxq1vOcmMkc1UBKOtCWW6OQlsfiuKYL8t1gdzuiuHb8ym8mSzid4oqvp8r481MMf+hPsaf1k4Y4C3l0YUMNltiUZT5M5blxNUUe8bSHZjKdmE+X4KyyJvZXHcmMpyYyHJhMted8Tx3RnLduJjuQJ/Mko5oU3piLTgVb8flXA+mq0IZLvLnfLYnvXIxTSECmoPN6AqzYFBqx0iaC7P5EuYLXFksdkFT5c5qvRfXO36Cd++MHt4bvVI2O6JZaY1C3RDOdGUgQ4U+XMn35WKOH4MZ3vQlS+hJcqc3WUJvkoS+RHf6EtzoTXSnN9Gd7iQ3upLcPsLbk+DOySQJZ1I9uZjpxVCuD+PFfsweC0TdFM5qVwxLXbFou6ToWmPQNUax1hjLtSY5mydkrNTGoq2ORnUsGkVlFMqySFTFEWjzw1nOCmM9I4zt1HA2MyNZyY9ioyCWO/lx7GbGsBsXwm6YHzshfuyE+fMoK4Fv60t4M3qSP95R8feXt/iv//yG//OX53ymEQjRGODVmn+KrL66VZnpK1+12YefxSjNRCgNn1VmYtSmYjQmItTGQtRH7VEdsUX5pTXKL61RHTFUo8ZClkxFrJg5sGruyJq5E2sWzqxZOLNq4cSKuSPLZg4smYrRmYjQGgvRHrVFe8QGzVEb1Ma2qAwTFApTWxZNbFAY2+grXiNb1Eft0ByxQ3vEHt1RITojETpjB3TGInTG9qiO2rDwpTmzR0yZNjZi2tKYWQcBi942aKKcWE3xYiMvgO3yMDbKglgp9Udd6MV8tgtzma7MZ3qykOXNYrYvilw/1Hn+aAr80ebroyvwY6nAj9WSADbKg9mqDuN6XRQ3TkRzo0k/m3ujKYbrjdHcbInldlsct9vjuNUu5XanlNvdUu70SLnTE8fdPhn3TyWwezqJvcEk9s4kszeoz6OzKXxzPpWvz6Xz6EwGuwOZ3O7PZLs7k/WOLHTN6UxWxXIuL4CBTE96U5y4XOTDYmM0WydT2LuSx7djxXw3WsyTkRKeDZfyfLiUp8PFPBkq4NloEc8nSngxVc6r6SoOpqt5PVPD6+lqXk9WcjBRzv5Euf6WmwHe/elmDmZaOPxY8XbxZqGbt4u9vFP0/2Kc7KT+6Z8PI2ULvT+D9wO6zyf1y25eTrbz8hdV78dWw1SHYWl6F68mO3gx3saz0RaeDDfxzdV6Hl86zoPzx9g9W8HdgRJu9Oaz2ZHFclMK6rp4FNVxzFXEMlsWzXRJpL7izQnlTEYQ/cl+dCb40CL3oVHmzYk4H+ql3tTGeHI86qfphuJgR/ICxWQYWg2xzgLCRBYE2FrgZS3A1cIEO9MvMTv6ORZHP8fmyOfIfYT0FISh6c3gu5lK3qhqeDJRxIOLWdwdSOZalwxNYwRTVQEsHA9F2xCFpjYUZaUfSzX+bDeF8aA/nv3hAn6cO8b7uXLezpbyo6qK/1yp5Qd1Na8XKnh8MYuNlhgWynwZyXTicrI9ox/h9TDA68Z4hgPjmU6M57gyluPGcK4bF9Id6ZXZ0B5lTke0Fd1Se86kunI135fLud5czPFkMMWZPqktPdFW9EVZMhhnw3CqIzO57swXuKMscUdX5clarQ832kO4PxDD7mCcvtVwKo4bPTFsdkaz1h6NrjmK2epghov9uFLgx8VcP06ne9Gd6EZXghtdifrKtz/Zg5MpEvqTJfQluetbEclu9CS5050koTfRnb5EdwZSPDiX7sXlHG9GCnyYKvdH1RDGakc0K53RrHRFs9QagaYhjKWGSFYbpKydkLF2Ip6VejmamliUlZEsloaxWBiMulA/2bCSG85qZhirWeGsZIezkRvFzfw47uZIuZsSyR1ZMLej/Lgd7s1OcgSPixN52XOMH2dP8+dbC/yf/Tv83/94zGf6US0hGoEIrUCMVqC/4KAx0x+iqU0NvVTD55/FTGT4ffrfqzKx1082HLVFccQG5REbfQ/WSN8f1pmKWBI4sGzuyIq5EysW+iybO7MscGLJzBGdmQNaUwe0JmI0xgbMf5EPY2QqIzvURnZo/lmOGmJsj8ZUpB87O2LD4hFLFo6aM3dUX/1OCY4yIxSw6GnLepwn9woj2DkWw16TjJsNESwf80dV7M1ithezqR5MJrsxlujCRIor02nuLGR7oc73Y7kokI2yELarwrlVE8Xd+hjuN8Wx2ypnp13OToec3S45e91ydrtk3O+SstMTx15vHHt9Mvb6Zez2y9jpk7HTL2f3VCIPTqfw8Ew6D89m8vBMJg8GM3l0Nouvz2fz1bkcHp3NYfd0Dnf6c7jRk8N2dy6bnTnomlNYrJMxWRHGUL43k+X+KOpD2eqV8/hqLs8mS/luvIzvRit4NlrFi5FjPB8q4+mVAp6NFvJ8qpgX0xW8mqnhcLaWt7O1vJ2u5vVkGQfjRbwcL+X5eAUvJmt5Nd3E/nQz+zO/mGZY7Oatopd3qn7eq099zDvVKd4pDVHp9zYczPV8RPf5ZDvPJ9t5Zlh682Kq4+NNtg/93p9dJzZ8p9/B28Kz0SaejJzgm6u1PL5UzYPzVeyeLefuQDE3evPY7MhkpSkFbX08quMyFqukzFfEMlcew1hRJJdzwhhMD6Qn0Zd2uTfNcl8a5b6ckPnSEOdDXawXtdESjkW4UB7qSHGwA/mBIjJ97UjysCbOxZIIkRWBNpZ4WJrhaGaMtfGXmHz5ayyP/Aq7o58j9xbSkReOojuLb6ZreK2q5cl4IXsX0rg1kMhaVxyKExGMVQUwWx2KsjYKdXUYqgp/dJV+rNcEcqc1hucX8vh+uob3s5W8my/ne2UF/6Gt5Ht1Fe8Wq/nqUg4bzdHMlfowlOHIpSR7RtIcmMxyZT7fE1WxD3O5boyni/VzvllOjGS7MJTjzvl0Z3ri7GiNtKI1wpbWSCE9MidOp7hxPkPC5RxPLme5cSHNibOJQgbirDgjs+JqqpipbFfmCySoSz1ZrvRmo8aPm22h7JyOZXcwjp1BGXdPSrneE81mZxQbnbGstMWwUBvGaJk/V4v8uJDny6k0TzrjXWmXudIul9Cd6MnJVC8G0r04mepBf4o7fR/jQX+qp75CTnCjP8mdwTRPLmR5cSXXi/FiXxS1Iay0RrHWEcFGdzjLLSGo6gJR1Yairo1iqUHORksqG80pLNXKUFZEslAczFy+H6qSEJYrItGWRKDOD0ObHcpyegjrmRFs50m5kS/jRk4s19Mj2Jb7cy3Kg7tyPx6mBfOkKpnD3nJ+Pz/I//Nwmf9v/44e3g9zshpDtL+E18T+f6JrKkRjKjT0foWoTfQgKo1sUR61RXnUBuVRW1RHbfVAGn+Cr5mYZYEDKx8ANndi2dyJZYEjS2aOLJk5oPuAr2FsTG0sRG30Ifb6v89w6Kc1tv/n+Brp4dWDba//c0Z2qI1tUBpZMnfElOmjRkwJjJm2M0PtI2Jd6sn1rEDuVkZx53g0NxuiuFYTxmpZAJoCbxayJcxkuDGd4cpUuhuzmRIWsrxQZHmhyvJGneWNJtsbXZ4vK0X+rJUFsVkZyrWacG42RHO3WcrdFil32qTc64hjp0vGTreM+91x3O/Rvwh8vzee3ZPJ7J1OY28wgwdns/U5o8f2q3O5PD6by8PBXHZP53LvVB53+vO41ZfPjd48NjoyWG5JRvP/E3ZXX3Gna7vv5+Haa84OVEEErSoguLsVUri7u0uwQHB3d9eiqtC4u3VCPOl0z3e+62T/Md99UAUh3b3efXCNAYQx4OiTm+t3P8+vMoi1Eilblf7sXJZxvTWMh32xPB1O5PFQMk+G03k1msPReAFvx3J4O5rB28lMjmazeDevhvfjfAlf5kv4MlvIp+lcPk5l8W4qj7fThRzNlPFutkqduWrezdXwfq6Ojwv1fFq+wpfVphN4v292qE+unYZ3rZ3Pyy18WGj8Cd43mhvGjhF+N1v/F2h/Tr3mjcLV/DpxidfjFbwYLuXJQCGP+vK5353D7fYMrjUls3c5DmVVJFvloWyUhLBaGMxyvozF3ACmfoLXUQ1vqBOXQpypDHGmItiJcpk9pYE2FPlZkudzkSxPDbyOGnjN9fGV6ONqoIfVOR1EQi30tX/hrNa/MND+JxLh/ybEQUxdohdL9XE8nynm81oZr6fSeTQQw432cFQNQSxX+jJR4MZsgSeLBT6sFniyme+mPoae78hhhRfPO+L4PJHH17k8flvJ47fVHH5bz+a3tTy+rxbxfCiZnSo/5jPtGY4xoS/UiJFICVOx5iym2LKR5cxisjVTsSZMxJqoNx8SLBhPtmEgzoqWEDG1UgMueRlQ4WlEQ6AZHVHW9ERb0R9ryUCsOQMxZvRHSugLN2YgQsR4jBmzSZasZNiyleuIosCJ3WInrtd5cb9DA29nMLfbZFxr9GO/wY/9K4Go6mWslP0J3lhbGkItqAu2oC7YiithtrTHONAd70hnnD0dsXa0RtvQHKm+i7c91p7WKFuawq1ojVS/qaI/wYHBJDvG0x1YLHRjq9IbVZ03+43eKGu92KzwYL3Mm/USKVvlQexURbBTFYm8NIj1fCkrWR4spqnh3c6XspXty3q6D5vJ3mzHe6KK82YvwY/DxACuJQRwLVbK1XB3DoMcuR3uwqMYd55nBPJraSxfeir4P1uj/L/Xln7Ae3qi3TyZZP8E7Z++vqkrVm866KhhWxcYs6pt9ANcbSPWNVPv8fbBpsCYLaGIbV2JGt8TgDU5Z4binOlfaofNYzS1jdkUqLGV64hPcozvxp9+zqZAxLqWiE2BGLlQwraOCcqzJmzrilkX6rMkOMesQMCkrhbTxrrMWuqx7n2R3WgnbmVLeVoVweOaUG5X+nK11I2dAie2su1ZTbNlIdGauTgrZqItmQy9yGiAhGFfIwY89Rn00mdEasREkIS5SAtWEuyQZ7ixV+DLYYkf1ysCuVkVxK3aYG7VBnOzVl093G4I4U5jOPdao3jQEcv9znjudyXwsDuJx70pPOlN5mlPEk+6knjUmcSDjmQedKRxvyOdux3p3G5P41pTInv10RxcieZqYzQ3WmO40xXLnc4o9QJ5awi3OsK51xPD86FU3o7ncjSRw7vJbN5NZ/NuLpt3c3l8mC/60e3OFPBxOp8PU/m8ny7m3UwZRzMVvJ25xBtN3s5U8Xa2mnfzdXxcauDzihreY3RPX5Jzci/vUvNPNcMxvL9O1Z4AfDRzWX1fw1/A/XGnw9F07Qm8r8Yqea6B92FvHve6srnVls7VxiR262JRXIo4gXetSD31/hVeJy6HOlIT6kRVqLMa32AnKoIcNIcprCiQWpDtZUaqm4kaXht9ZOZ6+EgMcDbQw1xXgMGZf6Kn9S/Oa/+CkfBfmOn+i1AHETVx7izWRPNsqpDPq2X8Op3Bo8FYrreHo6yXaeB1ZyrXnelsd5byPJAXeSAvcGEjxxZlkTMPmsI5Gsrg80wOv68W8G0lmy8raXxbzeH3tSKeDyWhvCRlJt2WgUgx3UH6DIaKGI8yYyHZlo0sFxZTNPDGSBiPNWEiwYKpVHtGEm1oD5VQJ9WnzP0CRS4XuBxoSnesHV1RlnSFm9IdLqE3XMJApISRaFMmYs2YijdX7wpn2SMvcEZR6ISqyJFrtZ7caw/kQecPeK+ewCtjp17GSpkXE9nOjGQ40Z/iREesLVdCLagLNqdWZkFDqDXtMY70JLrQk+hMd4IjbTG2NEVYauB1oC3ajuYIa9qibOmJc6Q/0ZGBJDtGUu2YyXVmpcSd7Wov9q/4oKrzQV7lzWa5D2slvmyUBrBdEYKiPIStkkA2CqSsZnuynOHKerYnW7k+bOX4spkpVa+YJXuhiPdCFePFfpQ316Kl3IiSci3Si6sRbtyO8eBhohePU/x4kiHj5aVUjnpreD/echpe0V8m2z9//hO8GnA3Negew3uMrvpPfTWCG1pGbGgZqqNBUa7pfBVnTVBqthxOctYU5VmTnx62nZ5ij9E93i0+De+fv29TW8TGGWO2tMVsCyQodUxQ6Zqi1DVBrmOswfcsMwIBU2cFjOsLmLfUZ83djP1wZ+5nBfKwWMa9Ch9uV3pwvdydg2JXlPkubGY5sZrqwEK8HdMRlowHmjLkY0yfux69bhfoc9dj0NuQsQAJ06EWLMc7IM/wQJXrw0GxP1fLZdy4FMyN6iCuV8u4URvErfpQ7jRFcK81mgcdcdzvVF9q86BbfcfCY820+6QrhcedKTzqSuVRdzqPujN40JXBvc50brUlcb05jlttCdzrSuJBTxKP+hK50xHJQb0/e3W+XG3053Z7CE/640+ODb+byuH9dC7vZ3P5MJfPx/lCPs4XqR+uzRbycbZYs0JWyYe5at7NVfN2tpo3M1X8On2JNzNVvJmp5miulg+L9XxabuTr2il4tzpProY8De+fJ94/T73/E7w/Dlgcw1v1f4X38EqiGt6qSOQVYWyWhbFREspqYRBLeWp4BzXwNkc4UR/mRF24MzXhLlSHuWjwdaQiyJ6SABsK/SzJ9r54Am+4tT6BF/XwkhjgoK+HqVAbvX/9P+hp/RN94RkkumewOHeGcAcRNdEuLFRF8nyqkC9r5byZyeLxUAI3OiJRNgSzXCllosCdiRw3JjJcWcxxR17shbzQlbUsazbz7Lhe48/Tjljej6fz+2o+X5cy+bCQxNflTP5YK+TlcDKqan9mMuzpjxTTKdOjN9iI4XAT5hJt2MhyZTHFhqlYE8ZjJIxFi5mIN2c61Z7RRFs6wyTU+epR4nqOPMdz1Pqb0B1rT2ekBe2hEjpCjOkKNqI/XMx4zEVmEiyZS7JkMdWa9WwNvEVOKIsduVrryb22AO53yLjfGcTt1kCuXpGyXy/loFHGbkMQq2XeTGY7MZLhxECKEx1xdlwJs6QuyJyqADPqgixpi7KnJ8GZviQX+pJd6IizpznSmpYoG1qj7WiNsqMlwpb2KDu64xzpT3BkMMmBkVQHprKcWChwZbPSg916H3bqfFHW+LFVKWWtxJe1Yj82SgLYLAlkqySArSI/1vO8Wc32YD3Hi80cb+Q5UrZz/JFnSdlK90Ge6IUyyp29cE9uREm5He3P9SgfDqM8uBHjwe14D+7Ge/MgwZeH2eE8qkzncV3uX+H9u/wE7/HBBQ22p7Mu+NG7bglEyAUitgTGbGkbs6ll9COn9m63dSQodE1Q6qonUdVZE1S66ih1TX6C9RjXP8P75+85nU1tEZtaIvVDNy0x29pilNoSlAIJSqEYhVDElo4Razr6LOicY0pHyLT+WWbE51m1N0Hpa8dhtDM3c1y4U+bOnQovbl/y4UaFL1fLpOwW+qDI8WQzzY3VeCcWo2yZCbFkMvAiY36mjEpNGPU3ZY6cls0AACAASURBVCLoIvNRtqwluyDP9GQ3X8pBSQDXKmVcrwriWrWMG3XB3LoSxt3mSO63q2uG+13x3OuO5353Ag96EnnUk8yTnlSe9qTxtCedpz0ZPOnN4HFvBo960nnYnca9zmTudiTwoDuJx30pPOpN5GF3HDebQ1Fd8kJR4cZ+nTc3WwJ43BvJ65Ek3oynczSZy/vpPD7OFPBprpAvC0V8Xizi43wRH+ZL+LRYyZfFWs2ubj0f5y/zbr6Wo7ka3sxUn8D7draG9wuX+bjUwJfV5pOq4Rjen95EsdT806GJPwN8XDWc7nk/ntrvVeN7/Er3Gn6dqOL1+CVejJRpOl511XB64lVVR6G4FMF2RQRbZeGsFYWwnB/IVKaUgSTN4YkIZ66EO9MQ4crlCDdqw12pDnPW9L0OlAbaUuRvRY73RVLdJMRp4A24qIe72ABbvQuIBVqc/+f/Ql/7nxif1cLsvBY2F7SIdDSmJsqJxUvhvJgq5Nt6BUezOTwdSeZWVyyqK2EsV/oxUeDGeLYr42kuLOR4IC/2QV7kzmqWNWtZVqiK3bh5OZDXgwl8X87j83waRzOxfF5M44+1Al6PpXJQH8xCrgv90Sa0B+rRJTNgIETMTIIN61muLKTYMhVryniMhJEoEeNxZkyn2DKWYE1nqJjLPnqUuJwj1+Ec1X4mdETZ0RFuQXuIhLYgI9oCLtATbMhYjBmziVYsptqwkmHHeo49W/kObBc5oixx5GqtB3da/bjXHsi9jiButQZy0ODLXr2Ug8Yg9huDWS33YTLbmdEMZwZSnemMs6Mx3Ipa2UUqpSZUB5jRFG5DZ5wjvUku9Ke40p3oRHusHa1R6m63OcKG1kh72qMd6IpxoDfekaEUZ8bSXZjMdGE214W1MndUdepL0ncvB7Jd5c9aiS8rhT6sFPiwVihlqySA7dJAtor82Mz3YTPXWw1vrhRVfiCKvADk2VLkKd4ootzZC/fgVow/9+Nk3IiRsh/lwV6kK3vhTtyIcuN+jBd3E/25lRrKjfSIn6uGY2jXjo//Co1/hleTv0N38/hjTa+6LRT/iECEXFsN8HHk2iK2Tw49iFHoSFDqSFCdilJXguIYV51TBzp01GD/nJ9rhx9Qq/Hd0hIhPyNi+4wIxRkxSi0xO9oSdoXqn6XQFbMmNGBe+xwzAl0mhAJm9M+zaGbMppsZu5HWXMtw5FaBB3fLpNytDORuVRA3ywO5WuLPQYGU3RxvlOkebCW7shbnxGKUHbNhNkyHWjMdZs1CrD2ryS5sZXqgzPdlv8Sfa5VBXK8K4nqN5m6GK2HcaYnkXnsMD7riuN8Vx73uOO53x3O/J55HPUk86U7laU86z/syeN6XwdP+dJ70pfOkN5XHvSk87k3mcW8ST/qTeTaYwpO+BB52xXCrKZjdS17sVLpz9bIPd1oCeNQTzovhOF6PpfF2Mo/3UwV8mi7my1wx3xaL+LpUxMfFYj4slfFpuYYvK5r7F5aa+bzUyIfFet4tXOZorpa3szW8na3haK72J3i/aVbJTsN7PPV+Xm75y1HhP6+VnUb300IjnxYaf8JXPfXWnUy9r8cv8XK0nGdDxTzuVz9cO+549+vj2a2NQVUdhfJSFNsVkWyUhLKcH8hkhpT+JE86Yt1oiXShMdKFxih3rkR5cDnSjdpwFw2+jpTJjuE1J1Wz1RBuo4//RT1cjPWxvHAeY8EZzv/rf2Ek/AWTCwIs9bRx0Nci2tGYmggHFivDeDldxPeNS7ybz+PZaCq3exLYbYpi5VIAE/lujGW5Mpbqyny2B1vFvmwVubOabcNKpgXrObaoSt150hXJ17ksPs4kczQVw+eFFP5Yy+PNRBo3WiJYLfZkMO4ibTJ9OgMN6A0yZirOmrVMVxZS7JiKu8h4jAkjkSLGYk2ZTrZhPMGanjAJV6T6lLpeINfxPJd8xbSEWdEWZk5nmCntMiNapefolukzGmnCbIIly2m2rGfZs5Fjz2a+PfIiB5SljhzWenC7Rcrd9gDutcu41RLAfr0Pu5d9OWwK4qAphPUKX6ZyXRjLdGEwzZmuePU0Wxt0kXIfEZVSCfXBFrRG2dKd4ER/qit9yS50JzrRGmVDQ7A5TWHWtEc50BHtSEe0Az1xjgynuDGR4c5kphvT2S4sF7sjr/JEVefHfkMQyupA1kulLBd6s5jryXKeN5sl/ijKZShKA9ku9mcr35eNbC+286SoCgNRFQSiyA9Ake7LdrQ7u+Hu3Izx416cjOsxUvYiPVCFOqMIsuNquAv3Y7y5E+PD1UhvDiK8Tz9c+1EvnMb3ZOrVEf3U5Z6ebjeFIrZOgScXitnW0WAqPI4YheDvo9QWoxT8iEogRiUUodARodARo9CVoNQ1QaErQXGMrPBHtjVwK04h/FP1oG3MlpYx8jPGbJ8xRqklQqUlZldbzJ5Aje+OroRtHREbQiOWBHrMap1lRnCWGd3zzIn1WXIwZkN6kZ0IR64le3Ir14+7JUHcKQ3kdlkAt8r8uVXqz41iP64VSTnI92En2wtFpidb6R5spHmwkeHBRpYn8jxvlIW+7JcFcr06hBu1Ydy4HMaN+jBuNIRyszGM2y2R3GmP5l5nLPe74rnfHc+DngQedSfxuCuZpz2pPO9L43l/Gk/7UnjSl8STvkSe9ifwfDCJl0PJvBhM4vlAIk/74njcHc2D9nDuNAVzt0n94ssnXWE86Y3g6UAMr0bTOZoq5P1UMZ+mS/kyW8K3xWK+LhfzaaVU/XLLlTo+rTTydaWF31fb+LrawqfVRj4uX+HDUj0fFut5v3CZ9wv1fFhs4NNyI19WW07gPb4W8sd2w4+p98/3NZwG+P1cw8kptmN4j/H9uW74MfW+Gqv4qW6425nFjZZUDq8kavCNZac6BuWlaDZKQlnKC2Ai3YfeBA86Yl1piXahOdqVllhPmmO9uBLtoZ58w5ypDnHQXBNpRY6POanupsQ5igi3MURqpoe94QVMz57FSKiFvvY/EZ/VwsJABzsDIS6G2sQ6GlETbsdCRSivpov4vlnFu/l8no2mcac3if2WWNaqZUwUuDOW5cZoqhuzWZ6sF/mwWeTOWq4ty1kWLKWbs55jy90mGR/Gk/k4lcjHmXi+LqTw+0o2R1Np3O+JY7vKn7EUazpDjOiQGdIdZMxEnBUrGa4spNgzk2DJRIwpwxEiRqNNmUq0ZiLBmoFIM1plIio9Dcl31qfCy5jLASa0hpjRE2FBV7CYdr/zdPtfYDjUmKkYM5ZSrDXw2rGZb4e8yB5FmQMHte5qeNvU8N5s9mf/sje7dT5cbQrisCmUzUtSZvPdmMh2ZSTdhd5EB9qibbgcfJFyH2PKvI2o8pdQH2JBW4wdvcnO9Ke4MpDqRnuMLfXBZjSFWdER5UBntCMdUQ70xDoxkurOZKYXk5keTGW5sVjgznq5O8oaKQdXgtmplbFZ7sdqkQ8LeR4s5XmyUeKHolyGsjwIVVkQ24V+bOR4s5XriyLPn51CGfslwezk+COP80Ae4XbS8x5GerMX5s5OsBOKQDuuR7jxKNGP+3G+XI/w5DDU/Wd4j/vb0/j+BO+fu1wNvpt/etB1gq6OBJWOCTunIzRBJZSgEkrU0GqLUWqJfkRbhErbGKXAGIXQGIVQhFJz8EJ1Vl0/KHQk6ilak2N4j/9NoaPe3f2p79U2YuuMEdtnjFBqGaPSErGrJWJPg++eUP37KXVM2NA2YvmXC8z98yzT/1uHSS1dJvTOM2NmzJqLJcoAJw5jPbmVKeVOvh/3Sv15UBHIoyoZD6uDeFgTzP3qYG5fCuJGhYzDMhl7JYGoivzYLvRlu0iKoljKXnkg12rCuFEXzo36CG7Uh3O9PozrDWHcaIrgVmsUd9vV8D7oSuBhdyKPuhJ53JnI0+5knvel8Lw/mad9CTzti+NZfyzPB2N5PZzA27Fkfh1O5OVgHM/7Y3jaG83Tnmie9cTyojeWl32xvOyL4UlfFA/7ong+nMabySLeTZbycbKcL7NlfFss5ttKCZ/Xyvm4XsWH1Xo+rDTzba2NP9Y7+G29ja/rLXxZa+bLahOfVxr5tHyFT8uNfFpu4vNKM180l+Mc4/tjraxNfZhitZXPy818WtLkb/B9f3raXWxSZ6GRjwuNfPjTZTqn4VXXDcU86ss/6XmvNyVz9UoiB/Xx7NXGoaqKYaMklMVcf8bSvOmJd6M9xpXWGBdaY91oi/eiNd6bphhPGiLduRzuTE2IAxUn8FqQ6m5GnJOYcBsjfEz1sNY7i7GOEEOhFoY6v2B6QYCN8VmcjHTwMNIm3tGQ6lBr5suCeTlVxPeNat7NF/BsLJ27fSkctsWzXhPMZKH6wpiRVHems7xYLfRlo8iD9Xw7VrLMmUsxYSHVjGvV3rzuj+H9WDxf5xL5tpDCb4vpvJtO4+lQMvtXQpnOcqAnUkxnsBFdMiPGY61YynBlIdWBuST1/blD4SJGokyYTLBiMtGakVgLusPMqPEVU+BqSKmHIVXehjQHmdIfbUVfqAld/nr0+F9gUGbARISEhSQrNby5dmzl2yEvtkdeZs9+rfqda/83eK81hyKv8mO+0IOpXPWF6P3JjnTG2dEQak65jxElngaU+xhTHWBCU4T1ydQ7nOFBZ6wd9cGmNIVZ0nkMb6QG3hQPJjN9mMz0YirLk/l8d1aKXdmuknJwJYTduiC2LwWwVuLLYr4Hi/merJdI2a6QoaoIZrciBEVxAJu5Pmzm+LCZ44uqMJCr5WEcFAaxleTFRqQr2xEe7IR7shvmwX6IG7tBTqgC7LgR5cGTVBkPE/24Ge7OtWBn/rGmufnr79bF/rJGdmriPX6IdjLxnopcqK4RFAIxSqEYlVDCjo4Juzqm7OqYsCtUA7wjlLAjELOjLUJ1EmN1BGp8lUIRKl0Ju2dN2NFEqSNBIRAh1xapa4tT+P6AV8yWQMSm0JhNoRGb2oZsnjFg64wh21rH+BqzcxxtkWbSVqO+qW3EupYBq1oGLAkMmNc1Yl5PxIJIzJKFKWsu5mz5WbMX5cTNdE/uFUh5UhnE0+pgntQG86g2mHs1QdyulnGjSsbVSzJ2ywNQlPixXeyLvNAHZakfexUyDqpDuFYbxvXLaoBvXonkdlM0d1piudcWx/32BO53JPCgI4GHnQk87oznSXcCz3oTedaXwLO+WJ71x/BiIIZXQzH8OhzH0Wg8b0bi+HUojtdDcbwaiufVUAKvh5J4PZDEy94EnnfH8qg7mnvdUTzoTeLxQBYvh/I5Gi3h43Qp35ZK+bZWxpeNSj5t1PBx4wqf1lv5uq45ELHexreNNr5ttPJ1vZWvay180eT4ePAxsH+H7rf1NvXxYQ24x/kzqCcT7yl4P/7pFrPjiffNZA2vx9WbDS9Gynk2VPJT3XCjJZXrTckcNiSyXxeHqjqa9eJg5rOljKZ60RPvRkesK20xrrTFutMe701bvA/NsZ5cidLAG2pPheaNFDk+FqR5mBHnJCHUxhAvkwuYn9fBQKCFoY4WorNamBvoYC8+h4tIF09jAXH2BpTLLJgqDODJWB5f1io5mivg+Vgmd/tSOGiNY7MulNlSXyZyvRhO8WAq05vVIj82S7zYKHRkJceCuRQJc8kSVCXOPGiW8etAFN/mUvg2l8yX2STeTafwajyNWx3RrJZ4MJJkQW+4mK4gI8ZirVhMd2EhzYmFVHsmYs3pDzFiKFzMRJwFU4k2TCTYMBBlSZ2fCQWuhpS4GVDuoUdjoIS+KEv6w83oCzKmX2bIoMyAsTARs/HmrKTbsJlrj6LIEXmxPZsltuzXuHKnWap5wBbE7dYADut92L/sw7XmIK63hKGo8Wep2JOZPHdGM9QvvuxOcKAp3JIqfzHlPkZU+Iio8jelMdyKjjgHepNdGEp3pyvOjsbQi7SEWdIeaUdnlD2dUQ70xjoxlOzGeLoXk1nezOT6MJ/vyVKhG5sVvuzUBbFTG4SyWsZWhR+rxd6sFHmxXuzLVqk/ynIZOxUhKEoC2SrwYz3bm+V0d+S5vlwtC+WwKJjtdF824jxYj3BlM8QFZYgr+8Fu7Ae7sh/szK0Ybx6ly3iQ5MftSHduhrrwj1UdY9Z0jFnX4Pt3q2THD9U2/w7eU6tbJ/AKRGxrGaPQFqmrg2N4dU3Z01FnV2iiiYRdgYhdgYgdbeOfohIYoxKK2NERs3fW5CQ7OhKUAhHb2sZsaRn9Lb7bQrH64Z5Q/caMDYEB62f02Dyjj1zLAIWWIUotI1RaRijPGKL4xVANsbb4BGCVZoqWC01Y1zZlUUvM9Bl9xrXPMaF3jmlTPdbdzTiIcOROmhfPSmQ8vxTMs9pgntQF86AuiLt1Qdy5HMTNy0EcVAWiKg9gu0TKZqEX8iIfFKVSdioC1fjWhXOzIZLbjdHcbY7lXks891viud/6Iw/b43jcGcuT7lie9sSp0e2L4vlAJK8Go/h1KJq3IzEcjcZwNBrL25FY3o4mcDSexNF4Ku/G03k7ksbL3mSedMRzvyOGW+2R3GqP42ZbEo+6s3g1WMj7qVK+LZfz23olXzar+LxVx+etZj5vtfNlQ33s99tGO79tdvyUbxvt6q//DzmZdtda+bLSwmfNBPt3FcIxvO/n1beY/d31ke/mGjg6gbf6L/CerhtutaVzoyWVa41J7F+OQ1UdxVpRELOZPoykeNIT705nnBvtsW60x3nQnuBNe8IxvG7URzhRG2ZPZbAtJQHW5PpakuZxkVgnCSHWhriLz2Gqq42e1i8Y6WhhckGAlZEujibncZPo4i0SEmunT7HUlJEcX+4PZvNhuZy3c4W8GM86gXfrchiLlQFM5vkymOzJVKYPq8UBbJb5slnizGqeFbMpEqYTjNnIteHqJQ+ed4Xx21waX2eT+DgVx7upJN7OZPJwIBFljR+zWfYMxJjSFWTMaIwV82kuLKQ5s5TuxESsOb1B+vSHGDEeY850og0zyfaMxtnREGBGoasRRa7qDYcGfxF9kZYMRpozHG7CUIiIQZkhIyFGTMeYsphqxWauPapSZ+TF9qwXWbNX7cLdZikP2gN52BnM3bZArl3x4bDel+saeFW1AayWejObr4Z3MNWZ3iR1f1srM+WSVEylr4QqP1MaQq1oi7GnJ9GJwVQ3uuPsaQ23oDXckrYIazoi7eiOdqAvzonBRBdGUz2YyvZhLt+PhXxvFvPdWS/1QVEVgKpGxk6duuvdqpCyXurNWrE368W+bJcFslMZgrJMxnZxAKvZnswmObKe6clhSTBXS0JQ5vizkeLFSqQzy0H2yIOc2A9y5TDEjWthHtyO8+VBhowHyX7cjXbnTrgGXjW+IvU9t393Qu30zu5xx3sa3WN4BerItUVsa4tQaItQaPpblVCimXLV4O6dRMKeUMyeQMSetohdbWN2tY3Y1TZiR2DMjtCYXR0xe7qSk+zoiFEJxSgE6p8j1/65dlBHwrZQs+2gY8ymwIANLT02zuixeUYP+Rk9ts/oozhjgFLLAJW2ISptY3YE6slbof3jPw51R22KXCBhVWDEgkCP2bMXmNE/z4KZISv2YuTeFuyF2HEtzoVb6R7czfflflkAD05Or4Vypy6YGzWBHF7yY6/ch70ydQ4q/bhWFcDNuiDuNIRyrymC+82RPGiJ5F5zBHebwrjXHM79lggetkXyuDOap90xPO+N4UVfDC8Gonk1GMWbYTW278bieD8ez/vxBN6NJ3I0nszRRCpHE+kcjWfw63A6L3rTeNSRzK3maPYbQtmtC0VZE8at1iSeD+TzbrqMb6vVfN+6zDd5PV/ljXyRt/JF3sHXrXZ+22rnt60Ovsu7+C7v5PtW50/wngb4eJ1M3fFqAF5v47e1Nr5q4P3ztsLp9639Hbw/9cFzDbybrT/V8VbzauwSL0fVPe+P7YZs7nRkcKstjRvNKRzUx6vhLZYxm+nNaKonfYmedCd40BnvQUe8J+0JXrTFe9Ec60FjlOvfw+tpToyTGJmlPi7GupjqaKF/5l+IdLW4qC/AxlgXZ5NzeEjOIpWcJdpGj1wPY3pT3bnelcrb+VLezhfxejqP+/2pHLTEIr8cxpIG3oEkLyYyfVkpDmSz3I/tCnc2imyZS5UwGWfIcroFygJn7jcG8n40ng/j8XyYiOX9VCLvZjN4NpLE1eZg1ordGE0wpyvYiOFoC2aSHVlIc2Yl05XJOEu6A/XpDTZkLOYiU4k2zCTbMRpvS6PsIiUeIkrc9Cl1PUeDnzE94eYMRpozEmnGSJiEoWAjhkOMmIw2YSHZgo1sO5RFTsgL7dkotGbvkgt3mny53xbAgxN4fTms9+Fak4xrTSGoagNYK/dhNs+N4TRHBlIc6U1yoj3Gliuh5tTKzKj2v0h1gDmXgy1pirChK96RgVRXehMc6Iy2piPamo4oGzqjbOmKtqcnxoH+eCeGk92YzPJhviCAhXx1l7tc6MV6qQ/ySj92amXs1MpQ1gQgr/RjvcSH1SJv9dRbEYyqPJid8mDWcryZSXRgMdUFeY4vyvwAVHmBKDL92UzwZCPCle1QF3aCXdgNcWU/1I3rMd7cSfHnXpKU+7FePIj2OAWvUMSaUPw/r5P9aWf3+Lju1qm+9XhjQaEt1kT0AzCBGJVAwo5Awp5Qwr7OqQjF7GuL2Nc2Zk/biD2BEbtCI3Z1jNnVEbGrI/4px/gqBeK/1A5ygRiFjglKXTPNNoQxWwJDDbzn2fjlPJv/Os/WLxfYPqOHUtuAHaERO0JjdoQilNpGbJ8xYPuMIUotY3YFEg51TDnQNUWlI2ZLaMSyUI8ZwVkmhTqM6gqYNFRfur7qIkEls+FavCv3cqQ8LgvmaU04z+ojedIQyqMGGffq/LlV48uNSz5cq/DmeqU3N6p8uV3rz/0rMh42h/CwJYSHzSHcawzkdoMfdxv9ud8cyMO2EJ50RvCsO4oXvdG86o/m9WC0Gt2xWD5MxPNxMpFPU8l8mEzh/WQK7ybTeDeZwdFEBm/HM3g9nMnzviwetKdztT4aeaWMtVI/Fgu82auP4vFADkczFfy20cAfiha+K1r5pmjj23YHX7c7+W27k++KTr4ruvhd2cP37e6/wPv1VMXw0x7vMcIb7Xxfa+PbSgufFhv/tB5W/xd4j9E96YJPPZD7MH/lVMdbq6kbqng5qu551VNvAQ97c7jXlcmdjgxutqRy2JDwA94sL8bSvBhI9qY3yYvuRC86E7xoT/CkNc6D5hh3GqNc/gqv1JI0L3OiHcX4XbyAk4EQE8EvGJz5JyZntbAyEGJvrIuL5CxeJufwNztPpPUF0pz0aI11ZLc5gZdTRRwtlPB2voiHg+kctsQgvxzKUoU/E7m+9CV6MZYhZak4iM3KQFTV3myXOTKXZsJ4jAFziaasp9tyo8qHVz2RvB2M5v1YDB+mEvkwn86ryWTudUehqpYymWJFV7AhQ1FmTCXasZDmzFq2B5NxVnQF6NEtM2Ak+iKTidZMJ9syGm9Dc7A5ZV4SytwNKHU5R73UiK4wMwYiLzIabc5opAlDIUYMhxoxESVhLvEia5m2KAqckBfYsZlvzV6lM7eu+HBP88LLu22yE3ivNgZy2BiEqjaAjQpfZvJcGUyxoz/Znt4k9Sm1lkgrroRaUhdkRU2gFXUyCxpCLOmItWcg1ZW+JEd6E+zoibOlO8aW7mhbuqJs6Y62oyfGnoFEZyazfFgoDGQ+35f5HA8Wct01k683qpoA9uqD2G8IRlUbyHqZDyuFXmyU+LFdHsROZSgHVeGs5/kwlWjPdKIDC6murGf5oCoIYi8/BFWaP4o4LxQRbiiCnVGGuKAMcWE/ypPrCb7cSfDlYbwPT+J9+MeajpiTCI8/FmkgPsb3x4EJ9dFd9fHbzeMJVyA+yZa2Bj6BRBPxn+AVs6PZJPgLvAIR+4If8O4JjdnTEanhFWryE74/HtL9PPmK2RaaoNQ11dQOIrYFxsgFRsi1DZBr6SM/o4f8lwvIz+ih0NJHqW2AUtsQpbYhCi0D5L/oo9AyQqUtZl9HwtWzJlw9L2H/nBjVORFbZw1Z1dVnUecCszrnmD1/njmDCyyZGbJuJ2Hb04LdIDsOo124nuTBrUxvbud5cafYkzslXtwt9eZumQ93y325VynlfpUfD2sDeNwQxNOmYJ62hPC0NZjHLYE8bPHncVsgzzqCeN4dxsveaF73x/FmMJ63Qwm8HY7n3Wg8H8YT+TSZzOepVD5Pp/NhMp2jiXTejmfwZjyTN+NZvBnP5vVoLs8H83jYk8ONliR2L0eyUxeOsjaEg6YYbnUlc68vi4dDBbyYquTDShNf5Z38pujmu7KH3xRd/Kbo5Luymz9UvSf4/rbVyTcNvl/X29Rd8Kkd3j/kXfwh7+L3rU71W4c32vlttZUvS81/qRl+uo/hb9D9M8BqfP/a9b4cLddMvYU86s/lfk8WdzszuNWaxtUriezURLNRGsx8jg+TmT4Mp/kykOpLX4ov3Uk+dCR40RrnQUusG03RLtRHOFIbakdFkA3FAVbqidfLgihHMb6m53DQ08ZM+Asi7X9hcUGAnbEujiJdXMS6eJueJ/CiPuGWF4i3OUtdmDUbdZE8Gsvl7UIJ75dKeTSczmFrNPK6EBbL/RjP8aU30YuhVB+mc6SslPiirPZGUeHMQroZEzGGzCWYsZpiy36JOw+uBPKiK4x3IzG8n0zg3WwyrycTeTwQzdUrgSxk26tPmsWYM5lgy3yqE6vZHkzGW9MtM6An2IiR6ItMJFgxlWzLWIItbaGWVPmaUuFpSKnLWeqlhnSFmarhjTFnJNKUwVBjhkKNmIiWMJtwkeU0Kzay7djKs0NRaMd+pQs3G7y52+LHg/Yg7rYGcl0D72GDPwcNgezUBbBV5cdsvhsDybb0JdnRm+hAV7w97THqS3IuB9tQE2hFdYA5tbKLtEXbMZDqwkCKM4MpjgwkOzKQ6Eh/vAO9cfb0xNrTE2NPX7wjo+nuIWt0TQAAIABJREFUTOf6MpvjzXyOF/M5HszluLJS7In8kpSdukD2G4LZuxzEVqUfayU+bJb6Iy+TsXsplKu1kciL/FlId2E2xZnZJGeW0jyQ5/ijypWhyvBHleSDMtoDRZgLyjBXVOFu7EV7cTXel1sJUu4nSHmYIOUfG7oS1nUlrOtIWNORsCYUsyoUsyoUsSoQ/ZiEhWI2hOr3nW0KxGxqi9kUiNkSSJALJGwLTdQ3ggnUf+IrhCYohCbqgwqCU5OvthiVtphdgZg9ofgUvmIOhD/Du68jYl9XxJ7QmF2BEbuaifS4etjVUXfHKqEa+G3NbrC6cpCg0DFV/x4C9YEJ9TaFWP3gTtuQ7TP6anw1k+9x5L/oIf9FXz3tCk04OGvCtfNirumJuaov5kBfwq6eGOUFMVvnRKyfNWJV14BlXT0Wz11gXu88CyI9lswNWLUXseFuxra/FbvhNhwm2nEzzZl72R48KvThaZk/zyoDeF4VyPNaGS/qg3nRFMLLlmBetQfzokPG885AXvUE8aY/lLcDUbwdjOdoOIkPoyl8GEvlw1gKH8eT+TSRypepNL5MZ/JlJocPk1m8Gcvk9Wgmr0ayeDWaw+vxPF6NF/J8pJjHg0Xc7criRmsStzuSuNudxPX2OHabo9iuj2KjOoqD1kxeTNXzZaOH35V9/Hu3n+/KHr5ud/Jd2cO/d/r5Q9XHd0UPv8m7+LbZcYLuaXj/kHfxX4oe/r3drc5WF//e7OT39Xa+rajxPe56T9cOx5sMn5ea+bzc8rf5tNTMx4UmPs418mHuiuYI8XHfW8nL0TKeDRXxeCCfh73Z3OvK5HZbGtcaE9mri2WrPJSlfD9mcvwYy/JjOMOPwTQ/elOkdCZ6/wRvwzG8MmuK/C3I8bUgzduSSAcxXhJd7C78grnOvzATnsHGQAdnyXmcxWdxNtbB2/QCMgtDQi3OE2EuoCzQjPmKIO4MZvBmsYSPa+U8Gc3galsU8rpgFsqkjGX70JPoRV+SJ8OpHszle7Bd5YXykiuLGeZMxRgzH3+RlWRbFLnOXK3w5FFzEEfDsbybiOftdDyvJ+N4PhLL7fYQ1otdGE8wZzzekol4G+Y08E4l2tIbYkxfqDEj0WaMJ1gxlWTDWKItneHWXA4wp8rLiFIXXeqlBnSGmdAfZcZIjDnDUaYMhhkzFGbMRLQJs/EXmU8yZznNkq0cW3aLnDi85MbNei/uNEl50CY7gfeg3of9eil7l/3YvRyAojaA+QJ3BpJs6Eu0pTfBju54Ozrj7GiJsqM+xJbqAGsuSS9S5WdKS6QN/SkuDKW5Mprhymi6K6NprgynuDCQ6ERfvAPdsXZ0x9oxmOzEWIaberMhx5u5bA9ms11ZKnBno9wLZY0fB1eCOWgIQVkdwFa5H1tlAWp4q8K4VheFqjyI9TxvFtLdmEpwYjbJldUMH+RZfqgy/NhNlaKM82Q7wgVllDs70Z7sxnqzH+/L9QQpdxL9uJfkxz82dE1Y1zX5Aa8mq0Ixq4JjfNXT8PrxJTXaGni1/x7e48/V+KpR/MvEq4FXja/4BN4DoTH7AiP2hcZqeHXU8O4JjdkVGp9MvXs64p/gPcFXM3mrO14TFAITVNqmqLRN2BGYsCOQsHMKX4WWPttn/prjiXdHoP5Z++dEHFwQcagv4dDAhD19E3YuSFCeE7Ota4xc1wi5jiEbuvqs6uqxfP4Ci/rnWRTpsXzRkBUbEavOYta9JCj81X3w1Sgnbia4cyvFg1vpHtzK9uJ2vg/3SqU8qg7g6ZUgXrQE86ozlDe94bwbiOTdYCxHQ0m8G07h/UgqH0ZTeT+SwvuRFD6MpvJhLI0PYxm8H8vkzXAGLwbSeT6QwbPBTJ4P5/BytICX48U8Gyvl6WgZj4eKeDyQx9PhHF6MZ3OzJx75lRBminzpSXRhLCuQ3cYcno7V83mti//sDvH7Tj/flD38rurj37sD/KHq43dl71+m3m+n0P33djf/UfbyX4oedeTd/NdWF39sdPDbahtfl1t+wvc4n/9/0P283MLnpRY+LTTzab6Jj/NquI9Xy9RTbxnPhovV8PblcL8rkzvtaVxvUj9g264MZ6UwgLm8ACZyAhjNCmA4I4D+VD+6krxpj/ekNc6d5hhXNbwhtpQHWlEovUiOrwXp3lZEOIjxEAuxO/8Llrq/YHlOG0fjc7hf1MdVck4Nr8kFZBZGBF88T4iJFgW+YiaK/LjWk8Lr+SI1vGMZXGuPQlEfwnKlPxO5UnqTvOmOd6cn3onxTGc2KtxRXHJlJduKuQRTFhIsWE6wYTPdHmW+E7frpLzqjeTNSDRvJqL5dTKG1xPxPO6LYq/Gl6UcJ2bT7JlMtGUuzYnlbHemkmzpCxfTFyZiKMqUsTgLppJsGE+yozvShiuBFlR7G1Hmoku9VJ+OMIka3lhzRqLNGAwXMRQuYiLalJm4i8wlXGQx2ZytbFv2S1y4esmdG/WeGngDudsSwA3NxLt/2Ze9y36aN0MEs1jkwWCyDf2JtvQm2NITb0dXvD1t0Q5cCXOgVmZLlZ85VX6mNIZZ0Z3gwGCqE+NZroxluDKS5sJIqgsjqa4MJTvTE2dHV6wNvQl2DCY7MpHhzkKOL/M5XszluLNU4M5qqQfyKl/2GmQcNIawe1m96bBdEYi8TMbOpVAOayPZvRSKojSQtVwf5lPdmEt2YznNi/UMH7bTfVGm+rAd5448wpmdGE8OE6QcJvpxkOTP1SQ/rif5cSPJj3+s60j+gu66rsnJ9LumAXhNk3VtERuaY7ib2mK2ju++1eT052r81CfTTtbKhOqaYff4oZpQzL6OiANNDnXU+B5/vn8qJwCfdL6Sn3aEVUIJCs3DNXX1IUGpbcqu1kV2tczY0TJhR1uDr0Csea29EUptIxRahifZPqOuGrZ/MWD7jBEKbWOUOkbsnBexr2/CgYEZe3om7JwXo9I1RqnpovfPitk7K2LnnDHbZw1ZP6vH8tkLLJ6/wLzeBab0zzFueI5pE33mLUQs2Zuy6mrJmqcVaz5WrAdasxlmhzLemas53tyrCORpQxi/dkTztjuGd/1xvBtM5N1QCu+GUzgaSuFoKJk3g8m8GUjmzUAKb/pTeN2XwsveZJ52J/OoM5lH3Wk87svkyUAOz4YLeDZWzNOJcp5NVvJ66hJH05c4mivjaKGQ2/0JrNcH0JNiR5G7HpU+FxlOCWLnci5vZlr4P3uj/Ht3iN92B/h9Z4B/7/SfTL3H+H6Xd/F9q/OkXjhG979VffxH2avOdg//kXfz781Ovq+1/wXf43xZav5beP9SOSw283mhmU8Larjfz9ZrHrT9T/Amc1Afj+JSBOslQSwWypjKlTGeLWM0S8ZgegA9yT50JHjSFu9xAm9NsA1lAZbk+5qR7WN+Aq+7SIDd+X9hc04LOz0d3Ez08LEywt30Ak5GQrxMLhBoYYTM9ByBon+R7WHIUI4Xe+3xvJgp4ONqGU9H07neHsVOYxjrNcFMFwTQl+xDZ6wrrVE2DCTbslzijLzCmbU8O5ZTrVhOtGYpzprVJGvW06w5LHfncWswL/vDeT0WwdupaN5NJ/J6LIE7bWHsXPJjNd+NmVR75tOdWcpyYzLJloFIE/rCxQxEmjASa85Usi2Tyfb0RNnQKLOgxtuIchcdLvvq0x4ipi/SjNE4C0ZiLzIYIWZIc+3kdNxFZuPNWEg0Q55tx9VSN65XeZyaeAO51xLIjSvSn+A9bAzmsCmclVJvhlNs6U/6AW93ggMdsU40RzhTH+JITYAV1f5m1Aeb0xplSV+SPRNZroylOzOU7MBIqguTWZ6MZ7jTl2BPZ4wVXbFW9MTbMJ7mxmKuH4t5vizme7FU6MFysRublV7s1gdw2BTCYWMYB/VhKKuCkZcGoqoMYb86nIPqcA5qwlGWBrGW7ctSuheLaZ4spXqynuaFPNmTzRgXNsMc2Yvz5lZaEDfSg7iWEcRhagAHSX7sJ0r5x49eV6xB91T1IBSzpqkcVgUi1rR/wLuhrYFX8PeRCyRsCyQ/ofs/wXuCr/Dn7J/E+NTkK/qp5z0dpQZfdfUgRqVtwp62Gbtapqi0JKi0NLvDAjE7QjE7QpFm+jXS5EfHq44B8jOGbAkM2dY1RnVBwp6+Kft6puzrmbB3TsyujhH7usYcnhVxeFbMwTkxO2eNkesYsi7UZ0Wox4LgAtOCs4wLdJg8d54ZfQNmjY2Yk4iYNxOxYClmwVbCorMpKz4WbEc4cpDuzf3KUF63JfC2N4X3w+m8G8ngaCSTo5EM3g6n83YonTcDabwZSOdNfzq/9qXzsieNZ90pPOlM4VFHCo+60nnck8njvhyeDOTxbLiI52NlvJqq5GhG/aLKjwsVvF8q5t5QKttNYfSkOZPnakC2oxFVfg4MJIey11TE69lWPm308fveKP+1N8R/7/XzXzt9/KHs4Q9lD78re/ld0cvv2z38sd3DvzUT7n9UPfy3qof/KHv4j6Kb/2x3q+Hd6uL3jY4fGw5LzXxaauLTYiOfl5p+ZLmZz8vNfFlu0aSVL8utfF5q5fNSC58XjqOG94PmxrJfJ6p4NVrO8+ESngwW8Kgvl/vdWdxtT+dGczKHDfHsVKvv510uDmamQMZEbiBj2QEMZ/jRl+JNV6In7fEetMS60xDhRHWwLWUBlhRIzcjxMSfd25JIRxEeEh0c9LVw0BfibHQOLzMD/K2M8Ta9gJuxEC/JOfwuGiA10cXX6J+kuujTmeLGVkM0Tyby+bBSzpORNK61RbDbGMZWXTCzxYEMpknpiHPlSpgVXXFWzBU4sVnuykahI+vZ9qwk27AYa8VSvCXLSZaoCpy4XefL43YZrwZDeTsezYeZRI6mknjaH8PN5lAUFT4sZjmxmOXCUrYbk8l2DESZ0hsupi9czFC0GdPJNsykOtAXY0NTsDl1vsZUuJ3jsq8BbcFieiPNGI23ZDT2IkMRIoYjREzGmDIbb86cBt6tbFsOSl25VuXOjf+Ps7v6igPfFn2/H+4d9+zVEjSCVeHuUri7BHcIIQQIJLi7u7uWF05CrCXtHU86TqTTvdba++wz7t/xvQ9FtLP2OeM+zEFlMIC3z5iZvylVnlys8+VqkzrjvVDrx3a1D+sV7wYpdpuiWCnxZTjDgb4Ue7oS1PB2JjrSdtyZhmgXasKdqAi2oSzQnMoQc2rCzWmPt2Uww4WBNCf6kh0YSnNhIseLsWxP+lKc6Yy3o/24LR3xdgymuTOV68dMni/z+T7Mn/JkvsCd5TOeyMv9Wa8JYbsugu26KNYrwlGUhqA8G4bqbDjrZZFsVkSxVhqBrCCE1dwAFjJ9mE/3YiXdC0mqJ+LjbogjndlI8OZiegh7maFcyA5lJzOYzfRANtL8+bd3exnUj2jq9ZDG6s8Hj2xLmuqz7cuaRqy83YWrPq0u1hS8fWx79+Cm/i+/urxgjPIgVB/FmuY7fNe1BOo4eGDb0DBiU9NInf1qGanh1TRS9/xqCVAd9Pe+yXzV8QZT9VCG6pAAlYaQtTcZ7pshDU0BKs2D33EQ77JfNbyyg3Yz2Rd6SL7UY/WQPquahkh1BCiPGLOpZ8auoQXbeqZsHRGyoWvImrY+6zqGrOsKWDssQKErQKYjQKItYEXLkCVtPRZ1jrB0RJ9lfSMWjxkwf0SPhWP6LOsbsGRowLxAnzkLQ+ZdTVkNsWM3L4gfmlK53pvLvYlCbo+f5sZoPjeGT3Jj6CQ3B/O4NXAQ/Xnc7Mvj155cfurO4YeubL7vyOa7jmyudeRwrSOH7zpy+KE7j18GTnNj9Ay3x89wb/IMtycLuTF5im8Gc9npzGCiKIKqKDdOeFqRYm9Ctps1TfFBzJ/N4uuRevY3xnm1McQfmz28XOvkmbyNZ/J2nim6eKbo4alcHc8U3ewrOnmh7OClqp3nilb2pc3sS9t4LlOXHJ6I23i40sL9xUbuztcdnH2v4e58LfcX6tSTcPO13F94c06omcfLrTxaauPBQgu/zTVzf7aJ+zMN3JuuUx+/nKzm1nglN0bL+HX4LD8NFvN9XwHfdp/k645crrRmsdeQyk5NIusVsSjORrJcHMb06SDGT6oftQYzvehN9aQzWURroieNxz2pjnLlXIgDZ4JsOB1gwQk/czJ8LIh2EeBtcRgXoQ6ugqN4CPXwM9Mn2MKAAJMj+Aq08TbWwcv0MCJjTTwMPyfOUY+qWGdmS6L4auAkt+dL+GYgna2mcFS1IUgrApktCmQ4J4C2BHcqQ61oirFh7IQry2dESIrckJ5yVq8oPW7FXLwV84lWSLLt2Shy4XK1Nz+2h3JjIIY7Y4ncnkjm56F4vumKZqvaH3GBG8sn3VnI9WAsxZ7uGDM6IoR0hBvRH2PCdKotMxkO9MVb0xBuRlWAgLNeelT5CWgINqUryoLhBGtGjpszGGnIUKQBk8dNmEu2ZC7ZgrlUC8S5dqgKndkodWOnQsRejQ+XGwK43BDAhTpftqq9UJV5oCzzYLsuiAstkUjO+jGe48xAqoMa3nh7uhKdaDvuREOUA9XhdlSEWlMWYkl5sDkVwaY0RlvTlexIb7IjfUn2DKc5M5EtYiLbk6F0N/pSXOhOcqEryZX+NA+Gs7yYyPVhJt+PuVM+zJ3yZPG0JytnvJGf82ejOoyd+ii2ayLZqIpAVR6G/GwIirOhKM+FsXY2ko3SGJSFkazmBrKc6Ys40xdphg/SRBHSWDfW4j3ZSfJjLy2Qy9khXMoJ5UJOCOdzQ/i3JU1DljQNPxwPfm9ybVnrfXSNPlhq/vFWsjffk7yZWnuvpvsmlAePa2/gfR/fN4MU6xpGrGsYsalhxJamEZuahmxoGr6F92M03+90eAu5poANjYPBjA9wfRdvfvbd9w1RaOgf1H3fPbZJvtRj5c0ZI01D5DoCNvXMuCCwZNfQnB19EzaOGqHU0UOlY8DaYSPWDgtRHTZGqfveKLOOAIWuIfKjAuR6xkgOG7GspceKlh4SHUPEOvosah9l9vARpoz1mHUyZS3Bl68rU/i1+xQPZyu5P1vOrelSbk6e4dZ4MbfHirkzWszdkSLujhRzd7iIW0OF3Bgs4Nf+An7uO8WPPSf5oTuP7ztP8ENHLj91neB6fwG3Rwq5O1bIvYlCbo0XcH0sn++HT3Gl/zSS2kz68mIoDRcRZysk3FSPdBdLKqN8WKnO58ZiN49l3fx9s4ff1zp5rmhnX97BvqJbDa+il6eKXvYV3TxXdvFc2cELZRvP5S08kzSxL23lhbyTfVkHjyXtPFhp4d5iA7fna7k9V8OtuSruzNccjCDXqvf7Lqj3RDxebuHpagfPVjt5vNTBw4U2Hsw182C2kfsz9W/hvT1Rxc2xcq6PnOPnwRJ+6C/kWk8+33Se4GprNhcb09itTWSzMo61smjEJWHMFgUxme/HaK4XQ5ki+tNE9KSI6EjypDnek5ooN8pCHSkJtqUw0IoTfhakeZsR7SLA1+ooHmZHEJnp421mRKCZAaFmegSbHCHQWAcfY208TLRxFWjgbPA54XZHKQ61Zzg/lIvdJ7g1W8LX/WlsNYezVheMrNKfhTOBjJ8MoiNJREWI+sTNcI47i8VeSEpEyIvcWM6yZzbeirkEK+YSrFlOt0GWZ8NuqRvfNQRyvStK3ds9nsSNsUR+GjrOxaZglKUiJKdFLOV5MJ7mQHesOR2Rxm/hnUm1YS7Dnv4EKxojTakOEnLW24BKPyH1gaZ0RloykmjLWLwFw1GGjEYZMJNgwkKKJfMplsylWrKSa4u80JG1Ehe2zrlzvsqLS/X+XGoIYK/ej+0ab1Tn3JCfdWWr1p8LLRHIyvyYOenGcIYT3Qm2dMXb053oRPtxR3VnQ7g1lWHWlIdaURZszrlAU2ojrGiLt6c70YH+ZAc1vJnuTGR5MJrhwWC6B32pInpSRfSliRjIEDGa4830ST9m832Zy/dm/pQXiwWeiM/4sFYRxHZtODt1kezURbFeFYH8XCiysyFIS0JQlkaweS6O9TMxSE+GsJoTgCTbH2mGL5IkT6Rx7ijjPNiIE7Gb7MvlzCCu5IZy+WQ4l09FfBre9wFe0X53Zud9XD8G983uhjfwyj7qYvg4PgXvGzDf4LuhYcSmhuGn4f0EoiotAWtvyhdaQjYPvn6I619/5lPwvh+yQ/pIDxkiPaS+ASfTNGDtiDHbhuZsG5mxLTBj08CENT0BqmMCVEcFKI8IUBwWoNBVX1dW6pig0jFhTccEla4pioNF7xJtY6TaJsh1TJFpmyDWNGJJy4DZI/rMGAuQ+7lxISuKX+tPsj/TyNOlBh6s1PLbcjX3Fyv5bb6C32bLeTBdxsPpch5Nqz//NlXGncmz3Bwv4fpYMb+MFPLz0Gl+GSjgl4ECfh06zY3RQu5MFHFvqpg7E0XcHD/NTyOFXBsqZrejAHFdHr0nYikIciHewZgoKz3i7Y2ojvdltjKDr4fLeKXq5PV6L7+vD/BC1cdTRQ+P5ep671NFF8+VXbxQdvFc3qnuZJC080zazr68nRfKDvbl6nrwg5Vm7i40cHuulluzNdyarf4IXnXG+3CxiSfLreyLO3ku6WZf3M2z1S6eLrfzZKmVRwtNPJhr4P7Mm6y3ghujZfwyVMKPA4V813uKb7tO8FVbNpea0jlfl8R2dTzr5TFIS8NZKApiOt+PsRxvRjI9Gc7wZCDVk54kEe3xHjREu1IV5kxpsAMF/rZke1uR5GFGpJMRflZH8TI/greFIX6WQoIsDAkx0yPY9CiBprr4mOrgYaqjhlf/M0KsdMnzs6A705et1gx+nSzk24E09jqi2GwMRV4dwGJpEJMFIXSlelIdbkdDtB1DWW7MF3oiLhahKHJHnOPIYrKtutabaMVSmiWr2ZZsFDpytcqbH1pDuN4Xza3RBG6NJ3F9NJGv2sLZLPdBXuzFykkPJjMc6Yu3pCvGlM4oIf2xpkyn2DCbpoa3KcqMqiABpV76VPgaURtgTEekBaNJdkwkWTEaK2Q8VsBsohkLKZbMJZszk2LOco4NstMOKIudWS91ZbtCxF6tL5caArjcFMiFej/Wyt2Rl7qyUe3LTmMIigp/Fgu9GMt2OYDXjp5ERzqOO9LwPrwhanjLgsyojbCi9bg93UmODKU6M5Luwmi6C6PproxkuDOcKWIww5P+DE8GMjwZyvRkLMebqTxfZk76MJfv8xbelSIvZGf9WKsIYrM6nJ26KLZqo9iojkJZHoa0JBhpcQiywjBkBaFITgYjzg1kNcuPlTRvlhPcWY5xQRLjgiLalY14EbspvuxlBXH5ZDhXCiL/9/CufiKzff/zsobh23gfXukhI+SHjJC/vwDnkOB/D+9B5vum5LD5yYz3HZ5varNKTfXU2ZqWkA0tYza1jdnWNmHzoATxKXz/Fbwf46s4ZIBSQ4DikBHSL/SRfKmHQteIdX0TNo3M2DKxYFNoxrrAlDVDE5T6xiiOCpEfNkKua4RCV4hK14R1XTM2dSxY1zZHpWWGQtscuY4FCh1LlDpWKLUtkGuYIjkkZOGQPrM6+qza2rIW4suPZ7J5Md7My+U2nivbeKZs4YmskUfieh6t1PJ4qYanS7XsL9XxbKmOZ8u1PFyq5t5CJbfnyrg5c5YbUyXcnDjDjbFiro8Vcn2skNtTZ7g/U8rdqTPcmSjm+tgZfhop4drQOa4MVrJad5KWjFBy/WwJNdfFS/9vxLsYUhLjwlJ1KveWGnkm7+H15igv14d5ouhTwyvv4JminRfKTl4qu9iXdvFkpZOn4i72ZT3qx7a1DvaVanh/W/4I3pk3G87US3fuztdxf0F9PPPJShvPJd28lPXyUtbHS1kfLyTdPBd38HRZje9vs/Xcm67h9oS63PDLcCk/DRbxfV8B17rz+Lo9mystGew1pLBTk8BmZRzysxEsFQUxm+/PRK4PY1nejGV6MZruyWCyiJ4Ed1pj3aiLcOVssBP5fvaki6yJdTElzM4Qf8sj+Focxc/aiABrY4IsjQgx1yPI7CiBpofxNdVFZKqDq+AQTnp/I9BMkwwPAU2JbijrE/lpLJ9rg2l81RvLbms4ytpAls8FMX06hN50b2ojHWiMsWcg05XZUyLERSIUxR5ITjizkmbPYrIa3oUUC5YyzFDm27J3zp1v6v35qTOcG0Nx6mm2iRSudUdzoTaQtbM+iE+JmM5yYiDRip44c7pjTBg4bv4W3oFEa1pizKkOEnBGdIwybwOq/QV0RJozlmyvvk4cb8pkvDFzSeYspFgym2TOdLIZS9nWyE47oChyQlXizGaZOxdqfLjUEMDVlmAuNQWyUSFCXurKWqU3m3VBKCsDEJf6MZnrRneCDV3xtvQkOtIZ70hDtB3V4dZUhlpRHmxJebAF5QfwtsTZ0ZPkxEiGK6PpLoykOjKS5sRohhujWSKGszwZzPJiKNOL4Uz17oaJXG+m89TwLpzyZrHAk+VCT8TF3sjP+rFeGcJOXRS79TGcb4xjvSoS2dlgxIWBrOQFsJIXgDg/CEleEKvZfiynebEY78Z8lCNLkY6sRjggj3FhLUHEToY/l06Gc/V01F/hfbsOUuvNKsi/Ljp/H92lQwafhlfDSL2v4b+B96913vdazLSEbGkJ2dY2ZktLyOYBxm/3OGgYHsR7ZQMtIevaxmxom7CpY8qWjhmbOiYHPb//e3hVWkYoNQ1Qahq8BVihoY/ykAFrh4xQfWmE7HP1w5tCxxDVMSFrhiasG5uxbnIQxmasCc1QGpogPyZAqqtuM5NqGaDQEbKma8qarhnruuaodMxQ6Jgh1zZDpmWKXMsUpbYZCi0TVjX0WdA4yoKRkCU7ay4khHOzpoAno7X8qerhj81enq918ETRymNpM4/FjTxbbeT5SgMvVtWxL27giaSeh+Ja7i9XcXexgruz57gzXcqt6RJuzZRwd/Ysv82VcX/6LPcmS7g9cZYbY+f4ZbySHydqudB3lsWabDpORFAgyE0/AAAgAElEQVQQ5sRxFyOinfSIcdGjKsGLhYp0Lg2Uc1/Sx/76MK82h3i10ccLRQfPZa28kLXzQtrBvkRdGngu6+Glqp8Xql6eq7p5Ku98r9TQyJ35ug/gvTuvRvfeQh2/Lf4V3lfyPl7J+3gp7eaFpINnK608XmziwZwa3juTldwcK+P6SCk/DxXzY/9pvuvN59uuXK62ZXGpOY3z9Uls1RxHWRaJuCiIxVMBzOT5M5Xjx0SmN+PpXoynihhNFtETL6IlxoPSYBeyvB2Jc7YkyNoIP4tj+Jvr4m9xmEBrQwJthARZGhBkfowA0yP4GevgbayDyFgbN4EGLvpf4G+qSaLjMSqj7FmtiOW7oRN8N5TOtcF4LnZEsdEQjLg8mJnCEHrTvaiLUsPbl+HCdL4Hq8WeKEs8keS5sJxmz0KyNXMJFswnm7OYYYr8pA27Z1y5UuXN100BfN8Vzi9DcdwYS+Kn/jiutUdxoTYYZYkPczlO9CWY0x1rSk+cKUMJlsymOTCf6cxIij0dx62oDTGm1FOPCh8Dat7Ca8dkig0TCaZMJpgwl3wAb7I5M8nqjFde6Iiy2Jm1Ehc2y9zZqfRkr86Pqy3BXG4OZrvGm7VyDzaqfdmqC2StOghFRRAzJ93pSbCmO96GvmQnupOcaY51oDbClspQK8qCLCgLMqc82JzqMEsaoqzoSnBgJMOVsQzXt/COZboxli1iONODwUwPhjI9GcnyZjRL/fg2kevJTJ4X86e8WS70YbXYB/EZH6SlvqgqgtisCWe3IZq9luPs1EezXh2OvDQE8alAxPmBSAtCkBeEIDsZhDTHn+UUEfOxTsxH2DEXbMVSuB2SGGfWU7zZywv9dMa7rGWk/vd7JYWP4X0D7dIhg7/AK9YWHpQajN4uypFr/P+AV9uYHR1TdnXN2NE2YUvLmHUNAcqDxTbKQwfwvgfourYxGzqmbOqYsaVrzpauORs6pv9beN9lxEYHo8OGHwCsOmTAxpdGrH9hhOIAXrmWAYqjRigMhCiEJqhMTVk3N2fdwoINc0vWjM2Q6wuRHDZgVesYKxpHkGgbINcVsnbYhK2j5qwfNkOpY4JMy5jVQ+qJuzVdM9YPmyHXMGD5i8PMaOoydvgIMpEzlzNjuN9eyn+tDfFf58d4vd3P/kY3T1QdPJa38UzawgtxM68kzbyWNvO7ooWXqlb2lc08ljfyUFLLg6UKflso497iOe4ulnF/oZwHCxU8mCnjweQ57k+WcXeygrszNdxZaOSX2Qaujlchay+g63Q0p6NdCHc6iqPe/0W0kyGFYR5Mnsvk+9lWnqwN8vcLo/zH7iCvlR28lDTzYrWV5ytt7Ivb2Zd08FLZy+uNIV6uDfBM2ccTWTePJR08XG3l/lITd+bruT1bewBv7Xvw1vPbYuMn4f1d3scr2V/hvT9Ty52pSm5NlHFj7Cy/DJ/hp8Eifug/xbWePL7uzOFKWyZ7TSns1MWzXh6FrDiY1dNBLJ4KZvZEINNZPkylezGb7slsmicjyV50HvemNMSdZJEjoXbmuAuP4SHQxd9UmyALXYJt9Am2NSLISp9As6P4GevibaSFp0ALD6E27kaauBkewtdYgygrHYoDLZgrCeervmy+H07np7FkrvbEstMUirQihJnCYPoyvGiIdqAx1p7edGcmT6qb/lWl3khOurKcbs98khUzx82YSzZjIcMU2Qlrtgud2TvnwV6VF1eaAvi+J5Jfh+O5MZzIzcEkvmmNYrsygIU8Z3rjTeiKNab3uBmjSTbMZ7qwlOPOeLoTPUk2NISZcM5Lj0pfQ2oDhOpSwxt4E82YSjBlLtmChVQr5lIsmE2xYCXXVp3tnnFhvdSNzXPubJV7cKHWh6stwVxtDeF8vR+b1V5s1fixVRvIZm0IG7VhzJ8S0ZNgRU+8DQOpzgcn352oj7KjMsSKswFmb+GtCjWnNtycjng7RjLcGMt0VWe7aU6MZ7kxnu3BcKYbA+luDGeKGM32YSTLk+EMd8ayPJjKFTGf78VKkR+SEn/EJb5ISn1QlAewXh3CbmMUl9vj2WuJ5XxTNOuVYUgLg5AUBCEvCkVVHM5aURiqUyGIM71ZiHdmOsKGMX9TpoMsWAi3RZ7owfnc4Hc13vcvTixrGqoPVv6Leu77pYX34V3RMHy7EF2q9W5STV3nfbNn90N034wOfzrjVZcKdnVM1SUDTSHrGgJUhwxRfqneKKZ4s2FMw+igU0F48PtMWNc2VaOrbfKXUsO/ephT9wf/FV/VIQPWvjBk7XNDlF8c/F1tQxRHBMj1BMgNBCiFxqyZmrJhYcGWlTVbllasm5ijNDJBri9ActSAVV09VrSPIdUxQHVYwJqukDVdIUptATINQ2SaRii1hah0BMg19RFrHGVB6zAzuodZtjRF7u3Mtbx4nvVX8udyB/9Y7+fPnSFebvfzfLOXl6pOfpe186e8jX/K2/hD3sJLWRP70gaeSGp5tFLFw4UyHsyX8WC5ggerVTxcqebxcg2P5qp4MFXBw+kqHs3W8GCujvsL9dxaqOeXhXquTlah7C5irDKd8hRfkrzNiHYxJdjGmMJIb0ZLUtntLeW31Tb+WO/jH2u9/EPZxe+Sdp6vtPBc0sq+rE1dYlD18lzZz758gKey3rfw/rbUzN35Bm7N1HBjqoqbU1XcnK7m9kwNd2ZruTdXz28LjTxaaubpajv7kk6eS7rUIe5gf6WVJ4vNPJpv4MFsHfemq7kz+Q7eX0fO8NNgIT/0n+K73pN805XL1fZMLjancr4hkY3KaBRnQhAXBrN8OpSF/GBmc/2ZzfJhMcuHxSxvxtJ86Ury5XSgC+EO1niZCbDX18XVUIsAUy1CLXQIsjpKgJUegZbqU0A+Qh1E+hp4GGriIdA6CE18jTUJNdXghKeQ0fxALnSmcW0ojV8m0vim/zh7reEoqkKYKwpiINOTxhg1vN2pTozlurFc5IWyxBtJnivL6XbMJ1kxfdyUuRQzljLNUZy0ZbfYlb1zIi5UeHKhxptLjf581RbMT70x3BpK5ueeeL5ti0Fe4sVQsjndccb0xJownGjNQpYbKyc8mchwpifRmqZwUyp8DKgNENIUYkZPrDXjqQ5MpdkxlWzBTLI5i2nWLGfYspBmzVyaJcu5tsgKHFEWu7Bx1p3NMg+2ykWcr/bhcpN6N+/FxgDO1/uzWx/ATn0QOw2h7DREslTkzUCyDX2Jtgymqk/4dCa60BzrSHWYNecCzagIVi/MqQ61oCbUnLZYGwZTnRnNcGEs3ZnxTBcmc9yZzPFgONOV/jRnBjPcGcnyYjhTxHCGOyOZ7oxluTOd56m+yl0SgPRsAPKyAJQVgaxVBbNdH8HF1lgutsZyqS2O3fpo1s6FIz8TirQoGFlhMMqiEFSFIShOBiDN9mYxwYWpcGtmImyYj7RDniTifF4ol09Hvd9Opo6l98oHnyotfAreN5vK3l4P1jb+4KKEQlP4L9A1+W/gFbKlbfw221XDa8Tal4YovzRA8YW+erPYlwYoDpabv8moVW9qyAe//1Pgvo/uu81nQtZ1PoHvIQNUnxuq40v11jSljhHKwwLkR4yQHjNAbihAZWzCpoUFu7a2nLezZcfami0LS9bNzFEITFg+coxZTS2WtQ4j01Z3QGzoCljXNkKpZYBCUx+Fpj5yLX3k2nrItI+xqnOERR1dZo8cZlL/MJsB7tw4k87zgSr+p2KA/7U3yT8ujvN6b4TXm/38qeriP1Rd/C9VJ/+QtfBytZ79lVqerFTxaLGCh7PneDhfxuPVKp7I6ngqbeCpuJHHC3U8nK7myVwd+4uNPFms58FCLb8t1/ObtJl7inZuyrr4ZqGVhaZ86rLCiHKzwujLz/A20yfH356hU7FcG67ghbSL/7kxyP+7NcTfZR28WGniuaSJfUXLQdtZB89kvezLBnkm7eeJpJNHq208WG7m3nwDt6Zr+HW84m3cmKjk9lQ1d2dquT9Xz4MDfJ+stPJkpZWnK608WWrhyUITj+YaeDBTx2/TNdybquLOZAW334P356FCfhwoeAdvRxaXWtK40JjEVlUMytJQpMWhrBSHs3Q6jIW8IBZy/Vk54cfqCV8ms/zpTg3ghJ8TXuYmOBgcw/ywJk56hwgy1STcQotACx38LA4TYHGUQItjeAu0cTv6BW4GGrgLtBAJtfEy0cHHWBN/o89Jcz5GT5Y3G82JfDOYxo3pDL4bTOByRySqmhDmiwIYzBTRFOdAY6wdnckODGe7sHTaE8UZHyR5biyn2zGXZMnUcRPmU8xYybZEecqBCyXu7J3zZPecB1tl7myUubJV6cG37WHcGU7m9nAqt4fT2KkOZCzDip7jxnTFCBlKsGIxxwPxSR8mM5zpibeiJdyUGn8BjSFmtEdaMxBvz1S6EzMZDkynWqm7GDLtEWc7spRpx3yGNcu5tojz7VEWu7BVJmKrXMRWmYjdKm8uNgRwuSX4bew1BXO+MZgLTeFcaI5GXOLLcJo9A8l2DKU6MZjqQm+KG+0JLtRG2FAeZEZViBW14bZUh1pRFWxGS7Q1fUkOjKSp0Z3KcWPmhAdTJzwYznCmL9WegTQXhjJEDGd4MJzhznCGG8MZrkzkilg87YekNBB5WfDBxrIg1qqC2KoL43xTFJfa4viqK4FLrcfZqY1BVRaOuCiA1dP+yIuCWDsTynpxKBtFIUiyvJk77sRcrCPzMQ7IUjw5nx/OlaLYd/CuHMTyv4D3Y3TfxkfwSrUPTvF8BO/b7oYP0P3X8K5rCdnUFLKlKWRLy/gtvhsa6o6H9zNf+RcGyL4wQPaFIbIvDJEfMkKpKTxYuG78dlDiX2e6wgN0Pw2vSsPwYGG6QN0frGmEStsIpa4RCl1DZIcNUBwzRGkoYN3ElC0LS7atrdm2sWbbxoZtW1u2rG1QmZghMzBCrmeE8qgRysNGqHQO0H2vjU2qcQyZlj4yXX0kh/VZPaLHvPZhJjU0WbEyZStYxPcFiTwaqOCVpIvX24P8sTfC661+Xiu7+FPezj8lrbxebeT5ci3Plmt4slzN06Uqni1Wsr9Uzb6kjn15I/uyZvalLTxdbuLxfD1PF5t4vtzCs+UmHi/X8WilnkeSRh7J23io7OGOtJcr4/WIm4upSo8mzNWeMAdzImyNKAxyZuRkLDstp7kz08grWQ+vZJ28krXzUt7Gc0Ub+7J2nkk72Jd2sS/p4Zmkm6eSTh6L23m40sr9hca38P4yVs7PI+f4daycmx/h+3CxiUdLzTxeauHxUjOPD9B9OFvPb9O13J+u5v5UFXenKrgzWc7N8XNcHy3h56GiD+D9qiOby63p7DWlsF0Tx9q5cGSl4ayWRLJSHMFKYTgrBaGsngpiOS+AoXRfGuK8SHKzwl7/CDbHdLHV18VDqEO4pQ5R1toEmWvjZ6aNv/lh/M2O4iXQxk3vEO6GGngItfAy0cHX7Ai+xlp4639GnI0u9fEuLJVHcqknmZsz2fw4nMTXXdFs1oWxXBLESI4nLfEONMba0hpvS1+aI3MnPZAWeSM+6cZqliOLqdbMJpqykGbOSrYlqlMO7JWKuFzuzV6lNzvlIpRnHJEV2XG+yovvWsO50ZfAbxNZXG2JZPm0C2PpVvQeN2EowYKFbDdW8ryYSHek57glreGm1AYIaQmzoDvGjuEkR6YznZnNdGAmzYq5NCtWshyQ5Dqzku3AYpYdy7l2rJ60R1HkwuY5EdvlnuxUeHG+2oe9en8uNauPX15tC+NiSwgXmkLYa47gYmsM8rIApnJcGEl3ZCjVgcFUZwbS3OlJdqcpxp7qUEtqwq2pjbClNsyamlALmqOs6Y63YzDFgbEMZ6Zy3Jg96cnsSU/Gsl0ZTHdkMN2FwTR3hjM81I9uGe4MprkwmuXGzEkvlorU+CrKg1FVBrNeHcxmbSg7DeHsNUdxpT2Wy21x7DXFs10Tg+JsCJLiAKRFgSiKg9k8G8FueTTrhSHIcnxZTROxmOCCLNWLnRMh7OVH8m9vuxi01PEpeP9lTffN+faPlqFLNQUflBo+tRbyg0XoH/Xgvu1q0BCwqSFgS1PItrbJ29jSMmZDU8jaISMUXxoi+9wA8d/0EP9ND8ln+ki/MEChITgYJTb+C7L/OgQHayjfwftuXaTwI8SNUGkbotQ2QKGtj0LXAMVRQ5QGAtaEJmyYmbNpbcWOgx0XXJy46OrCRQdn9qwd2TGzYd3IHNUxY+Q6hsg09JF9oYf082NIPjuK+ItjSLT0kR42QnZUgOyYkCXNo0z/uwaTmlqM6+si8XPkmzPJ3B0qY1/eyevzw/y+2ccrZScvxS28XKjn+UItzxZreLpUzdPlGvZXanm1Ws/vkkZeyZp4qWjmpVz9ALZ/sLDm2Wobz8XtPBe38Gy1kaer9TxereOxuJGn8k6eKvp5JBvizvIQso5Kmk9nkBnogaeBDkHCI6S7WNCcGMRG82luzTfzTNbJHxu9/K7q4aWiixeyTp5LOtQ139U29sVtPJN08FTSwePVNh4sNXN7ppZfxyv4ebSMH4fP8vPIOa4f4HtnuoZ7s3X8Nt/Aw4UmHi028WihiYdvM91a7k/VqOGdruLeVCV3Jyu4PV7GjdFSfhku/gu8V9oyudSSxm5dAhsVUSjORSIpjUJcGoW0NBppSTTionDmTwbTlexNaagz4TYCjDW+wPKIFi4m+gRY6RNjf5RYWx2CzTXxNdHAz1QHP9PDeAl18DDURCTQwtNYC18zXQItjuFnooPHsc8IM9PiTIg1w/n+bLcncHP2BD+PpvJdTyy7jRFIykIYz/OiLdGBhhhrGmMs6UywZTLHjdUCL8QnPZDkOrOcact8ijmL6RZqeAscuHjWk6tVflytC+BClQ+y0/Ys5JghK7Bj+5wHP3ZE8Xg6l596E9is9mfhlDNDyWYMJZozn+XMUq4H46n29MaZ0xpuQn2AkPYIK/rjnRhNcWYmy5nZTPt38GY7IDnhwmquE8s5jqzkOrCSZ4+80IWNsyK2y705X+XDhRo/LtT5cbEpkKttoXzdEcHl1jA1vC0RXGqLYa0qmMXTIiaznRlKtWMwxZGRDA8G00V0xDvREGlLfaQtdZG21EXYUBduRVOUNe2xNvQm2jGS7qRegnPKm4UCH6byPBjJcmEo3YWBVBeGM9wZz/FiJNOdwTRnhtKdGctxYybfk+ViP2RlQagqg9moCWGjJoTN2mB2GkLZaw7nUmssVzuSuNgcz2ZVJIrSYCTF/kiK/NmsiORSfSJ7VXHsno1CdTKQlVQPZKlebGYFspMTcgDvv6jj/nfwfozu29tmby5QaHwCX40PByo+gPcT7WTrGmp8t7TUD23vHttM2dIyYUNTiOqQAPkXhkj+psfqvx9T4/u5PrJDRgeXL4z/UlL4y27f97oaPgT3ILQFKLWF6uvH7z/Oab6pA+uj1NZHoauP4oghCj0BSiNjVKZmrFtZse1gx3lnJy47u/K1kzuX7J3ZtXFgy9KGDVNL1gXmrOubsnaw/0FxVIBcT4jUQIjUUIjEUMjKMQOWdI4yo6vD6GENFp3N2E4N5vu6HO5P17Cv7FKP48ra2V9u4ulcDU8Xanm6VMfTlXqeiRt4IW3itayFP+Wt/KFo47Wynd+VnbxSdPFc1sUzSSf7kk72JR08l7TxXNLMvliN79PVRvYl7byQ9/FKOcpL5RQ/zHSh6K2mNS+BNE97om1NCLcwJENkS3N6GMs1uXw9UsVDSRfPlX38uT7EH8o+fpd18UrazktpKy8kf4X3zmwd1yeq+GWsnJ+Gz/HLSBnXxyo+yHp/m6vnwXwjD+cbeTivRvf+VA33p2q4N1nN/Sl1xntvqoq7k5XcHi/nxqj6ge3HgdN835fPt93q1ZhXO7K50pbFhcZkddZbGYO8PBpZWSyK8uPIyo6zfCaa8RMhVEe5kuZmiq/JYYwP/TsOBjoE2pkQ7WxCoosBCY5HCLfSJsBUEz8TbXyEOngJtBEJtPEUauFtooW/+WGCrfUJMDuCSP9LAk00yfYU0pTkgqw2ml+nTvDLaDo/DyZwqTUaRVUYk6e8aU9yoD7GivooC9rirBnLdGHplBfifA9kJ11ZzbZnMd2CpUwLlt+UGs6KuFrtzzeNIVyuD0RR5Mx8tjlL2eas5lhyqdqP24NJ/NRznMst4SjLvJnJsWMy3ZrFHGeWclyZSLGjL86ctnAT6gMEdERaMZDozFiaM9NZzsxk2jOVaslsmhXL2Q5I8lwRn3BhNdeZlROOH8C7U+HDXo0fe7V+nK/15UK9H1dbQ/i6M4IrbWFcbAnlYksEF1uj2KgJQVLiw+xJN0bS7BlKdWAsy4PRLE96k11pjXOgIcqWmjArasOtqI+wpinKmrYYG3oS7BhKdWAy25X5U94sFvoxe8qLiRPujGS60p/i/A7eLA8G01wYTHdmONOFiVx35gq8WSnxR14WxFpVCGvVwaxXB6rxrQ9hrzmKqx2JXG5L5HxDLJtVESjOBSErCWSjMpILdfFcrI3nUk08W2fCkWX7Ik/3QZXmy1qqH//29vHsE+1i75/5eZsJv1daeIPuxwBLNIzedjW8H+8PVLyt9R5kkGtagneTa1pC1g/KCpsaAvUjm64Z53XNOH/YXI2vjhmbWqasaRqjOCRA+ibr/UwP8efqgQeZlhCltpC1965XfIzvh0MVB6WF99Bd0zZCpS1AoSNUh5a6d/hNO5tKw4A1DQNUmvootfSRa+sj1dFHcsQAib4AqcAEhZk569bWXHRw5FtXd7728OCKlyeXvURc8hJxycOdS84uXHRwZM/Wnh1rG9YsLJCambJqKmTJ2AixmTEKKzPE5gIWjI+x4myGMtKDvVMx/NxZwG+ztTxeauSZuIXHSw08mK3h0VI9T8RNPJO18FzRxitlO3+oOvhT1cnf17r5+1oPf6h6ea3q5aWij315H89k3TyVdvJM2s5zaRvPpS08lzTzXNzMi9U2Xq528bt0gD/kozyRDHJrtY/NngqGz2RyJtqfMFtj/Mz0iHQwIT/MnYlzmXw73shDST//dX6G/9wc4R+qHv6u7ORPZTuv5O3sS9t5Im4/gLeFu3MN3Jyq4fp4Fb+OVHB9tIIbY5XcnKh6B+9sHQ/mGg5CXV64N1nNvclq7k5Uvf18b7KKuxNVH8FbqO7n7c3nm+48vu46wVeduVxqzeBCYxLbtfGsVcWhqjqOqjoRWUUic2fi6M0OJd/fhgBjLdz0vsBK+3/gbXaEeJE16T7WZHgak+KqT6zdEULNdfA31sLTUAtPI208hTp4G2vja6pFoOURwmwNCLLUw9tIG3+hNnF2RykOsmC2JJTvR3L4ZTSDW2OpfNV1nLW6CKZP+9Ce7EB9tBW1EeY0x1gxnOHCYr4n4lMi5KfckeQ6sJxhyXKmBcvZFijy7dktcedKtT/XWiL4pjmczXOeLJ+wZSbFmPHYYyhOOfB1QzDX2iP5rjuWvcYQZCUeLOc7sZLnwlK2M5Opdgwct6A93IR6fyM6Ii0ZTFLDO5XlxFSGHZMpFkynWrB0AO+bWM1zYvmkA7JCV9ZLPdmp8OVibQB7tf7sVHuzW+vD5ZZgvu4I52p7OJfbwrjUGs7Flgi2akNQlAeweFrEWKYDI+mO6oeyXE+G0t3pTnSmMcqGyiDTg9Pu1jRF2dAWY6MuNyTbM57pwny+N8tF/syf9mHmlCdj2W4MpDoxnOH2Dt50VwbS1dnwSJYrk3ki5k77sFoagKIiBGWlel/wenUgmzVB7DZGcKk1jivtCVxpT+Bi83G2aiJQlYewXhHORlU052uPc6UhmfPlMawXhKDI8keW5IXkuOg9eD+B7sfwLn8E7/uZ7l/gPfTpeNvd8PaR7V3G+QG8B4vRNzWFbGsZs6tjehBm7OqYsaNtxpa2KRtaJqg0hOqs93N9xJ/psfqZHuIvDJBoGCLXFHz0gPZpeNVDGAYfwPu27KAtQKFzcG7+/aGNQ+oTResahmp8NdSPY1ItfSTa+oh1DVg9aojYQIBMaMKWpRWXHOy56OrEnpcbF309uBToxeUAT674irji5c5lkSt77k5sudihdLRCam/Oqp0JShdrtj0d2XC3QeVkjsrThrUwV86nB/FtWQrXOwq4N3yOxzM1PJ6r4/FiPU/ELTxTdvB8rYuXmz38vtHDH+s9/Lnewz/W+/jnxgB/3xjkz40hfl8b4oVykH1FH0/l3ezLu3gh7+KVvJNX0nZeSdp5udrOy9VOXkt6+UM2xGvlML+vjXBzsZMLw7UMlmaQGyoi1NEUT7NjBNsaUxobwNS5XK4M1rKvGOb12hD/uTXIf27188/NXv5Y6+a5rPMjeBu5NV3HzYkaro9WcWNMHTfHq7g1UcWdqWruHeD722wt92fU5YV7E2pk745Xqr++F7fH3sBbctBSVsh3fQVc6z3Ftz35704DtaSpM9/aeDZq4lFVJ7JSlsBwQQx1yYEkupriqPs/cD32OSLDQ0Q7GJEX5MCpYHvy/CzIFAlJctQnyuoIgcbaeBpo4mmkhZdQBx8TbfxNtQi2OkKEvSEh1gb4mhzFV6hLsKkWaS769Of4cLErjR8G07k7mc613gS2GiOZK/alM8WR+hgraiLMaYq2YjDNmbk8Eav5Hmp4TziwkmXJSpYly9kWyPPt2DrjxqUqP661RnKtLZrdSn+kBS5MJ5swEKbDYroZm2dcuVwXwPfd0XzVFs52tR+qUhGK0+6ITzgzk27PULwVnREmNAQY0hllyXCKC+MZLkxlOzGZYctEijnTqZYs5zgiPemGNN8dab47qyedWcqzR3ra5T14A7lQ689WpSdbVZ7sNQZwtS2UrzrC+aozksttEVxsiWCnPpT16mBWi72ZynFmPNOR6Vw3pk+IGMsW0Z/qRnO0DRWBxlQFm1EbZklTpDXtsXZ0x9szkGTPWIYzsyc9WSr0Y7HIl4VCHyZPeKiBzXRXbzDL8mAww7Bsc78AACAASURBVI2BdFcG01wYynBlNNudqTxPlor8kJ0LRl4WiLzMH2VFAGuVAWzXhbLXHM2V9ni+6Urm684kLjbHqRfrVEWgqghnpzaOy03JXKiOZ7skCtWJICQJnqzEuPFv/2rs9/19DG9urC0fMmDlkMEnSwwfnlI3Ui8l/wS8bw9gfgLeN5nvO3gPHti0jNnWMmZb05gtTRO2NE3Y1jRlS0sd65omKA8JkH1hiPgzPVb+dozlz46x/Lke0kMGH+xl+D+F9w266zoCVNpGyLWNkGkZqeHVVF9CVmkYqW/EaapD9WbRjpYhcm314IRYxwCxrj7iw/pI9fWRCQ2QmQmQWZugdLJkQ2TPtrcTu74uXPB1Yc/XhT1fZ3Z9ndj2dWTT15ENXwd2g1y5FO7J5TAPLoe6cTlCxOU4b64mB/BVdhjXCo9zvSaL+91FPJ2s4XdpB7+revh9e4Dfd4d4fX6IP3YG+WOjnz/X+/nnxhD/sTnCP7fG+Mf2OK83x3ixPsJz1RD7yn5eKPv5XdnPa2Ufr+U9vJZ187usi9+l3bx6r3/2d1kfjyXd3FrpZGeoivHqPMrTIogT2eNnKSDCzpQML0d68+K50FfOneUO/nNvkv+6OMF/nh/jz61BXip7eCbt5PFqOw+XW7k336SGd7KWG2M13Bir5vpoJTfGKrkxVsGt8UruTFZxd6qau1NV3J2q5N5kFffGK7k7XsmdsQp1jFe+jVsHOxt+GS7l58Ez/NhfxPf9hXzXd5prvae51lvA1115XDkYqrjYkMR2TQKKigRmimNpyQglP8yTICtDzA/933gZaRLnYMgJH0vKI50pi3CiMMiGEz7mpLsKOW6rR7CpLl4GWngZaeMl0MHXRJsAc01CrY8Q6WBImK0R/uaGeAuP4qn/JeHmmtTFOSOvjuWrrkTuT6bxQ38C51uiWSrxpyfdiaY4G+oiLWmKtqY/xYnpbHeW89yRnXJDfMKelWxLdeRYIsu3Y6PYhQuVvnzTEsm37bHs1YayVuLNfLoVwxFHmUkUsJplwWapK1ebg9TXIRoDuVDtx845b1Sn3VnMdmQ0yZruSFMaAw3pjrFiNM2NiUxXpnOcmcqyYyLVgul0K1ZOOCMvECEvECEr8GAlz4n5HBskBc5qeCv92KsNZLfGj41yEevlHuzU+nCxOYivOsK51hPDV51RXGqN5HxjOJu1oUjP+jF30o2pHGemc12YPuHGZK6IkUwP2uJsqQw2oTLYlMogUxoirOg4bk9voiODyY6MpjsznevO/Ckvlgr9WC4OYPaUN2M57oxluzOW7cFwpjuDGa5qeNPdGEp3Vy9MzxExX+CLuCQQSYk/khJf5Gf9UJb5s1kTzIWmSK60H+fbnhS+603jm65kLrclsF0fjbIijK2aGC40JHKhJp4L5XFs5ociS/RiNcb9HbwfT599Ct6V/0N4pZoH590Pjl5+jO4H8Gr9Fd61j+E9iM1DQja+FLJ5yJgtDRO2NE3Z1laXHFQaQuRfGiH+TJ+lfz/K0t+Osvi3o6x+oYf8v8H3Q3gNP4B3XUdwAK8AxfvovqnxHhzHfLc/4l0otYyQaxki09JHoqGHWPMYyzqHWTiizcIxXRYMjrBqZojczhSlsxVrHrZseNqz5W3Ptq8DO36O7AQ4sxPowm6wK3thHlyO9OJqtDdfx3rzTZw338Z583WMF5cjRVyO9eZaTgS/lqXxqP8sf0q6+HNjgL9fHOfvF8f5Y2+cP3ZH+XNrmL9vDPPPzVH+c2uC/9id4p/np/lzZ5JXm+O83BjlxfoIr9aG+WNtmD/Xhvi7apA/lf38oezjtbKXl6oeXih7eCXv5rW0i5eKXp6vD3Bb2sNXs23MNxVzNimcGDdbvI31EOlrk+vvTE/+cbZ6zvJ4bYjXOxP8c2+af+yOq/c8KHp4Kuni0Uo79+abuT1Tz63JOm6O176F9/pIBddHyrgxWs6t8QpuT1Rwe1LdtXB3ooJ7Y5XcHa3gzmg5t0fLuT1W8TZujh7AO3SWnwdL+GngDD/0F/N9fxHf9RXxXV8h33Tn81V7LldbMrnamMJuTQLSc8cZORnJ2Rhf4jwc8BAew+SL/4dg86MU+NlQGe5Ic5wr9THOnA1z4JS/NdkepiQ5GBJufhRfIx18BDr4CHUOBiw0CbM5rIbXTkCApRBPwTEcdT7D69jfKAq0Yup0MOebYrg3nsKP/Qlcao9FXBbIQJYrLfF21EdZ0xhlTW+iIxMZLizmuiLNd0GcZ89Kjhrd1VwrZPl2qIqc2K3w5qvmSL5tj+NSQyRb5YGs5DgyHiNgKl7AbJIAWb4Nu5Ui9SXg5iCuNgZxudqPnVIvxHkuTKTa0htjTnOQEb1xNoxneDCV7f4O3jRLZjKsEee5oCz0QlnohaLQi5U8J2azrBCfcmK91JPtSj8u1KnhXS/zQHXWjY1KEbt1vnzVHsYPfXF82x3L1Y5oLrZEstMQoS43FHgwc8KZ6VwnpnJdmMoTMZ7rSWeiAzVhZlQGm1DmL6Q+3JKueEf6k5wZSnFmNM2ZiUwXZk54qHt0S4NZKPRj6qQnEydEB/Cqs92BNDcG0twZTHNnMN2dkUwPZvN9WCkOYKVYfX1YfMYHWakP65WBnG8M50p7HN/2JPN9Xxrf9afzTU8q55uPs1YdyVZdLOcbEtmrTeRiVQI7pyP+P9Le+6vqO2/7PWud59wxscAGVHpH6b33KiAg0nvv0sSGoEjvfbPpve5NrxpboiaaZGYyM899z0xiATVz1jn/xuv88N0gmmSeuc/zw3u5Eg1h+cNrv7k+1/u6mI12ZyrMmf/jU3vYv0wgk8P39x7VDlwN8vDzaXkR5a+cDQe5vPr/W+Bd2gevsqD1Tp/QZuyYxgF0h46qMnpMTd4m8Wv4/lrn1frVtrs/88r7j2+HbGkHSWm6zIr2D0W0mVHUPmgs3u+Km1PWZvqkFpOqmkye1mTylCZTalpMa2ozpavLpKE+42cNGDMxYMzMgAkLI6YszzBjfZY5GxPmbE2YtzVl3tmUBU8zFr3MWPMwZ93VjDVHY1adTFj1tmEz3J2npfH8z+5rvJyu5/12H3tbYl6tdvF6uZO3S128X+rm/VIP75fFvFvt4926hN3VPl4v9/JqqYeXsm5eS7vYXehib6GTt9IO9qTtvJG18krWzE+yRv4mq+enhXrBrTDbwN9nG/nrTDN/mmrlQV81k3eKqM2OIcXPEV8TbQLM9DhvbcTVKH9Gy7N40FvJPxZ72FsT83alizeyNn6abeQ/J2r509Btvuu7yXe9N3jRfZ1vOwXJ4Vl7Kc9aS/imvYTnnYfBW8r3XaUCdNtL+K6tmBftJbzoKOFFRykvOj4F76VD4M3jYWMuDxpy+LI2k507qexUJnC3PIqVsguM54dQH+9LkrsNLkZ6WGuqYXZKiYvWBpSHOFAd7kD9RTtuh9lSGmhDrrc5KY6GRFtqc95YA28DVTz1T+OufxJvIxX8jJU4Z3aKIAsN/M208Tiri72WGqYKX2AtOkKSvS71sU7MXfbjeesFHjdeYKf2AtNl/nSkOVMdZU35eVPKg4ypCTOjLcqS/kRrJjNsmEizYDzVhLEUY8ZSjJlMN2M2x4qlEhcBvNUX2CwPZqnEl6kMB4ZiTBiMPsNgtD5jyWeZzjFHVmzH+jVXdso9uXfDi60yT2ZznJAkWNMabsKdAH2aw83pSXSiN8me3iRruuPN6IoxQhxnzES6HfN5bizkuzOX78ZYhi2SRBPGMqyZy3dmqdSD9es+rF7zRFrixGyhHbNFdkgvO7F1y4/HTWE8arzAg4YL7FSHsl55nvnLPozkONGXakN3kgVdSZaI0xzpTXelKdaOylAzrvgbUuiuxfWAM9RdtKYl2o72WDs6Ym1oj7WiO9GWkRwPposDGC3woT/bHXG6K13JTrQlONAUa0djtDBNMfY0x9rTnuCEJMODsXwfRnI9GMpyYTjbmZEcR2ZLPFmrCGT7Tih3qy9wrzaC+w3R3G+IZasmirXbEazfimLjVjQbN6LYKItgLTeEpUQ/FmO8PoD3I8fCIfAewPdfgHdCdAi6yrpMKesKMYhKv3FIoSRvjThkJ/tfSg374FX8bfAu7oNXQYexYxoMHVVj8Kgqg0dVGTmqythR1Y/g+9HWq6J7CKrav9p2pSd1kap8CGtf2HdDHHzPuvLCTR15NoU20ye0mVXQQbovkyjrs6RigPS0AfOqBsyf1GNepMOsvHpoXKTOsIo6A6rq9GmoI9bSoF9bkyFdLUb1dJgw0GVcT4dRXW1GjLUZttFmwlaHeStdFs10WDLSZNFAk1ljbWZsjdiO9ed5ZRb/NXCLX7b6eLvZx8uVbl4vd/N+Rcw/V/r4ZaWP9ysS3q31825jgL31fnbXJOyu9PFmScyuTMyetJe3sl7eLfbwbrmb3ZUOXq208dNqM39bbeCn5QZeyhr4ab6Bv8/U8/N8G7tLYl4uivlxrovN7kpqsyOJ8bDEWV8N3aOfEWBmwKUQLwauZvLtWBP/WOrh7WoP71Y6eS1t5e/TDfx55A7fSyr4rrecF93XPoC3rZSnLcV801bM844SXnSV8F13Cd93l/B9Z4kA3dZiXrQU8by1mOf7AG4v4Xl7Md+0HQZvAY+b8z8C773aTHaqPoB3qSSMwcxAbl5w47ylEcanTmKloYaTnjZp7la0xHnTHudGW5Q9teG2XAu2o8DHknQnI+KsdAgz0yZAntfgaXgK3zMqBJgoc87sFIEWGviaauF2RgdbTVXOHPsC06P/QbipGteCzBnOdeNJw3keNYTxZUM4CzcCEWe70xBnR0WoGTcCjak6b0JTuCnieEsm0gTwTqSZMp5mwniqCZMZZsxkW7JU4sLOrSDuV4ezWR7Mcqkf87luTKXaMZ5oznCsEcMJhgwnGzKZbYqs2I7Na67cv+nNlzd8kF1yYzjVga4oC+qDz9AWaXnQV9aTaEVXnCkdUQJ4JzPskRa4I7vkifSSB+OZdvQlmDCaZs1srhNLJR5s3PBl/YY3sssuzBbaM5Vvw/QlW9ZvevO4MZSvmsP5qiWC+/XhbFWFIrvqx1i+C5I0G7oSzehIMEOc7oAky422JCdqo2y4HniWAldNrvkbURduQ0u0PR1x9nTE2tIaZUFHnBXDOR7MXg5kosifkXxvJFnudKc4C+CNsaMhypb6SFsaogT4th2A15fhHA8GM50ZyHBgIN2OqUJ3Vm8GsVUVymZVCNt3wrhXF8n9xli+bIjjbn08O7XxbFfHs1URw+aVSDYKwthID2Ij+Zw8q0FRi2FFTYYVfxu8QuD5IfeCohbjitqMK2ozIfowk/JtVyi7FNogZvYLJg/NQVi5fLs9sHap6LGgLB8lPSFl7Fcarx6LisLIFPWRifSRivQFd4OiLpMK2owe12TomDr9X6gy9IUao1+oMX5MnckTmkwr7p/l7o8Os0pazMrdCVIFTXnnmxDMPi+HrdAJJ1zUHY6vnBMJ4eozitpMK2gxfUJLOGNW0Ba8yEq6yORpadKT+iyc1hdgr7QfvK7BlEiDSRVNxk8Jj3Gj6lqMaWgzoaXDtI4es7oGzOoZMKdvyLSRAZOm+kwZ6zFjpMu8gQ4yPV2kOjpMa2kyoaPJgr0F68GePCtN5e+SO7yeb2dve4C9u4PsbkrYXRPzdlnMuyUx71YlvF3v/wi8e0u97C318naxl7dLvbxd7mFvpZvd1S5er3bwarWdl6utvF5p5s1SA68WG3kpbeSVrJU3i528XOzhb7IeXky0stR8nc6SVAou+BBkdYZAC0POmemTGehCbU4UM9V5PB+8yT9m63glbebVQjP/OV7Nn/pv8oP4Os+7yg7m2/ZSnrUU8ay1kG/binjeXsi3bZd43lrAd62F/NBaxIumAr5pyON5Uz4vWgr4rlWY5635fNuaz7PWPCEspzWPRy35PGjJ58vmfO425bNTl8l2VRKblYms30xitOAilRc9SXA2x0VPjbMqJ/A21ibB3ZKrIS50JAXQmeBDW4w79eGOVAZbUepjTLaTAYnW2kSYaxBsrMa5s6r4nT2N/9nT+Buf4pypOoHm2vibChqvg+YpTBU+x+T4/4WPvgpJLga0Jjtyr/o8D+tDedwczlrlOcYKXOhKtqMu0prbIZbcDjKnJtiMrigrRpJtGEu1ZCLNlMkMM6YyzZnOtmIux46VUnfuVwXzuO4C2xVBLJf5slDowUyOM+OplgzFGzGSdJaxNFPG080YSzdnNs+G9Stu7JR7s3LZi9l8DwaS7WiNMKEzzhJxqh29KTb0JFnRGWtGW8QZumNMmchwQFbozlKxB0sl7kxk2SGOM2U42ZLpDFuWCl3ZKvdlu8KftRu+SC97MpHnxGi2PdIyT3buBPKwIZin7SE8bAhmu+ocy9cDmCnyYzjbnd5kGzoTLOhNFfy2ncmONMXZcivUhFIfHa76G1IZbEpNuBUtMfa0x9nTJr9iG8pyY6rIj8kifyaK/BnM8aIn1YX2BCdaYh1ojLaXg9eW5jg72pPs6U13YiDblZE8DyYueTGU7YI41Y7hHBdmS/1YvhHMxq0wdqojuFcbxZd10dyri+ZuXQxfNsTzoCmJL2viuVsRzfbli2zmhrCReSidbEhRkyFFTUZEvwbvxK/AKzygfTpCu6+ufNPVZ0akf6jy52Pr1oftUudg+5Se1EeqIuQsLCjrH4B3SUk4Hd6fJZE+MgU9pAp6LCjosqAohO3MyRuFJxR1GTqmSd/nqgx8rsbI5+qMHdVg4rgmkwpaTO/bw07qMKOixYxIk9kT6iyc0GDxuAayE1rIFOVpaPIPB9mh67n9Czqpog7zCtoHoT3C+bImswpawsPbpy4NFV2kJ3V/fZKspMWcsjZzJ7WZO6XD3Gkd5lR1mVPXRappwKK2EUu6Z1kxMEVmYMyc/hmmdQyY1NBlWkOXeS1DFjQMmFRSZ+SYCsOiUwyrqrMR5MMP5fn8NNzAPx+M8/7rSV5+OcBPG728WerhrbSHtyt9AnjXJOyuSdhbFfN2uYe3yz2C/rvSw95qD7ur3bxZE2ZvtZu3q13srbSyt9LA7koTuystvFlq4ZWslVeLnbxe6ePl6iB/WxrkxWQXIxUFXI72J9jaEP1j/wNLDUV8rPUojfFkqSaDP43e5OVCI3tLrfxjqoa/DN7kD+KrPO8U9Nzve8p43lHCs5ZLPGsp4NvWAr5tzudZQw7P6rN50ZTHD80FPK/P4Wl1Bt/WZfFdYy7fN+XwXVM2L5qzhHD4lmyetGbzVVsuD9vyuN9WwE5rAZstl9iqy2D7djzrlUksVWTSkRVFiqcjrgZaGKscx0jpMyIcDLkV50VTkj+9acF0JQXSFudP40UXqoPNuOFjQL6zLik2WsRYqBFmcooQk9MEm6pyzlgNvzPqBJhoEWSuxzlTXXyMNHHRUsFS6QgmCv8nduon8DPV4GakLasVwdyvC+WbtnDuVfszX+LEYKYd7XGO1F1w4PY5a275WdAWbs1ggi2jKZZMppsynWXBTJ4Vc3l2zOc6s1bqzeOaEJ40XmDnViDLV32QlnoxV+jOeJYNg0lGjKSaMplpzUiKBb3RZ+hPNGGhyIGNci/Wb/ixcsWf8RwXuhMs6Em2RJxmRW+qFT3JVnTGmtMSbkxnpBnjGQ4sFrmzctmd1StuTGbb0RNjxlCCOVPJliwVOHG33I8vq4LZrgph6UYQY7keSFIdmSp0Z+WGD1/W+fNt5zkeN/mzc8eHtfJzyMrCmCwIRJLqRFeiFb0pdojTHehOtac9yY6aCDOuBxpw1d+AK36GVASbUh9lR2ucIx3xDvQkOTCQ6cp4vidThX7MlgYxkudDT6obnYkutMU50RztQEOkLQ3R1rQk2NCRbEtXqi296XaMFngwfyWQkTwPupPs6UtzYiTXk9nSc6xVXGSnOpq7NYK74W5NBHdrI3jYHMeTjhQeNyXyoDqOuzci2SoOY6Mg5L8H3nGR9u9C998F74dDhd8B70l9pCoGSJUNkCnpH/yo/hF4lfRZVDwEX0UhGGdO3my8D17JEVX6j6gycES++R7TYEJBi2klHWYPbbzzSloH2+4+eKUK2swr6hzotDIl3V+Bd0FBW4iLVJDnRxyaffgeBvC8kpDLILQlf3qkocWcygf4zqvqMq+mh1RDH5mmITJtIxZ1ziDTNmJBy5B5DX3m1PSYVdUVIH1Kh2klDSYUVBlROMWg4knmzM3ZDPbjm6J0/tZbxeu5DnbX+niz1c+r9T5+Xunl1aqYN6t97K1KeLsm4e1qH3urveyu9vJmrZc362L2NgS5QhgxbzfE7G30srfWw95qlzBrXeyudvJmuZ3Xyx28Wunk5WoPP6+K+Z+LPXzZf4eJ6kJuJocS4WzBOUtDPI21iHQ2puyiK1354SzV5PFEfJM/DlXJ2yUq+fPAdf7Uf5U/Ssp40V3E07Y8vm7O4euGLJ7WZfNNXS7P6/N43pjH8+ZcvmnM5ml9Js8as/i2OYdvmrJ51pjFs6ZsvmnJ5VlLnuBoaMzhYWMODxpzedCUz/3mAu415LBTl87stQQ6sy5SFOyBn4kBVmoncdQ9hZ+5FnlBNrRmBNCV7k9fqj89Sb50xHnTFOFMdYgVN/yNKXQzIN1eh3hLdS6anuaCmSoh5moEmqrjd1Ydf2NNzpnq4G+sjY+RJq46p7A6eRRT0X9gefoorvrKFAeZMVXqy8btIJ60XODL6nMslrkwliO0KjRedKAqyJpKfwuawywRx1oxnGzJVIY5szmWzOfbsJBvjzTfmfUyLx5VB/F1Qwg7twJYuebD0hUfZJe9mcl3ZCzdjMlMK2ZzHRhLtaYn6izi2LNMZNsgLXFh6bIXS5f9mMh1pS/FFkm6HQNZdvSl29CdZEVbtCkNIUa0XjBmJNUOaaErK2XurF9zZyrHHnGcOYMJ5kIlUZ4jW9e9uXc7kLvVYaxWnGeiwIv+dCEDd/6yB3er/XnefZ6vWgK5WyOcEC9fv8BcyXlGczzoT3dAnGZPb6odPWkOdKU50hBrRWWoMdcDhYe28iBj6qPsaIt3ojPRkZ5kR/rTnRnOcWOy0Ie5siBG833oTXOjK8mF9nhnmmMEb3BdpBVNsTa0JdnSmWJHb7oDw3keTJf4M5LrgTjVCXGqE5J0F0ZzPZkrCWDlRijbVRHcr43mXq0A3/sNMTxsjudxUyJfNSbzqDqB++UxfHk16t8H72H4/u+DV4Cv8Ij1KXgN5NGOBiwqGxxA94OP14DlffAq6iNV1EMqEsA7r2xwAN7hoxpIPjtN32enEX92SpAdjqkzrqDJtEhb6GtT0UOqoicUbYq0kClqsXhCE9kJLQGq8qzfedG/Bu9+cM/0cQ2mj2t8BN/DAJ5T1GJOpMm8SOtDXb2yPPdBWYvZA/jqMH9alwU1PaTq+kjV9VnQEEaqpo/stB6yU/rITuuzcFL3IGBnVlmTWWVNRk+cQvK5IoOi0wyra7Pq6cbz/BT+3nqTdwvdvN8Z5qftfv5zS8zf13p5udzL7kof71f7ebsmSBGv1sX8vNHLy60+9nYGeHd3kF/uDvLL3QHe7UjY3epjd2OA3dVh9tYG5XKFmL31Lt6stvNqpYWXqy283ujk9VYvf98Q8+NyL7LW69TlxpPm74q7ngb2Gso46agQ7nCWyoRgpity+bq7gp9mWvhpqo6fJm7zn6M3+HGojO/EhTzpzOFRUwYPqlN5XJXO89o8fqgv5NvGXJ40ZX6Y5iyetubwdXM2jxoyedyYzdPWAp62XOJxQx4ParJ5UJ3Fw+osvqrP4UlTPo+aCrjbXMBAcSylYZ6EWJ3FVEURQ8Vj+JvrkhVoR1WiFwOF5xnI8ac/1ZPeRHe6Yt1ojnTmTpgdNwItKPY6S7aTHknWGkSZneaihRphlhoEm6kTYKyOv7EG/saa+J7VxMdIEzfd09ionsBU6QimykewUTtGppcBfdmuyK7787jpAl/WBLJy3Z2pAif6UpxojnTgTrA1lQEW1Ida0BllwVCSJTNZlsznWiPNt0VW4MDiJSc2rnjw8E4AX9UFsXPLj9UbPqxc92PlWgALRW5M59gwm2ePtECImOyNMqY78gyDyeZMZNsyX+iGrMSHyTx3BtOdhAemPGckGfZ0JVrRHGFC9Tl9Gs8bMphkzUKBM6tlbmxc92Amz56+eHMG480ZSzBnPseejSue3L11jns1F9i4Hcp0kQ+DGS6M5DgzWeDCVpU/L3ou8KTtPPfqAti8HcTazQssXg1lptiP0Tw3JOkOdCfb0JvuiDjLhZZEO6ojLCgPPkOpjw43As9QH2VLe4IzXUlO9CY70ZfqyECGExOXvJm/EsRYgQ/idDe6kl3pSHChOcaB2ovW1Fy0pDHamtYEWzpT7BFnODGU487EJR+GczyQpLvQm+JId6IdfSmOjGS5MVfkx1ZFOI/q4gT41kRytzaSndpIHjUl8Kw9g2fN6TypTeHJnaQP4B0+iIP8F+BV0vmg6f4b4J0V6Qu2sd8A74dcBB15OI0cgiofNt5FZX1B2/2djXdRrvHKlPSRKhuwoGLIrLIBkyI9Ro5p0n9EFfGR03R9dpLez0/Tf1SNkePCVducSAepsh6LKvosysPWF0XayBS0kCpoCUBVEIC5cAi8H4X1KGgL8D0hpJbN/MbW+yl45xW1WBBpfWhNlm/AB1uvsjbzKjrMn9JlQVWPBVU9pKp6zKvqMndakCqEgHhdFk/qIVPRFbZnkQZzSprMKWsxpaDG2LFTjB47ychRFeYNzrLl7cnT9Hj+Un+Vf4w28o/FLv6x1cdP62Jervbyek3M7lofuxt9vNns4/VWH6+2+ni9LWF3p5+3OwO82+nn3U4/e9sSdrcl7G4Osbs+yu76MHsbg+xtSNhb72V3vZPXa+28Wm3j1XoHrze6eb3dz6u7IzybaGGx5Qbtl5IpDPEmytkKTxN9fMwMiHe35cpFFCmF4gAAIABJREFUP3ry41i+U8DDtlK+77/BH4au8+PIdf4wWMZ3fcV825nP08ZsntVl8319AX9oLOTb5lyetGTwpCWLpy05PG3J42lrgWAda8rjSUs+37QV8Kw1n68asnhUm8FX9dk8bcjjSX0eX9XlsVyZzlBZAtdj/AizM8FZVx0bdRXc9NVI8bbkVoIXHdkBjBafZyjHl/4UV8SJLvTEudAS5UjVBTuuBVpS4n2WPBc9Um01ibVQJcpSnYtWGoSYa3DORB3/s+r4ntHA94wGPmc0cddXw05DhPnJoxgrHcH85OfEOWpRF2vDWJEXd2tCuXsnkLXr7sxccqIvxZ6WKFuqQ6y5FWhFXagFbREWDCZZMZttgzTPlqUCe5YLHVgudmTjmhsPq/14VH+O7du+rJb7sFbuz9qNQGSlHszk2TGX74is0J2pTEfE0WZ0RxojiTdjJN2amTwXpMXeTOd7MJotDwq/5MZAliNdSdY0RRhT5a9LbaA+kngLZvMcWS1zY/umJ3MFDvQnWTCUYM5ovDlz2Xaslblz91YAD+ovsFNzgfkyf0Zy3BjMdGQww46Vcm+edVzg69YQHjQEsVN9nvXKUFbKQ1m8FsRsqS9DOc70pNrSl+mIJMeVjhQHGmJtuB1mylV/A24GnaUuwobWOEc6k5zoTXVGnOZIf4Yj45c8mb8SwHihDwPZHvSmudGZ5CqAN9yK6gsW1EVY0RRjQ0eSA+J0FwZzPBgr8BFOjzNc6Et1ojfZAXGyA5IUB0az3VgqC2TnVgT37kRyvzaKL2ujuFsXxcPGeJ60pvKkOZWv61P4ujb5E/CK/jV4D4fgTIp0/iV4Z0X6zIn0f30afCiQ5oNVa785QmiPkCrvSw16QkDO/uPawSObHLwiwcu7qGzAoooRUnmrw5SSPqMntBn4XI3eI6dp/0yFriMnEcu33onjmoLrYB/qKgLQF0W6SBUFmM4paDEnB7BUUefgke/34Dv3ic77W+Cdl39tqehQc7LSB+lhft/KpqLNwkkdFk7rHsz8SR1mVYSm5aUT2iwp6gjwVdFFpqTNgkiLeZGwUS8oCWCfParK1P8QMXX8NFOqOizZO3A/IYIXt4r421gDu5sSXm+IebnWy8/rvfy8IebVVh9vdvrZ3RmQTz9vtiTCbApQfrMlYXe7n92tIXY3x9jdGGZ3fZDd9X72NvrY2+hld72HN2tdvFzp4OflDt5sSnh7b5Sf1gf4i1TMQ0ktczWl1GTGEePtjqeZCS56WngZapLoasGNCG/6i+PYbinmifgafxyt5M9jFfx1pJwf+6/yh85ifmgt5A/NRfyhuZDnrTk8bcvkaVsOz1oLeNZaxLOWUr5pLeWb1hK+bSviRXsB37bl8KQpja8bUvi2JYfv24t42lDAg6pcBgtiuBbjR7izGWaqSpicVMTrrBYJbubcjHFHXBDMUGEwE8VBDGd705/kRF+CI+J4J1qiHLgVZsvVQEsuextzyVWfDHtN4q1UibFWJ9Jak1ALDQJN1PA/q4aPkRo+Rhr4nNHC00ADB62TWJ5W4KzS55wV/QehFqe5HHSW7gwX1irPs1l5jrXr7sxeckSSYkNLtBW1F6ypOm9DXZgVLREWDCRZM5drhyzfnpVLDqwWO7Ba6sjmDVce1PjwsN6frSofVm96s14RwGZFMItlXszk2zNX4Iys0IOpLGckcVb0RJkhjjVjMNmKqRxnpIVezBR4MpHnyeQlT6aKPQX4pdjQeNGYSj8d7gTo0hNrxlSuPatX3Lhb6cVCkSNDKZYMJ1owEm/ObJYdq2Vu3L0dwOOmCzxovMjSjUDG8z2RpNnTlWDB3GV3HjWH8rhFmC/rQ9i4fZ71yhA2boexXB7M+CU3+tJt6c9yYjDXjZ50Z9oS7amNsKQi+Cy3zptQe9GK5hg7AbxpLojTnOTgdWfuii+TxT4M53shyfSgK9mNllgHasKtqAo1p/qCBfWRVrQnOCBOd2Ugx5PRS74CeNNdkKS50J/mQl+KI93xNvQl2TOV58XKlSC2K8N5WBfDg/oY7jfE8KAxjkeNiTxqTOJxQxKP6z/deEUfB6DvOxp+D7yfwncfvDNKesyJDOSj/5vg3Y9gXFDW+SiZ7AC+SvoH4F38LfDuQ1dkwKKy0DghO2nEvIoh00oGjJ3QZvALdbo/P03LZ8q0HzlJ9+eC5DB6TIOZE1rIFHVZUdJnRdmAVWUDlpT0kIp0BIlhH7oK2gcJab8F3l9pvZ/MR9CV/3nhFFoA8IJov7b+g/SwsG9nOynM/Ekd5lUESUJ6CLyLSrrIlHWRKesILgyRNguKWsiUdFhS0UN6QoPZz04ydeQko0dPMaVlwKKzM/fiwvmuooC/Sar4aaKRV7JOXq338upuP6/u9vP67oAA361+djf72d2QsLsh4c2GhDebEt5s9fNmu583WwO82Rxkd3OQvc0B9jb6ha13Q8LbDQl76328Xunh5XI3uxv9vNsZ4e32CLtbI/ynrJcX403M11/ldnYyqcEBnLc1x/uMDkEW+kQ5GlMc5k5z1kWGryazUlfAg/bLvBDf4A99N4RAnO4y/thZyh/ai3nRWcC3Xbk87yrkRddlvuu4wvft1/i+/So/dJTxQ2cJP3QW8F1nDt+0ZfB1S5o8LCeflfI0xvNjuRnhw0UXM1zPamFyWoSjrioJ7hbciPKgMyuAidIQJoqDmSgMZCTbm4EUVySJzojjHWmNsqcqzIYbgRZc9TlLsbs+2Y5aJNuqE2ejTpSVBmHmagSaqOJ/VhVfIzV8jNTxOaOJp4EGjtqnsFITYaxylLNKR/A/q0K6uy51cXbMlp1j5YY/69c8mC90QJJqSUu0ObXhVtwJtaE2zIqmixZIEq2ZybFFlmfP6iUH1oodWbvsyNZNVx7W+fKo8RxbVb6s3PRhveIcmxUhLJZ5MZ1vx2y+IwsFbkxluTCYaEdfrBV98ZYMJlszle2C9JIXM/lC+tZkgSeTRZ4M57rQk2pHU6QpFX663PbXpSvalIlsO1auuHHvtjeyEmdGMqwYTrJgKM6MqQwblktd2Lnlx1fNYTxuiWD9VggzJX5IUh1ojTJlPN+ZzapA7jeE8FVbOA+awtiuDmaz6jxbdy6wVhnCTKkXw7lODOU6M5jrijjDmY4UBxpjrLkTZkZVmBk14RY0RtvQnuhAd4oTvakO9KU7MJrvysxlL6ZKvOVbryddya40x9hTfcGS2yFm3A4xp/qCJc2x9nSnuDKQ7cVYoT/DeV4MZLoxkOHKYIYbkhQneuJtESfYMZbpxvwlX1avBnP31kXuVUfyZV009+tjuV8fx4OGeB42JvKwMfFfg3dsX174FLxKQubup/D9CLxKBswr/TZ4D4eOLyj/RkCO0iHwymcfuvtSw5LI4MMoGbKoIgfvfmeZHLxdn5+m8YgyzUdUaD8iSA7DX6gxdUwT6QkdVkR6rCkZsKZswJKSPgsi3QPwLihos6iow5KirmBj+wS8v5IcDgCs/euHNdEHX69MJORQSOU19gtyOWNBSfj7EOYDiA9GRRupkg6L8g18QVkY6b5MoyR8TZmSrmBfEwnf2+wJDSaPqzGhrMWElgHzVtZsnffjaW48f6m7zJvxJvZWenn3aJQ394f5+e4ALzclgvyw2sfbNQnv1gW/79utAXa3Bni93c/rzT5eb/Swtynm3VY/77YG2NsY4O36IO82hni3Lui/u6sD7K4PCnLE5iBvtwd5vdHHTyvdvJhqYa27hr6bxZSnRJIa4EqInQkeZzQIMNMl1NqIHH9nqhLOM1CczEZtCV93XOc7cTl/lJTzR/FV/igu4wdxCd/3FfPHviv8KLnJn8UV/LWngr90l/OX7qv8ubuUH3su8YeePF505/J1RzZbdZnM3UylI+MC10I8ibAzwVJDCUtNZVyMNIh2MaMy1gdJQRgTRSHMlZxnqjCI8fxzjOT4MZjhgyTFnZ54J9qi7KgLs+J2kBnlvmco89CnwEWHDAdNEmzVibRUI8xMlUDjUwScOY2fHLzeRhp4GKjjpH0KG3UlzE6fwPTUMTwNlYm00eB6qCVDeT4sXPZl/Zon0iJH+lPNaYkxofaiJVVhNtSEWdEQboE43pKpTCukubasFjiwXuzIepkjOxXufNUYwNfNwWzf8Wel3Je1m4FsVIQgu+zFVJ4tU7n2zOQ6M5npzHCKI4NJ9gwm2zKcZsd0jisLBV5M53ownu3GuFxqGMpxoTfdgeYoCyr99bntr0dHpAmjGbYsl7lxr8qHpTIXJrKtGU62QBJjwniqJbIiB7YrvXncHMrXbRHs1Fxg8Vog/emONF40pj/Dnvkyb7aqg3nSEcnjtnDu1gexVR3EZlUIa5XnkV71Z7rYk9ECV/pznBBnOtKV6kBLvA21ERbUhJtTE25OfaQlLXE2dCTZ0ZVsS2+qLcO5TkyVuDNV4sV0iS9DuR50JjnRGG3LnTALKoPNqAgy4/Z5CxoibOlIcKY/y4uJonOMFfgynOvJcJY7QxluDKS6IElyoD/JgZE0FyazPZm/5MtyWSAb5aHcrYrgXk00X9bFcr8hnvtNCdxvSvjvg3dSSYDrvwNeYeOV5zHsW7M+Be8h6AqjK/fw/j54lz8B76LSfrGloQBekT7jJ7QZOqpO1xenqf9chYYjKjQfUaHzyEn6Pz/N+FF1Fo5rs6IogHddWeh224+lnJVvqEuKuiyJ/j3wLnwC3nnFQx8oIh1kcmljcX9b3v/vDsCrK8BTSUeQIPblg0NHHVJlnY9q6/f/PqUqegc/IUhF8nhN+Z+ZVRLCfSYVNRk/oc7kKR0WjE3Y8HThaXoMf625zM8j9bzdHmD37iCv7g3xcqufl6tiXq/0srfSx7tVCe/WB3i3Ocju5gCvt/p5vdHLm/VO9jZ7eLfVx7tNCW83+nm7Psj7jWHeb4zwbmPkA4DX5GDeGuDtVj/vtiX8vN7Hj7I+Hgw1M1lbRkN+Ajmh3oTYmeBjrIeLthrB5mdIdLXlygU/OrJjmbiawUp1AfeainnUVszXncU87Srh255SvhNf4499N/mT+CY/9pTzY/c1/tRVxg8dRTxvz+PrlizuNmSweDsZSVEE1UmB5Ac6E2lniucZbUzVRLid0STW3YprkV70FYSzcD0W6ZVwZCXnmS0MZrIgkLHcQIazzyFJ9aI7zpm2SFuawiyoCTKh0s+Iq576FLnpku2kRZKtOpEWpwk1PcW5syr4nzmFn5EavobqeBuq466vhpP2KWw1lbFUV8RcTQEXPSUCjE+R52NMW5Jgg1q96omsxJnBDHPa4oypjTDndqgV1aGW1F+woDfOgol0SxZybITmiWJH1sucuFvpyZPmIJ62hrJ95xxL1/1YLQ9ivSJUAG++HVO5dkznODCZ5cRYujMjaU4Mpdkxki4Hb74XU9lujGQ4MyJ/XBvIdkac4URLjBW3Agy55adP20UThlOtWbzsyr07PqxcdWU635aRVAvE0caMpJgzf8mWjZsePG46z5P2CB40RrBWGcpwtitNEWb0JNsykuvCcnkAj1ojeNwWzv2mYHZqhbjI1QrhlFh2zZ/JYncGch3oy3KkJ8ORtiRbGqItqYuwoDbCgvooS5pjrWhLsKYj0ZquZGsGsu2ZKHRmqsST2ct+jOR70p3iTFOMHdUXrLgVbE5FoBkVgebUXLCmOdqB3jQPRgsCGC3wZTTfm5EcT4Yy3BhMdWEgxZnBFGdG0lwZz3RnMtuDmVwvZCUBrF8PYftWBPdrD4G3OeFDA8U+eA9D91PwTirrHlymHYbv70sNwrY7KxJOaj+SGuRb3e+Bd0Get3v4cu0weJdFBiyLDFiSZzbIlA2QKhsyr2zAjEifCQUdho9p0nVUjfrPT8rhq0zrERV6jpxi+As1Zo9rsawggHdDRQCvVFmPeSXhg0Iq0mFJpMuySACa7JM5LDXsP7LNn9Bi/tDj3IJ8690H776WLDsMXgW5DCHfigXZQOcgfGffBbF/Pbd/xHFw8iz/db/SXirSYe6EFtOKWkyItJhS0WVO1YD5k/rC96OoyYyKBrPaeiw72rETHsiLazn8NFzP68Ue3t4f5c2Xw/y02cdPq4Lr4c2SAOC9NQm76xJeb0gEq9l6N3vrPbxd7+Xtuph3632825DwfnOAXzYH+WVzkPebQ7xdH2B3rZ83a/28We9nd6Of3Y0BXq1L+PuKmB+lXXwz0cJ2TxWjFZeoy4zjUqg/UY42hFiZ4G+sR4ilETGOZuT6O1IZ4097VjjDlxOYr8xktSaPncYi7reU8Li9jK/aSvm6rZivW4v4quUSX9bnsnY7nZkrCfTmhFMV60emtw3B5kINu4u+Br5mBoQ6mJMT5EZdaigDRdHMXI1l8XoMi1cikJVeQFpygfmiMKYKQhjLDaY/zYfOOBfaImxpCTOnPugst/2MuO6lT4mHLnku2iTbqRNpcYpQExXOGSnhb3gSP0NVfAzV8DJQw13vNE46J7HTVMZaQwkrDRH2WiJcdUXEO+hSHmJNb5ozS1e8WSpzYzTHis4kE+oizagMMedOiDl1Yeb0yMErzbFl/ZIjG8VOrF125m6lN09bQnnWfpGt20HIrvixcj2Y9ZthLF7xZbbQkZl8e6Zz7JjKdmAy24XxTCeG06wZTrNmOtuZhTwPJjKdGUyxYzDDnsFse/qzHOXgteFWwBlu+RrQHGZMf5IV0hIX7lb5sHrdjfliB0YzLBFHGzOYZMZ0njWr11151BDE0/YIvmqJYqcmgslCbzribelKtKMn2Y7pEi+2a0J40BTGo9ZQvmwIZv1WICs3z7F+K5j1W8HMlXkzku/IYK4TkhxnOlNsaYg2pz7SgoYoK5pirGmJs6Y13oq2eCs6Eq3oy7BlJM+BqSJ35q/4MX7Jm74MN9oTnKiPtOVOqBWVQQJ8q0Isqb1oQ1uCE30ZngzmeDGS78NwjieD6a4MpLowmOrCcLob41meTGZ7MZruxlCKExOZ7szl+7B+LZSHtfE8akzkYZMwvwav0r8DXqFX7ffAu/+4Nquoz6yiHrOKOsyKdD7OSpBvdZ+Cd19q2AfvRy0Uh8C78hF49ZEpCQ9y80oGzCoZMKmgy+hxLbqPqdPwxWlqPz9JzWdKNHymTNuRk0g+V2XqmBaLB+A1YkXZAKmyHgvy/AapkgDd/zZ45XPw7xUPbbxKh8Grw8KJffjqHHw9qejDZdyn4F04dFK9v9UeHHmoyE+TFXWYO67J5AkNRhU1mDypy7yGEYuqRqyI9Fg6psn0ERVGPxcxdkqdybNn2bkYxA83L/E3SQ1vNwZ4szPET1sS/r4u5u/LPfy01M2r5V52VwT5YXetT8hZWBfzdq1HOKpY6+Hdei/vN8T8stnHL1sS/rndzy/bA7zbFM6S36z183qtn9drA7xeG+T1Wj+v1nt5vSHmzdYg/1jt5/l4GxtttxGXZnM1KpRkTyf8TfRxN1DHWeckvsaaRDuZkHvOifKYAJoyI+gpiGf4ciqT19KYu5nBXEUq8xXJ8kll4koivbmR1MYHURzoRpyDBV76GpgqHcVaQxlHQw0iXK0oiQigNSeauZsZrFVlsFqRyMr1GBavRCErjWSxNIKlkgjmCsOYyDvPQJofnXFutEXY0RZqRmPQWar8DbnhbcBlTz0KXHVItVMn0vwkocbKBBgq4megjK/haXwMVPEyUMVD7xQuOidx0FLGVlMZa00lrNUVsVE7QYipGjnuRjRG2zJf6sXiVQ8mLtnSm2ZGfZQpFeeF4O+6UDN64yyYzLBClmvHRqETGyUurJW6cLfCh2et4XzTEcXmrSDmSn1ZvBrEWvkFlq76s1DqwlyhIzN5dszkOTCb78JkjhPD6ZYMpZozle3IQp474xmOSJKskaRaI8m0oS/THnGGM62xttwKMKbS15CGkLP0xlswX+TM3Spv1svdWbriwkS2DeJYEwaSTBnPtmDxijMP6s7xrP0iT9pjeNAYzfyVQPrSXelKtKc1xoqhHBcWb/izUxvM49YwHjaHsnE7kJWKc2zeCWG7OhTZdV8milwYveTCUL4rPWl2NMWY0xhtQXOMzUHAeWu8Fa0JVrQnWtKbas1glg0Tha4sXPVnqsSPoVwvelLdaI51pCbchlvBFtwMNKMy2JyqUEsaomzpSHRCnOHOcL63AN4MNwbTXBlMd2Ukw53JHB+mcn0YTnFBHGvHYKIjYykuLBUH8fBOHI/rE3nUkMijxkMb78gnjobfelz7t8Er0mPmALq6cvDutzbs5zF8AO/HMPnwuCY9BDfZ4a33d8ArUzJgQdmQOSVD+dari/i4Jo1H1aj9/BRVnylR85kSjZ8p0/X5KcaOabKgoMuKSJ8NZUNWVQxYVJFvvcrCj/NLirof5IZ9qeFfwPc3R1HepiHSRSbSEzIn5LOgoCMfuePh0APc4dnfgBf2a5FEwgeSTC4tSA8eJuVn1oo6zCvqCCFFSjpMKwsNzMuK+qwo6CI9ocHMCVUmRKqMntJg1sKCZX8vHucn8+eOCv4+1cLL9T5+3u7nvzbE/NdaD/9Y7eGVXHp4vyLh/ZqE9+t9vFvr5e1qN+/We3i/KeaXrUOzLeGX7X7ebw/ybnuIt5tD7G4M82Z9mNdrI7xaHeD1Si+vV3t4s97Hq7U+/kvazQ+TrXzZU8VC3WV6S9O4nRxGYZgXiV62RDmbE25vwkUHU6JdLIl3tyXZw5YMT3vyA5wpDXGnNNSVkjBnysLduRbpTXGoG+netkTbm3DeTB9fIy18z2jjb6pLrKct+ZF+3EkPR1KcxMz1VFZvp7JxO5nViniWrscivRLLQmksi6VRrBSHM59/nvEsfwbTfOhJ9KQj2onWMEvqA02o8j8jgNdDjwJXbVLt1Ig2VyHMWIlzhor4Gyjja3AKX4PT+BgK8HXXO4Wzjgr2WkpYayhgqXYci9PH8NZTJspcneuBJozkuTJf5sF0iRODOTY0RptRGWxMdYgpjWHmSBKsmM2xYanAgY1iFzZKXVm77MpOpS/PWi/ytC2KlfJzTBZ4Mi/Pi126FsDSVU9kpS7MFzoyX+jEQqEb03lODKWbM5BiwlSWPQt57kxkOtKfbI0kzZq+TBvEGfb0ZjjREmPLrQATbvoYURt8hs4YM2YuObJ9y5vNCi/Wyz2ZKXCgP9GcgSQzRtLNmC+x5161H0/aLvC0PZpHLbGsVIQxXuiPON2V5hhrelLsGMlzRnbdh/uNITxuCedeXRjb1SFsV4ewdSeYlQp/Fq56MV3qyXihO5IsJ9oTbWiJs6Yl1kaAboIt7Ym2dCTb0pliS3eKFb0pFozlu7BwNYC5K+eYKjnHYI437QnO1F204fZ5C26eM6MiyJxb5y2ouWBFQ6Q1HUmO9Ge7M5zrxXieD6PZXgymuzGY7sZYlhcT2T4Mp7rTn+DEYIITwwmOLOT6sXP9IvdvxfCwOpaHNXGfgPe3choO2cn+ffDqMqOgx4yCLjMKOvL230PgFe1DV/sj6O47GmQqculApPsRjP4VeBdFBvKt15AFZSPmlAyYFukjOaFN81ENaj4/ReURJW59JqL6MyVaPj/J4DF1ZhV0WBLps65syKqyUC8kU9EXHq3kABPA+7Gz4r8D3w+/r8uCgq5w9HFoFhR0mT+h/dGWvP9hsz8LijoH7gipog4yBR2W9kcknDQLG7DgdlhVEh4hpUpCVvHEMQ1mjmuxpKjPqpIBKyr6yJR1mDp2mqEjIvpPqCA+qYrUw4XHecn8qeUGL6VdvNwSDi3+stHDf6338PNqL29X+vh/lvv5v9f6+edGP+/XxULQzXoPv2yL+WVbzPutXt5v9Qr/vCPhl7tD/PPeKO+3R3m7Ocbu+hiv1sZ4tTLI68VeXi918WalR5AvNiW83ern5Xoff1vu5ZuxejY6bjB0I4s7aeHkhXgS4WyJr5kBLoY62GmrY6umgt0pEa5ap/Ex1MLLSAMPI3V8TXUJtjmLv7kBznqq2KiLsD6tgIOGEuetDUkLcORWejgDt/NZqCvkXnMJ9xvyuFedwtbteFZvxiO7Hs/C1QQWLiewVBLNanE483mBjGd4MZTqRV+KF12xrrSE2VAXZMZt/7OU+xhQ5qHHJRdt0uzUiLFQ4YKxEoGGigQYKOGnr4KvwWn8DNXwNVTDy0AVN71TOGiJsFY/joXqMUxOfYGj2nH8tBTIddOjO9WBqRJ35q64MVboSEusBbeCzlITYkLzBXMGk6yR5tuzUuTERokr65fdWCtzY6fSj2ctETxpiWLxqj/D2W5MF/ohuxLC8rVzrJb7sHzVA1mpM7JSVxZLPZm95MxguimS5DNMZdkhzXdnMsuRgRRrJOk2iDNt6M2wpyfdieYYWyoDTCj3NuLOuTO0RZowmefAVqUX27d82Lnth7TYlaFUawaSzRlIMWamwJrt29581RLKk/Yovm6PY6smioXrYQzkeNMUa0tLnBXt8RaMF7iwXR3M45YIHrVE8qDpIju1IWzeCWT99jlWKwOQXvNlusSL4TxXetIc6Ei0ozVOAG97oh2dKfZ0pTnQneZAZ7IVHfGmDOc4MX8lAOn180hvhDJedI7uFFcaIm25fd6C8gBTKgLNqQyy4PZ5M6pCTGmOsaE33ZnhXC+miwKYLPBjMNON/jQXhjM9Gc3yZjjNk6EkdwbjnBmIdmAm3Yu1ovPsXA3n/s1IHlRGfxyE/lvQ/f8HXj1mFPUO4Dur+CFCcf53wHuwral8AO/+yfCvHtiU9FlR+l+BV9h6BxR0aD2mSc0Xpyk/IuLGZ4pUfKZI3efK9B5TY+KENlJFPdZEBgfgXVTRl7sEBElgUVGA26d+4t97bPu9+RS8MpE85Odg89X+TfBK5RvzvPyabkGkjUxRmyUFuZ9XpINsfytW1EZ6AGVdlhT1kCroMqegzbyCjvz/K4T2LCjrMqOgwcTR04weP8XQiZNMGZxB5uLETnw439zM44/dFfx1uom/rXRFgXFPAAAYFUlEQVTx02oPr9fEvF/t4/9dlfDPNTFv14XT4TerXeyt9/BuU8y7LYkw2xJ+2Rnkl7tDvN8Z5t32MG83h9jbGGJvY5i9zRH21gfZW5GwuyLm9WqvIDts9vF6u49Xm2J+Xu/hr/NtfDdWz4OeSpbqLzN8I4fmvARuJIeTHxlISrAncZ4ORDqYc9HenHBbcwLNz+BlpEuQlQmxno4k+7uSEuBM2jlHMs7Zkx/qzO2UQLqKYxmtyEDaUMRGYyH3G/N50JDN/bpU7lYnsXE7iZWKJJZvpLB0LZmVy7GsFoezkHeOyUwPRtI86E/xoDvOlZaLDtSdt6IqwIRyH/nG66JNmr06sZYnCTdVJshIRICBEv4GKvgbniLASA1/IzV8DFXx0D+Fk7YIG43jWKkfx0L9OPZqx3FXPUaKnSZ10VYM5rkwfcWDiRJX2uOtuBN8lvrzxrSGmTKUZIW0wJ6lQkdWil1Yuyz0m927HcCz1gi+ao5k4bIvAxnOjOV5M1sciLTMj+XrXixfdWexzIXFMjeWr3gzV+TKUIY5/SnGTOfYs3jJnekcJ4YzbBnItKEv05reDDu60xxpiralIsCM695nuOVvRNOFs4xm2bJ63Y3tWz7crwlk+YoXE9mODKVZIkk6y3iOBWs33HlQF8hXLRf5qj2Wuw2xrFRFM14cSGeqG82xNtSFn0WcYsP/19p5PkWdp+3+5aog0AHQUUKTVXRAokATlaxIUEEyKAiISEZEUZJIkNB0k4PEToQmOMZn151Qzzlzdp+ztbsq4szsPOfU+Tc+58WvYVBnds9TdV7cLyir7K6y6uPN9b2v61JXhLHRGM/L9mRedaTwVctZVhujduCrrY1grjxUOHMrDKI/x4/OtJM8TN0Grw89OX705frxKMOTzkvHUOX58rg0jPmKaLS153hcFk1/TiCtySdpiHWn5rQbdZECfG/HHONO3DFaUzzozvBFlR/EZHEEk0XhDF+Ro8oNYjA3mKHcEIayghlOlzOcGsDwBX+m0uVo8iNYLIxkpSQaQ2nM/3/wPpbIPgLvzE7H2qda7i/g/Qy6UuFKQWssuNzdMKyTGO9uxU7o/xV4xY4MmtvTZWrDvX3WVO2xoPx3ZlTuMaNhr4guU2uG9x9m1swOvYUAc73UEa1x61WLP9eYP7qu+KT5+FMIf74R/wLebegK4DWG/eySHbbB+9GtsNm2880WtcgWrYVxjD/Pmxu15f02LJgeRrvfFr2ZPXrjxr4gsmd2+9/D+Dg3K7JjxtyGKZMDTPxOwvA+CQP7JUy4uaKPCePl9Uz+1FfPu4VO3ut7+WFFwX8uK/g/Swr+sdTL1nI3m0vdvFvs5v1SDx9WFPxgUPLjqoqf1ob4eWOUnzfG+GlthA8rg3xYVvFhaYAfDSp+Xh/i59Uh/rE8yA9LSjYXFbxZ6uONoY+3631srvWxtdbLh+VePuh6ea/p5e1CL99PdfJS1Yyuq56he2U8qMynIT+FmylRFMSGkxEaxDkvT0JdXDjn7UV+bCRV6Yk0FV2iq+Iy/dWXGW3IZLGjmJeqap73VfK0+ybP2ot53pzP8+ZcXrRk87Q5m7XGLFYasliuz2GpNpulilQWS8+zcC2Sx3lBjOYEosoKoCftFO3J/jSd9eJO1FFqw5wok8u4dsqGHO8vSPWw5vwxKTEuIiKdxJxxlHLGyYpIl4OccfmCcOeDBDta4W8nxuuwGZ425njYWuB1YD++kn0kH7OmJtaNR7k+TFaEMFUeQvdlT+7HutEa60pnvBvDl0+gLvJGU+yLpsSfxZuBGKqDeXo3ktcPE3nZep7ZG6EoMn0ZypczcS2C2dJQNJVytJWBaCtOoauUo68KZ74siOH8L1FlH2W6wAddiZzZa/6MX/Vm6MpJFPlf0pvryaMsb1qTPak7405ViCt14U40xTqjyjqBptyf1fowXrbEsVIXwUxJICN5nvSnOTOccxRNuR/rdyJ43nqWVx0XeNqexlrLZWarE1AWnObBRS9uRcpoSzzC2BV/lmoiedWewh97Unn+4Bxr96JYbYxm9W40i7fOoK4KZ6483HgiFkR3hhcPUz3oTPeiO8uHvjx/FPkBPMrwouPCcRRZPowVypm9GYm+7jyz5bEo8+Q8uHCShtijVJ92ofbMEeoijwngjT9Gc9KXdKR6ocgJYPxaGBNF4YwWhDB0JRhVrhxltpzBzGCGM0IYSZUzeiGQyUtBzKQFMZ8hR5MVjDY75L8O3p2s3X8C3mmxzPiw9otzbU5k/8n1wm+B9xf4/hZ4tzde/c4dr5DLq5U4o5a6sCB1YV7qzKzEiWELGT377bi/7wAVeyy48TszbuzZT+1eCx6YWKEy/YLH+23RmtmjEwlQ10kd0Vg6opbIBB11F3w/vbD4tHb+n4FX0HVlvwreHdnBwt44dsYx1gtt3wkbjRbCY5vggNOIbdGIbNFY2KIxt0VtZsuCmS0aczt05sIDod7428O8MYR+RirMnFHOmTc5xPyeAzzeY8X4XimT1jbMHD3C4mk5z/NS+LbhGn/urePNVCtbmi7+YRCCcjZXeoVZ7mVzuZ/3KwO8Xx5gc2mA98tKfjAM8tPaMD+tDvHj6iA/raqEi4dVlaD9rir50SBcObw3KHlnGBCuKVYVvDUo2FxRsLWs4MOigi1dP++1ffx1vpvvHz/g9eg9NhR1aDpvMnX/GqraHHrKMnhQmErNxRiunA6gJC6E2ksxtF+7wFh9PurWYvQPiljtKOZFXzlfq2r4fW8lLzrLeP6gWNh2W/L4qjWXjeZsVu+ms3I7jZVb6azUpLNUcQndjSTmi2N4XBDCaG4gygw/elL9eJDsT9M5b+5Gu1MX4Ux5iANFgXbk+h4izfMAie6WxLqKiXaWEOksJdLZiiiXA5xxPkiYozVyBymn7ET42JjjZWeBp70Ir4NmeEtMOOtqxfVwR1ovezBaFsxkeQiP0r1ojjtCW6wLHbHODKcdQ33tJJpiH9TX/Y223RCe34vijx2JvGxLZK4sDEWWH4O5QYxeDWWqWM58WQALZf4slPkJG29lOPNlwYxcPclQ7nFmC33RX5czV+TPxFVvhq540p93nEc5HnRletGc7EndmeNUBbtRE+LI3UgH+tKOMlPixUpdCC9b4li7HYmmPIzJAm8G0l0Zyj7CfKkPhvpQnjbH8bIjhWftqay3pqO+lcxoaRztqT5Uh9lyJ0pGd4o7U0WBPLl/ltePLvL7zmRetCfwpDkWw91IlhuiWKqPRlcbzUJVNJPXw1HmB9KT5Ut3hjfdmd705grg7c3y5VHqSfozfFDl+DNZEoamJp75yjjGiiPozQqgKfFL6qLcqDntSnWEK3VRbjTEHaXx3DGaE93pTD2JMucUI1eFoPTRonCGroahyg1FlRmMKjWI4UtBjF2UM5ESwGSSP+MJXozGn2Akzv1z8I5L7JmQyv45eKX/CrwOzBjPybbDzndXt3/8Wv85eBckgtSwG7yfSQ0iAbw6sVB8qZM6o7N0QWvpitrKlQVLV+akzoyKHOkzs6fJ5CDle0SU/G4/xXtMqNhrRvM+Kf0mB5k0OYzGVIDUothB+EwrJzQSBwGextOvTyH86eb7r8CrFsnQiB0/g+02iBdEDsyLHJgXyZi1sPvICbdtxpgV2+5KMrNjTmqHWmKHVmyHXmTHooUdWgs71Ba/fL5OLGPR+D0XpA7MWjowbZw5kQyNmT16UzuW99mi23sI9Z4DTO+1ZNRUwvihw8ydPM5KQgR/qMjmz721/G2mlc31ft6tKnhnULBpGGDTMMA7wwDvVpS8WRrgb7o+/q7rY3NpgB8MKn5aHeTn9UH+c32Q/70xxP9aU/GzQcFPBgUfVhVsrQ2wtT7I5voQb1dV/H1ZyZtlJW+XVGwuqthaVPFerxAaMjRdvNO08/eFFv7n3D2+n27gm4nbvBq5xVNlLeu91UzdzqPragId+fF0XY1nrCqNjc5Svh6s5dvBGr5T1fCdsobvBqp5/aicV+03eN5WzNOWAp60XmG9NZ/V5ixW7lxi5VYKhtoLrFZdZLHiIpqbF5i7Hs9UUTgjeYEMpHvx6KI3D5L9aErwoTHmOPWnXakMc6JELiPPz4bLJw+SdNyKODcJMa5Sol0tiXKxFsDrdIBQB0vk9mIC7ET421ngYy/Cy0GM1yFzvCT7iXaSkhdgS0OSO4PXg5goD6Unw5vW+KO0xTjzMNqB4dQjqAs9UJd4s1Dqz2JlEBv1obxsiuLrzkRetSUyfzOcgWw/VDmBDOXJGS84xeMSH2ZKfJi97sNCWQC6ijDmy0IYK/BhJN+TuWv+LF4PYr7In8kCb4byPejNPUZ31gk6MrxoSjpJ3ZkTVAa7USV3oD7cnq4UF8YLTrBYLedlSzxP7sawUhfJTIk/ygw3BrPcmCk+yWKNnCf3Y3nxMJmn7ZfYaEtHd+ci01VJdKT5Uy4/TKX8C+6esUdx2YPl+kj+0J3CN72X+Kb3Es/azrLccJrVuzGs3zvHyp1z6G+dZa4yhvGSCJRXgniU5UtXhqBHK/ID6M/2py/dj950b2MzRRDzlTGoq+OZrYhl+Fo47Zd8uB17jOrTzpSHOlB92pn6mCPcjnXldpwzzYlH6Ur1RJl7ivGSCCZvRDFaFMnglQgGMoLpv3CKoYtBTFwKZjzxFKOx3gyEH6UrwJaHvgd/BbxiOyYk9kxsB6B/ap74lY13yjiPxfZMS2TMGCMa50QOOwE5c8aHn1/6yWyZFdnsNE4sSATdUS0xBqCLZcZ0Mie0EsEkoTU+GOmM+q5e7IReYhypk1D7bumM1tLZaCF2YkrsyJCFjLb9X1C5V0zRXjPy95pQvG8/DSYSuk0OMGpyiAVTW7Tm9ujFMvRSB/SWjjtmB/UnWu2vSQ/bYT7/GrwOqEWy3wTvghG8cxb2ggHDQjBkzBlNFtulmgKABZebWizovDqRHTqLX5xt26MRCf9ZaSUOgrYrdWBW6sis1JEFkQMacxl6M3uW99uhN7VBa3KImb3WjO6RMGpuzeRhO+a/PI4hLpwXVy/ydWMR3w/W85fpVt7oe9g0DLD1ZIj360O8Nah4s6TgjbaPN9o+NhcVQobDNnzXBPgKJ2YD/LCqYGtNwda6AN6ttUHeGQTwvl1S8W5xkE29ii2dkve6ft5pe3ir7eKN9iF/U7fy1/km/jJ7j++nG/luspHXY3d4MXwbTVsxyoo0Oq8l0JQbTW9pMvqWIl4panitquWboVq+VtbwR0WVsPF2lfNVewmrzVcxNOWx0pTDyr1MDHdSWa2/wGptCobqFBYrU9CUpzBbGs9E0RmG84MZyPCj55IPD5N9aTnnRWOM+w54r8tl5PvZcNnjAMnuVsS7SYl1tSTG1YooFysina057WRNmKMlwQ4SgmQiAuwt8JOJ8XaQ4n1YjLelOWdkEtI8D1AZ40Lf1VOMl4bQn+VLR9IJHp5zoyPekaG0o8wXeqAu9kZd6sdytZxndyL4t5ZYXj9M5FlzAjNlYfRn+9Kb6Udvuh9DeX5MXfNlutiH2RIv1Df80FeGoL4ZzOQ1X8auCLXsi6VBLBT787jQh5ErnihyT9CT7UlXli8tF7ypjzpBVYgbFUEyakJsaU1wRJl9DE1FIC9b43l2P46NOzGobwYxkuPOSM4xZoq80VfJ2WiM5sWDRJ60JrHalMzi3RQW6i/Qky2nOsKR8mAbqkJsaD3vylRJAOuNMfy+M4Xv+i7z6mEiG00xPGmK50lzAmv3zrNyJwFNbTyPb0YxfC2U3hx/ujK8eZTlS2+OH31ZfvRn+tOb7s2jNE8G8wOYKTvDfFUs81XxjJdG8igzgHvnPaiNdqM8zIHK007URLpQF+3CrRhn7p11oz3Jnd50H4YLQxkviWTs2hnB0ZgVgjItkOFUOeOpIYwm+DMc6clAkAvdnofoOG79eb37btB+1Km2nc+wy7m2PY/F9kwbK3BmJA7MSnbV+mybJ4ywnflkdsBrhK2gqwoap0bsgEbsjFayPQKEdWIndOJdwN2JjDQG3myPpSNzUkcmxQ50mh+i2kRC4T4z0veZkGtiSrWJmAemBxgyPcS8qS1qczt0Ynv0EhlLUgf0Etmvgnd3aM4O3Izg1W5vyb/y0KbePifb+fPPAbywLT+IhLjLhV2yw/Yj226bsZD7YL+zmW/PZ991+/saQ90XxI4siJ1QixxRW8jQWsjQm9ujNbdDYy4YMCb3f8H4/i+YMDvIpNSGaZkz814eGJIieXEznX/vrOBvcx1sGgb44cU4W89Gebem4u2ygne6ft5r+9nSD7C1pBS03RUVPxqEm94fDSp+WBXyILbWhPmwquKDQcXmioq3y0reGbfd9zolW2oFm5o+3mh7+Ku2i/9QP+TP8238x0wzf566x3+fuMe3Y43820gDT4frWXh4HVVdNs2F5ym7FMbtnFiGa/NYfHCTjd4qnitreDlQxav+Sl70V/Osv5a1jlL09/PR3c1GfyeT5YZ01hsus3E7lbVbF1ipSWaxKglNRRLTN+IZK4piKD8cZZac3lR/OpO8aT3rQWP0MW5FuFIV6swNuZDZkP6lNSnuVpw7YkWcmxUxrlZEulhx2tmKCGcrwp0tCXOSEuwgJlBmwSkHKb6O1vjaSPGxFhNmK+K8m5jiEHs6M30YLZKjyvWjL+0k3SnH6Ep0YSjDndlCTxaKvdGU+rJaE8yr+9H8oe0sr9rOs9YYz2RpCI+yfHiYepK2ZA/6M72ZLPRnpsiH+RJPtDe8WaoMRFceyHSRH5MFviyUnEJ/I4iFklNCfu9Vb1R5J1Hk+tCXG0B7qh8NsSeoCnPlptyOCvlhGmMd6E49wuyNAF62xPOiJZ7nzXEsVYcwedWTiTwPZot80VcEs3E3iuetZ1m/F8fSnVgW7yaib0xloPA0t88epyLCkVL5YeoiZfRcPs5saRBf3T/Ht73pvO6+yKuORJ4/OM9XLQlsNJ1n7V4ii7fPMVcVy1hJBIq8ALoyvHemJ9OX/iy/HfCqcv2ZKgljtjyK+ap4pm7GoMgPpe2SL7fPulN+2pGKCGFqIp2pj3alMc6NlnNH6LzowUBuECOF4YwWhDN2JZzR3DBGskIYzQhh7HIwI+d8GQ4/gcrPmX53G/pcD/5XwGu7YxH+FLzTxszd7T61OYlggBDAa/cZbHfP7I5V1liRI7JnwcJGyBwQbYPXxTjb8P0FvItSJxYtBejqpTJ0Ent0Env0UhmLxkaLaYkj3RaHqTGVUGBiRqqJCZkmppSbimk1tWbQ9BBz+wXwasV26CX2LO8G729AdHdYjkYs+0gW+W3wfroNf775fqz/fv73fHqm9v9yUfHx5wqSh0bsLIBX5IDWQobOeLOsFgnb9mNzWyZMDzG+x5qxvVaMWhxg3NYeTYgfGznn+OZ+CX+decCmQcGPryb48GKMd+sCeN/rFGxpFQJ4F5VsLanYWlbxYVnFjysqfjCohJCdNSGQ52PwKnm7rGRzScX7RRXvtQNsLfTzTtPH37U9/EXbzf9QP+T7uTb+9LiZP03c57+N3ePbkUZeDTfwZPgW8x2lqOpzaSxMpDA5hIrLUfSVZzHfVMpydwVfKat5pqjiRX8FzwZqeKq8haHzBpr7+ajvZKG9nc7y7cusN6TzVUOaAN7aJPTViWgqE5m+Ec9oUTRD+REos0LoSw2gK8mbtvgvaYw6Rt1u8PocJv2ENRfcrUk4YkX8LvBGOFsS7mxJhIsA3xBHMUEyEaccpPg5HsDP1hLfAxJCbUTEO1lQEGBDe5oXI4VCB9hAhhc9l47TlezGUOZxZgpPCuC97staTTC/b4rhdVsCL1sTMNyJY/x6MN2Z3jy46EHTeXd6072YKDglgLfYA22ZF8tVp9BXBDBT7M9UoZ8QbH4jiIXrp5gp8mO8wIfBPC8G8vxQ5AXRkebPnfgvqQp3oUxux035YRqiZXRccGOmNIAXLfG8bBVmpTaMxwVeTOZ7Mlfkh748mI07UTxviWetMRp9fSSLd8+zdD+NweJI7iZ6UnHGmaKgw1SE29Ke7Mp4gS/rd+P4tjedrx9d4nV3Ci8fJvG0JYEnzedZv5/EUkMCC9VxjJeeRpEfSFeG0FTRefkkjzJ8BPBmCOBV5vgzURTCTFkk81XxTJfHoSwIp/2yPw0Jx6k440R5hAM3w2VUn3GiPtqVu7FuNMW58jD5BP3ZAQxdDWX0ahjjV8IZyw9jLDeM0cwQRo3gHQo9zqCPM8qjNgw4f8H/BeuCLRCH4oMiAAAAAElFTkSuQmC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20iVBORw0KGgoAAAANSUhEUgAAAV4AAAFeCAYAAADNK3caAAAgAElEQVR4nOy991sbB96vvf/Fc7ZkdxPHNkWg3jsIiSaQkECV3nvHYHCLE6et0zZt09umOnGK47jQsZPYgAAXulP2OefvuN8fRsKiGjves8/1XueHzwWImdFoYO75zudb5neLM6PEa2F2sxbnxtZpaXa9Nm5jaWaUlZmxLbUcGd2klen7p+WpEZanRliaHBY0PbJ5/+6w/5sUdwwWZkeZnxlZU+z4LF0bZ/n6BMvXJ1i6Ns7StfF162x3PO+07Mb1lubGWJ4bv73fkREWp0dYnBI+63Jk/bFfjQi6NTPOyvQoS5PDLFwdYn5ykJtTF5mfHmR+epDF6SGWpoe4+eM5ro1/zeSFT5n4+h1GPn+NoU9e5vwHz/PNm09z6qXjvPtUL68cbeG5A9U82RrmyZYgTzT7eaLZz5MtAR6t9zJQnkt3MIO2QgtNbgPNBUZaPCaaC4w0uQ20eEy0es10+qz0BNLo9plpK9DR4tbSUWimO5BOpy+djsJ0mlwmanJ0VDg0lNhU+M0y3NoU8lRJ5KmScKqSyFYnkKnej125F5t8DzbZHmzSPdhlD5Mp30u2fD85iv04FQnkKxNxqxPxapIp0okIGFMJWcRUZchozlHS6dLSW2TkkTI7zzYX8NZAGZ+fbGPwzWP8eOp5rl94l6WJz/lp+jw/Xxvhp/nLrMz/wOLNH5m//gML139gYe4SN6ZHuT45xPz0CEuzYyzPjrIyO8zyzBCL0xdZigyyMjvM6twIK7MjrMyMsBwZ2fLvuDIzxursOCuz4yzP3T+tzI2zOvvv18b9XpkTXttq2Vszd9baduO2GTuX1r1P3DZ/mhnn55lxbt3L/m9k2ezYFp9jjNXZUVZnRlidEf6e6zQ7wvLcKMtzo/xuK9CsO9nvEbzL24B3K/jeV/BOR8Ebg+/9AO/MKIuzYyzOjrIwsw1458ZZvnb7j78UO16zW4B3dmwNosKyt8G7uB1049eJ3/8ofJemR1jaeFyjx3Y1MspqZCwK3iEWrg5y8+oFblw9z40r57j+43dc/+Es17//lsjoaa6c/5jxr97m/McvcebdZ/jqjSc59fJxPnz2EG8/0c3Lh5s42V3J4y0hHqn1cqymgGM1bo7VFPBIbQGHK/M5EM6kw5dGi8dEo0u/Bt8mtyH6swDi9kIL3X4rXUVmWqPgbS800elLo6MwjTaPlYY8I1VZGsrsKsJpSoqMEvLVSeQqEshRJJCj2E+Wcj8O1T4yFA+TLtsI3n1kK/aTq0zEqUwkX5WEW52ER5NMoU6Ez5BCwJRCWbqEOoecFqeazgI9A6E0nqh18lJXgPeP1/LVCz0MvXuCK6dfZvb8e8xfOs3S5HeszI2wfP0SSze+Z+nGDyxd+57F2UvMT49yY3KYhcgIS7OjLM+OsBwF71JkkKWZIVZmhwXozo6wMrPh7/f/wHvX4N30+TaA96d7BO8m+P47wLsx2tsIqu3AtTQzuunk3+6faKtl7oumBS1NR+Eb2Qzee9Js9KI0M8JCJE7xx2hufA2MMVDH1tsIcWH5aPS6ab2x2+vFoBs71nHbW5q9Hf0uxZ20S9PDLE4NsTQ1xNLkEMtTQ6xMD7M8NczS1UEWfjzPjR/OMnfpa2bGTjM1dIofz3/EpTPvMXTqNb794AVO/eME7z3Tz2uPtfP3Q/Wc7K7g8ZYQx+oK6S/PozuUSYc/g1avNSoLbYVWOnzptBVaaXKbqM/TU+fUUpuroT5PR0O+nvo8HXVO3drPzW4j7YVm2r0mWtx6ml06Wj0m2gqtNBeYacw3UZ2tpTRDScgqx2eS4NYmky3bi138EBmpD5EhfkgAbRS6aZKHSJPsIV2yhwzZXhzy/WQrE3GqksnXiHBpRBRoRXi0IjzaZLzaZLzaJPyGZIotKVRkSKnLVtDq1tHrt3CsPJO/Nbl5pTfM+483cfqlfs6/9yQTp19l8vwHXLv0FYtTF7h1fYKfbn7P6rVLLM+OsxQZY3E6elcyM8LS7MgafJdmhwUIR19bmR1ldXb7YGU78G51Pv7/HbzrtrvTZ9tie78FvFt9nn8feLeIEDdpZux2pLtL8P5b4RsZZSkaBS5G7gN04+8GIuvBu9Vxupvjud0JtFN0Ph8ZZnFmdPMJGBEuOItTQyxODbI4eZGFyQssTl5kafIii1cvsPDjOW5e/pZr418SGf6UH8/9k4mv3ubiJy9z5r1n+PTVR3n3mYO8/Egzf+sp55HGIg6WO+kMZNDisVCfp6M6W02FQ0GFQ065/bYqHAqqslRUZamozFSuqSpLRU2OhtpcLTU5WmpyNFFpqc/T0ew20lJgpMmlpzFfiIab3Gbq8wxU5+gos6sIWqUUGlNxa5PJUezDlvIXrEl/wpL0AJbkP2MVP0iabA9p0ofWwJsmeRibbB8OeQLZyiScahH52hRc2hTc2hTcGhFudRIuVQL5yn241fvxaBPwG5MpSRdT5ZDRkKuk3a2lN2DmaIWdv7V6efVQBR881cbpV49y8cNn+eHM21wb+5xbkYv8cm2Mn2bHWJ0Zi56IYyzPjLA4M8zizDBLM8MCgKMnoADjUVZmx3a+tY0D78oO0L1b+P4nwbvT8ruB7k7gjd/+nbZx/8G7DXzvBN5t/5izYyzP7Kxtfdy78HzXwBkZEW6jI9Fo+m4UGV2D7sKaRnapDbf524D3XuH928Er7ONSzMqIjDA/Jfi2C5ODLE0NsRwZZnl6iKWpQRaunufmD2e5NvENkZHTTF78lCvffcDlr99k+NOXOPveST57+RjvPN3DS0cbeKqrlGMNhfSV59IRsNHsMVGfp6M2R01VlpLKTDkVdhkVDgG25XY5ZRmyLSSn3K6gwqGkMlNFZaY6+lVFVZaaqix1FL76NdU59dTlGah1GqjM0lJiVxKwSvDok8lT7ydT9jDpKX/BlPhHDAm/x5j4R8zJD5AmeRCbYi82+V5ssr3YZPuwyfaRIduPXZ5ApiKRHGUSTlUyearkqD+ciFO5H6diH075wzgVe3Eq91GgTSRgTqU0XUKVQ0Z9jpJWl4aeIiOHy+w83pDHc10B/nG4kn/+rZOvX3+E0U9fIHL+fRYunWZ18hw/z47wy7Uxfrk2zursCEvTgyxOD7IQGRIAPCf8/WJfV+JO4vhzYytvcSV6LsaCnvsR9W4Xfd5P8Mb2XdCd1/mfBt5bcxNrWt3y2MUutqNrkW8Muquzo6zMjm4P3p2gu9Nt0B193LtYdmk6Fq3+NsCtwTIK0Hhv9k7a5LFuAO9uouKdIuF7Bm/0c8R/phuTg1y/coHrV85z88p5lqYGuTU7yurMMCuRIeZ/PMfc+NdMDZ7i+7MfMv7V24x9/ipDHz3HN2+e4JO/D/D68WZOdpVwrK6A7rCdZo+J2lw1lZlyyjMklNnEayrPkFBhl1LhkFOZqaTcLqfUJqU4TUzYmkrYKqY4TUxJupRSm4yyDMU6lduVlNuVVDgEGFdla6nO0VGdqxeUo6cyS0dxhhK/VUqBIZlc1T7s0gexJv8Jw/7fo937X2j3/ReGxD9gFj1AmvQhMpT7sCv3Y1ckrJd8P5nyBLIUieQoEslVJEb94X1ky/eSLdtDtuRBsqR7yJQ+jFOZgFcvImBOpSRNTEWGhJpMGY05CtoLNBzwGzhcms6j1Vk81+njzUdq+PyFXoY/eIqpM2+wdOk0v84M8t/XR/jfN8b5aXaYpamLLExdZH7qIguR4bXEanx+YOXaxBp473i3OBP197c5Z/8ner1bRfB3C9//GHjjoCuAd2LdxXLdPs+ORc+/0bsA70w0st2ou4DuSuTeo96laLS7uMMt/b8bvJuSW78R/NsmIXfhm29cbmNy72ZkmJtTg9ycGmRhapClqUGWpgdZnh5kcfI88z+e5drE10SGP+fKuY8Y//pdhj77B+fff5ZvXnuUj5/t441HWzjZVcKR6ny6ghnU5+uoylZSniGlNF28pjKbhHKblPIMKRUZMirstyPeUpuUknQJYas4Cl5JVFKK06SErVLCFinFVhklaXJK0xWU2ZSU2VWUOdSUZ2qpyNJRka2jPFNHqUNDIE2O15hKniYBh+wh0lL+jDHhDxgSfo8h4Q+Ykv9EuuRB7Iq9ZKkTyNEmkaNNJleTjFMrEqQR4VSLyFOLBH9XK8KtTcatScatScStScCl3o9LuZd8VQJ5miRc2mQ8umQK9Un4DImETEmUp4mos4tpzVPSU6hnIGjhWFkGT9Q5eba9kFcPlvLuo/V88feDjH78vBD9TnzBT1Pf8XPkIj/PDrMasxpmRuKS1eMszU2wcu0SK3OXhEg2sj5XsjV4N9zh/Ubw/t+IfLezT3YL300R9F18jo3gXbkbzQngjdfK3MT27zU7xq3ZsajlMLoWAe8I3rsCbOzgRdZrO/DuxusVLIKRTV7q3UaZ9wLeraoJ5mdiCbTtKjh2UeWxg/e7G/Cu+yxR8N6MDHNjeogb04PMTw+xGBliOXplXZ4eYuHqeW58f4a58dNEhk8xefETvv/2fUa+eINz/3yBr/7xGB+f7OWNY00821XKkWoXbYUWanPVlKSnErKICJqSCZlEFFtSKU2TUJYupdwmW1M8eMsyZJSkSwlbJYQsYsJWydr3QXMqAWMqfkMKAaOYkFlK2CqjJE1BcbqSsE1FOENNiUNLaaaOEruGkE1FkVmKSyciS76X9JQ/Y0r8I7p9/4U+4feYRQ9gkz5EtjqBPL2IfEMKLmMqbmMqBUYxHqMYj1EiyCDBa5DgNUooNIopMqbiM6bgM4rwGUQU6QXIFhpS8JokeAypFGiTcKv241Y+jFe1h7B+P1VpyTRny+gu0HKwyMjhoIWjxWkcK7XxSEUGx6scPNfh48OnO7nw7tNc/eYNFidO8fPUd/yfG2P8en2MW3NCWVksabo0N8Hy3CVWrl1mZe4yizNjLEwPsxgZ2XVieqvI917A+++OfO/IkbvZ1j3sfwy891IZsjI3IdyRxOlOkF9nO/ynwbvxH2l5ZnTtCr90B/BuC9Ydlon5tfcU6e4CvNvBc9uLROxzztwuu9vq7mKTVx3VQiQu0p0e4ub0EAuRYZYiw2u+7sKVc1y/fIZrE18yO/o5Uxc/5odv32f4s1f5+u2/8eHzh3n9kRae6y7nsYYiDpbm0Oq1UJWlpNwuW7MMiq1iSqwSStOllNnklGcoqMhQCrIrqXQo4qSkwq6gLEMelYJSm4KSNBlhi5SASYxPn4rfKCZgkhA0SwmapQQsMvwWOYE0JSGbmnCGmmC6Cr9VQYEhFac6EYd0D9bkBzAn/QlT0h+xpv4Fh+JhcrWJuE2peK1SvBYJhWYxhSZBRVH5TBJ8Jgl+s5SgRUbIKiNslVGcJqUkTUKJVUyJVUyxJVW4UKTJCFqkBEyp+A3J+LQJ+LX7KNbvp8KcSH1GKq05crpcavoK9fT7jRwKWThcbOVIaTqP1mTzbIefN47W8vnf+xn65zNMnX2H5R++5tbUOX6eG+Gna2Pcuj7OyrWYzRTThPB1Zlz4v9htbmRD1Huv0N0YMcb0Pwm8W0W6K/H6DdC+43HZAN3dgfc2fO8ZvNsB9G7BuynC3Qak89PDzE8PbwvhnbQxQrxb4N4JvPHvE/8PvxV815bdWG87c+cTK1adEdNCZIT5yDA3I9FjM30burFE2vXL3zAz+gWzI6eYHfmMq+c+YOL0G3z77knef+YgLwzUcbyhiJ6Qgya3iaosJSXpEgKmZEKWVIrTbnuza36sXUWFXU2lQ0OlQ0tVppaqTBVVmXKqs5TUZmuoydZQna2OSkNVpoZyu4qSNAUhsxSfXozPIMZnlOAzSigyiCk0SPAapBSa5PgtCgJWJT6LHK9JSp4mmSz5PmypD2JJ+hNW0Z9JF/+VTOU+XEYRhWlS/BkKgnYVwXQZAYuEgEWM35yK3yQoYE4lZJFQbJVSmh69eNiVVDqUVDkUVDvkVNsFVdqFZGBZhpxym5yyNAml5hRKjEmUGPZTZthHlSWROpuIlmwpXS4VB7w6+v1GBkIWDhVb6Q9bORAwMlCSzsl2P+881sLZtx5n6rt3WLh0ml/nhvjXjXH+NX+Jn29OsHJtjMXZ2P/HKMuzE6xeu8zK7MRdB0DLW0B36dp6/Sfth/sC3vsQoa9sgGg8SO/H8dlsjYzdGbxLM9tVLOwQvW4B3pVdQndpZgvwztwGzPz0UBS+dyuhdnJhZoT5yAZtBO/MNuCdiQPvNhH2ncC7btk4gO7W946H7tL0CAvT0eMS+4zTwyxODwmlY1eE6oXrl75mbuwLIoOfMPnd+4x89gpfv/Ek7z51gJMHKjhU46bdZ6MmV0uZXU7IkkrALMJvTCZsFVOaIV9LfsVUmammKlNLdZaOmmw9NTl6arI11GQrqc1RU+/UUu/UUZcrqDZXWKYyU0uZTU3YqiBglOI3SvGbpPgMEgr1Yry6VAq0qRToxBQapRSZZHiNEty6VHKVCdgle7Cl/JW05AfIkDxItnI/Lr2IojQZAbuSoF1JMENBwCrBbxLhMyZTZEjCZ0jGp0/GbxARNKUQtogpsUopS5dRkSGnyq6g2i6nxiGnNlMhKEtBTZaS2mwV9Tlq6rNV1DkU1GZIqUlPpdoqojY9hXp7Kk1ZElpzZXS4VHR7tPT6jPSHLfQFTXR6NHR6NRwqzeCpZi9vPdrIN68fZ+KLl7kx+inLV77l57lhfrk+yk/XRlmdG2VpRrAXlmbHWZm7dE/gjUWDMW0F3nuC730B7xgrM6MbtBG8O2sri+Bu9004RlvbBvcNvDH4rgPv2J3Bu7FGd+22eLe+bbRLamX67iLddfbATAy8g1H47k4LkZhuQzgWOc9P3wbWpiaI7fYjIsA7Hrrx29sI3+2i3Vh0GmvtjYfvjhenDeBdnB5Ze9/lGeH381cvcvOH77jx/VluXDrDzUvfMD/xNVPnP2Tii9f48rXHeP3RNp5oDdEVdlCbr6PcoSBslRAwC15nwJxCyCKmxCanIlMdLf26raosDTXZOmpzDdQ5jdTnmaKgVdGQp6EpX09TvoHGPAMNeQYa8ozUOQ1UZ+upsGspSVcRsigIWuQEzDJ8RgG8Hm0K+apk8tXJFOhS8ejFQjuwOoks2V5sor9iS/krttS/kqPYR4E+BZ9VRtihIpypJpChwGeVUGhMxqvdh0ezD49mLx7NPrya/RRqE/HpkggYon61OZVSq5iKdCmVNinVdhk1Djl1WQrqs5U05qpoydfSXmCgs8BIh1tPe56W1hw1LVlKWrIVtGTLac6S0ZgloSlHRotTQadHS1/QzMGQmZ4iHV1R+Pb4jTxWn8eL/WV8+kIvo588R+T8eyxf+YZfZgf59foov1wfY2UmehGNjKwFP6uRrSPCncC7MbLbCrx3C9/7Bd74+tb4pNNuFesWi9//rfZt2wqI2e392nsF8Hbg/Wl2YlOjhrD/u6zjXfd6ZLNit8zxdby/Gbyzsah3iIXpwU2a36D1v4+H75DwczwoN1gXi2sa3UbR329hgcSDd6vjthG6G8F7L/BdjEa9i5ERwQueHmH+ygUBupe/5cbEN1wf+5Jrw58zduoffPXaCV4/3sKjjUV0BjKozlVRnJ5K0JKK35SC35QiQNcqocQmo8yuWKu3rXBEb8kzVdRka6jL1dGQZ6Qx30STyxRteNDQ5NLR7DbQ7DbQ5DLQmG+kIV8Ab012NOrNUBNOUxKyKqLglVKkF1OgSSFflSS08WpFFOiExoY8VRLZ0r3YUx7EIX6ILNnDuDTJ+C0yQjYVxQ41YbsSn1WCx5CMW7OPfMVD5Cv34FLuwa3aS4FqH15NAoXaJHy6ZPz6ZIJGEWFTCiWWVMrSxJSnS6jMEABclyWnMUdBa76GTo+BnkITBwpNHPCaOeAx01NgosdtpNutpz1PRVO2jKZsKY05UtpcSnp8eg4GjBz0G+kt0tPhVtGaL+dAwMjRqkxe7Cvm42c6ufDek0yefYv5S5/zc+Q8/7o2ws9zAlyWond7y5HR23eQM7GGjJ3Bu+Vt+TbgvRv43j/wjqzXroEb1dwYy9fGdgTvbkvP/r3gnYiCd2IL8I5tD96dtFPTQsyOWImM7mg3xNfoxked6275Z0ZYjERvo9cklExt1OLU4Ibl1mthanhNwq35yDoJvut2Wp/wWxc9bwPebZN+G6LX3YJ3XW3z9AiLUyMsTkcvflPDLFy5wPz337Hw/VnmL51h5uKn/PDNO3zx6mO8fLiBY7UemtxGKjPllNrEFKelRMu+JLdrbe1yKhxKyu0KyjPklGfIKMuQUmGXUZ2ppD5HQ1OenhaXkVZ3VAUGWgr0URloWQOvnoZoM0RNtpbKTA1ldjXF6ZvB69Gm4FYn41Yn49Gm4NWl4tGKcKuTcSr2ky19GKdiPy51EkVGMeF0JcU2FeF0BQGLFI8+mXzVPnJkD5El/gs50gdxyvfgUu6lQJ2AV5NEoVZEkU6ETy/CrxfhN4gIGEWEzCLClhRKrKmUpompzBBTmymhMUdOm0tNp0fPgUITB31WBgI2DoccHA7ZORyy0VtoosOlptWpoClHSqtTRmeBit4iPYfCFg6HrfQW6eksUNHpUdFdqOZYRQYn2zy881gDZ14/xvdfvsLCpVP8OnOBf90Y49ebl1mdG98E3tXIevBuAso9gne38L1f4L01O7qldgTu3G0tz42xtAN472auw07w3R2QJ1ienRAsodkJVqO6NTexDry35m7D97ZVMnb34L0TlGPg3S7JtrE54jZ4NyS5ZkZYigyzFJ2atRTtwlrcQkLt6tCWEtpnh9dpI/x20qYSt7joNVb2s3ZBmr3dPi1UMIys08ZE2W6hu/7YjbI4FdMwi9HZC/Pff8fNiTPMDZ/m0um3+Padk7x2vJUj1W6aPSZK0lIImRIptiRTkpZCSbqEUpucCruCqrj23gq7nPJ0KeU2CeU2MVV2KXVZShpzNbTk62hzG2gvENRWYKDVo6fVI4C32a2PRsHCLIbaXB01OVqqsjSUO9SU2JSE0wTw+o1SivSSNdB6tSIK9alCwk2fileXQoEmGZcyAY9WhM8oIWRRUGrTUJKuImiRUaRPwaVKIFe2hyzxgzhS/0K29CGcir3kq/ZToEnCoxVRqEuJShSVUD5WZEjCZ0wmYBQi4RJLMhXpydTYU6jPktCcq6A9X0u3x8hBXxqHQ3aOhB0cK8nkUDCdPp+Rbo+WDpeCjnw5nS4FBwo1HApbOFqSzkDQRG+Rlq4CBW35Yrq9Kg4GDTzV7OLNR2r45rUjXPnmNRYvf8HPM4P86+YlVq+NC0nuewDvRvjuBry7ge9/EryxW/PlfwN4fxt8J1ievcRKVKuzl9aaK36KgTe+4WIdeMfvPJ1suw6uO8F3K/Cuu2WOg+78zGbwLkbBGyuRirW/blIUsMsbdBvUQyxMbobvTtoKvEuRkc2RclxEHIv4YyVg6+yYmBVzF17u9suNsjQ9xuLUCAtXB5n/8QLz35/jxvgZpi9+xsSXb/PFPx7n1UfaON7op8VroTZHRblNTKlVRGmaiLL0VCrs8ugcBSXVWUoqHUIbcHmGhPJ0MZUZEmocUuqzFTTlqmjJ09Dm0tLu1tLh1tFZoKPVraXJpaHJpaExX1BDnoaGPO3aMJzaXB3V2VoqMjWUZqgoThd8Xr9Jhs8gJNl8Bgl+o4SASUbQLCNokhEwSfEbJPj0YoJmGcVpKkrT1ZTZNIStSnwGMR51EvmKfeRKHyZHtpccxT6cqgRcGsG28OhSbkubQoFWFFUyBbokPLokPLpEPNpEvNpE/Pr9hI17KTbtpdi0j1JzAuXWZKrTU2lwyGnN1dBdYOSgz8rhUDrHSmwcLU7jcMhMv1/PgUI1PV41vUV6DgZMDIQsHA5b6PfrOFCopNuroMsj41CJiScbnbx+tIovXz3M+OcvMzvyGctTF1meGRE8yJmx6GS52+DdrutqO8vh/4H3zuC9W/jehvB9Bu+2Gf67hO9KHHiXtgDLHcE7Oyr8E8aBdyv4bgTu7eXWg/de4bvd/t9NpBo7GbYqyVuOjN6ephavLbcVfd/pMRYnR5j/8SI3L5/j5sS3zA59wcSXb/PN28/wj+PtHK710uZLp9wuo9wmgLTSJqYiPZXKDAnVWUphUE22iuosBRUOKWU2MRU2MZU2MTUOKQ3ZCpqdKlrzNbS7tHS4NHS4NHS6tXS6tbTmq2lwqmhwKqnPFVSXq6IuV0OdUxsFr56aHB2VWdrbdoNFTsAkw2+QEjBKCZpkhC1yiq0KSqxKStKUlKYphe+tCsptaqocOirtWsptGsIWOYVaEW5FAvmyfeTJ9pKvShS60vQpeAxiPAYxXoMEj15MQdxQHJdGhDvavebSJuHSJuJSJ+BS7cejeZgi7YMUaf6CV/VnvMo/41X+FZ/6IcK6fZSbk6h3SGnP09Dvt/BYeSYnKjN5vMrB8bI0DgX19BZp6PZo6PbqOBSy8EhZOkeLzRwO6TngldPmTKbTLeGAT8NjdTm8eriSUy8NMPL5K8yMnmL+yjlW56KZ/MjtkZ6xmcpbepczG+A7O7YGmqUdEmyxkaT/k8G7sgm82yfX7hW89wTfWONLHHjj24rjwbu6FXi3zMRvHBhzj7ZD/C33xmTWJpthi/eJgXczfG+PPNykqSGWpqIjEKPaCqjxry1MDQtDZqJamIraCNO7swjuZFVsqvyIldxNj7E6PcbK1CjLkyMsTQqjLIVRgnGe+qwQ/S9OCxePhavDLF4dZunKIPOXzzI79DmXv3ybr15/gjdPtPNEa5CuQDqN+ToqMgTLoMImpjJDSpVdLpRM5WqpdWqjTRMSIdLNEFPtkFKfLacpV0lbvpoOt5bOAj1dBQY6Cwx0ug20u/S05elozlXTmC2nIVtOfZac2iwF1ZmCdSFMKVNTla2hKurzljvUlNoUFFukhExigoYUgoYUwqZUSiwSytJkVNoUVNuV1DrU1DpU1NpV1DnU1GdqqIfyaa0AACAASURBVLWrqc5QUmaREtSLKNIkUqhOwKtOoEifjM+Uit8kxm+SxFkWqXi0KXg0QtTr0QoRsFeXQqEhhSJjCkUGEUUGET5jIn7TfooMD+PVPoRH8xBe9R4K1Xvwqffg1+whrN9HmSmRhkwpXQU6+gNmjpXZOF6RwfEKG8dKrRwKGun36ej36RjwaTkaNnK8zMKAX0OXS0JHvoSOfBkHA0Yer3Py0sEyPnymh+/ee4ofv32bhe+/YmXqPD/PRXv+IyNxAB4XNDPB6oxwwi/PTLAUEWyumIe4Bqrd6A5NFyv3qM3bGFvTdiVjt2biNLteq3FVDUtz4+uajlZmo3bMmsYFzW7ddLEu4r82zvK1ibUHGew66o0q9vPqtYlNrcWrUUhvPCa/26oM6m5adbcrw9q2WWGX3WjCUyyio9U2wndqaO0JE4tXh9Yp9vrakyimRra0EGLwjUH35gatS55FdgfdnaLmdfCN3T5Oj3FrcozVq6OsXBlh6eoIS5OjLE7fvvNYnBthcW6EhZkhFqYuCKVjPw6y+OMgK1eHWJg4w+TZf3Lh/ed4+0Q7jzcV0huyUZ8jp8YhpdKWSnl6qhDN2mXUZKmpy9VRn2+gLl9PRaac4rQUSm2plGeIqcuW05qvoqNAS7dHR4/XwAGvkR6viW6Pmc4CM235RppzdTRlqWh0SGmwS6m3y6jJkFERbSeOda+VO1RUZKrXStTKbXJKLakUm0SE9UmEDUmUmJIps6ZQlS6hzi6nKVtFa66GtlwNbTkaWrPVtGSpaHQoqMuQUWUVU2oU1g/pEwkZkig2p1CaJqHEKqHYIiFoFFOkS6FQm4JXI6hQm0qRNpUinRi/QUzALCVklRGySglZJQTTUgmki/BZEvEa9uHR7Y2WqD1MgeKvuKQPkC/5I/niPxDQ7qHKlkKrS01/2MrxKgdP1OfyZF02j5WncSyo56BHQU++hKNBPU9WZ3A0bORAgZIOp5TmTBGtORJ6PBqOlNo42VbIW4/Wc/6dE1y78C7LP3zFv26M8fO1UVZnhliJg+/K9DgrkQlWZy6zOvs9S5EJFqbHWJyNwWQs+n+z8zyQ+zHfYTvdydK40zyF+CdGxHQrFsVfG9/0QICthnjtBrpr+3Z9Yp12Bd67WGfj8dk64t0lHO8WvLvpNFvnFe8U8U4ObQvduwGvAN+hTfDdVLkwHZ8kWz/MZ6P3u37ZjT5w1G6YGmFlapRbU2OsTo6xMjnG8pQwOHshEmf5zAjQnZ++yPzkeRauXmDx6iCLP15g4fJ3TJ3/hAsfvMA/T/bxt85iekIZNLt1VDvEVNnFVGUINkOFXUqlQ051loqabDU1OWqqc1TCiEeHlJosOQ25KlryNXR6dHR79fR4DXR7DHQVGOhwG2hzGWjJ09OUo6U+S02tXU51eirV6WKq0sSUW8WUWFIJm1MJmYXH6YTTpJSky4TKCVs0cZcmptyaSrkllUprKlXpEmrtMhqzlLTmaujI19HtNtDt0tOdr6MrX0dnno72XA2tOWqaMpXUZ8ipscmoSpdSmS6h0ial0iaAvyJdRolFSsgoJmgQE9CnEjCICRgkgowSAiYJIYuUcJqMcHSIT9Aqxm8W4TMlU2QUmjD8RhEBQwpBfTJBXSJBXQIh3X5KTYlUWJOpzxTTli/ngE/H0dI0HqvM4ERFOifKrBwLGTns13EkqOdo2MjhgJ7+Ih0HClR05snpyIsm5Ir0HK2wc7K9kA+ebOHCOye4evYtVibP8tPMRX69NsLPs6PcioywOj0ajXonWI1cZmXmMsszl1iaibYbz42zOBe9YM+O/Eegux3c7hW+8U+OiI947xW8vzXiXb0f4N0EzR3guFsIbwXeu233FZJ023i8k4M7QveuwRv1gOe3Ae9u2pYXdzgum7rcpkdYvDrE8uQIq1Nj3JoeZ3V6gpXI+No8hjXwRptIbk5e4MaV71icvMDK1BCLP5zn+uhXjH/xFh8/f4TneiroK8miJltBpV1MeXoylbZUquzCTNkqh4yqTAVVWUqqMpXRWbpSqrLk1OYoaY7WrnYXGjngM3GgyESP10hXgWAttOTpaMrVUJ+tojZTSbVdQWWahDKziFKziBKziLBRRECfjE+XRJEukSK9AK+AKYWQOZUSq5iyNDEVNgnVNim1GTLq7XIaM5W05KjpzNdxwGOkz2umv9DCQa+JPo+RPo+R3gIjB9xGelwGuvL1dDh1tOVqacnR0JSloj5TSa1DQa1dQY1dSWW6nDKLlFKzhJKois1SwmYZIbOUkDk6KS1dtjZBLWgWU2RIER4FZBQTMkkptsgptSqpSFNRZVNRk6Gk1q6gKi2VclMCFeb9VFn30ZSdQm+hhmMlZh6vtPF0jYMnqjJ4rCydwwEDBwqU9BfpOBI0MeAz0OfV0u1S0porodUppdOjYaAkjWfbC3n/RAMXP3iK6+OfcmvyW/7PzVH++/oYP0WGWZ0e4VZknNWZS6xELrEcucTKjDBgZ2luIjrxbJSF2eEoeO/P8Jz7Bd57gW+8Vxvb9tr73CN479XjXb0W9W1/O3iF1tqY7hd4F+LBuxvgxhoD4qPF6a0Ta4uTUV0d3Ba8MfgubXHrv6XPOzm0FvnO3wN4dzoumzrkpkdYnIyCN+bzTo+xPC38biEyspZgjEW7NyfPC+C9ep5bU4PcGPuKy1+9y1evP8UrR5o4VltAW6GFCruEclsKZdYkKmypVDuk1GTKqclWUp2tjJaOKah2yKjJlFGfraTJqabdraPbaxSaBmLQ9Rhod+lodqqpz1ZS7ZBTYZNSni6lLE1CiTmFsDE5KhFBo4iAQaiX9emTo9AVETKnUGwVU5YmoSpDSq1DTmOWANt2p5Zul54+r5FDfivHQuk8ErJxPJzB8ZCNR4JpHAukcdRv5YjPymGfhUNFFgaKLBz0mjngNgogztPR5tTSmqulJUdLY5aaOruS2gw5NTY5VTY5lTY55elyStOklFgFFVulhKMT1Hx6EV5NMl5NMoXaFIq0qfi0Evw6KUGDjGKTnHKrgmqbkup0GdXpqdSmi6izJdGSnUqPW8Ehv5bjUfg+WW3nySoHj5RYGfDpOOQ3cDhgZMBn4GChjp4CNe1OGW1OKZ1uBX0+PSeqM3mxy88nz3Yx8slzzFx4n58nv+XXyEV+iQzxU2SEW5ExViMTAnhnLrO0LuIVwLs4O3L/wDsraLcQWwffuS0SfBuhN7d5KM9vBW987ezdgHf1Tpq7Dd74qHe3pWgxr/d367q84uYc/BbwbhU5bwTZJrBNb1FZMLW5imFx8mKcdgbv0uTm5Np2CbaNke924N0JyGs2yXbWTSz6nxbea2lqJArd0bXofCE6l2Jx9ra3Ox8RwHvzx+9YunKOnyYvEDn/MWffeZa3Hu/iRHOATn869U4NZbZUytJSKLUkU2ETU50pozZbSV2umtoctVBC5pBTlymnMUtBq1NNh0tHV4GBHq8pKgG6HW4dLXlq6rIUVGZIKLWmEjKJCJmEkZEBQzJ+vdCOGzSmEDSmEDAKIyADphSC5pTo0B2hQ6wqQ0ZdpoLmHDXteVq63QYOFpo44rfyaNjGE+WZPF2Zzd9iqsjib+WZPFXq4MniDJ4ozuDx4gxOFGdwosTOo+EMjvrTOFRood9rps9rpjfaXdaVr6PdqaE1V01zjorGbCX1WUJUXJUhozxdQqlVQtgsJmhMwadLwqtOwq1IxCVPxCVPIl+WRJ40iXxpEi55Mh6liKBeQplFQY1NSWOmkuZsOa05UjpypXTnSekrEOB7rMTM41V2nq7L5vFKO4+WpnE0ZGLAp6e/SFCvR0NXvoLOPDldLjkHPCqOhEw8XuXglb4SPnqmi5GPnmFh5GN+unKGf0UG+XVmlFuRUVYi44LNMPs9i5FLzE+NszgThdHcmJCQnd3s8W4X5W0Jzo1Q20V1wKZtxLazQxS8CYLbVEas7BK8G9fZTf1uDIobB55vp9Ud2o63A298dP+7xYgwy/W2hu+gkV1p49AaAVQbZiusqyQQtLhOO0H34u3Id3IH8E7ePXgXpoY2NUrcHrKzcfbDbaguzozGPZxyffQfK5tbA290P2Kt1TFLZCE2T2JmmMXZYRZnhliIXGRh8jwLV86xcPkb5se+YPyzV/nwmQGe7angYFkuTS49NdkKKmxiKmypVKSnUmWXUp0ljw6yUVGTo6IqS0lNlpKmHCXtThVdLi09BQYOeIz0ek30FBjpcutpy9PSnKuiLlNOpU1MiSWFoDEJnz4RvyERv1F4OKRfLyJgSCVkEhMyS4RZuxbh1r00XUp5hoxKuzCIpjFHRatTS5dLT5/XxCG/leNhG0+WOXimKpsX6vJ4qcHFSw35vFSfz0t1ebxU5+TvNTk8X5XFc5VZPFuZxbNV2TxbncPJyiyeKLHzWMjG8aCNRwI2jvrTOOKzMlBoos9roNejp6dAR7dbS6dLS1u+hqZcFfVZgl1Sni6jxCImZEzBrxXhVSVRoEgkX5aAU5JArjiBXHEiuZJEnNIkChQiijSpFBslVKXJqLfLaMmW05Ejo9sp5YBLzsFCFYdDeh4rT+PpGgdP12TydE0mj5WlczRo4pDfwIBPT59XQ7dLSWe+AN4et5L+Ii1Hw2aebszj5b4wp57vYeKT55i78D63fjzDL5FBIeqdGWd19hIr8eCNxAM2WtWwDXh3czssRLu3RwHcbRQZD8aluFKw3doPWw0kX95i+XjwbgXrrTrW4qPY+KqD3YD3p+jXuyk922ip/G67jq/tNXxHLUaG16Lo9bAVZivcnBpkfkp4PthO2gzazVqaHIyWkm0P3q3guy10Y+CN/10Uhje3UGza2abOu9kNdkvUcrkZWV8psfY4+rU5DDGgC8dvMRJ9osTUBZavnufayCmufP0WX//jMV4eqONojZv2Iiu12UqqM+VU2SVU26XUOGTUZMmpyVZQnaWIjm9UUJOjpsGpoT1fQ49bS5/XQH+hmYOFZvoKzXS5DbQ5NTRmKanJkFKelkqxKZmAIRGfPoFC3X6KDIn4TEn4jSn4DWKCJulaHW5pupIym5JKu4rqTBV12WoanVpa83V0uvX0ek0M+KwcC9l4vNTBycps/l7n5NUmF2+0enm7vZC32ry81ebhzdYC3mwp4PWmfF5tcPJqvZNX6vN4pSGPVxvzebk+j+ersjlZ5uBvpZk8VZLJk8V2Hg/beDSUxiNBC8eCZo4GzRwJmDkUMNPvM3Og0ESn20CLU0d9lpoau5KKNBklJglBfSqFqmRcsv04JfvJlSSSI0kiR5JEtiSJ7NT9ZKfsxSXbj0+VQJkxhfoMKa1Zcrpy5RxwKejzKhjwq3mk2MATFWk8U5fJi835nKzN4vGydI6FzRwK6Okr1NDtVtLpUtDpUtDtVtLr1TDg03Os1MqJWgevHizm02c6GP3wJPMjH/Pz5Hf8Ehnil9lxfpq7xOqckFxbjIyzEBGev7c0O8rq2rzfrS2G3YNXmDGwbUvyfQLvbhs67iVK3jijYavH+GxXf7wOuLMCdH+au7TObtgVeDds9x7Ae2ctTscPqNkw1Cb63Kn5yYss3EG7Am8sIl6r5b17+K6D7hbNFjEY7gTeNfhu5XFvBG80Ol6KCPbC8lqjRgy8sYvURRanL7I8fZGlq+dY/P4MV868w7m3n+LdE+083lREd9BGY76W6kw5NQ4ZtZm3J23V56ioy1EJCTeHlOosBfVODS1uHd0ePf1FBgZ8Jg75LBwsMnPAa6I9TydA1yal3JJKsTGZoEGIdIv0CYLWwJtKwCglZL4N3XKbiiqHmtosDQ25Wlry9XQUGDgQB9wTpQ6ersjmuRonLze4eKOlgHc7vHzQ7ePDngD/7PbxQXeRoK4i3uvw8k5bAW+3xuTh3TYvb7cW8FpDHi/X5PJidS5/r8rl+cocnqvI4pkKB38rz+DpCkFPVWTwZIWdx8vtPFpq52g4g35fGj0eCx35JlpyDdRnaqiyKSg2ifFpkihQJpIvT8QpSyJHlkSWJAlHyj5sSXvIEu0hT7xnDb616RKaHTI6cmV0u2T0Fco5GtBwotTEs7UOXm118WJTHs/V5/BkZQbHis30+3X0eNR0upVRqeh2qzng0dDv03E4rOephhxe6Q3x+fM9XD71IteHPmblx7P8MjPCzzH4zk6wPBNNzE4PszQzyuq1MVaujW0L3t1YDbehtvto8n6Adyf4bgveuTuDd83H3co6uAN4Y91oP81O8PPcJeG47zYht8X27xm8W81MWNPGiWHrhtrsDrq7Be9WtsNO1Q6Lk8PCMlFtBd1N4J3awpeOQTcyHKeNs39vv77Oaoh5wlG7Y3laqPFdnhllMTYKc+oiC1MXWJq6wPLUeeYvf83c0Gdc+OA53nuig5MdYQ6WZNLiNlCXo6LaIaN2bbShmianhkanhsZcNXXZCqoypdTmKGh0aenwGjjoN3EkaOFwwMohv3Ut2m3OUVNjk1FuEVNsFBHSJxM0CH5uwJhMwJSM35iEz5hEwJS61nVWYlVQlq6kMkNJjUNFfbaa5jwtnQUGeovMHA6m8VhJBk9VZPFcjZOXGly81uLl7fYiPugs4uNuH5/1BjjVF+TT3gCf9Pr5tC/AZweF7z/qKeLD7iI+7Crio24fn/T4+bjbx/ttXt5pcvNWo5s3Gt283uDitfp8Xq3P45X6XF5uyOXlRmdU+bzYmM/zDS6eqXPxVJWTE2U5HC/O5kgwk96idDrcBhpy1FTYZIRMqXi1yeQrE3EqBPhmihNwpOzDIXqYTNGDOMUP45HvI6BJpMyUQq0tlZacVLrdEg771JwoNvJsdQavNDl5rc3Nm51eXmx28kSVjSPFJnp9Wjo9ajoL1HS41XTkq+nMU9HrUXPIr+Z4qYUna7P4x8FSPnvuAMMfPsfc4Mfcunqen2dG+GVugp/mhM6w5dh8k8gwyzPCY+O3Go5+t9oOvLuB772C927B/D8RvOsaKu4HeHeEbgywUehu+t0uoXv34I3q6lalZvEAvv36dtAVwDu0I3i3nPW7yceOX3ZDZBwH3qXpkWhiYJTF6aE16C5OXWBp8hxLV84yM/gJl0+/wacvHOaZzmIOlefQ5jVSn6uiNlNObaachhwVTU4tzXlaWvJ1NOdpacxVU5+jpDZbRoNTSatHR4/fzKFQGseK0zkcTKPfZ6G7wECrU0udXRGFbgpBXTIBXTIBvUhInplSCJpFBIzCQyCDplTCZjklVjllaQoqbAqq7Qrqs1Q052rocOnoKzRxNGjlRGkGJ6uy+Ht9Hq81F/BWexHvdwX4qCfIZwcCfNEb4MuDQb7sD/HFwSCfHwzwxUCILw+FOT0Q4vN+4bVTvQE+7wvyZX+Y0wdDnOr283FHER92FPHP9iI+aC/k/bZC3mv38m67h3c7PLzb6eXdzkLe6Szi7U4fb3b6eb3Dz6stRbzUWMjz9V6eqfXweEUuR4ptHPCZaXPpqM1SUmwVU6QXUaBJJk+ZTI4skSzxfuyih0lP/CsZSX8lM/lBnOI9eBX7CesTqUpPpCVHRJ9HwfGQgZMV6bxSn8NbHR4+7A/xZpeX5xqyeawinf6Qke4iHV2FwvyL9nwN7U4VPS4l/V45h/wajoSMPFmXy4s9xXzyzAEmPnuFm6Ofs3r1HL/OjfLL3Cg/zY6uNRstx4ZLRUb+7eDdNXzn7h907wa8q1uB99pvsxp+nrvErd2Adwew/27TpK+7AOy2IN04snGbZeevXmBhO01eYHFNO8P29noXN2nxalz52VoZ2ubl5q9e3Owxx2Y9TA0xPxWzS7Yfwh572m+8bg9oH17zgQWbYXQdeIUuuOHoe19kKTLISuQii1fOcmPiNGOn/sEXLx/nlYE6jlTm0lVkpjlfQ32OgroswV5oztPS5jbQ5jbQ6tLT5FRTn62gIUdBk1NJW4GWHr+J/nAaR0syOFaSwUG/hU63nqYcNdUZMsqtEsLGVAJ6ET6tCJ82GV9spKJBRMCYLCTXDAmETCmUWGSUp8mptCmotStpyFLR6lTT6dbRV2jkWNDKk2UZPFudxcsNTt5ocfNuRyH/7PbzSW+IU30hvugN8mVfkK8Phvm6P8yX/UFO9wf4aiDE14fDfHUoJGggxJf9Yb4eKObMoRLODJTwVV+Y070hvugN8XlUpw4EOdUb5LO+IJ/2BfmkN8DHvUE+7g3yYW+Ifx4I8X5PmHe6QrzVEeTN9iCvtwV5scnD32pzOFHp4FhJBn1+Ky35OqozlRRbpdFpaEnkSPdhFz2ENeHPWPc/gHX/A9gS/0yW6EHyJA9SqP4rpeY9tGSncqhQy5MlVl6qzeat9gI+OhjknZ5CXmnP42R9JsfK0+gPm+kLmjngM9PtMdLl0tPtUnHAJRESdQE9R0vSOF6ZyYs9xZx6oZ/xT1/kxsin/Bq5wK+zQ1H4Cp2ey7H28sjw/XkG2zZQWp0dX5sNsTI7JpSdbQff/zB4t4xGt0yujW+Khjcm1u6UXFu9toWPfEfwRuF7z9CNRat3WvbqBeaj2g6+i7uA77bgXrednddZ249tPsfClHDrf3Pq4qYh7Le960FuRpe5MXmBG5MXhOWj6yxEhtaBd20u8TqveTC6HxdYmRni1swg85e/ZvrCh3zzxhO8eqiBx+o8dHiNNOWpaMhVUJ+jiMJVRatLT4fHTHuBkTa3gaZcFXWZUppy5LS7NfT4DAwUWzlalsGxcgdHSux0e0005qiotEkJm0QEDSJ8OhFFWhGFahGF6lhda/LaMPGAIZGAMYEScwoVaTKqbQrqHEqastW0OTV0u3X0Fxk4FrLwVFkGL1Rn82qDk7da3bzfWcjHBwJ81hfii/6wANKDYb45GOZMv6Cv+0N81R/gm0MhzhwOx0kA7tnDpXx3pIxzh8s5e6iMbw+V8u2hMr49LOjMoVLOHC7jzJEyvjlcxleHS/nyUAlfDJTw+UAJpwZK+bS/lI/7Svmot4SPekv5qLeMd7oC/KOtgJdaXLzQ5OKpGiEC7vKaqM9WU5omxacXka/YjyP1ISwJD2Da90cMD/8B48N/wPTwH0nb/0fsyf8Ll/xPVFoT6cpXcjxg5u9VmbzR4uLDXh/v9xbxVk8BL7Y5eaLWztHydA6XpNMfTKPPZ+WAx0y3S02XM5XeAgUDPi19hVq6PWqOlTt4pa+ML18cYPKb1/n5yjf8GjnPf18b4Ze5EW7NjrA8IyS3F2f+L4E3/pFVO8H3Pwbe3Zd73Y9yst1YGb9bB6V7hOydwLvlMrsA5m41f+X8ttrV+hu01f7OT15cSwwubKH4pOE6TV28bb3EVTSszXmIJvfmr1xk/sqFNfAuT19kefIcUxc+Yujjl3jvyR5O1PvoC9lpzlfT6FTQnK+mOU9NQ66Khhw1zXk6Wl0GWvP1tORpachRUOsQ05wrp8ujpT9o5pFyG8cr7BwqttHjs9Dk1FBpk1JsTsGnTaRIm0yhRoRHLaJAmUyBIgm3IoECZQJFmkQC+mSKzSLK0lKpskmptytpztbQnqenp8DIQKGZY0Erj5ekc7LSwYu12bzelMc7bW7+2eXl4x4fp/oCfHEwyJcDIb7uD3PmYJhvDxbzbX8x3w6EOTMQ4puBIGcOhfj2UJhvDxdz9kgxZ4+U8N2RUs4dKeP8kXJBhwWdO1LBuaOCvjtSzndHK/juWCVnj1Zw5kg53xwu56tDZXwZ1emBMj7vL+Wzg6V81l/Gqf4yPu4r5oMeP+90FvFGeyEvNbk5WZ3LoyUODvrSaM83UOtQETZLKFAnkpW6h/Tkv2JOeADj3j+if/gP6B/+Pcb9v8cm+iNe9cNUWkX05Kl4Imjh71UO3mrN490uN+/1eXitK5+TDQ6OV6ZxKGzmoN9Mv99Kvz+NAwVaOp1ielxy+rxq+rwaegs1HCm28lRDPm8eqeb8W48xe+4dVr4/zf+eG+SX2SFWI0MszwxvWcd7P8G7/eOHdobvb9H9BO+m9beIhHdsoNhim1tFursD7zbwvVvoxoN3O992d1A9v0G7g+3dwncjeLeD729VrDEjBt7l6RGWJodZuHKRGz+c48aP3zF/9TyLsYTa92cYP/0Gn7/8KM/3VNFVmE5znpa6bCmNTjltBVraCvQ05WloyFHTmKuhyamlyamhKVdNfZaMGnsqLU45vUV6jpZYebLGwYlqB71BK00uPZV2OSGTiCJtIm7lfgpUiRSoRbiVybjkSeRJE8iT7MMl3UuhKoGQPplyq5iaaPdZW46GbpeBg4UWjgXSebzEzsmKTF6oyebVRidvtbr4oNPDRz2FfNbn5/ODfr7sD/BVf4CvB4KcGQjxXX8x5/qL+W6gmLMDYb4dCHFmIArdQ2HOHi7m3NFSzh0t5fyxMi4cK+fC0QouHq1g8Eglg0cquXisiouPVHHhWKWgR6q4cLya88eq+e5oFWePVPLt4QrORPXN4Qq+OlTG6YFSvjxUxleHy6NALuWzvmI+7AnyToeP15q9/L3exd+qcjle7KDHY6EhS0OJWYpbmUiW5GHSkv+KYf8DqPf8HuVD/wvlnt+j3ff/cfeW3Y1d6dpu/4t3d5JOOlBMLqNsmZlllC2DzGzLzJaZsVwUqhRzlV1mJpmZXZzuvd9x/sd1PixJlqkgO713n/PhGrbWmktWJWNcvv3MZ875BQ5nv8bX8Hvibc+h9DahLtiS67EO3Erz4GGhH7fzvLmscKY62gZlsDn5UjHKIFtKQxzI9xOT4aFHlkSfHG9D8v1MhNVvMnOUQZbUJ3ryqD6VycdNbI/d5//ZGOSfa8O8XRlR7+m7b3LrvyHfzxLvJyTfP0O+/x3xHvpv/NQOhc0PiPdDCflzxfuvENAfF6/A50j3z0y9R6b1fb9U9pQ19jCi7Q9+szyunfB7tTDMzrzwWV8vD/N6aYjtmW6Whh7TfbORGxXpVCcGkuZtRbKHiER3A5I8DFF4mZDqbUaqlxiFZJckNxNh9ix71wAAIABJREFUZZqbIameRuRJzSkPs6M62oHaGAfKwm1I9zUj2sWAUNsLBJqfwVd0ConRCTwNT+FpeBpPgzN4GpzBy+AM3oan8Tc5Q7D4POHWF4lxMCDJ1Zh0D1Nyvc1RSm2oCHagLtyZlmg3rsZ78HOSJzcVEu6le/Moy5enuf60FwTSURhIV6GMriIZ3UVB9BYFM1AoZ7BQzmCRnAGlnH5lKP3KUPqKQ7XSHSwLZ6g8gpGKKEbKoxgpi2K0NIrR0mjGSqMZLY9mpCKa4XId8ZbHMFQWw2BpLAMlsfSXxNBfKtBXGk1PcQRdyjCB4jC6i8PpUUbQWRROe4Gcp7khPMiUcSstgJ+T/WiN96YqzJV8qT3J7mLkNvr4mZ3F1eA4tue+w/zk1xgf+wr9H/6GwQ9/w/zE33A68zUy4x9Itj6NUmJAi9ycX5OdeFTgy/1CH37Jdqc5yYEyuTn5UhHFMivKgu0olJqT421MtpchWRJ98nyNUAaYUiwTowwSUxXtyE/5ITy/lM3M88u8m2nn/VIf/1gfEw7OXDu4kvIPiXf9zxPvp2wf+T8i3v3Pb07u2d7xk9rDPrHEcKR4D1uS+6+Q7eeUGARpDaklO3AoO/Mf5o8I+bDke1Qd+qU6det+5qOWN+8KeoRXmlY2na6LV4sjvFwQatnvVkd5vTTI6ngbE+03eNBcRH1aKEVyd1I8xCS7m5DsaaQlRSIi3ceCTD9r0n0sSfUyJ9HVmBgHPRQexuT6m1MWZk9jgjuNCa7URttRFGxOgrsBwbZnCbQUjsHxNjmFh+FJ3AxO4XrxFG4XT+NhcAZvo3P4iy4QbH6RCBtDYh2NSXQxIdVdRK63OSVSG6pCHGiIcKU11oMfE725keLD7TQf7mX48CjTh6fZvrTl+dNZGEBXYSDdRTJ6imT0KoPoLwphsFDOcFEYw8pwhorDGSoOY7AkjIESOf0lcq10RyuiGa+MZbwilrHyaMbKohkvjWG8LIaximhGK6MZrlCLtyya4fIYhspiGSqNY6g0nqEyNeXxDJXH0l8aSU9xGD3FcnqKQ+krDmegOIqB4ij6lJF0F0XwIj+MZ7lyHmSHcisjmKtJ/tRFSygIdCDRQ4zc3hAf8TlcDE9gfe47RCe/5cKx7zj7/d8x+O4rxN/9B26nviBY7yvS7U5SIzXkx3hbHuV78bjYl7uFXlzPcKEqwpwCqRHFgeaUBVmjDLQk319MjrcxGR565HobUhxoSmmQGSVBppTJLamNd+V6Xgi9v5SyMXSXN7Od/N+tCd6vj6knd0f3bs70ieI9sOvXnyDeT2n3+p8U74Ga8R/YFvJPTbyvlg7vMPgkDkmBR0l3jwQPlZ0g3Z19HLi2X7p7xg4K76Nhz8/ci654dxYHD3Dg8+37/JrEu0e8ml9kWlkP83JxhFc6CO1vw7xZGuLt8hDvV4bZmeliqvM32n+p5poyHmWEOzmBdig8zUjxEJHiYUKKpzEKiTFpXiIyfcVk+loIu4h5iEhwMSDG4RyZPiaUhtlSG+tES7I7DXFOlIVakuVjTJTjBaSWZ/ATn8ZbdAoPoxO4XDyGy8XjuOidwF3/FF5GZ5CKzhNirkekjQEJDkakupqQ5WFKgbeYMqkVtcG2NIc7cSXGjZ8SPfktxZs7ab48yPTlcbYvz3L8aM/zp6NALd3CQHo04i0SxDtUFMqwUs6wMozh4jCGS8IYLg1jqEQQ8HBZOCPlkYxVRqOqikNVFct4RQzj5dGMl6mpiGasMloQcEU0oxUxjFXGMloRy2hFHKMV8QKVAiOVsQyWR9FfFk5faRh9pXL6S8IZLIlisCSagZIo+ooj6SkMoyNfzvO8UB5mB3MzLYBrSb7URrhRGGiPwtOcCAcjpOYXcDc8ie25HxCd/Bb9H77G4NsvMf77X7H+4a+4nvqCMPEPZLmfpy7MnJsZbjws9OZJsR+3cyU0xdhQIjNBGSiiMNCUIpk5SpkVuX4iMjz1yfYyoMDPhOJAM8qCxVSGWVEdaU9LioRHtSmM36tjtf8Wvy/18m55gNfLg8K8wtq4egn7JG/WhQMa325MC1/Xp3Q2wNFsUq4jQu29TxDv+l4O/XP+MxLvkeM0ovyMZcb7uxrealKvlv++dA/07e5j/+f6y2F/3u9NhZ+HRmr7Owr2J8WdhUG1KAePYIDthQG2F/q17CwMsLOow777h415uTjIyyXhM+15VnfM0uAedpYG2V4a0GFQ6FJY2ite3c+rla9OS95rnb8gXqrFu7MwzM7C0O5E2uIQb5aGeb8yzO8rQ7xf7mdj/Al9dxq4UZlCdZIfGX4WpPuISfc2JVViSoq7KQoPEeleQuN9lq+ITB8RqR5GJLnoE+90gRjHM+QFmlKf6EiLwoVLqW7URttR4GdCsrMeoTbn8BWfxkstXVf9Yzie/w7nC9/jqvcDnoYn8BOdIdj8PJHWF0l0MCDDxYh8TxGlPmKqpZY0BtlwWW7Hj1FO3Ehw43ayJ/fSvHmU4cvTbD+e5/rzIl+6J+l2Fwny7S0Koq8omAFlCIPKEIaKQxkqDmW4OJSRUjkjZWGMlIYxXBLOaGkEY+VRTFTGMFUdx2RVHBOVMUyURwvyLY9moiJauFYZg6oyBlVVLKrqOC0T1XFM1MQxXhPHeHUcY9WxjFRFM1QZyWBFBP1lYQyURQhpuTSaodIoBkoi6FfK6SkMoTMvmLYcGY8yA7iT5s+PCV40RrpRKnMgQ2JJrIMJQeLzeBocx/7M3xEf+xLj775E/5svMPruS0yPfYW74XfI7U6SJzXiSqI993IlvCgJ5FmhlOuJjlSFmlEoMyJLepGCIDNKQ23JDxCT4WVIpsSAbC8jivxNqQy1ojbchppwaxqiHfglV8bT+hRUDxp4rXrM27kO3i338XZ1mFdrY7xaV/F6fYo36zO8WRc21nm7NsPb1Wneru62hL1fn+D9hmq3hrm+e5LuUWnyvY5MPppYN4/gE9OrsFeDIMdPWV78R+u4fzobh2wLefBP8IN/1n+6dDXPfEC86p+zMz/Atjal7pXYtvrefvFuL/QfkObH7mvke5R0D5Pvjlq4W1oOinf/Z9atC78+JPEKSXpYYEF4/uWC8N/k7fIw/1gb5f3yADtTL5jp/JWHl/JpyAiiMMyJJA8jFBJj0r1MSPUUqcVrKojX21hY9eRljMLNgCTniyS7XUThqU+x3IKWVBdaFM40JjpSJrckw8OAaJtzBJqfQWJyCnfD47jo/4DThe9xPPctrnrf42lwHD/RaUIsLxBlq0+ioyEZrsbke4oo8xVTE2BJU7ANV8Ls+TnKkd/iXLmT7MH9VAmPMnx4muXL8xw/XuRJ6SwIoLtoN+X2FMnoUYu3vyhER7wCwyWCeEfLwhgtDWekJJyxskjGy6NQqcUryDcWVWWMINyKaFSVMUxWxTJZFSvcr45jsmYXVU0cqto4JtSM18QyWhPDSPWufIcqohiuiBEoj2aoLJLB4jD6i0LoKQimMy+ItlwZT7IDuZ3qz0+JPjRGeFAS6ESmpxWx9sYEi88h0T+Gw5lvEB/7GsNvv0L/uy+5+N0XWJ/7Gi/T70hwO0elXMzPCmeeFwXQrpRxM92Tllg7SkNFZEn1KAw2pSzMjiKZBTm+IjK9DEn3uEiujzEVIZbURdhSF25DfZQdl1M8+TU/iK6reSx0XGNr7AHvl3p4tzYk7G63NsGrtUler00L4l2b5e3qDO9Wp3m3OqVdvCOcdabZx3ZKm4o/RbwfLRFsfF5r2KEp+78p3v9N+R4Q7+E10n4tHxPxwdprv3rM0a1fB8sDh4tXk173y/VjotWVsm554nPfQyPf7aVBdvaVGg4Tr27qfb2vxvtyQRDv9uII2wvDbM8PsaMW77uVEf5rY5y3C70s9t+j51Yd14rjKIxwJcPfkgQ3A5LdhYmyVA8TbeJN9TQmTWJMmpcxaRIjUtwMSHYxIMtbRKHMgupoey6nudKY5EhFpBW5/iISnPQItRAm09wMjuOk9z0O5/6O47lvcTr/LZ4Gx/E3PUOo1QViHAxJcTEm00NEgZeYUj8LqgOtaQyxpTXMgR+jnfgt3pU7SR48SPXicfqudNvyhLTbVRiwW1pQBtFbJKO3UEZ/UZBWuoPKYAaVwXvEO1YezmiZOu2WRWrlqhGvRr66st1DzV7xTtbEoaqNR1UnMFEbx3jtrnyHq6IYqYphtCpOoDKWkfJohkrDGSiW01cUQndhMJ2FwbTnB/MoO4jbaTKuxftRF+5JsVq+cQ7GBIvPI9E/gd2Z7xAd+xqD777kwt//A7OTf8XhwhcEW/1AppceDZHW3Mvx4XlxEA8LpNzI9KQ2xoo8mQHKEDHlYXaUhFhTGGhBlrcxyS7nyPC4SInMnNpwW+qj7GiMcaAp3pmWFE/uVsbR+0sJC10/8ftCJ7+vDvJqdVi9r8gEL1fV8l0TTq4Q2BXvu7Vx9bLjceHMv9VJ3qxN8u6I040/V7yv9y0b/qgkDxXvp2+o8+8k308Qb/8BjprgOky6WvEe2k0wePjE2IKOfDVpV0e8H5Tm/vKD7njNv2FhgJ0PyHv7sPdYHGB7cYCtxQG2Fz8uXm3q1an37kpX/QtlcYitpWG2FwXxvlT/RfB+ZYT/XB9je/IFo4+vcq8xlxpFIGlSK1K8hH7cFHdDUj2MUHgYk+JusqfOq5AYo/A0Esa4G1EYaElNtCNNCc5cTnWlNtaWwiBTFJ4GRNhcQCo6g4fBCZwu/ID92W+xO/0NTue+xU3ve/xMThFqpUesgyGpbiJyJGYU+phTJrWkRmZDY6gdreEOXIty4tc4V24nuXNfIeFxujdPM314lu1LW64f7Xl+dOT7q8UbKAhXGURfkYz+IhkDyiAG1SlX81Uj3tGyMMbKIxgri9Cm3YmKaCarYpmuidcyVR235/V+pmrid8VbG8+kWrqT9QmCfOviGK+NY6wmltHqGMZq4hirSRCojme0MoaRskiGSsIE+aoXcHQp5TzPl/MoR85vqTKuJvhTHyGhROZElkSQb5D4PO76J7E6/S0mx75C79v/wOTY/8Hy1P/By+hrou1OoAww4WeFO4+LAnleFsyj4gAupzhSKhdRGmpOWYgNpSG2lIbYkudnRorrBdLc9Sj0N6Ui1IraSFsaYuypi7GnLtaR67ky7tckM3a/nteqJ7xb7OHVyiAvV0fUy9c1MhVOrXi/Piuckqsj3jdrwpauwv4iqj9dvK83VNrN0T8qyA1hJdke8W78CeL9nC0d/1Xi3Z7rZ3tur2i35/q0fEjEh93bme/n5fyAsHfswiCvDilj7P4czTN7xb+tRjNBpplE29a5px2jM6G2f+zWXJ/2Zxz2rICmpLHvF8DCoPb69sKniXePfPeXVhYG2VocYnNxmO1FIe0K0h3l/fII75cGWep/wPPr5bTmR1MU6U6ylxkKL1PS1PvIpnuakOphTLKbEcnuxsICCokJyZ7GJHsaofA0JtNbREWYHVdSPGlNduVSkiPlYRZkeBsS46iHzPw8EsPTOJ0/ju3p77A99XfsT32D24Xv8TE8QYj5eeIcDEl1FZEnMaPY14JyqSW1QdY0ye24HOHAtWgnfo515Wa8G3eTPHiokPAk3ZtnmT48z/ahLceX9lxfOvL86C6Q0lsUQF9RIH1KGf1KGQNFMgaLgxkuCWW4JJQh9VdNiWGsPJzxigjGK3alqyklTNfEM1OboJXrTG3CoUzXJjBdG8+UhroEpuoTmKxPYKohkamGxF0Bq0sP47XxjNcmCtQkMFYVy2h5FMNlEQyVhjNYIqyY6y0Jp1MZQVthBA9y5NxMD+Zaoj9N0V6UBTmT5WlJrJ0RAWbncbl4HKsz32J07EtMjv8V0+P/gdP5r5CKviXVTY/GaDvu5PrQXhlKR00Yv+V40hBrRWWYJcoAQb5V4Y4UB1mT5WMibB/pY0iB1ISyUHNqIm2ojbajPtaRSwpvrucG03m1gNXuX3g5+Yw3y328WRsRdgxcHuP1ygRvViZ5tz7D75uzvNuYVp/UO8HbdeFEa2FnPaE88WZt6pO3XPx08ao+Kl7d+ujuJNWnJ9nDShe7E27/FuLdK1hd6X5Ivh/i5Xw/r+YHeDU/wMt5nVSsm6g/8P7bWmEO7ClNaH5J6LK/hUx37NZsH1uzfYc+tz3Xv1tL3pOyD5Y99pcTPihezTidXziaFL+1MMjG4hDb6vd4uzzCP9bGeLc4yMupLsaf/sRvVRlUJPiRFWhHoocJqV5mZPlZkOktJkNiisLDmCQ3Q5I8jEjxEpHsJSLR05gkT2PSvUXkS82pj3Hm1yxfrqa40hhrQ1GgKYmueoRan8Pb5BzOeqexPXMMqxPfYnvqWxzPfIuX/nFkpmeIsdEnzVVEnkRMia85VQGW1AVZ0yy35UqkAz/GOPFznAs34t24nejO/SQPHik8eZLuxbNMb9qyfGjP8eFFrg+deb50F/jTWyilryiAfmUgA0oZg0oZQ8XBDJeGMlK6K12NeMcrIpiojGSiImpPDVeTcHUFO1uXeCgzdYlM1yXsUp/IdIOaxiSmG5MOyHeiNoGJukQmahOZqEkQJuEqoxktj2SkLILhUmHxxkBZJL2lkXQVR/G8MIKHuWHczgjm5xQpzdESSgMcyXC3IMrWED/RWZwvHkN8+htMT3yF8Q9/xfrUF7id/4pIm5MUy8z4Mc2dtsoQ+hqjeFjsx4+pTtRFWlPkZ0pZsA01kc6Uy+0pCLQg29eEdIk+mV76FAaaUC63oDrShvpYRxriXGhM8OBhVSKT9+pZ67/F64Uu3q0JKyGFeQdBvu/Wp/h9SxCv0Do2wduNCd5saPaT1u2E+ONJ90CpYePjPcX7paXbLfAh0R8mu8Pqxf+fEe/nsjPXz8u5fl6pv+5nZ65vj3iPfB91otWVpUam+4W6X85bs31szvTuGf9BCR8h4qOEvGcScF+9er90D4hXXQd+tzLKP9fGeDndzULvPTp/qeVSbhQFYa5kSm1QeJmR4WNOtq8FGV5mpLobk+JuRJKbgZBwvU1J8TYlwUMQb7a/mNJQG1oSXLmZ5cPlBEeq5Gbk+BgS63iBQItzuBuexf7cKWxOHcPm5Hc4nT2Gh94JAkVnibK+SIqjEbkephR7i6n0N6deZklLiDVXwu34MdqBX+KcuRHvws0EV+4kunE/0Y1HKR48TZPwPMOLtixvXuR405HrQ1eeLz0F/vQVSukvCtBKVxBvEMMlmpruXvEKiffD4j1ctgnM1CUyU38IDYnMNCQx0yhwmHjHa+MZq0lgvCaBiZoEJqrjGa+KYawiitHySEbLI4T0WyYsSe4piaRDGcHzgnAe5YZyJzOIn5L8aQzzpMTfgTQ3MRG2+viYnsZO73ssTn+DyQ9fYX78S+xOfoHU5HsU7heojbTmboEvXbVy2ipkPCgS/t8VS80olVlRIbenTG5HcagNeQFi0iUGpHnqkeNriFImojLMivoYe+qiHKiJdOTX3BA6mrOYfNTMluoJ71b6eLcyyDutfEd5u6bi/eY0bzYm1S1ngnTfbOrUYTemeLMxxVudTWT+6MIHjXw/qcRwiLg0m9l88nOaz/wJfb3/u+Kd+zPF28fL2Q/zKeI9TLZHsX/s5kyvIN7PkO+WDp+ShA+M+QAa8W4uDrGjbjl7vzrKf66NsjH2nNFH17hXn0tVopRMqQ2ZflZk+liQ5WNBto856Z4iUlwNSXYzIMndgGSJEak+ZqR4m5HgYUyypwkFMitqop24muzOrSxvWmLtKAkwJM1djwi7C/iZncNR7wzWp09hffIYdqd+wO3CKfyNzxFuqU+SozHZbiKKvcyo9BNTF2BBS7AVV8Ns+CnKnl9jHbkZ78zNBBduJ7pyN9GVB4muPE5x51maJ20ZEtqzvOjI8aYz14fufD96C/zpL5QyUBSole6ueIMZLgnZI17NxJpQajhcvLN1iczVJ+1Bk3B1ZTvbkLSHucZk5hqTmW1KZqYpWSvf3XJDHKPV8YxVxwvirYlnojqWiapoxiujGKuIYLQ8gpGyCAZLI+gviaBHvQdEW2EYT/Ll3M0I4qc4f5rknhT726FwFxFqo4e78Ulsz32P6NjXmH7/JRbf/xW3838jzOoYef6G/JTuSntlEF01oXTVhPJLmgflgeaUyiwokVlREmpLWYQDhcFWZHgZonC/QIbkInl+hpSHmFMfZUtNuA2Voda0Jkm4VRBG749KVgZv8Wahk/crffy+KvSKv14a5s3qOO82p3i9PiFszr8+zuuNCd5uqXi3PcXbrWnebk7zZmOatx8R3r+CTxXYh8T7OXs3/M+Ld6aX7dledmb71PSyPdvz2ewcxsw+jhqnfo+tPfR+MhrJHsbWTC/busz2sf0xkc/tRUjDB9nSQXv9QClkt46tEe/L5WHh5OSlQd7O9zHffZvOn6v4uSSJ8lhvsqU2ZPtbaZNumocJCndjkt0MSfEwQuFlhMLbRCg1SExI9DAm1cuU0jA7WpLcuarw4Oc0D+oirMn31SfJRQ+59Xm8TM5ie+4UlqdOYnf6BK7nTuJneA65uQHxdsZkuJpS4GlGubcZtVJzmoMsuSq35ucoO36LdeRWvDO3E124k+TKnWQ3HiS7CdJN9aQtw4sXWd505vjQletLd56vVrqDykCtbHcJ1ibe/ewm34g9Nd6jxKtbWjg07e6T8Iya6fpEpuoSmKyNR6Xu8R2riRcSb20iqtoEJmvimayJRVUdw0RVlFrAkQyXRzJQFkFfaQS9JRF0FYfTXhTGk5wQ7ipk/BTrS73chSJ/KxJdjZFZnsfd4CRWJ7/D4tjXWPzwJU5nvkIq+jvJbmeoj7HiXoEXHVXBDDRGcifHl/pwOyqCrSiSilEGWVISZkdRqDXZ/iIyvA3I8LpIjo8+JTIRNWFW1EXY0BhlT2u8Gz8qfHlSm8z4owZWh2/zZu4F/1gZ4P2yUOJ6szqmPhNwnJ21UV6uj/F6c5w3WyreqsX7ZmNaJ/X+z4r3Dwt74+Ck3L+neKd72J7uYWemV2C2h53ZbrZnu9me6drD1nQnW9OdB67vzHYfYP+YD43V/LytmS42Z7rYmu1ma7abzZkeNmc+LGHNmI3pbjamd5/RPqv5d6nZnvl0oWuZ62Vrvu+jfLhkInRPbC0O8mp5WFgaPN/Hjqqd8SfXuN+Qw6WsMEojPcgNsCFXak2OnyXpniKSnPVJchX2XlBIjMnwFZHmIyJJYkyihxFJ7kZk+ppRE+3M9QwfrqV6cDXZmcpQc7IkF4lzuECQxXk8DM9gefoE5ieO43T2JN4XzxJipk+crYg0ZzPyPC0o8TKnykdMY4AFV0Kt+DnSlpuxjtxJcOZuogv3kly5l+zGvRQ3HimEpNue4cWLTG86s33pzvWlJ8+P3nx10lUGMlSsm3CDtUl3v3B1OxuGS+SMlh7s4dUV73xDso54Ez4oXl35al5P1yUwVSt0PqiqY5moFroaxmsTUdUlMVkniHm6Lp6p2jimamNRVUczURXFaEUkQ+URDKprvn2lEfQUh9NRKOdZdij3U2X8GOdFfZgTeb4WxDoZ4G92Doezx7E+8S0WP/wNu5Nf4qH3BeHW36OUGfFTmhPtFUGMtsbxuEjGlThXqkOtyfc1piBATLHcFqXcljyZOdn+JmR665PppUeRvxGVwWIaI225Eu9Ma6wzzVFO/JYXQse1XKbaLrGjesQ/l/v4x8oQ79VnJwrHWY2yvTbCzvoorzbHeb1HvFPCwot/A6F+jng/1IHxbyTebrTMdB+QrC6bUx1sTnUcuH6oZDX3p9RMd7J91Fj1z9tUszXTJTDdzdZ0D1tqgWrSuYatmR62pnvYnO7ew+4zPWzP9BwQ77amBKHLh+Q+28vm3EH2iPejtWpBvNuLA7xaGuTt8hBbE20s9tym90YNv5YkUp8spTTchfxAG/KklmT7iknzNCHZ1YAUdyMUEhPSfERk+JuS6mNCgrsBSe6GZHibogyypiXJnRu5/lxLdac5zo6SIDNS3S8SaXseqekZ3C6exPr0cWxOH8fjwilkxueIsjQgxcGUbDcxSm8LKn0tqJdacCnYih/DbbgRbcftOEfuJjhzL9GZe8muPEhx52GqJ8/SJbzI9KYjy4euHD+6c/3pzfenr0CqLi8EMKiUMVwiSHekVCgrjJbJ1YRp0S016CZe3Y6Gqeo4bX13f9r9FPHqopl00xWvqiaeidoEtXSTmKoXUrHwvrsCnqyJZaI6htGqaEYqoxmqiGawPIq+0gi6leF05IfxNCuE2wp/rsV7UB3qQI6vBdH2hvgYnsXl3DFsT3yD/cmvcDv3BcHib8ny1qMpzoaHSn8Gm6J5VhrMzQwfmmIcUQaYUhRkTkmYHcVhdhSGWJEbYEamtwEZkgsU+BlSHmRKQ6Qt15LcaI1zpinSgWupPtwuj6L75yKWe37m3Uwb/1jq45+ro7xdUW/uvyqk3VcbY1rxvtma5M3mFG/WNezWZ/fzR9LovzTtfkS6/zbi/ZBgNWxMvjiUo0QsyLaDrckONtVsTXYI16Y+8vO017sEpgSRbk/3sL0/vU73CHKeOogmxW+rx32IrX0p+TA2Zveila+OYA+Ttq58NX3Drxb6ebvYx8rgfcYetfKkOY/LWXKqYjwpDXOkUGZNntScLB8RaRIjkt0NSPUyJsPXjAx/MzIDxCh8TIh3ETY5z5eaUxPlyI8Z3twpDORaqhu1kZYUSEUkueojtzqHt9FJXM4fw/bMDziePYafwSnCzc6TaGtIpospBRJzyv0sqQ2wpCXIiqtya36JsuNmjD134hy5l+DEvURn7ie78CjVg6cZ3rTrCLcnT0pvfgB9BQH0FwZoa7qapDtSGsJYuZyx8jDGK8LVRGgZKw8/wERF1J4FEroTa3vEW7t3Uk031epKdj+aVrPdXt8EJusS1dJNZrohmZn6pIOlivpEJuvimajR9ADHMlwZI8i3JIIeZQRQOGqQAAAgAElEQVQd+WE8yZZxO82Xq/Ee1IQ5kelpTpjFRXwMTuF0+lscTv4NlzNfIDX6hiSXs1SEirmZI6G3Lpz2ilCeKIO5luJOWYg5JSGWlIbbURJuj1JuQ77MnEwfQ9I9L5Dna0BpoIiGKFuup3jQGu9CY6Q9TXEuXFJ4ca8qjsmH9bwcu8/v81381/oo71ZGhLMPV0d5vTHO680JXm9NCF83VbzeEDoa3qxN8Xp9txVMlzeHHB9/FJrOiM/phNDlY327n5J0/63Eu0d6kx1sasSq0tDO+hFsqNQCnnyhFazmPTZV7Wyq2tmYENC83px8weaUhg42p/bLfPeeIPAuAW0q79llunv3/j60Y6e71cl5F92Ur7mmScu7JYtdNjToine2h00duX4oMQvi1dDL9kwn25PtTLb9yIvrpfxWlkBDsh9l4U4UB9tSEGBBrr8ZWT4mpHsZo5AYqZOumHR/M9L8RaR4GZHgoke6pxEVobZcTvTgRrYvdwukXE52plwuJsvXmFhnfYIsziLRP47L+R9wOvcDHnrHCTI5TazleVIdDMlzN6XE25zqAEsag6y5EmrDTxF23Ihx4FacI3fi1eJNcuZBiitP0iW0ZfvSkeNHt1q4gnQD6S8M3J1I05HuaJlGuhGMV0YKVAhfJ3TQtpJVRjJZFbNnQYRuC9l8QzLzDcnaxDurI0ftJNq+0sIBNBLW9PzWJTJVr5FuCjMNKczse8+5xmRmG5OZ1k7KxTNeG89odZxWvv2lUfQoI3hREMKTnEBupfpxLV5CWaAdKc4mhIrP4Xnhe1zOfIPr6a/w0f+GaJuT5PkZcTXFmeflMl5UyemqjeK3HB9qomwoC7OiJMyG4jBbisPsKAqxItvPmAyJHjne+hT6GVIVakFzrCNNMY40RjlQH+1AbYw9P+cG0nu9gKWO67xSPeU/VwZ5vzzE6+Vh3qyN8WZzgjdbOuLdUPF6XSUk3TUh8R4m3tefJV6Vjvj+mHSPXF688eGa7r+leHcFK0h2Y6Kd9Yl21sfbWB9vY+0INPfX1eM39tDGxsRzNiaesz4uoHm9MdHGhqqNjck2Nibb2ZhsY121i+b65lS7WsydWvYk4Wl1eWLqcHbH7rt+4H3UJY6pTjamOlmf6mRjupON6a49rM90s64j383Zo+vPe2rMuql3roeduS42Jp6xMnCf/lt13K5S0JoZRGW0K8XBNhQGWJDvb0aOr4gsH2MyfExI9zUh3c+UdKkYha+IZG9Dkjz0SXK9SK6PKU3RLtxI9+VOrh938nxpTnCgUCZCITEiwkGfAPEZPC4ew+3C93hcPIaf0QkizE+TbHueLBcDiiSmVPiZUy+z4lKoDdcj7PglxoGb8U7cTnBS13eduZ/syqNUd55letOR509XnpSePdJVL45QyhgsljFUEsRwaQgj5aGMlocxppau0CUgMFEVzWT1LqqqKPX3MUzXxu22ium0kM3VJ7HQmMJCY4o29WrkON+UcgBdCWup16CWdl0iM/VJTGuk26hgpjGF2YbkPe8915TCbFOKTjtaIqq6RMZrE7TyHaqIFnp9i8PpLAzlaY6Mu+n+tES6UORrQYL9RaRGx/E8/y1uZ77G68LfCTU7RqrreeqibLhb4EN7tZyhy4ncLw6kOcGRyghrikItKQq1pjTCnpIwW/ICTMny0idbokeO5AJKqTGVoebURtjQGONIXaQtFXJzWpLceFydwNjtatb7b/OPhV7eLw0KE7zr47zdUh0Qryalvv2IeD9VwLri/Zzk+0lH/nzsmJ5/R/Gu60p0vI218eesjT1nbewZq6O7rI0dxvMj0Nx/uof18Wesjz8TBKwSWFezNvGMtYln2te7Yt6fhnXLIC8+wFFjOtia3os2eU+9YH3qBetTHWxM69LJ+owgXyH99hw58Xdwcq9H6BqZ6+XlXDc7sx0sD95nsu1Hnl4upDUnlJp4CaVh9iiDLCmQisn3E5HrJyLHT0SWv4hMqSnpUjPSAsQk+xgT56FHopseqe4GFEstuJbgwb0cKXdzfPkt05P6GFtyA4xJ9DAk1E4ff7OzeFw8jufFY/gYHifY9CRx1mfIcDxPnpsBJd4iqqViGoOtuBxmy8/RDtyIc9J2MNxLcuV+spu6xCChPceX7oIAtXQD6SuQqaUbxKAyiMHiIIZKghkqDWakLJTRcjljFeFq8UYxURXDeGWMIN7KaFRVu9LViHeqJoaZuvg9JQUN8w3JLDYpWGxSaCfY5hoEMS40K1hsSdWy0KxgoVmxR8IaNKlZw1xDspByG1OYbVQw25jCrGZ8UwrzzSnMNacw25zCdGMyUw1JTKqZqEsS5FsTx0hVDEMVUQyURWjl+yw3iF8TJdTL7cnxFBFpeRap4XEk57/D6/y3BBp9R6ztKUqCTPkp3ZWnFcGMXk/mSWUo19LdqYmxoyBITEGQBWWRDpRHOlIUZEGurzFZkotkup8j30efkkARVWFWNMY6URdlS0WIKQ0xdtzIC6bjUg5zz6/xdvoF7xb6eL86xrv1cd5sakoM4zrineTtmsCfJd53+8T7Mfl+yoY6n3JG2mGb7fyvi1dXrgJPWR19cgRPP8DBsfvFqyvf9YlnrE/sCnc/goA1Cfgo2j/I5lS7NlXvTdL7Zbzv2al21qdfsDH9go2ZF2zMaBKwuhQxc3jHxWEdFhrxvpxVi3emnZmuG/Tdrue3yhQq4yWUhDlQEmpLcZAlhQFiCvxNyQ8wJT/QjJxAM7ICxWQEikkLNCPR25Ao57MkuF4gU2JEZbANvyq8eZQXwJ1MCT+lOFEdYUmW1Ig4d0OCbfXxE59DYngSH8MTBIpOEGFxihT7s+S6XKDI04AyHxNqAsQ0hVhxNcKOX2IcuRnvwp0kN+4nu/NQ4cHjNAnPMr1pz/ajM09Kb4Eg3L6CIPoLgxgoCmJAGSzsu1ASIiTdMk3SDdemXV3xjlVo5Bu1p9ygqooSxFt7ULyabobFJgVLzaksNKYI4mzcle7SpTSWW9NZbk1n6VIaS5fSdmXcrBBoUrDQlKJNzguNKcw3pjDXKKTa+SaFGuH1XHMKc80K5poVzDYpmG5MYbIheQ+q+mTG6xIYrY1luDqKoYpIBkoj6FWG0VUYysMMf35O8KAqyJY0V2MiLM7jb3AS7wvf46f/LXKz78nx1qc5zoYHxVKGrybyvCaMG/m+1Cc4khcgIi/QjIpIR6qjXSgNtaFQakaOlz7pbmfI9dZHGSiiMtyahjhn6qPtqJaLqYuwpjVZwp2yWEbv1LM9+pg3s93Cqsm1MV6t6zLOmw1N2tWI98PS/WTxHnVG2ydKV1jUsXfV2+eKV9h3+N9AvCsjT1gZecLysJqRx6yMPDqEx6yMPmb1EFYOfeaw8U9YG3vC2vjTPayOP9nHU9YmngoCnnh+NJp0rHoulC900chW1bY7Rn1tc7KNzcl2LQeEPtXGxlQ7G9PtgnynO9iY6mRjqkunc6J7t3NC3WGxpx6sLlFsqmvNL2d7eDnTydbkM8aeXOFxayFX8sJRhjlSGGRNcbA1xUGWFAWKKQwwoyDQjHyZmFyZmGyZmMxAM9IDTUmQ6BPhcJoEl/Pk+Yqoj7DndqYvTwoCuZXhwdUEOyrkFqT7GhPtakCAtR6+ZufwNj6F1OQkcrOTxFudJsPxLIXuFyjxMqDSz4R6mZhLcmuuR9pzI86Z24lu3E/24FGqhCfpXjzP9KE9R5Bud0EgfYUy+gqD6C8IZqAoWNhlrDhE2HehVM5IuZzRcjmjaumOqeu5exNvrPprlLbuO1EZhao6mqmaWGbqEphrSBZKAnVCaWCuPon5xhSWmlNZak4VBNqYwkKTgsXmvdJduZzByuUM7evl1nSWL6Wx1KKmOZVFNZrvF9QIaTl1V75q6c41pzLXnMZMUyrTjQqmm9Q0KphqTEFVn8R4XZyw61mlcA7cYGkk/cXhtOcHcz/Tn8sxbpT4W6NwNibM7BxS/WP46n1DoOE3KFzOUSk352aeFwOt0byoC+dBWQiXFG4UBJqQJzWhIsKWmhgnKsPtKQ2yIs/HmAy38+R46Qt7OMitqIt1oiHWgYZIK+ojramPceR6VgBdVwtZ6vyFnYln/HN1hLerI7xcG+Xl2hgv14VTsN+sTwoboK8KvF3T7K8g8EfF+/bQkyoOOSboSOlOaj/Dbqnh6M3Hdfd42N2r4X9evIf9YvnL8vAjloY0PGRp+CHLww8OMvKQ5ZGHrIw+0rI6+ojVkUesjDxkZfgBK8P3WR6+v3f8yENBxLrPjD3ew8rYIx12rwtifvZBdNOzLrrljF0hHy7pzf1MtqmTsUbM7epJxA5h4m6qix0N093szPSwpZHtTBcbs11szHSwpi5dbM908nKmi+3J56wN36f3Zg2/lCbSqAigONSBIpkVRTJLlDILlDILimTm5AeKyQ00IyfAjKwAUzL9RWT4iUh01yPS9iRJrhcokolpjnfibq4vT5QB3Ez34HKsHeXBlqR7iYh01MdHfBZv0Wl8TU4RJDpFtPg0Cusz5DidQ+lxgXJvQ2qlIpqDLbgWbssv0Y7cjnflfrIHj1O9eJ7hQ3uWMJHWledPd4GUnsIAeosChZ3GCoOE/XQ1wi0LY7Q8XEBHugJRaslGM1EVi6o6XtikvCpWi6o6lskaYaJrpj5Z+JO/IYWZ+mThtTrdLjalstScxmJTqvr7VJbUafcw+e6hNYPlSwJLl9K13y+37mXpUjoLzanMNSqYaxKYb05j4VIG85fSmb+UzlxLOnMtacw2pzLTqGCqIZnJ+kQmauMZqxa2lxyuiGGoPJpuZTjP8oO5qfClOdKFYj9LUhwuEm56HOnFvyG9+BVxdmcokJpxPc2FrvpAOuvCaK+J4ecsX0pDxBQEGFEqN6Uy0pKaKDuqIxxQSi3I9jAmW2JMjrcRyiBzqqLsaYhzpDXBiUtxDtRF2tCS6MbDqjhGb5az2neDfy738nZlgJ3VYXbWx3m5Oc2rjWler03xdnWS31dU/GNFxftVjSAFNDL93AT89ih0a7Y6otIV7S7qNrZDzknT3Vz9oAD3iv0PH++zuXvm2vvNad5vHeRj0n27MclfloYesjT0gMXBBywM3mdx6D5Lw4ezPPJAy4paqqsjgnBXhu+xPHSX5aG7LA3dY2n43sFnRh9+Bo/UCfnwksWRJQwdNBN6m6o2ncm9gxwQr6qNrcn2Pa+FzowXbE928nKqi5eTnQJTXbyc6WZrupP1qQ7WpzvYmO1gfeYFq5PPWVM9Z2v6BTvTL9gYfcRC9w2eXS6kOSOYqlgJxcF2FAVaUSi1oCjAAqXMkqIgS/ICxeQEmJEtNRXqvL4mZHgZkeRygSibkyjc9SgLs+SywpV7hb48KZbyW7o7l6LsKA20JM3DlDDbi0hEp/AyOYm/6Snk4tMkmp8h0+Ys+c7nKfXUo9rXiMZAU/ViCXtuxjpzL9GdRwoJzzN86Mj2oyvXn+58KT0FUnoLhd3GepXq3caKhO0dh0vlWuEKso3QkW6UFs2kmqo6jqnaBKZqE5msSVBLOJ7JmgRtO9dMo4LZJkFomi6D2YYU5hoVLDSlstiUxlJzupo0ljVJVke+GtmuXsnUsnI5i5XLWSy3ZmrRXFu9kq1luTWTheY0QbyNCuaaUlloSWexNZPF1kyWLmex2JopiLglfc9nnapPRqXZ5aw6ntHqePrLY+gqieRxTjC/pfjSFOZIgcSYBOtTBBv8Df8LXxBpcYp0DxNaEuxoq5TQVSenrymZOwVBVEdaowwyojjEgPJwE+pi7WmIdaUsyI5ciZhsTxGZnobkS80oC7OhPs6Jqwp3riQ5UxtuQX2UNb/m+NPemMLss2bez7XxZqmHl6vDvNxQ8XJ7jlebs7xam+bNyiT/WFbxn8sT/L66L6WufVy+n9rtoFs2OExWe8ZqxHvIGWm6m6MfdY7aYdf/iHh/35ji982pQ6WrK94P1a//sjT8QBDv0H0WB++xOHQ4h4p4+D7LQ/dZHrrH0uAdLYuDd498TlfEH0KQ7+MP1Jt3+ZiIdzssjpbzUSLWdGJsqtrZUr1gRy3bnclOdlQdbE92sj0l9CKvTb5gbbKdtal2VqfaWFU9Y031jK3JNjYnnjHf/RsjD5q4W5tGbZIfZRGuFMlsKJBaUOBvToFUTGGAOQWB5uSqpashw8eYVA99klzOE2t/mkxvQ6qjbbme4cG9Qj8eFvnxi8KVpnBrlFJzFG4myG0u4GlyAm/RSQLMThNpcRaF9Xly7S+gdNOj3FufWqkJzcHmXAu34UaMJu168iTVi7YMX7V4pfSoxdtTKKWnSEi8/Zo9dUtChaN6dNNuuW6JQbeLIYaJKnWqrU3cw2RNApO1iUwdIl4Ns40K5nXEu9iUxmJzmrZkoKnlHibfXQTZLu1juTWLlcvZrKpZac1isSWD+aY05pvSmGtKY74lg4VLmVr5CuLNZL4lg7nmdGabdssQQvpNQlUnTL6N1CTQXxnHC2UkD3KC+THBiyqZDVkuBkSZHSNI/2vCzY6T6HCBughLHivd6agOob8lmYelci4lOVMZYU6p3JjyMFPqYx1oinOjPNiOfG8zsiXGZLgbkOdnSkmoNTVR9lxKdKIl3oHaCAtqI6xoTXbjljKUod/K2Bq5y6u5Tt5vjvNmc5KXm9O83Jjm1doUb1Ym+X1ZxT//RPEeEOlni/doqf5Pi/e9Jv3+AfG+25ziLxohHiXcD7E0KLA4cIfFgds63GFh8C4LOgLWPnOExA9K+eFurfgQ/qiEP1W+e9GIt0MQ7mQn26oOtiZesKV6wdZkBxuqF6yq2llRtbGsesaK6hmrE0IZZFP1jLWRh4w/vUz79WJ+UsZQHu2OMtSBggBL8v3NyfcTk+9vRr7UjDypGTn+QtLNlpqREyAm3duIZDc9klzOk+h8jjypiMZEJ37J8eZeoR/38335McmZerklhb6mJLkYEWp9Dk/j4/iIThBkfpoY63Nk2F2k0FmfUk99qvwMaQg05VKoJT9G2nEzzpm7ie48VEh4muZDe6YvHTn+dKvbxroLpHSrxdtTFEB/cdCeEoMugnwjtClXEG6M+gw0IdlO1yUxXZekLSNM1yUJEt4nXo18Z9XJc74xlQWNdNUItVmFlv3y3UVTShBkuyvPDJYuZbLSms1Kazarl3NYac1mqSWTheYM5pvTmWtO14r3MOZbMgQBt6Qz25LGTHOqtgY81ahgoiGF0bpk+irjaS+O5k6GjNYod0p8LUi2OUuY8XeEmfxAtMVJKoJE3M11pr0yiMFLSTyviuDnLC8a4+0pDzejTC6mPtaR5gR3KkPtKPQ1I0diRJrbRXJ8TCgKsqQi3IaGGDsaY2ypjbCkJtyC2ihbLqV40t6SyWLHj+xMPue/diZ5vz3FzoaKnTWVsA/vqor3Kyp+X5ng/Z8o3sPk+yniPbCQ4n9bvDotaUeWGg7Z40Jz7y/7pasR5qEM3GVh4I5A/x0W+m+rubWH+f5bzPffZr5fPXbg7h4WBzXc07I0dI+lIU2NWF0nHn6orRXv8khbMz4w0aepDY892cdnyPfQ+7vy3Z58wbbqBVsT7WyOt7OpLkGsT7SzMtHG8sRzlicE8a5PPmdT9YyN8Scs9t+i92Y1t6tTaMkKoiTCiaJgWwqkFuT7iynwF1MgFcgPEJMrNROkKzUjVyomXSKUGZJdL5DqfpHiEAuupHlyq8CfuwW+3M6WcCXenupgMXleJiQ46hNqdRYvk+NIzU4itzxLgt0FcpwNKPEwotLHmPoAES0hFlyLsOXXWEfuJLrxIMWTx2lePMvwpT3bn85cKd35AfQUBNBTGKCVbq8ykIHiYIZL5UeKV5N2VdWa2m2cNulqhDtbn8ycuoQwqxbwjLqPdrZJmMiaa07TCniuKZX5pjQWtSUGgcWWtD1tZLvCFUS7cjlThyyW1WjKBYutmSy1ZrF8OZuVyzmsXsll5UoOS61ZLOrIdbE1i8XWrIPibd1l/nIm85czmGtNZ/ZSOjMtaUw3pzLZlMp4o4Kh2mR6KxN4WhDOjRR/GuRO5LoZEWdxkgiT7wkz/o4i74v8lGzDI6Uv/c2xtNeGc7tIymWFKxXhFpSGiKmPcaAlwY2acDtKAs3J8zEh3V2fbB8TCgLNKQ21oibSmoZoGxqjbaiPsqZKbklNpD23S6IYuFHGYs9v/L4yyDt1R8PL9Qlh8cSaincrE7w/TLyfUOfdv6rtyBT7EfEe1e3w7yReXfkeeEZHvrrX/7I/kS4M3mV+4M5B+u8IMu27zVzfLeZ6bzHXe5O53t8O4aZwv+8W8323D0UQ9x0WB+4KDN7VJmihfPGhRLxbC14de/RBNOL93Prw/vsbE8/ZnHjOlqqNLVUbG+NtrI8+Z31M6H9eHW9jefw5y+PPWBp/yqrqKZtTbWxNPmN99CGznT/z9Eo+rTkhVCd6UhhqQ4HMknypOQX+YgqlatSlhrwAMTkBYnKlAmmehiQ4nUfhdpEsbyOqIuz4JdePe8Uy7ub7cCPdjZZoG8oDRGR5GhJnr0eo5Rl8TI4jE58i0uYcCkd9CtyNqfAWUSc1oznYnKvhNvwS48CtBFceKCQ8SvPiaYYPbdl+vMiV0pkXQE9+IL0FgfQUas5OC6RXGchgScgB4e5KWEi7E1UxTNbEMVUbr16qm6gzUZbCXINQOphvTNXWUmd1pDvfkq6Vr4b55nQWW9JZupTBcovA0qX0IybWDtZvV67msHI1h+Ur2SxfyWZJLeCly9ksX8lh5Wouq1fzWLmay/KVHJYuZx9gsTVLp+yQxeLlLBYvZ7N4JZvFq9ksXstm4WoW81cymbucwcyldKZa0phsSWO8MZXhOgVd5fE8ygvjxwRvyv0tSbM/T6TJdwRd+JIs59M0R5hyJ8eDnoZwOuvDeVwZwk/ZXlSGW1MsE1MX5UBLvCv1UfZUhlpS6C8iw0OfbG9j8vzNUAaZUym3pD7ShpY4B5pj7SgPMqM4wJTLqT48rElm/FEzb2Y7eLs8wOvVUV6r28nebKh4szrB25UJ3q3tX/zwKeL9gDz/fyjez+UvB5KuVrI6su2/zZyOcGd7bjLb8xuzPTf2MKflN/X9m2oJH8Yt5vsENMlZKFncZUkj4UNqzIdN1n1Yvo8/W76Hjhl/yvr4UzbGnwmpePQZayPPWBsVFpKsjj1nZfw5y+NPWR5/wprqKdvTbWypnrDUf4uxxy3crU+lTuFDeawrRXIbCoMsKQgwp1BqTlGAOcpA9eSazJL8QHNyAsTkSMXk+JmR5mFIguN50jz0yZeKqI915FZBAA9Lgrid681PKU40RFhR4m9ChpsBsbbnkVucRio6jtziNPH2emS6GlIsMaHGz4ymIHOuhFnxU7Q9NxOcuZviwSP1uWnPs/1oz5XSkR9Il1q4vUUy7blpvcog+oqDGCwJOTTtjpSFM1q+m3anajXCTVKvBNudJJtvVLDQmMpCYyrzTanMN6cJtKSzcClDy3xLupYFjXRbM1lpzRLYk2g1E2mCbNeuZrN2NUfgWi6rOmgkLJDL6rU8Vq/lsXY9n9Vru/LVCHlZzdKVbBbUwl26nM3SlWyWruawdDWHxWs5LF4Xvi5cy2buShazrYJ8py+lo2pOY6wxlf7qJNqLY7idLqMpzIlCD2MSzE8QevFL0u1PUCU14BeFIx01MjrrQ2mvC+NmgR81kXYUy8ypDrelMcaRhmh76iJtKAkSk+NtRLa3MVk+JhRITSkLMac20oZL8U5cinOkOsSC0gBT6mNcuJ4to/N6ESv9t9mZbufd6jDvNsZ5u6kSWro0yXffqrNPTbz/CvFquxI294l3c694D4zZnNK2qele/18Tr24pQZts96VTId1qhHuT2Z4bzHT/ykz3r0x3/aL9frb7V+bUX2e7f2Wm+wYz3bpy/u0AmoQ833eThf5be+rEi/vqxB+S79ES/rx6sIYD48ces6aR+OhT1kaesjr8lNWRp6yMPGVl9BkrY89YGXvKyvgTNlRPeTndxtb4I+Y6fqLvZhW/lMVSHudCaZQjxWG2KIOtKAq0QBloQbHMkpIgK0qChZ7eApkluQHm5PibkeVjSqq7AQmO58mUGKAMNqMlyYX7xUE8Lg3mZpaEq/H21IZaUORrRNr/S957tlW5plm7/UP2sfe7u7tqRZeRnJGMCJJzziA5zZxIKjnNySSJWcxZkgExEWYAs66q9/0l5/7wPDMR1FVV3bu6+8M4XCC4+HQ6HPd1jStyP4WBv5Lj+xPpXn+mIOAXqsIP0BLjjvaYJyeTfejPCkCff5jxknCmK49wviaWmYZ4rjYlcr3FBt007sjSuStPdwJuBveVGTxQZTIr5rvz6p2z3SdtRTzrLBVLZiqF5QRbTtstgPZ1twDd193VvO6pYaW3lpW+uh0nB2xasUF3oAHzYJMdqg7ICqC1DDdhGW4WNNIiSC/BopdgHmnZIoldFr0Ui17qAl/TcAumEYfWhpvtoF0bamJtuFn43HAzqyPNrOhbBI0082qokZcD9bzor+NFfx3Pemt52lPLwokq7unKuNySi6E0jvaUQGqDfyXv4P9FdeCfUMTsYagkgCvaeG6dTOdOTx7nVKmcLApDmeZHa1YgnfnBdBWH0FMaQmu2P9IkTxqPuVEbe4imBHeU6T505AXRXxbJYFkUJ3OC0KX60JoZSHt+OGdbK3hysQfz/Dl+X3/IXzcf82XzKZ82HbOzzgU03x017BAx/MPAu8Mc7qcdvm/b19jB/c8A3i1Rwksn0DrL7nLvOKD7/LbRoS3gfX7b6AJlO5y3uGS7W743wav7DgALOs2rh46c2J4Li3nwqnMevHCedduY2+IFTHbtkAXbpiW2ZcGCTI8u75AfizPIixcxLVzCtHAZ07wIXVFrizOsP7qM+fFlrE8u83ZpBvPsNI8u9HC1v4UhSRbqghBUucEoswNRpPvbna4NuqqMIBTpgUhT/Rd6MJUAACAASURBVGhK9qExwYv6OA+qog9QHvYbTfFu6HL9GKqJ5qI6g8vqDCbqYugvCqYtwwfJMTeqwveS7/8zub4/keXzAyXBe2iIOoQizoO2RE+603wYyg1krCiUqfJIzlXFcKnumAO60lRuydK4I0/nriKDe8oM7iszeaDK5IEqi4eqLGbV2cw55bsO4NqWJAS3u3yiTOw6cEDXBt7XPTW87q5xTCiITnZVBK5NKwMN9vx0xTaBMNDA+qANsM122Z2t0+etIy1Y9RKsehtUbfAVAGyxf16G1eCQRS/DPCLFNCLBLP6+2SBofUQiuN/hFtaHW1gfkbA+3MLaSAurIy0O8OpbeD3cxKvBBrte9Nez3FfHk64a5jqPc1NZyHRNCn25EUiiDlDi9b+oDvgTzaE/0ZPnzQVFNDc6U7nfV8BlXRZ95THoMoPRZQbQlu1PV/FhBo6HcaIwCHWGLy2JntQcPUhDvDvyVG/acgLpLYlgsCyKnoIQTmQF0JrujzrNH2NLFnf1Cl7dMvDl9R3+al3g983HfN586rKma4Pu3/K49p8B3p2+758avLbcdmdn66wJ0cGO8eL2GC9uG3eVDbpbtRXCOwHZlhO/uj8pRBvO7vvBTtnwWXssYcuGhWUOZxBfdF38cHbDu8rVObs464WLmBYuY164wvr8jLjxd5nVhUusP7qE5cllrE8usfHoAq9vG7ln1DDdWkZvXSKqvCCU2QEoMoRFCVmKD4pUP9QZgagzAlGmBwpRQ4ovTYleNBzzoPboIaqi9lMR+huSRA9OFAUx2hDDZU0Gl1XpjNUcoacgEF26Ny1xh6gM20Ou7w/k+f5Inu9PVIbsRRLjgTbBixPJXvRl+GLID2KyNJwzldFcqI1lpiFhO3SVmdxTZfFAlc1DdTYP1TnMqnOYU+cyr8ll3uUhLc8JuI5c9/nJcrEb4bjd5drdbk+N4HLFkbDVXsHJrg002PPXtcFGVgdtGartn/bC7+8E3p3gawevQeriZp0drgBbOVaDgo1RQVaDAotBjkX8vHVUiXVUgcWgwKyXsT4sYX1EimlEJkrK2oiElZEWXouud1XfIkQOQ428Hmq0//fLgQae9dbxuKuaB62lzLRkYyyLRZvgRVXAn6kJ+DN1AX/mRIYb081hXGtP4kF/Adc68jDUJnIyPxJdRgCadG+6S4IZqY2gpyyE9vwg5Kk+1MYeouGYO7Jkb3RZAXQVhjFQGslAcQR9BaG0Z/ihTPRksCqeS52VPLnQxcflq/zV/JDfrYt83ngiglc4dvn3TjX8veDd+nv/9cH7ndB9cWfCHiF8DboCeEdZviXqtrOMri75tpHndwTZ/2xbTuz8SOekrz3QbX2cs8P3m3HEtyV8r+NxzwZeW9SwtiCsW5tE8FoeXcA0O82zmX6u9jVhkGRzqvIoqtwAFJl+yFO9kaV4I0t2gFeVEYg81R9psi/Nid40JnhSH+dGbcxBqqP2czx8L4oUL3orQphojmVGk84lRSqjVVF05QWgSfWiMfYgZSG/ku397+T7/kCR/8/Uhu1HGedJR7I33WneDGX7MVZ0mOnyCM5XH+FyfRxXmxK5KU3hliyN2/J07iozuKfK4r4NuJpcZjXCld15jXB3bEGTy4JmK3SLnR7Tyu1uV1i93R28qz223NY2bdDoyE4HhUerVSfZoGwSc1vLcAvWkZZdwCvBqpdi1X8HeEcVbIwq7bKK2jCq2BxTs2FUYR1VYjbIWR+RYdLLMOvlmPVyTHo563oZqyMSEboSVg0SVkaaWRlqZHW4ibWRZlZF+L4YqGept5b5zgpuqQo4W5dMV0YgzeF7qA/6kSrvf6UtaT/jtUHMaON50F/ArVOFTEsyGSg7RltWEKpUT7qKAhmpjaD/eBhdpaGos/ypj3OnIc4dSaIn6nQ/TuSF0FccyVBZFEMlkXRm+qGMP0R3cQTjkgweGBVsLEzzZeUWf7HM8fvGEwGS1n8MeL9nnMwGy/8R4N0eJ2yH7ss747y8M/794L01yvItg13Pb4266rar7N97R9DLO2NOj3SOn+VrAN4NvrYY4m/ZnnOAV4CuC3gXL2EWC4KEjHeGdTELtj65jHn+LCt3Rlk408H59kr6a5PoLI1EnRuAPN0HSZIH0kRPZEneKFME8CrTApAk+dAU70ljvAcNx9ypixXAWxu9n5rIfWgyfBiuiWBaeozL6lQuSJMwVERwMscfZbIX9TEHKQn+mUzPf6XA98+UB/xCU8R+dPGenErzoT/LB31+AJMlIZytjORi7VGuNMZzvSWJW7JUbsvTuKtM554qk/vqbB5ocniozWVWm8ecNo95bT4L2nz71d1Fba696lF4SCu1X4LYDbrOUYOw/FDLak8da33CEsNqf4NL1CA8XDU68tShJgG+A42i8xUAu6GXOMG3GfNgM+ahFiwjEqc4YbusBhkbo3Ksow5nuyHC1gbczTE1b8Y1dvhaDApMejlmgxzzqEKQQYHJIMB3TS9lzSBhzSARMl8xB17Xt9jh+2qwgeW+Oh6dOs791hJmJJkMF0SgiXWj6fDPVHj8P6jjfmOk3I+Lylju9+Zzt6eEy9pCxurT6MwNQZnswcmCAIarwxisCqe/KpLWvCCaEoR/LTXFu6NI8aY9O5ieogiGy6LRl0dzMtsfVeJBOnID6KuM5mr3cV7fHOD9s0v8xfyQv24+4bN1iY9iUc5/Fni/FS38twPvNodr051xAYRO+ip4Rbgu39SzfFPP81uGb+rF7VEXvRTh+2ILeLfC1xnAu8LXZS7YKQv+I/BdvMD64jnWF8+5gvfRjKPV7ZEt372E9fFF1h5MsXyln3ujSiaVBXSVH6W9MAx1tj/yNG9aEtyQJngiTxTBmx6AItWP5nhP6mPdqI9zp/6YG3Wxh6iNOUDdkQM0HDlAe64/Y01HOKeI57IymbPNxxgpC+NElh/yRE9qovdTFPQTGR7/L0W+P1AV/Cuy6AN0JHrSm+HDUJ4fxqJApsvDuFAVzUx9LNeaE7gpTea2PFWEbgb31Vk80GQL0NXlMafLY06Xz7wun0X7CrDQweDsdF2hW+nykLYzeAXorvbUsdZbz1qfAN4VZw2I0BUfsISpAseY19pgE+bhFifwtmAZEuE71LLt0czhcGV26G6MKuwxgnULdN+Ma3g7oeXthJY34xoBvEalHbgWo9LlY5NBjkkvY90gZd0gEUAr/vwmfYsdvq+HGnk+UM/TnmrmT5RzU5XHREUsJ1N9kYbvocL9/0YZ8ysDRT6clcRwtyuX+32l3DpZzllZLl0F4SiTPOjM9aO/IpjBqjCGaqPpKAxBkuwr/OUddwhpoge6zAC6CsIYKotCXx7NqdwANMmH0GV60p7nx7Qmm8dndVjmJvnL2l3+z8YTvlie8tH03xG8S/ZJhz8MXut/GHgdDvelCN2vZbrPb43ywqabBp6LsoH3W9oJvnbw3hnn+Z2vw3cn8DrDd9UpA151csGODPhruiBC9zzrC+dYWzjL2sK5XcFrejSD+dElLIsXeHXHyPyZTq70NmBoyeJESRSteYdRZfoiT/VCkuCOLNELZbIvqlQ/lGkByJJ9aYhzpzbmIHWxh4SY4egBqo/spSH2AC3H3DhVFMxpWSwXVAlclCcw3XCUoeJQOtJ9kca7czxyL4WBP5Lp+a+U+P9EfeheVDGHOJXsxUCWL4YCfybKgjl3PILLtTFcbYzjRksit2Up3FWmc1eVwT11Bvc1WQ636wRdG3iFFeACe9uY86yuM3hfdVfZI4XXPTVOAK7hdU8tKyJ0XcDb57qgsA28w7axLnHMa7AJy3ALGyNSNkYkWEckWIYlmIdbMA9vjxQ2RuVsGhVsGpVOUrExqnQBrzN0303qeDep482Els1xNdYxAb7WMRUbTh/bnK/ZIMdskGEySIQHN5vjHRG0NtLMyrAw7fCsr4ZHXce531bEufpEBvIOo47ZT5XX/0IZs4fefG9ON0Vz80QWD/pKuN93nBldIb0lUSiTPWnN8uZkoS+95YcZqo2iszgUWVoATQle1McepDneHY09bohgqDSSrrxA2tI90aa7o053Q98Uz+3hel5e7+fT8+v8H8sifzE/5Yv5GZ//g8H7RwD8jwKvfeTsD/w/P1mdJjx2WaD4WknOV8H78g84XFt08OKmQYDuDb1d3wveneC7Fbxfg+/WvHer890Jxtse4b4i08IF1hfOi9DdCbwzDvA+nhGmHubP8uzaELdHVZxpK2ewLpn2gnC0OYEo0n2Qp3ghS/RAkeyNOtUPVao/ihR/JIne1B09RHX0fmpjD1IXd4iamH1URe+hMe4gimQv+spDOa9O4LI2kQuyOCZrohgoDKYt1Yfm2EOUh+2hIOAHsrz+jfKgX2iJPIguzoOeVG+Gc/wYKw7kdEUIF2qiuFJ/lBvN8dyWJnFHnso9VQb31Jnc02RyX5vNA20OD3V5zLbmMdfqBN7WApf+ha1u1zVmqHYBrw2+NujuDN76beC1AXd9pIV1cZzLBuD1oWYswxIRvIKsI645rjN4N40K3oypeDuu5u24hrfjGt445bfWUaUdus7gfT/VyttJLZsTGjbG1XbZPraB1/EIJ8dskLK+A3jX7XFDPc/7a1nqq2HuRBkz0nSMZZG0x7tR5/uvqGL20J3jzURdFNfaMrjfV8L8cDU3T5YwWBGDKsULTboHrVnudJUGMlwXxcnSMFRZwbQk+VAfe4imODdUqb505ATTXRhKf0kYPQVBnMzxRZvuhixxDz2V4VxoL2TxTCtvH13gf6/N8VfTU/5iWRbh+wc31/6Jwfu1YvXvB+/SjtD9VlfDDhnvJC/vTgjZ6vdECmKs8OLmqOBynaF7Y4TlGyM8+w7tBN+XYtb7/PYYy7fHWb7tALAzhL8G353kDODd4GvPhl1+z+Z2z4i/nnfqkbjM2oKQ764/usza/DlWHkyxeLGHmb5GjPJceirjaM09jDrTH3mqF4oULxTJXqhSfdGmBaBK8Uee5EPzMQ/hIS16v+h4D1F9ZC+VET/TdOwg6jQfBqsiuKRLYkabyHnJUcaPR9CXF4gu2YvGmAOUhvxKQcCP5Hj/O1WH96CM8aAzwZv+dF/0uQFMlAZx9ngol2ujud4Yx82WBKF/QZnKfXUG9zWZ3Ndm8UCbzQNdDg91udvBqyu0l5jbehi+x/Gu9Nay0iOqt47V3npBu0QNr0WtDG4Hr7NM4hyuZUR4QNswyLDqZS6zuDbnK4BXydtxDe8mtLyf1NkjBFt+u1PE8G5Kx7vTrbybauXtlI43k1oXbQXvhh2+MsziqJlJnBk26QWtjTTzeriRF0P1LA/U8ai7khuqbKaqYzmR4kWD/7+hjvmNrixvxqsjuaJN5X5PEYsj1dztLkdfHYc23RdNmjvqtAOcKvZnpD6KnopIdHnhKNIDaUnwEh7Y0vxpzw7iVH4IvUWh9BUfpq84iLYsd6QJv9BZGMCoJIlbQ42s3jbycfkWv68u8hfzMr+bn/2HLlDsNvnwzw3ev70k55N1aQt47znA+03oOoP3hgO8y9dHWL7+fdDdCb72yOGOkeXbYzy75YCvM4B3g+/XZIPvbs7XGboumrdB94zD9c6fZ23+IqsLl1hduMzqwmXWFi/x+uEZXtwZ4+F0B2c6KhmsT+FESRTarECUab5IkzxRpHijTvNFm+aPLj0QdbIf0ngvGo+6UXvkANVHHOCtivqN8tAfaT52kNYsf/S1UVxpT+GKLpFzzTEYK0LpyfFHk+hBXdQ+ioN/piDgR/J8/0xd2D50x7zpSvZjKCMAY34gU2XBnK8O40r9EW42HeO2JJG78hTuq9J4oMnggTaTB7psHuiyediaw2xrLnN/A3htY2Q28K701ooSgLvW18B6f6MAWifwrvc1sNYvruUONPB6YGfwmvQSTHoJZoNUkN4BViGzlQuzuCNSl200q0HOmzGVHbofplp5J4LXBt+tbvftpAO876fbeD/dJkBY1NspHZsTGnvGuzHqiC6sBoU4DyzBrJc4ZogNEtb1LayMNPFypJEXww087avmTmsB5xoT6c7wpTnoT2hi9tKV7oOxMoLLymTudRXw2FDDw75KxuoTaM8KQJ3qjjx5LyeL/DA0RtNfdYTO4mi0OaHIU/2Qp/iiSQugLSuIE7nBdBeGMFgWhv54OJ25nkgTfkab5UF3RTjn2kt4eqGbjflLfH45y19Nz7aB97Nl6TvAuzt07N9rfsIH85OvOuLvBu9XCmn+48D7d9RCOvoVxv8QdO0TCjcNPL9hYPmG3q4/At3d4CuMpBl5Jmr59piocaeNONv226S4/SasIDv+InH9vG0tWVhJdmhtbutDnEPCosZZe9Tg6Bm+wNrCJdYWLrG6cIk1saTn1b1JnswMcFOvYEyZT3dlHB0FYWgy/JCnetGS6I4sxRtlmvCgpskIQp7iS9MxN+qOHhQUe4i6WHfqYt2pjt7H8YhfkSa501kQiLEhmmttyVzVJnG2+SiGinBOZgegiPegOvw3ivx/oMj/B4r9/kxTxF7aE7zoTfNFnx3ARGEwZ8tDuFQdwZX6GG7sBl5tFg912cy25jDXlsd8Wx7zbfnMt+Wz0JrPQmsBi62FPLIdq+zYPs1gWw22g9fucncAb28ta721rPfVY+pvwCQuRzjmeG2yTTU02+Fr1kuxGByxguB6ZcL42IhUyHqHWjAPSbAMy7DqFWyOqnk7puXtuJa3Ezo2x7VYxzRsGDVsGNVsukjDmzENbya0vJ3U8XbS5noFvZnUuUYN4kOb82Ob2SAT/mIwiD+rQWJ3vCvDjbwabuDFUD1P+6q5317EZUkaAzmBSEN+RHt0HyfTvDCUhXJRGs/tzhwWBst50FvKdEsS3UUhaNM9kMbv4US+L4baaIaqoukri6IjPwRlui+KVG/UGcKmW0dOEKfyg+kvDmW4LJxTOT6oE/ehS/egIy+QcVkmD8bUrN4Z493SDX5fW+CL6bHjcoP1GR+twsn3jxYBeJ+tNhf8hA9Whz5ahTtrv1ue8cXyzHFrTcyJXWQRI4ytMYVz+flXwPrdrtipLP1vzXg/W5d2rYX82oOaC3hf3R3DWc7g3TYGtkXLNw2Cbuh5tk3fgu0wS9eHvxo7LN8a5ZmTHMsYtsUL1823rdq6kGFbR7b3Bj+cdgLxWQG2TqNntuY2AbznWFs4x8r8WVbmz7G6cFGIFhYvsbogbLRZHl/kxW0jc2dOcKm7nqGGNDqLImjNCUKT7oMs2YPmhENIk71QpPmjzAhElRmMJMWH2tgD1BzdR/0xNxriPamP86TuqAe1Rw5SE70PZboXXaXBTDYd4WZrMtc1SZxpjmW4IoKO7EAkcR5UhvxKgfe/U+L7Jyr9/4w0ci8nkjwYzPBlLC+Q6eLDXKwIZ6Ymiqv1MVxvjuOWdAt4NZk81GYyq8tmrjWX+bY8FtrzXTTfVsB8WwGP2gqFMz2dJVsmGbb0MXRXC9MLtmjBCbzrffUidGsx9ddhHqjHPNSAZdix+rs22CiuEAsRxOpgI+tDzY5JBfGf86bhFizDEqyiLEMtWAZbsAxKsAxKsQ7JsY4o2TAIQN0warCOabCMaTEbtVhGNWwY1GwY1FgNKqwGlfDxqIZNo4bNMS1vxnWCJnRsTujYGNfaH9esYyosY0pMY0rWxxSsGwWZRmWYRqWYR2VYjU6573ATK0ONvBpq4MVgPUt91cx1lnBDkYW+IARlxK/oYvdzIsWdkeJgzjXFcrM1ndneIh50F3JBmcxwVQStWZ40x/5CZ7YPhqpoDMej0VdG0l10GHWmN4p0T1SZPmiz/GnLDuBEThC9BSEMFYXTne1PR7I7rSkeaFK8GKyO53pfA89metlYPM/nlXt8Xp/js1mc6918zgfrMu/Ny3yyPOd363N+tyzzxfKUT5bHfLA+4v3GIz5YH/PR+oTfLUv8b/Nz/mpe5nfzEl/MS0Lb2ZbGs63Z8VZH/bc41L9n6uAfpd1g/C8O4Brt+qPg3Q7db4N36fqwXTvBd/mmnmc3DdvkWMxwXVV2LekZd1nIcF5Jdu2D2FLOM+c6duYKXgG+q/PnRPBeYG3xImuLF1kVr3GYF8/z7Pow98a1nO2opK8mkda8ELSZ/qhSvZAkudEYfwBJkifyVH/h5E96AM1JntQc3Ue1E3jrYj2ojXGn9shBao/sR5PpQ19lCKdbYripS+aqKpHTjUcZLAujNcOfpqNuVAT/QoHXv1Hm+2eqA39EEb2PrhQvhrP8GM8P4kxJCBcrI7hSG821xlhutsRzR5bEPWUqD9TpPNRm2mUDrw2+NgnwLWChvZDH7cKWmjN4nd2uM3hf7wBeQQJ41/pqWe+vwzRQj3mwwaXYZn2HBjFbdGB7MLPopVhGpMLM7rCoIRt0t4BXr2JjVI3VqME6psUypsVk1GIxatkQ4WvVqxwS4bvhBN/N8d3Aq2J9TMGaUcGaUc7aqJx1g4x1vRSTQYplVIbZIMWkF8fMRprsrvf5YB2Lp8q5o8ljrCSS1qMHaI8/yIlkd4YKA5muj+aqOoUHXfk86C5kRpvOWMNROnN9aIn7lY5sH0YqIjEcj2L0eDR9JaHocvxQZnijzvRFk+lPa1YAnTlB9BSEMlQSQW9uECfSvdEle6BIOERXSSTn2kqYndSyetfI++VrfFy5z2fzYz5Zn/Jxc5kP1mdCWbp5md8tz/nd/EwAs3kreB/zxbLE/zYt81fzM343LwnwNT3li1mQy9HLr4D3W/HFPyN4v+aE/8UVuKM7xgk2wP4jwOsM3N3g6/r1Dtn+bLvTti9kfCUWcVpJdoavvTvYHkGccZn9dS6Id44aBOd7ntWF86wuXBB/Pc/a/DnW587wZKafGyNyJjXFdFXGockOQpXuizzZg5aEgzQc209LooewoZbihyTZl4Z4d6pi9lIds9cO3tqj7tREu1Fz5CB1MQfQZfsyXBPOGUksN7XJzCgSmKyPpq/4MJpUb+qjD1AW9BMFXv9Gud8P1Ab/jDrmIL1pPuizA5gsCOZsaSiXjkdwpe4I15viuCXGDA9U6TzUZDKny2ZWlyUqm1ldjl0OAOez2FHIo45iHncU7zi/uxt4V3rqdoCvDbyOaxGmAVurmAO8jhViR4uY69aZzA5g84hEeEwbFGQZkmIZkmEdlmMdVthhah3VYB3TYRnTYR7TYd0BvJYRJRb716vt8LWBd3NC6zLhYAPvqlHO6qicVYOMVb2U1REJ63qpI5M2SDGJOe+avpkVfTMvhxt40nOcB22FnK48yslET04kudOZ7MZAnh8T1RFcViRw92QuD7oLud6ezRlpIqcKA5Ac+42OLB+GyyMwHI/CWH2EgbJw2vMC0WT5oc7wQ53hjy4rgI6cYHoKwxgui6Sv4DCnsvzQprgjid1HW24Qo5IMrg80sTzTx+bied6/vM1n8yM+WYQ14g+WJd6ZlvhoWuKL6RlfTEt8Nj3mo1kA7vuNx3ywCvpsfspf1p/xF5MDvHYAbz27btme8W7r+P0vAt5vRRD/4grd0V2huxN8/5Hg3a6RHbUNvk4/0269EVu7IGxlPA65wnd1Tsx27a1orq7X7obnzwnQXTjP6twZVh9MsXChi5n+JkbleZwojUGVGYAi1RtZkjstCYdEx+uFIi0AabIvTQme1MUdEsB7dD/1x9xpFMFbHX2I2iMHaYg9QHueP6MNUZyTxXFDm8xleTzjtVH0FAajTPakNnIfZYE/UuD1b1QG/EhDyK9oYw/Rl+6LITeQycJgzpaFcqkqkqv1MdxojueOLFkoNFdnMKvNYq41m7nWbBG6ruB1wDefhfZCHnW6gne3jNcOXrG83Bm+dvD2ORyvUOnoCl6TS22jA7rbexbkWPRSTMMSTENbwDssE6A7onSA16hlY7wV63grlvFWNsZ0vDFq2dwKX5vrNWpcwPtmolWEr8Yu64Qa87iK9TGl4HpH5azppawOS1gfkWDaCl6DhDVDC6v6Zl4NN7DUW81sRzHnauLpTfOjK9WLEynu9Of5MV4VxkVZPHc6s3nQXcjtk/lc0mTQW3IYafxe2rO8GSgJRV8ZyVhNDIMVkXQWhKDNDkSV4Ycq3Q9NZgBtOUF0F4UxVB5Ff3EoPflB6NI8aYn9DXW6N31VcZxrL2PhdCvr98Z5s3SVT2vzfDI/EmZgrUvClQqzM3htjvcxH+zgFbp8f19/xu+mb0P389YHuJ3K1f8LgPdbBzC/CV5nsO4Eur8XvE+vDe2qrwH4j8DXuSVttyzYUUt52nX5wqUP+IxT1nueFbsbPsf64gVWZqd5dXech9OdnDtVw1BzJu1FkSjS/cS5XTckiW40J7ohS/VBlRGEJMmH+lg3ao4eoDpmP7VHhesBTfFe1MW4UxN1iPqYgzTHHeRkYSATLTFcVMRzQ5PEJekxxqqj6MoPQp4gPKyVBvxIofe/UxX0E80Rv9F6zJ3+DD9GcwOZKgrmXHkol6sjudZwVIwZkrmvTGNWk8mcLov5thzmWgU5A/ehNpuH2hxmdbnMtQpRw2JHkQt4t8PXAV4BvjW7uN568ULEztC1DDeLHbriZMKwa4WjWcx4beA1j0hZH2phfbAF00CLHbzWYTmWEQWWEaWQ346q2RjTsTnRxoaozfFW3u4CX2e3+0aE7ptJmxzjZZuTWqxTGsyTAoBNY0rWDDJWhyWsjQigNRmkmEYFrRskrOlbWB1p4tWQAN75zlIu1icxlB1Mb4Yvp9I8GMj3Y7wqnIvSY9xqz+JBTyEPeku40ZnPYEU4soR9tGV40VsYzHB5BGM1MQxXRnOqKIzWnGBU6X4oUn1QZfihzQ7kZGEYA+XRDJRF0F8aRluWNy1xe5Anu9FRGIpRksndYQkvrw5gXTjPp5X7fDIt8HlzSei+tTzjk+UZX8zLInif8sn0hI/WJ3zYsD2wCQ9nX9aX+GLaDls7dHebfvgvBt7djl/+XeDdCXR/D3i/VG7vJAAAIABJREFUBl1X+H6f830udkJsi0u2uN6Xu8J3QnS+rs1n9hpKm+t1iiBez55hbf4cpsULvH4wxfObeu6Ma5lqLaO3NhldfhjyVB/kyZ7IEt2QJrkjSfZAnuaLKiOIlkRvasTxsZqYA9TFHaIp3tMFvI1HDyFNcKO7RNhYu6SM57o6iYuSOIxVkZzKC0QW70Z12B7KAn6k2OdP1Bz+GWnUPtoTPBjM9MeYF8jp4mDOV4QxUxPF9cZYbkkS7I9qDzWZzOqymG+1gVfIdud0uQJ8tTYJW2zzbQUsthfyuL3IftZnazmO/cLElhrIlV7XrHfVDt56+5UI59JyAbwt25YhBEkx66WYDTKhRUwvxzQsZW3QBl4J5kHR7YrQtccGRo0dvDa9GW/l3Q7w3dgh430z0crbqTZxukFn15spHRtTAnwtE2oRvHIBvHoBvOsGya7gXe6rZvFkGTNNKRjywxjIDqA73ZPBAn8mqgXw3mzL4H53AXMD5dztLmGkKhJ5wj5a0z05lRfAYGkYxuojDFdG010cQVvuYVTpfshThKsU6qwAOgtC6S2LYqAiiqHjUXTm+SFL2Iss6SDaLD8Ga45x9VQVT892sn5vkg/Pb/FpbZYvG08RTqUv89m6zO8Wcc7X9FRwvZYnfNx4YoflJ/MSn9eX+LyDy93J6f4PAu+Y04Pa18G7Fb5fg64AyN2jBGfAPrk6uE028O78Z9lAbnuI2733wZbzOop3xrdNPrjGELaLGDssXLhAd5rXs6dZWziH5dFFXt8b5+mVfq4PyzDI8zhZGYsmJxhZqjeyZA9kSW7IUjyQp3mhSPdDlRFIU7wnxyP3UhW1l9qjB2k45kZzgg28btREHaQ5zg1liid9ZSGckcdxSRnPVWUi55tjMVRGcDI3ANkxN6pD91AR+CNlfn+mPuRX5NEH6EzwZCjTH2NeEKdLDnOhMpwrtUe4Iea7d+Qp3BOnGR5qM4WoQZfDvC5XUKvw65wzeLV5zOuEkbJHbYUu4HXNe78C3j5hrExwv7ZS83qX8zw28Jp3crkjEkwjUlEyzHoZFv1W8EpYH5RiHpJhGbFFDMot7lXHm3HB6W6Mt7K5A3g3RzUuUw1bHa8zeG0zvRtTWqyTGswTDse7MiJhVe8K3a3gfT3UwPP+Wh6fquBaczpjhZEM5QTRk+HFcFEAU7WRXJTFc12Xxt1T+cwPVvCgrwxDzREUSQfQpnvQkeNLb1EwI5WRDJVH0VMcQUduCKp0f2QpPsjT/FBmBtCWd5hTJeH0V0ahr42huygYdeohFMmHUKV50l0ayQVdEfNGFa+vDfPm0WU+vLzLF8sjvlif8nljmS8bz/mL9bmw3WZa4rP5iX2k7OOGCEnLEp9Nz3YE727A3S3n/W8I3rHvBq8zfHeGrv6b0HUG707Q3Q7erz/Ifa334cVto30F+dXdMdfJB1HPd3yAs8F32hW8c2fFyxgCeNcXzmJ9fIGXt0dZOHeSSz31DDSm0VYciTIrAFmKF7Ikd2RJ7shTPFGke6NI80WR5k9DnDsV4Xs4HrmXutiDNMa705TgSdMxT+piDlEbfRBJvDvaDB8GK8M4pzzGJWU8M4p4zjYeRV8Rzolsf6Rxh6gO/ZXKwB+p8P+BxtA9qGIOcjLRi+HMAGGioTSEi8cjuFYfw83mY9ySJnJbbttYS+eB6HrndNl28C605rHQmifCN9deDTmvzWNBl+8Ab1uxeEHY5nrLxDM/Wx/YtoN3pbfOfsbHdlXCJNY9mrac4nF2uo4OXKGW0QFeGetDEtaHpKwPyTAPK7DYgOsyoaC1g3djrBWrUcfmmI63opzBu7kDeG2Pa7aYwcXxTmqxTDiihlWDjNdbwGs2ynYE78uBOpa6j3NTmslUSTQjecH0ZnoxXBTI6booLkqPcUWdwu3OHOYHK5gdqMRYdxRl8kE0ae60ZnhxKj+AgdIwBkoj6C2K4EReKOr0AOQpvsjT/FBk+KPNDaKzKIS+yihG62PpKwulLcsLdaobiqSDdOYHMS3L5N5AE8sXurE8PMO7Z9f5Yprni+Wx0NK1sWwH7+9mZ/A+FsC7scQn6zM+m5/x2bJ9CeN7oOsM3/9W4H1lXxF2uF7nDHc3uO4MW2cN75DXfh90BfAOfjMP/hqEt2/DOQD88u6YC3C3FrI7HuAcSxfCkoVwyv71w9OszJ5mdW4a08JZrI/O8+zaIHfHNZxuK+fk8WOocw8jS/dFmuyJNMldcLzJHshSPZEme9GS6E1tzEHKQn+lMmIv9bGHaIx3F+5lxbpRd+Qg9dEHkCd50pHjx0h1OBdUcVxSHuOS7Bin648wXBZKZ6YfktiDVIf8yvHAnzge8APN4b+hiT1EV7I3I9mBTBQe5mx5GJero7jecJRbLfE7gveh1uF4bdAVwCtUQtq0oBWLcsRz7U/aSnjSVsyTNuF0u3BjbTt4X3VXu4JXXCF2Xim2dfKuDwh1j+tiF4MAYMHpmkccHbgWg9goZlCyYVBh0SsxD8sxjygE6YV4wWJQYTGosRoc0N0ca2VzrJUNow7LqAarE2jtEYNTzOCiMWEG2Dqmce1smNBgmdBgHldjGhMd76icFb2UVYOMtVEZ66MyTEZB66NSEbxCW9mrwXqWe6u5o8jmTMVRDAWH6c3wYrhQcLznW2K5qEjgelsmcwPlzA0eZ7whDk2aO5pUd9Sp7rRn+9JdGExvcSi9xRGczA9DmxmIIs0PeZof8nQ/1NkBtBYE01MRgaE+lv6KcE7k+aFN90CeeIC2bF/GGpK4cfI4jyZbWbtlZPPRJT6t3ueTaZ5P1id8sQrLEc5Rw0ezML8rgPcZn6zP+GRZ5rPlmbB8IK4cf9plfOyr+soa8v/f4P0adHcF7yunjbWdHs625qp/BLpbIfk90N3qer8VSTj/+TttxO1UwuN8nmjrlYyd5n6FB7czohOeZHX2NOtzZzDPn8W6cJbHl3q4OtiCQZ6LrigSWbo/khQvoXdXdLzSZCHjbU5wpyHOjaqo/ZSGiOCNc6Mx3p362EPUxRykLno/DUcOoE71oqswEGNdBJfVcVxSxnFBEstkbRSDxSF0pPvQEnOAqpBfOB70E1WBPyKJ2EvrMXd6Un0w5AQxVRTC+YpwZmqiudEYx21Jggt4hbhBAO+s1gHeRdummq2ZTJvHvDaPRV2+eFOtmKftpTxpK+FxqzN4nc637+B6V/sEl7vSW+vSWGabfLBPPDhd/V0famZ9WOJwuAanCsdRYS7X5UHMYIOtA7oWgwbrqJYNowO6m2OtWEe1mPVqLPot87t61Tb4WkeFsTLLqArzqArzqGNTzTqmwjquxjymxjTmAO+6USFCV5zrNcoxjcm3gdd2mfhFXy331XlcqD7GWGEoveleDBf4M1UTwdnmGM5J4riiTWW2v4z5oeNMNsfTmumFJtUDReIhdOlenMjzp6vwML3F4XQVhtGaHYwy3R95mh+yNF+UmX5ocgPoKgtnpD6WweORdBcH05blhSxhH9p0T0aqjnJZW8SsXs6rmQEsc2f4+Po2H9ce8lEcL/tifirM5Zqe2Ccb7ODdfCYWqS/zyfLsq472e/XPCN5vQfebUYMAXVt+Ky4x3HB+0NptznaYp9d2z3B30veCd+vXP74yYNfXALybG7Y9wj2/5biSsXU7bue5X6FoxzaCtjY7jXn+LKa5aUwPp5idbufciSr6G1NR5YUgSfVBkuyFNNkTebInihQPZMnutCQdouHYQWqOHOB45D7Kw2wn291pOCZ2NUTtoyZyHw1HDqBL96G/NISJhihmNLFcVsZxQRLHRE0UA0XBtKV60RS9l6rgn6gK+onaoJ+RR+2nI8GT/jQ/jLlBnC4OFRYnao5wozHuq453VpvDnHaL69UJ5ecLunwBumI/gzN4bXraXspSR9k2+G6NG2xygFeceuitY1WE7vpg0za36wxe66hKWPEd0/BmTMubsVbeGHVsivO41lENFoMasyjLqEYYIXOC7uZYKxujWqwGjeCMR5QussPXCbwWgwqzQYXJoMRkUGAyOPXyjqmwjKmxjGuwjDucr32LbUyJaUzBulHOulEmFKU7nQd6NSiA96GmgJn6JCZKwunP8GakIEAAb9MRzrYcZUadwsO+UuaHqpiWJtGZ548mzRNZ/AG0aZ6czA+gpyiEvuJwugvDaMsJRpURgCzNF0mqN/IMH9TZfpwoCWGwOpqBygh6S0PoyPFBnrgPdao7faWRnJFlc6+/iZcXurE8mOTjyxt8WL3PB/MCH83CnK4zfD9ZnojgXbKD96PFpv886P6XAK9rpqt3ga5zxvo9Ewr/EeDdCbpbtROst/5c2+MI0dXfNLB007ArfF17ICZ4dW+C9dlprAtnMT2cYu2ukbtjKsbUhZw8HocsM4DmZC8kyV7IU7xQpnqjSvVCluJGU+IBao/uozLiNyoj9nI8cj81MQfF0mo3qqL2Uhm+h+qIvTTGHKQ90x99ZQTTzdFc0drAe4zx6ij6CgLRJXvQGLGH44E/Uh30E/WHf0F15CCnknwYzPBnPC+YMyWhXKqM5GrNEW40xHKzWQDvHUWKHbwPtVmOeV1n+Ory7BcnHokF6LY892m7AFpn+NrAuxW+u4O3VoButzhq1lfPWr/rooRpWCLECy7QVYrQFTLXt+NtvBtv5+14m/BgJjpZy6hGAO+oBvOoRsxyW+1fI4BXx4ZBi2VEhWlIgWlILmTDXwWvknW9gnXx3I9JvEQhOF8NG+NarBM6rJM6MXpQ2WUD79qo1H4ayAbdVwP1vOitZU5XxLWmVKbKohjI9EFfGMBpEbxnmmO4pEriYV8pC8PVnFWk0FUcjDbDC0ncPjRpnnQVBNFbHCJUQBaF0pF7GE1mALI0H1pSPJCmeaHM8qGjMJi+ygj6KyMYKA/jRJ4f8sT9KJIPcargMOONKdzuquHF2RNY7o7x8flVPqzc5b1pXnC9ZsH1/m56yu/mp3y2POGTE3g/WJ/xwWLrdvjPg+4/P3hvj/HSdjlii9P9npXfb0UKfy94nT/+HvD+LfB1WUveAb6ulzAE8K7NTmOZP8PKXSPPrw1wbbCZoZZM2kuPIMvwpyVZuKmmSPFGleaDKs0bWYo7zUkO8FZF7ac2xo36WHea4j2ojz3E8Yg9VIT+Qk3EbzQfPcSJnACM1VGclRzhivYoM6o4LkjiGa+KpicvEHWiG/Vhv1AZ8Gdqgn6mKfQ3tEfd6EnxEx/WgjlbEsbl45FcrRXAe8vWwatI4Z7K5nZF8GqzmdVkM6vJYU4rPqRp81zB21rE07ZinraVCPBtK7VD11nO8BUKc6pdKyLtNZHCQ5u9v0FcCRaAK1z3tWyNF2xOd1zH24lW3k20836ig3cT7bydaGdzXHgwsxi1mEc1WIxarGM6NsZbeTPRxtuJdt6Mt4kuuZXNUR1WvRrzsMIuF/A65bvWUfUWxyvfAl411nEt1nGt6HzVDuiO21aK5ayNygTwOh/EHGzgZV8dC63F3JRkcLbyCMO5fowWBzFdG8HZxmimG6O5qEjkQW8JCyPVXFRnMFAZQVu2Dy1xe9GkedJdeJi+klBhQaIohBP5weiyA1Ck+dCS7IEszQtlpg9t+YF0l4UyUBHOcFUU3UVBqFKE6Yb23ACGquO42l7G0oSWtZvDvFu6xLtXt3i3PssH0yKfTE/4YnIGr/gItrHEhw0BvO9t4BVHxLbpf6TjvWXk5S0jL24KFY/f0y72xxYgdv7af5TT3Qm838qCv8f5ul5FHnfRy3sTrM2exjw3zYubwyyeP8H5U9X01CahKwwX811v5Ck+KFN9UKf5ok7zQZ7qQXPSQWqP7qMiYg81Rw7SeMyLpngv4eRPzEEqQ3+l4vBP1IT/hiTWjVN5QUzUx3BOFsNVnQDei9IExqqi6coJQHnsELUhP1Ph9ydqg3+mJXwfbcc8GEgPQJ8dxET+Yc6WhnH5eBRXa2O40SBEDbdlSfYOXmFBQpQmm4fqLBG+wnHL7eAt5KkIX2en6yxn97uT63V5UHMqzTENNGEasq0Dy4QbaPYLv7aTPE5Od6KVtxOtvJ9o58NkJ+8nO3g32cGb8TasYzo7fK3izO6byXbeTrbzbqKDt+PtvB1rs2vDoMEyorRD1w7eUbV9qsEGX8uo2p7x2lvI7GeA1GL5jgbLmJD52qE7rmTNvlIsY9UgZdWe8TaxMtjIy746FttKuSvL5kJ1LIbCQMbKgjlTF8nZxmimGqI4L4/nfk8xiyPVzLTmYKg7SkeuP02xv6FJ86KnSCg87ysOoafwMKcKgmnPDUSZLoI31QtFhjetuf6cKgpioCKc0doY+spC0WR4oEg5hCbTh+7SSC6qC3ikl/H6Sh9vHp/jzfNrvF17ILhe02M+m54I4BWLb4QphCU+bCzx3rrEO4vwq3Mdo102GP83yHh/f/PcRd8F3pe3BNf797jdr+Ws3zO7uyN4bXCdGeDxTP8OEsF7ZYAnVwa365vgNewKXuc2NFsd5Yu744LjfTjF+sMpns70cX9Cw1RrKZ0VsajzQpCl+yFNERyvPMUbZYo3ylTB8bYkH6Qudh8V4XuojTlEc4IPLQneNMV7UHfkABUhv1Ae/BO1EXuRHXOnp+AwU41HuSA/agfvBUkCxsooTmb5IY89QE3wj1T4/Yn6w78gizpAR4IXQ5lBjOYEM5l/mHOl4cxURXG97qi9g/eOPJm7yjTuqzNdwPtAk8UDVSYP1dnMqnOEi8K2qEHUY20Bj7WFPNYVfRW8T9pK7K7XBl4HfAU5g3etv5H1AdsY2XbwOqCrcYHuu4k23k928HHqBB+mTvB+6gRvJzrYGG/DOtbqcLqT7bybEsAsgLeNN8ZW3hpbeWtsY9Og3T3j3QJeq1GDxajGYtwKX6X4eYfMYyrHFpsNukY5KzbwijnvqniN+FVfPY/ay7gnz+FSbRzG4iDGyw9zpi6S6YYoJuoiOCuJ4153EY/0NVzvLGCyJYmTBUE0xf6GOtWDroLD9BaH0ld0mN6iw3bXq87wRSJO1yjSvdFl+3EiP5DBiggmGuMZOh5Fa7YPilR3FGmetOcHc7olgwe99SyfP4FlbpKNpcu8WbnLu7U5Pq4/2gW8T+3gfW99xofdwLuxxQn/TwGvzena4Pv8pmHHh6ndwPstV/m3jZIN8dQG3cv9Lnp0uc9J4udn+nkyM7CzrrhOSOz82CY8uG3Nel3rKMfsHcCv7k2w+mCK1XsTLJ7v4sawlFFlPrriSBTZgcIYWao30mQvZEmeyJM8kSd5IE12BW/d0UNIknxpSfSh6ZgHtdH7KT/8M+VBP1IXuQ9Fgid9RaFMN8VxUR7LVW0Ml5WxnG+JZ7Qiks4MH6Qx+6gO+oEK33+nIWQPyiNunEzyYTgrGGPuYaYKQjhfGs6V6mhu1MdyuzmBu7Ik7ipSXKYZ7NBVZ3JflclDVRZz6hwWNKLb1RawqMlnUZ3HojqfRXUBj7SF9mkGW677tL3UHj1snXJwXaio4nVPFSs9NUJHb1+9eF3YuX1MikUvdwHv5phmm9t9N9HGh6lOPp0+xcfTp/hw+hTvJk+wOd7Bxng71vE2NifbeXe6k/fTJ3g31cm7iXbejAkRw5tRHe9GW3lj0DqKcZzAK8z+OhXkjGnt42QW8fClo39XKX5OhO6oCrNRZa+KXHOC7ooNuvZZXhG8/fU87ijjgTKXy/XxjJccZqIihOnaCKbqIjBWh3K6OYa7XYU8NtRy+1Qp55WZdBeH0nh0D8pkd07kBdJdeJjeomD6ikPoKw2jqygETaYv0mR35KmeKNK80GX50pkbwFBlFNOSZAy1R+nID0CR5oEkyQ11hi+jtQnc7Cjn0aSGtbujmBfPs/HyNm9XHvJhbZHP607gNT3ho/kJHyxPeW99ynvrEh82lvmw8Wx38DoB+FvzvP/VwWv7WADvrVFe3DLy4pZRHCHbpbbxuqCl68MsXRt2APKqw10+3QI5G2z/KHifXB3k8cwAjy73O6mPR5dctRXMNif8xCbRCdt/LnH64tn17a7XDl6b63WqoLSB9+XdCV7fn2D1/gQrd4zMnm7jYlctQ80ZaArCkGf6I03zQZrqhTTFC2myF9IkT6RJHmJXwyHqju7neOQe6mPdkCb70ZLoQ32sO9WR+yg//DMVh3+i4cg+VMmeDJSEcLZZBK8mlkvyOM42HWOkLJz2NC8kR/ZSHfQDx/3+RHPob2hj3OlK9mUkK5ix3MOcLgjhfFkEV6qPcKMhTgCvNIl7imTuq4Q6yFlNJrOaLB5qsniozuSBMoNZVRbzdvAW2MG7oM5jQZXPvCqfRU0Rj3QlPG4t5WlbGU/bdwbvUmc5yycredFVxcvual711Iiq5nVvLSt99az2NbDS38jqQBPrQy3CvK4TdIUJBtu2mZDT2vR2sp33Uyf4MN1l17upk7yZ6GRzooONiXY2pzpcwPt2ot0+0bBp1PHWqGNzVOMoxRFH0mwLFw7YC2XobyZ0bExo7EcuLUYFFqcrw+t6OWt6GasjYjuZQcqKqNcGKa/1El7rW3g90szrkWZWxKjh9WAjL/vreXKikllNEVcak5goDWWiPJTpmgimasMxVoVwuukIt0/msThSxd2eMmZa8+krC6cpdg+KpEN0ZPvTlR9IT1EQfSWH6SsLp7skDF12ALJUL3GD0htdlh8n8gIZrIxkqjkBQ+1RThUfRp3pQ0uiG/IUTwYrormsymXWIOX1jUFMc2fYfH6Tt68e8H51no9rj/hiesLv9pEyG3yfiE53mY/fAd5vLVN8EsH72UkuX+9Scv6fA92tGe9O4P284dAXUf/iUvV4c+eowQ7g68M8u+bQ0tUhnl4d4umVQdFdOv2T/xuPXd/zuPZopp/Fy327ahuIxc89vtzL45leHs/0iQAe4KkNvuLPvHTVAeGtM8pbKyeXbxt5dtvI8p0xXt2bYOX+BGv3x1m5refuqJJJTTG9tUlockOQZ/gLbjfFS1gXFv+7JcmD5nh3mmIPURezn+qo32g85oYs1ZfmRG9qjhyiMnwf5aG/cjz8F5rj9qFNd2ewPJhzLTFcksdxTZ3ARWk8pxviGCwJQ5fiSUvUb9QG/UiN/w/IwvfSFutBd7Ivw1mBjOUGc7rwMBfKI7haE8ON+mPcakrgTksi92SJ3Fcm8VCVwpwmnTlNBvPaLObUmTxUZjKnymZencuCJp9FbSGL2kIW1PnMq/KYU+czp85nQV3MoqacR9pyHuvKedJaZgfwk/ZSQR1lPO0s59mpSp53V/Oyt5bX/fW86qvjZW8tr/rqWOlvZGWgidWBZtYGWzCNyLAYBNhaR503zVrZHG9nc6JD0KRNnbw5fZJ306d4N93F++ku3p4+xZupE2xOdbI51cGbqQ7enu7k3elO3k518GZSeIDbEB3s5phWGD8Tly1sa8UbYhPZ28lW3p9u48N0Ox/PdPB+upU3Uxo2xlVYjXIso3IsRjkmg4yVkRZeDjXxcrCRFwMNPBf1YqiRV8PNvBoR9HK4iReDDXa9HGwQvr6/nqdd1Sy2C6vDE6URTJSHMV0dwVRtGGPVIZxuiuJGZxazg2Xc6yvj+sliBquiaD72G4qkg7Rl+HAy15/uogB6S4PpKw+nuzSc1txgFOl+KNJ9UWT4oMsN4GRRMP0V4YzWHWGkOpq+snDacwORJLojSXCnuyiEM5Jk7g3U8epKD6YHU7xdvsG7l/d4+3qW96sLfFp/xBfzE76Yn9i7eT+aHgkjZBvP+bSx/DdNJmxzsZYtEp3tp63afGY/4b710sT3PJB9L2i/71FN6LX4bH1u17/sXP/oPNng5HyvbQfvkjN47f+8//aY17eg+/jKwO7gveQqB3x7eXSph0eXBT2e6eXxZcEVO/98T68MOkB8bchpBnkE55VoW9vZ89tGnt0eZfmOkVf3xlm5N87KnVFeXOvnxmAzekkWXZVxqLODkaf5CU7XBt40b6SpXrQke9IU50bDkYPURe+jJtoJvAleVEUfpCJ8HxVhv1ET9RvSxP20Z3swcjyY89IYLsuPcU2ZyAVJPJN1cfQVhqJJdKc5Yg+1gT9SF/Ajioj9dMZ50pvsy0hWIGN5QXbwXqmJ4UZ9HLcaE7jTLID3gSKRh8pkZlWpzKkzmNdkMafOYlaMGWzgXdAWsKApYE6dx0NVrqg85lSFLKhKWVSX8UhbxmOdA7xPOwXgPu0sZ+lEBctdVbzoreFVfz0rg028HhCyzNf9jawMNLM62MLakIT1YSlmvcK+qGCDrrD00MabiQ42JzrZnOxkw0mb0yd5e+YUb8908e5MF2+nT/Hm9EnenBbgawOvHboTbWyMt4pF5oKs4qOZM3Q3xnVsTrby9nQb76fb+XC2g49nO3l/po23p7VsTKgwi8Bd1/9/zN3nWxP4tvD9+x95nn3ufc7Z5ewZO9J7CYEAoQRCS+g1PSFAKj30EnrvVUAUFVEUrGMFu+Po3s/9n3yfFwkIlhlnz5x9nxfrctDo5cWLzyzXbxUTj3rLudulZ6ddw3abipstSm60KNhqVrDdpuJ2h5a7XTrudbswvtuld33t1B/E3S4dt1o13GxUsVqZwVix0A2vgAlNBCPqUCaMUaw60thwFnLFWcyF9iJ6NNEueJNOU5/mQ1OWP235AXQUh9BZKqCtREh9Thi2jCCsGQFYM/ypyw6ipTCUztJwelQCelWRdCuiaM4Lw5zsTWXiWZpzghg1xHGhTcG9uSZ2Lw3z5s4qb+5f4vWDDd48usa7pzd4v7fNh2c7fHi2w0+7N3n39IYrU31x1zXB9lvRdcP76b6H959i+/J/Brwff89RdN8/v8f/OrpW8UvDE70HpYWfg/dwfJrx/hK8X+pO+BTerYWOjzH/MW4ciXZuLLRzY6HtAF8XxkfLEof/B3H07/dlfO9d3O9yGOLBpWEerg9xb6Wb7dlmFtu0dBukNBWJsGcEYUn1w5RyKONWGJ9BAAAgAElEQVR1lx0qJF6UxZ1BF3USbdTxI/Aa3fAqIk+gjDyBPuYkNqkHzbm+DGoiWLDEsWSNZ9mWyGx5PKOaODpywrDFe1AW/je0gX9GF/AXbJEnaYr3oVPqT78smOHsECbyQ5ktFrCkimZVF8eaIcENbzIb1hQ2LClcsUhd5YUqGZtVMq5Vy7lWncW1Kld2u1mVw9WqbK7Y5Vy2ZXLJmsElawYb1iw2rblsVeVzs6aAnTr3Y1pTCXeaS7jbouBui5J7rSp+aNfwYP9Ue7cL2sfOiiPg7h6MAltdWefA4d0K7mmz0f2Mt5GXo408H3XwfMzBq8lmXk+38ma6jTfTbbyecsH78iDrdeH7atzBy7EGXozW83yklufDNe6odW0rc8eL4VpejNS6PjNax4uxOl6O1/Fyop5XE/W8nKjj5UQdz0areTpo5WFvJfe6ythp03K9ScGVhmIu1RVysSafC1W5nLfnsF6Tz9WGIq43K9huV3O7U8udLt0ReO926bjdoWG7WclWQwmrFWmMl0QxVhrBpDqCcU04I+pQJsujWHWks9FdyBVnCRc7iulRR2OM+x5L0mnq031ozg6gvTCQrpJQupRCOkqjaMiLoEoWgj0zEFtGAHXZQTQXhNBeHIazNJwepYBedTTtRRHuBf5etOQEMaQVsdpUyK3JWp5cGODt7WXe3l/njRveH59s8dPuzc/h3dv56s203wve/TLDt5Ywfg7T31Jm+A3wfhyiOFxmcNVGez7Ddx/eL+L7T8K7j+8X4Z3v4Pp8O9fn2tn6StyYb+PGwqGYbz+A+bO68OGOiOVudpY/x/fehaNXLh6sD/PDWj87C+1cHa1huqGEdnWia/duegBmqS/mFJ+DMsPhUoMh9jSayONoDuA9gznFF2OCF6qo0ygiT6KOOolRfJqadG86CgMZ1QtZsidwzpbAsjWRGWM8I+o42rJCscScRh/yX2j8/4Q+4C/YhadoTvClKzWAAXkIIzn78EawqIpiRRvLmiGei+VJXDa7wL1slnKpUsplSzobdhlXq7LYrM5msyqbq/ZsrtiyuGyTs27N5KIlnTVzKmumVNZMUtbNGWxY5Gzas9mqyWW7Lp9bjkJuNxVxp6WEu62l3GtVcr9NzYMOLQ879TzuMrq3h5l42m1mt8fy2RjwXr8rDh64BqpcWe9wHS9H6nk52nCQ+b4YdfB81AXvm5m2gzgM70FWPO7g5biDF2MNPB+tdy1Ad7eaPR+u5eVIPa9GG3jpbkXbG3KdBHo6WM2TwSoeD9p5OGDlQb+FhwNWHg3Y+KHPwr3uSnbaDVxvUnG5rpjzVfmcs2azaJIzX5HJbHk6M8Y0FiszWbFmcbEmjw1HMVvNCnba1dzp1HLPqed+t8EFb7uam80KrtUXs1qZxqQiinFFBBPqcMY1YYxqXPCed6RztbuIje5S1jtL6FGLKIv9HkviaerTfGnJDqCjMAhnaRhOVRSdimga8wVUy0OpkgVTlRlAvRvetsIQOotD6VYI6NeK6CoVUpsZgE3qQ3NOIAMqIUv1uWyNWHm42sPbW+f48f5F3j7Y4O2ja65a76Gs9/3eNu+e3uDHve1fPPf+m+Ddv1rxM10T/53w/hy+Pwvvp9ndYXg/fRC7vdJzBNuvxa1fQPdbByOOlBoWOl1ZrhvY63NtX8Z3vo2t+dZD0eYG+RfwPYC358slh/VhHqy7st37q71sTTVyoaeSMXseLSWx1GWHY031w5Lig0XqaiMzp/hgTnE9rlUknsUQcwpN5HG0UcfRxZzAmOCBOcUHY7wnysiTKATH0USdpCL+DA1yX7oVoUyUi1ipTmLZnsg5awIzZWKGlbG0ykIwRZ9EG/RXNAF/xhD0V6qEp2lJ9MWZGsCAPJjR3BAmC0NdexrUUazoYlkri+dCeRIXK5NZN6VwsVLKemUqlywZXLFnsWHPYqPKhe1FSyZrpnRWKlI5V57CklHCQlkSi8YkFo0SViukXDSnc9mayVW7nM3qjysjbzS4zgPtNBa7Sg0tKu61avmhXc/DTiNPnCb2em3s9dlc0B7q1d3rt/C018xur4XdHotru9ige3/uSB2vRht4Pebg1XgjL8ccvBhz8GqimddTrbyedsWrqRZeTjTzYryJ52ONPB9zuAF2ff756Ed89+PFaAOvxhw8G67jSX8VD3qs3O0ysdNRzlarnquNai7WFrNiy2PFlu+OAlbtBSxb81iszGbGmMm4Po0RjZQRTTLD6mRGNcmMaVKY1EmZMaQyX57OkimTNXsOGw1F3GxVcc9p4GFfOQ96yrjv1HOrVcV1Rwlr5gxm1CImVYIDeMe0YUxXRLvgdRZytUfBZaeSXk0sxrjjmBNOUyv1oUnu74JXEUa3SkinIpqmgkhqs8OpkYdQnRlIQ3YwLW54O4qC6VZEMKCNoVsZTb08CHuaL03ZAfSUhDNblcmVXiP3Ftt5fXOet/fW+PHBFd4+2uStO+vdh3c/4/1xd5sfn+3809NnX6zxfulO28/B++JzbH9NaeG3x1fgPZzd/Sy834Du/oPbL02RfSu8R/A9DO9sG9dnv4Dvp/AeAvpb8P3YDvfx+3L/wqCrxHBpmEfrg9xb7ubqSA1LLVoGKjJx5AupkYW40E3xwSr1xZrig8Xd0VCZ5El5ggd6N7y66BPoY09SnuCBOdmbMrEHSsFxFOHH0EadwJTgQVNOAP2aCKZNsZyvTWalKolzlgSmDWIGFTE0ZwRTHnkCdcBf0Ab8mbLgv1EddeYovHkhTBWFMadwLchZ0bv6eNfKEzlfLuF8eTJrFVIuVKazbpFxxZ7NZVsWl6xy1kwZLJensliWzJwuiWltPJMaMRPqOCY1YqZ18SyUJbFSkcJ5UyoXLWmsW9O5ZMvgkj2Ty1UyNqqzuFaTy426ArYbSthpVHKnScO9Fj2POivZ7bWx129nb8DKs4M+XTt7/Rae9FTypLuSJ04Tu73Wg6z35XAdr0dd/bivJ1zlg5fjrse1V5OtvJpscaE72cyLiSaejzfybMxxCN6P8Xw/892PsQZejDXydLCW+04LO23lXGvSc6lexYq9kLmKLEbUKXQXxuIsiMWZH0tvUTyDCgmDCgkDpUn0FCfQWSCmPT+WjvxYOgvi6CmKp78kkYHSRIYUiYwoExlVJTJTJuW8LZvNxmLuduldvbz9rmU5dzq0bDUpuGDLZE4Xy5Q6knFVGOPqUMZ14cxUijjfkMZGZwGbPUqudmvo14opF5/EnHCa6mRvGmWH4Y2kUxlFc2Ek9bkR1GaFUi0LoiHHDW9BMO2FQXQrIhjSxdKrEuHIDqE63Q+H3I/OgmDGTVLOt6u5NdvEy61p3t5Z4d2Dy/z46CpvHm7y9vF1ftq96TqMeRjevd8J3me3XWfmv3SZ+Gfh/eUM9Z8B9dvb1r4A76fZ3afwHmDpbhX7VnhvLX/7uPCXsL3pbgvbbyO7sXAU3q/GPrxzn8YvZ7475z6t9bq+N/cuDPBwfYhH60M8vDDAncVO1vutzNSV0mtIpSFXQHVm8AG4Nqkvtn14kzypTDxLebwHhpjTaIUn0cecokx8msokTywpPhjFHigFx1BEfI826gTmRA9acgMZ0kYyY4pjtUbCsj2RJXM8k/o4+otFNKYGYow4htrfVd8tD/mO6ugztCT60JXqz4A8iLH8UGZKIlhQCTmnFbGij+V8mZg1YwKrxkRWjBLWKlK5aMrgojmTi5ZMVivSWDKkMKdNYkoVz7gijpGSGAaLo+kvFNJXGMlAcRRDpSJGFCLGlDFMqGKZVMcdxJQ6jmmNmFltAosGCcvGVM5XZHDBJOeSJYcrtny26hTcadbxQ4eRx70m9gYsB/Du9pk/1oCdFez2ml2n1vfbukbreDPewJtJB28mHbyebOTVZBMvJ5uPxIuJpgN8n4838mK8kRfjTYeikRfjjoPYHa7j8UA1d51mbrSUcdWhYb1Oyaq9iLnKHEa1aTgLxTTKInBkRtCQHkGzXEh7biwdebG058bQki3CIY+mXiakLjOS+sxIGuVCWrKi6ciLoacojr5iMYOlYsbUicwapKxa5Gw2FHGrXc19p46HPWXc7dKx3abigl3GjDaGcUU4wyVBDCuCGNWEMFUexbnaFNbbctnsVnC9V8ewIRFzkgeWxLNUSbxxyPwO4HUqBXQohDQXCqnPFVCTFUpVZiAN2UFfzHh7lNE05oRQk+5HfaYvLTkBDJUlsugoZGushr0ro7zeWeTdD+u8e7jB24dXefvY9cj20+5N3u3e5Mfdm64a72/cufBpxnukzHAwivyvhfdbyhe/CO9RfPs/g/cge3XXb78J31+xo+FL6N5cOjQ04Uby18B7Y66FG7MtbM21cH2uhetzrb+Y+e58kvXu9zDfWxvg4cUhHl0c5MH5Pm7NtXG+q4Ixax5dagl12RFUZwZhk/pid48I26S+WCRemJI8qUg8izHeA0PMGXTC05TFnqEi8SwmiZcL3ngPlJHfoxB8hy76OJYkD9ryghjRCZndh9eWyKJJzIQ2ht6CKBqS/SkL+w61/5/QB/6VyrDvqRHtw+tHvzyAsQLX1YlFdRTLuhhWDXGcLxNz3hjPclkC58qSWKtMZd1dUlitTGNeL2FcEcdwkYiBgih68yJx5kTQkR1GmzyEVlkwHTnhdOUJ6MwNpyMnlM6cULpywujMDqUjK5gOeTCdWSF054QxkB/JSJGI8ZI4phQJzKolLOiknK+Qs1FVyHajih+6jDztN/P8ELyPnOU86irnUZeRpz0m1/UI9wTZq5Fa3ow38HbSwY9TjbydcsH7YqLpi/B+Gl/79ceDNdzpMrHVYuBynYq1qhKWbYXMm3IZ02fQWyqhSS7EJgnAkhiAOSEAe3IItWkR1KULqEsXUJMWgV0agSUlDJMkhMqkYKySEKpSQnFkCmjLFdGVH0NPYQwDxbGMlIqZ1kpYNWdytS6fW20qHvSUcc+p41anhotVMqY0IoZLQukv8GOgyI9hVRATRgEL9kTWmuRsOhXc6DcwVp6MXeqNVeKFTeJNfaYfHUWBOBWhdCkiaC+NpLlQSENeJDXyEOzp/tRnBdKSH0J7YQgdxSF0KyLoV4voUUS59jtk+FGb7k2D3JcedQzTVVlsDJh5tNbHy61Z3t2/wE8Pr/DjIxe8Pz7Zcme6N3m7u30E29+K7889rv0r4f3q3++fhffjP6+/Au83Zrxfg/fn0P0M3v2hiUPo/jK8bWzNtrI128LWTDNbM81cn23m+uxHfF214Ta2vvbodiTzdQF893wfD9YGeHi+n/vLTm5MNXKuVcdghYx2RTy1WWFUpQe6RoNTfLCn+GBL9jmAdz/j1YtOoxGewhB7hsqks5iTvbBKfSiP90AtPIYq8nsMohPYks/SkR/EqN4F70pVEuesCSyaxIyrRXTnRlKX6IMu+K8off8DfeBfMYUdo1Z0htYkb5xpfgxkBTJWEMqsQsCCOoolrYhlfSyrBjErZW54jYmsVqSwZkpjuVzKYlkyUyoxQ4XR9OUJ6c4W0CEPpzUzlKa0YOpT/KmR+FGXEkB9aiC1Un9qUvyoTfGjLsX/IOql/jikATSnB9EhC6M7R0BfrpCB/GiGCmMYLY5lRiNhuTyDjeoCbrdpeNRTwbMB69GMt7uCx85yV8bbf2jv7nA1b8bqeDvRwNtJF8CvJxt5OdHEq8kmXk0282qymZcTzZ9lwZ/C/Hz8YzniYX8Vtzoq2GzUcbGmlGVrIQumXKbKZAyppTiLEmjOjqY2LYz6TAEOeRTNOTG05YtpyYujKVtEvSyKqvRIrNIIzMmhVCYFU5EQQIXYD1tyIPXpobRmR9JdEEN/cRxDJXGMqxKYM6SwYs5gozaPm82lbLep2O7QcGEf3uIQ+vJ86S/0ZVgZxIRBwJxFzEp9OhudxdzoNzBRKaUm3Y8qqQ9VKT445P50FgfRrQylSymgo1RIa3EUjflCauQhWNP8qJUH0pwXTHthCF0lofQoIuhTRdFdKqQlL4x6WQA1aV7UpHvSWRLJmCmNC10G7i22s7cxzru7q7x/dJmfHm/y7sl1fny8xdsnW7x96oZ3b8eN4++wbez5bT48PwTv81/uavjSIMXvne3+poz30527n06Z7Q8f/LPw/hK6X6rpHh6O2Ed3v7Z7OLbccWO2la2ZFq5PN3F9uolrU41cm2ni2mzzQRxG+Kvlh6WuI61td1Z6+OF8Hz+s9HBnoZ1rY7XMOZT06qW0FsVQIwulKi0Aa7I3Vok3NonrR0uSF+YkT0yJZ6lww6uKPIkh7jSVkrNYUjyxSb2pTDiDVngMrfAYxtiTVKV40lkQzJheyKwplnP2BJYs8SxUxjGmjMKZFU6N2AtNwJ9QeP0RfcBfMIcdo+4L8E6XCphTCVnURLOki2XZIGa5LJ5zxgTOlSeyUiFhpSKZBUMS05p4RkpE9OZG0pUVQXtmOM1poTRIg6hJ8sca502l6CwVMZ5UxHpSHnOWMpEHRpEH5TFnqYj1xBTnhUXsjS3Bh5okPxqkQTRnhNKaGUa7PJxOeTjOrHAGC6OZVCewas7kRmMJPzgN7PabDz2umdwnfFwrIV8M2Hgx6IqXw1W8Hq3hzXgdbybqeDNRz+tJB68nmw5Fs6uX113z3a/7fg6vC9290QZ+6LWx3WZko0HDmr2YRVMeM0Y5Y9o0+kqT6MiPozU3hubsaDoKE+hRpdKnSadfm0GPMpX2okSacuOolUVjT4vEkhKOSRJMWZwvmigPjLFeWBJ8acgIpcsN72BJHCMKMeMqMdO6RJYr01ivzuGqo5gb7RrW7C54h4qD6c31pi/fh2FFEBO6CKYrYlisSuFyeyE3+vVMmlNpkAdRm+5PTaovjVn+dJUE06NylRo6FVG0lUTTXBhNjTwUs9SXmswAmnKCaS8M/dhOphTSXRpJW0EEjdnBVKd5Yks5TUtBKINliSy3KNierOfJ+gA/3jnHh0eX+fuTa7x/eoMfH2/x5tEWb57c4O1T19rIvz+/xfsv7GH45+C9w98PxYfnbgy/hK67l/fn4P0tj2ZfQ/ebuhq+fMH3S/AehrXXHb9Q4z2I7qOjxec+XX7jPFLP3a/pfinb/Rq6W7NtbM20urLcfXSnGrk23cT1Q/Bem212w/sz+H7SanZnuZv7q73cO+dkZ6aZK4M2pmqL6FIn0ZgfRVV6ENYUX0xJnpgTz2JO9MSc9DFMSZ5UJJxFJzqFUnACfexpTBIPLMlnsaV4Uhl/Gl3UMXRRx6iIO0mN1AtnUQgTZVEueG3xLFrELJjEjCqj6MoKozruLGr//6TU63+jD/gzlvBj1MecoU3iTXe6P4PZQW54I5hTCVnQiFjSxbFsSGC5LJFzxgQWjfEsGOKZ04mZVMcyWhpNf34kXVnhtGaE0igNpk4SQFW8L+ZYL8qjPDAITqEXnEInOIVOcBpt5Bl0Qg/0UWcxiryoiPXBLPbFluBPdVIA9dJgmtJDackIpVUWRrsslA5ZCL15AoZLY1gwpnClJpdbrUoedpex2+86Yvm0z+Rafu5elvNi0OqG18rLITuvR6t5PVbDm/Ea3ozX8nqigdeTjYfCBfCRDHiyiZcTH+PFeCPPxhrYG6nn6VAt97st3Gwt40q9ilVrIfMV2UzpMxhRp9BXkkhXoZjOgjg6C8X0KpIZ0mUwpMtgUJtOjzKFjsJ4WnJjacyOoSFLRL08mrpMIXZpKKZEf2ySAKqTA2jMDKMrL5reolgGSuIYKhUzoohjTCVmSpvIXFkKq7YsLjcUs2RKY0wpZKAwiO4cb3rzfRguDWJcG8GUUcSCTcKl1gK2+nRMWdJozA6mXhZAXYY/zTkBOEuD6VWF0a0S4FRG06mIobU4hrrscCyp/tRkBtCYHUR7oSvb7VUK6FVG0l0aSWeRgJbcUGrSvLBKTtKUE0iPJob5+nw2hyw8WHHydmeOvz9c5x9Pr/P33Zv8+GSL14+2eP34Bm+e3uTdfnvZ77H05kvw7iP44s4X0f0SvPs4/hZ0vwXeo5Nrn8B7a8V1PWI/9ssOt1f73D/X42qzOgTuxz7ejwDfOvdpdH8xdj6Zcttech5dgHMY3IWjAxKfdTR8hm4r16ePwnt9uumg5PA5vF/H96DssOTk9rlu7q/0cHexkxsTDVzsrmTclkdbqZj6HAFWqT8miTcV8WeoEJ+hIv4MlQkeLnglXpiSvChP8EQbfRpFxHH0MacwJXlgkbiiQnwKXdT3GKKOYRKfpD7Ni57iUCaNIuZMsSzZxC54zfGMqqLpkodRHXsWtd9/UOr5BwwBf8YScYz62DO0J/vQk+HPUE7wAbyzSiELmhiW9GJWyiQsGyUsGROZLxMzpRExqhAyVCygPz8CZ3YYbZkhOKSB1CT6YY3zoiLag7LI0+jCT6IJPY46xB1hp9BEnEEbeRZ9lCdGkQ+mOH+sCYHYk4KpSQ6hITWUpowwWjLDaZOH0y4PpV0eQndeOAPFQqZ1CZy3ZHCtvoA7bWoedpfxpLec3f5K1+n2PhPPB8y8HLK68bXycsjKqxE7r0ereD1Wxevx/ezXcRCvJx28mnTwarKRVxOueDnReDBM8XLcwfOxBp6N1LM7VMOTgSruOU3caDFwuVbBsjmP2TIZE9o0hlXJDJQm0lscT29pAn2KJAY1UkYNmQxp0+hXJeMsTqAtT0Rrroi2/Dg6ChPoLEqkqziR9vxYmrOjaM6KpFkWTluWgK7cKHoKRK5yQ6mYYYWY4dI4BotjGCgWMaVPZtmaxbQhiaESAX35gThzvOnN24c3nKmyaOatiay35HG9V8OUJZXm3BAas4JcuxpyA+kuccHbqxLQoxbRrRbToRDTkCvAlhZArSyQxuwgOgrD6FMK6FdF0qNwwessFdJWEE5tuheWpBM0yP3oLBUwZctk3ann7nwLr7em+PBgjf+zd51/PNvmx6c3ePV4i9dPbvDmiavW+35v23WZ4jfi+0vwfnFy7Svw/h7xKbxf7+f9p+Dt/QK8fdxZ6Tv4+lvR/Wy0eB/fTx7RPs10v1TfvX5QXnCFC96WA3j38T2A96De+yvgdU+53T7n5N6yk9vzbVwdqWa5Xc+QSU5Tocj1T7ZkHyoSzlIWe4qy2JMY405REX8Gc5Knu6XMm4pELze8x9DHnMKc5IE56QzmpNNUxJ1AL/yesuhjWOJP48jwob80nJmKWObNsSzZ4g7gHVFG0ZEZgj3mNGq/f0fh9QfKAv+MVXCMhrh9eAPc8IYxVRLBrDKKBU0sS7oElg0SlsokzOnjmdTEMFQioCcvBGd2MB2yIFrSA3FIA6hJ8sUa50ll9BmMkacwCE6ijziJPuIUBsEpDILTGCI9MAi9KIvywijypjLWF4s4AHtiEFWSYGpT3PCmh9HiLjW0y0PpkAfjzA2lr1DAuCqGxbJk1m1ythxF3O3Q8LDbwNO+CnbdV4Wf9Zt4MWg5Ei+HrbwcsfFq1M6r0Spej9XyZryeN+P1vHbHK/eU2avxBl6ON/ByzB3jDe4hijr2Rmp5OljNoz4btzvKuebQcMFexGJFFtP6dMY1KYyoJAwpkxhUJjKkSmJYk8yoTsq4IY0RbQoDyiR6S+LpLoqjp1jMoCqZEV0aY4YMxstkjBsyGNOnMaqVMqxOdv1ZpfEMKRIYViYyokpiVJ3EiDKB/uIYegqiGFbGM2WQMqyIoScvmK5sXzrlnnTnejNUEsi4JpwJg5BZczwXm3O41qNm2ppKa34oTTlBNGYF0pYXSHdJEL3KUPrUkfRqRPRo4ulSJdCYL6QqI4haWRCOrEDaC0LpV0bSrxLSq3Dh26OMorNYQF2mD1bJSeoyvWkpCGakIpmV1lK2J+t4cXWUn+6t8P/tbvKP5679DK+f3HDB+9TV3fB+b9u1OOe/Ed73/4Ph/fCvhHdn6cvIfgu8n4L7z8J7JD7B92Pm+/OtZjtLTm4tdXH3XBfbM02s91uYa1TQW5ZKfa4Ae3oglUmeGMWn0YuOoxcdxxBzgvL4M66VkCk+LpgTvdGKXPAaDsObcIqK2BMYhN9THn0ce+IZmmV+DCkFzJvErnFhN7zzJjFDpQJa0/yxRZ9A7fdHlN5/wBj8Z+zC4zjEZ2hP8T6U8YYxVSJgVhnNvEbMojaBRZ2EOW0iE6pYBksiceaG0JLhR1OqLw0pPtRJvKlJ9MIad5bK6NOUC09hjDxFufA0JtFZLHFe2OJ9qEryw5bgjzXeH4vYD3OcL1axH/aEAKoTA6mRBFKXHESDNJimtBBaM0PpyAqjIyuEzqwgnDkh9OaHMVwsZFodx3K5lCvVOWw3l3K/Q8vjno+nf/bx3Y/nA2YXwEMWXgxbeTli59VoNa/H3NvDRmt4NVbDy7EaXo65zrC/GK3jxWitK8bqeD5Wx7PRWvZGangyYOdhr5XtVgOXa0pYMeUwq09jQp3CmErCqFrCmEbCmDaZMV0y4zrXj2O6ZEY1EoZViYyokxjTJjNVlsaiOZsVez6rVYWcrynmYl0plx0qLjmUXGpQslpVyIIpixljBpP6VCb1qUwZUpnUSRlWJtJf7CpBDJbG050XQVuGL63pZ2lNP01X1lkGiwIYU4UyrhMwXRnHhcYsrveomLWl0lEcTktesPvYZQDO4gB6lSH0qSPp08bQq03AqU5013lDqJUFUS/zpz0/hH5lJANqIX1KIb1KIb2qaLpKBTRk+WGTnqYmw5OGLD/69WIWGvK4NmLl6Xo/b28t8OHxFf7+7CY/7W3zdnc/XPB+2HPh+7vA635Y+63wflv/7a+rDf8PgffXoftr4P2s1HBQZvgZeA8BfG3m07LDz2e9txa7uL3YwdZkA+edRiZqCujUJFGTFYZF6ocx/gyG2JNoo75HF33sAF5Lsje2VD+sUj9MST7oRGcOwXsWc+IZTPGnqIg9TpnweypFJ6hOOktbVgCjGiGLlgQWrWKWbHEsmOOYq4xjoCiMxmQvzJHfofb9NzJDUloAACAASURBVFQ+f6Ai5C9URx3HEe+GN/MjvNOlkcwqRcxrxMxrEphTJTKpEDNYGEVXThjN6QHUSbyoSfSkKv4sVfFnsYvPYo31wCw6gznGA0usJ/Z4H+qS/WlMC6ZFFkZbtoAWWTiN6WE0SIOplQRSKwmkThJEvSSI+uRAGlICaZQG05IWQrssDGdOBM6cMLpzQujJDaUvL4yhQgHjJdHM6xK5YMnken0hd1pVPHQaeNx99PbanhvhA4gHTDwfNPNiyIXv69FqXo1U82qkipfueDHiOsV+cI59pJrnozU8H3Wd5dkbruJxv40HPWZuNmm5aCtgqVzGtCaFCZWECbWECW0yUwYpM8ZUpo2pTBulTBlSmNQnM6mXMKGTMFMmZdGUyXl7Dpfqi7japGCzScW1Fg03Owzc7q7gTk8ld3pMbLXrudRQympVAUuWHBZMWSyYspirlDNpSGNULWFQkUBfURwdWaE0pnjSmHKaJulJOmQeDBT6M6oMYVQTwWR5DGsOOdd7lMxVpeFUCGgrCKEx25/WXH+cxf70KoPp00TSr409Am9tVhi1skBqM3xpzQv+CK9KSJ8qij5NNN3KSJpyA6hKO0t1+llqMjzpVkUxXSXjSn85D1e7eHVjhp8erPNhd4v3z1zA/ri3w4+72/y0t/27wnu4nezo49q3w/vt3Qg/j+q/HN5P41vh/Wx37qdLzn+hdezIo5ob24/gutC9NnXoYe2TuD7dxLXDcdDx0ML12dYjY8hHMt+FDnbm29gcq2WpTcuwJYtWhRh7RhCmZG/KxKfRx5w4Am9Fgge2VD+qMwKxpwVgTvZFF3OG0vD9UsNReI1R32OKPUltsicdOUGM66I5Z0tiyRbPojWWucoYpo0iuvMCqRGfpDz0z6i8/1/UPn/AFPpXaqJP0Bh/hvZkr4OMd7wwnGmFkFmViDm1mBmlmMniOIbzXXXiptRA6iS+VIk9qRJ7Yo/zpCrei+pEV0dCXXIAjtRgmjPCaM8S4MyPoq84hkGFmBF1AkOlYgaKYujOFdIuC6c1I4zW9DBa0kJpTg2mOTWY1rQQOjLC6MmJZKAgmoECIYMFAgYLXTFcGMlosZAZtZjVyjSu1uSx06xwby7T86jLwOMuA0+cBp52l/G0x8jTHiO7vW6M+yt5Pmjm5bCNV6NVvByx83LYxothV0/w80PxzB37AD8brmZvyM7jPgsPuk3caFJzwZbHUnkmszop09oUZvWpzBnTWKjIYMmUyaIpgwVTBguV6SxUpLJQmcaiKZ1Vm5xLtflcdRRzvVnBzVYV221qdtq13O4ycKfbyN2eCu71mrjtLOdGu57NFg2XHQou1pWwVlvManURS9Y85kxZTOrTGFZKcOZE0JjihSP5c3iH1WGMl0VzvkHG9R4lCzUZ9KqjaC8MpTHLj5ZcX7rc8Pa74d0vNTQVRFEjD6U6I4Aq91XiXkUEA2oh/Woh/Zpo+rUielRRtOQHU5vpTXX6WapSPegsFTBhSeOiU8e9xVaebY7z9u4a759c5/2zHd6/uONC1b0e8veA9/2LO7+wJOdfB+/+rt1/Gby3fgO8v4Tu1+D9tIvh2kwr1w/CBe616WauTe2jexTezUnHQVybPPTzU41sTjeyeajd7Pps68EY8o35dm7u4zvfzvZsM1eG7Mw2Kug1ptFYGI0lLYDyRE90MSfQRh9DI3TDG3sSU9JZqjMCqJMHU50RhDXFD33MGUrDv0cfc/JIqaEy7gTlomNY4k5SL/WiKy+YSUMMK1USV0eDNZaZimgmdJF0yH2xRH2HPvDfUXr9P2h9/g1z2F+pE7ngbTsCbwTTyihmlCJmlLFMFMcwnBdFjyyCZmkQtYl+VMd7Y4/zokrsTXW8D3USfxzSIFoyw+jMjqSnQMRgqZhRdSITOgnTZSnMVaSyYEpjvlzKrEHChErMoLv3tycnEmdWBJ2ZYXRkhtIlC6cnS8BgfjRjJXGMlcYyVipitCSakeIoRoqiGC0SMqWMZdko5bI9m5uOYu61a/ihXcuDDh0PO3Q87tTxuEvPY6eex04DT7oNPO0pY7e3nGf9lbwYsvBq1M7LERsvhq08H3LtfthfvPNswPrJhQjXyZ7dASuPe008cJZzo1HJBVsuy5WZzBtSmTekslSewbJJxqpFznlbFqtWOStWOavWTFYtGazZMrlol3OlLpetpmK2WxXstCm41a7kToeKu50a7nZpuevUca+7jB96KrjfW8G93gpudxu52WngepuOqy1aLjepudig5HxtCQvmHCYN6fQWRNGU6oMj5QyNKadoz/Sgv9CfYUUwQ8oQxvSRrNZncL1bwVJtJoO6WDqLwnHI/WjO8aWryM8Nr5B+bQzd6jg6FHGuXl5ZCPY0P6zJZ3Fk+dNT6oJ3QBvFgDaaAa2IXlUUrQUh1Mt9qU47iy35FG2FYYxWJHO+XcmtmQaeXhri9a1lfnq0yfu9HT6410C+e3bL9fXe/gPb7wPv+71bX9xO9rW1kJ9B+n8D3hdfaSf7FOB9cA/H521iX+pm6PnYveBuxzrcMrb9yXTap5clvlbTPYzwtZlWV0w3szndxOZUkwvSyf1wHIoGNifq2ZxoOIirEw1cnXRwdcrB1UP4Xp9rORgvvjHX5gJ3oYPt2RZuTNSx3lPORFUeHepE6nIFVKb4oRefQSH8HqXwe1SR36MVnaBMfBpLijd18iAackKolfljlXphiD2FIuI7DLEnMEs8sErOYEs6gyX+FJUxx7HGn8KR5k13QTBTBhGrVYks28UsWWOYMQoZVYXTmu5FpeCv6AL+iNrnD+j9/jeW8L9SKzpOY/xp2pM96c3wZzgnhPFCAdMKEZMlIsaLohnMFdAtC6U9LYgmaSD1KQHUpwTQIA2kKSOENnk4zjwhA8WxjCrjmdIkMWdI4VxFKiumNJZNUpZNKaxYpKzapJy3pnHenM6SMZlZbQJTqjjGS2MYKYpmqEDIYH4kQwVChgujGCuJYUIRx5RSzLQqnimlmAlFHJOlsUwWi5hTxrFiSOGyRcZWbQF3mhTca1HxYP8gZqeOx10f44lTx9NuA3u9Rp73V7gf3OyuGLLxfNDqXjFpYW/AzN6ghb0hC3uDH3fnPumt5FFPuXs3sIGbTQouVeexZsti1Sxj1SzjvEXOmlXOhYOQccGayUWraz3mZVsGV+yZXKuRc7Mhl+3GPLabcthpzuF2ax532vK53VbA7dYC7naU8INTxf1uDfe6tdzt1nHHqeeW08DNLgNbHXo227RcaVaxVlfIki2LEXU87fJgmtJ8cKR40JLuSU++H4OlQQwqgxjTR7BSm8q1zmLO1cgYNSTiLI7EIQugKduPzqIAehQh9Gki6dNE41SJaC+JxpEbTlVmENZUX0zJntTLA+gsEdCnjmZIF8OQPoYBTRTdigia84OpkftiSz2LKfEkzTlBDOniWHbksz1m5fGak9fb87x/cIX3T7f5sHeP97t3+Wn3Dh92b/GPvW33gvRbX8T3W+DdXyv5aca7Pzp8+CrF0XCVIz68+Bj7Ax0/Pb/F+y8s0PlWUL/lcy6kD8WLe64LFPvTavv4fortz8WX0XXFLw1JHIH3V9Z2r820sjndwtXpZjamGl2AHsH2UEzUszlex+Z4HVfH6rk6Vs/GeD0bEw1sTDawMe04Cu98K1vucePt+TZ2FtrZnmlka8TOWpuG4coMmotEVMlCKZf4oI45RWH4f1Ec8R2KyGNoYk5iTPTAmuZLQ04wTXkh1Mn9sEk9KIs7jjLybxhij2ORnMEm8aAq+Sy2hNOYYk9gTzhNU7o3vYXBzJRFc74qnhV7HOesMUwbBAyVBNOY4oEx7M9o/f+I1u/fKAv8I5aIv1ArOkaT+BTtEk960/0ZyQ5loiCS6ZIYxgujGcoV0C0LoVXqT2OyH43SAJrSg2mRhdKeE0F3YTSDSjETegkLlemsWmSs2+Vs1GRzvT6H6/VZbFSnc8mewqWqZC5VJ3OlOp2NajmXbBmsmaQsG5NY0Mczp4ljWhXLlDLmIKaVsUyr4phVJzCvTWJOk8SsKolZZQJzpXEsKuM5r0/hUkUG12w57NQVcbexlAdtroOYT7r0POnU8bhTw+NODU+6tDx16tjrMfC8v5wXA2ZeDtkP4tmAld1eF7C7Ayb2hsyuGDTztK+CR91lPHTq+aFT67qE0aFlu7mUK3X5XKrJ5VJ1Dpeqc7hclc0lu2tx0LpFxiVrJpetGWxYM7hqzWDTls41WxpbVencrMlkuy6Tm/Wp3GyQstOYxu3mdG41prPjSONOSxb3Owq431nE/a4S7ner+KFXx/2+Mu72Gbnda2TbaWCrQ8dGi4KLjnymylNwFkTSkhlEfbI3jWledOb60VccwIAikDFdGCvVyWy2FbBSLWeyTEpPsQiHLIimrAA6CgPpVoTQpxbQq4miSymkrVhAQ04I9owALKm+VEg8qZEF0lbsajkbNogZ0ccyoI6kuySUpvwgquR+WFI8qBAfxyHzo08hZLE6k60BAw/PNfN6a4r3P6zz4dFNPjy9z/sn93j/5B7/2L3N/9nb5h/78O79enjfPb/tXi3pmlb7+/M7n+H7c7H/EPePF3f5x4u7fHh+m5+e7/DT8x3ev3Dh+2sw/TVAf+0O2//aR/fT0sL/bXh/rr67n/FuTje7Mt2pj9Be3c9o92O8nqtjde5wwXv1AF4HG59kvVuzLWzNfoT31kIHN6ccXB0ws9xUyoAxFUd+FNb0IAwJnqhEJymK+BslAje8opMYEzywpvrQkB1EY24wdTLfA3hVkX+jLO4ElmQPbMkeVCV7uOCNOY49/hRNGS54p8uErNjjWLbGsmgWMaGNoL8wCEfyGcpC/4w24N/R+v+RsqD/wBrxVxe88afpSPaiPyOAsdwwF7zFIsYLhQzlRtArD6EzPZDOjGB6siNcI7zFsYwq4pnSSpg3prFsymTNlsW6LYvLVjkbNhmbdhmb9gwuW6SsmyVcNEu4YE5irTKJ88YkVo1JrJYlck4nZl4dw6wymhnFfoiYVYpc/10azawihnmlmHlVPAuqBBZUCSyq4jmnSeS8IYVLFelsWrO4UZPPrYaig+vEjzq0POrQ8KhDzeMODU86tew6dTzrMfCi73N4nw9Y2e0zs9tvZnfAxO6gK572V/C4x3iA7r12NXdbVdxtUbLdWMK1hgI2avO4VJ3Nuj2LizY5F60y1q1yN76ZXDSnc6FCynmjhPNlEtbKkrhQLmG9MpnL5mSuWJLYsCayYU3kqi2JTXsy16pS2K7P5E5TLnea87nTUsCd1mLutiu426HmToeG2x1abnVo2W7XcK25lEuOfOYqUxkoiaEjKwRHijdNqZ505vjQW+hHf4k/o9pQztklXGnJY6VaxnRFKr2lIhyyQJqyA+gqDqZXHc6ALooBnYgedTQdpUIceWFUZQYewGvP8KcpP4yuUiED2liGdbEMqoX0KMJpLQylLicQe6oXlfEnacjwxVkYzoxFyoZTxb25ep5fHePHu2u8e7DFT0/uHsSHp7f4x+5N/r67zYdPVzn+imx3H979lrKDssPX4tBnv5zxHoX3tzyq/VJm/KXjl59Nrv0afP+74D2M7bWZ1i+OCbtKDS0HNd3D8G6M13+MsXo2RuvYGK07QHcf5cPwXp12T7m5+35vzrWyM9/O7cUObkw2cLmnnPm6Qnp1ydTnCjCn+qMTe6CMPvE5vPEeWKU+NMhdzem1mT7YpB4Y406gEX5Hufgk1uSz2JPPUiXxwJpwClPMMWzxJ2l2wztliGTZFsOSWcRCZTRj6jB68gKoTzpNWehf0Ab8J7rA/8AY8iesgv+iVnSM5vjTdKZ4MyALZDwvjIkCAVPF0YwVRDKYE0Z/Vig9shAGciKYKI5lXiNhySBlpTydC5YsLlflsVGdx2ZNHlftOWxYZGyYMtioTONKhZRL5clcMCZx3pjISlkCS5pY5hVCFlUilrVxLKpEzJZEMlMsYKYkktlSIfOKKOYV0cyVRDJTJGC2WMh8STSLihjOqcQsa+JZ1iSwoktirSyF9Yo0NiwyrlflcLP2I74P2tQ8bFPzqE3F43Y1Tzo07HYdgrff7Bon3ofXPXq8N2B2geu+5Puo18hDp4EfOnXca9dwp1XFrSYFO44SbjqKudFYxGZdHpersrhozWTNnMGaOYN1q4xLVjkXzZmsVaZzTi9hXhXHnDKWWUUsc6pYFjRxnNOJWdWLOa+PY1UXw4o2hgtl8VyuTOKaLY2duix26rLZrstmpz6X244CbjcWc7uphNvNCu62qLjTqmKrqYTLjnwWzemMquJx5obTJPWmKfUsnVne9BT40lfsx7A6mEVrIpcac1ipljFrSqNPIcIhC6A5J4BuRSgDWgFDBhFDhlj6tDF0KaNpKoigWhaMJdWP8iRPrKl+1GUH01YYQa9KxKA2hkFNFH2qSDpKImgsCKU6wwdzwinq071pzw1ivDyJi23F7ExWs3t5iNe3Vnj7wyY/PrrNu8d3ePfkDu+f7PDhyRYfdrf58OzWweLyXxOH4d3frfvNdeEv1nhv/Uvh/dLv/Sq834Lvb4b3G9Ddjy9lvJ/C+xm64/VsjNUdwHsY342JhoNyw369d/PQwMXN2Ra259q4Nd/OtdEazrdrmbRl06mKp1ruKjOoRCcpFR47gLdU8P1HeFO8qZcF4MgKpDbDG1vKGYxxx9EIv6Mi/hRVUk+qUs66M95TmGOPUZVwklaZDwMlIcwYhSzbYlmyiJiviGZUFUZ3bgC1iafRh/wFTcB/og/6E+Whf8Ue+R31sSdpTTyLM9WXQXkQE/nhTBQImCyMZCw/gqGcUAZzQhnKDWe8MIoFdQKrZVJWy1NZ29/Ha8thw57jRlfOlYp0LhlSuKBN4rw6nmVlHIuKGOZLo5kpETJVIGAyN4zJvDAm88OZyAtjNCeEkawght0xkh3EaI7r9ttUQTjTBRHMFAiYKxKy4AZ4URnLklrMii6RtbJkN76ZXK/KZrsunzuOYn5oUfCgVcnDViWP29U87dCw16XjebeBl73lvHRnvK+Gq3g1XOXCd8jKsyH3EcpB0wG8Pzj13OvQcLtVxU5TKVv1hWxW57LhPm+0bs3kgjmd8xWprJRLWS6TslImZdkgZUGTxLRC7CrfZIe7IieC4dwIRvIiGHN/z6eKIpkqFDBVGMFsiZBFZTSrWjHrxiQ2KlO4ZklnyybjZnUW2zU5bNfkslObz636Qm47ithyFLDhyGfFmsm0TkJffiTNUm+aUjzokLkGKXoKvBlUBDBnEnOxQc5ydSbzlnQGVCIcMtfIcI8yjEGdkCFDDEOGOPq0sXQpY2gqEFAjD8aS6o8x0Qtzig/VGQE05YXRrYhmQBPDoFbEgDqazlIBTQWh1KT7YEk4Ra3Uk2a5H8O6OFYa89gatfD4Qh+vtpd4e3+DHx/v8O7xbd49ucO7J9u8e3zNdQzzN8B7cD7oK9eIvxndF3d4/+L2ofru7V8B7z33Q9l+/Dp4D3/2s66Gb3lk+13g/QV0D9dyDwN8JNzwfprtXhmr+xijdVwZqf2I71jdUZgn3BnwZIOr82Gqka3pZm7OtHBzpoXt2VauDNpZbFQwXJFOS7EIa3og+ngPSiK/p1jwHcWC7w7BewJj/BmsKd7UyQJokAdQk+6FNfk0xrjjaKO+pzL+NDWp3tRIPalO9sCeeBJL7DFqkk7RkeXHsCKMufIoVuyxLFliXPAqw3DmBFCTcBpt8F9QB/wJQ9BfqAz/G9VRJ2gUn6Fd4kVPuh9DWcFMFkQwWRDBREEEo3lhDOUEM5IXxkShkDllHKsGCeuVqVysTOVCZSrrpnQuWWRcMcvYMMu4UpHOuiGFNXUi54pjmM8XMpMrYCI7nFF5CEOZQQxlBDKcHsBAmj99qb70pvrSK/WlO8WbLoknHUkedCR50JV8lsFMfyZyQ5nICWUiO4Sp3DBmCgTMFkUyWxzFXKmIRVUsy9p4zhuSWK+QctWSyc3qHG7XF3C/qYQfWhQueNtUPG1Xs9epPYD31aCF1yPVvB6p5s1oDa9Hqng1YufFiI3nI1b2hswf4e3ScaddzU6zC92NqhwumDJc0JZJXGFIZlkvYUmbxIImkVllPFMlcYzkCemThdGVGkhrkg9tEj86UgLolAbQKfXHmRpAT3ogvZlB9GUG0S8LYkgezEh2CBN5YcwWClhWxnDJkMTVCinXTWlsWTLYsmRww5rJtl3OTnU2W3W5bDryuGCXs2hMZbgoihapN43JZ2jPOEtXtifOXE/6i/2YKY/hfG0Gy9UZLNkyGVTH4JD70pIbQK8qgiF9NEOGGAb1cfRp49zwulZDWqT+GBO8qJR4Y5X60pAVQleJkH5NLEO6OAa1MXQpImnOD6E23RtL/Emqk8/QkO5FnzKKhVo5mwPlPDzv5OXNed7ev8y7x9u8e3KLd09u8/bxDd482nSfBToK7y89ah3B92dOwH9rZ8I/E0fRvc+Hg+6E31YP/m+Bd//Y5WdXJZac31TX/Syz/Rq6+zXeT7LdL8F7EKMff23/8/vlh83JBq5NOdiaauTGdDNbU01cn3RwodfETG0BvfpkHHmRVKb4HTyqFUX8jWLB9/z/zN1XXxt2tvD756Wcs2cSJ3YMpoNAEhLqvQshBALRERK9g4QQvffei3FL3EscO8kkM8kkjp2e2Mmzn5fyOxfCNjikzew551ysG0m2776f5fVfpUp59hcZb9RzCG9eOl32JJqN56jXxNFhTSbqzqTXlU7EmULYlkiXKY6oI4lpn5D1oIKDNh1vh2MPawdtMXinioT0mJOozX6DoOgUjdLTdCjOEtElMmxJZTJXwLxHxEqRhK0yOZulMjZKclj3SVktlrBRJmevWselOjNXWxzcaHdxvS2Xq21OrrY6udqay9VmJ1cb7bxda+Gy38BBmZptr4z1/GxW3WKW8kTM52Yx6xQw58xkwZnFvDOTWWcmM45Mph0CJu0ZjFnTGDEnM2hIYMCQwLgtjbk8IfNuEYv5YpYLJKx6c1grkrHuk7FRKme7QsVetZaLQSPvNFi51ebifnch70d8fNRfzj8GK/l0uJrPRmt4dAjv19MNfDvXwneH8H6/FuGH9Qjfr/fw3XqYb9dCfL0W4suVLr5YjF0B/sdkPR+OBnjQX8ndnhKudxRwudHJxXobB7UmLtSauFBr4XzQzG61gc0KLas+JQvPwbUKGDZnMGhKY8QqYMIpYsolZjpPzLQ7m5l8KbMFOcwXylgskrFUJGOlWMZasYz14hx2ShUcVKq5XKPjnaCB6w1mbjfbebctl/c683jQ7eF+xMu9fh/Xuwu41JLHaoWGEWcGg/YkxtzJTBSmMFmUzGxZBluNai6Hc7kUdnOpx8NKnZ4hbyajJULmAwqW6zUs1etYqNMzGzQw6dcxWKIk7JHS4YzB22pNp8MhIFqQzUSlmoWggeUGE8v1Rmb8akbLpETzBXRZEumxJxPNTWWmUsFOl4ubM3X8/eIoX767zfcf3+DZo4cxeL/4Gz88esj3j97l6eMj8P5ZfA/XO/7Ri8H/o/B+/Rzd5/D+42Vb2LHsNxY/H4mTvn8e/+sFoq/08v678P6ZTPfX4I3FcXDv7YwcojsSayM78qD2Krp3Nvq4vRbl1krkZaz2cmut98hvYnF3s493t/q5v9XPe4f4vrvZx53VCJcnGlnvKmIyYKHXK6PZlo5fE4dP8jplstO/gLfFkkp3roCoR0RfgYgeVwzeFmMCDdpzdNpS6fcI6XMLiOam0mNPJGSOp9+ZzFypmK16FRc79FztMcce19q0rPplTBYKCRsTCYpPERSdoinnDJ3qeKLGZEbt6bF1kIViVoslh+hK2fBls+7LZt0nYadCycWggXearFxrc3C9I5er7Q7ebrVzudnKpUYzF2oNnPdr2StXsl2cw3q+iEVHBnPWVGatacxY05i0pjJhTWXals6cXcC8M4sFl5jZXBFTDiET9kxGrQIGTalENAl0K88S0SbQb0xh2JLBhF3IlFPEtCub2Twxc/lCFgpFLBdls14qY7dSzcWgkWtNdu525PNeyMuH0VI+7i/nk8FK/jlczaOxAE8mjsP7/VqYH9Yj/LjRyw8bEb7f6OHb9TDfrIX5aiXEk6VOPp9r5e8TDbw/VMO93jJudHq50pzH+aCV/YCJvRo9ezV69msM7FTpWC9VslgoZSo3ixFLGgOGZHo1CfTpkhk0pDJmy2LGLWW+QM6iV85ikZIFn5rFEg3L5TrWKvSsV+jYqNCxVqJk2StluTCblQIha14Rm75s9ivkXK0zcKfVzr12J+92uni3x8O7fUXc6PJwucnFWrmGEUc6A7ZERvKSGPckMV6QyLQvlfU6BRe6bVwKu7jS62G1XsdwkYCxkizma+Qs1apZrNUwF9QyXRNrJ+svlhNyZ9PuzKLZkk6LNZ02WwaR/GzGK9QsBI2sNJhZaTAxV6NhvFxGvyeTbmsSYXsyvY4UJkpzWG+x8vZYFR/s9vHF7VW+++gqPz16yLMvPuTp44/48cn7/PDkPZ4+efiinezZKw9rfwjBbw7jPwztL+F9Ce7ReLUv98/G/zoG6RF4/8hD2x+G95VM94+2jR2LY+WF2MDEva1B7m4OHCsdvJrN/gLelQi31npfxO31Xu5s9HJ3M8q7m33cP4Lv3fVebi52czBSy1Kbh9EqAyGPhAZzCpXKMxSJ/0ppzptUKuOoUsZRrTxLnS6RVmsaodxMoh7xC3g7bUm0GBJo0CbQZUtjoEBEf76AqCuViD2RsCWeQVcKCxUSdho1XOo0cLXHzJUuAxdataxU5TDuyaRbn0BA9BLeLs05+kwpjD3f0VCUzZpPwmaplM0SCRs+MZslEjbLctivVnGl3sS1FhtX2+yH6Nq41GTmoF7PbkDDVoWcdV82a4VCVt0ClhxpzFmSmTYlMW1OYdqSypQ1lUlbGjP2caUxcwAAIABJREFUDBacWSy7s1krlLNcIGPOLWXaJWHSJWHUIaLPmEZIk3gYSfTqUxkwZTBkyWTYJmTUnsmEM4MpVwYz7kwWCkWslcjYqVRzKWjierOTOx35vBcu4sPeEv7eX86nQ1U8Gq3hyUQtX0838N1cC98tdfD9WpgfNyI83ezlx81eftiM8N1GD9+u9fDVSojHS118NtvKR2N1vNdfza2Qj7db8zmod7LjN7NTbWCnWstWpYbNcjUrPjlz+WImHAKGTClEtQn0ahKIqM/Rr0tm2JTOhEPIbH4OC14Fy8Uqlks0LJXpWaowslJlYr3azFaNhZ2Aha0qAxvlatZ8MpYLRSwVZLLkEbBeJOKgSsnVOgM3m8zcabNzt9vF3UgB19rzuFhvZ6VEybA9jQFrIiOuJMbykxj1JDBZlMxKUMZ+h4WLoVze7vWw1qBjtDiD8ZIsFvwyloKx5TezNRqm/FrGKjX0Fcnpzsum3ZFFizWDZks6zZY0wnkixspUzAUMLNfH4J0PaJmskDNYKKTHkULEkUKvI4XxEgnLDUYuDpZyfyPEZ9cX+O7DK/z86AHPvviAp0/+Fhsd/vIhT798n5+efHCsnezlKPAfQffjWPy/Cm9s8OEkeI9lvv8KvO9fmuH9SzPH8P01eH/x29+C9+LJD2mvIvt7i3CO7mS4fwTee1tDh/CeXGI4Cd6byz3Hst5baxFurUW4sx7h7kYv947g+2B7gLurPVyfa2dvwM98Ux6DZRo680TUGZMol79JofC/KJG+QZUqnmpVHH5VHPX6JNqtGYRzhfR5xPR7RPTkptNljcHbqEkgZE9nqFDMQL6APlcKEUciYWs8Q3kpLFVJ2WvScrnTwNUeE5c7DRy0aFmukDLiyqBLG09A9DpB0esv4O03pzCem8GcR8hKkYR1n4StUilbpRK2SiVsl+ewWynnIKDhnSYT11ptvNNi5XKzhYuNJg7q9Gz7layVSVj2ZrHgSmXBmcKiPZkFazLzlmTmLSks2NNZcGYyn5vJvCuLJbeY1XwJW8VK9isN7JTrWfNpWC7WsFisZc6rYcItY8guJmoSENKmENKmENamEtGn02cSMGDOYNiawqg9hXFHGlMuAfMeMavFMnYrtVyqtXCtycmddg8PQkX8LVrKJ4OVPBqp4clEHd9MN76Ed7WbHzd6eLYV5elWlB+3evl+I8K36zF4v1js5JOZZj4YDnI3UsG1Di8XGlzsBW1sVZnYrNKzWalltVTBglfKlCuLEUsq/fpEerUJRDTn6NMlMWBIZdiSwZg9i8lcMTNuKXMFMhaLFCyVqFksN7BYaWa50sJqtYXtoJ3zjblcaHRyqdHBQdDEXpWGzZIclguyWPZkslEsZrdcxuWAlhtNFm61O7jdnceVJht7fiML3hwGLSn0mxMZzk1mzJ3MaH4C44VJLPtz2Gs1c6HLwZVIPusNOsaKM5gozWKh5lV4NYfwyuhyiWl3CGmxCmgyp9NoTKErN5OREgWzfh2LdUaW640sBLVMVykZKRLTm5tOnyudflc64yVSFut0nI96ubvcxidXpvjm4QV+/uzdWLnh8QeH591j8D77FXj/SOb7P7Vp7I/v4f3lmO9PX/39T8P77MuT/57/DLwXZ45PqB2ZTnsV1xOz3+ffH4H3+Qay+0fgvbs5ePKD2vrhI9p6H7fXeo/Be/MFvBFurvZwazXM7bUe7q73cm+jl3c3o9zf6uPBdj93lsO8M93Cdm8FM4dtZG3OTAK6c5TmvEFB1lF44/Gr4mjQJ9FhE9DjEtHvyY7B60yn05JIi/4lvMOFYgbzBfS5kul1JNBjjWc4P5Xl6hz2Ww7hDRu53GHgfLOOxTIJQ440OjVxBI/BG0+/JZmJ3AzmPUJWiyRs+A7BLZOyU57DXqX8xaXhdw6vDF9pMnOxwcj5Wj27fjXrZVIWCzOZc6UybUtg1pLAvCWRBUsSC5YUFqxpLByWFeZzRczliVl0i1nOz2bTp2C/Ss92hZ7VEi3LJVqWSg0slBiYLdIx6VEx5JAQMQoI6dLoUifTrU2hR5dGryGVPlMSA+ZEhixJjNhiteq5fBFrPjm7VTou1Vq43pzLvc4CPoj4+Ed/BZ+PxDLebw4z3u8X2/lhtZunGxF+3unj2XYfT7ej/LDZy7frPXy50s1nC+18PNnI/QE/N7tLuNzsYS/oYNtvYaPSyHqFjrVyNYtFOUy6shiypNKrPUdIFUdIFU9Yk0DUkMqgRcCQNZMRWxYjdiEjdiFjuWIm3BImC2RMeNWMF+mYKNIyVaxjqdLEVtDOfr2Ty00uLjXYuVhrZrdSw1qxJIZvQSZrXiHnKxVcrTNwrdnCjQ4HF+pMbJZrmHGL6TcmETUmMOxMZtSdwog7kbGCJBarJOw0GznfYedy2M16vZZxXwaTJ8A77dcy/gq8rbZMmkxp1OsT6bBnMOSTMV2tZSFoYKnOwEJQG7tI4ZPQ785kwJ3JoFvARImU+aCG3bCHm3ONfHxhlK/v7/HTP+/w7PP7PP3i/UN434/B+/i34f01fJ8diX8X3T8G78lYvorvvwXvw4vTLzD9vVLDb8EbWwP5ch3k+0ePVf7GwcpXVzE+PIT3wSG8R5fhHF2K87LUcKSFbP1l+9jttZcPaydmvKsRbq6EubkSjuG72sPd9Qj3Nnp5bzPKw61+bi91c2Wikc1wKZNBK5EX9d14SqRvUJj1F0qlb1KljMd/CG+jIZlOeyaRPDEDBRIGPOIYvOZEWnQJNKjPEbKlMVwoYjA/g2huEr2Oc/Ta4hnNT2XVn8NBi44rnQauhoxc7jBy0KxnoVTKgC2VTnUcteLXqRO/TnPOabrUcfSbkxh3pjOXn8VqkZiNkhi6uxUy9qvknPcruXB4afjtJhNvN5m5XG/kQkDPXpWazVIZK4Ui5vPSmHOmMmtLZt6WwoItlQVbOgvWDOYsGUyZMxg3ZTBqFjBszWTEks6oJYVJh4AZt4ipPDHjLjGjLglj+TLGC5RMFWmYKtIy7lEy7MqhzyokrEuLZb+aZHp0SUQMifQaEokaEug3xh4Kx+0ZzOWLWfPJ2avSc6Xexq02Nw/CRXzcX85nI/4jpYZmvl9q58e1ED9t9fK/dwf4eXeAn3b7+XEryrfrER4vdfHJTAvvjwa5HSnnSlsh5xtcbPltbFSZWa8wslp6OFadn82IPYM+QzIhdTydyji61AmEdCn0GNLpNWcSNqTTpUuhQ5NMmzqRdm0ynYZUOgxptOjSadKm06xNp1WXTo9VxHBeDtOFsZ0VGxV69vxG9qsN7FVq2S5VsOYVs1YgZK9UxmW/lit1Bt5psbBXo2O5WMG4M5OI9hw9+ngGHcmMuFMYcicy4klmviKbzQYd+20WLoVyWa/XMFkiYKosi8UaGUu1h3t2azTM1OiYPKzxdrmy6XCKaLNn0WhKJag9R6s1jYGiHKaqNMwH9CzWGZgPaJmpVjJeImXQI2TQk8WQJ5PxUglzATXb3S6uTQf5cG+AL+9u8ewfN3h62Mnw4+OH/PDl8Yz32b9w9ue3bqj9j5cXvvr7ixLD72W9f7bs8Pz3v4D3t+q7vwbvcXRnTlyK81vwHluAfn6Ch/vjPNw/umf31+Ad4u7mK/27z+E97GI4lu0u93BrpefIZ2FuLoe4tRLm1kqYO2th7q338N5GLw83o9xa6ODSWB2rXUWMVhsP67upVCrP4pO8QaHwr5RKT1OtjMevjKfmEN4ueya9bjGDhVIGCg7hNSXSrD1Hveoc3bY0hguFDOanE81NpNcRT9Qex7gnlfWaHC606rjSdQhvp5GDFgMLpVL6rSl0qM9Sn/069dmv0yJ7ky71WfpNiYw7UpnLz2S1SMRGiSSW6VbJOThE92Ktlkv1ei43Grlcb+RSQM9BlZbtEjmrhdks5gmYtacwZ09lzp7GvD2DebuAOZuAWWsmEyYBg9o0elQphNSpdGpS6dIk0K1+i5A2nh59ImF9Et36ZLqNaYQsAnqd2YwUKJn06Zgo0jBeqGLIKaHXmEFYl0JInUBIk0BIl0hYl0BYe44e7Tmi+kQGTSmMOwTM5YvZKFVxIWDienMu97sL+VtfGf8c8fN4opavp+r4draJ75faeboe5uftKP9nf5D/3h/kf+8P8nSnj+/WI3yx2BnLdgerudZdzEFTHjtBB+tVFtYqTKyWG1nyaZgrlDHhEjFgTqNHl0iHMp42RTwdmmS6DBl0He4dbtakUis7h18aR2X2W1RK3qJaFkeFNI5i4VkKBWfwCk7jyzyNXxpPsyqFkFHAoEPMdIGctVItO1VGDmrMnK/Ss1ksY61AzI5PxkGFiosBLZcaDGxVqpgvkDJsTadLeZZuzVn67UkM5aUwmJfEsCeZmTIxa7VqdltMXOxysFGvZro0k5lyIUsBGcu1KhaCauYDWuZqdExX6xgsVtCdl01nroh2RxaNphRqNHE0W1Lo80qYqFQzF9CzUGt8Ae9EaQ7DhWKGCmL4jpVkM1OjYKPDwdvjVTzY6uGLmyv8+NE7PP30Nk8fvcePjx8cwvvBYVfDv4DuCQMU/1F0fyer/fWa7+8B/PK3x0oNv9VG9vx3vwfv+xemD+Pk7WMnlRZOgvfX0P01eO8emVI72j52FN4bS+GXWe9KDzeXQ9xY6n6B753VMHfXwry7HuG9jV5uzLayP+hnsc3DUIWODpeIWkMS5fLT+CSn8IpeoyznCLzKeBoNKYfwZjNUKGWoIJvIMXjj6bamMlwoZCA/nWhuAlFHPH32OCYKU9kIyrjYruPtbgPXwibe7jRxscXIYomUPnMKnaqzNEpep1Fyijb5m4TUZ+k3JjJuT2XOLWC1SMhmqeRFtntQo+QgoOZCUMOFWi0X6nQcBLUcVGvYK1Oy7pWy6BYylytg2pHKjCOdWaeASVsGo8Y0BnSp9GpS6ZQnUyeKp0LwFmWZZynJiqMyO46A7CwBeRwBRTx+eTxVsniq5An4lUnU6dJpt2UTyZPT65IRdUrptYmImAT0GFLp0SYT1iYR0iXRrU08hPwcYU0Cvbokhi1pTOZmsVwkY6dKx9sNNu52ePig18enw1V8MR7gy8lavpltOAbvf+8N8N/7g/z3+SGe7fTz7XqERwsdfDhWx51oBVfavezVu9iqsbNWaWal3MhyqYF5r4rpfAmjziz6LemE9Sl0qBNpUyfRYRDQaRbRZhLTbBQTUGdQJk2iJCcJnzwFnyIVnzKVYkUaBbJ08iXpuMXJ5IsSKclJoUaVTpM+k06zkB5LFlGrgHGXmKViJZtlGrZK1eyUqtgtU7FfoeZ8jZYL9TrWyxXM5GfTb0qhLec0bYrT9JgT6M9Npj83kUF3MlM+IUvVCrYaDFzocLBRr2GuXMh8pZjloJyVWhWLQVVswXlAx7Rfx6BPQSg/m648MZ25IhpNqVSr3qLRlES0MJvxShVzzzPeWi2zNSomymUMF0kY8AiJ5mUw5BUyUSFlpcXMhUEf95bb+efbs3z38AI//v0GPz16wLMnD3n69QexgYV/eYDiw0N4j6P9n8x0/xi8nxyLGLzH49XfPI8/BO9RdP8YvC8z3D+C74vfHkH3T8G78Xwnw8nwPkf3+mLoBb6xz7pPhPfeWpj7az1cnWpiu7ec2cZc+kpUtDoE1GhjZQaf5BTF2acoyzlzBN5zNOpT6LJnEXVnM1woZbggm15HOp2mBJq156hTxtNlTWWoQMhAfhp9uQn0OePpd8Qx6U1ls1bG5Q49V0NGrodNXO00c7nVxKJPSp8xmU7VWZqkp2iWnqJDcZoezVkGjAmM21OYc2ewWixkqzSbvUoZ+9UKDgIqDgJqzgc17Ac17AXV7NXExne3fTJWPOKXQw+OdKacmUy7hAxbBPRoUmiTJ9IgSaQyMw530huYzv4V/dnX0MWfwp52mgJxHB7xWdyit3AJz+DIPI0z6wx5wrN4pYlU6wQ0WsS0mEW0mbLoMmcSNguIGNPpNaTSo0uhW5tMpyaJdlUC7cpzdKrOEVIn0GdIZsSazlx+Nuulai4Gzdxqy+NhTxGfDFbwaMzP44kAX83U890J8P6fg+EX8H4218bD4SA3wqWxRedBJxvVVlYrTLF6tE/PTIGC8VwxQ/ZM+iwZhI1pdGhTadOm02EW02GX0WTJIWiUUqrKIl+SSr4sgwK1CI9GTL5GhFuTjVsrw6WR4ZCJsEsEeOSZlKiyqNZmUa/PolaVTI3kNK2qcww7hCwWKdmu0HPgN7FfqWe3QsOeX8N+rYbVMhlTbhG9+iQaxadolJyiSx9Prz2JqDORgbwkxr2ZzJXnsF6r43ybnc16LYuV2SxVS1itVbBSp2IpoGShRhXLXv06hkoUhD0SQu5sulxiGk2pVCnPUG9MjC3MqYgtzFmsN7BQp2UuqGKyQs5IsZS+/CzCzjSiHgEjJSIW6rXsRfK5OVvPxwejfHV3mx8+usbPjx7w05fv8+ybD/np6w9fbBL7U+ge1oOfw/v0le//U5nu78P7CT9//emx+OmrT47Fq98fjRfw/tbgxB+F93m2+/Dgj8P78PwE7x9MxuIPZLsn1XiPovtb8F5b6H6Bbwzibq4vdnFzOcTt5/Cuhrm3EuLeSojL43WsdRczWWslUiSn2ZZOtfosPsnr+CSn8EneoFz2El6/Mj4Gry2TaJ74OLzGhGMZ7y/gdcYx6U1hszaHSx1a3unScy1k4O0OIxebjSwUS+jVJ9GpeItm6Slac07RpTxNRBfHoCmRCUcK8/mH8JZJ2KuKwXu+Rsl+jTKGbY2KnRoV29WxUdaN4hwWPSKmcwVMODMYdaQz7MhgyJ5J2JBGkyKRWlkSQWUGFXIBblEqpvQktGmJKNMS0WclY5WkYpWkYpGk4pALcGvEeA05lFqUBHJ1dPjsRCvz6Cm20J2npsOaTas2jU59Gj2mDHqM6XTr0+jUptCuSqRdmUCHMoFuVQK9+mQGzalMuYQsF8nYq9ZzrcnB/e4CPu4v5bPRKr4Y9/PlVC3fLrTww2oXTzd6+Gk7ys+7/fzv/UF+3O7jm7Uw/5xp5b3DfbsXmvLZCTrZ9NtYq7SwVGpgrkjLlEfOeK6IYUcW/bZMesyZdBkz6bSIibi19BVb6S600pJvpsqqwaOWkq/NwW1Q4tTJMCuzsekUFLgcFBe4cdvNOA1qvBYtFU4DrUV2Bvz5hAr1NBoyaFAn0qZJJGJKZTI/m5USJRvlanaqtOzWaNir1bBSJmcqP5sefRJ1wteoFb1Gu+YtwpYEIvYE+lxJjBYImC6RsBbUctBmZ7tBx3K1lOWaHNbqlKzWq1gKKJivUTJ3+MD2At78bLrzsmk0p1KlOEO9IYGeAlEM3oCOxXp9DN6AislKOSM+KdH8TLpsyfS60xkuETFfp2Un7Ob6VC0f7g7x+NY633/4Nj8/eo9njx/w45exY5cvMt4/i+8LdD/85fjw76D67IT4xe+++uj/G3iP1nf/VXiPozv1i4ORv7bs/OH5CT44mOSDPwjv0Wz33uZgLNv9FXSPwnt9McS1hW6uLXQfwhvi+mLXMXjvHoJ7d7mbO0tdXBgOsNiWz0i1gVCBlEZLKpXKMxRnv4ZPcooS6ZtUyN+iWhkfw1cRT4MumS5rJlGXmOECKcOebCKOtCPwnvtVeCe8KWzWSrnYruHtTi1Xu3RcaddzoUnPnDebHm0iHfK3aJW+TrvsDULqM0T18QxbEplwpjLvEbDmE7FVJmG/Ss5+tZx9v4Jdv4LtajlbfgVbfiWbVQo2ymSsFkuZ94iYdAkYdWYw6EgnaksnZEmnSZtMpTSeclky1ToJ5QYFbrUMk0yKSpKNRCxCLhGhyhGjPgyrXo3XZaOyKJ+6ci+dwXJG2uuYDTcxUl9Kb4mDNrucoCKZZm0qYUsWPZYsug0COrVpdKiTaVcm0qFMoFOVQFibRJ8xmTGHgDlPNlvlaq7UW7jT6ebDPh+fDFfw+VgVjydr+Hquke+W2/lh7bClbDvKT7v9/LDZy1crIT6Zbubd/mre6SzmoNHNdsDJpt/OWqWVxRIDM4VqJt05h/AK6bcLidhEdFvFhHOVDJU5mQj6GKgpJlRVRLDASaFFj9tiwGU1YtJrkMsl6Aw6isrLqa5vwFtagsvtwufNx19aSLQ1wNpwFxMtZbTnqwhoUygXvY4/+zVCxiQm8kUslSrY8uvYCWjYrVWzUi5nqkBCWJ9MIPMv1GT+F83K03QZ4wlbzxF1JjGUn8FksZjVGg0HrTZ2GvSs1shYDcrZaFCx9hxev4K5GjXT1UfhlRByS2gyp1KpOE2dIYEej4jRCiUzAS2L9XrmazXMPoe3JIded2xZTo8rlSGfkLlaDdshF1cnanh/q4/Pry3z7fuX+fnz+zx99B7ff/He4bXhD3+3q+H3Htd+fF52OPLY9muXJ57H0bPvrz7Qxf7+/1l4fwvcE+H9rYz3xCGKS89jhvcvHvbuXpg+7GKIxcua7/MSxMlZ78PzE7+A9/4r8XJi7XiZIdbNEHtYi3Uz9Mbi1VLDQojrC90vMt1ri51cX+zk5lIXt1e6Y/Cuhriz1MnNuVb2ByqZa85lsEJLp1tMnTGZcvkZisSv4ZO8Qan0DJXyOPyqBPyqc/iVcTTokui0Coi4RAwWSBj0iAnbU2k3xNOsiaPhecbrETGQl07UEYN3IDeOqaIUtmolXGpXv4D3UouO/TotMwUiejTn6JSfoVX6Oh2yN+hRvcWA/hxj1iRmctNYKshk3Sdiq1zKXrWcPb+C/RoluzVKdvwKtv0KtqqVbFYqWCvNYblIwqxHyLhLwKA9jYg5hQ5dIk2qczRqkmk0CGixy+kstNJU6KDYZsCqVaFVK5ErFCjlUlQ5YuTZmUiy0tCrcijMs1PlK6C2opj2YCVDHQ3MRdqY625grq2G/hIHzcZsWvRZdOgz6TYK6DEJ6DFlENKn0q1NpkuTSLcmkR59ElFjCqP22OXk9VIlF4JGbrQ5eRDx8vfBUj4bqeDxRDVfztTx9UIL3y138MNaiB82wvywGeHrtRBfLHbw8WQjd/srudpdzMVWD/sNLvbqctkNOlmvNLPk0zFfqGTWncO4M5sBq5A+m5h+l4yRYiML9UWsdQWYbK4gEiimrjgXr91Avt1IntOC0ahBIhWh0CjxFBVRUV1DgddLbq4TX6GbmjIvI6FmLiyOsDHUxni9l26PmoAqEb/0TVrV8UQtqUwXSNio1LLj13C+VsNquYLpghxC+hSqM/9KZeZfaFCcjm2zM8URsZ2LbSwrFLJareR8i5mdRi1rtTLW6+VsNilZb1SxXBs73b4Q0DFbo2ekVEnEk03EIyHikdJmyyCgiafRmEQ4T8hwiZyZGi1L9XoW6jTMBZVMVioY9smI5ovotqfRm5fBUHEWszUKNjtsXBkp5/5qN59enuXr987z02d3efroXX48nFz7Mx0Nv8xYD+E8kvHGEP3biVntC5CP/PnjGe/H/PTVR4fofnwCrP9Kjfc5vL8f/+tVTI9mvif1+B57dHv+/eFvXmTFF6d/Bd7Y5w/OP+9uiMXz9rGHh3EU3ns7I8fi7vYwd1/08A5wZ6P/xMm128+n01Yi3Frq4dZSDzeXwtxYDHFtoYtrCx1cW+jg+mIHN5c6ub3cxd3Vbt5dC3FroY1r041s95Yy3WCjr1RFW66QgC6J0pzTeEWv4ct+k9Kct6hUnKNGk0yNOgG/Mo56XSLt1gx6coX0e7LpyxfSbU2mVX+WJs1ZGlVnCVlSGfKI6XdlxP676IhnyBXPrC+V7Topl9vVvNOp42qngQtNWrb9KqbdmfRo4umUn6ZN8jqdOW/Qq3qLIf05pmwpLLgyWCnMYqNEzFaFlB2/nN0aBXtBFXtBFbsBFTt+JTtVCjbL5ayWSFkoymbaI2TUJSBqTqFTc44G2RmqhK/RqEmh16NmpMrFZFMZ/fVlVBc4cJi0mIx6tAY9WrUcjUyINDOZ9MQzKCUCPLkWKnwe/KWFNPlL6W2pZbqnnY2hMJcm+phvqqLHbaTdlEOjMoN2TTpRi4ABm4A+Szq9phR6DEmE9YlEjMlEzamMOARMu0WslMjZ8+t4p8nGu6F8Puov5p/DpXwxXsmTqSBfzjbyzWIr36908u1qF1+vdvHFUgefzrXwwUQdd/sruRYu5kpnIZfa8rncms/lZjf7tXa2Ko2sl+pY8WqYduUwaM5k0CZiolDNUk0u+2E/l0daWez201dbREOJg2KnjoJcIx63FaNJgzA7E4ksO4attwi3MxenxUxxXi6BkkImI+3c2J7nneUR9obbmW7w0uGUUqtMoEH+Fu2qOEadQlZLNOxUabhUq2WjXMl0gYxufSoVWa9RlvkXahVnaNHF0aF/ix7jWww5kpj2ZLJaKWO/ycB2k4b1RjnrTXK2WhRsNCljdd6ghqVaI4tBM+NlKqIFYvoKJfR5c+jKFdJoSqHFnEa3M4tBbw4zfk3sEkW9mvlaBZNVCoZ9cvoLpERyRfTlZzHsFTBTLWWj1cClAS93F5r5+PwoX97b5umnt3j6xT2efvWAp1+9f+KY8NFa7tHvfn4+qfbNx8fO+PzhLPmk7ofnE3C/06f7R1vCjncxnNzp8Gvxb8H76vcvPvsVeJ9/9uD85At0YzH+At+jD2vvvgLv3e3h34T36ADFrRPgvbXUw81DeK8udHBtsZ3ri+3cWOrg1nInd1a6uLfazc35Ft6eqGWzp5jJOgu9PgUt9kz8mgR8kjcoyPorReI3KJW+RZXiHAFtMgF1AjWq2CHLdms64dws+vLF9LmzDuGNo1lzliZ1HGFrGsPP4bUl0Oc4x3DeOeZK0tg5Cm+HgYMGDZtVSqbyBEQ0cXQdwtsle4Oo+iwjxkRm7GksuzNZ84pigxOVOez65ewGlOzVvoR3169kp1LBZpmMFZ+Eea+IyfxMhp3p9JqS6FDF05hzhhrxKdqNGYyWmJhvKGKlO8BURw3NZR4KHSaNtp9HAAAgAElEQVTsZj06nRa9RoFBJUEuTicrNR6lRIDToqPIbae0IJdgmZdIU4DZ3g52x/u4sTjGRqiB4TIXIaeaZnUmbZo0IsZ0BqzpDNoyGLRm0G9OI2pKIWpKoc+Uwqgjgxm3iFWfjN1qLW83WLjb4eKDSAGfDBTz+Ug5X0zU8GS6ga/nm/l2qY2vl9p5stTOZ/Ot/H2miYdjQe70V3C9xxe7ndZZyNUuL9e7vFxpcXOhzsFOlZl1n445t4xhaxbDDhFTRWpWgrlc7PVzbaKdzWgd423ltFfmUZqnp9BlIN9lxmzRIldJUKpl2G1mPC4nuRYTuSY9VYVuOgMVLA2EuLM1z83lUS6NdrLSWsZgkZ4uSxYd2iS6tAmMOLJYKFKwVa7kYkDNetkhvIY0KoSvU5b1V4Ly0zRr3qJde4aw/gyDtgQm3eksl0vZbdCy3ahivVHORvNLeJdrlSwG1C/hLVfSV/gS3m6XkCZTKi3mNDrtmfQXSJip1rDSYGCpQcNCnZKpaiUjJUoGvTKi7mz684UMFqQzVSFmtVHDQSSPm9N1fLgzwBe31vjh79d4+vkdnn31Hs++evib5YVfhffbV+D9g2shf+3h7ed/E97fyob/ZXhfXZLzal3334H3KLonwfveCd0M776C7osSwwnwnoTuzdXIMXhvL0e4uRTm+vOMdzGG743Fdm4udXB7uZO7K11cn23i8liA9ZCXiaCJSJGMJmsGVap4isSvky/4L7zC1ynJPk2lIp6gNomAJoGAOv4Q3jTCzkz63CL68rIIWZNp18fTqounRXuOHlsM3gFXBr32BPqd5xhxJzBXkv4S3g4d77TrOV+vZqNScQK8b9KniWPMlMScM4MVj5CN4my2y6XsVsrY8yvYOwpvjZKdaiU7FTF4l30SZguFjLsyGLSlEDEk0qmOo00ZT7MinohdzHSFldXmYrZ7giyHaonUFFPtsZNn1qFTyjBq5FgMSnQqCXKpALVchEkrx2HSkG83UOV1EWmsZrG/k/NT/dxcHmO3r4WZYBEDhUbaTSLatWmEtEmxDgabgHGnkFF7FsNWAYPmNPqNyYzZM5jLE7FWLGe/WsfbdWZut9h50JXHR70F/HPQx6PRap5M1sUWoy+08OVCK1/Mt/LP2WY+nmzgwUiA233lXO/xcTVUxNVQETd7SrjTW87NUDFX2ws4qLWzXqZjvkDGWK6QEZeICa+CRb+Vg3AF1yZa2R9uYrmvjkidl6oCE16XHpddh92mw2LTY7HpsdsMOC16HAY1eUYtTeVeJrub2R3t5e7KJDem+rgYbWSzpZT5KjvjhWqGcsUM2ASM5gqZ9mSzWprDvl/Bapmc6UIZIVMaVeI3KM/6K4GcN2hSnaZdc5qQ/gz9lnOM56ayWJrNTr2GrQYl6w0yNptkbLcq2GhSsBiQM1etZCGgZz5gYqxMSdQrIurNJloopSs3i0ZjCk3GFNqtGUTzs2PwNhpYbtSyWK9ipkbFeLmKoSIZffkS+vIz6c9PZawkk8VaBbvdDq6N+3m4EeGza4t89+Flfvj0Js++vM+zw17eP3L252iG+urhyj8D769D/Ofg/TOg/ml4T5paO/FB7YT+3lchfvin4H05HnwU3vtH4T3MdGP7GZ6jezK8R9G9uXo4OLEYPlZuuL54HN7rh/jeWurg9lIHV6cbuTjiZ62rgPEaA+FCKQ3mNCoUcXhFr+HO+L8pFL6GL/s0lYo4gtokgtpEgppzNBiSaLOmEnIK6MsT0ufKJGxNpsNwjjb9Odr0iUTs6TF48zLotSfS70xgND+R+dJ0duqlXG5T83a7lrfbdOzXqVivkDPpyqBHHUen7E3aJK/TLXuTfm0c4+Zk5nMFrBWK2PLF+nf3quSxboaAiv1a9Qt4d6sV7FTI2SjNYbk4m7kCIROuDIZsKfSZkgjrEgjpkwjpUxh0SZktN7Fa72G7s5LVzmqGgsU0F+fis2oxy7OxamTYDErMWhkGlQSDSoJJJcWhV+C16aktzmOoJcD6UDcHExGuzvSx3VPPXG0hw8VGQrZsuvRphNQJRHVJjNkymXZlM5UrZsIhZMSSwaAxmQl7BgtuMZs+OQfVOt6pNXGrycr9did/68nn04FiPh+p4vFELU+mG/hqronHs808mm3m0+lGPpqo48FwDbejMXivh31c7/Fxp6+C+4PV3I1WcDtcwqUmF1uVehaL5Ux5xIznixkvkDJbrmO7zcvlgSAHQw1sDzUx0lJKU4mDinwTBQ4dbocet8tMXq6JXJsOl0WNx6qhPNdEtK6CraEQl0Yj3Jrs4+pAGwcd1ew0FLHud7JUZmTGq2DCk81kQTbTXgmrZTL2a5SslSuYLVYQsWRQIzlNhfA1AtJTNCjeoE39JiHdGfpM8YzYk1nwidmuU7NVr2SjPgbvTquSjSYFCzUyZqvkzNfomA8YGStXxOAtzCZaKKHTmfkC3jZzGr1uEdNValYbjTF4G1TMBlRMVKgZ8cnp98TgjealMFyUwaxfyka7hSvD5by70sUnV2b4+sEB3//jGs+evMuzJw+ObSb7LXyfL805Vqv9s6WG38L3qz8O738C3T8F768+sL2C8MPnD2wHUyfGUXTv740fxtjvwns8030J79FdDb9AdzXCjeUwNxZC3FwMc3MxVuN9NeO9vtjOjYU2bi62c2uxnXem6jkYqmKlI5/Rah0hj4R6UxoV8ji8wtfJz/gvvMLXKJHExoVrdcnUapMIahNofAFvBtG8LPpcAsK2FLpMCXQYE+kwJtHryDgG70BuAmMFiSyUxeC91KbiSpuGy60a9mqVrJXnMO5MJ6x6i46cN2LwymPwTliSWcgTsOEVs1MiZb9Czvnn/bu1ag7qNJyvPezdrVawUyFjs1TKSrGY+UIhU24BY850hm1pDJpTGbRmMGjLZCxPwnSRmoUKCyu1bhbrCxnzewiX5BJwaPGos3GpJdjUEmwaCXaNFIdGilMtxWtSE/TYidT4WAw1cTDaw/nBdvaiDSw3+ZgotzJYoCbiyKbHlEFEm0S/PoUJu5DZPCmzeRJmXNlM2DIZMaUy7chkyZPNdomCS9U6rtWauN1g4b1WBx+HPXw2UMKjkSoej9fGst7pBh5PN/L5dCOfTjXw8UQtD4f93ImWc6OnhBuREm5Fy7g3WMWDkcALfN9pz2cvYGStXMV8kZQpj5gxt4iJwhyW/Ba2W73sharY769nvr2S/oCX1pJcqtxGfE49hQ49BQ4dBQ4NvlwtQa+N7soCFjpreWc8wjsDHbwTbuRSWzXn64vYqcljs8rGWrmBxRI18z45C2UKlipUbNWouVCnYcuvZalcS79TSJ3sLFWHXRB1Oa/RqnqDbt0ZosY4hq1JzBeJ2KnVsF2vZLM+h+1mObttKjablSzUyJipkjMf0DIfNDBWrqCvSEy0MJveghi8TaZUmowptJrTiOSJmKlWs9p0HN7JShUjPhkDBRL63AJ6XckMFqQxUSFmuUnPQX8xtxda+ejCOI/vbfPtx2/z7PE9nj15EGsne97Z8OSDWJywIvLVWu0vuxD+nTgZ3j+D5r8C8qv/3q/u4/2tNrL/CXhfovsn4D2G7snwHkX35mok1s0w382NhdBhdB95XGuPwbvQxvWFthi+861cmahlf6CCpbY8his1dLnF1BlSKZfF4RWeIj/jL3hFr1NyuKehTp9MrS6J2ufwWlIJOdKJ5mXSlyegx55CtzmRLlMSnaYUok4BIwViBvMyiDoSGXQlMFGYxGJFRgzeVhWX29RcalGzG1SwWiZlzJFGt/LMIbyvxeDVxTFhTWbxEN7dUinnK2NjwheDai7WabhYr4vhG1CzV608hFfCqk/MolfInCeLqbxMJnMzmXBmMpkrZCovm+l8KdMeGbNFahbKTMxX2pmqymWozEmbS0uVXkKxJps8lQiPVoLXIKPYIMenlxNw6AmV5DHZUMFWuInLg53sdAdYaShiutLOcIGKwbwc+p1i+qwC+g2pDJnSmHSImHNLmXfnMJ8nZdopZMKawbxLyGqhlN1SJZf9Oq4HjdyuNx/CW8DnA6V8MVzF47EgTyZq+XKqni+m6vl8qoFPJ+v5+0Qt74/4udtXzq1IKbd6y7jdV879YT8Px4K8N+znXn8l17oKuNBgYduvZbVMwZxXwnheFmMuEbPFKparbWw1eTkf8rPWVsFMQyn9Vfm0eK0E3UaqcvVUOHVUurTUFhoIV+Ux2VTGbqSBO+NhrvY0cLGpjIPaQs7789irtLNdbmKzXM9ahZbVKg1rNTo2avXsNRi43GRkr87Iut/IiFtCs+ocNdmnqBb/hYDkL7QoTtGtPUNEf5YBUwJzhUK2A2q265Rs1+ew0yxnv0PNVouKxYA8lvE+h7dCQdQrprdQTMSTTWduFi2WNJpNqbSa0oi4hC8y3pVGHUsN6sNeXhWjJXIGvbGMN5KbTH9+KqMlWSzUqdmLFHB9poEP9oZ4dHudb/52iWdf3OGnJ+/FTv88+TC2LOfxB8fwPenB7cQuh/+fwPuv/pnfhPd5OeG34D0J4t+D92iZ4SR4X+3Xvf+L9rGX6J60newFvC+Wnh/WdOe7X+B7faGba/OdXJs/hHehjWsLbVyfb+X6XCs3Zlu4PBpgr6+MhWYng2Wxw5ZBXTJlOWfxCk/hERyFNy6Gri7xEN5E2szJhOxp9OVlMpAnoNeRStiaRMiSTLcllb7cTEYLsxlyC+h3JjHsTmKqKIXlSgG7R+C93KJhJ6BgpVTCqD2VbsUZOnJO0SZ9jW7FL+HdOYT3Qo2SS3UaLjfouNJo4FK9jgu1Gs7XqNirlLNTJmXjEN+lIjHzhWLmPGJm3SLmPRIWC3NYLJTFwqtg0adhsdTAfLmVqTIbfR497TYF9eYcqg0SgmY5TXY1rU4dHbl6egusjFfksxD0sdFYzk5TBUvVeUx69Yy4FQw4xAzahQw93+xlFzLhEDKdK2Y2L5s5t4R5t4S5PDGzuUKWPRI2i2Xsl6u47NdxLWjkVr2Z+60OPu4p4PPBUr4YqeLJeJAn47U8majj8UQ9jybr+edEPf+YqOPD0QDvDlRyJ1rO7b5y7vRX8O5QNe+N1HBvsJLb0VKudRdwpcXJ+VozW1U6Vn0K5j0SZvKymfPIWSzSslZhYzvoYT1YwHKwkOmqfIZLnUR9dsJFNrqLrHQXm4mUWRkPuFlq9rHfWcX1SB3vtFdwqb6QS0E3lwK5HFRZ2S7Xs1muZcuvY6vWwHaDiZ1mCxdbrVxtt3Gx2cZuvY2pIgWdhmRqc96kWvR/4xf9XzTJXqNT/SYhzRmi+jim8wVsVivZCsjZrpOy2yznfIeanTY1K3WxAYrF2tj+hbFyBb2FQiIFIsIeMV0uIe32TNosGbSa0ujJzWK6Qslqg4HVRj0rTVrmgxqmq1SMlykYKZYxWCAimpdKf34ao8WZzAWU7ITyuDoZ4OF2H49uLvPNBwf89Og2Pz2+z0/PT7w/h/cQ32d/Ct6PePblvxhffXyI7u+vfPxPxL8N769lwL8F76u13VfhvX8E3ufovsD3V+A9ugj99nqUW6u93Dyyhez2ai83l3pewHt9vptr811cne/k6nw71+bbuTbfxrX5Vq7Nt3J9toXrM81cHPazE/Ex12CjzyejzSGgRpNIqfQtCoWn8Aj+egTesy/QrdWeo9GQQJs5iZA9jf68TAbzMok604jYkgnbUgjbUunPy2LMK2HEk8mQK5kxTzIzvlRWqrLYa8jhUuvLUsNOQM5ySTaj9hS6FadfwBtSvHEE3gw2vCJ2SiUcVMm5GFBypV7DO416rjabeLvRwOV6HRcDag6qFOyVy9gul7JZJmW9VMqKT8pykZSlQgmrRTI2fErWixWsFclZLZKz4pWzXKxipdTAUpmZKa+ewTw1EaeCTquMiFPFoFvPWKGZqWIbc6VOVirdrFfns1aRx3KJnak8FYPmLAZMAvqN6QxZBMf22c7mS2Onc1wiZt3ZzOVLWPRIWC6QslEki53LqVBzxa/jatDIzYbj8D4eqeLL8cALfB+P1/Foop7PJur5ZKKOj0aDPBis5l5/JXf7K7jbX8m9wSreHarmTn85NyLFXO8u5Gq7m0uNDvYDZrbKtawWKlhyS1lw5bDgkrHs0bBWbGLj/2HuvrrawLL878/L+HdPqO6enrKryrlsDDY5CoTISAIBIgcRlLPIOeccbHAiZ3AggxMYG7Cruhxq5q18nwsJjFNVdZp5Ln4LXbAEV5+11z777JMezXVFDP2KWLqzYunMiqEtM4aWLCnNCjGtuRJ61DKG9HJGDElMmVKY1MmZUMUyqZQypZIwlhPBjQwhg5lB3FSGcEcfwR1TFMNWMZP5EuYLpExZpYwYY+jMCKIkygV9wHfkuP+BbNd/R+vzZywBJ7EFfENR4Hc0Si/Tn+HL9Rwfbii9uK33Y8QWxG2rkH6tgG5loH3NozqUugw/ShJcKYp3ozDOnYJYd/KlblijrmAOc6JIfJWmdH961SL6dSH0G0LoUtnXQzZlBtCQ5k9NoicVMhcq45ypTbxCa7Yv121iJusVrFwv5tlMB69Wb/Hzs3nePX/ggHf9CF77mshj8B58Cd73N8ze7j/8m/N/2dP9GN+/Ct7fEju8f021+xvg/Uyb4RN4++3wfrD+sbeEBcfhmr3adYySfQTvbIeJ2Q4TM20GZlr0DFcpuF6YSLMynBK5F/qIy2QFnCXJ41sSXL/+AN4s/9MohedRCs+hFJ5FJzp3DF5XqmWulEucKY26RHHUJYqinaiUudKQ5EW93JVamRONcifa01zoz3Hjts6HcbOASauQCbOQm3n+9KZ8CK/Fxw5vZfAZGiO+pyvGhWtyd26meTOi8GMsT8CkVsiUXsSMMYxpfSiT2hDGVUJGcwQMK/y5rfDjZpYfQ5l+XE/3YyDVl75kHwZS/BhMC2AoLYAbqf4MpfozmOLP9RQB19KE9KUF054YSGNcAI2yABpkATTHB9ImF9KZGEJ3chi9KeH0pUTQlxxOjzyETlkQrVI/GqM9aRR70ijxpCnGi+ZYL1rivGmN96FV5kVTjDtNUldaZR50JHjRk+hDf7Ifg2n+3MoMYCQ7iIm8YGbUoczrwnlgFrNVnMB2ZRq7NVm8qMvlRV0uz+vyeN6gOoL3aaOGh/Uq1qpzWa7M5kFF1jF4FSyWpzNXksxMgZxJSzyjOim38iK4nimiLymA7jhfumJ86JL60hsnYEAu4npyGINpkQykRdCbGk5vWgS96ZH0ZkbRlx3NQI6YwTwJN5UxjGrimNbLmTXIWTDKmTfGM2eIZVIjZjgvjNvKEIZ1EYyaoxi3SZgsjGG2MIaFolhmC2RM2uIYyAujLt6L/NALqH3+TK7HV+h8/ozJ/yRm3xNYfE9SE3WR7hRPBrK8uKH04o7Bn7GCYIbzRVzXB9GrDqJHE0KnOoTadF8K465QGHeVApkrBbFuFMR4YI26ijHkEvmRztSneNOdJ6RfF8I1Yxjd6mBaswU0ZwXQmB5AbbIXlfFXqYxzpirBmcYMT/pM4YxWp3K/z8rTyWYOlgZ5+3Sat8/u8vb5Km9frPH2xdoRwu/2Nj55BPP9IdhhHvL2MP9AZP+R42QfA/vfr54c5Tcdrv098K6OtrAy0szK3wHv8Sr38PPn+rsfw3v32O7dj+F9P81gvzb8OXjnOkzMtBqYbtZxuyKTfls8DTkiCmRuqEO/J9X3NAluJ4m/+l8fwXuKvKBz5AWdRRl0Gq0D3qLoy1TKXKmOc6NCeoXS6MuURDtRLHaiKs6VxhRvGhPdqE9wpiXZhc6Mq1zL82BY78ukRcC0zT5OdksZQG+KJ/VRlyj0/xab7wksPl9TFHCSyuDTNDngvS5351aaNyMKf8aVdnin9SJmTWHMGOz4TqlFTOQFMZYTyGiugOEcAbezBdzMEth3N6T6Mpjmz40MAbczBAxnChjOEHAnPYBbaQHcSBVwLUVAT6I/7fG+9CYGcD0liOvJQVxPDmQwOYih5GAGE4UMxAfSE+NPR7QXrZEetIu96YjxpTPOny55IJ2JAjoS/WmX+9GW4EuzzIt6iSv1Evtlic5Eb/pS/BhMF3AzU8Cd7EBGc4VMKoOZ0YQyr4/gvkXCRnECTypT2anO5HltNs9rc9itzWW3Xsluo4ZnjRq2m7Q8blCzWZPHalUOS5UK7ldkcb9Swf2q9/BOFyQybklgWBfLzbwormeG0pccSE+8H90xvnRLfemL9edaXCDX5UKGkkRcTxQyIA/kWlIQg2kibmaGcSc7kuGcKO4oIrmTFcF4npgZbSx3zXKWC1N4UJDEXVsCs2b7CxNj+kjGzdFM2iTMFMUyVxrPQkkcd4tlLBQlMFeUyC2dmPa0QMolLhgEJ1F5/RGd739h9DuB3uu/0Hv8mfJQe5+3L8ODoTwvho0BTBSFMFoYyg2jiH5NML3aEDpUIqrTvMmXOZMvcyE/9goFsW4UyTyxRl9FH/w91rBL1CR60JkjoF8bwpApgl6NiLYcAS0KAU0ZAdSneDuuvrvY+7wpbnRpg7ldlsBil55HY7Xs3evjzaMJ3mzP82Z3mbcvVnm39xl49zaOdjh8buzrH1HZfqnf+rfge/x/+vj7j6P7JXw/O8f7pR0N/1vwHr6p9v5ttc8drFV9eGX4I3jne4pZ6HF87i5mrusQ3nymO6xMd1iYdrQZZjtMzLWbmGnVM9Wk5VZZBr1mGXVZQvJjrqIMvkCK13fEuZ4g7urXJLh+TbLnSdJ9vkURcBql8Bwq4VnUwtPoQ85iCb9AsfgyVTJXauLcqJS6UBZ1ieKoixRFXaRSdpXGZC8aE91ocMDbnenKYJ4nI3o/Ji2BTFuFTJmDuZnrR3eSB7WRFynwtVe8Vp//osj/JFUOeLtjXRhMdOd2mjejCj/G8wRMaoRM64KZMYQwYwhlRh/KjDaEKVUwk0oh40ohY8ogRvKCGM4N4nZOEDcVQdxSBHFbEcSdrECGMwMYyQxgJFPASKaA4cwgbmcKGUoP4lpqIDfSg7idEcSt9EBupAoYSglgMCmA64n+DCT40xvnS2eMN+1SL9pjvWmX+dIW70dbgj8t8X40xvnQIPOkIcad+hg3GmJcaYp1o13uRU+yL/2pfgymBxzBO5YXzLQ6hDldOIvGKJZsMWyWJvKkMo2d6kx2axTsOuB9Xq/keaOG3UYtO41antSr2arJY70qh+UKBQ/Ks1iqzGKpKov7lZncLU9ntjiFcVsSw8Z4bmqkDOZG2RekpwbTIw+kOy6A7jh/emT+9MUH0J8goF8eQJ/cn4FkAYNpQm5lhTCWE8FUnphplYRZTQzzehmLpgTu2RJ5UJjMvXw587Y4ZiwxTJklTFjETFolTBfEMF8az/2KRO6Xy3lQmsD90kTulqQwboqlPyeU+ngPbMGn0fn+Gb3f1xh8T6Dx+DNq1/+kOPgszbIr9KS5M5TnxYhJwHRJKJPF4dwyhzCgC6ZXK6JdFUxVmhf5ssvYZM7YYl0okLlRFOeFLfoqOuEFzKHfUx3vTrsigH6NHd4+jYiOXAGt2QE0ZwbQkOpDTaIHVfFXKY+9THXSVdqVAoaKpMy2Kdm8U87z+S5eb47x5skcb3aXHM+8rx3Dd+NY1WvH993RAdhfD+/fcvHh/xzez/Vsv9hOcCxQ/9+G9+61yvfwXvtleN+vfzxe7drhnWq3MN1uZqb9EF4j0y16Jhs13ChNo9sgpSYjEKvEhbygcyR5fIvsygniXE+Q4H6SFO9vyfA7RU7gGVSi86iDz6IJPo0x5Cy2iAuUHMIrc6NS4kxZ1EWKIr+nIPJ7KmKvOOB1pSHhMq3JLvRmujKk9GLU8B7eSZOQGzm+dMrdqAn/nnyfb7F6n8Dq/R7e5sjv6ZG5MJTkzu10L0az/ZjIC2BKHcSUNphpvYgZfQiz+jBmdaHMakKYUYuY0oiY0IgYV4sYU4sYVYcwog5jWBnCcK6I4ewghrMCGMnyZ0whYCI7iImcYCZyQxjNCWE4J5TRnGDGc4IYzbJXxTdTfLme6M2A3Jt+uQ99ch+6E3zoiPehPd6HtgRfWuJ9aYzzpS7WiyqpB5USVyqjXagRu9AQ60prggddyT70p/kzkObP9TQ/bmYGcCc7iHGliFltGIvGKO5bJKwUyNgqS+JJVRrb1RnsVGfxrCbbAa+KF40anjdqedao5Wm9moc1eWxUZbNaoWC5PIvliixWqrJYrrIDPF+WznhhCsOWRG4a4hjSSLmujGYgO4Le9BC6kgLpTPCnPdaHDpk3XTJvuuO96ZV721s06YHcyRIxmRPBgkrCfUMcK9Yklm1JLBUkcb8giXsFiSzkJzBrjWXaFsN0fgzTBfbMFsVyr1zOak0Kq1XJrFQkslyewlJ5GrO2BG5romlP8aMk/AKmgBMY/U+g9/kaldt/kuvyR/IDT1EvdaYrxY2hPC/GzALmysKZKYvkjjWU6wYRvVoRbUohVWme2OKcsMmcsTrgLY7zxhZ9FW3QeUyiC1TK3GjL9KdPLWLIFEG/VkRXnoC27ACas/xpSPOlLsmLqnhXymIuU5ngQku2DwPWCKYas1gbKmR3po3XayO8fjTL62cPePN85ajq/Xl/nZ/3P8J3b4N3+1ufYPcxcn8rur8G729pVfxT4f3VPu5n8D2E9+/p8R6H9/DCxCG8d69VHuXeNQe8H6F7HN7D9Y9zH7UZptotTLWbmWo3Md1uYqbdyGy7kelmHZMNam4Up9Kpk1CdJsAidiE38CyJ7t8gu3KCeLeTJHp8S6rPKbICTpMbdBZ1yHk0orNog89gDD2E14kq2VVq41ypkjrgjbhAfvh5ymOcaUjyoCHxKg0Jl2lLdqY3y5UbDninLIFMWYRMGIMYVHjTHn+FqtAL2Ly/wer1ZXjvpHsxdgRvINNaITM6EbP6EOb0oczrwpjXhTGnDWVGF8qULpRJXSgTulDGdeGM6SIZ1S9a7w4AACAASURBVIQzogxlOEfIHcUhvAGMZwcynhPEeE4wozkihrPtL1gMZwm4kxlgfw4+1Zf+RC965V70yL3olnvTkeBNW4I3rQk+tMh9aZb70ST3oz7elxqZNzWxHtRKXWmMdaNN7kV3ii/96QFczxQwmO7PYJqvo78byKRSxJwunLvGKB5YpawWxtnhrUzjaVUG24fw1uXyol7FXqOWF006njfp2GnQ8LhOyVZ1LmuVClbKs1ipyGKlMovVagWrNdncr1IwX5HFdHE6Y7Ykhk0J3DHEcUsbw5BKzPWcSPozQulJCaI7WUB3oj89SX70JvsxkBrA9YxAbmUFM5YdxrQyinldDHdN8Sya45g3y5gzy5ixyJg2xzBpljBllTJbKGO+OI6FknjulslZqkxmrSaVtaoU1iqSWK1IZaU8nYXCRMaNMfRlBlEZ7YQ18FtM/ifReX9NnuufyL78FWb/b6mKukhb4hUGcz0ZMwuYL49griKKkYJwhoyh9OlCaFcKqU73Ij/+MjbZZSwxzhTI3CiJ9yFf7IZOeAGT6AIVsVdpTfelTy3ihimSa7oQetVBdOYF2nu9mf40pvpSm+hBhcyFqgQXmrO86DOKmKhNZeWalWdTzbxeHeb1o5lP4P1s1fsZeL+E61/T1/1HVby/9B1/VY/3t7QQPnczbWWk+RN8j8P7SzfW/hp4j7cWPoB3oJJ7AxXc7f98tXuI7WEOq92pdiuTbRYm28xMtZmYbjMy02Zkps3AVJOWyToVQ4XJdGijqUr1xxLt/AG8CW7fkOT1Hem+p1EIzpInPIcm9DzakHPoRGcwhZ77LLzl0ZcoDL+ALfQs5ZLLNCS60yC/Qn2CE62H8Ko8GTP62+E1BzGuF3At05OWWGcqQs5h9TqJxfNrrN5/PtZquEB3rDODSe7cyfBmPNuPybwAptUCZjRCZnUi5nQhzOtDWdCHsagPZ0EfzpwhnFlDONOGcCYN4UwaI5kwRjOmi7RXvnnB3MkOYFjhz4jCn1FFAKPZAkazAxlWBHE7S8jNDAFDaX4MpftzIyOAa6m+9CR60ZngSYfck3a5F60JXjQneNEs96E5yY/mJH+akwU0JQloSAygUe5Hc7w3HYk+9KUJuJ5lXxBzUxHEjQx/bqT6cDvDn9FsAVPK4CN4l6xS1grj2CpN5HFFCk+q0tmuzmKnNpvd+jxeNKjZa9Ky16TjRbOe3UYt2/VqHh1VvVmsVmSxUpnJWnU2G3W5rNcrWW1Qcb86h/mSDKYLU5ksSGbclsSYNZERk5xb2lgG86IZUITTmxFMX3oQfamBDKQFci0jiKEsIbcVIYzkhDOuimJSJ2FcG82oJpJRbRSjuihG9VGM6iOZtEiYL4rjXnkiS1UprFSnsVqdymqVHd71ymTWKlJZLU/nXlEyM5Z4BnNCqItxoSD4FCb/b9B6fU3OlT+S6fQfGHxOUhp2nub4ywxkuzNqFrBYGcVClZjxokhuWsLpN4TRoQqmJsObggRnbDJnzNLL5MvcKEnwpUDqjkF0EXPI95THXKE51Yc+lYib5mgGDWEM6ILpUQvpyAuiTRFIS4aAhhQfqhNcqZFfoSnTg25dIKNViSz1GdiZaOTN6jBvHtrhfb27/BG+n/Z63+1v8fP+Q979hqr2b8H370X375nn/ZvhPcT2fwPej3u6R/AO2OG921/x2Wr3eJX7a/BOtRmZbjMw3apnqlHDRK2S6wVJtKkjqUjxwxx1mRzBmd8A71l0otOOivc8JeJLVMmuUBvnSnWMCxViJ4rCz2MNOUOZxIl6uZsd3ngn2lKc6VO4clPtxbgpgGlrEFPmIMb0AgbSPWiSOlEuOovlI3grhafs8MY4M5joxp10L8Zz/JhSBjCjCWRGK2RWF8ycPoQFfSiL+jDuGiK4a4hkwRjBnCmCWVMk06ZIpkzRTJrEjBuiGNVGMKIOYSQviJEcASPZAYwo/BlW+DOsCOCOIpDbiiBuZgQymBrAYJqAwfRABlID6E32ozvJl+4UP7pS/elI8acjJYCOtEA60oV0pAfTkRZMe2owbSnBdKQE0Z0SSH9aIINZwdzMFnFLEcztrCBuZQRwK82X4Ux/xrMFTCuDmdeGcc8YxbJVylpBHFvFch6VJdur3upMB7y59ltsjXZ495r1PG/S8axBw9M6FQ+rc1mvVLBWkcVqRSbr1dls1uWx1aDiUaOGjTolK1U53C9XsFiWyXxpBrMlGUwXpTNhS2HUlMiwPo7bGim3VGJuK6O5rYzijiqKEXUUo9poxnRixvUSxg1SxvQSRvVixgxixo0SJkwSJs0SZvNl3CuVs1yZwlpNOht1mazXprNencZ6VQrrFUmsV6SyXpHBcmkadwuTGNZE0pLgTmnYeSyC79B4fU32lT+SfvHf0Xp9TaHoDA1xTgxkuzngjWSxWsJEcRS3rBFcM4bTqRFRm+lDodwFS+xlDOJL2GJdKZX7UhjriSnUCUvoRcqkLjQme9GbF8xNUzRDxnCuG0Lo0wTTpRTSkSOkPUtIc5o/tXJ3ahOv0pjuSqfajztlsdztVPN0pJbXy7d4vTX9Abyf4nu86t3k3d7W3wTvb20T/L3o/r35/y28n2svHIfXjm45i32fh/cQ20/hPdZqOA5vi57JBjVj1blcy0+kVRVBeZIvxohLZAecRu52kliXE8S7fUOS53ek+Z4iK+AMucKzqEPOoRGdQRt8CmPIGWzh5ygRX7TDG+9KTewVKiWXKYo4jzXkNGWSSx/B60J/thu3Nd5MmAXM2IRMWYIY0wnoT3enUXKR8uAz9orX6xDeE1QKT9EYfp4u6WUG5a4fwDurDWJWJ2ROH8y8PoQFQyh3DeHcN0Ry3xjJXXMkC5ZI5ixRzFqimTaLmTRL7FWvIYpxXTjjmhDGVEJGcgUMZ/tzR+HPbYU/txWB3MkO5mZWMEPpwQw6ci1NSH9qEP3pQgYUIVzLCeNaThgDOeFcz43kel40A9mR9GVF0JsZTm9GOP2ZYQxmhXIzO5TbOWHcyQnltkLI7UwBtzMCuJPux2hmAJPZgczmiVjQhHFfH8WKWcp6voytwgQelSTzuNwO73aNgmd1OTxvUH4A74tmPbuHLYdaJVtV2axXKOzwVmWzWZvLozol2/UqntareFynYqtWyXp1HstVudyvyGGxPIfFshwWSnNYKFEwX5TJfGE68/lpzOenslCQykJhCvPFKfYpiUI5k/nxTOcnMJOfwFyhnIWiRBaLE7lbnMiDsmRWK9NYr8lgsy6TrfosNusy2azNYKMqhfWyRDbKU9iszGC9IoPV8gymTDH0pPpRHe1EvvAMGu8TKFz+QOr3/4bK48/kC09RL7t0rOKNYKFazERJFLdtEVw3RdClDaU2yw6vOeYS2qgLWGKuUpboR7HMG0u4M9awS5RKnKlP9KA7N4gbxkiGjBEMmcIY0IXQowymKzeYjmwRLekB1CV6UJt4hfrUK7TmeHGjMJrZlmwe3qrgL/cG+Wljgtc7dng/rXrtzwIdxg7vJm/3tnizt/WLoP6jR8v+0fO6X/ruv7nV8HHWRo/N8I40s/ob4F0+yvuba78ObwV3B34Z3ePwznR+BK/jYO0DeB1jZBP1SkarFAzY4mlRhVGW5I0+/CKZfqeIu3qCGOevSXD7hmTvU3Z4/U+TG3gGtegcmuAzaISnMIScxhp+juLj8MquUCm9THHkBWyhpymXXKLBAW9DwmXaU69wLcedO1pfJi2BzOYHM20NZkwfSF+aOw3ii5QHn8Xq6PHavP+LYv+TVAlP0RR+nu5DeNO8mMjxY1opYE4bxLxOyLw+mAV9CIuGUO4ZwrlvjOC+yQ7voiWSBWs081YxcxYJM2YJ02YxU6Zopo1RzBgimNKFMqEOZiwviNHcQEZyAxnNC2ZUGcJwbhi3s8O5qQjnRlYYQ1lhDCnCuJETzi1VNLc1Ykck3NZIuKOWckspZignmqHsKG5kR3IrJ5LhvEhG8yIYzQ1nJCeUYUUwdzIDGc4IZCRDwHhWEFPZQmbzQlhUh3NfH8WqWcqGTcZWQQKPipN4XJ7K0+oMdmoV7Dbk2hfmNGnZa34Prx1fLU/rVDyqyWWzKpv1iiw2qrPZqs3lSV0ez+pU7DaoeeaYhnhcr2GrTs1ajZLlaiUrNWpWazWs1mhYq1GzVq1itUrJWpWS9Sol69VKVuvyWKrL4V5VJgvladwtT+d+RQZLlRmsVGWyWpXJanUm6zVZbNVl87A+h0cNOTxqdPxsyGazJp31imQ2K9N4WJ3FVrWCrWoFC/kJXFcE0RB7hcKQc2h8TpDl8geSL/yePPc/YQn8lrrY7x0VbwALFREsVEczURrFnYJIBi2R9OjDqVf4USS/ilnqhDr8HJaYK5Ql+1ES7401ygVrhBMl4svUJrjRmR3AkD6MIWMYg6Yw+nUhdKtE9k1n2SJaMwQ0JHtSl3iV+iQXmjPduG4JY6oulY3rhbya7+YvayO83rnPm91lR1aO5noP4X23v+mYbNjg7d6mfbxsf+tX8Xy7/+X8M9H9Ug/3t/yNf/n0afaP8oXrwh9WuC0f5tih2ocL0B3o3nTsZji2h3f5Vv1nD9Y+bDVUsDhgvyxhB/fTvu7xFsMhvDOdRUx3FjDVYWOyw8Jkh5nJdhOTbSamWo1MtxiYadIyUZvNSGUqA7YY2tShlCV5oQ2zLz+Pcf5PJJf/E7nHt6T7nSHD74wdXsEZVEFnUQedRhN4CoPojAPeS1TFXaU2wdV+NVjqRHHUBQrCz1IpdaJR7kpT4lWak1zoSnfleq4nwzo/pqxBzBWImLGJGDcI6Uv3oF58kbLgs1i9v8PmfZIC768p9T9JtfA0zeEXjuAdTvNiMtufWaWABY2QRV0w9/Qi7ulDuG8I5b4hjHuGcO4ZI1g0RbBojuSuNZp7Ngl3rRLuWiQsWsQsmu25axazaIpm3hDJnD6cWZ09M7pwpvURTOqiGNeKGdVEM6yKYlgdxYg6mlGtmDG9lHFDDGN6KaNaCaMaMSPqaEZUUQznRTGqjGJMGcWEKpIpdQRTqnAm8kIZyxExlh3MqCKYMUUwY1kiJrJDmMwJZUYZzoI6kvv6aFZMdngfFsTzuCSRJxWpbNdkstuQw16Liv0WDfstOvZadLxofp/nTVp2HC2HRzW5bFVn87Amh0d1eTytV7LToOJZk4bdFj3PWvRsN+l40qjlYYOazXoVWw0aHjZoedSg5VGDzp56LU8adGw36tlu0vO0RcfjFi1bjSo26vPYbFCy2aBky5GHjUoeNSp53KTiabOG7WYN283qY1HxqCGHzboMHtYpeFybY09NDvcLE7mdJ6ItwY2SsPNofb4m0+UrEi/8jhy3P2ISnKRWeoF+hSujpgDmy8OZr4pmoiyKO0VRDOVH02eMoik7kDK5B1aJM5rQc1ikLpSn+FGa6IVV7Iw18hJF0Zepkl2lI9OHQZ2Qa/pgBgwierQiOtQi2vKCac0W0pIZQEuqN01JbjTIXWhOuco1nYiJigRWewzsTdbz4/IQb7fv8XZ3mbfPVni7u8rb3TXePl+3v0xxsMnbgw3eHKw7ssHbl1v8/OoRP798xM/7j3m3/+krvh/myRfyud/9Mra/ZSrhlyrd39Rq+FV4Rz+/j/dLUwzHX5n4GN7DavfBzTqWb9UfvTixervh0/fUPppoeA+v43WJL0wwfIjucXjzmeywMtlhZqLDxES70Q5vi5HpZj0zjRrGa7K4Uy5nwCamTSOiNMkTVcgFkr1OInb6A2KnP5Lk9R1ZgvNk+Z9F4Xea3IAzqARnUAtOoxacwhB8BmvY+Q/grYpzoTzGiZLoCxRFnKMqxommRFdakq/SlnKVnkw3BvO8GNb7MW0TMlcYwkx+KOPGYPrSPakTX6JMdA6rz3fYvL+h0OcEZQHfUBN8mpaIC/TEODMkd2MkzYupbH/mlIHc1Qi5rxPxQB/CA0MoD47gDeOuMZxFYwSLpkjuW8Us5UtZsklZskpYskh4YBGzZJWwbJOyZI3hgVXKfYuE+xYJ9ywS7jpwnjNLmTHHMmWKYdIgYdIgZcoYw5QplhmzjBmzjClDDJM6CRPaaMbVkUyoI5lURzGtiWJWF828LooFXQRzmjCm80KYyBExkSNiPDuEiexQJrLDmcwJZzI3nBllBPPqKO7pxCybpGxYY3lYGM+TkkS2K1PtzwA15XLQpuWgTcdBm579Fh0vmrQ8P5ZnjVq2G9Q8qVPyqCaHx45q92m9kp1GNc+atTxvNfC8zchuq4FnLXqeNmt50qThabOWp81atpt17DTr2Wk2sNNsYLfFyItWM3ttZl60m3jebuRZm4GdVj07bXp22gxst+mPstOm51m7gd12oz2t+g+y3aLiUXMOTxrzeNqgZLteyXZdLqslyYxpwuhO9qQ84nt0vifIcvkK+fnfke36FUb/r6mWnKc/y5URoz9zpWHMV0YxUR7FnZJobhZKGLCIac0VUZnoQ77kChrROawSFypSfSlN8sIW44w16hKFUZepjL1Ce4YXg5oABrSB9OqEdGlFtGlCaFWKaMkJojUrgLZ0H1qT3WmMd6FJfoV+ZSCjRVIetOWyM1zCy3t9vH26yLtny7x7tsK7Z6u83V3n7fMNB7x2dF8frPH65TqvX63z9tUm//3DI/7bAa8d3y/h+uW3zj4P8efh/Ry6vxXev6Zy/pePn+b5XMW7PvYrm8h+YXzsw61kx/q5H28j+1V0K/9meKc7CpnqyGey08Jkh4mJDiMT7UYmWo1MthiZbtIz3aBmrDqDO2UJ9FmiaVEJKZa7oxSdI8nzBGKnrxA7/ZFkr+9QCM6jCDiLwv8MuQFnUAeeRSM4g1ZwGoPQAW+043AtwZXquCtUxF6mVPw9RRHnqI69THOSG60pbrSnutKb5c6Q0osRgz/T+ULmi0KZ/Qje0uCzmL2+xeZ9kiKfE5QHfEtt8BlaIr63w5voxki6N9M5AcyrArmnDeaBPoQlQyhLhjCWjOE8MNpbDfdMEdwzRXLPHMUDq4TlfCnLNinLFju8S2YxSxYJy1Ypy7aYT/LAKuWeVcKiJYZ5cyxz5lhmTY6YZcya7JkxxjJtiGFKJ2VKJ2FaJ2ZWL2HeIGXBIGXRKGXRKOauwY7vjCqUqbwQJnNDmMwNZTI3jMncCCZz7fBOKyOYU0dwVxfFklHMmiWGhwUynpTI2alKY7dewV5THi9bNbxs1fKyVfce3kbN0U22Zw0adhrUPK1X8aQuj8e1uTyuzXXAq2G3WcfzNiMv2k12RNuMPGs1sN2ie59mHdtN7/OsWc/zFgPPW+xQ77To7GnV86zNwG6H0Z5249Hn5x1GXnSa2Osw8aLdyIt2I3uOPGvT8rRVxXaLmmfNGnab1DxvVLFZnsa0MZqBDD+qxU4Y/b9BcfUPJF74HYqrX6H3/TPV4nP0K+zwzpaEMldhh3e4VMyt4hiu22JoV4VRk+JPYYwr2pDzWCUulKf4UJrkRX7sFWziyxSJnamSXaUz05shrYBruiD69MF060Po0IXRrg6hLU9EmyKQtgxfWpLdaYh3pjHBme5sX26aI5irT2Prupnns+389HCGN9v3ebe9xLudFd4+W+XN7trRspw3++u8ebnO65drvH65xpuDdftNtv2HDni/jO5fl1++7vuPzJfHyX4LvF+Y8T3q8f4CvJ8uxvkQ3t+ObqW9zfDXwttR4IDXxmSnmcnOD+GdaDYw1ahjql7FaFU6t0vj6TVH0pQXSGG8K7lC+/Lz6Ev/gdjpD6R4nSIn8ALZAefI9j9DnuCsHd7AM+gEpzEKz2ANPUdR9EUqZVeoiXelOv4KlTJnSsUXKY48b4c32Z22VHc6093oU3gwpPJmxODPTH7wZ+EtEZ7F5PkNVi8HvIJvqRWdoSXye3pjXbiR6M5ohg8zuQIW1EFH1e6yMYxlYzhLxgiWTBE8MEfywBzFA3M0Dyxilq1SVvJjWLHa4V12wLtskbBilbJii2U1X8ZqgYy1wjjWCuNYyY9lyRbDfUsMi+ZYFs0yFixx72OOY84oY9YQy4w+hhm9lFlDDPPGWBZNsdy3yN7HHMM9UzSLhkhmNWFMK0OZygtzJJypvAim8iIc8IYzqwpnURvJA0M0q2YJW/mxPClJ4Fl1Gi8astlvzONls5qXLRpetuo4aNay16jheYOGZ/VqdurV7NRr2GnQOA7SlDypy+NRTQ5P65TsNGjYbdbzot3EXoeZ/U4Le50WXnSY2D1exbbo2G7SHmWnSceu4wBv27EfYrtZy06Ljt12Iy86zR/FxF6nmYMuCwddFvY7zex3mDjoNPOy08yLDgM77Vp223S8aNWz16Jjv1nL4+osFm2x3MgJoj72CubAU2S7/skO75X/QOv9J6rEZxlQuB3BO1sRyUR5FCOlEu6UxDJUIKNLE0F9eiBFsW7oHPCWpXhTmuxFgewqBVIXSiQuVMe50pnlw5BOwHW9kH6DiF5DKF2GcDq1YXSoQmjPCaItw5dmB7wN8Zdpz/BiQCNkvDyBpS4VT8Yb+GFjnNePF3n79D5vd5Z5u7PCmyN8147gPap899f46cUab/Y2j+D9+Z8A7z8L31+8QHG8HfD+mfYvw/vZA7YPXhD+taXnnz9M+2vgXfiFyxKfhbf9sL/rQPcjeCcbNUzW5TFSmcrNYhk9xggacwUUxF0lO/A0crc/E3Xx3xFf+opU71PkBl20vywccPYIXm3gGfSBZzAFn8EScpbCyO+piHGhJv4q1XGfwtuS7E57mgddGR70Z3tyQ+XDqDHgF+A9g8nzJFavExT5nvwU3iR3xjJ8mc0LZFEtPKp2l41hLJvCWTZFsmyOZMkSxZIlmmWLmBWrhFVbDGv5MaxapaxYJKyYJayYxayYJayapaxZY1i3yVgviGO9MJ71wnhW82VH8N4zSblnjuWeJY771njuWxO4Z0ngrjmOBaOMeaOMeZOMu5Y4HtgSWM6Xs1KQyEp+Asu2OB5Y7PAu6COY1YQyrQxhWhnKtDKMaaW9yp1WRjCVF86MMpw5dTiLukgeGKNZs0jZKpDxpFTOblUa+/XZ7Dfkst+o5KBJzctmLQdNGvYaNOzWqdmpVbJdq2S7TsV2vZqdBrWj5WCH90mdip0GHbvNBvbazBx0WDnosnHQnc9+l5UXnRaet5vs+Lbo2WnWsdNkz7MmHbvN9jxr0rLTpOVZs47dVj3P2432qtaRvWPovuqx8YMjr7qt/NBl4VWXmf1OI7udep536NlrN7DfpuegRcd2bTZLRQmMqENpTnDDFnyaHLc/IT//OzKd/w2Vx1dURJ2hX+HOqEnAbGmYo+KNZqRUwu1DeLWRNGQEURLngT7se2wxVyhP9aEs2ZvCOFcKpC4UiZ2pjL1CR6b3EbwDhhD6DKF0G8Lo0oXRqQ6hI1dIe6Y/LameNMqv0JDgTGuaO915/twplDLflMnW7Upertzhp4czvH1yl3fbD3i7s8ybZyu82V3lzXM7vG9fHvZ47fC+3lvn7f4WPx88dqD7ab/284dqv9QL/uePkv1au+Jfjvdm38N7DN/fMNXwuQctv7T0/PhTP4fwfgzuL8G70F/618PbVsBUu9Xe2/0EXj0TDWrGa7MZLk/hRlEsXYYwGnICsMW6oBCcIt71T0R+/6+IL/0HaT6nUAovkRd4gdyAcygd8OqCzmIQOuAVnaEg/ALlUmeq465S9RG8NTJnWpLd6Uj3oDvTk4EcL26q7fDOFohYKA77LLxGDwe8ficpD/zuU3gzfR393eAjdFdM4ayYIlgxR7JiiWLZEs2KVcyaTcq6LYb1/Fg28mNZs0pZtUhYNUtYNYlZNUlYM0lZt8SwYZOxWRDHZmE8G4XxrBbI7C0Hs5T7RgkPzLEsWeNYtiWwkp/Isi2RB5YE7pnjuWuO5541nuWCRNaLk9koSWGzNJX1oiRWCxJYssZwzxTFgj7cDq9K9B5fVTgzqggHvvZqd04TwV1dJEvGaNasUrYKZTwtlfO8Kp2Dumz263PYq89lv0HJy0YNBw0a9urV7Naq2K7O5UlVLk9r7PjuNGjs14kdvd4ndSq2G/TsNpnYb7PwstPGq+4CXvUU8rKngP2ufF50WuyVb6sd3mfNOnabHGnW2tsUzTqeN+t53qLnRave3kLoeN9S2Oswsd9l4VW3lb/0FfC6v5Cf+gr4qTefv/RY+bHbwkGXieddBvY6jRx0mDhoN/CyVc+z+lzWy1KYMkTTkeRFYchZ8tz/E/n5/0e60+/Jdf03yiJO06/wYNQUyFxpOHOV0UyUixkplXK7OJahgli6tZE0ZgopjffEEH6R/NirVKT5Up7iQ1G8GwVSFwqjLlMudaY9w5MhrYBBvZDrhhD6HfB260Lp0obQqRTSkRVAa5o3TUmuNMpdaE5xpS3Lm0FTOJNVSawNFnNwf5CfNid4+3ied9v3eLvzHt/Xz1d5u7/Ou5cbvD1Y583+2tEbbfa1kIdPqH8Ipx3af/6Gsr8X3Y/x/SK87yvez/R1vwDvr702cYTuR/B+rtr9Z8A72WFi8rPwqhivyeZOWTKDBVI6daHUKfywxjiTFfDdMXi/It3nNMpgJ/KCLpAnOIfKAa8+yP6YpTn4LGbRGQrCz1MmuUyV7ApVcS5UypwpE1+kJPI8NbGXaUlypyPVg54MDwZyvLjxGXjHDMIP4fU8icXrBIW+JygTfEtN8BmaDw/XjuAN+gBeO74RrJgiWTFHsWKJZtUqZs0qZcMWw4bVnnWLlDWzhPWjSNkwx7BhiWXTKmMzP46tgni2ChNYz49j1RbLiiWGZZOUFXMsq9Z41vLlrBUksVaQxGp+oh3h/ESWC5JYL05hqyyNzdJUB7yJrNjieGCWsmiIZE4bxow6xA6vKoRpVRjTqjBmVOFHmVNHsKCN4J4+imWTmHWbHd4npXJ2K9PYr1GwX5vNXm0OB/VKXjWqOWjQsF+v4Xmtiu2qQ3jzPoB348500QAAIABJREFUu0HN4zolT+s0bNfr2W00sddq4aAjn1fdhfzQU8SrnkIOugvY67Ty3NH33W01OPq6el606Hne4mgLtBrYbzWy3+ZIu4l9B7x7DngPOs286rbwl14br/vyed2bz+teG697rPzUbeFlt4kXx+B92W7gZauO3cY8tqrSmLNI6E71oTjsAkrPPyM//zvSnH6P4srvKY04Rb/CgzFzEAvlUSxWS5muimGsQsZwaRw3CmR06yJpyhJSLvfCHO1EYZwbVel+VKS+h7cg0okysTOtaR5cV/tzXRfEoNG+m7dbF0K3NoRuTQhdqmC6cgLpyPSjJdWTpmRXmlLcaMnwZEAvYqRExlKvhRcLvfy4NszbR9O8e7rA2+17vNlZ4vUhvHvrvDuww/t2f413BxuOLWXHK9jfNsv7j0T3fx3ejbE2NsZ+wwzvByNj7w/VjsN7/FXhlTuNR+NjX1qK88+Ad6rD/Mnh2kSznvEGFWM1Cm6XJXE9X0KHVkRtli8W6WWyAr4l/uqfiPr+X5E4fUW67xlUIieUwgvkBZ5FJTiLRnAWvfAcZtF5zKKzmIPPkB92jlKxE5WxzlTK7PCWiy9SGnmB2pjLtCS60ZHiTk+6BwPZXtxQeTNqDGCuMITFknA7vHohveke1IkvUSw8g8HzJGavExT4nKA04BuqhKftFyhiLjOU5PZFeJeN9lbDijmKVUs0a1YJ61apHV1LDJtmKRtmKRsmCRtmKZuWGDYtMWxZYtl0wLtli+NhQQKPChPYyo9j3SZjzRLLqimWdYuMDVs8mwWJbBYms1mUwkZRMhtFKWwUp7JRksZWWTqPKjJ4WJ7OZmkqa4WJLFll3DOKmde9r3anlA541WFHmVGHM6uJYF4bwaIukvvGKFbMEtZtMTwscsBbkcpedRb71Qr2q7N5WZfHqwY1Lz+BN4cn1bk8rXX0c5t07DRqedqg5mm9lqd1ep41mHjRYuGgPZ9XXUX80FPMq54iXnYXsN9lZa/DfHTw9qLdyF6bkb02A3ttBvbbDBy0m3jZbuZlx7E4erh7bQb22+2Yvuo085duKz/1WHndY+WNI697rLxywLvfaeRlu4mXbQZetmp53pTH49oMFgti6c3wpzTyIiqvr0m88HtSnX5Hhsv/ozj8O/oV7oxbhNytlHC/Lo652ngmq+MZKU/gZmEcPfoomhVCKpO8sUmdKZF7UJ0RQGWaL8XxbhRIXMiPcKI02n4e0a/05bouiBvmUAYMIrq1wXRrRPRoQuhRi+hRBtOdE0h7hg8tqR40p7rTnOZOjzqQm/lR3OvQsTvdxg9LQ7zdGufdk1nePF3k9fYDXj9b5vXzVftrFAeb9sp3b42fX27yPz8+5r9/OFxK80uzvP/3le7n4P2fH57yPz88/TK8H4yPHYN3feyXq93fAu+naWDpC5vIfmlHw98Or/2q8FT7pxXveJOe8Xolo9VZ3CyRc80mpk0TTE2GDxbJZbL8P4Q3w/cMapETKuEFlMfgNQjPYQk5jyXkHBbRIbyXqIxxpkrmQpXMmQrJJcoc8DbLXY/B68kNpTejhvfwzthCGNEF0pPmQZ34ogPeE5g9T1DgfYJS/w/hHUxyYzTT3uM9hPc9vuEsGyNYMTngtUhYt0jZsEjZNEvZNEns6JokbJmlPLTE8NASy0OLjIdWR2xxPC5I4EmhnEeFCTwsiOdhfjxbtni2bAls5ct5WJjEw6IUHhan8rAklYelaTwszeBhWSaPKjJ5XJlph7ckldUCOUsWGXeNYuZ1EcxqwphRhzKtCmVGHcaMJvwDeOc0ESzoIrlriOKBKZoVi5T1/Fi2iuJ4UirnWXkqe1Wfh/egQcOLOjXPapQ8rc7jaU0eT2uVbNe/vyix3ahhu17Hdp3hCN79j+B91VPAQZfNfujmyEGHmYNOs6MdYHKga+JVu4lXHWZedZj5odPCD11WXh3+niMvO0z80GnmL10Wfuqy8LrbwptuO74/dJvZ67I/U/+y4z28L5ryeFqfxf3ieAYUAiqindD6niT54r+S6vR7Mpx/R3HYd/QpPBi3BHO3UsyDujgW6uXM1CYyXpnIreJ4eg0OeJO9yY9xoUTuTlW6H+Up3hTIrmITXyY/womSKGcak9zoyfHmmjaQW5YwrhlEdGuC6NYI6dGK6NWE0KcOoSdPSEeWHy1pnjSluNGY4kpXnh/XTSHMNeXwZLiGg8Ue3mwM8+7xNG+ezPP66T1e7yzxeneVNy8cr1HsrfP2xRo/H2zyPz884r9f/batYf/Xle7H8B6i+0V4P4D2GLzHL1B8fF34gyvDn4H302fcHZXu4UjZzbpPwD2E+Es7Gv42ePOZbrMx1WaxX5pofw/veKuB8SYdY3V5DFdmcqM4gX5LFG0qITXp3ljETmT5f0vC1T8RfeFfkTp9RabvadSiS3Z4gxythoAzGITnHK8In8ciOmuHN/oilTGXqZK5UC1zoVLiRHnU99TGOtMsd6U9xc0Or8LTsRLS3w5vcTjTVhHDWgHdqe7URl+kKOg0eo9fg9fHfrimER4bJQtl2RDGsiGCZWMkK2b7NMC62Y7uhknChlHMplHCplHCQ3MMjy2xPLbKeGyV8cgaxyNrHI9t8TwtlLNdnMTTwxQlsV2UyJPCRB4XJvKoMJlHRSk8LknjcWk6T8ozeVKexZMKBY8rs+zwlqWxUZzCar6cB2YZ94wSFvSRzOvCmdOEM+vIjCMfw3vPGM0Ds4QVa4z9ynBRPE9K5DwrT+NFpR3eg5qcj+DVsld/eMCmYrtWaYfX0W7YadCw06hlp0HPTp2B3Y8r3u5iR7vBDu9+p4WDTgsvOy286rLyw+GhWKfFjm2byR4Hvj92WfmpJ58fu2286rLwqtNsx/QQ6Q4TP3aY+EuniTfdFt722Pix28J+tx11+3caeNWqZa9ZyU5DNkulcgZzhVTHuGDw/5ZUp38j/fK/kuH8e4rDTtGn8GTMHMxiuZj7dXHcbUhkviGFyZpk7pTJ6TNGH8FbEHuF4gR3KlJ9KEn0xCp1xhJ5yQ5vtDP18qt0ZHlwTRvIHVsE140hdGsC6dYE0aMV0acNoV8bSp9KRIfCn5Z0TxqTXalPukK7wot+rYCp6hQ2rhXyYqqFN6s3ePdogjeP53j99C4/HYP38E22N7ur/Ly3wf+8esR/v3z4wfXh34rl/xa0/1B4j1oPo5+2GD6Gd/UL8H6K7vsLFA8+U+0eh/f43t1P4f3l9Y/H4Z1uPw6vo9JtNzLeZmC8xcBYo5aR2lzuVKQzWBhHnzmCFmUQ1Wlednj9viXhigPeS1+R4XsKtegiauEFVEHnUDvgNQrPYQv9HlvoeawhZykIO0dp9PdUSJ2olrlQE3eFKullKqMvUueA96jiVXgy5FiCftjjnbKKuKMJoDvVjZojeL/G5Pk1+d4nKDmC9wJdjh7vYcW7qAnmgT6UJX3o0RzvEbymaFbNYjbMEjZN0iNwj8P7xCrjiVXGY2scjy2O2OLZLpCzU5zETkkyO6UpPHNkuySZJ0XJPC5K4XFxKk9K03lansl2pYLtymyeVuXwpFLB48pMtkrT2Siyw7tkieOeScqiIdqOrzaSOW0Es44cwauxw7uoj+K+ScySxT7mtp4fx1ZRAk9KEo/g3avOdsCr5GX9cXi1vKjXsFuvZqdOxdNjOZxy2K7X2uFtNLHXYuWgPZ8fOov4sbuYH7qLeNVdwMsuGwedVl52WnnVaeWHLhs/9tj4sdvGj11We3Xb7sC33cyrDgt/6bbxurfAjm+PzV79dpjfw9tu4od2E3/pMPG66xBeKwfdFl52WT6Ad79ZybPGbJbLErmhFFEnu4pJ8B3pzv9OuvO/fQDvqEnIfFkU92pl3G1MYqExlanaFIbL5PQaomjMFFCR5EVBrAtFCW6UpXhTlOCGOdoJU/j32MKdKI12pi7hCu2Z7gxoBAznRzBoFNGjEdCtCaRHI6RXK6JfG0qvSkS7wp/mNE/qk69Sl+hMW6Y7vSpfxkrjeNCuZXu4mp8eDPBua5S3j2d4vb3o2OGwwtsX6/y8t8m75+u8fbbK/0fdXXXVnWeL3j8v45zd3dWV0q6KKyS4u0twX8hClzuwgIW7LjTurliAAAkEtwRPevfeN8+7+D4X/wUhWql99nPOeC7mgAEDktx8xsz8Tdmaf87bpXG2l8bZWBj7Jnj3Avh/G94dfD9b4/24pvs5eD8G93Pwfq6F7HMxeKVGQPcrZYYP1j9a4H3aU/oBvI87vwHdVgP3W/Tca9Jxt1nD3WYVd5qVArpNCm7Vy7lRI+V6RRZXS0Scz4+iQxVAQ7Yn5SmOaMJOfgTvd6S67CfP9zgSn2NIvY8i9TyM1P2gBd5j6AOOovc/RH7gYYpCj2E6e5KK6NOWw5bWlJ89RU306V14O9Mc6BE7cCHbgety1z3w+nJV6oHZAm+B90HkDr+gcvwFvfMvGN1/o8znEHVBx2mPPM3FRAdupbvxKMeHXqkfg4rA96EMEuBVhjCkCmNYHS6UFdQRjFvwHbfEyx14tdFMWOKlVkD4VX4c04WJzBQlMVuczGxJCrMlKUwXJzNZlMxEUQoTRSImS9KYKstkuiJbiMpsXpVnMlGawXhxGqOFKQznJ/BMF8uAJopeVThPFaE8lr+Hdwfde3kBAryyYJ4qw+jXRPBMF8WwPprR/FheFMYzWZzIjCmV+fIMFiozWarKZqk6l6UaCYs1UhZrZCzUCjFXK2OmRsJUdR6TVblMVGQzUZnDRGUOr6okTFcrmKtTs9ioY7kln9fmQt60F/K6vYAVcz7LbQaWW3WstOkFdNv1rHYYhGg3sGrW87pFy+tmzUfwFrDWmc9aRz6re5BeadXw2hKrrRrWzTo22w2stutZbtex0qYVvv8RvEOmBK5I/KmNtUPjfZBU6+9Itf4rqVb/i8KAA3RlOHJD5cOjohB6K6LorU3gSV0y96qSuFYSR7s8iGqRG6Z4B/KjrCmMtaEkyZGCGBuUwSdQBhxDH2RFcdgZquLO0JxmR4/Uk2v6IC6o/eiSedIh9cQs8cQs8aZD4oc514emdDfqkh2oTjxDVYIVTWm2dOQ6c80QxqPqdMYvFPL6qZmtsWtsTt5nc/op6zP9rM8OsTX/nHeL42zPj7I1M8zW3IjlJNAoG4ujbCyOWS4F/zk0/0+B+6ce1/4Y3k8z3U/h/coinA/QFbLd/v8ivE+695xw/4MSg3BpYg+8TRru7MDbpOBWo5ybdTJuVEu4Vi7mcnEyPfoIzAo/6rPcKUt2QBN2ggy334iz+YFwS8ab6ryfPJ/jSH2OI/c5hszLAq/34Y/gPYQx5Cim8BNURJ+mOtaGyihrKiOsqI05Q2OCHW0pDnSmO9IjduB8lj3XZC4fwivzwJxiT1W4BV77X1A6/IzW6WcK3X+j1OegBd4zXEx05Fa6O49yfemV+jOoCOKZIohnimALusEMqQR4R1QfwvtCE8kLdQQv1BEfwqsR4qUmigltNK8McUwXJFjgFdCdMYmYKklhsjiFyWIRkyWpvCrNYLoii5nKXGaqcpmuzOFVeRYTpWLGi9N4XpjCcH4iz3RxDGii6VVG8EQRxiNZCA+ke9HdA688hF5VOAPaKIZ00YwYYhktEBbkvCpOZqY0jbkKsaWjIYelmjyho6FWZgk5i3VyFurkzNbKmK6RMFmZy8vyLF6UZzFelslERS5TVTJma1UWeA28bisQ4DUXsNJmYKXNwHKrfg+8BlbbBVDXOvJZa89ntU3Pm1Ydr1t1vG7Ts9qez3pn4W4I+BosAAsIr7ZpWW3Vst6mZ+NjeFss8DbuwCtm2JTAVWkA9fEOaH0OkXb67x/A25nhyA2VNw+NwTz9GN7iOMyyQCqTnSmJt6MgyhpjnC0lyQK8iqDjKPyPoQ8U4K2Os6E5zZ5uiQdXtYFcVPnSLfekQ+pBa647rbketOV505rtRUOaK7XJDlQnnqYq4RSNqTa0ZztySRPAnZJ4httVLD5oYH34IpsTd9icecLGTD/rs8/Ynn/OPxdf8HZ+lO3ZEbbmhF0OGwvC7oaNpf9/wPs1fHfh/eJ+hr29uR9D+zHEXykxfA3ejx/XvrYKcgfex11Fuyfc/xDdz8B7u0nB7SY5txpk3KyVcaMqj2ulGVwyJtGtO0ub3Je6TDfKku1Rh50gw/034m1+IPz4X4k89R5emd8JFH4nkHsfQep+AJX3YXQBx9AHHEHvfxBDwCEKg49QEnaciihramLPUGWBty7WhqZEe8wiR7rSnegRO3Iu056rUmceGHx5UhTEPb0f1+SewuPa2ZMUeB9Eav8zcvufUDv8SL7rr5i8D1AbdBzzLrwePMr1pU8WIECrDGZYGcKwKsSCbijD6jBG9mS8Ly013ZeayN3PhdgLbzQT2phdeKeNQtY7XZLClEnEK5OIyZIUJk2pvCpLZ6oik5nKHAHdqlymKnOZLM+2wJvO80IRw/lJDOri6VdH81QRwSNpKPclwdzNDeRubgB3cgK4mxvA3dxAHsqCeaIMo08TwTNdNMOGWJ7nxzFWkMBEUTJTJanMlmcwX5XJYk0Oy3USlutkLNfLWa5XsFSnYKlewVK9ksV6JfN1CmZqZbyqyuOlBd0xUwYvSrOYLM9jplrOQoOG5WY9K235FnTzd9HdgXelzcAbswXe9gLWOwrZ6Chko72AdXMBa+Z8Vs35rHUUstFpZL3TyHqX0QJwwYfRbmDdrGfDbGDDbOCNWc9yu16At1nDSpMF3vpcZmoFeK/LAmlMdEDnc0jIeK3+gujU/6LA/wCd6Y7cVPnyqDiU3spoemsTd+G9WhyHWRpARbITpgR7jLE2FCfaU5bqgjHODmXwiffwhttQE29LS7oDXXnuXFL5ckHpwzmlFx1Sd1pyXGnOdqMl25PmLE8a0lx3M97q+FM0ik7TnmnHBYU3NwrO0teUw6sbZSz3dbD+4iZbFng3ZofYnnvOu/lx/jk/xj/nR3k791woOyyMsrk8xuZHBzD/T8b/Lr4ff++rS3JGLNvGPslwP4G3/quPanvHhT+G9+M1kJ+DVygz7IX30ysTn0X3C/DeapRzq17GzVopNypzuWpK51JhIl2acFplPtRmulKatAde2x84e+JvRJ363lJqOIHc/ySqgFMovI8gdd+P0vsQOv+j6PyPoPM7iN7/IAWBhykOPUZFlBU1sWeojrKmKlKAtznJAXOqI90ZzhZ47XbhfVoUxH29P9cVXnSmOVITaUWhzyGkdj8js/sBpd0+9M4/U+y1n5rAY5gjTwvwZnjwOO89vMOqEJ6rQhlRCzGsFsoMI5YOhhfqCCa0Ue9rurvofgjvhCaaSZ0A71RBAtOFAr5TxclMmkRMlqYyWZrKq/J0piozma7KZqY6l5lq4SFrsjKHifIsXprewztkSGJAG0+vKprHsrM8yAvhTk6gsJ3MErez/S3whtKrPitku/oYRvLjeJ4fz3hhIhNFKUyb0pmtELNQk81SXR4rDTJeNyp43aRipVHFSoMQy40qlhpVLNSrmKtTMFUtYaIim/FSMc+L0xgvETNRmsV0pYT5OiVLTVpWWgVgVyzg7o2VNgOv2/JZNRew1l7IRoeRzY4itjqL2OwsYqPDyHqHkY3OIja7itnoKmajq4iN7iI2LbHVU8RWdxGbnYVstOezYTaw3vYe3uVWLStNalYaFSw3SHfhHTElclMeRHOSI3rfvfD+Twr8D9CV7sRNtR9PSsLpr4qhty6Rx3XJ3KtM4mpxLG3SACqSnChNcKAozhZTkiMV6W4UJTigCjm5C29JuA01CXa0ZjjSmePGeZkX5xVeXFB50SlzpznbhaZMV5qzPCxHMF2pFzlRk3iG6viTNCRb05Z+hnMSN67qAnlULWL0vIHZB42sjl5la/oxGzN9bMwOsTX7nLezY/xzfpx/LYzzbl6o924tjLK1Ms7WygtLT+//nfjfwfeb4B29tRfez5QW9sD77Hr9B/B+qbNByHYFeAcuVzN4ufqDXQ2fuyT8IbomHncV86iziEedRh59A7zC0nO95XFN80GZ4Va9lJs1Eq5X5nDVlM7FggS6NGG0SL0FeJPtUIcd34U34uR3RFntI83lABLfEygCTqEJskLpewyZxwGU3ofQ+h1B63cYre8BdH4HyPc/SFHwESoiT1ETe5oqC7z1cba0JDvSnupEj9iZc5mO9IjtuCLZA6/BnxtKb7rSnaiLOo3R9zBS+5+R2OxDZvMdGscfMHr8RlXAEdrOWnMhwWG31NAnC2BIFcKIKpRRdRjPNeGM7MbZXXjH1RFM6KKZMsTySh/DK33MLsKTumhe6WJ4pYtlSh/HlCGO6fwEZgoTmS5MFOAtSeFVWZoAboWY6aospqtzmKnJZXoH3Yoc4b/zpWLGSjJ4bkxlpCCFZ/pE+jVxPFFE8UASxt3sIG6K/bie4cP1DB9uiH24ne3PvbwgHsnD6NNEMqiLYdgQx4ghnueGeMYKBHinTOnMVWayWJvDcoOUN81KVlvUrLXpWGvVsdqi5U2zltfNWlaatCw1alhoUDNbJ2eqWsh6R0vSGStOZ7w4g8myHGZr5Cw0qFlu0QnotuhZatHtxnKrnpVWA69b83nTVsCaeQfdYrY6i9nsEmKru4TtHhPb50vZOmdis6eEzZ4StnqK2eopYbunhO2eYra6itjsKGTDnM96m1CCWDHrWWnRstyoYrlRwUqjAO9sXSbPS5O4pQymJcUZvd/hXXiFUsNBujKcuaX254npLP1VsfTWJu52NeyF15Rg/xl4hYxXZ8l4axPsaRM70ZHtTHeeK+fknlxU+9Al96Alx4WmLFeasz1ozvKkSexOQ5ozNUk2VMWdpC7xJE0pp+jKceaq2p97ZQn0t8l5eaOS5aGLbLx6yPp0L+szz9iYHmJzaoR3c2P8x+JL/n3BUu9dHGVrZUzA9zMZ73/XAMW3/I4/gvZbgf4E3p2hiZGbTe8fzP4I3msfwvul6bW98O6shRyyDFJ8Dd4n3aY98L5H92vw7qD7KbxybjXKuFkv5WZNHtcrsrlSksbFggQ61RZ4xS6UJtuhCTuO2OM3Eux+JPLUd0Rbv4dXGWiFNvg0Kr/38Gp8j6D1PYTGZz9a3/0YfA9gDDxMecRJqmM+hLc1xYmONGd6xC4WeG25InHahfeBIYCbKh96MlxoiDlDkd8RpPY/k3fmeySn/4rK7nsK3H6lwu8wLeFWXIh34Gaa24fwqkMZs3QwPNdGfDCdtgPvpC6a6fw4pgyxuwDvoDulj2XaEM9MfgIzBQnMFiYya0xixmiB17Tn3E51NrO1uczWSYTtXzUSXlUJNdTxUjGjJek8L05jZE+226eO5bE8gnu5IdzKDOBamg9XRF5cTfXiWroXt7L8uJcXxGNFOP3aaJ7pYxnOj2fEkMCIIZ7R/EReGlOYMqUxV5nFUn0eK01yVtvUrLfr2OosYLOjgI32fNbaDKy26nndomelWcdSk5b5BiUzdVImKrMZM2UwWpzGc6OIF6ZMpqqkzNerWGrSstyiY6lZy2KzlqVmrQBvi56Vlnxetxbwpq2QNXMRmx0lbHWa2OoqYdMC7ttzpby7UM4/L1Xw7mI52+dLdxHePid8/22Pie2uYjY7jJa/q543lhrySouGpV14ZSw15DJXl8loWRJ3VKG0iVwx+B354HHNGHiQbrELtzUBPDVF0F8VR29tEo9rUyzwxr2HN14oNZiSHKm0wKsMPoHczwJvmA21iQ60iZ0wZznRnu3IOZk7lzW+9Mg9ac1xoTnblZYcT1pyvGjO8qQxw5WaJFsqY09QE3+c+oRjdGQ6cEXpw+2iaB7VZTJysYj5vm7WJu6xNvWUtelB1l4NsjbxjLezo/zn0kv+tfSCdwtjbC+NfRHe/67LE3/md/xRLfnb4L21s/rxfYzsPKrd+MqDmuVR7eMyw9cuCw9crmHgUjWDl6p5drmGocs1DF6q/uzQRN/5nTWQJks3QwmPu4SHtc/jm8/DNgMP2gzcb9Vzv0VnGZrQca9Zx91m9WfglXCjIpurJSIu5sfRrQ6lTepNndiFsiQ7NGEnELvvJ8H2ZyJP/p1oq32kWWq8Cv+TaIJOofQ9iszzAArvQ6h9j6DxOYzG5yAan4NofQ+QH3CIkvATVERbURl1iuqoU9THn6El2Z6OdCd6slzpyXSiM8OWi7mO3NP78qQomPuGAG4qvekRO9MYc5pi/0MoHH4kz2Yf2af/jtzuR/LdfqPC78guvLfS3XmS50efLJBnyhBG1GHCRJo2Ync0eEwXybhWiJeaKKGEoI99H7oYAV1dDNP6OGYs8O6guxMzxmSmTalMlYuFh7SqHOaq85ivlTFft9M9IOVVRQ4vSzMZL8lgtCiNkcIUhgyJDGhieaqM5IEklNtZAdzI8OV6mg830ry5meHDnUxf7ucE8EgaQq/yLAPaaJ7pYxjOj2UkP44RQxxj+fFMGJOYNqUxX5nNcp2MN80q1sw6NrsK2D5fwta5Eja6i1jrLORNe75Qm23VsdSiYb5RwWy9lFc1ObysymS8LIPR4nTGTWImK3KYrpYyX6dgsUHFYoOKpUY1S41qlps0rDTred2Sz5vWQt60GVlrL2ajo5TNzlI2u0rZ7Dax1VPG9vly3l6o4N2lSt5erGD7Qjnb58sEgM+ZeHvOxNueErYtGe+62cBaq07I1tuEzoflVg1LLUqWmoU+3rnaTMZKhX0N7SJ3dH5HSbT+juTTfyXl9F8wBh3mvNiVe5oA+kwRDNbEMVCfzNOGVO5Xi7hWkkCbLJjyJFdK4hwpjLKlJMGJilR3jPEOKIKPI/M7iibwJEXhNtQmOtEmdsOc6YI5y5lzUneuqH04J3OnNcuR5kwnWnPcac3xpCnTg/o0V2qS7amKt6Y63orahJO0Z9hzWebB7YIwHlWLGOrRMfOwmdfPr7E28YCN6X42pgfZnBri7dxz/rU4xr+WJ7JFAAAgAElEQVQvjvFucYy3S6NsrQhZ7/byONtLL9jaE5t742tngizxZyH+Fnj/bGb8yXn3z/XsPrteL2S2e4cmbjbttpHt4Prx/t2Pt5MNWKAdvPg+Bi5WfXFEuPdcKb3nLBvJuot34X38SQ9vAY/M+TwyG3jYpudBq477LTrut2i51yIcthTqu0qhm6FBgPdWjYSbldlcLUnhYn4MPeoQOmTe1ItdKEu0QxN6ErH7QRJsfyHyxPdEn/qBVKf95HodRe53DFXgceS+h5F67UfuLbSUqXyOoPY+gtr7MGqfg+j8D2EMO05p1Ckqo09SE3OShgRrmpNtaE935FyOG91ZTpjTbTiX48hdnS+PjQK8N5Te9IidaIq1whRwAJXjPvJs9yE+vQ+J/S/o3fZT7n+UlnBrLsQ7cCfDg6d5/vTLghhUhDCsCmdUG8moLooxfRTj+iheGqKZ0McIPbq6GCa1H8YrbQxT2himdbHMWOCdLUhkrjCJOWMyc0XJzBqTmTWmMFOSznRZFtPl2cxU5DJXJbF0DyiER6xaBdOVeUyUZvKiJIOxojRGClIY0ifQr47msTycezmBXM/w5lqaJzfSvLmd4cO9TD8eZvvzJC+IPlkoA6qzPNNGM6S3rKfMj+F5fgxjBXFMGoVWssXKHF7XKVht1rDRns/WuWLeXq5g+3IFGxdLWT1fzOuuApY79CybtSy1qplvkjPbIGG6IZep+hxeVmUxahIzZhLzoiyTyYpsZqolzNfKWKyTs1SnYLleyUqDitdNOlZbClhtNbJqLmKt3cR6RznrneVsdJWx0V3GZk8Fm+cr2b5YydtLVby9KHz+Hl8Tb8+beHuumO1uI5sdBay36Vlt0bDeqmWzTcuqWctyu45Fs5r5VjlzjQK8L0qSeaA8S2eKJ1q/Y8Raf0fCmb+RbPs3ioKPcCnDjYeaQAZLIxiujWeoSURfUzoPatO4ZkqmTRZKWZI7xbHOFEbYURzrRHmKB4WxDsiDjiP1O4I66ATGs2eoSXShTexNm9idNrEL5yTuXFV5c07qSqvYjhaxA+YcN9pyPGgUu1GX6kJNsiNVCbZUJ5yhOuE05nR7LktcuG0I5GFFAs/a5UzeqmKxv4fV8dtsTfeyPTvI27lh3s6N8G5+hHcLz3m3NMrb5VG2V56zvTzK9vKY0Nu7PG7Z42CJz3Q7fIzi5tILNpaEOvHHWH4O0Y/x/VJm+y014Y+7G/7H19D9WhvZTkb8CbzXvozuTsY78BG8Axc+97hW+n4NZHfx+zayz/Xwmgs+QlcroNus4V6zRoC3ScXtRku22yDjZp1QarhRkcXV4hQuGqLpVgfRLvWkPsOZsgRbC7yHSLD9lYjjfyfyxPekOPxGtucRZL5HUQUeew+v10EU3odQeh9G5XUYldchVN4H0PgepCD4KCVnT1ARdYLa2A/h7cl2ozvLmfZ0W87nOnFX78eTohAe5AdyS+3LuUxnmuKsKQ08iMb5ByR2+xBb7yPP9md0rr9T5nuE5jArzsfbczvdnad5fvRJAxlUhDCkChe2i+miGNVHMW6I4oUhmpeGmF18J3Vfh3fWEM9cQSJzxiTmi5KZL05hvjiFuWIRs6YMZsqymCnPYdYC70KN0Lq1UCtnrkbGdGUuE6WZjBenM2oUvc92FRE8yAvhdpYf19I8uSry4Ga6N3fFfjzKCaRXEky/LIxB5VlhCY8hlmFDjACvIZoRfRRj+bFMFSUxX5bGclUuq/VK1po1bJgNbJ8r4d+vVvLuaqWA7wUTb7oKWWk38NqsFzLJFhWLTTLmGvKYrstmsiqbl+U5vCjLYrw0k5dlmbwqz2a6Mpe5auHftlSnEOBt1PKm2cAbS9a72lbMWnsp651lbHSVsdldzmZPBVvnK9m+UMnbi3sy3gvlbF8o4+350j3wFrHVWcCG2cBaq5aNNh1bZh2rZh3L7VoW2lTMtcgEeOuyeFkq4pEqgq5UL7R+x4ix+hsJZ74jxfY7ioOPcinDjQfqAPpLwhmqjmWoScRAi5hH9WJulKfSJg+jNNGdomgnDOG2FMU4Up7igTHOEXnQcSR+h1EGHCM/zJrqRBfaxD60id1pzXCiO8+NK0pPeiQutGbY0iK2x5zjhjnHg+ZMd+rTXKlNcaI60Y7K+DNUxJ6iJdWGizmO3NT6cb80hoHWXF5cMzH/tJ3VsRtsTT9ha7qPrZlBtueGeTv/nHeLowK8S6NsLQuby7aXvgDvZ2q/H2O6m/Euf4jmn81g/yy8n2sr++TY5d4Lwp8bE/6zo8I7/bx74e3fg+/AxS91NZR+Ft2vlRn2wnuvWcPdJvUuvnealBZ0pdyol3CjVsLNagHeK8XJXDBE0aUKpC3Pndp0R0oTbFCHWOC1+YXwo99x9tjfSbL7lUz3Q0g+glfmdQC550EUnodQeh5C6XkQped+1D77MQQeoSjsOOWRX4LXhY4Mey7kunBP78/T4lAeFQZzR+vP+SwXmuKtKQs6hNblJ6R2+xBbf0+uzY9onf9Bqc8hmkJPcT7OjltprjzJ9aFXEsCAPFjo2dVG8lwXyag+ijFDFOOGaAFfvTASvPuYtgfevejO5idY4BXQXSgRCWFKZa40g5nybGYrcpirzGW+Ko+FGikLNTLmaqTMVEmYqsjZhXekIIVBbTy9yigeSkK5mx3AzQwfrqS4czXFnVvp3jzI9OdpXjCD8nCGlBGMqKN4ro9ltCCe5/lxjFg2ow1rIxjTRzNdnMxSRQZvavJYb1Cy3qJhw6zn3bli/uNqJf+6VsU/r1axdbGM1S4jr835rJoNrJn1rLZpeN2qZKFBwnR1JlNVOUxVSZioyGW8NJNxk5gXJjETpZlMVWQzW5XHQq3MkvWqed2o5XWTntdNBt60FLJmLma9w7QL71ZPBdvnKtk+X8nbCxW83c10y3h7oYy3F0p5d8HEu/MlvO0pYrurkM2OfDbMejbNerbb9ayZdSyZhcXos81SZhtzma/PZqI8lcfaKLrTfdD6HyPa6q8knPkOkd3fBXjFbtxX+dNrDGWwKoah5lSetWXxpCmL25XpmOXhmBLcKIxyQBdyGmO0wy68iuATSPwOI/c7gj74FFUJzpgzhT0MLemOdOW4cEnuQU+e84fw5nrSkuVJY4Y7dSJnqhPtqYizpjTqOI3J1sJBV5U3d4sj6G3MZPSykZlHzbx5fpWt6UdsTD1l/VUfWzNDvF0Y5e2igO720ihbS8Lmsm+Fdy96u0Auv2Rz+fPwfsupn52v/xG8X8t0vxneP7uj4dMWsj3oXq6h/yN4B78A7ycDEzvodhp51PHhw9rDtvxP0P0cvDcbZAK6dRJu1OZ9CK8+ii5lAG15btSmO2KKF+DNtGS84Ue/I/zodyTY/kKG2wEkPkdQBR5H4XcEmfcBZF4HkHkeQO5xEIXnQRSeB1B4/o7Kez/6gMMYQ49RHnmCujgrGhJO05RkgznNke4sV7qzXOgUO3JR4so9QwBPi8N4UhTKfUMQF3PcaE44TXnIEfTuvyKz/xGx1ffknvkBjeOvmLwO0hhygp4YG26KXHic402vxJ8BeTDPVGEMa3eWmQt7dwV8oz6F14LvK90X4C1MYr5IgHfRlMqiKY35sgxmyrOYrchmriKX+co85qskzFUJ+2+nK3N5VZ7NRGkmY0VpDOcn06+J5bHsLPdzg7md6cf1NC+uJLtxLcWdO+k+PMoOZEAaxogqkmFlJMPKCIbVUYzoohnRxzCij2ZEF8WwOoJRbRRThYksmNJYqcpirV7CaqOc1WYlGx16ts8V8/a8ie0LZWz1mFjvMLLals+bZh2vG1Qs18tZrMtjviab2epMZqpzmK6WMFmRw7hJzFhxOmNFabwoTmfCJGaqPIu5qjwWa+Uf4tuo501zPmttRtbbi9noNLHZXcZWTznbPRVsn3tf1915VNspM7w7b+Lduffwbu3A265nq13HqlnLUpuG+RYlc81S5izwTlak8VgbTXeGAG/Uqb+QeOY70h32YQo9zmWxO/dV/jwtDGagMoqhplSGzNn0Nudwt1pMu/IspgRXCiLt0QZbUxglwFsU74Qy5CQSv8PIfA+jDTxBVbwT5kwf2sRutGY40p3rymWFJeMVC/C2ZbvSluNBS5YHjWKhzlub7EhV/BnKo0/QmGRFd4YNl+Ue3CoI5XFtKsM9Wl7dqWH52QU2J++x8UpYmrM584ytuedszz9ne3EUYVXk6H8DvBMWeD/fhfA1fPd+7Vvh/doE2zfBu/frX4P3c9cmPofu1+D9cC9DySfoPuwo5OEn3QwGHrR+Gd77LVoLvNL38NYI8F6vyOJyUTLn9ZGfwKsJOUmmx2ESbH8l7Nh3hB39G3E2P5Hush+Jj1ADU/ofRe5zUIDXQwiFx0EUHgeQe+xH6bVfqPOGHKU88iR18dY0JJyhKdEWc6oDXZkudGe50JXpxCWpO/cNAfSWhNFbEs6jwlAuSzxoTbKhMvw4Bd6/o3D8mUyr78k9vQ+1/c8Ue/xOfdBRuqOsuZ7ixMMsL55K/OhXBDNo2eIlwBsp7N81RDJmiOSlPupTeC3dDB/Du1PjnTcms1AsYrEklaVSAd7ZskzmyrOZr8hlviKXucpcZityma7IEdYwlgn9u2PGVIYNifSponkoCeNudiA3M3y4JvLkSpIb15PduZvuy5OcIIbkZxlTRzOiiGBQGsagLIwBeTjPVBGMaKOFUEUyqo7ipS6O6cIkFsvSeFOTxUptNkt1uSw3ylhpVvGmVc+62chGexEbZiNrLfks16qYL89jujSTyZJUZsrTma8WOjOmq/OYKM8WHgONqTwvTGG0MIXxolQmTBlMl2czXyVhqVbOSr2K1xZ83zTrWWvNF/6sjmI2u0xsdpey1VPGVs+HrWSbPcVs9RSzfa6Yd+dKeHeumHfdRt5a4N1sN7Bp1rNp1vJmZ51ki4L5ZinzjXksNOQwWZHGE100PRk+aPyOEnXy30iy+Ttipx8pDT/J5UwP7qn8eVwQRH9FJENNIobM2fS15nK/NosO1Q68dmiCrCiMst+FVxV6CqnfEaQ+h9AEHKMy3pH2LG/Mme6YM52EnlyVN+elrrRl2tIitqM105mWLDeaMz1oEnvQmO5Gg8iZ2iQ7quKtaUq2piPNmgsSF27og3hQkUh/m5TxqyYWeoVhio3Jh+939E4PsTkrjAxvLQrwbi6Psb00/l8qNezAu7Uy8Qm834rlx/B+7SHtj37P/xa8Hy/H+RjdvfDuRXcH3oHPlBo+3svw3wOv5j28dTvwSrhZncv18kwuFyVxXhdJp8ICb5oDpvgzqENOvM94j/+dsGPfEXfmJ9KcfyfP5wjq4JOoAo6h9DuM3OsgUvf9yNz3I/c4YIn9KL0OoPM/RGHIUcqjTgnb+RNsaEq0pU3kQKdYgLc7y5nLMg/u5wfSawqnrzSCp8XhXJV50ZZsS03ESYr8DqJy/pUsq+/Jtd6H2u4nit1+oz7gMF2RVlxLcuBBpgdP8nzpVwQxqA5lSBfBsC6CEX2k5eJEBGOGCF7o328g+zy8n8d3oSiFxRIRi6VpzJemM1uawVxZJvPl2cyX5zBbnsNMeTZTZVm8Ks1iwiQ8rI0WihjSJ9CniuaRNIx7OYHcEvtyPdWTq0lu3Eh25166L0+zgxiShjOqjGQgN5iH6T7cE3lyK9mNu2lePMry52luEP15wTyThvFcEcFLTQwzxgQWy5JZqEhlviqDuaos5qpzWaiVs1SvYbley3KdlrkKOS8M6TyTx9InieBpXijP9bFMl6UyXSFmqiqHifJsy2NgKqOFIkYLUxgzihgvSmXSJGamPJv5qjyWa+Ws1ClZqVfzplHDapOOtRYD6+ZCAd/OEja7SoSe3u4iNrqKWO8qYqPLyGa3ka1uI2+7i3jbbWS7q5DtzgK2LOhumLWst2l43WZZot6iZKFZxkLTe3gf66LpThfgjT75b4jsvifH7VcqIq24nO3JPbUAb195JM8aRQyZs+hvzeVBfTad6ghKE10pjLJHE7wDr/sH8Eq8D6H2P0pFnAPmTC/MmW60ZzpzXurONbU3F2SumDNtac6wpSnDgaYMZxoz3GjMcKcx3Y3GVBfqUxyoS7KhKdkac8pJzuU4clXjx11TDE8aMhk5b2D6fiOvhy+zMXGPt7P9bE4PsPpqgPUZYXHO5uLOuPB/L7x/Nkv9Vnj/6He8XZnkf3xpx+43PbLd+LRf90sZ7150+y5W0b8bHy4+/xDeT0sN3wLvXnzvNau516zmTpNiN+O9WSflZq2EGxZ4LxkTOaeNoEPhT2uuKzVpDpjiT6MOPk6mmwDv2RPfE37878Sd+ZlUp9/J9T6KKvgUqsDjKP2OIvc+hNR9v4DvDrye+1F6H0AXcJjC0GOUR52iPuEMDYk2NCbZ0ipyoCPdma5MF3qyXbgi9+R+QSC9peEMlEfRZ4rkhsKHdpE9dVFWlAQcRuPyD7Kt9pFn9T0qmx8pcvkHdX6H6Dp7iquJ9twXu/M414c+eSADqlDhrpouQritpo9gxBDB6Efw7qyBfA/vh10Nuy1lO5lvcQoLplTmS1KZK0ljziTgO1eWxWxZFjOlWUyZMpk0iXlZks54URrPC5LfdzPIwnmQF8ydLH9upntzPcmdm0nu3Ev14Yk4gIGcEJ7lhnI/xYvLEXZ0Bp6g0XM/rX5H6A614kqMPXeS3Xmc4ctAViAjklBeqMN5lR/JdFE8M6UpTJem8apUzKvSbKZK85gszuVFfibP5IncTvLnQrgjPaG2dIed4X6GL2OGOF4Wi5isyGLCUh55acrgRUk6L4rTGDOKGDOKeFGUxmRJBjNl2SxWSViqlrJcI2elTsGbeiWrjRpWWwysmQvYaBeGKjY6jGx0FLLeUcBaRwHrHQVsdOSz2VnAZmcBWx0FbO5mujo22rSstap506JkpVXFUpuKpVYlSy1yFpskLNRn87I8lYeaSDrTvND4HiHm5F9Id/gBudfvVMec5kquF/c0ATwuDKavPJLBhhSetWXS15rDg/osujQRlCe7Y4x2QBdqhTHanvIUN4riHVGHnULqL8Cr8jtKWYwdLenutGW40iF25oLUnesaAd62TFua0myoT7WlLtWBulRn6tJcqU91oSHVhQaRIw0pdjQnn6Y1+QTdmXZcVnhxyxjOg+oUBtoVvLxRzmJvJxsvb/OvxUG2Zvp5PdHLm6lB1uees74wxvriGJuWTWU78G6vvPjT8O7UeP9sF8IHJYs/8XMfbyf70/B+jO7OjoavXxT+FN6+i1UfxoVK+vai+/8BvHeblNxulHOz/iN4q3K5VibmYmECPZpwOuR+Aryp9pTEWaMKOobY9QAJNr8ScfIHzp7YR+yZn0lx/J0c76Mog06hCjyBKuAYcu/DSNz3I3Hfj9R9p+wgwKv9ArwtIgfa053pynTlfI4rV5Ve3C8Iorf0LIMV0QyWR3NL5UdnmiMNMdaUBh1F5/YbudY/kGe1D9WZHzA6/0Kd70E6w09yJcGOuxluPMrxpk8ewIAqZPda8LA+kmF9BMOGs8LJHF0kL3XRvNRG8dIyJizAG/0hvPo4pvVxu4MUs5aHtoViEfPFIuaKRbv4zprEzJZmMm3K5FVJBhPF6YwXpTJamMJIfhLPdncznBV2M+QGcUfsy41kDwHeFG8epfnxNCOApxkB3IhxpjPgBHUu/8Bo9RdMNn+n2vkX2vyOcCnCljsJrjwWedMv9mdIEsCoKogX+gheGROYMCbxwihivCCVsfx0RjQi+iXx3E0JpjvInnrXw9S5HqTe/SBX45x5pjgrDGSUiZnYORFUns2rsiwmS8W7+I4XCvGqJIO5smwWKnJZqspjpVrK6xoZb+oUvGnSsNqqZ60tnw2zMMCx0Z7PeruwwWzNrLfsZRBi3axnvU3HRpuOjVYN6y1qVltUrDQrhJM/rSqWW5UstwrwztdnM14m4r46gvZUTzS+R4g7+RcynX5C7XeQujgbruZ5c08bwBNjMP3lkQw0JDPYKqavNZsH9Zl0aSOoSHGnKMYBfZgVxhg7ykVuFCc4og6zQuZ/FKn3IVR+RyiNsqEp1ZXWdGfaM5y4IHHjutqTC1IX2sQ2NKaeoS7FhpoUO2pEjtSKnKkTOdMgcqYx1ZGmVAeaU07TknSCzgwbLkrduWEI5l55PL0tOTy/WMjM/UbWx67zn0uDbM/283pSgHdt9jlr86OsL4yxsTjO1qKA7yfwfqWd7JPHta/0735Lvfdbf+Zz+3i/Cu/HpYUvxvVPwf1SG9ledHsvVO6JCnrPV9B7vlxA91wZTyzTah93NfxX4L3bpOJOo4Jbex7WbtZJuVGTx7WKbC6XpHEhP5ZudSjtMh9aclyoFtlRHGOFMvAI6c6/EX/mFyJP/UjEyR+JOf0zyQ7/IMvzMIrAEygDT6AOPI7c5wgSj4NI3A4gcdvJfPej8Dog3GALPkpp5Elq46x38W0R2dOe7kx3lisX8ty5rvLhQWEwfWVnGaqKYagyhtsaf7rSnWiMPU1Z8BH07r8jOfMjEut9qGz2YXT6mVqfA3SEneByvC130lx4mO1Fr8z/A3iFU+0RDOnPMqI/y5hu58qEZUGOBd+98O7GR/ju1HvnipKZLUpmtkjEbHEqsyVpzJRkMF2SwWRxGi+KUhktSGbYkMiQPoFBbRwDmhj6VJG7+N7LCuCWyIubSR7cSfLkXrIX95O9uJfkyZUIezr9T1Dr/CuFp/5tF98619/oCjzJ1Uh77sa78VjkTV+WD8+kvowoQxjXRTGmj2VUn8CINoEhdSL9klgeZoRzI86XrkA7mjyO0eJ1jDb/E1yPd6NPEsawLp5xUwYTO6eBqvOYrZYwU5XLZGkmL4rSGCsUMZqfzEujiKmSdOZKM1ksz2alMpfX1Xm8qZXxukEp4NuiY73NwLpl8c26Wb87GLFuibU2LWutGtZaNKy1qFlvVrPerOJNs5LlXXiVLLcohAGKxjxm67IYLU3hjiqcthR3ND6HiT/1V3JcfkEXcISGBDuuSr25rwvkqTGE/oooBuqTGWjJoLdlL7xuFMXafxFeifchlL5HMEWeoSHFmeZUR9rS7enJceaKwp3zeU6YxTY0pZ6hPsWG2hQ7akVO1Ka6UCdypi7FiYYUBxpF9jQnn6E16SSd6Tacz3Pmmtafe6XR9DZmMNStZuJmBa+fXeBfc095O9PHxrRQaliffc763CjrC6NsLIyytTjG9uIYW0tjn/Txfjzs8F+B91uGH76lTLEX3c/h+wm8H9d0Pzc8sZPtPvvMMpxPptWu1NC/B94P0a3k6fkKnp4v5+n5cp7sQXcH3vfDE3vhLfhmeO80KoWFOHVSbtTl7cJ7vTqPq+WZXCoScV4fTZcymHapNy05LlSJbDFGn0Luf5hUx1+JO/MzkVY/E2H1M9GnfybR/lfE7geR+R9HEXACddAJFL5HkXgcIs/tAHmu+y34/o7caz8q34PoA49gOnucmlgroc67A2+GEz05blySenJT48dDYwh95REMV8cyXBXLXW0APWJnmuIEeA0evyO1/RnpmR9Q2eyj0Oknanz20x56nEuxZ7id6syDLE96Zf70K4MZ1ITvwfcsQ7pwhnXhjGojhAk2TSQv9mwme6WNFqbWPsZ3B+A9+M4W7kyxCZNsM0UiZorTmCpOY6JIxHhhMiOGRAa1cQxqYxnQxDKgibFcnhDwfZgbxJ00H24le3A70YPbCe7cinPlRowzl8Jt6Qo4SZ3r7xSf/g6j9d8osv4blY4/0+ZzlAuhZ7gR5cT9RHcepXnQm+3FoCSAYUUow8oIhtTRDCqi6ZdG8zjrLHdTArkW48m5EAc6/E/THWzDhQgHbqd48TQvlCFtHGOmDCYrc5iukTJXL2exQclinYKZylwmSsSMF6Yyok9kLF+4tjFdlMqCScxyeRavK7N5U53H61oZK/UCvmstOtZbdUJm26ZjrVX7Plo0rLaoWG1WsdqkZLVJyZolXjcrWLLEcouSpSY5S40S5utzmKnN5HlpMrcUYbQku6H2OUyi1d/Ic/0H+UHHaEqy55rMmwf6QHqLQ+mviGagPpn+5gx6W7K4Xy+mS3uW8hRXimLt0IedwhhjuwuvJtwKmf8x4YirzxGKI05Tl+xAY4odLam2dGU5cEnmQk+uI+YMG5pTz9CQYktdir1QarDAW5vsSH2KvaXUcIa2ZCs60mzoyXbkqtqb+6YIeutFDJgljF42svi0nbeT93g33cu7eWEf78bsc6HcMC+sh9xcGLXs6BVqvpsWgDeXxj+ZNPuzpYb/Kr7fCu9efL8K7w66z67VfYDve3g/Pt1uyXivCT8zeHUH3g/RFbDdGxZ0z5XxuKeUx90mHnd/WGrYRbejkAftBTz4ZD/D57JdNbcbFEJpYedRrU7CzToJ16tzuVIq5qIxhXM6C7wyH1pzXakS2VngPUSq46/E2/xC9OlfiLL+hejTPxFv+zPprvvJ8zmK3P+4MDrsdxyZ1xEk7gfJdd1Pruvv5Ln/jtRzPwqfA2j8D1EUepTKqBPUxFq9h1fszLlcNy7LPbml8+NRcQj9FREM18QyXB3LPX0g57NcaE44TVnIYQyevyOz/wWZzY8obfZR4PQj1d6/0xZ6jAsxp7kpcuJ+pgdPpX70KYIYVIfxTBPOkPYsQ9pwhrRhDGner4Ycs+xs2MF30pL1TlnGhqcsAxVTulgh9uA7UyDEdEEC0wWJTBcmMW1M4ZUxhZeFyYzlJzKkjWNAHU2/JQY00QxoYuhXR9GrjOCRJIR7Yj/upHpzO9mTWwnu3Ih14VqUI1ciHbh01o6uYCta/Y7R5HOERq/DtPoepzv4NJfO2nM9ypk7cW48EHnwNNOL3hw/+iXB9EtD6ZedpU8aQa8kkqc5ETzJDOdReigPU4N5kBrEI3EwT3JC6ZdG8EwVw2ihiMnKXGbq5Cw0qlhq1vK6Vc/rZi0LdQqmK4nMF8YAACAASURBVPJ4WZzBaH4yo4ZExvTxvMxPZKowhbniVJZKM1ipyGLZ8vD2pkHJWrOatRYN63uy2t1oVrParORNk5I3jQpWG+SsNipYa1TwplnBSquQ9S41yVhskLBQl8NcXRbTtWJGSpO4qQihKckFjc9hkq2/Q+L2G4XBx2lOduSG3JeHhmD6SsIYqIxhsCFlN+O9Xy+mUxNGWbIzxhgbdKEnMEbbUJ7iSnGCE5pwawu8h5B7H6Y4wpq6ZHsakm1pTD5Nh9iOCxInenId6Mi0ozXdlkaRHfUiB+pTnalPdRUy3mRH6ncyXpEtbSIb2tNs6cy055LCg3sl4fTWJTPQms3IOR1Td+tYeXaJrcmH/OfyKP9cHGVzdoSN2RE25obZmB9hc35k98FtB14h/gDeFSG2LB+/JYv9o77eP+pm+NPwPr/dzPDNRgav1e3Gp/B+2sWwF97Ba3UMXK2l/yN4P0X3PbyPe0p53FPKo24Tj7pNPP4MvJ9HV/9+RHgPujvw3qi1DEzUvY/rVTlcMWVwsSCZc7ooupTBdMh8aMtzo1pkhzH65C68CTa/EHvmH0Sf+ZXo0z8Re+YnRM6/ke11GJnfcbTB1qj8T6LwOYbE4xA5rvvJcf2dHLffyfP4HanXfpR+BygIPkTZ2aNUx5zahbdD7Mz5PDeuKL24rffjcUkIA5WRDNfGMlwTy/38IC7mutKSeJry0EMYvPYjd/wHMtufUNrsI9/xRyq9f6c15Cjno625kezAPbE7TyS+9Foe2AbVYQxpwhnShPFMHcqQKoRhVSgjyrDde2sv9uzm3an1Tml3QsD3lS72/bay3Y1lcUzlx/HKEMer/HimChKZzE/khSGB57o4BtXR9Cki6FNG0qeKpF8dxaBWgLdPFckTaRgPswO5l+HLHZEXtxLcuRbjxJVIB65FO3EzzpUb8a5cT3TjSpwLF6IcuRDpyKUoJ65EOXMtyoWbMa7cS/bgcYYXjzN9eZwdwOPsIB7nhPIkN4yneWfpk0QyKI1hRB7PC00Kk4Y0XhVmMFUs5qUxjdH8FCZKs5itU7DQpBF27bYXsN5hZK29kJVmHQu1Cl6VZjNWIOK5LoFhVQyjmhheaOOYyk9kviiFJVM6i+XZLFVJeF0nY61RIWSxzapPYtUC7ptGOW8a5Lyplwn4Nsh506LgtVnJcrOchQYJ87U5zNaImanJYLo2g5GyJG4ogmlMckbjcxiR9d+Ruf2OMfgELSlO3FT68agghH5TOINVsTxrTNlT4xXTqQ6lNMmRwujT6EKPfwpvwDHyPA8h9zpEcYQVdcl21CedoT7RirZ0G87l2tOT40BXtj1msT1NafY0iBxpTHWhMdWVegu8O6WGllR72tLsMafb0Z5hywWZG/eKQ+mtTaC/OYOhTgXjV01MP2xl48Ud/p+1F/zH8hhbsyNszA6zMTck4GsBeGPhORsf4PtleHfxfC3EtzycfQ3eP8L4a/j+YcY7dKPhs/DuxLMvwPvsap2Q7e6Bt+9yNb0XK3l64XPofgneEh5/c7b7Ibw76N5pVH2Q8X4KbzoXC5I4r4uiWxVCp9wX8w68UQK86U7/INHuH8TZ/kbMmX8QZf0T0dY/kGT/CxmuvyPxOYomyAp1wEmUvseReh4mx3U/2S6/keP2mwXe31H67ic/6ACmsENURZ+gIfHMLrzn8ly5rPDglt6XRyXBDFRGMFwXw0hdLA+NwcIlCpEtleFHKPA9gML5N2T2P6Ow3Yfe8QcqvH+jJeQI56KsuJ5kz90MN57k+dArC6BfGSLgqwplUBXCoDKYQUUwQ4oQhhWhjCjCeK4U8B3fc4ViQhPJpCaKV5aY1EQxqYl+H5Zhiym98HHSsvthQh/LC30sY7pYRjQxDKqiduHtV0cxoIlmUBvDgCaKPlUET+VhPMoL4WF2IA/E/txL9eFWojvXY525HuvCjThXbiS4cyPZk+tJHlxLcOdagjs3Ejy4meDB7QRP7iR6cjfJk3spntxP8+GB2J+HmYE8zA7hSV44fbJIniljea5O5IUuhcn8dKaLspgx5TBTnstUeS6TZTlMV8uYa1Cz0KxjqdXAa3MBqx1G1tqNvG4xsNigFrLeonTG8pMZ0cQyqolhXBPNpD6O2cJE5otFzJdmsFCezXJ1Hm/qpLyplwmwNsgt0CpYbRLiTaMA7us6yW68qZey0ihlqUXGQqOEudpcZquzmKnKYLo6nanaDIbKErkqC6QuwQGNzyFST+9D4b6f4pCTtKU6c1sdwBNjGAOlETyrjmOoScSztkz623J40CCmU/MRvDE2lItcKU50RHv2NPLA47ulhpJIaxqS7alLPE1N3HFaU63pybHjXK4DPXmOdGQ70pzuQGOqI41pArwNIhfqU5xoSHGkUeRAc6oDrWkOtKXbY0635bzUlTuFgTypiqGvQcSgOY/hC/mM36xlZfgq/7k0zL8vjrA9N8LW3DBbc0NsfgO8X6u9bu+JPwPvl1D9r2S+f9jV8Ox6PQNXaxm4WvsJvDsliEELvJ8sPb+6J9u9UkPvpSqe/r/M3edXG3a28Pv7X9x7zznPnElm4t7i3jCm995B9KqKeqcYMF0FIcC417jHhSoJUW0wTTQnk8RJ5vwn3/tCAmPHTnLmOc9a98VegI14+Vl77d8ut9sZ+hPwbma7L682MXD1X4f3qUP3EbxK/w7ewNTa/Q4pd5sC8JrzuK5P56o6gX55JJayIC7kHEWTeBBh6G5Kz+2mMGgvgjO7yTnxd3KOf0HBmb9Rdn4H1dEHAvAeR5dwFGX0QaRhe5CE7kIavpvqyN0oovegiduDOWkPjWl7ac89TFfxKXoqgrgsDuGGPJw7mggemWMZaErB3ZHlh9eez1BTOo90cVypOkdn9tdcSNyPNnwvquAdqM9+gen8l7TG7saZdpBruce5XxzE00r/BNuwIhGXJhW3NhW3NgW3JgWXOhm3KhmPKgWvKg2v2g/wpDaDqU2AdVm80mUz+5vIYVaXw+tAzOrfozwbqBXPGHKZMuQyoc/Fq8vBrc1hVJONS/dpeEc0mQypMhhSpDNUncagJHkL30eFETwoCONhcRSPy2J5UhHP08oEnlYm8G1FAs8qEnhRkciL8gS+LYnhcWEUT0tj/f8nTOK5JJVBRSZurYAJUzGv6sp50yBisUnKcrOc5XYlPouaZZuWZbueZYcRX7eJlR4zq721rPfV8d3lBr6/3MDbvjrWu80sW9S8aZbw6kI5k6ZCpgwCpvU5vDbmMV9b4K93N1aw3Cxitc2P74ZFwYZVwYZNybpNyUaXiu+6VXznUPFdl5K3NgUb1mrWLTI2LNW8tVazZpfjc8hZslWz2CFlsV3EQlsl8+2VvLFWMdZSzB1lIp0FQehjD1B1+kt0Ufu4mH6c/spwvjWlMNyYiaclB6+lgHFnhb+Pt0/Gyy4xVwwZNJec50LeaUwZR7kgOE1reRhNxecxZZ9Ck3IUVdwhdPFf05x7GkdZMNaiE3QIDuEsO8416VluyIO5pQrlWnUIvcLz7+GtjKCrPJyusjC6ykJwlJ2nu/w8zsrz9FSeo68qiBvyMB7XJDDQksWIrRhXrwT3FT3e2xdZHrnOr4sj/Lo8xq++cX7xjfPLspefl8f9+H4G3j/qNnhfavhtu9fn4P0UqB9/5r+D7+/Cu4nr78J73/ZJeLfayLZnu9vg/TS+H8L78moTL682MvDR4MSL/rr38F6q3YbvZ+DtCpxvtwbgDWS+DyzVfNMm4U5jJbdqi7lpyuWGPp2r6nj65RFYys5Sn30UTcJBhGF7KA3e44f39C6yjn1J5pG/kHviPyk88wXiiL1ok46hTTyGNgCvJHQP4t/AuxdT4h4aUvfQlvM19qKT9JSfpV90nuvVodxWh/PQFMPLxiRc7ZmM23KZtAsYac7gqSmB6+Lz2PKO0JB8cAteVdAmvLvoTj3ItZxjfFN0hqeVoQxIY/wLc1QpuNR+cF3qJFzKRFzKRNzKZMZUKXjVqYHMN51JTQZTmgymtZnMaDN5pc3ktTbrN/FKk8WMxv/9rC6L17osXgXAntJmMaHNwqvNYkybjVubg0uXg1vvB9djzMNjzMNtyMWlz2ZUl8WIJosRdRajqkxGFRkMSVN5KUrkeWU8T8tieVoex5PKBL4VJvFcnMJLSSoD0jSGpOmMSDMYlWQwKEzlRUUyzyuTeV6VzHNRCs+laQyrcxg3FfHqQgWLLRJW2hWsdqhY7VSzatOy0qXH5zCw7DCx3G1i2WnG56zB11PDam8dG5cu+M+799Wz7qzBZ9Oy2CZnrlHITG0J08Z8pnU5zOgDj5M1BczXb+IrZLVNwmq7lLVOWeAAp5wNm4K3XUredil4a3+P7lqnlPVOKeudMnwWKQtWCQudEhbaxSy0iVhsq2Khww+vp7mIW/IE2gVn0MceQHT2b+hjDtCSeZLLwgie1aQx0pSNpzUXr6WQ8cCuhk14rxoyaCkNoUFwhprMYzTkn6G1IoymkvOYck6hTT2GJuEwhsSjtAnO4qwIwVZ0krbcA3SXHeeaNIjbyhDu6SK5pY6kXxpGjzCMHlEkTmEU3ZWROMrDcZSF0lUajKPMD7OzMpi+qiCuV4dy3xDDs8ZUBjsLGHUKcV/W4r3VyPzLfr6b/paf3gzzq2+cf/om+NXn5ZfNBzffJD+uTH3wuPa5keHtNd5322q8fwbeP8L0X8l6PwvvJqybpYLPweu5/7mbahb/g1ogPgXvb/H9DLxXPpHtBmL78vMXvTWfhPdJl5YnNjWPLQoeB2q8D61y7nfKuNcq5nZDBTdrirhhyuW6Pi0AbzidpWeoyzqCOuEAovC9lAXgzTu1k4wjfyXt0L+TefjfyT3+H1SG7kSVcBh1whE0CUdRRB9EHLobccgmvHtQRO9FE7cXY8Ju6pN30Zp9CHvRCZzlp7kkPMc12XluqcJ4YIziRUMirvZ0xm05THYJGG3N5FldErdkYTgKjtOUcghtxD6U53eiCvoCY8iXtMTuojv1AFdzjnKv6DRPKkJ4KYlmqDqeUWUyo6pkRlVJjCoTGZUn4JIn4FYk4lEmBfBNY1ydzoQ6nclATKnTmVZnMPNBZDKjzmBalcG0Kp0ZdTqvNOm80mQwo8lgSp3BhCodryodjyoDjzoLjzYHjz6PMaOAMVM+YyYBHmMubkMOLn02Ln0gE9bn4tHlMqbNZUyTg0eVxUh1OgPiFJ6LkvlWlMRzaSoD8gyGlVm4VLl41HmMq/OZUOczphDgrs5jWJLFS1E6LyTpvJClM6rNY7q+nIVWKes2Nd859Hzn0PPWYWC928iq04yv28zSZjhrWHLWsOyswddTy2pfPet9F9joq2e9t5bVLgPLFhXzzRJm6yuYMRcyrcthWpvFtDaLV4Yc5syFzNeXBvCtYrlViK9NxEq7mNUOKesWGW9tct7a5GzY5FvorrZLWAvEYruI1+1VzLUJAzuPhX54O6t4YxXiaS7iZnUcrbmn0MceQBz0FcbYg7Rmn+aqOIpntemMXMxhrDWXcUthYEmOeAvea8ZMWstCaSw4S23WcRoLzm7Ba845jS7tOLqko5hTjtNRGEyfMBxb8UnacvfTXXaM67Ig7mrCeWSK5Rt9LNcUUfRLo7gkjaFPEkuvKBpnZSSOslBsJeewlwZjLwvxt6QJz3FNFsJdbQSPaxN40ZrLsKMSd78a760GXj3tZnH0Lm9nXvDrspf/Wpngv1bG/Z0OHz2uvQv08/68/sedCB/vaviz8P7eo9vvffZPwftx/XYT3q0abwBff7Yb6HT45F01K+5AbIfXX+MN1HkD8I5stpJ91NEw8BG8mxvJtreSfZjx+uF95jR+gO5ju4bHNhWPLAoeWf3x0FLN/Q4p91qE3L5Qys2aAm6YsrmuT+WKKo4+WTgdJWeoyzyCJuEA0oi9VJzfQ/G5PQhO7yTr2F9J+/o/SD/872Qd+w/KQnaiSDiMKuEImsSjKGMOIg3fjSR0J9KwncgidqGI3os6bj/GhL3UJe+hOfsQ1sJjOMpO0Vt1livSYG4qQrmvj+ZZfSIjremM23KZ7s7H3ZHNy8ZU7ioj6Ck+SUv61xij96EN3Yn23JeYQ/5Ga+weulMOcS3nON8UnfHDK45iSBbLiCKBEUU8w3J/jARiVB6PS5GAexNfVQrjylQmlKlMKlOZUqYxrUzzA6vywzu9LaZU6Uyr05lRpzEdgHpClY5XmYZHlYZblYFbk4VHl8OYwY+u11zAmEnAmDEPjyEXjyHH/9WYx5gxjzFDHl5DHuP6PMZ1eXjU2YzIMxmSpzNQncagIoMRdTZubR5efQGTxiKmzaXMmMuYMpYxri/FpS5kSJHLoCKHQUU2HkMhrxoqWWqvZsOu4R9OA987jXznNLHhNLHq9Ge6iw4jS4Gs1+c0s+KsYdVZw5qzlvWeWjZ6athwmllzGFi1aVhqq2ausYpXdcVMGvOY0Gczrs9kUp/NK5OAN7VFLDSUsnSxgqXmCpZaKvG1CVntELNmkbBulbFulbFmlbJqkbLSKcHXIWa5TcxSq4i51kqmW8p53VrFm1YRC+0if43XImTOWoX7YiE3ZPG05pzBEHsQybmvMMYdoCX7BFfEUTyvy2K0OQ9PWx5e63t43X0yBrsk3DRl01kRQXNhEPU5AXjLw2kqDsWccxZd2gm0SUcwpx6lsyiIPlEY9pJTtOUewlF6gquSc9zVRPCkJoEHxnhuKqO4IoukXxrNJUmMH96qSLrKQrAUncVWHIS9NJjucn/Ge1UazG11GA/NsTxvzmLYXobnkpLJWxeYeWhl7vlVVsce8u7NML8uufmvFQ//XPHys2/c39mw4sf33VpgOfr6q092K7xb2xbrm+PCc/y8PscvG5sYvgn82/vf/Xnr9z78G/7P/fcy3k/WeLewfdiF54GdsY/w/eCB7b4tgK79kz2822u8nm0Z8FYP7+0Phya2T6sNbbaRXW1i4GoTA1fewzsYiO131n57X83Et04jTx36LXQf2dQ8tCl5YJX7l+JY5DzskHG/Xcy95kpuXyjiZk0eN4yZXNOl0K+MwymNoK34LHUZR9AlHEAeuQdR6G7KgndTeHYnOSe/JOPYX0g/+hcyjv2FkpDdVCccQZV4BG2SfzG6Imo3svAdSMK+QhK+E3nUPtRxBzEk7Kc2eT8Xsw7RkX8Ue8kJnJWn6Jec44YijG90MTytTWKoOYMJu4BXPUV4rbkMt6RzXxtFX9lpOrIOUx+3D3P4Tozn/05d6A7aYvfRnXKEazmnuF90jiflIbwQhTMojWSkOoah6mgGZFEMyGIYrI5jSB7PkDyWYXkso4o43MoEPIpExuRJeOVJTMiTmFSkMK1IY1qZHshwM5hWZzKlzmRKsxkZTGvSmFSnMaFOw6tKw6NMxa1Kw6XOwKXNwmPIZcyYj9eUz7ipAK8pH69RgNcgwGvIw2vMw2sSBML/87gxj3FDHl5dDh5NNm5NNi61v2zh0efhNRYwWVvMzIUyZgObw2aaxEw2iPHWVuAyFOPSF+LSFTBuLuV1o5CltupAxmvg+24/vOvdRlYcBpa79CzYdCzb9ax0GVjrNvHWaeat08yGw8RGl5GNLgMbDj0bXXo2unT4OuXMt4h41VjGRF0BYzW5uE3ZjBn9W9Nmzfks1Bez3FTO0sUyFi+WsdxawWqHkFWLmDWrhFWrBJ9FzHKnP5Y6xMy3CZltrmTmYjkTTSXMNFcw2ypmvkPMolXMgk3IrLWK0aZCbkiTaMsOxhD7NdLgrzDE7eVi1mEuiyN4UZ/DaEsB7vZ8PNYixpzlePtEjPXKGO6Scteci6Mqmrbic1zIPUZT4VlayyNpKorAnB2MLvUkmsRDGFMO0lF0ij7Reeylp2jLO0JXySn6hcHcUUXytCaRR6Z4bqvCuSoLpV8SRq8ogl5hBM6qCGylwbQXnsJSdIau4iCcpUH0Vp7hiiSIW6oQHpiiedaUzrC1CG+fnJmb9by6187rh90sD97gu4nH/DQ3wD99o/xz1cPPvsAjm2+cn3zjvFuZ5Oe1KX5en+GXjdf8srFZm53j3dosP636493aLD+vzfHL2ht+Wfdj+8vGfCDe8PP6my2Qfz82P/se698rRXy2q+EDeANfPwvvJ4Ykfi8+hvd9L++nVkBu3lXbRPdDeIe2nXT/1FHLb50mnnYbeeLQ87hLy6MP4A20k1kUPOqQ8bBNzDfNFdy5UMjNmhxumjK4rvfD2y2JoK0oiLr0o+gTDqKM2oskbDcV53dTFLSTvNN/I/P4X0k7+hfSjv6FovO7kMYdRplwGG3SYTTxB1DF7EEeGYA3bAfVUXtRxR5EH3+QmqQDNGV+TXv+EWwlx7fgvS4P5542lic1SQxezGDcJuB1bxET9jxc7Zk8MsRyVXgOe94xLiYeoD5qNzWhX1EftpO2mP04Uo5yLec094uC/fAKwxiURDBSHcVQdVQA3mgGquMYlMczKI9lSB7DiDwWlyIOtzweT3UCY9UJjFcnMilPZkqR+gG8U9vgndRmMalJZ0Kdyrja/0jnz3TTcKnTGdVk4tJl4zHk+eE15uM1FeA15r//2RhAeDPjDYR3E159LmObocvDa/DjPVlbzExDObPNQubbpCx0yJnrUPCqXcHURQne+gq8NWWMmUqZqitntlHIYquMVYvKv1HMYeDttqOXy3YdizYdPrueNYeBjW6Tf8l5t5kNu4F1m451m44Nu5a3XTreOvSsWlUstkuZbalisrGUsfpCXLV5uM25TBpzeW0SMF9fzHJTGYtNpSxcLGWptZyVjipWOoWsWkSsWEQsB2LJImaxU8xcaxUzTWVMNpYy3ljMdHMlc+0S5i1SluwSFuwiZm0BeCXJtGWfD8D7dwxxe2jKOsQVSQQvLwgYbSnE1ZaP21rIWHc5Y71CxnpljHbJ+KZGQI8oFkvZeZryj3OxKCiwnSwCY2YwmuQTqBMOYEzZR0fRCfpE57CVnqI17yj24lP0VZzjtsIP72NTHHdUYVyTnadfHEKvMOw9vGXBtBWeorPwNPbCs3SXnKGn/BSXxWe4qQzmvjGSbxtSGOrMZ6xXxszNWl7daWH2fheLz6+w5r7HP2ae8vPiEL/4XLzzjfHTstcfvnHerUzw8+okP69P8/PGqy18t8P7bm2Od2tz/LI2zz/XF/h1fX4buv7ww/vH8SHWn+94+D10P4DX+8jhj487F/4FeD+1p+HDqbXfnvl5f0m4aRu+gd27lz88574J7/aDln54Db+B95FNxUObkkdWJU+sSh5b5Dxql/CgpZK7DYXcrs3lljmTm8Y0LqsT6JFF0V5yjvqMYxgSD6GK2oc0fA+VIbspPrcjAO9/knr4f5Hy9X9QELQDccwhquMOoU74GnX8AZQxe5BH7kIavgNJ2A5kkXtQRO9HF3eAmsSDNGUepj3/KPbSk/QIz3JZep7r8gjuamJ5bE5ioCmdMUsuM84CJux5eDqzeVabGOjnPUNr6tc0xOylNuwr6sN20BqzH0fyEa5mn+KbomAeb8Ebyag8mhF5DMPyGIbksQF0N+GNZUThh9clj8ddHf8hvIFSw1QA3Ul1hj80mUxoM/Gq0xlTpuBRpuJRpeNW+9c3ujRZuDQ5uHS5uPUCPIZ8fxjzt74fM+YzZizwdzjocz+s9W5FHh5dHh69gDF9PuOmQiZrSpi5UMFcs4iFdhk+q5IVu4Ylu5Z5m4bX7XKmLoqZbKhioq6c6QuVzDaJWGjxr3NctapZs2tZ6/KfeffZdSx36Vly6FnpNrLurGGju5a33bVsdJlZtRlYsWhZtWpZswXO/jj0rNk1rFhVLHRU87pVxGRTBZ66Yjw1BUya8nllLmD+QjFLF8tZDGS8S63lLLVX4uuoYsUiYsUqxheIZYuEhQ4Rr5srmGooYbKxmPHGYmZaq5jvrGbRVs2yQ8aiQ8ysfRPeJFqzgjHEHEJy7m8Y4vfQnPM112RRDDbm42otYrRNgKuzAI+jlLFeIZ4eGSNdUu7XCuiTxGOvDKO1+DQtJecDp3/C0KadQZV4FHXCAUyp++koOkmvKBhbySlaco9gLTxBT9lZbsrDeWJO4LEpjrvqcK7LztMvCaVP5M96e4SR2MvP0150ms7C09gKz9BVfIruspNcEp7mhuIc9/QRPKlP4mVbHh6nmOkbZl7fbWH+UTdLL66wMnqHjclH/DD3nJ8Wh3m37Oadz8tPvvfwvluZ4F0g6/35gyXnfnB/Xn/DL+vz/HNjgf/aWOTXjYV/Cd4PP/Pp5Td/elfDB+d8PtrR8DG+/x14P7+joS1Qavi9a8JNWxeFX16uZ+By/QfwfhpdYwBe3W/g3exoeGJT8cQi53GHhIctldxrKORObS63a7K4ZUrniiaR3upoOkqCuZB5DGPSIdTR+5CF76Ey9EN4U77+DxIP/ht5Z/5GZeR+pDEHUMb7d5gqY/Yij9qNLGIn0vCdSCP2UB25D23sfswJB2nMOEx7/jHspafoEQZxWRrC9eoI7qhjeGRK5GVjGu6ObKYcAibseXitubxsSOWBJpbLFcF0Zh6jKX4/dRE7qA/fQWvMPrqSDnMl+yT3is7xuMwP75A0EpciBpcyllFVPCPKeIY24VXEMaSIZUQRtwWvq9qf9XrliUwo/PBOqdKZCoA7oc5gXJ3BRADeMVU6LkUKLmWgpqvO8pcFNDm4NLm4tHm4dQLcunzc+s2RYX94jAWMmQpxG/IZ1eUysjlgofPj69bn4dYLcOvz8RgKGDMUMmEuYbqugtdNIubbZCxblKx1aVnvNrDqNLDcbWDequZ1WzWvmsVMN1bxqlHI3EUxC62yrdNEK1Y1KzY1PrsWn12Hz6Fn2WlgpcfMek8d68461rtrWesys2I14LPoWLHqWLXpWLfr2OjSs96lY61Ly7JVxXynglctEsYbKvHWlTJVU8Sr2iLmG0r99d3mChZbKlhsrWCxrYKljip8CnFNFwAAIABJREFUFiErVjErNgk+m2QbvOVMNhQx2VjMRFMJr9tELNkULDsU+LqrWeyWMGsXMtpYyHVxEi2Z59BHH0Qc9DeM8XtpzTvCDXk0wxcLcbcVM9qWj6uzALejFE+PEE+PlBG7H95L0ni6qiLoKAuirSyE1vIo6gShqJNPIY87jDphP+a0A3QW+0sNtpJTNOccxlJwHGfpaW5Uh30Ib3UIlyWh9InC6RVF0iOKpKsihM6Ss1iKzmAtOI296BSO0hP0CU9xXX6Ou7pwHtUm8LwlG5dDyNQ1I3PftLD0bQ/LA1fxjdxizXuf71495Yc3A/y05OKdz8s737g/NuFdndrqbvh566bae3h/3ZjnnxuL/NfbRf75L8D78e//GXi3P959Et6PJ9b+CN7PYfupEsOnst2Rm61/CO/AlUZeXr7Ay827atuy3U1st8f7bFfnR/eT8Cp5bKnmUbuY+83l3L1QwO2aHG4HMt4teEvP/QbeqtDdlATvRHDGD2/y1/9OwoH/l+yTX1AWtgdR1H7ksQdRxB5AEbMXRfQeqiN3IYvwdzfIwveijt6HIS6wFD3vKLYSf8bbLznPNVk4t1XRPDIl8qIhDVd7FuO2PCbsAibsAoabM3hqTuSGJAx73glaUg5SH72LC5E7aYnZiy3pEJezTnC3MIhHZed5XhW6Ba9bFY9Hm4hLk8SwMpFBRQKDijgGFbEMK2IZUcYxqojHLffXer2KJMaVKUyo0phQ+R/NxlUZeFXpjKnT8WoyGNdm4VFnMqLMYFSViUvtr8OOqnMYVecyos5jRJ3HqFqASyPApRXg0glw6f3hNuTjMRXiNuYzqs9jVJcbGCkW4Alkw2NGP7heYxHjpmIma8uYuVDF7EUJC+1yfFY1a116NpxG1nqMrDiNLNk1vOnwLzN/fVHEXIuEhTbZ1tmeVZuaFbsan12Dr0uLr0uHr1uPr8fISk8Nq846fzhqWe0ys2I3smI3sGrXs2rXs2LXsWLXbsWyTcuiRcNcu5Lpi1KmGoX+pemN5cw3V7HUJmKpTchSm5DFtkoW2ipY7Khk2SLEZxWxYhfjs4lZsohY6KhitqWM6aZipi+WMt1SzhuLFF+3xr+L1yn3w2sTMtJQyDVRIs3pQeiiDiAO+hJzwj46C45zWxnLaEsRYx0luNsLcVve13g9PTKG7RLumXNximKwV4bTWX6Ojoow2itjqM8PQ5V0kuqYQ6ji9mFOPYC15DSXpWHYS8/QknuEzoLjOEpOcUMWyhNzAk/M8dzTRHBDHsplSRh9onD/fTZRFI7KUKxl57AUn8VSeAZb8Sm6yk7SKzzNNcU57ujCeFATx7cXMxi2VzBxVceb+62svuxnZegavtFbrHq/YWP6Mf+Ye8m7RRe/+Mb52TfOzysfwvvT2vS2LWXbH8TeZ7z/3Fjg1/9GaeHT6G7C++fw/V14tx+83I7un4H34+k1zz3rb9ZAfrwU58/C+6K/bgvf7SUGf4ZrDMD7uWx3O7wKntgUPOqU8bBVxDdNZdypz+eWOZtbpgw/vOoEequj6Sw9R0OWH15VlH/8Vxi2h9Lzu8g/83cyj/+V5EP/Rvz+/5vME3+l6PwuKiP2Io05gDxmP4qYfSii96CI3oM8cjey8N1Iw3ajjPQvRq9NOejPHIpO4Kw6yyVxMFekYdxSRfPQ6Id3pDWTMUsOE3YBk10FuNqzedGQxh1FFM6i07RnfE1D3G4uRO+kJXYP1sSD9Gce507BWR6VBn8Ar0eTgFefwpguhVF1MkPKRAYUcQwoYhhUxjKsjGNU+b7FzKtK9nc5qNICsdkiloZbnc6YJgOvLgu3JothVTbD6hxGNbmManIZUftjWJXHsDKPEZWAEbWAUY2AUa2AUZ2AUb0AlyEft6kAt7GAUf37f/OY/Jmw11yE11yM11TMuLmEiZpSpuoqeNUgYq5ZymK7Ep9Vw7pDz1uniY0eE2s9JnxdWhYsCt60y5hrkTDfJmOpU47PqmTVrma1S8NKlwZflwafQ4vPoWXFaWCl18RKTw0+Zz2+7jpWHLWsOMysOEysOoysOgysOPT47FqWrBqWbBr/4IVNz5LNyHynjtetKl61VDPbIuZNi5CFNjFLHVKWOiQsdYhZbBcy31bJQkclSxYhyzYRPrsYn13MokXIfHslc63lvG4u5XVrOa/bq1i0y1nr1bPWq2GlR8Fit5RZm5DhC4VcrYqnKe0s2sj9iIO+pDbpAPbiU9zTJOBuK8ZrKcPTWYTHVsJ4TyXjl8SM9coYsom5Y8zGURmJvSIMS8V5LJURdArjuFAQjjLxBLLog6hi91KTegB76VmuVkfiKD/rhzf/GF3FJ7kuC+GJOZ6nNfF8o43kpiKMK9Iw+kRhW/B2V4VhKw/GWhLkz3qLT2MvO0mP6DRXFee4rQvjG3MMTxpTGbSW4r2sZv5BK2+Hr7A+egOf6xYr3nusTz3i+9kXW/D+8ht4J7cNUmzv6d3sTnjDr+tv/PXd/210/fG5MsJ/C97tGe92dP8I3o8vTvjjt/t3P5fxfqrGu/mwttm7+3Jb3+7z3pptpQUj3zoD59u79b8L7yObgsdWOQ87pNxvqeJuQwm3avO4YcrkhjGNG/pkrqji6JVF0lnyW3hFYXspP7+bwrNfkX3iC1K+/nfi9/8/ZBz/TwqDd1IetgdJ1D6qo/ehiN4bOIC5F2X0Xqoj9iAL3408fDeqyD0YE/ZxIeMgbfnHcJSfoVcYzGVJKDeV0TwyJfGiIZ3hlkw8ndmM2/KYchTg6cxl6GIW97VxXCo/hzXnKM2J+2iK3UVr3B6siQfozzy2Be8LYZi/q0ERjVuTwLghFa/eP8E2ok5iUBnPgDKWQWUsQ8o4RpTxjCoTcauSGFMn49WkBrZ8ZeDVZDCmycCjTsetTsOjzcCjy2REk8mAKpNBdTbDmlxGNLmMaPL8sZnxagS4NPm4dPm4AsCOGgSMGgW4TPm4TPn+740BdM2FeGuKmKgtYaLGH5M1pUzWlDJdV8GrC1X+0kFbNb5OFWt2LRsOA2vdBla7DSxZ1Vvo+jNeMQttUpY65azYVKza1ax0aVhxaFnp1rHq1LPaa2Stz8xqXx2rvRdY6anH112Dr9uEr9uIz2HA59Dhc2hZtmtYsqlZsmtYtmtZthtY7jKxYDPyplPHXIeaNx1y5jukLHRKWeyUsmiRsmiRsNApYr6jigWLkCWriCWbiGW7mCWbiEVLFfMdlcy3V/CmvYJ5i4h5mxSfU8XGJQNrfVpWeuQsdIl5ba1iqD6f/opYGpJPoYnYh/jcF9SnHqSnPIgH+mTGOkqZsJYzZilmzF7KeG8V45fEeHqkDFpF3DZkYS/3n2K3VYZgrYrAIoyjoSAMZcJxZNEHUMftpS79IN2VwdxUxeCsDKZNcAxLwfH38NbE87Qmjvu6SG4qQrksCaFHGEKPMJweYSSOyjDsFeexlgbRWXQGa/Ep7GUncQpPc0UexE1tKPeM0Ty6kMzLjiLcvXLmvrnI2+HLbLhvsDZ2h7WJ+6xPP+K718/5cX6Ed0tj/Lw8xs+bJYcAvO/Wpni3Ph0YpvgQ33drc/y8Gf8iur++XdgW879bw/0/Cu+n0f1tmeE38H6mq2F7R4M/263fGpbYXtv9EF4/ur8Pr4JHVjmPLNU8aBdz72IFty8UccOcwzVDOtf1KVzTJnBZGUOfNAJLSRCN2ccwJR1CFb2X6vC9iMP2URGyh+KgHeSe/JLUr//DD++x/yQ/aAelIbsQRexFGrUXebR/MY4mZh/qmH0oovzwVoftQh66E23MHmpS9tGce8Rf5606579lpYzmkSmZl40ZDLdkBkaH/fB6rQJcbXk8MSZxTRSKI/8EbakHaI7fQ1v8HqyJ+7mUeYzb+e/hHZBGMCx/D++4MY0xfSoubTJDaj+8mzGkivevklQn4dGkMKZNw6vLwKvPxKvLxKPNwK1Jx6VJw63NwKXPZFCTyTNlBi9VWQxqchjW5DGiDWS2mjxGNXm4tB/WeF0GASPGPEaMeYyaBIyaBLjM+bjN+YzVFOCtLWKirpjJulL/FrCtKGO6rpxXFyqZbRQx3yJlOfBYtm7Xstrlfyhb7FRuoTvTWMXrJiFvWsQstsvwWRSs2NWsOrSsdutYc+pZ6zGw1mdmvb+W9Uv1rPU1sNpbj89Zw3K3kaVuA0vdOpYdGpYdapa6VCzalSzZ1Sx36Vh2GFjuNrPkMLNgNzFvM7BgV7NoU7BgrWbBImPRKmXRJmXBKmbeImTBKmLJLt6KRZuIBUsV8x0VLFqq/Cg7ZCz3KFnr0/K238R6nxafU868XcRMZwUDtXn0lkZRl3AcVfgeJOe+oDH9a/pFITwxpzJuKWPSXoHXWoLXXsZEbxXjlyR4eqQMWITc1GViLQ3DVhGGXRiKTRiJRRRHQ0EoyoSjVEfvR5uwlwtZh+gVhXBHm0CfKJSOghNYC09sgzeOp7Xv4e0X+6fTnFWhOKsicFSGbsHbUXQGS/EpbKUncVad4nJ1EDfUIdwxRPKgLpFnLQJGusS8vtvA25FLvPXcYGP8HhuTD1iffszb18/5x9wwPy24/Wfgl8Y+hHd9E94PJ9k2W8ret5b9Mb6/j+5v4f3v4vt/bZ7wmXjkYOKjHby/B+/n0P1T8H6U8X4M78vLDZ+E932pwbSV6W6HdxPdhzY1Dz/Kdn8Db30RN8y5XA/Ae12XyBVlLJdkkVjLztGUcwJzymHUMfupjtiLOGxvAN6d5J36G2lH/kLCgX8j/dhfyTvzFcXBO6kM2404YjeyyN0oovagidmHJmY/yqi9yCP2UB26C9n5naijdmFI2ENj1iEsRSfprgiiTxTKDWUMj8wpvGzMZLglE1d7JmPWXCa78hm3FeC1FPC8Lo078kgulZ7Fln2YjpT9dCTuxZq4j76MI9wUnOJh6TleiPzwDsmjcKnjGdOn4DWkMWZIw61PZViTyKAqbgveQWUcQ6oERtRJuDTJeHRpjBuyGDdmM27KwWvMxqPPxKVNx6XLYFSXwZA2k5eaLAZ1OYzo8/zlAn0+Ln2+v6SgzcOlCzySGQS4jfm4TQJcJgEucx6uGgHuGgGemgC6NQWM1xYyUVvEZG0xU7UlTG9FKTO1ZbyqK2f2QhXzF8Ust1az2qlkzarG16lisU3JfLOU2UYhrxuqeHWhkrkmEQutUv91YJsq8BinY92pZ73HwHqvkfU+MxuXaljrrWW1p5YVpxlft4Flh57lbh3L3VqWnRqWnWqWuzdDw7JDy5JDz5LDwKLDyGKXkcUuA4tdGha7VCzYFCzY5CzYqlm0y1iwS1iwiVm0i1nqkrDskLLcJWHJLvbD21nJolXIsl3CilPO2iUN6/16NvpNrPVpWXbKeWMXMdVRznNzDt1F4Zhjj6AK2400+EsuZh3hmiycb2vTmbCWMWkvZ8xagsdeirenkrE+ES6nhAGLkNuGLByVUTiEEXSLw7EJI+mojKYuLxh53GFkUfvRJ+3nYu4R+sRh3NV9BG/Rca7LzvN0E159BDcVIVwSB9NdcY7uihD/zbXyEKxlwXQWn6W94BSdhSexFp+gu+IU/dKz3FCFcEcfyYPaRJ5ezGHAUs70TTOrA928dV/j+6lv+H7mEd+9fsp3s8/5x+wgP8yN8OO8i58WPbxbHuPdyjjvVjf7ebfBu/5hrfd9/D68ny4r/A/Du3kzbet22oM/hveP0P09eLfXeD9XZvjfhfeBVcXDQPwG3jYx95q2wWvM4IYhleu6RK6qYumvjsJWfp7mvFPUph5BE+tfbr4Jb8m5nQhO/530o/9J0qF/J/3YX8k5/RWFQTsoC9lJVdguJOG7kEf64dXG7kcdvQ9l5F6qQ3chDd6BMmIn2tid1KcfoKPgOI7ys/SJQrmpjOVxTSoDTZkMtWQy2p6Jx5ITeGQrZNJewlBTFg+0cVwXncdZcAJb5iEsyfuwJe2jN/1rruee4H5pEM/F4bwMwDuqisOjS2bMkMqYMR23IY0RXRKDmngGVHG8VMQwoIxjQBnPkDqREW0ybn26/0hmTS6TtQImavLwGLNx6TMZ1WcwoktnWJ/FkD6HEWNeIGstCDyY+eu2I7o8Rjf38BoFeMz5eMwCxmoEeGoFeGrzGKsT4K3LZ7y2gPHafMZrCpioKWTCXMRUTREztcXM1BbzqqaYVzUlvKopZbaugvkGIcvNElbb/XfPlluqedMgYe6CkNf1lbyur2S2vpL5JhFLbTJWLErWuzS87dbx1mngbY+Rtz1GNnqNbPSaedtbw1qPiZVug7/LoUvLskODrzsQPRp8vf5Y6dWy3KNhqVvDokPLYpeWxS49iw4DSw4DSw4tiw41C10q5u0KFrrkLDiqWeiSstglYckhZblbhq9bxkq3jOUuCQtWIfOWKpZsYnwOGWt9Kt5e1bFxxcB6v4nVPi1LPdXM2YVMtJfxrTELe34IhqhDKEN3UR3yd1pzjnFLGcmLCxlM2sqY7CrHYy3BbSvB3V3h38fbLealRcgdUw49olh6xdH0SqOwCyNpLYvAnH0WWfQhZFH7MKYcpDX/OJck4R/Aayk8jr3wGNekwTytjePbujgeGCK4pQzhkugcjvIgusr9I8LW0vN0Fp+jo/AMbfknaS84QWfRcRxlJ7kkPsMNxXnu6iN5WJvAk8ZMnrcXMXFVy/IzCxuuy/w4c58fZ5/yw9wz/jH3gu9fv+T714P8Y27Yj++Sh3c+Lz+vTvBL4Pz7x90Nvx39/Ty+fwzu/wF4t5aYfwLesT8B759Fd3NM+I/g/VyN93mviWc9H8K7WWZ4aFPzwKrahu/7jWQPLdXc34R3c2rNlLkN3jj6q6PoqgihNf8MdelH0cYeQL6V8e6m5NxO8k9/Rcaxv5L89f8i/dhfyT71d/LPfkXp+Z1UhuxEHLqT6ojdqKL3oonZjyZmP6qofcjD9iAN3oUibCfqqB3Upu6nTXAUe+kZeoWb8KYx0JTFUEsmI20ZuDuyGLPkMGkv5JWzHHebgGc1ydxTRHKl7CzOvKPY0w5iT95PT9ohrmYf5Zvis5+AN8kPrykdjzGdUX0yQ5oEBtVxDKhiGVT50R3WJjOqS8FjzGC8JofJOgFT9flM1uXjNefgNmbhMmQyashk1Ji9LXPNx2X212tH9HkMaXMY0uYwosth1JCLx5SPt6YAb20B3tp8vLUCxmrz8NbmMV6bz0RNAePmfCZM/pg0FjBlKmTGVMi0sZBpQwHT+gKmdIXM6It4bSrlTW0Fiw0ilpskLDVIWLggYb5exJu6Kt7UVfKmrpL5BiGLFyUst8rwtctZ6VSyalGxalWzYtOwYteyatez1uUfqFhzGFh16Flx6FhxaPE5NPgcgSzX+T4WHaoArCre2FQs2DUsdevxOQ34evT4evxZ8pJTzZJTxZJTwWJ3NYsOKUvdMnzOalZ65Kz2yFnplvmzXpuIpS4pK0456/1qvrtuYOOKgbVLRlb6NCz1yJm1C/G2lvBYl05n7jm0EftRhu5CGbaD9rwT3FFH87Ihkyl7GVNd5YzZSnDbS/E4K3H3iBjplgTgzaVXHEefJIZLsijsVRE0l4RizDyFNOoA0si9GJMPbMG7vdRgKTiGreAI16TneFoby7d1cTw0RnBbFUJ/ION1lJ//AN72wjO0Ck7Sln+cjoJj2EtO0Ft1mmvVwdzVRfKwJoEnDek8axUw1q/gzcNm1oZ7+XH6G36afcKPb57zw5uXfD/7ku9fDwTgHeXHRTc/BbLenwNZ77vfwXdzFPj/N/Bu9eVu27/7QXzmivDH6H7uvtrHC3H+GN73+L7caier5UWfeQveTXw34d0sM9y3KD+AdxPdB50y7reJuHexgjsXirlVK+CmOYubxjRuBOC9LI/GURVKe2EQFzKOo4s9gCJiL5Iw/xDFJryZx78g5fBfSD/2BZkn/obgzFeUBO+k4vwOhCE7kIbtRBG5G/UmvtEHUITvo/r8XuShO1FG/B1z0l6ac49gK/kY3myGmjMZbk1ntC0DV3sWk11FzPUJmbQWMdKUyRN9HLfEIfQXnaQ78zBdKQdwph6kP+Mwd4vO8EwU9h5edSxuXSJjhhS85gzGTOmM6vzwDmniGVTHM6xNZESXwqg+FZchjTFzJhO1uUzV5zPdUMjUhQLGa/PwmLJxB8JTk8tYnQBPnQB3rYBRUx5D+hwGtdm81GTyUpPJkC6bEWMenpoCxuuKmKgrZKKukPEaAV5zLuPmPCbM+UyYCpgw+nf4TuoFTOnzmdLnM63LZ0ojYFKVx4Qyl3FFDuOKXCZVAqY1BbzWF/PGVM5irQhfvYzleglLdSIW64Qs1FayUFfFQn0VCxeEzDf4F5/PN4lZuChhoVnGYqucpXYVvg4Na1adfyy4W896t541h44Vh4blrve13YUuJQtdKt7YFMxaqpm1VPO6s5o3NiXLTh2rvQZW+wJxSc/qJR0rfRp8vSqWexQsdstY3kS3V8Fan5LVXgXL3TKWuqQsd1ez4lSycVnL9zeMbFzx/y1frx/e1zb/gpz76lRas86iDN2LMnQ36ohddOaf4p42lsHGLKbtpUw7yvHaS/2n3XuFjPVJGHV+BK80hn5ZFPaqcC4Wn8eQcQJx1D4kkbsxJO2jJe8ol8Rh3NEm0CsMoT3/OJ35R7HmH+GqJIinNTE8q4/lkSmCO5pQ/27eymC6K0LoCpz/6SgKor3gtB9ewXHa8o9iLTqOs+IUV6XnuKuN5FFNAk8a0njWkou7V8Kru3X4Xnbx4+Qd3s0+4ac3L/jxzQD/mB3g+9cD/DA3xI9vRvhxwcWPSx5+8nm3dTdM8tPab/t63696/Hyp4X8K3j8+/fMRvB8vP/8z8G5H91OTah+i+yG8/ovCn3pcawhsJfNnvAP9dX8K3gdWVQBeZQBdf7b7oFPGg3Yp37QIudtUzp0LxdyuE3DLnOXPeLXv4e2uCqOzOJiGzBPoA/BKw/ZQtQnvma/IPP4lKUf+k7RjX5Bx4kvyzvyd4uCdlJ/fgTDkKyShO5BH7EIVtQdNzH60MQdRRRxAHrofeegu5GF/C9R5v6az6BTOyhBuKGJ5ZE7jZWM2gwF4h1vSGG5JY8JWwJtLQmYcpXg78hioS+G+IpLr5UH05R2jO+0QztSD9KUd4nbBKb4VhvJSGsGwIppRdRweXQJjxhTGzRl4zRm49MkMaxMZ1iYwrE1kVJ+My5CG25iO25iOtyaLifo8phoKmGksYrqhkIk6AWM1uYyZc/CYc/wZa30+Y3UC3DV5DBtzeKnN5LkqnW+VaXyrTOOFJpNBfQ6jpny8NYV4zQV4zfmMGXJxB1rSPOpsPKps3MosPIosPPIsxuSZjFVnMibLxCPOwCVMZ7QylZGKFEYqUhmtTMNVlYFHnMWELJcZZRFz2nLmtOW80ZUxpytlVlfCrK6E1/oSZvTFTOuLmdoMQwnTpnJmaip5XStktl7CfJOUpdZqltrkLLXJWWir5k2bjLk2GbNtMl63y5jtqGbOIud1ZzUz7VKm28RMtYl43SllvkvBslPDSq+OtUsG1vsNbFzWs96vY+2ShpVeFb4eOSu9Clb7lKxdUrF2ScVqnxKfU85ydzW+HiWrvWo2ruj4/qaRjasGVvv0+HrULPXIeWWpZKQhn9vVCTSlnUR+fjfKsN3oovdiKzrDN7o4hpqymLGXMtNdzoSjnHFnJZP9Esb7ZYw6pbzorOK2MRunMIZeSTSXZFHYqsK4WBSMPv044si9SCJ2YUja64dXEsZdXeJWxtuZfxRL/mGuiM/ypCaaZ/UxPDZHcFcbxlWZfzevsyoUR0UYtm3wtuWfpDXvGK25h+nMP0JX6XH6RWe4rQrjoSmWJ/XJPLuYzYijionrehaedvDd2A1+mH7Aj3PP+OHNS36YG+CH2cEAvB9mvT+tjPPT6sQ2eDcz39cfZLufg/fP1Xb/GN7Poft5eO/bt5aY/6vwfpztbl//uInuJryb6H56XHgT3lpe9tfy8lItLy/VfADvZqnhfTeDmgc2Jfetiq39DA+tch5YqnnQIfWXGZqruNtYxp0LRdyu82e81/UpXNXEc0Xpr/E6q8KwlpynKesE+rgDKCP3Ig33w1u6Dd7kI38l9dgXpB3/gtxPwCsL24EycjfamH3o4w6iiTqEKvwQ8tDdyEK+RBe7i/r0g7QJTuAoP8+16hgemFJ53pjFYHMGwy1pDF5MYaApGa9FwFyfkNmeCma6inE3Z/FUH88dcShXi07Rm3UEZ9pBelIOcFNwgscVwbyQhDOsiMaljsOjT8RrSmGiJoPxmgzchhRGdUn+0CfhNvqz3M3w1mYzUS9gqrGAmaZiZpqKmbxQgDdQHvCXCASM1xUwViPAZcplUJfJM1Uaj+UpPJQl80CWzGNFOs/UWQzqcnEZ/C1lLm0uI6oshqrTGZSkMiBKZqAqmYHKJAYqkhgoT2SwLJHBkgQGixJ4WRDHc0EMz3KjeZodxdPsaL7NjuZZbiwv8uIYKEhktCSVsfJMvJXZTAhzmRDnMinJZUKay7g0lzFpDi5JFqOSLEYCX0elObiq8/Ao8hlTFjKuKWJSV8SkoZgJQwnjxlK8pjK8NeV46yoZvyBkqknCTKuM6VYJU60iJpqr8F4sZ6KlgpkOIW9sMpa7Vaz16ti4pOftZX9s9OtYv6TZwna9X816v4a1SxpW+9T4epQs9yhZ6dOw3q/j7TUD/7hlYuOq8T28TjnTHRW8rM3mmiia+qSjSIN2ogrfgzHuIF0lQdzXb8JbwitnBdPOSqb6RMxcrWbqqgKXU8qz9kpu6jNwVEbQI4rkkiwSW2UYTYXnPoBXn+iHt18azj19MpfEYXQG4O0UfM0V0WkemyP5ti6ax+ZI7unCuSYPpU8cSq8wPLCrIcQPb6DG25p3lObsQ7TlHsJaeJie8hNcrw7mG10kj2oSedaUyaC1DPclJa/vX2R1uJ+343f5fuYJP8y+4MdSp58DAAAgAElEQVS5QX6cG+bHuWF+mBvmhzcj/DDvz3p/9Hn9+Abg/VRf73t8/9VM97fw/tGOht+F9z2+/zPwfpzt+tF9D+/QNnQ/D29dAN6aLXQ/hvc39V2bkvtW+Qfwbq6C/KZVxL2LldxtLOV2fSG3a/O4acrkmi6ZK+o4Liti/PAKw7GVhHAx+ySGeP+iHFnE3sA1igC8J/5G8pEvSDn2BanHvyDn9Ca8OxGG7EAcugNp6A4UEbsC8B5CF30YdcQR5KF7kAR/gTpqB+bkfTTnHMNeco4r0mjuG1J41pDJQHMGQy1pvGxM4ll9PO6OXGZ7K5nrreRNbzkTnQIGapJ5II/kZlkQ/bnH6Uk7RHfyPq7nHuNhWRDPRKF+eDVxjOkTGTelMlGbyURtJmOmNFz6ZFz6ZNyGFDym9A/gHa/LYbJBwHRTkb+hv7mUqYZCJurzGa8T+NGtETBuzsdtzGVEl8UL1f/H3H11Rblv+75fb+Bc7BN2W3ufudaaw6FiTqCSc84IVUWsKnLOFKEiOeecQZJiQEGS5CIJIhLMOhzrpXzPxVMgOhxjzbnPuTgXvWmj1fWn9fZ7+r93fx6k+DCU4EF/jCu90a70x3owGO/F/URfHif78zjxDmMJfjyO9eZRlAcP5W6MhrkwGuIsVLATo4GOjEocGQ1w4L6fPfd8bBnxsmbY05ohD2uGPW0Y8bLlnrcd933seeDnyFiAC+MSdyaDvZgJ82VW7sfziDvMRt5hOtKPyQhfxsO9eSL3YsxQT8K9eRLhy9NIP8aj/XkW689UvD9TCSImE8U8SwpkIiWIidQQJtKlTGTJmcqNYEYVxYw6kmlNOFNqGZPqUKa1YcwVylkpj2arNpnXTRkctGbxpj2btx05vOs0VFc277pyDB/OcjjoULDXlsXr1kxet2Zy0J7Dmy4V73pVfBhQ8bZHyX57LrstWew0pbJcEcVYXgDt0Q5oPK6RaHGGLMeLaH1u0BRlw/08D6ZKxKzVh7PeHM1aSxxrHUls9Kaz2pPBbHMyYxXR9GYHUB/jQHOCkzDJE2tPkdSKnDsmJDhdMHS8l6gIu0lXijP3lH50JjtRLTOlOsyEqpBrdMSb8UDpyGOtCw/VTozkONKb5kC74fVac5wT9QZ4q2QWVMnMKQ+5San4KuWSK1SHXqUpwoTuREuGshwYVXvypEjERFU4003J6AfyeTXezMFcP+/0D/iwMc7nF5N83prm04spPmxO8eHFNB+2Zvj48jkfd+f5tLfI54Pln8B7Et//H8G7PNrI0mgjC/fq/yF4f4wX/pF89wjeyd7S7+D9fkfD9/COd2i+g/ev891M7tcK8ArHLTMMe3jTuF+VzEhZAsPFMQwWRjCgkzKgCaZfKaIn24fOTHc60lxpT3GmOd6R+kh7SoPMUHpdJdP1EqlOl4i3v0CkzbljeP1MTuF38xf8bv7dAO85ou3OEW9nZID3DGmORijcLpHncY1cN2OyXW6SZn+BBKu/k+54mjyvcxSJb1Art6QjyZmRXF+eFIh4ViLA+6TAi4dqN2bKJaw1RfOiLZadjljW6mTMFPjzWOHGULwd3VIzWkXXafS5RHeQMfciLBiLtxPGyRQeLOT5sKz2Z0UnZkUnYUkjYkHlz7zyDnN5d5hX+jOvEgmlFrGkC0JfJGWjNIKtihi2KmJYL4lgpUDKki6URU0I8yphr8J0toSJTH8eJHtzN9aVDrkDjUFW1IrMqRGZUyuyoElsRbvEhk6xDd1iW3pENvT6W9HjZ0m3tzndnub0eJrT42FGt5sZ3S6mdDneosPOhA4bYzqsjem0MaHL9iY9drfpczDjrpMFA86WDLlaM+Juw6inHY98HXni78y42I2JYA/Gg915EuTKo0BnRsWOjIgcGD4uR4bFjgxLnBmWuHA/xJWHUnceyjx4IPNiVO7NfbkvI+G+DIb7MhDux0CkHwMxfgzE+jIY78tQog/Dyd48SPflSU4AM9pg9KVRbFUn8qpByGsP27J425nNh+5cPvUp+din4kOfirfdeRx0HOW/mbxuzeKwI4/3PVo+9Gv4OKjmba+S/Y5cdlszedmUwmJZBA8UvjTLbchzvUyC+a8onC5RcOcmLTG23M/zZLpEzGq9nPXmaFZb4ljtSGK9Nx19dzozTUk8KoukN9ufhhhHWhKd6Ux1pTZWuDis8L1BgsM5kh3Pob5zlRq5Gb3pboyq/elKcaZGbkZVmDGVwZdpj7vFvVx7HqqdGFU6MpztQG+a/Xfw1kXZUSmzpFpuSU24FZWhtygRX6VMfJnq4Cs0ym/QFW/OYIYdoyoPAd5KGZMNCSz1qdl6XMfeTA9vl0f5uD7Op02h4/24Ocn7jWe835zk3eYk77dn+PBqjo+vFwxxgyFqODCcfj/R+f6/hfev9jX8CO1/vvv5Q4vv4F0e/XZr7afwnjjZ/lN0h6p/OtFwEt7J3u/hPUL3R3gnOgsN1yY0jLf/Ed4fJxq+wZsu7N+tO4I3jYe1qYxWJR3DO1QYwaBO2NPQrwygW+FNR7or7Wku3+CNsqc0yByVt7CvIdXZAK/1OcIsziK5fVqA1+QkvOeJtjtPnP05EuyNSLQ7Q4qDEVmuQseb625MjpsJ6Q4CvGkOv5LtfpZ8/6tUhpnRFu/IUI4PYwUinpWKmSoL4LHOk3t5zjwrDmC5PoIXrTHsdsez2RTBXKmE8Twv7ic70R9hRZvEmEbfS3RJbjAkM+VxrK0BXk8Wlb4sawLQ50vQFwSyogtkWStmUR3AvNKfOaUh31UFMGeAd7VYymZZJNtVsd/2CBTJWc4PY0ETwpwymNnsQJ5liniS5sdIvAfdEY40BllR4XeTIo9r5LteQed8mSLnK5Q5X6XS+To1LjeodzGmydWEZmcTmh1NaHYwpsXBhBZ7Y1psjWm2vkGj+VXqb1+i/uYl6k0u0XjrCs2m12izMKbT+hY9tqb02pvR52DOXUcLBp0tGXGzZtTTlgc+Djzyd+KhvyOj/g6M+Nky4GNFn5clPZ4WdHta0ONpQY+nJd2eVnR7WdPvZ8eQ2IHhQGeGg1wZCnJnMNiD/iAPuiXutItdaRU70yxxojXYibYwJ7rCnemLdmEw0Z3RNE/Gc/2Zzw9jvTyarZpEdhvTOGjN4G2ngo+9eXwZ0PBlQMunu1re96rY78hmtzWL3ZYsXrdm86ZLxYe+fD7e1fJxSMPbPiX7nTm8as1kuymFuRI5w+le1IZYkO10gTizU2S7XKZYZEpbnD0PVF5Ml4pZrZex3hz1Dd6edPTdaUw3JPCgNIIexR0aY51oTXSmM82Vmhg7dMFmZHpfJ87eiGTHc2gDrlEXaUFfpgcPNCK6U12O4a0IvkRb7E3u5drxUOXI/TwHhhT29KU50JnsSFvi0T5eWyqkFlSHW1IfZU211JRSyTXKxJepDLpCg/Q6HbGm3E2z5b7SnSdFAYxXhPGsLoaF7lw2RyvZnezk7dJ9Pq49/QO87zYmhNqa4v3LWT7uzvN5X4gbvhx8fwL+i+Eu2/dZ74uf7Of9c3j/GXR/f7ttgPeP3fHxA4ql0UaWTp71MYD7xztrtYbTPtV/rKETNfj9SffvogYDvD+C+7M53qftRzfWdDxt0/CkVc1Yy/cv1h42CvnuaF0G9+tOwpvOg9oUHlQnMlqZwP3yOO6VRjNcFMFQgZRBbTB3VSK6FV60pbnQnupCe4ohaoi0oyTIFKWP0PEmOV4k1u4CEVbnkJqfJfD2afyNT+Fn8nd8Tf6DQPPTyO0uEGV/gRj7c8TaGRFnc4ZEWyPSnS6T7XadHLdr5LpfJcvlAmkOZ8hwOkuWy1lUPpcpDrxJY7Qtg9nePCmU8KxUwmSZmIdaL4YUTozpfJkpD2GtKYq93mRetseyVBXCpO4OjxTuDMXb0RV2i2b/K3RKbnA35BYPo22YTjW8XFP6saINQF8gQV8YhL4gmOX8YBY0EuaUATzP82c2944h6xWxpAtEXxDCerGMrfIo4SlrRQwvyqNZLQ5nMT+MOXUos7nBTGSJeJzmx3CCO92RjjSHWlHtf4sSr2sUul5C53iefPvzFNidp9j+ImUOl6l2vk6D+02a3U1pdbOgzdWSdlcrOlws6XCyoMPBjDbb27RYmdBkcYNGs2s0mV+nxcqYNttbdDqY0e1kSY+LFX1uNgy62zLiYcewoUZ8HLh3x5l7/s6MBDgx6GdPr5c1ne4WtLua0eZiSpurGe2u5nS4WtDhZkGfry3DEmdGQz14JPPlcUQAY1FiHkaJGZbfoS/Um65gd9qCnOmSudIf5c5wohcP030Zy/LlicKXSWUACwWhrJVHsV2bwOvmNA7bMnnXlc3HPiVfBrR8HtDxaSCfd70aQzerYLc1m722XN50a/hwt4CPA1qh4+3LZb9TwW5rBttNqcwUyulN8KBMZEqG/TlizX4h1/0y5cHmdCc58VTry/MyMat1waw1hRvgTTZ0vGlM1sdxv1hGj+IOTXHCBrG2ZGcqI23RBJqR7nWdWHsjEp2MUAdcpSbKgr4sDx5oxfSkuVEXYUGN1ITK4Mt0xN/mocqRMa0zD/IcGMl2YDDTmb40FzqSnGmKc6AmwpKy0JtUyc2oj7KmVm5OZcgtyoNuUB54jerQG7RGm9GXYstIjitj+b6MlwUxVRvJYmcmG8Ml7I638G5xmE9rT/j8YpIv2zN82Z7m8/Y0n14848PGBB82n/Fxa4pPO8LO3i97Qt77aW+Zz3vLfN5f4beDVb4ervH1cN1QG3w93OTr4Sa/Gy5S/OwD25/t4/15HUF7VC+P/3/yd/9y8uTP4g/w/tk5oLmRP4H3JMB/BW9f2fG1iR/rW7dbwNP2/O/qSZuWMQO8f3wmnMlofQajhpndozPuozVJjFbFMloZy2h5LPfLohkpiWC4UMZQfggDKjFdCi9aU51pT3UxZLwO1EbaUmyAN8P1IgkOF4i2OU+E5Tmk5kYE3TpNgPEp7hj/HR/jf0difhqZ3QUiHC4Q5XCOaDsjoqzOEmt1jhT7K2Q63yDb7Qq5HhfIcb9AttsFFK7nyXQ2ItfjIro716gJt2RA4cWTQgkTpUE8KwvkgdqbuxmO3M/z5Em+0PXu96ex253Ear2c5yUSnqq8uZ/mRG+EOW2S63RKbtAjMWY0worpFFfmFV4sq/xY0QWgL5SgLw5GXxTGSoGUBW0wz1ViZvMCmMnxY07pz6JaxLJWzIoukNWCUDZLw9muiGanKo6X1fGsl0WxVChnXitlVhXKRLaYR+l+DCd60BvjRJvMhnqJKZW+xpS4X6bA6Tz5dkZobc5QYGtEkf15Kl2u0eBlSou3Fe1e9nR6OdHt5USPpxM9Hg70utnR7WxDp6Ml7XZmtFjfotX2Nm32ZnQ4W9DtZkOPpx293g70+zgy7OfMqJ8LIz5ODHo5MOTrxLC/CyMiN0Yk7gwEuNDtY0e7uxUtLuY0O5nS4mJOm6sF7a4WdLha0u9rz70gdx7L/XgWG8h0YhgzqXKmUuSMxYUwEimiX+ZDV6g7A9HejCb78VQhYkYTxKxGwrQqgFmNmMWiUNYqItmuS2CvJY03HVm8787hY5+KL4M6Pg/m82mwgHd9WvY78thtzeF1Wy77HUre9mr5MFDIhwEtHwdVvO3N4aAzk93WdLYaU5nUyWmLckPnfZNkWyNizP+O0vMKNTJL7qa5MlXoz0KFmLU6CWuNMgO8KWz0ZrDSncaz+ljuFYXRk32H5ngXmuOdaU5wpDzcBqXYjDTP60TbG5HgZIRKdIXqKHN6szx5qJXQm+5OQ5QVtbKbVIZcpivBlCdaF8bz3XiodOR+tiP3st0YzPSgK9mZplh7quRmFAdfo1J2i4YoK+ojhC1lFaG3KQm8QXnwDRojzOhOtGEoy4lHGk/GS8TM1MhYbE9lfSCfV2P1vJsf4NPaYz6/mOS3l7N8ffWc31/N8mVrkk/r43zanODTi2d8eTnN1905vrye59PuPJ92F/j0elGY8z1Y4fc3en4/1PP74Sq/H67x++E6vx9u8Puf4Pvb4dbxesnj3b4/gPyPxBQ//uZP4f0xajj62xG8J+skurNDVcwOVf0lvEe31f4reE/i+6RNx1irhrFWNY+blT+gm8VoXaYBXcMHtaOqTmS0Kpb7FTHcL4thpCSS4SI5QwVhDOmCGVCJ6c72pj3dlc50N7rS3WhJFLKpkmAB3nQDvFHW55BbGBFqeobAm78SYHwKf5NfuHPz70jMTxNmY4Tc7hyR9kZE2X6DN9n+ChlO18hyvUy2+wVyPC6R63mFHPeLKFzPk+N+AZXPJcpDb9Od6sIDrT8TpYFMVQTzQCPAO6Rw5V6uJ88rQ3jVk8RuTxJbbbGs1EiZKgjgYZYbA7HWdIXcpCvQmC7RdUZk5kwkODKT7s5Crg/LGn/0hRJWi4NZLZayWiRjpSCURW0w82qh851XBbCoFrGkEbOslaDPD2GjWM5WeRQ71XG8qhEWvWyUR6MvjmBBJ2NGFcxEtojHmXcYTfVhONGDu7Gu9EQ60imzoy3EmpZAS5oCzGnyN6PpjimtAZZ0iG3oEjvQK3KmP8CVuwGuDAa4MRTgxkiAG/f83bh3x437fq7c93NlNMCdhxIvHgf78CT0Dk+lATyViXgqF/MsXMJUhIRn4SKeyvwZjxDzLCqQZ7HBTMaHMBEXzJNoCY8iRTyMCOBhuD+PIgJ4HCnicXgAj+X+jEeJmYwLZDY5jIX0CBazollUxDCXFc1kWjhPksMYSw7hUUoQE4pQZtVyFvLDWSkJZ6VExlJhKMtFYayWR7BZHctOQxL7rem87VTwoSeXT/1qvgzm83kwn48D+bzr03DQmcdeh4DuYZead/35fBws5P1dDe/6c3nTreCgI4Od5lQ2apMYU4ZQG2pHjstVEqxOE2fxC1rf6zRF2TKc5cF0kYilqkDWG0JYb45grTWBtc7UY3gnG+IYLZHRnxtAW5I7zQnONMTaUSK1JMf/FsnuV4iyPWuA9yo10Rb0KTx5qJPQk+5GfaQl1VITKoIu0ZlgyhOtK88KPXiiceGh0oXRHA+GsjzoTHamIdqWSpkphYFXKQ+7SV2EBXWG3bwVobcpEl+jRHKVOvkt2uMsuZtuz2ieG0+L/JmuljLfksRKr5LtB9W8me3lw8oDPm6M82lrmi8vZ/i6M8uXrSk+bT4Tph22pvjycpavhgU6n08sTP+8t2R43bbC1wM9Xw9WDXWErwHen4yZ/RHe7zvc/8/h/R7bkyWAO3+vlvl73zrg2aEqZgYrmR38c3iPMt6fwXvy8cQRvEf4HsH7uEXF4+bvV0CO1mV+N7N7PEJWk8r96kTuV8ZwrzyakdIohosiGCyQMaALNUQNYnpyhI9r3Znu9GR60JbkQkOMA6UhZih9rpDueoEEh/NEWZ9DZnaG4Fu/IjE5RYDxKQJunkJ06xSBZr8SYnUGqc1ZImzPEmV79hjeJLvLpDteJcPlEllu58n1vIzK5zp5nlfIdr9Itvt5cjzOUyS+QWu8HSN53oyXBDJTFcpDjQ/96Q70pzvSn+7IRLGIFx1x7PYls9ubzIuWGOZKg3iS68VIkgN9cnO6g0xov3OFwdDbjMXYMpnizPNsT5bUfugLxKwVh7BeImW9RM5akQx9QRjLumBhokElYkElYlEtZkkjYUUXzFqRjBdlkexUxwlLu2uF/bGbFTGsFEewkC9lVh3MlDKIybxAnuUGMp4t4alCxFhmAI/S/XmQ4se9BG+GYzwYDHdhQO7CXZkLA2GuDIW6Mxziwb0QD0ZDPXkY5s2Y1JdxmT+TchEzERLmIoNYjA1jOUGOPjmS1bRoVtNj0KfFsJIWiz4jFn1mLMsZ0SymR7GUGcOKIg59biKr6mRW1cnoT9SqOplVTYpQqiT0uYnoc+JZzY5lPS+eTXUyG5pkVlVJLCkTmMuNZTYnmnlVDIu6OFZLEnlRmcJ2dRLbNQlsVceyWRnNRmU0L6pj2a5L4HVzCofthpihN4/PdzX8NmSA966Od30aDruVHHTl8aZbzbteHR/uFvJxsIh3/WoOexQcdmZy0J7Oy8Zk9FVx3M8SUSIyJ8XuHLHmp4i3PEWhvwkd8U6M5ngzWyJmuTqEjSYZm63RrLclstaZyroB3qnGeB6WhTOglNCR4klzgjN10TYUhpiR5WtMosslIm1OE+90FrX4GrWxlvRne/IwX0xPuhA1VIUZUx54gc742zzVuTJV7MVEvgdPNB48zPNiOMuTziRn6qNsKA+7Tb74CmWhJtSGm1MbYUFNuCUVobcpFF2lUHSZ6jBjWmLM6EmxYSTbmbF8P6Yqw3jeGM9Cp4KNe2XsT3Xybuke71ef8GFz0oDvrBA3bAnoft6e4bedOb7uLhrWRgorIz8f32dbPj4V9A3fNb4eCPB+/clHt5Pgfutw/zyW+F+C9x9D92TH+33scATvEb7/q/CeRPcY3lbtN3hP7N4drcs68UIt/Y/4nuh475VGM1x8Et4gBlRienN86Mp0pzvTg+4M9x/g/RY1RNmcQ2ZugPfmr4hMTiG6+Svi278SaHaaYMvThFmfIdz2DJE2Z4i0PEO0pREJNhdJsb9MmtMFMl3PkeN5GbWvMSpvAd9cj4tku59D5y/sPr2b5cbTYjHPa6Q81vkxkOlEX5oD3cl2PNL4sFQvY6sznr3+VHa6ElmpkTGVH8CjTDeGYm3ok96mU3SNwdBbPIy0YiLRkdksDxaVvujzRawVBbNWHMZasZy1YhlrRTJW8kNY1EhYNOD7HbyFUjZLI3hZFctubQKvDVcTtivjWCuNZKlAynN1ENPKQCbzJDzLlTCRI2YiW8y4QszTLBFPMkWMpQfwOOUOjxJ9eRDnzb0YT0aiPBgJd+eezJ17UnfuS915KPXgscyLp3JfnoX7MxMlZj4miKUEKaspkaynx7CZFc+mIpFNRSIb2Uls5iazqUxhIy+Ztbwk1lUpbKjT2NCls1mQyYvCLKGKsnhRpGCrWMFWkYIXRVls5GewpkljTZ3MmjKRdXUSG9oU1nXJrGoSWdbEs6SOY1ETy0phAuulyWxVpvKqLp1Xdam8qktipyaB7eo4tmvihKe/jcnstaQdw/uhN49P/Woh372r432flrc9ag67lBx0KXnTo+Fdn86Q7xbyrk/FYY+C/Y4M9lpT2ayNZ6Ekkv5kH1SexsSYnyLS9D+ItzpFkegmPUnOPMwT4F2qDmGtSc56awxrbYmsdaSy1pPOSlcq040JPC6PZFgTRHeGDy0JLtREWpMfZEqmz3USnC8SYXOGeCcjNJLr1MdZMZDrzePCQPoy3GmItKQ61Jgy8QU64m7zROPCVJEnk4UePNV58FDpyXCWB52JTtRFWlMedosCyVVKgo2FPQ0yM2rCLagIEzreItEVqkKNaYoypTvJmmGFI490vkxWhDBdF81MSxordwvYedrM4dwAb/WP+LD5jE/b03x+OcvnlzN8fjnNp+0ZPm4LL9m+vBI63iN4vxzB+3pZOI75p/D+ccb3R3i/fVT7x+H92W/+5WfXJn6E9vlwzXf1I8An0Z0eqGBmoPKnEw3/LLwns96xVi1jLZoT1ya+381wBO9xtmuAd7Q6kQfVcYxWxHKv7M/gFeZ4uzPdj+FtjHWgLNQcle9VMtwukeh4kWib88gszhJ8+7QB3l8R3zpNoNkZAs1PE2TxK2FWpwm3OUOE9RnCLU8TaXGGWOvzJNpeIsXhHOnOZ8nxvIzGzwSNnwlq3xvkeV5G4WaE2vcildJbdKU48qRQxHytjCcF/gxmOdObak97vBUjOW5MlUlYbY5k724a+/1pbDbHsFAWwoTSh9FkRwYjLegJvMFA6C3uy815Gm/PbIY7i3k+6LUBrBUEsloYylqRjPViOevFcvQFoSzrgljUSJj/Ad7VwjA2SsLZqohmp0boevcbUtipjmezLIqVAilzqiBm8iRM5op5liNiIttQChETCjHPsgOZyhGeE09mBTKeLmIs+Q4PE7wZjXHnfqQr9+Qu3Je5MCp14aHUjTG5J+MRPkxF+zMXF8hSkpS19Cg2s+LZyk1iOy+Fl8pUXqrS2NFmspOv4GW+gu38LLYLFGwXZrNdnMPLklx2SvPYKVPyqlzFq0o1u5VqXpWr2CnLY6s4m438TNZ16axpU1jTprCen8JafjJ6XSIrunj0+fGsFsazWZbMy5o0XtVlsNeYyV5DOq/rUtitS2a3NondemHr2OvmVPZb0zlsz+RtVzbve/P42K/i010tH/o0vOtR86ZbxWFXHofdQrb7vi+fD/0FfOjP522vkoPuLPba09htSmK1IpopbRjt0a5kOF4kzPhvyG7+G3FWpyiR3KQ/1YVHSm+el4hZrA5F3xTBamssq22JrHaksNqdynJnCjONCTytiOa+LpR+hT+tia5Uh1uhldwm3esa8U4XibA+Q4LTOTSSGzTEWzOo9OFpcQh3szxpirKiOtSEEtEF2mJuMaZyZqrIg6kiTyYKPHmk8mQoy52OBEfqIqwoDxXgLQ66TmmIMRVht6mWC48pisU3KBZdozLEmIaI23QmWjGY6cBDrTfPyoN4Vh3ORH0C891KNh/U8Hq6hzfLD77BuzPL551ZvuzM8vHlLO+3ZviwPctHw0u23/aWf8B3mc+vV37A9wd4T8QKf+x0t/9peP/sN//yM3S/x/XP6gjiamaH/jF4j9H9Cbwnnwr/Obzqv4T3wdEI2Ul4a5IEeCtjhYy3OJKhQhmD+QK8d1Wi46ihM92NzjRXWhOdDfBaoPa7Tqa7AG/UEbymf4Q3yPw0wRanCbM+TbjtGcKtTyMzP4Xc/Feirc6RYHOBJHsjUp3OoHC/hMr3BhpfY7R+Jqi8r5Ljfh61z0XKgo1pjbfhoc6f5zUCvMPZrvSmOtAeb83dTGce6XyYrwnjZU8yr/vT2e5IYLUugtlCMWNZ7tyLt6VfeotB2W1GZKaMxdoyk+7KQo43K1nz5Q8AACAASURBVOo7rOrE6POD0ReEsVYkZb1Y9h28Rx3vsjaQlfwQVgvDWC+R86JcGC3brU1grz6Jneo4XpRHoS+UsaAOYlYpYTpXzGSOiGfZAUwo/JlQBDChCGAyR8J0XhDTuUFM5wYL+xwyRTxNu8NYsg+PE7x4FOvBo2h3Hke5MxbpwZMoL8ajfZiMucNMnIiFpGBW0uSsZUaxkR3Hi9wEtvIS2VYms61KZUudzpYmgy1tBlu6TLbys9guyGK7UMHLomxeFuewU5LLqzIlu+VKXpXlsVOay3ZRNpsFmWwUZLBekM56YRobRamsF6ewXpzMekkSG6VJvChP5mW10Om+bshgvzGD/cZ09hvS2G9I46Axjf2mNPaa04RdDG0ZHHZk8bYrm3c9ebzvVfGhT837XjVvu4VXaYddSg67Vbzt1fC+T8f7vnze9+l426PksFvB69ZUXjYksFgczuMcCXVSexJtjAi69j+R3fo3Em1PUxZ4i4FUZ8ZU3syVilisCWW5KZKVllj0rQno25JY6UxmqSOJmYZ4nlZGM5ofxkB2AK2JblTJrdCKb5PhdZ1454tE2pw9hrc+zgBvSQgDWZ60RFlTE2pCScB52qJu8ijPiclCAd5nBniHs9zoTHSgPtKKirDbFAZepzj4BmUhJlRKTakJt6RKZk5pkAklkuuUB9+gVmpCW6w5/Wm23Fd58LRExHiFlPGaGOY6stm4V8HuZAdvlu/z4cUEH7en+Lwzw+dXz/m8O8eHl895tzXD++1ZPhj2N/z2eomve8v8dnSf7fUKX/b0J+D9PuMV4P22OvKPne4/3/H+Kbw/fkCbG6lldqj6O3x/Fj0cdb8n0T2u/wLeZz0lP4X3x3z3n4K3LkM48VMv1IO69J/DWxLJUJGcwfwwAV6liO7s7+d4WxKcaIh1oDzMAq3/DbI8LpPgKDyekFmcJcQAb4DJKcS3fkVielqA1/IMUuszRNidJdz6NFKzX5Ca/kKUhRFxNudJtDtLsuNpMl0vkOd1DZXPDbR3bqL2vU6e5yXUPpcollyjIdqC+2pfZqrCGCsIYCTHg740JzoSbOhNc2Aox42JUgnrbXHs9Kay05PCVls8ixVhPFP78ijNmaEoS4YizBiS3eJRjDXTqS7MKzxZVvqxoglg5RjVUNaKwtAXhLCsC2JJIxGeDGskLOuC0BeEsFooZb1YzmZZBFuV0bysjmO3NoGXVbFslUexViRjURvMnCqQ2Twx07kiprL9eaa4w4TiDuOKOzzLETGVF8i0MpAZZRDTeUFM5QUylSNhSiFiMsOfiTQ/xpN9GE/0YTzem4k4HybifJmM82Mq7g6ziWIWkoNZSpOizwxnTRHJek4MGzlxrGfHs65IYCMnic08IXbYVKWwqU7lhTqVF5o0tnQZbOdn8rJQwU5RNjtF2bwsUrBdmMVWfgYvCjPZLMliozSTzdJ0NsvTeFGRxnZVmtDl1qaxW5/GbkMaew1p7Dekc9CYzmFTBm+aM3nbouBNSxb7rRnCPob2TA46hL0Lb7vzeNej5H2vinc9Kt52K3nTpeSwW8mbHhVve9W869PyrlfL2x4tb3uUvOnO4XVLKlu1cUzrwhhM9aVUYkmUxa+Ir/4P5Kb/TqqjEZXBtxlKdeKJyov5MhGLNWEsNUez3BLHcks8y60JLLUnsNCWwHRDHE8ro3mQL2UwR0xbohtVMit0kttkehuT6HyZSBsjEpzOoxbfoC7WmoE8H54WBzOg8KIl2obaMBNKA87TGmnCgxxHnuW7M13kyWShF4/VHgwr3OhKcqAhyppKmRnFwcaUhphQEXaLark5dZHCDbby0NuUBhpTFnidyuDrNEXeojvJkqFsFx4X3OFJaQjjVZE8bzOMlU208mb5Hh9ejPNxe5JPO9N8evWcT7vzvH/5nLdbM7zbmuW9YX/Db0dZ73cxg95QArwnpxq+h3fzhymGH+d2t06Mi/11/SW8Aqp1PB+uZXaohufDR53tzzPfb+hWMzP4A7w/yXe/oSvA++wfzHfHOwp42qZjrOXP4f22d/cEvIbFOMdRwwl4hw3wHj2g6FJ40Z7mQluKM61JjjTHO9IY60CF1BJdgAlZHleIczhPuNVZwsxPE3T71+/gDTQ9TZD5GUIszyCzOUuEnRHh1qcJM/s7Ybd/IdLiLLE250mwO0uSw2nSnM+R5XaZPK/raPxuovG9gcr7ChrfyxSKrlAbbspQrheT5SGM5ftzL9eTvjQn2uKs6Uq2oz/Ticf5d1hsiOBFZyKvetPY6U5hrT6SuWIJ4zke3E+wZSTKgkHZLR5EW/IsyZHnGe4s5hpesGnFrOQLsK4VhqIvCGElP5glbSCLGglL2kCWdcGsFISyWihlrVjOemk4m+WRx5cStiujeVEWyVqRjGVdCAuaIOZVgTxXipnJFTGdE8Bktj/Psv2ZzBUxnScRSilhWnmEcCCzeYHM5gQyky1mOkvETIaImXQRM6kBzKQEMJMcwExSALPJYuZTAllIC2YpI5SVTCl6hZxVRQT6zEj0GdGsZcUKCOfEs5GbwEZeAht5iWwqk9hUJ/NCk8q2Lp2XBRm8LMxgpzCTl4baLlWwXZnDVlU2W1VZbFdnslObyav6TF43ZLLXmMFeYzp7TWnsNaax35jGQVP6MbrvWnN525bDQWsWe20Z7LdncdChOIb3ZL3pEuB9cwLet70aoXo0vOnO401XNjtNqaxVxTKWF0hbjCtqn5vIbv8d8dV/JcriFxTuF6mTmjGS7syExpvFCglLdTKWm2MEeJvjWW6JZ7EtnvnWOKYbYhmvjOZBfhiD2SLaEt2olFmik9xG4WNCkssVomyNSHA6hyrgOjXRltzN8WSsKJCBLE9aY2ypDbtJqf95WiJMGM22Z0LnxkyxF1NF3oxpPBnJcaM7xZGmGBuqZGYUBRkbZnlNqY2wEOZ5I6yolJpRFnyTEsk1ygKvUC83oSPejLuZjjzQeDNWJGG8Mpy5ljRhrOxpI4eLg3zYFBbmfHo5JcD7eoH3O3O83Zr9Dt6vuwv8fgLe3/aEaOG3/dUT8K4Z4N0wwLvxT8L7j9WPs7//8iOqz4dreT5Uy/PhOuaG6/4JeL+vn8F7hO5Ed/F38P4sZnjann/8/yetOkO++4/DK2wkS2a0KoHRqrjvxsmGCuUM5ocK8OYF0JUlPKBoTXaiJdGBpngHGmMdqZRZkS+6SZbHFWLsjJCa/0rw7VNITH5BbHIKkcmvSG6dJtD0DMFH8FqfJdLOiHCbM4SZ/UKY6S9EWJ4lxuY88XZGJDmcIcVR2NercL+CyscYte8NNL7X0PpdEZajy25xV+HOeEkgj7R3uJfrSW+qIy0xlnQk2tCf7sADjTfTlSHoW2J42ZvK6/50tlrj0FdLmdH48SjVkfuxVgzKb3Ev0pyxOBsmU52Zz/ZiWXWHFa0YfX4QqwXBrBaEHMO7rAtiSRvIkjaIpfxglgtC0ReGsVosY71EzkZZBC8qotiuimGzLNKQD4exrAthSRvMojZYAFgdyJxKwqxSzEzet5rOFTGdIxL+zRMzowzkuTKYOWUIc8oQ5vNCWMgLZTEvlKVcoRYVwcxnBjGfEchCulCLGUFCZQazlBnCcoaMlYwI9FlRrCmiWcuOYT0nlvVcoTby4thUxfNCnciWNpnt/FReFqTxqiidV8UZ7JZmsluVw269ilcNSnYacnnVkM1uYzZ7TQr2m7M4aMlkv9kAb1Mae02pHDRl8KY5i7ctObxvzeNtay4HbcL+hYMOBYed2bzpyuFNVy5vunI57MzhsDP3GN233Sre9qh426PmzXGpOOzO5bAri62GZJbKYxjODKAixJY05ysE3/gbkqv/SoLtGbR+12mOtGQ0y4WpfF9WqoNZaQhnpTWOldZ4VprjWW6OZ7E1jrmWWAO8UYzqQrmb5U9LvAuVUkvyJaZk+94k2fUqUbZGxDueQ3nnKtURZvRlufEoP4CBLA/aYu2oC7tFqf8FWsJNuJdlx7jWldkSL2ZKfHiq8+J+nge9aU40x9pSJTOjQHKdsrCb1EaaUx9laYBXWI5eHnqbYsk1isWXqZHeoDXGlL40W+4p3XhcEMCzChlzzcms9ql4+aiag7k+3q8/4sPm0+MHE592F/mwM8+77ee8337Ox+3nfD6Gd5Gvu4v8trvM1/1Vvh5sGHJdYZb3P9+s8Z9v1vnPNwK+35am/zi3+w3eo/WSR6/T/uv640OLf/nD9MJwHXNDdcwN1ws1Imwsmz8CeKSWuWFD1DBkwHfwB3wH/hzeie6fw/uz2d3xjgLG2w3wNv8EXsNttZPwHme81Sncq0ziflXCt6mGsujjjHdAF8pdTSB9ef7H8LYkO9KcYE9T3Dd4C8S3yPK4QrTtWUJNfyHQ5D8QGf8HYpNTSG6eJuj2GYLNzhJicZZQA7wRdmcJtzmD1OIUUvNTRFgZEWN7gXh7Ad5EhzMk2p8l3eUiuZ7XUfncQON3Hd2da+QHXKEi7CZ9ma48KRTzSHuH+3le9KQ40BhpRlucFb2p9tzL8+BpkYj5OjkvupJ4fTeDna4kXjRHs1AsYVzhysNEW4YiTBmJNGM02oKnifY8z/IQXrFpROh1gQK++cHof8RXFyxUfggrhWHoi6QCvqVH+EayXhLOaqFUgDc/hGVdyDHAS5ogFjVBhhWSAsLfOmF/pnIDmM4TMaMMZE4lXKdYUEtZUstY0crR68JZ1QqlV8tYzgtjKSeEJUUQi8cVyGJWIItZQSxlhbGcJWdFEY4+O5LVnEjWcqNYy41mLTeadWUMG6pYNjXxvNAlsl2QzMuiVF6VpvO6PJO9SgV7dXnstWjZa9Ww16Jir0XJfksu+y05HLQqOGjJ5KAlg4OWdPab09hvTuOgOYM3LQretubwrjWPt23CYcr9dgUHHdkGaIU66Dj6+zd8j+B9Y8h833QL8cNBp4K99nTWahKYKYqiM9EHpc9toizPIrryPwi89q+kOZ2jNPAWnbE2PM5xZabwDvraUFYbI9C3xqH/C3jva4Ppy/CjOc6ZCqmFAK/fEbzniHcwIs/vClXy2/RmuPBQd4eBLHc64uypk96m1P8izXJjhjNseKpxYbbEi+dlPkwUePNA5Ul/ugstcXZUSk3Ria5SFnqTuigL6qOtjuGtlltSHmpKseQaRaJLVIVdpznqFt3J1gxnO/NI58ezcmGsbKVLwYv7pezPdPJef58PG2N83Jrk087sd/B+MMD7Zec5X3fn+X13nq+vFvhtd4mv+6tCZ/tn8L4xdL1/gPdbtntyr+9fLcP5r5ak/wHe+ZE65ofrv6u54TrmhwV0j+A92tfw3ADv7IAA7syAkPGeXJDzPbzFTHQV/WPwtgvwPm3V8cTQ8T5uUvKo8Ru8J8fJhIU46cKJn6pkRioSuFcZz2jVD1MNhTIGdCHcVf8R3qZ4uz+FN8T0F8TG/07A9X8n8OavhJieI9T8PFLLC4RZGhFqeQap9VnC7c4SbnsWufVp5FZniLQ5R4ydAG+iwxkS7E4TZ/MryY7nyHS7Qq7XNdS+19H6XyM/4CqV0lv0ZbgxViDmsS6Ah2pfelIcqJPfoiXanJ5kO4YUrjzU+jFVEYK+JZaXPSns9qaw25WIviqMaZUPT9KduR9jyUikOSMRZjyOs2Emw43FPF+WVQFC16uVoNcFspofzOpR5FAQwlJ+CIu6YBYN+C4XhLJSGIq+KIy1EinrpcIomr5IyooB3iVdiIC1AV4B32AWj3b4HscQAULliZhVBgpngQwXhpc0wr211fwI1vIjWSuIZC0/glWtHL1Ghl4tRa8OQ68OZUUVyooyhJW8EJZzpSzlhrOcK6x0XMmLQK+MRK+KYlUVxZomhg1dHJsFCWwVJ7FdmsJORRqvqoQz8fv1Oew3q9hv03HQruOgXctBu5r9NiX7rTnstyjYb8nkoCWTw9bMEwhncdCi4E1rDu/albztUHLYLiB7BO/R//fbhU54r+0I5dzjyOGwS8lhZx6HnXkcdObyujWDncYkFspieKSWUR3uSpz9FSQ3/h3fC/8XQdf/lWy3i9RJzelPduCp0pPnJSJW66SsNkWgb4lG3xKHviWelZYElgxRw4wB3hF1EN2p3jTGOFIRZk6+5Pa3jtfaiDh7I3J9LlMhu0VPhjMPdX4MKjzoTHCkXmZKmf8lmmTGDKZZ8UTtxGyJJ8/LfHhW6MMjtRd3M11pjbenIswUtd9lSoJNDPBaCheHw62olFlSFmpKseQ6ReLLVIVepzHChK5ESwazHHig8WGiLJiZumgWWlNZH8xnb7KF98tDfFx/xKetiZ/AK0w4fDG8bvv66jm/vZrnt1eLfN3T8/Vg3fBR7ej12hG+38P7x/29L777+38F74/LcX7E9yfw1rMw0vA9vENCF/xXp37+eNTyZ/AK3e74PwNvW74BXu0JeH84bHly6XlNGqPVKYxUJDJUFs+9ivjjjPfkONldbQj9agl9uQK87T+F1/oY3hjbs4SY/h3Rjb/hf+1vBN08jdTiAjKri8htLiG1Pk+Y1VmkNmeR233DN8LWiCjb80TbXSDOQYA3zvZXYqx+IcH+DKnOF1B4XEbpcw2t/3UKRNeolN6mN8ONsXwxY/kixnT+9KQ4UiM1oTHClM54G/rTnRjJFdbozdeFs9GRwG5vqjBe1hDJQpGYyRxPHiXZcT/GkiH5bR5EWzKV5sJ8tjdLeXdYUQewohah14jR64IEeAtDWSkMO4Z34RjfYEP0EMxKYQj6IgHhlSIpywWhLOWfRDeYJXWQUNpglrWGGEITxLxKwqxSxGyeiNk8Mc+VQcfwLh7Bq4tgtSCStcIo1ouiWS+KYr0wkvXCiBMVznqhnPV8OWs6OXptOEuaSJZP1MqJ68RrBbFsFMWzWZrIVnkyL6vS2KnNYLc+i72mHA5ahWvDB+06Djt1vOnU8aZTy0G7iv3WXPZaFOw1ZwqrHtsUHLYqOGzN4qBVwX6rgsO2XN52qHjbqeKwI/cY24POb+gKW8gyeN2aaYgiBHwPO/M46MjloEO4WLHfls1OYwovqmN4li+nLzMIjdgOyc3TuJ//73ie+98JNf4fqL0v0xZlzUi6M8803syXSVitl7PaFI6+ORJ9SwyrLfHoWxNYao9nvi2OmUYB3iGlhPYkdxqi7AV4xQK8SS5XibQyItbWiBzvS1RIb9KT7sRDnR9DCg+6k5xpkJlR5n+JRukN7qZY8FjpwEyJB8/LfJgs8uGxxouBLDfaEhyoCL2N0vsixUHG1EWZUxdlSU2kJVVySyqkFpSGmFIceINi8VUqQ65RL79Be5wZd9PtGFV58rREwlR1OM8b41ntVfL6aT3vF/r5tDbK561xPu/M/AHeTy9n+PJyht92ZvhtZ5YvO3PCbO+eYV+DAd5v+Apd78/h/Xn9Fbz/+W77uP50LeSPDyZ+hPcIXQHeo/pzeH/E9yS8RzHDX8F7cjfDeFv+z+Ft+D5m+Aav4cRPVfI3eCvjeVAd/wO8Uu5qg+lXSejNvfNHeOMdaIpzokpuTaHkFgrPq8TYGxFq9guiG/+G/7W/EXzrDHLLS8itLiG3uYTM5gJS63PIbI0EdO2Ej2wRtueItD1PlO15Yu3PkuBwWoDX+hTxdqdJcjAiw/UiuV5XUPtdJV90lUrpbXrSXHikE/GkQMzTAjH9ac7UyW7RIL9NS6QZXQm2DGS58lDjy2RZkOFDWwJ7falst8awVi1lPt+fiSxXHiXacS/SnAcxlownOzKT6c58jjdLeX4sK/1ZVotYMSzF0ReEsmKAdMEAr1BBLGgDWdBKWNQFslwQxFJBMEsFoSwe/VYrxAuL6iAWVYEsqgIFfDVBLGmCWdYEs6AOZE4lZk4p5rlSzJwyiAV1qHBhWGO4MJwfwWphJGtFUawVR7NuqM2SGF6UxrJVFsdWeRzb5XFsl8WxVRbPZmk866UJQpXEH9dGSTwbpQlsliWyVZHMdnUqO7XpvGrI4nVTNnstuey35XHQoWK/Q8Veu5r9Dg2HnRoOO9TstyvZa81lryWbvWYFBy3ZHLbmcNiazWFbNgdt2Ry05XDYnsfbThVvOlUcduay35HNfoeCvXZDGXbu7hoWnh/hu9+ezUFHDvvt2cfHNF81Z/KiJp7VUhn3FWJqo71JdL2Fy/n/ie2p/4bn+f+DcLN/o9D/Gj1xtoxmujCp9WG+PJDVBjmrjXL0TXL0zZGstgiRw1HHO10fw5PyCAZyA2iJc6Yu0o5KqQUFgULUkORylQgrI2Jtz5LjfYly6S260x15oPVh0ABvo1yAt0F6nf4kMx7m2jFV5MZsqReTRd6MabwYUrjRkeRIZZipAG/gDWojzaiLsqAm0pJKuQVloWaUBN2mWGJMieQa5UFXqAq5THPUTXqSrYSlOYX+PKsIY7YuGn2XglcPK3k328Un/T1+2xrny4/wGh5VfNmZ4evONL/tzPBlZ5bPr+aFF2z7euEi8f4yv514Pvz74dq3pTknstwfj2WehPfP1kD+WP8QvAsn4D2JrgBv/Xf4/hm8P+7ineorP853x7v+cXiftumO0X3SouVxk4pHjXk8bMjhQd1JeA341hhO/PwA78Oa7+EdyJfSrwmmXyU2wOv5HbzN8Q40xzsL538kt8n2ukaswzlCzU8huvFv3Ln6N4JvnyHc6jJyawFeuc1F5LbnkdudI9zeiAh7IyLsjIi0O0eE7XlD3HCGePtfibP7lRibU8TZ/kq83RlSnc6h8LiIyvfKcdTQlerMA40/TwokPCsOZiDDjQa5KXVhN6kPNaE1ypy+VEdGcj14nH+HqYpgVluiedWbzKvOBHZaYlitCOG52ofxdGdGYy0ZjbHkcaIdE6lOzGZ5sJDjw2KeH0vKAFa0kuOYYfkEpvO6YOa0QcxpAnmuFvNcFcC8RsSCVsSCLpCFo99pApnXBLKgNpRKwoJScgywcK04hCUDvvMqCXNKMQuqIJY0oSxrpazoZKzky9EXRKAvjGT1CN6SGDZKY3lRHs92ZSI71cm8qklhtzaN3Zo0XtWks1Obzsu6dLZr09iqSWWrOpWtqhS2q1PZrk7lZU0aO3XpvGrIZLdJwevWXPbb8zjoVHHQpeagW81+p4rX7XnstSvZP4K4Lc8Abw57zdkctORw2JLLYWsuh205HLYLnephp5I3XWredKk46Mxlr0PB6/Ysdtsyed2WdQzvq+b04xIuTmQZbrIJRzF3mjLYrk9lrTySRV0gPYleqCX2BFtc5Pa//Tdu/9//G54X/k9irX+hXGLMYJI9jxRuTOl8DfCGo2+UsdIQhr4pnNWWWAO8ccy3xDJVF83jMjl9Cj8aooRLK1UySwqDzMjxu0Wyy1XDx+Cz5Hhfplx6i640B0Y1Xgwq3OlJdjmGtz7sGr0Jpoxm2zJZ4MpMiTBS9kTryXC2G10pTlRJTVH5XKQo8AY1EabURn6DtyTElKLAm5QEmlAiuUGp+PL/w9pddsWdZwvfHzk90z3dPXpmzszp6ekogTghgldRWJAECO5aFAWFe+HuXobH3QWHQDx4gAiQpPu638j3fvAvLEn39HWd82CvRVEkDz9rr/3bQoWvEU3hxrTFmnEmzY4r+W7cKvejtzac+7pkxi+UMX9Xw9L9s7x/epO3470sTQ3zRg/vm/E+lid6eTvRw7uJe7yd6GFZ3++7ODXMm5lRlmbuszw7wvKsMD78dlY/SDH3iHfzTzaUBD6+UPzj+H4K3Q/x/cmM99PZbuM6eH8c3U9doNgIbwm32ku43V7y0/B+gO4GeBsz9OiuPKylri49X5/xnquM5eL6jLdcytmScE4VBnMyz59upTedmR60pboKNV6FHt5YOzRxjtRH2lAWYE6mmzEyW0MCzTbjdeCfnNj3zWqpIcRiJ8GWRoRa7yTcZhcREiMibA2JkOwg3GYH4eIdhIsMiRAZEm1jgFyyjRibbcTYbCVGvJUY8Tbi7QxIddpJ9vHdFHjupSroELo4W85nu3GtwJs7pQGcTXNBFWlBQ/Ahav320xx6mM54CWfTnbiYc4wbxZ4M1AfzWBfNRJucF+0KntaHMVzkxb0MZ64pJFyRi7gcY811hYSeFKd18HpyP8+H0QJ/7utLCsN6dDfAm+NNn9KTgVwvBvO8GCzwZbAwgMEC4fvBPH+GVx7WcvwYUvoylO3DULYPIzl+jOYHMpofwP2Vv8n1Y0R/Pn6sMIQHRaE8KA7nYWkkj8ujeVwh43FFDE8q5TypjOVZtYLx2gQm6pKYrE9msi6FidpkIRpSmGxMZaIxlYmGFCbqU4S/qU9hsj6FqYZUphpTmW5OZ0Z/lPKFTo+uPmbbVrJeJdPabKa12cxoBHhnNVm8UK8LTRZzumzmWpXMt+cw157DXJuSF/oa7WxbBtO6NCY1KUxrU/XArmW9K/AKlyfSmFKnMtGSzPOmRJ7WKxgtDaM/x4uWSAfiXUxx3b+V3X/7mgP/+Ar3vX8nwc6A+sBDnE+QcD3TiXuF7gxV+fOwOYIHzaE8aApirDmMMVU099UyhtXR9LdEcacukitlIXSmutEQIaY+QkxduIjSAAuyPY8Qf3T/RniDD9GaYMN5pTMnUxxpj7PXlxr20BhkTKfclIvpIu4UOdJb5sLdYldu5LtyIcuZziRH6sIsyPPYS4mvMVUhB6kJM6UuwpLqUEvKAkwp9TtMRcARqgIOUe67lzJvQxpD99MmN+VUioSLOS7cKPHiXnUIQ6p4npwqYOZ6I68Hunn3+Bpvn99jeXKIxckhXk8MsjQ5wLupAb6f6uP7qR7eT/bwdlKA983UEK+nR1icGWF5NVbwfSDUf+c+hnc9usL9tse8nf9fhne1q+GT6ArwDpyt/1F0V37/U/DebCv+SXhvaAuE0OR/BO+VpiwuN2asQzeNyw1pXGlM5UpDCpf1Nd4L1QrOV8VxsTqWy7Uxq7sazhaHc6ogiO5cP7qyvejIcKc1eFnb2QAAIABJREFU1QVtogMqhS3NMWLUsfZoFU40RdtRGWxFtocJMlsjAk0342X8DR57/xtfky0EmRoSaLoDf9PthFgZEWm7m0i7XUTaGRFhu4Mw8Q5CRUKEiQyR2hggl2xfjRjxNmSiLSgk20lxNCTLdRf5J/ZQEWiCOkbE6XQX/dXhAM6lu6KNtqYh6CCVnrtoCDxAR6yY06mOnMk4ysVcV25XeDPcFMp4m5xXp1OYVEl5UO7HQI4bt1MchZJDtCWXY6y5l3x0A7wjuT5CD2++P0P6WA9vf54ffTle9GafoD/Hk4FcTwbyfRkoDGCgQPh+MN9f6GzID2Qk158hpS+DWd4MZnoxovRlLC+AsfxAHhQGM1oQtJoFjxUE8aBIOKr5qCyCJxVSnlXF8Kw6lmc1Cp7VxK9mr+N1yUJvbX0aE3VpPK9J4XlNCpMNaUw3ZzDdlM50UzozjULM6mOmMZ2ZpgyhnqvOZk6rZK41l7n2PAFdfbxoy2VGp2RSncmkOlPIjDXZvNAqmdMqeaHOZlaVxQtNNnOtOcy357LQmc98Ry6zbdnMtmXqI4MpbSqT6mSmtanrHtbWMt8VeFcgHm9O5FljPI9qYxgqCuJepjvVgSJCrPdibfANW37/OXv/9iWexv8k3WkXLaGmXE625WaWMz2FHgxXB/CwJZKHzaE8bAzgQVMIYy1RjKiiGWyJorcpgls14VwuCaIt6Ri1odbUh4tojLKhPMgKpZcZCU7GQheOHt6K4ENo46w5neFAV5I9rXJbGkNMKffcS2OQMR0xplxME3GnyIHeMmdhZ0O+CxezXehOcaYh0ooCz/0U++ynLGA/lcGHqQ1fB6//YaqDzagNMaPCdx8lJ3bQELyPthhTTiaJOJ/lKHQ3VAQy0CRnrD2b8YtVLPS0s/zgCm+f3uXt5BBLenzfTg3xw8wQ/2dmgP9vupcfpnt4P9XL8pRwGujV1BBvpodZ0u/rFZbn6Acrfi688494O/94NTv+EN4fXo3zw6vxnwmvvmVs4NxPhb6j4ay+lexMzU/CK6BbtdrRsFJm+FnwavL1nQwr3QzrygyrGa9QZrhcn8KVhhSu1K/Bu3Lc8mJ1HJdqYrlYJeNCeRRnS4Qjl905fnRledOZ7kF76jFak51Qx9vSGGNNS6wEtcKBhmhbKkOtyfI4iFS8A79D3+Fl/A2e+78h4MhWQq2MCDQ3wPfwVoIsdxAu2U2EZBfhNkaEiQ2FbFe8UnLYoa/xGhAj2Y7MZjvRoq1IrbcgF28l3m47ac5G5HrsoSLgIGqZiNOpzlzN8+JuWSAXstxoi5PQFGZKlc9e6oNM0Mms6E6w5XSKAxeynLlR5EFftT+P1FG86E5kUifnWVME98v96VEeF7oc5NZckllzO96e/hQXBtOPM5R9guFcb4YL/Bgq8GMw34+hAn/hUU0fw/n+DOT40Kf0oj/Hm4E8Hwby/TZkxCsZ77C+1juU48eQUp/x5voztoJsYTBjhUGMFgQxVhAknJAvCuFRSRiPyyJ4UhHF08ponlXJeV4Tx/MaBc9r4hmvTWC8LpGJurVMdqI2mfGaZCbqUphsSBUy24ZUpupTma5PYbo+lZmGVGYa05htSme2OYMXLfpygVbJfOtKXXYlcnmhU66WGGY12fqHt2zmNErh51W4c5hvz9PDm8eLdiHjFa4KZ+hPsqcJpQZdOtO6FKZ1SUxpEplUCWfep1UpTKlSmWxJ4XlTEk/qFYxWRXNb6c9ZhQsZxw7juHcTxt/+J5v++AUm//wjgaZbyHPbjzbCjCvJNtzKOkpvgTsj1QE8Vkl5pIpgTBXCmCqcMbU+49VI6WuO5GZ1GBcKA2hNdKEu1JqGCDFNUhsqQ6zJ8zYn2eUAUaIdyGy2k+G2i/JgE7QKEWcyj3IyxYEOhR1NYUJXwyq86TbcLXaiv/wY90qEZTmXla6cTnOmKcqaIu8DFPnsp8RvH5XBh6mPElEXKaIy2JzyAFOqgsyoCjSlzGc/xZ5G1AbtRy09TGe8Necy7Lmaf5y75b4M1EdyX5PIk1OFvLitZnH0AotPbrE4MSBcGp4Y4N3kID9MC/H9lJD9vp0eZGl6kMXpQd5MD7A0LSzRWV7ZWDYrXKtYnnu4EdW5J0Ld98Vj3q7E3GOW54WM9+0HgxRr0I5/FB8uQ//F6h218/oHsw93MpxbtyRHD+5qD++ZjQ9pfadrGDhb98ke3pX67s22j+H9EF9hBeT6STUlV5oEdK80ZXzwsJbMpbpkLtclc6UumSv1SVyuS1zr461WcKlawcVKORfKo/RTa0GczPGjK9OHzjRPutLc6Ux1RZ1gR0OMJU2xIprjbKmLtqEiTESm+yEiLA3wOfAvvPZ/g/eBfxJsuZ1IyS4CLbbjdWgT/uYGhIp3EyraRYiVEaFWQnkhymYHUskOZLYGyO12EGu3gxjJdqTibURZbyXSagtS0RZibLaS5LiDHPe9VAQcRi0Tr8J7ryyYS8oTdCY6oJJaUhNoQl3wQVSR5rTHijmVaMeFdCeu5hzndokXIw2hjLfHMtkRx3RHPI+bIhgo9eFWlgsXFWIuyqy4KZfQo3CkL8WVwUx3BnO9GCr0ZbDAl4F8H4YK/Lhf6M9YYSAPCoMYKwhkONePAaUPA7m+Arr5/gzlBTCY579a410fQ/qa73CuP/fzAxgtDGKsMIixomDGioJ5UBTMWFEIY0UhPCgO5VFpuABveSRPK6J4XiljojqWiZo4JmrjGK9VMF4Tz0Stvr5bn8xkXRITtUlM1CQKUSvUfCf1v5usTWKqLpnp+lRmG9N40ZQuRHMG8+pMFnTZLOiyedmq5GVrDgutOQLGrTnM65TMabOZ0+rx1WQxpxE+z+mUzLflCnXdjjzmO/KY68hlrj2HeV0W85oMZtUZTKszmNKmM9WaxlRrElOtCqa0sUyq5Ey1CEcxp1rSmGhO43ljMo/q4hiqiORCqjfNYY6Ei/aw79s/s/WvX7Hpz19htvW/iBIZUuZziPYoc64mi7md6Uhfvhv3qwJ5qpLxSCNlVBfJqFbKmDaGMa2c+7oY+lVSblSFci7PF12CM3Wh1jRGiGmRSqgOFVHga0mqqwnRNjuIkWwjw92IshBjtPEizmU7czrNke4kO1oijlDhtZPGoH10xJhxKd2WnpJjDFS6c6/UlZuFzlzJdeFchgst0SKKfUwo8tlPkY9QM26S2dAkk1ATbk1lkDkVAWaU+R2mxHs/RZ67qQrYT2P4QdpiLTmbZse1XFfulXoxUBPMcGM0D9szmL5Wz6vhM7x8dJ2X+haypfE+3k0M8MPkIO8nh1ieGGZxcoTF6fsszo6wODvI0kwfb6cHeTc5wrvp+7ydGWX5xShLc2Mszz9geeEBb+cf8m7+kTBO/GIlhLHit/NPWF54wvK8/myQfjeDgOvaIcy130+sxvrx4XXw6ocjPhEb9zLUrv18+mN4V8oPnxqcWMl4b/0ceD/o273SlLUK7+VVeNdayAR4k7hStwbvxZr4dfDG6OEN5UyBAG9nhjcdqSfoTHWjI8UFdbwt9TILGuXWNMfZUCsVUx5qTbqbCWHm2/De/y3exv/E9+C/CLU2QGq/h2BrA7wPbyLAwoAwmz2EinYTbGlEsOUOwqwMiBQZIJUYILPbQaydIQp7I2IkBkSJthFpvZVI661IRVuR2WwlwcGA7OO7KfM7iEoq4nSKM9fzfeirDONKnhddKU5oYsTUhx6hPuQwzeGmaKMt6VZIOJciLKG+lu9Gb6Ufo83hPNXFCF0OWhmjtcH0Fpzgaoo9l2JFXJeJuR0j4V7iUfozjjOg9GCwwJvBfG8G8r0ZKvD9BLz+DOT4MpDrR3+eHwN5/h+hO5Druw5eIfMdyQ/gfkEgo4VBAr56eMeKgnlQLKD7sCRsA7xPyqN4VhnNeJWc8epYxmviGK+J43l1HOM1+se1OgHWFWTHqxNWof0Q3pmGVGab0njRnK6PDOZUmcxrsljQZrGgzWZB34e7oAd4QY/vvDabuVV4s1bhnWsVMuS59lwB3Y5c5tpymNdmMafOYFadybRGD68ujSldEpPaeCbVcUw0y5loVjDZksRkSwrjzck8bUhkrFJGb34IrTIXctzMcDPewpb//JJv//gFm//8FdYG/yDWdhc1/kfolllwPVXMXeVRBorcGa0J5KlaxkONlBFtJPe1UsY0MYxq5Yy0xtCviuJaRTCnlV5oFUepC7WiMUJEc5QNVSHWFPhYkOp6gGixATGSbaS7G1IWYkxrog0Xc45xNsOJU8kOqCJNqfQW4G2XmXIxTUJP8TEGKty5W+LCjYKjAryZLqiiRZT4mFDss58i371r8EYL8FYEmVPmf4QSn0OU+BygxHsflQHG1IeaoJNbcCbVlqs5Ltwt8aC/yp/BugjGtMlMXK5irr+L+bHLLDy7x+tnPSw+7+HteB/fj/fzfmKI5YkRFidHWZweZXH2Pkt6eN9ND/H91H3eTwv13RV4l+aFWJ4XTgS9n3vE93OP+P7F2j6Ht/NPWFqF99kGYD/czfApeFe+/7jGuw7c9dvK1sfqqPAHj2gr+P7UxNoKvrf1Y8Ifwru69FydxzVVjn5YIntdmeHDNjJhB69w1HIN3Uu1CVzSw3uxKo4LFTL9uLAwPNGt9KUjzZO2ZHfako7RmuiEKs6GhmjzVXhrokSUBluSesyYELOteO3/J94HvsX/8CYixEbEHN1HqNgQX7MtBFkZEiHZS5ge3iALA0IstxFmvY0oGwHeOPudJDjsIkayQ4/uNiKttyEVCw9uCfY7yHDdSbG3Mc1RVpxOceZGoS+DtZFcL/TlZJozrQoJLZEWNIaZ0hB6mJYIUzrkIk4n2XE+/SiXlC7cKHTnbrk3Y83hTHclMNkWx9OWKEYq/Lmd5cLVeAlXZNZck1pzO96O3jQX+rPchLptnvBwNpzvw/1Cf0YLAxjV122HV0aBc33pz/WlP9ePAf3nlVhFV18nHs5fg3c9vmsIh3wCXSGeVUQLLWNVsTyvjlsX+sy3ZiO8K5+n61NW8RWy3RSh1NCczmxLxmq8UGUyp16JLOY12QK0unX46nJY0CqZ12Qzp39Ue6HJ4oU2mxc6JS9ac4TOiLYcXrTn8KJVyZwmixfqTGY0GUxrBXgntelMaoRLEuMt8TxvjOV5UxzjLQmMqxJ43hzPk7pYhosjuJnmS5WfiAhLQ6y2/Y1/fPUZ//jqN2z985fYGvyDJLs9NAaac1puxa10Cb15zgyXefKgLogn6mgeqKMYVoUzrI7kvlrGfU0MwzoZvS2RXCkLoDvTA3WsA7UhltSHWdMUKaIyyJI8bzOSnfcjFW0n2mYL6W6GlIca055sy5V8dy5kuXAmxRFNlBlVPrtoDNpPW7QpF1Il3Ctypb/cjTtFTlzPc+RKjhPnMp1RR1tT6mNCia8xxb77qAw+QoNUrL8+bEV5oBklvoco9jah1MeEcj8TqgIPUBt8AK3MnNMpEq4onbhT7EZfhS8DNaGMqBN4er6UmXutzI2c5+XT27x6eoc3T++w9Owe75738m58gLeTIyxP6eGduc/izCDLM/28nxnmh+lR3uu3lAnwjrKoj6W5sQ3w/rCyRGf+6Y/C+6mlOCufP4Xv/wjeT51w/3gb2cqOho1Z7wq8K/jeaS/ZeG1Cnbda1/138K6ccN+Arj4uViu4UCnnfLmUc6XhnCkK5lR+AN3ZPrSnnkCXeBxdogvaBEdUsTY0yixokotoUdhSKxVTEmRJiut+gk0347XvG3xNviXQbAuRkp3InfYTLjHC32IrISIjIm33ESbaTZD5DgLMthFotoVgiy1EiLYjszUkzn4XiY57kEuMiLTeTpT1dqLEBkKGYWNAvL0BaU6GFJzYS2O4BSeTjnKz0JfhBik3iv04leFKW7wtqihLmsJMaQw9TEu4KW0yK07GSzibYs+FTCcuK124mn+MwdogxttimWyPY1In51F9GH2FntxMOyp0OERZcCPOhrvJjvRmuApZb+4JhvTwjhT4bRgfHsr312e1fnp4fTeg+1Pwrsd3Y/a7EV4hInlcFsnTcinPKmQ8q5TzrCp2NZ5XxfG8Kp7x6oQN+K4vK0zVpzBZl8xUfQrTKzXeT8C7Play2XmdUgBXl8NLXQ4L2pxVeOc+hPcDfGd1SmY1WcK0my6L2dZMpnUZTGrSmFSnMqlKER7RmhQ8b1YwrhLiWVMcD6qiuZcdyOnoY6Q5HsDB8O/s/vvX/Om3v+IfX/4Gw//8PS47vyXr6H60IRaci7PmdoaEvgIXRiq9eFAfxGO1lDFVJEMtYQyrIhnVyISMVyejtzmCSyV+dKYfRx1rT12oFQ3hVjRGWFMRZLEKb5T1NgFed0MqwkzoTLHjWuEJLimPcTb1KFqpOdW+e2gM2k+r9AjnU2y4uwFeB67kOHE+0wmNzJoynwN6eI2pCDpCXYQ1teEiqkIsKPM/QpGXCQUnjCn1MaEy4BBVgSbUBBmjjjblZJKYS1mO3C48Rm+5N/01wQyr4nh0poCJW83MDp3i5eMbvHp8k9ePb7H45A5vn97j3fN+3k+O8G56lKXpURanR1icHmRpeoB3M8P8MDO2Ed4Xa/Au/yS8TzeUGj6F76fWQ65H9/3C+Ma1kCtbyj61j/cjdM/WfnRl4lPobsx4Pw3vpx7XVjLeay1KrrVkf2I/Q4p+B2/K6pjwanlBH5dqE7hQFcf5ihjOlUVxpiSU00VBnMr3pyvbh7ZUD7QJx9AmOKNROKCKtaEpxpKWOBvUCfbURUsoCbIi2WU/QUc24bnvv/E79C+CLbcSZbcTufM+ImyNCLTcRqjIiCi7fYSJdhFguh2/Q5vxO/QdAUc2EWa1lWjJDhT2u0k6uo9Y211IRTuQincgtTFEZmNIjM0OFLYGJDsYkOO2i7oQU7oSHLhe6MtwYzQ3S/w5nelKm8KW5ghzmsNMUYWboo00p01qSVesiNOJtpxPd+RC1lEu5TjTU+HDQ1Ukz1vlTHfEM66OZrQqkJ5cN64lSLggNeeK3Jqb8RLupToxmO3GUM4JRvK9GMn3Zjjfh6F8X6Fft8CfoQJ/Blfw1ZcV+nN8Pgnvao03z08Yqsj7GOAP4V2NkggelUTwuDSSx6VSnuh7eJ/pM99nVXE8q1Ssw3cjujMNaUw3pK61kTWkMt2UxsxPwDunztLDKjyiLWhX4M3V47uW9a7+3QZ8lcy2KpnVKZnWZjGjzeJFm7B7YUaXyaQ6jUl1OpPqDCZUqYy3JDKuimdCrWBcFcvTBjnDZRFcSPCgzltE4KFtGP31d/z3V5/x5X/8km++/gLj//4L3sZbKDp2kK4IKy4prLidIaav0JmRKi/GGoJ4pIpiTBXBcEsY99WRPNTKedgay2irnL7mCC4W+9Ce6oo61p7GCBGNEdY0RVoJK1C9TUl22UeUaBsym61keuykKvwQ3akO3Cjy5LLyOGdTj6KLtqTWbx+Nwcboog5zLkUsZLwV7twpduZGviPXcp25mO2MVmZFuY8xpT7GFPsYU+Z/mKoQC6pCLKgIMqfE7zD5J/aT67aXEh8TKoOOUBV4kOpAY1qijtAZb8WFDDtuFbjQU+5Jf00gQy0xPDiZzbOrNcz0d/Dy8VVePbrOm0c3WHx8i6Und3j7vI/vp0Z4Pz3K8vR9FqeGWZwaZGlqgHfTw/wwM/oRvEv6bPdDeL9fWZSuh/ftwlOW55+yPLfx+OXPOQH0b+H9EN+P0P0ReDdemtiY7a6fXPsUvGu31fI3wHu9JZvrK8ctG9O53JC6rsSwsX/3Yk28fjlOPJdq47lQFcu5chlnSiM4XRzMqcJATuXp4U0R4NXEO6FW2KOKtaFZboVaIUGb5Ei9zJaSIGuSXfYTeOQ7vPb/g4Aj3xFmvR2p/U7kTnuJtDUi2Go74eKdSO32EWa9E//DW/Ex+Q7vA9/id+hfhFpsRWqzgzg9vHF2u4kWGxFtY0S0ZCcyiRFyG0PiJAYk2m0jy9WQqsBDtMXZcq3AW4C31J8zWcdoU0hoDjejJcwUbaQFrVGWtEZZ0B5tyal4G86l2HM+3YHzWY7cLPZgsE7IgqY745lqi+NJcyTDZb7cTHPkotySSzFWXJVbcyfJnoEMV4aV7ozmezGS78VgnlB6GCjwYaDAj4ECfwbX46uH90fxzRViZahi+BM13xV4V6M4jIfF4TwsjuBhcQSPSiJ5XBa9Dl4Fz6sVPKsUYg1eIbudaUhbbR+bakxbjemmdGZW0c1k9gNw5zX6Oq5agHdeK2S6L3W5AsJ6eNcy37VHthV8Z1uVzOiymdJlMaUT4F1oz+GFLpNpdZrw0KYREB5XJTGuSmBCreBZs5yxaim3cwJpCbEnWbwXybb/4i+f/5KvP/sFn//6l3z3x6+w3PQPwk13UON5hHNSEVfirbiVbk1vkRPDNV6MNgTysCWC0ZZwhltCGdVE8bg1jkdtCsZa5fQ2RXCh0Evo4Im1pznKhqYoEU1RVlQGm5Pvo4fXWg+v+06qww9zMs2RW0VeXMlx41yaE60yK+oCjGkKPoA28hBnk0TcK3ZlsNKDeyWu3Cx04nq+C5eVLrTKranwFeAt8jKmxPcg5YGmVASZ6csMh8l134fy2C6KvA9QGXSEysCDVAXspyniEG2x5pxNs+F6nhP3yjzoq/FnqFnKaEcajy+WMHVPw8sHF3j14DJvHl4TTsA/usXbZz18PzXM99P3eTs1wtLUEIuTgyxOCnt630/f590KvHp8l+fGeDs3xtu5tRrv+xdrNd718L5dB+//C76/+PCa8KcWof84vBt3NHwK3o/xLV1blPNj2e7qmZ9crqtWMt4srq52NKyDty55YwtZtUIPr4JLtfGcr5RztiyaMyXhnC4K4nRBAKfz/DeUGjTxwmXhVXjjJeiSHWmIsV3LeE034X3gG4LNNxNhY4DUzgiZ4y4iJUb6VZC7iLbbT5j1TnwPbsbL+Fu8jP+J36F/EWK5FamNIbF2u0hw2EOc3W5iJLuQSXYRLdmFTLITuUSAN8F2KxnOBpT5GaOWWXM57wRDjVHcLPPnrPIY7fESIdsNM6NNak1HtIi2SAvaoszpkltzJlHC2VR7of8x/xi3Sz0Zrg9hvFXOVLuCCX3JoTffjWvJtlyKs+ZitAU34yX0pToxlHWc0VxPhnM96Vd60Jdzgt58b/oKfOjPX+lmEDLZgVxh78IKvh8CPJDry2CuL4M5vhvw/RDeB8WhPCgOE6IojAdF4fqI4EFRxCq8z6sVTNQm6h/SPig11CULmW2j0DI284kQwM3ihSpLD2w289qV7DZXX1JYQ3d9zGuU+hDwndcqV+vBc61CbXdWp2Ral82kLosJXSbT2kxhnFiTwZwmg1ltBjO6DCY1KUJtt0XBRIuCR7Uy7uSH0h7rRorDAZy3/x2jv37FF5/9gi8++yVf/ubX7PjbH3Ay+o4E8R7U/hZclou5Gm/BjTRLeoqOMlznxUiDP/ebQhlpCmW4OZQxjZQnbQoet8czqouhpzGMs3kn0CQ4oJbboZLa0Bwl0me8a/BGWm1FKtpMxnEjqkIP0p3iwM0iT67kuHE+3YW2GBENgSY0BhnTEnaAUwlW3Ct2ZajqBL1lx7lT7MKtomNcyz1Ge5yI6oADlPkYU+C5nyJvE8r8jlARYEZloDmlfkfIdd9HtutOCjz3U+Z/iAp/E6r8jWkINUETfZiTSVZcybHndslxeqt9GWyKYLg1gQdncpm4Wc/88Ele3j/H67E1fN8+vcv3k4N8Pz3Cu6lhlqeGWZocZHFykKWpIZan1trJ3s6O8vbFGO/mHvB+/qEQcxu7Gt6tTKzNP9kA74cn338uvp+s8f5cePvP1P6ba8I/ge86dD+cWls95a5egTeLa82ZH8CbIrSR1SZxqTaRizUrZYZ18NYoOF8Zw5lSKaeLwzhVGMjp/ADO5PlzSv+4pks8jjbeCXWcHS0b4D1Kg8yWkkAB3hCzzfgd/JZQq61IbQ2JtjMi2s6IKIkhEWIDpJJdxNjvJ8zKCB+TTXju/ydexv/E99C/CLHcRpTECLntThR2u4iz243cdjcyyW6iJbv18BoRJzEg3nYrqUe3U+S9l8YoCy7kuDPYGMXNcn/O5R6nI8GWljAz1GHmdESL6ZSJaYu0oDXCjE6ZJScVIs6k2HI+y5GLSicu57rQU+nLY7WUyfY4ZjoTGNfIGKn0447SmSsJYs5JzbgWK+Jegh0Dac7cV3owpPSgL9udHqUH93I96cn3pi/fm/58HwbzfBnOW9m3670h1iPcn+PDQI4A70oM5a7BO6ZvJxPgDf0kug+KhIz3WVUsEzUJTNUnM1WXvOExbXKlr7chlemmdAHYlkwBWFUWs+tifUY7r8tloTWPl635vGrL52Vrnh7g3B+Fd0GrD91a69kKvCvZ7oQuk3FtBpPqdGZUacxpMnily2Jel8GMLo0pTRLjzXE8b4rjeaOCoXIpp5N9KfKR4LF/MwZ/+Iy/fPFrfvHrX/Lb3/ya33/xGfu++Qs+xttQHj1AV6g1NxU2XE8w53qqOT3Fjgw3eDHc4MdwQxDDjSEMNwnwPm2P53F7PPd1Mu7Wh3A6xw2Vwha13BZNtIQWqYjGSEsq9PAmOe8l3HILUdabSHfdQWXwAbqS7bhReIIrOe5cyDhGh9yGxuBDNAQZ0xi8j644c+4WuTJc7Ul/hRs9Zce5U+LGjYLjdMXbUB90kHKfA+R77KPQ8wClvoepCDCjKtiCigAz8tz3keWykzz3vRR7H6DM9wBV/geoCz5AU/gB2hVmXMiScLPYhXtV3vQ3hjKoieF+VxrPrlTwoq+VhaGTvB69yJsHV1h8eI3lJ7d5P97H91NDvJ8a4t3UEMurWa8wbLE0NbwK7/sXY3w//5Af5h/yw/wjYWnO3CP9CsmHvH3xSD9AsQ7ej84D/Xx8f/FThy1/Et4zQny4mezfZ70CurfXofvhZrJVeFUn0RfrAAAgAElEQVQ5XF9X212LtLUR4dpELtV8WNsV0L1YHcf5ChlnSiI5XRQqwFsQoD/5I8DbmuSGNt4Zdaw9LXIxTTGWqBQStElHqYuWUORvQbLzPsIsthB45DvhoczOiGhbQ6SSHfowRGa7+wN4v8XH5F/4H9lMqJUBkfqSQqzEiBiJETKbnUjFO4kSGQkrI213EmdniMJ2KymO28g7sZvaMFPOK90ZaormdmUgFwo86Ep2QB1hgSrMHG2EJa2RlrRFWtIeZUmHzJKuWGtOJdlwNt2ec5lCyeFWyQlGGkN5oolmoi2OcV0MjxpDGSzz5maGIxdiLLkcY8VVmRW34+3oS3WmL+MYvVlu9Co96Mk9QU+eF715XvTleTOQ68NQri/9Sm96sz314UVvttdHAA/k+KyD128dvEFr8BaFCaPCK6WF0igel65sJpPytFzIdidrk4RhiIZUfeeCPupTmKxPFeBtzljFdUGbIwCryWFek8u8VogFnYDty7YCXrYX8KqjkNedRbxuL+RVW4HwnS6fBV3exwjrcnjZmsvLtlwW2nJX4Z3VKZnRZjGlzWRSl8GkNp0pTTrT6gzmdJm8bMtmTpfKjDqeaZWC6ZY4njXEMlol51JWCKWBRwmxNubwpr/zl89/ze9++xm/+M3nfPHF5/z56885vPlvhJnuoOT4Qc5EWHMnQcyNRHNupJvTV+rEaLMfw43+DNYFMtgQxFBjiABvhwDvsEbKrZoAurNcaJKLUcXYoJVJaJFa0xhpQUWw2Sq8YeabibD4jhTn7ZQF7KcjQcK1fA+u5LhzKcuNLoUdzWGmNAQdoNZ/N22yI9zMd2ag8gT9le70lh/nXqkbtwqPczrZFlW4KZV+JuS576PghDElPoeoDDSnLlxETagVxd4m5BzfTa7bHmG82OcA1YGHqA0yoS5kP9qYw5xNF3Gt4Ch3Kk/QWx9If0skQ63xPD5XwPStRuZ623g1cm4V36XHN3n37C7vJ/p4PznAe/3QxNLUMItTQ7yeHOTN1PDq2fd3L8b4fu7Bx/DOPeLt3EOW5x6xNCfAuzwvPK79j+D9sGPh58C7emXiR+D96Vqvvsa7Dt0Ps96VybXrKuVqpiuMBa/Be6UxVQ/vh+jGc7kunks1cVysiuV8eTRnisM5XRTCqYJ18Ob40pm+Aq8L6lgHmmPENMosaImzQZPgSE2UDQU+ZiQ77SPCahsh5puR2hgit99FtGQHkeJtREt2EGO3kxj7Pcgd9unh/Q4v43/he3AzgWbbCLU2JFKyk2gbQ2LEBkSLdiAVGRJpbUi41Q6kYiPkdruIszdCIdlGkv02lG47qQw+xNlsN4abZdypCeFSiRcn05zQRFmjCjWnJcQUdagZbZFWdEZb0yGzojPGkpMJIs6k2nIm1ZbTabZczT9GX7X/am/veFssz3UyHjWG0ZPnxmWFmAvRFpwNPcyVaCtuKWy5l+JEb+ZxepUe9OZ60JN3gt5cT/pyhcm1wRxv+rI96cnyoCfrBD1ZnvRkeX6E74BSiI3wBurhDWGsSMh0V9B9UiblaXk0zypkPC2X8aRMxrPKOCZqEpiuT1kdgJhtTGOmIU3/kJbGVEMqk/oVj3MaJQu6XF63F+gh3Riv2gp53V7Eq45iXnUW87qrhDfdpbzpKuFNR7HwXVuhHt+N8L5szeVVex4v2/NYaM9jXj/pNqvNZlqTxZQmg2ntyoKcDKHc0CbcW5vTJjHTLGO2WcZcSyxP6+T0FsvQxPogtTPDfPt3fPOn3/PLX/6SX372Ob/44vd8+fVX/NeffoeVwT+IFe2k1vMwl6TW9CSJuJlkxo0McwYqXHioDmSkMYD+Gn8G6gIZbAhmTB3Fs44EHrcrGFJHcr3Kl46MozTIrFDFiNDFSFBJrWmMMKMi2IwCX1OSnPYSaraJMLN/keS4jRK/fbQqxFzNc+NKjjtXlB6cTHRAHWVJfbAJVT470UQe5JrSkb4Kd/or3emvdKO3zJ07Rcc5n2ZPa7QFNQGHyD2+lzx3Ad7qYAuapBJhXDngCHkee1Ee30226y6KvQ5QHWRGdZAJVQF7UElNOJViyeU8B26Wu3Gv1o/exhAGVDIedGcyfqmC2dsqXg6e4vXIed6MXWbx0TWWn9zk3fO7fD/Zx/fTg7ybETLcN1PDvJwc5PXUEIv6rPfd7KgArx7ftTWRj1iee8iSHt6luccCvHOfOoj5/wjvT10VXt/VsAbvxxvJ1qP7fwPvhxnvDU0e11VK4VFtFV4B36uNaVzVw7uxrquHt1YhoFsRw9nSqFV4T2/IeH3oSDtBa+JxtApn1LEOtMjXdzU4UhNpQ8Fqi40BYZbCI1mMnRFSiQGR4q3I7AyJc9xNrMNe5Pb7CLMyxMdkE14HvsPv0BYCzQ0IFRkRKdlFtMQQuY0B0aLtRFptJ8JqO+FWBkjFRsTa70Fhv4tYyTYSbLeS6WJIqf8BTmUcY7Axmjs1oVwt9+NkmjMtERY0Bh2hOegImlAz2qXWdMWI6ZRZCeWGeDFnUmw5nSLhZIoNF5VO3C71ZKAmkAfNkTzVyHjeKuepOprhCn9uZ7lyKVZMd/BBzoabcllqxc14e3rTj9Gf7UFfjgd9uSfoz/WkP9eL/hxP+pWe9GWfoCfLg3uZK3FiA74r8H6Y8Q7nCRnvaGEwY4UhjBUK8D4ujeJpudC7O14Vy/PKWJ5VyHleJTyiTdUlr06fzTZujJmmdKabM5jTKHnZmsfr9gIWO4t501HMq/YiXrYX8rK9kFftRbzuKOZ1ZwmvO0t501XKYnc5SycrWOwuZ7GrjDedJcK/aSsQsl5drtDd0JrHy7Y8Xrbnr6HbKowXC49mwoiwsIMhhSldOlOtWcy0ZTDbns6sNpEXLTHMNMYwWR9Db0E4ulhvUtxssNtrwKa//pk/fvUVv/7st/z6t1/yqy/+wB//8DX/+utX2O/6b1Lsd9Pif4Srcmt6U8XcSrXgRpYVA1VuPNSGMNIURH+1AO9QYzAPNFKedybypCOegZZwrlV405HhSFOMFRq5mLZYWzTRIpojLYTVkP4WpLgaE26+hXDz70hy3EaRz160sdZcynblstKNK0oPTicfpTVGTGPoISp9jFCFH+BSph33So7RV3FcD+9x7hQe42K6PZ1ya2oDD5Hjuptct30Uex+kOsSCFpktLTI7qkMsKPY5SK7bXjKdd1LsZUJtiAU1wYeoCtxHS5QJJ5MtuZRrz80yN+7V+tLbEMRASxRjHSk8P1fE9I0GFvq7eDV8ltdjl1h8eIWlR9d4+/Qm30/c5fupPiHrnRlhaWaE1zPDvJkeZnFqmKWpkdWLxO9nx/j+xQO+n3vI+/lHvJt/xPL8I5bnH38M77rHtf9xqWF9/+6n8F2f9f47dP9v4V2/IOe6Jo8b6pyP4L3alMbVxjSuNaRyuS6JC9XCJrLV8eAaBZeq47iw+qgWyemisHXw+nMm349T2T50pHqgiz/2I/A6UBNhQ763GSnOxkSLDQm33o7UZgfRtjuIstlGpHgLMfaGxDvvJe7oXuT2ewmzMsTXZBPeB77D78g2gix2ECraRaRkt9C9IDFAKtpGuOUWwiy3EmZpgFS8kziHfSjsdyO32U6czRZSjxpQ6L2PzlQX+uqjuFMTxvWqILrTXWgINaMu4CBNgYfRhJrRES3ipFxCl8yazmgrTirEnE2241SSDV2JIs5m2HM1/xh3y7wZqg3mYYuU520KJtrjedQYyWCpH1cS7WkLPEBX0EFOhRzhikxMb6orA1keDCg9GMg9wWCuJ4N5XgzknKBP6UFvtgf3Mt25l+nO3Qw37ma4b8C3X+m9rtTgtwHelax3tCCYscJQHhZH8KRMyvPKGCaq45isiWeyRsFEtWL1IW2yNnm1a+FFU8bGaBHqtyuZ7mJnMcvdZSx1l/K6U8hshVgBt5w3XeUsdlewdLKSt6erWD5VxdLJSt50lfGqs5iX7YUstBawoMtfqwO35/Oyo4CF9jx9iUFAd0KdzrgqlXFVMlMtSUyrkphqTWeqI4vJ9jQmWpOZ0cQz3yJnqj6GJ5UyziX7ke0p4dihXWz5r7/wm//4Dz777Rd89sXXfPa7P/DZ7/7IX//0ewz+/jXH9v+THNe9tIWacTNBRH+GmNsZVtzMETNYc4JHrRHcbwqmv9qPwbpAhppCeKiVMdGdzJOOePqbw7hS7klnuiMtcmu0sTa0x9mhixGjirKkNsyK0iAr0o+bEGG5jXDzTSQ6bqfQew9qmSXnM45yKfsYV3NOcDbVhU6FLc3hR6j0NqI5dB/nU8XcLnSmt+wY/ZVu9JQe406hC5czHDilEFMXeIhs553kHNtDsbcJ1SEWqGLs0MQ60BAppiLQjDyP/WQ4GVHsdZD6MGtqQ45QHbiflqiDdCdZcjFnHbz1AQw0hTPWmsDTUzlMXathvq+dl0OnhXLD2CUWH1zi7eOrvH9+ix8me4TdDdPCOsjFuVEWZ0YEeCeHhUXpk8O8m77P+5lR3uvPvr9beMzbl49ZXtCDO/9kteTw9n8D3o/WQ36A70dTax/cVvt52e4HY8M/Au/anoaPM14B3lSu1qdwuTZpdQvZ+r0Ml6qF3l3hUS1iFd4zRUGcKQzgdJ4f3VletCW5oYlzQRN7VA+vhGa5Nao4iVBqiLAh38uMVJcDxNjuJFJkQJSNAVKb7UTZbEVqs5U4RyOSXPcT57iHaMkuQiy242OyCW+TTXp4DQV4bXcjszUizs4AqWgrYRabCbPcqs94dxJnv5e4dfAmO2wnz2M32ngHblQEc7MqhJs1oZzMOEZ9iCm1AQdpDj6CNtyCjmgR3TFiOqOt6JBa0h0r4kySLScTBXhPpUg4l+nI9Xw3+ir9GW2M4LFGzrPWeJ6o5Dyoi+RmlhvdURZ0hR6hM/Ag5yMsuKVwoDfFlYEMNwazPRjKOcFQrif9OR70Kt3pyXbXZ7xr8K7g25vtSV+2N/0/kvGuwlsYsgrv41IpzypiGK9agTeByZoEJmoSmNDDK+xcEOCda84UoiWLObWSeV0OL9vyedNZxGJ3Kcsny1nsLhUQ7SjiZUcxrzpKeN1VxpuuCt50V/Cmu5Klk1Usn65m6VQVS6cqedNdzqvOEhbai1hoK2ShrYBX7QW86ijQo5svLEnXZjOlyWBclcbzllSeqVJ4rkpmUpXElDqJSV0qk21pTLSmMK5LZEIVz2RjLEMlEVxK86cswAE/i32YbP6Gv/7+S371q1/x2W8/5/Mvv+aL3/2B3/3uT3z71z+x/7s/4XvkO0o893NSas7tZBH9WWJuZ1lzM0/CYK0nj3QR3G8KYaDan6H6IEaaQ3mokzHencTjdgW9jSFcKvGgI92BllhrdHE2dCj08EotqQu3ojxYRKbbQaRW24m02EySowGF3ntokZpzJtWB8xnOXMpy42yqM13x9rSEm1LhbURj8D7OJFtzM/8ovWXHGNDDe7vAmcsZ9pyOF1MfeIhsp50oXXdT6GlMVZApLTIJmlh7mqTCMvZ8D2PSHY0o9DShNsSK2mBTaoJMaIk6TFeiJReU9twoc+NurQ+9df4MNoYwpo3jSXcmk5crmOvRsTDYzav753g9ep43o+dYenCBt0+v8n78Nu8n+3g3Pczyi/vCePCL+yxOjwjwTgzxdmKYd/re3/f60+9r8D7534V3wxL0H+nn/eS48Jmaj26r/Zw+3pXtZLd+MtvN55o6V2gjW9fNsFLbFTaRCQ9rF6oV+i1kCi5Vxwt7GfS9u6dLojhdHMGpwlDOFIVwtjiYM4WBnM7zoyvTE13CMVTyo6jljqjlDqjkElSxYtQKW7QJjtRG2JDvZU6aqwlx9nuQ2hgSKd5OpEhAV2a7jXinXaQeNybOcTeRoh0EmQk9vD7r4RXvItJ2DzF2O1HY7yBavJUwi02EW24lwmoHUvFOYu32EGe3C7mNAXE220i030b28Z00ysScz/fmalkQt2sjOJl5nNrgI9QGHEQVZk5rlBUd0SI6o0W0R1mutpWdSrDhZIINXQliuhLFdCfacDHTiXslPgzXhjLWHM0jjYJnugSeaeLpLQ7gfIIj3ZGWtPod4GTwEa5IRdxRONCf4spwpjvDSg+Gck/Ql+NOj9KNnmx3evXlBgFeIe5lutOTdULIerO9P6rxfgreB0UCvE/LY3heGctEdTxTtQlM1yV9sHdB6NWda85kviVbCJVSeDRry+dVRxFvukpYPFnG0qly3nSX8rKjSEC0vZiX7SW87ixjsVuA93V3JW9OVrF4qprFU1UsnqrkdXc5LztLWegoZkFfphAe4ApX4Z3VKZlUZzDeksqz5mSeNCfxpCWJp6okxjVJTGqTmNAmMa5NYkKbyIQmgadN8TysjeNiZhBVIc5ESEw4svUb/vsPX/Llbz/j17/6FZ//9rd89dWX/P7L3/OH3/2Z7X//Tyx2/I0I8VZqA0w4H2vB3TRr+pVibinF3Mi3Y6DWi4d6eIeq/RmuD+Z+SziPWmMY70riYWssd+sCOV90nPY0e1SxojV45QK89RFWVISIyXY/jEy0g2irrSQfFeBtijLjZJItZ1IdOZ/uypkUJ7oTHGiJMKPceyf1QXs5mWDB9Rx7ektdGax0p6fkGLfyBXjPJohpCBIy3myXXRR47KUi4BDNUhGaWDtaZBJqw6wpOHGAVAcj8t0PUBVgSU2QGXXBh1FJTelKtOK80p7rZce5W+NNX60fQw1BjGlieNKZyuTFUl7cUTPf38mr4TO8GjnDq5FTvBk9zdKjC7x9do23E/d4Oz3I8tx9ll8+EAYmVuAdH+Lt+BDvJoUe3/ez/zN4VybYPpxsWxkdFjLeFXw/6Of9ufD+u1HhD7Pdn4JXQDePq6oc4bbaj3QzXK5N4lJN4mp991J1PJdr4j+Z8Z4qDONMcSjnSkI4WxjIqVxfOtI9UMc50xRtT4vMHlWM/Sq8mjhbtPGO1ISLyfcyI83VhHjHfchsdxIp3k649RaiJduIdTAgyWUP6e4mxDnsJtxyG4FHNgvwHtyMvx7eMJvdRNntJcZ+J3H224kWbyXcchPhVtuIsBbgjZHsJtZ2F7ESQxS2BiTabyfD1ZDqcAs6M45zsdifO/VSTmW5UxtiSk3AQZpCTdFEWNAWZUWH1Ir2KKGftzPGipPxYk4lSjiVbEtXgphWuQWnkmy5medOX0UAA7Xh3G+K4YkukYn2FEaqI7mp9OSs3Bat7wHafQ9wJvAI1yKt6Y13ZCjtGENZbgwq3elTunFPeZwepTt9Ss8Pst4VfD3oyfKkL9tL/8D2QY03f6XGG8pYYTgPiyN5VCIVHtMq5PqsN4HpuuTVvQuTtclM1aUw25jOfEsWL9VKXqpzWFALnQoL7fm86ixafSxbPFnG665SXrYXsdBWxEKbHt6uct50V/K6u4JXXQK+AsCVvDlZwauuMhY6SgR4O4p42VGk/3+LeNlRwHxbHtPabMZb0njanMzjpkQhWpJ4ok7iiTaJZ9pExjXxTKjiGG+J43lTLP2lkVzMDKQ8xIlwyUFsdm1my1//wB8//4zfffZrPv/s13z1xW/409e/4y9f/4G/ff2f7P3X33HY90/iHHfQHHqIi/EW3E23olcp4laOmBuFDgzU+fBQG8loUyjDNYGMNIRwXyXA+7wzkQc6Obdr/DlX4Ep7qj3qOBE6hYQOhS06uQiV1IKGCGuqQm3IOWGKXGyEzHobqU6GFHrvpSnSlO5ECaeS7TmT4sTJREe64h1oDjel1NOI2oDddMaZcSXblp5SV4aq3OktPcbtfCeuZtpzLtGGxuDDKF12oXTZSb77bsr9TWiMskQll9AcLaEuXET+iQOk2BuSe9yYMh8zqgPMqA85glpqTkeCFWez7Lhacozb1Z701PgwWBfAaIuUx21JjJ8rYvpmMy96WlkYPMnL4ZO8HO7i1f1u3jw4y9KTyyw/v83y1IAA76uHLM+NsTQzwvI6eN9P6jPeVXgfrZYalvTorsH77JPwrh8d/lF4+87V0beC78VGIfTZ7kd9ux/C+xM7Gtajux7elbWQ/xbeFqV+4fnasvO1/l0B3Yvr2sgur8ana7xni0M5XxrK2aJATub40JbqRnOMI/WREpqktrTIbFHJJahjxajjbNEo7KkOE5F74ghpriYkOhsjt9+jh3czMtvtxDsZkXJ8H5knDhHnsJtQ8y0EHN6Er8kmfFfgtTQkXLKXaIf9xNgbEWu7lWjxFsItNxNhtY1Ia0OiRDuJFu8ixmYXCtudJNgZkWT//xN2V11x51u79/fB/Sxri6fTaUlCcAhxgpbhLsEdqrBCqnB3dwvuDiEGBAIEj0t3XDpJr7XH2O/j+xxUQZKWdR9co8bgBXzGZP7nb04tUh10KA00piXBhuE8b2brohjK8qA21IRK/1PUBJ6mMdiYtnBTuqTmdEnN6JKa0RNtQV+cgEGlhNE0O3riBTRHnKEzxoyJdAemC1Q7fm9UR7DZGs+jnlRuNcm5WRHGpMKBNp9TtHoco9P9GCP+Z5mNErOkdGAp1YmlDBfmM52ZzXJmPtuNBfVy9C14Z1Jd1HHjepo78+meLGR6sZCpwvfjVEMQawUhrKtndrcOW94uidyueh9VJ/BLXdI2vo9rVft1nzam8fJCFq/bcnjVmsurtlxedOTyvDOPl90FvOop+gzeF11FPP8TeF/1lvOyp+yzvOotVVe7W/AW8bKniFe9xbzqLeZFdz5PO3N41JrO3cYkbjckstkQz2ZjAreaFdy6oGC9NZGN1njutcTyuDGKB7WR3KmUMpJ0nhJ/CcECI85qHOTQnm/Y9cU/+PJv/8NXf/8fvvnH/7Dry7+x95t/8N2OHfy481uMj/6Am7EGyc4GtEmNmVSYMZNmzlyWJddyRFwttGWx1ofNNinrTaGs1ASy2hDC6oUwNjuiuNeTyHpbNFerfBnKc1TBGyekI05Md/wn8EZYUhUqJsfTBLlYnxihFimOuhR6G9EkNaEvUURfohX9iTb0xlvTHWtNY4gxxR46VPnq0Rlzlol0EXMljixXuXOj1JmZfHsuZdgwphTTFGJMjrMB2c565LnrU+p7grpwE5qiBDRGiqgNsyTP/SRKK20yHY9R6HGGcl9j6oJNaJGZ0hVnzmCamMlCR65WuDNb4clCtS8rjeFstsVzdyCPh1N1/DzdytMbPTxf6uHFzW5ervTwem2AN5ujvL17lV8fLfDr05U/wPv+wU0+PFzmt0cr/PsTeN8/v8W7F7f49cVt3qo/sG2f/3l+bxvXv9rZ8NfwjtaxMFrHwlg9i59kYaSW+eEa5n//Wu2TqYa531e7n1a8PWXbmekuY7pLXfF2qvq7134/zfBZtZvDxaZMJupTGa9N+gRfNbw1CsarEhmvSmC8Kp6J6ngma+K5WPMJvOXRDJfKGCoOZ6AgmKGiYEZLQhgqCKAv04t2hQsNkdbUhAqojxDRFCmmJVpEq1zEhVgJLTFWVAZbkuNhTKrTKZT2J5BbGyAVHCXc4jAxVlooHA1IdjlOmscZYq31CT53BL8zh/A5fQjfM0fwP6dJkLkOEWJDomyMiLbSJVp8FJlA4yO8Am2kAh1kQl2iRLrEivWIt9JFYaNDqpMehX5nqIsSMZB9nut1UQxnn6c+wpzKgNOqIXP/07QEn6Mj3JwuqQU9kRb0RFvQE2vBkFLCeIY9fQlCmsNP0SYzZihRwsUMJ67keTFbFsxKQxR32xO515bIvQsJzGR70R1qzgXP4zQ46NDhZshEsCkzMRLmEu24keLEXJoj1zMcmc90VX1oy3RjLt2V2TQXZlKcmU5xYSbFjdlUd+bSPJnP8OJGhjeLmT7qG2vqilf9YW3rocRmkeqy8O2SSO6URvOgMo7Hny3A+RzeV62fwNuey/NOVdWrwlfVcnjdU8TLziJedBbysrOIV9vwlvOqp4wX3SXbedlTrE7RNrpb8G79/VlXPr90ZPOgJY3bDUo26xNYr4tjsyGO282J3L6QwMaFODZaYrjdEMntqnAWCwK5nOpNmZ+YEAtDzLW/5+DOL/n6n3/ni7//jS///jd2/PNv7Pni7+z7+h98u+Nf/LhrBxq79yPQ+YkACy2yPYzoij7HVJK5Ct5MATO5EmaKHFiq82WzXQXvak0ga40hrLdGcKszmnvd8axdiORquTdD2Q50J1nTHieiK15CT8JWq0EFb3WYiDyvcyRY6SMXaZPioEeh13EaI7bgldCXaEVPnBVdMRIags9S5K5NhbcubdJTjCZbMlfswGq1O4tlzlwvsOdKlg0TKRIuRJhQ4H6MXFcD8t0NKPU9QW2oCY0ySxplQhW8HidIstYmzd6AbOcTlHidoSbIhGapGe1yc/qTRYznOXCl1I3Zck8Wqny4WR/KWksMd/qzeHixmp+nW3h6o5vni708v9nDi+U+Xq0O8HpjlDe3p3h7b4Zff17k/ct13j9b48OTVT48XubDw4/wqireTfUzYdXFiXfPP4H32dbdtU8X5WwtRP/v8G7t7v0/H7GtY3FMjfBoHTf+At4tdOeHqpkbrFLhO1DJ9QEVvLP9FVzvK+d6TznXe8q43l3GbHcZM12lTHeWqFOszifVbuvWRrIcppqymGzMYLwuhTE1vFvLcSbrk5moVTJercJ3rCqe8ap4JqsTuFiT8EmPN5KhIhW6fXn+DBQEMlIUzGBuAD1pXrTGO1MfIaE6xIK6cEuaZAIuxIhpj7PiQowVjTIrKgItyfM4R7rTKZS2RsSJ9Yi00EBqcYg4a22SnAxJcjlOkutJoqz0CTyngd+Zw6pq9+wRAk00CbHQRirWJ8pa9UItUqhNhIUmoaZHCDPXIMJSE5lQi0iRNpFC1cmVaJE2Cjt90l2PU+B7lsoIS3oz3JmtlTGS60VTtIiqIGPKfE5Q4X2ShgBj2kLM6ZYK6IsW0RsjoDvGnEGFiPF0WwYThXREGtMpNaY30ozheDFTmS7MFPkwX+I930YAACAASURBVBbIzZpw7rUn8nI4h9VqGeNKJ1oDzlFqc5QKGw1aPY4xGGTCpSgxs4n2zCntmU+250aaAwsZjtzIcGIu3YnZVCdmkp2YTnZhJsWdmVRPZlPPM5fmzXy6NwsZPixlbV0eVt1eUwEcwlp+KGv5YawXhLNRKGWzOIo7pbHqZTgJPKhK5GG1kse1yfxSn8qzpnRetGSq2g2tqocSzzpytvOiM0/1QWxrhKyrSJXuIt70FPOmp4RXW9B2F/Oyu4iXPYW86snnZU+BKuoPci+6i3nWVcTTzkJ+ac/jcWs295vV8NbFs14by2Z9LHea47jXIud+UxR366WsVYRxPT+IzlhX8r2FBJgZYHz4WzT2fsPOL/7BF//8O19+8U+++fJf7PrqS/Z+/RX7v/6aA998w6FdO9Daswtrve+RCbUo8jpOn9yUy8mWXE+x5Ea6iPkcG24UubBS789mh5S1phBWavzZaArlTkcU97piudcdx2qzlKvFXgynOdCXaE2XXExvvDX9ibZ0xIpokppRF25OdZgFBd5nSLLVJUGiRbKtPnluJ2gINaE/QcSAQsJgkjW9CRK6YsXUB52hyFWbMg8dmoOMGIozZb7Ano0ad25WODFfbMe1PBumMq1ojzKlxOs4hR5GFHkcp8znNLUh5jRKhWp4LSjwPEGKjTYpNnqk2hiS53aKSn8TGsLNaI0xp1cpYjzbnqtFblwv92Kh2o+lumBuNkm53ZfGL5cqeTbbwouFXl4sDfL85hAvlod5tTbKm/UxXq+P8mZznHcPpvnt2U3+82yF//tslX//ssKHRzd5r/7A9v6xCt5/P7ujXo6jujzxEd1bvNvObfVC9Ht/uZf3896v6gTQ/9n6kLY0VsfiaK0KXXXmR2qZ/5OHE5/BO1ilQlcdFbwVzPWWM9dTroK3q5SZzpLP8im8qm1keVxqyWGqSbUKcrIh/SO86scTWy2HidqkbXjHKxMYr0pgslqVCfUayJESKYOFofQXBNKb58tAvj/DBcEMZPvTlXyellhHasNFVAebURdmTpPMktYYMZ1xNlyItqYhQkJ5gCX5HiakO55CaWVInFCbKIsjRFocJsFGhxRnI5TOx0l0Oo5MrEfAOQ18zxxRVbvGGgSZahJmqY1MrEuUtR6RYj1kAj3CzbUIMdmC9yhSoSaRIi1kQk3CLTSQCTRJsDMg3e0UeT7GlIaY0Z3mykyNlLF8H1rjbagJNaXE6wSlnkbU+pzhQpAZXVIhAzGSj/AmChlLtWZYIaQvxoxu2Tm6ws7SH2XOxVR7pvM9uJbvyUyRD3da43g7UcDd1kSuFwXSHSmmyF6LPPFPVNhr0eJpxGCwKZejJUzLrZlLtGU+yZYbabbcSLNjPs2B6ymOKniTXJhOdmMm2ZOZlPPMpngxl+rNfJqq6l3O9lUduszxUZ9+D2Tl0/Pu+RGsF8rYLI7idkksd8rk3KuI/wO+TxvTeN6cwQv1S7WnbVk8UedZezYvO3J51ZnP665C3nQX8qaraDuvu1V5pe7hvuhSfTh72ZOnSnc+L7oLeN5VyLPOQp50FPBzez6PWnN40JzJncYUNusS2ayNY6Mmhlt1MdxpjOVeQxT3asPZKAtiJseXvgR3ss9b4mOij4nGdxz86p/s/Off+eIff+OLf/2Dr7/+kp3ffM2eHd+wf8cODuzYxfc7dnFk9w50932No8FB4iU6VPqdZCjBnKupQuZSBCykiVnKtudmsRtr9QFsdESw1hTMcrUvm82hPOiK4UG3nHtdsaw0hHE534PhJDv6463oiRHTF2/NgMKOjlgRDRGm1IWbUhNmRpHPKVIcdFBYaZFso0+O80kaQkwZSBAxqLRiOMWG/kQJXbGibXhLXbWp9zGgP8qYuTxbNmvcWKl05EapLTOFNlzOtaYr1owK35MUex6nyP0EZd5nqA22oDFCSKNUBW/h+ZOk2umQbK2LQqxHltNxSn3OUhtiSku0GT0KEWMZdlwpcOV6mRcLNf4s1Aay2BDK7b4Unlwu58X1Fl4t9fNqeYQXy2O8WBnn1doEr9fHeLUyyKuVfn69M8VvP8/zf58s8f+er/B/nyzz/tES7x4u8euDm7x7tMpvv6jg3cZ3u8WgroCfbapzS3348p76/M8f10N+zJ/cXFONjf0R3htb+auK93fwXh+oVMNb8Qd4pzuKP8lfr4HcujgxUZ/KxHZ/N2V7D+94TRLjVSp4J6pUT4ZV8MYzUSlnvEK9BrJIPb9bGMBQYSDDBcH0ZfrSrnCjMdqO2jDVaev6cAuaIwW0RkvokNvQEqWG119V8aY5nCBBrEespSZRFqrrwIl2eqS4HEfhZES8vRFSkS4B5zTwO6tKwLmjBJtpqa4LS/SItjEgSqJPpFCfCAttQkw1VFMN6mXoEZZHCbdQjZlFWGgQZ61HqvMJcrzPqOBNVcE7WRRAb4ozjTIBJV7HKXIzpMrrFI3+5+gIs6A3SlXx9sotGUgUMpIsYUghZEBuTm+UKT0R5xiItuBiqh3X8ty4muvGtXxPlmvDedCp5E5rApuNsVxMd6fe9zQlDlqU2GhQaa/JBY9j9AecZSLcgulYCbOJVsyn2DCfasd8qgNz2/A6c03pwjWlK9NJ7kwneTCT7MH1FA/m0zxZyPBiKdOL5SxvlrN8uZnlz83sAG5mB7KcE8xqXhhr+VI2CiO5VRz9Gb73KxN5WP1xumFrrOxpi+o+2pMLqjxry+Jlew6vOvJ43ZnP686C7bz6JC+7VONizzvzed6Vx/PuPJ515fG0I5cn7bn80pbDz62qPG7N4X5zOnfqk9msTWCtKpaNmlhu1cVyqy6GzdooVirCmS/wZzLVnRapNTkeJgSaaGN2eB+6e79h3z//zs5//ZMdX37Jjq+/YseOr9m142v27fiGAzt38P2u3RzasxetfbswOPANrsd/IMlWn9qgs4wqBUxniJlPE7GYLmEpx4HlYndW6/3ZaA9ntSnoI7zdMdzriuFWexQLNUFMZrnQn2BFT6yIrighPXIr+hJsaIsWUBd2jtowE6rDzCjyPU2qgy5Ka21SbA3Jcz1FY6gZAwlihpKsGUm1pV9hRVesal9DsasOJS5a1JzXoSv8JNNZEtYqnblZ7sCNUluuF9lyLd+WnjgLKv1OUuxhRL6rIcWeJ6kONKM+XEBDhIDaMAuKvE6S7qBLio0uCrEu6faG5LufoDLgLM2RZnQnChlOtWEqx4npYg/mK324UROggrc3mSeXSnl5vZm3y/28XR3l1eo4L1cneLk6zsvVUV4uD/DyZh+vN8Z5e2+aD4/m+M8vS/z75yXeP1rk3cMl3j28ybtHK3z4eYPfnqiX5Dy7rbq99kz1oGK7/fBsk/efnIRXVbNbt9Xuf9b/3WpH/O/wblW7fzXR8F/gneuvZP4TeLer3E/gvfYJvFtzu5eaP8I71ZTx2ZmfbXRrkxivUTJepWCiSsFkdaI6CUxWxTNRGct4eTQj6hdrw0UhjBQHMVwUxHBBML0Z3lyId6JeZkVNmICaUHMaIixpiRLSGi2hPdaGlkgr6sMllPlbkON2lhQ7I+KE2kRbaBBtqUGsWItEewOSXU6S6GCE3NaQCIEOAec08DfWIOCcJkGmWoSYaxMu1CHKWp9YW0OirQxU8FpqE2KmQaga3jALDULNjxBidpgQ00OEmR8hRqKL0sGIrPOnKQk2pSvFlelqKZdKgxnNOU9rrIRir+Pku+hR7nmcOt+ztIaY0S0V0BstoD9OwGCikGGliGGFkKEESwZizemTqS4XXEyx5WqOM1eyXbiS48r1Ej9u1oZz+0IcP/emsVAeSneUmGpPIwqtj1Ag+oFKWw2aXfXo9z/NlNSSq7EiZhVWzCXZMp+ignc2yYlppRNXFU5cTXTmqsKFawpXFcJKF2aT3ZhLcWchzZObGV4sZXizmOHDYoYvi5l+3MwOYDknhNW8cNbzpWwWRnGrKJpbJTHcKZNzt1zVetjCd2uu90lTGk+aM7YX5Dy7kLm91vFVR64q7Xm8bNvaw6D+7cjjeXseT9tzedqRx9POfJ505PFzWw6PL2TxsDmDB03pPGzO4GFzOnfrk9isiWetKoaVikjWq6O5XR/HZm0MyxURzOQHMJzkTkOENWnOpwgw1kBwZA8aX/1/HPzX39j197+x64sv2L1jJ7t37WL3zh3s2fkN+3d+w8FdO/hp7x6O7t+H3oHdHP9+B56nfyLdyYimMBMmU8Rcz7LiRoaYxUwrbuY5slLiwWq9P+ttYaw2quC91RzGw+5Y7nXGsH5BylyFH6NpDnTLhXRFC+iMFNAdq2o3XIi0pDbUmJrQc9vwpjnqkWSjQ5r9MfLdztAUasFAooThJBtG0+wYUFjTLRfRGHyWElddSpw1qXTXpC34GJfTBCyXObBUZs9CmS1zxXbMFNjTl2BJtf8pijyOkeukR4GbEZUBJtSFWVIfIaA2zJxi71NkOumTaquHQqJDqq1q7rfU9xSNMjO6EoQMJlsxkamqemfLvZiv9mexIZRbPUp+nizi5fVG3q328259lDfrE7xam+Dl6hgvlod5frOf50u9vFgd4cXGFG/vTvPh0TwfHt3g/cMF3j9U4/tomfc/r/Hhl43thxTbea4aMfvw/NafXBu+q74k/OfwqvBVw/v567RaFkbVyP4+/wu62x/X+iuZ66vYhvfzardoO59Xu3nbl4RVi8+z/vTixHhtEmM1SsarVZmoVjBZrcJ3oiqBicqto5aRjJREMFQUynCRan53uDCQofxAutPP0yS3p1YqpiZMQG2YJU0yEa0xVrTFWtMea0NzpBV1YSKKfUzJcDqJwkqfaIujRJkfIVakRbyNLkrHYyS7nCDe3pAoiS7hlloEmmgQaHJ0G90wSx1kIl1irA2Q2x4jWmKATKBLuIXWf4H3MGHmGkSJtEmwNSDd/SRFASa0K525UhHGlbIQLhUF0J1oT6n3CfKcdSl1N6LG5zTNQefoiDCnN0bAUKKYIYWIYaWIUaWY8SQJo4kihmItGJYLmEi25lKGPZcyHbmU7czVAk9mSvxYa4ricV8aaw3RTGV50iG1pNxFj3zJTxRLfqLS5ggXXPXp9z3NaIgJU1EWXJWLmVXYcl1pz6zSgRmlI9MKRzW+TlxNcOZKgiOX4x24luDEjMKFuSQ3FlI9WUw7z0K6Ct+lTD9uZgWoqt7cUFbzwlnLl7JeIGOjMJLNomhul8Rwt0zO/Yp4HlYl8rhGddrncX3y9u7dR+r9u08a03jalK66KtycwdOmDJ42ZfK0OYunLVk8vZDNs9YcnrZm8+RCtqq6bc/jcXsej9tyeXQhiwdNadxvSOZeQxJ36xXcqoljvTKG9apo1quj2aiJZbNWzmJpBJczfeiWO1LiLyDB/iT+JlrY6H3HqYM7OfT1Pzj41Rfs++or9nyzgz07d7Fn10527/yGvTu/4cCuHfywZxeH9+5Bc/8+jh3cw7lDuwk0OUqB5xk6oiy5nGXDjTxbFrOsuZltw3KBE6vlnqw1+LPWFspqYyArNX7cagnnUU8c97piWL8QwfUKX0bS7OmRi+iJFW23GvoTbWmLFlIfdo7aMFNqw80p9juzDW+q3THyXE/TGGJOf7yEIaWq4h1QWNEtF9IYcpYydz1KnDUpc9Gg2V+fySRzFovtWCq1Z6ncgRslDlwvcmRQIaQu6AwlnkZqeI9RGWBCfdjHirfE94zq2bC9AUlWeiTb6JJqp0Ph+ePUR5jQGSdgIEnCeIYtl/OdmSn1YK7Shxt1Qax1yLk3lMmTK1W8Werm7eowb9bGebU2zouVEZ4vD/FieYCXy308WxniycoYLzcv8eu9Gd7dv867B/O8e3iDdw8XVa/Yfl7hwy+qhxT/frapyvNNfnu2yYdnm7zfzi11++EjwB+e/zW+fwJvrQre/2129y/Q/XSc7K/gvdauhvf3H9U+OeG+Be/2xYnGj6fcx2qUjFYrGKtWMFGtZLJaycWaLXjjGa+IZawsitFSKcPFYQwVhTBUFMxwUaDq4US+P52pHjTE2FATIaQmXEB9hJCWKCs65LbbaZJJqAkRUnjemBS7Y8QJtZGZHUFmfoQ4Kx0UDoYkORmR5Hwcua0+UqEWYRaaBJtqEGyqSYi5DmGWukiFukRJ9Ii1MSTO9hhRYn0iLHQINdMk2PSIGl5Nwiw0CDE7TLDpYULMjhBmfhSpUItYK11SXI5T4GdMa6IjU6XBXKsIY7YynIEUF8q8T5LrpEOJ2zGqvE7SEHCWtjBTemOEjCqtGVFKGFYIGU+WMJVux8UUG8YSRYwmCBlXSphMseZiuh1TmQ5MZTtzMceNm3URPO5L5W6Hgps1UsZSXaj1OUGe9SFyhQfJtzxIlbUGF5z06fY6wVCwMZMyS67KrZhJsGVW8RHfawpHriY4cCXegUtyOy7G2HA51o6rcgdmEpyZU7pxI8WDhbTzLGZ4f4Q3O4iV7GBWckJZyQ1jNTec1dwI1vNlbBREcrs4hrulcu6Xx6tetKmvCz+oVfKgVsn9GgUPapQ8qlHyqPaTLWa1STyuS+ZxXSqPG9L4uTGDX5ozt/O4JZuHrbk8bM3jkRre+40p3K1L5HaNnM3qaNYrI1ktl7JRHcXtejmbtXLWqmO5lhtEr9yJEh8zZCJDnI4fxlLrACe+34X23q/5/usvOLhjBwd272H/7j3s3bWbPTt3smfH1+zf+TXf797Job27ObJvD1r793Lqh30Iju5DaqlDpb8pffESZvIdWCpy5GauLSu5dqwWu7BWeV4Fb2vINry3L0TwuC+e+12xrLVEMFvuw0iqCt6+OAn98dYMJtoyqLSnI1ZMQ4Qp9RFm1EktKPE/S5rT5/A2BJvTHydhULnVapDQLRfSFHKWCk8DSpy1KHE8TL23DqMJJswX2LBUYs9yhROLZU7MlzgzkiSmKdSYMq/j5Drpku+qhlfdaqgLt6DMz5g89xNkOh4j2VqfJCsdFBJNct0MqQ09R7tcQL9SzFi6DVO5jkwXuzJbcZ75Wn9utsjY6FbwcKKYl/NtvFke4PXaKK/Wxni+MszzlUFerg7wanWAp8uDPFoc5OnqOK9uXebt3Wl+vX+ddw/neffoBu8eL/L+55u8/2WV356qluf8+/kWvBt8eLrO+6cbn/R51b1e9bTD7+H9fOTsM3hr/xLe/7W9sFXlfvJqba5Xla02wxa6n8HbXsjVtgKu/Em1+/uK99Nq9yO8CnXFm6huMcgZK49htFTGSHE4w0WhDBUGM1igXn6e58dAji+dya40RFtREy6gNtySBqmQ1hhruuLt6Yyzp0NuR0OEiHJ/M3JcT6Kw0iVWoKlqMQi1UNgakOx0HKWjEQkOx4i20lVXrUcJMTtKqLkWYZY6SIW6RIr1t6tdua0hkUJdQk2PEmJ6hGBT1ZPhCKEm4ZZHCTE/oq6CNQmz0CTcUvXBTeloSK73GZrktowV+HG1PJT5GhmjGR5UBRhT4KpPsfsxyj1PUOt7mubgc3RFWjKUIGEoQcRQooCxJAlT6bZcTLVhLFHMSIKAkUQBY0kiJtOs1fA6MZXrynxFIOstMWxckLPRImemOICuaBHV540osTtKofAHKqyOUG+rxQUXfTq9jjMQaMx4hAVTUSKuyK24Fm/DtQQ7riXaczXBjitxdlyKteFitBWXYmy4HGPHtThHZhNdmUtyZz7FkxtpXh+r3swAlrOCuJkVzM2sEG5mhbCcFcpKThireRGsF8i4VRTFnZIY7pbFcq88jrsVcdypiONOuZzb5XLulKlytyyOu+Vx3CuP3+4RP6hW8qg2mcf1qfzclM7PTen80pzBo+ZMHjRnc785k/tN6dxrSOZObSK3q+VsVkWxUSllvVLGeqWMtaooVqtimC0MYzzNj1aZA4UexshF+niePopY90dMjx7k1E/fovfdXo7s282Pe/fw3Z697N+1m907dqg+qO38hoN7dnJo/x6OHtjH0f170Nq/G+NDe7HV2Y9cokdDiAXDShuuFzpxs8SJm3l2rOTZs17qxmaNNxvNAay3h7DeEsR6fQD32mX8MqDgXreclaYwrpWcZzDZmq5YS/rixAzG2zCksGNY6UDnJ/DWyywoDThLupM+Sba6H+ENsaAvzopBpbrVoLSiJ17IhfBz1Pgcp8xNh2KHw9R6ajIca8z1HCsWi+1U8JY6MlfkwEiymAtSEyp9T5Lvok+huxFVgaaq80MRAurCLSn3Nybf8wRZTkak2BiQZKVDovgoWc76VAadpSXKnO4EAUMpEiaz7bhS6KwaK6vxY6kpnJV2OfdGc3k228SrpR5er47wem3sY8Wrxvfp8iA/Lw3xbHWcl5tTvL5zRTVmdv86vz6YU1W+anw/PFlV7epV4/vbs3U+PFUtTn/3dJ1fn67z69MNfn26ybunt9Tw3v3TiYbP4P24mWwL3v8yt/sHdCv+sBTnel8F13/X3/1zeAu42prPFfVRy4+93cztj2uTDWlM1KsmG0bV6I5UJTJWlchEtTrbLQZ1tVssZbgwjKHCEAYLghjIC6A/14/+bB/6srzoUDrTECmhNtySunDVDGG73JaeREe64h3okNtTFyqk2Pss6Y6GxAmOEmOpQaxIkwRrPVIcT5DmchqFgxFyG30iRdqEqhfeqMDUIkKgQ6RYjxhrQ+S2x4izO4bcxgCppRbB5w4TdO4QQSY/EWqhQYRIi3ChJiEWRwmxOEqYpTZhltoqlC2OkGCnR/b5U9RFSRjMPs/l0mAW66OZzPWhPtSMYg8jit2NKPU4TpX3SRr8z9IeYc5AnIiBOAED8ZaMKsVMpangHVWIGU4QMJRgznCiOROpEi5l2nMpx4nLeS5cK/biekUAK02R3O1OYqUxmsksDzqkltS4G1AsOUSZ+DBV4iPU2mrR6KhLh6cR/f5nGQk1ZVJmyaUYMVfjrFUAx9twNc6GS7FWXIwSMxVlxVSUDVdiHZiOd2ZW4cb1ZHfmU9X4pnuzlOHHUkYASxmBLGYEspgRxGJGEEuZwdzMDmEld+vjm4xbxVHcKolmsziKzeIoNooiWS+UsV4gYz1fxnpBJBsFkWwWRrFZHM3t0tjtCYlHdUk8bkjlZ/Vms0eN6dxvTOdufQq3axTcqorjVmUMmxWRrJdHsF4exkallI2qSFYqIlksi2Q01ZeGMFuynM8QcU4Dd4PvEGsf5JzG9xhr/MgZjR8xOvQDuj8c5MiBb/l+71727dzJzq++ZPfXX3Fg1w5+2r8HzYPfovPDATQP7EHr252YHdmDq+G3JNvp0yYVMpFqx3yxM8ulztwssGelwJHNCk/u1Ptx60IgGx0hbLYGc6s5mAddUTwZSuJet5yl+mAuF7jRrxTTGWNOX5yYoQQbhhX2jCgd6NqCV2pGg8yCssCzZDgbkGyrS5oa3voQC3rjrRhMsmUs3Z6hZGt6E0S0yUxpCDhFpYceRQ6HqHLXYDDqNDOZIhYKbVkud2KhxIHZAjtGU0S0R5lRE3CKQncDijyNqA4ypUE91VAfYUl5wDkKzp8k28WIVFtDkqx0SBBpkOGoS6nfKRoiTOiQW9CfJGQsw5pLeQ7MlrqzWOPHYkMISy0ybg1m8Mu1Gl4utPN6ZYjXa2O8XBnh+bKq6n2+MsCz5SGeLg/zbHWMFxuTvLp1iTd3r6rxnf0c31+W+fBklX8/W+c/zzf47dk675+uqvY9PFnl7ZM13j5Z59cnG/yqXpb++Ye2T6cb7qnnfu/8Gbx/fLH2e3jntivdv4JXNcM721X68UPap/B2FHKtTQXv5Zbcz6rcbXQb01Xo1iUxVqvchne0OpGxLXSrE1Qthko54+XRjKmr3W1089Xo5vjSl+VFT4Yn7QpHGqLE1EVYUi+1pDlKREecHb0KZzrjHGiNtqUq0JxctxOk2OohF2ggFx4l0UaPZEcj0lxOk+Z6hgS7Y0SJtZEKNNVPfzVVjyGE2kiFOkRJ9JDbHiPezoh422PEWulvwxtscphg00OEWR5FKtYmXKhFsMVRgi00CbXUIdRSm2BTVc83zkaXTI+TVEtF9Ka7MVUcyFJ9FJcK/LkQKabc5zRFHscpcj1Guedxan1P0RpmQm+MgH65gMFP4U2zZTzZilGliJFEC0YU5oyniLmYbsulLAeu5LpwtcCDa8XeLNaGcasjgfWWWGZLAxlNduRCoDGVjjpU2WlRZa1Jra02DfY6XHAxoPP8CXp9TzMYdJbRMDXA0SIux4q5EivhUoxEBW+0FVPRqqr3Sqwj1+KdmE50ZkbpyvVkd+ZSPLmR6s1Cmi8LaX4spPl/THogi5lBLGUFs5wTwkpuKKt5YazmhbOSF85ybhjLOaHczAnlZnYoy9mhLOeEsZIbzlqeqlf8Kb73qxO32xMP6pK4V5vEnRolm5XxrJZGs1oiY7UkgtWSMFZKQlkuCWaxOJi5wiAuZvjSr/CkOsiKVIfTRJhp42n4PXbaBxBq/4CZ1iFMtA5xVvMQRoe+R/vgtxz+di/f79nF/p3fsPurL9j3zVd8v2cnh7/di/b336L34wF0Du5F77vdiHX243/me3JcjeiVS7ic6cBCqQvLZc7cLLRntciJ21Ve3GsK5HZrEBsdIdxqC+FOSwgPu6J5MpTE3a5YFusCuZTvQp9CREe0GX1ykQreRDuGFfZ0xoioDzehPsKUepkFZQFnyXDWJ9lWl1Q7Q3JdTlEbZEa3XMKA0mYb3n6FmM4oc5qDz1J93pBih8NUumrQJz3JtVQBN/JtWCl3YqHEntkCW8ZTxXTFmlMffIZiDwOKPY2oDjChPsyShggh9RECKgJV8GY5HyPFVh+llTYJIg3SHXQp8j5JTagxrdFm9CoEDKdKuJhjx3SJK4vVPizUBbLQGMZGbzKPp8p4PneBNysDvF0f4/XaOC9XVS2HZ8uDqtbD6igv1sZ5sT7Bq80p3ty5wtu713h7b4a392d5e3+OXx/Mb+P7T6rlGwAAIABJREFUmxrf356u8eHpqgrfJ2v8+mSNX5+s8+7pBu+ebvL+2R/h/Yjvn8Jbx9LYn5/4+TN4/2wF5Gev1n5f7apfqE13FDL9hzbDH+GdaEhjrC6J0ZpERmsUKnhrFIzVJDL+SbU7/me9XfXS875cP/pyfOnL9qEn8zxdae60JdrTECWkXmpBo0xAS7SYznh7ehUudMjtaYm0ptT3HOkOBiistIkTapBgpU2qkxEZ7qfJdD9LmusZ4mz0VSNglip0pUJtIsV6RIp1iRTpEGOlR7y9EYkOx4m3MSRWrIfUQpMQkyOEmh0h1Fx19l0q1iVcqE2QhSZB5poEW+oQbKFNgMlhAs/9RKy1DhnuJ6kMF9CZ7MRkoR9L9ZFcLQ6kK96OmiBTijyOk+esT4n7Maq9T9AcYkx3lAV9sZYMxQsYU0q4mGqzje9EqhVjSQJGlRaMJQuZSJUwlWGnmnLIc+VyvjtzlYGstsSw3hLLSn0kMwV+9EWLafA6Tp2rITX2utTZ69Jgr0uTox4tLga0uRvScf4YvX4nGAo+y1iEKRcjLbgULWQqWsRUtIQpdbvhUrQtl6LtuRRjz2W5PVfiHbi2DbAHcylezKV4M5/iw3yKL/Mpfsyn+nMjLYAb6QEsZASwmLmVQBYyArmREch8egDzaf7cSA/gxjbUISxvtSkKI7fxvVMRx53KeO5UxnO7Mp7Nijg2ymNZKZaxmBfKQm4QS/mBLBUEslQYyI3CQK5m+zKW4kmLzJZCLzPirQzxPfkTznrfYaP5LRKtg0h0jyDS18RCV4NzWj9x7Mdv0di/k5/27ODgrq/5dseX7Pv6C77d8TU/7t2FxoF96P7wLQY/HUD/h30c+2EvDoYHkVkcptTnNCNKW2bynFgqd2Gl3JnlIgdWi524U+vDg5ZgbrcFs94RrIL3QigPu6L5ZUjJnc4YFmsCmMpzpjdRSEe0Gb1qeIcSbBlMsKU9Wkhd2Dnqwk2ok5pT6n+GdGd9kmx0SLFVvSCrDjClI1pEf6I1o+n2DKXYMKCU0B1rSWu4CXU+RpQ4HKHSRYOesBNcTrJgPs+a1W14bZhIF9OXYElT2FlKzxtS4mlElZ8xdcHmNEQIaJB+Cq8hyTa6KK20SRRrkmavS77ncSoDz9ISaUpPgiWDySLGM625VuTMQpUXC7V+3KgPYr0rkQfjRTybaeTNcj/vNsZ5uznJ641Jnq+O8nR5iBero7zamODlxgQv18d5tTnJ69uXeHPnCm/uXePNvWne3J3hzb3Zz/D98GT1k6zxXt1yeK/u+b5/trn9ke3P4H3//J7qZNBzNbyqavevb6v92Uu1328j+wO82x/Virbh3UJ3ur1wu83we3hVLYZ0xutSGa1VMvIJvGM1CsZrFYzXqOAdr4pnvDKOsfIYxkojGSkJZ7gohKGCIAby/OnL9aEvx0cFb7onHckuXEiwpTFaSGOkper8idyargQHehKdaY22pT5MRIHnaZKsdUgUa5Ig1iTJTp9Mt1Nknzcm08OYFOdTxEh0CTU7Qpj62W+kWJdoK32iJXpEiXWItdYn0d4IhcNx1Z5doQ5SC03CzDQIM1eBHSHURirWJUyoQ5C5FoHmWgRZ6BBkro2/8WECjH8kxkqHDPcTlIdYcCHBjrFcbxZqpUyXBjGQ4kJjhIBizxPkOOpS5GZApddxmoLO0iUzpz/GkpEEEeNqeC9l2HE5y4HLWfZcTLNiPFnImFLAqFLAxTRrrmY7cTXXhasF7lwv92OpPoLVpmjWm2NYrAxjPNmJzlAzmr1PUedkQIOTPk3b0aPZRY8Lbnp0nDek1++kCt9wEyZk5kzKLJmMFHExSsJUtDUXo6yZjLRhMsqayWgrLsZYc0lux+U4B64mOHMt0ZXpRDemFR5MKzyZVpxnRunFTNKnOf9JvJhO8mZa6cW00ouZJG9mk32YS/XjRnqACuDsUJZzw1nJi2C1QMpqoYyVIhk3C6UsFUSwmB/GYl4o89mBzKb7MpPuzUyGNzOZ3lzN8OJiqge9cgcaw8TkuJ0hWqCD36lDOOocwEbrAFbaP2Clexgr/aNI9I8i0D2CidaPGH6/lyN7vuKnXV9xcOeXfLfzKw7s+IqDu3ZwaJ+qt6v7/X4MftyPwQ/7OHFoL+6nfkRpo0V98DkupTkwX+jCcoUrKxXOLBc7sFbqwt16Px62hXKnPZj19iButYVw90IoD7qieTyg4FZ7FPNVvkzmONKbIKAj6mPF+ym8WxXvVqsh08WAZDtdUm0NyHY6TqXfOVqlAnriJQyn2jKUbM2AUkyPXECHzJwGvxOUOh6lwlmDzmAjJhNNmcu1Zq3CmaVSR+aK7LiUZcVQkpALUmPKvQwp9jCk3Ps01eo+b6NMSGWQCYVeJ8l0NkRppY1Cok2iRItUez1y3Ywo9z9Ds8yM7ngBA0kixtKtuFrgyI0KD+arvJmv9WelLZY7Qzn8cqWW10u9vNsY593tS/x65zIv1yd5tqKqdF9vTPJqXQ3vxiSvb03x5s5l3ty9ypt713h99xqv706rKt+HC7x7vMT7X1b4sJUnqnNBvz1b57dnG6qPbuoZ3w8vPof3w4sHfHhxn/cv7qnutb34L1MNf4B38PM1kH+2CvJTeGe6Spnp/PhQYnuUbBvePPUV4d+PkGUwUZ/GWG0KozVKRqrV6NYmMV6rVKVGoVqQ80lvd6vNMFwYzFB+AAN5fvTleNOX7U1/ljfdae60KR1pibOmKVpAc7SA9jgruhLs6E5wpCvekSaphEp/M7JdjhMvOqpC10aXdCcjcs6fJcfrHOnuZ1A6niBSqE3wuUOEWWgiE6nQldsYEmutT4yVLnIbfRQOx1HaHydOokeUpRYyS03VYwmBJlKhFhEibSLEuoQKdQg01yLAXJtACx0CzLTxPXsYv7M/Ei3RId3tBCVBZjTGWDOU6cFcZSgzZUGMZXnSFmtNsddJMh10KHA1oPz8cRoCz9IZYUZ/jICxRDETSVZcTLXhSpYD0/muzOS7cCVbhe+owpKhODMmksRczXRgOs+V60XnmSvzZb4qiKX6CNZbYlipi+RarjfDcbZ0BJlQ72pIk+sxLrgZ0eJqSJOLPs0uerS46NHmbkCXtxF9/qcYCj7LSJgJo+FmjEWYMy4VMhkpYUImYUwqZkwqYlQmZEwmYjxSwkSUNZPRNlyMseNirD1TsY5MxToxJXdmSu7ySZyZkjtzMdaJi3JnpuSuTMW5cUmdKwkeXFOcZybJm+spvsyl+auq4YxA5jMCmcsM5HpGADMZAVxN8+NSig+XU7y4kuLJ5WQPLindmFK6MpnkypjChQG5A+1SK8q9TUizO4bUVAMPw29x1P0WG53vsNU7hL2RNnZGOtjoH0WicwiB9o+YaB7E8OAuDu/8Fz/t/IIfdn3J97u+5ofdO/hp726O7N+L5oF96Bzci/73ezD4YQ+nj+zF79wh8lwN6JCaM5vlzFKxKyuVanhLHFkrc+V+oz+POsK50x7MWlsAt9qCudsaxv3OKB72JrDeImW2zIvxTDt64izoiDSlTy5iONGWoUQVvJ0xIhqlZjTKzGmKFFAZfI4c92OkOeiRZm9AltNxyr3P0BRmRmeskIEkKwaUEvoVInrjBHRFWtAUcIoyJ00qnDRoCzBkVG7M9Wwr1ipcWS5zZrHEkWu5toynSWiPMqHc25AidwNKPE9Q6WdMQ7iA5igx1SGmFPucItPZgESJJokSLdU8r50+2a7HKPM9TbPMnJ54EQNKMWNpEq7k2TNX5sJchSdz1b4stUSy3pvGg8kKXix08W5jnN/uXeW3+zO8uXWZ5+uTvFyfUKG7Ns6LtTFebkzw5tYUb+9c5u3dK7y9d5U3d6/y+u413tyf5e2DeX7dGjN7vMz7x8uqaxXP1vn3862Jh1v8+8Vt/v3iDr+pP6BtTze8uL+N7wc1vv91nGzrqOU2vAP/Hd7tdZDdpcx0lWzDO91RyExHETPb8Bao4c3+I7xb1W5N0nZ7YbT2I7wTdUrGa9QLcirljJer5nZHS6SMFIUxXBDEYJ4/A7m+2/D2ZXnRlepKa6IdLXESmmIEXIgV0pVgQ4/Cga54e9pi7KgNFlDkeZZ0ewPkgiMkSrRIczAky+0kuV5nyfY6S4rLSeLtDJFaahFkfJhwCy2iJPrEWhsQb3eMOFtD5DZ6xNsaoLQ3QmlnhFykS6SFJjL1XgaZSBuZSBupSIdwkQ7BAm0CzLXwN9MiwFyHADMtNbw/bcNbFGBCrUxMX6oL10oCmC4N5FKBLz0KB0p9T5PhoE2eiz6lnkbU+Z+hPcyUvigLxhJETCitmEyx5nKWAzOFblwvcmc6z5nLGbaMKQQMxpowoRBxNd2e2VwXbhSfZ77Uh+vl/izUhLLWHM1aUzQ3yoK5kuFBn1RIk+dxWjyP0+ZxglZ3I1rcDGlxNeCCqz5t7oZ0ehnR43uS/oAzDAUZMxRyjuFQU0bDLRiXChmTChmJEDIcIWA4wkIdASMRQkakIkalYkZlVozKrBmV2TAWacdYpB2jkXaMRtoyKrNlRGbDiNSaYakNIzI7RiPtGY20ZyzSnoloRy7GumwjfDXRk6uK81xRnOeywpMphSeTie6MJ7gxEufCYIwTQ7EOjMjt1XFgSO5Af6w9nZE2NAQLKfU6R7KNAWHGhzh/7AC2R3dho7UfW70fsTt2FMdT+jic0MNG/yhi7Z8QaP+AydHvMPhuJ4d2/IMfd/6LH3Z9xY97dvDTvj0c3r8PjQP70fpuHzrf7UH/4C6O/bgL46N7CLU4QqX3CQZihSzmurBS6saqGt6VUifWK9x40BzIz10R3On4CO/9tnAedEbzoCeB1eYIrpV4MJpuQ4/cgs4oM/rjxAwn2m7j2xUrpllmTrP6P8DqEFNyPYxId9An1c6ATAcjSr1O0xBiQnuUJX0KMX0KEX2JAnrjBHRHW9IceIZyZ23KHTVo8dVjMPI00xli1spdWClz5mapE7MFdkxlWdMVa0qlryFF7voUuRtR7nOGhnBLWqIl1IaZU+p3mkxnAxLER0kQa6Gw0iHFTp8s52OU+JymKcKc7jgRAwoxYykSLufYcr3Yievl7sxV+bDYGMFKh5I7o8U8vd7O27Uxfrt3jf88nOPXu9O83LzEy/WLvFqb4MXqOM9Xx3i5/jt4734C771Z3t6f59cHC+qXbarXbe9/XvkI74tN/vPiFv/ZhvfTed57KnBfPlDnPh9e3v8c3oWRmu22w6fw3vgTeP/rDt7uUmY7VfDOqCvdT+G91lagnmZQgbuN7xa8tckqdGsVjNUqGKtTMl6nVLUZahWM1yQwVhXPWIWcsbLojyNkhSEM5QcykOtH/xa8WV70ZpynM8WF1kRbWuIktMQKaYsT06OwpVfpQHusDY0RIsp8zpHtZESKjS5xQg2SbHTJdj1Bjudpss6fJs39JIkOhkRLdAm30CTY5AgRAp3t6YUE+2Mk2BuSYGdAop0BSrtjJNoYEiPQQWauSaRAiyixDlFiHSLFOkSItAkVahNoqYWfmSa+Zlr4m2sTYKaFn/ER/I0PEWOlR7r7KQr8TagKF9CpsOdinhfXiv25VhrEULo7FYHnyHTSJc9F1eet8TlJS9BZuqVmDMcJGEsUMZ6k6uNeK3BhpsiNmQIXrmY7MpEkZlhuzkWFmOlUO65nu7BQ4MmNYm/mynxZqA5mpVHGWlMUq7VSFooDGYu3o83/LG0+p2k9f5K28ydoP3+Cds8TtHsep/P8cbq9T9Dje4o+/zMMBBozGHSOwWAThsPMGImwZCTCkmGpgOEISwbDzRkMM2cgzEIdS1VCBQyEChkIEzMYLmEgXMJAmISBMDH9YSL6Q4X0hQjoDRHQFyKkL1S8nYEwCUMR1gxLbRmR2TEis2dEZs+wzJ5BmR0DMjv6pLb0RFjTGW5Fe6iYznAx3VIJ3TIrumTWtEdY0RwqoTpAQL67Mcm2x4gw1cTr2Pe4GHyHne4BHAx+xOm4Jo4ntbE/qYOtkTbW+hqItQ9hqa549b/byY/f/J0fdn7B97u/4ce9uzn87X40DnzL0e++Rfu7/ege3IPB97s4/tNOTDX3ECnSpCnoDOMJYpYLXFkrc2Ol0pmVSidWypzYqHLnUWsQT3pk3O0MYa09gDsdoTzskPKwO4aHvQmsNoVztdid0TQbeuMs6Y4xZyBewojCjmGFHUOJtvz/hN3Vdxx2tuD783bv3Jk+naTTMcYgi9kWl7DEzAwlKEklKjEzYwksli3JYrAl2RYzWTJbjmOIHUO6z/wh3/tQZcVOcmYe9hKseqinz9pr/zYMJNvSLbGiK0G+JEoWKaDUV49cF/kAQ66zNtV+BrSJzOiJt2Qg1YaBVGsGpJYMJFvRn2BNZ4QxDZ4a1Lsp0x6gzmC0PrezrdmudmOrxo3NWjeWK1y4XeLIoNScxhBdKn20qPDWpTbAkLZoK7oS7GmNsaQuzJhCLx1S7S6RaqeigFebAg/5rbbWKAF9idbcSBUykWXHbJETi5WuLNf6sNoUxHpbDBtdUu6NlPHsTgdvtkb5eP8Ovz1Z4deHi7w5uMub/Rle70zxameSl9sTvN6d5u29W7w9nOXd/TnePrjN2/t3ePvgLu8eLvLr41V+fbzGr4/X+fXxBr8+3uD9sy0+vNjh4897fHq593vW+/KQTy/vf7W97OOrR3x6/ZhPb36P//j6tI/s+KHtd3i/Pu/zf9vBO6/IdhevVbGogHfhT/CW/Qneuc/wtuYyJcuUP6Q1pzPZks5UawZTrRnyv2VpTCoOXE7UJzFRK2G8+vdHtZGyMIZLghkqDuJGcSCDBf6K+q4HXWmOdKXY0ZVsQ6/UlsFMZwYzXOiS2NIUYU65zxWyHTXJsFMjVahMjqsWZf6GlAYYke97hQwPXZIc1Im1ViHKQt63G2ujQZKjLinOeqS56pHuqku6qw4ZLjpkOOmQaq9FgpUaceYqSKzVSLDTIMFOA4mdBmKhGiIrFUItlAkSKBMkUCHEXI1Qc1VCTC8RbqpEkoM2eb5GlIWYUR9lQXeKAxP5ntyuCGapIZrpkiBkURYUeWpR6qWt2N2gT3uYIddiTBlNsmRcasNkhpBbeY7cLnNnvtKLhQpv5ks9mclxZEpqw2y6PQvZziznu7NW4sNqhT8r1UGsNYSz2RrDbns899oT2JXFMpfrzWCMJdfCTOn2v0JvgAHXgwzlEWhIf6ABA0EGDAYbciPEiOEwE4bD5fCORgkYFVswFmvJeJwVY7GWjIotGI62YCjKghuRX4TIkhsiK25EWnMjSsiNKBsGI20YEFkzILKkP8KC6+HmirDgerjlcfRHWCk+Z8OgSMigSMhAhJD+CCHXREL6RDb0imzojrCmK8KKjnBLukRWdEdZ0xVtQ0eUkFaRkIYQa8p9BWQ6XSbOQp3gKxdx1ziNm9ZZXHXO466vjJehBh4G6rhcVsVRVxl7rUvYqithpXYBE+WzaJz6ljN//384+93/4sd/fsf5Ez+gdPoMymfOoHL6FGqnT6B55h/onv0WgwvfYa3xT1Ic1bkmFjCX5cBulTf79d7sNCrgrfPgnsyPZ72R/HwjnofXo9jrDePBtWieXY/n6UASTwbT2GmP4XalN+O5DtyQWjOQZMVIqj0TGS6Mpzszmu7MoGIZek+iDd1JdjRHmVPmq0+uiyaZ9urkOGpR5WtAa4QZXXEWXE+x4nqKBdeTzelPsmAgwZoukQmN3prUu6vQ6qvKtQgdZtIt2KxwYbPKhc1aV1aqXLhb7sRQmgWyMD2qfLWp8NaVZ9PRVnQn2NMmtqIhwpQi79/hTbNXJ8tJi3x3PflJoAhTuuMtGUyxkcNb6MhCuQsrtd6sy4JYb41irT2R3YFCHs208PPaEO8PbvPbk1XeP1zml/uL/HJvTjFKPMWr7Ule707xy71bvD2Y4ZfDWX45nOPt4W3e3r/Lrw+XeP94lfeP13ivgPfdow1+fbrJ++ef8d3l08s9Pr28p7hM/HltpDw+vnrIpzdPvor/+GpPgwLerwYnRv77hedflhi+XHY+r0D3r+D9vY2smJn2gj/AK784MamAd6olg+m2TDm6LelMNqcx0ZTKRGMK4w3JjNclMF4Tz1iVfDx4RPGoNlQSxFBxIENF/sfwXsv2pCfdie5Ue7pThPRJ7RhId+J6qiOtMZZUBxhS4KZNulCFdFtV+UJmDz2qgkwpCzQmx0sPqbMGcUJloi0uEmWhTLSlGvG2WiQ76R13MGS46ZHprkumqw7pjtpIbTVJsFQlTqBMgo380S3BXhOJnQbRNqqEWSgRLFAiwOwSAWbKBAnUCBGoEWKqTIRAmWQnXQr8TSgPlcPbkWjLUKYzM6UBrDSJma0I42qckDJfPcq8danw0qHBX4+2kCv0RZswmmjJRKo1U5m23Mp35HapG/OVXixW+rBY7s3dQjfmsh25m+XIYqYTS7murBR4slLqw0pVAKv1oWw0R7J9NZaDjgQOrkpYLg9mOt2VoRgruv2v0BdoQH+IMQMhxgwEGzMQbMRAkCGDwUYMhZowEm7GqEjAWJQ542ILxuOsmJBYMZlgzaTEmol4a8ZirRkVWzESI892h6KtGI62YSRGyIjYltFYO0bEdgzHyLPdG1HWDEZaMSCyZEBkKc96o4QMRtr8OUQ2DIhs6I+w4bpIyPVIIdejbOmPsadf7EB/rAP9cY70xdrTE2tHZ4wtbZG2NIULqQkWUuxrQZqjIWILbYINVfDUuYCnnhIel5XxuKyCxxVV3C+r4HpZGWc9ZRx1VLHTVMVS7SJGl86gevJbTv3n/yvPdk/9wMUzZ1A+dw7lsz/Ks96T36N+6lv0fvwGU5V/4qx/hhwPHUYSrVjMd+Gg1peDRl92mzzZafJkt8GLw5YAjvqi+HlIwsP+KHZ7Q3lwLeoY3seDqWxfjWauwovxnK/h/TLjHUyxoy/Rht4kIb3J8qyzIuAKBe7a5DhpkeekTZWvAS3hZnSIBfQmmtObKKA30ZRrCeb0J1jTHWmKzFebRg9VWn1U6Q3V4laqgPVyJzYU48MrVc7MlzsxnG5Jc7g+1X46cnj9DWmNsqJLYie/ghFhSpG37u/w2qmR6ahJjosOpT6XaQwzoTPWnIFk6y/gdWWl1oeN5mDWWiJZbo1noy+Xg8kGjhb7ebs/y6fHq3x4tMqvD1d4dzjP2/1Zftm7KV+gszvNm/2bvNm/yev9m7zev8Wbe7P8cniHXx8uKfY4bPDhySbvn2zy6+NN3j3Z4O3Tdd4dbfD+p20+vthVPLIdfAXvx5eKjPev4D1eCfkHeD+f9/nv2se+LC98eWFi/loVC38B7+/9u6V/gvfzfbWbbTnHE2pTrZlMt2UdwzshS2W8Ucp4QzJjdYmM1UgYq45jtDKGkYpIRsrCGS4NUaAbwFChH4MFfl/A60xPqgM9Ulv6pHb0pznSm2xHY7gpJV46ZDuokWJ5gXRbVbKdtSjxMaAm1JyyIGMyPbRIsFcmxvICIrPzRFkoI7bWQGKnTYqTHqku+qS76ZPprk+2hx5ZbrqkOWqRLNQgwUKVeIEyiTbqJDtqk6iAN8pahRDBBQJNL+BvchF/U2UCzVQJFqgRaqaCyFwVqYseRYGmVIQJqI+yoC3emr4UW6YKfViTxTFfG0V3kiPVgYZU+OpT7qVDnZ8uLUH69EYaM5JgwUSqNdNZtswUfIbXk6UqX5ar/Fgq9WKxwJ3FHBcWMxxZzHZmKdeN5SIvVir9WK0LZq0pnK22GA46E7jfmcR2QzSLJYFMJNrTE3iFvmAjBsJMGfwcoSYMBhszGGzMcJgZoyJzxqMsmIixZDJODu5Uog03k22YThIynWjLpMSWiXghY3FCRmPlMRZnx1i8PePxDkxIHJmQODIe78BonD0jYluGY4QMRdswFG3DsNiO0VgHRsT28pJEjB1D0bZyjKOEDEQK6Y8U0h9py0C0HYNiB4binRlJdGM02Z3RFA8Gk1zplTjRIXagWWRHXZgtlcG2FPhYIXU0Jtpcj2BjTbz1VfC+ooa3oQaeV1Rx11fGTf8SbpeVcNVXxllXA3stDczVlLiidAblE99x4j//B2f/+R0Xz57h0vlzqFy8iPK5c1w8eRKlH/6B2sm/o//j37HSOIGv6UVK/a9wM82OtRJ3Hjb480Dmx36zN3syL/abfLjfFsjz6zG8HE6Qw9sTyoNr0Rz1S3jan8SjASlbbVHMlXsylmP/Bbx2jKc7MZYur/EOSu3oS7KhL9mWa1JHrsZaUx1kRLGnHnku2uS76FDla0hzmBlXo83olpjRHW9Cd7wRfRIz+hOs6Ikyo8VPlyZPdVq8VekO0mQ6xYy1UkfWK52+gNeRkQxLWiMuU+OvS6WPHjX+BrRGWdIpsaU1xpL6cBOKvXVJs1cm1U6FVFs1Mhw0yHbWothLj7pgI9qjBfQnWTGeZceMAt7VOh82m0NYaxaxKBOz2pXJ7kg1j+/08GbnFh8frfLx8Tofnqzz4eES7w/v8O7eLG/2bsqz371pXinqvq92p3m1f4s3B7f59eEiH5+u8/Gp/CzQx6fbvH+yzbsnG7x5vMovT9d4d7TJ+592jvH9+LNigk0B76fXj/jtzRN++xLezYlWNiZa2ZhoYX28mdVRGcsjn1c/folv4/F48NIfHtR+P2ZZzfz1ahauV7FwvYrFL2LheExYvgLyzx0N+cfjwZ+HJSabM5hqzfyi1JDKZFMK4/WJjNbGMVotVpQYIhkpD5e3kBUHMVgYII+CAAYLfBnM96Iv04UuqR1dKXb0Su25lupAn9SRznghNUGG5LtqkOWgSppQmVwXbUp9DSn3N6Ey0JRCHwNSnbWIt1Uh2lKJKPOLxFrLH9US7TRJstMkzUmXLPcrZHtcIcf9MpkuuqQ6yOFNslYn0UqNJDsNkhy1SLDXIN5WjWhrZcItlQgWXCTA5CKBJpcIEagSJlAj1OQSIrNLpLk7M85xAAAgAElEQVToURYsoCbCnKYYC1pjzbkaZ8pItgtrDVGs1kUzmuHJ1Ugrav0NKPHQpMpXi/ogHTqiDLiRaMZYmhXT2UJmCxy4U+rCYqUXa3UBbNQFs1zuw3yhO/N5rtzNcWYh35WlIg+WSr1ZqvBlpSaQ9YYwtlui2L8ax0FHAnutcWw1RDOX68VQjCWDkeb0h5sxGCFgWGTJiMiC4XABw2FmjIQLGBOZMxFtwaTYksl4ObzTSUJuJttxM9mem8mOinBShDM3k52ZTnZmOtmF6RRXeUjduCl1/yqmpW5Mp7pzK82LmXRfbqX5cDPVm5tST6ZTPJhOcWcq2Z3JZHcmU9yZlHoynebDzQw/bmb5cys7gOksf6Yy/RiWenAtwZmuOEfaoh1ojLCnMlBIvqcFyfYGRAq0CTZWx/eKMr6GKvgaqeFtqIqXgTIeV5Rxv3wJNz1lXHXUcdBSQ6B6Hr0LJ1A++R2nv/0bF374HtUzZ1A9ewaVH89w6expLp45hdLpf6J68u/on/1PnLVPEG11kYZwQ+4WOrJR6c5hoy+HMl/uyXzYb/blXrMfD9qDOeqP4cWwhEf9Mez3injUH8fzGyk8HUjm4bUkNlsimCvzZCzbnoEUS64nmTMktWEs3Z6xDAfGMhwYlNrSl2DF9RQ7bqQ705NgR2O4gHKfK+S7aJPnrEmF72Wawk0U8JrTHW9Kd5wRfXGmDEgs6BGZ0OyrTaO7KjJPFToCNJhIMmW52IG1Ckc2apxYrXJiscKRsUxL2qMMqA/Uo9pXn5oA+UL09jgbZFECakINKPLRIdNZlQxHNdLtNcl00CLbSYciD31qAg1ojTTlWqIVY5n2zBQ4s1DhwWqtH5uyYNZl4SzLoljvlLJ3o4RHt1r5eXWYd/u3+fhwhX893eTj4xXeP7jLu4M7vNmf4/XuDK+2b/Fq5yavd2/xZvcWb/Zu8WZ/hreH8nHiD0/W+O1oh09Hu3x4tsevz3Z492yTt882ePtsQ47v820+/rTLxxd7fPxZsdXs5SG/vZLj+0nxwPbh1SM5vJsTrWyMt7A+1sLKiIzFG40sjzR91U72V0tx/lTb7a9hsb+axX45vp9/X+yvZv5apWIbWQmzXUXMdRVzu0uOr3zxeS5TLVnH48HjTemMyzLkHQ2tmfKSQ3MqU03JjNfHM1oTzWhVJGOV8rPtI6WhDBUHM1gYSH++PwMFgQwUBDFY4MNgvju9GQ7y0+2JNvSlOnIt1ZmeJEdao60p99Uny0GFLEdVshzVKPG+Ql2YFdXB5pT6GpHjpk+SvRZiazX5lJrlJSS2GiQ7apNkq0GClQppDtrkehiQ52FIjvsVMp31FCdUNEgRapJiq0mygxZJTlpI7NWJFaoQbaOMyPoSYeZKBJlcJNhEiXCBGiKBGmHGFxGZXCDDRZeqUAsaIi1oFVvSHGNMY6Qe/Wk2rNaGs1UXw+28QAYlzjQGGVHkpkaZjzpVQZq0Rl3mepIJo2kWv8Nb4sxylRdbjSHsyiJYrfLnbpE7dwpcmct3Yb7InaUyb5bKfVgsl5cbNupD2W6KZLdFzP7VeA46kzjsSmalMpSpVGdG4oT0RwgYFFkwFiNkPMaWsUhrRkUWjInMGYsUMBFtwVSsJVPxVkwl2jCdZMfNFEdupThzS+rCbKobt9PduZPhyd1ML+5menE7w5PZDA9mMjyZyfBiNtOb29m+3M31ZyEvgIWCQBYKg1goDGaxKIylYhGLRREsFIazUBDKfH4w83lBzOcGcjcviLv5wcwXhrJUEsFyWRRLZZEslIq4XRjGTF4wY+neXE9yoSfeic44Z2QiByoCbMh1F5BoexmRmQbBJqr4GSrhZ6SMv4kKfsYq+Bir4GWojLv+Jdx0lXHTUcNRUxVT5bNon/selVP/4Nz336Fy4gTap8+gceokKqe+R+nMP7l47jRKP55E5eQ3XD7zN3z0TpBhr0RXrBGrVc5s13twr8mbA5kvBzI/Dpr9OWwL5EFnKE/7Y3g+HM+jgVgO+2J4MpjITyPpPB1I4UGvhA1ZGHOlnoxm2dGfYkFfohmDUgtG020Yy7RlPNOeG1IbeiUWDEjtGM92Y0DqRFuUFdX+RhS4apHrpE65rx4N4Ua0xZjRLbGkO86MHrGR4qKJgN4IQ5p9NGlwU6HRXZk2P3VGE0xYKLRnpdyBzVpH1qodWa5wYDLLiq4YQ5pCLlPjf5maAENkInNaY61oEBlTGaxHka8W2e7qZLlokumkTZajLtlOehS461Plf4XmCGN6JVaMZDhwq8CNhQpvVmv92WwKZr0pjNWmCDbaE9gfyOPhZB1H8z283pzk4/0l/vezHX57ssb7Rwu8uz/Pm3vzvNq9zcvNGV5tzfDL7hy/7M3yy668z/eNYqT4/eMV/v1ij99+useHowM+HN3j/fNd3j3b4pcn67x5ssa7Z5u8P9pW7HeQL9f518t78ge3Vw/lrWQvH/L+5UP+Y2O8RYFuM+tjzawMy1ga+j/A+1fdDJ87Gf4A75f4foZ3rlsO7+wXrWSf4Z1UdDOMN6Uz3pTOmCydcVm6vLuhJZ2pZilTsmQm6uMZq4lhpFLEcHkYw2WhDJeGMlwiX4QzVBTEYEEQA/mB9Od6cT3Hhd50ezqThXQn29KX6kRPkgOtMdbUBptQ6K5Npp0yOU7qFLjrUOZnRG2oJRUBphR46JPhpE2CrTqxNmrE2aghEaqRZKdJioP8OGWKrTpZLnoUehuT72VEtutlMpx0kdppkWKrIf+MvRZJ9pokOGgisVcnzlb1OOMNMbtIoPEFgk2UiDBXI9JCnXCTi0SYnCfNWZuKYDMaIy1ol9jQEmNCfYQ2PYnm3Cn1Z61axGJpOFOZvrRGCCj2UKfMR4OqQA2aRbr0xhswnGLGVJY1c/n23C11YaXam+3GEPZkEazXBLBY6sXdInfmClyYL/ZgudyHlQpfeamhJpCN+lC2mkTstsSwfzWe+93JPOyVstUQxXyBL9OpzgyJrRmOsWZMbMu42I7xaCHj0daMR1sp0LViWmLNzURFppviwC2pEzOpLsymuTGX7sGdTE/uZnkzn+3DQo4vd3N8uZPtw50cObbzeQEsFASxVBzCamk4a+Ui1isi2aiKYqNazGZNPBvVcWxUx7FeKWa9Ipq18khWyyJZLROxUh7JSkUUq5UxrFaJWaqIZqEskttF4dzKC2Y0w4f+ZFd6JM50xDrTFGFPmZ8V2a6mJAj1EZlpEGKiSoDRJQKMVQgwVcXPRFUBrwoel5Vx01PBVUcVe41LGCudRuPsd1w6+R3nvv8O1ZMn0D17Fq0zp1A7/T0qZ39A+fxpVM6dQu3UNxj9+HdCjX+kxEuT60nmrNe6sd3gyb0mH+41+bDf6MM9mR+HbYE86g7n2YCY5yMSngzG86A/jqdDyfw8lsHTgWTud8ex3hjKXOnnjNeCa4lmDKZYMJJuzVimLRNZ9txIsaY3XkB/kg3D6U5cT3LgapQVtYHGFLpqfwGvMVdjBPKHuHgBPWJj+sQm9Mea0R1ugMxbkzpXZepdL9HircpQnBF38oQsl9kr4HVgqcKeqWwreuNMaAk3pC7QgNpAQ2QiAS0xFtRHGCng1SbbXYNsVy2ynHTIctIj20mffDd9+XcJvUJnrDk3Um2ZzHXidok7S1U+rNcHsNYQzHJjGOtX49m9ns398Sqe3e7k5doo7/Zv8+nRGh8fr/DhySLvHy3y64Ml3h7M82b3Nm925uTw7s4oFqhP8mpvmtf3bvHro0V+O9ri09EuH4/u8eH5vhzeIzm8vzxZ593TDd4fbckHLb5arqPIer+E9zO462PNrI3KWBluYmmo6f8Ab/2ftpEtKRbiLPXXsDRQ8yd4F65XKdZAljHXXcxMZyGznX81NJH5NbxNaYw2pSmm11KZlKUwLUtisj6e8ZoYRioijseCh0tCGCkNZawsjLHSUIYKgxnIDeBatge9mY70pNvTk2pHr9SBPqkTHfG21IWaUOKlQ46jGunCS+S5alHma0BlgAk1IRaU+hqR7ayF1E4NiVCVeJs/gGunSaqDJulOWuR5XqE0wIxCb2OyXPRJc9BGaifPdKX2WqQ4yOGV2GkQb6dOnJ06UVbKhAouEGRyngCj8wSbKMlXSlpqEG6iRITJeVIdNSkNMKIxyoLuJDtaxabUhmrSEWvMVI47i+WhrFVHc7ckjE6xDcWeGpT7aFDlr44sTJuuaD1uJBozlWHFXL4986WurNb4sNMUwl5zBJt1QaxU+LJQ4sHtQmcWSjxYqfBltcqftZoA1muD2KgPYaspgp2WaPavxvOgJ5nH19LYb41jozqMO3neTCQ5MBpnx1isnRxesR0TYlsmxTZMxVozLbHhVqItM8n2zKQ4MiN1YibVWY5uhge3s7y4k+3N3RwfFnL9WcwPkE+N5QeyWBDEclEIKyWhrJaFs14ZyVZNDDt1sew1xLPflMC+LJn9Zulx7MmS2WtKZLcxgZ16Cdt18WzWxbFRF8d6XTxrtfEsVYmZL49itjic6bwgRjN9GEhxo0fiQrvYmYYwO0p8LMh0NkZio4dIoEGoqRpBxioEmqgSaKaGv6kqvsYqeBuq4HlFBTc9FVy0VbBVu4jBhZOonvoWpRPfcu7771A7dQK9c2fR+fEUGme+R+3HH1C7cAb186fRPP0tZhe+JcbyEg0hhoyk27BR58FOozf7Ml/2G33Yrfdiv8mX+1eDeNwTwdFgLC9GE3g6JOHRoISjkRRejmfydCCZgy4xaw0hzJV6Mp7twGCKJf2JAgZTLBhOs2Is4zO8VvTGmXJNYkl/sh29Elvao62oDzKhyE2bPGcNyn31aQw3oV1swbUkeYbcIzahL8aY6zEmdIVdoclbg1oXZWqdlWjyVGEg5gqz2VYsldixVefEWpUDi+X2TOVYcz1BwNVIExqCDakLMqJJZEZztID6CMM/wZvtrEu2sxzePFc9Srx1qAnS42q0Cf3J1oxl2nOrwJn5ck9Wa/1YqQtkqT6E1VZ5P+/BaAVPZq/yYnmI11s3eXewwPuHi3x8tszHp8t8fLLC+4dLvDtY4O3+HX7Zm+XNzk1ebctbzV7uTvFq/yZvH8zz4ek6H59t8+n5Ph+f7/Hh+S6/Hm3xy5ONY3h/fbZ5jO/vWe8B/3r9gN9ePVDsa/gC3rVRGasjMlZGZCwPy38eD098hvfzYpyhPy7E+e/hXbj+5W21Uma7ipnpKGRGUdv9fUQ4+yt05aWGdMab0xmXpTEukzLRlMxUYwITdbGMVUUxXBbGYHEQg0WB3CgKYrg4mBFF3CgIpD/Hj94MVzqlQrqkQrqldnQn29GZYIssyoJyX33yXNTJcVQj20GNIg89KgOMqfA3ptzPWJ7tOqiTIlQhwUaFBKEaKfaapDlqk2qvSaqdBhlO2uS46VLgZUCpvykFXoZkueiR5qgtx9dBS5HtKsaJ7TSJs9Uk1lYDkaUyQSbnCDQ+R6DxBULNlImy0iTGWhORmRIi0/OkOmpQGmBAU7QFfakOtMeb0xCuy9UYI26kOjBb6M96fSyrtWKuJTtRGaBHlb8W1X7qNIdo0xOpx5DEmOk0C+by7Fgoc2G1xpvtpmD2myPYaQxhozaQlQpv5ktcWSrzZLXSl/WaADbqgtisD2azIYStpnA5vO3x3O9O4tG1VB50JnLQEstaRQgzmR5MpTgzkSB/BJuSODEtcWRaYs+0xJZbiXbMpNgzI3VkNtWF2TRXZtPdmMv0UIDry3yuHwt5/iwpoF0uDmWlJEye3ZZFHGe3mzVidurj2GuUcE+WyEFLModtqRxezfgi0jloS+Veq5T9lmT2ZEnsNCWy1ZjARoOE1bp4FqvF3C6P5FZRGBO5gQxn+jAgdadb4kJbtCO1IUIKvQSkOxoQb62DyEyDMFM1gk1UCTJVU8Crhq+JKt5GCnj1VXDWUcZG/QKXz59A+cQ3KJ34jgs/fI/6mZPonz+LzrmTqJ/5DrWz36N+/jRaF06j/+M/sFX9gVRHTbrjLJjOdZDD2+DNfpMvew3ebNd5stfozWHbZ3jF/DSSwLOhBJ7cSOD5SAo/j6XzuD+R/fZoVuuDmCv1ZCLHgSGpFQNJAm5ILRhJs2Y8y46pHEeGpNb0xZvSG29Or8SK7jhrOmKsaQw1o8RThzwXdUq9dakNNqA1WkBfkjW98eYKeE24FmOqgFeTWldlqp0uUu9+ib5IfabTzZkvFLJR48hKhT3zJUKmsq0ZTLagK8YMWZgxDSHGyBTwNoiMqA7Vp9hPhxwPTbJdtcl21iXLSZdMB11ynLUp8tSiKkCX1khjriVYMpRmw2SOPbdLXFmu9ma51p+luiBWW6LZ6knj3nApj2da+Gmxn5/Xx3m9O8vbw7u8f7LIhyfLfHq6Kq/5Plzi3eE8v+zP8nrnJi+3J/l5a5yXOxO83Jvml4Pb/PpwiY9P1/nX811++2mPjz/t8f75Du+ebfH26Sbvnm4ewyvH93PJ4R7/fnXIv76YavsDvE2sjMhYGWmW//xqR8NfbyNb/AO8n9GdV5xv/3Lp+Vx3KbOKmu5XC3Fa5WWGL9GdkCkGJ1ozFG1kUiYaExVlhmhGKiIYKg1hoCiAgQJ/Bgr8GcyXt48N5vvTn+vHtWxvulIdaZWY055oSVeykPYEa5pjLKgJNqTAXYMsB2VynTUodNOlzMeQ6iABZb5GFHrok+2kSaqtCsk2yiRaq5AkVCPVXpMMRy3SHTRJt9ckx0WXQs8rFHsbUuJrTIGnAZkuOqQ7KQYonHRIdtBS9O5qEW+nTZytFmKhJuGCS/gb/oi/4TmCTC4Sbq5KjI0WsTZaRJpfItLsPKlO6pQEXEYmtuB6phPdSVY0RxnQFm1ET7wl49mebDTFs9WaxHC2Jw0iY+qC9ajxU6M1WJtrosuMxBsznWrOXK6Q+TJnVmq82G4KYr8lnP3mcPZkoWzU+rFU7s5KpRdr1b5s1AawVR/MVkMImw2hCnij2G+P47ArkYd9Up70SnnWm8JeYzQLxQHMZnkxLXVlKtmFmylu3Epx5VayM7eSHJlJcWQ21YnZNBdm092YzXBnLsuD29ne3M31YyE/gMX8QJYKg1kpDmWtNJz1chHrlXJst6qj2aoRs1Uby3Z9PLuNEvabEjloTuawVcphezr3O7Pk0ZXNg84sHnRmcr8jncP2NPbbpOy2JrPVnMh6YwLL9fHcrYphtkzEVGEIozn+3Mjwpl/qQZfEmeZIe6oCrchzM0Fqp0+cpRYiM3XCzNQIMVUj2EydIIE6AWaf4VXFy0AVt8sqOOldwlrjHHrnfuDSD9+gdOIfKJ08gcbZU+hfPIP2uR9QO/13VM98h/q5k+heOI3xhR9w0z5NgfdlRtPtuV3swkadB9sNXuw1+rBT78VWjTs79V4ctgXyuCeCZwMxPB+WcDSUwNOhRJ4Pp/BiNI2HffHstEawUhvA7RJPpnIcGU61ZjDZnKFUS0bTbZjMtudmnjMjaUKuSczoiRPQJTanU2xJZ6wNzRECyrx1yXdVp8hTi3J/PWQiY3oSrOiJN6cn1oQ+sakCXgNkPlrUuipT6XSBGteLdIfpMJ5iyu08K9Yr7VksFTJXaMVUthUjUiv64i1oFZnSFG5Cc5SAlhhzGiNNqA03oDRAVw6vmzbZLrpkOuiQZqtFpoMGBe4aVPrr0CIyoldizkCKFaMZNswUOrFY6cFSjS9LdQGsNkex2ZXCvRtFPL4p4/lCHz+tDPFic5LX+zO8fXiX948X+fR0lU9PVuWZ74MFftmf49XONC+3J+SrI7fl+L7Zv8W7gzt8fLzCf/20xb9fyK9TfPhpj1+P5Pj++od4f7StwHfveLLtX6/u89ur+3/OeFf/AO9XO3j/opXs8yayxes1ivgLeHvll4RnFbt3v4T35hcjwmON6Yw1pv0Ob3M6U4r+3ckmKRMNiUzUxTFaFcVwmbyDYaDQn4F8Pwbz/RjM86M/14dr2d70pLvTIXWhPcmWNokF7QmWdCba0CI2pzbUiFJfXfJc1clxUqPIQ5cKX0PK/Ywo9zOmyPMyuS7aZDqoIxUqk2KjTIpQlVQ7dTIcNMly0iLLUUve2O2mR7G3AUVeBhR6GpDnrk+Wiw4Zzjqku+gidZJPusXZyHt+4+10EQu1iLLSINRUCd8rZwgwOkeoQJlIK3XEQm1ihVpEW1wi2vw86S4alAVdoSXOkoFsZ3pTbLgaY0KryIgWkRH9KQ4s1UWz2ZbEZHEAnYk2yCIMqPFR5WqQNgOiK4zFGXNTKmAux4b5UidWajzZagxgvyWMg7YIDttE7DQGslrlxVq1D+s1fmzWBbLdGMJ2YyhbjaFsyyLYbY1mvyNO3lbWncSTa1JeDKRz/2o869XhLBQFMJsl33Ewl+HN7QxvZtPcFXVcF2bTXZnNcGM204O5LC9u5/hwJ8+P+fxAFguDWCoKZrkklLWyCDYqItmsjmarVsx2XSw79XHsNsSz25jAblPi8cmdw1Yp96+mcb8jUw5udw4PunN42J3Dw+5sHnRlctiRzr2rqey2pbDVnCSHt04O70xpBJOFIYzk+DOY4c11qQed8c40RdhS4WdBjoshyUJdYi00EZmpEW6mTphAnVCBOsECDQLN1PEzUcPHSE0BrzKOekpYavyI7o//ROmf36B88p+onjmN1rnT6F88jda571E59TdUT/0djR9/4PLFU1irniLQ6AI1oSbMFrqyWO7Geq072w3y8sJugzfbtR7sNvye8T7tj+FoKJ6joQSOhpI4GkrmaCiF+92xbDWHsVwTwJ1ST6ZznRhJk2eaw6lWjGUImcpx4Fa+C6PptlxPMKcn1oyOaFM6xBZ0x9vQGmVBha8e+a5q5LupU+SpSV2IAZ2x5nTFmtETa0Kv2JRr0V/A66ZCpeN5ql0u0BGixUiCMbPZFqyU2bFQbMNcgSXTOVaMpdvQn2jF1SgBsghTmqPMaI4R0BhpTG2EASX+euS4KzJeFz0yHLSR2miQbif/LhV+2jSLDOmJlw9xDKdZcjPfnoUKNxarvVmq9WdFFsF6ewK7/Xk8mqrn6G43Py0P8vPGOC93b/L6cE5ePngsLzd8errKh0dLvD24zeu9W7zcmeTF1jgvtsZ4sTXOq50p3uze5MPDef7r+Tr/frHDbz/v8/GFvNb769H2MbjvjrNf+d8ff9rlXy9/Hyv+96v78se19bEW1kabWRttZnWk+RjeL9FdHKpn8a/A7a85Rnfhr9Dtk6+APD7f/sf1j4qFOONNmYw1ph3DO67YvSuv7aYy1SRlsiGRydpYRitFDJXIOxgGC+RZ7lCBPzfy/bie7UV3mhutCfY0RFvRGm9NV7KQriQbOhJsaBSZUuKjQ76bOgXumhR76VIVYExdqDnlvkYUuOuR66JNtpMmGQ7qpNrKl3VkOKiT5ahJtpMWuc7a5LnokO+mS6GHPsVeVyhw1yfXVYdsVx2yXXXJcNEl1UmbJHvN4529cUItJPb6RNtoEW6uSpDxBXwvnyHI+DyRlmqIhVrE2WoRJ9QgxvISsZYXyHLXpCLUkDaJFTdyXLgutaUzRkBzmAE1Abq0RZtzqzSIFVkcM5WhDOe60x5jSrWXCu1B2gyLDJmIM+FWioC5bGvmSx1ZrvFgo8GP3eYQ7l8V8agzmv3mUDZqfdmo9WOj1o+t+kB2mkLYkYWyIwtjp0XE/tUYDjrjudcRz70OCY/7UngxmM7jriT2msSsV0WwUBjE3bwAFvKDWMgL5E6WD3MZHsxlejCXJc9y57I8uZ3jw918f+YVnQmLxSEslYSyUhbOWmUkmzVituvi2G2QsNeYwL5Mju1+czL3WlI4aJVy2JbK/atpPGjPkGe4n9HtyeVhTw6PenJ40JXFYUc6+1dT2WlNZlOWyHqjhOXaOO5WRn8Nb7o311I8aI91oiFMSKmPgEynKyRaayM21yDSTA2RQJ0IgTph5hqEmmsQJNDA31T9GF7Xy8rY611AoHEG7bPfc/Ef36By6gc0z/+I9oXT6F08ieaP36J84n+ieuJvaJ75B8ZKJ3HR+ZFYGzXaxBYsVXiyUuXBWo07Ow3eHDT7c0/mx26DvN57vz2Yxz0RPLkezbMbcXJ4h5N4OpjI4/4E7nVGs9UUykpNAHfLvBSZrTWDKeaMpFkxnilkOseRmXwXxjLsGEiypCdOQHu0CR1ic3okQq5GW1Dpp0e+iyo5TirkOKtQ6a9LW5QJHTEmdMea0Cs2oS/alM4wA2S+2tS6qVDheJ4q5/O0B2kyFG/EzQxzFouFzBfbcLvQilt5Nkxm2TKYbE1HjABZhAmySBOaokyoFxlRFW5AkZ8uWW6aZLlok+WiR7qDNik2aqTZqpLnok65rw6yCCO6JeZcTzLnhtSc6TxbFspdWaz2ZKnWj+XGUFZaxWz1ZnB/vIqjOx38vNLP681xXu5M8fP+LV4f3D7G97dna3x6ssKvD+b55WCWV3vT/KzIen/aHOXF5hgvNsd4dzDLfz1b5t/PN/n0Yu8Y3vdH28f4vnu6ydsnG8cAH2e9L+Ulh3+/Pvyyq6GFtdGWY3iXR5r+W3QXBmpZGPgd3eMrwtf+usRw+3jheTEz7b8/qH2Gd0KWxXhTBmMNCngb0xhvSmO8MZWJRilTTVKmZVKm6hOYqIlhpDycG0VBDBYEcKNQju5QgT+DuT70prlxNcGBxmgrqsNMaYm1oldqT2eiDa1iC2qCDch3VyfXRY1iL10q/A2pCzWnIdyKUh9Dsp3kM+rH+0Dt5FNs2U7ybU35LjoUuOpS6K5HkYc+RZ7yyHPVIctJkyxnbXLc9Mhw1SXFUZN4WzVirOSHLWOFWkjsLxNlpUmImTKBRufxvXKGENOLiG00kdhpE2+rSZyNGrFWSkisL5LrqUVNhBEdSTaM5LkykGpPt9iCpuArlHmoUxd8heEcT+7WRXK3TsRsZTB9idbUeKvSGaTDiMiQyTgTbiWbMQJxYrcAACAASURBVJdtxXypA8s17qzX+7AjC+R+ewRPe2I4bAtju8GfrXp/Nuv82G4IZFcWwm5zGLvN4ey1RnLQEcthdwL3OiTstcfzqDeJnwZSedKbwv32BHYbxaxVRrBcGs5KaQQrxWEs5AdyJ8eXO7k+3M715naOPO7k+TFfGMRCUbAc3dIwlsvCWakUsV4dw2ZdHDsNEvY+Z7ctKRy0SDloTf0C3HQedmTwsDOTh13Ziiw3l4c9uTzqyeVRdy4POrM4bE9nv03KTnMSm00JrNXHs1wTewzvVIG81DCY7k1fkjttMY7UhdhQ7GVGusNlEiy1EAvk8EYK1BGZqxNhoUGYhSbBAk38TTXwMVLHy0ANF/1LCHXOYaJ2Cs0z/+DCd39H7fQJdC6eR/fiaXQv/IDm2W9QOfH/oXbyf6F95lsEyifxM7xIuqsOfclCNmt9WK/xZLXale0Gbw5bAzhsCeCezI+DlgAetAfzqDucJ9ejeDoYy9FQAs9HknjcL+GwR8zeVRGbjSGs1PgzX+7NrXwXRtJ/h3ci0/YY3vEMewaTreiNF9AeZUKnWEBvgpD2GAuq/fUocFEhy+ESGfaXKPPRpjnCiKtRxnTHmtATY0JPlAntYVeQ+WlT665KhdMFqpzP0xaowaDYgKk0MxaKbJgvsuFOkTUz+UKmsu24kWJDp1hAs8gEWaQxjVHG1IkMqQwzoNBXl0wXDTJdtI8fqpOsVZAKlclxVqPMR5umCCO64825lihgMEXAVK6Q+TIXFqs8WKr1ZbE+iMUmEWsdydwbLuXpbCsvl6/zdnucV9uT/LQzzcu9GV7fm+PdwwU+PVvl09NV3j9e5N39O7y5N8PLnSlebI3zfGOE5+vDHK0O8cveFP96dJd/PVvl0/MdPv4kf2R7f7Qjx/cv4JW3mMkf2v798h7/9ergz/CujDSzPCxjebjpqxM/fwXvwpfo9n25AlIenwcm5AvP/xpeeZkhi/FGBbwNqXJ4G1MZb0hhoiGZ6SYpt2RSJuviGa0QMVQSwmBBAEOFAYwWBzJSFMCNPB+uZbhzNcGexihL6kXm1Iab0RprTV+KA22xltSGGFDmq0O+uwYFHlqU+xtQE2xGXag5tSHyG2uf0c10UCfDQZ10ezUyHeSnpvNdtSly16PE8zIlnpcp9tSn0F2XfDdtcpy1yHTUIMtFmxwPfTJcdUi0UyPWWlmxMF2FWKEWcbZ6RFpoEGKiRJDReQIMzxIuUCLeTosEBx3ibTWIs1Eh3lqJJFslCn10aIgyoUcqZKzQjRvpjnSLrWgIvEKRizIVPlr0pthzszyIpaYoVlvEDKc70uivRXewHsMRBkyIjbmZZMpcthULpQ4s17ixXufNdlMA99vDedIdzWFbGDuNAcf47jQGsScLZa8lnL3WCO5djeZ+t4SHvUkcdCWw3yHhQU8iT68n86QvmcfdKRy2JbDTEMtmTQwb1TGsV0axUhrOYlEwC4VBzBcGcrcggDt5/twtCGShKITF4lAWS8JYKotgpULEWlUU6zViNuvi2G6QsNuYwJ4sif3mFA5aUjlsS+P+1XQetGfysCOLR51ZPOrM5lFXDo+6cnnUnSOPLnk86MjksC2V/ZYUtpsS2aiXsFobx1KVmLvlkcyWhDOVH8JYdgADqd50J7jRHGVPdZAVhR4mpNnpI1HAG2WmTqS5BpEWGogsNAm31PoTvM56SlhpnsHg0j9RP/UtF777O+qnT6CndB7dC6fQOf8PNM9+g/rpv6F5+j/RO/sN1monCTdXpsjvCsPp9uw2+LFR48lSpQvbDV7cbwviQVsQhy0B3G8N5EF7MA+7wnh8LZKng2KOhiQ8H0ni4bVY9tpFbDeHst4QyEqNHwsV3swUuChKDeaMpFoxniFkSnHodDzDjqFka/riBXREG9MpNqMvwZoOsTk1AboUuqqQ5aBEup0Spd7aNEUY0xZtQnesGV0xJnSIDGkLuYzMT5s6DzUqnS5S5XSBVj91+qP0mZKaslgoZL5QyN1CG2byhExl2XIjxZpOsRktImOao4xpijamLlKe8Rb66pLhrEGm82d4teQ3D62VyHBQpthTk4YwA7rizOlLkMM7mSPkbqkTC5XuLNX4sFAXwJ26EJZa4tjpz+fxdAMvl/p4vzPBm+1JXmxN8WJ7mhc7N3lzeJsPT5bkp96fLPP+0SJvD+/wen+Gn7cneb4xytHaME+XB3m1NcaHg5t8fLTAp2dbfHy+y8fnO3z4At4/lhs+HG3z6fkOv/20y79e7PHvn/e/LDW0sPoFvEvDjX+6q/b1BrL/Ht67ioXnX573kcNb9NfwNv3f4E3hVlMKEzWxDJWGybPdfD+GC/0ZKwlkpNCP/ix3OpPsaYqyoCbUmLpwMxpF5rTFWtOTaIdMZEqptzZFHpoUempR6qNHdZAJdaEW1AQLqAwwpdBDn0wH9T9FtqMGec6aFLrpUOKpT5n3FUq9LlPiqU+Bmw45zhpkO2l8BW+6iw4SoSoxVpeItVEhVqhOrI0WYhttROZqhBhfJNj4PMHGPxJpcYkEe22SHHWQCNWJt1YmwUaJVIdLlPrr0iI241q6HZMlHgxlONEttqbe/zL5DhcpclOhTWzOWIEXK80x7PUkM53vydXQy/SGXeZG+GXGYgyZTjRlLutzxuvKWp0X203+HF4N40l3FPevhrEnC2S3KYCdxkB2m4LZbwljvzWC/TYRB+0xPOxJ4PG1FO73JHGvM4H73Qk87JPwpC+ZZ9dSedQl5aA1kb0mCTsN8WzVxrFeFcNqeSQrZfJMeLE4VJHphrBYHMZSSThLZREsl4tYrYxivTqGjdpYNuvi2W6QsNOYwG5TEvvNUu61pHLY9iW62YrI4fFXofh/RxYPrqZz0CJlrymJ7foE1mviWKkWs1gRzZ1SETNFYUzlBTOWFUB/ihcd8S40iuyo8Lcg382YVFt9JBZaiAWaRAnUiTLXIMpSE5Gllhxe89/h9byiiqPuRczVTqF/4R+onfyGi9/9HY0zJ7h86Ty6F06i9eO3aJ39Bq0fv0H3x2+4cu4b7DVPEmenRk2YMVO5Thw0+bNR48FCuROb9V48aAvi4dVgHrQFcb8tiPtXg3jQGcqjPgW8wxKejyRyvzearZYQNhqDWKvzZ6Xal8VKb2YLXRhNt+aGAt6xdCGTWfZM5zgxnmHHcIoN1+PN6Yw2oktsSl+CFZ1iAXVBuhS7q5LlcIk0WyVKvLVpjDCmLdqUrjgBndHGtIVfoSVYD5m/Dg2eGlQ5K1HldIEWH1X6wnWYTDZhqcCWhUIhdwuFzOQKmcwUciPZii6xKa2RxrREmyCLMaE+ypiqcEMKfHRJd1Inw1mbLNfLpNprEW+phMTyPKl2ShS4q1MXcoWOWAG9EgEDyQImsm24XezIfIWbHN4af25XBzLfGM1mbyYPxqt5udDNh51xftma4OfNSX7anORoc4KX+7d492ieD0+X+fhM/tAm32R2h5e7N/lpc5yjtWGeLA3wYn2It7tjvD+c4+OTdT4d7RzHh6Nt3h9t8/7Z9lePbB+Otvl4tMNvn/H9aZf/+Izu5/ru8rCMpaEmloYa5VnujXoWb8jB/eNpny/LDF+VGhTZ7t3j8z6fs92v4b3ZlsdUcw4TTZlfwSvHV776caoxhemGJKbqExirimaoJJSh4iCGCv0ZLvBjuMCX/kw32hOENEaaURNqRFWQAU2RFrTHyxdvyCJMqQ64TLGHJiWe2lT4XaYq0IjqIBMqA0wo9TWkyPPycbkg84tMN9tJk1xnrf+fs/v6igLPGr0/t2c9z8x0sKO2omSKKnLOOSfJOVPkHIqcc85JQJSoIkFJgqAiOel0stvQPTPn//i+F1Wg9vRzzlnvxV614KK4+6zN/u2AxElwDm+JhxZFbhoUuAqRuKiT66RGtqMamQ5qZDqpk+msQaqjkHgbFWKtlImzUSXOVkC0pZp0OMJYgUADOYIN5QgxkiPaXJFEO3XppQprZRKsFEixUSTbSZkKfy3aY00YyrTjTqkHo5mOdEdaUOuthcT2GoVOCjSF6jGS6cRifThbvcnMlfoyJDZnKNKAoWBNRiN1mIw34F6mKfNF1ixWOvKo1oPNJl+224M56A5npz2YZ83+PGsO4GlTAM+ag3jeFsrztnC22sI/gnevL5md3iR2euPZ7Y3loD+Bk8FUDvtS2e1I5nmrrH2rIYHNung2aqQIr1dHs1oRwVJpKIsloSyWhLFYGsZSWTjLFRGsVkbxqDqGtZpYHteJ2aiPZ6M+gSeNiTxtSmarJZXnrWlst6Wz057Bbkfmeex1ZLHXkS37zGS3PYPdtgy2m1N51pDEZl0869VxssGJCBZKwrhfGMwdSSAT2X7cTvdmINGd9hhH6kKsKfU2IddZjxRrDcSmAmJM1IgyViXKVI0ocwHhZgJCzdQINFHDVwavm5YSdupXMVL6Fg25C6h88xkKFz5DcPErtK99h/Dyl6h8+3fULn2K8MoXaMtdwODaZ7hofEOKkxotUcbMFDix0+zLWrUbc8W2rNW6s93mz257ADutfmy3+vG81Y/tjkAOBsI5HonhZFTMyWg8W91hrDb4sFLrzXLNdZaqrrNY4cVskQvjGVaMJJsymmLGWLolE5k2TOfYM5Fhy+1Ua27Em9IdpU9PtCH9YjO6Y4xpCNKkzFOFXAdF0m0UKPYU0RhqKJ1gizOhM1Kf1mAtmgM0aPYT0eAloMpJgUoHORrdFejyV2UsXo9FiTUL+VbMSSy5m2PBRLolw4lmdEcb0h6pT1u0Ia0xhjRGGVITrk/BdU3S7FXJcBCS5SSFN9b0KnGml0mxvkqeszLVflq0RxrSE2PIYLwhtzPMuZdvy3ypM0vVXizW+DJf7c+DhggedUvbyl7cb+PXRyP8vD7GjxtT/OPxJC/Wx/n+6TSvdmZ5ffCAt8fLvD1e5fXBCr/sLvLjs1lebkxz8miMo6VhTleG+X5tmFfPpnmzv8y748f8JkP13ekmb082eHOywZtjGcInG7w52ZQuTj+V4Xu6yV+k6Mpqu6NNLN2UDlAsjtS/f0gbfg/vh327549q5/h+AG/v2RXhP4f3Tlse0625TDVnM9GQyXhD+n/AO92Yxp1GaW13vCqa22Vh3CwKZLTIn9tFvoxKvBjKdqU70Yb6MH3KfTUo8xFR4adFS5Q5/SlONIebUnFdRIm7gEJnFUo9RNQGGFAXZEylnz4lXtpIXEVkOwrOI9NOhXQbJTLtVKR1XWch+c7qFLgIKXLToMhNg3wXIXnOgvPIdhKQ4ahGuqOAdEchKQ5CEmzViLdVI8FeSLy9kCgLVUKMFAg2ukaQ4RVCja8SaSZPnJUyyXYC6W4HayWSrRXJtFemwE1AbZAuXWIzbmbbM1PmyWimI50R5tR4aZFvK0+hgzx1/poMJFrzoDqY7d4UlmtCuJPtzK14MwaCNRiJ0GJCrMfddGNmCyx4WGHPWp0HT5v92G4PYr8rjJ32YJ63BvK8NYitliCet4Ww0x7OdnsEW20RPG+PZrdHCu/+QIq0j7cvnu2eKA764zm9kcrxQDoHPWnsdKTxvDVVmqU2p7DVlMJWUzLPmhKl13mrolipiGS5LEIaFRGsVEayWhXDWk0c67ViHtdJ0ZXCm8TTpmSeNafwvDXtHN/ttnSet0pjpy2D3bZMdloz2GlNZ7slje2mVLYaknlSm8Dj6jgeVUSzVBbJg5Iw5gqDuScJZDrXn/FMH0ZTveiLd6U1yoHqIEuKrhuR7aRDsrUGYlN1Yk2k+MaYCog2VyfSXECYmRpBZ/DqKuOqpYiNQA4DxW8RXfkStW8uoPLlBUSXvkLn2kXUv7uA0td/Re3iZ2jIfYOe/NeYKl7guu5Fcj2F9CaYsVDiwl6zL2tVrtwvtGa12pXnbf7stAdI0W3x5VmzD8/bAzgYiODkZtx5S9nTzhAWazxZrPZkqcqLparrLFd6M1/sxkSmNaMpZoymmHE7zYLxDGumsu2YyLRlLM2GoQQzeqKltdt+sSk9sUY0h2hR5SNA4qRMhq0SJZ4aNIYa0RZlTI/YlI4ofZqDNGgKENESoEmTj5BqF0UqHeSoc71Gm7cit2J1eJhnzUKeJbN55tzJMmc8zZzhRFN6YgzpiDKgI9aI9jhjmmOMqIswpNBb6z28zlqk2KoRaypHrMllki3lyHFUotJHk5YwAzoj9emP02c01ZTpXCvmip1Yrr7Ocq0fD2sCeNgQwUpHEk9u5HN0p5GfFwf4+dEtXm1O88PGJC/Xx/j+yRQ/Pb/HL3vzvDle5t3JI94erfF6f5Wfnz/k+837nK5NcLQ0zPHSIKdLffywMcbr3Yf8drTG76cb/PPFE36XofruZIO3xzKATzfP40N8//JHdP/f4P0TdPsr35cb+v5neO+2y7Ld1lymW3KYbMqSwlv/B3jrpYcsp+sTGa+K4VaZ9Jba7dIQbhcHcKvQh8EsaabbGGFIdaA2lX6a1ATqUh9iSEukGe0xVtQHGVDuKV1BV3ldiyofHar99Kj01aPES4sCdw3yXITkOKmTJetkyLRXPX9My3fVoMDtLEQUuInId5Wim+OkRq6zgFxndbIcBaTbq5Jqr0aKvTrJ9uok2quTYKeO2FadGCs1wk0VCTa8RojRVUKN5Ygyl0dsrUySrSppDgLS7NVItVUmw04Zias0M28KM6Qv0YLRbHvulrgxlGJDU4Ah5a5C8m3lKbKXp+a6Ot3Rxtwp8GStKZKVmmAelvkymWpDf4gmQxFajIn1uJNuxGy+OYvldlJ4W/zZbg9mvyuMvc4wdjtC2WkPZbsthJ32MHY7ItnpiGKrLZKt9mh2uuPZ60vmYCCNwxvp7PUnsNMbxX6/mOPBFI4G0jnoy2CvSzbA0JrGdmu6LNLYbk3lWWMSG3ViHtfEsVYZy6PKGB5Vxcgy3Y/R3WxI5EljkqzMkMZz2XfttGWcx3brH6JFiu7zplS2GpN5Wp/IRk0861WxrJZHs1QawYPiMGZl8E7l+DGW6cNomhe98a40RzlQFWhJgacRmY46JFuJEJsKiDMVEGsqINZcnRgLIVHm6oSbC6TwGqjiqauMq+YZvBcRXfkKwbdfoPaVFF5tuW9Qv3QBxa/+hsq3nyG8/DX6Ct9gLfiaINOrlARqM5xhxWKZK7tNPjyqcpHCW+MmhbctgOctvmw1+/KsxZftzkCOh6J4OZYgG6IQ87QzmMUaTx5WebBY4cFSpRfLld4slLgzlW3L7TQLbqWaczvVgokMG6az7ZnKkuI7nGhGd5Qe3VF69MUZ0xNrRHuEDnUBIgpc1ciwVaHIXXp+pyXcgO44Ezqi9GkJ1qQ5UIPWQC2afUXUuCpR6SBHjbMcTR7XGInSYiHbkvk8S+byLbmXI73xdzPZlL44IzpjDOiINaQt1oimaCNqIwwpuK5Fip0q6Q5Csl20SbNXJ95CHrGZHMmW18iyV6LMS4PGYD06IvTpizXgZrIJk1kWzBY6sFzlxUqtH0v1wSw1RbLSnsRGfy574zW8nOvix+VhXm1M8dPjSX54LL3B9tPWXV7tzvHmaJm3J2u8PV7nzeEar3aW+fHZAv94fIfT1ducLA1x9KCXl6s3+fnZDG/2Fvn9eI1/nW7wzxeb/P7iCe9ONqXwfpj1nkoPZL578YTfXjzhLyu3mv8D3qX/C7wflhkWzsGtPL+p9kd0P3xYu9suy3ZbcplqymayMYvx+ow/gVd6YWKqRsytskiGC4O5VRrKREU4Y6WBjBb40J1iT22IHuW+Isp9hFT5a9EUZkR7tAXN4SY0hBhS7atFmbuAam8tGoOMqA80pMJHhxJPDQrchOQ5q5PrrE6OkzoZsr7dLAc1GbiaFLprUeShRZGnFoUeGkjchOS6CMh2UiXLUYUcJwG5zkIyHQSk2qmSbKtKoq0aiXbqJDmISLAXEWOlRoSZEqFG1wjSv0KokRwRpteIs1Ii1UGaJWc4qpHhoEqmvQq5TmqUemlSF2hAe7Qpg8nW3Mq2Z7rQmb54C6q8tChyVKXARp5ie3mq3FVoDdZhNM2OhXI/VmqC2WiM4G62E32h2gxGaHFbrMt0miFzEjOWym1Z/wO8B90RHPZEsd8VwW5HGLudEex1RbPTEc1WWxRbbTFsd4rZ7UniYCCdo6Es9gcS2emNYq8/jsPBZA4H0jjsz2S/J4udjky22zLO67F7HVnstWey05rOVlMKTxuSeFKbwEZtPI9rxTJwP0b3fXlBWlrYactk9w8hzXAz2JZlvs9b0thqSuVZYzJP65PYrEvgcY2YR5UxrJRHsVgSzkJRKLMFwdyVBMjg9eZmmhc98a40RTpQEWBJvochGQ7aJFnK4DWThYWQOCsRURYfwquCp44SLpoKUngVLiG68jXqF79E8M0FNC59ifaVrxF8+zmKX/4d5a8/Q+3iVxgofIuj5iWi7JSojTJgQmLHSqUb243ePKp8D+92e4AU3mYpvFstvux2BXM6EssPk8m8vJ3A0UgcTzpk8FZ68LDcncUKT5YrvXlQ6sHdPAfGM6y4nWrxweVpBym+2XaMJJnRFalLV6QuvTGG9MYa0hWtR1OINsXuQjJtVSlwVafcW4PGEF2644yl8IZo0RKkSXuwDi1+GtS6KlNpL0e14xXqXeW4Ea7BbIY5c7mWLBRYMZNnxVSWBaOpZgwkGNMdZ0hH7FmpwYiacEPyvbRItlUlzUFEtqsOGY5CkqwVSbS8RpKlPBl2ShR7CKkN1KUtXJ++WEOGk4wZTzdlJt+epQpPVuv8WW0MZbUlmpX2RNZ6snh+s5yjOy3848EAr9Yn+PnxBD9vTkrvrz27w6udOV4fLfP2ZF2atR5t8OveI356vsgPT+7zj/VJTpaGOZjr4WRxiO8fT/LL8zl+P1jm36fr/OvFJv988ZTfTqXwvpY9sv16/Pg9vLL9Df+/4f3odHtfBQt9Fcz3StH9n7PdAu60SVvIpptzmGqSlRn+DN66FCZqE5mojuN2eSQ3i0MYLQ7mVnEgQ7Iz7c0xZlT6a0nRDdCiPkSP1ihTOmIsaAw1pMpPm2pfbWp8tKn11aXOX49Kb22K3NSROKtJywQuQiSuGuS7aZ7jm+ukTqG71gehSYGHJvnuIvJc1clxViPLUYVMB2UyHFTIsFclzU6VFFtVku1kW8jshSTaixDbCokyVyHUWIEQQ+nl4DBjOSJNr5Jgo0ymi5BsF6G0WdxZQI6TKgVu6lT76dISYUqP2JLhVFtuZdkxkWdPZ7QxJa5CCuxUKLZXosJJmVoPNVoDtBhKsOCOxI3l6iC22mO5n+9KX4QOA5FajMbpMJVmyHyBOcsVdqzVurPZ5MfztiD2u8I57IniuC+Gw54o9jrD2euMZK8rmt3OGLbbY3jeHst2Zzw73UkcDGRwPJzN4WASe31R7PfFctCfyOFAGkcD2Rz25bDbJcV3tyPrI3h322SlgOZUnjemSIFsTGKzIfGjOMt0n7eksd2awW57pjT+BN/dNinyz9sy2GpJZ6s5laeNyTxpkD6orVfHsVoZw3JZJA9LwpkvCuV+QTB3JYFM5fgzluXDzfTr9CS40RTpSEWAJRJ3Q9LttUi0EBJnqobYTIDYXB2xpQixtQbRlkIiLNT/A15rNTn05S8h/O5rBN98geCrz9G4+AU6V75G/eIFlL76FKWvPkf56y8xULiIm/5VktzUaUs0Y6bUidVqd57Ve7FS4cRMoTUrslLD81Z/njX58KzJh60WP/a6Q3g5KuanyRRe3Ipn/0Y0G22BPKz24EGFGwulbjwsc2epwosHpe7ckzgwkWnN7VQLbiWbM5lhw71cR+7mOHAnx56RJFM6w7XoCNeiJ1qP3hh9umP0aAnTocRTRJadGrmOqhS6qVIToEVnjLQ+K4VXi9YgbZp8RVS7KFFhd4Uqx8vUu8oxGCriXpopczkWLBRYMyux5k62FbfTLbiRZEpvvDGdYiPa4gxpijaiJtzoA3iFZLlok+EkItlWiURLeRLMr5JqrUChm5DaAF3aIwwZjDdlJMmUsTRT7uXZ8rDMneVqX1YaQlhtjmKlNYFHXRk8Gyphf6KBk/vdfL90kx9Wb/HT4/HzZTg/bd/n14Ml3hyv8fZkk3cnT3lzKMX31fZDfn46wz/WbnP8sJ/jh4OcLN3kh8dTvNlZ4J9Hq/zrdIN/vXjyHt6jx7w6XOeXo8f8erLJG1lL2f8I7/Jo0/8FXmm2O99XwVxvuRTcnnLme6TgnsX/Cd6p5hwmG7P+R3jH6pIZr4lnvCqWsfIobpWGM1IYyFCeN10pjjRGmVIdpEupt5ByX5EMXRM6Ys3piLWgLkiPUi8hNX66tISYUO+vT+V1LYpcBWTbK5Jlp0iOoxoSF5E0q/XUQeKqQY6svFDsqUORhzaFrprku2ogcdcgz01IjizbzXRQJt1OkVRbRZKtFUi2USbZVlW6QMdBSJK9kAQ7IbFWAsJNlQk2lJc+phleJtz4ClFmciTbKZPrroHEQ/rdEld18l0FlHhq0BBsRHecFYNJNoym23Erw4Zbmda0humT76BKvq0y5Y4Cal3VafBQp81Pk74oY26n27FUFcBubwJzxR70R+nRH6nFcKwWk2kGLBRasFLpwGq1G+v1Pmy1SOE96o3mxaCYo94Y9joj2OuMYr8rhr2uWHY6YtnuiON5Zzw73ckcDGRwMpLL0Y1kDvqjOOiL4aAvnqP+VE5u5HA0kMtedw47ndnsdmaz15l9Du95tGWy15rJbmsG261pbLWk8rQp+aPYak5luyWdndYM9tqz2G3P+g9w99qz2GvPYqc9k+ftmWy1prPVksbTphQ2GxJ5LOtkWKmMZqksQlrfLQplpiCEu5IgpnIDuJ3ly8gZvFFn8BqQZqdFgrk6cSZqiM3UibcQEm8lQmyjSYyViAgLdYL/CK+qHHpXL6H+7deofXUB1S8+RePbC+jKfYXo0peofH0BpS8vem7gdAAAIABJREFUoPDFFxgoXMTbRJFsX236M214WOPOWo0HmzUeLJU7cq/QiuVqV7Za/dhq8eVJw3WeNnqz1erHfk8o39+K59VUKqc3xez0R7De4s+DKncWylyZL3bhQakbi+UePCh1457EkclMG26nWDCaZMZkhg0zeU7cy3XkXq4jI4mmtIdq0BYqojtSh54YPXpi9WiL0KXMS4MsOzWy7JTJtlegwkdIW6Q+bRF6tIRq0xysRXOgFg0+6lQ5K1Bme5kqBym8AyFC7iQbMZtlzoNCa+bybbiba8N4phXDKeb0J5rQnWBEu9iQphhjaiOMyb+uRZKNKqn27+FNsVMmwUoesakcSebXyHdRl14djjJmOMmS0RRzbqeacifHhvliFxYrvVmpC2alMZLlZjGrHWk8GSxkZ6yWg+k2ju/38/LhED+u3eKHx+P8Y3OSH7bu8WrvIa+P1nh7+pTfXjzn3ckz3h1t8nb/EW92H/LTk2lerAxx9GCA/dl+ThZv8urpDL8dLPGvk3X+Lav1vj3e4NfDx/y8v86rw8f8crzJm9P3qyL/sny+GKfxo1i8Wc+D/4D37HR7FfP9lcz1VTDbW86cLGZ7yrjfU8r97hIZuiXMdBVzr7NIhm4+U615TLbkMNmcxWRjJhONGYw3pDNen8ZYXQpjdcnSqElkvCqW8fJIbpeGMVocxGCOF92pjrTEmFMTrEtVgBZVAZrUBenQEmFER7QZ7dFmtEWaUhekT4W3JjV+ejQGGlHtrUOxqzr5jirk2CuRY6+MxFlAoZsGRZ5alHjpUOihSb6biEJ3TYo9z/p0heS7CJG4CslzFcrKEgJZ+5gKabbKpNgokWytTJK1CknWqiTZqJFgo0a8tRoxFiqEG8sTYiBHmOEVIo3liDO/RpK1IllOahR6aFDsKaLIXUixuzolHupU+WjSGm5Mf7w1I6n23M50ZCTNhhvJ5jQEaSOxU6TQTpladw2armvSdF1Ii6+I7jA9hhPNWSj1Zrszjodl17mdbMHNeENGxDpMphqyUGjFSoWjFN46b541B7DbEcpRbzQvb8Rz3BfLXleULGLY645lryuO3S6xNOPtSuRwIJ0XIzkc30jmoD+G/b5Y9nvFHPancDyYxdGAdGpsrzubvS4pvLsdWedZ6057hqzrIFNaq23PkD2UpX0UZ/Xc3fazroU/Rjb7HdnsdWSz05H1J/Am8bgunrWaOFYqY87XQM4VhzFTGMqd/GAm84K4ne3PSLoPPQketEQ5U+lvRZ6rPmm2GiSaCxCbqhJvLiDBSkiCjQYJtlrEWmsSaSki2FQdHwM1PHSUcdZQwEpFDh25b1H75gtUvvoM5S8+QXTxArpXv0F46UuUv7qA4hefI3/hc4wULxJkqUxxsD63JQ6sN3ixXuvJWqU7D0oduFdgxUqVC9stfjxv9uVpvRfPGq7zvMWPg54wfridyKvpdE5uxvO8N5z1Fn8Wq91ZKHVmrsCBhSJHHpa68qDEldlCJ+7k2jGWZsnNJFPG0qyYyrLjTo4D9/KcuZlkTkeYJm0hGnSGa9EdqUN3tC7t4bpUemuQ56hGroMyOfYKVHgLaYs0oDVcj8ZgTRoCRDT6C6nzUqPCSZ4y2ytUO8rR6C7PQIiQ6SRD7measlBgxVy+rKUsy5Jb6RYMpZjTn2xGd4IpLTEm1IQZIvHUINFaiRQ7NdIdNUh3FJHqIH14jjORI8HsKhJnAdX+erRHGHMjwYKRJDNGk02YyrZittCRB+UeLNX4sdwQxkpLHGudaTwZyGd7tJK9iSYO73ZzMj/Ay+VhXj66xcuNcb5/dpefdxf49WCFN0cbUnSPn/Lb8RPeHW3w7miNVzsP+MeTO5ys3uJgfoDjBzf4fm2MX57N8O5gkX+drvP7yTrvjh/z+midVwdr/HK4zi/HG9Ks93STNy82+Yt0Qu39Toal0QYWRxt4eLOOB8M1/4Hvg6Fq5gcrmesvZ7avnPt9ZczKYqanlHvdJdzrLmam6yxKuNdZxJ32AqbaJEy05DDenPX+fLtsNHi8PoWx2iTGahK5XZ3AWFUc4+URjJcGc7sogJv5PvSkOtAcbUxtiA4VfkJqAjVpDpfuCe2KMaMr2pzWcBOago1oCDSkzt+Aal89Kq/rUOImQuKgQp69CvmOahS4qFPsLqLEU/NPQoNiDw0K3YTku6ghcVZD4ixA4iztcJA4C8l1EpLtoE6mvYB0OwGp1qokWSiTYK6E2FwJsbn0qnCMmQIRRlcIM7hEtNEV4k2vSWfOndUpchNS5imiwlNIhYeASk8B1dfVafTXoivSmKFEa0bTHRnPduVGii1dcSbU+Gkgsb1GiaMyTX7atAfp0uQnoslXnfZgTfpjDJmRuPK0KYLVSj/m812ZzrBiNMGAiVQjFvKtWSl34lGVO4/rrvO0yY/ttiAOeyKl8PbHst8dzV5XNHtdMex3x3HYG89BTzy7XWJ2uuI5Gkjj5Ug2xzdS2O+LY683jt2eOPb7kjgayOBoIIvD/mz2e7Ol+xK6stnpzJLhmMFWW5os0nne/ietYZ3vyxPnPbud73t2/xh7ndnsdGSzLYP3WXPqObwb9Qms18azWh3LUkU0D8oimSuJ4H5xOHcKQpnMC+Z2dgDD6b70JnjRFuVKlZ8VEmc90q1FJJmrkWCmSqKlgCQbEUm2WiTZ6xBno02kpSbBpiJ8DAS466jgJFLAQvkyWle+QvmbT1H86hMUvvoE9e++QPfaRYQXv0LpwucofP4Z8hc+wVT5WyLtVKiJNOResTNbzb6s13qxVO7GfJED9yRWrFa4stvsz26TL1u1nmzVe7Hd4sdhTxg/jiXz6m42xzcTedYTweMWf1ZqPHhY4sh8nhXzEhsWihx4UOLMQokL9wucmMiwYiTJhJEkM24mWzCRac9diSs3U6zojNClLUST9lBNOsK06I7QoSNMh1ofESWuahQ6q5DvoESVjyZtEUa0hOpRFyCk1leNWm9Vqj2UKXeUp8zuKjVO8jR7KDEYImIqQZ+ZDGPmJebMSSyYybXgTo4FE1mW3MqwYiTdhoEUa9piTKkO0iPPTZ0EK3mSrJVJsROQ5iAkw0mDFFs14kzkiDeRI89JQLWvHq2hRvTFmDIoNmEkyYiJTHNmCuyYL3XhQaUnS/WBPGqN4XFXGk/689gaLmNvrJ6jux0c3e/heGGAk+URXjwe4/und/hpe55f9pZ4vb/Km4N13h5u8O7oCe9OnvL29Bmvjjf4/mCNF0/vc7I0zPEDadnh5eoovzyf4bcj6fjxbydrvDl+xK+Hq/x6tCYdqjhe5+cj6e7ev5yD+4e9DA9GalkYrnk/HjwsjTN4Z/vLme2XwnsWM72l3Osu5t4Zup3SkMIrzXYnWrIZ/whd6VjweF0S4zUJjFXHM1YlZqwimrHSUG4X+jGc60lfuhNtcebUhuhQE6RJTYAGjaG6dMYY0xNnTk+MOZ2RZjQHG1Hvr0+9vwF1fgYydDUodBaQZ6+MxEGVIhd1Stw1KPXUpOy6FqVeUmxLvc5+1qDYQ0Shmzr5LqofwCsdF5Y4i8h1FJJlr06mrYB0GwEpViokmSuRYKaI2FSBOFN54szkiTW9SpTRd0QaXiLe7CrpVkrkO6lT4aVDhacm5R7qVHioUeWhSt11Ac0BmnSG6dEfa8Zwkg03U+0ZTXekL8GKlkgjqn01KHZUoNJNlbYgXTpC9Gj0E1Lvo0proJDeSF3uZDmwXhPEelUAaxV+LBQ4M5lmxlSGGXMSa5ZKHFmtdONx3XWeNPqy1RLAQXcEL2/Ec9Ifx0FPDPvdMe/h7YvnsC+B/e549rrjOR5I5eVwFseDKez3x7PXK5bC2yvNho8GMqW13v4cDnpz2OvOkeIrg/fZB/But2ew8wG2+13ZHHTncNCd88GAxNnvcjnsyeWwJ++jOOjOZa9LWtrYbs/k+X/gm8hajZjlqlgeVkSzUB7FXGkk94rCmcoP5XZOEMPpfvTGe9Ea4UKVrxV5jrqkW4tIsRSQbKFGsrU6KbYiku0+hjfIRIS3gQB3bRUchfKYK32H1pUvUf72UxS+/gT5r/+O2qULaMl9g9o3XyD/2afIf/YJCl98goXaRcROAprjTJgvc2OnxY/1ai8elLgwW2DPvTwrVitc2G32Y7fRh60aD7bqPNlp9uWwJ4wfxlJ4dTebw5FEnnSF87g5gNUaT5ZKHFnItZLiW2DLQrEjD8vcmC9xYTLLmpEkE4YSTbiRYMqtNBumcpwZSbaiK1Kf9lBt2kM06QjVojtch84wHRr8NKjwEFDsokKBoxJV3pq0hRvTHKJHnf97eKvclShzkKfU9irVjvI0uSsxECxiMl6Pe+lGzEnMmJOYcz/PnLs5FkxmW3A704qb6TYMJtvQGmVCVYAOea4CEq2ukWilKCs5qJPhpEmqnTpi06vEm8qR6yigwluXpiADuiON6Y814ka8AWPpZtzLt2Gu1IkHle4s1fnzqDWaja4UnvTl8OxGMbu3azm8087hTCcHcz0cPRzk9NEo/9ic4qfns/yy+5Bf95Z5vf9Iiu/RJm9OnvLmxRa/vNjip9Mtfthd5Pv1cV4s3eBwoZ/jxRv8sDnB691Z3h0t8c8Xa7w7ecSb41VeHz/i9fEavxytnV+r+MufoftwpJYHwzUsDFWzMFQtw7eaB0PSu2rzg5XMDVT8B74zZxvIuoq531XC/U7ptNrdDmltd6o1l6mWbCabM5lsTGeyIZWJeukNtfGaeMarxYxXxb0vMRQFcTPnOj1JDjRFmVIXqk9VgCb1wTq0RJwt9DCnN86crihT2sKMaQw0oNZXj2pvXSq9dCh116DIRUChsxoFTqoUuQgodRdR5qlJmZfWf8ArDQ1KPDUochdS4Cog30VAvouQfBcREhcReU5CsuzUSLNSJsVSmWRzJZJkkWiuSLyZAvGm8ohNrxFnIkes8WXEJpdJs1ZE4qROmZc29QGGVHtrUeqqQpmrEpXuyjT4CumOMOCG2JzhRCtGkmy4kWhNn9iCjmgTGsMMqPPXospDQL23iPZgPdqCdaj3VqXWS5HWAAF9EbpMpduyUubL4+pAntWH8KjCm1mJA/dybbgvsWa+yI7lClfWa73YqPfmaZMf+13hvBgUc9Ifx1FvLAc9Z/DGctgXz1FfIge90jgZTOPFUCYngykcDiSw3ydmTwbvUX8axwOZnAxkczyQy1FfLoe9eex3n2WmmWy3p5/vzd35Q5b7MbQ5MmhzOerNk4WEo14Jx335H8Vhr4T9njwpwO2yxzYZwE8ak3lcl8CqDN/FylgeVMRwvzSKO4XhjOUGM5zuR7fYg6ZQR8qvm5PnqEuGjQZpVkJSrdRJtRWRaqdJsp0WiXbaxFprEW6uQaCxkOv6arhpKeOgfg1zpe/QlvsK1UufoyTDV+WbT6UdDRc+4crf/8a1z/6O0lefYiO6TLK7Bu2JFjwod2e7xY/VSndmCxy5n2/HjMSa1QoXtpt82G64ztNqV57VurPd7MNhTxjf307ip+lMDobj2ewMY73Zn9UaL5ZLXViU2LKQZ8OsxIb5IgeWKtx5WO4m3ZOQZMJQgjE3EowZSbbgdrotNxLM6IrUpyNMh45QbbrCtOmJ1KM7XI+mAE2qvNQpcVFBYq9IpZeIllBDWkL0aAzSpN5fSJ2PgCoPFUocrlFkc4UKeznqXeTpDVRnXKzL3XQjWcYrhfdOtjnjmeaMppszlGJJX4IFzRGGVPprk+eqRpL1NRKtFUmyViHFTkC6owapduokmMuTaHaNHAc1Sj21qA/QoyPCkJ5oAwbi9LmVZsJdiTVzJY48rPJgqd6f1eYI1toT2ejJ5OlgITu3qzm428b+vQ7273dyuNDHydIQ/1gb4+dn9/h1Z4HX+0u8+eCk++ujx9J9DKdPefPyOa8PH/HL8xl+eDzG8dIwh4tDnD66xQ9Ppnmz/4B/v1znny/W+f10nbfHj/j1aJVfjx5Jd/WePn4P7zm6smz3/QHL9/FHeM/xPct6e0qY6Za2j812FTPbWcRMRz532/NkfbvZTDdnMdWcwWRjGpP1yUzUJjJeI2a8OpbxqhjGK6Kl6JaEMpLrw0CqC63RFlQH6lIdoE21vybNYQZ0x5rTJ7akT2xJT6w57eHGNAUZUO+nS7W3NhUeWpS6alDsok6hsxpFLgKKXdUpdRdR7qlJuQzdP4dXUwaviEJXdfJd1JG4CMlzFso2lwlIt1EhxUKRZHMFEk0VSDJTJMlCiURzBRJM5Yk3uYrYRI54kyskmMmRYnmNHAdVSjykB/4ag4yo8dGkzFWZcjclqj1VaAnUZDDOlFsptowm2zKcaE1vrBlt4Qa0hBnQGKpPY5Aujf7atARo0x6iS2ugJnXXlan1lKctQMBAhA4TyZYsSNxYr/BjpzmCJ3WBLJd7Ml/kxIzEhvsFtiyVu7BW48lGvTdPmvzY6wzjdFDMyYCY4/44DntjP4a3P5HDviSO+pM5GUzjdCiDk8EUjgcSOeyLZ79HzEFPIkd9aRz3Z3I6kMPpQB4n/RKO+yQc9uTJygKyWu+HE2edH8cZvGfgHvdJZPEe2pP+Ak4HCs/juL+Aw758DmR/Z7dD+uB2Vu/daEhi7QzfGjGLVWLmymK4WxRxDm9nrDv1QXaUepqS56hLpq0GGTYi0m1EpNlpkGYvhTfBTptoK01CzUT4G6njpaeKi6Yi9oKrmCl+h47c1wguXUDl289Q+voTlL78O0pf/I2rn/6V7/7631z77O+ofvM5DlpyZHjr0JNqw8NKD543+7Jc7sq9PDvuSWyYkVizUuHMVuN1tuo9eVLlwtMaN3ZafDjsDeP7W0n8OJXB/g0xGx2hrDX5s1pznZUyV5YK7FnIs2Emz4rZQjuWK91ZqnDnTq4tN5NNGUo0ZjDeiKFEE4aTzBkQm9AdpU9nhC6d4Tp0hevQG6lHd4QezYFa1FwXUuqiKoXXU0RzsD4tIXo0BWvRGKhBna/6ObyF1pcptb1MtaMcXf6q3I7T4Y6slVEKrwV3cmTwpplxI9mc3ngzmsMNqPDTJs9NjWQbeWkLmbX0+EC6o/R4bIKFAonm18iyU6HITUSNnw5t4QZ0RenTF6vHaIox07lWzBbL4K3zZ7kxjEetYja6M3g6WMDzW5XsTDexd7eV/ZkODud6OF7o5x8rN/l5c5pft+d4vbconV7bX+HV/gq/Hq7xWrab4fcXW/x2vM7b/Ye82rrLy7UxjpZHOFoe4eTRLV5t3+efp6v868Uj/v1ynd9OHvH6cJnXR494e7rBuxeb/OVsEc5H6MpKDGfgzg9WSS8Iy2J+sJL5gQppnG0g6y39AN4iZruKuN9RwL32PO605nCnJYvp5kymmzOYakpjsiGZibpEJmrimaiOY6IymomKSMZKw7ldHMxwni+9yc60RVvRGGpMbYAu9UF6NIXo0xFlSn+8Nf1iK3pjLeiIMKEpWJ86Px2qrmtR7qFBqZuIYhchxS7qFLsIKHFTp8xDim6Fl5YUXi+tj7B9X2r4EF4hEmcBObKtZZm2KqTbqJBmpUyqpZI0LKSRYqFIouk1xEZXiDP8DrHRJRJML5NmdY1sB2UKXQWUe2lQ6a1Jja8WNd4iqr3UqPNRpzlAg+4IfUYSLBlLteNmkjWDYgs6wg1oCNSiKUSPlnAj2sIN6Qg1oD1El7ZgLVr81WnwVqLpuiJdQUJuROpyS2zCdIo1S4UebDWE8qwxhI36AJarPJktsud+oS2L5c7n8D5t8mOvK4zTwTgZvGKO+uI46InloCeOw74EjvoTOeqXwns8kMrpjTROB1M4HUziqD+BgzN4e1PP4X0xmMdpv4STvnyOeyQcduey35nNngzc/Y4s9jv/z/CeoXvSn89J/xm8BefwvrxRzMsbxZwMFHIoy3wPunPPH/TOst7NhiTW6xJ4VBvPSm08S9Vi5stl8OYEcSPVh/ZoF2oCbCjxMCHXQYcsW00ybTXJsNMk3V6TNHstKby2WkRbahBiKsTPUA1PHRWcRQrYqlzBRP4i2pe/RHDxc1S//Qylbz5B4Yu/ce2z/+LKJ//Npb/9FYULn6B+6QKuevLk+eszkGnHYpUnW00+LJY6M51tzd1cK2byrVgud+RpvQdP69zZrHLmWZ07e+3+nAxE8sPtZH6czGD/Rhwb7aGsNfqzWn2dZRm883nW3M2x4H6+DUvlrixVeDCT78BYuiXDSSb0xxkwIDZiMN6E/jgjemMM6Y7SpytCj65wXbojdOkM06E5QJMaLyHlrmoUOihT5SWiJUiflmBdmoK1aAgQUesjoNJdWQqvzRVKbC9T6XCZDl9lbkZrMpWiz2yuKXMSc2YlFtzLtWQq25KxDEtGUi3pSzCnJdKIqgAd8t3VSbVTIMlGkQRrRWlrmaNQCq+5PAmmV6X/PTqrUeWjRVu4IV2RBvTF6DGSbMxktgUzhfYsVLizWOvLUn0IKy2xbPakszVUyNPRMjbGqtiebuJwtpPjuR5O5vp4uTjMT+sT/PJshl93H/Dr/hI/7y3x094Svx6u8u7kMb8db/D78Sa/H63z29EKb/Yf8NPWPV48nuBgaYT9xSFebkzw6+4svx0t8r9frvH7ySpvDpd5c7TK25PHvD3ZkMJ7Du4H6P4R3g/xnR+sZP6Dvbtn8M50F3Ovq4iZzkLudxZKs902Kbp3mjOYbkpj+ny3bhITtfFM1sQxWRXDZEUkE6Vh0vKCxJf+dDdao62oCzKkLlCf+kA9WkIN6Yw0pTfWksEEW/rirOiMNKMlxJA6Px0qvTQodxdR4iqk2EVIoYuQYlchJW5CyjxEVHhJ0a3w0qTcU5NST83/gPcMXWmNV0iBizq5jrL9DdZKpFoqkmKhSKqlEmlWSqRbKZNhrUK6pRKpFgokmsgRZ3CROINviTe8SIrZFXLslShyU6fMS0SVtwaV14VUegqo8VanwU9Ea5AW3eH6DMaacCvZmrEUO4YTLOmLNqElWIdqbwFNwbp0RpvRHW1Kb5QxXWF6tAYKafZVpdlHmXY/FfpCNBiJ0mMkSp+b0QbMZjuyWR3AVlMo223hPG7wZ77MiftFdjwsd+ZRtQcb9dLOhr2ucE5k8J4MxHPcL+awV8xhbzxHfQkydM/gTeFkMJXTwRRe3EjmuD+Rw954DnsSOexN4bgvg9OBHF4O5PFiIJ8X/QWc9Eo46s7jsCuH/Y4sDjqzOejMlkIsA/fDx7X9ruxzeE/68zkdKPgAXmnG+2KwiJc3ivnHUAmng0Uc9Rdw2Ps+u97tyGK7LUMKb2My6/WJPKpLYLU2gaXq+HN4b2UHMpB8ndZIZ6r8rCh2N5bCa6dJlp0WmfZaZDhokebwHt4oSw1CTNTxNVDFQ1sZR+E1rJW/w/jqN2h99wVq30rhVf7mE+S/+CtXPvlfXP77f3Hpb39F8YtP0bz8BV5GihSHGDGS68hStSdPG66zUOTIZIYFd3Ismcm3ZKnMns1aN57UurJR5cyzBg8OuoJ4MRTDj2Mp/DiRzv5gHJttoaw3BrBa7c1yqRuLBQ7M5VpzJ8uce3lWPCx1ZqncndlCZ6ZybLmZbEZfrHTqqy/WkP44I/rjjOiLMaQ7Qp+ucCm67SHaNPlpUOslpMJVQLGjCtVeGjQH6n0Eb423GhVuSpQ4yFNkK0ex7WXK7b+j1UeRoUgR40m6zOSYMCsxZy7fkvsSa+7m2jCZbcNoujUDSZa0RhlTHahHgaeQNHslkm0USbBSIMlWhTQHIal2asSbXUNscoUUS2kyU+GtSVuY0Tm8w4lGjGeaczffjvlyNx7W+PCwLojlpmg2e9LZHi5kc6SY1dFStqbqOZ7t4GS2m5PZXl4+uMGPq2O82rzDL9tzvNp7yE+7D/lh9yG/Hqzw28k6vx+t8/vBmvTzdJ13x6u83n/ID8/ucbB8k+35fo5WbvL9hrTe+79frPDPkxXeHS7z9nCVt0fSqbi/fPiQJq3pvof343JDFQuDVSwMVp7H/Pkttffo3pVtIJvpKOBeWx53WrOZbs5kqimdyUbp4pvJhmQm6xOZqktgqiaOqeoYJsojGCsOZiTPl4EMDzoT7GkMN6U2QI+mUCPaI83oirGgN86KnlhLuqPPygtnma4m5Z4iSj1ElLiLKHHToNhNg1IPDco9NWToalLuqUGpu5BiN3WK3YTnUeSmToGrAImzKhJnVfKcVMl1UCHbXpksO2WybJXJsFEmzUqRNEtF0q2VybRRIdNGmSwbJdIt5EkxvUKS8XckGn1LssklMiyukGenQJm7umyIQ4s6P01qfYTUXBfQ6CeiLVibrnA9+qMNGRKbMppoxWiiFQOxpnSFG9AUoEm1t4C2MEMGE23pi7OgK8KA1iANGryVafJWojNAjf4QESORutyKNmA4XJfBEC2mkixYLHBnoyaA3Y4onraGsFjtwXy5M4sVLqxWubPZ4MPz1iD2usI56o/hqD+Wo744jvrEHPfHc9yfwPFAEscDUngP+5LO4T0ZTOZ0MInj/gQOe8Uc9CRw2JPCUW86p/3ZvPgA3lNZ1nvUnXuO7v8LvB+XGiQf1XjP8H1xo5hjWcZ7cPbY1pkt7e09y3jP4K2NZ6UmnsWqOGZLo5guCGM005++RE9aIhyp9LWkyM2IHAdtMm01ybTTJNNek4w/ZLxRFiKCTdTx0VfFXUsJB/WrWCpdwvDq12he+gK1bz5D7ZvPUJFlvFc++y++++S/ufi3v6L4xSdoXb6Aj7EilRGmjOW7sFLjxZP66ywUOjCZbs7dHEvmCqxYLrNno9aVJ3VSfHdafDgdiODHWwn8PJnOT5MZHN6I50l7OI+bgnhU68tyuTuLBY7M5loznWnGnWwL5grsZd0NrswWOnM7zYK+GD36YvXpj5VmvjcSTOmPM6Y7Qp+OUB3agrVoDhBR7y2k2l1AhYsaJY6qVHuKaPLXpSlQ5yN4K92VKXNWpMT+GiW2lym1u0SztyKJJW3KAAAgAElEQVSDEULGZPDOScyZL7BmrsCWGYkd07l23M60ZTDFmvYYU2qD9Sny0iDDUYVkW0XireRJtFEmzUGdFFsZvMZXSLa4RpadMuVemrSGGtEVYUhfjAHDicaMpZsxnWfLbKkLC1XXeVATwHJjJJvdqewM5fP0ZjHrt8t5NlnH3p0WDmc6OZ7t5fTBEC9XbvH94yl+fDrDT9vz/LjzgJ92H/Jqb4nX+8v8dvCIfx895p/Hj3l3+pi3p2u8PV7ll70HvNiY4mD5JgdLwxwuDfPjkyne7c/z++Ei/zxe4bejVd4crvL6YJW/nKE7P1TN3I2qDx7T/ojvnx+wPLuldobuHdlY8L02CXdbc5luyWKyKUPaMtaQwnh9EuN1iUzWJTBdl8B0bRzT1dFMlIUxWuDPjSxPuhMdaYmypDbIgGp/HVojTOmLt2Ug0Y4byfb0xFrQGmZEQ4Au1d6aVHiKKPMQUuoupMRDRLGHBiWe0vWN5V7aVHlrU3ldmumWugspclGjwEmFQmfV80e3fCcVcu2VyLSVJ9NWgUwbRTKsFUi3ukaGtQJZtspk2aqQYa1EupUiWbYq5NirkW2rTLaNIunmciQbfUuy0TekmHxLpsVl8u3kKXdVo8FXh7ZgQ1qCdGkO1KLRX0S9jxqtQZr0RBowEGPEkNiEkXgzRhIsGIozpyfCkLZgHRr8RNRcF9AVacKtdBcG463oCNWl0VeNGvdrNHrJ0xcsZDRal7FYQ8ZjjRgK1abbR42bUQbcTbdltdyHvc4YtjsjWW3w5WG1O4uVrqxUurPZ4Mt2ewh7XREc9kVz2BfDYW8sR31iTgYSOR1M4mQwmeOBZA77kj6o86ZyMpDMyUAiR31npYYEDrqTOexJ46Qvi9P+XF4M5PNyoJDTvgJOevM57pFmvYddOX8K71lr2V5nFgfdOR88qknjrJPhDN+zGu9RfwEHvRLpTt4Pst2P4K1LYLUmnuVqMQ8qY5kpjmRSEsJIui+9Ce40hzlQ4W1Boash2fbaZNhqkGn3vtSQelbjPYPXWICPngpumorYC+QwV7qIwdWv0Lh0QQbvp6h+/SkKX/4duc//ynef/pVv//Y3FL/4BJ3LnxFgqkh9jAXTxe6s1l5ns86LhQJ7JtPMuJdjyUKhNStl9mzUuPCk3k2a7XYG8MNILL9OpvLrdCY/T2VydCOBZ+0RbDYHs17nx0qFJw8LnWTwmjKdacbdXCtmCxxYLHNnsdyTiUwr+mJ06Y/Vpz/OgMF4Y4aTzBkUm9AdoX+OboOPgFpPNapcVSl3VqXUUZVqDxENvjo0BmjTFPQBvB4qlLsqU+qkQIndFUpsL9LopUB/uJDbiVJ45/MtWCi0YaHQjtkCB+5KHBjPtmfo/+PrrbrjvrOt3b589053kg4ZYraYq8TMzMzMzMzMLJVUqhKzLEuWbMnMIJYMSWzHSbp7n3M+x3Mu/iXHSfd+L+aoIQ1p6O4ZS/O31pxZ9vQnWdEaaUKVv4h8Nw0yHVVItrlMmp0KWU5aZDqoCw/WZudIt7pEnoMKNT56dEWY0h9jwnCCCaOpZkxnWbJQZM/VSjfW6nxYbwxisy2ah/3pvJAX83SiioezDTyebebZXBvbV3o4uDbM4Y1RDm9OcnRnllcPlnjzZIUfn6/zdnuDty9u8PbZdX7bucX/d/iAfx094Jej+/zy8gH/ePWAXw/v8NPzaxzdm2P7xijPViQc3prg3ZMlftte5/89us2/Dm7zYfcm77c3BfB+Ct91eSPX5YrYR0X843X5f671+YPFcLy90FvKUk/J7+ljii2G2fZsZlr/CN6FllTmGxOZq4tlqiKM0UJ/hrI86Et2pCvOhq5YS7pjzelPtGYoxR5Jsi2SJBt6YsxoCzWgMUCPOl9taryFfdgaX11q/ETU+oup8RNT7SumVmEt1PnoUuOtQ5WnFuVu6p+AV50yF3VKndUoclQm3/4yBQ5KFDqqUOCgTL6DMgWOKhQ5qVPkpE6BgzDhFjioUOigSoGdEvk2F8izOkeO5ffk25yjxOESla4qNHhp0uqvS1ewAb3hgi/bGyGmL1KQJMYIWYIpo0kK6KZYMppkyUi8GQNRRnSHiekOFdMdpo80wYrpbFeG4y1oC9Sk2UeJZq+LdAWoII/WYzbZmPlkU+YTTRmLFCEJ1GA81pDFDFs2K3141h3Ds74Y7neGcKvVn5sN3tyq9+JBWyDPeiLY6o9mVxLH7pACvNJkDmVpHMkzOJJnciTP5GAkg32pMPEeyLKESViaqtjzTWZ3MJXdwXT2BrM5GMrjaLiQl1IBvC+lx/At+QjfP4P3f/N5f9e/g/dQKvi9+8Ol/wbe44n3aVc2jxQT7+3mFDYbk1ivS2C5Ipq54nBhhzfFi44oJ+r8rSjzMKbASUSugy65jsK0+6nHm+IgItZahzAzTfwNVfHQVcJR4zxWyt9jfPEkorPfof39N2ie/gr1k1+g9O0XXPjqc8588TdO/PWvXP7mc8RnvyTMSomuVDtW6ny50+LPgxYfrpU6MptpzlK+FaslNmxWO3Kv0Y3HbV486/RjXxLOT1PJfFjM5v1iLj/O5bInS+ZxbzQPu8J50BbC7XpfNircWCmyYyHHnLkcMxbzrLha7CAUmtb7sFhojzzFGFmKCSPJJkL1e7olI0lmDMQY0hMuoiNYhxZ/TRq9Nah3V6fGVY0qZzXqPLRo9tOjLUhER7iY9lA9WgK1aPRVp85TjRpXJSodzlFhd/ojeGfSDFgtMme91Jr1cjuuldlztcSBhUIHpnLtkWXY0ptgQUuEMVX+IgrdNchyVCXF5jKptipkOmqS6aBBqrUSqVaXyLRRIs9RlSpvXdpCjOiNMmYo3oTRVHOms61YKLRnpcKVtVpv1hsC2GgO505XAg8Hsng4UsKjiVqeTDfybK6V7eU+Dq7LOLo5wdHtGY7uLfDq4TJvnlzjp+c3eLd1k7cvNnj7/Aa/7NziXwf3+cfhAz4cPeDnowf8evSAXw/v8mF3k7fPVzm6O8P2+ggHN8d5c2+Gn4/rghRZvx92b/4RvOtjAmRvyBq5IW8Soh+PA3Fkv+ftHoedHz+ofXqZtthdwmJPMQs9RSz0FDHfXchcVz4z7TlMtwqXabMtacw3p7LQnMJcfTzT1VGMlQQxnOtFf5oz3fF2dMfZMJBsx3C6A0Np9khS7OhPsBKgG2ZIQ4Aetb7aVHlpUOWtSY2vLnX+YuoDDWgIMqQ2wIBqP31qfIXHthovbao9tah016DcVU0Ar6sa5a7qlLmoUeqkSpG9EgW2lyhyUKLYSZViZ0ElzmqUuWpS6qJJsZMaRQ4qFDkoCz9vc4E8yzPkW5+hwOYM5U6XqPfSUABXTG+oAb1hhvSFGzIQaYAkxgBpvDGyRDPGksyZSLZgMsWSqVQrJlIskSWYKepU9OkOEdEfacRQrDmjybZMZ7kwGG1Evecl6tzP0ex1kb5gNSbi9VlMN2Mp1YyFRFPGo0RIgjQYizFgLtWS66UePGqP4GlvNI96IrivWDu6Ve/N/bZAnnaH87wviu2BOHYG4xXgTeFQns7L0UxejmXxcjSLI3mmMP3KMtmXZ7E/kq6wGJLZGUxiZzCFnYF0dgez2JfkcjhcyEtpCa9GyhWq+AjfY8vhU/D++95u4f8K3z+vle0NlXwE7/HD2vFa2fFmw/1j8DYksVYbz5XyKGYKwxjNDkCS4kVHpBO1fpaUuSvA66hLjmLazVF4vOlOIlIcj8GrgZ+BCm46l3BQP4el0mlMLp5E//xJdM9+h9bpr1A/+bkCvF9w+vO/8c1/f8bFr/6K+OznRFgr0Z/lyPXmQO62BXCv2ZuVYnum081YyDFnudCSG5X23G105XG7Ny96AjiURvFuNpUPSzm8W8jlzUw2OyOJPOqN5FFXOI86wrjb6MdGlTsrRXbMZZsxk2nCXLY5Vwps2ah253aDD8sljkxkmDGm2G6Qp5ozmmaJNMmMgWgDusP0aA/SptlPkwYvDerc1Kl2VqXCUYUaNw0avLVpCdSjI1yfjjAxbcE6NPtpUu+lTo2rMhX25yi3PU2bz2Wk0drMphuwVmzO9VJr1stsWCmxZanQltk8W8azbZGmWdMdZ0ZTmBFV/noUuWuS7ahKqvVlUm2FB7YMBw3S7VTJsFMh216FfCc1Kjy1aQzQpyvCCEm86UfwLhbas1Luylq1F2t1flxvCGajJZJbHQncG8jlkbyaJ5MNPJttZWeln8ObY7y8M8PRvXle3l/i9cMVfni8zttnm/y8dYt3L27y0/MN3u/c5tf9e/xy+ID3Rw95f/SQnw/v88vhPf758h7/PLjNj4+vKCIkxzjYGOWnhwv8a+8G/zq4yT/2hYqhj+AVHtaENbLfG4M/jX78BLrDQoHlqqSalcHKfwdv9zF4C1noLvxY3T6jsBrmWlKZa0phvjGJ6ZpoxstCkOX7Isl0oz/Fkd4EO/oSbJGk2DGcZs9gsjV98RZ0R5vSHm5IS4iYhgBd6v10qPPVps5PVwjDCTYUsnZDTGgMMqI+wJAGfwOa/PVp9BXT4KNHvbcutZ461HpqU+slqMZDi2p3TSpdNSh3VqPCVZ0qd00q3TWpdNOgwk2DClcNyl3UKXMWIF3qpEypoxKlDpcodThPhfMlatyUaPLRoDNYRG+YAQMRRkgijQVFGSONNUYWb8xYkhkTKZZMfqKJZEtGE8wYjjFmIMKA3jAxPaFiBhTglcZbIkuwpjtEj1q3czR4nKcrUBVplC4zycYsZZizmGLKXIIR41EihkO0mIg1ZCHdivUSN+41BvG4I4ynvRE87g7jXmsAd5r8eNAWxOOuUJ73CuDdlSR8BO+BYuJ9OZbFq/FsXo5lczSaxYE8k92RdPYU3u4xfAWr4X8DbwWvRio+eWj7Hbw7/QXsDhSwO1DI3mAhe4NFn0jxtaSI/eNJd6iEg6FSQcPC5/Ee7/El26fgfdadw+POLO63pXO7KYWN+kSuVceyWBbJdEEI8kw/BpM9aYtwoNpXaJ7IdxKR66hHnrOIXBcxuS5icpzFZDiJSHYUEWOtTaiJOr76yrhqX8Re7XfwGpw/hd7ZE2if+jvq3/0N5W+/4MLXX3Lq87/x9X/9N5e++gyDc58TY6eCNNeFm63B3G3153ajJ8tFdkymmjCTacJCjilrZbbcaXDlSYcPO/3BvJTH8G42jQ+LObxbyOGH6Sx2pIk86ongcXc4jxWlpRvVblwtsmU204TpdCNms0xZyrdmrdyZjRoPrpY4MZtrzWSmBfIUU2TJpkLNe7xQ59MdJqI9SIcWPy0avDSodVOnykUAb7WrOnWemjT569AeKqI9VI/WQOHdosFLnVpXFSodzlNh+z3tPkpIo7SYTdNnrciM9RIr1koF8C4W2P7bVkNjqAFVfgJ4c5zUSLNVIs1WhQwHdTIdNch0UCfLQY0cBzXyHdUpcxO2ldpD9RmMM0GeIvTKzRfYsVzmzGqVB2s1PqzXB7BeH8z1xnA225K43ZPLo5EKXsw0s3e1j6PNUV7dneb1/QVeP1zmzcNVfni0zk9PbvDu2SbvX9zk/fYt3u/c5v3eHd4f3Of94UNB+/f4cHCPf768z7+O7vH+xTVe35vj6PYk+xujvLk/y4cXK/y2c53f9jb5be+m8Lj2UYoshj9n7R7HPq4psnav/Sl97PcAnD+Bt7uQhW7BapjryGGuLZO51nTmW1KZa0xitj6eiYowZAV+DGV7MJDqRH+yA4NJ9kiS7ZCk2DKYYk1vvDmdUUa0henTHCyiKVCPpgBdmgL0aAoQ0RKkT1uIMe1hpnSEm9Eebk5riAnNQUa0BRnTGWxCR5Ax7YFGtAUY0upvQIu/AS3++rT469PsJ6bJV/QRzA3eejT66NHgrUu9lw41HlpUuqpT4aJGpYuqQipUuShT7aZMjbsSTb7qdAbp0BeujyTGGGmsKdIYU0ZiTBiJMUEWa8pYghmTyeZMp1oxm2bDdJq1MOkmWzCaYI40xpjBcH36QkX0horpDdNnINIISbQJA5HG9IUZ0uqrTo3z9zR7XUQSoctkkjEL6eZcybRgPsWE6XgDxqNEjITpMJVgzFKmDWtFLtyq9uZBSyDPe8J50RfBo84Q7rcF8qA9iEedITzrjfp92h1OYl+a/BG+L8cyeT2RzevJHF5O5LAvz2BHmsrucMrHzQdBaYLHO5j9CXhLeS2rUKjy38B7rL2BQvYHFXA91mDRH3QgKeZwqJTD4TJhcj72jYf+eECx1Zf/fwFvMjfqElitimGhJJzJvCBGMnwZSPKgJdyeSm8zit0MyXcSthnyXcTku+qT56pPros+Gc5ikh1FRFtpEWyshrdICRetC9ipncXi38D7JRrffiaA95uvOPX553z1f/6LS19/hsmFL0h0VGWs0I077aHcbfXjZp0bSwU2TKQYMZlqyHSaIStF1typd+Nppx97knBej8XzdjadnxeyeTefww9TWewOJ/C4WwDvk+4w7rb4sVHjynKRNdPphkym6jObacJiniVXi+25Vu7M1VInrhQ7MpNjzWiqKdIkYyTxwipZX6SBkDYWrCc8rHlrfgRvuZMKVa5q1Hpo0OirTWuwLq3BOjQHaNHkq0GDpwZ1rqpUO16kyv4sHQrwzqTqs1pgylqxJddKrblabMNigQ0zOTaMZ1oznGJFZ7RwQFHpq0uRuya5zupk2KkIU64CvNlOmuQ4a5LrqEG+owbFzhqUu2nQEihiIMYEWbI5k1lWzObbsVTiyNUKV65Ve7FW68tqtS8rVX6s1oSxVhfH/b58dqYbOLjaw6uNEd7cneKHhwv8+OgqPz5a5ceHa/z4aJ2fHt/g/Ytb/Lp3n/e7d/lp9xZv9+/y8+FD3h88FIot9+7yj6MH/M/L+/y6u8G7pyu8vj/H/uY4L+9O8+PjRd4/X+HXnev8Y3fjTxPvJ+D9A3AV0Y9/hu6n6WOfgneh+xi6+Sx0KfZ22zOZa0tnriWF+aZEZuvjmKmJYqI0CFmeF8OZrkhSHRlKsUeaYs9Iih1DKTYMJlnSF2dGT5QxnRGGtIfq0x6iT3uwmPZgfTqCDekMMaIz1ISuUBM6Q0zpCDGhNciIlgBD2gKM6Agwpt3fiDZ/Q1r9DGjx1VdITPNHiWjy0aPRR/d3eevS4K1DvZcWdR6a1HloUO8p/OvV6K1Bk+LMtz1Qi94wPYaiDRmJM0GeYMZoojmjCeaMJZgznmjBRJIl0ylWzKZZM5dmzVyaDdMpVownmiOLNWEo0pCBMDH9oSL6QkT0hYrpC9OnN1RMT4iY7mARXYF6tPqo0eh+ga4ANUbjDZlNt2Ax05KlDHNmk4yYjBUxHiNiNErEbJIpy9m2rBU6sVHhxr0GX553hrDVG86z7jAed4XyqDOUx53CxLsj+R28e8PJ7A4nsz+SKoB3MofXk7m8msxlX57B9lCyEIwznKy4bEtlbyidXUkme5Js9ofyOJQW8kpWymt5pSBZJS+l5RwOC+Dd+RN0DyTFf9D+YNHvQP4EvEfH4B0qVTzYlbArKWZ7sIgtxTbDMXSPrYZHHZnca03jVmMS12vjuVoRzVxRKOM5AQynetEb70pTiC3lXiYUuRpQ4Cwm31lMoZsBBe6G5LsZkOOqT7qTiCR7XaIsNQkyUsVbdBlnzQvYqp7B4vIpjC+eRP/cKfTOnEDn1JdofvdXlL/7kgvffs2pL77g7//13yh/+zcslf5OmosGk8Ue3OsI5XazLzdqXFjIs2IsyZDxJAMmksSsFFpzr8GT5z1BHEijeD2RyE8zabydy+TdXDY/zWSxP5LI095InvZE8LQnjHutfmzUurBcZMVkqgETyWJmMoxZyDFnqcCa5SI7rpY4crXUmbk8G8bSzBhONKI/RkxvpJiecDFdoSI6gvVoC9Ch0VuLWnd1Kl1UKXVUpsJFlRp3dep9NGkO1KY5UItGP+Hsvd5Tg3o3NWqdLlPneJ5OX2WkEZrMpIhZyTdhrdji48R7bDVMZNkgTbVSHFDoUeGrQ7GHJnkuGmQ5qpHhoEaGvQDeHGct8ly0yHXUIM9eeHMpdlKlwV+XvmhjpEnmjGdaMZNnw0Kh/SdTrzcrlV4sl3txpcSHxcIANpsSeSIpYmeqgcOrvbzekPPj3RnePrzCu0ervHu8zrsn13n35Abvn2/y8/Zt3m7f5MetDX7auc37/Qf8vP+Ad3v3+HnvLr8e3Ocfh/f5de8WH7au8+PjZY7uzPDy3iyvH8zx05MlPry4xq/b6/zl2NtdH2vi+pjwoLbxp7xdIX2s5t8m3T+GnJcL6WNdxSx0FbDYlcdiVw4LHVkstGcw35bKXEsyc00JzDXEMlMTyXRFKONFfshz3ZFlOiNLc2A0zZ7xNOFqS5psxWCiOZIEcyTx5gzEmtEfZUJfpAl94Sb0hZnQF2pCb4gJPcHGdAUZ0RFgQJufPi0+Ypq8RTR7i2n21qfJS0yTp4hGDz0a3HWod9ehwV2HBg8dGj11afLSpdFLhwZvbeq9tKj31FRAVpMmHy1a/HRo89elI1CPziA9uoL16A7Roz9CzHCMAfJ4EyaSzZlIsRA+ky2YSLZgKsWKmXQb5jLsWMiwYzHDjvk0G2ZTrJlIMGck2pjBMDHdgdp0B2jRG6xHf6iY/lB9+kL16QzQpsVbnXZfTTr9dej016TTXx1JhB7TqeYsZlmzmGXJQroZ04kGjMfoMR4rZjLOgIVUc1Zz7VgvdORGqRN3azx42urPVncoW30RvOiP4mlPBE+6InjRF/PRZtgbTmR3OImdoaSP4H0zmcPrKQG8e7J0toaS2VFAd0+a+vGybVeSyd5QDgfD+RyNFPFKXsabUQG8r+SVwpXZcAl7kqKPNsN/Au8xdI/BLPxM8UfYfgrd/cFidgYU0FVsM3wK3eMDijvNKWzWJ7BWHctyeSQzBcHIM30ZSHKnM9qR+iChWfgYvAUu+hS5G1HkYUS+uwHZrmLSHPVIsNMh0lyDQEMVvPQu4aR5/nfwXjiJ/tmT6H3/HTqn/o7Wib+h8t2XXPjuG059+SVfffZX1E5+ib36t2R7aDNT5sn9zlBuNfmwVunMfI4lo4kGjCXqM5YgYqXIloctvmz3h/NyNI43k0m8mUrmx+k03s1n8W4um0N5Mi/6o3neF8mz3nAetPmxWefKcpEVEylixpNETKcbMZ9lynyOOYt5liwX27FS7sx8gR2TmRYMJxrRHaFLZ6gOnSG6dATr0hGkR1uALo0+Wh+PJ4rslShzVqHKXZ06H00aA7Ro9Nek3keNOk9V6j3UqXdTp8FFmUaXS3T7qjAcrsF0kh5X84xZK1aklJXZsVxix3yhHVM5doyk2dAZbUxtoC4VvtoUewj51DnOmmQ5agjgddAg10WbfFdtch01yLFTJddOmTx7JWp9tOmJMmIoUXgknMq2Zi7flisljqxWurNe48VqpSfLpe7M57gwlerI1eIAbjbG86i/gJ2pRo6W+/hhY4x39xb48HiVX5/f4JfnG3x4scHbZ9d582SNH56u88OzdX7a2uT9zl1+3rvPz3v3+bB3nw979/iwd4df9m7zy+5N3j1f482jZV49WODlvRnePJzn3bNlfn6xIoB3bbRR2GgYbfwDeI+huyqpYXWw+j9C91PwLnaXMN9ZxEJnPoud2Sx2ZLLQnsZCawrzLUnMNcUz2xDNbK2ivqc0gIlCb8ZzXZnIdmYy05GpDAdmMhyYSrdDnmLFcJI50iQLZElWjCRYMhJniTTWguFoc4YizZGEmTEQYkJfkBHd/gZ0+ohp89KjxVOXJg8dGt11aXDTo95NlzpXHepctKl11hTkokmdqxYNbto0eGhTr5hqa93VqHFVpc5DnUZvTdr8degOFtMfbsBAhCGDUYZIog0ZijFSANeMqVQLZjKsmEm3ZCrNgqlUS6bTrJhJt2Y2w5a5TDvm021ZSLVhJsmKyXhz5NHGSMLE9AXp0uWvSVeANn3BIgG6IWJ6gvRo99WkyUOFdl9NBZRFSMJFyOOMmE23YiHLmoVMC2ZTTZhIEDMao8tkvD6zySZcybRiLd+B60WO3Chx5E6lK48bvHnRHsh2XyQ7klhe9EXzrCeKrf5Y9oYS2R1KYGcogZ2hRLYliexJU3g1nsWbyVxeT+XyciLnI3i3h4SpeFcB392hdHYkmewOZbMvzedIVsyr0XLejFXxerTqd/BKSz/mNxz7un+2FY6h+6kEOJf8QfuDxewOFLHdX8jzvnyef2IvfBqWc781jduNSdyoi+daVQxLZRFM5QUxku5Nb7wLreG21PqbU+phRJGrAYUu+hS5GlDsYUyRpzF57gZkuYhIcdAl3kaLcDN1AgyV8fwEvOaXT2F84YQCvCfQO/0VOic/R+XE3zn/7dec/PJLvvqr0Lnmon2KAl9d5iu8uN8Vys1Gb65VODGbbcFoogGjCfqMxotYLbLncVsAu4ORvBxL4NVEIkdj8bwcT+Kn2UzezWfzciyZ7cFoXvRH8rwvjAftfmzWu7BcZMlEipixBF2mUg2YzTBmNsuE+RwzlopsWClzYrHQjpkca6SJRnSGadMWpElboBZtgdq0B+oqwKtNjYcGpU7K5NtcpNhRiQo3NWp9NGgK1KYp4Hfw1rmrUe+mRqOrMs2ulwXwhqoxnaTHSp4x6yWW3KiwY73cgaul9iwU2TOda48s3YbOaCNqA3So8NWmxFObQndt8t20yXbSFDIb7NXJc9WhwE2HXEcNxdXoZbJtLlLlpUVXpBGSBFNG0ywEuyHPhqViB65VurFe7clqpQfLJW7MZdozEW/JQpYr10qCuN2YyOP+IrbG6tmf7+H1mpx3dxf45ekav25t8OvOTd49v87rxyv88OQaPz5d4+3zDd5u3eb9zj0+7D0QAtN37/Lz7h1+2bvLbwd3hcu35+u8eXxFmHofzvH26RLvny/zl+P93WvyBq7JGrgub2JztPkjeFclNU4dhqEAACAASURBVKwOVAv6k73wn8A711HIfHsOS+3pLLWlstiazEJzIvNNccw1RDNTE850ZTBTZf5MFnkxXejBTL4bc3kuzOc6s5DtyHymPbPptkymWTOaasVYijVjKdaMJ1kznmjDWLw1Y7FWyKIskIaZIQk2pj/AkB5ffbq8RXR46NDqrk2zqyaNLtrUOetQ66RNjaOWQprUOmpQ66RBnbMG9a5a1LtpUeuqRrWLMlVOSlQ4XqLOTZUWXy26g8UMRRkjizNDHi/YCGOJZowlmTGZas50uiUzGZbMZFgoPi2ZybBiNsOamXTBx51MtmAy0ZypeDPGoo0ZCTdAEiqiP0hXULCIgVB9BsMM6A/VpztQl3ZfTdp8NGj1Vqc3WIQ02gR5nMIrTjJnJtWCmTRzZlJNmUo2ZDxexGiMLjPJRixlWrGaa8f1Qic2ip3YLHXidoUz96vdeNLkw3ZvBHvD8WwPxPKiL+bjw9qOJJ7twTi2JQlsSxLZH0nl1XgWP0zl8noyl6Px7I/gFeCbxPZQMtvDKWwPpbI1mM62JJs9aT6H8hJejVXwZqKaV2NVvFRcmB2MlLEvLWF3qIhdieIBbaDwD/u9u/0FwkmxQsL3CtkbKPqDdvsL2VHk8T7vzePZJ9A9nnYfKXZ4bzYkcr0mjtXKaBZLw5nMDWA41ZPuGEcagy2p9jWj1MOIYjdDAbpuhhR7CuDNddMnw0mPZDttYq01CTNTw99QGY9/A+9JDM6dQnz2JOLvv0bv9BeonviSc998xckvvuDvn/1NOBcWn6EkUMxilTcPugXwrpY7fgTvWII+Y3Fi1oodeNoRxO5gFEej8RyMxrEtjWJ3JIY302m8ncvi5WiSArwRPOsN5X6bDxv1zlwpsmAiWcRovA4TSSKmUg2YyTRmPseMxQJrrpTYs1hkz3y+HbJkYzpCtWgJUKfZT51mP01aA7RpDdCh0VebGk8Niuwvk2V+hgK7C5S5KlPro0GLwuNt8tOgwUuNOjdV6lxUaXBWotnlMt0+ygyFCOBdLTDlRpk1m5UOXK90ZKXMQQBvnh2ydGsFeLWp9NWhzFuXYk9dCj10yXHWIs1GlQw7NfLddCny0CPXUUPISrG8SIbleSo8NOgMN2IwXjgEmcyyZDbPmqVie65VuLJe7cm1Sg+ulrqxkG3HTKI5i+kOrOR6sl4awkZtPLfbsrjXV8bT8RYOVkf46d4iH56v84/923zY3uCn52u8e77G++drvHt+g5+e3eTdizt82L3/B/D+enCffxw9UBRm3uSnZ6u8ejjPm0fzvH22xPvnV/iLAN16VmV1rI7UsS5vYGO0ifWReq4N17L6iZ8rqJKV/nJW+ssE9ZVxtbeU5e5iFjsKmGvJYaE5naWmRJYa41ioj2G+NorZ6jBmKoOZKvVnosib8Xx3xnJcmMxxZjrHmdkcJ+ZznJjPcmAu3ZaZNGsm02wYT7URwJtsxXiSNZNJNkwkWDMRb8VotDnScBOGQowYCDKg31+fXl8xPd56dHnq0OGmRZubDs2uujS66NDgok29izb1LlrUu2jS4KJBo6smTe5aNHlo0eCmTp2LMrXOStQ4K9HkqUFXoIjBCCNG482ZTLZiKsVSUKoF06kWzKRbMptpxWyGBTPp5gopvp9uxXSaJeNJZozGmTAaY8xolBHScH0kwSIGg/QYCNJFEiJmONyQ4XAjJOGG9IeI6fLXos1bjQ4/TboDdRiOMmIi2YqpFCumU6yYTrFkKsWcyWRTxpONGEvURx6nhzxWj7k0M1bz7Lle6MhmsQs3S5y5WerE7TIn7lQ48bDekxfdYewOxbMzGPeHNbKdwXheDMSxNRjP9lAi+7I0Xk/k8MN03p/Am8LWUBIvJIlsSZIUEoLStyVZCvAW/w7e8WoBvPIKDmXl7I+UsSctYW+omL3BInb/A3A/baz4M4B3+wvZ7StgR9FMcdxAcQzep13ZvwfktKZxpymZzbp41qtjuFoRyUJxKOPZ/gwle9AZZU9DoDnVPqaUeRhR4q6QhxHFnsYUehqR4yomzVGHRDstYqw0CDVVxc9A6Q/gtVA6hcnFkxieP43+uVOIz3yD3ukvUTnxJWe+/jsnvviCrz77KzrnvsXH8DzlwQZcqfHhoQK8K+VOzGRZIE/QZzRen7E4fdZKnHjRHcbeUAyHsnh2R2J4OhDGc0kEryaSeTubycvRJHYk0Wz1h/OsJ4T7rd5s1DmzVGDBeKIe8hhtxhL0mEjRZzrDmLlsM+bzrFgotGGx0I6lIgdGU83oDtehJUCdRh9VGrzVaPbTpMVPmwZfbWo8NSm0u0iayUlyrM9R5HSZGm8N2kJFtIeIaPHXotFbjXo3VeqdlWlwvkyTy0W6fJSQBKsynSTiWqE5G+W23Kx24kaVM6tljiwW2TOVa8tImhWd0YbUBuhQ7a9Lha+IUm8RRR565DhpkmqtTLqdKoXuupR4ish30iTLRgBvmsU5ytw0aAs1pD/WFFmqORNZlszkWrFYZMfqp+Atc2Mxx565ZAuW0uy4muXKSo4XV/P8WSkO51pVAptteTyRN3KwLOGnu3P8trXOL1vrfNi6zoetdT5srfPuxXV+eLbBj89vCVPv7n0+7N7jw57Q1yaUXt7nl/07vN1a582TJX54ssi7Z1cE8K6N1rMmr+OarJbVkRpWZTWsyGpYGalmRVrFteEq1oYrWR+uZG2ogjVJGdf6S1jtLWSlO5+VzlyutmVxtTmdK/UpLFYlsFgRxVJZCIvFgcwV+jGT581ktgdjGa7I0pyQJtszlGjDYLwlknhLhuItkMZbMJJgiewTSROsGI63YjjWnKFoU6SxpozEmSKLN0WWYII0zghJjAGD0QZIogwZijRCGmmMLNwEWYgxskAjpEFGDAcbMxhkSH+gAT2BYroC9OgM0KUrQIeuAB16AnTpC9SjL0CXPj8d+gL06AsUMxhqhDTKnNE4S6aSLJlJtmAqyZzJJFMmE02ZTDRhKtmMmRRzplPMmE4xZSrZlMkkUyYSTZhIMGE8zpjRGEPk0QbIo4yQRRozEmHESJghsggjRiONGY00Rh5hzEioAZIgPfr9tejx06DbT52BUD1GYo0YTzJnJsOG6VRLJhNMmUgwZSLZjNFkE6QJBgzFixmOEyNP0Gch05IbRc5sFjtzu8SFWyVO3Cxx4GaZA7ernLhf78HjtiCedwtNwruDCexJktgfTmFXksjWQDxbgwlsDyWxL0vn1WQuP0wX8Hoqn5cTuezJMnghETJ4twcVLRWDSWwPJrM1kMaOJJN9aR5HsiJejZbxeqySV2NVvBo7hm8lh/IKDmQV7EtL2R0sYnfgeLXsuF3iuGMtl62eXAWAFfDtKxDUm89Oj1Aj9KIn73/1du82pwhZvDWxXKuMYrksgrnCEMayfJEkudEVZU9TkAW1vqZUehhT7mFEmacxpZ5GFHkZke9pQJabiDQnHRLstIi2UifERAU//ct46F7EUes8NupnsVA5jcnlUxhePIX+uZOIznyL9umvUTrxFae//pITX3zON5/9FdG5b/E3PE9VsAFXa7x51B3KZoMvV0tdmEo3RxqjhzRWxEicPmvlbuwMxHIoTeRgJIGdoWie9IbwrD+Ul2OJvJ3J4NVYIntD0Wz1hfGkM4h7Td5s1LiymGuJLFaXoUht5HFiJpKNmE43ZTbLgulMC6YyLZjNtWGx0JHJTGuGE0zoCtOjwUeVWg9lGrzVaPLRpNFHWLsssr9MutkpsqzOkGt3ngoPNVpDhAu2Vn9tmr3VaXJXodH1Mg3O52lwPkuHzyUGQtSYTBKzWmjBjXI7bta4sFHtyrUyF+FvZ9kwnGxOR6QhdQG61AaIqQk0pMxbRL6bNpmO6qTYKJFhr0KxuzYVXrqUuGlT4KhBlq0K6ZaXhEaKIAO6o00YTjFnLNOCqRwL5gttWFGAd7XSk+UydxbynJhLt+VKlhPXct1ZzXRjOdWFKymuLKd5spoTyEZZDPdbstmVN/LTNSkf7s3yz601ft1Z58PedX7cvcHL7Q1ebt/kx+3bvN+5w6979/jH/gN+OxSq3X8+vMvbg1v8uHODN89X+fH5Cu+frwge79poHWvyWq7JaliVVnN1pJKlkXKWpeVclZZzTVrOdWk514fKWJeUsNZfyLXuXFY6srjamsZyYxLLNXFcqYjiSnEYS3nBLGb5spjuznyKM9OJDkzE2SKPsmQ43IzBUBP6go3oDjKgM0BMR4CIDn8RnYFiOoP06Q4xpDfMWHg8CzejL8yc3hAjeoP16QsTMxAhZjBajCROn4F4EX1xevTHixiMN0CaYCz8Gx5vyXSMBbORFsxEWTATY85kjBlj0SaMRBkhiTJgMFLMYKQekgg9pBEiZOH6jIYbMBZuxHikKRMxFkzGWTOZaMd0ki2zSZbMJJkxlWDCRLwR43FGjMcZMhFvzFSiyUdNxBszHmvEaLQB8kgxsohPZcBIhDGyCGNGI02YiDZjOs6CqRgzJiKMkYeIGfLXot9HjX4/NQaCNJDHGAjTc5YN87n2TKdaMhZrhDzWEHmCMcMJRvTHiumNETEYr4882ZilHFtulrpxp9SVe6Uu3ClxZLPYls0yO25VO3K33p37jX48ag3jRXcMe4MCdA9HhLCbrYFEtgYFC2FPlsGryTzeTBfyeqqAlxN57I5k8Hwwma1BYUIWQtMT2R5IZmcglV1JhhCUIyvglbyE16PlvBqt/Ajel6NVHI1WcThaxf5IObuSoo+HE3/IbVAUY774BL4fJ18FdHd68tjuzmXruG34E/B+6u1uKKbdlfJIlkrCmC0IYjTDB0mCK92R9rQEW9Lga0a1hzGVnsZUeJlQ5m1MoZchuZ76ZLqJSHXWId5OkyhLdUKMlfETX8Jd9wKO2uex0TiLheoZTJVPY3TpJPrnT6B75js0T33Lpe++4tQ3Ani/++yv6J/7liDD89QEG7ByDN56f64UuzGRasZQpDZDMXoMxeuzVunJwXAyR/IU9qUJbA1E8bgriKc9wRzJ4/lpOo1XY4kcSGME8LYHcrfBm40qN+azLBmK1GEgTAtZrD4TSSZMp5kzk2HJRKoZ8iRjJjMsmc93YDbHnskMWwZjjGj0UaXa7RJ1Hio0eKnT4K1NnZc2xQ5KZFp8T4bF96Rbfk+JiwrNQfq0B+vT6q9Di7cGrZ4qtLhdotH5LPXOp2j3uUh/qDoTyfpcLbTkeoUDN2vc2Kx251qZK4sFTkxkWCOJN6U93IC6AD3qgwyoDzGhzEdMrrMm6fbCBVumvTKlijztCg9dStx0yHVQJ91ahUJXLWr89WmPNEaSbI4s3ZzxLDNm861ZKXdhrcaLlUpPrpR5sFDgwmyWI1dyXVnP92Q13YmlWCsWI8xZDDVjMdSCpUhbVpM9eVCTzP5wDW9XJPzr6RV+21nlw+F1fjjc4GB/k4PdTV5tbfLT9i1+27vH/xw85LeD+/x8cI+3B3f44eAWP+xt8MPOdaFWaGuNDy/W+MtVuTDlXh+uZlNSzXVJlTDZDpSx1lvMWlcBa225rDZlcrUulaXKBOZLopnND2M6K5CpNF+mkjyZinNjMtKJiVB7JoKsmfAzZ9zbBLmnIVI3MYNOuvTZa9Flq067jSqtVso0WyjRZH6ZRrNLNFpcotFSiWZrZVpsVWm1V6fVUZM2Zy3aXTTpdNGgy12DHk8Nenw06PXXoDtQnc5gdTqC1WkPUqc9UIPOAC26A7TpC9BF4i9CEiBiKFDEUJAISbCYwWDBV+0L0qEvSJv+IG0Gg3UZDhEhDRUzEqrPSJgBI2GGjIQZIQ03YiTcCFmEAfIIfWQKyaMMGI02ZCzWmIk4EybiTJmIM2U81oSxaMFSkEcaIo/4XbIIA+H3wwXJI/QZizBgLFwfeagIWbAu0iBthoO0GA7RZiRCj4kEE+YyrZnPtmUh147pNCtG40yRROjTFaxDW5AWbSE6dEWKGU40YSrTmqv59twsceZ2iRN3Sxy4XWLPzRI7Nsvt2axy4matG3fqfLjfFMzTjkh2+hPYHxKyGfalqewOJbMzlMLOcAp7snSOxnN4NZnHq8k8jsZz2ZNlsjWUIoSfDyb8O3gHM9gfzuFwpICXshJeyct5Ka8QJl1ZBQcj5eyPlLM3Us6etFSRKCYcSRw3Txzn9r7oyf0DeLd789g51kfo5gjNxX8C76N/e1SLZrksnIXiEKbzApCneTEY70JXpD3NwZY0+JlR42VCtZcJld7H4DUgx0NMhqseKU7axNlqEGmhSrCRMr6iS3joXsBZ+zx2muewVD+DmcppjC+fQv/8CXS+/xa1777iwrd/5+TXX3Di87/x3X8L4A02vEBtiCGrtT487gljs8GfK8WuH8E7Ei9GnmLMjWov9ocTOZIlsz8cz9ZAJI+7AnncHcieNJrX44m8HE3gaCSOnYFInnaFcK/JlxuVbsxmWjAYpkVfsDrDUXqMJRgxnSqAdyzJmOFYMfIkYybSLJjOtGUux4mRBAta/TWpdVei3kOFeg9hZ7faTYNiRyVyrM+RbnGaJJPvyLO/QK23Ns3+erT669Dmq0mLhwrNrhdpdDlLo8v3dPkpIYnQYirVkJUiK65X2HOz2oUbVa6slDgzn+fAWJoVg3EmtIcbUB+gR12gPnVBRpT7iMh31SLTUY0UWyUy7YUoyCrPY/DqkuugQbq1CgXOmlT66NISZkB/gikjqWaMZQhJZculTlyr9GC1woPlMg/mC5yZyrZnPseJK3muLKY7MhdnzVyEOXMhpiwEmbEUYs1KpDM30oO4W5bE895yjuZ6eHtrgt92V/lwuMEPh7d4vX+L1zub/Li1yc87t/l19y6/7gn65eAeHw7v8X7/Nu92N3m3c4P32+u831rjL4uyKq5Kq9gcrOZeXzV3+qu4NVDFZlcpG60FrNdnslqRzJWiWOazw5hO8Wc8xgN5mBMjAbYMe1sw7G7KsIsRQw76SGx0GbLUZthMkyFjdQYMVekTK9Gle5F2rXO0aHxPo9op6lVOUKP8LdWXv6Hy0tdUXv6aSqVvqFL5jhq1E9RqnqJW7wx1BudoMr5Aq9kl2iwu0W51iXbbS7Q7XqTN5RIt7pdocL9Ijct5Kp3OUuF4lkrHc9S5XKLZTZkWNxXa3FTp8FCn21uTbm9NerwEdXsLEO/z02IgQIfBID0kIQrvNUCHfn9ten016fXVpM9Pi35/bQYCdJAE6TEcqs9IhCHyKGPGYkx/V7Qpo1GmjEaaIo8wQR5hwmikKaORJsgjDJBF6DESpos0VBtpiBbSIM2PGgnWQh6qw2i4HmNRYiZiDZlNMWcx25bFHFsWc+2YTrNmNN6CnhAxNW7KlLtcptZHg7ZQMbJkKxbznblW5MRmiSM3S+y5XWLDrVJbbpbZs1nuyI1KZ25Uu3Gz2os7df48bgtnqzeOPUmSEIgzki6shknT2JGmsidL53Asi6PxbI7Gczgcy2FPlsn2cBrbkmR2BhPZGUz8v4C3mFfyMo5k5R+huzdcyu5wCdtDxewOl3AgLf2YPvYpfI9Dc1705v7Jcsj747TblcNzxYPaMXif/Gl390ZtHKuVUSyVhjFXGMRkjh8jqR70xzrTGWFHU7AlDQHm1PmYUuNtQpWPKWXexhR4GpDtLiLdRZdkRy3irNWJNFMh2FAJX9FFPHQv4qJ9AXutc1hpnMFM9TQmSqfRv3AC7VNfo/LNl5z7+gtOfPU5333+N779788E8BpdoC7UiLU6X570hrPZ4M9SkSvjKaaCNZBowFSmOTfrvNkfiudoJJGD4Ti2+iN41BnAoy5/tgfDOZTFciSP46U8nj1JNM97wrjX7Md6pSvTGWb0B6vTE6CCJFyH0XhDplLMmE23RB5vyECENpJoEcNxBkymW3OlwJ2JVFs6g3Ro8FCh3kOFOjcVql1VKXdWpcRRiQL7S6SbnyZO/+9kWJ6m3FWFeh8t2vx1affTpsVDhSaXCzS6nKPJ7Sw9gaqMxOgxk27MarE11yvs2ax25nqFM1eLHJnNsUOeYsFArDHtYfo0BOhRF6BPbYAh5T4iCty1yXISwJthr0yxqzoVHtqUe+hR4i4i11GTdGsV8pzUKfXQojFIRG+MMcNJJoymmzCTa8GVYgdWy91YrfBgpdyDuUInxrNtmcq2ZzbHiZl0e6YTrJmOtGAmyIQ5fxOW/CxY9rdhKdiRpUgPbhTEcr+tkJcLPfzPi2X+dbjBL6/u8u7oDj/sbvBm64awYrZ1i1+2b/OPnbv8c/8B/3P0iN8O7vFh7zbvdzd4t7POu+01/rLUXsBySx5rtdlslGWwUZjCRnYC19OiuZYQxkpUAMsh3iz6uTHn6ciMqw2TDuZM2BgzbmXAmLmIMRM9xg11GNPXRK6nikxbBZmmClINZYbVLiNRvcSA8gX6lc7Tq3SOnstn6bp0hs6L39N+4RSt50/Scu4kLedO0HL+pKCLp2hSOkWj6ima1b+nTfMM7dpn6NA7S6fBObpMz9NpfZFOByXanZVpcVWmyVWZetfL1Lpeotb1MnWul6l3uUyD82UanS/T5HyZVhdlOlxV6XZXp9dTgz5vLfp8tejz16YvQJu+QG36ArTo99ekz0+DPh81+nzU6fXV+CN8g0UMh+kzEm6IPNIIeaQxo1HGyBV+rTzCGFm40ScyZCRcj5EITUbCNZGGaTISqsFIiAayEE3koVqMheswGSViOtaA6XgjZpJMmU+3/B28ObZMplojjbWkM8iAKjc1ylyUqfLUoCVYzEiyNVcKXVkrduZmmSObJTZsFFmwWWLNzXJ7NiuduVHtzkaNFzdrfLhT58/D1jCedUWz3Z/A/nAK+9JU9qWp7EnT2BtJ40CWwdFYFi/Hszkay+ZwNIu9kQy2h1I/gnd7IJHt/kS2+5PZGUhjdzCT/eHcTybe38G7r2iK2BkqZktSxLakiN2hYuGRbeg/TL0Kr3f7z/oEui8+Ae+z7lye9eTyuCubh+2Z3FVsM6zXxLJSEcFiSSizBYFMZPsiTfGgL9aJjkg7mkOsBPD6mlLjY/oJePXJctMjzVmHJHtNYq3UiDBVVoD3Ep66F3HVuSD4vBpnsVD9XgDv+ZNonfwapa8+5+xXn/Pd3//Gt3/9jK//z39hcO4bwkwv0RhhyvVGf572RrBR78dioTMTqWYCqDLMWSlx4m6jr7D6NxDFdn8Ez3tDedIVyJPuQLYHwzkYieHlaDyvxxLZH45lqz+CB60B3KhxZzbTnP4QDbr9lBkI0WQkWsREojEzKebI4wyQROowGKnDQIQuo4mmzGc7Mplqw0CkIe0B2jR6qVHrpky1qyoVzqqUOCpTYH+ZDIvvSTD4mgyL7ylxVqbWU4MWXx3afbU/Wg0t7hdp87xIb6Aq0igdZtKMWC22UoDXifUKJ5aLHJjJtkGeYk7/R/CKqPMXUe0npsxbj0IPbXKcNYTWYXtlCpzVKHXTpNRdVwFeLdJtVMl1VKfYTYP6AD16og0ZTjJhLN2UmRxLlgrtuFrqzEqZK1fL3JgtdGQsx5aJHDumchyYzrBnJsWO6RgrJoNMmPEz4UqAFauBdiwH2rMU7MRqkj83CmN42lHIq+k23t2Q8+vTq/yyfZ332+u83b7O2+0N3u1s8vP2LX7Zus0/d+/x/+w/5J979/hl9zY/72zybvsGb7fX+ctyWSrLRUlczYhhJTaUa4F+rLm5s+LgyBUra5ZMzFjQN2JeV8ycli6zGlrMqGkyo6rOjKoaM6qqzCqrMHdZhZmLl5k+f4GJcxcYPXsR+ZkLyD7V2QvIzl5Efu4isnMXGTl/keGz55GcOcfA6bP0n/qevpOn6T1xiu4TJ2k79R0t339L6/ff0XbmOzrOn6Dr0gm61U7To3P2/6frrr7iQLe93/fNll5rdSdY4VBVOIW7S1GFu7sEggR3SAhxwV3KcQjxBIi0xYFYd++19nLZ+z3nvTh/xfdcVCWd7r32xW+kqJFk5OozZuYzn/kwFShiOsqZaZkb08keTKR5MJLuzpU0F86nOHI6UcjpeHtOx9kxGGvLYLQNF2LtGZI5MJ7gwnSKhNkMT6YyPZnI8mA8S8KY4VBrKtuV6SwXZjKdmclwYSrT7WeV71yeNwsFviwW+qEoDkBZHICqJPBn0bcrAlAU+aMo8kVR4oGi1AVliSvKEldUxa6oi13RlLijK/NkpdKHjZpArtWFsNUQxlZjBNeao9hui+FaWyxbbbHo6mOYr4xiKC+IgWQJfQmuDKRIuJznh7Iuhhs9KdzrT+TRgJzd3ijudgZzvzeCvQEZe2eS2T2bwe65LB6cy+bx+Ry+vVLIs9EyXk1VcTh3nNcLdbxR1PNW2cA7VSPfq5v5UdvKj9pWftC06N9ZWzzBwVw9B3N1H9Hdn67lYOaTJTmLHbxXdv9TeF8v9HEw38uruW5ezXVzMN/N4fxPS3F+2e89+CdTDvuThr7ueBuvxlv1kwyT7fpXhifaeDLWwrcjTTy+Us/uxRrunq3kxil9m2GtMxdtSyYLdSlMfQLvpbwILmSHcS4rlMGsEPozguhM9aM5yZsGuQfHY92pjHT5GbzpPiKSvYXEe9ojldgS6WpDiKM1fnYWSMyNcTD6Auujv8H0yK8x+fXnGP/rvxJgZ0ppuCNXK8LZvZLHi+kyds5nsdkZz/KJcLQ1AdzokvLVhUyeXM3lxVghL8YLeT6R/zEvpwo4nCvhnaKCHzU1/HapjvfKag7myvluNJ+9C+lstEYyW+jOeJYj03muLJR4oa0KYKU2BM2xABbKfZgp9mCiwI3FSn/DFfYY1DURzJQGciXTjbNJDpxJcuZ0oiv98c50yxxpjrChNtCM5ghreuSOnElx43KmJ8NZHgyluTCU4shIugNjmY7M5LuyWOLBWkMgd3ojuT8gZXcwnnun5FzvlrLaGoWqLoyZyiBGi/25mOfLuWwfTmd605/uRU+qF+2JEpplLjTHOdMufo/P3AAAIABJREFUd6E70Z3eZG96U/xok3tyIsaVNpkb3YlunMvxZrw8kIXjIegaDbt5u2K50SvjZn88N/sTWe+WoWmPQdumX9Cz3BLHepOc1eoYtPnBLGcHcz0vmrv5Mm7lSLmeJeV6UQI3KlPZayvmydl63ivO8/cdHf/99AZ/e3mbPx/c5Y+vd/j9613+eKDf7fCP/cf8v4ff8t+HX/P3g0f8ef8Bf9jf5ff7O3x2rSSXrYIs1tOSWJNJ2QiPZMsvhA0vf9bdvFl39mRDLGFT5MaW0I0toStbIleuiVzYEruwJXZmS+TMltCJTTsHNmxFrFqLWLISo7UUobUQobEQ6mMpQmslRmftgM7GAZ2tI1obBzQ2YlRWIhSWQhYt7Fkwt2PO3IYpc0vGzS2YMGTS0pxJK3MmbS2YEFkx6WrLpLeQqWBHpmNcmUqQMJkiYSxdwlC6G5fSnDmf7MiZBBFnZPacldpxQSrkSpyYYbkTYwkujCW5MZrsynCqCyNproxmuDKR5cZ0thuz2W7MZ7syn+3GbI6E2VwP5vI8mc/3YqHAm8VCHxRFviiLfVEW+6Eq+UU+6QmrSn1RlXmgKndFXe6GptwdXYWEpQoPViq9WDvmy+bxQLbrQ7l+IpztxgiuNUay3RzNdmsM11pj2WqNZfmEFEW1lPHicM5l+DCQImEwVcKVXB+UtZFc707gXl88jwbk7PXHsNMdzm5/LA8Hk3hwJo37gxnsnMni4fkcvr6Yx3dXC3k2WsrLiQr2pw1Pus/rXxZ+p9QvyflR2/IJvE28WWgwoFurR3emlv3pOg5mGjic+Wfwfujx/tRqOFzoZX+uR4/vrP4J+P3ZLg5mPs0v4e00oPvh4E0P78txfaX7fLKDZxNtPJ1o5bvRZr4ebuTRlbqP8N4cKGWr7xN465OZrJIzUhbLlcJILuVFcDE7nHNZYQZ4A+lI9aM50ZsG2Qd4f6p4c/zEZPiKSPEW/dTndbUhxMEKPztzJBbGOBp/iY3RF5gd/TUmv/53jP7lXwgUmlEV7cpodRQPhgp4MVPK/bMZbHTIWGuOYq0xjPsnE3k6lMeToRy+vZLFd1ez+G44i2djubyaKuBwrpg386W8U5Tzg6ZaD6+qmsP5Cp6OF/LwciZbHTHMl3gyke3EVI4LcwXuqMp9WaoOQlMVgLLCl/kSL6YK3Jkr8UZVFYSmJgxtbRSLlaGM5XpxIdWZM0nOnIx3plfmSKdUTEukLQ0hFjSHW9MZK+RUgjMX0zwYyvRkON2NkTRnRtIdGc1wYCbfDWWZF+sngrjTF8XOgPSTijeOtbZoVPUGeEsCuJzvy7lsbwYyPOlP86QnxZOOJAmt8frlOO1yFzrj3ehK8qI7yYdWuQeNsa60xLnSEe/CmSxPxkoDWKgJQdcYwXpbFFudMVz/eE06nvUuKZq2aDQt0WiaollpjmOzJYG141LUhaGos4NZy4tkOz+W7bxYrudKuVko41ZJAncrU9g5nsHT/uN8P3WGP6xN8+fdJf769Dp/eX2PP79/yB/fPOAP+w/46/4j/nv/a/5r/yv+sf8Vf9t/xJ8O9vjDwS6fbYRGsBYYisbTF4WzBJXYFbWdMxprR7QWIpYsxKyZO7Bp4ci2lTM3bFy5aefKTaErN0SuXBe5sC1y4ZrQmS17J7bsHFm3cWTF0pElCwd0AjFagQitmQitQITO3IFlC0eWrZxYsXZmxUafZWtndNZOaK0c0Vg6oLIQsWhux7zAhjkza+bMrJk1tWLGxJJJU3PGTc0YtRQwamfBmIstk/5ipqNcmUnwYDbdm5ksb6ZyvBnOdOdCqhMXkh25kOjApXgxl+ViLsvEXI4TcylOzCWZmEtyMVeTnBhJdWEiUw/tfK4ERZ4HinwPFAWeKIq8UBR5oSz2RlnsjarE52M+fKf/3ht1qTeacl+0FX7oKv3RVfmhq/RCW+HOUpUHy8e8WKv2ZuO4L1u1AVxvCOZGYxg3myK52RzN9aZothuj2W6O4XpLLNstsVxrkbLWKENbn8BMRQxX8gI4n+HJuXT9u23KmhC2O6Tc643j0YCchyfjeNgv5dFAAl+dTefBmUzunsrg3kAmj87n8N2VfJ4OFfJ8pIQXY2W8nKjk1VQV+zPVHBpurb1XNfKDRg+vfidvI28W6g3o1rI/rUd3f7qOg+kGDmeaeD1n2NWg7OYHVT8/qgf4QTPADxrDGJnyFK8X+zlY6GV/rpuXM536W2eGvDIsufmQg4/odhrQ7dCjO9HOy4/wdvB8soOnE208GW/hm9Emvho+wcNP4L11uoxr/UWsdeWhbc0ywCtjpDSaywXhXMoL51JOBOez9fD2pQfSkeJLU6IX9TIPamI+wOtMYZAjuf5iMn3FpHqLSPDS93kjXW0IdrDC19YcDwtDj9f4CwRGP8EbLBJwXCZhsi6WRyOFvJgp5e6ZNDY64thqj+VGh5RHZ9N4OV7Ed1ezeHgumUfnk/n6UhrPRrN5PVvEu8VS3i6W8nax7ONV4vfqag4XK3k2WcxXQzlc745DUebDVLYLk1lOTOe4oCj2Qlvhj6ZSn8VSb2YLPZgp8GC6wJPFsgCWaqPQ1EQwXeTH1Qx3ziQ60ysV0xUroiNaSGukLU3h1jSH29AaYUuvVMz5FHeGMjwZyZAwluHKSJojw2kiZgvc0FT6stkUwt2+KHZO61sN908ncLNPxkZ7rKHVEMRYaQBXCvw4l+3NqXRP+lI96En2oDPJg/YECW3x7rTJXGiXu9KR4EFHojctMgmNsa40xznTJnPidIYHI8X+zFeHsNQYyUZbDFudMWx3G6rePjnrnbFoWyLRNEXqn7hvlHKtNYn1OjnKojAWcoJQ5YShy4tkoyCGG0Vx3CmWsVMs505uNNfTQrhXlMA3J0o5uNDFfy6P87eHq/zj8C7/+N1X/On9I373+iF/PHjIX1894h/7j/nvg6/5x8Fj/nLwkD8d7vHZmqMnKyJ3NDZOLFqImLcQMmcuZF5gx4KpLSpTO3Qm9qyYClkX6AHetHRk09qRDRtHNmwd2bBzYsPemU17Z67ZO7Np58K6tQurls4sWzixZG4A2EyMTuDAkrkDSwZ8l62cWbZyZsnKmSUrJ3RWTmgtHdFYiFEKhCjM7AyxZ9HUjgVjG2aNrJg6as6EsTnjAnPGbS0Zd7Fl0kfEdJgTs1I35pM8Wcj0YSrLk5FsCcOZbgynuzKU4syVRCcuxztyWe7AZZkDl+UOXIl3YCjBkeFEJ8aSnZlIdWEmw42FbAmLuR4fJw0URV6oir1Rl/qgLfM1xA9tmS+aUh9DvNGU+6Cr9GPpmD8rNYGsHg9kpcaXlWovVmu8WTvuy0atH1t1enRvNoVxq1mP7s3mGK43xbDdFMP1Fik3WuO43hrHNcN/iXQNCSwci2W8OJiRAl/GCr2ZKfNlqSGUG12x3O+L49GpeH1OJvBoIIVHgxnsnc7k3kAm9wez+OpCLk+uFvBsuMgAbykvxst5OVnJy6kq9mereb1Qy1tFA9+rDMvQVU0f4T38CG+dIfUcTJ/gYKaJ17OtvFno4J2im++V/fzwAV7tT/C+UfRzuNjH/nwPr2a6/im8H5bdvDJUua8+AffTvJxo5/lEB88mO3gy0cZ3n8D76Gode5eOc//8MW4PlrN9spj17nx0rR8q3jhGSqK4lB/KpbwwLuUa4M00wJvsS1O8F/VxBngj9PAWBTmS5y8my09Mmo+IRC97ZB62RLpaEyy2wMdGgOQDvCZfIDD6lR7ef/0XQh3MqU/wZLpByqORAp5PF3N3MJWNjjiud8m425vAo3PpPBvJ4/GFVO4PyNgdjOfxhWSejWTxZq6I7xVlvJ0v5vV8Me9VlfyH7jjvNdW8UR7jxUwpX4/kc7NXjqrCj+kcVyYyHZnMcmKh0AN1uS/qcj/U5X4oSr1ZKPJkJl/CRI4bM4XeqKpCUFWFMVcayFiuN+dSXOmNE9MVI6Qt0o7WSDtaIm1pibChOcya7hghZ5PcuJruwWiGB+OZ7oykOTKSJmKu0F2/L7ollHv90ewa4N05ncDtfjmbHbGoG8KZrQpivCyQoSJ/zuf6MJDhRV+qB91JEroSJXQmedCRKKFd7ka7zI32eA/aE7x+glfqTIvUkZOp7lwp8GGmMghtQwRrrdFsdnwCb7+crS4pq23RLDVFoa2PYLVRynZrMuv18ajKIpnPD2EuJ4SFnFB0BVFsFku5XSJjrzSeO9kRXE/042ZKKPey5XxdV8zhpW5+tzTGnx+u8PfX9/jLuwf88fvH/PHNI/64/5C/7D/i7/uP+fvBY/56+Ii/Hj7ks1WBmFWBmGVTIVpTe+bN7ZmwsmfSwo5pczvmzGxRmNqiMrVFbWqHxtQOtYn+Z5WZHWpze3RWIlZsHVi3d2ZL5MqWyJ0tewkbtu6sWbuyYuWMzsIRrbkYrbkYjUD802dzBzTmDqgt9NEYojYXozSzR2Fqh8pMhNbcAY2ZGLWpCKWxPQtHbZkzsmbGxIpJgQVjVuaMCi0Yc7ViwseOuXBnlPGeLKZ7G0bIfJjO9WI8S8JwmitDKS4Mp7gykuLGeIo7EylujMY7MSQVcSVWyOVYe0biHZhKdWUm053ZbDfmct1ZKPBAWeSFptSX5XJ/VioCWKsMYrUykJWKAJYq/NFV+LNU6c/ysQBWjwexXhfCRn0IG3VBbNT5f8xmfSDX6oO5fiKMmwZ0bzTHcKM5huvNsVxvkXKzVcattnhutMnZbpWx3ihDVydDWRPNfGUwC1WBqOuCWG0KZbsjirt9cez2y3l4MpGHJ5N52J/CXn8qO/1p7JzKYOd0Ng/O5fL1pfyP8L4YNcA7UcaLiQpeTFbycvoY+7M1vJ6v5Z2igffKxo95u9DAm7k6Dmd/Qnd/uoH96RMcTDdxONPCm/kO3i50817Rx/eqU3yvPsX3moFP4D3JoWGyYX+uh/3Zbl4Zlty8+mSl48vJ9p8OzgzV7Yd8iu/ziXaeTrT/DN6vRxp5PNTAwyu17F6s/tjn3TDAu1iXxGSllJHiSC7lBXMpN5TLBnhPZwbTlxZAR6IvTXIv6qUe1ETr4S0LdaE4yIkCfwdy/MSk+4pI8rZH5mFNpIslQSJzvK3NcDc3xsnkCLYmv0Fg/Dmmv/k3jP/tXwhzsuBEkhfTJ6Q8HMrj6WQhd06nsNERx63eBHZPpfDgTCqPzqeyczqeW73R3D8Vx+PzyTwfyeLtbBHfL5byeraQg5kC3i2W8aOmmu81NbzX1PBqrpxvxgu51Z+A5lgA03lujGc4Mp7hyHyBRD9ZU+KNotjLEG9m8z2YyHJlMkfCTKEPcyUBzJcFMV0cwKUMD07KHemKFdIaaUNrlC1t0fa0RtrSHG5DV7SQMwkuXEmVMJohYTzTndF0J8bSxSyWeLBaF8j19jDun4pmdzDu4821Oyf1CGoM8E6WBzFSEsilfH/OZPnQn+pBZ6IrnYnudCd70p3kSWe8hA65hI54z4/wNkndaIp1pinGgd5EF85neTJe4o/yeBgrTVFstMdwrUvKzT4Zt0/Gc6NXznZXHBstMSzXR7J+Qsq1liQ2GhLQVsWyUBzOVG4Qk1kBLOaFsVQUzfXSOPYqE7hfEM2djGBuJQZyQxrI3fQ4Hh8v4MWZVn7UjvDnRyv87eAuf//Pb/nTD4/53ZsH/OfBHn94pV+o/rfDx/z99Vd8tmpkhz72LBvbs2huz4S1kClLIdMW9swJ7Fg0s0NhaovSxBaFsQ2LR61YOGrFgrE1CyY2qMzt0VqJWLFxZMPehU2hG1tCCZv27qzburJq7cKylRM6Swe0FmI05mI0AhFqgQiVQIRSIEQpEKISiFCZi1CZi/Xfm9qjNLFHbSZGZ+6IVuCI1tQBtYkYlZEQhZEdi8Y2zBpbMmkiYMzMlDFrM8bFFsx62qMMcUEhl6DI8UGR58tivi9zuT5MZnsynunBWLqE8TQJk2kSplIlTCS6MBbnyLBUzNUYIcMyB8aSXBhPcWE8zZnJdGemM12Zy5GgyPdCU+TLUok/a+VBrFUEsVoZzGplMCuVQawcC2alOpjV4yGs1YayXhfKZn0IW/XBbNYHsVkXxGZ9MFv1oWyfCOdGU5Qe3CZDDJXurfZ4bnckcbM9gett8Ww0yVipl7JUH42uPpzVpjCudURyqyeaO32x3O2Tcq9Xzv2eBO73JLPTk8a9njTu9qRx/2Qme2dyeXwhn28u/3N4n0+U8XyinBeTlbyaPsbBbA1vFur0+CpO8F5xgncLDbydr+dw9gO4enT3pxs/wvt6roM38928W+zlvfIk71WneK8+xbuP14X7P8J7MN+jX+n4Kb6/WHbzfLyVF+OtvBhr/Rm8HyphfZtBD++T8Ra+HWvmm5FGvhpq4NHVup/D25WLrjmdxdoEJitiGSmO4HJeMJd/AW9vagDtCb40ybyoj9XDWxXhSnmoCyVBThQGGNoNfiJSvO2Qe1oT5WJBoFCAl5UpbgIjHE2+xNb41wiMP8fsi3/D5PN/JdzFksYUb2YapTwYyuXpRAF3BlPY6pJzpz+JB6dT2RlI4u5JOTd7Y9nujOBOXywPzybydCiT19OFvJsv4XC6gP2pPN4ulPKD+hg/aGr4QVfHwWIl300WcftUIprqQGby3BjLcGAs3YG5fPeP6C4WebJY5MVikRez+R5MZrsxnuXKWLY743mezJT4M10SyFCON2dT3OiTO9AWZUtbtN1HeFvCbeiOtueM3InLKW6MZkiYyHJnItOZySxHlGWerNUHcsMA796goeIdjOfOKTnXuqRoToQxeyyIqYogxsqCuVIYyPlcP06me9KZ4EJXohu9KV70pnjRneChxzfBk/YET1rlEprj9PA2RjvQFe/MYJo7w/n69wy19RGstkSx1amveG+fjOd2Xzy3euK51iZltSGKtRNSNpriWauXo62WslgayWRuEGOZ/szmBKMuiGCzJIa7lXLuFkdzJzeUW8mB3Ij246Y0mDvpcTw4lseLc238oB3mTw9X+K/vH/Dn7x/wu/cP+N2bPX63v8sf9vf468Ej/n74mM9WBCJWzESsmglZNhOithCxYCVm0VKM0lyE2tzQmzUToTMVoTWxR21sh8rIFqWxLQoTW5SmdqjN7NEKRCyZi1mxcmLNxoV1WxfWbFxYs3Fm1dqZFSsnlj/0fs3FaARC1Gb2KM3sDLFHaWaP6kNMDTETojYToTYVoTYRoTYWoTIWojK2R2Vsh8LYhjkjC2aMBUyZCZi0EDBjb8mcsy1zgSJm45xZTPFAk+OHJj8AVWEgC3l+TGV6MJbiqsc10YWZFHcW0rxYSPNiPs2L6RQJY4kuDMc7clUu5opcxFC8mJEEB8aTnJlOdWMh0xN1ri+6wgCWS4NZrQhlrSqc1WPhrBwLY/lYKEtVISxVBbNaE8JmXSgbtSGfJJSt+nC2G6P0fd2maH2LoTWOm+1ybncmcrc7mdudidzsSGC7Vc5WUxzXWqXc6Izldq+Ueyel3D8l5U5fDDe6o9lui2WrOY5rLQlst6ZwoyON2z0Z3D+VzYNzeTy+lM83l/N4cjWfZ8OFPB8t5vlYCc/HS3k+Xsaz8TJeTFboWw4z1bw2XCd+t9jA+8UG3i7UGyreeg5mTnAw3WhIEwfTzRzMtHI4287ruS7eLuifaH+n7Oed6iRvlf28UfRxuPjTONkHeP83fD8C/Itqd39Sf414f6qTl1OdPJ/s5NlEu/5wzTDV8NVQA4+u1LJ74Rh3BsvZ7itktT0bTWMKCzVypspjGCuOYCg/lKt5YVwxTDaczgimN8Wf9ngfGuM8qYv1oCZaQlWEmx7eYGeKAh3JC3Agy19Eqo8d8Z5WRLuaEyQywGt2FAfj32Br/CsExp8j+PLfMfv1vxHpaklTqh7evas5PJ0o4P7ZdK73JnLvZAp7A6nc7o1nqzOarfZINtvCudkdzc4pGd9cTGV/Io83M0UcThdwOF3A2/lSvldV8aP2OL9brueNoopnU8XcHUhC+wHedAdG08TM5unh1Z9HeLFY6Ml8voTZfAkzeRLGs9y4mubE1XRnRnIkjOV7M5rvy3CuL2dS3OiOE9IRY09rlK2++o2woSfankG5E5eT3RjNcGcyW8J0rhuz+a6oyj1YPu7LdluIoeKVsndGzs7peEPFG4v2RDhz1UFMVwYzXh7McHEQlwoCOZ3hTVeCK12J7vSletGX6k1PkgddCRI6EzzoSPCgLV5Cq9ydljgXmmIc6JQ5cSrJlUvZnkyWBqCoDkHXEM56axTb3VJunYznVl88t3sT2G6Xsd4Yw2pDLMv1UnTHY9FUxaAojWQmL4SprEDmc4JR5YWyXBjBVkk0W4URbOWHcisrjJ2UCO7Hh3MjLoQbKdHsVGbzbV8D71VX+ctX6/x5/xZ/+o+H/OGHB/zu7R6/f73Hnw72+Mv+Az5bsXRg2dKBZXMxS+YitBYOqC0d0Vo4oDN3YEngwMqHmDmwbCpGZyJEY2yPysQehYkdCmN9lMZ2KI3s0JgKWbZwYMXKkVVrJ1atnVgz/Lpq5ciKpQNLFmK0AiEaM3t92+J/xA61qT1qA74fql+liRCViRC1iQiNsf7foTayRXnUmsWjlswbWTBrLGDGVMC0uRlTTpZM+tuwEO2ELtmb5exAVopC0RUGs5Dtw2SqO+NJzowlODKXKkGd7Ycm1x9tfiCLmT5MJLkzHO/MlTgxl6RCLsXYcynGnisxQoZixYzHOzGT7MZipjfq/ACWikNYLQ9ntTKC5cpwdJVh+vne8iCWj4WwfjyM9eOhH7N2PJSN+nCunYjiWlO0Ps0x3GiTcaszgTvdSdzrTeFOTxK3uxK41SnnVnscd3tk7A0k8PBMIg/PJrA3KOdWbyybbZEs1UegqApHVR2DulbGWnMyN3uyuH86l4cXCvjqSgHfXsnjydU8ng4V8HykmOejenifGfJ8opyXU5V6eOeO83ahjncL9bxbqOftfB2vZ2sN8DZyMNP0E7rTLRzMtBng7eTNvOGlYEXfR3RfL/ZysNDD/lwX+3PdH9H9AO//Vvm+nPg5uh/gPZju4tV0Fy+muj5ONjz5BN6Hl2vZOV/F7YESrvXksdKagao+iflqGVPl0YyXRDJSGM5QfrgB3lBOpwfRm+xPW7w3jVJP6mM8qIny+AhvabAzxYFO5Ac4ku0vJs3XjgRPK2IM8Hpbm+ImOPIzeM2Pfo7FF58TLbGmJd2H2SYpD4ZyeDZZyN6FLG6fSuX+QCq7Aylc74pjuTmc1eZw1lvC2W6P5HZPDA/PJPJ8OJvDqUJeTxXyZqaQd/OlvFfq+7y/Xz3BO9UxXkwXc+90ErqaIGby3Bk1wDuT64ai2Btlif5weKHQg5lcN2byJMwWeDKe7cblFAfOJ4u4mOrIlSxXxgp8mSwO4lKWJycTneiKE9ISaUNLhDWt4dZ0R9kxKHPkUrIroxnuTOVImM13Z6HIHXWFB0s1XlxrDeL+qaiP8N4/Lef2SZke3sYIFmqCmakKZqI8mJHSYK4UBTOY6UN3oivdie70pXrTn+pNb5IH3YmST/CV0J4goVXmQkusI50yJ/oSXDiXLmGkwJfZ8kCUx0NYbopgszOWG/1ybvbFc6snge0OORvNUlZOxKCti0ZdHY2qMgpFSSTz+aHM5QSzmBOMKjcEbV4oywVhrBSEsVIYyo38KB7mxrGXEsX1KD82I3y5Fh/OncJUng+28LvVcf74aJm//bDLn3/c4/c/POD3b/f4w8EOf3y1w2dLlmJ0lvrRL7WlCI2FGK25A1qBGJ2ZiCXTn0drKkJtKkRpKkRhJmTRTMiCqT0LJvbMG9kyd8QGhZEtGlN7lsyELAtELJuLWbFwYNXCgRULB1bMxSwLRCyZCdGa2aMxtUNj8j+jNURlYovCWF9Z6ytioaH6FaI2skN91BaNkS1qI1tUxjYoja2ZP2rB9BEzJsxNGROaMuVuzUKAGE2shNX0ANbzQlgtCEaX789CpgdTKc5MJTsznezMXLoERbY3imwfFNm+LGT5MJvhzVSqB2OJrgzLnLgSLeJihC2XImy5HGHDcKyIiQRnZtM9UOb5oykORlsWiq4iDE1FKJqKEJaqQlipDmG1JlQPcG0Y63XhbDREstUUzbWWGK61xLDdGsvNThm3exK425fI/f4k7vUn6j/3JbDTF8+DU4l8dTaZr86l8PBsEvcHEtjuikN3IpLJ0gDOp7lzMdOLy7l+LNTEst2bxc65Qh5dKeLroSK+GyrgydV8ng4V8Gy4kGcjRTwdLebpWAlPx0p4PlFmgPeYHt75Ot7O1/FmrpbXs8c5nK7mcLrOUOk2czjTwuFMK4cGdA9nO3k916V/K22hl7eLffptZL+A99Vc10dsf4buTBf7v3g7Td/vbf+n8O5Pd/Nyupvnk508HW/nu1H9Uz+Pr9Sxd7Gae2cquHmyiM3OHJab01DVJTB/LI7p8mgmSyMZL45gpDCCK3nhnP8Ir99P8MZ6cjzag2MR7lSGulIW4kJJkP4GW06AAV4PS2JczAkR618a9rAwxtn0S+xNf4OF6a+wNP4VVkd/hdTLlo6sABbb4nk8ms+ruRIeX83j/plMdk+ns3MqhWsdUnQnwlhuDGe1OYL1lgg2W8O50yvlm4tp7I/l8Xa6iO/ny/h+oZz3igp+qz3OH9Ya+V5dzauZEnYGU1iqDWWmwIPRDAdGUkVMZbuwUOiJqsQHbbk/CwUeTGY5M5XjxkyBJ+O57lxJd+RcspDTCbYMJtpzOcuN0QJfruR6cz7Tg/5ER1qjbWgKs6AxWEBHuDWn48RcTnZhLNOd6VwJs/luzBe6oCp3Z6nGk2ttP8G7Oyjj/oCcW/1xbHXGomuKYPF4KDNVwYyXBzFSEsSVoiAGs3zoSXKjJ0lCX6oX/Sle9CZK6ElwpzvBcOiW6EGn4dCtzfD6d3+CC2dTJVzN8Way2J/5qiA09aGstUVzrTeOa90yrnUXD6FmAAAgAElEQVTJ2eyQsdEax2qTFF19LJqaaNQVkShLIlAUhqHID0VdEIa2IBxdfjhL+WEs5YexXBDGtYIo7uXHsZMZy92EMG7FBrIdFcB1WRgPKnN4PtDED5oh/vbtOn8/vMM/fvuIv/7wkD++3uX3+/f5TI+uYY7WSoTaQozOTIzOVITORIjOWIjO2B6tsT0aE6Ee3Q/gCkTMm4uZNxMyZ2LPzFEbpr6wYu5LK5RHrNEY2aA1tmXJxJ5lMyErAtHPsmwmZMnUHp2JPToTu/+RJRNbdMY2qI2tURhZozS1RWluj0og1MfUHtVRW9RHbdEa2bNkLGTZWITOWIjiC2tmPhcw8RtjRo58wZi5EVP2AhTeIlalXlzLDOJmUTjXy8LR5fsxl+nGRLIDQ3I7JpIcmU13R5njw3JhEMtFoeiKQlHlBzOf4ctkojtDMWIuhFpzJlDAgK8xZ4MEXAy3ZkTmwEy6hMU8P9QlwWgrwtBWhqOtDEdXGYquMpiV6lDWa8NZr4tgvT6CjcYotlr0s7rbbTFc74jlVrecu/0J3DuZwP1TiR+zN5DI48FEvjmbzHcX0vj2QjoPz6Rypz+JjTY5iuNRXMjypDnChtYYe9rjxAyXhrDVl8XOpWIeDZfwzUgJ3w0X8nQo/2OeDBfyZKSIJwZ89fBWcGCA981cLW9mj/N6pobD6WoOJo9xMFX3sdL9gO7r2XZeG9D98ELw/wrvvH6G9wO0v8y+YZ730wmHl4bdDa8+gffQAO+rT+D9dqSZr64argufr+LO6TJu9Baw0Z7FUmMKqtp4Fo5JmSmPZrosiqnSSEY/wJsVwkBaID3JfrTJf4K3NtqT6kgJVWFuVIS6UhrsQmGQE7kBDqT72JEgsSDGxZxQB0v87S3wsjbFzdwIkeALLM1+hbXJr7E1/g1yHyHdecGoOpP4ZrKQw8Vyvhsr4uHFXPbOZHC/P4nN9ljU9aFoT4Sz3BTJ8okwluqDuNYWwcPTibwcyub9dAm/VVTxw2IF7xfK+Z32OH9ab+IHTQ37syXsnU1lpT6c2SIvRjMcGUoVMpHlzFy+BFWJL0sVgSwUeDKe4chEtgvTBR6M57lzNcuJs8n29ErN6Y4RcDZFzNVcD4byfRgu9GcwzZX2WFuawsyp8zehNcScU1Ihl5KdGc9y11fP+a7MFTijKndj6bge3nsDUewY4L03IONmXxxbnTEsNUeiqAtjpkr/vNdwcSCXC4M4k+VDb7K7Ht4UL/qSPelLdKc33k2Pb6KE7iQJ3UkedCa40y5zoVvuSn+CK2dS3Lmc6cVovg/TZf4oaoJZao5ks1vKRqeU9Y441ttlbLTLWWuRsXwiDt3xGNQVkahKwlEVh6MuikBbFMlycRRLBRHo8sJYygtjKS+cjYJobhbGcS8vjr3MWHbiw7ge4sWmvzs35WHsFKVycL6Nv2zP8t/fbfJ/f/uQ//7tY/70bo/fv97hM625/pKD2lKEylIPr1ogRi0QoTYToTFUuRpTfY9VZSZCYSZiUSBiUSBmUSBGYSZCYSJk8ag9C1/YsviFDcovrVEfsUZz1AatkR1LJkJWzESsmIlZFTiwKnBgzdyBVYGYFYGYZTMRS6ZClkyFeoiNbdEZWaM7aoXGyAqVkTVKUxsUAtufYmqL0sgG1VEbNEft0B61Z+mokKWjIjRH7FF+acfil1bMHREwa2zGjMCMOaEFix62aEIdWUmQsJ7ty2qhH0ul/qgKvZnPdWc2y5XpdBdm012ZT3dnMdMLZa4/yvxAVHkBKHP8WczwZi5FwlSCC+NxYsblDkzEOzKT6spijhfqIn90FSEsHwtjuTqc5Zrwj/3eteMRbDVEs3kimo0TUWw2RXOtNYbt9liud8Rys0vKnT45904lcP9UPDsDhpyO5+FgAl+fTeCbc0l8cy6VR2fSuD+Qyo3eFFbbklisk3E+x4/mGBFNsUIaY+25UOjPUmcKt87lsXe1iK9Giv8JvAU8GSnk6Wgxzz6Bd3+6isOZGl5/iu7UMfYnq9ifqmV/qvEjvK9n23g928EbQ4vhA7rvDPsY3ir7/0m74ef4/nKs7Jfvp31oOXza4z2Y7mJ/qouXU108H+/g6Wgb3w418dWVeh5ePM7uuSruni7lRm8Bmx3Z/xPe0kimSiIYLQjncm4Y5zIN8CYZ4I3zpEHqRV2MFzVRHhwLd6cyzI2yEFeKgpzJDXQg3ceWeIk50c5mhIgNT7zbCJBYmiASfIGFyb9jafw51ka/Qu5rT29BCNqeFL6bLuaNsoIn48U8vJjL7mA6d3sTWGuJZvF4MOr6MJabIllqCEVzPID1phB2+mU8vZTB26lifquo4vuFct7NlfJbTQ1/WmvkR00NB3MlPDiXzlpjFAslvoxmOjGUYs94piMzuW4sFnqhKfVjPl/yEd6pPAnjee4M57hwPlVEX5wFXdFmnIq35XyaE1fzvBgvDeJijif9SU60R9tyIsiUlmABfVE2nI8XM5rhymyehLkCV+aLnFFXurNc68l2ux5efcUr18PbK2WzM4bllihUhlnekWJ/rhb6cyk/gMFMb3qTJQZ4PehL9tDDm+BGb4I7PYnudCe505XkTmeCGx1yV7rj3ehPdOdMqgeXMr0YzvNhstSf+eogtM0RrHfFstolZblT/+TQSkssa01S1htlrNZL0VVHo6mIRFUeibI0EnVJJNriSH3FmxPGanYY61nhbOREsVkQy418KfdzpOymRHInyp9bQV7ciQpiJymaJw0lvB3q5ffrU/zj6Tb/eLvD3358xF9/+zWfaQVCtAIhWnMRGgs9vEoL/cGa0jB1oDEXozYXoxI4oBQ4oPgAruFnlakYjYkYjZEIzZdC1F/YofyNNaovrFF/aYPmiC1LxvYsm4pYNXNgTeDIurkTGxbOrFs4sWbhxKq5I8tmYpYMlbbWyBbdESuWvrRAe8QSjZEVShNrFs2sWTCzZt7MigVTaxTG1iiP2qA6YovmS3t0XwpZOiJm2ciRZRNnlozE6I7YofzSkrkvTJkyOsqY4AsmHYxYCLRGl+jCRpE/1+si2Twexkp1MIpCT6bSHRlPFDIaZ8dEggNzGR4o8/1ZKg5hrTyCjfIINsvDWS0KRpfnhzrHG2W2B6pcL7SFfiyVBbJ6LIS142Gs1YWzVhfBao3+sG2jLorrTXH699eaYvTVbnss1ztjudEl5VZPHHdPGhbanJazc1rGzmk5u4NyHp2N59vzengfn0lhdyCN2/1pXOtKZ7ktnYX6ZM7nh9Asc6ZBKqI22obTeV4stsjZOp3FvcsFPB4p4rvhQp4NF/wC3gKejhbxfFw/4fByqoL9qUoOpo9xMF3N4dQxDqeOcTBZxf5EFfuT/xPeN3MdvJnr4u0n6L5X9PNeddIw1fDzA7aD+Z8O1D6A+8Kw1PzlLw/XPk436DeR/QzeyU5eTnTybLSNJ8MtfHP1BF9druPhhWp2z1Zyd+AneJebUn8G71RJJJNF4Yzkh3EpJ5SzmcGcSg2gJ8n35/DGelMb7UlNpAdV4e6Uh7pRFKyHN83Hlnh3M6KcTAkWCfCzt9C/NGxthkjwJQLjf8PC6N+xOvI58b729BeFstSXytPZUt6qqng6UcLDi7nsDKRxq1vOcmMkc1UBKOtCWW6OQlsfiuKYL8t1gdzuiuHb8ym8mSzid4oqvp8r481MMf+hPsaf1k4Y4C3l0YUMNltiUZT5M5blxNUUe8bSHZjKdmE+X4KyyJvZXHcmMpyYyHJhMted8Tx3RnLduJjuQJ/Mko5oU3piLTgVb8flXA+mq0IZLvLnfLYnvXIxTSECmoPN6AqzYFBqx0iaC7P5EuYLXFksdkFT5c5qvRfXO36Cd++MHt4bvVI2O6JZaY1C3RDOdGUgQ4U+XMn35WKOH4MZ3vQlS+hJcqc3WUJvkoS+RHf6EtzoTXSnN9Gd7iQ3upLcPsLbk+DOySQJZ1I9uZjpxVCuD+PFfsweC0TdFM5qVwxLXbFou6ToWmPQNUax1hjLtSY5mydkrNTGoq2ORnUsGkVlFMqySFTFEWjzw1nOCmM9I4zt1HA2MyNZyY9ioyCWO/lx7GbGsBsXwm6YHzshfuyE+fMoK4Fv60t4M3qSP95R8feXt/iv//yG//OX53ymEQjRGODVmn+KrL66VZnpK1+12YefxSjNRCgNn1VmYtSmYjQmItTGQtRH7VEdsUX5pTXKL61RHTFUo8ZClkxFrJg5sGruyJq5E2sWzqxZOLNq4cSKuSPLZg4smYrRmYjQGgvRHrVFe8QGzVEb1Ma2qAwTFApTWxZNbFAY2+grXiNb1Eft0ByxQ3vEHt1RITojETpjB3TGInTG9qiO2rDwpTmzR0yZNjZi2tKYWQcBi942aKKcWE3xYiMvgO3yMDbKglgp9Udd6MV8tgtzma7MZ3qykOXNYrYvilw/1Hn+aAr80ebroyvwY6nAj9WSADbKg9mqDuN6XRQ3TkRzo0k/m3ujKYbrjdHcbInldlsct9vjuNUu5XanlNvdUu70SLnTE8fdPhn3TyWwezqJvcEk9s4kszeoz6OzKXxzPpWvz6Xz6EwGuwOZ3O7PZLs7k/WOLHTN6UxWxXIuL4CBTE96U5y4XOTDYmM0WydT2LuSx7djxXw3WsyTkRKeDZfyfLiUp8PFPBkq4NloEc8nSngxVc6r6SoOpqt5PVPD6+lqXk9WcjBRzv5Euf6WmwHe/elmDmZaOPxY8XbxZqGbt4u9vFP0/2Kc7KT+6Z8PI2ULvT+D9wO6zyf1y25eTrbz8hdV78dWw1SHYWl6F68mO3gx3saz0RaeDDfxzdV6Hl86zoPzx9g9W8HdgRJu9Oaz2ZHFclMK6rp4FNVxzFXEMlsWzXRJpL7izQnlTEYQ/cl+dCb40CL3oVHmzYk4H+ql3tTGeHI86qfphuJgR/ICxWQYWg2xzgLCRBYE2FrgZS3A1cIEO9MvMTv6ORZHP8fmyOfIfYT0FISh6c3gu5lK3qhqeDJRxIOLWdwdSOZalwxNYwRTVQEsHA9F2xCFpjYUZaUfSzX+bDeF8aA/nv3hAn6cO8b7uXLezpbyo6qK/1yp5Qd1Na8XKnh8MYuNlhgWynwZyXTicrI9ox/h9TDA68Z4hgPjmU6M57gyluPGcK4bF9Id6ZXZ0B5lTke0Fd1Se86kunI135fLud5czPFkMMWZPqktPdFW9EVZMhhnw3CqIzO57swXuKMscUdX5clarQ832kO4PxDD7mCcvtVwKo4bPTFsdkaz1h6NrjmK2epghov9uFLgx8VcP06ne9Gd6EZXghtdifrKtz/Zg5MpEvqTJfQluetbEclu9CS5050koTfRnb5EdwZSPDiX7sXlHG9GCnyYKvdH1RDGakc0K53RrHRFs9QagaYhjKWGSFYbpKydkLF2Ip6VejmamliUlZEsloaxWBiMulA/2bCSG85qZhirWeGsZIezkRvFzfw47uZIuZsSyR1ZMLej/Lgd7s1OcgSPixN52XOMH2dP8+dbC/yf/Tv83/94zGf6US0hGoEIrUCMVqC/4KAx0x+iqU0NvVTD55/FTGT4ffrfqzKx1082HLVFccQG5REbfQ/WSN8f1pmKWBI4sGzuyIq5EysW+iybO7MscGLJzBGdmQNaUwe0JmI0xgbMf5EPY2QqIzvURnZo/lmOGmJsj8ZUpB87O2LD4hFLFo6aM3dUX/1OCY4yIxSw6GnLepwn9woj2DkWw16TjJsNESwf80dV7M1ithezqR5MJrsxlujCRIor02nuLGR7oc73Y7kokI2yELarwrlVE8Xd+hjuN8Wx2ypnp13OToec3S45e91ydrtk3O+SstMTx15vHHt9Mvb6Zez2y9jpk7HTL2f3VCIPTqfw8Ew6D89m8vBMJg8GM3l0Nouvz2fz1bkcHp3NYfd0Dnf6c7jRk8N2dy6bnTnomlNYrJMxWRHGUL43k+X+KOpD2eqV8/hqLs8mS/luvIzvRit4NlrFi5FjPB8q4+mVAp6NFvJ8qpgX0xW8mqnhcLaWt7O1vJ2u5vVkGQfjRbwcL+X5eAUvJmt5Nd3E/nQz+zO/mGZY7Oatopd3qn7eq099zDvVKd4pDVHp9zYczPV8RPf5ZDvPJ9t5Zlh682Kq4+NNtg/93p9dJzZ8p9/B28Kz0SaejJzgm6u1PL5UzYPzVeyeLefuQDE3evPY7MhkpSkFbX08quMyFqukzFfEMlcew1hRJJdzwhhMD6Qn0Zd2uTfNcl8a5b6ckPnSEOdDXawXtdESjkW4UB7qSHGwA/mBIjJ97UjysCbOxZIIkRWBNpZ4WJrhaGaMtfGXmHz5ayyP/Aq7o58j9xbSkReOojuLb6ZreK2q5cl4IXsX0rg1kMhaVxyKExGMVQUwWx2KsjYKdXUYqgp/dJV+rNcEcqc1hucX8vh+uob3s5W8my/ne2UF/6Gt5Ht1Fe8Wq/nqUg4bzdHMlfowlOHIpSR7RtIcmMxyZT7fE1WxD3O5boyni/VzvllOjGS7MJTjzvl0Z3ri7GiNtKI1wpbWSCE9MidOp7hxPkPC5RxPLme5cSHNibOJQgbirDgjs+JqqpipbFfmCySoSz1ZrvRmo8aPm22h7JyOZXcwjp1BGXdPSrneE81mZxQbnbGstMWwUBvGaJk/V4v8uJDny6k0TzrjXWmXudIul9Cd6MnJVC8G0r04mepBf4o7fR/jQX+qp75CTnCjP8mdwTRPLmR5cSXXi/FiXxS1Iay0RrHWEcFGdzjLLSGo6gJR1Yairo1iqUHORksqG80pLNXKUFZEslAczFy+H6qSEJYrItGWRKDOD0ObHcpyegjrmRFs50m5kS/jRk4s19Mj2Jb7cy3Kg7tyPx6mBfOkKpnD3nJ+Pz/I//Nwmf9v/44e3g9zshpDtL+E18T+f6JrKkRjKjT0foWoTfQgKo1sUR61RXnUBuVRW1RHbfVAGn+Cr5mYZYEDKx8ANndi2dyJZYEjS2aOLJk5oPuAr2FsTG0sRG30Ifb6v89w6Kc1tv/n+Brp4dWDba//c0Z2qI1tUBpZMnfElOmjRkwJjJm2M0PtI2Jd6sn1rEDuVkZx53g0NxuiuFYTxmpZAJoCbxayJcxkuDGd4cpUuhuzmRIWsrxQZHmhyvJGneWNJtsbXZ4vK0X+rJUFsVkZyrWacG42RHO3WcrdFil32qTc64hjp0vGTreM+91x3O/Rvwh8vzee3ZPJ7J1OY28wgwdns/U5o8f2q3O5PD6by8PBXHZP53LvVB53+vO41ZfPjd48NjoyWG5JRvP/E3ZXX3Gna7vv5+Haa84OVEEErSoguLsVUri7u0uwQHB3d9eiqtC4u3VCPOl0z3e+62T/Md99UAUh3b3efXCNAYQx4OiTm+t3P8+vMoi1Eilblf7sXJZxvTWMh32xPB1O5PFQMk+G03k1msPReAFvx3J4O5rB28lMjmazeDevhvfjfAlf5kv4MlvIp+lcPk5l8W4qj7fThRzNlPFutkqduWrezdXwfq6Ojwv1fFq+wpfVphN4v292qE+unYZ3rZ3Pyy18WGj8Cd43mhvGjhF+N1v/F2h/Tr3mjcLV/DpxidfjFbwYLuXJQCGP+vK5353D7fYMrjUls3c5DmVVJFvloWyUhLBaGMxyvozF3ACmfoLXUQ1vqBOXQpypDHGmItiJcpk9pYE2FPlZkudzkSxPDbyOGnjN9fGV6ONqoIfVOR1EQi30tX/hrNa/MND+JxLh/ybEQUxdohdL9XE8nynm81oZr6fSeTQQw432cFQNQSxX+jJR4MZsgSeLBT6sFniyme+mPoae78hhhRfPO+L4PJHH17k8flvJ47fVHH5bz+a3tTy+rxbxfCiZnSo/5jPtGY4xoS/UiJFICVOx5iym2LKR5cxisjVTsSZMxJqoNx8SLBhPtmEgzoqWEDG1UgMueRlQ4WlEQ6AZHVHW9ERb0R9ryUCsOQMxZvRHSugLN2YgQsR4jBmzSZasZNiyleuIosCJ3WInrtd5cb9DA29nMLfbZFxr9GO/wY/9K4Go6mWslP0J3lhbGkItqAu2oC7YiithtrTHONAd70hnnD0dsXa0RtvQHKm+i7c91p7WKFuawq1ojVS/qaI/wYHBJDvG0x1YLHRjq9IbVZ03+43eKGu92KzwYL3Mm/USKVvlQexURbBTFYm8NIj1fCkrWR4spqnh3c6XspXty3q6D5vJ3mzHe6KK82YvwY/DxACuJQRwLVbK1XB3DoMcuR3uwqMYd55nBPJraSxfeir4P1uj/L/Xln7Ae3qi3TyZZP8E7Z++vqkrVm866KhhWxcYs6pt9ANcbSPWNVPv8fbBpsCYLaGIbV2JGt8TgDU5Z4binOlfaofNYzS1jdkUqLGV64hPcozvxp9+zqZAxLqWiE2BGLlQwraOCcqzJmzrilkX6rMkOMesQMCkrhbTxrrMWuqx7n2R3WgnbmVLeVoVweOaUG5X+nK11I2dAie2su1ZTbNlIdGauTgrZqItmQy9yGiAhGFfIwY89Rn00mdEasREkIS5SAtWEuyQZ7ixV+DLYYkf1ysCuVkVxK3aYG7VBnOzVl093G4I4U5jOPdao3jQEcv9znjudyXwsDuJx70pPOlN5mlPEk+6knjUmcSDjmQedKRxvyOdux3p3G5P41pTInv10RxcieZqYzQ3WmO40xXLnc4o9QJ5awi3OsK51xPD86FU3o7ncjSRw7vJbN5NZ/NuLpt3c3l8mC/60e3OFPBxOp8PU/m8ny7m3UwZRzMVvJ25xBtN3s5U8Xa2mnfzdXxcauDzihreY3RPX5Jzci/vUvNPNcMxvL9O1Z4AfDRzWX1fw1/A/XGnw9F07Qm8r8Yqea6B92FvHve6srnVls7VxiR262JRXIo4gXetSD31/hVeJy6HOlIT6kRVqLMa32AnKoIcNIcprCiQWpDtZUaqm4kaXht9ZOZ6+EgMcDbQw1xXgMGZf6Kn9S/Oa/+CkfBfmOn+i1AHETVx7izWRPNsqpDPq2X8Op3Bo8FYrreHo6yXaeB1ZyrXnelsd5byPJAXeSAvcGEjxxZlkTMPmsI5Gsrg80wOv68W8G0lmy8raXxbzeH3tSKeDyWhvCRlJt2WgUgx3UH6DIaKGI8yYyHZlo0sFxZTNPDGSBiPNWEiwYKpVHtGEm1oD5VQJ9WnzP0CRS4XuBxoSnesHV1RlnSFm9IdLqE3XMJApISRaFMmYs2YijdX7wpn2SMvcEZR6ISqyJFrtZ7caw/kQecPeK+ewCtjp17GSpkXE9nOjGQ40Z/iREesLVdCLagLNqdWZkFDqDXtMY70JLrQk+hMd4IjbTG2NEVYauB1oC3ajuYIa9qibOmJc6Q/0ZGBJDtGUu2YyXVmpcSd7Wov9q/4oKrzQV7lzWa5D2slvmyUBrBdEYKiPIStkkA2CqSsZnuynOHKerYnW7k+bOX4spkpVa+YJXuhiPdCFePFfpQ316Kl3IiSci3Si6sRbtyO8eBhohePU/x4kiHj5aVUjnpreD/echpe0V8m2z9//hO8GnA3Negew3uMrvpPfTWCG1pGbGgZqqNBUa7pfBVnTVBqthxOctYU5VmTnx62nZ5ij9E93i0+De+fv29TW8TGGWO2tMVsCyQodUxQ6Zqi1DVBrmOswfcsMwIBU2cFjOsLmLfUZ83djP1wZ+5nBfKwWMa9Ch9uV3pwvdydg2JXlPkubGY5sZrqwEK8HdMRlowHmjLkY0yfux69bhfoc9dj0NuQsQAJ06EWLMc7IM/wQJXrw0GxP1fLZdy4FMyN6iCuV8u4URvErfpQ7jRFcK81mgcdcdzvVF9q86BbfcfCY820+6QrhcedKTzqSuVRdzqPujN40JXBvc50brUlcb05jlttCdzrSuJBTxKP+hK50xHJQb0/e3W+XG3053Z7CE/640+ODb+byuH9dC7vZ3P5MJfPx/lCPs4XqR+uzRbycbZYs0JWyYe5at7NVfN2tpo3M1X8On2JNzNVvJmp5miulg+L9XxabuTr2il4tzpProY8De+fJ94/T73/E7w/Dlgcw1v1f4X38EqiGt6qSOQVYWyWhbFREspqYRBLeWp4BzXwNkc4UR/mRF24MzXhLlSHuWjwdaQiyJ6SABsK/SzJ9r54Am+4tT6BF/XwkhjgoK+HqVAbvX/9P+hp/RN94RkkumewOHeGcAcRNdEuLFRF8nyqkC9r5byZyeLxUAI3OiJRNgSzXCllosCdiRw3JjJcWcxxR17shbzQlbUsazbz7Lhe48/Tjljej6fz+2o+X5cy+bCQxNflTP5YK+TlcDKqan9mMuzpjxTTKdOjN9iI4XAT5hJt2MhyZTHFhqlYE8ZjJIxFi5mIN2c61Z7RRFs6wyTU+epR4nqOPMdz1Pqb0B1rT2ekBe2hEjpCjOkKNqI/XMx4zEVmEiyZS7JkMdWa9WwNvEVOKIsduVrryb22AO53yLjfGcTt1kCuXpGyXy/loFHGbkMQq2XeTGY7MZLhxECKEx1xdlwJs6QuyJyqADPqgixpi7KnJ8GZviQX+pJd6IizpznSmpYoG1qj7WiNsqMlwpb2KDu64xzpT3BkMMmBkVQHprKcWChwZbPSg916H3bqfFHW+LFVKWWtxJe1Yj82SgLYLAlkqySArSI/1vO8Wc32YD3Hi80cb+Q5UrZz/JFnSdlK90Ge6IUyyp29cE9uREm5He3P9SgfDqM8uBHjwe14D+7Ge/MgwZeH2eE8qkzncV3uX+H9u/wE7/HBBQ22p7Mu+NG7bglEyAUitgTGbGkbs6ll9COn9m63dSQodE1Q6qonUdVZE1S66ih1TX6C9RjXP8P75+85nU1tEZtaIvVDNy0x29pilNoSlAIJSqEYhVDElo4Razr6LOicY0pHyLT+WWbE51m1N0Hpa8dhtDM3c1y4U+bOnQovbl/y4UaFL1fLpOwW+qDI8WQzzY3VeCcWo2yZCbFkMvAiY36mjEpNGPU3ZY6cls0AACAASURBVCLoIvNRtqwluyDP9GQ3X8pBSQDXKmVcrwriWrWMG3XB3LoSxt3mSO63q2uG+13x3OuO5353Ag96EnnUk8yTnlSe9qTxtCedpz0ZPOnN4HFvBo960nnYnca9zmTudiTwoDuJx30pPOpN5GF3HDebQ1Fd8kJR4cZ+nTc3WwJ43BvJ65Ek3oynczSZy/vpPD7OFPBprpAvC0V8Xizi43wRH+ZL+LRYyZfFWs2ubj0f5y/zbr6Wo7ka3sxUn8D7draG9wuX+bjUwJfV5pOq4Rjen95EsdT806GJPwN8XDWc7nk/ntrvVeN7/Er3Gn6dqOL1+CVejJRpOl511XB64lVVR6G4FMF2RQRbZeGsFYWwnB/IVKaUgSTN4YkIZ66EO9MQ4crlCDdqw12pDnPW9L0OlAbaUuRvRY73RVLdJMRp4A24qIe72ABbvQuIBVqc/+f/Ql/7nxif1cLsvBY2F7SIdDSmJsqJxUvhvJgq5Nt6BUezOTwdSeZWVyyqK2EsV/oxUeDGeLYr42kuLOR4IC/2QV7kzmqWNWtZVqiK3bh5OZDXgwl8X87j83waRzOxfF5M44+1Al6PpXJQH8xCrgv90Sa0B+rRJTNgIETMTIIN61muLKTYMhVryniMhJEoEeNxZkyn2DKWYE1nqJjLPnqUuJwj1+Ec1X4mdETZ0RFuQXuIhLYgI9oCLtATbMhYjBmziVYsptqwkmHHeo49W/kObBc5oixx5GqtB3da/bjXHsi9jiButQZy0ODLXr2Ug8Yg9huDWS33YTLbmdEMZwZSnemMs6Mx3Ipa2UUqpSZUB5jRFG5DZ5wjvUku9Ke40p3oRHusHa1R6m63OcKG1kh72qMd6IpxoDfekaEUZ8bSXZjMdGE214W1MndUdepL0ncvB7Jd5c9aiS8rhT6sFPiwVihlqySA7dJAtor82Mz3YTPXWw1vrhRVfiCKvADk2VLkKd4ootzZC/fgVow/9+Nk3IiRsh/lwV6kK3vhTtyIcuN+jBd3E/25lRrKjfSIn6uGY2jXjo//Co1/hleTv0N38/hjTa+6LRT/iECEXFsN8HHk2iK2Tw49iFHoSFDqSFCdilJXguIYV51TBzp01GD/nJ9rhx9Qq/Hd0hIhPyNi+4wIxRkxSi0xO9oSdoXqn6XQFbMmNGBe+xwzAl0mhAJm9M+zaGbMppsZu5HWXMtw5FaBB3fLpNytDORuVRA3ywO5WuLPQYGU3RxvlOkebCW7shbnxGKUHbNhNkyHWjMdZs1CrD2ryS5sZXqgzPdlv8Sfa5VBXK8K4nqN5m6GK2HcaYnkXnsMD7riuN8Vx73uOO53x3O/J55HPUk86U7laU86z/syeN6XwdP+dJ70pfOkN5XHvSk87k3mcW8ST/qTeTaYwpO+BB52xXCrKZjdS17sVLpz9bIPd1oCeNQTzovhOF6PpfF2Mo/3UwV8mi7my1wx3xaL+LpUxMfFYj4slfFpuYYvK5r7F5aa+bzUyIfFet4tXOZorpa3szW8na3haK72J3i/aVbJTsN7PPV+Xm75y1HhP6+VnUb300IjnxYaf8JXPfXWnUy9r8cv8XK0nGdDxTzuVz9cO+549+vj2a2NQVUdhfJSFNsVkWyUhLKcH8hkhpT+JE86Yt1oiXShMdKFxih3rkR5cDnSjdpwFw2+jpTJjuE1J1Wz1RBuo4//RT1cjPWxvHAeY8EZzv/rf2Ek/AWTCwIs9bRx0Nci2tGYmggHFivDeDldxPeNS7ybz+PZaCq3exLYbYpi5VIAE/lujGW5Mpbqyny2B1vFvmwVubOabcNKpgXrObaoSt150hXJ17ksPs4kczQVw+eFFP5Yy+PNRBo3WiJYLfZkMO4ibTJ9OgMN6A0yZirOmrVMVxZS7JiKu8h4jAkjkSLGYk2ZTrZhPMGanjAJV6T6lLpeINfxPJd8xbSEWdEWZk5nmCntMiNapefolukzGmnCbIIly2m2rGfZs5Fjz2a+PfIiB5SljhzWenC7Rcrd9gDutcu41RLAfr0Pu5d9OWwK4qAphPUKX6ZyXRjLdGEwzZmuePU0Wxt0kXIfEZVSCfXBFrRG2dKd4ER/qit9yS50JzrRGmVDQ7A5TWHWtEc50BHtSEe0Az1xjgynuDGR4c5kphvT2S4sF7sjr/JEVefHfkMQyupA1kulLBd6s5jryXKeN5sl/ijKZShKA9ku9mcr35eNbC+286SoCgNRFQSiyA9Ake7LdrQ7u+Hu3Izx416cjOsxUvYiPVCFOqMIsuNquAv3Y7y5E+PD1UhvDiK8Tz9c+1EvnMb3ZOrVEf3U5Z6ebjeFIrZOgScXitnW0WAqPI4YheDvo9QWoxT8iEogRiUUodARodARo9CVoNQ1QaErQXGMrPBHtjVwK04h/FP1oG3MlpYx8jPGbJ8xRqklQqUlZldbzJ5Aje+OroRtHREbQiOWBHrMap1lRnCWGd3zzIn1WXIwZkN6kZ0IR64le3Ir14+7JUHcKQ3kdlkAt8r8uVXqz41iP64VSTnI92En2wtFpidb6R5spHmwkeHBRpYn8jxvlIW+7JcFcr06hBu1Ydy4HMaN+jBuNIRyszGM2y2R3GmP5l5nLPe74rnfHc+DngQedSfxuCuZpz2pPO9L43l/Gk/7UnjSl8STvkSe9ifwfDCJl0PJvBhM4vlAIk/74njcHc2D9nDuNAVzt0n94ssnXWE86Y3g6UAMr0bTOZoq5P1UMZ+mS/kyW8K3xWK+LhfzaaVU/XLLlTo+rTTydaWF31fb+LrawqfVRj4uX+HDUj0fFut5v3CZ9wv1fFhs4NNyI19WW07gPb4W8sd2w4+p98/3NZwG+P1cw8kptmN4j/H9uW74MfW+Gqv4qW6425nFjZZUDq8kavCNZac6BuWlaDZKQlnKC2Ai3YfeBA86Yl1piXahOdqVllhPmmO9uBLtoZ58w5ypDnHQXBNpRY6POanupsQ5igi3MURqpoe94QVMz57FSKiFvvY/EZ/VwsJABzsDIS6G2sQ6GlETbsdCRSivpov4vlnFu/l8no2mcac3if2WWNaqZUwUuDOW5cZoqhuzWZ6sF/mwWeTOWq4ty1kWLKWbs55jy90mGR/Gk/k4lcjHmXi+LqTw+0o2R1Np3O+JY7vKn7EUazpDjOiQGdIdZMxEnBUrGa4spNgzk2DJRIwpwxEiRqNNmUq0ZiLBmoFIM1plIio9Dcl31qfCy5jLASa0hpjRE2FBV7CYdr/zdPtfYDjUmKkYM5ZSrDXw2rGZb4e8yB5FmQMHte5qeNvU8N5s9mf/sje7dT5cbQrisCmUzUtSZvPdmMh2ZSTdhd5EB9qibbgcfJFyH2PKvI2o8pdQH2JBW4wdvcnO9Ke4MpDqRnuMLfXBZjSFWdER5UBntCMdUQ70xDoxkurOZKYXk5keTGW5sVjgznq5O8oaKQdXgtmplbFZ7sdqkQ8LeR4s5XmyUeKHolyGsjwIVVkQ24V+bOR4s5XriyLPn51CGfslwezk+COP80Ae4XbS8x5GerMX5s5OsBOKQDuuR7jxKNGP+3G+XI/w5DDU/Wd4j/vb0/j+BO+fu1wNvpt/etB1gq6OBJWOCTunIzRBJZSgEkrU0GqLUWqJfkRbhErbGKXAGIXQGIVQhFJz8EJ1Vl0/KHQk6ilak2N4j/9NoaPe3f2p79U2YuuMEdtnjFBqGaPSErGrJWJPg++eUP37KXVM2NA2YvmXC8z98yzT/1uHSS1dJvTOM2NmzJqLJcoAJw5jPbmVKeVOvh/3Sv15UBHIoyoZD6uDeFgTzP3qYG5fCuJGhYzDMhl7JYGoivzYLvRlu0iKoljKXnkg12rCuFEXzo36CG7Uh3O9PozrDWHcaIrgVmsUd9vV8D7oSuBhdyKPuhJ53JnI0+5knvel8Lw/mad9CTzti+NZfyzPB2N5PZzA27Fkfh1O5OVgHM/7Y3jaG83Tnmie9cTyojeWl32xvOyL4UlfFA/7ong+nMabySLeTZbycbKcL7NlfFss5ttKCZ/Xyvm4XsWH1Xo+rDTzba2NP9Y7+G29ja/rLXxZa+bLahOfVxr5tHyFT8uNfFpu4vNKM180l+Mc4/tjraxNfZhitZXPy818WtLkb/B9f3raXWxSZ6GRjwuNfPjTZTqn4VXXDcU86ss/6XmvNyVz9UoiB/Xx7NXGoaqKYaMklMVcf8bSvOmJd6M9xpXWGBdaY91oi/eiNd6bphhPGiLduRzuTE2IAxUn8FqQ6m5GnJOYcBsjfEz1sNY7i7GOEEOhFoY6v2B6QYCN8VmcjHTwMNIm3tGQ6lBr5suCeTlVxPeNat7NF/BsLJ27fSkctsWzXhPMZKH6wpiRVHems7xYLfRlo8iD9Xw7VrLMmUsxYSHVjGvV3rzuj+H9WDxf5xL5tpDCb4vpvJtO4+lQMvtXQpnOcqAnUkxnsBFdMiPGY61YynBlIdWBuST1/blD4SJGokyYTLBiMtGakVgLusPMqPEVU+BqSKmHIVXehjQHmdIfbUVfqAld/nr0+F9gUGbARISEhSQrNby5dmzl2yEvtkdeZs9+rfqda/83eK81hyKv8mO+0IOpXPWF6P3JjnTG2dEQak65jxElngaU+xhTHWBCU4T1ydQ7nOFBZ6wd9cGmNIVZ0nkMb6QG3hQPJjN9mMz0YirLk/l8d1aKXdmuknJwJYTduiC2LwWwVuLLYr4Hi/merJdI2a6QoaoIZrciBEVxAJu5Pmzm+LCZ44uqMJCr5WEcFAaxleTFRqQr2xEe7IR7shvmwX6IG7tBTqgC7LgR5cGTVBkPE/24Ge7OtWBn/rGmufnr79bF/rJGdmriPX6IdjLxnopcqK4RFAIxSqEYlVDCjo4Juzqm7OqYsCtUA7wjlLAjELOjLUJ1EmN1BGp8lUIRKl0Ju2dN2NFEqSNBIRAh1xapa4tT+P6AV8yWQMSm0JhNoRGb2oZsnjFg64wh21rH+BqzcxxtkWbSVqO+qW3EupYBq1oGLAkMmNc1Yl5PxIJIzJKFKWsu5mz5WbMX5cTNdE/uFUh5UhnE0+pgntQG86g2mHs1QdyulnGjSsbVSzJ2ywNQlPixXeyLvNAHZakfexUyDqpDuFYbxvXLaoBvXonkdlM0d1piudcWx/32BO53JPCgI4GHnQk87oznSXcCz3oTedaXwLO+WJ71x/BiIIZXQzH8OhzH0Wg8b0bi+HUojtdDcbwaiufVUAKvh5J4PZDEy94EnnfH8qg7mnvdUTzoTeLxQBYvh/I5Gi3h43Qp35ZK+bZWxpeNSj5t1PBx4wqf1lv5uq45ELHexreNNr5ttPJ1vZWvay180eT4ePAxsH+H7rf1NvXxYQ24x/kzqCcT7yl4P/7pFrPjiffNZA2vx9WbDS9Gynk2VPJT3XCjJZXrTckcNiSyXxeHqjqa9eJg5rOljKZ60RPvRkesK20xrrTFutMe701bvA/NsZ5cidLAG2pPheaNFDk+FqR5mBHnJCHUxhAvkwuYn9fBQKCFoY4WorNamBvoYC8+h4tIF09jAXH2BpTLLJgqDODJWB5f1io5mivg+Vgmd/tSOGiNY7MulNlSXyZyvRhO8WAq05vVIj82S7zYKHRkJceCuRQJc8kSVCXOPGiW8etAFN/mUvg2l8yX2STeTafwajyNWx3RrJZ4MJJkQW+4mK4gI8ZirVhMd2EhzYmFVHsmYs3pDzFiKFzMRJwFU4k2TCTYMBBlSZ2fCQWuhpS4GVDuoUdjoIS+KEv6w83oCzKmX2bIoMyAsTARs/HmrKTbsJlrj6LIEXmxPZsltuzXuHKnWap5wBbE7dYADut92L/sw7XmIK63hKGo8Wep2JOZPHdGM9QvvuxOcKAp3JIqfzHlPkZU+Iio8jelMdyKjjgHepNdGEp3pyvOjsbQi7SEWdIeaUdnlD2dUQ70xjoxlOzGeLoXk1nezOT6MJ/vyVKhG5sVvuzUBbFTG4SyWsZWhR+rxd6sFHmxXuzLVqk/ynIZOxUhKEoC2SrwYz3bm+V0d+S5vlwtC+WwKJjtdF824jxYj3BlM8QFZYgr+8Fu7Ae7sh/szK0Ybx6ly3iQ5MftSHduhrrwj1UdY9Z0jFnX4Pt3q2THD9U2/w7eU6tbJ/AKRGxrGaPQFqmrg2N4dU3Z01FnV2iiiYRdgYhdgYgdbeOfohIYoxKK2NERs3fW5CQ7OhKUAhHb2sZsaRn9Lb7bQrH64Z5Q/caMDYEB62f02Dyjj1zLAIWWIUotI1RaRijPGKL4xVANsbb4BGCVZoqWC01Y1zZlUUvM9Bl9xrXPMaF3jmlTPdbdzTiIcOROmhfPSmQ8vxTMs9pgntQF86AuiLt1Qdy5HMTNy0EcVAWiKg9gu0TKZqEX8iIfFKVSdioC1fjWhXOzIZLbjdHcbY7lXks891viud/6Iw/b43jcGcuT7lie9sSp0e2L4vlAJK8Go/h1KJq3IzEcjcZwNBrL25FY3o4mcDSexNF4Ku/G03k7ksbL3mSedMRzvyOGW+2R3GqP42ZbEo+6s3g1WMj7qVK+LZfz23olXzar+LxVx+etZj5vtfNlQ33s99tGO79tdvyUbxvt6q//DzmZdtda+bLSwmfNBPt3FcIxvO/n1beY/d31ke/mGjg6gbf6L/CerhtutaVzoyWVa41J7F+OQ1UdxVpRELOZPoykeNIT705nnBvtsW60x3nQnuBNe8IxvG7URzhRG2ZPZbAtJQHW5PpakuZxkVgnCSHWhriLz2Gqq42e1i8Y6WhhckGAlZEujibncZPo4i0SEmunT7HUlJEcX+4PZvNhuZy3c4W8GM86gXfrchiLlQFM5vkymOzJVKYPq8UBbJb5slnizGqeFbMpEqYTjNnIteHqJQ+ed4Xx21waX2eT+DgVx7upJN7OZPJwIBFljR+zWfYMxJjSFWTMaIwV82kuLKQ5s5TuxESsOb1B+vSHGDEeY850og0zyfaMxtnREGBGoasRRa7qDYcGfxF9kZYMRpozHG7CUIiIQZkhIyFGTMeYsphqxWauPapSZ+TF9qwXWbNX7cLdZikP2gN52BnM3bZArl3x4bDel+saeFW1AayWejObr4Z3MNWZ3iR1f1srM+WSVEylr4QqP1MaQq1oi7GnJ9GJwVQ3uuPsaQ23oDXckrYIazoi7eiOdqAvzonBRBdGUz2YyvZhLt+PhXxvFvPdWS/1QVEVgKpGxk6duuvdqpCyXurNWrE368W+bJcFslMZgrJMxnZxAKvZnswmObKe6clhSTBXS0JQ5vizkeLFSqQzy0H2yIOc2A9y5TDEjWthHtyO8+VBhowHyX7cjXbnTrgGXjW+IvU9t393Qu30zu5xx3sa3WN4BerItUVsa4tQaItQaPpblVCimXLV4O6dRMKeUMyeQMSetohdbWN2tY3Y1TZiR2DMjtCYXR0xe7qSk+zoiFEJxSgE6p8j1/65dlBHwrZQs+2gY8ymwIANLT02zuixeUYP+Rk9ts/oozhjgFLLAJW2ISptY3YE6slbof3jPw51R22KXCBhVWDEgkCP2bMXmNE/z4KZISv2YuTeFuyF2HEtzoVb6R7czfflflkAD05Or4Vypy6YGzWBHF7yY6/ch70ydQ4q/bhWFcDNuiDuNIRyrymC+82RPGiJ5F5zBHebwrjXHM79lggetkXyuDOap90xPO+N4UVfDC8Gonk1GMWbYTW278bieD8ez/vxBN6NJ3I0nszRRCpHE+kcjWfw63A6L3rTeNSRzK3maPYbQtmtC0VZE8at1iSeD+TzbrqMb6vVfN+6zDd5PV/ljXyRt/JF3sHXrXZ+22rnt60Ovsu7+C7v5PtW50/wngb4eJ1M3fFqAF5v47e1Nr5q4P3ztsLp9639Hbw/9cFzDbybrT/V8VbzauwSL0fVPe+P7YZs7nRkcKstjRvNKRzUx6vhLZYxm+nNaKonfYmedCd40BnvQUe8J+0JXrTFe9Ec60FjlOvfw+tpToyTGJmlPi7GupjqaKF/5l+IdLW4qC/AxlgXZ5NzeEjOIpWcJdpGj1wPY3pT3bnelcrb+VLezhfxejqP+/2pHLTEIr8cxpIG3oEkLyYyfVkpDmSz3I/tCnc2imyZS5UwGWfIcroFygJn7jcG8n40ng/j8XyYiOX9VCLvZjN4NpLE1eZg1ordGE0wpyvYiOFoC2aSHVlIc2Yl05XJOEu6A/XpDTZkLOYiU4k2zCTbMRpvS6PsIiUeIkrc9Cl1PUeDnzE94eYMRpozEmnGSJiEoWAjhkOMmIw2YSHZgo1sO5RFTsgL7dkotGbvkgt3mny53xbAgxN4fTms9+Fak4xrTSGoagNYK/dhNs+N4TRHBlIc6U1yoj3Gliuh5tTKzKj2v0h1gDmXgy1pirChK96RgVRXehMc6Iy2piPamo4oGzqjbOmKtqcnxoH+eCeGk92YzPJhviCAhXx1l7tc6MV6qQ/ySj92amXs1MpQ1gQgr/RjvcSH1SJv9dRbEYyqPJid8mDWcryZSXRgMdUFeY4vyvwAVHmBKDL92UzwZCPCle1QF3aCXdgNcWU/1I3rMd7cSfHnXpKU+7FePIj2OAWvUMSaUPw/r5P9aWf3+Lju1qm+9XhjQaEt1kT0AzCBGJVAwo5Awp5Qwr7OqQjF7GuL2Nc2Zk/biD2BEbtCI3Z1jNnVEbGrI/4px/gqBeK/1A5ygRiFjglKXTPNNoQxWwJDDbzn2fjlPJv/Os/WLxfYPqOHUtuAHaERO0JjdoQilNpGbJ8xYPuMIUotY3YFEg51TDnQNUWlI2ZLaMSyUI8ZwVkmhTqM6gqYNFRfur7qIkEls+FavCv3cqQ8LgvmaU04z+ojedIQyqMGGffq/LlV48uNSz5cq/DmeqU3N6p8uV3rz/0rMh42h/CwJYSHzSHcawzkdoMfdxv9ud8cyMO2EJ50RvCsO4oXvdG86o/m9WC0Gt2xWD5MxPNxMpFPU8l8mEzh/WQK7ybTeDeZwdFEBm/HM3g9nMnzviwetKdztT4aeaWMtVI/Fgu82auP4vFADkczFfy20cAfiha+K1r5pmjj23YHX7c7+W27k++KTr4ruvhd2cP37e6/wPv1VMXw0x7vMcIb7Xxfa+PbSgufFhv/tB5W/xd4j9E96YJPPZD7MH/lVMdbq6kbqng5qu551VNvAQ97c7jXlcmdjgxutqRy2JDwA94sL8bSvBhI9qY3yYvuRC86E7xoT/CkNc6D5hh3GqNc/gqv1JI0L3OiHcX4XbyAk4EQE8EvGJz5JyZntbAyEGJvrIuL5CxeJufwNztPpPUF0pz0aI11ZLc5gZdTRRwtlPB2voiHg+kctsQgvxzKUoU/E7m+9CV6MZYhZak4iM3KQFTV3myXOTKXZsJ4jAFziaasp9tyo8qHVz2RvB2M5v1YDB+mEvkwn86ryWTudUehqpYymWJFV7AhQ1FmTCXasZDmzFq2B5NxVnQF6NEtM2Ak+iKTidZMJ9syGm9Dc7A5ZV4SytwNKHU5R73UiK4wMwYiLzIabc5opAlDIUYMhxoxESVhLvEia5m2KAqckBfYsZlvzV6lM7eu+HBP88LLu22yE3ivNgZy2BiEqjaAjQpfZvJcGUyxoz/Znt4k9Sm1lkgrroRaUhdkRU2gFXUyCxpCLOmItWcg1ZW+JEd6E+zoibOlO8aW7mhbuqJs6Y62oyfGnoFEZyazfFgoDGQ+35f5HA8Wct01k683qpoA9uqD2G8IRlUbyHqZDyuFXmyU+LFdHsROZSgHVeGs5/kwlWjPdKIDC6murGf5oCoIYi8/BFWaP4o4LxQRbiiCnVGGuKAMcWE/ypPrCb7cSfDlYbwPT+J9+MeajpiTCI8/FmkgPsb3x4EJ9dFd9fHbzeMJVyA+yZa2Bj6BRBPxn+AVs6PZJPgLvAIR+4If8O4JjdnTEanhFWryE74/HtL9PPmK2RaaoNQ11dQOIrYFxsgFRsi1DZBr6SM/o4f8lwvIz+ih0NJHqW2AUtsQpbYhCi0D5L/oo9AyQqUtZl9HwtWzJlw9L2H/nBjVORFbZw1Z1dVnUecCszrnmD1/njmDCyyZGbJuJ2Hb04LdIDsOo124nuTBrUxvbud5cafYkzslXtwt9eZumQ93y325VynlfpUfD2sDeNwQxNOmYJ62hPC0NZjHLYE8bPHncVsgzzqCeN4dxsveaF73x/FmMJ63Qwm8HY7n3Wg8H8YT+TSZzOepVD5Pp/NhMp2jiXTejmfwZjyTN+NZvBnP5vVoLs8H83jYk8ONliR2L0eyUxeOsjaEg6YYbnUlc68vi4dDBbyYquTDShNf5Z38pujmu7KH3xRd/Kbo5Luymz9UvSf4/rbVyTcNvl/X29Rd8Kkd3j/kXfwh7+L3rU71W4c32vlttZUvS81/qRl+uo/hb9D9M8BqfP/a9b4cLddMvYU86s/lfk8WdzszuNWaxtUriezURLNRGsx8jg+TmT4Mp/kykOpLX4ov3Uk+dCR40RrnQUusG03RLtRHOFIbakdFkA3FAVbqidfLgihHMb6m53DQ08ZM+Asi7X9hcUGAnbEujiJdXMS6eJueJ/CiPuGWF4i3OUtdmDUbdZE8Gsvl7UIJ75dKeTSczmFrNPK6EBbL/RjP8aU30YuhVB+mc6SslPiirPZGUeHMQroZEzGGzCWYsZpiy36JOw+uBPKiK4x3IzG8n0zg3WwyrycTeTwQzdUrgSxk26tPmsWYM5lgy3yqE6vZHkzGW9MtM6An2IiR6ItMJFgxlWzLWIItbaGWVPmaUuFpSKnLWeqlhnSFmarhjTFnJNKUwVBjhkKNmIiWMJtwkeU0Kzay7djKs0NRaMd+pQs3G7y52+LHg/Yg7rYGcl0D72GDPwcNgezUBbBV5cdsvhsDybb0JdnRm+hAV7w97THqS3IuB9tQE2hFdYA5tbKLtEXbMZDqwkCKM4MpjgwkOzKQ6Eh/vAO9cfb0xNrTE2NPX7wjo+nuIWt0TQAAIABJREFUTOf6MpvjzXyOF/M5HszluLJS7In8kpSdukD2G4LZuxzEVqUfayU+bJb6Iy+TsXsplKu1kciL/FlId2E2xZnZJGeW0jyQ5/ijypWhyvBHleSDMtoDRZgLyjBXVOFu7EV7cTXel1sJUu4nSHmYIOUfG7oS1nUlrOtIWNORsCYUsyoUsyoUsSoQ/ZiEhWI2hOr3nW0KxGxqi9kUiNkSSJALJGwLTdQ3ggnUf+IrhCYohCbqgwqCU5OvthiVtphdgZg9ofgUvmIOhD/Du68jYl9XxJ7QmF2BEbuaifS4etjVUXfHKqEa+G3NbrC6cpCg0DFV/x4C9YEJ9TaFWP3gTtuQ7TP6anw1k+9x5L/oIf9FXz3tCk04OGvCtfNirumJuaov5kBfwq6eGOUFMVvnRKyfNWJV14BlXT0Wz11gXu88CyI9lswNWLUXseFuxra/FbvhNhwm2nEzzZl72R48KvThaZk/zyoDeF4VyPNaGS/qg3nRFMLLlmBetQfzokPG885AXvUE8aY/lLcDUbwdjOdoOIkPoyl8GEvlw1gKH8eT+TSRypepNL5MZ/JlJocPk1m8Gcvk9Wgmr0ayeDWaw+vxPF6NF/J8pJjHg0Xc7criRmsStzuSuNudxPX2OHabo9iuj2KjOoqD1kxeTNXzZaOH35V9/Hu3n+/KHr5ud/Jd2cO/d/r5Q9XHd0UPv8m7+LbZcYLuaXj/kHfxX4oe/r3drc5WF//e7OT39Xa+rajxPe56T9cOx5sMn5ea+bzc8rf5tNTMx4UmPs418mHuiuYI8XHfW8nL0TKeDRXxeCCfh73Z3OvK5HZbGtcaE9mri2WrPJSlfD9mcvwYy/JjOMOPwTQ/elOkdCZ6/wRvwzG8MmuK/C3I8bUgzduSSAcxXhJd7C78grnOvzATnsHGQAdnyXmcxWdxNtbB2/QCMgtDQi3OE2EuoCzQjPmKIO4MZvBmsYSPa+U8Gc3galsU8rpgFsqkjGX70JPoRV+SJ8OpHszle7Bd5YXykiuLGeZMxRgzH3+RlWRbFLnOXK3w5FFzEEfDsbybiOftdDyvJ+N4PhLL7fYQ1otdGE8wZzzekol4G+Y08E4l2tIbYkxfqDEj0WaMJ1gxlWTDWKItneHWXA4wp8rLiFIXXeqlBnSGmdAfZcZIjDnDUaYMhhkzFGbMRLQJs/EXmU8yZznNkq0cW3aLnDi85MbNei/uNEl50CY7gfeg3of9eil7l/3YvRyAojaA+QJ3BpJs6Eu0pTfBju54Ozrj7GiJsqM+xJbqAGsuSS9S5WdKS6QN/SkuDKW5Mprhymi6K6NprgynuDCQ6ERfvAPdsXZ0x9oxmOzEWIaberMhx5u5bA9ms11ZKnBno9wLZY0fB1eCOWgIQVkdwFa5H1tlAWp4q8K4VheFqjyI9TxvFtLdmEpwYjbJldUMH+RZfqgy/NhNlaKM82Q7wgVllDs70Z7sxnqzH+/L9QQpdxL9uJfkxz82dE1Y1zX5Aa8mq0Ixq4JjfNXT8PrxJTXaGni1/x7e48/V+KpR/MvEq4FXja/4BN4DoTH7AiP2hcZqeHXU8O4JjdkVGp9MvXs64p/gPcFXM3mrO14TFAITVNqmqLRN2BGYsCOQsHMKX4WWPttn/prjiXdHoP5Z++dEHFwQcagv4dDAhD19E3YuSFCeE7Ota4xc1wi5jiEbuvqs6uqxfP4Ci/rnWRTpsXzRkBUbEavOYta9JCj81X3w1Sgnbia4cyvFg1vpHtzK9uJ2vg/3SqU8qg7g6ZUgXrQE86ozlDe94bwbiOTdYCxHQ0m8G07h/UgqH0ZTeT+SwvuRFD6MpvJhLI0PYxm8H8vkzXAGLwbSeT6QwbPBTJ4P5/BytICX48U8Gyvl6WgZj4eKeDyQx9PhHF6MZ3OzJx75lRBminzpSXRhLCuQ3cYcno7V83mti//sDvH7Tj/flD38rurj37sD/KHq43dl71+m3m+n0P33djf/UfbyX4oedeTd/NdWF39sdPDbahtfl1t+wvc4n/9/0P283MLnpRY+LTTzab6Jj/NquI9Xy9RTbxnPhovV8PblcL8rkzvtaVxvUj9g264MZ6UwgLm8ACZyAhjNCmA4I4D+VD+6krxpj/ekNc6d5hhXNbwhtpQHWlEovUiOrwXp3lZEOIjxEAuxO/8Llrq/YHlOG0fjc7hf1MdVck4Nr8kFZBZGBF88T4iJFgW+YiaK/LjWk8Lr+SI1vGMZXGuPQlEfwnKlPxO5UnqTvOmOd6cn3onxTGc2KtxRXHJlJduKuQRTFhIsWE6wYTPdHmW+E7frpLzqjeTNSDRvJqL5dTKG1xPxPO6LYq/Gl6UcJ2bT7JlMtGUuzYnlbHemkmzpCxfTFyZiKMqUsTgLppJsGE+yozvShiuBFlR7G1Hmoku9VJ+OMIka3lhzRqLNGAwXMRQuYiLalJm4i8wlXGQx2ZytbFv2S1y4esmdG/WeGngDudsSwA3NxLt/2Ze9y36aN0MEs1jkwWCyDf2JtvQm2NITb0dXvD1t0Q5cCXOgVmZLlZ85VX6mNIZZ0Z3gwGCqE+NZroxluDKS5sJIqgsjqa4MJTvTE2dHV6wNvQl2DCY7MpHhzkKOL/M5XszluLNU4M5qqQfyKl/2GmQcNIawe1m96bBdEYi8TMbOpVAOayPZvRSKojSQtVwf5lPdmEt2YznNi/UMH7bTfVGm+rAd5448wpmdGE8OE6QcJvpxkOTP1SQ/rif5cSPJj3+s60j+gu66rsnJ9LumAXhNk3VtERuaY7ib2mK2ju++1eT052r81CfTTtbKhOqaYff4oZpQzL6OiANNDnXU+B5/vn8qJwCfdL6Sn3aEVUIJCs3DNXX1IUGpbcqu1kV2tczY0TJhR1uDr0Csea29EUptIxRahifZPqOuGrZ/MWD7jBEKbWOUOkbsnBexr2/CgYEZe3om7JwXo9I1RqnpovfPitk7K2LnnDHbZw1ZP6vH8tkLLJ6/wLzeBab0zzFueI5pE33mLUQs2Zuy6mrJmqcVaz5WrAdasxlmhzLemas53tyrCORpQxi/dkTztjuGd/1xvBtM5N1QCu+GUzgaSuFoKJk3g8m8GUjmzUAKb/pTeN2XwsveZJ52J/OoM5lH3Wk87svkyUAOz4YLeDZWzNOJcp5NVvJ66hJH05c4mivjaKGQ2/0JrNcH0JNiR5G7HpU+FxlOCWLnci5vZlr4P3uj/Ht3iN92B/h9Z4B/7/SfTL3H+H6Xd/F9q/OkXjhG979VffxH2avOdg//kXfz781Ovq+1/wXf43xZav5beP9SOSw283mhmU8Larjfz9ZrHrT9T/Amc1Afj+JSBOslQSwWypjKlTGeLWM0S8ZgegA9yT50JHjSFu9xAm9NsA1lAZbk+5qR7WN+Aq+7SIDd+X9hc04LOz0d3Ez08LEywt30Ak5GQrxMLhBoYYTM9ByBon+R7WHIUI4Xe+3xvJgp4ONqGU9H07neHsVOYxjrNcFMFwTQl+xDZ6wrrVE2DCTbslzijLzCmbU8O5ZTrVhOtGYpzprVJGvW06w5LHfncWswL/vDeT0WwdupaN5NJ/J6LIE7bWHsXPJjNd+NmVR75tOdWcpyYzLJloFIE/rCxQxEmjASa85Usi2Tyfb0RNnQKLOgxtuIchcdLvvq0x4ipi/SjNE4C0ZiLzIYIWZIc+3kdNxFZuPNWEg0Q55tx9VSN65XeZyaeAO51xLIjSvSn+A9bAzmsCmclVJvhlNs6U/6AW93ggMdsU40RzhTH+JITYAV1f5m1Aeb0xplSV+SPRNZroylOzOU7MBIqguTWZ6MZ7jTl2BPZ4wVXbFW9MTbMJ7mxmKuH4t5vizme7FU6MFysRublV7s1gdw2BTCYWMYB/VhKKuCkZcGoqoMYb86nIPqcA5qwlGWBrGW7ctSuheLaZ4spXqynuaFPNmTzRgXNsMc2Yvz5lZaEDfSg7iWEcRhagAHSX7sJ0r5x49eV6xB91T1IBSzpqkcVgUi1rR/wLuhrYFX8PeRCyRsCyQ/ofs/wXuCr/Dn7J/E+NTkK/qp5z0dpQZfdfUgRqVtwp62Gbtapqi0JKi0NLvDAjE7QjE7QpFm+jXS5EfHq44B8jOGbAkM2dY1RnVBwp6+Kft6puzrmbB3TsyujhH7usYcnhVxeFbMwTkxO2eNkesYsi7UZ0Wox4LgAtOCs4wLdJg8d54ZfQNmjY2Yk4iYNxOxYClmwVbCorMpKz4WbEc4cpDuzf3KUF63JfC2N4X3w+m8G8ngaCSTo5EM3g6n83YonTcDabwZSOdNfzq/9qXzsieNZ90pPOlM4VFHCo+60nnck8njvhyeDOTxbLiI52NlvJqq5GhG/aLKjwsVvF8q5t5QKttNYfSkOZPnakC2oxFVfg4MJIey11TE69lWPm308fveKP+1N8R/7/XzXzt9/KHs4Q9lD78re/ld0cvv2z38sd3DvzUT7n9UPfy3qof/KHv4j6Kb/2x3q+Hd6uL3jY4fGw5LzXxaauLTYiOfl5p+ZLmZz8vNfFlu0aSVL8utfF5q5fNSC58XjqOG94PmxrJfJ6p4NVrO8+ESngwW8Kgvl/vdWdxtT+dGczKHDfHsVKvv510uDmamQMZEbiBj2QEMZ/jRl+JNV6In7fEetMS60xDhRHWwLWUBlhRIzcjxMSfd25JIRxEeEh0c9LVw0BfibHQOLzMD/K2M8Ta9gJuxEC/JOfwuGiA10cXX6J+kuujTmeLGVkM0Tyby+bBSzpORNK61RbDbGMZWXTCzxYEMpknpiHPlSpgVXXFWzBU4sVnuykahI+vZ9qwk27AYa8VSvCXLSZaoCpy4XefL43YZrwZDeTsezYeZRI6mknjaH8PN5lAUFT4sZjmxmOXCUrYbk8l2DESZ0hsupi9czFC0GdPJNsykOtAXY0NTsDl1vsZUuJ3jsq8BbcFieiPNGI23ZDT2IkMRIoYjREzGmDIbb86cBt6tbFsOSl25VuXOjf+Ps7v6igPfFn2/H+4d9+zVEjSCVeHuUri7BHcIIQQIJLi7u7uWF05CrCXtHU86TqTTvdba++wz7t/xvQ9FtLP2OeM+zEFlMIC3z5iZvylVnlys8+VqkzrjvVDrx3a1D+sV7wYpdpuiWCnxZTjDgb4Ue7oS1PB2JjrSdtyZhmgXasKdqAi2oSzQnMoQc2rCzWmPt2Uww4WBNCf6kh0YSnNhIseLsWxP+lKc6Yy3o/24LR3xdgymuTOV68dMni/z+T7Mn/JkvsCd5TOeyMv9Wa8JYbsugu26KNYrwlGUhqA8G4bqbDjrZZFsVkSxVhqBrCCE1dwAFjJ9mE/3YiXdC0mqJ+LjbogjndlI8OZiegh7maFcyA5lJzOYzfRANtL8+bd3exnUj2jq9ZDG6s8Hj2xLmuqz7cuaRqy83YWrPq0u1hS8fWx79+Cm/i+/urxgjPIgVB/FmuY7fNe1BOo4eGDb0DBiU9NInf1qGanh1TRS9/xqCVAd9Pe+yXzV8QZT9VCG6pAAlYaQtTcZ7pshDU0BKs2D33EQ77JfNbyyg3Yz2Rd6SL7UY/WQPquahkh1BCiPGLOpZ8auoQXbeqZsHRGyoWvImrY+6zqGrOsKWDssQKErQKYjQKItYEXLkCVtPRZ1jrB0RJ9lfSMWjxkwf0SPhWP6LOsbsGRowLxAnzkLQ+ZdTVkNsWM3L4gfmlK53pvLvYlCbo+f5sZoPjeGT3Jj6CQ3B/O4NXAQ/Xnc7Mvj155cfurO4YeubL7vyOa7jmyudeRwrSOH7zpy+KE7j18GTnNj9Ay3x89wb/IMtycLuTF5im8Gc9npzGCiKIKqKDdOeFqRYm9Ctps1TfFBzJ/N4uuRevY3xnm1McQfmz28XOvkmbyNZ/J2nim6eKbo4alcHc8U3ewrOnmh7OClqp3nilb2pc3sS9t4LlOXHJ6I23i40sL9xUbuztcdnH2v4e58LfcX6tSTcPO13F94c06omcfLrTxaauPBQgu/zTVzf7aJ+zMN3JuuUx+/nKzm1nglN0bL+HX4LD8NFvN9XwHfdp/k645crrRmsdeQyk5NIusVsSjORrJcHMb06SDGT6oftQYzvehN9aQzWURroieNxz2pjnLlXIgDZ4JsOB1gwQk/czJ8LIh2EeBtcRgXoQ6ugqN4CPXwM9Mn2MKAAJMj+Aq08TbWwcv0MCJjTTwMPyfOUY+qWGdmS6L4auAkt+dL+GYgna2mcFS1IUgrApktCmQ4J4C2BHcqQ61oirFh7IQry2dESIrckJ5yVq8oPW7FXLwV84lWSLLt2Shy4XK1Nz+2h3JjIIY7Y4ncnkjm56F4vumKZqvaH3GBG8sn3VnI9WAsxZ7uGDM6IoR0hBvRH2PCdKotMxkO9MVb0xBuRlWAgLNeelT5CWgINqUryoLhBGtGjpszGGnIUKQBk8dNmEu2ZC7ZgrlUC8S5dqgKndkodWOnQsRejQ+XGwK43BDAhTpftqq9UJV5oCzzYLsuiAstkUjO+jGe48xAqoMa3nh7uhKdaDvuREOUA9XhdlSEWlMWYkl5sDkVwaY0RlvTlexIb7IjfUn2DKc5M5EtYiLbk6F0N/pSXOhOcqEryZX+NA+Gs7yYyPVhJt+PuVM+zJ3yZPG0JytnvJGf82ejOoyd+ii2ayLZqIpAVR6G/GwIirOhKM+FsXY2ko3SGJSFkazmBrKc6Ys40xdphg/SRBHSWDfW4j3ZSfJjLy2Qy9khXMoJ5UJOCOdzQ/i3JU1DljQNPxwPfm9ybVnrfXSNPlhq/vFWsjffk7yZWnuvpvsmlAePa2/gfR/fN4MU6xpGrGsYsalhxJamEZuahmxoGr6F92M03+90eAu5poANjYPBjA9wfRdvfvbd9w1RaOgf1H3fPbZJvtRj5c0ZI01D5DoCNvXMuCCwZNfQnB19EzaOGqHU0UOlY8DaYSPWDgtRHTZGqfveKLOOAIWuIfKjAuR6xkgOG7GspceKlh4SHUPEOvosah9l9vARpoz1mHUyZS3Bl68rU/i1+xQPZyu5P1vOrelSbk6e4dZ4MbfHirkzWszdkSLujhRzd7iIW0OF3Bgs4Nf+An7uO8WPPSf5oTuP7ztP8ENHLj91neB6fwG3Rwq5O1bIvYlCbo0XcH0sn++HT3Gl/zSS2kz68mIoDRcRZysk3FSPdBdLKqN8WKnO58ZiN49l3fx9s4ff1zp5rmhnX97BvqJbDa+il6eKXvYV3TxXdvFc2cELZRvP5S08kzSxL23lhbyTfVkHjyXtPFhp4d5iA7fna7k9V8OtuSruzNccjCDXqvf7Lqj3RDxebuHpagfPVjt5vNTBw4U2Hsw182C2kfsz9W/hvT1Rxc2xcq6PnOPnwRJ+6C/kWk8+33Se4GprNhcb09itTWSzMo61smjEJWHMFgUxme/HaK4XQ5ki+tNE9KSI6EjypDnek5ooN8pCHSkJtqUw0IoTfhakeZsR7SLA1+ooHmZHEJnp421mRKCZAaFmegSbHCHQWAcfY208TLRxFWjgbPA54XZHKQ61Zzg/lIvdJ7g1W8LX/WlsNYezVheMrNKfhTOBjJ8MoiNJREWI+sTNcI47i8VeSEpEyIvcWM6yZzbeirkEK+YSrFlOt0GWZ8NuqRvfNQRyvStK3ds9nsSNsUR+GjrOxaZglKUiJKdFLOV5MJ7mQHesOR2Rxm/hnUm1YS7Dnv4EKxojTakOEnLW24BKPyH1gaZ0RloykmjLWLwFw1GGjEYZMJNgwkKKJfMplsylWrKSa4u80JG1Ehe2zrlzvsqLS/X+XGoIYK/ej+0ab1Tn3JCfdWWr1p8LLRHIyvyYOenGcIYT3Qm2dMXb053oRPtxR3VnQ7g1lWHWlIdaURZszrlAU2ojrGiLt6c70YH+ZAc1vJnuTGR5MJrhwWC6B32pInpSRfSliRjIEDGa4830ST9m832Zy/dm/pQXiwWeiM/4sFYRxHZtODt1kezURbFeFYH8XCiysyFIS0JQlkaweS6O9TMxSE+GsJoTgCTbH2mGL5IkT6Rx7ijjPNiIE7Gb7MvlzCCu5IZy+WQ4l09FfBre9wFe0X53Zud9XD8G983uhjfwyj7qYvg4PgXvGzDf4LuhYcSmhuGn4f0EoiotAWtvyhdaQjYPvn6I619/5lPwvh+yQ/pIDxkiPaS+ASfTNGDtiDHbhuZsG5mxLTBj08CENT0BqmMCVEcFKI8IUBwWoNBVX1dW6pig0jFhTccEla4pioNF7xJtY6TaJsh1TJFpmyDWNGJJy4DZI/rMGAuQ+7lxISuKX+tPsj/TyNOlBh6s1PLbcjX3Fyv5bb6C32bLeTBdxsPpch5Nqz//NlXGncmz3Bwv4fpYMb+MFPLz0Gl+GSjgl4ECfh06zY3RQu5MFHFvqpg7E0XcHD/NTyOFXBsqZrejAHFdHr0nYikIciHewZgoKz3i7Y2ojvdltjKDr4fLeKXq5PV6L7+vD/BC1cdTRQ+P5ep671NFF8+VXbxQdvFc3qnuZJC080zazr68nRfKDvbl6nrwg5Vm7i40cHuulluzNdyarf4IXnXG+3CxiSfLreyLO3ku6WZf3M2z1S6eLrfzZKmVRwtNPJhr4P7Mm6y3ghujZfwyVMKPA4V813uKb7tO8FVbNpea0jlfl8R2dTzr5TFIS8NZKApiOt+PsRxvRjI9Gc7wZCDVk54kEe3xHjREu1IV5kxpsAMF/rZke1uR5GFGpJMRflZH8TI/greFIX6WQoIsDAkx0yPY9CiBprr4mOrgYaqjhlf/M0KsdMnzs6A705et1gx+nSzk24E09jqi2GwMRV4dwGJpEJMFIXSlelIdbkdDtB1DWW7MF3oiLhahKHJHnOPIYrKtutabaMVSmiWr2ZZsFDpytcqbH1pDuN4Xza3RBG6NJ3F9NJGv2sLZLPdBXuzFykkPJjMc6Yu3pCvGlM4oIf2xpkyn2DCbpoa3KcqMqiABpV76VPgaURtgTEekBaNJdkwkWTEaK2Q8VsBsohkLKZbMJZszk2LOco4NstMOKIudWS91ZbtCxF6tL5caArjcFMiFej/Wyt2Rl7qyUe3LTmMIigp/Fgu9GMt2OYDXjp5ERzqOO9LwPrwhanjLgsyojbCi9bg93UmODKU6M5Luwmi6C6PproxkuDOcKWIww5P+DE8GMjwZyvRkLMebqTxfZk76MJfv8xbelSIvZGf9WKsIYrM6nJ26KLZqo9iojkJZHoa0JBhpcQiywjBkBaFITgYjzg1kNcuPlTRvlhPcWY5xQRLjgiLalY14EbspvuxlBXH5ZDhXCiL/9/CufiKzff/zsobh23gfXukhI+SHjJC/vwDnkOB/D+9B5vum5LD5yYz3HZ5varNKTfXU2ZqWkA0tYza1jdnWNmHzoATxKXz/Fbwf46s4ZIBSQ4DikBHSL/SRfKmHQteIdX0TNo3M2DKxYFNoxrrAlDVDE5T6xiiOCpEfNkKua4RCV4hK14R1XTM2dSxY1zZHpWWGQtscuY4FCh1LlDpWKLUtkGuYIjkkZOGQPrM6+qza2rIW4suPZ7J5Md7My+U2nivbeKZs4YmskUfieh6t1PJ4qYanS7XsL9XxbKmOZ8u1PFyq5t5CJbfnyrg5c5YbUyXcnDjDjbFiro8Vcn2skNtTZ7g/U8rdqTPcmSjm+tgZfhop4drQOa4MVrJad5KWjFBy/WwJNdfFS/9vxLsYUhLjwlJ1KveWGnkm7+H15igv14d5ouhTwyvv4JminRfKTl4qu9iXdvFkpZOn4i72ZT3qx7a1DvaVanh/W/4I3pk3G87US3fuztdxf0F9PPPJShvPJd28lPXyUtbHS1kfLyTdPBd38HRZje9vs/Xcm67h9oS63PDLcCk/DRbxfV8B17rz+Lo9mystGew1pLBTk8BmZRzysxEsFQUxm+/PRK4PY1nejGV6MZruyWCyiJ4Ed1pj3aiLcOVssBP5fvaki6yJdTElzM4Qf8sj+Focxc/aiABrY4IsjQgx1yPI7CiBpofxNdVFZKqDq+AQTnp/I9BMkwwPAU2JbijrE/lpLJ9rg2l81RvLbms4ytpAls8FMX06hN50b2ojHWiMsWcg05XZUyLERSIUxR5ITjizkmbPYrIa3oUUC5YyzFDm27J3zp1v6v35qTOcG0Nx6mm2iRSudUdzoTaQtbM+iE+JmM5yYiDRip44c7pjTBg4bv4W3oFEa1pizKkOEnBGdIwybwOq/QV0RJozlmyvvk4cb8pkvDFzSeYspFgym2TOdLIZS9nWyE47oChyQlXizGaZOxdqfLjUEMDVlmAuNQWyUSFCXurKWqU3m3VBKCsDEJf6MZnrRneCDV3xtvQkOtIZ70hDtB3V4dZUhlpRHmxJebAF5QfwtsTZ0ZPkxEiGK6PpLoykOjKS5sRohhujWSKGszwZzPJiKNOL4Uz17oaJXG+m89TwLpzyZrHAk+VCT8TF3sjP+rFeGcJOXRS79TGcb4xjvSoS2dlgxIWBrOQFsJIXgDg/CEleEKvZfiynebEY78Z8lCNLkY6sRjggj3FhLUHEToY/l06Gc/V01F/hfbsOUuvNKsi/Ljp/H92lQwafhlfDSL2v4b+B96913vdazLSEbGkJ2dY2ZktLyOYBxm/3OGgYHsR7ZQMtIevaxmxom7CpY8qWjhmbOiYHPb//e3hVWkYoNQ1Qahq8BVihoY/ykAFrh4xQfWmE7HP1w5tCxxDVMSFrhiasG5uxbnIQxmasCc1QGpogPyZAqqtuM5NqGaDQEbKma8qarhnruuaodMxQ6Jgh1zZDpmWKXMsUpbYZCi0TVjX0WdA4yoKRkCU7ay4khHOzpoAno7X8qerhj81enq918ETRymNpM4/FjTxbbeT5SgMvVtWxL27giaSeh+Ja7i9XcXexgruz57gzXcqt6RJuzZRwd/Ysv82VcX/6LPcmS7g9cZYbY+f4ZbySHydqudB3lsWabDpORFAgyE0/AAAgAElEQVQQ5sRxFyOinfSIcdGjKsGLhYp0Lg2Uc1/Sx/76MK82h3i10ccLRQfPZa28kLXzQtrBvkRdGngu6+Glqp8Xql6eq7p5Ku98r9TQyJ35ug/gvTuvRvfeQh2/Lf4V3lfyPl7J+3gp7eaFpINnK608XmziwZwa3juTldwcK+P6SCk/DxXzY/9pvuvN59uuXK62ZXGpOY3z9Uls1RxHWRaJuCiIxVMBzOT5M5Xjx0SmN+PpXoynihhNFtETL6IlxoPSYBeyvB2Jc7YkyNoIP4tj+Jvr4m9xmEBrQwJthARZGhBkfowA0yP4GevgbayDyFgbN4EGLvpf4G+qSaLjMSqj7FmtiOW7oRN8N5TOtcF4LnZEsdEQjLg8mJnCEHrTvaiLUsPbl+HCdL4Hq8WeKEs8keS5sJxmz0KyNXMJFswnm7OYYYr8pA27Z1y5UuXN100BfN8Vzi9DcdwYS+Kn/jiutUdxoTYYZYkPczlO9CWY0x1rSk+cKUMJlsymOTCf6cxIij0dx62oDTGm1FOPCh8Dat7Ca8dkig0TCaZMJpgwl3wAb7I5M8nqjFde6Iiy2Jm1Ehc2y9zZqfRkr86Pqy3BXG4OZrvGm7VyDzaqfdmqC2StOghFRRAzJ93pSbCmO96GvmQnupOcaY51oDbClspQK8qCLCgLMqc82JzqMEsaoqzoSnBgJMOVsQzXt/COZboxli1iONODwUwPhjI9GcnyZjRL/fg2kevJTJ4X86e8WS70YbXYB/EZH6SlvqgqgtisCWe3IZq9luPs1EezXh2OvDQE8alAxPmBSAtCkBeEIDsZhDTHn+UUEfOxTsxH2DEXbMVSuB2SGGfWU7zZywv9dMa7rGWk/vd7JYWP4X0D7dIhg7/AK9YWHpQajN4uypFr/P+AV9uYHR1TdnXN2NE2YUvLmHUNAcqDxTbKQwfwvgfourYxGzqmbOqYsaVrzpauORs6pv9beN9lxEYHo8OGHwCsOmTAxpdGrH9hhOIAXrmWAYqjRigMhCiEJqhMTVk3N2fdwoINc0vWjM2Q6wuRHDZgVesYKxpHkGgbINcVsnbYhK2j5qwfNkOpY4JMy5jVQ+qJuzVdM9YPmyHXMGD5i8PMaOoydvgIMpEzlzNjuN9eyn+tDfFf58d4vd3P/kY3T1QdPJa38UzawgtxM68kzbyWNvO7ooWXqlb2lc08ljfyUFLLg6UKflso497iOe4ulnF/oZwHCxU8mCnjweQ57k+WcXeygrszNdxZaOSX2Qaujlchay+g63Q0p6NdCHc6iqPe/0W0kyGFYR5Mnsvk+9lWnqwN8vcLo/zH7iCvlR28lDTzYrWV5ytt7Ivb2Zd08FLZy+uNIV6uDfBM2ccTWTePJR08XG3l/lITd+bruT1bewBv7Xvw1vPbYuMn4f1d3scr2V/hvT9Ty52pSm5NlHFj7Cy/DJ/hp8Eifug/xbWePL7uzOFKWyZ7TSns1MWzXh6FrDiY1dNBLJ4KZvZEINNZPkylezGb7slsmicjyV50HvemNMSdZJEjoXbmuAuP4SHQxd9UmyALXYJt9Am2NSLISp9As6P4GevibaSFp0ALD6E27kaauBkewtdYgygrHYoDLZgrCeervmy+H07np7FkrvbEstMUirQihJnCYPoyvGiIdqAx1p7edGcmT6qb/lWl3khOurKcbs98khUzx82YSzZjIcMU2Qlrtgud2TvnwV6VF1eaAvi+J5Jfh+O5MZzIzcEkvmmNYrsygIU8Z3rjTeiKNab3uBmjSTbMZ7qwlOPOeLoTPUk2NISZcM5Lj0pfQ2oDhOpSwxt4E82YSjBlLtmChVQr5lIsmE2xYCXXVp3tnnFhvdSNzXPubJV7cKHWh6stwVxtDeF8vR+b1V5s1fixVRvIZm0IG7VhzJ8S0ZNgRU+8DQOpzgcn352oj7KjMsSKswFmb+GtCjWnNtycjng7RjLcGMt0VWe7aU6MZ7kxnu3BcKYbA+luDGeKGM32YSTLk+EMd8ayPJjKFTGf78VKkR+SEn/EJb5ISn1QlAewXh3CbmMUl9vj2WuJ5XxTNOuVYUgLg5AUBCEvCkVVHM5aURiqUyGIM71ZiHdmOsKGMX9TpoMsWAi3RZ7owfnc4Hc13vcvTixrGqoPVv6Leu77pYX34V3RMHy7EF2q9W5STV3nfbNn90N034wOfzrjVZcKdnVM1SUDTSHrGgJUhwxRfqneKKZ4s2FMw+igU0F48PtMWNc2VaOrbfKXUsO/ephT9wf/FV/VIQPWvjBk7XNDlF8c/F1tQxRHBMj1BMgNBCiFxqyZmrJhYcGWlTVbllasm5ijNDJBri9ActSAVV09VrSPIdUxQHVYwJqukDVdIUptATINQ2SaRii1hah0BMg19RFrHGVB6zAzuodZtjRF7u3Mtbx4nvVX8udyB/9Y7+fPnSFebvfzfLOXl6pOfpe186e8jX/K2/hD3sJLWRP70gaeSGp5tFLFw4UyHsyX8WC5ggerVTxcqebxcg2P5qp4MFXBw+kqHs3W8GCujvsL9dxaqOeXhXquTlah7C5irDKd8hRfkrzNiHYxJdjGmMJIb0ZLUtntLeW31Tb+WO/jH2u9/EPZxe+Sdp6vtPBc0sq+rE1dYlD18lzZz758gKey3rfw/rbUzN35Bm7N1HBjqoqbU1XcnK7m9kwNd2ZruTdXz28LjTxaaubpajv7kk6eS7rUIe5gf6WVJ4vNPJpv4MFsHfemq7kz+Q7eX0fO8NNgIT/0n+K73pN805XL1fZMLjancr4hkY3KaBRnQhAXBrN8OpSF/GBmc/2ZzfJhMcuHxSxvxtJ86Ury5XSgC+EO1niZCbDX18XVUIsAUy1CLXQIsjpKgJUegZbqU0A+Qh1E+hp4GGriIdA6CE18jTUJNdXghKeQ0fxALnSmcW0ojV8m0vim/zh7reEoqkKYKwpiINOTxhg1vN2pTozlurFc5IWyxBtJnivL6XbMJ1kxfdyUuRQzljLNUZy0ZbfYlb1zIi5UeHKhxptLjf581RbMT70x3BpK5ueeeL5ti0Fe4sVQsjndccb0xJownGjNQpYbKyc8mchwpifRmqZwUyp8DKgNENIUYkZPrDXjqQ5MpdkxlWzBTLI5i2nWLGfYspBmzVyaJcu5tsgKHFEWu7Bx1p3NMg+2ykWcr/bhcpN6N+/FxgDO1/uzWx/ATn0QOw2h7DREslTkzUCyDX2Jtgymqk/4dCa60BzrSHWYNecCzagIVi/MqQ61oCbUnLZYGwZTnRnNcGEs3ZnxTBcmc9yZzPFgONOV/jRnBjPcGcnyYjhTxHCGOyOZ7oxluTOd56m+yl0SgPRsAPKyAJQVgaxVBbNdH8HF1lgutsZyqS2O3fpo1s6FIz8TirQoGFlhMMqiEFSFIShOBiDN9mYxwYWpcGtmImyYj7RDniTifF4ol09Hvd9Opo6l98oHnyotfAreN5vK3l4P1jb+4KKEQlP4L9A1+W/gFbKlbfw221XDa8Tal4YovzRA8YW+erPYlwYoDpabv8moVW9qyAe//1Pgvo/uu81nQtZ1PoHvIQNUnxuq40v11jSljhHKwwLkR4yQHjNAbihAZWzCpoUFu7a2nLezZcfami0LS9bNzFEITFg+coxZTS2WtQ4j01Z3QGzoCljXNkKpZYBCUx+Fpj5yLX3k2nrItI+xqnOERR1dZo8cZlL/MJsB7tw4k87zgSr+p2KA/7U3yT8ujvN6b4TXm/38qeriP1Rd/C9VJ/+QtfBytZ79lVqerFTxaLGCh7PneDhfxuPVKp7I6ngqbeCpuJHHC3U8nK7myVwd+4uNPFms58FCLb8t1/ObtJl7inZuyrr4ZqGVhaZ86rLCiHKzwujLz/A20yfH356hU7FcG67ghbSL/7kxyP+7NcTfZR28WGniuaSJfUXLQdtZB89kvezLBnkm7eeJpJNHq208WG7m3nwDt6Zr+HW84m3cmKjk9lQ1d2dquT9Xz4MDfJ+stPJkpZWnK608WWrhyUITj+YaeDBTx2/TNdybquLOZAW334P356FCfhwoeAdvRxaXWtK40JjEVlUMytJQpMWhrBSHs3Q6jIW8IBZy/Vk54cfqCV8ms/zpTg3ghJ8TXuYmOBgcw/ywJk56hwgy1STcQotACx38LA4TYHGUQItjeAu0cTv6BW4GGrgLtBAJtfEy0cHHWBN/o89Jcz5GT5Y3G82JfDOYxo3pDL4bTOByRySqmhDmiwIYzBTRFOdAY6wdnckODGe7sHTaE8UZHyR5biyn2zGXZMnUcRPmU8xYybZEecqBCyXu7J3zZPecB1tl7myUubJV6cG37WHcGU7m9nAqt4fT2KkOZCzDip7jxnTFCBlKsGIxxwPxSR8mM5zpibeiJdyUGn8BjSFmtEdaMxBvz1S6EzMZDkynWqm7GDLtEWc7spRpx3yGNcu5tojz7VEWu7BVJmKrXMRWmYjdKm8uNgRwuSX4bew1BXO+MZgLTeFcaI5GXOLLcJo9A8l2DKU6MZjqQm+KG+0JLtRG2FAeZEZViBW14bZUh1pRFWxGS7Q1fUkOjKSp0Z3KcWPmhAdTJzwYznCmL9WegTQXhjJEDGd4MJzhznCGG8MZrkzkilg87YekNBB5WfDBxrIg1qqC2KoL43xTFJfa4viqK4FLrcfZqY1BVRaOuCiA1dP+yIuCWDsTynpxKBtFIUiyvJk77sRcrCPzMQ7IUjw5nx/OlaLYd/CuHMTyv4D3Y3TfxkfwSrUPTvF8BO/b7oYP0P3X8K5rCdnUFLKlKWRLy/gtvhsa6o6H9zNf+RcGyL4wQPaFIbIvDJEfMkKpKTxYuG78dlDiX2e6wgN0Pw2vSsPwYGG6QN0frGmEStsIpa4RCl1DZIcNUBwzRGkoYN3ElC0LS7atrdm2sWbbxoZtW1u2rG1QmZghMzBCrmeE8qgRysNGqHQO0H2vjU2qcQyZlj4yXX0kh/VZPaLHvPZhJjU0WbEyZStYxPcFiTwaqOCVpIvX24P8sTfC661+Xiu7+FPezj8lrbxebeT5ci3Plmt4slzN06Uqni1Wsr9Uzb6kjn15I/uyZvalLTxdbuLxfD1PF5t4vtzCs+UmHi/X8WilnkeSRh7J23io7OGOtJcr4/WIm4upSo8mzNWeMAdzImyNKAxyZuRkLDstp7kz08grWQ+vZJ28krXzUt7Gc0Ub+7J2nkk72Jd2sS/p4Zmkm6eSTh6L23m40sr9hca38P4yVs7PI+f4daycmx/h+3CxiUdLzTxeauHxUjOPD9B9OFvPb9O13J+u5v5UFXenKrgzWc7N8XNcHy3h56GiD+D9qiOby63p7DWlsF0Tx9q5cGSl4ayWRLJSHMFKYTgrBaGsngpiOS+AoXRfGuK8SHKzwl7/CDbHdLHV18VDqEO4pQ5R1toEmWvjZ6aNv/lh/M2O4iXQxk3vEO6GGngItfAy0cHX7Ai+xlp4639GnI0u9fEuLJVHcqknmZsz2fw4nMTXXdFs1oWxXBLESI4nLfEONMba0hpvS1+aI3MnPZAWeSM+6cZqliOLqdbMJpqykGbOSrYlqlMO7JWKuFzuzV6lNzvlIpRnHJEV2XG+yovvWsO50ZfAbxNZXG2JZPm0C2PpVvQeN2EowYKFbDdW8ryYSHek57glreGm1AYIaQmzoDvGjuEkR6YznZnNdGAmzYq5NCtWshyQ5Dqzku3AYpYdy7l2rJ60R1HkwuY5EdvlnuxUeHG+2oe9en8uNauPX15tC+NiSwgXmkLYa47gYmsM8rIApnJcGEl3ZCjVgcFUZwbS3OlJdqcpxp7qUEtqwq2pjbClNsyamlALmqOs6Y63YzDFgbEMZ6Zy3Jg96cnsSU/Gsl0ZTHdkMN2FwTR3hjM81I9uGe4MprkwmuXGzEkvlorU+CrKg1FVBrNeHcxmbSg7DeHsNUdxpT2Wy21x7DXFs10Tg+JsCJLiAKRFgSiKg9k8G8FueTTrhSHIcnxZTROxmOCCLNWLnRMh7OVH8m9vuxi01PEpeP9lTffN+faPlqFLNQUflBo+tRbyg0XoH/Xgvu1q0BCwqSFgS1PItrbJ29jSMmZDU8jaISMUXxoi+9wA8d/0EP9ND8ln+ki/MEChITgYJTb+C7L/OgQHayjfwftuXaTwI8SNUGkbotQ2QKGtj0LXAMVRQ5QGAtaEJmyYmbNpbcWOgx0XXJy46OrCRQdn9qwd2TGzYd3IHNUxY+Q6hsg09JF9oYf082NIPjuK+ItjSLT0kR42QnZUgOyYkCXNo0z/uwaTmlqM6+si8XPkmzPJ3B0qY1/eyevzw/y+2ccrZScvxS28XKjn+UItzxZreLpUzdPlGvZXanm1Ws/vkkZeyZp4qWjmpVz9ALZ/sLDm2Wobz8XtPBe38Gy1kaer9TxereOxuJGn8k6eKvp5JBvizvIQso5Kmk9nkBnogaeBDkHCI6S7WNCcGMRG82luzTfzTNbJHxu9/K7q4aWiixeyTp5LOtQ139U29sVtPJN08FTSwePVNh4sNXN7ppZfxyv4ebSMH4fP8vPIOa4f4HtnuoZ7s3X8Nt/Aw4UmHi028WihiYdvM91a7k/VqOGdruLeVCV3Jyu4PV7GjdFSfhku/gu8V9oyudSSxm5dAhsVUSjORSIpjUJcGoW0NBppSTTionDmTwbTlexNaagz4TYCjDW+wPKIFi4m+gRY6RNjf5RYWx2CzTXxNdHAz1QHP9PDeAl18DDURCTQwtNYC18zXQItjuFnooPHsc8IM9PiTIg1w/n+bLcncHP2BD+PpvJdTyy7jRFIykIYz/OiLdGBhhhrGmMs6UywZTLHjdUCL8QnPZDkOrOcact8ijmL6RZqeAscuHjWk6tVflytC+BClQ+y0/Ys5JghK7Bj+5wHP3ZE8Xg6l596E9is9mfhlDNDyWYMJZozn+XMUq4H46n29MaZ0xpuQn2AkPYIK/rjnRhNcWYmy5nZTPt38GY7IDnhwmquE8s5jqzkOrCSZ4+80IWNsyK2y705X+XDhRo/LtT5cbEpkKttoXzdEcHl1jA1vC0RXGqLYa0qmMXTIiaznRlKtWMwxZGRDA8G00V0xDvREGlLfaQtdZG21EXYUBduRVOUNe2xNvQm2jGS7qRegnPKm4UCH6byPBjJcmEo3YWBVBeGM9wZz/FiJNOdwTRnhtKdGctxYybfk+ViP2RlQagqg9moCWGjJoTN2mB2GkLZaw7nUmssVzuSuNgcz2ZVJIrSYCTF/kiK/NmsiORSfSJ7VXHsno1CdTKQlVQPZKlebGYFspMTcgDvv6jj/nfwfozu29tmby5QaHwCX40PByo+gPcT7WTrGmp8t7TUD23vHttM2dIyYUNTiOqQAPkXhkj+psfqvx9T4/u5PrJDRgeXL4z/UlL4y27f97oaPgT3ILQFKLWF6uvH7z/Oab6pA+uj1NZHoauP4oghCj0BSiNjVKZmrFtZse1gx3lnJy47u/K1kzuX7J3ZtXFgy9KGDVNL1gXmrOubsnaw/0FxVIBcT4jUQIjUUIjEUMjKMQOWdI4yo6vD6GENFp3N2E4N5vu6HO5P17Cv7FKP48ra2V9u4ulcDU8Xanm6VMfTlXqeiRt4IW3itayFP+Wt/KFo47Wynd+VnbxSdPFc1sUzSSf7kk72JR08l7TxXNLMvliN79PVRvYl7byQ9/FKOcpL5RQ/zHSh6K2mNS+BNE97om1NCLcwJENkS3N6GMs1uXw9UsVDSRfPlX38uT7EH8o+fpd18UrazktpKy8kf4X3zmwd1yeq+GWsnJ+Gz/HLSBnXxyo+yHp/m6vnwXwjD+cbeTivRvf+VA33p2q4N1nN/Sl1xntvqoq7k5XcHi/nxqj6ge3HgdN835fPt93q1ZhXO7K50pbFhcZkddZbGYO8PBpZWSyK8uPIyo6zfCaa8RMhVEe5kuZmiq/JYYwP/TsOBjoE2pkQ7WxCoosBCY5HCLfSJsBUEz8TbXyEOngJtBEJtPEUauFtooW/+WGCrfUJMDuCSP9LAk00yfYU0pTkgqw2ml+nTvDLaDo/DyZwqTUaRVUYk6e8aU9yoD7GivooC9rirBnLdGHplBfifA9kJ11ZzbZnMd2CpUwLlt+UGs6KuFrtzzeNIVyuD0RR5Mx8tjlL2eas5lhyqdqP24NJ/NRznMst4SjLvJnJsWMy3ZrFHGeWclyZSLGjL86ctnAT6gMEdERaMZDozFiaM9NZzsxk2jOVaslsmhXL2Q5I8lwRn3BhNdeZlROOH8C7U+HDXo0fe7V+nK/15UK9H1dbQ/i6M4IrbWFcbAnlYksEF1uj2KgJQVLiw+xJN0bS7BlKdWAsy4PRLE96k11pjXOgIcqWmjArasOtqI+wpinKmrYYG3oS7BhKdWAy25X5U94sFvoxe8qLiRPujGS60p/i/A7eLA8G01wYTHdmONOFiVx35gq8WSnxR14WxFpVCGvVwaxXB6rxrQ9hrzmKqx2JXG5L5HxDLJtVESjOBSErCWSjMpILdfFcrI3nUk08W2fCkWX7Ik/3QZXmy1qqH//29vHsE+1i75/5eZsJv1daeIPuxwBLNIzedjW8H+8PVLyt9R5kkGtagneTa1pC1g/KCpsaAvUjm64Z53XNOH/YXI2vjhmbWqasaRqjOCRA+ibr/UwP8efqgQeZlhCltpC1965XfIzvh0MVB6WF99Bd0zZCpS1AoSNUh5a6d/hNO5tKw4A1DQNUmvootfSRa+sj1dFHcsQAib4AqcAEhZk569bWXHRw5FtXd7728OCKlyeXvURc8hJxycOdS84uXHRwZM/Wnh1rG9YsLJCambJqKmTJ2AixmTEKKzPE5gIWjI+x4myGMtKDvVMx/NxZwG+ztTxeauSZuIXHSw08mK3h0VI9T8RNPJO18FzRxitlO3+oOvhT1cnf17r5+1oPf6h6ea3q5aWij315H89k3TyVdvJM2s5zaRvPpS08lzTzXNzMi9U2Xq528bt0gD/kozyRDHJrtY/NngqGz2RyJtqfMFtj/Mz0iHQwIT/MnYlzmXw73shDST//dX6G/9wc4R+qHv6u7ORPZTuv5O3sS9t5Im4/gLeFu3MN3Jyq4fp4Fb+OVHB9tIIbY5XcnKh6B+9sHQ/mGg5CXV64N1nNvclq7k5Uvf18b7KKuxNVH8FbqO7n7c3nm+48vu46wVeduVxqzeBCYxLbtfGsVcWhqjqOqjoRWUUic2fi6M0OJd/fhgBjLdz0vsBK+3/gbXaEeJE16T7WZHgak+KqT6zdEULNdfA31sLTUAtPI208hTp4G2vja6pFoOURwmwNCLLUw9tIG3+hNnF2RykOsmC2JJTvR3L4ZTSDW2OpfNV1nLW6CKZP+9Ce7EB9tBW1EeY0x1gxnOHCYr4n4lMi5KfckeQ6sJxhyXKmBcvZFijy7dktcedKtT/XWiL4pjmczXOeLJ+wZSbFmPHYYyhOOfB1QzDX2iP5rjuWvcYQZCUeLOc7sZLnwlK2M5Opdgwct6A93IR6fyM6Ii0ZTFLDO5XlxFSGHZMpFkynWrB0AO+bWM1zYvmkA7JCV9ZLPdmp8OVibQB7tf7sVHuzW+vD5ZZgvu4I52p7OJfbwrjUGs7Flgi2akNQlAeweFrEWKYDI+mO6oeyXE+G0t3pTnSmMcqGyiDTg9Pu1jRF2dAWY6MuNyTbM57pwny+N8tF/syf9mHmlCdj2W4MpDoxnOH2Dt50VwbS1dnwSJYrk3ki5k77sFoagKIiBGWlel/wenUgmzVB7DZGcKk1jivtCVxpT+Bi83G2aiJQlYewXhHORlU052uPc6UhmfPlMawXhKDI8keW5IXkuOg9eD+B7sfwLn8E7/uZ7l/gPfTpeNvd8PaR7V3G+QG8B4vRNzWFbGsZs6tjehBm7OqYsaNtxpa2KRtaJqg0hOqs93N9xJ/psfqZHuIvDJBoGCLXFHz0gPZpeNVDGAYfwPu27KAtQKFzcG7+/aGNQ+oTResahmp8NdSPY1ItfSTa+oh1DVg9aojYQIBMaMKWpRWXHOy56OrEnpcbF309uBToxeUAT674irji5c5lkSt77k5sudihdLRCam/Oqp0JShdrtj0d2XC3QeVkjsrThrUwV86nB/FtWQrXOwq4N3yOxzM1PJ6r4/FiPU/ELTxTdvB8rYuXmz38vtHDH+s9/Lnewz/W+/jnxgB/3xjkz40hfl8b4oVykH1FH0/l3ezLu3gh7+KVvJNX0nZeSdp5udrOy9VOXkt6+UM2xGvlML+vjXBzsZMLw7UMlmaQGyoi1NEUT7NjBNsaUxobwNS5XK4M1rKvGOb12hD/uTXIf27188/NXv5Y6+a5rPMjeBu5NV3HzYkaro9WcWNMHTfHq7g1UcWdqWruHeD722wt92fU5YV7E2pk745Xqr++F7fH3sBbctBSVsh3fQVc6z3Ftz35704DtaSpM9/aeDZq4lFVJ7JSlsBwQQx1yYEkupriqPs/cD32OSLDQ0Q7GJEX5MCpYHvy/CzIFAlJctQnyuoIgcbaeBpo4mmkhZdQBx8TbfxNtQi2OkKEvSEh1gb4mhzFV6hLsKkWaS769Of4cLErjR8G07k7mc613gS2GiOZK/alM8WR+hgraiLMaYq2YjDNmbk8Eav5Hmp4TziwkmXJSpYly9kWyPPt2DrjxqUqP661RnKtLZrdSn+kBS5MJ5swEKbDYroZm2dcuVwXwPfd0XzVFs52tR+qUhGK0+6ITzgzk27PULwVnREmNAQY0hllyXCKC+MZLkxlOzGZYctEijnTqZYs5zgiPemGNN8dab47qyedWcqzR3ra5T14A7lQ689WpSdbVZ7sNQZwtS2UrzrC+aozksttEVxsiWCnPpT16mBWi72ZynFmPNOR6Vw3pk+IGMsW0Z/qRnO0DRWBxlQFm1EbZklTpDXtsXZ0x9szkGTPWIYzsyc9WSr0Y7HIl4VCHyZPeKiBzXRXbzDL8mAww7Bsc78AACAASURBVI2BdFcG01wYynBlNNudqTxPlor8kJ0LRl4WiLzMH2VFAGuVAWzXhbLXHM2V9ni+6Urm684kLjbHqRfrVEWgqghnpzaOy03JXKiOZ7skCtWJICQJnqzEuPFv/2rs9/19DG9urC0fMmDlkMEnSwwfnlI3Ui8l/wS8bw9gfgLeN5nvO3gPHti0jNnWMmZb05gtTRO2NE3Y1jRlS0sd65omKA8JkH1hiPgzPVb+dozlz46x/Lke0kMGH+xl+D+F9w266zoCVNpGyLWNkGkZqeHVVF9CVmkYqW/EaapD9WbRjpYhcm314IRYxwCxrj7iw/pI9fWRCQ2QmQmQWZugdLJkQ2TPtrcTu74uXPB1Yc/XhT1fZ3Z9ndj2dWTT15ENXwd2g1y5FO7J5TAPLoe6cTlCxOU4b64mB/BVdhjXCo9zvSaL+91FPJ2s4XdpB7+revh9e4Dfd4d4fX6IP3YG+WOjnz/X+/nnxhD/sTnCP7fG+Mf2OK83x3ixPsJz1RD7yn5eKPv5XdnPa2Ufr+U9vJZ187usi9+l3bx6r3/2d1kfjyXd3FrpZGeoivHqPMrTIogT2eNnKSDCzpQML0d68+K50FfOneUO/nNvkv+6OMF/nh/jz61BXip7eCbt5PFqOw+XW7k336SGd7KWG2M13Bir5vpoJTfGKrkxVsGt8UruTFZxd6qau1NV3J2q5N5kFffGK7k7XsmdsQp1jFe+jVsHOxt+GS7l58Ez/NhfxPf9hXzXd5prvae51lvA1115XDkYqrjYkMR2TQKKigRmimNpyQglP8yTICtDzA/933gZaRLnYMgJH0vKI50pi3CiMMiGEz7mpLsKOW6rR7CpLl4GWngZaeMl0MHXRJsAc01CrY8Q6WBImK0R/uaGeAuP4qn/JeHmmtTFOSOvjuWrrkTuT6bxQ38C51uiWSrxpyfdiaY4G+oiLWmKtqY/xYnpbHeW89yRnXJDfMKelWxLdeRYIsu3Y6PYhQuVvnzTEsm37bHs1YayVuLNfLoVwxFHmUkUsJplwWapK1ebg9TXIRoDuVDtx845b1Sn3VnMdmQ0yZruSFMaAw3pjrFiNM2NiUxXpnOcmcqyYyLVgul0K1ZOOCMvECEvECEr8GAlz4n5HBskBc5qeCv92KsNZLfGj41yEevlHuzU+nCxOYivOsK51hPDV51RXGqN5HxjOJu1oUjP+jF30o2pHGemc12YPuHGZK6IkUwP2uJsqQw2oTLYlMogUxoirOg4bk9voiODyY6MpjsznevO/Ckvlgr9WC4OYPaUN2M57oxluzOW7cFwpjuDGa5qeNPdGEp3Vy9MzxExX+CLuCQQSYk/khJf5Gf9UJb5s1kTzIWmSK60H+fbnhS+603jm65kLrclsF0fjbIijK2aGC40JHKhJp4L5XFs5ociS/RiNcb9HbwfT599Ct6V/0N4pZoH590Pjl5+jO4H8Gr9Fd61j+E9iM1DQja+FLJ5yJgtDRO2NE3Z1laXHFQaQuRfGiH+TJ+lfz/K0t+Osvi3o6x+oYf8v8H3Q3gNP4B3XUdwAK8AxfvovqnxHhzHfLc/4l0otYyQaxki09JHoqGHWPMYyzqHWTiizcIxXRYMjrBqZojczhSlsxVrHrZseNqz5W3Ptq8DO36O7AQ4sxPowm6wK3thHlyO9OJqtDdfx3rzTZw338Z583WMF5cjRVyO9eZaTgS/lqXxqP8sf0q6+HNjgL9fHOfvF8f5Y2+cP3ZH+XNrmL9vDPPPzVH+c2uC/9id4p/np/lzZ5JXm+O83BjlxfoIr9aG+WNtmD/Xhvi7apA/lf38oezjtbKXl6oeXih7eCXv5rW0i5eKXp6vD3Bb2sNXs23MNxVzNimcGDdbvI31EOlrk+vvTE/+cbZ6zvJ4bYjXOxP8c2+af+yOq/c8KHp4Kuni0Uo79+abuT1Tz63JOm6O176F9/pIBddHyrgxWs6t8QpuT1Rwe1LdtXB3ooJ7Y5XcHa3gzmg5t0fLuT1W8TZujh7AO3SWnwdL+GngDD/0F/N9fxHf9RXxXV8h33Tn81V7LldbMrnamMJuTQLSc8cZORnJ2Rhf4jwc8BAew+SL/4dg86MU+NlQGe5Ic5wr9THOnA1z4JS/NdkepiQ5GBJufhRfIx18BDr4CHUOBiw0CbM5rIbXTkCApRBPwTEcdT7D69jfKAq0Yup0MOebYrg3nsKP/Qlcao9FXBbIQJYrLfF21EdZ0xhlTW+iIxMZLizmuiLNd0GcZ89Kjhrd1VwrZPl2qIqc2K3w5qvmSL5tj+NSQyRb5YGs5DgyHiNgKl7AbJIAWb4Nu5Ui9SXg5iCuNgZxudqPnVIvxHkuTKTa0htjTnOQEb1xNoxneDCV7f4O3jRLZjKsEee5oCz0QlnohaLQi5U8J2azrBCfcmK91JPtSj8u1KnhXS/zQHXWjY1KEbt1vnzVHsYPfXF82x3L1Y5oLrZEstMQoS43FHgwc8KZ6VwnpnJdmMoTMZ7rSWeiAzVhZlQGm1DmL6Q+3JKueEf6k5wZSnFmNM2ZiUwXZk54qHt0S4NZKPRj6qQnEydEB/Cqs92BNDcG0twZTHNnMN2dkUwPZvN9WCkOYKVYfX1YfMYHWakP65WBnG8M50p7HN/2JPN9Xxrf9afzTU8q55uPs1YdyVZdLOcbEtmrTeRiVQI7pyP+P9Le+6vqO2/7PWud59wxscAGVHpH6b33KiAg0nvv0sSGoEjvfbPpve5NrxpboiaaZGYyM899z0xiATVz1jn/xuv88N0gmmSeuc/zw3u5Eg1h+cNrv7k+1/u6mI12ZyrMmf/jU3vYv0wgk8P39x7VDlwN8vDzaXkR5a+cDQe5vPr/W+Bd2gevsqD1Tp/QZuyYxgF0h46qMnpMTd4m8Wv4/lrn1frVtrs/88r7j2+HbGkHSWm6zIr2D0W0mVHUPmgs3u+Km1PWZvqkFpOqmkye1mTylCZTalpMa2ozpavLpKE+42cNGDMxYMzMgAkLI6YszzBjfZY5GxPmbE2YtzVl3tmUBU8zFr3MWPMwZ93VjDVHY1adTFj1tmEz3J2npfH8z+5rvJyu5/12H3tbYl6tdvF6uZO3S128X+rm/VIP75fFvFvt4926hN3VPl4v9/JqqYeXsm5eS7vYXehib6GTt9IO9qTtvJG18krWzE+yRv4mq+enhXrBrTDbwN9nG/nrTDN/mmrlQV81k3eKqM2OIcXPEV8TbQLM9DhvbcTVKH9Gy7N40FvJPxZ72FsT83alizeyNn6abeQ/J2r509Btvuu7yXe9N3jRfZ1vOwXJ4Vl7Kc9aS/imvYTnnYfBW8r3XaUCdNtL+K6tmBftJbzoKOFFRykvOj4F76VD4M3jYWMuDxpy+LI2k507qexUJnC3PIqVsguM54dQH+9LkrsNLkZ6WGuqYXZKiYvWBpSHOFAd7kD9RTtuh9lSGmhDrrc5KY6GRFtqc95YA28DVTz1T+OufxJvIxX8jJU4Z3aKIAsN/M208Tiri72WGqYKX2AtOkKSvS71sU7MXfbjeesFHjdeYKf2AtNl/nSkOVMdZU35eVPKg4ypCTOjLcqS/kRrJjNsmEizYDzVhLEUY8ZSjJlMN2M2x4qlEhcBvNUX2CwPZqnEl6kMB4ZiTBiMPsNgtD5jyWeZzjFHVmzH+jVXdso9uXfDi60yT2ZznJAkWNMabsKdAH2aw83pSXSiN8me3iRruuPN6IoxQhxnzES6HfN5bizkuzOX78ZYhi2SRBPGMqyZy3dmqdSD9es+rF7zRFrixGyhHbNFdkgvO7F1y4/HTWE8arzAg4YL7FSHsl55nvnLPozkONGXakN3kgVdSZaI0xzpTXelKdaOylAzrvgbUuiuxfWAM9RdtKYl2o72WDs6Ym1oj7WiO9GWkRwPposDGC3woT/bHXG6K13JTrQlONAUa0djtDBNMfY0x9rTnuCEJMODsXwfRnI9GMpyYTjbmZEcR2ZLPFmrCGT7Tih3qy9wrzaC+w3R3G+IZasmirXbEazfimLjVjQbN6LYKItgLTeEpUQ/FmO8PoD3I8fCIfAewPdfgHdCdAi6yrpMKesKMYhKv3FIoSRvjThkJ/tfSg374FX8bfAu7oNXQYexYxoMHVVj8Kgqg0dVGTmqythR1Y/g+9HWq6J7CKrav9p2pSd1kap8CGtf2HdDHHzPuvLCTR15NoU20ye0mVXQQbovkyjrs6RigPS0AfOqBsyf1GNepMOsvHpoXKTOsIo6A6rq9GmoI9bSoF9bkyFdLUb1dJgw0GVcT4dRXW1GjLUZttFmwlaHeStdFs10WDLSZNFAk1ljbWZsjdiO9ed5ZRb/NXCLX7b6eLvZx8uVbl4vd/N+Rcw/V/r4ZaWP9ysS3q31825jgL31fnbXJOyu9PFmScyuTMyetJe3sl7eLfbwbrmb3ZUOXq208dNqM39bbeCn5QZeyhr4ab6Bv8/U8/N8G7tLYl4uivlxrovN7kpqsyOJ8bDEWV8N3aOfEWBmwKUQLwauZvLtWBP/WOrh7WoP71Y6eS1t5e/TDfx55A7fSyr4rrecF93XPoC3rZSnLcV801bM844SXnSV8F13Cd93l/B9Z4kA3dZiXrQU8by1mOf7AG4v4Xl7Md+0HQZvAY+b8z8C773aTHaqPoB3qSSMwcxAbl5w47ylEcanTmKloYaTnjZp7la0xHnTHudGW5Q9teG2XAu2o8DHknQnI+KsdAgz0yZAntfgaXgK3zMqBJgoc87sFIEWGviaauF2RgdbTVXOHPsC06P/QbipGteCzBnOdeNJw3keNYTxZUM4CzcCEWe70xBnR0WoGTcCjak6b0JTuCnieEsm0gTwTqSZMp5mwniqCZMZZsxkW7JU4sLOrSDuV4ezWR7Mcqkf87luTKXaMZ5oznCsEcMJhgwnGzKZbYqs2I7Na67cv+nNlzd8kF1yYzjVga4oC+qDz9AWaXnQV9aTaEVXnCkdUQJ4JzPskRa4I7vkifSSB+OZdvQlmDCaZs1srhNLJR5s3PBl/YY3sssuzBbaM5Vvw/QlW9ZvevO4MZSvmsP5qiWC+/XhbFWFIrvqx1i+C5I0G7oSzehIMEOc7oAky422JCdqo2y4HniWAldNrvkbURduQ0u0PR1x9nTE2tIaZUFHnBXDOR7MXg5kosifkXxvJFnudKc4C+CNsaMhypb6SFsaogT4th2A15fhHA8GM50ZyHBgIN2OqUJ3Vm8GsVUVymZVCNt3wrhXF8n9xli+bIjjbn08O7XxbFfHs1URw+aVSDYKwthID2Ij+Zw8q0FRi2FFTYYVfxu8QuD5IfeCohbjitqMK2ozIfowk/JtVyi7FNogZvYLJg/NQVi5fLs9sHap6LGgLB8lPSFl7Fcarx6LisLIFPWRifSRivQFd4OiLpMK2owe12TomDr9X6gy9IUao1+oMX5MnckTmkwr7p/l7o8Os0pazMrdCVIFTXnnmxDMPi+HrdAJJ1zUHY6vnBMJ4eozitpMK2gxfUJLOGNW0Ba8yEq6yORpadKT+iyc1hdgr7QfvK7BlEiDSRVNxk8Jj3Gj6lqMaWgzoaXDtI4es7oGzOoZMKdvyLSRAZOm+kwZ6zFjpMu8gQ4yPV2kOjpMa2kyoaPJgr0F68GePCtN5e+SO7yeb2dve4C9u4PsbkrYXRPzdlnMuyUx71YlvF3v/wi8e0u97C318naxl7dLvbxd7mFvpZvd1S5er3bwarWdl6utvF5p5s1SA68WG3kpbeSVrJU3i528XOzhb7IeXky0stR8nc6SVAou+BBkdYZAC0POmemTGehCbU4UM9V5PB+8yT9m63glbebVQjP/OV7Nn/pv8oP4Os+7yg7m2/ZSnrUU8ay1kG/binjeXsi3bZd43lrAd62F/NBaxIumAr5pyON5Uz4vWgr4rlWY5635fNuaz7PWPCEspzWPRy35PGjJ58vmfO425bNTl8l2VRKblYms30xitOAilRc9SXA2x0VPjbMqJ/A21ibB3ZKrIS50JAXQmeBDW4w79eGOVAZbUepjTLaTAYnW2kSYaxBsrMa5s6r4nT2N/9nT+Buf4pypOoHm2vibChqvg+YpTBU+x+T4/4WPvgpJLga0Jjtyr/o8D+tDedwczlrlOcYKXOhKtqMu0prbIZbcDjKnJtiMrigrRpJtGEu1ZCLNlMkMM6YyzZnOtmIux46VUnfuVwXzuO4C2xVBLJf5slDowUyOM+OplgzFGzGSdJaxNFPG080YSzdnNs+G9Stu7JR7s3LZi9l8DwaS7WiNMKEzzhJxqh29KTb0JFnRGWtGW8QZumNMmchwQFbozlKxB0sl7kxk2SGOM2U42ZLpDFuWCl3ZKvdlu8KftRu+SC97MpHnxGi2PdIyT3buBPKwIZin7SE8bAhmu+ocy9cDmCnyYzjbnd5kGzoTLOhNFfy2ncmONMXZcivUhFIfHa76G1IZbEpNuBUtMfa0x9nTJr9iG8pyY6rIj8kifyaK/BnM8aIn1YX2BCdaYh1ojLaXg9eW5jg72pPs6U13YiDblZE8DyYueTGU7YI41Y7hHBdmS/1YvhHMxq0wdqojuFcbxZd10dyri+ZuXQxfNsTzoCmJL2viuVsRzfbli2zmhrCReSidbEhRkyFFTUZEvwbvxK/AKzygfTpCu6+ufNPVZ0akf6jy52Pr1oftUudg+5Se1EeqIuQsLCjrH4B3SUk4Hd6fJZE+MgU9pAp6LCjosqAohO3MyRuFJxR1GTqmSd/nqgx8rsbI5+qMHdVg4rgmkwpaTO/bw07qMKOixYxIk9kT6iyc0GDxuAayE1rIFOVpaPIPB9mh67n9Czqpog7zCtoHoT3C+bImswpawsPbpy4NFV2kJ3V/fZKspMWcsjZzJ7WZO6XD3Gkd5lR1mVPXRappwKK2EUu6Z1kxMEVmYMyc/hmmdQyY1NBlWkOXeS1DFjQMmFRSZ+SYCsOiUwyrqrMR5MMP5fn8NNzAPx+M8/7rSV5+OcBPG728WerhrbSHtyt9AnjXJOyuSdhbFfN2uYe3yz2C/rvSw95qD7ur3bxZE2ZvtZu3q13srbSyt9LA7koTuystvFlq4ZWslVeLnbxe6ePl6iB/WxrkxWQXIxUFXI72J9jaEP1j/wNLDUV8rPUojfFkqSaDP43e5OVCI3tLrfxjqoa/DN7kD+KrPO8U9Nzve8p43lHCs5ZLPGsp4NvWAr5tzudZQw7P6rN50ZTHD80FPK/P4Wl1Bt/WZfFdYy7fN+XwXVM2L5qzhHD4lmyetGbzVVsuD9vyuN9WwE5rAZstl9iqy2D7djzrlUksVWTSkRVFiqcjrgZaGKscx0jpMyIcDLkV50VTkj+9acF0JQXSFudP40UXqoPNuOFjQL6zLik2WsRYqBFmcooQk9MEm6pyzlgNvzPqBJhoEWSuxzlTXXyMNHHRUsFS6QgmCv8nduon8DPV4GakLasVwdyvC+WbtnDuVfszX+LEYKYd7XGO1F1w4PY5a275WdAWbs1ggi2jKZZMppsynWXBTJ4Vc3l2zOc6s1bqzeOaEJ40XmDnViDLV32QlnoxV+jOeJYNg0lGjKSaMplpzUiKBb3RZ+hPNGGhyIGNci/Wb/ixcsWf8RwXuhMs6Em2RJxmRW+qFT3JVnTGmtMSbkxnpBnjGQ4sFrmzctmd1StuTGbb0RNjxlCCOVPJliwVOHG33I8vq4LZrgph6UYQY7keSFIdmSp0Z+WGD1/W+fNt5zkeN/mzc8eHtfJzyMrCmCwIRJLqRFeiFb0pdojTHehOtac9yY6aCDOuBxpw1d+AK36GVASbUh9lR2ucIx3xDvQkOTCQ6cp4vidThX7MlgYxkudDT6obnYkutMU50RztQEOkLQ3R1rQk2NCRbEtXqi296XaMFngwfyWQkTwPupPs6UtzYiTXk9nSc6xVXGSnOpq7NYK74W5NBHdrI3jYHMeTjhQeNyXyoDqOuzci2SoOY6Mg5L8H3nGR9u9C998F74dDhd8B70l9pCoGSJUNkCnpH/yo/hF4lfRZVDwEX0UhGGdO3my8D17JEVX6j6gycES++R7TYEJBi2klHWYPbbzzSloH2+4+eKUK2swr6hzotDIl3V+Bd0FBW4iLVJDnRxyaffgeBvC8kpDLILQlf3qkocWcygf4zqvqMq+mh1RDH5mmITJtIxZ1ziDTNmJBy5B5DX3m1PSYVdUVIH1Kh2klDSYUVBlROMWg4knmzM3ZDPbjm6J0/tZbxeu5DnbX+niz1c+r9T5+Xunl1aqYN6t97K1KeLsm4e1qH3urveyu9vJmrZc362L2NgS5QhgxbzfE7G30srfWw95qlzBrXeyudvJmuZ3Xyx28Wunk5WoPP6+K+Z+LPXzZf4eJ6kJuJocS4WzBOUtDPI21iHQ2puyiK1354SzV5PFEfJM/DlXJ2yUq+fPAdf7Uf5U/Ssp40V3E07Y8vm7O4euGLJ7WZfNNXS7P6/N43pjH8+ZcvmnM5ml9Js8as/i2OYdvmrJ51pjFs6ZsvmnJ5VlLnuBoaMzhYWMODxpzedCUz/3mAu415LBTl87stQQ6sy5SFOyBn4kBVmoncdQ9hZ+5FnlBNrRmBNCV7k9fqj89Sb50xHnTFOFMdYgVN/yNKXQzIN1eh3hLdS6anuaCmSoh5moEmqrjd1Ydf2NNzpnq4G+sjY+RJq46p7A6eRRT0X9gefoorvrKFAeZMVXqy8btIJ60XODL6nMslrkwliO0KjRedKAqyJpKfwuawywRx1oxnGzJVIY5szmWzOfbsJBvjzTfmfUyLx5VB/F1Qwg7twJYuebD0hUfZJe9mcl3ZCzdjMlMK2ZzHRhLtaYn6izi2LNMZNsgLXFh6bIXS5f9mMh1pS/FFkm6HQNZdvSl29CdZEVbtCkNIUa0XjBmJNUOaaErK2XurF9zZyrHHnGcOYMJ5kIlUZ4jW9e9uXc7kLvVYaxWnGeiwIv+dCEDd/6yB3er/XnefZ6vWgK5WyOcEC9fv8BcyXlGczzoT3dAnGZPb6odPWkOdKU50hBrRWWoMdcDhYe28iBj6qPsaIt3ojPRkZ5kR/rTnRnOcWOy0Ie5siBG833oTXOjK8mF9nhnmmMEb3BdpBVNsTa0JdnSmWJHb7oDw3keTJf4M5LrgTjVCXGqE5J0F0ZzPZkrCWDlRijbVRHcr43mXq0A3/sNMTxsjudxUyJfNSbzqDqB++UxfHk16t8H72H4/u+DV4Cv8Ij1KXgN5NGOBiwqGxxA94OP14DlffAq6iNV1EMqEsA7r2xwAN7hoxpIPjtN32enEX92SpAdjqkzrqDJtEhb6GtT0UOqoicUbYq0kClqsXhCE9kJLQGq8qzfedG/Bu9+cM/0cQ2mj2t8BN/DAJ5T1GJOpMm8SOtDXb2yPPdBWYvZA/jqMH9alwU1PaTq+kjV9VnQEEaqpo/stB6yU/rITuuzcFL3IGBnVlmTWWVNRk+cQvK5IoOi0wyra7Pq6cbz/BT+3nqTdwvdvN8Z5qftfv5zS8zf13p5udzL7kof71f7ebsmSBGv1sX8vNHLy60+9nYGeHd3kF/uDvLL3QHe7UjY3epjd2OA3dVh9tYG5XKFmL31Lt6stvNqpYWXqy283ujk9VYvf98Q8+NyL7LW69TlxpPm74q7ngb2Gso46agQ7nCWyoRgpity+bq7gp9mWvhpqo6fJm7zn6M3+HGojO/EhTzpzOFRUwYPqlN5XJXO89o8fqgv5NvGXJ40ZX6Y5iyetubwdXM2jxoyedyYzdPWAp62XOJxQx4ParJ5UJ3Fw+osvqrP4UlTPo+aCrjbXMBAcSylYZ6EWJ3FVEURQ8Vj+JvrkhVoR1WiFwOF5xnI8ac/1ZPeRHe6Yt1ojnTmTpgdNwItKPY6S7aTHknWGkSZneaihRphlhoEm6kTYKyOv7EG/saa+J7VxMdIEzfd09ionsBU6QimykewUTtGppcBfdmuyK7787jpAl/WBLJy3Z2pAif6UpxojnTgTrA1lQEW1Ida0BllwVCSJTNZlsznWiPNt0VW4MDiJSc2rnjw8E4AX9UFsXPLj9UbPqxc92PlWgALRW5M59gwm2ePtECImOyNMqY78gyDyeZMZNsyX+iGrMSHyTx3BtOdhAemPGckGfZ0JVrRHGFC9Tl9Gs8bMphkzUKBM6tlbmxc92Amz56+eHMG480ZSzBnPseejSue3L11jns1F9i4Hcp0kQ+DGS6M5DgzWeDCVpU/L3ou8KTtPPfqAti8HcTazQssXg1lptiP0Tw3JOkOdCfb0JvuiDjLhZZEO6ojLCgPPkOpjw43As9QH2VLe4IzXUlO9CY70ZfqyECGExOXvJm/EsRYgQ/idDe6kl3pSHChOcaB2ovW1Fy0pDHamtYEWzpT7BFnODGU487EJR+GczyQpLvQm+JId6IdfSmOjGS5MVfkx1ZFOI/q4gT41kRytzaSndpIHjUl8Kw9g2fN6TypTeHJnaQP4B0+iIP8F+BV0vmg6f4b4J0V6Qu2sd8A74dcBB15OI0cgiofNt5FZX1B2/2djXdRrvHKlPSRKhuwoGLIrLIBkyI9Ro5p0n9EFfGR03R9dpLez0/Tf1SNkePCVducSAepsh6LKvosysPWF0XayBS0kCpoCUBVEIC5cAi8H4X1KGgL8D0hpJbN/MbW+yl45xW1WBBpfWhNlm/AB1uvsjbzKjrMn9JlQVWPBVU9pKp6zKvqMndakCqEgHhdFk/qIVPRFbZnkQZzSprMKWsxpaDG2LFTjB47ychRFeYNzrLl7cnT9Hj+Un+Vf4w28o/FLv6x1cdP62Jervbyek3M7lofuxt9vNns4/VWH6+2+ni9LWF3p5+3OwO82+nn3U4/e9sSdrcl7G4Osbs+yu76MHsbg+xtSNhb72V3vZPXa+28Wm3j1XoHrze6eb3dz6u7IzybaGGx5Qbtl5IpDPEmytkKTxN9fMwMiHe35cpFFCmF4gAAIABJREFUP3ry41i+U8DDtlK+77/BH4au8+PIdf4wWMZ3fcV825nP08ZsntVl8319AX9oLOTb5lyetGTwpCWLpy05PG3J42lrgWAda8rjSUs+37QV8Kw1n68asnhUm8FX9dk8bcjjSX0eX9XlsVyZzlBZAtdj/AizM8FZVx0bdRXc9NVI8bbkVoIXHdkBjBafZyjHl/4UV8SJLvTEudAS5UjVBTuuBVpS4n2WPBc9Um01ibVQJcpSnYtWGoSYa3DORB3/s+r4ntHA94wGPmc0cddXw05DhPnJoxgrHcH85OfEOWpRF2vDWJEXd2tCuXsnkLXr7sxccqIvxZ6WKFuqQ6y5FWhFXagFbREWDCZZMZttgzTPlqUCe5YLHVgudmTjmhsPq/14VH+O7du+rJb7sFbuz9qNQGSlHszk2TGX74is0J2pTEfE0WZ0RxojiTdjJN2amTwXpMXeTOd7MJotDwq/5MZAliNdSdY0RRhT5a9LbaA+kngLZvMcWS1zY/umJ3MFDvQnWTCUYM5ovDlz2Xaslblz91YAD+ovsFNzgfkyf0Zy3BjMdGQww46Vcm+edVzg69YQHjQEsVN9nvXKUFbKQ1m8FsRsqS9DOc70pNrSl+mIJMeVjhQHGmJtuB1mylV/A24GnaUuwobWOEc6k5zoTXVGnOZIf4Yj45c8mb8SwHihDwPZHvSmudGZ5CqAN9yK6gsW1EVY0RRjQ0eSA+J0FwZzPBgr8BFOjzNc6Et1ojfZAXGyA5IUB0az3VgqC2TnVgT37kRyvzaKL2ujuFsXxcPGeJ60pvKkOZWv61P4ujb5E/CK/jV4D4fgTIp0/iV4Z0X6zIn0f30afCiQ5oNVa785QmiPkCrvSw16QkDO/uPawSObHLwiwcu7qGzAoooRUnmrw5SSPqMntBn4XI3eI6dp/0yFriMnEcu33onjmoLrYB/qKgLQF0W6SBUFmM4paDEnB7BUUefgke/34Dv3ic77W+Cdl39tqehQc7LSB+lhft/KpqLNwkkdFk7rHsz8SR1mVYSm5aUT2iwp6gjwVdFFpqTNgkiLeZGwUS8oCWCfParK1P8QMXX8NFOqOizZO3A/IYIXt4r421gDu5sSXm+IebnWy8/rvfy8IebVVh9vdvrZ3RmQTz9vtiTCbApQfrMlYXe7n92tIXY3x9jdGGZ3fZDd9X72NvrY2+hld72HN2tdvFzp4OflDt5sSnh7b5Sf1gf4i1TMQ0ktczWl1GTGEePtjqeZCS56WngZapLoasGNCG/6i+PYbinmifgafxyt5M9jFfx1pJwf+6/yh85ifmgt5A/NRfyhuZDnrTk8bcvkaVsOz1oLeNZaxLOWUr5pLeWb1hK+bSviRXsB37bl8KQpja8bUvi2JYfv24t42lDAg6pcBgtiuBbjR7izGWaqSpicVMTrrBYJbubcjHFHXBDMUGEwE8VBDGd705/kRF+CI+J4J1qiHLgVZsvVQEsuextzyVWfDHtN4q1UibFWJ9Jak1ALDQJN1PA/q4aPkRo+Rhr4nNHC00ADB62TWJ5W4KzS55wV/QehFqe5HHSW7gwX1irPs1l5jrXr7sxeckSSYkNLtBW1F6ypOm9DXZgVLREWDCRZM5drhyzfnpVLDqwWO7Ba6sjmDVce1PjwsN6frSofVm96s14RwGZFMItlXszk2zNX4Iys0IOpLGckcVb0RJkhjjVjMNmKqRxnpIVezBR4MpHnyeQlT6aKPQX4pdjQeNGYSj8d7gTo0hNrxlSuPatX3Lhb6cVCkSNDKZYMJ1owEm/ObJYdq2Vu3L0dwOOmCzxovMjSjUDG8z2RpNnTlWDB3GV3HjWH8rhFmC/rQ9i4fZ71yhA2boexXB7M+CU3+tJt6c9yYjDXjZ50Z9oS7amNsKQi+Cy3zptQe9GK5hg7AbxpLojTnOTgdWfuii+TxT4M53shyfSgK9mNllgHasKtqAo1p/qCBfWRVrQnOCBOd2Ugx5PRS74CeNNdkKS50J/mQl+KI93xNvQl2TOV58XKlSC2K8N5WBfDg/oY7jfE8KAxjkeNiTxqTOJxQxKP6z/deEUfB6DvOxp+D7yfwncfvDNKesyJDOSj/5vg3Y9gXFDW+SiZ7AC+SvoH4F38LfDuQ1dkwKKy0DghO2nEvIoh00oGjJ3QZvALdbo/P03LZ8q0HzlJ9+eC5DB6TIOZE1rIFHVZUdJnRdmAVWUDlpT0kIp0BIlhH7oK2gcJab8F3l9pvZ/MR9CV/3nhFFoA8IJov7b+g/SwsG9nOynM/Ekd5lUESUJ6CLyLSrrIlHWRKesILgyRNguKWsiUdFhS0UN6QoPZz04ydeQko0dPMaVlwKKzM/fiwvmuooC/Sar4aaKRV7JOXq338upuP6/u9vP67oAA361+djf72d2QsLsh4c2GhDebEt5s9fNmu583WwO82Rxkd3OQvc0B9jb6ha13Q8LbDQl76328Xunh5XI3uxv9vNsZ4e32CLtbI/ynrJcX403M11/ldnYyqcEBnLc1x/uMDkEW+kQ5GlMc5k5z1kWGryazUlfAg/bLvBDf4A99N4RAnO4y/thZyh/ai3nRWcC3Xbk87yrkRddlvuu4wvft1/i+/So/dJTxQ2cJP3QW8F1nDt+0ZfB1S5o8LCeflfI0xvNjuRnhw0UXM1zPamFyWoSjrioJ7hbciPKgMyuAidIQJoqDmSgMZCTbm4EUVySJzojjHWmNsqcqzIYbgRZc9TlLsbs+2Y5aJNuqE2ejTpSVBmHmagSaqOJ/VhVfIzV8jNTxOaOJp4EGjtqnsFITYaxylLNKR/A/q0K6uy51cXbMlp1j5YY/69c8mC90QJJqSUu0ObXhVtwJtaE2zIqmixZIEq2ZybFFlmfP6iUH1oodWbvsyNZNVx7W+fKo8RxbVb6s3PRhveIcmxUhLJZ5MZ1vx2y+IwsFbkxluTCYaEdfrBV98ZYMJlszle2C9JIXM/lC+tZkgSeTRZ4M57rQk2pHU6QpFX663PbXpSvalIlsO1auuHHvtjeyEmdGMqwYTrJgKM6MqQwblktd2Lnlx1fNYTxuiWD9VggzJX5IUh1ojTJlPN+ZzapA7jeE8FVbOA+awtiuDmaz6jxbdy6wVhnCTKkXw7lODOU6M5jrijjDmY4UBxpjrLkTZkZVmBk14RY0RtvQnuhAd4oTvakO9KU7MJrvysxlL6ZKvOVbryddya40x9hTfcGS2yFm3A4xp/qCJc2x9nSnuDKQ7cVYoT/DeV4MZLoxkOHKYIYbkhQneuJtESfYMZbpxvwlX1avBnP31kXuVUfyZV009+tjuV8fx4OGeB42JvKwMfFfg3dsX174FLxKQubup/D9CLxKBswr/TZ4D4eOLyj/RkCO0iHwymcfuvtSw5LI4MMoGbKoIgfvfmeZHLxdn5+m8YgyzUdUaD8iSA7DX6gxdUwT6QkdVkR6rCkZsKZswJKSPgsi3QPwLihos6iow5KirmBj+wS8v5IcDgCs/euHNdEHX69MJORQSOU19gtyOWNBSfj7EOYDiA9GRRupkg6L8g18QVkY6b5MoyR8TZmSrmBfEwnf2+wJDSaPqzGhrMWElgHzVtZsnffjaW48f6m7zJvxJvZWenn3aJQ394f5+e4ALzclgvyw2sfbNQnv1gW/79utAXa3Bni93c/rzT5eb/Swtynm3VY/77YG2NsY4O36IO82hni3Lui/u6sD7K4PCnLE5iBvtwd5vdHHTyvdvJhqYa27hr6bxZSnRJIa4EqInQkeZzQIMNMl1NqIHH9nqhLOM1CczEZtCV93XOc7cTl/lJTzR/FV/igu4wdxCd/3FfPHviv8KLnJn8UV/LWngr90l/OX7qv8ubuUH3su8YeePF505/J1RzZbdZnM3UylI+MC10I8ibAzwVJDCUtNZVyMNIh2MaMy1gdJQRgTRSHMlZxnqjCI8fxzjOT4MZjhgyTFnZ54J9qi7KgLs+J2kBnlvmco89CnwEWHDAdNEmzVibRUI8xMlUDjUwScOY2fHLzeRhp4GKjjpH0KG3UlzE6fwPTUMTwNlYm00eB6qCVDeT4sXPZl/Zon0iJH+lPNaYkxofaiJVVhNtSEWdEQboE43pKpTCukubasFjiwXuzIepkjOxXufNUYwNfNwWzf8Wel3Je1m4FsVIQgu+zFVJ4tU7n2zOQ6M5npzHCKI4NJ9gwm2zKcZsd0jisLBV5M53ownu3GuFxqGMpxoTfdgeYoCyr99bntr0dHpAmjGbYsl7lxr8qHpTIXJrKtGU62QBJjwniqJbIiB7YrvXncHMrXbRHs1Fxg8Vog/emONF40pj/Dnvkyb7aqg3nSEcnjtnDu1gexVR3EZlUIa5XnkV71Z7rYk9ECV/pznBBnOtKV6kBLvA21ERbUhJtTE25OfaQlLXE2dCTZ0ZVsS2+qLcO5TkyVuDNV4sV0iS9DuR50JjnRGG3LnTALKoPNqAgy4/Z5CxoibOlIcKY/y4uJonOMFfgynOvJcJY7QxluDKS6IElyoD/JgZE0FyazPZm/5MtyWSAb5aHcrYrgXk00X9bFcr8hnvtNCdxvSvjvg3dSSYDrvwNeYeOV5zHsW7M+Be8h6AqjK/fw/j54lz8B76LSfrGloQBekT7jJ7QZOqpO1xenqf9chYYjKjQfUaHzyEn6Pz/N+FF1Fo5rs6IogHddWeh224+lnJVvqEuKuiyJ/j3wLnwC3nnFQx8oIh1kcmljcX9b3v/vDsCrK8BTSUeQIPblg0NHHVJlnY9q6/f/PqUqegc/IUhF8nhN+Z+ZVRLCfSYVNRk/oc7kKR0WjE3Y8HThaXoMf625zM8j9bzdHmD37iCv7g3xcqufl6tiXq/0srfSx7tVCe/WB3i3Ocju5gCvt/p5vdHLm/VO9jZ7eLfVx7tNCW83+nm7Psj7jWHeb4zwbmPkA4DX5GDeGuDtVj/vtiX8vN7Hj7I+Hgw1M1lbRkN+Ajmh3oTYmeBjrIeLthrB5mdIdLXlygU/OrJjmbiawUp1AfeainnUVszXncU87Srh255SvhNf4499N/mT+CY/9pTzY/c1/tRVxg8dRTxvz+PrlizuNmSweDsZSVEE1UmB5Ac6E2lniucZbUzVRLid0STW3YprkV70FYSzcD0W6ZVwZCXnmS0MZrIgkLHcQIazzyFJ9aI7zpm2SFuawiyoCTKh0s+Iq576FLnpku2kRZKtOpEWpwk1PcW5syr4nzmFn5EavobqeBuq466vhpP2KWw1lbFUV8RcTQEXPSUCjE+R52NMW5Jgg1q96omsxJnBDHPa4oypjTDndqgV1aGW1F+woDfOgol0SxZybITmiWJH1sucuFvpyZPmIJ62hrJ95xxL1/1YLQ9ivSJUAG++HVO5dkznODCZ5cRYujMjaU4Mpdkxki4Hb74XU9lujGQ4MyJ/XBvIdkac4URLjBW3Agy55adP20UThlOtWbzsyr07PqxcdWU635aRVAvE0caMpJgzf8mWjZsePG46z5P2CB40RrBWGcpwtitNEWb0JNsykuvCcnkAj1ojeNwWzv2mYHZqhbjI1QrhlFh2zZ/JYncGch3oy3KkJ8ORtiRbGqItqYuwoDbCgvooS5pjrWhLsKYj0ZquZGsGsu2ZKHRmqsST2ct+jOR70p3iTFOMHdUXrLgVbE5FoBkVgebUXLCmOdqB3jQPRgsCGC3wZTTfm5EcT4Yy3BhMdWEgxZnBFGdG0lwZz3RnMtuDmVwvZCUBrF8PYftWBPdrD4G3OeFDA8U+eA9D91PwTirrHlymHYbv70sNwrY7KxJOaj+SGuRb3e+Bd0Get3v4cu0weJdFBiyLDFiSZzbIlA2QKhsyr2zAjEifCQUdho9p0nVUjfrPT8rhq0zrERV6jpxi+As1Zo9rsawggHdDRQCvVFmPeSXhg0Iq0mFJpMuySACa7JM5LDXsP7LNn9Bi/tDj3IJ8690H776WLDsMXgW5DCHfigXZQOcgfGffBbF/Pbd/xHFw8iz/db/SXirSYe6EFtOKWkyItJhS0WVO1YD5k/rC96OoyYyKBrPaeiw72rETHsiLazn8NFzP68Ue3t4f5c2Xw/y02cdPq4Lr4c2SAOC9NQm76xJeb0gEq9l6N3vrPbxd7+Xtuph3632825DwfnOAXzYH+WVzkPebQ7xdH2B3rZ83a/28We9nd6Of3Y0BXq1L+PuKmB+lXXwz0cJ2TxWjFZeoy4zjUqg/UY42hFiZ4G+sR4ilETGOZuT6O1IZ4097VjjDlxOYr8xktSaPncYi7reU8Li9jK/aSvm6rZivW4v4quUSX9bnsnY7nZkrCfTmhFMV60emtw3B5kINu4u+Br5mBoQ6mJMT5EZdaigDRdHMXI1l8XoMi1cikJVeQFpygfmiMKYKQhjLDaY/zYfOOBfaImxpCTOnPugst/2MuO6lT4mHLnku2iTbqRNpcYpQExXOGSnhb3gSP0NVfAzV8DJQw13vNE46J7HTVMZaQwkrDRH2WiJcdUXEO+hSHmJNb5ozS1e8WSpzYzTHis4kE+oizagMMedOiDl1Yeb0yMErzbFl/ZIjG8VOrF125m6lN09bQnnWfpGt20HIrvixcj2Y9ZthLF7xZbbQkZl8e6Zz7JjKdmAy24XxTCeG06wZTrNmOtuZhTwPJjKdGUyxYzDDnsFse/qzHOXgteFWwBlu+RrQHGZMf5IV0hIX7lb5sHrdjfliB0YzLBFHGzOYZMZ0njWr11151BDE0/YIvmqJYqcmgslCbzribelKtKMn2Y7pEi+2a0J40BTGo9ZQvmwIZv1WICs3z7F+K5j1W8HMlXkzku/IYK4TkhxnOlNsaYg2pz7SgoYoK5pirGmJs6Y13oq2eCs6Eq3oy7BlJM+BqSJ35q/4MX7Jm74MN9oTnKiPtOVOqBWVQQJ8q0Isqb1oQ1uCE30ZngzmeDGS78NwjieD6a4MpLowmOrCcLob41meTGZ7MZruxlCKExOZ7szl+7B+LZSHtfE8akzkYZMwvwav0r8DXqFX7ffAu/+4Nquoz6yiHrOKOsyKdD7OSpBvdZ+Cd19q2AfvRy0Uh8C78hF49ZEpCQ9y80oGzCoZMKmgy+hxLbqPqdPwxWlqPz9JzWdKNHymTNuRk0g+V2XqmBaLB+A1YkXZAKmyHgvy/AapkgDd/zZ45XPw7xUPbbxKh8Grw8KJffjqHHw9qejDZdyn4F04dFK9v9UeHHmoyE+TFXWYO67J5AkNRhU1mDypy7yGEYuqRqyI9Fg6psn0ERVGPxcxdkqdybNn2bkYxA83L/E3SQ1vNwZ4szPET1sS/r4u5u/LPfy01M2r5V52VwT5YXetT8hZWBfzdq1HOKpY6+Hdei/vN8T8stnHL1sS/rndzy/bA7zbFM6S36z183qtn9drA7xeG+T1Wj+v1nt5vSHmzdYg/1jt5/l4GxtttxGXZnM1KpRkTyf8TfRxN1DHWeckvsaaRDuZkHvOifKYAJoyI+gpiGf4ciqT19KYu5nBXEUq8xXJ8kll4koivbmR1MYHURzoRpyDBV76GpgqHcVaQxlHQw0iXK0oiQigNSeauZsZrFVlsFqRyMr1GBavRCErjWSxNIKlkgjmCsOYyDvPQJofnXFutEXY0RZqRmPQWar8DbnhbcBlTz0KXHVItVMn0vwkocbKBBgq4megjK/haXwMVPEyUMVD7xQuOidx0FLGVlMZa00lrNUVsVE7QYipGjnuRjRG2zJf6sXiVQ8mLtnSm2ZGfZQpFeeF4O+6UDN64yyYzLBClmvHRqETGyUurJW6cLfCh2et4XzTEcXmrSDmSn1ZvBrEWvkFlq76s1DqwlyhIzN5dszkOTCb78JkjhPD6ZYMpZozle3IQp474xmOSJKskaRaI8m0oS/THnGGM62xttwKMKbS15CGkLP0xlswX+TM3Spv1svdWbriwkS2DeJYEwaSTBnPtmDxijMP6s7xrP0iT9pjeNAYzfyVQPrSXelKtKc1xoqhHBcWb/izUxvM49YwHjaHsnE7kJWKc2zeCWG7OhTZdV8milwYveTCUL4rPWl2NMWY0xhtQXOMzUHAeWu8Fa0JVrQnWtKbas1glg0Tha4sXPVnqsSPoVwvelLdaI51pCbchlvBFtwMNKMy2JyqUEsaomzpSHRCnOHOcL63AN4MNwbTXBlMd2Ukw53JHB+mcn0YTnFBHGvHYKIjYykuLBUH8fBOHI/rE3nUkMijxkMb78gnjobfelz7t8Er0mPmALq6cvDutzbs5zF8AO/HMPnwuCY9BDfZ4a33d8ArUzJgQdmQOSVD+dari/i4Jo1H1aj9/BRVnylR85kSjZ8p0/X5KcaOabKgoMuKSJ8NZUNWVQxYVJFvvcrCj/NLirof5IZ9qeFfwPc3R1HepiHSRSbSEzIn5LOgoCMfuePh0APc4dnfgBf2a5FEwgeSTC4tSA8eJuVn1oo6zCvqCCFFSjpMKwsNzMuK+qwo6CI9ocHMCVUmRKqMntJg1sKCZX8vHucn8+eOCv4+1cLL9T5+3u7nvzbE/NdaD/9Y7eGVXHp4vyLh/ZqE9+t9vFvr5e1qN+/We3i/KeaXrUOzLeGX7X7ebw/ybnuIt5tD7G4M82Z9mNdrI7xaHeD1Si+vV3t4s97Hq7U+/kvazQ+TrXzZU8VC3WV6S9O4nRxGYZgXiV62RDmbE25vwkUHU6JdLIl3tyXZw5YMT3vyA5wpDXGnNNSVkjBnysLduRbpTXGoG+netkTbm3DeTB9fIy18z2jjb6pLrKct+ZF+3EkPR1KcxMz1VFZvp7JxO5nViniWrscivRLLQmksi6VRrBSHM59/nvEsfwbTfOhJ9KQj2onWMEvqA02o8j8jgNdDjwJXbVLt1Ig2VyHMWIlzhor4Gyjja3AKX4PT+BgK8HXXO4Wzjgr2WkpYayhgqXYci9PH8NZTJspcneuBJozkuTJf5sF0iRODOTY0RptRGWxMdYgpjWHmSBKsmM2xYanAgY1iFzZKXVm77MpOpS/PWi/ytC2KlfJzTBZ4Mi/Pi126FsDSVU9kpS7MFzoyX+jEQqEb03lODKWbM5BiwlSWPQt57kxkOtKfbI0kzZq+TBvEGfb0ZjjREmPLrQATbvoYURt8hs4YM2YuObJ9y5vNCi/Wyz2ZKXCgP9GcgSQzRtLNmC+x5161H0/aLvC0PZpHLbGsVIQxXuiPON2V5hhrelLsGMlzRnbdh/uNITxuCedeXRjb1SFsV4ewdSeYlQp/Fq56MV3qyXihO5IsJ9oTbWiJs6Yl1kaAboIt7Ym2dCTb0pliS3eKFb0pFozlu7BwNYC5K+eYKjnHYI437QnO1F204fZ5C26eM6MiyJxb5y2ouWBFQ6Q1HUmO9Ge7M5zrxXieD6PZXgymuzGY7sZYlhcT2T4Mp7rTn+DEYIITwwmOLOT6sXP9IvdvxfCwOpaHNXGfgPe3choO2cn+ffDqMqOgx4yCLjMKOvL230PgFe1DV/sj6O47GmQqculApPsRjP4VeBdFBvKt15AFZSPmlAyYFukjOaFN81ENaj4/ReURJW59JqL6MyVaPj/J4DF1ZhV0WBLps65syKqyUC8kU9EXHq3kABPA+7Gz4r8D3w+/r8uCgq5w9HFoFhR0mT+h/dGWvP9hsz8LijoH7gipog4yBR2W9kcknDQLG7DgdlhVEh4hpUpCVvHEMQ1mjmuxpKjPqpIBKyr6yJR1mDp2mqEjIvpPqCA+qYrUw4XHecn8qeUGL6VdvNwSDi3+stHDf6338PNqL29X+vh/lvv5v9f6+edGP+/XxULQzXoPv2yL+WVbzPutXt5v9Qr/vCPhl7tD/PPeKO+3R3m7Ocbu+hiv1sZ4tTLI68VeXi918WalR5AvNiW83ern5Xoff1vu5ZuxejY6bjB0I4s7aeHkhXgS4WyJr5kBLoY62GmrY6umgt0pEa5ap/Ex1MLLSAMPI3V8TXUJtjmLv7kBznqq2KiLsD6tgIOGEuetDUkLcORWejgDt/NZqCvkXnMJ9xvyuFedwtbteFZvxiO7Hs/C1QQWLiewVBLNanE483mBjGd4MZTqRV+KF12xrrSE2VAXZMZt/7OU+xhQ5qHHJRdt0uzUiLFQ4YKxEoGGigQYKOGnr4KvwWn8DNXwNVTDy0AVN71TOGiJsFY/joXqMUxOfYGj2nH8tBTIddOjO9WBqRJ35q64MVboSEusBbeCzlITYkLzBXMGk6yR5tuzUuTERokr65fdWCtzY6fSj2ctETxpiWLxqj/D2W5MF/ohuxLC8rVzrJb7sHzVA1mpM7JSVxZLPZm95MxguimS5DNMZdkhzXdnMsuRgRRrJOk2iDNt6M2wpyfdieYYWyoDTCj3NuLOuTO0RZowmefAVqUX27d82Lnth7TYlaFUawaSzRlIMWamwJrt29581RLKk/Yovm6PY6smioXrYQzkeNMUa0tLnBXt8RaMF7iwXR3M45YIHrVE8qDpIju1IWzeCWT99jlWKwOQXvNlusSL4TxXetIc6Ei0ozVOAG97oh2dKfZ0pTnQneZAZ7IVHfGmDOc4MX8lAOn180hvhDJedI7uFFcaIm25fd6C8gBTKgLNqQyy4PZ5M6pCTGmOsaE33ZnhXC+miwKYLPBjMNON/jQXhjM9Gc3yZjjNk6EkdwbjnBmIdmAm3Yu1ovPsXA3n/s1IHlRGfxyE/lvQ/f8HXj1mFPUO4Dur+CFCcf53wHuwral8AO/+yfCvHtiU9FlR+l+BV9h6BxR0aD2mSc0Xpyk/IuLGZ4pUfKZI3efK9B5TY+KENlJFPdZEBgfgXVTRl7sEBElgUVGA26d+4t97bPu9+RS8MpE85Odg89X+TfBK5RvzvPyabkGkjUxRmyUFuZ9XpINsfytW1EZ6AGVdlhT1kCroMqegzbyCjvz/K4T2LCjrMqOgwcTR04weP8XQiZNMGZxB5uLETnw439zM44/dFfx1uom/rXRFgXFPAAAYFUlEQVTx02oPr9fEvF/t4/9dlfDPNTFv14XT4TerXeyt9/BuU8y7LYkw2xJ+2Rnkl7tDvN8Z5t32MG83h9jbGGJvY5i9zRH21gfZW5GwuyLm9WqvIDts9vF6u49Xm2J+Xu/hr/NtfDdWz4OeSpbqLzN8I4fmvARuJIeTHxlISrAncZ4ORDqYc9HenHBbcwLNz+BlpEuQlQmxno4k+7uSEuBM2jlHMs7Zkx/qzO2UQLqKYxmtyEDaUMRGYyH3G/N50JDN/bpU7lYnsXE7iZWKJJZvpLB0LZmVy7GsFoezkHeOyUwPRtI86E/xoDvOlZaLDtSdt6IqwIRyH/nG66JNmr06sZYnCTdVJshIRICBEv4GKvgbniLASA1/IzV8DFXx0D+Fk7YIG43jWKkfx0L9OPZqx3FXPUaKnSZ10VYM5rkwfcWDiRJX2uOtuBN8lvrzxrSGmTKUZIW0wJ6lQkdWil1Yuyz0m927HcCz1gi+ao5k4bIvAxnOjOV5M1sciLTMj+XrXixfdWexzIXFMjeWr3gzV+TKUIY5/SnGTOfYs3jJnekcJ4YzbBnItKEv05reDDu60xxpiralIsCM695nuOVvRNOFs4xm2bJ63Y3tWz7crwlk+YoXE9mODKVZIkk6y3iOBWs33HlQF8hXLRf5qj2Wuw2xrFRFM14cSGeqG82xNtSFn0WcYsP/19p5PkWdp+3+5aog0AHQUUKTVXRAokATlaxIUEEyKAiISEZEUZJIkNB0k4PEToQmOMZn151Qzzlzdp+ztbsq4szsPOfU+Tc+58WvYVBnds9TdV7cLyir7K6y6uPN9b2v61JXhLHRGM/L9mRedaTwVctZVhujduCrrY1grjxUOHMrDKI/x4/OtJM8TN0Grw89OX705frxKMOTzkvHUOX58rg0jPmKaLS153hcFk1/TiCtySdpiHWn5rQbdZECfG/HHONO3DFaUzzozvBFlR/EZHEEk0XhDF+Ro8oNYjA3mKHcEIayghlOlzOcGsDwBX+m0uVo8iNYLIxkpSQaQ2nM/3/wPpbIPgLvzE7H2qda7i/g/Qy6UuFKQWssuNzdMKyTGO9uxU7o/xV4xY4MmtvTZWrDvX3WVO2xoPx3ZlTuMaNhr4guU2uG9x9m1swOvYUAc73UEa1x61WLP9eYP7qu+KT5+FMIf74R/wLebegK4DWG/eySHbbB+9GtsNm2880WtcgWrYVxjD/Pmxu15f02LJgeRrvfFr2ZPXrjxr4gsmd2+9/D+Dg3K7JjxtyGKZMDTPxOwvA+CQP7JUy4uaKPCePl9Uz+1FfPu4VO3ut7+WFFwX8uK/g/Swr+sdTL1nI3m0vdvFvs5v1SDx9WFPxgUPLjqoqf1ob4eWOUnzfG+GlthA8rg3xYVvFhaYAfDSp+Xh/i59Uh/rE8yA9LSjYXFbxZ6uONoY+3631srvWxtdbLh+VePuh6ea/p5e1CL99PdfJS1Yyuq56he2U8qMynIT+FmylRFMSGkxEaxDkvT0JdXDjn7UV+bCRV6Yk0FV2iq+Iy/dWXGW3IZLGjmJeqap73VfK0+ybP2ot53pzP8+ZcXrRk87Q5m7XGLFYasliuz2GpNpulilQWS8+zcC2Sx3lBjOYEosoKoCftFO3J/jSd9eJO1FFqw5wok8u4dsqGHO8vSPWw5vwxKTEuIiKdxJxxlHLGyYpIl4OccfmCcOeDBDta4W8nxuuwGZ425njYWuB1YD++kn0kH7OmJtaNR7k+TFaEMFUeQvdlT+7HutEa60pnvBvDl0+gLvJGU+yLpsSfxZuBGKqDeXo3ktcPE3nZep7ZG6EoMn0ZypczcS2C2dJQNJVytJWBaCtOoauUo68KZ74siOH8L1FlH2W6wAddiZzZa/6MX/Vm6MpJFPlf0pvryaMsb1qTPak7405ViCt14U40xTqjyjqBptyf1fowXrbEsVIXwUxJICN5nvSnOTOccxRNuR/rdyJ43nqWVx0XeNqexlrLZWarE1AWnObBRS9uRcpoSzzC2BV/lmoiedWewh97Unn+4Bxr96JYbYxm9W40i7fOoK4KZ6483HgiFkR3hhcPUz3oTPeiO8uHvjx/FPkBPMrwouPCcRRZPowVypm9GYm+7jyz5bEo8+Q8uHCShtijVJ92ofbMEeoijwngjT9Gc9KXdKR6ocgJYPxaGBNF4YwWhDB0JRhVrhxltpzBzGCGM0IYSZUzeiGQyUtBzKQFMZ8hR5MVjDY75L8O3p2s3X8C3mmxzPiw9otzbU5k/8n1wm+B9xf4/hZ4tzde/c4dr5DLq5U4o5a6sCB1YV7qzKzEiWELGT377bi/7wAVeyy48TszbuzZT+1eCx6YWKEy/YLH+23RmtmjEwlQ10kd0Vg6opbIBB11F3w/vbD4tHb+n4FX0HVlvwreHdnBwt44dsYx1gtt3wkbjRbCY5vggNOIbdGIbNFY2KIxt0VtZsuCmS0aczt05sIDod7428O8MYR+RirMnFHOmTc5xPyeAzzeY8X4XimT1jbMHD3C4mk5z/NS+LbhGn/urePNVCtbmi7+YRCCcjZXeoVZ7mVzuZ/3KwO8Xx5gc2mA98tKfjAM8tPaMD+tDvHj6iA/raqEi4dVlaD9rir50SBcObw3KHlnGBCuKVYVvDUo2FxRsLWs4MOigi1dP++1ffx1vpvvHz/g9eg9NhR1aDpvMnX/GqraHHrKMnhQmErNxRiunA6gJC6E2ksxtF+7wFh9PurWYvQPiljtKOZFXzlfq2r4fW8lLzrLeP6gWNh2W/L4qjWXjeZsVu+ms3I7jZVb6azUpLNUcQndjSTmi2N4XBDCaG4gygw/elL9eJDsT9M5b+5Gu1MX4Ux5iANFgXbk+h4izfMAie6WxLqKiXaWEOksJdLZiiiXA5xxPkiYozVyBymn7ET42JjjZWeBp70Ir4NmeEtMOOtqxfVwR1ovezBaFsxkeQiP0r1ojjtCW6wLHbHODKcdQ33tJJpiH9TX/Y223RCe34vijx2JvGxLZK4sDEWWH4O5QYxeDWWqWM58WQALZf4slPkJG29lOPNlwYxcPclQ7nFmC33RX5czV+TPxFVvhq540p93nEc5HnRletGc7EndmeNUBbtRE+LI3UgH+tKOMlPixUpdCC9b4li7HYmmPIzJAm8G0l0Zyj7CfKkPhvpQnjbH8bIjhWftqay3pqO+lcxoaRztqT5Uh9lyJ0pGd4o7U0WBPLl/ltePLvL7zmRetCfwpDkWw91IlhuiWKqPRlcbzUJVNJPXw1HmB9KT5Ut3hjfdmd705grg7c3y5VHqSfozfFDl+DNZEoamJp75yjjGiiPozQqgKfFL6qLcqDntSnWEK3VRbjTEHaXx3DGaE93pTD2JMucUI1eFoPTRonCGroahyg1FlRmMKjWI4UtBjF2UM5ESwGSSP+MJXozGn2Akzv1z8I5L7JmQyv45eKX/CrwOzBjPybbDzndXt3/8Wv85eBckgtSwG7yfSQ0iAbw6sVB8qZM6o7N0QWvpitrKlQVLV+akzoyKHOkzs6fJ5CDle0SU/G4/xXtMqNhrRvM+Kf0mB5k0OYzGVIDUothB+EwrJzQSBwGextOvTyH86eb7r8CrFsnQiB0/g+02iBdEDsyLHJgXyZi1sPvICbdtxpgV2+5KMrNjTmqHWmKHVmyHXmTHooUdWgs71Ba/fL5OLGPR+D0XpA7MWjowbZw5kQyNmT16UzuW99mi23sI9Z4DTO+1ZNRUwvihw8ydPM5KQgR/qMjmz721/G2mlc31ft6tKnhnULBpGGDTMMA7wwDvVpS8WRrgb7o+/q7rY3NpgB8MKn5aHeTn9UH+c32Q/70xxP9aU/GzQcFPBgUfVhVsrQ2wtT7I5voQb1dV/H1ZyZtlJW+XVGwuqthaVPFerxAaMjRdvNO08/eFFv7n3D2+n27gm4nbvBq5xVNlLeu91UzdzqPragId+fF0XY1nrCqNjc5Svh6s5dvBGr5T1fCdsobvBqp5/aicV+03eN5WzNOWAp60XmG9NZ/V5ixW7lxi5VYKhtoLrFZdZLHiIpqbF5i7Hs9UUTgjeYEMpHvx6KI3D5L9aErwoTHmOPWnXakMc6JELiPPz4bLJw+SdNyKODcJMa5Sol0tiXKxFsDrdIBQB0vk9mIC7ET421ngYy/Cy0GM1yFzvCT7iXaSkhdgS0OSO4PXg5goD6Unw5vW+KO0xTjzMNqB4dQjqAs9UJd4s1Dqz2JlEBv1obxsiuLrzkRetSUyfzOcgWw/VDmBDOXJGS84xeMSH2ZKfJi97sNCWQC6ijDmy0IYK/BhJN+TuWv+LF4PYr7In8kCb4byPejNPUZ31gk6MrxoSjpJ3ZkTVAa7USV3oD7cnq4UF8YLTrBYLedlSzxP7sawUhfJTIk/ygw3BrPcmCk+yWKNnCf3Y3nxMJmn7ZfYaEtHd+ci01VJdKT5Uy4/TKX8C+6esUdx2YPl+kj+0J3CN72X+Kb3Es/azrLccJrVuzGs3zvHyp1z6G+dZa4yhvGSCJRXgniU5UtXhqBHK/ID6M/2py/dj950b2MzRRDzlTGoq+OZrYhl+Fo47Zd8uB17jOrTzpSHOlB92pn6mCPcjnXldpwzzYlH6Ur1RJl7ivGSCCZvRDFaFMnglQgGMoLpv3CKoYtBTFwKZjzxFKOx3gyEH6UrwJaHvgd/BbxiOyYk9kxsB6B/ap74lY13yjiPxfZMS2TMGCMa50QOOwE5c8aHn1/6yWyZFdnsNE4sSATdUS0xBqCLZcZ0Mie0EsEkoTU+GOmM+q5e7IReYhypk1D7bumM1tLZaCF2YkrsyJCFjLb9X1C5V0zRXjPy95pQvG8/DSYSuk0OMGpyiAVTW7Tm9ujFMvRSB/SWjjtmB/UnWu2vSQ/bYT7/GrwOqEWy3wTvghG8cxb2ggHDQjBkzBlNFtulmgKABZebWizovDqRHTqLX5xt26MRCf9ZaSUOgrYrdWBW6sis1JEFkQMacxl6M3uW99uhN7VBa3KImb3WjO6RMGpuzeRhO+a/PI4hLpwXVy/ydWMR3w/W85fpVt7oe9g0DLD1ZIj360O8Nah4s6TgjbaPN9o+NhcVQobDNnzXBPgKJ2YD/LCqYGtNwda6AN6ttUHeGQTwvl1S8W5xkE29ii2dkve6ft5pe3ir7eKN9iF/U7fy1/km/jJ7j++nG/luspHXY3d4MXwbTVsxyoo0Oq8l0JQbTW9pMvqWIl4panitquWboVq+VtbwR0WVsPF2lfNVewmrzVcxNOWx0pTDyr1MDHdSWa2/wGptCobqFBYrU9CUpzBbGs9E0RmG84MZyPCj55IPD5N9aTnnRWOM+w54r8tl5PvZcNnjAMnuVsS7SYl1tSTG1YooFysina057WRNmKMlwQ4SgmQiAuwt8JOJ8XaQ4n1YjLelOWdkEtI8D1AZ40Lf1VOMl4bQn+VLR9IJHp5zoyPekaG0o8wXeqAu9kZd6sdytZxndyL4t5ZYXj9M5FlzAjNlYfRn+9Kb6Udvuh9DeX5MXfNlutiH2RIv1Df80FeGoL4ZzOQ1X8auCLXsi6VBLBT787jQh5ErnihyT9CT7UlXli8tF7ypjzpBVYgbFUEyakJsaU1wRJl9DE1FIC9b43l2P46NOzGobwYxkuPOSM4xZoq80VfJ2WiM5sWDRJ60JrHalMzi3RQW6i/Qky2nOsKR8mAbqkJsaD3vylRJAOuNMfy+M4Xv+i7z6mEiG00xPGmK50lzAmv3zrNyJwFNbTyPb0YxfC2U3hx/ujK8eZTlS2+OH31ZfvRn+tOb7s2jNE8G8wOYKTvDfFUs81XxjJdG8igzgHvnPaiNdqM8zIHK007URLpQF+3CrRhn7p11oz3Jnd50H4YLQxkviWTs2hnB0ZgVgjItkOFUOeOpIYwm+DMc6clAkAvdnofoOG79eb37btB+1Km2nc+wy7m2PY/F9kwbK3BmJA7MSnbV+mybJ4ywnflkdsBrhK2gqwoap0bsgEbsjFayPQKEdWIndOJdwN2JjDQG3myPpSNzUkcmxQ50mh+i2kRC4T4z0veZkGtiSrWJmAemBxgyPcS8qS1qczt0Ynv0EhlLUgf0Etmvgnd3aM4O3Izg1W5vyb/y0KbePifb+fPPAbywLT+IhLjLhV2yw/Yj226bsZD7YL+zmW/PZ991+/saQ90XxI4siJ1QixxRW8jQWsjQm9ujNbdDYy4YMCb3f8H4/i+YMDvIpNSGaZkz814eGJIieXEznX/vrOBvcx1sGgb44cU4W89Gebem4u2ygne6ft5r+9nSD7C1pBS03RUVPxqEm94fDSp+WBXyILbWhPmwquKDQcXmioq3y0reGbfd9zolW2oFm5o+3mh7+Ku2i/9QP+TP8238x0wzf566x3+fuMe3Y43820gDT4frWXh4HVVdNs2F5ym7FMbtnFiGa/NYfHCTjd4qnitreDlQxav+Sl70V/Osv5a1jlL09/PR3c1GfyeT5YZ01hsus3E7lbVbF1ipSWaxKglNRRLTN+IZK4piKD8cZZac3lR/OpO8aT3rQWP0MW5FuFIV6swNuZDZkP6lNSnuVpw7YkWcmxUxrlZEulhx2tmKCGcrwp0tCXOSEuwgJlBmwSkHKb6O1vjaSPGxFhNmK+K8m5jiEHs6M30YLZKjyvWjL+0k3SnH6Ep0YSjDndlCTxaKvdGU+rJaE8yr+9H8oe0sr9rOs9YYz2RpCI+yfHiYepK2ZA/6M72ZLPRnpsiH+RJPtDe8WaoMRFceyHSRH5MFviyUnEJ/I4iFklNCfu9Vb1R5J1Hk+tCXG0B7qh8NsSeoCnPlptyOCvlhGmMd6E49wuyNAF62xPOiJZ7nzXEsVYcwedWTiTwPZot80VcEs3E3iuetZ1m/F8fSnVgW7yaib0xloPA0t88epyLCkVL5YeoiZfRcPs5saRBf3T/Ht73pvO6+yKuORJ4/OM9XLQlsNJ1n7V4ii7fPMVcVy1hJBIq8ALoyvHemJ9OX/iy/HfCqcv2ZKgljtjyK+ap4pm7GoMgPpe2SL7fPulN+2pGKCGFqIp2pj3alMc6NlnNH6LzowUBuECOF4YwWhDN2JZzR3DBGskIYzQhh7HIwI+d8GQ4/gcrPmX53G/pcD/5XwGu7YxH+FLzTxszd7T61OYlggBDAa/cZbHfP7I5V1liRI7JnwcJGyBwQbYPXxTjb8P0FvItSJxYtBejqpTJ0Ent0Env0UhmLxkaLaYkj3RaHqTGVUGBiRqqJCZkmppSbimk1tWbQ9BBz+wXwasV26CX2LO8G729AdHdYjkYs+0gW+W3wfroNf775fqz/fv73fHqm9v9yUfHx5wqSh0bsLIBX5IDWQobOeLOsFgnb9mNzWyZMDzG+x5qxvVaMWhxg3NYeTYgfGznn+OZ+CX+decCmQcGPryb48GKMd+sCeN/rFGxpFQJ4F5VsLanYWlbxYVnFjysqfjCohJCdNSGQ52PwKnm7rGRzScX7RRXvtQNsLfTzTtPH37U9/EXbzf9QP+T7uTb+9LiZP03c57+N3ePbkUZeDTfwZPgW8x2lqOpzaSxMpDA5hIrLUfSVZzHfVMpydwVfKat5pqjiRX8FzwZqeKq8haHzBpr7+ajvZKG9nc7y7cusN6TzVUOaAN7aJPTViWgqE5m+Ec9oUTRD+REos0LoSw2gK8mbtvgvaYw6Rt1u8PocJv2ENRfcrUk4YkX8LvBGOFsS7mxJhIsA3xBHMUEyEaccpPg5HsDP1hLfAxJCbUTEO1lQEGBDe5oXI4VCB9hAhhc9l47TlezGUOZxZgpPCuC97staTTC/b4rhdVsCL1sTMNyJY/x6MN2Z3jy46EHTeXd6072YKDglgLfYA22ZF8tVp9BXBDBT7M9UoZ8QbH4jiIXrp5gp8mO8wIfBPC8G8vxQ5AXRkebPnfgvqQp3oUxux035YRqiZXRccGOmNIAXLfG8bBVmpTaMxwVeTOZ7Mlfkh748mI07UTxviWetMRp9fSSLd8+zdD+NweJI7iZ6UnHGmaKgw1SE29Ke7Mp4gS/rd+P4tjedrx9d4nV3Ci8fJvG0JYEnzedZv5/EUkMCC9VxjJeeRpEfSFeG0FTRefkkjzJ8BPBmCOBV5vgzURTCTFkk81XxTJfHoSwIp/2yPw0Jx6k440R5hAM3w2VUn3GiPtqVu7FuNMW58jD5BP3ZAQxdDWX0ahjjV8IZyw9jLDeM0cwQRo3gHQo9zqCPM8qjNgw4f8H/BeuCLRCH4oMiAAAAAElFTkSuQmCC"/>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正方形/長方形 6"/>
          <p:cNvSpPr/>
          <p:nvPr/>
        </p:nvSpPr>
        <p:spPr>
          <a:xfrm>
            <a:off x="2165906" y="1019073"/>
            <a:ext cx="4572000" cy="369332"/>
          </a:xfrm>
          <a:prstGeom prst="rect">
            <a:avLst/>
          </a:prstGeom>
        </p:spPr>
        <p:txBody>
          <a:bodyPr>
            <a:spAutoFit/>
          </a:bodyPr>
          <a:lstStyle/>
          <a:p>
            <a:r>
              <a:rPr lang="en-GB" b="1" u="sng" dirty="0">
                <a:effectLst/>
              </a:rPr>
              <a:t>Marie-Helene GENEST</a:t>
            </a:r>
            <a:endParaRPr lang="en-GB" u="sng" dirty="0"/>
          </a:p>
        </p:txBody>
      </p:sp>
      <p:sp>
        <p:nvSpPr>
          <p:cNvPr id="8" name="正方形/長方形 7"/>
          <p:cNvSpPr/>
          <p:nvPr/>
        </p:nvSpPr>
        <p:spPr>
          <a:xfrm>
            <a:off x="2167341" y="1314137"/>
            <a:ext cx="6501140" cy="369332"/>
          </a:xfrm>
          <a:prstGeom prst="rect">
            <a:avLst/>
          </a:prstGeom>
        </p:spPr>
        <p:txBody>
          <a:bodyPr wrap="square">
            <a:spAutoFit/>
          </a:bodyPr>
          <a:lstStyle/>
          <a:p>
            <a:r>
              <a:rPr lang="en-GB" dirty="0">
                <a:effectLst/>
              </a:rPr>
              <a:t>co-convener of the ATLAS Collaboration Exotics group (2017-2019).</a:t>
            </a:r>
            <a:endParaRPr lang="en-GB" dirty="0"/>
          </a:p>
        </p:txBody>
      </p:sp>
      <p:sp>
        <p:nvSpPr>
          <p:cNvPr id="9" name="正方形/長方形 8"/>
          <p:cNvSpPr/>
          <p:nvPr/>
        </p:nvSpPr>
        <p:spPr>
          <a:xfrm>
            <a:off x="3906132" y="1675829"/>
            <a:ext cx="4361447" cy="923330"/>
          </a:xfrm>
          <a:prstGeom prst="rect">
            <a:avLst/>
          </a:prstGeom>
        </p:spPr>
        <p:txBody>
          <a:bodyPr wrap="square">
            <a:spAutoFit/>
          </a:bodyPr>
          <a:lstStyle/>
          <a:p>
            <a:r>
              <a:rPr lang="fr-FR" b="1" dirty="0">
                <a:effectLst/>
              </a:rPr>
              <a:t>Laboratoire de Physique Subatomique et de Cosmologie</a:t>
            </a:r>
            <a:r>
              <a:rPr lang="fr-FR" dirty="0">
                <a:effectLst/>
              </a:rPr>
              <a:t/>
            </a:r>
            <a:br>
              <a:rPr lang="fr-FR" dirty="0">
                <a:effectLst/>
              </a:rPr>
            </a:br>
            <a:r>
              <a:rPr lang="fr-FR" dirty="0">
                <a:effectLst/>
              </a:rPr>
              <a:t>UNIVERSITE GRENOBLE ALPES</a:t>
            </a:r>
            <a:endParaRPr lang="en-GB" dirty="0"/>
          </a:p>
        </p:txBody>
      </p:sp>
      <p:sp>
        <p:nvSpPr>
          <p:cNvPr id="10" name="テキスト ボックス 9"/>
          <p:cNvSpPr txBox="1"/>
          <p:nvPr/>
        </p:nvSpPr>
        <p:spPr>
          <a:xfrm>
            <a:off x="6521137" y="407966"/>
            <a:ext cx="2057399" cy="584775"/>
          </a:xfrm>
          <a:prstGeom prst="rect">
            <a:avLst/>
          </a:prstGeom>
          <a:noFill/>
        </p:spPr>
        <p:txBody>
          <a:bodyPr wrap="square" rtlCol="0">
            <a:spAutoFit/>
          </a:bodyPr>
          <a:lstStyle/>
          <a:p>
            <a:r>
              <a:rPr lang="en-US" sz="3200" dirty="0"/>
              <a:t>members</a:t>
            </a:r>
            <a:endParaRPr lang="en-GB" sz="3200" dirty="0"/>
          </a:p>
        </p:txBody>
      </p:sp>
      <p:sp>
        <p:nvSpPr>
          <p:cNvPr id="11" name="正方形/長方形 10"/>
          <p:cNvSpPr/>
          <p:nvPr/>
        </p:nvSpPr>
        <p:spPr>
          <a:xfrm>
            <a:off x="177666" y="4405155"/>
            <a:ext cx="3797921" cy="369332"/>
          </a:xfrm>
          <a:prstGeom prst="rect">
            <a:avLst/>
          </a:prstGeom>
        </p:spPr>
        <p:txBody>
          <a:bodyPr wrap="square">
            <a:spAutoFit/>
          </a:bodyPr>
          <a:lstStyle/>
          <a:p>
            <a:r>
              <a:rPr lang="en-GB" b="1" u="sng" dirty="0">
                <a:effectLst/>
              </a:rPr>
              <a:t>Kazuhiko HARA</a:t>
            </a:r>
            <a:r>
              <a:rPr lang="en-GB" b="1" dirty="0">
                <a:effectLst/>
              </a:rPr>
              <a:t>,   </a:t>
            </a:r>
            <a:r>
              <a:rPr lang="en-GB" b="1" dirty="0" err="1">
                <a:effectLst/>
              </a:rPr>
              <a:t>Fumihiko</a:t>
            </a:r>
            <a:r>
              <a:rPr lang="en-GB" b="1" dirty="0">
                <a:effectLst/>
              </a:rPr>
              <a:t> UKEGAWA</a:t>
            </a:r>
            <a:endParaRPr lang="en-GB" dirty="0"/>
          </a:p>
        </p:txBody>
      </p:sp>
      <p:sp>
        <p:nvSpPr>
          <p:cNvPr id="12" name="正方形/長方形 11"/>
          <p:cNvSpPr/>
          <p:nvPr/>
        </p:nvSpPr>
        <p:spPr>
          <a:xfrm>
            <a:off x="215900" y="4710511"/>
            <a:ext cx="5312833" cy="923330"/>
          </a:xfrm>
          <a:prstGeom prst="rect">
            <a:avLst/>
          </a:prstGeom>
        </p:spPr>
        <p:txBody>
          <a:bodyPr wrap="square">
            <a:spAutoFit/>
          </a:bodyPr>
          <a:lstStyle/>
          <a:p>
            <a:r>
              <a:rPr lang="fr-FR" b="1" dirty="0">
                <a:effectLst/>
              </a:rPr>
              <a:t>Institute of Pure and Applied Sciences</a:t>
            </a:r>
          </a:p>
          <a:p>
            <a:r>
              <a:rPr lang="fr-FR" b="1" dirty="0"/>
              <a:t>Tomonaga Center for the History of the Universe</a:t>
            </a:r>
            <a:r>
              <a:rPr lang="fr-FR" dirty="0">
                <a:effectLst/>
              </a:rPr>
              <a:t/>
            </a:r>
            <a:br>
              <a:rPr lang="fr-FR" dirty="0">
                <a:effectLst/>
              </a:rPr>
            </a:br>
            <a:r>
              <a:rPr lang="fr-FR" dirty="0">
                <a:effectLst/>
              </a:rPr>
              <a:t>UNIVERSITY of TSUKUBA</a:t>
            </a:r>
            <a:r>
              <a:rPr lang="fr-FR" dirty="0"/>
              <a:t>  </a:t>
            </a:r>
            <a:endParaRPr lang="en-GB" sz="1400" dirty="0"/>
          </a:p>
        </p:txBody>
      </p:sp>
      <p:sp>
        <p:nvSpPr>
          <p:cNvPr id="13" name="上下矢印 12"/>
          <p:cNvSpPr/>
          <p:nvPr/>
        </p:nvSpPr>
        <p:spPr>
          <a:xfrm rot="2674172">
            <a:off x="2668830" y="2727751"/>
            <a:ext cx="243696" cy="1216152"/>
          </a:xfrm>
          <a:prstGeom prst="up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テキスト ボックス 13"/>
          <p:cNvSpPr txBox="1"/>
          <p:nvPr/>
        </p:nvSpPr>
        <p:spPr>
          <a:xfrm rot="18984413">
            <a:off x="2213014" y="3097355"/>
            <a:ext cx="2307167" cy="512320"/>
          </a:xfrm>
          <a:prstGeom prst="rect">
            <a:avLst/>
          </a:prstGeom>
          <a:noFill/>
        </p:spPr>
        <p:txBody>
          <a:bodyPr wrap="square" rtlCol="0">
            <a:spAutoFit/>
          </a:bodyPr>
          <a:lstStyle/>
          <a:p>
            <a:pPr algn="ctr">
              <a:lnSpc>
                <a:spcPts val="1600"/>
              </a:lnSpc>
            </a:pPr>
            <a:r>
              <a:rPr lang="en-US" dirty="0">
                <a:solidFill>
                  <a:srgbClr val="00B050"/>
                </a:solidFill>
              </a:rPr>
              <a:t>agreement on “Campus-in-Campus”</a:t>
            </a:r>
            <a:endParaRPr lang="en-GB" dirty="0">
              <a:solidFill>
                <a:srgbClr val="00B050"/>
              </a:solidFill>
            </a:endParaRPr>
          </a:p>
        </p:txBody>
      </p:sp>
      <p:sp>
        <p:nvSpPr>
          <p:cNvPr id="18" name="テキスト ボックス 17"/>
          <p:cNvSpPr txBox="1"/>
          <p:nvPr/>
        </p:nvSpPr>
        <p:spPr>
          <a:xfrm>
            <a:off x="5152025" y="5095096"/>
            <a:ext cx="3944798" cy="369332"/>
          </a:xfrm>
          <a:prstGeom prst="rect">
            <a:avLst/>
          </a:prstGeom>
          <a:noFill/>
        </p:spPr>
        <p:txBody>
          <a:bodyPr wrap="none" rtlCol="0">
            <a:spAutoFit/>
          </a:bodyPr>
          <a:lstStyle/>
          <a:p>
            <a:r>
              <a:rPr lang="en-US" dirty="0"/>
              <a:t>“Tsukuba Honors”/JSPS being requested</a:t>
            </a:r>
            <a:endParaRPr lang="en-GB" dirty="0"/>
          </a:p>
        </p:txBody>
      </p:sp>
      <p:sp>
        <p:nvSpPr>
          <p:cNvPr id="19" name="下矢印 18"/>
          <p:cNvSpPr/>
          <p:nvPr/>
        </p:nvSpPr>
        <p:spPr>
          <a:xfrm rot="16200000" flipV="1">
            <a:off x="6473185" y="3897982"/>
            <a:ext cx="774699" cy="4056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テキスト ボックス 19"/>
          <p:cNvSpPr txBox="1"/>
          <p:nvPr/>
        </p:nvSpPr>
        <p:spPr>
          <a:xfrm>
            <a:off x="7124424" y="3777623"/>
            <a:ext cx="1424877" cy="646331"/>
          </a:xfrm>
          <a:prstGeom prst="rect">
            <a:avLst/>
          </a:prstGeom>
          <a:noFill/>
        </p:spPr>
        <p:txBody>
          <a:bodyPr wrap="none" rtlCol="0">
            <a:spAutoFit/>
          </a:bodyPr>
          <a:lstStyle/>
          <a:p>
            <a:r>
              <a:rPr lang="en-US" dirty="0"/>
              <a:t>support from</a:t>
            </a:r>
          </a:p>
          <a:p>
            <a:r>
              <a:rPr lang="en-US" dirty="0"/>
              <a:t>FJPPL</a:t>
            </a:r>
            <a:endParaRPr lang="en-GB" dirty="0"/>
          </a:p>
        </p:txBody>
      </p:sp>
      <p:sp>
        <p:nvSpPr>
          <p:cNvPr id="21" name="テキスト ボックス 20"/>
          <p:cNvSpPr txBox="1"/>
          <p:nvPr/>
        </p:nvSpPr>
        <p:spPr>
          <a:xfrm>
            <a:off x="5951108" y="5726393"/>
            <a:ext cx="2457247" cy="707886"/>
          </a:xfrm>
          <a:prstGeom prst="rect">
            <a:avLst/>
          </a:prstGeom>
          <a:solidFill>
            <a:srgbClr val="FFFF00"/>
          </a:solidFill>
        </p:spPr>
        <p:txBody>
          <a:bodyPr wrap="square" rtlCol="0">
            <a:spAutoFit/>
          </a:bodyPr>
          <a:lstStyle/>
          <a:p>
            <a:pPr algn="ctr"/>
            <a:r>
              <a:rPr lang="en-US" sz="2000" b="1" dirty="0">
                <a:solidFill>
                  <a:srgbClr val="00B050"/>
                </a:solidFill>
              </a:rPr>
              <a:t>FJPPL to enhance tighter collaboration</a:t>
            </a:r>
            <a:endParaRPr lang="en-GB" sz="2000" b="1" dirty="0">
              <a:solidFill>
                <a:srgbClr val="00B050"/>
              </a:solidFill>
            </a:endParaRPr>
          </a:p>
        </p:txBody>
      </p:sp>
      <p:sp>
        <p:nvSpPr>
          <p:cNvPr id="22" name="テキスト ボックス 21"/>
          <p:cNvSpPr txBox="1"/>
          <p:nvPr/>
        </p:nvSpPr>
        <p:spPr>
          <a:xfrm rot="18979752">
            <a:off x="2051437" y="2970339"/>
            <a:ext cx="813813" cy="400110"/>
          </a:xfrm>
          <a:prstGeom prst="rect">
            <a:avLst/>
          </a:prstGeom>
          <a:noFill/>
        </p:spPr>
        <p:txBody>
          <a:bodyPr wrap="none" rtlCol="0">
            <a:spAutoFit/>
          </a:bodyPr>
          <a:lstStyle/>
          <a:p>
            <a:r>
              <a:rPr lang="en-US" sz="2000" dirty="0">
                <a:solidFill>
                  <a:srgbClr val="00B050"/>
                </a:solidFill>
              </a:rPr>
              <a:t>ATLAS</a:t>
            </a:r>
            <a:endParaRPr lang="en-GB" sz="2000" dirty="0">
              <a:solidFill>
                <a:srgbClr val="00B050"/>
              </a:solidFill>
            </a:endParaRPr>
          </a:p>
        </p:txBody>
      </p:sp>
      <p:sp>
        <p:nvSpPr>
          <p:cNvPr id="23" name="正方形/長方形 22"/>
          <p:cNvSpPr/>
          <p:nvPr/>
        </p:nvSpPr>
        <p:spPr>
          <a:xfrm>
            <a:off x="348531" y="108343"/>
            <a:ext cx="6164956" cy="954107"/>
          </a:xfrm>
          <a:prstGeom prst="rect">
            <a:avLst/>
          </a:prstGeom>
        </p:spPr>
        <p:txBody>
          <a:bodyPr wrap="square">
            <a:spAutoFit/>
          </a:bodyPr>
          <a:lstStyle/>
          <a:p>
            <a:r>
              <a:rPr lang="en-US" sz="2800" kern="100" dirty="0">
                <a:effectLst/>
                <a:latin typeface="Arial Black" panose="020B0A04020102020204" pitchFamily="34" charset="0"/>
                <a:ea typeface="ＭＳ 明朝" panose="02020609040205080304" pitchFamily="17" charset="-128"/>
                <a:cs typeface="Times New Roman" panose="02020603050405020304" pitchFamily="18" charset="0"/>
              </a:rPr>
              <a:t>Looking for dark-sector long-lived particles with ATLAS</a:t>
            </a:r>
            <a:endParaRPr lang="en-GB" sz="2800" dirty="0">
              <a:latin typeface="Arial Black" panose="020B0A04020102020204" pitchFamily="34" charset="0"/>
            </a:endParaRPr>
          </a:p>
        </p:txBody>
      </p:sp>
      <p:cxnSp>
        <p:nvCxnSpPr>
          <p:cNvPr id="25" name="直線矢印コネクタ 24"/>
          <p:cNvCxnSpPr/>
          <p:nvPr/>
        </p:nvCxnSpPr>
        <p:spPr>
          <a:xfrm flipH="1">
            <a:off x="6071743" y="3325060"/>
            <a:ext cx="795115" cy="567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6819499" y="2940134"/>
            <a:ext cx="1939266" cy="646331"/>
          </a:xfrm>
          <a:prstGeom prst="rect">
            <a:avLst/>
          </a:prstGeom>
        </p:spPr>
        <p:txBody>
          <a:bodyPr wrap="square">
            <a:spAutoFit/>
          </a:bodyPr>
          <a:lstStyle/>
          <a:p>
            <a:r>
              <a:rPr lang="en-US" kern="100" dirty="0">
                <a:latin typeface="Times New Roman" panose="02020603050405020304" pitchFamily="18" charset="0"/>
                <a:ea typeface="ＭＳ 明朝" panose="02020609040205080304" pitchFamily="17" charset="-128"/>
              </a:rPr>
              <a:t>from October: f</a:t>
            </a:r>
            <a:r>
              <a:rPr lang="en-US" kern="100" dirty="0">
                <a:effectLst/>
                <a:latin typeface="Times New Roman" panose="02020603050405020304" pitchFamily="18" charset="0"/>
                <a:ea typeface="ＭＳ 明朝" panose="02020609040205080304" pitchFamily="17" charset="-128"/>
              </a:rPr>
              <a:t>unding requested</a:t>
            </a:r>
            <a:endParaRPr lang="en-GB" dirty="0"/>
          </a:p>
        </p:txBody>
      </p:sp>
      <p:cxnSp>
        <p:nvCxnSpPr>
          <p:cNvPr id="28" name="直線矢印コネクタ 27"/>
          <p:cNvCxnSpPr/>
          <p:nvPr/>
        </p:nvCxnSpPr>
        <p:spPr>
          <a:xfrm flipH="1" flipV="1">
            <a:off x="5935277" y="4379306"/>
            <a:ext cx="272932" cy="61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447900" y="4846137"/>
            <a:ext cx="1939266" cy="369332"/>
          </a:xfrm>
          <a:prstGeom prst="rect">
            <a:avLst/>
          </a:prstGeom>
        </p:spPr>
        <p:txBody>
          <a:bodyPr wrap="square">
            <a:spAutoFit/>
          </a:bodyPr>
          <a:lstStyle/>
          <a:p>
            <a:r>
              <a:rPr lang="en-US" kern="100" dirty="0">
                <a:latin typeface="Times New Roman" panose="02020603050405020304" pitchFamily="18" charset="0"/>
                <a:ea typeface="ＭＳ 明朝" panose="02020609040205080304" pitchFamily="17" charset="-128"/>
              </a:rPr>
              <a:t>started: </a:t>
            </a:r>
            <a:endParaRPr lang="en-GB" dirty="0"/>
          </a:p>
        </p:txBody>
      </p:sp>
      <p:sp>
        <p:nvSpPr>
          <p:cNvPr id="32" name="正方形/長方形 31"/>
          <p:cNvSpPr/>
          <p:nvPr/>
        </p:nvSpPr>
        <p:spPr>
          <a:xfrm>
            <a:off x="215900" y="5711004"/>
            <a:ext cx="2447593" cy="369332"/>
          </a:xfrm>
          <a:prstGeom prst="rect">
            <a:avLst/>
          </a:prstGeom>
        </p:spPr>
        <p:txBody>
          <a:bodyPr wrap="none">
            <a:spAutoFit/>
          </a:bodyPr>
          <a:lstStyle/>
          <a:p>
            <a:r>
              <a:rPr lang="en-GB" b="1" dirty="0">
                <a:effectLst/>
              </a:rPr>
              <a:t>Koji NAKAMURA  (KEK) </a:t>
            </a:r>
            <a:endParaRPr lang="en-GB" dirty="0"/>
          </a:p>
        </p:txBody>
      </p:sp>
      <p:sp>
        <p:nvSpPr>
          <p:cNvPr id="33" name="正方形/長方形 32"/>
          <p:cNvSpPr/>
          <p:nvPr/>
        </p:nvSpPr>
        <p:spPr>
          <a:xfrm>
            <a:off x="368300" y="6064947"/>
            <a:ext cx="3628044" cy="369332"/>
          </a:xfrm>
          <a:prstGeom prst="rect">
            <a:avLst/>
          </a:prstGeom>
        </p:spPr>
        <p:txBody>
          <a:bodyPr wrap="none">
            <a:spAutoFit/>
          </a:bodyPr>
          <a:lstStyle/>
          <a:p>
            <a:r>
              <a:rPr lang="fr-FR" dirty="0"/>
              <a:t>ATLAS H</a:t>
            </a:r>
            <a:r>
              <a:rPr lang="ja-JP" altLang="en-US" dirty="0"/>
              <a:t>→</a:t>
            </a:r>
            <a:r>
              <a:rPr lang="en-US" altLang="ja-JP" dirty="0" err="1"/>
              <a:t>ττ</a:t>
            </a:r>
            <a:r>
              <a:rPr lang="en-US" altLang="ja-JP" dirty="0"/>
              <a:t> coordinator (-2014), </a:t>
            </a:r>
            <a:r>
              <a:rPr lang="en-US" altLang="ja-JP" dirty="0" err="1"/>
              <a:t>ttH</a:t>
            </a:r>
            <a:endParaRPr lang="en-GB" dirty="0"/>
          </a:p>
        </p:txBody>
      </p:sp>
      <p:sp>
        <p:nvSpPr>
          <p:cNvPr id="2" name="右矢印 1"/>
          <p:cNvSpPr/>
          <p:nvPr/>
        </p:nvSpPr>
        <p:spPr>
          <a:xfrm>
            <a:off x="3631755" y="3410571"/>
            <a:ext cx="523640" cy="575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303" y="5719890"/>
            <a:ext cx="2682599" cy="373136"/>
          </a:xfrm>
          <a:prstGeom prst="rect">
            <a:avLst/>
          </a:prstGeom>
        </p:spPr>
      </p:pic>
      <p:pic>
        <p:nvPicPr>
          <p:cNvPr id="31" name="Picture 2" descr="Résultat de recherche d'images pour &quot;lpsc cnrs logo&quot;">
            <a:extLst>
              <a:ext uri="{FF2B5EF4-FFF2-40B4-BE49-F238E27FC236}">
                <a16:creationId xmlns="" xmlns:a16="http://schemas.microsoft.com/office/drawing/2014/main" id="{6BCA696F-C80F-4775-BDC1-0C1E8B0AB9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7141" y="1705460"/>
            <a:ext cx="1513086" cy="92333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 xmlns:a16="http://schemas.microsoft.com/office/drawing/2014/main" id="{71546DE6-AC0B-46E0-9F73-220E4112D9B7}"/>
              </a:ext>
            </a:extLst>
          </p:cNvPr>
          <p:cNvSpPr>
            <a:spLocks noGrp="1"/>
          </p:cNvSpPr>
          <p:nvPr>
            <p:ph type="sldNum" sz="quarter" idx="12"/>
          </p:nvPr>
        </p:nvSpPr>
        <p:spPr/>
        <p:txBody>
          <a:bodyPr/>
          <a:lstStyle/>
          <a:p>
            <a:fld id="{9F29A391-9CBA-435F-88ED-285D799C78CB}" type="slidenum">
              <a:rPr lang="en-GB" smtClean="0"/>
              <a:t>2</a:t>
            </a:fld>
            <a:endParaRPr lang="en-GB"/>
          </a:p>
        </p:txBody>
      </p:sp>
      <p:sp>
        <p:nvSpPr>
          <p:cNvPr id="17" name="フッター プレースホルダー 16">
            <a:extLst>
              <a:ext uri="{FF2B5EF4-FFF2-40B4-BE49-F238E27FC236}">
                <a16:creationId xmlns="" xmlns:a16="http://schemas.microsoft.com/office/drawing/2014/main" id="{1EFC74A1-78E0-454D-99CA-5CB7FE69C6F7}"/>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506437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 xmlns:a16="http://schemas.microsoft.com/office/drawing/2014/main" id="{D8027051-1FC8-488E-8E44-5E16D371CB74}"/>
              </a:ext>
            </a:extLst>
          </p:cNvPr>
          <p:cNvPicPr>
            <a:picLocks noChangeAspect="1"/>
          </p:cNvPicPr>
          <p:nvPr/>
        </p:nvPicPr>
        <p:blipFill>
          <a:blip r:embed="rId2"/>
          <a:stretch>
            <a:fillRect/>
          </a:stretch>
        </p:blipFill>
        <p:spPr>
          <a:xfrm>
            <a:off x="6086337" y="4129416"/>
            <a:ext cx="2765161" cy="2276384"/>
          </a:xfrm>
          <a:prstGeom prst="rect">
            <a:avLst/>
          </a:prstGeom>
        </p:spPr>
      </p:pic>
      <p:sp>
        <p:nvSpPr>
          <p:cNvPr id="4" name="タイトル 1">
            <a:extLst>
              <a:ext uri="{FF2B5EF4-FFF2-40B4-BE49-F238E27FC236}">
                <a16:creationId xmlns="" xmlns:a16="http://schemas.microsoft.com/office/drawing/2014/main" id="{F5C6BB22-829F-4C41-98A3-CE5C305C7DC6}"/>
              </a:ext>
            </a:extLst>
          </p:cNvPr>
          <p:cNvSpPr>
            <a:spLocks noGrp="1"/>
          </p:cNvSpPr>
          <p:nvPr/>
        </p:nvSpPr>
        <p:spPr>
          <a:xfrm>
            <a:off x="218930" y="136385"/>
            <a:ext cx="7886700" cy="5579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latin typeface="Arial Black" panose="020B0A04020102020204" pitchFamily="34" charset="0"/>
              </a:rPr>
              <a:t>Beyond the Standard Model</a:t>
            </a:r>
            <a:endParaRPr lang="en-GB" sz="3200" b="1" dirty="0">
              <a:effectLst>
                <a:outerShdw blurRad="38100" dist="38100" dir="2700000" algn="tl">
                  <a:srgbClr val="000000">
                    <a:alpha val="43137"/>
                  </a:srgbClr>
                </a:outerShdw>
              </a:effectLst>
              <a:latin typeface="Arial Black" panose="020B0A04020102020204" pitchFamily="34" charset="0"/>
            </a:endParaRPr>
          </a:p>
        </p:txBody>
      </p:sp>
      <p:sp>
        <p:nvSpPr>
          <p:cNvPr id="5" name="コンテンツ プレースホルダー 2">
            <a:extLst>
              <a:ext uri="{FF2B5EF4-FFF2-40B4-BE49-F238E27FC236}">
                <a16:creationId xmlns="" xmlns:a16="http://schemas.microsoft.com/office/drawing/2014/main" id="{62A9D7D7-7A0F-422A-BB51-248B51F1FEFC}"/>
              </a:ext>
            </a:extLst>
          </p:cNvPr>
          <p:cNvSpPr>
            <a:spLocks noGrp="1"/>
          </p:cNvSpPr>
          <p:nvPr/>
        </p:nvSpPr>
        <p:spPr>
          <a:xfrm>
            <a:off x="827084" y="856768"/>
            <a:ext cx="7886700" cy="2431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dirty="0"/>
              <a:t>After the Higgs discovery ~ “completion” of SM particle searches</a:t>
            </a:r>
          </a:p>
          <a:p>
            <a:pPr>
              <a:lnSpc>
                <a:spcPct val="70000"/>
              </a:lnSpc>
              <a:spcBef>
                <a:spcPts val="600"/>
              </a:spcBef>
            </a:pPr>
            <a:r>
              <a:rPr lang="en-US" sz="2000" dirty="0"/>
              <a:t>What is the generation?</a:t>
            </a:r>
          </a:p>
          <a:p>
            <a:pPr>
              <a:lnSpc>
                <a:spcPct val="70000"/>
              </a:lnSpc>
              <a:spcBef>
                <a:spcPts val="600"/>
              </a:spcBef>
            </a:pPr>
            <a:r>
              <a:rPr lang="en-US" sz="2000" dirty="0"/>
              <a:t>What are the fundamental forces?</a:t>
            </a:r>
          </a:p>
          <a:p>
            <a:pPr>
              <a:lnSpc>
                <a:spcPct val="70000"/>
              </a:lnSpc>
              <a:spcBef>
                <a:spcPts val="600"/>
              </a:spcBef>
            </a:pPr>
            <a:r>
              <a:rPr lang="en-US" sz="2000" dirty="0"/>
              <a:t>Why </a:t>
            </a:r>
            <a:r>
              <a:rPr lang="en-US" sz="2000" dirty="0" smtClean="0"/>
              <a:t>is </a:t>
            </a:r>
            <a:r>
              <a:rPr lang="en-US" sz="2000" dirty="0"/>
              <a:t>Dark matter?</a:t>
            </a:r>
          </a:p>
          <a:p>
            <a:pPr>
              <a:lnSpc>
                <a:spcPct val="70000"/>
              </a:lnSpc>
              <a:spcBef>
                <a:spcPts val="600"/>
              </a:spcBef>
            </a:pPr>
            <a:r>
              <a:rPr lang="en-US" sz="2000" dirty="0"/>
              <a:t>Is there a “desert” above the top – no other heavy particles?</a:t>
            </a:r>
          </a:p>
          <a:p>
            <a:pPr>
              <a:lnSpc>
                <a:spcPct val="70000"/>
              </a:lnSpc>
              <a:spcBef>
                <a:spcPts val="600"/>
              </a:spcBef>
            </a:pPr>
            <a:r>
              <a:rPr lang="en-US" sz="2000" dirty="0"/>
              <a:t> …</a:t>
            </a:r>
            <a:endParaRPr lang="en-GB" sz="2000" dirty="0"/>
          </a:p>
        </p:txBody>
      </p:sp>
      <p:sp>
        <p:nvSpPr>
          <p:cNvPr id="7" name="テキスト ボックス 31">
            <a:extLst>
              <a:ext uri="{FF2B5EF4-FFF2-40B4-BE49-F238E27FC236}">
                <a16:creationId xmlns="" xmlns:a16="http://schemas.microsoft.com/office/drawing/2014/main" id="{7934A395-973D-46FD-84C4-CD9CDE06682F}"/>
              </a:ext>
            </a:extLst>
          </p:cNvPr>
          <p:cNvSpPr txBox="1"/>
          <p:nvPr/>
        </p:nvSpPr>
        <p:spPr>
          <a:xfrm>
            <a:off x="7530447" y="6352284"/>
            <a:ext cx="11833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since 2012</a:t>
            </a:r>
            <a:endParaRPr lang="en-GB" dirty="0"/>
          </a:p>
        </p:txBody>
      </p:sp>
      <p:pic>
        <p:nvPicPr>
          <p:cNvPr id="8" name="図 7">
            <a:extLst>
              <a:ext uri="{FF2B5EF4-FFF2-40B4-BE49-F238E27FC236}">
                <a16:creationId xmlns="" xmlns:a16="http://schemas.microsoft.com/office/drawing/2014/main" id="{A2B38236-EA85-449D-BC9A-76C18328D45C}"/>
              </a:ext>
            </a:extLst>
          </p:cNvPr>
          <p:cNvPicPr>
            <a:picLocks noChangeAspect="1"/>
          </p:cNvPicPr>
          <p:nvPr/>
        </p:nvPicPr>
        <p:blipFill>
          <a:blip r:embed="rId3"/>
          <a:stretch>
            <a:fillRect/>
          </a:stretch>
        </p:blipFill>
        <p:spPr>
          <a:xfrm>
            <a:off x="20801" y="4081822"/>
            <a:ext cx="1303344" cy="1665384"/>
          </a:xfrm>
          <a:prstGeom prst="rect">
            <a:avLst/>
          </a:prstGeom>
        </p:spPr>
      </p:pic>
      <p:sp>
        <p:nvSpPr>
          <p:cNvPr id="9" name="テキスト ボックス 5">
            <a:extLst>
              <a:ext uri="{FF2B5EF4-FFF2-40B4-BE49-F238E27FC236}">
                <a16:creationId xmlns="" xmlns:a16="http://schemas.microsoft.com/office/drawing/2014/main" id="{D053E150-E9EB-44A4-9C6E-F5985E67F67E}"/>
              </a:ext>
            </a:extLst>
          </p:cNvPr>
          <p:cNvSpPr txBox="1"/>
          <p:nvPr/>
        </p:nvSpPr>
        <p:spPr>
          <a:xfrm>
            <a:off x="20801" y="5789127"/>
            <a:ext cx="496956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600" dirty="0"/>
              <a:t>LHC Long-Lived-Particle Community: ATLAS/CMS/</a:t>
            </a:r>
            <a:r>
              <a:rPr kumimoji="1" lang="en-US" altLang="ja-JP" sz="1600" dirty="0" err="1"/>
              <a:t>LHCb</a:t>
            </a:r>
            <a:r>
              <a:rPr kumimoji="1" lang="en-US" altLang="ja-JP" sz="1600" dirty="0"/>
              <a:t> with other experiments and theory/</a:t>
            </a:r>
            <a:r>
              <a:rPr kumimoji="1" lang="en-US" altLang="ja-JP" sz="1600" dirty="0" err="1"/>
              <a:t>pheno</a:t>
            </a:r>
            <a:r>
              <a:rPr kumimoji="1" lang="en-US" altLang="ja-JP" sz="1600" dirty="0"/>
              <a:t>. Community =&gt; White Paper2019Mar</a:t>
            </a:r>
            <a:endParaRPr kumimoji="1" lang="ja-JP" altLang="en-US" sz="1600" dirty="0"/>
          </a:p>
        </p:txBody>
      </p:sp>
      <p:sp>
        <p:nvSpPr>
          <p:cNvPr id="10" name="テキスト ボックス 7">
            <a:extLst>
              <a:ext uri="{FF2B5EF4-FFF2-40B4-BE49-F238E27FC236}">
                <a16:creationId xmlns="" xmlns:a16="http://schemas.microsoft.com/office/drawing/2014/main" id="{E4C4903B-051B-43AA-B390-B73D27D68292}"/>
              </a:ext>
            </a:extLst>
          </p:cNvPr>
          <p:cNvSpPr txBox="1"/>
          <p:nvPr/>
        </p:nvSpPr>
        <p:spPr>
          <a:xfrm>
            <a:off x="440489" y="2627348"/>
            <a:ext cx="5971186"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2000" dirty="0">
                <a:solidFill>
                  <a:schemeClr val="accent1">
                    <a:lumMod val="75000"/>
                  </a:schemeClr>
                </a:solidFill>
              </a:rPr>
              <a:t>New Physics at O(</a:t>
            </a:r>
            <a:r>
              <a:rPr kumimoji="1" lang="en-US" altLang="ja-JP" sz="2000" dirty="0" err="1">
                <a:solidFill>
                  <a:schemeClr val="accent1">
                    <a:lumMod val="75000"/>
                  </a:schemeClr>
                </a:solidFill>
              </a:rPr>
              <a:t>TeV</a:t>
            </a:r>
            <a:r>
              <a:rPr kumimoji="1" lang="en-US" altLang="ja-JP" sz="2000" dirty="0">
                <a:solidFill>
                  <a:schemeClr val="accent1">
                    <a:lumMod val="75000"/>
                  </a:schemeClr>
                </a:solidFill>
              </a:rPr>
              <a:t>) would solve many of the above –</a:t>
            </a:r>
          </a:p>
          <a:p>
            <a:r>
              <a:rPr kumimoji="1" lang="en-US" altLang="ja-JP" sz="2000" dirty="0">
                <a:solidFill>
                  <a:schemeClr val="accent1">
                    <a:lumMod val="75000"/>
                  </a:schemeClr>
                </a:solidFill>
              </a:rPr>
              <a:t>but no signal at the LHC yet*</a:t>
            </a:r>
          </a:p>
        </p:txBody>
      </p:sp>
      <p:sp>
        <p:nvSpPr>
          <p:cNvPr id="11" name="吹き出し: 円形 10">
            <a:extLst>
              <a:ext uri="{FF2B5EF4-FFF2-40B4-BE49-F238E27FC236}">
                <a16:creationId xmlns="" xmlns:a16="http://schemas.microsoft.com/office/drawing/2014/main" id="{5217E52E-3A96-4429-BBE2-E2A776C68F4F}"/>
              </a:ext>
            </a:extLst>
          </p:cNvPr>
          <p:cNvSpPr/>
          <p:nvPr/>
        </p:nvSpPr>
        <p:spPr>
          <a:xfrm>
            <a:off x="6850967" y="3469368"/>
            <a:ext cx="1435585" cy="612648"/>
          </a:xfrm>
          <a:prstGeom prst="wedgeEllipseCallout">
            <a:avLst>
              <a:gd name="adj1" fmla="val 24640"/>
              <a:gd name="adj2" fmla="val 1966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dirty="0">
                <a:solidFill>
                  <a:schemeClr val="tx1"/>
                </a:solidFill>
              </a:rPr>
              <a:t>Higgs portal</a:t>
            </a:r>
            <a:endParaRPr kumimoji="1" lang="ja-JP" altLang="en-US" dirty="0">
              <a:solidFill>
                <a:schemeClr val="tx1"/>
              </a:solidFill>
            </a:endParaRPr>
          </a:p>
        </p:txBody>
      </p:sp>
      <p:sp>
        <p:nvSpPr>
          <p:cNvPr id="12" name="吹き出し: 円形 11">
            <a:extLst>
              <a:ext uri="{FF2B5EF4-FFF2-40B4-BE49-F238E27FC236}">
                <a16:creationId xmlns="" xmlns:a16="http://schemas.microsoft.com/office/drawing/2014/main" id="{E608CE87-C9A9-4BE5-AFA2-1FDCF5EF1C89}"/>
              </a:ext>
            </a:extLst>
          </p:cNvPr>
          <p:cNvSpPr/>
          <p:nvPr/>
        </p:nvSpPr>
        <p:spPr>
          <a:xfrm>
            <a:off x="7733855" y="3021802"/>
            <a:ext cx="1435585" cy="612648"/>
          </a:xfrm>
          <a:prstGeom prst="wedgeEllipseCallout">
            <a:avLst>
              <a:gd name="adj1" fmla="val 16331"/>
              <a:gd name="adj2" fmla="val 2788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dirty="0">
                <a:solidFill>
                  <a:schemeClr val="tx1"/>
                </a:solidFill>
              </a:rPr>
              <a:t>gauge portal</a:t>
            </a:r>
            <a:endParaRPr kumimoji="1" lang="ja-JP" altLang="en-US" dirty="0">
              <a:solidFill>
                <a:schemeClr val="tx1"/>
              </a:solidFill>
            </a:endParaRPr>
          </a:p>
        </p:txBody>
      </p:sp>
      <p:pic>
        <p:nvPicPr>
          <p:cNvPr id="13" name="図 12">
            <a:extLst>
              <a:ext uri="{FF2B5EF4-FFF2-40B4-BE49-F238E27FC236}">
                <a16:creationId xmlns="" xmlns:a16="http://schemas.microsoft.com/office/drawing/2014/main" id="{3019438B-CEC9-4143-82F9-BA0FDBAE1F98}"/>
              </a:ext>
            </a:extLst>
          </p:cNvPr>
          <p:cNvPicPr>
            <a:picLocks noChangeAspect="1"/>
          </p:cNvPicPr>
          <p:nvPr/>
        </p:nvPicPr>
        <p:blipFill>
          <a:blip r:embed="rId4"/>
          <a:stretch>
            <a:fillRect/>
          </a:stretch>
        </p:blipFill>
        <p:spPr>
          <a:xfrm>
            <a:off x="4500019" y="4286262"/>
            <a:ext cx="1031055" cy="848803"/>
          </a:xfrm>
          <a:prstGeom prst="rect">
            <a:avLst/>
          </a:prstGeom>
          <a:effectLst>
            <a:glow rad="787400">
              <a:schemeClr val="accent2">
                <a:lumMod val="75000"/>
                <a:alpha val="97000"/>
              </a:schemeClr>
            </a:glow>
            <a:outerShdw dist="50800" dir="2280000" algn="ctr" rotWithShape="0">
              <a:srgbClr val="000000">
                <a:alpha val="36000"/>
              </a:srgbClr>
            </a:outerShdw>
            <a:softEdge rad="0"/>
          </a:effectLst>
        </p:spPr>
      </p:pic>
      <p:sp>
        <p:nvSpPr>
          <p:cNvPr id="14" name="楕円 13">
            <a:extLst>
              <a:ext uri="{FF2B5EF4-FFF2-40B4-BE49-F238E27FC236}">
                <a16:creationId xmlns="" xmlns:a16="http://schemas.microsoft.com/office/drawing/2014/main" id="{9FA802FA-A177-4361-B753-4E97930AF93E}"/>
              </a:ext>
            </a:extLst>
          </p:cNvPr>
          <p:cNvSpPr/>
          <p:nvPr/>
        </p:nvSpPr>
        <p:spPr>
          <a:xfrm>
            <a:off x="3090084" y="4871402"/>
            <a:ext cx="1616765" cy="636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dirty="0"/>
              <a:t>SUSY</a:t>
            </a:r>
            <a:r>
              <a:rPr kumimoji="1" lang="ja-JP" altLang="en-US" dirty="0"/>
              <a:t>　</a:t>
            </a:r>
            <a:r>
              <a:rPr kumimoji="1" lang="en-US" altLang="ja-JP" dirty="0">
                <a:solidFill>
                  <a:srgbClr val="FFFF00"/>
                </a:solidFill>
              </a:rPr>
              <a:t>LSP</a:t>
            </a:r>
            <a:endParaRPr kumimoji="1" lang="ja-JP" altLang="en-US" dirty="0">
              <a:solidFill>
                <a:srgbClr val="FFFF00"/>
              </a:solidFill>
            </a:endParaRPr>
          </a:p>
        </p:txBody>
      </p:sp>
      <p:sp>
        <p:nvSpPr>
          <p:cNvPr id="15" name="楕円 14">
            <a:extLst>
              <a:ext uri="{FF2B5EF4-FFF2-40B4-BE49-F238E27FC236}">
                <a16:creationId xmlns="" xmlns:a16="http://schemas.microsoft.com/office/drawing/2014/main" id="{4E88C225-42F0-4277-9E67-3C5C429581F8}"/>
              </a:ext>
            </a:extLst>
          </p:cNvPr>
          <p:cNvSpPr/>
          <p:nvPr/>
        </p:nvSpPr>
        <p:spPr>
          <a:xfrm>
            <a:off x="4944126" y="4905129"/>
            <a:ext cx="118362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dirty="0"/>
              <a:t>DM</a:t>
            </a:r>
          </a:p>
          <a:p>
            <a:pPr algn="ctr"/>
            <a:r>
              <a:rPr kumimoji="1" lang="en-US" altLang="ja-JP" dirty="0">
                <a:solidFill>
                  <a:srgbClr val="FFFF00"/>
                </a:solidFill>
              </a:rPr>
              <a:t>Dark sector</a:t>
            </a:r>
            <a:endParaRPr kumimoji="1" lang="ja-JP" altLang="en-US" dirty="0">
              <a:solidFill>
                <a:srgbClr val="FFFF00"/>
              </a:solidFill>
            </a:endParaRPr>
          </a:p>
        </p:txBody>
      </p:sp>
      <p:sp>
        <p:nvSpPr>
          <p:cNvPr id="16" name="吹き出し: 円形 15">
            <a:extLst>
              <a:ext uri="{FF2B5EF4-FFF2-40B4-BE49-F238E27FC236}">
                <a16:creationId xmlns="" xmlns:a16="http://schemas.microsoft.com/office/drawing/2014/main" id="{44AF9747-5496-4342-B8B2-00A3592C90F0}"/>
              </a:ext>
            </a:extLst>
          </p:cNvPr>
          <p:cNvSpPr/>
          <p:nvPr/>
        </p:nvSpPr>
        <p:spPr>
          <a:xfrm>
            <a:off x="6069477" y="6153179"/>
            <a:ext cx="1323255" cy="600042"/>
          </a:xfrm>
          <a:prstGeom prst="wedgeEllipseCallout">
            <a:avLst>
              <a:gd name="adj1" fmla="val 29992"/>
              <a:gd name="adj2" fmla="val -20650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dirty="0">
                <a:solidFill>
                  <a:schemeClr val="tx1"/>
                </a:solidFill>
              </a:rPr>
              <a:t>fermion</a:t>
            </a:r>
            <a:endParaRPr kumimoji="1" lang="ja-JP" altLang="en-US" dirty="0">
              <a:solidFill>
                <a:schemeClr val="tx1"/>
              </a:solidFill>
            </a:endParaRPr>
          </a:p>
        </p:txBody>
      </p:sp>
      <p:sp>
        <p:nvSpPr>
          <p:cNvPr id="2" name="正方形/長方形 1">
            <a:extLst>
              <a:ext uri="{FF2B5EF4-FFF2-40B4-BE49-F238E27FC236}">
                <a16:creationId xmlns="" xmlns:a16="http://schemas.microsoft.com/office/drawing/2014/main" id="{806ACB3D-51A1-41A2-BD62-CB811BBB57B3}"/>
              </a:ext>
            </a:extLst>
          </p:cNvPr>
          <p:cNvSpPr/>
          <p:nvPr/>
        </p:nvSpPr>
        <p:spPr>
          <a:xfrm>
            <a:off x="383388" y="3308134"/>
            <a:ext cx="6098401" cy="738664"/>
          </a:xfrm>
          <a:prstGeom prst="rect">
            <a:avLst/>
          </a:prstGeom>
        </p:spPr>
        <p:txBody>
          <a:bodyPr wrap="none">
            <a:spAutoFit/>
          </a:bodyPr>
          <a:lstStyle/>
          <a:p>
            <a:r>
              <a:rPr kumimoji="1" lang="en-US" altLang="ja-JP" sz="1400" dirty="0"/>
              <a:t>*search at the collider is not appropriate</a:t>
            </a:r>
          </a:p>
          <a:p>
            <a:r>
              <a:rPr kumimoji="1" lang="en-US" altLang="ja-JP" sz="1400" dirty="0"/>
              <a:t>   Λ(NP) is little bit higher</a:t>
            </a:r>
          </a:p>
          <a:p>
            <a:r>
              <a:rPr kumimoji="1" lang="en-US" altLang="ja-JP" sz="1400" dirty="0"/>
              <a:t>   decay in stealth modes  &lt;heavy mediator, tiny coupling, compressed spectra,…&gt;</a:t>
            </a:r>
          </a:p>
        </p:txBody>
      </p:sp>
      <p:sp>
        <p:nvSpPr>
          <p:cNvPr id="3" name="正方形/長方形 2">
            <a:extLst>
              <a:ext uri="{FF2B5EF4-FFF2-40B4-BE49-F238E27FC236}">
                <a16:creationId xmlns="" xmlns:a16="http://schemas.microsoft.com/office/drawing/2014/main" id="{C13ED4CA-C04B-46FF-8B0C-19E99F145F42}"/>
              </a:ext>
            </a:extLst>
          </p:cNvPr>
          <p:cNvSpPr/>
          <p:nvPr/>
        </p:nvSpPr>
        <p:spPr>
          <a:xfrm>
            <a:off x="1235647" y="4174363"/>
            <a:ext cx="3017737" cy="646331"/>
          </a:xfrm>
          <a:prstGeom prst="rect">
            <a:avLst/>
          </a:prstGeom>
        </p:spPr>
        <p:txBody>
          <a:bodyPr wrap="square">
            <a:spAutoFit/>
          </a:bodyPr>
          <a:lstStyle/>
          <a:p>
            <a:r>
              <a:rPr kumimoji="1" lang="en-US" altLang="ja-JP" dirty="0">
                <a:solidFill>
                  <a:schemeClr val="accent1">
                    <a:lumMod val="75000"/>
                  </a:schemeClr>
                </a:solidFill>
                <a:highlight>
                  <a:srgbClr val="FFFF00"/>
                </a:highlight>
              </a:rPr>
              <a:t>Long-Lived Particles (LLPs) may be a key to new physics </a:t>
            </a:r>
            <a:endParaRPr kumimoji="1" lang="ja-JP" altLang="en-US" dirty="0">
              <a:solidFill>
                <a:schemeClr val="accent1">
                  <a:lumMod val="75000"/>
                </a:schemeClr>
              </a:solidFill>
              <a:highlight>
                <a:srgbClr val="FFFF00"/>
              </a:highlight>
            </a:endParaRPr>
          </a:p>
        </p:txBody>
      </p:sp>
      <p:sp>
        <p:nvSpPr>
          <p:cNvPr id="6" name="スライド番号プレースホルダー 5">
            <a:extLst>
              <a:ext uri="{FF2B5EF4-FFF2-40B4-BE49-F238E27FC236}">
                <a16:creationId xmlns="" xmlns:a16="http://schemas.microsoft.com/office/drawing/2014/main" id="{9077134A-794E-4960-9E30-153F102123E3}"/>
              </a:ext>
            </a:extLst>
          </p:cNvPr>
          <p:cNvSpPr>
            <a:spLocks noGrp="1"/>
          </p:cNvSpPr>
          <p:nvPr>
            <p:ph type="sldNum" sz="quarter" idx="12"/>
          </p:nvPr>
        </p:nvSpPr>
        <p:spPr/>
        <p:txBody>
          <a:bodyPr/>
          <a:lstStyle/>
          <a:p>
            <a:fld id="{9F29A391-9CBA-435F-88ED-285D799C78CB}" type="slidenum">
              <a:rPr lang="en-GB" smtClean="0"/>
              <a:t>3</a:t>
            </a:fld>
            <a:endParaRPr lang="en-GB"/>
          </a:p>
        </p:txBody>
      </p:sp>
      <p:sp>
        <p:nvSpPr>
          <p:cNvPr id="18" name="フッター プレースホルダー 17">
            <a:extLst>
              <a:ext uri="{FF2B5EF4-FFF2-40B4-BE49-F238E27FC236}">
                <a16:creationId xmlns="" xmlns:a16="http://schemas.microsoft.com/office/drawing/2014/main" id="{B92B0CE8-80D7-4C26-8AD1-CF00272A87B6}"/>
              </a:ext>
            </a:extLst>
          </p:cNvPr>
          <p:cNvSpPr>
            <a:spLocks noGrp="1"/>
          </p:cNvSpPr>
          <p:nvPr>
            <p:ph type="ftr" sz="quarter" idx="11"/>
          </p:nvPr>
        </p:nvSpPr>
        <p:spPr/>
        <p:txBody>
          <a:bodyPr/>
          <a:lstStyle/>
          <a:p>
            <a:r>
              <a:rPr lang="en-GB"/>
              <a:t>TYL/FJPPL Jeju May 10-12, 2019</a:t>
            </a:r>
          </a:p>
        </p:txBody>
      </p:sp>
      <p:sp>
        <p:nvSpPr>
          <p:cNvPr id="19" name="吹き出し: 円形 18">
            <a:extLst>
              <a:ext uri="{FF2B5EF4-FFF2-40B4-BE49-F238E27FC236}">
                <a16:creationId xmlns="" xmlns:a16="http://schemas.microsoft.com/office/drawing/2014/main" id="{3083C8CF-5CB5-4B39-BA27-705F892CA600}"/>
              </a:ext>
            </a:extLst>
          </p:cNvPr>
          <p:cNvSpPr/>
          <p:nvPr/>
        </p:nvSpPr>
        <p:spPr>
          <a:xfrm>
            <a:off x="4953960" y="5906034"/>
            <a:ext cx="1132377" cy="600042"/>
          </a:xfrm>
          <a:prstGeom prst="wedgeEllipseCallout">
            <a:avLst>
              <a:gd name="adj1" fmla="val 60673"/>
              <a:gd name="adj2" fmla="val -6513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dirty="0">
                <a:solidFill>
                  <a:schemeClr val="bg1"/>
                </a:solidFill>
              </a:rPr>
              <a:t>RH </a:t>
            </a:r>
            <a:r>
              <a:rPr kumimoji="1" lang="en-US" altLang="ja-JP" dirty="0">
                <a:solidFill>
                  <a:srgbClr val="FFFF00"/>
                </a:solidFill>
              </a:rPr>
              <a:t>v</a:t>
            </a:r>
            <a:endParaRPr kumimoji="1" lang="ja-JP" altLang="en-US" dirty="0">
              <a:solidFill>
                <a:srgbClr val="FFFF00"/>
              </a:solidFill>
            </a:endParaRPr>
          </a:p>
        </p:txBody>
      </p:sp>
    </p:spTree>
    <p:extLst>
      <p:ext uri="{BB962C8B-B14F-4D97-AF65-F5344CB8AC3E}">
        <p14:creationId xmlns:p14="http://schemas.microsoft.com/office/powerpoint/2010/main" val="77074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3"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A2A874-9D5D-FA41-9D20-56EE8A450962}"/>
              </a:ext>
            </a:extLst>
          </p:cNvPr>
          <p:cNvSpPr>
            <a:spLocks noGrp="1"/>
          </p:cNvSpPr>
          <p:nvPr>
            <p:ph type="title"/>
          </p:nvPr>
        </p:nvSpPr>
        <p:spPr>
          <a:xfrm>
            <a:off x="163897" y="172350"/>
            <a:ext cx="6791654" cy="812542"/>
          </a:xfrm>
        </p:spPr>
        <p:txBody>
          <a:bodyPr>
            <a:normAutofit/>
          </a:bodyPr>
          <a:lstStyle/>
          <a:p>
            <a:r>
              <a:rPr lang="en-CA" sz="2800" dirty="0">
                <a:latin typeface="Arial Black" panose="020B0A04020102020204" pitchFamily="34" charset="0"/>
              </a:rPr>
              <a:t>Dark Matter </a:t>
            </a:r>
          </a:p>
        </p:txBody>
      </p:sp>
      <p:sp>
        <p:nvSpPr>
          <p:cNvPr id="3" name="Content Placeholder 2">
            <a:extLst>
              <a:ext uri="{FF2B5EF4-FFF2-40B4-BE49-F238E27FC236}">
                <a16:creationId xmlns="" xmlns:a16="http://schemas.microsoft.com/office/drawing/2014/main" id="{735B28D0-70E8-DD4F-94B0-10BC70B191D6}"/>
              </a:ext>
            </a:extLst>
          </p:cNvPr>
          <p:cNvSpPr>
            <a:spLocks noGrp="1"/>
          </p:cNvSpPr>
          <p:nvPr>
            <p:ph idx="1"/>
          </p:nvPr>
        </p:nvSpPr>
        <p:spPr>
          <a:xfrm>
            <a:off x="54683" y="1666515"/>
            <a:ext cx="5620903" cy="4072133"/>
          </a:xfrm>
        </p:spPr>
        <p:txBody>
          <a:bodyPr>
            <a:noAutofit/>
          </a:bodyPr>
          <a:lstStyle/>
          <a:p>
            <a:r>
              <a:rPr lang="fr-FR" sz="1600" dirty="0">
                <a:latin typeface="Arial Black" panose="020B0A04020102020204" pitchFamily="34" charset="0"/>
              </a:rPr>
              <a:t>So far, much attention has been devoted to the WIMPs (Weakly Interacting Massive Particles), mainly because of the so-called </a:t>
            </a:r>
            <a:r>
              <a:rPr lang="fr-FR" sz="1600" dirty="0">
                <a:solidFill>
                  <a:srgbClr val="00B050"/>
                </a:solidFill>
                <a:latin typeface="Arial Black" panose="020B0A04020102020204" pitchFamily="34" charset="0"/>
              </a:rPr>
              <a:t>WIMP miracle</a:t>
            </a:r>
            <a:r>
              <a:rPr lang="fr-FR" sz="1600" dirty="0">
                <a:latin typeface="Arial Black" panose="020B0A04020102020204" pitchFamily="34" charset="0"/>
              </a:rPr>
              <a:t>:</a:t>
            </a:r>
          </a:p>
          <a:p>
            <a:pPr lvl="1">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sz="1600" dirty="0">
                <a:latin typeface="Arial" panose="020B0604020202020204" pitchFamily="34" charset="0"/>
                <a:cs typeface="Times New Roman"/>
              </a:rPr>
              <a:t>DM is </a:t>
            </a:r>
            <a:r>
              <a:rPr lang="fr-FR" altLang="ja-JP" sz="1600" dirty="0">
                <a:latin typeface="Arial" panose="020B0604020202020204" pitchFamily="34" charset="0"/>
                <a:cs typeface="Times New Roman"/>
              </a:rPr>
              <a:t>produced </a:t>
            </a:r>
            <a:r>
              <a:rPr lang="fr-FR" sz="1600" dirty="0">
                <a:latin typeface="Arial" panose="020B0604020202020204" pitchFamily="34" charset="0"/>
                <a:cs typeface="Times New Roman"/>
              </a:rPr>
              <a:t>in equilibrium with the SM particles in the early universe</a:t>
            </a:r>
          </a:p>
          <a:p>
            <a:pPr lvl="1">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sz="1600" dirty="0">
                <a:latin typeface="Arial" panose="020B0604020202020204" pitchFamily="34" charset="0"/>
                <a:cs typeface="Times New Roman"/>
              </a:rPr>
              <a:t>As the universe expands and cools down, the equilibrium breaks</a:t>
            </a:r>
          </a:p>
          <a:p>
            <a:pPr lvl="2">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sz="1600" dirty="0">
                <a:latin typeface="Arial" panose="020B0604020202020204" pitchFamily="34" charset="0"/>
                <a:cs typeface="Times New Roman"/>
              </a:rPr>
              <a:t>The SM particles do not have enough energy to produce DM</a:t>
            </a:r>
          </a:p>
          <a:p>
            <a:pPr lvl="2">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sz="1600" dirty="0">
                <a:latin typeface="Arial" panose="020B0604020202020204" pitchFamily="34" charset="0"/>
                <a:cs typeface="Times New Roman"/>
              </a:rPr>
              <a:t>The DM particles get too diluted to annihilate </a:t>
            </a:r>
          </a:p>
          <a:p>
            <a:pPr lvl="2">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sz="1600" dirty="0">
                <a:latin typeface="Arial" panose="020B0604020202020204" pitchFamily="34" charset="0"/>
                <a:cs typeface="Times New Roman"/>
              </a:rPr>
              <a:t>The density of DM particles freezes out to give the relic density</a:t>
            </a:r>
          </a:p>
          <a:p>
            <a:pPr lvl="2">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sz="1600" dirty="0">
                <a:latin typeface="Arial" panose="020B0604020202020204" pitchFamily="34" charset="0"/>
                <a:cs typeface="Times New Roman"/>
              </a:rPr>
              <a:t>When this happens depend on the cross section and the mass</a:t>
            </a:r>
          </a:p>
          <a:p>
            <a:pPr lvl="1">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sz="1600" dirty="0">
                <a:solidFill>
                  <a:srgbClr val="00B050"/>
                </a:solidFill>
                <a:latin typeface="Arial" panose="020B0604020202020204" pitchFamily="34" charset="0"/>
                <a:cs typeface="Times New Roman"/>
              </a:rPr>
              <a:t>Weak-scale interactions give the correct relic density</a:t>
            </a:r>
            <a:r>
              <a:rPr lang="fr-FR" sz="1600" dirty="0">
                <a:latin typeface="Arial" panose="020B0604020202020204" pitchFamily="34" charset="0"/>
                <a:cs typeface="Times New Roman"/>
              </a:rPr>
              <a:t>: this is the WIMP miracle!</a:t>
            </a:r>
          </a:p>
          <a:p>
            <a:pPr lvl="1">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endParaRPr lang="fr-FR" sz="1600" dirty="0">
              <a:latin typeface="Arial Black" panose="020B0A04020102020204" pitchFamily="34" charset="0"/>
              <a:cs typeface="Times New Roman"/>
            </a:endParaRPr>
          </a:p>
          <a:p>
            <a:pPr>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endParaRPr lang="fr-FR" sz="1600" dirty="0">
              <a:latin typeface="Arial Black" panose="020B0A04020102020204" pitchFamily="34" charset="0"/>
              <a:cs typeface="Times New Roman"/>
            </a:endParaRPr>
          </a:p>
          <a:p>
            <a:pPr lvl="1">
              <a:buFont typeface="Arial"/>
              <a:buChar char="•"/>
              <a:tabLst>
                <a:tab pos="683419" algn="l"/>
                <a:tab pos="1369219" algn="l"/>
                <a:tab pos="2055019" algn="l"/>
                <a:tab pos="2740819" algn="l"/>
                <a:tab pos="3426619" algn="l"/>
                <a:tab pos="4112419" algn="l"/>
                <a:tab pos="4798219" algn="l"/>
                <a:tab pos="5484019" algn="l"/>
                <a:tab pos="6169819" algn="l"/>
                <a:tab pos="6855619" algn="l"/>
                <a:tab pos="7541419" algn="l"/>
              </a:tabLst>
            </a:pPr>
            <a:endParaRPr lang="fr-FR" sz="1600" dirty="0">
              <a:latin typeface="Arial Black" panose="020B0A04020102020204" pitchFamily="34" charset="0"/>
              <a:cs typeface="Times New Roman"/>
            </a:endParaRPr>
          </a:p>
        </p:txBody>
      </p:sp>
      <p:sp>
        <p:nvSpPr>
          <p:cNvPr id="4" name="正方形/長方形 3">
            <a:extLst>
              <a:ext uri="{FF2B5EF4-FFF2-40B4-BE49-F238E27FC236}">
                <a16:creationId xmlns="" xmlns:a16="http://schemas.microsoft.com/office/drawing/2014/main" id="{E6A0199B-FBAF-4C77-AD95-D872C45EAC52}"/>
              </a:ext>
            </a:extLst>
          </p:cNvPr>
          <p:cNvSpPr/>
          <p:nvPr/>
        </p:nvSpPr>
        <p:spPr>
          <a:xfrm>
            <a:off x="24100" y="996302"/>
            <a:ext cx="9101289" cy="646331"/>
          </a:xfrm>
          <a:prstGeom prst="rect">
            <a:avLst/>
          </a:prstGeom>
        </p:spPr>
        <p:txBody>
          <a:bodyPr wrap="square">
            <a:spAutoFit/>
          </a:bodyPr>
          <a:lstStyle/>
          <a:p>
            <a:r>
              <a:rPr lang="fr-FR" altLang="ja-JP" dirty="0" smtClean="0">
                <a:latin typeface="Arial Black" panose="020B0A04020102020204" pitchFamily="34" charset="0"/>
              </a:rPr>
              <a:t>Approximately</a:t>
            </a:r>
            <a:r>
              <a:rPr lang="ja-JP" altLang="en-US" dirty="0">
                <a:latin typeface="Arial Black" panose="020B0A04020102020204" pitchFamily="34" charset="0"/>
              </a:rPr>
              <a:t> </a:t>
            </a:r>
            <a:r>
              <a:rPr lang="en-US" altLang="ja-JP" dirty="0" smtClean="0">
                <a:latin typeface="Arial Black" panose="020B0A04020102020204" pitchFamily="34" charset="0"/>
              </a:rPr>
              <a:t>80</a:t>
            </a:r>
            <a:r>
              <a:rPr lang="fr-FR" altLang="ja-JP" dirty="0" smtClean="0">
                <a:latin typeface="Arial Black" panose="020B0A04020102020204" pitchFamily="34" charset="0"/>
              </a:rPr>
              <a:t>% </a:t>
            </a:r>
            <a:r>
              <a:rPr lang="fr-FR" altLang="ja-JP" dirty="0">
                <a:latin typeface="Arial Black" panose="020B0A04020102020204" pitchFamily="34" charset="0"/>
              </a:rPr>
              <a:t>of the mass contents of the universe is in the form of dark </a:t>
            </a:r>
            <a:r>
              <a:rPr lang="fr-FR" altLang="ja-JP" dirty="0" smtClean="0">
                <a:latin typeface="Arial Black" panose="020B0A04020102020204" pitchFamily="34" charset="0"/>
              </a:rPr>
              <a:t>matter</a:t>
            </a:r>
            <a:r>
              <a:rPr lang="fr-FR" altLang="ja-JP" dirty="0">
                <a:latin typeface="Arial Black" panose="020B0A04020102020204" pitchFamily="34" charset="0"/>
              </a:rPr>
              <a:t>, which could be composed of new particles. </a:t>
            </a:r>
          </a:p>
        </p:txBody>
      </p:sp>
      <p:sp>
        <p:nvSpPr>
          <p:cNvPr id="5" name="正方形/長方形 4">
            <a:extLst>
              <a:ext uri="{FF2B5EF4-FFF2-40B4-BE49-F238E27FC236}">
                <a16:creationId xmlns="" xmlns:a16="http://schemas.microsoft.com/office/drawing/2014/main" id="{5C773367-46B7-47FB-B9CA-858053BFFBB6}"/>
              </a:ext>
            </a:extLst>
          </p:cNvPr>
          <p:cNvSpPr/>
          <p:nvPr/>
        </p:nvSpPr>
        <p:spPr>
          <a:xfrm>
            <a:off x="238225" y="5833267"/>
            <a:ext cx="8603254" cy="646331"/>
          </a:xfrm>
          <a:prstGeom prst="rect">
            <a:avLst/>
          </a:prstGeom>
        </p:spPr>
        <p:txBody>
          <a:bodyPr wrap="square">
            <a:spAutoFit/>
          </a:bodyPr>
          <a:lstStyle/>
          <a:p>
            <a:pPr>
              <a:tabLst>
                <a:tab pos="683419" algn="l"/>
                <a:tab pos="1369219" algn="l"/>
                <a:tab pos="2055019" algn="l"/>
                <a:tab pos="2740819" algn="l"/>
                <a:tab pos="3426619" algn="l"/>
                <a:tab pos="4112419" algn="l"/>
                <a:tab pos="4798219" algn="l"/>
                <a:tab pos="5484019" algn="l"/>
                <a:tab pos="6169819" algn="l"/>
                <a:tab pos="6855619" algn="l"/>
                <a:tab pos="7541419" algn="l"/>
              </a:tabLst>
            </a:pPr>
            <a:r>
              <a:rPr lang="fr-FR" altLang="ja-JP" dirty="0">
                <a:latin typeface="Arial Black" panose="020B0A04020102020204" pitchFamily="34" charset="0"/>
              </a:rPr>
              <a:t>The search for such particles, which could eventually be produced in the LHC, is underway with the ATLAS</a:t>
            </a:r>
            <a:endParaRPr lang="fr-FR" altLang="ja-JP" dirty="0">
              <a:latin typeface="Arial Black" panose="020B0A04020102020204" pitchFamily="34" charset="0"/>
              <a:cs typeface="Times New Roman"/>
            </a:endParaRPr>
          </a:p>
        </p:txBody>
      </p:sp>
      <p:grpSp>
        <p:nvGrpSpPr>
          <p:cNvPr id="12" name="グループ化 11">
            <a:extLst>
              <a:ext uri="{FF2B5EF4-FFF2-40B4-BE49-F238E27FC236}">
                <a16:creationId xmlns="" xmlns:a16="http://schemas.microsoft.com/office/drawing/2014/main" id="{1819D9E7-434C-4083-8DBD-BCF1D0F99C2A}"/>
              </a:ext>
            </a:extLst>
          </p:cNvPr>
          <p:cNvGrpSpPr/>
          <p:nvPr/>
        </p:nvGrpSpPr>
        <p:grpSpPr>
          <a:xfrm>
            <a:off x="5578668" y="1792271"/>
            <a:ext cx="3570588" cy="3191711"/>
            <a:chOff x="5578668" y="1792271"/>
            <a:chExt cx="3570588" cy="3191711"/>
          </a:xfrm>
        </p:grpSpPr>
        <p:pic>
          <p:nvPicPr>
            <p:cNvPr id="8" name="Image 5">
              <a:extLst>
                <a:ext uri="{FF2B5EF4-FFF2-40B4-BE49-F238E27FC236}">
                  <a16:creationId xmlns="" xmlns:a16="http://schemas.microsoft.com/office/drawing/2014/main" id="{1FAF6B05-1941-3F47-B861-7E22E26BACBB}"/>
                </a:ext>
              </a:extLst>
            </p:cNvPr>
            <p:cNvPicPr>
              <a:picLocks noChangeAspect="1"/>
            </p:cNvPicPr>
            <p:nvPr/>
          </p:nvPicPr>
          <p:blipFill>
            <a:blip r:embed="rId3"/>
            <a:stretch>
              <a:fillRect/>
            </a:stretch>
          </p:blipFill>
          <p:spPr>
            <a:xfrm>
              <a:off x="5578668" y="1792271"/>
              <a:ext cx="3565332" cy="3191711"/>
            </a:xfrm>
            <a:prstGeom prst="rect">
              <a:avLst/>
            </a:prstGeom>
          </p:spPr>
        </p:pic>
        <p:sp>
          <p:nvSpPr>
            <p:cNvPr id="6" name="テキスト ボックス 5">
              <a:extLst>
                <a:ext uri="{FF2B5EF4-FFF2-40B4-BE49-F238E27FC236}">
                  <a16:creationId xmlns="" xmlns:a16="http://schemas.microsoft.com/office/drawing/2014/main" id="{8E38AFA0-6363-461E-A038-E5CBEB1BF2AD}"/>
                </a:ext>
              </a:extLst>
            </p:cNvPr>
            <p:cNvSpPr txBox="1"/>
            <p:nvPr/>
          </p:nvSpPr>
          <p:spPr>
            <a:xfrm rot="16200000">
              <a:off x="5212966" y="3192780"/>
              <a:ext cx="1793311" cy="307777"/>
            </a:xfrm>
            <a:prstGeom prst="rect">
              <a:avLst/>
            </a:prstGeom>
            <a:noFill/>
          </p:spPr>
          <p:txBody>
            <a:bodyPr wrap="none" rtlCol="0">
              <a:spAutoFit/>
            </a:bodyPr>
            <a:lstStyle/>
            <a:p>
              <a:r>
                <a:rPr kumimoji="1" lang="en-US" altLang="ja-JP" sz="1400" dirty="0"/>
                <a:t>Comoving DM density</a:t>
              </a:r>
              <a:endParaRPr kumimoji="1" lang="ja-JP" altLang="en-US" sz="1400" dirty="0"/>
            </a:p>
          </p:txBody>
        </p:sp>
        <p:sp>
          <p:nvSpPr>
            <p:cNvPr id="11" name="テキスト ボックス 10">
              <a:extLst>
                <a:ext uri="{FF2B5EF4-FFF2-40B4-BE49-F238E27FC236}">
                  <a16:creationId xmlns="" xmlns:a16="http://schemas.microsoft.com/office/drawing/2014/main" id="{D40C3EB9-1C61-4EFD-8208-A935D13C46F4}"/>
                </a:ext>
              </a:extLst>
            </p:cNvPr>
            <p:cNvSpPr txBox="1"/>
            <p:nvPr/>
          </p:nvSpPr>
          <p:spPr>
            <a:xfrm rot="16200000">
              <a:off x="8292258" y="2531785"/>
              <a:ext cx="1406219" cy="307777"/>
            </a:xfrm>
            <a:prstGeom prst="rect">
              <a:avLst/>
            </a:prstGeom>
            <a:noFill/>
          </p:spPr>
          <p:txBody>
            <a:bodyPr wrap="none" rtlCol="0">
              <a:spAutoFit/>
            </a:bodyPr>
            <a:lstStyle/>
            <a:p>
              <a:r>
                <a:rPr kumimoji="1" lang="en-US" altLang="ja-JP" sz="1400" dirty="0"/>
                <a:t>Relic DM density</a:t>
              </a:r>
              <a:endParaRPr kumimoji="1" lang="ja-JP" altLang="en-US" sz="1400" dirty="0"/>
            </a:p>
          </p:txBody>
        </p:sp>
        <p:sp>
          <p:nvSpPr>
            <p:cNvPr id="7" name="テキスト ボックス 6">
              <a:extLst>
                <a:ext uri="{FF2B5EF4-FFF2-40B4-BE49-F238E27FC236}">
                  <a16:creationId xmlns="" xmlns:a16="http://schemas.microsoft.com/office/drawing/2014/main" id="{9F4C7CCF-E162-4117-B8F5-195DDFECF896}"/>
                </a:ext>
              </a:extLst>
            </p:cNvPr>
            <p:cNvSpPr txBox="1"/>
            <p:nvPr/>
          </p:nvSpPr>
          <p:spPr>
            <a:xfrm>
              <a:off x="7361334" y="3533304"/>
              <a:ext cx="1092863" cy="338554"/>
            </a:xfrm>
            <a:prstGeom prst="rect">
              <a:avLst/>
            </a:prstGeom>
            <a:noFill/>
          </p:spPr>
          <p:txBody>
            <a:bodyPr wrap="none" rtlCol="0">
              <a:spAutoFit/>
            </a:bodyPr>
            <a:lstStyle/>
            <a:p>
              <a:r>
                <a:rPr kumimoji="1" lang="en-US" altLang="ja-JP" sz="1600" dirty="0"/>
                <a:t>10</a:t>
              </a:r>
              <a:r>
                <a:rPr kumimoji="1" lang="en-US" altLang="ja-JP" sz="1600" baseline="30000" dirty="0"/>
                <a:t>-26</a:t>
              </a:r>
              <a:r>
                <a:rPr kumimoji="1" lang="en-US" altLang="ja-JP" sz="1600" dirty="0"/>
                <a:t> cm</a:t>
              </a:r>
              <a:r>
                <a:rPr kumimoji="1" lang="en-US" altLang="ja-JP" sz="1600" baseline="30000" dirty="0"/>
                <a:t>3</a:t>
              </a:r>
              <a:r>
                <a:rPr kumimoji="1" lang="en-US" altLang="ja-JP" sz="1600" dirty="0"/>
                <a:t>/s</a:t>
              </a:r>
              <a:endParaRPr kumimoji="1" lang="ja-JP" altLang="en-US" sz="1600" dirty="0"/>
            </a:p>
          </p:txBody>
        </p:sp>
      </p:grpSp>
      <p:sp>
        <p:nvSpPr>
          <p:cNvPr id="10" name="スライド番号プレースホルダー 9">
            <a:extLst>
              <a:ext uri="{FF2B5EF4-FFF2-40B4-BE49-F238E27FC236}">
                <a16:creationId xmlns="" xmlns:a16="http://schemas.microsoft.com/office/drawing/2014/main" id="{D8DE6F21-BD67-4DBB-8E1D-80D6B45BDABF}"/>
              </a:ext>
            </a:extLst>
          </p:cNvPr>
          <p:cNvSpPr>
            <a:spLocks noGrp="1"/>
          </p:cNvSpPr>
          <p:nvPr>
            <p:ph type="sldNum" sz="quarter" idx="12"/>
          </p:nvPr>
        </p:nvSpPr>
        <p:spPr/>
        <p:txBody>
          <a:bodyPr/>
          <a:lstStyle/>
          <a:p>
            <a:fld id="{9F29A391-9CBA-435F-88ED-285D799C78CB}" type="slidenum">
              <a:rPr lang="en-GB" smtClean="0"/>
              <a:t>4</a:t>
            </a:fld>
            <a:endParaRPr lang="en-GB"/>
          </a:p>
        </p:txBody>
      </p:sp>
      <p:sp>
        <p:nvSpPr>
          <p:cNvPr id="15" name="フッター プレースホルダー 14">
            <a:extLst>
              <a:ext uri="{FF2B5EF4-FFF2-40B4-BE49-F238E27FC236}">
                <a16:creationId xmlns="" xmlns:a16="http://schemas.microsoft.com/office/drawing/2014/main" id="{5529884D-9A3E-4562-9CCE-2B4CA683E691}"/>
              </a:ext>
            </a:extLst>
          </p:cNvPr>
          <p:cNvSpPr>
            <a:spLocks noGrp="1"/>
          </p:cNvSpPr>
          <p:nvPr>
            <p:ph type="ftr" sz="quarter" idx="11"/>
          </p:nvPr>
        </p:nvSpPr>
        <p:spPr/>
        <p:txBody>
          <a:bodyPr/>
          <a:lstStyle/>
          <a:p>
            <a:r>
              <a:rPr lang="en-GB"/>
              <a:t>TYL/FJPPL Jeju May 10-12, 2019</a:t>
            </a:r>
          </a:p>
        </p:txBody>
      </p:sp>
    </p:spTree>
    <p:extLst>
      <p:ext uri="{BB962C8B-B14F-4D97-AF65-F5344CB8AC3E}">
        <p14:creationId xmlns:p14="http://schemas.microsoft.com/office/powerpoint/2010/main" val="3291444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0430" y="710253"/>
            <a:ext cx="8620282" cy="3416320"/>
          </a:xfrm>
          <a:prstGeom prst="rect">
            <a:avLst/>
          </a:prstGeom>
        </p:spPr>
        <p:txBody>
          <a:bodyPr wrap="square">
            <a:spAutoFit/>
          </a:bodyPr>
          <a:lstStyle/>
          <a:p>
            <a:r>
              <a:rPr lang="en-GB" dirty="0">
                <a:latin typeface="ArialMT"/>
              </a:rPr>
              <a:t>  </a:t>
            </a:r>
            <a:r>
              <a:rPr lang="en-GB" dirty="0">
                <a:latin typeface="Calibri" panose="020F0502020204030204" pitchFamily="34" charset="0"/>
              </a:rPr>
              <a:t>DM searches at the LHC have so far focused mainly on </a:t>
            </a:r>
          </a:p>
          <a:p>
            <a:pPr marL="540000" indent="540000">
              <a:buFont typeface="Arial" panose="020B0604020202020204" pitchFamily="34" charset="0"/>
              <a:buChar char="•"/>
            </a:pPr>
            <a:r>
              <a:rPr lang="en-GB" dirty="0">
                <a:solidFill>
                  <a:srgbClr val="00B050"/>
                </a:solidFill>
                <a:latin typeface="Calibri" panose="020F0502020204030204" pitchFamily="34" charset="0"/>
              </a:rPr>
              <a:t>SUSY particles (cascade decays down to the neutralinos), </a:t>
            </a:r>
          </a:p>
          <a:p>
            <a:pPr marL="540000" indent="540000">
              <a:buFont typeface="Arial" panose="020B0604020202020204" pitchFamily="34" charset="0"/>
              <a:buChar char="•"/>
            </a:pPr>
            <a:r>
              <a:rPr lang="en-GB" dirty="0">
                <a:solidFill>
                  <a:srgbClr val="00B050"/>
                </a:solidFill>
                <a:latin typeface="Calibri" panose="020F0502020204030204" pitchFamily="34" charset="0"/>
              </a:rPr>
              <a:t>direct pair production of DM particles in simplified models of</a:t>
            </a:r>
          </a:p>
          <a:p>
            <a:pPr marL="540000" indent="540000"/>
            <a:r>
              <a:rPr lang="en-GB" dirty="0">
                <a:solidFill>
                  <a:srgbClr val="00B050"/>
                </a:solidFill>
                <a:latin typeface="Calibri" panose="020F0502020204030204" pitchFamily="34" charset="0"/>
              </a:rPr>
              <a:t>		 the mono-X type (X=jet, photon, V, H)  </a:t>
            </a:r>
          </a:p>
          <a:p>
            <a:pPr marL="540000" indent="540000">
              <a:buFont typeface="Arial" panose="020B0604020202020204" pitchFamily="34" charset="0"/>
              <a:buChar char="•"/>
            </a:pPr>
            <a:r>
              <a:rPr lang="en-GB" dirty="0">
                <a:solidFill>
                  <a:srgbClr val="00B050"/>
                </a:solidFill>
                <a:latin typeface="Calibri" panose="020F0502020204030204" pitchFamily="34" charset="0"/>
              </a:rPr>
              <a:t>Higgs invisible decay</a:t>
            </a:r>
          </a:p>
          <a:p>
            <a:pPr lvl="1"/>
            <a:r>
              <a:rPr lang="en-GB" altLang="ja-JP" dirty="0">
                <a:latin typeface="ArialMT"/>
              </a:rPr>
              <a:t>-  </a:t>
            </a:r>
            <a:r>
              <a:rPr lang="en-GB" altLang="ja-JP" dirty="0">
                <a:latin typeface="Calibri" panose="020F0502020204030204" pitchFamily="34" charset="0"/>
              </a:rPr>
              <a:t>All these are very interesting searches, but they are rather well covered* already the full Run-2 analyses have already started, many of them aiming for a paper already in 2019.</a:t>
            </a:r>
          </a:p>
          <a:p>
            <a:pPr lvl="1"/>
            <a:r>
              <a:rPr lang="en-GB" dirty="0">
                <a:latin typeface="ArialMT"/>
              </a:rPr>
              <a:t>-  </a:t>
            </a:r>
            <a:r>
              <a:rPr lang="fr-FR" altLang="ja-JP" dirty="0"/>
              <a:t>With the start of Run-3 in 2021 and a factor 2 in integrated luminosity by the end of it, it will be possible to strenghten the limits provided by these types of searches**, but the discovery space beyond the already existing limits will not be large.</a:t>
            </a:r>
          </a:p>
          <a:p>
            <a:pPr lvl="1"/>
            <a:endParaRPr lang="en-GB" dirty="0"/>
          </a:p>
        </p:txBody>
      </p:sp>
      <p:pic>
        <p:nvPicPr>
          <p:cNvPr id="5" name="図 4"/>
          <p:cNvPicPr>
            <a:picLocks noChangeAspect="1"/>
          </p:cNvPicPr>
          <p:nvPr/>
        </p:nvPicPr>
        <p:blipFill>
          <a:blip r:embed="rId2"/>
          <a:stretch>
            <a:fillRect/>
          </a:stretch>
        </p:blipFill>
        <p:spPr>
          <a:xfrm>
            <a:off x="362637" y="3884982"/>
            <a:ext cx="2514208" cy="2016745"/>
          </a:xfrm>
          <a:prstGeom prst="rect">
            <a:avLst/>
          </a:prstGeom>
        </p:spPr>
      </p:pic>
      <p:pic>
        <p:nvPicPr>
          <p:cNvPr id="6" name="図 5"/>
          <p:cNvPicPr>
            <a:picLocks noChangeAspect="1"/>
          </p:cNvPicPr>
          <p:nvPr/>
        </p:nvPicPr>
        <p:blipFill>
          <a:blip r:embed="rId3"/>
          <a:stretch>
            <a:fillRect/>
          </a:stretch>
        </p:blipFill>
        <p:spPr>
          <a:xfrm>
            <a:off x="3163347" y="3928912"/>
            <a:ext cx="2103366" cy="1912574"/>
          </a:xfrm>
          <a:prstGeom prst="rect">
            <a:avLst/>
          </a:prstGeom>
        </p:spPr>
      </p:pic>
      <p:sp>
        <p:nvSpPr>
          <p:cNvPr id="2" name="正方形/長方形 1">
            <a:extLst>
              <a:ext uri="{FF2B5EF4-FFF2-40B4-BE49-F238E27FC236}">
                <a16:creationId xmlns="" xmlns:a16="http://schemas.microsoft.com/office/drawing/2014/main" id="{AFF78101-D060-4388-B628-0C2E76F83EDA}"/>
              </a:ext>
            </a:extLst>
          </p:cNvPr>
          <p:cNvSpPr/>
          <p:nvPr/>
        </p:nvSpPr>
        <p:spPr>
          <a:xfrm>
            <a:off x="362637" y="193427"/>
            <a:ext cx="7552004" cy="523220"/>
          </a:xfrm>
          <a:prstGeom prst="rect">
            <a:avLst/>
          </a:prstGeom>
        </p:spPr>
        <p:txBody>
          <a:bodyPr wrap="none">
            <a:spAutoFit/>
          </a:bodyPr>
          <a:lstStyle/>
          <a:p>
            <a:r>
              <a:rPr lang="en-GB" altLang="ja-JP" sz="2800" dirty="0">
                <a:latin typeface="Arial Black" panose="020B0A04020102020204" pitchFamily="34" charset="0"/>
              </a:rPr>
              <a:t>“Mainstream” WIMP-like DM searches</a:t>
            </a:r>
          </a:p>
        </p:txBody>
      </p:sp>
      <p:sp>
        <p:nvSpPr>
          <p:cNvPr id="3" name="テキスト ボックス 2">
            <a:extLst>
              <a:ext uri="{FF2B5EF4-FFF2-40B4-BE49-F238E27FC236}">
                <a16:creationId xmlns="" xmlns:a16="http://schemas.microsoft.com/office/drawing/2014/main" id="{D021A831-D78E-43EE-A4A6-6144E111D577}"/>
              </a:ext>
            </a:extLst>
          </p:cNvPr>
          <p:cNvSpPr txBox="1"/>
          <p:nvPr/>
        </p:nvSpPr>
        <p:spPr>
          <a:xfrm>
            <a:off x="929584" y="5778415"/>
            <a:ext cx="1446550" cy="369332"/>
          </a:xfrm>
          <a:prstGeom prst="rect">
            <a:avLst/>
          </a:prstGeom>
          <a:noFill/>
        </p:spPr>
        <p:txBody>
          <a:bodyPr wrap="none" rtlCol="0">
            <a:spAutoFit/>
          </a:bodyPr>
          <a:lstStyle/>
          <a:p>
            <a:r>
              <a:rPr kumimoji="1" lang="en-US" altLang="ja-JP" dirty="0"/>
              <a:t>SUSY cascade</a:t>
            </a:r>
            <a:endParaRPr kumimoji="1" lang="ja-JP" altLang="en-US" dirty="0"/>
          </a:p>
        </p:txBody>
      </p:sp>
      <p:sp>
        <p:nvSpPr>
          <p:cNvPr id="9" name="テキスト ボックス 8">
            <a:extLst>
              <a:ext uri="{FF2B5EF4-FFF2-40B4-BE49-F238E27FC236}">
                <a16:creationId xmlns="" xmlns:a16="http://schemas.microsoft.com/office/drawing/2014/main" id="{3A2A5E85-646D-426C-9FF4-307A4647EC33}"/>
              </a:ext>
            </a:extLst>
          </p:cNvPr>
          <p:cNvSpPr txBox="1"/>
          <p:nvPr/>
        </p:nvSpPr>
        <p:spPr>
          <a:xfrm>
            <a:off x="3651555" y="5767157"/>
            <a:ext cx="920445" cy="369332"/>
          </a:xfrm>
          <a:prstGeom prst="rect">
            <a:avLst/>
          </a:prstGeom>
          <a:noFill/>
        </p:spPr>
        <p:txBody>
          <a:bodyPr wrap="none" rtlCol="0">
            <a:spAutoFit/>
          </a:bodyPr>
          <a:lstStyle/>
          <a:p>
            <a:r>
              <a:rPr kumimoji="1" lang="en-US" altLang="ja-JP" dirty="0"/>
              <a:t>mono X</a:t>
            </a:r>
            <a:endParaRPr kumimoji="1" lang="ja-JP" altLang="en-US" dirty="0"/>
          </a:p>
        </p:txBody>
      </p:sp>
      <p:sp>
        <p:nvSpPr>
          <p:cNvPr id="10" name="テキスト ボックス 9">
            <a:extLst>
              <a:ext uri="{FF2B5EF4-FFF2-40B4-BE49-F238E27FC236}">
                <a16:creationId xmlns="" xmlns:a16="http://schemas.microsoft.com/office/drawing/2014/main" id="{6F7ED4E3-DCBF-41CA-AAC1-B4F3984B7BB9}"/>
              </a:ext>
            </a:extLst>
          </p:cNvPr>
          <p:cNvSpPr txBox="1"/>
          <p:nvPr/>
        </p:nvSpPr>
        <p:spPr>
          <a:xfrm>
            <a:off x="6371006" y="5731097"/>
            <a:ext cx="1306063" cy="369332"/>
          </a:xfrm>
          <a:prstGeom prst="rect">
            <a:avLst/>
          </a:prstGeom>
          <a:noFill/>
        </p:spPr>
        <p:txBody>
          <a:bodyPr wrap="none" rtlCol="0">
            <a:spAutoFit/>
          </a:bodyPr>
          <a:lstStyle/>
          <a:p>
            <a:r>
              <a:rPr kumimoji="1" lang="en-US" altLang="ja-JP" dirty="0"/>
              <a:t>Higgs portal</a:t>
            </a:r>
            <a:endParaRPr kumimoji="1" lang="ja-JP" altLang="en-US" dirty="0"/>
          </a:p>
        </p:txBody>
      </p:sp>
      <p:sp>
        <p:nvSpPr>
          <p:cNvPr id="11" name="TextBox 7">
            <a:extLst>
              <a:ext uri="{FF2B5EF4-FFF2-40B4-BE49-F238E27FC236}">
                <a16:creationId xmlns="" xmlns:a16="http://schemas.microsoft.com/office/drawing/2014/main" id="{A4318860-9400-4115-BBA8-F05DF5841E09}"/>
              </a:ext>
            </a:extLst>
          </p:cNvPr>
          <p:cNvSpPr txBox="1"/>
          <p:nvPr/>
        </p:nvSpPr>
        <p:spPr>
          <a:xfrm>
            <a:off x="244987" y="6136489"/>
            <a:ext cx="8698600" cy="507831"/>
          </a:xfrm>
          <a:prstGeom prst="rect">
            <a:avLst/>
          </a:prstGeom>
          <a:noFill/>
        </p:spPr>
        <p:txBody>
          <a:bodyPr wrap="none" rtlCol="0">
            <a:spAutoFit/>
          </a:bodyPr>
          <a:lstStyle/>
          <a:p>
            <a:r>
              <a:rPr lang="en-CA" sz="1350" dirty="0"/>
              <a:t>*See for example </a:t>
            </a:r>
            <a:r>
              <a:rPr lang="en-CA" sz="1350" dirty="0">
                <a:hlinkClick r:id="rId4"/>
              </a:rPr>
              <a:t>https://arxiv.org/abs/1508.06608</a:t>
            </a:r>
            <a:r>
              <a:rPr lang="en-CA" sz="1350" dirty="0"/>
              <a:t>, </a:t>
            </a:r>
            <a:r>
              <a:rPr lang="en-CA" sz="1350" dirty="0">
                <a:hlinkClick r:id="rId5"/>
              </a:rPr>
              <a:t>https://arxiv.org/abs/1904.05105</a:t>
            </a:r>
            <a:r>
              <a:rPr lang="en-CA" sz="1350" dirty="0"/>
              <a:t>, </a:t>
            </a:r>
            <a:r>
              <a:rPr lang="en-CA" sz="1350" dirty="0">
                <a:hlinkClick r:id="rId6"/>
              </a:rPr>
              <a:t>https://arxiv.org/abs/1903.01400</a:t>
            </a:r>
            <a:r>
              <a:rPr lang="en-CA" sz="1350" dirty="0"/>
              <a:t> </a:t>
            </a:r>
          </a:p>
          <a:p>
            <a:r>
              <a:rPr lang="en-CA" sz="1350" dirty="0"/>
              <a:t>** See for example </a:t>
            </a:r>
            <a:r>
              <a:rPr lang="en-CA" sz="1350" dirty="0">
                <a:hlinkClick r:id="rId7"/>
              </a:rPr>
              <a:t>https://arxiv.org/abs/1812.07831</a:t>
            </a:r>
            <a:r>
              <a:rPr lang="en-CA" sz="1350" dirty="0"/>
              <a:t> </a:t>
            </a:r>
          </a:p>
        </p:txBody>
      </p:sp>
      <p:sp>
        <p:nvSpPr>
          <p:cNvPr id="7" name="スライド番号プレースホルダー 6">
            <a:extLst>
              <a:ext uri="{FF2B5EF4-FFF2-40B4-BE49-F238E27FC236}">
                <a16:creationId xmlns="" xmlns:a16="http://schemas.microsoft.com/office/drawing/2014/main" id="{0A080AD7-4B0A-46DC-B2C7-4CCD89C91841}"/>
              </a:ext>
            </a:extLst>
          </p:cNvPr>
          <p:cNvSpPr>
            <a:spLocks noGrp="1"/>
          </p:cNvSpPr>
          <p:nvPr>
            <p:ph type="sldNum" sz="quarter" idx="12"/>
          </p:nvPr>
        </p:nvSpPr>
        <p:spPr/>
        <p:txBody>
          <a:bodyPr/>
          <a:lstStyle/>
          <a:p>
            <a:fld id="{9F29A391-9CBA-435F-88ED-285D799C78CB}" type="slidenum">
              <a:rPr lang="en-GB" smtClean="0"/>
              <a:t>5</a:t>
            </a:fld>
            <a:endParaRPr lang="en-GB"/>
          </a:p>
        </p:txBody>
      </p:sp>
      <p:sp>
        <p:nvSpPr>
          <p:cNvPr id="12" name="フッター プレースホルダー 11">
            <a:extLst>
              <a:ext uri="{FF2B5EF4-FFF2-40B4-BE49-F238E27FC236}">
                <a16:creationId xmlns="" xmlns:a16="http://schemas.microsoft.com/office/drawing/2014/main" id="{1F168AEB-397A-4098-9714-3C9AE4CE3AB7}"/>
              </a:ext>
            </a:extLst>
          </p:cNvPr>
          <p:cNvSpPr>
            <a:spLocks noGrp="1"/>
          </p:cNvSpPr>
          <p:nvPr>
            <p:ph type="ftr" sz="quarter" idx="11"/>
          </p:nvPr>
        </p:nvSpPr>
        <p:spPr/>
        <p:txBody>
          <a:bodyPr/>
          <a:lstStyle/>
          <a:p>
            <a:r>
              <a:rPr lang="en-GB"/>
              <a:t>TYL/FJPPL Jeju May 10-12, 2019</a:t>
            </a:r>
          </a:p>
        </p:txBody>
      </p:sp>
      <p:pic>
        <p:nvPicPr>
          <p:cNvPr id="14" name="図 13">
            <a:extLst>
              <a:ext uri="{FF2B5EF4-FFF2-40B4-BE49-F238E27FC236}">
                <a16:creationId xmlns="" xmlns:a16="http://schemas.microsoft.com/office/drawing/2014/main" id="{E773AA8F-F847-4E29-BAFE-3B4C334572C1}"/>
              </a:ext>
            </a:extLst>
          </p:cNvPr>
          <p:cNvPicPr>
            <a:picLocks noChangeAspect="1"/>
          </p:cNvPicPr>
          <p:nvPr/>
        </p:nvPicPr>
        <p:blipFill>
          <a:blip r:embed="rId8"/>
          <a:stretch>
            <a:fillRect/>
          </a:stretch>
        </p:blipFill>
        <p:spPr>
          <a:xfrm>
            <a:off x="5669280" y="3991811"/>
            <a:ext cx="2774632" cy="1703226"/>
          </a:xfrm>
          <a:prstGeom prst="rect">
            <a:avLst/>
          </a:prstGeom>
        </p:spPr>
      </p:pic>
    </p:spTree>
    <p:extLst>
      <p:ext uri="{BB962C8B-B14F-4D97-AF65-F5344CB8AC3E}">
        <p14:creationId xmlns:p14="http://schemas.microsoft.com/office/powerpoint/2010/main" val="2426266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 xmlns:a16="http://schemas.microsoft.com/office/drawing/2014/main" id="{C9E1E402-50F9-4E02-910C-54F155062CDC}"/>
              </a:ext>
            </a:extLst>
          </p:cNvPr>
          <p:cNvPicPr>
            <a:picLocks noChangeAspect="1"/>
          </p:cNvPicPr>
          <p:nvPr/>
        </p:nvPicPr>
        <p:blipFill>
          <a:blip r:embed="rId2"/>
          <a:stretch>
            <a:fillRect/>
          </a:stretch>
        </p:blipFill>
        <p:spPr>
          <a:xfrm>
            <a:off x="2108693" y="2030712"/>
            <a:ext cx="6050604" cy="4257832"/>
          </a:xfrm>
          <a:prstGeom prst="rect">
            <a:avLst/>
          </a:prstGeom>
        </p:spPr>
      </p:pic>
      <p:sp>
        <p:nvSpPr>
          <p:cNvPr id="4" name="正方形/長方形 3"/>
          <p:cNvSpPr/>
          <p:nvPr/>
        </p:nvSpPr>
        <p:spPr>
          <a:xfrm>
            <a:off x="183579" y="713279"/>
            <a:ext cx="9311371" cy="923330"/>
          </a:xfrm>
          <a:prstGeom prst="rect">
            <a:avLst/>
          </a:prstGeom>
        </p:spPr>
        <p:txBody>
          <a:bodyPr wrap="square">
            <a:spAutoFit/>
          </a:bodyPr>
          <a:lstStyle/>
          <a:p>
            <a:endParaRPr lang="en-GB" dirty="0">
              <a:latin typeface="ArialMT"/>
            </a:endParaRPr>
          </a:p>
          <a:p>
            <a:r>
              <a:rPr lang="en-GB" dirty="0">
                <a:latin typeface="ArialMT"/>
              </a:rPr>
              <a:t>• </a:t>
            </a:r>
            <a:r>
              <a:rPr lang="en-GB" dirty="0">
                <a:latin typeface="Calibri" panose="020F0502020204030204" pitchFamily="34" charset="0"/>
              </a:rPr>
              <a:t>Less explored scenarios to be investigated before starting Run3 </a:t>
            </a:r>
          </a:p>
          <a:p>
            <a:r>
              <a:rPr lang="en-GB" dirty="0">
                <a:latin typeface="ArialMT"/>
              </a:rPr>
              <a:t>• </a:t>
            </a:r>
            <a:r>
              <a:rPr lang="en-GB" dirty="0">
                <a:latin typeface="Calibri" panose="020F0502020204030204" pitchFamily="34" charset="0"/>
              </a:rPr>
              <a:t>One such place is the dark sector, leading to long-lived particles / unhabitual signatures</a:t>
            </a:r>
            <a:endParaRPr lang="en-GB" dirty="0"/>
          </a:p>
        </p:txBody>
      </p:sp>
      <p:sp>
        <p:nvSpPr>
          <p:cNvPr id="2" name="正方形/長方形 1">
            <a:extLst>
              <a:ext uri="{FF2B5EF4-FFF2-40B4-BE49-F238E27FC236}">
                <a16:creationId xmlns="" xmlns:a16="http://schemas.microsoft.com/office/drawing/2014/main" id="{2AE7CF59-2DDF-43FD-99C4-9101CDE8C180}"/>
              </a:ext>
            </a:extLst>
          </p:cNvPr>
          <p:cNvSpPr/>
          <p:nvPr/>
        </p:nvSpPr>
        <p:spPr>
          <a:xfrm>
            <a:off x="183579" y="319176"/>
            <a:ext cx="5587555" cy="584775"/>
          </a:xfrm>
          <a:prstGeom prst="rect">
            <a:avLst/>
          </a:prstGeom>
        </p:spPr>
        <p:txBody>
          <a:bodyPr wrap="none">
            <a:spAutoFit/>
          </a:bodyPr>
          <a:lstStyle/>
          <a:p>
            <a:r>
              <a:rPr lang="en-GB" altLang="ja-JP" sz="3200" dirty="0">
                <a:latin typeface="Arial Black" panose="020B0A04020102020204" pitchFamily="34" charset="0"/>
              </a:rPr>
              <a:t>LLP: long-lived particles</a:t>
            </a:r>
          </a:p>
        </p:txBody>
      </p:sp>
      <p:sp>
        <p:nvSpPr>
          <p:cNvPr id="3" name="テキスト ボックス 2">
            <a:extLst>
              <a:ext uri="{FF2B5EF4-FFF2-40B4-BE49-F238E27FC236}">
                <a16:creationId xmlns="" xmlns:a16="http://schemas.microsoft.com/office/drawing/2014/main" id="{4CDD3D18-4D4B-463E-8C1B-8325B3810497}"/>
              </a:ext>
            </a:extLst>
          </p:cNvPr>
          <p:cNvSpPr txBox="1"/>
          <p:nvPr/>
        </p:nvSpPr>
        <p:spPr>
          <a:xfrm>
            <a:off x="111069" y="1764299"/>
            <a:ext cx="3569310" cy="2031325"/>
          </a:xfrm>
          <a:prstGeom prst="rect">
            <a:avLst/>
          </a:prstGeom>
          <a:solidFill>
            <a:schemeClr val="bg2">
              <a:alpha val="78000"/>
            </a:schemeClr>
          </a:solidFill>
        </p:spPr>
        <p:txBody>
          <a:bodyPr wrap="none" rtlCol="0">
            <a:spAutoFit/>
          </a:bodyPr>
          <a:lstStyle/>
          <a:p>
            <a:r>
              <a:rPr kumimoji="1" lang="en-US" altLang="ja-JP" dirty="0"/>
              <a:t>Searches are challenging</a:t>
            </a:r>
          </a:p>
          <a:p>
            <a:pPr marL="285750" indent="-285750">
              <a:buFontTx/>
              <a:buChar char="-"/>
            </a:pPr>
            <a:r>
              <a:rPr kumimoji="1" lang="en-US" altLang="ja-JP" dirty="0"/>
              <a:t>Non-standard reconstruction</a:t>
            </a:r>
          </a:p>
          <a:p>
            <a:pPr marL="285750" indent="-285750">
              <a:buFontTx/>
              <a:buChar char="-"/>
            </a:pPr>
            <a:r>
              <a:rPr kumimoji="1" lang="en-US" altLang="ja-JP" dirty="0"/>
              <a:t>Dedicated algorithm (calibration)</a:t>
            </a:r>
          </a:p>
          <a:p>
            <a:endParaRPr kumimoji="1" lang="en-US" altLang="ja-JP" dirty="0"/>
          </a:p>
          <a:p>
            <a:r>
              <a:rPr kumimoji="1" lang="en-US" altLang="ja-JP" dirty="0"/>
              <a:t>Unconventional backgrounds</a:t>
            </a:r>
          </a:p>
          <a:p>
            <a:pPr marL="285750" indent="-285750">
              <a:buFontTx/>
              <a:buChar char="-"/>
            </a:pPr>
            <a:r>
              <a:rPr kumimoji="1" lang="en-US" altLang="ja-JP" dirty="0"/>
              <a:t>~free of SM backgrounds</a:t>
            </a:r>
          </a:p>
          <a:p>
            <a:pPr marL="285750" indent="-285750">
              <a:buFontTx/>
              <a:buChar char="-"/>
            </a:pPr>
            <a:r>
              <a:rPr kumimoji="1" lang="en-US" altLang="ja-JP" dirty="0"/>
              <a:t>Require data-driven estimates</a:t>
            </a:r>
            <a:endParaRPr kumimoji="1" lang="ja-JP" altLang="en-US" dirty="0"/>
          </a:p>
        </p:txBody>
      </p:sp>
      <p:pic>
        <p:nvPicPr>
          <p:cNvPr id="6" name="図 5">
            <a:extLst>
              <a:ext uri="{FF2B5EF4-FFF2-40B4-BE49-F238E27FC236}">
                <a16:creationId xmlns="" xmlns:a16="http://schemas.microsoft.com/office/drawing/2014/main" id="{AE5B1CA1-4DFC-4C0C-8094-EC487AA2C500}"/>
              </a:ext>
            </a:extLst>
          </p:cNvPr>
          <p:cNvPicPr>
            <a:picLocks noChangeAspect="1"/>
          </p:cNvPicPr>
          <p:nvPr/>
        </p:nvPicPr>
        <p:blipFill>
          <a:blip r:embed="rId3"/>
          <a:stretch>
            <a:fillRect/>
          </a:stretch>
        </p:blipFill>
        <p:spPr>
          <a:xfrm>
            <a:off x="220660" y="3923314"/>
            <a:ext cx="2056548" cy="1903074"/>
          </a:xfrm>
          <a:prstGeom prst="rect">
            <a:avLst/>
          </a:prstGeom>
        </p:spPr>
      </p:pic>
      <p:pic>
        <p:nvPicPr>
          <p:cNvPr id="7" name="図 6">
            <a:extLst>
              <a:ext uri="{FF2B5EF4-FFF2-40B4-BE49-F238E27FC236}">
                <a16:creationId xmlns="" xmlns:a16="http://schemas.microsoft.com/office/drawing/2014/main" id="{CBADEC29-300E-4AA5-9728-15FD81B2ED8C}"/>
              </a:ext>
            </a:extLst>
          </p:cNvPr>
          <p:cNvPicPr>
            <a:picLocks noChangeAspect="1"/>
          </p:cNvPicPr>
          <p:nvPr/>
        </p:nvPicPr>
        <p:blipFill>
          <a:blip r:embed="rId4"/>
          <a:stretch>
            <a:fillRect/>
          </a:stretch>
        </p:blipFill>
        <p:spPr>
          <a:xfrm>
            <a:off x="7414351" y="3205353"/>
            <a:ext cx="1729649" cy="1634227"/>
          </a:xfrm>
          <a:prstGeom prst="rect">
            <a:avLst/>
          </a:prstGeom>
        </p:spPr>
      </p:pic>
      <p:sp>
        <p:nvSpPr>
          <p:cNvPr id="8" name="正方形/長方形 7">
            <a:extLst>
              <a:ext uri="{FF2B5EF4-FFF2-40B4-BE49-F238E27FC236}">
                <a16:creationId xmlns="" xmlns:a16="http://schemas.microsoft.com/office/drawing/2014/main" id="{BE845FD1-9D9B-4F0C-ABA7-49B9E4F8A800}"/>
              </a:ext>
            </a:extLst>
          </p:cNvPr>
          <p:cNvSpPr/>
          <p:nvPr/>
        </p:nvSpPr>
        <p:spPr>
          <a:xfrm>
            <a:off x="40940" y="5810715"/>
            <a:ext cx="4798324" cy="923330"/>
          </a:xfrm>
          <a:prstGeom prst="rect">
            <a:avLst/>
          </a:prstGeom>
          <a:solidFill>
            <a:schemeClr val="accent1">
              <a:lumMod val="20000"/>
              <a:lumOff val="80000"/>
              <a:alpha val="36000"/>
            </a:schemeClr>
          </a:solidFill>
        </p:spPr>
        <p:txBody>
          <a:bodyPr wrap="square">
            <a:spAutoFit/>
          </a:bodyPr>
          <a:lstStyle/>
          <a:p>
            <a:r>
              <a:rPr lang="fr-FR" altLang="ja-JP" dirty="0"/>
              <a:t>require a very good understanding of the objects in the detector - we have now benefit from many years of smooth data taking and analysis.</a:t>
            </a:r>
          </a:p>
        </p:txBody>
      </p:sp>
      <p:sp>
        <p:nvSpPr>
          <p:cNvPr id="9" name="スライド番号プレースホルダー 8">
            <a:extLst>
              <a:ext uri="{FF2B5EF4-FFF2-40B4-BE49-F238E27FC236}">
                <a16:creationId xmlns="" xmlns:a16="http://schemas.microsoft.com/office/drawing/2014/main" id="{AA07EEBB-C906-4ED3-9EDD-EC7E174F9EE1}"/>
              </a:ext>
            </a:extLst>
          </p:cNvPr>
          <p:cNvSpPr>
            <a:spLocks noGrp="1"/>
          </p:cNvSpPr>
          <p:nvPr>
            <p:ph type="sldNum" sz="quarter" idx="12"/>
          </p:nvPr>
        </p:nvSpPr>
        <p:spPr/>
        <p:txBody>
          <a:bodyPr/>
          <a:lstStyle/>
          <a:p>
            <a:fld id="{9F29A391-9CBA-435F-88ED-285D799C78CB}" type="slidenum">
              <a:rPr lang="en-GB" smtClean="0"/>
              <a:t>6</a:t>
            </a:fld>
            <a:endParaRPr lang="en-GB"/>
          </a:p>
        </p:txBody>
      </p:sp>
      <p:sp>
        <p:nvSpPr>
          <p:cNvPr id="10" name="フッター プレースホルダー 9">
            <a:extLst>
              <a:ext uri="{FF2B5EF4-FFF2-40B4-BE49-F238E27FC236}">
                <a16:creationId xmlns="" xmlns:a16="http://schemas.microsoft.com/office/drawing/2014/main" id="{470BD1DA-8B10-4DF8-8C8C-BB6E68F3BC20}"/>
              </a:ext>
            </a:extLst>
          </p:cNvPr>
          <p:cNvSpPr>
            <a:spLocks noGrp="1"/>
          </p:cNvSpPr>
          <p:nvPr>
            <p:ph type="ftr" sz="quarter" idx="11"/>
          </p:nvPr>
        </p:nvSpPr>
        <p:spPr>
          <a:xfrm>
            <a:off x="4014271" y="6593699"/>
            <a:ext cx="3086100" cy="365125"/>
          </a:xfrm>
        </p:spPr>
        <p:txBody>
          <a:bodyPr/>
          <a:lstStyle/>
          <a:p>
            <a:r>
              <a:rPr lang="en-GB"/>
              <a:t>TYL/FJPPL Jeju May 10-12, 2019</a:t>
            </a:r>
          </a:p>
        </p:txBody>
      </p:sp>
      <p:sp>
        <p:nvSpPr>
          <p:cNvPr id="11" name="テキスト ボックス 10">
            <a:extLst>
              <a:ext uri="{FF2B5EF4-FFF2-40B4-BE49-F238E27FC236}">
                <a16:creationId xmlns="" xmlns:a16="http://schemas.microsoft.com/office/drawing/2014/main" id="{B4C22916-2268-431B-A091-03596E268D4D}"/>
              </a:ext>
            </a:extLst>
          </p:cNvPr>
          <p:cNvSpPr txBox="1"/>
          <p:nvPr/>
        </p:nvSpPr>
        <p:spPr>
          <a:xfrm rot="2501495">
            <a:off x="8010988" y="4266150"/>
            <a:ext cx="792205" cy="276999"/>
          </a:xfrm>
          <a:prstGeom prst="rect">
            <a:avLst/>
          </a:prstGeom>
          <a:noFill/>
        </p:spPr>
        <p:txBody>
          <a:bodyPr wrap="none" rtlCol="0">
            <a:spAutoFit/>
          </a:bodyPr>
          <a:lstStyle/>
          <a:p>
            <a:r>
              <a:rPr kumimoji="1" lang="en-US" altLang="ja-JP" sz="1200" dirty="0">
                <a:solidFill>
                  <a:srgbClr val="FF0000"/>
                </a:solidFill>
              </a:rPr>
              <a:t>Dark QCD</a:t>
            </a:r>
            <a:endParaRPr kumimoji="1" lang="ja-JP" altLang="en-US" sz="1200" dirty="0">
              <a:solidFill>
                <a:srgbClr val="FF0000"/>
              </a:solidFill>
            </a:endParaRPr>
          </a:p>
        </p:txBody>
      </p:sp>
      <p:sp>
        <p:nvSpPr>
          <p:cNvPr id="12" name="テキスト ボックス 11">
            <a:extLst>
              <a:ext uri="{FF2B5EF4-FFF2-40B4-BE49-F238E27FC236}">
                <a16:creationId xmlns="" xmlns:a16="http://schemas.microsoft.com/office/drawing/2014/main" id="{CA725D63-7067-40F6-BFB6-AC9B5DA744CA}"/>
              </a:ext>
            </a:extLst>
          </p:cNvPr>
          <p:cNvSpPr txBox="1"/>
          <p:nvPr/>
        </p:nvSpPr>
        <p:spPr>
          <a:xfrm rot="1105295">
            <a:off x="656121" y="4309864"/>
            <a:ext cx="1087477" cy="461665"/>
          </a:xfrm>
          <a:prstGeom prst="rect">
            <a:avLst/>
          </a:prstGeom>
          <a:noFill/>
        </p:spPr>
        <p:txBody>
          <a:bodyPr wrap="none" rtlCol="0">
            <a:spAutoFit/>
          </a:bodyPr>
          <a:lstStyle/>
          <a:p>
            <a:r>
              <a:rPr kumimoji="1" lang="en-US" altLang="ja-JP" sz="1200" dirty="0">
                <a:solidFill>
                  <a:srgbClr val="FF0000"/>
                </a:solidFill>
              </a:rPr>
              <a:t>Higgs portal</a:t>
            </a:r>
          </a:p>
          <a:p>
            <a:r>
              <a:rPr kumimoji="1" lang="en-US" altLang="ja-JP" sz="1200" dirty="0">
                <a:solidFill>
                  <a:srgbClr val="FF0000"/>
                </a:solidFill>
              </a:rPr>
              <a:t>Small coupling</a:t>
            </a:r>
            <a:endParaRPr kumimoji="1" lang="ja-JP" altLang="en-US" sz="1200" dirty="0">
              <a:solidFill>
                <a:srgbClr val="FF0000"/>
              </a:solidFill>
            </a:endParaRPr>
          </a:p>
        </p:txBody>
      </p:sp>
      <p:sp>
        <p:nvSpPr>
          <p:cNvPr id="13" name="テキスト ボックス 12">
            <a:extLst>
              <a:ext uri="{FF2B5EF4-FFF2-40B4-BE49-F238E27FC236}">
                <a16:creationId xmlns="" xmlns:a16="http://schemas.microsoft.com/office/drawing/2014/main" id="{16087146-CA81-4AE6-8D1F-DC263F275818}"/>
              </a:ext>
            </a:extLst>
          </p:cNvPr>
          <p:cNvSpPr txBox="1"/>
          <p:nvPr/>
        </p:nvSpPr>
        <p:spPr>
          <a:xfrm>
            <a:off x="7025694" y="3266368"/>
            <a:ext cx="1336584" cy="338554"/>
          </a:xfrm>
          <a:prstGeom prst="rect">
            <a:avLst/>
          </a:prstGeom>
          <a:noFill/>
        </p:spPr>
        <p:txBody>
          <a:bodyPr wrap="none" rtlCol="0">
            <a:spAutoFit/>
          </a:bodyPr>
          <a:lstStyle/>
          <a:p>
            <a:r>
              <a:rPr kumimoji="1" lang="en-US" altLang="ja-JP" sz="1600" b="1" dirty="0"/>
              <a:t>emerging jets</a:t>
            </a:r>
            <a:endParaRPr kumimoji="1" lang="ja-JP" altLang="en-US" sz="1600" b="1" dirty="0"/>
          </a:p>
        </p:txBody>
      </p:sp>
      <p:sp>
        <p:nvSpPr>
          <p:cNvPr id="15" name="テキスト ボックス 14">
            <a:extLst>
              <a:ext uri="{FF2B5EF4-FFF2-40B4-BE49-F238E27FC236}">
                <a16:creationId xmlns="" xmlns:a16="http://schemas.microsoft.com/office/drawing/2014/main" id="{1A0652AB-0A7C-483B-91A4-F534A32D82E1}"/>
              </a:ext>
            </a:extLst>
          </p:cNvPr>
          <p:cNvSpPr txBox="1"/>
          <p:nvPr/>
        </p:nvSpPr>
        <p:spPr>
          <a:xfrm>
            <a:off x="7244918" y="5896538"/>
            <a:ext cx="1034257" cy="369332"/>
          </a:xfrm>
          <a:prstGeom prst="rect">
            <a:avLst/>
          </a:prstGeom>
          <a:noFill/>
        </p:spPr>
        <p:txBody>
          <a:bodyPr wrap="none" rtlCol="0">
            <a:spAutoFit/>
          </a:bodyPr>
          <a:lstStyle/>
          <a:p>
            <a:r>
              <a:rPr kumimoji="1" lang="en-US" altLang="ja-JP" dirty="0"/>
              <a:t>H. Russel</a:t>
            </a:r>
            <a:endParaRPr kumimoji="1" lang="ja-JP" altLang="en-US" dirty="0"/>
          </a:p>
        </p:txBody>
      </p:sp>
    </p:spTree>
    <p:extLst>
      <p:ext uri="{BB962C8B-B14F-4D97-AF65-F5344CB8AC3E}">
        <p14:creationId xmlns:p14="http://schemas.microsoft.com/office/powerpoint/2010/main" val="2810396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A2A874-9D5D-FA41-9D20-56EE8A450962}"/>
              </a:ext>
            </a:extLst>
          </p:cNvPr>
          <p:cNvSpPr>
            <a:spLocks noGrp="1"/>
          </p:cNvSpPr>
          <p:nvPr>
            <p:ph type="title"/>
          </p:nvPr>
        </p:nvSpPr>
        <p:spPr>
          <a:xfrm>
            <a:off x="342211" y="305438"/>
            <a:ext cx="7886700" cy="586069"/>
          </a:xfrm>
        </p:spPr>
        <p:txBody>
          <a:bodyPr>
            <a:normAutofit fontScale="90000"/>
          </a:bodyPr>
          <a:lstStyle/>
          <a:p>
            <a:r>
              <a:rPr lang="en-CA" sz="3200" dirty="0">
                <a:latin typeface="Arial Black" panose="020B0A04020102020204" pitchFamily="34" charset="0"/>
              </a:rPr>
              <a:t>FIMP LLPs/dark QCD LLPs: Link to DM</a:t>
            </a:r>
          </a:p>
        </p:txBody>
      </p:sp>
      <p:sp>
        <p:nvSpPr>
          <p:cNvPr id="3" name="Content Placeholder 2">
            <a:extLst>
              <a:ext uri="{FF2B5EF4-FFF2-40B4-BE49-F238E27FC236}">
                <a16:creationId xmlns="" xmlns:a16="http://schemas.microsoft.com/office/drawing/2014/main" id="{735B28D0-70E8-DD4F-94B0-10BC70B191D6}"/>
              </a:ext>
            </a:extLst>
          </p:cNvPr>
          <p:cNvSpPr>
            <a:spLocks noGrp="1"/>
          </p:cNvSpPr>
          <p:nvPr>
            <p:ph idx="1"/>
          </p:nvPr>
        </p:nvSpPr>
        <p:spPr>
          <a:xfrm>
            <a:off x="261889" y="1190462"/>
            <a:ext cx="8583319" cy="2157897"/>
          </a:xfrm>
        </p:spPr>
        <p:txBody>
          <a:bodyPr>
            <a:noAutofit/>
          </a:bodyPr>
          <a:lstStyle/>
          <a:p>
            <a:r>
              <a:rPr lang="fr-FR" sz="1600" dirty="0"/>
              <a:t>The WIMP scenario is based on the freeze-out idea: DM particles are created in abundance in the early universe and density freezed out as the universe expands</a:t>
            </a:r>
          </a:p>
          <a:p>
            <a:r>
              <a:rPr lang="fr-FR" sz="1800" b="1" dirty="0"/>
              <a:t>Another idea is that we could have a ‘freeze-in’  –&gt; DM are created from decays of SM particles but with very small couplings (</a:t>
            </a:r>
            <a:r>
              <a:rPr lang="fr-FR" sz="1800" b="1" dirty="0">
                <a:solidFill>
                  <a:srgbClr val="FF0000"/>
                </a:solidFill>
              </a:rPr>
              <a:t>FIMP </a:t>
            </a:r>
            <a:r>
              <a:rPr lang="fr-FR" sz="1800" b="1" dirty="0"/>
              <a:t>= feebly interacting massive particles</a:t>
            </a:r>
            <a:r>
              <a:rPr lang="fr-FR" sz="1800" dirty="0"/>
              <a:t>)</a:t>
            </a:r>
          </a:p>
          <a:p>
            <a:pPr lvl="1"/>
            <a:r>
              <a:rPr lang="fr-FR" sz="1800" dirty="0">
                <a:solidFill>
                  <a:srgbClr val="00B0F0"/>
                </a:solidFill>
              </a:rPr>
              <a:t>Small couplings </a:t>
            </a:r>
            <a:r>
              <a:rPr lang="fr-FR" sz="1800" dirty="0">
                <a:solidFill>
                  <a:srgbClr val="00B0F0"/>
                </a:solidFill>
                <a:sym typeface="Wingdings" pitchFamily="2" charset="2"/>
              </a:rPr>
              <a:t> if created, can be long-lived; new search domain</a:t>
            </a:r>
          </a:p>
          <a:p>
            <a:r>
              <a:rPr lang="fr-FR" sz="1800" b="1" dirty="0"/>
              <a:t>a more complex ‘dark sector’, as « dark QCD » where the lightest baryon might be stable and give rise to DM:</a:t>
            </a:r>
          </a:p>
        </p:txBody>
      </p:sp>
      <p:pic>
        <p:nvPicPr>
          <p:cNvPr id="7" name="Picture 6">
            <a:extLst>
              <a:ext uri="{FF2B5EF4-FFF2-40B4-BE49-F238E27FC236}">
                <a16:creationId xmlns="" xmlns:a16="http://schemas.microsoft.com/office/drawing/2014/main" id="{0EDA3845-5F3D-5F49-A907-E2C15C03CA86}"/>
              </a:ext>
            </a:extLst>
          </p:cNvPr>
          <p:cNvPicPr>
            <a:picLocks noChangeAspect="1"/>
          </p:cNvPicPr>
          <p:nvPr/>
        </p:nvPicPr>
        <p:blipFill>
          <a:blip r:embed="rId2"/>
          <a:stretch>
            <a:fillRect/>
          </a:stretch>
        </p:blipFill>
        <p:spPr>
          <a:xfrm>
            <a:off x="261889" y="3601901"/>
            <a:ext cx="5302446" cy="3031555"/>
          </a:xfrm>
          <a:prstGeom prst="rect">
            <a:avLst/>
          </a:prstGeom>
        </p:spPr>
      </p:pic>
      <p:sp>
        <p:nvSpPr>
          <p:cNvPr id="8" name="TextBox 7">
            <a:extLst>
              <a:ext uri="{FF2B5EF4-FFF2-40B4-BE49-F238E27FC236}">
                <a16:creationId xmlns="" xmlns:a16="http://schemas.microsoft.com/office/drawing/2014/main" id="{9CAB1D6D-3479-8246-A841-3193F812988F}"/>
              </a:ext>
            </a:extLst>
          </p:cNvPr>
          <p:cNvSpPr txBox="1"/>
          <p:nvPr/>
        </p:nvSpPr>
        <p:spPr>
          <a:xfrm>
            <a:off x="630851" y="3399424"/>
            <a:ext cx="2052998" cy="276999"/>
          </a:xfrm>
          <a:prstGeom prst="rect">
            <a:avLst/>
          </a:prstGeom>
          <a:noFill/>
        </p:spPr>
        <p:txBody>
          <a:bodyPr wrap="none" rtlCol="0">
            <a:spAutoFit/>
          </a:bodyPr>
          <a:lstStyle/>
          <a:p>
            <a:r>
              <a:rPr lang="en-CA" sz="1200" dirty="0"/>
              <a:t>P. </a:t>
            </a:r>
            <a:r>
              <a:rPr lang="en-CA" sz="1200" dirty="0" err="1"/>
              <a:t>Schwaller</a:t>
            </a:r>
            <a:r>
              <a:rPr lang="en-CA" sz="1200" dirty="0"/>
              <a:t> et al. (JHEP-2015)</a:t>
            </a:r>
          </a:p>
        </p:txBody>
      </p:sp>
      <p:cxnSp>
        <p:nvCxnSpPr>
          <p:cNvPr id="13" name="Straight Arrow Connector 12">
            <a:extLst>
              <a:ext uri="{FF2B5EF4-FFF2-40B4-BE49-F238E27FC236}">
                <a16:creationId xmlns="" xmlns:a16="http://schemas.microsoft.com/office/drawing/2014/main" id="{D0EAF2CE-8EB4-AA41-8549-FD75144D23DD}"/>
              </a:ext>
            </a:extLst>
          </p:cNvPr>
          <p:cNvCxnSpPr>
            <a:cxnSpLocks/>
          </p:cNvCxnSpPr>
          <p:nvPr/>
        </p:nvCxnSpPr>
        <p:spPr>
          <a:xfrm flipH="1">
            <a:off x="5427716" y="5998323"/>
            <a:ext cx="2265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CF0DA4D5-E043-0C41-B401-2DB261B7ED1A}"/>
              </a:ext>
            </a:extLst>
          </p:cNvPr>
          <p:cNvSpPr/>
          <p:nvPr/>
        </p:nvSpPr>
        <p:spPr>
          <a:xfrm>
            <a:off x="5654224" y="5802479"/>
            <a:ext cx="3563819" cy="830997"/>
          </a:xfrm>
          <a:prstGeom prst="rect">
            <a:avLst/>
          </a:prstGeom>
        </p:spPr>
        <p:txBody>
          <a:bodyPr wrap="square">
            <a:spAutoFit/>
          </a:bodyPr>
          <a:lstStyle/>
          <a:p>
            <a:r>
              <a:rPr lang="fr-FR" sz="1600" dirty="0"/>
              <a:t>Can create dark showers in the detector </a:t>
            </a:r>
          </a:p>
          <a:p>
            <a:r>
              <a:rPr lang="fr-FR" sz="1600" dirty="0"/>
              <a:t>=&gt; Detectable by unusual tracking and calorimetric properties of the jets</a:t>
            </a:r>
          </a:p>
        </p:txBody>
      </p:sp>
      <p:sp>
        <p:nvSpPr>
          <p:cNvPr id="16" name="Slide Number Placeholder 15">
            <a:extLst>
              <a:ext uri="{FF2B5EF4-FFF2-40B4-BE49-F238E27FC236}">
                <a16:creationId xmlns="" xmlns:a16="http://schemas.microsoft.com/office/drawing/2014/main" id="{14A242C6-C8FC-2B4F-9E7E-8F477CBD214B}"/>
              </a:ext>
            </a:extLst>
          </p:cNvPr>
          <p:cNvSpPr>
            <a:spLocks noGrp="1"/>
          </p:cNvSpPr>
          <p:nvPr>
            <p:ph type="sldNum" sz="quarter" idx="12"/>
          </p:nvPr>
        </p:nvSpPr>
        <p:spPr/>
        <p:txBody>
          <a:bodyPr/>
          <a:lstStyle/>
          <a:p>
            <a:fld id="{AD191B8B-BD69-A641-8973-4B1E8C13B867}" type="slidenum">
              <a:rPr lang="en-CA" smtClean="0"/>
              <a:t>7</a:t>
            </a:fld>
            <a:endParaRPr lang="en-CA"/>
          </a:p>
        </p:txBody>
      </p:sp>
      <p:sp>
        <p:nvSpPr>
          <p:cNvPr id="4" name="フッター プレースホルダー 3">
            <a:extLst>
              <a:ext uri="{FF2B5EF4-FFF2-40B4-BE49-F238E27FC236}">
                <a16:creationId xmlns="" xmlns:a16="http://schemas.microsoft.com/office/drawing/2014/main" id="{C126C209-38C8-4FEF-A30C-1F9CECBF5B78}"/>
              </a:ext>
            </a:extLst>
          </p:cNvPr>
          <p:cNvSpPr>
            <a:spLocks noGrp="1"/>
          </p:cNvSpPr>
          <p:nvPr>
            <p:ph type="ftr" sz="quarter" idx="11"/>
          </p:nvPr>
        </p:nvSpPr>
        <p:spPr/>
        <p:txBody>
          <a:bodyPr/>
          <a:lstStyle/>
          <a:p>
            <a:r>
              <a:rPr lang="en-GB"/>
              <a:t>TYL/FJPPL Jeju May 10-12, 2019</a:t>
            </a:r>
          </a:p>
        </p:txBody>
      </p:sp>
      <p:sp>
        <p:nvSpPr>
          <p:cNvPr id="5" name="テキスト ボックス 4">
            <a:extLst>
              <a:ext uri="{FF2B5EF4-FFF2-40B4-BE49-F238E27FC236}">
                <a16:creationId xmlns="" xmlns:a16="http://schemas.microsoft.com/office/drawing/2014/main" id="{390B09A4-9F02-4BD3-ADFB-1413162065A8}"/>
              </a:ext>
            </a:extLst>
          </p:cNvPr>
          <p:cNvSpPr txBox="1"/>
          <p:nvPr/>
        </p:nvSpPr>
        <p:spPr>
          <a:xfrm>
            <a:off x="5241831" y="4723949"/>
            <a:ext cx="2623026" cy="369332"/>
          </a:xfrm>
          <a:prstGeom prst="rect">
            <a:avLst/>
          </a:prstGeom>
          <a:noFill/>
        </p:spPr>
        <p:txBody>
          <a:bodyPr wrap="none" rtlCol="0">
            <a:spAutoFit/>
          </a:bodyPr>
          <a:lstStyle/>
          <a:p>
            <a:r>
              <a:rPr kumimoji="1" lang="en-US" altLang="ja-JP" dirty="0"/>
              <a:t>~mass (</a:t>
            </a:r>
            <a:r>
              <a:rPr kumimoji="1" lang="en-US" altLang="ja-JP" i="1" dirty="0" err="1"/>
              <a:t>pD</a:t>
            </a:r>
            <a:r>
              <a:rPr kumimoji="1" lang="en-US" altLang="ja-JP" dirty="0"/>
              <a:t>,..)~O(1-10GeV)</a:t>
            </a:r>
            <a:endParaRPr kumimoji="1" lang="ja-JP" altLang="en-US" dirty="0"/>
          </a:p>
        </p:txBody>
      </p:sp>
      <p:sp>
        <p:nvSpPr>
          <p:cNvPr id="6" name="テキスト ボックス 5">
            <a:extLst>
              <a:ext uri="{FF2B5EF4-FFF2-40B4-BE49-F238E27FC236}">
                <a16:creationId xmlns="" xmlns:a16="http://schemas.microsoft.com/office/drawing/2014/main" id="{7B114A50-4BD1-45F5-8696-FE3AB9170E56}"/>
              </a:ext>
            </a:extLst>
          </p:cNvPr>
          <p:cNvSpPr txBox="1"/>
          <p:nvPr/>
        </p:nvSpPr>
        <p:spPr>
          <a:xfrm>
            <a:off x="5461309" y="5093281"/>
            <a:ext cx="3756734" cy="646331"/>
          </a:xfrm>
          <a:prstGeom prst="rect">
            <a:avLst/>
          </a:prstGeom>
          <a:noFill/>
        </p:spPr>
        <p:txBody>
          <a:bodyPr wrap="none" rtlCol="0">
            <a:spAutoFit/>
          </a:bodyPr>
          <a:lstStyle/>
          <a:p>
            <a:r>
              <a:rPr kumimoji="1" lang="en-US" altLang="ja-JP" i="1" dirty="0" err="1"/>
              <a:t>pD</a:t>
            </a:r>
            <a:r>
              <a:rPr kumimoji="1" lang="en-US" altLang="ja-JP" i="1" dirty="0"/>
              <a:t>,…Dark baryon number</a:t>
            </a:r>
            <a:r>
              <a:rPr kumimoji="1" lang="en-US" altLang="ja-JP" dirty="0"/>
              <a:t>=&gt;DM</a:t>
            </a:r>
          </a:p>
          <a:p>
            <a:r>
              <a:rPr kumimoji="1" lang="en-US" altLang="ja-JP" i="1" dirty="0"/>
              <a:t>πD</a:t>
            </a:r>
            <a:r>
              <a:rPr kumimoji="1" lang="en-US" altLang="ja-JP" dirty="0"/>
              <a:t>…unstable decaying to SM particles</a:t>
            </a:r>
            <a:endParaRPr kumimoji="1" lang="ja-JP" altLang="en-US" dirty="0"/>
          </a:p>
        </p:txBody>
      </p:sp>
      <p:sp>
        <p:nvSpPr>
          <p:cNvPr id="17" name="TextBox 7">
            <a:extLst>
              <a:ext uri="{FF2B5EF4-FFF2-40B4-BE49-F238E27FC236}">
                <a16:creationId xmlns="" xmlns:a16="http://schemas.microsoft.com/office/drawing/2014/main" id="{8002F7F5-B7FD-4F41-832A-761A6B027628}"/>
              </a:ext>
            </a:extLst>
          </p:cNvPr>
          <p:cNvSpPr txBox="1"/>
          <p:nvPr/>
        </p:nvSpPr>
        <p:spPr>
          <a:xfrm>
            <a:off x="3843364" y="3379793"/>
            <a:ext cx="2150012" cy="276999"/>
          </a:xfrm>
          <a:prstGeom prst="rect">
            <a:avLst/>
          </a:prstGeom>
          <a:noFill/>
        </p:spPr>
        <p:txBody>
          <a:bodyPr wrap="none" rtlCol="0">
            <a:spAutoFit/>
          </a:bodyPr>
          <a:lstStyle/>
          <a:p>
            <a:r>
              <a:rPr lang="en-CA" sz="1200" dirty="0"/>
              <a:t>P. </a:t>
            </a:r>
            <a:r>
              <a:rPr lang="en-CA" sz="1200" dirty="0" err="1"/>
              <a:t>Schwaller</a:t>
            </a:r>
            <a:r>
              <a:rPr lang="en-CA" sz="1200" dirty="0"/>
              <a:t> (</a:t>
            </a:r>
            <a:r>
              <a:rPr lang="en-CA" sz="1200" dirty="0" err="1"/>
              <a:t>Moriond</a:t>
            </a:r>
            <a:r>
              <a:rPr lang="en-CA" sz="1200" dirty="0"/>
              <a:t> EW2019)</a:t>
            </a:r>
          </a:p>
        </p:txBody>
      </p:sp>
      <p:sp>
        <p:nvSpPr>
          <p:cNvPr id="15" name="テキスト ボックス 14">
            <a:extLst>
              <a:ext uri="{FF2B5EF4-FFF2-40B4-BE49-F238E27FC236}">
                <a16:creationId xmlns="" xmlns:a16="http://schemas.microsoft.com/office/drawing/2014/main" id="{D752A9B8-76F8-4292-B4F6-128EC0BC247E}"/>
              </a:ext>
            </a:extLst>
          </p:cNvPr>
          <p:cNvSpPr txBox="1"/>
          <p:nvPr/>
        </p:nvSpPr>
        <p:spPr>
          <a:xfrm>
            <a:off x="7436133" y="2358762"/>
            <a:ext cx="1514325" cy="276999"/>
          </a:xfrm>
          <a:prstGeom prst="rect">
            <a:avLst/>
          </a:prstGeom>
          <a:noFill/>
        </p:spPr>
        <p:txBody>
          <a:bodyPr wrap="none" rtlCol="0">
            <a:spAutoFit/>
          </a:bodyPr>
          <a:lstStyle/>
          <a:p>
            <a:r>
              <a:rPr kumimoji="1" lang="en-US" altLang="ja-JP" sz="1200" dirty="0"/>
              <a:t>Hall et al. (JHEP2010)</a:t>
            </a:r>
            <a:endParaRPr kumimoji="1" lang="ja-JP" altLang="en-US" sz="1200" dirty="0"/>
          </a:p>
        </p:txBody>
      </p:sp>
    </p:spTree>
    <p:extLst>
      <p:ext uri="{BB962C8B-B14F-4D97-AF65-F5344CB8AC3E}">
        <p14:creationId xmlns:p14="http://schemas.microsoft.com/office/powerpoint/2010/main" val="2897331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A2A874-9D5D-FA41-9D20-56EE8A450962}"/>
              </a:ext>
            </a:extLst>
          </p:cNvPr>
          <p:cNvSpPr>
            <a:spLocks noGrp="1"/>
          </p:cNvSpPr>
          <p:nvPr>
            <p:ph type="title"/>
          </p:nvPr>
        </p:nvSpPr>
        <p:spPr>
          <a:xfrm>
            <a:off x="318102" y="201262"/>
            <a:ext cx="7886700" cy="676790"/>
          </a:xfrm>
        </p:spPr>
        <p:txBody>
          <a:bodyPr>
            <a:normAutofit/>
          </a:bodyPr>
          <a:lstStyle/>
          <a:p>
            <a:r>
              <a:rPr lang="en-CA" sz="2800" dirty="0">
                <a:latin typeface="Arial Black" panose="020B0A04020102020204" pitchFamily="34" charset="0"/>
              </a:rPr>
              <a:t>Dark QCD signature scenario</a:t>
            </a:r>
          </a:p>
        </p:txBody>
      </p:sp>
      <p:sp>
        <p:nvSpPr>
          <p:cNvPr id="3" name="Content Placeholder 2">
            <a:extLst>
              <a:ext uri="{FF2B5EF4-FFF2-40B4-BE49-F238E27FC236}">
                <a16:creationId xmlns="" xmlns:a16="http://schemas.microsoft.com/office/drawing/2014/main" id="{735B28D0-70E8-DD4F-94B0-10BC70B191D6}"/>
              </a:ext>
            </a:extLst>
          </p:cNvPr>
          <p:cNvSpPr>
            <a:spLocks noGrp="1"/>
          </p:cNvSpPr>
          <p:nvPr>
            <p:ph idx="1"/>
          </p:nvPr>
        </p:nvSpPr>
        <p:spPr>
          <a:xfrm>
            <a:off x="110510" y="846689"/>
            <a:ext cx="7886700" cy="550753"/>
          </a:xfrm>
        </p:spPr>
        <p:txBody>
          <a:bodyPr>
            <a:normAutofit fontScale="55000" lnSpcReduction="20000"/>
          </a:bodyPr>
          <a:lstStyle/>
          <a:p>
            <a:pPr>
              <a:lnSpc>
                <a:spcPct val="70000"/>
              </a:lnSpc>
            </a:pPr>
            <a:r>
              <a:rPr lang="fr-FR" sz="3500" dirty="0"/>
              <a:t>Can lead to multiple signatures*:</a:t>
            </a:r>
          </a:p>
          <a:p>
            <a:pPr marL="0" indent="0">
              <a:lnSpc>
                <a:spcPct val="70000"/>
              </a:lnSpc>
              <a:buNone/>
            </a:pPr>
            <a:r>
              <a:rPr lang="fr-FR" sz="3500" dirty="0"/>
              <a:t>   Lifetime pf </a:t>
            </a:r>
            <a:r>
              <a:rPr lang="en-US" altLang="ja-JP" sz="3500" dirty="0"/>
              <a:t>πD</a:t>
            </a:r>
            <a:r>
              <a:rPr lang="ja-JP" altLang="en-US" sz="3500" dirty="0"/>
              <a:t>　</a:t>
            </a:r>
            <a:r>
              <a:rPr lang="en-US" altLang="ja-JP" sz="3500" dirty="0"/>
              <a:t>vs  % stable hadrons in a jet</a:t>
            </a:r>
            <a:endParaRPr lang="fr-FR" sz="3500" dirty="0"/>
          </a:p>
          <a:p>
            <a:pPr marL="0" indent="0">
              <a:lnSpc>
                <a:spcPct val="70000"/>
              </a:lnSpc>
              <a:buNone/>
            </a:pPr>
            <a:endParaRPr lang="en-CA" sz="1800" dirty="0"/>
          </a:p>
        </p:txBody>
      </p:sp>
      <p:sp>
        <p:nvSpPr>
          <p:cNvPr id="6" name="Rectangle 5">
            <a:extLst>
              <a:ext uri="{FF2B5EF4-FFF2-40B4-BE49-F238E27FC236}">
                <a16:creationId xmlns="" xmlns:a16="http://schemas.microsoft.com/office/drawing/2014/main" id="{4A722243-62B7-9D4A-9093-4AF6A5AB6494}"/>
              </a:ext>
            </a:extLst>
          </p:cNvPr>
          <p:cNvSpPr/>
          <p:nvPr/>
        </p:nvSpPr>
        <p:spPr>
          <a:xfrm>
            <a:off x="5259920" y="854136"/>
            <a:ext cx="4028605" cy="507831"/>
          </a:xfrm>
          <a:prstGeom prst="rect">
            <a:avLst/>
          </a:prstGeom>
        </p:spPr>
        <p:txBody>
          <a:bodyPr wrap="square">
            <a:spAutoFit/>
          </a:bodyPr>
          <a:lstStyle/>
          <a:p>
            <a:r>
              <a:rPr lang="en-CA" sz="1350" dirty="0"/>
              <a:t>* See </a:t>
            </a:r>
            <a:r>
              <a:rPr lang="en-CA" sz="1350" dirty="0" err="1"/>
              <a:t>Park&amp;Zhang</a:t>
            </a:r>
            <a:r>
              <a:rPr lang="en-CA" sz="1350" dirty="0"/>
              <a:t>: </a:t>
            </a:r>
            <a:r>
              <a:rPr lang="en-CA" sz="1350" dirty="0">
                <a:hlinkClick r:id="rId3"/>
              </a:rPr>
              <a:t>https://arxiv.org/abs/1712.09279</a:t>
            </a:r>
            <a:r>
              <a:rPr lang="en-CA" sz="1350" dirty="0"/>
              <a:t> (plots taken from there) </a:t>
            </a:r>
          </a:p>
        </p:txBody>
      </p:sp>
      <p:pic>
        <p:nvPicPr>
          <p:cNvPr id="5" name="Picture 4">
            <a:extLst>
              <a:ext uri="{FF2B5EF4-FFF2-40B4-BE49-F238E27FC236}">
                <a16:creationId xmlns="" xmlns:a16="http://schemas.microsoft.com/office/drawing/2014/main" id="{B60A2884-AEBD-AC47-AE84-737F12A6094B}"/>
              </a:ext>
            </a:extLst>
          </p:cNvPr>
          <p:cNvPicPr>
            <a:picLocks noChangeAspect="1"/>
          </p:cNvPicPr>
          <p:nvPr/>
        </p:nvPicPr>
        <p:blipFill>
          <a:blip r:embed="rId4"/>
          <a:stretch>
            <a:fillRect/>
          </a:stretch>
        </p:blipFill>
        <p:spPr>
          <a:xfrm>
            <a:off x="3071224" y="1296923"/>
            <a:ext cx="2914259" cy="2639727"/>
          </a:xfrm>
          <a:prstGeom prst="rect">
            <a:avLst/>
          </a:prstGeom>
        </p:spPr>
      </p:pic>
      <p:cxnSp>
        <p:nvCxnSpPr>
          <p:cNvPr id="11" name="Straight Arrow Connector 10">
            <a:extLst>
              <a:ext uri="{FF2B5EF4-FFF2-40B4-BE49-F238E27FC236}">
                <a16:creationId xmlns="" xmlns:a16="http://schemas.microsoft.com/office/drawing/2014/main" id="{A980EB7B-F457-8C42-BC25-92C6D2636F6B}"/>
              </a:ext>
            </a:extLst>
          </p:cNvPr>
          <p:cNvCxnSpPr>
            <a:cxnSpLocks/>
          </p:cNvCxnSpPr>
          <p:nvPr/>
        </p:nvCxnSpPr>
        <p:spPr>
          <a:xfrm flipH="1">
            <a:off x="5259921" y="1736716"/>
            <a:ext cx="969820" cy="388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5E934F77-D4E8-904F-AAD4-44BB19E6C867}"/>
              </a:ext>
            </a:extLst>
          </p:cNvPr>
          <p:cNvSpPr txBox="1"/>
          <p:nvPr/>
        </p:nvSpPr>
        <p:spPr>
          <a:xfrm>
            <a:off x="6124407" y="1495049"/>
            <a:ext cx="2479974" cy="369332"/>
          </a:xfrm>
          <a:prstGeom prst="rect">
            <a:avLst/>
          </a:prstGeom>
          <a:noFill/>
        </p:spPr>
        <p:txBody>
          <a:bodyPr wrap="none" rtlCol="0">
            <a:spAutoFit/>
          </a:bodyPr>
          <a:lstStyle/>
          <a:p>
            <a:r>
              <a:rPr lang="en-CA" dirty="0">
                <a:solidFill>
                  <a:schemeClr val="accent2">
                    <a:lumMod val="75000"/>
                  </a:schemeClr>
                </a:solidFill>
              </a:rPr>
              <a:t>“Usual” MET+X searches</a:t>
            </a:r>
          </a:p>
        </p:txBody>
      </p:sp>
      <p:cxnSp>
        <p:nvCxnSpPr>
          <p:cNvPr id="15" name="Straight Arrow Connector 14">
            <a:extLst>
              <a:ext uri="{FF2B5EF4-FFF2-40B4-BE49-F238E27FC236}">
                <a16:creationId xmlns="" xmlns:a16="http://schemas.microsoft.com/office/drawing/2014/main" id="{5549BEA3-4362-2445-A6AF-6BCBAF376955}"/>
              </a:ext>
            </a:extLst>
          </p:cNvPr>
          <p:cNvCxnSpPr>
            <a:cxnSpLocks/>
          </p:cNvCxnSpPr>
          <p:nvPr/>
        </p:nvCxnSpPr>
        <p:spPr>
          <a:xfrm>
            <a:off x="3010923" y="2122176"/>
            <a:ext cx="857622" cy="213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389D067E-93F2-5C43-8F53-356B2D537F5E}"/>
              </a:ext>
            </a:extLst>
          </p:cNvPr>
          <p:cNvSpPr txBox="1"/>
          <p:nvPr/>
        </p:nvSpPr>
        <p:spPr>
          <a:xfrm>
            <a:off x="162559" y="1834442"/>
            <a:ext cx="2856616" cy="369332"/>
          </a:xfrm>
          <a:prstGeom prst="rect">
            <a:avLst/>
          </a:prstGeom>
          <a:noFill/>
        </p:spPr>
        <p:txBody>
          <a:bodyPr wrap="none" rtlCol="0">
            <a:spAutoFit/>
          </a:bodyPr>
          <a:lstStyle/>
          <a:p>
            <a:r>
              <a:rPr lang="en-CA" dirty="0">
                <a:solidFill>
                  <a:schemeClr val="accent2">
                    <a:lumMod val="75000"/>
                  </a:schemeClr>
                </a:solidFill>
              </a:rPr>
              <a:t>Displaced vertices in the jets</a:t>
            </a:r>
          </a:p>
        </p:txBody>
      </p:sp>
      <p:cxnSp>
        <p:nvCxnSpPr>
          <p:cNvPr id="22" name="Straight Arrow Connector 21">
            <a:extLst>
              <a:ext uri="{FF2B5EF4-FFF2-40B4-BE49-F238E27FC236}">
                <a16:creationId xmlns="" xmlns:a16="http://schemas.microsoft.com/office/drawing/2014/main" id="{86AEFA57-87F3-A24B-9910-8F921A77825E}"/>
              </a:ext>
            </a:extLst>
          </p:cNvPr>
          <p:cNvCxnSpPr>
            <a:cxnSpLocks/>
          </p:cNvCxnSpPr>
          <p:nvPr/>
        </p:nvCxnSpPr>
        <p:spPr>
          <a:xfrm flipH="1">
            <a:off x="5015663" y="2799470"/>
            <a:ext cx="1214078" cy="449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66BBFEE5-9876-5841-829B-650694EF8D63}"/>
              </a:ext>
            </a:extLst>
          </p:cNvPr>
          <p:cNvSpPr txBox="1"/>
          <p:nvPr/>
        </p:nvSpPr>
        <p:spPr>
          <a:xfrm>
            <a:off x="6229741" y="2062507"/>
            <a:ext cx="2914259" cy="1477328"/>
          </a:xfrm>
          <a:prstGeom prst="rect">
            <a:avLst/>
          </a:prstGeom>
          <a:noFill/>
        </p:spPr>
        <p:txBody>
          <a:bodyPr wrap="square" rtlCol="0">
            <a:spAutoFit/>
          </a:bodyPr>
          <a:lstStyle/>
          <a:p>
            <a:r>
              <a:rPr lang="fr-FR" dirty="0"/>
              <a:t>Some stable dark hadrons in a jet: </a:t>
            </a:r>
            <a:r>
              <a:rPr lang="fr-FR" dirty="0">
                <a:solidFill>
                  <a:schemeClr val="accent2">
                    <a:lumMod val="75000"/>
                  </a:schemeClr>
                </a:solidFill>
              </a:rPr>
              <a:t>MET collimated with jet </a:t>
            </a:r>
            <a:r>
              <a:rPr lang="fr-FR" dirty="0"/>
              <a:t>=&gt; transverse mass of two leading jets can discreminate from SM jets</a:t>
            </a:r>
          </a:p>
        </p:txBody>
      </p:sp>
      <p:sp>
        <p:nvSpPr>
          <p:cNvPr id="25" name="Rectangle 24">
            <a:extLst>
              <a:ext uri="{FF2B5EF4-FFF2-40B4-BE49-F238E27FC236}">
                <a16:creationId xmlns="" xmlns:a16="http://schemas.microsoft.com/office/drawing/2014/main" id="{39E7B227-A8ED-D747-9D93-2A2BBE2FE9ED}"/>
              </a:ext>
            </a:extLst>
          </p:cNvPr>
          <p:cNvSpPr/>
          <p:nvPr/>
        </p:nvSpPr>
        <p:spPr>
          <a:xfrm>
            <a:off x="154307" y="2828714"/>
            <a:ext cx="3178002" cy="1077218"/>
          </a:xfrm>
          <a:prstGeom prst="rect">
            <a:avLst/>
          </a:prstGeom>
        </p:spPr>
        <p:txBody>
          <a:bodyPr wrap="square">
            <a:spAutoFit/>
          </a:bodyPr>
          <a:lstStyle/>
          <a:p>
            <a:r>
              <a:rPr lang="fr-FR" u="sng" dirty="0">
                <a:latin typeface="CMR10"/>
              </a:rPr>
              <a:t>« Prompt » dark jet looks like a SM QCD jet </a:t>
            </a:r>
            <a:r>
              <a:rPr lang="fr-FR" dirty="0">
                <a:latin typeface="CMR10"/>
              </a:rPr>
              <a:t>– </a:t>
            </a:r>
            <a:r>
              <a:rPr lang="fr-FR" sz="1400" dirty="0">
                <a:latin typeface="CMR10"/>
              </a:rPr>
              <a:t>but some tracking and calo variables can be used to discriminate the two</a:t>
            </a:r>
            <a:endParaRPr lang="fr-FR" sz="1400" dirty="0"/>
          </a:p>
        </p:txBody>
      </p:sp>
      <p:cxnSp>
        <p:nvCxnSpPr>
          <p:cNvPr id="27" name="Straight Arrow Connector 26">
            <a:extLst>
              <a:ext uri="{FF2B5EF4-FFF2-40B4-BE49-F238E27FC236}">
                <a16:creationId xmlns="" xmlns:a16="http://schemas.microsoft.com/office/drawing/2014/main" id="{07D7FF91-3351-5747-9CFD-CD97DCCD7032}"/>
              </a:ext>
            </a:extLst>
          </p:cNvPr>
          <p:cNvCxnSpPr>
            <a:cxnSpLocks/>
          </p:cNvCxnSpPr>
          <p:nvPr/>
        </p:nvCxnSpPr>
        <p:spPr>
          <a:xfrm flipV="1">
            <a:off x="3153459" y="3258101"/>
            <a:ext cx="715086" cy="268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 xmlns:a16="http://schemas.microsoft.com/office/drawing/2014/main" id="{83A3A7BD-0FE6-40F4-9164-29EBBCF8AB16}"/>
              </a:ext>
            </a:extLst>
          </p:cNvPr>
          <p:cNvSpPr txBox="1">
            <a:spLocks/>
          </p:cNvSpPr>
          <p:nvPr/>
        </p:nvSpPr>
        <p:spPr>
          <a:xfrm>
            <a:off x="-396609" y="6045153"/>
            <a:ext cx="9694843" cy="835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sz="1600" dirty="0"/>
              <a:t>for high-mass dark pion, one could also search in the top/bottom quark final states which may be favoured** - these could also lead to displaced signatures – not directly searched for at the LHC at the moment</a:t>
            </a:r>
          </a:p>
          <a:p>
            <a:endParaRPr lang="en-CA" sz="1600" dirty="0"/>
          </a:p>
        </p:txBody>
      </p:sp>
      <p:sp>
        <p:nvSpPr>
          <p:cNvPr id="18" name="Rectangle 5">
            <a:extLst>
              <a:ext uri="{FF2B5EF4-FFF2-40B4-BE49-F238E27FC236}">
                <a16:creationId xmlns="" xmlns:a16="http://schemas.microsoft.com/office/drawing/2014/main" id="{C9FD9AA9-F0DE-4F07-9925-64EDDBF81D3B}"/>
              </a:ext>
            </a:extLst>
          </p:cNvPr>
          <p:cNvSpPr/>
          <p:nvPr/>
        </p:nvSpPr>
        <p:spPr>
          <a:xfrm>
            <a:off x="5762470" y="6512119"/>
            <a:ext cx="3079754" cy="300082"/>
          </a:xfrm>
          <a:prstGeom prst="rect">
            <a:avLst/>
          </a:prstGeom>
        </p:spPr>
        <p:txBody>
          <a:bodyPr wrap="none">
            <a:spAutoFit/>
          </a:bodyPr>
          <a:lstStyle/>
          <a:p>
            <a:r>
              <a:rPr lang="en-CA" sz="1350" dirty="0"/>
              <a:t>** See </a:t>
            </a:r>
            <a:r>
              <a:rPr lang="en-CA" sz="1350" dirty="0">
                <a:hlinkClick r:id="rId5"/>
              </a:rPr>
              <a:t>https://arxiv.org/abs/1809.10184</a:t>
            </a:r>
            <a:r>
              <a:rPr lang="en-CA" sz="1350" dirty="0"/>
              <a:t> </a:t>
            </a:r>
          </a:p>
        </p:txBody>
      </p:sp>
      <p:sp>
        <p:nvSpPr>
          <p:cNvPr id="4" name="スライド番号プレースホルダー 3">
            <a:extLst>
              <a:ext uri="{FF2B5EF4-FFF2-40B4-BE49-F238E27FC236}">
                <a16:creationId xmlns="" xmlns:a16="http://schemas.microsoft.com/office/drawing/2014/main" id="{D77A1F5F-DFE3-4FA5-B4C1-3F63AECFA957}"/>
              </a:ext>
            </a:extLst>
          </p:cNvPr>
          <p:cNvSpPr>
            <a:spLocks noGrp="1"/>
          </p:cNvSpPr>
          <p:nvPr>
            <p:ph type="sldNum" sz="quarter" idx="12"/>
          </p:nvPr>
        </p:nvSpPr>
        <p:spPr/>
        <p:txBody>
          <a:bodyPr/>
          <a:lstStyle/>
          <a:p>
            <a:fld id="{9F29A391-9CBA-435F-88ED-285D799C78CB}" type="slidenum">
              <a:rPr lang="en-GB" smtClean="0"/>
              <a:t>8</a:t>
            </a:fld>
            <a:endParaRPr lang="en-GB"/>
          </a:p>
        </p:txBody>
      </p:sp>
      <p:sp>
        <p:nvSpPr>
          <p:cNvPr id="7" name="フッター プレースホルダー 6">
            <a:extLst>
              <a:ext uri="{FF2B5EF4-FFF2-40B4-BE49-F238E27FC236}">
                <a16:creationId xmlns="" xmlns:a16="http://schemas.microsoft.com/office/drawing/2014/main" id="{2ED7A9F7-22FD-4D7A-AABE-915C75E4050B}"/>
              </a:ext>
            </a:extLst>
          </p:cNvPr>
          <p:cNvSpPr>
            <a:spLocks noGrp="1"/>
          </p:cNvSpPr>
          <p:nvPr>
            <p:ph type="ftr" sz="quarter" idx="11"/>
          </p:nvPr>
        </p:nvSpPr>
        <p:spPr/>
        <p:txBody>
          <a:bodyPr/>
          <a:lstStyle/>
          <a:p>
            <a:r>
              <a:rPr lang="en-GB"/>
              <a:t>TYL/FJPPL Jeju May 10-12, 2019</a:t>
            </a:r>
          </a:p>
        </p:txBody>
      </p:sp>
      <p:sp>
        <p:nvSpPr>
          <p:cNvPr id="12" name="テキスト ボックス 11">
            <a:extLst>
              <a:ext uri="{FF2B5EF4-FFF2-40B4-BE49-F238E27FC236}">
                <a16:creationId xmlns="" xmlns:a16="http://schemas.microsoft.com/office/drawing/2014/main" id="{A81144D9-B10A-45C5-8820-3B93E69B1D42}"/>
              </a:ext>
            </a:extLst>
          </p:cNvPr>
          <p:cNvSpPr txBox="1"/>
          <p:nvPr/>
        </p:nvSpPr>
        <p:spPr>
          <a:xfrm>
            <a:off x="154307" y="1356065"/>
            <a:ext cx="2808461" cy="369332"/>
          </a:xfrm>
          <a:prstGeom prst="rect">
            <a:avLst/>
          </a:prstGeom>
          <a:noFill/>
        </p:spPr>
        <p:txBody>
          <a:bodyPr wrap="none" rtlCol="0">
            <a:spAutoFit/>
          </a:bodyPr>
          <a:lstStyle/>
          <a:p>
            <a:r>
              <a:rPr kumimoji="1" lang="en-US" altLang="ja-JP" u="sng" dirty="0">
                <a:solidFill>
                  <a:schemeClr val="accent2">
                    <a:lumMod val="75000"/>
                  </a:schemeClr>
                </a:solidFill>
              </a:rPr>
              <a:t>already considered in ATLAS</a:t>
            </a:r>
            <a:endParaRPr kumimoji="1" lang="ja-JP" altLang="en-US" u="sng" dirty="0">
              <a:solidFill>
                <a:schemeClr val="accent2">
                  <a:lumMod val="75000"/>
                </a:schemeClr>
              </a:solidFill>
            </a:endParaRPr>
          </a:p>
        </p:txBody>
      </p:sp>
      <p:sp>
        <p:nvSpPr>
          <p:cNvPr id="19" name="TextBox 6">
            <a:extLst>
              <a:ext uri="{FF2B5EF4-FFF2-40B4-BE49-F238E27FC236}">
                <a16:creationId xmlns="" xmlns:a16="http://schemas.microsoft.com/office/drawing/2014/main" id="{27D2DBAC-A5D8-4BA5-825E-A509BC816EFA}"/>
              </a:ext>
            </a:extLst>
          </p:cNvPr>
          <p:cNvSpPr txBox="1"/>
          <p:nvPr/>
        </p:nvSpPr>
        <p:spPr>
          <a:xfrm>
            <a:off x="5449901" y="4148675"/>
            <a:ext cx="3694100" cy="1569660"/>
          </a:xfrm>
          <a:prstGeom prst="rect">
            <a:avLst/>
          </a:prstGeom>
          <a:noFill/>
        </p:spPr>
        <p:txBody>
          <a:bodyPr wrap="square" rtlCol="0">
            <a:spAutoFit/>
          </a:bodyPr>
          <a:lstStyle/>
          <a:p>
            <a:r>
              <a:rPr lang="en-CA" sz="1600" dirty="0"/>
              <a:t>Using the track multiplicity, the energy deposition structure in the calorimeter (</a:t>
            </a:r>
            <a:r>
              <a:rPr lang="en-CA" sz="1600" dirty="0" err="1"/>
              <a:t>em</a:t>
            </a:r>
            <a:r>
              <a:rPr lang="en-CA" sz="1600" dirty="0"/>
              <a:t> </a:t>
            </a:r>
            <a:r>
              <a:rPr lang="en-CA" sz="1600" dirty="0" err="1"/>
              <a:t>cal</a:t>
            </a:r>
            <a:r>
              <a:rPr lang="en-CA" sz="1600" dirty="0"/>
              <a:t> vs hadronic </a:t>
            </a:r>
            <a:r>
              <a:rPr lang="en-CA" sz="1600" dirty="0" err="1"/>
              <a:t>cal</a:t>
            </a:r>
            <a:r>
              <a:rPr lang="en-CA" sz="1600" dirty="0"/>
              <a:t>, substructure variables) to distinguish from SM gluon/quark jets (*)</a:t>
            </a:r>
          </a:p>
          <a:p>
            <a:r>
              <a:rPr lang="en-CA" sz="1600" dirty="0"/>
              <a:t>     =&gt; studies ongoing</a:t>
            </a:r>
          </a:p>
        </p:txBody>
      </p:sp>
      <p:grpSp>
        <p:nvGrpSpPr>
          <p:cNvPr id="9" name="グループ化 8"/>
          <p:cNvGrpSpPr/>
          <p:nvPr/>
        </p:nvGrpSpPr>
        <p:grpSpPr>
          <a:xfrm>
            <a:off x="249433" y="3971553"/>
            <a:ext cx="5279335" cy="2146198"/>
            <a:chOff x="249433" y="3971553"/>
            <a:chExt cx="5279335" cy="2146198"/>
          </a:xfrm>
        </p:grpSpPr>
        <p:grpSp>
          <p:nvGrpSpPr>
            <p:cNvPr id="38" name="グループ化 37">
              <a:extLst>
                <a:ext uri="{FF2B5EF4-FFF2-40B4-BE49-F238E27FC236}">
                  <a16:creationId xmlns="" xmlns:a16="http://schemas.microsoft.com/office/drawing/2014/main" id="{79DD2D93-5AB1-4AF0-BF5B-42CF4FAABEA8}"/>
                </a:ext>
              </a:extLst>
            </p:cNvPr>
            <p:cNvGrpSpPr/>
            <p:nvPr/>
          </p:nvGrpSpPr>
          <p:grpSpPr>
            <a:xfrm>
              <a:off x="249433" y="3971553"/>
              <a:ext cx="5279335" cy="2146198"/>
              <a:chOff x="249433" y="3971553"/>
              <a:chExt cx="5279335" cy="2146198"/>
            </a:xfrm>
          </p:grpSpPr>
          <p:grpSp>
            <p:nvGrpSpPr>
              <p:cNvPr id="32" name="グループ化 31">
                <a:extLst>
                  <a:ext uri="{FF2B5EF4-FFF2-40B4-BE49-F238E27FC236}">
                    <a16:creationId xmlns="" xmlns:a16="http://schemas.microsoft.com/office/drawing/2014/main" id="{4C455B06-D73E-4F6A-A993-5A6E95001F4D}"/>
                  </a:ext>
                </a:extLst>
              </p:cNvPr>
              <p:cNvGrpSpPr/>
              <p:nvPr/>
            </p:nvGrpSpPr>
            <p:grpSpPr>
              <a:xfrm>
                <a:off x="249433" y="3971553"/>
                <a:ext cx="5279335" cy="2108507"/>
                <a:chOff x="249433" y="3971553"/>
                <a:chExt cx="5279335" cy="2108507"/>
              </a:xfrm>
            </p:grpSpPr>
            <p:grpSp>
              <p:nvGrpSpPr>
                <p:cNvPr id="30" name="グループ化 29">
                  <a:extLst>
                    <a:ext uri="{FF2B5EF4-FFF2-40B4-BE49-F238E27FC236}">
                      <a16:creationId xmlns="" xmlns:a16="http://schemas.microsoft.com/office/drawing/2014/main" id="{311FABD7-901F-456A-8816-2F0C8015B199}"/>
                    </a:ext>
                  </a:extLst>
                </p:cNvPr>
                <p:cNvGrpSpPr/>
                <p:nvPr/>
              </p:nvGrpSpPr>
              <p:grpSpPr>
                <a:xfrm>
                  <a:off x="249433" y="3971553"/>
                  <a:ext cx="5279335" cy="2108507"/>
                  <a:chOff x="249433" y="3971553"/>
                  <a:chExt cx="5279335" cy="2108507"/>
                </a:xfrm>
              </p:grpSpPr>
              <p:pic>
                <p:nvPicPr>
                  <p:cNvPr id="20" name="Picture 15">
                    <a:extLst>
                      <a:ext uri="{FF2B5EF4-FFF2-40B4-BE49-F238E27FC236}">
                        <a16:creationId xmlns="" xmlns:a16="http://schemas.microsoft.com/office/drawing/2014/main" id="{7D5B2CED-F333-45D4-971F-8D62AA8D48F1}"/>
                      </a:ext>
                    </a:extLst>
                  </p:cNvPr>
                  <p:cNvPicPr>
                    <a:picLocks noChangeAspect="1"/>
                  </p:cNvPicPr>
                  <p:nvPr/>
                </p:nvPicPr>
                <p:blipFill>
                  <a:blip r:embed="rId6"/>
                  <a:stretch>
                    <a:fillRect/>
                  </a:stretch>
                </p:blipFill>
                <p:spPr>
                  <a:xfrm>
                    <a:off x="249433" y="3971553"/>
                    <a:ext cx="5279335" cy="2032311"/>
                  </a:xfrm>
                  <a:prstGeom prst="rect">
                    <a:avLst/>
                  </a:prstGeom>
                </p:spPr>
              </p:pic>
              <p:sp>
                <p:nvSpPr>
                  <p:cNvPr id="8" name="テキスト ボックス 7">
                    <a:extLst>
                      <a:ext uri="{FF2B5EF4-FFF2-40B4-BE49-F238E27FC236}">
                        <a16:creationId xmlns="" xmlns:a16="http://schemas.microsoft.com/office/drawing/2014/main" id="{530C7C69-CF67-44C9-9EE0-09D30CEBA7EB}"/>
                      </a:ext>
                    </a:extLst>
                  </p:cNvPr>
                  <p:cNvSpPr txBox="1"/>
                  <p:nvPr/>
                </p:nvSpPr>
                <p:spPr>
                  <a:xfrm>
                    <a:off x="1393794" y="4714258"/>
                    <a:ext cx="1375774" cy="430887"/>
                  </a:xfrm>
                  <a:prstGeom prst="rect">
                    <a:avLst/>
                  </a:prstGeom>
                  <a:noFill/>
                </p:spPr>
                <p:txBody>
                  <a:bodyPr wrap="square" rtlCol="0">
                    <a:spAutoFit/>
                  </a:bodyPr>
                  <a:lstStyle/>
                  <a:p>
                    <a:r>
                      <a:rPr kumimoji="1" lang="en-US" altLang="ja-JP" sz="1100" dirty="0"/>
                      <a:t>A-D: different dark QCD params</a:t>
                    </a:r>
                    <a:endParaRPr kumimoji="1" lang="ja-JP" altLang="en-US" sz="1100" dirty="0"/>
                  </a:p>
                </p:txBody>
              </p:sp>
              <p:sp>
                <p:nvSpPr>
                  <p:cNvPr id="21" name="テキスト ボックス 20">
                    <a:extLst>
                      <a:ext uri="{FF2B5EF4-FFF2-40B4-BE49-F238E27FC236}">
                        <a16:creationId xmlns="" xmlns:a16="http://schemas.microsoft.com/office/drawing/2014/main" id="{095D3995-68BA-47F6-97F8-86735BDAD53F}"/>
                      </a:ext>
                    </a:extLst>
                  </p:cNvPr>
                  <p:cNvSpPr txBox="1"/>
                  <p:nvPr/>
                </p:nvSpPr>
                <p:spPr>
                  <a:xfrm>
                    <a:off x="629926" y="5772283"/>
                    <a:ext cx="2164310" cy="307777"/>
                  </a:xfrm>
                  <a:prstGeom prst="rect">
                    <a:avLst/>
                  </a:prstGeom>
                  <a:solidFill>
                    <a:schemeClr val="bg1"/>
                  </a:solidFill>
                </p:spPr>
                <p:txBody>
                  <a:bodyPr wrap="none" rtlCol="0">
                    <a:spAutoFit/>
                  </a:bodyPr>
                  <a:lstStyle/>
                  <a:p>
                    <a:r>
                      <a:rPr kumimoji="1" lang="en-US" altLang="ja-JP" sz="1400" dirty="0"/>
                      <a:t>charged multiplicity in a jet</a:t>
                    </a:r>
                    <a:endParaRPr kumimoji="1" lang="ja-JP" altLang="en-US" sz="1400" dirty="0"/>
                  </a:p>
                </p:txBody>
              </p:sp>
              <p:sp>
                <p:nvSpPr>
                  <p:cNvPr id="23" name="テキスト ボックス 22">
                    <a:extLst>
                      <a:ext uri="{FF2B5EF4-FFF2-40B4-BE49-F238E27FC236}">
                        <a16:creationId xmlns="" xmlns:a16="http://schemas.microsoft.com/office/drawing/2014/main" id="{1AEF5E0B-64F0-4E8E-A857-4678AD3BFEB9}"/>
                      </a:ext>
                    </a:extLst>
                  </p:cNvPr>
                  <p:cNvSpPr txBox="1"/>
                  <p:nvPr/>
                </p:nvSpPr>
                <p:spPr>
                  <a:xfrm>
                    <a:off x="559293" y="4148675"/>
                    <a:ext cx="306494" cy="369332"/>
                  </a:xfrm>
                  <a:prstGeom prst="rect">
                    <a:avLst/>
                  </a:prstGeom>
                  <a:noFill/>
                </p:spPr>
                <p:txBody>
                  <a:bodyPr wrap="none" rtlCol="0">
                    <a:spAutoFit/>
                  </a:bodyPr>
                  <a:lstStyle/>
                  <a:p>
                    <a:r>
                      <a:rPr kumimoji="1" lang="en-US" altLang="ja-JP" dirty="0"/>
                      <a:t>q</a:t>
                    </a:r>
                    <a:endParaRPr kumimoji="1" lang="ja-JP" altLang="en-US" dirty="0"/>
                  </a:p>
                </p:txBody>
              </p:sp>
              <p:sp>
                <p:nvSpPr>
                  <p:cNvPr id="28" name="テキスト ボックス 27">
                    <a:extLst>
                      <a:ext uri="{FF2B5EF4-FFF2-40B4-BE49-F238E27FC236}">
                        <a16:creationId xmlns="" xmlns:a16="http://schemas.microsoft.com/office/drawing/2014/main" id="{C35CE1FE-0B3F-4E08-AB09-B7CF044E3193}"/>
                      </a:ext>
                    </a:extLst>
                  </p:cNvPr>
                  <p:cNvSpPr txBox="1"/>
                  <p:nvPr/>
                </p:nvSpPr>
                <p:spPr>
                  <a:xfrm>
                    <a:off x="865787" y="4251278"/>
                    <a:ext cx="293670" cy="369332"/>
                  </a:xfrm>
                  <a:prstGeom prst="rect">
                    <a:avLst/>
                  </a:prstGeom>
                  <a:noFill/>
                </p:spPr>
                <p:txBody>
                  <a:bodyPr wrap="none" rtlCol="0">
                    <a:spAutoFit/>
                  </a:bodyPr>
                  <a:lstStyle/>
                  <a:p>
                    <a:r>
                      <a:rPr kumimoji="1" lang="en-US" altLang="ja-JP" dirty="0"/>
                      <a:t>g</a:t>
                    </a:r>
                    <a:endParaRPr kumimoji="1" lang="ja-JP" altLang="en-US" dirty="0"/>
                  </a:p>
                </p:txBody>
              </p:sp>
              <p:cxnSp>
                <p:nvCxnSpPr>
                  <p:cNvPr id="29" name="直線矢印コネクタ 28">
                    <a:extLst>
                      <a:ext uri="{FF2B5EF4-FFF2-40B4-BE49-F238E27FC236}">
                        <a16:creationId xmlns="" xmlns:a16="http://schemas.microsoft.com/office/drawing/2014/main" id="{C785F96B-F6E7-4739-A4B4-623F22A08F59}"/>
                      </a:ext>
                    </a:extLst>
                  </p:cNvPr>
                  <p:cNvCxnSpPr/>
                  <p:nvPr/>
                </p:nvCxnSpPr>
                <p:spPr>
                  <a:xfrm>
                    <a:off x="968871" y="4804438"/>
                    <a:ext cx="38117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 xmlns:a16="http://schemas.microsoft.com/office/drawing/2014/main" id="{D00FB1EF-BEFF-4A2E-9756-7D3D84E8CFDB}"/>
                    </a:ext>
                  </a:extLst>
                </p:cNvPr>
                <p:cNvSpPr txBox="1"/>
                <p:nvPr/>
              </p:nvSpPr>
              <p:spPr>
                <a:xfrm>
                  <a:off x="3545476" y="5768685"/>
                  <a:ext cx="1345112" cy="307777"/>
                </a:xfrm>
                <a:prstGeom prst="rect">
                  <a:avLst/>
                </a:prstGeom>
                <a:solidFill>
                  <a:schemeClr val="bg1"/>
                </a:solidFill>
              </p:spPr>
              <p:txBody>
                <a:bodyPr wrap="none" rtlCol="0">
                  <a:spAutoFit/>
                </a:bodyPr>
                <a:lstStyle/>
                <a:p>
                  <a:r>
                    <a:rPr kumimoji="1" lang="en-US" altLang="ja-JP" sz="1400" dirty="0"/>
                    <a:t>gluon-efficiency</a:t>
                  </a:r>
                  <a:endParaRPr kumimoji="1" lang="ja-JP" altLang="en-US" sz="1400" dirty="0"/>
                </a:p>
              </p:txBody>
            </p:sp>
          </p:grpSp>
          <p:sp>
            <p:nvSpPr>
              <p:cNvPr id="33" name="テキスト ボックス 32">
                <a:extLst>
                  <a:ext uri="{FF2B5EF4-FFF2-40B4-BE49-F238E27FC236}">
                    <a16:creationId xmlns="" xmlns:a16="http://schemas.microsoft.com/office/drawing/2014/main" id="{6F98E4D6-A72C-4DD6-9BF1-CC20FA2F81AC}"/>
                  </a:ext>
                </a:extLst>
              </p:cNvPr>
              <p:cNvSpPr txBox="1"/>
              <p:nvPr/>
            </p:nvSpPr>
            <p:spPr>
              <a:xfrm>
                <a:off x="3409026" y="5000294"/>
                <a:ext cx="1268496" cy="646331"/>
              </a:xfrm>
              <a:prstGeom prst="rect">
                <a:avLst/>
              </a:prstGeom>
              <a:noFill/>
            </p:spPr>
            <p:txBody>
              <a:bodyPr wrap="square" rtlCol="0">
                <a:spAutoFit/>
              </a:bodyPr>
              <a:lstStyle/>
              <a:p>
                <a:r>
                  <a:rPr kumimoji="1" lang="en-US" altLang="ja-JP" dirty="0"/>
                  <a:t>ε=0.3-0.9 for </a:t>
                </a:r>
                <a:r>
                  <a:rPr kumimoji="1" lang="en-US" altLang="ja-JP" dirty="0" err="1"/>
                  <a:t>εg</a:t>
                </a:r>
                <a:r>
                  <a:rPr kumimoji="1" lang="en-US" altLang="ja-JP" dirty="0"/>
                  <a:t>=0.1</a:t>
                </a:r>
                <a:endParaRPr kumimoji="1" lang="ja-JP" altLang="en-US" dirty="0"/>
              </a:p>
            </p:txBody>
          </p:sp>
          <p:cxnSp>
            <p:nvCxnSpPr>
              <p:cNvPr id="35" name="直線コネクタ 34">
                <a:extLst>
                  <a:ext uri="{FF2B5EF4-FFF2-40B4-BE49-F238E27FC236}">
                    <a16:creationId xmlns="" xmlns:a16="http://schemas.microsoft.com/office/drawing/2014/main" id="{8C522649-8614-44E6-A0A5-32EF0DD82D48}"/>
                  </a:ext>
                </a:extLst>
              </p:cNvPr>
              <p:cNvCxnSpPr/>
              <p:nvPr/>
            </p:nvCxnSpPr>
            <p:spPr>
              <a:xfrm flipV="1">
                <a:off x="3409026" y="4148675"/>
                <a:ext cx="0" cy="1338828"/>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 xmlns:a16="http://schemas.microsoft.com/office/drawing/2014/main" id="{07338DDC-C3D9-4CFE-B04C-F6AAFA7DE143}"/>
                  </a:ext>
                </a:extLst>
              </p:cNvPr>
              <p:cNvPicPr>
                <a:picLocks noChangeAspect="1"/>
              </p:cNvPicPr>
              <p:nvPr/>
            </p:nvPicPr>
            <p:blipFill>
              <a:blip r:embed="rId7"/>
              <a:stretch>
                <a:fillRect/>
              </a:stretch>
            </p:blipFill>
            <p:spPr>
              <a:xfrm>
                <a:off x="2794236" y="3998815"/>
                <a:ext cx="2714289" cy="2002958"/>
              </a:xfrm>
              <a:prstGeom prst="rect">
                <a:avLst/>
              </a:prstGeom>
            </p:spPr>
          </p:pic>
          <p:sp>
            <p:nvSpPr>
              <p:cNvPr id="37" name="テキスト ボックス 36">
                <a:extLst>
                  <a:ext uri="{FF2B5EF4-FFF2-40B4-BE49-F238E27FC236}">
                    <a16:creationId xmlns="" xmlns:a16="http://schemas.microsoft.com/office/drawing/2014/main" id="{1E4A0D1A-4AA7-4CEC-B0DF-C8F93DAE0BA3}"/>
                  </a:ext>
                </a:extLst>
              </p:cNvPr>
              <p:cNvSpPr txBox="1"/>
              <p:nvPr/>
            </p:nvSpPr>
            <p:spPr>
              <a:xfrm>
                <a:off x="3549609" y="5809974"/>
                <a:ext cx="1569853" cy="307777"/>
              </a:xfrm>
              <a:prstGeom prst="rect">
                <a:avLst/>
              </a:prstGeom>
              <a:solidFill>
                <a:schemeClr val="bg1"/>
              </a:solidFill>
            </p:spPr>
            <p:txBody>
              <a:bodyPr wrap="none" rtlCol="0">
                <a:spAutoFit/>
              </a:bodyPr>
              <a:lstStyle/>
              <a:p>
                <a:r>
                  <a:rPr kumimoji="1" lang="en-US" altLang="ja-JP" sz="1400" dirty="0"/>
                  <a:t>EM fraction in a jet</a:t>
                </a:r>
                <a:endParaRPr kumimoji="1" lang="ja-JP" altLang="en-US" sz="1400" dirty="0"/>
              </a:p>
            </p:txBody>
          </p:sp>
        </p:grpSp>
        <p:sp>
          <p:nvSpPr>
            <p:cNvPr id="34" name="テキスト ボックス 33">
              <a:extLst>
                <a:ext uri="{FF2B5EF4-FFF2-40B4-BE49-F238E27FC236}">
                  <a16:creationId xmlns="" xmlns:a16="http://schemas.microsoft.com/office/drawing/2014/main" id="{1AEF5E0B-64F0-4E8E-A857-4678AD3BFEB9}"/>
                </a:ext>
              </a:extLst>
            </p:cNvPr>
            <p:cNvSpPr txBox="1"/>
            <p:nvPr/>
          </p:nvSpPr>
          <p:spPr>
            <a:xfrm>
              <a:off x="3179062" y="5225240"/>
              <a:ext cx="306494" cy="369332"/>
            </a:xfrm>
            <a:prstGeom prst="rect">
              <a:avLst/>
            </a:prstGeom>
            <a:noFill/>
          </p:spPr>
          <p:txBody>
            <a:bodyPr wrap="none" rtlCol="0">
              <a:spAutoFit/>
            </a:bodyPr>
            <a:lstStyle/>
            <a:p>
              <a:r>
                <a:rPr kumimoji="1" lang="en-US" altLang="ja-JP" dirty="0"/>
                <a:t>q</a:t>
              </a:r>
              <a:endParaRPr kumimoji="1" lang="ja-JP" altLang="en-US" dirty="0"/>
            </a:p>
          </p:txBody>
        </p:sp>
        <p:sp>
          <p:nvSpPr>
            <p:cNvPr id="39" name="テキスト ボックス 38">
              <a:extLst>
                <a:ext uri="{FF2B5EF4-FFF2-40B4-BE49-F238E27FC236}">
                  <a16:creationId xmlns="" xmlns:a16="http://schemas.microsoft.com/office/drawing/2014/main" id="{1AEF5E0B-64F0-4E8E-A857-4678AD3BFEB9}"/>
                </a:ext>
              </a:extLst>
            </p:cNvPr>
            <p:cNvSpPr txBox="1"/>
            <p:nvPr/>
          </p:nvSpPr>
          <p:spPr>
            <a:xfrm>
              <a:off x="3179062" y="4988800"/>
              <a:ext cx="293670" cy="369332"/>
            </a:xfrm>
            <a:prstGeom prst="rect">
              <a:avLst/>
            </a:prstGeom>
            <a:noFill/>
          </p:spPr>
          <p:txBody>
            <a:bodyPr wrap="none" rtlCol="0">
              <a:spAutoFit/>
            </a:bodyPr>
            <a:lstStyle/>
            <a:p>
              <a:r>
                <a:rPr kumimoji="1" lang="en-US" altLang="ja-JP" dirty="0"/>
                <a:t>g</a:t>
              </a:r>
              <a:endParaRPr kumimoji="1" lang="ja-JP" altLang="en-US" dirty="0"/>
            </a:p>
          </p:txBody>
        </p:sp>
      </p:grpSp>
    </p:spTree>
    <p:extLst>
      <p:ext uri="{BB962C8B-B14F-4D97-AF65-F5344CB8AC3E}">
        <p14:creationId xmlns:p14="http://schemas.microsoft.com/office/powerpoint/2010/main" val="314440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A2A874-9D5D-FA41-9D20-56EE8A450962}"/>
              </a:ext>
            </a:extLst>
          </p:cNvPr>
          <p:cNvSpPr>
            <a:spLocks noGrp="1"/>
          </p:cNvSpPr>
          <p:nvPr>
            <p:ph type="title"/>
          </p:nvPr>
        </p:nvSpPr>
        <p:spPr>
          <a:xfrm>
            <a:off x="305583" y="236408"/>
            <a:ext cx="7886700" cy="1051076"/>
          </a:xfrm>
        </p:spPr>
        <p:txBody>
          <a:bodyPr>
            <a:normAutofit/>
          </a:bodyPr>
          <a:lstStyle/>
          <a:p>
            <a:r>
              <a:rPr lang="en-CA" sz="2800" dirty="0">
                <a:latin typeface="Arial Black" panose="020B0A04020102020204" pitchFamily="34" charset="0"/>
              </a:rPr>
              <a:t>Dark QCD : “emerging jets”</a:t>
            </a:r>
          </a:p>
        </p:txBody>
      </p:sp>
      <p:sp>
        <p:nvSpPr>
          <p:cNvPr id="3" name="Content Placeholder 2">
            <a:extLst>
              <a:ext uri="{FF2B5EF4-FFF2-40B4-BE49-F238E27FC236}">
                <a16:creationId xmlns="" xmlns:a16="http://schemas.microsoft.com/office/drawing/2014/main" id="{735B28D0-70E8-DD4F-94B0-10BC70B191D6}"/>
              </a:ext>
            </a:extLst>
          </p:cNvPr>
          <p:cNvSpPr>
            <a:spLocks noGrp="1"/>
          </p:cNvSpPr>
          <p:nvPr>
            <p:ph idx="1"/>
          </p:nvPr>
        </p:nvSpPr>
        <p:spPr>
          <a:xfrm>
            <a:off x="511314" y="1416203"/>
            <a:ext cx="7886700" cy="3263504"/>
          </a:xfrm>
        </p:spPr>
        <p:txBody>
          <a:bodyPr>
            <a:normAutofit/>
          </a:bodyPr>
          <a:lstStyle/>
          <a:p>
            <a:r>
              <a:rPr lang="fr-FR" sz="1800" dirty="0"/>
              <a:t>Longer </a:t>
            </a:r>
            <a:r>
              <a:rPr lang="fr-FR" sz="1800" dirty="0" err="1"/>
              <a:t>lifetime</a:t>
            </a:r>
            <a:r>
              <a:rPr lang="fr-FR" sz="1800" dirty="0"/>
              <a:t>: </a:t>
            </a:r>
          </a:p>
          <a:p>
            <a:pPr lvl="1"/>
            <a:r>
              <a:rPr lang="fr-FR" sz="1800" dirty="0" err="1"/>
              <a:t>can</a:t>
            </a:r>
            <a:r>
              <a:rPr lang="fr-FR" sz="1800" dirty="0"/>
              <a:t> have </a:t>
            </a:r>
            <a:r>
              <a:rPr lang="fr-FR" sz="1800" dirty="0" err="1"/>
              <a:t>emerging</a:t>
            </a:r>
            <a:r>
              <a:rPr lang="fr-FR" sz="1800" dirty="0"/>
              <a:t> jets*:</a:t>
            </a:r>
          </a:p>
          <a:p>
            <a:endParaRPr lang="en-CA" sz="1800" dirty="0"/>
          </a:p>
        </p:txBody>
      </p:sp>
      <p:sp>
        <p:nvSpPr>
          <p:cNvPr id="6" name="Rectangle 5">
            <a:extLst>
              <a:ext uri="{FF2B5EF4-FFF2-40B4-BE49-F238E27FC236}">
                <a16:creationId xmlns="" xmlns:a16="http://schemas.microsoft.com/office/drawing/2014/main" id="{4A722243-62B7-9D4A-9093-4AF6A5AB6494}"/>
              </a:ext>
            </a:extLst>
          </p:cNvPr>
          <p:cNvSpPr/>
          <p:nvPr/>
        </p:nvSpPr>
        <p:spPr>
          <a:xfrm>
            <a:off x="4384489" y="6113761"/>
            <a:ext cx="3118226" cy="507831"/>
          </a:xfrm>
          <a:prstGeom prst="rect">
            <a:avLst/>
          </a:prstGeom>
        </p:spPr>
        <p:txBody>
          <a:bodyPr wrap="none">
            <a:spAutoFit/>
          </a:bodyPr>
          <a:lstStyle/>
          <a:p>
            <a:r>
              <a:rPr lang="en-CA" sz="1350" dirty="0"/>
              <a:t>* See </a:t>
            </a:r>
            <a:r>
              <a:rPr lang="en-CA" sz="1350" dirty="0">
                <a:hlinkClick r:id="rId2"/>
              </a:rPr>
              <a:t>https://arxiv.org/abs/1502.05409</a:t>
            </a:r>
            <a:endParaRPr lang="en-CA" sz="1350" dirty="0"/>
          </a:p>
          <a:p>
            <a:r>
              <a:rPr lang="en-CA" sz="1350" dirty="0"/>
              <a:t>** See  </a:t>
            </a:r>
            <a:r>
              <a:rPr lang="en-CA" sz="1350" dirty="0">
                <a:hlinkClick r:id="rId3"/>
              </a:rPr>
              <a:t>https://arxiv.org/abs/1810.10069</a:t>
            </a:r>
            <a:r>
              <a:rPr lang="en-CA" sz="1350" dirty="0"/>
              <a:t> </a:t>
            </a:r>
          </a:p>
        </p:txBody>
      </p:sp>
      <p:sp>
        <p:nvSpPr>
          <p:cNvPr id="7" name="TextBox 6">
            <a:extLst>
              <a:ext uri="{FF2B5EF4-FFF2-40B4-BE49-F238E27FC236}">
                <a16:creationId xmlns="" xmlns:a16="http://schemas.microsoft.com/office/drawing/2014/main" id="{CEB6688F-2A08-2C4A-8D80-E555AC7387B3}"/>
              </a:ext>
            </a:extLst>
          </p:cNvPr>
          <p:cNvSpPr txBox="1"/>
          <p:nvPr/>
        </p:nvSpPr>
        <p:spPr>
          <a:xfrm>
            <a:off x="4200525" y="3149795"/>
            <a:ext cx="4826127" cy="2862322"/>
          </a:xfrm>
          <a:prstGeom prst="rect">
            <a:avLst/>
          </a:prstGeom>
          <a:noFill/>
        </p:spPr>
        <p:txBody>
          <a:bodyPr wrap="square" rtlCol="0">
            <a:spAutoFit/>
          </a:bodyPr>
          <a:lstStyle/>
          <a:p>
            <a:r>
              <a:rPr lang="en-CA" dirty="0"/>
              <a:t>Dark </a:t>
            </a:r>
            <a:r>
              <a:rPr lang="en-CA" dirty="0" err="1"/>
              <a:t>pions</a:t>
            </a:r>
            <a:r>
              <a:rPr lang="en-CA" dirty="0"/>
              <a:t> decay later </a:t>
            </a:r>
          </a:p>
          <a:p>
            <a:pPr marL="214313" indent="-214313">
              <a:buFont typeface="Symbol" pitchFamily="2" charset="2"/>
              <a:buChar char="Þ"/>
            </a:pPr>
            <a:r>
              <a:rPr lang="en-CA" dirty="0"/>
              <a:t>displaced vertices associated with the jets which look as if they ‘emerge’ at the end of the inner detector and in the calorimeter</a:t>
            </a:r>
          </a:p>
          <a:p>
            <a:endParaRPr lang="en-CA" dirty="0"/>
          </a:p>
          <a:p>
            <a:r>
              <a:rPr lang="en-CA" dirty="0"/>
              <a:t>Such an analysis was published by CMS with 16 fb</a:t>
            </a:r>
            <a:r>
              <a:rPr lang="en-CA" baseline="30000" dirty="0"/>
              <a:t>-1</a:t>
            </a:r>
            <a:r>
              <a:rPr lang="en-CA" dirty="0"/>
              <a:t> of data**, but no result so far from ATLAS</a:t>
            </a:r>
          </a:p>
          <a:p>
            <a:endParaRPr lang="en-CA" dirty="0"/>
          </a:p>
          <a:p>
            <a:r>
              <a:rPr lang="en-CA" dirty="0"/>
              <a:t>Possibility of an analysis of the full Run-2 data for a publication during the long shutdown</a:t>
            </a:r>
          </a:p>
        </p:txBody>
      </p:sp>
      <p:pic>
        <p:nvPicPr>
          <p:cNvPr id="9" name="Picture 8">
            <a:extLst>
              <a:ext uri="{FF2B5EF4-FFF2-40B4-BE49-F238E27FC236}">
                <a16:creationId xmlns="" xmlns:a16="http://schemas.microsoft.com/office/drawing/2014/main" id="{51D556E9-A5A5-0848-9253-0EFD6C299A5A}"/>
              </a:ext>
            </a:extLst>
          </p:cNvPr>
          <p:cNvPicPr>
            <a:picLocks noChangeAspect="1"/>
          </p:cNvPicPr>
          <p:nvPr/>
        </p:nvPicPr>
        <p:blipFill>
          <a:blip r:embed="rId4"/>
          <a:stretch>
            <a:fillRect/>
          </a:stretch>
        </p:blipFill>
        <p:spPr>
          <a:xfrm>
            <a:off x="4572000" y="966745"/>
            <a:ext cx="3542137" cy="2264046"/>
          </a:xfrm>
          <a:prstGeom prst="rect">
            <a:avLst/>
          </a:prstGeom>
        </p:spPr>
      </p:pic>
      <p:pic>
        <p:nvPicPr>
          <p:cNvPr id="13" name="Picture 12">
            <a:extLst>
              <a:ext uri="{FF2B5EF4-FFF2-40B4-BE49-F238E27FC236}">
                <a16:creationId xmlns="" xmlns:a16="http://schemas.microsoft.com/office/drawing/2014/main" id="{D7A66C1C-4A45-3148-8776-9C0ABCD88643}"/>
              </a:ext>
            </a:extLst>
          </p:cNvPr>
          <p:cNvPicPr>
            <a:picLocks noChangeAspect="1"/>
          </p:cNvPicPr>
          <p:nvPr/>
        </p:nvPicPr>
        <p:blipFill>
          <a:blip r:embed="rId5"/>
          <a:stretch>
            <a:fillRect/>
          </a:stretch>
        </p:blipFill>
        <p:spPr>
          <a:xfrm>
            <a:off x="227437" y="2178241"/>
            <a:ext cx="3772280" cy="3836528"/>
          </a:xfrm>
          <a:prstGeom prst="rect">
            <a:avLst/>
          </a:prstGeom>
        </p:spPr>
      </p:pic>
      <p:sp>
        <p:nvSpPr>
          <p:cNvPr id="4" name="スライド番号プレースホルダー 3">
            <a:extLst>
              <a:ext uri="{FF2B5EF4-FFF2-40B4-BE49-F238E27FC236}">
                <a16:creationId xmlns="" xmlns:a16="http://schemas.microsoft.com/office/drawing/2014/main" id="{BA257724-BE7F-4E54-B32E-84AD0825451C}"/>
              </a:ext>
            </a:extLst>
          </p:cNvPr>
          <p:cNvSpPr>
            <a:spLocks noGrp="1"/>
          </p:cNvSpPr>
          <p:nvPr>
            <p:ph type="sldNum" sz="quarter" idx="12"/>
          </p:nvPr>
        </p:nvSpPr>
        <p:spPr/>
        <p:txBody>
          <a:bodyPr/>
          <a:lstStyle/>
          <a:p>
            <a:fld id="{9F29A391-9CBA-435F-88ED-285D799C78CB}" type="slidenum">
              <a:rPr lang="en-GB" smtClean="0"/>
              <a:t>9</a:t>
            </a:fld>
            <a:endParaRPr lang="en-GB"/>
          </a:p>
        </p:txBody>
      </p:sp>
      <p:sp>
        <p:nvSpPr>
          <p:cNvPr id="5" name="フッター プレースホルダー 4">
            <a:extLst>
              <a:ext uri="{FF2B5EF4-FFF2-40B4-BE49-F238E27FC236}">
                <a16:creationId xmlns="" xmlns:a16="http://schemas.microsoft.com/office/drawing/2014/main" id="{F4F45F4D-B0EA-4DAF-8A71-436F31A99E44}"/>
              </a:ext>
            </a:extLst>
          </p:cNvPr>
          <p:cNvSpPr>
            <a:spLocks noGrp="1"/>
          </p:cNvSpPr>
          <p:nvPr>
            <p:ph type="ftr" sz="quarter" idx="11"/>
          </p:nvPr>
        </p:nvSpPr>
        <p:spPr/>
        <p:txBody>
          <a:bodyPr/>
          <a:lstStyle/>
          <a:p>
            <a:r>
              <a:rPr lang="en-GB"/>
              <a:t>TYL/FJPPL Jeju May 10-12, 2019</a:t>
            </a:r>
          </a:p>
        </p:txBody>
      </p:sp>
      <p:sp>
        <p:nvSpPr>
          <p:cNvPr id="8" name="テキスト ボックス 7">
            <a:extLst>
              <a:ext uri="{FF2B5EF4-FFF2-40B4-BE49-F238E27FC236}">
                <a16:creationId xmlns="" xmlns:a16="http://schemas.microsoft.com/office/drawing/2014/main" id="{2F638EF9-547B-43EF-8C15-7019694363E7}"/>
              </a:ext>
            </a:extLst>
          </p:cNvPr>
          <p:cNvSpPr txBox="1"/>
          <p:nvPr/>
        </p:nvSpPr>
        <p:spPr>
          <a:xfrm rot="20039618">
            <a:off x="6066803" y="1231537"/>
            <a:ext cx="1093569" cy="369332"/>
          </a:xfrm>
          <a:prstGeom prst="rect">
            <a:avLst/>
          </a:prstGeom>
          <a:noFill/>
        </p:spPr>
        <p:txBody>
          <a:bodyPr wrap="none" rtlCol="0">
            <a:spAutoFit/>
          </a:bodyPr>
          <a:lstStyle/>
          <a:p>
            <a:r>
              <a:rPr kumimoji="1" lang="en-US" altLang="ja-JP" dirty="0"/>
              <a:t>Dark pion</a:t>
            </a:r>
            <a:endParaRPr kumimoji="1" lang="ja-JP" altLang="en-US" dirty="0"/>
          </a:p>
        </p:txBody>
      </p:sp>
    </p:spTree>
    <p:extLst>
      <p:ext uri="{BB962C8B-B14F-4D97-AF65-F5344CB8AC3E}">
        <p14:creationId xmlns:p14="http://schemas.microsoft.com/office/powerpoint/2010/main" val="3501666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2108</TotalTime>
  <Words>1922</Words>
  <Application>Microsoft Office PowerPoint</Application>
  <PresentationFormat>画面に合わせる (4:3)</PresentationFormat>
  <Paragraphs>352</Paragraphs>
  <Slides>18</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ArialMT</vt:lpstr>
      <vt:lpstr>CMR10</vt:lpstr>
      <vt:lpstr>ＭＳ Ｐゴシック</vt:lpstr>
      <vt:lpstr>ＭＳ 明朝</vt:lpstr>
      <vt:lpstr>游ゴシック</vt:lpstr>
      <vt:lpstr>Arial</vt:lpstr>
      <vt:lpstr>Arial Black</vt:lpstr>
      <vt:lpstr>Calibri</vt:lpstr>
      <vt:lpstr>Calibri Light</vt:lpstr>
      <vt:lpstr>Century</vt:lpstr>
      <vt:lpstr>Symbol</vt:lpstr>
      <vt:lpstr>Times New Roman</vt:lpstr>
      <vt:lpstr>Wingdings</vt:lpstr>
      <vt:lpstr>Office テーマ</vt:lpstr>
      <vt:lpstr>Looking for dark-sector long-lived particles  with ATLAS </vt:lpstr>
      <vt:lpstr>PowerPoint プレゼンテーション</vt:lpstr>
      <vt:lpstr>PowerPoint プレゼンテーション</vt:lpstr>
      <vt:lpstr>Dark Matter </vt:lpstr>
      <vt:lpstr>PowerPoint プレゼンテーション</vt:lpstr>
      <vt:lpstr>PowerPoint プレゼンテーション</vt:lpstr>
      <vt:lpstr>FIMP LLPs/dark QCD LLPs: Link to DM</vt:lpstr>
      <vt:lpstr>Dark QCD signature scenario</vt:lpstr>
      <vt:lpstr>Dark QCD : “emerging jets”</vt:lpstr>
      <vt:lpstr>Dark photon</vt:lpstr>
      <vt:lpstr>Dark photon</vt:lpstr>
      <vt:lpstr>Plans</vt:lpstr>
      <vt:lpstr>PowerPoint プレゼンテーション</vt:lpstr>
      <vt:lpstr>PowerPoint プレゼンテーション</vt:lpstr>
      <vt:lpstr>LPSC Grenoble</vt:lpstr>
      <vt:lpstr>U. Tsukuba/KEK</vt:lpstr>
      <vt:lpstr>LLPs lifetime - extrapolation from SM</vt:lpstr>
      <vt:lpstr>ATLAS searches with “LLPs”</vt:lpstr>
    </vt:vector>
  </TitlesOfParts>
  <Company>筑波大学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hara</dc:creator>
  <cp:lastModifiedBy>hara</cp:lastModifiedBy>
  <cp:revision>104</cp:revision>
  <dcterms:created xsi:type="dcterms:W3CDTF">2019-04-15T04:04:10Z</dcterms:created>
  <dcterms:modified xsi:type="dcterms:W3CDTF">2019-05-07T22:47:45Z</dcterms:modified>
</cp:coreProperties>
</file>