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4"/>
  </p:notesMasterIdLst>
  <p:sldIdLst>
    <p:sldId id="256" r:id="rId2"/>
    <p:sldId id="327" r:id="rId3"/>
    <p:sldId id="257" r:id="rId4"/>
    <p:sldId id="286" r:id="rId5"/>
    <p:sldId id="287" r:id="rId6"/>
    <p:sldId id="328" r:id="rId7"/>
    <p:sldId id="289" r:id="rId8"/>
    <p:sldId id="290" r:id="rId9"/>
    <p:sldId id="312" r:id="rId10"/>
    <p:sldId id="313" r:id="rId11"/>
    <p:sldId id="314" r:id="rId12"/>
    <p:sldId id="320" r:id="rId13"/>
    <p:sldId id="318" r:id="rId14"/>
    <p:sldId id="319" r:id="rId15"/>
    <p:sldId id="321" r:id="rId16"/>
    <p:sldId id="322" r:id="rId17"/>
    <p:sldId id="323" r:id="rId18"/>
    <p:sldId id="324" r:id="rId19"/>
    <p:sldId id="325" r:id="rId20"/>
    <p:sldId id="326" r:id="rId21"/>
    <p:sldId id="267" r:id="rId22"/>
    <p:sldId id="268" r:id="rId23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EFEC"/>
    <a:srgbClr val="D6EC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466"/>
    <p:restoredTop sz="86371"/>
  </p:normalViewPr>
  <p:slideViewPr>
    <p:cSldViewPr snapToGrid="0" snapToObjects="1">
      <p:cViewPr varScale="1">
        <p:scale>
          <a:sx n="70" d="100"/>
          <a:sy n="70" d="100"/>
        </p:scale>
        <p:origin x="192" y="608"/>
      </p:cViewPr>
      <p:guideLst/>
    </p:cSldViewPr>
  </p:slideViewPr>
  <p:outlineViewPr>
    <p:cViewPr>
      <p:scale>
        <a:sx n="33" d="100"/>
        <a:sy n="33" d="100"/>
      </p:scale>
      <p:origin x="0" y="-48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3394E1-6807-4546-964D-395174AA78F1}" type="datetimeFigureOut">
              <a:rPr kumimoji="1" lang="ja-JP" altLang="en-US" smtClean="0"/>
              <a:t>2019/5/9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873402-0C55-DB4C-A53B-2801897AB63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530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73402-0C55-DB4C-A53B-2801897AB637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1424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873402-0C55-DB4C-A53B-2801897AB637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4273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873402-0C55-DB4C-A53B-2801897AB637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4056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873402-0C55-DB4C-A53B-2801897AB637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3776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FEF4D-2901-1541-BE8B-3373D7237A32}" type="datetime1">
              <a:rPr kumimoji="1" lang="ja-JP" altLang="en-US" smtClean="0"/>
              <a:t>2019/5/9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2019 Joint workshop of FKPPL and TYL/FJPPL 8-10 May 2019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C6D33-5A92-A04A-A70F-28C03452F0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912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547C3-5E37-0E42-8207-049D0565CEC5}" type="datetime1">
              <a:rPr kumimoji="1" lang="ja-JP" altLang="en-US" smtClean="0"/>
              <a:t>2019/5/9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2019 Joint workshop of FKPPL and TYL/FJPPL 8-10 May 2019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C6D33-5A92-A04A-A70F-28C03452F0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4870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98A9D-680E-234D-A8BA-5C7450D6D0DA}" type="datetime1">
              <a:rPr kumimoji="1" lang="ja-JP" altLang="en-US" smtClean="0"/>
              <a:t>2019/5/9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2019 Joint workshop of FKPPL and TYL/FJPPL 8-10 May 2019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C6D33-5A92-A04A-A70F-28C03452F0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0169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A5150-7593-BE46-87D9-6FADB4C14BF8}" type="datetime1">
              <a:rPr kumimoji="1" lang="ja-JP" altLang="en-US" smtClean="0"/>
              <a:t>2019/5/9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2019 Joint workshop of FKPPL and TYL/FJPPL 8-10 May 2019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C6D33-5A92-A04A-A70F-28C03452F0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8738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2E2D8-A651-3F4B-BA63-D9F31410AD37}" type="datetime1">
              <a:rPr kumimoji="1" lang="ja-JP" altLang="en-US" smtClean="0"/>
              <a:t>2019/5/9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2019 Joint workshop of FKPPL and TYL/FJPPL 8-10 May 2019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C6D33-5A92-A04A-A70F-28C03452F0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8936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18EBE-652B-4645-9751-411F605CC7BD}" type="datetime1">
              <a:rPr kumimoji="1" lang="ja-JP" altLang="en-US" smtClean="0"/>
              <a:t>2019/5/9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2019 Joint workshop of FKPPL and TYL/FJPPL 8-10 May 2019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C6D33-5A92-A04A-A70F-28C03452F0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7475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1CCD7-9CFC-6B4C-8698-D11F99547EA1}" type="datetime1">
              <a:rPr kumimoji="1" lang="ja-JP" altLang="en-US" smtClean="0"/>
              <a:t>2019/5/9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2019 Joint workshop of FKPPL and TYL/FJPPL 8-10 May 2019</a:t>
            </a:r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C6D33-5A92-A04A-A70F-28C03452F0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1345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F5C97-8E33-C14C-8F1A-5FB399DDC73B}" type="datetime1">
              <a:rPr kumimoji="1" lang="ja-JP" altLang="en-US" smtClean="0"/>
              <a:t>2019/5/9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2019 Joint workshop of FKPPL and TYL/FJPPL 8-10 May 2019</a:t>
            </a:r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C6D33-5A92-A04A-A70F-28C03452F0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3812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57E47-C340-2042-89BB-74EE6134A1CF}" type="datetime1">
              <a:rPr kumimoji="1" lang="ja-JP" altLang="en-US" smtClean="0"/>
              <a:t>2019/5/9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2019 Joint workshop of FKPPL and TYL/FJPPL 8-10 May 2019</a:t>
            </a:r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C6D33-5A92-A04A-A70F-28C03452F0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4549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6FE2E-A438-D94A-9E39-76612DF40894}" type="datetime1">
              <a:rPr kumimoji="1" lang="ja-JP" altLang="en-US" smtClean="0"/>
              <a:t>2019/5/9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2019 Joint workshop of FKPPL and TYL/FJPPL 8-10 May 2019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C6D33-5A92-A04A-A70F-28C03452F0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5205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07891-12A1-B147-A583-7CC24E9FFD5C}" type="datetime1">
              <a:rPr kumimoji="1" lang="ja-JP" altLang="en-US" smtClean="0"/>
              <a:t>2019/5/9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2019 Joint workshop of FKPPL and TYL/FJPPL 8-10 May 2019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C6D33-5A92-A04A-A70F-28C03452F0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5083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CFEF0-AD9D-D94F-B69D-58B275EE11E1}" type="datetime1">
              <a:rPr kumimoji="1" lang="ja-JP" altLang="en-US" smtClean="0"/>
              <a:t>2019/5/9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" altLang="ja-JP"/>
              <a:t>2019 Joint workshop of FKPPL and TYL/FJPPL 8-10 May 2019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C6D33-5A92-A04A-A70F-28C03452F0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1406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Relationship Id="rId3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5" Type="http://schemas.openxmlformats.org/officeDocument/2006/relationships/image" Target="../media/image23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6" Type="http://schemas.openxmlformats.org/officeDocument/2006/relationships/image" Target="../media/image32.jpeg"/><Relationship Id="rId7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3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9.jpe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1E9EDC67-A346-2D47-94D2-2CC6EA368C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ja-JP" sz="4400" dirty="0"/>
              <a:t>Magnetic field monitoring and management for Superconducting RF cavities</a:t>
            </a:r>
            <a:endParaRPr kumimoji="1" lang="ja-JP" altLang="en-US" sz="4400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xmlns="" id="{91D51D70-E4D7-7C4E-B656-24E0E9F8E0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7652" y="3602037"/>
            <a:ext cx="7587698" cy="2030137"/>
          </a:xfrm>
        </p:spPr>
        <p:txBody>
          <a:bodyPr>
            <a:noAutofit/>
          </a:bodyPr>
          <a:lstStyle/>
          <a:p>
            <a:endParaRPr kumimoji="1" lang="en-US" altLang="ja-JP" sz="1800" dirty="0"/>
          </a:p>
          <a:p>
            <a:r>
              <a:rPr lang="en-US" altLang="ja-JP" sz="1800" dirty="0"/>
              <a:t>(A_RD_16)</a:t>
            </a:r>
          </a:p>
          <a:p>
            <a:r>
              <a:rPr kumimoji="1" lang="en-US" altLang="ja-JP" sz="1800" u="sng" dirty="0"/>
              <a:t>Juliette </a:t>
            </a:r>
            <a:r>
              <a:rPr kumimoji="1" lang="en-US" altLang="ja-JP" sz="1800" u="sng" dirty="0" err="1"/>
              <a:t>Plouin</a:t>
            </a:r>
            <a:r>
              <a:rPr kumimoji="1" lang="en-US" altLang="ja-JP" sz="1800" dirty="0"/>
              <a:t>, Enrico </a:t>
            </a:r>
            <a:r>
              <a:rPr kumimoji="1" lang="en-US" altLang="ja-JP" sz="1800" dirty="0" err="1"/>
              <a:t>Cenni</a:t>
            </a:r>
            <a:r>
              <a:rPr kumimoji="1" lang="en-US" altLang="ja-JP" sz="1800" dirty="0"/>
              <a:t>, Marchand Claude </a:t>
            </a:r>
            <a:r>
              <a:rPr lang="en-US" altLang="ja-JP" sz="1800" dirty="0"/>
              <a:t>(</a:t>
            </a:r>
            <a:r>
              <a:rPr lang="en-US" altLang="ja-JP" sz="1800" dirty="0" err="1"/>
              <a:t>Saclay</a:t>
            </a:r>
            <a:r>
              <a:rPr lang="en-US" altLang="ja-JP" sz="1800" dirty="0"/>
              <a:t>)</a:t>
            </a:r>
          </a:p>
          <a:p>
            <a:r>
              <a:rPr kumimoji="1" lang="en-US" altLang="ja-JP" sz="1800" u="sng" dirty="0"/>
              <a:t>Mika </a:t>
            </a:r>
            <a:r>
              <a:rPr kumimoji="1" lang="en-US" altLang="ja-JP" sz="1800" u="sng" dirty="0" err="1"/>
              <a:t>masuzawa</a:t>
            </a:r>
            <a:r>
              <a:rPr kumimoji="1" lang="en-US" altLang="ja-JP" sz="1800" dirty="0"/>
              <a:t>, </a:t>
            </a:r>
            <a:r>
              <a:rPr kumimoji="1" lang="en-US" altLang="ja-JP" sz="1800" dirty="0" err="1"/>
              <a:t>Kiyosumi</a:t>
            </a:r>
            <a:r>
              <a:rPr kumimoji="1" lang="en-US" altLang="ja-JP" sz="1800" dirty="0"/>
              <a:t> Tsuchiya, </a:t>
            </a:r>
            <a:r>
              <a:rPr kumimoji="1" lang="en-US" altLang="ja-JP" sz="1800" dirty="0" err="1"/>
              <a:t>Ryuichi</a:t>
            </a:r>
            <a:r>
              <a:rPr kumimoji="1" lang="en-US" altLang="ja-JP" sz="1800" dirty="0"/>
              <a:t> Ueki (KEK)</a:t>
            </a:r>
          </a:p>
          <a:p>
            <a:r>
              <a:rPr lang="en-US" altLang="ja-JP" sz="1800" dirty="0" err="1"/>
              <a:t>Takafumi</a:t>
            </a:r>
            <a:r>
              <a:rPr lang="en-US" altLang="ja-JP" sz="1800" dirty="0"/>
              <a:t> Okada (SOKENDAI, the Graduate University for Advanced Studies)</a:t>
            </a:r>
            <a:endParaRPr kumimoji="1" lang="en-US" altLang="ja-JP" sz="1800" dirty="0"/>
          </a:p>
          <a:p>
            <a:endParaRPr kumimoji="1" lang="ja-JP" altLang="en-US" sz="1800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xmlns="" id="{7C9BF797-FFFE-1C45-8330-C478348530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5650" y="7160"/>
            <a:ext cx="2032000" cy="835002"/>
          </a:xfrm>
          <a:prstGeom prst="rect">
            <a:avLst/>
          </a:prstGeom>
        </p:spPr>
      </p:pic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xmlns="" id="{366A1450-F3DA-534D-BEE5-18DAF20DC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2019 Joint workshop of FKPPL and TYL/FJPPL 8-10 May 2019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xmlns="" id="{B75875C2-2342-4243-B690-806A3E96A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C6D33-5A92-A04A-A70F-28C03452F098}" type="slidenum">
              <a:rPr kumimoji="1" lang="ja-JP" altLang="en-US" smtClean="0"/>
              <a:t>1</a:t>
            </a:fld>
            <a:endParaRPr kumimoji="1" lang="ja-JP" altLang="en-US"/>
          </a:p>
        </p:txBody>
      </p:sp>
      <p:pic>
        <p:nvPicPr>
          <p:cNvPr id="8" name="Inhaltsplatzhalter 5"/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8" y="1379737"/>
            <a:ext cx="2711729" cy="4820854"/>
          </a:xfrm>
          <a:prstGeom prst="rect">
            <a:avLst/>
          </a:prstGeom>
          <a:effectLst>
            <a:softEdge rad="1003300"/>
          </a:effectLst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48189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364CBC5E-6850-6544-9DB0-3BB77E08D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Sensor test </a:t>
            </a:r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xmlns="" id="{139234B4-EFBA-894E-A10C-7A8287ABA26A}"/>
              </a:ext>
            </a:extLst>
          </p:cNvPr>
          <p:cNvSpPr txBox="1"/>
          <p:nvPr/>
        </p:nvSpPr>
        <p:spPr>
          <a:xfrm>
            <a:off x="628650" y="2101931"/>
            <a:ext cx="77078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Test items are:</a:t>
            </a:r>
            <a:endParaRPr kumimoji="1" lang="en-US" altLang="ja-JP" sz="2400" dirty="0"/>
          </a:p>
          <a:p>
            <a:pPr marL="342900" indent="-342900">
              <a:buClr>
                <a:srgbClr val="00EFEC"/>
              </a:buClr>
              <a:buSzPct val="50000"/>
              <a:buFont typeface="Wingdings" pitchFamily="2" charset="2"/>
              <a:buChar char="l"/>
            </a:pPr>
            <a:r>
              <a:rPr kumimoji="1" lang="en-US" altLang="ja-JP" sz="2400" dirty="0"/>
              <a:t>Output as a function of ambient magnetic field</a:t>
            </a:r>
          </a:p>
          <a:p>
            <a:pPr marL="342900" indent="-342900">
              <a:buClr>
                <a:srgbClr val="00EFEC"/>
              </a:buClr>
              <a:buSzPct val="50000"/>
              <a:buFont typeface="Wingdings" pitchFamily="2" charset="2"/>
              <a:buChar char="l"/>
            </a:pPr>
            <a:r>
              <a:rPr lang="en-US" altLang="ja-JP" sz="2400" dirty="0"/>
              <a:t>Calibration of each sensor</a:t>
            </a:r>
          </a:p>
          <a:p>
            <a:pPr marL="342900" indent="-342900">
              <a:buClr>
                <a:srgbClr val="00EFEC"/>
              </a:buClr>
              <a:buSzPct val="50000"/>
              <a:buFont typeface="Wingdings" pitchFamily="2" charset="2"/>
              <a:buChar char="l"/>
            </a:pPr>
            <a:r>
              <a:rPr lang="en-US" altLang="ja-JP" sz="2400" dirty="0"/>
              <a:t>Reproducibility of the measurement</a:t>
            </a:r>
          </a:p>
          <a:p>
            <a:pPr marL="342900" indent="-342900">
              <a:buClr>
                <a:srgbClr val="00EFEC"/>
              </a:buClr>
              <a:buSzPct val="50000"/>
              <a:buFont typeface="Wingdings" pitchFamily="2" charset="2"/>
              <a:buChar char="l"/>
            </a:pPr>
            <a:r>
              <a:rPr lang="en-US" altLang="ja-JP" sz="2400" dirty="0"/>
              <a:t>Sensor to sensor variation</a:t>
            </a:r>
          </a:p>
          <a:p>
            <a:pPr marL="342900" indent="-342900">
              <a:buClr>
                <a:srgbClr val="00EFEC"/>
              </a:buClr>
              <a:buSzPct val="50000"/>
              <a:buFont typeface="Wingdings" pitchFamily="2" charset="2"/>
              <a:buChar char="l"/>
            </a:pPr>
            <a:r>
              <a:rPr lang="en-US" altLang="ja-JP" sz="2400" dirty="0"/>
              <a:t>Temperature dependence</a:t>
            </a:r>
          </a:p>
          <a:p>
            <a:pPr marL="342900" indent="-342900">
              <a:buClr>
                <a:srgbClr val="00EFEC"/>
              </a:buClr>
              <a:buSzPct val="50000"/>
              <a:buFont typeface="Wingdings" pitchFamily="2" charset="2"/>
              <a:buChar char="l"/>
            </a:pPr>
            <a:endParaRPr lang="en-US" altLang="ja-JP" sz="2400" dirty="0"/>
          </a:p>
          <a:p>
            <a:r>
              <a:rPr lang="en-US" altLang="ja-JP" sz="2400" dirty="0">
                <a:solidFill>
                  <a:srgbClr val="00EFEC"/>
                </a:solidFill>
              </a:rPr>
              <a:t>→</a:t>
            </a:r>
            <a:r>
              <a:rPr lang="en-US" altLang="ja-JP" sz="2400" dirty="0"/>
              <a:t>Comparing notes between CEA and KEK</a:t>
            </a:r>
          </a:p>
          <a:p>
            <a:r>
              <a:rPr lang="en-US" altLang="ja-JP" sz="2400" dirty="0"/>
              <a:t>Participating the data taking at CEA/KEK if possible, as we will learn a lot more this way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xmlns="" id="{D5EF7B74-0943-8F4E-A0FF-FC42485D65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5650" y="7160"/>
            <a:ext cx="2032000" cy="835002"/>
          </a:xfrm>
          <a:prstGeom prst="rect">
            <a:avLst/>
          </a:prstGeom>
        </p:spPr>
      </p:pic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xmlns="" id="{06687A89-FFFB-C443-AF0F-0AA195D5D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2019 Joint workshop of FKPPL and TYL/FJPPL 8-10 May 2019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xmlns="" id="{43E3D0EB-DC9F-5243-91ED-ED1FFB86F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C6D33-5A92-A04A-A70F-28C03452F098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xmlns="" id="{EE169897-22F9-1142-8085-28F67A2080E9}"/>
              </a:ext>
            </a:extLst>
          </p:cNvPr>
          <p:cNvSpPr txBox="1"/>
          <p:nvPr/>
        </p:nvSpPr>
        <p:spPr>
          <a:xfrm>
            <a:off x="2825750" y="1398301"/>
            <a:ext cx="58462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/>
              <a:t>has just </a:t>
            </a:r>
            <a:r>
              <a:rPr lang="en-US" altLang="ja-JP" sz="2800" dirty="0"/>
              <a:t>started at CEA </a:t>
            </a:r>
            <a:r>
              <a:rPr lang="en-US" altLang="ja-JP" sz="2800" dirty="0" err="1"/>
              <a:t>Saclay</a:t>
            </a:r>
            <a:r>
              <a:rPr lang="en-US" altLang="ja-JP" sz="2800" dirty="0"/>
              <a:t> and KEK</a:t>
            </a:r>
            <a:endParaRPr kumimoji="1" lang="ja-JP" altLang="en-US" sz="2800"/>
          </a:p>
        </p:txBody>
      </p:sp>
    </p:spTree>
    <p:extLst>
      <p:ext uri="{BB962C8B-B14F-4D97-AF65-F5344CB8AC3E}">
        <p14:creationId xmlns:p14="http://schemas.microsoft.com/office/powerpoint/2010/main" val="297476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AB1516FF-FB1A-8147-87A1-36F2219D8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853"/>
            <a:ext cx="7886700" cy="1325563"/>
          </a:xfrm>
        </p:spPr>
        <p:txBody>
          <a:bodyPr/>
          <a:lstStyle/>
          <a:p>
            <a:pPr algn="ctr"/>
            <a:r>
              <a:rPr kumimoji="1" lang="en-US" altLang="ja-JP" dirty="0" err="1"/>
              <a:t>Saclay</a:t>
            </a:r>
            <a:r>
              <a:rPr kumimoji="1" lang="en-US" altLang="ja-JP" dirty="0"/>
              <a:t> Status</a:t>
            </a:r>
            <a:endParaRPr kumimoji="1" lang="ja-JP" altLang="en-US"/>
          </a:p>
        </p:txBody>
      </p:sp>
      <p:pic>
        <p:nvPicPr>
          <p:cNvPr id="4" name="Image 5">
            <a:extLst>
              <a:ext uri="{FF2B5EF4-FFF2-40B4-BE49-F238E27FC236}">
                <a16:creationId xmlns:a16="http://schemas.microsoft.com/office/drawing/2014/main" xmlns="" id="{7C8C2FB7-6CF9-E44E-A0B0-94C4B95CFB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8599" y="2275978"/>
            <a:ext cx="3486809" cy="3429000"/>
          </a:xfrm>
          <a:prstGeom prst="rect">
            <a:avLst/>
          </a:prstGeom>
        </p:spPr>
      </p:pic>
      <p:pic>
        <p:nvPicPr>
          <p:cNvPr id="5" name="Image 6">
            <a:extLst>
              <a:ext uri="{FF2B5EF4-FFF2-40B4-BE49-F238E27FC236}">
                <a16:creationId xmlns:a16="http://schemas.microsoft.com/office/drawing/2014/main" xmlns="" id="{B4A95AFD-92E6-044C-8C14-D5D1145A52C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491718" y="2514314"/>
            <a:ext cx="5018247" cy="3763685"/>
          </a:xfrm>
          <a:prstGeom prst="rect">
            <a:avLst/>
          </a:prstGeom>
        </p:spPr>
      </p:pic>
      <p:sp>
        <p:nvSpPr>
          <p:cNvPr id="6" name="ZoneTexte 9">
            <a:extLst>
              <a:ext uri="{FF2B5EF4-FFF2-40B4-BE49-F238E27FC236}">
                <a16:creationId xmlns:a16="http://schemas.microsoft.com/office/drawing/2014/main" xmlns="" id="{7F08188E-6CE7-8248-82CD-4EF422721D7F}"/>
              </a:ext>
            </a:extLst>
          </p:cNvPr>
          <p:cNvSpPr txBox="1"/>
          <p:nvPr/>
        </p:nvSpPr>
        <p:spPr>
          <a:xfrm>
            <a:off x="2901807" y="3111169"/>
            <a:ext cx="1396377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dirty="0"/>
              <a:t>AMR </a:t>
            </a:r>
            <a:r>
              <a:rPr lang="fr-FR" sz="1600" dirty="0" err="1"/>
              <a:t>sensors</a:t>
            </a:r>
            <a:r>
              <a:rPr lang="fr-FR" sz="1600" dirty="0"/>
              <a:t>, </a:t>
            </a:r>
          </a:p>
          <a:p>
            <a:r>
              <a:rPr lang="fr-FR" sz="1600" dirty="0"/>
              <a:t>3 directions, X,Y,Z</a:t>
            </a:r>
          </a:p>
        </p:txBody>
      </p:sp>
      <p:sp>
        <p:nvSpPr>
          <p:cNvPr id="7" name="ZoneTexte 16">
            <a:extLst>
              <a:ext uri="{FF2B5EF4-FFF2-40B4-BE49-F238E27FC236}">
                <a16:creationId xmlns:a16="http://schemas.microsoft.com/office/drawing/2014/main" xmlns="" id="{4DD47AC1-5C24-8945-B88C-02BB365101B3}"/>
              </a:ext>
            </a:extLst>
          </p:cNvPr>
          <p:cNvSpPr txBox="1"/>
          <p:nvPr/>
        </p:nvSpPr>
        <p:spPr>
          <a:xfrm>
            <a:off x="7380312" y="2100651"/>
            <a:ext cx="162935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dirty="0"/>
              <a:t>AMR </a:t>
            </a:r>
            <a:r>
              <a:rPr lang="fr-FR" sz="1600" dirty="0" err="1"/>
              <a:t>sensors</a:t>
            </a:r>
            <a:r>
              <a:rPr lang="fr-FR" sz="1600" dirty="0"/>
              <a:t> in a </a:t>
            </a:r>
            <a:r>
              <a:rPr lang="fr-FR" sz="1600" dirty="0" err="1"/>
              <a:t>controlled</a:t>
            </a:r>
            <a:r>
              <a:rPr lang="fr-FR" sz="1600" dirty="0"/>
              <a:t> Helmholtz </a:t>
            </a:r>
            <a:r>
              <a:rPr lang="fr-FR" sz="1600" dirty="0" err="1"/>
              <a:t>coil</a:t>
            </a:r>
            <a:endParaRPr lang="fr-FR" sz="1600" dirty="0"/>
          </a:p>
        </p:txBody>
      </p:sp>
      <p:cxnSp>
        <p:nvCxnSpPr>
          <p:cNvPr id="8" name="Connecteur droit avec flèche 17">
            <a:extLst>
              <a:ext uri="{FF2B5EF4-FFF2-40B4-BE49-F238E27FC236}">
                <a16:creationId xmlns:a16="http://schemas.microsoft.com/office/drawing/2014/main" xmlns="" id="{0B4B60D3-37A2-7D40-839F-8B1A03F04A72}"/>
              </a:ext>
            </a:extLst>
          </p:cNvPr>
          <p:cNvCxnSpPr/>
          <p:nvPr/>
        </p:nvCxnSpPr>
        <p:spPr>
          <a:xfrm flipH="1">
            <a:off x="7184115" y="2931648"/>
            <a:ext cx="268205" cy="39409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19">
            <a:extLst>
              <a:ext uri="{FF2B5EF4-FFF2-40B4-BE49-F238E27FC236}">
                <a16:creationId xmlns:a16="http://schemas.microsoft.com/office/drawing/2014/main" xmlns="" id="{83AC1D32-04A2-2D44-AC95-6D7E967F14DC}"/>
              </a:ext>
            </a:extLst>
          </p:cNvPr>
          <p:cNvSpPr txBox="1"/>
          <p:nvPr/>
        </p:nvSpPr>
        <p:spPr>
          <a:xfrm>
            <a:off x="4860032" y="1592819"/>
            <a:ext cx="1956247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err="1"/>
              <a:t>Magnetic</a:t>
            </a:r>
            <a:r>
              <a:rPr lang="fr-FR" dirty="0"/>
              <a:t> </a:t>
            </a:r>
            <a:r>
              <a:rPr lang="fr-FR" dirty="0" err="1"/>
              <a:t>shield</a:t>
            </a:r>
            <a:r>
              <a:rPr lang="fr-FR" dirty="0"/>
              <a:t> to </a:t>
            </a:r>
            <a:r>
              <a:rPr lang="fr-FR" dirty="0" err="1"/>
              <a:t>eliminate</a:t>
            </a:r>
            <a:r>
              <a:rPr lang="fr-FR" dirty="0"/>
              <a:t> ambiant </a:t>
            </a:r>
            <a:r>
              <a:rPr lang="fr-FR" dirty="0" err="1"/>
              <a:t>field</a:t>
            </a:r>
            <a:endParaRPr lang="fr-FR" dirty="0"/>
          </a:p>
        </p:txBody>
      </p:sp>
      <p:cxnSp>
        <p:nvCxnSpPr>
          <p:cNvPr id="10" name="Connecteur droit avec flèche 20">
            <a:extLst>
              <a:ext uri="{FF2B5EF4-FFF2-40B4-BE49-F238E27FC236}">
                <a16:creationId xmlns:a16="http://schemas.microsoft.com/office/drawing/2014/main" xmlns="" id="{2CDAE986-C1D8-A448-BBA0-0C3440FBEC8E}"/>
              </a:ext>
            </a:extLst>
          </p:cNvPr>
          <p:cNvCxnSpPr/>
          <p:nvPr/>
        </p:nvCxnSpPr>
        <p:spPr>
          <a:xfrm flipH="1">
            <a:off x="5408713" y="2515977"/>
            <a:ext cx="828267" cy="1880179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xmlns="" id="{EF96BCF3-A995-B040-A1F5-CBD977443AF9}"/>
              </a:ext>
            </a:extLst>
          </p:cNvPr>
          <p:cNvSpPr txBox="1"/>
          <p:nvPr/>
        </p:nvSpPr>
        <p:spPr>
          <a:xfrm>
            <a:off x="261257" y="1592819"/>
            <a:ext cx="2793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Sensor calibration</a:t>
            </a:r>
            <a:endParaRPr kumimoji="1" lang="ja-JP" altLang="en-US" sz="280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xmlns="" id="{39625810-F266-3340-BB90-6A5C85500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2019 Joint workshop of FKPPL and TYL/FJPPL 8-10 May 2019</a:t>
            </a:r>
            <a:endParaRPr kumimoji="1" lang="ja-JP" altLang="en-US"/>
          </a:p>
        </p:txBody>
      </p:sp>
      <p:sp>
        <p:nvSpPr>
          <p:cNvPr id="12" name="スライド番号プレースホルダー 11">
            <a:extLst>
              <a:ext uri="{FF2B5EF4-FFF2-40B4-BE49-F238E27FC236}">
                <a16:creationId xmlns:a16="http://schemas.microsoft.com/office/drawing/2014/main" xmlns="" id="{5CCD0194-909A-9947-B33C-DB8D04DBA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C6D33-5A92-A04A-A70F-28C03452F098}" type="slidenum">
              <a:rPr kumimoji="1" lang="ja-JP" altLang="en-US" smtClean="0"/>
              <a:t>11</a:t>
            </a:fld>
            <a:endParaRPr kumimoji="1" lang="ja-JP" altLang="en-US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xmlns="" id="{B34D89E7-94C5-484E-B6C2-57C8977326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30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AB1516FF-FB1A-8147-87A1-36F2219D8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853"/>
            <a:ext cx="7886700" cy="1325563"/>
          </a:xfrm>
        </p:spPr>
        <p:txBody>
          <a:bodyPr/>
          <a:lstStyle/>
          <a:p>
            <a:pPr algn="ctr"/>
            <a:r>
              <a:rPr kumimoji="1" lang="en-US" altLang="ja-JP" dirty="0" err="1"/>
              <a:t>Saclay</a:t>
            </a:r>
            <a:r>
              <a:rPr kumimoji="1" lang="en-US" altLang="ja-JP" dirty="0"/>
              <a:t> Status</a:t>
            </a:r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xmlns="" id="{39625810-F266-3340-BB90-6A5C85500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2019 Joint workshop of FKPPL and TYL/FJPPL 8-10 May 2019</a:t>
            </a:r>
            <a:endParaRPr kumimoji="1" lang="ja-JP" altLang="en-US"/>
          </a:p>
        </p:txBody>
      </p:sp>
      <p:sp>
        <p:nvSpPr>
          <p:cNvPr id="12" name="スライド番号プレースホルダー 11">
            <a:extLst>
              <a:ext uri="{FF2B5EF4-FFF2-40B4-BE49-F238E27FC236}">
                <a16:creationId xmlns:a16="http://schemas.microsoft.com/office/drawing/2014/main" xmlns="" id="{5CCD0194-909A-9947-B33C-DB8D04DBA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C6D33-5A92-A04A-A70F-28C03452F098}" type="slidenum">
              <a:rPr kumimoji="1" lang="ja-JP" altLang="en-US" smtClean="0"/>
              <a:t>12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正方形/長方形 14">
                <a:extLst>
                  <a:ext uri="{FF2B5EF4-FFF2-40B4-BE49-F238E27FC236}">
                    <a16:creationId xmlns:a16="http://schemas.microsoft.com/office/drawing/2014/main" xmlns="" id="{2C8B4571-C377-C545-A779-A4870E0B5016}"/>
                  </a:ext>
                </a:extLst>
              </p:cNvPr>
              <p:cNvSpPr/>
              <p:nvPr/>
            </p:nvSpPr>
            <p:spPr>
              <a:xfrm>
                <a:off x="238125" y="979739"/>
                <a:ext cx="7883525" cy="21182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altLang="ja-JP" sz="2000" dirty="0"/>
                  <a:t>6 AMR </a:t>
                </a:r>
                <a:r>
                  <a:rPr lang="fr-FR" altLang="ja-JP" sz="2000" dirty="0" err="1"/>
                  <a:t>sensors</a:t>
                </a:r>
                <a:r>
                  <a:rPr lang="fr-FR" altLang="ja-JP" sz="2000" dirty="0"/>
                  <a:t> </a:t>
                </a:r>
                <a:r>
                  <a:rPr lang="fr-FR" altLang="ja-JP" sz="2000" dirty="0" err="1"/>
                  <a:t>measured</a:t>
                </a:r>
                <a:r>
                  <a:rPr lang="fr-FR" altLang="ja-JP" sz="2000" dirty="0"/>
                  <a:t> at Room </a:t>
                </a:r>
                <a:r>
                  <a:rPr lang="fr-FR" altLang="ja-JP" sz="2000" dirty="0" err="1"/>
                  <a:t>Temperature</a:t>
                </a:r>
                <a:endParaRPr lang="fr-FR" altLang="ja-JP" sz="2000" dirty="0"/>
              </a:p>
              <a:p>
                <a:r>
                  <a:rPr lang="fr-FR" altLang="ja-JP" sz="2000" dirty="0" err="1"/>
                  <a:t>Measured</a:t>
                </a:r>
                <a:r>
                  <a:rPr lang="fr-FR" altLang="ja-JP" sz="2000" dirty="0"/>
                  <a:t> </a:t>
                </a:r>
                <a:r>
                  <a:rPr lang="fr-FR" altLang="ja-JP" sz="2000" dirty="0" err="1"/>
                  <a:t>sensitivity</a:t>
                </a:r>
                <a:r>
                  <a:rPr lang="fr-FR" altLang="ja-JP" sz="2000" dirty="0"/>
                  <a:t> </a:t>
                </a:r>
                <a:r>
                  <a:rPr lang="fr-FR" altLang="ja-JP" sz="2000" dirty="0" err="1"/>
                  <a:t>obtained</a:t>
                </a:r>
                <a:r>
                  <a:rPr lang="fr-FR" altLang="ja-JP" sz="2000" dirty="0"/>
                  <a:t> : </a:t>
                </a:r>
              </a:p>
              <a:p>
                <a:endParaRPr lang="fr-FR" altLang="ja-JP" sz="20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altLang="ja-JP" sz="20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fr-FR" altLang="ja-JP" sz="20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fr-FR" altLang="ja-JP" sz="2000" i="1">
                            <a:latin typeface="Cambria Math" panose="02040503050406030204" pitchFamily="18" charset="0"/>
                          </a:rPr>
                          <m:t>𝑚𝑒𝑎𝑠</m:t>
                        </m:r>
                      </m:sub>
                    </m:sSub>
                    <m:r>
                      <a:rPr lang="ja-JP" altLang="en-US" sz="2000" b="0" i="1" smtClean="0">
                        <a:latin typeface="Cambria Math" panose="02040503050406030204" pitchFamily="18" charset="0"/>
                      </a:rPr>
                      <m:t>⇒</m:t>
                    </m:r>
                    <m:r>
                      <a:rPr lang="fr-FR" altLang="ja-JP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[13,9−14,5]</m:t>
                    </m:r>
                    <m:f>
                      <m:fPr>
                        <m:ctrlPr>
                          <a:rPr lang="fr-FR" altLang="ja-JP" sz="2000" i="1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altLang="ja-JP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𝑚𝑉</m:t>
                        </m:r>
                        <m:r>
                          <a:rPr lang="fr-FR" altLang="ja-JP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lang="en-US" altLang="ja-JP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num>
                      <m:den>
                        <m:r>
                          <a:rPr lang="fr-FR" altLang="ja-JP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𝑘𝐴</m:t>
                        </m:r>
                        <m:r>
                          <a:rPr lang="fr-FR" altLang="ja-JP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lang="fr-FR" altLang="ja-JP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den>
                    </m:f>
                  </m:oMath>
                </a14:m>
                <a:r>
                  <a:rPr lang="fr-FR" altLang="ja-JP" sz="2000" dirty="0"/>
                  <a:t> </a:t>
                </a:r>
              </a:p>
              <a:p>
                <a:endParaRPr lang="fr-FR" altLang="ja-JP" sz="2000" dirty="0"/>
              </a:p>
              <a:p>
                <a:r>
                  <a:rPr lang="fr-FR" altLang="ja-JP" sz="2000" dirty="0" err="1"/>
                  <a:t>Agrees</a:t>
                </a:r>
                <a:r>
                  <a:rPr lang="fr-FR" altLang="ja-JP" sz="2000" dirty="0"/>
                  <a:t> </a:t>
                </a:r>
                <a:r>
                  <a:rPr lang="fr-FR" altLang="ja-JP" sz="2000" dirty="0" err="1"/>
                  <a:t>with</a:t>
                </a:r>
                <a:r>
                  <a:rPr lang="fr-FR" altLang="ja-JP" sz="2000" dirty="0"/>
                  <a:t> the </a:t>
                </a:r>
                <a:r>
                  <a:rPr lang="fr-FR" altLang="ja-JP" sz="2000" dirty="0" err="1"/>
                  <a:t>catalog</a:t>
                </a:r>
                <a:r>
                  <a:rPr lang="fr-FR" altLang="ja-JP" sz="2000" dirty="0"/>
                  <a:t> value,  </a:t>
                </a:r>
                <a:r>
                  <a:rPr lang="fr-FR" altLang="ja-JP" sz="2000" dirty="0" err="1"/>
                  <a:t>with</a:t>
                </a:r>
                <a:r>
                  <a:rPr lang="fr-FR" altLang="ja-JP" sz="2000" dirty="0"/>
                  <a:t> </a:t>
                </a:r>
                <a:r>
                  <a:rPr lang="fr-FR" altLang="ja-JP" sz="2000" dirty="0" err="1"/>
                  <a:t>goood</a:t>
                </a:r>
                <a:r>
                  <a:rPr lang="fr-FR" altLang="ja-JP" sz="2000" dirty="0"/>
                  <a:t> </a:t>
                </a:r>
                <a:r>
                  <a:rPr lang="fr-FR" altLang="ja-JP" sz="2000" dirty="0" err="1"/>
                  <a:t>measurement</a:t>
                </a:r>
                <a:r>
                  <a:rPr lang="fr-FR" altLang="ja-JP" sz="2000" dirty="0"/>
                  <a:t>  </a:t>
                </a:r>
                <a:r>
                  <a:rPr lang="fr-FR" altLang="ja-JP" sz="2000" dirty="0" err="1"/>
                  <a:t>reproducibility</a:t>
                </a:r>
                <a:r>
                  <a:rPr lang="fr-FR" altLang="ja-JP" sz="2000" dirty="0"/>
                  <a:t>.</a:t>
                </a:r>
              </a:p>
            </p:txBody>
          </p:sp>
        </mc:Choice>
        <mc:Fallback xmlns="">
          <p:sp>
            <p:nvSpPr>
              <p:cNvPr id="15" name="正方形/長方形 14">
                <a:extLst>
                  <a:ext uri="{FF2B5EF4-FFF2-40B4-BE49-F238E27FC236}">
                    <a16:creationId xmlns:a16="http://schemas.microsoft.com/office/drawing/2014/main" id="{2C8B4571-C377-C545-A779-A4870E0B50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125" y="979739"/>
                <a:ext cx="7883525" cy="2118209"/>
              </a:xfrm>
              <a:prstGeom prst="rect">
                <a:avLst/>
              </a:prstGeom>
              <a:blipFill>
                <a:blip r:embed="rId2"/>
                <a:stretch>
                  <a:fillRect l="-804" t="-1190" b="-41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xmlns="" id="{E3D687F7-B5CD-2349-91E1-947C4B31E83F}"/>
              </a:ext>
            </a:extLst>
          </p:cNvPr>
          <p:cNvSpPr/>
          <p:nvPr/>
        </p:nvSpPr>
        <p:spPr>
          <a:xfrm>
            <a:off x="238125" y="3513674"/>
            <a:ext cx="8624888" cy="2620426"/>
          </a:xfrm>
          <a:prstGeom prst="rect">
            <a:avLst/>
          </a:prstGeom>
          <a:ln>
            <a:solidFill>
              <a:srgbClr val="00EFEC"/>
            </a:solidFill>
          </a:ln>
        </p:spPr>
        <p:txBody>
          <a:bodyPr wrap="square">
            <a:spAutoFit/>
          </a:bodyPr>
          <a:lstStyle/>
          <a:p>
            <a:pPr>
              <a:buClr>
                <a:srgbClr val="00EFEC"/>
              </a:buClr>
              <a:buSzPct val="50000"/>
            </a:pPr>
            <a:r>
              <a:rPr lang="en" altLang="ja-JP" sz="2000" dirty="0">
                <a:solidFill>
                  <a:srgbClr val="000000"/>
                </a:solidFill>
              </a:rPr>
              <a:t>Latest from </a:t>
            </a:r>
            <a:r>
              <a:rPr lang="en-US" altLang="ja-JP" sz="2000" dirty="0"/>
              <a:t>Juliette </a:t>
            </a:r>
            <a:r>
              <a:rPr lang="en-US" altLang="ja-JP" sz="2000" dirty="0" err="1"/>
              <a:t>Plouin</a:t>
            </a:r>
            <a:r>
              <a:rPr lang="en-US" altLang="ja-JP" sz="2000" dirty="0"/>
              <a:t> </a:t>
            </a:r>
          </a:p>
          <a:p>
            <a:pPr>
              <a:buClr>
                <a:srgbClr val="00EFEC"/>
              </a:buClr>
              <a:buSzPct val="50000"/>
            </a:pPr>
            <a:endParaRPr lang="en" altLang="ja-JP" sz="2000" b="0" i="0" u="none" strike="noStrike" dirty="0">
              <a:solidFill>
                <a:srgbClr val="000000"/>
              </a:solidFill>
              <a:effectLst/>
            </a:endParaRPr>
          </a:p>
          <a:p>
            <a:pPr marL="457200" indent="-457200">
              <a:buClr>
                <a:srgbClr val="00EFEC"/>
              </a:buClr>
              <a:buSzPct val="50000"/>
              <a:buFont typeface="Wingdings" pitchFamily="2" charset="2"/>
              <a:buChar char="l"/>
            </a:pPr>
            <a:r>
              <a:rPr lang="en" altLang="ja-JP" sz="2000" b="0" i="0" u="none" strike="noStrike" dirty="0">
                <a:solidFill>
                  <a:srgbClr val="000000"/>
                </a:solidFill>
                <a:effectLst/>
              </a:rPr>
              <a:t>Up to now, we tested the circuit with analog measurement and it works well. </a:t>
            </a:r>
          </a:p>
          <a:p>
            <a:pPr marL="457200" indent="-457200">
              <a:buClr>
                <a:srgbClr val="00EFEC"/>
              </a:buClr>
              <a:buSzPct val="50000"/>
              <a:buFont typeface="Wingdings" pitchFamily="2" charset="2"/>
              <a:buChar char="l"/>
            </a:pPr>
            <a:r>
              <a:rPr lang="en" altLang="ja-JP" sz="2000" b="0" i="0" u="none" strike="noStrike" dirty="0">
                <a:solidFill>
                  <a:srgbClr val="000000"/>
                </a:solidFill>
                <a:effectLst/>
              </a:rPr>
              <a:t>The measurement with fluxgate sensors were satisfying</a:t>
            </a:r>
            <a:r>
              <a:rPr lang="en" altLang="ja-JP" sz="2000" dirty="0">
                <a:solidFill>
                  <a:srgbClr val="000000"/>
                </a:solidFill>
              </a:rPr>
              <a:t>.</a:t>
            </a:r>
          </a:p>
          <a:p>
            <a:pPr marL="457200" indent="-457200">
              <a:buClr>
                <a:srgbClr val="00EFEC"/>
              </a:buClr>
              <a:buSzPct val="50000"/>
              <a:buFont typeface="Wingdings" pitchFamily="2" charset="2"/>
              <a:buChar char="l"/>
            </a:pPr>
            <a:r>
              <a:rPr lang="en" altLang="ja-JP" sz="2000" b="0" i="0" u="none" strike="noStrike" dirty="0">
                <a:solidFill>
                  <a:srgbClr val="000000"/>
                </a:solidFill>
                <a:effectLst/>
              </a:rPr>
              <a:t>Then, the difference is that you first need to make a calibration in order to check the actual sensitivity, which can slightly differ from one sensor to the other. </a:t>
            </a:r>
          </a:p>
          <a:p>
            <a:pPr marL="457200" indent="-457200">
              <a:buClr>
                <a:srgbClr val="00EFEC"/>
              </a:buClr>
              <a:buSzPct val="50000"/>
              <a:buFont typeface="Wingdings" pitchFamily="2" charset="2"/>
              <a:buChar char="l"/>
            </a:pPr>
            <a:r>
              <a:rPr lang="en" altLang="ja-JP" sz="2000" b="0" i="0" u="none" strike="noStrike" dirty="0">
                <a:solidFill>
                  <a:srgbClr val="000000"/>
                </a:solidFill>
                <a:effectLst/>
              </a:rPr>
              <a:t>It's not like buying a </a:t>
            </a:r>
            <a:r>
              <a:rPr lang="en" altLang="ja-JP" sz="2000" b="0" i="0" u="none" strike="noStrike" dirty="0" err="1">
                <a:solidFill>
                  <a:srgbClr val="000000"/>
                </a:solidFill>
                <a:effectLst/>
              </a:rPr>
              <a:t>Bartington</a:t>
            </a:r>
            <a:r>
              <a:rPr lang="en" altLang="ja-JP" sz="2000" b="0" i="0" u="none" strike="noStrike" dirty="0">
                <a:solidFill>
                  <a:srgbClr val="000000"/>
                </a:solidFill>
                <a:effectLst/>
              </a:rPr>
              <a:t> fluxgate and use it directly. </a:t>
            </a:r>
            <a:endParaRPr lang="ja-JP" altLang="en-US" sz="2000"/>
          </a:p>
        </p:txBody>
      </p:sp>
    </p:spTree>
    <p:extLst>
      <p:ext uri="{BB962C8B-B14F-4D97-AF65-F5344CB8AC3E}">
        <p14:creationId xmlns:p14="http://schemas.microsoft.com/office/powerpoint/2010/main" val="31025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AB1516FF-FB1A-8147-87A1-36F2219D8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853"/>
            <a:ext cx="7886700" cy="1325563"/>
          </a:xfrm>
        </p:spPr>
        <p:txBody>
          <a:bodyPr/>
          <a:lstStyle/>
          <a:p>
            <a:pPr algn="ctr"/>
            <a:r>
              <a:rPr kumimoji="1" lang="en-US" altLang="ja-JP" dirty="0"/>
              <a:t>KEK Status</a:t>
            </a:r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xmlns="" id="{3CB278B0-BCC7-1A49-9C4C-F67560407B7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96" y="1082755"/>
            <a:ext cx="2467926" cy="1850945"/>
          </a:xfrm>
          <a:prstGeom prst="rect">
            <a:avLst/>
          </a:prstGeom>
        </p:spPr>
      </p:pic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xmlns="" id="{0AD215A6-B86B-C541-A97A-22C1E96ED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2019 Joint workshop of FKPPL and TYL/FJPPL 8-10 May 2019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xmlns="" id="{D309C9AC-2BC9-6B40-92D1-03ADA5E53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C6D33-5A92-A04A-A70F-28C03452F098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xmlns="" id="{B3BD9C05-3CC8-8E43-9E30-ADB18D4A77DE}"/>
              </a:ext>
            </a:extLst>
          </p:cNvPr>
          <p:cNvSpPr txBox="1"/>
          <p:nvPr/>
        </p:nvSpPr>
        <p:spPr>
          <a:xfrm>
            <a:off x="3199760" y="1546562"/>
            <a:ext cx="56521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Helmholtz coils in 3-directions to cancel ambient magnetic field</a:t>
            </a:r>
            <a:r>
              <a:rPr lang="en-US" altLang="ja-JP" dirty="0"/>
              <a:t> and create an uniform field in one direction for sensor calibration.</a:t>
            </a:r>
            <a:endParaRPr kumimoji="1" lang="ja-JP" altLang="en-US"/>
          </a:p>
        </p:txBody>
      </p:sp>
      <p:pic>
        <p:nvPicPr>
          <p:cNvPr id="9" name="Image 9">
            <a:extLst>
              <a:ext uri="{FF2B5EF4-FFF2-40B4-BE49-F238E27FC236}">
                <a16:creationId xmlns:a16="http://schemas.microsoft.com/office/drawing/2014/main" xmlns="" id="{87DF2422-92BB-D34E-8ED4-30FE27A752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0" t="14374" r="12638" b="4173"/>
          <a:stretch/>
        </p:blipFill>
        <p:spPr>
          <a:xfrm>
            <a:off x="1064932" y="3471104"/>
            <a:ext cx="1267053" cy="1076995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xmlns="" id="{88A078BD-3CDD-264D-8443-6AB4573F0036}"/>
              </a:ext>
            </a:extLst>
          </p:cNvPr>
          <p:cNvSpPr txBox="1"/>
          <p:nvPr/>
        </p:nvSpPr>
        <p:spPr>
          <a:xfrm>
            <a:off x="3199760" y="2843461"/>
            <a:ext cx="482475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The same AMR sensors were purchased.</a:t>
            </a:r>
          </a:p>
          <a:p>
            <a:pPr marL="285750" indent="-285750">
              <a:buClr>
                <a:srgbClr val="00EFEC"/>
              </a:buClr>
              <a:buSzPct val="50000"/>
              <a:buFont typeface="Wingdings" pitchFamily="2" charset="2"/>
              <a:buChar char="l"/>
            </a:pPr>
            <a:r>
              <a:rPr lang="en-US" altLang="ja-JP" dirty="0"/>
              <a:t>We </a:t>
            </a:r>
            <a:r>
              <a:rPr kumimoji="1" lang="en-US" altLang="ja-JP" dirty="0"/>
              <a:t>checked the output signal as a function of the external field and sensor to sensor variation.</a:t>
            </a:r>
          </a:p>
          <a:p>
            <a:endParaRPr kumimoji="1" lang="en-US" altLang="ja-JP" dirty="0"/>
          </a:p>
          <a:p>
            <a:r>
              <a:rPr lang="en-US" altLang="ja-JP" dirty="0"/>
              <a:t>First look from the 4 sensors</a:t>
            </a:r>
          </a:p>
          <a:p>
            <a:pPr marL="285750" indent="-285750">
              <a:buClr>
                <a:srgbClr val="00EFEC"/>
              </a:buClr>
              <a:buSzPct val="50000"/>
              <a:buFont typeface="Wingdings" pitchFamily="2" charset="2"/>
              <a:buChar char="l"/>
            </a:pPr>
            <a:r>
              <a:rPr lang="en-US" altLang="ja-JP" dirty="0"/>
              <a:t>We see that there is a sensor to sensor variation.</a:t>
            </a:r>
          </a:p>
          <a:p>
            <a:endParaRPr lang="en-US" altLang="ja-JP" dirty="0"/>
          </a:p>
          <a:p>
            <a:pPr marL="285750" indent="-285750">
              <a:buClr>
                <a:srgbClr val="00EFEC"/>
              </a:buClr>
              <a:buSzPct val="50000"/>
              <a:buFont typeface="Wingdings" pitchFamily="2" charset="2"/>
              <a:buChar char="l"/>
            </a:pPr>
            <a:r>
              <a:rPr lang="en-US" altLang="ja-JP" dirty="0"/>
              <a:t>Variation was also seen in the experiment carried out at </a:t>
            </a:r>
            <a:r>
              <a:rPr lang="en-US" altLang="ja-JP" dirty="0" err="1"/>
              <a:t>Saclay</a:t>
            </a:r>
            <a:r>
              <a:rPr lang="en-US" altLang="ja-JP" dirty="0"/>
              <a:t> in April.</a:t>
            </a:r>
          </a:p>
        </p:txBody>
      </p:sp>
    </p:spTree>
    <p:extLst>
      <p:ext uri="{BB962C8B-B14F-4D97-AF65-F5344CB8AC3E}">
        <p14:creationId xmlns:p14="http://schemas.microsoft.com/office/powerpoint/2010/main" val="373653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AB1516FF-FB1A-8147-87A1-36F2219D8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853"/>
            <a:ext cx="7886700" cy="1325563"/>
          </a:xfrm>
        </p:spPr>
        <p:txBody>
          <a:bodyPr/>
          <a:lstStyle/>
          <a:p>
            <a:pPr algn="ctr"/>
            <a:r>
              <a:rPr kumimoji="1" lang="en-US" altLang="ja-JP" dirty="0"/>
              <a:t>KEK Status</a:t>
            </a:r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xmlns="" id="{0AD215A6-B86B-C541-A97A-22C1E96ED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2019 Joint workshop of FKPPL and TYL/FJPPL 8-10 May 2019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xmlns="" id="{D309C9AC-2BC9-6B40-92D1-03ADA5E53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C6D33-5A92-A04A-A70F-28C03452F098}" type="slidenum">
              <a:rPr kumimoji="1" lang="ja-JP" altLang="en-US" smtClean="0"/>
              <a:t>14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xmlns="" id="{4E0AF54B-8AAD-AB4F-968D-3074649062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2622549"/>
            <a:ext cx="2203450" cy="230961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xmlns="" id="{BBE540B6-72CB-394B-8375-41F59E9E74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2274" y="2627772"/>
            <a:ext cx="2230824" cy="234884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xmlns="" id="{04D476FB-F351-8A4D-846A-F57780DFDF6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1674" y="2627772"/>
            <a:ext cx="2229937" cy="232236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xmlns="" id="{C92553E4-52F1-3646-B3F7-6F337DE4DB6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0850" y="2622549"/>
            <a:ext cx="2122313" cy="231569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xmlns="" id="{83F3C579-8BA2-6940-9593-2CA669FDFC02}"/>
              </a:ext>
            </a:extLst>
          </p:cNvPr>
          <p:cNvSpPr txBox="1"/>
          <p:nvPr/>
        </p:nvSpPr>
        <p:spPr>
          <a:xfrm>
            <a:off x="1037281" y="1285693"/>
            <a:ext cx="73419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First look from 4 AMR sensors (see the slope of red lines) at room temperature</a:t>
            </a:r>
            <a:endParaRPr kumimoji="1" lang="ja-JP" altLang="en-US" sz="240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xmlns="" id="{6AC28C7F-7837-3942-BA93-A4A865153200}"/>
              </a:ext>
            </a:extLst>
          </p:cNvPr>
          <p:cNvSpPr txBox="1"/>
          <p:nvPr/>
        </p:nvSpPr>
        <p:spPr>
          <a:xfrm>
            <a:off x="622729" y="3112168"/>
            <a:ext cx="128811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0.6mV/Gauss</a:t>
            </a:r>
            <a:endParaRPr kumimoji="1" lang="ja-JP" altLang="en-US" sz="160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xmlns="" id="{E173DCC8-1C01-EB43-8594-1F4DAC90E86F}"/>
              </a:ext>
            </a:extLst>
          </p:cNvPr>
          <p:cNvSpPr txBox="1"/>
          <p:nvPr/>
        </p:nvSpPr>
        <p:spPr>
          <a:xfrm>
            <a:off x="3194988" y="3069512"/>
            <a:ext cx="143879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6.74 mV/Gauss</a:t>
            </a:r>
            <a:endParaRPr kumimoji="1" lang="ja-JP" altLang="en-US" sz="160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xmlns="" id="{C5E7AC8B-6507-D143-9E72-2BE37AA1DDE5}"/>
              </a:ext>
            </a:extLst>
          </p:cNvPr>
          <p:cNvSpPr txBox="1"/>
          <p:nvPr/>
        </p:nvSpPr>
        <p:spPr>
          <a:xfrm>
            <a:off x="5547835" y="3069512"/>
            <a:ext cx="143879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6.75 mV/Gauss</a:t>
            </a:r>
            <a:endParaRPr kumimoji="1" lang="ja-JP" altLang="en-US" sz="160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xmlns="" id="{29B0EBB9-13F6-C046-9466-BBBFD1455A3B}"/>
              </a:ext>
            </a:extLst>
          </p:cNvPr>
          <p:cNvSpPr txBox="1"/>
          <p:nvPr/>
        </p:nvSpPr>
        <p:spPr>
          <a:xfrm>
            <a:off x="7659823" y="3009402"/>
            <a:ext cx="143879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6.65 mV/Gauss</a:t>
            </a:r>
            <a:endParaRPr kumimoji="1" lang="ja-JP" altLang="en-US" sz="160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xmlns="" id="{1AE71D2F-1DBD-0C41-8401-E119EB5275AD}"/>
              </a:ext>
            </a:extLst>
          </p:cNvPr>
          <p:cNvSpPr txBox="1"/>
          <p:nvPr/>
        </p:nvSpPr>
        <p:spPr>
          <a:xfrm>
            <a:off x="550474" y="5129295"/>
            <a:ext cx="1612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Something is probably wrong with this #1 sensor</a:t>
            </a:r>
          </a:p>
          <a:p>
            <a:r>
              <a:rPr lang="en-US" altLang="ja-JP" sz="1400" dirty="0"/>
              <a:t>Broken?</a:t>
            </a:r>
            <a:endParaRPr kumimoji="1" lang="ja-JP" altLang="en-US" sz="140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xmlns="" id="{C0558006-1F3A-6249-B9D2-588FFC97F01B}"/>
              </a:ext>
            </a:extLst>
          </p:cNvPr>
          <p:cNvSpPr txBox="1"/>
          <p:nvPr/>
        </p:nvSpPr>
        <p:spPr>
          <a:xfrm>
            <a:off x="3676650" y="5080000"/>
            <a:ext cx="49641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~6.71 mV/Gauss ⇒ ~16.8 (mV/V)/(kA/m)</a:t>
            </a:r>
          </a:p>
          <a:p>
            <a:r>
              <a:rPr kumimoji="1" lang="en-US" altLang="ja-JP" dirty="0"/>
              <a:t>Agree with the catalog data.</a:t>
            </a:r>
          </a:p>
          <a:p>
            <a:r>
              <a:rPr kumimoji="1" lang="en-US" altLang="ja-JP" dirty="0"/>
              <a:t>Measurement reproducibility needs to be checked.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424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AB1516FF-FB1A-8147-87A1-36F2219D8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853"/>
            <a:ext cx="7886700" cy="1325563"/>
          </a:xfrm>
        </p:spPr>
        <p:txBody>
          <a:bodyPr/>
          <a:lstStyle/>
          <a:p>
            <a:pPr algn="ctr"/>
            <a:r>
              <a:rPr kumimoji="1" lang="en-US" altLang="ja-JP" dirty="0"/>
              <a:t>KEK Status</a:t>
            </a:r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xmlns="" id="{0AD215A6-B86B-C541-A97A-22C1E96ED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2019 Joint workshop of FKPPL and TYL/FJPPL 8-10 May 2019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xmlns="" id="{D309C9AC-2BC9-6B40-92D1-03ADA5E53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C6D33-5A92-A04A-A70F-28C03452F098}" type="slidenum">
              <a:rPr kumimoji="1" lang="ja-JP" altLang="en-US" smtClean="0"/>
              <a:t>15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xmlns="" id="{83F3C579-8BA2-6940-9593-2CA669FDFC02}"/>
              </a:ext>
            </a:extLst>
          </p:cNvPr>
          <p:cNvSpPr txBox="1"/>
          <p:nvPr/>
        </p:nvSpPr>
        <p:spPr>
          <a:xfrm>
            <a:off x="1037281" y="1285693"/>
            <a:ext cx="73419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First look from 4 AMR sensors (see the slope of red lines) at liquid N</a:t>
            </a:r>
            <a:r>
              <a:rPr lang="en-US" altLang="ja-JP" sz="2400" baseline="-25000" dirty="0"/>
              <a:t>2</a:t>
            </a:r>
            <a:r>
              <a:rPr lang="en-US" altLang="ja-JP" sz="2400" dirty="0"/>
              <a:t> temperature (77K)</a:t>
            </a:r>
            <a:endParaRPr kumimoji="1" lang="ja-JP" altLang="en-US" sz="2400"/>
          </a:p>
        </p:txBody>
      </p:sp>
      <p:graphicFrame>
        <p:nvGraphicFramePr>
          <p:cNvPr id="18" name="オブジェクト 17">
            <a:extLst>
              <a:ext uri="{FF2B5EF4-FFF2-40B4-BE49-F238E27FC236}">
                <a16:creationId xmlns:a16="http://schemas.microsoft.com/office/drawing/2014/main" xmlns="" id="{C0883AF1-6C69-D64D-B448-099713BD07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7196662"/>
              </p:ext>
            </p:extLst>
          </p:nvPr>
        </p:nvGraphicFramePr>
        <p:xfrm>
          <a:off x="550819" y="2462079"/>
          <a:ext cx="4157431" cy="33259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Acrobat Document" r:id="rId3" imgW="5048161" imgH="4038487" progId="AcroExch.Document.DC">
                  <p:embed/>
                </p:oleObj>
              </mc:Choice>
              <mc:Fallback>
                <p:oleObj name="Acrobat Document" r:id="rId3" imgW="5048161" imgH="4038487" progId="AcroExch.Document.DC">
                  <p:embed/>
                  <p:pic>
                    <p:nvPicPr>
                      <p:cNvPr id="3" name="オブジェクト 2">
                        <a:extLst>
                          <a:ext uri="{FF2B5EF4-FFF2-40B4-BE49-F238E27FC236}">
                            <a16:creationId xmlns:a16="http://schemas.microsoft.com/office/drawing/2014/main" xmlns="" id="{174E0498-FF01-4201-B0AA-BA3EC45A6A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0819" y="2462079"/>
                        <a:ext cx="4157431" cy="33259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68E26F36-1A7D-4648-92EB-AEC88BEE129D}"/>
              </a:ext>
            </a:extLst>
          </p:cNvPr>
          <p:cNvSpPr txBox="1"/>
          <p:nvPr/>
        </p:nvSpPr>
        <p:spPr>
          <a:xfrm>
            <a:off x="4222750" y="3295650"/>
            <a:ext cx="3235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Sensitivity increase from</a:t>
            </a:r>
          </a:p>
          <a:p>
            <a:r>
              <a:rPr lang="en-US" altLang="ja-JP" dirty="0"/>
              <a:t>6.1mV/G to 16.4mV/G was seen.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661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AB1516FF-FB1A-8147-87A1-36F2219D8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853"/>
            <a:ext cx="7886700" cy="1325563"/>
          </a:xfrm>
        </p:spPr>
        <p:txBody>
          <a:bodyPr/>
          <a:lstStyle/>
          <a:p>
            <a:pPr algn="ctr"/>
            <a:r>
              <a:rPr kumimoji="1" lang="en-US" altLang="ja-JP" dirty="0"/>
              <a:t>KEK Status</a:t>
            </a:r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xmlns="" id="{0AD215A6-B86B-C541-A97A-22C1E96ED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2019 Joint workshop of FKPPL and TYL/FJPPL 8-10 May 2019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xmlns="" id="{D309C9AC-2BC9-6B40-92D1-03ADA5E53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C6D33-5A92-A04A-A70F-28C03452F098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xmlns="" id="{83F3C579-8BA2-6940-9593-2CA669FDFC02}"/>
              </a:ext>
            </a:extLst>
          </p:cNvPr>
          <p:cNvSpPr txBox="1"/>
          <p:nvPr/>
        </p:nvSpPr>
        <p:spPr>
          <a:xfrm>
            <a:off x="873251" y="1133685"/>
            <a:ext cx="73419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First look from 4 AMR sensors (see the slope of red lines) at liquid He temperature (4K)</a:t>
            </a:r>
            <a:endParaRPr kumimoji="1" lang="ja-JP" altLang="en-US" sz="240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68E26F36-1A7D-4648-92EB-AEC88BEE129D}"/>
              </a:ext>
            </a:extLst>
          </p:cNvPr>
          <p:cNvSpPr txBox="1"/>
          <p:nvPr/>
        </p:nvSpPr>
        <p:spPr>
          <a:xfrm>
            <a:off x="266700" y="4903204"/>
            <a:ext cx="5238750" cy="923330"/>
          </a:xfrm>
          <a:prstGeom prst="rect">
            <a:avLst/>
          </a:prstGeom>
          <a:noFill/>
          <a:ln>
            <a:solidFill>
              <a:srgbClr val="00EFEC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Sensitivity at 4K is 16.9 mV/G, not much increase from</a:t>
            </a:r>
          </a:p>
          <a:p>
            <a:r>
              <a:rPr lang="en-US" altLang="ja-JP" dirty="0"/>
              <a:t>16.4 mV/G at 77K, while HZB reports larger enhancement (~15%) …</a:t>
            </a:r>
            <a:endParaRPr kumimoji="1" lang="en-US" altLang="ja-JP" dirty="0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xmlns="" id="{B4F1DD8D-67AB-894C-883B-215012A108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5749" y="2066162"/>
            <a:ext cx="3468087" cy="2759838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xmlns="" id="{47969C28-3D88-604A-96A5-A1774BF3DB5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3036" y="4232404"/>
            <a:ext cx="2850164" cy="1987929"/>
          </a:xfrm>
          <a:prstGeom prst="rect">
            <a:avLst/>
          </a:prstGeom>
          <a:ln>
            <a:solidFill>
              <a:srgbClr val="00EFEC"/>
            </a:solidFill>
          </a:ln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xmlns="" id="{1D22C508-3AB3-9349-9B4D-480A2AA6B26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" y="2176122"/>
            <a:ext cx="2559050" cy="1475266"/>
          </a:xfrm>
          <a:prstGeom prst="rect">
            <a:avLst/>
          </a:prstGeom>
        </p:spPr>
      </p:pic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xmlns="" id="{832A3F14-AD0B-7547-9ED4-6F1CBC230408}"/>
              </a:ext>
            </a:extLst>
          </p:cNvPr>
          <p:cNvCxnSpPr>
            <a:cxnSpLocks/>
            <a:stCxn id="5" idx="3"/>
            <a:endCxn id="19" idx="1"/>
          </p:cNvCxnSpPr>
          <p:nvPr/>
        </p:nvCxnSpPr>
        <p:spPr>
          <a:xfrm flipV="1">
            <a:off x="5505450" y="5226369"/>
            <a:ext cx="737586" cy="138500"/>
          </a:xfrm>
          <a:prstGeom prst="straightConnector1">
            <a:avLst/>
          </a:prstGeom>
          <a:ln w="57150">
            <a:solidFill>
              <a:srgbClr val="00EFE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710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AB1516FF-FB1A-8147-87A1-36F2219D8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853"/>
            <a:ext cx="7886700" cy="1325563"/>
          </a:xfrm>
        </p:spPr>
        <p:txBody>
          <a:bodyPr/>
          <a:lstStyle/>
          <a:p>
            <a:pPr algn="ctr"/>
            <a:r>
              <a:rPr kumimoji="1" lang="en-US" altLang="ja-JP" dirty="0"/>
              <a:t>KEK Status</a:t>
            </a:r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xmlns="" id="{0AD215A6-B86B-C541-A97A-22C1E96ED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2019 Joint workshop of FKPPL and TYL/FJPPL 8-10 May 2019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xmlns="" id="{D309C9AC-2BC9-6B40-92D1-03ADA5E53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C6D33-5A92-A04A-A70F-28C03452F098}" type="slidenum">
              <a:rPr kumimoji="1" lang="ja-JP" altLang="en-US" smtClean="0"/>
              <a:t>17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xmlns="" id="{CBA2428F-1608-B045-9956-53E034C206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76074"/>
            <a:ext cx="9144000" cy="3305852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xmlns="" id="{9ADF1E40-4CED-7D43-9140-CBABC906917E}"/>
              </a:ext>
            </a:extLst>
          </p:cNvPr>
          <p:cNvSpPr txBox="1"/>
          <p:nvPr/>
        </p:nvSpPr>
        <p:spPr>
          <a:xfrm>
            <a:off x="114301" y="932366"/>
            <a:ext cx="8578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Measurement bench for mass </a:t>
            </a:r>
            <a:r>
              <a:rPr lang="en-US" altLang="ja-JP" dirty="0" err="1"/>
              <a:t>measurment</a:t>
            </a:r>
            <a:r>
              <a:rPr lang="en-US" altLang="ja-JP" dirty="0"/>
              <a:t> (@RT and 77K) is being designed and </a:t>
            </a:r>
            <a:r>
              <a:rPr lang="en-US" altLang="ja-JP" dirty="0" err="1"/>
              <a:t>prepared.</a:t>
            </a:r>
            <a:r>
              <a:rPr kumimoji="1" lang="en-US" altLang="ja-JP" dirty="0" err="1"/>
              <a:t>This</a:t>
            </a:r>
            <a:r>
              <a:rPr kumimoji="1" lang="en-US" altLang="ja-JP" dirty="0"/>
              <a:t> system calibrates each </a:t>
            </a:r>
            <a:r>
              <a:rPr lang="en-US" altLang="ja-JP" dirty="0"/>
              <a:t>AMR sensor, we will need 36 ×3 = 108 sensors for the cavity experiment (see next page).  Calibration @4K is also being investigated.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47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AB1516FF-FB1A-8147-87A1-36F2219D8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853"/>
            <a:ext cx="7886700" cy="1325563"/>
          </a:xfrm>
        </p:spPr>
        <p:txBody>
          <a:bodyPr/>
          <a:lstStyle/>
          <a:p>
            <a:pPr algn="ctr"/>
            <a:r>
              <a:rPr kumimoji="1" lang="en-US" altLang="ja-JP" dirty="0"/>
              <a:t>KEK Status</a:t>
            </a:r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xmlns="" id="{0AD215A6-B86B-C541-A97A-22C1E96ED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2019 Joint workshop of FKPPL and TYL/FJPPL 8-10 May 2019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xmlns="" id="{D309C9AC-2BC9-6B40-92D1-03ADA5E53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C6D33-5A92-A04A-A70F-28C03452F098}" type="slidenum">
              <a:rPr kumimoji="1" lang="ja-JP" altLang="en-US" smtClean="0"/>
              <a:t>18</a:t>
            </a:fld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xmlns="" id="{B7938DBD-ADAE-3F4A-9BB6-53D992E1DD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6859" y="1111251"/>
            <a:ext cx="1608677" cy="214490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xmlns="" id="{F8AA7B94-4F9A-0547-9A41-D60E9FE6AAA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23253" y="1411320"/>
            <a:ext cx="2400558" cy="180041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xmlns="" id="{0C3D49E5-4646-284E-9AA2-FE284F58C26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75" y="1111250"/>
            <a:ext cx="2633131" cy="1974849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xmlns="" id="{53F46943-96C1-DF49-B291-27CAF69E29E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7445" y="1111251"/>
            <a:ext cx="1608677" cy="2144903"/>
          </a:xfrm>
          <a:prstGeom prst="rect">
            <a:avLst/>
          </a:prstGeom>
        </p:spPr>
      </p:pic>
      <p:pic>
        <p:nvPicPr>
          <p:cNvPr id="49" name="図 48">
            <a:extLst>
              <a:ext uri="{FF2B5EF4-FFF2-40B4-BE49-F238E27FC236}">
                <a16:creationId xmlns:a16="http://schemas.microsoft.com/office/drawing/2014/main" xmlns="" id="{1C01D207-2A6E-2547-AB06-C1B6C6570B8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700" y="3638617"/>
            <a:ext cx="1981200" cy="1512529"/>
          </a:xfrm>
          <a:prstGeom prst="rect">
            <a:avLst/>
          </a:prstGeom>
        </p:spPr>
      </p:pic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xmlns="" id="{5D9B91E5-1965-0341-BFD2-4EDC0B65249C}"/>
              </a:ext>
            </a:extLst>
          </p:cNvPr>
          <p:cNvSpPr txBox="1"/>
          <p:nvPr/>
        </p:nvSpPr>
        <p:spPr>
          <a:xfrm>
            <a:off x="349250" y="5284310"/>
            <a:ext cx="46410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3 AMR sensors/board</a:t>
            </a:r>
          </a:p>
          <a:p>
            <a:r>
              <a:rPr kumimoji="1" lang="en-US" altLang="ja-JP" dirty="0"/>
              <a:t>1 board by every 10 degree around the equator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366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764883C3-A914-A845-A45D-D75A0E9B6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Proposal Summary</a:t>
            </a:r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xmlns="" id="{2C204DEC-0596-0F47-A2CC-DFEE101E7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2019 Joint workshop of FKPPL and TYL/FJPPL 8-10 May 2019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xmlns="" id="{3CFCAD83-9C84-9C41-9E00-46EF263F0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C6D33-5A92-A04A-A70F-28C03452F098}" type="slidenum">
              <a:rPr kumimoji="1" lang="ja-JP" altLang="en-US" smtClean="0"/>
              <a:t>19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6B694919-8DCB-A04D-957D-471F14A836FC}"/>
              </a:ext>
            </a:extLst>
          </p:cNvPr>
          <p:cNvSpPr txBox="1"/>
          <p:nvPr/>
        </p:nvSpPr>
        <p:spPr>
          <a:xfrm>
            <a:off x="276225" y="1366164"/>
            <a:ext cx="859154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To reduce the amount of trapped flux during the cooling down process of a superconducting RF cavity, it is important to:</a:t>
            </a:r>
          </a:p>
          <a:p>
            <a:endParaRPr lang="en-US" altLang="ja-JP" dirty="0"/>
          </a:p>
          <a:p>
            <a:r>
              <a:rPr lang="en-US" altLang="ja-JP" dirty="0"/>
              <a:t>(a) Reduce the ambient magnetic field as much as possible; and, </a:t>
            </a:r>
          </a:p>
          <a:p>
            <a:r>
              <a:rPr lang="en-US" altLang="ja-JP" dirty="0"/>
              <a:t>(b) Understand how the ambient magnetic field is trapped and/or expelled during the cooling down process, as this will help us design a better magnetic shield.  </a:t>
            </a:r>
          </a:p>
          <a:p>
            <a:endParaRPr lang="en-US" altLang="ja-JP" dirty="0"/>
          </a:p>
          <a:p>
            <a:r>
              <a:rPr lang="en-US" altLang="ja-JP" dirty="0"/>
              <a:t>For this, we need to map the magnetic field using many sensors.</a:t>
            </a:r>
            <a:endParaRPr lang="ja-JP" altLang="ja-JP"/>
          </a:p>
          <a:p>
            <a:r>
              <a:rPr lang="en-US" altLang="ja-JP" dirty="0"/>
              <a:t>A sensor that utilizes the anisotropic magnetoresistance (AMR) effect is being looked into.  An AMR sensor is much smaller (less than 10 mm x 10 mm, for example) than a flux gate sensor, and also much less expensive. </a:t>
            </a:r>
          </a:p>
          <a:p>
            <a:endParaRPr lang="en-US" altLang="ja-JP" dirty="0"/>
          </a:p>
          <a:p>
            <a:r>
              <a:rPr lang="en-US" altLang="ja-JP" dirty="0"/>
              <a:t>We will check the feasibility of using an array of AMR sensors for mapping the ambient magnetic field, including at cryogenic temperatures</a:t>
            </a:r>
            <a:r>
              <a:rPr lang="en-US" altLang="ja-JP"/>
              <a:t>, within the framework </a:t>
            </a:r>
            <a:r>
              <a:rPr lang="en-US" altLang="ja-JP" dirty="0"/>
              <a:t>of FJPPL with </a:t>
            </a:r>
            <a:r>
              <a:rPr lang="en-US" altLang="ja-JP" dirty="0" err="1"/>
              <a:t>Saclay</a:t>
            </a:r>
            <a:r>
              <a:rPr lang="en-US" altLang="ja-JP" dirty="0"/>
              <a:t> CEA.  </a:t>
            </a:r>
          </a:p>
          <a:p>
            <a:endParaRPr lang="en-US" altLang="ja-JP" dirty="0"/>
          </a:p>
          <a:p>
            <a:r>
              <a:rPr lang="en-US" altLang="ja-JP" dirty="0"/>
              <a:t>(Option) Some other types of sensors will also be looked into and tested.</a:t>
            </a:r>
            <a:endParaRPr lang="ja-JP" altLang="ja-JP"/>
          </a:p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991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DE541CDD-B5F8-9343-B7EE-15834717D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Contents</a:t>
            </a:r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xmlns="" id="{CC70B887-0FB4-1E4D-B34F-5C5DEE435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2019 Joint workshop of FKPPL and TYL/FJPPL 8-10 May 2019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xmlns="" id="{1D8FE31A-D6B2-B443-8B00-68375E3B4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C6D33-5A92-A04A-A70F-28C03452F098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F60D1803-BDCF-AA4A-8510-D9C21D327ECC}"/>
              </a:ext>
            </a:extLst>
          </p:cNvPr>
          <p:cNvSpPr txBox="1"/>
          <p:nvPr/>
        </p:nvSpPr>
        <p:spPr>
          <a:xfrm>
            <a:off x="1492250" y="1690689"/>
            <a:ext cx="6248442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Clr>
                <a:srgbClr val="00EFEC"/>
              </a:buClr>
              <a:buSzPct val="50000"/>
              <a:buFont typeface="Wingdings" pitchFamily="2" charset="2"/>
              <a:buChar char="l"/>
            </a:pPr>
            <a:r>
              <a:rPr kumimoji="1" lang="en-US" altLang="ja-JP" sz="3200" dirty="0"/>
              <a:t>Introduction</a:t>
            </a:r>
          </a:p>
          <a:p>
            <a:pPr marL="457200" indent="-457200">
              <a:buClr>
                <a:srgbClr val="00EFEC"/>
              </a:buClr>
              <a:buSzPct val="50000"/>
              <a:buFont typeface="Wingdings" pitchFamily="2" charset="2"/>
              <a:buChar char="l"/>
            </a:pPr>
            <a:r>
              <a:rPr lang="en-US" altLang="ja-JP" sz="3200" dirty="0"/>
              <a:t>Motivation</a:t>
            </a:r>
          </a:p>
          <a:p>
            <a:pPr marL="457200" indent="-457200">
              <a:buClr>
                <a:srgbClr val="00EFEC"/>
              </a:buClr>
              <a:buSzPct val="50000"/>
              <a:buFont typeface="Wingdings" pitchFamily="2" charset="2"/>
              <a:buChar char="l"/>
            </a:pPr>
            <a:r>
              <a:rPr kumimoji="1" lang="en-US" altLang="ja-JP" sz="3200" dirty="0"/>
              <a:t>Sensor for magnetic field monitor</a:t>
            </a:r>
            <a:endParaRPr lang="en-US" altLang="ja-JP" sz="3200" dirty="0"/>
          </a:p>
          <a:p>
            <a:pPr marL="914400" lvl="1" indent="-457200">
              <a:buClr>
                <a:srgbClr val="00EFEC"/>
              </a:buClr>
              <a:buSzPct val="50000"/>
              <a:buFont typeface="Wingdings" pitchFamily="2" charset="2"/>
              <a:buChar char="l"/>
            </a:pPr>
            <a:r>
              <a:rPr kumimoji="1" lang="en-US" altLang="ja-JP" sz="3200" dirty="0"/>
              <a:t>AMR sensor</a:t>
            </a:r>
            <a:endParaRPr lang="en-US" altLang="ja-JP" sz="3200" dirty="0"/>
          </a:p>
          <a:p>
            <a:pPr marL="914400" lvl="1" indent="-457200">
              <a:buClr>
                <a:srgbClr val="00EFEC"/>
              </a:buClr>
              <a:buSzPct val="50000"/>
              <a:buFont typeface="Wingdings" pitchFamily="2" charset="2"/>
              <a:buChar char="l"/>
            </a:pPr>
            <a:r>
              <a:rPr lang="en-US" altLang="ja-JP" sz="3200" dirty="0"/>
              <a:t>Sensor Test</a:t>
            </a:r>
          </a:p>
          <a:p>
            <a:pPr marL="1371600" lvl="2" indent="-457200">
              <a:buClr>
                <a:srgbClr val="00EFEC"/>
              </a:buClr>
              <a:buSzPct val="50000"/>
              <a:buFont typeface="Wingdings" pitchFamily="2" charset="2"/>
              <a:buChar char="l"/>
            </a:pPr>
            <a:r>
              <a:rPr kumimoji="1" lang="en-US" altLang="ja-JP" sz="3200" dirty="0" err="1"/>
              <a:t>Saclay</a:t>
            </a:r>
            <a:r>
              <a:rPr kumimoji="1" lang="en-US" altLang="ja-JP" sz="3200" dirty="0"/>
              <a:t> Status</a:t>
            </a:r>
            <a:endParaRPr lang="en-US" altLang="ja-JP" sz="3200" dirty="0"/>
          </a:p>
          <a:p>
            <a:pPr marL="1371600" lvl="2" indent="-457200">
              <a:buClr>
                <a:srgbClr val="00EFEC"/>
              </a:buClr>
              <a:buSzPct val="50000"/>
              <a:buFont typeface="Wingdings" pitchFamily="2" charset="2"/>
              <a:buChar char="l"/>
            </a:pPr>
            <a:r>
              <a:rPr lang="en-US" altLang="ja-JP" sz="3200" dirty="0"/>
              <a:t>KEK Status</a:t>
            </a:r>
          </a:p>
          <a:p>
            <a:pPr marL="457200" indent="-457200">
              <a:buClr>
                <a:srgbClr val="00EFEC"/>
              </a:buClr>
              <a:buSzPct val="50000"/>
              <a:buFont typeface="Wingdings" pitchFamily="2" charset="2"/>
              <a:buChar char="l"/>
            </a:pPr>
            <a:r>
              <a:rPr kumimoji="1" lang="en-US" altLang="ja-JP" sz="3200" dirty="0"/>
              <a:t>Proposal Summary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76605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xmlns="" id="{EBB402AA-ACF0-F34E-8731-A80C1D78F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2019 Joint workshop of FKPPL and TYL/FJPPL 8-10 May 2019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xmlns="" id="{589D0DB6-B791-534F-9555-DE8763DEC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C6D33-5A92-A04A-A70F-28C03452F098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727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xmlns="" id="{F2251B84-9031-7D43-A3C9-BBCF165DDA2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44252"/>
            <a:ext cx="9144000" cy="5596809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xmlns="" id="{72ECEAA3-EC9A-0042-B342-7AB94851EA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77591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xmlns="" id="{86369752-182F-3A40-AAB5-B3102971DF02}"/>
              </a:ext>
            </a:extLst>
          </p:cNvPr>
          <p:cNvSpPr txBox="1"/>
          <p:nvPr/>
        </p:nvSpPr>
        <p:spPr>
          <a:xfrm>
            <a:off x="6237514" y="859586"/>
            <a:ext cx="16610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-5 G 〜</a:t>
            </a:r>
            <a:r>
              <a:rPr kumimoji="1" lang="ja-JP" altLang="en-US" sz="2000">
                <a:solidFill>
                  <a:srgbClr val="FF0000"/>
                </a:solidFill>
              </a:rPr>
              <a:t>　</a:t>
            </a:r>
            <a:r>
              <a:rPr kumimoji="1" lang="en-US" altLang="ja-JP" sz="2000" dirty="0">
                <a:solidFill>
                  <a:srgbClr val="FF0000"/>
                </a:solidFill>
              </a:rPr>
              <a:t>+5 G</a:t>
            </a:r>
            <a:endParaRPr kumimoji="1" lang="ja-JP" altLang="en-US" sz="2000">
              <a:solidFill>
                <a:srgbClr val="FF0000"/>
              </a:solidFill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xmlns="" id="{A6F4F68D-0316-9B40-842E-1B3DFCA5C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2019 Joint workshop of FKPPL and TYL/FJPPL 8-10 May 2019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xmlns="" id="{4F03CA83-0127-2E43-94D0-1E45DEA48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C6D33-5A92-A04A-A70F-28C03452F098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234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xmlns="" id="{E767AD65-B66C-0944-8F46-CD9855FA6C2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9106"/>
            <a:ext cx="9144000" cy="5884752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xmlns="" id="{39A08EC8-F682-8D40-8D75-56B88C55F6AF}"/>
              </a:ext>
            </a:extLst>
          </p:cNvPr>
          <p:cNvSpPr/>
          <p:nvPr/>
        </p:nvSpPr>
        <p:spPr>
          <a:xfrm>
            <a:off x="7674429" y="6134591"/>
            <a:ext cx="1371600" cy="5225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xmlns="" id="{9CF81308-3D7B-DB4B-B83C-FC927C322ED9}"/>
              </a:ext>
            </a:extLst>
          </p:cNvPr>
          <p:cNvSpPr txBox="1"/>
          <p:nvPr/>
        </p:nvSpPr>
        <p:spPr>
          <a:xfrm>
            <a:off x="7727868" y="6492833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?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xmlns="" id="{5C097D07-E6A3-3143-8845-7D01D0BF172C}"/>
              </a:ext>
            </a:extLst>
          </p:cNvPr>
          <p:cNvSpPr/>
          <p:nvPr/>
        </p:nvSpPr>
        <p:spPr>
          <a:xfrm>
            <a:off x="1872343" y="2275114"/>
            <a:ext cx="1480457" cy="2721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xmlns="" id="{82FFB7D7-EFBE-A743-83D7-E384420903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5650" y="7160"/>
            <a:ext cx="2032000" cy="835002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xmlns="" id="{532F2311-8CB3-A344-902A-AB63849DB4A4}"/>
              </a:ext>
            </a:extLst>
          </p:cNvPr>
          <p:cNvSpPr txBox="1"/>
          <p:nvPr/>
        </p:nvSpPr>
        <p:spPr>
          <a:xfrm>
            <a:off x="35625" y="24502"/>
            <a:ext cx="24384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/>
              <a:t>AMR sensor</a:t>
            </a:r>
            <a:endParaRPr kumimoji="1" lang="ja-JP" altLang="en-US" sz="3600"/>
          </a:p>
        </p:txBody>
      </p:sp>
      <p:sp>
        <p:nvSpPr>
          <p:cNvPr id="10" name="フッター プレースホルダー 9">
            <a:extLst>
              <a:ext uri="{FF2B5EF4-FFF2-40B4-BE49-F238E27FC236}">
                <a16:creationId xmlns:a16="http://schemas.microsoft.com/office/drawing/2014/main" xmlns="" id="{AA5C2FFE-6174-4D47-8721-FBA755999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2019 Joint workshop of FKPPL and TYL/FJPPL 8-10 May 2019</a:t>
            </a:r>
            <a:endParaRPr kumimoji="1" lang="ja-JP" altLang="en-US"/>
          </a:p>
        </p:txBody>
      </p: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xmlns="" id="{073347F2-EEBA-5748-ACAD-F66787D66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C6D33-5A92-A04A-A70F-28C03452F098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410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71E57F67-0BC4-5649-8A9E-CD095759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Introduction</a:t>
            </a:r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xmlns="" id="{E5FEA9B7-69A2-194E-86A3-EDA992515AB7}"/>
              </a:ext>
            </a:extLst>
          </p:cNvPr>
          <p:cNvSpPr txBox="1"/>
          <p:nvPr/>
        </p:nvSpPr>
        <p:spPr>
          <a:xfrm>
            <a:off x="692150" y="1420797"/>
            <a:ext cx="82486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For superconducting RF cavities, high-Q operation is desirable to reduce cryogenic loss.</a:t>
            </a:r>
          </a:p>
          <a:p>
            <a:r>
              <a:rPr lang="en-US" altLang="ja-JP" sz="2000" dirty="0"/>
              <a:t>To achieve high-Q, it is essential to reduce surface resistance (BCS resistance and residual resistance)of Nb.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xmlns="" id="{E055F51C-6F2D-F146-9C65-8E2D772B9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0625" y="2845979"/>
            <a:ext cx="2781300" cy="5588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xmlns="" id="{4A091562-2B2F-6445-B6D3-4A31CE9593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025" y="3859467"/>
            <a:ext cx="4870450" cy="980030"/>
          </a:xfrm>
          <a:prstGeom prst="rect">
            <a:avLst/>
          </a:prstGeom>
        </p:spPr>
      </p:pic>
      <p:sp>
        <p:nvSpPr>
          <p:cNvPr id="13" name="四角形吹き出し 12">
            <a:extLst>
              <a:ext uri="{FF2B5EF4-FFF2-40B4-BE49-F238E27FC236}">
                <a16:creationId xmlns:a16="http://schemas.microsoft.com/office/drawing/2014/main" xmlns="" id="{CC70B538-8B28-9A47-A014-A28CBA7EFFEC}"/>
              </a:ext>
            </a:extLst>
          </p:cNvPr>
          <p:cNvSpPr/>
          <p:nvPr/>
        </p:nvSpPr>
        <p:spPr>
          <a:xfrm>
            <a:off x="100013" y="3756543"/>
            <a:ext cx="5524500" cy="1009650"/>
          </a:xfrm>
          <a:prstGeom prst="wedgeRectCallout">
            <a:avLst>
              <a:gd name="adj1" fmla="val 21926"/>
              <a:gd name="adj2" fmla="val -9410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四角形吹き出し 13">
            <a:extLst>
              <a:ext uri="{FF2B5EF4-FFF2-40B4-BE49-F238E27FC236}">
                <a16:creationId xmlns:a16="http://schemas.microsoft.com/office/drawing/2014/main" xmlns="" id="{42DB7868-52E2-EC47-B875-EABEDE6F8000}"/>
              </a:ext>
            </a:extLst>
          </p:cNvPr>
          <p:cNvSpPr/>
          <p:nvPr/>
        </p:nvSpPr>
        <p:spPr>
          <a:xfrm>
            <a:off x="5851526" y="2610494"/>
            <a:ext cx="3152774" cy="1189414"/>
          </a:xfrm>
          <a:prstGeom prst="wedgeRectCallout">
            <a:avLst>
              <a:gd name="adj1" fmla="val -67244"/>
              <a:gd name="adj2" fmla="val -962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000" i="1" dirty="0" err="1">
                <a:solidFill>
                  <a:schemeClr val="tx1"/>
                </a:solidFill>
              </a:rPr>
              <a:t>R</a:t>
            </a:r>
            <a:r>
              <a:rPr lang="en-US" altLang="ja-JP" sz="2000" i="1" baseline="-25000" dirty="0" err="1">
                <a:solidFill>
                  <a:schemeClr val="tx1"/>
                </a:solidFill>
              </a:rPr>
              <a:t>res</a:t>
            </a:r>
            <a:r>
              <a:rPr lang="en-US" altLang="ja-JP" sz="2000" dirty="0">
                <a:solidFill>
                  <a:schemeClr val="tx1"/>
                </a:solidFill>
              </a:rPr>
              <a:t> comes mostly  from </a:t>
            </a:r>
            <a:r>
              <a:rPr lang="en-US" altLang="ja-JP" sz="2000" dirty="0">
                <a:solidFill>
                  <a:srgbClr val="FF0000"/>
                </a:solidFill>
              </a:rPr>
              <a:t>magnetic flux </a:t>
            </a:r>
            <a:r>
              <a:rPr lang="en-US" altLang="ja-JP" sz="2000" dirty="0">
                <a:solidFill>
                  <a:schemeClr val="tx1"/>
                </a:solidFill>
              </a:rPr>
              <a:t>trapping during </a:t>
            </a:r>
            <a:r>
              <a:rPr lang="en-US" altLang="ja-JP" sz="2000" dirty="0" smtClean="0">
                <a:solidFill>
                  <a:schemeClr val="tx1"/>
                </a:solidFill>
              </a:rPr>
              <a:t>cooling </a:t>
            </a:r>
            <a:r>
              <a:rPr lang="en-US" altLang="ja-JP" sz="2000" dirty="0">
                <a:solidFill>
                  <a:schemeClr val="tx1"/>
                </a:solidFill>
              </a:rPr>
              <a:t>down process</a:t>
            </a:r>
            <a:endParaRPr kumimoji="1" lang="ja-JP" altLang="en-US" sz="2000" dirty="0">
              <a:solidFill>
                <a:schemeClr val="tx1"/>
              </a:solidFill>
            </a:endParaRPr>
          </a:p>
        </p:txBody>
      </p:sp>
      <p:sp>
        <p:nvSpPr>
          <p:cNvPr id="15" name="角丸四角形 14">
            <a:extLst>
              <a:ext uri="{FF2B5EF4-FFF2-40B4-BE49-F238E27FC236}">
                <a16:creationId xmlns:a16="http://schemas.microsoft.com/office/drawing/2014/main" xmlns="" id="{E1590F81-A7A1-974E-A914-2B07C8AC8C56}"/>
              </a:ext>
            </a:extLst>
          </p:cNvPr>
          <p:cNvSpPr/>
          <p:nvPr/>
        </p:nvSpPr>
        <p:spPr>
          <a:xfrm>
            <a:off x="438150" y="5090827"/>
            <a:ext cx="8502650" cy="166028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000" dirty="0">
                <a:solidFill>
                  <a:schemeClr val="tx1"/>
                </a:solidFill>
              </a:rPr>
              <a:t> It is important to </a:t>
            </a:r>
          </a:p>
          <a:p>
            <a:pPr marL="342900" indent="-342900">
              <a:buAutoNum type="alphaLcParenBoth"/>
            </a:pPr>
            <a:r>
              <a:rPr lang="en-US" altLang="ja-JP" sz="2000" dirty="0">
                <a:solidFill>
                  <a:schemeClr val="tx1"/>
                </a:solidFill>
              </a:rPr>
              <a:t>reduce the ambient magnetic field as much as possible and </a:t>
            </a:r>
          </a:p>
          <a:p>
            <a:pPr marL="342900" indent="-342900">
              <a:buAutoNum type="alphaLcParenBoth"/>
            </a:pPr>
            <a:r>
              <a:rPr lang="en-US" altLang="ja-JP" sz="2000" dirty="0">
                <a:solidFill>
                  <a:schemeClr val="tx1"/>
                </a:solidFill>
              </a:rPr>
              <a:t>understand how the ambient magnetic field is trapped and/or expelled during the </a:t>
            </a:r>
            <a:r>
              <a:rPr lang="en-US" altLang="ja-JP" sz="2000" dirty="0" smtClean="0">
                <a:solidFill>
                  <a:schemeClr val="tx1"/>
                </a:solidFill>
              </a:rPr>
              <a:t>cooling </a:t>
            </a:r>
            <a:r>
              <a:rPr lang="en-US" altLang="ja-JP" sz="2000" dirty="0">
                <a:solidFill>
                  <a:schemeClr val="tx1"/>
                </a:solidFill>
              </a:rPr>
              <a:t>down process,  as this will help us design a better magnetic shield. </a:t>
            </a:r>
            <a:endParaRPr kumimoji="1" lang="ja-JP" altLang="en-US" sz="2000" dirty="0">
              <a:solidFill>
                <a:schemeClr val="tx1"/>
              </a:solidFill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xmlns="" id="{BDB965D3-FCF8-DD49-994B-C25D753C3A0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5650" y="7160"/>
            <a:ext cx="2032000" cy="835002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xmlns="" id="{7852A4F9-212B-AE4F-AED1-AA0C4359C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C6D33-5A92-A04A-A70F-28C03452F09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307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xmlns="" id="{17DBE835-CFC0-6C4A-B7C2-9AE6F60608B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46096"/>
            <a:ext cx="9144000" cy="2492508"/>
          </a:xfrm>
          <a:prstGeom prst="rect">
            <a:avLst/>
          </a:prstGeom>
        </p:spPr>
      </p:pic>
      <p:sp>
        <p:nvSpPr>
          <p:cNvPr id="4" name="四角形吹き出し 3">
            <a:extLst>
              <a:ext uri="{FF2B5EF4-FFF2-40B4-BE49-F238E27FC236}">
                <a16:creationId xmlns:a16="http://schemas.microsoft.com/office/drawing/2014/main" xmlns="" id="{7E411617-D2DC-714D-8C27-FC580A722A20}"/>
              </a:ext>
            </a:extLst>
          </p:cNvPr>
          <p:cNvSpPr/>
          <p:nvPr/>
        </p:nvSpPr>
        <p:spPr>
          <a:xfrm>
            <a:off x="101600" y="3867150"/>
            <a:ext cx="8940800" cy="2838450"/>
          </a:xfrm>
          <a:prstGeom prst="wedgeRectCallout">
            <a:avLst>
              <a:gd name="adj1" fmla="val 31795"/>
              <a:gd name="adj2" fmla="val -67254"/>
            </a:avLst>
          </a:prstGeom>
          <a:noFill/>
          <a:ln>
            <a:solidFill>
              <a:schemeClr val="bg1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" altLang="ja-JP" sz="1600" dirty="0">
                <a:solidFill>
                  <a:srgbClr val="000000"/>
                </a:solidFill>
              </a:rPr>
              <a:t>Examples of recent activities regarding magnetic shield in the framework of FJPPL:</a:t>
            </a:r>
          </a:p>
          <a:p>
            <a:endParaRPr lang="en" altLang="ja-JP" sz="1600" dirty="0">
              <a:solidFill>
                <a:srgbClr val="000000"/>
              </a:solidFill>
            </a:endParaRPr>
          </a:p>
          <a:p>
            <a:r>
              <a:rPr lang="en" altLang="ja-JP" sz="1600" dirty="0">
                <a:solidFill>
                  <a:srgbClr val="000000"/>
                </a:solidFill>
              </a:rPr>
              <a:t>TTC/ARIES topical workshop on flux trapping and magnetic shielding, 8-9 </a:t>
            </a:r>
            <a:r>
              <a:rPr lang="en" altLang="ja-JP" sz="1600" dirty="0" err="1">
                <a:solidFill>
                  <a:srgbClr val="000000"/>
                </a:solidFill>
              </a:rPr>
              <a:t>nov.</a:t>
            </a:r>
            <a:r>
              <a:rPr lang="en" altLang="ja-JP" sz="1600" dirty="0">
                <a:solidFill>
                  <a:srgbClr val="000000"/>
                </a:solidFill>
              </a:rPr>
              <a:t> 2018, CERN:</a:t>
            </a:r>
            <a:r>
              <a:rPr lang="en" altLang="ja-JP" sz="1600" dirty="0"/>
              <a:t/>
            </a:r>
            <a:br>
              <a:rPr lang="en" altLang="ja-JP" sz="1600" dirty="0"/>
            </a:br>
            <a:r>
              <a:rPr lang="en" altLang="ja-JP" sz="1600" dirty="0">
                <a:solidFill>
                  <a:srgbClr val="000000"/>
                </a:solidFill>
              </a:rPr>
              <a:t>J. </a:t>
            </a:r>
            <a:r>
              <a:rPr lang="en" altLang="ja-JP" sz="1600" dirty="0" err="1">
                <a:solidFill>
                  <a:srgbClr val="000000"/>
                </a:solidFill>
              </a:rPr>
              <a:t>Plouin</a:t>
            </a:r>
            <a:r>
              <a:rPr lang="en" altLang="ja-JP" sz="1600" dirty="0">
                <a:solidFill>
                  <a:srgbClr val="000000"/>
                </a:solidFill>
              </a:rPr>
              <a:t>: “Magnetic field management in cryomodules and vertical cryostats at CEA-</a:t>
            </a:r>
            <a:r>
              <a:rPr lang="en" altLang="ja-JP" sz="1600" dirty="0" err="1">
                <a:solidFill>
                  <a:srgbClr val="000000"/>
                </a:solidFill>
              </a:rPr>
              <a:t>Saclay</a:t>
            </a:r>
            <a:r>
              <a:rPr lang="en" altLang="ja-JP" sz="1600" dirty="0">
                <a:solidFill>
                  <a:srgbClr val="000000"/>
                </a:solidFill>
              </a:rPr>
              <a:t>”</a:t>
            </a:r>
            <a:r>
              <a:rPr lang="en" altLang="ja-JP" sz="1600" dirty="0"/>
              <a:t/>
            </a:r>
            <a:br>
              <a:rPr lang="en" altLang="ja-JP" sz="1600" dirty="0"/>
            </a:br>
            <a:r>
              <a:rPr lang="en" altLang="ja-JP" sz="1600" dirty="0">
                <a:solidFill>
                  <a:srgbClr val="000000"/>
                </a:solidFill>
              </a:rPr>
              <a:t>K. </a:t>
            </a:r>
            <a:r>
              <a:rPr lang="en" altLang="ja-JP" sz="1600" dirty="0" err="1">
                <a:solidFill>
                  <a:srgbClr val="000000"/>
                </a:solidFill>
              </a:rPr>
              <a:t>Umemori</a:t>
            </a:r>
            <a:r>
              <a:rPr lang="en" altLang="ja-JP" sz="1600" dirty="0">
                <a:solidFill>
                  <a:srgbClr val="000000"/>
                </a:solidFill>
              </a:rPr>
              <a:t>: “Study on temperature dependent EBSD measurements”, “Flux expulsion experiments with QWR at RIKEN”, “Reports on sensitivity measurements at KEK”</a:t>
            </a:r>
            <a:r>
              <a:rPr lang="en" altLang="ja-JP" sz="1600" dirty="0"/>
              <a:t/>
            </a:r>
            <a:br>
              <a:rPr lang="en" altLang="ja-JP" sz="1600" dirty="0"/>
            </a:br>
            <a:r>
              <a:rPr lang="en" altLang="ja-JP" sz="1600" dirty="0">
                <a:solidFill>
                  <a:srgbClr val="000000"/>
                </a:solidFill>
              </a:rPr>
              <a:t>M. </a:t>
            </a:r>
            <a:r>
              <a:rPr lang="en" altLang="ja-JP" sz="1600" dirty="0" err="1">
                <a:solidFill>
                  <a:srgbClr val="000000"/>
                </a:solidFill>
              </a:rPr>
              <a:t>Masuzawa</a:t>
            </a:r>
            <a:r>
              <a:rPr lang="en" altLang="ja-JP" sz="1600" dirty="0">
                <a:solidFill>
                  <a:srgbClr val="000000"/>
                </a:solidFill>
              </a:rPr>
              <a:t>: Chair of Magnetic shielding session</a:t>
            </a:r>
            <a:r>
              <a:rPr lang="en" altLang="ja-JP" sz="1600" dirty="0"/>
              <a:t/>
            </a:r>
            <a:br>
              <a:rPr lang="en" altLang="ja-JP" sz="1600" dirty="0"/>
            </a:br>
            <a:r>
              <a:rPr lang="en" altLang="ja-JP" sz="1600" dirty="0"/>
              <a:t/>
            </a:r>
            <a:br>
              <a:rPr lang="en" altLang="ja-JP" sz="1600" dirty="0"/>
            </a:br>
            <a:r>
              <a:rPr lang="en" altLang="ja-JP" sz="1600" dirty="0">
                <a:solidFill>
                  <a:srgbClr val="000000"/>
                </a:solidFill>
              </a:rPr>
              <a:t>SRF2017 (International Conference on RF Superconductivity) at Lanzhou, China</a:t>
            </a:r>
            <a:r>
              <a:rPr lang="en" altLang="ja-JP" sz="1600" dirty="0"/>
              <a:t/>
            </a:r>
            <a:br>
              <a:rPr lang="en" altLang="ja-JP" sz="1600" dirty="0"/>
            </a:br>
            <a:r>
              <a:rPr lang="en" altLang="ja-JP" sz="1600" dirty="0">
                <a:solidFill>
                  <a:srgbClr val="000000"/>
                </a:solidFill>
              </a:rPr>
              <a:t>TTC (TESLA Technology meeting) at Milano, Italy</a:t>
            </a:r>
            <a:endParaRPr lang="ja-JP" altLang="en-US" sz="160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xmlns="" id="{056E07E9-070B-D34E-B4B9-BB844E0EB6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917586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xmlns="" id="{A78436AA-C89A-BC4D-81B6-6A56056C6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C6D33-5A92-A04A-A70F-28C03452F09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789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xmlns="" id="{03DA04E0-FD9C-3844-B6A3-FF091821AD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917586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xmlns="" id="{2AA5AD06-C21B-144D-8E01-74B40E1F24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7586"/>
            <a:ext cx="9144000" cy="3389877"/>
          </a:xfrm>
          <a:prstGeom prst="rect">
            <a:avLst/>
          </a:prstGeom>
        </p:spPr>
      </p:pic>
      <p:sp>
        <p:nvSpPr>
          <p:cNvPr id="9" name="Rectangle 45">
            <a:extLst>
              <a:ext uri="{FF2B5EF4-FFF2-40B4-BE49-F238E27FC236}">
                <a16:creationId xmlns:a16="http://schemas.microsoft.com/office/drawing/2014/main" xmlns="" id="{3A944E8A-3474-2F4B-A554-81B11DCDBB78}"/>
              </a:ext>
            </a:extLst>
          </p:cNvPr>
          <p:cNvSpPr/>
          <p:nvPr/>
        </p:nvSpPr>
        <p:spPr>
          <a:xfrm>
            <a:off x="6229375" y="3889052"/>
            <a:ext cx="154883" cy="4760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46">
            <a:extLst>
              <a:ext uri="{FF2B5EF4-FFF2-40B4-BE49-F238E27FC236}">
                <a16:creationId xmlns:a16="http://schemas.microsoft.com/office/drawing/2014/main" xmlns="" id="{C0E41981-03E0-EF48-A753-0E0749D84C35}"/>
              </a:ext>
            </a:extLst>
          </p:cNvPr>
          <p:cNvSpPr/>
          <p:nvPr/>
        </p:nvSpPr>
        <p:spPr>
          <a:xfrm rot="5400000">
            <a:off x="6478521" y="3866193"/>
            <a:ext cx="176469" cy="4571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xmlns="" id="{E64E98FA-E701-4D44-B312-1BCDB2B46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2019 Joint workshop of FKPPL and TYL/FJPPL 8-10 May 2019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xmlns="" id="{9DB827D1-49A3-DA40-8351-E7BCD89B8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C6D33-5A92-A04A-A70F-28C03452F098}" type="slidenum">
              <a:rPr kumimoji="1" lang="ja-JP" altLang="en-US" smtClean="0"/>
              <a:t>5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758" y="3977287"/>
            <a:ext cx="6072617" cy="228193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560833" y="4307463"/>
            <a:ext cx="2954517" cy="1200329"/>
          </a:xfrm>
          <a:prstGeom prst="rect">
            <a:avLst/>
          </a:prstGeom>
          <a:solidFill>
            <a:srgbClr val="D6ECEF"/>
          </a:solidFill>
          <a:ln>
            <a:solidFill>
              <a:srgbClr val="00EFEC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Checking of magnetic hygiene around the cavity is necessary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3841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xmlns="" id="{03DA04E0-FD9C-3844-B6A3-FF091821AD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917586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xmlns="" id="{D9AF61A1-9649-884F-A0B9-39636DA3D1D8}"/>
              </a:ext>
            </a:extLst>
          </p:cNvPr>
          <p:cNvSpPr txBox="1"/>
          <p:nvPr/>
        </p:nvSpPr>
        <p:spPr>
          <a:xfrm>
            <a:off x="203360" y="957342"/>
            <a:ext cx="8681511" cy="1938992"/>
          </a:xfrm>
          <a:prstGeom prst="rect">
            <a:avLst/>
          </a:prstGeom>
          <a:solidFill>
            <a:schemeClr val="bg1"/>
          </a:solidFill>
          <a:ln w="38100">
            <a:solidFill>
              <a:srgbClr val="00EFEC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For this, we need to map the magnetic field using many sensors</a:t>
            </a:r>
            <a:endParaRPr lang="ja-JP" altLang="ja-JP" sz="2000" dirty="0"/>
          </a:p>
          <a:p>
            <a:r>
              <a:rPr lang="en-US" altLang="ja-JP" sz="2000" dirty="0"/>
              <a:t>A magnetometer called “flux gate sensor” has been used to measure the ambient magnetic field but it is a large sensor </a:t>
            </a:r>
          </a:p>
          <a:p>
            <a:r>
              <a:rPr lang="en-US" altLang="ja-JP" sz="2000" dirty="0"/>
              <a:t>	</a:t>
            </a:r>
            <a:r>
              <a:rPr lang="en-US" altLang="ja-JP" sz="2000" dirty="0" err="1" smtClean="0"/>
              <a:t>Bartington</a:t>
            </a:r>
            <a:r>
              <a:rPr lang="en-US" altLang="ja-JP" sz="2000" dirty="0" smtClean="0"/>
              <a:t> </a:t>
            </a:r>
            <a:r>
              <a:rPr lang="en-US" altLang="ja-JP" sz="2000" dirty="0"/>
              <a:t>Mag-03 MS 3-axis sensor has 32 mm x 32 mm </a:t>
            </a:r>
            <a:r>
              <a:rPr lang="en-US" altLang="ja-JP" sz="2000"/>
              <a:t>x </a:t>
            </a:r>
            <a:r>
              <a:rPr lang="en-US" altLang="ja-JP" sz="2000" smtClean="0"/>
              <a:t>150 </a:t>
            </a:r>
            <a:r>
              <a:rPr lang="en-US" altLang="ja-JP" sz="2000" dirty="0"/>
              <a:t>mm dimensions, quite large compared to a cavity </a:t>
            </a:r>
            <a:r>
              <a:rPr lang="en-US" altLang="ja-JP" sz="2000"/>
              <a:t>size </a:t>
            </a:r>
            <a:r>
              <a:rPr lang="en-US" altLang="ja-JP" sz="2000" smtClean="0"/>
              <a:t>and </a:t>
            </a:r>
            <a:r>
              <a:rPr lang="en-US" altLang="ja-JP" sz="2000" dirty="0"/>
              <a:t>it is very costly , was &gt; </a:t>
            </a:r>
            <a:r>
              <a:rPr lang="ja-JP" altLang="en-US" sz="2000" dirty="0"/>
              <a:t>€</a:t>
            </a:r>
            <a:r>
              <a:rPr lang="en-US" altLang="ja-JP" sz="2000" dirty="0"/>
              <a:t>5,000 in Japan. </a:t>
            </a:r>
            <a:r>
              <a:rPr lang="en-US" altLang="ja-JP" sz="2000" dirty="0" smtClean="0"/>
              <a:t>Smaller </a:t>
            </a:r>
            <a:r>
              <a:rPr lang="en-US" altLang="ja-JP" sz="2000" dirty="0"/>
              <a:t>and more affordable sensors need to be searched for.  </a:t>
            </a:r>
            <a:endParaRPr lang="ja-JP" altLang="ja-JP" sz="2000" dirty="0"/>
          </a:p>
        </p:txBody>
      </p:sp>
      <p:pic>
        <p:nvPicPr>
          <p:cNvPr id="1026" name="Picture 2" descr="三軸フラックスゲートセンサ円柱型">
            <a:extLst>
              <a:ext uri="{FF2B5EF4-FFF2-40B4-BE49-F238E27FC236}">
                <a16:creationId xmlns:a16="http://schemas.microsoft.com/office/drawing/2014/main" xmlns="" id="{BBA7C426-A2D6-514C-AA85-054C2AB8B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7606" y="3014288"/>
            <a:ext cx="2198463" cy="219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xmlns="" id="{9DB827D1-49A3-DA40-8351-E7BCD89B8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C6D33-5A92-A04A-A70F-28C03452F098}" type="slidenum">
              <a:rPr kumimoji="1" lang="ja-JP" altLang="en-US" smtClean="0"/>
              <a:t>6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17" y="3140341"/>
            <a:ext cx="6741589" cy="3700403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4474069" y="5495871"/>
            <a:ext cx="4572000" cy="646331"/>
          </a:xfrm>
          <a:prstGeom prst="rect">
            <a:avLst/>
          </a:prstGeom>
          <a:ln>
            <a:solidFill>
              <a:srgbClr val="00EFEC"/>
            </a:solidFill>
          </a:ln>
        </p:spPr>
        <p:txBody>
          <a:bodyPr>
            <a:spAutoFit/>
          </a:bodyPr>
          <a:lstStyle/>
          <a:p>
            <a:r>
              <a:rPr lang="ja-JP" altLang="en-US" sz="1200" dirty="0"/>
              <a:t>Efficient expulsion of magnetic flux in superconducting RF cavities for high Q0Q0applications - Posen, S. et al. J.Appl.Phys. 119 (2016) 213903 arXiv:1509.03957 [physics.acc-ph] FERMILAB-PUB-16-366-TD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A33B3EE9-7635-EF4A-9375-8070B3733368}"/>
              </a:ext>
            </a:extLst>
          </p:cNvPr>
          <p:cNvSpPr txBox="1"/>
          <p:nvPr/>
        </p:nvSpPr>
        <p:spPr>
          <a:xfrm>
            <a:off x="6075590" y="3046070"/>
            <a:ext cx="28221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err="1"/>
              <a:t>Bartington</a:t>
            </a:r>
            <a:r>
              <a:rPr lang="en-US" altLang="ja-JP" sz="1400" dirty="0"/>
              <a:t> Mag-03 MS 3-axis sensor</a:t>
            </a:r>
            <a:endParaRPr kumimoji="1" lang="ja-JP" altLang="en-US" sz="1400" dirty="0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3876" y="2990605"/>
            <a:ext cx="1493354" cy="150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57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659413F0-18DF-614C-B5EF-608207CEA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Motivation</a:t>
            </a:r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xmlns="" id="{7C4D8D65-921F-BA44-9483-9B80AA56DF73}"/>
              </a:ext>
            </a:extLst>
          </p:cNvPr>
          <p:cNvSpPr txBox="1"/>
          <p:nvPr/>
        </p:nvSpPr>
        <p:spPr>
          <a:xfrm>
            <a:off x="457200" y="3697618"/>
            <a:ext cx="85146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We plan to</a:t>
            </a:r>
          </a:p>
          <a:p>
            <a:pPr marL="285750" indent="-285750">
              <a:buClr>
                <a:srgbClr val="00EFEC"/>
              </a:buClr>
              <a:buSzPct val="50000"/>
              <a:buFont typeface="Wingdings" pitchFamily="2" charset="2"/>
              <a:buChar char="l"/>
            </a:pPr>
            <a:r>
              <a:rPr lang="en-US" altLang="ja-JP" sz="2400" dirty="0"/>
              <a:t>Test a few types of new sensors</a:t>
            </a:r>
          </a:p>
          <a:p>
            <a:pPr marL="285750" indent="-285750">
              <a:buClr>
                <a:srgbClr val="00EFEC"/>
              </a:buClr>
              <a:buSzPct val="50000"/>
              <a:buFont typeface="Wingdings" pitchFamily="2" charset="2"/>
              <a:buChar char="l"/>
            </a:pPr>
            <a:r>
              <a:rPr lang="en-US" altLang="ja-JP" sz="2400" dirty="0"/>
              <a:t>Use them to actually monitor the magnetic field around the RF cavities during the </a:t>
            </a:r>
            <a:r>
              <a:rPr lang="en-US" altLang="ja-JP" sz="2400" dirty="0" smtClean="0"/>
              <a:t>cooling </a:t>
            </a:r>
            <a:r>
              <a:rPr lang="en-US" altLang="ja-JP" sz="2400" dirty="0"/>
              <a:t>down/warm up</a:t>
            </a:r>
          </a:p>
          <a:p>
            <a:endParaRPr lang="en-US" altLang="ja-JP" sz="2400" dirty="0"/>
          </a:p>
          <a:p>
            <a:r>
              <a:rPr lang="en-US" altLang="ja-JP" sz="2400" dirty="0"/>
              <a:t>Under the collaboration with CEA </a:t>
            </a:r>
            <a:r>
              <a:rPr lang="en-US" altLang="ja-JP" sz="2400" dirty="0" err="1"/>
              <a:t>Saclay</a:t>
            </a:r>
            <a:r>
              <a:rPr lang="en-US" altLang="ja-JP" sz="2400" dirty="0"/>
              <a:t> and KEK in the framework of FJPPL.</a:t>
            </a:r>
          </a:p>
        </p:txBody>
      </p:sp>
      <p:sp>
        <p:nvSpPr>
          <p:cNvPr id="4" name="角丸四角形 3">
            <a:extLst>
              <a:ext uri="{FF2B5EF4-FFF2-40B4-BE49-F238E27FC236}">
                <a16:creationId xmlns:a16="http://schemas.microsoft.com/office/drawing/2014/main" xmlns="" id="{54B1B2CD-055D-1341-A5CF-2B7AFBF67AF1}"/>
              </a:ext>
            </a:extLst>
          </p:cNvPr>
          <p:cNvSpPr/>
          <p:nvPr/>
        </p:nvSpPr>
        <p:spPr>
          <a:xfrm>
            <a:off x="628650" y="1793174"/>
            <a:ext cx="7779080" cy="1674421"/>
          </a:xfrm>
          <a:prstGeom prst="roundRect">
            <a:avLst/>
          </a:prstGeom>
          <a:solidFill>
            <a:srgbClr val="D6EC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>
                <a:solidFill>
                  <a:schemeClr val="tx1"/>
                </a:solidFill>
              </a:rPr>
              <a:t>Need for (smaller and cheaper) sensors, which can be used reliably at the room and cryogenic temperatures</a:t>
            </a:r>
            <a:endParaRPr kumimoji="1" lang="ja-JP" altLang="en-US" sz="3200">
              <a:solidFill>
                <a:schemeClr val="tx1"/>
              </a:solidFill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xmlns="" id="{03165B5E-D732-DD43-A71A-E143915C77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5650" y="7160"/>
            <a:ext cx="2032000" cy="835002"/>
          </a:xfrm>
          <a:prstGeom prst="rect">
            <a:avLst/>
          </a:prstGeom>
        </p:spPr>
      </p:pic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xmlns="" id="{D8EF35E8-E32B-1B41-BC70-04293D2A4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2019 Joint workshop of FKPPL and TYL/FJPPL 8-10 May 2019</a:t>
            </a:r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xmlns="" id="{8E0F3DE1-78A9-714A-A5DD-69C51CF3F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C6D33-5A92-A04A-A70F-28C03452F098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915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A64E4CAE-E3A9-5F45-9744-ECAC42CB9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Sensor search</a:t>
            </a:r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xmlns="" id="{3F8A517F-4BA1-5C42-ACE9-A8AA7FD6B8CA}"/>
              </a:ext>
            </a:extLst>
          </p:cNvPr>
          <p:cNvSpPr txBox="1"/>
          <p:nvPr/>
        </p:nvSpPr>
        <p:spPr>
          <a:xfrm>
            <a:off x="257175" y="2195120"/>
            <a:ext cx="86296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F0"/>
              </a:buClr>
              <a:buSzPct val="50000"/>
              <a:buFont typeface="Wingdings" pitchFamily="2" charset="2"/>
              <a:buChar char="l"/>
            </a:pPr>
            <a:r>
              <a:rPr lang="en-US" altLang="ja-JP" sz="2400" dirty="0"/>
              <a:t>Recently a sensor that utilizes the anisotropic magnetoresistance (AMR) effect is being looked into. </a:t>
            </a:r>
            <a:r>
              <a:rPr lang="en-US" altLang="ja-JP" sz="2400" dirty="0" smtClean="0"/>
              <a:t>HZB has done some study. </a:t>
            </a:r>
            <a:endParaRPr lang="en-US" altLang="ja-JP" sz="2400" dirty="0"/>
          </a:p>
          <a:p>
            <a:pPr marL="285750" indent="-285750">
              <a:buClr>
                <a:srgbClr val="00B0F0"/>
              </a:buClr>
              <a:buSzPct val="50000"/>
              <a:buFont typeface="Wingdings" pitchFamily="2" charset="2"/>
              <a:buChar char="l"/>
            </a:pPr>
            <a:endParaRPr lang="en-US" altLang="ja-JP" sz="2400" dirty="0"/>
          </a:p>
          <a:p>
            <a:pPr marL="742950" lvl="1" indent="-285750">
              <a:buClr>
                <a:srgbClr val="00B0F0"/>
              </a:buClr>
              <a:buSzPct val="50000"/>
              <a:buFont typeface="Wingdings" pitchFamily="2" charset="2"/>
              <a:buChar char="l"/>
            </a:pPr>
            <a:r>
              <a:rPr lang="en-US" altLang="ja-JP" sz="2400" dirty="0"/>
              <a:t>An AMR sensor is much smaller (less than 10 mm x 10 mm, for example) than a flux gate sensor and less expensive. </a:t>
            </a:r>
          </a:p>
          <a:p>
            <a:pPr marL="742950" lvl="1" indent="-285750">
              <a:buClr>
                <a:srgbClr val="00B0F0"/>
              </a:buClr>
              <a:buSzPct val="50000"/>
              <a:buFont typeface="Wingdings" pitchFamily="2" charset="2"/>
              <a:buChar char="l"/>
            </a:pPr>
            <a:r>
              <a:rPr lang="en-US" altLang="ja-JP" sz="2400" dirty="0"/>
              <a:t>They are originally developed and used for rotation detection and open-close detection in a tablet PC or smartphone, for example</a:t>
            </a:r>
            <a:endParaRPr lang="ja-JP" altLang="ja-JP" sz="2400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xmlns="" id="{3FF35004-A9F3-6B47-8CBB-EA9CD5C813E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5650" y="7160"/>
            <a:ext cx="2032000" cy="835002"/>
          </a:xfrm>
          <a:prstGeom prst="rect">
            <a:avLst/>
          </a:prstGeom>
        </p:spPr>
      </p:pic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xmlns="" id="{4484C356-6DA7-3E48-8AA1-FD22D2F71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2019 Joint workshop of FKPPL and TYL/FJPPL 8-10 May 2019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xmlns="" id="{55609000-BA69-E649-8FB3-716393EF6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C6D33-5A92-A04A-A70F-28C03452F098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791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614A82-F12D-4C78-BD05-52D6561A8D8E}" type="slidenum">
              <a:rPr lang="en-US" smtClean="0"/>
              <a:t>9</a:t>
            </a:fld>
            <a:endParaRPr lang="en-US"/>
          </a:p>
        </p:txBody>
      </p:sp>
      <p:sp>
        <p:nvSpPr>
          <p:cNvPr id="7" name="ZoneTexte 6"/>
          <p:cNvSpPr txBox="1"/>
          <p:nvPr/>
        </p:nvSpPr>
        <p:spPr>
          <a:xfrm>
            <a:off x="35625" y="865558"/>
            <a:ext cx="42225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/>
              <a:t>Principle</a:t>
            </a:r>
            <a:endParaRPr lang="fr-FR" sz="2000" dirty="0"/>
          </a:p>
          <a:p>
            <a:r>
              <a:rPr lang="fr-FR" sz="2000" dirty="0" err="1"/>
              <a:t>Anisotropic</a:t>
            </a:r>
            <a:r>
              <a:rPr lang="fr-FR" sz="2000" dirty="0"/>
              <a:t> Magneto </a:t>
            </a:r>
            <a:r>
              <a:rPr lang="fr-FR" sz="2000" dirty="0" err="1"/>
              <a:t>Resistive</a:t>
            </a:r>
            <a:r>
              <a:rPr lang="fr-FR" sz="2000" dirty="0"/>
              <a:t> </a:t>
            </a:r>
            <a:r>
              <a:rPr lang="fr-FR" sz="2000" dirty="0" err="1"/>
              <a:t>effect</a:t>
            </a:r>
            <a:r>
              <a:rPr lang="fr-FR" sz="2000" dirty="0"/>
              <a:t> : change of </a:t>
            </a:r>
            <a:r>
              <a:rPr lang="fr-FR" sz="2000" dirty="0" err="1"/>
              <a:t>electrical</a:t>
            </a:r>
            <a:r>
              <a:rPr lang="fr-FR" sz="2000" dirty="0"/>
              <a:t> </a:t>
            </a:r>
            <a:r>
              <a:rPr lang="fr-FR" sz="2000" dirty="0" err="1"/>
              <a:t>resistance</a:t>
            </a:r>
            <a:r>
              <a:rPr lang="fr-FR" sz="2000" dirty="0"/>
              <a:t> of a </a:t>
            </a:r>
            <a:r>
              <a:rPr lang="fr-FR" sz="2000" dirty="0" err="1"/>
              <a:t>material</a:t>
            </a:r>
            <a:r>
              <a:rPr lang="fr-FR" sz="2000" dirty="0"/>
              <a:t> </a:t>
            </a:r>
            <a:r>
              <a:rPr lang="fr-FR" sz="2000" dirty="0" err="1"/>
              <a:t>with</a:t>
            </a:r>
            <a:r>
              <a:rPr lang="fr-FR" sz="2000" dirty="0"/>
              <a:t> </a:t>
            </a:r>
            <a:r>
              <a:rPr lang="fr-FR" sz="2000" dirty="0" err="1" smtClean="0"/>
              <a:t>external</a:t>
            </a:r>
            <a:r>
              <a:rPr lang="fr-FR" sz="2000" dirty="0" smtClean="0"/>
              <a:t> </a:t>
            </a:r>
            <a:r>
              <a:rPr lang="fr-FR" sz="2000" dirty="0" err="1" smtClean="0"/>
              <a:t>magnetic</a:t>
            </a:r>
            <a:r>
              <a:rPr lang="fr-FR" sz="2000" dirty="0" smtClean="0"/>
              <a:t> </a:t>
            </a:r>
            <a:r>
              <a:rPr lang="fr-FR" sz="2000" dirty="0" err="1" smtClean="0"/>
              <a:t>field</a:t>
            </a:r>
            <a:endParaRPr lang="fr-FR" sz="2000" dirty="0"/>
          </a:p>
        </p:txBody>
      </p:sp>
      <p:sp>
        <p:nvSpPr>
          <p:cNvPr id="8" name="ZoneTexte 7"/>
          <p:cNvSpPr txBox="1"/>
          <p:nvPr/>
        </p:nvSpPr>
        <p:spPr>
          <a:xfrm>
            <a:off x="218565" y="2414240"/>
            <a:ext cx="37444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4 AMR sensitive </a:t>
            </a:r>
            <a:r>
              <a:rPr lang="fr-FR" dirty="0" err="1"/>
              <a:t>elements</a:t>
            </a:r>
            <a:r>
              <a:rPr lang="fr-FR" dirty="0"/>
              <a:t> are place in a Wheatstone Bridge</a:t>
            </a:r>
          </a:p>
          <a:p>
            <a:r>
              <a:rPr lang="fr-FR" dirty="0"/>
              <a:t>As a </a:t>
            </a:r>
            <a:r>
              <a:rPr lang="fr-FR" dirty="0" err="1"/>
              <a:t>result</a:t>
            </a:r>
            <a:r>
              <a:rPr lang="fr-FR" dirty="0"/>
              <a:t>, AMR </a:t>
            </a:r>
            <a:r>
              <a:rPr lang="fr-FR" dirty="0" err="1"/>
              <a:t>sensor</a:t>
            </a:r>
            <a:r>
              <a:rPr lang="fr-FR" dirty="0"/>
              <a:t> </a:t>
            </a:r>
            <a:r>
              <a:rPr lang="fr-FR" dirty="0" err="1"/>
              <a:t>gives</a:t>
            </a:r>
            <a:r>
              <a:rPr lang="fr-FR" dirty="0"/>
              <a:t> a </a:t>
            </a:r>
            <a:r>
              <a:rPr lang="fr-FR" dirty="0" err="1"/>
              <a:t>linear</a:t>
            </a:r>
            <a:r>
              <a:rPr lang="fr-FR" dirty="0"/>
              <a:t> output voltage/</a:t>
            </a:r>
            <a:r>
              <a:rPr lang="fr-FR" dirty="0" err="1"/>
              <a:t>applied</a:t>
            </a:r>
            <a:r>
              <a:rPr lang="fr-FR" dirty="0"/>
              <a:t> </a:t>
            </a:r>
            <a:r>
              <a:rPr lang="fr-FR" dirty="0" err="1"/>
              <a:t>field</a:t>
            </a:r>
            <a:r>
              <a:rPr lang="fr-FR" dirty="0"/>
              <a:t> </a:t>
            </a:r>
            <a:r>
              <a:rPr lang="fr-FR" dirty="0" err="1"/>
              <a:t>dependance</a:t>
            </a:r>
            <a:r>
              <a:rPr lang="fr-FR" dirty="0"/>
              <a:t> for </a:t>
            </a:r>
            <a:r>
              <a:rPr lang="fr-FR" dirty="0" err="1"/>
              <a:t>low</a:t>
            </a:r>
            <a:r>
              <a:rPr lang="fr-FR" dirty="0"/>
              <a:t> </a:t>
            </a:r>
            <a:r>
              <a:rPr lang="fr-FR" dirty="0" err="1"/>
              <a:t>magnetic</a:t>
            </a:r>
            <a:r>
              <a:rPr lang="fr-FR" dirty="0"/>
              <a:t> </a:t>
            </a:r>
            <a:r>
              <a:rPr lang="fr-FR" dirty="0" err="1"/>
              <a:t>fields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29" y="3858885"/>
            <a:ext cx="3484824" cy="2933354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0" t="14374" r="12638" b="4173"/>
          <a:stretch/>
        </p:blipFill>
        <p:spPr>
          <a:xfrm>
            <a:off x="5990701" y="5578933"/>
            <a:ext cx="1267053" cy="1076995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3962980" y="4772939"/>
            <a:ext cx="4539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 AMR </a:t>
            </a:r>
            <a:r>
              <a:rPr lang="fr-FR" dirty="0" err="1"/>
              <a:t>sensor</a:t>
            </a:r>
            <a:r>
              <a:rPr lang="fr-FR" dirty="0"/>
              <a:t> + </a:t>
            </a:r>
            <a:r>
              <a:rPr lang="fr-FR" dirty="0" err="1"/>
              <a:t>appropriate</a:t>
            </a:r>
            <a:r>
              <a:rPr lang="fr-FR" dirty="0"/>
              <a:t> amplification </a:t>
            </a:r>
          </a:p>
          <a:p>
            <a:r>
              <a:rPr lang="ja-JP" altLang="en-US"/>
              <a:t>€</a:t>
            </a:r>
            <a:r>
              <a:rPr lang="en-US" altLang="ja-JP" dirty="0"/>
              <a:t>10’s</a:t>
            </a:r>
            <a:endParaRPr lang="fr-FR" dirty="0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xmlns="" id="{C719BEAE-0552-784A-B34B-31C42A888E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5650" y="7160"/>
            <a:ext cx="2032000" cy="835002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xmlns="" id="{57CE0A6F-9AE8-5949-98E7-F60442D73444}"/>
              </a:ext>
            </a:extLst>
          </p:cNvPr>
          <p:cNvSpPr txBox="1"/>
          <p:nvPr/>
        </p:nvSpPr>
        <p:spPr>
          <a:xfrm>
            <a:off x="35625" y="24502"/>
            <a:ext cx="24384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/>
              <a:t>AMR sensor</a:t>
            </a:r>
            <a:endParaRPr kumimoji="1" lang="ja-JP" altLang="en-US" sz="3600"/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xmlns="" id="{571B1239-6924-004C-8C70-84ADEA55A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/>
              <a:t>2019 Joint workshop of FKPPL and TYL/FJPPL 8-10 May 2019</a:t>
            </a:r>
            <a:endParaRPr kumimoji="1" lang="ja-JP" altLang="en-US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5944" y="227369"/>
            <a:ext cx="2260035" cy="2204912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xmlns="" id="{EE6F9DB5-F700-964A-A2E7-30D2E9FDD9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0039" y="1626528"/>
            <a:ext cx="3911493" cy="2581716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20" name="テキスト ボックス 19"/>
          <p:cNvSpPr txBox="1"/>
          <p:nvPr/>
        </p:nvSpPr>
        <p:spPr>
          <a:xfrm>
            <a:off x="4035944" y="2691238"/>
            <a:ext cx="20791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Magnet </a:t>
            </a:r>
            <a:r>
              <a:rPr kumimoji="1" lang="en-US" altLang="ja-JP" sz="2000" smtClean="0"/>
              <a:t>domain walls start </a:t>
            </a:r>
            <a:r>
              <a:rPr kumimoji="1" lang="en-US" altLang="ja-JP" sz="2000" dirty="0" smtClean="0"/>
              <a:t>to move when there is external magnetic field </a:t>
            </a:r>
          </a:p>
        </p:txBody>
      </p:sp>
    </p:spTree>
    <p:extLst>
      <p:ext uri="{BB962C8B-B14F-4D97-AF65-F5344CB8AC3E}">
        <p14:creationId xmlns:p14="http://schemas.microsoft.com/office/powerpoint/2010/main" val="46503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502</TotalTime>
  <Words>1364</Words>
  <Application>Microsoft Macintosh PowerPoint</Application>
  <PresentationFormat>画面に合わせる (4:3)</PresentationFormat>
  <Paragraphs>174</Paragraphs>
  <Slides>22</Slides>
  <Notes>4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22</vt:i4>
      </vt:variant>
    </vt:vector>
  </HeadingPairs>
  <TitlesOfParts>
    <vt:vector size="31" baseType="lpstr">
      <vt:lpstr>Calibri</vt:lpstr>
      <vt:lpstr>Calibri Light</vt:lpstr>
      <vt:lpstr>Cambria Math</vt:lpstr>
      <vt:lpstr>Wingdings</vt:lpstr>
      <vt:lpstr>游ゴシック</vt:lpstr>
      <vt:lpstr>游ゴシック Light</vt:lpstr>
      <vt:lpstr>Arial</vt:lpstr>
      <vt:lpstr>Office テーマ</vt:lpstr>
      <vt:lpstr>Acrobat Document</vt:lpstr>
      <vt:lpstr>Magnetic field monitoring and management for Superconducting RF cavities</vt:lpstr>
      <vt:lpstr>Contents</vt:lpstr>
      <vt:lpstr>Introduction</vt:lpstr>
      <vt:lpstr>PowerPoint プレゼンテーション</vt:lpstr>
      <vt:lpstr>PowerPoint プレゼンテーション</vt:lpstr>
      <vt:lpstr>PowerPoint プレゼンテーション</vt:lpstr>
      <vt:lpstr>Motivation</vt:lpstr>
      <vt:lpstr>Sensor search</vt:lpstr>
      <vt:lpstr>PowerPoint プレゼンテーション</vt:lpstr>
      <vt:lpstr>Sensor test </vt:lpstr>
      <vt:lpstr>Saclay Status</vt:lpstr>
      <vt:lpstr>Saclay Status</vt:lpstr>
      <vt:lpstr>KEK Status</vt:lpstr>
      <vt:lpstr>KEK Status</vt:lpstr>
      <vt:lpstr>KEK Status</vt:lpstr>
      <vt:lpstr>KEK Status</vt:lpstr>
      <vt:lpstr>KEK Status</vt:lpstr>
      <vt:lpstr>KEK Status</vt:lpstr>
      <vt:lpstr>Proposal Summary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Magnetic field monitoring and management for Superconducting RF cavities</dc:title>
  <dc:creator>Microsoft Office User</dc:creator>
  <cp:lastModifiedBy>Microsoft Office ユーザー</cp:lastModifiedBy>
  <cp:revision>89</cp:revision>
  <dcterms:created xsi:type="dcterms:W3CDTF">2019-04-30T01:53:27Z</dcterms:created>
  <dcterms:modified xsi:type="dcterms:W3CDTF">2019-05-08T21:51:52Z</dcterms:modified>
</cp:coreProperties>
</file>