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188" r:id="rId1"/>
  </p:sldMasterIdLst>
  <p:notesMasterIdLst>
    <p:notesMasterId r:id="rId26"/>
  </p:notesMasterIdLst>
  <p:handoutMasterIdLst>
    <p:handoutMasterId r:id="rId27"/>
  </p:handoutMasterIdLst>
  <p:sldIdLst>
    <p:sldId id="519" r:id="rId2"/>
    <p:sldId id="623" r:id="rId3"/>
    <p:sldId id="618" r:id="rId4"/>
    <p:sldId id="651" r:id="rId5"/>
    <p:sldId id="579" r:id="rId6"/>
    <p:sldId id="652" r:id="rId7"/>
    <p:sldId id="654" r:id="rId8"/>
    <p:sldId id="668" r:id="rId9"/>
    <p:sldId id="653" r:id="rId10"/>
    <p:sldId id="656" r:id="rId11"/>
    <p:sldId id="657" r:id="rId12"/>
    <p:sldId id="666" r:id="rId13"/>
    <p:sldId id="658" r:id="rId14"/>
    <p:sldId id="661" r:id="rId15"/>
    <p:sldId id="662" r:id="rId16"/>
    <p:sldId id="664" r:id="rId17"/>
    <p:sldId id="665" r:id="rId18"/>
    <p:sldId id="639" r:id="rId19"/>
    <p:sldId id="667" r:id="rId20"/>
    <p:sldId id="669" r:id="rId21"/>
    <p:sldId id="625" r:id="rId22"/>
    <p:sldId id="596" r:id="rId23"/>
    <p:sldId id="598" r:id="rId24"/>
    <p:sldId id="600" r:id="rId25"/>
  </p:sldIdLst>
  <p:sldSz cx="10693400" cy="7561263"/>
  <p:notesSz cx="6858000" cy="99456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520700" indent="-635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1042988" indent="-1285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563688" indent="-192088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2085975" indent="-257175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FF99"/>
    <a:srgbClr val="008000"/>
    <a:srgbClr val="FFFFCC"/>
    <a:srgbClr val="CCCCFF"/>
    <a:srgbClr val="BFBFBF"/>
    <a:srgbClr val="FF3399"/>
    <a:srgbClr val="FF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88" autoAdjust="0"/>
    <p:restoredTop sz="94967" autoAdjust="0"/>
  </p:normalViewPr>
  <p:slideViewPr>
    <p:cSldViewPr>
      <p:cViewPr varScale="1">
        <p:scale>
          <a:sx n="79" d="100"/>
          <a:sy n="79" d="100"/>
        </p:scale>
        <p:origin x="1157" y="86"/>
      </p:cViewPr>
      <p:guideLst>
        <p:guide orient="horz" pos="2382"/>
        <p:guide pos="336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610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lpscdata\mimac\mimac\Cahier%20de%20Manip\Quenching-avril_2010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800"/>
            </a:pPr>
            <a:r>
              <a:rPr lang="fr-FR" sz="2800" dirty="0" err="1"/>
              <a:t>Ionization</a:t>
            </a:r>
            <a:r>
              <a:rPr lang="fr-FR" sz="2800" dirty="0"/>
              <a:t> </a:t>
            </a:r>
            <a:r>
              <a:rPr lang="fr-FR" sz="2800" dirty="0" err="1"/>
              <a:t>Quenching</a:t>
            </a:r>
            <a:r>
              <a:rPr lang="fr-FR" sz="2800" dirty="0"/>
              <a:t> Factor for Fluorine </a:t>
            </a:r>
          </a:p>
          <a:p>
            <a:pPr>
              <a:defRPr sz="2800"/>
            </a:pPr>
            <a:r>
              <a:rPr lang="fr-FR" sz="2800" dirty="0"/>
              <a:t>in pure CF4 </a:t>
            </a:r>
            <a:r>
              <a:rPr lang="fr-FR" sz="2800" dirty="0" err="1"/>
              <a:t>at</a:t>
            </a:r>
            <a:r>
              <a:rPr lang="fr-FR" sz="2800" dirty="0"/>
              <a:t> 50 </a:t>
            </a:r>
            <a:r>
              <a:rPr lang="fr-FR" sz="2800" dirty="0" smtClean="0"/>
              <a:t>mbar and for </a:t>
            </a:r>
            <a:r>
              <a:rPr lang="fr-FR" sz="2800" baseline="30000" dirty="0" smtClean="0"/>
              <a:t>4</a:t>
            </a:r>
            <a:r>
              <a:rPr lang="fr-FR" sz="2800" baseline="0" dirty="0" smtClean="0"/>
              <a:t>He in </a:t>
            </a:r>
            <a:r>
              <a:rPr lang="fr-FR" sz="2800" baseline="0" dirty="0" err="1" smtClean="0"/>
              <a:t>helium</a:t>
            </a:r>
            <a:endParaRPr lang="fr-FR" sz="2800" dirty="0" smtClean="0"/>
          </a:p>
          <a:p>
            <a:pPr>
              <a:defRPr sz="2800"/>
            </a:pPr>
            <a:r>
              <a:rPr lang="fr-FR" sz="2800" dirty="0" smtClean="0"/>
              <a:t>(D.</a:t>
            </a:r>
            <a:r>
              <a:rPr lang="fr-FR" sz="2800" baseline="0" dirty="0" smtClean="0"/>
              <a:t> Santos et al.)</a:t>
            </a:r>
            <a:endParaRPr lang="fr-FR" sz="2800" dirty="0"/>
          </a:p>
          <a:p>
            <a:pPr>
              <a:defRPr sz="2800"/>
            </a:pPr>
            <a:endParaRPr lang="fr-FR" sz="2800" dirty="0"/>
          </a:p>
          <a:p>
            <a:pPr>
              <a:defRPr sz="2800"/>
            </a:pPr>
            <a:endParaRPr lang="fr-FR" sz="2800" dirty="0"/>
          </a:p>
        </c:rich>
      </c:tx>
      <c:layout>
        <c:manualLayout>
          <c:xMode val="edge"/>
          <c:yMode val="edge"/>
          <c:x val="6.3904950136089836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6337220024037"/>
          <c:y val="0.224853951121156"/>
          <c:w val="0.62211585836519401"/>
          <c:h val="0.59386478693697597"/>
        </c:manualLayout>
      </c:layout>
      <c:scatterChart>
        <c:scatterStyle val="lineMarker"/>
        <c:varyColors val="0"/>
        <c:ser>
          <c:idx val="0"/>
          <c:order val="0"/>
          <c:tx>
            <c:v>Fluorine in CF4 at 50 mbar</c:v>
          </c:tx>
          <c:spPr>
            <a:ln w="28575">
              <a:noFill/>
            </a:ln>
          </c:spPr>
          <c:xVal>
            <c:numRef>
              <c:f>('CF4'!$J$23,'CF4'!$J$24,'CF4'!$J$30,'CF4'!$J$32,'CF4'!$J$33,'CF4'!$J$34,'CF4'!$J$14)</c:f>
              <c:numCache>
                <c:formatCode>General</c:formatCode>
                <c:ptCount val="7"/>
                <c:pt idx="0">
                  <c:v>20</c:v>
                </c:pt>
                <c:pt idx="1">
                  <c:v>10</c:v>
                </c:pt>
                <c:pt idx="2">
                  <c:v>5</c:v>
                </c:pt>
                <c:pt idx="3">
                  <c:v>7</c:v>
                </c:pt>
                <c:pt idx="4">
                  <c:v>7</c:v>
                </c:pt>
                <c:pt idx="5">
                  <c:v>50</c:v>
                </c:pt>
                <c:pt idx="6">
                  <c:v>40</c:v>
                </c:pt>
              </c:numCache>
            </c:numRef>
          </c:xVal>
          <c:yVal>
            <c:numRef>
              <c:f>('CF4'!$AM$23,'CF4'!$AM$24,'CF4'!$AM$30,'CF4'!$AM$32,'CF4'!$AM$33,'CF4'!$AM$34,'CF4'!$AM$14)</c:f>
              <c:numCache>
                <c:formatCode>0.000</c:formatCode>
                <c:ptCount val="7"/>
                <c:pt idx="0">
                  <c:v>0.37236714154411799</c:v>
                </c:pt>
                <c:pt idx="1">
                  <c:v>0.30497665441176502</c:v>
                </c:pt>
                <c:pt idx="2">
                  <c:v>0.25696329405569102</c:v>
                </c:pt>
                <c:pt idx="3">
                  <c:v>0.27865553852375002</c:v>
                </c:pt>
                <c:pt idx="4">
                  <c:v>0.27497302914319599</c:v>
                </c:pt>
                <c:pt idx="5">
                  <c:v>0.47061247488584601</c:v>
                </c:pt>
                <c:pt idx="6">
                  <c:v>0.45287228146493202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62-40B3-9298-33A848901390}"/>
            </c:ext>
          </c:extLst>
        </c:ser>
        <c:ser>
          <c:idx val="2"/>
          <c:order val="1"/>
          <c:tx>
            <c:v>He in He + 5% C4H10 at 350 mbar</c:v>
          </c:tx>
          <c:spPr>
            <a:ln w="28575">
              <a:noFill/>
            </a:ln>
          </c:spPr>
          <c:xVal>
            <c:numRef>
              <c:f>'CF4'!$C$107:$C$123</c:f>
              <c:numCache>
                <c:formatCode>General</c:formatCode>
                <c:ptCount val="17"/>
                <c:pt idx="0">
                  <c:v>13.42</c:v>
                </c:pt>
                <c:pt idx="1">
                  <c:v>13.42</c:v>
                </c:pt>
                <c:pt idx="2">
                  <c:v>13.42</c:v>
                </c:pt>
                <c:pt idx="3">
                  <c:v>20</c:v>
                </c:pt>
                <c:pt idx="4">
                  <c:v>10</c:v>
                </c:pt>
                <c:pt idx="5">
                  <c:v>10</c:v>
                </c:pt>
                <c:pt idx="6">
                  <c:v>8</c:v>
                </c:pt>
                <c:pt idx="7">
                  <c:v>6</c:v>
                </c:pt>
                <c:pt idx="8">
                  <c:v>10</c:v>
                </c:pt>
                <c:pt idx="9">
                  <c:v>30</c:v>
                </c:pt>
                <c:pt idx="10">
                  <c:v>40</c:v>
                </c:pt>
                <c:pt idx="11">
                  <c:v>50.120000000000012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3.01</c:v>
                </c:pt>
                <c:pt idx="16">
                  <c:v>6</c:v>
                </c:pt>
              </c:numCache>
            </c:numRef>
          </c:xVal>
          <c:yVal>
            <c:numRef>
              <c:f>'CF4'!$E$107:$E$123</c:f>
              <c:numCache>
                <c:formatCode>General</c:formatCode>
                <c:ptCount val="17"/>
                <c:pt idx="0">
                  <c:v>0.65702980625931595</c:v>
                </c:pt>
                <c:pt idx="1">
                  <c:v>0.66705365126676697</c:v>
                </c:pt>
                <c:pt idx="2">
                  <c:v>0.66705365126676697</c:v>
                </c:pt>
                <c:pt idx="3">
                  <c:v>0.70430199999999998</c:v>
                </c:pt>
                <c:pt idx="4">
                  <c:v>0.61941999999999997</c:v>
                </c:pt>
                <c:pt idx="5">
                  <c:v>0.61700297397769499</c:v>
                </c:pt>
                <c:pt idx="6">
                  <c:v>0.59206040892193201</c:v>
                </c:pt>
                <c:pt idx="7">
                  <c:v>0.54493308550185904</c:v>
                </c:pt>
                <c:pt idx="8">
                  <c:v>0.62367063197026096</c:v>
                </c:pt>
                <c:pt idx="9">
                  <c:v>0.73685774473358201</c:v>
                </c:pt>
                <c:pt idx="10">
                  <c:v>0.75767379182156203</c:v>
                </c:pt>
                <c:pt idx="11">
                  <c:v>0.76931720747529397</c:v>
                </c:pt>
                <c:pt idx="12">
                  <c:v>0.52056654275092795</c:v>
                </c:pt>
                <c:pt idx="13">
                  <c:v>0.51954710743801702</c:v>
                </c:pt>
                <c:pt idx="14">
                  <c:v>0.470320936639119</c:v>
                </c:pt>
                <c:pt idx="15">
                  <c:v>0.42392209622653598</c:v>
                </c:pt>
                <c:pt idx="16">
                  <c:v>0.550305785123966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462-40B3-9298-33A848901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4481176"/>
        <c:axId val="2088849976"/>
      </c:scatterChart>
      <c:valAx>
        <c:axId val="2134481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Recoil Energy (keV)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ja-JP"/>
          </a:p>
        </c:txPr>
        <c:crossAx val="2088849976"/>
        <c:crosses val="autoZero"/>
        <c:crossBetween val="midCat"/>
      </c:valAx>
      <c:valAx>
        <c:axId val="2088849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dirty="0"/>
                  <a:t>Quenching Factor</a:t>
                </a:r>
              </a:p>
            </c:rich>
          </c:tx>
          <c:layout>
            <c:manualLayout>
              <c:xMode val="edge"/>
              <c:yMode val="edge"/>
              <c:x val="3.5086309161262798E-2"/>
              <c:y val="0.40286240176002203"/>
            </c:manualLayout>
          </c:layout>
          <c:overlay val="0"/>
        </c:title>
        <c:numFmt formatCode="0.0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2134481176"/>
        <c:crosses val="autoZero"/>
        <c:crossBetween val="midCat"/>
      </c:valAx>
      <c:spPr>
        <a:solidFill>
          <a:srgbClr val="FFFFFF"/>
        </a:solidFill>
      </c:spPr>
    </c:plotArea>
    <c:legend>
      <c:legendPos val="r"/>
      <c:layout>
        <c:manualLayout>
          <c:xMode val="edge"/>
          <c:yMode val="edge"/>
          <c:x val="0.79171381783122896"/>
          <c:y val="0.31161815353849598"/>
          <c:w val="0.18263233941594001"/>
          <c:h val="0.415703385701155"/>
        </c:manualLayout>
      </c:layout>
      <c:overlay val="0"/>
      <c:txPr>
        <a:bodyPr/>
        <a:lstStyle/>
        <a:p>
          <a:pPr>
            <a:defRPr sz="200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>
          <a:solidFill>
            <a:srgbClr val="FFFFFF"/>
          </a:solidFill>
        </a:defRPr>
      </a:pPr>
      <a:endParaRPr lang="ja-JP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B452BCE-0073-4BF9-9BAB-1BD2781A1E00}" type="datetimeFigureOut">
              <a:rPr lang="ja-JP" altLang="en-US"/>
              <a:pPr>
                <a:defRPr/>
              </a:pPr>
              <a:t>2019/5/9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74C1E59-1E7A-489E-B376-3C276F7C01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3243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C7ADB7B-21C5-4303-B0DA-554FABDEE789}" type="datetimeFigureOut">
              <a:rPr lang="ja-JP" altLang="en-US"/>
              <a:pPr>
                <a:defRPr/>
              </a:pPr>
              <a:t>2019/5/9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792163" y="746125"/>
            <a:ext cx="5273675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41C7114-08A3-490C-B2E8-D5CEA65A64B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1356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/>
              <a:t>In order to get nuclear track, it is usual to use Time Projection Chamber (TPC).</a:t>
            </a:r>
          </a:p>
          <a:p>
            <a:r>
              <a:rPr lang="en-US" altLang="ja-JP" smtClean="0"/>
              <a:t>This is schematic image of TPC.</a:t>
            </a:r>
          </a:p>
          <a:p>
            <a:r>
              <a:rPr lang="en-US" altLang="ja-JP" smtClean="0"/>
              <a:t>First, dark matter interact to nuclear.</a:t>
            </a:r>
          </a:p>
          <a:p>
            <a:r>
              <a:rPr lang="en-US" altLang="ja-JP" smtClean="0"/>
              <a:t>And then, nuclear run in the gas ionizing around gas molecular.</a:t>
            </a:r>
          </a:p>
          <a:p>
            <a:r>
              <a:rPr lang="en-US" altLang="ja-JP" smtClean="0"/>
              <a:t>Ionized electrons are dragged to MPGD by electric field.</a:t>
            </a:r>
          </a:p>
          <a:p>
            <a:r>
              <a:rPr lang="en-US" altLang="ja-JP" smtClean="0"/>
              <a:t>MPGD detect 2-dimensional projection of track.</a:t>
            </a:r>
          </a:p>
          <a:p>
            <a:r>
              <a:rPr lang="en-US" altLang="ja-JP" smtClean="0"/>
              <a:t>And using the time electron reached to MPGD, we can get another 1-dimensional information.</a:t>
            </a:r>
          </a:p>
          <a:p>
            <a:r>
              <a:rPr lang="en-US" altLang="ja-JP" smtClean="0"/>
              <a:t>Thus, TPC detect 3-dimensional nuclear track.</a:t>
            </a:r>
          </a:p>
          <a:p>
            <a:r>
              <a:rPr lang="en-US" altLang="ja-JP" smtClean="0"/>
              <a:t>Typical length of nuclear track scattered by dark matter is about 1cm.</a:t>
            </a:r>
          </a:p>
          <a:p>
            <a:r>
              <a:rPr lang="en-US" altLang="ja-JP" smtClean="0"/>
              <a:t>So, MPGD is suitable for direction-sensitive dark matter search.</a:t>
            </a:r>
          </a:p>
          <a:p>
            <a:endParaRPr lang="en-US" altLang="ja-JP" smtClean="0"/>
          </a:p>
          <a:p>
            <a:r>
              <a:rPr lang="en-US" altLang="ja-JP" smtClean="0"/>
              <a:t>By the way, information of nuclear track have another advantage.</a:t>
            </a:r>
          </a:p>
          <a:p>
            <a:r>
              <a:rPr lang="en-US" altLang="ja-JP" smtClean="0"/>
              <a:t>The length of nuclear event is short but electron events recoiled by Compton scattering is long.</a:t>
            </a:r>
          </a:p>
          <a:p>
            <a:r>
              <a:rPr lang="en-US" altLang="ja-JP" smtClean="0"/>
              <a:t>If we know track length, we can discriminate gamma-ray event from nuclear event.</a:t>
            </a:r>
          </a:p>
          <a:p>
            <a:r>
              <a:rPr lang="en-US" altLang="ja-JP" smtClean="0"/>
              <a:t>This graph is detection efficiency of electron events.</a:t>
            </a:r>
          </a:p>
          <a:p>
            <a:r>
              <a:rPr lang="en-US" altLang="ja-JP" smtClean="0"/>
              <a:t>Using MPGD, detector have gamma ray rejection power.</a:t>
            </a:r>
          </a:p>
          <a:p>
            <a:endParaRPr lang="en-US" altLang="ja-JP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1E3F9-B8E1-49E4-9278-94F92B6CDC45}" type="slidenum">
              <a:rPr lang="ja-JP" alt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89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663603" y="6885650"/>
            <a:ext cx="2495127" cy="525088"/>
          </a:xfrm>
        </p:spPr>
        <p:txBody>
          <a:bodyPr/>
          <a:lstStyle>
            <a:lvl1pPr>
              <a:defRPr smtClean="0"/>
            </a:lvl1pPr>
          </a:lstStyle>
          <a:p>
            <a:pPr defTabSz="1008126">
              <a:defRPr/>
            </a:pPr>
            <a:fld id="{620FF16E-A5BD-4093-9DFD-14840A1C80E5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‹#›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02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‹#›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2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/>
            </a:lvl1pPr>
            <a:lvl2pPr marL="504063" indent="0" algn="ctr">
              <a:buNone/>
              <a:defRPr/>
            </a:lvl2pPr>
            <a:lvl3pPr marL="1008126" indent="0" algn="ctr">
              <a:buNone/>
              <a:defRPr/>
            </a:lvl3pPr>
            <a:lvl4pPr marL="1512189" indent="0" algn="ctr">
              <a:buNone/>
              <a:defRPr/>
            </a:lvl4pPr>
            <a:lvl5pPr marL="2016252" indent="0" algn="ctr">
              <a:buNone/>
              <a:defRPr/>
            </a:lvl5pPr>
            <a:lvl6pPr marL="2520315" indent="0" algn="ctr">
              <a:buNone/>
              <a:defRPr/>
            </a:lvl6pPr>
            <a:lvl7pPr marL="3024378" indent="0" algn="ctr">
              <a:buNone/>
              <a:defRPr/>
            </a:lvl7pPr>
            <a:lvl8pPr marL="3528441" indent="0" algn="ctr">
              <a:buNone/>
              <a:defRPr/>
            </a:lvl8pPr>
            <a:lvl9pPr marL="4032504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8126">
              <a:defRPr/>
            </a:pPr>
            <a:endParaRPr kumimoji="0"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008126">
              <a:defRPr/>
            </a:pPr>
            <a:fld id="{61C13DD5-9265-46DA-AE8D-F700B5014ABF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‹#›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18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-571800" y="-110269"/>
            <a:ext cx="9624060" cy="125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85026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125908" y="7107528"/>
            <a:ext cx="2160240" cy="3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effectLst>
                  <a:outerShdw blurRad="38100" dist="38100" dir="2700000" algn="tl">
                    <a:srgbClr val="B2B2B2"/>
                  </a:outerShdw>
                </a:effectLst>
                <a:latin typeface="Arial" charset="0"/>
                <a:ea typeface="ＭＳ Ｐゴシック" pitchFamily="50" charset="-128"/>
              </a:defRPr>
            </a:lvl1pPr>
          </a:lstStyle>
          <a:p>
            <a:pPr defTabSz="1008126">
              <a:defRPr/>
            </a:pPr>
            <a:endParaRPr kumimoji="0" lang="en-US" altLang="ja-JP" dirty="0">
              <a:solidFill>
                <a:srgbClr val="FFFFFF"/>
              </a:solidFill>
            </a:endParaRPr>
          </a:p>
        </p:txBody>
      </p:sp>
      <p:sp>
        <p:nvSpPr>
          <p:cNvPr id="85027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3603" y="6889151"/>
            <a:ext cx="2495127" cy="50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effectLst>
                  <a:outerShdw blurRad="38100" dist="38100" dir="2700000" algn="tl">
                    <a:srgbClr val="B2B2B2"/>
                  </a:outerShdw>
                </a:effectLst>
                <a:ea typeface="ＭＳ Ｐゴシック" panose="020B0600070205080204" pitchFamily="50" charset="-128"/>
              </a:defRPr>
            </a:lvl1pPr>
          </a:lstStyle>
          <a:p>
            <a:pPr defTabSz="1008126">
              <a:defRPr/>
            </a:pPr>
            <a:fld id="{08F05CBF-1660-4B6F-B0F0-0C180AD863A2}" type="slidenum">
              <a:rPr kumimoji="0" lang="ja-JP" altLang="en-US" smtClean="0">
                <a:solidFill>
                  <a:srgbClr val="FFFFFF"/>
                </a:solidFill>
              </a:rPr>
              <a:pPr defTabSz="1008126">
                <a:defRPr/>
              </a:pPr>
              <a:t>‹#›</a:t>
            </a:fld>
            <a:endParaRPr kumimoji="0" lang="en-US" altLang="ja-JP" dirty="0">
              <a:solidFill>
                <a:srgbClr val="FFFFFF"/>
              </a:solidFill>
            </a:endParaRPr>
          </a:p>
        </p:txBody>
      </p:sp>
      <p:sp>
        <p:nvSpPr>
          <p:cNvPr id="1029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670" y="1764295"/>
            <a:ext cx="9624060" cy="499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8107139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51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51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51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51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51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5pPr>
      <a:lvl6pPr marL="504063" algn="l" rtl="0" fontAlgn="base">
        <a:spcBef>
          <a:spcPct val="0"/>
        </a:spcBef>
        <a:spcAft>
          <a:spcPct val="0"/>
        </a:spcAft>
        <a:defRPr sz="4851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6pPr>
      <a:lvl7pPr marL="1008126" algn="l" rtl="0" fontAlgn="base">
        <a:spcBef>
          <a:spcPct val="0"/>
        </a:spcBef>
        <a:spcAft>
          <a:spcPct val="0"/>
        </a:spcAft>
        <a:defRPr sz="4851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7pPr>
      <a:lvl8pPr marL="1512189" algn="l" rtl="0" fontAlgn="base">
        <a:spcBef>
          <a:spcPct val="0"/>
        </a:spcBef>
        <a:spcAft>
          <a:spcPct val="0"/>
        </a:spcAft>
        <a:defRPr sz="4851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8pPr>
      <a:lvl9pPr marL="2016252" algn="l" rtl="0" fontAlgn="base">
        <a:spcBef>
          <a:spcPct val="0"/>
        </a:spcBef>
        <a:spcAft>
          <a:spcPct val="0"/>
        </a:spcAft>
        <a:defRPr sz="4851" b="1">
          <a:solidFill>
            <a:schemeClr val="accent1"/>
          </a:solidFill>
          <a:latin typeface="Arial" charset="0"/>
          <a:ea typeface="HG丸ｺﾞｼｯｸM-PRO" pitchFamily="50" charset="-128"/>
          <a:cs typeface="Arial" charset="0"/>
        </a:defRPr>
      </a:lvl9pPr>
    </p:titleStyle>
    <p:bodyStyle>
      <a:lvl1pPr marL="378047" indent="-37804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Blip>
          <a:blip r:embed="rId6"/>
        </a:buBlip>
        <a:defRPr sz="3528" b="1">
          <a:solidFill>
            <a:schemeClr val="tx2"/>
          </a:solidFill>
          <a:latin typeface="+mn-lt"/>
          <a:ea typeface="+mn-ea"/>
          <a:cs typeface="+mn-cs"/>
        </a:defRPr>
      </a:lvl1pPr>
      <a:lvl2pPr marL="819102" indent="-31503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Blip>
          <a:blip r:embed="rId7"/>
        </a:buBlip>
        <a:defRPr sz="3087" b="1">
          <a:solidFill>
            <a:schemeClr val="hlink"/>
          </a:solidFill>
          <a:latin typeface="+mn-lt"/>
          <a:ea typeface="+mn-ea"/>
          <a:cs typeface="+mn-cs"/>
        </a:defRPr>
      </a:lvl2pPr>
      <a:lvl3pPr marL="1260158" indent="-252032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646" b="1">
          <a:solidFill>
            <a:schemeClr val="folHlink"/>
          </a:solidFill>
          <a:latin typeface="+mn-lt"/>
          <a:ea typeface="+mn-ea"/>
          <a:cs typeface="+mn-cs"/>
        </a:defRPr>
      </a:lvl3pPr>
      <a:lvl4pPr marL="1764221" indent="-252032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205" b="1">
          <a:solidFill>
            <a:schemeClr val="folHlink"/>
          </a:solidFill>
          <a:latin typeface="+mn-lt"/>
          <a:ea typeface="+mn-ea"/>
          <a:cs typeface="+mn-cs"/>
        </a:defRPr>
      </a:lvl4pPr>
      <a:lvl5pPr marL="2268284" indent="-252032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205" b="1">
          <a:solidFill>
            <a:schemeClr val="folHlink"/>
          </a:solidFill>
          <a:latin typeface="+mn-lt"/>
          <a:ea typeface="+mn-ea"/>
          <a:cs typeface="+mn-cs"/>
        </a:defRPr>
      </a:lvl5pPr>
      <a:lvl6pPr marL="2772347" indent="-252032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205" b="1">
          <a:solidFill>
            <a:schemeClr val="folHlink"/>
          </a:solidFill>
          <a:latin typeface="+mn-lt"/>
          <a:ea typeface="+mn-ea"/>
          <a:cs typeface="+mn-cs"/>
        </a:defRPr>
      </a:lvl6pPr>
      <a:lvl7pPr marL="3276410" indent="-252032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205" b="1">
          <a:solidFill>
            <a:schemeClr val="folHlink"/>
          </a:solidFill>
          <a:latin typeface="+mn-lt"/>
          <a:ea typeface="+mn-ea"/>
          <a:cs typeface="+mn-cs"/>
        </a:defRPr>
      </a:lvl7pPr>
      <a:lvl8pPr marL="3780473" indent="-252032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205" b="1">
          <a:solidFill>
            <a:schemeClr val="folHlink"/>
          </a:solidFill>
          <a:latin typeface="+mn-lt"/>
          <a:ea typeface="+mn-ea"/>
          <a:cs typeface="+mn-cs"/>
        </a:defRPr>
      </a:lvl8pPr>
      <a:lvl9pPr marL="4284536" indent="-252032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Char char="•"/>
        <a:defRPr sz="2205" b="1">
          <a:solidFill>
            <a:schemeClr val="folHlink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08126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kumimoji="1"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9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378148" y="540271"/>
            <a:ext cx="10135002" cy="1746627"/>
          </a:xfrm>
        </p:spPr>
        <p:txBody>
          <a:bodyPr/>
          <a:lstStyle/>
          <a:p>
            <a:pPr lvl="1" algn="ctr"/>
            <a:r>
              <a:rPr lang="en-US" altLang="ja-JP" sz="4000" dirty="0"/>
              <a:t>Direction-sensitive dark matter detection with </a:t>
            </a:r>
            <a:r>
              <a:rPr lang="en-US" altLang="ja-JP" sz="4000" dirty="0" smtClean="0"/>
              <a:t/>
            </a:r>
            <a:br>
              <a:rPr lang="en-US" altLang="ja-JP" sz="4000" dirty="0" smtClean="0"/>
            </a:br>
            <a:r>
              <a:rPr lang="en-US" altLang="ja-JP" sz="4000" dirty="0" smtClean="0"/>
              <a:t>gaseous </a:t>
            </a:r>
            <a:r>
              <a:rPr lang="en-US" altLang="ja-JP" sz="4000" dirty="0"/>
              <a:t>tracking </a:t>
            </a:r>
            <a:r>
              <a:rPr lang="en-US" altLang="ja-JP" sz="4000" dirty="0" smtClean="0"/>
              <a:t>detectors</a:t>
            </a:r>
            <a:br>
              <a:rPr lang="en-US" altLang="ja-JP" sz="4000" dirty="0" smtClean="0"/>
            </a:br>
            <a:r>
              <a:rPr lang="en-US" altLang="ja-JP" sz="4000" dirty="0" smtClean="0"/>
              <a:t>(new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proposal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/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D_RD_21</a:t>
            </a:r>
            <a:r>
              <a:rPr lang="en-US" altLang="ja-JP" sz="4000" dirty="0"/>
              <a:t>)</a:t>
            </a:r>
          </a:p>
        </p:txBody>
      </p:sp>
      <p:sp>
        <p:nvSpPr>
          <p:cNvPr id="3891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10196" y="2844527"/>
            <a:ext cx="9050761" cy="1512168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ja-JP" dirty="0" err="1" smtClean="0"/>
              <a:t>Kentaro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Miuchi</a:t>
            </a:r>
            <a:r>
              <a:rPr kumimoji="1" lang="ja-JP" altLang="en-US" dirty="0" smtClean="0"/>
              <a:t>　</a:t>
            </a:r>
            <a:endParaRPr kumimoji="1" lang="en-US" altLang="ja-JP" dirty="0"/>
          </a:p>
          <a:p>
            <a:pPr marL="0" indent="0" algn="ctr">
              <a:buNone/>
            </a:pPr>
            <a:r>
              <a:rPr kumimoji="1" lang="en-US" altLang="ja-JP" dirty="0" smtClean="0"/>
              <a:t>(KOBE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University)</a:t>
            </a:r>
            <a:br>
              <a:rPr kumimoji="1" lang="en-US" altLang="ja-JP" dirty="0" smtClean="0"/>
            </a:b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C</a:t>
            </a:r>
            <a:r>
              <a:rPr kumimoji="1" lang="en-US" altLang="ja-JP" dirty="0"/>
              <a:t>o</a:t>
            </a:r>
            <a:r>
              <a:rPr kumimoji="1" lang="ja-JP" altLang="en-US" dirty="0" err="1" smtClean="0"/>
              <a:t>ｰ</a:t>
            </a:r>
            <a:r>
              <a:rPr kumimoji="1" lang="en-US" altLang="ja-JP" dirty="0" smtClean="0"/>
              <a:t>PI:</a:t>
            </a:r>
            <a:r>
              <a:rPr lang="it-IT" altLang="ja-JP" sz="3600" kern="100" dirty="0"/>
              <a:t>Daniel </a:t>
            </a:r>
            <a:r>
              <a:rPr lang="it-IT" altLang="ja-JP" sz="3600" kern="100" dirty="0" smtClean="0"/>
              <a:t>Santos</a:t>
            </a:r>
            <a:r>
              <a:rPr lang="ja-JP" altLang="en-US" sz="3600" kern="100" dirty="0" smtClean="0"/>
              <a:t> </a:t>
            </a:r>
            <a:r>
              <a:rPr lang="en-US" altLang="ja-JP" sz="3600" kern="100" dirty="0" smtClean="0"/>
              <a:t>(LPSC/IN2P3)</a:t>
            </a:r>
            <a:endParaRPr lang="ja-JP" altLang="ja-JP" sz="3600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kumimoji="1" lang="ja-JP" altLang="en-US" dirty="0" smtClean="0"/>
              <a:t> </a:t>
            </a:r>
            <a:endParaRPr kumimoji="1" lang="en-US" altLang="ja-JP" dirty="0" smtClean="0"/>
          </a:p>
          <a:p>
            <a:pPr marL="0" indent="0" algn="ctr">
              <a:buNone/>
            </a:pPr>
            <a:endParaRPr kumimoji="1" lang="ja-JP" altLang="en-US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4" y="6162396"/>
            <a:ext cx="1453840" cy="1270274"/>
          </a:xfrm>
          <a:prstGeom prst="rect">
            <a:avLst/>
          </a:prstGeom>
        </p:spPr>
      </p:pic>
      <p:sp>
        <p:nvSpPr>
          <p:cNvPr id="9" name="タイトル 1"/>
          <p:cNvSpPr txBox="1">
            <a:spLocks/>
          </p:cNvSpPr>
          <p:nvPr/>
        </p:nvSpPr>
        <p:spPr bwMode="auto">
          <a:xfrm>
            <a:off x="1165793" y="5261570"/>
            <a:ext cx="7920880" cy="91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5pPr>
            <a:lvl6pPr marL="504063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6pPr>
            <a:lvl7pPr marL="1008126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7pPr>
            <a:lvl8pPr marL="1512189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8pPr>
            <a:lvl9pPr marL="2016252" algn="l" rtl="0" fontAlgn="base">
              <a:spcBef>
                <a:spcPct val="0"/>
              </a:spcBef>
              <a:spcAft>
                <a:spcPct val="0"/>
              </a:spcAft>
              <a:defRPr sz="4851" b="1">
                <a:solidFill>
                  <a:schemeClr val="accent1"/>
                </a:solidFill>
                <a:latin typeface="Arial" charset="0"/>
                <a:ea typeface="HG丸ｺﾞｼｯｸM-PRO" pitchFamily="50" charset="-128"/>
                <a:cs typeface="Arial" charset="0"/>
              </a:defRPr>
            </a:lvl9pPr>
          </a:lstStyle>
          <a:p>
            <a:pPr algn="ctr"/>
            <a:r>
              <a:rPr lang="en-US" altLang="ja-JP" sz="2400" dirty="0" smtClean="0">
                <a:solidFill>
                  <a:schemeClr val="tx1"/>
                </a:solidFill>
              </a:rPr>
              <a:t>@</a:t>
            </a:r>
            <a:r>
              <a:rPr lang="ja-JP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2019</a:t>
            </a:r>
            <a:r>
              <a:rPr lang="ja-JP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Joint</a:t>
            </a:r>
            <a:r>
              <a:rPr lang="ja-JP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workshop</a:t>
            </a:r>
            <a:r>
              <a:rPr lang="ja-JP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of</a:t>
            </a:r>
            <a:r>
              <a:rPr lang="ja-JP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FKPPL</a:t>
            </a:r>
            <a:r>
              <a:rPr lang="ja-JP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and</a:t>
            </a:r>
            <a:r>
              <a:rPr lang="ja-JP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ja-JP" sz="2400" dirty="0" smtClean="0">
                <a:solidFill>
                  <a:schemeClr val="tx1"/>
                </a:solidFill>
              </a:rPr>
              <a:t>TYL/FJPPL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0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5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0116" y="108223"/>
            <a:ext cx="9624060" cy="4995334"/>
          </a:xfrm>
        </p:spPr>
        <p:txBody>
          <a:bodyPr/>
          <a:lstStyle/>
          <a:p>
            <a:r>
              <a:rPr kumimoji="1" lang="en-US" altLang="ja-JP" dirty="0" smtClean="0"/>
              <a:t>Expertise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MIMAC: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COMIMAC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9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12" y="775639"/>
            <a:ext cx="8844478" cy="660343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578948" y="252239"/>
            <a:ext cx="3072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J.F. </a:t>
            </a:r>
            <a:r>
              <a:rPr lang="en-US" altLang="ja-JP" sz="1200" dirty="0" err="1"/>
              <a:t>Muraz</a:t>
            </a:r>
            <a:r>
              <a:rPr lang="en-US" altLang="ja-JP" sz="1200" dirty="0"/>
              <a:t>, J. </a:t>
            </a:r>
            <a:r>
              <a:rPr lang="en-US" altLang="ja-JP" sz="1200" dirty="0" err="1"/>
              <a:t>Médard</a:t>
            </a:r>
            <a:r>
              <a:rPr lang="en-US" altLang="ja-JP" sz="1200" dirty="0"/>
              <a:t>, D. Santos et al., </a:t>
            </a:r>
            <a:r>
              <a:rPr lang="en-US" altLang="ja-JP" sz="1200" dirty="0" smtClean="0"/>
              <a:t/>
            </a:r>
            <a:br>
              <a:rPr lang="en-US" altLang="ja-JP" sz="1200" dirty="0" smtClean="0"/>
            </a:br>
            <a:r>
              <a:rPr lang="en-US" altLang="ja-JP" sz="1200" dirty="0" smtClean="0"/>
              <a:t>NIMA </a:t>
            </a:r>
            <a:r>
              <a:rPr lang="en-US" altLang="ja-JP" sz="1200" dirty="0"/>
              <a:t>832 (2016), </a:t>
            </a:r>
            <a:r>
              <a:rPr lang="en-US" altLang="ja-JP" sz="1200" dirty="0" smtClean="0"/>
              <a:t>214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3414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278978" y="252239"/>
            <a:ext cx="11107340" cy="1440160"/>
          </a:xfrm>
        </p:spPr>
        <p:txBody>
          <a:bodyPr/>
          <a:lstStyle/>
          <a:p>
            <a:pPr lvl="1"/>
            <a:r>
              <a:rPr kumimoji="1" lang="en-US" altLang="ja-JP" dirty="0" smtClean="0"/>
              <a:t>COMIMAC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measures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Quenching</a:t>
            </a:r>
            <a:r>
              <a:rPr kumimoji="1" lang="ja-JP" alt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kumimoji="1"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</a:t>
            </a:r>
            <a:r>
              <a:rPr kumimoji="1"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actor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(nuclear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tracks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ionize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less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effectively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than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electron</a:t>
            </a:r>
            <a:r>
              <a:rPr kumimoji="1" lang="ja-JP" altLang="en-US" dirty="0" smtClean="0"/>
              <a:t> </a:t>
            </a:r>
            <a:r>
              <a:rPr kumimoji="1" lang="en-US" altLang="ja-JP" dirty="0"/>
              <a:t>tracks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　⇒</a:t>
            </a:r>
            <a:r>
              <a:rPr kumimoji="1" lang="en-US" altLang="ja-JP" dirty="0" smtClean="0"/>
              <a:t>important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“calibration ”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detector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10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76" y="1692399"/>
            <a:ext cx="7764169" cy="579685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 bwMode="auto">
          <a:xfrm>
            <a:off x="1890316" y="2628503"/>
            <a:ext cx="3384376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84168" y="30711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QF=0.25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20134" y="289183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QF=0.36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11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672765"/>
              </p:ext>
            </p:extLst>
          </p:nvPr>
        </p:nvGraphicFramePr>
        <p:xfrm>
          <a:off x="0" y="180231"/>
          <a:ext cx="10459268" cy="72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6200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2209" y="11416"/>
            <a:ext cx="9624060" cy="1373094"/>
          </a:xfrm>
        </p:spPr>
        <p:txBody>
          <a:bodyPr/>
          <a:lstStyle/>
          <a:p>
            <a:r>
              <a:rPr kumimoji="1" lang="en-US" altLang="ja-JP" dirty="0" smtClean="0"/>
              <a:t>Expertise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NEWAGE: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Negative-Ion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TPC</a:t>
            </a:r>
          </a:p>
          <a:p>
            <a:pPr lvl="1"/>
            <a:r>
              <a:rPr kumimoji="1" lang="en-US" altLang="ja-JP" dirty="0" smtClean="0"/>
              <a:t>original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study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New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Mexico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group</a:t>
            </a:r>
          </a:p>
          <a:p>
            <a:pPr lvl="1"/>
            <a:r>
              <a:rPr kumimoji="1" lang="en-US" altLang="ja-JP" dirty="0" smtClean="0"/>
              <a:t>readout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electronics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development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NEWAGE</a:t>
            </a:r>
          </a:p>
          <a:p>
            <a:pPr lvl="1"/>
            <a:r>
              <a:rPr kumimoji="1" lang="en-US" altLang="ja-JP" dirty="0" smtClean="0"/>
              <a:t>intensive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SF</a:t>
            </a:r>
            <a:r>
              <a:rPr kumimoji="1" lang="en-US" altLang="ja-JP" baseline="-25000" dirty="0" smtClean="0"/>
              <a:t>6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gas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study</a:t>
            </a:r>
            <a:r>
              <a:rPr kumimoji="1" lang="ja-JP" altLang="en-US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12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603" y="2508273"/>
            <a:ext cx="2664296" cy="72497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503363" y="1811450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several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species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of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ions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with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different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velocities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41603" y="6820632"/>
            <a:ext cx="628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z-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fidutialzation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　→　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Background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killer!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01316" y="801316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2017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JINST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12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P02012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0"/>
          <a:stretch/>
        </p:blipFill>
        <p:spPr>
          <a:xfrm>
            <a:off x="5994772" y="3204567"/>
            <a:ext cx="3960439" cy="328226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880463" y="3067797"/>
            <a:ext cx="252953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NEWAGE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Background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schematics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/>
          <a:srcRect r="19981"/>
          <a:stretch/>
        </p:blipFill>
        <p:spPr>
          <a:xfrm>
            <a:off x="87025" y="2517360"/>
            <a:ext cx="5068594" cy="337456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155275" y="2517360"/>
            <a:ext cx="4000344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averaged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waveform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cs typeface="Arial"/>
              </a:rPr>
              <a:t>(Tomonori</a:t>
            </a:r>
            <a:r>
              <a:rPr lang="ja-JP" altLang="en-US" sz="12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cs typeface="Arial"/>
              </a:rPr>
              <a:t>Ikeda)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7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34156" y="108223"/>
            <a:ext cx="7037040" cy="729372"/>
          </a:xfrm>
        </p:spPr>
        <p:txBody>
          <a:bodyPr/>
          <a:lstStyle/>
          <a:p>
            <a:pPr lvl="1"/>
            <a:r>
              <a:rPr kumimoji="1" lang="en-US" altLang="ja-JP" dirty="0" smtClean="0"/>
              <a:t>NEWAGE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electronics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SF</a:t>
            </a:r>
            <a:r>
              <a:rPr kumimoji="1" lang="en-US" altLang="ja-JP" baseline="-25000" dirty="0" smtClean="0"/>
              <a:t>6</a:t>
            </a:r>
            <a:endParaRPr kumimoji="1" lang="ja-JP" altLang="en-US" baseline="-25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13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image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837595"/>
            <a:ext cx="396044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794972" y="15524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2019 J. Inst. 14 T01008 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t="22662" b="4962"/>
          <a:stretch/>
        </p:blipFill>
        <p:spPr>
          <a:xfrm>
            <a:off x="2394371" y="3081299"/>
            <a:ext cx="8286973" cy="447996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407104" y="1581222"/>
            <a:ext cx="6286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Kobe-KEK(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Liq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Ar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group)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ASIC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development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rgbClr val="FFFFFF"/>
                </a:solidFill>
                <a:cs typeface="Arial"/>
              </a:rPr>
              <a:t>first-ever</a:t>
            </a:r>
            <a:r>
              <a:rPr lang="ja-JP" altLang="en-US" sz="2400" dirty="0" smtClean="0">
                <a:solidFill>
                  <a:srgbClr val="FFFFFF"/>
                </a:solidFill>
                <a:cs typeface="Arial"/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cs typeface="Arial"/>
              </a:rPr>
              <a:t>detected</a:t>
            </a:r>
            <a:r>
              <a:rPr lang="ja-JP" altLang="en-US" sz="2400" dirty="0" smtClean="0">
                <a:solidFill>
                  <a:srgbClr val="FFFFFF"/>
                </a:solidFill>
                <a:cs typeface="Arial"/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cs typeface="Arial"/>
              </a:rPr>
              <a:t>3D</a:t>
            </a:r>
            <a:r>
              <a:rPr lang="ja-JP" altLang="en-US" sz="2400" dirty="0" smtClean="0">
                <a:solidFill>
                  <a:srgbClr val="FFFFFF"/>
                </a:solidFill>
                <a:cs typeface="Arial"/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cs typeface="Arial"/>
              </a:rPr>
              <a:t>tracks</a:t>
            </a:r>
            <a:r>
              <a:rPr lang="ja-JP" altLang="en-US" sz="2400" dirty="0" smtClean="0">
                <a:solidFill>
                  <a:srgbClr val="FFFFFF"/>
                </a:solidFill>
                <a:cs typeface="Arial"/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cs typeface="Arial"/>
              </a:rPr>
              <a:t>in</a:t>
            </a:r>
            <a:r>
              <a:rPr lang="ja-JP" altLang="en-US" sz="2400" dirty="0" smtClean="0">
                <a:solidFill>
                  <a:srgbClr val="FFFFFF"/>
                </a:solidFill>
                <a:cs typeface="Arial"/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cs typeface="Arial"/>
              </a:rPr>
              <a:t>SF</a:t>
            </a:r>
            <a:r>
              <a:rPr lang="en-US" altLang="ja-JP" sz="2400" baseline="-25000" dirty="0" smtClean="0">
                <a:solidFill>
                  <a:srgbClr val="FFFFFF"/>
                </a:solidFill>
                <a:cs typeface="Arial"/>
              </a:rPr>
              <a:t>6</a:t>
            </a:r>
            <a:r>
              <a:rPr lang="ja-JP" altLang="en-US" sz="2400" dirty="0" smtClean="0">
                <a:solidFill>
                  <a:srgbClr val="FFFFFF"/>
                </a:solidFill>
                <a:cs typeface="Arial"/>
              </a:rPr>
              <a:t> </a:t>
            </a:r>
            <a:r>
              <a:rPr lang="en-US" altLang="ja-JP" sz="2400" dirty="0" smtClean="0">
                <a:solidFill>
                  <a:srgbClr val="FFFFFF"/>
                </a:solidFill>
                <a:cs typeface="Arial"/>
              </a:rPr>
              <a:t>gas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24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8148" y="396255"/>
            <a:ext cx="9624060" cy="2088232"/>
          </a:xfrm>
        </p:spPr>
        <p:txBody>
          <a:bodyPr/>
          <a:lstStyle/>
          <a:p>
            <a:r>
              <a:rPr kumimoji="1" lang="en-US" altLang="ja-JP" dirty="0" smtClean="0"/>
              <a:t>This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proposal</a:t>
            </a:r>
            <a:r>
              <a:rPr kumimoji="1" lang="ja-JP" altLang="en-US" dirty="0" smtClean="0"/>
              <a:t> ① </a:t>
            </a:r>
            <a:r>
              <a:rPr kumimoji="1" lang="en-US" altLang="ja-JP" dirty="0" smtClean="0"/>
              <a:t>(2019-2020):</a:t>
            </a:r>
            <a:r>
              <a:rPr kumimoji="1" lang="ja-JP" altLang="en-US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14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" y="1311201"/>
            <a:ext cx="4696152" cy="350622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98628" y="2484487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/>
              <a:t>＋</a:t>
            </a:r>
            <a:endParaRPr kumimoji="1" lang="ja-JP" altLang="en-US" sz="48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r="19981"/>
          <a:stretch/>
        </p:blipFill>
        <p:spPr>
          <a:xfrm>
            <a:off x="5579808" y="1331573"/>
            <a:ext cx="5113592" cy="340452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786860" y="1338955"/>
            <a:ext cx="308917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averaged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waveform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cs typeface="Arial"/>
              </a:rPr>
              <a:t>(Tomonori</a:t>
            </a:r>
            <a:r>
              <a:rPr lang="ja-JP" altLang="en-US" sz="12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cs typeface="Arial"/>
              </a:rPr>
              <a:t>Ikeda)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2826420" y="5315924"/>
            <a:ext cx="8352928" cy="196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5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63" lvl="1" indent="0">
              <a:buNone/>
            </a:pPr>
            <a:r>
              <a:rPr lang="en-US" altLang="ja-JP" kern="0" baseline="30000" dirty="0" smtClean="0"/>
              <a:t>19</a:t>
            </a:r>
            <a:r>
              <a:rPr lang="en-US" altLang="ja-JP" kern="0" dirty="0" smtClean="0"/>
              <a:t>F </a:t>
            </a:r>
            <a:r>
              <a:rPr kumimoji="1" lang="en-US" altLang="ja-JP" kern="0" dirty="0" smtClean="0"/>
              <a:t>quenching</a:t>
            </a:r>
            <a:r>
              <a:rPr kumimoji="1" lang="ja-JP" altLang="en-US" kern="0" dirty="0" smtClean="0"/>
              <a:t> </a:t>
            </a:r>
            <a:r>
              <a:rPr kumimoji="1" lang="en-US" altLang="ja-JP" kern="0" dirty="0" smtClean="0"/>
              <a:t>factor</a:t>
            </a:r>
            <a:r>
              <a:rPr kumimoji="1" lang="ja-JP" altLang="en-US" kern="0" dirty="0" smtClean="0"/>
              <a:t> </a:t>
            </a:r>
            <a:r>
              <a:rPr lang="en-US" altLang="ja-JP" kern="0" dirty="0" smtClean="0"/>
              <a:t>measurement </a:t>
            </a:r>
            <a:r>
              <a:rPr lang="en-US" altLang="ja-JP" kern="0" dirty="0" smtClean="0"/>
              <a:t/>
            </a:r>
            <a:br>
              <a:rPr lang="en-US" altLang="ja-JP" kern="0" dirty="0" smtClean="0"/>
            </a:br>
            <a:r>
              <a:rPr lang="en-US" altLang="ja-JP" kern="0" dirty="0" smtClean="0"/>
              <a:t>@ LPSC</a:t>
            </a:r>
            <a:r>
              <a:rPr lang="ja-JP" altLang="en-US" kern="0" dirty="0" smtClean="0"/>
              <a:t> </a:t>
            </a:r>
            <a:r>
              <a:rPr lang="en-US" altLang="ja-JP" kern="0" dirty="0" smtClean="0"/>
              <a:t>Grenoble</a:t>
            </a:r>
            <a:br>
              <a:rPr lang="en-US" altLang="ja-JP" kern="0" dirty="0" smtClean="0"/>
            </a:br>
            <a:r>
              <a:rPr lang="en-US" altLang="ja-JP" kern="0" dirty="0" smtClean="0"/>
              <a:t>low </a:t>
            </a:r>
            <a:r>
              <a:rPr lang="en-US" altLang="ja-JP" kern="0" dirty="0" smtClean="0"/>
              <a:t>energies  (1-50 </a:t>
            </a:r>
            <a:r>
              <a:rPr lang="en-US" altLang="ja-JP" kern="0" dirty="0" err="1" smtClean="0"/>
              <a:t>keV</a:t>
            </a:r>
            <a:r>
              <a:rPr lang="en-US" altLang="ja-JP" kern="0" dirty="0" smtClean="0"/>
              <a:t>) </a:t>
            </a:r>
            <a:r>
              <a:rPr lang="en-US" altLang="ja-JP" kern="0" dirty="0"/>
              <a:t/>
            </a:r>
            <a:br>
              <a:rPr lang="en-US" altLang="ja-JP" kern="0" dirty="0"/>
            </a:br>
            <a:r>
              <a:rPr lang="en-US" altLang="ja-JP" kern="0" dirty="0" smtClean="0"/>
              <a:t>low </a:t>
            </a:r>
            <a:r>
              <a:rPr lang="en-US" altLang="ja-JP" kern="0" dirty="0" smtClean="0"/>
              <a:t>pressure </a:t>
            </a:r>
            <a:r>
              <a:rPr lang="en-US" altLang="ja-JP" kern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SF</a:t>
            </a:r>
            <a:r>
              <a:rPr lang="en-US" altLang="ja-JP" kern="0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6</a:t>
            </a:r>
            <a:r>
              <a:rPr lang="en-US" altLang="ja-JP" kern="0" dirty="0" smtClean="0"/>
              <a:t> </a:t>
            </a:r>
            <a:r>
              <a:rPr lang="en-US" altLang="ja-JP" kern="0" dirty="0" smtClean="0"/>
              <a:t>gas</a:t>
            </a:r>
          </a:p>
          <a:p>
            <a:pPr marL="504063" lvl="1" indent="0">
              <a:buNone/>
            </a:pPr>
            <a:endParaRPr kumimoji="1" lang="en-US" altLang="ja-JP" kern="0" dirty="0" smtClean="0"/>
          </a:p>
        </p:txBody>
      </p:sp>
    </p:spTree>
    <p:extLst>
      <p:ext uri="{BB962C8B-B14F-4D97-AF65-F5344CB8AC3E}">
        <p14:creationId xmlns:p14="http://schemas.microsoft.com/office/powerpoint/2010/main" val="22571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9138" t="19854" r="13769" b="6239"/>
          <a:stretch/>
        </p:blipFill>
        <p:spPr>
          <a:xfrm>
            <a:off x="1695197" y="4960352"/>
            <a:ext cx="3502628" cy="2453640"/>
          </a:xfrm>
          <a:prstGeom prst="rect">
            <a:avLst/>
          </a:prstGeom>
        </p:spPr>
      </p:pic>
      <p:pic>
        <p:nvPicPr>
          <p:cNvPr id="10" name="Picture 2" descr="DSC_05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t="3870" r="23283"/>
          <a:stretch>
            <a:fillRect/>
          </a:stretch>
        </p:blipFill>
        <p:spPr bwMode="auto">
          <a:xfrm>
            <a:off x="6119842" y="1058351"/>
            <a:ext cx="3566285" cy="354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8148" y="36215"/>
            <a:ext cx="9624060" cy="2088232"/>
          </a:xfrm>
        </p:spPr>
        <p:txBody>
          <a:bodyPr/>
          <a:lstStyle/>
          <a:p>
            <a:r>
              <a:rPr kumimoji="1" lang="en-US" altLang="ja-JP" dirty="0" smtClean="0"/>
              <a:t>This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proposal</a:t>
            </a:r>
            <a:r>
              <a:rPr kumimoji="1" lang="ja-JP" altLang="en-US" dirty="0" smtClean="0"/>
              <a:t> ② </a:t>
            </a:r>
            <a:r>
              <a:rPr kumimoji="1" lang="en-US" altLang="ja-JP" dirty="0" smtClean="0"/>
              <a:t>(2020-)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15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33171" y="1380360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/>
              <a:t>＋</a:t>
            </a:r>
            <a:endParaRPr kumimoji="1" lang="ja-JP" altLang="en-US" sz="4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82805" y="807095"/>
            <a:ext cx="3240360" cy="28434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CYGNUS/NEWAGE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multi</a:t>
            </a:r>
            <a:r>
              <a:rPr lang="en-US" altLang="ja-JP" sz="1200" dirty="0" smtClean="0">
                <a:solidFill>
                  <a:srgbClr val="000000"/>
                </a:solidFill>
                <a:cs typeface="Arial"/>
              </a:rPr>
              <a:t>-window</a:t>
            </a:r>
            <a:r>
              <a:rPr lang="ja-JP" altLang="en-US" sz="12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cs typeface="Arial"/>
              </a:rPr>
              <a:t>chamber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4798110" y="5891581"/>
            <a:ext cx="6144178" cy="145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Blip>
                <a:blip r:embed="rId4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Blip>
                <a:blip r:embed="rId5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kern="0" dirty="0" smtClean="0"/>
              <a:t>direction-sensitive</a:t>
            </a:r>
            <a:r>
              <a:rPr lang="ja-JP" altLang="en-US" kern="0" dirty="0" smtClean="0"/>
              <a:t> </a:t>
            </a:r>
            <a:r>
              <a:rPr lang="en-US" altLang="ja-JP" kern="0" dirty="0"/>
              <a:t>d</a:t>
            </a:r>
            <a:r>
              <a:rPr lang="en-US" altLang="ja-JP" kern="0" dirty="0" smtClean="0"/>
              <a:t>ark</a:t>
            </a:r>
            <a:r>
              <a:rPr lang="ja-JP" altLang="en-US" kern="0" dirty="0" smtClean="0"/>
              <a:t> </a:t>
            </a:r>
            <a:r>
              <a:rPr lang="en-US" altLang="ja-JP" kern="0" dirty="0"/>
              <a:t>m</a:t>
            </a:r>
            <a:r>
              <a:rPr lang="en-US" altLang="ja-JP" kern="0" dirty="0" smtClean="0"/>
              <a:t>atter</a:t>
            </a:r>
            <a:r>
              <a:rPr lang="ja-JP" altLang="en-US" kern="0" dirty="0" smtClean="0"/>
              <a:t> </a:t>
            </a:r>
            <a:r>
              <a:rPr lang="en-US" altLang="ja-JP" kern="0" dirty="0"/>
              <a:t>s</a:t>
            </a:r>
            <a:r>
              <a:rPr lang="en-US" altLang="ja-JP" kern="0" dirty="0" smtClean="0"/>
              <a:t>earch</a:t>
            </a:r>
            <a:r>
              <a:rPr lang="ja-JP" altLang="en-US" kern="0" dirty="0" smtClean="0"/>
              <a:t> </a:t>
            </a:r>
            <a:r>
              <a:rPr lang="en-US" altLang="ja-JP" kern="0" dirty="0" smtClean="0"/>
              <a:t>@</a:t>
            </a:r>
            <a:r>
              <a:rPr lang="ja-JP" altLang="en-US" kern="0" dirty="0"/>
              <a:t> </a:t>
            </a:r>
            <a:r>
              <a:rPr lang="en-US" altLang="ja-JP" kern="0" dirty="0" smtClean="0"/>
              <a:t>Kamioka</a:t>
            </a:r>
            <a:endParaRPr kumimoji="1" lang="en-US" altLang="ja-JP" kern="0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75" y="1091444"/>
            <a:ext cx="3793049" cy="3508878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612475" y="756295"/>
            <a:ext cx="3240360" cy="28434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MIMAC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low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background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rPr>
              <a:t>MIcromegas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278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6140" y="10896"/>
            <a:ext cx="9624060" cy="1256711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1758" y="1692399"/>
            <a:ext cx="10500662" cy="4995334"/>
          </a:xfrm>
        </p:spPr>
        <p:txBody>
          <a:bodyPr/>
          <a:lstStyle/>
          <a:p>
            <a:r>
              <a:rPr lang="en-US" altLang="ja-JP" sz="2800" dirty="0" smtClean="0"/>
              <a:t>New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Proposal: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Direction-sensitive </a:t>
            </a:r>
            <a:r>
              <a:rPr lang="en-US" altLang="ja-JP" sz="2800" dirty="0"/>
              <a:t>dark matter detection with </a:t>
            </a:r>
            <a:br>
              <a:rPr lang="en-US" altLang="ja-JP" sz="2800" dirty="0"/>
            </a:br>
            <a:r>
              <a:rPr lang="en-US" altLang="ja-JP" sz="2800" dirty="0"/>
              <a:t>gaseous tracking </a:t>
            </a:r>
            <a:r>
              <a:rPr lang="en-US" altLang="ja-JP" sz="2800" dirty="0" smtClean="0"/>
              <a:t>detectors</a:t>
            </a:r>
          </a:p>
          <a:p>
            <a:endParaRPr kumimoji="1" lang="en-US" altLang="ja-JP" sz="2800" dirty="0"/>
          </a:p>
          <a:p>
            <a:r>
              <a:rPr kumimoji="1" lang="en-US" altLang="ja-JP" sz="2800" dirty="0" smtClean="0"/>
              <a:t>By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Miuchi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(NEWAGE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leader)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and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Santos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(MIMAC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leader)</a:t>
            </a:r>
          </a:p>
          <a:p>
            <a:endParaRPr kumimoji="1" lang="en-US" altLang="ja-JP" sz="2800" dirty="0"/>
          </a:p>
          <a:p>
            <a:r>
              <a:rPr kumimoji="1" lang="en-US" altLang="ja-JP" sz="2800" dirty="0" smtClean="0"/>
              <a:t>QF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measurement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(2019-2020)</a:t>
            </a:r>
          </a:p>
          <a:p>
            <a:r>
              <a:rPr kumimoji="1" lang="en-US" altLang="ja-JP" sz="2800" dirty="0" smtClean="0"/>
              <a:t>Dark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Matter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Search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(2020-)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16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87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8" y="2916535"/>
            <a:ext cx="9624060" cy="1256711"/>
          </a:xfrm>
        </p:spPr>
        <p:txBody>
          <a:bodyPr/>
          <a:lstStyle/>
          <a:p>
            <a:r>
              <a:rPr kumimoji="1" lang="en-US" altLang="ja-JP" dirty="0" smtClean="0"/>
              <a:t>BACKUPS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17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22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1" y="3926781"/>
            <a:ext cx="2133338" cy="34732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b="20401"/>
          <a:stretch/>
        </p:blipFill>
        <p:spPr>
          <a:xfrm>
            <a:off x="7639080" y="4149703"/>
            <a:ext cx="2848346" cy="2512439"/>
          </a:xfrm>
          <a:prstGeom prst="rect">
            <a:avLst/>
          </a:prstGeom>
        </p:spPr>
      </p:pic>
      <p:grpSp>
        <p:nvGrpSpPr>
          <p:cNvPr id="32" name="グループ化 57"/>
          <p:cNvGrpSpPr>
            <a:grpSpLocks/>
          </p:cNvGrpSpPr>
          <p:nvPr/>
        </p:nvGrpSpPr>
        <p:grpSpPr bwMode="auto">
          <a:xfrm>
            <a:off x="6071695" y="954283"/>
            <a:ext cx="4297139" cy="2570461"/>
            <a:chOff x="8007216" y="18229670"/>
            <a:chExt cx="4756936" cy="2844834"/>
          </a:xfrm>
        </p:grpSpPr>
        <p:pic>
          <p:nvPicPr>
            <p:cNvPr id="33" name="Picture 5" descr="C:\Users\kiseki\Dropbox\カメラアップロード\2013-01-18 23.05.3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216" y="18229670"/>
              <a:ext cx="4756936" cy="2844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直線矢印コネクタ 39"/>
            <p:cNvCxnSpPr>
              <a:cxnSpLocks noChangeShapeType="1"/>
            </p:cNvCxnSpPr>
            <p:nvPr/>
          </p:nvCxnSpPr>
          <p:spPr bwMode="auto">
            <a:xfrm flipV="1">
              <a:off x="8606299" y="18753320"/>
              <a:ext cx="1616078" cy="234424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2" name="テキスト ボックス 71"/>
          <p:cNvSpPr txBox="1"/>
          <p:nvPr/>
        </p:nvSpPr>
        <p:spPr>
          <a:xfrm>
            <a:off x="5919046" y="828040"/>
            <a:ext cx="1176196" cy="561381"/>
          </a:xfrm>
          <a:prstGeom prst="rect">
            <a:avLst/>
          </a:prstGeom>
          <a:solidFill>
            <a:schemeClr val="accent1">
              <a:lumMod val="10000"/>
            </a:schemeClr>
          </a:solidFill>
        </p:spPr>
        <p:txBody>
          <a:bodyPr wrap="square" t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b="1" dirty="0">
                <a:latin typeface="Calibri"/>
                <a:ea typeface="ＭＳ Ｐゴシック"/>
              </a:rPr>
              <a:t>NEWAGE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dirty="0" smtClean="0">
                <a:latin typeface="Calibri"/>
                <a:ea typeface="ＭＳ Ｐゴシック"/>
              </a:rPr>
              <a:t>[Kobe+]</a:t>
            </a:r>
            <a:endParaRPr kumimoji="1" lang="en-US" altLang="ja-JP" dirty="0">
              <a:latin typeface="Calibri"/>
              <a:ea typeface="ＭＳ Ｐゴシック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-117220" y="-35793"/>
            <a:ext cx="7624160" cy="866374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pc="55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low</a:t>
            </a:r>
            <a:r>
              <a:rPr lang="ja-JP" altLang="en-US" spc="55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altLang="ja-JP" spc="55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pressure</a:t>
            </a:r>
            <a:r>
              <a:rPr lang="ja-JP" altLang="en-US" spc="55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altLang="ja-JP" spc="55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gas</a:t>
            </a:r>
            <a:r>
              <a:rPr lang="ja-JP" altLang="en-US" spc="55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altLang="ja-JP" spc="55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TPCs</a:t>
            </a:r>
            <a:endParaRPr lang="ja-JP" altLang="en-US" spc="55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052" name="Picture 4" descr="http://drift.group.shef.ac.uk/drift_inner_into_vessel.png"/>
          <p:cNvPicPr>
            <a:picLocks noChangeAspect="1" noChangeArrowheads="1"/>
          </p:cNvPicPr>
          <p:nvPr/>
        </p:nvPicPr>
        <p:blipFill>
          <a:blip r:embed="rId6"/>
          <a:srcRect l="2835" t="2507" r="1721" b="2210"/>
          <a:stretch>
            <a:fillRect/>
          </a:stretch>
        </p:blipFill>
        <p:spPr bwMode="auto">
          <a:xfrm>
            <a:off x="305858" y="843641"/>
            <a:ext cx="4088683" cy="3075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75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476" y="3383315"/>
            <a:ext cx="5226373" cy="254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円/楕円 78"/>
          <p:cNvSpPr/>
          <p:nvPr/>
        </p:nvSpPr>
        <p:spPr>
          <a:xfrm>
            <a:off x="6710178" y="3899651"/>
            <a:ext cx="210035" cy="30105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985">
              <a:solidFill>
                <a:prstClr val="white"/>
              </a:solidFill>
            </a:endParaRPr>
          </a:p>
        </p:txBody>
      </p:sp>
      <p:sp>
        <p:nvSpPr>
          <p:cNvPr id="80" name="円/楕円 79"/>
          <p:cNvSpPr/>
          <p:nvPr/>
        </p:nvSpPr>
        <p:spPr>
          <a:xfrm>
            <a:off x="4830364" y="3728123"/>
            <a:ext cx="210035" cy="180281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985">
              <a:solidFill>
                <a:prstClr val="white"/>
              </a:solidFill>
            </a:endParaRPr>
          </a:p>
        </p:txBody>
      </p:sp>
      <p:sp>
        <p:nvSpPr>
          <p:cNvPr id="81" name="円/楕円 80"/>
          <p:cNvSpPr/>
          <p:nvPr/>
        </p:nvSpPr>
        <p:spPr>
          <a:xfrm>
            <a:off x="4986140" y="3833140"/>
            <a:ext cx="201284" cy="187282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985">
              <a:solidFill>
                <a:prstClr val="white"/>
              </a:solidFill>
            </a:endParaRPr>
          </a:p>
        </p:txBody>
      </p:sp>
      <p:cxnSp>
        <p:nvCxnSpPr>
          <p:cNvPr id="85" name="直線矢印コネクタ 84"/>
          <p:cNvCxnSpPr>
            <a:stCxn id="79" idx="7"/>
          </p:cNvCxnSpPr>
          <p:nvPr/>
        </p:nvCxnSpPr>
        <p:spPr>
          <a:xfrm rot="5400000" flipH="1" flipV="1">
            <a:off x="6935966" y="3693117"/>
            <a:ext cx="203034" cy="297550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>
            <a:stCxn id="81" idx="5"/>
          </p:cNvCxnSpPr>
          <p:nvPr/>
        </p:nvCxnSpPr>
        <p:spPr>
          <a:xfrm>
            <a:off x="5157947" y="3992995"/>
            <a:ext cx="2490387" cy="1155788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/>
          <p:cNvCxnSpPr>
            <a:stCxn id="80" idx="1"/>
          </p:cNvCxnSpPr>
          <p:nvPr/>
        </p:nvCxnSpPr>
        <p:spPr>
          <a:xfrm rot="16200000" flipV="1">
            <a:off x="4601075" y="3493583"/>
            <a:ext cx="211786" cy="309802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604" name="テキスト ボックス 69"/>
          <p:cNvSpPr txBox="1">
            <a:spLocks noChangeArrowheads="1"/>
          </p:cNvSpPr>
          <p:nvPr/>
        </p:nvSpPr>
        <p:spPr bwMode="auto">
          <a:xfrm>
            <a:off x="7729680" y="2679649"/>
            <a:ext cx="2777714" cy="91640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692" tIns="0" rIns="39692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>
                <a:solidFill>
                  <a:schemeClr val="bg1"/>
                </a:solidFill>
                <a:latin typeface="Symbol" pitchFamily="18" charset="2"/>
                <a:ea typeface="ＭＳ Ｐゴシック" charset="-128"/>
              </a:rPr>
              <a:t>m</a:t>
            </a: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-PIC (400</a:t>
            </a:r>
            <a:r>
              <a:rPr lang="en-US" altLang="ja-JP" sz="1985" b="1" dirty="0">
                <a:solidFill>
                  <a:schemeClr val="bg1"/>
                </a:solidFill>
                <a:latin typeface="Symbol" pitchFamily="18" charset="2"/>
                <a:ea typeface="ＭＳ Ｐゴシック" charset="-128"/>
              </a:rPr>
              <a:t>m</a:t>
            </a: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m pitch)</a:t>
            </a:r>
          </a:p>
          <a:p>
            <a:pPr eaLnBrk="1" hangingPunct="1">
              <a:buFont typeface="Arial" charset="0"/>
              <a:buChar char="•"/>
            </a:pPr>
            <a:r>
              <a:rPr lang="ja-JP" altLang="en-US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direction-sensitive </a:t>
            </a: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limit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Underground</a:t>
            </a:r>
          </a:p>
        </p:txBody>
      </p:sp>
      <p:sp>
        <p:nvSpPr>
          <p:cNvPr id="67605" name="テキスト ボックス 75"/>
          <p:cNvSpPr txBox="1">
            <a:spLocks noChangeArrowheads="1"/>
          </p:cNvSpPr>
          <p:nvPr/>
        </p:nvSpPr>
        <p:spPr bwMode="auto">
          <a:xfrm>
            <a:off x="7261313" y="6622710"/>
            <a:ext cx="3603879" cy="91640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9692" tIns="0" rIns="39692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err="1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Micromegas</a:t>
            </a: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(~400</a:t>
            </a:r>
            <a:r>
              <a:rPr lang="en-US" altLang="ja-JP" sz="1985" b="1" dirty="0">
                <a:solidFill>
                  <a:schemeClr val="bg1"/>
                </a:solidFill>
                <a:latin typeface="Symbol" pitchFamily="18" charset="2"/>
                <a:ea typeface="ＭＳ Ｐゴシック" charset="-128"/>
              </a:rPr>
              <a:t>m</a:t>
            </a: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m pitch)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quenching </a:t>
            </a: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factor </a:t>
            </a:r>
            <a:r>
              <a:rPr lang="en-US" altLang="ja-JP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measurement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Undergroun</a:t>
            </a: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d</a:t>
            </a:r>
          </a:p>
        </p:txBody>
      </p:sp>
      <p:sp>
        <p:nvSpPr>
          <p:cNvPr id="67606" name="テキスト ボックス 76"/>
          <p:cNvSpPr txBox="1">
            <a:spLocks noChangeArrowheads="1"/>
          </p:cNvSpPr>
          <p:nvPr/>
        </p:nvSpPr>
        <p:spPr bwMode="auto">
          <a:xfrm>
            <a:off x="2766770" y="1662778"/>
            <a:ext cx="2579931" cy="1832809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692" tIns="0" rIns="39692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MWPC (2mm pitch)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First started direction-sensitive method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Underground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Low background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Large size (1m</a:t>
            </a:r>
            <a:r>
              <a:rPr lang="en-US" altLang="ja-JP" sz="1985" b="1" baseline="30000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3</a:t>
            </a: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)</a:t>
            </a:r>
          </a:p>
        </p:txBody>
      </p:sp>
      <p:cxnSp>
        <p:nvCxnSpPr>
          <p:cNvPr id="101" name="直線矢印コネクタ 100"/>
          <p:cNvCxnSpPr/>
          <p:nvPr/>
        </p:nvCxnSpPr>
        <p:spPr>
          <a:xfrm rot="16200000" flipH="1">
            <a:off x="583280" y="2430282"/>
            <a:ext cx="2301635" cy="80513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/>
          <p:cNvSpPr txBox="1"/>
          <p:nvPr/>
        </p:nvSpPr>
        <p:spPr>
          <a:xfrm>
            <a:off x="1138916" y="2272181"/>
            <a:ext cx="519694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>
                <a:solidFill>
                  <a:srgbClr val="FF0000"/>
                </a:solidFill>
                <a:latin typeface="Calibri"/>
                <a:ea typeface="ＭＳ Ｐゴシック"/>
              </a:rPr>
              <a:t>1m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563048" y="4105236"/>
            <a:ext cx="984703" cy="553998"/>
          </a:xfrm>
          <a:prstGeom prst="rect">
            <a:avLst/>
          </a:prstGeom>
          <a:solidFill>
            <a:schemeClr val="accent1">
              <a:lumMod val="10000"/>
            </a:schemeClr>
          </a:solidFill>
        </p:spPr>
        <p:txBody>
          <a:bodyPr wrap="square" t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b="1" dirty="0" smtClean="0">
                <a:latin typeface="Calibri"/>
                <a:ea typeface="ＭＳ Ｐゴシック"/>
              </a:rPr>
              <a:t>MIMAC</a:t>
            </a:r>
            <a:br>
              <a:rPr kumimoji="1" lang="en-US" altLang="ja-JP" b="1" dirty="0" smtClean="0">
                <a:latin typeface="Calibri"/>
                <a:ea typeface="ＭＳ Ｐゴシック"/>
              </a:rPr>
            </a:br>
            <a:r>
              <a:rPr kumimoji="1" lang="en-US" altLang="ja-JP" dirty="0" smtClean="0">
                <a:latin typeface="Calibri"/>
                <a:ea typeface="ＭＳ Ｐゴシック"/>
              </a:rPr>
              <a:t>[France]</a:t>
            </a:r>
            <a:endParaRPr kumimoji="1" lang="en-US" altLang="ja-JP" dirty="0">
              <a:latin typeface="Calibri"/>
              <a:ea typeface="ＭＳ Ｐゴシック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418942" y="826591"/>
            <a:ext cx="1077641" cy="553998"/>
          </a:xfrm>
          <a:prstGeom prst="rect">
            <a:avLst/>
          </a:prstGeom>
          <a:solidFill>
            <a:schemeClr val="accent1">
              <a:lumMod val="10000"/>
            </a:schemeClr>
          </a:solidFill>
        </p:spPr>
        <p:txBody>
          <a:bodyPr wrap="square" t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b="1" dirty="0">
                <a:latin typeface="Calibri"/>
                <a:ea typeface="ＭＳ Ｐゴシック"/>
              </a:rPr>
              <a:t>DRIFT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dirty="0">
                <a:latin typeface="Calibri"/>
                <a:ea typeface="ＭＳ Ｐゴシック"/>
              </a:rPr>
              <a:t>[</a:t>
            </a:r>
            <a:r>
              <a:rPr kumimoji="1" lang="en-US" altLang="ja-JP" dirty="0" smtClean="0">
                <a:latin typeface="Calibri"/>
                <a:ea typeface="ＭＳ Ｐゴシック"/>
              </a:rPr>
              <a:t>UK+US]</a:t>
            </a:r>
            <a:endParaRPr kumimoji="1" lang="en-US" altLang="ja-JP" dirty="0">
              <a:latin typeface="Calibri"/>
              <a:ea typeface="ＭＳ Ｐゴシック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487324" y="4053701"/>
            <a:ext cx="976531" cy="553998"/>
          </a:xfrm>
          <a:prstGeom prst="rect">
            <a:avLst/>
          </a:prstGeom>
          <a:solidFill>
            <a:schemeClr val="accent1">
              <a:lumMod val="10000"/>
            </a:schemeClr>
          </a:solidFill>
        </p:spPr>
        <p:txBody>
          <a:bodyPr wrap="square" t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b="1" dirty="0" smtClean="0">
                <a:latin typeface="Calibri"/>
                <a:ea typeface="ＭＳ Ｐゴシック"/>
              </a:rPr>
              <a:t>D3</a:t>
            </a:r>
            <a:br>
              <a:rPr kumimoji="1" lang="en-US" altLang="ja-JP" b="1" dirty="0" smtClean="0">
                <a:latin typeface="Calibri"/>
                <a:ea typeface="ＭＳ Ｐゴシック"/>
              </a:rPr>
            </a:br>
            <a:r>
              <a:rPr kumimoji="1" lang="en-US" altLang="ja-JP" dirty="0" smtClean="0">
                <a:latin typeface="Calibri"/>
                <a:ea typeface="ＭＳ Ｐゴシック"/>
              </a:rPr>
              <a:t>[Hawaii]</a:t>
            </a:r>
            <a:endParaRPr kumimoji="1" lang="en-US" altLang="ja-JP" dirty="0">
              <a:latin typeface="Calibri"/>
              <a:ea typeface="ＭＳ Ｐゴシック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 rot="20832319">
            <a:off x="7129932" y="1574071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30cm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9150609" y="5122519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10cm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57" name="直線矢印コネクタ 56"/>
          <p:cNvCxnSpPr/>
          <p:nvPr/>
        </p:nvCxnSpPr>
        <p:spPr>
          <a:xfrm flipV="1">
            <a:off x="9245923" y="5516739"/>
            <a:ext cx="660587" cy="18816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651668" y="5609501"/>
            <a:ext cx="8066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778675" y="5663406"/>
            <a:ext cx="62549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>
                <a:solidFill>
                  <a:srgbClr val="FF0000"/>
                </a:solidFill>
                <a:latin typeface="Calibri"/>
                <a:ea typeface="ＭＳ Ｐゴシック"/>
              </a:rPr>
              <a:t>2c</a:t>
            </a: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64" name="直線矢印コネクタ 63"/>
          <p:cNvCxnSpPr/>
          <p:nvPr/>
        </p:nvCxnSpPr>
        <p:spPr>
          <a:xfrm flipV="1">
            <a:off x="505454" y="4547548"/>
            <a:ext cx="17977" cy="98935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0" y="4796639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10cm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67" name="直線矢印コネクタ 66"/>
          <p:cNvCxnSpPr/>
          <p:nvPr/>
        </p:nvCxnSpPr>
        <p:spPr>
          <a:xfrm>
            <a:off x="1194836" y="3477350"/>
            <a:ext cx="551155" cy="354133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/>
          <p:cNvSpPr txBox="1"/>
          <p:nvPr/>
        </p:nvSpPr>
        <p:spPr>
          <a:xfrm>
            <a:off x="650435" y="3483924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50cm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75" name="直線矢印コネクタ 74"/>
          <p:cNvCxnSpPr/>
          <p:nvPr/>
        </p:nvCxnSpPr>
        <p:spPr>
          <a:xfrm>
            <a:off x="8595037" y="5382724"/>
            <a:ext cx="507915" cy="35361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/>
          <p:cNvSpPr txBox="1"/>
          <p:nvPr/>
        </p:nvSpPr>
        <p:spPr>
          <a:xfrm>
            <a:off x="8051997" y="5526938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25cm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77" name="直線矢印コネクタ 76"/>
          <p:cNvCxnSpPr/>
          <p:nvPr/>
        </p:nvCxnSpPr>
        <p:spPr>
          <a:xfrm flipV="1">
            <a:off x="8732958" y="1072240"/>
            <a:ext cx="1171383" cy="21951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 rot="20832319">
            <a:off x="9061570" y="1244459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40cm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>
          <a:xfrm>
            <a:off x="7736007" y="6955662"/>
            <a:ext cx="2495127" cy="504084"/>
          </a:xfrm>
        </p:spPr>
        <p:txBody>
          <a:bodyPr/>
          <a:lstStyle/>
          <a:p>
            <a:pPr defTabSz="1008126">
              <a:defRPr/>
            </a:pPr>
            <a:fld id="{5F8C8781-D444-4204-AC47-BE86A46DD2EC}" type="slidenum">
              <a:rPr kumimoji="0" lang="en-US" altLang="ja-JP" smtClean="0">
                <a:solidFill>
                  <a:srgbClr val="FFFFFF"/>
                </a:solidFill>
              </a:rPr>
              <a:t>18</a:t>
            </a:fld>
            <a:endParaRPr kumimoji="0" lang="en-US" altLang="ja-JP" dirty="0">
              <a:solidFill>
                <a:srgbClr val="FFFF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328" y="5639442"/>
            <a:ext cx="3964557" cy="1372183"/>
          </a:xfrm>
          <a:prstGeom prst="rect">
            <a:avLst/>
          </a:prstGeom>
        </p:spPr>
      </p:pic>
      <p:sp>
        <p:nvSpPr>
          <p:cNvPr id="51" name="テキスト ボックス 75"/>
          <p:cNvSpPr txBox="1">
            <a:spLocks noChangeArrowheads="1"/>
          </p:cNvSpPr>
          <p:nvPr/>
        </p:nvSpPr>
        <p:spPr bwMode="auto">
          <a:xfrm>
            <a:off x="5585969" y="5538630"/>
            <a:ext cx="1650091" cy="305468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9692" tIns="0" rIns="39692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pixel/optical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313699" y="5270085"/>
            <a:ext cx="1544149" cy="553998"/>
          </a:xfrm>
          <a:prstGeom prst="rect">
            <a:avLst/>
          </a:prstGeom>
          <a:solidFill>
            <a:schemeClr val="accent1">
              <a:lumMod val="10000"/>
            </a:schemeClr>
          </a:solidFill>
        </p:spPr>
        <p:txBody>
          <a:bodyPr wrap="square" t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b="1" dirty="0" smtClean="0">
                <a:latin typeface="Calibri"/>
                <a:ea typeface="ＭＳ Ｐゴシック"/>
              </a:rPr>
              <a:t>NITEC/CYGNO</a:t>
            </a:r>
            <a:br>
              <a:rPr kumimoji="1" lang="en-US" altLang="ja-JP" b="1" dirty="0" smtClean="0">
                <a:latin typeface="Calibri"/>
                <a:ea typeface="ＭＳ Ｐゴシック"/>
              </a:rPr>
            </a:br>
            <a:r>
              <a:rPr kumimoji="1" lang="en-US" altLang="ja-JP" dirty="0" smtClean="0">
                <a:latin typeface="Calibri"/>
                <a:ea typeface="ＭＳ Ｐゴシック"/>
              </a:rPr>
              <a:t>[Italy]</a:t>
            </a:r>
            <a:endParaRPr kumimoji="1" lang="en-US" altLang="ja-JP" dirty="0">
              <a:latin typeface="Calibri"/>
              <a:ea typeface="ＭＳ Ｐゴシック"/>
            </a:endParaRPr>
          </a:p>
        </p:txBody>
      </p:sp>
      <p:sp>
        <p:nvSpPr>
          <p:cNvPr id="60" name="テキスト ボックス 75"/>
          <p:cNvSpPr txBox="1">
            <a:spLocks noChangeArrowheads="1"/>
          </p:cNvSpPr>
          <p:nvPr/>
        </p:nvSpPr>
        <p:spPr bwMode="auto">
          <a:xfrm>
            <a:off x="90116" y="6710148"/>
            <a:ext cx="3592954" cy="610936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9692" tIns="0" rIns="39692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Pixel</a:t>
            </a:r>
            <a:r>
              <a:rPr lang="ja-JP" altLang="en-US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readout</a:t>
            </a:r>
            <a:r>
              <a:rPr lang="ja-JP" altLang="en-US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(ATLAS</a:t>
            </a:r>
            <a:r>
              <a:rPr lang="ja-JP" altLang="en-US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FE-I4)</a:t>
            </a:r>
            <a:r>
              <a:rPr lang="ja-JP" altLang="en-US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chip</a:t>
            </a:r>
          </a:p>
          <a:p>
            <a:pPr eaLnBrk="1" hangingPunct="1">
              <a:buFont typeface="Arial" charset="0"/>
              <a:buChar char="•"/>
            </a:pPr>
            <a:r>
              <a:rPr lang="ja-JP" altLang="en-US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R&amp;D</a:t>
            </a:r>
            <a:r>
              <a:rPr lang="ja-JP" altLang="en-US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in</a:t>
            </a:r>
            <a:r>
              <a:rPr lang="ja-JP" altLang="en-US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the</a:t>
            </a:r>
            <a:r>
              <a:rPr lang="ja-JP" altLang="en-US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surface</a:t>
            </a:r>
            <a:r>
              <a:rPr lang="ja-JP" altLang="en-US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lab</a:t>
            </a:r>
            <a:endParaRPr lang="en-US" altLang="ja-JP" sz="1985" b="1" dirty="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41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-341932" y="24731"/>
            <a:ext cx="8640960" cy="864096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Physics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case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dark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matter</a:t>
            </a:r>
            <a:endParaRPr kumimoji="1" lang="ja-JP" altLang="en-US" dirty="0" smtClean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-773980" y="899462"/>
            <a:ext cx="10932710" cy="174759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126" lvl="2" indent="0">
              <a:buNone/>
            </a:pPr>
            <a:r>
              <a:rPr lang="ja-JP" altLang="en-US" sz="2646" kern="0" dirty="0" smtClean="0">
                <a:solidFill>
                  <a:srgbClr val="99FF99"/>
                </a:solidFill>
              </a:rPr>
              <a:t>～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1/4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of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the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universe</a:t>
            </a:r>
          </a:p>
          <a:p>
            <a:pPr marL="1008126" lvl="2" indent="0">
              <a:buNone/>
            </a:pPr>
            <a:r>
              <a:rPr lang="en-US" altLang="ja-JP" sz="2646" kern="0" dirty="0" smtClean="0">
                <a:solidFill>
                  <a:srgbClr val="99FF99"/>
                </a:solidFill>
              </a:rPr>
              <a:t>(can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be)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unknown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particle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beyond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standard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model</a:t>
            </a:r>
            <a:br>
              <a:rPr lang="en-US" altLang="ja-JP" sz="2646" kern="0" dirty="0" smtClean="0">
                <a:solidFill>
                  <a:srgbClr val="99FF99"/>
                </a:solidFill>
              </a:rPr>
            </a:br>
            <a:r>
              <a:rPr lang="en-US" altLang="ja-JP" sz="2646" kern="0" dirty="0" smtClean="0">
                <a:solidFill>
                  <a:srgbClr val="99FF99"/>
                </a:solidFill>
              </a:rPr>
              <a:t>direct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search: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DM-nucleus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interaction</a:t>
            </a:r>
            <a:endParaRPr lang="en-US" altLang="ja-JP" sz="2646" kern="0" dirty="0">
              <a:solidFill>
                <a:srgbClr val="99FF99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20" y="3276575"/>
            <a:ext cx="8128000" cy="396240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402484" y="4356696"/>
            <a:ext cx="43204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GC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53666" y="3343210"/>
            <a:ext cx="170055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Our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GALAXY</a:t>
            </a:r>
            <a:br>
              <a:rPr kumimoji="1" lang="en-US" altLang="ja-JP" sz="1200" dirty="0" smtClean="0">
                <a:solidFill>
                  <a:schemeClr val="bg1"/>
                </a:solidFill>
              </a:rPr>
            </a:br>
            <a:r>
              <a:rPr kumimoji="1" lang="ja-JP" altLang="en-US" sz="1200" dirty="0" smtClean="0">
                <a:solidFill>
                  <a:schemeClr val="bg1"/>
                </a:solidFill>
              </a:rPr>
              <a:t>（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dark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matter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“HALO”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）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26620" y="5508823"/>
            <a:ext cx="5040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SUN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2" name="下矢印 21"/>
          <p:cNvSpPr/>
          <p:nvPr/>
        </p:nvSpPr>
        <p:spPr>
          <a:xfrm rot="5842658">
            <a:off x="4169534" y="5335270"/>
            <a:ext cx="250884" cy="491121"/>
          </a:xfrm>
          <a:prstGeom prst="downArrow">
            <a:avLst>
              <a:gd name="adj1" fmla="val 59777"/>
              <a:gd name="adj2" fmla="val 38842"/>
            </a:avLst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ja-JP" altLang="en-US" sz="1985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20124" y="5470111"/>
            <a:ext cx="11221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constellation</a:t>
            </a:r>
            <a:br>
              <a:rPr kumimoji="1" lang="en-US" altLang="ja-JP" sz="1200" dirty="0" smtClean="0">
                <a:solidFill>
                  <a:schemeClr val="bg1"/>
                </a:solidFill>
              </a:rPr>
            </a:br>
            <a:r>
              <a:rPr kumimoji="1" lang="ja-JP" altLang="en-US" sz="1200" dirty="0" smtClean="0">
                <a:solidFill>
                  <a:schemeClr val="bg1"/>
                </a:solidFill>
              </a:rPr>
              <a:t>“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CYGNUS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”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/>
          <a:srcRect l="23753" t="27409" r="19835" b="443"/>
          <a:stretch/>
        </p:blipFill>
        <p:spPr>
          <a:xfrm>
            <a:off x="2833190" y="5220791"/>
            <a:ext cx="418747" cy="308550"/>
          </a:xfrm>
          <a:prstGeom prst="rect">
            <a:avLst/>
          </a:prstGeom>
        </p:spPr>
      </p:pic>
      <p:sp useBgFill="1">
        <p:nvSpPr>
          <p:cNvPr id="25" name="円/楕円 57"/>
          <p:cNvSpPr>
            <a:spLocks noChangeArrowheads="1"/>
          </p:cNvSpPr>
          <p:nvPr/>
        </p:nvSpPr>
        <p:spPr bwMode="auto">
          <a:xfrm>
            <a:off x="5458606" y="4758327"/>
            <a:ext cx="4352590" cy="2631138"/>
          </a:xfrm>
          <a:prstGeom prst="ellipse">
            <a:avLst/>
          </a:prstGeom>
          <a:ln w="9525" algn="ctr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endParaRPr lang="ja-JP" altLang="en-US"/>
          </a:p>
        </p:txBody>
      </p:sp>
      <p:grpSp>
        <p:nvGrpSpPr>
          <p:cNvPr id="26" name="グループ化 34"/>
          <p:cNvGrpSpPr>
            <a:grpSpLocks/>
          </p:cNvGrpSpPr>
          <p:nvPr/>
        </p:nvGrpSpPr>
        <p:grpSpPr bwMode="auto">
          <a:xfrm>
            <a:off x="6958793" y="5556102"/>
            <a:ext cx="823498" cy="857249"/>
            <a:chOff x="3214678" y="3286124"/>
            <a:chExt cx="823504" cy="857256"/>
          </a:xfrm>
        </p:grpSpPr>
        <p:sp>
          <p:nvSpPr>
            <p:cNvPr id="27" name="円/楕円 17"/>
            <p:cNvSpPr/>
            <p:nvPr/>
          </p:nvSpPr>
          <p:spPr bwMode="auto">
            <a:xfrm>
              <a:off x="3643306" y="378619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8" name="円/楕円 28"/>
            <p:cNvSpPr/>
            <p:nvPr/>
          </p:nvSpPr>
          <p:spPr bwMode="auto">
            <a:xfrm>
              <a:off x="3286116" y="3500438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9" name="円/楕円 6"/>
            <p:cNvSpPr/>
            <p:nvPr/>
          </p:nvSpPr>
          <p:spPr bwMode="auto">
            <a:xfrm>
              <a:off x="3214678" y="3643314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" name="円/楕円 7"/>
            <p:cNvSpPr/>
            <p:nvPr/>
          </p:nvSpPr>
          <p:spPr bwMode="auto">
            <a:xfrm>
              <a:off x="3214678" y="3500438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" name="円/楕円 9"/>
            <p:cNvSpPr/>
            <p:nvPr/>
          </p:nvSpPr>
          <p:spPr bwMode="auto">
            <a:xfrm>
              <a:off x="3214678" y="378619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2" name="円/楕円 12"/>
            <p:cNvSpPr/>
            <p:nvPr/>
          </p:nvSpPr>
          <p:spPr bwMode="auto">
            <a:xfrm>
              <a:off x="3428992" y="3571876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3" name="円/楕円 14"/>
            <p:cNvSpPr/>
            <p:nvPr/>
          </p:nvSpPr>
          <p:spPr bwMode="auto">
            <a:xfrm>
              <a:off x="3428992" y="3391314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4" name="円/楕円 18"/>
            <p:cNvSpPr/>
            <p:nvPr/>
          </p:nvSpPr>
          <p:spPr bwMode="auto">
            <a:xfrm>
              <a:off x="3786182" y="3571876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5" name="円/楕円 19"/>
            <p:cNvSpPr/>
            <p:nvPr/>
          </p:nvSpPr>
          <p:spPr bwMode="auto">
            <a:xfrm>
              <a:off x="3500430" y="3286124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6" name="円/楕円 20"/>
            <p:cNvSpPr/>
            <p:nvPr/>
          </p:nvSpPr>
          <p:spPr bwMode="auto">
            <a:xfrm>
              <a:off x="3677058" y="3857628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7" name="円/楕円 26"/>
            <p:cNvSpPr/>
            <p:nvPr/>
          </p:nvSpPr>
          <p:spPr bwMode="auto">
            <a:xfrm>
              <a:off x="3357554" y="378619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8" name="円/楕円 27"/>
            <p:cNvSpPr/>
            <p:nvPr/>
          </p:nvSpPr>
          <p:spPr bwMode="auto">
            <a:xfrm>
              <a:off x="3357554" y="3571876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9" name="円/楕円 29"/>
            <p:cNvSpPr/>
            <p:nvPr/>
          </p:nvSpPr>
          <p:spPr bwMode="auto">
            <a:xfrm>
              <a:off x="3571868" y="3500438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0" name="円/楕円 30"/>
            <p:cNvSpPr/>
            <p:nvPr/>
          </p:nvSpPr>
          <p:spPr bwMode="auto">
            <a:xfrm>
              <a:off x="3571868" y="378619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1" name="円/楕円 31"/>
            <p:cNvSpPr/>
            <p:nvPr/>
          </p:nvSpPr>
          <p:spPr bwMode="auto">
            <a:xfrm>
              <a:off x="3286116" y="3357562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2" name="円/楕円 32"/>
            <p:cNvSpPr/>
            <p:nvPr/>
          </p:nvSpPr>
          <p:spPr bwMode="auto">
            <a:xfrm>
              <a:off x="3714744" y="378619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3" name="円/楕円 33"/>
            <p:cNvSpPr/>
            <p:nvPr/>
          </p:nvSpPr>
          <p:spPr bwMode="auto">
            <a:xfrm>
              <a:off x="3677058" y="3319876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4" name="円/楕円 10"/>
            <p:cNvSpPr/>
            <p:nvPr/>
          </p:nvSpPr>
          <p:spPr bwMode="auto">
            <a:xfrm>
              <a:off x="3428992" y="389138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5" name="円/楕円 13"/>
            <p:cNvSpPr/>
            <p:nvPr/>
          </p:nvSpPr>
          <p:spPr bwMode="auto">
            <a:xfrm>
              <a:off x="3643306" y="3643314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</p:grpSp>
      <p:cxnSp>
        <p:nvCxnSpPr>
          <p:cNvPr id="46" name="直線矢印コネクタ 37"/>
          <p:cNvCxnSpPr>
            <a:cxnSpLocks noChangeShapeType="1"/>
          </p:cNvCxnSpPr>
          <p:nvPr/>
        </p:nvCxnSpPr>
        <p:spPr bwMode="auto">
          <a:xfrm>
            <a:off x="5871741" y="5586835"/>
            <a:ext cx="986639" cy="195469"/>
          </a:xfrm>
          <a:prstGeom prst="straightConnector1">
            <a:avLst/>
          </a:prstGeom>
          <a:noFill/>
          <a:ln w="57150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47" name="直線矢印コネクタ 39"/>
          <p:cNvCxnSpPr>
            <a:cxnSpLocks noChangeShapeType="1"/>
          </p:cNvCxnSpPr>
          <p:nvPr/>
        </p:nvCxnSpPr>
        <p:spPr bwMode="auto">
          <a:xfrm flipV="1">
            <a:off x="7816690" y="5593789"/>
            <a:ext cx="1590817" cy="214311"/>
          </a:xfrm>
          <a:prstGeom prst="straightConnector1">
            <a:avLst/>
          </a:prstGeom>
          <a:noFill/>
          <a:ln w="57150" algn="ctr">
            <a:solidFill>
              <a:srgbClr val="00B0F0"/>
            </a:solidFill>
            <a:round/>
            <a:headEnd/>
            <a:tailEnd type="arrow" w="med" len="med"/>
          </a:ln>
        </p:spPr>
      </p:cxnSp>
      <p:cxnSp>
        <p:nvCxnSpPr>
          <p:cNvPr id="48" name="直線矢印コネクタ 44"/>
          <p:cNvCxnSpPr>
            <a:cxnSpLocks noChangeShapeType="1"/>
          </p:cNvCxnSpPr>
          <p:nvPr/>
        </p:nvCxnSpPr>
        <p:spPr bwMode="auto">
          <a:xfrm>
            <a:off x="7477027" y="6273677"/>
            <a:ext cx="299074" cy="59114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9" name="直線矢印コネクタ 47"/>
          <p:cNvCxnSpPr>
            <a:cxnSpLocks noChangeShapeType="1"/>
          </p:cNvCxnSpPr>
          <p:nvPr/>
        </p:nvCxnSpPr>
        <p:spPr bwMode="auto">
          <a:xfrm>
            <a:off x="7522246" y="6281502"/>
            <a:ext cx="268093" cy="541460"/>
          </a:xfrm>
          <a:prstGeom prst="straightConnector1">
            <a:avLst/>
          </a:prstGeom>
          <a:noFill/>
          <a:ln w="57150" algn="ctr">
            <a:solidFill>
              <a:srgbClr val="92D050"/>
            </a:solidFill>
            <a:round/>
            <a:headEnd/>
            <a:tailEnd type="arrow" w="med" len="med"/>
          </a:ln>
        </p:spPr>
      </p:cxnSp>
      <p:grpSp>
        <p:nvGrpSpPr>
          <p:cNvPr id="50" name="グループ化 49"/>
          <p:cNvGrpSpPr>
            <a:grpSpLocks/>
          </p:cNvGrpSpPr>
          <p:nvPr/>
        </p:nvGrpSpPr>
        <p:grpSpPr bwMode="auto">
          <a:xfrm>
            <a:off x="7816043" y="6027170"/>
            <a:ext cx="1519701" cy="481374"/>
            <a:chOff x="5000628" y="3795598"/>
            <a:chExt cx="1519712" cy="481378"/>
          </a:xfrm>
        </p:grpSpPr>
        <p:sp>
          <p:nvSpPr>
            <p:cNvPr id="51" name="テキスト ボックス 38"/>
            <p:cNvSpPr txBox="1">
              <a:spLocks noChangeArrowheads="1"/>
            </p:cNvSpPr>
            <p:nvPr/>
          </p:nvSpPr>
          <p:spPr bwMode="auto">
            <a:xfrm>
              <a:off x="5000628" y="3815308"/>
              <a:ext cx="1500198" cy="46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nucleus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5020143" y="3795598"/>
              <a:ext cx="1500197" cy="4619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altLang="ja-JP" dirty="0">
                  <a:solidFill>
                    <a:schemeClr val="tx2">
                      <a:lumMod val="50000"/>
                    </a:schemeClr>
                  </a:solidFill>
                </a:rPr>
                <a:t>n</a:t>
              </a:r>
              <a:r>
                <a:rPr kumimoji="1" lang="en-US" altLang="ja-JP" dirty="0" smtClean="0">
                  <a:solidFill>
                    <a:schemeClr val="tx2">
                      <a:lumMod val="50000"/>
                    </a:schemeClr>
                  </a:solidFill>
                </a:rPr>
                <a:t>ucleus</a:t>
              </a:r>
              <a:endParaRPr kumimoji="1" lang="ja-JP" alt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3" name="テキスト ボックス 41"/>
          <p:cNvSpPr txBox="1">
            <a:spLocks noChangeArrowheads="1"/>
          </p:cNvSpPr>
          <p:nvPr/>
        </p:nvSpPr>
        <p:spPr bwMode="auto">
          <a:xfrm>
            <a:off x="6179179" y="5213876"/>
            <a:ext cx="8504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dirty="0" smtClean="0">
                <a:solidFill>
                  <a:srgbClr val="00CCFF"/>
                </a:solidFill>
              </a:rPr>
              <a:t>DM</a:t>
            </a:r>
            <a:endParaRPr kumimoji="1" lang="ja-JP" altLang="en-US" dirty="0">
              <a:solidFill>
                <a:srgbClr val="00CCFF"/>
              </a:solidFill>
            </a:endParaRPr>
          </a:p>
        </p:txBody>
      </p:sp>
      <p:sp>
        <p:nvSpPr>
          <p:cNvPr id="54" name="テキスト ボックス 56"/>
          <p:cNvSpPr txBox="1">
            <a:spLocks noChangeArrowheads="1"/>
          </p:cNvSpPr>
          <p:nvPr/>
        </p:nvSpPr>
        <p:spPr bwMode="auto">
          <a:xfrm>
            <a:off x="6898183" y="6663853"/>
            <a:ext cx="19436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dirty="0" smtClean="0"/>
              <a:t>SIGNAL</a:t>
            </a:r>
            <a:r>
              <a:rPr kumimoji="1" lang="en-US" altLang="ja-JP" sz="2000" dirty="0"/>
              <a:t/>
            </a:r>
            <a:br>
              <a:rPr kumimoji="1" lang="en-US" altLang="ja-JP" sz="2000" dirty="0"/>
            </a:br>
            <a:r>
              <a:rPr kumimoji="1" lang="en-US" altLang="ja-JP" sz="2000" dirty="0"/>
              <a:t>E</a:t>
            </a:r>
            <a:r>
              <a:rPr kumimoji="1" lang="en-US" altLang="ja-JP" sz="2000" baseline="-25000" dirty="0"/>
              <a:t>R</a:t>
            </a:r>
            <a:r>
              <a:rPr kumimoji="1" lang="en-US" altLang="ja-JP" sz="2000" dirty="0"/>
              <a:t>&lt;</a:t>
            </a:r>
            <a:r>
              <a:rPr kumimoji="1" lang="ja-JP" altLang="en-US" sz="2000" dirty="0"/>
              <a:t>～</a:t>
            </a:r>
            <a:r>
              <a:rPr kumimoji="1" lang="en-US" altLang="ja-JP" sz="2000" dirty="0"/>
              <a:t>100keV</a:t>
            </a:r>
            <a:br>
              <a:rPr kumimoji="1" lang="en-US" altLang="ja-JP" sz="2000" dirty="0"/>
            </a:br>
            <a:endParaRPr kumimoji="1" lang="ja-JP" altLang="en-US" sz="20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8253611" y="5165959"/>
            <a:ext cx="164338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@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lab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(direct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search)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5"/>
          <a:stretch/>
        </p:blipFill>
        <p:spPr bwMode="auto">
          <a:xfrm>
            <a:off x="234132" y="2300645"/>
            <a:ext cx="2787170" cy="245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テキスト ボックス 57"/>
          <p:cNvSpPr txBox="1"/>
          <p:nvPr/>
        </p:nvSpPr>
        <p:spPr>
          <a:xfrm>
            <a:off x="208757" y="2352446"/>
            <a:ext cx="154492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the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universe</a:t>
            </a:r>
          </a:p>
          <a:p>
            <a:r>
              <a:rPr lang="en-US" altLang="ja-JP" sz="1200" dirty="0" smtClean="0">
                <a:solidFill>
                  <a:schemeClr val="bg1"/>
                </a:solidFill>
              </a:rPr>
              <a:t>(energy</a:t>
            </a:r>
            <a:r>
              <a:rPr lang="ja-JP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ja-JP" sz="1200" dirty="0" smtClean="0">
                <a:solidFill>
                  <a:schemeClr val="bg1"/>
                </a:solidFill>
              </a:rPr>
              <a:t>pie</a:t>
            </a:r>
            <a:r>
              <a:rPr lang="ja-JP" altLang="en-US" sz="1200" dirty="0" smtClean="0">
                <a:solidFill>
                  <a:schemeClr val="bg1"/>
                </a:solidFill>
              </a:rPr>
              <a:t> </a:t>
            </a:r>
            <a:r>
              <a:rPr lang="en-US" altLang="ja-JP" sz="1200" dirty="0" smtClean="0">
                <a:solidFill>
                  <a:schemeClr val="bg1"/>
                </a:solidFill>
              </a:rPr>
              <a:t>chart)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1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19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98" y="121583"/>
            <a:ext cx="9883204" cy="743968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2164" y="756295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T.Ikeda</a:t>
            </a:r>
            <a:r>
              <a:rPr kumimoji="1" lang="ja-JP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</a:rPr>
              <a:t>JPS</a:t>
            </a:r>
            <a:r>
              <a:rPr kumimoji="1" lang="ja-JP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</a:rPr>
              <a:t>Sep</a:t>
            </a:r>
            <a:r>
              <a:rPr kumimoji="1" lang="ja-JP" altLang="en-US" dirty="0" smtClean="0">
                <a:solidFill>
                  <a:schemeClr val="bg1"/>
                </a:solidFill>
              </a:rPr>
              <a:t> ２０１７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67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 txBox="1">
            <a:spLocks/>
          </p:cNvSpPr>
          <p:nvPr/>
        </p:nvSpPr>
        <p:spPr bwMode="auto">
          <a:xfrm>
            <a:off x="-773980" y="1487011"/>
            <a:ext cx="10513168" cy="108012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126" lvl="2" indent="0">
              <a:buNone/>
            </a:pPr>
            <a:r>
              <a:rPr lang="ja-JP" altLang="en-US" sz="2646" kern="0" dirty="0">
                <a:solidFill>
                  <a:srgbClr val="FFFFCC"/>
                </a:solidFill>
              </a:rPr>
              <a:t>　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2017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年　</a:t>
            </a:r>
            <a:r>
              <a:rPr lang="en-US" altLang="ja-JP" sz="2646" kern="0" dirty="0">
                <a:solidFill>
                  <a:srgbClr val="FFFFCC"/>
                </a:solidFill>
              </a:rPr>
              <a:t> ”COHERENT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”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　実験によって初検出。</a:t>
            </a:r>
            <a:endParaRPr lang="en-US" altLang="ja-JP" sz="2646" kern="0" dirty="0">
              <a:solidFill>
                <a:srgbClr val="FFFFCC"/>
              </a:solidFill>
            </a:endParaRPr>
          </a:p>
          <a:p>
            <a:pPr marL="1008126" lvl="2" indent="0">
              <a:buNone/>
            </a:pPr>
            <a:r>
              <a:rPr lang="ja-JP" altLang="en-US" sz="2646" kern="0" dirty="0" smtClean="0">
                <a:solidFill>
                  <a:srgbClr val="FFFFCC"/>
                </a:solidFill>
              </a:rPr>
              <a:t>　かならずある反応。　例えば太陽から。</a:t>
            </a:r>
            <a:endParaRPr lang="en-US" altLang="ja-JP" sz="2646" kern="0" dirty="0">
              <a:solidFill>
                <a:srgbClr val="FFFFCC"/>
              </a:solidFill>
            </a:endParaRPr>
          </a:p>
        </p:txBody>
      </p:sp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-341932" y="24731"/>
            <a:ext cx="7128792" cy="864096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物理目的：稀事象実験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-773980" y="899463"/>
            <a:ext cx="9433048" cy="5769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126" lvl="2" indent="0">
              <a:buNone/>
            </a:pPr>
            <a:r>
              <a:rPr lang="ja-JP" altLang="en-US" sz="2646" kern="0" dirty="0" smtClean="0">
                <a:solidFill>
                  <a:srgbClr val="99FF99"/>
                </a:solidFill>
              </a:rPr>
              <a:t>応用例②　ニュートリノ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-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原子核コヒーレント散乱</a:t>
            </a:r>
            <a:endParaRPr lang="en-US" altLang="ja-JP" sz="2646" kern="0" dirty="0">
              <a:solidFill>
                <a:srgbClr val="99FF99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964" y="2643294"/>
            <a:ext cx="2671143" cy="29439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44781"/>
            <a:ext cx="5903888" cy="4191001"/>
          </a:xfrm>
          <a:prstGeom prst="rect">
            <a:avLst/>
          </a:prstGeom>
        </p:spPr>
      </p:pic>
      <p:sp>
        <p:nvSpPr>
          <p:cNvPr id="15" name="コンテンツ プレースホルダー 2"/>
          <p:cNvSpPr txBox="1">
            <a:spLocks/>
          </p:cNvSpPr>
          <p:nvPr/>
        </p:nvSpPr>
        <p:spPr bwMode="auto">
          <a:xfrm>
            <a:off x="954212" y="5545174"/>
            <a:ext cx="1505825" cy="49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kern="0" dirty="0" smtClean="0">
                <a:solidFill>
                  <a:schemeClr val="bg1"/>
                </a:solidFill>
              </a:rPr>
              <a:t>solar</a:t>
            </a:r>
            <a:endParaRPr kumimoji="1" lang="en-US" altLang="ja-JP" sz="2800" kern="0" dirty="0" smtClean="0">
              <a:solidFill>
                <a:schemeClr val="bg1"/>
              </a:solidFill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 bwMode="auto">
          <a:xfrm>
            <a:off x="3474492" y="5852780"/>
            <a:ext cx="3024336" cy="49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kern="0" dirty="0" smtClean="0">
                <a:solidFill>
                  <a:schemeClr val="bg1"/>
                </a:solidFill>
              </a:rPr>
              <a:t>atmospheric</a:t>
            </a:r>
            <a:endParaRPr kumimoji="1" lang="en-US" altLang="ja-JP" sz="2800" kern="0" dirty="0" smtClean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812" y="2963127"/>
            <a:ext cx="4039295" cy="3787355"/>
          </a:xfrm>
          <a:prstGeom prst="rect">
            <a:avLst/>
          </a:prstGeom>
        </p:spPr>
      </p:pic>
      <p:sp>
        <p:nvSpPr>
          <p:cNvPr id="18" name="コンテンツ プレースホルダー 2"/>
          <p:cNvSpPr txBox="1">
            <a:spLocks/>
          </p:cNvSpPr>
          <p:nvPr/>
        </p:nvSpPr>
        <p:spPr bwMode="auto">
          <a:xfrm>
            <a:off x="8665132" y="4953575"/>
            <a:ext cx="1728976" cy="17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200" dirty="0" smtClean="0">
                <a:solidFill>
                  <a:schemeClr val="bg1"/>
                </a:solidFill>
              </a:rPr>
              <a:t>ecliptic coordinate</a:t>
            </a:r>
            <a:endParaRPr kumimoji="1" lang="en-US" altLang="ja-JP" sz="1200" kern="0" dirty="0" smtClean="0">
              <a:solidFill>
                <a:schemeClr val="bg1"/>
              </a:solidFill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 bwMode="auto">
          <a:xfrm>
            <a:off x="6602224" y="4723323"/>
            <a:ext cx="1120740" cy="51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baseline="30000" dirty="0" smtClean="0">
                <a:solidFill>
                  <a:schemeClr val="bg1"/>
                </a:solidFill>
              </a:rPr>
              <a:t>10</a:t>
            </a:r>
            <a:r>
              <a:rPr lang="en-US" altLang="ja-JP" sz="2800" dirty="0" smtClean="0">
                <a:solidFill>
                  <a:schemeClr val="bg1"/>
                </a:solidFill>
              </a:rPr>
              <a:t>B</a:t>
            </a:r>
            <a:endParaRPr kumimoji="1" lang="en-US" altLang="ja-JP" sz="2800" kern="0" dirty="0" smtClean="0">
              <a:solidFill>
                <a:schemeClr val="bg1"/>
              </a:solidFill>
            </a:endParaRP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 bwMode="auto">
          <a:xfrm>
            <a:off x="9470273" y="2800140"/>
            <a:ext cx="1120740" cy="51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baseline="30000" dirty="0" smtClean="0">
                <a:solidFill>
                  <a:schemeClr val="bg1"/>
                </a:solidFill>
              </a:rPr>
              <a:t>WIMPS</a:t>
            </a:r>
            <a:endParaRPr kumimoji="1" lang="en-US" altLang="ja-JP" sz="2800" kern="0" dirty="0" smtClean="0">
              <a:solidFill>
                <a:schemeClr val="bg1"/>
              </a:solidFill>
            </a:endParaRPr>
          </a:p>
        </p:txBody>
      </p:sp>
      <p:cxnSp>
        <p:nvCxnSpPr>
          <p:cNvPr id="21" name="直線矢印コネクタ 20"/>
          <p:cNvCxnSpPr/>
          <p:nvPr/>
        </p:nvCxnSpPr>
        <p:spPr bwMode="auto">
          <a:xfrm flipV="1">
            <a:off x="6860118" y="4435554"/>
            <a:ext cx="302476" cy="348271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直線矢印コネクタ 21"/>
          <p:cNvCxnSpPr/>
          <p:nvPr/>
        </p:nvCxnSpPr>
        <p:spPr bwMode="auto">
          <a:xfrm flipH="1">
            <a:off x="9556098" y="3160202"/>
            <a:ext cx="424556" cy="314839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コンテンツ プレースホルダー 2"/>
          <p:cNvSpPr txBox="1">
            <a:spLocks/>
          </p:cNvSpPr>
          <p:nvPr/>
        </p:nvSpPr>
        <p:spPr bwMode="auto">
          <a:xfrm>
            <a:off x="6386951" y="2556495"/>
            <a:ext cx="946334" cy="24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200" dirty="0" smtClean="0">
                <a:solidFill>
                  <a:schemeClr val="bg1"/>
                </a:solidFill>
              </a:rPr>
              <a:t>expected</a:t>
            </a:r>
            <a:endParaRPr kumimoji="1" lang="en-US" altLang="ja-JP" sz="1200" kern="0" dirty="0" smtClean="0">
              <a:solidFill>
                <a:schemeClr val="bg1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7"/>
          <a:srcRect l="72177" b="44545"/>
          <a:stretch/>
        </p:blipFill>
        <p:spPr>
          <a:xfrm>
            <a:off x="8036967" y="863763"/>
            <a:ext cx="2614989" cy="715895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20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9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-773980" y="-179809"/>
            <a:ext cx="10369152" cy="1224136"/>
          </a:xfrm>
        </p:spPr>
        <p:txBody>
          <a:bodyPr/>
          <a:lstStyle/>
          <a:p>
            <a:pPr algn="ctr"/>
            <a:r>
              <a:rPr kumimoji="1" lang="en-US" altLang="ja-JP" sz="4000" dirty="0" smtClean="0"/>
              <a:t>“CYGNUS”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physics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after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discovery</a:t>
            </a:r>
            <a:endParaRPr kumimoji="1" lang="ja-JP" altLang="en-US" sz="4000" dirty="0" smtClean="0"/>
          </a:p>
        </p:txBody>
      </p:sp>
      <p:sp>
        <p:nvSpPr>
          <p:cNvPr id="1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36163"/>
            <a:ext cx="7128792" cy="1656184"/>
          </a:xfrm>
        </p:spPr>
        <p:txBody>
          <a:bodyPr/>
          <a:lstStyle/>
          <a:p>
            <a:r>
              <a:rPr kumimoji="1" lang="en-US" altLang="ja-JP" sz="3200" dirty="0" smtClean="0"/>
              <a:t>Test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the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DM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motion</a:t>
            </a:r>
          </a:p>
          <a:p>
            <a:pPr lvl="1"/>
            <a:r>
              <a:rPr kumimoji="1" lang="en-US" altLang="ja-JP" sz="2759" dirty="0"/>
              <a:t>ex</a:t>
            </a:r>
            <a:r>
              <a:rPr kumimoji="1" lang="en-US" altLang="ja-JP" sz="2759" dirty="0" smtClean="0"/>
              <a:t>.</a:t>
            </a:r>
            <a:r>
              <a:rPr kumimoji="1" lang="ja-JP" altLang="en-US" sz="2759" dirty="0" smtClean="0"/>
              <a:t> </a:t>
            </a:r>
            <a:r>
              <a:rPr kumimoji="1" lang="en-US" altLang="ja-JP" sz="2759" dirty="0" smtClean="0"/>
              <a:t>Sagittarius</a:t>
            </a:r>
            <a:r>
              <a:rPr kumimoji="1" lang="ja-JP" altLang="en-US" sz="2759" dirty="0" smtClean="0"/>
              <a:t> </a:t>
            </a:r>
            <a:r>
              <a:rPr kumimoji="1" lang="en-US" altLang="ja-JP" sz="2759" dirty="0" smtClean="0"/>
              <a:t>stream</a:t>
            </a: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 bwMode="auto">
          <a:xfrm>
            <a:off x="5427672" y="6846269"/>
            <a:ext cx="5230182" cy="56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2759" kern="0" dirty="0" smtClean="0"/>
              <a:t>streams,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halo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model…</a:t>
            </a:r>
            <a:endParaRPr kumimoji="1" lang="en-US" altLang="ja-JP" sz="2759" kern="0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177" y="1359971"/>
            <a:ext cx="3300806" cy="35372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/>
          <a:srcRect t="6866" r="50952"/>
          <a:stretch/>
        </p:blipFill>
        <p:spPr>
          <a:xfrm>
            <a:off x="6293364" y="2619952"/>
            <a:ext cx="3888432" cy="3527156"/>
          </a:xfrm>
          <a:prstGeom prst="rect">
            <a:avLst/>
          </a:prstGeom>
        </p:spPr>
      </p:pic>
      <p:sp>
        <p:nvSpPr>
          <p:cNvPr id="23" name="コンテンツ プレースホルダー 2"/>
          <p:cNvSpPr txBox="1">
            <a:spLocks/>
          </p:cNvSpPr>
          <p:nvPr/>
        </p:nvSpPr>
        <p:spPr bwMode="auto">
          <a:xfrm>
            <a:off x="8653278" y="2434958"/>
            <a:ext cx="1537917" cy="23361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kern="0" dirty="0" smtClean="0">
                <a:solidFill>
                  <a:schemeClr val="bg1"/>
                </a:solidFill>
              </a:rPr>
              <a:t>standard</a:t>
            </a:r>
            <a:r>
              <a:rPr lang="ja-JP" altLang="en-US" sz="1400" kern="0" dirty="0" smtClean="0">
                <a:solidFill>
                  <a:schemeClr val="bg1"/>
                </a:solidFill>
              </a:rPr>
              <a:t> </a:t>
            </a:r>
            <a:r>
              <a:rPr lang="en-US" altLang="ja-JP" sz="1400" kern="0" dirty="0" smtClean="0">
                <a:solidFill>
                  <a:schemeClr val="bg1"/>
                </a:solidFill>
              </a:rPr>
              <a:t>HALO</a:t>
            </a:r>
            <a:endParaRPr kumimoji="1" lang="en-US" altLang="ja-JP" sz="1400" kern="0" dirty="0" smtClean="0">
              <a:solidFill>
                <a:schemeClr val="bg1"/>
              </a:solidFill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 bwMode="auto">
          <a:xfrm>
            <a:off x="8237580" y="5884718"/>
            <a:ext cx="2304256" cy="292769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kern="0" dirty="0" smtClean="0">
                <a:solidFill>
                  <a:schemeClr val="bg1"/>
                </a:solidFill>
              </a:rPr>
              <a:t>standard</a:t>
            </a:r>
            <a:r>
              <a:rPr lang="ja-JP" altLang="en-US" sz="1400" kern="0" dirty="0" smtClean="0">
                <a:solidFill>
                  <a:schemeClr val="bg1"/>
                </a:solidFill>
              </a:rPr>
              <a:t> </a:t>
            </a:r>
            <a:r>
              <a:rPr lang="en-US" altLang="ja-JP" sz="1400" kern="0" dirty="0" smtClean="0">
                <a:solidFill>
                  <a:schemeClr val="bg1"/>
                </a:solidFill>
              </a:rPr>
              <a:t>HALO</a:t>
            </a:r>
            <a:r>
              <a:rPr lang="ja-JP" altLang="en-US" sz="1400" kern="0" dirty="0" smtClean="0">
                <a:solidFill>
                  <a:schemeClr val="bg1"/>
                </a:solidFill>
              </a:rPr>
              <a:t> </a:t>
            </a:r>
            <a:r>
              <a:rPr lang="en-US" altLang="ja-JP" sz="1400" kern="0" dirty="0" smtClean="0">
                <a:solidFill>
                  <a:schemeClr val="bg1"/>
                </a:solidFill>
              </a:rPr>
              <a:t>+</a:t>
            </a:r>
            <a:r>
              <a:rPr lang="ja-JP" altLang="en-US" sz="1400" kern="0" dirty="0" smtClean="0">
                <a:solidFill>
                  <a:schemeClr val="bg1"/>
                </a:solidFill>
              </a:rPr>
              <a:t> </a:t>
            </a:r>
            <a:r>
              <a:rPr lang="en-US" altLang="ja-JP" sz="1400" kern="0" dirty="0" smtClean="0">
                <a:solidFill>
                  <a:schemeClr val="bg1"/>
                </a:solidFill>
              </a:rPr>
              <a:t>stream</a:t>
            </a:r>
            <a:endParaRPr kumimoji="1" lang="en-US" altLang="ja-JP" sz="1400" kern="0" dirty="0" smtClean="0">
              <a:solidFill>
                <a:schemeClr val="bg1"/>
              </a:solidFill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4" y="2134769"/>
            <a:ext cx="5350010" cy="2608130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2012536" y="2736020"/>
            <a:ext cx="43204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GC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16804" y="1985959"/>
            <a:ext cx="109613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Our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GALAXY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905028" y="3461615"/>
            <a:ext cx="5040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SUN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1" name="下矢印 30"/>
          <p:cNvSpPr/>
          <p:nvPr/>
        </p:nvSpPr>
        <p:spPr>
          <a:xfrm rot="5842658">
            <a:off x="2388971" y="3423383"/>
            <a:ext cx="250884" cy="491121"/>
          </a:xfrm>
          <a:prstGeom prst="downArrow">
            <a:avLst>
              <a:gd name="adj1" fmla="val 59777"/>
              <a:gd name="adj2" fmla="val 38842"/>
            </a:avLst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ja-JP" altLang="en-US" sz="1985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36176" y="3865910"/>
            <a:ext cx="11221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constellation</a:t>
            </a:r>
            <a:br>
              <a:rPr kumimoji="1" lang="en-US" altLang="ja-JP" sz="1200" dirty="0" smtClean="0">
                <a:solidFill>
                  <a:schemeClr val="bg1"/>
                </a:solidFill>
              </a:rPr>
            </a:br>
            <a:r>
              <a:rPr kumimoji="1" lang="ja-JP" altLang="en-US" sz="1200" dirty="0" smtClean="0">
                <a:solidFill>
                  <a:schemeClr val="bg1"/>
                </a:solidFill>
              </a:rPr>
              <a:t>“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CYGNUS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”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7"/>
          <a:srcRect l="23753" t="27409" r="19835" b="443"/>
          <a:stretch/>
        </p:blipFill>
        <p:spPr>
          <a:xfrm>
            <a:off x="1715665" y="3438213"/>
            <a:ext cx="418747" cy="308550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 rot="698241">
            <a:off x="2647447" y="2741617"/>
            <a:ext cx="137569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Sagittarius</a:t>
            </a:r>
            <a:r>
              <a:rPr kumimoji="1" lang="ja-JP" altLang="en-US" sz="12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 smtClean="0">
                <a:solidFill>
                  <a:srgbClr val="FF0000"/>
                </a:solidFill>
              </a:rPr>
              <a:t>stream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35" name="下矢印 34"/>
          <p:cNvSpPr/>
          <p:nvPr/>
        </p:nvSpPr>
        <p:spPr>
          <a:xfrm rot="20092236">
            <a:off x="2585360" y="3026391"/>
            <a:ext cx="377379" cy="458420"/>
          </a:xfrm>
          <a:prstGeom prst="downArrow">
            <a:avLst>
              <a:gd name="adj1" fmla="val 59777"/>
              <a:gd name="adj2" fmla="val 38842"/>
            </a:avLst>
          </a:prstGeom>
          <a:solidFill>
            <a:schemeClr val="accent2">
              <a:lumMod val="9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ja-JP" altLang="en-US" sz="1985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72" y="4471507"/>
            <a:ext cx="2723668" cy="2723668"/>
          </a:xfrm>
          <a:prstGeom prst="rect">
            <a:avLst/>
          </a:prstGeom>
        </p:spPr>
      </p:pic>
      <p:sp>
        <p:nvSpPr>
          <p:cNvPr id="36" name="コンテンツ プレースホルダー 2"/>
          <p:cNvSpPr txBox="1">
            <a:spLocks/>
          </p:cNvSpPr>
          <p:nvPr/>
        </p:nvSpPr>
        <p:spPr bwMode="auto">
          <a:xfrm>
            <a:off x="6178258" y="6372340"/>
            <a:ext cx="1829668" cy="32159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kern="0" dirty="0" smtClean="0">
                <a:solidFill>
                  <a:schemeClr val="bg1"/>
                </a:solidFill>
              </a:rPr>
              <a:t>galactic</a:t>
            </a:r>
            <a:r>
              <a:rPr lang="ja-JP" altLang="en-US" sz="1400" kern="0" dirty="0" smtClean="0">
                <a:solidFill>
                  <a:schemeClr val="bg1"/>
                </a:solidFill>
              </a:rPr>
              <a:t> </a:t>
            </a:r>
            <a:r>
              <a:rPr lang="en-US" altLang="ja-JP" sz="1400" kern="0" dirty="0" smtClean="0">
                <a:solidFill>
                  <a:schemeClr val="bg1"/>
                </a:solidFill>
              </a:rPr>
              <a:t>coordinate</a:t>
            </a:r>
            <a:endParaRPr kumimoji="1" lang="en-US" altLang="ja-JP" sz="1400" kern="0" dirty="0" smtClean="0">
              <a:solidFill>
                <a:schemeClr val="bg1"/>
              </a:solidFill>
            </a:endParaRPr>
          </a:p>
        </p:txBody>
      </p:sp>
      <p:sp>
        <p:nvSpPr>
          <p:cNvPr id="37" name="コンテンツ プレースホルダー 2"/>
          <p:cNvSpPr txBox="1">
            <a:spLocks/>
          </p:cNvSpPr>
          <p:nvPr/>
        </p:nvSpPr>
        <p:spPr bwMode="auto">
          <a:xfrm>
            <a:off x="6301165" y="2356334"/>
            <a:ext cx="946334" cy="24364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200" dirty="0" smtClean="0">
                <a:solidFill>
                  <a:schemeClr val="bg1"/>
                </a:solidFill>
              </a:rPr>
              <a:t>expected</a:t>
            </a:r>
            <a:endParaRPr kumimoji="1" lang="en-US" altLang="ja-JP" sz="1200" kern="0" dirty="0" smtClean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21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-773980" y="-179809"/>
            <a:ext cx="10369152" cy="1224136"/>
          </a:xfrm>
        </p:spPr>
        <p:txBody>
          <a:bodyPr/>
          <a:lstStyle/>
          <a:p>
            <a:pPr algn="ctr"/>
            <a:r>
              <a:rPr kumimoji="1" lang="en-US" altLang="ja-JP" sz="4000" dirty="0" smtClean="0"/>
              <a:t>“CYGNUS”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physics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after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discovery</a:t>
            </a:r>
            <a:endParaRPr kumimoji="1" lang="ja-JP" altLang="en-US" sz="4000" dirty="0" smtClean="0"/>
          </a:p>
        </p:txBody>
      </p:sp>
      <p:sp>
        <p:nvSpPr>
          <p:cNvPr id="1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36163"/>
            <a:ext cx="8371036" cy="828092"/>
          </a:xfrm>
        </p:spPr>
        <p:txBody>
          <a:bodyPr/>
          <a:lstStyle/>
          <a:p>
            <a:r>
              <a:rPr kumimoji="1" lang="en-US" altLang="ja-JP" sz="3200" dirty="0" smtClean="0"/>
              <a:t>Test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the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interaction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by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scattering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angle</a:t>
            </a:r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 bwMode="auto">
          <a:xfrm>
            <a:off x="3114452" y="6588943"/>
            <a:ext cx="7332139" cy="56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2759" kern="0" dirty="0" smtClean="0"/>
              <a:t>some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operators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are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distinguishable</a:t>
            </a:r>
            <a:endParaRPr kumimoji="1" lang="en-US" altLang="ja-JP" sz="2759" kern="0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44" y="1577444"/>
            <a:ext cx="4792204" cy="37465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80" y="2044596"/>
            <a:ext cx="4899968" cy="348840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6700" y="2473260"/>
            <a:ext cx="4598148" cy="2637940"/>
          </a:xfrm>
          <a:prstGeom prst="rect">
            <a:avLst/>
          </a:prstGeom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7254388" y="1989776"/>
            <a:ext cx="1505825" cy="49951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kern="0" dirty="0" smtClean="0">
                <a:solidFill>
                  <a:schemeClr val="bg1"/>
                </a:solidFill>
              </a:rPr>
              <a:t>SI</a:t>
            </a:r>
            <a:endParaRPr kumimoji="1" lang="en-US" altLang="ja-JP" sz="2800" kern="0" dirty="0" smtClean="0">
              <a:solidFill>
                <a:schemeClr val="bg1"/>
              </a:solidFill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8453225" y="1989776"/>
            <a:ext cx="1505825" cy="49951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kern="0" dirty="0" smtClean="0">
                <a:solidFill>
                  <a:schemeClr val="bg1"/>
                </a:solidFill>
              </a:rPr>
              <a:t>SD</a:t>
            </a:r>
            <a:endParaRPr kumimoji="1" lang="en-US" altLang="ja-JP" sz="2800" kern="0" dirty="0" smtClean="0">
              <a:solidFill>
                <a:schemeClr val="bg1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 bwMode="auto">
          <a:xfrm flipH="1">
            <a:off x="8659068" y="2525334"/>
            <a:ext cx="216024" cy="243455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直線矢印コネクタ 13"/>
          <p:cNvCxnSpPr/>
          <p:nvPr/>
        </p:nvCxnSpPr>
        <p:spPr bwMode="auto">
          <a:xfrm>
            <a:off x="7822570" y="2473260"/>
            <a:ext cx="369463" cy="295528"/>
          </a:xfrm>
          <a:prstGeom prst="straightConnector1">
            <a:avLst/>
          </a:prstGeom>
          <a:solidFill>
            <a:schemeClr val="bg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22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>
          <a:xfrm>
            <a:off x="-773980" y="-179809"/>
            <a:ext cx="10369152" cy="1224136"/>
          </a:xfrm>
        </p:spPr>
        <p:txBody>
          <a:bodyPr/>
          <a:lstStyle/>
          <a:p>
            <a:pPr algn="ctr"/>
            <a:r>
              <a:rPr kumimoji="1" lang="en-US" altLang="ja-JP" sz="4000" dirty="0" smtClean="0"/>
              <a:t>“CYGNUS”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physics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after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discovery</a:t>
            </a:r>
            <a:endParaRPr kumimoji="1" lang="ja-JP" altLang="en-US" sz="4000" dirty="0" smtClean="0"/>
          </a:p>
        </p:txBody>
      </p:sp>
      <p:sp>
        <p:nvSpPr>
          <p:cNvPr id="1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36163"/>
            <a:ext cx="9523164" cy="828092"/>
          </a:xfrm>
        </p:spPr>
        <p:txBody>
          <a:bodyPr/>
          <a:lstStyle/>
          <a:p>
            <a:r>
              <a:rPr kumimoji="1" lang="en-US" altLang="ja-JP" sz="3200" dirty="0" smtClean="0"/>
              <a:t>Test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the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interaction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by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scattering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angle</a:t>
            </a:r>
            <a:r>
              <a:rPr kumimoji="1" lang="ja-JP" altLang="en-US" sz="3200" dirty="0" smtClean="0"/>
              <a:t> ②</a:t>
            </a:r>
            <a:endParaRPr kumimoji="1" lang="en-US" altLang="ja-JP" sz="3200" dirty="0" smtClean="0"/>
          </a:p>
        </p:txBody>
      </p:sp>
      <p:sp>
        <p:nvSpPr>
          <p:cNvPr id="26" name="コンテンツ プレースホルダー 2"/>
          <p:cNvSpPr txBox="1">
            <a:spLocks/>
          </p:cNvSpPr>
          <p:nvPr/>
        </p:nvSpPr>
        <p:spPr bwMode="auto">
          <a:xfrm>
            <a:off x="162124" y="5724847"/>
            <a:ext cx="10284467" cy="92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78047" indent="-3780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528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9102" indent="-315039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3087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260158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646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764221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268284" indent="-25203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772347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3276410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780473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4284536" indent="-252032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205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2759" kern="0" dirty="0" err="1" smtClean="0"/>
              <a:t>iDM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(inelastic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scatterings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dark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matter)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and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normal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err="1" smtClean="0"/>
              <a:t>darkmatter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(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err="1" smtClean="0"/>
              <a:t>FFeDM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(</a:t>
            </a:r>
            <a:r>
              <a:rPr lang="en-US" altLang="ja-JP" b="0" dirty="0"/>
              <a:t>form factor elastic dark matter</a:t>
            </a:r>
            <a:r>
              <a:rPr lang="en-US" altLang="ja-JP" sz="2759" kern="0" dirty="0" smtClean="0"/>
              <a:t>))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show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different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angular</a:t>
            </a:r>
            <a:r>
              <a:rPr lang="ja-JP" altLang="en-US" sz="2759" kern="0" dirty="0" smtClean="0"/>
              <a:t> </a:t>
            </a:r>
            <a:r>
              <a:rPr lang="en-US" altLang="ja-JP" sz="2759" kern="0" dirty="0" smtClean="0"/>
              <a:t>DISTRIBUTION</a:t>
            </a:r>
            <a:endParaRPr kumimoji="1" lang="en-US" altLang="ja-JP" sz="2759" kern="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40" y="1736706"/>
            <a:ext cx="5616624" cy="3585907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23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0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グループ化 40"/>
          <p:cNvGrpSpPr/>
          <p:nvPr/>
        </p:nvGrpSpPr>
        <p:grpSpPr>
          <a:xfrm>
            <a:off x="738188" y="860741"/>
            <a:ext cx="4429125" cy="3752879"/>
            <a:chOff x="2214563" y="1533490"/>
            <a:chExt cx="4429125" cy="3752879"/>
          </a:xfrm>
        </p:grpSpPr>
        <p:grpSp>
          <p:nvGrpSpPr>
            <p:cNvPr id="42" name="グループ化 75"/>
            <p:cNvGrpSpPr>
              <a:grpSpLocks/>
            </p:cNvGrpSpPr>
            <p:nvPr/>
          </p:nvGrpSpPr>
          <p:grpSpPr bwMode="auto">
            <a:xfrm>
              <a:off x="2214563" y="1533490"/>
              <a:ext cx="4429125" cy="3752879"/>
              <a:chOff x="2643174" y="1604917"/>
              <a:chExt cx="4429156" cy="3752909"/>
            </a:xfrm>
          </p:grpSpPr>
          <p:sp useBgFill="1">
            <p:nvSpPr>
              <p:cNvPr id="44" name="円/楕円 57"/>
              <p:cNvSpPr>
                <a:spLocks noChangeArrowheads="1"/>
              </p:cNvSpPr>
              <p:nvPr/>
            </p:nvSpPr>
            <p:spPr bwMode="auto">
              <a:xfrm>
                <a:off x="2643174" y="1857364"/>
                <a:ext cx="4429156" cy="3500462"/>
              </a:xfrm>
              <a:prstGeom prst="ellipse">
                <a:avLst/>
              </a:prstGeom>
              <a:ln w="9525" algn="ctr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ja-JP" altLang="en-US"/>
              </a:p>
            </p:txBody>
          </p:sp>
          <p:grpSp>
            <p:nvGrpSpPr>
              <p:cNvPr id="45" name="グループ化 52"/>
              <p:cNvGrpSpPr>
                <a:grpSpLocks/>
              </p:cNvGrpSpPr>
              <p:nvPr/>
            </p:nvGrpSpPr>
            <p:grpSpPr bwMode="auto">
              <a:xfrm>
                <a:off x="3200415" y="1604917"/>
                <a:ext cx="2296829" cy="3038529"/>
                <a:chOff x="2914663" y="1104851"/>
                <a:chExt cx="2296829" cy="3038529"/>
              </a:xfrm>
            </p:grpSpPr>
            <p:grpSp>
              <p:nvGrpSpPr>
                <p:cNvPr id="46" name="グループ化 34"/>
                <p:cNvGrpSpPr>
                  <a:grpSpLocks/>
                </p:cNvGrpSpPr>
                <p:nvPr/>
              </p:nvGrpSpPr>
              <p:grpSpPr bwMode="auto">
                <a:xfrm>
                  <a:off x="3714744" y="2143116"/>
                  <a:ext cx="823504" cy="857256"/>
                  <a:chOff x="3214678" y="3286124"/>
                  <a:chExt cx="823504" cy="857256"/>
                </a:xfrm>
              </p:grpSpPr>
              <p:sp>
                <p:nvSpPr>
                  <p:cNvPr id="56" name="円/楕円 17"/>
                  <p:cNvSpPr/>
                  <p:nvPr/>
                </p:nvSpPr>
                <p:spPr bwMode="auto">
                  <a:xfrm>
                    <a:off x="3643306" y="3786190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C000"/>
                      </a:gs>
                      <a:gs pos="69000">
                        <a:srgbClr val="FF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7" name="円/楕円 28"/>
                  <p:cNvSpPr/>
                  <p:nvPr/>
                </p:nvSpPr>
                <p:spPr bwMode="auto">
                  <a:xfrm>
                    <a:off x="3286116" y="3500438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chemeClr val="tx2">
                          <a:lumMod val="90000"/>
                        </a:schemeClr>
                      </a:gs>
                      <a:gs pos="69000">
                        <a:schemeClr val="tx2">
                          <a:lumMod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8" name="円/楕円 6"/>
                  <p:cNvSpPr/>
                  <p:nvPr/>
                </p:nvSpPr>
                <p:spPr bwMode="auto">
                  <a:xfrm>
                    <a:off x="3214678" y="3643314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chemeClr val="tx2">
                          <a:lumMod val="90000"/>
                        </a:schemeClr>
                      </a:gs>
                      <a:gs pos="69000">
                        <a:schemeClr val="tx2">
                          <a:lumMod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59" name="円/楕円 7"/>
                  <p:cNvSpPr/>
                  <p:nvPr/>
                </p:nvSpPr>
                <p:spPr bwMode="auto">
                  <a:xfrm>
                    <a:off x="3214678" y="3500438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C000"/>
                      </a:gs>
                      <a:gs pos="69000">
                        <a:srgbClr val="FF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60" name="円/楕円 9"/>
                  <p:cNvSpPr/>
                  <p:nvPr/>
                </p:nvSpPr>
                <p:spPr bwMode="auto">
                  <a:xfrm>
                    <a:off x="3214678" y="3786190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C000"/>
                      </a:gs>
                      <a:gs pos="69000">
                        <a:srgbClr val="FF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61" name="円/楕円 12"/>
                  <p:cNvSpPr/>
                  <p:nvPr/>
                </p:nvSpPr>
                <p:spPr bwMode="auto">
                  <a:xfrm>
                    <a:off x="3428992" y="3571876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C000"/>
                      </a:gs>
                      <a:gs pos="69000">
                        <a:srgbClr val="FF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62" name="円/楕円 14"/>
                  <p:cNvSpPr/>
                  <p:nvPr/>
                </p:nvSpPr>
                <p:spPr bwMode="auto">
                  <a:xfrm>
                    <a:off x="3428992" y="3391314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C000"/>
                      </a:gs>
                      <a:gs pos="69000">
                        <a:srgbClr val="FF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63" name="円/楕円 18"/>
                  <p:cNvSpPr/>
                  <p:nvPr/>
                </p:nvSpPr>
                <p:spPr bwMode="auto">
                  <a:xfrm>
                    <a:off x="3786182" y="3571876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C000"/>
                      </a:gs>
                      <a:gs pos="69000">
                        <a:srgbClr val="FF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64" name="円/楕円 19"/>
                  <p:cNvSpPr/>
                  <p:nvPr/>
                </p:nvSpPr>
                <p:spPr bwMode="auto">
                  <a:xfrm>
                    <a:off x="3500430" y="3286124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C000"/>
                      </a:gs>
                      <a:gs pos="69000">
                        <a:srgbClr val="FF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65" name="円/楕円 20"/>
                  <p:cNvSpPr/>
                  <p:nvPr/>
                </p:nvSpPr>
                <p:spPr bwMode="auto">
                  <a:xfrm>
                    <a:off x="3677058" y="3857628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C000"/>
                      </a:gs>
                      <a:gs pos="69000">
                        <a:srgbClr val="FF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66" name="円/楕円 26"/>
                  <p:cNvSpPr/>
                  <p:nvPr/>
                </p:nvSpPr>
                <p:spPr bwMode="auto">
                  <a:xfrm>
                    <a:off x="3357554" y="3786190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chemeClr val="tx2">
                          <a:lumMod val="90000"/>
                        </a:schemeClr>
                      </a:gs>
                      <a:gs pos="69000">
                        <a:schemeClr val="tx2">
                          <a:lumMod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67" name="円/楕円 27"/>
                  <p:cNvSpPr/>
                  <p:nvPr/>
                </p:nvSpPr>
                <p:spPr bwMode="auto">
                  <a:xfrm>
                    <a:off x="3357554" y="3571876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chemeClr val="tx2">
                          <a:lumMod val="90000"/>
                        </a:schemeClr>
                      </a:gs>
                      <a:gs pos="69000">
                        <a:schemeClr val="tx2">
                          <a:lumMod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68" name="円/楕円 29"/>
                  <p:cNvSpPr/>
                  <p:nvPr/>
                </p:nvSpPr>
                <p:spPr bwMode="auto">
                  <a:xfrm>
                    <a:off x="3571868" y="3500438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chemeClr val="tx2">
                          <a:lumMod val="90000"/>
                        </a:schemeClr>
                      </a:gs>
                      <a:gs pos="69000">
                        <a:schemeClr val="tx2">
                          <a:lumMod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69" name="円/楕円 30"/>
                  <p:cNvSpPr/>
                  <p:nvPr/>
                </p:nvSpPr>
                <p:spPr bwMode="auto">
                  <a:xfrm>
                    <a:off x="3571868" y="3786190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chemeClr val="tx2">
                          <a:lumMod val="90000"/>
                        </a:schemeClr>
                      </a:gs>
                      <a:gs pos="69000">
                        <a:schemeClr val="tx2">
                          <a:lumMod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0" name="円/楕円 31"/>
                  <p:cNvSpPr/>
                  <p:nvPr/>
                </p:nvSpPr>
                <p:spPr bwMode="auto">
                  <a:xfrm>
                    <a:off x="3286116" y="3357562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chemeClr val="tx2">
                          <a:lumMod val="90000"/>
                        </a:schemeClr>
                      </a:gs>
                      <a:gs pos="69000">
                        <a:schemeClr val="tx2">
                          <a:lumMod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1" name="円/楕円 32"/>
                  <p:cNvSpPr/>
                  <p:nvPr/>
                </p:nvSpPr>
                <p:spPr bwMode="auto">
                  <a:xfrm>
                    <a:off x="3714744" y="3786190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chemeClr val="tx2">
                          <a:lumMod val="90000"/>
                        </a:schemeClr>
                      </a:gs>
                      <a:gs pos="69000">
                        <a:schemeClr val="tx2">
                          <a:lumMod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2" name="円/楕円 33"/>
                  <p:cNvSpPr/>
                  <p:nvPr/>
                </p:nvSpPr>
                <p:spPr bwMode="auto">
                  <a:xfrm>
                    <a:off x="3677058" y="3319876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chemeClr val="tx2">
                          <a:lumMod val="90000"/>
                        </a:schemeClr>
                      </a:gs>
                      <a:gs pos="69000">
                        <a:schemeClr val="tx2">
                          <a:lumMod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3" name="円/楕円 10"/>
                  <p:cNvSpPr/>
                  <p:nvPr/>
                </p:nvSpPr>
                <p:spPr bwMode="auto">
                  <a:xfrm>
                    <a:off x="3428992" y="3891380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C000"/>
                      </a:gs>
                      <a:gs pos="69000">
                        <a:srgbClr val="FF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4" name="円/楕円 13"/>
                  <p:cNvSpPr/>
                  <p:nvPr/>
                </p:nvSpPr>
                <p:spPr bwMode="auto">
                  <a:xfrm>
                    <a:off x="3643306" y="3643314"/>
                    <a:ext cx="252000" cy="252000"/>
                  </a:xfrm>
                  <a:prstGeom prst="ellipse">
                    <a:avLst/>
                  </a:prstGeom>
                  <a:gradFill flip="none" rotWithShape="1">
                    <a:gsLst>
                      <a:gs pos="30000">
                        <a:srgbClr val="FFC000"/>
                      </a:gs>
                      <a:gs pos="69000">
                        <a:srgbClr val="FF000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defRPr/>
                    </a:pPr>
                    <a:endParaRPr lang="ja-JP" altLang="en-US"/>
                  </a:p>
                </p:txBody>
              </p:sp>
            </p:grpSp>
            <p:cxnSp>
              <p:nvCxnSpPr>
                <p:cNvPr id="47" name="直線矢印コネクタ 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071934" y="1714488"/>
                  <a:ext cx="1071570" cy="642942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00B0F0"/>
                  </a:solidFill>
                  <a:round/>
                  <a:headEnd/>
                  <a:tailEnd/>
                </a:ln>
              </p:spPr>
            </p:cxnSp>
            <p:cxnSp>
              <p:nvCxnSpPr>
                <p:cNvPr id="48" name="直線矢印コネクタ 39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3964777" y="3107529"/>
                  <a:ext cx="1357322" cy="714380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00B0F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50" name="直線矢印コネクタ 44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3357554" y="2714620"/>
                  <a:ext cx="571504" cy="428628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51" name="直線矢印コネクタ 47"/>
                <p:cNvCxnSpPr>
                  <a:cxnSpLocks noChangeShapeType="1"/>
                </p:cNvCxnSpPr>
                <p:nvPr/>
              </p:nvCxnSpPr>
              <p:spPr bwMode="auto">
                <a:xfrm rot="10800000" flipV="1">
                  <a:off x="3286117" y="2714620"/>
                  <a:ext cx="571504" cy="428628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92D050"/>
                  </a:solidFill>
                  <a:round/>
                  <a:headEnd/>
                  <a:tailEnd type="arrow" w="med" len="med"/>
                </a:ln>
              </p:spPr>
            </p:cxnSp>
            <p:grpSp>
              <p:nvGrpSpPr>
                <p:cNvPr id="52" name="グループ化 51"/>
                <p:cNvGrpSpPr>
                  <a:grpSpLocks/>
                </p:cNvGrpSpPr>
                <p:nvPr/>
              </p:nvGrpSpPr>
              <p:grpSpPr bwMode="auto">
                <a:xfrm>
                  <a:off x="2914663" y="1714488"/>
                  <a:ext cx="1514461" cy="494705"/>
                  <a:chOff x="3343291" y="2895897"/>
                  <a:chExt cx="1514461" cy="494705"/>
                </a:xfrm>
              </p:grpSpPr>
              <p:sp>
                <p:nvSpPr>
                  <p:cNvPr id="54" name="テキスト ボックス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57554" y="2928934"/>
                    <a:ext cx="1500198" cy="4616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kumimoji="1" lang="en-US" altLang="ja-JP" dirty="0" smtClean="0">
                        <a:solidFill>
                          <a:srgbClr val="FF0000"/>
                        </a:solidFill>
                      </a:rPr>
                      <a:t>nucleus</a:t>
                    </a:r>
                    <a:endParaRPr kumimoji="1" lang="ja-JP" alt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5" name="テキスト ボックス 54"/>
                  <p:cNvSpPr txBox="1"/>
                  <p:nvPr/>
                </p:nvSpPr>
                <p:spPr>
                  <a:xfrm>
                    <a:off x="3343291" y="2895897"/>
                    <a:ext cx="1500197" cy="46196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kumimoji="1" lang="en-US" altLang="ja-JP" dirty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n</a:t>
                    </a:r>
                    <a:r>
                      <a:rPr kumimoji="1" lang="en-US" altLang="ja-JP" dirty="0" smtClean="0">
                        <a:solidFill>
                          <a:schemeClr val="tx2">
                            <a:lumMod val="50000"/>
                          </a:schemeClr>
                        </a:solidFill>
                      </a:rPr>
                      <a:t>ucleus</a:t>
                    </a:r>
                    <a:endParaRPr kumimoji="1" lang="ja-JP" altLang="en-US" dirty="0">
                      <a:solidFill>
                        <a:schemeClr val="tx2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53" name="テキスト ボックス 41"/>
                <p:cNvSpPr txBox="1">
                  <a:spLocks noChangeArrowheads="1"/>
                </p:cNvSpPr>
                <p:nvPr/>
              </p:nvSpPr>
              <p:spPr bwMode="auto">
                <a:xfrm>
                  <a:off x="4361082" y="1104851"/>
                  <a:ext cx="850410" cy="4616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ja-JP" dirty="0" smtClean="0">
                      <a:solidFill>
                        <a:srgbClr val="00CCFF"/>
                      </a:solidFill>
                    </a:rPr>
                    <a:t>DM</a:t>
                  </a:r>
                  <a:endParaRPr kumimoji="1" lang="ja-JP" altLang="en-US" dirty="0">
                    <a:solidFill>
                      <a:srgbClr val="00CCFF"/>
                    </a:solidFill>
                  </a:endParaRPr>
                </a:p>
              </p:txBody>
            </p:sp>
          </p:grpSp>
        </p:grpSp>
        <p:sp>
          <p:nvSpPr>
            <p:cNvPr id="43" name="テキスト ボックス 56"/>
            <p:cNvSpPr txBox="1">
              <a:spLocks noChangeArrowheads="1"/>
            </p:cNvSpPr>
            <p:nvPr/>
          </p:nvSpPr>
          <p:spPr bwMode="auto">
            <a:xfrm>
              <a:off x="2699792" y="3719240"/>
              <a:ext cx="1943619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dirty="0" smtClean="0"/>
                <a:t>SIGNAL</a:t>
              </a:r>
              <a:r>
                <a:rPr kumimoji="1" lang="en-US" altLang="ja-JP" sz="2000" dirty="0"/>
                <a:t/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E</a:t>
              </a:r>
              <a:r>
                <a:rPr kumimoji="1" lang="en-US" altLang="ja-JP" sz="2000" baseline="-25000" dirty="0"/>
                <a:t>R</a:t>
              </a:r>
              <a:r>
                <a:rPr kumimoji="1" lang="en-US" altLang="ja-JP" sz="2000" dirty="0"/>
                <a:t>&lt;</a:t>
              </a:r>
              <a:r>
                <a:rPr kumimoji="1" lang="ja-JP" altLang="en-US" sz="2000" dirty="0"/>
                <a:t>～</a:t>
              </a:r>
              <a:r>
                <a:rPr kumimoji="1" lang="en-US" altLang="ja-JP" sz="2000" dirty="0"/>
                <a:t>100keV</a:t>
              </a:r>
              <a:br>
                <a:rPr kumimoji="1" lang="en-US" altLang="ja-JP" sz="2000" dirty="0"/>
              </a:br>
              <a:endParaRPr kumimoji="1" lang="ja-JP" altLang="en-US" sz="2000" dirty="0"/>
            </a:p>
          </p:txBody>
        </p:sp>
      </p:grpSp>
      <p:pic>
        <p:nvPicPr>
          <p:cNvPr id="91" name="Picture 4" descr="motionOfEarthWithD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295" y="689101"/>
            <a:ext cx="4724039" cy="324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93" name="コンテンツ プレースホルダ 2"/>
          <p:cNvSpPr txBox="1">
            <a:spLocks/>
          </p:cNvSpPr>
          <p:nvPr/>
        </p:nvSpPr>
        <p:spPr bwMode="auto">
          <a:xfrm>
            <a:off x="4986660" y="4561563"/>
            <a:ext cx="5976664" cy="2965637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126" lvl="2" indent="0">
              <a:buNone/>
            </a:pPr>
            <a:r>
              <a:rPr lang="en-US" altLang="ja-JP" sz="2646" kern="0" dirty="0" smtClean="0">
                <a:solidFill>
                  <a:srgbClr val="FFFFCC"/>
                </a:solidFill>
              </a:rPr>
              <a:t>expected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direct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DM </a:t>
            </a:r>
            <a:r>
              <a:rPr lang="en-US" altLang="ja-JP" sz="2646" kern="0" dirty="0">
                <a:solidFill>
                  <a:srgbClr val="FFFFCC"/>
                </a:solidFill>
              </a:rPr>
              <a:t>signals</a:t>
            </a:r>
          </a:p>
          <a:p>
            <a:pPr lvl="2"/>
            <a:r>
              <a:rPr lang="ja-JP" altLang="en-US" sz="2646" kern="0" dirty="0">
                <a:solidFill>
                  <a:srgbClr val="FFFFCC"/>
                </a:solidFill>
              </a:rPr>
              <a:t>① </a:t>
            </a:r>
            <a:r>
              <a:rPr lang="en-US" altLang="ja-JP" sz="2646" kern="0" dirty="0">
                <a:solidFill>
                  <a:srgbClr val="FFFFCC"/>
                </a:solidFill>
              </a:rPr>
              <a:t>observed * events</a:t>
            </a:r>
            <a:br>
              <a:rPr lang="en-US" altLang="ja-JP" sz="2646" kern="0" dirty="0">
                <a:solidFill>
                  <a:srgbClr val="FFFFCC"/>
                </a:solidFill>
              </a:rPr>
            </a:br>
            <a:r>
              <a:rPr lang="ja-JP" altLang="en-US" sz="2646" kern="0" dirty="0">
                <a:solidFill>
                  <a:srgbClr val="FFFFCC"/>
                </a:solidFill>
              </a:rPr>
              <a:t>②</a:t>
            </a:r>
            <a:r>
              <a:rPr lang="en-US" altLang="ja-JP" sz="2646" kern="0" dirty="0">
                <a:solidFill>
                  <a:srgbClr val="FFFFCC"/>
                </a:solidFill>
              </a:rPr>
              <a:t> energy spectrum    </a:t>
            </a:r>
          </a:p>
          <a:p>
            <a:pPr lvl="2"/>
            <a:r>
              <a:rPr lang="ja-JP" altLang="en-US" sz="2646" kern="0" dirty="0">
                <a:solidFill>
                  <a:srgbClr val="FFFFCC"/>
                </a:solidFill>
              </a:rPr>
              <a:t>③ </a:t>
            </a:r>
            <a:r>
              <a:rPr lang="en-US" altLang="ja-JP" sz="2646" kern="0" dirty="0">
                <a:solidFill>
                  <a:srgbClr val="FFFFCC"/>
                </a:solidFill>
              </a:rPr>
              <a:t>seasonal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modulation</a:t>
            </a:r>
          </a:p>
          <a:p>
            <a:pPr lvl="2"/>
            <a:r>
              <a:rPr lang="ja-JP" altLang="en-US" sz="2646" kern="0" dirty="0" smtClean="0">
                <a:solidFill>
                  <a:srgbClr val="FFFFCC"/>
                </a:solidFill>
              </a:rPr>
              <a:t>④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material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dependence</a:t>
            </a:r>
            <a:endParaRPr lang="en-US" altLang="ja-JP" sz="2646" kern="0" dirty="0">
              <a:solidFill>
                <a:srgbClr val="FFFFCC"/>
              </a:solidFill>
            </a:endParaRPr>
          </a:p>
          <a:p>
            <a:pPr lvl="2"/>
            <a:r>
              <a:rPr lang="ja-JP" altLang="en-US" sz="2646" kern="0" dirty="0">
                <a:solidFill>
                  <a:srgbClr val="FFFFCC"/>
                </a:solidFill>
              </a:rPr>
              <a:t>⑤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>
                <a:solidFill>
                  <a:srgbClr val="FFFFCC"/>
                </a:solidFill>
              </a:rPr>
              <a:t>direction-sensitive</a:t>
            </a:r>
          </a:p>
        </p:txBody>
      </p:sp>
      <p:sp>
        <p:nvSpPr>
          <p:cNvPr id="3" name="正方形/長方形 2"/>
          <p:cNvSpPr/>
          <p:nvPr/>
        </p:nvSpPr>
        <p:spPr bwMode="auto">
          <a:xfrm>
            <a:off x="6121102" y="6846508"/>
            <a:ext cx="3816424" cy="6480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0" name="Picture 4" descr="EnhanceFormLiAnnu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883" y="4177768"/>
            <a:ext cx="5119604" cy="3297551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2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" name="コンテンツ プレースホルダ 2"/>
          <p:cNvSpPr txBox="1">
            <a:spLocks/>
          </p:cNvSpPr>
          <p:nvPr/>
        </p:nvSpPr>
        <p:spPr bwMode="auto">
          <a:xfrm>
            <a:off x="-701972" y="172167"/>
            <a:ext cx="8928992" cy="5769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3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4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126" lvl="2" indent="0">
              <a:buNone/>
            </a:pPr>
            <a:r>
              <a:rPr lang="en-US" altLang="ja-JP" sz="2646" kern="0" dirty="0" smtClean="0">
                <a:solidFill>
                  <a:srgbClr val="99FF99"/>
                </a:solidFill>
              </a:rPr>
              <a:t>DM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direct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search</a:t>
            </a:r>
            <a:endParaRPr lang="en-US" altLang="ja-JP" sz="2646" kern="0" dirty="0">
              <a:solidFill>
                <a:srgbClr val="99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0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 2"/>
          <p:cNvSpPr txBox="1">
            <a:spLocks/>
          </p:cNvSpPr>
          <p:nvPr/>
        </p:nvSpPr>
        <p:spPr bwMode="auto">
          <a:xfrm>
            <a:off x="-554295" y="251994"/>
            <a:ext cx="8926551" cy="10530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126" lvl="2" indent="0">
              <a:buNone/>
            </a:pPr>
            <a:r>
              <a:rPr lang="en-US" altLang="ja-JP" sz="2646" kern="0" dirty="0" smtClean="0">
                <a:solidFill>
                  <a:srgbClr val="99FF99"/>
                </a:solidFill>
              </a:rPr>
              <a:t>“direction-sensitive”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dark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matter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>
                <a:solidFill>
                  <a:srgbClr val="99FF99"/>
                </a:solidFill>
              </a:rPr>
              <a:t>d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irect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search</a:t>
            </a:r>
          </a:p>
          <a:p>
            <a:pPr marL="1008126" lvl="2" indent="0">
              <a:buNone/>
            </a:pPr>
            <a:r>
              <a:rPr lang="en-US" altLang="ja-JP" sz="2646" kern="0" dirty="0" smtClean="0">
                <a:solidFill>
                  <a:srgbClr val="99FF99"/>
                </a:solidFill>
              </a:rPr>
              <a:t>detect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the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direction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of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the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recoil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nuclei</a:t>
            </a:r>
            <a:endParaRPr lang="en-US" altLang="ja-JP" sz="2646" kern="0" dirty="0">
              <a:solidFill>
                <a:srgbClr val="99FF99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2" y="1506597"/>
            <a:ext cx="8128000" cy="396240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330476" y="2586718"/>
            <a:ext cx="432048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GC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634944" y="1578606"/>
            <a:ext cx="109613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Our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GALAXY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54612" y="3738845"/>
            <a:ext cx="504056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SUN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2" name="下矢印 21"/>
          <p:cNvSpPr/>
          <p:nvPr/>
        </p:nvSpPr>
        <p:spPr>
          <a:xfrm rot="5842658">
            <a:off x="4097526" y="3565292"/>
            <a:ext cx="250884" cy="491121"/>
          </a:xfrm>
          <a:prstGeom prst="downArrow">
            <a:avLst>
              <a:gd name="adj1" fmla="val 59777"/>
              <a:gd name="adj2" fmla="val 38842"/>
            </a:avLst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8126" fontAlgn="auto">
              <a:spcBef>
                <a:spcPts val="0"/>
              </a:spcBef>
              <a:spcAft>
                <a:spcPts val="0"/>
              </a:spcAft>
            </a:pPr>
            <a:endParaRPr lang="ja-JP" altLang="en-US" sz="1985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696988" y="2962717"/>
            <a:ext cx="11221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constellation</a:t>
            </a:r>
            <a:br>
              <a:rPr kumimoji="1" lang="en-US" altLang="ja-JP" sz="1200" dirty="0" smtClean="0">
                <a:solidFill>
                  <a:schemeClr val="bg1"/>
                </a:solidFill>
              </a:rPr>
            </a:br>
            <a:r>
              <a:rPr kumimoji="1" lang="ja-JP" altLang="en-US" sz="1200" dirty="0" smtClean="0">
                <a:solidFill>
                  <a:schemeClr val="bg1"/>
                </a:solidFill>
              </a:rPr>
              <a:t>“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CYGNUS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”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/>
          <a:srcRect l="23753" t="27409" r="19835" b="443"/>
          <a:stretch/>
        </p:blipFill>
        <p:spPr>
          <a:xfrm>
            <a:off x="2761182" y="3450813"/>
            <a:ext cx="418747" cy="308550"/>
          </a:xfrm>
          <a:prstGeom prst="rect">
            <a:avLst/>
          </a:prstGeom>
        </p:spPr>
      </p:pic>
      <p:sp useBgFill="1">
        <p:nvSpPr>
          <p:cNvPr id="25" name="円/楕円 57"/>
          <p:cNvSpPr>
            <a:spLocks noChangeArrowheads="1"/>
          </p:cNvSpPr>
          <p:nvPr/>
        </p:nvSpPr>
        <p:spPr bwMode="auto">
          <a:xfrm>
            <a:off x="5098567" y="3193550"/>
            <a:ext cx="4352590" cy="2631138"/>
          </a:xfrm>
          <a:prstGeom prst="ellipse">
            <a:avLst/>
          </a:prstGeom>
          <a:ln w="9525" algn="ctr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endParaRPr lang="ja-JP" altLang="en-US"/>
          </a:p>
        </p:txBody>
      </p:sp>
      <p:cxnSp>
        <p:nvCxnSpPr>
          <p:cNvPr id="46" name="直線矢印コネクタ 37"/>
          <p:cNvCxnSpPr>
            <a:cxnSpLocks noChangeShapeType="1"/>
          </p:cNvCxnSpPr>
          <p:nvPr/>
        </p:nvCxnSpPr>
        <p:spPr bwMode="auto">
          <a:xfrm>
            <a:off x="5511702" y="4022058"/>
            <a:ext cx="986639" cy="195469"/>
          </a:xfrm>
          <a:prstGeom prst="straightConnector1">
            <a:avLst/>
          </a:prstGeom>
          <a:noFill/>
          <a:ln w="57150" algn="ctr">
            <a:solidFill>
              <a:srgbClr val="00B0F0"/>
            </a:solidFill>
            <a:round/>
            <a:headEnd/>
            <a:tailEnd/>
          </a:ln>
        </p:spPr>
      </p:cxnSp>
      <p:cxnSp>
        <p:nvCxnSpPr>
          <p:cNvPr id="47" name="直線矢印コネクタ 39"/>
          <p:cNvCxnSpPr>
            <a:cxnSpLocks noChangeShapeType="1"/>
          </p:cNvCxnSpPr>
          <p:nvPr/>
        </p:nvCxnSpPr>
        <p:spPr bwMode="auto">
          <a:xfrm flipV="1">
            <a:off x="7456651" y="4029012"/>
            <a:ext cx="1590817" cy="214311"/>
          </a:xfrm>
          <a:prstGeom prst="straightConnector1">
            <a:avLst/>
          </a:prstGeom>
          <a:noFill/>
          <a:ln w="57150" algn="ctr">
            <a:solidFill>
              <a:srgbClr val="00B0F0"/>
            </a:solidFill>
            <a:round/>
            <a:headEnd/>
            <a:tailEnd type="arrow" w="med" len="med"/>
          </a:ln>
        </p:spPr>
      </p:cxnSp>
      <p:cxnSp>
        <p:nvCxnSpPr>
          <p:cNvPr id="48" name="直線矢印コネクタ 44"/>
          <p:cNvCxnSpPr>
            <a:cxnSpLocks noChangeShapeType="1"/>
          </p:cNvCxnSpPr>
          <p:nvPr/>
        </p:nvCxnSpPr>
        <p:spPr bwMode="auto">
          <a:xfrm>
            <a:off x="7116988" y="4708900"/>
            <a:ext cx="299074" cy="59114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9" name="直線矢印コネクタ 47"/>
          <p:cNvCxnSpPr>
            <a:cxnSpLocks noChangeShapeType="1"/>
          </p:cNvCxnSpPr>
          <p:nvPr/>
        </p:nvCxnSpPr>
        <p:spPr bwMode="auto">
          <a:xfrm>
            <a:off x="7162207" y="4716725"/>
            <a:ext cx="268093" cy="541460"/>
          </a:xfrm>
          <a:prstGeom prst="straightConnector1">
            <a:avLst/>
          </a:prstGeom>
          <a:noFill/>
          <a:ln w="57150" algn="ctr">
            <a:solidFill>
              <a:srgbClr val="92D050"/>
            </a:solidFill>
            <a:round/>
            <a:headEnd/>
            <a:tailEnd type="arrow" w="med" len="med"/>
          </a:ln>
        </p:spPr>
      </p:cxnSp>
      <p:grpSp>
        <p:nvGrpSpPr>
          <p:cNvPr id="50" name="グループ化 49"/>
          <p:cNvGrpSpPr>
            <a:grpSpLocks/>
          </p:cNvGrpSpPr>
          <p:nvPr/>
        </p:nvGrpSpPr>
        <p:grpSpPr bwMode="auto">
          <a:xfrm>
            <a:off x="5973700" y="4728409"/>
            <a:ext cx="1519702" cy="481374"/>
            <a:chOff x="5000628" y="3795598"/>
            <a:chExt cx="1519713" cy="481378"/>
          </a:xfrm>
        </p:grpSpPr>
        <p:sp>
          <p:nvSpPr>
            <p:cNvPr id="51" name="テキスト ボックス 38"/>
            <p:cNvSpPr txBox="1">
              <a:spLocks noChangeArrowheads="1"/>
            </p:cNvSpPr>
            <p:nvPr/>
          </p:nvSpPr>
          <p:spPr bwMode="auto">
            <a:xfrm>
              <a:off x="5000628" y="3815308"/>
              <a:ext cx="1500198" cy="46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nucleus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5020144" y="3795598"/>
              <a:ext cx="1500197" cy="4619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altLang="ja-JP" dirty="0">
                  <a:solidFill>
                    <a:schemeClr val="tx2">
                      <a:lumMod val="50000"/>
                    </a:schemeClr>
                  </a:solidFill>
                </a:rPr>
                <a:t>n</a:t>
              </a:r>
              <a:r>
                <a:rPr kumimoji="1" lang="en-US" altLang="ja-JP" dirty="0" smtClean="0">
                  <a:solidFill>
                    <a:schemeClr val="tx2">
                      <a:lumMod val="50000"/>
                    </a:schemeClr>
                  </a:solidFill>
                </a:rPr>
                <a:t>ucleus</a:t>
              </a:r>
              <a:endParaRPr kumimoji="1" lang="ja-JP" alt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3" name="テキスト ボックス 41"/>
          <p:cNvSpPr txBox="1">
            <a:spLocks noChangeArrowheads="1"/>
          </p:cNvSpPr>
          <p:nvPr/>
        </p:nvSpPr>
        <p:spPr bwMode="auto">
          <a:xfrm>
            <a:off x="5819140" y="3649099"/>
            <a:ext cx="8504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dirty="0" smtClean="0">
                <a:solidFill>
                  <a:srgbClr val="00CCFF"/>
                </a:solidFill>
              </a:rPr>
              <a:t>DM</a:t>
            </a:r>
            <a:endParaRPr kumimoji="1" lang="ja-JP" altLang="en-US" dirty="0">
              <a:solidFill>
                <a:srgbClr val="00CCFF"/>
              </a:solidFill>
            </a:endParaRPr>
          </a:p>
        </p:txBody>
      </p:sp>
      <p:sp>
        <p:nvSpPr>
          <p:cNvPr id="54" name="テキスト ボックス 56"/>
          <p:cNvSpPr txBox="1">
            <a:spLocks noChangeArrowheads="1"/>
          </p:cNvSpPr>
          <p:nvPr/>
        </p:nvSpPr>
        <p:spPr bwMode="auto">
          <a:xfrm>
            <a:off x="6538144" y="5099076"/>
            <a:ext cx="19436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dirty="0" smtClean="0"/>
              <a:t>SIGNAL</a:t>
            </a:r>
            <a:r>
              <a:rPr kumimoji="1" lang="en-US" altLang="ja-JP" sz="2000" dirty="0"/>
              <a:t/>
            </a:r>
            <a:br>
              <a:rPr kumimoji="1" lang="en-US" altLang="ja-JP" sz="2000" dirty="0"/>
            </a:br>
            <a:r>
              <a:rPr kumimoji="1" lang="en-US" altLang="ja-JP" sz="2000" dirty="0"/>
              <a:t>E</a:t>
            </a:r>
            <a:r>
              <a:rPr kumimoji="1" lang="en-US" altLang="ja-JP" sz="2000" baseline="-25000" dirty="0"/>
              <a:t>R</a:t>
            </a:r>
            <a:r>
              <a:rPr kumimoji="1" lang="en-US" altLang="ja-JP" sz="2000" dirty="0"/>
              <a:t>&lt;</a:t>
            </a:r>
            <a:r>
              <a:rPr kumimoji="1" lang="ja-JP" altLang="en-US" sz="2000" dirty="0"/>
              <a:t>～</a:t>
            </a:r>
            <a:r>
              <a:rPr kumimoji="1" lang="en-US" altLang="ja-JP" sz="2000" dirty="0"/>
              <a:t>100keV</a:t>
            </a:r>
            <a:br>
              <a:rPr kumimoji="1" lang="en-US" altLang="ja-JP" sz="2000" dirty="0"/>
            </a:br>
            <a:endParaRPr kumimoji="1" lang="ja-JP" altLang="en-US" sz="20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7893572" y="3585522"/>
            <a:ext cx="625049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@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lab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56" name="コンテンツ プレースホルダ 2"/>
          <p:cNvSpPr txBox="1">
            <a:spLocks/>
          </p:cNvSpPr>
          <p:nvPr/>
        </p:nvSpPr>
        <p:spPr bwMode="auto">
          <a:xfrm>
            <a:off x="4552473" y="6012340"/>
            <a:ext cx="5974223" cy="99481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126" lvl="2" indent="0">
              <a:buNone/>
            </a:pPr>
            <a:r>
              <a:rPr lang="en-US" altLang="ja-JP" sz="2646" kern="0" dirty="0" smtClean="0">
                <a:solidFill>
                  <a:srgbClr val="FFFFCC"/>
                </a:solidFill>
              </a:rPr>
              <a:t>forward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recoil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would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be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a</a:t>
            </a:r>
            <a:br>
              <a:rPr lang="en-US" altLang="ja-JP" sz="2646" kern="0" dirty="0" smtClean="0">
                <a:solidFill>
                  <a:srgbClr val="FFFFCC"/>
                </a:solidFill>
              </a:rPr>
            </a:br>
            <a:r>
              <a:rPr lang="en-US" altLang="ja-JP" sz="2646" kern="0" dirty="0" smtClean="0">
                <a:solidFill>
                  <a:srgbClr val="FFFFCC"/>
                </a:solidFill>
              </a:rPr>
              <a:t>“smoking-gun”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evidence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endParaRPr lang="en-US" altLang="ja-JP" sz="2646" kern="0" dirty="0">
              <a:solidFill>
                <a:srgbClr val="FFFFCC"/>
              </a:solidFill>
            </a:endParaRPr>
          </a:p>
        </p:txBody>
      </p:sp>
      <p:sp>
        <p:nvSpPr>
          <p:cNvPr id="100" name="正方形/長方形 99"/>
          <p:cNvSpPr/>
          <p:nvPr/>
        </p:nvSpPr>
        <p:spPr>
          <a:xfrm>
            <a:off x="-66600" y="4282192"/>
            <a:ext cx="5092650" cy="314549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08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985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1" name="Picture 2" descr="C:\Users\nakamura\Documents\NEWAGE\夏の学校2009\角度分布統計少ないv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0097" y="4735061"/>
            <a:ext cx="3955419" cy="2085887"/>
          </a:xfrm>
          <a:prstGeom prst="rect">
            <a:avLst/>
          </a:prstGeom>
          <a:noFill/>
        </p:spPr>
      </p:pic>
      <p:sp>
        <p:nvSpPr>
          <p:cNvPr id="102" name="テキスト ボックス 101"/>
          <p:cNvSpPr txBox="1"/>
          <p:nvPr/>
        </p:nvSpPr>
        <p:spPr>
          <a:xfrm>
            <a:off x="4116918" y="6975261"/>
            <a:ext cx="816249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cosθ</a:t>
            </a:r>
            <a:endParaRPr lang="ja-JP" altLang="en-US" sz="1985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4760295" y="6817734"/>
            <a:ext cx="31290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706774" y="6817734"/>
            <a:ext cx="391454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-1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2572479" y="6817734"/>
            <a:ext cx="31290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0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549247" y="6581443"/>
            <a:ext cx="31290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0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470483" y="5557515"/>
            <a:ext cx="44114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20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470483" y="4454823"/>
            <a:ext cx="441146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Calibri"/>
              </a:rPr>
              <a:t>40</a:t>
            </a:r>
            <a:endParaRPr lang="ja-JP" altLang="en-US" sz="1985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3106868" y="4391750"/>
            <a:ext cx="1417747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M=</a:t>
            </a:r>
            <a:r>
              <a:rPr lang="en-US" altLang="ja-JP" sz="1985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80GeV</a:t>
            </a:r>
            <a:endParaRPr lang="en-US" altLang="ja-JP" sz="1985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r"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σ=</a:t>
            </a:r>
            <a:r>
              <a:rPr lang="en-US" altLang="ja-JP" sz="1985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0.1pb</a:t>
            </a:r>
            <a:endParaRPr lang="ja-JP" altLang="en-US" sz="1985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 rot="16200000">
            <a:off x="-974666" y="5445542"/>
            <a:ext cx="2667465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985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[count/</a:t>
            </a:r>
            <a:r>
              <a:rPr lang="en-US" altLang="ja-JP" sz="1985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3m</a:t>
            </a:r>
            <a:r>
              <a:rPr lang="en-US" altLang="ja-JP" sz="1985" b="1" baseline="30000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3</a:t>
            </a:r>
            <a:r>
              <a:rPr lang="en-US" altLang="ja-JP" sz="1985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/year/bin]</a:t>
            </a:r>
            <a:endParaRPr lang="ja-JP" altLang="en-US" sz="1985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127" name="Text Box 12"/>
          <p:cNvSpPr txBox="1">
            <a:spLocks noChangeArrowheads="1"/>
          </p:cNvSpPr>
          <p:nvPr/>
        </p:nvSpPr>
        <p:spPr bwMode="auto">
          <a:xfrm>
            <a:off x="1120398" y="4391750"/>
            <a:ext cx="1208164" cy="5510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99229" tIns="51599" rIns="99229" bIns="51599">
            <a:spAutoFit/>
          </a:bodyPr>
          <a:lstStyle/>
          <a:p>
            <a:pPr defTabSz="1008126">
              <a:spcBef>
                <a:spcPct val="50000"/>
              </a:spcBef>
            </a:pPr>
            <a:r>
              <a:rPr kumimoji="0" lang="en-US" altLang="ja-JP" sz="1400" dirty="0" smtClean="0">
                <a:solidFill>
                  <a:schemeClr val="bg1"/>
                </a:solidFill>
                <a:latin typeface="Arial" charset="0"/>
              </a:rPr>
              <a:t>directionality</a:t>
            </a:r>
            <a:br>
              <a:rPr kumimoji="0" lang="en-US" altLang="ja-JP" sz="1400" dirty="0" smtClean="0">
                <a:solidFill>
                  <a:schemeClr val="bg1"/>
                </a:solidFill>
                <a:latin typeface="Arial" charset="0"/>
              </a:rPr>
            </a:br>
            <a:r>
              <a:rPr kumimoji="0" lang="en-US" altLang="ja-JP" sz="1400" dirty="0" smtClean="0">
                <a:solidFill>
                  <a:schemeClr val="bg1"/>
                </a:solidFill>
                <a:latin typeface="Arial" charset="0"/>
              </a:rPr>
              <a:t>(expected)</a:t>
            </a:r>
            <a:endParaRPr kumimoji="0" lang="en-US" altLang="ja-JP" sz="1400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7520069" y="4584783"/>
            <a:ext cx="1245378" cy="389042"/>
            <a:chOff x="7728697" y="4409814"/>
            <a:chExt cx="1245378" cy="389042"/>
          </a:xfrm>
        </p:grpSpPr>
        <p:sp>
          <p:nvSpPr>
            <p:cNvPr id="58" name="テキスト ボックス 38"/>
            <p:cNvSpPr txBox="1">
              <a:spLocks noChangeArrowheads="1"/>
            </p:cNvSpPr>
            <p:nvPr/>
          </p:nvSpPr>
          <p:spPr bwMode="auto">
            <a:xfrm>
              <a:off x="7728697" y="4429524"/>
              <a:ext cx="12453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θ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 bwMode="auto">
            <a:xfrm>
              <a:off x="7748213" y="4409814"/>
              <a:ext cx="2527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ja-JP" dirty="0" smtClean="0">
                  <a:solidFill>
                    <a:schemeClr val="tx2">
                      <a:lumMod val="50000"/>
                    </a:schemeClr>
                  </a:solidFill>
                </a:rPr>
                <a:t>θ</a:t>
              </a:r>
              <a:endParaRPr kumimoji="1" lang="ja-JP" alt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cxnSp>
        <p:nvCxnSpPr>
          <p:cNvPr id="7" name="直線コネクタ 6"/>
          <p:cNvCxnSpPr/>
          <p:nvPr/>
        </p:nvCxnSpPr>
        <p:spPr bwMode="auto">
          <a:xfrm>
            <a:off x="6411941" y="4203235"/>
            <a:ext cx="3048973" cy="64238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6" name="グループ化 34"/>
          <p:cNvGrpSpPr>
            <a:grpSpLocks/>
          </p:cNvGrpSpPr>
          <p:nvPr/>
        </p:nvGrpSpPr>
        <p:grpSpPr bwMode="auto">
          <a:xfrm>
            <a:off x="6598754" y="3991325"/>
            <a:ext cx="823498" cy="857249"/>
            <a:chOff x="3214678" y="3286124"/>
            <a:chExt cx="823504" cy="857256"/>
          </a:xfrm>
        </p:grpSpPr>
        <p:sp>
          <p:nvSpPr>
            <p:cNvPr id="27" name="円/楕円 17"/>
            <p:cNvSpPr/>
            <p:nvPr/>
          </p:nvSpPr>
          <p:spPr bwMode="auto">
            <a:xfrm>
              <a:off x="3643306" y="378619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8" name="円/楕円 28"/>
            <p:cNvSpPr/>
            <p:nvPr/>
          </p:nvSpPr>
          <p:spPr bwMode="auto">
            <a:xfrm>
              <a:off x="3286116" y="3500438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9" name="円/楕円 6"/>
            <p:cNvSpPr/>
            <p:nvPr/>
          </p:nvSpPr>
          <p:spPr bwMode="auto">
            <a:xfrm>
              <a:off x="3214678" y="3643314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" name="円/楕円 7"/>
            <p:cNvSpPr/>
            <p:nvPr/>
          </p:nvSpPr>
          <p:spPr bwMode="auto">
            <a:xfrm>
              <a:off x="3214678" y="3500438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1" name="円/楕円 9"/>
            <p:cNvSpPr/>
            <p:nvPr/>
          </p:nvSpPr>
          <p:spPr bwMode="auto">
            <a:xfrm>
              <a:off x="3214678" y="378619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2" name="円/楕円 12"/>
            <p:cNvSpPr/>
            <p:nvPr/>
          </p:nvSpPr>
          <p:spPr bwMode="auto">
            <a:xfrm>
              <a:off x="3428992" y="3571876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3" name="円/楕円 14"/>
            <p:cNvSpPr/>
            <p:nvPr/>
          </p:nvSpPr>
          <p:spPr bwMode="auto">
            <a:xfrm>
              <a:off x="3428992" y="3391314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4" name="円/楕円 18"/>
            <p:cNvSpPr/>
            <p:nvPr/>
          </p:nvSpPr>
          <p:spPr bwMode="auto">
            <a:xfrm>
              <a:off x="3786182" y="3571876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5" name="円/楕円 19"/>
            <p:cNvSpPr/>
            <p:nvPr/>
          </p:nvSpPr>
          <p:spPr bwMode="auto">
            <a:xfrm>
              <a:off x="3500430" y="3286124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6" name="円/楕円 20"/>
            <p:cNvSpPr/>
            <p:nvPr/>
          </p:nvSpPr>
          <p:spPr bwMode="auto">
            <a:xfrm>
              <a:off x="3677058" y="3857628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7" name="円/楕円 26"/>
            <p:cNvSpPr/>
            <p:nvPr/>
          </p:nvSpPr>
          <p:spPr bwMode="auto">
            <a:xfrm>
              <a:off x="3357554" y="378619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8" name="円/楕円 27"/>
            <p:cNvSpPr/>
            <p:nvPr/>
          </p:nvSpPr>
          <p:spPr bwMode="auto">
            <a:xfrm>
              <a:off x="3357554" y="3571876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9" name="円/楕円 29"/>
            <p:cNvSpPr/>
            <p:nvPr/>
          </p:nvSpPr>
          <p:spPr bwMode="auto">
            <a:xfrm>
              <a:off x="3571868" y="3500438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0" name="円/楕円 30"/>
            <p:cNvSpPr/>
            <p:nvPr/>
          </p:nvSpPr>
          <p:spPr bwMode="auto">
            <a:xfrm>
              <a:off x="3571868" y="378619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1" name="円/楕円 31"/>
            <p:cNvSpPr/>
            <p:nvPr/>
          </p:nvSpPr>
          <p:spPr bwMode="auto">
            <a:xfrm>
              <a:off x="3286116" y="3357562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2" name="円/楕円 32"/>
            <p:cNvSpPr/>
            <p:nvPr/>
          </p:nvSpPr>
          <p:spPr bwMode="auto">
            <a:xfrm>
              <a:off x="3714744" y="378619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3" name="円/楕円 33"/>
            <p:cNvSpPr/>
            <p:nvPr/>
          </p:nvSpPr>
          <p:spPr bwMode="auto">
            <a:xfrm>
              <a:off x="3677058" y="3319876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chemeClr val="tx2">
                    <a:lumMod val="90000"/>
                  </a:schemeClr>
                </a:gs>
                <a:gs pos="69000">
                  <a:schemeClr val="tx2">
                    <a:lumMod val="2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4" name="円/楕円 10"/>
            <p:cNvSpPr/>
            <p:nvPr/>
          </p:nvSpPr>
          <p:spPr bwMode="auto">
            <a:xfrm>
              <a:off x="3428992" y="3891380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5" name="円/楕円 13"/>
            <p:cNvSpPr/>
            <p:nvPr/>
          </p:nvSpPr>
          <p:spPr bwMode="auto">
            <a:xfrm>
              <a:off x="3643306" y="3643314"/>
              <a:ext cx="252000" cy="252000"/>
            </a:xfrm>
            <a:prstGeom prst="ellipse">
              <a:avLst/>
            </a:prstGeom>
            <a:gradFill flip="none" rotWithShape="1">
              <a:gsLst>
                <a:gs pos="30000">
                  <a:srgbClr val="FFC000"/>
                </a:gs>
                <a:gs pos="6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9" name="スライド番号プレースホルダー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3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5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コンテンツ プレースホルダ 2"/>
          <p:cNvSpPr txBox="1">
            <a:spLocks/>
          </p:cNvSpPr>
          <p:nvPr/>
        </p:nvSpPr>
        <p:spPr bwMode="auto">
          <a:xfrm>
            <a:off x="-917996" y="756295"/>
            <a:ext cx="11881320" cy="576064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Blip>
                <a:blip r:embed="rId2"/>
              </a:buBlip>
              <a:defRPr sz="3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Blip>
                <a:blip r:embed="rId3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4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Char char="•"/>
              <a:defRPr sz="20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8126" lvl="2" indent="0">
              <a:buNone/>
            </a:pPr>
            <a:r>
              <a:rPr lang="en-US" altLang="ja-JP" sz="2646" kern="0" dirty="0" smtClean="0">
                <a:solidFill>
                  <a:srgbClr val="FFFFCC"/>
                </a:solidFill>
              </a:rPr>
              <a:t>Title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：</a:t>
            </a:r>
            <a:r>
              <a:rPr lang="en-US" altLang="ja-JP" sz="2646" kern="0" dirty="0">
                <a:solidFill>
                  <a:srgbClr val="FFFFCC"/>
                </a:solidFill>
              </a:rPr>
              <a:t>Direction-sensitive dark matter detection with </a:t>
            </a:r>
            <a:br>
              <a:rPr lang="en-US" altLang="ja-JP" sz="2646" kern="0" dirty="0">
                <a:solidFill>
                  <a:srgbClr val="FFFFCC"/>
                </a:solidFill>
              </a:rPr>
            </a:br>
            <a:r>
              <a:rPr lang="en-US" altLang="ja-JP" sz="2646" kern="0" dirty="0">
                <a:solidFill>
                  <a:srgbClr val="FFFFCC"/>
                </a:solidFill>
              </a:rPr>
              <a:t>gaseous tracking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detectors</a:t>
            </a:r>
            <a:br>
              <a:rPr lang="en-US" altLang="ja-JP" sz="2646" kern="0" dirty="0" smtClean="0">
                <a:solidFill>
                  <a:srgbClr val="FFFFCC"/>
                </a:solidFill>
              </a:rPr>
            </a:br>
            <a:endParaRPr lang="en-US" altLang="ja-JP" sz="2646" kern="0" dirty="0" smtClean="0">
              <a:solidFill>
                <a:srgbClr val="FFFFCC"/>
              </a:solidFill>
            </a:endParaRPr>
          </a:p>
          <a:p>
            <a:pPr marL="1008126" lvl="2" indent="0">
              <a:buNone/>
            </a:pPr>
            <a:r>
              <a:rPr lang="en-US" altLang="ja-JP" sz="2646" kern="0" dirty="0" smtClean="0">
                <a:solidFill>
                  <a:srgbClr val="FFFFCC"/>
                </a:solidFill>
              </a:rPr>
              <a:t>Plan: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2019-2020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detector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calibration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@</a:t>
            </a:r>
            <a:r>
              <a:rPr lang="ja-JP" altLang="en-US" sz="2646" kern="0" dirty="0" smtClean="0">
                <a:solidFill>
                  <a:srgbClr val="99FF99"/>
                </a:solidFill>
              </a:rPr>
              <a:t> </a:t>
            </a:r>
            <a:r>
              <a:rPr lang="en-US" altLang="ja-JP" sz="2646" kern="0" dirty="0" smtClean="0">
                <a:solidFill>
                  <a:srgbClr val="99FF99"/>
                </a:solidFill>
              </a:rPr>
              <a:t>Grenoble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/>
            </a:r>
            <a:br>
              <a:rPr lang="en-US" altLang="ja-JP" sz="2646" kern="0" dirty="0" smtClean="0">
                <a:solidFill>
                  <a:srgbClr val="FFFFCC"/>
                </a:solidFill>
              </a:rPr>
            </a:br>
            <a:r>
              <a:rPr lang="ja-JP" altLang="en-US" sz="2646" kern="0" dirty="0" smtClean="0">
                <a:solidFill>
                  <a:srgbClr val="FFFFCC"/>
                </a:solidFill>
              </a:rPr>
              <a:t>　　  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2020-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Dark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matter</a:t>
            </a:r>
            <a:r>
              <a:rPr lang="ja-JP" altLang="en-US" sz="2646" kern="0" dirty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search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@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Kamioka</a:t>
            </a:r>
          </a:p>
          <a:p>
            <a:pPr marL="1008126" lvl="2" indent="0">
              <a:buNone/>
            </a:pPr>
            <a:r>
              <a:rPr lang="en-US" altLang="ja-JP" sz="2646" kern="0" dirty="0" smtClean="0">
                <a:solidFill>
                  <a:srgbClr val="FFFFCC"/>
                </a:solidFill>
              </a:rPr>
              <a:t/>
            </a:r>
            <a:br>
              <a:rPr lang="en-US" altLang="ja-JP" sz="2646" kern="0" dirty="0" smtClean="0">
                <a:solidFill>
                  <a:srgbClr val="FFFFCC"/>
                </a:solidFill>
              </a:rPr>
            </a:br>
            <a:r>
              <a:rPr lang="en-US" altLang="ja-JP" sz="2646" kern="0" dirty="0" smtClean="0">
                <a:solidFill>
                  <a:srgbClr val="FFFFCC"/>
                </a:solidFill>
              </a:rPr>
              <a:t>Member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：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Japan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　</a:t>
            </a:r>
            <a:r>
              <a:rPr lang="en-US" altLang="ja-JP" sz="2646" kern="0" dirty="0" err="1" smtClean="0">
                <a:solidFill>
                  <a:srgbClr val="FFFFCC"/>
                </a:solidFill>
              </a:rPr>
              <a:t>Kentaro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Miuchi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（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Kobe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）（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P</a:t>
            </a:r>
            <a:r>
              <a:rPr lang="en-US" altLang="ja-JP" sz="2646" kern="0" dirty="0">
                <a:solidFill>
                  <a:srgbClr val="FFFFCC"/>
                </a:solidFill>
              </a:rPr>
              <a:t>I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）　</a:t>
            </a:r>
            <a:endParaRPr lang="en-US" altLang="ja-JP" sz="2646" kern="0" dirty="0" smtClean="0">
              <a:solidFill>
                <a:srgbClr val="FFFFCC"/>
              </a:solidFill>
            </a:endParaRPr>
          </a:p>
          <a:p>
            <a:pPr marL="1008126" lvl="2" indent="0">
              <a:buNone/>
            </a:pPr>
            <a:r>
              <a:rPr lang="ja-JP" altLang="en-US" sz="2646" kern="0" dirty="0">
                <a:solidFill>
                  <a:srgbClr val="FFFFCC"/>
                </a:solidFill>
              </a:rPr>
              <a:t>　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　　　　　　　　</a:t>
            </a:r>
            <a:r>
              <a:rPr lang="en-US" altLang="ja-JP" sz="2000" kern="0" dirty="0">
                <a:solidFill>
                  <a:srgbClr val="FFFFCC"/>
                </a:solidFill>
              </a:rPr>
              <a:t> 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	</a:t>
            </a:r>
            <a:r>
              <a:rPr lang="en-US" altLang="ja-JP" sz="2000" kern="0" dirty="0" err="1" smtClean="0">
                <a:solidFill>
                  <a:srgbClr val="FFFFCC"/>
                </a:solidFill>
              </a:rPr>
              <a:t>Kiseki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 Nakamura,</a:t>
            </a:r>
            <a:r>
              <a:rPr lang="ja-JP" altLang="en-US" sz="2000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Tomonori Ikeda,</a:t>
            </a:r>
            <a:r>
              <a:rPr lang="ja-JP" altLang="en-US" sz="2000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Hirohisa </a:t>
            </a:r>
            <a:r>
              <a:rPr lang="en-US" altLang="ja-JP" sz="2000" kern="0" dirty="0" err="1" smtClean="0">
                <a:solidFill>
                  <a:srgbClr val="FFFFCC"/>
                </a:solidFill>
              </a:rPr>
              <a:t>Ishiura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,</a:t>
            </a:r>
            <a:r>
              <a:rPr lang="ja-JP" altLang="en-US" sz="2000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/>
            </a:r>
            <a:br>
              <a:rPr lang="en-US" altLang="ja-JP" sz="2000" kern="0" dirty="0" smtClean="0">
                <a:solidFill>
                  <a:srgbClr val="FFFFCC"/>
                </a:solidFill>
              </a:rPr>
            </a:br>
            <a:r>
              <a:rPr lang="en-US" altLang="ja-JP" sz="2000" kern="0" dirty="0" smtClean="0">
                <a:solidFill>
                  <a:srgbClr val="FFFFCC"/>
                </a:solidFill>
              </a:rPr>
              <a:t>				Takuma Nakamura,</a:t>
            </a:r>
            <a:r>
              <a:rPr lang="ja-JP" altLang="en-US" sz="2000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Takuya </a:t>
            </a:r>
            <a:r>
              <a:rPr lang="en-US" altLang="ja-JP" sz="2000" kern="0" dirty="0">
                <a:solidFill>
                  <a:srgbClr val="FFFFCC"/>
                </a:solidFill>
              </a:rPr>
              <a:t>Shimada </a:t>
            </a:r>
            <a:r>
              <a:rPr lang="ja-JP" altLang="en-US" sz="2000" kern="0" dirty="0" smtClean="0">
                <a:solidFill>
                  <a:srgbClr val="FFFFCC"/>
                </a:solidFill>
              </a:rPr>
              <a:t>（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Kobe</a:t>
            </a:r>
            <a:r>
              <a:rPr lang="ja-JP" altLang="en-US" sz="2000" kern="0" dirty="0" smtClean="0">
                <a:solidFill>
                  <a:srgbClr val="FFFFCC"/>
                </a:solidFill>
              </a:rPr>
              <a:t>）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/>
            </a:r>
            <a:br>
              <a:rPr lang="en-US" altLang="ja-JP" sz="2000" kern="0" dirty="0" smtClean="0">
                <a:solidFill>
                  <a:srgbClr val="FFFFCC"/>
                </a:solidFill>
              </a:rPr>
            </a:br>
            <a:r>
              <a:rPr lang="ja-JP" altLang="en-US" sz="2646" kern="0" dirty="0" smtClean="0">
                <a:solidFill>
                  <a:srgbClr val="FFFFCC"/>
                </a:solidFill>
              </a:rPr>
              <a:t>　　　　　</a:t>
            </a:r>
            <a:endParaRPr lang="en-US" altLang="ja-JP" sz="2646" kern="0" dirty="0" smtClean="0">
              <a:solidFill>
                <a:srgbClr val="FFFFCC"/>
              </a:solidFill>
            </a:endParaRPr>
          </a:p>
          <a:p>
            <a:pPr marL="1008126" lvl="2" indent="0">
              <a:buNone/>
            </a:pPr>
            <a:r>
              <a:rPr lang="en-US" altLang="ja-JP" sz="2646" kern="0" dirty="0">
                <a:solidFill>
                  <a:srgbClr val="FFFFCC"/>
                </a:solidFill>
              </a:rPr>
              <a:t>	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	      France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　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Daniel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Santos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>
                <a:solidFill>
                  <a:srgbClr val="FFFFCC"/>
                </a:solidFill>
              </a:rPr>
              <a:t>(LPSC/IN2P3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)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(PI)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　　　　　　　　　　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/>
            </a:r>
            <a:br>
              <a:rPr lang="en-US" altLang="ja-JP" sz="2646" kern="0" dirty="0" smtClean="0">
                <a:solidFill>
                  <a:srgbClr val="FFFFCC"/>
                </a:solidFill>
              </a:rPr>
            </a:br>
            <a:r>
              <a:rPr lang="en-US" altLang="ja-JP" sz="2646" kern="0" dirty="0" smtClean="0">
                <a:solidFill>
                  <a:srgbClr val="FFFFCC"/>
                </a:solidFill>
              </a:rPr>
              <a:t>			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	</a:t>
            </a:r>
            <a:r>
              <a:rPr lang="en-US" altLang="ja-JP" sz="2000" kern="0" dirty="0" err="1" smtClean="0">
                <a:solidFill>
                  <a:srgbClr val="FFFFCC"/>
                </a:solidFill>
              </a:rPr>
              <a:t>Charling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 Tao</a:t>
            </a:r>
            <a:r>
              <a:rPr lang="en-US" altLang="ja-JP" sz="2000" kern="0" dirty="0">
                <a:solidFill>
                  <a:srgbClr val="FFFFCC"/>
                </a:solidFill>
              </a:rPr>
              <a:t> 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(CPPM/IN2P3</a:t>
            </a:r>
            <a:r>
              <a:rPr lang="en-US" altLang="ja-JP" sz="2000" kern="0" dirty="0">
                <a:solidFill>
                  <a:srgbClr val="FFFFCC"/>
                </a:solidFill>
              </a:rPr>
              <a:t>)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,</a:t>
            </a:r>
            <a:r>
              <a:rPr lang="ja-JP" altLang="en-US" sz="2000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000" kern="0" dirty="0" err="1" smtClean="0">
                <a:solidFill>
                  <a:srgbClr val="FFFFCC"/>
                </a:solidFill>
              </a:rPr>
              <a:t>Fabrice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000" kern="0" dirty="0" err="1" smtClean="0">
                <a:solidFill>
                  <a:srgbClr val="FFFFCC"/>
                </a:solidFill>
              </a:rPr>
              <a:t>Naraghi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,</a:t>
            </a:r>
            <a:r>
              <a:rPr lang="ja-JP" altLang="en-US" sz="2000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/>
            </a:r>
            <a:br>
              <a:rPr lang="en-US" altLang="ja-JP" sz="2000" kern="0" dirty="0" smtClean="0">
                <a:solidFill>
                  <a:srgbClr val="FFFFCC"/>
                </a:solidFill>
              </a:rPr>
            </a:br>
            <a:r>
              <a:rPr lang="en-US" altLang="ja-JP" sz="2000" kern="0" dirty="0" smtClean="0">
                <a:solidFill>
                  <a:srgbClr val="FFFFCC"/>
                </a:solidFill>
              </a:rPr>
              <a:t>				Olivier </a:t>
            </a:r>
            <a:r>
              <a:rPr lang="en-US" altLang="ja-JP" sz="2000" kern="0" dirty="0" err="1" smtClean="0">
                <a:solidFill>
                  <a:srgbClr val="FFFFCC"/>
                </a:solidFill>
              </a:rPr>
              <a:t>Guillaudin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,</a:t>
            </a:r>
            <a:r>
              <a:rPr lang="ja-JP" altLang="en-US" sz="2000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000" kern="0" dirty="0" smtClean="0">
                <a:solidFill>
                  <a:srgbClr val="FFFFCC"/>
                </a:solidFill>
              </a:rPr>
              <a:t>Jean-François </a:t>
            </a:r>
            <a:r>
              <a:rPr lang="en-US" altLang="ja-JP" sz="2000" kern="0" dirty="0" err="1" smtClean="0">
                <a:solidFill>
                  <a:srgbClr val="FFFFCC"/>
                </a:solidFill>
              </a:rPr>
              <a:t>Muraz</a:t>
            </a:r>
            <a:r>
              <a:rPr lang="en-US" altLang="ja-JP" sz="2000" kern="0" dirty="0">
                <a:solidFill>
                  <a:srgbClr val="FFFFCC"/>
                </a:solidFill>
              </a:rPr>
              <a:t> (LPSC/IN2P3)</a:t>
            </a:r>
            <a:r>
              <a:rPr lang="ja-JP" altLang="en-US" sz="2000" kern="0" dirty="0">
                <a:solidFill>
                  <a:srgbClr val="FFFFCC"/>
                </a:solidFill>
              </a:rPr>
              <a:t> </a:t>
            </a:r>
            <a:endParaRPr lang="en-US" altLang="ja-JP" sz="2000" kern="0" dirty="0">
              <a:solidFill>
                <a:srgbClr val="FFFFCC"/>
              </a:solidFill>
            </a:endParaRPr>
          </a:p>
          <a:p>
            <a:pPr marL="1008126" lvl="2" indent="0">
              <a:buNone/>
            </a:pPr>
            <a:r>
              <a:rPr lang="en-US" altLang="ja-JP" sz="2646" kern="0" dirty="0" smtClean="0">
                <a:solidFill>
                  <a:srgbClr val="FFFFCC"/>
                </a:solidFill>
              </a:rPr>
              <a:t/>
            </a:r>
            <a:br>
              <a:rPr lang="en-US" altLang="ja-JP" sz="2646" kern="0" dirty="0" smtClean="0">
                <a:solidFill>
                  <a:srgbClr val="FFFFCC"/>
                </a:solidFill>
              </a:rPr>
            </a:br>
            <a:r>
              <a:rPr lang="en-US" altLang="ja-JP" sz="2646" kern="0" dirty="0" smtClean="0">
                <a:solidFill>
                  <a:srgbClr val="FFFFCC"/>
                </a:solidFill>
              </a:rPr>
              <a:t>Funding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request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(</a:t>
            </a:r>
            <a:r>
              <a:rPr lang="en-US" altLang="ja-JP" sz="2646" kern="0" dirty="0">
                <a:solidFill>
                  <a:srgbClr val="FFFFCC"/>
                </a:solidFill>
              </a:rPr>
              <a:t>2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019-2020)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：</a:t>
            </a:r>
            <a:r>
              <a:rPr lang="ja-JP" altLang="en-US" sz="2646" kern="0" dirty="0">
                <a:solidFill>
                  <a:srgbClr val="FFFFCC"/>
                </a:solidFill>
              </a:rPr>
              <a:t>　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	Japan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1700k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\</a:t>
            </a:r>
            <a:br>
              <a:rPr lang="en-US" altLang="ja-JP" sz="2646" kern="0" dirty="0" smtClean="0">
                <a:solidFill>
                  <a:srgbClr val="FFFFCC"/>
                </a:solidFill>
              </a:rPr>
            </a:br>
            <a:r>
              <a:rPr lang="en-US" altLang="ja-JP" sz="2646" kern="0" dirty="0" smtClean="0">
                <a:solidFill>
                  <a:srgbClr val="FFFFCC"/>
                </a:solidFill>
              </a:rPr>
              <a:t>						France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</a:t>
            </a:r>
            <a:r>
              <a:rPr lang="en-US" altLang="ja-JP" sz="2646" kern="0" dirty="0" smtClean="0">
                <a:solidFill>
                  <a:srgbClr val="FFFFCC"/>
                </a:solidFill>
              </a:rPr>
              <a:t>5k</a:t>
            </a:r>
            <a:r>
              <a:rPr lang="ja-JP" altLang="en-US" sz="2646" kern="0" dirty="0" smtClean="0">
                <a:solidFill>
                  <a:srgbClr val="FFFFCC"/>
                </a:solidFill>
              </a:rPr>
              <a:t> €</a:t>
            </a:r>
            <a:endParaRPr lang="en-US" altLang="ja-JP" sz="2646" kern="0" dirty="0">
              <a:solidFill>
                <a:srgbClr val="FFFFCC"/>
              </a:solidFill>
            </a:endParaRPr>
          </a:p>
          <a:p>
            <a:pPr marL="1008126" lvl="2" indent="0">
              <a:buNone/>
            </a:pPr>
            <a:endParaRPr lang="en-US" altLang="ja-JP" sz="2646" kern="0" dirty="0">
              <a:solidFill>
                <a:srgbClr val="FFFFCC"/>
              </a:solidFill>
            </a:endParaRPr>
          </a:p>
        </p:txBody>
      </p:sp>
      <p:sp>
        <p:nvSpPr>
          <p:cNvPr id="40" name="タイトル 1"/>
          <p:cNvSpPr>
            <a:spLocks noGrp="1"/>
          </p:cNvSpPr>
          <p:nvPr>
            <p:ph type="title"/>
          </p:nvPr>
        </p:nvSpPr>
        <p:spPr>
          <a:xfrm>
            <a:off x="-506022" y="-221774"/>
            <a:ext cx="6140754" cy="1194094"/>
          </a:xfrm>
        </p:spPr>
        <p:txBody>
          <a:bodyPr/>
          <a:lstStyle/>
          <a:p>
            <a:r>
              <a:rPr kumimoji="1" lang="en-US" altLang="ja-JP" sz="4000" dirty="0" smtClean="0"/>
              <a:t>proposal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overview</a:t>
            </a:r>
            <a:endParaRPr kumimoji="1" lang="ja-JP" altLang="en-US" sz="4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4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41932" y="0"/>
            <a:ext cx="4838380" cy="938572"/>
          </a:xfrm>
        </p:spPr>
        <p:txBody>
          <a:bodyPr/>
          <a:lstStyle/>
          <a:p>
            <a:r>
              <a:rPr kumimoji="1" lang="en-US" altLang="ja-JP" dirty="0" smtClean="0"/>
              <a:t>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2124" y="938572"/>
            <a:ext cx="10531276" cy="2565574"/>
          </a:xfrm>
        </p:spPr>
        <p:txBody>
          <a:bodyPr/>
          <a:lstStyle/>
          <a:p>
            <a:r>
              <a:rPr kumimoji="1" lang="en-US" altLang="ja-JP" sz="3200" dirty="0" smtClean="0"/>
              <a:t>Miuchi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and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Santos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are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leading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two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major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direction-sensitive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experiments: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ja-JP" altLang="en-US" sz="3200" dirty="0" smtClean="0"/>
              <a:t>　</a:t>
            </a:r>
            <a:r>
              <a:rPr kumimoji="1" lang="en-US" altLang="ja-JP" sz="3200" dirty="0" smtClean="0"/>
              <a:t>NEWAGE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and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MIMAC</a:t>
            </a:r>
          </a:p>
          <a:p>
            <a:pPr lvl="1"/>
            <a:r>
              <a:rPr kumimoji="1" lang="en-US" altLang="ja-JP" sz="2759" dirty="0" smtClean="0"/>
              <a:t>Both</a:t>
            </a:r>
            <a:r>
              <a:rPr kumimoji="1" lang="ja-JP" altLang="en-US" sz="2759" dirty="0" smtClean="0"/>
              <a:t> </a:t>
            </a:r>
            <a:r>
              <a:rPr kumimoji="1" lang="en-US" altLang="ja-JP" sz="2759" dirty="0" smtClean="0"/>
              <a:t>use</a:t>
            </a:r>
            <a:r>
              <a:rPr kumimoji="1" lang="ja-JP" altLang="en-US" sz="2759" dirty="0" smtClean="0"/>
              <a:t> </a:t>
            </a:r>
            <a:r>
              <a:rPr kumimoji="1" lang="en-US" altLang="ja-JP" sz="2759" dirty="0" smtClean="0"/>
              <a:t>MPGD</a:t>
            </a:r>
            <a:r>
              <a:rPr kumimoji="1" lang="ja-JP" altLang="en-US" sz="2759" dirty="0" smtClean="0"/>
              <a:t> </a:t>
            </a:r>
            <a:r>
              <a:rPr kumimoji="1" lang="en-US" altLang="ja-JP" sz="2759" dirty="0" smtClean="0"/>
              <a:t>(micro-patterned</a:t>
            </a:r>
            <a:r>
              <a:rPr kumimoji="1" lang="ja-JP" altLang="en-US" sz="2759" dirty="0" smtClean="0"/>
              <a:t> </a:t>
            </a:r>
            <a:r>
              <a:rPr kumimoji="1" lang="en-US" altLang="ja-JP" sz="2759" dirty="0" smtClean="0"/>
              <a:t>gaseous</a:t>
            </a:r>
            <a:r>
              <a:rPr kumimoji="1" lang="ja-JP" altLang="en-US" sz="2759" dirty="0" smtClean="0"/>
              <a:t> </a:t>
            </a:r>
            <a:r>
              <a:rPr kumimoji="1" lang="en-US" altLang="ja-JP" sz="2759" dirty="0" smtClean="0"/>
              <a:t>detectors)</a:t>
            </a:r>
          </a:p>
          <a:p>
            <a:pPr lvl="1"/>
            <a:r>
              <a:rPr kumimoji="1" lang="en-US" altLang="ja-JP" sz="2759" dirty="0" smtClean="0"/>
              <a:t>No</a:t>
            </a:r>
            <a:r>
              <a:rPr kumimoji="1" lang="ja-JP" altLang="en-US" sz="2759" dirty="0" smtClean="0"/>
              <a:t> </a:t>
            </a:r>
            <a:r>
              <a:rPr kumimoji="1" lang="en-US" altLang="ja-JP" sz="2759" dirty="0" smtClean="0"/>
              <a:t>co-working</a:t>
            </a:r>
            <a:r>
              <a:rPr kumimoji="1" lang="ja-JP" altLang="en-US" sz="2759" dirty="0" smtClean="0"/>
              <a:t> </a:t>
            </a:r>
            <a:r>
              <a:rPr kumimoji="1" lang="en-US" altLang="ja-JP" sz="2759" dirty="0" smtClean="0"/>
              <a:t>before</a:t>
            </a:r>
            <a:endParaRPr kumimoji="1" lang="ja-JP" altLang="en-US" sz="2759" dirty="0"/>
          </a:p>
        </p:txBody>
      </p:sp>
      <p:sp>
        <p:nvSpPr>
          <p:cNvPr id="19" name="スライド番号プレースホルダー 6"/>
          <p:cNvSpPr>
            <a:spLocks noGrp="1"/>
          </p:cNvSpPr>
          <p:nvPr>
            <p:ph type="sldNum" sz="quarter" idx="11"/>
          </p:nvPr>
        </p:nvSpPr>
        <p:spPr>
          <a:xfrm>
            <a:off x="7736007" y="6955662"/>
            <a:ext cx="2495127" cy="504084"/>
          </a:xfrm>
        </p:spPr>
        <p:txBody>
          <a:bodyPr/>
          <a:lstStyle/>
          <a:p>
            <a:pPr defTabSz="1008126">
              <a:defRPr/>
            </a:pPr>
            <a:fld id="{5F8C8781-D444-4204-AC47-BE86A46DD2EC}" type="slidenum">
              <a:rPr kumimoji="0" lang="en-US" altLang="ja-JP" smtClean="0">
                <a:solidFill>
                  <a:srgbClr val="FFFFFF"/>
                </a:solidFill>
              </a:rPr>
              <a:t>5</a:t>
            </a:fld>
            <a:endParaRPr kumimoji="0" lang="en-US" altLang="ja-JP" dirty="0">
              <a:solidFill>
                <a:srgbClr val="FFFFFF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b="20401"/>
          <a:stretch/>
        </p:blipFill>
        <p:spPr>
          <a:xfrm>
            <a:off x="6594584" y="3579133"/>
            <a:ext cx="3892842" cy="3433757"/>
          </a:xfrm>
          <a:prstGeom prst="rect">
            <a:avLst/>
          </a:prstGeom>
        </p:spPr>
      </p:pic>
      <p:grpSp>
        <p:nvGrpSpPr>
          <p:cNvPr id="5" name="グループ化 57"/>
          <p:cNvGrpSpPr>
            <a:grpSpLocks/>
          </p:cNvGrpSpPr>
          <p:nvPr/>
        </p:nvGrpSpPr>
        <p:grpSpPr bwMode="auto">
          <a:xfrm>
            <a:off x="434571" y="3592209"/>
            <a:ext cx="5051489" cy="3021698"/>
            <a:chOff x="8007216" y="18229670"/>
            <a:chExt cx="4756936" cy="2844834"/>
          </a:xfrm>
        </p:grpSpPr>
        <p:pic>
          <p:nvPicPr>
            <p:cNvPr id="6" name="Picture 5" descr="C:\Users\kiseki\Dropbox\カメラアップロード\2013-01-18 23.05.3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216" y="18229670"/>
              <a:ext cx="4756936" cy="2844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線矢印コネクタ 39"/>
            <p:cNvCxnSpPr>
              <a:cxnSpLocks noChangeShapeType="1"/>
            </p:cNvCxnSpPr>
            <p:nvPr/>
          </p:nvCxnSpPr>
          <p:spPr bwMode="auto">
            <a:xfrm flipV="1">
              <a:off x="8606299" y="18753320"/>
              <a:ext cx="1616078" cy="234424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テキスト ボックス 69"/>
          <p:cNvSpPr txBox="1">
            <a:spLocks noChangeArrowheads="1"/>
          </p:cNvSpPr>
          <p:nvPr/>
        </p:nvSpPr>
        <p:spPr bwMode="auto">
          <a:xfrm>
            <a:off x="2541771" y="5975765"/>
            <a:ext cx="2777714" cy="91640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692" tIns="0" rIns="39692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>
                <a:solidFill>
                  <a:schemeClr val="bg1"/>
                </a:solidFill>
                <a:latin typeface="Symbol" pitchFamily="18" charset="2"/>
                <a:ea typeface="ＭＳ Ｐゴシック" charset="-128"/>
              </a:rPr>
              <a:t>m</a:t>
            </a: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-PIC (400</a:t>
            </a:r>
            <a:r>
              <a:rPr lang="en-US" altLang="ja-JP" sz="1985" b="1" dirty="0">
                <a:solidFill>
                  <a:schemeClr val="bg1"/>
                </a:solidFill>
                <a:latin typeface="Symbol" pitchFamily="18" charset="2"/>
                <a:ea typeface="ＭＳ Ｐゴシック" charset="-128"/>
              </a:rPr>
              <a:t>m</a:t>
            </a:r>
            <a:r>
              <a:rPr lang="en-US" altLang="ja-JP" sz="1985" b="1" dirty="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m pitch)</a:t>
            </a:r>
          </a:p>
          <a:p>
            <a:pPr eaLnBrk="1" hangingPunct="1">
              <a:buFont typeface="Arial" charset="0"/>
              <a:buChar char="•"/>
            </a:pPr>
            <a:r>
              <a:rPr lang="ja-JP" altLang="en-US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</a:t>
            </a:r>
            <a:r>
              <a:rPr lang="en-US" altLang="ja-JP" sz="1985" b="1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direction-sensitive </a:t>
            </a: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limit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sz="1985" b="1" dirty="0">
                <a:solidFill>
                  <a:srgbClr val="FF0000"/>
                </a:solidFill>
                <a:latin typeface="Calibri" pitchFamily="34" charset="0"/>
                <a:ea typeface="ＭＳ Ｐゴシック" charset="-128"/>
              </a:rPr>
              <a:t> Underground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61159" y="3579133"/>
            <a:ext cx="2617989" cy="553998"/>
          </a:xfrm>
          <a:prstGeom prst="rect">
            <a:avLst/>
          </a:prstGeom>
          <a:solidFill>
            <a:schemeClr val="accent1">
              <a:lumMod val="10000"/>
            </a:schemeClr>
          </a:solidFill>
        </p:spPr>
        <p:txBody>
          <a:bodyPr wrap="square" t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b="1" dirty="0" smtClean="0">
                <a:latin typeface="Calibri"/>
                <a:ea typeface="ＭＳ Ｐゴシック"/>
              </a:rPr>
              <a:t>MIMAC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dirty="0" err="1" smtClean="0">
                <a:latin typeface="Calibri"/>
                <a:ea typeface="ＭＳ Ｐゴシック"/>
              </a:rPr>
              <a:t>Moderne</a:t>
            </a:r>
            <a:r>
              <a:rPr lang="ja-JP" altLang="en-US" b="1" dirty="0" smtClean="0">
                <a:latin typeface="Calibri"/>
                <a:ea typeface="ＭＳ Ｐゴシック"/>
              </a:rPr>
              <a:t> </a:t>
            </a:r>
            <a:r>
              <a:rPr lang="en-US" altLang="ja-JP" b="1" dirty="0" smtClean="0">
                <a:latin typeface="Calibri"/>
                <a:ea typeface="ＭＳ Ｐゴシック"/>
              </a:rPr>
              <a:t>underground</a:t>
            </a:r>
            <a:endParaRPr kumimoji="1" lang="en-US" altLang="ja-JP" dirty="0"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0832319">
            <a:off x="1942023" y="4870187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30cm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156696" y="6504365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10cm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8965663" y="6221584"/>
            <a:ext cx="660587" cy="18816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8457748" y="5901827"/>
            <a:ext cx="507915" cy="35361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881597" y="6135647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25cm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3545049" y="4368356"/>
            <a:ext cx="1171383" cy="21951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 rot="20832319">
            <a:off x="3873661" y="4540575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40cm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75024" y="3522163"/>
            <a:ext cx="2615492" cy="553998"/>
          </a:xfrm>
          <a:prstGeom prst="rect">
            <a:avLst/>
          </a:prstGeom>
          <a:solidFill>
            <a:schemeClr val="accent1">
              <a:lumMod val="10000"/>
            </a:schemeClr>
          </a:solidFill>
        </p:spPr>
        <p:txBody>
          <a:bodyPr wrap="square" t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b="1" dirty="0" smtClean="0">
                <a:latin typeface="Calibri"/>
                <a:ea typeface="ＭＳ Ｐゴシック"/>
              </a:rPr>
              <a:t>NEWAGE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dirty="0" smtClean="0">
                <a:latin typeface="Calibri"/>
                <a:ea typeface="ＭＳ Ｐゴシック"/>
              </a:rPr>
              <a:t>Kamioka</a:t>
            </a:r>
            <a:r>
              <a:rPr lang="ja-JP" altLang="en-US" b="1" dirty="0" smtClean="0">
                <a:latin typeface="Calibri"/>
                <a:ea typeface="ＭＳ Ｐゴシック"/>
              </a:rPr>
              <a:t> </a:t>
            </a:r>
            <a:r>
              <a:rPr lang="en-US" altLang="ja-JP" b="1" dirty="0" smtClean="0">
                <a:latin typeface="Calibri"/>
                <a:ea typeface="ＭＳ Ｐゴシック"/>
              </a:rPr>
              <a:t>underground</a:t>
            </a:r>
            <a:endParaRPr kumimoji="1" lang="en-US" altLang="ja-JP" dirty="0">
              <a:latin typeface="Calibri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34571" y="7083707"/>
            <a:ext cx="260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PTEP</a:t>
            </a:r>
            <a:r>
              <a:rPr lang="ja-JP" altLang="en-US" dirty="0" smtClean="0"/>
              <a:t> </a:t>
            </a:r>
            <a:r>
              <a:rPr lang="en-US" altLang="ja-JP" dirty="0" smtClean="0"/>
              <a:t>(2015</a:t>
            </a:r>
            <a:r>
              <a:rPr lang="en-US" altLang="ja-JP" dirty="0"/>
              <a:t>) 043F01s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0851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6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00" y="237375"/>
            <a:ext cx="9769073" cy="729375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178348" y="6588943"/>
            <a:ext cx="784887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We</a:t>
            </a:r>
            <a:r>
              <a:rPr kumimoji="1" lang="ja-JP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are</a:t>
            </a:r>
            <a:r>
              <a:rPr kumimoji="1" lang="ja-JP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in</a:t>
            </a:r>
            <a:r>
              <a:rPr kumimoji="1" lang="ja-JP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the</a:t>
            </a:r>
            <a:r>
              <a:rPr kumimoji="1" lang="ja-JP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same</a:t>
            </a:r>
            <a:r>
              <a:rPr kumimoji="1" lang="ja-JP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“CYGNUS”</a:t>
            </a:r>
            <a:r>
              <a:rPr kumimoji="1" lang="ja-JP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community.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Bi-</a:t>
            </a:r>
            <a:r>
              <a:rPr lang="en-US" altLang="ja-JP" dirty="0" err="1" smtClean="0">
                <a:solidFill>
                  <a:srgbClr val="FF0000"/>
                </a:solidFill>
              </a:rPr>
              <a:t>annnual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workshop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2007-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>
                <a:solidFill>
                  <a:srgbClr val="FF0000"/>
                </a:solidFill>
              </a:rPr>
              <a:t>This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TYL/FJPPL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would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be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a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good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kick-off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for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a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important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collaborative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work.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下矢印 1"/>
          <p:cNvSpPr/>
          <p:nvPr/>
        </p:nvSpPr>
        <p:spPr bwMode="auto">
          <a:xfrm rot="8264830">
            <a:off x="4225928" y="4412285"/>
            <a:ext cx="504056" cy="288032"/>
          </a:xfrm>
          <a:prstGeom prst="downArrow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下矢印 6"/>
          <p:cNvSpPr/>
          <p:nvPr/>
        </p:nvSpPr>
        <p:spPr bwMode="auto">
          <a:xfrm rot="8264830">
            <a:off x="5819399" y="4344726"/>
            <a:ext cx="504056" cy="288032"/>
          </a:xfrm>
          <a:prstGeom prst="downArrow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0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4132" y="180231"/>
            <a:ext cx="4806600" cy="1296144"/>
          </a:xfrm>
        </p:spPr>
        <p:txBody>
          <a:bodyPr/>
          <a:lstStyle/>
          <a:p>
            <a:r>
              <a:rPr kumimoji="1" lang="en-US" altLang="ja-JP" dirty="0" smtClean="0"/>
              <a:t>pre-works</a:t>
            </a:r>
          </a:p>
          <a:p>
            <a:pPr lvl="1"/>
            <a:r>
              <a:rPr kumimoji="1" lang="en-US" altLang="ja-JP" dirty="0" smtClean="0"/>
              <a:t>2×review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papers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08126">
              <a:defRPr/>
            </a:pPr>
            <a:fld id="{762624AD-5318-49CF-95F4-02319F86E01B}" type="slidenum">
              <a:rPr kumimoji="0" lang="ja-JP" altLang="en-US" smtClean="0">
                <a:solidFill>
                  <a:srgbClr val="FFFFFF"/>
                </a:solidFill>
                <a:latin typeface="Arial" charset="0"/>
              </a:rPr>
              <a:pPr defTabSz="1008126">
                <a:defRPr/>
              </a:pPr>
              <a:t>7</a:t>
            </a:fld>
            <a:endParaRPr kumimoji="0" lang="en-US" altLang="ja-JP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94" y="1476375"/>
            <a:ext cx="4821238" cy="185570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9" y="3428847"/>
            <a:ext cx="5154301" cy="400400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975" y="1843167"/>
            <a:ext cx="4367700" cy="3161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117" y="1352177"/>
            <a:ext cx="2170098" cy="328967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 bwMode="auto">
          <a:xfrm>
            <a:off x="3114452" y="5430848"/>
            <a:ext cx="1008112" cy="23877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2322364" y="6222936"/>
            <a:ext cx="1008112" cy="23877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8947100" y="3715375"/>
            <a:ext cx="1008112" cy="23877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7062245" y="4268692"/>
            <a:ext cx="660719" cy="23877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8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989822" y="-141897"/>
            <a:ext cx="8288062" cy="1256711"/>
          </a:xfrm>
        </p:spPr>
        <p:txBody>
          <a:bodyPr/>
          <a:lstStyle/>
          <a:p>
            <a:r>
              <a:rPr kumimoji="1" lang="en-US" altLang="ja-JP" sz="4000" dirty="0" smtClean="0"/>
              <a:t>NEWAGE:</a:t>
            </a:r>
            <a:r>
              <a:rPr kumimoji="1" lang="ja-JP" altLang="en-US" sz="4000" dirty="0" smtClean="0"/>
              <a:t> </a:t>
            </a:r>
            <a:r>
              <a:rPr kumimoji="1" lang="en-US" altLang="ja-JP" sz="4000" dirty="0" smtClean="0"/>
              <a:t>3D-tracking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6761" y="1603610"/>
            <a:ext cx="10300761" cy="6245634"/>
          </a:xfrm>
        </p:spPr>
        <p:txBody>
          <a:bodyPr/>
          <a:lstStyle/>
          <a:p>
            <a:r>
              <a:rPr kumimoji="1" lang="en-US" altLang="ja-JP" sz="3200" dirty="0" smtClean="0"/>
              <a:t>μ-PIC(MPGD)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based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TPC</a:t>
            </a:r>
            <a:r>
              <a:rPr kumimoji="1" lang="ja-JP" altLang="en-US" sz="3200" dirty="0" smtClean="0"/>
              <a:t> </a:t>
            </a:r>
            <a:endParaRPr kumimoji="1" lang="en-US" altLang="ja-JP" sz="3200" dirty="0" smtClean="0"/>
          </a:p>
          <a:p>
            <a:pPr lvl="1"/>
            <a:r>
              <a:rPr kumimoji="1" lang="en-US" altLang="ja-JP" sz="2400" dirty="0" smtClean="0"/>
              <a:t>3-D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tracks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SKYMAP</a:t>
            </a:r>
          </a:p>
          <a:p>
            <a:r>
              <a:rPr kumimoji="1" lang="en-US" altLang="ja-JP" sz="3200" dirty="0" smtClean="0"/>
              <a:t>CF</a:t>
            </a:r>
            <a:r>
              <a:rPr kumimoji="1" lang="en-US" altLang="ja-JP" sz="3200" baseline="-25000" dirty="0" smtClean="0"/>
              <a:t>4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gas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for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search</a:t>
            </a:r>
          </a:p>
          <a:p>
            <a:endParaRPr kumimoji="1" lang="en-US" altLang="ja-JP" dirty="0"/>
          </a:p>
          <a:p>
            <a:r>
              <a:rPr kumimoji="1" lang="en-US" altLang="ja-JP" sz="3200" dirty="0" smtClean="0"/>
              <a:t>Proposal</a:t>
            </a:r>
            <a:r>
              <a:rPr kumimoji="1" lang="ja-JP" altLang="en-US" sz="3200" dirty="0" smtClean="0"/>
              <a:t> </a:t>
            </a:r>
            <a:r>
              <a:rPr kumimoji="1" lang="ja-JP" altLang="en-US" dirty="0"/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PLB </a:t>
            </a:r>
            <a:r>
              <a:rPr lang="en-US" altLang="ja-JP" sz="2000" dirty="0">
                <a:solidFill>
                  <a:schemeClr val="tx1"/>
                </a:solidFill>
              </a:rPr>
              <a:t>578 (2004) </a:t>
            </a:r>
            <a:r>
              <a:rPr lang="en-US" altLang="ja-JP" sz="2000" dirty="0" smtClean="0">
                <a:solidFill>
                  <a:schemeClr val="tx1"/>
                </a:solidFill>
              </a:rPr>
              <a:t>241</a:t>
            </a:r>
            <a:endParaRPr kumimoji="1" lang="en-US" altLang="ja-JP" sz="2000" dirty="0">
              <a:solidFill>
                <a:schemeClr val="tx1"/>
              </a:solidFill>
            </a:endParaRPr>
          </a:p>
          <a:p>
            <a:r>
              <a:rPr kumimoji="1" lang="en-US" altLang="ja-JP" sz="3200" dirty="0" smtClean="0"/>
              <a:t>First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direction-sensitive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limits</a:t>
            </a:r>
          </a:p>
          <a:p>
            <a:pPr marL="504063" lvl="1" indent="0">
              <a:buNone/>
            </a:pPr>
            <a:r>
              <a:rPr kumimoji="1" lang="ja-JP" altLang="en-US" dirty="0" smtClean="0">
                <a:solidFill>
                  <a:schemeClr val="tx1"/>
                </a:solidFill>
              </a:rPr>
              <a:t>　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PLB654</a:t>
            </a:r>
            <a:r>
              <a:rPr kumimoji="1" lang="ja-JP" altLang="en-US" sz="2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(2007)</a:t>
            </a:r>
            <a:r>
              <a:rPr kumimoji="1" lang="ja-JP" altLang="en-US" sz="20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58</a:t>
            </a:r>
          </a:p>
          <a:p>
            <a:r>
              <a:rPr kumimoji="1" lang="en-US" altLang="ja-JP" sz="3200" dirty="0" smtClean="0"/>
              <a:t>Underground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results</a:t>
            </a: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chemeClr val="tx1"/>
                </a:solidFill>
              </a:rPr>
              <a:t>       </a:t>
            </a:r>
            <a:r>
              <a:rPr kumimoji="1" lang="en-US" altLang="ja-JP" sz="2000" dirty="0">
                <a:solidFill>
                  <a:schemeClr val="tx1"/>
                </a:solidFill>
              </a:rPr>
              <a:t>PLB686</a:t>
            </a:r>
            <a:r>
              <a:rPr kumimoji="1" lang="ja-JP" altLang="en-US" sz="2000" dirty="0">
                <a:solidFill>
                  <a:schemeClr val="tx1"/>
                </a:solidFill>
              </a:rPr>
              <a:t> </a:t>
            </a:r>
            <a:r>
              <a:rPr kumimoji="1" lang="en-US" altLang="ja-JP" sz="2000" dirty="0">
                <a:solidFill>
                  <a:schemeClr val="tx1"/>
                </a:solidFill>
              </a:rPr>
              <a:t>(2010)</a:t>
            </a:r>
            <a:r>
              <a:rPr kumimoji="1" lang="ja-JP" altLang="en-US" sz="2000" dirty="0">
                <a:solidFill>
                  <a:schemeClr val="tx1"/>
                </a:solidFill>
              </a:rPr>
              <a:t> </a:t>
            </a:r>
            <a:r>
              <a:rPr kumimoji="1" lang="en-US" altLang="ja-JP" sz="2000" dirty="0">
                <a:solidFill>
                  <a:schemeClr val="tx1"/>
                </a:solidFill>
              </a:rPr>
              <a:t>11,</a:t>
            </a:r>
            <a:r>
              <a:rPr kumimoji="1" lang="ja-JP" altLang="en-US" sz="2000" dirty="0">
                <a:solidFill>
                  <a:schemeClr val="tx1"/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tx1"/>
                </a:solidFill>
              </a:rPr>
              <a:t>PTEP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chemeClr val="tx1"/>
                </a:solidFill>
              </a:rPr>
              <a:t>(2015) 043F01s</a:t>
            </a:r>
            <a:endParaRPr kumimoji="1" lang="en-US" altLang="ja-JP" sz="2000" dirty="0">
              <a:solidFill>
                <a:schemeClr val="tx1"/>
              </a:solidFill>
            </a:endParaRPr>
          </a:p>
          <a:p>
            <a:r>
              <a:rPr kumimoji="1" lang="en-US" altLang="ja-JP" sz="3200" dirty="0" smtClean="0"/>
              <a:t>Phase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for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“low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BG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detector”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3201" y="896116"/>
            <a:ext cx="7105038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8126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764" b="1" dirty="0">
                <a:solidFill>
                  <a:srgbClr val="FFFF00"/>
                </a:solidFill>
                <a:latin typeface="Calibri"/>
              </a:rPr>
              <a:t>Ne</a:t>
            </a:r>
            <a:r>
              <a:rPr lang="en-US" altLang="ja-JP" sz="1764" b="1" dirty="0">
                <a:solidFill>
                  <a:prstClr val="white"/>
                </a:solidFill>
                <a:latin typeface="Calibri"/>
              </a:rPr>
              <a:t>w general </a:t>
            </a:r>
            <a:r>
              <a:rPr lang="en-US" altLang="ja-JP" sz="1764" b="1" dirty="0">
                <a:solidFill>
                  <a:srgbClr val="FFFF00"/>
                </a:solidFill>
                <a:latin typeface="Calibri"/>
              </a:rPr>
              <a:t>W</a:t>
            </a:r>
            <a:r>
              <a:rPr lang="en-US" altLang="ja-JP" sz="1764" b="1" dirty="0">
                <a:solidFill>
                  <a:prstClr val="white"/>
                </a:solidFill>
                <a:latin typeface="Calibri"/>
              </a:rPr>
              <a:t>IMP search with an </a:t>
            </a:r>
            <a:r>
              <a:rPr lang="en-US" altLang="ja-JP" sz="1764" b="1" dirty="0">
                <a:solidFill>
                  <a:srgbClr val="FFFF00"/>
                </a:solidFill>
                <a:latin typeface="Calibri"/>
              </a:rPr>
              <a:t>A</a:t>
            </a:r>
            <a:r>
              <a:rPr lang="en-US" altLang="ja-JP" sz="1764" b="1" dirty="0">
                <a:solidFill>
                  <a:prstClr val="white"/>
                </a:solidFill>
                <a:latin typeface="Calibri"/>
              </a:rPr>
              <a:t>dvanced </a:t>
            </a:r>
            <a:r>
              <a:rPr lang="en-US" altLang="ja-JP" sz="1764" b="1" dirty="0">
                <a:solidFill>
                  <a:srgbClr val="FFFF00"/>
                </a:solidFill>
                <a:latin typeface="Calibri"/>
              </a:rPr>
              <a:t>G</a:t>
            </a:r>
            <a:r>
              <a:rPr lang="en-US" altLang="ja-JP" sz="1764" b="1" dirty="0">
                <a:solidFill>
                  <a:prstClr val="white"/>
                </a:solidFill>
                <a:latin typeface="Calibri"/>
              </a:rPr>
              <a:t>aseous tracker </a:t>
            </a:r>
            <a:r>
              <a:rPr lang="en-US" altLang="ja-JP" sz="1764" b="1" dirty="0">
                <a:solidFill>
                  <a:srgbClr val="FFFF00"/>
                </a:solidFill>
                <a:latin typeface="Calibri"/>
              </a:rPr>
              <a:t>E</a:t>
            </a:r>
            <a:r>
              <a:rPr lang="en-US" altLang="ja-JP" sz="1764" b="1" dirty="0">
                <a:solidFill>
                  <a:prstClr val="white"/>
                </a:solidFill>
                <a:latin typeface="Calibri"/>
              </a:rPr>
              <a:t>xperiment</a:t>
            </a:r>
            <a:endParaRPr lang="ja-JP" altLang="en-US" sz="1764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図 7" descr="EffAndD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52" y="5004767"/>
            <a:ext cx="4568344" cy="223626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l="23753" t="27409" r="19835" b="443"/>
          <a:stretch/>
        </p:blipFill>
        <p:spPr>
          <a:xfrm>
            <a:off x="7379654" y="5975271"/>
            <a:ext cx="252205" cy="185835"/>
          </a:xfrm>
          <a:prstGeom prst="rect">
            <a:avLst/>
          </a:prstGeom>
        </p:spPr>
      </p:pic>
      <p:sp useBgFill="1">
        <p:nvSpPr>
          <p:cNvPr id="10" name="テキスト ボックス 9"/>
          <p:cNvSpPr txBox="1"/>
          <p:nvPr/>
        </p:nvSpPr>
        <p:spPr>
          <a:xfrm>
            <a:off x="7235638" y="4820101"/>
            <a:ext cx="301690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08126"/>
            <a:r>
              <a:rPr lang="en-US" altLang="ja-JP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  <a:cs typeface="Arial"/>
              </a:rPr>
              <a:t>SKYMAP</a:t>
            </a:r>
            <a:r>
              <a:rPr lang="ja-JP" altLang="en-US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  <a:cs typeface="Arial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  <a:cs typeface="Arial"/>
              </a:rPr>
              <a:t>(measured</a:t>
            </a:r>
            <a:r>
              <a:rPr lang="ja-JP" altLang="en-US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  <a:cs typeface="Arial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  <a:cs typeface="Arial"/>
              </a:rPr>
              <a:t>DATA)</a:t>
            </a:r>
            <a:endParaRPr lang="ja-JP" altLang="en-US" dirty="0">
              <a:solidFill>
                <a:srgbClr val="FFFFFF"/>
              </a:solidFill>
              <a:latin typeface="Arial" charset="0"/>
              <a:ea typeface="HG丸ｺﾞｼｯｸM-PRO" pitchFamily="50" charset="-128"/>
              <a:cs typeface="Arial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1"/>
          </p:nvPr>
        </p:nvSpPr>
        <p:spPr>
          <a:xfrm>
            <a:off x="7736007" y="6955662"/>
            <a:ext cx="2495127" cy="504084"/>
          </a:xfrm>
        </p:spPr>
        <p:txBody>
          <a:bodyPr/>
          <a:lstStyle/>
          <a:p>
            <a:pPr defTabSz="1008126">
              <a:defRPr/>
            </a:pPr>
            <a:fld id="{B387877C-6724-4C55-8F90-80FD559A0743}" type="slidenum">
              <a:rPr kumimoji="0" lang="en-US" altLang="ja-JP" smtClean="0">
                <a:solidFill>
                  <a:srgbClr val="FFFFFF"/>
                </a:solidFill>
              </a:rPr>
              <a:t>8</a:t>
            </a:fld>
            <a:endParaRPr kumimoji="0" lang="en-US" altLang="ja-JP" dirty="0">
              <a:solidFill>
                <a:srgbClr val="FFFFFF"/>
              </a:solidFill>
            </a:endParaRPr>
          </a:p>
        </p:txBody>
      </p:sp>
      <p:grpSp>
        <p:nvGrpSpPr>
          <p:cNvPr id="13" name="グループ化 57"/>
          <p:cNvGrpSpPr>
            <a:grpSpLocks/>
          </p:cNvGrpSpPr>
          <p:nvPr/>
        </p:nvGrpSpPr>
        <p:grpSpPr bwMode="auto">
          <a:xfrm>
            <a:off x="6071695" y="1498900"/>
            <a:ext cx="4297139" cy="2570461"/>
            <a:chOff x="8007216" y="18229670"/>
            <a:chExt cx="4756936" cy="2844834"/>
          </a:xfrm>
        </p:grpSpPr>
        <p:pic>
          <p:nvPicPr>
            <p:cNvPr id="14" name="Picture 5" descr="C:\Users\kiseki\Dropbox\カメラアップロード\2013-01-18 23.05.3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216" y="18229670"/>
              <a:ext cx="4756936" cy="2844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直線矢印コネクタ 39"/>
            <p:cNvCxnSpPr>
              <a:cxnSpLocks noChangeShapeType="1"/>
            </p:cNvCxnSpPr>
            <p:nvPr/>
          </p:nvCxnSpPr>
          <p:spPr bwMode="auto">
            <a:xfrm flipV="1">
              <a:off x="8606299" y="18753320"/>
              <a:ext cx="1616078" cy="234424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" name="テキスト ボックス 17"/>
          <p:cNvSpPr txBox="1"/>
          <p:nvPr/>
        </p:nvSpPr>
        <p:spPr>
          <a:xfrm rot="20832319">
            <a:off x="7129932" y="2118688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30cm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8732958" y="1616857"/>
            <a:ext cx="1171383" cy="21951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 rot="20832319">
            <a:off x="9061570" y="1789076"/>
            <a:ext cx="753732" cy="39780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985" b="1" dirty="0" smtClean="0">
                <a:solidFill>
                  <a:srgbClr val="FF0000"/>
                </a:solidFill>
                <a:latin typeface="Calibri"/>
                <a:ea typeface="ＭＳ Ｐゴシック"/>
              </a:rPr>
              <a:t>40cm</a:t>
            </a:r>
            <a:endParaRPr lang="ja-JP" altLang="en-US" sz="1985" b="1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30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b16">
  <a:themeElements>
    <a:clrScheme name="b16 15">
      <a:dk1>
        <a:srgbClr val="B2B2B2"/>
      </a:dk1>
      <a:lt1>
        <a:srgbClr val="FFFFFF"/>
      </a:lt1>
      <a:dk2>
        <a:srgbClr val="000000"/>
      </a:dk2>
      <a:lt2>
        <a:srgbClr val="99FF99"/>
      </a:lt2>
      <a:accent1>
        <a:srgbClr val="99CCFF"/>
      </a:accent1>
      <a:accent2>
        <a:srgbClr val="FF9999"/>
      </a:accent2>
      <a:accent3>
        <a:srgbClr val="AAAAAA"/>
      </a:accent3>
      <a:accent4>
        <a:srgbClr val="DADADA"/>
      </a:accent4>
      <a:accent5>
        <a:srgbClr val="CAE2FF"/>
      </a:accent5>
      <a:accent6>
        <a:srgbClr val="E78A8A"/>
      </a:accent6>
      <a:hlink>
        <a:srgbClr val="FFFF99"/>
      </a:hlink>
      <a:folHlink>
        <a:srgbClr val="BFA55B"/>
      </a:folHlink>
    </a:clrScheme>
    <a:fontScheme name="b16">
      <a:majorFont>
        <a:latin typeface="Arial"/>
        <a:ea typeface="HG丸ｺﾞｼｯｸM-PRO"/>
        <a:cs typeface="Arial"/>
      </a:majorFont>
      <a:minorFont>
        <a:latin typeface="Arial"/>
        <a:ea typeface="HG丸ｺﾞｼｯｸM-PRO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16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6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0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E7E700"/>
        </a:accent6>
        <a:hlink>
          <a:srgbClr val="00FF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1">
        <a:dk1>
          <a:srgbClr val="010199"/>
        </a:dk1>
        <a:lt1>
          <a:srgbClr val="FFFFFF"/>
        </a:lt1>
        <a:dk2>
          <a:srgbClr val="000000"/>
        </a:dk2>
        <a:lt2>
          <a:srgbClr val="99FF99"/>
        </a:lt2>
        <a:accent1>
          <a:srgbClr val="3399FF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E7E78A"/>
        </a:accent6>
        <a:hlink>
          <a:srgbClr val="00FF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2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FF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E78A"/>
        </a:accent6>
        <a:hlink>
          <a:srgbClr val="CB9661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3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CB9661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4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FFFF99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6 15">
        <a:dk1>
          <a:srgbClr val="B2B2B2"/>
        </a:dk1>
        <a:lt1>
          <a:srgbClr val="FFFFFF"/>
        </a:lt1>
        <a:dk2>
          <a:srgbClr val="000000"/>
        </a:dk2>
        <a:lt2>
          <a:srgbClr val="99FF99"/>
        </a:lt2>
        <a:accent1>
          <a:srgbClr val="99CCFF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CAE2FF"/>
        </a:accent5>
        <a:accent6>
          <a:srgbClr val="E78A8A"/>
        </a:accent6>
        <a:hlink>
          <a:srgbClr val="FFFF99"/>
        </a:hlink>
        <a:folHlink>
          <a:srgbClr val="BFA55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209545</TotalTime>
  <Words>794</Words>
  <Application>Microsoft Office PowerPoint</Application>
  <PresentationFormat>ユーザー設定</PresentationFormat>
  <Paragraphs>240</Paragraphs>
  <Slides>24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4" baseType="lpstr">
      <vt:lpstr>HG丸ｺﾞｼｯｸM-PRO</vt:lpstr>
      <vt:lpstr>ＭＳ Ｐゴシック</vt:lpstr>
      <vt:lpstr>ＭＳ 明朝</vt:lpstr>
      <vt:lpstr>Arial</vt:lpstr>
      <vt:lpstr>Calibri</vt:lpstr>
      <vt:lpstr>Century</vt:lpstr>
      <vt:lpstr>Symbol</vt:lpstr>
      <vt:lpstr>Times New Roman</vt:lpstr>
      <vt:lpstr>Wingdings</vt:lpstr>
      <vt:lpstr>4_b16</vt:lpstr>
      <vt:lpstr>Direction-sensitive dark matter detection with  gaseous tracking detectors (new proposal / D_RD_21)</vt:lpstr>
      <vt:lpstr>Physics case : dark matter</vt:lpstr>
      <vt:lpstr>PowerPoint プレゼンテーション</vt:lpstr>
      <vt:lpstr>PowerPoint プレゼンテーション</vt:lpstr>
      <vt:lpstr>proposal overview</vt:lpstr>
      <vt:lpstr>Background</vt:lpstr>
      <vt:lpstr>PowerPoint プレゼンテーション</vt:lpstr>
      <vt:lpstr>PowerPoint プレゼンテーション</vt:lpstr>
      <vt:lpstr>NEWAGE: 3D-tracking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  <vt:lpstr>BACKUPS</vt:lpstr>
      <vt:lpstr>low pressure gas TPCs</vt:lpstr>
      <vt:lpstr>PowerPoint プレゼンテーション</vt:lpstr>
      <vt:lpstr>物理目的：稀事象実験</vt:lpstr>
      <vt:lpstr>“CYGNUS” physics after discovery</vt:lpstr>
      <vt:lpstr>“CYGNUS” physics after discovery</vt:lpstr>
      <vt:lpstr>“CYGNUS” physics after discovery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身内賢太朗</dc:creator>
  <cp:lastModifiedBy>miuchi</cp:lastModifiedBy>
  <cp:revision>986</cp:revision>
  <cp:lastPrinted>2012-08-22T08:42:37Z</cp:lastPrinted>
  <dcterms:created xsi:type="dcterms:W3CDTF">2008-10-02T06:24:24Z</dcterms:created>
  <dcterms:modified xsi:type="dcterms:W3CDTF">2019-05-09T06:32:40Z</dcterms:modified>
</cp:coreProperties>
</file>