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handoutMasterIdLst>
    <p:handoutMasterId r:id="rId20"/>
  </p:handoutMasterIdLst>
  <p:sldIdLst>
    <p:sldId id="256" r:id="rId3"/>
    <p:sldId id="287" r:id="rId4"/>
    <p:sldId id="274" r:id="rId5"/>
    <p:sldId id="291" r:id="rId6"/>
    <p:sldId id="290" r:id="rId7"/>
    <p:sldId id="292" r:id="rId8"/>
    <p:sldId id="272" r:id="rId9"/>
    <p:sldId id="273" r:id="rId10"/>
    <p:sldId id="285" r:id="rId11"/>
    <p:sldId id="276" r:id="rId12"/>
    <p:sldId id="282" r:id="rId13"/>
    <p:sldId id="288" r:id="rId14"/>
    <p:sldId id="284" r:id="rId15"/>
    <p:sldId id="293" r:id="rId16"/>
    <p:sldId id="280" r:id="rId17"/>
    <p:sldId id="271" r:id="rId18"/>
  </p:sldIdLst>
  <p:sldSz cx="9144000" cy="6858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p:restoredTop sz="95337"/>
  </p:normalViewPr>
  <p:slideViewPr>
    <p:cSldViewPr snapToGrid="0">
      <p:cViewPr varScale="1">
        <p:scale>
          <a:sx n="103" d="100"/>
          <a:sy n="103" d="100"/>
        </p:scale>
        <p:origin x="1256"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handoutMaster" Target="handoutMasters/handout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F78586C9-97C5-6749-91B4-F0B5D95F25D5}" type="datetimeFigureOut">
              <a:rPr kumimoji="1" lang="ja-JP" altLang="en-US" smtClean="0"/>
              <a:t>2019/5/10</a:t>
            </a:fld>
            <a:endParaRPr kumimoji="1" lang="ja-JP" altLang="en-US"/>
          </a:p>
        </p:txBody>
      </p:sp>
      <p:sp>
        <p:nvSpPr>
          <p:cNvPr id="4" name="フッター プレースホルダー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EF3971F8-16A6-564B-A459-8D8EC3F2E73A}" type="slidenum">
              <a:rPr kumimoji="1" lang="ja-JP" altLang="en-US" smtClean="0"/>
              <a:t>‹#›</a:t>
            </a:fld>
            <a:endParaRPr kumimoji="1" lang="ja-JP" altLang="en-US"/>
          </a:p>
        </p:txBody>
      </p:sp>
    </p:spTree>
    <p:extLst>
      <p:ext uri="{BB962C8B-B14F-4D97-AF65-F5344CB8AC3E}">
        <p14:creationId xmlns:p14="http://schemas.microsoft.com/office/powerpoint/2010/main" val="15847174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 name="PlaceHolder 1"/>
          <p:cNvSpPr>
            <a:spLocks noGrp="1"/>
          </p:cNvSpPr>
          <p:nvPr>
            <p:ph type="body"/>
          </p:nvPr>
        </p:nvSpPr>
        <p:spPr>
          <a:xfrm>
            <a:off x="770583" y="5188132"/>
            <a:ext cx="6164308" cy="4914866"/>
          </a:xfrm>
          <a:prstGeom prst="rect">
            <a:avLst/>
          </a:prstGeom>
        </p:spPr>
        <p:txBody>
          <a:bodyPr lIns="0" tIns="0" rIns="0" bIns="0"/>
          <a:lstStyle/>
          <a:p>
            <a:r>
              <a:rPr lang="en-US" sz="2000" b="0" strike="noStrike" spc="-1">
                <a:latin typeface="Arial"/>
              </a:rPr>
              <a:t>Click to edit the notes format</a:t>
            </a:r>
          </a:p>
        </p:txBody>
      </p:sp>
      <p:sp>
        <p:nvSpPr>
          <p:cNvPr id="134" name="PlaceHolder 2"/>
          <p:cNvSpPr>
            <a:spLocks noGrp="1"/>
          </p:cNvSpPr>
          <p:nvPr>
            <p:ph type="hdr"/>
          </p:nvPr>
        </p:nvSpPr>
        <p:spPr>
          <a:xfrm>
            <a:off x="0" y="0"/>
            <a:ext cx="3343952" cy="545749"/>
          </a:xfrm>
          <a:prstGeom prst="rect">
            <a:avLst/>
          </a:prstGeom>
        </p:spPr>
        <p:txBody>
          <a:bodyPr lIns="0" tIns="0" rIns="0" bIns="0"/>
          <a:lstStyle/>
          <a:p>
            <a:r>
              <a:rPr lang="en-US" sz="1400" b="0" strike="noStrike" spc="-1">
                <a:latin typeface="Times New Roman"/>
              </a:rPr>
              <a:t>&lt;header&gt;</a:t>
            </a:r>
          </a:p>
        </p:txBody>
      </p:sp>
      <p:sp>
        <p:nvSpPr>
          <p:cNvPr id="135" name="PlaceHolder 3"/>
          <p:cNvSpPr>
            <a:spLocks noGrp="1"/>
          </p:cNvSpPr>
          <p:nvPr>
            <p:ph type="dt"/>
          </p:nvPr>
        </p:nvSpPr>
        <p:spPr>
          <a:xfrm>
            <a:off x="4361522" y="0"/>
            <a:ext cx="3343952" cy="545749"/>
          </a:xfrm>
          <a:prstGeom prst="rect">
            <a:avLst/>
          </a:prstGeom>
        </p:spPr>
        <p:txBody>
          <a:bodyPr lIns="0" tIns="0" rIns="0" bIns="0"/>
          <a:lstStyle/>
          <a:p>
            <a:pPr algn="r"/>
            <a:r>
              <a:rPr lang="en-US" sz="1400" b="0" strike="noStrike" spc="-1">
                <a:latin typeface="Times New Roman"/>
              </a:rPr>
              <a:t>&lt;date/time&gt;</a:t>
            </a:r>
          </a:p>
        </p:txBody>
      </p:sp>
      <p:sp>
        <p:nvSpPr>
          <p:cNvPr id="136" name="PlaceHolder 4"/>
          <p:cNvSpPr>
            <a:spLocks noGrp="1"/>
          </p:cNvSpPr>
          <p:nvPr>
            <p:ph type="ftr"/>
          </p:nvPr>
        </p:nvSpPr>
        <p:spPr>
          <a:xfrm>
            <a:off x="0" y="10376654"/>
            <a:ext cx="3343952" cy="545749"/>
          </a:xfrm>
          <a:prstGeom prst="rect">
            <a:avLst/>
          </a:prstGeom>
        </p:spPr>
        <p:txBody>
          <a:bodyPr lIns="0" tIns="0" rIns="0" bIns="0" anchor="b"/>
          <a:lstStyle/>
          <a:p>
            <a:r>
              <a:rPr lang="en-US" sz="1400" b="0" strike="noStrike" spc="-1">
                <a:latin typeface="Times New Roman"/>
              </a:rPr>
              <a:t>&lt;footer&gt;</a:t>
            </a:r>
          </a:p>
        </p:txBody>
      </p:sp>
      <p:sp>
        <p:nvSpPr>
          <p:cNvPr id="137" name="PlaceHolder 5"/>
          <p:cNvSpPr>
            <a:spLocks noGrp="1"/>
          </p:cNvSpPr>
          <p:nvPr>
            <p:ph type="sldNum"/>
          </p:nvPr>
        </p:nvSpPr>
        <p:spPr>
          <a:xfrm>
            <a:off x="4361522" y="10376654"/>
            <a:ext cx="3343952" cy="545749"/>
          </a:xfrm>
          <a:prstGeom prst="rect">
            <a:avLst/>
          </a:prstGeom>
        </p:spPr>
        <p:txBody>
          <a:bodyPr lIns="0" tIns="0" rIns="0" bIns="0" anchor="b"/>
          <a:lstStyle/>
          <a:p>
            <a:pPr algn="r"/>
            <a:fld id="{C407A385-AB1C-4954-ADC4-F39F6E7A5FCA}"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p:cNvSpPr>
          <p:nvPr>
            <p:ph type="body"/>
          </p:nvPr>
        </p:nvSpPr>
        <p:spPr>
          <a:xfrm>
            <a:off x="679927" y="4716661"/>
            <a:ext cx="5439053" cy="4468025"/>
          </a:xfrm>
          <a:prstGeom prst="rect">
            <a:avLst/>
          </a:prstGeom>
        </p:spPr>
        <p:txBody>
          <a:bodyPr/>
          <a:lstStyle/>
          <a:p>
            <a:endParaRPr lang="en-US" sz="2000" b="0" strike="noStrike" spc="-1">
              <a:latin typeface="Arial"/>
            </a:endParaRPr>
          </a:p>
        </p:txBody>
      </p:sp>
      <p:sp>
        <p:nvSpPr>
          <p:cNvPr id="323" name="TextShape 2"/>
          <p:cNvSpPr txBox="1"/>
          <p:nvPr/>
        </p:nvSpPr>
        <p:spPr>
          <a:xfrm>
            <a:off x="3851488" y="0"/>
            <a:ext cx="2945990" cy="496100"/>
          </a:xfrm>
          <a:prstGeom prst="rect">
            <a:avLst/>
          </a:prstGeom>
          <a:noFill/>
          <a:ln>
            <a:noFill/>
          </a:ln>
        </p:spPr>
        <p:txBody>
          <a:bodyPr/>
          <a:lstStyle/>
          <a:p>
            <a:pPr algn="r">
              <a:lnSpc>
                <a:spcPct val="100000"/>
              </a:lnSpc>
            </a:pPr>
            <a:fld id="{E6058A49-4D84-46E1-9895-11567A2ABD7B}" type="datetime1">
              <a:rPr lang="en-US" sz="1200" b="0" strike="noStrike" spc="-1">
                <a:solidFill>
                  <a:srgbClr val="000000"/>
                </a:solidFill>
                <a:latin typeface="+mn-lt"/>
                <a:ea typeface="+mn-ea"/>
              </a:rPr>
              <a:t>5/10/19</a:t>
            </a:fld>
            <a:endParaRPr lang="en-US" sz="1200" b="0" strike="noStrike" spc="-1">
              <a:latin typeface="Times New Roman"/>
            </a:endParaRPr>
          </a:p>
        </p:txBody>
      </p:sp>
      <p:sp>
        <p:nvSpPr>
          <p:cNvPr id="324" name="TextShape 3"/>
          <p:cNvSpPr txBox="1"/>
          <p:nvPr/>
        </p:nvSpPr>
        <p:spPr>
          <a:xfrm>
            <a:off x="0" y="9431758"/>
            <a:ext cx="2945990" cy="496100"/>
          </a:xfrm>
          <a:prstGeom prst="rect">
            <a:avLst/>
          </a:prstGeom>
          <a:noFill/>
          <a:ln>
            <a:noFill/>
          </a:ln>
        </p:spPr>
        <p:txBody>
          <a:bodyPr anchor="b"/>
          <a:lstStyle/>
          <a:p>
            <a:pPr>
              <a:lnSpc>
                <a:spcPct val="100000"/>
              </a:lnSpc>
            </a:pPr>
            <a:r>
              <a:rPr lang="en-US" sz="1200" b="0" strike="noStrike" spc="-1">
                <a:solidFill>
                  <a:srgbClr val="000000"/>
                </a:solidFill>
                <a:latin typeface="+mn-lt"/>
                <a:ea typeface="+mn-ea"/>
              </a:rPr>
              <a:t>Entrez votre nom</a:t>
            </a:r>
            <a:endParaRPr lang="en-US" sz="1200" b="0" strike="noStrike" spc="-1">
              <a:latin typeface="Times New Roman"/>
            </a:endParaRPr>
          </a:p>
        </p:txBody>
      </p:sp>
      <p:sp>
        <p:nvSpPr>
          <p:cNvPr id="325" name="TextShape 4"/>
          <p:cNvSpPr txBox="1"/>
          <p:nvPr/>
        </p:nvSpPr>
        <p:spPr>
          <a:xfrm>
            <a:off x="3851488" y="9431758"/>
            <a:ext cx="2945990" cy="496100"/>
          </a:xfrm>
          <a:prstGeom prst="rect">
            <a:avLst/>
          </a:prstGeom>
          <a:noFill/>
          <a:ln>
            <a:noFill/>
          </a:ln>
        </p:spPr>
        <p:txBody>
          <a:bodyPr anchor="b"/>
          <a:lstStyle/>
          <a:p>
            <a:pPr algn="r">
              <a:lnSpc>
                <a:spcPct val="100000"/>
              </a:lnSpc>
            </a:pPr>
            <a:fld id="{F46A4A19-3899-4218-B1CC-9F9146F28E60}" type="slidenum">
              <a:rPr lang="en-US" sz="1200" b="0" strike="noStrike" spc="-1">
                <a:solidFill>
                  <a:srgbClr val="000000"/>
                </a:solidFill>
                <a:latin typeface="+mn-lt"/>
                <a:ea typeface="+mn-ea"/>
              </a:rPr>
              <a:t>1</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1241425"/>
            <a:ext cx="4468813" cy="3351213"/>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0"/>
          </p:nvPr>
        </p:nvSpPr>
        <p:spPr/>
        <p:txBody>
          <a:bodyPr/>
          <a:lstStyle/>
          <a:p>
            <a:pPr algn="r"/>
            <a:fld id="{C407A385-AB1C-4954-ADC4-F39F6E7A5FCA}"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1392408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29" name="PlaceHolder 2"/>
          <p:cNvSpPr>
            <a:spLocks noGrp="1"/>
          </p:cNvSpPr>
          <p:nvPr>
            <p:ph type="body"/>
          </p:nvPr>
        </p:nvSpPr>
        <p:spPr>
          <a:xfrm>
            <a:off x="1285920" y="1600200"/>
            <a:ext cx="740052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30" name="PlaceHolder 3"/>
          <p:cNvSpPr>
            <a:spLocks noGrp="1"/>
          </p:cNvSpPr>
          <p:nvPr>
            <p:ph type="body"/>
          </p:nvPr>
        </p:nvSpPr>
        <p:spPr>
          <a:xfrm>
            <a:off x="1285920" y="3964320"/>
            <a:ext cx="740052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32" name="PlaceHolder 2"/>
          <p:cNvSpPr>
            <a:spLocks noGrp="1"/>
          </p:cNvSpPr>
          <p:nvPr>
            <p:ph type="body"/>
          </p:nvPr>
        </p:nvSpPr>
        <p:spPr>
          <a:xfrm>
            <a:off x="128592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33" name="PlaceHolder 3"/>
          <p:cNvSpPr>
            <a:spLocks noGrp="1"/>
          </p:cNvSpPr>
          <p:nvPr>
            <p:ph type="body"/>
          </p:nvPr>
        </p:nvSpPr>
        <p:spPr>
          <a:xfrm>
            <a:off x="507816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34" name="PlaceHolder 4"/>
          <p:cNvSpPr>
            <a:spLocks noGrp="1"/>
          </p:cNvSpPr>
          <p:nvPr>
            <p:ph type="body"/>
          </p:nvPr>
        </p:nvSpPr>
        <p:spPr>
          <a:xfrm>
            <a:off x="5078160" y="396432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35" name="PlaceHolder 5"/>
          <p:cNvSpPr>
            <a:spLocks noGrp="1"/>
          </p:cNvSpPr>
          <p:nvPr>
            <p:ph type="body"/>
          </p:nvPr>
        </p:nvSpPr>
        <p:spPr>
          <a:xfrm>
            <a:off x="1285920" y="396432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37" name="PlaceHolder 2"/>
          <p:cNvSpPr>
            <a:spLocks noGrp="1"/>
          </p:cNvSpPr>
          <p:nvPr>
            <p:ph type="body"/>
          </p:nvPr>
        </p:nvSpPr>
        <p:spPr>
          <a:xfrm>
            <a:off x="1285920" y="160020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38" name="PlaceHolder 3"/>
          <p:cNvSpPr>
            <a:spLocks noGrp="1"/>
          </p:cNvSpPr>
          <p:nvPr>
            <p:ph type="body"/>
          </p:nvPr>
        </p:nvSpPr>
        <p:spPr>
          <a:xfrm>
            <a:off x="3788280" y="160020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39" name="PlaceHolder 4"/>
          <p:cNvSpPr>
            <a:spLocks noGrp="1"/>
          </p:cNvSpPr>
          <p:nvPr>
            <p:ph type="body"/>
          </p:nvPr>
        </p:nvSpPr>
        <p:spPr>
          <a:xfrm>
            <a:off x="6290640" y="160020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40" name="PlaceHolder 5"/>
          <p:cNvSpPr>
            <a:spLocks noGrp="1"/>
          </p:cNvSpPr>
          <p:nvPr>
            <p:ph type="body"/>
          </p:nvPr>
        </p:nvSpPr>
        <p:spPr>
          <a:xfrm>
            <a:off x="6290640" y="396432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41" name="PlaceHolder 6"/>
          <p:cNvSpPr>
            <a:spLocks noGrp="1"/>
          </p:cNvSpPr>
          <p:nvPr>
            <p:ph type="body"/>
          </p:nvPr>
        </p:nvSpPr>
        <p:spPr>
          <a:xfrm>
            <a:off x="3788280" y="396432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42" name="PlaceHolder 7"/>
          <p:cNvSpPr>
            <a:spLocks noGrp="1"/>
          </p:cNvSpPr>
          <p:nvPr>
            <p:ph type="body"/>
          </p:nvPr>
        </p:nvSpPr>
        <p:spPr>
          <a:xfrm>
            <a:off x="1285920" y="396432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53" name="PlaceHolder 2"/>
          <p:cNvSpPr>
            <a:spLocks noGrp="1"/>
          </p:cNvSpPr>
          <p:nvPr>
            <p:ph type="subTitle"/>
          </p:nvPr>
        </p:nvSpPr>
        <p:spPr>
          <a:xfrm>
            <a:off x="1285920" y="1600200"/>
            <a:ext cx="7400520" cy="45255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55" name="PlaceHolder 2"/>
          <p:cNvSpPr>
            <a:spLocks noGrp="1"/>
          </p:cNvSpPr>
          <p:nvPr>
            <p:ph type="body"/>
          </p:nvPr>
        </p:nvSpPr>
        <p:spPr>
          <a:xfrm>
            <a:off x="1285920" y="1600200"/>
            <a:ext cx="7400520" cy="4525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57" name="PlaceHolder 2"/>
          <p:cNvSpPr>
            <a:spLocks noGrp="1"/>
          </p:cNvSpPr>
          <p:nvPr>
            <p:ph type="body"/>
          </p:nvPr>
        </p:nvSpPr>
        <p:spPr>
          <a:xfrm>
            <a:off x="1285920" y="1600200"/>
            <a:ext cx="3611160" cy="4525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58" name="PlaceHolder 3"/>
          <p:cNvSpPr>
            <a:spLocks noGrp="1"/>
          </p:cNvSpPr>
          <p:nvPr>
            <p:ph type="body"/>
          </p:nvPr>
        </p:nvSpPr>
        <p:spPr>
          <a:xfrm>
            <a:off x="5078160" y="1600200"/>
            <a:ext cx="3611160" cy="4525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4788000" y="77040"/>
            <a:ext cx="4220280" cy="189540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62" name="PlaceHolder 2"/>
          <p:cNvSpPr>
            <a:spLocks noGrp="1"/>
          </p:cNvSpPr>
          <p:nvPr>
            <p:ph type="body"/>
          </p:nvPr>
        </p:nvSpPr>
        <p:spPr>
          <a:xfrm>
            <a:off x="128592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63" name="PlaceHolder 3"/>
          <p:cNvSpPr>
            <a:spLocks noGrp="1"/>
          </p:cNvSpPr>
          <p:nvPr>
            <p:ph type="body"/>
          </p:nvPr>
        </p:nvSpPr>
        <p:spPr>
          <a:xfrm>
            <a:off x="1285920" y="396432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64" name="PlaceHolder 4"/>
          <p:cNvSpPr>
            <a:spLocks noGrp="1"/>
          </p:cNvSpPr>
          <p:nvPr>
            <p:ph type="body"/>
          </p:nvPr>
        </p:nvSpPr>
        <p:spPr>
          <a:xfrm>
            <a:off x="5078160" y="1600200"/>
            <a:ext cx="3611160" cy="4525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8" name="PlaceHolder 2"/>
          <p:cNvSpPr>
            <a:spLocks noGrp="1"/>
          </p:cNvSpPr>
          <p:nvPr>
            <p:ph type="subTitle"/>
          </p:nvPr>
        </p:nvSpPr>
        <p:spPr>
          <a:xfrm>
            <a:off x="1285920" y="1600200"/>
            <a:ext cx="7400520" cy="452556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66" name="PlaceHolder 2"/>
          <p:cNvSpPr>
            <a:spLocks noGrp="1"/>
          </p:cNvSpPr>
          <p:nvPr>
            <p:ph type="body"/>
          </p:nvPr>
        </p:nvSpPr>
        <p:spPr>
          <a:xfrm>
            <a:off x="1285920" y="1600200"/>
            <a:ext cx="3611160" cy="4525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67" name="PlaceHolder 3"/>
          <p:cNvSpPr>
            <a:spLocks noGrp="1"/>
          </p:cNvSpPr>
          <p:nvPr>
            <p:ph type="body"/>
          </p:nvPr>
        </p:nvSpPr>
        <p:spPr>
          <a:xfrm>
            <a:off x="507816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68" name="PlaceHolder 4"/>
          <p:cNvSpPr>
            <a:spLocks noGrp="1"/>
          </p:cNvSpPr>
          <p:nvPr>
            <p:ph type="body"/>
          </p:nvPr>
        </p:nvSpPr>
        <p:spPr>
          <a:xfrm>
            <a:off x="5078160" y="396432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70" name="PlaceHolder 2"/>
          <p:cNvSpPr>
            <a:spLocks noGrp="1"/>
          </p:cNvSpPr>
          <p:nvPr>
            <p:ph type="body"/>
          </p:nvPr>
        </p:nvSpPr>
        <p:spPr>
          <a:xfrm>
            <a:off x="128592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71" name="PlaceHolder 3"/>
          <p:cNvSpPr>
            <a:spLocks noGrp="1"/>
          </p:cNvSpPr>
          <p:nvPr>
            <p:ph type="body"/>
          </p:nvPr>
        </p:nvSpPr>
        <p:spPr>
          <a:xfrm>
            <a:off x="507816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72" name="PlaceHolder 4"/>
          <p:cNvSpPr>
            <a:spLocks noGrp="1"/>
          </p:cNvSpPr>
          <p:nvPr>
            <p:ph type="body"/>
          </p:nvPr>
        </p:nvSpPr>
        <p:spPr>
          <a:xfrm>
            <a:off x="1285920" y="3964320"/>
            <a:ext cx="740052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74" name="PlaceHolder 2"/>
          <p:cNvSpPr>
            <a:spLocks noGrp="1"/>
          </p:cNvSpPr>
          <p:nvPr>
            <p:ph type="body"/>
          </p:nvPr>
        </p:nvSpPr>
        <p:spPr>
          <a:xfrm>
            <a:off x="1285920" y="1600200"/>
            <a:ext cx="740052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75" name="PlaceHolder 3"/>
          <p:cNvSpPr>
            <a:spLocks noGrp="1"/>
          </p:cNvSpPr>
          <p:nvPr>
            <p:ph type="body"/>
          </p:nvPr>
        </p:nvSpPr>
        <p:spPr>
          <a:xfrm>
            <a:off x="1285920" y="3964320"/>
            <a:ext cx="740052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77" name="PlaceHolder 2"/>
          <p:cNvSpPr>
            <a:spLocks noGrp="1"/>
          </p:cNvSpPr>
          <p:nvPr>
            <p:ph type="body"/>
          </p:nvPr>
        </p:nvSpPr>
        <p:spPr>
          <a:xfrm>
            <a:off x="128592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78" name="PlaceHolder 3"/>
          <p:cNvSpPr>
            <a:spLocks noGrp="1"/>
          </p:cNvSpPr>
          <p:nvPr>
            <p:ph type="body"/>
          </p:nvPr>
        </p:nvSpPr>
        <p:spPr>
          <a:xfrm>
            <a:off x="507816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79" name="PlaceHolder 4"/>
          <p:cNvSpPr>
            <a:spLocks noGrp="1"/>
          </p:cNvSpPr>
          <p:nvPr>
            <p:ph type="body"/>
          </p:nvPr>
        </p:nvSpPr>
        <p:spPr>
          <a:xfrm>
            <a:off x="5078160" y="396432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80" name="PlaceHolder 5"/>
          <p:cNvSpPr>
            <a:spLocks noGrp="1"/>
          </p:cNvSpPr>
          <p:nvPr>
            <p:ph type="body"/>
          </p:nvPr>
        </p:nvSpPr>
        <p:spPr>
          <a:xfrm>
            <a:off x="1285920" y="396432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82" name="PlaceHolder 2"/>
          <p:cNvSpPr>
            <a:spLocks noGrp="1"/>
          </p:cNvSpPr>
          <p:nvPr>
            <p:ph type="body"/>
          </p:nvPr>
        </p:nvSpPr>
        <p:spPr>
          <a:xfrm>
            <a:off x="1285920" y="160020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83" name="PlaceHolder 3"/>
          <p:cNvSpPr>
            <a:spLocks noGrp="1"/>
          </p:cNvSpPr>
          <p:nvPr>
            <p:ph type="body"/>
          </p:nvPr>
        </p:nvSpPr>
        <p:spPr>
          <a:xfrm>
            <a:off x="3788280" y="160020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84" name="PlaceHolder 4"/>
          <p:cNvSpPr>
            <a:spLocks noGrp="1"/>
          </p:cNvSpPr>
          <p:nvPr>
            <p:ph type="body"/>
          </p:nvPr>
        </p:nvSpPr>
        <p:spPr>
          <a:xfrm>
            <a:off x="6290640" y="160020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85" name="PlaceHolder 5"/>
          <p:cNvSpPr>
            <a:spLocks noGrp="1"/>
          </p:cNvSpPr>
          <p:nvPr>
            <p:ph type="body"/>
          </p:nvPr>
        </p:nvSpPr>
        <p:spPr>
          <a:xfrm>
            <a:off x="6290640" y="396432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86" name="PlaceHolder 6"/>
          <p:cNvSpPr>
            <a:spLocks noGrp="1"/>
          </p:cNvSpPr>
          <p:nvPr>
            <p:ph type="body"/>
          </p:nvPr>
        </p:nvSpPr>
        <p:spPr>
          <a:xfrm>
            <a:off x="3788280" y="396432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87" name="PlaceHolder 7"/>
          <p:cNvSpPr>
            <a:spLocks noGrp="1"/>
          </p:cNvSpPr>
          <p:nvPr>
            <p:ph type="body"/>
          </p:nvPr>
        </p:nvSpPr>
        <p:spPr>
          <a:xfrm>
            <a:off x="1285920" y="3964320"/>
            <a:ext cx="238284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F6D6A6B-870A-45BE-A352-E0833B326CA6}" type="slidenum">
              <a:rPr lang="fr-FR" smtClean="0"/>
              <a:t>‹#›</a:t>
            </a:fld>
            <a:endParaRPr lang="fr-FR"/>
          </a:p>
        </p:txBody>
      </p:sp>
    </p:spTree>
    <p:extLst>
      <p:ext uri="{BB962C8B-B14F-4D97-AF65-F5344CB8AC3E}">
        <p14:creationId xmlns:p14="http://schemas.microsoft.com/office/powerpoint/2010/main" val="13465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10" name="PlaceHolder 2"/>
          <p:cNvSpPr>
            <a:spLocks noGrp="1"/>
          </p:cNvSpPr>
          <p:nvPr>
            <p:ph type="body"/>
          </p:nvPr>
        </p:nvSpPr>
        <p:spPr>
          <a:xfrm>
            <a:off x="1285920" y="1600200"/>
            <a:ext cx="7400520" cy="4525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12" name="PlaceHolder 2"/>
          <p:cNvSpPr>
            <a:spLocks noGrp="1"/>
          </p:cNvSpPr>
          <p:nvPr>
            <p:ph type="body"/>
          </p:nvPr>
        </p:nvSpPr>
        <p:spPr>
          <a:xfrm>
            <a:off x="1285920" y="1600200"/>
            <a:ext cx="3611160" cy="4525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13" name="PlaceHolder 3"/>
          <p:cNvSpPr>
            <a:spLocks noGrp="1"/>
          </p:cNvSpPr>
          <p:nvPr>
            <p:ph type="body"/>
          </p:nvPr>
        </p:nvSpPr>
        <p:spPr>
          <a:xfrm>
            <a:off x="5078160" y="1600200"/>
            <a:ext cx="3611160" cy="4525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4788000" y="77040"/>
            <a:ext cx="4220280" cy="189540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17" name="PlaceHolder 2"/>
          <p:cNvSpPr>
            <a:spLocks noGrp="1"/>
          </p:cNvSpPr>
          <p:nvPr>
            <p:ph type="body"/>
          </p:nvPr>
        </p:nvSpPr>
        <p:spPr>
          <a:xfrm>
            <a:off x="128592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18" name="PlaceHolder 3"/>
          <p:cNvSpPr>
            <a:spLocks noGrp="1"/>
          </p:cNvSpPr>
          <p:nvPr>
            <p:ph type="body"/>
          </p:nvPr>
        </p:nvSpPr>
        <p:spPr>
          <a:xfrm>
            <a:off x="1285920" y="396432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19" name="PlaceHolder 4"/>
          <p:cNvSpPr>
            <a:spLocks noGrp="1"/>
          </p:cNvSpPr>
          <p:nvPr>
            <p:ph type="body"/>
          </p:nvPr>
        </p:nvSpPr>
        <p:spPr>
          <a:xfrm>
            <a:off x="5078160" y="1600200"/>
            <a:ext cx="3611160" cy="4525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21" name="PlaceHolder 2"/>
          <p:cNvSpPr>
            <a:spLocks noGrp="1"/>
          </p:cNvSpPr>
          <p:nvPr>
            <p:ph type="body"/>
          </p:nvPr>
        </p:nvSpPr>
        <p:spPr>
          <a:xfrm>
            <a:off x="1285920" y="1600200"/>
            <a:ext cx="3611160" cy="4525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22" name="PlaceHolder 3"/>
          <p:cNvSpPr>
            <a:spLocks noGrp="1"/>
          </p:cNvSpPr>
          <p:nvPr>
            <p:ph type="body"/>
          </p:nvPr>
        </p:nvSpPr>
        <p:spPr>
          <a:xfrm>
            <a:off x="507816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23" name="PlaceHolder 4"/>
          <p:cNvSpPr>
            <a:spLocks noGrp="1"/>
          </p:cNvSpPr>
          <p:nvPr>
            <p:ph type="body"/>
          </p:nvPr>
        </p:nvSpPr>
        <p:spPr>
          <a:xfrm>
            <a:off x="5078160" y="396432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788000" y="77040"/>
            <a:ext cx="4220280" cy="408600"/>
          </a:xfrm>
          <a:prstGeom prst="rect">
            <a:avLst/>
          </a:prstGeom>
        </p:spPr>
        <p:txBody>
          <a:bodyPr lIns="0" tIns="0" rIns="0" bIns="0" anchor="ctr"/>
          <a:lstStyle/>
          <a:p>
            <a:endParaRPr lang="fr-FR" sz="2400" b="0" strike="noStrike" spc="-1">
              <a:solidFill>
                <a:srgbClr val="000000"/>
              </a:solidFill>
              <a:latin typeface="Arial"/>
            </a:endParaRPr>
          </a:p>
        </p:txBody>
      </p:sp>
      <p:sp>
        <p:nvSpPr>
          <p:cNvPr id="25" name="PlaceHolder 2"/>
          <p:cNvSpPr>
            <a:spLocks noGrp="1"/>
          </p:cNvSpPr>
          <p:nvPr>
            <p:ph type="body"/>
          </p:nvPr>
        </p:nvSpPr>
        <p:spPr>
          <a:xfrm>
            <a:off x="128592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26" name="PlaceHolder 3"/>
          <p:cNvSpPr>
            <a:spLocks noGrp="1"/>
          </p:cNvSpPr>
          <p:nvPr>
            <p:ph type="body"/>
          </p:nvPr>
        </p:nvSpPr>
        <p:spPr>
          <a:xfrm>
            <a:off x="5078160" y="1600200"/>
            <a:ext cx="3611160" cy="2158560"/>
          </a:xfrm>
          <a:prstGeom prst="rect">
            <a:avLst/>
          </a:prstGeom>
        </p:spPr>
        <p:txBody>
          <a:bodyPr lIns="0" tIns="0" rIns="0" bIns="0">
            <a:normAutofit/>
          </a:bodyPr>
          <a:lstStyle/>
          <a:p>
            <a:endParaRPr lang="fr-FR" sz="3200" b="0" strike="noStrike" spc="-1">
              <a:solidFill>
                <a:srgbClr val="000000"/>
              </a:solidFill>
              <a:latin typeface="Calibri"/>
            </a:endParaRPr>
          </a:p>
        </p:txBody>
      </p:sp>
      <p:sp>
        <p:nvSpPr>
          <p:cNvPr id="27" name="PlaceHolder 4"/>
          <p:cNvSpPr>
            <a:spLocks noGrp="1"/>
          </p:cNvSpPr>
          <p:nvPr>
            <p:ph type="body"/>
          </p:nvPr>
        </p:nvSpPr>
        <p:spPr>
          <a:xfrm>
            <a:off x="1285920" y="3964320"/>
            <a:ext cx="7400520" cy="2158560"/>
          </a:xfrm>
          <a:prstGeom prst="rect">
            <a:avLst/>
          </a:prstGeom>
        </p:spPr>
        <p:txBody>
          <a:bodyPr lIns="0" tIns="0" rIns="0" bIns="0">
            <a:normAutofit/>
          </a:bodyPr>
          <a:lstStyle/>
          <a:p>
            <a:endParaRPr lang="fr-FR"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5"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Espace réservé du contenu 3"/>
          <p:cNvPicPr/>
          <p:nvPr/>
        </p:nvPicPr>
        <p:blipFill>
          <a:blip r:embed="rId14"/>
          <a:stretch/>
        </p:blipFill>
        <p:spPr>
          <a:xfrm>
            <a:off x="198000" y="205200"/>
            <a:ext cx="1079640" cy="358200"/>
          </a:xfrm>
          <a:prstGeom prst="rect">
            <a:avLst/>
          </a:prstGeom>
          <a:ln>
            <a:noFill/>
          </a:ln>
        </p:spPr>
      </p:pic>
      <p:sp>
        <p:nvSpPr>
          <p:cNvPr id="8" name="Line 1"/>
          <p:cNvSpPr/>
          <p:nvPr/>
        </p:nvSpPr>
        <p:spPr>
          <a:xfrm>
            <a:off x="1112400" y="6472800"/>
            <a:ext cx="7732800" cy="360"/>
          </a:xfrm>
          <a:prstGeom prst="line">
            <a:avLst/>
          </a:prstGeom>
          <a:ln w="12600">
            <a:solidFill>
              <a:srgbClr val="00B3CC"/>
            </a:solidFill>
            <a:round/>
          </a:ln>
        </p:spPr>
        <p:style>
          <a:lnRef idx="1">
            <a:schemeClr val="accent1"/>
          </a:lnRef>
          <a:fillRef idx="0">
            <a:schemeClr val="accent1"/>
          </a:fillRef>
          <a:effectRef idx="0">
            <a:schemeClr val="accent1"/>
          </a:effectRef>
          <a:fontRef idx="minor"/>
        </p:style>
      </p:sp>
      <p:sp>
        <p:nvSpPr>
          <p:cNvPr id="2" name="Line 2"/>
          <p:cNvSpPr/>
          <p:nvPr/>
        </p:nvSpPr>
        <p:spPr>
          <a:xfrm>
            <a:off x="720000" y="640800"/>
            <a:ext cx="6505200" cy="360"/>
          </a:xfrm>
          <a:prstGeom prst="line">
            <a:avLst/>
          </a:prstGeom>
          <a:ln w="12600">
            <a:solidFill>
              <a:srgbClr val="00B3CC"/>
            </a:solidFill>
            <a:round/>
          </a:ln>
        </p:spPr>
        <p:style>
          <a:lnRef idx="1">
            <a:schemeClr val="accent1"/>
          </a:lnRef>
          <a:fillRef idx="0">
            <a:schemeClr val="accent1"/>
          </a:fillRef>
          <a:effectRef idx="0">
            <a:schemeClr val="accent1"/>
          </a:effectRef>
          <a:fontRef idx="minor"/>
        </p:style>
      </p:sp>
      <p:sp>
        <p:nvSpPr>
          <p:cNvPr id="3" name="Line 3"/>
          <p:cNvSpPr/>
          <p:nvPr/>
        </p:nvSpPr>
        <p:spPr>
          <a:xfrm>
            <a:off x="1814400" y="561600"/>
            <a:ext cx="6199200" cy="3600"/>
          </a:xfrm>
          <a:prstGeom prst="line">
            <a:avLst/>
          </a:prstGeom>
          <a:ln w="12600">
            <a:solidFill>
              <a:srgbClr val="17354A"/>
            </a:solidFill>
            <a:round/>
          </a:ln>
        </p:spPr>
        <p:style>
          <a:lnRef idx="1">
            <a:schemeClr val="accent1"/>
          </a:lnRef>
          <a:fillRef idx="0">
            <a:schemeClr val="accent1"/>
          </a:fillRef>
          <a:effectRef idx="0">
            <a:schemeClr val="accent1"/>
          </a:effectRef>
          <a:fontRef idx="minor"/>
        </p:style>
      </p:sp>
      <p:pic>
        <p:nvPicPr>
          <p:cNvPr id="4" name="Image 14"/>
          <p:cNvPicPr/>
          <p:nvPr/>
        </p:nvPicPr>
        <p:blipFill>
          <a:blip r:embed="rId15"/>
          <a:stretch/>
        </p:blipFill>
        <p:spPr>
          <a:xfrm>
            <a:off x="0" y="0"/>
            <a:ext cx="9143640" cy="6857640"/>
          </a:xfrm>
          <a:prstGeom prst="rect">
            <a:avLst/>
          </a:prstGeom>
          <a:ln>
            <a:noFill/>
          </a:ln>
        </p:spPr>
      </p:pic>
      <p:sp>
        <p:nvSpPr>
          <p:cNvPr id="5" name="PlaceHolder 4"/>
          <p:cNvSpPr>
            <a:spLocks noGrp="1"/>
          </p:cNvSpPr>
          <p:nvPr>
            <p:ph type="title"/>
          </p:nvPr>
        </p:nvSpPr>
        <p:spPr>
          <a:xfrm>
            <a:off x="2988000" y="3141000"/>
            <a:ext cx="6620040" cy="1469520"/>
          </a:xfrm>
          <a:prstGeom prst="rect">
            <a:avLst/>
          </a:prstGeom>
        </p:spPr>
        <p:txBody>
          <a:bodyPr anchor="ctr"/>
          <a:lstStyle/>
          <a:p>
            <a:pPr>
              <a:lnSpc>
                <a:spcPct val="100000"/>
              </a:lnSpc>
            </a:pPr>
            <a:r>
              <a:rPr lang="fr-FR" sz="3600" b="1" strike="noStrike" spc="-1">
                <a:solidFill>
                  <a:srgbClr val="153449"/>
                </a:solidFill>
                <a:latin typeface="Calibri"/>
                <a:ea typeface="Calibri"/>
              </a:rPr>
              <a:t>Titre de la présentation</a:t>
            </a:r>
            <a:r>
              <a:t/>
            </a:r>
            <a:br/>
            <a:r>
              <a:rPr lang="fr-FR" sz="2300" b="0" strike="noStrike" spc="-1">
                <a:solidFill>
                  <a:srgbClr val="01B2CD"/>
                </a:solidFill>
                <a:latin typeface="Calibri"/>
                <a:ea typeface="Calibri"/>
              </a:rPr>
              <a:t>Sous-titre de la présentation</a:t>
            </a:r>
            <a:r>
              <a:t/>
            </a:r>
            <a:br/>
            <a:r>
              <a:rPr lang="fr-FR" sz="1800" b="0" strike="noStrike" spc="-1">
                <a:solidFill>
                  <a:srgbClr val="153449"/>
                </a:solidFill>
                <a:latin typeface="Calibri"/>
                <a:ea typeface="Calibri"/>
              </a:rPr>
              <a:t>7 MARS 2016</a:t>
            </a:r>
            <a:endParaRPr lang="fr-FR" sz="1800" b="0" strike="noStrike" spc="-1">
              <a:solidFill>
                <a:srgbClr val="000000"/>
              </a:solidFill>
              <a:latin typeface="Arial"/>
            </a:endParaRPr>
          </a:p>
        </p:txBody>
      </p:sp>
      <p:sp>
        <p:nvSpPr>
          <p:cNvPr id="6"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fr-FR"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fr-FR"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fr-FR"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 name="Espace réservé du contenu 3"/>
          <p:cNvPicPr/>
          <p:nvPr/>
        </p:nvPicPr>
        <p:blipFill>
          <a:blip r:embed="rId15"/>
          <a:stretch/>
        </p:blipFill>
        <p:spPr>
          <a:xfrm>
            <a:off x="198000" y="205200"/>
            <a:ext cx="1079640" cy="358200"/>
          </a:xfrm>
          <a:prstGeom prst="rect">
            <a:avLst/>
          </a:prstGeom>
          <a:ln>
            <a:noFill/>
          </a:ln>
        </p:spPr>
      </p:pic>
      <p:sp>
        <p:nvSpPr>
          <p:cNvPr id="44" name="Line 1"/>
          <p:cNvSpPr/>
          <p:nvPr/>
        </p:nvSpPr>
        <p:spPr>
          <a:xfrm>
            <a:off x="1112400" y="6472800"/>
            <a:ext cx="7732800" cy="360"/>
          </a:xfrm>
          <a:prstGeom prst="line">
            <a:avLst/>
          </a:prstGeom>
          <a:ln w="12600">
            <a:solidFill>
              <a:srgbClr val="00B3CC"/>
            </a:solidFill>
            <a:round/>
          </a:ln>
        </p:spPr>
        <p:style>
          <a:lnRef idx="1">
            <a:schemeClr val="accent1"/>
          </a:lnRef>
          <a:fillRef idx="0">
            <a:schemeClr val="accent1"/>
          </a:fillRef>
          <a:effectRef idx="0">
            <a:schemeClr val="accent1"/>
          </a:effectRef>
          <a:fontRef idx="minor"/>
        </p:style>
      </p:sp>
      <p:sp>
        <p:nvSpPr>
          <p:cNvPr id="45" name="Line 2"/>
          <p:cNvSpPr/>
          <p:nvPr/>
        </p:nvSpPr>
        <p:spPr>
          <a:xfrm>
            <a:off x="720000" y="640800"/>
            <a:ext cx="6505200" cy="360"/>
          </a:xfrm>
          <a:prstGeom prst="line">
            <a:avLst/>
          </a:prstGeom>
          <a:ln w="12600">
            <a:solidFill>
              <a:srgbClr val="00B3CC"/>
            </a:solidFill>
            <a:round/>
          </a:ln>
        </p:spPr>
        <p:style>
          <a:lnRef idx="1">
            <a:schemeClr val="accent1"/>
          </a:lnRef>
          <a:fillRef idx="0">
            <a:schemeClr val="accent1"/>
          </a:fillRef>
          <a:effectRef idx="0">
            <a:schemeClr val="accent1"/>
          </a:effectRef>
          <a:fontRef idx="minor"/>
        </p:style>
      </p:sp>
      <p:sp>
        <p:nvSpPr>
          <p:cNvPr id="46" name="Line 3"/>
          <p:cNvSpPr/>
          <p:nvPr/>
        </p:nvSpPr>
        <p:spPr>
          <a:xfrm>
            <a:off x="1814400" y="561600"/>
            <a:ext cx="6199200" cy="3600"/>
          </a:xfrm>
          <a:prstGeom prst="line">
            <a:avLst/>
          </a:prstGeom>
          <a:ln w="12600">
            <a:solidFill>
              <a:srgbClr val="17354A"/>
            </a:solidFill>
            <a:round/>
          </a:ln>
        </p:spPr>
        <p:style>
          <a:lnRef idx="1">
            <a:schemeClr val="accent1"/>
          </a:lnRef>
          <a:fillRef idx="0">
            <a:schemeClr val="accent1"/>
          </a:fillRef>
          <a:effectRef idx="0">
            <a:schemeClr val="accent1"/>
          </a:effectRef>
          <a:fontRef idx="minor"/>
        </p:style>
      </p:sp>
      <p:sp>
        <p:nvSpPr>
          <p:cNvPr id="47" name="PlaceHolder 4"/>
          <p:cNvSpPr>
            <a:spLocks noGrp="1"/>
          </p:cNvSpPr>
          <p:nvPr>
            <p:ph type="title"/>
          </p:nvPr>
        </p:nvSpPr>
        <p:spPr>
          <a:xfrm>
            <a:off x="4788000" y="77040"/>
            <a:ext cx="4220280" cy="408600"/>
          </a:xfrm>
          <a:prstGeom prst="rect">
            <a:avLst/>
          </a:prstGeom>
        </p:spPr>
        <p:txBody>
          <a:bodyPr anchor="ctr"/>
          <a:lstStyle/>
          <a:p>
            <a:pPr algn="r">
              <a:lnSpc>
                <a:spcPct val="100000"/>
              </a:lnSpc>
            </a:pPr>
            <a:r>
              <a:rPr lang="fr-FR" sz="2400" b="0" strike="noStrike" spc="-1">
                <a:solidFill>
                  <a:srgbClr val="000000"/>
                </a:solidFill>
                <a:latin typeface="Calibri"/>
              </a:rPr>
              <a:t>Modifiez le style du titre</a:t>
            </a:r>
            <a:endParaRPr lang="fr-FR" sz="2400" b="0" strike="noStrike" spc="-1">
              <a:solidFill>
                <a:srgbClr val="000000"/>
              </a:solidFill>
              <a:latin typeface="Arial"/>
            </a:endParaRPr>
          </a:p>
        </p:txBody>
      </p:sp>
      <p:sp>
        <p:nvSpPr>
          <p:cNvPr id="48" name="PlaceHolder 5"/>
          <p:cNvSpPr>
            <a:spLocks noGrp="1"/>
          </p:cNvSpPr>
          <p:nvPr>
            <p:ph type="body"/>
          </p:nvPr>
        </p:nvSpPr>
        <p:spPr>
          <a:xfrm>
            <a:off x="1285920" y="1600200"/>
            <a:ext cx="7400520" cy="4525560"/>
          </a:xfrm>
          <a:prstGeom prst="rect">
            <a:avLst/>
          </a:prstGeom>
        </p:spPr>
        <p:txBody>
          <a:bodyPr/>
          <a:lstStyle/>
          <a:p>
            <a:pPr marL="343080" indent="-342720">
              <a:lnSpc>
                <a:spcPct val="100000"/>
              </a:lnSpc>
              <a:spcBef>
                <a:spcPts val="641"/>
              </a:spcBef>
              <a:buClr>
                <a:srgbClr val="000000"/>
              </a:buClr>
              <a:buFont typeface="Arial"/>
              <a:buChar char="•"/>
            </a:pPr>
            <a:r>
              <a:rPr lang="fr-FR" sz="3200" b="0" strike="noStrike" spc="-1">
                <a:solidFill>
                  <a:srgbClr val="000000"/>
                </a:solidFill>
                <a:latin typeface="Calibri"/>
              </a:rPr>
              <a:t>Modifiez les styles du texte du masque</a:t>
            </a:r>
          </a:p>
          <a:p>
            <a:pPr marL="743040" lvl="1" indent="-285480">
              <a:lnSpc>
                <a:spcPct val="100000"/>
              </a:lnSpc>
              <a:spcBef>
                <a:spcPts val="561"/>
              </a:spcBef>
              <a:buClr>
                <a:srgbClr val="000000"/>
              </a:buClr>
              <a:buFont typeface="Arial"/>
              <a:buChar char="–"/>
            </a:pPr>
            <a:r>
              <a:rPr lang="fr-FR" sz="2800" b="0" strike="noStrike" spc="-1">
                <a:solidFill>
                  <a:srgbClr val="000000"/>
                </a:solidFill>
                <a:latin typeface="Calibri"/>
              </a:rPr>
              <a:t>Deuxième niveau</a:t>
            </a:r>
          </a:p>
          <a:p>
            <a:pPr marL="1143000" lvl="2" indent="-228240">
              <a:lnSpc>
                <a:spcPct val="100000"/>
              </a:lnSpc>
              <a:spcBef>
                <a:spcPts val="479"/>
              </a:spcBef>
              <a:buClr>
                <a:srgbClr val="000000"/>
              </a:buClr>
              <a:buFont typeface="Arial"/>
              <a:buChar char="•"/>
            </a:pPr>
            <a:r>
              <a:rPr lang="fr-FR" sz="2400" b="0" strike="noStrike" spc="-1">
                <a:solidFill>
                  <a:srgbClr val="000000"/>
                </a:solidFill>
                <a:latin typeface="Calibri"/>
              </a:rPr>
              <a:t>Troisième niveau</a:t>
            </a:r>
          </a:p>
          <a:p>
            <a:pPr marL="1600200" lvl="3" indent="-228240">
              <a:lnSpc>
                <a:spcPct val="100000"/>
              </a:lnSpc>
              <a:spcBef>
                <a:spcPts val="400"/>
              </a:spcBef>
              <a:buClr>
                <a:srgbClr val="000000"/>
              </a:buClr>
              <a:buFont typeface="Arial"/>
              <a:buChar char="–"/>
            </a:pPr>
            <a:r>
              <a:rPr lang="fr-FR" sz="2000" b="0" strike="noStrike" spc="-1">
                <a:solidFill>
                  <a:srgbClr val="000000"/>
                </a:solidFill>
                <a:latin typeface="Calibri"/>
              </a:rPr>
              <a:t>Quatrième niveau</a:t>
            </a:r>
          </a:p>
          <a:p>
            <a:pPr marL="2057400" lvl="4" indent="-228240">
              <a:lnSpc>
                <a:spcPct val="100000"/>
              </a:lnSpc>
              <a:spcBef>
                <a:spcPts val="400"/>
              </a:spcBef>
              <a:buClr>
                <a:srgbClr val="000000"/>
              </a:buClr>
              <a:buFont typeface="Arial"/>
              <a:buChar char="»"/>
            </a:pPr>
            <a:r>
              <a:rPr lang="fr-FR" sz="2000" b="0" strike="noStrike" spc="-1">
                <a:solidFill>
                  <a:srgbClr val="000000"/>
                </a:solidFill>
                <a:latin typeface="Calibri"/>
              </a:rPr>
              <a:t>Cinquième niveau</a:t>
            </a:r>
          </a:p>
        </p:txBody>
      </p:sp>
      <p:sp>
        <p:nvSpPr>
          <p:cNvPr id="49" name="PlaceHolder 6"/>
          <p:cNvSpPr>
            <a:spLocks noGrp="1"/>
          </p:cNvSpPr>
          <p:nvPr>
            <p:ph type="dt"/>
          </p:nvPr>
        </p:nvSpPr>
        <p:spPr>
          <a:xfrm>
            <a:off x="1188000" y="6454800"/>
            <a:ext cx="2634840" cy="312840"/>
          </a:xfrm>
          <a:prstGeom prst="rect">
            <a:avLst/>
          </a:prstGeom>
        </p:spPr>
        <p:txBody>
          <a:bodyPr lIns="90000" tIns="45000" rIns="90000" bIns="45000"/>
          <a:lstStyle/>
          <a:p>
            <a:pPr>
              <a:lnSpc>
                <a:spcPct val="100000"/>
              </a:lnSpc>
            </a:pPr>
            <a:endParaRPr lang="en-US" sz="1200" b="0" strike="noStrike" spc="-1">
              <a:latin typeface="Times New Roman"/>
            </a:endParaRPr>
          </a:p>
        </p:txBody>
      </p:sp>
      <p:sp>
        <p:nvSpPr>
          <p:cNvPr id="50" name="PlaceHolder 7"/>
          <p:cNvSpPr>
            <a:spLocks noGrp="1"/>
          </p:cNvSpPr>
          <p:nvPr>
            <p:ph type="ftr"/>
          </p:nvPr>
        </p:nvSpPr>
        <p:spPr>
          <a:xfrm>
            <a:off x="4294800" y="6454800"/>
            <a:ext cx="3085920" cy="312840"/>
          </a:xfrm>
          <a:prstGeom prst="rect">
            <a:avLst/>
          </a:prstGeom>
        </p:spPr>
        <p:txBody>
          <a:bodyPr lIns="90000" tIns="45000" rIns="90000" bIns="45000"/>
          <a:lstStyle/>
          <a:p>
            <a:pPr algn="ctr">
              <a:lnSpc>
                <a:spcPct val="100000"/>
              </a:lnSpc>
            </a:pPr>
            <a:endParaRPr lang="en-US" sz="1200" b="0" strike="noStrike" spc="-1">
              <a:latin typeface="Times New Roman"/>
            </a:endParaRPr>
          </a:p>
        </p:txBody>
      </p:sp>
      <p:sp>
        <p:nvSpPr>
          <p:cNvPr id="51" name="PlaceHolder 8"/>
          <p:cNvSpPr>
            <a:spLocks noGrp="1"/>
          </p:cNvSpPr>
          <p:nvPr>
            <p:ph type="sldNum"/>
          </p:nvPr>
        </p:nvSpPr>
        <p:spPr>
          <a:xfrm>
            <a:off x="7887600" y="6454800"/>
            <a:ext cx="1032840" cy="312840"/>
          </a:xfrm>
          <a:prstGeom prst="rect">
            <a:avLst/>
          </a:prstGeom>
        </p:spPr>
        <p:txBody>
          <a:bodyPr lIns="90000" tIns="45000" rIns="90000" bIns="45000"/>
          <a:lstStyle/>
          <a:p>
            <a:pPr algn="r">
              <a:lnSpc>
                <a:spcPct val="100000"/>
              </a:lnSpc>
            </a:pPr>
            <a:fld id="{AD4C10C4-D8BF-46FF-9856-E0A604BD7210}" type="slidenum">
              <a:rPr lang="en-US" sz="1200" b="0" strike="noStrike" spc="-1">
                <a:solidFill>
                  <a:srgbClr val="00B3CC"/>
                </a:solidFill>
                <a:latin typeface="Calibri"/>
                <a:ea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12.png"/><Relationship Id="rId6"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hyperlink" Target="https://www.youtube.com/watch?v=b-kNqO-ohwA" TargetMode="External"/><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6.jpeg"/><Relationship Id="rId6" Type="http://schemas.openxmlformats.org/officeDocument/2006/relationships/image" Target="../media/image37.jpeg"/><Relationship Id="rId7" Type="http://schemas.openxmlformats.org/officeDocument/2006/relationships/image" Target="../media/image12.png"/><Relationship Id="rId8" Type="http://schemas.openxmlformats.org/officeDocument/2006/relationships/image" Target="../media/image3.png"/><Relationship Id="rId1" Type="http://schemas.openxmlformats.org/officeDocument/2006/relationships/slideLayout" Target="../slideLayouts/slideLayout25.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2.png"/><Relationship Id="rId6"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12.png"/><Relationship Id="rId9"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Shape 1"/>
          <p:cNvSpPr txBox="1"/>
          <p:nvPr/>
        </p:nvSpPr>
        <p:spPr>
          <a:xfrm>
            <a:off x="1840376" y="2827268"/>
            <a:ext cx="7303624" cy="2855408"/>
          </a:xfrm>
          <a:prstGeom prst="rect">
            <a:avLst/>
          </a:prstGeom>
          <a:noFill/>
          <a:ln>
            <a:noFill/>
          </a:ln>
        </p:spPr>
        <p:txBody>
          <a:bodyPr anchor="ctr">
            <a:noAutofit/>
          </a:bodyPr>
          <a:lstStyle/>
          <a:p>
            <a:pPr algn="ctr">
              <a:lnSpc>
                <a:spcPct val="100000"/>
              </a:lnSpc>
            </a:pPr>
            <a:r>
              <a:rPr lang="en-US" sz="4000" spc="-1" dirty="0">
                <a:solidFill>
                  <a:srgbClr val="153449"/>
                </a:solidFill>
                <a:latin typeface="Calibri" charset="0"/>
                <a:ea typeface="Calibri" charset="0"/>
                <a:cs typeface="Calibri" charset="0"/>
              </a:rPr>
              <a:t>Vibration monitoring and analysis in </a:t>
            </a:r>
            <a:r>
              <a:rPr lang="en-US" sz="4000" spc="-1" dirty="0" err="1">
                <a:solidFill>
                  <a:srgbClr val="153449"/>
                </a:solidFill>
                <a:latin typeface="Calibri" charset="0"/>
                <a:ea typeface="Calibri" charset="0"/>
                <a:cs typeface="Calibri" charset="0"/>
              </a:rPr>
              <a:t>SuperKEKB</a:t>
            </a:r>
            <a:r>
              <a:rPr lang="en-GB" sz="2000" dirty="0">
                <a:latin typeface="Calibri" charset="0"/>
                <a:ea typeface="Calibri" charset="0"/>
                <a:cs typeface="Calibri" charset="0"/>
              </a:rPr>
              <a:t/>
            </a:r>
            <a:br>
              <a:rPr lang="en-GB" sz="2000" dirty="0">
                <a:latin typeface="Calibri" charset="0"/>
                <a:ea typeface="Calibri" charset="0"/>
                <a:cs typeface="Calibri" charset="0"/>
              </a:rPr>
            </a:br>
            <a:r>
              <a:rPr lang="en-GB" dirty="0">
                <a:latin typeface="Calibri" charset="0"/>
                <a:ea typeface="Calibri" charset="0"/>
                <a:cs typeface="Calibri" charset="0"/>
              </a:rPr>
              <a:t>M. </a:t>
            </a:r>
            <a:r>
              <a:rPr lang="it-IT" dirty="0">
                <a:latin typeface="Calibri" charset="0"/>
                <a:ea typeface="Calibri" charset="0"/>
                <a:cs typeface="Calibri" charset="0"/>
              </a:rPr>
              <a:t>MAZUSAWA</a:t>
            </a:r>
            <a:r>
              <a:rPr lang="it-IT" baseline="30000" dirty="0">
                <a:latin typeface="Calibri" charset="0"/>
                <a:ea typeface="Calibri" charset="0"/>
                <a:cs typeface="Calibri" charset="0"/>
              </a:rPr>
              <a:t>1</a:t>
            </a:r>
            <a:r>
              <a:rPr lang="it-IT" dirty="0">
                <a:latin typeface="Calibri" charset="0"/>
                <a:ea typeface="Calibri" charset="0"/>
                <a:cs typeface="Calibri" charset="0"/>
              </a:rPr>
              <a:t>, H. YAMAOKA</a:t>
            </a:r>
            <a:r>
              <a:rPr lang="it-IT" baseline="30000" dirty="0">
                <a:latin typeface="Calibri" charset="0"/>
                <a:ea typeface="Calibri" charset="0"/>
                <a:cs typeface="Calibri" charset="0"/>
              </a:rPr>
              <a:t>1</a:t>
            </a:r>
            <a:r>
              <a:rPr lang="it-IT" dirty="0">
                <a:latin typeface="Calibri" charset="0"/>
                <a:ea typeface="Calibri" charset="0"/>
                <a:cs typeface="Calibri" charset="0"/>
              </a:rPr>
              <a:t>, P. BAMBADE</a:t>
            </a:r>
            <a:r>
              <a:rPr lang="it-IT" baseline="30000" dirty="0">
                <a:latin typeface="Calibri" charset="0"/>
                <a:ea typeface="Calibri" charset="0"/>
                <a:cs typeface="Calibri" charset="0"/>
              </a:rPr>
              <a:t>2</a:t>
            </a:r>
            <a:r>
              <a:rPr lang="it-IT" dirty="0">
                <a:latin typeface="Calibri" charset="0"/>
                <a:ea typeface="Calibri" charset="0"/>
                <a:cs typeface="Calibri" charset="0"/>
              </a:rPr>
              <a:t>, </a:t>
            </a:r>
            <a:r>
              <a:rPr lang="en-GB" spc="-1" dirty="0">
                <a:solidFill>
                  <a:srgbClr val="000000"/>
                </a:solidFill>
                <a:latin typeface="Calibri" charset="0"/>
                <a:ea typeface="Calibri" charset="0"/>
                <a:cs typeface="Calibri" charset="0"/>
              </a:rPr>
              <a:t>G. BALIK</a:t>
            </a:r>
            <a:r>
              <a:rPr lang="en-GB" spc="-1" baseline="30000" dirty="0">
                <a:solidFill>
                  <a:srgbClr val="000000"/>
                </a:solidFill>
                <a:latin typeface="Calibri" charset="0"/>
                <a:ea typeface="Calibri" charset="0"/>
                <a:cs typeface="Calibri" charset="0"/>
              </a:rPr>
              <a:t>3</a:t>
            </a:r>
            <a:r>
              <a:rPr lang="en-GB" spc="-1" dirty="0">
                <a:solidFill>
                  <a:srgbClr val="000000"/>
                </a:solidFill>
                <a:latin typeface="Calibri" charset="0"/>
                <a:ea typeface="Calibri" charset="0"/>
                <a:cs typeface="Calibri" charset="0"/>
              </a:rPr>
              <a:t>, L. BRUNETTI</a:t>
            </a:r>
            <a:r>
              <a:rPr lang="en-GB" spc="-1" baseline="30000" dirty="0">
                <a:solidFill>
                  <a:srgbClr val="000000"/>
                </a:solidFill>
                <a:latin typeface="Calibri" charset="0"/>
                <a:ea typeface="Calibri" charset="0"/>
                <a:cs typeface="Calibri" charset="0"/>
              </a:rPr>
              <a:t>3</a:t>
            </a:r>
            <a:r>
              <a:rPr lang="en-GB" spc="-1" dirty="0">
                <a:solidFill>
                  <a:srgbClr val="000000"/>
                </a:solidFill>
                <a:latin typeface="Calibri" charset="0"/>
                <a:ea typeface="Calibri" charset="0"/>
                <a:cs typeface="Calibri" charset="0"/>
              </a:rPr>
              <a:t>, S. DI CARLO</a:t>
            </a:r>
            <a:r>
              <a:rPr lang="it-IT" baseline="30000" dirty="0">
                <a:latin typeface="Calibri" charset="0"/>
                <a:ea typeface="Calibri" charset="0"/>
                <a:cs typeface="Calibri" charset="0"/>
              </a:rPr>
              <a:t>2</a:t>
            </a:r>
            <a:r>
              <a:rPr lang="en-GB" spc="-1" dirty="0">
                <a:solidFill>
                  <a:srgbClr val="000000"/>
                </a:solidFill>
                <a:latin typeface="Calibri" charset="0"/>
                <a:ea typeface="Calibri" charset="0"/>
                <a:cs typeface="Calibri" charset="0"/>
              </a:rPr>
              <a:t>, A. JEREMIE</a:t>
            </a:r>
            <a:r>
              <a:rPr lang="en-GB" spc="-1" baseline="30000" dirty="0">
                <a:solidFill>
                  <a:srgbClr val="000000"/>
                </a:solidFill>
                <a:latin typeface="Calibri" charset="0"/>
                <a:ea typeface="Calibri" charset="0"/>
                <a:cs typeface="Calibri" charset="0"/>
              </a:rPr>
              <a:t>3</a:t>
            </a:r>
            <a:r>
              <a:rPr lang="en-GB" spc="-1" dirty="0">
                <a:solidFill>
                  <a:srgbClr val="000000"/>
                </a:solidFill>
                <a:latin typeface="Calibri" charset="0"/>
                <a:ea typeface="Calibri" charset="0"/>
                <a:cs typeface="Calibri" charset="0"/>
              </a:rPr>
              <a:t> , M. SERLUCA</a:t>
            </a:r>
            <a:r>
              <a:rPr lang="en-GB" spc="-1" baseline="30000" dirty="0">
                <a:solidFill>
                  <a:srgbClr val="000000"/>
                </a:solidFill>
                <a:latin typeface="Calibri" charset="0"/>
                <a:ea typeface="Calibri" charset="0"/>
                <a:cs typeface="Calibri" charset="0"/>
              </a:rPr>
              <a:t>3</a:t>
            </a:r>
            <a:r>
              <a:rPr lang="en-GB" sz="2000" dirty="0">
                <a:latin typeface="Calibri" charset="0"/>
                <a:ea typeface="Calibri" charset="0"/>
                <a:cs typeface="Calibri" charset="0"/>
              </a:rPr>
              <a:t/>
            </a:r>
            <a:br>
              <a:rPr lang="en-GB" sz="2000" dirty="0">
                <a:latin typeface="Calibri" charset="0"/>
                <a:ea typeface="Calibri" charset="0"/>
                <a:cs typeface="Calibri" charset="0"/>
              </a:rPr>
            </a:br>
            <a:r>
              <a:rPr lang="en-GB" sz="2000" dirty="0">
                <a:latin typeface="Calibri" charset="0"/>
                <a:ea typeface="Calibri" charset="0"/>
                <a:cs typeface="Calibri" charset="0"/>
              </a:rPr>
              <a:t/>
            </a:r>
            <a:br>
              <a:rPr lang="en-GB" sz="2000" dirty="0">
                <a:latin typeface="Calibri" charset="0"/>
                <a:ea typeface="Calibri" charset="0"/>
                <a:cs typeface="Calibri" charset="0"/>
              </a:rPr>
            </a:br>
            <a:r>
              <a:rPr lang="en-GB" sz="1400" dirty="0">
                <a:solidFill>
                  <a:srgbClr val="C00000"/>
                </a:solidFill>
                <a:latin typeface="Calibri" charset="0"/>
                <a:ea typeface="Calibri" charset="0"/>
                <a:cs typeface="Calibri" charset="0"/>
              </a:rPr>
              <a:t>1: KEK, </a:t>
            </a:r>
            <a:r>
              <a:rPr lang="en-US" sz="1400" dirty="0">
                <a:solidFill>
                  <a:srgbClr val="C00000"/>
                </a:solidFill>
                <a:latin typeface="Calibri" charset="0"/>
                <a:ea typeface="Calibri" charset="0"/>
                <a:cs typeface="Calibri" charset="0"/>
              </a:rPr>
              <a:t>High Energy Accelerator Research Organization, Tsukuba, Japan</a:t>
            </a:r>
            <a:endParaRPr lang="en-GB" sz="1400" dirty="0">
              <a:solidFill>
                <a:srgbClr val="C00000"/>
              </a:solidFill>
              <a:latin typeface="Calibri" charset="0"/>
              <a:ea typeface="Calibri" charset="0"/>
              <a:cs typeface="Calibri" charset="0"/>
            </a:endParaRPr>
          </a:p>
          <a:p>
            <a:pPr algn="ctr">
              <a:lnSpc>
                <a:spcPct val="100000"/>
              </a:lnSpc>
            </a:pPr>
            <a:r>
              <a:rPr lang="en-GB" sz="1400" dirty="0">
                <a:solidFill>
                  <a:srgbClr val="C00000"/>
                </a:solidFill>
                <a:latin typeface="Calibri" charset="0"/>
                <a:ea typeface="Calibri" charset="0"/>
                <a:cs typeface="Calibri" charset="0"/>
              </a:rPr>
              <a:t>2: LAL, </a:t>
            </a:r>
            <a:r>
              <a:rPr lang="en-GB" sz="1400" dirty="0" err="1">
                <a:solidFill>
                  <a:srgbClr val="C00000"/>
                </a:solidFill>
                <a:latin typeface="Calibri" charset="0"/>
                <a:ea typeface="Calibri" charset="0"/>
                <a:cs typeface="Calibri" charset="0"/>
              </a:rPr>
              <a:t>Laboratoire</a:t>
            </a:r>
            <a:r>
              <a:rPr lang="en-GB" sz="1400" dirty="0">
                <a:solidFill>
                  <a:srgbClr val="C00000"/>
                </a:solidFill>
                <a:latin typeface="Calibri" charset="0"/>
                <a:ea typeface="Calibri" charset="0"/>
                <a:cs typeface="Calibri" charset="0"/>
              </a:rPr>
              <a:t> de </a:t>
            </a:r>
            <a:r>
              <a:rPr lang="en-GB" sz="1400" dirty="0" err="1">
                <a:solidFill>
                  <a:srgbClr val="C00000"/>
                </a:solidFill>
                <a:latin typeface="Calibri" charset="0"/>
                <a:ea typeface="Calibri" charset="0"/>
                <a:cs typeface="Calibri" charset="0"/>
              </a:rPr>
              <a:t>l'Accélérateur</a:t>
            </a:r>
            <a:r>
              <a:rPr lang="en-GB" sz="1400" dirty="0">
                <a:solidFill>
                  <a:srgbClr val="C00000"/>
                </a:solidFill>
                <a:latin typeface="Calibri" charset="0"/>
                <a:ea typeface="Calibri" charset="0"/>
                <a:cs typeface="Calibri" charset="0"/>
              </a:rPr>
              <a:t> </a:t>
            </a:r>
            <a:r>
              <a:rPr lang="en-GB" sz="1400" dirty="0" err="1">
                <a:solidFill>
                  <a:srgbClr val="C00000"/>
                </a:solidFill>
                <a:latin typeface="Calibri" charset="0"/>
                <a:ea typeface="Calibri" charset="0"/>
                <a:cs typeface="Calibri" charset="0"/>
              </a:rPr>
              <a:t>Linéaire</a:t>
            </a:r>
            <a:r>
              <a:rPr lang="en-GB" sz="1400" dirty="0">
                <a:solidFill>
                  <a:srgbClr val="C00000"/>
                </a:solidFill>
                <a:latin typeface="Calibri" charset="0"/>
                <a:ea typeface="Calibri" charset="0"/>
                <a:cs typeface="Calibri" charset="0"/>
              </a:rPr>
              <a:t>, </a:t>
            </a:r>
            <a:r>
              <a:rPr lang="en-GB" sz="1400" dirty="0" err="1">
                <a:solidFill>
                  <a:srgbClr val="C00000"/>
                </a:solidFill>
                <a:latin typeface="Calibri" charset="0"/>
                <a:ea typeface="Calibri" charset="0"/>
                <a:cs typeface="Calibri" charset="0"/>
              </a:rPr>
              <a:t>Orsay</a:t>
            </a:r>
            <a:r>
              <a:rPr lang="en-GB" sz="1400" dirty="0">
                <a:solidFill>
                  <a:srgbClr val="C00000"/>
                </a:solidFill>
                <a:latin typeface="Calibri" charset="0"/>
                <a:ea typeface="Calibri" charset="0"/>
                <a:cs typeface="Calibri" charset="0"/>
              </a:rPr>
              <a:t>, France</a:t>
            </a:r>
          </a:p>
          <a:p>
            <a:pPr algn="ctr">
              <a:lnSpc>
                <a:spcPct val="100000"/>
              </a:lnSpc>
            </a:pPr>
            <a:r>
              <a:rPr lang="en-GB" sz="1400" spc="-1" dirty="0">
                <a:solidFill>
                  <a:srgbClr val="C00000"/>
                </a:solidFill>
                <a:latin typeface="Calibri" charset="0"/>
                <a:ea typeface="Calibri" charset="0"/>
                <a:cs typeface="Calibri" charset="0"/>
              </a:rPr>
              <a:t>3: </a:t>
            </a:r>
            <a:r>
              <a:rPr lang="en-GB" sz="1400" strike="noStrike" spc="-1" dirty="0">
                <a:solidFill>
                  <a:srgbClr val="C00000"/>
                </a:solidFill>
                <a:latin typeface="Calibri" charset="0"/>
                <a:ea typeface="Calibri" charset="0"/>
                <a:cs typeface="Calibri" charset="0"/>
              </a:rPr>
              <a:t>LAPP-IN2P3-CNRS, </a:t>
            </a:r>
            <a:r>
              <a:rPr lang="en-GB" sz="1400" strike="noStrike" spc="-1" dirty="0" err="1">
                <a:solidFill>
                  <a:srgbClr val="C00000"/>
                </a:solidFill>
                <a:latin typeface="Calibri" charset="0"/>
                <a:ea typeface="Calibri" charset="0"/>
                <a:cs typeface="Calibri" charset="0"/>
              </a:rPr>
              <a:t>Université</a:t>
            </a:r>
            <a:r>
              <a:rPr lang="en-GB" sz="1400" strike="noStrike" spc="-1" dirty="0">
                <a:solidFill>
                  <a:srgbClr val="C00000"/>
                </a:solidFill>
                <a:latin typeface="Calibri" charset="0"/>
                <a:ea typeface="Calibri" charset="0"/>
                <a:cs typeface="Calibri" charset="0"/>
              </a:rPr>
              <a:t> </a:t>
            </a:r>
            <a:r>
              <a:rPr lang="en-GB" sz="1400" spc="-1" dirty="0">
                <a:solidFill>
                  <a:srgbClr val="C00000"/>
                </a:solidFill>
                <a:latin typeface="Calibri" charset="0"/>
                <a:ea typeface="Calibri" charset="0"/>
                <a:cs typeface="Calibri" charset="0"/>
              </a:rPr>
              <a:t>de </a:t>
            </a:r>
            <a:r>
              <a:rPr lang="en-GB" sz="1400" spc="-1" dirty="0" err="1">
                <a:solidFill>
                  <a:srgbClr val="C00000"/>
                </a:solidFill>
                <a:latin typeface="Calibri" charset="0"/>
                <a:ea typeface="Calibri" charset="0"/>
                <a:cs typeface="Calibri" charset="0"/>
              </a:rPr>
              <a:t>Savoie</a:t>
            </a:r>
            <a:r>
              <a:rPr lang="en-GB" sz="1400" spc="-1" dirty="0">
                <a:solidFill>
                  <a:srgbClr val="C00000"/>
                </a:solidFill>
                <a:latin typeface="Calibri" charset="0"/>
                <a:ea typeface="Calibri" charset="0"/>
                <a:cs typeface="Calibri" charset="0"/>
              </a:rPr>
              <a:t> Mont Blanc, </a:t>
            </a:r>
            <a:r>
              <a:rPr lang="en-GB" sz="1400" strike="noStrike" spc="-1" dirty="0">
                <a:solidFill>
                  <a:srgbClr val="C00000"/>
                </a:solidFill>
                <a:latin typeface="Calibri" charset="0"/>
                <a:ea typeface="Calibri" charset="0"/>
                <a:cs typeface="Calibri" charset="0"/>
              </a:rPr>
              <a:t>Annecy, France</a:t>
            </a:r>
            <a:r>
              <a:rPr lang="en-GB" sz="2000" dirty="0">
                <a:latin typeface="Calibri" charset="0"/>
                <a:ea typeface="Calibri" charset="0"/>
                <a:cs typeface="Calibri" charset="0"/>
              </a:rPr>
              <a:t/>
            </a:r>
            <a:br>
              <a:rPr lang="en-GB" sz="2000" dirty="0">
                <a:latin typeface="Calibri" charset="0"/>
                <a:ea typeface="Calibri" charset="0"/>
                <a:cs typeface="Calibri" charset="0"/>
              </a:rPr>
            </a:br>
            <a:r>
              <a:rPr lang="en-GB" sz="2000" dirty="0">
                <a:latin typeface="Calibri" charset="0"/>
                <a:ea typeface="Calibri" charset="0"/>
                <a:cs typeface="Calibri" charset="0"/>
              </a:rPr>
              <a:t/>
            </a:r>
            <a:br>
              <a:rPr lang="en-GB" sz="2000" dirty="0">
                <a:latin typeface="Calibri" charset="0"/>
                <a:ea typeface="Calibri" charset="0"/>
                <a:cs typeface="Calibri" charset="0"/>
              </a:rPr>
            </a:br>
            <a:r>
              <a:rPr lang="en-GB" sz="2000" dirty="0">
                <a:latin typeface="Calibri" charset="0"/>
                <a:ea typeface="Calibri" charset="0"/>
                <a:cs typeface="Calibri" charset="0"/>
              </a:rPr>
              <a:t/>
            </a:r>
            <a:br>
              <a:rPr lang="en-GB" sz="2000" dirty="0">
                <a:latin typeface="Calibri" charset="0"/>
                <a:ea typeface="Calibri" charset="0"/>
                <a:cs typeface="Calibri" charset="0"/>
              </a:rPr>
            </a:br>
            <a:endParaRPr lang="en-GB" sz="2000" strike="noStrike" spc="-1" dirty="0">
              <a:solidFill>
                <a:srgbClr val="000000"/>
              </a:solidFill>
              <a:latin typeface="Calibri" charset="0"/>
              <a:ea typeface="Calibri" charset="0"/>
              <a:cs typeface="Calibri" charset="0"/>
            </a:endParaRPr>
          </a:p>
        </p:txBody>
      </p:sp>
      <p:sp>
        <p:nvSpPr>
          <p:cNvPr id="2" name="TextBox 1"/>
          <p:cNvSpPr txBox="1"/>
          <p:nvPr/>
        </p:nvSpPr>
        <p:spPr>
          <a:xfrm>
            <a:off x="165462" y="5977950"/>
            <a:ext cx="5959605" cy="338554"/>
          </a:xfrm>
          <a:prstGeom prst="rect">
            <a:avLst/>
          </a:prstGeom>
          <a:noFill/>
        </p:spPr>
        <p:txBody>
          <a:bodyPr wrap="square" rtlCol="0">
            <a:spAutoFit/>
          </a:bodyPr>
          <a:lstStyle/>
          <a:p>
            <a:r>
              <a:rPr lang="en-US" sz="1600" dirty="0">
                <a:latin typeface="Calibri" charset="0"/>
                <a:ea typeface="Calibri" charset="0"/>
                <a:cs typeface="Calibri" charset="0"/>
              </a:rPr>
              <a:t>Joint workshop of TYL/FJPPL and FKPPL, </a:t>
            </a:r>
            <a:r>
              <a:rPr lang="en-US" sz="1600" dirty="0" err="1">
                <a:latin typeface="Calibri" charset="0"/>
                <a:ea typeface="Calibri" charset="0"/>
                <a:cs typeface="Calibri" charset="0"/>
              </a:rPr>
              <a:t>Jeju</a:t>
            </a:r>
            <a:r>
              <a:rPr lang="en-US" sz="1600" dirty="0">
                <a:latin typeface="Calibri" charset="0"/>
                <a:ea typeface="Calibri" charset="0"/>
                <a:cs typeface="Calibri" charset="0"/>
              </a:rPr>
              <a:t>, 9-11 May </a:t>
            </a:r>
            <a:r>
              <a:rPr lang="en-GB" sz="1600" dirty="0">
                <a:latin typeface="Calibri" charset="0"/>
                <a:ea typeface="Calibri" charset="0"/>
                <a:cs typeface="Calibri" charset="0"/>
              </a:rPr>
              <a:t>2019 </a:t>
            </a:r>
          </a:p>
        </p:txBody>
      </p:sp>
      <p:sp>
        <p:nvSpPr>
          <p:cNvPr id="3" name="Rectangle 2"/>
          <p:cNvSpPr/>
          <p:nvPr/>
        </p:nvSpPr>
        <p:spPr>
          <a:xfrm>
            <a:off x="4807132" y="6581001"/>
            <a:ext cx="4336868" cy="276999"/>
          </a:xfrm>
          <a:prstGeom prst="rect">
            <a:avLst/>
          </a:prstGeom>
        </p:spPr>
        <p:txBody>
          <a:bodyPr wrap="square">
            <a:spAutoFit/>
          </a:bodyPr>
          <a:lstStyle/>
          <a:p>
            <a:r>
              <a:rPr lang="fr-FR" sz="1200" dirty="0">
                <a:latin typeface="Calibri" charset="0"/>
                <a:ea typeface="Calibri" charset="0"/>
                <a:cs typeface="Calibri" charset="0"/>
              </a:rPr>
              <a:t>http://nuclear.korea.ac.kr/indico/conferenceDisplay.py?confId=395</a:t>
            </a:r>
          </a:p>
        </p:txBody>
      </p:sp>
      <p:pic>
        <p:nvPicPr>
          <p:cNvPr id="6" name="図 5">
            <a:extLst>
              <a:ext uri="{FF2B5EF4-FFF2-40B4-BE49-F238E27FC236}">
                <a16:creationId xmlns="" xmlns:a16="http://schemas.microsoft.com/office/drawing/2014/main" id="{E1526C94-E88C-B14E-92F2-ACACA214D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2693" y="438436"/>
            <a:ext cx="6123344" cy="846668"/>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079" y="3617268"/>
            <a:ext cx="1728422" cy="230456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6" y="1083201"/>
            <a:ext cx="1709216" cy="2278955"/>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189" y="1358165"/>
            <a:ext cx="4598318" cy="3448739"/>
          </a:xfrm>
          <a:prstGeom prst="rect">
            <a:avLst/>
          </a:prstGeom>
        </p:spPr>
      </p:pic>
      <p:sp>
        <p:nvSpPr>
          <p:cNvPr id="6"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lang="en-GB" sz="2400" spc="-1" dirty="0">
                <a:solidFill>
                  <a:srgbClr val="000000"/>
                </a:solidFill>
                <a:latin typeface="Calibri" charset="0"/>
                <a:ea typeface="Calibri" charset="0"/>
                <a:cs typeface="Calibri" charset="0"/>
              </a:rPr>
              <a:t>Installation (February 2019)</a:t>
            </a:r>
            <a:endParaRPr lang="en-GB" sz="2400" strike="noStrike" spc="-1" dirty="0">
              <a:solidFill>
                <a:srgbClr val="000000"/>
              </a:solidFill>
              <a:latin typeface="Calibri" charset="0"/>
              <a:ea typeface="Calibri" charset="0"/>
              <a:cs typeface="Calibri" charset="0"/>
            </a:endParaRPr>
          </a:p>
        </p:txBody>
      </p:sp>
      <p:sp>
        <p:nvSpPr>
          <p:cNvPr id="12" name="Ellipse 11"/>
          <p:cNvSpPr/>
          <p:nvPr/>
        </p:nvSpPr>
        <p:spPr>
          <a:xfrm>
            <a:off x="4103059" y="2975186"/>
            <a:ext cx="462156" cy="587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5" name="Ellipse 14"/>
          <p:cNvSpPr/>
          <p:nvPr/>
        </p:nvSpPr>
        <p:spPr>
          <a:xfrm>
            <a:off x="7249284" y="2590800"/>
            <a:ext cx="462156" cy="587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6" name="Ellipse 15"/>
          <p:cNvSpPr/>
          <p:nvPr/>
        </p:nvSpPr>
        <p:spPr>
          <a:xfrm>
            <a:off x="6907089" y="5111150"/>
            <a:ext cx="462156" cy="587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7" name="CustomShape 6"/>
          <p:cNvSpPr/>
          <p:nvPr/>
        </p:nvSpPr>
        <p:spPr>
          <a:xfrm>
            <a:off x="117855" y="4860707"/>
            <a:ext cx="5924599" cy="10611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spcBef>
                <a:spcPts val="241"/>
              </a:spcBef>
              <a:buClr>
                <a:srgbClr val="000000"/>
              </a:buClr>
            </a:pPr>
            <a:r>
              <a:rPr lang="en-US" sz="2000" spc="-1" dirty="0" smtClean="0">
                <a:latin typeface="Calibri" charset="0"/>
                <a:ea typeface="Calibri" charset="0"/>
                <a:cs typeface="Calibri" charset="0"/>
              </a:rPr>
              <a:t>The sensors are placed inside a box made of lead and mu-metal, for protection from radiation, magnetic field and human activities during the machine maintenance. </a:t>
            </a:r>
            <a:endParaRPr lang="en-US" sz="2000" strike="noStrike" spc="-1" dirty="0">
              <a:latin typeface="Calibri" charset="0"/>
              <a:ea typeface="Calibri" charset="0"/>
              <a:cs typeface="Calibri" charset="0"/>
            </a:endParaRPr>
          </a:p>
          <a:p>
            <a:pPr marL="360">
              <a:lnSpc>
                <a:spcPct val="100000"/>
              </a:lnSpc>
              <a:spcBef>
                <a:spcPts val="241"/>
              </a:spcBef>
              <a:buClr>
                <a:srgbClr val="000000"/>
              </a:buClr>
            </a:pPr>
            <a:endParaRPr lang="en-US" sz="2000" strike="noStrike" spc="-1" dirty="0">
              <a:latin typeface="Calibri" charset="0"/>
              <a:ea typeface="Calibri" charset="0"/>
              <a:cs typeface="Calibri" charset="0"/>
            </a:endParaRPr>
          </a:p>
          <a:p>
            <a:pPr marL="360">
              <a:lnSpc>
                <a:spcPct val="100000"/>
              </a:lnSpc>
              <a:spcBef>
                <a:spcPts val="241"/>
              </a:spcBef>
              <a:buClr>
                <a:srgbClr val="000000"/>
              </a:buClr>
            </a:pPr>
            <a:endParaRPr lang="en-US" sz="2000" strike="noStrike" spc="-1" dirty="0">
              <a:latin typeface="Calibri" charset="0"/>
              <a:ea typeface="Calibri" charset="0"/>
              <a:cs typeface="Calibri" charset="0"/>
            </a:endParaRPr>
          </a:p>
        </p:txBody>
      </p:sp>
      <p:pic>
        <p:nvPicPr>
          <p:cNvPr id="14" name="図 13">
            <a:extLst>
              <a:ext uri="{FF2B5EF4-FFF2-40B4-BE49-F238E27FC236}">
                <a16:creationId xmlns:a16="http://schemas.microsoft.com/office/drawing/2014/main" xmlns="" id="{00D10BEA-53A4-C14C-82E8-BA20F4BEFD7A}"/>
              </a:ext>
            </a:extLst>
          </p:cNvPr>
          <p:cNvPicPr>
            <a:picLocks noChangeAspect="1"/>
          </p:cNvPicPr>
          <p:nvPr/>
        </p:nvPicPr>
        <p:blipFill>
          <a:blip r:embed="rId5"/>
          <a:stretch>
            <a:fillRect/>
          </a:stretch>
        </p:blipFill>
        <p:spPr>
          <a:xfrm>
            <a:off x="7851557" y="0"/>
            <a:ext cx="1292442" cy="592667"/>
          </a:xfrm>
          <a:prstGeom prst="rect">
            <a:avLst/>
          </a:prstGeom>
        </p:spPr>
      </p:pic>
      <p:pic>
        <p:nvPicPr>
          <p:cNvPr id="18" name="図 17">
            <a:extLst>
              <a:ext uri="{FF2B5EF4-FFF2-40B4-BE49-F238E27FC236}">
                <a16:creationId xmlns="" xmlns:a16="http://schemas.microsoft.com/office/drawing/2014/main" id="{E1526C94-E88C-B14E-92F2-ACACA214D2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spTree>
    <p:extLst>
      <p:ext uri="{BB962C8B-B14F-4D97-AF65-F5344CB8AC3E}">
        <p14:creationId xmlns:p14="http://schemas.microsoft.com/office/powerpoint/2010/main" val="1044215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lang="en-GB" sz="2400" spc="-1" dirty="0">
                <a:solidFill>
                  <a:srgbClr val="000000"/>
                </a:solidFill>
                <a:latin typeface="Calibri" charset="0"/>
                <a:ea typeface="Calibri" charset="0"/>
                <a:cs typeface="Calibri" charset="0"/>
              </a:rPr>
              <a:t>First observations</a:t>
            </a:r>
            <a:endParaRPr lang="en-GB" sz="2400" strike="noStrike" spc="-1" dirty="0">
              <a:solidFill>
                <a:srgbClr val="000000"/>
              </a:solidFill>
              <a:latin typeface="Calibri" charset="0"/>
              <a:ea typeface="Calibri" charset="0"/>
              <a:cs typeface="Calibri" charset="0"/>
            </a:endParaRPr>
          </a:p>
        </p:txBody>
      </p:sp>
      <p:sp>
        <p:nvSpPr>
          <p:cNvPr id="9" name="CustomShape 6"/>
          <p:cNvSpPr/>
          <p:nvPr/>
        </p:nvSpPr>
        <p:spPr>
          <a:xfrm>
            <a:off x="279000" y="743135"/>
            <a:ext cx="7572557" cy="4031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spcBef>
                <a:spcPts val="241"/>
              </a:spcBef>
              <a:buClr>
                <a:srgbClr val="000000"/>
              </a:buClr>
            </a:pPr>
            <a:r>
              <a:rPr lang="en-US" sz="2400" u="sng" spc="-1" dirty="0">
                <a:latin typeface="Calibri" charset="0"/>
                <a:ea typeface="Calibri" charset="0"/>
                <a:cs typeface="Calibri" charset="0"/>
              </a:rPr>
              <a:t>Example</a:t>
            </a:r>
            <a:r>
              <a:rPr lang="en-US" sz="2400" spc="-1" dirty="0">
                <a:latin typeface="Calibri" charset="0"/>
                <a:ea typeface="Calibri" charset="0"/>
                <a:cs typeface="Calibri" charset="0"/>
              </a:rPr>
              <a:t>: irregular </a:t>
            </a:r>
            <a:r>
              <a:rPr lang="en-US" sz="2400" spc="-1" dirty="0" smtClean="0">
                <a:latin typeface="Calibri" charset="0"/>
                <a:ea typeface="Calibri" charset="0"/>
                <a:cs typeface="Calibri" charset="0"/>
              </a:rPr>
              <a:t>(not permanent) peaks (1.6Hz)</a:t>
            </a:r>
            <a:endParaRPr lang="en-US" sz="2400" spc="-1" dirty="0">
              <a:latin typeface="Calibri" charset="0"/>
              <a:ea typeface="Calibri" charset="0"/>
              <a:cs typeface="Calibri" charset="0"/>
            </a:endParaRPr>
          </a:p>
          <a:p>
            <a:pPr marL="343080" indent="-342720">
              <a:lnSpc>
                <a:spcPct val="100000"/>
              </a:lnSpc>
              <a:spcBef>
                <a:spcPts val="241"/>
              </a:spcBef>
              <a:buClr>
                <a:srgbClr val="000000"/>
              </a:buClr>
              <a:buFont typeface="Arial" panose="020B0604020202020204" pitchFamily="34" charset="0"/>
              <a:buChar char="•"/>
            </a:pPr>
            <a:endParaRPr lang="en-US" sz="2400" strike="noStrike" spc="-1" dirty="0">
              <a:latin typeface="Calibri" charset="0"/>
              <a:ea typeface="Calibri" charset="0"/>
              <a:cs typeface="Calibri" charset="0"/>
            </a:endParaRPr>
          </a:p>
          <a:p>
            <a:pPr marL="343080" indent="-342720">
              <a:lnSpc>
                <a:spcPct val="100000"/>
              </a:lnSpc>
              <a:spcBef>
                <a:spcPts val="241"/>
              </a:spcBef>
              <a:buClr>
                <a:srgbClr val="000000"/>
              </a:buClr>
              <a:buFont typeface="Arial" panose="020B0604020202020204" pitchFamily="34" charset="0"/>
              <a:buChar char="•"/>
            </a:pPr>
            <a:endParaRPr lang="en-US" sz="2400" strike="noStrike" spc="-1" dirty="0">
              <a:latin typeface="Calibri" charset="0"/>
              <a:ea typeface="Calibri" charset="0"/>
              <a:cs typeface="Calibri" charset="0"/>
            </a:endParaRPr>
          </a:p>
          <a:p>
            <a:pPr marL="343080" indent="-342720">
              <a:lnSpc>
                <a:spcPct val="100000"/>
              </a:lnSpc>
              <a:spcBef>
                <a:spcPts val="241"/>
              </a:spcBef>
              <a:buClr>
                <a:srgbClr val="000000"/>
              </a:buClr>
              <a:buFont typeface="Arial" panose="020B0604020202020204" pitchFamily="34" charset="0"/>
              <a:buChar char="•"/>
            </a:pPr>
            <a:endParaRPr lang="en-US" sz="2400" strike="noStrike" spc="-1" dirty="0">
              <a:latin typeface="Calibri" charset="0"/>
              <a:ea typeface="Calibri" charset="0"/>
              <a:cs typeface="Calibri" charset="0"/>
            </a:endParaRPr>
          </a:p>
        </p:txBody>
      </p:sp>
      <p:pic>
        <p:nvPicPr>
          <p:cNvPr id="10" name="Image 9"/>
          <p:cNvPicPr>
            <a:picLocks noChangeAspect="1"/>
          </p:cNvPicPr>
          <p:nvPr/>
        </p:nvPicPr>
        <p:blipFill>
          <a:blip r:embed="rId2"/>
          <a:stretch>
            <a:fillRect/>
          </a:stretch>
        </p:blipFill>
        <p:spPr>
          <a:xfrm>
            <a:off x="1992011" y="1320106"/>
            <a:ext cx="5570791" cy="2331679"/>
          </a:xfrm>
          <a:prstGeom prst="rect">
            <a:avLst/>
          </a:prstGeom>
        </p:spPr>
      </p:pic>
      <p:sp>
        <p:nvSpPr>
          <p:cNvPr id="11" name="ZoneTexte 10"/>
          <p:cNvSpPr txBox="1"/>
          <p:nvPr/>
        </p:nvSpPr>
        <p:spPr>
          <a:xfrm>
            <a:off x="5258319" y="1815921"/>
            <a:ext cx="889090" cy="276999"/>
          </a:xfrm>
          <a:prstGeom prst="rect">
            <a:avLst/>
          </a:prstGeom>
          <a:noFill/>
        </p:spPr>
        <p:txBody>
          <a:bodyPr wrap="none" rtlCol="0">
            <a:spAutoFit/>
          </a:bodyPr>
          <a:lstStyle/>
          <a:p>
            <a:r>
              <a:rPr lang="en-US" sz="1200" b="1" dirty="0">
                <a:solidFill>
                  <a:srgbClr val="002060"/>
                </a:solidFill>
              </a:rPr>
              <a:t>19th April</a:t>
            </a:r>
          </a:p>
        </p:txBody>
      </p:sp>
      <p:sp>
        <p:nvSpPr>
          <p:cNvPr id="12" name="Rectangle 11"/>
          <p:cNvSpPr/>
          <p:nvPr/>
        </p:nvSpPr>
        <p:spPr>
          <a:xfrm>
            <a:off x="1774206" y="3703279"/>
            <a:ext cx="5788596" cy="369332"/>
          </a:xfrm>
          <a:prstGeom prst="rect">
            <a:avLst/>
          </a:prstGeom>
        </p:spPr>
        <p:txBody>
          <a:bodyPr wrap="square">
            <a:spAutoFit/>
          </a:bodyPr>
          <a:lstStyle/>
          <a:p>
            <a:pPr algn="ctr"/>
            <a:r>
              <a:rPr lang="en-GB" dirty="0">
                <a:latin typeface="Calibri" charset="0"/>
                <a:ea typeface="Calibri" charset="0"/>
                <a:cs typeface="Calibri" charset="0"/>
              </a:rPr>
              <a:t>PSD of displacements </a:t>
            </a:r>
            <a:r>
              <a:rPr lang="en-GB" dirty="0" smtClean="0">
                <a:latin typeface="Calibri" charset="0"/>
                <a:ea typeface="Calibri" charset="0"/>
                <a:cs typeface="Calibri" charset="0"/>
              </a:rPr>
              <a:t>: observed </a:t>
            </a:r>
            <a:r>
              <a:rPr lang="en-GB" dirty="0">
                <a:latin typeface="Calibri" charset="0"/>
                <a:ea typeface="Calibri" charset="0"/>
                <a:cs typeface="Calibri" charset="0"/>
              </a:rPr>
              <a:t>peak at </a:t>
            </a:r>
            <a:r>
              <a:rPr lang="en-GB" dirty="0" smtClean="0">
                <a:latin typeface="Calibri" charset="0"/>
                <a:ea typeface="Calibri" charset="0"/>
                <a:cs typeface="Calibri" charset="0"/>
              </a:rPr>
              <a:t>1.4 </a:t>
            </a:r>
            <a:r>
              <a:rPr lang="en-GB" dirty="0">
                <a:latin typeface="Calibri" charset="0"/>
                <a:ea typeface="Calibri" charset="0"/>
                <a:cs typeface="Calibri" charset="0"/>
              </a:rPr>
              <a:t>Hz</a:t>
            </a:r>
            <a:endParaRPr lang="fr-FR" dirty="0">
              <a:latin typeface="Calibri" charset="0"/>
              <a:ea typeface="Calibri" charset="0"/>
              <a:cs typeface="Calibri" charset="0"/>
            </a:endParaRPr>
          </a:p>
        </p:txBody>
      </p:sp>
      <p:sp>
        <p:nvSpPr>
          <p:cNvPr id="13" name="Ellipse 12"/>
          <p:cNvSpPr/>
          <p:nvPr/>
        </p:nvSpPr>
        <p:spPr>
          <a:xfrm>
            <a:off x="2770374" y="1604252"/>
            <a:ext cx="462156" cy="7972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CustomShape 4"/>
          <p:cNvSpPr/>
          <p:nvPr/>
        </p:nvSpPr>
        <p:spPr>
          <a:xfrm>
            <a:off x="390211" y="4134561"/>
            <a:ext cx="8605508" cy="49781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spcBef>
                <a:spcPts val="281"/>
              </a:spcBef>
              <a:buClr>
                <a:srgbClr val="0000FF"/>
              </a:buClr>
            </a:pPr>
            <a:r>
              <a:rPr lang="en-US" sz="2400" spc="-1" dirty="0" smtClean="0">
                <a:latin typeface="Calibri" charset="0"/>
                <a:ea typeface="Calibri" charset="0"/>
                <a:cs typeface="Calibri" charset="0"/>
              </a:rPr>
              <a:t>Comparison between </a:t>
            </a:r>
            <a:r>
              <a:rPr lang="en-US" sz="2400" spc="-1" dirty="0">
                <a:latin typeface="Calibri" charset="0"/>
                <a:ea typeface="Calibri" charset="0"/>
                <a:cs typeface="Calibri" charset="0"/>
              </a:rPr>
              <a:t>the luminosity </a:t>
            </a:r>
            <a:r>
              <a:rPr lang="en-US" sz="2400" spc="-1" dirty="0" smtClean="0">
                <a:latin typeface="Calibri" charset="0"/>
                <a:ea typeface="Calibri" charset="0"/>
                <a:cs typeface="Calibri" charset="0"/>
              </a:rPr>
              <a:t>and vibration started</a:t>
            </a:r>
            <a:endParaRPr lang="en-US" sz="2400" strike="noStrike" spc="-1" dirty="0">
              <a:latin typeface="Calibri" charset="0"/>
              <a:ea typeface="Calibri" charset="0"/>
              <a:cs typeface="Calibri" charset="0"/>
            </a:endParaRPr>
          </a:p>
        </p:txBody>
      </p:sp>
      <p:pic>
        <p:nvPicPr>
          <p:cNvPr id="15" name="Image 14"/>
          <p:cNvPicPr>
            <a:picLocks noChangeAspect="1"/>
          </p:cNvPicPr>
          <p:nvPr/>
        </p:nvPicPr>
        <p:blipFill>
          <a:blip r:embed="rId3"/>
          <a:stretch>
            <a:fillRect/>
          </a:stretch>
        </p:blipFill>
        <p:spPr>
          <a:xfrm>
            <a:off x="569942" y="4666864"/>
            <a:ext cx="3326687" cy="1832089"/>
          </a:xfrm>
          <a:prstGeom prst="rect">
            <a:avLst/>
          </a:prstGeom>
        </p:spPr>
      </p:pic>
      <p:pic>
        <p:nvPicPr>
          <p:cNvPr id="16" name="Image 15"/>
          <p:cNvPicPr>
            <a:picLocks noChangeAspect="1"/>
          </p:cNvPicPr>
          <p:nvPr/>
        </p:nvPicPr>
        <p:blipFill rotWithShape="1">
          <a:blip r:embed="rId4"/>
          <a:srcRect l="3457" r="8736"/>
          <a:stretch/>
        </p:blipFill>
        <p:spPr>
          <a:xfrm>
            <a:off x="4084370" y="4666864"/>
            <a:ext cx="3193759" cy="2085221"/>
          </a:xfrm>
          <a:prstGeom prst="rect">
            <a:avLst/>
          </a:prstGeom>
        </p:spPr>
      </p:pic>
      <p:pic>
        <p:nvPicPr>
          <p:cNvPr id="18" name="図 17">
            <a:extLst>
              <a:ext uri="{FF2B5EF4-FFF2-40B4-BE49-F238E27FC236}">
                <a16:creationId xmlns:a16="http://schemas.microsoft.com/office/drawing/2014/main" xmlns="" id="{644939B1-20D4-AF41-B0DE-A93B426AE40C}"/>
              </a:ext>
            </a:extLst>
          </p:cNvPr>
          <p:cNvPicPr>
            <a:picLocks noChangeAspect="1"/>
          </p:cNvPicPr>
          <p:nvPr/>
        </p:nvPicPr>
        <p:blipFill>
          <a:blip r:embed="rId5"/>
          <a:stretch>
            <a:fillRect/>
          </a:stretch>
        </p:blipFill>
        <p:spPr>
          <a:xfrm>
            <a:off x="7851557" y="0"/>
            <a:ext cx="1292442" cy="592667"/>
          </a:xfrm>
          <a:prstGeom prst="rect">
            <a:avLst/>
          </a:prstGeom>
        </p:spPr>
      </p:pic>
      <p:sp>
        <p:nvSpPr>
          <p:cNvPr id="2" name="四角形吹き出し 1">
            <a:extLst>
              <a:ext uri="{FF2B5EF4-FFF2-40B4-BE49-F238E27FC236}">
                <a16:creationId xmlns:a16="http://schemas.microsoft.com/office/drawing/2014/main" xmlns="" id="{19DC0D30-B6CF-3B43-8496-69A89C407756}"/>
              </a:ext>
            </a:extLst>
          </p:cNvPr>
          <p:cNvSpPr/>
          <p:nvPr/>
        </p:nvSpPr>
        <p:spPr>
          <a:xfrm>
            <a:off x="48645" y="1629032"/>
            <a:ext cx="1943366" cy="809577"/>
          </a:xfrm>
          <a:prstGeom prst="wedgeRectCallout">
            <a:avLst>
              <a:gd name="adj1" fmla="val 70926"/>
              <a:gd name="adj2" fmla="val -28058"/>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Mysterious peak </a:t>
            </a:r>
            <a:endParaRPr kumimoji="1" lang="en-US" altLang="ja-JP" sz="1600" dirty="0" smtClean="0">
              <a:solidFill>
                <a:schemeClr val="tx1"/>
              </a:solidFill>
            </a:endParaRPr>
          </a:p>
          <a:p>
            <a:r>
              <a:rPr kumimoji="1" lang="en-US" altLang="ja-JP" sz="1600" dirty="0" smtClean="0">
                <a:solidFill>
                  <a:schemeClr val="tx1"/>
                </a:solidFill>
              </a:rPr>
              <a:t>Source identified?</a:t>
            </a:r>
            <a:endParaRPr kumimoji="1" lang="en-US" altLang="ja-JP" sz="1600" dirty="0">
              <a:solidFill>
                <a:schemeClr val="tx1"/>
              </a:solidFill>
            </a:endParaRPr>
          </a:p>
        </p:txBody>
      </p:sp>
    </p:spTree>
    <p:extLst>
      <p:ext uri="{BB962C8B-B14F-4D97-AF65-F5344CB8AC3E}">
        <p14:creationId xmlns:p14="http://schemas.microsoft.com/office/powerpoint/2010/main" val="1163303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75ED8D9B-3167-1049-862D-E52EF6B9946F}"/>
              </a:ext>
            </a:extLst>
          </p:cNvPr>
          <p:cNvPicPr>
            <a:picLocks noChangeAspect="1"/>
          </p:cNvPicPr>
          <p:nvPr/>
        </p:nvPicPr>
        <p:blipFill>
          <a:blip r:embed="rId2"/>
          <a:stretch>
            <a:fillRect/>
          </a:stretch>
        </p:blipFill>
        <p:spPr>
          <a:xfrm>
            <a:off x="4938784" y="2869660"/>
            <a:ext cx="4064459" cy="3732876"/>
          </a:xfrm>
          <a:prstGeom prst="rect">
            <a:avLst/>
          </a:prstGeom>
        </p:spPr>
      </p:pic>
      <p:pic>
        <p:nvPicPr>
          <p:cNvPr id="4" name="図 3">
            <a:extLst>
              <a:ext uri="{FF2B5EF4-FFF2-40B4-BE49-F238E27FC236}">
                <a16:creationId xmlns:a16="http://schemas.microsoft.com/office/drawing/2014/main" xmlns="" id="{BB379FD5-6E4A-5442-BA7F-F962B9979B45}"/>
              </a:ext>
            </a:extLst>
          </p:cNvPr>
          <p:cNvPicPr>
            <a:picLocks noChangeAspect="1"/>
          </p:cNvPicPr>
          <p:nvPr/>
        </p:nvPicPr>
        <p:blipFill>
          <a:blip r:embed="rId3"/>
          <a:stretch>
            <a:fillRect/>
          </a:stretch>
        </p:blipFill>
        <p:spPr>
          <a:xfrm>
            <a:off x="5479379" y="6182139"/>
            <a:ext cx="2438400" cy="368300"/>
          </a:xfrm>
          <a:prstGeom prst="rect">
            <a:avLst/>
          </a:prstGeom>
        </p:spPr>
      </p:pic>
      <p:sp>
        <p:nvSpPr>
          <p:cNvPr id="5" name="テキスト ボックス 4">
            <a:extLst>
              <a:ext uri="{FF2B5EF4-FFF2-40B4-BE49-F238E27FC236}">
                <a16:creationId xmlns:a16="http://schemas.microsoft.com/office/drawing/2014/main" xmlns="" id="{ECBC6ACD-9A5D-9748-87F8-B94BA5406935}"/>
              </a:ext>
            </a:extLst>
          </p:cNvPr>
          <p:cNvSpPr txBox="1"/>
          <p:nvPr/>
        </p:nvSpPr>
        <p:spPr>
          <a:xfrm>
            <a:off x="6422858" y="2872184"/>
            <a:ext cx="646331" cy="369332"/>
          </a:xfrm>
          <a:prstGeom prst="rect">
            <a:avLst/>
          </a:prstGeom>
          <a:noFill/>
        </p:spPr>
        <p:txBody>
          <a:bodyPr wrap="none" rtlCol="0">
            <a:spAutoFit/>
          </a:bodyPr>
          <a:lstStyle/>
          <a:p>
            <a:r>
              <a:rPr kumimoji="1" lang="en-US" altLang="ja-JP" dirty="0"/>
              <a:t>KEK</a:t>
            </a:r>
            <a:endParaRPr kumimoji="1" lang="ja-JP" altLang="en-US" dirty="0"/>
          </a:p>
        </p:txBody>
      </p:sp>
      <p:sp>
        <p:nvSpPr>
          <p:cNvPr id="6" name="正方形/長方形 5">
            <a:extLst>
              <a:ext uri="{FF2B5EF4-FFF2-40B4-BE49-F238E27FC236}">
                <a16:creationId xmlns:a16="http://schemas.microsoft.com/office/drawing/2014/main" xmlns="" id="{5E71A79F-97F0-3548-B3CF-70D7317BC22E}"/>
              </a:ext>
            </a:extLst>
          </p:cNvPr>
          <p:cNvSpPr/>
          <p:nvPr/>
        </p:nvSpPr>
        <p:spPr>
          <a:xfrm>
            <a:off x="5343074" y="6492122"/>
            <a:ext cx="3660169" cy="369332"/>
          </a:xfrm>
          <a:prstGeom prst="rect">
            <a:avLst/>
          </a:prstGeom>
        </p:spPr>
        <p:txBody>
          <a:bodyPr wrap="none">
            <a:spAutoFit/>
          </a:bodyPr>
          <a:lstStyle/>
          <a:p>
            <a:r>
              <a:rPr lang="en" altLang="ja-JP" dirty="0">
                <a:latin typeface="Helvetica" pitchFamily="2" charset="0"/>
                <a:hlinkClick r:id="rId4"/>
              </a:rPr>
              <a:t>https://www.pwri.go.jp/eindex.html</a:t>
            </a:r>
          </a:p>
        </p:txBody>
      </p:sp>
      <p:pic>
        <p:nvPicPr>
          <p:cNvPr id="7" name="図 6">
            <a:extLst>
              <a:ext uri="{FF2B5EF4-FFF2-40B4-BE49-F238E27FC236}">
                <a16:creationId xmlns:a16="http://schemas.microsoft.com/office/drawing/2014/main" xmlns="" id="{051CADF3-9029-C74E-BB7D-E4A5154CF9D8}"/>
              </a:ext>
            </a:extLst>
          </p:cNvPr>
          <p:cNvPicPr>
            <a:picLocks noChangeAspect="1"/>
          </p:cNvPicPr>
          <p:nvPr/>
        </p:nvPicPr>
        <p:blipFill>
          <a:blip r:embed="rId5"/>
          <a:stretch>
            <a:fillRect/>
          </a:stretch>
        </p:blipFill>
        <p:spPr>
          <a:xfrm>
            <a:off x="192505" y="5009623"/>
            <a:ext cx="2165684" cy="1592913"/>
          </a:xfrm>
          <a:prstGeom prst="rect">
            <a:avLst/>
          </a:prstGeom>
        </p:spPr>
      </p:pic>
      <p:pic>
        <p:nvPicPr>
          <p:cNvPr id="8" name="図 7">
            <a:extLst>
              <a:ext uri="{FF2B5EF4-FFF2-40B4-BE49-F238E27FC236}">
                <a16:creationId xmlns:a16="http://schemas.microsoft.com/office/drawing/2014/main" xmlns="" id="{489067CC-F255-B642-9044-9ECE277AC039}"/>
              </a:ext>
            </a:extLst>
          </p:cNvPr>
          <p:cNvPicPr>
            <a:picLocks noChangeAspect="1"/>
          </p:cNvPicPr>
          <p:nvPr/>
        </p:nvPicPr>
        <p:blipFill>
          <a:blip r:embed="rId6"/>
          <a:stretch>
            <a:fillRect/>
          </a:stretch>
        </p:blipFill>
        <p:spPr>
          <a:xfrm>
            <a:off x="2466472" y="5015602"/>
            <a:ext cx="2189748" cy="1589888"/>
          </a:xfrm>
          <a:prstGeom prst="rect">
            <a:avLst/>
          </a:prstGeom>
        </p:spPr>
      </p:pic>
      <p:sp>
        <p:nvSpPr>
          <p:cNvPr id="10" name="正方形/長方形 9">
            <a:extLst>
              <a:ext uri="{FF2B5EF4-FFF2-40B4-BE49-F238E27FC236}">
                <a16:creationId xmlns:a16="http://schemas.microsoft.com/office/drawing/2014/main" xmlns="" id="{E0D188D9-FF87-5840-9496-4D3852C90A81}"/>
              </a:ext>
            </a:extLst>
          </p:cNvPr>
          <p:cNvSpPr/>
          <p:nvPr/>
        </p:nvSpPr>
        <p:spPr>
          <a:xfrm>
            <a:off x="4764503" y="5253703"/>
            <a:ext cx="3868152" cy="830997"/>
          </a:xfrm>
          <a:prstGeom prst="rect">
            <a:avLst/>
          </a:prstGeom>
        </p:spPr>
        <p:txBody>
          <a:bodyPr wrap="square">
            <a:spAutoFit/>
          </a:bodyPr>
          <a:lstStyle/>
          <a:p>
            <a:r>
              <a:rPr lang="en" altLang="ja-JP" sz="2400" dirty="0"/>
              <a:t>Large dynamic centrifugal load test</a:t>
            </a:r>
            <a:r>
              <a:rPr lang="ja-JP" altLang="en-US" sz="2400" dirty="0"/>
              <a:t> </a:t>
            </a:r>
            <a:r>
              <a:rPr lang="en" altLang="ja-JP" sz="2400" dirty="0"/>
              <a:t>equipment</a:t>
            </a:r>
            <a:endParaRPr lang="ja-JP" altLang="en-US" sz="2400" dirty="0"/>
          </a:p>
        </p:txBody>
      </p:sp>
      <p:pic>
        <p:nvPicPr>
          <p:cNvPr id="9" name="図 8"/>
          <p:cNvPicPr>
            <a:picLocks noChangeAspect="1"/>
          </p:cNvPicPr>
          <p:nvPr/>
        </p:nvPicPr>
        <p:blipFill>
          <a:blip r:embed="rId7"/>
          <a:stretch>
            <a:fillRect/>
          </a:stretch>
        </p:blipFill>
        <p:spPr>
          <a:xfrm>
            <a:off x="0" y="727861"/>
            <a:ext cx="9144000" cy="1786240"/>
          </a:xfrm>
          <a:prstGeom prst="rect">
            <a:avLst/>
          </a:prstGeom>
        </p:spPr>
      </p:pic>
      <p:sp>
        <p:nvSpPr>
          <p:cNvPr id="11" name="テキスト ボックス 10"/>
          <p:cNvSpPr txBox="1"/>
          <p:nvPr/>
        </p:nvSpPr>
        <p:spPr>
          <a:xfrm>
            <a:off x="1062681" y="1972475"/>
            <a:ext cx="881973" cy="369332"/>
          </a:xfrm>
          <a:prstGeom prst="rect">
            <a:avLst/>
          </a:prstGeom>
          <a:noFill/>
        </p:spPr>
        <p:txBody>
          <a:bodyPr wrap="none" rtlCol="0">
            <a:spAutoFit/>
          </a:bodyPr>
          <a:lstStyle/>
          <a:p>
            <a:r>
              <a:rPr kumimoji="1" lang="en-US" altLang="ja-JP" smtClean="0">
                <a:latin typeface="Calibri" charset="0"/>
                <a:ea typeface="Calibri" charset="0"/>
                <a:cs typeface="Calibri" charset="0"/>
              </a:rPr>
              <a:t>1.36 Hz</a:t>
            </a:r>
            <a:endParaRPr kumimoji="1" lang="ja-JP" altLang="en-US" dirty="0">
              <a:latin typeface="Calibri" charset="0"/>
              <a:ea typeface="Calibri" charset="0"/>
              <a:cs typeface="Calibri" charset="0"/>
            </a:endParaRPr>
          </a:p>
        </p:txBody>
      </p:sp>
      <p:sp>
        <p:nvSpPr>
          <p:cNvPr id="12" name="テキスト ボックス 11"/>
          <p:cNvSpPr txBox="1"/>
          <p:nvPr/>
        </p:nvSpPr>
        <p:spPr>
          <a:xfrm>
            <a:off x="3352800" y="1964168"/>
            <a:ext cx="881973" cy="369332"/>
          </a:xfrm>
          <a:prstGeom prst="rect">
            <a:avLst/>
          </a:prstGeom>
          <a:noFill/>
        </p:spPr>
        <p:txBody>
          <a:bodyPr wrap="none" rtlCol="0">
            <a:spAutoFit/>
          </a:bodyPr>
          <a:lstStyle/>
          <a:p>
            <a:r>
              <a:rPr kumimoji="1" lang="en-US" altLang="ja-JP" smtClean="0">
                <a:latin typeface="Calibri" charset="0"/>
                <a:ea typeface="Calibri" charset="0"/>
                <a:cs typeface="Calibri" charset="0"/>
              </a:rPr>
              <a:t>1.38 Hz</a:t>
            </a:r>
            <a:endParaRPr kumimoji="1" lang="ja-JP" altLang="en-US" dirty="0">
              <a:latin typeface="Calibri" charset="0"/>
              <a:ea typeface="Calibri" charset="0"/>
              <a:cs typeface="Calibri" charset="0"/>
            </a:endParaRPr>
          </a:p>
        </p:txBody>
      </p:sp>
      <p:sp>
        <p:nvSpPr>
          <p:cNvPr id="14" name="テキスト ボックス 13"/>
          <p:cNvSpPr txBox="1"/>
          <p:nvPr/>
        </p:nvSpPr>
        <p:spPr>
          <a:xfrm>
            <a:off x="5642919" y="1964168"/>
            <a:ext cx="881973" cy="369332"/>
          </a:xfrm>
          <a:prstGeom prst="rect">
            <a:avLst/>
          </a:prstGeom>
          <a:noFill/>
        </p:spPr>
        <p:txBody>
          <a:bodyPr wrap="none" rtlCol="0">
            <a:spAutoFit/>
          </a:bodyPr>
          <a:lstStyle/>
          <a:p>
            <a:r>
              <a:rPr kumimoji="1" lang="en-US" altLang="ja-JP" dirty="0" smtClean="0">
                <a:latin typeface="Calibri" charset="0"/>
                <a:ea typeface="Calibri" charset="0"/>
                <a:cs typeface="Calibri" charset="0"/>
              </a:rPr>
              <a:t>1.64 Hz</a:t>
            </a:r>
            <a:endParaRPr kumimoji="1" lang="ja-JP" altLang="en-US" dirty="0">
              <a:latin typeface="Calibri" charset="0"/>
              <a:ea typeface="Calibri" charset="0"/>
              <a:cs typeface="Calibri" charset="0"/>
            </a:endParaRPr>
          </a:p>
        </p:txBody>
      </p:sp>
      <p:sp>
        <p:nvSpPr>
          <p:cNvPr id="15" name="テキスト ボックス 14"/>
          <p:cNvSpPr txBox="1"/>
          <p:nvPr/>
        </p:nvSpPr>
        <p:spPr>
          <a:xfrm>
            <a:off x="7933038" y="1964168"/>
            <a:ext cx="881973" cy="369332"/>
          </a:xfrm>
          <a:prstGeom prst="rect">
            <a:avLst/>
          </a:prstGeom>
          <a:noFill/>
        </p:spPr>
        <p:txBody>
          <a:bodyPr wrap="none" rtlCol="0">
            <a:spAutoFit/>
          </a:bodyPr>
          <a:lstStyle/>
          <a:p>
            <a:r>
              <a:rPr kumimoji="1" lang="en-US" altLang="ja-JP" dirty="0" smtClean="0">
                <a:latin typeface="Calibri" charset="0"/>
                <a:ea typeface="Calibri" charset="0"/>
                <a:cs typeface="Calibri" charset="0"/>
              </a:rPr>
              <a:t>1.69 Hz</a:t>
            </a:r>
            <a:endParaRPr kumimoji="1" lang="ja-JP" altLang="en-US" dirty="0">
              <a:latin typeface="Calibri" charset="0"/>
              <a:ea typeface="Calibri" charset="0"/>
              <a:cs typeface="Calibri" charset="0"/>
            </a:endParaRPr>
          </a:p>
        </p:txBody>
      </p:sp>
      <p:sp>
        <p:nvSpPr>
          <p:cNvPr id="16" name="テキスト ボックス 15"/>
          <p:cNvSpPr txBox="1"/>
          <p:nvPr/>
        </p:nvSpPr>
        <p:spPr>
          <a:xfrm>
            <a:off x="205227" y="2587175"/>
            <a:ext cx="4366773" cy="1754326"/>
          </a:xfrm>
          <a:prstGeom prst="rect">
            <a:avLst/>
          </a:prstGeom>
          <a:noFill/>
        </p:spPr>
        <p:txBody>
          <a:bodyPr wrap="none" rtlCol="0">
            <a:spAutoFit/>
          </a:bodyPr>
          <a:lstStyle/>
          <a:p>
            <a:r>
              <a:rPr kumimoji="1" lang="en-US" altLang="ja-JP" sz="2000" dirty="0" smtClean="0">
                <a:latin typeface="Calibri" charset="0"/>
                <a:ea typeface="Calibri" charset="0"/>
                <a:cs typeface="Calibri" charset="0"/>
              </a:rPr>
              <a:t>Vibration peak frequency matched with </a:t>
            </a:r>
          </a:p>
          <a:p>
            <a:endParaRPr kumimoji="1" lang="en-US" altLang="ja-JP" sz="2000" dirty="0">
              <a:latin typeface="Calibri" charset="0"/>
              <a:ea typeface="Calibri" charset="0"/>
              <a:cs typeface="Calibri" charset="0"/>
            </a:endParaRPr>
          </a:p>
          <a:p>
            <a:r>
              <a:rPr kumimoji="1" lang="en-US" altLang="ja-JP" sz="2000" dirty="0" smtClean="0">
                <a:latin typeface="Calibri" charset="0"/>
                <a:ea typeface="Calibri" charset="0"/>
                <a:cs typeface="Calibri" charset="0"/>
              </a:rPr>
              <a:t>spinning frequency (→centrifugal load).</a:t>
            </a:r>
          </a:p>
          <a:p>
            <a:endParaRPr kumimoji="1" lang="en-US" altLang="ja-JP" sz="2000" dirty="0">
              <a:latin typeface="Calibri" charset="0"/>
              <a:ea typeface="Calibri" charset="0"/>
              <a:cs typeface="Calibri" charset="0"/>
            </a:endParaRPr>
          </a:p>
          <a:p>
            <a:r>
              <a:rPr kumimoji="1" lang="en-US" altLang="ja-JP" sz="2800" i="1" dirty="0" smtClean="0">
                <a:solidFill>
                  <a:schemeClr val="bg1">
                    <a:lumMod val="65000"/>
                  </a:schemeClr>
                </a:solidFill>
                <a:latin typeface="Calibri" charset="0"/>
                <a:ea typeface="Calibri" charset="0"/>
                <a:cs typeface="Calibri" charset="0"/>
              </a:rPr>
              <a:t>f=mr</a:t>
            </a:r>
            <a:r>
              <a:rPr kumimoji="1" lang="en-US" altLang="ja-JP" sz="2800" i="1" dirty="0" smtClean="0">
                <a:solidFill>
                  <a:schemeClr val="bg1">
                    <a:lumMod val="65000"/>
                  </a:schemeClr>
                </a:solidFill>
                <a:latin typeface="Symbol" charset="2"/>
                <a:ea typeface="Symbol" charset="2"/>
                <a:cs typeface="Symbol" charset="2"/>
              </a:rPr>
              <a:t>w</a:t>
            </a:r>
            <a:r>
              <a:rPr kumimoji="1" lang="en-US" altLang="ja-JP" sz="2800" i="1" baseline="30000" dirty="0" smtClean="0">
                <a:solidFill>
                  <a:schemeClr val="bg1">
                    <a:lumMod val="65000"/>
                  </a:schemeClr>
                </a:solidFill>
                <a:latin typeface="Calibri" charset="0"/>
                <a:ea typeface="Calibri" charset="0"/>
                <a:cs typeface="Calibri" charset="0"/>
              </a:rPr>
              <a:t>2</a:t>
            </a:r>
            <a:endParaRPr kumimoji="1" lang="ja-JP" altLang="en-US" sz="2800" i="1" baseline="30000" dirty="0">
              <a:solidFill>
                <a:schemeClr val="bg1">
                  <a:lumMod val="65000"/>
                </a:schemeClr>
              </a:solidFill>
              <a:latin typeface="Calibri" charset="0"/>
              <a:ea typeface="Calibri" charset="0"/>
              <a:cs typeface="Calibri" charset="0"/>
            </a:endParaRPr>
          </a:p>
        </p:txBody>
      </p:sp>
      <p:sp>
        <p:nvSpPr>
          <p:cNvPr id="2" name="正方形/長方形 1">
            <a:extLst>
              <a:ext uri="{FF2B5EF4-FFF2-40B4-BE49-F238E27FC236}">
                <a16:creationId xmlns:a16="http://schemas.microsoft.com/office/drawing/2014/main" xmlns="" id="{22668569-D383-6B49-83C8-828EBE18BCEA}"/>
              </a:ext>
            </a:extLst>
          </p:cNvPr>
          <p:cNvSpPr/>
          <p:nvPr/>
        </p:nvSpPr>
        <p:spPr>
          <a:xfrm>
            <a:off x="126332" y="4599242"/>
            <a:ext cx="5654842" cy="646331"/>
          </a:xfrm>
          <a:prstGeom prst="rect">
            <a:avLst/>
          </a:prstGeom>
        </p:spPr>
        <p:txBody>
          <a:bodyPr wrap="square">
            <a:spAutoFit/>
          </a:bodyPr>
          <a:lstStyle/>
          <a:p>
            <a:r>
              <a:rPr lang="en" altLang="ja-JP" dirty="0">
                <a:latin typeface="Helvetica" pitchFamily="2" charset="0"/>
                <a:hlinkClick r:id="rId4"/>
              </a:rPr>
              <a:t>https://www.youtube.com/watch?v=b-kNqO-ohwA</a:t>
            </a:r>
            <a:r>
              <a:rPr lang="en" altLang="ja-JP" dirty="0"/>
              <a:t/>
            </a:r>
            <a:br>
              <a:rPr lang="en" altLang="ja-JP" dirty="0"/>
            </a:br>
            <a:endParaRPr lang="ja-JP" altLang="en-US" dirty="0"/>
          </a:p>
        </p:txBody>
      </p:sp>
    </p:spTree>
    <p:extLst>
      <p:ext uri="{BB962C8B-B14F-4D97-AF65-F5344CB8AC3E}">
        <p14:creationId xmlns:p14="http://schemas.microsoft.com/office/powerpoint/2010/main" val="2772146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4789" y="797825"/>
            <a:ext cx="7263443" cy="3385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defPPr>
              <a:defRPr lang="fr-FR"/>
            </a:defPPr>
            <a:lvl1pPr marL="343080" indent="-342720">
              <a:lnSpc>
                <a:spcPct val="100000"/>
              </a:lnSpc>
              <a:spcBef>
                <a:spcPts val="281"/>
              </a:spcBef>
              <a:buClr>
                <a:srgbClr val="0000FF"/>
              </a:buClr>
              <a:buFont typeface="Wingdings" charset="2"/>
              <a:buChar char=""/>
              <a:defRPr sz="1600" b="1" i="1" spc="-1">
                <a:solidFill>
                  <a:srgbClr val="0000FF"/>
                </a:solidFill>
                <a:latin typeface="Times New Roman"/>
              </a:defRPr>
            </a:lvl1pPr>
          </a:lstStyle>
          <a:p>
            <a:pPr marL="360" indent="0">
              <a:buNone/>
            </a:pPr>
            <a:r>
              <a:rPr lang="fr-FR" sz="1800" b="0" i="0" dirty="0" err="1">
                <a:solidFill>
                  <a:schemeClr val="tx1"/>
                </a:solidFill>
                <a:latin typeface="Calibri" charset="0"/>
                <a:ea typeface="Calibri" charset="0"/>
                <a:cs typeface="Calibri" charset="0"/>
              </a:rPr>
              <a:t>Modelling</a:t>
            </a:r>
            <a:r>
              <a:rPr lang="fr-FR" sz="1800" b="0" i="0" dirty="0">
                <a:solidFill>
                  <a:schemeClr val="tx1"/>
                </a:solidFill>
                <a:latin typeface="Calibri" charset="0"/>
                <a:ea typeface="Calibri" charset="0"/>
                <a:cs typeface="Calibri" charset="0"/>
              </a:rPr>
              <a:t> (KEK):</a:t>
            </a:r>
          </a:p>
        </p:txBody>
      </p:sp>
      <p:pic>
        <p:nvPicPr>
          <p:cNvPr id="5" name="図 1"/>
          <p:cNvPicPr>
            <a:picLocks noChangeAspect="1"/>
          </p:cNvPicPr>
          <p:nvPr/>
        </p:nvPicPr>
        <p:blipFill>
          <a:blip r:embed="rId2"/>
          <a:stretch>
            <a:fillRect/>
          </a:stretch>
        </p:blipFill>
        <p:spPr>
          <a:xfrm>
            <a:off x="5984753" y="2128728"/>
            <a:ext cx="2187349" cy="1778603"/>
          </a:xfrm>
          <a:prstGeom prst="rect">
            <a:avLst/>
          </a:prstGeom>
        </p:spPr>
      </p:pic>
      <p:pic>
        <p:nvPicPr>
          <p:cNvPr id="6" name="図 2"/>
          <p:cNvPicPr>
            <a:picLocks noChangeAspect="1"/>
          </p:cNvPicPr>
          <p:nvPr/>
        </p:nvPicPr>
        <p:blipFill>
          <a:blip r:embed="rId3"/>
          <a:stretch>
            <a:fillRect/>
          </a:stretch>
        </p:blipFill>
        <p:spPr>
          <a:xfrm>
            <a:off x="3689771" y="2128729"/>
            <a:ext cx="2140913" cy="1782245"/>
          </a:xfrm>
          <a:prstGeom prst="rect">
            <a:avLst/>
          </a:prstGeom>
        </p:spPr>
      </p:pic>
      <p:pic>
        <p:nvPicPr>
          <p:cNvPr id="7" name="図 3"/>
          <p:cNvPicPr>
            <a:picLocks noChangeAspect="1"/>
          </p:cNvPicPr>
          <p:nvPr/>
        </p:nvPicPr>
        <p:blipFill>
          <a:blip r:embed="rId4"/>
          <a:stretch>
            <a:fillRect/>
          </a:stretch>
        </p:blipFill>
        <p:spPr>
          <a:xfrm>
            <a:off x="1409092" y="2118015"/>
            <a:ext cx="2197553" cy="1772816"/>
          </a:xfrm>
          <a:prstGeom prst="rect">
            <a:avLst/>
          </a:prstGeom>
        </p:spPr>
      </p:pic>
      <p:sp>
        <p:nvSpPr>
          <p:cNvPr id="8" name="Text Box 11"/>
          <p:cNvSpPr txBox="1">
            <a:spLocks noChangeArrowheads="1"/>
          </p:cNvSpPr>
          <p:nvPr/>
        </p:nvSpPr>
        <p:spPr bwMode="auto">
          <a:xfrm>
            <a:off x="2989863" y="2171647"/>
            <a:ext cx="500458" cy="253916"/>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50" b="1"/>
              <a:t>21Hz</a:t>
            </a:r>
          </a:p>
        </p:txBody>
      </p:sp>
      <p:sp>
        <p:nvSpPr>
          <p:cNvPr id="9" name="Text Box 12"/>
          <p:cNvSpPr txBox="1">
            <a:spLocks noChangeArrowheads="1"/>
          </p:cNvSpPr>
          <p:nvPr/>
        </p:nvSpPr>
        <p:spPr bwMode="auto">
          <a:xfrm>
            <a:off x="5285192" y="2171647"/>
            <a:ext cx="500458" cy="253916"/>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50" b="1" dirty="0"/>
              <a:t>23Hz</a:t>
            </a:r>
          </a:p>
        </p:txBody>
      </p:sp>
      <p:sp>
        <p:nvSpPr>
          <p:cNvPr id="10" name="Text Box 13"/>
          <p:cNvSpPr txBox="1">
            <a:spLocks noChangeArrowheads="1"/>
          </p:cNvSpPr>
          <p:nvPr/>
        </p:nvSpPr>
        <p:spPr bwMode="auto">
          <a:xfrm>
            <a:off x="7671817" y="2171646"/>
            <a:ext cx="500458" cy="253916"/>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50" b="1" dirty="0"/>
              <a:t>42Hz</a:t>
            </a:r>
          </a:p>
        </p:txBody>
      </p:sp>
      <p:sp>
        <p:nvSpPr>
          <p:cNvPr id="12" name="ZoneTexte 11"/>
          <p:cNvSpPr txBox="1"/>
          <p:nvPr/>
        </p:nvSpPr>
        <p:spPr>
          <a:xfrm>
            <a:off x="184789" y="1173099"/>
            <a:ext cx="8372178" cy="923330"/>
          </a:xfrm>
          <a:prstGeom prst="rect">
            <a:avLst/>
          </a:prstGeom>
          <a:noFill/>
        </p:spPr>
        <p:txBody>
          <a:bodyPr wrap="square" rtlCol="0">
            <a:spAutoFit/>
          </a:bodyPr>
          <a:lstStyle/>
          <a:p>
            <a:r>
              <a:rPr lang="en-US" dirty="0">
                <a:latin typeface="Calibri" charset="0"/>
                <a:ea typeface="Calibri" charset="0"/>
                <a:cs typeface="Calibri" charset="0"/>
              </a:rPr>
              <a:t>The objective is to complete the initial model done by KEK to estimate the final focusing magnets inside the cryostat in function of the measured vibrations on the ground (particularly the differential motion between the focusing magnets)</a:t>
            </a:r>
          </a:p>
        </p:txBody>
      </p:sp>
      <p:sp>
        <p:nvSpPr>
          <p:cNvPr id="13"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lang="en-GB" sz="2400" spc="-1" dirty="0">
                <a:solidFill>
                  <a:srgbClr val="000000"/>
                </a:solidFill>
                <a:latin typeface="Calibri" charset="0"/>
                <a:ea typeface="Calibri" charset="0"/>
                <a:cs typeface="Calibri" charset="0"/>
              </a:rPr>
              <a:t>2019 </a:t>
            </a:r>
            <a:r>
              <a:rPr lang="en-GB" sz="2400" spc="-1">
                <a:solidFill>
                  <a:srgbClr val="000000"/>
                </a:solidFill>
                <a:latin typeface="Calibri" charset="0"/>
                <a:ea typeface="Calibri" charset="0"/>
                <a:cs typeface="Calibri" charset="0"/>
              </a:rPr>
              <a:t>- </a:t>
            </a:r>
            <a:r>
              <a:rPr lang="en-GB" sz="2400" spc="-1" smtClean="0">
                <a:solidFill>
                  <a:srgbClr val="000000"/>
                </a:solidFill>
                <a:latin typeface="Calibri" charset="0"/>
                <a:ea typeface="Calibri" charset="0"/>
                <a:cs typeface="Calibri" charset="0"/>
              </a:rPr>
              <a:t>Modelling</a:t>
            </a:r>
            <a:endParaRPr lang="en-GB" sz="2400" strike="noStrike" spc="-1" dirty="0">
              <a:solidFill>
                <a:srgbClr val="000000"/>
              </a:solidFill>
              <a:latin typeface="Calibri" charset="0"/>
              <a:ea typeface="Calibri" charset="0"/>
              <a:cs typeface="Calibri" charset="0"/>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76" y="4029409"/>
            <a:ext cx="4101737" cy="2135593"/>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1325" y="4068683"/>
            <a:ext cx="1836665" cy="2199235"/>
          </a:xfrm>
          <a:prstGeom prst="rect">
            <a:avLst/>
          </a:prstGeom>
        </p:spPr>
      </p:pic>
      <p:pic>
        <p:nvPicPr>
          <p:cNvPr id="14" name="図 13">
            <a:extLst>
              <a:ext uri="{FF2B5EF4-FFF2-40B4-BE49-F238E27FC236}">
                <a16:creationId xmlns:a16="http://schemas.microsoft.com/office/drawing/2014/main" xmlns="" id="{8E2ED51F-0100-384D-A183-757C92486C13}"/>
              </a:ext>
            </a:extLst>
          </p:cNvPr>
          <p:cNvPicPr>
            <a:picLocks noChangeAspect="1"/>
          </p:cNvPicPr>
          <p:nvPr/>
        </p:nvPicPr>
        <p:blipFill>
          <a:blip r:embed="rId7"/>
          <a:stretch>
            <a:fillRect/>
          </a:stretch>
        </p:blipFill>
        <p:spPr>
          <a:xfrm>
            <a:off x="7851557" y="0"/>
            <a:ext cx="1292442" cy="592667"/>
          </a:xfrm>
          <a:prstGeom prst="rect">
            <a:avLst/>
          </a:prstGeom>
        </p:spPr>
      </p:pic>
      <p:pic>
        <p:nvPicPr>
          <p:cNvPr id="15" name="図 14">
            <a:extLst>
              <a:ext uri="{FF2B5EF4-FFF2-40B4-BE49-F238E27FC236}">
                <a16:creationId xmlns="" xmlns:a16="http://schemas.microsoft.com/office/drawing/2014/main" id="{E1526C94-E88C-B14E-92F2-ACACA214D2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sp>
        <p:nvSpPr>
          <p:cNvPr id="11" name="スライド番号プレースホルダー 10"/>
          <p:cNvSpPr>
            <a:spLocks noGrp="1"/>
          </p:cNvSpPr>
          <p:nvPr>
            <p:ph type="sldNum" sz="quarter" idx="12"/>
          </p:nvPr>
        </p:nvSpPr>
        <p:spPr/>
        <p:txBody>
          <a:bodyPr/>
          <a:lstStyle/>
          <a:p>
            <a:fld id="{2F6D6A6B-870A-45BE-A352-E0833B326CA6}" type="slidenum">
              <a:rPr lang="fr-FR" smtClean="0"/>
              <a:t>13</a:t>
            </a:fld>
            <a:endParaRPr lang="fr-FR"/>
          </a:p>
        </p:txBody>
      </p:sp>
    </p:spTree>
    <p:extLst>
      <p:ext uri="{BB962C8B-B14F-4D97-AF65-F5344CB8AC3E}">
        <p14:creationId xmlns:p14="http://schemas.microsoft.com/office/powerpoint/2010/main" val="1792940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2"/>
          <p:cNvPicPr>
            <a:picLocks noChangeAspect="1"/>
          </p:cNvPicPr>
          <p:nvPr/>
        </p:nvPicPr>
        <p:blipFill rotWithShape="1">
          <a:blip r:embed="rId2" cstate="print">
            <a:extLst>
              <a:ext uri="{28A0092B-C50C-407E-A947-70E740481C1C}">
                <a14:useLocalDpi xmlns:a14="http://schemas.microsoft.com/office/drawing/2010/main" val="0"/>
              </a:ext>
            </a:extLst>
          </a:blip>
          <a:srcRect l="3461" r="7406"/>
          <a:stretch/>
        </p:blipFill>
        <p:spPr>
          <a:xfrm>
            <a:off x="11575" y="860777"/>
            <a:ext cx="6686808" cy="5626519"/>
          </a:xfrm>
          <a:prstGeom prst="rect">
            <a:avLst/>
          </a:prstGeom>
        </p:spPr>
      </p:pic>
      <p:sp>
        <p:nvSpPr>
          <p:cNvPr id="3"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lang="en-GB" sz="2400" spc="-1" dirty="0">
                <a:solidFill>
                  <a:srgbClr val="000000"/>
                </a:solidFill>
                <a:latin typeface="Calibri" charset="0"/>
                <a:ea typeface="Calibri" charset="0"/>
                <a:cs typeface="Calibri" charset="0"/>
              </a:rPr>
              <a:t>2019 </a:t>
            </a:r>
            <a:r>
              <a:rPr lang="en-GB" sz="2400" spc="-1">
                <a:solidFill>
                  <a:srgbClr val="000000"/>
                </a:solidFill>
                <a:latin typeface="Calibri" charset="0"/>
                <a:ea typeface="Calibri" charset="0"/>
                <a:cs typeface="Calibri" charset="0"/>
              </a:rPr>
              <a:t>- </a:t>
            </a:r>
            <a:r>
              <a:rPr lang="en-GB" sz="2400" spc="-1" smtClean="0">
                <a:solidFill>
                  <a:srgbClr val="000000"/>
                </a:solidFill>
                <a:latin typeface="Calibri" charset="0"/>
                <a:ea typeface="Calibri" charset="0"/>
                <a:cs typeface="Calibri" charset="0"/>
              </a:rPr>
              <a:t>Modelling</a:t>
            </a:r>
            <a:endParaRPr lang="en-GB" sz="2400" strike="noStrike" spc="-1" dirty="0">
              <a:solidFill>
                <a:srgbClr val="000000"/>
              </a:solidFill>
              <a:latin typeface="Calibri" charset="0"/>
              <a:ea typeface="Calibri" charset="0"/>
              <a:cs typeface="Calibri" charset="0"/>
            </a:endParaRPr>
          </a:p>
        </p:txBody>
      </p:sp>
      <p:pic>
        <p:nvPicPr>
          <p:cNvPr id="4"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4117" y="1229140"/>
            <a:ext cx="3192783" cy="1662341"/>
          </a:xfrm>
          <a:prstGeom prst="rect">
            <a:avLst/>
          </a:prstGeom>
        </p:spPr>
      </p:pic>
      <p:pic>
        <p:nvPicPr>
          <p:cNvPr id="5" name="図 4">
            <a:extLst>
              <a:ext uri="{FF2B5EF4-FFF2-40B4-BE49-F238E27FC236}">
                <a16:creationId xmlns="" xmlns:a16="http://schemas.microsoft.com/office/drawing/2014/main" id="{E1526C94-E88C-B14E-92F2-ACACA214D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spTree>
    <p:extLst>
      <p:ext uri="{BB962C8B-B14F-4D97-AF65-F5344CB8AC3E}">
        <p14:creationId xmlns:p14="http://schemas.microsoft.com/office/powerpoint/2010/main" val="882496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20212" t="29867" r="56094" b="18438"/>
          <a:stretch/>
        </p:blipFill>
        <p:spPr>
          <a:xfrm rot="5400000">
            <a:off x="553252" y="822940"/>
            <a:ext cx="1489618" cy="2437433"/>
          </a:xfrm>
          <a:prstGeom prst="rect">
            <a:avLst/>
          </a:prstGeom>
        </p:spPr>
      </p:pic>
      <p:sp>
        <p:nvSpPr>
          <p:cNvPr id="21"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lang="en-GB" sz="2400" spc="-1" dirty="0">
                <a:solidFill>
                  <a:srgbClr val="000000"/>
                </a:solidFill>
                <a:latin typeface="Calibri" charset="0"/>
                <a:ea typeface="Calibri" charset="0"/>
                <a:cs typeface="Calibri" charset="0"/>
              </a:rPr>
              <a:t>2019 - Hardware upgrade</a:t>
            </a:r>
            <a:endParaRPr lang="en-GB" sz="2400" strike="noStrike" spc="-1" dirty="0">
              <a:solidFill>
                <a:srgbClr val="000000"/>
              </a:solidFill>
              <a:latin typeface="Calibri" charset="0"/>
              <a:ea typeface="Calibri" charset="0"/>
              <a:cs typeface="Calibri" charset="0"/>
            </a:endParaRPr>
          </a:p>
        </p:txBody>
      </p:sp>
      <p:sp>
        <p:nvSpPr>
          <p:cNvPr id="22" name="Flèche droite 21"/>
          <p:cNvSpPr/>
          <p:nvPr/>
        </p:nvSpPr>
        <p:spPr>
          <a:xfrm>
            <a:off x="2404183" y="1920865"/>
            <a:ext cx="362447" cy="252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3" name="Tableau 22"/>
          <p:cNvGraphicFramePr>
            <a:graphicFrameLocks noGrp="1"/>
          </p:cNvGraphicFramePr>
          <p:nvPr>
            <p:extLst>
              <p:ext uri="{D42A27DB-BD31-4B8C-83A1-F6EECF244321}">
                <p14:modId xmlns:p14="http://schemas.microsoft.com/office/powerpoint/2010/main" val="1671940918"/>
              </p:ext>
            </p:extLst>
          </p:nvPr>
        </p:nvGraphicFramePr>
        <p:xfrm>
          <a:off x="2891482" y="1631343"/>
          <a:ext cx="5975924" cy="1194577"/>
        </p:xfrm>
        <a:graphic>
          <a:graphicData uri="http://schemas.openxmlformats.org/drawingml/2006/table">
            <a:tbl>
              <a:tblPr>
                <a:tableStyleId>{8EC20E35-A176-4012-BC5E-935CFFF8708E}</a:tableStyleId>
              </a:tblPr>
              <a:tblGrid>
                <a:gridCol w="1101667">
                  <a:extLst>
                    <a:ext uri="{9D8B030D-6E8A-4147-A177-3AD203B41FA5}">
                      <a16:colId xmlns:a16="http://schemas.microsoft.com/office/drawing/2014/main" xmlns="" val="821505535"/>
                    </a:ext>
                  </a:extLst>
                </a:gridCol>
                <a:gridCol w="2499390">
                  <a:extLst>
                    <a:ext uri="{9D8B030D-6E8A-4147-A177-3AD203B41FA5}">
                      <a16:colId xmlns:a16="http://schemas.microsoft.com/office/drawing/2014/main" xmlns="" val="1283223339"/>
                    </a:ext>
                  </a:extLst>
                </a:gridCol>
                <a:gridCol w="2374867">
                  <a:extLst>
                    <a:ext uri="{9D8B030D-6E8A-4147-A177-3AD203B41FA5}">
                      <a16:colId xmlns:a16="http://schemas.microsoft.com/office/drawing/2014/main" xmlns="" val="1137187668"/>
                    </a:ext>
                  </a:extLst>
                </a:gridCol>
              </a:tblGrid>
              <a:tr h="242257">
                <a:tc>
                  <a:txBody>
                    <a:bodyPr/>
                    <a:lstStyle/>
                    <a:p>
                      <a:pPr algn="l" fontAlgn="b"/>
                      <a:endParaRPr lang="en-GB" sz="14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400" b="0" i="0" u="none" strike="noStrike" noProof="0" dirty="0">
                          <a:effectLst/>
                          <a:latin typeface="Calibri" charset="0"/>
                          <a:ea typeface="Calibri" charset="0"/>
                          <a:cs typeface="Calibri" charset="0"/>
                        </a:rPr>
                        <a:t>Designation</a:t>
                      </a:r>
                      <a:endParaRPr lang="en-GB" sz="14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400" b="0" i="0" u="none" strike="noStrike" noProof="0" dirty="0">
                          <a:effectLst/>
                          <a:latin typeface="Calibri" charset="0"/>
                          <a:ea typeface="Calibri" charset="0"/>
                          <a:cs typeface="Calibri" charset="0"/>
                        </a:rPr>
                        <a:t>Characteristics</a:t>
                      </a:r>
                      <a:endParaRPr lang="en-GB" sz="1400" b="0" i="0" u="none" strike="noStrike" noProof="0" dirty="0">
                        <a:solidFill>
                          <a:srgbClr val="000000"/>
                        </a:solidFill>
                        <a:effectLst/>
                        <a:latin typeface="Calibri" charset="0"/>
                        <a:ea typeface="Calibri" charset="0"/>
                        <a:cs typeface="Calibri" charset="0"/>
                      </a:endParaRPr>
                    </a:p>
                  </a:txBody>
                  <a:tcPr marL="7620" marR="7620" marT="7620" marB="0" anchor="b"/>
                </a:tc>
                <a:extLst>
                  <a:ext uri="{0D108BD9-81ED-4DB2-BD59-A6C34878D82A}">
                    <a16:rowId xmlns:a16="http://schemas.microsoft.com/office/drawing/2014/main" xmlns="" val="2339051154"/>
                  </a:ext>
                </a:extLst>
              </a:tr>
              <a:tr h="476160">
                <a:tc>
                  <a:txBody>
                    <a:bodyPr/>
                    <a:lstStyle/>
                    <a:p>
                      <a:pPr algn="l" fontAlgn="b"/>
                      <a:r>
                        <a:rPr lang="en-GB" sz="1400" b="0" i="0" u="none" strike="noStrike" noProof="0" dirty="0" err="1">
                          <a:effectLst/>
                          <a:latin typeface="Calibri" charset="0"/>
                          <a:ea typeface="Calibri" charset="0"/>
                          <a:cs typeface="Calibri" charset="0"/>
                        </a:rPr>
                        <a:t>cRIO</a:t>
                      </a:r>
                      <a:r>
                        <a:rPr lang="en-GB" sz="1400" b="0" i="0" u="none" strike="noStrike" noProof="0" dirty="0">
                          <a:effectLst/>
                          <a:latin typeface="Calibri" charset="0"/>
                          <a:ea typeface="Calibri" charset="0"/>
                          <a:cs typeface="Calibri" charset="0"/>
                        </a:rPr>
                        <a:t> 9056</a:t>
                      </a:r>
                      <a:endParaRPr lang="en-GB" sz="14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400" b="0" i="0" noProof="0" dirty="0">
                          <a:latin typeface="Calibri" charset="0"/>
                          <a:ea typeface="Calibri" charset="0"/>
                          <a:cs typeface="Calibri" charset="0"/>
                        </a:rPr>
                        <a:t>Real-Time Embedded Controller </a:t>
                      </a:r>
                      <a:endParaRPr lang="en-GB" sz="14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400" b="0" i="0" u="none" strike="noStrike" noProof="0" dirty="0">
                          <a:effectLst/>
                          <a:latin typeface="Calibri" charset="0"/>
                          <a:ea typeface="Calibri" charset="0"/>
                          <a:cs typeface="Calibri" charset="0"/>
                        </a:rPr>
                        <a:t> 533 MHz, 2GB</a:t>
                      </a:r>
                      <a:r>
                        <a:rPr lang="en-GB" sz="1400" b="0" i="0" u="none" strike="noStrike" baseline="0" noProof="0" dirty="0">
                          <a:effectLst/>
                          <a:latin typeface="Calibri" charset="0"/>
                          <a:ea typeface="Calibri" charset="0"/>
                          <a:cs typeface="Calibri" charset="0"/>
                        </a:rPr>
                        <a:t> storage, 256 MB DRAM</a:t>
                      </a:r>
                      <a:endParaRPr lang="en-GB" sz="1400" b="0" i="0" u="none" strike="noStrike" noProof="0" dirty="0">
                        <a:solidFill>
                          <a:srgbClr val="000000"/>
                        </a:solidFill>
                        <a:effectLst/>
                        <a:latin typeface="Calibri" charset="0"/>
                        <a:ea typeface="Calibri" charset="0"/>
                        <a:cs typeface="Calibri" charset="0"/>
                      </a:endParaRPr>
                    </a:p>
                  </a:txBody>
                  <a:tcPr marL="7620" marR="7620" marT="7620" marB="0" anchor="b"/>
                </a:tc>
                <a:extLst>
                  <a:ext uri="{0D108BD9-81ED-4DB2-BD59-A6C34878D82A}">
                    <a16:rowId xmlns:a16="http://schemas.microsoft.com/office/drawing/2014/main" xmlns="" val="1737320523"/>
                  </a:ext>
                </a:extLst>
              </a:tr>
              <a:tr h="476160">
                <a:tc>
                  <a:txBody>
                    <a:bodyPr/>
                    <a:lstStyle/>
                    <a:p>
                      <a:pPr algn="l" fontAlgn="b"/>
                      <a:r>
                        <a:rPr lang="en-GB" sz="1400" b="0" i="0" u="none" strike="noStrike" noProof="0" dirty="0">
                          <a:effectLst/>
                          <a:latin typeface="Calibri" charset="0"/>
                          <a:ea typeface="Calibri" charset="0"/>
                          <a:cs typeface="Calibri" charset="0"/>
                        </a:rPr>
                        <a:t>Module NI 9239</a:t>
                      </a:r>
                      <a:endParaRPr lang="en-GB" sz="14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400" b="0" i="0" u="none" strike="noStrike" noProof="0" dirty="0">
                          <a:effectLst/>
                          <a:latin typeface="Calibri" charset="0"/>
                          <a:ea typeface="Calibri" charset="0"/>
                          <a:cs typeface="Calibri" charset="0"/>
                        </a:rPr>
                        <a:t>C Series Voltage Input Module (x2)</a:t>
                      </a:r>
                      <a:endParaRPr lang="en-GB" sz="14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400" b="0" i="0" u="none" strike="noStrike" noProof="0" dirty="0">
                          <a:effectLst/>
                          <a:latin typeface="Calibri" charset="0"/>
                          <a:ea typeface="Calibri" charset="0"/>
                          <a:cs typeface="Calibri" charset="0"/>
                        </a:rPr>
                        <a:t>2x4 </a:t>
                      </a:r>
                      <a:r>
                        <a:rPr lang="en-GB" sz="1400" b="0" i="0" u="none" strike="noStrike" noProof="0" dirty="0" err="1">
                          <a:effectLst/>
                          <a:latin typeface="Calibri" charset="0"/>
                          <a:ea typeface="Calibri" charset="0"/>
                          <a:cs typeface="Calibri" charset="0"/>
                        </a:rPr>
                        <a:t>analog</a:t>
                      </a:r>
                      <a:r>
                        <a:rPr lang="en-GB" sz="1400" b="0" i="0" u="none" strike="noStrike" noProof="0" dirty="0">
                          <a:effectLst/>
                          <a:latin typeface="Calibri" charset="0"/>
                          <a:ea typeface="Calibri" charset="0"/>
                          <a:cs typeface="Calibri" charset="0"/>
                        </a:rPr>
                        <a:t> channels +/- 10V, 24 bits, </a:t>
                      </a:r>
                      <a:r>
                        <a:rPr lang="en-GB" sz="1400" b="0" i="0" u="none" strike="noStrike" noProof="0" dirty="0" err="1">
                          <a:effectLst/>
                          <a:latin typeface="Calibri" charset="0"/>
                          <a:ea typeface="Calibri" charset="0"/>
                          <a:cs typeface="Calibri" charset="0"/>
                        </a:rPr>
                        <a:t>upt</a:t>
                      </a:r>
                      <a:r>
                        <a:rPr lang="en-GB" sz="1400" b="0" i="0" u="none" strike="noStrike" noProof="0" dirty="0">
                          <a:effectLst/>
                          <a:latin typeface="Calibri" charset="0"/>
                          <a:ea typeface="Calibri" charset="0"/>
                          <a:cs typeface="Calibri" charset="0"/>
                        </a:rPr>
                        <a:t> to 50 kHz</a:t>
                      </a:r>
                      <a:endParaRPr lang="en-GB" sz="1400" b="0" i="0" u="none" strike="noStrike" noProof="0" dirty="0">
                        <a:solidFill>
                          <a:srgbClr val="000000"/>
                        </a:solidFill>
                        <a:effectLst/>
                        <a:latin typeface="Calibri" charset="0"/>
                        <a:ea typeface="Calibri" charset="0"/>
                        <a:cs typeface="Calibri" charset="0"/>
                      </a:endParaRPr>
                    </a:p>
                  </a:txBody>
                  <a:tcPr marL="7620" marR="7620" marT="7620" marB="0" anchor="b"/>
                </a:tc>
                <a:extLst>
                  <a:ext uri="{0D108BD9-81ED-4DB2-BD59-A6C34878D82A}">
                    <a16:rowId xmlns:a16="http://schemas.microsoft.com/office/drawing/2014/main" xmlns="" val="2269592442"/>
                  </a:ext>
                </a:extLst>
              </a:tr>
            </a:tbl>
          </a:graphicData>
        </a:graphic>
      </p:graphicFrame>
      <p:sp>
        <p:nvSpPr>
          <p:cNvPr id="24" name="ZoneTexte 23"/>
          <p:cNvSpPr txBox="1"/>
          <p:nvPr/>
        </p:nvSpPr>
        <p:spPr>
          <a:xfrm>
            <a:off x="3016484" y="1262011"/>
            <a:ext cx="2142125" cy="369332"/>
          </a:xfrm>
          <a:prstGeom prst="rect">
            <a:avLst/>
          </a:prstGeom>
          <a:noFill/>
        </p:spPr>
        <p:txBody>
          <a:bodyPr wrap="none" rtlCol="0">
            <a:spAutoFit/>
          </a:bodyPr>
          <a:lstStyle/>
          <a:p>
            <a:r>
              <a:rPr lang="fr-FR" dirty="0" err="1">
                <a:latin typeface="Calibri" charset="0"/>
                <a:ea typeface="Calibri" charset="0"/>
                <a:cs typeface="Calibri" charset="0"/>
              </a:rPr>
              <a:t>cRIO</a:t>
            </a:r>
            <a:r>
              <a:rPr lang="fr-FR" dirty="0">
                <a:latin typeface="Calibri" charset="0"/>
                <a:ea typeface="Calibri" charset="0"/>
                <a:cs typeface="Calibri" charset="0"/>
              </a:rPr>
              <a:t> new </a:t>
            </a:r>
            <a:r>
              <a:rPr lang="fr-FR" dirty="0" err="1">
                <a:latin typeface="Calibri" charset="0"/>
                <a:ea typeface="Calibri" charset="0"/>
                <a:cs typeface="Calibri" charset="0"/>
              </a:rPr>
              <a:t>generation</a:t>
            </a:r>
            <a:endParaRPr lang="fr-FR" dirty="0">
              <a:latin typeface="Calibri" charset="0"/>
              <a:ea typeface="Calibri" charset="0"/>
              <a:cs typeface="Calibri" charset="0"/>
            </a:endParaRPr>
          </a:p>
        </p:txBody>
      </p:sp>
      <p:sp>
        <p:nvSpPr>
          <p:cNvPr id="25" name="ZoneTexte 24"/>
          <p:cNvSpPr txBox="1"/>
          <p:nvPr/>
        </p:nvSpPr>
        <p:spPr>
          <a:xfrm>
            <a:off x="279000" y="2968670"/>
            <a:ext cx="8725664"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charset="0"/>
                <a:ea typeface="Calibri" charset="0"/>
                <a:cs typeface="Calibri" charset="0"/>
              </a:rPr>
              <a:t>The current </a:t>
            </a:r>
            <a:r>
              <a:rPr lang="en-US" dirty="0" err="1">
                <a:latin typeface="Calibri" charset="0"/>
                <a:ea typeface="Calibri" charset="0"/>
                <a:cs typeface="Calibri" charset="0"/>
              </a:rPr>
              <a:t>cRIO</a:t>
            </a:r>
            <a:r>
              <a:rPr lang="en-US" dirty="0">
                <a:latin typeface="Calibri" charset="0"/>
                <a:ea typeface="Calibri" charset="0"/>
                <a:cs typeface="Calibri" charset="0"/>
              </a:rPr>
              <a:t> is almost no longer commercialized by NI</a:t>
            </a:r>
          </a:p>
          <a:p>
            <a:pPr marL="285750" indent="-285750">
              <a:buFont typeface="Arial" panose="020B0604020202020204" pitchFamily="34" charset="0"/>
              <a:buChar char="•"/>
            </a:pPr>
            <a:r>
              <a:rPr lang="en-US" dirty="0">
                <a:latin typeface="Calibri" charset="0"/>
                <a:ea typeface="Calibri" charset="0"/>
                <a:cs typeface="Calibri" charset="0"/>
              </a:rPr>
              <a:t>The initial setup has allowed to start the experiment in time. The final one will be suitable to the long term schedule of the project</a:t>
            </a:r>
          </a:p>
          <a:p>
            <a:pPr marL="285750" indent="-285750">
              <a:buFont typeface="Arial" panose="020B0604020202020204" pitchFamily="34" charset="0"/>
              <a:buChar char="•"/>
            </a:pPr>
            <a:r>
              <a:rPr lang="en-US" dirty="0">
                <a:latin typeface="Calibri" charset="0"/>
                <a:ea typeface="Calibri" charset="0"/>
                <a:cs typeface="Calibri" charset="0"/>
              </a:rPr>
              <a:t>The budget is supported by LAPP.</a:t>
            </a:r>
          </a:p>
        </p:txBody>
      </p:sp>
      <p:pic>
        <p:nvPicPr>
          <p:cNvPr id="9" name="図 8">
            <a:extLst>
              <a:ext uri="{FF2B5EF4-FFF2-40B4-BE49-F238E27FC236}">
                <a16:creationId xmlns:a16="http://schemas.microsoft.com/office/drawing/2014/main" xmlns="" id="{A13EDADC-D126-3D44-9864-F8D3CC313EA3}"/>
              </a:ext>
            </a:extLst>
          </p:cNvPr>
          <p:cNvPicPr>
            <a:picLocks noChangeAspect="1"/>
          </p:cNvPicPr>
          <p:nvPr/>
        </p:nvPicPr>
        <p:blipFill>
          <a:blip r:embed="rId3"/>
          <a:stretch>
            <a:fillRect/>
          </a:stretch>
        </p:blipFill>
        <p:spPr>
          <a:xfrm>
            <a:off x="7851557" y="0"/>
            <a:ext cx="1292442" cy="592667"/>
          </a:xfrm>
          <a:prstGeom prst="rect">
            <a:avLst/>
          </a:prstGeom>
        </p:spPr>
      </p:pic>
      <p:sp>
        <p:nvSpPr>
          <p:cNvPr id="2" name="テキスト ボックス 1"/>
          <p:cNvSpPr txBox="1"/>
          <p:nvPr/>
        </p:nvSpPr>
        <p:spPr>
          <a:xfrm>
            <a:off x="667266" y="4732638"/>
            <a:ext cx="7933038" cy="1200329"/>
          </a:xfrm>
          <a:prstGeom prst="rect">
            <a:avLst/>
          </a:prstGeom>
          <a:noFill/>
          <a:ln>
            <a:solidFill>
              <a:srgbClr val="FFFF00"/>
            </a:solidFill>
          </a:ln>
        </p:spPr>
        <p:txBody>
          <a:bodyPr wrap="square" rtlCol="0">
            <a:spAutoFit/>
          </a:bodyPr>
          <a:lstStyle/>
          <a:p>
            <a:r>
              <a:rPr kumimoji="1" lang="en-US" altLang="ja-JP" dirty="0" err="1">
                <a:latin typeface="Calibri" charset="0"/>
                <a:ea typeface="Calibri" charset="0"/>
                <a:cs typeface="Calibri" charset="0"/>
              </a:rPr>
              <a:t>CompactRIO</a:t>
            </a:r>
            <a:r>
              <a:rPr kumimoji="1" lang="en-US" altLang="ja-JP" dirty="0">
                <a:latin typeface="Calibri" charset="0"/>
                <a:ea typeface="Calibri" charset="0"/>
                <a:cs typeface="Calibri" charset="0"/>
              </a:rPr>
              <a:t> (or </a:t>
            </a:r>
            <a:r>
              <a:rPr kumimoji="1" lang="en-US" altLang="ja-JP" dirty="0" err="1">
                <a:latin typeface="Calibri" charset="0"/>
                <a:ea typeface="Calibri" charset="0"/>
                <a:cs typeface="Calibri" charset="0"/>
              </a:rPr>
              <a:t>cRIO</a:t>
            </a:r>
            <a:r>
              <a:rPr kumimoji="1" lang="en-US" altLang="ja-JP" dirty="0">
                <a:latin typeface="Calibri" charset="0"/>
                <a:ea typeface="Calibri" charset="0"/>
                <a:cs typeface="Calibri" charset="0"/>
              </a:rPr>
              <a:t>) is a real-time embedded industrial controller made by National Instruments for industrial control systems. The </a:t>
            </a:r>
            <a:r>
              <a:rPr kumimoji="1" lang="en-US" altLang="ja-JP" dirty="0" err="1">
                <a:latin typeface="Calibri" charset="0"/>
                <a:ea typeface="Calibri" charset="0"/>
                <a:cs typeface="Calibri" charset="0"/>
              </a:rPr>
              <a:t>CompactRIO</a:t>
            </a:r>
            <a:r>
              <a:rPr kumimoji="1" lang="en-US" altLang="ja-JP" dirty="0">
                <a:latin typeface="Calibri" charset="0"/>
                <a:ea typeface="Calibri" charset="0"/>
                <a:cs typeface="Calibri" charset="0"/>
              </a:rPr>
              <a:t> is a combination of a real-time controller, reconfigurable IO Modules (RIO), FPGA module and an Ethernet expansion chassis</a:t>
            </a:r>
            <a:endParaRPr kumimoji="1" lang="ja-JP" altLang="en-US" dirty="0">
              <a:latin typeface="Calibri" charset="0"/>
              <a:ea typeface="Calibri" charset="0"/>
              <a:cs typeface="Calibri" charset="0"/>
            </a:endParaRPr>
          </a:p>
        </p:txBody>
      </p:sp>
      <p:pic>
        <p:nvPicPr>
          <p:cNvPr id="11" name="図 10">
            <a:extLst>
              <a:ext uri="{FF2B5EF4-FFF2-40B4-BE49-F238E27FC236}">
                <a16:creationId xmlns="" xmlns:a16="http://schemas.microsoft.com/office/drawing/2014/main" id="{E1526C94-E88C-B14E-92F2-ACACA214D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spTree>
    <p:extLst>
      <p:ext uri="{BB962C8B-B14F-4D97-AF65-F5344CB8AC3E}">
        <p14:creationId xmlns:p14="http://schemas.microsoft.com/office/powerpoint/2010/main" val="3119130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2"/>
          <p:cNvSpPr txBox="1"/>
          <p:nvPr/>
        </p:nvSpPr>
        <p:spPr>
          <a:xfrm>
            <a:off x="7887600" y="6454800"/>
            <a:ext cx="1032840" cy="312840"/>
          </a:xfrm>
          <a:prstGeom prst="rect">
            <a:avLst/>
          </a:prstGeom>
          <a:noFill/>
          <a:ln>
            <a:noFill/>
          </a:ln>
        </p:spPr>
        <p:txBody>
          <a:bodyPr lIns="90000" tIns="45000" rIns="90000" bIns="45000"/>
          <a:lstStyle/>
          <a:p>
            <a:pPr algn="r">
              <a:lnSpc>
                <a:spcPct val="100000"/>
              </a:lnSpc>
            </a:pPr>
            <a:fld id="{F4A3A9B6-87FB-4317-AA91-E2E971F088EA}" type="slidenum">
              <a:rPr lang="en-US" sz="1200" b="0" strike="noStrike" spc="-1">
                <a:solidFill>
                  <a:srgbClr val="00B3CC"/>
                </a:solidFill>
                <a:latin typeface="Times New Roman"/>
                <a:ea typeface="Calibri"/>
              </a:rPr>
              <a:t>16</a:t>
            </a:fld>
            <a:endParaRPr lang="en-US" sz="1200" b="0" strike="noStrike" spc="-1">
              <a:latin typeface="Times New Roman"/>
            </a:endParaRPr>
          </a:p>
        </p:txBody>
      </p:sp>
      <p:sp>
        <p:nvSpPr>
          <p:cNvPr id="155"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lang="en-GB" sz="2400" strike="noStrike" spc="-1" dirty="0" smtClean="0">
                <a:solidFill>
                  <a:srgbClr val="000000"/>
                </a:solidFill>
                <a:latin typeface="Calibri" charset="0"/>
                <a:ea typeface="Calibri" charset="0"/>
                <a:cs typeface="Calibri" charset="0"/>
              </a:rPr>
              <a:t>Summary</a:t>
            </a:r>
            <a:endParaRPr lang="en-GB" sz="2400" strike="noStrike" spc="-1" dirty="0">
              <a:solidFill>
                <a:srgbClr val="000000"/>
              </a:solidFill>
              <a:latin typeface="Calibri" charset="0"/>
              <a:ea typeface="Calibri" charset="0"/>
              <a:cs typeface="Calibri" charset="0"/>
            </a:endParaRPr>
          </a:p>
        </p:txBody>
      </p:sp>
      <p:sp>
        <p:nvSpPr>
          <p:cNvPr id="7" name="CustomShape 6"/>
          <p:cNvSpPr/>
          <p:nvPr/>
        </p:nvSpPr>
        <p:spPr>
          <a:xfrm>
            <a:off x="110861" y="888257"/>
            <a:ext cx="8958217" cy="3444906"/>
          </a:xfrm>
          <a:prstGeom prst="rect">
            <a:avLst/>
          </a:prstGeom>
          <a:noFill/>
          <a:ln>
            <a:solidFill>
              <a:srgbClr val="00B0F0"/>
            </a:solid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spcBef>
                <a:spcPts val="241"/>
              </a:spcBef>
              <a:buClr>
                <a:srgbClr val="00B0F0"/>
              </a:buClr>
              <a:buFont typeface="Wingdings" charset="2"/>
              <a:buChar char=""/>
            </a:pPr>
            <a:r>
              <a:rPr lang="en-US" sz="2400" spc="-1" dirty="0" smtClean="0">
                <a:latin typeface="Calibri" charset="0"/>
                <a:ea typeface="Calibri" charset="0"/>
                <a:cs typeface="Calibri" charset="0"/>
              </a:rPr>
              <a:t>Data acquisition started.</a:t>
            </a:r>
          </a:p>
          <a:p>
            <a:pPr marL="343080" indent="-342720">
              <a:lnSpc>
                <a:spcPct val="100000"/>
              </a:lnSpc>
              <a:spcBef>
                <a:spcPts val="241"/>
              </a:spcBef>
              <a:buClr>
                <a:srgbClr val="00B0F0"/>
              </a:buClr>
              <a:buFont typeface="Wingdings" charset="2"/>
              <a:buChar char=""/>
            </a:pPr>
            <a:r>
              <a:rPr lang="en-US" sz="2400" spc="-1" dirty="0" smtClean="0">
                <a:latin typeface="Calibri" charset="0"/>
                <a:ea typeface="Calibri" charset="0"/>
                <a:cs typeface="Calibri" charset="0"/>
              </a:rPr>
              <a:t>Remote access to the system from LAPP has become </a:t>
            </a:r>
            <a:r>
              <a:rPr lang="en-US" sz="2400" spc="-1" dirty="0" err="1" smtClean="0">
                <a:latin typeface="Calibri" charset="0"/>
                <a:ea typeface="Calibri" charset="0"/>
                <a:cs typeface="Calibri" charset="0"/>
              </a:rPr>
              <a:t>avaiable</a:t>
            </a:r>
            <a:r>
              <a:rPr lang="en-US" sz="2400" spc="-1" dirty="0" smtClean="0">
                <a:latin typeface="Calibri" charset="0"/>
                <a:ea typeface="Calibri" charset="0"/>
                <a:cs typeface="Calibri" charset="0"/>
              </a:rPr>
              <a:t>.</a:t>
            </a:r>
            <a:endParaRPr lang="en-US" sz="2400" spc="-1" dirty="0">
              <a:latin typeface="Calibri" charset="0"/>
              <a:ea typeface="Calibri" charset="0"/>
              <a:cs typeface="Calibri" charset="0"/>
            </a:endParaRPr>
          </a:p>
          <a:p>
            <a:pPr marL="343080" indent="-342720">
              <a:lnSpc>
                <a:spcPct val="100000"/>
              </a:lnSpc>
              <a:spcBef>
                <a:spcPts val="241"/>
              </a:spcBef>
              <a:buClr>
                <a:srgbClr val="00B0F0"/>
              </a:buClr>
              <a:buFont typeface="Wingdings" charset="2"/>
              <a:buChar char=""/>
            </a:pPr>
            <a:r>
              <a:rPr lang="en-US" sz="2400" spc="-1" dirty="0" smtClean="0">
                <a:latin typeface="Calibri" charset="0"/>
                <a:ea typeface="Calibri" charset="0"/>
                <a:cs typeface="Calibri" charset="0"/>
              </a:rPr>
              <a:t>Data are taken during </a:t>
            </a:r>
            <a:r>
              <a:rPr lang="en-US" sz="2400" spc="-1" dirty="0" err="1" smtClean="0">
                <a:latin typeface="Calibri" charset="0"/>
                <a:ea typeface="Calibri" charset="0"/>
                <a:cs typeface="Calibri" charset="0"/>
              </a:rPr>
              <a:t>SuperKEKB</a:t>
            </a:r>
            <a:r>
              <a:rPr lang="en-US" sz="2400" spc="-1" smtClean="0">
                <a:latin typeface="Calibri" charset="0"/>
                <a:ea typeface="Calibri" charset="0"/>
                <a:cs typeface="Calibri" charset="0"/>
              </a:rPr>
              <a:t> Phase 3 </a:t>
            </a:r>
            <a:r>
              <a:rPr lang="en-US" sz="2400" spc="-1" dirty="0" smtClean="0">
                <a:latin typeface="Calibri" charset="0"/>
                <a:ea typeface="Calibri" charset="0"/>
                <a:cs typeface="Calibri" charset="0"/>
              </a:rPr>
              <a:t>run.</a:t>
            </a:r>
          </a:p>
          <a:p>
            <a:pPr marL="343080" indent="-342720">
              <a:lnSpc>
                <a:spcPct val="100000"/>
              </a:lnSpc>
              <a:spcBef>
                <a:spcPts val="241"/>
              </a:spcBef>
              <a:buClr>
                <a:srgbClr val="00B0F0"/>
              </a:buClr>
              <a:buFont typeface="Wingdings" charset="2"/>
              <a:buChar char=""/>
            </a:pPr>
            <a:r>
              <a:rPr lang="en-US" sz="2400" strike="noStrike" spc="-1" dirty="0" smtClean="0">
                <a:latin typeface="Calibri" charset="0"/>
                <a:ea typeface="Calibri" charset="0"/>
                <a:cs typeface="Calibri" charset="0"/>
              </a:rPr>
              <a:t>During the summer shutdown, we plan to do the followings:</a:t>
            </a:r>
          </a:p>
          <a:p>
            <a:pPr marL="800280" lvl="1" indent="-342720">
              <a:spcBef>
                <a:spcPts val="241"/>
              </a:spcBef>
              <a:buClr>
                <a:srgbClr val="00B0F0"/>
              </a:buClr>
              <a:buFont typeface="Wingdings" charset="2"/>
              <a:buChar char=""/>
            </a:pPr>
            <a:r>
              <a:rPr lang="en-US" sz="2400" spc="-1" dirty="0">
                <a:latin typeface="Calibri" charset="0"/>
                <a:ea typeface="Calibri" charset="0"/>
                <a:cs typeface="Calibri" charset="0"/>
              </a:rPr>
              <a:t>U</a:t>
            </a:r>
            <a:r>
              <a:rPr lang="en-US" sz="2400" spc="-1" dirty="0" smtClean="0">
                <a:latin typeface="Calibri" charset="0"/>
                <a:ea typeface="Calibri" charset="0"/>
                <a:cs typeface="Calibri" charset="0"/>
              </a:rPr>
              <a:t>pgrade of the system</a:t>
            </a:r>
          </a:p>
          <a:p>
            <a:pPr marL="800280" lvl="1" indent="-342720">
              <a:spcBef>
                <a:spcPts val="241"/>
              </a:spcBef>
              <a:buClr>
                <a:srgbClr val="00B0F0"/>
              </a:buClr>
              <a:buFont typeface="Wingdings" charset="2"/>
              <a:buChar char=""/>
            </a:pPr>
            <a:r>
              <a:rPr lang="en-US" sz="2400" spc="-1" dirty="0">
                <a:latin typeface="Calibri" charset="0"/>
                <a:ea typeface="Calibri" charset="0"/>
                <a:cs typeface="Calibri" charset="0"/>
              </a:rPr>
              <a:t>D</a:t>
            </a:r>
            <a:r>
              <a:rPr lang="en-US" sz="2400" strike="noStrike" spc="-1" dirty="0" smtClean="0">
                <a:latin typeface="Calibri" charset="0"/>
                <a:ea typeface="Calibri" charset="0"/>
                <a:cs typeface="Calibri" charset="0"/>
              </a:rPr>
              <a:t>ata taking of the cryostat vibration when cryostat is pushed back for its maintenance.</a:t>
            </a:r>
          </a:p>
          <a:p>
            <a:pPr marL="800280" lvl="1" indent="-342720">
              <a:spcBef>
                <a:spcPts val="241"/>
              </a:spcBef>
              <a:buClr>
                <a:srgbClr val="00B0F0"/>
              </a:buClr>
              <a:buFont typeface="Wingdings" charset="2"/>
              <a:buChar char=""/>
            </a:pPr>
            <a:r>
              <a:rPr lang="en-US" sz="2400" spc="-1" dirty="0" smtClean="0">
                <a:latin typeface="Calibri" charset="0"/>
                <a:ea typeface="Calibri" charset="0"/>
                <a:cs typeface="Calibri" charset="0"/>
              </a:rPr>
              <a:t>Modelling of the each quadrupole magnet in the cryostat using the cryostat data.  </a:t>
            </a:r>
            <a:endParaRPr lang="en-US" sz="2400" strike="noStrike" spc="-1" dirty="0" smtClean="0">
              <a:latin typeface="Calibri" charset="0"/>
              <a:ea typeface="Calibri" charset="0"/>
              <a:cs typeface="Calibri" charset="0"/>
            </a:endParaRPr>
          </a:p>
          <a:p>
            <a:pPr marL="800280" lvl="1" indent="-342720">
              <a:spcBef>
                <a:spcPts val="241"/>
              </a:spcBef>
              <a:buClr>
                <a:srgbClr val="000000"/>
              </a:buClr>
              <a:buFont typeface="Wingdings" charset="2"/>
              <a:buChar char=""/>
            </a:pPr>
            <a:endParaRPr lang="en-US" sz="2400" strike="noStrike" spc="-1" dirty="0">
              <a:latin typeface="Calibri" charset="0"/>
              <a:ea typeface="Calibri" charset="0"/>
              <a:cs typeface="Calibri" charset="0"/>
            </a:endParaRPr>
          </a:p>
          <a:p>
            <a:pPr marL="343080" indent="-342720">
              <a:lnSpc>
                <a:spcPct val="100000"/>
              </a:lnSpc>
              <a:spcBef>
                <a:spcPts val="241"/>
              </a:spcBef>
              <a:buClr>
                <a:srgbClr val="000000"/>
              </a:buClr>
              <a:buFont typeface="Wingdings" charset="2"/>
              <a:buChar char=""/>
            </a:pPr>
            <a:endParaRPr lang="en-US" sz="2400" strike="noStrike" spc="-1" dirty="0">
              <a:latin typeface="Calibri" charset="0"/>
              <a:ea typeface="Calibri" charset="0"/>
              <a:cs typeface="Calibri" charset="0"/>
            </a:endParaRPr>
          </a:p>
          <a:p>
            <a:pPr marL="343080" indent="-342720">
              <a:lnSpc>
                <a:spcPct val="100000"/>
              </a:lnSpc>
              <a:spcBef>
                <a:spcPts val="241"/>
              </a:spcBef>
              <a:buClr>
                <a:srgbClr val="000000"/>
              </a:buClr>
              <a:buFont typeface="Wingdings" charset="2"/>
              <a:buChar char=""/>
            </a:pPr>
            <a:endParaRPr lang="en-US" sz="2400" strike="noStrike" spc="-1" dirty="0">
              <a:latin typeface="Calibri" charset="0"/>
              <a:ea typeface="Calibri" charset="0"/>
              <a:cs typeface="Calibri" charset="0"/>
            </a:endParaRPr>
          </a:p>
        </p:txBody>
      </p:sp>
      <p:sp>
        <p:nvSpPr>
          <p:cNvPr id="11" name="CustomShape 4"/>
          <p:cNvSpPr/>
          <p:nvPr/>
        </p:nvSpPr>
        <p:spPr>
          <a:xfrm>
            <a:off x="163941" y="4466876"/>
            <a:ext cx="602784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spcBef>
                <a:spcPts val="281"/>
              </a:spcBef>
              <a:buFont typeface="Arial" panose="020B0604020202020204" pitchFamily="34" charset="0"/>
              <a:buChar char="•"/>
            </a:pPr>
            <a:r>
              <a:rPr lang="en-US" sz="2000" spc="-1" dirty="0" smtClean="0">
                <a:latin typeface="Calibri" charset="0"/>
                <a:ea typeface="Calibri" charset="0"/>
                <a:cs typeface="Calibri" charset="0"/>
              </a:rPr>
              <a:t>2019l </a:t>
            </a:r>
            <a:r>
              <a:rPr lang="en-US" sz="2000" spc="-1" dirty="0">
                <a:latin typeface="Calibri" charset="0"/>
                <a:ea typeface="Calibri" charset="0"/>
                <a:cs typeface="Calibri" charset="0"/>
              </a:rPr>
              <a:t>budget of the project:</a:t>
            </a:r>
            <a:endParaRPr lang="en-US" sz="2000" strike="noStrike" spc="-1" dirty="0">
              <a:latin typeface="Calibri" charset="0"/>
              <a:ea typeface="Calibri" charset="0"/>
              <a:cs typeface="Calibri" charset="0"/>
            </a:endParaRPr>
          </a:p>
        </p:txBody>
      </p:sp>
      <p:sp>
        <p:nvSpPr>
          <p:cNvPr id="12" name="CustomShape 4"/>
          <p:cNvSpPr/>
          <p:nvPr/>
        </p:nvSpPr>
        <p:spPr>
          <a:xfrm>
            <a:off x="163941" y="5680496"/>
            <a:ext cx="602784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spcBef>
                <a:spcPts val="281"/>
              </a:spcBef>
              <a:buFont typeface="Arial" panose="020B0604020202020204" pitchFamily="34" charset="0"/>
              <a:buChar char="•"/>
            </a:pPr>
            <a:r>
              <a:rPr lang="en-US" spc="-1" dirty="0">
                <a:latin typeface="Calibri" charset="0"/>
                <a:ea typeface="Calibri" charset="0"/>
                <a:cs typeface="Calibri" charset="0"/>
              </a:rPr>
              <a:t>FJPPL request: </a:t>
            </a:r>
          </a:p>
        </p:txBody>
      </p:sp>
      <p:sp>
        <p:nvSpPr>
          <p:cNvPr id="13" name="CustomShape 6"/>
          <p:cNvSpPr/>
          <p:nvPr/>
        </p:nvSpPr>
        <p:spPr>
          <a:xfrm>
            <a:off x="544562" y="4868378"/>
            <a:ext cx="8153451" cy="10493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spcBef>
                <a:spcPts val="241"/>
              </a:spcBef>
              <a:buClr>
                <a:srgbClr val="000000"/>
              </a:buClr>
              <a:buFont typeface="Wingdings" panose="05000000000000000000" pitchFamily="2" charset="2"/>
              <a:buChar char="q"/>
            </a:pPr>
            <a:r>
              <a:rPr lang="en-US" spc="-1" dirty="0">
                <a:latin typeface="Calibri" charset="0"/>
                <a:ea typeface="Calibri" charset="0"/>
                <a:cs typeface="Calibri" charset="0"/>
              </a:rPr>
              <a:t>Hardware: new system (5K)</a:t>
            </a:r>
          </a:p>
          <a:p>
            <a:pPr marL="343080" indent="-342720">
              <a:lnSpc>
                <a:spcPct val="100000"/>
              </a:lnSpc>
              <a:spcBef>
                <a:spcPts val="241"/>
              </a:spcBef>
              <a:buClr>
                <a:srgbClr val="000000"/>
              </a:buClr>
              <a:buFont typeface="Wingdings" panose="05000000000000000000" pitchFamily="2" charset="2"/>
              <a:buChar char="q"/>
            </a:pPr>
            <a:r>
              <a:rPr lang="en-US" spc="-1" dirty="0">
                <a:latin typeface="Calibri" charset="0"/>
                <a:ea typeface="Calibri" charset="0"/>
                <a:cs typeface="Calibri" charset="0"/>
              </a:rPr>
              <a:t>Missions on site (2 persons)</a:t>
            </a:r>
            <a:endParaRPr lang="en-US" strike="noStrike" spc="-1" dirty="0">
              <a:latin typeface="Calibri" charset="0"/>
              <a:ea typeface="Calibri" charset="0"/>
              <a:cs typeface="Calibri" charset="0"/>
            </a:endParaRPr>
          </a:p>
        </p:txBody>
      </p:sp>
      <p:sp>
        <p:nvSpPr>
          <p:cNvPr id="14" name="ZoneTexte 13"/>
          <p:cNvSpPr txBox="1"/>
          <p:nvPr/>
        </p:nvSpPr>
        <p:spPr>
          <a:xfrm>
            <a:off x="5212717" y="4911803"/>
            <a:ext cx="2294924" cy="338554"/>
          </a:xfrm>
          <a:prstGeom prst="rect">
            <a:avLst/>
          </a:prstGeom>
          <a:noFill/>
        </p:spPr>
        <p:txBody>
          <a:bodyPr wrap="none" rtlCol="0">
            <a:spAutoFit/>
          </a:bodyPr>
          <a:lstStyle/>
          <a:p>
            <a:pPr marL="285750" indent="-285750">
              <a:buFont typeface="Wingdings" panose="05000000000000000000" pitchFamily="2" charset="2"/>
              <a:buChar char="Ø"/>
            </a:pPr>
            <a:r>
              <a:rPr lang="fr-FR" sz="1600" dirty="0">
                <a:latin typeface="Calibri" charset="0"/>
                <a:ea typeface="Calibri" charset="0"/>
                <a:cs typeface="Calibri" charset="0"/>
              </a:rPr>
              <a:t>Total about 11 </a:t>
            </a:r>
            <a:r>
              <a:rPr lang="fr-FR" sz="1600" dirty="0" err="1">
                <a:latin typeface="Calibri" charset="0"/>
                <a:ea typeface="Calibri" charset="0"/>
                <a:cs typeface="Calibri" charset="0"/>
              </a:rPr>
              <a:t>Keuros</a:t>
            </a:r>
            <a:endParaRPr lang="fr-FR" sz="1600" dirty="0">
              <a:latin typeface="Calibri" charset="0"/>
              <a:ea typeface="Calibri" charset="0"/>
              <a:cs typeface="Calibri" charset="0"/>
            </a:endParaRPr>
          </a:p>
        </p:txBody>
      </p:sp>
      <p:sp>
        <p:nvSpPr>
          <p:cNvPr id="15" name="CustomShape 6"/>
          <p:cNvSpPr/>
          <p:nvPr/>
        </p:nvSpPr>
        <p:spPr>
          <a:xfrm>
            <a:off x="544563" y="5991562"/>
            <a:ext cx="8153451" cy="5991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spcBef>
                <a:spcPts val="241"/>
              </a:spcBef>
              <a:buClr>
                <a:srgbClr val="000000"/>
              </a:buClr>
              <a:buFont typeface="Wingdings" panose="05000000000000000000" pitchFamily="2" charset="2"/>
              <a:buChar char="q"/>
            </a:pPr>
            <a:r>
              <a:rPr lang="en-US" spc="-1" dirty="0"/>
              <a:t>Missions on site (2 persons)</a:t>
            </a:r>
            <a:endParaRPr lang="en-US" b="0" strike="noStrike" spc="-1" dirty="0">
              <a:latin typeface="Arial"/>
            </a:endParaRPr>
          </a:p>
        </p:txBody>
      </p:sp>
      <p:sp>
        <p:nvSpPr>
          <p:cNvPr id="16" name="ZoneTexte 15"/>
          <p:cNvSpPr txBox="1"/>
          <p:nvPr/>
        </p:nvSpPr>
        <p:spPr>
          <a:xfrm>
            <a:off x="5181895" y="5984309"/>
            <a:ext cx="1643142" cy="338554"/>
          </a:xfrm>
          <a:prstGeom prst="rect">
            <a:avLst/>
          </a:prstGeom>
          <a:noFill/>
        </p:spPr>
        <p:txBody>
          <a:bodyPr wrap="none" rtlCol="0">
            <a:spAutoFit/>
          </a:bodyPr>
          <a:lstStyle/>
          <a:p>
            <a:pPr marL="285750" indent="-285750">
              <a:buFont typeface="Wingdings" panose="05000000000000000000" pitchFamily="2" charset="2"/>
              <a:buChar char="Ø"/>
            </a:pPr>
            <a:r>
              <a:rPr lang="fr-FR" sz="1600" dirty="0">
                <a:solidFill>
                  <a:srgbClr val="C00000"/>
                </a:solidFill>
                <a:latin typeface="Calibri" charset="0"/>
                <a:ea typeface="Calibri" charset="0"/>
                <a:cs typeface="Calibri" charset="0"/>
              </a:rPr>
              <a:t>Total 6 </a:t>
            </a:r>
            <a:r>
              <a:rPr lang="fr-FR" sz="1600" dirty="0" err="1">
                <a:solidFill>
                  <a:srgbClr val="C00000"/>
                </a:solidFill>
                <a:latin typeface="Calibri" charset="0"/>
                <a:ea typeface="Calibri" charset="0"/>
                <a:cs typeface="Calibri" charset="0"/>
              </a:rPr>
              <a:t>Keuros</a:t>
            </a:r>
            <a:endParaRPr lang="fr-FR" sz="1600" dirty="0">
              <a:solidFill>
                <a:srgbClr val="C00000"/>
              </a:solidFill>
              <a:latin typeface="Calibri" charset="0"/>
              <a:ea typeface="Calibri" charset="0"/>
              <a:cs typeface="Calibri" charset="0"/>
            </a:endParaRPr>
          </a:p>
        </p:txBody>
      </p:sp>
      <p:pic>
        <p:nvPicPr>
          <p:cNvPr id="19" name="図 18">
            <a:extLst>
              <a:ext uri="{FF2B5EF4-FFF2-40B4-BE49-F238E27FC236}">
                <a16:creationId xmlns:a16="http://schemas.microsoft.com/office/drawing/2014/main" xmlns="" id="{6502CCEA-CD31-2F4B-B641-ED4172969CFE}"/>
              </a:ext>
            </a:extLst>
          </p:cNvPr>
          <p:cNvPicPr>
            <a:picLocks noChangeAspect="1"/>
          </p:cNvPicPr>
          <p:nvPr/>
        </p:nvPicPr>
        <p:blipFill>
          <a:blip r:embed="rId3"/>
          <a:stretch>
            <a:fillRect/>
          </a:stretch>
        </p:blipFill>
        <p:spPr>
          <a:xfrm>
            <a:off x="7851557" y="0"/>
            <a:ext cx="1292442" cy="592667"/>
          </a:xfrm>
          <a:prstGeom prst="rect">
            <a:avLst/>
          </a:prstGeom>
        </p:spPr>
      </p:pic>
      <p:pic>
        <p:nvPicPr>
          <p:cNvPr id="20" name="図 19">
            <a:extLst>
              <a:ext uri="{FF2B5EF4-FFF2-40B4-BE49-F238E27FC236}">
                <a16:creationId xmlns="" xmlns:a16="http://schemas.microsoft.com/office/drawing/2014/main" id="{E1526C94-E88C-B14E-92F2-ACACA214D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spTree>
    <p:extLst>
      <p:ext uri="{BB962C8B-B14F-4D97-AF65-F5344CB8AC3E}">
        <p14:creationId xmlns:p14="http://schemas.microsoft.com/office/powerpoint/2010/main" val="387120108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xmlns="" id="{5975F835-DCE2-2D4B-9E77-B220A1C5FC53}"/>
              </a:ext>
            </a:extLst>
          </p:cNvPr>
          <p:cNvSpPr txBox="1"/>
          <p:nvPr/>
        </p:nvSpPr>
        <p:spPr>
          <a:xfrm>
            <a:off x="529995" y="1485302"/>
            <a:ext cx="8490437" cy="4154984"/>
          </a:xfrm>
          <a:prstGeom prst="rect">
            <a:avLst/>
          </a:prstGeom>
          <a:noFill/>
        </p:spPr>
        <p:txBody>
          <a:bodyPr wrap="square" rtlCol="0">
            <a:spAutoFit/>
          </a:bodyPr>
          <a:lstStyle/>
          <a:p>
            <a:pPr lvl="1"/>
            <a:r>
              <a:rPr kumimoji="1" lang="en-US" altLang="ja-JP" sz="2400" dirty="0" smtClean="0">
                <a:latin typeface="Calibri"/>
                <a:cs typeface="Calibri"/>
              </a:rPr>
              <a:t>Contents</a:t>
            </a:r>
          </a:p>
          <a:p>
            <a:pPr lvl="1"/>
            <a:endParaRPr kumimoji="1" lang="en-US" altLang="ja-JP" sz="2400" dirty="0" smtClean="0">
              <a:latin typeface="Calibri"/>
              <a:cs typeface="Calibri"/>
            </a:endParaRPr>
          </a:p>
          <a:p>
            <a:pPr lvl="1">
              <a:buClr>
                <a:schemeClr val="accent5">
                  <a:lumMod val="60000"/>
                  <a:lumOff val="40000"/>
                </a:schemeClr>
              </a:buClr>
              <a:buFont typeface="Arial"/>
              <a:buChar char="•"/>
            </a:pPr>
            <a:r>
              <a:rPr kumimoji="1" lang="en-US" altLang="ja-JP" sz="2400" dirty="0" smtClean="0">
                <a:latin typeface="Calibri"/>
                <a:cs typeface="Calibri"/>
              </a:rPr>
              <a:t>Description of our proposal (</a:t>
            </a:r>
            <a:r>
              <a:rPr lang="en-US" altLang="ja-JP" sz="2400" dirty="0" smtClean="0">
                <a:latin typeface="Calibri"/>
                <a:cs typeface="Calibri"/>
              </a:rPr>
              <a:t>A_RD_14)</a:t>
            </a:r>
            <a:endParaRPr lang="en-US" sz="2400" b="1" spc="-1" dirty="0" smtClean="0">
              <a:latin typeface="Calibri"/>
              <a:ea typeface="Calibri"/>
              <a:cs typeface="Calibri"/>
            </a:endParaRPr>
          </a:p>
          <a:p>
            <a:pPr lvl="1">
              <a:buClr>
                <a:schemeClr val="accent5">
                  <a:lumMod val="60000"/>
                  <a:lumOff val="40000"/>
                </a:schemeClr>
              </a:buClr>
              <a:buFont typeface="Arial"/>
              <a:buChar char="•"/>
            </a:pPr>
            <a:r>
              <a:rPr kumimoji="1" lang="en-US" altLang="ja-JP" sz="2400" dirty="0" err="1" smtClean="0">
                <a:latin typeface="Calibri"/>
                <a:cs typeface="Calibri"/>
              </a:rPr>
              <a:t>SuperKEKB</a:t>
            </a:r>
            <a:r>
              <a:rPr kumimoji="1" lang="en-US" altLang="ja-JP" sz="2400" dirty="0" smtClean="0">
                <a:latin typeface="Calibri"/>
                <a:cs typeface="Calibri"/>
              </a:rPr>
              <a:t> site</a:t>
            </a:r>
          </a:p>
          <a:p>
            <a:pPr lvl="1">
              <a:buClr>
                <a:schemeClr val="accent5">
                  <a:lumMod val="60000"/>
                  <a:lumOff val="40000"/>
                </a:schemeClr>
              </a:buClr>
              <a:buFont typeface="Arial"/>
              <a:buChar char="•"/>
            </a:pPr>
            <a:r>
              <a:rPr kumimoji="1" lang="en-US" altLang="ja-JP" sz="2400" dirty="0" smtClean="0">
                <a:latin typeface="Calibri"/>
                <a:cs typeface="Calibri"/>
              </a:rPr>
              <a:t>Status</a:t>
            </a:r>
            <a:endParaRPr lang="en-US" altLang="ja-JP" sz="2400" dirty="0" smtClean="0">
              <a:latin typeface="Calibri"/>
              <a:cs typeface="Calibri"/>
            </a:endParaRPr>
          </a:p>
          <a:p>
            <a:pPr lvl="2">
              <a:buClr>
                <a:schemeClr val="accent5">
                  <a:lumMod val="60000"/>
                  <a:lumOff val="40000"/>
                </a:schemeClr>
              </a:buClr>
              <a:buFont typeface="Arial"/>
              <a:buChar char="•"/>
            </a:pPr>
            <a:r>
              <a:rPr kumimoji="1" lang="en-US" altLang="ja-JP" sz="2400" dirty="0" smtClean="0">
                <a:latin typeface="Calibri"/>
                <a:cs typeface="Calibri"/>
              </a:rPr>
              <a:t>Experimental setup</a:t>
            </a:r>
          </a:p>
          <a:p>
            <a:pPr lvl="3">
              <a:buClr>
                <a:schemeClr val="accent5">
                  <a:lumMod val="60000"/>
                  <a:lumOff val="40000"/>
                </a:schemeClr>
              </a:buClr>
              <a:buFont typeface="Arial"/>
              <a:buChar char="•"/>
            </a:pPr>
            <a:r>
              <a:rPr kumimoji="1" lang="en-US" altLang="ja-JP" sz="2400" dirty="0" smtClean="0">
                <a:latin typeface="Calibri"/>
                <a:cs typeface="Calibri"/>
              </a:rPr>
              <a:t>Preliminary measurements</a:t>
            </a:r>
          </a:p>
          <a:p>
            <a:pPr lvl="3">
              <a:buClr>
                <a:schemeClr val="accent5">
                  <a:lumMod val="60000"/>
                  <a:lumOff val="40000"/>
                </a:schemeClr>
              </a:buClr>
              <a:buFont typeface="Arial"/>
              <a:buChar char="•"/>
            </a:pPr>
            <a:r>
              <a:rPr kumimoji="1" lang="en-US" altLang="ja-JP" sz="2400" dirty="0" smtClean="0">
                <a:latin typeface="Calibri"/>
                <a:cs typeface="Calibri"/>
              </a:rPr>
              <a:t>1</a:t>
            </a:r>
            <a:r>
              <a:rPr kumimoji="1" lang="en-US" altLang="ja-JP" sz="2400" baseline="30000" dirty="0" smtClean="0">
                <a:latin typeface="Calibri"/>
                <a:cs typeface="Calibri"/>
              </a:rPr>
              <a:t>st</a:t>
            </a:r>
            <a:r>
              <a:rPr kumimoji="1" lang="en-US" altLang="ja-JP" sz="2400" dirty="0" smtClean="0">
                <a:latin typeface="Calibri"/>
                <a:cs typeface="Calibri"/>
              </a:rPr>
              <a:t> observation</a:t>
            </a:r>
          </a:p>
          <a:p>
            <a:pPr lvl="3">
              <a:buClr>
                <a:schemeClr val="accent5">
                  <a:lumMod val="60000"/>
                  <a:lumOff val="40000"/>
                </a:schemeClr>
              </a:buClr>
              <a:buFont typeface="Arial"/>
              <a:buChar char="•"/>
            </a:pPr>
            <a:r>
              <a:rPr kumimoji="1" lang="en-US" altLang="ja-JP" sz="2400" dirty="0" smtClean="0">
                <a:latin typeface="Calibri"/>
                <a:cs typeface="Calibri"/>
              </a:rPr>
              <a:t>Modelling </a:t>
            </a:r>
          </a:p>
          <a:p>
            <a:pPr lvl="3">
              <a:buClr>
                <a:schemeClr val="accent5">
                  <a:lumMod val="60000"/>
                  <a:lumOff val="40000"/>
                </a:schemeClr>
              </a:buClr>
              <a:buFont typeface="Arial"/>
              <a:buChar char="•"/>
            </a:pPr>
            <a:r>
              <a:rPr kumimoji="1" lang="en-US" altLang="ja-JP" sz="2400" dirty="0" smtClean="0">
                <a:latin typeface="Calibri"/>
                <a:cs typeface="Calibri"/>
              </a:rPr>
              <a:t>Hardware upgrade</a:t>
            </a:r>
          </a:p>
          <a:p>
            <a:pPr lvl="2">
              <a:buClr>
                <a:schemeClr val="accent5">
                  <a:lumMod val="60000"/>
                  <a:lumOff val="40000"/>
                </a:schemeClr>
              </a:buClr>
              <a:buFont typeface="Arial"/>
              <a:buChar char="•"/>
            </a:pPr>
            <a:r>
              <a:rPr kumimoji="1" lang="en-US" altLang="ja-JP" sz="2400" dirty="0" smtClean="0">
                <a:latin typeface="Calibri"/>
                <a:cs typeface="Calibri"/>
              </a:rPr>
              <a:t>Summary( Schedule</a:t>
            </a:r>
            <a:r>
              <a:rPr kumimoji="1" lang="en-US" altLang="ja-JP" sz="2400" dirty="0" smtClean="0">
                <a:latin typeface="Calibri"/>
                <a:cs typeface="Calibri"/>
              </a:rPr>
              <a:t>&amp; </a:t>
            </a:r>
            <a:r>
              <a:rPr kumimoji="1" lang="en-US" altLang="ja-JP" sz="2400" dirty="0" smtClean="0">
                <a:latin typeface="Calibri"/>
                <a:cs typeface="Calibri"/>
              </a:rPr>
              <a:t>Budget </a:t>
            </a:r>
            <a:r>
              <a:rPr kumimoji="1" lang="en-US" altLang="ja-JP" sz="2400" dirty="0" smtClean="0">
                <a:latin typeface="Calibri"/>
                <a:cs typeface="Calibri"/>
              </a:rPr>
              <a:t>: </a:t>
            </a:r>
            <a:r>
              <a:rPr kumimoji="1" lang="en-US" altLang="ja-JP" sz="2400" dirty="0" smtClean="0">
                <a:latin typeface="Calibri"/>
                <a:cs typeface="Calibri"/>
              </a:rPr>
              <a:t>2019)</a:t>
            </a:r>
            <a:r>
              <a:rPr kumimoji="1" lang="en-US" altLang="ja-JP" sz="2400" dirty="0" smtClean="0">
                <a:latin typeface="Calibri"/>
                <a:cs typeface="Calibri"/>
              </a:rPr>
              <a:t>	 	</a:t>
            </a:r>
            <a:endParaRPr kumimoji="1" lang="ja-JP" altLang="en-US" sz="2400" dirty="0">
              <a:latin typeface="Calibri"/>
              <a:cs typeface="Calibri"/>
            </a:endParaRPr>
          </a:p>
        </p:txBody>
      </p:sp>
      <p:sp>
        <p:nvSpPr>
          <p:cNvPr id="4" name="テキスト ボックス 3">
            <a:extLst>
              <a:ext uri="{FF2B5EF4-FFF2-40B4-BE49-F238E27FC236}">
                <a16:creationId xmlns:a16="http://schemas.microsoft.com/office/drawing/2014/main" xmlns="" id="{355102D3-1773-DA40-A50F-D20778EEBF75}"/>
              </a:ext>
            </a:extLst>
          </p:cNvPr>
          <p:cNvSpPr txBox="1"/>
          <p:nvPr/>
        </p:nvSpPr>
        <p:spPr>
          <a:xfrm>
            <a:off x="1798701" y="237068"/>
            <a:ext cx="6106001" cy="461665"/>
          </a:xfrm>
          <a:prstGeom prst="rect">
            <a:avLst/>
          </a:prstGeom>
          <a:noFill/>
        </p:spPr>
        <p:txBody>
          <a:bodyPr wrap="none" rtlCol="0">
            <a:spAutoFit/>
          </a:bodyPr>
          <a:lstStyle/>
          <a:p>
            <a:r>
              <a:rPr lang="en-US" sz="2400" spc="-1" dirty="0">
                <a:solidFill>
                  <a:srgbClr val="000000"/>
                </a:solidFill>
                <a:latin typeface="Calibri"/>
                <a:ea typeface="Calibri"/>
              </a:rPr>
              <a:t>Vibration monitoring and analysis in </a:t>
            </a:r>
            <a:r>
              <a:rPr lang="en-US" sz="2400" spc="-1" dirty="0" err="1">
                <a:solidFill>
                  <a:srgbClr val="000000"/>
                </a:solidFill>
                <a:latin typeface="Calibri"/>
                <a:ea typeface="Calibri"/>
              </a:rPr>
              <a:t>SuperKEKB</a:t>
            </a:r>
            <a:endParaRPr kumimoji="1" lang="ja-JP" altLang="en-US" sz="2400" dirty="0">
              <a:solidFill>
                <a:srgbClr val="000000"/>
              </a:solidFill>
            </a:endParaRPr>
          </a:p>
        </p:txBody>
      </p:sp>
      <p:pic>
        <p:nvPicPr>
          <p:cNvPr id="6" name="図 5">
            <a:extLst>
              <a:ext uri="{FF2B5EF4-FFF2-40B4-BE49-F238E27FC236}">
                <a16:creationId xmlns="" xmlns:a16="http://schemas.microsoft.com/office/drawing/2014/main" id="{E1526C94-E88C-B14E-92F2-ACACA214D2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spTree>
    <p:extLst>
      <p:ext uri="{BB962C8B-B14F-4D97-AF65-F5344CB8AC3E}">
        <p14:creationId xmlns:p14="http://schemas.microsoft.com/office/powerpoint/2010/main" val="2777590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2"/>
          <p:cNvSpPr txBox="1"/>
          <p:nvPr/>
        </p:nvSpPr>
        <p:spPr>
          <a:xfrm>
            <a:off x="7887600" y="6454800"/>
            <a:ext cx="1032840" cy="312840"/>
          </a:xfrm>
          <a:prstGeom prst="rect">
            <a:avLst/>
          </a:prstGeom>
          <a:noFill/>
          <a:ln>
            <a:noFill/>
          </a:ln>
        </p:spPr>
        <p:txBody>
          <a:bodyPr lIns="90000" tIns="45000" rIns="90000" bIns="45000"/>
          <a:lstStyle/>
          <a:p>
            <a:pPr algn="r">
              <a:lnSpc>
                <a:spcPct val="100000"/>
              </a:lnSpc>
            </a:pPr>
            <a:fld id="{F4A3A9B6-87FB-4317-AA91-E2E971F088EA}" type="slidenum">
              <a:rPr lang="en-US" sz="1200" b="0" strike="noStrike" spc="-1">
                <a:solidFill>
                  <a:srgbClr val="00B3CC"/>
                </a:solidFill>
                <a:latin typeface="Times New Roman"/>
                <a:ea typeface="Calibri"/>
              </a:rPr>
              <a:t>3</a:t>
            </a:fld>
            <a:endParaRPr lang="en-US" sz="1200" b="0" strike="noStrike" spc="-1">
              <a:latin typeface="Times New Roman"/>
            </a:endParaRPr>
          </a:p>
        </p:txBody>
      </p:sp>
      <p:sp>
        <p:nvSpPr>
          <p:cNvPr id="147" name="CustomShape 6"/>
          <p:cNvSpPr/>
          <p:nvPr/>
        </p:nvSpPr>
        <p:spPr>
          <a:xfrm>
            <a:off x="488489" y="696513"/>
            <a:ext cx="8251065" cy="52295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spcBef>
                <a:spcPts val="241"/>
              </a:spcBef>
              <a:buClr>
                <a:srgbClr val="000000"/>
              </a:buClr>
              <a:buFont typeface="Wingdings" charset="2"/>
              <a:buChar char=""/>
            </a:pPr>
            <a:r>
              <a:rPr lang="en-US" sz="2000" u="sng" spc="-1" dirty="0" smtClean="0">
                <a:latin typeface="Calibri" charset="0"/>
                <a:ea typeface="Calibri" charset="0"/>
                <a:cs typeface="Calibri" charset="0"/>
              </a:rPr>
              <a:t>Target</a:t>
            </a:r>
            <a:r>
              <a:rPr lang="en-US" sz="2000" spc="-1" dirty="0">
                <a:latin typeface="Calibri" charset="0"/>
                <a:ea typeface="Calibri" charset="0"/>
                <a:cs typeface="Calibri" charset="0"/>
              </a:rPr>
              <a:t>: </a:t>
            </a:r>
            <a:endParaRPr lang="en-US" sz="2000" spc="-1" dirty="0" smtClean="0">
              <a:latin typeface="Calibri" charset="0"/>
              <a:ea typeface="Calibri" charset="0"/>
              <a:cs typeface="Calibri" charset="0"/>
            </a:endParaRPr>
          </a:p>
          <a:p>
            <a:pPr marL="800280" lvl="1" indent="-342720">
              <a:spcBef>
                <a:spcPts val="241"/>
              </a:spcBef>
              <a:buClr>
                <a:srgbClr val="000000"/>
              </a:buClr>
              <a:buFont typeface="Wingdings" charset="2"/>
              <a:buChar char=""/>
            </a:pPr>
            <a:r>
              <a:rPr lang="en-US" sz="2000" spc="-1" dirty="0" smtClean="0">
                <a:latin typeface="Calibri" charset="0"/>
                <a:ea typeface="Calibri" charset="0"/>
                <a:cs typeface="Calibri" charset="0"/>
              </a:rPr>
              <a:t>Measure the vibration due to the seismic activities and the cultural noise,</a:t>
            </a:r>
            <a:r>
              <a:rPr lang="en-US" altLang="ja-JP" sz="2000" spc="-1" dirty="0">
                <a:latin typeface="Calibri" charset="0"/>
                <a:ea typeface="Calibri" charset="0"/>
                <a:cs typeface="Calibri" charset="0"/>
              </a:rPr>
              <a:t> near the </a:t>
            </a:r>
            <a:r>
              <a:rPr lang="en-US" altLang="ja-JP" sz="2000" spc="-1" dirty="0" smtClean="0">
                <a:latin typeface="Calibri" charset="0"/>
                <a:ea typeface="Calibri" charset="0"/>
                <a:cs typeface="Calibri" charset="0"/>
              </a:rPr>
              <a:t>IP.</a:t>
            </a:r>
            <a:endParaRPr lang="en-US" sz="2000" spc="-1" dirty="0" smtClean="0">
              <a:latin typeface="Calibri" charset="0"/>
              <a:ea typeface="Calibri" charset="0"/>
              <a:cs typeface="Calibri" charset="0"/>
            </a:endParaRPr>
          </a:p>
          <a:p>
            <a:pPr marL="800280" lvl="1" indent="-342720">
              <a:spcBef>
                <a:spcPts val="241"/>
              </a:spcBef>
              <a:buClr>
                <a:srgbClr val="000000"/>
              </a:buClr>
              <a:buFont typeface="Wingdings" charset="2"/>
              <a:buChar char=""/>
            </a:pPr>
            <a:r>
              <a:rPr lang="en-US" sz="2000" spc="-1" dirty="0" smtClean="0">
                <a:latin typeface="Calibri" charset="0"/>
                <a:ea typeface="Calibri" charset="0"/>
                <a:cs typeface="Calibri" charset="0"/>
              </a:rPr>
              <a:t>Check a </a:t>
            </a:r>
            <a:r>
              <a:rPr lang="en-US" sz="2000" spc="-1" dirty="0">
                <a:latin typeface="Calibri" charset="0"/>
                <a:ea typeface="Calibri" charset="0"/>
                <a:cs typeface="Calibri" charset="0"/>
              </a:rPr>
              <a:t>correlation </a:t>
            </a:r>
            <a:r>
              <a:rPr lang="en-US" sz="2000" spc="-1" dirty="0" smtClean="0">
                <a:latin typeface="Calibri" charset="0"/>
                <a:ea typeface="Calibri" charset="0"/>
                <a:cs typeface="Calibri" charset="0"/>
              </a:rPr>
              <a:t>between vibration and luminosity </a:t>
            </a:r>
            <a:r>
              <a:rPr lang="en-US" sz="2000" spc="-1" dirty="0" smtClean="0">
                <a:latin typeface="Calibri" charset="0"/>
                <a:ea typeface="Calibri" charset="0"/>
                <a:cs typeface="Calibri" charset="0"/>
              </a:rPr>
              <a:t>when with/without </a:t>
            </a:r>
            <a:r>
              <a:rPr lang="en-US" sz="2000" spc="-1" dirty="0" smtClean="0">
                <a:latin typeface="Calibri" charset="0"/>
                <a:ea typeface="Calibri" charset="0"/>
                <a:cs typeface="Calibri" charset="0"/>
              </a:rPr>
              <a:t>the collision orbital feedback running.</a:t>
            </a:r>
            <a:endParaRPr lang="en-US" sz="2000" spc="-1" dirty="0">
              <a:latin typeface="Calibri" charset="0"/>
              <a:ea typeface="Calibri" charset="0"/>
              <a:cs typeface="Calibri" charset="0"/>
            </a:endParaRPr>
          </a:p>
          <a:p>
            <a:pPr marL="343080" indent="-342720">
              <a:lnSpc>
                <a:spcPct val="100000"/>
              </a:lnSpc>
              <a:spcBef>
                <a:spcPts val="241"/>
              </a:spcBef>
              <a:buClr>
                <a:srgbClr val="000000"/>
              </a:buClr>
              <a:buFont typeface="Wingdings" charset="2"/>
              <a:buChar char=""/>
            </a:pPr>
            <a:r>
              <a:rPr lang="en-US" sz="2000" u="sng" strike="noStrike" spc="-1" dirty="0" smtClean="0">
                <a:latin typeface="Calibri" charset="0"/>
                <a:ea typeface="Calibri" charset="0"/>
                <a:cs typeface="Calibri" charset="0"/>
              </a:rPr>
              <a:t>Procedure</a:t>
            </a:r>
            <a:r>
              <a:rPr lang="en-US" sz="2000" strike="noStrike" spc="-1" dirty="0" smtClean="0">
                <a:latin typeface="Calibri" charset="0"/>
                <a:ea typeface="Calibri" charset="0"/>
                <a:cs typeface="Calibri" charset="0"/>
              </a:rPr>
              <a:t>: </a:t>
            </a:r>
          </a:p>
          <a:p>
            <a:pPr marL="800280" lvl="1" indent="-342720">
              <a:spcBef>
                <a:spcPts val="241"/>
              </a:spcBef>
              <a:buClr>
                <a:srgbClr val="000000"/>
              </a:buClr>
              <a:buFont typeface="Wingdings" charset="2"/>
              <a:buChar char=""/>
            </a:pPr>
            <a:r>
              <a:rPr lang="en-US" altLang="ja-JP" sz="2000" spc="-1" dirty="0" smtClean="0">
                <a:latin typeface="Calibri" charset="0"/>
                <a:ea typeface="Calibri" charset="0"/>
                <a:cs typeface="Calibri" charset="0"/>
              </a:rPr>
              <a:t>4 </a:t>
            </a:r>
            <a:r>
              <a:rPr lang="en-US" altLang="ja-JP" sz="2000" spc="-1" dirty="0">
                <a:latin typeface="Calibri" charset="0"/>
                <a:ea typeface="Calibri" charset="0"/>
                <a:cs typeface="Calibri" charset="0"/>
              </a:rPr>
              <a:t>seismic sensors (</a:t>
            </a:r>
            <a:r>
              <a:rPr lang="en-US" altLang="ja-JP" sz="2000" spc="-1" dirty="0" err="1">
                <a:latin typeface="Calibri" charset="0"/>
                <a:ea typeface="Calibri" charset="0"/>
                <a:cs typeface="Calibri" charset="0"/>
              </a:rPr>
              <a:t>Guralp</a:t>
            </a:r>
            <a:r>
              <a:rPr lang="en-US" altLang="ja-JP" sz="2000" spc="-1" dirty="0">
                <a:latin typeface="Calibri" charset="0"/>
                <a:ea typeface="Calibri" charset="0"/>
                <a:cs typeface="Calibri" charset="0"/>
              </a:rPr>
              <a:t> 6T) running real time (a few minutes / hour) 24 hours a day, on a large bandwidth [0,1 – 100] Hz in vertical and </a:t>
            </a:r>
            <a:r>
              <a:rPr lang="en-US" altLang="ja-JP" sz="2000" spc="-1" dirty="0" smtClean="0">
                <a:latin typeface="Calibri" charset="0"/>
                <a:ea typeface="Calibri" charset="0"/>
                <a:cs typeface="Calibri" charset="0"/>
              </a:rPr>
              <a:t>horizontal </a:t>
            </a:r>
            <a:r>
              <a:rPr lang="en-US" altLang="ja-JP" sz="2000" spc="-1" dirty="0">
                <a:latin typeface="Calibri" charset="0"/>
                <a:ea typeface="Calibri" charset="0"/>
                <a:cs typeface="Calibri" charset="0"/>
              </a:rPr>
              <a:t>directions</a:t>
            </a:r>
            <a:endParaRPr lang="en-US" sz="2000" strike="noStrike" spc="-1" dirty="0" smtClean="0">
              <a:latin typeface="Calibri" charset="0"/>
              <a:ea typeface="Calibri" charset="0"/>
              <a:cs typeface="Calibri" charset="0"/>
            </a:endParaRPr>
          </a:p>
          <a:p>
            <a:pPr marL="343080" indent="-342720">
              <a:spcBef>
                <a:spcPts val="241"/>
              </a:spcBef>
              <a:buClr>
                <a:srgbClr val="000000"/>
              </a:buClr>
              <a:buFont typeface="Wingdings" charset="2"/>
              <a:buChar char=""/>
            </a:pPr>
            <a:r>
              <a:rPr lang="en-US" altLang="ja-JP" sz="2000" u="sng" spc="-1" dirty="0">
                <a:latin typeface="Calibri" charset="0"/>
                <a:ea typeface="Calibri" charset="0"/>
                <a:cs typeface="Calibri" charset="0"/>
              </a:rPr>
              <a:t>Location</a:t>
            </a:r>
            <a:r>
              <a:rPr lang="en-US" altLang="ja-JP" sz="2000" spc="-1" dirty="0">
                <a:latin typeface="Calibri" charset="0"/>
                <a:ea typeface="Calibri" charset="0"/>
                <a:cs typeface="Calibri" charset="0"/>
              </a:rPr>
              <a:t>: </a:t>
            </a:r>
            <a:endParaRPr lang="en-US" altLang="ja-JP" sz="2000" spc="-1" dirty="0" smtClean="0">
              <a:latin typeface="Calibri" charset="0"/>
              <a:ea typeface="Calibri" charset="0"/>
              <a:cs typeface="Calibri" charset="0"/>
            </a:endParaRPr>
          </a:p>
          <a:p>
            <a:pPr marL="800280" lvl="1" indent="-342720">
              <a:spcBef>
                <a:spcPts val="241"/>
              </a:spcBef>
              <a:buClr>
                <a:srgbClr val="000000"/>
              </a:buClr>
              <a:buFont typeface="Wingdings" charset="2"/>
              <a:buChar char=""/>
            </a:pPr>
            <a:r>
              <a:rPr lang="en-US" altLang="ja-JP" sz="2000" spc="-1" dirty="0" smtClean="0">
                <a:latin typeface="Calibri" charset="0"/>
                <a:ea typeface="Calibri" charset="0"/>
                <a:cs typeface="Calibri" charset="0"/>
              </a:rPr>
              <a:t>Two </a:t>
            </a:r>
            <a:r>
              <a:rPr lang="en-US" altLang="ja-JP" sz="2000" spc="-1" dirty="0">
                <a:latin typeface="Calibri" charset="0"/>
                <a:ea typeface="Calibri" charset="0"/>
                <a:cs typeface="Calibri" charset="0"/>
              </a:rPr>
              <a:t>sensors at each side of the </a:t>
            </a:r>
            <a:r>
              <a:rPr lang="en-US" altLang="ja-JP" sz="2000" spc="-1" dirty="0" smtClean="0">
                <a:latin typeface="Calibri" charset="0"/>
                <a:ea typeface="Calibri" charset="0"/>
                <a:cs typeface="Calibri" charset="0"/>
              </a:rPr>
              <a:t>Belle II </a:t>
            </a:r>
            <a:r>
              <a:rPr lang="en-US" altLang="ja-JP" sz="2000" spc="-1" dirty="0">
                <a:latin typeface="Calibri" charset="0"/>
                <a:ea typeface="Calibri" charset="0"/>
                <a:cs typeface="Calibri" charset="0"/>
              </a:rPr>
              <a:t>detector. One (A) as close as possible to the IP and one (B) along the collider which could be moved time to time for coherence monitoring / diagnostic in time</a:t>
            </a:r>
            <a:r>
              <a:rPr lang="en-US" altLang="ja-JP" sz="2000" spc="-1" dirty="0" smtClean="0">
                <a:latin typeface="Calibri" charset="0"/>
                <a:ea typeface="Calibri" charset="0"/>
                <a:cs typeface="Calibri" charset="0"/>
              </a:rPr>
              <a:t>.</a:t>
            </a:r>
            <a:r>
              <a:rPr lang="en-US" sz="2000" spc="-1" dirty="0" smtClean="0">
                <a:latin typeface="Calibri" charset="0"/>
                <a:ea typeface="Calibri" charset="0"/>
                <a:cs typeface="Calibri" charset="0"/>
              </a:rPr>
              <a:t>.</a:t>
            </a:r>
            <a:r>
              <a:rPr lang="en-US" altLang="ja-JP" sz="2000" u="sng" spc="-1" dirty="0" smtClean="0">
                <a:latin typeface="Calibri" charset="0"/>
                <a:ea typeface="Calibri" charset="0"/>
                <a:cs typeface="Calibri" charset="0"/>
              </a:rPr>
              <a:t> </a:t>
            </a:r>
          </a:p>
        </p:txBody>
      </p:sp>
      <p:sp>
        <p:nvSpPr>
          <p:cNvPr id="155"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kumimoji="1" lang="en-US" altLang="ja-JP" sz="2400" dirty="0">
                <a:latin typeface="Calibri"/>
                <a:cs typeface="Calibri"/>
              </a:rPr>
              <a:t>Description of our proposal</a:t>
            </a:r>
            <a:endParaRPr lang="en-GB" sz="2400" b="1" strike="noStrike" spc="-1" dirty="0">
              <a:solidFill>
                <a:srgbClr val="000000"/>
              </a:solidFill>
              <a:latin typeface="Times New Roman" charset="0"/>
              <a:ea typeface="Times New Roman" charset="0"/>
              <a:cs typeface="Times New Roman" charset="0"/>
            </a:endParaRPr>
          </a:p>
        </p:txBody>
      </p:sp>
      <p:pic>
        <p:nvPicPr>
          <p:cNvPr id="3" name="図 2"/>
          <p:cNvPicPr>
            <a:picLocks noChangeAspect="1"/>
          </p:cNvPicPr>
          <p:nvPr/>
        </p:nvPicPr>
        <p:blipFill>
          <a:blip r:embed="rId2"/>
          <a:stretch>
            <a:fillRect/>
          </a:stretch>
        </p:blipFill>
        <p:spPr>
          <a:xfrm>
            <a:off x="203529" y="4961955"/>
            <a:ext cx="4368470" cy="1479806"/>
          </a:xfrm>
          <a:prstGeom prst="rect">
            <a:avLst/>
          </a:prstGeom>
        </p:spPr>
      </p:pic>
      <p:pic>
        <p:nvPicPr>
          <p:cNvPr id="33" name="図 32">
            <a:extLst>
              <a:ext uri="{FF2B5EF4-FFF2-40B4-BE49-F238E27FC236}">
                <a16:creationId xmlns="" xmlns:a16="http://schemas.microsoft.com/office/drawing/2014/main" id="{E1526C94-E88C-B14E-92F2-ACACA214D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pic>
        <p:nvPicPr>
          <p:cNvPr id="34" name="図 33"/>
          <p:cNvPicPr/>
          <p:nvPr/>
        </p:nvPicPr>
        <p:blipFill>
          <a:blip r:embed="rId4"/>
          <a:stretch>
            <a:fillRect/>
          </a:stretch>
        </p:blipFill>
        <p:spPr>
          <a:xfrm>
            <a:off x="5102201" y="4995562"/>
            <a:ext cx="3818239" cy="1331099"/>
          </a:xfrm>
          <a:prstGeom prst="rect">
            <a:avLst/>
          </a:prstGeom>
        </p:spPr>
      </p:pic>
      <p:sp>
        <p:nvSpPr>
          <p:cNvPr id="4" name="円/楕円 3"/>
          <p:cNvSpPr/>
          <p:nvPr/>
        </p:nvSpPr>
        <p:spPr>
          <a:xfrm>
            <a:off x="1075038" y="5926015"/>
            <a:ext cx="370703" cy="32650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3291023" y="6078415"/>
            <a:ext cx="370703" cy="32650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038863" y="5387546"/>
            <a:ext cx="474810" cy="461665"/>
          </a:xfrm>
          <a:prstGeom prst="rect">
            <a:avLst/>
          </a:prstGeom>
          <a:noFill/>
        </p:spPr>
        <p:txBody>
          <a:bodyPr wrap="none" rtlCol="0">
            <a:spAutoFit/>
          </a:bodyPr>
          <a:lstStyle/>
          <a:p>
            <a:r>
              <a:rPr kumimoji="1" lang="en-US" altLang="ja-JP" sz="2400" smtClean="0">
                <a:solidFill>
                  <a:srgbClr val="FFFF00"/>
                </a:solidFill>
              </a:rPr>
              <a:t>IP</a:t>
            </a:r>
            <a:endParaRPr kumimoji="1" lang="ja-JP" altLang="en-US" sz="2400" dirty="0">
              <a:solidFill>
                <a:srgbClr val="FFFF00"/>
              </a:solidFill>
            </a:endParaRPr>
          </a:p>
        </p:txBody>
      </p:sp>
    </p:spTree>
    <p:extLst>
      <p:ext uri="{BB962C8B-B14F-4D97-AF65-F5344CB8AC3E}">
        <p14:creationId xmlns:p14="http://schemas.microsoft.com/office/powerpoint/2010/main" val="364296267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2"/>
          <p:cNvSpPr txBox="1"/>
          <p:nvPr/>
        </p:nvSpPr>
        <p:spPr>
          <a:xfrm>
            <a:off x="7887600" y="6454800"/>
            <a:ext cx="1032840" cy="312840"/>
          </a:xfrm>
          <a:prstGeom prst="rect">
            <a:avLst/>
          </a:prstGeom>
          <a:noFill/>
          <a:ln>
            <a:noFill/>
          </a:ln>
        </p:spPr>
        <p:txBody>
          <a:bodyPr lIns="90000" tIns="45000" rIns="90000" bIns="45000"/>
          <a:lstStyle/>
          <a:p>
            <a:pPr algn="r">
              <a:lnSpc>
                <a:spcPct val="100000"/>
              </a:lnSpc>
            </a:pPr>
            <a:fld id="{F4A3A9B6-87FB-4317-AA91-E2E971F088EA}" type="slidenum">
              <a:rPr lang="en-US" sz="1200" b="0" strike="noStrike" spc="-1">
                <a:solidFill>
                  <a:srgbClr val="00B3CC"/>
                </a:solidFill>
                <a:latin typeface="Times New Roman"/>
                <a:ea typeface="Calibri"/>
              </a:rPr>
              <a:t>4</a:t>
            </a:fld>
            <a:endParaRPr lang="en-US" sz="1200" b="0" strike="noStrike" spc="-1">
              <a:latin typeface="Times New Roman"/>
            </a:endParaRPr>
          </a:p>
        </p:txBody>
      </p:sp>
      <p:sp>
        <p:nvSpPr>
          <p:cNvPr id="155"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kumimoji="1" lang="en-US" altLang="ja-JP" sz="2400" dirty="0">
                <a:latin typeface="Calibri"/>
                <a:cs typeface="Calibri"/>
              </a:rPr>
              <a:t>Description of our proposal</a:t>
            </a:r>
            <a:endParaRPr lang="en-GB" sz="2400" b="1" strike="noStrike" spc="-1" dirty="0">
              <a:solidFill>
                <a:srgbClr val="000000"/>
              </a:solidFill>
              <a:latin typeface="Times New Roman" charset="0"/>
              <a:ea typeface="Times New Roman" charset="0"/>
              <a:cs typeface="Times New Roman" charset="0"/>
            </a:endParaRPr>
          </a:p>
        </p:txBody>
      </p:sp>
      <p:pic>
        <p:nvPicPr>
          <p:cNvPr id="9" name="図 8">
            <a:extLst>
              <a:ext uri="{FF2B5EF4-FFF2-40B4-BE49-F238E27FC236}">
                <a16:creationId xmlns="" xmlns:a16="http://schemas.microsoft.com/office/drawing/2014/main" id="{E1526C94-E88C-B14E-92F2-ACACA214D2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sp>
        <p:nvSpPr>
          <p:cNvPr id="2" name="正方形/長方形 1"/>
          <p:cNvSpPr/>
          <p:nvPr/>
        </p:nvSpPr>
        <p:spPr>
          <a:xfrm>
            <a:off x="489600" y="694799"/>
            <a:ext cx="8214785" cy="3683060"/>
          </a:xfrm>
          <a:prstGeom prst="rect">
            <a:avLst/>
          </a:prstGeom>
        </p:spPr>
        <p:txBody>
          <a:bodyPr wrap="square">
            <a:spAutoFit/>
          </a:bodyPr>
          <a:lstStyle/>
          <a:p>
            <a:pPr marL="343080" indent="-342720">
              <a:lnSpc>
                <a:spcPct val="100000"/>
              </a:lnSpc>
              <a:spcBef>
                <a:spcPts val="241"/>
              </a:spcBef>
              <a:buClr>
                <a:srgbClr val="000000"/>
              </a:buClr>
              <a:buFont typeface="Wingdings" charset="2"/>
              <a:buChar char=""/>
            </a:pPr>
            <a:r>
              <a:rPr lang="en-US" altLang="ja-JP" sz="2000" u="sng" spc="-1" dirty="0" smtClean="0">
                <a:latin typeface="Calibri" charset="0"/>
                <a:ea typeface="Calibri" charset="0"/>
                <a:cs typeface="Calibri" charset="0"/>
              </a:rPr>
              <a:t>Status</a:t>
            </a:r>
            <a:r>
              <a:rPr lang="en-US" altLang="ja-JP" sz="2000" spc="-1" dirty="0">
                <a:latin typeface="Calibri" charset="0"/>
                <a:ea typeface="Calibri" charset="0"/>
                <a:cs typeface="Calibri" charset="0"/>
              </a:rPr>
              <a:t>: </a:t>
            </a:r>
            <a:endParaRPr lang="en-US" altLang="ja-JP" sz="2000" spc="-1" dirty="0" smtClean="0">
              <a:latin typeface="Calibri" charset="0"/>
              <a:ea typeface="Calibri" charset="0"/>
              <a:cs typeface="Calibri" charset="0"/>
            </a:endParaRPr>
          </a:p>
          <a:p>
            <a:pPr marL="800280" lvl="1" indent="-342720">
              <a:spcBef>
                <a:spcPts val="241"/>
              </a:spcBef>
              <a:buClr>
                <a:srgbClr val="000000"/>
              </a:buClr>
              <a:buFont typeface="Wingdings" charset="2"/>
              <a:buChar char=""/>
            </a:pPr>
            <a:r>
              <a:rPr lang="en-US" altLang="ja-JP" sz="2000" spc="-1" dirty="0" smtClean="0">
                <a:latin typeface="Calibri" charset="0"/>
                <a:ea typeface="Calibri" charset="0"/>
                <a:cs typeface="Calibri" charset="0"/>
              </a:rPr>
              <a:t>Two visits to KEK (two persons per visit) </a:t>
            </a:r>
            <a:r>
              <a:rPr lang="en-US" altLang="ja-JP" sz="2000" spc="-1" dirty="0">
                <a:latin typeface="Calibri" charset="0"/>
                <a:ea typeface="Calibri" charset="0"/>
                <a:cs typeface="Calibri" charset="0"/>
              </a:rPr>
              <a:t>during the last year. </a:t>
            </a:r>
            <a:endParaRPr lang="en-US" altLang="ja-JP" sz="2000" spc="-1" dirty="0" smtClean="0">
              <a:latin typeface="Calibri" charset="0"/>
              <a:ea typeface="Calibri" charset="0"/>
              <a:cs typeface="Calibri" charset="0"/>
            </a:endParaRPr>
          </a:p>
          <a:p>
            <a:pPr marL="800280" lvl="1" indent="-342720">
              <a:spcBef>
                <a:spcPts val="241"/>
              </a:spcBef>
              <a:buClr>
                <a:srgbClr val="000000"/>
              </a:buClr>
              <a:buFont typeface="Wingdings" charset="2"/>
              <a:buChar char=""/>
            </a:pPr>
            <a:r>
              <a:rPr lang="en-US" altLang="ja-JP" sz="2000" spc="-1" dirty="0" smtClean="0">
                <a:latin typeface="Calibri" charset="0"/>
                <a:ea typeface="Calibri" charset="0"/>
                <a:cs typeface="Calibri" charset="0"/>
              </a:rPr>
              <a:t>Two sensors, one each side of the IP, are installed.</a:t>
            </a:r>
          </a:p>
          <a:p>
            <a:pPr marL="800280" lvl="1" indent="-342720">
              <a:spcBef>
                <a:spcPts val="241"/>
              </a:spcBef>
              <a:buClr>
                <a:srgbClr val="000000"/>
              </a:buClr>
              <a:buFont typeface="Wingdings" charset="2"/>
              <a:buChar char=""/>
            </a:pPr>
            <a:r>
              <a:rPr lang="en-US" altLang="ja-JP" sz="2000" spc="-1" dirty="0" smtClean="0">
                <a:latin typeface="Calibri" charset="0"/>
                <a:ea typeface="Calibri" charset="0"/>
                <a:cs typeface="Calibri" charset="0"/>
              </a:rPr>
              <a:t>Data </a:t>
            </a:r>
            <a:r>
              <a:rPr lang="en-US" altLang="ja-JP" sz="2000" spc="-1" dirty="0" smtClean="0">
                <a:latin typeface="Calibri" charset="0"/>
                <a:ea typeface="Calibri" charset="0"/>
                <a:cs typeface="Calibri" charset="0"/>
              </a:rPr>
              <a:t>have been taken.  Access from France </a:t>
            </a:r>
            <a:r>
              <a:rPr lang="en-US" altLang="ja-JP" sz="2000" spc="-1" dirty="0" smtClean="0">
                <a:latin typeface="Calibri" charset="0"/>
                <a:ea typeface="Calibri" charset="0"/>
                <a:cs typeface="Calibri" charset="0"/>
              </a:rPr>
              <a:t>has become </a:t>
            </a:r>
            <a:r>
              <a:rPr lang="en-US" altLang="ja-JP" sz="2000" spc="-1" dirty="0" smtClean="0">
                <a:latin typeface="Calibri" charset="0"/>
                <a:ea typeface="Calibri" charset="0"/>
                <a:cs typeface="Calibri" charset="0"/>
              </a:rPr>
              <a:t>possible. </a:t>
            </a:r>
          </a:p>
          <a:p>
            <a:pPr marL="800280" lvl="1" indent="-342720">
              <a:spcBef>
                <a:spcPts val="241"/>
              </a:spcBef>
              <a:buClr>
                <a:srgbClr val="000000"/>
              </a:buClr>
              <a:buFont typeface="Wingdings" charset="2"/>
              <a:buChar char=""/>
            </a:pPr>
            <a:r>
              <a:rPr lang="en-US" altLang="ja-JP" sz="2000" spc="-1" dirty="0" smtClean="0">
                <a:latin typeface="Calibri" charset="0"/>
                <a:ea typeface="Calibri" charset="0"/>
                <a:cs typeface="Calibri" charset="0"/>
              </a:rPr>
              <a:t>Data analysis </a:t>
            </a:r>
            <a:r>
              <a:rPr lang="en-US" altLang="ja-JP" sz="2000" spc="-1" dirty="0" smtClean="0">
                <a:latin typeface="Calibri" charset="0"/>
                <a:ea typeface="Calibri" charset="0"/>
                <a:cs typeface="Calibri" charset="0"/>
              </a:rPr>
              <a:t>being done.</a:t>
            </a:r>
            <a:endParaRPr lang="en-US" altLang="ja-JP" sz="2000" spc="-1" dirty="0">
              <a:latin typeface="Calibri" charset="0"/>
              <a:ea typeface="Calibri" charset="0"/>
              <a:cs typeface="Calibri" charset="0"/>
            </a:endParaRPr>
          </a:p>
          <a:p>
            <a:pPr marL="343080" indent="-342720">
              <a:lnSpc>
                <a:spcPct val="100000"/>
              </a:lnSpc>
              <a:spcBef>
                <a:spcPts val="241"/>
              </a:spcBef>
              <a:buClr>
                <a:schemeClr val="bg1">
                  <a:lumMod val="65000"/>
                </a:schemeClr>
              </a:buClr>
              <a:buFont typeface="Wingdings" charset="2"/>
              <a:buChar char=""/>
            </a:pPr>
            <a:r>
              <a:rPr lang="en-US" altLang="ja-JP" sz="2000" u="sng" spc="-1" dirty="0">
                <a:solidFill>
                  <a:schemeClr val="bg1">
                    <a:lumMod val="65000"/>
                  </a:schemeClr>
                </a:solidFill>
                <a:latin typeface="Calibri" charset="0"/>
                <a:ea typeface="Calibri" charset="0"/>
                <a:cs typeface="Calibri" charset="0"/>
              </a:rPr>
              <a:t>Schedule</a:t>
            </a:r>
            <a:r>
              <a:rPr lang="en-US" altLang="ja-JP" sz="2000" spc="-1" dirty="0">
                <a:solidFill>
                  <a:schemeClr val="bg1">
                    <a:lumMod val="65000"/>
                  </a:schemeClr>
                </a:solidFill>
                <a:latin typeface="Calibri" charset="0"/>
                <a:ea typeface="Calibri" charset="0"/>
                <a:cs typeface="Calibri" charset="0"/>
              </a:rPr>
              <a:t>: </a:t>
            </a:r>
            <a:endParaRPr lang="en-US" altLang="ja-JP" sz="2000" spc="-1" dirty="0" smtClean="0">
              <a:solidFill>
                <a:schemeClr val="bg1">
                  <a:lumMod val="65000"/>
                </a:schemeClr>
              </a:solidFill>
              <a:latin typeface="Calibri" charset="0"/>
              <a:ea typeface="Calibri" charset="0"/>
              <a:cs typeface="Calibri" charset="0"/>
            </a:endParaRPr>
          </a:p>
          <a:p>
            <a:pPr marL="800280" lvl="1" indent="-342720">
              <a:spcBef>
                <a:spcPts val="241"/>
              </a:spcBef>
              <a:buClr>
                <a:schemeClr val="bg1">
                  <a:lumMod val="65000"/>
                </a:schemeClr>
              </a:buClr>
              <a:buFont typeface="Wingdings" charset="2"/>
              <a:buChar char=""/>
            </a:pPr>
            <a:r>
              <a:rPr lang="en-US" altLang="ja-JP" sz="2000" spc="-1" dirty="0" smtClean="0">
                <a:solidFill>
                  <a:schemeClr val="bg1">
                    <a:lumMod val="65000"/>
                  </a:schemeClr>
                </a:solidFill>
                <a:latin typeface="Calibri" charset="0"/>
                <a:ea typeface="Calibri" charset="0"/>
                <a:cs typeface="Calibri" charset="0"/>
              </a:rPr>
              <a:t>Continuation of measurements and modelling of the vibration of each magnet in the cryostat.</a:t>
            </a:r>
          </a:p>
          <a:p>
            <a:pPr marL="800280" lvl="1" indent="-342720">
              <a:spcBef>
                <a:spcPts val="241"/>
              </a:spcBef>
              <a:buClr>
                <a:schemeClr val="bg1">
                  <a:lumMod val="65000"/>
                </a:schemeClr>
              </a:buClr>
              <a:buFont typeface="Wingdings" charset="2"/>
              <a:buChar char=""/>
            </a:pPr>
            <a:r>
              <a:rPr lang="en-US" altLang="ja-JP" sz="2000" spc="-1" dirty="0" smtClean="0">
                <a:solidFill>
                  <a:schemeClr val="bg1">
                    <a:lumMod val="65000"/>
                  </a:schemeClr>
                </a:solidFill>
                <a:latin typeface="Calibri" charset="0"/>
                <a:ea typeface="Calibri" charset="0"/>
                <a:cs typeface="Calibri" charset="0"/>
              </a:rPr>
              <a:t>The </a:t>
            </a:r>
            <a:r>
              <a:rPr lang="en-US" altLang="ja-JP" sz="2000" spc="-1" dirty="0">
                <a:solidFill>
                  <a:schemeClr val="bg1">
                    <a:lumMod val="65000"/>
                  </a:schemeClr>
                </a:solidFill>
                <a:latin typeface="Calibri" charset="0"/>
                <a:ea typeface="Calibri" charset="0"/>
                <a:cs typeface="Calibri" charset="0"/>
              </a:rPr>
              <a:t>setup will be upgraded </a:t>
            </a:r>
            <a:r>
              <a:rPr lang="en-US" altLang="ja-JP" sz="2000" spc="-1" dirty="0" smtClean="0">
                <a:solidFill>
                  <a:schemeClr val="bg1">
                    <a:lumMod val="65000"/>
                  </a:schemeClr>
                </a:solidFill>
                <a:latin typeface="Calibri" charset="0"/>
                <a:ea typeface="Calibri" charset="0"/>
                <a:cs typeface="Calibri" charset="0"/>
              </a:rPr>
              <a:t>during next </a:t>
            </a:r>
            <a:r>
              <a:rPr lang="en-US" altLang="ja-JP" sz="2000" spc="-1" dirty="0">
                <a:solidFill>
                  <a:schemeClr val="bg1">
                    <a:lumMod val="65000"/>
                  </a:schemeClr>
                </a:solidFill>
                <a:latin typeface="Calibri" charset="0"/>
                <a:ea typeface="Calibri" charset="0"/>
                <a:cs typeface="Calibri" charset="0"/>
              </a:rPr>
              <a:t>year.</a:t>
            </a:r>
          </a:p>
          <a:p>
            <a:pPr marL="286110" indent="-285750">
              <a:lnSpc>
                <a:spcPct val="100000"/>
              </a:lnSpc>
              <a:spcBef>
                <a:spcPts val="241"/>
              </a:spcBef>
              <a:buClr>
                <a:schemeClr val="bg1">
                  <a:lumMod val="65000"/>
                </a:schemeClr>
              </a:buClr>
              <a:buFont typeface="Wingdings" panose="05000000000000000000" pitchFamily="2" charset="2"/>
              <a:buChar char="§"/>
            </a:pPr>
            <a:r>
              <a:rPr lang="en-US" altLang="ja-JP" sz="2000" u="sng" spc="-1" dirty="0">
                <a:solidFill>
                  <a:schemeClr val="bg1">
                    <a:lumMod val="65000"/>
                  </a:schemeClr>
                </a:solidFill>
                <a:latin typeface="Calibri" charset="0"/>
                <a:ea typeface="Calibri" charset="0"/>
                <a:cs typeface="Calibri" charset="0"/>
              </a:rPr>
              <a:t> Budget</a:t>
            </a:r>
            <a:r>
              <a:rPr lang="en-US" altLang="ja-JP" sz="2000" spc="-1" dirty="0">
                <a:solidFill>
                  <a:schemeClr val="bg1">
                    <a:lumMod val="65000"/>
                  </a:schemeClr>
                </a:solidFill>
                <a:latin typeface="Calibri" charset="0"/>
                <a:ea typeface="Calibri" charset="0"/>
                <a:cs typeface="Calibri" charset="0"/>
              </a:rPr>
              <a:t>: </a:t>
            </a:r>
          </a:p>
          <a:p>
            <a:pPr marL="743310" lvl="1" indent="-285750">
              <a:spcBef>
                <a:spcPts val="241"/>
              </a:spcBef>
              <a:buClr>
                <a:schemeClr val="bg1">
                  <a:lumMod val="65000"/>
                </a:schemeClr>
              </a:buClr>
              <a:buFont typeface="Wingdings" panose="05000000000000000000" pitchFamily="2" charset="2"/>
              <a:buChar char="§"/>
            </a:pPr>
            <a:r>
              <a:rPr lang="en-US" altLang="ja-JP" sz="2000" spc="-1" dirty="0" smtClean="0">
                <a:solidFill>
                  <a:schemeClr val="bg1">
                    <a:lumMod val="65000"/>
                  </a:schemeClr>
                </a:solidFill>
                <a:latin typeface="Calibri" charset="0"/>
                <a:ea typeface="Calibri" charset="0"/>
                <a:cs typeface="Calibri" charset="0"/>
              </a:rPr>
              <a:t>Last slide</a:t>
            </a:r>
            <a:endParaRPr lang="en-US" altLang="ja-JP" sz="2000" spc="-1" dirty="0">
              <a:solidFill>
                <a:schemeClr val="bg1">
                  <a:lumMod val="65000"/>
                </a:schemeClr>
              </a:solidFill>
              <a:latin typeface="Calibri" charset="0"/>
              <a:ea typeface="Calibri" charset="0"/>
              <a:cs typeface="Calibri" charset="0"/>
            </a:endParaRPr>
          </a:p>
        </p:txBody>
      </p:sp>
      <p:pic>
        <p:nvPicPr>
          <p:cNvPr id="8"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830" y="4133149"/>
            <a:ext cx="4101737" cy="2135593"/>
          </a:xfrm>
          <a:prstGeom prst="rect">
            <a:avLst/>
          </a:prstGeom>
        </p:spPr>
      </p:pic>
      <p:sp>
        <p:nvSpPr>
          <p:cNvPr id="4" name="角丸四角形吹き出し 3"/>
          <p:cNvSpPr/>
          <p:nvPr/>
        </p:nvSpPr>
        <p:spPr>
          <a:xfrm>
            <a:off x="660480" y="4756263"/>
            <a:ext cx="3904735" cy="1543093"/>
          </a:xfrm>
          <a:prstGeom prst="wedgeRoundRectCallout">
            <a:avLst>
              <a:gd name="adj1" fmla="val 67364"/>
              <a:gd name="adj2" fmla="val -11656"/>
              <a:gd name="adj3" fmla="val 16667"/>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tx1"/>
                </a:solidFill>
              </a:rPr>
              <a:t>There are 4 quadrupole magnets and many correction magnets in a cryostat.  Do all quads vibrate coherently when cryostat vibrates?</a:t>
            </a:r>
            <a:endParaRPr kumimoji="1" lang="ja-JP" altLang="en-US" dirty="0">
              <a:solidFill>
                <a:schemeClr val="tx1"/>
              </a:solidFill>
            </a:endParaRPr>
          </a:p>
        </p:txBody>
      </p:sp>
    </p:spTree>
    <p:extLst>
      <p:ext uri="{BB962C8B-B14F-4D97-AF65-F5344CB8AC3E}">
        <p14:creationId xmlns:p14="http://schemas.microsoft.com/office/powerpoint/2010/main" val="207349951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05784" y="669420"/>
            <a:ext cx="7949025" cy="5791821"/>
          </a:xfrm>
          <a:prstGeom prst="rect">
            <a:avLst/>
          </a:prstGeom>
        </p:spPr>
      </p:pic>
      <p:sp>
        <p:nvSpPr>
          <p:cNvPr id="4" name="正方形/長方形 3"/>
          <p:cNvSpPr/>
          <p:nvPr/>
        </p:nvSpPr>
        <p:spPr>
          <a:xfrm>
            <a:off x="-11429" y="6493781"/>
            <a:ext cx="1049499" cy="369332"/>
          </a:xfrm>
          <a:prstGeom prst="rect">
            <a:avLst/>
          </a:prstGeom>
        </p:spPr>
        <p:txBody>
          <a:bodyPr wrap="none">
            <a:spAutoFit/>
          </a:bodyPr>
          <a:lstStyle/>
          <a:p>
            <a:pPr algn="ctr">
              <a:lnSpc>
                <a:spcPct val="100000"/>
              </a:lnSpc>
            </a:pPr>
            <a:r>
              <a:rPr lang="en-US" altLang="ja-JP" dirty="0" smtClean="0">
                <a:latin typeface="Calibri"/>
                <a:cs typeface="Calibri"/>
              </a:rPr>
              <a:t>A_RD_14</a:t>
            </a:r>
            <a:endParaRPr lang="en-US" b="1" spc="-1" dirty="0" smtClean="0">
              <a:latin typeface="Calibri"/>
              <a:ea typeface="Calibri"/>
              <a:cs typeface="Calibri"/>
            </a:endParaRPr>
          </a:p>
        </p:txBody>
      </p:sp>
      <p:pic>
        <p:nvPicPr>
          <p:cNvPr id="5" name="図 4">
            <a:extLst>
              <a:ext uri="{FF2B5EF4-FFF2-40B4-BE49-F238E27FC236}">
                <a16:creationId xmlns="" xmlns:a16="http://schemas.microsoft.com/office/drawing/2014/main" id="{E1526C94-E88C-B14E-92F2-ACACA214D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sp>
        <p:nvSpPr>
          <p:cNvPr id="6"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kumimoji="1" lang="en-US" altLang="ja-JP" sz="2400" dirty="0" err="1" smtClean="0">
                <a:latin typeface="Calibri"/>
                <a:cs typeface="Calibri"/>
              </a:rPr>
              <a:t>SuperKEKB</a:t>
            </a:r>
            <a:r>
              <a:rPr kumimoji="1" lang="en-US" altLang="ja-JP" sz="2400" dirty="0" smtClean="0">
                <a:latin typeface="Calibri"/>
                <a:cs typeface="Calibri"/>
              </a:rPr>
              <a:t> site</a:t>
            </a:r>
            <a:endParaRPr lang="en-GB" sz="2400" b="1" strike="noStrike" spc="-1" dirty="0">
              <a:solidFill>
                <a:srgbClr val="000000"/>
              </a:solidFill>
              <a:latin typeface="Times New Roman" charset="0"/>
              <a:ea typeface="Times New Roman" charset="0"/>
              <a:cs typeface="Times New Roman" charset="0"/>
            </a:endParaRPr>
          </a:p>
        </p:txBody>
      </p:sp>
      <p:sp>
        <p:nvSpPr>
          <p:cNvPr id="7" name="テキスト ボックス 6"/>
          <p:cNvSpPr txBox="1"/>
          <p:nvPr/>
        </p:nvSpPr>
        <p:spPr>
          <a:xfrm>
            <a:off x="7228704" y="4609070"/>
            <a:ext cx="1659429" cy="369332"/>
          </a:xfrm>
          <a:prstGeom prst="rect">
            <a:avLst/>
          </a:prstGeom>
          <a:noFill/>
          <a:scene3d>
            <a:camera prst="orthographicFront">
              <a:rot lat="0" lon="0" rev="1200000"/>
            </a:camera>
            <a:lightRig rig="threePt" dir="t"/>
          </a:scene3d>
        </p:spPr>
        <p:txBody>
          <a:bodyPr wrap="none" rtlCol="0">
            <a:spAutoFit/>
          </a:bodyPr>
          <a:lstStyle/>
          <a:p>
            <a:r>
              <a:rPr kumimoji="1" lang="en-US" altLang="ja-JP" smtClean="0">
                <a:solidFill>
                  <a:srgbClr val="FF0000"/>
                </a:solidFill>
              </a:rPr>
              <a:t>Not quiet at all</a:t>
            </a:r>
            <a:endParaRPr kumimoji="1" lang="ja-JP" altLang="en-US" dirty="0">
              <a:solidFill>
                <a:srgbClr val="FF0000"/>
              </a:solidFill>
            </a:endParaRPr>
          </a:p>
        </p:txBody>
      </p:sp>
    </p:spTree>
    <p:extLst>
      <p:ext uri="{BB962C8B-B14F-4D97-AF65-F5344CB8AC3E}">
        <p14:creationId xmlns:p14="http://schemas.microsoft.com/office/powerpoint/2010/main" val="2136626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5063" y="756049"/>
            <a:ext cx="7354326" cy="5434687"/>
          </a:xfrm>
          <a:prstGeom prst="rect">
            <a:avLst/>
          </a:prstGeom>
        </p:spPr>
      </p:pic>
      <p:pic>
        <p:nvPicPr>
          <p:cNvPr id="3" name="図 2">
            <a:extLst>
              <a:ext uri="{FF2B5EF4-FFF2-40B4-BE49-F238E27FC236}">
                <a16:creationId xmlns="" xmlns:a16="http://schemas.microsoft.com/office/drawing/2014/main" id="{E1526C94-E88C-B14E-92F2-ACACA214D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8184" y="6380259"/>
            <a:ext cx="3608173" cy="498898"/>
          </a:xfrm>
          <a:prstGeom prst="rect">
            <a:avLst/>
          </a:prstGeom>
        </p:spPr>
      </p:pic>
      <p:sp>
        <p:nvSpPr>
          <p:cNvPr id="4" name="テキスト ボックス 3"/>
          <p:cNvSpPr txBox="1"/>
          <p:nvPr/>
        </p:nvSpPr>
        <p:spPr>
          <a:xfrm>
            <a:off x="7228704" y="4609070"/>
            <a:ext cx="1659429" cy="369332"/>
          </a:xfrm>
          <a:prstGeom prst="rect">
            <a:avLst/>
          </a:prstGeom>
          <a:noFill/>
          <a:scene3d>
            <a:camera prst="orthographicFront">
              <a:rot lat="0" lon="0" rev="1200000"/>
            </a:camera>
            <a:lightRig rig="threePt" dir="t"/>
          </a:scene3d>
        </p:spPr>
        <p:txBody>
          <a:bodyPr wrap="none" rtlCol="0">
            <a:spAutoFit/>
          </a:bodyPr>
          <a:lstStyle/>
          <a:p>
            <a:r>
              <a:rPr kumimoji="1" lang="en-US" altLang="ja-JP" smtClean="0">
                <a:solidFill>
                  <a:srgbClr val="FF0000"/>
                </a:solidFill>
              </a:rPr>
              <a:t>Not quiet at all</a:t>
            </a:r>
            <a:endParaRPr kumimoji="1" lang="ja-JP" altLang="en-US" dirty="0">
              <a:solidFill>
                <a:srgbClr val="FF0000"/>
              </a:solidFill>
            </a:endParaRPr>
          </a:p>
        </p:txBody>
      </p:sp>
      <p:sp>
        <p:nvSpPr>
          <p:cNvPr id="5"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kumimoji="1" lang="en-US" altLang="ja-JP" sz="2400" dirty="0" err="1" smtClean="0">
                <a:latin typeface="Calibri"/>
                <a:cs typeface="Calibri"/>
              </a:rPr>
              <a:t>SuperKEKB</a:t>
            </a:r>
            <a:r>
              <a:rPr kumimoji="1" lang="en-US" altLang="ja-JP" sz="2400" dirty="0" smtClean="0">
                <a:latin typeface="Calibri"/>
                <a:cs typeface="Calibri"/>
              </a:rPr>
              <a:t> site</a:t>
            </a:r>
            <a:endParaRPr lang="en-GB" sz="2400" b="1" strike="noStrike" spc="-1"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4206260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p:cNvPicPr>
            <a:picLocks noChangeAspect="1"/>
          </p:cNvPicPr>
          <p:nvPr/>
        </p:nvPicPr>
        <p:blipFill rotWithShape="1">
          <a:blip r:embed="rId2" cstate="print">
            <a:extLst>
              <a:ext uri="{28A0092B-C50C-407E-A947-70E740481C1C}">
                <a14:useLocalDpi xmlns:a14="http://schemas.microsoft.com/office/drawing/2010/main" val="0"/>
              </a:ext>
            </a:extLst>
          </a:blip>
          <a:srcRect l="16607" t="3648" r="27442" b="12616"/>
          <a:stretch/>
        </p:blipFill>
        <p:spPr>
          <a:xfrm>
            <a:off x="5907708" y="1214598"/>
            <a:ext cx="1601914" cy="1798067"/>
          </a:xfrm>
          <a:prstGeom prst="rect">
            <a:avLst/>
          </a:prstGeom>
        </p:spPr>
      </p:pic>
      <p:pic>
        <p:nvPicPr>
          <p:cNvPr id="30" name="Image 29"/>
          <p:cNvPicPr>
            <a:picLocks noChangeAspect="1"/>
          </p:cNvPicPr>
          <p:nvPr/>
        </p:nvPicPr>
        <p:blipFill rotWithShape="1">
          <a:blip r:embed="rId3" cstate="print">
            <a:extLst>
              <a:ext uri="{28A0092B-C50C-407E-A947-70E740481C1C}">
                <a14:useLocalDpi xmlns:a14="http://schemas.microsoft.com/office/drawing/2010/main" val="0"/>
              </a:ext>
            </a:extLst>
          </a:blip>
          <a:srcRect l="20212" t="15636" r="25773" b="18438"/>
          <a:stretch/>
        </p:blipFill>
        <p:spPr>
          <a:xfrm rot="5400000">
            <a:off x="2088830" y="1314796"/>
            <a:ext cx="2109869" cy="1931312"/>
          </a:xfrm>
          <a:prstGeom prst="rect">
            <a:avLst/>
          </a:prstGeom>
        </p:spPr>
      </p:pic>
      <p:sp>
        <p:nvSpPr>
          <p:cNvPr id="10" name="Rectangle à coins arrondis 9"/>
          <p:cNvSpPr/>
          <p:nvPr/>
        </p:nvSpPr>
        <p:spPr>
          <a:xfrm>
            <a:off x="43539" y="1169949"/>
            <a:ext cx="1334424" cy="1799410"/>
          </a:xfrm>
          <a:prstGeom prst="round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TextShape 2"/>
          <p:cNvSpPr txBox="1"/>
          <p:nvPr/>
        </p:nvSpPr>
        <p:spPr>
          <a:xfrm>
            <a:off x="7887600" y="6454800"/>
            <a:ext cx="1032840" cy="312840"/>
          </a:xfrm>
          <a:prstGeom prst="rect">
            <a:avLst/>
          </a:prstGeom>
          <a:noFill/>
          <a:ln>
            <a:noFill/>
          </a:ln>
        </p:spPr>
        <p:txBody>
          <a:bodyPr lIns="90000" tIns="45000" rIns="90000" bIns="45000"/>
          <a:lstStyle/>
          <a:p>
            <a:pPr algn="r">
              <a:lnSpc>
                <a:spcPct val="100000"/>
              </a:lnSpc>
            </a:pPr>
            <a:fld id="{F4A3A9B6-87FB-4317-AA91-E2E971F088EA}" type="slidenum">
              <a:rPr lang="en-US" sz="1200" b="0" strike="noStrike" spc="-1">
                <a:solidFill>
                  <a:srgbClr val="00B3CC"/>
                </a:solidFill>
                <a:latin typeface="Times New Roman"/>
                <a:ea typeface="Calibri"/>
              </a:rPr>
              <a:t>7</a:t>
            </a:fld>
            <a:endParaRPr lang="en-US" sz="1200" b="0" strike="noStrike" spc="-1">
              <a:latin typeface="Times New Roman"/>
            </a:endParaRPr>
          </a:p>
        </p:txBody>
      </p:sp>
      <p:sp>
        <p:nvSpPr>
          <p:cNvPr id="145" name="CustomShape 4"/>
          <p:cNvSpPr/>
          <p:nvPr/>
        </p:nvSpPr>
        <p:spPr>
          <a:xfrm>
            <a:off x="279000" y="736180"/>
            <a:ext cx="602784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spcBef>
                <a:spcPts val="281"/>
              </a:spcBef>
              <a:buClr>
                <a:srgbClr val="0000FF"/>
              </a:buClr>
              <a:buFont typeface="Wingdings" charset="2"/>
              <a:buChar char=""/>
            </a:pPr>
            <a:r>
              <a:rPr lang="en-US" spc="-1" dirty="0">
                <a:solidFill>
                  <a:srgbClr val="0000FF"/>
                </a:solidFill>
                <a:latin typeface="Calibri" charset="0"/>
                <a:ea typeface="Calibri" charset="0"/>
                <a:cs typeface="Calibri" charset="0"/>
              </a:rPr>
              <a:t>Description of the installed setup:</a:t>
            </a:r>
            <a:endParaRPr lang="en-US" strike="noStrike" spc="-1" dirty="0">
              <a:latin typeface="Calibri" charset="0"/>
              <a:ea typeface="Calibri" charset="0"/>
              <a:cs typeface="Calibri" charset="0"/>
            </a:endParaRPr>
          </a:p>
        </p:txBody>
      </p:sp>
      <p:sp>
        <p:nvSpPr>
          <p:cNvPr id="155"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kumimoji="1" lang="en-US" altLang="ja-JP" sz="2400" dirty="0" smtClean="0">
                <a:latin typeface="Calibri"/>
                <a:cs typeface="Calibri"/>
              </a:rPr>
              <a:t>Experimental Setup</a:t>
            </a:r>
            <a:endParaRPr lang="en-GB" sz="2400" b="1" strike="noStrike" spc="-1" dirty="0">
              <a:solidFill>
                <a:srgbClr val="000000"/>
              </a:solidFill>
              <a:latin typeface="Times New Roman" charset="0"/>
              <a:ea typeface="Times New Roman" charset="0"/>
              <a:cs typeface="Times New Roman" charset="0"/>
            </a:endParaRPr>
          </a:p>
        </p:txBody>
      </p:sp>
      <p:sp>
        <p:nvSpPr>
          <p:cNvPr id="5" name="ZoneTexte 4"/>
          <p:cNvSpPr txBox="1"/>
          <p:nvPr/>
        </p:nvSpPr>
        <p:spPr>
          <a:xfrm>
            <a:off x="43539" y="3621297"/>
            <a:ext cx="8976892" cy="1194247"/>
          </a:xfrm>
          <a:prstGeom prst="rect">
            <a:avLst/>
          </a:prstGeom>
          <a:noFill/>
        </p:spPr>
        <p:txBody>
          <a:bodyPr wrap="square" rtlCol="0">
            <a:spAutoFit/>
          </a:bodyPr>
          <a:lstStyle/>
          <a:p>
            <a:r>
              <a:rPr lang="en-US" dirty="0">
                <a:latin typeface="Calibri" charset="0"/>
                <a:ea typeface="Calibri" charset="0"/>
                <a:cs typeface="Calibri" charset="0"/>
              </a:rPr>
              <a:t>1 </a:t>
            </a:r>
            <a:r>
              <a:rPr lang="en-US" dirty="0" smtClean="0">
                <a:latin typeface="Calibri" charset="0"/>
                <a:ea typeface="Calibri" charset="0"/>
                <a:cs typeface="Calibri" charset="0"/>
              </a:rPr>
              <a:t>:The </a:t>
            </a:r>
            <a:r>
              <a:rPr lang="en-US" dirty="0">
                <a:latin typeface="Calibri" charset="0"/>
                <a:ea typeface="Calibri" charset="0"/>
                <a:cs typeface="Calibri" charset="0"/>
              </a:rPr>
              <a:t>sensors were </a:t>
            </a:r>
            <a:r>
              <a:rPr lang="en-US" dirty="0" smtClean="0">
                <a:latin typeface="Calibri" charset="0"/>
                <a:ea typeface="Calibri" charset="0"/>
                <a:cs typeface="Calibri" charset="0"/>
              </a:rPr>
              <a:t>used at ATF2 </a:t>
            </a:r>
            <a:r>
              <a:rPr lang="en-US" dirty="0">
                <a:latin typeface="Calibri" charset="0"/>
                <a:ea typeface="Calibri" charset="0"/>
                <a:cs typeface="Calibri" charset="0"/>
              </a:rPr>
              <a:t>experiment at KEK </a:t>
            </a:r>
            <a:r>
              <a:rPr lang="en-US" dirty="0" smtClean="0">
                <a:latin typeface="Calibri" charset="0"/>
                <a:ea typeface="Calibri" charset="0"/>
                <a:cs typeface="Calibri" charset="0"/>
              </a:rPr>
              <a:t>originally and now they are moved to </a:t>
            </a:r>
            <a:r>
              <a:rPr lang="en-US" dirty="0" err="1" smtClean="0">
                <a:latin typeface="Calibri" charset="0"/>
                <a:ea typeface="Calibri" charset="0"/>
                <a:cs typeface="Calibri" charset="0"/>
              </a:rPr>
              <a:t>SuperKEKB</a:t>
            </a:r>
            <a:r>
              <a:rPr lang="en-US" dirty="0" smtClean="0">
                <a:latin typeface="Calibri" charset="0"/>
                <a:ea typeface="Calibri" charset="0"/>
                <a:cs typeface="Calibri" charset="0"/>
              </a:rPr>
              <a:t> tunnel.</a:t>
            </a:r>
            <a:endParaRPr lang="en-US" dirty="0">
              <a:latin typeface="Calibri" charset="0"/>
              <a:ea typeface="Calibri" charset="0"/>
              <a:cs typeface="Calibri" charset="0"/>
            </a:endParaRPr>
          </a:p>
          <a:p>
            <a:r>
              <a:rPr lang="en-US" dirty="0">
                <a:latin typeface="Calibri" charset="0"/>
                <a:ea typeface="Calibri" charset="0"/>
                <a:cs typeface="Calibri" charset="0"/>
              </a:rPr>
              <a:t>2 </a:t>
            </a:r>
            <a:r>
              <a:rPr lang="en-US" dirty="0" smtClean="0">
                <a:latin typeface="Calibri" charset="0"/>
                <a:ea typeface="Calibri" charset="0"/>
                <a:cs typeface="Calibri" charset="0"/>
              </a:rPr>
              <a:t> </a:t>
            </a:r>
            <a:r>
              <a:rPr lang="en-US" dirty="0">
                <a:latin typeface="Calibri" charset="0"/>
                <a:ea typeface="Calibri" charset="0"/>
                <a:cs typeface="Calibri" charset="0"/>
              </a:rPr>
              <a:t>The DAQ real time National Instruments is lent by the LAPP mechanics department for one year.</a:t>
            </a:r>
          </a:p>
        </p:txBody>
      </p:sp>
      <p:graphicFrame>
        <p:nvGraphicFramePr>
          <p:cNvPr id="6" name="Tableau 5"/>
          <p:cNvGraphicFramePr>
            <a:graphicFrameLocks noGrp="1"/>
          </p:cNvGraphicFramePr>
          <p:nvPr>
            <p:extLst>
              <p:ext uri="{D42A27DB-BD31-4B8C-83A1-F6EECF244321}">
                <p14:modId xmlns:p14="http://schemas.microsoft.com/office/powerpoint/2010/main" val="1740976836"/>
              </p:ext>
            </p:extLst>
          </p:nvPr>
        </p:nvGraphicFramePr>
        <p:xfrm>
          <a:off x="162625" y="4833510"/>
          <a:ext cx="8857806" cy="1719772"/>
        </p:xfrm>
        <a:graphic>
          <a:graphicData uri="http://schemas.openxmlformats.org/drawingml/2006/table">
            <a:tbl>
              <a:tblPr>
                <a:tableStyleId>{8EC20E35-A176-4012-BC5E-935CFFF8708E}</a:tableStyleId>
              </a:tblPr>
              <a:tblGrid>
                <a:gridCol w="1826770">
                  <a:extLst>
                    <a:ext uri="{9D8B030D-6E8A-4147-A177-3AD203B41FA5}">
                      <a16:colId xmlns:a16="http://schemas.microsoft.com/office/drawing/2014/main" xmlns="" val="821505535"/>
                    </a:ext>
                  </a:extLst>
                </a:gridCol>
                <a:gridCol w="3323202">
                  <a:extLst>
                    <a:ext uri="{9D8B030D-6E8A-4147-A177-3AD203B41FA5}">
                      <a16:colId xmlns:a16="http://schemas.microsoft.com/office/drawing/2014/main" xmlns="" val="1283223339"/>
                    </a:ext>
                  </a:extLst>
                </a:gridCol>
                <a:gridCol w="3707834">
                  <a:extLst>
                    <a:ext uri="{9D8B030D-6E8A-4147-A177-3AD203B41FA5}">
                      <a16:colId xmlns:a16="http://schemas.microsoft.com/office/drawing/2014/main" xmlns="" val="1137187668"/>
                    </a:ext>
                  </a:extLst>
                </a:gridCol>
              </a:tblGrid>
              <a:tr h="238662">
                <a:tc>
                  <a:txBody>
                    <a:bodyPr/>
                    <a:lstStyle/>
                    <a:p>
                      <a:pPr algn="l" fontAlgn="b"/>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600" b="0" i="0" u="none" strike="noStrike" noProof="0" dirty="0">
                          <a:effectLst/>
                          <a:latin typeface="Calibri" charset="0"/>
                          <a:ea typeface="Calibri" charset="0"/>
                          <a:cs typeface="Calibri" charset="0"/>
                        </a:rPr>
                        <a:t>Designation</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600" b="0" i="0" u="none" strike="noStrike" noProof="0" dirty="0">
                          <a:effectLst/>
                          <a:latin typeface="Calibri" charset="0"/>
                          <a:ea typeface="Calibri" charset="0"/>
                          <a:cs typeface="Calibri" charset="0"/>
                        </a:rPr>
                        <a:t>Characteristics</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extLst>
                  <a:ext uri="{0D108BD9-81ED-4DB2-BD59-A6C34878D82A}">
                    <a16:rowId xmlns:a16="http://schemas.microsoft.com/office/drawing/2014/main" xmlns="" val="2339051154"/>
                  </a:ext>
                </a:extLst>
              </a:tr>
              <a:tr h="238662">
                <a:tc>
                  <a:txBody>
                    <a:bodyPr/>
                    <a:lstStyle/>
                    <a:p>
                      <a:pPr algn="l" fontAlgn="b"/>
                      <a:r>
                        <a:rPr lang="en-GB" sz="1600" b="0" i="0" u="none" strike="noStrike" noProof="0" dirty="0">
                          <a:effectLst/>
                          <a:latin typeface="Calibri" charset="0"/>
                          <a:ea typeface="Calibri" charset="0"/>
                          <a:cs typeface="Calibri" charset="0"/>
                        </a:rPr>
                        <a:t>cRIO 9022</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600" b="0" i="0" noProof="0" dirty="0">
                          <a:latin typeface="Calibri" charset="0"/>
                          <a:ea typeface="Calibri" charset="0"/>
                          <a:cs typeface="Calibri" charset="0"/>
                        </a:rPr>
                        <a:t>Real-Time Embedded Controller </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600" b="0" i="0" u="none" strike="noStrike" noProof="0" dirty="0">
                          <a:effectLst/>
                          <a:latin typeface="Calibri" charset="0"/>
                          <a:ea typeface="Calibri" charset="0"/>
                          <a:cs typeface="Calibri" charset="0"/>
                        </a:rPr>
                        <a:t> 533 MHz, 2GB</a:t>
                      </a:r>
                      <a:r>
                        <a:rPr lang="en-GB" sz="1600" b="0" i="0" u="none" strike="noStrike" baseline="0" noProof="0" dirty="0">
                          <a:effectLst/>
                          <a:latin typeface="Calibri" charset="0"/>
                          <a:ea typeface="Calibri" charset="0"/>
                          <a:cs typeface="Calibri" charset="0"/>
                        </a:rPr>
                        <a:t> storage, 256 MB DRAM</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extLst>
                  <a:ext uri="{0D108BD9-81ED-4DB2-BD59-A6C34878D82A}">
                    <a16:rowId xmlns:a16="http://schemas.microsoft.com/office/drawing/2014/main" xmlns="" val="1737320523"/>
                  </a:ext>
                </a:extLst>
              </a:tr>
              <a:tr h="470092">
                <a:tc>
                  <a:txBody>
                    <a:bodyPr/>
                    <a:lstStyle/>
                    <a:p>
                      <a:pPr algn="l" fontAlgn="b"/>
                      <a:r>
                        <a:rPr lang="en-GB" sz="1600" b="0" i="0" u="none" strike="noStrike" noProof="0" dirty="0">
                          <a:effectLst/>
                          <a:latin typeface="Calibri" charset="0"/>
                          <a:ea typeface="Calibri" charset="0"/>
                          <a:cs typeface="Calibri" charset="0"/>
                        </a:rPr>
                        <a:t>Chassis Ni 9114</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600" b="0" i="0" u="none" strike="noStrike" noProof="0" dirty="0">
                          <a:effectLst/>
                          <a:latin typeface="Calibri" charset="0"/>
                          <a:ea typeface="Calibri" charset="0"/>
                          <a:cs typeface="Calibri" charset="0"/>
                        </a:rPr>
                        <a:t>Virtex-5 LX50 FPGA </a:t>
                      </a:r>
                      <a:r>
                        <a:rPr lang="en-GB" sz="1600" b="0" i="0" u="none" strike="noStrike" noProof="0" dirty="0" err="1">
                          <a:effectLst/>
                          <a:latin typeface="Calibri" charset="0"/>
                          <a:ea typeface="Calibri" charset="0"/>
                          <a:cs typeface="Calibri" charset="0"/>
                        </a:rPr>
                        <a:t>CompactRIO</a:t>
                      </a:r>
                      <a:r>
                        <a:rPr lang="en-GB" sz="1600" b="0" i="0" u="none" strike="noStrike" noProof="0" dirty="0">
                          <a:effectLst/>
                          <a:latin typeface="Calibri" charset="0"/>
                          <a:ea typeface="Calibri" charset="0"/>
                          <a:cs typeface="Calibri" charset="0"/>
                        </a:rPr>
                        <a:t> Chassis</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600" b="0" i="0" u="none" strike="noStrike" noProof="0" dirty="0">
                          <a:effectLst/>
                          <a:latin typeface="Calibri" charset="0"/>
                          <a:ea typeface="Calibri" charset="0"/>
                          <a:cs typeface="Calibri" charset="0"/>
                        </a:rPr>
                        <a:t>8-Slot</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extLst>
                  <a:ext uri="{0D108BD9-81ED-4DB2-BD59-A6C34878D82A}">
                    <a16:rowId xmlns:a16="http://schemas.microsoft.com/office/drawing/2014/main" xmlns="" val="2041957381"/>
                  </a:ext>
                </a:extLst>
              </a:tr>
              <a:tr h="470092">
                <a:tc>
                  <a:txBody>
                    <a:bodyPr/>
                    <a:lstStyle/>
                    <a:p>
                      <a:pPr algn="l" fontAlgn="b"/>
                      <a:r>
                        <a:rPr lang="en-GB" sz="1600" b="0" i="0" u="none" strike="noStrike" noProof="0" dirty="0">
                          <a:effectLst/>
                          <a:latin typeface="Calibri" charset="0"/>
                          <a:ea typeface="Calibri" charset="0"/>
                          <a:cs typeface="Calibri" charset="0"/>
                        </a:rPr>
                        <a:t>Module NI 9239</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600" b="0" i="0" u="none" strike="noStrike" noProof="0" dirty="0">
                          <a:effectLst/>
                          <a:latin typeface="Calibri" charset="0"/>
                          <a:ea typeface="Calibri" charset="0"/>
                          <a:cs typeface="Calibri" charset="0"/>
                        </a:rPr>
                        <a:t>C Series Voltage Input Module (x2)</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tc>
                  <a:txBody>
                    <a:bodyPr/>
                    <a:lstStyle/>
                    <a:p>
                      <a:pPr algn="l" fontAlgn="b"/>
                      <a:r>
                        <a:rPr lang="en-GB" sz="1600" b="0" i="0" u="none" strike="noStrike" noProof="0" dirty="0">
                          <a:effectLst/>
                          <a:latin typeface="Calibri" charset="0"/>
                          <a:ea typeface="Calibri" charset="0"/>
                          <a:cs typeface="Calibri" charset="0"/>
                        </a:rPr>
                        <a:t>2x4 </a:t>
                      </a:r>
                      <a:r>
                        <a:rPr lang="en-GB" sz="1600" b="0" i="0" u="none" strike="noStrike" noProof="0" dirty="0" err="1">
                          <a:effectLst/>
                          <a:latin typeface="Calibri" charset="0"/>
                          <a:ea typeface="Calibri" charset="0"/>
                          <a:cs typeface="Calibri" charset="0"/>
                        </a:rPr>
                        <a:t>analog</a:t>
                      </a:r>
                      <a:r>
                        <a:rPr lang="en-GB" sz="1600" b="0" i="0" u="none" strike="noStrike" noProof="0" dirty="0">
                          <a:effectLst/>
                          <a:latin typeface="Calibri" charset="0"/>
                          <a:ea typeface="Calibri" charset="0"/>
                          <a:cs typeface="Calibri" charset="0"/>
                        </a:rPr>
                        <a:t> channels +/- 10V, 24 bits, </a:t>
                      </a:r>
                      <a:r>
                        <a:rPr lang="en-GB" sz="1600" b="0" i="0" u="none" strike="noStrike" noProof="0" dirty="0" err="1">
                          <a:effectLst/>
                          <a:latin typeface="Calibri" charset="0"/>
                          <a:ea typeface="Calibri" charset="0"/>
                          <a:cs typeface="Calibri" charset="0"/>
                        </a:rPr>
                        <a:t>upt</a:t>
                      </a:r>
                      <a:r>
                        <a:rPr lang="en-GB" sz="1600" b="0" i="0" u="none" strike="noStrike" noProof="0" dirty="0">
                          <a:effectLst/>
                          <a:latin typeface="Calibri" charset="0"/>
                          <a:ea typeface="Calibri" charset="0"/>
                          <a:cs typeface="Calibri" charset="0"/>
                        </a:rPr>
                        <a:t> to 50 kHz</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extLst>
                  <a:ext uri="{0D108BD9-81ED-4DB2-BD59-A6C34878D82A}">
                    <a16:rowId xmlns:a16="http://schemas.microsoft.com/office/drawing/2014/main" xmlns="" val="2269592442"/>
                  </a:ext>
                </a:extLst>
              </a:tr>
              <a:tr h="238662">
                <a:tc>
                  <a:txBody>
                    <a:bodyPr/>
                    <a:lstStyle/>
                    <a:p>
                      <a:pPr algn="l" fontAlgn="b"/>
                      <a:r>
                        <a:rPr lang="en-GB" sz="1600" b="0" i="0" u="none" strike="noStrike" kern="1200" noProof="0" dirty="0">
                          <a:effectLst/>
                          <a:latin typeface="Calibri" charset="0"/>
                          <a:ea typeface="Calibri" charset="0"/>
                          <a:cs typeface="Calibri" charset="0"/>
                        </a:rPr>
                        <a:t>Geophones</a:t>
                      </a:r>
                      <a:endParaRPr lang="en-GB" sz="1600" b="0" i="0" u="none" strike="noStrike" kern="1200" noProof="0" dirty="0">
                        <a:solidFill>
                          <a:schemeClr val="dk1"/>
                        </a:solidFill>
                        <a:effectLst/>
                        <a:latin typeface="Calibri" charset="0"/>
                        <a:ea typeface="Calibri" charset="0"/>
                        <a:cs typeface="Calibri" charset="0"/>
                      </a:endParaRPr>
                    </a:p>
                  </a:txBody>
                  <a:tcPr marL="7620" marR="7620" marT="7620" marB="0" anchor="b"/>
                </a:tc>
                <a:tc>
                  <a:txBody>
                    <a:bodyPr/>
                    <a:lstStyle/>
                    <a:p>
                      <a:pPr algn="l" fontAlgn="b"/>
                      <a:r>
                        <a:rPr lang="en-GB" sz="1600" b="0" i="0" u="none" strike="noStrike" kern="1200" noProof="0" dirty="0">
                          <a:effectLst/>
                          <a:latin typeface="Calibri" charset="0"/>
                          <a:ea typeface="Calibri" charset="0"/>
                          <a:cs typeface="Calibri" charset="0"/>
                        </a:rPr>
                        <a:t>4 seismic sensors CMG-6T</a:t>
                      </a:r>
                      <a:endParaRPr lang="en-GB" sz="1600" b="0" i="0" u="none" strike="noStrike" kern="1200" noProof="0" dirty="0">
                        <a:solidFill>
                          <a:schemeClr val="dk1"/>
                        </a:solidFill>
                        <a:effectLst/>
                        <a:latin typeface="Calibri" charset="0"/>
                        <a:ea typeface="Calibri" charset="0"/>
                        <a:cs typeface="Calibri" charset="0"/>
                      </a:endParaRPr>
                    </a:p>
                  </a:txBody>
                  <a:tcPr marL="7620" marR="7620" marT="7620" marB="0" anchor="b"/>
                </a:tc>
                <a:tc>
                  <a:txBody>
                    <a:bodyPr/>
                    <a:lstStyle/>
                    <a:p>
                      <a:pPr algn="l" fontAlgn="b"/>
                      <a:r>
                        <a:rPr lang="en-GB" sz="1600" b="0" i="0" u="none" strike="noStrike" noProof="0" dirty="0">
                          <a:effectLst/>
                          <a:latin typeface="Calibri" charset="0"/>
                          <a:ea typeface="Calibri" charset="0"/>
                          <a:cs typeface="Calibri" charset="0"/>
                        </a:rPr>
                        <a:t> </a:t>
                      </a:r>
                      <a:r>
                        <a:rPr lang="fr-FR" sz="1600" b="0" i="0" dirty="0">
                          <a:latin typeface="Calibri" charset="0"/>
                          <a:ea typeface="Calibri" charset="0"/>
                          <a:cs typeface="Calibri" charset="0"/>
                        </a:rPr>
                        <a:t>30 s – 100 Hz, 2 × 1200 V/m/s</a:t>
                      </a:r>
                      <a:endParaRPr lang="en-GB" sz="1600" b="0" i="0" u="none" strike="noStrike" noProof="0" dirty="0">
                        <a:solidFill>
                          <a:srgbClr val="000000"/>
                        </a:solidFill>
                        <a:effectLst/>
                        <a:latin typeface="Calibri" charset="0"/>
                        <a:ea typeface="Calibri" charset="0"/>
                        <a:cs typeface="Calibri" charset="0"/>
                      </a:endParaRPr>
                    </a:p>
                  </a:txBody>
                  <a:tcPr marL="7620" marR="7620" marT="7620" marB="0" anchor="b"/>
                </a:tc>
                <a:extLst>
                  <a:ext uri="{0D108BD9-81ED-4DB2-BD59-A6C34878D82A}">
                    <a16:rowId xmlns:a16="http://schemas.microsoft.com/office/drawing/2014/main" xmlns="" val="2121977854"/>
                  </a:ext>
                </a:extLst>
              </a:tr>
            </a:tbl>
          </a:graphicData>
        </a:graphic>
      </p:graphicFrame>
      <p:pic>
        <p:nvPicPr>
          <p:cNvPr id="14" name="Image 13"/>
          <p:cNvPicPr>
            <a:picLocks noChangeAspect="1"/>
          </p:cNvPicPr>
          <p:nvPr/>
        </p:nvPicPr>
        <p:blipFill>
          <a:blip r:embed="rId4"/>
          <a:stretch>
            <a:fillRect/>
          </a:stretch>
        </p:blipFill>
        <p:spPr>
          <a:xfrm>
            <a:off x="269144" y="1325363"/>
            <a:ext cx="727520" cy="969397"/>
          </a:xfrm>
          <a:prstGeom prst="rect">
            <a:avLst/>
          </a:prstGeom>
        </p:spPr>
      </p:pic>
      <p:sp>
        <p:nvSpPr>
          <p:cNvPr id="24" name="Rectangle 23"/>
          <p:cNvSpPr/>
          <p:nvPr/>
        </p:nvSpPr>
        <p:spPr>
          <a:xfrm>
            <a:off x="4063587" y="1298992"/>
            <a:ext cx="1876904" cy="954107"/>
          </a:xfrm>
          <a:prstGeom prst="rect">
            <a:avLst/>
          </a:prstGeom>
        </p:spPr>
        <p:txBody>
          <a:bodyPr wrap="square">
            <a:spAutoFit/>
          </a:bodyPr>
          <a:lstStyle/>
          <a:p>
            <a:r>
              <a:rPr lang="en-GB" sz="1400" dirty="0">
                <a:latin typeface="Calibri" charset="0"/>
                <a:ea typeface="Calibri" charset="0"/>
                <a:cs typeface="Calibri" charset="0"/>
              </a:rPr>
              <a:t>Real time measurement</a:t>
            </a:r>
            <a:br>
              <a:rPr lang="en-GB" sz="1400" dirty="0">
                <a:latin typeface="Calibri" charset="0"/>
                <a:ea typeface="Calibri" charset="0"/>
                <a:cs typeface="Calibri" charset="0"/>
              </a:rPr>
            </a:br>
            <a:r>
              <a:rPr lang="en-GB" sz="1400" dirty="0">
                <a:latin typeface="Calibri" charset="0"/>
                <a:ea typeface="Calibri" charset="0"/>
                <a:cs typeface="Calibri" charset="0"/>
              </a:rPr>
              <a:t>National Instrument setup</a:t>
            </a:r>
            <a:endParaRPr lang="fr-FR" sz="1400" dirty="0">
              <a:latin typeface="Calibri" charset="0"/>
              <a:ea typeface="Calibri" charset="0"/>
              <a:cs typeface="Calibri" charset="0"/>
            </a:endParaRPr>
          </a:p>
        </p:txBody>
      </p:sp>
      <p:sp>
        <p:nvSpPr>
          <p:cNvPr id="33" name="Rectangle 32"/>
          <p:cNvSpPr/>
          <p:nvPr/>
        </p:nvSpPr>
        <p:spPr>
          <a:xfrm>
            <a:off x="254966" y="2250824"/>
            <a:ext cx="1152390" cy="738664"/>
          </a:xfrm>
          <a:prstGeom prst="rect">
            <a:avLst/>
          </a:prstGeom>
        </p:spPr>
        <p:txBody>
          <a:bodyPr wrap="square">
            <a:spAutoFit/>
          </a:bodyPr>
          <a:lstStyle/>
          <a:p>
            <a:pPr algn="ctr"/>
            <a:r>
              <a:rPr lang="en-GB" sz="1400" dirty="0">
                <a:latin typeface="Calibri" charset="0"/>
                <a:ea typeface="Calibri" charset="0"/>
                <a:cs typeface="Calibri" charset="0"/>
              </a:rPr>
              <a:t>Seismic sensor</a:t>
            </a:r>
          </a:p>
          <a:p>
            <a:pPr algn="ctr"/>
            <a:r>
              <a:rPr lang="en-GB" sz="1400" dirty="0" err="1">
                <a:latin typeface="Calibri" charset="0"/>
                <a:ea typeface="Calibri" charset="0"/>
                <a:cs typeface="Calibri" charset="0"/>
              </a:rPr>
              <a:t>Guralp</a:t>
            </a:r>
            <a:r>
              <a:rPr lang="en-GB" sz="1400" dirty="0">
                <a:latin typeface="Calibri" charset="0"/>
                <a:ea typeface="Calibri" charset="0"/>
                <a:cs typeface="Calibri" charset="0"/>
              </a:rPr>
              <a:t> 6T</a:t>
            </a:r>
            <a:endParaRPr lang="fr-FR" sz="1400" dirty="0">
              <a:latin typeface="Calibri" charset="0"/>
              <a:ea typeface="Calibri" charset="0"/>
              <a:cs typeface="Calibri" charset="0"/>
            </a:endParaRPr>
          </a:p>
        </p:txBody>
      </p:sp>
      <p:sp>
        <p:nvSpPr>
          <p:cNvPr id="34" name="Rectangle 33"/>
          <p:cNvSpPr/>
          <p:nvPr/>
        </p:nvSpPr>
        <p:spPr>
          <a:xfrm>
            <a:off x="4043695" y="2611037"/>
            <a:ext cx="1675287" cy="738664"/>
          </a:xfrm>
          <a:prstGeom prst="rect">
            <a:avLst/>
          </a:prstGeom>
        </p:spPr>
        <p:txBody>
          <a:bodyPr wrap="square">
            <a:spAutoFit/>
          </a:bodyPr>
          <a:lstStyle/>
          <a:p>
            <a:r>
              <a:rPr lang="en-GB" sz="1400" dirty="0">
                <a:latin typeface="Calibri" charset="0"/>
                <a:ea typeface="Calibri" charset="0"/>
                <a:cs typeface="Calibri" charset="0"/>
              </a:rPr>
              <a:t>Sensors power supply and signal conditioning </a:t>
            </a:r>
            <a:endParaRPr lang="fr-FR" sz="1400" dirty="0">
              <a:latin typeface="Calibri" charset="0"/>
              <a:ea typeface="Calibri" charset="0"/>
              <a:cs typeface="Calibri" charset="0"/>
            </a:endParaRPr>
          </a:p>
        </p:txBody>
      </p:sp>
      <p:sp>
        <p:nvSpPr>
          <p:cNvPr id="35" name="Flèche droite 34"/>
          <p:cNvSpPr/>
          <p:nvPr/>
        </p:nvSpPr>
        <p:spPr>
          <a:xfrm>
            <a:off x="1447635" y="1694399"/>
            <a:ext cx="362447" cy="252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5577118" y="2963488"/>
            <a:ext cx="2310482" cy="584775"/>
          </a:xfrm>
          <a:prstGeom prst="rect">
            <a:avLst/>
          </a:prstGeom>
          <a:solidFill>
            <a:schemeClr val="bg1"/>
          </a:solidFill>
        </p:spPr>
        <p:txBody>
          <a:bodyPr wrap="square">
            <a:spAutoFit/>
          </a:bodyPr>
          <a:lstStyle/>
          <a:p>
            <a:pPr algn="ctr"/>
            <a:r>
              <a:rPr lang="en-GB" sz="1600" dirty="0" err="1">
                <a:latin typeface="Calibri" charset="0"/>
                <a:ea typeface="Calibri" charset="0"/>
                <a:cs typeface="Calibri" charset="0"/>
              </a:rPr>
              <a:t>Labview</a:t>
            </a:r>
            <a:r>
              <a:rPr lang="en-GB" sz="1600" dirty="0">
                <a:latin typeface="Calibri" charset="0"/>
                <a:ea typeface="Calibri" charset="0"/>
                <a:cs typeface="Calibri" charset="0"/>
              </a:rPr>
              <a:t>:</a:t>
            </a:r>
          </a:p>
          <a:p>
            <a:pPr algn="ctr"/>
            <a:r>
              <a:rPr lang="en-GB" sz="1600" dirty="0">
                <a:latin typeface="Calibri" charset="0"/>
                <a:ea typeface="Calibri" charset="0"/>
                <a:cs typeface="Calibri" charset="0"/>
              </a:rPr>
              <a:t>Monitoring &amp; logging</a:t>
            </a:r>
            <a:endParaRPr lang="fr-FR" sz="1600" dirty="0">
              <a:latin typeface="Calibri" charset="0"/>
              <a:ea typeface="Calibri" charset="0"/>
              <a:cs typeface="Calibri" charset="0"/>
            </a:endParaRPr>
          </a:p>
        </p:txBody>
      </p:sp>
      <p:sp>
        <p:nvSpPr>
          <p:cNvPr id="37" name="Flèche droite 36"/>
          <p:cNvSpPr/>
          <p:nvPr/>
        </p:nvSpPr>
        <p:spPr>
          <a:xfrm>
            <a:off x="4982913" y="2162905"/>
            <a:ext cx="362447" cy="252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Double flèche horizontale 37"/>
          <p:cNvSpPr/>
          <p:nvPr/>
        </p:nvSpPr>
        <p:spPr>
          <a:xfrm rot="10800000">
            <a:off x="7697864" y="1978194"/>
            <a:ext cx="426610" cy="2182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8050462" y="1717997"/>
            <a:ext cx="969969" cy="523220"/>
          </a:xfrm>
          <a:prstGeom prst="rect">
            <a:avLst/>
          </a:prstGeom>
        </p:spPr>
        <p:txBody>
          <a:bodyPr wrap="square">
            <a:spAutoFit/>
          </a:bodyPr>
          <a:lstStyle/>
          <a:p>
            <a:pPr algn="ctr"/>
            <a:r>
              <a:rPr lang="en-GB" sz="1400" dirty="0">
                <a:latin typeface="Calibri" charset="0"/>
                <a:ea typeface="Calibri" charset="0"/>
                <a:cs typeface="Calibri" charset="0"/>
              </a:rPr>
              <a:t>Remote</a:t>
            </a:r>
          </a:p>
          <a:p>
            <a:pPr algn="ctr"/>
            <a:r>
              <a:rPr lang="en-GB" sz="1400" dirty="0">
                <a:latin typeface="Calibri" charset="0"/>
                <a:ea typeface="Calibri" charset="0"/>
                <a:cs typeface="Calibri" charset="0"/>
              </a:rPr>
              <a:t>access</a:t>
            </a:r>
            <a:endParaRPr lang="fr-FR" sz="1400" dirty="0">
              <a:latin typeface="Calibri" charset="0"/>
              <a:ea typeface="Calibri" charset="0"/>
              <a:cs typeface="Calibri" charset="0"/>
            </a:endParaRPr>
          </a:p>
        </p:txBody>
      </p:sp>
      <p:sp>
        <p:nvSpPr>
          <p:cNvPr id="4" name="Ellipse 3"/>
          <p:cNvSpPr/>
          <p:nvPr/>
        </p:nvSpPr>
        <p:spPr>
          <a:xfrm>
            <a:off x="209475" y="2505999"/>
            <a:ext cx="217714" cy="2306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latin typeface="Times New Roman" panose="02020603050405020304" pitchFamily="18" charset="0"/>
                <a:cs typeface="Times New Roman" panose="02020603050405020304" pitchFamily="18" charset="0"/>
              </a:rPr>
              <a:t>1</a:t>
            </a:r>
          </a:p>
        </p:txBody>
      </p:sp>
      <p:sp>
        <p:nvSpPr>
          <p:cNvPr id="43" name="Ellipse 42"/>
          <p:cNvSpPr/>
          <p:nvPr/>
        </p:nvSpPr>
        <p:spPr>
          <a:xfrm>
            <a:off x="1891656" y="1978194"/>
            <a:ext cx="217714" cy="2306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latin typeface="Times New Roman" panose="02020603050405020304" pitchFamily="18" charset="0"/>
                <a:cs typeface="Times New Roman" panose="02020603050405020304" pitchFamily="18" charset="0"/>
              </a:rPr>
              <a:t>2</a:t>
            </a:r>
          </a:p>
        </p:txBody>
      </p:sp>
      <p:sp>
        <p:nvSpPr>
          <p:cNvPr id="48" name="Rectangle à coins arrondis 47"/>
          <p:cNvSpPr/>
          <p:nvPr/>
        </p:nvSpPr>
        <p:spPr>
          <a:xfrm>
            <a:off x="1868087" y="1149612"/>
            <a:ext cx="6019513" cy="2259066"/>
          </a:xfrm>
          <a:prstGeom prst="round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図 24">
            <a:extLst>
              <a:ext uri="{FF2B5EF4-FFF2-40B4-BE49-F238E27FC236}">
                <a16:creationId xmlns:a16="http://schemas.microsoft.com/office/drawing/2014/main" xmlns="" id="{2C58731A-DC7D-8B41-8132-313C3FD01778}"/>
              </a:ext>
            </a:extLst>
          </p:cNvPr>
          <p:cNvPicPr>
            <a:picLocks noChangeAspect="1"/>
          </p:cNvPicPr>
          <p:nvPr/>
        </p:nvPicPr>
        <p:blipFill>
          <a:blip r:embed="rId5"/>
          <a:stretch>
            <a:fillRect/>
          </a:stretch>
        </p:blipFill>
        <p:spPr>
          <a:xfrm>
            <a:off x="7851557" y="0"/>
            <a:ext cx="1292442" cy="592667"/>
          </a:xfrm>
          <a:prstGeom prst="rect">
            <a:avLst/>
          </a:prstGeom>
        </p:spPr>
      </p:pic>
    </p:spTree>
    <p:extLst>
      <p:ext uri="{BB962C8B-B14F-4D97-AF65-F5344CB8AC3E}">
        <p14:creationId xmlns:p14="http://schemas.microsoft.com/office/powerpoint/2010/main" val="3525610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0541" y="1034647"/>
            <a:ext cx="3367944" cy="2525959"/>
          </a:xfrm>
          <a:prstGeom prst="rect">
            <a:avLst/>
          </a:prstGeom>
        </p:spPr>
      </p:pic>
      <p:sp>
        <p:nvSpPr>
          <p:cNvPr id="6"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lang="en-GB" sz="2400" spc="-1" dirty="0">
                <a:solidFill>
                  <a:srgbClr val="000000"/>
                </a:solidFill>
                <a:latin typeface="Calibri" charset="0"/>
                <a:ea typeface="Calibri" charset="0"/>
                <a:cs typeface="Calibri" charset="0"/>
              </a:rPr>
              <a:t>Preliminary measurements (November 2018)</a:t>
            </a:r>
            <a:endParaRPr lang="en-GB" sz="2400" strike="noStrike" spc="-1" dirty="0">
              <a:solidFill>
                <a:srgbClr val="000000"/>
              </a:solidFill>
              <a:latin typeface="Calibri" charset="0"/>
              <a:ea typeface="Calibri" charset="0"/>
              <a:cs typeface="Calibri" charset="0"/>
            </a:endParaRPr>
          </a:p>
        </p:txBody>
      </p:sp>
      <p:sp>
        <p:nvSpPr>
          <p:cNvPr id="2" name="Ellipse 1"/>
          <p:cNvSpPr/>
          <p:nvPr/>
        </p:nvSpPr>
        <p:spPr>
          <a:xfrm>
            <a:off x="7768046" y="1942012"/>
            <a:ext cx="844731" cy="1045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98" y="1073718"/>
            <a:ext cx="4637711" cy="3214975"/>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4567" y="3357304"/>
            <a:ext cx="3795227" cy="2648327"/>
          </a:xfrm>
          <a:prstGeom prst="rect">
            <a:avLst/>
          </a:prstGeom>
        </p:spPr>
      </p:pic>
      <p:sp>
        <p:nvSpPr>
          <p:cNvPr id="21" name="Rectangle 20"/>
          <p:cNvSpPr/>
          <p:nvPr/>
        </p:nvSpPr>
        <p:spPr>
          <a:xfrm>
            <a:off x="2910803" y="1749665"/>
            <a:ext cx="1670674" cy="461665"/>
          </a:xfrm>
          <a:prstGeom prst="rect">
            <a:avLst/>
          </a:prstGeom>
        </p:spPr>
        <p:txBody>
          <a:bodyPr wrap="square">
            <a:spAutoFit/>
          </a:bodyPr>
          <a:lstStyle/>
          <a:p>
            <a:pPr algn="ctr"/>
            <a:r>
              <a:rPr lang="en-GB" sz="2400" smtClean="0">
                <a:latin typeface="Calibri" charset="0"/>
                <a:ea typeface="Calibri" charset="0"/>
                <a:cs typeface="Calibri" charset="0"/>
              </a:rPr>
              <a:t>PSD</a:t>
            </a:r>
            <a:endParaRPr lang="fr-FR" sz="2400" dirty="0">
              <a:latin typeface="Calibri" charset="0"/>
              <a:ea typeface="Calibri" charset="0"/>
              <a:cs typeface="Calibri" charset="0"/>
            </a:endParaRPr>
          </a:p>
        </p:txBody>
      </p:sp>
      <p:sp>
        <p:nvSpPr>
          <p:cNvPr id="22" name="Rectangle 21"/>
          <p:cNvSpPr/>
          <p:nvPr/>
        </p:nvSpPr>
        <p:spPr>
          <a:xfrm>
            <a:off x="4959532" y="5855285"/>
            <a:ext cx="3968953" cy="646331"/>
          </a:xfrm>
          <a:prstGeom prst="rect">
            <a:avLst/>
          </a:prstGeom>
        </p:spPr>
        <p:txBody>
          <a:bodyPr wrap="square">
            <a:spAutoFit/>
          </a:bodyPr>
          <a:lstStyle/>
          <a:p>
            <a:pPr algn="ctr"/>
            <a:r>
              <a:rPr lang="en-GB" dirty="0">
                <a:latin typeface="Calibri" charset="0"/>
                <a:ea typeface="Calibri" charset="0"/>
                <a:cs typeface="Calibri" charset="0"/>
              </a:rPr>
              <a:t>Coherence in vertical and transversal directions</a:t>
            </a:r>
            <a:endParaRPr lang="fr-FR" dirty="0">
              <a:latin typeface="Calibri" charset="0"/>
              <a:ea typeface="Calibri" charset="0"/>
              <a:cs typeface="Calibri" charset="0"/>
            </a:endParaRPr>
          </a:p>
        </p:txBody>
      </p:sp>
      <p:sp>
        <p:nvSpPr>
          <p:cNvPr id="10" name="CustomShape 4"/>
          <p:cNvSpPr/>
          <p:nvPr/>
        </p:nvSpPr>
        <p:spPr>
          <a:xfrm>
            <a:off x="545506" y="644073"/>
            <a:ext cx="7729169" cy="4293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spcBef>
                <a:spcPts val="281"/>
              </a:spcBef>
            </a:pPr>
            <a:r>
              <a:rPr lang="en-US" spc="-1" dirty="0" smtClean="0">
                <a:latin typeface="Calibri" charset="0"/>
                <a:ea typeface="Calibri" charset="0"/>
                <a:cs typeface="Calibri" charset="0"/>
              </a:rPr>
              <a:t>Measurements carried out at </a:t>
            </a:r>
            <a:r>
              <a:rPr lang="en-US" spc="-1" dirty="0">
                <a:latin typeface="Calibri" charset="0"/>
                <a:ea typeface="Calibri" charset="0"/>
                <a:cs typeface="Calibri" charset="0"/>
              </a:rPr>
              <a:t>the both sides of </a:t>
            </a:r>
            <a:r>
              <a:rPr lang="en-US" spc="-1">
                <a:latin typeface="Calibri" charset="0"/>
                <a:ea typeface="Calibri" charset="0"/>
                <a:cs typeface="Calibri" charset="0"/>
              </a:rPr>
              <a:t>the </a:t>
            </a:r>
            <a:r>
              <a:rPr lang="en-US" spc="-1" smtClean="0">
                <a:latin typeface="Calibri" charset="0"/>
                <a:ea typeface="Calibri" charset="0"/>
                <a:cs typeface="Calibri" charset="0"/>
              </a:rPr>
              <a:t>IP </a:t>
            </a:r>
            <a:r>
              <a:rPr lang="en-US" spc="-1" dirty="0" smtClean="0">
                <a:latin typeface="Calibri" charset="0"/>
                <a:ea typeface="Calibri" charset="0"/>
                <a:cs typeface="Calibri" charset="0"/>
              </a:rPr>
              <a:t>to check coherency</a:t>
            </a:r>
            <a:endParaRPr lang="en-US" strike="noStrike" spc="-1" dirty="0">
              <a:latin typeface="Calibri" charset="0"/>
              <a:ea typeface="Calibri" charset="0"/>
              <a:cs typeface="Calibri" charset="0"/>
            </a:endParaRPr>
          </a:p>
        </p:txBody>
      </p:sp>
      <p:pic>
        <p:nvPicPr>
          <p:cNvPr id="11" name="図 10">
            <a:extLst>
              <a:ext uri="{FF2B5EF4-FFF2-40B4-BE49-F238E27FC236}">
                <a16:creationId xmlns:a16="http://schemas.microsoft.com/office/drawing/2014/main" xmlns="" id="{0BA99393-0402-BE43-8064-3EA29D4A9F79}"/>
              </a:ext>
            </a:extLst>
          </p:cNvPr>
          <p:cNvPicPr>
            <a:picLocks noChangeAspect="1"/>
          </p:cNvPicPr>
          <p:nvPr/>
        </p:nvPicPr>
        <p:blipFill>
          <a:blip r:embed="rId5"/>
          <a:stretch>
            <a:fillRect/>
          </a:stretch>
        </p:blipFill>
        <p:spPr>
          <a:xfrm>
            <a:off x="7851557" y="0"/>
            <a:ext cx="1292442" cy="592667"/>
          </a:xfrm>
          <a:prstGeom prst="rect">
            <a:avLst/>
          </a:prstGeom>
        </p:spPr>
      </p:pic>
      <p:pic>
        <p:nvPicPr>
          <p:cNvPr id="4" name="図 3"/>
          <p:cNvPicPr>
            <a:picLocks noChangeAspect="1"/>
          </p:cNvPicPr>
          <p:nvPr/>
        </p:nvPicPr>
        <p:blipFill>
          <a:blip r:embed="rId6"/>
          <a:stretch>
            <a:fillRect/>
          </a:stretch>
        </p:blipFill>
        <p:spPr>
          <a:xfrm>
            <a:off x="626009" y="4814918"/>
            <a:ext cx="4445000" cy="1460500"/>
          </a:xfrm>
          <a:prstGeom prst="rect">
            <a:avLst/>
          </a:prstGeom>
        </p:spPr>
      </p:pic>
      <p:sp>
        <p:nvSpPr>
          <p:cNvPr id="5" name="テキスト ボックス 4"/>
          <p:cNvSpPr txBox="1"/>
          <p:nvPr/>
        </p:nvSpPr>
        <p:spPr>
          <a:xfrm>
            <a:off x="2557849" y="5101600"/>
            <a:ext cx="460382" cy="523220"/>
          </a:xfrm>
          <a:prstGeom prst="rect">
            <a:avLst/>
          </a:prstGeom>
          <a:noFill/>
        </p:spPr>
        <p:txBody>
          <a:bodyPr wrap="none" rtlCol="0">
            <a:spAutoFit/>
          </a:bodyPr>
          <a:lstStyle/>
          <a:p>
            <a:r>
              <a:rPr kumimoji="1" lang="en-US" altLang="ja-JP" sz="2800" smtClean="0">
                <a:solidFill>
                  <a:srgbClr val="FFFF00"/>
                </a:solidFill>
                <a:latin typeface="Calibri" charset="0"/>
                <a:ea typeface="Calibri" charset="0"/>
                <a:cs typeface="Calibri" charset="0"/>
              </a:rPr>
              <a:t>IP</a:t>
            </a:r>
            <a:endParaRPr kumimoji="1" lang="ja-JP" altLang="en-US" sz="2800" dirty="0">
              <a:solidFill>
                <a:srgbClr val="FFFF00"/>
              </a:solidFill>
              <a:latin typeface="Calibri" charset="0"/>
              <a:ea typeface="Calibri" charset="0"/>
              <a:cs typeface="Calibri" charset="0"/>
            </a:endParaRPr>
          </a:p>
        </p:txBody>
      </p:sp>
      <p:sp>
        <p:nvSpPr>
          <p:cNvPr id="8" name="テキスト ボックス 7"/>
          <p:cNvSpPr txBox="1"/>
          <p:nvPr/>
        </p:nvSpPr>
        <p:spPr>
          <a:xfrm>
            <a:off x="813621" y="3928286"/>
            <a:ext cx="4352474" cy="369332"/>
          </a:xfrm>
          <a:prstGeom prst="rect">
            <a:avLst/>
          </a:prstGeom>
          <a:solidFill>
            <a:schemeClr val="bg1"/>
          </a:solidFill>
        </p:spPr>
        <p:txBody>
          <a:bodyPr wrap="none" rtlCol="0">
            <a:spAutoFit/>
          </a:bodyPr>
          <a:lstStyle/>
          <a:p>
            <a:r>
              <a:rPr kumimoji="1" lang="en-US" altLang="ja-JP" dirty="0" smtClean="0"/>
              <a:t>1  		10	       100(Hz)  </a:t>
            </a:r>
            <a:endParaRPr kumimoji="1" lang="ja-JP" altLang="en-US" dirty="0"/>
          </a:p>
        </p:txBody>
      </p:sp>
    </p:spTree>
    <p:extLst>
      <p:ext uri="{BB962C8B-B14F-4D97-AF65-F5344CB8AC3E}">
        <p14:creationId xmlns:p14="http://schemas.microsoft.com/office/powerpoint/2010/main" val="1659582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4742" y="1419655"/>
            <a:ext cx="3010654" cy="2257991"/>
          </a:xfrm>
          <a:prstGeom prst="rect">
            <a:avLst/>
          </a:prstGeom>
        </p:spPr>
      </p:pic>
      <p:sp>
        <p:nvSpPr>
          <p:cNvPr id="6" name="TextShape 12"/>
          <p:cNvSpPr txBox="1"/>
          <p:nvPr/>
        </p:nvSpPr>
        <p:spPr>
          <a:xfrm>
            <a:off x="11575" y="202702"/>
            <a:ext cx="9107280" cy="408600"/>
          </a:xfrm>
          <a:prstGeom prst="rect">
            <a:avLst/>
          </a:prstGeom>
          <a:noFill/>
          <a:ln>
            <a:noFill/>
          </a:ln>
        </p:spPr>
        <p:txBody>
          <a:bodyPr anchor="ctr">
            <a:normAutofit fontScale="92500" lnSpcReduction="10000"/>
          </a:bodyPr>
          <a:lstStyle/>
          <a:p>
            <a:pPr algn="ctr">
              <a:lnSpc>
                <a:spcPct val="100000"/>
              </a:lnSpc>
            </a:pPr>
            <a:r>
              <a:rPr lang="en-GB" sz="2400" spc="-1" dirty="0">
                <a:solidFill>
                  <a:srgbClr val="000000"/>
                </a:solidFill>
                <a:latin typeface="Calibri" charset="0"/>
                <a:ea typeface="Calibri" charset="0"/>
                <a:cs typeface="Calibri" charset="0"/>
              </a:rPr>
              <a:t>Preliminary measurements (November 2018)</a:t>
            </a:r>
            <a:endParaRPr lang="en-GB" sz="2400" strike="noStrike" spc="-1" dirty="0">
              <a:solidFill>
                <a:srgbClr val="000000"/>
              </a:solidFill>
              <a:latin typeface="Calibri" charset="0"/>
              <a:ea typeface="Calibri" charset="0"/>
              <a:cs typeface="Calibri" charset="0"/>
            </a:endParaRPr>
          </a:p>
        </p:txBody>
      </p:sp>
      <p:sp>
        <p:nvSpPr>
          <p:cNvPr id="7" name="CustomShape 4"/>
          <p:cNvSpPr/>
          <p:nvPr/>
        </p:nvSpPr>
        <p:spPr>
          <a:xfrm>
            <a:off x="106230" y="667410"/>
            <a:ext cx="8979166" cy="9965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spcBef>
                <a:spcPts val="281"/>
              </a:spcBef>
              <a:buClr>
                <a:srgbClr val="0000FF"/>
              </a:buClr>
            </a:pPr>
            <a:r>
              <a:rPr lang="en-US" sz="2000" spc="-1" dirty="0" smtClean="0">
                <a:latin typeface="Calibri" charset="0"/>
                <a:ea typeface="Calibri" charset="0"/>
                <a:cs typeface="Calibri" charset="0"/>
              </a:rPr>
              <a:t>LAPP sensor “health” checkup</a:t>
            </a:r>
          </a:p>
          <a:p>
            <a:pPr marL="360">
              <a:lnSpc>
                <a:spcPct val="100000"/>
              </a:lnSpc>
              <a:spcBef>
                <a:spcPts val="281"/>
              </a:spcBef>
              <a:buClr>
                <a:srgbClr val="0000FF"/>
              </a:buClr>
            </a:pPr>
            <a:r>
              <a:rPr lang="en-US" sz="2000" spc="-1" dirty="0" smtClean="0">
                <a:latin typeface="Calibri" charset="0"/>
                <a:ea typeface="Calibri" charset="0"/>
                <a:cs typeface="Calibri" charset="0"/>
              </a:rPr>
              <a:t>Comparison </a:t>
            </a:r>
            <a:r>
              <a:rPr lang="en-US" sz="2000" spc="-1" dirty="0" smtClean="0">
                <a:latin typeface="Calibri" charset="0"/>
                <a:ea typeface="Calibri" charset="0"/>
                <a:cs typeface="Calibri" charset="0"/>
              </a:rPr>
              <a:t>between LAPP &amp; </a:t>
            </a:r>
            <a:r>
              <a:rPr lang="en-US" sz="2000" spc="-1" dirty="0" smtClean="0">
                <a:latin typeface="Calibri" charset="0"/>
                <a:ea typeface="Calibri" charset="0"/>
                <a:cs typeface="Calibri" charset="0"/>
              </a:rPr>
              <a:t>KEK : Data taken on the Cryostat for final focus superconducting quadrupole magnets </a:t>
            </a:r>
            <a:endParaRPr lang="en-US" sz="2000" strike="noStrike" spc="-1" dirty="0">
              <a:latin typeface="Calibri" charset="0"/>
              <a:ea typeface="Calibri" charset="0"/>
              <a:cs typeface="Calibri" charset="0"/>
            </a:endParaRPr>
          </a:p>
        </p:txBody>
      </p:sp>
      <p:sp>
        <p:nvSpPr>
          <p:cNvPr id="8" name="Ellipse 7"/>
          <p:cNvSpPr/>
          <p:nvPr/>
        </p:nvSpPr>
        <p:spPr>
          <a:xfrm>
            <a:off x="6877718" y="2378157"/>
            <a:ext cx="462156" cy="587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000">
              <a:solidFill>
                <a:srgbClr val="FF0000"/>
              </a:solidFill>
            </a:endParaRPr>
          </a:p>
        </p:txBody>
      </p:sp>
      <p:grpSp>
        <p:nvGrpSpPr>
          <p:cNvPr id="9" name="グループ化 4"/>
          <p:cNvGrpSpPr>
            <a:grpSpLocks noChangeAspect="1"/>
          </p:cNvGrpSpPr>
          <p:nvPr/>
        </p:nvGrpSpPr>
        <p:grpSpPr>
          <a:xfrm>
            <a:off x="6390965" y="4713301"/>
            <a:ext cx="2493818" cy="1290770"/>
            <a:chOff x="1537868" y="500376"/>
            <a:chExt cx="5686425" cy="2943225"/>
          </a:xfrm>
        </p:grpSpPr>
        <p:pic>
          <p:nvPicPr>
            <p:cNvPr id="10" name="図 5"/>
            <p:cNvPicPr>
              <a:picLocks noChangeAspect="1"/>
            </p:cNvPicPr>
            <p:nvPr/>
          </p:nvPicPr>
          <p:blipFill>
            <a:blip r:embed="rId3"/>
            <a:stretch>
              <a:fillRect/>
            </a:stretch>
          </p:blipFill>
          <p:spPr>
            <a:xfrm>
              <a:off x="1537868" y="500376"/>
              <a:ext cx="5686425" cy="2943225"/>
            </a:xfrm>
            <a:prstGeom prst="rect">
              <a:avLst/>
            </a:prstGeom>
          </p:spPr>
        </p:pic>
        <p:sp>
          <p:nvSpPr>
            <p:cNvPr id="11" name="楕円 6"/>
            <p:cNvSpPr/>
            <p:nvPr/>
          </p:nvSpPr>
          <p:spPr>
            <a:xfrm>
              <a:off x="2823882" y="2545976"/>
              <a:ext cx="125506" cy="986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a:p>
          </p:txBody>
        </p:sp>
        <p:sp>
          <p:nvSpPr>
            <p:cNvPr id="12" name="楕円 7"/>
            <p:cNvSpPr/>
            <p:nvPr/>
          </p:nvSpPr>
          <p:spPr>
            <a:xfrm>
              <a:off x="4105839" y="2133595"/>
              <a:ext cx="125506" cy="986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a:p>
          </p:txBody>
        </p:sp>
        <p:sp>
          <p:nvSpPr>
            <p:cNvPr id="13" name="楕円 8"/>
            <p:cNvSpPr/>
            <p:nvPr/>
          </p:nvSpPr>
          <p:spPr>
            <a:xfrm>
              <a:off x="4356845" y="2079811"/>
              <a:ext cx="125506" cy="986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a:p>
          </p:txBody>
        </p:sp>
        <p:sp>
          <p:nvSpPr>
            <p:cNvPr id="16" name="楕円 9"/>
            <p:cNvSpPr/>
            <p:nvPr/>
          </p:nvSpPr>
          <p:spPr>
            <a:xfrm>
              <a:off x="5629832" y="1613642"/>
              <a:ext cx="125506" cy="986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a:p>
          </p:txBody>
        </p:sp>
        <p:sp>
          <p:nvSpPr>
            <p:cNvPr id="17" name="テキスト ボックス 10"/>
            <p:cNvSpPr txBox="1"/>
            <p:nvPr/>
          </p:nvSpPr>
          <p:spPr>
            <a:xfrm>
              <a:off x="2707341" y="2250137"/>
              <a:ext cx="812183" cy="912334"/>
            </a:xfrm>
            <a:prstGeom prst="rect">
              <a:avLst/>
            </a:prstGeom>
            <a:noFill/>
          </p:spPr>
          <p:txBody>
            <a:bodyPr wrap="none" rtlCol="0">
              <a:spAutoFit/>
            </a:bodyPr>
            <a:lstStyle/>
            <a:p>
              <a:r>
                <a:rPr kumimoji="1" lang="en-US" altLang="ja-JP" sz="2000" dirty="0">
                  <a:solidFill>
                    <a:schemeClr val="accent4"/>
                  </a:solidFill>
                </a:rPr>
                <a:t>A</a:t>
              </a:r>
              <a:endParaRPr kumimoji="1" lang="ja-JP" altLang="en-US" sz="2000" dirty="0">
                <a:solidFill>
                  <a:schemeClr val="accent4"/>
                </a:solidFill>
              </a:endParaRPr>
            </a:p>
          </p:txBody>
        </p:sp>
        <p:sp>
          <p:nvSpPr>
            <p:cNvPr id="19" name="テキスト ボックス 11"/>
            <p:cNvSpPr txBox="1"/>
            <p:nvPr/>
          </p:nvSpPr>
          <p:spPr>
            <a:xfrm>
              <a:off x="3989295" y="1864652"/>
              <a:ext cx="812183" cy="912334"/>
            </a:xfrm>
            <a:prstGeom prst="rect">
              <a:avLst/>
            </a:prstGeom>
            <a:noFill/>
          </p:spPr>
          <p:txBody>
            <a:bodyPr wrap="none" rtlCol="0">
              <a:spAutoFit/>
            </a:bodyPr>
            <a:lstStyle/>
            <a:p>
              <a:r>
                <a:rPr kumimoji="1" lang="en-US" altLang="ja-JP" sz="2000" dirty="0">
                  <a:solidFill>
                    <a:schemeClr val="accent4"/>
                  </a:solidFill>
                </a:rPr>
                <a:t>B</a:t>
              </a:r>
              <a:endParaRPr kumimoji="1" lang="ja-JP" altLang="en-US" sz="2000" dirty="0">
                <a:solidFill>
                  <a:schemeClr val="accent4"/>
                </a:solidFill>
              </a:endParaRPr>
            </a:p>
          </p:txBody>
        </p:sp>
        <p:sp>
          <p:nvSpPr>
            <p:cNvPr id="20" name="テキスト ボックス 12"/>
            <p:cNvSpPr txBox="1"/>
            <p:nvPr/>
          </p:nvSpPr>
          <p:spPr>
            <a:xfrm>
              <a:off x="4249271" y="1766040"/>
              <a:ext cx="845077" cy="912334"/>
            </a:xfrm>
            <a:prstGeom prst="rect">
              <a:avLst/>
            </a:prstGeom>
            <a:noFill/>
          </p:spPr>
          <p:txBody>
            <a:bodyPr wrap="none" rtlCol="0">
              <a:spAutoFit/>
            </a:bodyPr>
            <a:lstStyle/>
            <a:p>
              <a:r>
                <a:rPr kumimoji="1" lang="en-US" altLang="ja-JP" sz="2000" dirty="0">
                  <a:solidFill>
                    <a:schemeClr val="accent4"/>
                  </a:solidFill>
                </a:rPr>
                <a:t>C</a:t>
              </a:r>
              <a:endParaRPr kumimoji="1" lang="ja-JP" altLang="en-US" sz="2000" dirty="0">
                <a:solidFill>
                  <a:schemeClr val="accent4"/>
                </a:solidFill>
              </a:endParaRPr>
            </a:p>
          </p:txBody>
        </p:sp>
        <p:sp>
          <p:nvSpPr>
            <p:cNvPr id="21" name="テキスト ボックス 13"/>
            <p:cNvSpPr txBox="1"/>
            <p:nvPr/>
          </p:nvSpPr>
          <p:spPr>
            <a:xfrm>
              <a:off x="5522254" y="1299872"/>
              <a:ext cx="845077" cy="912334"/>
            </a:xfrm>
            <a:prstGeom prst="rect">
              <a:avLst/>
            </a:prstGeom>
            <a:noFill/>
          </p:spPr>
          <p:txBody>
            <a:bodyPr wrap="none" rtlCol="0">
              <a:spAutoFit/>
            </a:bodyPr>
            <a:lstStyle/>
            <a:p>
              <a:r>
                <a:rPr kumimoji="1" lang="en-US" altLang="ja-JP" sz="2000" dirty="0">
                  <a:solidFill>
                    <a:schemeClr val="accent4"/>
                  </a:solidFill>
                </a:rPr>
                <a:t>D</a:t>
              </a:r>
              <a:endParaRPr kumimoji="1" lang="ja-JP" altLang="en-US" sz="2000" dirty="0">
                <a:solidFill>
                  <a:schemeClr val="accent4"/>
                </a:solidFill>
              </a:endParaRPr>
            </a:p>
          </p:txBody>
        </p:sp>
      </p:grpSp>
      <p:pic>
        <p:nvPicPr>
          <p:cNvPr id="22" name="図 1"/>
          <p:cNvPicPr>
            <a:picLocks noChangeAspect="1"/>
          </p:cNvPicPr>
          <p:nvPr/>
        </p:nvPicPr>
        <p:blipFill rotWithShape="1">
          <a:blip r:embed="rId4"/>
          <a:srcRect r="2817"/>
          <a:stretch/>
        </p:blipFill>
        <p:spPr>
          <a:xfrm>
            <a:off x="2926077" y="1883181"/>
            <a:ext cx="2691994" cy="2117818"/>
          </a:xfrm>
          <a:prstGeom prst="rect">
            <a:avLst/>
          </a:prstGeom>
        </p:spPr>
      </p:pic>
      <p:pic>
        <p:nvPicPr>
          <p:cNvPr id="23" name="Image 22"/>
          <p:cNvPicPr>
            <a:picLocks noChangeAspect="1"/>
          </p:cNvPicPr>
          <p:nvPr/>
        </p:nvPicPr>
        <p:blipFill rotWithShape="1">
          <a:blip r:embed="rId5" cstate="print">
            <a:extLst>
              <a:ext uri="{28A0092B-C50C-407E-A947-70E740481C1C}">
                <a14:useLocalDpi xmlns:a14="http://schemas.microsoft.com/office/drawing/2010/main" val="0"/>
              </a:ext>
            </a:extLst>
          </a:blip>
          <a:srcRect l="3461" r="7406"/>
          <a:stretch/>
        </p:blipFill>
        <p:spPr>
          <a:xfrm>
            <a:off x="96273" y="1788824"/>
            <a:ext cx="2575957" cy="2167502"/>
          </a:xfrm>
          <a:prstGeom prst="rect">
            <a:avLst/>
          </a:prstGeom>
        </p:spPr>
      </p:pic>
      <p:pic>
        <p:nvPicPr>
          <p:cNvPr id="26" name="Image 25"/>
          <p:cNvPicPr>
            <a:picLocks noChangeAspect="1"/>
          </p:cNvPicPr>
          <p:nvPr/>
        </p:nvPicPr>
        <p:blipFill rotWithShape="1">
          <a:blip r:embed="rId6" cstate="print">
            <a:extLst>
              <a:ext uri="{28A0092B-C50C-407E-A947-70E740481C1C}">
                <a14:useLocalDpi xmlns:a14="http://schemas.microsoft.com/office/drawing/2010/main" val="0"/>
              </a:ext>
            </a:extLst>
          </a:blip>
          <a:srcRect l="3215" r="7652"/>
          <a:stretch/>
        </p:blipFill>
        <p:spPr>
          <a:xfrm>
            <a:off x="96273" y="4366480"/>
            <a:ext cx="2585913" cy="2175879"/>
          </a:xfrm>
          <a:prstGeom prst="rect">
            <a:avLst/>
          </a:prstGeom>
        </p:spPr>
      </p:pic>
      <p:pic>
        <p:nvPicPr>
          <p:cNvPr id="27" name="図 3"/>
          <p:cNvPicPr>
            <a:picLocks noChangeAspect="1"/>
          </p:cNvPicPr>
          <p:nvPr/>
        </p:nvPicPr>
        <p:blipFill rotWithShape="1">
          <a:blip r:embed="rId7"/>
          <a:srcRect l="1291" r="2008"/>
          <a:stretch/>
        </p:blipFill>
        <p:spPr>
          <a:xfrm>
            <a:off x="3241062" y="4580991"/>
            <a:ext cx="2591027" cy="1777010"/>
          </a:xfrm>
          <a:prstGeom prst="rect">
            <a:avLst/>
          </a:prstGeom>
        </p:spPr>
      </p:pic>
      <p:sp>
        <p:nvSpPr>
          <p:cNvPr id="29" name="Rectangle 28"/>
          <p:cNvSpPr/>
          <p:nvPr/>
        </p:nvSpPr>
        <p:spPr>
          <a:xfrm>
            <a:off x="3608426" y="3083856"/>
            <a:ext cx="948180" cy="369332"/>
          </a:xfrm>
          <a:prstGeom prst="rect">
            <a:avLst/>
          </a:prstGeom>
        </p:spPr>
        <p:txBody>
          <a:bodyPr wrap="square">
            <a:spAutoFit/>
          </a:bodyPr>
          <a:lstStyle/>
          <a:p>
            <a:pPr algn="ctr"/>
            <a:r>
              <a:rPr lang="en-GB" dirty="0">
                <a:latin typeface="Calibri" charset="0"/>
                <a:ea typeface="Calibri" charset="0"/>
                <a:cs typeface="Calibri" charset="0"/>
              </a:rPr>
              <a:t>KEK</a:t>
            </a:r>
            <a:endParaRPr lang="fr-FR" dirty="0">
              <a:latin typeface="Calibri" charset="0"/>
              <a:ea typeface="Calibri" charset="0"/>
              <a:cs typeface="Calibri" charset="0"/>
            </a:endParaRPr>
          </a:p>
        </p:txBody>
      </p:sp>
      <p:sp>
        <p:nvSpPr>
          <p:cNvPr id="30" name="Rectangle 29"/>
          <p:cNvSpPr/>
          <p:nvPr/>
        </p:nvSpPr>
        <p:spPr>
          <a:xfrm>
            <a:off x="3696609" y="5546009"/>
            <a:ext cx="948180" cy="369332"/>
          </a:xfrm>
          <a:prstGeom prst="rect">
            <a:avLst/>
          </a:prstGeom>
        </p:spPr>
        <p:txBody>
          <a:bodyPr wrap="square">
            <a:spAutoFit/>
          </a:bodyPr>
          <a:lstStyle/>
          <a:p>
            <a:pPr algn="ctr"/>
            <a:r>
              <a:rPr lang="en-GB" dirty="0">
                <a:latin typeface="Calibri" charset="0"/>
                <a:ea typeface="Calibri" charset="0"/>
                <a:cs typeface="Calibri" charset="0"/>
              </a:rPr>
              <a:t>KEK</a:t>
            </a:r>
            <a:endParaRPr lang="fr-FR" dirty="0">
              <a:latin typeface="Calibri" charset="0"/>
              <a:ea typeface="Calibri" charset="0"/>
              <a:cs typeface="Calibri" charset="0"/>
            </a:endParaRPr>
          </a:p>
        </p:txBody>
      </p:sp>
      <p:sp>
        <p:nvSpPr>
          <p:cNvPr id="31" name="Rectangle 30"/>
          <p:cNvSpPr/>
          <p:nvPr/>
        </p:nvSpPr>
        <p:spPr>
          <a:xfrm>
            <a:off x="338860" y="5366813"/>
            <a:ext cx="948180" cy="369332"/>
          </a:xfrm>
          <a:prstGeom prst="rect">
            <a:avLst/>
          </a:prstGeom>
        </p:spPr>
        <p:txBody>
          <a:bodyPr wrap="square">
            <a:spAutoFit/>
          </a:bodyPr>
          <a:lstStyle/>
          <a:p>
            <a:pPr algn="ctr"/>
            <a:r>
              <a:rPr lang="fr-FR" dirty="0">
                <a:latin typeface="Calibri" charset="0"/>
                <a:ea typeface="Calibri" charset="0"/>
                <a:cs typeface="Calibri" charset="0"/>
              </a:rPr>
              <a:t>LAPP</a:t>
            </a:r>
          </a:p>
        </p:txBody>
      </p:sp>
      <p:sp>
        <p:nvSpPr>
          <p:cNvPr id="32" name="Rectangle 31"/>
          <p:cNvSpPr/>
          <p:nvPr/>
        </p:nvSpPr>
        <p:spPr>
          <a:xfrm>
            <a:off x="350120" y="2545481"/>
            <a:ext cx="948180" cy="369332"/>
          </a:xfrm>
          <a:prstGeom prst="rect">
            <a:avLst/>
          </a:prstGeom>
        </p:spPr>
        <p:txBody>
          <a:bodyPr wrap="square">
            <a:spAutoFit/>
          </a:bodyPr>
          <a:lstStyle/>
          <a:p>
            <a:pPr algn="ctr"/>
            <a:r>
              <a:rPr lang="en-GB" dirty="0">
                <a:latin typeface="Calibri" charset="0"/>
                <a:ea typeface="Calibri" charset="0"/>
                <a:cs typeface="Calibri" charset="0"/>
              </a:rPr>
              <a:t>LAPP</a:t>
            </a:r>
            <a:endParaRPr lang="fr-FR" dirty="0">
              <a:latin typeface="Calibri" charset="0"/>
              <a:ea typeface="Calibri" charset="0"/>
              <a:cs typeface="Calibri" charset="0"/>
            </a:endParaRPr>
          </a:p>
        </p:txBody>
      </p:sp>
      <p:sp>
        <p:nvSpPr>
          <p:cNvPr id="35" name="Rectangle 34"/>
          <p:cNvSpPr/>
          <p:nvPr/>
        </p:nvSpPr>
        <p:spPr>
          <a:xfrm>
            <a:off x="6354967" y="3678425"/>
            <a:ext cx="2493818" cy="646331"/>
          </a:xfrm>
          <a:prstGeom prst="rect">
            <a:avLst/>
          </a:prstGeom>
        </p:spPr>
        <p:txBody>
          <a:bodyPr wrap="square">
            <a:spAutoFit/>
          </a:bodyPr>
          <a:lstStyle/>
          <a:p>
            <a:r>
              <a:rPr lang="en-GB" dirty="0" smtClean="0">
                <a:latin typeface="Calibri" charset="0"/>
                <a:ea typeface="Calibri" charset="0"/>
                <a:cs typeface="Calibri" charset="0"/>
              </a:rPr>
              <a:t>Measurements </a:t>
            </a:r>
            <a:r>
              <a:rPr lang="en-GB" dirty="0">
                <a:latin typeface="Calibri" charset="0"/>
                <a:ea typeface="Calibri" charset="0"/>
                <a:cs typeface="Calibri" charset="0"/>
              </a:rPr>
              <a:t>on the cryostat (LAPP)</a:t>
            </a:r>
            <a:endParaRPr lang="fr-FR" dirty="0">
              <a:latin typeface="Calibri" charset="0"/>
              <a:ea typeface="Calibri" charset="0"/>
              <a:cs typeface="Calibri" charset="0"/>
            </a:endParaRPr>
          </a:p>
        </p:txBody>
      </p:sp>
      <p:pic>
        <p:nvPicPr>
          <p:cNvPr id="36" name="図 35">
            <a:extLst>
              <a:ext uri="{FF2B5EF4-FFF2-40B4-BE49-F238E27FC236}">
                <a16:creationId xmlns:a16="http://schemas.microsoft.com/office/drawing/2014/main" xmlns="" id="{1B52D2BF-21B3-E246-962A-A8A68A72566F}"/>
              </a:ext>
            </a:extLst>
          </p:cNvPr>
          <p:cNvPicPr>
            <a:picLocks noChangeAspect="1"/>
          </p:cNvPicPr>
          <p:nvPr/>
        </p:nvPicPr>
        <p:blipFill>
          <a:blip r:embed="rId8"/>
          <a:stretch>
            <a:fillRect/>
          </a:stretch>
        </p:blipFill>
        <p:spPr>
          <a:xfrm>
            <a:off x="7851557" y="0"/>
            <a:ext cx="1292442" cy="592667"/>
          </a:xfrm>
          <a:prstGeom prst="rect">
            <a:avLst/>
          </a:prstGeom>
        </p:spPr>
      </p:pic>
      <p:sp>
        <p:nvSpPr>
          <p:cNvPr id="3" name="テキスト ボックス 2"/>
          <p:cNvSpPr txBox="1"/>
          <p:nvPr/>
        </p:nvSpPr>
        <p:spPr>
          <a:xfrm>
            <a:off x="2325479" y="3888063"/>
            <a:ext cx="1223412" cy="369332"/>
          </a:xfrm>
          <a:prstGeom prst="rect">
            <a:avLst/>
          </a:prstGeom>
          <a:noFill/>
        </p:spPr>
        <p:txBody>
          <a:bodyPr wrap="none" rtlCol="0">
            <a:spAutoFit/>
          </a:bodyPr>
          <a:lstStyle/>
          <a:p>
            <a:r>
              <a:rPr kumimoji="1" lang="en-US" altLang="ja-JP" smtClean="0"/>
              <a:t>Horizontal</a:t>
            </a:r>
            <a:endParaRPr kumimoji="1" lang="ja-JP" altLang="en-US" dirty="0"/>
          </a:p>
        </p:txBody>
      </p:sp>
      <p:sp>
        <p:nvSpPr>
          <p:cNvPr id="37" name="テキスト ボックス 36"/>
          <p:cNvSpPr txBox="1"/>
          <p:nvPr/>
        </p:nvSpPr>
        <p:spPr>
          <a:xfrm>
            <a:off x="2575911" y="6144410"/>
            <a:ext cx="941412" cy="369332"/>
          </a:xfrm>
          <a:prstGeom prst="rect">
            <a:avLst/>
          </a:prstGeom>
          <a:noFill/>
        </p:spPr>
        <p:txBody>
          <a:bodyPr wrap="none" rtlCol="0">
            <a:spAutoFit/>
          </a:bodyPr>
          <a:lstStyle/>
          <a:p>
            <a:r>
              <a:rPr kumimoji="1" lang="en-US" altLang="ja-JP" dirty="0" smtClean="0"/>
              <a:t>Vertical</a:t>
            </a:r>
            <a:endParaRPr kumimoji="1" lang="ja-JP" altLang="en-US" dirty="0"/>
          </a:p>
        </p:txBody>
      </p:sp>
      <p:pic>
        <p:nvPicPr>
          <p:cNvPr id="38" name="図 37">
            <a:extLst>
              <a:ext uri="{FF2B5EF4-FFF2-40B4-BE49-F238E27FC236}">
                <a16:creationId xmlns="" xmlns:a16="http://schemas.microsoft.com/office/drawing/2014/main" id="{E1526C94-E88C-B14E-92F2-ACACA214D2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48184" y="6392616"/>
            <a:ext cx="3608173" cy="498898"/>
          </a:xfrm>
          <a:prstGeom prst="rect">
            <a:avLst/>
          </a:prstGeom>
        </p:spPr>
      </p:pic>
    </p:spTree>
    <p:extLst>
      <p:ext uri="{BB962C8B-B14F-4D97-AF65-F5344CB8AC3E}">
        <p14:creationId xmlns:p14="http://schemas.microsoft.com/office/powerpoint/2010/main" val="4041223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PowerPoint-LAPP-couverture_blanche</Template>
  <TotalTime>12300</TotalTime>
  <Words>893</Words>
  <Application>Microsoft Macintosh PowerPoint</Application>
  <PresentationFormat>画面に合わせる (4:3)</PresentationFormat>
  <Paragraphs>160</Paragraphs>
  <Slides>16</Slides>
  <Notes>2</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16</vt:i4>
      </vt:variant>
    </vt:vector>
  </HeadingPairs>
  <TitlesOfParts>
    <vt:vector size="26" baseType="lpstr">
      <vt:lpstr>Calibri</vt:lpstr>
      <vt:lpstr>DejaVu Sans</vt:lpstr>
      <vt:lpstr>Helvetica</vt:lpstr>
      <vt:lpstr>Symbol</vt:lpstr>
      <vt:lpstr>Times New Roman</vt:lpstr>
      <vt:lpstr>Wingdings</vt:lpstr>
      <vt:lpstr>Yu Gothic</vt:lpstr>
      <vt:lpstr>Arial</vt:lpstr>
      <vt:lpstr>Office Theme</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Sous-titre de la présentation Jeudi 17 mars 2016</dc:title>
  <dc:subject/>
  <dc:creator>mievre</dc:creator>
  <dc:description/>
  <cp:lastModifiedBy>Microsoft Office ユーザー</cp:lastModifiedBy>
  <cp:revision>529</cp:revision>
  <cp:lastPrinted>2018-05-03T13:43:56Z</cp:lastPrinted>
  <dcterms:created xsi:type="dcterms:W3CDTF">2016-04-26T08:32:21Z</dcterms:created>
  <dcterms:modified xsi:type="dcterms:W3CDTF">2019-05-09T22:43:05Z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Hewlett-Packard Company</vt:lpwstr>
  </property>
  <property fmtid="{D5CDD505-2E9C-101B-9397-08002B2CF9AE}" pid="4" name="HiddenSlides">
    <vt:i4>0</vt:i4>
  </property>
  <property fmtid="{D5CDD505-2E9C-101B-9397-08002B2CF9AE}" pid="5" name="HyperlinksChanged">
    <vt:bool>true</vt:bool>
  </property>
  <property fmtid="{D5CDD505-2E9C-101B-9397-08002B2CF9AE}" pid="6" name="LinksUpToDate">
    <vt:bool>true</vt:bool>
  </property>
  <property fmtid="{D5CDD505-2E9C-101B-9397-08002B2CF9AE}" pid="7" name="MMClips">
    <vt:i4>0</vt:i4>
  </property>
  <property fmtid="{D5CDD505-2E9C-101B-9397-08002B2CF9AE}" pid="8" name="Notes">
    <vt:i4>1</vt:i4>
  </property>
  <property fmtid="{D5CDD505-2E9C-101B-9397-08002B2CF9AE}" pid="9" name="PresentationFormat">
    <vt:lpwstr>Affichage à l'écran (4:3)</vt:lpwstr>
  </property>
  <property fmtid="{D5CDD505-2E9C-101B-9397-08002B2CF9AE}" pid="10" name="ScaleCrop">
    <vt:bool>true</vt:bool>
  </property>
  <property fmtid="{D5CDD505-2E9C-101B-9397-08002B2CF9AE}" pid="11" name="ShareDoc">
    <vt:bool>true</vt:bool>
  </property>
  <property fmtid="{D5CDD505-2E9C-101B-9397-08002B2CF9AE}" pid="12" name="Slides">
    <vt:i4>8</vt:i4>
  </property>
</Properties>
</file>