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72" r:id="rId3"/>
    <p:sldMasterId id="2147483690" r:id="rId4"/>
    <p:sldMasterId id="2147483780" r:id="rId5"/>
    <p:sldMasterId id="2147483804" r:id="rId6"/>
    <p:sldMasterId id="2147483816" r:id="rId7"/>
    <p:sldMasterId id="2147483828" r:id="rId8"/>
    <p:sldMasterId id="2147483840" r:id="rId9"/>
    <p:sldMasterId id="2147483852" r:id="rId10"/>
    <p:sldMasterId id="2147483864" r:id="rId11"/>
    <p:sldMasterId id="2147483876" r:id="rId12"/>
    <p:sldMasterId id="2147483888" r:id="rId13"/>
    <p:sldMasterId id="2147483912" r:id="rId14"/>
    <p:sldMasterId id="2147483924" r:id="rId15"/>
    <p:sldMasterId id="2147483936" r:id="rId16"/>
  </p:sldMasterIdLst>
  <p:notesMasterIdLst>
    <p:notesMasterId r:id="rId46"/>
  </p:notesMasterIdLst>
  <p:sldIdLst>
    <p:sldId id="256" r:id="rId17"/>
    <p:sldId id="257" r:id="rId18"/>
    <p:sldId id="343" r:id="rId19"/>
    <p:sldId id="266" r:id="rId20"/>
    <p:sldId id="267" r:id="rId21"/>
    <p:sldId id="268" r:id="rId22"/>
    <p:sldId id="269" r:id="rId23"/>
    <p:sldId id="263" r:id="rId24"/>
    <p:sldId id="342" r:id="rId25"/>
    <p:sldId id="326" r:id="rId26"/>
    <p:sldId id="293" r:id="rId27"/>
    <p:sldId id="288" r:id="rId28"/>
    <p:sldId id="291" r:id="rId29"/>
    <p:sldId id="320" r:id="rId30"/>
    <p:sldId id="321" r:id="rId31"/>
    <p:sldId id="318" r:id="rId32"/>
    <p:sldId id="319" r:id="rId33"/>
    <p:sldId id="322" r:id="rId34"/>
    <p:sldId id="323" r:id="rId35"/>
    <p:sldId id="333" r:id="rId36"/>
    <p:sldId id="335" r:id="rId37"/>
    <p:sldId id="336" r:id="rId38"/>
    <p:sldId id="337" r:id="rId39"/>
    <p:sldId id="340" r:id="rId40"/>
    <p:sldId id="339" r:id="rId41"/>
    <p:sldId id="341" r:id="rId42"/>
    <p:sldId id="338" r:id="rId43"/>
    <p:sldId id="334" r:id="rId44"/>
    <p:sldId id="325" r:id="rId4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CB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Master" Target="slideMasters/slideMaster15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4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kitaz\Desktop\si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kitaz\Desktop\si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kitaz\Desktop\s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417288403106329E-2"/>
          <c:y val="8.0095526002665646E-2"/>
          <c:w val="0.90316542319378734"/>
          <c:h val="0.8531582023284463"/>
        </c:manualLayout>
      </c:layout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Sheet2!$A$1:$AG$1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cat>
          <c:val>
            <c:numRef>
              <c:f>Sheet2!$A$2:$AG$2</c:f>
              <c:numCache>
                <c:formatCode>General</c:formatCode>
                <c:ptCount val="33"/>
                <c:pt idx="0">
                  <c:v>0.19999999999999996</c:v>
                </c:pt>
                <c:pt idx="1">
                  <c:v>4.8065185546875E-2</c:v>
                </c:pt>
                <c:pt idx="2">
                  <c:v>-6.2207031250000044E-2</c:v>
                </c:pt>
                <c:pt idx="3">
                  <c:v>-0.13718872070312504</c:v>
                </c:pt>
                <c:pt idx="4">
                  <c:v>-0.18281249999999999</c:v>
                </c:pt>
                <c:pt idx="5">
                  <c:v>-0.20457153320312499</c:v>
                </c:pt>
                <c:pt idx="6">
                  <c:v>-0.20751953125</c:v>
                </c:pt>
                <c:pt idx="7">
                  <c:v>-0.19627075195312499</c:v>
                </c:pt>
                <c:pt idx="8">
                  <c:v>-0.17499999999999999</c:v>
                </c:pt>
                <c:pt idx="9">
                  <c:v>-0.14744262695312499</c:v>
                </c:pt>
                <c:pt idx="10">
                  <c:v>-0.11689453125</c:v>
                </c:pt>
                <c:pt idx="11">
                  <c:v>-8.6212158203125E-2</c:v>
                </c:pt>
                <c:pt idx="12">
                  <c:v>-5.7812500000000003E-2</c:v>
                </c:pt>
                <c:pt idx="13">
                  <c:v>-3.3673095703125003E-2</c:v>
                </c:pt>
                <c:pt idx="14">
                  <c:v>-1.5332031249999999E-2</c:v>
                </c:pt>
                <c:pt idx="15">
                  <c:v>-3.8879394531250002E-3</c:v>
                </c:pt>
                <c:pt idx="16">
                  <c:v>0</c:v>
                </c:pt>
                <c:pt idx="17">
                  <c:v>-3.8879394531250002E-3</c:v>
                </c:pt>
                <c:pt idx="18">
                  <c:v>-1.5332031249999999E-2</c:v>
                </c:pt>
                <c:pt idx="19">
                  <c:v>-3.3673095703125003E-2</c:v>
                </c:pt>
                <c:pt idx="20">
                  <c:v>-5.7812500000000003E-2</c:v>
                </c:pt>
                <c:pt idx="21">
                  <c:v>-8.6212158203125E-2</c:v>
                </c:pt>
                <c:pt idx="22">
                  <c:v>-0.11689453125</c:v>
                </c:pt>
                <c:pt idx="23">
                  <c:v>-0.14744262695312499</c:v>
                </c:pt>
                <c:pt idx="24">
                  <c:v>-0.17499999999999999</c:v>
                </c:pt>
                <c:pt idx="25">
                  <c:v>-0.19627075195312499</c:v>
                </c:pt>
                <c:pt idx="26">
                  <c:v>-0.20751953125</c:v>
                </c:pt>
                <c:pt idx="27">
                  <c:v>-0.20457153320312499</c:v>
                </c:pt>
                <c:pt idx="28">
                  <c:v>-0.18281249999999999</c:v>
                </c:pt>
                <c:pt idx="29">
                  <c:v>-0.13718872070312504</c:v>
                </c:pt>
                <c:pt idx="30">
                  <c:v>-6.2207031250000044E-2</c:v>
                </c:pt>
                <c:pt idx="31">
                  <c:v>4.8065185546875E-2</c:v>
                </c:pt>
                <c:pt idx="32">
                  <c:v>0.19999999999999996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7A3-429F-BEBD-20F0DE32E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553280"/>
        <c:axId val="387556192"/>
      </c:lineChart>
      <c:catAx>
        <c:axId val="387553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7556192"/>
        <c:crosses val="autoZero"/>
        <c:auto val="1"/>
        <c:lblAlgn val="ctr"/>
        <c:lblOffset val="100"/>
        <c:noMultiLvlLbl val="0"/>
      </c:catAx>
      <c:valAx>
        <c:axId val="387556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7553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Sheet2!$A$1:$AG$1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cat>
          <c:val>
            <c:numRef>
              <c:f>Sheet2!$A$2:$AG$2</c:f>
              <c:numCache>
                <c:formatCode>General</c:formatCode>
                <c:ptCount val="33"/>
                <c:pt idx="0">
                  <c:v>0.19999999999999996</c:v>
                </c:pt>
                <c:pt idx="1">
                  <c:v>4.8065185546875E-2</c:v>
                </c:pt>
                <c:pt idx="2">
                  <c:v>-6.2207031250000044E-2</c:v>
                </c:pt>
                <c:pt idx="3">
                  <c:v>-0.13718872070312504</c:v>
                </c:pt>
                <c:pt idx="4">
                  <c:v>-0.18281249999999999</c:v>
                </c:pt>
                <c:pt idx="5">
                  <c:v>-0.20457153320312499</c:v>
                </c:pt>
                <c:pt idx="6">
                  <c:v>-0.20751953125</c:v>
                </c:pt>
                <c:pt idx="7">
                  <c:v>-0.19627075195312499</c:v>
                </c:pt>
                <c:pt idx="8">
                  <c:v>-0.17499999999999999</c:v>
                </c:pt>
                <c:pt idx="9">
                  <c:v>-0.14744262695312499</c:v>
                </c:pt>
                <c:pt idx="10">
                  <c:v>-0.11689453125</c:v>
                </c:pt>
                <c:pt idx="11">
                  <c:v>-8.6212158203125E-2</c:v>
                </c:pt>
                <c:pt idx="12">
                  <c:v>-5.7812500000000003E-2</c:v>
                </c:pt>
                <c:pt idx="13">
                  <c:v>-3.3673095703125003E-2</c:v>
                </c:pt>
                <c:pt idx="14">
                  <c:v>-1.5332031249999999E-2</c:v>
                </c:pt>
                <c:pt idx="15">
                  <c:v>-3.8879394531250002E-3</c:v>
                </c:pt>
                <c:pt idx="16">
                  <c:v>0</c:v>
                </c:pt>
                <c:pt idx="17">
                  <c:v>-3.8879394531250002E-3</c:v>
                </c:pt>
                <c:pt idx="18">
                  <c:v>-1.5332031249999999E-2</c:v>
                </c:pt>
                <c:pt idx="19">
                  <c:v>-3.3673095703125003E-2</c:v>
                </c:pt>
                <c:pt idx="20">
                  <c:v>-5.7812500000000003E-2</c:v>
                </c:pt>
                <c:pt idx="21">
                  <c:v>-8.6212158203125E-2</c:v>
                </c:pt>
                <c:pt idx="22">
                  <c:v>-0.11689453125</c:v>
                </c:pt>
                <c:pt idx="23">
                  <c:v>-0.14744262695312499</c:v>
                </c:pt>
                <c:pt idx="24">
                  <c:v>-0.17499999999999999</c:v>
                </c:pt>
                <c:pt idx="25">
                  <c:v>-0.19627075195312499</c:v>
                </c:pt>
                <c:pt idx="26">
                  <c:v>-0.20751953125</c:v>
                </c:pt>
                <c:pt idx="27">
                  <c:v>-0.20457153320312499</c:v>
                </c:pt>
                <c:pt idx="28">
                  <c:v>-0.18281249999999999</c:v>
                </c:pt>
                <c:pt idx="29">
                  <c:v>-0.13718872070312504</c:v>
                </c:pt>
                <c:pt idx="30">
                  <c:v>-6.2207031250000044E-2</c:v>
                </c:pt>
                <c:pt idx="31">
                  <c:v>4.8065185546875E-2</c:v>
                </c:pt>
                <c:pt idx="32">
                  <c:v>0.19999999999999996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96E-4111-AD28-9B50F5469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553280"/>
        <c:axId val="387556192"/>
      </c:lineChart>
      <c:catAx>
        <c:axId val="387553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7556192"/>
        <c:crosses val="autoZero"/>
        <c:auto val="1"/>
        <c:lblAlgn val="ctr"/>
        <c:lblOffset val="100"/>
        <c:noMultiLvlLbl val="0"/>
      </c:catAx>
      <c:valAx>
        <c:axId val="387556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7553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Sheet2!$A$3:$AG$3</c:f>
              <c:numCache>
                <c:formatCode>General</c:formatCode>
                <c:ptCount val="33"/>
                <c:pt idx="0">
                  <c:v>0.35</c:v>
                </c:pt>
                <c:pt idx="1">
                  <c:v>0.188690185546875</c:v>
                </c:pt>
                <c:pt idx="2">
                  <c:v>6.9042968749999961E-2</c:v>
                </c:pt>
                <c:pt idx="3">
                  <c:v>-1.5313720703125047E-2</c:v>
                </c:pt>
                <c:pt idx="4">
                  <c:v>-7.03125E-2</c:v>
                </c:pt>
                <c:pt idx="5">
                  <c:v>-0.10144653320312499</c:v>
                </c:pt>
                <c:pt idx="6">
                  <c:v>-0.11376953125</c:v>
                </c:pt>
                <c:pt idx="7">
                  <c:v>-0.111895751953125</c:v>
                </c:pt>
                <c:pt idx="8">
                  <c:v>-9.9999999999999992E-2</c:v>
                </c:pt>
                <c:pt idx="9">
                  <c:v>-8.1817626953124986E-2</c:v>
                </c:pt>
                <c:pt idx="10">
                  <c:v>-6.0644531250000008E-2</c:v>
                </c:pt>
                <c:pt idx="11">
                  <c:v>-3.9337158203125E-2</c:v>
                </c:pt>
                <c:pt idx="12">
                  <c:v>-2.0312500000000004E-2</c:v>
                </c:pt>
                <c:pt idx="13">
                  <c:v>-5.5480957031250056E-3</c:v>
                </c:pt>
                <c:pt idx="14">
                  <c:v>3.41796875E-3</c:v>
                </c:pt>
                <c:pt idx="15">
                  <c:v>5.4870605468749995E-3</c:v>
                </c:pt>
                <c:pt idx="16">
                  <c:v>0</c:v>
                </c:pt>
                <c:pt idx="17">
                  <c:v>-1.3262939453125001E-2</c:v>
                </c:pt>
                <c:pt idx="18">
                  <c:v>-3.4082031249999999E-2</c:v>
                </c:pt>
                <c:pt idx="19">
                  <c:v>-6.1798095703125E-2</c:v>
                </c:pt>
                <c:pt idx="20">
                  <c:v>-9.5312499999999994E-2</c:v>
                </c:pt>
                <c:pt idx="21">
                  <c:v>-0.133087158203125</c:v>
                </c:pt>
                <c:pt idx="22">
                  <c:v>-0.17314453125000001</c:v>
                </c:pt>
                <c:pt idx="23">
                  <c:v>-0.21306762695312498</c:v>
                </c:pt>
                <c:pt idx="24">
                  <c:v>-0.25</c:v>
                </c:pt>
                <c:pt idx="25">
                  <c:v>-0.28064575195312497</c:v>
                </c:pt>
                <c:pt idx="26">
                  <c:v>-0.30126953125</c:v>
                </c:pt>
                <c:pt idx="27">
                  <c:v>-0.30769653320312496</c:v>
                </c:pt>
                <c:pt idx="28">
                  <c:v>-0.29531249999999998</c:v>
                </c:pt>
                <c:pt idx="29">
                  <c:v>-0.25906372070312506</c:v>
                </c:pt>
                <c:pt idx="30">
                  <c:v>-0.19345703125000005</c:v>
                </c:pt>
                <c:pt idx="31">
                  <c:v>-9.2559814453125E-2</c:v>
                </c:pt>
                <c:pt idx="32">
                  <c:v>4.9999999999999961E-2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603-4276-B663-38B9F1854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829168"/>
        <c:axId val="497823760"/>
      </c:lineChart>
      <c:catAx>
        <c:axId val="497829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7823760"/>
        <c:crosses val="autoZero"/>
        <c:auto val="1"/>
        <c:lblAlgn val="ctr"/>
        <c:lblOffset val="100"/>
        <c:noMultiLvlLbl val="0"/>
      </c:catAx>
      <c:valAx>
        <c:axId val="497823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7829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Sheet2!$A$4:$AG$4</c:f>
              <c:numCache>
                <c:formatCode>General</c:formatCode>
                <c:ptCount val="33"/>
                <c:pt idx="0">
                  <c:v>4.9999999999999961E-2</c:v>
                </c:pt>
                <c:pt idx="1">
                  <c:v>-9.2559814453125E-2</c:v>
                </c:pt>
                <c:pt idx="2">
                  <c:v>-0.19345703125000005</c:v>
                </c:pt>
                <c:pt idx="3">
                  <c:v>-0.25906372070312506</c:v>
                </c:pt>
                <c:pt idx="4">
                  <c:v>-0.29531249999999998</c:v>
                </c:pt>
                <c:pt idx="5">
                  <c:v>-0.30769653320312496</c:v>
                </c:pt>
                <c:pt idx="6">
                  <c:v>-0.30126953125</c:v>
                </c:pt>
                <c:pt idx="7">
                  <c:v>-0.28064575195312497</c:v>
                </c:pt>
                <c:pt idx="8">
                  <c:v>-0.25</c:v>
                </c:pt>
                <c:pt idx="9">
                  <c:v>-0.21306762695312498</c:v>
                </c:pt>
                <c:pt idx="10">
                  <c:v>-0.17314453125000001</c:v>
                </c:pt>
                <c:pt idx="11">
                  <c:v>-0.133087158203125</c:v>
                </c:pt>
                <c:pt idx="12">
                  <c:v>-9.5312499999999994E-2</c:v>
                </c:pt>
                <c:pt idx="13">
                  <c:v>-6.1798095703125E-2</c:v>
                </c:pt>
                <c:pt idx="14">
                  <c:v>-3.4082031249999999E-2</c:v>
                </c:pt>
                <c:pt idx="15">
                  <c:v>-1.3262939453125001E-2</c:v>
                </c:pt>
                <c:pt idx="16">
                  <c:v>0</c:v>
                </c:pt>
                <c:pt idx="17">
                  <c:v>5.4870605468749995E-3</c:v>
                </c:pt>
                <c:pt idx="18">
                  <c:v>3.41796875E-3</c:v>
                </c:pt>
                <c:pt idx="19">
                  <c:v>-5.5480957031250056E-3</c:v>
                </c:pt>
                <c:pt idx="20">
                  <c:v>-2.0312500000000004E-2</c:v>
                </c:pt>
                <c:pt idx="21">
                  <c:v>-3.9337158203125E-2</c:v>
                </c:pt>
                <c:pt idx="22">
                  <c:v>-6.0644531250000008E-2</c:v>
                </c:pt>
                <c:pt idx="23">
                  <c:v>-8.1817626953124986E-2</c:v>
                </c:pt>
                <c:pt idx="24">
                  <c:v>-9.9999999999999992E-2</c:v>
                </c:pt>
                <c:pt idx="25">
                  <c:v>-0.111895751953125</c:v>
                </c:pt>
                <c:pt idx="26">
                  <c:v>-0.11376953125</c:v>
                </c:pt>
                <c:pt idx="27">
                  <c:v>-0.10144653320312499</c:v>
                </c:pt>
                <c:pt idx="28">
                  <c:v>-7.03125E-2</c:v>
                </c:pt>
                <c:pt idx="29">
                  <c:v>-1.5313720703125047E-2</c:v>
                </c:pt>
                <c:pt idx="30">
                  <c:v>6.9042968749999961E-2</c:v>
                </c:pt>
                <c:pt idx="31">
                  <c:v>0.188690185546875</c:v>
                </c:pt>
                <c:pt idx="32">
                  <c:v>0.35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E7B-4C3A-A198-43EA5F944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911104"/>
        <c:axId val="499915264"/>
      </c:lineChart>
      <c:catAx>
        <c:axId val="499911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915264"/>
        <c:crosses val="autoZero"/>
        <c:auto val="1"/>
        <c:lblAlgn val="ctr"/>
        <c:lblOffset val="100"/>
        <c:noMultiLvlLbl val="0"/>
      </c:catAx>
      <c:valAx>
        <c:axId val="499915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911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0.67383</cdr:x>
      <cdr:y>0.64336</cdr:y>
    </cdr:from>
    <cdr:to>
      <cdr:x>0.84898</cdr:x>
      <cdr:y>0.75689</cdr:y>
    </cdr:to>
    <cdr:sp macro="" textlink="">
      <cdr:nvSpPr>
        <cdr:cNvPr id="2" name="フリーフォーム 1"/>
        <cdr:cNvSpPr/>
      </cdr:nvSpPr>
      <cdr:spPr>
        <a:xfrm xmlns:a="http://schemas.openxmlformats.org/drawingml/2006/main">
          <a:off x="1944216" y="1224136"/>
          <a:ext cx="505373" cy="216025"/>
        </a:xfrm>
        <a:custGeom xmlns:a="http://schemas.openxmlformats.org/drawingml/2006/main">
          <a:avLst/>
          <a:gdLst>
            <a:gd name="connsiteX0" fmla="*/ 0 w 324197"/>
            <a:gd name="connsiteY0" fmla="*/ 0 h 91440"/>
            <a:gd name="connsiteX1" fmla="*/ 182880 w 324197"/>
            <a:gd name="connsiteY1" fmla="*/ 91440 h 91440"/>
            <a:gd name="connsiteX2" fmla="*/ 324197 w 324197"/>
            <a:gd name="connsiteY2" fmla="*/ 0 h 9144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324197" h="91440">
              <a:moveTo>
                <a:pt x="0" y="0"/>
              </a:moveTo>
              <a:cubicBezTo>
                <a:pt x="64423" y="45720"/>
                <a:pt x="128847" y="91440"/>
                <a:pt x="182880" y="91440"/>
              </a:cubicBezTo>
              <a:cubicBezTo>
                <a:pt x="236913" y="91440"/>
                <a:pt x="280555" y="45720"/>
                <a:pt x="324197" y="0"/>
              </a:cubicBezTo>
            </a:path>
          </a:pathLst>
        </a:custGeom>
        <a:noFill xmlns:a="http://schemas.openxmlformats.org/drawingml/2006/main"/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1A00C-FBD6-4E11-9FB3-E6717D7ACE40}" type="datetimeFigureOut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81CF-3197-483E-911B-DDDFD599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66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72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65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6139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6950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0244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7431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90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077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4177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1431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1610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339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05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6923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5134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622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7676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7373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7256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4432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890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784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3794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7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29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6110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8939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9541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8066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182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718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3747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8174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5341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0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6159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3584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6348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4054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1811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4545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3963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0380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92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606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884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3894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147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1254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121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295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3118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0363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3061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0031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316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8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74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4936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3092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4832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69892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3133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3490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59330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1952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882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600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7066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324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227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1844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581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65187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4564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72885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8656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4257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316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44753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46759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9198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29615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739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6851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41133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163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745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52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7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0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448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219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739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610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972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608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621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724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123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6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419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667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28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063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983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07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864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549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847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81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7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106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1211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58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6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39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93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018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976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61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698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7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296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72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35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2896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3372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029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011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662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113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351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9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2552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717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4330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678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785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729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607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1147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5685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62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0992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6965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122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4382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9706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884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7159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3677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4476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154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10B8E-25DA-4062-B696-AED8E808F55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1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2395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A6643-3B75-41B3-9340-42DBBD0E80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0024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71AEF-FFA0-463D-A25C-1D4783AFD62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3278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07CB2-7C5E-4232-A9DA-880BF5E6C8B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3004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99F7D-4DEF-42F8-B910-E56B2FC427E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5389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F2BAE-FA1B-4CAB-98CF-6C62690ED48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1636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2449A-BA96-4A03-9A32-AC6B00DE7E2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590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1A973-23E3-4325-8C8D-3195EC8D910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7295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FC432-C016-423B-AB63-21759318E4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181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82EBC-BC35-47D0-A7F2-97BFC42470D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85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48C40-A332-4803-A62C-8B13B562F8B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8020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9375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8193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282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2117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3124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4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6552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711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618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25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51AA2-6828-41B9-A21C-D74C5B274775}" type="datetimeFigureOut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49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44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75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47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9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3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926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35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5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8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89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71EE3-6466-4CB4-8F58-9F6853CEEB0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01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44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24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10" Type="http://schemas.openxmlformats.org/officeDocument/2006/relationships/image" Target="../media/image33.png"/><Relationship Id="rId4" Type="http://schemas.openxmlformats.org/officeDocument/2006/relationships/image" Target="../media/image40.emf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3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50.png"/><Relationship Id="rId5" Type="http://schemas.openxmlformats.org/officeDocument/2006/relationships/chart" Target="../charts/chart1.xml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34.png"/><Relationship Id="rId3" Type="http://schemas.openxmlformats.org/officeDocument/2006/relationships/chart" Target="../charts/chart3.xml"/><Relationship Id="rId7" Type="http://schemas.openxmlformats.org/officeDocument/2006/relationships/image" Target="../media/image53.png"/><Relationship Id="rId12" Type="http://schemas.openxmlformats.org/officeDocument/2006/relationships/image" Target="../media/image3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52.png"/><Relationship Id="rId11" Type="http://schemas.openxmlformats.org/officeDocument/2006/relationships/image" Target="../media/image57.emf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chart" Target="../charts/chart4.xml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32.pn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openxmlformats.org/officeDocument/2006/relationships/image" Target="../media/image6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32.pn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1049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Observing Critical Fluctuations in the Dynamics of</a:t>
            </a:r>
            <a:br>
              <a:rPr lang="en-US" altLang="ja-JP" dirty="0" smtClean="0"/>
            </a:br>
            <a:r>
              <a:rPr lang="en-US" altLang="ja-JP" dirty="0" smtClean="0"/>
              <a:t>Heavy Ion Collisions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151095" y="4216088"/>
            <a:ext cx="6858000" cy="1655762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kumimoji="1" lang="en-US" altLang="ja-JP" sz="3200" dirty="0" smtClean="0"/>
              <a:t>Masakiyo Kitazawa</a:t>
            </a:r>
          </a:p>
          <a:p>
            <a:r>
              <a:rPr lang="en-US" altLang="ja-JP" dirty="0" smtClean="0"/>
              <a:t>(Osaka U., Osaka / KEK)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49614" y="370076"/>
            <a:ext cx="2444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P</a:t>
            </a:r>
            <a:r>
              <a:rPr kumimoji="1" lang="en-US" altLang="ja-JP" sz="2400" dirty="0" smtClean="0"/>
              <a:t>roposal: HAD_03</a:t>
            </a:r>
            <a:endParaRPr kumimoji="1" lang="ja-JP" altLang="en-US" sz="2400" dirty="0" smtClean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-638415" y="421608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altLang="ja-JP" sz="3200" dirty="0" smtClean="0"/>
              <a:t>Marlene </a:t>
            </a:r>
            <a:r>
              <a:rPr lang="en-US" altLang="ja-JP" sz="3200" dirty="0" err="1" smtClean="0"/>
              <a:t>Nahrgang</a:t>
            </a:r>
            <a:endParaRPr lang="en-US" altLang="ja-JP" sz="3200" dirty="0" smtClean="0"/>
          </a:p>
          <a:p>
            <a:r>
              <a:rPr lang="en-US" altLang="ja-JP" dirty="0" smtClean="0"/>
              <a:t>(SUBATECH, Nantes)</a:t>
            </a: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43000" y="5956593"/>
            <a:ext cx="6858000" cy="1000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endParaRPr lang="en-US" altLang="ja-JP" dirty="0" smtClean="0"/>
          </a:p>
          <a:p>
            <a:r>
              <a:rPr lang="en-US" altLang="ja-JP" dirty="0" smtClean="0"/>
              <a:t>2019 FKPPL &amp; TYL/FJPPL meeting, </a:t>
            </a:r>
            <a:r>
              <a:rPr lang="en-US" altLang="ja-JP" dirty="0" err="1" smtClean="0"/>
              <a:t>Jeju</a:t>
            </a:r>
            <a:r>
              <a:rPr lang="en-US" altLang="ja-JP" dirty="0" smtClean="0"/>
              <a:t>, May. 9, 2019</a:t>
            </a:r>
          </a:p>
        </p:txBody>
      </p:sp>
    </p:spTree>
    <p:extLst>
      <p:ext uri="{BB962C8B-B14F-4D97-AF65-F5344CB8AC3E}">
        <p14:creationId xmlns:p14="http://schemas.microsoft.com/office/powerpoint/2010/main" val="15490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Searh</a:t>
            </a:r>
            <a:r>
              <a:rPr kumimoji="1" lang="en-US" altLang="ja-JP" dirty="0" smtClean="0"/>
              <a:t> for QCD Phase Structure</a:t>
            </a:r>
            <a:br>
              <a:rPr kumimoji="1" lang="en-US" altLang="ja-JP" dirty="0" smtClean="0"/>
            </a:br>
            <a:r>
              <a:rPr kumimoji="1" lang="en-US" altLang="ja-JP" dirty="0" smtClean="0"/>
              <a:t>with Fluctuation Observables</a:t>
            </a:r>
            <a:endParaRPr kumimoji="1" lang="ja-JP" altLang="en-US" dirty="0"/>
          </a:p>
        </p:txBody>
      </p:sp>
      <p:sp>
        <p:nvSpPr>
          <p:cNvPr id="212" name="正方形/長方形 211"/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3" name="円/楕円 646"/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4" name="円弧 213"/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16" name="直線矢印コネクタ 215"/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17" name="直線矢印コネクタ 216"/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18" name="円/楕円 654"/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9" name="円/楕円 655"/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0" name="円/楕円 656"/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1" name="円/楕円 657"/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2" name="円/楕円 658"/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3" name="円/楕円 659"/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4" name="円/楕円 660"/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5" name="円/楕円 661"/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6" name="円/楕円 662"/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7" name="円/楕円 663"/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8" name="円/楕円 664"/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9" name="円/楕円 665"/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0" name="円/楕円 666"/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1" name="円/楕円 667"/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2" name="円/楕円 668"/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3" name="テキスト ボックス 93"/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~10</a:t>
            </a:r>
            <a:r>
              <a:rPr kumimoji="1" lang="en-US" altLang="ja-JP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15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g/cm</a:t>
            </a:r>
            <a:r>
              <a:rPr kumimoji="1" lang="en-US" altLang="ja-JP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3</a:t>
            </a:r>
          </a:p>
        </p:txBody>
      </p:sp>
      <p:sp>
        <p:nvSpPr>
          <p:cNvPr id="234" name="テキスト ボックス 94"/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kumimoji="1" lang="ja-JP" altLang="en-US" sz="2000" b="0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35" name="線吹き出し 2 (枠付き) 234"/>
          <p:cNvSpPr>
            <a:spLocks/>
          </p:cNvSpPr>
          <p:nvPr/>
        </p:nvSpPr>
        <p:spPr bwMode="auto">
          <a:xfrm>
            <a:off x="1703508" y="6091556"/>
            <a:ext cx="1839912" cy="322262"/>
          </a:xfrm>
          <a:prstGeom prst="borderCallout2">
            <a:avLst>
              <a:gd name="adj1" fmla="val 29298"/>
              <a:gd name="adj2" fmla="val -1074"/>
              <a:gd name="adj3" fmla="val 29298"/>
              <a:gd name="adj4" fmla="val -11746"/>
              <a:gd name="adj5" fmla="val -27520"/>
              <a:gd name="adj6" fmla="val -1174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Our Universe</a:t>
            </a:r>
            <a:endParaRPr kumimoji="0" lang="ja-JP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36" name="円/楕円 672"/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7" name="円/楕円 673"/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8" name="円/楕円 674"/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9" name="円/楕円 675"/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0" name="円/楕円 676"/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1" name="円/楕円 677"/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2" name="円/楕円 678"/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3" name="円/楕円 679"/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4" name="円/楕円 680"/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5" name="円/楕円 681"/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6" name="円/楕円 682"/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7" name="円/楕円 683"/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8" name="円/楕円 684"/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9" name="円/楕円 685"/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0" name="円/楕円 686"/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1" name="円/楕円 687"/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2" name="円/楕円 688"/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3" name="円/楕円 689"/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4" name="円/楕円 690"/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5" name="円/楕円 691"/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6" name="円/楕円 692"/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7" name="円/楕円 693"/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8" name="円/楕円 694"/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9" name="円/楕円 695"/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0" name="円/楕円 696"/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1" name="円/楕円 697"/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2" name="円/楕円 698"/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3" name="円/楕円 699"/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4" name="円/楕円 700"/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5" name="円/楕円 701"/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6" name="円/楕円 702"/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7" name="円/楕円 703"/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8" name="円/楕円 704"/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9" name="円/楕円 705"/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0" name="円/楕円 706"/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1" name="円/楕円 707"/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2" name="円/楕円 708"/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3" name="円/楕円 709"/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4" name="円/楕円 710"/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5" name="円/楕円 711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6" name="円/楕円 712"/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7" name="円/楕円 713"/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8" name="円/楕円 714"/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9" name="円/楕円 715"/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0" name="円/楕円 716"/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1" name="円/楕円 717"/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2" name="円/楕円 718"/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3" name="円/楕円 719"/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4" name="円/楕円 720"/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5" name="円/楕円 721"/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6" name="円/楕円 722"/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7" name="円/楕円 723"/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8" name="円/楕円 724"/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9" name="円/楕円 725"/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0" name="円/楕円 726"/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1" name="円/楕円 727"/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2" name="円/楕円 728"/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3" name="円/楕円 729"/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4" name="円/楕円 730"/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5" name="円/楕円 731"/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6" name="円/楕円 732"/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7" name="円/楕円 733"/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8" name="円/楕円 734"/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9" name="円/楕円 735"/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0" name="円/楕円 736"/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1" name="円/楕円 737"/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2" name="円/楕円 738"/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3" name="円/楕円 739"/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4" name="円/楕円 740"/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5" name="円/楕円 741"/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6" name="円/楕円 742"/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7" name="円/楕円 743"/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8" name="円/楕円 744"/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9" name="円/楕円 745"/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0" name="円/楕円 746"/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1" name="円/楕円 747"/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2" name="円/楕円 748"/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3" name="円/楕円 749"/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4" name="円/楕円 750"/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5" name="円/楕円 751"/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6" name="円/楕円 752"/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7" name="円/楕円 753"/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8" name="円/楕円 754"/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9" name="円/楕円 755"/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0" name="円/楕円 756"/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1" name="円/楕円 757"/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2" name="円/楕円 758"/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3" name="円/楕円 759"/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4" name="円/楕円 760"/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5" name="円/楕円 761"/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6" name="円/楕円 762"/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7" name="円/楕円 763"/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8" name="円/楕円 764"/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9" name="円/楕円 765"/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0" name="円/楕円 766"/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1" name="円/楕円 767"/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2" name="円/楕円 768"/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3" name="円/楕円 769"/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4" name="円/楕円 770"/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5" name="円/楕円 771"/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6" name="円/楕円 772"/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7" name="円/楕円 773"/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8" name="円/楕円 774"/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9" name="円/楕円 775"/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0" name="円/楕円 776"/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1" name="円/楕円 777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2" name="円/楕円 778"/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3" name="円/楕円 779"/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4" name="円/楕円 780"/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5" name="円/楕円 781"/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6" name="円/楕円 782"/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7" name="円/楕円 783"/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8" name="円/楕円 784"/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9" name="円/楕円 785"/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0" name="円/楕円 786"/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1" name="円/楕円 787"/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2" name="円/楕円 788"/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3" name="円/楕円 789"/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4" name="円/楕円 790"/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5" name="円/楕円 791"/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6" name="円/楕円 792"/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7" name="円/楕円 793"/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8" name="円/楕円 794"/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9" name="円/楕円 795"/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0" name="円/楕円 796"/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1" name="円/楕円 797"/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2" name="円/楕円 798"/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3" name="円/楕円 799"/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4" name="円/楕円 800"/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5" name="円/楕円 801"/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6" name="円/楕円 802"/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7" name="円/楕円 803"/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8" name="円/楕円 804"/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9" name="円/楕円 805"/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0" name="円/楕円 806"/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1" name="円/楕円 807"/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2" name="円/楕円 808"/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3" name="円/楕円 809"/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4" name="円/楕円 810"/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5" name="円/楕円 811"/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6" name="円/楕円 812"/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7" name="円/楕円 813"/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8" name="円/楕円 814"/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9" name="円/楕円 815"/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0" name="円/楕円 816"/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1" name="円/楕円 817"/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2" name="円/楕円 818"/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3" name="円/楕円 819"/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4" name="円/楕円 820"/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5" name="円/楕円 821"/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6" name="円/楕円 822"/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7" name="円/楕円 823"/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8" name="円/楕円 824"/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9" name="円/楕円 825"/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0" name="円/楕円 826"/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1" name="円/楕円 827"/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2" name="円/楕円 828"/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3" name="円/楕円 829"/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4" name="円/楕円 830"/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5" name="円/楕円 831"/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6" name="円/楕円 832"/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7" name="円/楕円 833"/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8" name="円/楕円 834"/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9" name="円/楕円 835"/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0" name="円/楕円 836"/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1" name="円/楕円 837"/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2" name="円/楕円 838"/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3" name="テキスト ボックス 402"/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Color SC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04" name="テキスト ボックス 403"/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Quark-Gluon Plasma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05" name="テキスト ボックス 404"/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Hadron Phase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(confined)</a:t>
            </a:r>
          </a:p>
        </p:txBody>
      </p:sp>
      <p:sp>
        <p:nvSpPr>
          <p:cNvPr id="408" name="円/楕円 844"/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9" name="円/楕円 845"/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0" name="円/楕円 846"/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1" name="円/楕円 847"/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2" name="円/楕円 848"/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3" name="円/楕円 849"/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4" name="円/楕円 850"/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5" name="円/楕円 851"/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6" name="円/楕円 852"/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7" name="円/楕円 853"/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8" name="正方形/長方形 417"/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9" name="フリーフォーム 418"/>
          <p:cNvSpPr/>
          <p:nvPr/>
        </p:nvSpPr>
        <p:spPr>
          <a:xfrm>
            <a:off x="3430452" y="4303923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0" name="テキスト ボックス 419"/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1" name="テキスト ボックス 420"/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メイリオ" panose="020B0604030504040204" pitchFamily="50" charset="-128"/>
                <a:cs typeface="+mn-cs"/>
              </a:rPr>
              <a:t>m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406" name="グループ化 405"/>
          <p:cNvGrpSpPr/>
          <p:nvPr/>
        </p:nvGrpSpPr>
        <p:grpSpPr>
          <a:xfrm>
            <a:off x="1473081" y="2081534"/>
            <a:ext cx="3395882" cy="3282808"/>
            <a:chOff x="1253328" y="1328765"/>
            <a:chExt cx="3395882" cy="3282808"/>
          </a:xfrm>
        </p:grpSpPr>
        <p:sp>
          <p:nvSpPr>
            <p:cNvPr id="407" name="下矢印 406"/>
            <p:cNvSpPr/>
            <p:nvPr/>
          </p:nvSpPr>
          <p:spPr>
            <a:xfrm rot="255889">
              <a:off x="1514218" y="261426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9" name="下矢印 428"/>
            <p:cNvSpPr/>
            <p:nvPr/>
          </p:nvSpPr>
          <p:spPr>
            <a:xfrm rot="687617">
              <a:off x="2078566" y="277757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0" name="下矢印 429"/>
            <p:cNvSpPr/>
            <p:nvPr/>
          </p:nvSpPr>
          <p:spPr>
            <a:xfrm rot="1153134">
              <a:off x="2879157" y="302461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1" name="下矢印 430"/>
            <p:cNvSpPr/>
            <p:nvPr/>
          </p:nvSpPr>
          <p:spPr>
            <a:xfrm rot="1907133">
              <a:off x="3589847" y="3570942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2" name="フリーフォーム 431"/>
            <p:cNvSpPr/>
            <p:nvPr/>
          </p:nvSpPr>
          <p:spPr>
            <a:xfrm>
              <a:off x="1895590" y="1834023"/>
              <a:ext cx="2444443" cy="1267381"/>
            </a:xfrm>
            <a:custGeom>
              <a:avLst/>
              <a:gdLst>
                <a:gd name="connsiteX0" fmla="*/ 0 w 2292439"/>
                <a:gd name="connsiteY0" fmla="*/ 12540 h 682241"/>
                <a:gd name="connsiteX1" fmla="*/ 1133341 w 2292439"/>
                <a:gd name="connsiteY1" fmla="*/ 89813 h 682241"/>
                <a:gd name="connsiteX2" fmla="*/ 2292439 w 2292439"/>
                <a:gd name="connsiteY2" fmla="*/ 682241 h 682241"/>
                <a:gd name="connsiteX0" fmla="*/ 0 w 2292439"/>
                <a:gd name="connsiteY0" fmla="*/ 1253 h 670954"/>
                <a:gd name="connsiteX1" fmla="*/ 592428 w 2292439"/>
                <a:gd name="connsiteY1" fmla="*/ 258830 h 670954"/>
                <a:gd name="connsiteX2" fmla="*/ 2292439 w 2292439"/>
                <a:gd name="connsiteY2" fmla="*/ 670954 h 670954"/>
                <a:gd name="connsiteX0" fmla="*/ 0 w 2369712"/>
                <a:gd name="connsiteY0" fmla="*/ 873 h 747847"/>
                <a:gd name="connsiteX1" fmla="*/ 669701 w 2369712"/>
                <a:gd name="connsiteY1" fmla="*/ 335723 h 747847"/>
                <a:gd name="connsiteX2" fmla="*/ 2369712 w 2369712"/>
                <a:gd name="connsiteY2" fmla="*/ 747847 h 747847"/>
                <a:gd name="connsiteX0" fmla="*/ 0 w 2369712"/>
                <a:gd name="connsiteY0" fmla="*/ 0 h 746974"/>
                <a:gd name="connsiteX1" fmla="*/ 669701 w 2369712"/>
                <a:gd name="connsiteY1" fmla="*/ 334850 h 746974"/>
                <a:gd name="connsiteX2" fmla="*/ 2369712 w 2369712"/>
                <a:gd name="connsiteY2" fmla="*/ 746974 h 746974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395470"/>
                <a:gd name="connsiteY0" fmla="*/ 0 h 1171976"/>
                <a:gd name="connsiteX1" fmla="*/ 772732 w 2395470"/>
                <a:gd name="connsiteY1" fmla="*/ 579548 h 1171976"/>
                <a:gd name="connsiteX2" fmla="*/ 2395470 w 2395470"/>
                <a:gd name="connsiteY2" fmla="*/ 1171976 h 1171976"/>
                <a:gd name="connsiteX0" fmla="*/ 0 w 2421228"/>
                <a:gd name="connsiteY0" fmla="*/ 0 h 1094703"/>
                <a:gd name="connsiteX1" fmla="*/ 772732 w 2421228"/>
                <a:gd name="connsiteY1" fmla="*/ 579548 h 1094703"/>
                <a:gd name="connsiteX2" fmla="*/ 2421228 w 2421228"/>
                <a:gd name="connsiteY2" fmla="*/ 1094703 h 1094703"/>
                <a:gd name="connsiteX0" fmla="*/ 0 w 2421228"/>
                <a:gd name="connsiteY0" fmla="*/ 0 h 1094703"/>
                <a:gd name="connsiteX1" fmla="*/ 746974 w 2421228"/>
                <a:gd name="connsiteY1" fmla="*/ 476517 h 1094703"/>
                <a:gd name="connsiteX2" fmla="*/ 2421228 w 2421228"/>
                <a:gd name="connsiteY2" fmla="*/ 1094703 h 1094703"/>
                <a:gd name="connsiteX0" fmla="*/ 0 w 2408349"/>
                <a:gd name="connsiteY0" fmla="*/ 0 h 1159097"/>
                <a:gd name="connsiteX1" fmla="*/ 734095 w 2408349"/>
                <a:gd name="connsiteY1" fmla="*/ 540911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4443" h="1267381">
                  <a:moveTo>
                    <a:pt x="0" y="0"/>
                  </a:moveTo>
                  <a:cubicBezTo>
                    <a:pt x="195330" y="227527"/>
                    <a:pt x="339143" y="377778"/>
                    <a:pt x="721216" y="489395"/>
                  </a:cubicBezTo>
                  <a:cubicBezTo>
                    <a:pt x="1103289" y="601012"/>
                    <a:pt x="1964083" y="978849"/>
                    <a:pt x="2444443" y="1267381"/>
                  </a:cubicBezTo>
                </a:path>
              </a:pathLst>
            </a:custGeom>
            <a:noFill/>
            <a:ln w="57150" cap="flat" cmpd="sng" algn="ctr">
              <a:solidFill>
                <a:srgbClr val="549E39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3" name="テキスト ボックス 432"/>
            <p:cNvSpPr txBox="1"/>
            <p:nvPr/>
          </p:nvSpPr>
          <p:spPr>
            <a:xfrm>
              <a:off x="1537082" y="1328765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90500">
                      <a:srgbClr val="FFCACB">
                        <a:alpha val="94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  <a:cs typeface="+mn-cs"/>
                </a:rPr>
                <a:t>high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90500">
                    <a:srgbClr val="FFCACB">
                      <a:alpha val="94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4" name="テキスト ボックス 433"/>
            <p:cNvSpPr txBox="1"/>
            <p:nvPr/>
          </p:nvSpPr>
          <p:spPr>
            <a:xfrm>
              <a:off x="3924332" y="3067060"/>
              <a:ext cx="724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90500">
                      <a:srgbClr val="FFCACB">
                        <a:alpha val="94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  <a:cs typeface="+mn-cs"/>
                </a:rPr>
                <a:t>low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90500">
                    <a:srgbClr val="FFCACB">
                      <a:alpha val="94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5" name="テキスト ボックス 434"/>
            <p:cNvSpPr txBox="1"/>
            <p:nvPr/>
          </p:nvSpPr>
          <p:spPr>
            <a:xfrm rot="1279305">
              <a:off x="2211042" y="2019918"/>
              <a:ext cx="22862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90500">
                      <a:srgbClr val="FFCACB">
                        <a:alpha val="94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  <a:cs typeface="+mn-cs"/>
                </a:rPr>
                <a:t>beam energy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90500">
                    <a:srgbClr val="FFCACB">
                      <a:alpha val="94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6" name="下矢印 435"/>
            <p:cNvSpPr/>
            <p:nvPr/>
          </p:nvSpPr>
          <p:spPr>
            <a:xfrm rot="209270">
              <a:off x="1378803" y="2298190"/>
              <a:ext cx="454100" cy="1292415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7" name="下矢印 436"/>
            <p:cNvSpPr/>
            <p:nvPr/>
          </p:nvSpPr>
          <p:spPr>
            <a:xfrm rot="156018">
              <a:off x="1253328" y="1869066"/>
              <a:ext cx="454100" cy="1685735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1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83177" y="975360"/>
            <a:ext cx="8325394" cy="2664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37057" cy="58477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Thermal Fluctuations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4897443" y="2312401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63688" y="1656893"/>
            <a:ext cx="2138046" cy="1696833"/>
          </a:xfrm>
          <a:prstGeom prst="rect">
            <a:avLst/>
          </a:prstGeom>
          <a:solidFill>
            <a:srgbClr val="9FB8CD"/>
          </a:solidFill>
          <a:ln w="1905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764339" y="1841559"/>
            <a:ext cx="0" cy="151216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7" name="テキスト ボックス 6"/>
          <p:cNvSpPr txBox="1"/>
          <p:nvPr/>
        </p:nvSpPr>
        <p:spPr>
          <a:xfrm>
            <a:off x="4836408" y="165689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P(N)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643376" y="3183183"/>
            <a:ext cx="220900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9" name="直線コネクタ 8"/>
          <p:cNvCxnSpPr/>
          <p:nvPr/>
        </p:nvCxnSpPr>
        <p:spPr>
          <a:xfrm flipV="1">
            <a:off x="5747879" y="2026225"/>
            <a:ext cx="0" cy="11569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0" name="正方形/長方形 9"/>
          <p:cNvSpPr/>
          <p:nvPr/>
        </p:nvSpPr>
        <p:spPr>
          <a:xfrm>
            <a:off x="2460452" y="2182145"/>
            <a:ext cx="798472" cy="713006"/>
          </a:xfrm>
          <a:prstGeom prst="rect">
            <a:avLst/>
          </a:prstGeom>
          <a:solidFill>
            <a:srgbClr val="9FB8CD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52540" y="256786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BE0E3">
                    <a:lumMod val="25000"/>
                  </a:srgbClr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V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BBE0E3">
                  <a:lumMod val="25000"/>
                </a:srgbClr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76476" y="228947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90594" y="270926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457217" y="2746332"/>
            <a:ext cx="61912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64" y="2391095"/>
            <a:ext cx="221955" cy="18467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07673" y="1124744"/>
            <a:ext cx="772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Observables are fluctuating even in an equilibrated medium.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034239" y="6306174"/>
            <a:ext cx="3927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Review: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, MK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PPNP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90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(’16)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0821" y="4053965"/>
            <a:ext cx="7617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Phase transition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Large fluctuation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 smtClean="0">
                <a:sym typeface="Wingdings" panose="05000000000000000000" pitchFamily="2" charset="2"/>
              </a:rPr>
              <a:t>Non-Gaussian fluctuations</a:t>
            </a:r>
            <a:r>
              <a:rPr lang="en-US" altLang="ja-JP" sz="2400" dirty="0" smtClean="0">
                <a:sym typeface="Wingdings" panose="05000000000000000000" pitchFamily="2" charset="2"/>
              </a:rPr>
              <a:t>: good observables of QCD-CP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75936" y="4884962"/>
            <a:ext cx="5771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Stephanov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PRL</a:t>
            </a:r>
            <a:r>
              <a:rPr lang="en-US" altLang="ja-JP" sz="2000" dirty="0" smtClean="0">
                <a:solidFill>
                  <a:srgbClr val="002060"/>
                </a:solidFill>
              </a:rPr>
              <a:t> (2009);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Ejiri</a:t>
            </a:r>
            <a:r>
              <a:rPr lang="en-US" altLang="ja-JP" sz="2000" dirty="0" smtClean="0">
                <a:solidFill>
                  <a:srgbClr val="002060"/>
                </a:solidFill>
              </a:rPr>
              <a:t>, MK, PRL (2009)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09438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3375254" y="5648305"/>
            <a:ext cx="3284978" cy="11431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Event-by-Event Fluctuations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239143"/>
            <a:ext cx="820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Fluctuations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2066945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803249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96905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96905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73303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72418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79343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655751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98924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546040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79113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632160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5645366" y="1988766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曲折矢印 2"/>
          <p:cNvSpPr/>
          <p:nvPr/>
        </p:nvSpPr>
        <p:spPr>
          <a:xfrm rot="10800000">
            <a:off x="6786812" y="5670565"/>
            <a:ext cx="864096" cy="782770"/>
          </a:xfrm>
          <a:prstGeom prst="bentArrow">
            <a:avLst>
              <a:gd name="adj1" fmla="val 31314"/>
              <a:gd name="adj2" fmla="val 32893"/>
              <a:gd name="adj3" fmla="val 34472"/>
              <a:gd name="adj4" fmla="val 353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2237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90" y="6254510"/>
            <a:ext cx="2927506" cy="4148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59202" y="5670211"/>
            <a:ext cx="151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24884" y="792871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Review: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, MK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PPNP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90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(2016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25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94" y="791437"/>
            <a:ext cx="4392488" cy="41497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88866" cy="584775"/>
          </a:xfrm>
        </p:spPr>
        <p:txBody>
          <a:bodyPr/>
          <a:lstStyle/>
          <a:p>
            <a:r>
              <a:rPr kumimoji="1" lang="en-US" altLang="ja-JP" dirty="0" smtClean="0"/>
              <a:t> Higher-Order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53648" y="48488"/>
            <a:ext cx="1722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 Collab.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2010~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9574" y="4941168"/>
            <a:ext cx="603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Enhanement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in non-Gaussian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has been </a:t>
            </a: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observed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18" y="1152211"/>
            <a:ext cx="3232616" cy="372888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75" y="2231597"/>
            <a:ext cx="792088" cy="41949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7" y="3369786"/>
            <a:ext cx="792088" cy="42083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82" y="3736779"/>
            <a:ext cx="792088" cy="41949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49853"/>
            <a:ext cx="792088" cy="420838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5855389" y="986712"/>
            <a:ext cx="677997" cy="10856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2429828">
            <a:off x="5490472" y="685173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Enhancement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95094" y="6082331"/>
            <a:ext cx="65229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Have we measured critical fluctuations?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37230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-252536" y="1441919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Detector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9" name="フリーフォーム 28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015745"/>
            <a:ext cx="517647" cy="36626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694089" y="3158219"/>
            <a:ext cx="44067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Particle-number fluctuations</a:t>
            </a:r>
          </a:p>
          <a:p>
            <a:pPr lvl="0"/>
            <a:r>
              <a:rPr lang="en-US" altLang="ja-JP" sz="2800" dirty="0">
                <a:solidFill>
                  <a:prstClr val="black"/>
                </a:solidFill>
              </a:rPr>
              <a:t>in </a:t>
            </a:r>
            <a:r>
              <a:rPr lang="en-US" altLang="ja-JP" sz="2800" dirty="0" smtClean="0">
                <a:solidFill>
                  <a:prstClr val="black"/>
                </a:solidFill>
              </a:rPr>
              <a:t>a phase space </a:t>
            </a: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continue to </a:t>
            </a:r>
          </a:p>
          <a:p>
            <a:pPr lvl="0"/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change during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the time </a:t>
            </a:r>
          </a:p>
          <a:p>
            <a:pPr lvl="0"/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evolution.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8" name="二等辺三角形 67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69" name="グループ化 68"/>
          <p:cNvGrpSpPr/>
          <p:nvPr/>
        </p:nvGrpSpPr>
        <p:grpSpPr>
          <a:xfrm>
            <a:off x="1572307" y="4663354"/>
            <a:ext cx="2952328" cy="2160240"/>
            <a:chOff x="4637049" y="3851642"/>
            <a:chExt cx="2952328" cy="2160240"/>
          </a:xfrm>
        </p:grpSpPr>
        <p:sp>
          <p:nvSpPr>
            <p:cNvPr id="70" name="四角形吹き出し 69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67010"/>
                <a:gd name="adj2" fmla="val -6278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5464161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5608176" y="5363810"/>
              <a:ext cx="144015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5752193" y="5269414"/>
              <a:ext cx="144016" cy="23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896209" y="4822324"/>
              <a:ext cx="144016" cy="685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6184241" y="4318268"/>
              <a:ext cx="144016" cy="1189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6328257" y="5038348"/>
              <a:ext cx="144016" cy="469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6616289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6760305" y="5462106"/>
              <a:ext cx="1440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82" name="直線矢印コネクタ 81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85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86" name="フリーフォーム 85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4132" y="21814"/>
            <a:ext cx="3029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Asakawa, Heinz, </a:t>
            </a:r>
            <a:r>
              <a:rPr kumimoji="1" lang="de-DE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Muller (2000)</a:t>
            </a:r>
            <a:endParaRPr kumimoji="1" lang="de-DE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Jeon, </a:t>
            </a:r>
            <a:r>
              <a:rPr kumimoji="1" lang="de-DE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Koch (2000)</a:t>
            </a:r>
            <a:endParaRPr kumimoji="1" lang="de-DE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Shuryak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Stephanov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(2001)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Hadronic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3275856" y="764704"/>
            <a:ext cx="2952328" cy="2160240"/>
            <a:chOff x="4785434" y="1196752"/>
            <a:chExt cx="2952328" cy="2160240"/>
          </a:xfrm>
        </p:grpSpPr>
        <p:sp>
          <p:nvSpPr>
            <p:cNvPr id="33" name="四角形吹き出し 32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90926"/>
                <a:gd name="adj2" fmla="val -9127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47" name="直線矢印コネクタ 46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sp>
        <p:nvSpPr>
          <p:cNvPr id="4" name="テキスト ボックス 3"/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QGP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5910" y="1743541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i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4000" i="1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1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8" y="2266171"/>
            <a:ext cx="7297544" cy="41151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57694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Effect of D</a:t>
            </a:r>
            <a:r>
              <a:rPr kumimoji="1" lang="en-US" altLang="ja-JP" dirty="0" smtClean="0"/>
              <a:t>ynamical Evolution  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107227" y="1484784"/>
            <a:ext cx="6543055" cy="1845847"/>
            <a:chOff x="2107227" y="1484784"/>
            <a:chExt cx="6543055" cy="1845847"/>
          </a:xfrm>
        </p:grpSpPr>
        <p:sp>
          <p:nvSpPr>
            <p:cNvPr id="8" name="角丸四角形 7"/>
            <p:cNvSpPr/>
            <p:nvPr/>
          </p:nvSpPr>
          <p:spPr>
            <a:xfrm>
              <a:off x="2960914" y="1484784"/>
              <a:ext cx="5547360" cy="1563216"/>
            </a:xfrm>
            <a:prstGeom prst="roundRect">
              <a:avLst>
                <a:gd name="adj" fmla="val 12042"/>
              </a:avLst>
            </a:prstGeom>
            <a:solidFill>
              <a:schemeClr val="lt1">
                <a:alpha val="82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3094660" y="1512465"/>
              <a:ext cx="16898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Growth</a:t>
              </a: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275857" y="1993512"/>
              <a:ext cx="5374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400" dirty="0" smtClean="0">
                  <a:solidFill>
                    <a:prstClr val="black"/>
                  </a:solidFill>
                  <a:latin typeface="Arial"/>
                  <a:ea typeface="ＭＳ Ｐゴシック"/>
                </a:rPr>
                <a:t>Growth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of the</a:t>
              </a:r>
              <a:r>
                <a:rPr kumimoji="1" lang="en-US" altLang="ja-JP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c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ritical fluctuation is limited by the critical slowing down.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24" name="右矢印 23"/>
            <p:cNvSpPr/>
            <p:nvPr/>
          </p:nvSpPr>
          <p:spPr>
            <a:xfrm rot="19947490" flipH="1">
              <a:off x="2107227" y="2845999"/>
              <a:ext cx="1085928" cy="48463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990354" y="3215025"/>
            <a:ext cx="6517920" cy="1862072"/>
            <a:chOff x="1990354" y="3215025"/>
            <a:chExt cx="6517920" cy="1862072"/>
          </a:xfrm>
        </p:grpSpPr>
        <p:sp>
          <p:nvSpPr>
            <p:cNvPr id="12" name="角丸四角形 11"/>
            <p:cNvSpPr/>
            <p:nvPr/>
          </p:nvSpPr>
          <p:spPr>
            <a:xfrm>
              <a:off x="2960914" y="3215025"/>
              <a:ext cx="5547360" cy="1862072"/>
            </a:xfrm>
            <a:prstGeom prst="roundRect">
              <a:avLst>
                <a:gd name="adj" fmla="val 12042"/>
              </a:avLst>
            </a:prstGeom>
            <a:solidFill>
              <a:schemeClr val="lt1">
                <a:alpha val="82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069266" y="3244716"/>
              <a:ext cx="34627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Decay by diffusion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275855" y="3772579"/>
              <a:ext cx="5158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Fluctuations developed at CP are modified by the time evolution in later stage before observation.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" name="右矢印 24"/>
            <p:cNvSpPr/>
            <p:nvPr/>
          </p:nvSpPr>
          <p:spPr>
            <a:xfrm flipH="1">
              <a:off x="1990354" y="4051506"/>
              <a:ext cx="1211484" cy="48463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185851" y="6321473"/>
            <a:ext cx="6678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So far, these problems have not been studied seriously…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227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784181" y="5972988"/>
            <a:ext cx="7463308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385629" cy="584775"/>
          </a:xfrm>
        </p:spPr>
        <p:txBody>
          <a:bodyPr/>
          <a:lstStyle/>
          <a:p>
            <a:r>
              <a:rPr kumimoji="1" lang="en-US" altLang="ja-JP" dirty="0" smtClean="0"/>
              <a:t> Two Groups Working</a:t>
            </a:r>
            <a:r>
              <a:rPr lang="ja-JP" altLang="en-US" dirty="0"/>
              <a:t> </a:t>
            </a:r>
            <a:r>
              <a:rPr lang="en-US" altLang="ja-JP" dirty="0" smtClean="0"/>
              <a:t>Actively </a:t>
            </a:r>
            <a:r>
              <a:rPr kumimoji="1" lang="en-US" altLang="ja-JP" dirty="0" smtClean="0"/>
              <a:t>on Dynamics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255" y="1200367"/>
            <a:ext cx="1839695" cy="238936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27284" r="34097" b="26421"/>
          <a:stretch/>
        </p:blipFill>
        <p:spPr>
          <a:xfrm rot="5400000">
            <a:off x="1256782" y="1408675"/>
            <a:ext cx="2389360" cy="197274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84180" y="3849189"/>
            <a:ext cx="3334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err="1" smtClean="0"/>
              <a:t>Masakiyo</a:t>
            </a:r>
            <a:r>
              <a:rPr kumimoji="1" lang="en-US" altLang="ja-JP" sz="3200" dirty="0" smtClean="0"/>
              <a:t> Kitazawa</a:t>
            </a:r>
          </a:p>
          <a:p>
            <a:pPr algn="ctr"/>
            <a:r>
              <a:rPr lang="en-US" altLang="ja-JP" sz="2400" dirty="0" smtClean="0"/>
              <a:t>(Osaka University/KEK)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7279" y="3849189"/>
            <a:ext cx="32956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Marlene </a:t>
            </a:r>
            <a:r>
              <a:rPr kumimoji="1" lang="en-US" altLang="ja-JP" sz="3200" dirty="0" err="1" smtClean="0"/>
              <a:t>Nahrgang</a:t>
            </a:r>
            <a:endParaRPr kumimoji="1" lang="en-US" altLang="ja-JP" sz="3200" dirty="0" smtClean="0"/>
          </a:p>
          <a:p>
            <a:pPr algn="ctr"/>
            <a:r>
              <a:rPr lang="en-US" altLang="ja-JP" sz="2400" dirty="0" smtClean="0"/>
              <a:t>(SUBATECH)</a:t>
            </a:r>
            <a:endParaRPr kumimoji="1" lang="ja-JP" altLang="en-US" sz="2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l="10159" t="9561" r="54625" b="66454"/>
          <a:stretch/>
        </p:blipFill>
        <p:spPr>
          <a:xfrm>
            <a:off x="5448371" y="1200367"/>
            <a:ext cx="1973461" cy="2389360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972787" y="4818313"/>
            <a:ext cx="7274701" cy="1754326"/>
            <a:chOff x="972787" y="4818313"/>
            <a:chExt cx="7274701" cy="1754326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972787" y="4818313"/>
              <a:ext cx="2957349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Diffusion in Brownian model</a:t>
              </a:r>
            </a:p>
            <a:p>
              <a:pPr algn="ctr"/>
              <a:r>
                <a:rPr lang="en-US" altLang="ja-JP" dirty="0" smtClean="0"/>
                <a:t>2014~</a:t>
              </a:r>
            </a:p>
            <a:p>
              <a:pPr algn="ctr"/>
              <a:r>
                <a:rPr kumimoji="1" lang="en-US" altLang="ja-JP" dirty="0" smtClean="0"/>
                <a:t>Thermal blurring effects</a:t>
              </a:r>
            </a:p>
            <a:p>
              <a:pPr algn="ctr"/>
              <a:r>
                <a:rPr lang="en-US" altLang="ja-JP" dirty="0" smtClean="0"/>
                <a:t>2016</a:t>
              </a:r>
              <a:endParaRPr lang="en-US" altLang="ja-JP" dirty="0"/>
            </a:p>
            <a:p>
              <a:pPr algn="ctr"/>
              <a:r>
                <a:rPr lang="en-US" altLang="ja-JP" dirty="0"/>
                <a:t>S</a:t>
              </a:r>
              <a:r>
                <a:rPr lang="en-US" altLang="ja-JP" dirty="0" smtClean="0"/>
                <a:t>tochastic diffusion model</a:t>
              </a:r>
            </a:p>
            <a:p>
              <a:pPr algn="ctr"/>
              <a:r>
                <a:rPr kumimoji="1" lang="en-US" altLang="ja-JP" dirty="0" smtClean="0"/>
                <a:t>2017~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622713" y="4818313"/>
              <a:ext cx="362477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/>
                <a:t>C</a:t>
              </a:r>
              <a:r>
                <a:rPr kumimoji="1" lang="en-US" altLang="ja-JP" dirty="0" smtClean="0"/>
                <a:t>hiral fluid dynamics: model building</a:t>
              </a:r>
            </a:p>
            <a:p>
              <a:pPr algn="ctr"/>
              <a:r>
                <a:rPr kumimoji="1" lang="en-US" altLang="ja-JP" dirty="0" smtClean="0"/>
                <a:t>2011~</a:t>
              </a:r>
            </a:p>
            <a:p>
              <a:pPr algn="ctr"/>
              <a:r>
                <a:rPr kumimoji="1" lang="en-US" altLang="ja-JP" dirty="0" smtClean="0"/>
                <a:t>chiral fluid dynamics: applications</a:t>
              </a:r>
            </a:p>
            <a:p>
              <a:pPr algn="ctr"/>
              <a:r>
                <a:rPr lang="en-US" altLang="ja-JP" dirty="0" smtClean="0"/>
                <a:t>2014~</a:t>
              </a:r>
            </a:p>
            <a:p>
              <a:pPr algn="ctr"/>
              <a:r>
                <a:rPr kumimoji="1" lang="en-US" altLang="ja-JP" dirty="0" smtClean="0"/>
                <a:t>diffusion of non-</a:t>
              </a:r>
              <a:r>
                <a:rPr kumimoji="1" lang="en-US" altLang="ja-JP" dirty="0" err="1" smtClean="0"/>
                <a:t>Gaussianity</a:t>
              </a:r>
              <a:endParaRPr kumimoji="1" lang="en-US" altLang="ja-JP" dirty="0" smtClean="0"/>
            </a:p>
            <a:p>
              <a:pPr algn="ctr"/>
              <a:r>
                <a:rPr lang="en-US" altLang="ja-JP" dirty="0" smtClean="0"/>
                <a:t>2018~</a:t>
              </a:r>
              <a:endParaRPr kumimoji="1" lang="ja-JP" altLang="en-US" dirty="0"/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5" y="1083332"/>
            <a:ext cx="1149531" cy="7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06" y="1083332"/>
            <a:ext cx="1151457" cy="7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369665" y="1849494"/>
            <a:ext cx="93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Osaka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14282" y="1849493"/>
            <a:ext cx="106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Nantes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888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57694" cy="584775"/>
          </a:xfrm>
        </p:spPr>
        <p:txBody>
          <a:bodyPr/>
          <a:lstStyle/>
          <a:p>
            <a:r>
              <a:rPr kumimoji="1" lang="en-US" altLang="ja-JP" dirty="0" smtClean="0"/>
              <a:t> Stochastic Diffusion Equation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3284984"/>
            <a:ext cx="537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Stochastic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diffusion equation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043608" y="1602540"/>
            <a:ext cx="3384376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043608" y="3944736"/>
            <a:ext cx="5256584" cy="14277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60760"/>
            <a:ext cx="4859437" cy="59965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&#10;\end{align*}&lt;/body&gt;&#10;  &lt;fcolor&gt;FF000000&lt;/fcolor&gt;&#10;  &lt;bcolor&gt;FFFFFFFF&lt;/bcolor&gt;&#10;  &lt;transparent&gt;True&lt;/transparent&gt;&#10;  &lt;resolution&gt;1800&lt;/resolution&gt;&#10;  &lt;imageh&gt;315&lt;/imageh&gt;&#10;  &lt;imagew&gt;1340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09599"/>
            <a:ext cx="2526832" cy="59399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7544" y="980728"/>
            <a:ext cx="352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Diffusion equation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99992" y="1620399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Describe a relaxation of a conserved density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toward uniform state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without fluctuation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56185" y="4160759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75656" y="5600921"/>
            <a:ext cx="6769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Describe a relaxation toward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fluctuating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uniform state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Only Gaussian fluctuations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\langle \xi(\eta_1)\xi(\eta_2) \rangle \sim \chi \delta(\eta_1-\eta_2)&#10;\end{align*}&lt;/body&gt;&#10;  &lt;fcolor&gt;FF000000&lt;/fcolor&gt;&#10;  &lt;bcolor&gt;FFFFFFFF&lt;/bcolor&gt;&#10;  &lt;transparent&gt;True&lt;/transparent&gt;&#10;  &lt;resolution&gt;1800&lt;/resolution&gt;&#10;  &lt;imageh&gt;250&lt;/imageh&gt;&#10;  &lt;imagew&gt;281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84" y="4920535"/>
            <a:ext cx="3399831" cy="30151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902259" y="6483350"/>
            <a:ext cx="4271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Review: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Asakawa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MK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PPNP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90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(2016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0192" y="842915"/>
            <a:ext cx="282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MK, et al</a:t>
            </a:r>
            <a:r>
              <a:rPr lang="en-US" altLang="ja-JP" sz="2000" dirty="0">
                <a:solidFill>
                  <a:srgbClr val="002060"/>
                </a:solidFill>
              </a:rPr>
              <a:t>. </a:t>
            </a:r>
            <a:endParaRPr lang="en-US" altLang="ja-JP" sz="2000" dirty="0" smtClean="0">
              <a:solidFill>
                <a:srgbClr val="002060"/>
              </a:solidFill>
            </a:endParaRP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PR</a:t>
            </a:r>
            <a:r>
              <a:rPr lang="en-US" altLang="ja-JP" sz="2000" b="1" dirty="0" smtClean="0">
                <a:solidFill>
                  <a:srgbClr val="002060"/>
                </a:solidFill>
              </a:rPr>
              <a:t>D95</a:t>
            </a:r>
            <a:r>
              <a:rPr lang="en-US" altLang="ja-JP" sz="2000" dirty="0" smtClean="0">
                <a:solidFill>
                  <a:srgbClr val="002060"/>
                </a:solidFill>
              </a:rPr>
              <a:t>, 064905 (2017)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849" y="65410"/>
            <a:ext cx="1149531" cy="7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9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785284" cy="584775"/>
          </a:xfrm>
        </p:spPr>
        <p:txBody>
          <a:bodyPr/>
          <a:lstStyle/>
          <a:p>
            <a:r>
              <a:rPr kumimoji="1" lang="en-US" altLang="ja-JP" dirty="0" smtClean="0"/>
              <a:t> Evolution of Fluctuation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90"/>
          <a:stretch/>
        </p:blipFill>
        <p:spPr>
          <a:xfrm>
            <a:off x="0" y="2391361"/>
            <a:ext cx="3463381" cy="27775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8862"/>
          <a:stretch/>
        </p:blipFill>
        <p:spPr>
          <a:xfrm>
            <a:off x="3953691" y="2261544"/>
            <a:ext cx="5204864" cy="38567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7490"/>
          <a:stretch/>
        </p:blipFill>
        <p:spPr>
          <a:xfrm>
            <a:off x="3875314" y="2261544"/>
            <a:ext cx="5283240" cy="385673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/>
          <a:srcRect l="8404"/>
          <a:stretch/>
        </p:blipFill>
        <p:spPr>
          <a:xfrm>
            <a:off x="3927566" y="2261544"/>
            <a:ext cx="5230987" cy="38567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/>
          <a:srcRect l="9167"/>
          <a:stretch/>
        </p:blipFill>
        <p:spPr>
          <a:xfrm>
            <a:off x="3971109" y="2261544"/>
            <a:ext cx="5187446" cy="38567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/>
          <a:srcRect l="7795"/>
          <a:stretch/>
        </p:blipFill>
        <p:spPr>
          <a:xfrm>
            <a:off x="3892731" y="2261544"/>
            <a:ext cx="5265824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8"/>
          <a:srcRect l="7922"/>
          <a:stretch/>
        </p:blipFill>
        <p:spPr>
          <a:xfrm>
            <a:off x="3901440" y="2254516"/>
            <a:ext cx="5274770" cy="386376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5248" y="3787579"/>
            <a:ext cx="3128833" cy="3363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テキスト ボックス 12"/>
          <p:cNvSpPr txBox="1"/>
          <p:nvPr/>
        </p:nvSpPr>
        <p:spPr>
          <a:xfrm>
            <a:off x="1532975" y="917094"/>
            <a:ext cx="604203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Solve the time evolution </a:t>
            </a:r>
            <a:r>
              <a:rPr kumimoji="1" lang="en-US" altLang="ja-JP" sz="2800" b="1" dirty="0" smtClean="0"/>
              <a:t>analytically</a:t>
            </a:r>
          </a:p>
          <a:p>
            <a:pPr algn="ctr"/>
            <a:r>
              <a:rPr kumimoji="1" lang="en-US" altLang="ja-JP" sz="2800" dirty="0" smtClean="0"/>
              <a:t>for Gaussian fluctuations</a:t>
            </a:r>
            <a:endParaRPr kumimoji="1" lang="ja-JP" altLang="en-US" sz="28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861063" y="4557129"/>
            <a:ext cx="3385863" cy="2145361"/>
            <a:chOff x="2861063" y="4557129"/>
            <a:chExt cx="3385863" cy="2145361"/>
          </a:xfrm>
        </p:grpSpPr>
        <p:sp>
          <p:nvSpPr>
            <p:cNvPr id="14" name="上矢印 13"/>
            <p:cNvSpPr/>
            <p:nvPr/>
          </p:nvSpPr>
          <p:spPr>
            <a:xfrm rot="1057936">
              <a:off x="4876385" y="4557129"/>
              <a:ext cx="612908" cy="1613698"/>
            </a:xfrm>
            <a:prstGeom prst="upArrow">
              <a:avLst>
                <a:gd name="adj1" fmla="val 50000"/>
                <a:gd name="adj2" fmla="val 65693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861063" y="5871493"/>
              <a:ext cx="3385863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N</a:t>
              </a:r>
              <a:r>
                <a:rPr kumimoji="1" lang="en-US" altLang="ja-JP" sz="2400" dirty="0" smtClean="0"/>
                <a:t>on-monotonic </a:t>
              </a:r>
              <a:r>
                <a:rPr kumimoji="1" lang="en-US" altLang="ja-JP" sz="2400" dirty="0" err="1" smtClean="0">
                  <a:latin typeface="Symbol" panose="05050102010706020507" pitchFamily="18" charset="2"/>
                </a:rPr>
                <a:t>D</a:t>
              </a:r>
              <a:r>
                <a:rPr kumimoji="1" lang="en-US" altLang="ja-JP" sz="2400" dirty="0" err="1" smtClean="0"/>
                <a:t>y</a:t>
              </a:r>
              <a:r>
                <a:rPr kumimoji="1" lang="en-US" altLang="ja-JP" sz="2400" dirty="0" smtClean="0"/>
                <a:t> dep.</a:t>
              </a:r>
            </a:p>
            <a:p>
              <a:r>
                <a:rPr lang="en-US" altLang="ja-JP" sz="2400" dirty="0" smtClean="0"/>
                <a:t>as a signal of QCD-CP</a:t>
              </a:r>
              <a:endParaRPr kumimoji="1" lang="en-US" altLang="ja-JP" sz="2400" dirty="0" smtClean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6246926" y="81421"/>
            <a:ext cx="282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MK, et al</a:t>
            </a:r>
            <a:r>
              <a:rPr lang="en-US" altLang="ja-JP" sz="2000" dirty="0">
                <a:solidFill>
                  <a:srgbClr val="002060"/>
                </a:solidFill>
              </a:rPr>
              <a:t>. </a:t>
            </a:r>
            <a:endParaRPr lang="en-US" altLang="ja-JP" sz="2000" dirty="0" smtClean="0">
              <a:solidFill>
                <a:srgbClr val="002060"/>
              </a:solidFill>
            </a:endParaRP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PR</a:t>
            </a:r>
            <a:r>
              <a:rPr lang="en-US" altLang="ja-JP" sz="2000" b="1" dirty="0" smtClean="0">
                <a:solidFill>
                  <a:srgbClr val="002060"/>
                </a:solidFill>
              </a:rPr>
              <a:t>D95</a:t>
            </a:r>
            <a:r>
              <a:rPr lang="en-US" altLang="ja-JP" sz="2000" dirty="0" smtClean="0">
                <a:solidFill>
                  <a:srgbClr val="002060"/>
                </a:solidFill>
              </a:rPr>
              <a:t>, 064905 (2017)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976845" y="2391360"/>
            <a:ext cx="696686" cy="3779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46" y="917094"/>
            <a:ext cx="1149531" cy="7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9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278" y="2356448"/>
            <a:ext cx="3269412" cy="42878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925020" cy="584775"/>
          </a:xfrm>
        </p:spPr>
        <p:txBody>
          <a:bodyPr/>
          <a:lstStyle/>
          <a:p>
            <a:r>
              <a:rPr kumimoji="1" lang="en-US" altLang="ja-JP" dirty="0" smtClean="0"/>
              <a:t> Extension to 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730173" y="880671"/>
            <a:ext cx="4746219" cy="9508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98" y="1096696"/>
            <a:ext cx="4182556" cy="516124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198875" y="2431973"/>
            <a:ext cx="5651985" cy="18003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076561" y="1060644"/>
            <a:ext cx="1112860" cy="57868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\frac{\delta F(n)}{\delta n} + \partial_\eta \xi(\eta,\tau)&#10;\end{align*}&lt;/body&gt;&#10;  &lt;fcolor&gt;FF000000&lt;/fcolor&gt;&#10;  &lt;bcolor&gt;FFFFFFFF&lt;/bcolor&gt;&#10;  &lt;transparent&gt;True&lt;/transparent&gt;&#10;  &lt;resolution&gt;1800&lt;/resolution&gt;&#10;  &lt;imageh&gt;528&lt;/imageh&gt;&#10;  &lt;imagew&gt;314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6" y="2565776"/>
            <a:ext cx="5242742" cy="88018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43180" y="955466"/>
            <a:ext cx="2876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Nahrgang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Bluhm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et al.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arXiv:1804.05728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1534" y="4832845"/>
            <a:ext cx="492987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Solve the time evolution </a:t>
            </a:r>
            <a:r>
              <a:rPr kumimoji="1" lang="en-US" altLang="ja-JP" sz="2800" b="1" dirty="0" smtClean="0"/>
              <a:t>stochastically </a:t>
            </a:r>
            <a:r>
              <a:rPr lang="en-US" altLang="ja-JP" sz="2800" dirty="0" smtClean="0"/>
              <a:t>including </a:t>
            </a:r>
          </a:p>
          <a:p>
            <a:pPr algn="ctr"/>
            <a:r>
              <a:rPr lang="en-US" altLang="ja-JP" sz="2800" b="1" dirty="0" smtClean="0"/>
              <a:t>non-Gaussian</a:t>
            </a:r>
            <a:r>
              <a:rPr lang="en-US" altLang="ja-JP" sz="2800" dirty="0" smtClean="0"/>
              <a:t> fluctuations</a:t>
            </a:r>
            <a:endParaRPr kumimoji="1" lang="ja-JP" altLang="en-US" sz="2800" dirty="0"/>
          </a:p>
        </p:txBody>
      </p:sp>
      <p:pic>
        <p:nvPicPr>
          <p:cNvPr id="6" name="TexTeXPicture" descr="&lt;?xml version=&quot;1.0&quot; encoding=&quot;utf-16&quot;?&gt;&#10;&lt;TeXTeX&gt;&#10;  &lt;preamble&gt;\documentclass{article}&#10;\usepackage{amsmath}&#10;\pagestyle{empty}&lt;/preamble&gt;&#10;  &lt;body&gt;\begin{align*} &#10;F(n) = n^2 + a n^3 + b n^4 + c n^6&#10;\end{align*}&lt;/body&gt;&#10;  &lt;fcolor&gt;FF000000&lt;/fcolor&gt;&#10;  &lt;bcolor&gt;FFFFFFFF&lt;/bcolor&gt;&#10;  &lt;transparent&gt;True&lt;/transparent&gt;&#10;  &lt;resolution&gt;1800&lt;/resolution&gt;&#10;  &lt;imageh&gt;281&lt;/imageh&gt;&#10;  &lt;imagew&gt;314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80" y="3669711"/>
            <a:ext cx="3790589" cy="338897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601943" y="2511794"/>
            <a:ext cx="2038239" cy="1056852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368731" y="1663352"/>
            <a:ext cx="577743" cy="851891"/>
          </a:xfrm>
          <a:prstGeom prst="downArrow">
            <a:avLst/>
          </a:prstGeom>
          <a:solidFill>
            <a:srgbClr val="FF000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67775" y="1863080"/>
            <a:ext cx="3620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Include non-linear effects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72" y="114509"/>
            <a:ext cx="1151457" cy="7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2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sp>
        <p:nvSpPr>
          <p:cNvPr id="212" name="正方形/長方形 211"/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3" name="円/楕円 646"/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4" name="円弧 213"/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16" name="直線矢印コネクタ 215"/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17" name="直線矢印コネクタ 216"/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18" name="円/楕円 654"/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9" name="円/楕円 655"/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0" name="円/楕円 656"/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1" name="円/楕円 657"/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2" name="円/楕円 658"/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3" name="円/楕円 659"/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4" name="円/楕円 660"/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" name="円/楕円 661"/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62"/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63"/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64"/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65"/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66"/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7"/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8"/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テキスト ボックス 93"/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b="1" i="1" dirty="0" smtClean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34" name="テキスト ボックス 94"/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 smtClean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35" name="線吹き出し 2 (枠付き) 234"/>
          <p:cNvSpPr>
            <a:spLocks/>
          </p:cNvSpPr>
          <p:nvPr/>
        </p:nvSpPr>
        <p:spPr bwMode="auto">
          <a:xfrm>
            <a:off x="1703508" y="6091556"/>
            <a:ext cx="1839912" cy="322262"/>
          </a:xfrm>
          <a:prstGeom prst="borderCallout2">
            <a:avLst>
              <a:gd name="adj1" fmla="val 29298"/>
              <a:gd name="adj2" fmla="val -1074"/>
              <a:gd name="adj3" fmla="val 29298"/>
              <a:gd name="adj4" fmla="val -11746"/>
              <a:gd name="adj5" fmla="val -27520"/>
              <a:gd name="adj6" fmla="val -1174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Our Universe</a:t>
            </a:r>
            <a:endParaRPr kumimoji="0" lang="ja-JP" altLang="en-US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6" name="円/楕円 672"/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73"/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74"/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75"/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円/楕円 676"/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1" name="円/楕円 677"/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2" name="円/楕円 678"/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9"/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80"/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81"/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82"/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83"/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84"/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85"/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6"/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7"/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8"/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9"/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90"/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91"/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92"/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93"/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94"/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95"/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6"/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7"/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8"/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9"/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700"/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701"/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702"/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703"/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704"/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705"/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6"/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7"/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8"/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9"/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10"/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11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12"/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13"/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14"/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15"/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6"/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7"/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8"/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9"/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20"/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21"/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22"/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23"/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24"/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25"/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6"/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7"/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8"/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9"/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30"/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31"/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32"/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33"/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34"/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35"/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6"/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7"/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8"/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9"/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40"/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41"/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42"/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43"/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44"/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45"/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6"/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7"/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8"/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9"/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50"/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51"/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52"/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53"/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54"/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55"/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6"/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7"/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8"/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9"/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60"/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61"/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62"/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63"/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64"/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65"/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6"/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7"/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8"/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9"/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70"/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71"/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72"/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73"/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74"/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75"/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6"/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7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8"/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9"/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80"/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81"/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82"/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83"/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84"/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85"/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6"/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7"/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8"/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9"/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90"/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91"/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92"/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93"/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94"/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95"/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6"/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7"/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8"/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9"/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800"/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801"/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802"/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803"/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804"/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805"/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6"/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7"/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8"/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9"/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10"/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11"/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12"/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13"/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14"/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15"/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6"/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7"/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8"/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9"/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20"/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21"/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22"/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23"/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24"/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25"/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6"/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7"/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8"/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9"/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30"/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31"/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32"/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33"/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34"/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35"/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6"/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7"/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8"/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テキスト ボックス 402"/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4" name="テキスト ボックス 403"/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5" name="テキスト ボックス 404"/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08" name="円/楕円 844"/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円/楕円 845"/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0" name="円/楕円 846"/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1" name="円/楕円 847"/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2" name="円/楕円 848"/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9"/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50"/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51"/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52"/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53"/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正方形/長方形 417"/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フリーフォーム 418"/>
          <p:cNvSpPr/>
          <p:nvPr/>
        </p:nvSpPr>
        <p:spPr>
          <a:xfrm>
            <a:off x="3430452" y="431263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0" name="テキスト ボックス 419"/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</a:t>
            </a: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1" name="テキスト ボックス 420"/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</a:t>
            </a:r>
            <a:endParaRPr kumimoji="1" lang="ja-JP" altLang="en-US" sz="2800" dirty="0"/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29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402989" cy="584775"/>
          </a:xfrm>
        </p:spPr>
        <p:txBody>
          <a:bodyPr/>
          <a:lstStyle/>
          <a:p>
            <a:r>
              <a:rPr kumimoji="1" lang="en-US" altLang="ja-JP" dirty="0" smtClean="0"/>
              <a:t> Activity in 2018: First-Order Transition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20" y="202991"/>
            <a:ext cx="1149531" cy="7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94" y="1089869"/>
            <a:ext cx="1151457" cy="7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16131"/>
            <a:ext cx="4051387" cy="30243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88024" y="3448379"/>
            <a:ext cx="3623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</a:rPr>
              <a:t>Domain formation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</a:rPr>
              <a:t>Non-uniform system</a:t>
            </a:r>
            <a:endParaRPr lang="ja-JP" alt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8" y="6345343"/>
            <a:ext cx="7285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  <a:latin typeface="Calibri"/>
              </a:rPr>
              <a:t>Herold, </a:t>
            </a:r>
            <a:r>
              <a:rPr lang="en-US" altLang="ja-JP" sz="2000" dirty="0" err="1">
                <a:solidFill>
                  <a:srgbClr val="002060"/>
                </a:solidFill>
                <a:latin typeface="Calibri"/>
              </a:rPr>
              <a:t>Nahrgang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</a:rPr>
              <a:t>, et al. </a:t>
            </a:r>
            <a:r>
              <a:rPr lang="en-US" altLang="ja-JP" sz="2000" dirty="0">
                <a:solidFill>
                  <a:srgbClr val="002060"/>
                </a:solidFill>
                <a:latin typeface="Calibri"/>
              </a:rPr>
              <a:t>(2011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</a:rPr>
              <a:t>~);</a:t>
            </a:r>
            <a:r>
              <a:rPr lang="ja-JP" altLang="en-US" sz="20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altLang="ja-JP" sz="2000" dirty="0" err="1" smtClean="0">
                <a:solidFill>
                  <a:srgbClr val="002060"/>
                </a:solidFill>
                <a:latin typeface="Calibri"/>
              </a:rPr>
              <a:t>Steinheimer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  <a:latin typeface="Calibri"/>
              </a:rPr>
              <a:t>Randrup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</a:rPr>
              <a:t> (2012; 2013)</a:t>
            </a:r>
            <a:endParaRPr lang="ja-JP" altLang="en-US" sz="2000" dirty="0" smtClean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118384"/>
              </p:ext>
            </p:extLst>
          </p:nvPr>
        </p:nvGraphicFramePr>
        <p:xfrm>
          <a:off x="836837" y="4505127"/>
          <a:ext cx="2885333" cy="190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楕円 9"/>
          <p:cNvSpPr/>
          <p:nvPr/>
        </p:nvSpPr>
        <p:spPr>
          <a:xfrm>
            <a:off x="2980451" y="5895467"/>
            <a:ext cx="216024" cy="216024"/>
          </a:xfrm>
          <a:prstGeom prst="ellipse">
            <a:avLst/>
          </a:prstGeom>
          <a:gradFill rotWithShape="1">
            <a:gsLst>
              <a:gs pos="0">
                <a:srgbClr val="9F2936">
                  <a:shade val="51000"/>
                  <a:satMod val="130000"/>
                </a:srgbClr>
              </a:gs>
              <a:gs pos="80000">
                <a:srgbClr val="9F2936">
                  <a:shade val="93000"/>
                  <a:satMod val="130000"/>
                </a:srgbClr>
              </a:gs>
              <a:gs pos="100000">
                <a:srgbClr val="9F293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1407397" y="5846192"/>
            <a:ext cx="216024" cy="216024"/>
          </a:xfrm>
          <a:prstGeom prst="ellipse">
            <a:avLst/>
          </a:prstGeom>
          <a:gradFill rotWithShape="1">
            <a:gsLst>
              <a:gs pos="0">
                <a:srgbClr val="9F2936">
                  <a:shade val="51000"/>
                  <a:satMod val="130000"/>
                </a:srgbClr>
              </a:gs>
              <a:gs pos="80000">
                <a:srgbClr val="9F2936">
                  <a:shade val="93000"/>
                  <a:satMod val="130000"/>
                </a:srgbClr>
              </a:gs>
              <a:gs pos="100000">
                <a:srgbClr val="9F293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268885" y="5432147"/>
            <a:ext cx="671448" cy="463320"/>
          </a:xfrm>
          <a:custGeom>
            <a:avLst/>
            <a:gdLst>
              <a:gd name="connsiteX0" fmla="*/ 0 w 723207"/>
              <a:gd name="connsiteY0" fmla="*/ 191193 h 347332"/>
              <a:gd name="connsiteX1" fmla="*/ 307571 w 723207"/>
              <a:gd name="connsiteY1" fmla="*/ 340822 h 347332"/>
              <a:gd name="connsiteX2" fmla="*/ 723207 w 723207"/>
              <a:gd name="connsiteY2" fmla="*/ 0 h 34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207" h="347332">
                <a:moveTo>
                  <a:pt x="0" y="191193"/>
                </a:moveTo>
                <a:cubicBezTo>
                  <a:pt x="93518" y="281940"/>
                  <a:pt x="187037" y="372687"/>
                  <a:pt x="307571" y="340822"/>
                </a:cubicBezTo>
                <a:cubicBezTo>
                  <a:pt x="428105" y="308957"/>
                  <a:pt x="575656" y="154478"/>
                  <a:pt x="723207" y="0"/>
                </a:cubicBezTo>
              </a:path>
            </a:pathLst>
          </a:custGeom>
          <a:noFill/>
          <a:ln w="25400" cap="flat" cmpd="sng" algn="ctr">
            <a:solidFill>
              <a:srgbClr val="F07F09">
                <a:shade val="50000"/>
              </a:srgbClr>
            </a:solidFill>
            <a:prstDash val="solid"/>
            <a:headEnd type="arrow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1103646"/>
            <a:ext cx="2160240" cy="192786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268422" y="119789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Calibri"/>
              </a:rPr>
              <a:t>T</a:t>
            </a:r>
            <a:endParaRPr lang="ja-JP" altLang="en-US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64288" y="224944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Calibri"/>
              </a:rPr>
              <a:t>μ</a:t>
            </a:r>
            <a:endParaRPr lang="ja-JP" altLang="en-US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43077" y="4785074"/>
            <a:ext cx="374827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rgbClr val="002060"/>
                </a:solidFill>
              </a:rPr>
              <a:t>Nonaka</a:t>
            </a:r>
            <a:r>
              <a:rPr kumimoji="1" lang="en-US" altLang="ja-JP" sz="2000" b="1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000" b="1" dirty="0" smtClean="0">
                <a:solidFill>
                  <a:srgbClr val="002060"/>
                </a:solidFill>
              </a:rPr>
              <a:t>(M2), MK, </a:t>
            </a:r>
            <a:r>
              <a:rPr kumimoji="1" lang="en-US" altLang="ja-JP" sz="2000" b="1" dirty="0" err="1" smtClean="0">
                <a:solidFill>
                  <a:srgbClr val="002060"/>
                </a:solidFill>
              </a:rPr>
              <a:t>Akamatsu</a:t>
            </a:r>
            <a:r>
              <a:rPr kumimoji="1" lang="en-US" altLang="ja-JP" sz="2000" b="1" dirty="0" smtClean="0">
                <a:solidFill>
                  <a:srgbClr val="002060"/>
                </a:solidFill>
              </a:rPr>
              <a:t>, </a:t>
            </a:r>
          </a:p>
          <a:p>
            <a:r>
              <a:rPr kumimoji="1" lang="en-US" altLang="ja-JP" sz="2000" b="1" dirty="0" err="1" smtClean="0">
                <a:solidFill>
                  <a:srgbClr val="002060"/>
                </a:solidFill>
              </a:rPr>
              <a:t>Bluhm</a:t>
            </a:r>
            <a:r>
              <a:rPr kumimoji="1" lang="en-US" altLang="ja-JP" sz="2000" b="1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b="1" dirty="0" err="1" smtClean="0">
                <a:solidFill>
                  <a:srgbClr val="002060"/>
                </a:solidFill>
              </a:rPr>
              <a:t>Nahrgang</a:t>
            </a:r>
            <a:r>
              <a:rPr kumimoji="1" lang="en-US" altLang="ja-JP" sz="2000" b="1" dirty="0" smtClean="0">
                <a:solidFill>
                  <a:srgbClr val="002060"/>
                </a:solidFill>
              </a:rPr>
              <a:t>,</a:t>
            </a:r>
            <a:r>
              <a:rPr lang="en-US" altLang="ja-JP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altLang="ja-JP" sz="2000" b="1" dirty="0" smtClean="0">
                <a:solidFill>
                  <a:srgbClr val="002060"/>
                </a:solidFill>
              </a:rPr>
              <a:t>JPS meeting, 2019 Mar.</a:t>
            </a:r>
            <a:endParaRPr kumimoji="1" lang="ja-JP" alt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79928" cy="584775"/>
          </a:xfrm>
        </p:spPr>
        <p:txBody>
          <a:bodyPr/>
          <a:lstStyle/>
          <a:p>
            <a:r>
              <a:rPr kumimoji="1" lang="en-US" altLang="ja-JP" dirty="0" smtClean="0"/>
              <a:t> Free Energy  </a:t>
            </a:r>
            <a:endParaRPr kumimoji="1" lang="ja-JP" altLang="en-US" dirty="0"/>
          </a:p>
        </p:txBody>
      </p:sp>
      <p:graphicFrame>
        <p:nvGraphicFramePr>
          <p:cNvPr id="28" name="グラフ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588843"/>
              </p:ext>
            </p:extLst>
          </p:nvPr>
        </p:nvGraphicFramePr>
        <p:xfrm>
          <a:off x="3563887" y="2102336"/>
          <a:ext cx="1936786" cy="137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グラフ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686257"/>
              </p:ext>
            </p:extLst>
          </p:nvPr>
        </p:nvGraphicFramePr>
        <p:xfrm>
          <a:off x="1115616" y="2102336"/>
          <a:ext cx="1944216" cy="131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グラフ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866682"/>
              </p:ext>
            </p:extLst>
          </p:nvPr>
        </p:nvGraphicFramePr>
        <p:xfrm>
          <a:off x="6156176" y="2102336"/>
          <a:ext cx="1944216" cy="137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1" name="直線矢印コネクタ 30"/>
          <p:cNvCxnSpPr/>
          <p:nvPr/>
        </p:nvCxnSpPr>
        <p:spPr>
          <a:xfrm>
            <a:off x="1115616" y="2757478"/>
            <a:ext cx="1944216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lg"/>
          </a:ln>
          <a:effectLst/>
        </p:spPr>
      </p:cxn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11&lt;/imageh&gt;&#10;  &lt;imagew&gt;1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84" y="2884245"/>
            <a:ext cx="141817" cy="117475"/>
          </a:xfrm>
          <a:prstGeom prst="rect">
            <a:avLst/>
          </a:prstGeom>
        </p:spPr>
      </p:pic>
      <p:cxnSp>
        <p:nvCxnSpPr>
          <p:cNvPr id="33" name="直線矢印コネクタ 32"/>
          <p:cNvCxnSpPr/>
          <p:nvPr/>
        </p:nvCxnSpPr>
        <p:spPr>
          <a:xfrm flipV="1">
            <a:off x="1115615" y="2102338"/>
            <a:ext cx="7432" cy="1231204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lg"/>
          </a:ln>
          <a:effectLst/>
        </p:spPr>
      </p:cxnSp>
      <p:cxnSp>
        <p:nvCxnSpPr>
          <p:cNvPr id="34" name="直線矢印コネクタ 33"/>
          <p:cNvCxnSpPr/>
          <p:nvPr/>
        </p:nvCxnSpPr>
        <p:spPr>
          <a:xfrm>
            <a:off x="3563888" y="2757478"/>
            <a:ext cx="1944216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lg"/>
          </a:ln>
          <a:effectLst/>
        </p:spPr>
      </p:cxnSp>
      <p:cxnSp>
        <p:nvCxnSpPr>
          <p:cNvPr id="35" name="直線矢印コネクタ 34"/>
          <p:cNvCxnSpPr/>
          <p:nvPr/>
        </p:nvCxnSpPr>
        <p:spPr>
          <a:xfrm flipV="1">
            <a:off x="3563886" y="2102338"/>
            <a:ext cx="7433" cy="1231204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lg"/>
          </a:ln>
          <a:effectLst/>
        </p:spPr>
      </p:cxnSp>
      <p:cxnSp>
        <p:nvCxnSpPr>
          <p:cNvPr id="36" name="直線矢印コネクタ 35"/>
          <p:cNvCxnSpPr/>
          <p:nvPr/>
        </p:nvCxnSpPr>
        <p:spPr>
          <a:xfrm>
            <a:off x="6156176" y="2757478"/>
            <a:ext cx="1944216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lg"/>
          </a:ln>
          <a:effectLst/>
        </p:spPr>
      </p:cxnSp>
      <p:cxnSp>
        <p:nvCxnSpPr>
          <p:cNvPr id="37" name="直線矢印コネクタ 36"/>
          <p:cNvCxnSpPr/>
          <p:nvPr/>
        </p:nvCxnSpPr>
        <p:spPr>
          <a:xfrm flipV="1">
            <a:off x="6163607" y="2102338"/>
            <a:ext cx="0" cy="1231204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lg"/>
          </a:ln>
          <a:effectLst/>
        </p:spPr>
      </p:cxn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f(n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61" y="1916832"/>
            <a:ext cx="481542" cy="264583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f(n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21707"/>
            <a:ext cx="481542" cy="264583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f(n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38" y="1925584"/>
            <a:ext cx="481542" cy="264583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11&lt;/imageh&gt;&#10;  &lt;imagew&gt;1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83" y="2892887"/>
            <a:ext cx="141817" cy="117475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11&lt;/imageh&gt;&#10;  &lt;imagew&gt;1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97" y="2869298"/>
            <a:ext cx="141817" cy="117475"/>
          </a:xfrm>
          <a:prstGeom prst="rect">
            <a:avLst/>
          </a:prstGeom>
        </p:spPr>
      </p:pic>
      <p:sp>
        <p:nvSpPr>
          <p:cNvPr id="43" name="右矢印 42"/>
          <p:cNvSpPr/>
          <p:nvPr/>
        </p:nvSpPr>
        <p:spPr>
          <a:xfrm>
            <a:off x="755576" y="3438190"/>
            <a:ext cx="7344816" cy="432048"/>
          </a:xfrm>
          <a:prstGeom prst="rightArrow">
            <a:avLst>
              <a:gd name="adj1" fmla="val 50000"/>
              <a:gd name="adj2" fmla="val 234949"/>
            </a:avLst>
          </a:prstGeom>
          <a:gradFill flip="none" rotWithShape="1">
            <a:gsLst>
              <a:gs pos="0">
                <a:srgbClr val="002060">
                  <a:alpha val="39000"/>
                </a:srgbClr>
              </a:gs>
              <a:gs pos="100000">
                <a:srgbClr val="002060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59" y="3350650"/>
            <a:ext cx="251520" cy="519588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355512" y="1382211"/>
            <a:ext cx="381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 smtClean="0">
                <a:solidFill>
                  <a:prstClr val="black"/>
                </a:solidFill>
                <a:latin typeface="Calibri"/>
              </a:rPr>
              <a:t>At 1</a:t>
            </a:r>
            <a:r>
              <a:rPr lang="en-US" altLang="ja-JP" sz="2800" b="1" baseline="30000" dirty="0" smtClean="0">
                <a:solidFill>
                  <a:prstClr val="black"/>
                </a:solidFill>
                <a:latin typeface="Calibri"/>
              </a:rPr>
              <a:t>st</a:t>
            </a:r>
            <a:r>
              <a:rPr lang="en-US" altLang="ja-JP" sz="2800" b="1" dirty="0" smtClean="0">
                <a:solidFill>
                  <a:prstClr val="black"/>
                </a:solidFill>
                <a:latin typeface="Calibri"/>
              </a:rPr>
              <a:t> transition point</a:t>
            </a:r>
            <a:endParaRPr lang="ja-JP" altLang="en-US" sz="2800" b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chi(n)=\frac{\partial^2 f}{\partial n^2}&#10;\end{align*}&lt;/body&gt;&#10;  &lt;fcolor&gt;FF000000&lt;/fcolor&gt;&#10;  &lt;bcolor&gt;FFFFFFFF&lt;/bcolor&gt;&#10;  &lt;transparent&gt;True&lt;/transparent&gt;&#10;  &lt;resolution&gt;1800&lt;/resolution&gt;&#10;  &lt;imageh&gt;547&lt;/imageh&gt;&#10;  &lt;imagew&gt;1262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0" y="4648323"/>
            <a:ext cx="1335617" cy="578908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\to \chi_{\rm QGP} \mbox{ ($n\to\infty$)}&#10;\end{align*}&lt;/body&gt;&#10;  &lt;fcolor&gt;FF000000&lt;/fcolor&gt;&#10;  &lt;bcolor&gt;FFFFFFFF&lt;/bcolor&gt;&#10;  &lt;transparent&gt;True&lt;/transparent&gt;&#10;  &lt;resolution&gt;1800&lt;/resolution&gt;&#10;  &lt;imageh&gt;259&lt;/imageh&gt;&#10;  &lt;imagew&gt;1951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75" y="4831427"/>
            <a:ext cx="2064809" cy="274108"/>
          </a:xfrm>
          <a:prstGeom prst="rect">
            <a:avLst/>
          </a:prstGeom>
        </p:spPr>
      </p:pic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\to \chi_{\rm hadron} \mbox{ ($n\to0$)}&#10;\end{align*}&lt;/body&gt;&#10;  &lt;fcolor&gt;FF000000&lt;/fcolor&gt;&#10;  &lt;bcolor&gt;FFFFFFFF&lt;/bcolor&gt;&#10;  &lt;transparent&gt;True&lt;/transparent&gt;&#10;  &lt;resolution&gt;1800&lt;/resolution&gt;&#10;  &lt;imageh&gt;250&lt;/imageh&gt;&#10;  &lt;imagew&gt;1993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74" y="5338304"/>
            <a:ext cx="2109259" cy="264583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355512" y="4077072"/>
            <a:ext cx="323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 smtClean="0">
                <a:solidFill>
                  <a:prstClr val="black"/>
                </a:solidFill>
                <a:latin typeface="Calibri"/>
              </a:rPr>
              <a:t>Large and small n</a:t>
            </a:r>
            <a:endParaRPr lang="ja-JP" altLang="en-US" sz="28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572000" y="5214343"/>
            <a:ext cx="113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Calibri"/>
              </a:rPr>
              <a:t>Poisson</a:t>
            </a:r>
            <a:endParaRPr lang="ja-JP" altLang="en-US" sz="24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0152" y="4437112"/>
            <a:ext cx="3109579" cy="2249455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20" y="202991"/>
            <a:ext cx="1149531" cy="7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94" y="1089869"/>
            <a:ext cx="1151457" cy="7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48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236784" cy="584775"/>
          </a:xfrm>
        </p:spPr>
        <p:txBody>
          <a:bodyPr/>
          <a:lstStyle/>
          <a:p>
            <a:r>
              <a:rPr kumimoji="1" lang="en-US" altLang="ja-JP" dirty="0" smtClean="0"/>
              <a:t> Time Evolution  </a:t>
            </a:r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2"/>
          <a:srcRect l="29317" r="10091"/>
          <a:stretch/>
        </p:blipFill>
        <p:spPr>
          <a:xfrm>
            <a:off x="4573650" y="1708602"/>
            <a:ext cx="3526741" cy="434495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/>
          <a:srcRect l="29317" r="10091"/>
          <a:stretch/>
        </p:blipFill>
        <p:spPr>
          <a:xfrm>
            <a:off x="971600" y="1708602"/>
            <a:ext cx="3528392" cy="4346994"/>
          </a:xfrm>
          <a:prstGeom prst="rect">
            <a:avLst/>
          </a:prstGeom>
        </p:spPr>
      </p:pic>
      <p:cxnSp>
        <p:nvCxnSpPr>
          <p:cNvPr id="28" name="直線矢印コネクタ 27"/>
          <p:cNvCxnSpPr/>
          <p:nvPr/>
        </p:nvCxnSpPr>
        <p:spPr>
          <a:xfrm>
            <a:off x="7105275" y="1477893"/>
            <a:ext cx="1706111" cy="10696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29" name="直線矢印コネクタ 28"/>
          <p:cNvCxnSpPr/>
          <p:nvPr/>
        </p:nvCxnSpPr>
        <p:spPr>
          <a:xfrm flipH="1" flipV="1">
            <a:off x="7279620" y="233845"/>
            <a:ext cx="1065" cy="143255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30" name="円弧 29"/>
          <p:cNvSpPr/>
          <p:nvPr/>
        </p:nvSpPr>
        <p:spPr>
          <a:xfrm>
            <a:off x="6271585" y="696551"/>
            <a:ext cx="2233996" cy="1582436"/>
          </a:xfrm>
          <a:prstGeom prst="arc">
            <a:avLst>
              <a:gd name="adj1" fmla="val 17674031"/>
              <a:gd name="adj2" fmla="val 0"/>
            </a:avLst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oval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1" name="下矢印 30"/>
          <p:cNvSpPr/>
          <p:nvPr/>
        </p:nvSpPr>
        <p:spPr>
          <a:xfrm rot="1806052">
            <a:off x="7788431" y="530070"/>
            <a:ext cx="273061" cy="688478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FF0000">
                  <a:alpha val="1500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18" y="153061"/>
            <a:ext cx="178858" cy="178858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945" y="1385392"/>
            <a:ext cx="142875" cy="169333"/>
          </a:xfrm>
          <a:prstGeom prst="rect">
            <a:avLst/>
          </a:prstGeom>
        </p:spPr>
      </p:pic>
      <p:sp>
        <p:nvSpPr>
          <p:cNvPr id="34" name="下矢印 33"/>
          <p:cNvSpPr/>
          <p:nvPr/>
        </p:nvSpPr>
        <p:spPr>
          <a:xfrm rot="2541114">
            <a:off x="8099901" y="747484"/>
            <a:ext cx="273061" cy="688478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3333FF">
                  <a:alpha val="83000"/>
                </a:srgbClr>
              </a:gs>
              <a:gs pos="100000">
                <a:srgbClr val="3333FF">
                  <a:alpha val="2700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709494" y="1501044"/>
            <a:ext cx="838170" cy="6344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6" name="下矢印 35"/>
          <p:cNvSpPr/>
          <p:nvPr/>
        </p:nvSpPr>
        <p:spPr>
          <a:xfrm rot="5400000">
            <a:off x="874711" y="1496058"/>
            <a:ext cx="442613" cy="648072"/>
          </a:xfrm>
          <a:prstGeom prst="downArrow">
            <a:avLst>
              <a:gd name="adj1" fmla="val 50000"/>
              <a:gd name="adj2" fmla="val 88999"/>
            </a:avLst>
          </a:prstGeom>
          <a:gradFill>
            <a:gsLst>
              <a:gs pos="0">
                <a:srgbClr val="3333FF">
                  <a:alpha val="83000"/>
                </a:srgbClr>
              </a:gs>
              <a:gs pos="100000">
                <a:srgbClr val="3333FF">
                  <a:alpha val="2700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4294797" y="1501044"/>
            <a:ext cx="838170" cy="6344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8" name="下矢印 37"/>
          <p:cNvSpPr/>
          <p:nvPr/>
        </p:nvSpPr>
        <p:spPr>
          <a:xfrm rot="5245689">
            <a:off x="4462898" y="1478106"/>
            <a:ext cx="473427" cy="676069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FF0000">
                  <a:alpha val="1500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9" name="下矢印 38"/>
          <p:cNvSpPr/>
          <p:nvPr/>
        </p:nvSpPr>
        <p:spPr>
          <a:xfrm>
            <a:off x="232628" y="2233209"/>
            <a:ext cx="533178" cy="2450564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FF0000">
                  <a:alpha val="1500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3" y="4827789"/>
            <a:ext cx="209408" cy="188640"/>
          </a:xfrm>
          <a:prstGeom prst="rect">
            <a:avLst/>
          </a:prstGeom>
        </p:spPr>
      </p:pic>
      <p:cxnSp>
        <p:nvCxnSpPr>
          <p:cNvPr id="41" name="直線コネクタ 40"/>
          <p:cNvCxnSpPr/>
          <p:nvPr/>
        </p:nvCxnSpPr>
        <p:spPr>
          <a:xfrm>
            <a:off x="1187624" y="2758599"/>
            <a:ext cx="2664296" cy="0"/>
          </a:xfrm>
          <a:prstGeom prst="line">
            <a:avLst/>
          </a:prstGeom>
          <a:noFill/>
          <a:ln w="31750" cap="flat" cmpd="sng" algn="ctr">
            <a:solidFill>
              <a:srgbClr val="1B587C">
                <a:lumMod val="60000"/>
                <a:lumOff val="40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42" name="直線コネクタ 41"/>
          <p:cNvCxnSpPr/>
          <p:nvPr/>
        </p:nvCxnSpPr>
        <p:spPr>
          <a:xfrm>
            <a:off x="1187624" y="3816589"/>
            <a:ext cx="2664296" cy="0"/>
          </a:xfrm>
          <a:prstGeom prst="line">
            <a:avLst/>
          </a:prstGeom>
          <a:noFill/>
          <a:ln w="31750" cap="flat" cmpd="sng" algn="ctr">
            <a:solidFill>
              <a:srgbClr val="1B587C">
                <a:lumMod val="60000"/>
                <a:lumOff val="40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43" name="直線コネクタ 42"/>
          <p:cNvCxnSpPr/>
          <p:nvPr/>
        </p:nvCxnSpPr>
        <p:spPr>
          <a:xfrm>
            <a:off x="4756553" y="2999562"/>
            <a:ext cx="2664296" cy="0"/>
          </a:xfrm>
          <a:prstGeom prst="line">
            <a:avLst/>
          </a:prstGeom>
          <a:noFill/>
          <a:ln w="31750" cap="flat" cmpd="sng" algn="ctr">
            <a:solidFill>
              <a:srgbClr val="1B587C">
                <a:lumMod val="60000"/>
                <a:lumOff val="40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44" name="直線コネクタ 43"/>
          <p:cNvCxnSpPr/>
          <p:nvPr/>
        </p:nvCxnSpPr>
        <p:spPr>
          <a:xfrm>
            <a:off x="4797148" y="3198960"/>
            <a:ext cx="2664296" cy="0"/>
          </a:xfrm>
          <a:prstGeom prst="line">
            <a:avLst/>
          </a:prstGeom>
          <a:noFill/>
          <a:ln w="31750" cap="flat" cmpd="sng" algn="ctr">
            <a:solidFill>
              <a:srgbClr val="1B587C">
                <a:lumMod val="60000"/>
                <a:lumOff val="40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sp>
        <p:nvSpPr>
          <p:cNvPr id="45" name="テキスト ボックス 44"/>
          <p:cNvSpPr txBox="1"/>
          <p:nvPr/>
        </p:nvSpPr>
        <p:spPr>
          <a:xfrm>
            <a:off x="606560" y="6149639"/>
            <a:ext cx="601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n-US" altLang="ja-JP" sz="2400" baseline="30000" dirty="0" smtClean="0">
                <a:solidFill>
                  <a:prstClr val="black"/>
                </a:solidFill>
                <a:latin typeface="Calibri"/>
              </a:rPr>
              <a:t>st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</a:rPr>
              <a:t> transition leads to formation of domains.</a:t>
            </a:r>
            <a:endParaRPr lang="ja-JP" altLang="en-US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94591" y="916638"/>
            <a:ext cx="563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Numerical Simulation in 1+1d System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47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14615" cy="584775"/>
          </a:xfrm>
        </p:spPr>
        <p:txBody>
          <a:bodyPr/>
          <a:lstStyle/>
          <a:p>
            <a:r>
              <a:rPr kumimoji="1" lang="en-US" altLang="ja-JP" dirty="0" smtClean="0"/>
              <a:t> Correlation Function  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/>
          <a:srcRect l="29317" r="23693"/>
          <a:stretch/>
        </p:blipFill>
        <p:spPr>
          <a:xfrm>
            <a:off x="5796136" y="1414461"/>
            <a:ext cx="2736304" cy="4346994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6012160" y="2464458"/>
            <a:ext cx="2664296" cy="0"/>
          </a:xfrm>
          <a:prstGeom prst="line">
            <a:avLst/>
          </a:prstGeom>
          <a:noFill/>
          <a:ln w="31750" cap="flat" cmpd="sng" algn="ctr">
            <a:solidFill>
              <a:srgbClr val="1B587C">
                <a:lumMod val="60000"/>
                <a:lumOff val="40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>
          <a:xfrm>
            <a:off x="6012160" y="3522448"/>
            <a:ext cx="2664296" cy="0"/>
          </a:xfrm>
          <a:prstGeom prst="line">
            <a:avLst/>
          </a:prstGeom>
          <a:noFill/>
          <a:ln w="31750" cap="flat" cmpd="sng" algn="ctr">
            <a:solidFill>
              <a:srgbClr val="1B587C">
                <a:lumMod val="60000"/>
                <a:lumOff val="40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sp>
        <p:nvSpPr>
          <p:cNvPr id="22" name="下矢印 21"/>
          <p:cNvSpPr/>
          <p:nvPr/>
        </p:nvSpPr>
        <p:spPr>
          <a:xfrm rot="5245689">
            <a:off x="8455981" y="1751805"/>
            <a:ext cx="336307" cy="749624"/>
          </a:xfrm>
          <a:prstGeom prst="downArrow">
            <a:avLst>
              <a:gd name="adj1" fmla="val 50000"/>
              <a:gd name="adj2" fmla="val 96511"/>
            </a:avLst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" name="下矢印 22"/>
          <p:cNvSpPr/>
          <p:nvPr/>
        </p:nvSpPr>
        <p:spPr>
          <a:xfrm rot="5245689">
            <a:off x="8455981" y="2247379"/>
            <a:ext cx="336307" cy="749624"/>
          </a:xfrm>
          <a:prstGeom prst="downArrow">
            <a:avLst>
              <a:gd name="adj1" fmla="val 50000"/>
              <a:gd name="adj2" fmla="val 96511"/>
            </a:avLst>
          </a:prstGeom>
          <a:solidFill>
            <a:srgbClr val="4EA5D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4" name="下矢印 23"/>
          <p:cNvSpPr/>
          <p:nvPr/>
        </p:nvSpPr>
        <p:spPr>
          <a:xfrm rot="5245689">
            <a:off x="8455982" y="3027041"/>
            <a:ext cx="336307" cy="749624"/>
          </a:xfrm>
          <a:prstGeom prst="downArrow">
            <a:avLst>
              <a:gd name="adj1" fmla="val 50000"/>
              <a:gd name="adj2" fmla="val 96511"/>
            </a:avLst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5245689">
            <a:off x="8455980" y="4680835"/>
            <a:ext cx="336307" cy="749624"/>
          </a:xfrm>
          <a:prstGeom prst="downArrow">
            <a:avLst>
              <a:gd name="adj1" fmla="val 50000"/>
              <a:gd name="adj2" fmla="val 96511"/>
            </a:avLst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58" y="1489456"/>
            <a:ext cx="5488755" cy="4097322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3832120" y="2031091"/>
            <a:ext cx="968535" cy="132343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1B587C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t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=  2fm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EA5D8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t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EA5D8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=  5fm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EA5D8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t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=10fm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t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=20fm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4" y="1561464"/>
            <a:ext cx="4626955" cy="373744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1228924" y="1008537"/>
            <a:ext cx="317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  <a:latin typeface="Calibri"/>
              </a:rPr>
              <a:t>Correlation Function</a:t>
            </a:r>
            <a:endParaRPr lang="ja-JP" altLang="en-US" sz="2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686209" y="5311985"/>
            <a:ext cx="2052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Calibri"/>
              </a:rPr>
              <a:t>rapidity gap </a:t>
            </a:r>
            <a:r>
              <a:rPr lang="en-US" altLang="ja-JP" sz="24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400" dirty="0" err="1">
                <a:solidFill>
                  <a:prstClr val="black"/>
                </a:solidFill>
                <a:latin typeface="Calibri"/>
              </a:rPr>
              <a:t>y</a:t>
            </a:r>
            <a:endParaRPr lang="ja-JP" altLang="en-US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228924" y="5813770"/>
            <a:ext cx="5971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</a:rPr>
              <a:t>Domain leads to a peak structure in C(y).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</a:rPr>
              <a:t>The peak can survive even in the final state.</a:t>
            </a:r>
            <a:endParaRPr lang="ja-JP" altLang="en-US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下矢印 31"/>
          <p:cNvSpPr/>
          <p:nvPr/>
        </p:nvSpPr>
        <p:spPr>
          <a:xfrm>
            <a:off x="2105054" y="3073632"/>
            <a:ext cx="594737" cy="540596"/>
          </a:xfrm>
          <a:prstGeom prst="downArrow">
            <a:avLst/>
          </a:prstGeom>
          <a:gradFill rotWithShape="1">
            <a:gsLst>
              <a:gs pos="0">
                <a:srgbClr val="9F2936">
                  <a:shade val="51000"/>
                  <a:satMod val="130000"/>
                </a:srgbClr>
              </a:gs>
              <a:gs pos="80000">
                <a:srgbClr val="9F2936">
                  <a:shade val="93000"/>
                  <a:satMod val="130000"/>
                </a:srgbClr>
              </a:gs>
              <a:gs pos="100000">
                <a:srgbClr val="9F293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742529" y="2242635"/>
            <a:ext cx="1324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9F2936">
                    <a:lumMod val="50000"/>
                  </a:srgbClr>
                </a:solidFill>
                <a:latin typeface="Calibri"/>
              </a:rPr>
              <a:t>Peak</a:t>
            </a:r>
          </a:p>
          <a:p>
            <a:pPr algn="ctr"/>
            <a:r>
              <a:rPr lang="en-US" altLang="ja-JP" sz="2400" dirty="0" smtClean="0">
                <a:solidFill>
                  <a:srgbClr val="9F2936">
                    <a:lumMod val="50000"/>
                  </a:srgbClr>
                </a:solidFill>
                <a:latin typeface="Calibri"/>
              </a:rPr>
              <a:t>structure</a:t>
            </a:r>
            <a:endParaRPr lang="ja-JP" altLang="en-US" sz="2400" dirty="0" smtClean="0">
              <a:solidFill>
                <a:srgbClr val="9F2936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20" y="202991"/>
            <a:ext cx="1149531" cy="7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94" y="1089869"/>
            <a:ext cx="1151457" cy="7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3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楕円 6"/>
          <p:cNvSpPr/>
          <p:nvPr/>
        </p:nvSpPr>
        <p:spPr>
          <a:xfrm>
            <a:off x="2029097" y="1064139"/>
            <a:ext cx="5138057" cy="34422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452846" y="3382357"/>
            <a:ext cx="847064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00803" cy="584775"/>
          </a:xfrm>
        </p:spPr>
        <p:txBody>
          <a:bodyPr/>
          <a:lstStyle/>
          <a:p>
            <a:r>
              <a:rPr kumimoji="1" lang="en-US" altLang="ja-JP" dirty="0" smtClean="0"/>
              <a:t> Many Things To Do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311"/>
            <a:ext cx="1458202" cy="9718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11" y="1110292"/>
            <a:ext cx="1460582" cy="971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6" name="テキスト ボックス 5"/>
          <p:cNvSpPr txBox="1"/>
          <p:nvPr/>
        </p:nvSpPr>
        <p:spPr>
          <a:xfrm>
            <a:off x="3068987" y="1586268"/>
            <a:ext cx="291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Stochastic diffusion</a:t>
            </a:r>
          </a:p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model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458202" y="836232"/>
            <a:ext cx="1798804" cy="901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Gaussian</a:t>
            </a:r>
          </a:p>
          <a:p>
            <a:pPr algn="ctr"/>
            <a:r>
              <a:rPr lang="en-US" altLang="ja-JP" sz="2000" dirty="0"/>
              <a:t>Analytic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5612384" y="815530"/>
            <a:ext cx="1951054" cy="901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Non-Gaussian</a:t>
            </a:r>
          </a:p>
          <a:p>
            <a:pPr algn="ctr"/>
            <a:r>
              <a:rPr lang="en-US" altLang="ja-JP" sz="2000" dirty="0" smtClean="0"/>
              <a:t>Numerical</a:t>
            </a:r>
            <a:endParaRPr lang="en-US" altLang="ja-JP" sz="2000" dirty="0"/>
          </a:p>
        </p:txBody>
      </p:sp>
      <p:sp>
        <p:nvSpPr>
          <p:cNvPr id="18" name="下矢印 17"/>
          <p:cNvSpPr/>
          <p:nvPr/>
        </p:nvSpPr>
        <p:spPr>
          <a:xfrm>
            <a:off x="6235214" y="1640671"/>
            <a:ext cx="705394" cy="538795"/>
          </a:xfrm>
          <a:prstGeom prst="downArrow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01864" y="2977488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FS2018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1953176" y="1658770"/>
            <a:ext cx="705394" cy="520696"/>
          </a:xfrm>
          <a:prstGeom prst="down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80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楕円 6"/>
          <p:cNvSpPr/>
          <p:nvPr/>
        </p:nvSpPr>
        <p:spPr>
          <a:xfrm>
            <a:off x="2029097" y="1064139"/>
            <a:ext cx="5138057" cy="34422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452846" y="3382357"/>
            <a:ext cx="847064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00803" cy="584775"/>
          </a:xfrm>
        </p:spPr>
        <p:txBody>
          <a:bodyPr/>
          <a:lstStyle/>
          <a:p>
            <a:r>
              <a:rPr kumimoji="1" lang="en-US" altLang="ja-JP" dirty="0" smtClean="0"/>
              <a:t> Many Things To Do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311"/>
            <a:ext cx="1458202" cy="9718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11" y="1110292"/>
            <a:ext cx="1460582" cy="971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6" name="テキスト ボックス 5"/>
          <p:cNvSpPr txBox="1"/>
          <p:nvPr/>
        </p:nvSpPr>
        <p:spPr>
          <a:xfrm>
            <a:off x="3068987" y="1586268"/>
            <a:ext cx="291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Stochastic diffusion</a:t>
            </a:r>
          </a:p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model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458202" y="836232"/>
            <a:ext cx="1798804" cy="901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Gaussian</a:t>
            </a:r>
          </a:p>
          <a:p>
            <a:pPr algn="ctr"/>
            <a:r>
              <a:rPr lang="en-US" altLang="ja-JP" sz="2000" dirty="0"/>
              <a:t>Analytic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1229927" y="2076464"/>
            <a:ext cx="2255353" cy="901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analytic result</a:t>
            </a:r>
          </a:p>
          <a:p>
            <a:pPr algn="ctr"/>
            <a:r>
              <a:rPr lang="en-US" altLang="ja-JP" sz="2000" dirty="0"/>
              <a:t>for non-Gaussian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5612384" y="815530"/>
            <a:ext cx="1951054" cy="901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Non-Gaussian</a:t>
            </a:r>
          </a:p>
          <a:p>
            <a:pPr algn="ctr"/>
            <a:r>
              <a:rPr lang="en-US" altLang="ja-JP" sz="2000" dirty="0" smtClean="0"/>
              <a:t>Numerical</a:t>
            </a:r>
            <a:endParaRPr lang="en-US" altLang="ja-JP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5612384" y="2067159"/>
            <a:ext cx="1951054" cy="901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parameter</a:t>
            </a:r>
          </a:p>
          <a:p>
            <a:pPr algn="ctr"/>
            <a:r>
              <a:rPr lang="en-US" altLang="ja-JP" sz="2000" dirty="0"/>
              <a:t>dependence</a:t>
            </a:r>
          </a:p>
        </p:txBody>
      </p:sp>
      <p:sp>
        <p:nvSpPr>
          <p:cNvPr id="17" name="下矢印 16"/>
          <p:cNvSpPr/>
          <p:nvPr/>
        </p:nvSpPr>
        <p:spPr>
          <a:xfrm>
            <a:off x="1953176" y="1658770"/>
            <a:ext cx="705394" cy="520696"/>
          </a:xfrm>
          <a:prstGeom prst="down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下矢印 17"/>
          <p:cNvSpPr/>
          <p:nvPr/>
        </p:nvSpPr>
        <p:spPr>
          <a:xfrm>
            <a:off x="6235214" y="1640671"/>
            <a:ext cx="705394" cy="538795"/>
          </a:xfrm>
          <a:prstGeom prst="downArrow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左右矢印 18"/>
          <p:cNvSpPr/>
          <p:nvPr/>
        </p:nvSpPr>
        <p:spPr>
          <a:xfrm>
            <a:off x="3561201" y="2301393"/>
            <a:ext cx="1986159" cy="685114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759179" y="2944464"/>
            <a:ext cx="3416320" cy="52322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srgbClr val="FF0000"/>
                </a:solidFill>
              </a:rPr>
              <a:t>1</a:t>
            </a:r>
            <a:r>
              <a:rPr lang="en-US" altLang="ja-JP" sz="2800" dirty="0" smtClean="0">
                <a:solidFill>
                  <a:srgbClr val="FF0000"/>
                </a:solidFill>
              </a:rPr>
              <a:t>st order </a:t>
            </a:r>
            <a:r>
              <a:rPr lang="en-US" altLang="ja-JP" sz="2400" dirty="0">
                <a:solidFill>
                  <a:srgbClr val="FF0000"/>
                </a:solidFill>
              </a:rPr>
              <a:t>t</a:t>
            </a:r>
            <a:r>
              <a:rPr lang="en-US" altLang="ja-JP" sz="2400" dirty="0" smtClean="0">
                <a:solidFill>
                  <a:srgbClr val="FF0000"/>
                </a:solidFill>
              </a:rPr>
              <a:t>ransition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01864" y="2977488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FS2018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楕円 6"/>
          <p:cNvSpPr/>
          <p:nvPr/>
        </p:nvSpPr>
        <p:spPr>
          <a:xfrm>
            <a:off x="2029097" y="1064139"/>
            <a:ext cx="5138057" cy="34422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452846" y="3382357"/>
            <a:ext cx="847064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00803" cy="584775"/>
          </a:xfrm>
        </p:spPr>
        <p:txBody>
          <a:bodyPr/>
          <a:lstStyle/>
          <a:p>
            <a:r>
              <a:rPr kumimoji="1" lang="en-US" altLang="ja-JP" dirty="0" smtClean="0"/>
              <a:t> Many Things To Do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311"/>
            <a:ext cx="1458202" cy="9718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11" y="1110292"/>
            <a:ext cx="1460582" cy="971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6" name="テキスト ボックス 5"/>
          <p:cNvSpPr txBox="1"/>
          <p:nvPr/>
        </p:nvSpPr>
        <p:spPr>
          <a:xfrm>
            <a:off x="3068987" y="1586268"/>
            <a:ext cx="291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Stochastic diffusion</a:t>
            </a:r>
          </a:p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model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86978" y="3476335"/>
            <a:ext cx="239520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Coupling to</a:t>
            </a:r>
          </a:p>
          <a:p>
            <a:r>
              <a:rPr kumimoji="1" lang="en-US" altLang="ja-JP" sz="2000" dirty="0" smtClean="0"/>
              <a:t>chiral condensate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in chiral-fluid model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1458202" y="836232"/>
            <a:ext cx="1798804" cy="901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Gaussian</a:t>
            </a:r>
          </a:p>
          <a:p>
            <a:pPr algn="ctr"/>
            <a:r>
              <a:rPr lang="en-US" altLang="ja-JP" sz="2000" dirty="0"/>
              <a:t>Analytic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1229927" y="2076464"/>
            <a:ext cx="2255353" cy="901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analytic result</a:t>
            </a:r>
          </a:p>
          <a:p>
            <a:pPr algn="ctr"/>
            <a:r>
              <a:rPr lang="en-US" altLang="ja-JP" sz="2000" dirty="0"/>
              <a:t>for non-Gaussian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5612384" y="815530"/>
            <a:ext cx="1951054" cy="901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Non-Gaussian</a:t>
            </a:r>
          </a:p>
          <a:p>
            <a:pPr algn="ctr"/>
            <a:r>
              <a:rPr lang="en-US" altLang="ja-JP" sz="2000" dirty="0" smtClean="0"/>
              <a:t>Numerical</a:t>
            </a:r>
            <a:endParaRPr lang="en-US" altLang="ja-JP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5612384" y="2067159"/>
            <a:ext cx="1951054" cy="901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parameter</a:t>
            </a:r>
          </a:p>
          <a:p>
            <a:pPr algn="ctr"/>
            <a:r>
              <a:rPr lang="en-US" altLang="ja-JP" sz="2000" dirty="0"/>
              <a:t>dependence</a:t>
            </a:r>
          </a:p>
        </p:txBody>
      </p:sp>
      <p:sp>
        <p:nvSpPr>
          <p:cNvPr id="17" name="下矢印 16"/>
          <p:cNvSpPr/>
          <p:nvPr/>
        </p:nvSpPr>
        <p:spPr>
          <a:xfrm>
            <a:off x="1953176" y="1658770"/>
            <a:ext cx="705394" cy="520696"/>
          </a:xfrm>
          <a:prstGeom prst="down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下矢印 17"/>
          <p:cNvSpPr/>
          <p:nvPr/>
        </p:nvSpPr>
        <p:spPr>
          <a:xfrm>
            <a:off x="6235214" y="1640671"/>
            <a:ext cx="705394" cy="538795"/>
          </a:xfrm>
          <a:prstGeom prst="downArrow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左右矢印 18"/>
          <p:cNvSpPr/>
          <p:nvPr/>
        </p:nvSpPr>
        <p:spPr>
          <a:xfrm>
            <a:off x="3561201" y="2301393"/>
            <a:ext cx="1986159" cy="685114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4066" y="3451452"/>
            <a:ext cx="215315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Diffusion on </a:t>
            </a:r>
          </a:p>
          <a:p>
            <a:r>
              <a:rPr kumimoji="1" lang="en-US" altLang="ja-JP" sz="2000" dirty="0" smtClean="0"/>
              <a:t>Brownian particle</a:t>
            </a:r>
          </a:p>
          <a:p>
            <a:r>
              <a:rPr lang="en-US" altLang="ja-JP" sz="2000" dirty="0" smtClean="0"/>
              <a:t>model</a:t>
            </a:r>
            <a:endParaRPr kumimoji="1" lang="ja-JP" altLang="en-US" sz="2000" dirty="0"/>
          </a:p>
        </p:txBody>
      </p:sp>
      <p:sp>
        <p:nvSpPr>
          <p:cNvPr id="22" name="下矢印 21"/>
          <p:cNvSpPr/>
          <p:nvPr/>
        </p:nvSpPr>
        <p:spPr>
          <a:xfrm rot="16200000">
            <a:off x="2084573" y="3638273"/>
            <a:ext cx="1008649" cy="642019"/>
          </a:xfrm>
          <a:prstGeom prst="down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下矢印 22"/>
          <p:cNvSpPr/>
          <p:nvPr/>
        </p:nvSpPr>
        <p:spPr>
          <a:xfrm rot="5400000">
            <a:off x="5862590" y="3646668"/>
            <a:ext cx="1063583" cy="585192"/>
          </a:xfrm>
          <a:prstGeom prst="downArrow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27284" r="34097" b="26421"/>
          <a:stretch/>
        </p:blipFill>
        <p:spPr>
          <a:xfrm rot="5400000">
            <a:off x="35674" y="4600418"/>
            <a:ext cx="899165" cy="74238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771480" y="3564514"/>
            <a:ext cx="3365024" cy="830997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>
                <a:solidFill>
                  <a:srgbClr val="FF0000"/>
                </a:solidFill>
              </a:rPr>
              <a:t>Comparison</a:t>
            </a:r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for better understanding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/>
          <a:srcRect l="10159" t="9561" r="54625" b="66454"/>
          <a:stretch/>
        </p:blipFill>
        <p:spPr>
          <a:xfrm>
            <a:off x="8359512" y="4567473"/>
            <a:ext cx="726693" cy="879841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2759179" y="2944464"/>
            <a:ext cx="3416320" cy="52322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srgbClr val="FF0000"/>
                </a:solidFill>
              </a:rPr>
              <a:t>1</a:t>
            </a:r>
            <a:r>
              <a:rPr lang="en-US" altLang="ja-JP" sz="2800" dirty="0" smtClean="0">
                <a:solidFill>
                  <a:srgbClr val="FF0000"/>
                </a:solidFill>
              </a:rPr>
              <a:t>st order </a:t>
            </a:r>
            <a:r>
              <a:rPr lang="en-US" altLang="ja-JP" sz="2400" dirty="0">
                <a:solidFill>
                  <a:srgbClr val="FF0000"/>
                </a:solidFill>
              </a:rPr>
              <a:t>t</a:t>
            </a:r>
            <a:r>
              <a:rPr lang="en-US" altLang="ja-JP" sz="2400" dirty="0" smtClean="0">
                <a:solidFill>
                  <a:srgbClr val="FF0000"/>
                </a:solidFill>
              </a:rPr>
              <a:t>ransition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01864" y="2977488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FS2018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楕円 6"/>
          <p:cNvSpPr/>
          <p:nvPr/>
        </p:nvSpPr>
        <p:spPr>
          <a:xfrm>
            <a:off x="2029097" y="1064139"/>
            <a:ext cx="5138057" cy="34422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452846" y="3382357"/>
            <a:ext cx="847064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00803" cy="584775"/>
          </a:xfrm>
        </p:spPr>
        <p:txBody>
          <a:bodyPr/>
          <a:lstStyle/>
          <a:p>
            <a:r>
              <a:rPr kumimoji="1" lang="en-US" altLang="ja-JP" dirty="0" smtClean="0"/>
              <a:t> Many Things To Do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311"/>
            <a:ext cx="1458202" cy="9718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11" y="1110292"/>
            <a:ext cx="1460582" cy="971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6" name="テキスト ボックス 5"/>
          <p:cNvSpPr txBox="1"/>
          <p:nvPr/>
        </p:nvSpPr>
        <p:spPr>
          <a:xfrm>
            <a:off x="3068987" y="1586268"/>
            <a:ext cx="291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Stochastic diffusion</a:t>
            </a:r>
          </a:p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model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86978" y="3476335"/>
            <a:ext cx="239520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Coupling to</a:t>
            </a:r>
          </a:p>
          <a:p>
            <a:r>
              <a:rPr kumimoji="1" lang="en-US" altLang="ja-JP" sz="2000" dirty="0" smtClean="0"/>
              <a:t>chiral condensate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in chiral-fluid model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1458202" y="836232"/>
            <a:ext cx="1798804" cy="901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Gaussian</a:t>
            </a:r>
          </a:p>
          <a:p>
            <a:pPr algn="ctr"/>
            <a:r>
              <a:rPr lang="en-US" altLang="ja-JP" sz="2000" dirty="0"/>
              <a:t>Analytic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1229927" y="2076464"/>
            <a:ext cx="2255353" cy="901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analytic result</a:t>
            </a:r>
          </a:p>
          <a:p>
            <a:pPr algn="ctr"/>
            <a:r>
              <a:rPr lang="en-US" altLang="ja-JP" sz="2000" dirty="0"/>
              <a:t>for non-Gaussian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5612384" y="815530"/>
            <a:ext cx="1951054" cy="901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Non-Gaussian</a:t>
            </a:r>
          </a:p>
          <a:p>
            <a:pPr algn="ctr"/>
            <a:r>
              <a:rPr lang="en-US" altLang="ja-JP" sz="2000" dirty="0" smtClean="0"/>
              <a:t>Numerical</a:t>
            </a:r>
            <a:endParaRPr lang="en-US" altLang="ja-JP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5612384" y="2067159"/>
            <a:ext cx="1951054" cy="901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parameter</a:t>
            </a:r>
          </a:p>
          <a:p>
            <a:pPr algn="ctr"/>
            <a:r>
              <a:rPr lang="en-US" altLang="ja-JP" sz="2000" dirty="0"/>
              <a:t>dependence</a:t>
            </a:r>
          </a:p>
        </p:txBody>
      </p:sp>
      <p:sp>
        <p:nvSpPr>
          <p:cNvPr id="17" name="下矢印 16"/>
          <p:cNvSpPr/>
          <p:nvPr/>
        </p:nvSpPr>
        <p:spPr>
          <a:xfrm>
            <a:off x="1953176" y="1658770"/>
            <a:ext cx="705394" cy="520696"/>
          </a:xfrm>
          <a:prstGeom prst="down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下矢印 17"/>
          <p:cNvSpPr/>
          <p:nvPr/>
        </p:nvSpPr>
        <p:spPr>
          <a:xfrm>
            <a:off x="6235214" y="1640671"/>
            <a:ext cx="705394" cy="538795"/>
          </a:xfrm>
          <a:prstGeom prst="downArrow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左右矢印 18"/>
          <p:cNvSpPr/>
          <p:nvPr/>
        </p:nvSpPr>
        <p:spPr>
          <a:xfrm>
            <a:off x="3561201" y="2301393"/>
            <a:ext cx="1986159" cy="685114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4066" y="3451452"/>
            <a:ext cx="215315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Diffusion on </a:t>
            </a:r>
          </a:p>
          <a:p>
            <a:r>
              <a:rPr kumimoji="1" lang="en-US" altLang="ja-JP" sz="2000" dirty="0" smtClean="0"/>
              <a:t>Brownian particle</a:t>
            </a:r>
          </a:p>
          <a:p>
            <a:r>
              <a:rPr lang="en-US" altLang="ja-JP" sz="2000" dirty="0" smtClean="0"/>
              <a:t>model</a:t>
            </a:r>
            <a:endParaRPr kumimoji="1" lang="ja-JP" altLang="en-US" sz="2000" dirty="0"/>
          </a:p>
        </p:txBody>
      </p:sp>
      <p:sp>
        <p:nvSpPr>
          <p:cNvPr id="22" name="下矢印 21"/>
          <p:cNvSpPr/>
          <p:nvPr/>
        </p:nvSpPr>
        <p:spPr>
          <a:xfrm rot="16200000">
            <a:off x="2084573" y="3638273"/>
            <a:ext cx="1008649" cy="642019"/>
          </a:xfrm>
          <a:prstGeom prst="down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下矢印 22"/>
          <p:cNvSpPr/>
          <p:nvPr/>
        </p:nvSpPr>
        <p:spPr>
          <a:xfrm rot="5400000">
            <a:off x="5862590" y="3646668"/>
            <a:ext cx="1063583" cy="585192"/>
          </a:xfrm>
          <a:prstGeom prst="downArrow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下矢印 23"/>
          <p:cNvSpPr/>
          <p:nvPr/>
        </p:nvSpPr>
        <p:spPr>
          <a:xfrm>
            <a:off x="3096358" y="4322831"/>
            <a:ext cx="3003532" cy="1729626"/>
          </a:xfrm>
          <a:prstGeom prst="downArrow">
            <a:avLst>
              <a:gd name="adj1" fmla="val 50000"/>
              <a:gd name="adj2" fmla="val 27963"/>
            </a:avLst>
          </a:prstGeom>
          <a:gradFill>
            <a:gsLst>
              <a:gs pos="0">
                <a:srgbClr val="FF0000"/>
              </a:gs>
              <a:gs pos="100000">
                <a:srgbClr val="FF0000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27284" r="34097" b="26421"/>
          <a:stretch/>
        </p:blipFill>
        <p:spPr>
          <a:xfrm rot="5400000">
            <a:off x="35674" y="4600418"/>
            <a:ext cx="899165" cy="742384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2195864" y="4547371"/>
            <a:ext cx="480452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Dynamical evolution in</a:t>
            </a:r>
          </a:p>
          <a:p>
            <a:pPr algn="ctr"/>
            <a:r>
              <a:rPr kumimoji="1" lang="en-US" altLang="ja-JP" sz="2800" dirty="0" smtClean="0"/>
              <a:t>realistic space-time evolution</a:t>
            </a:r>
            <a:endParaRPr kumimoji="1" lang="ja-JP" altLang="en-US" sz="2800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017" y="4659255"/>
            <a:ext cx="720809" cy="90768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6"/>
          <a:srcRect l="23189" r="28373" b="14266"/>
          <a:stretch/>
        </p:blipFill>
        <p:spPr>
          <a:xfrm>
            <a:off x="7047422" y="5001974"/>
            <a:ext cx="768013" cy="907684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1058727" y="5950678"/>
            <a:ext cx="698300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Realistic description of fluctuation dynamics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New methodology to search for phases of QCD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71480" y="3564514"/>
            <a:ext cx="3365024" cy="830997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>
                <a:solidFill>
                  <a:srgbClr val="FF0000"/>
                </a:solidFill>
              </a:rPr>
              <a:t>Comparison</a:t>
            </a:r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for better understanding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7"/>
          <a:srcRect l="21461" r="20933" b="47196"/>
          <a:stretch/>
        </p:blipFill>
        <p:spPr>
          <a:xfrm>
            <a:off x="7700815" y="4759345"/>
            <a:ext cx="773317" cy="88505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10159" t="9561" r="54625" b="66454"/>
          <a:stretch/>
        </p:blipFill>
        <p:spPr>
          <a:xfrm>
            <a:off x="8359512" y="4567473"/>
            <a:ext cx="726693" cy="879841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2759179" y="2944464"/>
            <a:ext cx="3416320" cy="52322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srgbClr val="FF0000"/>
                </a:solidFill>
              </a:rPr>
              <a:t>1</a:t>
            </a:r>
            <a:r>
              <a:rPr lang="en-US" altLang="ja-JP" sz="2800" dirty="0" smtClean="0">
                <a:solidFill>
                  <a:srgbClr val="FF0000"/>
                </a:solidFill>
              </a:rPr>
              <a:t>st order </a:t>
            </a:r>
            <a:r>
              <a:rPr lang="en-US" altLang="ja-JP" sz="2400" dirty="0">
                <a:solidFill>
                  <a:srgbClr val="FF0000"/>
                </a:solidFill>
              </a:rPr>
              <a:t>t</a:t>
            </a:r>
            <a:r>
              <a:rPr lang="en-US" altLang="ja-JP" sz="2400" dirty="0" smtClean="0">
                <a:solidFill>
                  <a:srgbClr val="FF0000"/>
                </a:solidFill>
              </a:rPr>
              <a:t>ransition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01864" y="2977488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FS2018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66013" cy="584775"/>
          </a:xfrm>
        </p:spPr>
        <p:txBody>
          <a:bodyPr/>
          <a:lstStyle/>
          <a:p>
            <a:r>
              <a:rPr kumimoji="1" lang="en-US" altLang="ja-JP" dirty="0" smtClean="0"/>
              <a:t> Activity / Budget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0560" y="979863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FS 2018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87" y="3988080"/>
            <a:ext cx="610068" cy="406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7" y="3988080"/>
            <a:ext cx="611090" cy="406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675594" y="1503083"/>
            <a:ext cx="70254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budget use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b</a:t>
            </a:r>
            <a:r>
              <a:rPr lang="en-US" altLang="ja-JP" sz="2400" dirty="0" smtClean="0"/>
              <a:t>ecause of typhoon No.21 / Birth of a baby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Discussions: </a:t>
            </a:r>
            <a:r>
              <a:rPr lang="en-US" altLang="ja-JP" sz="2000" dirty="0" smtClean="0"/>
              <a:t>2019 Mar. Germany / 2019 Apr. Germany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0560" y="3291357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FS 2019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59254" y="3976139"/>
            <a:ext cx="567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June: </a:t>
            </a:r>
            <a:r>
              <a:rPr kumimoji="1" lang="en-US" altLang="ja-JP" sz="2400" dirty="0" err="1" smtClean="0"/>
              <a:t>Nahrgang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Bluhm</a:t>
            </a:r>
            <a:r>
              <a:rPr kumimoji="1" lang="en-US" altLang="ja-JP" sz="2400" dirty="0" smtClean="0"/>
              <a:t> will visit Osaka.</a:t>
            </a:r>
            <a:endParaRPr kumimoji="1" lang="ja-JP" altLang="en-US" sz="2400" dirty="0"/>
          </a:p>
        </p:txBody>
      </p:sp>
      <p:sp>
        <p:nvSpPr>
          <p:cNvPr id="14" name="右矢印 13"/>
          <p:cNvSpPr/>
          <p:nvPr/>
        </p:nvSpPr>
        <p:spPr>
          <a:xfrm>
            <a:off x="1454241" y="3941752"/>
            <a:ext cx="381546" cy="4846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9" y="4665545"/>
            <a:ext cx="610068" cy="406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65" y="4665545"/>
            <a:ext cx="611090" cy="406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テキスト ボックス 16"/>
          <p:cNvSpPr txBox="1"/>
          <p:nvPr/>
        </p:nvSpPr>
        <p:spPr>
          <a:xfrm>
            <a:off x="2559254" y="4643503"/>
            <a:ext cx="465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Sept.</a:t>
            </a:r>
            <a:r>
              <a:rPr kumimoji="1" lang="en-US" altLang="ja-JP" sz="2400" b="1" dirty="0" smtClean="0"/>
              <a:t>: </a:t>
            </a:r>
            <a:r>
              <a:rPr kumimoji="1" lang="en-US" altLang="ja-JP" sz="2400" dirty="0" smtClean="0"/>
              <a:t>Kitazawa will visit Nantes.</a:t>
            </a:r>
            <a:endParaRPr kumimoji="1" lang="ja-JP" altLang="en-US" sz="2400" dirty="0"/>
          </a:p>
        </p:txBody>
      </p:sp>
      <p:sp>
        <p:nvSpPr>
          <p:cNvPr id="18" name="右矢印 17"/>
          <p:cNvSpPr/>
          <p:nvPr/>
        </p:nvSpPr>
        <p:spPr>
          <a:xfrm>
            <a:off x="1454241" y="4626534"/>
            <a:ext cx="381546" cy="4846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41892" y="5722472"/>
            <a:ext cx="5304658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Mutual </a:t>
            </a:r>
            <a:r>
              <a:rPr kumimoji="1" lang="en-US" altLang="ja-JP" sz="2800" dirty="0" err="1" smtClean="0"/>
              <a:t>visitings</a:t>
            </a:r>
            <a:r>
              <a:rPr kumimoji="1" lang="en-US" altLang="ja-JP" sz="2800" dirty="0" smtClean="0"/>
              <a:t> are quite helpful</a:t>
            </a:r>
          </a:p>
          <a:p>
            <a:pPr algn="ctr"/>
            <a:r>
              <a:rPr kumimoji="1" lang="en-US" altLang="ja-JP" sz="2800" dirty="0" smtClean="0"/>
              <a:t>to accelerate our collaboration!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98923" y="2728237"/>
            <a:ext cx="1653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workshop </a:t>
            </a:r>
          </a:p>
          <a:p>
            <a:r>
              <a:rPr kumimoji="1" lang="en-US" altLang="ja-JP" sz="2000" dirty="0" smtClean="0"/>
              <a:t>organized by</a:t>
            </a:r>
            <a:endParaRPr kumimoji="1" lang="ja-JP" altLang="en-US" sz="20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/>
          <a:srcRect l="10159" t="9561" r="54625" b="66454"/>
          <a:stretch/>
        </p:blipFill>
        <p:spPr>
          <a:xfrm>
            <a:off x="8085126" y="2842556"/>
            <a:ext cx="550390" cy="666383"/>
          </a:xfrm>
          <a:prstGeom prst="rect">
            <a:avLst/>
          </a:prstGeom>
        </p:spPr>
      </p:pic>
      <p:sp>
        <p:nvSpPr>
          <p:cNvPr id="8" name="曲折矢印 7"/>
          <p:cNvSpPr/>
          <p:nvPr/>
        </p:nvSpPr>
        <p:spPr>
          <a:xfrm rot="16200000">
            <a:off x="5924538" y="2695531"/>
            <a:ext cx="487786" cy="460983"/>
          </a:xfrm>
          <a:prstGeom prst="bentArrow">
            <a:avLst>
              <a:gd name="adj1" fmla="val 32557"/>
              <a:gd name="adj2" fmla="val 34446"/>
              <a:gd name="adj3" fmla="val 40113"/>
              <a:gd name="adj4" fmla="val 437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3884" y="5244027"/>
            <a:ext cx="835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000" dirty="0" smtClean="0"/>
              <a:t>No budget </a:t>
            </a:r>
            <a:r>
              <a:rPr lang="en-US" altLang="ja-JP" sz="2000" dirty="0" smtClean="0"/>
              <a:t>request to French side as the budget is carried forward.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195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4065839" y="3915004"/>
            <a:ext cx="4233429" cy="2524389"/>
          </a:xfrm>
          <a:prstGeom prst="roundRect">
            <a:avLst>
              <a:gd name="adj" fmla="val 1045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635726" y="3915004"/>
            <a:ext cx="3082834" cy="2524389"/>
          </a:xfrm>
          <a:prstGeom prst="roundRect">
            <a:avLst>
              <a:gd name="adj" fmla="val 1045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097" y="913041"/>
            <a:ext cx="77941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 smtClean="0"/>
              <a:t>Beam-energy scan</a:t>
            </a:r>
            <a:r>
              <a:rPr lang="en-US" altLang="ja-JP" sz="2400" dirty="0" smtClean="0"/>
              <a:t>: world-wide exciting topics!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/>
              <a:t>Fluctuations</a:t>
            </a:r>
            <a:r>
              <a:rPr kumimoji="1" lang="en-US" altLang="ja-JP" sz="2400" dirty="0" smtClean="0"/>
              <a:t>: important observables for the search for QCD phase structure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1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Proper description of dynamics of fluctuations is necessary, but has not been studied well.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Osaka-Nantes bilateral collaboration will play a crucial role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in resolving these problems!!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1461" r="20933" b="47196"/>
          <a:stretch/>
        </p:blipFill>
        <p:spPr>
          <a:xfrm>
            <a:off x="6925560" y="4409602"/>
            <a:ext cx="1089668" cy="12471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3189" r="28373" b="14266"/>
          <a:stretch/>
        </p:blipFill>
        <p:spPr>
          <a:xfrm>
            <a:off x="5599612" y="4409602"/>
            <a:ext cx="1055218" cy="12471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63024" t="36368" r="30448" b="52682"/>
          <a:stretch/>
        </p:blipFill>
        <p:spPr>
          <a:xfrm>
            <a:off x="2374560" y="4409602"/>
            <a:ext cx="991088" cy="124712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27284" r="34097" b="26421"/>
          <a:stretch/>
        </p:blipFill>
        <p:spPr>
          <a:xfrm rot="5400000">
            <a:off x="938001" y="4518328"/>
            <a:ext cx="1247119" cy="102966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/>
          <a:srcRect l="10159" t="9561" r="54625" b="66454"/>
          <a:stretch/>
        </p:blipFill>
        <p:spPr>
          <a:xfrm>
            <a:off x="4298840" y="4409602"/>
            <a:ext cx="1030043" cy="124712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981914" y="5656722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Masakiyo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Kitazawa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64810" y="5656721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Yukinao</a:t>
            </a:r>
            <a:endParaRPr lang="en-US" altLang="ja-JP" dirty="0"/>
          </a:p>
          <a:p>
            <a:pPr algn="ctr"/>
            <a:r>
              <a:rPr kumimoji="1" lang="en-US" altLang="ja-JP" dirty="0" err="1" smtClean="0"/>
              <a:t>Akamatsu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14979" y="5656720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Marlene</a:t>
            </a:r>
          </a:p>
          <a:p>
            <a:pPr algn="ctr"/>
            <a:r>
              <a:rPr lang="en-US" altLang="ja-JP" dirty="0" err="1" smtClean="0"/>
              <a:t>Nahrgang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48842" y="565671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Iurii</a:t>
            </a:r>
            <a:endParaRPr lang="en-US" altLang="ja-JP" dirty="0"/>
          </a:p>
          <a:p>
            <a:pPr algn="ctr"/>
            <a:r>
              <a:rPr kumimoji="1" lang="en-US" altLang="ja-JP" dirty="0" smtClean="0"/>
              <a:t>Karpenko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99752" y="56548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Marcus</a:t>
            </a:r>
          </a:p>
          <a:p>
            <a:pPr algn="ctr"/>
            <a:r>
              <a:rPr lang="en-US" altLang="ja-JP" dirty="0" err="1" smtClean="0"/>
              <a:t>Bluhm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15890" y="3906444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tx2">
                    <a:lumMod val="50000"/>
                  </a:schemeClr>
                </a:solidFill>
              </a:rPr>
              <a:t>Osaka </a:t>
            </a:r>
            <a:r>
              <a:rPr lang="en-US" altLang="ja-JP" sz="2400" b="1" dirty="0" smtClean="0">
                <a:solidFill>
                  <a:schemeClr val="tx2">
                    <a:lumMod val="50000"/>
                  </a:schemeClr>
                </a:solidFill>
              </a:rPr>
              <a:t>Group</a:t>
            </a:r>
            <a:endParaRPr kumimoji="1" lang="ja-JP" alt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73115" y="3905347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accent2">
                    <a:lumMod val="50000"/>
                  </a:schemeClr>
                </a:solidFill>
              </a:rPr>
              <a:t>Nantes</a:t>
            </a:r>
            <a:r>
              <a:rPr kumimoji="1" lang="en-US" altLang="ja-JP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2">
                    <a:lumMod val="50000"/>
                  </a:schemeClr>
                </a:solidFill>
              </a:rPr>
              <a:t>Group</a:t>
            </a:r>
            <a:endParaRPr kumimoji="1" lang="ja-JP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94981" y="6457890"/>
            <a:ext cx="2677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and young students…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621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sp>
        <p:nvSpPr>
          <p:cNvPr id="212" name="正方形/長方形 211"/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3" name="円/楕円 646"/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4" name="円弧 213"/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16" name="直線矢印コネクタ 215"/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17" name="直線矢印コネクタ 216"/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18" name="円/楕円 654"/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9" name="円/楕円 655"/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0" name="円/楕円 656"/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1" name="円/楕円 657"/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2" name="円/楕円 658"/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3" name="円/楕円 659"/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4" name="円/楕円 660"/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" name="円/楕円 661"/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62"/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63"/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64"/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65"/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66"/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7"/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8"/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テキスト ボックス 93"/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b="1" i="1" dirty="0" smtClean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34" name="テキスト ボックス 94"/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 smtClean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35" name="線吹き出し 2 (枠付き) 234"/>
          <p:cNvSpPr>
            <a:spLocks/>
          </p:cNvSpPr>
          <p:nvPr/>
        </p:nvSpPr>
        <p:spPr bwMode="auto">
          <a:xfrm>
            <a:off x="1703508" y="6091556"/>
            <a:ext cx="1839912" cy="322262"/>
          </a:xfrm>
          <a:prstGeom prst="borderCallout2">
            <a:avLst>
              <a:gd name="adj1" fmla="val 29298"/>
              <a:gd name="adj2" fmla="val -1074"/>
              <a:gd name="adj3" fmla="val 29298"/>
              <a:gd name="adj4" fmla="val -11746"/>
              <a:gd name="adj5" fmla="val -27520"/>
              <a:gd name="adj6" fmla="val -1174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Our Universe</a:t>
            </a:r>
            <a:endParaRPr kumimoji="0" lang="ja-JP" altLang="en-US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6" name="円/楕円 672"/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73"/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74"/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75"/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円/楕円 676"/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1" name="円/楕円 677"/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2" name="円/楕円 678"/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9"/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80"/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81"/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82"/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83"/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84"/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85"/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6"/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7"/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8"/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9"/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90"/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91"/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92"/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93"/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94"/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95"/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6"/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7"/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8"/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9"/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700"/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701"/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702"/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703"/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704"/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705"/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6"/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7"/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8"/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9"/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10"/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11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12"/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13"/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14"/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15"/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6"/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7"/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8"/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9"/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20"/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21"/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22"/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23"/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24"/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25"/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6"/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7"/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8"/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9"/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30"/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31"/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32"/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33"/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34"/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35"/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6"/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7"/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8"/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9"/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40"/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41"/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42"/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43"/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44"/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45"/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6"/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7"/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8"/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9"/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50"/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51"/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52"/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53"/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54"/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55"/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6"/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7"/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8"/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9"/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60"/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61"/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62"/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63"/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64"/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65"/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6"/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7"/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8"/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9"/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70"/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71"/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72"/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73"/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74"/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75"/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6"/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7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8"/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9"/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80"/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81"/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82"/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83"/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84"/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85"/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6"/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7"/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8"/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9"/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90"/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91"/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92"/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93"/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94"/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95"/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6"/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7"/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8"/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9"/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800"/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801"/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802"/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803"/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804"/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805"/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6"/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7"/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8"/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9"/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10"/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11"/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12"/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13"/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14"/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15"/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6"/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7"/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8"/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9"/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20"/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21"/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22"/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23"/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24"/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25"/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6"/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7"/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8"/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9"/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30"/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31"/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32"/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33"/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34"/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35"/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6"/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7"/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8"/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テキスト ボックス 402"/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4" name="テキスト ボックス 403"/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5" name="テキスト ボックス 404"/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08" name="円/楕円 844"/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円/楕円 845"/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0" name="円/楕円 846"/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1" name="円/楕円 847"/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2" name="円/楕円 848"/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9"/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50"/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51"/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52"/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53"/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正方形/長方形 417"/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フリーフォーム 418"/>
          <p:cNvSpPr/>
          <p:nvPr/>
        </p:nvSpPr>
        <p:spPr>
          <a:xfrm>
            <a:off x="3430452" y="431263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0" name="テキスト ボックス 419"/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</a:t>
            </a: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1" name="テキスト ボックス 420"/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</a:t>
            </a:r>
            <a:endParaRPr kumimoji="1" lang="ja-JP" altLang="en-US" sz="2800" dirty="0"/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grpSp>
        <p:nvGrpSpPr>
          <p:cNvPr id="427" name="グループ化 426"/>
          <p:cNvGrpSpPr/>
          <p:nvPr/>
        </p:nvGrpSpPr>
        <p:grpSpPr>
          <a:xfrm>
            <a:off x="569589" y="1396907"/>
            <a:ext cx="2978829" cy="2023595"/>
            <a:chOff x="907938" y="1467689"/>
            <a:chExt cx="2978829" cy="2023595"/>
          </a:xfrm>
        </p:grpSpPr>
        <p:pic>
          <p:nvPicPr>
            <p:cNvPr id="423" name="Picture 23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 rot="21375406"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5" name="テキスト ボックス 424"/>
            <p:cNvSpPr txBox="1"/>
            <p:nvPr/>
          </p:nvSpPr>
          <p:spPr>
            <a:xfrm>
              <a:off x="1630820" y="1579760"/>
              <a:ext cx="1960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Early Universe</a:t>
              </a:r>
              <a:endParaRPr kumimoji="1" lang="ja-JP" altLang="en-US" sz="24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28" name="グループ化 427"/>
          <p:cNvGrpSpPr/>
          <p:nvPr/>
        </p:nvGrpSpPr>
        <p:grpSpPr>
          <a:xfrm>
            <a:off x="6540760" y="3622388"/>
            <a:ext cx="2221323" cy="2426368"/>
            <a:chOff x="6122746" y="3631097"/>
            <a:chExt cx="2221323" cy="2426368"/>
          </a:xfrm>
        </p:grpSpPr>
        <p:pic>
          <p:nvPicPr>
            <p:cNvPr id="424" name="Picture 223" descr="still-1-final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5627" r="14366" b="12819"/>
            <a:stretch/>
          </p:blipFill>
          <p:spPr bwMode="auto">
            <a:xfrm rot="322826">
              <a:off x="6122746" y="3631097"/>
              <a:ext cx="2221323" cy="2426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6" name="テキスト ボックス 425"/>
            <p:cNvSpPr txBox="1"/>
            <p:nvPr/>
          </p:nvSpPr>
          <p:spPr>
            <a:xfrm>
              <a:off x="6557531" y="5157163"/>
              <a:ext cx="12971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Compact</a:t>
              </a:r>
            </a:p>
            <a:p>
              <a:pPr algn="ctr"/>
              <a:r>
                <a:rPr kumimoji="1" lang="en-US" altLang="ja-JP" sz="2400" dirty="0" smtClean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Stars</a:t>
              </a:r>
              <a:endParaRPr kumimoji="1" lang="ja-JP" altLang="en-US" sz="2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4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Beam-Energy Scan Program</a:t>
            </a:r>
            <a:br>
              <a:rPr kumimoji="1" lang="en-US" altLang="ja-JP" dirty="0" smtClean="0"/>
            </a:br>
            <a:r>
              <a:rPr lang="en-US" altLang="ja-JP" dirty="0" smtClean="0"/>
              <a:t>in Heavy-Ion Collisions</a:t>
            </a:r>
            <a:endParaRPr kumimoji="1" lang="ja-JP" altLang="en-US" dirty="0"/>
          </a:p>
        </p:txBody>
      </p:sp>
      <p:sp>
        <p:nvSpPr>
          <p:cNvPr id="212" name="正方形/長方形 211"/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3" name="円/楕円 646"/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4" name="円弧 213"/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16" name="直線矢印コネクタ 215"/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17" name="直線矢印コネクタ 216"/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18" name="円/楕円 654"/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9" name="円/楕円 655"/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0" name="円/楕円 656"/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1" name="円/楕円 657"/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2" name="円/楕円 658"/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3" name="円/楕円 659"/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4" name="円/楕円 660"/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" name="円/楕円 661"/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62"/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63"/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64"/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65"/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66"/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7"/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8"/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テキスト ボックス 93"/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b="1" i="1" dirty="0" smtClean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34" name="テキスト ボックス 94"/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 smtClean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35" name="線吹き出し 2 (枠付き) 234"/>
          <p:cNvSpPr>
            <a:spLocks/>
          </p:cNvSpPr>
          <p:nvPr/>
        </p:nvSpPr>
        <p:spPr bwMode="auto">
          <a:xfrm>
            <a:off x="1703508" y="6091556"/>
            <a:ext cx="1839912" cy="322262"/>
          </a:xfrm>
          <a:prstGeom prst="borderCallout2">
            <a:avLst>
              <a:gd name="adj1" fmla="val 29298"/>
              <a:gd name="adj2" fmla="val -1074"/>
              <a:gd name="adj3" fmla="val 29298"/>
              <a:gd name="adj4" fmla="val -11746"/>
              <a:gd name="adj5" fmla="val -27520"/>
              <a:gd name="adj6" fmla="val -1174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Our Universe</a:t>
            </a:r>
            <a:endParaRPr kumimoji="0" lang="ja-JP" altLang="en-US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6" name="円/楕円 672"/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73"/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74"/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75"/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円/楕円 676"/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1" name="円/楕円 677"/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2" name="円/楕円 678"/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9"/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80"/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81"/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82"/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83"/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84"/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85"/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6"/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7"/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8"/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9"/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90"/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91"/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92"/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93"/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94"/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95"/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6"/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7"/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8"/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9"/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700"/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701"/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702"/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703"/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704"/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705"/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6"/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7"/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8"/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9"/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10"/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11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12"/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13"/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14"/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15"/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6"/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7"/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8"/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9"/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20"/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21"/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22"/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23"/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24"/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25"/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6"/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7"/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8"/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9"/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30"/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31"/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32"/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33"/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34"/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35"/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6"/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7"/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8"/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9"/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40"/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41"/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42"/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43"/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44"/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45"/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6"/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7"/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8"/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9"/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50"/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51"/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52"/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53"/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54"/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55"/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6"/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7"/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8"/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9"/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60"/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61"/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62"/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63"/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64"/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65"/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6"/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7"/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8"/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9"/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70"/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71"/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72"/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73"/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74"/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75"/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6"/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7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8"/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9"/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80"/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81"/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82"/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83"/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84"/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85"/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6"/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7"/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8"/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9"/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90"/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91"/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92"/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93"/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94"/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95"/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6"/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7"/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8"/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9"/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800"/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801"/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802"/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803"/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804"/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805"/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6"/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7"/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8"/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9"/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10"/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11"/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12"/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13"/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14"/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15"/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6"/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7"/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8"/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9"/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20"/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21"/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22"/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23"/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24"/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25"/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6"/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7"/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8"/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9"/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30"/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31"/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32"/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33"/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34"/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35"/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6"/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7"/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8"/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テキスト ボックス 402"/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4" name="テキスト ボックス 403"/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5" name="テキスト ボックス 404"/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08" name="円/楕円 844"/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円/楕円 845"/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0" name="円/楕円 846"/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1" name="円/楕円 847"/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2" name="円/楕円 848"/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9"/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50"/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51"/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52"/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53"/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正方形/長方形 417"/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フリーフォーム 418"/>
          <p:cNvSpPr/>
          <p:nvPr/>
        </p:nvSpPr>
        <p:spPr>
          <a:xfrm>
            <a:off x="3430452" y="4303923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0" name="テキスト ボックス 419"/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</a:t>
            </a: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1" name="テキスト ボックス 420"/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</a:t>
            </a:r>
            <a:endParaRPr kumimoji="1" lang="ja-JP" altLang="en-US" sz="2800" dirty="0"/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grpSp>
        <p:nvGrpSpPr>
          <p:cNvPr id="406" name="グループ化 405"/>
          <p:cNvGrpSpPr/>
          <p:nvPr/>
        </p:nvGrpSpPr>
        <p:grpSpPr>
          <a:xfrm>
            <a:off x="1473081" y="2081534"/>
            <a:ext cx="3395882" cy="3282808"/>
            <a:chOff x="1253328" y="1328765"/>
            <a:chExt cx="3395882" cy="3282808"/>
          </a:xfrm>
        </p:grpSpPr>
        <p:sp>
          <p:nvSpPr>
            <p:cNvPr id="407" name="下矢印 406"/>
            <p:cNvSpPr/>
            <p:nvPr/>
          </p:nvSpPr>
          <p:spPr>
            <a:xfrm rot="255889">
              <a:off x="1514218" y="261426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9" name="下矢印 428"/>
            <p:cNvSpPr/>
            <p:nvPr/>
          </p:nvSpPr>
          <p:spPr>
            <a:xfrm rot="687617">
              <a:off x="2078566" y="277757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0" name="下矢印 429"/>
            <p:cNvSpPr/>
            <p:nvPr/>
          </p:nvSpPr>
          <p:spPr>
            <a:xfrm rot="1153134">
              <a:off x="2879157" y="302461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1" name="下矢印 430"/>
            <p:cNvSpPr/>
            <p:nvPr/>
          </p:nvSpPr>
          <p:spPr>
            <a:xfrm rot="1907133">
              <a:off x="3589847" y="3570942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2" name="フリーフォーム 431"/>
            <p:cNvSpPr/>
            <p:nvPr/>
          </p:nvSpPr>
          <p:spPr>
            <a:xfrm>
              <a:off x="1895590" y="1834023"/>
              <a:ext cx="2444443" cy="1267381"/>
            </a:xfrm>
            <a:custGeom>
              <a:avLst/>
              <a:gdLst>
                <a:gd name="connsiteX0" fmla="*/ 0 w 2292439"/>
                <a:gd name="connsiteY0" fmla="*/ 12540 h 682241"/>
                <a:gd name="connsiteX1" fmla="*/ 1133341 w 2292439"/>
                <a:gd name="connsiteY1" fmla="*/ 89813 h 682241"/>
                <a:gd name="connsiteX2" fmla="*/ 2292439 w 2292439"/>
                <a:gd name="connsiteY2" fmla="*/ 682241 h 682241"/>
                <a:gd name="connsiteX0" fmla="*/ 0 w 2292439"/>
                <a:gd name="connsiteY0" fmla="*/ 1253 h 670954"/>
                <a:gd name="connsiteX1" fmla="*/ 592428 w 2292439"/>
                <a:gd name="connsiteY1" fmla="*/ 258830 h 670954"/>
                <a:gd name="connsiteX2" fmla="*/ 2292439 w 2292439"/>
                <a:gd name="connsiteY2" fmla="*/ 670954 h 670954"/>
                <a:gd name="connsiteX0" fmla="*/ 0 w 2369712"/>
                <a:gd name="connsiteY0" fmla="*/ 873 h 747847"/>
                <a:gd name="connsiteX1" fmla="*/ 669701 w 2369712"/>
                <a:gd name="connsiteY1" fmla="*/ 335723 h 747847"/>
                <a:gd name="connsiteX2" fmla="*/ 2369712 w 2369712"/>
                <a:gd name="connsiteY2" fmla="*/ 747847 h 747847"/>
                <a:gd name="connsiteX0" fmla="*/ 0 w 2369712"/>
                <a:gd name="connsiteY0" fmla="*/ 0 h 746974"/>
                <a:gd name="connsiteX1" fmla="*/ 669701 w 2369712"/>
                <a:gd name="connsiteY1" fmla="*/ 334850 h 746974"/>
                <a:gd name="connsiteX2" fmla="*/ 2369712 w 2369712"/>
                <a:gd name="connsiteY2" fmla="*/ 746974 h 746974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395470"/>
                <a:gd name="connsiteY0" fmla="*/ 0 h 1171976"/>
                <a:gd name="connsiteX1" fmla="*/ 772732 w 2395470"/>
                <a:gd name="connsiteY1" fmla="*/ 579548 h 1171976"/>
                <a:gd name="connsiteX2" fmla="*/ 2395470 w 2395470"/>
                <a:gd name="connsiteY2" fmla="*/ 1171976 h 1171976"/>
                <a:gd name="connsiteX0" fmla="*/ 0 w 2421228"/>
                <a:gd name="connsiteY0" fmla="*/ 0 h 1094703"/>
                <a:gd name="connsiteX1" fmla="*/ 772732 w 2421228"/>
                <a:gd name="connsiteY1" fmla="*/ 579548 h 1094703"/>
                <a:gd name="connsiteX2" fmla="*/ 2421228 w 2421228"/>
                <a:gd name="connsiteY2" fmla="*/ 1094703 h 1094703"/>
                <a:gd name="connsiteX0" fmla="*/ 0 w 2421228"/>
                <a:gd name="connsiteY0" fmla="*/ 0 h 1094703"/>
                <a:gd name="connsiteX1" fmla="*/ 746974 w 2421228"/>
                <a:gd name="connsiteY1" fmla="*/ 476517 h 1094703"/>
                <a:gd name="connsiteX2" fmla="*/ 2421228 w 2421228"/>
                <a:gd name="connsiteY2" fmla="*/ 1094703 h 1094703"/>
                <a:gd name="connsiteX0" fmla="*/ 0 w 2408349"/>
                <a:gd name="connsiteY0" fmla="*/ 0 h 1159097"/>
                <a:gd name="connsiteX1" fmla="*/ 734095 w 2408349"/>
                <a:gd name="connsiteY1" fmla="*/ 540911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4443" h="1267381">
                  <a:moveTo>
                    <a:pt x="0" y="0"/>
                  </a:moveTo>
                  <a:cubicBezTo>
                    <a:pt x="195330" y="227527"/>
                    <a:pt x="339143" y="377778"/>
                    <a:pt x="721216" y="489395"/>
                  </a:cubicBezTo>
                  <a:cubicBezTo>
                    <a:pt x="1103289" y="601012"/>
                    <a:pt x="1964083" y="978849"/>
                    <a:pt x="2444443" y="1267381"/>
                  </a:cubicBezTo>
                </a:path>
              </a:pathLst>
            </a:custGeom>
            <a:noFill/>
            <a:ln w="57150" cap="flat" cmpd="sng" algn="ctr">
              <a:solidFill>
                <a:srgbClr val="549E39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3" name="テキスト ボックス 432"/>
            <p:cNvSpPr txBox="1"/>
            <p:nvPr/>
          </p:nvSpPr>
          <p:spPr>
            <a:xfrm>
              <a:off x="1537082" y="1328765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90500">
                      <a:srgbClr val="FFCACB">
                        <a:alpha val="9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high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90500">
                    <a:srgbClr val="FFCACB">
                      <a:alpha val="90000"/>
                    </a:srgb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434" name="テキスト ボックス 433"/>
            <p:cNvSpPr txBox="1"/>
            <p:nvPr/>
          </p:nvSpPr>
          <p:spPr>
            <a:xfrm>
              <a:off x="3924332" y="3067060"/>
              <a:ext cx="724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90500">
                      <a:srgbClr val="FFCACB">
                        <a:alpha val="9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low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90500">
                    <a:srgbClr val="FFCACB">
                      <a:alpha val="90000"/>
                    </a:srgb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435" name="テキスト ボックス 434"/>
            <p:cNvSpPr txBox="1"/>
            <p:nvPr/>
          </p:nvSpPr>
          <p:spPr>
            <a:xfrm rot="1279305">
              <a:off x="2211042" y="2019918"/>
              <a:ext cx="22862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90500">
                      <a:srgbClr val="FFCACB">
                        <a:alpha val="9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beam energy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90500">
                    <a:srgbClr val="FFCACB">
                      <a:alpha val="90000"/>
                    </a:srgb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436" name="下矢印 435"/>
            <p:cNvSpPr/>
            <p:nvPr/>
          </p:nvSpPr>
          <p:spPr>
            <a:xfrm rot="209270">
              <a:off x="1378803" y="2298190"/>
              <a:ext cx="454100" cy="1292415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7" name="下矢印 436"/>
            <p:cNvSpPr/>
            <p:nvPr/>
          </p:nvSpPr>
          <p:spPr>
            <a:xfrm rot="156018">
              <a:off x="1253328" y="1869066"/>
              <a:ext cx="454100" cy="1685735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3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059724" y="1344706"/>
            <a:ext cx="2650794" cy="1712904"/>
          </a:xfrm>
          <a:prstGeom prst="roundRect">
            <a:avLst/>
          </a:prstGeom>
          <a:gradFill>
            <a:gsLst>
              <a:gs pos="0">
                <a:srgbClr val="268496"/>
              </a:gs>
              <a:gs pos="50000">
                <a:srgbClr val="268496"/>
              </a:gs>
              <a:gs pos="100000">
                <a:srgbClr val="268496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1" name="右矢印 310"/>
          <p:cNvSpPr/>
          <p:nvPr/>
        </p:nvSpPr>
        <p:spPr>
          <a:xfrm flipH="1">
            <a:off x="4440283" y="211939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0" name="右矢印 309"/>
          <p:cNvSpPr/>
          <p:nvPr/>
        </p:nvSpPr>
        <p:spPr>
          <a:xfrm>
            <a:off x="3740038" y="1805327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Beam-Energy Dependence</a:t>
            </a:r>
            <a:endParaRPr kumimoji="1" lang="ja-JP" altLang="en-US" dirty="0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4988190" y="2182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077090" y="2326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229796" y="2455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132190" y="21826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297290" y="2335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344139" y="24563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359309" y="2296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184366" y="23336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203416" y="2560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997269" y="20554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263198" y="2353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141791" y="20120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219299" y="2094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287548" y="21878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5368524" y="2387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4944145" y="22028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4969040" y="24373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170997" y="2710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102141" y="20840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978074" y="25372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114841" y="2407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036632" y="24641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040494" y="21768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028340" y="19868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4930371" y="24097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369019" y="2218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061606" y="2667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966659" y="21013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109778" y="1909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165680" y="25936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275416" y="2644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189079" y="19813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299040" y="1995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314111" y="25593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4932213" y="23216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351417" y="21028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012618" y="25914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197665" y="22094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006507" y="23853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119290" y="25068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007612" y="2294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128910" y="2616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266946" y="2258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120789" y="22472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303757" y="22353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106370" y="2011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219169" y="19199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141806" y="21565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3346405" y="1877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3435305" y="2021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 noChangeAspect="1"/>
          </p:cNvSpPr>
          <p:nvPr/>
        </p:nvSpPr>
        <p:spPr>
          <a:xfrm>
            <a:off x="3588011" y="21502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 noChangeAspect="1"/>
          </p:cNvSpPr>
          <p:nvPr/>
        </p:nvSpPr>
        <p:spPr>
          <a:xfrm>
            <a:off x="3490405" y="18778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3655505" y="20302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 noChangeAspect="1"/>
          </p:cNvSpPr>
          <p:nvPr/>
        </p:nvSpPr>
        <p:spPr>
          <a:xfrm>
            <a:off x="3702354" y="21515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 noChangeAspect="1"/>
          </p:cNvSpPr>
          <p:nvPr/>
        </p:nvSpPr>
        <p:spPr>
          <a:xfrm>
            <a:off x="3717524" y="19919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 noChangeAspect="1"/>
          </p:cNvSpPr>
          <p:nvPr/>
        </p:nvSpPr>
        <p:spPr>
          <a:xfrm>
            <a:off x="3542581" y="2028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 noChangeAspect="1"/>
          </p:cNvSpPr>
          <p:nvPr/>
        </p:nvSpPr>
        <p:spPr>
          <a:xfrm>
            <a:off x="3561631" y="22560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 noChangeAspect="1"/>
          </p:cNvSpPr>
          <p:nvPr/>
        </p:nvSpPr>
        <p:spPr>
          <a:xfrm>
            <a:off x="3355484" y="17506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 noChangeAspect="1"/>
          </p:cNvSpPr>
          <p:nvPr/>
        </p:nvSpPr>
        <p:spPr>
          <a:xfrm>
            <a:off x="3621413" y="20491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 noChangeAspect="1"/>
          </p:cNvSpPr>
          <p:nvPr/>
        </p:nvSpPr>
        <p:spPr>
          <a:xfrm>
            <a:off x="3500006" y="170724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3577514" y="17897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3645763" y="18830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3726739" y="20825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 noChangeAspect="1"/>
          </p:cNvSpPr>
          <p:nvPr/>
        </p:nvSpPr>
        <p:spPr>
          <a:xfrm>
            <a:off x="3302360" y="18980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 noChangeAspect="1"/>
          </p:cNvSpPr>
          <p:nvPr/>
        </p:nvSpPr>
        <p:spPr>
          <a:xfrm>
            <a:off x="3327255" y="213249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 noChangeAspect="1"/>
          </p:cNvSpPr>
          <p:nvPr/>
        </p:nvSpPr>
        <p:spPr>
          <a:xfrm>
            <a:off x="3529212" y="2405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460356" y="1779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3336289" y="2232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3473056" y="21024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3394847" y="215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3398709" y="18720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 noChangeAspect="1"/>
          </p:cNvSpPr>
          <p:nvPr/>
        </p:nvSpPr>
        <p:spPr>
          <a:xfrm>
            <a:off x="3386555" y="16820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3288586" y="21048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 noChangeAspect="1"/>
          </p:cNvSpPr>
          <p:nvPr/>
        </p:nvSpPr>
        <p:spPr>
          <a:xfrm>
            <a:off x="3727234" y="1913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3419821" y="2362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 noChangeAspect="1"/>
          </p:cNvSpPr>
          <p:nvPr/>
        </p:nvSpPr>
        <p:spPr>
          <a:xfrm>
            <a:off x="3324874" y="17965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 noChangeAspect="1"/>
          </p:cNvSpPr>
          <p:nvPr/>
        </p:nvSpPr>
        <p:spPr>
          <a:xfrm>
            <a:off x="3467993" y="16047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3523895" y="22887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 noChangeAspect="1"/>
          </p:cNvSpPr>
          <p:nvPr/>
        </p:nvSpPr>
        <p:spPr>
          <a:xfrm>
            <a:off x="3633631" y="2339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 noChangeAspect="1"/>
          </p:cNvSpPr>
          <p:nvPr/>
        </p:nvSpPr>
        <p:spPr>
          <a:xfrm>
            <a:off x="3547294" y="16765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3657255" y="16910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3672326" y="2254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3290428" y="201684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3709632" y="1797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3370833" y="22866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>
            <a:spLocks noChangeAspect="1"/>
          </p:cNvSpPr>
          <p:nvPr/>
        </p:nvSpPr>
        <p:spPr>
          <a:xfrm>
            <a:off x="3555880" y="1904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3364722" y="20805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>
            <a:spLocks noChangeAspect="1"/>
          </p:cNvSpPr>
          <p:nvPr/>
        </p:nvSpPr>
        <p:spPr>
          <a:xfrm>
            <a:off x="3477505" y="22020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>
            <a:spLocks noChangeAspect="1"/>
          </p:cNvSpPr>
          <p:nvPr/>
        </p:nvSpPr>
        <p:spPr>
          <a:xfrm>
            <a:off x="3365827" y="19900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>
            <a:spLocks noChangeAspect="1"/>
          </p:cNvSpPr>
          <p:nvPr/>
        </p:nvSpPr>
        <p:spPr>
          <a:xfrm>
            <a:off x="3487125" y="23119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>
            <a:spLocks noChangeAspect="1"/>
          </p:cNvSpPr>
          <p:nvPr/>
        </p:nvSpPr>
        <p:spPr>
          <a:xfrm>
            <a:off x="3625161" y="19531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>
            <a:spLocks noChangeAspect="1"/>
          </p:cNvSpPr>
          <p:nvPr/>
        </p:nvSpPr>
        <p:spPr>
          <a:xfrm>
            <a:off x="3479004" y="19423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>
            <a:spLocks noChangeAspect="1"/>
          </p:cNvSpPr>
          <p:nvPr/>
        </p:nvSpPr>
        <p:spPr>
          <a:xfrm>
            <a:off x="3661972" y="19305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>
            <a:spLocks noChangeAspect="1"/>
          </p:cNvSpPr>
          <p:nvPr/>
        </p:nvSpPr>
        <p:spPr>
          <a:xfrm>
            <a:off x="3464585" y="17065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3577384" y="16151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3500021" y="18517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5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059724" y="1344706"/>
            <a:ext cx="2650794" cy="1712904"/>
          </a:xfrm>
          <a:prstGeom prst="roundRect">
            <a:avLst/>
          </a:prstGeom>
          <a:gradFill>
            <a:gsLst>
              <a:gs pos="0">
                <a:srgbClr val="268496"/>
              </a:gs>
              <a:gs pos="50000">
                <a:srgbClr val="268496"/>
              </a:gs>
              <a:gs pos="100000">
                <a:srgbClr val="268496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1" name="右矢印 310"/>
          <p:cNvSpPr/>
          <p:nvPr/>
        </p:nvSpPr>
        <p:spPr>
          <a:xfrm flipH="1">
            <a:off x="4440283" y="211939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0" name="右矢印 309"/>
          <p:cNvSpPr/>
          <p:nvPr/>
        </p:nvSpPr>
        <p:spPr>
          <a:xfrm>
            <a:off x="3740038" y="1805327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Beam-Energy Dependence</a:t>
            </a:r>
            <a:endParaRPr kumimoji="1" lang="ja-JP" altLang="en-US" dirty="0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4988190" y="2182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077090" y="2326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229796" y="2455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132190" y="21826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297290" y="2335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344139" y="24563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359309" y="2296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184366" y="23336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203416" y="2560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997269" y="20554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263198" y="2353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141791" y="20120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219299" y="2094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287548" y="21878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5368524" y="2387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4944145" y="22028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4969040" y="24373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170997" y="2710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102141" y="20840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978074" y="25372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114841" y="2407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036632" y="24641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040494" y="21768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028340" y="19868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4930371" y="24097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369019" y="2218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061606" y="2667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966659" y="21013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109778" y="1909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165680" y="25936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275416" y="2644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189079" y="19813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299040" y="1995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314111" y="25593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4932213" y="23216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351417" y="21028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012618" y="25914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197665" y="22094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006507" y="23853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119290" y="25068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007612" y="2294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128910" y="2616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266946" y="2258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120789" y="22472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303757" y="22353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106370" y="2011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219169" y="19199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141806" y="21565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3346405" y="1877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3435305" y="2021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 noChangeAspect="1"/>
          </p:cNvSpPr>
          <p:nvPr/>
        </p:nvSpPr>
        <p:spPr>
          <a:xfrm>
            <a:off x="3588011" y="21502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 noChangeAspect="1"/>
          </p:cNvSpPr>
          <p:nvPr/>
        </p:nvSpPr>
        <p:spPr>
          <a:xfrm>
            <a:off x="3490405" y="18778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3655505" y="20302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 noChangeAspect="1"/>
          </p:cNvSpPr>
          <p:nvPr/>
        </p:nvSpPr>
        <p:spPr>
          <a:xfrm>
            <a:off x="3702354" y="21515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 noChangeAspect="1"/>
          </p:cNvSpPr>
          <p:nvPr/>
        </p:nvSpPr>
        <p:spPr>
          <a:xfrm>
            <a:off x="3717524" y="19919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 noChangeAspect="1"/>
          </p:cNvSpPr>
          <p:nvPr/>
        </p:nvSpPr>
        <p:spPr>
          <a:xfrm>
            <a:off x="3542581" y="2028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 noChangeAspect="1"/>
          </p:cNvSpPr>
          <p:nvPr/>
        </p:nvSpPr>
        <p:spPr>
          <a:xfrm>
            <a:off x="3561631" y="22560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 noChangeAspect="1"/>
          </p:cNvSpPr>
          <p:nvPr/>
        </p:nvSpPr>
        <p:spPr>
          <a:xfrm>
            <a:off x="3355484" y="17506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 noChangeAspect="1"/>
          </p:cNvSpPr>
          <p:nvPr/>
        </p:nvSpPr>
        <p:spPr>
          <a:xfrm>
            <a:off x="3621413" y="20491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 noChangeAspect="1"/>
          </p:cNvSpPr>
          <p:nvPr/>
        </p:nvSpPr>
        <p:spPr>
          <a:xfrm>
            <a:off x="3500006" y="170724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3577514" y="17897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3645763" y="18830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3726739" y="20825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 noChangeAspect="1"/>
          </p:cNvSpPr>
          <p:nvPr/>
        </p:nvSpPr>
        <p:spPr>
          <a:xfrm>
            <a:off x="3302360" y="18980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 noChangeAspect="1"/>
          </p:cNvSpPr>
          <p:nvPr/>
        </p:nvSpPr>
        <p:spPr>
          <a:xfrm>
            <a:off x="3327255" y="213249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 noChangeAspect="1"/>
          </p:cNvSpPr>
          <p:nvPr/>
        </p:nvSpPr>
        <p:spPr>
          <a:xfrm>
            <a:off x="3529212" y="2405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460356" y="1779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3336289" y="2232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3473056" y="21024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3394847" y="215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3398709" y="18720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 noChangeAspect="1"/>
          </p:cNvSpPr>
          <p:nvPr/>
        </p:nvSpPr>
        <p:spPr>
          <a:xfrm>
            <a:off x="3386555" y="16820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3288586" y="21048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 noChangeAspect="1"/>
          </p:cNvSpPr>
          <p:nvPr/>
        </p:nvSpPr>
        <p:spPr>
          <a:xfrm>
            <a:off x="3727234" y="1913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3419821" y="2362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 noChangeAspect="1"/>
          </p:cNvSpPr>
          <p:nvPr/>
        </p:nvSpPr>
        <p:spPr>
          <a:xfrm>
            <a:off x="3324874" y="17965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 noChangeAspect="1"/>
          </p:cNvSpPr>
          <p:nvPr/>
        </p:nvSpPr>
        <p:spPr>
          <a:xfrm>
            <a:off x="3467993" y="16047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3523895" y="22887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 noChangeAspect="1"/>
          </p:cNvSpPr>
          <p:nvPr/>
        </p:nvSpPr>
        <p:spPr>
          <a:xfrm>
            <a:off x="3633631" y="2339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 noChangeAspect="1"/>
          </p:cNvSpPr>
          <p:nvPr/>
        </p:nvSpPr>
        <p:spPr>
          <a:xfrm>
            <a:off x="3547294" y="16765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3657255" y="16910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3672326" y="2254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3290428" y="201684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3709632" y="1797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3370833" y="22866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>
            <a:spLocks noChangeAspect="1"/>
          </p:cNvSpPr>
          <p:nvPr/>
        </p:nvSpPr>
        <p:spPr>
          <a:xfrm>
            <a:off x="3555880" y="1904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3364722" y="20805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>
            <a:spLocks noChangeAspect="1"/>
          </p:cNvSpPr>
          <p:nvPr/>
        </p:nvSpPr>
        <p:spPr>
          <a:xfrm>
            <a:off x="3477505" y="22020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>
            <a:spLocks noChangeAspect="1"/>
          </p:cNvSpPr>
          <p:nvPr/>
        </p:nvSpPr>
        <p:spPr>
          <a:xfrm>
            <a:off x="3365827" y="19900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>
            <a:spLocks noChangeAspect="1"/>
          </p:cNvSpPr>
          <p:nvPr/>
        </p:nvSpPr>
        <p:spPr>
          <a:xfrm>
            <a:off x="3487125" y="23119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>
            <a:spLocks noChangeAspect="1"/>
          </p:cNvSpPr>
          <p:nvPr/>
        </p:nvSpPr>
        <p:spPr>
          <a:xfrm>
            <a:off x="3625161" y="19531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>
            <a:spLocks noChangeAspect="1"/>
          </p:cNvSpPr>
          <p:nvPr/>
        </p:nvSpPr>
        <p:spPr>
          <a:xfrm>
            <a:off x="3479004" y="19423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>
            <a:spLocks noChangeAspect="1"/>
          </p:cNvSpPr>
          <p:nvPr/>
        </p:nvSpPr>
        <p:spPr>
          <a:xfrm>
            <a:off x="3661972" y="19305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>
            <a:spLocks noChangeAspect="1"/>
          </p:cNvSpPr>
          <p:nvPr/>
        </p:nvSpPr>
        <p:spPr>
          <a:xfrm>
            <a:off x="3464585" y="17065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3577384" y="16151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3500021" y="18517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08" name="グループ化 207"/>
          <p:cNvGrpSpPr/>
          <p:nvPr/>
        </p:nvGrpSpPr>
        <p:grpSpPr>
          <a:xfrm>
            <a:off x="737401" y="1951607"/>
            <a:ext cx="3347391" cy="4670720"/>
            <a:chOff x="737401" y="1951607"/>
            <a:chExt cx="3347391" cy="4670720"/>
          </a:xfrm>
        </p:grpSpPr>
        <p:sp>
          <p:nvSpPr>
            <p:cNvPr id="206" name="右矢印 205"/>
            <p:cNvSpPr/>
            <p:nvPr/>
          </p:nvSpPr>
          <p:spPr>
            <a:xfrm>
              <a:off x="3277041" y="4172214"/>
              <a:ext cx="690282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07" name="右矢印 206"/>
            <p:cNvSpPr/>
            <p:nvPr/>
          </p:nvSpPr>
          <p:spPr>
            <a:xfrm flipH="1">
              <a:off x="795387" y="4681141"/>
              <a:ext cx="661961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05" name="角丸四角形 204"/>
            <p:cNvSpPr/>
            <p:nvPr/>
          </p:nvSpPr>
          <p:spPr>
            <a:xfrm>
              <a:off x="1448076" y="4184325"/>
              <a:ext cx="1867833" cy="968037"/>
            </a:xfrm>
            <a:prstGeom prst="roundRect">
              <a:avLst>
                <a:gd name="adj" fmla="val 26526"/>
              </a:avLst>
            </a:prstGeom>
            <a:gradFill flip="none" rotWithShape="1">
              <a:gsLst>
                <a:gs pos="0">
                  <a:srgbClr val="F89708"/>
                </a:gs>
                <a:gs pos="100000">
                  <a:srgbClr val="FE3E0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514690" y="3415554"/>
              <a:ext cx="1733168" cy="461665"/>
            </a:xfrm>
            <a:prstGeom prst="rect">
              <a:avLst/>
            </a:prstGeom>
            <a:gradFill>
              <a:gsLst>
                <a:gs pos="0">
                  <a:srgbClr val="C00000">
                    <a:lumMod val="98000"/>
                    <a:lumOff val="2000"/>
                  </a:srgbClr>
                </a:gs>
                <a:gs pos="50000">
                  <a:srgbClr val="C00000"/>
                </a:gs>
                <a:gs pos="100000">
                  <a:srgbClr val="C00000">
                    <a:lumMod val="99000"/>
                  </a:srgb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High energy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37401" y="5605155"/>
              <a:ext cx="3347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Nuclear transparency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43576" y="6160662"/>
              <a:ext cx="27350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net-baryon #: small</a:t>
              </a:r>
            </a:p>
          </p:txBody>
        </p:sp>
        <p:sp>
          <p:nvSpPr>
            <p:cNvPr id="9" name="円/楕円 8"/>
            <p:cNvSpPr>
              <a:spLocks noChangeAspect="1"/>
            </p:cNvSpPr>
            <p:nvPr/>
          </p:nvSpPr>
          <p:spPr>
            <a:xfrm>
              <a:off x="1370861" y="4564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1459761" y="4708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1612467" y="48365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円/楕円 11"/>
            <p:cNvSpPr>
              <a:spLocks noChangeAspect="1"/>
            </p:cNvSpPr>
            <p:nvPr/>
          </p:nvSpPr>
          <p:spPr>
            <a:xfrm>
              <a:off x="1514861" y="45641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円/楕円 12"/>
            <p:cNvSpPr>
              <a:spLocks noChangeAspect="1"/>
            </p:cNvSpPr>
            <p:nvPr/>
          </p:nvSpPr>
          <p:spPr>
            <a:xfrm>
              <a:off x="1679961" y="47165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1726810" y="48378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1741980" y="46782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円/楕円 15"/>
            <p:cNvSpPr>
              <a:spLocks noChangeAspect="1"/>
            </p:cNvSpPr>
            <p:nvPr/>
          </p:nvSpPr>
          <p:spPr>
            <a:xfrm>
              <a:off x="1567037" y="47150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1586087" y="49423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1379940" y="4436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1645869" y="47353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1524462" y="43935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1601970" y="44759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1670219" y="45693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1751195" y="47687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1326816" y="4584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1351711" y="48187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1553668" y="5091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1484812" y="44655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1360745" y="4918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1497512" y="47887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1419303" y="48456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1423165" y="45583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1411011" y="4368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1313042" y="47911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1962958" y="4446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1444277" y="50485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1349330" y="44827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1492449" y="42909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円/楕円 37"/>
            <p:cNvSpPr>
              <a:spLocks noChangeAspect="1"/>
            </p:cNvSpPr>
            <p:nvPr/>
          </p:nvSpPr>
          <p:spPr>
            <a:xfrm>
              <a:off x="1548351" y="49750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1658087" y="5025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円/楕円 39"/>
            <p:cNvSpPr>
              <a:spLocks noChangeAspect="1"/>
            </p:cNvSpPr>
            <p:nvPr/>
          </p:nvSpPr>
          <p:spPr>
            <a:xfrm>
              <a:off x="1571750" y="43628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1681711" y="43773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1696782" y="49407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1314884" y="47031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円/楕円 43"/>
            <p:cNvSpPr>
              <a:spLocks noChangeAspect="1"/>
            </p:cNvSpPr>
            <p:nvPr/>
          </p:nvSpPr>
          <p:spPr>
            <a:xfrm>
              <a:off x="1734088" y="44842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1395289" y="49728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6" name="円/楕円 45"/>
            <p:cNvSpPr>
              <a:spLocks noChangeAspect="1"/>
            </p:cNvSpPr>
            <p:nvPr/>
          </p:nvSpPr>
          <p:spPr>
            <a:xfrm>
              <a:off x="1580336" y="4590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1389178" y="47668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円/楕円 49"/>
            <p:cNvSpPr>
              <a:spLocks noChangeAspect="1"/>
            </p:cNvSpPr>
            <p:nvPr/>
          </p:nvSpPr>
          <p:spPr>
            <a:xfrm>
              <a:off x="1501961" y="4888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1" name="円/楕円 50"/>
            <p:cNvSpPr>
              <a:spLocks noChangeAspect="1"/>
            </p:cNvSpPr>
            <p:nvPr/>
          </p:nvSpPr>
          <p:spPr>
            <a:xfrm>
              <a:off x="1390283" y="4676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円/楕円 51"/>
            <p:cNvSpPr>
              <a:spLocks noChangeAspect="1"/>
            </p:cNvSpPr>
            <p:nvPr/>
          </p:nvSpPr>
          <p:spPr>
            <a:xfrm>
              <a:off x="1511581" y="4998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1649617" y="46394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円/楕円 53"/>
            <p:cNvSpPr>
              <a:spLocks noChangeAspect="1"/>
            </p:cNvSpPr>
            <p:nvPr/>
          </p:nvSpPr>
          <p:spPr>
            <a:xfrm>
              <a:off x="1503460" y="46286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円/楕円 54"/>
            <p:cNvSpPr>
              <a:spLocks noChangeAspect="1"/>
            </p:cNvSpPr>
            <p:nvPr/>
          </p:nvSpPr>
          <p:spPr>
            <a:xfrm>
              <a:off x="1988942" y="4807629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円/楕円 55"/>
            <p:cNvSpPr>
              <a:spLocks noChangeAspect="1"/>
            </p:cNvSpPr>
            <p:nvPr/>
          </p:nvSpPr>
          <p:spPr>
            <a:xfrm>
              <a:off x="1489041" y="43927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1601840" y="43014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8" name="円/楕円 57"/>
            <p:cNvSpPr>
              <a:spLocks noChangeAspect="1"/>
            </p:cNvSpPr>
            <p:nvPr/>
          </p:nvSpPr>
          <p:spPr>
            <a:xfrm>
              <a:off x="1524477" y="45380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2906645" y="4420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2995545" y="4564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3148251" y="46925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3050645" y="44201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3215745" y="45725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3262594" y="46938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3277764" y="45342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3102821" y="45710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3121871" y="47983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8" name="円/楕円 67"/>
            <p:cNvSpPr>
              <a:spLocks noChangeAspect="1"/>
            </p:cNvSpPr>
            <p:nvPr/>
          </p:nvSpPr>
          <p:spPr>
            <a:xfrm>
              <a:off x="2915724" y="4292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9" name="円/楕円 68"/>
            <p:cNvSpPr>
              <a:spLocks noChangeAspect="1"/>
            </p:cNvSpPr>
            <p:nvPr/>
          </p:nvSpPr>
          <p:spPr>
            <a:xfrm>
              <a:off x="3181653" y="45913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0" name="円/楕円 69"/>
            <p:cNvSpPr>
              <a:spLocks noChangeAspect="1"/>
            </p:cNvSpPr>
            <p:nvPr/>
          </p:nvSpPr>
          <p:spPr>
            <a:xfrm>
              <a:off x="3060246" y="42495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1" name="円/楕円 70"/>
            <p:cNvSpPr>
              <a:spLocks noChangeAspect="1"/>
            </p:cNvSpPr>
            <p:nvPr/>
          </p:nvSpPr>
          <p:spPr>
            <a:xfrm>
              <a:off x="3137754" y="43319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2" name="円/楕円 71"/>
            <p:cNvSpPr>
              <a:spLocks noChangeAspect="1"/>
            </p:cNvSpPr>
            <p:nvPr/>
          </p:nvSpPr>
          <p:spPr>
            <a:xfrm>
              <a:off x="3206003" y="44253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円/楕円 72"/>
            <p:cNvSpPr>
              <a:spLocks noChangeAspect="1"/>
            </p:cNvSpPr>
            <p:nvPr/>
          </p:nvSpPr>
          <p:spPr>
            <a:xfrm>
              <a:off x="3286979" y="46247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4" name="円/楕円 73"/>
            <p:cNvSpPr>
              <a:spLocks noChangeAspect="1"/>
            </p:cNvSpPr>
            <p:nvPr/>
          </p:nvSpPr>
          <p:spPr>
            <a:xfrm>
              <a:off x="2862600" y="4440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円/楕円 74"/>
            <p:cNvSpPr>
              <a:spLocks noChangeAspect="1"/>
            </p:cNvSpPr>
            <p:nvPr/>
          </p:nvSpPr>
          <p:spPr>
            <a:xfrm>
              <a:off x="2887495" y="46747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6" name="円/楕円 75"/>
            <p:cNvSpPr>
              <a:spLocks noChangeAspect="1"/>
            </p:cNvSpPr>
            <p:nvPr/>
          </p:nvSpPr>
          <p:spPr>
            <a:xfrm>
              <a:off x="3089452" y="4947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3020596" y="43215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8" name="円/楕円 77"/>
            <p:cNvSpPr>
              <a:spLocks noChangeAspect="1"/>
            </p:cNvSpPr>
            <p:nvPr/>
          </p:nvSpPr>
          <p:spPr>
            <a:xfrm>
              <a:off x="2896529" y="4774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9" name="円/楕円 78"/>
            <p:cNvSpPr>
              <a:spLocks noChangeAspect="1"/>
            </p:cNvSpPr>
            <p:nvPr/>
          </p:nvSpPr>
          <p:spPr>
            <a:xfrm>
              <a:off x="3033296" y="46447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0" name="円/楕円 79"/>
            <p:cNvSpPr>
              <a:spLocks noChangeAspect="1"/>
            </p:cNvSpPr>
            <p:nvPr/>
          </p:nvSpPr>
          <p:spPr>
            <a:xfrm>
              <a:off x="2955087" y="47016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1" name="円/楕円 80"/>
            <p:cNvSpPr>
              <a:spLocks noChangeAspect="1"/>
            </p:cNvSpPr>
            <p:nvPr/>
          </p:nvSpPr>
          <p:spPr>
            <a:xfrm>
              <a:off x="2958949" y="44143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円/楕円 81"/>
            <p:cNvSpPr>
              <a:spLocks noChangeAspect="1"/>
            </p:cNvSpPr>
            <p:nvPr/>
          </p:nvSpPr>
          <p:spPr>
            <a:xfrm>
              <a:off x="2946795" y="4224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3" name="円/楕円 82"/>
            <p:cNvSpPr>
              <a:spLocks noChangeAspect="1"/>
            </p:cNvSpPr>
            <p:nvPr/>
          </p:nvSpPr>
          <p:spPr>
            <a:xfrm>
              <a:off x="2848826" y="46471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4" name="円/楕円 83"/>
            <p:cNvSpPr>
              <a:spLocks noChangeAspect="1"/>
            </p:cNvSpPr>
            <p:nvPr/>
          </p:nvSpPr>
          <p:spPr>
            <a:xfrm>
              <a:off x="3287474" y="4455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5" name="円/楕円 84"/>
            <p:cNvSpPr>
              <a:spLocks noChangeAspect="1"/>
            </p:cNvSpPr>
            <p:nvPr/>
          </p:nvSpPr>
          <p:spPr>
            <a:xfrm>
              <a:off x="2980061" y="49045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2885114" y="43387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7" name="円/楕円 86"/>
            <p:cNvSpPr>
              <a:spLocks noChangeAspect="1"/>
            </p:cNvSpPr>
            <p:nvPr/>
          </p:nvSpPr>
          <p:spPr>
            <a:xfrm>
              <a:off x="3028233" y="41469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8" name="円/楕円 87"/>
            <p:cNvSpPr>
              <a:spLocks noChangeAspect="1"/>
            </p:cNvSpPr>
            <p:nvPr/>
          </p:nvSpPr>
          <p:spPr>
            <a:xfrm>
              <a:off x="3084135" y="48310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9" name="円/楕円 88"/>
            <p:cNvSpPr>
              <a:spLocks noChangeAspect="1"/>
            </p:cNvSpPr>
            <p:nvPr/>
          </p:nvSpPr>
          <p:spPr>
            <a:xfrm>
              <a:off x="3193871" y="4881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0" name="円/楕円 89"/>
            <p:cNvSpPr>
              <a:spLocks noChangeAspect="1"/>
            </p:cNvSpPr>
            <p:nvPr/>
          </p:nvSpPr>
          <p:spPr>
            <a:xfrm>
              <a:off x="3107534" y="42188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1" name="円/楕円 90"/>
            <p:cNvSpPr>
              <a:spLocks noChangeAspect="1"/>
            </p:cNvSpPr>
            <p:nvPr/>
          </p:nvSpPr>
          <p:spPr>
            <a:xfrm>
              <a:off x="3217495" y="42333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2" name="円/楕円 91"/>
            <p:cNvSpPr>
              <a:spLocks noChangeAspect="1"/>
            </p:cNvSpPr>
            <p:nvPr/>
          </p:nvSpPr>
          <p:spPr>
            <a:xfrm>
              <a:off x="3232566" y="47967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3" name="円/楕円 92"/>
            <p:cNvSpPr>
              <a:spLocks noChangeAspect="1"/>
            </p:cNvSpPr>
            <p:nvPr/>
          </p:nvSpPr>
          <p:spPr>
            <a:xfrm>
              <a:off x="2850668" y="45591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4" name="円/楕円 93"/>
            <p:cNvSpPr>
              <a:spLocks noChangeAspect="1"/>
            </p:cNvSpPr>
            <p:nvPr/>
          </p:nvSpPr>
          <p:spPr>
            <a:xfrm>
              <a:off x="3269872" y="43402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5" name="円/楕円 94"/>
            <p:cNvSpPr>
              <a:spLocks noChangeAspect="1"/>
            </p:cNvSpPr>
            <p:nvPr/>
          </p:nvSpPr>
          <p:spPr>
            <a:xfrm>
              <a:off x="2931073" y="48288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6" name="円/楕円 95"/>
            <p:cNvSpPr>
              <a:spLocks noChangeAspect="1"/>
            </p:cNvSpPr>
            <p:nvPr/>
          </p:nvSpPr>
          <p:spPr>
            <a:xfrm>
              <a:off x="3116120" y="4446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7" name="円/楕円 96"/>
            <p:cNvSpPr>
              <a:spLocks noChangeAspect="1"/>
            </p:cNvSpPr>
            <p:nvPr/>
          </p:nvSpPr>
          <p:spPr>
            <a:xfrm>
              <a:off x="2380508" y="45749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8" name="円/楕円 97"/>
            <p:cNvSpPr>
              <a:spLocks noChangeAspect="1"/>
            </p:cNvSpPr>
            <p:nvPr/>
          </p:nvSpPr>
          <p:spPr>
            <a:xfrm>
              <a:off x="3037745" y="4744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" name="円/楕円 98"/>
            <p:cNvSpPr>
              <a:spLocks noChangeAspect="1"/>
            </p:cNvSpPr>
            <p:nvPr/>
          </p:nvSpPr>
          <p:spPr>
            <a:xfrm>
              <a:off x="2926067" y="4532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0" name="円/楕円 99"/>
            <p:cNvSpPr>
              <a:spLocks noChangeAspect="1"/>
            </p:cNvSpPr>
            <p:nvPr/>
          </p:nvSpPr>
          <p:spPr>
            <a:xfrm>
              <a:off x="3047365" y="4854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1" name="円/楕円 100"/>
            <p:cNvSpPr>
              <a:spLocks noChangeAspect="1"/>
            </p:cNvSpPr>
            <p:nvPr/>
          </p:nvSpPr>
          <p:spPr>
            <a:xfrm>
              <a:off x="3185401" y="44954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3039244" y="44846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" name="円/楕円 102"/>
            <p:cNvSpPr>
              <a:spLocks noChangeAspect="1"/>
            </p:cNvSpPr>
            <p:nvPr/>
          </p:nvSpPr>
          <p:spPr>
            <a:xfrm>
              <a:off x="3222212" y="44728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" name="円/楕円 103"/>
            <p:cNvSpPr>
              <a:spLocks noChangeAspect="1"/>
            </p:cNvSpPr>
            <p:nvPr/>
          </p:nvSpPr>
          <p:spPr>
            <a:xfrm>
              <a:off x="3024825" y="42487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5" name="円/楕円 104"/>
            <p:cNvSpPr>
              <a:spLocks noChangeAspect="1"/>
            </p:cNvSpPr>
            <p:nvPr/>
          </p:nvSpPr>
          <p:spPr>
            <a:xfrm>
              <a:off x="3137624" y="41574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6" name="円/楕円 105"/>
            <p:cNvSpPr>
              <a:spLocks noChangeAspect="1"/>
            </p:cNvSpPr>
            <p:nvPr/>
          </p:nvSpPr>
          <p:spPr>
            <a:xfrm>
              <a:off x="2663898" y="443429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6" name="曲折矢印 305"/>
            <p:cNvSpPr/>
            <p:nvPr/>
          </p:nvSpPr>
          <p:spPr>
            <a:xfrm rot="16200000" flipH="1">
              <a:off x="1821298" y="1958641"/>
              <a:ext cx="1179593" cy="1165525"/>
            </a:xfrm>
            <a:prstGeom prst="bentArrow">
              <a:avLst>
                <a:gd name="adj1" fmla="val 32939"/>
                <a:gd name="adj2" fmla="val 36566"/>
                <a:gd name="adj3" fmla="val 33461"/>
                <a:gd name="adj4" fmla="val 59172"/>
              </a:avLst>
            </a:prstGeom>
            <a:gradFill>
              <a:gsLst>
                <a:gs pos="0">
                  <a:srgbClr val="C00000">
                    <a:lumMod val="98000"/>
                    <a:lumOff val="2000"/>
                  </a:srgbClr>
                </a:gs>
                <a:gs pos="50000">
                  <a:srgbClr val="CC0000"/>
                </a:gs>
                <a:gs pos="100000">
                  <a:srgbClr val="C00000">
                    <a:lumMod val="99000"/>
                  </a:srgb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209" name="グループ化 208"/>
          <p:cNvGrpSpPr/>
          <p:nvPr/>
        </p:nvGrpSpPr>
        <p:grpSpPr>
          <a:xfrm>
            <a:off x="5145585" y="1968514"/>
            <a:ext cx="2722298" cy="4653814"/>
            <a:chOff x="5145585" y="1968514"/>
            <a:chExt cx="2722298" cy="4653814"/>
          </a:xfrm>
        </p:grpSpPr>
        <p:sp>
          <p:nvSpPr>
            <p:cNvPr id="308" name="右矢印 307"/>
            <p:cNvSpPr/>
            <p:nvPr/>
          </p:nvSpPr>
          <p:spPr>
            <a:xfrm>
              <a:off x="5423545" y="4672608"/>
              <a:ext cx="690282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09" name="右矢印 308"/>
            <p:cNvSpPr/>
            <p:nvPr/>
          </p:nvSpPr>
          <p:spPr>
            <a:xfrm flipH="1">
              <a:off x="6702915" y="4347768"/>
              <a:ext cx="661961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grpSp>
          <p:nvGrpSpPr>
            <p:cNvPr id="48" name="グループ化 47"/>
            <p:cNvGrpSpPr/>
            <p:nvPr/>
          </p:nvGrpSpPr>
          <p:grpSpPr>
            <a:xfrm>
              <a:off x="5145585" y="1968514"/>
              <a:ext cx="2722298" cy="4653814"/>
              <a:chOff x="5145585" y="1968514"/>
              <a:chExt cx="2722298" cy="4653814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5722703" y="3415554"/>
                <a:ext cx="1672254" cy="46166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Low energy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5243447" y="5600495"/>
                <a:ext cx="26244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Baryon stopping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210" name="円/楕円 209"/>
              <p:cNvSpPr>
                <a:spLocks noChangeAspect="1"/>
              </p:cNvSpPr>
              <p:nvPr/>
            </p:nvSpPr>
            <p:spPr>
              <a:xfrm>
                <a:off x="6084446" y="47358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1" name="円/楕円 210"/>
              <p:cNvSpPr>
                <a:spLocks noChangeAspect="1"/>
              </p:cNvSpPr>
              <p:nvPr/>
            </p:nvSpPr>
            <p:spPr>
              <a:xfrm>
                <a:off x="6173346" y="48798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2" name="円/楕円 211"/>
              <p:cNvSpPr>
                <a:spLocks noChangeAspect="1"/>
              </p:cNvSpPr>
              <p:nvPr/>
            </p:nvSpPr>
            <p:spPr>
              <a:xfrm>
                <a:off x="6326052" y="500824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3" name="円/楕円 212"/>
              <p:cNvSpPr>
                <a:spLocks noChangeAspect="1"/>
              </p:cNvSpPr>
              <p:nvPr/>
            </p:nvSpPr>
            <p:spPr>
              <a:xfrm>
                <a:off x="6228446" y="473581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4" name="円/楕円 213"/>
              <p:cNvSpPr>
                <a:spLocks noChangeAspect="1"/>
              </p:cNvSpPr>
              <p:nvPr/>
            </p:nvSpPr>
            <p:spPr>
              <a:xfrm>
                <a:off x="6393546" y="488821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5" name="円/楕円 214"/>
              <p:cNvSpPr>
                <a:spLocks noChangeAspect="1"/>
              </p:cNvSpPr>
              <p:nvPr/>
            </p:nvSpPr>
            <p:spPr>
              <a:xfrm>
                <a:off x="6440395" y="500949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6" name="円/楕円 215"/>
              <p:cNvSpPr>
                <a:spLocks noChangeAspect="1"/>
              </p:cNvSpPr>
              <p:nvPr/>
            </p:nvSpPr>
            <p:spPr>
              <a:xfrm>
                <a:off x="6455565" y="484991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7" name="円/楕円 216"/>
              <p:cNvSpPr>
                <a:spLocks noChangeAspect="1"/>
              </p:cNvSpPr>
              <p:nvPr/>
            </p:nvSpPr>
            <p:spPr>
              <a:xfrm>
                <a:off x="6280622" y="488676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8" name="円/楕円 217"/>
              <p:cNvSpPr>
                <a:spLocks noChangeAspect="1"/>
              </p:cNvSpPr>
              <p:nvPr/>
            </p:nvSpPr>
            <p:spPr>
              <a:xfrm>
                <a:off x="6299672" y="511399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9" name="円/楕円 218"/>
              <p:cNvSpPr>
                <a:spLocks noChangeAspect="1"/>
              </p:cNvSpPr>
              <p:nvPr/>
            </p:nvSpPr>
            <p:spPr>
              <a:xfrm>
                <a:off x="6093525" y="46085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0" name="円/楕円 219"/>
              <p:cNvSpPr>
                <a:spLocks noChangeAspect="1"/>
              </p:cNvSpPr>
              <p:nvPr/>
            </p:nvSpPr>
            <p:spPr>
              <a:xfrm>
                <a:off x="6359454" y="490705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1" name="円/楕円 220"/>
              <p:cNvSpPr>
                <a:spLocks noChangeAspect="1"/>
              </p:cNvSpPr>
              <p:nvPr/>
            </p:nvSpPr>
            <p:spPr>
              <a:xfrm>
                <a:off x="6238047" y="4565191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2" name="円/楕円 221"/>
              <p:cNvSpPr>
                <a:spLocks noChangeAspect="1"/>
              </p:cNvSpPr>
              <p:nvPr/>
            </p:nvSpPr>
            <p:spPr>
              <a:xfrm>
                <a:off x="6315555" y="464765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3" name="円/楕円 222"/>
              <p:cNvSpPr>
                <a:spLocks noChangeAspect="1"/>
              </p:cNvSpPr>
              <p:nvPr/>
            </p:nvSpPr>
            <p:spPr>
              <a:xfrm>
                <a:off x="6383804" y="474100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4" name="円/楕円 223"/>
              <p:cNvSpPr>
                <a:spLocks noChangeAspect="1"/>
              </p:cNvSpPr>
              <p:nvPr/>
            </p:nvSpPr>
            <p:spPr>
              <a:xfrm>
                <a:off x="6464780" y="49404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5" name="円/楕円 224"/>
              <p:cNvSpPr>
                <a:spLocks noChangeAspect="1"/>
              </p:cNvSpPr>
              <p:nvPr/>
            </p:nvSpPr>
            <p:spPr>
              <a:xfrm>
                <a:off x="6040401" y="475595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6" name="円/楕円 225"/>
              <p:cNvSpPr>
                <a:spLocks noChangeAspect="1"/>
              </p:cNvSpPr>
              <p:nvPr/>
            </p:nvSpPr>
            <p:spPr>
              <a:xfrm>
                <a:off x="6065296" y="4990448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7" name="円/楕円 226"/>
              <p:cNvSpPr>
                <a:spLocks noChangeAspect="1"/>
              </p:cNvSpPr>
              <p:nvPr/>
            </p:nvSpPr>
            <p:spPr>
              <a:xfrm>
                <a:off x="6267253" y="526358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8" name="円/楕円 227"/>
              <p:cNvSpPr>
                <a:spLocks noChangeAspect="1"/>
              </p:cNvSpPr>
              <p:nvPr/>
            </p:nvSpPr>
            <p:spPr>
              <a:xfrm>
                <a:off x="6198397" y="463721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9" name="円/楕円 228"/>
              <p:cNvSpPr>
                <a:spLocks noChangeAspect="1"/>
              </p:cNvSpPr>
              <p:nvPr/>
            </p:nvSpPr>
            <p:spPr>
              <a:xfrm>
                <a:off x="6074330" y="509034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0" name="円/楕円 229"/>
              <p:cNvSpPr>
                <a:spLocks noChangeAspect="1"/>
              </p:cNvSpPr>
              <p:nvPr/>
            </p:nvSpPr>
            <p:spPr>
              <a:xfrm>
                <a:off x="6211097" y="496041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1" name="円/楕円 230"/>
              <p:cNvSpPr>
                <a:spLocks noChangeAspect="1"/>
              </p:cNvSpPr>
              <p:nvPr/>
            </p:nvSpPr>
            <p:spPr>
              <a:xfrm>
                <a:off x="6132888" y="501730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2" name="円/楕円 231"/>
              <p:cNvSpPr>
                <a:spLocks noChangeAspect="1"/>
              </p:cNvSpPr>
              <p:nvPr/>
            </p:nvSpPr>
            <p:spPr>
              <a:xfrm>
                <a:off x="6136750" y="472999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3" name="円/楕円 232"/>
              <p:cNvSpPr>
                <a:spLocks noChangeAspect="1"/>
              </p:cNvSpPr>
              <p:nvPr/>
            </p:nvSpPr>
            <p:spPr>
              <a:xfrm>
                <a:off x="6124596" y="453999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4" name="円/楕円 233"/>
              <p:cNvSpPr>
                <a:spLocks noChangeAspect="1"/>
              </p:cNvSpPr>
              <p:nvPr/>
            </p:nvSpPr>
            <p:spPr>
              <a:xfrm>
                <a:off x="6026627" y="496283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5" name="円/楕円 234"/>
              <p:cNvSpPr>
                <a:spLocks noChangeAspect="1"/>
              </p:cNvSpPr>
              <p:nvPr/>
            </p:nvSpPr>
            <p:spPr>
              <a:xfrm>
                <a:off x="6465275" y="477116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6" name="円/楕円 235"/>
              <p:cNvSpPr>
                <a:spLocks noChangeAspect="1"/>
              </p:cNvSpPr>
              <p:nvPr/>
            </p:nvSpPr>
            <p:spPr>
              <a:xfrm>
                <a:off x="6157862" y="522018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7" name="円/楕円 236"/>
              <p:cNvSpPr>
                <a:spLocks noChangeAspect="1"/>
              </p:cNvSpPr>
              <p:nvPr/>
            </p:nvSpPr>
            <p:spPr>
              <a:xfrm>
                <a:off x="6062915" y="465445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8" name="円/楕円 237"/>
              <p:cNvSpPr>
                <a:spLocks noChangeAspect="1"/>
              </p:cNvSpPr>
              <p:nvPr/>
            </p:nvSpPr>
            <p:spPr>
              <a:xfrm>
                <a:off x="6206034" y="446266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9" name="円/楕円 238"/>
              <p:cNvSpPr>
                <a:spLocks noChangeAspect="1"/>
              </p:cNvSpPr>
              <p:nvPr/>
            </p:nvSpPr>
            <p:spPr>
              <a:xfrm>
                <a:off x="6261936" y="514673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0" name="円/楕円 239"/>
              <p:cNvSpPr>
                <a:spLocks noChangeAspect="1"/>
              </p:cNvSpPr>
              <p:nvPr/>
            </p:nvSpPr>
            <p:spPr>
              <a:xfrm>
                <a:off x="6371672" y="519716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1" name="円/楕円 240"/>
              <p:cNvSpPr>
                <a:spLocks noChangeAspect="1"/>
              </p:cNvSpPr>
              <p:nvPr/>
            </p:nvSpPr>
            <p:spPr>
              <a:xfrm>
                <a:off x="6285335" y="453452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2" name="円/楕円 241"/>
              <p:cNvSpPr>
                <a:spLocks noChangeAspect="1"/>
              </p:cNvSpPr>
              <p:nvPr/>
            </p:nvSpPr>
            <p:spPr>
              <a:xfrm>
                <a:off x="6395296" y="454898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3" name="円/楕円 242"/>
              <p:cNvSpPr>
                <a:spLocks noChangeAspect="1"/>
              </p:cNvSpPr>
              <p:nvPr/>
            </p:nvSpPr>
            <p:spPr>
              <a:xfrm>
                <a:off x="6410367" y="511245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4" name="円/楕円 243"/>
              <p:cNvSpPr>
                <a:spLocks noChangeAspect="1"/>
              </p:cNvSpPr>
              <p:nvPr/>
            </p:nvSpPr>
            <p:spPr>
              <a:xfrm>
                <a:off x="6028469" y="487479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5" name="円/楕円 244"/>
              <p:cNvSpPr>
                <a:spLocks noChangeAspect="1"/>
              </p:cNvSpPr>
              <p:nvPr/>
            </p:nvSpPr>
            <p:spPr>
              <a:xfrm>
                <a:off x="6447673" y="465594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6" name="円/楕円 245"/>
              <p:cNvSpPr>
                <a:spLocks noChangeAspect="1"/>
              </p:cNvSpPr>
              <p:nvPr/>
            </p:nvSpPr>
            <p:spPr>
              <a:xfrm>
                <a:off x="6108874" y="514457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7" name="円/楕円 246"/>
              <p:cNvSpPr>
                <a:spLocks noChangeAspect="1"/>
              </p:cNvSpPr>
              <p:nvPr/>
            </p:nvSpPr>
            <p:spPr>
              <a:xfrm>
                <a:off x="6293921" y="476261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8" name="円/楕円 247"/>
              <p:cNvSpPr>
                <a:spLocks noChangeAspect="1"/>
              </p:cNvSpPr>
              <p:nvPr/>
            </p:nvSpPr>
            <p:spPr>
              <a:xfrm>
                <a:off x="6102763" y="493848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9" name="円/楕円 248"/>
              <p:cNvSpPr>
                <a:spLocks noChangeAspect="1"/>
              </p:cNvSpPr>
              <p:nvPr/>
            </p:nvSpPr>
            <p:spPr>
              <a:xfrm>
                <a:off x="6215546" y="506001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0" name="円/楕円 249"/>
              <p:cNvSpPr>
                <a:spLocks noChangeAspect="1"/>
              </p:cNvSpPr>
              <p:nvPr/>
            </p:nvSpPr>
            <p:spPr>
              <a:xfrm>
                <a:off x="6103868" y="48479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1" name="円/楕円 250"/>
              <p:cNvSpPr>
                <a:spLocks noChangeAspect="1"/>
              </p:cNvSpPr>
              <p:nvPr/>
            </p:nvSpPr>
            <p:spPr>
              <a:xfrm>
                <a:off x="6225166" y="516988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2" name="円/楕円 251"/>
              <p:cNvSpPr>
                <a:spLocks noChangeAspect="1"/>
              </p:cNvSpPr>
              <p:nvPr/>
            </p:nvSpPr>
            <p:spPr>
              <a:xfrm>
                <a:off x="6363202" y="481112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3" name="円/楕円 252"/>
              <p:cNvSpPr>
                <a:spLocks noChangeAspect="1"/>
              </p:cNvSpPr>
              <p:nvPr/>
            </p:nvSpPr>
            <p:spPr>
              <a:xfrm>
                <a:off x="6217045" y="480033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4" name="円/楕円 253"/>
              <p:cNvSpPr>
                <a:spLocks noChangeAspect="1"/>
              </p:cNvSpPr>
              <p:nvPr/>
            </p:nvSpPr>
            <p:spPr>
              <a:xfrm>
                <a:off x="6400013" y="478851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5" name="円/楕円 254"/>
              <p:cNvSpPr>
                <a:spLocks noChangeAspect="1"/>
              </p:cNvSpPr>
              <p:nvPr/>
            </p:nvSpPr>
            <p:spPr>
              <a:xfrm>
                <a:off x="6202626" y="456445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6" name="円/楕円 255"/>
              <p:cNvSpPr>
                <a:spLocks noChangeAspect="1"/>
              </p:cNvSpPr>
              <p:nvPr/>
            </p:nvSpPr>
            <p:spPr>
              <a:xfrm>
                <a:off x="6315425" y="447311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7" name="円/楕円 256"/>
              <p:cNvSpPr>
                <a:spLocks noChangeAspect="1"/>
              </p:cNvSpPr>
              <p:nvPr/>
            </p:nvSpPr>
            <p:spPr>
              <a:xfrm>
                <a:off x="6238062" y="470969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8" name="円/楕円 257"/>
              <p:cNvSpPr>
                <a:spLocks noChangeAspect="1"/>
              </p:cNvSpPr>
              <p:nvPr/>
            </p:nvSpPr>
            <p:spPr>
              <a:xfrm>
                <a:off x="6271471" y="44309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9" name="円/楕円 258"/>
              <p:cNvSpPr>
                <a:spLocks noChangeAspect="1"/>
              </p:cNvSpPr>
              <p:nvPr/>
            </p:nvSpPr>
            <p:spPr>
              <a:xfrm>
                <a:off x="6360371" y="45749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0" name="円/楕円 259"/>
              <p:cNvSpPr>
                <a:spLocks noChangeAspect="1"/>
              </p:cNvSpPr>
              <p:nvPr/>
            </p:nvSpPr>
            <p:spPr>
              <a:xfrm>
                <a:off x="6513077" y="47034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1" name="円/楕円 260"/>
              <p:cNvSpPr>
                <a:spLocks noChangeAspect="1"/>
              </p:cNvSpPr>
              <p:nvPr/>
            </p:nvSpPr>
            <p:spPr>
              <a:xfrm>
                <a:off x="6415471" y="4430983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2" name="円/楕円 261"/>
              <p:cNvSpPr>
                <a:spLocks noChangeAspect="1"/>
              </p:cNvSpPr>
              <p:nvPr/>
            </p:nvSpPr>
            <p:spPr>
              <a:xfrm>
                <a:off x="6580571" y="4583383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3" name="円/楕円 262"/>
              <p:cNvSpPr>
                <a:spLocks noChangeAspect="1"/>
              </p:cNvSpPr>
              <p:nvPr/>
            </p:nvSpPr>
            <p:spPr>
              <a:xfrm>
                <a:off x="6627420" y="470467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4" name="円/楕円 263"/>
              <p:cNvSpPr>
                <a:spLocks noChangeAspect="1"/>
              </p:cNvSpPr>
              <p:nvPr/>
            </p:nvSpPr>
            <p:spPr>
              <a:xfrm>
                <a:off x="6642590" y="454508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5" name="円/楕円 264"/>
              <p:cNvSpPr>
                <a:spLocks noChangeAspect="1"/>
              </p:cNvSpPr>
              <p:nvPr/>
            </p:nvSpPr>
            <p:spPr>
              <a:xfrm>
                <a:off x="6467647" y="458193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6" name="円/楕円 265"/>
              <p:cNvSpPr>
                <a:spLocks noChangeAspect="1"/>
              </p:cNvSpPr>
              <p:nvPr/>
            </p:nvSpPr>
            <p:spPr>
              <a:xfrm>
                <a:off x="6486697" y="480916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" name="円/楕円 266"/>
              <p:cNvSpPr>
                <a:spLocks noChangeAspect="1"/>
              </p:cNvSpPr>
              <p:nvPr/>
            </p:nvSpPr>
            <p:spPr>
              <a:xfrm>
                <a:off x="6280550" y="430376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8" name="円/楕円 267"/>
              <p:cNvSpPr>
                <a:spLocks noChangeAspect="1"/>
              </p:cNvSpPr>
              <p:nvPr/>
            </p:nvSpPr>
            <p:spPr>
              <a:xfrm>
                <a:off x="6546479" y="460222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9" name="円/楕円 268"/>
              <p:cNvSpPr>
                <a:spLocks noChangeAspect="1"/>
              </p:cNvSpPr>
              <p:nvPr/>
            </p:nvSpPr>
            <p:spPr>
              <a:xfrm>
                <a:off x="6425072" y="426036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0" name="円/楕円 269"/>
              <p:cNvSpPr>
                <a:spLocks noChangeAspect="1"/>
              </p:cNvSpPr>
              <p:nvPr/>
            </p:nvSpPr>
            <p:spPr>
              <a:xfrm>
                <a:off x="6502580" y="434282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1" name="円/楕円 270"/>
              <p:cNvSpPr>
                <a:spLocks noChangeAspect="1"/>
              </p:cNvSpPr>
              <p:nvPr/>
            </p:nvSpPr>
            <p:spPr>
              <a:xfrm>
                <a:off x="6570829" y="443617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2" name="円/楕円 271"/>
              <p:cNvSpPr>
                <a:spLocks noChangeAspect="1"/>
              </p:cNvSpPr>
              <p:nvPr/>
            </p:nvSpPr>
            <p:spPr>
              <a:xfrm>
                <a:off x="6651805" y="463565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3" name="円/楕円 272"/>
              <p:cNvSpPr>
                <a:spLocks noChangeAspect="1"/>
              </p:cNvSpPr>
              <p:nvPr/>
            </p:nvSpPr>
            <p:spPr>
              <a:xfrm>
                <a:off x="6227426" y="445112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4" name="円/楕円 273"/>
              <p:cNvSpPr>
                <a:spLocks noChangeAspect="1"/>
              </p:cNvSpPr>
              <p:nvPr/>
            </p:nvSpPr>
            <p:spPr>
              <a:xfrm>
                <a:off x="6252321" y="4685619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5" name="円/楕円 274"/>
              <p:cNvSpPr>
                <a:spLocks noChangeAspect="1"/>
              </p:cNvSpPr>
              <p:nvPr/>
            </p:nvSpPr>
            <p:spPr>
              <a:xfrm>
                <a:off x="6454278" y="495875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6" name="円/楕円 275"/>
              <p:cNvSpPr>
                <a:spLocks noChangeAspect="1"/>
              </p:cNvSpPr>
              <p:nvPr/>
            </p:nvSpPr>
            <p:spPr>
              <a:xfrm>
                <a:off x="6385422" y="433239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7" name="円/楕円 276"/>
              <p:cNvSpPr>
                <a:spLocks noChangeAspect="1"/>
              </p:cNvSpPr>
              <p:nvPr/>
            </p:nvSpPr>
            <p:spPr>
              <a:xfrm>
                <a:off x="6261355" y="478551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8" name="円/楕円 277"/>
              <p:cNvSpPr>
                <a:spLocks noChangeAspect="1"/>
              </p:cNvSpPr>
              <p:nvPr/>
            </p:nvSpPr>
            <p:spPr>
              <a:xfrm>
                <a:off x="6398122" y="465558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9" name="円/楕円 278"/>
              <p:cNvSpPr>
                <a:spLocks noChangeAspect="1"/>
              </p:cNvSpPr>
              <p:nvPr/>
            </p:nvSpPr>
            <p:spPr>
              <a:xfrm>
                <a:off x="6319913" y="471247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0" name="円/楕円 279"/>
              <p:cNvSpPr>
                <a:spLocks noChangeAspect="1"/>
              </p:cNvSpPr>
              <p:nvPr/>
            </p:nvSpPr>
            <p:spPr>
              <a:xfrm>
                <a:off x="6323775" y="442516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1" name="円/楕円 280"/>
              <p:cNvSpPr>
                <a:spLocks noChangeAspect="1"/>
              </p:cNvSpPr>
              <p:nvPr/>
            </p:nvSpPr>
            <p:spPr>
              <a:xfrm>
                <a:off x="6311621" y="4235163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2" name="円/楕円 281"/>
              <p:cNvSpPr>
                <a:spLocks noChangeAspect="1"/>
              </p:cNvSpPr>
              <p:nvPr/>
            </p:nvSpPr>
            <p:spPr>
              <a:xfrm>
                <a:off x="6213652" y="465800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3" name="円/楕円 282"/>
              <p:cNvSpPr>
                <a:spLocks noChangeAspect="1"/>
              </p:cNvSpPr>
              <p:nvPr/>
            </p:nvSpPr>
            <p:spPr>
              <a:xfrm>
                <a:off x="6652300" y="446633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4" name="円/楕円 283"/>
              <p:cNvSpPr>
                <a:spLocks noChangeAspect="1"/>
              </p:cNvSpPr>
              <p:nvPr/>
            </p:nvSpPr>
            <p:spPr>
              <a:xfrm>
                <a:off x="6344887" y="491536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5" name="円/楕円 284"/>
              <p:cNvSpPr>
                <a:spLocks noChangeAspect="1"/>
              </p:cNvSpPr>
              <p:nvPr/>
            </p:nvSpPr>
            <p:spPr>
              <a:xfrm>
                <a:off x="6249940" y="434962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6" name="円/楕円 285"/>
              <p:cNvSpPr>
                <a:spLocks noChangeAspect="1"/>
              </p:cNvSpPr>
              <p:nvPr/>
            </p:nvSpPr>
            <p:spPr>
              <a:xfrm>
                <a:off x="6393059" y="415783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7" name="円/楕円 286"/>
              <p:cNvSpPr>
                <a:spLocks noChangeAspect="1"/>
              </p:cNvSpPr>
              <p:nvPr/>
            </p:nvSpPr>
            <p:spPr>
              <a:xfrm>
                <a:off x="6448961" y="484190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8" name="円/楕円 287"/>
              <p:cNvSpPr>
                <a:spLocks noChangeAspect="1"/>
              </p:cNvSpPr>
              <p:nvPr/>
            </p:nvSpPr>
            <p:spPr>
              <a:xfrm>
                <a:off x="6558697" y="489233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9" name="円/楕円 288"/>
              <p:cNvSpPr>
                <a:spLocks noChangeAspect="1"/>
              </p:cNvSpPr>
              <p:nvPr/>
            </p:nvSpPr>
            <p:spPr>
              <a:xfrm>
                <a:off x="6472360" y="422969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0" name="円/楕円 289"/>
              <p:cNvSpPr>
                <a:spLocks noChangeAspect="1"/>
              </p:cNvSpPr>
              <p:nvPr/>
            </p:nvSpPr>
            <p:spPr>
              <a:xfrm>
                <a:off x="6582321" y="424415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1" name="円/楕円 290"/>
              <p:cNvSpPr>
                <a:spLocks noChangeAspect="1"/>
              </p:cNvSpPr>
              <p:nvPr/>
            </p:nvSpPr>
            <p:spPr>
              <a:xfrm>
                <a:off x="6597392" y="480762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2" name="円/楕円 291"/>
              <p:cNvSpPr>
                <a:spLocks noChangeAspect="1"/>
              </p:cNvSpPr>
              <p:nvPr/>
            </p:nvSpPr>
            <p:spPr>
              <a:xfrm>
                <a:off x="6215494" y="456996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3" name="円/楕円 292"/>
              <p:cNvSpPr>
                <a:spLocks noChangeAspect="1"/>
              </p:cNvSpPr>
              <p:nvPr/>
            </p:nvSpPr>
            <p:spPr>
              <a:xfrm>
                <a:off x="6634698" y="435111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4" name="円/楕円 293"/>
              <p:cNvSpPr>
                <a:spLocks noChangeAspect="1"/>
              </p:cNvSpPr>
              <p:nvPr/>
            </p:nvSpPr>
            <p:spPr>
              <a:xfrm>
                <a:off x="6129647" y="442630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5" name="円/楕円 294"/>
              <p:cNvSpPr>
                <a:spLocks noChangeAspect="1"/>
              </p:cNvSpPr>
              <p:nvPr/>
            </p:nvSpPr>
            <p:spPr>
              <a:xfrm>
                <a:off x="6480946" y="445778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6" name="円/楕円 295"/>
              <p:cNvSpPr>
                <a:spLocks noChangeAspect="1"/>
              </p:cNvSpPr>
              <p:nvPr/>
            </p:nvSpPr>
            <p:spPr>
              <a:xfrm>
                <a:off x="6668437" y="478196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7" name="円/楕円 296"/>
              <p:cNvSpPr>
                <a:spLocks noChangeAspect="1"/>
              </p:cNvSpPr>
              <p:nvPr/>
            </p:nvSpPr>
            <p:spPr>
              <a:xfrm>
                <a:off x="6044632" y="4476596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8" name="円/楕円 297"/>
              <p:cNvSpPr>
                <a:spLocks noChangeAspect="1"/>
              </p:cNvSpPr>
              <p:nvPr/>
            </p:nvSpPr>
            <p:spPr>
              <a:xfrm>
                <a:off x="6290893" y="454316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9" name="円/楕円 298"/>
              <p:cNvSpPr>
                <a:spLocks noChangeAspect="1"/>
              </p:cNvSpPr>
              <p:nvPr/>
            </p:nvSpPr>
            <p:spPr>
              <a:xfrm>
                <a:off x="5957041" y="479300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0" name="円/楕円 299"/>
              <p:cNvSpPr>
                <a:spLocks noChangeAspect="1"/>
              </p:cNvSpPr>
              <p:nvPr/>
            </p:nvSpPr>
            <p:spPr>
              <a:xfrm>
                <a:off x="6550227" y="45062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1" name="円/楕円 300"/>
              <p:cNvSpPr>
                <a:spLocks noChangeAspect="1"/>
              </p:cNvSpPr>
              <p:nvPr/>
            </p:nvSpPr>
            <p:spPr>
              <a:xfrm>
                <a:off x="6404070" y="449550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2" name="円/楕円 301"/>
              <p:cNvSpPr>
                <a:spLocks noChangeAspect="1"/>
              </p:cNvSpPr>
              <p:nvPr/>
            </p:nvSpPr>
            <p:spPr>
              <a:xfrm>
                <a:off x="6587038" y="448368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3" name="円/楕円 302"/>
              <p:cNvSpPr>
                <a:spLocks noChangeAspect="1"/>
              </p:cNvSpPr>
              <p:nvPr/>
            </p:nvSpPr>
            <p:spPr>
              <a:xfrm>
                <a:off x="6389651" y="425962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4" name="円/楕円 303"/>
              <p:cNvSpPr>
                <a:spLocks noChangeAspect="1"/>
              </p:cNvSpPr>
              <p:nvPr/>
            </p:nvSpPr>
            <p:spPr>
              <a:xfrm>
                <a:off x="6502450" y="416828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5" name="円/楕円 304"/>
              <p:cNvSpPr>
                <a:spLocks noChangeAspect="1"/>
              </p:cNvSpPr>
              <p:nvPr/>
            </p:nvSpPr>
            <p:spPr>
              <a:xfrm>
                <a:off x="6425087" y="440487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" name="曲折矢印 2"/>
              <p:cNvSpPr/>
              <p:nvPr/>
            </p:nvSpPr>
            <p:spPr>
              <a:xfrm rot="5400000">
                <a:off x="5834753" y="1975548"/>
                <a:ext cx="1179593" cy="1165525"/>
              </a:xfrm>
              <a:prstGeom prst="bentArrow">
                <a:avLst>
                  <a:gd name="adj1" fmla="val 32939"/>
                  <a:gd name="adj2" fmla="val 36566"/>
                  <a:gd name="adj3" fmla="val 33461"/>
                  <a:gd name="adj4" fmla="val 591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307" name="テキスト ボックス 306"/>
              <p:cNvSpPr txBox="1"/>
              <p:nvPr/>
            </p:nvSpPr>
            <p:spPr>
              <a:xfrm>
                <a:off x="5145585" y="6160663"/>
                <a:ext cx="27029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net-baryon #: large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78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Baryon Stopping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82" y="1869039"/>
            <a:ext cx="4514172" cy="449912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133948" y="5950637"/>
            <a:ext cx="100219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rapidity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55686" y="5183172"/>
            <a:ext cx="157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transparency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80940" y="2068423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stopping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5685" y="1326123"/>
            <a:ext cx="3825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rapidity dep. of net-proton #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 \simeq 4-6 {\rm GeV}&#10;\end{align*}&lt;/body&gt;&#10;  &lt;fcolor&gt;FFFFFFFF&lt;/fcolor&gt;&#10;  &lt;bcolor&gt;FFFFFFFF&lt;/bcolor&gt;&#10;  &lt;transparent&gt;True&lt;/transparent&gt;&#10;  &lt;resolution&gt;1800&lt;/resolution&gt;&#10;  &lt;imageh&gt;252&lt;/imageh&gt;&#10;  &lt;imagew&gt;2000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67" y="4141719"/>
            <a:ext cx="2621235" cy="33027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213313" y="4412987"/>
            <a:ext cx="398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Baryons stop at collision point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 &amp;gt; 10 {\rm GeV}&#10;\end{align*}&lt;/body&gt;&#10;  &lt;fcolor&gt;FFFFFFFF&lt;/fcolor&gt;&#10;  &lt;bcolor&gt;FFFFFFFF&lt;/bcolor&gt;&#10;  &lt;transparent&gt;True&lt;/transparent&gt;&#10;  &lt;resolution&gt;1800&lt;/resolution&gt;&#10;  &lt;imageh&gt;252&lt;/imageh&gt;&#10;  &lt;imagew&gt;1696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67" y="4997396"/>
            <a:ext cx="2237213" cy="33241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212038" y="5286682"/>
            <a:ext cx="292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Baryons pass through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5 {\rm GeV}&#10;\end{align*}&lt;/body&gt;&#10;  &lt;fcolor&gt;FF000000&lt;/fcolor&gt;&#10;  &lt;bcolor&gt;FFFFFFFF&lt;/bcolor&gt;&#10;  &lt;transparent&gt;True&lt;/transparent&gt;&#10;  &lt;resolution&gt;1800&lt;/resolution&gt;&#10;  &lt;imageh&gt;176&lt;/imageh&gt;&#10;  &lt;imagew&gt;60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12" y="2130201"/>
            <a:ext cx="735167" cy="215649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20 {\rm GeV}&#10;\end{align*}&lt;/body&gt;&#10;  &lt;fcolor&gt;FF000000&lt;/fcolor&gt;&#10;  &lt;bcolor&gt;FFFFFFFF&lt;/bcolor&gt;&#10;  &lt;transparent&gt;True&lt;/transparent&gt;&#10;  &lt;resolution&gt;1800&lt;/resolution&gt;&#10;  &lt;imageh&gt;176&lt;/imageh&gt;&#10;  &lt;imagew&gt;72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20" y="2899747"/>
            <a:ext cx="888327" cy="215649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200 {\rm GeV}&#10;\end{align*}&lt;/body&gt;&#10;  &lt;fcolor&gt;FF000000&lt;/fcolor&gt;&#10;  &lt;bcolor&gt;FFFFFFFF&lt;/bcolor&gt;&#10;  &lt;transparent&gt;True&lt;/transparent&gt;&#10;  &lt;resolution&gt;1800&lt;/resolution&gt;&#10;  &lt;imageh&gt;176&lt;/imageh&gt;&#10;  &lt;imagew&gt;85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027" y="4412987"/>
            <a:ext cx="1041487" cy="2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5164834" y="4169382"/>
            <a:ext cx="3920839" cy="2449487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93297" y="4412256"/>
            <a:ext cx="3186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Heavy-Ion Collisions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円/楕円 5"/>
          <p:cNvSpPr>
            <a:spLocks noChangeAspect="1"/>
          </p:cNvSpPr>
          <p:nvPr/>
        </p:nvSpPr>
        <p:spPr>
          <a:xfrm>
            <a:off x="8105854" y="570562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8194754" y="584962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8347460" y="597805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8249854" y="570562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8414954" y="585802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8461803" y="59793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8476973" y="58197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8302030" y="585657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8321080" y="608380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8114933" y="55784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8380862" y="58768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8259455" y="553500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8336963" y="56174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8405212" y="57108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8486188" y="591029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8061809" y="57257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8086704" y="596025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8288661" y="62333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8219805" y="560702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8095738" y="606015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8232505" y="593022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8154296" y="598711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7"/>
          <p:cNvSpPr>
            <a:spLocks noChangeAspect="1"/>
          </p:cNvSpPr>
          <p:nvPr/>
        </p:nvSpPr>
        <p:spPr>
          <a:xfrm>
            <a:off x="8158158" y="56998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8"/>
          <p:cNvSpPr>
            <a:spLocks noChangeAspect="1"/>
          </p:cNvSpPr>
          <p:nvPr/>
        </p:nvSpPr>
        <p:spPr>
          <a:xfrm>
            <a:off x="8146004" y="550980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8048035" y="593263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8486683" y="57409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8179270" y="618999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8084323" y="56242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8227442" y="54324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8283344" y="61165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8393080" y="61669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8306743" y="5504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8416704" y="55187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8431775" y="60822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8049877" y="58446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8469081" y="562575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41"/>
          <p:cNvSpPr>
            <a:spLocks noChangeAspect="1"/>
          </p:cNvSpPr>
          <p:nvPr/>
        </p:nvSpPr>
        <p:spPr>
          <a:xfrm>
            <a:off x="8130282" y="61143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8315329" y="57324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右矢印 43"/>
          <p:cNvSpPr/>
          <p:nvPr/>
        </p:nvSpPr>
        <p:spPr>
          <a:xfrm>
            <a:off x="6314929" y="5302187"/>
            <a:ext cx="677348" cy="678597"/>
          </a:xfrm>
          <a:prstGeom prst="rightArrow">
            <a:avLst/>
          </a:prstGeom>
          <a:solidFill>
            <a:srgbClr val="808DA9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flipH="1">
            <a:off x="7257149" y="5576974"/>
            <a:ext cx="692507" cy="678597"/>
          </a:xfrm>
          <a:prstGeom prst="rightArrow">
            <a:avLst/>
          </a:prstGeom>
          <a:solidFill>
            <a:srgbClr val="808DA9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8124171" y="59082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6"/>
          <p:cNvSpPr>
            <a:spLocks noChangeAspect="1"/>
          </p:cNvSpPr>
          <p:nvPr/>
        </p:nvSpPr>
        <p:spPr>
          <a:xfrm>
            <a:off x="8236954" y="602982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7"/>
          <p:cNvSpPr>
            <a:spLocks noChangeAspect="1"/>
          </p:cNvSpPr>
          <p:nvPr/>
        </p:nvSpPr>
        <p:spPr>
          <a:xfrm>
            <a:off x="8125276" y="58178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8"/>
          <p:cNvSpPr>
            <a:spLocks noChangeAspect="1"/>
          </p:cNvSpPr>
          <p:nvPr/>
        </p:nvSpPr>
        <p:spPr>
          <a:xfrm>
            <a:off x="8246574" y="61396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8384610" y="5780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50"/>
          <p:cNvSpPr>
            <a:spLocks noChangeAspect="1"/>
          </p:cNvSpPr>
          <p:nvPr/>
        </p:nvSpPr>
        <p:spPr>
          <a:xfrm>
            <a:off x="8238453" y="57701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8421421" y="57583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52"/>
          <p:cNvSpPr>
            <a:spLocks noChangeAspect="1"/>
          </p:cNvSpPr>
          <p:nvPr/>
        </p:nvSpPr>
        <p:spPr>
          <a:xfrm>
            <a:off x="8224034" y="55342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3"/>
          <p:cNvSpPr>
            <a:spLocks noChangeAspect="1"/>
          </p:cNvSpPr>
          <p:nvPr/>
        </p:nvSpPr>
        <p:spPr>
          <a:xfrm>
            <a:off x="8336833" y="54429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4"/>
          <p:cNvSpPr>
            <a:spLocks noChangeAspect="1"/>
          </p:cNvSpPr>
          <p:nvPr/>
        </p:nvSpPr>
        <p:spPr>
          <a:xfrm>
            <a:off x="8259470" y="56795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5"/>
          <p:cNvSpPr>
            <a:spLocks noChangeAspect="1"/>
          </p:cNvSpPr>
          <p:nvPr/>
        </p:nvSpPr>
        <p:spPr>
          <a:xfrm>
            <a:off x="5702065" y="54575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56"/>
          <p:cNvSpPr>
            <a:spLocks noChangeAspect="1"/>
          </p:cNvSpPr>
          <p:nvPr/>
        </p:nvSpPr>
        <p:spPr>
          <a:xfrm>
            <a:off x="5790965" y="56015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57"/>
          <p:cNvSpPr>
            <a:spLocks noChangeAspect="1"/>
          </p:cNvSpPr>
          <p:nvPr/>
        </p:nvSpPr>
        <p:spPr>
          <a:xfrm>
            <a:off x="5943671" y="57300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58"/>
          <p:cNvSpPr>
            <a:spLocks noChangeAspect="1"/>
          </p:cNvSpPr>
          <p:nvPr/>
        </p:nvSpPr>
        <p:spPr>
          <a:xfrm>
            <a:off x="5846065" y="545759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9"/>
          <p:cNvSpPr>
            <a:spLocks noChangeAspect="1"/>
          </p:cNvSpPr>
          <p:nvPr/>
        </p:nvSpPr>
        <p:spPr>
          <a:xfrm>
            <a:off x="6011165" y="560999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60"/>
          <p:cNvSpPr>
            <a:spLocks noChangeAspect="1"/>
          </p:cNvSpPr>
          <p:nvPr/>
        </p:nvSpPr>
        <p:spPr>
          <a:xfrm>
            <a:off x="6058014" y="573127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61"/>
          <p:cNvSpPr>
            <a:spLocks noChangeAspect="1"/>
          </p:cNvSpPr>
          <p:nvPr/>
        </p:nvSpPr>
        <p:spPr>
          <a:xfrm>
            <a:off x="6073184" y="557169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62"/>
          <p:cNvSpPr>
            <a:spLocks noChangeAspect="1"/>
          </p:cNvSpPr>
          <p:nvPr/>
        </p:nvSpPr>
        <p:spPr>
          <a:xfrm>
            <a:off x="5898241" y="56085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63"/>
          <p:cNvSpPr>
            <a:spLocks noChangeAspect="1"/>
          </p:cNvSpPr>
          <p:nvPr/>
        </p:nvSpPr>
        <p:spPr>
          <a:xfrm>
            <a:off x="5917291" y="583577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5711144" y="53303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5977073" y="56288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5855666" y="528697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5933174" y="53694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8"/>
          <p:cNvSpPr>
            <a:spLocks noChangeAspect="1"/>
          </p:cNvSpPr>
          <p:nvPr/>
        </p:nvSpPr>
        <p:spPr>
          <a:xfrm>
            <a:off x="6001423" y="54627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69"/>
          <p:cNvSpPr>
            <a:spLocks noChangeAspect="1"/>
          </p:cNvSpPr>
          <p:nvPr/>
        </p:nvSpPr>
        <p:spPr>
          <a:xfrm>
            <a:off x="6082399" y="56622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70"/>
          <p:cNvSpPr>
            <a:spLocks noChangeAspect="1"/>
          </p:cNvSpPr>
          <p:nvPr/>
        </p:nvSpPr>
        <p:spPr>
          <a:xfrm>
            <a:off x="5658020" y="54777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682915" y="571222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2"/>
          <p:cNvSpPr>
            <a:spLocks noChangeAspect="1"/>
          </p:cNvSpPr>
          <p:nvPr/>
        </p:nvSpPr>
        <p:spPr>
          <a:xfrm>
            <a:off x="5884872" y="59853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3"/>
          <p:cNvSpPr>
            <a:spLocks noChangeAspect="1"/>
          </p:cNvSpPr>
          <p:nvPr/>
        </p:nvSpPr>
        <p:spPr>
          <a:xfrm>
            <a:off x="5816016" y="535899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4"/>
          <p:cNvSpPr>
            <a:spLocks noChangeAspect="1"/>
          </p:cNvSpPr>
          <p:nvPr/>
        </p:nvSpPr>
        <p:spPr>
          <a:xfrm>
            <a:off x="5691949" y="581212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75"/>
          <p:cNvSpPr>
            <a:spLocks noChangeAspect="1"/>
          </p:cNvSpPr>
          <p:nvPr/>
        </p:nvSpPr>
        <p:spPr>
          <a:xfrm>
            <a:off x="5828716" y="5682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76"/>
          <p:cNvSpPr>
            <a:spLocks noChangeAspect="1"/>
          </p:cNvSpPr>
          <p:nvPr/>
        </p:nvSpPr>
        <p:spPr>
          <a:xfrm>
            <a:off x="5750507" y="573908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77"/>
          <p:cNvSpPr>
            <a:spLocks noChangeAspect="1"/>
          </p:cNvSpPr>
          <p:nvPr/>
        </p:nvSpPr>
        <p:spPr>
          <a:xfrm>
            <a:off x="5754369" y="545177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78"/>
          <p:cNvSpPr>
            <a:spLocks noChangeAspect="1"/>
          </p:cNvSpPr>
          <p:nvPr/>
        </p:nvSpPr>
        <p:spPr>
          <a:xfrm>
            <a:off x="5742215" y="52617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5644246" y="56846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6082894" y="549294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5775481" y="59419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5680534" y="53762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5823653" y="518444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5879555" y="58685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5989291" y="591894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5902954" y="525629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6012915" y="52707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6027986" y="58342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5646088" y="559657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90"/>
          <p:cNvSpPr>
            <a:spLocks noChangeAspect="1"/>
          </p:cNvSpPr>
          <p:nvPr/>
        </p:nvSpPr>
        <p:spPr>
          <a:xfrm>
            <a:off x="6065292" y="53777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91"/>
          <p:cNvSpPr>
            <a:spLocks noChangeAspect="1"/>
          </p:cNvSpPr>
          <p:nvPr/>
        </p:nvSpPr>
        <p:spPr>
          <a:xfrm>
            <a:off x="5726493" y="586635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5911540" y="54843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720382" y="56602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5833165" y="57817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721487" y="55697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5842785" y="58916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980821" y="553290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5834664" y="552210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6017632" y="55102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5820245" y="528623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933044" y="51948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5855681" y="543147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06" name="直線コネクタ 105"/>
          <p:cNvCxnSpPr/>
          <p:nvPr/>
        </p:nvCxnSpPr>
        <p:spPr>
          <a:xfrm>
            <a:off x="4689347" y="594924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7065250" y="594924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FFFFFF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164" y="138843"/>
            <a:ext cx="1126991" cy="447561"/>
          </a:xfrm>
          <a:prstGeom prst="rect">
            <a:avLst/>
          </a:prstGeom>
        </p:spPr>
      </p:pic>
      <p:cxnSp>
        <p:nvCxnSpPr>
          <p:cNvPr id="112" name="直線コネクタ 111"/>
          <p:cNvCxnSpPr/>
          <p:nvPr/>
        </p:nvCxnSpPr>
        <p:spPr>
          <a:xfrm>
            <a:off x="2313444" y="594924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TexTeXPicture" descr="&lt;?xml version=&quot;1.0&quot; encoding=&quot;utf-16&quot;?&gt;&#10;&lt;TeXTeX&gt;&#10;  &lt;preamble&gt;\documentclass{jarticle}&#10;\usepackage{amsmath}&#10;\pagestyle{empty}&lt;/preamble&gt;&#10;  &lt;body&gt;\begin{align*} &#10;1{\rm TeV}&#10;\end{align*}&lt;/body&gt;&#10;  &lt;fcolor&gt;FFFFFFFF&lt;/fcolor&gt;&#10;  &lt;bcolor&gt;FFFFFFFF&lt;/bcolor&gt;&#10;  &lt;transparent&gt;True&lt;/transparent&gt;&#10;  &lt;resolution&gt;1800&lt;/resolution&gt;&#10;  &lt;imageh&gt;173&lt;/imageh&gt;&#10;  &lt;imagew&gt;55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16" y="207915"/>
            <a:ext cx="760868" cy="238461"/>
          </a:xfrm>
          <a:prstGeom prst="rect">
            <a:avLst/>
          </a:prstGeom>
        </p:spPr>
      </p:pic>
      <p:pic>
        <p:nvPicPr>
          <p:cNvPr id="119" name="TexTeXPicture" descr="&lt;?xml version=&quot;1.0&quot; encoding=&quot;utf-16&quot;?&gt;&#10;&lt;TeXTeX&gt;&#10;  &lt;preamble&gt;\documentclass{jarticle}&#10;\usepackage{amsmath}&#10;\pagestyle{empty}&lt;/preamble&gt;&#10;  &lt;body&gt;\begin{align*} &#10;10^2{\rm GeV}&#10;\end{align*}&lt;/body&gt;&#10;  &lt;fcolor&gt;FFFFFFFF&lt;/fcolor&gt;&#10;  &lt;bcolor&gt;FFFFFFFF&lt;/bcolor&gt;&#10;  &lt;transparent&gt;True&lt;/transparent&gt;&#10;  &lt;resolution&gt;1800&lt;/resolution&gt;&#10;  &lt;imageh&gt;220&lt;/imageh&gt;&#10;  &lt;imagew&gt;82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31" y="144164"/>
            <a:ext cx="1137166" cy="303245"/>
          </a:xfrm>
          <a:prstGeom prst="rect">
            <a:avLst/>
          </a:prstGeom>
        </p:spPr>
      </p:pic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10{\rm GeV}&#10;\end{align*}&lt;/body&gt;&#10;  &lt;fcolor&gt;FFFFFFFF&lt;/fcolor&gt;&#10;  &lt;bcolor&gt;FFFFFFFF&lt;/bcolor&gt;&#10;  &lt;transparent&gt;True&lt;/transparent&gt;&#10;  &lt;resolution&gt;1800&lt;/resolution&gt;&#10;  &lt;imageh&gt;176&lt;/imageh&gt;&#10;  &lt;imagew&gt;71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61" y="204814"/>
            <a:ext cx="984166" cy="242596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293044" y="741405"/>
            <a:ext cx="1305489" cy="851725"/>
            <a:chOff x="293044" y="741405"/>
            <a:chExt cx="1305489" cy="851725"/>
          </a:xfrm>
        </p:grpSpPr>
        <p:sp>
          <p:nvSpPr>
            <p:cNvPr id="122" name="正方形/長方形 121"/>
            <p:cNvSpPr/>
            <p:nvPr/>
          </p:nvSpPr>
          <p:spPr>
            <a:xfrm>
              <a:off x="293044" y="741405"/>
              <a:ext cx="1305489" cy="85172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  <a:alpha val="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793059" y="844603"/>
              <a:ext cx="7523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AGS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-1996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sp>
        <p:nvSpPr>
          <p:cNvPr id="123" name="テキスト ボックス 122"/>
          <p:cNvSpPr txBox="1"/>
          <p:nvPr/>
        </p:nvSpPr>
        <p:spPr>
          <a:xfrm>
            <a:off x="4009831" y="3153610"/>
            <a:ext cx="4474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~2010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History of HIC = increasing energy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104" name="グループ化 103"/>
          <p:cNvGrpSpPr/>
          <p:nvPr/>
        </p:nvGrpSpPr>
        <p:grpSpPr>
          <a:xfrm>
            <a:off x="1633906" y="732884"/>
            <a:ext cx="1500022" cy="851725"/>
            <a:chOff x="1633906" y="732884"/>
            <a:chExt cx="1500022" cy="851725"/>
          </a:xfrm>
        </p:grpSpPr>
        <p:sp>
          <p:nvSpPr>
            <p:cNvPr id="125" name="正方形/長方形 124"/>
            <p:cNvSpPr/>
            <p:nvPr/>
          </p:nvSpPr>
          <p:spPr>
            <a:xfrm>
              <a:off x="1633906" y="732884"/>
              <a:ext cx="1500022" cy="851725"/>
            </a:xfrm>
            <a:prstGeom prst="rect">
              <a:avLst/>
            </a:prstGeom>
            <a:gradFill flip="none" rotWithShape="1">
              <a:gsLst>
                <a:gs pos="0">
                  <a:srgbClr val="7DA62C">
                    <a:alpha val="0"/>
                  </a:srgbClr>
                </a:gs>
                <a:gs pos="100000">
                  <a:srgbClr val="7DA62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1878222" y="840858"/>
              <a:ext cx="11980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SPS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1994-2000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05" name="グループ化 104"/>
          <p:cNvGrpSpPr/>
          <p:nvPr/>
        </p:nvGrpSpPr>
        <p:grpSpPr>
          <a:xfrm>
            <a:off x="3426942" y="736665"/>
            <a:ext cx="2060544" cy="854978"/>
            <a:chOff x="3426942" y="736665"/>
            <a:chExt cx="2060544" cy="854978"/>
          </a:xfrm>
        </p:grpSpPr>
        <p:sp>
          <p:nvSpPr>
            <p:cNvPr id="126" name="正方形/長方形 125"/>
            <p:cNvSpPr/>
            <p:nvPr/>
          </p:nvSpPr>
          <p:spPr>
            <a:xfrm>
              <a:off x="3426942" y="736665"/>
              <a:ext cx="2060544" cy="851725"/>
            </a:xfrm>
            <a:prstGeom prst="rect">
              <a:avLst/>
            </a:prstGeom>
            <a:gradFill flip="none" rotWithShape="1">
              <a:gsLst>
                <a:gs pos="0">
                  <a:srgbClr val="FF66CC">
                    <a:alpha val="0"/>
                  </a:srgbClr>
                </a:gs>
                <a:gs pos="100000">
                  <a:srgbClr val="FF66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4490781" y="852979"/>
              <a:ext cx="8290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RHIC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2000-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07" name="グループ化 106"/>
          <p:cNvGrpSpPr/>
          <p:nvPr/>
        </p:nvGrpSpPr>
        <p:grpSpPr>
          <a:xfrm>
            <a:off x="5618720" y="732884"/>
            <a:ext cx="2220028" cy="864226"/>
            <a:chOff x="5618720" y="732884"/>
            <a:chExt cx="2220028" cy="864226"/>
          </a:xfrm>
        </p:grpSpPr>
        <p:sp>
          <p:nvSpPr>
            <p:cNvPr id="128" name="正方形/長方形 127"/>
            <p:cNvSpPr/>
            <p:nvPr/>
          </p:nvSpPr>
          <p:spPr>
            <a:xfrm>
              <a:off x="5618720" y="732884"/>
              <a:ext cx="2220028" cy="85172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6901961" y="858446"/>
              <a:ext cx="7316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LHC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2010-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14" name="グループ化 113"/>
          <p:cNvGrpSpPr/>
          <p:nvPr/>
        </p:nvGrpSpPr>
        <p:grpSpPr>
          <a:xfrm>
            <a:off x="4423722" y="1716625"/>
            <a:ext cx="4250079" cy="1260972"/>
            <a:chOff x="4423722" y="1716625"/>
            <a:chExt cx="4250079" cy="1260972"/>
          </a:xfrm>
        </p:grpSpPr>
        <p:sp>
          <p:nvSpPr>
            <p:cNvPr id="131" name="左中かっこ 130"/>
            <p:cNvSpPr/>
            <p:nvPr/>
          </p:nvSpPr>
          <p:spPr>
            <a:xfrm rot="16200000">
              <a:off x="5934138" y="206209"/>
              <a:ext cx="348342" cy="3369173"/>
            </a:xfrm>
            <a:prstGeom prst="leftBrace">
              <a:avLst>
                <a:gd name="adj1" fmla="val 36711"/>
                <a:gd name="adj2" fmla="val 50000"/>
              </a:avLst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4454376" y="2146600"/>
              <a:ext cx="4219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creation of quark-gluon plasma,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strongly-interacting QGP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cxnSp>
        <p:nvCxnSpPr>
          <p:cNvPr id="3" name="直線矢印コネクタ 2"/>
          <p:cNvCxnSpPr/>
          <p:nvPr/>
        </p:nvCxnSpPr>
        <p:spPr>
          <a:xfrm flipV="1">
            <a:off x="293044" y="741405"/>
            <a:ext cx="8364924" cy="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0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グループ化 114"/>
          <p:cNvGrpSpPr/>
          <p:nvPr/>
        </p:nvGrpSpPr>
        <p:grpSpPr>
          <a:xfrm>
            <a:off x="277349" y="4785776"/>
            <a:ext cx="1497526" cy="862553"/>
            <a:chOff x="277349" y="4785776"/>
            <a:chExt cx="1497526" cy="862553"/>
          </a:xfrm>
        </p:grpSpPr>
        <p:sp>
          <p:nvSpPr>
            <p:cNvPr id="140" name="正方形/長方形 139"/>
            <p:cNvSpPr/>
            <p:nvPr/>
          </p:nvSpPr>
          <p:spPr>
            <a:xfrm>
              <a:off x="293044" y="4785776"/>
              <a:ext cx="1475096" cy="862553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277349" y="4826279"/>
              <a:ext cx="14975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J-PARC-HI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2026~?</a:t>
              </a:r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5164834" y="4169382"/>
            <a:ext cx="3920839" cy="2449487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93297" y="4412256"/>
            <a:ext cx="3186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Heavy-Ion Collisions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円/楕円 5"/>
          <p:cNvSpPr>
            <a:spLocks noChangeAspect="1"/>
          </p:cNvSpPr>
          <p:nvPr/>
        </p:nvSpPr>
        <p:spPr>
          <a:xfrm>
            <a:off x="8105854" y="570562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8194754" y="584962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8347460" y="597805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8249854" y="570562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8414954" y="585802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8461803" y="59793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8476973" y="58197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8302030" y="585657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8321080" y="608380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8114933" y="55784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8380862" y="58768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8259455" y="553500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8336963" y="56174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8405212" y="57108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8486188" y="591029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8061809" y="57257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8086704" y="596025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8288661" y="62333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8219805" y="560702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8095738" y="606015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8232505" y="593022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8154296" y="598711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7"/>
          <p:cNvSpPr>
            <a:spLocks noChangeAspect="1"/>
          </p:cNvSpPr>
          <p:nvPr/>
        </p:nvSpPr>
        <p:spPr>
          <a:xfrm>
            <a:off x="8158158" y="56998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8"/>
          <p:cNvSpPr>
            <a:spLocks noChangeAspect="1"/>
          </p:cNvSpPr>
          <p:nvPr/>
        </p:nvSpPr>
        <p:spPr>
          <a:xfrm>
            <a:off x="8146004" y="550980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8048035" y="593263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8486683" y="57409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8179270" y="618999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8084323" y="56242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8227442" y="54324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8283344" y="61165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8393080" y="61669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8306743" y="5504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8416704" y="55187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8431775" y="60822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8049877" y="58446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8469081" y="562575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41"/>
          <p:cNvSpPr>
            <a:spLocks noChangeAspect="1"/>
          </p:cNvSpPr>
          <p:nvPr/>
        </p:nvSpPr>
        <p:spPr>
          <a:xfrm>
            <a:off x="8130282" y="61143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8315329" y="57324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右矢印 43"/>
          <p:cNvSpPr/>
          <p:nvPr/>
        </p:nvSpPr>
        <p:spPr>
          <a:xfrm>
            <a:off x="6314929" y="5302187"/>
            <a:ext cx="677348" cy="678597"/>
          </a:xfrm>
          <a:prstGeom prst="rightArrow">
            <a:avLst/>
          </a:prstGeom>
          <a:solidFill>
            <a:srgbClr val="808DA9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flipH="1">
            <a:off x="7257149" y="5576974"/>
            <a:ext cx="692507" cy="678597"/>
          </a:xfrm>
          <a:prstGeom prst="rightArrow">
            <a:avLst/>
          </a:prstGeom>
          <a:solidFill>
            <a:srgbClr val="808DA9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8124171" y="59082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6"/>
          <p:cNvSpPr>
            <a:spLocks noChangeAspect="1"/>
          </p:cNvSpPr>
          <p:nvPr/>
        </p:nvSpPr>
        <p:spPr>
          <a:xfrm>
            <a:off x="8236954" y="602982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7"/>
          <p:cNvSpPr>
            <a:spLocks noChangeAspect="1"/>
          </p:cNvSpPr>
          <p:nvPr/>
        </p:nvSpPr>
        <p:spPr>
          <a:xfrm>
            <a:off x="8125276" y="58178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8"/>
          <p:cNvSpPr>
            <a:spLocks noChangeAspect="1"/>
          </p:cNvSpPr>
          <p:nvPr/>
        </p:nvSpPr>
        <p:spPr>
          <a:xfrm>
            <a:off x="8246574" y="61396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8384610" y="5780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50"/>
          <p:cNvSpPr>
            <a:spLocks noChangeAspect="1"/>
          </p:cNvSpPr>
          <p:nvPr/>
        </p:nvSpPr>
        <p:spPr>
          <a:xfrm>
            <a:off x="8238453" y="57701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8421421" y="57583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52"/>
          <p:cNvSpPr>
            <a:spLocks noChangeAspect="1"/>
          </p:cNvSpPr>
          <p:nvPr/>
        </p:nvSpPr>
        <p:spPr>
          <a:xfrm>
            <a:off x="8224034" y="55342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3"/>
          <p:cNvSpPr>
            <a:spLocks noChangeAspect="1"/>
          </p:cNvSpPr>
          <p:nvPr/>
        </p:nvSpPr>
        <p:spPr>
          <a:xfrm>
            <a:off x="8336833" y="54429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4"/>
          <p:cNvSpPr>
            <a:spLocks noChangeAspect="1"/>
          </p:cNvSpPr>
          <p:nvPr/>
        </p:nvSpPr>
        <p:spPr>
          <a:xfrm>
            <a:off x="8259470" y="56795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5"/>
          <p:cNvSpPr>
            <a:spLocks noChangeAspect="1"/>
          </p:cNvSpPr>
          <p:nvPr/>
        </p:nvSpPr>
        <p:spPr>
          <a:xfrm>
            <a:off x="5702065" y="54575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56"/>
          <p:cNvSpPr>
            <a:spLocks noChangeAspect="1"/>
          </p:cNvSpPr>
          <p:nvPr/>
        </p:nvSpPr>
        <p:spPr>
          <a:xfrm>
            <a:off x="5790965" y="56015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57"/>
          <p:cNvSpPr>
            <a:spLocks noChangeAspect="1"/>
          </p:cNvSpPr>
          <p:nvPr/>
        </p:nvSpPr>
        <p:spPr>
          <a:xfrm>
            <a:off x="5943671" y="57300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58"/>
          <p:cNvSpPr>
            <a:spLocks noChangeAspect="1"/>
          </p:cNvSpPr>
          <p:nvPr/>
        </p:nvSpPr>
        <p:spPr>
          <a:xfrm>
            <a:off x="5846065" y="545759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9"/>
          <p:cNvSpPr>
            <a:spLocks noChangeAspect="1"/>
          </p:cNvSpPr>
          <p:nvPr/>
        </p:nvSpPr>
        <p:spPr>
          <a:xfrm>
            <a:off x="6011165" y="560999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60"/>
          <p:cNvSpPr>
            <a:spLocks noChangeAspect="1"/>
          </p:cNvSpPr>
          <p:nvPr/>
        </p:nvSpPr>
        <p:spPr>
          <a:xfrm>
            <a:off x="6058014" y="573127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61"/>
          <p:cNvSpPr>
            <a:spLocks noChangeAspect="1"/>
          </p:cNvSpPr>
          <p:nvPr/>
        </p:nvSpPr>
        <p:spPr>
          <a:xfrm>
            <a:off x="6073184" y="557169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62"/>
          <p:cNvSpPr>
            <a:spLocks noChangeAspect="1"/>
          </p:cNvSpPr>
          <p:nvPr/>
        </p:nvSpPr>
        <p:spPr>
          <a:xfrm>
            <a:off x="5898241" y="56085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63"/>
          <p:cNvSpPr>
            <a:spLocks noChangeAspect="1"/>
          </p:cNvSpPr>
          <p:nvPr/>
        </p:nvSpPr>
        <p:spPr>
          <a:xfrm>
            <a:off x="5917291" y="583577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5711144" y="53303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5977073" y="56288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5855666" y="528697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5933174" y="53694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8"/>
          <p:cNvSpPr>
            <a:spLocks noChangeAspect="1"/>
          </p:cNvSpPr>
          <p:nvPr/>
        </p:nvSpPr>
        <p:spPr>
          <a:xfrm>
            <a:off x="6001423" y="54627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69"/>
          <p:cNvSpPr>
            <a:spLocks noChangeAspect="1"/>
          </p:cNvSpPr>
          <p:nvPr/>
        </p:nvSpPr>
        <p:spPr>
          <a:xfrm>
            <a:off x="6082399" y="56622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70"/>
          <p:cNvSpPr>
            <a:spLocks noChangeAspect="1"/>
          </p:cNvSpPr>
          <p:nvPr/>
        </p:nvSpPr>
        <p:spPr>
          <a:xfrm>
            <a:off x="5658020" y="54777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682915" y="571222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2"/>
          <p:cNvSpPr>
            <a:spLocks noChangeAspect="1"/>
          </p:cNvSpPr>
          <p:nvPr/>
        </p:nvSpPr>
        <p:spPr>
          <a:xfrm>
            <a:off x="5884872" y="59853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3"/>
          <p:cNvSpPr>
            <a:spLocks noChangeAspect="1"/>
          </p:cNvSpPr>
          <p:nvPr/>
        </p:nvSpPr>
        <p:spPr>
          <a:xfrm>
            <a:off x="5816016" y="535899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4"/>
          <p:cNvSpPr>
            <a:spLocks noChangeAspect="1"/>
          </p:cNvSpPr>
          <p:nvPr/>
        </p:nvSpPr>
        <p:spPr>
          <a:xfrm>
            <a:off x="5691949" y="581212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75"/>
          <p:cNvSpPr>
            <a:spLocks noChangeAspect="1"/>
          </p:cNvSpPr>
          <p:nvPr/>
        </p:nvSpPr>
        <p:spPr>
          <a:xfrm>
            <a:off x="5828716" y="5682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76"/>
          <p:cNvSpPr>
            <a:spLocks noChangeAspect="1"/>
          </p:cNvSpPr>
          <p:nvPr/>
        </p:nvSpPr>
        <p:spPr>
          <a:xfrm>
            <a:off x="5750507" y="573908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77"/>
          <p:cNvSpPr>
            <a:spLocks noChangeAspect="1"/>
          </p:cNvSpPr>
          <p:nvPr/>
        </p:nvSpPr>
        <p:spPr>
          <a:xfrm>
            <a:off x="5754369" y="545177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78"/>
          <p:cNvSpPr>
            <a:spLocks noChangeAspect="1"/>
          </p:cNvSpPr>
          <p:nvPr/>
        </p:nvSpPr>
        <p:spPr>
          <a:xfrm>
            <a:off x="5742215" y="52617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5644246" y="56846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6082894" y="549294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5775481" y="59419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5680534" y="53762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5823653" y="518444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5879555" y="58685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5989291" y="591894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5902954" y="525629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6012915" y="52707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6027986" y="58342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5646088" y="559657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90"/>
          <p:cNvSpPr>
            <a:spLocks noChangeAspect="1"/>
          </p:cNvSpPr>
          <p:nvPr/>
        </p:nvSpPr>
        <p:spPr>
          <a:xfrm>
            <a:off x="6065292" y="53777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91"/>
          <p:cNvSpPr>
            <a:spLocks noChangeAspect="1"/>
          </p:cNvSpPr>
          <p:nvPr/>
        </p:nvSpPr>
        <p:spPr>
          <a:xfrm>
            <a:off x="5726493" y="586635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5911540" y="54843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720382" y="56602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5833165" y="57817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721487" y="55697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5842785" y="58916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980821" y="553290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5834664" y="552210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6017632" y="55102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5820245" y="528623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933044" y="51948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5855681" y="543147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0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FFFFFF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164" y="138843"/>
            <a:ext cx="1126991" cy="447561"/>
          </a:xfrm>
          <a:prstGeom prst="rect">
            <a:avLst/>
          </a:prstGeom>
        </p:spPr>
      </p:pic>
      <p:pic>
        <p:nvPicPr>
          <p:cNvPr id="118" name="TexTeXPicture" descr="&lt;?xml version=&quot;1.0&quot; encoding=&quot;utf-16&quot;?&gt;&#10;&lt;TeXTeX&gt;&#10;  &lt;preamble&gt;\documentclass{jarticle}&#10;\usepackage{amsmath}&#10;\pagestyle{empty}&lt;/preamble&gt;&#10;  &lt;body&gt;\begin{align*} &#10;1{\rm TeV}&#10;\end{align*}&lt;/body&gt;&#10;  &lt;fcolor&gt;FFFFFFFF&lt;/fcolor&gt;&#10;  &lt;bcolor&gt;FFFFFFFF&lt;/bcolor&gt;&#10;  &lt;transparent&gt;True&lt;/transparent&gt;&#10;  &lt;resolution&gt;1800&lt;/resolution&gt;&#10;  &lt;imageh&gt;173&lt;/imageh&gt;&#10;  &lt;imagew&gt;55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16" y="207915"/>
            <a:ext cx="760868" cy="238461"/>
          </a:xfrm>
          <a:prstGeom prst="rect">
            <a:avLst/>
          </a:prstGeom>
        </p:spPr>
      </p:pic>
      <p:pic>
        <p:nvPicPr>
          <p:cNvPr id="119" name="TexTeXPicture" descr="&lt;?xml version=&quot;1.0&quot; encoding=&quot;utf-16&quot;?&gt;&#10;&lt;TeXTeX&gt;&#10;  &lt;preamble&gt;\documentclass{jarticle}&#10;\usepackage{amsmath}&#10;\pagestyle{empty}&lt;/preamble&gt;&#10;  &lt;body&gt;\begin{align*} &#10;10^2{\rm GeV}&#10;\end{align*}&lt;/body&gt;&#10;  &lt;fcolor&gt;FFFFFFFF&lt;/fcolor&gt;&#10;  &lt;bcolor&gt;FFFFFFFF&lt;/bcolor&gt;&#10;  &lt;transparent&gt;True&lt;/transparent&gt;&#10;  &lt;resolution&gt;1800&lt;/resolution&gt;&#10;  &lt;imageh&gt;220&lt;/imageh&gt;&#10;  &lt;imagew&gt;82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31" y="144164"/>
            <a:ext cx="1137166" cy="303245"/>
          </a:xfrm>
          <a:prstGeom prst="rect">
            <a:avLst/>
          </a:prstGeom>
        </p:spPr>
      </p:pic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10{\rm GeV}&#10;\end{align*}&lt;/body&gt;&#10;  &lt;fcolor&gt;FFFFFFFF&lt;/fcolor&gt;&#10;  &lt;bcolor&gt;FFFFFFFF&lt;/bcolor&gt;&#10;  &lt;transparent&gt;True&lt;/transparent&gt;&#10;  &lt;resolution&gt;1800&lt;/resolution&gt;&#10;  &lt;imageh&gt;176&lt;/imageh&gt;&#10;  &lt;imagew&gt;71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61" y="204814"/>
            <a:ext cx="984166" cy="242596"/>
          </a:xfrm>
          <a:prstGeom prst="rect">
            <a:avLst/>
          </a:prstGeom>
        </p:spPr>
      </p:pic>
      <p:sp>
        <p:nvSpPr>
          <p:cNvPr id="123" name="テキスト ボックス 122"/>
          <p:cNvSpPr txBox="1"/>
          <p:nvPr/>
        </p:nvSpPr>
        <p:spPr>
          <a:xfrm>
            <a:off x="4009831" y="3153610"/>
            <a:ext cx="4474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~2010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History of HIC = increasing energy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2299844" y="4098353"/>
            <a:ext cx="2825348" cy="1292662"/>
          </a:xfrm>
          <a:prstGeom prst="rect">
            <a:avLst/>
          </a:prstGeom>
          <a:solidFill>
            <a:schemeClr val="tx2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2010~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Beam-energy scan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Low-energy</a:t>
            </a: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</a:t>
            </a:r>
            <a:r>
              <a:rPr kumimoji="1" lang="en-US" altLang="ja-JP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exp.</a:t>
            </a:r>
            <a:endParaRPr kumimoji="1" lang="ja-JP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114" name="グループ化 113"/>
          <p:cNvGrpSpPr/>
          <p:nvPr/>
        </p:nvGrpSpPr>
        <p:grpSpPr>
          <a:xfrm>
            <a:off x="4423722" y="1716625"/>
            <a:ext cx="4250079" cy="1260972"/>
            <a:chOff x="4423722" y="1716625"/>
            <a:chExt cx="4250079" cy="1260972"/>
          </a:xfrm>
        </p:grpSpPr>
        <p:sp>
          <p:nvSpPr>
            <p:cNvPr id="131" name="左中かっこ 130"/>
            <p:cNvSpPr/>
            <p:nvPr/>
          </p:nvSpPr>
          <p:spPr>
            <a:xfrm rot="16200000">
              <a:off x="5934138" y="206209"/>
              <a:ext cx="348342" cy="3369173"/>
            </a:xfrm>
            <a:prstGeom prst="leftBrace">
              <a:avLst>
                <a:gd name="adj1" fmla="val 36711"/>
                <a:gd name="adj2" fmla="val 50000"/>
              </a:avLst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4454376" y="2146600"/>
              <a:ext cx="4219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creation of quark-gluon plasma,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strongly-interacting QGP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16" name="グループ化 115"/>
          <p:cNvGrpSpPr/>
          <p:nvPr/>
        </p:nvGrpSpPr>
        <p:grpSpPr>
          <a:xfrm>
            <a:off x="293044" y="594924"/>
            <a:ext cx="8364924" cy="1002186"/>
            <a:chOff x="293044" y="594924"/>
            <a:chExt cx="8364924" cy="1002186"/>
          </a:xfrm>
        </p:grpSpPr>
        <p:cxnSp>
          <p:nvCxnSpPr>
            <p:cNvPr id="106" name="直線コネクタ 105"/>
            <p:cNvCxnSpPr/>
            <p:nvPr/>
          </p:nvCxnSpPr>
          <p:spPr>
            <a:xfrm>
              <a:off x="4689347" y="594924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>
              <a:off x="7065250" y="594924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2313444" y="594924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グループ化 1"/>
            <p:cNvGrpSpPr/>
            <p:nvPr/>
          </p:nvGrpSpPr>
          <p:grpSpPr>
            <a:xfrm>
              <a:off x="293044" y="741405"/>
              <a:ext cx="1305489" cy="851725"/>
              <a:chOff x="293044" y="741405"/>
              <a:chExt cx="1305489" cy="851725"/>
            </a:xfrm>
          </p:grpSpPr>
          <p:sp>
            <p:nvSpPr>
              <p:cNvPr id="122" name="正方形/長方形 121"/>
              <p:cNvSpPr/>
              <p:nvPr/>
            </p:nvSpPr>
            <p:spPr>
              <a:xfrm>
                <a:off x="293044" y="741405"/>
                <a:ext cx="1305489" cy="85172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50000"/>
                      <a:alpha val="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121" name="テキスト ボックス 120"/>
              <p:cNvSpPr txBox="1"/>
              <p:nvPr/>
            </p:nvSpPr>
            <p:spPr>
              <a:xfrm>
                <a:off x="793059" y="844603"/>
                <a:ext cx="75232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AGS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-1996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</p:grpSp>
        <p:grpSp>
          <p:nvGrpSpPr>
            <p:cNvPr id="104" name="グループ化 103"/>
            <p:cNvGrpSpPr/>
            <p:nvPr/>
          </p:nvGrpSpPr>
          <p:grpSpPr>
            <a:xfrm>
              <a:off x="1633906" y="732884"/>
              <a:ext cx="1500022" cy="851725"/>
              <a:chOff x="1633906" y="732884"/>
              <a:chExt cx="1500022" cy="851725"/>
            </a:xfrm>
          </p:grpSpPr>
          <p:sp>
            <p:nvSpPr>
              <p:cNvPr id="125" name="正方形/長方形 124"/>
              <p:cNvSpPr/>
              <p:nvPr/>
            </p:nvSpPr>
            <p:spPr>
              <a:xfrm>
                <a:off x="1633906" y="732884"/>
                <a:ext cx="1500022" cy="851725"/>
              </a:xfrm>
              <a:prstGeom prst="rect">
                <a:avLst/>
              </a:prstGeom>
              <a:gradFill flip="none" rotWithShape="1">
                <a:gsLst>
                  <a:gs pos="0">
                    <a:srgbClr val="7DA62C">
                      <a:alpha val="0"/>
                    </a:srgbClr>
                  </a:gs>
                  <a:gs pos="100000">
                    <a:srgbClr val="7DA62C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>
                <a:off x="1878222" y="840858"/>
                <a:ext cx="119808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SPS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1994-2000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</p:grpSp>
        <p:grpSp>
          <p:nvGrpSpPr>
            <p:cNvPr id="105" name="グループ化 104"/>
            <p:cNvGrpSpPr/>
            <p:nvPr/>
          </p:nvGrpSpPr>
          <p:grpSpPr>
            <a:xfrm>
              <a:off x="3426942" y="736665"/>
              <a:ext cx="2060544" cy="854978"/>
              <a:chOff x="3426942" y="736665"/>
              <a:chExt cx="2060544" cy="854978"/>
            </a:xfrm>
          </p:grpSpPr>
          <p:sp>
            <p:nvSpPr>
              <p:cNvPr id="126" name="正方形/長方形 125"/>
              <p:cNvSpPr/>
              <p:nvPr/>
            </p:nvSpPr>
            <p:spPr>
              <a:xfrm>
                <a:off x="3426942" y="736665"/>
                <a:ext cx="2060544" cy="851725"/>
              </a:xfrm>
              <a:prstGeom prst="rect">
                <a:avLst/>
              </a:prstGeom>
              <a:gradFill flip="none" rotWithShape="1">
                <a:gsLst>
                  <a:gs pos="0">
                    <a:srgbClr val="FF66CC">
                      <a:alpha val="0"/>
                    </a:srgbClr>
                  </a:gs>
                  <a:gs pos="100000">
                    <a:srgbClr val="FF66CC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129" name="テキスト ボックス 128"/>
              <p:cNvSpPr txBox="1"/>
              <p:nvPr/>
            </p:nvSpPr>
            <p:spPr>
              <a:xfrm>
                <a:off x="4490781" y="852979"/>
                <a:ext cx="829073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RHIC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2000-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</p:grpSp>
        <p:grpSp>
          <p:nvGrpSpPr>
            <p:cNvPr id="107" name="グループ化 106"/>
            <p:cNvGrpSpPr/>
            <p:nvPr/>
          </p:nvGrpSpPr>
          <p:grpSpPr>
            <a:xfrm>
              <a:off x="5618720" y="732884"/>
              <a:ext cx="2220028" cy="864226"/>
              <a:chOff x="5618720" y="732884"/>
              <a:chExt cx="2220028" cy="864226"/>
            </a:xfrm>
          </p:grpSpPr>
          <p:sp>
            <p:nvSpPr>
              <p:cNvPr id="128" name="正方形/長方形 127"/>
              <p:cNvSpPr/>
              <p:nvPr/>
            </p:nvSpPr>
            <p:spPr>
              <a:xfrm>
                <a:off x="5618720" y="732884"/>
                <a:ext cx="2220028" cy="85172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60000"/>
                      <a:lumOff val="40000"/>
                      <a:alpha val="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130" name="テキスト ボックス 129"/>
              <p:cNvSpPr txBox="1"/>
              <p:nvPr/>
            </p:nvSpPr>
            <p:spPr>
              <a:xfrm>
                <a:off x="6901961" y="858446"/>
                <a:ext cx="73161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LHC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2010-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</p:grpSp>
        <p:cxnSp>
          <p:nvCxnSpPr>
            <p:cNvPr id="3" name="直線矢印コネクタ 2"/>
            <p:cNvCxnSpPr/>
            <p:nvPr/>
          </p:nvCxnSpPr>
          <p:spPr>
            <a:xfrm flipV="1">
              <a:off x="293044" y="741405"/>
              <a:ext cx="836492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グループ化 107"/>
          <p:cNvGrpSpPr/>
          <p:nvPr/>
        </p:nvGrpSpPr>
        <p:grpSpPr>
          <a:xfrm>
            <a:off x="1420711" y="1600023"/>
            <a:ext cx="2584075" cy="851725"/>
            <a:chOff x="1420711" y="1600023"/>
            <a:chExt cx="2584075" cy="851725"/>
          </a:xfrm>
        </p:grpSpPr>
        <p:sp>
          <p:nvSpPr>
            <p:cNvPr id="134" name="正方形/長方形 133"/>
            <p:cNvSpPr/>
            <p:nvPr/>
          </p:nvSpPr>
          <p:spPr>
            <a:xfrm>
              <a:off x="1420711" y="1600023"/>
              <a:ext cx="2584075" cy="851725"/>
            </a:xfrm>
            <a:prstGeom prst="rect">
              <a:avLst/>
            </a:prstGeom>
            <a:gradFill flip="none" rotWithShape="1">
              <a:gsLst>
                <a:gs pos="15000">
                  <a:schemeClr val="accent6">
                    <a:lumMod val="75000"/>
                  </a:schemeClr>
                </a:gs>
                <a:gs pos="85000">
                  <a:srgbClr val="CF8B03"/>
                </a:gs>
                <a:gs pos="0">
                  <a:schemeClr val="accent6">
                    <a:lumMod val="75000"/>
                    <a:alpha val="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1933861" y="1644224"/>
              <a:ext cx="145424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RHIC-BES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2010-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42" name="グループ化 141"/>
          <p:cNvGrpSpPr/>
          <p:nvPr/>
        </p:nvGrpSpPr>
        <p:grpSpPr>
          <a:xfrm>
            <a:off x="1236619" y="2319003"/>
            <a:ext cx="1282327" cy="851725"/>
            <a:chOff x="1420711" y="1600023"/>
            <a:chExt cx="2584075" cy="851725"/>
          </a:xfrm>
        </p:grpSpPr>
        <p:sp>
          <p:nvSpPr>
            <p:cNvPr id="143" name="正方形/長方形 142"/>
            <p:cNvSpPr/>
            <p:nvPr/>
          </p:nvSpPr>
          <p:spPr>
            <a:xfrm>
              <a:off x="1420711" y="1600023"/>
              <a:ext cx="2584075" cy="851725"/>
            </a:xfrm>
            <a:prstGeom prst="rect">
              <a:avLst/>
            </a:prstGeom>
            <a:gradFill flip="none" rotWithShape="1">
              <a:gsLst>
                <a:gs pos="15000">
                  <a:srgbClr val="C00000"/>
                </a:gs>
                <a:gs pos="85000">
                  <a:srgbClr val="CC3300"/>
                </a:gs>
                <a:gs pos="0">
                  <a:srgbClr val="C00000">
                    <a:alpha val="0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1651199" y="1644224"/>
              <a:ext cx="201957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BES-II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2019-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896392" y="3126527"/>
            <a:ext cx="1849938" cy="851725"/>
            <a:chOff x="955589" y="2962999"/>
            <a:chExt cx="1849938" cy="851725"/>
          </a:xfrm>
        </p:grpSpPr>
        <p:sp>
          <p:nvSpPr>
            <p:cNvPr id="136" name="正方形/長方形 135"/>
            <p:cNvSpPr/>
            <p:nvPr/>
          </p:nvSpPr>
          <p:spPr>
            <a:xfrm>
              <a:off x="955589" y="2962999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chemeClr val="accent5">
                    <a:lumMod val="75000"/>
                  </a:schemeClr>
                </a:gs>
                <a:gs pos="85000">
                  <a:schemeClr val="accent5">
                    <a:lumMod val="75000"/>
                  </a:schemeClr>
                </a:gs>
                <a:gs pos="0">
                  <a:schemeClr val="accent5">
                    <a:lumMod val="75000"/>
                    <a:alpha val="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1452464" y="3012968"/>
              <a:ext cx="8515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NICA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2020-?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11" name="グループ化 110"/>
          <p:cNvGrpSpPr/>
          <p:nvPr/>
        </p:nvGrpSpPr>
        <p:grpSpPr>
          <a:xfrm>
            <a:off x="394844" y="3854490"/>
            <a:ext cx="1239062" cy="866671"/>
            <a:chOff x="301549" y="2284018"/>
            <a:chExt cx="1849938" cy="866671"/>
          </a:xfrm>
        </p:grpSpPr>
        <p:sp>
          <p:nvSpPr>
            <p:cNvPr id="138" name="正方形/長方形 137"/>
            <p:cNvSpPr/>
            <p:nvPr/>
          </p:nvSpPr>
          <p:spPr>
            <a:xfrm>
              <a:off x="301549" y="2298964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rgbClr val="003399"/>
                </a:gs>
                <a:gs pos="85000">
                  <a:srgbClr val="003399"/>
                </a:gs>
                <a:gs pos="0">
                  <a:srgbClr val="003399">
                    <a:alpha val="0"/>
                  </a:srgbClr>
                </a:gs>
                <a:gs pos="100000">
                  <a:srgbClr val="003399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824646" y="2284018"/>
              <a:ext cx="8037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FAIR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2023-?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9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1_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13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標準デザイン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シック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ユーザー定義 1">
    <a:majorFont>
      <a:latin typeface="Arial Rounded MT Bold"/>
      <a:ea typeface="ＭＳ Ｐゴシック"/>
      <a:cs typeface=""/>
    </a:majorFont>
    <a:minorFont>
      <a:latin typeface="Calibri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シック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ユーザー定義 1">
    <a:majorFont>
      <a:latin typeface="Arial Rounded MT Bold"/>
      <a:ea typeface="ＭＳ Ｐゴシック"/>
      <a:cs typeface=""/>
    </a:majorFont>
    <a:minorFont>
      <a:latin typeface="Calibri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シック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ユーザー定義 1">
    <a:majorFont>
      <a:latin typeface="Arial Rounded MT Bold"/>
      <a:ea typeface="ＭＳ Ｐゴシック"/>
      <a:cs typeface=""/>
    </a:majorFont>
    <a:minorFont>
      <a:latin typeface="Calibri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シック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ユーザー定義 1">
    <a:majorFont>
      <a:latin typeface="Arial Rounded MT Bold"/>
      <a:ea typeface="ＭＳ Ｐゴシック"/>
      <a:cs typeface=""/>
    </a:majorFont>
    <a:minorFont>
      <a:latin typeface="Calibri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BF0CB588-A438-43A6-B64B-1E54975B0FD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1005</Words>
  <Application>Microsoft Office PowerPoint</Application>
  <PresentationFormat>画面に合わせる (4:3)</PresentationFormat>
  <Paragraphs>324</Paragraphs>
  <Slides>29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15</vt:i4>
      </vt:variant>
      <vt:variant>
        <vt:lpstr>スライド タイトル</vt:lpstr>
      </vt:variant>
      <vt:variant>
        <vt:i4>29</vt:i4>
      </vt:variant>
    </vt:vector>
  </HeadingPairs>
  <TitlesOfParts>
    <vt:vector size="60" baseType="lpstr">
      <vt:lpstr>HGｺﾞｼｯｸE</vt:lpstr>
      <vt:lpstr>HGｺﾞｼｯｸM</vt:lpstr>
      <vt:lpstr>HG丸ｺﾞｼｯｸM-PRO</vt:lpstr>
      <vt:lpstr>ＭＳ Ｐゴシック</vt:lpstr>
      <vt:lpstr>メイリオ</vt:lpstr>
      <vt:lpstr>游ゴシック</vt:lpstr>
      <vt:lpstr>Arial</vt:lpstr>
      <vt:lpstr>Calibri</vt:lpstr>
      <vt:lpstr>Calibri Light</vt:lpstr>
      <vt:lpstr>Century</vt:lpstr>
      <vt:lpstr>Corbel</vt:lpstr>
      <vt:lpstr>Gill Sans MT</vt:lpstr>
      <vt:lpstr>Symbol</vt:lpstr>
      <vt:lpstr>Times New Roman</vt:lpstr>
      <vt:lpstr>Trebuchet MS</vt:lpstr>
      <vt:lpstr>Wingdings</vt:lpstr>
      <vt:lpstr>Office テーマ</vt:lpstr>
      <vt:lpstr>奥行</vt:lpstr>
      <vt:lpstr>1_奥行</vt:lpstr>
      <vt:lpstr>13_標準デザイン</vt:lpstr>
      <vt:lpstr>1_標準デザイン</vt:lpstr>
      <vt:lpstr>12_標準デザイン</vt:lpstr>
      <vt:lpstr>10_標準デザイン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Observing Critical Fluctuations in the Dynamics of Heavy Ion Collisions</vt:lpstr>
      <vt:lpstr>QCD Phase Diagram</vt:lpstr>
      <vt:lpstr>QCD Phase Diagram</vt:lpstr>
      <vt:lpstr>Beam-Energy Scan Program in Heavy-Ion Collisions</vt:lpstr>
      <vt:lpstr>Beam-Energy Dependence</vt:lpstr>
      <vt:lpstr>Beam-Energy Dependence</vt:lpstr>
      <vt:lpstr>Baryon Stopping</vt:lpstr>
      <vt:lpstr>PowerPoint プレゼンテーション</vt:lpstr>
      <vt:lpstr>PowerPoint プレゼンテーション</vt:lpstr>
      <vt:lpstr>Searh for QCD Phase Structure with Fluctuation Observables</vt:lpstr>
      <vt:lpstr>Thermal Fluctuations  </vt:lpstr>
      <vt:lpstr> Event-by-Event Fluctuations</vt:lpstr>
      <vt:lpstr> Higher-Order Cumulants  </vt:lpstr>
      <vt:lpstr> Time Evolution of Fluctuations  </vt:lpstr>
      <vt:lpstr> Effect of Dynamical Evolution  </vt:lpstr>
      <vt:lpstr> Two Groups Working Actively on Dynamics  </vt:lpstr>
      <vt:lpstr> Stochastic Diffusion Equation  </vt:lpstr>
      <vt:lpstr> Evolution of Fluctuation  </vt:lpstr>
      <vt:lpstr> Extension to Non-Gaussianity  </vt:lpstr>
      <vt:lpstr> Activity in 2018: First-Order Transition  </vt:lpstr>
      <vt:lpstr> Free Energy  </vt:lpstr>
      <vt:lpstr> Time Evolution  </vt:lpstr>
      <vt:lpstr> Correlation Function  </vt:lpstr>
      <vt:lpstr> Many Things To Do  </vt:lpstr>
      <vt:lpstr> Many Things To Do  </vt:lpstr>
      <vt:lpstr> Many Things To Do  </vt:lpstr>
      <vt:lpstr> Many Things To Do  </vt:lpstr>
      <vt:lpstr> Activity / Budget  </vt:lpstr>
      <vt:lpstr> Summary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QCD Phase Structure in Heavy-Ion Collisions</dc:title>
  <dc:creator>Masakiyo Kitazawa</dc:creator>
  <cp:lastModifiedBy>Kitazawa Masakiyo</cp:lastModifiedBy>
  <cp:revision>119</cp:revision>
  <dcterms:created xsi:type="dcterms:W3CDTF">2018-01-31T04:58:16Z</dcterms:created>
  <dcterms:modified xsi:type="dcterms:W3CDTF">2019-05-09T03:22:44Z</dcterms:modified>
</cp:coreProperties>
</file>