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9" r:id="rId3"/>
    <p:sldId id="384" r:id="rId4"/>
    <p:sldId id="429" r:id="rId5"/>
    <p:sldId id="378" r:id="rId6"/>
    <p:sldId id="420" r:id="rId7"/>
    <p:sldId id="427" r:id="rId8"/>
    <p:sldId id="426" r:id="rId9"/>
    <p:sldId id="357" r:id="rId10"/>
    <p:sldId id="375" r:id="rId11"/>
    <p:sldId id="371" r:id="rId12"/>
    <p:sldId id="430" r:id="rId13"/>
    <p:sldId id="376" r:id="rId14"/>
    <p:sldId id="280" r:id="rId15"/>
    <p:sldId id="270" r:id="rId1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/>
    <p:restoredTop sz="94653"/>
  </p:normalViewPr>
  <p:slideViewPr>
    <p:cSldViewPr>
      <p:cViewPr varScale="1">
        <p:scale>
          <a:sx n="81" d="100"/>
          <a:sy n="81" d="100"/>
        </p:scale>
        <p:origin x="12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7AC2-B08D-4FE3-A453-B67FB93CC8F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DA7F-9B0C-4982-A2DE-A28E910193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18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8E51-54D5-4D78-94A2-32C4AE2DFE51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44F1-4636-47CE-93B6-381BC6B678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5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7F9-3AE9-484E-A52F-C6AEE3EE53A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93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23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87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9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9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0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9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99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stretch>
              <a:fillRect t="76000" b="10000"/>
            </a:stretch>
          </a:blipFill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7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7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dpi="0" rotWithShape="1">
            <a:blip r:embed="rId14"/>
            <a:srcRect/>
            <a:stretch>
              <a:fillRect t="77000" b="10000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CDCD-BD74-4E28-907A-FD2E5108B1C2}" type="datetimeFigureOut">
              <a:rPr lang="ko-KR" altLang="en-US" smtClean="0"/>
              <a:t>2018. 9. 11.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FBF041-D9B9-4746-9796-F297FABBE7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9830" y="908720"/>
            <a:ext cx="8496944" cy="2395308"/>
          </a:xfrm>
        </p:spPr>
        <p:txBody>
          <a:bodyPr>
            <a:noAutofit/>
          </a:bodyPr>
          <a:lstStyle/>
          <a:p>
            <a:r>
              <a:rPr lang="en-US" altLang="ko-K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Effects of isospin asymmetry on the energy isotropy ratio of nucleons in heavy-ion collisions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9873" y="3335684"/>
            <a:ext cx="7128792" cy="785818"/>
          </a:xfrm>
        </p:spPr>
        <p:txBody>
          <a:bodyPr>
            <a:normAutofit/>
          </a:bodyPr>
          <a:lstStyle/>
          <a:p>
            <a:r>
              <a:rPr lang="en-US" altLang="ko-KR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Kyungil</a:t>
            </a:r>
            <a:r>
              <a:rPr lang="en-US" altLang="ko-K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Kim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3614" y="4132495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Sep. 11</a:t>
            </a:r>
            <a:r>
              <a:rPr lang="en-US" altLang="ko-KR" baseline="30000" dirty="0"/>
              <a:t>th</a:t>
            </a:r>
            <a:r>
              <a:rPr lang="en-US" altLang="ko-KR" dirty="0"/>
              <a:t> , 2018, NuSYM2018</a:t>
            </a:r>
            <a:endParaRPr lang="ko-KR" altLang="en-US" dirty="0"/>
          </a:p>
        </p:txBody>
      </p:sp>
      <p:pic>
        <p:nvPicPr>
          <p:cNvPr id="6" name="그림 5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989" y="3861048"/>
            <a:ext cx="5040559" cy="88863"/>
          </a:xfrm>
          <a:prstGeom prst="rect">
            <a:avLst/>
          </a:prstGeom>
        </p:spPr>
      </p:pic>
      <p:pic>
        <p:nvPicPr>
          <p:cNvPr id="7" name="그림 6" descr="라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5502" y="4501827"/>
            <a:ext cx="4185600" cy="737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89240"/>
            <a:ext cx="2336800" cy="5588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21" y="5436894"/>
            <a:ext cx="1460318" cy="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Results – </a:t>
            </a:r>
            <a:r>
              <a:rPr lang="en-US" altLang="ko-KR" dirty="0" err="1"/>
              <a:t>E</a:t>
            </a:r>
            <a:r>
              <a:rPr lang="en-US" altLang="ko-KR" baseline="-25000" dirty="0" err="1"/>
              <a:t>sym</a:t>
            </a:r>
            <a:r>
              <a:rPr lang="en-US" altLang="ko-KR" dirty="0"/>
              <a:t> Dependence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0207635-753C-0945-A087-69B728B9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9" y="1417638"/>
            <a:ext cx="3826768" cy="2944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61C34-32AC-A84F-A6AE-030035B34B4A}"/>
              </a:ext>
            </a:extLst>
          </p:cNvPr>
          <p:cNvSpPr txBox="1"/>
          <p:nvPr/>
        </p:nvSpPr>
        <p:spPr>
          <a:xfrm>
            <a:off x="1317508" y="5180518"/>
            <a:ext cx="638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Larger differences between protons and neutrons are obtained for the soft symmetry energy.</a:t>
            </a:r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90FA27-4D91-A84C-9914-0454229F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06" y="1416363"/>
            <a:ext cx="3828426" cy="2945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EA1D1-AFEA-B54D-9141-63584831A29D}"/>
              </a:ext>
            </a:extLst>
          </p:cNvPr>
          <p:cNvSpPr txBox="1"/>
          <p:nvPr/>
        </p:nvSpPr>
        <p:spPr>
          <a:xfrm>
            <a:off x="1651082" y="440483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b</a:t>
            </a:r>
            <a:r>
              <a:rPr kumimoji="1" lang="en-US" altLang="ko-KR" baseline="-25000" dirty="0" err="1"/>
              <a:t>max</a:t>
            </a:r>
            <a:r>
              <a:rPr kumimoji="1" lang="en-US" altLang="ko-KR" dirty="0"/>
              <a:t> = 2 </a:t>
            </a:r>
            <a:r>
              <a:rPr kumimoji="1" lang="en-US" altLang="ko-KR" dirty="0" err="1"/>
              <a:t>fm</a:t>
            </a:r>
            <a:endParaRPr kumimoji="1"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B4A94-F1D0-DD4B-AB1C-57BC5EACBBAB}"/>
              </a:ext>
            </a:extLst>
          </p:cNvPr>
          <p:cNvSpPr txBox="1"/>
          <p:nvPr/>
        </p:nvSpPr>
        <p:spPr>
          <a:xfrm>
            <a:off x="5713728" y="444869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b</a:t>
            </a:r>
            <a:r>
              <a:rPr kumimoji="1" lang="en-US" altLang="ko-KR" baseline="-25000" dirty="0" err="1"/>
              <a:t>max</a:t>
            </a:r>
            <a:r>
              <a:rPr kumimoji="1" lang="en-US" altLang="ko-KR" dirty="0"/>
              <a:t> = 4 </a:t>
            </a:r>
            <a:r>
              <a:rPr kumimoji="1" lang="en-US" altLang="ko-KR" dirty="0" err="1"/>
              <a:t>fm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817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Results – Central Densities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DB8B027-0CDA-3C42-BDB5-2837E2814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24" y="4388115"/>
            <a:ext cx="1837819" cy="8696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8164205-E657-7F44-914F-1336DCF12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0" y="1326150"/>
            <a:ext cx="3399740" cy="25608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23B22D4-C562-F14E-9E50-1D2516FD0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25" y="3886993"/>
            <a:ext cx="3316845" cy="249840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7AA63EC-1CEB-C746-8FC7-EDE7EB5D9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6150"/>
            <a:ext cx="3456384" cy="2603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3D73B-D461-6847-B1F8-A2AF940B1203}"/>
              </a:ext>
            </a:extLst>
          </p:cNvPr>
          <p:cNvSpPr txBox="1"/>
          <p:nvPr/>
        </p:nvSpPr>
        <p:spPr>
          <a:xfrm>
            <a:off x="4373565" y="3988676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&lt;Isospin ratio&gt;</a:t>
            </a:r>
            <a:endParaRPr kumimoji="1"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97C2F9F-71EE-5046-B35C-607291C81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68" y="4257022"/>
            <a:ext cx="2802404" cy="21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NN Cross Section in Medium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60F07F2-FC59-5249-9928-9377E9DD6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5987"/>
            <a:ext cx="3394720" cy="47071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26985B9-A3E0-EC47-8A01-8C2C94465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3964704" cy="4653136"/>
          </a:xfrm>
          <a:prstGeom prst="rect">
            <a:avLst/>
          </a:prstGeom>
        </p:spPr>
      </p:pic>
      <p:sp>
        <p:nvSpPr>
          <p:cNvPr id="9" name="텍스트상자 8">
            <a:extLst>
              <a:ext uri="{FF2B5EF4-FFF2-40B4-BE49-F238E27FC236}">
                <a16:creationId xmlns:a16="http://schemas.microsoft.com/office/drawing/2014/main" id="{3C0E6E46-4869-C741-8A1A-F895EF3D1A1D}"/>
              </a:ext>
            </a:extLst>
          </p:cNvPr>
          <p:cNvSpPr txBox="1"/>
          <p:nvPr/>
        </p:nvSpPr>
        <p:spPr>
          <a:xfrm>
            <a:off x="527517" y="5881431"/>
            <a:ext cx="3679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>
                <a:solidFill>
                  <a:srgbClr val="FF0000"/>
                </a:solidFill>
              </a:rPr>
              <a:t>Z. </a:t>
            </a:r>
            <a:r>
              <a:rPr kumimoji="1" lang="en-US" altLang="ko-KR" sz="1600" i="1" dirty="0" err="1">
                <a:solidFill>
                  <a:srgbClr val="FF0000"/>
                </a:solidFill>
              </a:rPr>
              <a:t>Basrak</a:t>
            </a:r>
            <a:r>
              <a:rPr kumimoji="1" lang="en-US" altLang="ko-KR" sz="1600" i="1" dirty="0">
                <a:solidFill>
                  <a:srgbClr val="FF0000"/>
                </a:solidFill>
              </a:rPr>
              <a:t>, P. </a:t>
            </a:r>
            <a:r>
              <a:rPr kumimoji="1" lang="en-US" altLang="ko-KR" sz="1600" i="1" dirty="0" err="1">
                <a:solidFill>
                  <a:srgbClr val="FF0000"/>
                </a:solidFill>
              </a:rPr>
              <a:t>Eudes</a:t>
            </a:r>
            <a:r>
              <a:rPr kumimoji="1" lang="en-US" altLang="ko-KR" sz="1600" i="1" dirty="0">
                <a:solidFill>
                  <a:srgbClr val="FF0000"/>
                </a:solidFill>
              </a:rPr>
              <a:t>, and V. de la </a:t>
            </a:r>
            <a:r>
              <a:rPr kumimoji="1" lang="en-US" altLang="ko-KR" sz="1600" i="1" dirty="0" err="1">
                <a:solidFill>
                  <a:srgbClr val="FF0000"/>
                </a:solidFill>
              </a:rPr>
              <a:t>Mota</a:t>
            </a:r>
            <a:endParaRPr kumimoji="1" lang="en-US" altLang="ko-KR" sz="1600" i="1" dirty="0">
              <a:solidFill>
                <a:srgbClr val="FF0000"/>
              </a:solidFill>
            </a:endParaRPr>
          </a:p>
          <a:p>
            <a:r>
              <a:rPr kumimoji="1" lang="en-US" altLang="ko-KR" sz="1600" i="1" dirty="0">
                <a:solidFill>
                  <a:srgbClr val="FF0000"/>
                </a:solidFill>
              </a:rPr>
              <a:t>PRC 93, 054609 (2016)</a:t>
            </a:r>
          </a:p>
        </p:txBody>
      </p:sp>
      <p:sp>
        <p:nvSpPr>
          <p:cNvPr id="10" name="텍스트상자 9">
            <a:extLst>
              <a:ext uri="{FF2B5EF4-FFF2-40B4-BE49-F238E27FC236}">
                <a16:creationId xmlns:a16="http://schemas.microsoft.com/office/drawing/2014/main" id="{4D03E4DA-00F7-D945-8758-E994C33F5E88}"/>
              </a:ext>
            </a:extLst>
          </p:cNvPr>
          <p:cNvSpPr txBox="1"/>
          <p:nvPr/>
        </p:nvSpPr>
        <p:spPr>
          <a:xfrm>
            <a:off x="4761828" y="6004542"/>
            <a:ext cx="380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 err="1">
                <a:solidFill>
                  <a:srgbClr val="FF0000"/>
                </a:solidFill>
              </a:rPr>
              <a:t>L.Chen</a:t>
            </a:r>
            <a:r>
              <a:rPr kumimoji="1" lang="en-US" altLang="ko-KR" sz="1600" i="1" dirty="0">
                <a:solidFill>
                  <a:srgbClr val="FF0000"/>
                </a:solidFill>
              </a:rPr>
              <a:t> and </a:t>
            </a:r>
            <a:r>
              <a:rPr kumimoji="1" lang="en-US" altLang="ko-KR" sz="1600" i="1" dirty="0" err="1">
                <a:solidFill>
                  <a:srgbClr val="FF0000"/>
                </a:solidFill>
              </a:rPr>
              <a:t>B.Li</a:t>
            </a:r>
            <a:r>
              <a:rPr kumimoji="1" lang="en-US" altLang="ko-KR" sz="1600" i="1" dirty="0">
                <a:solidFill>
                  <a:srgbClr val="FF0000"/>
                </a:solidFill>
              </a:rPr>
              <a:t> PRC 72, 064611 (2005)</a:t>
            </a:r>
          </a:p>
        </p:txBody>
      </p:sp>
    </p:spTree>
    <p:extLst>
      <p:ext uri="{BB962C8B-B14F-4D97-AF65-F5344CB8AC3E}">
        <p14:creationId xmlns:p14="http://schemas.microsoft.com/office/powerpoint/2010/main" val="64677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Results – Cross-Section Dependence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C3F7E92-D976-7247-BAEB-86A19A12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3" y="1652262"/>
            <a:ext cx="4368219" cy="33609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317AD6-67E0-4440-8039-F1C19064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1" y="1624950"/>
            <a:ext cx="4172639" cy="33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텍스트상자 2">
            <a:extLst>
              <a:ext uri="{FF2B5EF4-FFF2-40B4-BE49-F238E27FC236}">
                <a16:creationId xmlns:a16="http://schemas.microsoft.com/office/drawing/2014/main" id="{1540D24E-8687-D948-A178-E1ACB65E8F4C}"/>
              </a:ext>
            </a:extLst>
          </p:cNvPr>
          <p:cNvSpPr txBox="1"/>
          <p:nvPr/>
        </p:nvSpPr>
        <p:spPr>
          <a:xfrm>
            <a:off x="910376" y="1628800"/>
            <a:ext cx="7334032" cy="280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en-US" altLang="ko-KR" sz="2000" dirty="0"/>
              <a:t>We investigate the energy-based isotropy ratios of protons and neutrons in </a:t>
            </a:r>
            <a:r>
              <a:rPr kumimoji="1" lang="en-US" altLang="ko-KR" sz="2000" baseline="30000" dirty="0"/>
              <a:t>129</a:t>
            </a:r>
            <a:r>
              <a:rPr kumimoji="1" lang="en-US" altLang="ko-KR" sz="2000" dirty="0"/>
              <a:t>Xe+</a:t>
            </a:r>
            <a:r>
              <a:rPr kumimoji="1" lang="en-US" altLang="ko-KR" sz="2000" baseline="30000" dirty="0"/>
              <a:t>120</a:t>
            </a:r>
            <a:r>
              <a:rPr kumimoji="1" lang="en-US" altLang="ko-KR" sz="2000" dirty="0"/>
              <a:t>Sn with our QMD code.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en-US" altLang="ko-KR" sz="2000" dirty="0"/>
              <a:t>These ratios have a dependence of symmetry energy.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en-US" altLang="ko-KR" sz="2000" dirty="0"/>
              <a:t>As well as the potential, the in-medium NN cross-section gives large effect on the ratio.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kumimoji="1"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86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681" y="3075057"/>
            <a:ext cx="766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i="1" dirty="0"/>
              <a:t>Thank you for your attention!!</a:t>
            </a:r>
            <a:endParaRPr lang="ko-KR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51462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2" name="b1-t210-E65-e80-p1-dt005.mp4">
            <a:hlinkClick r:id="" action="ppaction://media"/>
            <a:extLst>
              <a:ext uri="{FF2B5EF4-FFF2-40B4-BE49-F238E27FC236}">
                <a16:creationId xmlns:a16="http://schemas.microsoft.com/office/drawing/2014/main" id="{2543377E-383D-0346-BE70-4FA3E8A8FC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2214029"/>
            <a:ext cx="3212976" cy="3212976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E677187B-2C6F-164D-B0A2-3D48D4F98FC9}"/>
              </a:ext>
            </a:extLst>
          </p:cNvPr>
          <p:cNvGrpSpPr/>
          <p:nvPr/>
        </p:nvGrpSpPr>
        <p:grpSpPr>
          <a:xfrm>
            <a:off x="4885731" y="1910616"/>
            <a:ext cx="924683" cy="867152"/>
            <a:chOff x="2888936" y="1752465"/>
            <a:chExt cx="924683" cy="867152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6F9302B-A8F4-B84F-AA68-5D1A730DA057}"/>
                </a:ext>
              </a:extLst>
            </p:cNvPr>
            <p:cNvSpPr/>
            <p:nvPr/>
          </p:nvSpPr>
          <p:spPr>
            <a:xfrm>
              <a:off x="2888936" y="2008424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B29F46B-A936-F946-8E90-48F113D8853B}"/>
                </a:ext>
              </a:extLst>
            </p:cNvPr>
            <p:cNvSpPr/>
            <p:nvPr/>
          </p:nvSpPr>
          <p:spPr>
            <a:xfrm>
              <a:off x="2983422" y="1830404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98612E96-3847-6646-A700-2FCBC426DEA8}"/>
                </a:ext>
              </a:extLst>
            </p:cNvPr>
            <p:cNvSpPr/>
            <p:nvPr/>
          </p:nvSpPr>
          <p:spPr>
            <a:xfrm>
              <a:off x="2941139" y="217918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F08BCB00-3C8C-F047-9624-ECC33BAD5F33}"/>
                </a:ext>
              </a:extLst>
            </p:cNvPr>
            <p:cNvSpPr/>
            <p:nvPr/>
          </p:nvSpPr>
          <p:spPr>
            <a:xfrm>
              <a:off x="3032952" y="229292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E27882F-5468-F248-B262-824312DFE00E}"/>
                </a:ext>
              </a:extLst>
            </p:cNvPr>
            <p:cNvSpPr/>
            <p:nvPr/>
          </p:nvSpPr>
          <p:spPr>
            <a:xfrm>
              <a:off x="3164373" y="1752465"/>
              <a:ext cx="288032" cy="25595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D5A00D2D-5F81-CC47-BD9A-67ECF8337202}"/>
                </a:ext>
              </a:extLst>
            </p:cNvPr>
            <p:cNvSpPr/>
            <p:nvPr/>
          </p:nvSpPr>
          <p:spPr>
            <a:xfrm>
              <a:off x="3381326" y="176738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5D54EF89-7184-8B4A-B7C0-E773896309B4}"/>
                </a:ext>
              </a:extLst>
            </p:cNvPr>
            <p:cNvSpPr/>
            <p:nvPr/>
          </p:nvSpPr>
          <p:spPr>
            <a:xfrm>
              <a:off x="3520527" y="1911401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4CA0AB51-0D04-FC48-B262-4F175468BAE8}"/>
                </a:ext>
              </a:extLst>
            </p:cNvPr>
            <p:cNvSpPr/>
            <p:nvPr/>
          </p:nvSpPr>
          <p:spPr>
            <a:xfrm>
              <a:off x="3237555" y="233158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29CA4E6D-D41E-684E-8000-F3E107B4AD90}"/>
                </a:ext>
              </a:extLst>
            </p:cNvPr>
            <p:cNvSpPr/>
            <p:nvPr/>
          </p:nvSpPr>
          <p:spPr>
            <a:xfrm>
              <a:off x="3376511" y="2298124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B9E04E6-59D7-874B-BF2C-57B5C0803D71}"/>
                </a:ext>
              </a:extLst>
            </p:cNvPr>
            <p:cNvSpPr/>
            <p:nvPr/>
          </p:nvSpPr>
          <p:spPr>
            <a:xfrm>
              <a:off x="3442362" y="220463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98121129-4EF0-8442-A9B3-59D0D19D2E20}"/>
                </a:ext>
              </a:extLst>
            </p:cNvPr>
            <p:cNvSpPr/>
            <p:nvPr/>
          </p:nvSpPr>
          <p:spPr>
            <a:xfrm>
              <a:off x="3525587" y="2069000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F58E300-B13A-7543-9D2D-ECEDC6DFE1DA}"/>
                </a:ext>
              </a:extLst>
            </p:cNvPr>
            <p:cNvSpPr/>
            <p:nvPr/>
          </p:nvSpPr>
          <p:spPr>
            <a:xfrm>
              <a:off x="3382504" y="212528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EF470A4-731B-D64F-A1CA-8123C29DCA62}"/>
                </a:ext>
              </a:extLst>
            </p:cNvPr>
            <p:cNvSpPr/>
            <p:nvPr/>
          </p:nvSpPr>
          <p:spPr>
            <a:xfrm>
              <a:off x="3388376" y="192608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2D3BEBE-45F2-344A-ABFE-CA32E060861F}"/>
                </a:ext>
              </a:extLst>
            </p:cNvPr>
            <p:cNvSpPr/>
            <p:nvPr/>
          </p:nvSpPr>
          <p:spPr>
            <a:xfrm>
              <a:off x="3102447" y="186233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E4453AA4-94BE-224E-9DD6-1151ED908E9D}"/>
                </a:ext>
              </a:extLst>
            </p:cNvPr>
            <p:cNvSpPr/>
            <p:nvPr/>
          </p:nvSpPr>
          <p:spPr>
            <a:xfrm>
              <a:off x="2983422" y="2043553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E7496A8A-ED7C-504D-A9FE-49D4D5519EC8}"/>
                </a:ext>
              </a:extLst>
            </p:cNvPr>
            <p:cNvSpPr/>
            <p:nvPr/>
          </p:nvSpPr>
          <p:spPr>
            <a:xfrm>
              <a:off x="3106217" y="217764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AAD3B6B-82C9-A147-A241-3825C9A4DB66}"/>
                </a:ext>
              </a:extLst>
            </p:cNvPr>
            <p:cNvSpPr/>
            <p:nvPr/>
          </p:nvSpPr>
          <p:spPr>
            <a:xfrm>
              <a:off x="3268985" y="2154108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FD7C67B-E1CE-3C4C-9EF3-4F9535BADBDA}"/>
                </a:ext>
              </a:extLst>
            </p:cNvPr>
            <p:cNvSpPr/>
            <p:nvPr/>
          </p:nvSpPr>
          <p:spPr>
            <a:xfrm>
              <a:off x="3176968" y="203516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03832B09-B446-784E-9B71-66C10666940B}"/>
              </a:ext>
            </a:extLst>
          </p:cNvPr>
          <p:cNvGrpSpPr/>
          <p:nvPr/>
        </p:nvGrpSpPr>
        <p:grpSpPr>
          <a:xfrm>
            <a:off x="5884279" y="4230388"/>
            <a:ext cx="865203" cy="859889"/>
            <a:chOff x="1817466" y="4426746"/>
            <a:chExt cx="865203" cy="85988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120ACE78-8BFB-6A42-A47C-08024B245B76}"/>
                </a:ext>
              </a:extLst>
            </p:cNvPr>
            <p:cNvSpPr/>
            <p:nvPr/>
          </p:nvSpPr>
          <p:spPr>
            <a:xfrm>
              <a:off x="1817466" y="457076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4B745C5B-9474-8743-BF30-24E66D085002}"/>
                </a:ext>
              </a:extLst>
            </p:cNvPr>
            <p:cNvSpPr/>
            <p:nvPr/>
          </p:nvSpPr>
          <p:spPr>
            <a:xfrm>
              <a:off x="2000890" y="4437112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E058B9E7-5445-7F4F-A649-398002207AF8}"/>
                </a:ext>
              </a:extLst>
            </p:cNvPr>
            <p:cNvSpPr/>
            <p:nvPr/>
          </p:nvSpPr>
          <p:spPr>
            <a:xfrm>
              <a:off x="2299099" y="4494754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07E19E8D-CA0E-B647-8E07-A8DF205DF79A}"/>
                </a:ext>
              </a:extLst>
            </p:cNvPr>
            <p:cNvSpPr/>
            <p:nvPr/>
          </p:nvSpPr>
          <p:spPr>
            <a:xfrm>
              <a:off x="2394637" y="4800891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79CBD8E0-A62B-E740-8FDA-DB89C8D29B69}"/>
                </a:ext>
              </a:extLst>
            </p:cNvPr>
            <p:cNvSpPr/>
            <p:nvPr/>
          </p:nvSpPr>
          <p:spPr>
            <a:xfrm>
              <a:off x="2152823" y="4426746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0445F9F6-099B-E74A-A6C1-F06F6DF342CC}"/>
                </a:ext>
              </a:extLst>
            </p:cNvPr>
            <p:cNvSpPr/>
            <p:nvPr/>
          </p:nvSpPr>
          <p:spPr>
            <a:xfrm>
              <a:off x="2385752" y="467865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79543BBC-624D-AD45-B2D3-05522D023B38}"/>
                </a:ext>
              </a:extLst>
            </p:cNvPr>
            <p:cNvSpPr/>
            <p:nvPr/>
          </p:nvSpPr>
          <p:spPr>
            <a:xfrm>
              <a:off x="2097720" y="4998603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5894F24F-7259-B448-8E52-791159B93FE4}"/>
                </a:ext>
              </a:extLst>
            </p:cNvPr>
            <p:cNvSpPr/>
            <p:nvPr/>
          </p:nvSpPr>
          <p:spPr>
            <a:xfrm>
              <a:off x="2252428" y="4942444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DEC19213-7FCD-A24A-992B-7560B74B1FAF}"/>
                </a:ext>
              </a:extLst>
            </p:cNvPr>
            <p:cNvSpPr/>
            <p:nvPr/>
          </p:nvSpPr>
          <p:spPr>
            <a:xfrm>
              <a:off x="1944642" y="489866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D4953535-27FB-0C40-B520-611388E380CC}"/>
                </a:ext>
              </a:extLst>
            </p:cNvPr>
            <p:cNvSpPr/>
            <p:nvPr/>
          </p:nvSpPr>
          <p:spPr>
            <a:xfrm>
              <a:off x="1864791" y="4786523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6459C3E6-FE5F-C846-A441-CCD7475D9F07}"/>
                </a:ext>
              </a:extLst>
            </p:cNvPr>
            <p:cNvSpPr/>
            <p:nvPr/>
          </p:nvSpPr>
          <p:spPr>
            <a:xfrm>
              <a:off x="1925223" y="4638770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84197044-432A-0645-927C-E117E56ED5CF}"/>
                </a:ext>
              </a:extLst>
            </p:cNvPr>
            <p:cNvSpPr/>
            <p:nvPr/>
          </p:nvSpPr>
          <p:spPr>
            <a:xfrm>
              <a:off x="2088658" y="4822671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946C85D9-D57B-1743-B56A-D1414A5F9311}"/>
                </a:ext>
              </a:extLst>
            </p:cNvPr>
            <p:cNvSpPr/>
            <p:nvPr/>
          </p:nvSpPr>
          <p:spPr>
            <a:xfrm>
              <a:off x="2241736" y="465687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CF5FD468-2509-BC4F-8DD8-3551F60A6A84}"/>
                </a:ext>
              </a:extLst>
            </p:cNvPr>
            <p:cNvSpPr/>
            <p:nvPr/>
          </p:nvSpPr>
          <p:spPr>
            <a:xfrm>
              <a:off x="2057337" y="465687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2" name="타원 111">
            <a:extLst>
              <a:ext uri="{FF2B5EF4-FFF2-40B4-BE49-F238E27FC236}">
                <a16:creationId xmlns:a16="http://schemas.microsoft.com/office/drawing/2014/main" id="{1489359F-3AD8-6740-B5CA-D55C7451FEA4}"/>
              </a:ext>
            </a:extLst>
          </p:cNvPr>
          <p:cNvSpPr/>
          <p:nvPr/>
        </p:nvSpPr>
        <p:spPr>
          <a:xfrm>
            <a:off x="6965858" y="4122546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152400" dir="9600000" sx="80000" sy="80000" algn="r" rotWithShape="0">
              <a:srgbClr val="0070C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h="101600"/>
            <a:bevelB w="190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73E59093-9115-C44F-AA17-6C437AB73718}"/>
              </a:ext>
            </a:extLst>
          </p:cNvPr>
          <p:cNvSpPr/>
          <p:nvPr/>
        </p:nvSpPr>
        <p:spPr>
          <a:xfrm>
            <a:off x="7009641" y="4816012"/>
            <a:ext cx="288032" cy="288032"/>
          </a:xfrm>
          <a:prstGeom prst="ellipse">
            <a:avLst/>
          </a:prstGeom>
          <a:solidFill>
            <a:srgbClr val="BF1C0B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152400" dir="10800000" sx="84000" sy="84000" algn="r" rotWithShape="0">
              <a:srgbClr val="BF1C0B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h="101600"/>
            <a:bevelB w="190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FC12BF52-42B8-354F-BB0D-14FBF5547E09}"/>
              </a:ext>
            </a:extLst>
          </p:cNvPr>
          <p:cNvGrpSpPr/>
          <p:nvPr/>
        </p:nvGrpSpPr>
        <p:grpSpPr>
          <a:xfrm>
            <a:off x="5275261" y="5009600"/>
            <a:ext cx="432048" cy="449385"/>
            <a:chOff x="6232611" y="1926813"/>
            <a:chExt cx="432048" cy="449385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165100" dir="19200000" sx="88000" sy="88000" algn="r" rotWithShape="0">
              <a:srgbClr val="0070C0">
                <a:alpha val="40000"/>
              </a:srgbClr>
            </a:outerShdw>
          </a:effectLst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9D49971B-DCF3-854E-8EB3-98463B19B13F}"/>
                </a:ext>
              </a:extLst>
            </p:cNvPr>
            <p:cNvSpPr/>
            <p:nvPr/>
          </p:nvSpPr>
          <p:spPr>
            <a:xfrm>
              <a:off x="6232611" y="1926813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A7F51C55-3578-E144-9802-03785A516BB0}"/>
                </a:ext>
              </a:extLst>
            </p:cNvPr>
            <p:cNvSpPr/>
            <p:nvPr/>
          </p:nvSpPr>
          <p:spPr>
            <a:xfrm>
              <a:off x="6286553" y="2088166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CACBEB05-C283-014B-A940-E2DE81679341}"/>
                </a:ext>
              </a:extLst>
            </p:cNvPr>
            <p:cNvSpPr/>
            <p:nvPr/>
          </p:nvSpPr>
          <p:spPr>
            <a:xfrm>
              <a:off x="6376627" y="1959236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8" name="타원 117">
            <a:extLst>
              <a:ext uri="{FF2B5EF4-FFF2-40B4-BE49-F238E27FC236}">
                <a16:creationId xmlns:a16="http://schemas.microsoft.com/office/drawing/2014/main" id="{2454794D-DB60-E644-B6D9-1FD34E2EA94C}"/>
              </a:ext>
            </a:extLst>
          </p:cNvPr>
          <p:cNvSpPr/>
          <p:nvPr/>
        </p:nvSpPr>
        <p:spPr>
          <a:xfrm>
            <a:off x="6136052" y="3674610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152400" dir="5400000" sx="80000" sy="80000" algn="r" rotWithShape="0">
              <a:srgbClr val="0070C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h="101600"/>
            <a:bevelB w="190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3C41E942-D864-0349-94C7-D7102D1BC5C6}"/>
              </a:ext>
            </a:extLst>
          </p:cNvPr>
          <p:cNvGrpSpPr/>
          <p:nvPr/>
        </p:nvGrpSpPr>
        <p:grpSpPr>
          <a:xfrm>
            <a:off x="5189129" y="3836828"/>
            <a:ext cx="454120" cy="461568"/>
            <a:chOff x="1309801" y="4094547"/>
            <a:chExt cx="454120" cy="461568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3200" dir="2700000" sx="84000" sy="84000" algn="tl" rotWithShape="0">
              <a:srgbClr val="0070C0">
                <a:alpha val="40000"/>
              </a:srgbClr>
            </a:outerShdw>
          </a:effectLst>
        </p:grpSpPr>
        <p:sp>
          <p:nvSpPr>
            <p:cNvPr id="120" name="타원 119">
              <a:extLst>
                <a:ext uri="{FF2B5EF4-FFF2-40B4-BE49-F238E27FC236}">
                  <a16:creationId xmlns:a16="http://schemas.microsoft.com/office/drawing/2014/main" id="{0730DAF9-2138-0D4A-AEDD-0FD9B3F9F0BE}"/>
                </a:ext>
              </a:extLst>
            </p:cNvPr>
            <p:cNvSpPr/>
            <p:nvPr/>
          </p:nvSpPr>
          <p:spPr>
            <a:xfrm>
              <a:off x="1309801" y="4094547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D7B9CA60-1585-9448-94C4-CA44930D8FD0}"/>
                </a:ext>
              </a:extLst>
            </p:cNvPr>
            <p:cNvSpPr/>
            <p:nvPr/>
          </p:nvSpPr>
          <p:spPr>
            <a:xfrm>
              <a:off x="1473431" y="4094547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5ECB030B-C1E5-F740-A844-67137938EECE}"/>
                </a:ext>
              </a:extLst>
            </p:cNvPr>
            <p:cNvSpPr/>
            <p:nvPr/>
          </p:nvSpPr>
          <p:spPr>
            <a:xfrm>
              <a:off x="1323925" y="4268083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D8AEB163-996A-CB41-9147-61DE0B03FB3F}"/>
                </a:ext>
              </a:extLst>
            </p:cNvPr>
            <p:cNvSpPr/>
            <p:nvPr/>
          </p:nvSpPr>
          <p:spPr>
            <a:xfrm>
              <a:off x="1475889" y="4250367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34477ECF-D4C0-714B-A5FA-F1CB5906B591}"/>
              </a:ext>
            </a:extLst>
          </p:cNvPr>
          <p:cNvGrpSpPr/>
          <p:nvPr/>
        </p:nvGrpSpPr>
        <p:grpSpPr>
          <a:xfrm rot="8396727">
            <a:off x="6655586" y="2093292"/>
            <a:ext cx="924683" cy="867152"/>
            <a:chOff x="2888936" y="1752465"/>
            <a:chExt cx="924683" cy="867152"/>
          </a:xfrm>
        </p:grpSpPr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EED184CB-F903-7F47-863B-0E7405750B43}"/>
                </a:ext>
              </a:extLst>
            </p:cNvPr>
            <p:cNvSpPr/>
            <p:nvPr/>
          </p:nvSpPr>
          <p:spPr>
            <a:xfrm>
              <a:off x="2888936" y="2008424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C1A9BD1D-BEBD-BF40-B70C-0AAEAE2281CF}"/>
                </a:ext>
              </a:extLst>
            </p:cNvPr>
            <p:cNvSpPr/>
            <p:nvPr/>
          </p:nvSpPr>
          <p:spPr>
            <a:xfrm>
              <a:off x="2983422" y="1830404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204B0ACA-2923-394B-A391-5C65C82B86BB}"/>
                </a:ext>
              </a:extLst>
            </p:cNvPr>
            <p:cNvSpPr/>
            <p:nvPr/>
          </p:nvSpPr>
          <p:spPr>
            <a:xfrm>
              <a:off x="2941139" y="217918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타원 129">
              <a:extLst>
                <a:ext uri="{FF2B5EF4-FFF2-40B4-BE49-F238E27FC236}">
                  <a16:creationId xmlns:a16="http://schemas.microsoft.com/office/drawing/2014/main" id="{3D0A6EA8-CB31-9E48-91ED-973DB8529750}"/>
                </a:ext>
              </a:extLst>
            </p:cNvPr>
            <p:cNvSpPr/>
            <p:nvPr/>
          </p:nvSpPr>
          <p:spPr>
            <a:xfrm>
              <a:off x="3032952" y="229292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타원 130">
              <a:extLst>
                <a:ext uri="{FF2B5EF4-FFF2-40B4-BE49-F238E27FC236}">
                  <a16:creationId xmlns:a16="http://schemas.microsoft.com/office/drawing/2014/main" id="{BA557725-0E91-084E-B0F8-C903D4ADCB60}"/>
                </a:ext>
              </a:extLst>
            </p:cNvPr>
            <p:cNvSpPr/>
            <p:nvPr/>
          </p:nvSpPr>
          <p:spPr>
            <a:xfrm>
              <a:off x="3164373" y="1752465"/>
              <a:ext cx="288032" cy="25595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18053AE5-A5AC-BE49-A36A-80430FF994C2}"/>
                </a:ext>
              </a:extLst>
            </p:cNvPr>
            <p:cNvSpPr/>
            <p:nvPr/>
          </p:nvSpPr>
          <p:spPr>
            <a:xfrm>
              <a:off x="3381326" y="176738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>
              <a:extLst>
                <a:ext uri="{FF2B5EF4-FFF2-40B4-BE49-F238E27FC236}">
                  <a16:creationId xmlns:a16="http://schemas.microsoft.com/office/drawing/2014/main" id="{FB37EC2E-3C8A-4F47-BCE8-3A35A75034EB}"/>
                </a:ext>
              </a:extLst>
            </p:cNvPr>
            <p:cNvSpPr/>
            <p:nvPr/>
          </p:nvSpPr>
          <p:spPr>
            <a:xfrm>
              <a:off x="3520527" y="1911401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타원 133">
              <a:extLst>
                <a:ext uri="{FF2B5EF4-FFF2-40B4-BE49-F238E27FC236}">
                  <a16:creationId xmlns:a16="http://schemas.microsoft.com/office/drawing/2014/main" id="{5CB8E0DC-8045-7540-9462-A03015151C65}"/>
                </a:ext>
              </a:extLst>
            </p:cNvPr>
            <p:cNvSpPr/>
            <p:nvPr/>
          </p:nvSpPr>
          <p:spPr>
            <a:xfrm>
              <a:off x="3237555" y="233158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ACA2A254-A6DF-F74A-B75C-609A910A1AAC}"/>
                </a:ext>
              </a:extLst>
            </p:cNvPr>
            <p:cNvSpPr/>
            <p:nvPr/>
          </p:nvSpPr>
          <p:spPr>
            <a:xfrm>
              <a:off x="3376511" y="2298124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25BCDE3C-03E4-A742-8904-89F3721002B7}"/>
                </a:ext>
              </a:extLst>
            </p:cNvPr>
            <p:cNvSpPr/>
            <p:nvPr/>
          </p:nvSpPr>
          <p:spPr>
            <a:xfrm>
              <a:off x="3442362" y="220463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E185C364-7317-BD4A-9974-B7C0D3842B0D}"/>
                </a:ext>
              </a:extLst>
            </p:cNvPr>
            <p:cNvSpPr/>
            <p:nvPr/>
          </p:nvSpPr>
          <p:spPr>
            <a:xfrm>
              <a:off x="3525587" y="2069000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8F60EB95-CFBA-4249-B87D-FF382DF36D2F}"/>
                </a:ext>
              </a:extLst>
            </p:cNvPr>
            <p:cNvSpPr/>
            <p:nvPr/>
          </p:nvSpPr>
          <p:spPr>
            <a:xfrm>
              <a:off x="3382504" y="212528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183991A4-487E-D74F-984F-1C2A4F3EA5D5}"/>
                </a:ext>
              </a:extLst>
            </p:cNvPr>
            <p:cNvSpPr/>
            <p:nvPr/>
          </p:nvSpPr>
          <p:spPr>
            <a:xfrm>
              <a:off x="3388376" y="192608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타원 139">
              <a:extLst>
                <a:ext uri="{FF2B5EF4-FFF2-40B4-BE49-F238E27FC236}">
                  <a16:creationId xmlns:a16="http://schemas.microsoft.com/office/drawing/2014/main" id="{3E9C7DBC-EE1D-8B48-815B-69C6135612E7}"/>
                </a:ext>
              </a:extLst>
            </p:cNvPr>
            <p:cNvSpPr/>
            <p:nvPr/>
          </p:nvSpPr>
          <p:spPr>
            <a:xfrm>
              <a:off x="3102447" y="186233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3CDFB408-065E-894A-8718-E7226B30B615}"/>
                </a:ext>
              </a:extLst>
            </p:cNvPr>
            <p:cNvSpPr/>
            <p:nvPr/>
          </p:nvSpPr>
          <p:spPr>
            <a:xfrm>
              <a:off x="2983422" y="2043553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타원 141">
              <a:extLst>
                <a:ext uri="{FF2B5EF4-FFF2-40B4-BE49-F238E27FC236}">
                  <a16:creationId xmlns:a16="http://schemas.microsoft.com/office/drawing/2014/main" id="{45637C77-C03D-F548-9C87-BFE64D1B57EF}"/>
                </a:ext>
              </a:extLst>
            </p:cNvPr>
            <p:cNvSpPr/>
            <p:nvPr/>
          </p:nvSpPr>
          <p:spPr>
            <a:xfrm>
              <a:off x="3106217" y="2177645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BE597101-0D63-9E4D-BC50-2059F7387D33}"/>
                </a:ext>
              </a:extLst>
            </p:cNvPr>
            <p:cNvSpPr/>
            <p:nvPr/>
          </p:nvSpPr>
          <p:spPr>
            <a:xfrm>
              <a:off x="3268985" y="2154108"/>
              <a:ext cx="288032" cy="288032"/>
            </a:xfrm>
            <a:prstGeom prst="ellipse">
              <a:avLst/>
            </a:prstGeom>
            <a:solidFill>
              <a:srgbClr val="BF1C0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B0419D4A-3B1B-3D46-AA30-51D234E40EA4}"/>
                </a:ext>
              </a:extLst>
            </p:cNvPr>
            <p:cNvSpPr/>
            <p:nvPr/>
          </p:nvSpPr>
          <p:spPr>
            <a:xfrm>
              <a:off x="3176968" y="2035169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/>
              <a:bevelB w="190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오른쪽 화살표[R] 2">
            <a:extLst>
              <a:ext uri="{FF2B5EF4-FFF2-40B4-BE49-F238E27FC236}">
                <a16:creationId xmlns:a16="http://schemas.microsoft.com/office/drawing/2014/main" id="{F8BECBB5-BB1D-724F-8066-9A727D562E70}"/>
              </a:ext>
            </a:extLst>
          </p:cNvPr>
          <p:cNvSpPr/>
          <p:nvPr/>
        </p:nvSpPr>
        <p:spPr>
          <a:xfrm>
            <a:off x="5931604" y="2164506"/>
            <a:ext cx="232929" cy="37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오른쪽 화살표[R] 144">
            <a:extLst>
              <a:ext uri="{FF2B5EF4-FFF2-40B4-BE49-F238E27FC236}">
                <a16:creationId xmlns:a16="http://schemas.microsoft.com/office/drawing/2014/main" id="{F77014E5-6696-144A-B35E-2794D36D0131}"/>
              </a:ext>
            </a:extLst>
          </p:cNvPr>
          <p:cNvSpPr/>
          <p:nvPr/>
        </p:nvSpPr>
        <p:spPr>
          <a:xfrm rot="10800000">
            <a:off x="6299383" y="2371167"/>
            <a:ext cx="232929" cy="37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6" name="오른쪽 화살표[R] 145">
            <a:extLst>
              <a:ext uri="{FF2B5EF4-FFF2-40B4-BE49-F238E27FC236}">
                <a16:creationId xmlns:a16="http://schemas.microsoft.com/office/drawing/2014/main" id="{DCAFB07D-E9CF-5240-B98A-612D1FF7D587}"/>
              </a:ext>
            </a:extLst>
          </p:cNvPr>
          <p:cNvSpPr/>
          <p:nvPr/>
        </p:nvSpPr>
        <p:spPr>
          <a:xfrm rot="5400000">
            <a:off x="6082705" y="2586211"/>
            <a:ext cx="273862" cy="118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7" name="오른쪽 화살표[R] 146">
            <a:extLst>
              <a:ext uri="{FF2B5EF4-FFF2-40B4-BE49-F238E27FC236}">
                <a16:creationId xmlns:a16="http://schemas.microsoft.com/office/drawing/2014/main" id="{3FEF26E9-DEC8-0546-AA74-8E4D423B4753}"/>
              </a:ext>
            </a:extLst>
          </p:cNvPr>
          <p:cNvSpPr/>
          <p:nvPr/>
        </p:nvSpPr>
        <p:spPr>
          <a:xfrm rot="12733456">
            <a:off x="4828910" y="3481751"/>
            <a:ext cx="232929" cy="37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8" name="오른쪽 화살표[R] 147">
            <a:extLst>
              <a:ext uri="{FF2B5EF4-FFF2-40B4-BE49-F238E27FC236}">
                <a16:creationId xmlns:a16="http://schemas.microsoft.com/office/drawing/2014/main" id="{9E3B91B4-5CC7-A248-B14F-38E4CA911E24}"/>
              </a:ext>
            </a:extLst>
          </p:cNvPr>
          <p:cNvSpPr/>
          <p:nvPr/>
        </p:nvSpPr>
        <p:spPr>
          <a:xfrm rot="19075591">
            <a:off x="7350534" y="3724771"/>
            <a:ext cx="232929" cy="37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49" name="오른쪽 화살표[R] 148">
            <a:extLst>
              <a:ext uri="{FF2B5EF4-FFF2-40B4-BE49-F238E27FC236}">
                <a16:creationId xmlns:a16="http://schemas.microsoft.com/office/drawing/2014/main" id="{CBC087D1-478C-7A40-A282-829EFCA05CCB}"/>
              </a:ext>
            </a:extLst>
          </p:cNvPr>
          <p:cNvSpPr/>
          <p:nvPr/>
        </p:nvSpPr>
        <p:spPr>
          <a:xfrm rot="2518563">
            <a:off x="7411741" y="5071419"/>
            <a:ext cx="232929" cy="37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50" name="오른쪽 화살표[R] 149">
            <a:extLst>
              <a:ext uri="{FF2B5EF4-FFF2-40B4-BE49-F238E27FC236}">
                <a16:creationId xmlns:a16="http://schemas.microsoft.com/office/drawing/2014/main" id="{1BDD5FDD-D921-5A43-90FE-DAFA5A989295}"/>
              </a:ext>
            </a:extLst>
          </p:cNvPr>
          <p:cNvSpPr/>
          <p:nvPr/>
        </p:nvSpPr>
        <p:spPr>
          <a:xfrm rot="7931088">
            <a:off x="4987536" y="5451214"/>
            <a:ext cx="232929" cy="37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5EFEB53-F232-9047-87A0-3C34CBD8C90F}"/>
              </a:ext>
            </a:extLst>
          </p:cNvPr>
          <p:cNvSpPr txBox="1"/>
          <p:nvPr/>
        </p:nvSpPr>
        <p:spPr>
          <a:xfrm>
            <a:off x="5770956" y="5499582"/>
            <a:ext cx="251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Particles have information of the compressed matter!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2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C661A3-BACF-E642-89C3-D8BDB5F1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9" y="2574982"/>
            <a:ext cx="3564260" cy="3345098"/>
          </a:xfrm>
          <a:prstGeom prst="rect">
            <a:avLst/>
          </a:prstGeom>
        </p:spPr>
      </p:pic>
      <p:sp>
        <p:nvSpPr>
          <p:cNvPr id="7" name="텍스트 상자 36">
            <a:extLst>
              <a:ext uri="{FF2B5EF4-FFF2-40B4-BE49-F238E27FC236}">
                <a16:creationId xmlns:a16="http://schemas.microsoft.com/office/drawing/2014/main" id="{F4592226-B581-E448-ACA4-E5B683C7E4B8}"/>
              </a:ext>
            </a:extLst>
          </p:cNvPr>
          <p:cNvSpPr txBox="1"/>
          <p:nvPr/>
        </p:nvSpPr>
        <p:spPr>
          <a:xfrm>
            <a:off x="3765001" y="6001337"/>
            <a:ext cx="2788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i="1" dirty="0">
                <a:solidFill>
                  <a:srgbClr val="FF0000"/>
                </a:solidFill>
              </a:rPr>
              <a:t>P. Russotto, et al. EPJ A 50 (2014) 38 </a:t>
            </a:r>
            <a:endParaRPr kumimoji="1" lang="ko-KR" altLang="en-US" sz="1200" i="1" dirty="0">
              <a:solidFill>
                <a:srgbClr val="FF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75CC22F-E983-2F4B-9142-AC286A2F4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65" b="-1"/>
          <a:stretch/>
        </p:blipFill>
        <p:spPr>
          <a:xfrm>
            <a:off x="854862" y="1700808"/>
            <a:ext cx="6079684" cy="722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5A5B1-BB3A-1C48-8E17-03FFB8066F22}"/>
              </a:ext>
            </a:extLst>
          </p:cNvPr>
          <p:cNvSpPr txBox="1"/>
          <p:nvPr/>
        </p:nvSpPr>
        <p:spPr>
          <a:xfrm>
            <a:off x="862563" y="1345983"/>
            <a:ext cx="230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&lt;Flow observables&gt;</a:t>
            </a: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71775E-797C-CE41-A3C4-981CA95B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1984"/>
            <a:ext cx="2772729" cy="2937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EA0DD-B6B0-B146-ADFF-58B25B9B91B5}"/>
              </a:ext>
            </a:extLst>
          </p:cNvPr>
          <p:cNvSpPr txBox="1"/>
          <p:nvPr/>
        </p:nvSpPr>
        <p:spPr>
          <a:xfrm>
            <a:off x="6922669" y="3068960"/>
            <a:ext cx="190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To fix the equation of state, flow is not sufficient.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14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1CFFB8C-350D-404E-9388-20AC1A26B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06" y="4606523"/>
            <a:ext cx="2135194" cy="79208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B3F2515-275A-EE45-9F34-432D5CB3D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864100" cy="3949700"/>
          </a:xfrm>
          <a:prstGeom prst="rect">
            <a:avLst/>
          </a:prstGeom>
        </p:spPr>
      </p:pic>
      <p:sp>
        <p:nvSpPr>
          <p:cNvPr id="25" name="텍스트상자 24">
            <a:extLst>
              <a:ext uri="{FF2B5EF4-FFF2-40B4-BE49-F238E27FC236}">
                <a16:creationId xmlns:a16="http://schemas.microsoft.com/office/drawing/2014/main" id="{9FAA7E4D-8D7F-8F49-AE54-0685D0B75B06}"/>
              </a:ext>
            </a:extLst>
          </p:cNvPr>
          <p:cNvSpPr txBox="1"/>
          <p:nvPr/>
        </p:nvSpPr>
        <p:spPr>
          <a:xfrm>
            <a:off x="1073656" y="5367338"/>
            <a:ext cx="385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>
                <a:solidFill>
                  <a:srgbClr val="FF0000"/>
                </a:solidFill>
              </a:rPr>
              <a:t>O. Lopez et al. PRC 90, 064602 (2014)</a:t>
            </a:r>
          </a:p>
        </p:txBody>
      </p:sp>
      <p:sp>
        <p:nvSpPr>
          <p:cNvPr id="26" name="텍스트상자 25">
            <a:extLst>
              <a:ext uri="{FF2B5EF4-FFF2-40B4-BE49-F238E27FC236}">
                <a16:creationId xmlns:a16="http://schemas.microsoft.com/office/drawing/2014/main" id="{875D2D51-8D83-534D-A62A-7BE33B8A7BB8}"/>
              </a:ext>
            </a:extLst>
          </p:cNvPr>
          <p:cNvSpPr txBox="1"/>
          <p:nvPr/>
        </p:nvSpPr>
        <p:spPr>
          <a:xfrm>
            <a:off x="5299994" y="4237191"/>
            <a:ext cx="340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tx2"/>
                </a:solidFill>
              </a:rPr>
              <a:t>&lt;Energy-based isotropy ratio&gt;</a:t>
            </a:r>
            <a:endParaRPr kumimoji="1" lang="ko-KR" altLang="en-US" dirty="0">
              <a:solidFill>
                <a:schemeClr val="tx2"/>
              </a:solidFill>
            </a:endParaRPr>
          </a:p>
        </p:txBody>
      </p:sp>
      <p:sp>
        <p:nvSpPr>
          <p:cNvPr id="9" name="텍스트상자 25">
            <a:extLst>
              <a:ext uri="{FF2B5EF4-FFF2-40B4-BE49-F238E27FC236}">
                <a16:creationId xmlns:a16="http://schemas.microsoft.com/office/drawing/2014/main" id="{B13EF34D-F432-2C4C-932A-10A3DADFE2AC}"/>
              </a:ext>
            </a:extLst>
          </p:cNvPr>
          <p:cNvSpPr txBox="1"/>
          <p:nvPr/>
        </p:nvSpPr>
        <p:spPr>
          <a:xfrm>
            <a:off x="5321300" y="1444350"/>
            <a:ext cx="20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tx2"/>
                </a:solidFill>
              </a:rPr>
              <a:t>&lt;Stopping ratio&gt;</a:t>
            </a:r>
            <a:endParaRPr kumimoji="1" lang="ko-KR" altLang="en-US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DCFED-3942-414C-931C-D7299A4C8C87}"/>
              </a:ext>
            </a:extLst>
          </p:cNvPr>
          <p:cNvSpPr txBox="1"/>
          <p:nvPr/>
        </p:nvSpPr>
        <p:spPr>
          <a:xfrm>
            <a:off x="5345327" y="1901631"/>
            <a:ext cx="3341473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Various beam-targets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 err="1"/>
              <a:t>E</a:t>
            </a:r>
            <a:r>
              <a:rPr kumimoji="1" lang="en-US" altLang="ko-KR" baseline="-25000" dirty="0" err="1"/>
              <a:t>beam</a:t>
            </a:r>
            <a:r>
              <a:rPr kumimoji="1" lang="en-US" altLang="ko-KR" dirty="0"/>
              <a:t> = 15-100 MeV/n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Plateaus or slight increases from the Fermi energy</a:t>
            </a:r>
          </a:p>
        </p:txBody>
      </p:sp>
    </p:spTree>
    <p:extLst>
      <p:ext uri="{BB962C8B-B14F-4D97-AF65-F5344CB8AC3E}">
        <p14:creationId xmlns:p14="http://schemas.microsoft.com/office/powerpoint/2010/main" val="9898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Transport Model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103C75B-766C-454E-8540-AC402C9021C7}"/>
              </a:ext>
            </a:extLst>
          </p:cNvPr>
          <p:cNvGrpSpPr/>
          <p:nvPr/>
        </p:nvGrpSpPr>
        <p:grpSpPr>
          <a:xfrm>
            <a:off x="1009455" y="1863180"/>
            <a:ext cx="1498674" cy="1431065"/>
            <a:chOff x="1009455" y="1863180"/>
            <a:chExt cx="1498674" cy="1431065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1399D21-CF76-1248-B3F1-737ECDB28466}"/>
                </a:ext>
              </a:extLst>
            </p:cNvPr>
            <p:cNvSpPr/>
            <p:nvPr/>
          </p:nvSpPr>
          <p:spPr>
            <a:xfrm>
              <a:off x="1986743" y="2580785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C4AAD657-B8BF-6F4C-95ED-B74C7502E4CE}"/>
                </a:ext>
              </a:extLst>
            </p:cNvPr>
            <p:cNvSpPr/>
            <p:nvPr/>
          </p:nvSpPr>
          <p:spPr>
            <a:xfrm>
              <a:off x="1187624" y="1988840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880290D1-397D-544F-A5E1-E5B6A2D072FF}"/>
                </a:ext>
              </a:extLst>
            </p:cNvPr>
            <p:cNvSpPr/>
            <p:nvPr/>
          </p:nvSpPr>
          <p:spPr>
            <a:xfrm>
              <a:off x="1837148" y="198884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8308221D-8DE7-1641-A38E-ACA75B3399EE}"/>
                </a:ext>
              </a:extLst>
            </p:cNvPr>
            <p:cNvSpPr/>
            <p:nvPr/>
          </p:nvSpPr>
          <p:spPr>
            <a:xfrm>
              <a:off x="1512386" y="1863180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8BC303A8-2C17-4E4B-808F-B345D3A330D2}"/>
                </a:ext>
              </a:extLst>
            </p:cNvPr>
            <p:cNvSpPr/>
            <p:nvPr/>
          </p:nvSpPr>
          <p:spPr>
            <a:xfrm>
              <a:off x="1009455" y="225789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BB118F6-5DE8-6246-AD77-3C3CBA77E900}"/>
                </a:ext>
              </a:extLst>
            </p:cNvPr>
            <p:cNvSpPr/>
            <p:nvPr/>
          </p:nvSpPr>
          <p:spPr>
            <a:xfrm>
              <a:off x="1267136" y="2746895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849A2165-A904-CF4D-BCA3-8EB0765504DA}"/>
                </a:ext>
              </a:extLst>
            </p:cNvPr>
            <p:cNvSpPr/>
            <p:nvPr/>
          </p:nvSpPr>
          <p:spPr>
            <a:xfrm>
              <a:off x="2004073" y="2240868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9756621-0EDA-374C-8A25-B7EF6AFBA494}"/>
                </a:ext>
              </a:extLst>
            </p:cNvPr>
            <p:cNvSpPr/>
            <p:nvPr/>
          </p:nvSpPr>
          <p:spPr>
            <a:xfrm>
              <a:off x="1709328" y="2790189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933F99B-8987-3346-8464-D73C13B1B18F}"/>
                </a:ext>
              </a:extLst>
            </p:cNvPr>
            <p:cNvSpPr/>
            <p:nvPr/>
          </p:nvSpPr>
          <p:spPr>
            <a:xfrm>
              <a:off x="1092633" y="2535196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BA8F797F-D5EF-FB45-88E2-7F191B536C37}"/>
                </a:ext>
              </a:extLst>
            </p:cNvPr>
            <p:cNvSpPr/>
            <p:nvPr/>
          </p:nvSpPr>
          <p:spPr>
            <a:xfrm>
              <a:off x="1683669" y="23007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2D962F0-1C27-3E4E-ACDB-24F7C3FB5F8C}"/>
                </a:ext>
              </a:extLst>
            </p:cNvPr>
            <p:cNvSpPr/>
            <p:nvPr/>
          </p:nvSpPr>
          <p:spPr>
            <a:xfrm>
              <a:off x="1420831" y="2451530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197C6C44-7297-3D4E-9646-187B402CF4EF}"/>
                </a:ext>
              </a:extLst>
            </p:cNvPr>
            <p:cNvSpPr/>
            <p:nvPr/>
          </p:nvSpPr>
          <p:spPr>
            <a:xfrm>
              <a:off x="1431913" y="278798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21BA1D2F-FF95-0F46-867C-5780484337BB}"/>
                </a:ext>
              </a:extLst>
            </p:cNvPr>
            <p:cNvSpPr/>
            <p:nvPr/>
          </p:nvSpPr>
          <p:spPr>
            <a:xfrm>
              <a:off x="1353186" y="2128227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3C3B450-BEB2-2E46-8A93-FAFE5D1931F9}"/>
              </a:ext>
            </a:extLst>
          </p:cNvPr>
          <p:cNvGrpSpPr/>
          <p:nvPr/>
        </p:nvGrpSpPr>
        <p:grpSpPr>
          <a:xfrm rot="5091018">
            <a:off x="4225454" y="2661564"/>
            <a:ext cx="1498674" cy="1431065"/>
            <a:chOff x="4225454" y="2661564"/>
            <a:chExt cx="1498674" cy="1431065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EF32CBA-61EC-D647-8DA7-5D3A310060B6}"/>
                </a:ext>
              </a:extLst>
            </p:cNvPr>
            <p:cNvSpPr/>
            <p:nvPr/>
          </p:nvSpPr>
          <p:spPr>
            <a:xfrm>
              <a:off x="5202742" y="3379169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2D3FFC79-5EF2-6643-80CC-C54F99FCE200}"/>
                </a:ext>
              </a:extLst>
            </p:cNvPr>
            <p:cNvSpPr/>
            <p:nvPr/>
          </p:nvSpPr>
          <p:spPr>
            <a:xfrm>
              <a:off x="4403623" y="2787224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FFC8B8B-BBAC-3E4E-9D33-B4A5339BE3F8}"/>
                </a:ext>
              </a:extLst>
            </p:cNvPr>
            <p:cNvSpPr/>
            <p:nvPr/>
          </p:nvSpPr>
          <p:spPr>
            <a:xfrm>
              <a:off x="5053147" y="278722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9F21DC0F-F65D-B14F-B043-278329DAF45F}"/>
                </a:ext>
              </a:extLst>
            </p:cNvPr>
            <p:cNvSpPr/>
            <p:nvPr/>
          </p:nvSpPr>
          <p:spPr>
            <a:xfrm>
              <a:off x="4728385" y="2661564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001AAA95-B3BA-B146-B12A-D0CF95305B9A}"/>
                </a:ext>
              </a:extLst>
            </p:cNvPr>
            <p:cNvSpPr/>
            <p:nvPr/>
          </p:nvSpPr>
          <p:spPr>
            <a:xfrm>
              <a:off x="4225454" y="305627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084D93E-3D4A-6F42-B3BF-B3E6E0B69D8A}"/>
                </a:ext>
              </a:extLst>
            </p:cNvPr>
            <p:cNvSpPr/>
            <p:nvPr/>
          </p:nvSpPr>
          <p:spPr>
            <a:xfrm>
              <a:off x="4483135" y="35452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9833264-7648-494A-822D-1D10E526B909}"/>
                </a:ext>
              </a:extLst>
            </p:cNvPr>
            <p:cNvSpPr/>
            <p:nvPr/>
          </p:nvSpPr>
          <p:spPr>
            <a:xfrm>
              <a:off x="5220072" y="3039252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F3842D2-AC84-3D4B-BF1A-3D0CC40AE51A}"/>
                </a:ext>
              </a:extLst>
            </p:cNvPr>
            <p:cNvSpPr/>
            <p:nvPr/>
          </p:nvSpPr>
          <p:spPr>
            <a:xfrm>
              <a:off x="4925327" y="3588573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553AEDF1-D309-1646-B62B-5AA62BD47D04}"/>
                </a:ext>
              </a:extLst>
            </p:cNvPr>
            <p:cNvSpPr/>
            <p:nvPr/>
          </p:nvSpPr>
          <p:spPr>
            <a:xfrm>
              <a:off x="4308632" y="3333580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F36E2669-A52E-274A-9FB5-301A594DA0A1}"/>
                </a:ext>
              </a:extLst>
            </p:cNvPr>
            <p:cNvSpPr/>
            <p:nvPr/>
          </p:nvSpPr>
          <p:spPr>
            <a:xfrm>
              <a:off x="4899668" y="3099163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D40BD8B4-9B8B-624C-A78A-68C500C557D5}"/>
                </a:ext>
              </a:extLst>
            </p:cNvPr>
            <p:cNvSpPr/>
            <p:nvPr/>
          </p:nvSpPr>
          <p:spPr>
            <a:xfrm>
              <a:off x="4636830" y="3249914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7420546F-74D2-914C-A6A7-A871E874E2C8}"/>
                </a:ext>
              </a:extLst>
            </p:cNvPr>
            <p:cNvSpPr/>
            <p:nvPr/>
          </p:nvSpPr>
          <p:spPr>
            <a:xfrm>
              <a:off x="4647912" y="358636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E2B67299-38C0-E44D-B3B7-D3B6760FA0DA}"/>
                </a:ext>
              </a:extLst>
            </p:cNvPr>
            <p:cNvSpPr/>
            <p:nvPr/>
          </p:nvSpPr>
          <p:spPr>
            <a:xfrm>
              <a:off x="4569185" y="2926611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4765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C25A7FDD-0CA5-5641-B7C4-1188C2D2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91" y="4807763"/>
            <a:ext cx="4165600" cy="7239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86252F6A-9593-EE46-8EAC-F01C4EB9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b="7377"/>
          <a:stretch/>
        </p:blipFill>
        <p:spPr>
          <a:xfrm>
            <a:off x="6230918" y="1988840"/>
            <a:ext cx="2455882" cy="3446613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016C5DE4-259D-354D-8099-5CD867537661}"/>
              </a:ext>
            </a:extLst>
          </p:cNvPr>
          <p:cNvGrpSpPr/>
          <p:nvPr/>
        </p:nvGrpSpPr>
        <p:grpSpPr>
          <a:xfrm>
            <a:off x="2023427" y="5715537"/>
            <a:ext cx="4744711" cy="534541"/>
            <a:chOff x="907409" y="2276872"/>
            <a:chExt cx="6570882" cy="800100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6BF207AF-DEE4-CA4E-87AC-E0761428B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09" y="2276872"/>
              <a:ext cx="19145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AD5868FF-8489-274D-9726-633782494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420888"/>
              <a:ext cx="45624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오른쪽 화살표[R] 39">
            <a:extLst>
              <a:ext uri="{FF2B5EF4-FFF2-40B4-BE49-F238E27FC236}">
                <a16:creationId xmlns:a16="http://schemas.microsoft.com/office/drawing/2014/main" id="{1B822A37-E3A6-FA47-9763-35D6676B7242}"/>
              </a:ext>
            </a:extLst>
          </p:cNvPr>
          <p:cNvSpPr/>
          <p:nvPr/>
        </p:nvSpPr>
        <p:spPr>
          <a:xfrm>
            <a:off x="2590800" y="2128227"/>
            <a:ext cx="253008" cy="77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1" name="오른쪽 화살표[R] 40">
            <a:extLst>
              <a:ext uri="{FF2B5EF4-FFF2-40B4-BE49-F238E27FC236}">
                <a16:creationId xmlns:a16="http://schemas.microsoft.com/office/drawing/2014/main" id="{6D2EA6B7-C2F9-E240-913A-EF0393E28E24}"/>
              </a:ext>
            </a:extLst>
          </p:cNvPr>
          <p:cNvSpPr/>
          <p:nvPr/>
        </p:nvSpPr>
        <p:spPr>
          <a:xfrm rot="10800000">
            <a:off x="3853254" y="2922690"/>
            <a:ext cx="253008" cy="77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E46FCFCC-A9CF-5349-9C6F-5AED0FCC5B1F}"/>
              </a:ext>
            </a:extLst>
          </p:cNvPr>
          <p:cNvSpPr/>
          <p:nvPr/>
        </p:nvSpPr>
        <p:spPr>
          <a:xfrm>
            <a:off x="3048220" y="2672097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D562A349-A0C1-0A4A-9C09-8BE5ABA1ED21}"/>
              </a:ext>
            </a:extLst>
          </p:cNvPr>
          <p:cNvSpPr/>
          <p:nvPr/>
        </p:nvSpPr>
        <p:spPr>
          <a:xfrm>
            <a:off x="2927119" y="3092816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CCB31E9D-568D-4945-87C9-A3273C8B4A63}"/>
              </a:ext>
            </a:extLst>
          </p:cNvPr>
          <p:cNvSpPr/>
          <p:nvPr/>
        </p:nvSpPr>
        <p:spPr>
          <a:xfrm>
            <a:off x="3079519" y="3245216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E6EA07D0-0DA6-B945-829D-C3FF766D9BD0}"/>
              </a:ext>
            </a:extLst>
          </p:cNvPr>
          <p:cNvSpPr/>
          <p:nvPr/>
        </p:nvSpPr>
        <p:spPr>
          <a:xfrm>
            <a:off x="2765608" y="2698418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CD63A339-E0F2-AC44-ABAF-C09F0617B719}"/>
              </a:ext>
            </a:extLst>
          </p:cNvPr>
          <p:cNvSpPr/>
          <p:nvPr/>
        </p:nvSpPr>
        <p:spPr>
          <a:xfrm>
            <a:off x="2704400" y="3207314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27D7EB4C-27AC-004A-A2FB-D47A2EFBF906}"/>
              </a:ext>
            </a:extLst>
          </p:cNvPr>
          <p:cNvSpPr/>
          <p:nvPr/>
        </p:nvSpPr>
        <p:spPr>
          <a:xfrm>
            <a:off x="3357831" y="2572576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CB387D88-0470-D140-AD7F-FE69EEB73336}"/>
              </a:ext>
            </a:extLst>
          </p:cNvPr>
          <p:cNvSpPr/>
          <p:nvPr/>
        </p:nvSpPr>
        <p:spPr>
          <a:xfrm>
            <a:off x="3330613" y="3135790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1E0EDCAA-A944-BE4F-BEFF-9A448100E73B}"/>
              </a:ext>
            </a:extLst>
          </p:cNvPr>
          <p:cNvSpPr/>
          <p:nvPr/>
        </p:nvSpPr>
        <p:spPr>
          <a:xfrm>
            <a:off x="2943718" y="2930686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019870C8-1FBF-114F-B1CE-99B0E4CB0862}"/>
              </a:ext>
            </a:extLst>
          </p:cNvPr>
          <p:cNvSpPr/>
          <p:nvPr/>
        </p:nvSpPr>
        <p:spPr>
          <a:xfrm>
            <a:off x="3343323" y="2950323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54840381-E765-0240-BA18-D28DAA0AC089}"/>
              </a:ext>
            </a:extLst>
          </p:cNvPr>
          <p:cNvSpPr/>
          <p:nvPr/>
        </p:nvSpPr>
        <p:spPr>
          <a:xfrm>
            <a:off x="3174865" y="3658131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ADF96C1E-819E-F842-A78D-E46AFBE3E401}"/>
              </a:ext>
            </a:extLst>
          </p:cNvPr>
          <p:cNvSpPr/>
          <p:nvPr/>
        </p:nvSpPr>
        <p:spPr>
          <a:xfrm>
            <a:off x="2912386" y="2158543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1A658ED9-F503-7B48-BF4C-15A48F77A1B3}"/>
              </a:ext>
            </a:extLst>
          </p:cNvPr>
          <p:cNvSpPr/>
          <p:nvPr/>
        </p:nvSpPr>
        <p:spPr>
          <a:xfrm>
            <a:off x="2797290" y="3460118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AAC4CF89-9270-B94A-99DC-AA623A58BCB7}"/>
              </a:ext>
            </a:extLst>
          </p:cNvPr>
          <p:cNvSpPr/>
          <p:nvPr/>
        </p:nvSpPr>
        <p:spPr>
          <a:xfrm>
            <a:off x="3275685" y="2115337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A84F7F12-BB3C-6C41-A168-1145BFACFA32}"/>
              </a:ext>
            </a:extLst>
          </p:cNvPr>
          <p:cNvSpPr/>
          <p:nvPr/>
        </p:nvSpPr>
        <p:spPr>
          <a:xfrm>
            <a:off x="2976911" y="2393563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AF2AD097-DEC4-5744-B435-7188E23CA86C}"/>
              </a:ext>
            </a:extLst>
          </p:cNvPr>
          <p:cNvSpPr/>
          <p:nvPr/>
        </p:nvSpPr>
        <p:spPr>
          <a:xfrm>
            <a:off x="3428085" y="2267737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4362037-13A9-9043-AF86-4551BAC35E7E}"/>
              </a:ext>
            </a:extLst>
          </p:cNvPr>
          <p:cNvSpPr/>
          <p:nvPr/>
        </p:nvSpPr>
        <p:spPr>
          <a:xfrm>
            <a:off x="3064786" y="2310943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38BAD680-B0C7-DB4F-80B1-FAC51B03DBDD}"/>
              </a:ext>
            </a:extLst>
          </p:cNvPr>
          <p:cNvSpPr/>
          <p:nvPr/>
        </p:nvSpPr>
        <p:spPr>
          <a:xfrm>
            <a:off x="2751110" y="2535027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FF704228-7741-F641-84E3-BF407EFCB4E5}"/>
              </a:ext>
            </a:extLst>
          </p:cNvPr>
          <p:cNvSpPr/>
          <p:nvPr/>
        </p:nvSpPr>
        <p:spPr>
          <a:xfrm>
            <a:off x="3352917" y="3461140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9721BE50-58B9-D149-ACC7-3CBFB0E05B78}"/>
              </a:ext>
            </a:extLst>
          </p:cNvPr>
          <p:cNvSpPr/>
          <p:nvPr/>
        </p:nvSpPr>
        <p:spPr>
          <a:xfrm>
            <a:off x="3818426" y="1434354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077D82C2-092A-C045-B28E-738DBF4C9722}"/>
              </a:ext>
            </a:extLst>
          </p:cNvPr>
          <p:cNvSpPr/>
          <p:nvPr/>
        </p:nvSpPr>
        <p:spPr>
          <a:xfrm>
            <a:off x="2016442" y="3878518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732FCC8B-E419-A64B-90CB-C5D9ECAF1DD8}"/>
              </a:ext>
            </a:extLst>
          </p:cNvPr>
          <p:cNvSpPr/>
          <p:nvPr/>
        </p:nvSpPr>
        <p:spPr>
          <a:xfrm>
            <a:off x="2850728" y="1414992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00703000-0BBC-034A-87B6-80818F52A213}"/>
              </a:ext>
            </a:extLst>
          </p:cNvPr>
          <p:cNvSpPr/>
          <p:nvPr/>
        </p:nvSpPr>
        <p:spPr>
          <a:xfrm>
            <a:off x="3701225" y="3970786"/>
            <a:ext cx="504056" cy="50405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5" name="오른쪽 화살표[R] 64">
            <a:extLst>
              <a:ext uri="{FF2B5EF4-FFF2-40B4-BE49-F238E27FC236}">
                <a16:creationId xmlns:a16="http://schemas.microsoft.com/office/drawing/2014/main" id="{989C3B32-FF66-4B45-9E65-65F321B41C6F}"/>
              </a:ext>
            </a:extLst>
          </p:cNvPr>
          <p:cNvSpPr/>
          <p:nvPr/>
        </p:nvSpPr>
        <p:spPr>
          <a:xfrm>
            <a:off x="2744855" y="2955585"/>
            <a:ext cx="448220" cy="4876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6" name="오른쪽 화살표[R] 65">
            <a:extLst>
              <a:ext uri="{FF2B5EF4-FFF2-40B4-BE49-F238E27FC236}">
                <a16:creationId xmlns:a16="http://schemas.microsoft.com/office/drawing/2014/main" id="{96675DFE-1DB6-5E40-89C8-D48077D2F71A}"/>
              </a:ext>
            </a:extLst>
          </p:cNvPr>
          <p:cNvSpPr/>
          <p:nvPr/>
        </p:nvSpPr>
        <p:spPr>
          <a:xfrm rot="10611721">
            <a:off x="3558836" y="2968245"/>
            <a:ext cx="448220" cy="4876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7" name="모서리가 둥근 사각형 설명선[R] 66">
            <a:extLst>
              <a:ext uri="{FF2B5EF4-FFF2-40B4-BE49-F238E27FC236}">
                <a16:creationId xmlns:a16="http://schemas.microsoft.com/office/drawing/2014/main" id="{8267F05E-1F28-1B49-98C0-7B7339DA9663}"/>
              </a:ext>
            </a:extLst>
          </p:cNvPr>
          <p:cNvSpPr/>
          <p:nvPr/>
        </p:nvSpPr>
        <p:spPr>
          <a:xfrm>
            <a:off x="4395783" y="1324595"/>
            <a:ext cx="1833890" cy="1169015"/>
          </a:xfrm>
          <a:prstGeom prst="wedgeRoundRectCallout">
            <a:avLst>
              <a:gd name="adj1" fmla="val -103935"/>
              <a:gd name="adj2" fmla="val 1100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Nucleon-nucleon collisions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왼쪽/오른쪽 화살표[L] 68">
            <a:extLst>
              <a:ext uri="{FF2B5EF4-FFF2-40B4-BE49-F238E27FC236}">
                <a16:creationId xmlns:a16="http://schemas.microsoft.com/office/drawing/2014/main" id="{B7CB5E78-C399-9C4C-9C3C-41871EA75475}"/>
              </a:ext>
            </a:extLst>
          </p:cNvPr>
          <p:cNvSpPr/>
          <p:nvPr/>
        </p:nvSpPr>
        <p:spPr>
          <a:xfrm>
            <a:off x="1603180" y="2850100"/>
            <a:ext cx="423311" cy="36659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0" name="모서리가 둥근 사각형 설명선[R] 69">
            <a:extLst>
              <a:ext uri="{FF2B5EF4-FFF2-40B4-BE49-F238E27FC236}">
                <a16:creationId xmlns:a16="http://schemas.microsoft.com/office/drawing/2014/main" id="{5ACC2848-C57A-4644-B741-6A190DCF4622}"/>
              </a:ext>
            </a:extLst>
          </p:cNvPr>
          <p:cNvSpPr/>
          <p:nvPr/>
        </p:nvSpPr>
        <p:spPr>
          <a:xfrm>
            <a:off x="224168" y="3501444"/>
            <a:ext cx="1833890" cy="1169015"/>
          </a:xfrm>
          <a:prstGeom prst="wedgeRoundRectCallout">
            <a:avLst>
              <a:gd name="adj1" fmla="val 36850"/>
              <a:gd name="adj2" fmla="val -89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Interaction among nucleons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71" name="텍스트상자 70">
            <a:extLst>
              <a:ext uri="{FF2B5EF4-FFF2-40B4-BE49-F238E27FC236}">
                <a16:creationId xmlns:a16="http://schemas.microsoft.com/office/drawing/2014/main" id="{8D206A48-E45A-5F44-97F4-92472E13BEDA}"/>
              </a:ext>
            </a:extLst>
          </p:cNvPr>
          <p:cNvSpPr txBox="1"/>
          <p:nvPr/>
        </p:nvSpPr>
        <p:spPr>
          <a:xfrm>
            <a:off x="338393" y="5010407"/>
            <a:ext cx="173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Wavefunction :</a:t>
            </a:r>
            <a:endParaRPr kumimoji="1" lang="ko-KR" altLang="en-US" dirty="0"/>
          </a:p>
        </p:txBody>
      </p:sp>
      <p:sp>
        <p:nvSpPr>
          <p:cNvPr id="72" name="텍스트상자 71">
            <a:extLst>
              <a:ext uri="{FF2B5EF4-FFF2-40B4-BE49-F238E27FC236}">
                <a16:creationId xmlns:a16="http://schemas.microsoft.com/office/drawing/2014/main" id="{D4F6CE78-4066-2144-BA8F-FBD5AE16E9EC}"/>
              </a:ext>
            </a:extLst>
          </p:cNvPr>
          <p:cNvSpPr txBox="1"/>
          <p:nvPr/>
        </p:nvSpPr>
        <p:spPr>
          <a:xfrm>
            <a:off x="864097" y="5716714"/>
            <a:ext cx="12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Potential :</a:t>
            </a:r>
            <a:endParaRPr kumimoji="1" lang="ko-KR" altLang="en-US" dirty="0"/>
          </a:p>
        </p:txBody>
      </p:sp>
      <p:sp>
        <p:nvSpPr>
          <p:cNvPr id="73" name="텍스트상자 72">
            <a:extLst>
              <a:ext uri="{FF2B5EF4-FFF2-40B4-BE49-F238E27FC236}">
                <a16:creationId xmlns:a16="http://schemas.microsoft.com/office/drawing/2014/main" id="{087D7CDF-F57C-3B4A-B85F-98CFF47E122F}"/>
              </a:ext>
            </a:extLst>
          </p:cNvPr>
          <p:cNvSpPr txBox="1"/>
          <p:nvPr/>
        </p:nvSpPr>
        <p:spPr>
          <a:xfrm>
            <a:off x="6178478" y="1531075"/>
            <a:ext cx="29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In-medium cross-section :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71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QMD Model - Potential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302220" y="2880596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158932" y="2793345"/>
            <a:ext cx="4744711" cy="534541"/>
            <a:chOff x="907409" y="2276872"/>
            <a:chExt cx="6570882" cy="8001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09" y="2276872"/>
              <a:ext cx="19145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420888"/>
              <a:ext cx="45624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4"/>
          <a:stretch/>
        </p:blipFill>
        <p:spPr bwMode="auto">
          <a:xfrm>
            <a:off x="1307870" y="3421699"/>
            <a:ext cx="4451757" cy="1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3972166" y="3331040"/>
            <a:ext cx="473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err="1">
                <a:solidFill>
                  <a:schemeClr val="tx2"/>
                </a:solidFill>
              </a:rPr>
              <a:t>Skyrme</a:t>
            </a:r>
            <a:r>
              <a:rPr lang="en-US" altLang="ko-KR" b="1" i="1" dirty="0">
                <a:solidFill>
                  <a:schemeClr val="tx2"/>
                </a:solidFill>
              </a:rPr>
              <a:t> parametrization for NN potential</a:t>
            </a:r>
            <a:endParaRPr lang="ko-KR" altLang="en-US" b="1" i="1" dirty="0">
              <a:solidFill>
                <a:schemeClr val="tx2"/>
              </a:solidFill>
            </a:endParaRPr>
          </a:p>
        </p:txBody>
      </p:sp>
      <p:pic>
        <p:nvPicPr>
          <p:cNvPr id="15" name="그림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15613"/>
          <a:stretch/>
        </p:blipFill>
        <p:spPr>
          <a:xfrm>
            <a:off x="5590446" y="1579804"/>
            <a:ext cx="1528241" cy="1157680"/>
          </a:xfrm>
          <a:prstGeom prst="rect">
            <a:avLst/>
          </a:prstGeom>
        </p:spPr>
      </p:pic>
      <p:cxnSp>
        <p:nvCxnSpPr>
          <p:cNvPr id="16" name="직선 화살표 연결선 29"/>
          <p:cNvCxnSpPr/>
          <p:nvPr/>
        </p:nvCxnSpPr>
        <p:spPr>
          <a:xfrm>
            <a:off x="6095141" y="2152032"/>
            <a:ext cx="532286" cy="66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9"/>
          <p:cNvSpPr txBox="1"/>
          <p:nvPr/>
        </p:nvSpPr>
        <p:spPr>
          <a:xfrm>
            <a:off x="5759627" y="1579804"/>
            <a:ext cx="1011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Gaussian w.f.</a:t>
            </a:r>
            <a:endParaRPr lang="ko-KR" altLang="en-US" sz="11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0" y="1813376"/>
            <a:ext cx="4165600" cy="723900"/>
          </a:xfrm>
          <a:prstGeom prst="rect">
            <a:avLst/>
          </a:prstGeom>
        </p:spPr>
      </p:pic>
      <p:sp>
        <p:nvSpPr>
          <p:cNvPr id="3" name="텍스트 상자 2"/>
          <p:cNvSpPr txBox="1"/>
          <p:nvPr/>
        </p:nvSpPr>
        <p:spPr>
          <a:xfrm>
            <a:off x="1219420" y="1465843"/>
            <a:ext cx="376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Nucleon -&gt; </a:t>
            </a:r>
            <a:r>
              <a:rPr kumimoji="1" lang="en-US" altLang="ko-KR"/>
              <a:t>Gaussian wave packet</a:t>
            </a:r>
            <a:endParaRPr kumimoji="1"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FE2E925-5821-F345-8FDB-8D122256F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4" y="3938473"/>
            <a:ext cx="4152900" cy="254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736051-F4B1-A744-9CB1-9B90F27FECB6}"/>
              </a:ext>
            </a:extLst>
          </p:cNvPr>
          <p:cNvSpPr txBox="1"/>
          <p:nvPr/>
        </p:nvSpPr>
        <p:spPr>
          <a:xfrm>
            <a:off x="4256404" y="433472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K=236 MeV</a:t>
            </a:r>
            <a:endParaRPr kumimoji="1" lang="ko-KR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7BD283E-89BB-0D4F-AC47-39A7C3482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8"/>
          <a:stretch/>
        </p:blipFill>
        <p:spPr bwMode="auto">
          <a:xfrm>
            <a:off x="1307870" y="5120439"/>
            <a:ext cx="4451757" cy="60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16011C8-D68D-824C-B838-BA9AB166D5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12" y="4287868"/>
            <a:ext cx="2757975" cy="20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0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QMD Model - Collisions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21934" y="1519746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b="7377"/>
          <a:stretch/>
        </p:blipFill>
        <p:spPr>
          <a:xfrm>
            <a:off x="755576" y="1412775"/>
            <a:ext cx="3456384" cy="4850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1440746"/>
            <a:ext cx="388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u="sng" dirty="0">
                <a:solidFill>
                  <a:srgbClr val="FF0000"/>
                </a:solidFill>
              </a:rPr>
              <a:t>Ref.) </a:t>
            </a:r>
            <a:r>
              <a:rPr lang="en-US" altLang="ko-KR" sz="1200" i="1" u="sng" dirty="0" err="1">
                <a:solidFill>
                  <a:srgbClr val="FF0000"/>
                </a:solidFill>
              </a:rPr>
              <a:t>G.Li</a:t>
            </a:r>
            <a:r>
              <a:rPr lang="en-US" altLang="ko-KR" sz="1200" i="1" u="sng" dirty="0">
                <a:solidFill>
                  <a:srgbClr val="FF0000"/>
                </a:solidFill>
              </a:rPr>
              <a:t> and </a:t>
            </a:r>
            <a:r>
              <a:rPr lang="en-US" altLang="ko-KR" sz="1200" i="1" u="sng" dirty="0" err="1">
                <a:solidFill>
                  <a:srgbClr val="FF0000"/>
                </a:solidFill>
              </a:rPr>
              <a:t>R.Machleidt</a:t>
            </a:r>
            <a:r>
              <a:rPr lang="en-US" altLang="ko-KR" sz="1200" i="1" u="sng" dirty="0">
                <a:solidFill>
                  <a:srgbClr val="FF0000"/>
                </a:solidFill>
              </a:rPr>
              <a:t> PRC 48, 1702, PRC 49, 566</a:t>
            </a:r>
            <a:endParaRPr lang="ko-KR" altLang="en-US" sz="1200" i="1" u="sng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36" y="4675228"/>
            <a:ext cx="4340605" cy="11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03" y="2204864"/>
            <a:ext cx="43345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QMD Model </a:t>
            </a:r>
            <a:r>
              <a:rPr lang="mr-IN" altLang="ko-KR" dirty="0"/>
              <a:t>–</a:t>
            </a:r>
            <a:r>
              <a:rPr lang="en-US" altLang="ko-KR" dirty="0"/>
              <a:t> Pauli Blocking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21934" y="1519746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9" y="1967111"/>
            <a:ext cx="3333501" cy="6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4418288" y="1515100"/>
            <a:ext cx="426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&lt;Phase space density for </a:t>
            </a:r>
            <a:r>
              <a:rPr lang="en-US" altLang="ko-KR" i="1" dirty="0" err="1"/>
              <a:t>i</a:t>
            </a:r>
            <a:r>
              <a:rPr lang="en-US" altLang="ko-KR" i="1" dirty="0"/>
              <a:t> </a:t>
            </a:r>
            <a:r>
              <a:rPr lang="en-US" altLang="ko-KR" dirty="0" err="1"/>
              <a:t>th</a:t>
            </a:r>
            <a:r>
              <a:rPr lang="en-US" altLang="ko-KR" dirty="0"/>
              <a:t> particle&gt;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3" y="2780928"/>
            <a:ext cx="1114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0" y="2809502"/>
            <a:ext cx="101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정육면체 10"/>
          <p:cNvSpPr/>
          <p:nvPr/>
        </p:nvSpPr>
        <p:spPr>
          <a:xfrm>
            <a:off x="1259632" y="1879786"/>
            <a:ext cx="720080" cy="655015"/>
          </a:xfrm>
          <a:prstGeom prst="cub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정육면체 11"/>
          <p:cNvSpPr/>
          <p:nvPr/>
        </p:nvSpPr>
        <p:spPr>
          <a:xfrm>
            <a:off x="3059832" y="1874517"/>
            <a:ext cx="720080" cy="655015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4"/>
          <p:cNvCxnSpPr/>
          <p:nvPr/>
        </p:nvCxnSpPr>
        <p:spPr>
          <a:xfrm>
            <a:off x="1259632" y="2534801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6"/>
          <p:cNvCxnSpPr/>
          <p:nvPr/>
        </p:nvCxnSpPr>
        <p:spPr>
          <a:xfrm>
            <a:off x="1835696" y="2529532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1259632" y="2697148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9"/>
          <p:cNvCxnSpPr/>
          <p:nvPr/>
        </p:nvCxnSpPr>
        <p:spPr>
          <a:xfrm>
            <a:off x="3059832" y="2540070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20"/>
          <p:cNvCxnSpPr/>
          <p:nvPr/>
        </p:nvCxnSpPr>
        <p:spPr>
          <a:xfrm>
            <a:off x="3635896" y="2534801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3059832" y="2702417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7"/>
          <p:cNvSpPr txBox="1"/>
          <p:nvPr/>
        </p:nvSpPr>
        <p:spPr>
          <a:xfrm>
            <a:off x="971129" y="1505185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&lt;x-space&gt;</a:t>
            </a:r>
            <a:endParaRPr lang="ko-KR" altLang="en-US" dirty="0"/>
          </a:p>
        </p:txBody>
      </p:sp>
      <p:sp>
        <p:nvSpPr>
          <p:cNvPr id="21" name="TextBox 23"/>
          <p:cNvSpPr txBox="1"/>
          <p:nvPr/>
        </p:nvSpPr>
        <p:spPr>
          <a:xfrm>
            <a:off x="2821934" y="1505185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&lt;p-space&gt;</a:t>
            </a:r>
            <a:endParaRPr lang="ko-KR" altLang="en-US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68" y="2509590"/>
            <a:ext cx="4574102" cy="207913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7B3E12B-3899-8B42-BA1E-3DAFC9ADC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6" y="4658489"/>
            <a:ext cx="5232400" cy="1498600"/>
          </a:xfrm>
          <a:prstGeom prst="rect">
            <a:avLst/>
          </a:prstGeom>
        </p:spPr>
      </p:pic>
      <p:sp>
        <p:nvSpPr>
          <p:cNvPr id="25" name="텍스트 상자 6">
            <a:extLst>
              <a:ext uri="{FF2B5EF4-FFF2-40B4-BE49-F238E27FC236}">
                <a16:creationId xmlns:a16="http://schemas.microsoft.com/office/drawing/2014/main" id="{A8A05C46-A903-2949-8264-843960328C42}"/>
              </a:ext>
            </a:extLst>
          </p:cNvPr>
          <p:cNvSpPr txBox="1"/>
          <p:nvPr/>
        </p:nvSpPr>
        <p:spPr>
          <a:xfrm>
            <a:off x="5867227" y="5485961"/>
            <a:ext cx="2856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i="1" dirty="0">
                <a:solidFill>
                  <a:srgbClr val="FF0000"/>
                </a:solidFill>
              </a:rPr>
              <a:t>ref. J. Xu, et al. PRC 93 (2016) 044609 </a:t>
            </a:r>
            <a:endParaRPr kumimoji="1" lang="ko-KR" alt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8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Simulation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B3F2515-275A-EE45-9F34-432D5CB3D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516624" cy="3667546"/>
          </a:xfrm>
          <a:prstGeom prst="rect">
            <a:avLst/>
          </a:prstGeom>
        </p:spPr>
      </p:pic>
      <p:sp>
        <p:nvSpPr>
          <p:cNvPr id="25" name="텍스트상자 24">
            <a:extLst>
              <a:ext uri="{FF2B5EF4-FFF2-40B4-BE49-F238E27FC236}">
                <a16:creationId xmlns:a16="http://schemas.microsoft.com/office/drawing/2014/main" id="{9FAA7E4D-8D7F-8F49-AE54-0685D0B75B06}"/>
              </a:ext>
            </a:extLst>
          </p:cNvPr>
          <p:cNvSpPr txBox="1"/>
          <p:nvPr/>
        </p:nvSpPr>
        <p:spPr>
          <a:xfrm>
            <a:off x="971600" y="5301208"/>
            <a:ext cx="385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>
                <a:solidFill>
                  <a:srgbClr val="FF0000"/>
                </a:solidFill>
              </a:rPr>
              <a:t>O. Lopez et al. PRC 90, 064602 (2014)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77E5D-34BE-6C44-9FC2-B978BF40F513}"/>
              </a:ext>
            </a:extLst>
          </p:cNvPr>
          <p:cNvSpPr txBox="1"/>
          <p:nvPr/>
        </p:nvSpPr>
        <p:spPr>
          <a:xfrm>
            <a:off x="5037704" y="1556792"/>
            <a:ext cx="3082895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baseline="30000" dirty="0"/>
              <a:t>129</a:t>
            </a:r>
            <a:r>
              <a:rPr kumimoji="1" lang="en-US" altLang="ko-KR" dirty="0"/>
              <a:t>Xe+</a:t>
            </a:r>
            <a:r>
              <a:rPr kumimoji="1" lang="en-US" altLang="ko-KR" baseline="30000" dirty="0"/>
              <a:t>120</a:t>
            </a:r>
            <a:r>
              <a:rPr kumimoji="1" lang="en-US" altLang="ko-KR" dirty="0"/>
              <a:t>Sn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 err="1"/>
              <a:t>E</a:t>
            </a:r>
            <a:r>
              <a:rPr kumimoji="1" lang="en-US" altLang="ko-KR" baseline="-25000" dirty="0" err="1"/>
              <a:t>beam</a:t>
            </a:r>
            <a:r>
              <a:rPr kumimoji="1" lang="en-US" altLang="ko-KR" dirty="0"/>
              <a:t>=39, 65, 100 MeV/n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 err="1"/>
              <a:t>N</a:t>
            </a:r>
            <a:r>
              <a:rPr kumimoji="1" lang="en-US" altLang="ko-KR" baseline="-25000" dirty="0" err="1"/>
              <a:t>event</a:t>
            </a:r>
            <a:r>
              <a:rPr kumimoji="1" lang="en-US" altLang="ko-KR" dirty="0"/>
              <a:t> = 20000</a:t>
            </a:r>
            <a:endParaRPr kumimoji="1"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0A96C2F-6990-3F43-9C51-87BF041D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38" y="2979623"/>
            <a:ext cx="3863534" cy="28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28913</TotalTime>
  <Words>370</Words>
  <Application>Microsoft Macintosh PowerPoint</Application>
  <PresentationFormat>화면 슬라이드 쇼(4:3)</PresentationFormat>
  <Paragraphs>69</Paragraphs>
  <Slides>15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Mangal</vt:lpstr>
      <vt:lpstr>Wingdings</vt:lpstr>
      <vt:lpstr>Office Theme</vt:lpstr>
      <vt:lpstr>Effects of isospin asymmetry on the energy isotropy ratio of nucleons in heavy-ion collisions</vt:lpstr>
      <vt:lpstr>Motivation</vt:lpstr>
      <vt:lpstr>Motivation</vt:lpstr>
      <vt:lpstr>Motivation</vt:lpstr>
      <vt:lpstr>Transport Model</vt:lpstr>
      <vt:lpstr>QMD Model - Potential</vt:lpstr>
      <vt:lpstr>QMD Model - Collisions</vt:lpstr>
      <vt:lpstr>QMD Model – Pauli Blocking</vt:lpstr>
      <vt:lpstr>Simulation</vt:lpstr>
      <vt:lpstr>Results – Esym Dependence</vt:lpstr>
      <vt:lpstr>Results – Central Densities</vt:lpstr>
      <vt:lpstr>NN Cross Section in Medium</vt:lpstr>
      <vt:lpstr>Results – Cross-Section Dependence</vt:lpstr>
      <vt:lpstr>Summary</vt:lpstr>
      <vt:lpstr>PowerPoint 프레젠테이션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Kyung-il Kim</dc:creator>
  <cp:lastModifiedBy>김경일</cp:lastModifiedBy>
  <cp:revision>251</cp:revision>
  <cp:lastPrinted>2013-08-21T01:41:56Z</cp:lastPrinted>
  <dcterms:created xsi:type="dcterms:W3CDTF">2013-04-07T06:22:29Z</dcterms:created>
  <dcterms:modified xsi:type="dcterms:W3CDTF">2018-09-11T07:18:18Z</dcterms:modified>
</cp:coreProperties>
</file>