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6" r:id="rId3"/>
    <p:sldId id="297" r:id="rId4"/>
    <p:sldId id="298" r:id="rId5"/>
    <p:sldId id="291" r:id="rId6"/>
    <p:sldId id="309" r:id="rId7"/>
    <p:sldId id="305" r:id="rId8"/>
    <p:sldId id="292" r:id="rId9"/>
    <p:sldId id="274" r:id="rId10"/>
    <p:sldId id="301" r:id="rId11"/>
    <p:sldId id="281" r:id="rId12"/>
    <p:sldId id="282" r:id="rId13"/>
    <p:sldId id="302" r:id="rId14"/>
    <p:sldId id="307" r:id="rId15"/>
    <p:sldId id="275" r:id="rId16"/>
    <p:sldId id="306" r:id="rId17"/>
    <p:sldId id="276" r:id="rId18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0" d="100"/>
          <a:sy n="120" d="100"/>
        </p:scale>
        <p:origin x="-1362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D763C-A055-453F-8486-18B762195299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42F0A-2D63-45D2-9C88-C871E1BAB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416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D763C-A055-453F-8486-18B762195299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42F0A-2D63-45D2-9C88-C871E1BAB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701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D763C-A055-453F-8486-18B762195299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42F0A-2D63-45D2-9C88-C871E1BAB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432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D763C-A055-453F-8486-18B762195299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42F0A-2D63-45D2-9C88-C871E1BAB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93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D763C-A055-453F-8486-18B762195299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42F0A-2D63-45D2-9C88-C871E1BAB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656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D763C-A055-453F-8486-18B762195299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42F0A-2D63-45D2-9C88-C871E1BAB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628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D763C-A055-453F-8486-18B762195299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42F0A-2D63-45D2-9C88-C871E1BAB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908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D763C-A055-453F-8486-18B762195299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42F0A-2D63-45D2-9C88-C871E1BAB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915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D763C-A055-453F-8486-18B762195299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42F0A-2D63-45D2-9C88-C871E1BAB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186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D763C-A055-453F-8486-18B762195299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42F0A-2D63-45D2-9C88-C871E1BAB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36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D763C-A055-453F-8486-18B762195299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42F0A-2D63-45D2-9C88-C871E1BAB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0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D763C-A055-453F-8486-18B762195299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42F0A-2D63-45D2-9C88-C871E1BAB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959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80.png"/><Relationship Id="rId4" Type="http://schemas.openxmlformats.org/officeDocument/2006/relationships/image" Target="../media/image7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2667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K. Hagel</a:t>
            </a:r>
          </a:p>
          <a:p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International Symposium on Nuclear Symmetry Energy</a:t>
            </a:r>
          </a:p>
          <a:p>
            <a:r>
              <a:rPr lang="en-US" dirty="0" smtClean="0"/>
              <a:t>Busan, South Korea</a:t>
            </a:r>
          </a:p>
          <a:p>
            <a:r>
              <a:rPr lang="en-US" dirty="0" smtClean="0"/>
              <a:t>10-Sep-2018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25973" y="771342"/>
            <a:ext cx="7772400" cy="17716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The Symmetry Energy of Low Density Nuclear Matter</a:t>
            </a:r>
          </a:p>
        </p:txBody>
      </p:sp>
    </p:spTree>
    <p:extLst>
      <p:ext uri="{BB962C8B-B14F-4D97-AF65-F5344CB8AC3E}">
        <p14:creationId xmlns:p14="http://schemas.microsoft.com/office/powerpoint/2010/main" val="302012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" t="639" r="814"/>
          <a:stretch/>
        </p:blipFill>
        <p:spPr>
          <a:xfrm>
            <a:off x="-1" y="962165"/>
            <a:ext cx="5168421" cy="54932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0"/>
            <a:ext cx="8229600" cy="5318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Comparison of all models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1569" y="1188721"/>
            <a:ext cx="4042431" cy="489752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Two groups of calculations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, p, </a:t>
            </a:r>
            <a:r>
              <a:rPr lang="el-GR" dirty="0" smtClean="0"/>
              <a:t>α</a:t>
            </a:r>
            <a:r>
              <a:rPr lang="en-US" dirty="0" smtClean="0"/>
              <a:t> calculations which predict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eq</a:t>
            </a:r>
            <a:r>
              <a:rPr lang="en-US" dirty="0" smtClean="0"/>
              <a:t>(</a:t>
            </a:r>
            <a:r>
              <a:rPr lang="el-GR" dirty="0" smtClean="0"/>
              <a:t>α</a:t>
            </a:r>
            <a:r>
              <a:rPr lang="en-US" dirty="0" smtClean="0"/>
              <a:t>), but cannot predict other species.</a:t>
            </a:r>
          </a:p>
          <a:p>
            <a:pPr lvl="1"/>
            <a:r>
              <a:rPr lang="en-US" dirty="0" smtClean="0"/>
              <a:t>Models with n, p, d, t, </a:t>
            </a:r>
            <a:r>
              <a:rPr lang="en-US" baseline="30000" dirty="0" smtClean="0"/>
              <a:t>3</a:t>
            </a:r>
            <a:r>
              <a:rPr lang="en-US" dirty="0" smtClean="0"/>
              <a:t>He, </a:t>
            </a:r>
            <a:r>
              <a:rPr lang="el-GR" dirty="0" smtClean="0"/>
              <a:t>α</a:t>
            </a:r>
            <a:endParaRPr lang="en-US" dirty="0" smtClean="0"/>
          </a:p>
          <a:p>
            <a:r>
              <a:rPr lang="en-US" dirty="0" smtClean="0"/>
              <a:t>Low densities</a:t>
            </a:r>
          </a:p>
          <a:p>
            <a:pPr lvl="1"/>
            <a:r>
              <a:rPr lang="en-US" dirty="0" smtClean="0"/>
              <a:t>All </a:t>
            </a:r>
            <a:r>
              <a:rPr lang="en-US" dirty="0" err="1"/>
              <a:t>K</a:t>
            </a:r>
            <a:r>
              <a:rPr lang="en-US" baseline="-25000" dirty="0" err="1"/>
              <a:t>eq</a:t>
            </a:r>
            <a:r>
              <a:rPr lang="en-US" dirty="0"/>
              <a:t>(</a:t>
            </a:r>
            <a:r>
              <a:rPr lang="el-GR" dirty="0"/>
              <a:t>α</a:t>
            </a:r>
            <a:r>
              <a:rPr lang="en-US" dirty="0" smtClean="0"/>
              <a:t>) converge to ideal gas</a:t>
            </a:r>
          </a:p>
          <a:p>
            <a:pPr lvl="1"/>
            <a:r>
              <a:rPr lang="en-US" dirty="0" smtClean="0"/>
              <a:t>They are below experimental data which result from the very late stages of the reaction </a:t>
            </a:r>
          </a:p>
          <a:p>
            <a:r>
              <a:rPr lang="en-US" dirty="0" smtClean="0"/>
              <a:t>Models that treat all light particles are generally within error bars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18205" y="6017352"/>
            <a:ext cx="309725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Phys</a:t>
            </a:r>
            <a:r>
              <a:rPr lang="en-US" dirty="0"/>
              <a:t>. Rev. C </a:t>
            </a:r>
            <a:r>
              <a:rPr lang="en-US" b="1" dirty="0" smtClean="0"/>
              <a:t>91</a:t>
            </a:r>
            <a:r>
              <a:rPr lang="en-US" dirty="0"/>
              <a:t>, 045805 (2015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70443" y="1099267"/>
            <a:ext cx="522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/>
              <a:t>4</a:t>
            </a:r>
            <a:r>
              <a:rPr lang="en-US" dirty="0" smtClean="0"/>
              <a:t>He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705970" y="109926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75779" y="3872455"/>
            <a:ext cx="522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/>
              <a:t>3</a:t>
            </a:r>
            <a:r>
              <a:rPr lang="en-US" dirty="0" smtClean="0"/>
              <a:t>He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750854" y="3831777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304015" y="1049572"/>
            <a:ext cx="189328" cy="142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961076" y="1060174"/>
            <a:ext cx="189328" cy="142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113476" y="1212574"/>
            <a:ext cx="189328" cy="142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961076" y="3806744"/>
            <a:ext cx="189328" cy="142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297964" y="3816425"/>
            <a:ext cx="189328" cy="142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1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 err="1" smtClean="0"/>
              <a:t>Isoscaling</a:t>
            </a:r>
            <a:r>
              <a:rPr lang="en-US" dirty="0" smtClean="0"/>
              <a:t> parameters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89909" y="5553950"/>
            <a:ext cx="7339054" cy="130404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T, </a:t>
            </a:r>
            <a:r>
              <a:rPr lang="el-GR" dirty="0" smtClean="0"/>
              <a:t>ρ</a:t>
            </a:r>
            <a:r>
              <a:rPr lang="en-US" dirty="0" smtClean="0"/>
              <a:t> increase with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surf</a:t>
            </a:r>
            <a:endParaRPr lang="en-US" baseline="-25000" dirty="0" smtClean="0"/>
          </a:p>
          <a:p>
            <a:r>
              <a:rPr lang="en-US" dirty="0" smtClean="0"/>
              <a:t>Decrease in α with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surf</a:t>
            </a:r>
            <a:endParaRPr lang="en-US" baseline="-25000" dirty="0" smtClean="0"/>
          </a:p>
          <a:p>
            <a:r>
              <a:rPr lang="en-US" dirty="0" err="1" smtClean="0"/>
              <a:t>F</a:t>
            </a:r>
            <a:r>
              <a:rPr lang="en-US" baseline="-25000" dirty="0" err="1" smtClean="0"/>
              <a:t>sym</a:t>
            </a:r>
            <a:r>
              <a:rPr lang="en-US" dirty="0" smtClean="0"/>
              <a:t> extracted for light particles (liquid)</a:t>
            </a:r>
            <a:endParaRPr lang="en-US" baseline="-25000" dirty="0" smtClean="0"/>
          </a:p>
          <a:p>
            <a:endParaRPr lang="en-US" baseline="-25000" dirty="0"/>
          </a:p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81951" y="4366677"/>
                <a:ext cx="3034960" cy="8244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𝟒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𝒔𝒚𝒎</m:t>
                              </m:r>
                            </m:sub>
                          </m:sSub>
                        </m:num>
                        <m:den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𝑻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1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1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b="1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/>
                                              <a:ea typeface="Cambria Math"/>
                                            </a:rPr>
                                            <m:t>𝒁</m:t>
                                          </m:r>
                                        </m:e>
                                        <m:sub>
                                          <m:r>
                                            <a:rPr lang="en-US" b="1" i="1">
                                              <a:latin typeface="Cambria Math"/>
                                              <a:ea typeface="Cambria Math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b="1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/>
                                              <a:ea typeface="Cambria Math"/>
                                            </a:rPr>
                                            <m:t>𝑨</m:t>
                                          </m:r>
                                        </m:e>
                                        <m:sub>
                                          <m:r>
                                            <a:rPr lang="en-US" b="1" i="1">
                                              <a:latin typeface="Cambria Math"/>
                                              <a:ea typeface="Cambria Math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1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1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b="1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/>
                                              <a:ea typeface="Cambria Math"/>
                                            </a:rPr>
                                            <m:t>𝒁</m:t>
                                          </m:r>
                                        </m:e>
                                        <m:sub>
                                          <m:r>
                                            <a:rPr lang="en-US" b="1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𝟐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b="1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/>
                                              <a:ea typeface="Cambria Math"/>
                                            </a:rPr>
                                            <m:t>𝑨</m:t>
                                          </m:r>
                                        </m:e>
                                        <m:sub>
                                          <m:r>
                                            <a:rPr lang="en-US" b="1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𝟐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51" y="4366677"/>
                <a:ext cx="3034960" cy="82445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293162" y="2643599"/>
                <a:ext cx="1659300" cy="6562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𝒀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𝒀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𝑪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𝒆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𝑵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𝜷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𝒁</m:t>
                          </m:r>
                        </m:sup>
                      </m:sSup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162" y="2643599"/>
                <a:ext cx="1659300" cy="65620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0" y="1627259"/>
                <a:ext cx="3467231" cy="8834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𝑻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𝑯𝑯𝒆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𝟏𝟒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.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𝒍𝒏</m:t>
                          </m:r>
                          <m:d>
                            <m:d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𝟗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/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𝟖</m:t>
                                  </m:r>
                                </m:e>
                              </m:rad>
                              <m:d>
                                <m:dPr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𝟏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.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𝟓𝟗</m:t>
                                  </m:r>
                                  <m:sSub>
                                    <m:sSubPr>
                                      <m:ctrlPr>
                                        <a:rPr lang="en-US" b="1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𝑹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b="1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 smtClean="0">
                                              <a:latin typeface="Cambria Math"/>
                                            </a:rPr>
                                            <m:t>𝒗</m:t>
                                          </m:r>
                                        </m:e>
                                        <m:sub>
                                          <m:r>
                                            <a:rPr lang="en-US" b="1" i="1" smtClean="0">
                                              <a:latin typeface="Cambria Math"/>
                                            </a:rPr>
                                            <m:t>𝒔𝒖𝒓𝒇</m:t>
                                          </m:r>
                                        </m:sub>
                                      </m:sSub>
                                    </m:sub>
                                  </m:sSub>
                                </m:e>
                              </m:d>
                            </m:e>
                          </m:d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627259"/>
                <a:ext cx="3467231" cy="88344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05"/>
          <a:stretch/>
        </p:blipFill>
        <p:spPr>
          <a:xfrm>
            <a:off x="3420928" y="683812"/>
            <a:ext cx="4552754" cy="481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5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643" y="183954"/>
            <a:ext cx="8229600" cy="5793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Symmetry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428" y="4284834"/>
            <a:ext cx="8229600" cy="227466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Symmetry Free Energy</a:t>
            </a:r>
          </a:p>
          <a:p>
            <a:pPr lvl="1"/>
            <a:r>
              <a:rPr lang="en-US" dirty="0" smtClean="0"/>
              <a:t>T is changing as </a:t>
            </a:r>
            <a:r>
              <a:rPr lang="el-GR" dirty="0" smtClean="0"/>
              <a:t>ρ</a:t>
            </a:r>
            <a:r>
              <a:rPr lang="en-US" dirty="0" smtClean="0"/>
              <a:t> increases</a:t>
            </a:r>
          </a:p>
          <a:p>
            <a:pPr lvl="1"/>
            <a:r>
              <a:rPr lang="en-US" dirty="0" smtClean="0"/>
              <a:t>Isotherms of QS calculation that includes in-medium modifications to cluster binding energies</a:t>
            </a:r>
          </a:p>
          <a:p>
            <a:r>
              <a:rPr lang="en-US" dirty="0" smtClean="0"/>
              <a:t>Entropy calculation (QS approach)</a:t>
            </a:r>
          </a:p>
          <a:p>
            <a:r>
              <a:rPr lang="en-US" dirty="0" smtClean="0"/>
              <a:t>Symmetry energy (</a:t>
            </a:r>
            <a:r>
              <a:rPr lang="en-US" dirty="0" err="1" smtClean="0"/>
              <a:t>E</a:t>
            </a:r>
            <a:r>
              <a:rPr lang="en-US" baseline="-25000" dirty="0" err="1" smtClean="0"/>
              <a:t>sym</a:t>
            </a:r>
            <a:r>
              <a:rPr lang="en-US" dirty="0" smtClean="0"/>
              <a:t> = </a:t>
            </a:r>
            <a:r>
              <a:rPr lang="en-US" dirty="0" err="1"/>
              <a:t>F</a:t>
            </a:r>
            <a:r>
              <a:rPr lang="en-US" baseline="-25000" dirty="0" err="1" smtClean="0"/>
              <a:t>sym</a:t>
            </a:r>
            <a:r>
              <a:rPr lang="en-US" dirty="0" smtClean="0"/>
              <a:t> + </a:t>
            </a:r>
            <a:r>
              <a:rPr lang="en-US" dirty="0" err="1" smtClean="0"/>
              <a:t>T∙S</a:t>
            </a:r>
            <a:r>
              <a:rPr lang="en-US" baseline="-25000" dirty="0" err="1" smtClean="0"/>
              <a:t>sym</a:t>
            </a:r>
            <a:r>
              <a:rPr lang="en-US" dirty="0" smtClean="0"/>
              <a:t>)</a:t>
            </a:r>
            <a:endParaRPr lang="en-US" baseline="-25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2" r="6286"/>
          <a:stretch/>
        </p:blipFill>
        <p:spPr>
          <a:xfrm>
            <a:off x="34637" y="1279397"/>
            <a:ext cx="3013363" cy="28855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4" r="6718"/>
          <a:stretch/>
        </p:blipFill>
        <p:spPr>
          <a:xfrm>
            <a:off x="6139561" y="1301696"/>
            <a:ext cx="3004439" cy="28655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" t="8929" r="5436" b="-1204"/>
          <a:stretch/>
        </p:blipFill>
        <p:spPr>
          <a:xfrm>
            <a:off x="3124200" y="1301696"/>
            <a:ext cx="3074551" cy="29116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83557" y="1042449"/>
            <a:ext cx="28151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S. </a:t>
            </a:r>
            <a:r>
              <a:rPr lang="en-US" sz="1100" dirty="0" err="1" smtClean="0"/>
              <a:t>Typel</a:t>
            </a:r>
            <a:r>
              <a:rPr lang="en-US" sz="1100" dirty="0" smtClean="0"/>
              <a:t> </a:t>
            </a:r>
            <a:r>
              <a:rPr lang="en-US" sz="1100" i="1" dirty="0" smtClean="0"/>
              <a:t>et al</a:t>
            </a:r>
            <a:r>
              <a:rPr lang="en-US" sz="1100" dirty="0" smtClean="0"/>
              <a:t>., Phys. Rev. C </a:t>
            </a:r>
            <a:r>
              <a:rPr lang="en-US" sz="1100" b="1" dirty="0" smtClean="0"/>
              <a:t>81</a:t>
            </a:r>
            <a:r>
              <a:rPr lang="en-US" sz="1100" dirty="0" smtClean="0"/>
              <a:t>, 015803 (2010).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27944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6378"/>
          </a:xfrm>
        </p:spPr>
        <p:txBody>
          <a:bodyPr>
            <a:normAutofit/>
          </a:bodyPr>
          <a:lstStyle/>
          <a:p>
            <a:r>
              <a:rPr lang="en-US" dirty="0" smtClean="0"/>
              <a:t>Comparison with QS and RMF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329" y="4868151"/>
            <a:ext cx="8550536" cy="147921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QS model shows better agreement with data.</a:t>
            </a:r>
          </a:p>
          <a:p>
            <a:r>
              <a:rPr lang="en-US" dirty="0"/>
              <a:t>M</a:t>
            </a:r>
            <a:r>
              <a:rPr lang="en-US" dirty="0" smtClean="0"/>
              <a:t>edium-dependent </a:t>
            </a:r>
            <a:r>
              <a:rPr lang="en-US" dirty="0"/>
              <a:t>cluster </a:t>
            </a:r>
            <a:r>
              <a:rPr lang="en-US" dirty="0" smtClean="0"/>
              <a:t>formation necessary ingredient in </a:t>
            </a:r>
            <a:r>
              <a:rPr lang="en-US" dirty="0"/>
              <a:t>theoretical models </a:t>
            </a:r>
            <a:r>
              <a:rPr lang="en-US" dirty="0" smtClean="0"/>
              <a:t>reproduce low-density </a:t>
            </a:r>
            <a:r>
              <a:rPr lang="en-US" dirty="0"/>
              <a:t>dependence of the symmetry energy </a:t>
            </a:r>
            <a:r>
              <a:rPr lang="en-US" dirty="0" smtClean="0"/>
              <a:t>observed </a:t>
            </a:r>
            <a:r>
              <a:rPr lang="en-US" dirty="0"/>
              <a:t>in experiments.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0" b="1951"/>
          <a:stretch/>
        </p:blipFill>
        <p:spPr>
          <a:xfrm>
            <a:off x="5868658" y="875731"/>
            <a:ext cx="3148342" cy="31162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04775" y="4049955"/>
            <a:ext cx="184121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EJPA </a:t>
            </a:r>
            <a:r>
              <a:rPr lang="en-US" b="1" dirty="0" smtClean="0"/>
              <a:t>50</a:t>
            </a:r>
            <a:r>
              <a:rPr lang="en-US" dirty="0" smtClean="0"/>
              <a:t> 39 (2014)</a:t>
            </a:r>
            <a:endParaRPr lang="en-US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74" y="817739"/>
            <a:ext cx="5092415" cy="323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08050" y="4107947"/>
            <a:ext cx="234711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PRL </a:t>
            </a:r>
            <a:r>
              <a:rPr lang="en-US" b="1" dirty="0" smtClean="0"/>
              <a:t>104</a:t>
            </a:r>
            <a:r>
              <a:rPr lang="en-US" dirty="0" smtClean="0"/>
              <a:t> 202501 (2010)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42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Symmetry Energy EOS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775" y="1171575"/>
            <a:ext cx="6648450" cy="4514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775" y="1171575"/>
            <a:ext cx="6648450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21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7912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Low Density Nuclear Matter</a:t>
                </a:r>
              </a:p>
              <a:p>
                <a:pPr lvl="1"/>
                <a:r>
                  <a:rPr lang="en-US" dirty="0" smtClean="0"/>
                  <a:t>Coalescense analysis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0.003&lt;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𝜌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&lt;0.03</m:t>
                    </m:r>
                  </m:oMath>
                </a14:m>
                <a:r>
                  <a:rPr lang="en-US" dirty="0" smtClean="0"/>
                  <a:t> is sampled</a:t>
                </a:r>
              </a:p>
              <a:p>
                <a:r>
                  <a:rPr lang="en-US" dirty="0" smtClean="0"/>
                  <a:t>Equilibrium </a:t>
                </a:r>
                <a:r>
                  <a:rPr lang="en-US" dirty="0" smtClean="0"/>
                  <a:t>constants</a:t>
                </a:r>
              </a:p>
              <a:p>
                <a:pPr lvl="1"/>
                <a:r>
                  <a:rPr lang="en-US" dirty="0" smtClean="0"/>
                  <a:t>Constraints on model calculations</a:t>
                </a:r>
              </a:p>
              <a:p>
                <a:pPr lvl="1"/>
                <a:r>
                  <a:rPr lang="en-US" dirty="0" smtClean="0"/>
                  <a:t>Models that treat in-medium effects fit the data </a:t>
                </a:r>
                <a:r>
                  <a:rPr lang="en-US" dirty="0" smtClean="0"/>
                  <a:t>better</a:t>
                </a:r>
              </a:p>
              <a:p>
                <a:pPr lvl="1"/>
                <a:r>
                  <a:rPr lang="en-US" dirty="0" smtClean="0"/>
                  <a:t>Soft EOS is suggested</a:t>
                </a:r>
                <a:endParaRPr lang="en-US" dirty="0" smtClean="0"/>
              </a:p>
              <a:p>
                <a:r>
                  <a:rPr lang="en-US" dirty="0" smtClean="0"/>
                  <a:t>Density dependence of </a:t>
                </a:r>
                <a:r>
                  <a:rPr lang="en-US" dirty="0" smtClean="0"/>
                  <a:t>symmetry energy at low density</a:t>
                </a:r>
              </a:p>
              <a:p>
                <a:pPr lvl="1"/>
                <a:r>
                  <a:rPr lang="en-US" dirty="0" smtClean="0"/>
                  <a:t>Symmetry free energy → Symmetry Energy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Models that treat clusters properly (Quantum Statistical) describe data</a:t>
                </a:r>
              </a:p>
              <a:p>
                <a:pPr lvl="1"/>
                <a:r>
                  <a:rPr lang="en-US" dirty="0" smtClean="0"/>
                  <a:t>Account for in-medium effects</a:t>
                </a: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791200"/>
              </a:xfrm>
              <a:blipFill rotWithShape="1">
                <a:blip r:embed="rId2"/>
                <a:stretch>
                  <a:fillRect l="-1481" t="-2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803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Explore isospin degree of freedom of different quantities on the density dependence at low densities.</a:t>
            </a:r>
          </a:p>
          <a:p>
            <a:r>
              <a:rPr lang="en-US" dirty="0"/>
              <a:t>Light ION Guide at TAMU Cyclotron being commissioned.</a:t>
            </a:r>
          </a:p>
          <a:p>
            <a:r>
              <a:rPr lang="en-US" dirty="0"/>
              <a:t>Use RIB with Upgraded NIMROD to explore dependencies on </a:t>
            </a:r>
            <a:r>
              <a:rPr lang="en-US" dirty="0" err="1"/>
              <a:t>y</a:t>
            </a:r>
            <a:r>
              <a:rPr lang="en-US" baseline="-25000" dirty="0" err="1"/>
              <a:t>p</a:t>
            </a:r>
            <a:r>
              <a:rPr lang="en-US" baseline="-25000" dirty="0"/>
              <a:t> </a:t>
            </a:r>
            <a:endParaRPr lang="en-US" dirty="0"/>
          </a:p>
          <a:p>
            <a:pPr lvl="1"/>
            <a:r>
              <a:rPr lang="en-US" dirty="0"/>
              <a:t>Should be able to reach 0.39 &lt; </a:t>
            </a:r>
            <a:r>
              <a:rPr lang="en-US" dirty="0" err="1"/>
              <a:t>y</a:t>
            </a:r>
            <a:r>
              <a:rPr lang="en-US" baseline="-25000" dirty="0" err="1"/>
              <a:t>p</a:t>
            </a:r>
            <a:r>
              <a:rPr lang="en-US" dirty="0"/>
              <a:t> &lt; </a:t>
            </a:r>
            <a:r>
              <a:rPr lang="en-US" dirty="0" smtClean="0"/>
              <a:t>0.46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69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Collaborators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2057400"/>
            <a:ext cx="8220392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L. Qin, K. Hagel, R. Wada, J. B. </a:t>
            </a:r>
            <a:r>
              <a:rPr lang="en-US" sz="2800" dirty="0" err="1"/>
              <a:t>Natowitz</a:t>
            </a:r>
            <a:r>
              <a:rPr lang="en-US" sz="2800" dirty="0"/>
              <a:t>, S. </a:t>
            </a:r>
            <a:r>
              <a:rPr lang="en-US" sz="2800" dirty="0" err="1"/>
              <a:t>Shlomo</a:t>
            </a:r>
            <a:r>
              <a:rPr lang="en-US" sz="2800" dirty="0"/>
              <a:t>, </a:t>
            </a:r>
            <a:endParaRPr lang="en-US" sz="2800" dirty="0" smtClean="0"/>
          </a:p>
          <a:p>
            <a:pPr marL="514350" indent="-514350">
              <a:buAutoNum type="alphaUcPeriod"/>
            </a:pPr>
            <a:r>
              <a:rPr lang="en-US" sz="2800" dirty="0" err="1" smtClean="0"/>
              <a:t>Bonasera</a:t>
            </a:r>
            <a:r>
              <a:rPr lang="en-US" sz="2800" dirty="0"/>
              <a:t>, G. </a:t>
            </a:r>
            <a:r>
              <a:rPr lang="en-US" sz="2800" dirty="0" err="1"/>
              <a:t>Röpke</a:t>
            </a:r>
            <a:r>
              <a:rPr lang="en-US" sz="2800" dirty="0"/>
              <a:t>, </a:t>
            </a:r>
            <a:r>
              <a:rPr lang="en-US" sz="2800" dirty="0" smtClean="0"/>
              <a:t>S</a:t>
            </a:r>
            <a:r>
              <a:rPr lang="en-US" sz="2800" dirty="0"/>
              <a:t>. </a:t>
            </a:r>
            <a:r>
              <a:rPr lang="en-US" sz="2800" dirty="0" err="1"/>
              <a:t>Typel</a:t>
            </a:r>
            <a:r>
              <a:rPr lang="en-US" sz="2800" dirty="0"/>
              <a:t>, Z. Chen, M. Huang, </a:t>
            </a:r>
            <a:endParaRPr lang="en-US" sz="2800" dirty="0" smtClean="0"/>
          </a:p>
          <a:p>
            <a:r>
              <a:rPr lang="en-US" sz="2800" dirty="0" smtClean="0"/>
              <a:t>J. Wang</a:t>
            </a:r>
            <a:r>
              <a:rPr lang="en-US" sz="2800" dirty="0"/>
              <a:t>, H. </a:t>
            </a:r>
            <a:r>
              <a:rPr lang="en-US" sz="2800" dirty="0" err="1"/>
              <a:t>Zheng</a:t>
            </a:r>
            <a:r>
              <a:rPr lang="en-US" sz="2800" dirty="0"/>
              <a:t>, S. Kowalski, M. </a:t>
            </a:r>
            <a:r>
              <a:rPr lang="en-US" sz="2800" dirty="0" err="1"/>
              <a:t>Barbui</a:t>
            </a:r>
            <a:r>
              <a:rPr lang="en-US" sz="2800" dirty="0"/>
              <a:t>, </a:t>
            </a:r>
            <a:endParaRPr lang="en-US" sz="2800" dirty="0" smtClean="0"/>
          </a:p>
          <a:p>
            <a:r>
              <a:rPr lang="en-US" sz="2800" dirty="0" smtClean="0"/>
              <a:t>M</a:t>
            </a:r>
            <a:r>
              <a:rPr lang="en-US" sz="2800" dirty="0"/>
              <a:t>. R. D. Rodrigues, K. Schmidt, D. </a:t>
            </a:r>
            <a:r>
              <a:rPr lang="en-US" sz="2800" dirty="0" err="1"/>
              <a:t>Fabris</a:t>
            </a:r>
            <a:r>
              <a:rPr lang="en-US" sz="2800" dirty="0"/>
              <a:t>, M. </a:t>
            </a:r>
            <a:r>
              <a:rPr lang="en-US" sz="2800" dirty="0" err="1"/>
              <a:t>Lunardon</a:t>
            </a:r>
            <a:r>
              <a:rPr lang="en-US" sz="2800" dirty="0"/>
              <a:t>, </a:t>
            </a:r>
            <a:endParaRPr lang="en-US" sz="2800" dirty="0" smtClean="0"/>
          </a:p>
          <a:p>
            <a:r>
              <a:rPr lang="en-US" sz="2800" dirty="0" smtClean="0"/>
              <a:t>S</a:t>
            </a:r>
            <a:r>
              <a:rPr lang="en-US" sz="2800" dirty="0"/>
              <a:t>. </a:t>
            </a:r>
            <a:r>
              <a:rPr lang="en-US" sz="2800" dirty="0" err="1"/>
              <a:t>Moretto</a:t>
            </a:r>
            <a:r>
              <a:rPr lang="en-US" sz="2800" dirty="0"/>
              <a:t>, G. </a:t>
            </a:r>
            <a:r>
              <a:rPr lang="en-US" sz="2800" dirty="0" err="1"/>
              <a:t>Nebbia</a:t>
            </a:r>
            <a:r>
              <a:rPr lang="en-US" sz="2800" dirty="0"/>
              <a:t>, </a:t>
            </a:r>
            <a:r>
              <a:rPr lang="en-US" sz="2800" dirty="0" smtClean="0"/>
              <a:t>S</a:t>
            </a:r>
            <a:r>
              <a:rPr lang="en-US" sz="2800" dirty="0"/>
              <a:t>. </a:t>
            </a:r>
            <a:r>
              <a:rPr lang="en-US" sz="2800" dirty="0" err="1"/>
              <a:t>Pesente</a:t>
            </a:r>
            <a:r>
              <a:rPr lang="en-US" sz="2800" dirty="0"/>
              <a:t>, V. </a:t>
            </a:r>
            <a:r>
              <a:rPr lang="en-US" sz="2800" dirty="0" err="1"/>
              <a:t>Rizzi</a:t>
            </a:r>
            <a:r>
              <a:rPr lang="en-US" sz="2800" dirty="0"/>
              <a:t>, G. </a:t>
            </a:r>
            <a:r>
              <a:rPr lang="en-US" sz="2800" dirty="0" err="1"/>
              <a:t>Viesti</a:t>
            </a:r>
            <a:r>
              <a:rPr lang="en-US" sz="2800" dirty="0"/>
              <a:t>, </a:t>
            </a:r>
            <a:endParaRPr lang="en-US" sz="2800" dirty="0" smtClean="0"/>
          </a:p>
          <a:p>
            <a:r>
              <a:rPr lang="en-US" sz="2800" dirty="0" smtClean="0"/>
              <a:t>M</a:t>
            </a:r>
            <a:r>
              <a:rPr lang="en-US" sz="2800" dirty="0"/>
              <a:t>. </a:t>
            </a:r>
            <a:r>
              <a:rPr lang="en-US" sz="2800" dirty="0" err="1"/>
              <a:t>Cinausero</a:t>
            </a:r>
            <a:r>
              <a:rPr lang="en-US" sz="2800" dirty="0"/>
              <a:t>, G. </a:t>
            </a:r>
            <a:r>
              <a:rPr lang="en-US" sz="2800" dirty="0" err="1"/>
              <a:t>Prete</a:t>
            </a:r>
            <a:r>
              <a:rPr lang="en-US" sz="2800" dirty="0"/>
              <a:t>, T. </a:t>
            </a:r>
            <a:r>
              <a:rPr lang="en-US" sz="2800" dirty="0" err="1"/>
              <a:t>Keutgen</a:t>
            </a:r>
            <a:r>
              <a:rPr lang="en-US" sz="2800" dirty="0"/>
              <a:t>, Y. El </a:t>
            </a:r>
            <a:r>
              <a:rPr lang="en-US" sz="2800" dirty="0" err="1"/>
              <a:t>Masri</a:t>
            </a:r>
            <a:r>
              <a:rPr lang="en-US" sz="2800" dirty="0"/>
              <a:t>, </a:t>
            </a:r>
            <a:endParaRPr lang="en-US" sz="2800" dirty="0" smtClean="0"/>
          </a:p>
          <a:p>
            <a:r>
              <a:rPr lang="en-US" sz="2800" dirty="0" smtClean="0"/>
              <a:t>Z</a:t>
            </a:r>
            <a:r>
              <a:rPr lang="en-US" sz="2800" dirty="0"/>
              <a:t>. </a:t>
            </a:r>
            <a:r>
              <a:rPr lang="en-US" sz="2800" dirty="0" err="1"/>
              <a:t>Majka</a:t>
            </a:r>
            <a:r>
              <a:rPr lang="en-US" sz="2800" dirty="0"/>
              <a:t>, and Y. G. Ma, </a:t>
            </a:r>
          </a:p>
        </p:txBody>
      </p:sp>
    </p:spTree>
    <p:extLst>
      <p:ext uri="{BB962C8B-B14F-4D97-AF65-F5344CB8AC3E}">
        <p14:creationId xmlns:p14="http://schemas.microsoft.com/office/powerpoint/2010/main" val="206222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696"/>
            <a:ext cx="8229600" cy="807713"/>
          </a:xfrm>
        </p:spPr>
        <p:txBody>
          <a:bodyPr>
            <a:normAutofit/>
          </a:bodyPr>
          <a:lstStyle/>
          <a:p>
            <a:r>
              <a:rPr lang="en-US" dirty="0" smtClean="0"/>
              <a:t>Symmetry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8" y="1193344"/>
            <a:ext cx="8882743" cy="525516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Characterizes the dependence of nuclear binding energy on neutron/proton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asymmetry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Governs phenomenon from nuclear structure to astrophysical processes.</a:t>
            </a:r>
          </a:p>
          <a:p>
            <a:pPr lvl="1"/>
            <a:r>
              <a:rPr lang="en-US" dirty="0"/>
              <a:t>Fundamental ingredient in the investigation of exotic nuclei, heavy-ion collisions and astrophysical phenomena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Fundamental ingredient of the nuclear EOS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Heavy-ion </a:t>
            </a:r>
            <a:r>
              <a:rPr lang="en-US" dirty="0"/>
              <a:t>collisions </a:t>
            </a:r>
            <a:r>
              <a:rPr lang="en-US" dirty="0" smtClean="0"/>
              <a:t>allow the study </a:t>
            </a:r>
            <a:r>
              <a:rPr lang="en-US" dirty="0"/>
              <a:t>the EOS </a:t>
            </a:r>
            <a:r>
              <a:rPr lang="en-US" dirty="0" smtClean="0"/>
              <a:t>of asymmetric </a:t>
            </a:r>
            <a:r>
              <a:rPr lang="en-US" dirty="0"/>
              <a:t>matter under controlled laboratory </a:t>
            </a:r>
            <a:r>
              <a:rPr lang="en-US" dirty="0" smtClean="0"/>
              <a:t>conditions.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363158" y="1840634"/>
                <a:ext cx="4515313" cy="846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𝛿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𝑍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158" y="1840634"/>
                <a:ext cx="4515313" cy="84632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761738" y="2703963"/>
                <a:ext cx="6319359" cy="4982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+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𝑠𝑦𝑚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</m:d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𝑂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738" y="2703963"/>
                <a:ext cx="6319359" cy="498278"/>
              </a:xfrm>
              <a:prstGeom prst="rect">
                <a:avLst/>
              </a:prstGeom>
              <a:blipFill rotWithShape="1">
                <a:blip r:embed="rId3"/>
                <a:stretch>
                  <a:fillRect b="-1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289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17044"/>
          </a:xfrm>
        </p:spPr>
        <p:txBody>
          <a:bodyPr>
            <a:normAutofit/>
          </a:bodyPr>
          <a:lstStyle/>
          <a:p>
            <a:r>
              <a:rPr lang="en-US" dirty="0" smtClean="0"/>
              <a:t>Dependence on Nuclear Density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8641" y="964421"/>
                <a:ext cx="8966718" cy="4203439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Normal density nuclear matter</a:t>
                </a:r>
              </a:p>
              <a:p>
                <a:pPr marL="742950" lvl="2" indent="-342900"/>
                <a:r>
                  <a:rPr lang="en-US" sz="2800" dirty="0"/>
                  <a:t>Symmetry energy results primarily from binding energies of nuclei</a:t>
                </a:r>
                <a:r>
                  <a:rPr lang="en-US" sz="2800" dirty="0" smtClean="0"/>
                  <a:t>.</a:t>
                </a:r>
              </a:p>
              <a:p>
                <a:pPr marL="742950" lvl="2" indent="-342900"/>
                <a:r>
                  <a:rPr lang="en-US" sz="2800" dirty="0" smtClean="0"/>
                  <a:t>Bethe-</a:t>
                </a:r>
                <a:r>
                  <a:rPr lang="en-US" sz="2800" dirty="0" err="1" smtClean="0"/>
                  <a:t>Weizsacher</a:t>
                </a:r>
                <a:r>
                  <a:rPr lang="en-US" sz="2800" dirty="0" smtClean="0"/>
                  <a:t> mass formula </a:t>
                </a:r>
                <a:r>
                  <a:rPr lang="en-US" dirty="0" smtClean="0"/>
                  <a:t>→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,0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28-34 MeV</a:t>
                </a:r>
              </a:p>
              <a:p>
                <a:r>
                  <a:rPr lang="en-US" dirty="0" smtClean="0"/>
                  <a:t>Low density nuclear matter</a:t>
                </a:r>
              </a:p>
              <a:p>
                <a:pPr lvl="1"/>
                <a:r>
                  <a:rPr lang="en-US" dirty="0"/>
                  <a:t>Change resulting from additional binding of symmetric matter due to formation of clusters</a:t>
                </a:r>
                <a:r>
                  <a:rPr lang="en-US" dirty="0" smtClean="0"/>
                  <a:t>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8641" y="964421"/>
                <a:ext cx="8966718" cy="4203439"/>
              </a:xfrm>
              <a:blipFill rotWithShape="1">
                <a:blip r:embed="rId2"/>
                <a:stretch>
                  <a:fillRect l="-1565" t="-1884" r="-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878619" y="4294223"/>
                <a:ext cx="5004190" cy="10665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𝑠𝑦𝑚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𝜌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𝜌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619" y="4294223"/>
                <a:ext cx="5004190" cy="10665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8"/>
          <a:stretch/>
        </p:blipFill>
        <p:spPr>
          <a:xfrm>
            <a:off x="155049" y="1083662"/>
            <a:ext cx="8678850" cy="534332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37037" y="2822713"/>
            <a:ext cx="740313" cy="3026219"/>
          </a:xfrm>
          <a:prstGeom prst="rect">
            <a:avLst/>
          </a:prstGeom>
          <a:solidFill>
            <a:srgbClr val="00B05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22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2358"/>
          </a:xfrm>
        </p:spPr>
        <p:txBody>
          <a:bodyPr/>
          <a:lstStyle/>
          <a:p>
            <a:r>
              <a:rPr lang="en-US" dirty="0" smtClean="0"/>
              <a:t>Low Density Nuclear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289" y="886287"/>
            <a:ext cx="8845421" cy="597171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Correlations and cluster formation are essential and have to be taken into account. </a:t>
            </a:r>
            <a:endParaRPr lang="en-US" dirty="0" smtClean="0"/>
          </a:p>
          <a:p>
            <a:pPr lvl="1"/>
            <a:r>
              <a:rPr lang="en-US" dirty="0" smtClean="0"/>
              <a:t>Cluster formation dominates structure of low density symmetric matter in low temperature limit.</a:t>
            </a:r>
          </a:p>
          <a:p>
            <a:pPr lvl="1"/>
            <a:r>
              <a:rPr lang="en-US" dirty="0"/>
              <a:t>Cluster formation </a:t>
            </a:r>
            <a:r>
              <a:rPr lang="en-US" dirty="0" smtClean="0"/>
              <a:t>increases </a:t>
            </a:r>
            <a:r>
              <a:rPr lang="en-US" dirty="0"/>
              <a:t>the symmetry energy at </a:t>
            </a:r>
            <a:r>
              <a:rPr lang="en-US" dirty="0" smtClean="0"/>
              <a:t>very low densities</a:t>
            </a:r>
          </a:p>
          <a:p>
            <a:pPr lvl="2"/>
            <a:r>
              <a:rPr lang="en-US" dirty="0" smtClean="0"/>
              <a:t> Important in </a:t>
            </a:r>
            <a:r>
              <a:rPr lang="en-US" dirty="0"/>
              <a:t>modeling of core collapse supernovae</a:t>
            </a:r>
            <a:endParaRPr lang="en-US" dirty="0"/>
          </a:p>
          <a:p>
            <a:r>
              <a:rPr lang="en-US" dirty="0"/>
              <a:t>Most of the recently used treatments do not give the correct low-density limit that is governed by cluster formation</a:t>
            </a:r>
          </a:p>
          <a:p>
            <a:pPr lvl="1"/>
            <a:r>
              <a:rPr lang="en-US" dirty="0" smtClean="0"/>
              <a:t>Mean-field </a:t>
            </a:r>
            <a:r>
              <a:rPr lang="en-US" dirty="0"/>
              <a:t>approaches </a:t>
            </a:r>
            <a:r>
              <a:rPr lang="en-US" dirty="0" smtClean="0"/>
              <a:t>cannot describe the </a:t>
            </a:r>
            <a:r>
              <a:rPr lang="en-US" dirty="0"/>
              <a:t>quantum state of matter at low densities because </a:t>
            </a:r>
            <a:r>
              <a:rPr lang="en-US" dirty="0" smtClean="0"/>
              <a:t>correlations </a:t>
            </a:r>
            <a:r>
              <a:rPr lang="en-US" dirty="0"/>
              <a:t>are neglected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Skyrme interaction</a:t>
            </a:r>
          </a:p>
          <a:p>
            <a:pPr lvl="2"/>
            <a:r>
              <a:rPr lang="en-US" dirty="0" smtClean="0"/>
              <a:t>Relativistic mean-field (RMF) approximation</a:t>
            </a:r>
          </a:p>
          <a:p>
            <a:pPr lvl="1"/>
            <a:r>
              <a:rPr lang="en-US" dirty="0" smtClean="0"/>
              <a:t>Fail to give correct low temperature low density limit</a:t>
            </a:r>
          </a:p>
          <a:p>
            <a:pPr lvl="1"/>
            <a:r>
              <a:rPr lang="en-US" dirty="0" smtClean="0"/>
              <a:t>Correct low density limit recovered only if formation of clusters properly accounted for.</a:t>
            </a:r>
          </a:p>
          <a:p>
            <a:pPr lvl="2"/>
            <a:r>
              <a:rPr lang="en-US" dirty="0" smtClean="0"/>
              <a:t>Quantum Statistical models that include in-medium effects</a:t>
            </a:r>
          </a:p>
          <a:p>
            <a:pPr lvl="2"/>
            <a:r>
              <a:rPr lang="en-US" dirty="0" smtClean="0"/>
              <a:t>Include clusters in a virial expansion.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86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633068" y="4077"/>
            <a:ext cx="7381847" cy="6853923"/>
            <a:chOff x="2105641" y="2521898"/>
            <a:chExt cx="4336102" cy="4336102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5641" y="2521898"/>
              <a:ext cx="4336102" cy="4336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2105641" y="2561025"/>
              <a:ext cx="3385400" cy="4936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Crab Nebula, HST Image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636773" y="4737972"/>
            <a:ext cx="4366422" cy="1989660"/>
            <a:chOff x="350333" y="3043451"/>
            <a:chExt cx="6839696" cy="3116663"/>
          </a:xfrm>
        </p:grpSpPr>
        <p:sp>
          <p:nvSpPr>
            <p:cNvPr id="6" name="Freeform 5"/>
            <p:cNvSpPr/>
            <p:nvPr/>
          </p:nvSpPr>
          <p:spPr>
            <a:xfrm>
              <a:off x="2977339" y="4008115"/>
              <a:ext cx="1545765" cy="764771"/>
            </a:xfrm>
            <a:custGeom>
              <a:avLst/>
              <a:gdLst>
                <a:gd name="connsiteX0" fmla="*/ 4301 w 1545765"/>
                <a:gd name="connsiteY0" fmla="*/ 44335 h 764771"/>
                <a:gd name="connsiteX1" fmla="*/ 15385 w 1545765"/>
                <a:gd name="connsiteY1" fmla="*/ 149629 h 764771"/>
                <a:gd name="connsiteX2" fmla="*/ 48636 w 1545765"/>
                <a:gd name="connsiteY2" fmla="*/ 210589 h 764771"/>
                <a:gd name="connsiteX3" fmla="*/ 70803 w 1545765"/>
                <a:gd name="connsiteY3" fmla="*/ 232756 h 764771"/>
                <a:gd name="connsiteX4" fmla="*/ 87428 w 1545765"/>
                <a:gd name="connsiteY4" fmla="*/ 254924 h 764771"/>
                <a:gd name="connsiteX5" fmla="*/ 126221 w 1545765"/>
                <a:gd name="connsiteY5" fmla="*/ 282633 h 764771"/>
                <a:gd name="connsiteX6" fmla="*/ 176097 w 1545765"/>
                <a:gd name="connsiteY6" fmla="*/ 326967 h 764771"/>
                <a:gd name="connsiteX7" fmla="*/ 214890 w 1545765"/>
                <a:gd name="connsiteY7" fmla="*/ 354676 h 764771"/>
                <a:gd name="connsiteX8" fmla="*/ 253683 w 1545765"/>
                <a:gd name="connsiteY8" fmla="*/ 393469 h 764771"/>
                <a:gd name="connsiteX9" fmla="*/ 298017 w 1545765"/>
                <a:gd name="connsiteY9" fmla="*/ 421178 h 764771"/>
                <a:gd name="connsiteX10" fmla="*/ 314643 w 1545765"/>
                <a:gd name="connsiteY10" fmla="*/ 437804 h 764771"/>
                <a:gd name="connsiteX11" fmla="*/ 336810 w 1545765"/>
                <a:gd name="connsiteY11" fmla="*/ 448887 h 764771"/>
                <a:gd name="connsiteX12" fmla="*/ 381145 w 1545765"/>
                <a:gd name="connsiteY12" fmla="*/ 487680 h 764771"/>
                <a:gd name="connsiteX13" fmla="*/ 442105 w 1545765"/>
                <a:gd name="connsiteY13" fmla="*/ 515389 h 764771"/>
                <a:gd name="connsiteX14" fmla="*/ 497523 w 1545765"/>
                <a:gd name="connsiteY14" fmla="*/ 548640 h 764771"/>
                <a:gd name="connsiteX15" fmla="*/ 530774 w 1545765"/>
                <a:gd name="connsiteY15" fmla="*/ 559724 h 764771"/>
                <a:gd name="connsiteX16" fmla="*/ 580650 w 1545765"/>
                <a:gd name="connsiteY16" fmla="*/ 587433 h 764771"/>
                <a:gd name="connsiteX17" fmla="*/ 597276 w 1545765"/>
                <a:gd name="connsiteY17" fmla="*/ 592975 h 764771"/>
                <a:gd name="connsiteX18" fmla="*/ 697028 w 1545765"/>
                <a:gd name="connsiteY18" fmla="*/ 609600 h 764771"/>
                <a:gd name="connsiteX19" fmla="*/ 763530 w 1545765"/>
                <a:gd name="connsiteY19" fmla="*/ 620684 h 764771"/>
                <a:gd name="connsiteX20" fmla="*/ 785697 w 1545765"/>
                <a:gd name="connsiteY20" fmla="*/ 626226 h 764771"/>
                <a:gd name="connsiteX21" fmla="*/ 818948 w 1545765"/>
                <a:gd name="connsiteY21" fmla="*/ 631767 h 764771"/>
                <a:gd name="connsiteX22" fmla="*/ 841116 w 1545765"/>
                <a:gd name="connsiteY22" fmla="*/ 637309 h 764771"/>
                <a:gd name="connsiteX23" fmla="*/ 868825 w 1545765"/>
                <a:gd name="connsiteY23" fmla="*/ 648393 h 764771"/>
                <a:gd name="connsiteX24" fmla="*/ 1096039 w 1545765"/>
                <a:gd name="connsiteY24" fmla="*/ 670560 h 764771"/>
                <a:gd name="connsiteX25" fmla="*/ 1145916 w 1545765"/>
                <a:gd name="connsiteY25" fmla="*/ 681644 h 764771"/>
                <a:gd name="connsiteX26" fmla="*/ 1256752 w 1545765"/>
                <a:gd name="connsiteY26" fmla="*/ 692727 h 764771"/>
                <a:gd name="connsiteX27" fmla="*/ 1312170 w 1545765"/>
                <a:gd name="connsiteY27" fmla="*/ 709353 h 764771"/>
                <a:gd name="connsiteX28" fmla="*/ 1328796 w 1545765"/>
                <a:gd name="connsiteY28" fmla="*/ 720436 h 764771"/>
                <a:gd name="connsiteX29" fmla="*/ 1367588 w 1545765"/>
                <a:gd name="connsiteY29" fmla="*/ 725978 h 764771"/>
                <a:gd name="connsiteX30" fmla="*/ 1395297 w 1545765"/>
                <a:gd name="connsiteY30" fmla="*/ 742604 h 764771"/>
                <a:gd name="connsiteX31" fmla="*/ 1411923 w 1545765"/>
                <a:gd name="connsiteY31" fmla="*/ 753687 h 764771"/>
                <a:gd name="connsiteX32" fmla="*/ 1434090 w 1545765"/>
                <a:gd name="connsiteY32" fmla="*/ 764771 h 764771"/>
                <a:gd name="connsiteX33" fmla="*/ 1528301 w 1545765"/>
                <a:gd name="connsiteY33" fmla="*/ 759229 h 764771"/>
                <a:gd name="connsiteX34" fmla="*/ 1539385 w 1545765"/>
                <a:gd name="connsiteY34" fmla="*/ 698269 h 764771"/>
                <a:gd name="connsiteX35" fmla="*/ 1533843 w 1545765"/>
                <a:gd name="connsiteY35" fmla="*/ 681644 h 764771"/>
                <a:gd name="connsiteX36" fmla="*/ 1528301 w 1545765"/>
                <a:gd name="connsiteY36" fmla="*/ 659476 h 764771"/>
                <a:gd name="connsiteX37" fmla="*/ 1511676 w 1545765"/>
                <a:gd name="connsiteY37" fmla="*/ 637309 h 764771"/>
                <a:gd name="connsiteX38" fmla="*/ 1495050 w 1545765"/>
                <a:gd name="connsiteY38" fmla="*/ 609600 h 764771"/>
                <a:gd name="connsiteX39" fmla="*/ 1472883 w 1545765"/>
                <a:gd name="connsiteY39" fmla="*/ 587433 h 764771"/>
                <a:gd name="connsiteX40" fmla="*/ 1423006 w 1545765"/>
                <a:gd name="connsiteY40" fmla="*/ 526473 h 764771"/>
                <a:gd name="connsiteX41" fmla="*/ 1389756 w 1545765"/>
                <a:gd name="connsiteY41" fmla="*/ 482138 h 764771"/>
                <a:gd name="connsiteX42" fmla="*/ 1373130 w 1545765"/>
                <a:gd name="connsiteY42" fmla="*/ 459971 h 764771"/>
                <a:gd name="connsiteX43" fmla="*/ 1362046 w 1545765"/>
                <a:gd name="connsiteY43" fmla="*/ 443346 h 764771"/>
                <a:gd name="connsiteX44" fmla="*/ 1345421 w 1545765"/>
                <a:gd name="connsiteY44" fmla="*/ 432262 h 764771"/>
                <a:gd name="connsiteX45" fmla="*/ 1334337 w 1545765"/>
                <a:gd name="connsiteY45" fmla="*/ 415636 h 764771"/>
                <a:gd name="connsiteX46" fmla="*/ 1328796 w 1545765"/>
                <a:gd name="connsiteY46" fmla="*/ 399011 h 764771"/>
                <a:gd name="connsiteX47" fmla="*/ 1284461 w 1545765"/>
                <a:gd name="connsiteY47" fmla="*/ 349135 h 764771"/>
                <a:gd name="connsiteX48" fmla="*/ 1267836 w 1545765"/>
                <a:gd name="connsiteY48" fmla="*/ 326967 h 764771"/>
                <a:gd name="connsiteX49" fmla="*/ 1245668 w 1545765"/>
                <a:gd name="connsiteY49" fmla="*/ 310342 h 764771"/>
                <a:gd name="connsiteX50" fmla="*/ 1223501 w 1545765"/>
                <a:gd name="connsiteY50" fmla="*/ 288175 h 764771"/>
                <a:gd name="connsiteX51" fmla="*/ 1184708 w 1545765"/>
                <a:gd name="connsiteY51" fmla="*/ 277091 h 764771"/>
                <a:gd name="connsiteX52" fmla="*/ 1168083 w 1545765"/>
                <a:gd name="connsiteY52" fmla="*/ 271549 h 764771"/>
                <a:gd name="connsiteX53" fmla="*/ 1062788 w 1545765"/>
                <a:gd name="connsiteY53" fmla="*/ 260466 h 764771"/>
                <a:gd name="connsiteX54" fmla="*/ 1012912 w 1545765"/>
                <a:gd name="connsiteY54" fmla="*/ 249382 h 764771"/>
                <a:gd name="connsiteX55" fmla="*/ 979661 w 1545765"/>
                <a:gd name="connsiteY55" fmla="*/ 221673 h 764771"/>
                <a:gd name="connsiteX56" fmla="*/ 940868 w 1545765"/>
                <a:gd name="connsiteY56" fmla="*/ 199506 h 764771"/>
                <a:gd name="connsiteX57" fmla="*/ 918701 w 1545765"/>
                <a:gd name="connsiteY57" fmla="*/ 182880 h 764771"/>
                <a:gd name="connsiteX58" fmla="*/ 885450 w 1545765"/>
                <a:gd name="connsiteY58" fmla="*/ 171796 h 764771"/>
                <a:gd name="connsiteX59" fmla="*/ 857741 w 1545765"/>
                <a:gd name="connsiteY59" fmla="*/ 160713 h 764771"/>
                <a:gd name="connsiteX60" fmla="*/ 824490 w 1545765"/>
                <a:gd name="connsiteY60" fmla="*/ 144087 h 764771"/>
                <a:gd name="connsiteX61" fmla="*/ 757988 w 1545765"/>
                <a:gd name="connsiteY61" fmla="*/ 121920 h 764771"/>
                <a:gd name="connsiteX62" fmla="*/ 735821 w 1545765"/>
                <a:gd name="connsiteY62" fmla="*/ 110836 h 764771"/>
                <a:gd name="connsiteX63" fmla="*/ 708112 w 1545765"/>
                <a:gd name="connsiteY63" fmla="*/ 105295 h 764771"/>
                <a:gd name="connsiteX64" fmla="*/ 685945 w 1545765"/>
                <a:gd name="connsiteY64" fmla="*/ 99753 h 764771"/>
                <a:gd name="connsiteX65" fmla="*/ 658236 w 1545765"/>
                <a:gd name="connsiteY65" fmla="*/ 94211 h 764771"/>
                <a:gd name="connsiteX66" fmla="*/ 608359 w 1545765"/>
                <a:gd name="connsiteY66" fmla="*/ 77586 h 764771"/>
                <a:gd name="connsiteX67" fmla="*/ 591734 w 1545765"/>
                <a:gd name="connsiteY67" fmla="*/ 72044 h 764771"/>
                <a:gd name="connsiteX68" fmla="*/ 558483 w 1545765"/>
                <a:gd name="connsiteY68" fmla="*/ 66502 h 764771"/>
                <a:gd name="connsiteX69" fmla="*/ 480897 w 1545765"/>
                <a:gd name="connsiteY69" fmla="*/ 49876 h 764771"/>
                <a:gd name="connsiteX70" fmla="*/ 408854 w 1545765"/>
                <a:gd name="connsiteY70" fmla="*/ 44335 h 764771"/>
                <a:gd name="connsiteX71" fmla="*/ 381145 w 1545765"/>
                <a:gd name="connsiteY71" fmla="*/ 38793 h 764771"/>
                <a:gd name="connsiteX72" fmla="*/ 364519 w 1545765"/>
                <a:gd name="connsiteY72" fmla="*/ 33251 h 764771"/>
                <a:gd name="connsiteX73" fmla="*/ 336810 w 1545765"/>
                <a:gd name="connsiteY73" fmla="*/ 27709 h 764771"/>
                <a:gd name="connsiteX74" fmla="*/ 309101 w 1545765"/>
                <a:gd name="connsiteY74" fmla="*/ 16626 h 764771"/>
                <a:gd name="connsiteX75" fmla="*/ 281392 w 1545765"/>
                <a:gd name="connsiteY75" fmla="*/ 11084 h 764771"/>
                <a:gd name="connsiteX76" fmla="*/ 225974 w 1545765"/>
                <a:gd name="connsiteY76" fmla="*/ 0 h 764771"/>
                <a:gd name="connsiteX77" fmla="*/ 142846 w 1545765"/>
                <a:gd name="connsiteY77" fmla="*/ 5542 h 764771"/>
                <a:gd name="connsiteX78" fmla="*/ 120679 w 1545765"/>
                <a:gd name="connsiteY78" fmla="*/ 11084 h 764771"/>
                <a:gd name="connsiteX79" fmla="*/ 104054 w 1545765"/>
                <a:gd name="connsiteY79" fmla="*/ 16626 h 764771"/>
                <a:gd name="connsiteX80" fmla="*/ 4301 w 1545765"/>
                <a:gd name="connsiteY80" fmla="*/ 22167 h 764771"/>
                <a:gd name="connsiteX81" fmla="*/ 4301 w 1545765"/>
                <a:gd name="connsiteY81" fmla="*/ 44335 h 76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545765" h="764771">
                  <a:moveTo>
                    <a:pt x="4301" y="44335"/>
                  </a:moveTo>
                  <a:cubicBezTo>
                    <a:pt x="6148" y="65579"/>
                    <a:pt x="4130" y="115864"/>
                    <a:pt x="15385" y="149629"/>
                  </a:cubicBezTo>
                  <a:cubicBezTo>
                    <a:pt x="22240" y="170195"/>
                    <a:pt x="33236" y="195189"/>
                    <a:pt x="48636" y="210589"/>
                  </a:cubicBezTo>
                  <a:cubicBezTo>
                    <a:pt x="56025" y="217978"/>
                    <a:pt x="63922" y="224892"/>
                    <a:pt x="70803" y="232756"/>
                  </a:cubicBezTo>
                  <a:cubicBezTo>
                    <a:pt x="76885" y="239707"/>
                    <a:pt x="80897" y="248393"/>
                    <a:pt x="87428" y="254924"/>
                  </a:cubicBezTo>
                  <a:cubicBezTo>
                    <a:pt x="111742" y="279238"/>
                    <a:pt x="104206" y="263763"/>
                    <a:pt x="126221" y="282633"/>
                  </a:cubicBezTo>
                  <a:cubicBezTo>
                    <a:pt x="182660" y="331010"/>
                    <a:pt x="110902" y="278071"/>
                    <a:pt x="176097" y="326967"/>
                  </a:cubicBezTo>
                  <a:cubicBezTo>
                    <a:pt x="188810" y="336501"/>
                    <a:pt x="202825" y="344334"/>
                    <a:pt x="214890" y="354676"/>
                  </a:cubicBezTo>
                  <a:cubicBezTo>
                    <a:pt x="228775" y="366577"/>
                    <a:pt x="237327" y="385290"/>
                    <a:pt x="253683" y="393469"/>
                  </a:cubicBezTo>
                  <a:cubicBezTo>
                    <a:pt x="276388" y="404822"/>
                    <a:pt x="277875" y="403914"/>
                    <a:pt x="298017" y="421178"/>
                  </a:cubicBezTo>
                  <a:cubicBezTo>
                    <a:pt x="303968" y="426279"/>
                    <a:pt x="308265" y="433249"/>
                    <a:pt x="314643" y="437804"/>
                  </a:cubicBezTo>
                  <a:cubicBezTo>
                    <a:pt x="321365" y="442606"/>
                    <a:pt x="330201" y="443930"/>
                    <a:pt x="336810" y="448887"/>
                  </a:cubicBezTo>
                  <a:cubicBezTo>
                    <a:pt x="352520" y="460669"/>
                    <a:pt x="364963" y="476555"/>
                    <a:pt x="381145" y="487680"/>
                  </a:cubicBezTo>
                  <a:cubicBezTo>
                    <a:pt x="404467" y="503714"/>
                    <a:pt x="419081" y="507714"/>
                    <a:pt x="442105" y="515389"/>
                  </a:cubicBezTo>
                  <a:cubicBezTo>
                    <a:pt x="466452" y="533650"/>
                    <a:pt x="466386" y="535666"/>
                    <a:pt x="497523" y="548640"/>
                  </a:cubicBezTo>
                  <a:cubicBezTo>
                    <a:pt x="508308" y="553134"/>
                    <a:pt x="519989" y="555230"/>
                    <a:pt x="530774" y="559724"/>
                  </a:cubicBezTo>
                  <a:cubicBezTo>
                    <a:pt x="631011" y="601489"/>
                    <a:pt x="520913" y="557564"/>
                    <a:pt x="580650" y="587433"/>
                  </a:cubicBezTo>
                  <a:cubicBezTo>
                    <a:pt x="585875" y="590046"/>
                    <a:pt x="591584" y="591661"/>
                    <a:pt x="597276" y="592975"/>
                  </a:cubicBezTo>
                  <a:cubicBezTo>
                    <a:pt x="646923" y="604432"/>
                    <a:pt x="650109" y="603735"/>
                    <a:pt x="697028" y="609600"/>
                  </a:cubicBezTo>
                  <a:cubicBezTo>
                    <a:pt x="734154" y="621975"/>
                    <a:pt x="694589" y="610077"/>
                    <a:pt x="763530" y="620684"/>
                  </a:cubicBezTo>
                  <a:cubicBezTo>
                    <a:pt x="771058" y="621842"/>
                    <a:pt x="778228" y="624732"/>
                    <a:pt x="785697" y="626226"/>
                  </a:cubicBezTo>
                  <a:cubicBezTo>
                    <a:pt x="796715" y="628430"/>
                    <a:pt x="807930" y="629563"/>
                    <a:pt x="818948" y="631767"/>
                  </a:cubicBezTo>
                  <a:cubicBezTo>
                    <a:pt x="826417" y="633261"/>
                    <a:pt x="833890" y="634900"/>
                    <a:pt x="841116" y="637309"/>
                  </a:cubicBezTo>
                  <a:cubicBezTo>
                    <a:pt x="850553" y="640455"/>
                    <a:pt x="859070" y="646442"/>
                    <a:pt x="868825" y="648393"/>
                  </a:cubicBezTo>
                  <a:cubicBezTo>
                    <a:pt x="969094" y="668447"/>
                    <a:pt x="993257" y="665665"/>
                    <a:pt x="1096039" y="670560"/>
                  </a:cubicBezTo>
                  <a:cubicBezTo>
                    <a:pt x="1109841" y="674011"/>
                    <a:pt x="1132384" y="680020"/>
                    <a:pt x="1145916" y="681644"/>
                  </a:cubicBezTo>
                  <a:cubicBezTo>
                    <a:pt x="1182781" y="686068"/>
                    <a:pt x="1256752" y="692727"/>
                    <a:pt x="1256752" y="692727"/>
                  </a:cubicBezTo>
                  <a:cubicBezTo>
                    <a:pt x="1282712" y="697919"/>
                    <a:pt x="1287865" y="697201"/>
                    <a:pt x="1312170" y="709353"/>
                  </a:cubicBezTo>
                  <a:cubicBezTo>
                    <a:pt x="1318127" y="712332"/>
                    <a:pt x="1322416" y="718522"/>
                    <a:pt x="1328796" y="720436"/>
                  </a:cubicBezTo>
                  <a:cubicBezTo>
                    <a:pt x="1341307" y="724189"/>
                    <a:pt x="1354657" y="724131"/>
                    <a:pt x="1367588" y="725978"/>
                  </a:cubicBezTo>
                  <a:cubicBezTo>
                    <a:pt x="1376824" y="731520"/>
                    <a:pt x="1386163" y="736895"/>
                    <a:pt x="1395297" y="742604"/>
                  </a:cubicBezTo>
                  <a:cubicBezTo>
                    <a:pt x="1400945" y="746134"/>
                    <a:pt x="1406140" y="750383"/>
                    <a:pt x="1411923" y="753687"/>
                  </a:cubicBezTo>
                  <a:cubicBezTo>
                    <a:pt x="1419096" y="757786"/>
                    <a:pt x="1426701" y="761076"/>
                    <a:pt x="1434090" y="764771"/>
                  </a:cubicBezTo>
                  <a:cubicBezTo>
                    <a:pt x="1465494" y="762924"/>
                    <a:pt x="1497454" y="765398"/>
                    <a:pt x="1528301" y="759229"/>
                  </a:cubicBezTo>
                  <a:cubicBezTo>
                    <a:pt x="1557765" y="753336"/>
                    <a:pt x="1541513" y="709972"/>
                    <a:pt x="1539385" y="698269"/>
                  </a:cubicBezTo>
                  <a:cubicBezTo>
                    <a:pt x="1538340" y="692522"/>
                    <a:pt x="1535448" y="687261"/>
                    <a:pt x="1533843" y="681644"/>
                  </a:cubicBezTo>
                  <a:cubicBezTo>
                    <a:pt x="1531750" y="674320"/>
                    <a:pt x="1531707" y="666289"/>
                    <a:pt x="1528301" y="659476"/>
                  </a:cubicBezTo>
                  <a:cubicBezTo>
                    <a:pt x="1524171" y="651215"/>
                    <a:pt x="1516799" y="644994"/>
                    <a:pt x="1511676" y="637309"/>
                  </a:cubicBezTo>
                  <a:cubicBezTo>
                    <a:pt x="1505701" y="628347"/>
                    <a:pt x="1501663" y="618102"/>
                    <a:pt x="1495050" y="609600"/>
                  </a:cubicBezTo>
                  <a:cubicBezTo>
                    <a:pt x="1488634" y="601352"/>
                    <a:pt x="1479411" y="595593"/>
                    <a:pt x="1472883" y="587433"/>
                  </a:cubicBezTo>
                  <a:cubicBezTo>
                    <a:pt x="1414062" y="513906"/>
                    <a:pt x="1488973" y="592438"/>
                    <a:pt x="1423006" y="526473"/>
                  </a:cubicBezTo>
                  <a:cubicBezTo>
                    <a:pt x="1412386" y="494608"/>
                    <a:pt x="1423717" y="520344"/>
                    <a:pt x="1389756" y="482138"/>
                  </a:cubicBezTo>
                  <a:cubicBezTo>
                    <a:pt x="1383620" y="475235"/>
                    <a:pt x="1378499" y="467487"/>
                    <a:pt x="1373130" y="459971"/>
                  </a:cubicBezTo>
                  <a:cubicBezTo>
                    <a:pt x="1369259" y="454551"/>
                    <a:pt x="1366756" y="448056"/>
                    <a:pt x="1362046" y="443346"/>
                  </a:cubicBezTo>
                  <a:cubicBezTo>
                    <a:pt x="1357336" y="438636"/>
                    <a:pt x="1350963" y="435957"/>
                    <a:pt x="1345421" y="432262"/>
                  </a:cubicBezTo>
                  <a:cubicBezTo>
                    <a:pt x="1341726" y="426720"/>
                    <a:pt x="1337316" y="421594"/>
                    <a:pt x="1334337" y="415636"/>
                  </a:cubicBezTo>
                  <a:cubicBezTo>
                    <a:pt x="1331725" y="410411"/>
                    <a:pt x="1331892" y="403964"/>
                    <a:pt x="1328796" y="399011"/>
                  </a:cubicBezTo>
                  <a:cubicBezTo>
                    <a:pt x="1311271" y="370971"/>
                    <a:pt x="1305123" y="372749"/>
                    <a:pt x="1284461" y="349135"/>
                  </a:cubicBezTo>
                  <a:cubicBezTo>
                    <a:pt x="1278379" y="342184"/>
                    <a:pt x="1274367" y="333498"/>
                    <a:pt x="1267836" y="326967"/>
                  </a:cubicBezTo>
                  <a:cubicBezTo>
                    <a:pt x="1261305" y="320436"/>
                    <a:pt x="1252619" y="316424"/>
                    <a:pt x="1245668" y="310342"/>
                  </a:cubicBezTo>
                  <a:cubicBezTo>
                    <a:pt x="1237804" y="303461"/>
                    <a:pt x="1232675" y="293179"/>
                    <a:pt x="1223501" y="288175"/>
                  </a:cubicBezTo>
                  <a:cubicBezTo>
                    <a:pt x="1211695" y="281735"/>
                    <a:pt x="1197589" y="280956"/>
                    <a:pt x="1184708" y="277091"/>
                  </a:cubicBezTo>
                  <a:cubicBezTo>
                    <a:pt x="1179113" y="275412"/>
                    <a:pt x="1173785" y="272816"/>
                    <a:pt x="1168083" y="271549"/>
                  </a:cubicBezTo>
                  <a:cubicBezTo>
                    <a:pt x="1132870" y="263724"/>
                    <a:pt x="1099316" y="263275"/>
                    <a:pt x="1062788" y="260466"/>
                  </a:cubicBezTo>
                  <a:cubicBezTo>
                    <a:pt x="1058763" y="259795"/>
                    <a:pt x="1022008" y="255446"/>
                    <a:pt x="1012912" y="249382"/>
                  </a:cubicBezTo>
                  <a:cubicBezTo>
                    <a:pt x="1000907" y="241379"/>
                    <a:pt x="991049" y="230531"/>
                    <a:pt x="979661" y="221673"/>
                  </a:cubicBezTo>
                  <a:cubicBezTo>
                    <a:pt x="954690" y="202251"/>
                    <a:pt x="970819" y="218225"/>
                    <a:pt x="940868" y="199506"/>
                  </a:cubicBezTo>
                  <a:cubicBezTo>
                    <a:pt x="933036" y="194611"/>
                    <a:pt x="926962" y="187011"/>
                    <a:pt x="918701" y="182880"/>
                  </a:cubicBezTo>
                  <a:cubicBezTo>
                    <a:pt x="908251" y="177655"/>
                    <a:pt x="896430" y="175789"/>
                    <a:pt x="885450" y="171796"/>
                  </a:cubicBezTo>
                  <a:cubicBezTo>
                    <a:pt x="876101" y="168396"/>
                    <a:pt x="866797" y="164829"/>
                    <a:pt x="857741" y="160713"/>
                  </a:cubicBezTo>
                  <a:cubicBezTo>
                    <a:pt x="846460" y="155585"/>
                    <a:pt x="836039" y="148578"/>
                    <a:pt x="824490" y="144087"/>
                  </a:cubicBezTo>
                  <a:cubicBezTo>
                    <a:pt x="802712" y="135618"/>
                    <a:pt x="779867" y="130125"/>
                    <a:pt x="757988" y="121920"/>
                  </a:cubicBezTo>
                  <a:cubicBezTo>
                    <a:pt x="750253" y="119019"/>
                    <a:pt x="743658" y="113448"/>
                    <a:pt x="735821" y="110836"/>
                  </a:cubicBezTo>
                  <a:cubicBezTo>
                    <a:pt x="726885" y="107857"/>
                    <a:pt x="717307" y="107338"/>
                    <a:pt x="708112" y="105295"/>
                  </a:cubicBezTo>
                  <a:cubicBezTo>
                    <a:pt x="700677" y="103643"/>
                    <a:pt x="693380" y="101405"/>
                    <a:pt x="685945" y="99753"/>
                  </a:cubicBezTo>
                  <a:cubicBezTo>
                    <a:pt x="676750" y="97710"/>
                    <a:pt x="667293" y="96799"/>
                    <a:pt x="658236" y="94211"/>
                  </a:cubicBezTo>
                  <a:cubicBezTo>
                    <a:pt x="641385" y="89397"/>
                    <a:pt x="624985" y="83128"/>
                    <a:pt x="608359" y="77586"/>
                  </a:cubicBezTo>
                  <a:cubicBezTo>
                    <a:pt x="602817" y="75739"/>
                    <a:pt x="597496" y="73004"/>
                    <a:pt x="591734" y="72044"/>
                  </a:cubicBezTo>
                  <a:cubicBezTo>
                    <a:pt x="580650" y="70197"/>
                    <a:pt x="569501" y="68706"/>
                    <a:pt x="558483" y="66502"/>
                  </a:cubicBezTo>
                  <a:cubicBezTo>
                    <a:pt x="527035" y="60212"/>
                    <a:pt x="521535" y="53002"/>
                    <a:pt x="480897" y="49876"/>
                  </a:cubicBezTo>
                  <a:lnTo>
                    <a:pt x="408854" y="44335"/>
                  </a:lnTo>
                  <a:cubicBezTo>
                    <a:pt x="399618" y="42488"/>
                    <a:pt x="390283" y="41078"/>
                    <a:pt x="381145" y="38793"/>
                  </a:cubicBezTo>
                  <a:cubicBezTo>
                    <a:pt x="375478" y="37376"/>
                    <a:pt x="370186" y="34668"/>
                    <a:pt x="364519" y="33251"/>
                  </a:cubicBezTo>
                  <a:cubicBezTo>
                    <a:pt x="355381" y="30966"/>
                    <a:pt x="345832" y="30416"/>
                    <a:pt x="336810" y="27709"/>
                  </a:cubicBezTo>
                  <a:cubicBezTo>
                    <a:pt x="327282" y="24851"/>
                    <a:pt x="318629" y="19484"/>
                    <a:pt x="309101" y="16626"/>
                  </a:cubicBezTo>
                  <a:cubicBezTo>
                    <a:pt x="300079" y="13919"/>
                    <a:pt x="290587" y="13127"/>
                    <a:pt x="281392" y="11084"/>
                  </a:cubicBezTo>
                  <a:cubicBezTo>
                    <a:pt x="231790" y="61"/>
                    <a:pt x="291131" y="10860"/>
                    <a:pt x="225974" y="0"/>
                  </a:cubicBezTo>
                  <a:cubicBezTo>
                    <a:pt x="198265" y="1847"/>
                    <a:pt x="170464" y="2635"/>
                    <a:pt x="142846" y="5542"/>
                  </a:cubicBezTo>
                  <a:cubicBezTo>
                    <a:pt x="135271" y="6339"/>
                    <a:pt x="128002" y="8992"/>
                    <a:pt x="120679" y="11084"/>
                  </a:cubicBezTo>
                  <a:cubicBezTo>
                    <a:pt x="115062" y="12689"/>
                    <a:pt x="109869" y="16072"/>
                    <a:pt x="104054" y="16626"/>
                  </a:cubicBezTo>
                  <a:cubicBezTo>
                    <a:pt x="70902" y="19783"/>
                    <a:pt x="37552" y="20320"/>
                    <a:pt x="4301" y="22167"/>
                  </a:cubicBezTo>
                  <a:cubicBezTo>
                    <a:pt x="-4377" y="56880"/>
                    <a:pt x="2454" y="23091"/>
                    <a:pt x="4301" y="443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IV</a:t>
              </a:r>
              <a:endParaRPr lang="en-US" dirty="0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H="1" flipV="1">
              <a:off x="3258729" y="3672835"/>
              <a:ext cx="77585" cy="304800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3641114" y="3717169"/>
              <a:ext cx="74815" cy="304800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4059522" y="3869569"/>
              <a:ext cx="130234" cy="304800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2643589" y="4312915"/>
              <a:ext cx="246609" cy="0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>
              <a:off x="3258729" y="4617714"/>
              <a:ext cx="125934" cy="274321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3912665" y="4739635"/>
              <a:ext cx="44336" cy="393469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4392031" y="4892035"/>
              <a:ext cx="131073" cy="393469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4593762" y="4772886"/>
              <a:ext cx="466060" cy="163483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4401729" y="4174369"/>
              <a:ext cx="425063" cy="246610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5627387" y="3933299"/>
              <a:ext cx="740567" cy="739833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PLF</a:t>
              </a:r>
              <a:endParaRPr lang="en-US" sz="800" dirty="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>
              <a:off x="5606818" y="4701532"/>
              <a:ext cx="197617" cy="277093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 flipV="1">
              <a:off x="5726195" y="3628500"/>
              <a:ext cx="156481" cy="304800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6367954" y="3628500"/>
              <a:ext cx="130234" cy="304800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 flipV="1">
              <a:off x="5240298" y="4085700"/>
              <a:ext cx="246610" cy="123305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5174761" y="4498566"/>
              <a:ext cx="364049" cy="174566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6132428" y="4743780"/>
              <a:ext cx="44336" cy="393469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6325995" y="4662047"/>
              <a:ext cx="214151" cy="356064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6406980" y="4544280"/>
              <a:ext cx="466060" cy="163483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6406980" y="4073880"/>
              <a:ext cx="425063" cy="123305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>
            <a:xfrm>
              <a:off x="1305099" y="3830777"/>
              <a:ext cx="1185951" cy="1187334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</a:t>
              </a:r>
              <a:r>
                <a:rPr lang="en-US" dirty="0" smtClean="0"/>
                <a:t>LF</a:t>
              </a:r>
              <a:endParaRPr lang="en-US" dirty="0"/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H="1">
              <a:off x="1246058" y="4948833"/>
              <a:ext cx="197617" cy="277093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 flipV="1">
              <a:off x="1365434" y="3525977"/>
              <a:ext cx="156481" cy="304800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2140471" y="3538441"/>
              <a:ext cx="130234" cy="304800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H="1" flipV="1">
              <a:off x="918010" y="4103712"/>
              <a:ext cx="246610" cy="123305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H="1">
              <a:off x="852473" y="4516578"/>
              <a:ext cx="364049" cy="174566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1842007" y="5046367"/>
              <a:ext cx="44336" cy="393469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2276897" y="4948833"/>
              <a:ext cx="214151" cy="356064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2450320" y="4689758"/>
              <a:ext cx="466060" cy="163483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V="1">
              <a:off x="2470819" y="4026113"/>
              <a:ext cx="425063" cy="246610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209440" y="4506869"/>
              <a:ext cx="5980589" cy="0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1222328" y="3043451"/>
              <a:ext cx="0" cy="1475883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3584513" y="5586134"/>
              <a:ext cx="630779" cy="5739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V</a:t>
              </a:r>
              <a:r>
                <a:rPr lang="en-US" baseline="-25000" dirty="0" smtClean="0">
                  <a:solidFill>
                    <a:schemeClr val="bg1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‖</a:t>
              </a:r>
              <a:endParaRPr lang="en-US" baseline="-2500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835757" y="5211243"/>
              <a:ext cx="752851" cy="5739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~</a:t>
              </a:r>
              <a:r>
                <a:rPr lang="en-US" dirty="0" err="1" smtClean="0">
                  <a:solidFill>
                    <a:schemeClr val="bg1"/>
                  </a:solidFill>
                </a:rPr>
                <a:t>v</a:t>
              </a:r>
              <a:r>
                <a:rPr lang="en-US" baseline="-25000" dirty="0" err="1" smtClean="0">
                  <a:solidFill>
                    <a:schemeClr val="bg1"/>
                  </a:solidFill>
                </a:rPr>
                <a:t>p</a:t>
              </a:r>
              <a:endParaRPr lang="en-US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450405" y="5100838"/>
              <a:ext cx="1076711" cy="5739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~ ½v</a:t>
              </a:r>
              <a:r>
                <a:rPr lang="en-US" baseline="-25000" dirty="0" smtClean="0">
                  <a:solidFill>
                    <a:schemeClr val="bg1"/>
                  </a:solidFill>
                </a:rPr>
                <a:t>p</a:t>
              </a:r>
              <a:endParaRPr lang="en-US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 rot="16200000">
              <a:off x="297376" y="3175889"/>
              <a:ext cx="898215" cy="7923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V</a:t>
              </a:r>
              <a:r>
                <a:rPr lang="en-US" baseline="-25000" dirty="0" smtClean="0">
                  <a:solidFill>
                    <a:schemeClr val="bg1"/>
                  </a:solidFill>
                </a:rPr>
                <a:t>⊥</a:t>
              </a:r>
              <a:endParaRPr lang="en-US" baseline="-2500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4870703" y="271371"/>
            <a:ext cx="1183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Supernova</a:t>
            </a:r>
            <a:endParaRPr lang="en-US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/>
              <p:cNvSpPr txBox="1"/>
              <p:nvPr/>
            </p:nvSpPr>
            <p:spPr>
              <a:xfrm>
                <a:off x="3878966" y="579115"/>
                <a:ext cx="33554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FF00"/>
                    </a:solidFill>
                  </a:rPr>
                  <a:t>Mass: 4.6 </a:t>
                </a:r>
                <a:r>
                  <a:rPr lang="en-US" dirty="0">
                    <a:solidFill>
                      <a:srgbClr val="FFFF00"/>
                    </a:solidFill>
                  </a:rPr>
                  <a:t>± 1.8 M</a:t>
                </a:r>
                <a:r>
                  <a:rPr lang="en-US" baseline="-25000" dirty="0">
                    <a:solidFill>
                      <a:srgbClr val="FFFF00"/>
                    </a:solidFill>
                  </a:rPr>
                  <a:t>☉</a:t>
                </a:r>
                <a:r>
                  <a:rPr lang="en-US" dirty="0">
                    <a:solidFill>
                      <a:srgbClr val="FFFF00"/>
                    </a:solidFill>
                  </a:rPr>
                  <a:t> </a:t>
                </a:r>
                <a:r>
                  <a:rPr lang="en-US" dirty="0" smtClean="0">
                    <a:solidFill>
                      <a:srgbClr val="FFFF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~</m:t>
                    </m:r>
                  </m:oMath>
                </a14:m>
                <a:r>
                  <a:rPr lang="en-US" dirty="0" smtClean="0">
                    <a:solidFill>
                      <a:srgbClr val="FFFF00"/>
                    </a:solidFill>
                  </a:rPr>
                  <a:t>9.2x10</a:t>
                </a:r>
                <a:r>
                  <a:rPr lang="en-US" baseline="30000" dirty="0" smtClean="0">
                    <a:solidFill>
                      <a:srgbClr val="FFFF00"/>
                    </a:solidFill>
                  </a:rPr>
                  <a:t>30</a:t>
                </a:r>
                <a:r>
                  <a:rPr lang="en-US" dirty="0" smtClean="0">
                    <a:solidFill>
                      <a:srgbClr val="FFFF00"/>
                    </a:solidFill>
                  </a:rPr>
                  <a:t>kg)</a:t>
                </a:r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8966" y="579115"/>
                <a:ext cx="3355406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1452" t="-8197" r="-90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5003195" y="5882111"/>
            <a:ext cx="2146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IV Source </a:t>
            </a:r>
            <a:r>
              <a:rPr lang="en-US" dirty="0" err="1" smtClean="0">
                <a:solidFill>
                  <a:schemeClr val="bg1"/>
                </a:solidFill>
              </a:rPr>
              <a:t>femtonova</a:t>
            </a:r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/>
              <p:cNvSpPr txBox="1"/>
              <p:nvPr/>
            </p:nvSpPr>
            <p:spPr>
              <a:xfrm>
                <a:off x="4719523" y="6252260"/>
                <a:ext cx="33538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Mass: 20-30 </a:t>
                </a:r>
                <a:r>
                  <a:rPr lang="en-US" dirty="0" err="1" smtClean="0">
                    <a:solidFill>
                      <a:schemeClr val="bg1"/>
                    </a:solidFill>
                  </a:rPr>
                  <a:t>amu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  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~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3.3x10</a:t>
                </a:r>
                <a:r>
                  <a:rPr lang="en-US" baseline="30000" dirty="0" smtClean="0">
                    <a:solidFill>
                      <a:schemeClr val="bg1"/>
                    </a:solidFill>
                  </a:rPr>
                  <a:t>-26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 kg)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9523" y="6252260"/>
                <a:ext cx="3353803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1455" t="-8333" r="-909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/>
          <p:cNvSpPr txBox="1"/>
          <p:nvPr/>
        </p:nvSpPr>
        <p:spPr>
          <a:xfrm>
            <a:off x="5181456" y="5180003"/>
            <a:ext cx="2289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Nuclear Reaction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from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Heavy Ion Collision</a:t>
            </a:r>
          </a:p>
        </p:txBody>
      </p:sp>
    </p:spTree>
    <p:extLst>
      <p:ext uri="{BB962C8B-B14F-4D97-AF65-F5344CB8AC3E}">
        <p14:creationId xmlns:p14="http://schemas.microsoft.com/office/powerpoint/2010/main" val="422913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942862" y="5600017"/>
            <a:ext cx="2030329" cy="2358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917539" y="5515816"/>
            <a:ext cx="1351695" cy="4042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/>
              <a:t>v</a:t>
            </a:r>
            <a:r>
              <a:rPr lang="en-US" sz="1200" b="1" baseline="-25000" dirty="0" err="1" smtClean="0"/>
              <a:t>surf</a:t>
            </a:r>
            <a:r>
              <a:rPr lang="en-US" sz="1200" b="1" dirty="0" smtClean="0"/>
              <a:t>, </a:t>
            </a:r>
            <a:r>
              <a:rPr lang="en-US" sz="1200" b="1" dirty="0"/>
              <a:t>cm/ns </a:t>
            </a:r>
            <a:endParaRPr lang="en-US" sz="1200" b="1" baseline="-25000" dirty="0"/>
          </a:p>
        </p:txBody>
      </p:sp>
      <p:sp>
        <p:nvSpPr>
          <p:cNvPr id="9" name="Rectangle 8"/>
          <p:cNvSpPr/>
          <p:nvPr/>
        </p:nvSpPr>
        <p:spPr>
          <a:xfrm>
            <a:off x="5423255" y="2770982"/>
            <a:ext cx="269497" cy="1334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62"/>
            <a:ext cx="8229600" cy="966763"/>
          </a:xfrm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Experiment Analysis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90" y="1214462"/>
            <a:ext cx="5022377" cy="551388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47 MeV/u </a:t>
            </a:r>
            <a:r>
              <a:rPr lang="en-US" dirty="0" err="1" smtClean="0"/>
              <a:t>Ar</a:t>
            </a:r>
            <a:r>
              <a:rPr lang="en-US" dirty="0" smtClean="0"/>
              <a:t> + </a:t>
            </a:r>
            <a:r>
              <a:rPr lang="en-US" baseline="30000" dirty="0" smtClean="0"/>
              <a:t>112,124</a:t>
            </a:r>
            <a:r>
              <a:rPr lang="en-US" dirty="0" smtClean="0"/>
              <a:t>Sn</a:t>
            </a:r>
          </a:p>
          <a:p>
            <a:r>
              <a:rPr lang="en-US" dirty="0" smtClean="0"/>
              <a:t>Select the most violent collisions</a:t>
            </a:r>
          </a:p>
          <a:p>
            <a:r>
              <a:rPr lang="en-US" dirty="0" smtClean="0"/>
              <a:t>Identify the </a:t>
            </a:r>
            <a:r>
              <a:rPr lang="en-US" dirty="0" err="1" smtClean="0"/>
              <a:t>femtonova</a:t>
            </a:r>
            <a:endParaRPr lang="en-US" dirty="0" smtClean="0"/>
          </a:p>
          <a:p>
            <a:pPr lvl="1"/>
            <a:r>
              <a:rPr lang="en-US" dirty="0" smtClean="0"/>
              <a:t>Intermediate velocity source</a:t>
            </a:r>
          </a:p>
          <a:p>
            <a:pPr lvl="2"/>
            <a:r>
              <a:rPr lang="en-US" dirty="0" smtClean="0"/>
              <a:t>nucleon-nucleon collisions early in the reaction</a:t>
            </a:r>
          </a:p>
          <a:p>
            <a:pPr lvl="1"/>
            <a:r>
              <a:rPr lang="en-US" dirty="0" smtClean="0"/>
              <a:t>Choose light particles at </a:t>
            </a:r>
            <a:r>
              <a:rPr lang="en-US" dirty="0" smtClean="0"/>
              <a:t>45</a:t>
            </a:r>
            <a:r>
              <a:rPr lang="en-US" baseline="30000" dirty="0" smtClean="0"/>
              <a:t>o</a:t>
            </a:r>
            <a:r>
              <a:rPr lang="en-US" dirty="0" smtClean="0"/>
              <a:t> </a:t>
            </a:r>
            <a:r>
              <a:rPr lang="en-US" dirty="0" smtClean="0"/>
              <a:t>because moving source fits suggest that most products at that angle originate from that source.</a:t>
            </a:r>
          </a:p>
          <a:p>
            <a:r>
              <a:rPr lang="en-US" dirty="0" smtClean="0"/>
              <a:t>Use coalescence analysis to estimate density</a:t>
            </a:r>
          </a:p>
          <a:p>
            <a:r>
              <a:rPr lang="en-US" dirty="0" smtClean="0"/>
              <a:t>Temperature from Albergo model</a:t>
            </a:r>
          </a:p>
          <a:p>
            <a:r>
              <a:rPr lang="en-US" dirty="0" smtClean="0"/>
              <a:t>Time scale from velocity of products from intermediate velocity source</a:t>
            </a:r>
          </a:p>
          <a:p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>
            <a:spLocks noChangeAspect="1"/>
          </p:cNvSpPr>
          <p:nvPr/>
        </p:nvSpPr>
        <p:spPr>
          <a:xfrm>
            <a:off x="6105720" y="6025011"/>
            <a:ext cx="277187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PRC </a:t>
            </a:r>
            <a:r>
              <a:rPr lang="en-US" b="1" dirty="0" smtClean="0"/>
              <a:t>72</a:t>
            </a:r>
            <a:r>
              <a:rPr lang="en-US" dirty="0" smtClean="0"/>
              <a:t> (2005) 024603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084703" y="1039895"/>
            <a:ext cx="4027544" cy="4796624"/>
            <a:chOff x="5084703" y="1039895"/>
            <a:chExt cx="4027544" cy="4796624"/>
          </a:xfrm>
        </p:grpSpPr>
        <p:sp>
          <p:nvSpPr>
            <p:cNvPr id="10" name="TextBox 9"/>
            <p:cNvSpPr txBox="1"/>
            <p:nvPr/>
          </p:nvSpPr>
          <p:spPr>
            <a:xfrm rot="16200000">
              <a:off x="4736720" y="3015596"/>
              <a:ext cx="10345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err="1" smtClean="0"/>
                <a:t>t</a:t>
              </a:r>
              <a:r>
                <a:rPr lang="en-US" sz="1600" b="1" baseline="-25000" dirty="0" err="1" smtClean="0"/>
                <a:t>avg</a:t>
              </a:r>
              <a:r>
                <a:rPr lang="en-US" sz="1600" b="1" dirty="0" smtClean="0"/>
                <a:t>, </a:t>
              </a:r>
              <a:r>
                <a:rPr lang="en-US" sz="1600" b="1" dirty="0" err="1" smtClean="0"/>
                <a:t>fm</a:t>
              </a:r>
              <a:r>
                <a:rPr lang="en-US" sz="1600" b="1" dirty="0" smtClean="0"/>
                <a:t>/c</a:t>
              </a:r>
              <a:endParaRPr lang="en-US" sz="1600" b="1" baseline="-25000" dirty="0"/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54"/>
            <a:stretch/>
          </p:blipFill>
          <p:spPr bwMode="auto">
            <a:xfrm>
              <a:off x="5494350" y="1039895"/>
              <a:ext cx="3617897" cy="4796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0999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69" y="161283"/>
            <a:ext cx="8939961" cy="64731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Coalescence Parameters</a:t>
            </a:r>
            <a:endParaRPr lang="en-US" baseline="-250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553762" y="2093383"/>
                <a:ext cx="4488243" cy="646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1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2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200" b="1" i="1" smtClean="0">
                                  <a:latin typeface="Cambria Math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en-US" sz="1200" b="1" i="1" smtClean="0"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1200" b="1" i="1" smtClean="0">
                              <a:latin typeface="Cambria Math"/>
                            </a:rPr>
                            <m:t>𝑵</m:t>
                          </m:r>
                          <m:r>
                            <a:rPr lang="en-US" sz="1200" b="1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1200" b="1" i="1" smtClean="0">
                              <a:latin typeface="Cambria Math"/>
                            </a:rPr>
                            <m:t>𝒁</m:t>
                          </m:r>
                          <m:r>
                            <a:rPr lang="en-US" sz="1200" b="1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1200" b="1" i="1" smtClean="0">
                              <a:latin typeface="Cambria Math"/>
                            </a:rPr>
                            <m:t>𝑵</m:t>
                          </m:r>
                          <m:r>
                            <a:rPr lang="en-US" sz="1200" b="1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2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200" b="1" i="1" smtClean="0">
                                  <a:latin typeface="Cambria Math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en-US" sz="1200" b="1" i="1" smtClean="0">
                                  <a:latin typeface="Cambria Math"/>
                                </a:rPr>
                                <m:t>𝑨</m:t>
                              </m:r>
                            </m:sub>
                          </m:sSub>
                          <m:r>
                            <a:rPr lang="en-US" sz="1200" b="1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1200" b="1" i="1" smtClean="0">
                              <a:latin typeface="Cambria Math"/>
                            </a:rPr>
                            <m:t>𝒅</m:t>
                          </m:r>
                          <m:sSub>
                            <m:sSubPr>
                              <m:ctrlPr>
                                <a:rPr lang="en-US" sz="12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200" b="1" i="1" smtClean="0">
                                  <a:latin typeface="Cambria Math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en-US" sz="1200" b="1" i="1" smtClean="0">
                                  <a:latin typeface="Cambria Math"/>
                                </a:rPr>
                                <m:t>𝑨</m:t>
                              </m:r>
                            </m:sub>
                          </m:sSub>
                          <m:r>
                            <a:rPr lang="en-US" sz="1200" b="1" i="1" smtClean="0">
                              <a:latin typeface="Cambria Math"/>
                            </a:rPr>
                            <m:t>𝒅</m:t>
                          </m:r>
                          <m:r>
                            <a:rPr lang="el-GR" sz="1200" b="1" i="1" smtClean="0">
                              <a:latin typeface="Cambria Math"/>
                              <a:ea typeface="Cambria Math"/>
                            </a:rPr>
                            <m:t>𝜴</m:t>
                          </m:r>
                        </m:den>
                      </m:f>
                      <m:r>
                        <a:rPr lang="en-US" sz="1200" b="1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sz="1200" b="1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200" b="1" i="1" smtClean="0"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en-US" sz="1200" b="1" i="1" smtClean="0">
                              <a:latin typeface="Cambria Math"/>
                            </a:rPr>
                            <m:t>𝒏𝒑</m:t>
                          </m:r>
                        </m:sub>
                        <m:sup>
                          <m:r>
                            <a:rPr lang="en-US" sz="1200" b="1" i="1" smtClean="0">
                              <a:latin typeface="Cambria Math"/>
                            </a:rPr>
                            <m:t>𝑵</m:t>
                          </m:r>
                        </m:sup>
                      </m:sSubSup>
                      <m:f>
                        <m:fPr>
                          <m:ctrlPr>
                            <a:rPr lang="en-US" sz="1200" b="1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2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200" b="1" i="1" smtClean="0">
                                  <a:latin typeface="Cambria Math"/>
                                </a:rPr>
                                <m:t>𝑨</m:t>
                              </m:r>
                            </m:e>
                            <m:sup>
                              <m:r>
                                <a:rPr lang="en-US" sz="12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1200" b="1" i="1" smtClean="0">
                                  <a:latin typeface="Cambria Math"/>
                                </a:rPr>
                                <m:t>𝟏</m:t>
                              </m:r>
                            </m:sup>
                          </m:sSup>
                        </m:num>
                        <m:den>
                          <m:r>
                            <a:rPr lang="en-US" sz="1200" b="1" i="1">
                              <a:latin typeface="Cambria Math"/>
                            </a:rPr>
                            <m:t>𝑵</m:t>
                          </m:r>
                          <m:r>
                            <a:rPr lang="en-US" sz="1200" b="1" i="1">
                              <a:latin typeface="Cambria Math"/>
                            </a:rPr>
                            <m:t>!</m:t>
                          </m:r>
                          <m:r>
                            <a:rPr lang="en-US" sz="1200" b="1" i="1">
                              <a:latin typeface="Cambria Math"/>
                            </a:rPr>
                            <m:t>𝒁</m:t>
                          </m:r>
                          <m:r>
                            <a:rPr lang="en-US" sz="1200" b="1" i="1">
                              <a:latin typeface="Cambria Math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US" sz="1200" b="1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200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200" b="1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f>
                                    <m:fPr>
                                      <m:ctrlPr>
                                        <a:rPr lang="en-US" sz="1200" b="1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200" b="1" i="1" smtClean="0">
                                          <a:latin typeface="Cambria Math"/>
                                        </a:rPr>
                                        <m:t>𝟒</m:t>
                                      </m:r>
                                      <m:r>
                                        <a:rPr lang="en-US" sz="1200" b="1" i="1" smtClean="0">
                                          <a:latin typeface="Cambria Math"/>
                                          <a:ea typeface="Cambria Math"/>
                                        </a:rPr>
                                        <m:t>𝝅</m:t>
                                      </m:r>
                                    </m:num>
                                    <m:den>
                                      <m:r>
                                        <a:rPr lang="en-US" sz="1200" b="1" i="1" smtClean="0">
                                          <a:latin typeface="Cambria Math"/>
                                        </a:rPr>
                                        <m:t>𝟑</m:t>
                                      </m:r>
                                    </m:den>
                                  </m:f>
                                  <m:sSubSup>
                                    <m:sSubSupPr>
                                      <m:ctrlPr>
                                        <a:rPr lang="en-US" sz="1200" b="1" i="1" smtClean="0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200" b="1" i="1" smtClean="0">
                                          <a:latin typeface="Cambria Math"/>
                                        </a:rPr>
                                        <m:t>𝑷</m:t>
                                      </m:r>
                                    </m:e>
                                    <m:sub>
                                      <m:r>
                                        <a:rPr lang="en-US" sz="1200" b="1" i="1" smtClean="0">
                                          <a:latin typeface="Cambria Math"/>
                                        </a:rPr>
                                        <m:t>𝟎</m:t>
                                      </m:r>
                                    </m:sub>
                                    <m:sup>
                                      <m:r>
                                        <a:rPr lang="en-US" sz="1200" b="1" i="1" smtClean="0">
                                          <a:latin typeface="Cambria Math"/>
                                        </a:rPr>
                                        <m:t>𝟑</m:t>
                                      </m:r>
                                    </m:sup>
                                  </m:sSub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200" b="1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sz="1200" b="1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200" b="1" i="1" smtClean="0">
                                              <a:latin typeface="Cambria Math"/>
                                            </a:rPr>
                                            <m:t>𝟐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sz="1200" b="1" i="1" smtClean="0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200" b="1" i="1" smtClean="0">
                                                  <a:latin typeface="Cambria Math"/>
                                                </a:rPr>
                                                <m:t>𝒎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200" b="1" i="1" smtClean="0">
                                                  <a:latin typeface="Cambria Math"/>
                                                </a:rPr>
                                                <m:t>𝟑</m:t>
                                              </m:r>
                                            </m:sup>
                                          </m:sSup>
                                          <m:d>
                                            <m:dPr>
                                              <m:ctrlPr>
                                                <a:rPr lang="en-US" sz="1200" b="1" i="1" smtClean="0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200" b="1" i="1" smtClean="0">
                                                  <a:latin typeface="Cambria Math"/>
                                                </a:rPr>
                                                <m:t>𝑬</m:t>
                                              </m:r>
                                              <m:r>
                                                <a:rPr lang="en-US" sz="1200" b="1" i="1" smtClean="0">
                                                  <a:latin typeface="Cambria Math"/>
                                                </a:rPr>
                                                <m:t>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1200" b="1" i="1" smtClean="0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200" b="1" i="1" smtClean="0">
                                                      <a:latin typeface="Cambria Math"/>
                                                    </a:rPr>
                                                    <m:t>𝑬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200" b="1" i="1" smtClean="0">
                                                      <a:latin typeface="Cambria Math"/>
                                                    </a:rPr>
                                                    <m:t>𝒄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200" b="1" i="1" smtClean="0">
                                          <a:latin typeface="Cambria Math"/>
                                        </a:rPr>
                                        <m:t>𝟏</m:t>
                                      </m:r>
                                      <m:r>
                                        <a:rPr lang="en-US" sz="1200" b="1" i="1" smtClean="0">
                                          <a:latin typeface="Cambria Math"/>
                                        </a:rPr>
                                        <m:t>/</m:t>
                                      </m:r>
                                      <m:r>
                                        <a:rPr lang="en-US" sz="1200" b="1" i="1" smtClean="0"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200" b="1" i="1" smtClean="0">
                              <a:latin typeface="Cambria Math"/>
                            </a:rPr>
                            <m:t>𝑨</m:t>
                          </m:r>
                          <m:r>
                            <a:rPr lang="en-US" sz="12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1200" b="1" i="1" smtClean="0">
                              <a:latin typeface="Cambria Math"/>
                            </a:rPr>
                            <m:t>𝟏</m:t>
                          </m:r>
                        </m:sup>
                      </m:sSup>
                      <m:sSup>
                        <m:sSupPr>
                          <m:ctrlPr>
                            <a:rPr lang="en-US" sz="1200" b="1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200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200" b="1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200" b="1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b="1" i="1">
                                          <a:latin typeface="Cambria Math"/>
                                        </a:rPr>
                                        <m:t>𝒅</m:t>
                                      </m:r>
                                    </m:e>
                                    <m:sup>
                                      <m:r>
                                        <a:rPr lang="en-US" sz="1200" b="1" i="1">
                                          <a:latin typeface="Cambria Math"/>
                                        </a:rPr>
                                        <m:t>𝟑</m:t>
                                      </m:r>
                                    </m:sup>
                                  </m:sSup>
                                  <m:r>
                                    <a:rPr lang="en-US" sz="1200" b="1" i="1">
                                      <a:latin typeface="Cambria Math"/>
                                    </a:rPr>
                                    <m:t>𝑵</m:t>
                                  </m:r>
                                  <m:r>
                                    <a:rPr lang="en-US" sz="1200" b="1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1200" b="1" i="1" smtClean="0">
                                      <a:latin typeface="Cambria Math"/>
                                    </a:rPr>
                                    <m:t>𝟏</m:t>
                                  </m:r>
                                  <m:r>
                                    <a:rPr lang="en-US" sz="1200" b="1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1200" b="1" i="1" smtClean="0">
                                      <a:latin typeface="Cambria Math"/>
                                    </a:rPr>
                                    <m:t>𝟎</m:t>
                                  </m:r>
                                  <m:r>
                                    <a:rPr lang="en-US" sz="1200" b="1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1200" b="1" i="1" smtClean="0">
                                      <a:latin typeface="Cambria Math"/>
                                    </a:rPr>
                                    <m:t>𝑬</m:t>
                                  </m:r>
                                  <m:r>
                                    <a:rPr lang="en-US" sz="1200" b="1" i="1">
                                      <a:latin typeface="Cambria Math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sz="1200" b="1" i="1">
                                      <a:latin typeface="Cambria Math"/>
                                    </a:rPr>
                                    <m:t>𝒅</m:t>
                                  </m:r>
                                  <m:r>
                                    <a:rPr lang="en-US" sz="1200" b="1" i="1" smtClean="0">
                                      <a:latin typeface="Cambria Math"/>
                                    </a:rPr>
                                    <m:t>𝑬</m:t>
                                  </m:r>
                                  <m:r>
                                    <a:rPr lang="en-US" sz="1200" b="1" i="1">
                                      <a:latin typeface="Cambria Math"/>
                                    </a:rPr>
                                    <m:t>𝒅</m:t>
                                  </m:r>
                                  <m:r>
                                    <a:rPr lang="el-GR" sz="1200" b="1" i="1">
                                      <a:latin typeface="Cambria Math"/>
                                      <a:ea typeface="Cambria Math"/>
                                    </a:rPr>
                                    <m:t>𝜴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200" b="1" i="1" smtClean="0">
                              <a:latin typeface="Cambria Math"/>
                            </a:rPr>
                            <m:t>𝑨</m:t>
                          </m:r>
                        </m:sup>
                      </m:sSup>
                    </m:oMath>
                  </m:oMathPara>
                </a14:m>
                <a:endParaRPr lang="en-US" sz="12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3762" y="2093383"/>
                <a:ext cx="4488243" cy="64671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>
                <a:spLocks noChangeAspect="1"/>
              </p:cNvSpPr>
              <p:nvPr/>
            </p:nvSpPr>
            <p:spPr>
              <a:xfrm>
                <a:off x="5229446" y="1404906"/>
                <a:ext cx="3136878" cy="631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1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en-US" sz="1400" b="1" i="1" smtClean="0"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1400" b="1" i="1" smtClean="0">
                              <a:latin typeface="Cambria Math"/>
                            </a:rPr>
                            <m:t>𝑵</m:t>
                          </m:r>
                          <m:r>
                            <a:rPr lang="en-US" sz="1400" b="1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1400" b="1" i="1" smtClean="0">
                              <a:latin typeface="Cambria Math"/>
                            </a:rPr>
                            <m:t>𝒁</m:t>
                          </m:r>
                          <m:r>
                            <a:rPr lang="en-US" sz="1400" b="1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1400" b="1" i="1" smtClean="0">
                              <a:latin typeface="Cambria Math"/>
                            </a:rPr>
                            <m:t>𝑵</m:t>
                          </m:r>
                          <m:r>
                            <a:rPr lang="en-US" sz="1400" b="1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1400" b="1" i="1" smtClean="0">
                              <a:latin typeface="Cambria Math"/>
                            </a:rPr>
                            <m:t>𝒅</m:t>
                          </m:r>
                          <m:sSup>
                            <m:sSupPr>
                              <m:ctrlPr>
                                <a:rPr lang="en-US" sz="14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𝒑</m:t>
                              </m:r>
                            </m:e>
                            <m:sup>
                              <m:r>
                                <a:rPr lang="en-US" sz="1400" b="1" i="1" smtClean="0"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</m:den>
                      </m:f>
                      <m:r>
                        <a:rPr lang="en-US" sz="1400" b="1" i="1" smtClean="0">
                          <a:latin typeface="Cambria Math"/>
                          <a:ea typeface="Cambria Math"/>
                        </a:rPr>
                        <m:t>∝</m:t>
                      </m:r>
                      <m:sSubSup>
                        <m:sSubSupPr>
                          <m:ctrlPr>
                            <a:rPr lang="en-US" sz="1400" b="1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400" b="1" i="1"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en-US" sz="1400" b="1" i="1">
                              <a:latin typeface="Cambria Math"/>
                            </a:rPr>
                            <m:t>𝒏𝒑</m:t>
                          </m:r>
                        </m:sub>
                        <m:sup>
                          <m:r>
                            <a:rPr lang="en-US" sz="1400" b="1" i="1">
                              <a:latin typeface="Cambria Math"/>
                            </a:rPr>
                            <m:t>𝑵</m:t>
                          </m:r>
                        </m:sup>
                      </m:sSubSup>
                      <m:r>
                        <a:rPr lang="en-US" sz="1400" b="1" i="1" smtClean="0">
                          <a:latin typeface="Cambria Math"/>
                        </a:rPr>
                        <m:t>𝒇</m:t>
                      </m:r>
                      <m:r>
                        <a:rPr lang="en-US" sz="1400" b="1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1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1400" b="1" i="1" smtClean="0">
                          <a:latin typeface="Cambria Math"/>
                        </a:rPr>
                        <m:t>)</m:t>
                      </m:r>
                      <m:sSup>
                        <m:sSupPr>
                          <m:ctrlPr>
                            <a:rPr lang="en-US" sz="1400" b="1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400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b="1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400" b="1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b="1" i="1" smtClean="0">
                                          <a:latin typeface="Cambria Math"/>
                                        </a:rPr>
                                        <m:t>𝒅</m:t>
                                      </m:r>
                                    </m:e>
                                    <m:sup>
                                      <m:r>
                                        <a:rPr lang="en-US" sz="1400" b="1" i="1" smtClean="0">
                                          <a:latin typeface="Cambria Math"/>
                                        </a:rPr>
                                        <m:t>𝟑</m:t>
                                      </m:r>
                                    </m:sup>
                                  </m:sSup>
                                  <m:r>
                                    <a:rPr lang="en-US" sz="1400" b="1" i="1" smtClean="0">
                                      <a:latin typeface="Cambria Math"/>
                                    </a:rPr>
                                    <m:t>𝑵</m:t>
                                  </m:r>
                                  <m:r>
                                    <a:rPr lang="en-US" sz="1400" b="1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1400" b="1" i="1" smtClean="0">
                                      <a:latin typeface="Cambria Math"/>
                                    </a:rPr>
                                    <m:t>𝟏</m:t>
                                  </m:r>
                                  <m:r>
                                    <a:rPr lang="en-US" sz="1400" b="1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1400" b="1" i="1" smtClean="0">
                                      <a:latin typeface="Cambria Math"/>
                                    </a:rPr>
                                    <m:t>𝟎</m:t>
                                  </m:r>
                                  <m:r>
                                    <a:rPr lang="en-US" sz="1400" b="1" i="1" smtClean="0">
                                      <a:latin typeface="Cambria Math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sz="1400" b="1" i="1" smtClean="0">
                                      <a:latin typeface="Cambria Math"/>
                                    </a:rPr>
                                    <m:t>𝒅</m:t>
                                  </m:r>
                                  <m:sSup>
                                    <m:sSupPr>
                                      <m:ctrlPr>
                                        <a:rPr lang="en-US" sz="1400" b="1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b="1" i="1" smtClean="0">
                                          <a:latin typeface="Cambria Math"/>
                                        </a:rPr>
                                        <m:t>𝒑</m:t>
                                      </m:r>
                                    </m:e>
                                    <m:sup>
                                      <m:r>
                                        <a:rPr lang="en-US" sz="1400" b="1" i="1" smtClean="0">
                                          <a:latin typeface="Cambria Math"/>
                                        </a:rPr>
                                        <m:t>𝟑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400" b="1" i="1" smtClean="0">
                              <a:latin typeface="Cambria Math"/>
                            </a:rPr>
                            <m:t>𝑨</m:t>
                          </m:r>
                        </m:sup>
                      </m:sSup>
                    </m:oMath>
                  </m:oMathPara>
                </a14:m>
                <a:endParaRPr lang="en-US" sz="1400" b="1" i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9446" y="1404906"/>
                <a:ext cx="3136878" cy="63132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898874" y="5190106"/>
                <a:ext cx="3678071" cy="6993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𝑉</m:t>
                      </m:r>
                      <m:r>
                        <a:rPr lang="en-US" sz="1400" b="0" i="1" smtClean="0"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400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b="0" i="1" smtClean="0">
                                          <a:latin typeface="Cambria Math"/>
                                        </a:rPr>
                                        <m:t>𝑍</m:t>
                                      </m:r>
                                      <m:r>
                                        <a:rPr lang="en-US" sz="1400" b="0" i="1" smtClean="0">
                                          <a:latin typeface="Cambria Math"/>
                                        </a:rPr>
                                        <m:t>!</m:t>
                                      </m:r>
                                      <m:r>
                                        <a:rPr lang="en-US" sz="1400" b="0" i="1" smtClean="0">
                                          <a:latin typeface="Cambria Math"/>
                                        </a:rPr>
                                        <m:t>𝑁</m:t>
                                      </m:r>
                                      <m:r>
                                        <a:rPr lang="en-US" sz="1400" b="0" i="1" smtClean="0">
                                          <a:latin typeface="Cambria Math"/>
                                        </a:rPr>
                                        <m:t>!</m:t>
                                      </m:r>
                                      <m:sSup>
                                        <m:sSupPr>
                                          <m:ctrlPr>
                                            <a:rPr lang="en-US" sz="1400" b="0" i="1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400" b="0" i="1" smtClean="0">
                                              <a:latin typeface="Cambria Math"/>
                                            </a:rPr>
                                            <m:t>𝐴</m:t>
                                          </m:r>
                                        </m:e>
                                        <m:sup>
                                          <m:r>
                                            <a:rPr lang="en-US" sz="1400" b="0" i="1" smtClean="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1400" b="0" i="1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400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e>
                                        <m:sup>
                                          <m:r>
                                            <a:rPr lang="en-US" sz="1400" b="0" i="1" smtClean="0">
                                              <a:latin typeface="Cambria Math"/>
                                            </a:rPr>
                                            <m:t>𝐴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𝑠</m:t>
                                  </m:r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+1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14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400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 smtClean="0">
                                              <a:latin typeface="Cambria Math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US" sz="1400" b="0" i="1" smtClean="0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sz="1400" b="0" i="1" smtClean="0">
                                          <a:latin typeface="Cambria Math"/>
                                        </a:rPr>
                                        <m:t>/</m:t>
                                      </m:r>
                                      <m:r>
                                        <a:rPr lang="en-US" sz="1400" b="0" i="1" smtClean="0">
                                          <a:latin typeface="Cambria Math"/>
                                        </a:rPr>
                                        <m:t>𝑇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1400" b="0" i="1" smtClean="0">
                                  <a:latin typeface="Cambria Math"/>
                                </a:rPr>
                                <m:t>−1</m:t>
                              </m:r>
                            </m:den>
                          </m:f>
                        </m:sup>
                      </m:sSup>
                      <m:f>
                        <m:f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sSubSup>
                            <m:sSubSupPr>
                              <m:ctrlP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8874" y="5190106"/>
                <a:ext cx="3678071" cy="69935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>
                <a:spLocks noChangeAspect="1"/>
              </p:cNvSpPr>
              <p:nvPr/>
            </p:nvSpPr>
            <p:spPr>
              <a:xfrm>
                <a:off x="4553761" y="4410794"/>
                <a:ext cx="4368299" cy="5568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1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2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200" b="1" i="1" smtClean="0">
                                  <a:latin typeface="Cambria Math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en-US" sz="1200" b="1" i="1" smtClean="0"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1200" b="1" i="1" smtClean="0">
                              <a:latin typeface="Cambria Math"/>
                            </a:rPr>
                            <m:t>𝑵</m:t>
                          </m:r>
                          <m:r>
                            <a:rPr lang="en-US" sz="1200" b="1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1200" b="1" i="1" smtClean="0">
                              <a:latin typeface="Cambria Math"/>
                            </a:rPr>
                            <m:t>𝒁</m:t>
                          </m:r>
                          <m:r>
                            <a:rPr lang="en-US" sz="1200" b="1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1200" b="1" i="1" smtClean="0">
                              <a:latin typeface="Cambria Math"/>
                            </a:rPr>
                            <m:t>𝑵</m:t>
                          </m:r>
                          <m:r>
                            <a:rPr lang="en-US" sz="1200" b="1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1200" b="1" i="1" smtClean="0">
                              <a:latin typeface="Cambria Math"/>
                            </a:rPr>
                            <m:t>𝒅</m:t>
                          </m:r>
                          <m:sSup>
                            <m:sSupPr>
                              <m:ctrlPr>
                                <a:rPr lang="en-US" sz="12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200" b="1" i="1" smtClean="0">
                                  <a:latin typeface="Cambria Math"/>
                                </a:rPr>
                                <m:t>𝒑</m:t>
                              </m:r>
                            </m:e>
                            <m:sup>
                              <m:r>
                                <a:rPr lang="en-US" sz="1200" b="1" i="1" smtClean="0"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</m:den>
                      </m:f>
                      <m:r>
                        <a:rPr lang="en-US" sz="1200" b="1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sz="1200" b="1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200" b="1" i="1"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en-US" sz="1200" b="1" i="1">
                              <a:latin typeface="Cambria Math"/>
                            </a:rPr>
                            <m:t>𝒏𝒑</m:t>
                          </m:r>
                        </m:sub>
                        <m:sup>
                          <m:r>
                            <a:rPr lang="en-US" sz="1200" b="1" i="1">
                              <a:latin typeface="Cambria Math"/>
                            </a:rPr>
                            <m:t>𝑵</m:t>
                          </m:r>
                        </m:sup>
                      </m:sSubSup>
                      <m:f>
                        <m:fPr>
                          <m:ctrlPr>
                            <a:rPr lang="en-US" sz="1200" b="1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2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200" b="1" i="1">
                                  <a:latin typeface="Cambria Math"/>
                                </a:rPr>
                                <m:t>𝑨</m:t>
                              </m:r>
                            </m:e>
                            <m:sup>
                              <m:r>
                                <a:rPr lang="en-US" sz="1200" b="1" i="1"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2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200" b="1" i="1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1200" b="1" i="1">
                                  <a:latin typeface="Cambria Math"/>
                                </a:rPr>
                                <m:t>𝒔</m:t>
                              </m:r>
                              <m:r>
                                <a:rPr lang="en-US" sz="12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1200" b="1" i="1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12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200" b="1" i="1">
                                  <a:latin typeface="Cambria Math"/>
                                </a:rPr>
                                <m:t>𝒆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1200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200" b="1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b="1" i="1">
                                          <a:latin typeface="Cambria Math"/>
                                        </a:rPr>
                                        <m:t>𝑬</m:t>
                                      </m:r>
                                    </m:e>
                                    <m:sub>
                                      <m:r>
                                        <a:rPr lang="en-US" sz="1200" b="1" i="1">
                                          <a:latin typeface="Cambria Math"/>
                                        </a:rPr>
                                        <m:t>𝟎</m:t>
                                      </m:r>
                                    </m:sub>
                                  </m:sSub>
                                  <m:r>
                                    <a:rPr lang="en-US" sz="1200" b="1" i="1">
                                      <a:latin typeface="Cambria Math"/>
                                    </a:rPr>
                                    <m:t>/</m:t>
                                  </m:r>
                                  <m:r>
                                    <a:rPr lang="en-US" sz="1200" b="1" i="1">
                                      <a:latin typeface="Cambria Math"/>
                                    </a:rPr>
                                    <m:t>𝑻</m:t>
                                  </m:r>
                                </m:e>
                              </m:d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2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200" b="1" i="1" smtClean="0">
                                  <a:latin typeface="Cambria Math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sz="1200" b="1" i="1" smtClean="0">
                                  <a:latin typeface="Cambria Math"/>
                                </a:rPr>
                                <m:t>𝑨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sz="1200" b="1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200" b="1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200" b="1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200" b="1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b="1" i="1" smtClean="0">
                                          <a:latin typeface="Cambria Math"/>
                                        </a:rPr>
                                        <m:t>𝒉</m:t>
                                      </m:r>
                                    </m:e>
                                    <m:sup>
                                      <m:r>
                                        <a:rPr lang="en-US" sz="1200" b="1" i="1" smtClean="0">
                                          <a:latin typeface="Cambria Math"/>
                                        </a:rPr>
                                        <m:t>𝟑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1200" b="1" i="1" smtClean="0">
                                      <a:latin typeface="Cambria Math"/>
                                      <a:ea typeface="Cambria Math"/>
                                    </a:rPr>
                                    <m:t>𝑽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200" b="1" i="1" smtClean="0">
                              <a:latin typeface="Cambria Math"/>
                            </a:rPr>
                            <m:t>𝑨</m:t>
                          </m:r>
                          <m:r>
                            <a:rPr lang="en-US" sz="12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1200" b="1" i="1" smtClean="0">
                              <a:latin typeface="Cambria Math"/>
                            </a:rPr>
                            <m:t>𝟏</m:t>
                          </m:r>
                        </m:sup>
                      </m:sSup>
                      <m:sSup>
                        <m:sSupPr>
                          <m:ctrlPr>
                            <a:rPr lang="en-US" sz="1200" b="1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200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200" b="1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200" b="1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b="1" i="1" smtClean="0">
                                          <a:latin typeface="Cambria Math"/>
                                        </a:rPr>
                                        <m:t>𝒅</m:t>
                                      </m:r>
                                    </m:e>
                                    <m:sup>
                                      <m:r>
                                        <a:rPr lang="en-US" sz="1200" b="1" i="1" smtClean="0">
                                          <a:latin typeface="Cambria Math"/>
                                        </a:rPr>
                                        <m:t>𝟑</m:t>
                                      </m:r>
                                    </m:sup>
                                  </m:sSup>
                                  <m:r>
                                    <a:rPr lang="en-US" sz="1200" b="1" i="1" smtClean="0">
                                      <a:latin typeface="Cambria Math"/>
                                    </a:rPr>
                                    <m:t>𝑵</m:t>
                                  </m:r>
                                  <m:r>
                                    <a:rPr lang="en-US" sz="1200" b="1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1200" b="1" i="1" smtClean="0">
                                      <a:latin typeface="Cambria Math"/>
                                    </a:rPr>
                                    <m:t>𝟏</m:t>
                                  </m:r>
                                  <m:r>
                                    <a:rPr lang="en-US" sz="1200" b="1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1200" b="1" i="1" smtClean="0">
                                      <a:latin typeface="Cambria Math"/>
                                    </a:rPr>
                                    <m:t>𝟎</m:t>
                                  </m:r>
                                  <m:r>
                                    <a:rPr lang="en-US" sz="1200" b="1" i="1" smtClean="0">
                                      <a:latin typeface="Cambria Math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sz="1200" b="1" i="1" smtClean="0">
                                      <a:latin typeface="Cambria Math"/>
                                    </a:rPr>
                                    <m:t>𝒅</m:t>
                                  </m:r>
                                  <m:sSup>
                                    <m:sSupPr>
                                      <m:ctrlPr>
                                        <a:rPr lang="en-US" sz="1200" b="1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b="1" i="1" smtClean="0">
                                          <a:latin typeface="Cambria Math"/>
                                        </a:rPr>
                                        <m:t>𝒑</m:t>
                                      </m:r>
                                    </m:e>
                                    <m:sup>
                                      <m:r>
                                        <a:rPr lang="en-US" sz="1200" b="1" i="1" smtClean="0">
                                          <a:latin typeface="Cambria Math"/>
                                        </a:rPr>
                                        <m:t>𝟑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200" b="1" i="1" smtClean="0">
                              <a:latin typeface="Cambria Math"/>
                            </a:rPr>
                            <m:t>𝑨</m:t>
                          </m:r>
                        </m:sup>
                      </m:sSup>
                    </m:oMath>
                  </m:oMathPara>
                </a14:m>
                <a:endParaRPr lang="en-US" sz="12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3761" y="4410794"/>
                <a:ext cx="4368299" cy="55681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84"/>
          <a:stretch/>
        </p:blipFill>
        <p:spPr>
          <a:xfrm>
            <a:off x="433889" y="812800"/>
            <a:ext cx="3827271" cy="6045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00566" y="984773"/>
            <a:ext cx="2369559" cy="27699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sz="1200" dirty="0" err="1" smtClean="0">
                <a:latin typeface="Comic Sans MS" panose="030F0702030302020204" pitchFamily="66" charset="0"/>
              </a:rPr>
              <a:t>Awes</a:t>
            </a:r>
            <a:r>
              <a:rPr lang="fr-FR" sz="1200" dirty="0" smtClean="0">
                <a:latin typeface="Comic Sans MS" panose="030F0702030302020204" pitchFamily="66" charset="0"/>
              </a:rPr>
              <a:t> </a:t>
            </a:r>
            <a:r>
              <a:rPr lang="fr-FR" sz="1200" i="1" dirty="0" smtClean="0">
                <a:latin typeface="Comic Sans MS" panose="030F0702030302020204" pitchFamily="66" charset="0"/>
              </a:rPr>
              <a:t>et al</a:t>
            </a:r>
            <a:r>
              <a:rPr lang="fr-FR" sz="1200" dirty="0" smtClean="0">
                <a:latin typeface="Comic Sans MS" panose="030F0702030302020204" pitchFamily="66" charset="0"/>
              </a:rPr>
              <a:t>., PRC </a:t>
            </a:r>
            <a:r>
              <a:rPr lang="fr-FR" sz="1200" dirty="0">
                <a:latin typeface="Comic Sans MS" panose="030F0702030302020204" pitchFamily="66" charset="0"/>
              </a:rPr>
              <a:t>24, 89 (1981).</a:t>
            </a:r>
            <a:endParaRPr lang="en-US" sz="1200" dirty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80119" y="4027773"/>
            <a:ext cx="2698175" cy="27699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sz="1200" dirty="0" err="1" smtClean="0">
                <a:latin typeface="Comic Sans MS" panose="030F0702030302020204" pitchFamily="66" charset="0"/>
              </a:rPr>
              <a:t>Mekjian</a:t>
            </a:r>
            <a:r>
              <a:rPr lang="fr-FR" sz="1200" dirty="0" smtClean="0">
                <a:latin typeface="Comic Sans MS" panose="030F0702030302020204" pitchFamily="66" charset="0"/>
              </a:rPr>
              <a:t> </a:t>
            </a:r>
            <a:r>
              <a:rPr lang="fr-FR" sz="1200" i="1" dirty="0" smtClean="0">
                <a:latin typeface="Comic Sans MS" panose="030F0702030302020204" pitchFamily="66" charset="0"/>
              </a:rPr>
              <a:t>et al</a:t>
            </a:r>
            <a:r>
              <a:rPr lang="fr-FR" sz="1200" dirty="0" smtClean="0">
                <a:latin typeface="Comic Sans MS" panose="030F0702030302020204" pitchFamily="66" charset="0"/>
              </a:rPr>
              <a:t>., PRC 17, 1051 </a:t>
            </a:r>
            <a:r>
              <a:rPr lang="fr-FR" sz="1200" dirty="0">
                <a:latin typeface="Comic Sans MS" panose="030F0702030302020204" pitchFamily="66" charset="0"/>
              </a:rPr>
              <a:t>(</a:t>
            </a:r>
            <a:r>
              <a:rPr lang="fr-FR" sz="1200" dirty="0" smtClean="0">
                <a:latin typeface="Comic Sans MS" panose="030F0702030302020204" pitchFamily="66" charset="0"/>
              </a:rPr>
              <a:t>1978).</a:t>
            </a:r>
            <a:endParaRPr lang="en-US" sz="1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46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4757" y="113355"/>
            <a:ext cx="8229600" cy="72239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Temperatures and Densities</a:t>
            </a:r>
            <a:endParaRPr lang="en-US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5147" y="799156"/>
            <a:ext cx="8004696" cy="1331794"/>
          </a:xfrm>
        </p:spPr>
        <p:txBody>
          <a:bodyPr>
            <a:normAutofit/>
          </a:bodyPr>
          <a:lstStyle/>
          <a:p>
            <a:r>
              <a:rPr lang="en-US" dirty="0" smtClean="0"/>
              <a:t>Recall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surf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time calculation</a:t>
            </a:r>
          </a:p>
          <a:p>
            <a:r>
              <a:rPr lang="en-US" dirty="0" smtClean="0"/>
              <a:t>System starts hot and expands as it cools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3" r="6100"/>
          <a:stretch/>
        </p:blipFill>
        <p:spPr>
          <a:xfrm>
            <a:off x="0" y="2450591"/>
            <a:ext cx="4524742" cy="43166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47121" y="2707112"/>
            <a:ext cx="24857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47 MeV/u </a:t>
            </a:r>
            <a:r>
              <a:rPr lang="en-US" sz="2000" b="1" baseline="30000" dirty="0" smtClean="0"/>
              <a:t>40</a:t>
            </a:r>
            <a:r>
              <a:rPr lang="en-US" sz="2000" b="1" dirty="0" smtClean="0"/>
              <a:t>Ar + </a:t>
            </a:r>
            <a:r>
              <a:rPr lang="en-US" sz="2000" b="1" baseline="30000" dirty="0" smtClean="0"/>
              <a:t>112</a:t>
            </a:r>
            <a:r>
              <a:rPr lang="en-US" sz="2000" b="1" dirty="0" smtClean="0"/>
              <a:t>Sn</a:t>
            </a:r>
            <a:endParaRPr lang="en-US" sz="2000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4768850" y="2450147"/>
            <a:ext cx="4151293" cy="3950653"/>
            <a:chOff x="4768850" y="2450147"/>
            <a:chExt cx="4151293" cy="3950653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6" r="976" b="1"/>
            <a:stretch/>
          </p:blipFill>
          <p:spPr bwMode="auto">
            <a:xfrm>
              <a:off x="4768850" y="2450147"/>
              <a:ext cx="4151293" cy="3950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7586272" y="4168233"/>
              <a:ext cx="62239" cy="6223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>
              <a:spLocks noChangeAspect="1"/>
            </p:cNvSpPr>
            <p:nvPr/>
          </p:nvSpPr>
          <p:spPr>
            <a:xfrm>
              <a:off x="7691705" y="4093169"/>
              <a:ext cx="62239" cy="6223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7765643" y="4022592"/>
              <a:ext cx="62239" cy="6223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>
            <a:xfrm>
              <a:off x="7812694" y="3958736"/>
              <a:ext cx="62239" cy="6223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>
            <a:xfrm>
              <a:off x="7860437" y="3886198"/>
              <a:ext cx="62239" cy="6223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7891787" y="3831849"/>
              <a:ext cx="62239" cy="6223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7910573" y="3794322"/>
              <a:ext cx="62239" cy="6223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1" name="Straight Connector 30"/>
          <p:cNvCxnSpPr/>
          <p:nvPr/>
        </p:nvCxnSpPr>
        <p:spPr>
          <a:xfrm flipH="1">
            <a:off x="7363559" y="4093169"/>
            <a:ext cx="944" cy="29779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269911" y="4206724"/>
            <a:ext cx="18918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201091" y="2907166"/>
            <a:ext cx="28242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Core collapse supernova simulation</a:t>
            </a:r>
            <a:endParaRPr lang="en-US" sz="1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889993" y="5029200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545095" y="5029200"/>
            <a:ext cx="393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←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80524" y="6481348"/>
            <a:ext cx="2778774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T. Fischer et al., </a:t>
            </a:r>
            <a:r>
              <a:rPr lang="en-US" sz="1400" dirty="0" err="1"/>
              <a:t>ApJS</a:t>
            </a:r>
            <a:r>
              <a:rPr lang="en-US" sz="1400" dirty="0"/>
              <a:t> 194, 39 (2011)</a:t>
            </a:r>
          </a:p>
        </p:txBody>
      </p:sp>
    </p:spTree>
    <p:extLst>
      <p:ext uri="{BB962C8B-B14F-4D97-AF65-F5344CB8AC3E}">
        <p14:creationId xmlns:p14="http://schemas.microsoft.com/office/powerpoint/2010/main" val="203618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3" r="7692" b="5019"/>
          <a:stretch/>
        </p:blipFill>
        <p:spPr>
          <a:xfrm>
            <a:off x="4823927" y="853565"/>
            <a:ext cx="4320073" cy="60044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469" y="134678"/>
            <a:ext cx="8831062" cy="79216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α</a:t>
            </a:r>
            <a:r>
              <a:rPr lang="en-US" dirty="0" smtClean="0"/>
              <a:t> Equilibrium constant model predictions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Models converge at lowest densities, but are significantly below data</a:t>
            </a:r>
          </a:p>
          <a:p>
            <a:r>
              <a:rPr lang="en-US" dirty="0" err="1" smtClean="0"/>
              <a:t>Lattimer</a:t>
            </a:r>
            <a:r>
              <a:rPr lang="en-US" dirty="0" smtClean="0"/>
              <a:t> &amp; </a:t>
            </a:r>
            <a:r>
              <a:rPr lang="en-US" dirty="0" err="1" smtClean="0"/>
              <a:t>Swesty</a:t>
            </a:r>
            <a:r>
              <a:rPr lang="en-US" dirty="0" smtClean="0"/>
              <a:t> with K=180, 220 show best agreement with data</a:t>
            </a:r>
          </a:p>
          <a:p>
            <a:r>
              <a:rPr lang="en-US" dirty="0" smtClean="0"/>
              <a:t>QSM with p-dependent in-medium binding energy </a:t>
            </a:r>
            <a:r>
              <a:rPr lang="en-US" dirty="0" smtClean="0"/>
              <a:t>shifts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72146" y="6395215"/>
            <a:ext cx="240482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PRL </a:t>
            </a:r>
            <a:r>
              <a:rPr lang="en-US" b="1" dirty="0" smtClean="0"/>
              <a:t>108</a:t>
            </a:r>
            <a:r>
              <a:rPr lang="en-US" dirty="0" smtClean="0"/>
              <a:t> (2012) 172701.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22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47339</TotalTime>
  <Words>1367</Words>
  <Application>Microsoft Office PowerPoint</Application>
  <PresentationFormat>On-screen Show (4:3)</PresentationFormat>
  <Paragraphs>141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Symmetry Energy</vt:lpstr>
      <vt:lpstr>Dependence on Nuclear Density</vt:lpstr>
      <vt:lpstr>Low Density Nuclear Matter</vt:lpstr>
      <vt:lpstr>PowerPoint Presentation</vt:lpstr>
      <vt:lpstr>Experiment Analysis</vt:lpstr>
      <vt:lpstr>Coalescence Parameters</vt:lpstr>
      <vt:lpstr>Temperatures and Densities</vt:lpstr>
      <vt:lpstr>α Equilibrium constant model predictions</vt:lpstr>
      <vt:lpstr>Comparison of all models together</vt:lpstr>
      <vt:lpstr>Isoscaling parameters</vt:lpstr>
      <vt:lpstr>Symmetry energy</vt:lpstr>
      <vt:lpstr>Comparison with QS and RMF</vt:lpstr>
      <vt:lpstr>Symmetry Energy EOS</vt:lpstr>
      <vt:lpstr>Summary</vt:lpstr>
      <vt:lpstr>Outlook</vt:lpstr>
      <vt:lpstr>Collaborators</vt:lpstr>
    </vt:vector>
  </TitlesOfParts>
  <Company>Cyclotron Institute, Texas A &amp; M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 Hagel</dc:creator>
  <cp:lastModifiedBy>Kris Hagel</cp:lastModifiedBy>
  <cp:revision>229</cp:revision>
  <cp:lastPrinted>2012-05-09T22:58:56Z</cp:lastPrinted>
  <dcterms:created xsi:type="dcterms:W3CDTF">2012-03-22T19:14:39Z</dcterms:created>
  <dcterms:modified xsi:type="dcterms:W3CDTF">2018-09-07T00:12:01Z</dcterms:modified>
</cp:coreProperties>
</file>