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3" r:id="rId2"/>
    <p:sldId id="265" r:id="rId3"/>
    <p:sldId id="266" r:id="rId4"/>
    <p:sldId id="268" r:id="rId5"/>
    <p:sldId id="269" r:id="rId6"/>
    <p:sldId id="284" r:id="rId7"/>
    <p:sldId id="270" r:id="rId8"/>
    <p:sldId id="272" r:id="rId9"/>
    <p:sldId id="286" r:id="rId10"/>
    <p:sldId id="257" r:id="rId11"/>
    <p:sldId id="261" r:id="rId12"/>
    <p:sldId id="258" r:id="rId13"/>
    <p:sldId id="262" r:id="rId14"/>
    <p:sldId id="259" r:id="rId15"/>
    <p:sldId id="260" r:id="rId16"/>
    <p:sldId id="283" r:id="rId17"/>
    <p:sldId id="287" r:id="rId18"/>
    <p:sldId id="285" r:id="rId19"/>
    <p:sldId id="267" r:id="rId20"/>
    <p:sldId id="271" r:id="rId21"/>
    <p:sldId id="274" r:id="rId22"/>
    <p:sldId id="273" r:id="rId23"/>
  </p:sldIdLst>
  <p:sldSz cx="10691813" cy="7559675"/>
  <p:notesSz cx="6805613" cy="9939338"/>
  <p:defaultTextStyle>
    <a:defPPr>
      <a:defRPr lang="ja-JP"/>
    </a:defPPr>
    <a:lvl1pPr marL="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025"/>
    <a:srgbClr val="DD5A09"/>
    <a:srgbClr val="00F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 autoAdjust="0"/>
  </p:normalViewPr>
  <p:slideViewPr>
    <p:cSldViewPr>
      <p:cViewPr varScale="1">
        <p:scale>
          <a:sx n="151" d="100"/>
          <a:sy n="151" d="100"/>
        </p:scale>
        <p:origin x="-1536" y="-8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brazing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C1020</c:v>
                </c:pt>
                <c:pt idx="1">
                  <c:v>SH-1</c:v>
                </c:pt>
                <c:pt idx="2">
                  <c:v>SH-2</c:v>
                </c:pt>
                <c:pt idx="3">
                  <c:v>NC50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322.3</c:v>
                </c:pt>
                <c:pt idx="1">
                  <c:v>293.60000000000002</c:v>
                </c:pt>
                <c:pt idx="2">
                  <c:v>348.2</c:v>
                </c:pt>
                <c:pt idx="3">
                  <c:v>551.79999999999995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brazing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C1020</c:v>
                </c:pt>
                <c:pt idx="1">
                  <c:v>SH-1</c:v>
                </c:pt>
                <c:pt idx="2">
                  <c:v>SH-2</c:v>
                </c:pt>
                <c:pt idx="3">
                  <c:v>NC50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12.9</c:v>
                </c:pt>
                <c:pt idx="1">
                  <c:v>57.9</c:v>
                </c:pt>
                <c:pt idx="2">
                  <c:v>40.799999999999997</c:v>
                </c:pt>
                <c:pt idx="3">
                  <c:v>109.7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brazing + aging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C1020</c:v>
                </c:pt>
                <c:pt idx="1">
                  <c:v>SH-1</c:v>
                </c:pt>
                <c:pt idx="2">
                  <c:v>SH-2</c:v>
                </c:pt>
                <c:pt idx="3">
                  <c:v>NC50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3">
                  <c:v>513.1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016576"/>
        <c:axId val="237018112"/>
      </c:barChart>
      <c:catAx>
        <c:axId val="23701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7018112"/>
        <c:crosses val="autoZero"/>
        <c:auto val="1"/>
        <c:lblAlgn val="ctr"/>
        <c:lblOffset val="100"/>
        <c:noMultiLvlLbl val="0"/>
      </c:catAx>
      <c:valAx>
        <c:axId val="23701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 smtClean="0"/>
                  <a:t>Yield</a:t>
                </a:r>
                <a:r>
                  <a:rPr lang="en-US" altLang="ja-JP" baseline="0" dirty="0" smtClean="0"/>
                  <a:t> strength (</a:t>
                </a:r>
                <a:r>
                  <a:rPr lang="en-US" altLang="ja-JP" baseline="0" dirty="0" err="1" smtClean="0"/>
                  <a:t>Mpa</a:t>
                </a:r>
                <a:r>
                  <a:rPr lang="en-US" altLang="ja-JP" baseline="0" dirty="0" smtClean="0"/>
                  <a:t>)</a:t>
                </a:r>
                <a:endParaRPr lang="ja-JP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7016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4033-C7F5-4CB8-8CFC-7B2E68772780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664DD-30CE-4259-9D7E-C556D1E3A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047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E6FD8-D564-4BA1-A685-475324DE8811}" type="datetimeFigureOut">
              <a:rPr kumimoji="1" lang="ja-JP" altLang="en-US" smtClean="0"/>
              <a:t>2019/5/10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23A99-117A-4FFA-AA6D-2382E5F3A9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4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67295" y="1007957"/>
            <a:ext cx="2940249" cy="277188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ja-JP" altLang="ja-JP" sz="1984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hidden">
          <a:xfrm>
            <a:off x="0" y="1847920"/>
            <a:ext cx="10157222" cy="1259946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ja-JP" altLang="ja-JP" sz="2263">
              <a:latin typeface="Times New Roman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72953" y="3947830"/>
            <a:ext cx="6593285" cy="209991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80083" y="1590682"/>
            <a:ext cx="8286155" cy="1763924"/>
          </a:xfrm>
        </p:spPr>
        <p:txBody>
          <a:bodyPr anchor="ctr"/>
          <a:lstStyle>
            <a:lvl1pPr algn="l"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1"/>
          </p:nvPr>
        </p:nvSpPr>
        <p:spPr>
          <a:xfrm>
            <a:off x="7306072" y="6989200"/>
            <a:ext cx="2494756" cy="402483"/>
          </a:xfrm>
        </p:spPr>
        <p:txBody>
          <a:bodyPr/>
          <a:lstStyle/>
          <a:p>
            <a:fld id="{B0C199F8-A211-45E5-AEA2-CC5E857C2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93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378292" y="1160447"/>
            <a:ext cx="9345851" cy="547690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8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10691813" cy="98694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ja-JP" altLang="ja-JP" sz="2263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63850" y="89226"/>
            <a:ext cx="8369684" cy="7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985" y="1186435"/>
            <a:ext cx="8958106" cy="553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2"/>
          </p:nvPr>
        </p:nvSpPr>
        <p:spPr>
          <a:xfrm>
            <a:off x="980083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4"/>
          </p:nvPr>
        </p:nvSpPr>
        <p:spPr>
          <a:xfrm>
            <a:off x="7306072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199F8-A211-45E5-AEA2-CC5E857C2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20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968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503972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1007943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511915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2015886" algn="l" rtl="0" eaLnBrk="1" fontAlgn="base" hangingPunct="1">
        <a:spcBef>
          <a:spcPct val="0"/>
        </a:spcBef>
        <a:spcAft>
          <a:spcPct val="0"/>
        </a:spcAft>
        <a:defRPr kumimoji="1" sz="4409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493472" indent="-4934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3527">
          <a:solidFill>
            <a:schemeClr val="tx1"/>
          </a:solidFill>
          <a:latin typeface="+mn-lt"/>
          <a:ea typeface="+mn-ea"/>
          <a:cs typeface="+mn-cs"/>
        </a:defRPr>
      </a:lvl1pPr>
      <a:lvl2pPr marL="979945" indent="-48472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kumimoji="1" sz="3086">
          <a:solidFill>
            <a:schemeClr val="tx1"/>
          </a:solidFill>
          <a:latin typeface="+mn-lt"/>
          <a:ea typeface="+mn-ea"/>
        </a:defRPr>
      </a:lvl2pPr>
      <a:lvl3pPr marL="1426170" indent="-4444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646">
          <a:solidFill>
            <a:schemeClr val="tx1"/>
          </a:solidFill>
          <a:latin typeface="+mn-lt"/>
          <a:ea typeface="+mn-ea"/>
        </a:defRPr>
      </a:lvl3pPr>
      <a:lvl4pPr marL="1853146" indent="-425227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kumimoji="1" sz="2205">
          <a:solidFill>
            <a:schemeClr val="tx1"/>
          </a:solidFill>
          <a:latin typeface="+mn-lt"/>
          <a:ea typeface="+mn-ea"/>
        </a:defRPr>
      </a:lvl4pPr>
      <a:lvl5pPr marL="2281871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5pPr>
      <a:lvl6pPr marL="2785843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6pPr>
      <a:lvl7pPr marL="3289814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7pPr>
      <a:lvl8pPr marL="3793786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8pPr>
      <a:lvl9pPr marL="4297757" indent="-426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2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097434" y="4715941"/>
            <a:ext cx="8352927" cy="2160239"/>
          </a:xfrm>
        </p:spPr>
        <p:txBody>
          <a:bodyPr/>
          <a:lstStyle/>
          <a:p>
            <a:pPr algn="ctr"/>
            <a:r>
              <a:rPr kumimoji="1" lang="en-US" altLang="ja-JP" sz="2400" dirty="0" smtClean="0"/>
              <a:t>Yoshinori </a:t>
            </a:r>
            <a:r>
              <a:rPr kumimoji="1" lang="en-US" altLang="ja-JP" sz="2400" dirty="0" err="1" smtClean="0"/>
              <a:t>Enomoto</a:t>
            </a:r>
            <a:r>
              <a:rPr kumimoji="1" lang="en-US" altLang="ja-JP" sz="2400" dirty="0" smtClean="0"/>
              <a:t> (Accelerator Laboratory, KEK)</a:t>
            </a:r>
          </a:p>
          <a:p>
            <a:pPr algn="ctr"/>
            <a:r>
              <a:rPr lang="en-US" altLang="ja-JP" sz="2400" dirty="0" smtClean="0"/>
              <a:t>On </a:t>
            </a:r>
            <a:r>
              <a:rPr lang="en-US" altLang="ja-JP" sz="2400" dirty="0" err="1" smtClean="0"/>
              <a:t>befalf</a:t>
            </a:r>
            <a:r>
              <a:rPr lang="en-US" altLang="ja-JP" sz="2400" dirty="0" smtClean="0"/>
              <a:t> of collaborators:</a:t>
            </a:r>
          </a:p>
          <a:p>
            <a:pPr algn="ctr"/>
            <a:r>
              <a:rPr lang="en-US" altLang="ja-JP" sz="2400" dirty="0" smtClean="0"/>
              <a:t>I. </a:t>
            </a:r>
            <a:r>
              <a:rPr lang="en-US" altLang="ja-JP" sz="2400" dirty="0" err="1" smtClean="0"/>
              <a:t>Chaikovska</a:t>
            </a:r>
            <a:r>
              <a:rPr lang="en-US" altLang="ja-JP" sz="2400" dirty="0" smtClean="0"/>
              <a:t>, R. </a:t>
            </a:r>
            <a:r>
              <a:rPr lang="en-US" altLang="ja-JP" sz="2400" dirty="0" err="1" smtClean="0"/>
              <a:t>Chehab</a:t>
            </a:r>
            <a:r>
              <a:rPr lang="en-US" altLang="ja-JP" sz="2400" dirty="0" smtClean="0"/>
              <a:t>, H. </a:t>
            </a:r>
            <a:r>
              <a:rPr lang="en-US" altLang="ja-JP" sz="2400" dirty="0" err="1" smtClean="0"/>
              <a:t>Guler</a:t>
            </a:r>
            <a:r>
              <a:rPr lang="en-US" altLang="ja-JP" sz="2400" dirty="0" smtClean="0"/>
              <a:t>,</a:t>
            </a:r>
          </a:p>
          <a:p>
            <a:pPr algn="ctr"/>
            <a:r>
              <a:rPr lang="en-US" altLang="ja-JP" sz="2400" dirty="0" smtClean="0"/>
              <a:t>T. </a:t>
            </a:r>
            <a:r>
              <a:rPr lang="en-US" altLang="ja-JP" sz="2400" dirty="0" err="1" smtClean="0"/>
              <a:t>Suwada</a:t>
            </a:r>
            <a:r>
              <a:rPr lang="en-US" altLang="ja-JP" sz="2400" dirty="0" smtClean="0"/>
              <a:t>, T. </a:t>
            </a:r>
            <a:r>
              <a:rPr lang="en-US" altLang="ja-JP" sz="2400" dirty="0" err="1" smtClean="0"/>
              <a:t>Kamitani</a:t>
            </a:r>
            <a:r>
              <a:rPr lang="en-US" altLang="ja-JP" sz="2400" dirty="0" smtClean="0"/>
              <a:t>, M. Satoh, F. Miyahara, Y. </a:t>
            </a:r>
            <a:r>
              <a:rPr lang="en-US" altLang="ja-JP" sz="2400" dirty="0" err="1" smtClean="0"/>
              <a:t>Seimiya</a:t>
            </a:r>
            <a:r>
              <a:rPr lang="en-US" altLang="ja-JP" sz="2400" dirty="0" smtClean="0"/>
              <a:t>, H. Sugimura and K. Furukawa</a:t>
            </a:r>
          </a:p>
          <a:p>
            <a:pPr algn="ctr"/>
            <a:endParaRPr kumimoji="1" lang="ja-JP" altLang="en-US" sz="24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953418" y="1835621"/>
            <a:ext cx="8902327" cy="1296144"/>
          </a:xfrm>
        </p:spPr>
        <p:txBody>
          <a:bodyPr/>
          <a:lstStyle/>
          <a:p>
            <a:r>
              <a:rPr lang="en-US" altLang="ja-JP" sz="3600" dirty="0" smtClean="0"/>
              <a:t>High </a:t>
            </a:r>
            <a:r>
              <a:rPr lang="en-US" altLang="ja-JP" sz="3600" dirty="0"/>
              <a:t>Intensity Positron Sources for Circular Colliders </a:t>
            </a:r>
            <a:r>
              <a:rPr lang="en-US" altLang="ja-JP" sz="3600" dirty="0" smtClean="0"/>
              <a:t>(</a:t>
            </a:r>
            <a:r>
              <a:rPr lang="en-US" altLang="ja-JP" sz="3600" dirty="0" err="1"/>
              <a:t>SuperKEKB</a:t>
            </a:r>
            <a:r>
              <a:rPr lang="en-US" altLang="ja-JP" sz="3600" dirty="0"/>
              <a:t>, FCC-</a:t>
            </a:r>
            <a:r>
              <a:rPr lang="en-US" altLang="ja-JP" sz="3600" dirty="0" err="1"/>
              <a:t>ee</a:t>
            </a:r>
            <a:r>
              <a:rPr lang="en-US" altLang="ja-JP" sz="3600" dirty="0"/>
              <a:t>)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3378" y="1373956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A_RD_13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2019: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Activity in FY2018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Dr. I. </a:t>
            </a:r>
            <a:r>
              <a:rPr kumimoji="1" lang="en-US" altLang="ja-JP" dirty="0" err="1" smtClean="0"/>
              <a:t>Chaikovska</a:t>
            </a:r>
            <a:r>
              <a:rPr kumimoji="1" lang="en-US" altLang="ja-JP" dirty="0" smtClean="0"/>
              <a:t> and Dr. Y. Han visit KEK and stayed for two weeks in Feb. 2019.</a:t>
            </a:r>
          </a:p>
          <a:p>
            <a:pPr lvl="1"/>
            <a:r>
              <a:rPr kumimoji="1" lang="en-US" altLang="ja-JP" dirty="0" smtClean="0"/>
              <a:t>Visit test facility of positron source in KEK</a:t>
            </a:r>
          </a:p>
          <a:p>
            <a:pPr lvl="1"/>
            <a:r>
              <a:rPr lang="en-US" altLang="ja-JP" dirty="0" smtClean="0"/>
              <a:t>Presentation in accelerator seminar on 15 Feb.</a:t>
            </a:r>
          </a:p>
          <a:p>
            <a:pPr lvl="2"/>
            <a:r>
              <a:rPr lang="en-US" altLang="ja-JP" dirty="0" smtClean="0"/>
              <a:t>FCC positron source</a:t>
            </a:r>
          </a:p>
          <a:p>
            <a:pPr lvl="2"/>
            <a:r>
              <a:rPr lang="en-US" altLang="ja-JP" dirty="0" smtClean="0"/>
              <a:t>Simulation of the Hybrid positron target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882" y="4427909"/>
            <a:ext cx="5378023" cy="3024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57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Activity in FY2018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dirty="0" smtClean="0"/>
              <a:t>Detailed Simulation started in full swing  </a:t>
            </a:r>
            <a:endParaRPr kumimoji="1" lang="ja-JP" altLang="en-US" dirty="0"/>
          </a:p>
        </p:txBody>
      </p:sp>
      <p:pic>
        <p:nvPicPr>
          <p:cNvPr id="9" name="コンテンツ プレースホルダー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540" y="2010060"/>
            <a:ext cx="9345613" cy="494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423797" y="6395920"/>
            <a:ext cx="5370381" cy="408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Simulation results and models will be shared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79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Activity in FY2018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sz="2800" dirty="0" smtClean="0"/>
              <a:t>New test facility for positron source got in operation.</a:t>
            </a:r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3560" y="1835621"/>
            <a:ext cx="8215313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136537" y="6683952"/>
            <a:ext cx="7593745" cy="408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Simulation method and results are validated by the experiments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19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Activity in FY2018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sz="2800" dirty="0" smtClean="0"/>
              <a:t>Cu Alloy material for FC head is evaluated </a:t>
            </a:r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7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087362"/>
              </p:ext>
            </p:extLst>
          </p:nvPr>
        </p:nvGraphicFramePr>
        <p:xfrm>
          <a:off x="377825" y="1831354"/>
          <a:ext cx="9345613" cy="547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直線矢印コネクタ 7"/>
          <p:cNvCxnSpPr/>
          <p:nvPr/>
        </p:nvCxnSpPr>
        <p:spPr>
          <a:xfrm flipV="1">
            <a:off x="2825626" y="2578520"/>
            <a:ext cx="6048672" cy="338437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8770495" y="2074464"/>
            <a:ext cx="607859" cy="408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x40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61530" y="2267669"/>
            <a:ext cx="5652509" cy="7241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Stronger material is required to keep gap in FC</a:t>
            </a:r>
          </a:p>
          <a:p>
            <a:r>
              <a:rPr lang="en-US" altLang="ja-JP" dirty="0" smtClean="0"/>
              <a:t> against pulsed magnetic force</a:t>
            </a:r>
            <a:endParaRPr kumimoji="1" lang="ja-JP" altLang="en-US" dirty="0"/>
          </a:p>
        </p:txBody>
      </p:sp>
      <p:pic>
        <p:nvPicPr>
          <p:cNvPr id="11" name="コンテンツ プレースホルダー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2250" y="107429"/>
            <a:ext cx="2088232" cy="183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4481810" y="818785"/>
            <a:ext cx="4060727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FC head made of NC50 Cu alloy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9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Activity in FY2019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sz="3600" dirty="0" smtClean="0"/>
              <a:t>A new </a:t>
            </a:r>
            <a:r>
              <a:rPr kumimoji="1" lang="en-US" altLang="ja-JP" sz="3600" dirty="0" err="1" smtClean="0"/>
              <a:t>posdoc</a:t>
            </a:r>
            <a:r>
              <a:rPr kumimoji="1" lang="en-US" altLang="ja-JP" sz="3600" dirty="0" smtClean="0"/>
              <a:t> will join LAL group from June 2019.</a:t>
            </a:r>
          </a:p>
          <a:p>
            <a:r>
              <a:rPr lang="en-US" altLang="ja-JP" sz="3600" dirty="0" smtClean="0"/>
              <a:t>Y. </a:t>
            </a:r>
            <a:r>
              <a:rPr lang="en-US" altLang="ja-JP" sz="3600" dirty="0" err="1" smtClean="0"/>
              <a:t>Enomoto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will visit LAL and attend FCC week in June 2019</a:t>
            </a:r>
          </a:p>
          <a:p>
            <a:r>
              <a:rPr lang="en-US" altLang="ja-JP" sz="3600" dirty="0" smtClean="0"/>
              <a:t>LAL group will visit KEK and join operation exchange work of positron source etc.</a:t>
            </a:r>
          </a:p>
          <a:p>
            <a:endParaRPr kumimoji="1" lang="en-US" altLang="ja-JP" sz="3600" dirty="0" smtClean="0"/>
          </a:p>
          <a:p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8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Activity beyond FJPPL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sz="2800" dirty="0" smtClean="0"/>
              <a:t>Two researchers from IHEP visit KEK in Feb 2019</a:t>
            </a:r>
          </a:p>
          <a:p>
            <a:pPr lvl="1"/>
            <a:r>
              <a:rPr kumimoji="1" lang="en-US" altLang="ja-JP" sz="2400" dirty="0" smtClean="0"/>
              <a:t>They are in charge of design of the CEPC positron source.</a:t>
            </a:r>
          </a:p>
          <a:p>
            <a:r>
              <a:rPr lang="en-US" altLang="ja-JP" sz="2800" dirty="0" smtClean="0"/>
              <a:t>Collaboration with ILC positron source group</a:t>
            </a:r>
          </a:p>
          <a:p>
            <a:pPr lvl="1"/>
            <a:r>
              <a:rPr kumimoji="1" lang="en-US" altLang="ja-JP" sz="2400" dirty="0" smtClean="0"/>
              <a:t>Join weekly meeting in KEK</a:t>
            </a:r>
          </a:p>
          <a:p>
            <a:pPr lvl="1"/>
            <a:r>
              <a:rPr lang="en-US" altLang="ja-JP" sz="2400" dirty="0" smtClean="0"/>
              <a:t>Present recent status about </a:t>
            </a:r>
            <a:r>
              <a:rPr lang="en-US" altLang="ja-JP" sz="2400" dirty="0" err="1" smtClean="0"/>
              <a:t>SuperKEKB</a:t>
            </a:r>
            <a:r>
              <a:rPr lang="en-US" altLang="ja-JP" sz="2400" dirty="0" smtClean="0"/>
              <a:t> positron source in Asian linear collider workshop 2018</a:t>
            </a:r>
          </a:p>
          <a:p>
            <a:r>
              <a:rPr kumimoji="1" lang="en-US" altLang="ja-JP" sz="2841" dirty="0" smtClean="0"/>
              <a:t>KEK/LAL collaboration </a:t>
            </a:r>
            <a:r>
              <a:rPr lang="en-US" altLang="ja-JP" sz="2841" dirty="0" smtClean="0"/>
              <a:t>is going to be the core of the high energy positron source in the world.</a:t>
            </a:r>
            <a:endParaRPr kumimoji="1" lang="ja-JP" altLang="en-US" sz="284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74839" y="4931965"/>
            <a:ext cx="3240360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680892" y="5532632"/>
            <a:ext cx="1368152" cy="742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KEK</a:t>
            </a:r>
          </a:p>
          <a:p>
            <a:pPr algn="ctr"/>
            <a:r>
              <a:rPr lang="en-US" altLang="ja-JP" sz="1600" dirty="0" err="1" smtClean="0"/>
              <a:t>SuperKEKB</a:t>
            </a:r>
            <a:endParaRPr kumimoji="1" lang="ja-JP" altLang="en-US" sz="1600" dirty="0"/>
          </a:p>
        </p:txBody>
      </p:sp>
      <p:sp>
        <p:nvSpPr>
          <p:cNvPr id="9" name="角丸四角形 8"/>
          <p:cNvSpPr/>
          <p:nvPr/>
        </p:nvSpPr>
        <p:spPr>
          <a:xfrm>
            <a:off x="5162041" y="5523469"/>
            <a:ext cx="1368152" cy="742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LAL</a:t>
            </a:r>
          </a:p>
          <a:p>
            <a:pPr algn="ctr"/>
            <a:r>
              <a:rPr kumimoji="1" lang="en-US" altLang="ja-JP" sz="1600" dirty="0" err="1" smtClean="0"/>
              <a:t>FCCee</a:t>
            </a:r>
            <a:endParaRPr kumimoji="1" lang="en-US" altLang="ja-JP" sz="1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5565" y="5030688"/>
            <a:ext cx="974947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FJPPL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1565091" y="5316608"/>
            <a:ext cx="1368152" cy="742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IHEP</a:t>
            </a:r>
          </a:p>
          <a:p>
            <a:pPr algn="ctr"/>
            <a:r>
              <a:rPr lang="en-US" altLang="ja-JP" sz="1600" dirty="0" smtClean="0"/>
              <a:t>CEPC</a:t>
            </a:r>
            <a:endParaRPr kumimoji="1" lang="en-US" altLang="ja-JP" sz="1600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7185298" y="5316806"/>
            <a:ext cx="1368152" cy="742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KEK</a:t>
            </a:r>
          </a:p>
          <a:p>
            <a:pPr algn="ctr"/>
            <a:r>
              <a:rPr lang="en-US" altLang="ja-JP" sz="1600" dirty="0" smtClean="0"/>
              <a:t>ILC</a:t>
            </a:r>
            <a:endParaRPr kumimoji="1" lang="en-US" altLang="ja-JP" sz="1600" dirty="0" smtClean="0"/>
          </a:p>
        </p:txBody>
      </p:sp>
      <p:cxnSp>
        <p:nvCxnSpPr>
          <p:cNvPr id="14" name="直線コネクタ 13"/>
          <p:cNvCxnSpPr>
            <a:stCxn id="11" idx="3"/>
            <a:endCxn id="7" idx="1"/>
          </p:cNvCxnSpPr>
          <p:nvPr/>
        </p:nvCxnSpPr>
        <p:spPr>
          <a:xfrm>
            <a:off x="2933243" y="5688049"/>
            <a:ext cx="5415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2" idx="1"/>
            <a:endCxn id="7" idx="3"/>
          </p:cNvCxnSpPr>
          <p:nvPr/>
        </p:nvCxnSpPr>
        <p:spPr>
          <a:xfrm flipH="1" flipV="1">
            <a:off x="6715199" y="5688049"/>
            <a:ext cx="470099" cy="1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61330" y="1160447"/>
            <a:ext cx="10297144" cy="5476908"/>
          </a:xfrm>
        </p:spPr>
        <p:txBody>
          <a:bodyPr/>
          <a:lstStyle/>
          <a:p>
            <a:r>
              <a:rPr lang="en-US" altLang="ja-JP" sz="2400" dirty="0" smtClean="0"/>
              <a:t>Design of FCC-</a:t>
            </a:r>
            <a:r>
              <a:rPr lang="en-US" altLang="ja-JP" sz="2400" dirty="0" err="1" smtClean="0"/>
              <a:t>ee</a:t>
            </a:r>
            <a:r>
              <a:rPr lang="en-US" altLang="ja-JP" sz="2400" dirty="0" smtClean="0"/>
              <a:t> positron source and commissioning of </a:t>
            </a:r>
            <a:r>
              <a:rPr lang="en-US" altLang="ja-JP" sz="2400" dirty="0" err="1" smtClean="0"/>
              <a:t>SuperKEKB</a:t>
            </a:r>
            <a:r>
              <a:rPr lang="en-US" altLang="ja-JP" sz="2400" dirty="0" smtClean="0"/>
              <a:t> positron source are ongoing.</a:t>
            </a:r>
          </a:p>
          <a:p>
            <a:pPr lvl="1"/>
            <a:r>
              <a:rPr lang="en-US" altLang="ja-JP" sz="2400" dirty="0" smtClean="0"/>
              <a:t>It’s best time to collaborate for both of us.</a:t>
            </a:r>
          </a:p>
          <a:p>
            <a:r>
              <a:rPr lang="en-US" altLang="ja-JP" sz="2400" dirty="0" smtClean="0"/>
              <a:t>Collaboration between KEK and LAL makes it possible for us to accelerate the development of positron sources.</a:t>
            </a:r>
          </a:p>
          <a:p>
            <a:pPr lvl="1"/>
            <a:r>
              <a:rPr lang="en-US" altLang="ja-JP" sz="2400" dirty="0" smtClean="0"/>
              <a:t>Mutual feed back between experiment and simulation is expected.</a:t>
            </a:r>
          </a:p>
          <a:p>
            <a:pPr lvl="1"/>
            <a:r>
              <a:rPr lang="en-US" altLang="ja-JP" sz="2400" dirty="0" smtClean="0"/>
              <a:t>Still there are many things to do for positron source of </a:t>
            </a:r>
            <a:r>
              <a:rPr lang="en-US" altLang="ja-JP" sz="2400" dirty="0" err="1" smtClean="0"/>
              <a:t>SuperKEKB</a:t>
            </a:r>
            <a:r>
              <a:rPr lang="en-US" altLang="ja-JP" sz="2400" dirty="0" smtClean="0"/>
              <a:t>.</a:t>
            </a:r>
          </a:p>
          <a:p>
            <a:pPr lvl="1"/>
            <a:r>
              <a:rPr lang="en-US" altLang="ja-JP" sz="2400" dirty="0"/>
              <a:t>Final performance of the FCC-</a:t>
            </a:r>
            <a:r>
              <a:rPr lang="en-US" altLang="ja-JP" sz="2400" dirty="0" err="1"/>
              <a:t>ee</a:t>
            </a:r>
            <a:r>
              <a:rPr lang="en-US" altLang="ja-JP" sz="2400" dirty="0"/>
              <a:t> positron source will definitely benefit from the lessons learned during the </a:t>
            </a:r>
            <a:r>
              <a:rPr lang="en-US" altLang="ja-JP" sz="2400" dirty="0" err="1"/>
              <a:t>SuperKEKB</a:t>
            </a:r>
            <a:r>
              <a:rPr lang="en-US" altLang="ja-JP" sz="2400" dirty="0"/>
              <a:t> commissioning and operation</a:t>
            </a:r>
            <a:r>
              <a:rPr lang="en-US" altLang="ja-JP" sz="2400" dirty="0" smtClean="0"/>
              <a:t>.</a:t>
            </a:r>
          </a:p>
          <a:p>
            <a:pPr lvl="1"/>
            <a:r>
              <a:rPr lang="en-US" altLang="ja-JP" sz="2400" dirty="0" smtClean="0"/>
              <a:t>Practical and engineering aspect of the new positron source will be more robust through the experiences of the operation of the present source.</a:t>
            </a:r>
            <a:endParaRPr lang="en-US" altLang="ja-JP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4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6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Activity in FY2019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78" y="1686588"/>
            <a:ext cx="5040560" cy="4419573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3294" y="1187549"/>
            <a:ext cx="4060727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FC head made of NC50 Cu alloy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21970" y="1595802"/>
            <a:ext cx="4392549" cy="1356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 new FC head is in production,</a:t>
            </a:r>
          </a:p>
          <a:p>
            <a:r>
              <a:rPr lang="en-US" altLang="ja-JP" dirty="0" smtClean="0"/>
              <a:t>  will be delivered in this summer,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will be tested at test facility,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and will be installed in this autumn.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5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2018.5.11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コンテンツ プレースホルダー 3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2957" cy="755967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角丸四角形 7"/>
          <p:cNvSpPr/>
          <p:nvPr/>
        </p:nvSpPr>
        <p:spPr>
          <a:xfrm>
            <a:off x="2033538" y="2771725"/>
            <a:ext cx="1080120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8298234" y="2771725"/>
            <a:ext cx="1080120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033538" y="3203773"/>
            <a:ext cx="1080120" cy="43204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8298234" y="3203773"/>
            <a:ext cx="1080120" cy="43204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113658" y="2915741"/>
            <a:ext cx="518457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3113658" y="3491805"/>
            <a:ext cx="518457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985866" y="3587608"/>
            <a:ext cx="696024" cy="40825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1/</a:t>
            </a:r>
            <a:r>
              <a:rPr kumimoji="1" lang="en-US" altLang="ja-JP" dirty="0" smtClean="0">
                <a:solidFill>
                  <a:srgbClr val="00B0F0"/>
                </a:solidFill>
              </a:rPr>
              <a:t>25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467" y="2411685"/>
            <a:ext cx="827471" cy="40825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x2.25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89522" y="4139877"/>
            <a:ext cx="7106433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2060"/>
                </a:solidFill>
              </a:rPr>
              <a:t>x</a:t>
            </a:r>
            <a:r>
              <a:rPr lang="en-US" altLang="ja-JP" sz="3200" dirty="0" smtClean="0">
                <a:solidFill>
                  <a:srgbClr val="002060"/>
                </a:solidFill>
              </a:rPr>
              <a:t>50 more positron injection is required</a:t>
            </a:r>
          </a:p>
          <a:p>
            <a:r>
              <a:rPr lang="ja-JP" altLang="en-US" sz="3200" dirty="0" smtClean="0">
                <a:solidFill>
                  <a:srgbClr val="002060"/>
                </a:solidFill>
              </a:rPr>
              <a:t>→</a:t>
            </a:r>
            <a:r>
              <a:rPr lang="en-US" altLang="ja-JP" sz="3200" dirty="0" smtClean="0">
                <a:solidFill>
                  <a:srgbClr val="002060"/>
                </a:solidFill>
              </a:rPr>
              <a:t>increase bunch charge x4</a:t>
            </a:r>
          </a:p>
          <a:p>
            <a:r>
              <a:rPr lang="ja-JP" altLang="en-US" sz="3200" dirty="0" smtClean="0">
                <a:solidFill>
                  <a:srgbClr val="002060"/>
                </a:solidFill>
              </a:rPr>
              <a:t>→</a:t>
            </a:r>
            <a:r>
              <a:rPr lang="en-US" altLang="ja-JP" sz="3200" dirty="0" smtClean="0">
                <a:solidFill>
                  <a:srgbClr val="002060"/>
                </a:solidFill>
              </a:rPr>
              <a:t>increase duty and rep. rate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sz="2800" dirty="0" smtClean="0"/>
              <a:t>Introduction</a:t>
            </a:r>
          </a:p>
          <a:p>
            <a:pPr lvl="1"/>
            <a:r>
              <a:rPr lang="en-US" altLang="ja-JP" sz="2800" dirty="0" smtClean="0"/>
              <a:t>Positron source</a:t>
            </a:r>
          </a:p>
          <a:p>
            <a:pPr lvl="1"/>
            <a:r>
              <a:rPr kumimoji="1" lang="en-US" altLang="ja-JP" sz="2800" dirty="0" smtClean="0"/>
              <a:t>Relationship</a:t>
            </a:r>
          </a:p>
          <a:p>
            <a:pPr lvl="1"/>
            <a:r>
              <a:rPr lang="en-US" altLang="ja-JP" sz="2800" dirty="0" smtClean="0"/>
              <a:t>Timing</a:t>
            </a:r>
          </a:p>
          <a:p>
            <a:pPr lvl="1"/>
            <a:r>
              <a:rPr lang="en-US" altLang="ja-JP" sz="2800" dirty="0" smtClean="0"/>
              <a:t>Comparison between FCC-</a:t>
            </a:r>
            <a:r>
              <a:rPr lang="en-US" altLang="ja-JP" sz="2800" dirty="0" err="1" smtClean="0"/>
              <a:t>ee</a:t>
            </a:r>
            <a:r>
              <a:rPr lang="en-US" altLang="ja-JP" sz="2800" dirty="0" smtClean="0"/>
              <a:t> and </a:t>
            </a:r>
            <a:r>
              <a:rPr lang="en-US" altLang="ja-JP" sz="2800" dirty="0" err="1" smtClean="0"/>
              <a:t>SuperKEKB</a:t>
            </a:r>
            <a:endParaRPr lang="en-US" altLang="ja-JP" sz="2800" dirty="0" smtClean="0"/>
          </a:p>
          <a:p>
            <a:pPr lvl="1"/>
            <a:r>
              <a:rPr kumimoji="1" lang="en-US" altLang="ja-JP" sz="2800" dirty="0" smtClean="0"/>
              <a:t>Role sharing</a:t>
            </a:r>
          </a:p>
          <a:p>
            <a:r>
              <a:rPr lang="en-US" altLang="ja-JP" sz="2800" dirty="0" smtClean="0"/>
              <a:t>Positron source setup for </a:t>
            </a:r>
            <a:r>
              <a:rPr lang="en-US" altLang="ja-JP" sz="2800" dirty="0" err="1" smtClean="0"/>
              <a:t>SuperKEKB</a:t>
            </a:r>
            <a:endParaRPr lang="en-US" altLang="ja-JP" sz="2800" dirty="0" smtClean="0"/>
          </a:p>
          <a:p>
            <a:r>
              <a:rPr lang="en-US" altLang="ja-JP" sz="2800" dirty="0" smtClean="0"/>
              <a:t>Status of </a:t>
            </a:r>
            <a:r>
              <a:rPr lang="en-US" altLang="ja-JP" sz="2800" dirty="0" err="1" smtClean="0"/>
              <a:t>SuperKEKB</a:t>
            </a:r>
            <a:r>
              <a:rPr lang="en-US" altLang="ja-JP" sz="2800" dirty="0" smtClean="0"/>
              <a:t> positron source </a:t>
            </a:r>
          </a:p>
          <a:p>
            <a:r>
              <a:rPr lang="en-US" altLang="ja-JP" sz="2800" dirty="0" smtClean="0"/>
              <a:t>Activity in FY2018 and FY2019</a:t>
            </a:r>
          </a:p>
          <a:p>
            <a:r>
              <a:rPr lang="en-US" altLang="ja-JP" sz="2800" dirty="0" smtClean="0"/>
              <a:t>Summary</a:t>
            </a:r>
          </a:p>
          <a:p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4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Positron source setup for Super KEKB 1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7" name="コンテンツ プレースホルダー 7">
            <a:extLst>
              <a:ext uri="{FF2B5EF4-FFF2-40B4-BE49-F238E27FC236}">
                <a16:creationId xmlns="" xmlns:a16="http://schemas.microsoft.com/office/drawing/2014/main" id="{4968816D-A592-48B6-B76C-99210B608D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825" y="2877118"/>
            <a:ext cx="9345613" cy="4143079"/>
          </a:xfrm>
        </p:spPr>
      </p:pic>
      <p:pic>
        <p:nvPicPr>
          <p:cNvPr id="8" name="コンテンツ プレースホルダー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1370" y="1387382"/>
            <a:ext cx="9345613" cy="10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角丸四角形 8"/>
          <p:cNvSpPr/>
          <p:nvPr/>
        </p:nvSpPr>
        <p:spPr>
          <a:xfrm>
            <a:off x="2825626" y="1913681"/>
            <a:ext cx="216024" cy="14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3346" y="941335"/>
            <a:ext cx="336823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Positron target and capture section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>
            <a:stCxn id="10" idx="2"/>
            <a:endCxn id="9" idx="0"/>
          </p:cNvCxnSpPr>
          <p:nvPr/>
        </p:nvCxnSpPr>
        <p:spPr>
          <a:xfrm>
            <a:off x="2227461" y="1279889"/>
            <a:ext cx="706177" cy="633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9" idx="2"/>
          </p:cNvCxnSpPr>
          <p:nvPr/>
        </p:nvCxnSpPr>
        <p:spPr>
          <a:xfrm flipH="1">
            <a:off x="395592" y="2057697"/>
            <a:ext cx="2538046" cy="819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9" idx="2"/>
          </p:cNvCxnSpPr>
          <p:nvPr/>
        </p:nvCxnSpPr>
        <p:spPr>
          <a:xfrm>
            <a:off x="2933638" y="2057697"/>
            <a:ext cx="6789800" cy="8194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Positron source </a:t>
            </a:r>
            <a:r>
              <a:rPr lang="en-US" altLang="ja-JP" sz="3600" dirty="0" smtClean="0"/>
              <a:t>setup for </a:t>
            </a:r>
            <a:r>
              <a:rPr lang="en-US" altLang="ja-JP" sz="3600" dirty="0" err="1" smtClean="0"/>
              <a:t>SuperKEKB</a:t>
            </a:r>
            <a:r>
              <a:rPr lang="en-US" altLang="ja-JP" sz="3600" dirty="0" smtClean="0"/>
              <a:t> 4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21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1566152" y="1696244"/>
            <a:ext cx="2625876" cy="1428103"/>
            <a:chOff x="755576" y="1628800"/>
            <a:chExt cx="2382147" cy="1295549"/>
          </a:xfrm>
        </p:grpSpPr>
        <p:sp>
          <p:nvSpPr>
            <p:cNvPr id="8" name="正方形/長方形 7"/>
            <p:cNvSpPr/>
            <p:nvPr/>
          </p:nvSpPr>
          <p:spPr>
            <a:xfrm>
              <a:off x="2051720" y="2132856"/>
              <a:ext cx="280392" cy="14401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3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>
              <a:off x="755576" y="2060848"/>
              <a:ext cx="1296144" cy="14401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>
              <a:endCxn id="8" idx="1"/>
            </p:cNvCxnSpPr>
            <p:nvPr/>
          </p:nvCxnSpPr>
          <p:spPr>
            <a:xfrm flipV="1">
              <a:off x="755576" y="2204864"/>
              <a:ext cx="1296144" cy="141602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>
              <a:stCxn id="8" idx="3"/>
            </p:cNvCxnSpPr>
            <p:nvPr/>
          </p:nvCxnSpPr>
          <p:spPr>
            <a:xfrm flipV="1">
              <a:off x="2332112" y="1628800"/>
              <a:ext cx="295672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>
              <a:stCxn id="8" idx="3"/>
            </p:cNvCxnSpPr>
            <p:nvPr/>
          </p:nvCxnSpPr>
          <p:spPr>
            <a:xfrm>
              <a:off x="2332112" y="2204864"/>
              <a:ext cx="58370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>
              <a:stCxn id="8" idx="3"/>
            </p:cNvCxnSpPr>
            <p:nvPr/>
          </p:nvCxnSpPr>
          <p:spPr>
            <a:xfrm>
              <a:off x="2332112" y="2204864"/>
              <a:ext cx="291852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2721526" y="2524672"/>
              <a:ext cx="416197" cy="399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63" dirty="0">
                  <a:solidFill>
                    <a:srgbClr val="FF0000"/>
                  </a:solidFill>
                </a:rPr>
                <a:t>e</a:t>
              </a:r>
              <a:r>
                <a:rPr lang="en-US" altLang="ja-JP" sz="2263" baseline="30000" dirty="0">
                  <a:solidFill>
                    <a:srgbClr val="FF0000"/>
                  </a:solidFill>
                </a:rPr>
                <a:t>+</a:t>
              </a:r>
              <a:endParaRPr lang="ja-JP" altLang="en-US" sz="2263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79877" y="2275665"/>
              <a:ext cx="372571" cy="399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63" dirty="0">
                  <a:solidFill>
                    <a:srgbClr val="0070C0"/>
                  </a:solidFill>
                </a:rPr>
                <a:t>e</a:t>
              </a:r>
              <a:r>
                <a:rPr lang="en-US" altLang="ja-JP" sz="2263" baseline="30000" dirty="0">
                  <a:solidFill>
                    <a:srgbClr val="0070C0"/>
                  </a:solidFill>
                </a:rPr>
                <a:t>-</a:t>
              </a:r>
              <a:endParaRPr lang="ja-JP" altLang="en-US" sz="2263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771939" y="2306631"/>
              <a:ext cx="627058" cy="299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43" dirty="0" smtClean="0">
                  <a:solidFill>
                    <a:srgbClr val="00B050"/>
                  </a:solidFill>
                </a:rPr>
                <a:t>target</a:t>
              </a:r>
              <a:endParaRPr lang="ja-JP" altLang="en-US" sz="1543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721535" y="4603667"/>
            <a:ext cx="2224757" cy="1382749"/>
            <a:chOff x="5643379" y="1178944"/>
            <a:chExt cx="2018261" cy="1254405"/>
          </a:xfrm>
        </p:grpSpPr>
        <p:sp>
          <p:nvSpPr>
            <p:cNvPr id="18" name="正方形/長方形 17"/>
            <p:cNvSpPr/>
            <p:nvPr/>
          </p:nvSpPr>
          <p:spPr>
            <a:xfrm>
              <a:off x="5808166" y="1641856"/>
              <a:ext cx="280392" cy="14401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63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477972" y="2033672"/>
              <a:ext cx="416197" cy="399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263" dirty="0">
                  <a:solidFill>
                    <a:srgbClr val="FF0000"/>
                  </a:solidFill>
                </a:rPr>
                <a:t>e</a:t>
              </a:r>
              <a:r>
                <a:rPr lang="en-US" altLang="ja-JP" sz="2263" baseline="30000" dirty="0">
                  <a:solidFill>
                    <a:srgbClr val="FF0000"/>
                  </a:solidFill>
                </a:rPr>
                <a:t>+</a:t>
              </a:r>
              <a:endParaRPr lang="ja-JP" altLang="en-US" sz="2263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43379" y="1795891"/>
              <a:ext cx="627058" cy="299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43" dirty="0" smtClean="0">
                  <a:solidFill>
                    <a:srgbClr val="00B050"/>
                  </a:solidFill>
                </a:rPr>
                <a:t>target</a:t>
              </a:r>
              <a:endParaRPr lang="ja-JP" altLang="en-US" sz="1543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flipV="1">
              <a:off x="6876540" y="1178944"/>
              <a:ext cx="785100" cy="165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V="1">
              <a:off x="6885036" y="1713864"/>
              <a:ext cx="776604" cy="81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6898438" y="2091617"/>
              <a:ext cx="699479" cy="1530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角丸四角形 24"/>
          <p:cNvSpPr/>
          <p:nvPr/>
        </p:nvSpPr>
        <p:spPr>
          <a:xfrm>
            <a:off x="428116" y="1619597"/>
            <a:ext cx="4845782" cy="5328593"/>
          </a:xfrm>
          <a:prstGeom prst="roundRect">
            <a:avLst>
              <a:gd name="adj" fmla="val 815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9407" y="3091499"/>
            <a:ext cx="3775674" cy="80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en-US" altLang="ja-JP" sz="1543" dirty="0" smtClean="0"/>
              <a:t>Electron hit small point of the target.</a:t>
            </a:r>
            <a:endParaRPr lang="en-US" altLang="ja-JP" sz="1543" dirty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en-US" altLang="ja-JP" sz="1543" dirty="0" smtClean="0"/>
              <a:t>Positron comes from small spot.</a:t>
            </a:r>
            <a:endParaRPr lang="en-US" altLang="ja-JP" sz="1543" dirty="0"/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en-US" altLang="ja-JP" sz="1543" dirty="0" smtClean="0"/>
              <a:t>Angle distribution is large.</a:t>
            </a:r>
            <a:endParaRPr lang="ja-JP" altLang="en-US" sz="1543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9407" y="5927521"/>
            <a:ext cx="4423746" cy="80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buFont typeface="Arial" panose="020B0604020202020204" pitchFamily="34" charset="0"/>
              <a:buChar char="•"/>
            </a:pPr>
            <a:r>
              <a:rPr lang="en-US" altLang="ja-JP" sz="1543" dirty="0" smtClean="0"/>
              <a:t>Adiabatically expand position distribution.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en-US" altLang="ja-JP" sz="1543" dirty="0" smtClean="0"/>
              <a:t>Angle distribution decrease.</a:t>
            </a:r>
          </a:p>
          <a:p>
            <a:pPr marL="314982" indent="-314982">
              <a:buFont typeface="Arial" panose="020B0604020202020204" pitchFamily="34" charset="0"/>
              <a:buChar char="•"/>
            </a:pPr>
            <a:r>
              <a:rPr lang="en-US" altLang="ja-JP" sz="1543" dirty="0" smtClean="0"/>
              <a:t>Matched to the aperture of the following LAS.</a:t>
            </a:r>
            <a:endParaRPr lang="en-US" altLang="ja-JP" sz="1543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4078" y="1011496"/>
            <a:ext cx="5147385" cy="5000589"/>
          </a:xfrm>
          <a:prstGeom prst="rect">
            <a:avLst/>
          </a:prstGeom>
        </p:spPr>
      </p:pic>
      <p:pic>
        <p:nvPicPr>
          <p:cNvPr id="24" name="コンテンツ プレースホルダー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89624" y="4212804"/>
            <a:ext cx="2520280" cy="179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下矢印 30"/>
          <p:cNvSpPr/>
          <p:nvPr/>
        </p:nvSpPr>
        <p:spPr>
          <a:xfrm>
            <a:off x="2513623" y="3955595"/>
            <a:ext cx="461721" cy="48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58146" y="1043053"/>
            <a:ext cx="2483372" cy="408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How the FC works?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59287" y="1034581"/>
            <a:ext cx="1473224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92D050"/>
                </a:solidFill>
              </a:rPr>
              <a:t>Bridge coil</a:t>
            </a:r>
          </a:p>
          <a:p>
            <a:r>
              <a:rPr lang="en-US" altLang="ja-JP" sz="1400" dirty="0" smtClean="0">
                <a:solidFill>
                  <a:srgbClr val="92D050"/>
                </a:solidFill>
              </a:rPr>
              <a:t>  DC magnet</a:t>
            </a:r>
          </a:p>
          <a:p>
            <a:r>
              <a:rPr kumimoji="1" lang="en-US" altLang="ja-JP" sz="1400" dirty="0">
                <a:solidFill>
                  <a:srgbClr val="92D05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92D050"/>
                </a:solidFill>
              </a:rPr>
              <a:t> I = 600</a:t>
            </a:r>
            <a:r>
              <a:rPr kumimoji="1" lang="ja-JP" altLang="en-US" sz="1400" dirty="0" smtClean="0">
                <a:solidFill>
                  <a:srgbClr val="92D050"/>
                </a:solidFill>
              </a:rPr>
              <a:t>～</a:t>
            </a:r>
            <a:r>
              <a:rPr kumimoji="1" lang="en-US" altLang="ja-JP" sz="1400" dirty="0" smtClean="0">
                <a:solidFill>
                  <a:srgbClr val="92D050"/>
                </a:solidFill>
              </a:rPr>
              <a:t>750 A</a:t>
            </a:r>
            <a:endParaRPr kumimoji="1" lang="ja-JP" altLang="en-US" sz="1400" dirty="0">
              <a:solidFill>
                <a:srgbClr val="92D05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845347" y="2286246"/>
            <a:ext cx="1731564" cy="7386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Flux Concentrator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  pulsed magnet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 I = 6000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12000A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37" name="直線矢印コネクタ 36"/>
          <p:cNvCxnSpPr>
            <a:stCxn id="35" idx="2"/>
          </p:cNvCxnSpPr>
          <p:nvPr/>
        </p:nvCxnSpPr>
        <p:spPr>
          <a:xfrm flipH="1">
            <a:off x="8730282" y="3024910"/>
            <a:ext cx="980847" cy="510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34" idx="3"/>
          </p:cNvCxnSpPr>
          <p:nvPr/>
        </p:nvCxnSpPr>
        <p:spPr>
          <a:xfrm>
            <a:off x="7032511" y="1403913"/>
            <a:ext cx="1481747" cy="47628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34" idx="3"/>
          </p:cNvCxnSpPr>
          <p:nvPr/>
        </p:nvCxnSpPr>
        <p:spPr>
          <a:xfrm>
            <a:off x="7032511" y="1403913"/>
            <a:ext cx="401627" cy="5951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5638357" y="6099435"/>
            <a:ext cx="4938554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/>
              <a:t>Ratio B @ target / B @ entrance of the LAS is important</a:t>
            </a:r>
          </a:p>
          <a:p>
            <a:r>
              <a:rPr kumimoji="1" lang="en-US" altLang="ja-JP" sz="1400" dirty="0"/>
              <a:t> </a:t>
            </a:r>
            <a:r>
              <a:rPr kumimoji="1" lang="en-US" altLang="ja-JP" sz="1400" dirty="0" smtClean="0"/>
              <a:t> stronger field is preferred in the following solenoid section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much stronger field is required @ target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95978" y="4160782"/>
            <a:ext cx="1638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Calculated by T. </a:t>
            </a:r>
            <a:r>
              <a:rPr kumimoji="1" lang="en-US" altLang="ja-JP" sz="1000" dirty="0" err="1" smtClean="0"/>
              <a:t>Kamitani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636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Positron source setup </a:t>
            </a:r>
            <a:r>
              <a:rPr lang="en-US" altLang="ja-JP" sz="3600" dirty="0" smtClean="0"/>
              <a:t>for </a:t>
            </a:r>
            <a:r>
              <a:rPr lang="en-US" altLang="ja-JP" sz="3600" dirty="0" err="1" smtClean="0"/>
              <a:t>SuperKEKB</a:t>
            </a:r>
            <a:r>
              <a:rPr lang="en-US" altLang="ja-JP" sz="3600" dirty="0" smtClean="0"/>
              <a:t> 3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2018.5.11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7" name="コンテンツ プレースホルダー 7">
            <a:extLst>
              <a:ext uri="{FF2B5EF4-FFF2-40B4-BE49-F238E27FC236}">
                <a16:creationId xmlns="" xmlns:a16="http://schemas.microsoft.com/office/drawing/2014/main" id="{E2FB5F6B-1A07-4651-97AB-6D99A13B5A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971526"/>
            <a:ext cx="570594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F157DC10-ABB1-41BC-AA5D-5877E1E2C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91" y="4102255"/>
            <a:ext cx="4464497" cy="34219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9" name="直線矢印コネクタ 8">
            <a:extLst>
              <a:ext uri="{FF2B5EF4-FFF2-40B4-BE49-F238E27FC236}">
                <a16:creationId xmlns="" xmlns:a16="http://schemas.microsoft.com/office/drawing/2014/main" id="{BA93D526-7F33-4F8C-889A-CEB02948B4D6}"/>
              </a:ext>
            </a:extLst>
          </p:cNvPr>
          <p:cNvCxnSpPr/>
          <p:nvPr/>
        </p:nvCxnSpPr>
        <p:spPr>
          <a:xfrm>
            <a:off x="3091176" y="1169229"/>
            <a:ext cx="2232248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四角形: 角を丸くする 12">
            <a:extLst>
              <a:ext uri="{FF2B5EF4-FFF2-40B4-BE49-F238E27FC236}">
                <a16:creationId xmlns="" xmlns:a16="http://schemas.microsoft.com/office/drawing/2014/main" id="{61FFF357-1A6C-4403-ACCF-B97F3273D390}"/>
              </a:ext>
            </a:extLst>
          </p:cNvPr>
          <p:cNvSpPr/>
          <p:nvPr/>
        </p:nvSpPr>
        <p:spPr>
          <a:xfrm>
            <a:off x="2537594" y="2195661"/>
            <a:ext cx="1224136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="" xmlns:a16="http://schemas.microsoft.com/office/drawing/2014/main" id="{BFC72114-B64C-459B-8AE3-ABCF62C45BE3}"/>
              </a:ext>
            </a:extLst>
          </p:cNvPr>
          <p:cNvCxnSpPr>
            <a:stCxn id="10" idx="2"/>
          </p:cNvCxnSpPr>
          <p:nvPr/>
        </p:nvCxnSpPr>
        <p:spPr>
          <a:xfrm>
            <a:off x="3149662" y="3635821"/>
            <a:ext cx="0" cy="400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="" xmlns:a16="http://schemas.microsoft.com/office/drawing/2014/main" id="{72534208-809C-4DC3-92E3-D18348EA8D3A}"/>
              </a:ext>
            </a:extLst>
          </p:cNvPr>
          <p:cNvCxnSpPr/>
          <p:nvPr/>
        </p:nvCxnSpPr>
        <p:spPr>
          <a:xfrm flipH="1" flipV="1">
            <a:off x="3401690" y="5645501"/>
            <a:ext cx="1440160" cy="8640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25A2BB32-E0BC-4BFF-B641-1C9076FF0281}"/>
              </a:ext>
            </a:extLst>
          </p:cNvPr>
          <p:cNvSpPr txBox="1"/>
          <p:nvPr/>
        </p:nvSpPr>
        <p:spPr>
          <a:xfrm>
            <a:off x="4779872" y="6328759"/>
            <a:ext cx="239200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 smtClean="0"/>
              <a:t>Φ2 mm hole for electron</a:t>
            </a:r>
            <a:endParaRPr kumimoji="1" lang="ja-JP" altLang="en-US" sz="1600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="" xmlns:a16="http://schemas.microsoft.com/office/drawing/2014/main" id="{7A6C9B40-A2C3-417F-B206-1A97CFB2853C}"/>
              </a:ext>
            </a:extLst>
          </p:cNvPr>
          <p:cNvCxnSpPr>
            <a:cxnSpLocks/>
          </p:cNvCxnSpPr>
          <p:nvPr/>
        </p:nvCxnSpPr>
        <p:spPr>
          <a:xfrm flipH="1">
            <a:off x="3545706" y="5037618"/>
            <a:ext cx="1224138" cy="44864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CEA11D54-9B88-485B-9229-BAF34D197108}"/>
              </a:ext>
            </a:extLst>
          </p:cNvPr>
          <p:cNvSpPr txBox="1"/>
          <p:nvPr/>
        </p:nvSpPr>
        <p:spPr>
          <a:xfrm>
            <a:off x="4779872" y="4868341"/>
            <a:ext cx="96212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/>
              <a:t>W </a:t>
            </a:r>
            <a:r>
              <a:rPr lang="en-US" altLang="ja-JP" sz="1600" dirty="0" smtClean="0"/>
              <a:t>target</a:t>
            </a:r>
            <a:endParaRPr lang="en-US" altLang="ja-JP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B79C1990-7301-4D01-9EDD-73F559E9B5A5}"/>
              </a:ext>
            </a:extLst>
          </p:cNvPr>
          <p:cNvSpPr txBox="1"/>
          <p:nvPr/>
        </p:nvSpPr>
        <p:spPr>
          <a:xfrm>
            <a:off x="3384578" y="6660157"/>
            <a:ext cx="135934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 smtClean="0"/>
              <a:t>Temp sensor</a:t>
            </a:r>
            <a:endParaRPr kumimoji="1" lang="ja-JP" altLang="en-US" sz="16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2DDEF4A1-B38C-4A82-BCF1-85D5D7A46201}"/>
              </a:ext>
            </a:extLst>
          </p:cNvPr>
          <p:cNvSpPr txBox="1"/>
          <p:nvPr/>
        </p:nvSpPr>
        <p:spPr>
          <a:xfrm>
            <a:off x="2033538" y="7085661"/>
            <a:ext cx="188064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Cooling water pipe</a:t>
            </a:r>
            <a:endParaRPr kumimoji="1" lang="ja-JP" altLang="en-US" sz="16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="" xmlns:a16="http://schemas.microsoft.com/office/drawing/2014/main" id="{B72D8EAD-7AA1-4F63-9337-C5D9DA0E1FB8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2107260" y="6659341"/>
            <a:ext cx="866600" cy="42632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="" xmlns:a16="http://schemas.microsoft.com/office/drawing/2014/main" id="{144DDE6B-5980-4B0F-9853-D5D429362A03}"/>
              </a:ext>
            </a:extLst>
          </p:cNvPr>
          <p:cNvCxnSpPr>
            <a:stCxn id="16" idx="0"/>
          </p:cNvCxnSpPr>
          <p:nvPr/>
        </p:nvCxnSpPr>
        <p:spPr>
          <a:xfrm flipH="1" flipV="1">
            <a:off x="2897634" y="5868069"/>
            <a:ext cx="1166617" cy="7920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049762" y="145583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beam</a:t>
            </a:r>
            <a:endParaRPr kumimoji="1" lang="ja-JP" altLang="en-US" sz="14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946" y="971526"/>
            <a:ext cx="4968552" cy="331236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425" y="4865584"/>
            <a:ext cx="3330116" cy="222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  1 - positron source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sz="2400" dirty="0" smtClean="0"/>
              <a:t>Positron source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smtClean="0"/>
              <a:t>is critical component </a:t>
            </a:r>
            <a:r>
              <a:rPr kumimoji="1" lang="en-US" altLang="ja-JP" sz="2400" dirty="0" smtClean="0"/>
              <a:t>of the future linear or circular collider.</a:t>
            </a:r>
          </a:p>
          <a:p>
            <a:pPr lvl="1"/>
            <a:r>
              <a:rPr lang="en-US" altLang="ja-JP" sz="2400" dirty="0" smtClean="0"/>
              <a:t>To achieve higher luminosity, higher beam intensity is required.</a:t>
            </a:r>
          </a:p>
          <a:p>
            <a:pPr lvl="1"/>
            <a:r>
              <a:rPr lang="en-US" altLang="ja-JP" sz="2400" dirty="0" smtClean="0"/>
              <a:t>e</a:t>
            </a:r>
            <a:r>
              <a:rPr lang="en-US" altLang="ja-JP" sz="2400" dirty="0"/>
              <a:t>+ are produced within large 6D phase space value (e+/e- pairs produced in a target-converter</a:t>
            </a:r>
            <a:r>
              <a:rPr lang="en-US" altLang="ja-JP" sz="2400" dirty="0" smtClean="0"/>
              <a:t>).</a:t>
            </a:r>
          </a:p>
          <a:p>
            <a:pPr lvl="1"/>
            <a:r>
              <a:rPr lang="en-US" altLang="ja-JP" sz="2400" dirty="0" smtClean="0"/>
              <a:t>Thermo-mechanical </a:t>
            </a:r>
            <a:r>
              <a:rPr lang="en-US" altLang="ja-JP" sz="2400" dirty="0"/>
              <a:t>effects in the target limit the e+ source intensity (sophisticated targets and cooling systems</a:t>
            </a:r>
            <a:r>
              <a:rPr lang="en-US" altLang="ja-JP" sz="2400" dirty="0" smtClean="0"/>
              <a:t>).</a:t>
            </a:r>
          </a:p>
          <a:p>
            <a:pPr lvl="1"/>
            <a:r>
              <a:rPr lang="en-US" altLang="ja-JP" sz="2400" dirty="0" smtClean="0"/>
              <a:t>e</a:t>
            </a:r>
            <a:r>
              <a:rPr lang="en-US" altLang="ja-JP" sz="2400" dirty="0"/>
              <a:t>+ produced are transported and transferred to the DR with their phase space characteristics (transport and injection at high 6D emittance).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9312" y="6251692"/>
            <a:ext cx="930063" cy="408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e- gun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5345" y="6251693"/>
            <a:ext cx="811441" cy="408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 smtClean="0"/>
              <a:t>L</a:t>
            </a:r>
            <a:r>
              <a:rPr kumimoji="1" lang="en-US" altLang="ja-JP" dirty="0" err="1" smtClean="0"/>
              <a:t>inac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48398" y="6251693"/>
            <a:ext cx="857927" cy="408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target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83795" y="6251904"/>
            <a:ext cx="2040943" cy="408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capture section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17589" y="6251693"/>
            <a:ext cx="811441" cy="408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/>
              <a:t>L</a:t>
            </a:r>
            <a:r>
              <a:rPr kumimoji="1" lang="en-US" altLang="ja-JP" dirty="0" err="1" smtClean="0"/>
              <a:t>inac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33426" y="6251693"/>
            <a:ext cx="1850186" cy="408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Damping Ring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378292" y="5724053"/>
            <a:ext cx="9155242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362" y="5747848"/>
            <a:ext cx="2012089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Positron source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74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 2 – relationship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sz="2800" dirty="0" smtClean="0"/>
              <a:t>LAL / IPNL and KEK have a long-standing collaboration on the positron source.</a:t>
            </a:r>
          </a:p>
          <a:p>
            <a:pPr lvl="1"/>
            <a:r>
              <a:rPr lang="en-US" altLang="ja-JP" sz="2800" dirty="0" smtClean="0"/>
              <a:t>KEK electron positron injector LINAC has keep producing positrons since 1980’s (TRISTAN, KEKB, </a:t>
            </a:r>
            <a:r>
              <a:rPr lang="en-US" altLang="ja-JP" sz="2800" dirty="0" err="1" smtClean="0"/>
              <a:t>SuperKEKB</a:t>
            </a:r>
            <a:r>
              <a:rPr lang="en-US" altLang="ja-JP" sz="2800" dirty="0" smtClean="0"/>
              <a:t>), and collaboration started at the beginning.</a:t>
            </a:r>
          </a:p>
          <a:p>
            <a:r>
              <a:rPr lang="en-US" altLang="ja-JP" sz="2800" dirty="0" smtClean="0"/>
              <a:t>For last several years, noble target, such as hybrid target and granular target, are actively studied in our collaboration.</a:t>
            </a:r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7" name="hybrid_source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10" y="5058955"/>
            <a:ext cx="3563462" cy="18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590" y="5360513"/>
            <a:ext cx="1121188" cy="12586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3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 3 - timing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sz="2800" dirty="0" smtClean="0"/>
              <a:t>Design of the positron source for FCC-</a:t>
            </a:r>
            <a:r>
              <a:rPr kumimoji="1" lang="en-US" altLang="ja-JP" sz="2800" dirty="0" err="1" smtClean="0"/>
              <a:t>ee</a:t>
            </a:r>
            <a:r>
              <a:rPr kumimoji="1" lang="en-US" altLang="ja-JP" sz="2800" dirty="0" smtClean="0"/>
              <a:t> project have started recently.</a:t>
            </a:r>
          </a:p>
          <a:p>
            <a:pPr lvl="1"/>
            <a:r>
              <a:rPr lang="en-US" altLang="ja-JP" sz="2800" dirty="0" smtClean="0"/>
              <a:t>LAL team takes the responsibility of the total positron source design not only the target but capture section and beam transportation etc.</a:t>
            </a:r>
          </a:p>
          <a:p>
            <a:r>
              <a:rPr kumimoji="1" lang="en-US" altLang="ja-JP" sz="2800" dirty="0" err="1" smtClean="0"/>
              <a:t>SuperKEKB</a:t>
            </a:r>
            <a:r>
              <a:rPr kumimoji="1" lang="en-US" altLang="ja-JP" sz="2800" dirty="0" smtClean="0"/>
              <a:t>  commissioning are on going</a:t>
            </a:r>
          </a:p>
          <a:p>
            <a:pPr lvl="1"/>
            <a:r>
              <a:rPr lang="en-US" altLang="ja-JP" sz="2800" dirty="0" smtClean="0"/>
              <a:t>Phase 1: 2016 (successful)</a:t>
            </a:r>
          </a:p>
          <a:p>
            <a:pPr lvl="1"/>
            <a:r>
              <a:rPr kumimoji="1" lang="en-US" altLang="ja-JP" sz="2800" dirty="0" smtClean="0"/>
              <a:t>Phase 2: 2018 (successful)</a:t>
            </a:r>
          </a:p>
          <a:p>
            <a:pPr lvl="1"/>
            <a:r>
              <a:rPr lang="en-US" altLang="ja-JP" sz="2800" dirty="0" smtClean="0"/>
              <a:t>Phase 3: 2019 </a:t>
            </a:r>
            <a:r>
              <a:rPr lang="en-US" altLang="ja-JP" sz="2800" dirty="0"/>
              <a:t>(ongoing</a:t>
            </a:r>
            <a:r>
              <a:rPr lang="en-US" altLang="ja-JP" sz="2800" dirty="0" smtClean="0"/>
              <a:t>)</a:t>
            </a:r>
          </a:p>
          <a:p>
            <a:pPr lvl="2"/>
            <a:r>
              <a:rPr kumimoji="1" lang="en-US" altLang="ja-JP" sz="2360" dirty="0" smtClean="0"/>
              <a:t>Positron source is about 50% of designed spec.</a:t>
            </a:r>
          </a:p>
          <a:p>
            <a:pPr lvl="2"/>
            <a:r>
              <a:rPr lang="en-US" altLang="ja-JP" sz="2360" dirty="0" smtClean="0"/>
              <a:t>There are several point to be improved.</a:t>
            </a:r>
            <a:endParaRPr kumimoji="1" lang="ja-JP" altLang="en-US" sz="236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7286" y="6496977"/>
            <a:ext cx="853624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</a:rPr>
              <a:t>It’s time to strengthen and expand the collaboration!!</a:t>
            </a:r>
            <a:endParaRPr kumimoji="1" lang="ja-JP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5346" y="89226"/>
            <a:ext cx="10153128" cy="755968"/>
          </a:xfrm>
        </p:spPr>
        <p:txBody>
          <a:bodyPr anchor="ctr"/>
          <a:lstStyle/>
          <a:p>
            <a:r>
              <a:rPr kumimoji="1" lang="en-US" altLang="ja-JP" sz="2800" dirty="0" smtClean="0"/>
              <a:t>Introduction 4 – comparison between FCC-</a:t>
            </a:r>
            <a:r>
              <a:rPr kumimoji="1" lang="en-US" altLang="ja-JP" sz="2800" dirty="0" err="1" smtClean="0"/>
              <a:t>ee</a:t>
            </a:r>
            <a:r>
              <a:rPr kumimoji="1" lang="en-US" altLang="ja-JP" sz="2800" dirty="0" smtClean="0"/>
              <a:t> and </a:t>
            </a:r>
            <a:r>
              <a:rPr kumimoji="1" lang="en-US" altLang="ja-JP" sz="2800" dirty="0" err="1" smtClean="0"/>
              <a:t>SuperKEKB</a:t>
            </a:r>
            <a:endParaRPr kumimoji="1" lang="ja-JP" altLang="en-US" sz="28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25" y="1253617"/>
            <a:ext cx="9345613" cy="5290567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065986" y="1979637"/>
            <a:ext cx="3168352" cy="460851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3378" y="6685009"/>
            <a:ext cx="9373079" cy="72417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FCC-</a:t>
            </a:r>
            <a:r>
              <a:rPr kumimoji="1" lang="en-US" altLang="ja-JP" dirty="0" err="1" smtClean="0"/>
              <a:t>ee</a:t>
            </a:r>
            <a:r>
              <a:rPr kumimoji="1" lang="en-US" altLang="ja-JP" dirty="0" smtClean="0"/>
              <a:t> adopt same method, similar but slightly ambitious parameters. </a:t>
            </a:r>
          </a:p>
          <a:p>
            <a:r>
              <a:rPr kumimoji="1" lang="ja-JP" altLang="en-US" dirty="0" smtClean="0"/>
              <a:t>→</a:t>
            </a:r>
            <a:r>
              <a:rPr kumimoji="1" lang="en-US" altLang="ja-JP" dirty="0" err="1" smtClean="0"/>
              <a:t>SuperKEKB</a:t>
            </a:r>
            <a:r>
              <a:rPr lang="en-US" altLang="ja-JP" dirty="0"/>
              <a:t> </a:t>
            </a:r>
            <a:r>
              <a:rPr lang="en-US" altLang="ja-JP" dirty="0" smtClean="0"/>
              <a:t>positron</a:t>
            </a:r>
            <a:r>
              <a:rPr kumimoji="1" lang="en-US" altLang="ja-JP" dirty="0" smtClean="0"/>
              <a:t> source is the best step toward FCC-</a:t>
            </a:r>
            <a:r>
              <a:rPr kumimoji="1" lang="en-US" altLang="ja-JP" dirty="0" err="1" smtClean="0"/>
              <a:t>ee</a:t>
            </a:r>
            <a:r>
              <a:rPr kumimoji="1" lang="en-US" altLang="ja-JP" dirty="0" smtClean="0"/>
              <a:t> positron source.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29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  5 – role sharing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89322" y="1888490"/>
            <a:ext cx="4608512" cy="4652395"/>
          </a:xfrm>
          <a:prstGeom prst="roundRect">
            <a:avLst>
              <a:gd name="adj" fmla="val 9462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322" y="1268281"/>
            <a:ext cx="2494657" cy="4082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What KEK can offer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93978" y="1259557"/>
            <a:ext cx="2423997" cy="4082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What LAL can offer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322" y="2207850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77773C"/>
                </a:solidFill>
                <a:ea typeface="+mj-ea"/>
              </a:rPr>
              <a:t>●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Experiments using world’s highest intensity p</a:t>
            </a:r>
            <a:r>
              <a:rPr kumimoji="1" lang="en-US" altLang="ja-JP" sz="2400" dirty="0" smtClean="0">
                <a:solidFill>
                  <a:srgbClr val="77773C"/>
                </a:solidFill>
                <a:ea typeface="+mj-ea"/>
              </a:rPr>
              <a:t>ositron source in operation.</a:t>
            </a:r>
          </a:p>
          <a:p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  </a:t>
            </a:r>
            <a:r>
              <a:rPr lang="ja-JP" altLang="en-US" sz="2400" dirty="0" smtClean="0">
                <a:solidFill>
                  <a:srgbClr val="77773C"/>
                </a:solidFill>
                <a:ea typeface="+mj-ea"/>
              </a:rPr>
              <a:t>・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test new ideas.</a:t>
            </a:r>
          </a:p>
          <a:p>
            <a:r>
              <a:rPr kumimoji="1" lang="en-US" altLang="ja-JP" sz="2400" dirty="0">
                <a:solidFill>
                  <a:srgbClr val="77773C"/>
                </a:solidFill>
                <a:ea typeface="+mj-ea"/>
              </a:rPr>
              <a:t> </a:t>
            </a:r>
            <a:r>
              <a:rPr kumimoji="1" lang="en-US" altLang="ja-JP" sz="2400" dirty="0" smtClean="0">
                <a:solidFill>
                  <a:srgbClr val="77773C"/>
                </a:solidFill>
                <a:ea typeface="+mj-ea"/>
              </a:rPr>
              <a:t> </a:t>
            </a:r>
            <a:r>
              <a:rPr kumimoji="1" lang="ja-JP" altLang="en-US" sz="2400" dirty="0" smtClean="0">
                <a:solidFill>
                  <a:srgbClr val="77773C"/>
                </a:solidFill>
                <a:ea typeface="+mj-ea"/>
              </a:rPr>
              <a:t>・</a:t>
            </a:r>
            <a:r>
              <a:rPr kumimoji="1" lang="en-US" altLang="ja-JP" sz="2400" dirty="0" smtClean="0">
                <a:solidFill>
                  <a:srgbClr val="77773C"/>
                </a:solidFill>
                <a:ea typeface="+mj-ea"/>
              </a:rPr>
              <a:t>validate simulation results. </a:t>
            </a:r>
            <a:r>
              <a:rPr kumimoji="1" lang="ja-JP" altLang="en-US" sz="2400" dirty="0" smtClean="0">
                <a:solidFill>
                  <a:srgbClr val="77773C"/>
                </a:solidFill>
                <a:ea typeface="+mj-ea"/>
              </a:rPr>
              <a:t>●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experimental data will be fed back to simulation</a:t>
            </a:r>
            <a:r>
              <a:rPr lang="ja-JP" altLang="en-US" sz="2400" dirty="0" smtClean="0">
                <a:solidFill>
                  <a:srgbClr val="77773C"/>
                </a:solidFill>
                <a:ea typeface="+mj-ea"/>
              </a:rPr>
              <a:t>　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parameters.</a:t>
            </a:r>
          </a:p>
          <a:p>
            <a:r>
              <a:rPr lang="ja-JP" altLang="en-US" sz="2400" dirty="0">
                <a:solidFill>
                  <a:srgbClr val="77773C"/>
                </a:solidFill>
                <a:ea typeface="+mj-ea"/>
              </a:rPr>
              <a:t>●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Gain operational experiences.</a:t>
            </a:r>
          </a:p>
          <a:p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  </a:t>
            </a:r>
            <a:r>
              <a:rPr lang="ja-JP" altLang="en-US" sz="2400" dirty="0" smtClean="0">
                <a:solidFill>
                  <a:srgbClr val="77773C"/>
                </a:solidFill>
                <a:ea typeface="+mj-ea"/>
              </a:rPr>
              <a:t>・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beam commissioning.</a:t>
            </a:r>
          </a:p>
          <a:p>
            <a:r>
              <a:rPr lang="en-US" altLang="ja-JP" sz="2400" dirty="0">
                <a:solidFill>
                  <a:srgbClr val="77773C"/>
                </a:solidFill>
                <a:ea typeface="+mj-ea"/>
              </a:rPr>
              <a:t> 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 </a:t>
            </a:r>
            <a:r>
              <a:rPr lang="ja-JP" altLang="en-US" sz="2400" dirty="0" smtClean="0">
                <a:solidFill>
                  <a:srgbClr val="77773C"/>
                </a:solidFill>
                <a:ea typeface="+mj-ea"/>
              </a:rPr>
              <a:t>・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radiation damage.</a:t>
            </a:r>
          </a:p>
          <a:p>
            <a:r>
              <a:rPr lang="en-US" altLang="ja-JP" sz="2400" dirty="0">
                <a:solidFill>
                  <a:srgbClr val="77773C"/>
                </a:solidFill>
                <a:ea typeface="+mj-ea"/>
              </a:rPr>
              <a:t> 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 </a:t>
            </a:r>
            <a:r>
              <a:rPr lang="ja-JP" altLang="en-US" sz="2400" dirty="0" smtClean="0">
                <a:solidFill>
                  <a:srgbClr val="77773C"/>
                </a:solidFill>
                <a:ea typeface="+mj-ea"/>
              </a:rPr>
              <a:t>・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</a:rPr>
              <a:t>kinds of troubles.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985866" y="1889647"/>
            <a:ext cx="5544616" cy="4651239"/>
          </a:xfrm>
          <a:prstGeom prst="roundRect">
            <a:avLst>
              <a:gd name="adj" fmla="val 9462"/>
            </a:avLst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01890" y="1979637"/>
            <a:ext cx="5112568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solidFill>
                  <a:srgbClr val="77773C"/>
                </a:solidFill>
                <a:ea typeface="+mj-ea"/>
                <a:cs typeface="Palatino" charset="0"/>
              </a:rPr>
              <a:t>●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Take </a:t>
            </a: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part in the </a:t>
            </a:r>
            <a:r>
              <a:rPr lang="en-US" altLang="ja-JP" sz="2400" dirty="0" err="1">
                <a:solidFill>
                  <a:srgbClr val="77773C"/>
                </a:solidFill>
                <a:ea typeface="+mj-ea"/>
                <a:cs typeface="Palatino" charset="0"/>
              </a:rPr>
              <a:t>SuperKEKB</a:t>
            </a: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 commissioning 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and test process.</a:t>
            </a:r>
            <a:endParaRPr lang="en-US" altLang="ja-JP" sz="2400" dirty="0">
              <a:solidFill>
                <a:srgbClr val="77773C"/>
              </a:solidFill>
              <a:ea typeface="+mj-ea"/>
              <a:cs typeface="Palatino" charset="0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●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Data </a:t>
            </a: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analysis.</a:t>
            </a:r>
          </a:p>
          <a:p>
            <a:pPr>
              <a:lnSpc>
                <a:spcPct val="110000"/>
              </a:lnSpc>
            </a:pPr>
            <a:r>
              <a:rPr lang="ja-JP" altLang="en-US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●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Start </a:t>
            </a: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to end 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simulations.</a:t>
            </a:r>
          </a:p>
          <a:p>
            <a:pPr>
              <a:lnSpc>
                <a:spcPct val="110000"/>
              </a:lnSpc>
            </a:pPr>
            <a:r>
              <a:rPr lang="ja-JP" altLang="en-US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  ・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improve </a:t>
            </a: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the performance of the 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    </a:t>
            </a:r>
          </a:p>
          <a:p>
            <a:pPr>
              <a:lnSpc>
                <a:spcPct val="110000"/>
              </a:lnSpc>
            </a:pP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 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   </a:t>
            </a:r>
            <a:r>
              <a:rPr lang="en-US" altLang="ja-JP" sz="2400" dirty="0" err="1" smtClean="0">
                <a:solidFill>
                  <a:srgbClr val="77773C"/>
                </a:solidFill>
                <a:ea typeface="+mj-ea"/>
                <a:cs typeface="Palatino" charset="0"/>
              </a:rPr>
              <a:t>SuperKEKB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 </a:t>
            </a: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positron 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source.</a:t>
            </a:r>
            <a:r>
              <a:rPr lang="ja-JP" altLang="en-US" sz="2400" dirty="0">
                <a:solidFill>
                  <a:srgbClr val="77773C"/>
                </a:solidFill>
                <a:ea typeface="+mj-ea"/>
                <a:cs typeface="Palatino" charset="0"/>
              </a:rPr>
              <a:t>　</a:t>
            </a:r>
            <a:r>
              <a:rPr lang="ja-JP" altLang="en-US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　　</a:t>
            </a:r>
            <a:endParaRPr lang="en-US" altLang="ja-JP" sz="2400" dirty="0" smtClean="0">
              <a:solidFill>
                <a:srgbClr val="77773C"/>
              </a:solidFill>
              <a:ea typeface="+mj-ea"/>
              <a:cs typeface="Palatino" charset="0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  ・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design/optimization </a:t>
            </a: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of the </a:t>
            </a:r>
            <a:endParaRPr lang="en-US" altLang="ja-JP" sz="2400" dirty="0" smtClean="0">
              <a:solidFill>
                <a:srgbClr val="77773C"/>
              </a:solidFill>
              <a:ea typeface="+mj-ea"/>
              <a:cs typeface="Palatino" charset="0"/>
            </a:endParaRPr>
          </a:p>
          <a:p>
            <a:pPr>
              <a:lnSpc>
                <a:spcPct val="110000"/>
              </a:lnSpc>
            </a:pP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 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   FCC-</a:t>
            </a:r>
            <a:r>
              <a:rPr lang="en-US" altLang="ja-JP" sz="2400" dirty="0" err="1" smtClean="0">
                <a:solidFill>
                  <a:srgbClr val="77773C"/>
                </a:solidFill>
                <a:ea typeface="+mj-ea"/>
                <a:cs typeface="Palatino" charset="0"/>
              </a:rPr>
              <a:t>ee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 </a:t>
            </a: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positron 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source.</a:t>
            </a:r>
            <a:endParaRPr lang="en-US" altLang="ja-JP" sz="2400" dirty="0">
              <a:solidFill>
                <a:srgbClr val="77773C"/>
              </a:solidFill>
              <a:ea typeface="+mj-ea"/>
              <a:cs typeface="Palatino" charset="0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>
                <a:solidFill>
                  <a:srgbClr val="77773C"/>
                </a:solidFill>
                <a:ea typeface="+mj-ea"/>
                <a:cs typeface="Palatino" charset="0"/>
              </a:rPr>
              <a:t>●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New ideas</a:t>
            </a:r>
          </a:p>
          <a:p>
            <a:pPr>
              <a:lnSpc>
                <a:spcPct val="110000"/>
              </a:lnSpc>
            </a:pPr>
            <a:r>
              <a:rPr lang="ja-JP" altLang="en-US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  ・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Hybrid source </a:t>
            </a: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with 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compact/bulk   </a:t>
            </a:r>
          </a:p>
          <a:p>
            <a:pPr>
              <a:lnSpc>
                <a:spcPct val="110000"/>
              </a:lnSpc>
            </a:pPr>
            <a:r>
              <a:rPr lang="en-US" altLang="ja-JP" sz="2400" dirty="0">
                <a:solidFill>
                  <a:srgbClr val="77773C"/>
                </a:solidFill>
                <a:ea typeface="+mj-ea"/>
                <a:cs typeface="Palatino" charset="0"/>
              </a:rPr>
              <a:t> </a:t>
            </a:r>
            <a:r>
              <a:rPr lang="en-US" altLang="ja-JP" sz="2400" dirty="0" smtClean="0">
                <a:solidFill>
                  <a:srgbClr val="77773C"/>
                </a:solidFill>
                <a:ea typeface="+mj-ea"/>
                <a:cs typeface="Palatino" charset="0"/>
              </a:rPr>
              <a:t>   or granular converter.</a:t>
            </a:r>
            <a:endParaRPr lang="en-US" altLang="ja-JP" sz="2400" dirty="0">
              <a:solidFill>
                <a:srgbClr val="77773C"/>
              </a:solidFill>
              <a:ea typeface="+mj-ea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Positron source setup </a:t>
            </a:r>
            <a:r>
              <a:rPr lang="en-US" altLang="ja-JP" sz="3600" dirty="0" smtClean="0"/>
              <a:t>for </a:t>
            </a:r>
            <a:r>
              <a:rPr lang="en-US" altLang="ja-JP" sz="3600" dirty="0" err="1" smtClean="0"/>
              <a:t>SuperKEKB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2018.5.11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コンテンツ プレースホルダー 10">
            <a:extLst>
              <a:ext uri="{FF2B5EF4-FFF2-40B4-BE49-F238E27FC236}">
                <a16:creationId xmlns="" xmlns:a16="http://schemas.microsoft.com/office/drawing/2014/main" id="{1707F477-7A91-423A-BAF9-CE17390F68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7354" y="2511312"/>
            <a:ext cx="9345613" cy="50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矢印コネクタ 7">
            <a:extLst>
              <a:ext uri="{FF2B5EF4-FFF2-40B4-BE49-F238E27FC236}">
                <a16:creationId xmlns="" xmlns:a16="http://schemas.microsoft.com/office/drawing/2014/main" id="{82F2E681-EEA3-4949-A368-3CCCA28BCE34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462289" y="2555701"/>
            <a:ext cx="2048339" cy="29523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="" xmlns:a16="http://schemas.microsoft.com/office/drawing/2014/main" id="{8E412B3F-0AA4-4704-9416-81EA80E18BD5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3833739" y="2555701"/>
            <a:ext cx="815599" cy="26174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="" xmlns:a16="http://schemas.microsoft.com/office/drawing/2014/main" id="{A57E8374-AC12-4148-AA01-FC2F72D83924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893377" y="2102167"/>
            <a:ext cx="1145400" cy="32779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="" xmlns:a16="http://schemas.microsoft.com/office/drawing/2014/main" id="{DE622B0F-D987-4B37-9FDC-51C6A48513FE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7857685" y="2555701"/>
            <a:ext cx="913596" cy="133662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="" xmlns:a16="http://schemas.microsoft.com/office/drawing/2014/main" id="{56BC4CCA-C94C-4BEE-89EC-BE274693BB0C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615970" y="2148914"/>
            <a:ext cx="425680" cy="17389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42F77FDF-31A2-4D6F-ABCD-C40A461792CA}"/>
              </a:ext>
            </a:extLst>
          </p:cNvPr>
          <p:cNvSpPr txBox="1"/>
          <p:nvPr/>
        </p:nvSpPr>
        <p:spPr>
          <a:xfrm>
            <a:off x="1107063" y="2217147"/>
            <a:ext cx="7104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/>
              <a:t>target</a:t>
            </a:r>
            <a:endParaRPr kumimoji="1" lang="ja-JP" altLang="en-US" sz="1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8AE7701C-1CE3-4CE5-AC6A-6BC3BD8C913E}"/>
              </a:ext>
            </a:extLst>
          </p:cNvPr>
          <p:cNvSpPr txBox="1"/>
          <p:nvPr/>
        </p:nvSpPr>
        <p:spPr>
          <a:xfrm>
            <a:off x="1817514" y="1810360"/>
            <a:ext cx="159691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/>
              <a:t>BC (bridge coil)</a:t>
            </a:r>
            <a:endParaRPr kumimoji="1" lang="ja-JP" altLang="en-US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BD639681-31AF-4713-B16E-60E8FF903291}"/>
              </a:ext>
            </a:extLst>
          </p:cNvPr>
          <p:cNvSpPr txBox="1"/>
          <p:nvPr/>
        </p:nvSpPr>
        <p:spPr>
          <a:xfrm>
            <a:off x="3336318" y="2217147"/>
            <a:ext cx="262604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FC(flux concentrator)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head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0D79EF83-5C36-4BF0-BEF4-69FF502FDB39}"/>
              </a:ext>
            </a:extLst>
          </p:cNvPr>
          <p:cNvSpPr txBox="1"/>
          <p:nvPr/>
        </p:nvSpPr>
        <p:spPr>
          <a:xfrm>
            <a:off x="5657629" y="1763613"/>
            <a:ext cx="276229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/>
              <a:t>LAS (large aperture S-band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95FF751B-0636-4804-8F4C-67E22CAB4A73}"/>
              </a:ext>
            </a:extLst>
          </p:cNvPr>
          <p:cNvSpPr txBox="1"/>
          <p:nvPr/>
        </p:nvSpPr>
        <p:spPr>
          <a:xfrm>
            <a:off x="8298234" y="2217147"/>
            <a:ext cx="94609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solenoid</a:t>
            </a:r>
            <a:endParaRPr kumimoji="1" lang="ja-JP" altLang="en-US" sz="16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9C21AF0D-21EA-4DF3-AA2C-7AF79AC09DC2}"/>
              </a:ext>
            </a:extLst>
          </p:cNvPr>
          <p:cNvSpPr txBox="1"/>
          <p:nvPr/>
        </p:nvSpPr>
        <p:spPr>
          <a:xfrm>
            <a:off x="81224" y="1039709"/>
            <a:ext cx="4671472" cy="4082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FC head + BC + target = FC </a:t>
            </a:r>
            <a:r>
              <a:rPr kumimoji="1" lang="en-US" altLang="ja-JP" dirty="0"/>
              <a:t>assembly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87" y="5026172"/>
            <a:ext cx="3574515" cy="2383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61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="" xmlns:a16="http://schemas.microsoft.com/office/drawing/2014/main" id="{BD5CEA1F-728B-40B3-8AE0-5E7172D27B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059" y="1691604"/>
            <a:ext cx="3567584" cy="267568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3850" y="89226"/>
            <a:ext cx="8718560" cy="755968"/>
          </a:xfrm>
        </p:spPr>
        <p:txBody>
          <a:bodyPr anchor="ctr"/>
          <a:lstStyle/>
          <a:p>
            <a:pPr lvl="0" algn="l">
              <a:spcBef>
                <a:spcPct val="20000"/>
              </a:spcBef>
              <a:buClr>
                <a:srgbClr val="CC9900"/>
              </a:buClr>
              <a:buSzPct val="70000"/>
            </a:pPr>
            <a:r>
              <a:rPr lang="en-US" altLang="ja-JP" sz="3200" dirty="0">
                <a:solidFill>
                  <a:srgbClr val="CCCC99">
                    <a:lumMod val="50000"/>
                  </a:srgbClr>
                </a:solidFill>
                <a:cs typeface="+mn-cs"/>
              </a:rPr>
              <a:t>S</a:t>
            </a:r>
            <a:r>
              <a:rPr lang="en-US" altLang="ja-JP" sz="3200" dirty="0" smtClean="0">
                <a:solidFill>
                  <a:srgbClr val="CCCC99">
                    <a:lumMod val="50000"/>
                  </a:srgbClr>
                </a:solidFill>
                <a:cs typeface="+mn-cs"/>
              </a:rPr>
              <a:t>tatus of the </a:t>
            </a:r>
            <a:r>
              <a:rPr lang="en-US" altLang="ja-JP" sz="3200" dirty="0" err="1" smtClean="0">
                <a:solidFill>
                  <a:srgbClr val="CCCC99">
                    <a:lumMod val="50000"/>
                  </a:srgbClr>
                </a:solidFill>
                <a:cs typeface="+mn-cs"/>
              </a:rPr>
              <a:t>SuperKEKB</a:t>
            </a:r>
            <a:r>
              <a:rPr lang="en-US" altLang="ja-JP" sz="3200" dirty="0" smtClean="0">
                <a:solidFill>
                  <a:srgbClr val="CCCC99">
                    <a:lumMod val="50000"/>
                  </a:srgbClr>
                </a:solidFill>
                <a:cs typeface="+mn-cs"/>
              </a:rPr>
              <a:t> positron source</a:t>
            </a:r>
            <a:endParaRPr lang="en-US" altLang="ja-JP" sz="3200" dirty="0">
              <a:solidFill>
                <a:srgbClr val="CCCC99">
                  <a:lumMod val="50000"/>
                </a:srgbClr>
              </a:solidFill>
              <a:cs typeface="+mn-c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ja-JP" dirty="0" smtClean="0"/>
              <a:t>2019.5.10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コンテンツ プレースホルダー 7">
            <a:extLst>
              <a:ext uri="{FF2B5EF4-FFF2-40B4-BE49-F238E27FC236}">
                <a16:creationId xmlns="" xmlns:a16="http://schemas.microsoft.com/office/drawing/2014/main" id="{B5886D72-9540-4541-B446-FC82129D4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1458" y="1043533"/>
            <a:ext cx="544609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127F885E-81F9-4CC1-8C5A-2FB620648B14}"/>
              </a:ext>
            </a:extLst>
          </p:cNvPr>
          <p:cNvSpPr txBox="1"/>
          <p:nvPr/>
        </p:nvSpPr>
        <p:spPr>
          <a:xfrm rot="16200000">
            <a:off x="-1459762" y="2732043"/>
            <a:ext cx="339676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/>
              <a:t>Positron Yield=SP_16_5_Q/SP_15_T_Q</a:t>
            </a:r>
            <a:endParaRPr kumimoji="1" lang="ja-JP" altLang="en-US" sz="1400" dirty="0"/>
          </a:p>
        </p:txBody>
      </p:sp>
      <p:sp>
        <p:nvSpPr>
          <p:cNvPr id="12" name="右矢印 11"/>
          <p:cNvSpPr/>
          <p:nvPr/>
        </p:nvSpPr>
        <p:spPr>
          <a:xfrm>
            <a:off x="1385466" y="4211885"/>
            <a:ext cx="144016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21770" y="963176"/>
            <a:ext cx="1661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Simulation by F. Miyahara</a:t>
            </a:r>
            <a:endParaRPr kumimoji="1" lang="ja-JP" altLang="en-US" sz="1000" dirty="0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4553818" y="1763613"/>
            <a:ext cx="0" cy="289800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1163850" y="1763613"/>
            <a:ext cx="338281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33689" y="1331565"/>
            <a:ext cx="601447" cy="2616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design</a:t>
            </a:r>
            <a:endParaRPr kumimoji="1" lang="ja-JP" altLang="en-US" sz="1100" dirty="0"/>
          </a:p>
        </p:txBody>
      </p:sp>
      <p:sp>
        <p:nvSpPr>
          <p:cNvPr id="23" name="四角形: 角を丸くする 8">
            <a:extLst>
              <a:ext uri="{FF2B5EF4-FFF2-40B4-BE49-F238E27FC236}">
                <a16:creationId xmlns="" xmlns:a16="http://schemas.microsoft.com/office/drawing/2014/main" id="{8024FA60-06B6-4EA3-9439-E42CA066B036}"/>
              </a:ext>
            </a:extLst>
          </p:cNvPr>
          <p:cNvSpPr/>
          <p:nvPr/>
        </p:nvSpPr>
        <p:spPr>
          <a:xfrm>
            <a:off x="8298234" y="3419797"/>
            <a:ext cx="648072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493" y="4607793"/>
            <a:ext cx="3168716" cy="23765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25" name="直線矢印コネクタ 24"/>
          <p:cNvCxnSpPr>
            <a:stCxn id="23" idx="2"/>
            <a:endCxn id="24" idx="0"/>
          </p:cNvCxnSpPr>
          <p:nvPr/>
        </p:nvCxnSpPr>
        <p:spPr>
          <a:xfrm flipH="1">
            <a:off x="8497851" y="4067869"/>
            <a:ext cx="124419" cy="5399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315716" y="4930169"/>
            <a:ext cx="601447" cy="2616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design</a:t>
            </a:r>
            <a:endParaRPr kumimoji="1" lang="ja-JP" altLang="en-US" sz="11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5346" y="5431928"/>
            <a:ext cx="6118983" cy="7241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FC current is limited by 50% of the designed value </a:t>
            </a:r>
          </a:p>
          <a:p>
            <a:r>
              <a:rPr lang="en-US" altLang="ja-JP" dirty="0" smtClean="0"/>
              <a:t>due to discharge between gap</a:t>
            </a:r>
          </a:p>
        </p:txBody>
      </p:sp>
    </p:spTree>
    <p:extLst>
      <p:ext uri="{BB962C8B-B14F-4D97-AF65-F5344CB8AC3E}">
        <p14:creationId xmlns:p14="http://schemas.microsoft.com/office/powerpoint/2010/main" val="21868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emplate1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プレゼンテーション1" id="{091A7A7B-30AD-4F03-9D45-FF0C42E51316}" vid="{75DBB1EE-99AD-47B0-8071-34FCA5F9D1C5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main-v2</Template>
  <TotalTime>1268</TotalTime>
  <Words>1051</Words>
  <Application>Microsoft Office PowerPoint</Application>
  <PresentationFormat>ユーザー設定</PresentationFormat>
  <Paragraphs>213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ppt-template1</vt:lpstr>
      <vt:lpstr>High Intensity Positron Sources for Circular Colliders (SuperKEKB, FCC-ee)</vt:lpstr>
      <vt:lpstr>Outline</vt:lpstr>
      <vt:lpstr>Introduction  1 - positron source</vt:lpstr>
      <vt:lpstr>Introduction 2 – relationship</vt:lpstr>
      <vt:lpstr>Introduction 3 - timing</vt:lpstr>
      <vt:lpstr>Introduction 4 – comparison between FCC-ee and SuperKEKB</vt:lpstr>
      <vt:lpstr>Introduction  5 – role sharing</vt:lpstr>
      <vt:lpstr>Positron source setup for SuperKEKB</vt:lpstr>
      <vt:lpstr>Status of the SuperKEKB positron source</vt:lpstr>
      <vt:lpstr>Activity in FY2018</vt:lpstr>
      <vt:lpstr>Activity in FY2018</vt:lpstr>
      <vt:lpstr>Activity in FY2018</vt:lpstr>
      <vt:lpstr>Activity in FY2018</vt:lpstr>
      <vt:lpstr>Activity in FY2019</vt:lpstr>
      <vt:lpstr>Activity beyond FJPPL</vt:lpstr>
      <vt:lpstr>Summary</vt:lpstr>
      <vt:lpstr>Back up</vt:lpstr>
      <vt:lpstr>Activity in FY2019</vt:lpstr>
      <vt:lpstr>PowerPoint プレゼンテーション</vt:lpstr>
      <vt:lpstr>Positron source setup for Super KEKB 1</vt:lpstr>
      <vt:lpstr>Positron source setup for SuperKEKB 4</vt:lpstr>
      <vt:lpstr>Positron source setup for SuperKEKB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yenomoto</dc:creator>
  <cp:lastModifiedBy>sensha</cp:lastModifiedBy>
  <cp:revision>29</cp:revision>
  <cp:lastPrinted>2011-01-25T09:13:57Z</cp:lastPrinted>
  <dcterms:created xsi:type="dcterms:W3CDTF">2019-04-28T11:32:57Z</dcterms:created>
  <dcterms:modified xsi:type="dcterms:W3CDTF">2019-05-10T00:37:20Z</dcterms:modified>
</cp:coreProperties>
</file>