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98" r:id="rId2"/>
    <p:sldMasterId id="2147484386" r:id="rId3"/>
    <p:sldMasterId id="2147484446" r:id="rId4"/>
    <p:sldMasterId id="2147484566" r:id="rId5"/>
    <p:sldMasterId id="2147484662" r:id="rId6"/>
    <p:sldMasterId id="2147484698" r:id="rId7"/>
    <p:sldMasterId id="2147484722" r:id="rId8"/>
    <p:sldMasterId id="2147484734" r:id="rId9"/>
    <p:sldMasterId id="2147484758" r:id="rId10"/>
    <p:sldMasterId id="2147484782" r:id="rId11"/>
    <p:sldMasterId id="2147484806" r:id="rId12"/>
    <p:sldMasterId id="2147484818" r:id="rId13"/>
  </p:sldMasterIdLst>
  <p:notesMasterIdLst>
    <p:notesMasterId r:id="rId43"/>
  </p:notesMasterIdLst>
  <p:handoutMasterIdLst>
    <p:handoutMasterId r:id="rId44"/>
  </p:handoutMasterIdLst>
  <p:sldIdLst>
    <p:sldId id="456" r:id="rId14"/>
    <p:sldId id="342" r:id="rId15"/>
    <p:sldId id="754" r:id="rId16"/>
    <p:sldId id="755" r:id="rId17"/>
    <p:sldId id="590" r:id="rId18"/>
    <p:sldId id="691" r:id="rId19"/>
    <p:sldId id="789" r:id="rId20"/>
    <p:sldId id="780" r:id="rId21"/>
    <p:sldId id="698" r:id="rId22"/>
    <p:sldId id="699" r:id="rId23"/>
    <p:sldId id="788" r:id="rId24"/>
    <p:sldId id="701" r:id="rId25"/>
    <p:sldId id="615" r:id="rId26"/>
    <p:sldId id="794" r:id="rId27"/>
    <p:sldId id="787" r:id="rId28"/>
    <p:sldId id="790" r:id="rId29"/>
    <p:sldId id="791" r:id="rId30"/>
    <p:sldId id="715" r:id="rId31"/>
    <p:sldId id="652" r:id="rId32"/>
    <p:sldId id="578" r:id="rId33"/>
    <p:sldId id="605" r:id="rId34"/>
    <p:sldId id="695" r:id="rId35"/>
    <p:sldId id="696" r:id="rId36"/>
    <p:sldId id="619" r:id="rId37"/>
    <p:sldId id="785" r:id="rId38"/>
    <p:sldId id="786" r:id="rId39"/>
    <p:sldId id="702" r:id="rId40"/>
    <p:sldId id="614" r:id="rId41"/>
    <p:sldId id="613" r:id="rId4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00FF"/>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20" autoAdjust="0"/>
    <p:restoredTop sz="69854" autoAdjust="0"/>
  </p:normalViewPr>
  <p:slideViewPr>
    <p:cSldViewPr>
      <p:cViewPr varScale="1">
        <p:scale>
          <a:sx n="63" d="100"/>
          <a:sy n="63" d="100"/>
        </p:scale>
        <p:origin x="1672" y="176"/>
      </p:cViewPr>
      <p:guideLst>
        <p:guide orient="horz" pos="2160"/>
        <p:guide pos="2880"/>
      </p:guideLst>
    </p:cSldViewPr>
  </p:slideViewPr>
  <p:outlineViewPr>
    <p:cViewPr>
      <p:scale>
        <a:sx n="33" d="100"/>
        <a:sy n="33" d="100"/>
      </p:scale>
      <p:origin x="0" y="376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1" d="100"/>
          <a:sy n="71" d="100"/>
        </p:scale>
        <p:origin x="2568"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microsoft.com/office/2016/11/relationships/changesInfo" Target="changesInfos/changesInfo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ada Masayasu" userId="696773885_tp_dropbox" providerId="OAuth2" clId="{EF34E874-66A7-C44F-8AB4-D586FE4114F4}"/>
    <pc:docChg chg="modSld">
      <pc:chgData name="Harada Masayasu" userId="696773885_tp_dropbox" providerId="OAuth2" clId="{EF34E874-66A7-C44F-8AB4-D586FE4114F4}" dt="2018-09-09T09:26:22.998" v="638" actId="6549"/>
      <pc:docMkLst>
        <pc:docMk/>
      </pc:docMkLst>
      <pc:sldChg chg="modNotesTx">
        <pc:chgData name="Harada Masayasu" userId="696773885_tp_dropbox" providerId="OAuth2" clId="{EF34E874-66A7-C44F-8AB4-D586FE4114F4}" dt="2018-09-09T09:26:22.998" v="638" actId="6549"/>
        <pc:sldMkLst>
          <pc:docMk/>
          <pc:sldMk cId="2362955339" sldId="780"/>
        </pc:sldMkLst>
      </pc:sldChg>
      <pc:sldChg chg="modNotesTx">
        <pc:chgData name="Harada Masayasu" userId="696773885_tp_dropbox" providerId="OAuth2" clId="{EF34E874-66A7-C44F-8AB4-D586FE4114F4}" dt="2018-09-09T04:51:04.242" v="485" actId="21"/>
        <pc:sldMkLst>
          <pc:docMk/>
          <pc:sldMk cId="1820648100" sldId="789"/>
        </pc:sldMkLst>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FACB26-0F0C-1F4D-9880-8EEB41B04609}" type="datetimeFigureOut">
              <a:rPr kumimoji="1" lang="ja-JP" altLang="en-US" smtClean="0"/>
              <a:t>2018/9/12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BC03455-B2D5-8E4C-8234-0547EEC84D4B}" type="slidenum">
              <a:rPr kumimoji="1" lang="ja-JP" altLang="en-US" smtClean="0"/>
              <a:t>‹#›</a:t>
            </a:fld>
            <a:endParaRPr kumimoji="1" lang="ja-JP" altLang="en-US"/>
          </a:p>
        </p:txBody>
      </p:sp>
    </p:spTree>
    <p:extLst>
      <p:ext uri="{BB962C8B-B14F-4D97-AF65-F5344CB8AC3E}">
        <p14:creationId xmlns:p14="http://schemas.microsoft.com/office/powerpoint/2010/main" val="37869085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556B31-2E67-427E-95F8-36534EAF915E}" type="datetimeFigureOut">
              <a:rPr kumimoji="1" lang="ja-JP" altLang="en-US" smtClean="0"/>
              <a:t>2018/9/12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503339" y="4219661"/>
            <a:ext cx="5872293" cy="446555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44479B-8387-4563-857C-A9F0B2DA7A6E}" type="slidenum">
              <a:rPr kumimoji="1" lang="ja-JP" altLang="en-US" smtClean="0"/>
              <a:t>‹#›</a:t>
            </a:fld>
            <a:endParaRPr kumimoji="1" lang="ja-JP" altLang="en-US"/>
          </a:p>
        </p:txBody>
      </p:sp>
    </p:spTree>
    <p:extLst>
      <p:ext uri="{BB962C8B-B14F-4D97-AF65-F5344CB8AC3E}">
        <p14:creationId xmlns:p14="http://schemas.microsoft.com/office/powerpoint/2010/main" val="34945358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600" kern="1200">
        <a:solidFill>
          <a:schemeClr val="tx1"/>
        </a:solidFill>
        <a:latin typeface="+mn-lt"/>
        <a:ea typeface="+mn-ea"/>
        <a:cs typeface="+mn-cs"/>
      </a:defRPr>
    </a:lvl1pPr>
    <a:lvl2pPr marL="457200" algn="l" defTabSz="914400" rtl="0" eaLnBrk="1" latinLnBrk="0" hangingPunct="1">
      <a:defRPr kumimoji="1" sz="1600" kern="1200">
        <a:solidFill>
          <a:schemeClr val="tx1"/>
        </a:solidFill>
        <a:latin typeface="+mn-lt"/>
        <a:ea typeface="+mn-ea"/>
        <a:cs typeface="+mn-cs"/>
      </a:defRPr>
    </a:lvl2pPr>
    <a:lvl3pPr marL="914400" algn="l" defTabSz="914400" rtl="0" eaLnBrk="1" latinLnBrk="0" hangingPunct="1">
      <a:defRPr kumimoji="1" sz="1600" kern="1200">
        <a:solidFill>
          <a:schemeClr val="tx1"/>
        </a:solidFill>
        <a:latin typeface="+mn-lt"/>
        <a:ea typeface="+mn-ea"/>
        <a:cs typeface="+mn-cs"/>
      </a:defRPr>
    </a:lvl3pPr>
    <a:lvl4pPr marL="1371600" algn="l" defTabSz="914400" rtl="0" eaLnBrk="1" latinLnBrk="0" hangingPunct="1">
      <a:defRPr kumimoji="1" sz="1600" kern="1200">
        <a:solidFill>
          <a:schemeClr val="tx1"/>
        </a:solidFill>
        <a:latin typeface="+mn-lt"/>
        <a:ea typeface="+mn-ea"/>
        <a:cs typeface="+mn-cs"/>
      </a:defRPr>
    </a:lvl4pPr>
    <a:lvl5pPr marL="1828800" algn="l" defTabSz="914400" rtl="0" eaLnBrk="1" latinLnBrk="0" hangingPunct="1">
      <a:defRPr kumimoji="1" sz="16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600" b="0" i="0" u="none" strike="noStrike" kern="1200" dirty="0">
                <a:solidFill>
                  <a:schemeClr val="tx1"/>
                </a:solidFill>
                <a:effectLst/>
                <a:latin typeface="+mn-lt"/>
                <a:ea typeface="+mn-ea"/>
                <a:cs typeface="+mn-cs"/>
              </a:rPr>
              <a:t>I will summarize our recent studies on the phase structure of nuclear matter based on a parity doublet structure. In the former half, I will show our recent study on the phase structure of dense hadronic matter including Delta(1232) as well as N(939) based on the work done in Ref.[1]. Our results show that, in symmetric matter, Delta enters into matter in the density region of about one to four times normal nuclear matter density. In the latter half, I will show our study on the dual chiral density wave (DCDW) in nuclear matter based on the work done in Ref.[2], where we find, in addition to the ordinary DCDW phase where the space average of the chiral condensate vanishes, a new DCDW phase with a </a:t>
            </a:r>
            <a:r>
              <a:rPr kumimoji="1" lang="en-US" altLang="ja-JP" sz="1600" b="0" i="0" u="none" strike="noStrike" kern="1200" dirty="0" err="1">
                <a:solidFill>
                  <a:schemeClr val="tx1"/>
                </a:solidFill>
                <a:effectLst/>
                <a:latin typeface="+mn-lt"/>
                <a:ea typeface="+mn-ea"/>
                <a:cs typeface="+mn-cs"/>
              </a:rPr>
              <a:t>nonvanishing</a:t>
            </a:r>
            <a:r>
              <a:rPr kumimoji="1" lang="en-US" altLang="ja-JP" sz="1600" b="0" i="0" u="none" strike="noStrike" kern="1200" dirty="0">
                <a:solidFill>
                  <a:schemeClr val="tx1"/>
                </a:solidFill>
                <a:effectLst/>
                <a:latin typeface="+mn-lt"/>
                <a:ea typeface="+mn-ea"/>
                <a:cs typeface="+mn-cs"/>
              </a:rPr>
              <a:t> space average. [1] Y. Takeda, Y. Kim and M. Harada, Phys. Rev. C 97, no. 6, 065202 (2018). [2] Y. Takeda, H. </a:t>
            </a:r>
            <a:r>
              <a:rPr kumimoji="1" lang="en-US" altLang="ja-JP" sz="1600" b="0" i="0" u="none" strike="noStrike" kern="1200" dirty="0" err="1">
                <a:solidFill>
                  <a:schemeClr val="tx1"/>
                </a:solidFill>
                <a:effectLst/>
                <a:latin typeface="+mn-lt"/>
                <a:ea typeface="+mn-ea"/>
                <a:cs typeface="+mn-cs"/>
              </a:rPr>
              <a:t>Abuki</a:t>
            </a:r>
            <a:r>
              <a:rPr kumimoji="1" lang="en-US" altLang="ja-JP" sz="1600" b="0" i="0" u="none" strike="noStrike" kern="1200" dirty="0">
                <a:solidFill>
                  <a:schemeClr val="tx1"/>
                </a:solidFill>
                <a:effectLst/>
                <a:latin typeface="+mn-lt"/>
                <a:ea typeface="+mn-ea"/>
                <a:cs typeface="+mn-cs"/>
              </a:rPr>
              <a:t> and M. Harada, Phys. Rev. D 97, no. 9, 094032 (2018).</a:t>
            </a:r>
            <a:endParaRPr kumimoji="1" lang="ja-JP" altLang="en-US" dirty="0"/>
          </a:p>
        </p:txBody>
      </p:sp>
      <p:sp>
        <p:nvSpPr>
          <p:cNvPr id="4" name="スライド番号プレースホルダー 3"/>
          <p:cNvSpPr>
            <a:spLocks noGrp="1"/>
          </p:cNvSpPr>
          <p:nvPr>
            <p:ph type="sldNum" sz="quarter" idx="10"/>
          </p:nvPr>
        </p:nvSpPr>
        <p:spPr/>
        <p:txBody>
          <a:bodyPr/>
          <a:lstStyle/>
          <a:p>
            <a:fld id="{1544479B-8387-4563-857C-A9F0B2DA7A6E}" type="slidenum">
              <a:rPr kumimoji="1" lang="ja-JP" altLang="en-US" smtClean="0"/>
              <a:t>1</a:t>
            </a:fld>
            <a:endParaRPr kumimoji="1" lang="ja-JP" altLang="en-US"/>
          </a:p>
        </p:txBody>
      </p:sp>
    </p:spTree>
    <p:extLst>
      <p:ext uri="{BB962C8B-B14F-4D97-AF65-F5344CB8AC3E}">
        <p14:creationId xmlns:p14="http://schemas.microsoft.com/office/powerpoint/2010/main" val="3244317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our analysis, we adopted</a:t>
            </a:r>
            <a:r>
              <a:rPr kumimoji="1" lang="en-US" altLang="ja-JP" baseline="0" dirty="0"/>
              <a:t> a chiral partner structure for Delta baryon following these papers.  In these papers, this Delta baryon and Delta(1700) are regarded as chiral partners, and their masses are written in these forms.  Here, this m0Delta is the chiral invariant mass for delta baryons, and these g1-bar and g2-bar are Yukawa couplings of Delta baryons to sigma meson.  In our analysis, we regard the chiral invariant mass of Delta baryon as a parameter.  Then, we use masses of these two delta baryons as inputs to determine the values of these two Yukawa couplings for a given value of the chiral invariant mass.  Then, we study dependence of our results on the value of the chiral invariant mass.</a:t>
            </a:r>
          </a:p>
          <a:p>
            <a:r>
              <a:rPr kumimoji="1" lang="en-US" altLang="ja-JP" baseline="0" dirty="0"/>
              <a:t>  </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479B-8387-4563-857C-A9F0B2DA7A6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38592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(phase) This is a typical example of phase structure when the chiral invariant mass of nucleon is 500 MeV and the omega coupling to Delta is set to be equal to the nucleon coupling.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Here, </a:t>
            </a:r>
            <a:r>
              <a:rPr kumimoji="1" lang="en-US" altLang="ja-JP" dirty="0"/>
              <a:t>the horizontal axis shows the baryon number density scaled  by the normal nuclear density, and the vertical axis shows the value of  the</a:t>
            </a:r>
            <a:r>
              <a:rPr kumimoji="1" lang="en-US" altLang="ja-JP" baseline="0" dirty="0"/>
              <a:t> chiral invariant mass of Delta </a:t>
            </a:r>
            <a:r>
              <a:rPr kumimoji="1" lang="en-US" altLang="ja-JP" dirty="0"/>
              <a:t>in unit of MeV. There are several phases in this figure. For explaining a typical phase structure, let me pick up the case where the chiral invariant mass for Delta is 550 MeV.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This</a:t>
            </a:r>
            <a:r>
              <a:rPr kumimoji="1" lang="en-US" altLang="ja-JP" baseline="0" dirty="0"/>
              <a:t> figure (density) </a:t>
            </a:r>
            <a:r>
              <a:rPr kumimoji="1" lang="en-US" altLang="ja-JP" dirty="0"/>
              <a:t>shows the densities of baryons against the baryon number density. Here both the horizontal and vertical axes show the baryon number density scaled by the normal nuclear matter density. The red</a:t>
            </a:r>
            <a:r>
              <a:rPr kumimoji="1" lang="en-US" altLang="ja-JP" baseline="0" dirty="0"/>
              <a:t> curve shows the density of nucleon, the blue curve shows the Delta density, and the green curve shows the density of N*(1535), and the pink curve the density of Delta(1700).</a:t>
            </a:r>
          </a:p>
          <a:p>
            <a:r>
              <a:rPr kumimoji="1" lang="en-US" altLang="ja-JP" baseline="0" dirty="0"/>
              <a:t>  First, t</a:t>
            </a:r>
            <a:r>
              <a:rPr kumimoji="1" lang="en-US" altLang="ja-JP" dirty="0"/>
              <a:t>his figure (density) shows that only nucleon exists when the baryon number</a:t>
            </a:r>
            <a:r>
              <a:rPr kumimoji="1" lang="en-US" altLang="ja-JP" baseline="0" dirty="0"/>
              <a:t> density </a:t>
            </a:r>
            <a:r>
              <a:rPr kumimoji="1" lang="en-US" altLang="ja-JP" dirty="0"/>
              <a:t>is smaller than the normal nuclear matter density.</a:t>
            </a:r>
            <a:r>
              <a:rPr kumimoji="1" lang="en-US" altLang="ja-JP" baseline="0" dirty="0"/>
              <a:t> As is well known, </a:t>
            </a:r>
            <a:r>
              <a:rPr kumimoji="1" lang="en-US" altLang="ja-JP" dirty="0"/>
              <a:t>the pressure in this region is negative, so we call this region the ``N liquid-gas coexistence'', which is indicated by the red area in this figure</a:t>
            </a:r>
            <a:r>
              <a:rPr kumimoji="1" lang="en-US" altLang="ja-JP" baseline="0" dirty="0"/>
              <a:t> for phase structure. </a:t>
            </a:r>
          </a:p>
          <a:p>
            <a:r>
              <a:rPr kumimoji="1" lang="en-US" altLang="ja-JP" dirty="0"/>
              <a:t>  When the nucleon density is between the normal nuclear density and about 1.7 times</a:t>
            </a:r>
            <a:r>
              <a:rPr kumimoji="1" lang="en-US" altLang="ja-JP" baseline="0" dirty="0"/>
              <a:t> of the normal nuclear density,</a:t>
            </a:r>
            <a:r>
              <a:rPr kumimoji="1" lang="en-US" altLang="ja-JP" dirty="0"/>
              <a:t> the ordinary nuclear matter exists and we call this region the ``stable N phase'' indicated by the green area in this</a:t>
            </a:r>
            <a:r>
              <a:rPr kumimoji="1" lang="en-US" altLang="ja-JP" baseline="0" dirty="0"/>
              <a:t> phase structure.</a:t>
            </a:r>
            <a:r>
              <a:rPr kumimoji="1" lang="en-US" altLang="ja-JP" dirty="0"/>
              <a:t> </a:t>
            </a:r>
          </a:p>
          <a:p>
            <a:r>
              <a:rPr kumimoji="1" lang="en-US" altLang="ja-JP" dirty="0"/>
              <a:t>  At this point (density), the Delta baryon enters into matter, and both the nucleon and Delta exist in matter in higher density region. We checked this matter is stable, so that we call this the “stable N-Delta matter” as indicated by cyan region in this phase diagram.</a:t>
            </a:r>
          </a:p>
          <a:p>
            <a:r>
              <a:rPr lang="en-US" altLang="ja-JP" dirty="0"/>
              <a:t> It is interesting that, in the density region of about 2.5 times of normal nuclear density indicated by this black area, N*(1535) enters into matter, which is a reflection of the partial restoration of chiral symmetry accelerated by Delta matter.  Furthermore, in this</a:t>
            </a:r>
            <a:r>
              <a:rPr lang="en-US" altLang="ja-JP" baseline="0" dirty="0"/>
              <a:t> yellow region, Delta(1700) also enters. </a:t>
            </a:r>
          </a:p>
          <a:p>
            <a:endParaRPr lang="en-US" altLang="ja-JP" baseline="0"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479B-8387-4563-857C-A9F0B2DA7A6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775269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plot</a:t>
            </a:r>
            <a:r>
              <a:rPr kumimoji="1" lang="en-US" altLang="ja-JP" baseline="0" dirty="0"/>
              <a:t> </a:t>
            </a:r>
            <a:r>
              <a:rPr kumimoji="1" lang="en-US" altLang="ja-JP" dirty="0"/>
              <a:t>shows</a:t>
            </a:r>
            <a:r>
              <a:rPr kumimoji="1" lang="en-US" altLang="ja-JP" baseline="0" dirty="0"/>
              <a:t> </a:t>
            </a:r>
            <a:r>
              <a:rPr kumimoji="1" lang="en-US" altLang="ja-JP" dirty="0"/>
              <a:t>the density dependence of the chiral condensate sigma. Here, the horizontal axis shows the baryon number chemical potential and the vertical axis shows the value of the chiral condensate.  This blue curve is obtained with Delta baryons and this red curve is without Delta. </a:t>
            </a:r>
          </a:p>
          <a:p>
            <a:r>
              <a:rPr kumimoji="1" lang="en-US" altLang="ja-JP" dirty="0"/>
              <a:t> The blue curve shows a kink at </a:t>
            </a:r>
            <a:r>
              <a:rPr kumimoji="1" lang="en-US" altLang="ja-JP" dirty="0" err="1"/>
              <a:t>mu_B</a:t>
            </a:r>
            <a:r>
              <a:rPr kumimoji="1" lang="en-US" altLang="ja-JP" dirty="0"/>
              <a:t> equals 1050 MeV, where Delta enters into the matter. This shows that the partial restoration of chiral symmetry is accelerated by Delta</a:t>
            </a:r>
            <a:r>
              <a:rPr kumimoji="1" lang="en-US" altLang="ja-JP" baseline="0" dirty="0"/>
              <a:t> matter. </a:t>
            </a:r>
          </a:p>
          <a:p>
            <a:r>
              <a:rPr kumimoji="1" lang="en-US" altLang="ja-JP" baseline="0" dirty="0"/>
              <a:t> For the red curve, N*(1535) enters at </a:t>
            </a:r>
            <a:r>
              <a:rPr kumimoji="1" lang="en-US" altLang="ja-JP" baseline="0" dirty="0" err="1"/>
              <a:t>mu_B</a:t>
            </a:r>
            <a:r>
              <a:rPr kumimoji="1" lang="en-US" altLang="ja-JP" baseline="0" dirty="0"/>
              <a:t> ~ 1300 MeV, which is identified with the first order chiral phase transition. </a:t>
            </a:r>
          </a:p>
          <a:p>
            <a:r>
              <a:rPr kumimoji="1" lang="en-US" altLang="ja-JP" dirty="0"/>
              <a:t>For the blue curve, on the other hand, the chiral phase transition is cross-over transition which occurs here</a:t>
            </a:r>
            <a:r>
              <a:rPr kumimoji="1" lang="en-US" altLang="ja-JP" baseline="0" dirty="0"/>
              <a:t> </a:t>
            </a:r>
            <a:r>
              <a:rPr kumimoji="1" lang="en-US" altLang="ja-JP" dirty="0"/>
              <a:t>(</a:t>
            </a:r>
            <a:r>
              <a:rPr kumimoji="1" lang="en-US" altLang="ja-JP" dirty="0" err="1"/>
              <a:t>mu_B</a:t>
            </a:r>
            <a:r>
              <a:rPr kumimoji="1" lang="en-US" altLang="ja-JP" dirty="0"/>
              <a:t> ~1950 MeV). This implies that the critical chemical potential is increased when the existence of Delta is considered. In other word, the chiral symmetry restoration itself is delayed by Delta matter.</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479B-8387-4563-857C-A9F0B2DA7A6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37887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 show our prediction of the symmetry energy.  Here, the red</a:t>
            </a:r>
            <a:r>
              <a:rPr kumimoji="1" lang="en-US" altLang="ja-JP" baseline="0" dirty="0"/>
              <a:t> curve is for the chiral invariant mass of Delta equal 500 MeV, and this green curve is for 550 MeV, and the blue curve is for 590 MeV.  This </a:t>
            </a:r>
            <a:r>
              <a:rPr kumimoji="1" lang="en-US" altLang="ja-JP" dirty="0"/>
              <a:t>figure shows that the symmetry energy suddenly changes its value around the density where  Delta enters the matter.</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479B-8387-4563-857C-A9F0B2DA7A6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08968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let me show our recent study of dual chiral density wave in a parity doublet model.</a:t>
            </a:r>
            <a:endParaRPr kumimoji="1" lang="en-US" altLang="ja-JP" baseline="0" dirty="0"/>
          </a:p>
          <a:p>
            <a:endParaRPr kumimoji="1" lang="en-US" altLang="ja-JP" baseline="0"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91456-F411-480C-9FD9-EE434234050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319010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Thirteen years ago, using the </a:t>
            </a:r>
            <a:r>
              <a:rPr kumimoji="1" lang="en-US" altLang="ja-JP" dirty="0" err="1"/>
              <a:t>Nambu-Jona-Lasinio</a:t>
            </a:r>
            <a:r>
              <a:rPr kumimoji="1" lang="en-US" altLang="ja-JP" dirty="0"/>
              <a:t> model, these people found a new phase called the dual chiral density wave, which is characterized by the existence of this type of condensate.  Here the direction of the vacuum depends on the position. Namely, at this point sigma field is condensed while at this position the neutral pion field is condensed.</a:t>
            </a:r>
            <a:endParaRPr kumimoji="1" lang="ja-JP" altLang="en-US"/>
          </a:p>
        </p:txBody>
      </p:sp>
      <p:sp>
        <p:nvSpPr>
          <p:cNvPr id="4" name="スライド番号プレースホルダー 3"/>
          <p:cNvSpPr>
            <a:spLocks noGrp="1"/>
          </p:cNvSpPr>
          <p:nvPr>
            <p:ph type="sldNum" sz="quarter" idx="5"/>
          </p:nvPr>
        </p:nvSpPr>
        <p:spPr/>
        <p:txBody>
          <a:bodyPr/>
          <a:lstStyle/>
          <a:p>
            <a:fld id="{1544479B-8387-4563-857C-A9F0B2DA7A6E}" type="slidenum">
              <a:rPr kumimoji="1" lang="ja-JP" altLang="en-US" smtClean="0"/>
              <a:t>15</a:t>
            </a:fld>
            <a:endParaRPr kumimoji="1" lang="ja-JP" altLang="en-US"/>
          </a:p>
        </p:txBody>
      </p:sp>
    </p:spTree>
    <p:extLst>
      <p:ext uri="{BB962C8B-B14F-4D97-AF65-F5344CB8AC3E}">
        <p14:creationId xmlns:p14="http://schemas.microsoft.com/office/powerpoint/2010/main" val="3009162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About three years ago, these people used a model with parity doublet structure and showed that the chiral density wave exists in high density nuclear matter. They showed that the phase transition occurs at </a:t>
            </a:r>
            <a:r>
              <a:rPr kumimoji="1" lang="en-US" altLang="ja-JP" dirty="0" err="1"/>
              <a:t>muB</a:t>
            </a:r>
            <a:r>
              <a:rPr kumimoji="1" lang="en-US" altLang="ja-JP" dirty="0"/>
              <a:t> equals to 973 MeV, and the onset density is about 2.4 times of normal nuclear density.</a:t>
            </a:r>
            <a:endParaRPr kumimoji="1" lang="ja-JP" altLang="en-US"/>
          </a:p>
        </p:txBody>
      </p:sp>
      <p:sp>
        <p:nvSpPr>
          <p:cNvPr id="4" name="スライド番号プレースホルダー 3"/>
          <p:cNvSpPr>
            <a:spLocks noGrp="1"/>
          </p:cNvSpPr>
          <p:nvPr>
            <p:ph type="sldNum" sz="quarter" idx="5"/>
          </p:nvPr>
        </p:nvSpPr>
        <p:spPr/>
        <p:txBody>
          <a:bodyPr/>
          <a:lstStyle/>
          <a:p>
            <a:fld id="{1544479B-8387-4563-857C-A9F0B2DA7A6E}" type="slidenum">
              <a:rPr kumimoji="1" lang="ja-JP" altLang="en-US" smtClean="0"/>
              <a:t>16</a:t>
            </a:fld>
            <a:endParaRPr kumimoji="1" lang="ja-JP" altLang="en-US"/>
          </a:p>
        </p:txBody>
      </p:sp>
    </p:spTree>
    <p:extLst>
      <p:ext uri="{BB962C8B-B14F-4D97-AF65-F5344CB8AC3E}">
        <p14:creationId xmlns:p14="http://schemas.microsoft.com/office/powerpoint/2010/main" val="1985481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Quite recently, we used the parity doublet model and found a new phase, which we named shifted DCDW phase.</a:t>
            </a:r>
          </a:p>
          <a:p>
            <a:r>
              <a:rPr kumimoji="1" lang="en-US" altLang="ja-JP" dirty="0"/>
              <a:t>This shifted DCDW phase is characterized by the existence of this delta-sigma term in the condensate.  This implies that the space average of condensate is non-zero, while it vanishes in the ordinary DCDW phase.  This is the phase diagram we obtained.  Here the horizontal axis shows the baryon number chemical potential, and the vertical axis shows the chiral invariant mass of nucleon.   Our result shows that the shifted DCDW phase exists in this low density region.</a:t>
            </a:r>
          </a:p>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1544479B-8387-4563-857C-A9F0B2DA7A6E}" type="slidenum">
              <a:rPr kumimoji="1" lang="ja-JP" altLang="en-US" smtClean="0"/>
              <a:t>17</a:t>
            </a:fld>
            <a:endParaRPr kumimoji="1" lang="ja-JP" altLang="en-US"/>
          </a:p>
        </p:txBody>
      </p:sp>
    </p:spTree>
    <p:extLst>
      <p:ext uri="{BB962C8B-B14F-4D97-AF65-F5344CB8AC3E}">
        <p14:creationId xmlns:p14="http://schemas.microsoft.com/office/powerpoint/2010/main" val="503203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Thank you very</a:t>
            </a:r>
            <a:r>
              <a:rPr kumimoji="1" lang="en-US" altLang="ja-JP" baseline="0" dirty="0"/>
              <a:t> much for your patience.</a:t>
            </a:r>
          </a:p>
          <a:p>
            <a:endParaRPr kumimoji="1" lang="ja-JP" altLang="en-US" dirty="0"/>
          </a:p>
        </p:txBody>
      </p:sp>
      <p:sp>
        <p:nvSpPr>
          <p:cNvPr id="4" name="スライド番号プレースホルダー 3"/>
          <p:cNvSpPr>
            <a:spLocks noGrp="1"/>
          </p:cNvSpPr>
          <p:nvPr>
            <p:ph type="sldNum" sz="quarter" idx="10"/>
          </p:nvPr>
        </p:nvSpPr>
        <p:spPr/>
        <p:txBody>
          <a:bodyPr/>
          <a:lstStyle/>
          <a:p>
            <a:fld id="{1544479B-8387-4563-857C-A9F0B2DA7A6E}" type="slidenum">
              <a:rPr lang="ja-JP" altLang="en-US" smtClean="0">
                <a:solidFill>
                  <a:prstClr val="black"/>
                </a:solidFill>
                <a:latin typeface="Calibri"/>
                <a:ea typeface="ＭＳ Ｐゴシック"/>
              </a:rPr>
              <a:pPr/>
              <a:t>19</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259705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a:t>[coming] asking this question, namely,</a:t>
            </a:r>
            <a:r>
              <a:rPr kumimoji="1" lang="en-US" altLang="ja-JP" baseline="0" dirty="0"/>
              <a:t> what is the origin of mass ?</a:t>
            </a:r>
          </a:p>
          <a:p>
            <a:r>
              <a:rPr kumimoji="1" lang="en-US" altLang="ja-JP" baseline="0" dirty="0"/>
              <a:t>Of course, the answer depends on the people who I ask.  </a:t>
            </a:r>
          </a:p>
          <a:p>
            <a:r>
              <a:rPr kumimoji="1" lang="en-US" altLang="ja-JP" baseline="0" dirty="0"/>
              <a:t>[1] Here, to be more specific, I would say what is the origin of mass of hadrons,</a:t>
            </a:r>
          </a:p>
          <a:p>
            <a:r>
              <a:rPr kumimoji="1" lang="en-US" altLang="ja-JP" baseline="0" dirty="0"/>
              <a:t>[2] or what is the origin of mass of us.</a:t>
            </a:r>
          </a:p>
          <a:p>
            <a:r>
              <a:rPr kumimoji="1" lang="en-US" altLang="ja-JP" baseline="0" dirty="0"/>
              <a:t>[3] I think that this is one of the interesting problems of QCD, </a:t>
            </a:r>
          </a:p>
          <a:p>
            <a:r>
              <a:rPr kumimoji="1" lang="en-US" altLang="ja-JP" baseline="0" dirty="0"/>
              <a:t>[going] </a:t>
            </a:r>
          </a:p>
          <a:p>
            <a:r>
              <a:rPr kumimoji="1" lang="en-US" altLang="ja-JP" baseline="0" dirty="0"/>
              <a:t>This question is closely related to</a:t>
            </a:r>
          </a:p>
          <a:p>
            <a:endParaRPr kumimoji="1" lang="en-US" altLang="ja-JP" baseline="0"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2A358-55DD-4052-975D-95237E15691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a:cs typeface="+mn-cs"/>
            </a:endParaRPr>
          </a:p>
        </p:txBody>
      </p:sp>
    </p:spTree>
    <p:extLst>
      <p:ext uri="{BB962C8B-B14F-4D97-AF65-F5344CB8AC3E}">
        <p14:creationId xmlns:p14="http://schemas.microsoft.com/office/powerpoint/2010/main" val="1677103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[going] Let me start introduction of my talk by</a:t>
            </a:r>
          </a:p>
        </p:txBody>
      </p:sp>
      <p:sp>
        <p:nvSpPr>
          <p:cNvPr id="4" name="スライド番号プレースホルダー 3"/>
          <p:cNvSpPr>
            <a:spLocks noGrp="1"/>
          </p:cNvSpPr>
          <p:nvPr>
            <p:ph type="sldNum" sz="quarter" idx="10"/>
          </p:nvPr>
        </p:nvSpPr>
        <p:spPr/>
        <p:txBody>
          <a:bodyPr/>
          <a:lstStyle/>
          <a:p>
            <a:fld id="{1544479B-8387-4563-857C-A9F0B2DA7A6E}" type="slidenum">
              <a:rPr kumimoji="1" lang="ja-JP" altLang="en-US" smtClean="0"/>
              <a:t>2</a:t>
            </a:fld>
            <a:endParaRPr kumimoji="1" lang="ja-JP" altLang="en-US"/>
          </a:p>
        </p:txBody>
      </p:sp>
    </p:spTree>
    <p:extLst>
      <p:ext uri="{BB962C8B-B14F-4D97-AF65-F5344CB8AC3E}">
        <p14:creationId xmlns:p14="http://schemas.microsoft.com/office/powerpoint/2010/main" val="306330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[coming] some</a:t>
            </a:r>
            <a:r>
              <a:rPr kumimoji="1" lang="en-US" altLang="ja-JP" baseline="0" dirty="0"/>
              <a:t> analysis of nuclear matter in parity doublet models preferred large value of the chiral invariant mass.</a:t>
            </a:r>
            <a:endParaRPr kumimoji="1" lang="en-US" altLang="ja-JP" dirty="0"/>
          </a:p>
          <a:p>
            <a:r>
              <a:rPr kumimoji="1" lang="en-US" altLang="ja-JP" dirty="0"/>
              <a:t>Actually, there are several studies of</a:t>
            </a:r>
            <a:r>
              <a:rPr kumimoji="1" lang="en-US" altLang="ja-JP" baseline="0" dirty="0"/>
              <a:t> the nuclear matter using parity doublet models.</a:t>
            </a:r>
          </a:p>
          <a:p>
            <a:r>
              <a:rPr kumimoji="1" lang="en-US" altLang="ja-JP" baseline="0" dirty="0"/>
              <a:t>In this paper, they use a parity doublet model including the omega meson with four-point interaction.  They showed that large value of m0 is needed to reproduce the incompressibility.</a:t>
            </a:r>
          </a:p>
          <a:p>
            <a:r>
              <a:rPr kumimoji="1" lang="en-US" altLang="ja-JP" baseline="0" dirty="0"/>
              <a:t>In this paper, rho meson is further included with four-point interaction.  They also showed that large m0 is needed to get a reasonable value for the incompressibility.</a:t>
            </a:r>
          </a:p>
          <a:p>
            <a:r>
              <a:rPr kumimoji="1" lang="en-US" altLang="ja-JP" baseline="0" dirty="0"/>
              <a:t>[click]</a:t>
            </a:r>
          </a:p>
          <a:p>
            <a:r>
              <a:rPr kumimoji="1" lang="en-US" altLang="ja-JP" baseline="0" dirty="0"/>
              <a:t>In our analysis in this paper, we constructed a model, in which this value of incompressibility is reproduced for a wide range of the chiral invariant mass.</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91456-F411-480C-9FD9-EE434234050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a:cs typeface="+mn-cs"/>
            </a:endParaRPr>
          </a:p>
        </p:txBody>
      </p:sp>
    </p:spTree>
    <p:extLst>
      <p:ext uri="{BB962C8B-B14F-4D97-AF65-F5344CB8AC3E}">
        <p14:creationId xmlns:p14="http://schemas.microsoft.com/office/powerpoint/2010/main" val="3676043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effectLst/>
              </a:rPr>
              <a:t>Here, let me show </a:t>
            </a:r>
            <a:r>
              <a:rPr lang="en-US" altLang="ja-JP" baseline="0" dirty="0">
                <a:effectLst/>
              </a:rPr>
              <a:t>density dependences of mean fields.</a:t>
            </a:r>
          </a:p>
          <a:p>
            <a:r>
              <a:rPr lang="en-US" altLang="ja-JP" baseline="0" dirty="0">
                <a:effectLst/>
              </a:rPr>
              <a:t> This left figure shows the density dependence of the chiral condensate sigma.  Here the horizontal axis shows the baryon number density divided by the normal nuclear matter density, while the vertical axis shows the value of the condensate in unit of MeV. This red curve is for m0 = 500 MeV, while this blue curve is for m0 = 700 MeV.</a:t>
            </a:r>
          </a:p>
          <a:p>
            <a:r>
              <a:rPr lang="en-US" altLang="ja-JP" baseline="0" dirty="0">
                <a:effectLst/>
              </a:rPr>
              <a:t>This right figure shows the density dependence of the omega mean field.  In our model, this mean field is simply proportional to the baryon number density, so that this is actually straight line.</a:t>
            </a:r>
          </a:p>
          <a:p>
            <a:r>
              <a:rPr lang="en-US" altLang="ja-JP" baseline="0" dirty="0">
                <a:effectLst/>
              </a:rPr>
              <a:t>In the following I will use m0 = 700 MeV as a typical example.  In this case, the value of sigma mean field becomes about 70 % of the vacuum value.  </a:t>
            </a:r>
          </a:p>
          <a:p>
            <a:r>
              <a:rPr lang="en-US" altLang="ja-JP" baseline="0" dirty="0">
                <a:effectLst/>
              </a:rPr>
              <a:t>[go]</a:t>
            </a:r>
          </a:p>
          <a:p>
            <a:endParaRPr lang="en-US" altLang="ja-JP" baseline="0" dirty="0">
              <a:effectLst/>
            </a:endParaRPr>
          </a:p>
          <a:p>
            <a:endParaRPr lang="en-US" altLang="ja-JP" baseline="0" dirty="0">
              <a:effectLst/>
            </a:endParaRPr>
          </a:p>
          <a:p>
            <a:endParaRPr lang="en-US" altLang="ja-JP" baseline="0" dirty="0">
              <a:effectLst/>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91456-F411-480C-9FD9-EE434234050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663565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These two graphs show </a:t>
            </a:r>
            <a:r>
              <a:rPr kumimoji="1" lang="en-US" altLang="ja-JP" baseline="0" dirty="0"/>
              <a:t>the phase diagrams for m0 = 500 MeV and 900 MeV.</a:t>
            </a:r>
          </a:p>
          <a:p>
            <a:r>
              <a:rPr kumimoji="1" lang="en-US" altLang="ja-JP" baseline="0" dirty="0"/>
              <a:t>Solid line shows the first order phase transition, and the dotted line shows the cross-over.  This table shows that the critical values of the baryon chemical potential at zero temperature. This (</a:t>
            </a:r>
            <a:r>
              <a:rPr kumimoji="1" lang="en-US" altLang="ja-JP" baseline="0" dirty="0" err="1"/>
              <a:t>mu_Blg^c</a:t>
            </a:r>
            <a:r>
              <a:rPr kumimoji="1" lang="en-US" altLang="ja-JP" baseline="0" dirty="0"/>
              <a:t>) shows the critical chemical potential for the liquid-gas phase transition and this (</a:t>
            </a:r>
            <a:r>
              <a:rPr kumimoji="1" lang="en-US" altLang="ja-JP" baseline="0" dirty="0" err="1"/>
              <a:t>rho_Blg^c</a:t>
            </a:r>
            <a:r>
              <a:rPr kumimoji="1" lang="en-US" altLang="ja-JP" baseline="0" dirty="0"/>
              <a:t>) shows the corresponding density.  Since we used these values of inputs, these do not depend on m0.  This (</a:t>
            </a:r>
            <a:r>
              <a:rPr kumimoji="1" lang="en-US" altLang="ja-JP" baseline="0" dirty="0" err="1"/>
              <a:t>mu_B-chi^c</a:t>
            </a:r>
            <a:r>
              <a:rPr kumimoji="1" lang="en-US" altLang="ja-JP" baseline="0" dirty="0"/>
              <a:t>) shows the critical chemical potential for the chiral phase transition, and this (</a:t>
            </a:r>
            <a:r>
              <a:rPr kumimoji="1" lang="en-US" altLang="ja-JP" baseline="0" dirty="0" err="1"/>
              <a:t>rho_B-chi^c</a:t>
            </a:r>
            <a:r>
              <a:rPr kumimoji="1" lang="en-US" altLang="ja-JP" baseline="0" dirty="0"/>
              <a:t>) shows the corresponding density.  As you can see, the critical chemical potential for the chital phase transition is smaller for smaller value of the chiral invariant mass m0.  This is because the Yukawa couplings of sigma to nucleons are larger for smaller m0.</a:t>
            </a:r>
          </a:p>
          <a:p>
            <a:r>
              <a:rPr kumimoji="1" lang="en-US" altLang="ja-JP" baseline="0" dirty="0"/>
              <a:t> </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479B-8387-4563-857C-A9F0B2DA7A6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190014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[coming] This is the</a:t>
            </a:r>
            <a:r>
              <a:rPr kumimoji="1" lang="en-US" altLang="ja-JP" baseline="0" dirty="0"/>
              <a:t> formula for masses of positive and negative parity baryons in the parity doublet model.</a:t>
            </a:r>
            <a:endParaRPr kumimoji="1" lang="en-US" altLang="ja-JP" dirty="0"/>
          </a:p>
          <a:p>
            <a:r>
              <a:rPr kumimoji="1" lang="en-US" altLang="ja-JP" baseline="0" dirty="0"/>
              <a:t>In this paper, using two masses of baryons, the pion decay constant and this N-star to pi-N decay, the authors determined the model parameters.</a:t>
            </a:r>
          </a:p>
          <a:p>
            <a:r>
              <a:rPr kumimoji="1" lang="en-US" altLang="ja-JP" baseline="0" dirty="0"/>
              <a:t>The result shows that the chiral invariant mass is small.</a:t>
            </a:r>
          </a:p>
          <a:p>
            <a:r>
              <a:rPr kumimoji="1" lang="en-US" altLang="ja-JP" baseline="0" dirty="0"/>
              <a:t>On the other hand, this paper uses an extended version of the model and estimated the chiral invariant mass of about a half of the nucleon mass.</a:t>
            </a:r>
          </a:p>
          <a:p>
            <a:r>
              <a:rPr kumimoji="1" lang="en-US" altLang="ja-JP" baseline="0" dirty="0"/>
              <a:t>These show that the analysis done in vacuum seems to prefer rather small value of the chiral invariant mass.</a:t>
            </a:r>
          </a:p>
          <a:p>
            <a:r>
              <a:rPr kumimoji="1" lang="en-US" altLang="ja-JP" baseline="0" dirty="0"/>
              <a:t>[going] On the other hand,</a:t>
            </a:r>
          </a:p>
          <a:p>
            <a:endParaRPr kumimoji="1" lang="en-US" altLang="ja-JP" baseline="0" dirty="0"/>
          </a:p>
          <a:p>
            <a:endParaRPr kumimoji="1" lang="en-US" altLang="ja-JP" baseline="0" dirty="0"/>
          </a:p>
          <a:p>
            <a:endParaRPr kumimoji="1" lang="en-US" altLang="ja-JP" baseline="0"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91456-F411-480C-9FD9-EE434234050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a:cs typeface="+mn-cs"/>
            </a:endParaRPr>
          </a:p>
        </p:txBody>
      </p:sp>
    </p:spTree>
    <p:extLst>
      <p:ext uri="{BB962C8B-B14F-4D97-AF65-F5344CB8AC3E}">
        <p14:creationId xmlns:p14="http://schemas.microsoft.com/office/powerpoint/2010/main" val="3781270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a:t>
            </a:r>
            <a:r>
              <a:rPr kumimoji="1" lang="en-US" altLang="ja-JP" baseline="0" dirty="0"/>
              <a:t> show</a:t>
            </a:r>
            <a:r>
              <a:rPr kumimoji="1" lang="en-US" altLang="ja-JP" dirty="0"/>
              <a:t> the density dependence of the effective masses</a:t>
            </a:r>
            <a:r>
              <a:rPr kumimoji="1" lang="en-US" altLang="ja-JP" baseline="0" dirty="0"/>
              <a:t> together with the baryon number chemical potential. </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In the</a:t>
            </a:r>
            <a:r>
              <a:rPr kumimoji="1" lang="en-US" altLang="ja-JP" baseline="0" dirty="0"/>
              <a:t> left panel, </a:t>
            </a:r>
            <a:r>
              <a:rPr kumimoji="1" lang="en-US" altLang="ja-JP" dirty="0"/>
              <a:t>both the</a:t>
            </a:r>
            <a:r>
              <a:rPr kumimoji="1" lang="en-US" altLang="ja-JP" baseline="0" dirty="0"/>
              <a:t> chiral invariant masses for nucleon and Delta are taken as 500 MeV, and in the right panel they are taken as 700 MeV.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Here the horizontal axis shows the baryon number density scaled by the normal nuclear matter density, and the vertical axis shows the values of masses in unit of MeV.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These red curves show the mass of Delta when the value of omega-Delta-Delta coupling is set to be same as omega-N-N coupling, while the blue curves show the mass when the value of omega-Delta-Delta coupling is half of the value of omega-N-N coupling.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Please note that these </a:t>
            </a:r>
            <a:r>
              <a:rPr kumimoji="1" lang="en-US" altLang="ja-JP" dirty="0"/>
              <a:t>pink curves show</a:t>
            </a:r>
            <a:r>
              <a:rPr kumimoji="1" lang="en-US" altLang="ja-JP" baseline="0" dirty="0"/>
              <a:t> the density dependence of</a:t>
            </a:r>
            <a:r>
              <a:rPr kumimoji="1" lang="en-US" altLang="ja-JP" dirty="0"/>
              <a:t> the baryon chemical potential </a:t>
            </a:r>
            <a:r>
              <a:rPr kumimoji="1" lang="en-US" altLang="ja-JP" dirty="0" err="1"/>
              <a:t>mu_B</a:t>
            </a:r>
            <a:r>
              <a:rPr kumimoji="1" lang="en-US" altLang="ja-JP" dirty="0"/>
              <a:t>.</a:t>
            </a:r>
            <a:r>
              <a:rPr kumimoji="1" lang="en-US" altLang="ja-JP" baseline="0" dirty="0"/>
              <a:t> </a:t>
            </a:r>
            <a:endParaRPr kumimoji="1" lang="en-US" altLang="ja-JP" dirty="0"/>
          </a:p>
          <a:p>
            <a:r>
              <a:rPr kumimoji="1" lang="en-US" altLang="ja-JP" dirty="0"/>
              <a:t>Then,</a:t>
            </a:r>
            <a:r>
              <a:rPr kumimoji="1" lang="en-US" altLang="ja-JP" baseline="0" dirty="0"/>
              <a:t> </a:t>
            </a:r>
            <a:r>
              <a:rPr kumimoji="1" lang="en-US" altLang="ja-JP" dirty="0"/>
              <a:t>these figures show that the effective mass of Delta becomes smaller than the baryon chemical potential when</a:t>
            </a:r>
            <a:r>
              <a:rPr kumimoji="1" lang="en-US" altLang="ja-JP" baseline="0" dirty="0"/>
              <a:t> the baryon number density is about 2 or 3 times of the normal nuclear matter density. This indicate that </a:t>
            </a:r>
            <a:r>
              <a:rPr kumimoji="1" lang="en-US" altLang="ja-JP" dirty="0"/>
              <a:t>the Delta baryon is populated in the ground state, forming Delta Fermi sea.</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479B-8387-4563-857C-A9F0B2DA7A6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038733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let me show typical examples</a:t>
            </a:r>
            <a:r>
              <a:rPr kumimoji="1" lang="en-US" altLang="ja-JP" baseline="0" dirty="0"/>
              <a:t> of</a:t>
            </a:r>
            <a:r>
              <a:rPr kumimoji="1" lang="en-US" altLang="ja-JP" dirty="0"/>
              <a:t> pressure,</a:t>
            </a:r>
            <a:r>
              <a:rPr kumimoji="1" lang="en-US" altLang="ja-JP" baseline="0" dirty="0"/>
              <a:t> density and phase structure for this parameter choice </a:t>
            </a:r>
            <a:r>
              <a:rPr kumimoji="1" lang="en-US" altLang="ja-JP" dirty="0"/>
              <a:t>of the </a:t>
            </a:r>
            <a:r>
              <a:rPr kumimoji="1" lang="en-US" altLang="ja-JP" baseline="0" dirty="0"/>
              <a:t>chiral invariant masses and couplings to omega meson.</a:t>
            </a:r>
          </a:p>
          <a:p>
            <a:r>
              <a:rPr kumimoji="1" lang="en-US" altLang="ja-JP" baseline="0" dirty="0"/>
              <a:t>This shows </a:t>
            </a:r>
            <a:r>
              <a:rPr kumimoji="1" lang="en-US" altLang="ja-JP" dirty="0"/>
              <a:t>the resultant relation between the pressure and the chemical potential </a:t>
            </a:r>
            <a:r>
              <a:rPr kumimoji="1" lang="en-US" altLang="ja-JP" dirty="0" err="1"/>
              <a:t>muB</a:t>
            </a:r>
            <a:r>
              <a:rPr kumimoji="1" lang="en-US" altLang="ja-JP" dirty="0"/>
              <a:t>.  Here the horizontal</a:t>
            </a:r>
            <a:r>
              <a:rPr kumimoji="1" lang="en-US" altLang="ja-JP" baseline="0" dirty="0"/>
              <a:t> axis shows the chemical potential in unit of MeV, and the vertical axis shows the pressure. in unit of MeV </a:t>
            </a:r>
            <a:r>
              <a:rPr kumimoji="1" lang="en-US" altLang="ja-JP" baseline="0" dirty="0" err="1"/>
              <a:t>fm</a:t>
            </a:r>
            <a:r>
              <a:rPr kumimoji="1" lang="en-US" altLang="ja-JP" baseline="0" dirty="0"/>
              <a:t>^(-3).</a:t>
            </a:r>
            <a:endParaRPr kumimoji="1" lang="en-US" altLang="ja-JP" dirty="0"/>
          </a:p>
          <a:p>
            <a:r>
              <a:rPr kumimoji="1" lang="en-US" altLang="ja-JP" dirty="0"/>
              <a:t>Since the stationary condition for the mean field</a:t>
            </a:r>
            <a:r>
              <a:rPr kumimoji="1" lang="en-US" altLang="ja-JP" baseline="0" dirty="0"/>
              <a:t> of sigma </a:t>
            </a:r>
            <a:r>
              <a:rPr kumimoji="1" lang="en-US" altLang="ja-JP" dirty="0"/>
              <a:t>is non-linear, we often have a few solutions for a given baryon</a:t>
            </a:r>
            <a:r>
              <a:rPr kumimoji="1" lang="en-US" altLang="ja-JP" baseline="0" dirty="0"/>
              <a:t> chemical potential </a:t>
            </a:r>
            <a:r>
              <a:rPr kumimoji="1" lang="en-US" altLang="ja-JP" dirty="0"/>
              <a:t>with fixed parameters.  Then, there exist a few values of pressure for a given chemical potential.  According to the thermodynamic</a:t>
            </a:r>
            <a:r>
              <a:rPr kumimoji="1" lang="en-US" altLang="ja-JP" baseline="0" dirty="0"/>
              <a:t> stability, the state with largest pressure should be realized, and the state with smaller pressure is unstable.  </a:t>
            </a:r>
          </a:p>
          <a:p>
            <a:r>
              <a:rPr kumimoji="1" lang="en-US" altLang="ja-JP" baseline="0" dirty="0"/>
              <a:t>  </a:t>
            </a:r>
            <a:r>
              <a:rPr kumimoji="1" lang="en-US" altLang="ja-JP" dirty="0"/>
              <a:t>This</a:t>
            </a:r>
            <a:r>
              <a:rPr kumimoji="1" lang="en-US" altLang="ja-JP" baseline="0" dirty="0"/>
              <a:t> figure (density) </a:t>
            </a:r>
            <a:r>
              <a:rPr kumimoji="1" lang="en-US" altLang="ja-JP" dirty="0"/>
              <a:t>shows the densities of nucleon,</a:t>
            </a:r>
            <a:r>
              <a:rPr kumimoji="1" lang="en-US" altLang="ja-JP" baseline="0" dirty="0"/>
              <a:t> Delta, N*(1535)</a:t>
            </a:r>
            <a:r>
              <a:rPr kumimoji="1" lang="en-US" altLang="ja-JP" dirty="0"/>
              <a:t> and Delta(1700)</a:t>
            </a:r>
            <a:r>
              <a:rPr kumimoji="1" lang="en-US" altLang="ja-JP" baseline="0" dirty="0"/>
              <a:t> </a:t>
            </a:r>
            <a:r>
              <a:rPr kumimoji="1" lang="en-US" altLang="ja-JP" dirty="0"/>
              <a:t>against the baryon number density, which is given as sum of these</a:t>
            </a:r>
            <a:r>
              <a:rPr kumimoji="1" lang="en-US" altLang="ja-JP" baseline="0" dirty="0"/>
              <a:t> </a:t>
            </a:r>
            <a:r>
              <a:rPr kumimoji="1" lang="en-US" altLang="ja-JP" dirty="0"/>
              <a:t>four densities.</a:t>
            </a:r>
            <a:r>
              <a:rPr kumimoji="1" lang="en-US" altLang="ja-JP" baseline="0" dirty="0"/>
              <a:t>  </a:t>
            </a:r>
            <a:r>
              <a:rPr kumimoji="1" lang="en-US" altLang="ja-JP" dirty="0"/>
              <a:t>Here both the horizontal and vertical axes show the baryon number density scaled by the normal nuclear matter density. The red</a:t>
            </a:r>
            <a:r>
              <a:rPr kumimoji="1" lang="en-US" altLang="ja-JP" baseline="0" dirty="0"/>
              <a:t> curve shows the density of nucleon, the blue curve shows the Delta density, and the green curve shows the density of N*(1535)</a:t>
            </a:r>
            <a:r>
              <a:rPr kumimoji="1" lang="en-US" altLang="ja-JP" dirty="0"/>
              <a:t> (</a:t>
            </a:r>
            <a:r>
              <a:rPr kumimoji="1" lang="en-US" altLang="ja-JP" baseline="0" dirty="0"/>
              <a:t>scaled by the normal nuclear matter density). </a:t>
            </a:r>
          </a:p>
          <a:p>
            <a:r>
              <a:rPr kumimoji="1" lang="en-US" altLang="ja-JP" baseline="0" dirty="0"/>
              <a:t>  This figure (phase) shows the phase structure. Here, </a:t>
            </a:r>
            <a:r>
              <a:rPr kumimoji="1" lang="en-US" altLang="ja-JP" dirty="0"/>
              <a:t>the horizontal axis shows the baryon number density scaled  by the normal nuclear matter density, and the vertical axis shows the value of  the</a:t>
            </a:r>
            <a:r>
              <a:rPr kumimoji="1" lang="en-US" altLang="ja-JP" baseline="0" dirty="0"/>
              <a:t> chiral invariant mass of Delta </a:t>
            </a:r>
            <a:r>
              <a:rPr kumimoji="1" lang="en-US" altLang="ja-JP" dirty="0"/>
              <a:t>in unit of MeV.</a:t>
            </a:r>
          </a:p>
          <a:p>
            <a:r>
              <a:rPr kumimoji="1" lang="en-US" altLang="ja-JP" baseline="0" dirty="0"/>
              <a:t>  First, t</a:t>
            </a:r>
            <a:r>
              <a:rPr kumimoji="1" lang="en-US" altLang="ja-JP" dirty="0"/>
              <a:t>his figure (density) shows that only nucleon exists when the baryon number</a:t>
            </a:r>
            <a:r>
              <a:rPr kumimoji="1" lang="en-US" altLang="ja-JP" baseline="0" dirty="0"/>
              <a:t> density </a:t>
            </a:r>
            <a:r>
              <a:rPr kumimoji="1" lang="en-US" altLang="ja-JP" dirty="0"/>
              <a:t>is smaller than the normal nuclear matter density.</a:t>
            </a:r>
            <a:r>
              <a:rPr kumimoji="1" lang="en-US" altLang="ja-JP" baseline="0" dirty="0"/>
              <a:t> </a:t>
            </a:r>
            <a:r>
              <a:rPr kumimoji="1" lang="en-US" altLang="ja-JP" dirty="0"/>
              <a:t>Since the pressure in this region is negative, we call this region the ``N liquid-gas coexistence'', which is indicated by the red area in this figure</a:t>
            </a:r>
            <a:r>
              <a:rPr kumimoji="1" lang="en-US" altLang="ja-JP" baseline="0" dirty="0"/>
              <a:t> for phase structure. </a:t>
            </a:r>
          </a:p>
          <a:p>
            <a:r>
              <a:rPr kumimoji="1" lang="en-US" altLang="ja-JP" dirty="0"/>
              <a:t>  When the pressure increases along the curve from the point D to G in this figure,  the nucleon density increases from the normal nuclear density to about 2.7 times</a:t>
            </a:r>
            <a:r>
              <a:rPr kumimoji="1" lang="en-US" altLang="ja-JP" baseline="0" dirty="0"/>
              <a:t> of the normal nuclear density</a:t>
            </a:r>
            <a:r>
              <a:rPr kumimoji="1" lang="en-US" altLang="ja-JP" dirty="0"/>
              <a:t> as shown in this figure. Here the ordinary nuclear matter exists and we call this region the ``stable N phase'' indicated by the green area in this</a:t>
            </a:r>
            <a:r>
              <a:rPr kumimoji="1" lang="en-US" altLang="ja-JP" baseline="0" dirty="0"/>
              <a:t> phase structure.</a:t>
            </a:r>
            <a:r>
              <a:rPr kumimoji="1" lang="en-US" altLang="ja-JP" dirty="0"/>
              <a:t> </a:t>
            </a:r>
          </a:p>
          <a:p>
            <a:r>
              <a:rPr kumimoji="1" lang="en-US" altLang="ja-JP" dirty="0"/>
              <a:t>  Along the curve from G to E, there is a solution in which the nucleon density keeps increasing.</a:t>
            </a:r>
            <a:r>
              <a:rPr kumimoji="1" lang="en-US" altLang="ja-JP" baseline="0" dirty="0"/>
              <a:t>  This</a:t>
            </a:r>
            <a:r>
              <a:rPr kumimoji="1" lang="en-US" altLang="ja-JP" dirty="0"/>
              <a:t> corresponds to the baryon</a:t>
            </a:r>
            <a:r>
              <a:rPr kumimoji="1" lang="en-US" altLang="ja-JP" baseline="0" dirty="0"/>
              <a:t> density from </a:t>
            </a:r>
            <a:r>
              <a:rPr kumimoji="1" lang="en-US" altLang="ja-JP" dirty="0"/>
              <a:t>2.7 to 3.4</a:t>
            </a:r>
            <a:r>
              <a:rPr kumimoji="1" lang="en-US" altLang="ja-JP" baseline="0" dirty="0"/>
              <a:t> times of the normal nuclear matter density </a:t>
            </a:r>
            <a:r>
              <a:rPr kumimoji="1" lang="en-US" altLang="ja-JP" dirty="0"/>
              <a:t>in this figure</a:t>
            </a:r>
            <a:r>
              <a:rPr kumimoji="1" lang="en-US" altLang="ja-JP" baseline="0" dirty="0"/>
              <a:t> (density).  </a:t>
            </a:r>
            <a:r>
              <a:rPr kumimoji="1" lang="en-US" altLang="ja-JP" dirty="0"/>
              <a:t>In this region we have another solution having larger pressure for the same value of the chemical potential along the curve GH.  Then, the region between G and E is not energetically favored.</a:t>
            </a:r>
            <a:r>
              <a:rPr kumimoji="1" lang="en-US" altLang="ja-JP" baseline="0" dirty="0"/>
              <a:t>  </a:t>
            </a:r>
            <a:r>
              <a:rPr kumimoji="1" lang="en-US" altLang="ja-JP" dirty="0"/>
              <a:t>Along the curve from E to  G through F,  the Delta baryon appears in matter as in this figure (density).  This region is also </a:t>
            </a:r>
            <a:r>
              <a:rPr kumimoji="1" lang="en-US" altLang="ja-JP" dirty="0" err="1"/>
              <a:t>unfavored</a:t>
            </a:r>
            <a:r>
              <a:rPr kumimoji="1" lang="en-US" altLang="ja-JP" dirty="0"/>
              <a:t> since we have another solution having the larger pressure for the same value of the chemical potential along DG.  We call this region (2.7-4) the ``coexistence of Delta-N matter and nuclear matter'' indicated by the blue area in this</a:t>
            </a:r>
            <a:r>
              <a:rPr kumimoji="1" lang="en-US" altLang="ja-JP" baseline="0" dirty="0"/>
              <a:t> figure (phase)</a:t>
            </a:r>
            <a:r>
              <a:rPr kumimoji="1" lang="en-US" altLang="ja-JP" dirty="0"/>
              <a:t>.</a:t>
            </a:r>
          </a:p>
          <a:p>
            <a:r>
              <a:rPr kumimoji="1" lang="en-US" altLang="ja-JP" dirty="0"/>
              <a:t>  At the point G in this figure</a:t>
            </a:r>
            <a:r>
              <a:rPr kumimoji="1" lang="en-US" altLang="ja-JP" baseline="0" dirty="0"/>
              <a:t> (pressure)</a:t>
            </a:r>
            <a:r>
              <a:rPr kumimoji="1" lang="en-US" altLang="ja-JP" dirty="0"/>
              <a:t>, there is a solution (</a:t>
            </a:r>
            <a:r>
              <a:rPr kumimoji="1" lang="en-US" altLang="ja-JP" dirty="0" err="1"/>
              <a:t>rho_B</a:t>
            </a:r>
            <a:r>
              <a:rPr kumimoji="1" lang="en-US" altLang="ja-JP" dirty="0"/>
              <a:t>/rho_0 ~ 4), at which  both the nucleon and Delta exist in matter.</a:t>
            </a:r>
            <a:r>
              <a:rPr kumimoji="1" lang="en-US" altLang="ja-JP" baseline="0" dirty="0"/>
              <a:t> At</a:t>
            </a:r>
            <a:r>
              <a:rPr kumimoji="1" lang="en-US" altLang="ja-JP" dirty="0"/>
              <a:t> the point H (</a:t>
            </a:r>
            <a:r>
              <a:rPr kumimoji="1" lang="en-US" altLang="ja-JP" dirty="0" err="1"/>
              <a:t>rho_B</a:t>
            </a:r>
            <a:r>
              <a:rPr kumimoji="1" lang="en-US" altLang="ja-JP" dirty="0"/>
              <a:t>/rho_0 ~ 4.2), N*(1535) also enters into the matter as can be seen in this figure (density). Between the points G and H, there is a stable matter including the Delta baryon and the nucleon, which we call the ``stable N-Delta </a:t>
            </a:r>
            <a:r>
              <a:rPr lang="en-US" altLang="ja-JP" dirty="0"/>
              <a:t>matter</a:t>
            </a:r>
            <a:r>
              <a:rPr kumimoji="1" lang="en-US" altLang="ja-JP" dirty="0"/>
              <a:t>'' indicated by cyan region in this figure (phase).</a:t>
            </a:r>
          </a:p>
          <a:p>
            <a:r>
              <a:rPr kumimoji="1" lang="en-US" altLang="ja-JP" dirty="0"/>
              <a:t>  In this figure</a:t>
            </a:r>
            <a:r>
              <a:rPr kumimoji="1" lang="en-US" altLang="ja-JP" baseline="0" dirty="0"/>
              <a:t> (phase), </a:t>
            </a:r>
            <a:r>
              <a:rPr kumimoji="1" lang="en-US" altLang="ja-JP" dirty="0"/>
              <a:t>I show a summary of phase structure.</a:t>
            </a:r>
            <a:r>
              <a:rPr kumimoji="1" lang="en-US" altLang="ja-JP" baseline="0" dirty="0"/>
              <a:t>  </a:t>
            </a:r>
            <a:r>
              <a:rPr kumimoji="1" lang="en-US" altLang="ja-JP" dirty="0"/>
              <a:t>This shows that, when the chiral invariant mass of Delta</a:t>
            </a:r>
            <a:r>
              <a:rPr kumimoji="1" lang="en-US" altLang="ja-JP" baseline="0" dirty="0"/>
              <a:t> is 500 MeV, </a:t>
            </a:r>
            <a:r>
              <a:rPr kumimoji="1" lang="en-US" altLang="ja-JP" dirty="0"/>
              <a:t>the</a:t>
            </a:r>
            <a:r>
              <a:rPr kumimoji="1" lang="en-US" altLang="ja-JP" baseline="0" dirty="0"/>
              <a:t> red region for </a:t>
            </a:r>
            <a:r>
              <a:rPr kumimoji="1" lang="en-US" altLang="ja-JP" dirty="0"/>
              <a:t>``coexistence of Delta-N matter and nuclear matter’’ exists in  the wide density region smaller than</a:t>
            </a:r>
            <a:r>
              <a:rPr kumimoji="1" lang="en-US" altLang="ja-JP" baseline="0" dirty="0"/>
              <a:t> 4 times of the normal nuclear matter density.  </a:t>
            </a:r>
            <a:r>
              <a:rPr kumimoji="1" lang="en-US" altLang="ja-JP" dirty="0"/>
              <a:t>This implies the non-existence of  normal nuclear matter, and so this parameter choice is excluded.  When</a:t>
            </a:r>
            <a:r>
              <a:rPr kumimoji="1" lang="en-US" altLang="ja-JP" baseline="0" dirty="0"/>
              <a:t> the chiral invariant mass of Delta is larger than </a:t>
            </a:r>
            <a:r>
              <a:rPr kumimoji="1" lang="en-US" altLang="ja-JP" dirty="0"/>
              <a:t>500</a:t>
            </a:r>
            <a:r>
              <a:rPr kumimoji="1" lang="en-US" altLang="ja-JP" baseline="0" dirty="0"/>
              <a:t> </a:t>
            </a:r>
            <a:r>
              <a:rPr kumimoji="1" lang="en-US" altLang="ja-JP" dirty="0"/>
              <a:t>MeV, on the other hand, there exists the liquid-gas phase transition of ordinary nuclear matter at normal nuclear</a:t>
            </a:r>
            <a:r>
              <a:rPr kumimoji="1" lang="en-US" altLang="ja-JP" baseline="0" dirty="0"/>
              <a:t> matter density</a:t>
            </a:r>
            <a:r>
              <a:rPr kumimoji="1" lang="en-US" altLang="ja-JP" dirty="0"/>
              <a:t> from the ``nucleon liquid-gas coexistence'' indicated by red area to the ``stable N </a:t>
            </a:r>
            <a:r>
              <a:rPr lang="en-US" altLang="ja-JP" dirty="0"/>
              <a:t>matter</a:t>
            </a:r>
            <a:r>
              <a:rPr kumimoji="1" lang="en-US" altLang="ja-JP" dirty="0"/>
              <a:t>'' by the green area.</a:t>
            </a:r>
            <a:r>
              <a:rPr kumimoji="1" lang="en-US" altLang="ja-JP" baseline="0" dirty="0"/>
              <a:t>  </a:t>
            </a:r>
          </a:p>
          <a:p>
            <a:r>
              <a:rPr lang="en-US" altLang="ja-JP" dirty="0"/>
              <a:t>  When the chiral invariant mass of Delta is 510 MeV, the “coexistence of Delta-N matter and nuclear matter” starts at 1.2 times of normal nuclear matter density.  The onset density of the appearance of Delta increases with increasing chiral invariant mass of Delta when the chiral invariant mass is smaller than 600 MeV.  For these values of the chiral invariant mass, </a:t>
            </a:r>
            <a:r>
              <a:rPr kumimoji="1" lang="en-US" altLang="ja-JP" dirty="0"/>
              <a:t>the ``stable N-Delta phase'' indicated by cyan area appears at about</a:t>
            </a:r>
            <a:r>
              <a:rPr kumimoji="1" lang="en-US" altLang="ja-JP" baseline="0" dirty="0"/>
              <a:t> 4 times of the normal nuclear matter density, independently</a:t>
            </a:r>
            <a:r>
              <a:rPr kumimoji="1" lang="en-US" altLang="ja-JP" dirty="0"/>
              <a:t> of the value of the chiral invariant mass</a:t>
            </a:r>
            <a:r>
              <a:rPr kumimoji="1" lang="en-US" altLang="ja-JP" baseline="0" dirty="0"/>
              <a:t>.  This implies that the first order phase transition occurs from</a:t>
            </a:r>
            <a:r>
              <a:rPr kumimoji="1" lang="en-US" altLang="ja-JP" dirty="0"/>
              <a:t> the “stable N matter” to the “stable Delta-N matter”.  On the other hand, when the chiral invariant mass of Delta is larger than 600 MeV, the “stable N matter” by green area is smoothly connected to the “stable N-Delta matter” indicated by cyan area.</a:t>
            </a:r>
          </a:p>
          <a:p>
            <a:r>
              <a:rPr lang="en-US" altLang="ja-JP" dirty="0"/>
              <a:t>  It is interesting that, in this high density region (</a:t>
            </a:r>
            <a:r>
              <a:rPr lang="en-US" altLang="ja-JP" dirty="0" err="1"/>
              <a:t>rho_B</a:t>
            </a:r>
            <a:r>
              <a:rPr lang="en-US" altLang="ja-JP" dirty="0"/>
              <a:t>/rho_0 ~ 4.2 </a:t>
            </a:r>
            <a:r>
              <a:rPr lang="mr-IN" altLang="ja-JP" dirty="0"/>
              <a:t>–</a:t>
            </a:r>
            <a:r>
              <a:rPr lang="en-US" altLang="ja-JP" dirty="0"/>
              <a:t> 4.5) indicated by black</a:t>
            </a:r>
            <a:r>
              <a:rPr lang="en-US" altLang="ja-JP" baseline="0" dirty="0"/>
              <a:t> area</a:t>
            </a:r>
            <a:r>
              <a:rPr lang="en-US" altLang="ja-JP" dirty="0"/>
              <a:t>, N*(1535) enters into matter, which is a reflection of the partial restoration of chiral symmetry accelerated by Delta matter.  Furthermore, in this</a:t>
            </a:r>
            <a:r>
              <a:rPr lang="en-US" altLang="ja-JP" baseline="0" dirty="0"/>
              <a:t> yellow region, Delta(1700) also enters. </a:t>
            </a:r>
            <a:r>
              <a:rPr lang="en-US" altLang="ja-JP" dirty="0"/>
              <a:t>I will investigate these point later in detail.</a:t>
            </a:r>
            <a:endParaRPr kumimoji="1" lang="en-US" altLang="ja-JP" baseline="0"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479B-8387-4563-857C-A9F0B2DA7A6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422421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to check that the small bump here (around </a:t>
            </a:r>
            <a:r>
              <a:rPr kumimoji="1" lang="en-US" altLang="ja-JP" dirty="0" err="1"/>
              <a:t>mu_B</a:t>
            </a:r>
            <a:r>
              <a:rPr kumimoji="1" lang="en-US" altLang="ja-JP" dirty="0"/>
              <a:t> ~ 1140 MeV) implies the cross-over chiral phase transition, we investigated the phase structure in the chiral limit where the pion</a:t>
            </a:r>
            <a:r>
              <a:rPr kumimoji="1" lang="en-US" altLang="ja-JP" baseline="0" dirty="0"/>
              <a:t> mass at vacuum</a:t>
            </a:r>
            <a:r>
              <a:rPr kumimoji="1" lang="en-US" altLang="ja-JP" dirty="0"/>
              <a:t> is set to be zero by hand. This left</a:t>
            </a:r>
            <a:r>
              <a:rPr kumimoji="1" lang="en-US" altLang="ja-JP" baseline="0" dirty="0"/>
              <a:t> panel shows the plot.</a:t>
            </a:r>
          </a:p>
          <a:p>
            <a:r>
              <a:rPr kumimoji="1" lang="en-US" altLang="ja-JP" dirty="0"/>
              <a:t>Here, the red curve is without Delta, and the blue curve is with Delta. The red curve jumps here</a:t>
            </a:r>
            <a:r>
              <a:rPr kumimoji="1" lang="en-US" altLang="ja-JP" baseline="0" dirty="0"/>
              <a:t> </a:t>
            </a:r>
            <a:r>
              <a:rPr kumimoji="1" lang="en-US" altLang="ja-JP" dirty="0"/>
              <a:t>(</a:t>
            </a:r>
            <a:r>
              <a:rPr kumimoji="1" lang="en-US" altLang="ja-JP" dirty="0" err="1"/>
              <a:t>muB</a:t>
            </a:r>
            <a:r>
              <a:rPr kumimoji="1" lang="en-US" altLang="ja-JP" dirty="0"/>
              <a:t> ~ 970</a:t>
            </a:r>
            <a:r>
              <a:rPr kumimoji="1" lang="en-US" altLang="ja-JP" baseline="0" dirty="0"/>
              <a:t> </a:t>
            </a:r>
            <a:r>
              <a:rPr kumimoji="1" lang="en-US" altLang="ja-JP" dirty="0"/>
              <a:t>MeV), which corresponds to the first order chiral phase transition. The blue curve jumps here (</a:t>
            </a:r>
            <a:r>
              <a:rPr kumimoji="1" lang="en-US" altLang="ja-JP" dirty="0" err="1"/>
              <a:t>muB</a:t>
            </a:r>
            <a:r>
              <a:rPr kumimoji="1" lang="en-US" altLang="ja-JP" dirty="0"/>
              <a:t> ~ 930 MeV) and here (</a:t>
            </a:r>
            <a:r>
              <a:rPr kumimoji="1" lang="en-US" altLang="ja-JP" dirty="0" err="1"/>
              <a:t>muB</a:t>
            </a:r>
            <a:r>
              <a:rPr kumimoji="1" lang="en-US" altLang="ja-JP" dirty="0"/>
              <a:t> ~ 1070). Since the sigma vanishes here (</a:t>
            </a:r>
            <a:r>
              <a:rPr kumimoji="1" lang="en-US" altLang="ja-JP" dirty="0" err="1"/>
              <a:t>muB</a:t>
            </a:r>
            <a:r>
              <a:rPr kumimoji="1" lang="en-US" altLang="ja-JP" dirty="0"/>
              <a:t> ~ 1070 MeV), the first order chiral phase transition occurs at this point. The first order transition at this point (</a:t>
            </a:r>
            <a:r>
              <a:rPr kumimoji="1" lang="en-US" altLang="ja-JP" dirty="0" err="1"/>
              <a:t>muB</a:t>
            </a:r>
            <a:r>
              <a:rPr kumimoji="1" lang="en-US" altLang="ja-JP" dirty="0"/>
              <a:t> ~ 930) just indicates the appearance of Delta matter.</a:t>
            </a:r>
          </a:p>
          <a:p>
            <a:r>
              <a:rPr kumimoji="1" lang="en-US" altLang="ja-JP" dirty="0"/>
              <a:t>[click]</a:t>
            </a:r>
          </a:p>
          <a:p>
            <a:r>
              <a:rPr kumimoji="1" lang="en-US" altLang="ja-JP" dirty="0"/>
              <a:t>To show that the first order chiral phase transition at this point</a:t>
            </a:r>
            <a:r>
              <a:rPr kumimoji="1" lang="en-US" altLang="ja-JP" baseline="0" dirty="0"/>
              <a:t> (</a:t>
            </a:r>
            <a:r>
              <a:rPr kumimoji="1" lang="en-US" altLang="ja-JP" dirty="0" err="1"/>
              <a:t>muB</a:t>
            </a:r>
            <a:r>
              <a:rPr kumimoji="1" lang="en-US" altLang="ja-JP" dirty="0"/>
              <a:t> ~ 1070 in the left panel) is connected to the crossover at this point (muB~1140 in right panel), we studied the chiral condensate sigma with changing the pion mass. This figure shows the resultant</a:t>
            </a:r>
            <a:r>
              <a:rPr kumimoji="1" lang="en-US" altLang="ja-JP" baseline="0" dirty="0"/>
              <a:t> </a:t>
            </a:r>
            <a:r>
              <a:rPr kumimoji="1" lang="en-US" altLang="ja-JP" dirty="0"/>
              <a:t>chiral phase structure. Here the horizontal axis shows the value of the chemical potential and the vertical axis shows the value of the pion mass.</a:t>
            </a:r>
            <a:r>
              <a:rPr kumimoji="1" lang="en-US" altLang="ja-JP" baseline="0" dirty="0"/>
              <a:t> </a:t>
            </a:r>
            <a:r>
              <a:rPr kumimoji="1" lang="en-US" altLang="ja-JP" dirty="0"/>
              <a:t>This shows that the first order chiral phase transition (pink solid curve) at this point (</a:t>
            </a:r>
            <a:r>
              <a:rPr kumimoji="1" lang="en-US" altLang="ja-JP" dirty="0" err="1"/>
              <a:t>m_pi</a:t>
            </a:r>
            <a:r>
              <a:rPr kumimoji="1" lang="en-US" altLang="ja-JP" dirty="0"/>
              <a:t> = 0, </a:t>
            </a:r>
            <a:r>
              <a:rPr kumimoji="1" lang="en-US" altLang="ja-JP" dirty="0" err="1"/>
              <a:t>muB</a:t>
            </a:r>
            <a:r>
              <a:rPr kumimoji="1" lang="en-US" altLang="ja-JP" dirty="0"/>
              <a:t> ~ 1070) is actually connected to the cross-over transition at this point (</a:t>
            </a:r>
            <a:r>
              <a:rPr kumimoji="1" lang="en-US" altLang="ja-JP" dirty="0" err="1"/>
              <a:t>m_pi</a:t>
            </a:r>
            <a:r>
              <a:rPr kumimoji="1" lang="en-US" altLang="ja-JP" dirty="0"/>
              <a:t> = 140, </a:t>
            </a:r>
            <a:r>
              <a:rPr kumimoji="1" lang="en-US" altLang="ja-JP" dirty="0" err="1"/>
              <a:t>mu_B</a:t>
            </a:r>
            <a:r>
              <a:rPr kumimoji="1" lang="en-US" altLang="ja-JP" dirty="0"/>
              <a:t> ~ 1140).</a:t>
            </a:r>
            <a:r>
              <a:rPr kumimoji="1" lang="en-US" altLang="ja-JP" baseline="0" dirty="0"/>
              <a:t> </a:t>
            </a:r>
            <a:r>
              <a:rPr kumimoji="1" lang="en-US" altLang="ja-JP" dirty="0"/>
              <a:t>Furthermore, two critical chemical potentials for the ordinary liquid-gas phase transition indicated</a:t>
            </a:r>
            <a:r>
              <a:rPr kumimoji="1" lang="en-US" altLang="ja-JP" baseline="0" dirty="0"/>
              <a:t> by red curve</a:t>
            </a:r>
            <a:r>
              <a:rPr kumimoji="1" lang="en-US" altLang="ja-JP" dirty="0"/>
              <a:t> and the appearance of Delta matter by</a:t>
            </a:r>
            <a:r>
              <a:rPr kumimoji="1" lang="en-US" altLang="ja-JP" baseline="0" dirty="0"/>
              <a:t> green curve </a:t>
            </a:r>
            <a:r>
              <a:rPr kumimoji="1" lang="en-US" altLang="ja-JP" dirty="0"/>
              <a:t>also increase when the</a:t>
            </a:r>
            <a:r>
              <a:rPr kumimoji="1" lang="en-US" altLang="ja-JP" baseline="0" dirty="0"/>
              <a:t> pion mass</a:t>
            </a:r>
            <a:r>
              <a:rPr kumimoji="1" lang="en-US" altLang="ja-JP" dirty="0"/>
              <a:t> is increased.</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479B-8387-4563-857C-A9F0B2DA7A6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548863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let me show predicted pressure of the matter.  Left</a:t>
            </a:r>
            <a:r>
              <a:rPr kumimoji="1" lang="en-US" altLang="ja-JP" baseline="0" dirty="0"/>
              <a:t> panel shows the pressure in symmetric matter and the right panel shows the pressure in asymmetric matter.</a:t>
            </a:r>
            <a:endParaRPr kumimoji="1" lang="en-US" altLang="ja-JP" dirty="0"/>
          </a:p>
          <a:p>
            <a:r>
              <a:rPr kumimoji="1" lang="en-US" altLang="ja-JP" dirty="0"/>
              <a:t> This</a:t>
            </a:r>
            <a:r>
              <a:rPr kumimoji="1" lang="en-US" altLang="ja-JP" baseline="0" dirty="0"/>
              <a:t> blue curve in the</a:t>
            </a:r>
            <a:r>
              <a:rPr kumimoji="1" lang="en-US" altLang="ja-JP" dirty="0"/>
              <a:t> left panel</a:t>
            </a:r>
            <a:r>
              <a:rPr kumimoji="1" lang="en-US" altLang="ja-JP" baseline="0" dirty="0"/>
              <a:t> shows </a:t>
            </a:r>
            <a:r>
              <a:rPr kumimoji="1" lang="en-US" altLang="ja-JP" dirty="0"/>
              <a:t>the density dependence of the pressure in symmetric matter.</a:t>
            </a:r>
            <a:r>
              <a:rPr kumimoji="1" lang="en-US" altLang="ja-JP" baseline="0" dirty="0"/>
              <a:t>  </a:t>
            </a:r>
            <a:r>
              <a:rPr kumimoji="1" lang="en-US" altLang="ja-JP" dirty="0"/>
              <a:t>For comparison, we show the pressure obtained by assuming that only nucleons exist in matter by the red curves.  This green</a:t>
            </a:r>
            <a:r>
              <a:rPr kumimoji="1" lang="en-US" altLang="ja-JP" baseline="0" dirty="0"/>
              <a:t> area is the </a:t>
            </a:r>
            <a:r>
              <a:rPr kumimoji="1" lang="en-US" altLang="ja-JP" dirty="0"/>
              <a:t>coexistence phase of Delta-N matter and nuclear matter.</a:t>
            </a:r>
            <a:r>
              <a:rPr kumimoji="1" lang="en-US" altLang="ja-JP" baseline="0" dirty="0"/>
              <a:t> You can clearly see that </a:t>
            </a:r>
            <a:r>
              <a:rPr kumimoji="1" lang="en-US" altLang="ja-JP" dirty="0"/>
              <a:t>the pressure indicated by the green curve suddenly changes to decrease around 3.5 times</a:t>
            </a:r>
            <a:r>
              <a:rPr kumimoji="1" lang="en-US" altLang="ja-JP" baseline="0" dirty="0"/>
              <a:t> of normal nuclear matter density </a:t>
            </a:r>
            <a:r>
              <a:rPr kumimoji="1" lang="en-US" altLang="ja-JP" dirty="0"/>
              <a:t>where the Delta baryons enter  the matter.  The qualitative structure</a:t>
            </a:r>
            <a:r>
              <a:rPr kumimoji="1" lang="en-US" altLang="ja-JP" baseline="0" dirty="0"/>
              <a:t> is similar for asymmetric matter.  Then, we concluded that the pressure of Delta-N matter is smaller than that of the ordinary nuclear matter, and that the Delta softens the equation of state as expected.</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479B-8387-4563-857C-A9F0B2DA7A6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533844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Now, let me study other physical</a:t>
            </a:r>
            <a:r>
              <a:rPr kumimoji="1" lang="en-US" altLang="ja-JP" baseline="0" dirty="0"/>
              <a:t> quantities associated with the chiral phase transition.</a:t>
            </a:r>
            <a:endParaRPr kumimoji="1" lang="en-US" altLang="ja-JP" dirty="0"/>
          </a:p>
          <a:p>
            <a:r>
              <a:rPr kumimoji="1" lang="en-US" altLang="ja-JP" dirty="0"/>
              <a:t>This figure</a:t>
            </a:r>
            <a:r>
              <a:rPr kumimoji="1" lang="en-US" altLang="ja-JP" baseline="0" dirty="0"/>
              <a:t> shows the effective masses of nucleon and Delta. Here the horizontal axis shows the density scaled by the normal nuclear matter density, while the vertical axis shows the mass in unit of MeV.   Red curve shows the effective mass of nucleon and the blue curve shows the effective mass of Delta.</a:t>
            </a:r>
          </a:p>
          <a:p>
            <a:r>
              <a:rPr kumimoji="1" lang="en-US" altLang="ja-JP" baseline="0" dirty="0"/>
              <a:t>  Please note that this green area shows the coexistence of Delta-N matter and nuclear matter. Then we can see that </a:t>
            </a:r>
            <a:r>
              <a:rPr kumimoji="1" lang="en-US" altLang="ja-JP" dirty="0"/>
              <a:t>both the effective masses of nucleon and Delta suddenly change their values associated with the appearance of the Delta baryons in matter.</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479B-8387-4563-857C-A9F0B2DA7A6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59154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[coming] saying that the spontaneous chiral symmetry breaking is one of the most important properties in the low energy hadron physics.</a:t>
            </a:r>
          </a:p>
          <a:p>
            <a:r>
              <a:rPr kumimoji="1" lang="en-US" altLang="ja-JP" dirty="0"/>
              <a:t>As some of you know,</a:t>
            </a:r>
            <a:r>
              <a:rPr kumimoji="1" lang="en-US" altLang="ja-JP" baseline="0" dirty="0"/>
              <a:t> the existence of non-zero chiral condensates is the origin of the spontaneous chiral symmetry breaking.</a:t>
            </a:r>
          </a:p>
          <a:p>
            <a:r>
              <a:rPr kumimoji="1" lang="en-US" altLang="ja-JP" baseline="0" dirty="0"/>
              <a:t>This spontaneous chiral symmetry breaking is expected to generate a part of hadron masses, and also causes mass difference between chiral partners.  We expect that changing temperature or density will cause some change of hadron masses.</a:t>
            </a:r>
          </a:p>
          <a:p>
            <a:r>
              <a:rPr kumimoji="1" lang="en-US" altLang="ja-JP" baseline="0" dirty="0"/>
              <a:t>[going]</a:t>
            </a:r>
          </a:p>
          <a:p>
            <a:r>
              <a:rPr kumimoji="1" lang="en-US" altLang="ja-JP" baseline="0" dirty="0"/>
              <a:t>Then, </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479B-8387-4563-857C-A9F0B2DA7A6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50641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baseline="0" dirty="0"/>
              <a:t>[coming]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t>i</a:t>
            </a:r>
            <a:r>
              <a:rPr kumimoji="1" lang="en-US" altLang="ja-JP" sz="1600" baseline="0" dirty="0"/>
              <a:t>t is interesting to  study this phase structure of hot and dense QCD.</a:t>
            </a:r>
          </a:p>
          <a:p>
            <a:r>
              <a:rPr kumimoji="1" lang="en-US" altLang="ja-JP" sz="1600" baseline="0" dirty="0"/>
              <a:t>In these days, I have been mainly studying this high density region. </a:t>
            </a:r>
          </a:p>
          <a:p>
            <a:r>
              <a:rPr kumimoji="1" lang="en-US" altLang="ja-JP" sz="1600" baseline="0" dirty="0"/>
              <a:t>I think that studying high density region is important for physics studied in RAON in Korea.</a:t>
            </a:r>
          </a:p>
          <a:p>
            <a:endParaRPr kumimoji="1" lang="en-US" altLang="ja-JP" sz="1600" baseline="0"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479B-8387-4563-857C-A9F0B2DA7A6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910256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talk, </a:t>
            </a:r>
            <a:r>
              <a:rPr lang="en-US" altLang="ja-JP" dirty="0"/>
              <a:t>I will summarize our recent study of phase structure of high density nuclear matter using hadronic models based on parity doublet structure. In our model, N*(1535) is included as the chiral partner to ordinary nucleon, and the Delta baryon is included with its chiral partner.</a:t>
            </a:r>
            <a:endParaRPr kumimoji="1" lang="en-US" altLang="ja-JP" dirty="0"/>
          </a:p>
          <a:p>
            <a:r>
              <a:rPr kumimoji="1" lang="en-US" altLang="ja-JP" dirty="0"/>
              <a:t>This is the outline of my talk.</a:t>
            </a:r>
          </a:p>
          <a:p>
            <a:r>
              <a:rPr kumimoji="1" lang="en-US" altLang="ja-JP" dirty="0"/>
              <a:t>I finished brief introduction.  Next, I will explain how the nuclear matter is constructed from our parity doublet model, Then, I will show our result on the study of effect of Delta baryon to the chiral symmetry breaking.  In this section, I will briefly show our recent result on the study of dual chiral density wave.  Finally, I will give a short summary.</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479B-8387-4563-857C-A9F0B2DA7A6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811833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Let me explain our parity model.</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91456-F411-480C-9FD9-EE434234050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402773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The parity doublet model is first introduced by </a:t>
            </a:r>
            <a:r>
              <a:rPr kumimoji="1" lang="en-US" altLang="ja-JP" dirty="0" err="1"/>
              <a:t>Detar</a:t>
            </a:r>
            <a:r>
              <a:rPr kumimoji="1" lang="en-US" altLang="ja-JP" dirty="0"/>
              <a:t> and Kunihiro in 1989. In this model, a</a:t>
            </a:r>
            <a:r>
              <a:rPr lang="en-US" altLang="ja-JP" dirty="0"/>
              <a:t>n excited nucleon with negative parity such as N*(1535) is regarded as the chiral partner to the N(939).</a:t>
            </a:r>
          </a:p>
          <a:p>
            <a:r>
              <a:rPr lang="en-US" altLang="ja-JP" dirty="0"/>
              <a:t>One of the interesting</a:t>
            </a:r>
            <a:r>
              <a:rPr lang="en-US" altLang="ja-JP" baseline="0" dirty="0"/>
              <a:t> points is that t</a:t>
            </a:r>
            <a:r>
              <a:rPr lang="en-US" altLang="ja-JP" dirty="0"/>
              <a:t>hese nucleons have a chiral invariant mass, m0. Here please note that this m0 term is invariant under the chiral symmetry transformation. Then the spontaneous chiral symmetry breaking generates the mass difference between chiral partners.</a:t>
            </a:r>
          </a:p>
          <a:p>
            <a:r>
              <a:rPr lang="en-US" altLang="ja-JP" dirty="0"/>
              <a:t>This is the formula for the masses. </a:t>
            </a:r>
          </a:p>
          <a:p>
            <a:r>
              <a:rPr lang="en-US" altLang="ja-JP" dirty="0"/>
              <a:t> [go]</a:t>
            </a:r>
          </a:p>
          <a:p>
            <a:endParaRPr kumimoji="1" lang="ja-JP" altLang="en-US" dirty="0"/>
          </a:p>
        </p:txBody>
      </p:sp>
      <p:sp>
        <p:nvSpPr>
          <p:cNvPr id="4" name="スライド番号プレースホルダー 3"/>
          <p:cNvSpPr>
            <a:spLocks noGrp="1"/>
          </p:cNvSpPr>
          <p:nvPr>
            <p:ph type="sldNum" sz="quarter" idx="5"/>
          </p:nvPr>
        </p:nvSpPr>
        <p:spPr/>
        <p:txBody>
          <a:bodyPr/>
          <a:lstStyle/>
          <a:p>
            <a:fld id="{1544479B-8387-4563-857C-A9F0B2DA7A6E}" type="slidenum">
              <a:rPr kumimoji="1" lang="ja-JP" altLang="en-US" smtClean="0"/>
              <a:t>7</a:t>
            </a:fld>
            <a:endParaRPr kumimoji="1" lang="ja-JP" altLang="en-US"/>
          </a:p>
        </p:txBody>
      </p:sp>
    </p:spTree>
    <p:extLst>
      <p:ext uri="{BB962C8B-B14F-4D97-AF65-F5344CB8AC3E}">
        <p14:creationId xmlns:p14="http://schemas.microsoft.com/office/powerpoint/2010/main" val="3780732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Now, </a:t>
            </a:r>
            <a:r>
              <a:rPr kumimoji="1" lang="en-US" altLang="ja-JP" baseline="0" dirty="0"/>
              <a:t>we  </a:t>
            </a:r>
            <a:r>
              <a:rPr kumimoji="1" lang="en-US" altLang="ja-JP" dirty="0"/>
              <a:t>calculate the thermodynamic potential in the nuclear medium in our model, using the mean field approximation.</a:t>
            </a:r>
          </a:p>
          <a:p>
            <a:r>
              <a:rPr lang="en-US" altLang="ja-JP" dirty="0"/>
              <a:t>Then, we adjust determine model parameters to reproduce these physical values for a given value of the chiral invariant mass m0.</a:t>
            </a:r>
            <a:r>
              <a:rPr kumimoji="1" lang="en-US" altLang="ja-JP" dirty="0"/>
              <a:t> </a:t>
            </a:r>
          </a:p>
          <a:p>
            <a:r>
              <a:rPr kumimoji="1" lang="en-US" altLang="ja-JP" dirty="0"/>
              <a:t>This is the nuclear</a:t>
            </a:r>
            <a:r>
              <a:rPr kumimoji="1" lang="en-US" altLang="ja-JP" baseline="0" dirty="0"/>
              <a:t> saturation density, and we use this value as an input.  We also use the binding energy, the incompressibility and the symmetry energy at normal nuclear matter as an input.</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91456-F411-480C-9FD9-EE434234050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83092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let me show our result on the study of effect of Delta baryon to the chiral symmetry breaking. </a:t>
            </a:r>
            <a:endParaRPr kumimoji="1" lang="en-US" altLang="ja-JP" baseline="0" dirty="0"/>
          </a:p>
          <a:p>
            <a:endParaRPr kumimoji="1" lang="en-US" altLang="ja-JP" baseline="0"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91456-F411-480C-9FD9-EE434234050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15141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1196752"/>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403648" y="2852936"/>
            <a:ext cx="6400800" cy="144016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922C1F30-DF1A-9A49-AD2B-2E93223B6FE8}" type="datetime1">
              <a:rPr kumimoji="1" lang="ja-JP" altLang="en-US" smtClean="0"/>
              <a:t>2018/9/12</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a:t>NuSYM2018</a:t>
            </a:r>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
        <p:nvSpPr>
          <p:cNvPr id="7" name="コンテンツ プレースホルダ 2"/>
          <p:cNvSpPr>
            <a:spLocks noGrp="1"/>
          </p:cNvSpPr>
          <p:nvPr>
            <p:ph idx="13"/>
          </p:nvPr>
        </p:nvSpPr>
        <p:spPr>
          <a:xfrm>
            <a:off x="457200" y="4725144"/>
            <a:ext cx="8219256" cy="1401019"/>
          </a:xfrm>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E6EEE74-9AB0-9545-B9EA-B4DB0AF3DE77}" type="datetime1">
              <a:rPr kumimoji="1" lang="ja-JP" altLang="en-US" smtClean="0"/>
              <a:t>2018/9/12</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a:t>NuSYM2018</a:t>
            </a:r>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F4316BDE-63A9-DC4F-B73F-48B595BE749E}"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434189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CA49F81-4779-C749-87AF-28BCA7CC7990}"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027124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AB2B2186-1161-3F46-98F2-6FCD4BE22F62}"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413920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5795D9AC-85EA-BF40-8C46-1BA98500FC21}"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565407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C4788E35-1A6F-8745-8AF4-91BF17EC9432}"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344310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A8D60C0B-25E5-8C40-AB36-5B9E21BD4B27}"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4" name="フッター プレースホルダ 3"/>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909464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EF276B6-4337-6740-9096-42AC31EA23D3}"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3" name="フッター プレースホルダ 2"/>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856001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26C8DC43-4716-B04D-84AA-4941346464A5}"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557090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95E5F234-079C-8543-AF14-96EACE73F2B6}"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258353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A79D974-5F70-E247-8B1D-80E6A3B3C3C9}"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7636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2DD9095A-A04A-D74C-A0E4-5DEB1358A9CD}" type="datetime1">
              <a:rPr kumimoji="1" lang="ja-JP" altLang="en-US" smtClean="0"/>
              <a:t>2018/9/12</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a:t>NuSYM2018</a:t>
            </a:r>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BC6681C1-6EBE-724C-905E-A12739B70901}"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823041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16E1FF94-23A8-854E-910F-219605961A77}"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863531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3AFBE08-2B5C-0241-BAE2-FBCC80E8473D}"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a:xfrm>
            <a:off x="2590800" y="6356350"/>
            <a:ext cx="3962400" cy="365125"/>
          </a:xfrm>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152978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75B2CFE0-3FA4-A24F-831D-CBDB394A78EA}"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281288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8183FA60-1A10-4E4A-8667-AFEB1EA86641}"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991096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0E264D75-06A4-3245-83C4-69ED2CC09C15}"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092370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C24DE80F-25EF-D14F-B60C-3F4A7F984051}"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4" name="フッター プレースホルダ 3"/>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562694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FC7931D-DD34-4D44-B845-BCBEE6D4F5B4}"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3" name="フッター プレースホルダ 2"/>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230268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9395624C-FF0F-A347-84FE-7F3EA0CE1C7E}"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641248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71E9D5F9-618C-7E49-869A-0D2C12A4EC3E}"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15839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A26DC78-0804-0C40-B16E-67B33717C0D6}"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5152C47-9142-A640-923D-B8E9887999A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237175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25E8A710-51E6-8041-BC22-82A18D1A836B}"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094634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38479C1-D9E1-F14C-AC06-9E62F43232F7}"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178221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6EEEC9C8-8F41-6D41-A1F9-F3C4AA60F90E}"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415358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7D4DAA5-5D48-634F-8A56-1193BC5D7CB7}"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403173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004EAABF-E3D5-DA4C-9A0B-09B4D12F522A}"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027634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1379D869-5021-DF4B-890B-EE7C05D5A8F8}"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648448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79CE0735-C727-BD4E-B656-C45F074FCCB2}"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03603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C001B62F-52EA-F543-8896-3BA57953BC2E}"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4" name="フッター プレースホルダ 3"/>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783183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9006B8D5-2491-DB4F-BD8C-E986C158BEC1}"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3" name="フッター プレースホルダ 2"/>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157307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10DEF29D-0059-B145-B3DC-7C2490D8BF6C}"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37631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BF4E2DA-F345-624C-8759-F6C3D681241B}"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5152C47-9142-A640-923D-B8E9887999A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056228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54B5676A-7166-EA49-8BC9-14106DCBB4CA}"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393185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EF1B32-296A-C249-8A7B-069125E71B40}"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261541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4F6341A7-B4E8-044A-B55B-5DB90ABFD991}"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817683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81B59771-E978-7C40-A087-E7FAC6812C59}"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749368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DA0B16E-6FEB-2246-A03A-8301B16EDF88}"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834387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1B97943-0E8C-0F49-9358-16D6D5BC56A1}"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435411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AEDDDEC6-2A0D-9441-A1B1-D593B28A9D4C}"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415242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9D8DE6AE-1E49-F94E-9F0F-30A74FB22AF4}"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126337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F53AB58F-7845-2C46-A3FB-350C98954C7D}"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4" name="フッター プレースホルダ 3"/>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425754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23B7431-EEBE-0C45-9641-3C38321AD6E0}"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3" name="フッター プレースホルダ 2"/>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31665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BF2A217-32B8-3B4F-8161-2281DF620078}"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5152C47-9142-A640-923D-B8E9887999A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081411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2152B32-A0DE-D143-8C65-C4C3F38A15BF}"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956038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A765ADB2-3B70-F549-A426-551D4C4FD512}"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83622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972956B-0530-B547-86D4-36F5784AE985}"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794364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2AC6CFB-8CFD-7048-9951-81226AFADDC3}"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66024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11202A9-4192-AF44-8E37-C6D3136D33AB}"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dirty="0">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85152C47-9142-A640-923D-B8E9887999A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06821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F12A736-6C9A-524B-8B8A-FB1E646AC581}"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dirty="0">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85152C47-9142-A640-923D-B8E9887999A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66639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4797B1C-8CDE-BA4A-935D-7A54E4C36ED7}"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dirty="0">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85152C47-9142-A640-923D-B8E9887999A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91619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3139C0A-7906-C049-B4BA-0A6942F12727}"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dirty="0">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85152C47-9142-A640-923D-B8E9887999A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06580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F973E58-8C81-5242-8890-E70834DF8D11}"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dirty="0">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85152C47-9142-A640-923D-B8E9887999A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35165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BB914D0E-DAE5-3843-B9DC-2C9F7B832DB4}" type="datetime1">
              <a:rPr kumimoji="1" lang="ja-JP" altLang="en-US" smtClean="0"/>
              <a:t>2018/9/12</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a:t>NuSYM2018</a:t>
            </a:r>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69A1954-82A7-364B-89BD-7494F74AEACF}"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dirty="0">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85152C47-9142-A640-923D-B8E9887999A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81917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7917CEF-2845-6747-A927-A82AD5660593}"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5152C47-9142-A640-923D-B8E9887999A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5159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95F10D2-BD48-EB48-977D-B5774CED6AC7}"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5152C47-9142-A640-923D-B8E9887999A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99493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1196752"/>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403648" y="2852936"/>
            <a:ext cx="6400800" cy="144016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7924DFB9-9173-1D4F-9B1A-E6B88A00AAD5}"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
        <p:nvSpPr>
          <p:cNvPr id="7" name="コンテンツ プレースホルダ 2"/>
          <p:cNvSpPr>
            <a:spLocks noGrp="1"/>
          </p:cNvSpPr>
          <p:nvPr>
            <p:ph idx="13"/>
          </p:nvPr>
        </p:nvSpPr>
        <p:spPr>
          <a:xfrm>
            <a:off x="457200" y="4725144"/>
            <a:ext cx="8219256" cy="1401019"/>
          </a:xfrm>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393551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47804A06-FEDC-7F4D-BB61-A90F12B0C0D7}"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1302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55576" y="2924944"/>
            <a:ext cx="7772400" cy="1362075"/>
          </a:xfrm>
        </p:spPr>
        <p:txBody>
          <a:bodyPr anchor="t"/>
          <a:lstStyle>
            <a:lvl1pPr algn="l">
              <a:defRPr sz="4000" b="1" cap="none"/>
            </a:lvl1pPr>
          </a:lstStyle>
          <a:p>
            <a:r>
              <a:rPr kumimoji="1" lang="ja-JP" altLang="en-US" dirty="0"/>
              <a:t>マスタ タイトルの書式設定</a:t>
            </a:r>
          </a:p>
        </p:txBody>
      </p:sp>
      <p:sp>
        <p:nvSpPr>
          <p:cNvPr id="3" name="テキスト プレースホルダ 2"/>
          <p:cNvSpPr>
            <a:spLocks noGrp="1"/>
          </p:cNvSpPr>
          <p:nvPr>
            <p:ph type="body" idx="1"/>
          </p:nvPr>
        </p:nvSpPr>
        <p:spPr>
          <a:xfrm>
            <a:off x="755576" y="429309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DDA09803-C90C-184F-8A8E-FF5740FE3FF4}"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72441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B9F02C6B-73DD-324C-A982-B3C93BD7CA2C}"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07158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CD51FF99-5B30-E34B-9D57-E95C28E8C5FA}"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77035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53C88FE8-55CB-4947-A28B-A2B5A3AD9ECA}"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4" name="フッター プレースホルダ 3"/>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97080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EF024EB-7926-6A43-9D47-BA7F1DD0D0BA}"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3" name="フッター プレースホルダ 2"/>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40987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55576" y="2924944"/>
            <a:ext cx="7772400" cy="1362075"/>
          </a:xfrm>
        </p:spPr>
        <p:txBody>
          <a:bodyPr anchor="t"/>
          <a:lstStyle>
            <a:lvl1pPr algn="l">
              <a:defRPr sz="4000" b="1" cap="none"/>
            </a:lvl1pPr>
          </a:lstStyle>
          <a:p>
            <a:r>
              <a:rPr kumimoji="1" lang="ja-JP" altLang="en-US" dirty="0"/>
              <a:t>マスタ タイトルの書式設定</a:t>
            </a:r>
          </a:p>
        </p:txBody>
      </p:sp>
      <p:sp>
        <p:nvSpPr>
          <p:cNvPr id="3" name="テキスト プレースホルダ 2"/>
          <p:cNvSpPr>
            <a:spLocks noGrp="1"/>
          </p:cNvSpPr>
          <p:nvPr>
            <p:ph type="body" idx="1"/>
          </p:nvPr>
        </p:nvSpPr>
        <p:spPr>
          <a:xfrm>
            <a:off x="755576" y="429309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A0EA33F7-0D64-FC41-B4A5-1EFB832B4630}" type="datetime1">
              <a:rPr kumimoji="1" lang="ja-JP" altLang="en-US" smtClean="0"/>
              <a:t>2018/9/12</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a:t>NuSYM2018</a:t>
            </a:r>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35244EA-E570-1644-AF37-55A5ADAEB769}"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67784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F818833C-DB4E-D246-97E5-D64FD86A37D0}"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6189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1E818E58-1C94-614E-8A16-53C8F481F2F9}"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00807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896FC60-A25C-FE4F-A667-DF1B5F9B4301}"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54786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1196752"/>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403648" y="2852936"/>
            <a:ext cx="6400800" cy="144016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B96E926A-93AA-6E46-82F4-2430BDFFA8BE}"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
        <p:nvSpPr>
          <p:cNvPr id="7" name="コンテンツ プレースホルダ 2"/>
          <p:cNvSpPr>
            <a:spLocks noGrp="1"/>
          </p:cNvSpPr>
          <p:nvPr>
            <p:ph idx="13"/>
          </p:nvPr>
        </p:nvSpPr>
        <p:spPr>
          <a:xfrm>
            <a:off x="457200" y="4725144"/>
            <a:ext cx="8219256" cy="1401019"/>
          </a:xfrm>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882826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2C75BF8E-F4EC-4C44-B47A-84D7329D0332}"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04614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55576" y="2924944"/>
            <a:ext cx="7772400" cy="1362075"/>
          </a:xfrm>
        </p:spPr>
        <p:txBody>
          <a:bodyPr anchor="t"/>
          <a:lstStyle>
            <a:lvl1pPr algn="l">
              <a:defRPr sz="4000" b="1" cap="none"/>
            </a:lvl1pPr>
          </a:lstStyle>
          <a:p>
            <a:r>
              <a:rPr kumimoji="1" lang="ja-JP" altLang="en-US" dirty="0"/>
              <a:t>マスタ タイトルの書式設定</a:t>
            </a:r>
          </a:p>
        </p:txBody>
      </p:sp>
      <p:sp>
        <p:nvSpPr>
          <p:cNvPr id="3" name="テキスト プレースホルダ 2"/>
          <p:cNvSpPr>
            <a:spLocks noGrp="1"/>
          </p:cNvSpPr>
          <p:nvPr>
            <p:ph type="body" idx="1"/>
          </p:nvPr>
        </p:nvSpPr>
        <p:spPr>
          <a:xfrm>
            <a:off x="755576" y="429309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C0FC4770-1569-5344-8FCC-468EE610983C}"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74443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FD92FC40-1C70-5644-8162-A79FB286697A}"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265100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82C5B4DF-2DF0-CD47-8E37-AF293320D162}"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09405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6AB8E56E-CC79-AF43-8CAB-A232ED9BBFE6}"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4" name="フッター プレースホルダ 3"/>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9197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9952A5F4-B3B4-6E48-B16A-3A4AC501A423}" type="datetime1">
              <a:rPr kumimoji="1" lang="ja-JP" altLang="en-US" smtClean="0"/>
              <a:t>2018/9/12</a:t>
            </a:fld>
            <a:endParaRPr kumimoji="1" lang="ja-JP" altLang="en-US"/>
          </a:p>
        </p:txBody>
      </p:sp>
      <p:sp>
        <p:nvSpPr>
          <p:cNvPr id="6" name="フッター プレースホルダ 5"/>
          <p:cNvSpPr>
            <a:spLocks noGrp="1"/>
          </p:cNvSpPr>
          <p:nvPr>
            <p:ph type="ftr" sz="quarter" idx="11"/>
          </p:nvPr>
        </p:nvSpPr>
        <p:spPr/>
        <p:txBody>
          <a:bodyPr/>
          <a:lstStyle/>
          <a:p>
            <a:r>
              <a:rPr kumimoji="1" lang="en-US" altLang="ja-JP"/>
              <a:t>NuSYM2018</a:t>
            </a:r>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41CCC35E-A18F-5142-813C-6996C2F5C29A}"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3" name="フッター プレースホルダ 2"/>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94053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1AD8BF3F-FA4C-2040-BF16-7F04CAFB94E8}"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92620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3F9468A-0CE0-6B48-BAA0-A244B7B408C4}"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89497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136023D-D516-1540-8AD6-30EB153F7993}"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01411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0A39EDE-60C7-EF4B-B38A-876C2B27A6F7}"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049212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fld id="{E1FA1FD5-6CD8-B644-ADD6-0CC940DF0CFB}" type="datetime1">
              <a:rPr lang="ja-JP" altLang="en-US" smtClean="0">
                <a:solidFill>
                  <a:srgbClr val="000000"/>
                </a:solidFill>
                <a:latin typeface="Arial"/>
                <a:ea typeface="ＭＳ Ｐゴシック"/>
              </a:rPr>
              <a:t>2018/9/12</a:t>
            </a:fld>
            <a:endParaRPr lang="en-US" altLang="ja-JP">
              <a:solidFill>
                <a:srgbClr val="000000"/>
              </a:solidFill>
              <a:latin typeface="Arial"/>
              <a:ea typeface="ＭＳ Ｐゴシック"/>
            </a:endParaRPr>
          </a:p>
        </p:txBody>
      </p:sp>
      <p:sp>
        <p:nvSpPr>
          <p:cNvPr id="5" name="フッター プレースホルダ 4"/>
          <p:cNvSpPr>
            <a:spLocks noGrp="1"/>
          </p:cNvSpPr>
          <p:nvPr>
            <p:ph type="ftr" sz="quarter" idx="11"/>
          </p:nvPr>
        </p:nvSpPr>
        <p:spPr/>
        <p:txBody>
          <a:bodyPr/>
          <a:lstStyle>
            <a:lvl1pPr>
              <a:defRPr/>
            </a:lvl1pPr>
          </a:lstStyle>
          <a:p>
            <a:r>
              <a:rPr lang="en-US" altLang="ja-JP">
                <a:solidFill>
                  <a:srgbClr val="000000"/>
                </a:solidFill>
                <a:latin typeface="Arial"/>
                <a:ea typeface="ＭＳ Ｐゴシック"/>
              </a:rPr>
              <a:t>NuSYM2018</a:t>
            </a:r>
            <a:endParaRPr lang="en-US" altLang="ja-JP" dirty="0">
              <a:solidFill>
                <a:srgbClr val="000000"/>
              </a:solidFill>
              <a:latin typeface="Arial"/>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fld id="{AE8EC13E-A0C5-41B8-99A0-B655AA2620D9}" type="slidenum">
              <a:rPr lang="en-US" altLang="ja-JP">
                <a:solidFill>
                  <a:srgbClr val="000000"/>
                </a:solidFill>
                <a:latin typeface="Arial"/>
                <a:ea typeface="ＭＳ Ｐゴシック"/>
              </a: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3884671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E84A77E7-1C30-1A43-A2A9-C12570CAA64E}" type="datetime1">
              <a:rPr lang="ja-JP" altLang="en-US" smtClean="0">
                <a:solidFill>
                  <a:srgbClr val="000000"/>
                </a:solidFill>
                <a:latin typeface="Arial"/>
                <a:ea typeface="ＭＳ Ｐゴシック"/>
              </a:rPr>
              <a:t>2018/9/12</a:t>
            </a:fld>
            <a:endParaRPr lang="en-US" altLang="ja-JP">
              <a:solidFill>
                <a:srgbClr val="000000"/>
              </a:solidFill>
              <a:latin typeface="Arial"/>
              <a:ea typeface="ＭＳ Ｐゴシック"/>
            </a:endParaRPr>
          </a:p>
        </p:txBody>
      </p:sp>
      <p:sp>
        <p:nvSpPr>
          <p:cNvPr id="5" name="フッター プレースホルダ 4"/>
          <p:cNvSpPr>
            <a:spLocks noGrp="1"/>
          </p:cNvSpPr>
          <p:nvPr>
            <p:ph type="ftr" sz="quarter" idx="11"/>
          </p:nvPr>
        </p:nvSpPr>
        <p:spPr/>
        <p:txBody>
          <a:bodyPr/>
          <a:lstStyle>
            <a:lvl1pPr>
              <a:defRPr/>
            </a:lvl1pPr>
          </a:lstStyle>
          <a:p>
            <a:r>
              <a:rPr lang="en-US" altLang="ja-JP">
                <a:solidFill>
                  <a:srgbClr val="000000"/>
                </a:solidFill>
                <a:latin typeface="Arial"/>
                <a:ea typeface="ＭＳ Ｐゴシック"/>
              </a:rPr>
              <a:t>NuSYM2018</a:t>
            </a:r>
            <a:endParaRPr lang="en-US" altLang="ja-JP" dirty="0">
              <a:solidFill>
                <a:srgbClr val="000000"/>
              </a:solidFill>
              <a:latin typeface="Arial"/>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fld id="{948A115D-B7B7-4677-B64D-F644C988026A}" type="slidenum">
              <a:rPr lang="en-US" altLang="ja-JP">
                <a:solidFill>
                  <a:srgbClr val="000000"/>
                </a:solidFill>
                <a:latin typeface="Arial"/>
                <a:ea typeface="ＭＳ Ｐゴシック"/>
              </a: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3473007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fld id="{C044DB4F-F116-E146-89C7-63A17952461B}" type="datetime1">
              <a:rPr lang="ja-JP" altLang="en-US" smtClean="0">
                <a:solidFill>
                  <a:srgbClr val="000000"/>
                </a:solidFill>
                <a:latin typeface="Arial"/>
                <a:ea typeface="ＭＳ Ｐゴシック"/>
              </a:rPr>
              <a:t>2018/9/12</a:t>
            </a:fld>
            <a:endParaRPr lang="en-US" altLang="ja-JP">
              <a:solidFill>
                <a:srgbClr val="000000"/>
              </a:solidFill>
              <a:latin typeface="Arial"/>
              <a:ea typeface="ＭＳ Ｐゴシック"/>
            </a:endParaRPr>
          </a:p>
        </p:txBody>
      </p:sp>
      <p:sp>
        <p:nvSpPr>
          <p:cNvPr id="5" name="フッター プレースホルダ 4"/>
          <p:cNvSpPr>
            <a:spLocks noGrp="1"/>
          </p:cNvSpPr>
          <p:nvPr>
            <p:ph type="ftr" sz="quarter" idx="11"/>
          </p:nvPr>
        </p:nvSpPr>
        <p:spPr/>
        <p:txBody>
          <a:bodyPr/>
          <a:lstStyle>
            <a:lvl1pPr>
              <a:defRPr/>
            </a:lvl1pPr>
          </a:lstStyle>
          <a:p>
            <a:r>
              <a:rPr lang="en-US" altLang="ja-JP">
                <a:solidFill>
                  <a:srgbClr val="000000"/>
                </a:solidFill>
                <a:latin typeface="Arial"/>
                <a:ea typeface="ＭＳ Ｐゴシック"/>
              </a:rPr>
              <a:t>NuSYM2018</a:t>
            </a:r>
            <a:endParaRPr lang="en-US" altLang="ja-JP" dirty="0">
              <a:solidFill>
                <a:srgbClr val="000000"/>
              </a:solidFill>
              <a:latin typeface="Arial"/>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fld id="{43A82863-AB55-400D-B8BA-586F5FB88716}" type="slidenum">
              <a:rPr lang="en-US" altLang="ja-JP">
                <a:solidFill>
                  <a:srgbClr val="000000"/>
                </a:solidFill>
                <a:latin typeface="Arial"/>
                <a:ea typeface="ＭＳ Ｐゴシック"/>
              </a: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2470975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fld id="{E8F42AB6-1414-F742-9D4B-38FA24372941}" type="datetime1">
              <a:rPr lang="ja-JP" altLang="en-US" smtClean="0">
                <a:solidFill>
                  <a:srgbClr val="000000"/>
                </a:solidFill>
                <a:latin typeface="Arial"/>
                <a:ea typeface="ＭＳ Ｐゴシック"/>
              </a:rPr>
              <a:t>2018/9/12</a:t>
            </a:fld>
            <a:endParaRPr lang="en-US" altLang="ja-JP">
              <a:solidFill>
                <a:srgbClr val="000000"/>
              </a:solidFill>
              <a:latin typeface="Arial"/>
              <a:ea typeface="ＭＳ Ｐゴシック"/>
            </a:endParaRPr>
          </a:p>
        </p:txBody>
      </p:sp>
      <p:sp>
        <p:nvSpPr>
          <p:cNvPr id="6" name="フッター プレースホルダ 5"/>
          <p:cNvSpPr>
            <a:spLocks noGrp="1"/>
          </p:cNvSpPr>
          <p:nvPr>
            <p:ph type="ftr" sz="quarter" idx="11"/>
          </p:nvPr>
        </p:nvSpPr>
        <p:spPr/>
        <p:txBody>
          <a:bodyPr/>
          <a:lstStyle>
            <a:lvl1pPr>
              <a:defRPr/>
            </a:lvl1pPr>
          </a:lstStyle>
          <a:p>
            <a:r>
              <a:rPr lang="en-US" altLang="ja-JP">
                <a:solidFill>
                  <a:srgbClr val="000000"/>
                </a:solidFill>
                <a:latin typeface="Arial"/>
                <a:ea typeface="ＭＳ Ｐゴシック"/>
              </a:rPr>
              <a:t>NuSYM2018</a:t>
            </a:r>
            <a:endParaRPr lang="en-US" altLang="ja-JP" dirty="0">
              <a:solidFill>
                <a:srgbClr val="000000"/>
              </a:solidFill>
              <a:latin typeface="Arial"/>
              <a:ea typeface="ＭＳ Ｐゴシック"/>
            </a:endParaRPr>
          </a:p>
        </p:txBody>
      </p:sp>
      <p:sp>
        <p:nvSpPr>
          <p:cNvPr id="7" name="スライド番号プレースホルダ 6"/>
          <p:cNvSpPr>
            <a:spLocks noGrp="1"/>
          </p:cNvSpPr>
          <p:nvPr>
            <p:ph type="sldNum" sz="quarter" idx="12"/>
          </p:nvPr>
        </p:nvSpPr>
        <p:spPr/>
        <p:txBody>
          <a:bodyPr/>
          <a:lstStyle>
            <a:lvl1pPr>
              <a:defRPr/>
            </a:lvl1pPr>
          </a:lstStyle>
          <a:p>
            <a:fld id="{4B05F623-C12B-41AE-A1A3-11DCDA9C6072}" type="slidenum">
              <a:rPr lang="en-US" altLang="ja-JP">
                <a:solidFill>
                  <a:srgbClr val="000000"/>
                </a:solidFill>
                <a:latin typeface="Arial"/>
                <a:ea typeface="ＭＳ Ｐゴシック"/>
              </a: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2033442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fld id="{207BEE9F-8471-CF41-8A1A-A92732F6E926}" type="datetime1">
              <a:rPr lang="ja-JP" altLang="en-US" smtClean="0">
                <a:solidFill>
                  <a:srgbClr val="000000"/>
                </a:solidFill>
                <a:latin typeface="Arial"/>
                <a:ea typeface="ＭＳ Ｐゴシック"/>
              </a:rPr>
              <a:t>2018/9/12</a:t>
            </a:fld>
            <a:endParaRPr lang="en-US" altLang="ja-JP">
              <a:solidFill>
                <a:srgbClr val="000000"/>
              </a:solidFill>
              <a:latin typeface="Arial"/>
              <a:ea typeface="ＭＳ Ｐゴシック"/>
            </a:endParaRPr>
          </a:p>
        </p:txBody>
      </p:sp>
      <p:sp>
        <p:nvSpPr>
          <p:cNvPr id="8" name="フッター プレースホルダ 7"/>
          <p:cNvSpPr>
            <a:spLocks noGrp="1"/>
          </p:cNvSpPr>
          <p:nvPr>
            <p:ph type="ftr" sz="quarter" idx="11"/>
          </p:nvPr>
        </p:nvSpPr>
        <p:spPr/>
        <p:txBody>
          <a:bodyPr/>
          <a:lstStyle>
            <a:lvl1pPr>
              <a:defRPr/>
            </a:lvl1pPr>
          </a:lstStyle>
          <a:p>
            <a:r>
              <a:rPr lang="en-US" altLang="ja-JP">
                <a:solidFill>
                  <a:srgbClr val="000000"/>
                </a:solidFill>
                <a:latin typeface="Arial"/>
                <a:ea typeface="ＭＳ Ｐゴシック"/>
              </a:rPr>
              <a:t>NuSYM2018</a:t>
            </a:r>
            <a:endParaRPr lang="en-US" altLang="ja-JP" dirty="0">
              <a:solidFill>
                <a:srgbClr val="000000"/>
              </a:solidFill>
              <a:latin typeface="Arial"/>
              <a:ea typeface="ＭＳ Ｐゴシック"/>
            </a:endParaRPr>
          </a:p>
        </p:txBody>
      </p:sp>
      <p:sp>
        <p:nvSpPr>
          <p:cNvPr id="9" name="スライド番号プレースホルダ 8"/>
          <p:cNvSpPr>
            <a:spLocks noGrp="1"/>
          </p:cNvSpPr>
          <p:nvPr>
            <p:ph type="sldNum" sz="quarter" idx="12"/>
          </p:nvPr>
        </p:nvSpPr>
        <p:spPr/>
        <p:txBody>
          <a:bodyPr/>
          <a:lstStyle>
            <a:lvl1pPr>
              <a:defRPr/>
            </a:lvl1pPr>
          </a:lstStyle>
          <a:p>
            <a:fld id="{E9C20743-C415-4932-93CA-2BC60CDDBEEE}" type="slidenum">
              <a:rPr lang="en-US" altLang="ja-JP">
                <a:solidFill>
                  <a:srgbClr val="000000"/>
                </a:solidFill>
                <a:latin typeface="Arial"/>
                <a:ea typeface="ＭＳ Ｐゴシック"/>
              </a: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466471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D2177BA2-0C55-1E41-BC8D-929DF4BCBCC7}" type="datetime1">
              <a:rPr kumimoji="1" lang="ja-JP" altLang="en-US" smtClean="0"/>
              <a:t>2018/9/12</a:t>
            </a:fld>
            <a:endParaRPr kumimoji="1" lang="ja-JP" altLang="en-US"/>
          </a:p>
        </p:txBody>
      </p:sp>
      <p:sp>
        <p:nvSpPr>
          <p:cNvPr id="8" name="フッター プレースホルダ 7"/>
          <p:cNvSpPr>
            <a:spLocks noGrp="1"/>
          </p:cNvSpPr>
          <p:nvPr>
            <p:ph type="ftr" sz="quarter" idx="11"/>
          </p:nvPr>
        </p:nvSpPr>
        <p:spPr/>
        <p:txBody>
          <a:bodyPr/>
          <a:lstStyle/>
          <a:p>
            <a:r>
              <a:rPr kumimoji="1" lang="en-US" altLang="ja-JP"/>
              <a:t>NuSYM2018</a:t>
            </a:r>
            <a:endParaRPr kumimoji="1" lang="ja-JP" altLang="en-US" dirty="0"/>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fld id="{83176D94-7B55-8543-A7D9-16DD8854DDF8}" type="datetime1">
              <a:rPr lang="ja-JP" altLang="en-US" smtClean="0">
                <a:solidFill>
                  <a:srgbClr val="000000"/>
                </a:solidFill>
                <a:latin typeface="Arial"/>
                <a:ea typeface="ＭＳ Ｐゴシック"/>
              </a:rPr>
              <a:t>2018/9/12</a:t>
            </a:fld>
            <a:endParaRPr lang="en-US" altLang="ja-JP">
              <a:solidFill>
                <a:srgbClr val="000000"/>
              </a:solidFill>
              <a:latin typeface="Arial"/>
              <a:ea typeface="ＭＳ Ｐゴシック"/>
            </a:endParaRPr>
          </a:p>
        </p:txBody>
      </p:sp>
      <p:sp>
        <p:nvSpPr>
          <p:cNvPr id="4" name="フッター プレースホルダ 3"/>
          <p:cNvSpPr>
            <a:spLocks noGrp="1"/>
          </p:cNvSpPr>
          <p:nvPr>
            <p:ph type="ftr" sz="quarter" idx="11"/>
          </p:nvPr>
        </p:nvSpPr>
        <p:spPr/>
        <p:txBody>
          <a:bodyPr/>
          <a:lstStyle>
            <a:lvl1pPr>
              <a:defRPr/>
            </a:lvl1pPr>
          </a:lstStyle>
          <a:p>
            <a:r>
              <a:rPr lang="en-US" altLang="ja-JP">
                <a:solidFill>
                  <a:srgbClr val="000000"/>
                </a:solidFill>
                <a:latin typeface="Arial"/>
                <a:ea typeface="ＭＳ Ｐゴシック"/>
              </a:rPr>
              <a:t>NuSYM2018</a:t>
            </a:r>
            <a:endParaRPr lang="en-US" altLang="ja-JP" dirty="0">
              <a:solidFill>
                <a:srgbClr val="000000"/>
              </a:solidFill>
              <a:latin typeface="Arial"/>
              <a:ea typeface="ＭＳ Ｐゴシック"/>
            </a:endParaRPr>
          </a:p>
        </p:txBody>
      </p:sp>
      <p:sp>
        <p:nvSpPr>
          <p:cNvPr id="5" name="スライド番号プレースホルダ 4"/>
          <p:cNvSpPr>
            <a:spLocks noGrp="1"/>
          </p:cNvSpPr>
          <p:nvPr>
            <p:ph type="sldNum" sz="quarter" idx="12"/>
          </p:nvPr>
        </p:nvSpPr>
        <p:spPr/>
        <p:txBody>
          <a:bodyPr/>
          <a:lstStyle>
            <a:lvl1pPr>
              <a:defRPr/>
            </a:lvl1pPr>
          </a:lstStyle>
          <a:p>
            <a:fld id="{C2817E82-B170-4251-A16A-B7A6E873944D}" type="slidenum">
              <a:rPr lang="en-US" altLang="ja-JP">
                <a:solidFill>
                  <a:srgbClr val="000000"/>
                </a:solidFill>
                <a:latin typeface="Arial"/>
                <a:ea typeface="ＭＳ Ｐゴシック"/>
              </a: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9812398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A106C886-4301-FD4E-B19A-192A4854C384}" type="datetime1">
              <a:rPr lang="ja-JP" altLang="en-US" smtClean="0">
                <a:solidFill>
                  <a:srgbClr val="000000"/>
                </a:solidFill>
                <a:latin typeface="Arial"/>
                <a:ea typeface="ＭＳ Ｐゴシック"/>
              </a:rPr>
              <a:t>2018/9/12</a:t>
            </a:fld>
            <a:endParaRPr lang="en-US" altLang="ja-JP">
              <a:solidFill>
                <a:srgbClr val="000000"/>
              </a:solidFill>
              <a:latin typeface="Arial"/>
              <a:ea typeface="ＭＳ Ｐゴシック"/>
            </a:endParaRPr>
          </a:p>
        </p:txBody>
      </p:sp>
      <p:sp>
        <p:nvSpPr>
          <p:cNvPr id="3" name="フッター プレースホルダ 2"/>
          <p:cNvSpPr>
            <a:spLocks noGrp="1"/>
          </p:cNvSpPr>
          <p:nvPr>
            <p:ph type="ftr" sz="quarter" idx="11"/>
          </p:nvPr>
        </p:nvSpPr>
        <p:spPr/>
        <p:txBody>
          <a:bodyPr/>
          <a:lstStyle>
            <a:lvl1pPr>
              <a:defRPr/>
            </a:lvl1pPr>
          </a:lstStyle>
          <a:p>
            <a:r>
              <a:rPr lang="en-US" altLang="ja-JP">
                <a:solidFill>
                  <a:srgbClr val="000000"/>
                </a:solidFill>
                <a:latin typeface="Arial"/>
                <a:ea typeface="ＭＳ Ｐゴシック"/>
              </a:rPr>
              <a:t>NuSYM2018</a:t>
            </a:r>
            <a:endParaRPr lang="en-US" altLang="ja-JP" dirty="0">
              <a:solidFill>
                <a:srgbClr val="000000"/>
              </a:solidFill>
              <a:latin typeface="Arial"/>
              <a:ea typeface="ＭＳ Ｐゴシック"/>
            </a:endParaRPr>
          </a:p>
        </p:txBody>
      </p:sp>
      <p:sp>
        <p:nvSpPr>
          <p:cNvPr id="4" name="スライド番号プレースホルダ 3"/>
          <p:cNvSpPr>
            <a:spLocks noGrp="1"/>
          </p:cNvSpPr>
          <p:nvPr>
            <p:ph type="sldNum" sz="quarter" idx="12"/>
          </p:nvPr>
        </p:nvSpPr>
        <p:spPr/>
        <p:txBody>
          <a:bodyPr/>
          <a:lstStyle>
            <a:lvl1pPr>
              <a:defRPr/>
            </a:lvl1pPr>
          </a:lstStyle>
          <a:p>
            <a:fld id="{A750AA49-A597-4FC4-9D5E-E7EAD9FBCF36}" type="slidenum">
              <a:rPr lang="en-US" altLang="ja-JP">
                <a:solidFill>
                  <a:srgbClr val="000000"/>
                </a:solidFill>
                <a:latin typeface="Arial"/>
                <a:ea typeface="ＭＳ Ｐゴシック"/>
              </a: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37040696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fld id="{0F056BEF-7AC2-5644-B966-90D2C6BF295D}" type="datetime1">
              <a:rPr lang="ja-JP" altLang="en-US" smtClean="0">
                <a:solidFill>
                  <a:srgbClr val="000000"/>
                </a:solidFill>
                <a:latin typeface="Arial"/>
                <a:ea typeface="ＭＳ Ｐゴシック"/>
              </a:rPr>
              <a:t>2018/9/12</a:t>
            </a:fld>
            <a:endParaRPr lang="en-US" altLang="ja-JP">
              <a:solidFill>
                <a:srgbClr val="000000"/>
              </a:solidFill>
              <a:latin typeface="Arial"/>
              <a:ea typeface="ＭＳ Ｐゴシック"/>
            </a:endParaRPr>
          </a:p>
        </p:txBody>
      </p:sp>
      <p:sp>
        <p:nvSpPr>
          <p:cNvPr id="6" name="フッター プレースホルダ 5"/>
          <p:cNvSpPr>
            <a:spLocks noGrp="1"/>
          </p:cNvSpPr>
          <p:nvPr>
            <p:ph type="ftr" sz="quarter" idx="11"/>
          </p:nvPr>
        </p:nvSpPr>
        <p:spPr/>
        <p:txBody>
          <a:bodyPr/>
          <a:lstStyle>
            <a:lvl1pPr>
              <a:defRPr/>
            </a:lvl1pPr>
          </a:lstStyle>
          <a:p>
            <a:r>
              <a:rPr lang="en-US" altLang="ja-JP">
                <a:solidFill>
                  <a:srgbClr val="000000"/>
                </a:solidFill>
                <a:latin typeface="Arial"/>
                <a:ea typeface="ＭＳ Ｐゴシック"/>
              </a:rPr>
              <a:t>NuSYM2018</a:t>
            </a:r>
            <a:endParaRPr lang="en-US" altLang="ja-JP" dirty="0">
              <a:solidFill>
                <a:srgbClr val="000000"/>
              </a:solidFill>
              <a:latin typeface="Arial"/>
              <a:ea typeface="ＭＳ Ｐゴシック"/>
            </a:endParaRPr>
          </a:p>
        </p:txBody>
      </p:sp>
      <p:sp>
        <p:nvSpPr>
          <p:cNvPr id="7" name="スライド番号プレースホルダ 6"/>
          <p:cNvSpPr>
            <a:spLocks noGrp="1"/>
          </p:cNvSpPr>
          <p:nvPr>
            <p:ph type="sldNum" sz="quarter" idx="12"/>
          </p:nvPr>
        </p:nvSpPr>
        <p:spPr/>
        <p:txBody>
          <a:bodyPr/>
          <a:lstStyle>
            <a:lvl1pPr>
              <a:defRPr/>
            </a:lvl1pPr>
          </a:lstStyle>
          <a:p>
            <a:fld id="{4E7CB981-E778-400A-ADEF-6AEB9607C699}" type="slidenum">
              <a:rPr lang="en-US" altLang="ja-JP">
                <a:solidFill>
                  <a:srgbClr val="000000"/>
                </a:solidFill>
                <a:latin typeface="Arial"/>
                <a:ea typeface="ＭＳ Ｐゴシック"/>
              </a: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41114674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fld id="{C3B3902A-D0B9-EC45-BAB2-F0AB7785A09B}" type="datetime1">
              <a:rPr lang="ja-JP" altLang="en-US" smtClean="0">
                <a:solidFill>
                  <a:srgbClr val="000000"/>
                </a:solidFill>
                <a:latin typeface="Arial"/>
                <a:ea typeface="ＭＳ Ｐゴシック"/>
              </a:rPr>
              <a:t>2018/9/12</a:t>
            </a:fld>
            <a:endParaRPr lang="en-US" altLang="ja-JP">
              <a:solidFill>
                <a:srgbClr val="000000"/>
              </a:solidFill>
              <a:latin typeface="Arial"/>
              <a:ea typeface="ＭＳ Ｐゴシック"/>
            </a:endParaRPr>
          </a:p>
        </p:txBody>
      </p:sp>
      <p:sp>
        <p:nvSpPr>
          <p:cNvPr id="6" name="フッター プレースホルダ 5"/>
          <p:cNvSpPr>
            <a:spLocks noGrp="1"/>
          </p:cNvSpPr>
          <p:nvPr>
            <p:ph type="ftr" sz="quarter" idx="11"/>
          </p:nvPr>
        </p:nvSpPr>
        <p:spPr/>
        <p:txBody>
          <a:bodyPr/>
          <a:lstStyle>
            <a:lvl1pPr>
              <a:defRPr/>
            </a:lvl1pPr>
          </a:lstStyle>
          <a:p>
            <a:r>
              <a:rPr lang="en-US" altLang="ja-JP">
                <a:solidFill>
                  <a:srgbClr val="000000"/>
                </a:solidFill>
                <a:latin typeface="Arial"/>
                <a:ea typeface="ＭＳ Ｐゴシック"/>
              </a:rPr>
              <a:t>NuSYM2018</a:t>
            </a:r>
            <a:endParaRPr lang="en-US" altLang="ja-JP" dirty="0">
              <a:solidFill>
                <a:srgbClr val="000000"/>
              </a:solidFill>
              <a:latin typeface="Arial"/>
              <a:ea typeface="ＭＳ Ｐゴシック"/>
            </a:endParaRPr>
          </a:p>
        </p:txBody>
      </p:sp>
      <p:sp>
        <p:nvSpPr>
          <p:cNvPr id="7" name="スライド番号プレースホルダ 6"/>
          <p:cNvSpPr>
            <a:spLocks noGrp="1"/>
          </p:cNvSpPr>
          <p:nvPr>
            <p:ph type="sldNum" sz="quarter" idx="12"/>
          </p:nvPr>
        </p:nvSpPr>
        <p:spPr/>
        <p:txBody>
          <a:bodyPr/>
          <a:lstStyle>
            <a:lvl1pPr>
              <a:defRPr/>
            </a:lvl1pPr>
          </a:lstStyle>
          <a:p>
            <a:fld id="{F6371D24-0E5B-424B-93F6-3731D995884F}" type="slidenum">
              <a:rPr lang="en-US" altLang="ja-JP">
                <a:solidFill>
                  <a:srgbClr val="000000"/>
                </a:solidFill>
                <a:latin typeface="Arial"/>
                <a:ea typeface="ＭＳ Ｐゴシック"/>
              </a: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22225903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6ECD7C75-457D-1240-BBDA-D15B2264C160}" type="datetime1">
              <a:rPr lang="ja-JP" altLang="en-US" smtClean="0">
                <a:solidFill>
                  <a:srgbClr val="000000"/>
                </a:solidFill>
                <a:latin typeface="Arial"/>
                <a:ea typeface="ＭＳ Ｐゴシック"/>
              </a:rPr>
              <a:t>2018/9/12</a:t>
            </a:fld>
            <a:endParaRPr lang="en-US" altLang="ja-JP">
              <a:solidFill>
                <a:srgbClr val="000000"/>
              </a:solidFill>
              <a:latin typeface="Arial"/>
              <a:ea typeface="ＭＳ Ｐゴシック"/>
            </a:endParaRPr>
          </a:p>
        </p:txBody>
      </p:sp>
      <p:sp>
        <p:nvSpPr>
          <p:cNvPr id="5" name="フッター プレースホルダ 4"/>
          <p:cNvSpPr>
            <a:spLocks noGrp="1"/>
          </p:cNvSpPr>
          <p:nvPr>
            <p:ph type="ftr" sz="quarter" idx="11"/>
          </p:nvPr>
        </p:nvSpPr>
        <p:spPr/>
        <p:txBody>
          <a:bodyPr/>
          <a:lstStyle>
            <a:lvl1pPr>
              <a:defRPr/>
            </a:lvl1pPr>
          </a:lstStyle>
          <a:p>
            <a:r>
              <a:rPr lang="en-US" altLang="ja-JP">
                <a:solidFill>
                  <a:srgbClr val="000000"/>
                </a:solidFill>
                <a:latin typeface="Arial"/>
                <a:ea typeface="ＭＳ Ｐゴシック"/>
              </a:rPr>
              <a:t>NuSYM2018</a:t>
            </a:r>
            <a:endParaRPr lang="en-US" altLang="ja-JP" dirty="0">
              <a:solidFill>
                <a:srgbClr val="000000"/>
              </a:solidFill>
              <a:latin typeface="Arial"/>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fld id="{F9C32369-94D7-4ACE-9550-2603A6F2406B}" type="slidenum">
              <a:rPr lang="en-US" altLang="ja-JP">
                <a:solidFill>
                  <a:srgbClr val="000000"/>
                </a:solidFill>
                <a:latin typeface="Arial"/>
                <a:ea typeface="ＭＳ Ｐゴシック"/>
              </a: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144329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122F0202-E760-E043-A859-8B7055B7B1CC}" type="datetime1">
              <a:rPr lang="ja-JP" altLang="en-US" smtClean="0">
                <a:solidFill>
                  <a:srgbClr val="000000"/>
                </a:solidFill>
                <a:latin typeface="Arial"/>
                <a:ea typeface="ＭＳ Ｐゴシック"/>
              </a:rPr>
              <a:t>2018/9/12</a:t>
            </a:fld>
            <a:endParaRPr lang="en-US" altLang="ja-JP">
              <a:solidFill>
                <a:srgbClr val="000000"/>
              </a:solidFill>
              <a:latin typeface="Arial"/>
              <a:ea typeface="ＭＳ Ｐゴシック"/>
            </a:endParaRPr>
          </a:p>
        </p:txBody>
      </p:sp>
      <p:sp>
        <p:nvSpPr>
          <p:cNvPr id="5" name="フッター プレースホルダ 4"/>
          <p:cNvSpPr>
            <a:spLocks noGrp="1"/>
          </p:cNvSpPr>
          <p:nvPr>
            <p:ph type="ftr" sz="quarter" idx="11"/>
          </p:nvPr>
        </p:nvSpPr>
        <p:spPr/>
        <p:txBody>
          <a:bodyPr/>
          <a:lstStyle>
            <a:lvl1pPr>
              <a:defRPr/>
            </a:lvl1pPr>
          </a:lstStyle>
          <a:p>
            <a:r>
              <a:rPr lang="en-US" altLang="ja-JP">
                <a:solidFill>
                  <a:srgbClr val="000000"/>
                </a:solidFill>
                <a:latin typeface="Arial"/>
                <a:ea typeface="ＭＳ Ｐゴシック"/>
              </a:rPr>
              <a:t>NuSYM2018</a:t>
            </a:r>
            <a:endParaRPr lang="en-US" altLang="ja-JP" dirty="0">
              <a:solidFill>
                <a:srgbClr val="000000"/>
              </a:solidFill>
              <a:latin typeface="Arial"/>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fld id="{A858E4E8-05B1-42E5-97B0-55F7708CF55A}" type="slidenum">
              <a:rPr lang="en-US" altLang="ja-JP">
                <a:solidFill>
                  <a:srgbClr val="000000"/>
                </a:solidFill>
                <a:latin typeface="Arial"/>
                <a:ea typeface="ＭＳ Ｐゴシック"/>
              </a: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25456591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1196752"/>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403648" y="2852936"/>
            <a:ext cx="6400800" cy="144016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51A3D59A-9BE8-AE4E-81F6-1DC3C3FB6EE3}"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
        <p:nvSpPr>
          <p:cNvPr id="7" name="コンテンツ プレースホルダ 2"/>
          <p:cNvSpPr>
            <a:spLocks noGrp="1"/>
          </p:cNvSpPr>
          <p:nvPr>
            <p:ph idx="13"/>
          </p:nvPr>
        </p:nvSpPr>
        <p:spPr>
          <a:xfrm>
            <a:off x="457200" y="4725144"/>
            <a:ext cx="8219256" cy="1401019"/>
          </a:xfrm>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8241379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F4754B4-A4C1-D64D-B54C-F082A2BB0C0E}"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489499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55576" y="2924944"/>
            <a:ext cx="7772400" cy="1362075"/>
          </a:xfrm>
        </p:spPr>
        <p:txBody>
          <a:bodyPr anchor="t"/>
          <a:lstStyle>
            <a:lvl1pPr algn="l">
              <a:defRPr sz="4000" b="1" cap="none"/>
            </a:lvl1pPr>
          </a:lstStyle>
          <a:p>
            <a:r>
              <a:rPr kumimoji="1" lang="ja-JP" altLang="en-US" dirty="0"/>
              <a:t>マスタ タイトルの書式設定</a:t>
            </a:r>
          </a:p>
        </p:txBody>
      </p:sp>
      <p:sp>
        <p:nvSpPr>
          <p:cNvPr id="3" name="テキスト プレースホルダ 2"/>
          <p:cNvSpPr>
            <a:spLocks noGrp="1"/>
          </p:cNvSpPr>
          <p:nvPr>
            <p:ph type="body" idx="1"/>
          </p:nvPr>
        </p:nvSpPr>
        <p:spPr>
          <a:xfrm>
            <a:off x="755576" y="429309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5ECB5AFF-EB63-1E44-B771-AD1B47B79109}"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903326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D70AE232-EC21-E348-A9F8-365E4EB237EC}"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83883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A7572593-6577-CE4B-B5F5-894C78FF5025}" type="datetime1">
              <a:rPr kumimoji="1" lang="ja-JP" altLang="en-US" smtClean="0"/>
              <a:t>2018/9/12</a:t>
            </a:fld>
            <a:endParaRPr kumimoji="1" lang="ja-JP" altLang="en-US"/>
          </a:p>
        </p:txBody>
      </p:sp>
      <p:sp>
        <p:nvSpPr>
          <p:cNvPr id="4" name="フッター プレースホルダ 3"/>
          <p:cNvSpPr>
            <a:spLocks noGrp="1"/>
          </p:cNvSpPr>
          <p:nvPr>
            <p:ph type="ftr" sz="quarter" idx="11"/>
          </p:nvPr>
        </p:nvSpPr>
        <p:spPr/>
        <p:txBody>
          <a:bodyPr/>
          <a:lstStyle/>
          <a:p>
            <a:r>
              <a:rPr kumimoji="1" lang="en-US" altLang="ja-JP"/>
              <a:t>NuSYM2018</a:t>
            </a:r>
            <a:endParaRPr kumimoji="1" lang="ja-JP" altLang="en-US" dirty="0"/>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80DA9B2C-B2F8-7A42-8A36-FBA6FE772F91}"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25234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751B5057-866F-4946-8B36-0C08F87F982F}"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543652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45EFF913-51C0-CA4B-8FE5-14203BE74B7E}"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961831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6DDD702B-B59D-5C44-8F02-31A41DE4E78F}"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472655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FAB31F50-8C92-C142-A837-859FA4832A47}"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656953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464CF3A9-036C-214F-B58E-342A729E70A4}"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55241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5C7EFAD-0324-B841-B2A5-CBB9C96618A7}"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399328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C7D701DB-A63D-824F-92D3-465E0AD0D5C1}"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449760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B2BB3915-F7FB-DB45-A165-22CBA395511F}"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513023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110D44DE-86F0-9F40-B256-78E58B267B46}"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9785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2642F263-E8FC-7647-B44F-16D0F9B7C950}" type="datetime1">
              <a:rPr kumimoji="1" lang="ja-JP" altLang="en-US" smtClean="0"/>
              <a:t>2018/9/12</a:t>
            </a:fld>
            <a:endParaRPr kumimoji="1" lang="ja-JP" altLang="en-US"/>
          </a:p>
        </p:txBody>
      </p:sp>
      <p:sp>
        <p:nvSpPr>
          <p:cNvPr id="3" name="フッター プレースホルダ 2"/>
          <p:cNvSpPr>
            <a:spLocks noGrp="1"/>
          </p:cNvSpPr>
          <p:nvPr>
            <p:ph type="ftr" sz="quarter" idx="11"/>
          </p:nvPr>
        </p:nvSpPr>
        <p:spPr/>
        <p:txBody>
          <a:bodyPr/>
          <a:lstStyle/>
          <a:p>
            <a:r>
              <a:rPr kumimoji="1" lang="en-US" altLang="ja-JP"/>
              <a:t>NuSYM2018</a:t>
            </a:r>
            <a:endParaRPr kumimoji="1" lang="ja-JP" altLang="en-US" dirty="0"/>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63E0484F-9F27-E14B-B5A7-30E4C7CDC3DC}"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91108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99DB8B69-4725-9441-8D77-4B7145A6BFDB}"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01063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20F822E9-F7B2-CC4F-9C3C-D1CAD4B2BA4C}"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020259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968492F-DA42-6D46-BBA5-5AC24D7913A5}"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753517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0258D15-CE18-3740-9965-FFBD46F05C4A}"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66688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0CD9A99-B54B-E84A-82F0-D53C53516CE2}"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184825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AC086FBB-17CC-0F49-AFDC-C84A6D4CF9DA}"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940045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78D6FF6-1547-AF42-987C-7DB0FD012B27}"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490125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1196752"/>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403648" y="2852936"/>
            <a:ext cx="6400800" cy="144016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C25F8B75-0A7D-7348-9F8D-3FD65D9E8A92}"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
        <p:nvSpPr>
          <p:cNvPr id="7" name="コンテンツ プレースホルダ 2"/>
          <p:cNvSpPr>
            <a:spLocks noGrp="1"/>
          </p:cNvSpPr>
          <p:nvPr>
            <p:ph idx="13"/>
          </p:nvPr>
        </p:nvSpPr>
        <p:spPr>
          <a:xfrm>
            <a:off x="457200" y="4725144"/>
            <a:ext cx="8219256" cy="1401019"/>
          </a:xfrm>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4417904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88CABF4-28F7-8D46-8FAC-7951D22761DE}"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a:xfrm>
            <a:off x="2698230" y="6356350"/>
            <a:ext cx="3854970" cy="365125"/>
          </a:xfrm>
        </p:spPr>
        <p:txBody>
          <a:bodyPr/>
          <a:lstStyle/>
          <a:p>
            <a:r>
              <a:rPr lang="en-US" altLang="ja-JP">
                <a:solidFill>
                  <a:prstClr val="black">
                    <a:tint val="75000"/>
                  </a:prstClr>
                </a:solidFill>
              </a:rPr>
              <a:t>NuSYM2018</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30679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96593BA1-2A24-DC48-9D85-2C7056B9FBD6}" type="datetime1">
              <a:rPr kumimoji="1" lang="ja-JP" altLang="en-US" smtClean="0"/>
              <a:t>2018/9/12</a:t>
            </a:fld>
            <a:endParaRPr kumimoji="1" lang="ja-JP" altLang="en-US"/>
          </a:p>
        </p:txBody>
      </p:sp>
      <p:sp>
        <p:nvSpPr>
          <p:cNvPr id="6" name="フッター プレースホルダ 5"/>
          <p:cNvSpPr>
            <a:spLocks noGrp="1"/>
          </p:cNvSpPr>
          <p:nvPr>
            <p:ph type="ftr" sz="quarter" idx="11"/>
          </p:nvPr>
        </p:nvSpPr>
        <p:spPr/>
        <p:txBody>
          <a:bodyPr/>
          <a:lstStyle/>
          <a:p>
            <a:r>
              <a:rPr kumimoji="1" lang="en-US" altLang="ja-JP"/>
              <a:t>NuSYM2018</a:t>
            </a:r>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55576" y="2924944"/>
            <a:ext cx="7772400" cy="1362075"/>
          </a:xfrm>
        </p:spPr>
        <p:txBody>
          <a:bodyPr anchor="t"/>
          <a:lstStyle>
            <a:lvl1pPr algn="l">
              <a:defRPr sz="4000" b="1" cap="none"/>
            </a:lvl1pPr>
          </a:lstStyle>
          <a:p>
            <a:r>
              <a:rPr kumimoji="1" lang="ja-JP" altLang="en-US" dirty="0"/>
              <a:t>マスタ タイトルの書式設定</a:t>
            </a:r>
          </a:p>
        </p:txBody>
      </p:sp>
      <p:sp>
        <p:nvSpPr>
          <p:cNvPr id="3" name="テキスト プレースホルダ 2"/>
          <p:cNvSpPr>
            <a:spLocks noGrp="1"/>
          </p:cNvSpPr>
          <p:nvPr>
            <p:ph type="body" idx="1"/>
          </p:nvPr>
        </p:nvSpPr>
        <p:spPr>
          <a:xfrm>
            <a:off x="755576" y="429309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8E6F2320-B525-1B41-812A-DE8138572C4A}"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98714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1E922EDD-3237-1642-888F-9292780AB9F1}"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65804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D5B4AB15-97DA-5C47-A4EA-A98568234349}"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369439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7F4A6C1-858C-FE40-8CAD-F1D6B6080117}"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545922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E0EB36D-9BEB-1447-AC21-B637E0771364}"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312109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0870D49B-9DC3-5540-8391-D24BE8BF6572}"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728543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1383A1B-BC2A-A648-81D1-99A382E9B3CF}"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230848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8C5732B-DD9E-0642-A733-BB57D6403FE0}"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685869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18D4E937-E8B5-DA45-B59A-3B3FBEC1EB38}"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553974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C0D32FC4-433F-D54E-A8B8-F7F1D74D802E}"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4367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2DEBF75E-B4AD-3148-83E1-727598E8856A}" type="datetime1">
              <a:rPr kumimoji="1" lang="ja-JP" altLang="en-US" smtClean="0"/>
              <a:t>2018/9/12</a:t>
            </a:fld>
            <a:endParaRPr kumimoji="1" lang="ja-JP" altLang="en-US"/>
          </a:p>
        </p:txBody>
      </p:sp>
      <p:sp>
        <p:nvSpPr>
          <p:cNvPr id="6" name="フッター プレースホルダ 5"/>
          <p:cNvSpPr>
            <a:spLocks noGrp="1"/>
          </p:cNvSpPr>
          <p:nvPr>
            <p:ph type="ftr" sz="quarter" idx="11"/>
          </p:nvPr>
        </p:nvSpPr>
        <p:spPr/>
        <p:txBody>
          <a:bodyPr/>
          <a:lstStyle/>
          <a:p>
            <a:r>
              <a:rPr kumimoji="1" lang="en-US" altLang="ja-JP"/>
              <a:t>NuSYM2018</a:t>
            </a:r>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0F4894CA-B873-7F43-8F55-A3C3FD73E40B}"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934487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8FEF8E4B-62A8-C342-A69A-7CD252B2466C}"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380452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9C0B3F1D-A055-9F44-B337-F0274D5C80E0}"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045328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8064365F-AAF7-4F40-9C77-135DB0D9F37F}"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275795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843ED2FF-F322-8643-9300-73E1FE1B79D1}"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4" name="フッター プレースホルダ 3"/>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332233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268FD1F-27EF-8341-A65A-04DA35A592CE}"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3" name="フッター プレースホルダ 2"/>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923057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114C2419-CD13-7740-8E30-91F91445DE3D}"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87385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CE2EED52-2A2D-F74C-B60D-75FED1504EDB}"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438739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A0545733-65B9-714F-8131-B2A0C2777C5D}"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711350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771C54CB-72A5-F34E-977C-C42489A30CB6}"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07157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052736"/>
            <a:ext cx="8229600" cy="5073427"/>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4289F8-D805-214C-BD6D-59F7F551D3B7}" type="datetime1">
              <a:rPr kumimoji="1" lang="ja-JP" altLang="en-US" smtClean="0"/>
              <a:t>2018/9/12</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NuSYM2018</a:t>
            </a:r>
            <a:endParaRPr kumimoji="1" lang="ja-JP" altLang="en-US" dirty="0"/>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kumimoji="1" sz="4400" u="sng" kern="1200">
          <a:solidFill>
            <a:schemeClr val="tx1"/>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706090"/>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457200" y="1124744"/>
            <a:ext cx="8229600" cy="5112568"/>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498FAA-A600-6C4D-B874-4E809EC3A1B0}"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2713220" y="6356350"/>
            <a:ext cx="36875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83805334"/>
      </p:ext>
    </p:extLst>
  </p:cSld>
  <p:clrMap bg1="lt1" tx1="dk1" bg2="lt2" tx2="dk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Lst>
  <p:hf hdr="0"/>
  <p:txStyles>
    <p:titleStyle>
      <a:lvl1pPr algn="ctr" defTabSz="914400" rtl="0" eaLnBrk="1" latinLnBrk="0" hangingPunct="1">
        <a:spcBef>
          <a:spcPct val="0"/>
        </a:spcBef>
        <a:buNone/>
        <a:defRPr kumimoji="1" sz="4400" u="sng" kern="1200">
          <a:solidFill>
            <a:schemeClr val="tx1"/>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706090"/>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457200" y="1124744"/>
            <a:ext cx="8229600" cy="5112568"/>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7A205-0A2D-E447-BEB9-DEE0139F3F04}"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2590799" y="6356350"/>
            <a:ext cx="375003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38040787"/>
      </p:ext>
    </p:extLst>
  </p:cSld>
  <p:clrMap bg1="lt1" tx1="dk1" bg2="lt2" tx2="dk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Lst>
  <p:hf hdr="0"/>
  <p:txStyles>
    <p:titleStyle>
      <a:lvl1pPr algn="ctr" defTabSz="914400" rtl="0" eaLnBrk="1" latinLnBrk="0" hangingPunct="1">
        <a:spcBef>
          <a:spcPct val="0"/>
        </a:spcBef>
        <a:buNone/>
        <a:defRPr kumimoji="1" sz="4400" u="sng" kern="1200">
          <a:solidFill>
            <a:schemeClr val="tx1"/>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706090"/>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457200" y="1124744"/>
            <a:ext cx="8229600" cy="5112568"/>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9D009-9CE9-9141-AFF5-1F7AA5503BC6}"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76416236"/>
      </p:ext>
    </p:extLst>
  </p:cSld>
  <p:clrMap bg1="lt1" tx1="dk1" bg2="lt2" tx2="dk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Lst>
  <p:hf hdr="0"/>
  <p:txStyles>
    <p:titleStyle>
      <a:lvl1pPr algn="ctr" defTabSz="914400" rtl="0" eaLnBrk="1" latinLnBrk="0" hangingPunct="1">
        <a:spcBef>
          <a:spcPct val="0"/>
        </a:spcBef>
        <a:buNone/>
        <a:defRPr kumimoji="1" sz="4400" u="sng" kern="1200">
          <a:solidFill>
            <a:schemeClr val="tx1"/>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706090"/>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457200" y="1124744"/>
            <a:ext cx="8229600" cy="5112568"/>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8C5766-27CE-F546-8B1E-59B77856A5CB}"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65516362"/>
      </p:ext>
    </p:extLst>
  </p:cSld>
  <p:clrMap bg1="lt1" tx1="dk1" bg2="lt2" tx2="dk2" accent1="accent1" accent2="accent2" accent3="accent3" accent4="accent4" accent5="accent5" accent6="accent6" hlink="hlink" folHlink="folHlink"/>
  <p:sldLayoutIdLst>
    <p:sldLayoutId id="2147484819" r:id="rId1"/>
    <p:sldLayoutId id="2147484820" r:id="rId2"/>
    <p:sldLayoutId id="2147484821" r:id="rId3"/>
    <p:sldLayoutId id="2147484822" r:id="rId4"/>
    <p:sldLayoutId id="2147484823" r:id="rId5"/>
    <p:sldLayoutId id="2147484824" r:id="rId6"/>
    <p:sldLayoutId id="2147484825" r:id="rId7"/>
    <p:sldLayoutId id="2147484826" r:id="rId8"/>
    <p:sldLayoutId id="2147484827" r:id="rId9"/>
    <p:sldLayoutId id="2147484828" r:id="rId10"/>
    <p:sldLayoutId id="2147484829" r:id="rId11"/>
  </p:sldLayoutIdLst>
  <p:hf hdr="0"/>
  <p:txStyles>
    <p:titleStyle>
      <a:lvl1pPr algn="ctr" defTabSz="914400" rtl="0" eaLnBrk="1" latinLnBrk="0" hangingPunct="1">
        <a:spcBef>
          <a:spcPct val="0"/>
        </a:spcBef>
        <a:buNone/>
        <a:defRPr kumimoji="1" sz="4400" u="sng" kern="1200">
          <a:solidFill>
            <a:schemeClr val="tx1"/>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D1563-2F23-E945-A6D9-78939B261A86}"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latin typeface="Calibri"/>
                <a:ea typeface="ＭＳ Ｐゴシック"/>
              </a:rPr>
              <a:t>NuSYM2018</a:t>
            </a:r>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52C47-9142-A640-923D-B8E9887999A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74390860"/>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hf hdr="0"/>
  <p:txStyles>
    <p:titleStyle>
      <a:lvl1pPr algn="ctr" defTabSz="457200" rtl="0" eaLnBrk="1" latinLnBrk="0" hangingPunct="1">
        <a:spcBef>
          <a:spcPct val="0"/>
        </a:spcBef>
        <a:buNone/>
        <a:defRPr kumimoji="1" sz="4400" u="sng" kern="1200">
          <a:solidFill>
            <a:schemeClr val="tx1"/>
          </a:solidFill>
          <a:effectLst>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052736"/>
            <a:ext cx="8229600" cy="5073427"/>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1954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38B35-1209-F24B-92C2-3BD8645EC594}"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2699792" y="6356350"/>
            <a:ext cx="381642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804248" y="6356350"/>
            <a:ext cx="188255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24303405"/>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hf hdr="0"/>
  <p:txStyles>
    <p:titleStyle>
      <a:lvl1pPr algn="ctr" defTabSz="914400" rtl="0" eaLnBrk="1" latinLnBrk="0" hangingPunct="1">
        <a:spcBef>
          <a:spcPct val="0"/>
        </a:spcBef>
        <a:buNone/>
        <a:defRPr kumimoji="1" sz="4400" u="sng" kern="1200">
          <a:solidFill>
            <a:schemeClr val="tx1"/>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850106"/>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268760"/>
            <a:ext cx="8229600" cy="5040560"/>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01585-D77E-9B4E-B9EC-E7288EE49530}"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4482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4482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53730990"/>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hf hdr="0"/>
  <p:txStyles>
    <p:titleStyle>
      <a:lvl1pPr algn="ctr" defTabSz="914400" rtl="0" eaLnBrk="1" latinLnBrk="0" hangingPunct="1">
        <a:spcBef>
          <a:spcPct val="0"/>
        </a:spcBef>
        <a:buNone/>
        <a:defRPr kumimoji="1" sz="4400" u="sng" kern="1200">
          <a:solidFill>
            <a:schemeClr val="tx1"/>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fld id="{D2DAA485-B641-7346-992E-D302F7C89D9E}" type="datetime1">
              <a:rPr lang="ja-JP" altLang="en-US" smtClean="0">
                <a:solidFill>
                  <a:srgbClr val="000000"/>
                </a:solidFill>
                <a:latin typeface="Arial"/>
                <a:ea typeface="ＭＳ Ｐゴシック"/>
              </a:rPr>
              <a:t>2018/9/12</a:t>
            </a:fld>
            <a:endParaRPr lang="en-US" altLang="ja-JP">
              <a:solidFill>
                <a:srgbClr val="000000"/>
              </a:solidFill>
              <a:latin typeface="Arial"/>
              <a:ea typeface="ＭＳ Ｐゴシック"/>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r>
              <a:rPr lang="en-US" altLang="ja-JP">
                <a:solidFill>
                  <a:srgbClr val="000000"/>
                </a:solidFill>
                <a:latin typeface="Arial"/>
                <a:ea typeface="ＭＳ Ｐゴシック"/>
              </a:rPr>
              <a:t>NuSYM2018</a:t>
            </a:r>
            <a:endParaRPr lang="en-US" altLang="ja-JP" dirty="0">
              <a:solidFill>
                <a:srgbClr val="000000"/>
              </a:solidFill>
              <a:latin typeface="Arial"/>
              <a:ea typeface="ＭＳ Ｐゴシック"/>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3348B398-7F3F-4C7C-BFD0-4B13F1A3E4BC}" type="slidenum">
              <a:rPr lang="en-US" altLang="ja-JP">
                <a:solidFill>
                  <a:srgbClr val="000000"/>
                </a:solidFill>
                <a:latin typeface="Arial"/>
                <a:ea typeface="ＭＳ Ｐゴシック"/>
              </a:rPr>
              <a:pPr fontAlgn="base">
                <a:spcBef>
                  <a:spcPct val="0"/>
                </a:spcBef>
                <a:spcAft>
                  <a:spcPct val="0"/>
                </a:spcAft>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919171246"/>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hf hdr="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850106"/>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268760"/>
            <a:ext cx="8229600" cy="485740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2AB4D-09CA-9A43-A064-484A1F0D052B}"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52139348"/>
      </p:ext>
    </p:extLst>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Lst>
  <p:hf hdr="0"/>
  <p:txStyles>
    <p:titleStyle>
      <a:lvl1pPr algn="ctr" defTabSz="914400" rtl="0" eaLnBrk="1" latinLnBrk="0" hangingPunct="1">
        <a:spcBef>
          <a:spcPct val="0"/>
        </a:spcBef>
        <a:buNone/>
        <a:defRPr kumimoji="1" sz="4400" u="sng" kern="1200">
          <a:solidFill>
            <a:schemeClr val="tx1"/>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706090"/>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457200" y="1124744"/>
            <a:ext cx="8229600" cy="5112568"/>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EE324-E6EA-E549-BDA4-00D904E94AD0}"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44137385"/>
      </p:ext>
    </p:extLst>
  </p:cSld>
  <p:clrMap bg1="lt1" tx1="dk1" bg2="lt2" tx2="dk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Lst>
  <p:hf hdr="0"/>
  <p:txStyles>
    <p:titleStyle>
      <a:lvl1pPr algn="ctr" defTabSz="914400" rtl="0" eaLnBrk="1" latinLnBrk="0" hangingPunct="1">
        <a:spcBef>
          <a:spcPct val="0"/>
        </a:spcBef>
        <a:buNone/>
        <a:defRPr kumimoji="1" sz="4400" u="sng" kern="1200">
          <a:solidFill>
            <a:schemeClr val="tx1"/>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850106"/>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268760"/>
            <a:ext cx="8229600" cy="485740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CD3FD-473C-304F-BC28-56EB7B495B82}" type="datetime1">
              <a:rPr lang="ja-JP" altLang="en-US" smtClean="0">
                <a:solidFill>
                  <a:prstClr val="black">
                    <a:tint val="75000"/>
                  </a:prstClr>
                </a:solidFill>
              </a:rPr>
              <a:t>2018/9/12</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rPr>
              <a:t>NuSYM2018</a:t>
            </a: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64728017"/>
      </p:ext>
    </p:extLst>
  </p:cSld>
  <p:clrMap bg1="lt1" tx1="dk1" bg2="lt2" tx2="dk2" accent1="accent1" accent2="accent2" accent3="accent3" accent4="accent4" accent5="accent5" accent6="accent6" hlink="hlink" folHlink="folHlink"/>
  <p:sldLayoutIdLst>
    <p:sldLayoutId id="2147484723"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 id="2147484732" r:id="rId10"/>
    <p:sldLayoutId id="2147484733" r:id="rId11"/>
  </p:sldLayoutIdLst>
  <p:hf hdr="0"/>
  <p:txStyles>
    <p:titleStyle>
      <a:lvl1pPr algn="ctr" defTabSz="914400" rtl="0" eaLnBrk="1" latinLnBrk="0" hangingPunct="1">
        <a:spcBef>
          <a:spcPct val="0"/>
        </a:spcBef>
        <a:buNone/>
        <a:defRPr kumimoji="1" sz="4400" u="sng" kern="1200">
          <a:solidFill>
            <a:schemeClr val="tx1"/>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706090"/>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457200" y="1124744"/>
            <a:ext cx="8229600" cy="5112568"/>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25F28-EB8F-5449-B92C-637AA6FB8869}"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93742335"/>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hf hdr="0"/>
  <p:txStyles>
    <p:titleStyle>
      <a:lvl1pPr algn="ctr" defTabSz="914400" rtl="0" eaLnBrk="1" latinLnBrk="0" hangingPunct="1">
        <a:spcBef>
          <a:spcPct val="0"/>
        </a:spcBef>
        <a:buNone/>
        <a:defRPr kumimoji="1" sz="4400" u="sng" kern="1200">
          <a:solidFill>
            <a:schemeClr val="tx1"/>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112.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3.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image" Target="../media/image30.tiff"/><Relationship Id="rId5" Type="http://schemas.openxmlformats.org/officeDocument/2006/relationships/image" Target="../media/image29.emf"/><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2.xml"/><Relationship Id="rId1" Type="http://schemas.openxmlformats.org/officeDocument/2006/relationships/slideLayout" Target="../slideLayouts/slideLayout68.xml"/><Relationship Id="rId5" Type="http://schemas.openxmlformats.org/officeDocument/2006/relationships/image" Target="../media/image33.tiff"/><Relationship Id="rId4" Type="http://schemas.openxmlformats.org/officeDocument/2006/relationships/image" Target="../media/image32.tiff"/></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112.xml"/><Relationship Id="rId6" Type="http://schemas.openxmlformats.org/officeDocument/2006/relationships/image" Target="../media/image36.emf"/><Relationship Id="rId5" Type="http://schemas.openxmlformats.org/officeDocument/2006/relationships/image" Target="../media/image250.png"/><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5.xml"/><Relationship Id="rId1" Type="http://schemas.openxmlformats.org/officeDocument/2006/relationships/slideLayout" Target="../slideLayouts/slideLayout112.xml"/><Relationship Id="rId5" Type="http://schemas.openxmlformats.org/officeDocument/2006/relationships/image" Target="../media/image37.emf"/><Relationship Id="rId4" Type="http://schemas.openxmlformats.org/officeDocument/2006/relationships/image" Target="../media/image11.emf"/></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46.xml"/><Relationship Id="rId5" Type="http://schemas.openxmlformats.org/officeDocument/2006/relationships/image" Target="../media/image40.emf"/><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7.xml"/><Relationship Id="rId1" Type="http://schemas.openxmlformats.org/officeDocument/2006/relationships/slideLayout" Target="../slideLayouts/slideLayout90.xml"/><Relationship Id="rId4"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8.xml"/><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xml"/><Relationship Id="rId7" Type="http://schemas.openxmlformats.org/officeDocument/2006/relationships/image" Target="../media/image1.emf"/><Relationship Id="rId2" Type="http://schemas.openxmlformats.org/officeDocument/2006/relationships/slideLayout" Target="../slideLayouts/slideLayout5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wmf"/><Relationship Id="rId4" Type="http://schemas.openxmlformats.org/officeDocument/2006/relationships/image" Target="../media/image3.wmf"/><Relationship Id="rId9"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9.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260648"/>
            <a:ext cx="8352928" cy="1944216"/>
          </a:xfrm>
        </p:spPr>
        <p:txBody>
          <a:bodyPr>
            <a:normAutofit/>
          </a:bodyPr>
          <a:lstStyle/>
          <a:p>
            <a:r>
              <a:rPr lang="en-US" altLang="ja-JP" sz="3600" dirty="0"/>
              <a:t>Study of phase structure of nuclear matter based on a parity doublet mode</a:t>
            </a:r>
          </a:p>
        </p:txBody>
      </p:sp>
      <p:sp>
        <p:nvSpPr>
          <p:cNvPr id="3" name="サブタイトル 2"/>
          <p:cNvSpPr>
            <a:spLocks noGrp="1"/>
          </p:cNvSpPr>
          <p:nvPr>
            <p:ph type="subTitle" idx="1"/>
          </p:nvPr>
        </p:nvSpPr>
        <p:spPr>
          <a:xfrm>
            <a:off x="467544" y="2204864"/>
            <a:ext cx="8208912" cy="2160240"/>
          </a:xfrm>
        </p:spPr>
        <p:txBody>
          <a:bodyPr>
            <a:normAutofit/>
          </a:bodyPr>
          <a:lstStyle/>
          <a:p>
            <a:r>
              <a:rPr lang="en-US" altLang="ja-JP" dirty="0"/>
              <a:t>Masayasu Harada (Nagoya University)</a:t>
            </a:r>
          </a:p>
          <a:p>
            <a:r>
              <a:rPr lang="ja-JP" altLang="en-US"/>
              <a:t>＠</a:t>
            </a:r>
            <a:r>
              <a:rPr lang="en-US" altLang="ja-JP" dirty="0"/>
              <a:t>NuSYM2018</a:t>
            </a:r>
          </a:p>
          <a:p>
            <a:r>
              <a:rPr lang="en-US" altLang="ja-JP" dirty="0"/>
              <a:t>(Busan, KOREA, September 12, 2018)</a:t>
            </a:r>
            <a:endParaRPr kumimoji="1" lang="ja-JP" altLang="en-US" dirty="0"/>
          </a:p>
        </p:txBody>
      </p:sp>
      <p:sp>
        <p:nvSpPr>
          <p:cNvPr id="4" name="コンテンツ プレースホルダー 3"/>
          <p:cNvSpPr>
            <a:spLocks noGrp="1"/>
          </p:cNvSpPr>
          <p:nvPr>
            <p:ph idx="13"/>
          </p:nvPr>
        </p:nvSpPr>
        <p:spPr>
          <a:xfrm>
            <a:off x="425100" y="4293096"/>
            <a:ext cx="8507288" cy="2160240"/>
          </a:xfrm>
        </p:spPr>
        <p:txBody>
          <a:bodyPr>
            <a:normAutofit fontScale="70000" lnSpcReduction="20000"/>
          </a:bodyPr>
          <a:lstStyle/>
          <a:p>
            <a:pPr marL="0" indent="0">
              <a:buNone/>
            </a:pPr>
            <a:r>
              <a:rPr lang="en-US" altLang="ja-JP" dirty="0"/>
              <a:t>Based on</a:t>
            </a:r>
          </a:p>
          <a:p>
            <a:r>
              <a:rPr lang="en-US" altLang="ja-JP" dirty="0"/>
              <a:t>Y. </a:t>
            </a:r>
            <a:r>
              <a:rPr lang="en-US" altLang="ja-JP" dirty="0" err="1"/>
              <a:t>Motohiro</a:t>
            </a:r>
            <a:r>
              <a:rPr lang="en-US" altLang="ja-JP" dirty="0"/>
              <a:t>, Y. Kim and M. Harada, Phys. Rev. C 92, 025201 (2015) Erratum: Phys. Rev. C 95, 059903 (2017).</a:t>
            </a:r>
          </a:p>
          <a:p>
            <a:r>
              <a:rPr lang="en-US" altLang="ja-JP" dirty="0"/>
              <a:t>Y. Takeda, Y. Kim and M. Harada, Phys. Rev. C 97, no. 6, 065202 (2018).</a:t>
            </a:r>
          </a:p>
          <a:p>
            <a:r>
              <a:rPr lang="en-US" altLang="ja-JP" dirty="0"/>
              <a:t>Y. Takeda, H. </a:t>
            </a:r>
            <a:r>
              <a:rPr lang="en-US" altLang="ja-JP" dirty="0" err="1"/>
              <a:t>Abuki</a:t>
            </a:r>
            <a:r>
              <a:rPr lang="en-US" altLang="ja-JP" dirty="0"/>
              <a:t> and M. Harada, Phys. Rev. D 97, no. 9, 094032 (</a:t>
            </a:r>
            <a:r>
              <a:rPr lang="en-US" altLang="ja-JP"/>
              <a:t>2018).</a:t>
            </a:r>
            <a:endParaRPr lang="en-US" altLang="ja-JP" dirty="0"/>
          </a:p>
        </p:txBody>
      </p:sp>
      <p:sp>
        <p:nvSpPr>
          <p:cNvPr id="5" name="日付プレースホルダー 4"/>
          <p:cNvSpPr>
            <a:spLocks noGrp="1"/>
          </p:cNvSpPr>
          <p:nvPr>
            <p:ph type="dt" sz="half" idx="10"/>
          </p:nvPr>
        </p:nvSpPr>
        <p:spPr/>
        <p:txBody>
          <a:bodyPr/>
          <a:lstStyle/>
          <a:p>
            <a:fld id="{6DC48843-1924-804C-9446-D38A621FA8D1}" type="datetime1">
              <a:rPr kumimoji="1" lang="ja-JP" altLang="en-US" smtClean="0"/>
              <a:t>2018/9/12</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NuSYM2018</a:t>
            </a:r>
            <a:endParaRPr kumimoji="1" lang="ja-JP" altLang="en-US" dirty="0"/>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1</a:t>
            </a:fld>
            <a:endParaRPr kumimoji="1" lang="ja-JP" altLang="en-US"/>
          </a:p>
        </p:txBody>
      </p:sp>
    </p:spTree>
    <p:extLst>
      <p:ext uri="{BB962C8B-B14F-4D97-AF65-F5344CB8AC3E}">
        <p14:creationId xmlns:p14="http://schemas.microsoft.com/office/powerpoint/2010/main" val="2418362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6358"/>
            <a:ext cx="8229600" cy="706090"/>
          </a:xfrm>
        </p:spPr>
        <p:txBody>
          <a:bodyPr>
            <a:normAutofit fontScale="90000"/>
          </a:bodyPr>
          <a:lstStyle/>
          <a:p>
            <a:r>
              <a:rPr kumimoji="1" lang="en-US" altLang="ja-JP" dirty="0"/>
              <a:t>Chiral Partner Structure of Delta</a:t>
            </a:r>
            <a:endParaRPr kumimoji="1" lang="ja-JP" altLang="en-US" dirty="0"/>
          </a:p>
        </p:txBody>
      </p:sp>
      <p:sp>
        <p:nvSpPr>
          <p:cNvPr id="3" name="コンテンツ プレースホルダー 2"/>
          <p:cNvSpPr>
            <a:spLocks noGrp="1"/>
          </p:cNvSpPr>
          <p:nvPr>
            <p:ph idx="1"/>
          </p:nvPr>
        </p:nvSpPr>
        <p:spPr>
          <a:xfrm>
            <a:off x="457200" y="1552149"/>
            <a:ext cx="8497570" cy="538763"/>
          </a:xfrm>
        </p:spPr>
        <p:txBody>
          <a:bodyPr>
            <a:normAutofit fontScale="85000" lnSpcReduction="10000"/>
          </a:bodyPr>
          <a:lstStyle/>
          <a:p>
            <a:r>
              <a:rPr lang="en-US" altLang="ja-JP" dirty="0">
                <a:latin typeface="Symbol" charset="2"/>
                <a:cs typeface="Symbol" charset="2"/>
              </a:rPr>
              <a:t>D</a:t>
            </a:r>
            <a:r>
              <a:rPr lang="en-US" altLang="ja-JP" dirty="0"/>
              <a:t>(1232) and </a:t>
            </a:r>
            <a:r>
              <a:rPr lang="en-US" altLang="ja-JP" dirty="0">
                <a:latin typeface="Symbol" charset="2"/>
                <a:cs typeface="Symbol" charset="2"/>
              </a:rPr>
              <a:t>D</a:t>
            </a:r>
            <a:r>
              <a:rPr lang="en-US" altLang="ja-JP" dirty="0"/>
              <a:t>(1700) are regarded as chiral partners.</a:t>
            </a:r>
            <a:endParaRPr kumimoji="1" lang="ja-JP" altLang="en-US" dirty="0"/>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3C5F6-EB04-A343-ACCD-2139FF125E12}"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7" name="テキスト ボックス 6"/>
          <p:cNvSpPr txBox="1"/>
          <p:nvPr/>
        </p:nvSpPr>
        <p:spPr>
          <a:xfrm>
            <a:off x="3742253" y="836712"/>
            <a:ext cx="536013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D.Jido,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cs typeface="+mn-cs"/>
              </a:rPr>
              <a:t>T.Hatsuda</a:t>
            </a:r>
            <a:r>
              <a:rPr kumimoji="1" lang="en-US" altLang="ja-JP" sz="18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cs typeface="+mn-cs"/>
              </a:rPr>
              <a:t>T.Kunihiro</a:t>
            </a:r>
            <a:r>
              <a:rPr kumimoji="1" lang="en-US" altLang="ja-JP" sz="18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 PRL84, 3252 (2000)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D.Jido,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cs typeface="+mn-cs"/>
              </a:rPr>
              <a:t>M.Oka</a:t>
            </a:r>
            <a:r>
              <a:rPr kumimoji="1" lang="en-US" altLang="ja-JP" sz="18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cs typeface="+mn-cs"/>
              </a:rPr>
              <a:t>A.Hosaka</a:t>
            </a:r>
            <a:r>
              <a:rPr kumimoji="1" lang="en-US" altLang="ja-JP" sz="18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 PTP106, 873 (2001)</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endParaRPr>
          </a:p>
        </p:txBody>
      </p:sp>
      <p:sp>
        <p:nvSpPr>
          <p:cNvPr id="8" name="コンテンツ プレースホルダー 2"/>
          <p:cNvSpPr txBox="1">
            <a:spLocks/>
          </p:cNvSpPr>
          <p:nvPr/>
        </p:nvSpPr>
        <p:spPr>
          <a:xfrm>
            <a:off x="455650" y="2976021"/>
            <a:ext cx="8229600" cy="278946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We regard m</a:t>
            </a:r>
            <a:r>
              <a:rPr kumimoji="1" lang="en-US" altLang="ja-JP" sz="3200" b="0" i="0" u="none" strike="noStrike" kern="1200" cap="none" spc="0" normalizeH="0" baseline="-25000" noProof="0" dirty="0">
                <a:ln>
                  <a:noFill/>
                </a:ln>
                <a:solidFill>
                  <a:prstClr val="black"/>
                </a:solidFill>
                <a:effectLst/>
                <a:uLnTx/>
                <a:uFillTx/>
                <a:latin typeface="Symbol" charset="2"/>
                <a:ea typeface="ＭＳ Ｐゴシック" panose="020B0600070205080204" pitchFamily="34" charset="-128"/>
                <a:cs typeface="Symbol" charset="2"/>
              </a:rPr>
              <a:t>D</a:t>
            </a:r>
            <a:r>
              <a:rPr kumimoji="1" lang="en-US" altLang="ja-JP"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0</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as a parameter.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We use masses of </a:t>
            </a:r>
            <a:r>
              <a:rPr kumimoji="1" lang="en-US" altLang="ja-JP" sz="3200" b="0" i="0" u="none" strike="noStrike" kern="1200" cap="none" spc="0" normalizeH="0" baseline="0" noProof="0" dirty="0">
                <a:ln>
                  <a:noFill/>
                </a:ln>
                <a:solidFill>
                  <a:prstClr val="black"/>
                </a:solidFill>
                <a:effectLst/>
                <a:uLnTx/>
                <a:uFillTx/>
                <a:latin typeface="Symbol" charset="2"/>
                <a:ea typeface="Symbol" charset="2"/>
                <a:cs typeface="Symbol" charset="2"/>
              </a:rPr>
              <a:t>D</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(1232) and </a:t>
            </a:r>
            <a:r>
              <a:rPr kumimoji="1" lang="en-US" altLang="ja-JP" sz="3200" b="0" i="0" u="none" strike="noStrike" kern="1200" cap="none" spc="0" normalizeH="0" baseline="0" noProof="0" dirty="0">
                <a:ln>
                  <a:noFill/>
                </a:ln>
                <a:solidFill>
                  <a:prstClr val="black"/>
                </a:solidFill>
                <a:effectLst/>
                <a:uLnTx/>
                <a:uFillTx/>
                <a:latin typeface="Symbol" charset="2"/>
                <a:ea typeface="Symbol" charset="2"/>
                <a:cs typeface="Symbol" charset="2"/>
              </a:rPr>
              <a:t>D</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(1700) as inputs to determine the values of </a:t>
            </a:r>
            <a:r>
              <a:rPr kumimoji="1" lang="en-US" altLang="ja-JP" sz="32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g</a:t>
            </a:r>
            <a:r>
              <a:rPr kumimoji="1" lang="en-US" altLang="ja-JP" sz="3200" b="0" i="0" u="none" strike="noStrike" kern="1200" cap="none" spc="0" normalizeH="0" baseline="-25000" noProof="0" dirty="0">
                <a:ln>
                  <a:noFill/>
                </a:ln>
                <a:solidFill>
                  <a:prstClr val="black"/>
                </a:solidFill>
                <a:effectLst/>
                <a:uLnTx/>
                <a:uFillTx/>
                <a:latin typeface="Symbol" charset="2"/>
                <a:ea typeface="ＭＳ Ｐゴシック" panose="020B0600070205080204" pitchFamily="34" charset="-128"/>
                <a:cs typeface="Symbol" charset="2"/>
              </a:rPr>
              <a:t>D</a:t>
            </a:r>
            <a:r>
              <a:rPr kumimoji="1" lang="en-US" altLang="ja-JP"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1</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and </a:t>
            </a:r>
            <a:r>
              <a:rPr kumimoji="1" lang="en-US" altLang="ja-JP" sz="32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g</a:t>
            </a:r>
            <a:r>
              <a:rPr kumimoji="1" lang="en-US" altLang="ja-JP" sz="3200" b="0" i="0" u="none" strike="noStrike" kern="1200" cap="none" spc="0" normalizeH="0" baseline="-25000" noProof="0" dirty="0">
                <a:ln>
                  <a:noFill/>
                </a:ln>
                <a:solidFill>
                  <a:prstClr val="black"/>
                </a:solidFill>
                <a:effectLst/>
                <a:uLnTx/>
                <a:uFillTx/>
                <a:latin typeface="Symbol" charset="2"/>
                <a:ea typeface="ＭＳ Ｐゴシック" panose="020B0600070205080204" pitchFamily="34" charset="-128"/>
                <a:cs typeface="Symbol" charset="2"/>
              </a:rPr>
              <a:t>D</a:t>
            </a:r>
            <a:r>
              <a:rPr kumimoji="1" lang="en-US" altLang="ja-JP"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2</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for a given value  of m</a:t>
            </a:r>
            <a:r>
              <a:rPr kumimoji="1" lang="en-US" altLang="ja-JP" sz="3200" b="0" i="0" u="none" strike="noStrike" kern="1200" cap="none" spc="0" normalizeH="0" baseline="-25000" noProof="0" dirty="0">
                <a:ln>
                  <a:noFill/>
                </a:ln>
                <a:solidFill>
                  <a:prstClr val="black"/>
                </a:solidFill>
                <a:effectLst/>
                <a:uLnTx/>
                <a:uFillTx/>
                <a:latin typeface="Symbol" charset="2"/>
                <a:ea typeface="ＭＳ Ｐゴシック" panose="020B0600070205080204" pitchFamily="34" charset="-128"/>
                <a:cs typeface="Symbol" charset="2"/>
              </a:rPr>
              <a:t>D</a:t>
            </a:r>
            <a:r>
              <a:rPr kumimoji="1" lang="en-US" altLang="ja-JP"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0</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We study dependence of our results on the value of m</a:t>
            </a:r>
            <a:r>
              <a:rPr kumimoji="1" lang="en-US" altLang="ja-JP" sz="3200" b="0" i="0" u="none" strike="noStrike" kern="1200" cap="none" spc="0" normalizeH="0" baseline="-25000" noProof="0" dirty="0">
                <a:ln>
                  <a:noFill/>
                </a:ln>
                <a:solidFill>
                  <a:prstClr val="black"/>
                </a:solidFill>
                <a:effectLst/>
                <a:uLnTx/>
                <a:uFillTx/>
                <a:latin typeface="Symbol" charset="2"/>
                <a:ea typeface="ＭＳ Ｐゴシック" panose="020B0600070205080204" pitchFamily="34" charset="-128"/>
                <a:cs typeface="Symbol" charset="2"/>
              </a:rPr>
              <a:t>D</a:t>
            </a:r>
            <a:r>
              <a:rPr kumimoji="1" lang="en-US" altLang="ja-JP"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0</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p>
        </p:txBody>
      </p:sp>
      <p:pic>
        <p:nvPicPr>
          <p:cNvPr id="9" name="図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06" y="2139793"/>
            <a:ext cx="8103865" cy="688564"/>
          </a:xfrm>
          <a:prstGeom prst="rect">
            <a:avLst/>
          </a:prstGeom>
        </p:spPr>
      </p:pic>
    </p:spTree>
    <p:extLst>
      <p:ext uri="{BB962C8B-B14F-4D97-AF65-F5344CB8AC3E}">
        <p14:creationId xmlns:p14="http://schemas.microsoft.com/office/powerpoint/2010/main" val="3040161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2"/>
          <p:cNvSpPr txBox="1">
            <a:spLocks/>
          </p:cNvSpPr>
          <p:nvPr/>
        </p:nvSpPr>
        <p:spPr>
          <a:xfrm>
            <a:off x="4638358" y="1159680"/>
            <a:ext cx="4362244" cy="2823083"/>
          </a:xfrm>
          <a:prstGeom prst="rect">
            <a:avLst/>
          </a:prstGeom>
          <a:solidFill>
            <a:schemeClr val="bg1"/>
          </a:solidFill>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 liquid-gas coexistence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srgbClr val="008000"/>
                </a:solidFill>
                <a:effectLst/>
                <a:uLnTx/>
                <a:uFillTx/>
                <a:latin typeface="Calibri"/>
                <a:ea typeface="ＭＳ Ｐゴシック" panose="020B0600070205080204" pitchFamily="34" charset="-128"/>
                <a:cs typeface="+mn-cs"/>
              </a:rPr>
              <a:t>stable N phase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coexistence of Delta-N matter and nuclear matter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srgbClr val="4BACC6">
                    <a:lumMod val="75000"/>
                  </a:srgbClr>
                </a:solidFill>
                <a:effectLst/>
                <a:uLnTx/>
                <a:uFillTx/>
                <a:latin typeface="Calibri"/>
                <a:ea typeface="ＭＳ Ｐゴシック" panose="020B0600070205080204" pitchFamily="34" charset="-128"/>
                <a:cs typeface="+mn-cs"/>
              </a:rPr>
              <a:t>stable N-Delta matter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stable  N-Delta, N(1535) matter</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srgbClr val="CF9C01"/>
                </a:solidFill>
                <a:effectLst/>
                <a:uLnTx/>
                <a:uFillTx/>
                <a:latin typeface="Calibri"/>
                <a:ea typeface="ＭＳ Ｐゴシック" panose="020B0600070205080204" pitchFamily="34" charset="-128"/>
                <a:cs typeface="+mn-cs"/>
              </a:rPr>
              <a:t>stable  N-Delta, N(1535), Delta(1700) matter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srgbClr val="FF40FF"/>
                </a:solidFill>
                <a:effectLst/>
                <a:uLnTx/>
                <a:uFillTx/>
                <a:latin typeface="Calibri"/>
                <a:ea typeface="ＭＳ Ｐゴシック" panose="020B0600070205080204" pitchFamily="34" charset="-128"/>
                <a:cs typeface="+mn-cs"/>
              </a:rPr>
              <a:t>Stable N-N(1535) matter</a:t>
            </a:r>
          </a:p>
        </p:txBody>
      </p:sp>
      <p:sp>
        <p:nvSpPr>
          <p:cNvPr id="2" name="タイトル 1"/>
          <p:cNvSpPr>
            <a:spLocks noGrp="1"/>
          </p:cNvSpPr>
          <p:nvPr>
            <p:ph type="title"/>
          </p:nvPr>
        </p:nvSpPr>
        <p:spPr>
          <a:xfrm>
            <a:off x="0" y="0"/>
            <a:ext cx="7380312" cy="706090"/>
          </a:xfrm>
        </p:spPr>
        <p:txBody>
          <a:bodyPr>
            <a:normAutofit fontScale="90000"/>
          </a:bodyPr>
          <a:lstStyle/>
          <a:p>
            <a:r>
              <a:rPr lang="en-US" altLang="ja-JP" dirty="0"/>
              <a:t>Phase structure</a:t>
            </a:r>
            <a:r>
              <a:rPr kumimoji="1" lang="en-US" altLang="ja-JP" dirty="0"/>
              <a:t> &amp; Density </a:t>
            </a:r>
            <a:endParaRPr kumimoji="1" lang="ja-JP" altLang="en-US" dirty="0"/>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7C9829-573B-0A49-98F4-DFDDBC17DA12}"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10" name="コンテンツ プレースホルダー 2"/>
          <p:cNvSpPr txBox="1">
            <a:spLocks/>
          </p:cNvSpPr>
          <p:nvPr/>
        </p:nvSpPr>
        <p:spPr>
          <a:xfrm>
            <a:off x="94182" y="3982763"/>
            <a:ext cx="2496618" cy="43722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a:t>
            </a:r>
            <a:r>
              <a:rPr kumimoji="1" lang="en-US" altLang="ja-JP" sz="24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D</a:t>
            </a:r>
            <a:r>
              <a:rPr kumimoji="1" lang="en-US" altLang="ja-JP" sz="24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0</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550 MeV</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6" name="コンテンツ プレースホルダー 2"/>
          <p:cNvSpPr txBox="1">
            <a:spLocks/>
          </p:cNvSpPr>
          <p:nvPr/>
        </p:nvSpPr>
        <p:spPr>
          <a:xfrm>
            <a:off x="6915319" y="597181"/>
            <a:ext cx="1898768" cy="4345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g</a:t>
            </a:r>
            <a:r>
              <a:rPr kumimoji="1" lang="en-US" altLang="ja-JP" sz="3200" b="0" i="0" u="none" strike="noStrike" kern="1200" cap="none" spc="0" normalizeH="0" baseline="-25000" noProof="0" dirty="0">
                <a:ln>
                  <a:noFill/>
                </a:ln>
                <a:solidFill>
                  <a:prstClr val="black"/>
                </a:solidFill>
                <a:effectLst/>
                <a:uLnTx/>
                <a:uFillTx/>
                <a:latin typeface="Symbol" charset="2"/>
                <a:ea typeface="ＭＳ Ｐゴシック" panose="020B0600070205080204" pitchFamily="34" charset="-128"/>
                <a:cs typeface="Symbol" charset="2"/>
              </a:rPr>
              <a:t>wDD</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a:t>
            </a:r>
            <a:r>
              <a:rPr kumimoji="1" lang="en-US" altLang="ja-JP" sz="32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g</a:t>
            </a:r>
            <a:r>
              <a:rPr kumimoji="1" lang="en-US" altLang="ja-JP" sz="3200" b="0" i="0" u="none" strike="noStrike" kern="1200" cap="none" spc="0" normalizeH="0" baseline="-25000" noProof="0" dirty="0" err="1">
                <a:ln>
                  <a:noFill/>
                </a:ln>
                <a:solidFill>
                  <a:prstClr val="black"/>
                </a:solidFill>
                <a:effectLst/>
                <a:uLnTx/>
                <a:uFillTx/>
                <a:latin typeface="Symbol" charset="2"/>
                <a:ea typeface="ＭＳ Ｐゴシック" panose="020B0600070205080204" pitchFamily="34" charset="-128"/>
                <a:cs typeface="Symbol" charset="2"/>
              </a:rPr>
              <a:t>w</a:t>
            </a:r>
            <a:r>
              <a:rPr kumimoji="1" lang="en-US" altLang="ja-JP" sz="3200" b="0" i="0" u="none" strike="noStrike" kern="1200" cap="none" spc="0" normalizeH="0" baseline="-25000" noProof="0" dirty="0" err="1">
                <a:ln>
                  <a:noFill/>
                </a:ln>
                <a:solidFill>
                  <a:prstClr val="black"/>
                </a:solidFill>
                <a:effectLst/>
                <a:uLnTx/>
                <a:uFillTx/>
                <a:latin typeface="Calibri"/>
                <a:ea typeface="ＭＳ Ｐゴシック" panose="020B0600070205080204" pitchFamily="34" charset="-128"/>
                <a:cs typeface="+mn-cs"/>
              </a:rPr>
              <a:t>NN</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p>
        </p:txBody>
      </p:sp>
      <p:grpSp>
        <p:nvGrpSpPr>
          <p:cNvPr id="3" name="グループ化 2">
            <a:extLst>
              <a:ext uri="{FF2B5EF4-FFF2-40B4-BE49-F238E27FC236}">
                <a16:creationId xmlns:a16="http://schemas.microsoft.com/office/drawing/2014/main" id="{C0B66A0A-9237-234B-8775-5ECFDB6F05BC}"/>
              </a:ext>
            </a:extLst>
          </p:cNvPr>
          <p:cNvGrpSpPr/>
          <p:nvPr/>
        </p:nvGrpSpPr>
        <p:grpSpPr>
          <a:xfrm>
            <a:off x="201996" y="781440"/>
            <a:ext cx="4553504" cy="3184322"/>
            <a:chOff x="263416" y="1344907"/>
            <a:chExt cx="4055072" cy="2748910"/>
          </a:xfrm>
        </p:grpSpPr>
        <p:pic>
          <p:nvPicPr>
            <p:cNvPr id="41" name="図 40">
              <a:extLst>
                <a:ext uri="{FF2B5EF4-FFF2-40B4-BE49-F238E27FC236}">
                  <a16:creationId xmlns:a16="http://schemas.microsoft.com/office/drawing/2014/main" id="{BA5C1BB4-2DA9-5640-AC4F-DBA3188A9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16" y="1660775"/>
              <a:ext cx="4055072" cy="2433042"/>
            </a:xfrm>
            <a:prstGeom prst="rect">
              <a:avLst/>
            </a:prstGeom>
          </p:spPr>
        </p:pic>
        <p:sp>
          <p:nvSpPr>
            <p:cNvPr id="12" name="コンテンツ プレースホルダー 2"/>
            <p:cNvSpPr txBox="1">
              <a:spLocks/>
            </p:cNvSpPr>
            <p:nvPr/>
          </p:nvSpPr>
          <p:spPr>
            <a:xfrm>
              <a:off x="1540248" y="1344907"/>
              <a:ext cx="2717801" cy="5262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Phase structure</a:t>
              </a:r>
              <a:endParaRPr kumimoji="1" lang="ja-JP" altLang="en-US" sz="24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endParaRPr>
            </a:p>
          </p:txBody>
        </p:sp>
        <p:sp>
          <p:nvSpPr>
            <p:cNvPr id="14" name="テキスト ボックス 13"/>
            <p:cNvSpPr txBox="1"/>
            <p:nvPr/>
          </p:nvSpPr>
          <p:spPr>
            <a:xfrm>
              <a:off x="2208043" y="3754774"/>
              <a:ext cx="630301"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a:cs typeface="Symbol" charset="2"/>
                </a:rPr>
                <a:t>r</a:t>
              </a:r>
              <a:r>
                <a:rPr kumimoji="1" lang="en-US" altLang="ja-JP" sz="1600" b="0" i="0" u="none" strike="noStrike" kern="1200" cap="none" spc="0" normalizeH="0" baseline="-25000" noProof="0" dirty="0">
                  <a:ln>
                    <a:noFill/>
                  </a:ln>
                  <a:solidFill>
                    <a:prstClr val="black"/>
                  </a:solidFill>
                  <a:effectLst/>
                  <a:uLnTx/>
                  <a:uFillTx/>
                  <a:latin typeface="Calibri"/>
                  <a:ea typeface="ＭＳ Ｐゴシック"/>
                  <a:cs typeface="+mn-cs"/>
                </a:rPr>
                <a:t>B</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a:cs typeface="Symbol" charset="2"/>
                </a:rPr>
                <a:t>r</a:t>
              </a:r>
              <a:r>
                <a:rPr kumimoji="1" lang="en-US" altLang="ja-JP" sz="1600" b="0" i="0" u="none" strike="noStrike" kern="1200" cap="none" spc="0" normalizeH="0" baseline="-25000" noProof="0" dirty="0">
                  <a:ln>
                    <a:noFill/>
                  </a:ln>
                  <a:solidFill>
                    <a:prstClr val="black"/>
                  </a:solidFill>
                  <a:effectLst/>
                  <a:uLnTx/>
                  <a:uFillTx/>
                  <a:latin typeface="Calibri"/>
                  <a:ea typeface="ＭＳ Ｐゴシック"/>
                  <a:cs typeface="+mn-cs"/>
                </a:rPr>
                <a:t>0</a:t>
              </a:r>
              <a:endParaRPr kumimoji="1" lang="ja-JP" altLang="en-US" sz="1600" b="0" i="0" u="none" strike="noStrike" kern="1200" cap="none" spc="0" normalizeH="0" baseline="-25000" noProof="0" dirty="0">
                <a:ln>
                  <a:noFill/>
                </a:ln>
                <a:solidFill>
                  <a:prstClr val="black"/>
                </a:solidFill>
                <a:effectLst/>
                <a:uLnTx/>
                <a:uFillTx/>
                <a:latin typeface="Calibri"/>
                <a:ea typeface="ＭＳ Ｐゴシック"/>
                <a:cs typeface="+mn-cs"/>
              </a:endParaRPr>
            </a:p>
          </p:txBody>
        </p:sp>
        <p:sp>
          <p:nvSpPr>
            <p:cNvPr id="25" name="テキスト ボックス 24"/>
            <p:cNvSpPr txBox="1"/>
            <p:nvPr/>
          </p:nvSpPr>
          <p:spPr>
            <a:xfrm>
              <a:off x="1292876" y="3518352"/>
              <a:ext cx="28886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1</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7" name="テキスト ボックス 26"/>
            <p:cNvSpPr txBox="1"/>
            <p:nvPr/>
          </p:nvSpPr>
          <p:spPr>
            <a:xfrm>
              <a:off x="1869643" y="3542224"/>
              <a:ext cx="28886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9" name="テキスト ボックス 28"/>
            <p:cNvSpPr txBox="1"/>
            <p:nvPr/>
          </p:nvSpPr>
          <p:spPr>
            <a:xfrm>
              <a:off x="2411818" y="3527234"/>
              <a:ext cx="28886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3</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1" name="テキスト ボックス 30"/>
            <p:cNvSpPr txBox="1"/>
            <p:nvPr/>
          </p:nvSpPr>
          <p:spPr>
            <a:xfrm>
              <a:off x="2935545" y="3570932"/>
              <a:ext cx="28886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4</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grpSp>
      <p:grpSp>
        <p:nvGrpSpPr>
          <p:cNvPr id="7" name="グループ化 6">
            <a:extLst>
              <a:ext uri="{FF2B5EF4-FFF2-40B4-BE49-F238E27FC236}">
                <a16:creationId xmlns:a16="http://schemas.microsoft.com/office/drawing/2014/main" id="{57B17148-602F-8D40-81D0-697FDD0BF74F}"/>
              </a:ext>
            </a:extLst>
          </p:cNvPr>
          <p:cNvGrpSpPr/>
          <p:nvPr/>
        </p:nvGrpSpPr>
        <p:grpSpPr>
          <a:xfrm>
            <a:off x="1918488" y="3959954"/>
            <a:ext cx="4672029" cy="2961566"/>
            <a:chOff x="4440676" y="1194549"/>
            <a:chExt cx="4672029" cy="2961566"/>
          </a:xfrm>
          <a:solidFill>
            <a:schemeClr val="bg1"/>
          </a:solidFill>
        </p:grpSpPr>
        <p:pic>
          <p:nvPicPr>
            <p:cNvPr id="15" name="図 14">
              <a:extLst>
                <a:ext uri="{FF2B5EF4-FFF2-40B4-BE49-F238E27FC236}">
                  <a16:creationId xmlns:a16="http://schemas.microsoft.com/office/drawing/2014/main" id="{8237361D-E2B6-2A48-B26A-2D4AC5F09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676" y="1555811"/>
              <a:ext cx="4333840" cy="2600304"/>
            </a:xfrm>
            <a:prstGeom prst="rect">
              <a:avLst/>
            </a:prstGeom>
            <a:grpFill/>
          </p:spPr>
        </p:pic>
        <p:sp>
          <p:nvSpPr>
            <p:cNvPr id="11" name="コンテンツ プレースホルダー 2"/>
            <p:cNvSpPr txBox="1">
              <a:spLocks/>
            </p:cNvSpPr>
            <p:nvPr/>
          </p:nvSpPr>
          <p:spPr>
            <a:xfrm>
              <a:off x="5529653" y="1194549"/>
              <a:ext cx="3209323" cy="361262"/>
            </a:xfrm>
            <a:prstGeom prst="rect">
              <a:avLst/>
            </a:prstGeom>
            <a:grp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Baryon Density vs. </a:t>
              </a:r>
              <a:r>
                <a:rPr kumimoji="1" lang="en-US" altLang="ja-JP" sz="18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r</a:t>
              </a:r>
              <a:r>
                <a:rPr kumimoji="1" lang="en-US" altLang="ja-JP" sz="18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B</a:t>
              </a:r>
              <a:endParaRPr kumimoji="1" lang="ja-JP" altLang="en-US" sz="18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endParaRPr>
            </a:p>
          </p:txBody>
        </p:sp>
        <p:sp>
          <p:nvSpPr>
            <p:cNvPr id="24" name="テキスト ボックス 23"/>
            <p:cNvSpPr txBox="1"/>
            <p:nvPr/>
          </p:nvSpPr>
          <p:spPr>
            <a:xfrm>
              <a:off x="8095488" y="3685903"/>
              <a:ext cx="630301" cy="338554"/>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a:cs typeface="Symbol" charset="2"/>
                </a:rPr>
                <a:t>r</a:t>
              </a:r>
              <a:r>
                <a:rPr kumimoji="1" lang="en-US" altLang="ja-JP" sz="1600" b="0" i="0" u="none" strike="noStrike" kern="1200" cap="none" spc="0" normalizeH="0" baseline="-25000" noProof="0" dirty="0">
                  <a:ln>
                    <a:noFill/>
                  </a:ln>
                  <a:solidFill>
                    <a:prstClr val="black"/>
                  </a:solidFill>
                  <a:effectLst/>
                  <a:uLnTx/>
                  <a:uFillTx/>
                  <a:latin typeface="Calibri"/>
                  <a:ea typeface="ＭＳ Ｐゴシック"/>
                  <a:cs typeface="+mn-cs"/>
                </a:rPr>
                <a:t>B</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a:cs typeface="Symbol" charset="2"/>
                </a:rPr>
                <a:t>r</a:t>
              </a:r>
              <a:r>
                <a:rPr kumimoji="1" lang="en-US" altLang="ja-JP" sz="1600" b="0" i="0" u="none" strike="noStrike" kern="1200" cap="none" spc="0" normalizeH="0" baseline="-25000" noProof="0" dirty="0">
                  <a:ln>
                    <a:noFill/>
                  </a:ln>
                  <a:solidFill>
                    <a:prstClr val="black"/>
                  </a:solidFill>
                  <a:effectLst/>
                  <a:uLnTx/>
                  <a:uFillTx/>
                  <a:latin typeface="Calibri"/>
                  <a:ea typeface="ＭＳ Ｐゴシック"/>
                  <a:cs typeface="+mn-cs"/>
                </a:rPr>
                <a:t>0</a:t>
              </a:r>
              <a:endParaRPr kumimoji="1" lang="ja-JP" altLang="en-US" sz="1600" b="0" i="0" u="none" strike="noStrike" kern="1200" cap="none" spc="0" normalizeH="0" baseline="-25000" noProof="0" dirty="0">
                <a:ln>
                  <a:noFill/>
                </a:ln>
                <a:solidFill>
                  <a:prstClr val="black"/>
                </a:solidFill>
                <a:effectLst/>
                <a:uLnTx/>
                <a:uFillTx/>
                <a:latin typeface="Calibri"/>
                <a:ea typeface="ＭＳ Ｐゴシック"/>
                <a:cs typeface="+mn-cs"/>
              </a:endParaRPr>
            </a:p>
          </p:txBody>
        </p:sp>
        <p:sp>
          <p:nvSpPr>
            <p:cNvPr id="26" name="テキスト ボックス 25"/>
            <p:cNvSpPr txBox="1"/>
            <p:nvPr/>
          </p:nvSpPr>
          <p:spPr>
            <a:xfrm>
              <a:off x="5436096" y="3678611"/>
              <a:ext cx="288862" cy="338554"/>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1</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8" name="テキスト ボックス 27"/>
            <p:cNvSpPr txBox="1"/>
            <p:nvPr/>
          </p:nvSpPr>
          <p:spPr>
            <a:xfrm>
              <a:off x="6080604" y="3685903"/>
              <a:ext cx="288862" cy="338554"/>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0" name="テキスト ボックス 29"/>
            <p:cNvSpPr txBox="1"/>
            <p:nvPr/>
          </p:nvSpPr>
          <p:spPr>
            <a:xfrm>
              <a:off x="6617112" y="3678611"/>
              <a:ext cx="428322" cy="338554"/>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3  </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2" name="テキスト ボックス 31"/>
            <p:cNvSpPr txBox="1"/>
            <p:nvPr/>
          </p:nvSpPr>
          <p:spPr>
            <a:xfrm>
              <a:off x="7243522" y="3666510"/>
              <a:ext cx="288862" cy="338554"/>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4</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5" name="テキスト ボックス 34"/>
            <p:cNvSpPr txBox="1"/>
            <p:nvPr/>
          </p:nvSpPr>
          <p:spPr>
            <a:xfrm>
              <a:off x="5149027" y="2520602"/>
              <a:ext cx="705642"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FF0000"/>
                  </a:solidFill>
                  <a:effectLst/>
                  <a:uLnTx/>
                  <a:uFillTx/>
                  <a:latin typeface="Symbol" charset="2"/>
                  <a:ea typeface="ＭＳ Ｐゴシック"/>
                  <a:cs typeface="Symbol" charset="2"/>
                </a:rPr>
                <a:t>r</a:t>
              </a:r>
              <a:r>
                <a:rPr kumimoji="1" lang="en-US" altLang="ja-JP" sz="1800" b="0" i="0" u="none" strike="noStrike" kern="1200" cap="none" spc="0" normalizeH="0" baseline="-25000" noProof="0" dirty="0" err="1">
                  <a:ln>
                    <a:noFill/>
                  </a:ln>
                  <a:solidFill>
                    <a:srgbClr val="FF0000"/>
                  </a:solidFill>
                  <a:effectLst/>
                  <a:uLnTx/>
                  <a:uFillTx/>
                  <a:latin typeface="Calibri"/>
                  <a:ea typeface="ＭＳ Ｐゴシック"/>
                  <a:cs typeface="+mn-cs"/>
                </a:rPr>
                <a:t>N</a:t>
              </a:r>
              <a:r>
                <a:rPr kumimoji="1" lang="en-US" altLang="ja-JP" sz="1800" b="0" i="0" u="none" strike="noStrike" kern="1200" cap="none" spc="0" normalizeH="0" baseline="0" noProof="0" dirty="0">
                  <a:ln>
                    <a:noFill/>
                  </a:ln>
                  <a:solidFill>
                    <a:srgbClr val="FF0000"/>
                  </a:solidFill>
                  <a:effectLst/>
                  <a:uLnTx/>
                  <a:uFillTx/>
                  <a:latin typeface="Calibri"/>
                  <a:ea typeface="ＭＳ Ｐゴシック"/>
                  <a:cs typeface="+mn-cs"/>
                </a:rPr>
                <a:t>/</a:t>
              </a:r>
              <a:r>
                <a:rPr kumimoji="1" lang="en-US" altLang="ja-JP" sz="1800" b="0" i="0" u="none" strike="noStrike" kern="1200" cap="none" spc="0" normalizeH="0" baseline="0" noProof="0" dirty="0">
                  <a:ln>
                    <a:noFill/>
                  </a:ln>
                  <a:solidFill>
                    <a:srgbClr val="FF0000"/>
                  </a:solidFill>
                  <a:effectLst/>
                  <a:uLnTx/>
                  <a:uFillTx/>
                  <a:latin typeface="Symbol" charset="2"/>
                  <a:ea typeface="ＭＳ Ｐゴシック"/>
                  <a:cs typeface="Symbol" charset="2"/>
                </a:rPr>
                <a:t>r</a:t>
              </a:r>
              <a:r>
                <a:rPr kumimoji="1" lang="en-US" altLang="ja-JP" sz="1800" b="0" i="0" u="none" strike="noStrike" kern="1200" cap="none" spc="0" normalizeH="0" baseline="-25000" noProof="0" dirty="0">
                  <a:ln>
                    <a:noFill/>
                  </a:ln>
                  <a:solidFill>
                    <a:srgbClr val="FF0000"/>
                  </a:solidFill>
                  <a:effectLst/>
                  <a:uLnTx/>
                  <a:uFillTx/>
                  <a:latin typeface="Calibri"/>
                  <a:ea typeface="ＭＳ Ｐゴシック"/>
                  <a:cs typeface="+mn-cs"/>
                </a:rPr>
                <a:t>0</a:t>
              </a:r>
              <a:endParaRPr kumimoji="1" lang="ja-JP" altLang="en-US" sz="1800" b="0" i="0" u="none" strike="noStrike" kern="1200" cap="none" spc="0" normalizeH="0" baseline="-25000" noProof="0" dirty="0">
                <a:ln>
                  <a:noFill/>
                </a:ln>
                <a:solidFill>
                  <a:srgbClr val="FF0000"/>
                </a:solidFill>
                <a:effectLst/>
                <a:uLnTx/>
                <a:uFillTx/>
                <a:latin typeface="Calibri"/>
                <a:ea typeface="ＭＳ Ｐゴシック"/>
                <a:cs typeface="+mn-cs"/>
              </a:endParaRPr>
            </a:p>
          </p:txBody>
        </p:sp>
        <p:sp>
          <p:nvSpPr>
            <p:cNvPr id="36" name="テキスト ボックス 35"/>
            <p:cNvSpPr txBox="1"/>
            <p:nvPr/>
          </p:nvSpPr>
          <p:spPr>
            <a:xfrm>
              <a:off x="5791953" y="2953688"/>
              <a:ext cx="664759" cy="338554"/>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err="1">
                  <a:ln>
                    <a:noFill/>
                  </a:ln>
                  <a:solidFill>
                    <a:srgbClr val="0070C0"/>
                  </a:solidFill>
                  <a:effectLst/>
                  <a:uLnTx/>
                  <a:uFillTx/>
                  <a:latin typeface="Symbol" charset="2"/>
                  <a:ea typeface="ＭＳ Ｐゴシック"/>
                  <a:cs typeface="Symbol" charset="2"/>
                </a:rPr>
                <a:t>r</a:t>
              </a:r>
              <a:r>
                <a:rPr kumimoji="1" lang="en-US" altLang="ja-JP" sz="1600" b="0" i="0" u="none" strike="noStrike" kern="1200" cap="none" spc="0" normalizeH="0" baseline="-25000" noProof="0" dirty="0" err="1">
                  <a:ln>
                    <a:noFill/>
                  </a:ln>
                  <a:solidFill>
                    <a:srgbClr val="0070C0"/>
                  </a:solidFill>
                  <a:effectLst/>
                  <a:uLnTx/>
                  <a:uFillTx/>
                  <a:latin typeface="Symbol" charset="2"/>
                  <a:ea typeface="ＭＳ Ｐゴシック"/>
                  <a:cs typeface="Symbol" charset="2"/>
                </a:rPr>
                <a:t>D</a:t>
              </a:r>
              <a:r>
                <a:rPr kumimoji="1" lang="en-US" altLang="ja-JP" sz="1600" b="0" i="0" u="none" strike="noStrike" kern="1200" cap="none" spc="0" normalizeH="0" baseline="0" noProof="0" dirty="0">
                  <a:ln>
                    <a:noFill/>
                  </a:ln>
                  <a:solidFill>
                    <a:srgbClr val="0070C0"/>
                  </a:solidFill>
                  <a:effectLst/>
                  <a:uLnTx/>
                  <a:uFillTx/>
                  <a:latin typeface="Calibri"/>
                  <a:ea typeface="ＭＳ Ｐゴシック"/>
                  <a:cs typeface="+mn-cs"/>
                </a:rPr>
                <a:t>/</a:t>
              </a:r>
              <a:r>
                <a:rPr kumimoji="1" lang="en-US" altLang="ja-JP" sz="1600" b="0" i="0" u="none" strike="noStrike" kern="1200" cap="none" spc="0" normalizeH="0" baseline="0" noProof="0" dirty="0">
                  <a:ln>
                    <a:noFill/>
                  </a:ln>
                  <a:solidFill>
                    <a:srgbClr val="0070C0"/>
                  </a:solidFill>
                  <a:effectLst/>
                  <a:uLnTx/>
                  <a:uFillTx/>
                  <a:latin typeface="Symbol" charset="2"/>
                  <a:ea typeface="ＭＳ Ｐゴシック"/>
                  <a:cs typeface="Symbol" charset="2"/>
                </a:rPr>
                <a:t>r</a:t>
              </a:r>
              <a:r>
                <a:rPr kumimoji="1" lang="en-US" altLang="ja-JP" sz="1600" b="0" i="0" u="none" strike="noStrike" kern="1200" cap="none" spc="0" normalizeH="0" baseline="-25000" noProof="0" dirty="0">
                  <a:ln>
                    <a:noFill/>
                  </a:ln>
                  <a:solidFill>
                    <a:srgbClr val="0070C0"/>
                  </a:solidFill>
                  <a:effectLst/>
                  <a:uLnTx/>
                  <a:uFillTx/>
                  <a:latin typeface="Calibri"/>
                  <a:ea typeface="ＭＳ Ｐゴシック"/>
                  <a:cs typeface="+mn-cs"/>
                </a:rPr>
                <a:t>0</a:t>
              </a:r>
              <a:endParaRPr kumimoji="1" lang="ja-JP" altLang="en-US" sz="1600" b="0" i="0" u="none" strike="noStrike" kern="1200" cap="none" spc="0" normalizeH="0" baseline="-25000" noProof="0" dirty="0">
                <a:ln>
                  <a:noFill/>
                </a:ln>
                <a:solidFill>
                  <a:srgbClr val="0070C0"/>
                </a:solidFill>
                <a:effectLst/>
                <a:uLnTx/>
                <a:uFillTx/>
                <a:latin typeface="Calibri"/>
                <a:ea typeface="ＭＳ Ｐゴシック"/>
                <a:cs typeface="+mn-cs"/>
              </a:endParaRPr>
            </a:p>
          </p:txBody>
        </p:sp>
        <p:sp>
          <p:nvSpPr>
            <p:cNvPr id="39" name="テキスト ボックス 38"/>
            <p:cNvSpPr txBox="1"/>
            <p:nvPr/>
          </p:nvSpPr>
          <p:spPr>
            <a:xfrm>
              <a:off x="8174939" y="2682293"/>
              <a:ext cx="937766" cy="30777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srgbClr val="00B050"/>
                  </a:solidFill>
                  <a:effectLst/>
                  <a:uLnTx/>
                  <a:uFillTx/>
                  <a:latin typeface="Symbol" charset="2"/>
                  <a:ea typeface="ＭＳ Ｐゴシック"/>
                  <a:cs typeface="Symbol" charset="2"/>
                </a:rPr>
                <a:t>r</a:t>
              </a:r>
              <a:r>
                <a:rPr kumimoji="1" lang="en-US" altLang="ja-JP" sz="1400" b="0" i="0" u="none" strike="noStrike" kern="1200" cap="none" spc="0" normalizeH="0" baseline="-25000" noProof="0" dirty="0" err="1">
                  <a:ln>
                    <a:noFill/>
                  </a:ln>
                  <a:solidFill>
                    <a:srgbClr val="00B050"/>
                  </a:solidFill>
                  <a:effectLst/>
                  <a:uLnTx/>
                  <a:uFillTx/>
                  <a:latin typeface="Calibri"/>
                  <a:ea typeface="ＭＳ Ｐゴシック"/>
                  <a:cs typeface="+mn-cs"/>
                </a:rPr>
                <a:t>N</a:t>
              </a:r>
              <a:r>
                <a:rPr kumimoji="1" lang="en-US" altLang="ja-JP" sz="1400" b="0" i="0" u="none" strike="noStrike" kern="1200" cap="none" spc="0" normalizeH="0" baseline="-25000" noProof="0" dirty="0">
                  <a:ln>
                    <a:noFill/>
                  </a:ln>
                  <a:solidFill>
                    <a:srgbClr val="00B050"/>
                  </a:solidFill>
                  <a:effectLst/>
                  <a:uLnTx/>
                  <a:uFillTx/>
                  <a:latin typeface="Calibri"/>
                  <a:ea typeface="ＭＳ Ｐゴシック"/>
                  <a:cs typeface="+mn-cs"/>
                </a:rPr>
                <a:t>(1535)</a:t>
              </a:r>
              <a:r>
                <a:rPr kumimoji="1" lang="en-US" altLang="ja-JP" sz="1400" b="0" i="0" u="none" strike="noStrike" kern="1200" cap="none" spc="0" normalizeH="0" baseline="0" noProof="0" dirty="0">
                  <a:ln>
                    <a:noFill/>
                  </a:ln>
                  <a:solidFill>
                    <a:srgbClr val="00B050"/>
                  </a:solidFill>
                  <a:effectLst/>
                  <a:uLnTx/>
                  <a:uFillTx/>
                  <a:latin typeface="Calibri"/>
                  <a:ea typeface="ＭＳ Ｐゴシック"/>
                  <a:cs typeface="+mn-cs"/>
                </a:rPr>
                <a:t>/</a:t>
              </a:r>
              <a:r>
                <a:rPr kumimoji="1" lang="en-US" altLang="ja-JP" sz="1400" b="0" i="0" u="none" strike="noStrike" kern="1200" cap="none" spc="0" normalizeH="0" baseline="0" noProof="0" dirty="0">
                  <a:ln>
                    <a:noFill/>
                  </a:ln>
                  <a:solidFill>
                    <a:srgbClr val="00B050"/>
                  </a:solidFill>
                  <a:effectLst/>
                  <a:uLnTx/>
                  <a:uFillTx/>
                  <a:latin typeface="Symbol" charset="2"/>
                  <a:ea typeface="ＭＳ Ｐゴシック"/>
                  <a:cs typeface="Symbol" charset="2"/>
                </a:rPr>
                <a:t>r</a:t>
              </a:r>
              <a:r>
                <a:rPr kumimoji="1" lang="en-US" altLang="ja-JP" sz="1400" b="0" i="0" u="none" strike="noStrike" kern="1200" cap="none" spc="0" normalizeH="0" baseline="-25000" noProof="0" dirty="0">
                  <a:ln>
                    <a:noFill/>
                  </a:ln>
                  <a:solidFill>
                    <a:srgbClr val="00B050"/>
                  </a:solidFill>
                  <a:effectLst/>
                  <a:uLnTx/>
                  <a:uFillTx/>
                  <a:latin typeface="Calibri"/>
                  <a:ea typeface="ＭＳ Ｐゴシック"/>
                  <a:cs typeface="+mn-cs"/>
                </a:rPr>
                <a:t>0</a:t>
              </a:r>
              <a:endParaRPr kumimoji="1" lang="ja-JP" altLang="en-US" sz="1400" b="0" i="0" u="none" strike="noStrike" kern="1200" cap="none" spc="0" normalizeH="0" baseline="-25000" noProof="0" dirty="0">
                <a:ln>
                  <a:noFill/>
                </a:ln>
                <a:solidFill>
                  <a:srgbClr val="00B050"/>
                </a:solidFill>
                <a:effectLst/>
                <a:uLnTx/>
                <a:uFillTx/>
                <a:latin typeface="Calibri"/>
                <a:ea typeface="ＭＳ Ｐゴシック"/>
                <a:cs typeface="+mn-cs"/>
              </a:endParaRPr>
            </a:p>
          </p:txBody>
        </p:sp>
      </p:grpSp>
      <p:sp>
        <p:nvSpPr>
          <p:cNvPr id="33" name="コンテンツ プレースホルダー 2">
            <a:extLst>
              <a:ext uri="{FF2B5EF4-FFF2-40B4-BE49-F238E27FC236}">
                <a16:creationId xmlns:a16="http://schemas.microsoft.com/office/drawing/2014/main" id="{D8DC5CF7-23BC-CE40-8FF6-09B15B182658}"/>
              </a:ext>
            </a:extLst>
          </p:cNvPr>
          <p:cNvSpPr txBox="1">
            <a:spLocks/>
          </p:cNvSpPr>
          <p:nvPr/>
        </p:nvSpPr>
        <p:spPr>
          <a:xfrm>
            <a:off x="6876256" y="108341"/>
            <a:ext cx="2247738" cy="4675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a:t>
            </a:r>
            <a:r>
              <a:rPr kumimoji="1" lang="en-US" altLang="ja-JP" sz="24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N0</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500 MeV</a:t>
            </a:r>
          </a:p>
        </p:txBody>
      </p:sp>
    </p:spTree>
    <p:extLst>
      <p:ext uri="{BB962C8B-B14F-4D97-AF65-F5344CB8AC3E}">
        <p14:creationId xmlns:p14="http://schemas.microsoft.com/office/powerpoint/2010/main" val="4180121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9930C16-3232-5A43-B3D3-C005C7BF1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71" y="1304472"/>
            <a:ext cx="4237495" cy="2542497"/>
          </a:xfrm>
          <a:prstGeom prst="rect">
            <a:avLst/>
          </a:prstGeom>
        </p:spPr>
      </p:pic>
      <p:sp>
        <p:nvSpPr>
          <p:cNvPr id="2" name="タイトル 1"/>
          <p:cNvSpPr>
            <a:spLocks noGrp="1"/>
          </p:cNvSpPr>
          <p:nvPr>
            <p:ph type="title"/>
          </p:nvPr>
        </p:nvSpPr>
        <p:spPr>
          <a:xfrm>
            <a:off x="457200" y="0"/>
            <a:ext cx="8229600" cy="706090"/>
          </a:xfrm>
        </p:spPr>
        <p:txBody>
          <a:bodyPr>
            <a:normAutofit fontScale="90000"/>
          </a:bodyPr>
          <a:lstStyle/>
          <a:p>
            <a:r>
              <a:rPr kumimoji="1" lang="en-US" altLang="ja-JP" dirty="0"/>
              <a:t>Chiral Condensate</a:t>
            </a:r>
            <a:endParaRPr kumimoji="1" lang="ja-JP" altLang="en-US" dirty="0"/>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20662B-379A-8F47-894B-4C6F36D801E9}"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7" name="コンテンツ プレースホルダー 2"/>
          <p:cNvSpPr txBox="1">
            <a:spLocks/>
          </p:cNvSpPr>
          <p:nvPr/>
        </p:nvSpPr>
        <p:spPr>
          <a:xfrm>
            <a:off x="217358" y="627612"/>
            <a:ext cx="6335842" cy="525747"/>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a:t>
            </a:r>
            <a:r>
              <a:rPr kumimoji="1" lang="en-US" altLang="ja-JP" sz="3200" b="0" i="0" u="none" strike="noStrike" kern="1200" cap="none" spc="0" normalizeH="0" baseline="-25000" noProof="0">
                <a:ln>
                  <a:noFill/>
                </a:ln>
                <a:solidFill>
                  <a:prstClr val="black"/>
                </a:solidFill>
                <a:effectLst/>
                <a:uLnTx/>
                <a:uFillTx/>
                <a:latin typeface="Calibri"/>
                <a:ea typeface="ＭＳ Ｐゴシック" panose="020B0600070205080204" pitchFamily="34" charset="-128"/>
                <a:cs typeface="+mn-cs"/>
              </a:rPr>
              <a:t>N0</a:t>
            </a:r>
            <a:r>
              <a:rPr kumimoji="1" lang="en-US" altLang="ja-JP" sz="3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500 MeV = m</a:t>
            </a:r>
            <a:r>
              <a:rPr kumimoji="1" lang="en-US" altLang="ja-JP" sz="3200" b="0" i="0" u="none" strike="noStrike" kern="1200" cap="none" spc="0" normalizeH="0" baseline="-25000" noProof="0" dirty="0">
                <a:ln>
                  <a:noFill/>
                </a:ln>
                <a:solidFill>
                  <a:prstClr val="black"/>
                </a:solidFill>
                <a:effectLst/>
                <a:uLnTx/>
                <a:uFillTx/>
                <a:latin typeface="Symbol" charset="2"/>
                <a:ea typeface="ＭＳ Ｐゴシック" panose="020B0600070205080204" pitchFamily="34" charset="-128"/>
                <a:cs typeface="Symbol" charset="2"/>
              </a:rPr>
              <a:t>D</a:t>
            </a:r>
            <a:r>
              <a:rPr kumimoji="1" lang="en-US" altLang="ja-JP"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0</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550 MeV;  g</a:t>
            </a:r>
            <a:r>
              <a:rPr kumimoji="1" lang="en-US" altLang="ja-JP" sz="3200" b="0" i="0" u="none" strike="noStrike" kern="1200" cap="none" spc="0" normalizeH="0" baseline="-25000" noProof="0" dirty="0">
                <a:ln>
                  <a:noFill/>
                </a:ln>
                <a:solidFill>
                  <a:prstClr val="black"/>
                </a:solidFill>
                <a:effectLst/>
                <a:uLnTx/>
                <a:uFillTx/>
                <a:latin typeface="Symbol" charset="2"/>
                <a:ea typeface="ＭＳ Ｐゴシック" panose="020B0600070205080204" pitchFamily="34" charset="-128"/>
                <a:cs typeface="Symbol" charset="2"/>
              </a:rPr>
              <a:t>wDD</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a:t>
            </a:r>
            <a:r>
              <a:rPr kumimoji="1" lang="en-US" altLang="ja-JP" sz="32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g</a:t>
            </a:r>
            <a:r>
              <a:rPr kumimoji="1" lang="en-US" altLang="ja-JP" sz="3200" b="0" i="0" u="none" strike="noStrike" kern="1200" cap="none" spc="0" normalizeH="0" baseline="-25000" noProof="0" dirty="0" err="1">
                <a:ln>
                  <a:noFill/>
                </a:ln>
                <a:solidFill>
                  <a:prstClr val="black"/>
                </a:solidFill>
                <a:effectLst/>
                <a:uLnTx/>
                <a:uFillTx/>
                <a:latin typeface="Symbol" charset="2"/>
                <a:ea typeface="ＭＳ Ｐゴシック" panose="020B0600070205080204" pitchFamily="34" charset="-128"/>
                <a:cs typeface="Symbol" charset="2"/>
              </a:rPr>
              <a:t>w</a:t>
            </a:r>
            <a:r>
              <a:rPr kumimoji="1" lang="en-US" altLang="ja-JP" sz="3200" b="0" i="0" u="none" strike="noStrike" kern="1200" cap="none" spc="0" normalizeH="0" baseline="-25000" noProof="0" dirty="0" err="1">
                <a:ln>
                  <a:noFill/>
                </a:ln>
                <a:solidFill>
                  <a:prstClr val="black"/>
                </a:solidFill>
                <a:effectLst/>
                <a:uLnTx/>
                <a:uFillTx/>
                <a:latin typeface="Calibri"/>
                <a:ea typeface="ＭＳ Ｐゴシック" panose="020B0600070205080204" pitchFamily="34" charset="-128"/>
                <a:cs typeface="+mn-cs"/>
              </a:rPr>
              <a:t>NN</a:t>
            </a:r>
            <a:endParaRPr kumimoji="1" lang="ja-JP" altLang="en-US"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2" name="コンテンツ プレースホルダー 2"/>
          <p:cNvSpPr txBox="1">
            <a:spLocks/>
          </p:cNvSpPr>
          <p:nvPr/>
        </p:nvSpPr>
        <p:spPr>
          <a:xfrm>
            <a:off x="4535532" y="1215257"/>
            <a:ext cx="3941311" cy="667561"/>
          </a:xfrm>
          <a:prstGeom prst="rect">
            <a:avLst/>
          </a:prstGeom>
          <a:ln>
            <a:solidFill>
              <a:schemeClr val="tx1"/>
            </a:solidFill>
          </a:ln>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With Delta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Without Delta </a:t>
            </a:r>
          </a:p>
        </p:txBody>
      </p:sp>
      <p:sp>
        <p:nvSpPr>
          <p:cNvPr id="13" name="コンテンツ プレースホルダー 2"/>
          <p:cNvSpPr txBox="1">
            <a:spLocks/>
          </p:cNvSpPr>
          <p:nvPr/>
        </p:nvSpPr>
        <p:spPr>
          <a:xfrm>
            <a:off x="256083" y="3846969"/>
            <a:ext cx="4412104" cy="1054549"/>
          </a:xfrm>
          <a:prstGeom prst="rect">
            <a:avLst/>
          </a:prstGeom>
          <a:noFill/>
          <a:ln>
            <a:noFill/>
          </a:ln>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Delta matter appears (</a:t>
            </a:r>
            <a:r>
              <a:rPr kumimoji="1" lang="en-US" altLang="ja-JP" sz="3200" b="0" i="0" u="none" strike="noStrike" kern="1200" cap="none" spc="0" normalizeH="0" baseline="0" noProof="0" dirty="0" err="1">
                <a:ln>
                  <a:noFill/>
                </a:ln>
                <a:solidFill>
                  <a:srgbClr val="0000FF"/>
                </a:solidFill>
                <a:effectLst/>
                <a:uLnTx/>
                <a:uFillTx/>
                <a:latin typeface="Symbol" charset="2"/>
                <a:ea typeface="Symbol" charset="2"/>
                <a:cs typeface="Symbol" charset="2"/>
              </a:rPr>
              <a:t>m</a:t>
            </a:r>
            <a:r>
              <a:rPr kumimoji="1" lang="en-US" altLang="ja-JP" sz="3200" b="0" i="0" u="none" strike="noStrike" kern="1200" cap="none" spc="0" normalizeH="0" baseline="-25000" noProof="0" dirty="0" err="1">
                <a:ln>
                  <a:noFill/>
                </a:ln>
                <a:solidFill>
                  <a:srgbClr val="0000FF"/>
                </a:solidFill>
                <a:effectLst/>
                <a:uLnTx/>
                <a:uFillTx/>
                <a:latin typeface="Calibri"/>
                <a:ea typeface="ＭＳ Ｐゴシック" panose="020B0600070205080204" pitchFamily="34" charset="-128"/>
                <a:cs typeface="+mn-cs"/>
              </a:rPr>
              <a:t>B</a:t>
            </a: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 ~ 1050 MeV)</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 = Partial restoration of chiral symmetry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    is accelerated by </a:t>
            </a:r>
            <a:r>
              <a:rPr kumimoji="1" lang="en-US" altLang="ja-JP" sz="3200" b="0" i="0" u="none" strike="noStrike" kern="1200" cap="none" spc="0" normalizeH="0" baseline="0" noProof="0" dirty="0">
                <a:ln>
                  <a:noFill/>
                </a:ln>
                <a:solidFill>
                  <a:srgbClr val="0000FF"/>
                </a:solidFill>
                <a:effectLst/>
                <a:uLnTx/>
                <a:uFillTx/>
                <a:latin typeface="Symbol" charset="2"/>
                <a:ea typeface="Symbol" charset="2"/>
                <a:cs typeface="Symbol" charset="2"/>
              </a:rPr>
              <a:t>D</a:t>
            </a: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 matter   </a:t>
            </a:r>
          </a:p>
        </p:txBody>
      </p:sp>
      <p:cxnSp>
        <p:nvCxnSpPr>
          <p:cNvPr id="15" name="直線矢印コネクタ 14"/>
          <p:cNvCxnSpPr/>
          <p:nvPr/>
        </p:nvCxnSpPr>
        <p:spPr>
          <a:xfrm flipV="1">
            <a:off x="764498" y="2939221"/>
            <a:ext cx="584617" cy="907750"/>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6" name="コンテンツ プレースホルダー 2"/>
          <p:cNvSpPr txBox="1">
            <a:spLocks/>
          </p:cNvSpPr>
          <p:nvPr/>
        </p:nvSpPr>
        <p:spPr>
          <a:xfrm>
            <a:off x="4461916" y="1986741"/>
            <a:ext cx="4682084" cy="8455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N*(1535) enters at </a:t>
            </a:r>
            <a:r>
              <a:rPr kumimoji="1" lang="en-US" altLang="ja-JP" sz="3200" b="0" i="0" u="none" strike="noStrike" kern="1200" cap="none" spc="0" normalizeH="0" baseline="0" noProof="0" dirty="0" err="1">
                <a:ln>
                  <a:noFill/>
                </a:ln>
                <a:solidFill>
                  <a:srgbClr val="FF0000"/>
                </a:solidFill>
                <a:effectLst/>
                <a:uLnTx/>
                <a:uFillTx/>
                <a:latin typeface="Symbol" charset="2"/>
                <a:ea typeface="Symbol" charset="2"/>
                <a:cs typeface="Symbol" charset="2"/>
              </a:rPr>
              <a:t>m</a:t>
            </a:r>
            <a:r>
              <a:rPr kumimoji="1" lang="en-US" altLang="ja-JP" sz="3200" b="0" i="0" u="none" strike="noStrike" kern="1200" cap="none" spc="0" normalizeH="0" baseline="-25000" noProof="0" dirty="0" err="1">
                <a:ln>
                  <a:noFill/>
                </a:ln>
                <a:solidFill>
                  <a:srgbClr val="FF0000"/>
                </a:solidFill>
                <a:effectLst/>
                <a:uLnTx/>
                <a:uFillTx/>
                <a:latin typeface="Calibri"/>
                <a:ea typeface="ＭＳ Ｐゴシック" panose="020B0600070205080204" pitchFamily="34" charset="-128"/>
                <a:cs typeface="+mn-cs"/>
              </a:rPr>
              <a:t>B</a:t>
            </a: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 ~ 1300 MeV</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 first order chiral phase transition</a:t>
            </a:r>
            <a:endParaRPr kumimoji="1" lang="ja-JP" altLang="en-US" sz="32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cxnSp>
        <p:nvCxnSpPr>
          <p:cNvPr id="19" name="直線矢印コネクタ 18"/>
          <p:cNvCxnSpPr>
            <a:cxnSpLocks/>
          </p:cNvCxnSpPr>
          <p:nvPr/>
        </p:nvCxnSpPr>
        <p:spPr>
          <a:xfrm flipH="1">
            <a:off x="2195736" y="2358200"/>
            <a:ext cx="2290498" cy="58477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コンテンツ プレースホルダー 2"/>
          <p:cNvSpPr txBox="1">
            <a:spLocks/>
          </p:cNvSpPr>
          <p:nvPr/>
        </p:nvSpPr>
        <p:spPr>
          <a:xfrm>
            <a:off x="176135" y="4861697"/>
            <a:ext cx="4254466" cy="360319"/>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This is not a chiral </a:t>
            </a:r>
            <a:r>
              <a:rPr kumimoji="1" lang="en-US" altLang="ja-JP" sz="3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phase transition</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2" name="コンテンツ プレースホルダー 2"/>
          <p:cNvSpPr txBox="1">
            <a:spLocks/>
          </p:cNvSpPr>
          <p:nvPr/>
        </p:nvSpPr>
        <p:spPr>
          <a:xfrm>
            <a:off x="4486233" y="2768645"/>
            <a:ext cx="4743051" cy="1369929"/>
          </a:xfrm>
          <a:prstGeom prst="rect">
            <a:avLst/>
          </a:prstGeom>
          <a:noFill/>
          <a:ln>
            <a:noFill/>
          </a:ln>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Chiral phase transition (cross-over)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at </a:t>
            </a:r>
            <a:r>
              <a:rPr kumimoji="1" lang="en-US" altLang="ja-JP" sz="3200" b="0" i="0" u="none" strike="noStrike" kern="1200" cap="none" spc="0" normalizeH="0" baseline="0" noProof="0" dirty="0" err="1">
                <a:ln>
                  <a:noFill/>
                </a:ln>
                <a:solidFill>
                  <a:srgbClr val="0000FF"/>
                </a:solidFill>
                <a:effectLst/>
                <a:uLnTx/>
                <a:uFillTx/>
                <a:latin typeface="Symbol" charset="2"/>
                <a:ea typeface="Symbol" charset="2"/>
                <a:cs typeface="Symbol" charset="2"/>
              </a:rPr>
              <a:t>m</a:t>
            </a:r>
            <a:r>
              <a:rPr kumimoji="1" lang="en-US" altLang="ja-JP" sz="3200" b="0" i="0" u="none" strike="noStrike" kern="1200" cap="none" spc="0" normalizeH="0" baseline="-25000" noProof="0" dirty="0" err="1">
                <a:ln>
                  <a:noFill/>
                </a:ln>
                <a:solidFill>
                  <a:srgbClr val="0000FF"/>
                </a:solidFill>
                <a:effectLst/>
                <a:uLnTx/>
                <a:uFillTx/>
                <a:latin typeface="Calibri"/>
                <a:ea typeface="ＭＳ Ｐゴシック" panose="020B0600070205080204" pitchFamily="34" charset="-128"/>
                <a:cs typeface="+mn-cs"/>
              </a:rPr>
              <a:t>B</a:t>
            </a: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 ~ 1950 MeV</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 = Chiral symmetry restoration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     is delayed by </a:t>
            </a:r>
            <a:r>
              <a:rPr kumimoji="1" lang="en-US" altLang="ja-JP" sz="3200" b="0" i="0" u="none" strike="noStrike" kern="1200" cap="none" spc="0" normalizeH="0" baseline="0" noProof="0" dirty="0">
                <a:ln>
                  <a:noFill/>
                </a:ln>
                <a:solidFill>
                  <a:srgbClr val="0000FF"/>
                </a:solidFill>
                <a:effectLst/>
                <a:uLnTx/>
                <a:uFillTx/>
                <a:latin typeface="Symbol" charset="2"/>
                <a:ea typeface="Symbol" charset="2"/>
                <a:cs typeface="Symbol" charset="2"/>
              </a:rPr>
              <a:t>D</a:t>
            </a: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 matter   </a:t>
            </a:r>
          </a:p>
        </p:txBody>
      </p:sp>
      <p:cxnSp>
        <p:nvCxnSpPr>
          <p:cNvPr id="23" name="直線矢印コネクタ 22"/>
          <p:cNvCxnSpPr>
            <a:cxnSpLocks/>
          </p:cNvCxnSpPr>
          <p:nvPr/>
        </p:nvCxnSpPr>
        <p:spPr>
          <a:xfrm flipH="1">
            <a:off x="3563888" y="2846618"/>
            <a:ext cx="898029" cy="306697"/>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5" name="コンテンツ プレースホルダー 2"/>
          <p:cNvSpPr txBox="1">
            <a:spLocks/>
          </p:cNvSpPr>
          <p:nvPr/>
        </p:nvSpPr>
        <p:spPr>
          <a:xfrm>
            <a:off x="4494490" y="4278496"/>
            <a:ext cx="4492052" cy="1916663"/>
          </a:xfrm>
          <a:prstGeom prst="rect">
            <a:avLst/>
          </a:prstGeom>
          <a:ln w="38100">
            <a:solidFill>
              <a:srgbClr val="00B05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Catalysis of partial </a:t>
            </a:r>
            <a:r>
              <a:rPr kumimoji="1" lang="en-US" altLang="ja-JP" sz="3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chiral symmetry restoration by Delta matter</a:t>
            </a:r>
          </a:p>
        </p:txBody>
      </p:sp>
    </p:spTree>
    <p:extLst>
      <p:ext uri="{BB962C8B-B14F-4D97-AF65-F5344CB8AC3E}">
        <p14:creationId xmlns:p14="http://schemas.microsoft.com/office/powerpoint/2010/main" val="3712499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1652" y="51774"/>
            <a:ext cx="8229600" cy="706090"/>
          </a:xfrm>
        </p:spPr>
        <p:txBody>
          <a:bodyPr>
            <a:normAutofit fontScale="90000"/>
          </a:bodyPr>
          <a:lstStyle/>
          <a:p>
            <a:r>
              <a:rPr kumimoji="1" lang="en-US" altLang="ja-JP" dirty="0"/>
              <a:t>Symmetry Energy</a:t>
            </a:r>
            <a:endParaRPr kumimoji="1" lang="ja-JP" altLang="en-US" dirty="0"/>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36BF-611E-A84C-8034-7C1EBEE29A9B}"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8" name="コンテンツ プレースホルダー 2"/>
          <p:cNvSpPr>
            <a:spLocks noGrp="1"/>
          </p:cNvSpPr>
          <p:nvPr>
            <p:ph idx="1"/>
          </p:nvPr>
        </p:nvSpPr>
        <p:spPr>
          <a:xfrm>
            <a:off x="156990" y="702172"/>
            <a:ext cx="7097844" cy="833796"/>
          </a:xfrm>
        </p:spPr>
        <p:txBody>
          <a:bodyPr>
            <a:normAutofit fontScale="85000" lnSpcReduction="20000"/>
          </a:bodyPr>
          <a:lstStyle/>
          <a:p>
            <a:pPr marL="0" indent="0">
              <a:buNone/>
            </a:pPr>
            <a:r>
              <a:rPr kumimoji="1" lang="en-US" altLang="ja-JP" dirty="0"/>
              <a:t>m</a:t>
            </a:r>
            <a:r>
              <a:rPr kumimoji="1" lang="en-US" altLang="ja-JP" baseline="-25000" dirty="0"/>
              <a:t>N0</a:t>
            </a:r>
            <a:r>
              <a:rPr kumimoji="1" lang="en-US" altLang="ja-JP" dirty="0"/>
              <a:t> = 500 MeV;  g</a:t>
            </a:r>
            <a:r>
              <a:rPr kumimoji="1" lang="en-US" altLang="ja-JP" baseline="-25000" dirty="0">
                <a:latin typeface="Symbol" charset="2"/>
                <a:cs typeface="Symbol" charset="2"/>
              </a:rPr>
              <a:t>wDD</a:t>
            </a:r>
            <a:r>
              <a:rPr kumimoji="1" lang="en-US" altLang="ja-JP" dirty="0"/>
              <a:t> = </a:t>
            </a:r>
            <a:r>
              <a:rPr kumimoji="1" lang="en-US" altLang="ja-JP" dirty="0" err="1"/>
              <a:t>g</a:t>
            </a:r>
            <a:r>
              <a:rPr kumimoji="1" lang="en-US" altLang="ja-JP" baseline="-25000" dirty="0" err="1">
                <a:latin typeface="Symbol" charset="2"/>
                <a:cs typeface="Symbol" charset="2"/>
              </a:rPr>
              <a:t>w</a:t>
            </a:r>
            <a:r>
              <a:rPr kumimoji="1" lang="en-US" altLang="ja-JP" baseline="-25000" dirty="0" err="1"/>
              <a:t>NN</a:t>
            </a:r>
            <a:r>
              <a:rPr lang="en-US" altLang="ja-JP" dirty="0"/>
              <a:t> ; </a:t>
            </a:r>
            <a:r>
              <a:rPr lang="en-US" altLang="ja-JP" dirty="0" err="1"/>
              <a:t>g</a:t>
            </a:r>
            <a:r>
              <a:rPr lang="en-US" altLang="ja-JP" baseline="-25000" dirty="0" err="1">
                <a:latin typeface="Symbol" charset="2"/>
                <a:cs typeface="Symbol" charset="2"/>
              </a:rPr>
              <a:t>rDD</a:t>
            </a:r>
            <a:r>
              <a:rPr lang="en-US" altLang="ja-JP" dirty="0"/>
              <a:t> = </a:t>
            </a:r>
            <a:r>
              <a:rPr lang="en-US" altLang="ja-JP" dirty="0" err="1"/>
              <a:t>g</a:t>
            </a:r>
            <a:r>
              <a:rPr lang="en-US" altLang="ja-JP" baseline="-25000" dirty="0" err="1">
                <a:latin typeface="Symbol" charset="2"/>
                <a:cs typeface="Symbol" charset="2"/>
              </a:rPr>
              <a:t>r</a:t>
            </a:r>
            <a:r>
              <a:rPr lang="en-US" altLang="ja-JP" baseline="-25000" dirty="0" err="1"/>
              <a:t>NN</a:t>
            </a:r>
            <a:r>
              <a:rPr lang="en-US" altLang="ja-JP" dirty="0"/>
              <a:t> </a:t>
            </a:r>
          </a:p>
          <a:p>
            <a:pPr marL="0" indent="0">
              <a:buNone/>
            </a:pPr>
            <a:r>
              <a:rPr lang="en-US" altLang="ja-JP" dirty="0"/>
              <a:t>m</a:t>
            </a:r>
            <a:r>
              <a:rPr lang="en-US" altLang="ja-JP" baseline="-25000" dirty="0">
                <a:latin typeface="Symbol" charset="2"/>
                <a:cs typeface="Symbol" charset="2"/>
              </a:rPr>
              <a:t>D</a:t>
            </a:r>
            <a:r>
              <a:rPr lang="en-US" altLang="ja-JP" baseline="-25000" dirty="0"/>
              <a:t>0</a:t>
            </a:r>
            <a:r>
              <a:rPr lang="en-US" altLang="ja-JP" dirty="0"/>
              <a:t> = </a:t>
            </a:r>
            <a:r>
              <a:rPr lang="en-US" altLang="ja-JP" dirty="0">
                <a:solidFill>
                  <a:srgbClr val="FF0000"/>
                </a:solidFill>
              </a:rPr>
              <a:t>500</a:t>
            </a:r>
            <a:r>
              <a:rPr lang="en-US" altLang="ja-JP" dirty="0"/>
              <a:t> , </a:t>
            </a:r>
            <a:r>
              <a:rPr lang="en-US" altLang="ja-JP" dirty="0">
                <a:solidFill>
                  <a:srgbClr val="008000"/>
                </a:solidFill>
              </a:rPr>
              <a:t>550</a:t>
            </a:r>
            <a:r>
              <a:rPr lang="en-US" altLang="ja-JP" dirty="0"/>
              <a:t> , </a:t>
            </a:r>
            <a:r>
              <a:rPr lang="en-US" altLang="ja-JP" dirty="0">
                <a:solidFill>
                  <a:srgbClr val="0000FF"/>
                </a:solidFill>
              </a:rPr>
              <a:t>590</a:t>
            </a:r>
            <a:r>
              <a:rPr lang="en-US" altLang="ja-JP" dirty="0"/>
              <a:t> MeV</a:t>
            </a:r>
          </a:p>
          <a:p>
            <a:pPr marL="0" indent="0">
              <a:buNone/>
            </a:pPr>
            <a:endParaRPr kumimoji="1" lang="ja-JP" altLang="en-US" baseline="-25000" dirty="0"/>
          </a:p>
        </p:txBody>
      </p:sp>
      <p:sp>
        <p:nvSpPr>
          <p:cNvPr id="18" name="正方形/長方形 17"/>
          <p:cNvSpPr/>
          <p:nvPr/>
        </p:nvSpPr>
        <p:spPr>
          <a:xfrm>
            <a:off x="153485" y="5108702"/>
            <a:ext cx="8825933" cy="830997"/>
          </a:xfrm>
          <a:prstGeom prst="rect">
            <a:avLst/>
          </a:prstGeom>
          <a:solidFill>
            <a:schemeClr val="bg1"/>
          </a:solidFill>
          <a:ln>
            <a:solidFill>
              <a:srgbClr val="0000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symmetry energy suddenly changes its value around the density where  Delta enters into the matter.</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7" name="図 6">
            <a:extLst>
              <a:ext uri="{FF2B5EF4-FFF2-40B4-BE49-F238E27FC236}">
                <a16:creationId xmlns:a16="http://schemas.microsoft.com/office/drawing/2014/main" id="{97DAFB0D-69EE-7041-B9AA-EFD360416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658950"/>
            <a:ext cx="5544616" cy="3326770"/>
          </a:xfrm>
          <a:prstGeom prst="rect">
            <a:avLst/>
          </a:prstGeom>
        </p:spPr>
      </p:pic>
    </p:spTree>
    <p:extLst>
      <p:ext uri="{BB962C8B-B14F-4D97-AF65-F5344CB8AC3E}">
        <p14:creationId xmlns:p14="http://schemas.microsoft.com/office/powerpoint/2010/main" val="2746338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3284984"/>
            <a:ext cx="7772400" cy="1470025"/>
          </a:xfrm>
        </p:spPr>
        <p:txBody>
          <a:bodyPr anchor="b">
            <a:normAutofit/>
          </a:bodyPr>
          <a:lstStyle/>
          <a:p>
            <a:pPr algn="l"/>
            <a:r>
              <a:rPr lang="en-US" altLang="ja-JP" dirty="0"/>
              <a:t>4</a:t>
            </a:r>
            <a:r>
              <a:rPr kumimoji="1" lang="en-US" altLang="ja-JP" dirty="0"/>
              <a:t>. Study of Dual Chiral Density Wave in a parity doublet model</a:t>
            </a:r>
            <a:endParaRPr kumimoji="1" lang="ja-JP" altLang="en-US" dirty="0"/>
          </a:p>
        </p:txBody>
      </p:sp>
      <p:sp>
        <p:nvSpPr>
          <p:cNvPr id="3" name="サブタイトル 2"/>
          <p:cNvSpPr>
            <a:spLocks noGrp="1"/>
          </p:cNvSpPr>
          <p:nvPr>
            <p:ph type="subTitle" idx="1"/>
          </p:nvPr>
        </p:nvSpPr>
        <p:spPr>
          <a:xfrm>
            <a:off x="467544" y="4869160"/>
            <a:ext cx="8208912" cy="1752600"/>
          </a:xfrm>
        </p:spPr>
        <p:txBody>
          <a:bodyPr>
            <a:normAutofit/>
          </a:bodyPr>
          <a:lstStyle/>
          <a:p>
            <a:pPr algn="l"/>
            <a:r>
              <a:rPr lang="en-US" altLang="ja-JP" sz="2000" dirty="0"/>
              <a:t>Y. Takeda, H. </a:t>
            </a:r>
            <a:r>
              <a:rPr lang="en-US" altLang="ja-JP" sz="2000" dirty="0" err="1"/>
              <a:t>Abuki</a:t>
            </a:r>
            <a:r>
              <a:rPr lang="en-US" altLang="ja-JP" sz="2000" dirty="0"/>
              <a:t> and M. Harada, Phys. Rev. D 97, no. 9, 094032 (2018).</a:t>
            </a:r>
          </a:p>
          <a:p>
            <a:pPr algn="l"/>
            <a:endParaRPr lang="hr-HR" altLang="ja-JP" sz="2000" dirty="0"/>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49969-E7FA-4260-85B4-528119638848}" type="slidenum">
              <a:rPr kumimoji="1" lang="en-US" altLang="ja-JP" sz="1200" b="0" i="0" u="none" strike="noStrike" kern="1200" cap="none" spc="0" normalizeH="0" baseline="0" noProof="0" smtClean="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en-US" altLang="ja-JP" sz="12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E417FF-E125-4C4E-A8EB-0A306B1988BD}"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046572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85421-E4C6-684A-84B3-6DA790080015}"/>
              </a:ext>
            </a:extLst>
          </p:cNvPr>
          <p:cNvSpPr>
            <a:spLocks noGrp="1"/>
          </p:cNvSpPr>
          <p:nvPr>
            <p:ph type="title"/>
          </p:nvPr>
        </p:nvSpPr>
        <p:spPr>
          <a:xfrm>
            <a:off x="457200" y="188640"/>
            <a:ext cx="8229600" cy="706090"/>
          </a:xfrm>
        </p:spPr>
        <p:txBody>
          <a:bodyPr>
            <a:normAutofit fontScale="90000"/>
          </a:bodyPr>
          <a:lstStyle/>
          <a:p>
            <a:r>
              <a:rPr kumimoji="1" lang="en-US" altLang="ja-JP" dirty="0"/>
              <a:t>Dual Chiral Density Wave </a:t>
            </a:r>
            <a:r>
              <a:rPr lang="en-US" altLang="ja-JP" dirty="0"/>
              <a:t>in NJL model</a:t>
            </a:r>
            <a:endParaRPr kumimoji="1" lang="ja-JP" altLang="en-US"/>
          </a:p>
        </p:txBody>
      </p:sp>
      <p:sp>
        <p:nvSpPr>
          <p:cNvPr id="3" name="コンテンツ プレースホルダー 2">
            <a:extLst>
              <a:ext uri="{FF2B5EF4-FFF2-40B4-BE49-F238E27FC236}">
                <a16:creationId xmlns:a16="http://schemas.microsoft.com/office/drawing/2014/main" id="{F3968173-DB9C-CE47-8898-FEFBEE1EBB24}"/>
              </a:ext>
            </a:extLst>
          </p:cNvPr>
          <p:cNvSpPr>
            <a:spLocks noGrp="1"/>
          </p:cNvSpPr>
          <p:nvPr>
            <p:ph idx="1"/>
          </p:nvPr>
        </p:nvSpPr>
        <p:spPr>
          <a:xfrm>
            <a:off x="4932040" y="980728"/>
            <a:ext cx="3885326" cy="288032"/>
          </a:xfrm>
        </p:spPr>
        <p:txBody>
          <a:bodyPr>
            <a:normAutofit fontScale="47500" lnSpcReduction="20000"/>
          </a:bodyPr>
          <a:lstStyle/>
          <a:p>
            <a:pPr marL="0" indent="0">
              <a:buNone/>
            </a:pPr>
            <a:r>
              <a:rPr lang="en-US" altLang="ja-JP" dirty="0" err="1"/>
              <a:t>E.Nakano</a:t>
            </a:r>
            <a:r>
              <a:rPr lang="en-US" altLang="ja-JP" dirty="0"/>
              <a:t> and </a:t>
            </a:r>
            <a:r>
              <a:rPr lang="en-US" altLang="ja-JP" dirty="0" err="1"/>
              <a:t>T.Tatsumi</a:t>
            </a:r>
            <a:r>
              <a:rPr lang="en-US" altLang="ja-JP" dirty="0"/>
              <a:t>, PRD71, 114006 (2005)</a:t>
            </a:r>
            <a:endParaRPr kumimoji="1" lang="ja-JP" altLang="en-US"/>
          </a:p>
        </p:txBody>
      </p:sp>
      <p:sp>
        <p:nvSpPr>
          <p:cNvPr id="4" name="日付プレースホルダー 3">
            <a:extLst>
              <a:ext uri="{FF2B5EF4-FFF2-40B4-BE49-F238E27FC236}">
                <a16:creationId xmlns:a16="http://schemas.microsoft.com/office/drawing/2014/main" id="{6C0930BF-09A8-164B-90E2-F4B1E4BF6EA7}"/>
              </a:ext>
            </a:extLst>
          </p:cNvPr>
          <p:cNvSpPr>
            <a:spLocks noGrp="1"/>
          </p:cNvSpPr>
          <p:nvPr>
            <p:ph type="dt" sz="half" idx="10"/>
          </p:nvPr>
        </p:nvSpPr>
        <p:spPr/>
        <p:txBody>
          <a:bodyPr/>
          <a:lstStyle/>
          <a:p>
            <a:fld id="{EEF8E337-D648-1742-A81B-AD1102EF73B1}"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ー 4">
            <a:extLst>
              <a:ext uri="{FF2B5EF4-FFF2-40B4-BE49-F238E27FC236}">
                <a16:creationId xmlns:a16="http://schemas.microsoft.com/office/drawing/2014/main" id="{8A620877-8C3D-0D4C-B230-59B906E57154}"/>
              </a:ext>
            </a:extLst>
          </p:cNvPr>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ー 5">
            <a:extLst>
              <a:ext uri="{FF2B5EF4-FFF2-40B4-BE49-F238E27FC236}">
                <a16:creationId xmlns:a16="http://schemas.microsoft.com/office/drawing/2014/main" id="{6BC8EEEA-3759-A647-9431-69C95E5C3DCC}"/>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15</a:t>
            </a:fld>
            <a:endParaRPr lang="ja-JP" altLang="en-US">
              <a:solidFill>
                <a:prstClr val="black">
                  <a:tint val="75000"/>
                </a:prstClr>
              </a:solidFill>
              <a:latin typeface="Calibri"/>
              <a:ea typeface="ＭＳ Ｐゴシック"/>
            </a:endParaRPr>
          </a:p>
        </p:txBody>
      </p:sp>
      <mc:AlternateContent xmlns:mc="http://schemas.openxmlformats.org/markup-compatibility/2006" xmlns:a14="http://schemas.microsoft.com/office/drawing/2010/main">
        <mc:Choice Requires="a14">
          <p:sp>
            <p:nvSpPr>
              <p:cNvPr id="10" name="コンテンツ プレースホルダー 2">
                <a:extLst>
                  <a:ext uri="{FF2B5EF4-FFF2-40B4-BE49-F238E27FC236}">
                    <a16:creationId xmlns:a16="http://schemas.microsoft.com/office/drawing/2014/main" id="{5CDC378F-BE55-F94B-8EDF-0EA50307D6A8}"/>
                  </a:ext>
                </a:extLst>
              </p:cNvPr>
              <p:cNvSpPr txBox="1">
                <a:spLocks/>
              </p:cNvSpPr>
              <p:nvPr/>
            </p:nvSpPr>
            <p:spPr>
              <a:xfrm>
                <a:off x="260114" y="1360324"/>
                <a:ext cx="8229600" cy="8772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14:m>
                  <m:oMathPara xmlns:m="http://schemas.openxmlformats.org/officeDocument/2006/math">
                    <m:oMathParaPr>
                      <m:jc m:val="centerGroup"/>
                    </m:oMathParaPr>
                    <m:oMath xmlns:m="http://schemas.openxmlformats.org/officeDocument/2006/math">
                      <m:d>
                        <m:dPr>
                          <m:begChr m:val="⟨"/>
                          <m:endChr m:val="⟩"/>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dPr>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𝑀</m:t>
                          </m:r>
                        </m:e>
                      </m:d>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m:t>
                      </m:r>
                      <m:acc>
                        <m:accPr>
                          <m:chr m:val="̅"/>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accPr>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𝜎</m:t>
                          </m:r>
                        </m:e>
                      </m:acc>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m:t>
                      </m:r>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𝑖</m:t>
                      </m:r>
                      <m:sSub>
                        <m:sSub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sSubPr>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𝜏</m:t>
                          </m:r>
                        </m:e>
                        <m:sub>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3</m:t>
                          </m:r>
                        </m:sub>
                      </m:sSub>
                      <m:sSub>
                        <m:sSub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sSubPr>
                        <m:e>
                          <m:acc>
                            <m:accPr>
                              <m:chr m:val="̅"/>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𝜋</m:t>
                              </m:r>
                            </m:e>
                          </m:acc>
                        </m:e>
                        <m:sub>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3</m:t>
                          </m:r>
                        </m:sub>
                      </m:sSub>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m:t>
                      </m:r>
                      <m:sSub>
                        <m:sSubPr>
                          <m:ctrlPr>
                            <a:rPr kumimoji="1" lang="en-US" altLang="ja-JP" sz="3200" b="0" i="1" u="none" strike="noStrike" kern="1200" cap="none" spc="0" normalizeH="0" baseline="0" noProof="0" smtClean="0">
                              <a:ln>
                                <a:noFill/>
                              </a:ln>
                              <a:solidFill>
                                <a:srgbClr val="0000FF"/>
                              </a:solidFill>
                              <a:effectLst/>
                              <a:uLnTx/>
                              <a:uFillTx/>
                              <a:latin typeface="Cambria Math" panose="02040503050406030204" pitchFamily="18" charset="0"/>
                              <a:ea typeface="ＭＳ Ｐゴシック" panose="020B0600070205080204" pitchFamily="34" charset="-128"/>
                              <a:cs typeface="+mn-cs"/>
                            </a:rPr>
                          </m:ctrlPr>
                        </m:sSubPr>
                        <m:e>
                          <m:r>
                            <a:rPr kumimoji="1" lang="en-US" altLang="ja-JP" sz="3200" b="0" i="1" u="none" strike="noStrike" kern="1200" cap="none" spc="0" normalizeH="0" baseline="0" noProof="0" smtClean="0">
                              <a:ln>
                                <a:noFill/>
                              </a:ln>
                              <a:solidFill>
                                <a:srgbClr val="0000FF"/>
                              </a:solidFill>
                              <a:effectLst/>
                              <a:uLnTx/>
                              <a:uFillTx/>
                              <a:latin typeface="Cambria Math" panose="02040503050406030204" pitchFamily="18" charset="0"/>
                              <a:ea typeface="Cambria Math" panose="02040503050406030204" pitchFamily="18" charset="0"/>
                            </a:rPr>
                            <m:t>𝜎</m:t>
                          </m:r>
                        </m:e>
                        <m:sub>
                          <m:r>
                            <a:rPr kumimoji="1" lang="en-US" altLang="ja-JP" sz="3200" b="0" i="1" u="none" strike="noStrike" kern="1200" cap="none" spc="0" normalizeH="0" baseline="0" noProof="0" smtClean="0">
                              <a:ln>
                                <a:noFill/>
                              </a:ln>
                              <a:solidFill>
                                <a:srgbClr val="0000FF"/>
                              </a:solidFill>
                              <a:effectLst/>
                              <a:uLnTx/>
                              <a:uFillTx/>
                              <a:latin typeface="Cambria Math" panose="02040503050406030204" pitchFamily="18" charset="0"/>
                              <a:ea typeface="ＭＳ Ｐゴシック" panose="020B0600070205080204" pitchFamily="34" charset="-128"/>
                              <a:cs typeface="+mn-cs"/>
                            </a:rPr>
                            <m:t>0</m:t>
                          </m:r>
                        </m:sub>
                      </m:sSub>
                      <m:d>
                        <m:d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dPr>
                        <m:e>
                          <m:func>
                            <m:func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funcPr>
                            <m:fName>
                              <m:r>
                                <m:rPr>
                                  <m:sty m:val="p"/>
                                </m:rPr>
                                <a:rPr kumimoji="1" lang="en-US" altLang="ja-JP" sz="3200" b="0" i="0"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cos</m:t>
                              </m:r>
                            </m:fName>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2</m:t>
                              </m:r>
                              <m:r>
                                <a:rPr kumimoji="1" lang="en-US" altLang="ja-JP" sz="3200" b="0" i="1" u="none" strike="noStrike" kern="1200" cap="none" spc="0" normalizeH="0" baseline="0" noProof="0" smtClean="0">
                                  <a:ln>
                                    <a:noFill/>
                                  </a:ln>
                                  <a:solidFill>
                                    <a:srgbClr val="FF0000"/>
                                  </a:solidFill>
                                  <a:effectLst/>
                                  <a:uLnTx/>
                                  <a:uFillTx/>
                                  <a:latin typeface="Cambria Math" panose="02040503050406030204" pitchFamily="18" charset="0"/>
                                  <a:ea typeface="ＭＳ Ｐゴシック" panose="020B0600070205080204" pitchFamily="34" charset="-128"/>
                                  <a:cs typeface="+mn-cs"/>
                                </a:rPr>
                                <m:t>𝑓</m:t>
                              </m:r>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𝑧</m:t>
                              </m:r>
                            </m:e>
                          </m:func>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m:t>
                          </m:r>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𝑖</m:t>
                          </m:r>
                          <m:sSub>
                            <m:sSub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sSubPr>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𝜏</m:t>
                              </m:r>
                            </m:e>
                            <m:sub>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3</m:t>
                              </m:r>
                            </m:sub>
                          </m:sSub>
                          <m:func>
                            <m:func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funcPr>
                            <m:fName>
                              <m:r>
                                <m:rPr>
                                  <m:sty m:val="p"/>
                                </m:rPr>
                                <a:rPr kumimoji="1" lang="en-US" altLang="ja-JP" sz="3200" b="0" i="0"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sin</m:t>
                              </m:r>
                            </m:fName>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2</m:t>
                              </m:r>
                              <m:r>
                                <a:rPr kumimoji="1" lang="en-US" altLang="ja-JP" sz="3200" b="0" i="1" u="none" strike="noStrike" kern="1200" cap="none" spc="0" normalizeH="0" baseline="0" noProof="0" smtClean="0">
                                  <a:ln>
                                    <a:noFill/>
                                  </a:ln>
                                  <a:solidFill>
                                    <a:srgbClr val="FF0000"/>
                                  </a:solidFill>
                                  <a:effectLst/>
                                  <a:uLnTx/>
                                  <a:uFillTx/>
                                  <a:latin typeface="Cambria Math" panose="02040503050406030204" pitchFamily="18" charset="0"/>
                                  <a:ea typeface="ＭＳ Ｐゴシック" panose="020B0600070205080204" pitchFamily="34" charset="-128"/>
                                  <a:cs typeface="+mn-cs"/>
                                </a:rPr>
                                <m:t>𝑓</m:t>
                              </m:r>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𝑧</m:t>
                              </m:r>
                            </m:e>
                          </m:func>
                        </m:e>
                      </m:d>
                    </m:oMath>
                  </m:oMathPara>
                </a14:m>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mc:Choice>
        <mc:Fallback xmlns="">
          <p:sp>
            <p:nvSpPr>
              <p:cNvPr id="10" name="コンテンツ プレースホルダー 2">
                <a:extLst>
                  <a:ext uri="{FF2B5EF4-FFF2-40B4-BE49-F238E27FC236}">
                    <a16:creationId xmlns:a16="http://schemas.microsoft.com/office/drawing/2014/main" id="{5CDC378F-BE55-F94B-8EDF-0EA50307D6A8}"/>
                  </a:ext>
                </a:extLst>
              </p:cNvPr>
              <p:cNvSpPr txBox="1">
                <a:spLocks noRot="1" noChangeAspect="1" noMove="1" noResize="1" noEditPoints="1" noAdjustHandles="1" noChangeArrowheads="1" noChangeShapeType="1" noTextEdit="1"/>
              </p:cNvSpPr>
              <p:nvPr/>
            </p:nvSpPr>
            <p:spPr>
              <a:xfrm>
                <a:off x="260114" y="1360324"/>
                <a:ext cx="8229600" cy="877273"/>
              </a:xfrm>
              <a:prstGeom prst="rect">
                <a:avLst/>
              </a:prstGeom>
              <a:blipFill>
                <a:blip r:embed="rId3"/>
                <a:stretch>
                  <a:fillRect/>
                </a:stretch>
              </a:blipFill>
            </p:spPr>
            <p:txBody>
              <a:bodyPr/>
              <a:lstStyle/>
              <a:p>
                <a:r>
                  <a:rPr lang="ja-JP" altLang="en-US">
                    <a:noFill/>
                  </a:rPr>
                  <a:t> </a:t>
                </a:r>
              </a:p>
            </p:txBody>
          </p:sp>
        </mc:Fallback>
      </mc:AlternateContent>
      <p:grpSp>
        <p:nvGrpSpPr>
          <p:cNvPr id="11" name="グループ化 10">
            <a:extLst>
              <a:ext uri="{FF2B5EF4-FFF2-40B4-BE49-F238E27FC236}">
                <a16:creationId xmlns:a16="http://schemas.microsoft.com/office/drawing/2014/main" id="{8364378B-6515-D045-B8BC-3A3648F25343}"/>
              </a:ext>
            </a:extLst>
          </p:cNvPr>
          <p:cNvGrpSpPr/>
          <p:nvPr/>
        </p:nvGrpSpPr>
        <p:grpSpPr>
          <a:xfrm>
            <a:off x="607925" y="1882155"/>
            <a:ext cx="7903493" cy="1930400"/>
            <a:chOff x="641350" y="2473325"/>
            <a:chExt cx="7903493" cy="1930400"/>
          </a:xfrm>
        </p:grpSpPr>
        <p:pic>
          <p:nvPicPr>
            <p:cNvPr id="8" name="図 7">
              <a:extLst>
                <a:ext uri="{FF2B5EF4-FFF2-40B4-BE49-F238E27FC236}">
                  <a16:creationId xmlns:a16="http://schemas.microsoft.com/office/drawing/2014/main" id="{0B96AEC2-CDBB-BD40-8635-D89DAB23DE3E}"/>
                </a:ext>
              </a:extLst>
            </p:cNvPr>
            <p:cNvPicPr>
              <a:picLocks noChangeAspect="1"/>
            </p:cNvPicPr>
            <p:nvPr/>
          </p:nvPicPr>
          <p:blipFill>
            <a:blip r:embed="rId4"/>
            <a:stretch>
              <a:fillRect/>
            </a:stretch>
          </p:blipFill>
          <p:spPr>
            <a:xfrm>
              <a:off x="641350" y="2473325"/>
              <a:ext cx="7861300" cy="1930400"/>
            </a:xfrm>
            <a:prstGeom prst="rect">
              <a:avLst/>
            </a:prstGeom>
          </p:spPr>
        </p:pic>
        <p:sp>
          <p:nvSpPr>
            <p:cNvPr id="7" name="テキスト ボックス 6">
              <a:extLst>
                <a:ext uri="{FF2B5EF4-FFF2-40B4-BE49-F238E27FC236}">
                  <a16:creationId xmlns:a16="http://schemas.microsoft.com/office/drawing/2014/main" id="{1062C350-8058-C847-8800-779819C265EF}"/>
                </a:ext>
              </a:extLst>
            </p:cNvPr>
            <p:cNvSpPr txBox="1"/>
            <p:nvPr/>
          </p:nvSpPr>
          <p:spPr>
            <a:xfrm>
              <a:off x="8198273" y="3739976"/>
              <a:ext cx="346570" cy="584775"/>
            </a:xfrm>
            <a:prstGeom prst="rect">
              <a:avLst/>
            </a:prstGeom>
            <a:noFill/>
          </p:spPr>
          <p:txBody>
            <a:bodyPr wrap="none" rtlCol="0">
              <a:spAutoFit/>
            </a:bodyPr>
            <a:lstStyle/>
            <a:p>
              <a:r>
                <a:rPr kumimoji="1" lang="en-US" altLang="ja-JP" sz="3200" i="1" dirty="0"/>
                <a:t>z</a:t>
              </a:r>
              <a:endParaRPr kumimoji="1" lang="ja-JP" altLang="en-US" sz="3200" i="1"/>
            </a:p>
          </p:txBody>
        </p:sp>
      </p:grpSp>
      <p:pic>
        <p:nvPicPr>
          <p:cNvPr id="9" name="図 8">
            <a:extLst>
              <a:ext uri="{FF2B5EF4-FFF2-40B4-BE49-F238E27FC236}">
                <a16:creationId xmlns:a16="http://schemas.microsoft.com/office/drawing/2014/main" id="{AD185EC4-40E2-E74B-8C16-E9E071DC3C25}"/>
              </a:ext>
            </a:extLst>
          </p:cNvPr>
          <p:cNvPicPr>
            <a:picLocks noChangeAspect="1"/>
          </p:cNvPicPr>
          <p:nvPr/>
        </p:nvPicPr>
        <p:blipFill>
          <a:blip r:embed="rId5"/>
          <a:stretch>
            <a:fillRect/>
          </a:stretch>
        </p:blipFill>
        <p:spPr>
          <a:xfrm>
            <a:off x="607924" y="3946683"/>
            <a:ext cx="3388011" cy="2411804"/>
          </a:xfrm>
          <a:prstGeom prst="rect">
            <a:avLst/>
          </a:prstGeom>
        </p:spPr>
      </p:pic>
      <p:pic>
        <p:nvPicPr>
          <p:cNvPr id="12" name="図 11">
            <a:extLst>
              <a:ext uri="{FF2B5EF4-FFF2-40B4-BE49-F238E27FC236}">
                <a16:creationId xmlns:a16="http://schemas.microsoft.com/office/drawing/2014/main" id="{9483CAD8-0491-974D-8DAD-E1E10FA84523}"/>
              </a:ext>
            </a:extLst>
          </p:cNvPr>
          <p:cNvPicPr>
            <a:picLocks noChangeAspect="1"/>
          </p:cNvPicPr>
          <p:nvPr/>
        </p:nvPicPr>
        <p:blipFill>
          <a:blip r:embed="rId6"/>
          <a:stretch>
            <a:fillRect/>
          </a:stretch>
        </p:blipFill>
        <p:spPr>
          <a:xfrm>
            <a:off x="4572000" y="3812555"/>
            <a:ext cx="2971800" cy="2590800"/>
          </a:xfrm>
          <a:prstGeom prst="rect">
            <a:avLst/>
          </a:prstGeom>
        </p:spPr>
      </p:pic>
    </p:spTree>
    <p:extLst>
      <p:ext uri="{BB962C8B-B14F-4D97-AF65-F5344CB8AC3E}">
        <p14:creationId xmlns:p14="http://schemas.microsoft.com/office/powerpoint/2010/main" val="711926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6F47D9-3C7C-9845-AA8F-75A538ECF63B}"/>
              </a:ext>
            </a:extLst>
          </p:cNvPr>
          <p:cNvSpPr>
            <a:spLocks noGrp="1"/>
          </p:cNvSpPr>
          <p:nvPr>
            <p:ph type="title"/>
          </p:nvPr>
        </p:nvSpPr>
        <p:spPr>
          <a:xfrm>
            <a:off x="457200" y="116632"/>
            <a:ext cx="8229600" cy="634082"/>
          </a:xfrm>
        </p:spPr>
        <p:txBody>
          <a:bodyPr>
            <a:normAutofit fontScale="90000"/>
          </a:bodyPr>
          <a:lstStyle/>
          <a:p>
            <a:r>
              <a:rPr kumimoji="1" lang="en-US" altLang="ja-JP" dirty="0"/>
              <a:t>DCDW in a Parity Doublet Model</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5F94FA3-6514-4944-BF7C-2BAF1484D2D5}"/>
                  </a:ext>
                </a:extLst>
              </p:cNvPr>
              <p:cNvSpPr>
                <a:spLocks noGrp="1"/>
              </p:cNvSpPr>
              <p:nvPr>
                <p:ph idx="1"/>
              </p:nvPr>
            </p:nvSpPr>
            <p:spPr>
              <a:xfrm>
                <a:off x="577110" y="3987072"/>
                <a:ext cx="8229600" cy="875784"/>
              </a:xfrm>
            </p:spPr>
            <p:txBody>
              <a:bodyPr>
                <a:normAutofit fontScale="85000" lnSpcReduction="20000"/>
              </a:bodyPr>
              <a:lstStyle/>
              <a:p>
                <a:r>
                  <a:rPr lang="en-US" altLang="ja-JP" dirty="0"/>
                  <a:t>Phase transition to DCDW at </a:t>
                </a:r>
                <a14:m>
                  <m:oMath xmlns:m="http://schemas.openxmlformats.org/officeDocument/2006/math">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ea typeface="Cambria Math" panose="02040503050406030204" pitchFamily="18" charset="0"/>
                          </a:rPr>
                          <m:t>𝜇</m:t>
                        </m:r>
                      </m:e>
                      <m:sub>
                        <m:r>
                          <a:rPr lang="en-US" altLang="ja-JP" b="0" i="1" smtClean="0">
                            <a:latin typeface="Cambria Math" panose="02040503050406030204" pitchFamily="18" charset="0"/>
                          </a:rPr>
                          <m:t>𝐵</m:t>
                        </m:r>
                      </m:sub>
                    </m:sSub>
                    <m:r>
                      <a:rPr lang="en-US" altLang="ja-JP" b="0" i="1" smtClean="0">
                        <a:latin typeface="Cambria Math" panose="02040503050406030204" pitchFamily="18" charset="0"/>
                      </a:rPr>
                      <m:t>=973</m:t>
                    </m:r>
                    <m:r>
                      <m:rPr>
                        <m:nor/>
                      </m:rPr>
                      <a:rPr lang="en-US" altLang="ja-JP" b="0" i="0" smtClean="0">
                        <a:latin typeface="Cambria Math" panose="02040503050406030204" pitchFamily="18" charset="0"/>
                      </a:rPr>
                      <m:t>MeV</m:t>
                    </m:r>
                  </m:oMath>
                </a14:m>
                <a:r>
                  <a:rPr lang="en-US" altLang="ja-JP" dirty="0"/>
                  <a:t> .</a:t>
                </a:r>
              </a:p>
              <a:p>
                <a:r>
                  <a:rPr kumimoji="1" lang="en-US" altLang="ja-JP" dirty="0"/>
                  <a:t>Onset density : </a:t>
                </a:r>
                <a14:m>
                  <m:oMath xmlns:m="http://schemas.openxmlformats.org/officeDocument/2006/math">
                    <m:sSub>
                      <m:sSubPr>
                        <m:ctrlPr>
                          <a:rPr kumimoji="1" lang="en-US" altLang="ja-JP" i="1" smtClean="0">
                            <a:latin typeface="Cambria Math" panose="02040503050406030204" pitchFamily="18" charset="0"/>
                            <a:ea typeface="Cambria Math" panose="02040503050406030204" pitchFamily="18" charset="0"/>
                          </a:rPr>
                        </m:ctrlPr>
                      </m:sSubPr>
                      <m:e>
                        <m:r>
                          <a:rPr kumimoji="1" lang="en-US" altLang="ja-JP" i="1" smtClean="0">
                            <a:latin typeface="Cambria Math" panose="02040503050406030204" pitchFamily="18" charset="0"/>
                            <a:ea typeface="Cambria Math" panose="02040503050406030204" pitchFamily="18" charset="0"/>
                          </a:rPr>
                          <m:t>𝜌</m:t>
                        </m:r>
                      </m:e>
                      <m:sub>
                        <m:r>
                          <a:rPr kumimoji="1" lang="en-US" altLang="ja-JP" b="0" i="1" smtClean="0">
                            <a:latin typeface="Cambria Math" panose="02040503050406030204" pitchFamily="18" charset="0"/>
                            <a:ea typeface="Cambria Math" panose="02040503050406030204" pitchFamily="18" charset="0"/>
                          </a:rPr>
                          <m:t>𝐵</m:t>
                        </m:r>
                      </m:sub>
                    </m:sSub>
                    <m:r>
                      <a:rPr kumimoji="1" lang="en-US" altLang="ja-JP" b="0" i="1" smtClean="0">
                        <a:latin typeface="Cambria Math" panose="02040503050406030204" pitchFamily="18" charset="0"/>
                        <a:ea typeface="Cambria Math" panose="02040503050406030204" pitchFamily="18" charset="0"/>
                      </a:rPr>
                      <m:t>=2.4</m:t>
                    </m:r>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𝜌</m:t>
                        </m:r>
                      </m:e>
                      <m:sub>
                        <m:r>
                          <a:rPr kumimoji="1" lang="en-US" altLang="ja-JP" b="0" i="1" smtClean="0">
                            <a:latin typeface="Cambria Math" panose="02040503050406030204" pitchFamily="18" charset="0"/>
                            <a:ea typeface="Cambria Math" panose="02040503050406030204" pitchFamily="18" charset="0"/>
                          </a:rPr>
                          <m:t>0</m:t>
                        </m:r>
                      </m:sub>
                    </m:sSub>
                  </m:oMath>
                </a14:m>
                <a:endParaRPr kumimoji="1" lang="ja-JP" altLang="en-US"/>
              </a:p>
            </p:txBody>
          </p:sp>
        </mc:Choice>
        <mc:Fallback xmlns="">
          <p:sp>
            <p:nvSpPr>
              <p:cNvPr id="3" name="コンテンツ プレースホルダー 2">
                <a:extLst>
                  <a:ext uri="{FF2B5EF4-FFF2-40B4-BE49-F238E27FC236}">
                    <a16:creationId xmlns:a16="http://schemas.microsoft.com/office/drawing/2014/main" id="{25F94FA3-6514-4944-BF7C-2BAF1484D2D5}"/>
                  </a:ext>
                </a:extLst>
              </p:cNvPr>
              <p:cNvSpPr>
                <a:spLocks noGrp="1" noRot="1" noChangeAspect="1" noMove="1" noResize="1" noEditPoints="1" noAdjustHandles="1" noChangeArrowheads="1" noChangeShapeType="1" noTextEdit="1"/>
              </p:cNvSpPr>
              <p:nvPr>
                <p:ph idx="1"/>
              </p:nvPr>
            </p:nvSpPr>
            <p:spPr>
              <a:xfrm>
                <a:off x="577110" y="3987072"/>
                <a:ext cx="8229600" cy="875784"/>
              </a:xfrm>
              <a:blipFill>
                <a:blip r:embed="rId3"/>
                <a:stretch>
                  <a:fillRect l="-1079" t="-14286" b="-12857"/>
                </a:stretch>
              </a:blipFill>
            </p:spPr>
            <p:txBody>
              <a:bodyPr/>
              <a:lstStyle/>
              <a:p>
                <a:r>
                  <a:rPr lang="ja-JP" altLang="en-US">
                    <a:noFill/>
                  </a:rPr>
                  <a:t> </a:t>
                </a:r>
              </a:p>
            </p:txBody>
          </p:sp>
        </mc:Fallback>
      </mc:AlternateContent>
      <p:sp>
        <p:nvSpPr>
          <p:cNvPr id="4" name="日付プレースホルダー 3">
            <a:extLst>
              <a:ext uri="{FF2B5EF4-FFF2-40B4-BE49-F238E27FC236}">
                <a16:creationId xmlns:a16="http://schemas.microsoft.com/office/drawing/2014/main" id="{121D64BC-264A-C142-A1D5-21B9494A19E4}"/>
              </a:ext>
            </a:extLst>
          </p:cNvPr>
          <p:cNvSpPr>
            <a:spLocks noGrp="1"/>
          </p:cNvSpPr>
          <p:nvPr>
            <p:ph type="dt" sz="half" idx="10"/>
          </p:nvPr>
        </p:nvSpPr>
        <p:spPr/>
        <p:txBody>
          <a:bodyPr/>
          <a:lstStyle/>
          <a:p>
            <a:fld id="{BB914D0E-DAE5-3843-B9DC-2C9F7B832DB4}" type="datetime1">
              <a:rPr kumimoji="1" lang="ja-JP" altLang="en-US" smtClean="0"/>
              <a:t>2018/9/12</a:t>
            </a:fld>
            <a:endParaRPr kumimoji="1" lang="ja-JP" altLang="en-US"/>
          </a:p>
        </p:txBody>
      </p:sp>
      <p:sp>
        <p:nvSpPr>
          <p:cNvPr id="5" name="フッター プレースホルダー 4">
            <a:extLst>
              <a:ext uri="{FF2B5EF4-FFF2-40B4-BE49-F238E27FC236}">
                <a16:creationId xmlns:a16="http://schemas.microsoft.com/office/drawing/2014/main" id="{4A0EADEE-FA30-394F-AE60-A986B63DF031}"/>
              </a:ext>
            </a:extLst>
          </p:cNvPr>
          <p:cNvSpPr>
            <a:spLocks noGrp="1"/>
          </p:cNvSpPr>
          <p:nvPr>
            <p:ph type="ftr" sz="quarter" idx="11"/>
          </p:nvPr>
        </p:nvSpPr>
        <p:spPr/>
        <p:txBody>
          <a:bodyPr/>
          <a:lstStyle/>
          <a:p>
            <a:r>
              <a:rPr kumimoji="1" lang="en-US" altLang="ja-JP"/>
              <a:t>NuSYM2018</a:t>
            </a:r>
            <a:endParaRPr kumimoji="1" lang="ja-JP" altLang="en-US" dirty="0"/>
          </a:p>
        </p:txBody>
      </p:sp>
      <p:sp>
        <p:nvSpPr>
          <p:cNvPr id="6" name="スライド番号プレースホルダー 5">
            <a:extLst>
              <a:ext uri="{FF2B5EF4-FFF2-40B4-BE49-F238E27FC236}">
                <a16:creationId xmlns:a16="http://schemas.microsoft.com/office/drawing/2014/main" id="{702F9E1B-6ED3-3546-839A-D12393D050A2}"/>
              </a:ext>
            </a:extLst>
          </p:cNvPr>
          <p:cNvSpPr>
            <a:spLocks noGrp="1"/>
          </p:cNvSpPr>
          <p:nvPr>
            <p:ph type="sldNum" sz="quarter" idx="12"/>
          </p:nvPr>
        </p:nvSpPr>
        <p:spPr/>
        <p:txBody>
          <a:bodyPr/>
          <a:lstStyle/>
          <a:p>
            <a:fld id="{D2D8002D-B5B0-4BAC-B1F6-782DDCCE6D9C}" type="slidenum">
              <a:rPr kumimoji="1" lang="ja-JP" altLang="en-US" smtClean="0"/>
              <a:t>16</a:t>
            </a:fld>
            <a:endParaRPr kumimoji="1" lang="ja-JP" altLang="en-US"/>
          </a:p>
        </p:txBody>
      </p:sp>
      <p:sp>
        <p:nvSpPr>
          <p:cNvPr id="7" name="コンテンツ プレースホルダー 2">
            <a:extLst>
              <a:ext uri="{FF2B5EF4-FFF2-40B4-BE49-F238E27FC236}">
                <a16:creationId xmlns:a16="http://schemas.microsoft.com/office/drawing/2014/main" id="{F0472C12-EDA6-1247-97A2-E39C46F698C1}"/>
              </a:ext>
            </a:extLst>
          </p:cNvPr>
          <p:cNvSpPr txBox="1">
            <a:spLocks/>
          </p:cNvSpPr>
          <p:nvPr/>
        </p:nvSpPr>
        <p:spPr>
          <a:xfrm>
            <a:off x="4499992" y="764704"/>
            <a:ext cx="4317374" cy="377497"/>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dirty="0" err="1"/>
              <a:t>A.Heinz</a:t>
            </a:r>
            <a:r>
              <a:rPr lang="en-US" altLang="ja-JP" dirty="0"/>
              <a:t>, </a:t>
            </a:r>
            <a:r>
              <a:rPr lang="en-US" altLang="ja-JP" dirty="0" err="1"/>
              <a:t>F.Giacosa</a:t>
            </a:r>
            <a:r>
              <a:rPr lang="en-US" altLang="ja-JP" dirty="0"/>
              <a:t>, </a:t>
            </a:r>
            <a:r>
              <a:rPr lang="en-US" altLang="ja-JP" dirty="0" err="1"/>
              <a:t>D.H.Rischke</a:t>
            </a:r>
            <a:r>
              <a:rPr lang="en-US" altLang="ja-JP" dirty="0"/>
              <a:t>, NPA933, 34 (2015)</a:t>
            </a:r>
            <a:endParaRPr lang="ja-JP" altLang="en-US"/>
          </a:p>
        </p:txBody>
      </p:sp>
      <mc:AlternateContent xmlns:mc="http://schemas.openxmlformats.org/markup-compatibility/2006" xmlns:a14="http://schemas.microsoft.com/office/drawing/2010/main">
        <mc:Choice Requires="a14">
          <p:sp>
            <p:nvSpPr>
              <p:cNvPr id="8" name="コンテンツ プレースホルダー 2">
                <a:extLst>
                  <a:ext uri="{FF2B5EF4-FFF2-40B4-BE49-F238E27FC236}">
                    <a16:creationId xmlns:a16="http://schemas.microsoft.com/office/drawing/2014/main" id="{3492DFF1-7C04-FB4F-98D9-43681ED0D221}"/>
                  </a:ext>
                </a:extLst>
              </p:cNvPr>
              <p:cNvSpPr txBox="1">
                <a:spLocks/>
              </p:cNvSpPr>
              <p:nvPr/>
            </p:nvSpPr>
            <p:spPr>
              <a:xfrm>
                <a:off x="385192" y="1054469"/>
                <a:ext cx="8229600" cy="8772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14:m>
                  <m:oMathPara xmlns:m="http://schemas.openxmlformats.org/officeDocument/2006/math">
                    <m:oMathParaPr>
                      <m:jc m:val="centerGroup"/>
                    </m:oMathParaPr>
                    <m:oMath xmlns:m="http://schemas.openxmlformats.org/officeDocument/2006/math">
                      <m:d>
                        <m:dPr>
                          <m:begChr m:val="⟨"/>
                          <m:endChr m:val="⟩"/>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dPr>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𝑀</m:t>
                          </m:r>
                        </m:e>
                      </m:d>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m:t>
                      </m:r>
                      <m:acc>
                        <m:accPr>
                          <m:chr m:val="̅"/>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accPr>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𝜎</m:t>
                          </m:r>
                        </m:e>
                      </m:acc>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m:t>
                      </m:r>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𝑖</m:t>
                      </m:r>
                      <m:sSub>
                        <m:sSub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sSubPr>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𝜏</m:t>
                          </m:r>
                        </m:e>
                        <m:sub>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3</m:t>
                          </m:r>
                        </m:sub>
                      </m:sSub>
                      <m:sSub>
                        <m:sSub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sSubPr>
                        <m:e>
                          <m:acc>
                            <m:accPr>
                              <m:chr m:val="̅"/>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𝜋</m:t>
                              </m:r>
                            </m:e>
                          </m:acc>
                        </m:e>
                        <m:sub>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3</m:t>
                          </m:r>
                        </m:sub>
                      </m:sSub>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m:t>
                      </m:r>
                      <m:sSub>
                        <m:sSubPr>
                          <m:ctrlPr>
                            <a:rPr kumimoji="1" lang="en-US" altLang="ja-JP" sz="3200" b="0" i="1" u="none" strike="noStrike" kern="1200" cap="none" spc="0" normalizeH="0" baseline="0" noProof="0" smtClean="0">
                              <a:ln>
                                <a:noFill/>
                              </a:ln>
                              <a:solidFill>
                                <a:srgbClr val="0000FF"/>
                              </a:solidFill>
                              <a:effectLst/>
                              <a:uLnTx/>
                              <a:uFillTx/>
                              <a:latin typeface="Cambria Math" panose="02040503050406030204" pitchFamily="18" charset="0"/>
                              <a:ea typeface="ＭＳ Ｐゴシック" panose="020B0600070205080204" pitchFamily="34" charset="-128"/>
                              <a:cs typeface="+mn-cs"/>
                            </a:rPr>
                          </m:ctrlPr>
                        </m:sSubPr>
                        <m:e>
                          <m:r>
                            <a:rPr kumimoji="1" lang="en-US" altLang="ja-JP" sz="3200" b="0" i="1" u="none" strike="noStrike" kern="1200" cap="none" spc="0" normalizeH="0" baseline="0" noProof="0" smtClean="0">
                              <a:ln>
                                <a:noFill/>
                              </a:ln>
                              <a:solidFill>
                                <a:srgbClr val="0000FF"/>
                              </a:solidFill>
                              <a:effectLst/>
                              <a:uLnTx/>
                              <a:uFillTx/>
                              <a:latin typeface="Cambria Math" panose="02040503050406030204" pitchFamily="18" charset="0"/>
                              <a:ea typeface="Cambria Math" panose="02040503050406030204" pitchFamily="18" charset="0"/>
                            </a:rPr>
                            <m:t>𝜎</m:t>
                          </m:r>
                        </m:e>
                        <m:sub>
                          <m:r>
                            <a:rPr kumimoji="1" lang="en-US" altLang="ja-JP" sz="3200" b="0" i="1" u="none" strike="noStrike" kern="1200" cap="none" spc="0" normalizeH="0" baseline="0" noProof="0" smtClean="0">
                              <a:ln>
                                <a:noFill/>
                              </a:ln>
                              <a:solidFill>
                                <a:srgbClr val="0000FF"/>
                              </a:solidFill>
                              <a:effectLst/>
                              <a:uLnTx/>
                              <a:uFillTx/>
                              <a:latin typeface="Cambria Math" panose="02040503050406030204" pitchFamily="18" charset="0"/>
                              <a:ea typeface="ＭＳ Ｐゴシック" panose="020B0600070205080204" pitchFamily="34" charset="-128"/>
                              <a:cs typeface="+mn-cs"/>
                            </a:rPr>
                            <m:t>0</m:t>
                          </m:r>
                        </m:sub>
                      </m:sSub>
                      <m:d>
                        <m:d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dPr>
                        <m:e>
                          <m:func>
                            <m:func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funcPr>
                            <m:fName>
                              <m:r>
                                <m:rPr>
                                  <m:sty m:val="p"/>
                                </m:rPr>
                                <a:rPr kumimoji="1" lang="en-US" altLang="ja-JP" sz="3200" b="0" i="0"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cos</m:t>
                              </m:r>
                            </m:fName>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2</m:t>
                              </m:r>
                              <m:r>
                                <a:rPr kumimoji="1" lang="en-US" altLang="ja-JP" sz="3200" b="0" i="1" u="none" strike="noStrike" kern="1200" cap="none" spc="0" normalizeH="0" baseline="0" noProof="0" smtClean="0">
                                  <a:ln>
                                    <a:noFill/>
                                  </a:ln>
                                  <a:solidFill>
                                    <a:srgbClr val="FF0000"/>
                                  </a:solidFill>
                                  <a:effectLst/>
                                  <a:uLnTx/>
                                  <a:uFillTx/>
                                  <a:latin typeface="Cambria Math" panose="02040503050406030204" pitchFamily="18" charset="0"/>
                                  <a:ea typeface="ＭＳ Ｐゴシック" panose="020B0600070205080204" pitchFamily="34" charset="-128"/>
                                  <a:cs typeface="+mn-cs"/>
                                </a:rPr>
                                <m:t>𝑓</m:t>
                              </m:r>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𝑧</m:t>
                              </m:r>
                            </m:e>
                          </m:func>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m:t>
                          </m:r>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𝑖</m:t>
                          </m:r>
                          <m:sSub>
                            <m:sSub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sSubPr>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𝜏</m:t>
                              </m:r>
                            </m:e>
                            <m:sub>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3</m:t>
                              </m:r>
                            </m:sub>
                          </m:sSub>
                          <m:func>
                            <m:func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funcPr>
                            <m:fName>
                              <m:r>
                                <m:rPr>
                                  <m:sty m:val="p"/>
                                </m:rPr>
                                <a:rPr kumimoji="1" lang="en-US" altLang="ja-JP" sz="3200" b="0" i="0"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sin</m:t>
                              </m:r>
                            </m:fName>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2</m:t>
                              </m:r>
                              <m:r>
                                <a:rPr kumimoji="1" lang="en-US" altLang="ja-JP" sz="3200" b="0" i="1" u="none" strike="noStrike" kern="1200" cap="none" spc="0" normalizeH="0" baseline="0" noProof="0" smtClean="0">
                                  <a:ln>
                                    <a:noFill/>
                                  </a:ln>
                                  <a:solidFill>
                                    <a:srgbClr val="FF0000"/>
                                  </a:solidFill>
                                  <a:effectLst/>
                                  <a:uLnTx/>
                                  <a:uFillTx/>
                                  <a:latin typeface="Cambria Math" panose="02040503050406030204" pitchFamily="18" charset="0"/>
                                  <a:ea typeface="ＭＳ Ｐゴシック" panose="020B0600070205080204" pitchFamily="34" charset="-128"/>
                                  <a:cs typeface="+mn-cs"/>
                                </a:rPr>
                                <m:t>𝑓</m:t>
                              </m:r>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𝑧</m:t>
                              </m:r>
                            </m:e>
                          </m:func>
                        </m:e>
                      </m:d>
                    </m:oMath>
                  </m:oMathPara>
                </a14:m>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mc:Choice>
        <mc:Fallback xmlns="">
          <p:sp>
            <p:nvSpPr>
              <p:cNvPr id="8" name="コンテンツ プレースホルダー 2">
                <a:extLst>
                  <a:ext uri="{FF2B5EF4-FFF2-40B4-BE49-F238E27FC236}">
                    <a16:creationId xmlns:a16="http://schemas.microsoft.com/office/drawing/2014/main" id="{3492DFF1-7C04-FB4F-98D9-43681ED0D221}"/>
                  </a:ext>
                </a:extLst>
              </p:cNvPr>
              <p:cNvSpPr txBox="1">
                <a:spLocks noRot="1" noChangeAspect="1" noMove="1" noResize="1" noEditPoints="1" noAdjustHandles="1" noChangeArrowheads="1" noChangeShapeType="1" noTextEdit="1"/>
              </p:cNvSpPr>
              <p:nvPr/>
            </p:nvSpPr>
            <p:spPr>
              <a:xfrm>
                <a:off x="385192" y="1054469"/>
                <a:ext cx="8229600" cy="877273"/>
              </a:xfrm>
              <a:prstGeom prst="rect">
                <a:avLst/>
              </a:prstGeom>
              <a:blipFill>
                <a:blip r:embed="rId4"/>
                <a:stretch>
                  <a:fillRect/>
                </a:stretch>
              </a:blipFill>
            </p:spPr>
            <p:txBody>
              <a:bodyPr/>
              <a:lstStyle/>
              <a:p>
                <a:r>
                  <a:rPr lang="ja-JP" altLang="en-US">
                    <a:noFill/>
                  </a:rPr>
                  <a:t> </a:t>
                </a:r>
              </a:p>
            </p:txBody>
          </p:sp>
        </mc:Fallback>
      </mc:AlternateContent>
      <p:grpSp>
        <p:nvGrpSpPr>
          <p:cNvPr id="15" name="グループ化 14">
            <a:extLst>
              <a:ext uri="{FF2B5EF4-FFF2-40B4-BE49-F238E27FC236}">
                <a16:creationId xmlns:a16="http://schemas.microsoft.com/office/drawing/2014/main" id="{FA352914-F962-5E4F-92A3-6BDCBAFDA7B6}"/>
              </a:ext>
            </a:extLst>
          </p:cNvPr>
          <p:cNvGrpSpPr/>
          <p:nvPr/>
        </p:nvGrpSpPr>
        <p:grpSpPr>
          <a:xfrm>
            <a:off x="297873" y="1412776"/>
            <a:ext cx="7658503" cy="2469351"/>
            <a:chOff x="251520" y="1412776"/>
            <a:chExt cx="7658503" cy="2469351"/>
          </a:xfrm>
        </p:grpSpPr>
        <p:pic>
          <p:nvPicPr>
            <p:cNvPr id="9" name="図 8">
              <a:extLst>
                <a:ext uri="{FF2B5EF4-FFF2-40B4-BE49-F238E27FC236}">
                  <a16:creationId xmlns:a16="http://schemas.microsoft.com/office/drawing/2014/main" id="{4167F98D-8737-CF43-A9B8-D929EA25CC0B}"/>
                </a:ext>
              </a:extLst>
            </p:cNvPr>
            <p:cNvPicPr>
              <a:picLocks noChangeAspect="1"/>
            </p:cNvPicPr>
            <p:nvPr/>
          </p:nvPicPr>
          <p:blipFill>
            <a:blip r:embed="rId5"/>
            <a:stretch>
              <a:fillRect/>
            </a:stretch>
          </p:blipFill>
          <p:spPr>
            <a:xfrm>
              <a:off x="251520" y="1709964"/>
              <a:ext cx="4076332" cy="2172163"/>
            </a:xfrm>
            <a:prstGeom prst="rect">
              <a:avLst/>
            </a:prstGeom>
          </p:spPr>
        </p:pic>
        <p:pic>
          <p:nvPicPr>
            <p:cNvPr id="10" name="図 9">
              <a:extLst>
                <a:ext uri="{FF2B5EF4-FFF2-40B4-BE49-F238E27FC236}">
                  <a16:creationId xmlns:a16="http://schemas.microsoft.com/office/drawing/2014/main" id="{AB064802-67BD-C14D-A424-0361358EB1A3}"/>
                </a:ext>
              </a:extLst>
            </p:cNvPr>
            <p:cNvPicPr>
              <a:picLocks noChangeAspect="1"/>
            </p:cNvPicPr>
            <p:nvPr/>
          </p:nvPicPr>
          <p:blipFill>
            <a:blip r:embed="rId6"/>
            <a:stretch>
              <a:fillRect/>
            </a:stretch>
          </p:blipFill>
          <p:spPr>
            <a:xfrm>
              <a:off x="4346684" y="1634286"/>
              <a:ext cx="3563339" cy="2247841"/>
            </a:xfrm>
            <a:prstGeom prst="rect">
              <a:avLst/>
            </a:prstGeom>
          </p:spPr>
        </p:pic>
        <p:sp>
          <p:nvSpPr>
            <p:cNvPr id="11" name="正方形/長方形 10">
              <a:extLst>
                <a:ext uri="{FF2B5EF4-FFF2-40B4-BE49-F238E27FC236}">
                  <a16:creationId xmlns:a16="http://schemas.microsoft.com/office/drawing/2014/main" id="{F4B9031D-1A16-D249-AA5C-48CE2E433146}"/>
                </a:ext>
              </a:extLst>
            </p:cNvPr>
            <p:cNvSpPr/>
            <p:nvPr/>
          </p:nvSpPr>
          <p:spPr>
            <a:xfrm>
              <a:off x="611560" y="3331884"/>
              <a:ext cx="1008112" cy="31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8D9B4B4E-E62E-2A43-AA96-4FBAEEC31AE7}"/>
                    </a:ext>
                  </a:extLst>
                </p:cNvPr>
                <p:cNvSpPr txBox="1"/>
                <p:nvPr/>
              </p:nvSpPr>
              <p:spPr>
                <a:xfrm>
                  <a:off x="251520" y="1412776"/>
                  <a:ext cx="4952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solidFill>
                                  <a:srgbClr val="0000FF"/>
                                </a:solidFill>
                                <a:latin typeface="Cambria Math" panose="02040503050406030204" pitchFamily="18" charset="0"/>
                              </a:rPr>
                            </m:ctrlPr>
                          </m:sSubPr>
                          <m:e>
                            <m:r>
                              <a:rPr kumimoji="1" lang="en-US" altLang="ja-JP" sz="2000" i="1" smtClean="0">
                                <a:solidFill>
                                  <a:srgbClr val="0000FF"/>
                                </a:solidFill>
                                <a:latin typeface="Cambria Math" panose="02040503050406030204" pitchFamily="18" charset="0"/>
                                <a:ea typeface="Cambria Math" panose="02040503050406030204" pitchFamily="18" charset="0"/>
                              </a:rPr>
                              <m:t>𝜎</m:t>
                            </m:r>
                          </m:e>
                          <m:sub>
                            <m:r>
                              <a:rPr kumimoji="1" lang="en-US" altLang="ja-JP" sz="2000" b="0" i="1" smtClean="0">
                                <a:solidFill>
                                  <a:srgbClr val="0000FF"/>
                                </a:solidFill>
                                <a:latin typeface="Cambria Math" panose="02040503050406030204" pitchFamily="18" charset="0"/>
                              </a:rPr>
                              <m:t>0</m:t>
                            </m:r>
                          </m:sub>
                        </m:sSub>
                      </m:oMath>
                    </m:oMathPara>
                  </a14:m>
                  <a:endParaRPr kumimoji="1" lang="ja-JP" altLang="en-US" sz="2000"/>
                </a:p>
              </p:txBody>
            </p:sp>
          </mc:Choice>
          <mc:Fallback xmlns="">
            <p:sp>
              <p:nvSpPr>
                <p:cNvPr id="12" name="テキスト ボックス 11">
                  <a:extLst>
                    <a:ext uri="{FF2B5EF4-FFF2-40B4-BE49-F238E27FC236}">
                      <a16:creationId xmlns:a16="http://schemas.microsoft.com/office/drawing/2014/main" id="{8D9B4B4E-E62E-2A43-AA96-4FBAEEC31AE7}"/>
                    </a:ext>
                  </a:extLst>
                </p:cNvPr>
                <p:cNvSpPr txBox="1">
                  <a:spLocks noRot="1" noChangeAspect="1" noMove="1" noResize="1" noEditPoints="1" noAdjustHandles="1" noChangeArrowheads="1" noChangeShapeType="1" noTextEdit="1"/>
                </p:cNvSpPr>
                <p:nvPr/>
              </p:nvSpPr>
              <p:spPr>
                <a:xfrm>
                  <a:off x="251520" y="1412776"/>
                  <a:ext cx="495200" cy="400110"/>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142FFBCF-0D34-E441-B9BE-FF310376EB09}"/>
                    </a:ext>
                  </a:extLst>
                </p:cNvPr>
                <p:cNvSpPr txBox="1"/>
                <p:nvPr/>
              </p:nvSpPr>
              <p:spPr>
                <a:xfrm>
                  <a:off x="4355976" y="1562410"/>
                  <a:ext cx="370934"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solidFill>
                              <a:srgbClr val="FF0000"/>
                            </a:solidFill>
                            <a:latin typeface="Cambria Math" panose="02040503050406030204" pitchFamily="18" charset="0"/>
                          </a:rPr>
                          <m:t>𝑓</m:t>
                        </m:r>
                      </m:oMath>
                    </m:oMathPara>
                  </a14:m>
                  <a:endParaRPr kumimoji="1" lang="ja-JP" altLang="en-US"/>
                </a:p>
              </p:txBody>
            </p:sp>
          </mc:Choice>
          <mc:Fallback xmlns="">
            <p:sp>
              <p:nvSpPr>
                <p:cNvPr id="13" name="テキスト ボックス 12">
                  <a:extLst>
                    <a:ext uri="{FF2B5EF4-FFF2-40B4-BE49-F238E27FC236}">
                      <a16:creationId xmlns:a16="http://schemas.microsoft.com/office/drawing/2014/main" id="{142FFBCF-0D34-E441-B9BE-FF310376EB09}"/>
                    </a:ext>
                  </a:extLst>
                </p:cNvPr>
                <p:cNvSpPr txBox="1">
                  <a:spLocks noRot="1" noChangeAspect="1" noMove="1" noResize="1" noEditPoints="1" noAdjustHandles="1" noChangeArrowheads="1" noChangeShapeType="1" noTextEdit="1"/>
                </p:cNvSpPr>
                <p:nvPr/>
              </p:nvSpPr>
              <p:spPr>
                <a:xfrm>
                  <a:off x="4355976" y="1562410"/>
                  <a:ext cx="370934" cy="369332"/>
                </a:xfrm>
                <a:prstGeom prst="rect">
                  <a:avLst/>
                </a:prstGeom>
                <a:blipFill>
                  <a:blip r:embed="rId8"/>
                  <a:stretch>
                    <a:fillRect b="-13333"/>
                  </a:stretch>
                </a:blipFill>
              </p:spPr>
              <p:txBody>
                <a:bodyPr/>
                <a:lstStyle/>
                <a:p>
                  <a:r>
                    <a:rPr lang="ja-JP" altLang="en-US">
                      <a:noFill/>
                    </a:rPr>
                    <a:t> </a:t>
                  </a:r>
                </a:p>
              </p:txBody>
            </p:sp>
          </mc:Fallback>
        </mc:AlternateContent>
        <p:sp>
          <p:nvSpPr>
            <p:cNvPr id="14" name="テキスト ボックス 13">
              <a:extLst>
                <a:ext uri="{FF2B5EF4-FFF2-40B4-BE49-F238E27FC236}">
                  <a16:creationId xmlns:a16="http://schemas.microsoft.com/office/drawing/2014/main" id="{54867C01-6917-9042-8A4A-AD929DEA32A9}"/>
                </a:ext>
              </a:extLst>
            </p:cNvPr>
            <p:cNvSpPr txBox="1"/>
            <p:nvPr/>
          </p:nvSpPr>
          <p:spPr>
            <a:xfrm>
              <a:off x="2156622" y="2708920"/>
              <a:ext cx="797013" cy="369332"/>
            </a:xfrm>
            <a:prstGeom prst="rect">
              <a:avLst/>
            </a:prstGeom>
            <a:solidFill>
              <a:schemeClr val="bg1"/>
            </a:solidFill>
          </p:spPr>
          <p:txBody>
            <a:bodyPr wrap="none" rtlCol="0">
              <a:spAutoFit/>
            </a:bodyPr>
            <a:lstStyle/>
            <a:p>
              <a:r>
                <a:rPr kumimoji="1" lang="en-US" altLang="ja-JP" dirty="0">
                  <a:solidFill>
                    <a:srgbClr val="FF0000"/>
                  </a:solidFill>
                </a:rPr>
                <a:t>DCDW</a:t>
              </a:r>
              <a:endParaRPr kumimoji="1" lang="ja-JP" altLang="en-US">
                <a:solidFill>
                  <a:srgbClr val="FF0000"/>
                </a:solidFill>
              </a:endParaRPr>
            </a:p>
          </p:txBody>
        </p:sp>
      </p:grpSp>
      <p:sp>
        <p:nvSpPr>
          <p:cNvPr id="16" name="コンテンツ プレースホルダー 2">
            <a:extLst>
              <a:ext uri="{FF2B5EF4-FFF2-40B4-BE49-F238E27FC236}">
                <a16:creationId xmlns:a16="http://schemas.microsoft.com/office/drawing/2014/main" id="{5B0DB9BF-22AF-304E-B9C2-7E25C0F5BBE8}"/>
              </a:ext>
            </a:extLst>
          </p:cNvPr>
          <p:cNvSpPr txBox="1">
            <a:spLocks/>
          </p:cNvSpPr>
          <p:nvPr/>
        </p:nvSpPr>
        <p:spPr>
          <a:xfrm>
            <a:off x="545473" y="5168559"/>
            <a:ext cx="8229600" cy="882088"/>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dirty="0"/>
              <a:t>Note: This may be related to half-</a:t>
            </a:r>
            <a:r>
              <a:rPr lang="en-US" altLang="ja-JP" dirty="0" err="1"/>
              <a:t>Skyrmion</a:t>
            </a:r>
            <a:r>
              <a:rPr lang="en-US" altLang="ja-JP" dirty="0"/>
              <a:t> phase.</a:t>
            </a:r>
          </a:p>
          <a:p>
            <a:pPr marL="0" indent="0">
              <a:buNone/>
            </a:pPr>
            <a:r>
              <a:rPr lang="en-US" altLang="ja-JP" dirty="0"/>
              <a:t>	</a:t>
            </a:r>
            <a:r>
              <a:rPr lang="en-US" altLang="ja-JP" dirty="0" err="1"/>
              <a:t>M.Harada</a:t>
            </a:r>
            <a:r>
              <a:rPr lang="en-US" altLang="ja-JP" dirty="0"/>
              <a:t>, </a:t>
            </a:r>
            <a:r>
              <a:rPr lang="en-US" altLang="ja-JP" dirty="0" err="1"/>
              <a:t>H.K.Lee</a:t>
            </a:r>
            <a:r>
              <a:rPr lang="en-US" altLang="ja-JP" dirty="0"/>
              <a:t>, </a:t>
            </a:r>
            <a:r>
              <a:rPr lang="en-US" altLang="ja-JP" dirty="0" err="1"/>
              <a:t>Y.L.Ma</a:t>
            </a:r>
            <a:r>
              <a:rPr lang="en-US" altLang="ja-JP" dirty="0"/>
              <a:t>, </a:t>
            </a:r>
            <a:r>
              <a:rPr lang="en-US" altLang="ja-JP" dirty="0" err="1"/>
              <a:t>M.Rho</a:t>
            </a:r>
            <a:r>
              <a:rPr lang="en-US" altLang="ja-JP" dirty="0"/>
              <a:t>, PRD91, 096011 (2015)</a:t>
            </a:r>
          </a:p>
        </p:txBody>
      </p:sp>
    </p:spTree>
    <p:extLst>
      <p:ext uri="{BB962C8B-B14F-4D97-AF65-F5344CB8AC3E}">
        <p14:creationId xmlns:p14="http://schemas.microsoft.com/office/powerpoint/2010/main" val="729914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E0C38A-0BE0-EA4E-B796-56037092058A}"/>
              </a:ext>
            </a:extLst>
          </p:cNvPr>
          <p:cNvSpPr>
            <a:spLocks noGrp="1"/>
          </p:cNvSpPr>
          <p:nvPr>
            <p:ph type="title"/>
          </p:nvPr>
        </p:nvSpPr>
        <p:spPr>
          <a:xfrm>
            <a:off x="457200" y="116458"/>
            <a:ext cx="8229600" cy="634082"/>
          </a:xfrm>
        </p:spPr>
        <p:txBody>
          <a:bodyPr>
            <a:normAutofit fontScale="90000"/>
          </a:bodyPr>
          <a:lstStyle/>
          <a:p>
            <a:r>
              <a:rPr kumimoji="1" lang="en-US" altLang="ja-JP" dirty="0"/>
              <a:t>shifted DCDW (</a:t>
            </a:r>
            <a:r>
              <a:rPr kumimoji="1" lang="en-US" altLang="ja-JP" dirty="0" err="1"/>
              <a:t>sDCDW</a:t>
            </a:r>
            <a:r>
              <a:rPr kumimoji="1" lang="en-US" altLang="ja-JP" dirty="0"/>
              <a:t>)</a:t>
            </a:r>
            <a:endParaRPr kumimoji="1" lang="ja-JP" altLang="en-US"/>
          </a:p>
        </p:txBody>
      </p:sp>
      <p:sp>
        <p:nvSpPr>
          <p:cNvPr id="4" name="日付プレースホルダー 3">
            <a:extLst>
              <a:ext uri="{FF2B5EF4-FFF2-40B4-BE49-F238E27FC236}">
                <a16:creationId xmlns:a16="http://schemas.microsoft.com/office/drawing/2014/main" id="{4F131E87-9733-4A49-A1B4-461DE862EE4A}"/>
              </a:ext>
            </a:extLst>
          </p:cNvPr>
          <p:cNvSpPr>
            <a:spLocks noGrp="1"/>
          </p:cNvSpPr>
          <p:nvPr>
            <p:ph type="dt" sz="half" idx="10"/>
          </p:nvPr>
        </p:nvSpPr>
        <p:spPr/>
        <p:txBody>
          <a:bodyPr/>
          <a:lstStyle/>
          <a:p>
            <a:fld id="{47804A06-FEDC-7F4D-BB61-A90F12B0C0D7}"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ー 4">
            <a:extLst>
              <a:ext uri="{FF2B5EF4-FFF2-40B4-BE49-F238E27FC236}">
                <a16:creationId xmlns:a16="http://schemas.microsoft.com/office/drawing/2014/main" id="{4EB1C86E-6613-0446-857A-6679D2DFC02B}"/>
              </a:ext>
            </a:extLst>
          </p:cNvPr>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ー 5">
            <a:extLst>
              <a:ext uri="{FF2B5EF4-FFF2-40B4-BE49-F238E27FC236}">
                <a16:creationId xmlns:a16="http://schemas.microsoft.com/office/drawing/2014/main" id="{2985E82D-A572-C84E-A3B4-048ECE48D902}"/>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17</a:t>
            </a:fld>
            <a:endParaRPr lang="ja-JP" altLang="en-US">
              <a:solidFill>
                <a:prstClr val="black">
                  <a:tint val="75000"/>
                </a:prstClr>
              </a:solidFill>
              <a:latin typeface="Calibri"/>
              <a:ea typeface="ＭＳ Ｐゴシック"/>
            </a:endParaRPr>
          </a:p>
        </p:txBody>
      </p:sp>
      <p:sp>
        <p:nvSpPr>
          <p:cNvPr id="7" name="コンテンツ プレースホルダー 2">
            <a:extLst>
              <a:ext uri="{FF2B5EF4-FFF2-40B4-BE49-F238E27FC236}">
                <a16:creationId xmlns:a16="http://schemas.microsoft.com/office/drawing/2014/main" id="{43986A44-7544-D748-9FF9-BE6E9564AE2A}"/>
              </a:ext>
            </a:extLst>
          </p:cNvPr>
          <p:cNvSpPr txBox="1">
            <a:spLocks/>
          </p:cNvSpPr>
          <p:nvPr/>
        </p:nvSpPr>
        <p:spPr>
          <a:xfrm>
            <a:off x="2915816" y="750541"/>
            <a:ext cx="5901550" cy="432048"/>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dirty="0" err="1"/>
              <a:t>Y.Takeda</a:t>
            </a:r>
            <a:r>
              <a:rPr lang="en-US" altLang="ja-JP" dirty="0"/>
              <a:t>, </a:t>
            </a:r>
            <a:r>
              <a:rPr lang="en-US" altLang="ja-JP" dirty="0" err="1"/>
              <a:t>H.Abuki</a:t>
            </a:r>
            <a:r>
              <a:rPr lang="en-US" altLang="ja-JP" dirty="0"/>
              <a:t>, </a:t>
            </a:r>
            <a:r>
              <a:rPr lang="en-US" altLang="ja-JP" dirty="0" err="1"/>
              <a:t>M.Harada</a:t>
            </a:r>
            <a:r>
              <a:rPr lang="en-US" altLang="ja-JP" dirty="0"/>
              <a:t>, PRD97, 094032 (2018)</a:t>
            </a:r>
            <a:endParaRPr lang="ja-JP" altLang="en-US"/>
          </a:p>
        </p:txBody>
      </p:sp>
      <mc:AlternateContent xmlns:mc="http://schemas.openxmlformats.org/markup-compatibility/2006" xmlns:a14="http://schemas.microsoft.com/office/drawing/2010/main">
        <mc:Choice Requires="a14">
          <p:sp>
            <p:nvSpPr>
              <p:cNvPr id="8" name="コンテンツ プレースホルダー 2">
                <a:extLst>
                  <a:ext uri="{FF2B5EF4-FFF2-40B4-BE49-F238E27FC236}">
                    <a16:creationId xmlns:a16="http://schemas.microsoft.com/office/drawing/2014/main" id="{DEC559E0-A03F-C84E-807E-2E8BA8FC89C0}"/>
                  </a:ext>
                </a:extLst>
              </p:cNvPr>
              <p:cNvSpPr txBox="1">
                <a:spLocks/>
              </p:cNvSpPr>
              <p:nvPr/>
            </p:nvSpPr>
            <p:spPr>
              <a:xfrm>
                <a:off x="251520" y="1196752"/>
                <a:ext cx="7200800" cy="13790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14:m>
                  <m:oMathPara xmlns:m="http://schemas.openxmlformats.org/officeDocument/2006/math">
                    <m:oMathParaPr>
                      <m:jc m:val="left"/>
                    </m:oMathParaPr>
                    <m:oMath xmlns:m="http://schemas.openxmlformats.org/officeDocument/2006/math">
                      <m:d>
                        <m:dPr>
                          <m:begChr m:val="⟨"/>
                          <m:endChr m:val="⟩"/>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dPr>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𝑀</m:t>
                          </m:r>
                        </m:e>
                      </m:d>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m:t>
                      </m:r>
                      <m:sSub>
                        <m:sSubPr>
                          <m:ctrlPr>
                            <a:rPr kumimoji="1" lang="en-US" altLang="ja-JP" sz="3200" b="0" i="1" u="none" strike="noStrike" kern="1200" cap="none" spc="0" normalizeH="0" baseline="0" noProof="0" smtClean="0">
                              <a:ln>
                                <a:noFill/>
                              </a:ln>
                              <a:solidFill>
                                <a:srgbClr val="0000FF"/>
                              </a:solidFill>
                              <a:effectLst/>
                              <a:uLnTx/>
                              <a:uFillTx/>
                              <a:latin typeface="Cambria Math" panose="02040503050406030204" pitchFamily="18" charset="0"/>
                              <a:ea typeface="ＭＳ Ｐゴシック" panose="020B0600070205080204" pitchFamily="34" charset="-128"/>
                              <a:cs typeface="+mn-cs"/>
                            </a:rPr>
                          </m:ctrlPr>
                        </m:sSubPr>
                        <m:e>
                          <m:r>
                            <a:rPr kumimoji="1" lang="en-US" altLang="ja-JP"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𝛿𝜎</m:t>
                          </m:r>
                          <m:r>
                            <a:rPr kumimoji="1" lang="en-US" altLang="ja-JP"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m:t>
                          </m:r>
                          <m:r>
                            <a:rPr kumimoji="1" lang="en-US" altLang="ja-JP" sz="3200" b="0" i="1" u="none" strike="noStrike" kern="1200" cap="none" spc="0" normalizeH="0" baseline="0" noProof="0" smtClean="0">
                              <a:ln>
                                <a:noFill/>
                              </a:ln>
                              <a:solidFill>
                                <a:srgbClr val="0000FF"/>
                              </a:solidFill>
                              <a:effectLst/>
                              <a:uLnTx/>
                              <a:uFillTx/>
                              <a:latin typeface="Cambria Math" panose="02040503050406030204" pitchFamily="18" charset="0"/>
                              <a:ea typeface="Cambria Math" panose="02040503050406030204" pitchFamily="18" charset="0"/>
                            </a:rPr>
                            <m:t>𝜎</m:t>
                          </m:r>
                        </m:e>
                        <m:sub>
                          <m:r>
                            <a:rPr kumimoji="1" lang="en-US" altLang="ja-JP" sz="3200" b="0" i="1" u="none" strike="noStrike" kern="1200" cap="none" spc="0" normalizeH="0" baseline="0" noProof="0" smtClean="0">
                              <a:ln>
                                <a:noFill/>
                              </a:ln>
                              <a:solidFill>
                                <a:srgbClr val="0000FF"/>
                              </a:solidFill>
                              <a:effectLst/>
                              <a:uLnTx/>
                              <a:uFillTx/>
                              <a:latin typeface="Cambria Math" panose="02040503050406030204" pitchFamily="18" charset="0"/>
                              <a:ea typeface="ＭＳ Ｐゴシック" panose="020B0600070205080204" pitchFamily="34" charset="-128"/>
                              <a:cs typeface="+mn-cs"/>
                            </a:rPr>
                            <m:t>0</m:t>
                          </m:r>
                        </m:sub>
                      </m:sSub>
                      <m:d>
                        <m:d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dPr>
                        <m:e>
                          <m:func>
                            <m:func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funcPr>
                            <m:fName>
                              <m:r>
                                <m:rPr>
                                  <m:sty m:val="p"/>
                                </m:rPr>
                                <a:rPr kumimoji="1" lang="en-US" altLang="ja-JP" sz="3200" b="0" i="0"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cos</m:t>
                              </m:r>
                            </m:fName>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2</m:t>
                              </m:r>
                              <m:r>
                                <a:rPr kumimoji="1" lang="en-US" altLang="ja-JP" sz="3200" b="0" i="1" u="none" strike="noStrike" kern="1200" cap="none" spc="0" normalizeH="0" baseline="0" noProof="0" smtClean="0">
                                  <a:ln>
                                    <a:noFill/>
                                  </a:ln>
                                  <a:solidFill>
                                    <a:srgbClr val="FF0000"/>
                                  </a:solidFill>
                                  <a:effectLst/>
                                  <a:uLnTx/>
                                  <a:uFillTx/>
                                  <a:latin typeface="Cambria Math" panose="02040503050406030204" pitchFamily="18" charset="0"/>
                                  <a:ea typeface="ＭＳ Ｐゴシック" panose="020B0600070205080204" pitchFamily="34" charset="-128"/>
                                  <a:cs typeface="+mn-cs"/>
                                </a:rPr>
                                <m:t>𝑓</m:t>
                              </m:r>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𝑧</m:t>
                              </m:r>
                            </m:e>
                          </m:func>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m:t>
                          </m:r>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𝑖</m:t>
                          </m:r>
                          <m:sSub>
                            <m:sSub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sSubPr>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𝜏</m:t>
                              </m:r>
                            </m:e>
                            <m:sub>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3</m:t>
                              </m:r>
                            </m:sub>
                          </m:sSub>
                          <m:func>
                            <m:func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funcPr>
                            <m:fName>
                              <m:r>
                                <m:rPr>
                                  <m:sty m:val="p"/>
                                </m:rPr>
                                <a:rPr kumimoji="1" lang="en-US" altLang="ja-JP" sz="3200" b="0" i="0"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sin</m:t>
                              </m:r>
                            </m:fName>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2</m:t>
                              </m:r>
                              <m:r>
                                <a:rPr kumimoji="1" lang="en-US" altLang="ja-JP" sz="3200" b="0" i="1" u="none" strike="noStrike" kern="1200" cap="none" spc="0" normalizeH="0" baseline="0" noProof="0" smtClean="0">
                                  <a:ln>
                                    <a:noFill/>
                                  </a:ln>
                                  <a:solidFill>
                                    <a:srgbClr val="FF0000"/>
                                  </a:solidFill>
                                  <a:effectLst/>
                                  <a:uLnTx/>
                                  <a:uFillTx/>
                                  <a:latin typeface="Cambria Math" panose="02040503050406030204" pitchFamily="18" charset="0"/>
                                  <a:ea typeface="ＭＳ Ｐゴシック" panose="020B0600070205080204" pitchFamily="34" charset="-128"/>
                                  <a:cs typeface="+mn-cs"/>
                                </a:rPr>
                                <m:t>𝑓</m:t>
                              </m:r>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t>𝑧</m:t>
                              </m:r>
                            </m:e>
                          </m:func>
                        </m:e>
                      </m:d>
                    </m:oMath>
                  </m:oMathPara>
                </a14:m>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lvl="0" indent="0">
                  <a:buNone/>
                  <a:defRPr/>
                </a:pPr>
                <a:r>
                  <a:rPr lang="en-US" altLang="ja-JP" dirty="0">
                    <a:solidFill>
                      <a:prstClr val="black"/>
                    </a:solidFill>
                    <a:latin typeface="Calibri"/>
                    <a:ea typeface="ＭＳ Ｐゴシック" panose="020B0600070205080204" pitchFamily="34" charset="-128"/>
                  </a:rPr>
                  <a:t>	note: </a:t>
                </a:r>
                <a14:m>
                  <m:oMath xmlns:m="http://schemas.openxmlformats.org/officeDocument/2006/math">
                    <m:nary>
                      <m:naryPr>
                        <m:limLoc m:val="undOvr"/>
                        <m:subHide m:val="on"/>
                        <m:supHide m:val="on"/>
                        <m:ctrlPr>
                          <a:rPr lang="en-US" altLang="ja-JP" i="1" smtClean="0">
                            <a:solidFill>
                              <a:prstClr val="black"/>
                            </a:solidFill>
                            <a:latin typeface="Cambria Math" panose="02040503050406030204" pitchFamily="18" charset="0"/>
                            <a:ea typeface="ＭＳ Ｐゴシック" panose="020B0600070205080204" pitchFamily="34" charset="-128"/>
                          </a:rPr>
                        </m:ctrlPr>
                      </m:naryPr>
                      <m:sub/>
                      <m:sup/>
                      <m:e>
                        <m:sSup>
                          <m:sSupPr>
                            <m:ctrlPr>
                              <a:rPr lang="en-US" altLang="ja-JP" i="1" smtClean="0">
                                <a:solidFill>
                                  <a:prstClr val="black"/>
                                </a:solidFill>
                                <a:latin typeface="Cambria Math" panose="02040503050406030204" pitchFamily="18" charset="0"/>
                                <a:ea typeface="ＭＳ Ｐゴシック" panose="020B0600070205080204" pitchFamily="34" charset="-128"/>
                              </a:rPr>
                            </m:ctrlPr>
                          </m:sSupPr>
                          <m:e>
                            <m:r>
                              <a:rPr lang="en-US" altLang="ja-JP" b="0" i="1" smtClean="0">
                                <a:solidFill>
                                  <a:prstClr val="black"/>
                                </a:solidFill>
                                <a:latin typeface="Cambria Math" panose="02040503050406030204" pitchFamily="18" charset="0"/>
                                <a:ea typeface="ＭＳ Ｐゴシック" panose="020B0600070205080204" pitchFamily="34" charset="-128"/>
                              </a:rPr>
                              <m:t>𝑑</m:t>
                            </m:r>
                          </m:e>
                          <m:sup>
                            <m:r>
                              <a:rPr lang="en-US" altLang="ja-JP" b="0" i="1" smtClean="0">
                                <a:solidFill>
                                  <a:prstClr val="black"/>
                                </a:solidFill>
                                <a:latin typeface="Cambria Math" panose="02040503050406030204" pitchFamily="18" charset="0"/>
                                <a:ea typeface="ＭＳ Ｐゴシック" panose="020B0600070205080204" pitchFamily="34" charset="-128"/>
                              </a:rPr>
                              <m:t>3</m:t>
                            </m:r>
                          </m:sup>
                        </m:sSup>
                        <m:r>
                          <a:rPr lang="en-US" altLang="ja-JP" b="0" i="1" smtClean="0">
                            <a:solidFill>
                              <a:prstClr val="black"/>
                            </a:solidFill>
                            <a:latin typeface="Cambria Math" panose="02040503050406030204" pitchFamily="18" charset="0"/>
                            <a:ea typeface="ＭＳ Ｐゴシック" panose="020B0600070205080204" pitchFamily="34" charset="-128"/>
                          </a:rPr>
                          <m:t>𝑥</m:t>
                        </m:r>
                        <m:r>
                          <a:rPr lang="en-US" altLang="ja-JP" b="0" i="1" smtClean="0">
                            <a:solidFill>
                              <a:prstClr val="black"/>
                            </a:solidFill>
                            <a:latin typeface="Cambria Math" panose="02040503050406030204" pitchFamily="18" charset="0"/>
                            <a:ea typeface="ＭＳ Ｐゴシック" panose="020B0600070205080204" pitchFamily="34" charset="-128"/>
                          </a:rPr>
                          <m:t> </m:t>
                        </m:r>
                        <m:d>
                          <m:dPr>
                            <m:begChr m:val="⟨"/>
                            <m:endChr m:val="⟩"/>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𝑀</m:t>
                            </m:r>
                          </m:e>
                        </m:d>
                        <m:r>
                          <a:rPr lang="en-US" altLang="ja-JP" i="1">
                            <a:solidFill>
                              <a:prstClr val="black"/>
                            </a:solidFill>
                            <a:latin typeface="Cambria Math" panose="02040503050406030204" pitchFamily="18" charset="0"/>
                          </a:rPr>
                          <m:t>=</m:t>
                        </m:r>
                      </m:e>
                    </m:nary>
                  </m:oMath>
                </a14:m>
                <a:r>
                  <a:rPr lang="en-US" altLang="ja-JP" dirty="0">
                    <a:solidFill>
                      <a:srgbClr val="FF0000"/>
                    </a:solidFill>
                    <a:ea typeface="Cambria Math" panose="02040503050406030204" pitchFamily="18" charset="0"/>
                  </a:rPr>
                  <a:t> </a:t>
                </a:r>
                <a14:m>
                  <m:oMath xmlns:m="http://schemas.openxmlformats.org/officeDocument/2006/math">
                    <m:r>
                      <a:rPr lang="en-US" altLang="ja-JP" i="1">
                        <a:solidFill>
                          <a:srgbClr val="FF0000"/>
                        </a:solidFill>
                        <a:latin typeface="Cambria Math" panose="02040503050406030204" pitchFamily="18" charset="0"/>
                        <a:ea typeface="Cambria Math" panose="02040503050406030204" pitchFamily="18" charset="0"/>
                      </a:rPr>
                      <m:t>𝛿𝜎</m:t>
                    </m:r>
                  </m:oMath>
                </a14:m>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mc:Choice>
        <mc:Fallback xmlns="">
          <p:sp>
            <p:nvSpPr>
              <p:cNvPr id="8" name="コンテンツ プレースホルダー 2">
                <a:extLst>
                  <a:ext uri="{FF2B5EF4-FFF2-40B4-BE49-F238E27FC236}">
                    <a16:creationId xmlns:a16="http://schemas.microsoft.com/office/drawing/2014/main" id="{DEC559E0-A03F-C84E-807E-2E8BA8FC89C0}"/>
                  </a:ext>
                </a:extLst>
              </p:cNvPr>
              <p:cNvSpPr txBox="1">
                <a:spLocks noRot="1" noChangeAspect="1" noMove="1" noResize="1" noEditPoints="1" noAdjustHandles="1" noChangeArrowheads="1" noChangeShapeType="1" noTextEdit="1"/>
              </p:cNvSpPr>
              <p:nvPr/>
            </p:nvSpPr>
            <p:spPr>
              <a:xfrm>
                <a:off x="251520" y="1196752"/>
                <a:ext cx="7200800" cy="1379006"/>
              </a:xfrm>
              <a:prstGeom prst="rect">
                <a:avLst/>
              </a:prstGeom>
              <a:blipFill>
                <a:blip r:embed="rId3"/>
                <a:stretch>
                  <a:fillRect t="-28182" b="-94545"/>
                </a:stretch>
              </a:blipFill>
            </p:spPr>
            <p:txBody>
              <a:bodyPr/>
              <a:lstStyle/>
              <a:p>
                <a:r>
                  <a:rPr lang="ja-JP" altLang="en-US">
                    <a:noFill/>
                  </a:rPr>
                  <a:t> </a:t>
                </a:r>
              </a:p>
            </p:txBody>
          </p:sp>
        </mc:Fallback>
      </mc:AlternateContent>
      <p:pic>
        <p:nvPicPr>
          <p:cNvPr id="12" name="図 11">
            <a:extLst>
              <a:ext uri="{FF2B5EF4-FFF2-40B4-BE49-F238E27FC236}">
                <a16:creationId xmlns:a16="http://schemas.microsoft.com/office/drawing/2014/main" id="{31E88D53-0834-9F40-B2BF-25BC4BD45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176" y="2860496"/>
            <a:ext cx="4427984" cy="2656790"/>
          </a:xfrm>
          <a:prstGeom prst="rect">
            <a:avLst/>
          </a:prstGeom>
        </p:spPr>
      </p:pic>
      <mc:AlternateContent xmlns:mc="http://schemas.openxmlformats.org/markup-compatibility/2006" xmlns:a14="http://schemas.microsoft.com/office/drawing/2010/main">
        <mc:Choice Requires="a14">
          <p:sp>
            <p:nvSpPr>
              <p:cNvPr id="13" name="コンテンツ プレースホルダー 2">
                <a:extLst>
                  <a:ext uri="{FF2B5EF4-FFF2-40B4-BE49-F238E27FC236}">
                    <a16:creationId xmlns:a16="http://schemas.microsoft.com/office/drawing/2014/main" id="{2A7F7306-4FDC-BA4D-9BF2-505C3A71DB2F}"/>
                  </a:ext>
                </a:extLst>
              </p:cNvPr>
              <p:cNvSpPr txBox="1">
                <a:spLocks/>
              </p:cNvSpPr>
              <p:nvPr/>
            </p:nvSpPr>
            <p:spPr>
              <a:xfrm>
                <a:off x="6012160" y="4347241"/>
                <a:ext cx="2674640" cy="1102735"/>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dirty="0"/>
                  <a:t>DCDW</a:t>
                </a:r>
              </a:p>
              <a:p>
                <a:pPr marL="0" indent="0">
                  <a:buFont typeface="Arial" pitchFamily="34" charset="0"/>
                  <a:buNone/>
                </a:pPr>
                <a:r>
                  <a:rPr lang="en-US" altLang="ja-JP" dirty="0"/>
                  <a:t>  </a:t>
                </a:r>
                <a14:m>
                  <m:oMath xmlns:m="http://schemas.openxmlformats.org/officeDocument/2006/math">
                    <m:r>
                      <a:rPr lang="en-US" altLang="ja-JP" i="1" smtClean="0">
                        <a:latin typeface="Cambria Math" panose="02040503050406030204" pitchFamily="18" charset="0"/>
                      </a:rPr>
                      <m:t>𝑓</m:t>
                    </m:r>
                    <m:r>
                      <a:rPr lang="en-US" altLang="ja-JP" i="1" smtClean="0">
                        <a:latin typeface="Cambria Math" panose="02040503050406030204" pitchFamily="18" charset="0"/>
                        <a:ea typeface="Cambria Math" panose="02040503050406030204" pitchFamily="18" charset="0"/>
                      </a:rPr>
                      <m:t>≠0, </m:t>
                    </m:r>
                    <m:r>
                      <a:rPr lang="en-US" altLang="ja-JP" i="1" smtClean="0">
                        <a:latin typeface="Cambria Math" panose="02040503050406030204" pitchFamily="18" charset="0"/>
                        <a:ea typeface="Cambria Math" panose="02040503050406030204" pitchFamily="18" charset="0"/>
                      </a:rPr>
                      <m:t>𝛿𝜎</m:t>
                    </m:r>
                    <m:r>
                      <a:rPr lang="en-US" altLang="ja-JP" b="0" i="1" smtClean="0">
                        <a:latin typeface="Cambria Math" panose="02040503050406030204" pitchFamily="18" charset="0"/>
                        <a:ea typeface="Cambria Math" panose="02040503050406030204" pitchFamily="18" charset="0"/>
                      </a:rPr>
                      <m:t>=</m:t>
                    </m:r>
                    <m:r>
                      <a:rPr lang="en-US" altLang="ja-JP" i="1" smtClean="0">
                        <a:latin typeface="Cambria Math" panose="02040503050406030204" pitchFamily="18" charset="0"/>
                        <a:ea typeface="Cambria Math" panose="02040503050406030204" pitchFamily="18" charset="0"/>
                      </a:rPr>
                      <m:t>0</m:t>
                    </m:r>
                  </m:oMath>
                </a14:m>
                <a:endParaRPr lang="ja-JP" altLang="en-US"/>
              </a:p>
            </p:txBody>
          </p:sp>
        </mc:Choice>
        <mc:Fallback xmlns="">
          <p:sp>
            <p:nvSpPr>
              <p:cNvPr id="13" name="コンテンツ プレースホルダー 2">
                <a:extLst>
                  <a:ext uri="{FF2B5EF4-FFF2-40B4-BE49-F238E27FC236}">
                    <a16:creationId xmlns:a16="http://schemas.microsoft.com/office/drawing/2014/main" id="{2A7F7306-4FDC-BA4D-9BF2-505C3A71DB2F}"/>
                  </a:ext>
                </a:extLst>
              </p:cNvPr>
              <p:cNvSpPr txBox="1">
                <a:spLocks noRot="1" noChangeAspect="1" noMove="1" noResize="1" noEditPoints="1" noAdjustHandles="1" noChangeArrowheads="1" noChangeShapeType="1" noTextEdit="1"/>
              </p:cNvSpPr>
              <p:nvPr/>
            </p:nvSpPr>
            <p:spPr>
              <a:xfrm>
                <a:off x="6012160" y="4347241"/>
                <a:ext cx="2674640" cy="1102735"/>
              </a:xfrm>
              <a:prstGeom prst="rect">
                <a:avLst/>
              </a:prstGeom>
              <a:blipFill>
                <a:blip r:embed="rId5"/>
                <a:stretch>
                  <a:fillRect l="-4717" t="-5682" b="-102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41174EE1-735D-0941-B9EC-66345626BABB}"/>
                  </a:ext>
                </a:extLst>
              </p:cNvPr>
              <p:cNvSpPr>
                <a:spLocks noGrp="1"/>
              </p:cNvSpPr>
              <p:nvPr>
                <p:ph idx="1"/>
              </p:nvPr>
            </p:nvSpPr>
            <p:spPr>
              <a:xfrm>
                <a:off x="498459" y="5501314"/>
                <a:ext cx="2674640" cy="1102735"/>
              </a:xfrm>
              <a:solidFill>
                <a:schemeClr val="bg1"/>
              </a:solidFill>
              <a:ln w="50800">
                <a:solidFill>
                  <a:srgbClr val="00B050"/>
                </a:solidFill>
              </a:ln>
            </p:spPr>
            <p:txBody>
              <a:bodyPr>
                <a:normAutofit fontScale="92500"/>
              </a:bodyPr>
              <a:lstStyle/>
              <a:p>
                <a:pPr marL="0" indent="0">
                  <a:buNone/>
                </a:pPr>
                <a:r>
                  <a:rPr lang="en-US" altLang="ja-JP" dirty="0">
                    <a:solidFill>
                      <a:srgbClr val="FF0000"/>
                    </a:solidFill>
                  </a:rPr>
                  <a:t>sDCDW</a:t>
                </a:r>
              </a:p>
              <a:p>
                <a:pPr marL="0" indent="0">
                  <a:buNone/>
                </a:pPr>
                <a:r>
                  <a:rPr kumimoji="1" lang="en-US" altLang="ja-JP" dirty="0">
                    <a:solidFill>
                      <a:srgbClr val="FF0000"/>
                    </a:solidFill>
                  </a:rPr>
                  <a:t>  </a:t>
                </a:r>
                <a14:m>
                  <m:oMath xmlns:m="http://schemas.openxmlformats.org/officeDocument/2006/math">
                    <m:r>
                      <a:rPr kumimoji="1" lang="en-US" altLang="ja-JP" b="0" i="1" smtClean="0">
                        <a:solidFill>
                          <a:srgbClr val="FF0000"/>
                        </a:solidFill>
                        <a:latin typeface="Cambria Math" panose="02040503050406030204" pitchFamily="18" charset="0"/>
                      </a:rPr>
                      <m:t>𝑓</m:t>
                    </m:r>
                    <m:r>
                      <a:rPr kumimoji="1" lang="en-US" altLang="ja-JP" b="0" i="1" smtClean="0">
                        <a:solidFill>
                          <a:srgbClr val="FF0000"/>
                        </a:solidFill>
                        <a:latin typeface="Cambria Math" panose="02040503050406030204" pitchFamily="18" charset="0"/>
                        <a:ea typeface="Cambria Math" panose="02040503050406030204" pitchFamily="18" charset="0"/>
                      </a:rPr>
                      <m:t>≠0, </m:t>
                    </m:r>
                    <m:r>
                      <a:rPr kumimoji="1" lang="en-US" altLang="ja-JP" b="0" i="1" smtClean="0">
                        <a:solidFill>
                          <a:srgbClr val="FF0000"/>
                        </a:solidFill>
                        <a:latin typeface="Cambria Math" panose="02040503050406030204" pitchFamily="18" charset="0"/>
                        <a:ea typeface="Cambria Math" panose="02040503050406030204" pitchFamily="18" charset="0"/>
                      </a:rPr>
                      <m:t>𝛿𝜎</m:t>
                    </m:r>
                    <m:r>
                      <a:rPr kumimoji="1" lang="en-US" altLang="ja-JP" b="0" i="1" smtClean="0">
                        <a:solidFill>
                          <a:srgbClr val="FF0000"/>
                        </a:solidFill>
                        <a:latin typeface="Cambria Math" panose="02040503050406030204" pitchFamily="18" charset="0"/>
                        <a:ea typeface="Cambria Math" panose="02040503050406030204" pitchFamily="18" charset="0"/>
                      </a:rPr>
                      <m:t>≠0</m:t>
                    </m:r>
                  </m:oMath>
                </a14:m>
                <a:endParaRPr kumimoji="1" lang="ja-JP" altLang="en-US">
                  <a:solidFill>
                    <a:srgbClr val="FF0000"/>
                  </a:solidFill>
                </a:endParaRPr>
              </a:p>
            </p:txBody>
          </p:sp>
        </mc:Choice>
        <mc:Fallback xmlns="">
          <p:sp>
            <p:nvSpPr>
              <p:cNvPr id="3" name="コンテンツ プレースホルダー 2">
                <a:extLst>
                  <a:ext uri="{FF2B5EF4-FFF2-40B4-BE49-F238E27FC236}">
                    <a16:creationId xmlns:a16="http://schemas.microsoft.com/office/drawing/2014/main" id="{41174EE1-735D-0941-B9EC-66345626BABB}"/>
                  </a:ext>
                </a:extLst>
              </p:cNvPr>
              <p:cNvSpPr>
                <a:spLocks noGrp="1" noRot="1" noChangeAspect="1" noMove="1" noResize="1" noEditPoints="1" noAdjustHandles="1" noChangeArrowheads="1" noChangeShapeType="1" noTextEdit="1"/>
              </p:cNvSpPr>
              <p:nvPr>
                <p:ph idx="1"/>
              </p:nvPr>
            </p:nvSpPr>
            <p:spPr>
              <a:xfrm>
                <a:off x="498459" y="5501314"/>
                <a:ext cx="2674640" cy="1102735"/>
              </a:xfrm>
              <a:blipFill>
                <a:blip r:embed="rId6"/>
                <a:stretch>
                  <a:fillRect l="-3704" t="-3261" b="-6522"/>
                </a:stretch>
              </a:blipFill>
              <a:ln w="50800">
                <a:solidFill>
                  <a:srgbClr val="00B05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コンテンツ プレースホルダー 2">
                <a:extLst>
                  <a:ext uri="{FF2B5EF4-FFF2-40B4-BE49-F238E27FC236}">
                    <a16:creationId xmlns:a16="http://schemas.microsoft.com/office/drawing/2014/main" id="{9E888054-C8A3-3340-AF62-07ED6DA20140}"/>
                  </a:ext>
                </a:extLst>
              </p:cNvPr>
              <p:cNvSpPr txBox="1">
                <a:spLocks/>
              </p:cNvSpPr>
              <p:nvPr/>
            </p:nvSpPr>
            <p:spPr>
              <a:xfrm>
                <a:off x="2687853" y="2425606"/>
                <a:ext cx="6456147" cy="502573"/>
              </a:xfrm>
              <a:prstGeom prst="rect">
                <a:avLst/>
              </a:prstGeom>
              <a:solidFill>
                <a:schemeClr val="bg1"/>
              </a:solidFill>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dirty="0"/>
                  <a:t>Homogeneous phase : </a:t>
                </a:r>
                <a14:m>
                  <m:oMath xmlns:m="http://schemas.openxmlformats.org/officeDocument/2006/math">
                    <m:r>
                      <a:rPr lang="en-US" altLang="ja-JP" i="1" smtClean="0">
                        <a:latin typeface="Cambria Math" panose="02040503050406030204" pitchFamily="18" charset="0"/>
                      </a:rPr>
                      <m:t>𝑓</m:t>
                    </m:r>
                    <m:r>
                      <a:rPr lang="en-US" altLang="ja-JP" b="0" i="1" smtClean="0">
                        <a:latin typeface="Cambria Math" panose="02040503050406030204" pitchFamily="18" charset="0"/>
                        <a:ea typeface="Cambria Math" panose="02040503050406030204" pitchFamily="18" charset="0"/>
                      </a:rPr>
                      <m:t>=</m:t>
                    </m:r>
                    <m:r>
                      <a:rPr lang="en-US" altLang="ja-JP" i="1" smtClean="0">
                        <a:latin typeface="Cambria Math" panose="02040503050406030204" pitchFamily="18" charset="0"/>
                        <a:ea typeface="Cambria Math" panose="02040503050406030204" pitchFamily="18" charset="0"/>
                      </a:rPr>
                      <m:t>0, </m:t>
                    </m:r>
                    <m:r>
                      <a:rPr lang="en-US" altLang="ja-JP" i="1" smtClean="0">
                        <a:latin typeface="Cambria Math" panose="02040503050406030204" pitchFamily="18" charset="0"/>
                        <a:ea typeface="Cambria Math" panose="02040503050406030204" pitchFamily="18" charset="0"/>
                      </a:rPr>
                      <m:t>𝛿𝜎</m:t>
                    </m:r>
                    <m:r>
                      <a:rPr lang="en-US" altLang="ja-JP" b="0" i="1" smtClean="0">
                        <a:latin typeface="Cambria Math" panose="02040503050406030204" pitchFamily="18" charset="0"/>
                        <a:ea typeface="Cambria Math" panose="02040503050406030204" pitchFamily="18" charset="0"/>
                      </a:rPr>
                      <m:t>+ </m:t>
                    </m:r>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𝜎</m:t>
                        </m:r>
                      </m:e>
                      <m:sub>
                        <m:r>
                          <a:rPr lang="en-US" altLang="ja-JP" b="0" i="1" smtClean="0">
                            <a:latin typeface="Cambria Math" panose="02040503050406030204" pitchFamily="18" charset="0"/>
                            <a:ea typeface="Cambria Math" panose="02040503050406030204" pitchFamily="18" charset="0"/>
                          </a:rPr>
                          <m:t>0</m:t>
                        </m:r>
                      </m:sub>
                    </m:sSub>
                    <m:r>
                      <a:rPr lang="en-US" altLang="ja-JP" i="1" smtClean="0">
                        <a:latin typeface="Cambria Math" panose="02040503050406030204" pitchFamily="18" charset="0"/>
                        <a:ea typeface="Cambria Math" panose="02040503050406030204" pitchFamily="18" charset="0"/>
                      </a:rPr>
                      <m:t>≠0</m:t>
                    </m:r>
                  </m:oMath>
                </a14:m>
                <a:endParaRPr lang="ja-JP" altLang="en-US"/>
              </a:p>
            </p:txBody>
          </p:sp>
        </mc:Choice>
        <mc:Fallback xmlns="">
          <p:sp>
            <p:nvSpPr>
              <p:cNvPr id="14" name="コンテンツ プレースホルダー 2">
                <a:extLst>
                  <a:ext uri="{FF2B5EF4-FFF2-40B4-BE49-F238E27FC236}">
                    <a16:creationId xmlns:a16="http://schemas.microsoft.com/office/drawing/2014/main" id="{9E888054-C8A3-3340-AF62-07ED6DA20140}"/>
                  </a:ext>
                </a:extLst>
              </p:cNvPr>
              <p:cNvSpPr txBox="1">
                <a:spLocks noRot="1" noChangeAspect="1" noMove="1" noResize="1" noEditPoints="1" noAdjustHandles="1" noChangeArrowheads="1" noChangeShapeType="1" noTextEdit="1"/>
              </p:cNvSpPr>
              <p:nvPr/>
            </p:nvSpPr>
            <p:spPr>
              <a:xfrm>
                <a:off x="2687853" y="2425606"/>
                <a:ext cx="6456147" cy="502573"/>
              </a:xfrm>
              <a:prstGeom prst="rect">
                <a:avLst/>
              </a:prstGeom>
              <a:blipFill>
                <a:blip r:embed="rId7"/>
                <a:stretch>
                  <a:fillRect l="-1768" t="-17073" b="-2195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95253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90"/>
            <a:ext cx="8229600" cy="706090"/>
          </a:xfrm>
        </p:spPr>
        <p:txBody>
          <a:bodyPr>
            <a:normAutofit fontScale="90000"/>
          </a:bodyPr>
          <a:lstStyle/>
          <a:p>
            <a:r>
              <a:rPr lang="en-US" altLang="ja-JP" dirty="0"/>
              <a:t>5</a:t>
            </a:r>
            <a:r>
              <a:rPr kumimoji="1" lang="en-US" altLang="ja-JP" dirty="0"/>
              <a:t>. Summary</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0" y="712179"/>
                <a:ext cx="8892480" cy="6009295"/>
              </a:xfrm>
            </p:spPr>
            <p:txBody>
              <a:bodyPr>
                <a:normAutofit fontScale="77500" lnSpcReduction="20000"/>
              </a:bodyPr>
              <a:lstStyle/>
              <a:p>
                <a:r>
                  <a:rPr lang="en-US" altLang="ja-JP" dirty="0"/>
                  <a:t>W</a:t>
                </a:r>
                <a:r>
                  <a:rPr kumimoji="1" lang="en-US" altLang="ja-JP" dirty="0"/>
                  <a:t>e constructed a hadronic model based on the parity doublet structure of nucle</a:t>
                </a:r>
                <a:r>
                  <a:rPr lang="en-US" altLang="ja-JP" dirty="0"/>
                  <a:t>on.</a:t>
                </a:r>
              </a:p>
              <a:p>
                <a:pPr lvl="1"/>
                <a:r>
                  <a:rPr lang="en-US" altLang="ja-JP" dirty="0"/>
                  <a:t>This model reproduces the saturation density </a:t>
                </a:r>
                <a14:m>
                  <m:oMath xmlns:m="http://schemas.openxmlformats.org/officeDocument/2006/math">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ea typeface="Cambria Math" panose="02040503050406030204" pitchFamily="18" charset="0"/>
                          </a:rPr>
                          <m:t>𝜌</m:t>
                        </m:r>
                      </m:e>
                      <m:sub>
                        <m:r>
                          <a:rPr lang="en-US" altLang="ja-JP" b="0" i="1" smtClean="0">
                            <a:latin typeface="Cambria Math" panose="02040503050406030204" pitchFamily="18" charset="0"/>
                          </a:rPr>
                          <m:t>0</m:t>
                        </m:r>
                      </m:sub>
                    </m:sSub>
                    <m:r>
                      <a:rPr lang="en-US" altLang="ja-JP" b="0" i="1" smtClean="0">
                        <a:latin typeface="Cambria Math" panose="02040503050406030204" pitchFamily="18" charset="0"/>
                      </a:rPr>
                      <m:t>=0.16</m:t>
                    </m:r>
                    <m:sSup>
                      <m:sSupPr>
                        <m:ctrlPr>
                          <a:rPr lang="en-US" altLang="ja-JP" b="0" i="1" smtClean="0">
                            <a:latin typeface="Cambria Math" panose="02040503050406030204" pitchFamily="18" charset="0"/>
                          </a:rPr>
                        </m:ctrlPr>
                      </m:sSupPr>
                      <m:e>
                        <m:r>
                          <m:rPr>
                            <m:nor/>
                          </m:rPr>
                          <a:rPr lang="en-US" altLang="ja-JP" b="0" i="0" smtClean="0">
                            <a:latin typeface="Cambria Math" panose="02040503050406030204" pitchFamily="18" charset="0"/>
                          </a:rPr>
                          <m:t>fm</m:t>
                        </m:r>
                      </m:e>
                      <m:sup>
                        <m:r>
                          <a:rPr lang="en-US" altLang="ja-JP" b="0" i="1" smtClean="0">
                            <a:latin typeface="Cambria Math" panose="02040503050406030204" pitchFamily="18" charset="0"/>
                          </a:rPr>
                          <m:t>3</m:t>
                        </m:r>
                      </m:sup>
                    </m:sSup>
                    <m:r>
                      <a:rPr lang="en-US" altLang="ja-JP" b="0" i="1" smtClean="0">
                        <a:latin typeface="Cambria Math" panose="02040503050406030204" pitchFamily="18" charset="0"/>
                      </a:rPr>
                      <m:t>, </m:t>
                    </m:r>
                  </m:oMath>
                </a14:m>
                <a:r>
                  <a:rPr kumimoji="1" lang="en-US" altLang="ja-JP" dirty="0"/>
                  <a:t>the binding energy </a:t>
                </a:r>
                <a14:m>
                  <m:oMath xmlns:m="http://schemas.openxmlformats.org/officeDocument/2006/math">
                    <m:sSub>
                      <m:sSubPr>
                        <m:ctrlPr>
                          <a:rPr kumimoji="1" lang="en-US" altLang="ja-JP" i="1" smtClean="0">
                            <a:latin typeface="Cambria Math" panose="02040503050406030204" pitchFamily="18" charset="0"/>
                          </a:rPr>
                        </m:ctrlPr>
                      </m:sSubPr>
                      <m:e>
                        <m:d>
                          <m:dPr>
                            <m:begChr m:val="["/>
                            <m:endChr m:val="]"/>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r>
                                  <a:rPr lang="en-US" altLang="ja-JP" i="1">
                                    <a:latin typeface="Cambria Math" panose="02040503050406030204" pitchFamily="18" charset="0"/>
                                  </a:rPr>
                                  <m:t>𝐸</m:t>
                                </m:r>
                              </m:num>
                              <m:den>
                                <m:r>
                                  <a:rPr lang="en-US" altLang="ja-JP" i="1">
                                    <a:latin typeface="Cambria Math" panose="02040503050406030204" pitchFamily="18" charset="0"/>
                                  </a:rPr>
                                  <m:t>𝐴</m:t>
                                </m:r>
                              </m:den>
                            </m:f>
                            <m:r>
                              <a:rPr lang="en-US" altLang="ja-JP" i="1">
                                <a:latin typeface="Cambria Math" panose="02040503050406030204" pitchFamily="18" charset="0"/>
                              </a:rPr>
                              <m:t>−</m:t>
                            </m:r>
                            <m:r>
                              <a:rPr lang="en-US" altLang="ja-JP" i="1">
                                <a:latin typeface="Cambria Math" panose="02040503050406030204" pitchFamily="18" charset="0"/>
                              </a:rPr>
                              <m:t>𝑚</m:t>
                            </m:r>
                            <m:r>
                              <a:rPr lang="en-US" altLang="ja-JP" i="1">
                                <a:latin typeface="Cambria Math" panose="02040503050406030204" pitchFamily="18" charset="0"/>
                              </a:rPr>
                              <m:t>(939)</m:t>
                            </m:r>
                          </m:e>
                        </m:d>
                      </m:e>
                      <m:sub>
                        <m:sSub>
                          <m:sSubPr>
                            <m:ctrlPr>
                              <a:rPr kumimoji="1" lang="en-US" altLang="ja-JP" i="1" smtClean="0">
                                <a:latin typeface="Cambria Math" panose="02040503050406030204" pitchFamily="18" charset="0"/>
                              </a:rPr>
                            </m:ctrlPr>
                          </m:sSubPr>
                          <m:e>
                            <m:r>
                              <a:rPr kumimoji="1" lang="en-US" altLang="ja-JP" i="1" smtClean="0">
                                <a:latin typeface="Cambria Math" panose="02040503050406030204" pitchFamily="18" charset="0"/>
                                <a:ea typeface="Cambria Math" panose="02040503050406030204" pitchFamily="18" charset="0"/>
                              </a:rPr>
                              <m:t>𝜌</m:t>
                            </m:r>
                          </m:e>
                          <m:sub>
                            <m:r>
                              <a:rPr kumimoji="1" lang="en-US" altLang="ja-JP" b="0" i="1" smtClean="0">
                                <a:latin typeface="Cambria Math" panose="02040503050406030204" pitchFamily="18" charset="0"/>
                              </a:rPr>
                              <m:t>0</m:t>
                            </m:r>
                          </m:sub>
                        </m:sSub>
                      </m:sub>
                    </m:sSub>
                    <m:r>
                      <a:rPr kumimoji="1" lang="en-US" altLang="ja-JP" b="0" i="1" smtClean="0">
                        <a:latin typeface="Cambria Math" panose="02040503050406030204" pitchFamily="18" charset="0"/>
                      </a:rPr>
                      <m:t>=−16</m:t>
                    </m:r>
                    <m:r>
                      <m:rPr>
                        <m:nor/>
                      </m:rPr>
                      <a:rPr kumimoji="1" lang="en-US" altLang="ja-JP" b="0" i="0" smtClean="0">
                        <a:latin typeface="Cambria Math" panose="02040503050406030204" pitchFamily="18" charset="0"/>
                      </a:rPr>
                      <m:t>MeV</m:t>
                    </m:r>
                    <m:r>
                      <a:rPr kumimoji="1" lang="en-US" altLang="ja-JP" b="0" i="1" smtClean="0">
                        <a:latin typeface="Cambria Math" panose="02040503050406030204" pitchFamily="18" charset="0"/>
                      </a:rPr>
                      <m:t> </m:t>
                    </m:r>
                  </m:oMath>
                </a14:m>
                <a:r>
                  <a:rPr kumimoji="1" lang="en-US" altLang="ja-JP" dirty="0"/>
                  <a:t>, the incompressibility </a:t>
                </a:r>
                <a14:m>
                  <m:oMath xmlns:m="http://schemas.openxmlformats.org/officeDocument/2006/math">
                    <m:r>
                      <a:rPr kumimoji="1" lang="en-US" altLang="ja-JP" b="0" i="1" smtClean="0">
                        <a:latin typeface="Cambria Math" panose="02040503050406030204" pitchFamily="18" charset="0"/>
                      </a:rPr>
                      <m:t>𝐾</m:t>
                    </m:r>
                    <m:r>
                      <a:rPr kumimoji="1" lang="en-US" altLang="ja-JP" b="0" i="1" smtClean="0">
                        <a:latin typeface="Cambria Math" panose="02040503050406030204" pitchFamily="18" charset="0"/>
                      </a:rPr>
                      <m:t>=240</m:t>
                    </m:r>
                    <m:r>
                      <m:rPr>
                        <m:nor/>
                      </m:rPr>
                      <a:rPr kumimoji="1" lang="en-US" altLang="ja-JP" b="0" i="0" smtClean="0">
                        <a:latin typeface="Cambria Math" panose="02040503050406030204" pitchFamily="18" charset="0"/>
                      </a:rPr>
                      <m:t>MeV</m:t>
                    </m:r>
                    <m:r>
                      <a:rPr kumimoji="1" lang="en-US" altLang="ja-JP" b="0" i="1" smtClean="0">
                        <a:latin typeface="Cambria Math" panose="02040503050406030204" pitchFamily="18" charset="0"/>
                      </a:rPr>
                      <m:t> </m:t>
                    </m:r>
                  </m:oMath>
                </a14:m>
                <a:r>
                  <a:rPr kumimoji="1" lang="en-US" altLang="ja-JP" dirty="0"/>
                  <a:t>, the symmetry energy </a:t>
                </a:r>
                <a14:m>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𝐸</m:t>
                        </m:r>
                      </m:e>
                      <m:sub>
                        <m:r>
                          <a:rPr kumimoji="1" lang="en-US" altLang="ja-JP" b="0" i="1" smtClean="0">
                            <a:latin typeface="Cambria Math" panose="02040503050406030204" pitchFamily="18" charset="0"/>
                          </a:rPr>
                          <m:t>𝑠𝑦𝑚</m:t>
                        </m:r>
                      </m:sub>
                    </m:sSub>
                    <m:d>
                      <m:dPr>
                        <m:ctrlPr>
                          <a:rPr kumimoji="1" lang="en-US" altLang="ja-JP" i="1" smtClean="0">
                            <a:latin typeface="Cambria Math" panose="02040503050406030204" pitchFamily="18" charset="0"/>
                          </a:rPr>
                        </m:ctrlPr>
                      </m:dPr>
                      <m:e>
                        <m:sSub>
                          <m:sSubPr>
                            <m:ctrlPr>
                              <a:rPr kumimoji="1" lang="en-US" altLang="ja-JP" i="1" smtClean="0">
                                <a:latin typeface="Cambria Math" panose="02040503050406030204" pitchFamily="18" charset="0"/>
                              </a:rPr>
                            </m:ctrlPr>
                          </m:sSubPr>
                          <m:e>
                            <m:r>
                              <a:rPr lang="ja-JP" altLang="en-US" i="1" smtClean="0">
                                <a:latin typeface="Cambria Math" panose="02040503050406030204" pitchFamily="18" charset="0"/>
                              </a:rPr>
                              <m:t>𝜌</m:t>
                            </m:r>
                          </m:e>
                          <m:sub>
                            <m:r>
                              <a:rPr kumimoji="1" lang="en-US" altLang="ja-JP" b="0" i="1" smtClean="0">
                                <a:latin typeface="Cambria Math" panose="02040503050406030204" pitchFamily="18" charset="0"/>
                              </a:rPr>
                              <m:t>0</m:t>
                            </m:r>
                          </m:sub>
                        </m:sSub>
                      </m:e>
                    </m:d>
                    <m:r>
                      <a:rPr kumimoji="1" lang="en-US" altLang="ja-JP" b="0" i="1" smtClean="0">
                        <a:latin typeface="Cambria Math" panose="02040503050406030204" pitchFamily="18" charset="0"/>
                      </a:rPr>
                      <m:t>=31</m:t>
                    </m:r>
                    <m:r>
                      <m:rPr>
                        <m:nor/>
                      </m:rPr>
                      <a:rPr kumimoji="1" lang="en-US" altLang="ja-JP" b="0" i="0" smtClean="0">
                        <a:latin typeface="Cambria Math" panose="02040503050406030204" pitchFamily="18" charset="0"/>
                      </a:rPr>
                      <m:t>MeV</m:t>
                    </m:r>
                    <m:r>
                      <a:rPr kumimoji="1" lang="en-US" altLang="ja-JP" b="0" i="1" smtClean="0">
                        <a:latin typeface="Cambria Math" panose="02040503050406030204" pitchFamily="18" charset="0"/>
                      </a:rPr>
                      <m:t>. </m:t>
                    </m:r>
                  </m:oMath>
                </a14:m>
                <a:r>
                  <a:rPr kumimoji="1" lang="en-US" altLang="ja-JP" dirty="0"/>
                  <a:t> </a:t>
                </a:r>
              </a:p>
              <a:p>
                <a:r>
                  <a:rPr kumimoji="1" lang="en-US" altLang="ja-JP" dirty="0"/>
                  <a:t>We include the </a:t>
                </a:r>
                <a:r>
                  <a:rPr kumimoji="1" lang="en-US" altLang="ja-JP" dirty="0">
                    <a:latin typeface="Symbol" charset="2"/>
                    <a:cs typeface="Symbol" charset="2"/>
                  </a:rPr>
                  <a:t>D</a:t>
                </a:r>
                <a:r>
                  <a:rPr kumimoji="1" lang="en-US" altLang="ja-JP" dirty="0"/>
                  <a:t> baryon based on the parity doublet structure, with the chiral invariant mass m</a:t>
                </a:r>
                <a:r>
                  <a:rPr kumimoji="1" lang="en-US" altLang="ja-JP" baseline="-25000" dirty="0">
                    <a:latin typeface="Symbol" charset="2"/>
                    <a:cs typeface="Symbol" charset="2"/>
                  </a:rPr>
                  <a:t>D</a:t>
                </a:r>
                <a:r>
                  <a:rPr kumimoji="1" lang="en-US" altLang="ja-JP" baseline="-25000" dirty="0"/>
                  <a:t>0</a:t>
                </a:r>
                <a:r>
                  <a:rPr kumimoji="1" lang="en-US" altLang="ja-JP" dirty="0"/>
                  <a:t>.</a:t>
                </a:r>
                <a:r>
                  <a:rPr lang="en-US" altLang="ja-JP" dirty="0"/>
                  <a:t> </a:t>
                </a:r>
              </a:p>
              <a:p>
                <a:pPr lvl="1"/>
                <a:r>
                  <a:rPr lang="en-US" altLang="ja-JP" dirty="0">
                    <a:solidFill>
                      <a:srgbClr val="0000FF"/>
                    </a:solidFill>
                  </a:rPr>
                  <a:t>Delta enters into matter at </a:t>
                </a:r>
                <a:r>
                  <a:rPr lang="en-US" altLang="ja-JP" dirty="0">
                    <a:solidFill>
                      <a:srgbClr val="0000FF"/>
                    </a:solidFill>
                    <a:latin typeface="Symbol" charset="2"/>
                    <a:cs typeface="Symbol" charset="2"/>
                  </a:rPr>
                  <a:t>r</a:t>
                </a:r>
                <a:r>
                  <a:rPr lang="en-US" altLang="ja-JP" baseline="-25000" dirty="0">
                    <a:solidFill>
                      <a:srgbClr val="0000FF"/>
                    </a:solidFill>
                  </a:rPr>
                  <a:t>B</a:t>
                </a:r>
                <a:r>
                  <a:rPr lang="en-US" altLang="ja-JP" dirty="0">
                    <a:solidFill>
                      <a:srgbClr val="0000FF"/>
                    </a:solidFill>
                  </a:rPr>
                  <a:t>/</a:t>
                </a:r>
                <a:r>
                  <a:rPr lang="en-US" altLang="ja-JP" dirty="0">
                    <a:solidFill>
                      <a:srgbClr val="0000FF"/>
                    </a:solidFill>
                    <a:latin typeface="Symbol" charset="2"/>
                    <a:cs typeface="Symbol" charset="2"/>
                  </a:rPr>
                  <a:t>r</a:t>
                </a:r>
                <a:r>
                  <a:rPr lang="en-US" altLang="ja-JP" baseline="-25000" dirty="0">
                    <a:solidFill>
                      <a:srgbClr val="0000FF"/>
                    </a:solidFill>
                  </a:rPr>
                  <a:t>0 </a:t>
                </a:r>
                <a:r>
                  <a:rPr lang="en-US" altLang="ja-JP" dirty="0">
                    <a:solidFill>
                      <a:srgbClr val="0000FF"/>
                    </a:solidFill>
                  </a:rPr>
                  <a:t>~ 1 </a:t>
                </a:r>
                <a:r>
                  <a:rPr lang="mr-IN" altLang="ja-JP" dirty="0">
                    <a:solidFill>
                      <a:srgbClr val="0000FF"/>
                    </a:solidFill>
                  </a:rPr>
                  <a:t>–</a:t>
                </a:r>
                <a:r>
                  <a:rPr lang="en-US" altLang="ja-JP" dirty="0">
                    <a:solidFill>
                      <a:srgbClr val="0000FF"/>
                    </a:solidFill>
                  </a:rPr>
                  <a:t> 4.  </a:t>
                </a:r>
              </a:p>
              <a:p>
                <a:pPr lvl="1"/>
                <a:r>
                  <a:rPr lang="en-US" altLang="ja-JP" dirty="0">
                    <a:solidFill>
                      <a:srgbClr val="0000FF"/>
                    </a:solidFill>
                  </a:rPr>
                  <a:t>Stable Delta matter exists for </a:t>
                </a:r>
                <a:r>
                  <a:rPr lang="en-US" altLang="ja-JP" dirty="0">
                    <a:solidFill>
                      <a:srgbClr val="0000FF"/>
                    </a:solidFill>
                    <a:latin typeface="Symbol" charset="2"/>
                    <a:cs typeface="Symbol" charset="2"/>
                  </a:rPr>
                  <a:t>r</a:t>
                </a:r>
                <a:r>
                  <a:rPr lang="en-US" altLang="ja-JP" baseline="-25000" dirty="0">
                    <a:solidFill>
                      <a:srgbClr val="0000FF"/>
                    </a:solidFill>
                  </a:rPr>
                  <a:t>B</a:t>
                </a:r>
                <a:r>
                  <a:rPr lang="en-US" altLang="ja-JP" dirty="0">
                    <a:solidFill>
                      <a:srgbClr val="0000FF"/>
                    </a:solidFill>
                  </a:rPr>
                  <a:t> &gt; 1.5 </a:t>
                </a:r>
                <a:r>
                  <a:rPr lang="en-US" altLang="ja-JP" dirty="0">
                    <a:solidFill>
                      <a:srgbClr val="0000FF"/>
                    </a:solidFill>
                    <a:latin typeface="Symbol" charset="2"/>
                    <a:cs typeface="Symbol" charset="2"/>
                  </a:rPr>
                  <a:t>r</a:t>
                </a:r>
                <a:r>
                  <a:rPr lang="en-US" altLang="ja-JP" baseline="-25000" dirty="0">
                    <a:solidFill>
                      <a:srgbClr val="0000FF"/>
                    </a:solidFill>
                  </a:rPr>
                  <a:t>0 </a:t>
                </a:r>
                <a:r>
                  <a:rPr lang="en-US" altLang="ja-JP" dirty="0">
                    <a:solidFill>
                      <a:srgbClr val="0000FF"/>
                    </a:solidFill>
                  </a:rPr>
                  <a:t>. </a:t>
                </a:r>
              </a:p>
              <a:p>
                <a:pPr lvl="1"/>
                <a:r>
                  <a:rPr lang="en-US" altLang="ja-JP" dirty="0">
                    <a:solidFill>
                      <a:srgbClr val="FF0000"/>
                    </a:solidFill>
                  </a:rPr>
                  <a:t>The chiral condensate rapidly decreases when Delta enters into matter, implying that the partial chiral symmetry restoration is accelerated by Delta matter.</a:t>
                </a:r>
              </a:p>
              <a:p>
                <a:pPr lvl="1"/>
                <a:r>
                  <a:rPr lang="en-US" altLang="ja-JP" dirty="0">
                    <a:solidFill>
                      <a:srgbClr val="0000FF"/>
                    </a:solidFill>
                  </a:rPr>
                  <a:t>We also showed that  the chiral symmetry restoration itself is delayed by Delta matter. </a:t>
                </a:r>
              </a:p>
              <a:p>
                <a:r>
                  <a:rPr lang="en-US" altLang="ja-JP" dirty="0"/>
                  <a:t>In a parity doublet model (with NO D), we find a </a:t>
                </a:r>
                <a:r>
                  <a:rPr lang="en-US" altLang="ja-JP" dirty="0">
                    <a:solidFill>
                      <a:srgbClr val="FF0000"/>
                    </a:solidFill>
                  </a:rPr>
                  <a:t>“shifted DCDW (</a:t>
                </a:r>
                <a:r>
                  <a:rPr lang="en-US" altLang="ja-JP" dirty="0" err="1">
                    <a:solidFill>
                      <a:srgbClr val="FF0000"/>
                    </a:solidFill>
                  </a:rPr>
                  <a:t>sDCDW</a:t>
                </a:r>
                <a:r>
                  <a:rPr lang="en-US" altLang="ja-JP" dirty="0">
                    <a:solidFill>
                      <a:srgbClr val="FF0000"/>
                    </a:solidFill>
                  </a:rPr>
                  <a:t>)”</a:t>
                </a:r>
                <a:r>
                  <a:rPr lang="en-US" altLang="ja-JP" dirty="0"/>
                  <a:t> phase, with a </a:t>
                </a:r>
                <a:r>
                  <a:rPr lang="en-US" altLang="ja-JP" dirty="0" err="1"/>
                  <a:t>nonvanishing</a:t>
                </a:r>
                <a:r>
                  <a:rPr lang="en-US" altLang="ja-JP" dirty="0"/>
                  <a:t> space average of the chiral condensate.</a:t>
                </a:r>
              </a:p>
              <a:p>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0" y="712179"/>
                <a:ext cx="8892480" cy="6009295"/>
              </a:xfrm>
              <a:blipFill>
                <a:blip r:embed="rId2"/>
                <a:stretch>
                  <a:fillRect l="-1000" t="-1688" r="-2286"/>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D53172-67A8-A24D-A360-3DFD13E6F684}"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165202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WordArt 2"/>
          <p:cNvSpPr>
            <a:spLocks noChangeArrowheads="1" noChangeShapeType="1" noTextEdit="1"/>
          </p:cNvSpPr>
          <p:nvPr/>
        </p:nvSpPr>
        <p:spPr bwMode="auto">
          <a:xfrm>
            <a:off x="3276600" y="2924175"/>
            <a:ext cx="2170113" cy="720725"/>
          </a:xfrm>
          <a:prstGeom prst="rect">
            <a:avLst/>
          </a:prstGeom>
        </p:spPr>
        <p:txBody>
          <a:bodyPr wrap="none" fromWordArt="1">
            <a:prstTxWarp prst="textPlain">
              <a:avLst>
                <a:gd name="adj" fmla="val 50000"/>
              </a:avLst>
            </a:prstTxWarp>
          </a:bodyPr>
          <a:lstStyle/>
          <a:p>
            <a:pPr algn="ctr"/>
            <a:r>
              <a:rPr lang="en-US" altLang="ja-JP" sz="40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ＭＳ Ｐゴシック"/>
                <a:ea typeface="ＭＳ Ｐゴシック"/>
              </a:rPr>
              <a:t>The End</a:t>
            </a:r>
            <a:endParaRPr lang="ja-JP" altLang="en-US" sz="40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ＭＳ Ｐゴシック"/>
              <a:ea typeface="ＭＳ Ｐゴシック"/>
            </a:endParaRPr>
          </a:p>
        </p:txBody>
      </p:sp>
      <p:sp>
        <p:nvSpPr>
          <p:cNvPr id="2" name="日付プレースホルダー 1"/>
          <p:cNvSpPr>
            <a:spLocks noGrp="1"/>
          </p:cNvSpPr>
          <p:nvPr>
            <p:ph type="dt" sz="half" idx="10"/>
          </p:nvPr>
        </p:nvSpPr>
        <p:spPr/>
        <p:txBody>
          <a:bodyPr/>
          <a:lstStyle/>
          <a:p>
            <a:fld id="{73E7DB41-5997-4545-88BF-28B885A1BCAD}" type="datetime1">
              <a:rPr lang="ja-JP" altLang="en-US" smtClean="0">
                <a:solidFill>
                  <a:srgbClr val="000000"/>
                </a:solidFill>
                <a:latin typeface="Arial"/>
                <a:ea typeface="ＭＳ Ｐゴシック"/>
              </a:rPr>
              <a:t>2018/9/12</a:t>
            </a:fld>
            <a:endParaRPr lang="en-US" altLang="ja-JP">
              <a:solidFill>
                <a:srgbClr val="000000"/>
              </a:solidFill>
              <a:latin typeface="Arial"/>
              <a:ea typeface="ＭＳ Ｐゴシック"/>
            </a:endParaRPr>
          </a:p>
        </p:txBody>
      </p:sp>
      <p:sp>
        <p:nvSpPr>
          <p:cNvPr id="3" name="フッター プレースホルダー 2"/>
          <p:cNvSpPr>
            <a:spLocks noGrp="1"/>
          </p:cNvSpPr>
          <p:nvPr>
            <p:ph type="ftr" sz="quarter" idx="11"/>
          </p:nvPr>
        </p:nvSpPr>
        <p:spPr/>
        <p:txBody>
          <a:bodyPr/>
          <a:lstStyle/>
          <a:p>
            <a:r>
              <a:rPr lang="en-US" altLang="ja-JP">
                <a:solidFill>
                  <a:srgbClr val="000000"/>
                </a:solidFill>
                <a:latin typeface="Arial"/>
                <a:ea typeface="ＭＳ Ｐゴシック"/>
              </a:rPr>
              <a:t>NuSYM2018</a:t>
            </a:r>
            <a:endParaRPr lang="en-US" altLang="ja-JP" dirty="0">
              <a:solidFill>
                <a:srgbClr val="000000"/>
              </a:solidFill>
              <a:latin typeface="Arial"/>
              <a:ea typeface="ＭＳ Ｐゴシック"/>
            </a:endParaRPr>
          </a:p>
        </p:txBody>
      </p:sp>
      <p:sp>
        <p:nvSpPr>
          <p:cNvPr id="4" name="スライド番号プレースホルダー 3"/>
          <p:cNvSpPr>
            <a:spLocks noGrp="1"/>
          </p:cNvSpPr>
          <p:nvPr>
            <p:ph type="sldNum" sz="quarter" idx="12"/>
          </p:nvPr>
        </p:nvSpPr>
        <p:spPr/>
        <p:txBody>
          <a:bodyPr/>
          <a:lstStyle/>
          <a:p>
            <a:fld id="{A750AA49-A597-4FC4-9D5E-E7EAD9FBCF36}" type="slidenum">
              <a:rPr lang="en-US" altLang="ja-JP" smtClean="0">
                <a:solidFill>
                  <a:srgbClr val="000000"/>
                </a:solidFill>
                <a:latin typeface="Arial"/>
                <a:ea typeface="ＭＳ Ｐゴシック"/>
              </a:rPr>
              <a:pPr/>
              <a:t>19</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3561223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 Introduction</a:t>
            </a:r>
            <a:endParaRPr kumimoji="1" lang="ja-JP" altLang="en-US" dirty="0"/>
          </a:p>
        </p:txBody>
      </p:sp>
      <p:sp>
        <p:nvSpPr>
          <p:cNvPr id="3" name="テキス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fld id="{4969445A-D933-8142-987D-A66955DCAFFA}" type="datetime1">
              <a:rPr kumimoji="1" lang="ja-JP" altLang="en-US" smtClean="0"/>
              <a:t>2018/9/12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NuSYM2018</a:t>
            </a:r>
            <a:endParaRPr kumimoji="1" lang="ja-JP" altLang="en-US" dirty="0"/>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a:t>
            </a:fld>
            <a:endParaRPr kumimoji="1" lang="ja-JP" altLang="en-US"/>
          </a:p>
        </p:txBody>
      </p:sp>
    </p:spTree>
    <p:extLst>
      <p:ext uri="{BB962C8B-B14F-4D97-AF65-F5344CB8AC3E}">
        <p14:creationId xmlns:p14="http://schemas.microsoft.com/office/powerpoint/2010/main" val="241787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2"/>
          <p:cNvSpPr>
            <a:spLocks noChangeArrowheads="1"/>
          </p:cNvSpPr>
          <p:nvPr/>
        </p:nvSpPr>
        <p:spPr bwMode="auto">
          <a:xfrm>
            <a:off x="719138" y="1736725"/>
            <a:ext cx="7165975" cy="1404938"/>
          </a:xfrm>
          <a:prstGeom prst="rect">
            <a:avLst/>
          </a:prstGeom>
          <a:noFill/>
          <a:ln w="38100">
            <a:solidFill>
              <a:srgbClr val="00A8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a:ln>
                <a:noFill/>
              </a:ln>
              <a:solidFill>
                <a:srgbClr val="000000"/>
              </a:solidFill>
              <a:effectLst/>
              <a:uLnTx/>
              <a:uFillTx/>
              <a:latin typeface="Calibri"/>
              <a:ea typeface="ＭＳ Ｐゴシック"/>
              <a:cs typeface="+mn-cs"/>
            </a:endParaRPr>
          </a:p>
        </p:txBody>
      </p:sp>
      <p:sp>
        <p:nvSpPr>
          <p:cNvPr id="8195" name="Text Box 4"/>
          <p:cNvSpPr txBox="1">
            <a:spLocks noChangeArrowheads="1"/>
          </p:cNvSpPr>
          <p:nvPr/>
        </p:nvSpPr>
        <p:spPr bwMode="auto">
          <a:xfrm>
            <a:off x="1042988" y="1952625"/>
            <a:ext cx="4946650" cy="9144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a:ln>
                  <a:noFill/>
                </a:ln>
                <a:solidFill>
                  <a:srgbClr val="FF0000"/>
                </a:solidFill>
                <a:effectLst/>
                <a:uLnTx/>
                <a:uFillTx/>
                <a:latin typeface="Calibri"/>
                <a:ea typeface="ＭＳ Ｐゴシック"/>
                <a:cs typeface="+mn-cs"/>
              </a:rPr>
              <a:t>Origin of Mass</a:t>
            </a:r>
          </a:p>
        </p:txBody>
      </p:sp>
      <p:sp>
        <p:nvSpPr>
          <p:cNvPr id="8196" name="Text Box 5"/>
          <p:cNvSpPr txBox="1">
            <a:spLocks noChangeArrowheads="1"/>
          </p:cNvSpPr>
          <p:nvPr/>
        </p:nvSpPr>
        <p:spPr bwMode="auto">
          <a:xfrm>
            <a:off x="6696075" y="1809750"/>
            <a:ext cx="696913" cy="109855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a:ln>
                  <a:noFill/>
                </a:ln>
                <a:solidFill>
                  <a:srgbClr val="FF0000"/>
                </a:solidFill>
                <a:effectLst/>
                <a:uLnTx/>
                <a:uFillTx/>
                <a:latin typeface="Calibri"/>
                <a:ea typeface="ＭＳ Ｐゴシック"/>
                <a:cs typeface="+mn-cs"/>
              </a:rPr>
              <a:t>?</a:t>
            </a:r>
          </a:p>
        </p:txBody>
      </p:sp>
      <p:grpSp>
        <p:nvGrpSpPr>
          <p:cNvPr id="2" name="Group 8"/>
          <p:cNvGrpSpPr>
            <a:grpSpLocks/>
          </p:cNvGrpSpPr>
          <p:nvPr/>
        </p:nvGrpSpPr>
        <p:grpSpPr bwMode="auto">
          <a:xfrm>
            <a:off x="4319588" y="441325"/>
            <a:ext cx="4140200" cy="1511300"/>
            <a:chOff x="2721" y="278"/>
            <a:chExt cx="2608" cy="952"/>
          </a:xfrm>
        </p:grpSpPr>
        <p:sp>
          <p:nvSpPr>
            <p:cNvPr id="8203" name="AutoShape 7"/>
            <p:cNvSpPr>
              <a:spLocks noChangeArrowheads="1"/>
            </p:cNvSpPr>
            <p:nvPr/>
          </p:nvSpPr>
          <p:spPr bwMode="auto">
            <a:xfrm>
              <a:off x="2721" y="278"/>
              <a:ext cx="2608" cy="952"/>
            </a:xfrm>
            <a:prstGeom prst="cloudCallout">
              <a:avLst>
                <a:gd name="adj1" fmla="val -2375"/>
                <a:gd name="adj2" fmla="val 71639"/>
              </a:avLst>
            </a:prstGeom>
            <a:solidFill>
              <a:srgbClr val="FFFF99"/>
            </a:solidFill>
            <a:ln w="9525">
              <a:solidFill>
                <a:schemeClr val="tx1"/>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2400" b="1" i="0" u="none" strike="noStrike" kern="1200" cap="none" spc="0" normalizeH="0" baseline="0" noProof="0">
                <a:ln>
                  <a:noFill/>
                </a:ln>
                <a:solidFill>
                  <a:srgbClr val="000000"/>
                </a:solidFill>
                <a:effectLst/>
                <a:uLnTx/>
                <a:uFillTx/>
                <a:latin typeface="Calibri"/>
                <a:ea typeface="ＭＳ Ｐゴシック"/>
                <a:cs typeface="+mn-cs"/>
              </a:endParaRPr>
            </a:p>
          </p:txBody>
        </p:sp>
        <p:sp>
          <p:nvSpPr>
            <p:cNvPr id="8204" name="Text Box 6"/>
            <p:cNvSpPr txBox="1">
              <a:spLocks noChangeArrowheads="1"/>
            </p:cNvSpPr>
            <p:nvPr/>
          </p:nvSpPr>
          <p:spPr bwMode="auto">
            <a:xfrm>
              <a:off x="2880" y="527"/>
              <a:ext cx="1974" cy="48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1" i="0" u="none" strike="noStrike" kern="1200" cap="none" spc="0" normalizeH="0" baseline="0" noProof="0">
                  <a:ln>
                    <a:noFill/>
                  </a:ln>
                  <a:solidFill>
                    <a:srgbClr val="0000FF"/>
                  </a:solidFill>
                  <a:effectLst/>
                  <a:uLnTx/>
                  <a:uFillTx/>
                  <a:latin typeface="Calibri"/>
                  <a:ea typeface="ＭＳ Ｐゴシック"/>
                  <a:cs typeface="+mn-cs"/>
                </a:rPr>
                <a:t>of Hadrons</a:t>
              </a:r>
            </a:p>
          </p:txBody>
        </p:sp>
      </p:grpSp>
      <p:grpSp>
        <p:nvGrpSpPr>
          <p:cNvPr id="3" name="Group 11"/>
          <p:cNvGrpSpPr>
            <a:grpSpLocks/>
          </p:cNvGrpSpPr>
          <p:nvPr/>
        </p:nvGrpSpPr>
        <p:grpSpPr bwMode="auto">
          <a:xfrm>
            <a:off x="5040313" y="2889250"/>
            <a:ext cx="2771775" cy="1116013"/>
            <a:chOff x="3175" y="1820"/>
            <a:chExt cx="1746" cy="703"/>
          </a:xfrm>
        </p:grpSpPr>
        <p:sp>
          <p:nvSpPr>
            <p:cNvPr id="8201" name="AutoShape 10"/>
            <p:cNvSpPr>
              <a:spLocks noChangeArrowheads="1"/>
            </p:cNvSpPr>
            <p:nvPr/>
          </p:nvSpPr>
          <p:spPr bwMode="auto">
            <a:xfrm flipV="1">
              <a:off x="3175" y="1820"/>
              <a:ext cx="1746" cy="703"/>
            </a:xfrm>
            <a:prstGeom prst="cloudCallout">
              <a:avLst>
                <a:gd name="adj1" fmla="val -2005"/>
                <a:gd name="adj2" fmla="val 84847"/>
              </a:avLst>
            </a:prstGeom>
            <a:solidFill>
              <a:srgbClr val="FFFF99"/>
            </a:solidFill>
            <a:ln w="9525">
              <a:solidFill>
                <a:schemeClr val="tx1"/>
              </a:solidFill>
              <a:round/>
              <a:headEnd/>
              <a:tailEnd/>
            </a:ln>
          </p:spPr>
          <p:txBody>
            <a:bodyPr rot="10800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2400" b="1" i="0" u="none" strike="noStrike" kern="1200" cap="none" spc="0" normalizeH="0" baseline="0" noProof="0">
                <a:ln>
                  <a:noFill/>
                </a:ln>
                <a:solidFill>
                  <a:srgbClr val="000000"/>
                </a:solidFill>
                <a:effectLst/>
                <a:uLnTx/>
                <a:uFillTx/>
                <a:latin typeface="Calibri"/>
                <a:ea typeface="ＭＳ Ｐゴシック"/>
                <a:cs typeface="+mn-cs"/>
              </a:endParaRPr>
            </a:p>
          </p:txBody>
        </p:sp>
        <p:sp>
          <p:nvSpPr>
            <p:cNvPr id="8202" name="Text Box 9"/>
            <p:cNvSpPr txBox="1">
              <a:spLocks noChangeArrowheads="1"/>
            </p:cNvSpPr>
            <p:nvPr/>
          </p:nvSpPr>
          <p:spPr bwMode="auto">
            <a:xfrm>
              <a:off x="3515" y="1920"/>
              <a:ext cx="996" cy="48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1" i="0" u="none" strike="noStrike" kern="1200" cap="none" spc="0" normalizeH="0" baseline="0" noProof="0">
                  <a:ln>
                    <a:noFill/>
                  </a:ln>
                  <a:solidFill>
                    <a:srgbClr val="0000FF"/>
                  </a:solidFill>
                  <a:effectLst/>
                  <a:uLnTx/>
                  <a:uFillTx/>
                  <a:latin typeface="Calibri"/>
                  <a:ea typeface="ＭＳ Ｐゴシック"/>
                  <a:cs typeface="+mn-cs"/>
                </a:rPr>
                <a:t>of Us</a:t>
              </a:r>
            </a:p>
          </p:txBody>
        </p:sp>
      </p:grpSp>
      <p:sp>
        <p:nvSpPr>
          <p:cNvPr id="275469" name="Text Box 13"/>
          <p:cNvSpPr txBox="1">
            <a:spLocks noChangeArrowheads="1"/>
          </p:cNvSpPr>
          <p:nvPr/>
        </p:nvSpPr>
        <p:spPr bwMode="auto">
          <a:xfrm>
            <a:off x="174625" y="5049838"/>
            <a:ext cx="8794750" cy="64135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a:ln>
                  <a:noFill/>
                </a:ln>
                <a:solidFill>
                  <a:srgbClr val="0000FF"/>
                </a:solidFill>
                <a:effectLst/>
                <a:uLnTx/>
                <a:uFillTx/>
                <a:latin typeface="Calibri"/>
                <a:ea typeface="ＭＳ Ｐゴシック"/>
                <a:cs typeface="+mn-cs"/>
              </a:rPr>
              <a:t>One of the Interesting problems of QCD</a:t>
            </a:r>
          </a:p>
        </p:txBody>
      </p:sp>
      <p:sp>
        <p:nvSpPr>
          <p:cNvPr id="275471" name="Text Box 15"/>
          <p:cNvSpPr txBox="1">
            <a:spLocks noChangeArrowheads="1"/>
          </p:cNvSpPr>
          <p:nvPr/>
        </p:nvSpPr>
        <p:spPr bwMode="auto">
          <a:xfrm>
            <a:off x="3276600" y="4149725"/>
            <a:ext cx="793750" cy="388938"/>
          </a:xfrm>
          <a:prstGeom prst="rect">
            <a:avLst/>
          </a:prstGeom>
          <a:noFill/>
          <a:ln w="9525">
            <a:noFill/>
            <a:miter lim="800000"/>
            <a:headEnd/>
            <a:tailEnd/>
          </a:ln>
        </p:spPr>
        <p:txBody>
          <a:bodyPr vert="eaVert"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a:ln>
                  <a:noFill/>
                </a:ln>
                <a:solidFill>
                  <a:srgbClr val="0000FF"/>
                </a:solidFill>
                <a:effectLst/>
                <a:uLnTx/>
                <a:uFillTx/>
                <a:latin typeface="Calibri"/>
                <a:ea typeface="ＭＳ Ｐゴシック"/>
                <a:cs typeface="+mn-cs"/>
              </a:rPr>
              <a:t>=</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C977BF-C472-AB45-9E55-DF66B8F82A2A}"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614D4-9AA3-4DF4-82D8-6CCCE2B0FA6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154042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5471"/>
                                        </p:tgtEl>
                                        <p:attrNameLst>
                                          <p:attrName>style.visibility</p:attrName>
                                        </p:attrNameLst>
                                      </p:cBhvr>
                                      <p:to>
                                        <p:strVal val="visible"/>
                                      </p:to>
                                    </p:set>
                                    <p:animEffect transition="in" filter="blinds(horizontal)">
                                      <p:cBhvr>
                                        <p:cTn id="17" dur="500"/>
                                        <p:tgtEl>
                                          <p:spTgt spid="27547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75469"/>
                                        </p:tgtEl>
                                        <p:attrNameLst>
                                          <p:attrName>style.visibility</p:attrName>
                                        </p:attrNameLst>
                                      </p:cBhvr>
                                      <p:to>
                                        <p:strVal val="visible"/>
                                      </p:to>
                                    </p:set>
                                    <p:animEffect transition="in" filter="blinds(horizontal)">
                                      <p:cBhvr>
                                        <p:cTn id="20" dur="500"/>
                                        <p:tgtEl>
                                          <p:spTgt spid="275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9" grpId="0"/>
      <p:bldP spid="2754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706090"/>
          </a:xfrm>
        </p:spPr>
        <p:txBody>
          <a:bodyPr>
            <a:normAutofit/>
          </a:bodyPr>
          <a:lstStyle/>
          <a:p>
            <a:r>
              <a:rPr lang="en-US" altLang="ja-JP" sz="3600" dirty="0"/>
              <a:t>N</a:t>
            </a:r>
            <a:r>
              <a:rPr kumimoji="1" lang="en-US" altLang="ja-JP" sz="3600" dirty="0"/>
              <a:t>uclear matter in parity doublet models</a:t>
            </a:r>
            <a:endParaRPr kumimoji="1" lang="ja-JP" altLang="en-US" sz="3600" dirty="0"/>
          </a:p>
        </p:txBody>
      </p:sp>
      <p:sp>
        <p:nvSpPr>
          <p:cNvPr id="3" name="コンテンツ プレースホルダー 2"/>
          <p:cNvSpPr>
            <a:spLocks noGrp="1"/>
          </p:cNvSpPr>
          <p:nvPr>
            <p:ph idx="1"/>
          </p:nvPr>
        </p:nvSpPr>
        <p:spPr>
          <a:xfrm>
            <a:off x="539552" y="980728"/>
            <a:ext cx="5760640" cy="5877272"/>
          </a:xfrm>
        </p:spPr>
        <p:txBody>
          <a:bodyPr>
            <a:normAutofit fontScale="70000" lnSpcReduction="20000"/>
          </a:bodyPr>
          <a:lstStyle/>
          <a:p>
            <a:r>
              <a:rPr kumimoji="1" lang="en-US" altLang="ja-JP" dirty="0"/>
              <a:t>A parity doublet model including omega meson with 4-point interaction is used in a </a:t>
            </a:r>
            <a:r>
              <a:rPr kumimoji="1" lang="en-US" altLang="ja-JP" dirty="0" err="1"/>
              <a:t>Walecka</a:t>
            </a:r>
            <a:r>
              <a:rPr kumimoji="1" lang="en-US" altLang="ja-JP" dirty="0"/>
              <a:t>-type mean field analysis.</a:t>
            </a:r>
          </a:p>
          <a:p>
            <a:pPr lvl="1"/>
            <a:r>
              <a:rPr lang="en-US" altLang="ja-JP" dirty="0"/>
              <a:t>Large value of </a:t>
            </a:r>
            <a:r>
              <a:rPr lang="en-US" altLang="ja-JP" i="1" dirty="0"/>
              <a:t>m</a:t>
            </a:r>
            <a:r>
              <a:rPr lang="en-US" altLang="ja-JP" i="1" baseline="-25000" dirty="0"/>
              <a:t>0</a:t>
            </a:r>
            <a:r>
              <a:rPr lang="en-US" altLang="ja-JP" dirty="0"/>
              <a:t> is needed to reproduce the incompressibility.</a:t>
            </a:r>
          </a:p>
          <a:p>
            <a:r>
              <a:rPr lang="en-US" altLang="ja-JP" dirty="0"/>
              <a:t>Rho meson is further included with 4-point interaction.</a:t>
            </a:r>
          </a:p>
          <a:p>
            <a:pPr lvl="1"/>
            <a:r>
              <a:rPr lang="en-US" altLang="ja-JP" i="1" dirty="0"/>
              <a:t>m</a:t>
            </a:r>
            <a:r>
              <a:rPr lang="en-US" altLang="ja-JP" i="1" baseline="-25000" dirty="0"/>
              <a:t>0</a:t>
            </a:r>
            <a:r>
              <a:rPr lang="en-US" altLang="ja-JP" dirty="0"/>
              <a:t> &gt; 800 MeV is needed to have 100 &lt; K &lt; 400 MeV</a:t>
            </a:r>
          </a:p>
          <a:p>
            <a:r>
              <a:rPr lang="en-US" altLang="ja-JP" dirty="0"/>
              <a:t>In our analysis [</a:t>
            </a:r>
            <a:r>
              <a:rPr lang="en-US" altLang="ja-JP" dirty="0" err="1"/>
              <a:t>Y.Motohiro</a:t>
            </a:r>
            <a:r>
              <a:rPr lang="en-US" altLang="ja-JP" dirty="0"/>
              <a:t>, </a:t>
            </a:r>
            <a:r>
              <a:rPr lang="en-US" altLang="ja-JP" dirty="0" err="1"/>
              <a:t>Y.Kim</a:t>
            </a:r>
            <a:r>
              <a:rPr lang="en-US" altLang="ja-JP" dirty="0"/>
              <a:t>, </a:t>
            </a:r>
            <a:r>
              <a:rPr lang="en-US" altLang="ja-JP" dirty="0" err="1"/>
              <a:t>M.Harada</a:t>
            </a:r>
            <a:r>
              <a:rPr lang="en-US" altLang="ja-JP" dirty="0"/>
              <a:t>, Phys. Rev. C 92, 025201 (2015)], we construct a model with </a:t>
            </a:r>
            <a:r>
              <a:rPr lang="en-US" altLang="ja-JP" dirty="0">
                <a:solidFill>
                  <a:srgbClr val="FF0000"/>
                </a:solidFill>
              </a:rPr>
              <a:t>a 6-point interaction of sigma</a:t>
            </a:r>
            <a:r>
              <a:rPr lang="en-US" altLang="ja-JP" dirty="0"/>
              <a:t>, but without 4-point interaction for vector mesons.</a:t>
            </a:r>
          </a:p>
          <a:p>
            <a:r>
              <a:rPr lang="en-US" altLang="ja-JP" dirty="0"/>
              <a:t>Our results show that </a:t>
            </a:r>
            <a:r>
              <a:rPr lang="en-US" altLang="ja-JP" dirty="0">
                <a:solidFill>
                  <a:srgbClr val="FF0000"/>
                </a:solidFill>
              </a:rPr>
              <a:t>K = 240 MeV is reproduced for </a:t>
            </a:r>
            <a:r>
              <a:rPr lang="en-US" altLang="ja-JP" i="1" dirty="0">
                <a:solidFill>
                  <a:srgbClr val="FF0000"/>
                </a:solidFill>
              </a:rPr>
              <a:t>m</a:t>
            </a:r>
            <a:r>
              <a:rPr lang="en-US" altLang="ja-JP" i="1" baseline="-25000" dirty="0">
                <a:solidFill>
                  <a:srgbClr val="FF0000"/>
                </a:solidFill>
              </a:rPr>
              <a:t>0</a:t>
            </a:r>
            <a:r>
              <a:rPr lang="en-US" altLang="ja-JP" dirty="0">
                <a:solidFill>
                  <a:srgbClr val="FF0000"/>
                </a:solidFill>
              </a:rPr>
              <a:t> = 500 - 900 MeV.</a:t>
            </a: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pic>
        <p:nvPicPr>
          <p:cNvPr id="6" name="図 5"/>
          <p:cNvPicPr>
            <a:picLocks noChangeAspect="1"/>
          </p:cNvPicPr>
          <p:nvPr/>
        </p:nvPicPr>
        <p:blipFill>
          <a:blip r:embed="rId3"/>
          <a:stretch>
            <a:fillRect/>
          </a:stretch>
        </p:blipFill>
        <p:spPr>
          <a:xfrm>
            <a:off x="6228184" y="1556792"/>
            <a:ext cx="2088232" cy="1909240"/>
          </a:xfrm>
          <a:prstGeom prst="rect">
            <a:avLst/>
          </a:prstGeom>
        </p:spPr>
      </p:pic>
      <p:sp>
        <p:nvSpPr>
          <p:cNvPr id="7" name="正方形/長方形 6"/>
          <p:cNvSpPr/>
          <p:nvPr/>
        </p:nvSpPr>
        <p:spPr>
          <a:xfrm>
            <a:off x="6228184" y="908721"/>
            <a:ext cx="25922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D.Zschiesche et al., PRC75, 055202 (2007) </a:t>
            </a:r>
          </a:p>
        </p:txBody>
      </p:sp>
      <p:sp>
        <p:nvSpPr>
          <p:cNvPr id="8" name="正方形/長方形 7"/>
          <p:cNvSpPr/>
          <p:nvPr/>
        </p:nvSpPr>
        <p:spPr>
          <a:xfrm>
            <a:off x="6300192" y="3429000"/>
            <a:ext cx="241176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a:cs typeface="+mn-cs"/>
              </a:rPr>
              <a:t>V.Dexheimer et al., PRC77, 025803 (2008)</a:t>
            </a:r>
          </a:p>
        </p:txBody>
      </p:sp>
      <p:pic>
        <p:nvPicPr>
          <p:cNvPr id="9" name="図 8"/>
          <p:cNvPicPr>
            <a:picLocks noChangeAspect="1"/>
          </p:cNvPicPr>
          <p:nvPr/>
        </p:nvPicPr>
        <p:blipFill>
          <a:blip r:embed="rId4"/>
          <a:stretch>
            <a:fillRect/>
          </a:stretch>
        </p:blipFill>
        <p:spPr>
          <a:xfrm>
            <a:off x="6012160" y="4077072"/>
            <a:ext cx="2483768" cy="1804247"/>
          </a:xfrm>
          <a:prstGeom prst="rect">
            <a:avLst/>
          </a:prstGeom>
        </p:spPr>
      </p:pic>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C972F-8C91-3740-B8EE-24D2465B02BB}"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10" name="フッター プレースホルダー 9"/>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283441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371340D0-70EB-9F43-AFD3-C806789A1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23" y="1398745"/>
            <a:ext cx="4572000" cy="2743200"/>
          </a:xfrm>
          <a:prstGeom prst="rect">
            <a:avLst/>
          </a:prstGeom>
        </p:spPr>
      </p:pic>
      <p:sp>
        <p:nvSpPr>
          <p:cNvPr id="2" name="タイトル 1"/>
          <p:cNvSpPr>
            <a:spLocks noGrp="1"/>
          </p:cNvSpPr>
          <p:nvPr>
            <p:ph type="title"/>
          </p:nvPr>
        </p:nvSpPr>
        <p:spPr>
          <a:xfrm>
            <a:off x="467544" y="0"/>
            <a:ext cx="8229600" cy="706090"/>
          </a:xfrm>
        </p:spPr>
        <p:txBody>
          <a:bodyPr>
            <a:normAutofit fontScale="90000"/>
          </a:bodyPr>
          <a:lstStyle/>
          <a:p>
            <a:r>
              <a:rPr lang="en-US" altLang="ja-JP" dirty="0"/>
              <a:t>Density Dependence of</a:t>
            </a:r>
            <a:r>
              <a:rPr kumimoji="1" lang="en-US" altLang="ja-JP" dirty="0"/>
              <a:t> Mean</a:t>
            </a:r>
            <a:r>
              <a:rPr lang="en-US" altLang="ja-JP" dirty="0"/>
              <a:t> </a:t>
            </a:r>
            <a:r>
              <a:rPr kumimoji="1" lang="en-US" altLang="ja-JP" dirty="0"/>
              <a:t>fields</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5" name="日付プレースホルダー 4"/>
          <p:cNvSpPr>
            <a:spLocks noGrp="1"/>
          </p:cNvSpPr>
          <p:nvPr>
            <p:ph type="dt" sz="half" idx="10"/>
          </p:nvPr>
        </p:nvSpPr>
        <p:spPr>
          <a:xfrm>
            <a:off x="316089" y="6342240"/>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F95B8-ECC5-A848-A164-D889E87DC6F4}"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t>2018/9/12</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6" name="フッター プレースホルダー 5"/>
          <p:cNvSpPr>
            <a:spLocks noGrp="1"/>
          </p:cNvSpPr>
          <p:nvPr>
            <p:ph type="ftr" sz="quarter" idx="11"/>
          </p:nvPr>
        </p:nvSpPr>
        <p:spPr>
          <a:xfrm>
            <a:off x="2806979" y="6356350"/>
            <a:ext cx="321282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rPr>
              <a:t>NuSYM2018</a:t>
            </a: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34" charset="-128"/>
              <a:cs typeface="+mn-cs"/>
            </a:endParaRPr>
          </a:p>
        </p:txBody>
      </p:sp>
      <p:grpSp>
        <p:nvGrpSpPr>
          <p:cNvPr id="7" name="図形グループ 6"/>
          <p:cNvGrpSpPr/>
          <p:nvPr/>
        </p:nvGrpSpPr>
        <p:grpSpPr>
          <a:xfrm>
            <a:off x="4898213" y="896527"/>
            <a:ext cx="4009131" cy="3162970"/>
            <a:chOff x="312102" y="1051750"/>
            <a:chExt cx="4009131" cy="3162970"/>
          </a:xfrm>
        </p:grpSpPr>
        <p:pic>
          <p:nvPicPr>
            <p:cNvPr id="17" name="図 16"/>
            <p:cNvPicPr>
              <a:picLocks noChangeAspect="1"/>
            </p:cNvPicPr>
            <p:nvPr/>
          </p:nvPicPr>
          <p:blipFill>
            <a:blip r:embed="rId4"/>
            <a:stretch>
              <a:fillRect/>
            </a:stretch>
          </p:blipFill>
          <p:spPr>
            <a:xfrm>
              <a:off x="616944" y="1537072"/>
              <a:ext cx="3704289" cy="2459236"/>
            </a:xfrm>
            <a:prstGeom prst="rect">
              <a:avLst/>
            </a:prstGeom>
          </p:spPr>
        </p:pic>
        <p:pic>
          <p:nvPicPr>
            <p:cNvPr id="9" name="図 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102" y="1051750"/>
              <a:ext cx="3111469" cy="617355"/>
            </a:xfrm>
            <a:prstGeom prst="rect">
              <a:avLst/>
            </a:prstGeom>
          </p:spPr>
        </p:pic>
        <p:sp>
          <p:nvSpPr>
            <p:cNvPr id="41" name="テキスト ボックス 40"/>
            <p:cNvSpPr txBox="1"/>
            <p:nvPr/>
          </p:nvSpPr>
          <p:spPr>
            <a:xfrm>
              <a:off x="994027" y="1671002"/>
              <a:ext cx="26965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1" u="none" strike="noStrike" kern="1200" cap="none" spc="0" normalizeH="0" baseline="0" noProof="0" dirty="0">
                  <a:ln>
                    <a:noFill/>
                  </a:ln>
                  <a:solidFill>
                    <a:srgbClr val="008000"/>
                  </a:solidFill>
                  <a:effectLst/>
                  <a:uLnTx/>
                  <a:uFillTx/>
                  <a:latin typeface="Calibri"/>
                  <a:ea typeface="ＭＳ Ｐゴシック" panose="020B0600070205080204" pitchFamily="34" charset="-128"/>
                  <a:cs typeface="+mn-cs"/>
                </a:rPr>
                <a:t>m</a:t>
              </a:r>
              <a:r>
                <a:rPr kumimoji="1" lang="en-US" altLang="ja-JP" sz="2400" b="0" i="0" u="none" strike="noStrike" kern="1200" cap="none" spc="0" normalizeH="0" baseline="-25000" noProof="0" dirty="0">
                  <a:ln>
                    <a:noFill/>
                  </a:ln>
                  <a:solidFill>
                    <a:srgbClr val="008000"/>
                  </a:solidFill>
                  <a:effectLst/>
                  <a:uLnTx/>
                  <a:uFillTx/>
                  <a:latin typeface="Calibri"/>
                  <a:ea typeface="ＭＳ Ｐゴシック" panose="020B0600070205080204" pitchFamily="34" charset="-128"/>
                  <a:cs typeface="+mn-cs"/>
                </a:rPr>
                <a:t>N0</a:t>
              </a:r>
              <a:r>
                <a:rPr kumimoji="1" lang="en-US" altLang="ja-JP" sz="2400" b="0" i="0" u="none" strike="noStrike" kern="1200" cap="none" spc="0" normalizeH="0" baseline="0" noProof="0" dirty="0">
                  <a:ln>
                    <a:noFill/>
                  </a:ln>
                  <a:solidFill>
                    <a:srgbClr val="008000"/>
                  </a:solidFill>
                  <a:effectLst/>
                  <a:uLnTx/>
                  <a:uFillTx/>
                  <a:latin typeface="Calibri"/>
                  <a:ea typeface="ＭＳ Ｐゴシック" panose="020B0600070205080204" pitchFamily="34" charset="-128"/>
                  <a:cs typeface="+mn-cs"/>
                </a:rPr>
                <a:t> = 500, 700 MeV</a:t>
              </a:r>
              <a:endParaRPr kumimoji="1" lang="ja-JP" altLang="en-US" sz="2400" b="0" i="0" u="none" strike="noStrike" kern="1200" cap="none" spc="0" normalizeH="0" baseline="0" noProof="0" dirty="0">
                <a:ln>
                  <a:noFill/>
                </a:ln>
                <a:solidFill>
                  <a:srgbClr val="008000"/>
                </a:solidFill>
                <a:effectLst/>
                <a:uLnTx/>
                <a:uFillTx/>
                <a:latin typeface="Calibri"/>
                <a:ea typeface="ＭＳ Ｐゴシック" panose="020B0600070205080204" pitchFamily="34" charset="-128"/>
                <a:cs typeface="+mn-cs"/>
              </a:endParaRPr>
            </a:p>
          </p:txBody>
        </p:sp>
        <p:sp>
          <p:nvSpPr>
            <p:cNvPr id="47" name="テキスト ボックス 46"/>
            <p:cNvSpPr txBox="1"/>
            <p:nvPr/>
          </p:nvSpPr>
          <p:spPr>
            <a:xfrm>
              <a:off x="2117928" y="3814610"/>
              <a:ext cx="744923" cy="400110"/>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r</a:t>
              </a:r>
              <a:r>
                <a:rPr kumimoji="1" lang="en-US" altLang="ja-JP" sz="20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B</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20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r</a:t>
              </a:r>
              <a:r>
                <a:rPr kumimoji="1" lang="en-US" altLang="ja-JP" sz="20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0</a:t>
              </a:r>
              <a:endParaRPr kumimoji="1" lang="ja-JP" altLang="en-US" sz="20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endParaRPr>
            </a:p>
          </p:txBody>
        </p:sp>
      </p:grpSp>
      <p:sp>
        <p:nvSpPr>
          <p:cNvPr id="12" name="テキスト ボックス 11"/>
          <p:cNvSpPr txBox="1"/>
          <p:nvPr/>
        </p:nvSpPr>
        <p:spPr>
          <a:xfrm>
            <a:off x="697266" y="4213652"/>
            <a:ext cx="6006773" cy="461665"/>
          </a:xfrm>
          <a:prstGeom prst="rect">
            <a:avLst/>
          </a:prstGeom>
          <a:noFill/>
          <a:ln w="57150" cmpd="sng">
            <a:solidFill>
              <a:srgbClr val="008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I will use </a:t>
            </a:r>
            <a:r>
              <a:rPr kumimoji="1" lang="en-US" altLang="ja-JP" sz="2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a:t>
            </a:r>
            <a:r>
              <a:rPr kumimoji="1" lang="en-US" altLang="ja-JP" sz="24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N0</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700 MeV as a typical example.</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 name="テキスト ボックス 9"/>
          <p:cNvSpPr txBox="1"/>
          <p:nvPr/>
        </p:nvSpPr>
        <p:spPr>
          <a:xfrm>
            <a:off x="183076" y="3021905"/>
            <a:ext cx="21211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1"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m</a:t>
            </a:r>
            <a:r>
              <a:rPr kumimoji="1" lang="en-US" altLang="ja-JP" sz="2400" b="0" i="0" u="none" strike="noStrike" kern="1200" cap="none" spc="0" normalizeH="0" baseline="-25000" noProof="0" dirty="0">
                <a:ln>
                  <a:noFill/>
                </a:ln>
                <a:solidFill>
                  <a:srgbClr val="FF0000"/>
                </a:solidFill>
                <a:effectLst/>
                <a:uLnTx/>
                <a:uFillTx/>
                <a:latin typeface="Calibri"/>
                <a:ea typeface="ＭＳ Ｐゴシック" panose="020B0600070205080204" pitchFamily="34" charset="-128"/>
                <a:cs typeface="+mn-cs"/>
              </a:rPr>
              <a:t>N0</a:t>
            </a:r>
            <a:r>
              <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 = 500 MeV</a:t>
            </a:r>
            <a:endPar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33" name="テキスト ボックス 32"/>
          <p:cNvSpPr txBox="1"/>
          <p:nvPr/>
        </p:nvSpPr>
        <p:spPr>
          <a:xfrm>
            <a:off x="239663" y="924531"/>
            <a:ext cx="15032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24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σ</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(MeV)</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4" name="テキスト ボックス 33"/>
          <p:cNvSpPr txBox="1"/>
          <p:nvPr/>
        </p:nvSpPr>
        <p:spPr>
          <a:xfrm>
            <a:off x="2304195" y="3662211"/>
            <a:ext cx="744923" cy="400110"/>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r</a:t>
            </a:r>
            <a:r>
              <a:rPr kumimoji="1" lang="en-US" altLang="ja-JP" sz="20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B</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20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r</a:t>
            </a:r>
            <a:r>
              <a:rPr kumimoji="1" lang="en-US" altLang="ja-JP" sz="20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0</a:t>
            </a:r>
            <a:endParaRPr kumimoji="1" lang="ja-JP" altLang="en-US" sz="20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endParaRPr>
          </a:p>
        </p:txBody>
      </p:sp>
      <p:sp>
        <p:nvSpPr>
          <p:cNvPr id="40" name="テキスト ボックス 39"/>
          <p:cNvSpPr txBox="1"/>
          <p:nvPr/>
        </p:nvSpPr>
        <p:spPr>
          <a:xfrm>
            <a:off x="2317188" y="2239631"/>
            <a:ext cx="21206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1"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m</a:t>
            </a:r>
            <a:r>
              <a:rPr kumimoji="1" lang="en-US" altLang="ja-JP" sz="2400" b="0" i="0" u="none" strike="noStrike" kern="1200" cap="none" spc="0" normalizeH="0" baseline="-25000" noProof="0" dirty="0">
                <a:ln>
                  <a:noFill/>
                </a:ln>
                <a:solidFill>
                  <a:srgbClr val="0000FF"/>
                </a:solidFill>
                <a:effectLst/>
                <a:uLnTx/>
                <a:uFillTx/>
                <a:latin typeface="Calibri"/>
                <a:ea typeface="ＭＳ Ｐゴシック" panose="020B0600070205080204" pitchFamily="34" charset="-128"/>
                <a:cs typeface="+mn-cs"/>
              </a:rPr>
              <a:t>N0</a:t>
            </a:r>
            <a:r>
              <a:rPr kumimoji="1" lang="en-US" altLang="ja-JP" sz="24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 = 700 MeV</a:t>
            </a:r>
            <a:endParaRPr kumimoji="1" lang="ja-JP" altLang="en-US" sz="24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endParaRPr>
          </a:p>
        </p:txBody>
      </p:sp>
      <p:pic>
        <p:nvPicPr>
          <p:cNvPr id="8" name="図 7">
            <a:extLst>
              <a:ext uri="{FF2B5EF4-FFF2-40B4-BE49-F238E27FC236}">
                <a16:creationId xmlns:a16="http://schemas.microsoft.com/office/drawing/2014/main" id="{4142D1B3-8534-A347-B844-06DD80548266}"/>
              </a:ext>
            </a:extLst>
          </p:cNvPr>
          <p:cNvPicPr>
            <a:picLocks noChangeAspect="1"/>
          </p:cNvPicPr>
          <p:nvPr/>
        </p:nvPicPr>
        <p:blipFill>
          <a:blip r:embed="rId6"/>
          <a:stretch>
            <a:fillRect/>
          </a:stretch>
        </p:blipFill>
        <p:spPr>
          <a:xfrm>
            <a:off x="2301923" y="4862947"/>
            <a:ext cx="1924810" cy="1076238"/>
          </a:xfrm>
          <a:prstGeom prst="rect">
            <a:avLst/>
          </a:prstGeom>
          <a:ln w="50800">
            <a:solidFill>
              <a:srgbClr val="008000"/>
            </a:solidFill>
          </a:ln>
        </p:spPr>
      </p:pic>
    </p:spTree>
    <p:extLst>
      <p:ext uri="{BB962C8B-B14F-4D97-AF65-F5344CB8AC3E}">
        <p14:creationId xmlns:p14="http://schemas.microsoft.com/office/powerpoint/2010/main" val="3184774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0998"/>
            <a:ext cx="8229600" cy="706090"/>
          </a:xfrm>
        </p:spPr>
        <p:txBody>
          <a:bodyPr>
            <a:normAutofit fontScale="90000"/>
          </a:bodyPr>
          <a:lstStyle/>
          <a:p>
            <a:r>
              <a:rPr kumimoji="1" lang="en-US" altLang="ja-JP" dirty="0"/>
              <a:t>Phase diagram</a:t>
            </a:r>
            <a:endParaRPr kumimoji="1" lang="ja-JP" altLang="en-US" dirty="0"/>
          </a:p>
        </p:txBody>
      </p:sp>
      <p:sp>
        <p:nvSpPr>
          <p:cNvPr id="3" name="コンテンツ プレースホルダー 2"/>
          <p:cNvSpPr>
            <a:spLocks noGrp="1"/>
          </p:cNvSpPr>
          <p:nvPr>
            <p:ph idx="1"/>
          </p:nvPr>
        </p:nvSpPr>
        <p:spPr>
          <a:xfrm>
            <a:off x="93529" y="3980969"/>
            <a:ext cx="4302502" cy="2375381"/>
          </a:xfrm>
        </p:spPr>
        <p:txBody>
          <a:bodyPr>
            <a:normAutofit fontScale="92500" lnSpcReduction="20000"/>
          </a:bodyPr>
          <a:lstStyle/>
          <a:p>
            <a:r>
              <a:rPr kumimoji="1" lang="en-US" altLang="ja-JP" dirty="0"/>
              <a:t>Critical </a:t>
            </a:r>
            <a:r>
              <a:rPr kumimoji="1" lang="en-US" altLang="ja-JP" dirty="0" err="1">
                <a:latin typeface="Symbol" charset="2"/>
                <a:ea typeface="Symbol" charset="2"/>
                <a:cs typeface="Symbol" charset="2"/>
              </a:rPr>
              <a:t>m</a:t>
            </a:r>
            <a:r>
              <a:rPr kumimoji="1" lang="en-US" altLang="ja-JP" baseline="-25000" dirty="0" err="1"/>
              <a:t>B</a:t>
            </a:r>
            <a:r>
              <a:rPr kumimoji="1" lang="en-US" altLang="ja-JP" dirty="0"/>
              <a:t> for chiral phase transition is smaller for smaller </a:t>
            </a:r>
            <a:r>
              <a:rPr kumimoji="1" lang="en-US" altLang="ja-JP" i="1" dirty="0">
                <a:latin typeface="+mj-lt"/>
                <a:ea typeface="Symbol" charset="2"/>
                <a:cs typeface="Symbol" charset="2"/>
              </a:rPr>
              <a:t>m</a:t>
            </a:r>
            <a:r>
              <a:rPr kumimoji="1" lang="en-US" altLang="ja-JP" baseline="-25000" dirty="0"/>
              <a:t>0</a:t>
            </a:r>
            <a:r>
              <a:rPr lang="en-US" altLang="ja-JP" dirty="0"/>
              <a:t>.</a:t>
            </a:r>
          </a:p>
          <a:p>
            <a:pPr lvl="1"/>
            <a:r>
              <a:rPr kumimoji="1" lang="en-US" altLang="ja-JP" dirty="0"/>
              <a:t>Yukawa couplings of </a:t>
            </a:r>
            <a:r>
              <a:rPr kumimoji="1" lang="en-US" altLang="ja-JP" dirty="0">
                <a:latin typeface="Symbol" charset="2"/>
                <a:ea typeface="Symbol" charset="2"/>
                <a:cs typeface="Symbol" charset="2"/>
              </a:rPr>
              <a:t>s</a:t>
            </a:r>
            <a:r>
              <a:rPr kumimoji="1" lang="en-US" altLang="ja-JP" dirty="0"/>
              <a:t> to nucleons </a:t>
            </a:r>
            <a:r>
              <a:rPr lang="en-US" altLang="ja-JP" dirty="0"/>
              <a:t>are</a:t>
            </a:r>
            <a:r>
              <a:rPr kumimoji="1" lang="en-US" altLang="ja-JP" dirty="0"/>
              <a:t> larger for smaller </a:t>
            </a:r>
            <a:r>
              <a:rPr kumimoji="1" lang="en-US" altLang="ja-JP" i="1" dirty="0"/>
              <a:t>m</a:t>
            </a:r>
            <a:r>
              <a:rPr kumimoji="1" lang="en-US" altLang="ja-JP" baseline="-25000" dirty="0"/>
              <a:t>0</a:t>
            </a:r>
            <a:r>
              <a:rPr kumimoji="1" lang="en-US" altLang="ja-JP" dirty="0"/>
              <a:t>.</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E0C712-8046-AD4C-9AA4-4B1AE7DA6DE0}"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5" name="フッター プレースホルダー 4"/>
          <p:cNvSpPr>
            <a:spLocks noGrp="1"/>
          </p:cNvSpPr>
          <p:nvPr>
            <p:ph type="ftr" sz="quarter" idx="11"/>
          </p:nvPr>
        </p:nvSpPr>
        <p:spPr>
          <a:xfrm>
            <a:off x="2833141" y="6356350"/>
            <a:ext cx="318665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rPr>
              <a:t>NuSYM2018</a:t>
            </a: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pic>
        <p:nvPicPr>
          <p:cNvPr id="7" name="図 6"/>
          <p:cNvPicPr>
            <a:picLocks noChangeAspect="1"/>
          </p:cNvPicPr>
          <p:nvPr/>
        </p:nvPicPr>
        <p:blipFill>
          <a:blip r:embed="rId3"/>
          <a:stretch>
            <a:fillRect/>
          </a:stretch>
        </p:blipFill>
        <p:spPr>
          <a:xfrm>
            <a:off x="4196205" y="817088"/>
            <a:ext cx="4713990" cy="3121114"/>
          </a:xfrm>
          <a:prstGeom prst="rect">
            <a:avLst/>
          </a:prstGeom>
        </p:spPr>
      </p:pic>
      <p:pic>
        <p:nvPicPr>
          <p:cNvPr id="8" name="図 7"/>
          <p:cNvPicPr>
            <a:picLocks noChangeAspect="1"/>
          </p:cNvPicPr>
          <p:nvPr/>
        </p:nvPicPr>
        <p:blipFill>
          <a:blip r:embed="rId4"/>
          <a:stretch>
            <a:fillRect/>
          </a:stretch>
        </p:blipFill>
        <p:spPr>
          <a:xfrm>
            <a:off x="0" y="859855"/>
            <a:ext cx="4584124" cy="2977226"/>
          </a:xfrm>
          <a:prstGeom prst="rect">
            <a:avLst/>
          </a:prstGeom>
        </p:spPr>
      </p:pic>
      <p:pic>
        <p:nvPicPr>
          <p:cNvPr id="9" name="図 8"/>
          <p:cNvPicPr>
            <a:picLocks noChangeAspect="1"/>
          </p:cNvPicPr>
          <p:nvPr/>
        </p:nvPicPr>
        <p:blipFill>
          <a:blip r:embed="rId5"/>
          <a:stretch>
            <a:fillRect/>
          </a:stretch>
        </p:blipFill>
        <p:spPr>
          <a:xfrm>
            <a:off x="4396031" y="4087905"/>
            <a:ext cx="4598692" cy="2124557"/>
          </a:xfrm>
          <a:prstGeom prst="rect">
            <a:avLst/>
          </a:prstGeom>
        </p:spPr>
      </p:pic>
    </p:spTree>
    <p:extLst>
      <p:ext uri="{BB962C8B-B14F-4D97-AF65-F5344CB8AC3E}">
        <p14:creationId xmlns:p14="http://schemas.microsoft.com/office/powerpoint/2010/main" val="628438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4120" y="116632"/>
            <a:ext cx="8784976" cy="778098"/>
          </a:xfrm>
        </p:spPr>
        <p:txBody>
          <a:bodyPr>
            <a:noAutofit/>
          </a:bodyPr>
          <a:lstStyle/>
          <a:p>
            <a:r>
              <a:rPr lang="en-US" altLang="ja-JP" sz="3600" dirty="0"/>
              <a:t>Determination of the parameters at vacuum</a:t>
            </a:r>
            <a:endParaRPr kumimoji="1" lang="ja-JP" altLang="en-US" sz="3600" dirty="0"/>
          </a:p>
        </p:txBody>
      </p:sp>
      <p:sp>
        <p:nvSpPr>
          <p:cNvPr id="3" name="コンテンツ プレースホルダー 2"/>
          <p:cNvSpPr>
            <a:spLocks noGrp="1"/>
          </p:cNvSpPr>
          <p:nvPr>
            <p:ph idx="1"/>
          </p:nvPr>
        </p:nvSpPr>
        <p:spPr>
          <a:xfrm>
            <a:off x="457200" y="980728"/>
            <a:ext cx="8229600" cy="5544616"/>
          </a:xfrm>
        </p:spPr>
        <p:txBody>
          <a:bodyPr>
            <a:normAutofit fontScale="92500"/>
          </a:bodyPr>
          <a:lstStyle/>
          <a:p>
            <a:r>
              <a:rPr lang="en-US" altLang="ja-JP" dirty="0"/>
              <a:t>Masses of parity </a:t>
            </a:r>
            <a:r>
              <a:rPr lang="en-US" altLang="ja-JP" dirty="0" err="1"/>
              <a:t>eigenstates</a:t>
            </a:r>
            <a:endParaRPr lang="en-US" altLang="ja-JP" dirty="0"/>
          </a:p>
          <a:p>
            <a:endParaRPr lang="en-US" altLang="ja-JP" dirty="0"/>
          </a:p>
          <a:p>
            <a:endParaRPr lang="en-US" altLang="ja-JP" dirty="0"/>
          </a:p>
          <a:p>
            <a:r>
              <a:rPr lang="en-US" altLang="ja-JP" dirty="0"/>
              <a:t>Determination of parameters at vacuum (</a:t>
            </a:r>
            <a:r>
              <a:rPr lang="en-US" altLang="ja-JP" dirty="0" err="1"/>
              <a:t>D.Jido</a:t>
            </a:r>
            <a:r>
              <a:rPr lang="en-US" altLang="ja-JP" dirty="0"/>
              <a:t> et al., PTP106, 873 (2001))</a:t>
            </a:r>
          </a:p>
          <a:p>
            <a:pPr lvl="1"/>
            <a:r>
              <a:rPr lang="en-US" altLang="ja-JP" dirty="0"/>
              <a:t>Inputs : </a:t>
            </a:r>
            <a:r>
              <a:rPr lang="en-US" altLang="ja-JP" i="1" dirty="0">
                <a:solidFill>
                  <a:srgbClr val="3366FF"/>
                </a:solidFill>
              </a:rPr>
              <a:t>m</a:t>
            </a:r>
            <a:r>
              <a:rPr lang="en-US" altLang="ja-JP" baseline="-25000" dirty="0">
                <a:solidFill>
                  <a:srgbClr val="3366FF"/>
                </a:solidFill>
              </a:rPr>
              <a:t>+</a:t>
            </a:r>
            <a:r>
              <a:rPr lang="en-US" altLang="ja-JP" dirty="0">
                <a:solidFill>
                  <a:srgbClr val="3366FF"/>
                </a:solidFill>
              </a:rPr>
              <a:t> = 939 MeV, </a:t>
            </a:r>
            <a:r>
              <a:rPr lang="en-US" altLang="ja-JP" i="1" dirty="0">
                <a:solidFill>
                  <a:srgbClr val="3366FF"/>
                </a:solidFill>
              </a:rPr>
              <a:t>m</a:t>
            </a:r>
            <a:r>
              <a:rPr lang="en-US" altLang="ja-JP" baseline="-25000" dirty="0">
                <a:solidFill>
                  <a:srgbClr val="3366FF"/>
                </a:solidFill>
              </a:rPr>
              <a:t>-</a:t>
            </a:r>
            <a:r>
              <a:rPr lang="en-US" altLang="ja-JP" dirty="0">
                <a:solidFill>
                  <a:srgbClr val="3366FF"/>
                </a:solidFill>
              </a:rPr>
              <a:t> = 1535 MeV, </a:t>
            </a:r>
            <a:r>
              <a:rPr lang="en-US" altLang="ja-JP" i="1" dirty="0">
                <a:solidFill>
                  <a:srgbClr val="3366FF"/>
                </a:solidFill>
                <a:latin typeface="Symbol" charset="2"/>
                <a:cs typeface="Symbol" charset="2"/>
              </a:rPr>
              <a:t>s</a:t>
            </a:r>
            <a:r>
              <a:rPr lang="en-US" altLang="ja-JP" baseline="-25000" dirty="0">
                <a:solidFill>
                  <a:srgbClr val="3366FF"/>
                </a:solidFill>
              </a:rPr>
              <a:t>0</a:t>
            </a:r>
            <a:r>
              <a:rPr lang="en-US" altLang="ja-JP" dirty="0">
                <a:solidFill>
                  <a:srgbClr val="3366FF"/>
                </a:solidFill>
              </a:rPr>
              <a:t> = </a:t>
            </a:r>
            <a:r>
              <a:rPr lang="en-US" altLang="ja-JP" i="1" dirty="0" err="1">
                <a:solidFill>
                  <a:srgbClr val="3366FF"/>
                </a:solidFill>
              </a:rPr>
              <a:t>f</a:t>
            </a:r>
            <a:r>
              <a:rPr lang="en-US" altLang="ja-JP" i="1" baseline="-25000" dirty="0" err="1">
                <a:solidFill>
                  <a:srgbClr val="3366FF"/>
                </a:solidFill>
                <a:latin typeface="Symbol" charset="2"/>
                <a:cs typeface="Symbol" charset="2"/>
              </a:rPr>
              <a:t>p</a:t>
            </a:r>
            <a:r>
              <a:rPr lang="en-US" altLang="ja-JP" dirty="0">
                <a:solidFill>
                  <a:srgbClr val="3366FF"/>
                </a:solidFill>
              </a:rPr>
              <a:t> = 93 MeV, and </a:t>
            </a:r>
            <a:r>
              <a:rPr lang="en-US" altLang="ja-JP" i="1" dirty="0" err="1">
                <a:solidFill>
                  <a:srgbClr val="3366FF"/>
                </a:solidFill>
              </a:rPr>
              <a:t>g</a:t>
            </a:r>
            <a:r>
              <a:rPr lang="en-US" altLang="ja-JP" baseline="-25000" dirty="0" err="1">
                <a:solidFill>
                  <a:srgbClr val="3366FF"/>
                </a:solidFill>
                <a:latin typeface="Symbol" charset="2"/>
                <a:cs typeface="Symbol" charset="2"/>
              </a:rPr>
              <a:t>p</a:t>
            </a:r>
            <a:r>
              <a:rPr lang="en-US" altLang="ja-JP" baseline="-25000" dirty="0" err="1">
                <a:solidFill>
                  <a:srgbClr val="3366FF"/>
                </a:solidFill>
              </a:rPr>
              <a:t>N+N</a:t>
            </a:r>
            <a:r>
              <a:rPr lang="en-US" altLang="ja-JP" baseline="-25000" dirty="0">
                <a:solidFill>
                  <a:srgbClr val="3366FF"/>
                </a:solidFill>
              </a:rPr>
              <a:t>-</a:t>
            </a:r>
            <a:r>
              <a:rPr lang="en-US" altLang="ja-JP" dirty="0">
                <a:solidFill>
                  <a:srgbClr val="3366FF"/>
                </a:solidFill>
              </a:rPr>
              <a:t> = 0.7 obtained from </a:t>
            </a:r>
            <a:r>
              <a:rPr lang="en-US" altLang="ja-JP" dirty="0">
                <a:solidFill>
                  <a:srgbClr val="3366FF"/>
                </a:solidFill>
                <a:latin typeface="Symbol" charset="2"/>
                <a:cs typeface="Symbol" charset="2"/>
              </a:rPr>
              <a:t>G</a:t>
            </a:r>
            <a:r>
              <a:rPr lang="en-US" altLang="ja-JP" baseline="-25000" dirty="0">
                <a:solidFill>
                  <a:srgbClr val="3366FF"/>
                </a:solidFill>
              </a:rPr>
              <a:t>N*→</a:t>
            </a:r>
            <a:r>
              <a:rPr lang="en-US" altLang="ja-JP" baseline="-25000" dirty="0" err="1">
                <a:solidFill>
                  <a:srgbClr val="3366FF"/>
                </a:solidFill>
                <a:latin typeface="Symbol" charset="2"/>
                <a:cs typeface="Symbol" charset="2"/>
              </a:rPr>
              <a:t>p</a:t>
            </a:r>
            <a:r>
              <a:rPr lang="en-US" altLang="ja-JP" baseline="-25000" dirty="0" err="1">
                <a:solidFill>
                  <a:srgbClr val="3366FF"/>
                </a:solidFill>
              </a:rPr>
              <a:t>N</a:t>
            </a:r>
            <a:r>
              <a:rPr lang="en-US" altLang="ja-JP" dirty="0">
                <a:solidFill>
                  <a:srgbClr val="3366FF"/>
                </a:solidFill>
              </a:rPr>
              <a:t> = 75 MeV</a:t>
            </a:r>
            <a:r>
              <a:rPr lang="en-US" altLang="ja-JP" dirty="0"/>
              <a:t>.</a:t>
            </a:r>
          </a:p>
          <a:p>
            <a:pPr lvl="1"/>
            <a:r>
              <a:rPr lang="en-US" altLang="ja-JP" dirty="0"/>
              <a:t>Outputs : </a:t>
            </a:r>
            <a:r>
              <a:rPr lang="en-US" altLang="ja-JP" i="1" dirty="0">
                <a:solidFill>
                  <a:srgbClr val="FF0000"/>
                </a:solidFill>
              </a:rPr>
              <a:t>m</a:t>
            </a:r>
            <a:r>
              <a:rPr lang="en-US" altLang="ja-JP" baseline="-25000" dirty="0">
                <a:solidFill>
                  <a:srgbClr val="FF0000"/>
                </a:solidFill>
              </a:rPr>
              <a:t>0</a:t>
            </a:r>
            <a:r>
              <a:rPr lang="en-US" altLang="ja-JP" dirty="0">
                <a:solidFill>
                  <a:srgbClr val="FF0000"/>
                </a:solidFill>
              </a:rPr>
              <a:t> = 270 MeV </a:t>
            </a:r>
            <a:r>
              <a:rPr lang="en-US" altLang="ja-JP" dirty="0"/>
              <a:t>, </a:t>
            </a:r>
            <a:r>
              <a:rPr lang="en-US" altLang="ja-JP" i="1" dirty="0"/>
              <a:t>g</a:t>
            </a:r>
            <a:r>
              <a:rPr lang="en-US" altLang="ja-JP" baseline="-25000" dirty="0"/>
              <a:t>1</a:t>
            </a:r>
            <a:r>
              <a:rPr lang="en-US" altLang="ja-JP" dirty="0"/>
              <a:t> = 9.8 , </a:t>
            </a:r>
            <a:r>
              <a:rPr lang="en-US" altLang="ja-JP" i="1" dirty="0"/>
              <a:t>g</a:t>
            </a:r>
            <a:r>
              <a:rPr lang="en-US" altLang="ja-JP" baseline="-25000" dirty="0"/>
              <a:t>2</a:t>
            </a:r>
            <a:r>
              <a:rPr lang="en-US" altLang="ja-JP" dirty="0"/>
              <a:t> = 16 .</a:t>
            </a:r>
          </a:p>
          <a:p>
            <a:r>
              <a:rPr lang="en-US" altLang="ja-JP" dirty="0"/>
              <a:t>Global fit in an extended model (</a:t>
            </a:r>
            <a:r>
              <a:rPr lang="en-US" altLang="ja-JP" dirty="0" err="1"/>
              <a:t>S.Gallas</a:t>
            </a:r>
            <a:r>
              <a:rPr lang="en-US" altLang="ja-JP" dirty="0"/>
              <a:t> et al., PRD82, 014004 (2010) ) shows </a:t>
            </a:r>
            <a:r>
              <a:rPr lang="en-US" altLang="ja-JP" i="1" dirty="0">
                <a:solidFill>
                  <a:srgbClr val="FF0000"/>
                </a:solidFill>
              </a:rPr>
              <a:t>m</a:t>
            </a:r>
            <a:r>
              <a:rPr lang="en-US" altLang="ja-JP" i="1" baseline="-25000" dirty="0">
                <a:solidFill>
                  <a:srgbClr val="FF0000"/>
                </a:solidFill>
              </a:rPr>
              <a:t>0</a:t>
            </a:r>
            <a:r>
              <a:rPr lang="en-US" altLang="ja-JP" dirty="0">
                <a:solidFill>
                  <a:srgbClr val="FF0000"/>
                </a:solidFill>
              </a:rPr>
              <a:t> = 460 +- 136 MeV</a:t>
            </a:r>
            <a:r>
              <a:rPr lang="en-US" altLang="ja-JP" dirty="0"/>
              <a:t>.</a:t>
            </a:r>
          </a:p>
          <a:p>
            <a:pPr lvl="1"/>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8" name="日付プレースホルダー 7"/>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A121C6-2690-B148-9D88-95C0FA9C4173}"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auto" latinLnBrk="0" hangingPunct="1">
                <a:lnSpc>
                  <a:spcPct val="100000"/>
                </a:lnSpc>
                <a:spcBef>
                  <a:spcPts val="0"/>
                </a:spcBef>
                <a:spcAft>
                  <a:spcPts val="0"/>
                </a:spcAft>
                <a:buClrTx/>
                <a:buSzTx/>
                <a:buFontTx/>
                <a:buNone/>
                <a:tabLst/>
                <a:defRPr/>
              </a:p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9" name="フッター プレースホルダー 8"/>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pic>
        <p:nvPicPr>
          <p:cNvPr id="10" name="図 9"/>
          <p:cNvPicPr>
            <a:picLocks noChangeAspect="1"/>
          </p:cNvPicPr>
          <p:nvPr/>
        </p:nvPicPr>
        <p:blipFill>
          <a:blip r:embed="rId3"/>
          <a:stretch>
            <a:fillRect/>
          </a:stretch>
        </p:blipFill>
        <p:spPr>
          <a:xfrm>
            <a:off x="1783286" y="1628800"/>
            <a:ext cx="6101082" cy="943867"/>
          </a:xfrm>
          <a:prstGeom prst="rect">
            <a:avLst/>
          </a:prstGeom>
        </p:spPr>
      </p:pic>
    </p:spTree>
    <p:extLst>
      <p:ext uri="{BB962C8B-B14F-4D97-AF65-F5344CB8AC3E}">
        <p14:creationId xmlns:p14="http://schemas.microsoft.com/office/powerpoint/2010/main" val="657231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54DC6673-D6C5-7344-93CC-70E51F8C0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350" y="1988840"/>
            <a:ext cx="3859734" cy="2315840"/>
          </a:xfrm>
          <a:prstGeom prst="rect">
            <a:avLst/>
          </a:prstGeom>
        </p:spPr>
      </p:pic>
      <p:pic>
        <p:nvPicPr>
          <p:cNvPr id="26" name="図 25">
            <a:extLst>
              <a:ext uri="{FF2B5EF4-FFF2-40B4-BE49-F238E27FC236}">
                <a16:creationId xmlns:a16="http://schemas.microsoft.com/office/drawing/2014/main" id="{1E51E1E8-A27D-194E-89AA-BCE720C6B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3" y="2012604"/>
            <a:ext cx="3680806" cy="2208484"/>
          </a:xfrm>
          <a:prstGeom prst="rect">
            <a:avLst/>
          </a:prstGeom>
        </p:spPr>
      </p:pic>
      <p:sp>
        <p:nvSpPr>
          <p:cNvPr id="2" name="タイトル 1"/>
          <p:cNvSpPr>
            <a:spLocks noGrp="1"/>
          </p:cNvSpPr>
          <p:nvPr>
            <p:ph type="title"/>
          </p:nvPr>
        </p:nvSpPr>
        <p:spPr>
          <a:xfrm>
            <a:off x="457200" y="119417"/>
            <a:ext cx="8229600" cy="706090"/>
          </a:xfrm>
        </p:spPr>
        <p:txBody>
          <a:bodyPr>
            <a:normAutofit fontScale="90000"/>
          </a:bodyPr>
          <a:lstStyle/>
          <a:p>
            <a:r>
              <a:rPr kumimoji="1" lang="en-US" altLang="ja-JP" dirty="0"/>
              <a:t>Effective masses vs. Chemical potential</a:t>
            </a:r>
            <a:endParaRPr kumimoji="1" lang="ja-JP" altLang="en-US" dirty="0"/>
          </a:p>
        </p:txBody>
      </p:sp>
      <p:sp>
        <p:nvSpPr>
          <p:cNvPr id="3" name="コンテンツ プレースホルダー 2"/>
          <p:cNvSpPr>
            <a:spLocks noGrp="1"/>
          </p:cNvSpPr>
          <p:nvPr>
            <p:ph idx="1"/>
          </p:nvPr>
        </p:nvSpPr>
        <p:spPr>
          <a:xfrm>
            <a:off x="678905" y="1536616"/>
            <a:ext cx="3296356" cy="469811"/>
          </a:xfrm>
        </p:spPr>
        <p:txBody>
          <a:bodyPr>
            <a:normAutofit fontScale="85000" lnSpcReduction="10000"/>
          </a:bodyPr>
          <a:lstStyle/>
          <a:p>
            <a:pPr marL="0" indent="0">
              <a:buNone/>
            </a:pPr>
            <a:r>
              <a:rPr lang="en-US" altLang="ja-JP" dirty="0"/>
              <a:t>m</a:t>
            </a:r>
            <a:r>
              <a:rPr lang="en-US" altLang="ja-JP" baseline="-25000" dirty="0"/>
              <a:t>N0</a:t>
            </a:r>
            <a:r>
              <a:rPr lang="en-US" altLang="ja-JP" dirty="0"/>
              <a:t> = m</a:t>
            </a:r>
            <a:r>
              <a:rPr lang="en-US" altLang="ja-JP" baseline="-25000" dirty="0"/>
              <a:t>D0</a:t>
            </a:r>
            <a:r>
              <a:rPr lang="en-US" altLang="ja-JP" dirty="0"/>
              <a:t> = 500 MeV</a:t>
            </a:r>
            <a:endParaRPr kumimoji="1" lang="ja-JP" altLang="en-US" dirty="0"/>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EE0CB-2D92-DF44-ACDF-63CF82137545}"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mc:AlternateContent xmlns:mc="http://schemas.openxmlformats.org/markup-compatibility/2006" xmlns:a14="http://schemas.microsoft.com/office/drawing/2010/main">
        <mc:Choice Requires="a14">
          <p:sp>
            <p:nvSpPr>
              <p:cNvPr id="9" name="コンテンツ プレースホルダー 2"/>
              <p:cNvSpPr txBox="1">
                <a:spLocks/>
              </p:cNvSpPr>
              <p:nvPr/>
            </p:nvSpPr>
            <p:spPr>
              <a:xfrm>
                <a:off x="374906" y="4445270"/>
                <a:ext cx="8633178" cy="148732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When </a:t>
                </a:r>
                <a14:m>
                  <m:oMath xmlns:m="http://schemas.openxmlformats.org/officeDocument/2006/math">
                    <m:acc>
                      <m:accPr>
                        <m:chr m:val="̅"/>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Ｐゴシック" panose="020B0600070205080204" pitchFamily="34" charset="-128"/>
                            <a:cs typeface="+mn-cs"/>
                          </a:rPr>
                        </m:ctrlPr>
                      </m:accPr>
                      <m:e>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acc>
                  </m:oMath>
                </a14:m>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deceases (partial chiral restoration), mass of Delta baryon becomes smaller than the chemical potential </a:t>
                </a:r>
                <a:r>
                  <a:rPr kumimoji="1" lang="en-US" altLang="ja-JP" sz="3200" b="0" i="0" u="none" strike="noStrike" kern="1200" cap="none" spc="0" normalizeH="0" baseline="0" noProof="0" dirty="0" err="1">
                    <a:ln>
                      <a:noFill/>
                    </a:ln>
                    <a:solidFill>
                      <a:prstClr val="black"/>
                    </a:solidFill>
                    <a:effectLst/>
                    <a:uLnTx/>
                    <a:uFillTx/>
                    <a:latin typeface="Symbol" charset="2"/>
                    <a:ea typeface="ＭＳ Ｐゴシック" panose="020B0600070205080204" pitchFamily="34" charset="-128"/>
                    <a:cs typeface="Symbol" charset="2"/>
                  </a:rPr>
                  <a:t>m</a:t>
                </a:r>
                <a:r>
                  <a:rPr kumimoji="1" lang="en-US" altLang="ja-JP" sz="3200" b="0" i="0" u="none" strike="noStrike" kern="1200" cap="none" spc="0" normalizeH="0" baseline="-25000" noProof="0" dirty="0" err="1">
                    <a:ln>
                      <a:noFill/>
                    </a:ln>
                    <a:solidFill>
                      <a:prstClr val="black"/>
                    </a:solidFill>
                    <a:effectLst/>
                    <a:uLnTx/>
                    <a:uFillTx/>
                    <a:latin typeface="Calibri"/>
                    <a:ea typeface="ＭＳ Ｐゴシック" panose="020B0600070205080204" pitchFamily="34" charset="-128"/>
                    <a:cs typeface="+mn-cs"/>
                  </a:rPr>
                  <a:t>B</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This indicates that the Delta baryon is populated in the ground state, forming Delta Fermi sea.</a:t>
                </a:r>
              </a:p>
            </p:txBody>
          </p:sp>
        </mc:Choice>
        <mc:Fallback xmlns="">
          <p:sp>
            <p:nvSpPr>
              <p:cNvPr id="9" name="コンテンツ プレースホルダー 2"/>
              <p:cNvSpPr txBox="1">
                <a:spLocks noRot="1" noChangeAspect="1" noMove="1" noResize="1" noEditPoints="1" noAdjustHandles="1" noChangeArrowheads="1" noChangeShapeType="1" noTextEdit="1"/>
              </p:cNvSpPr>
              <p:nvPr/>
            </p:nvSpPr>
            <p:spPr>
              <a:xfrm>
                <a:off x="374906" y="4445270"/>
                <a:ext cx="8633178" cy="1487327"/>
              </a:xfrm>
              <a:prstGeom prst="rect">
                <a:avLst/>
              </a:prstGeom>
              <a:blipFill>
                <a:blip r:embed="rId5"/>
                <a:stretch>
                  <a:fillRect l="-1029" t="-7627" r="-1176" b="-3390"/>
                </a:stretch>
              </a:blipFill>
            </p:spPr>
            <p:txBody>
              <a:bodyPr/>
              <a:lstStyle/>
              <a:p>
                <a:r>
                  <a:rPr lang="ja-JP" altLang="en-US">
                    <a:noFill/>
                  </a:rPr>
                  <a:t> </a:t>
                </a:r>
              </a:p>
            </p:txBody>
          </p:sp>
        </mc:Fallback>
      </mc:AlternateContent>
      <p:sp>
        <p:nvSpPr>
          <p:cNvPr id="10" name="コンテンツ プレースホルダー 2"/>
          <p:cNvSpPr txBox="1">
            <a:spLocks/>
          </p:cNvSpPr>
          <p:nvPr/>
        </p:nvSpPr>
        <p:spPr>
          <a:xfrm>
            <a:off x="5322712" y="1489977"/>
            <a:ext cx="3296356" cy="469811"/>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a:t>
            </a:r>
            <a:r>
              <a:rPr kumimoji="1" lang="en-US" altLang="ja-JP"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N0</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m</a:t>
            </a:r>
            <a:r>
              <a:rPr kumimoji="1" lang="en-US" altLang="ja-JP"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D0</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700 MeV</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コンテンツ プレースホルダー 2"/>
          <p:cNvSpPr txBox="1">
            <a:spLocks/>
          </p:cNvSpPr>
          <p:nvPr/>
        </p:nvSpPr>
        <p:spPr>
          <a:xfrm>
            <a:off x="1243478" y="5968734"/>
            <a:ext cx="2438399" cy="557293"/>
          </a:xfrm>
          <a:prstGeom prst="rect">
            <a:avLst/>
          </a:prstGeom>
          <a:ln w="57150" cmpd="sng">
            <a:solidFill>
              <a:srgbClr val="008000"/>
            </a:solidFill>
          </a:ln>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Delta Matter ?</a:t>
            </a:r>
            <a:endParaRPr kumimoji="1" lang="ja-JP" altLang="en-US" sz="32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13" name="コンテンツ プレースホルダー 2"/>
          <p:cNvSpPr txBox="1">
            <a:spLocks/>
          </p:cNvSpPr>
          <p:nvPr/>
        </p:nvSpPr>
        <p:spPr>
          <a:xfrm>
            <a:off x="3799002" y="2122374"/>
            <a:ext cx="1564588" cy="317521"/>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1"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g</a:t>
            </a:r>
            <a:r>
              <a:rPr kumimoji="1" lang="en-US" altLang="ja-JP" sz="3200" b="0" i="0" u="none" strike="noStrike" kern="1200" cap="none" spc="0" normalizeH="0" baseline="-25000" noProof="0" dirty="0">
                <a:ln>
                  <a:noFill/>
                </a:ln>
                <a:solidFill>
                  <a:srgbClr val="FF0000"/>
                </a:solidFill>
                <a:effectLst/>
                <a:uLnTx/>
                <a:uFillTx/>
                <a:latin typeface="Symbol" charset="2"/>
                <a:ea typeface="ＭＳ Ｐゴシック" panose="020B0600070205080204" pitchFamily="34" charset="-128"/>
                <a:cs typeface="Symbol" charset="2"/>
              </a:rPr>
              <a:t>wDD</a:t>
            </a: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 = </a:t>
            </a:r>
            <a:r>
              <a:rPr kumimoji="1" lang="en-US" altLang="ja-JP" sz="3200" b="0" i="1" u="none" strike="noStrike" kern="1200" cap="none" spc="0" normalizeH="0" baseline="0" noProof="0" dirty="0" err="1">
                <a:ln>
                  <a:noFill/>
                </a:ln>
                <a:solidFill>
                  <a:srgbClr val="FF0000"/>
                </a:solidFill>
                <a:effectLst/>
                <a:uLnTx/>
                <a:uFillTx/>
                <a:latin typeface="Calibri"/>
                <a:ea typeface="ＭＳ Ｐゴシック" panose="020B0600070205080204" pitchFamily="34" charset="-128"/>
                <a:cs typeface="+mn-cs"/>
              </a:rPr>
              <a:t>g</a:t>
            </a:r>
            <a:r>
              <a:rPr kumimoji="1" lang="en-US" altLang="ja-JP" sz="3200" b="0" i="0" u="none" strike="noStrike" kern="1200" cap="none" spc="0" normalizeH="0" baseline="-25000" noProof="0" dirty="0" err="1">
                <a:ln>
                  <a:noFill/>
                </a:ln>
                <a:solidFill>
                  <a:srgbClr val="FF0000"/>
                </a:solidFill>
                <a:effectLst/>
                <a:uLnTx/>
                <a:uFillTx/>
                <a:latin typeface="Symbol" charset="2"/>
                <a:ea typeface="ＭＳ Ｐゴシック" panose="020B0600070205080204" pitchFamily="34" charset="-128"/>
                <a:cs typeface="Symbol" charset="2"/>
              </a:rPr>
              <a:t>w</a:t>
            </a:r>
            <a:r>
              <a:rPr kumimoji="1" lang="en-US" altLang="ja-JP" sz="3200" b="0" i="0" u="none" strike="noStrike" kern="1200" cap="none" spc="0" normalizeH="0" baseline="-25000" noProof="0" dirty="0" err="1">
                <a:ln>
                  <a:noFill/>
                </a:ln>
                <a:solidFill>
                  <a:srgbClr val="FF0000"/>
                </a:solidFill>
                <a:effectLst/>
                <a:uLnTx/>
                <a:uFillTx/>
                <a:latin typeface="Calibri"/>
                <a:ea typeface="ＭＳ Ｐゴシック" panose="020B0600070205080204" pitchFamily="34" charset="-128"/>
                <a:cs typeface="+mn-cs"/>
              </a:rPr>
              <a:t>NN</a:t>
            </a: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 </a:t>
            </a:r>
          </a:p>
        </p:txBody>
      </p:sp>
      <p:sp>
        <p:nvSpPr>
          <p:cNvPr id="14" name="コンテンツ プレースホルダー 2"/>
          <p:cNvSpPr txBox="1">
            <a:spLocks/>
          </p:cNvSpPr>
          <p:nvPr/>
        </p:nvSpPr>
        <p:spPr>
          <a:xfrm>
            <a:off x="3698747" y="2573587"/>
            <a:ext cx="1614716" cy="417788"/>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1"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g</a:t>
            </a:r>
            <a:r>
              <a:rPr kumimoji="1" lang="en-US" altLang="ja-JP" sz="3200" b="0" i="0" u="none" strike="noStrike" kern="1200" cap="none" spc="0" normalizeH="0" baseline="-25000" noProof="0" dirty="0">
                <a:ln>
                  <a:noFill/>
                </a:ln>
                <a:solidFill>
                  <a:srgbClr val="0000FF"/>
                </a:solidFill>
                <a:effectLst/>
                <a:uLnTx/>
                <a:uFillTx/>
                <a:latin typeface="Symbol" charset="2"/>
                <a:ea typeface="ＭＳ Ｐゴシック" panose="020B0600070205080204" pitchFamily="34" charset="-128"/>
                <a:cs typeface="Symbol" charset="2"/>
              </a:rPr>
              <a:t>wDD</a:t>
            </a: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 = 0.5 </a:t>
            </a:r>
            <a:r>
              <a:rPr kumimoji="1" lang="en-US" altLang="ja-JP" sz="3200" b="0" i="1" u="none" strike="noStrike" kern="1200" cap="none" spc="0" normalizeH="0" baseline="0" noProof="0" dirty="0" err="1">
                <a:ln>
                  <a:noFill/>
                </a:ln>
                <a:solidFill>
                  <a:srgbClr val="0000FF"/>
                </a:solidFill>
                <a:effectLst/>
                <a:uLnTx/>
                <a:uFillTx/>
                <a:latin typeface="Calibri"/>
                <a:ea typeface="ＭＳ Ｐゴシック" panose="020B0600070205080204" pitchFamily="34" charset="-128"/>
                <a:cs typeface="+mn-cs"/>
              </a:rPr>
              <a:t>g</a:t>
            </a:r>
            <a:r>
              <a:rPr kumimoji="1" lang="en-US" altLang="ja-JP" sz="3200" b="0" i="0" u="none" strike="noStrike" kern="1200" cap="none" spc="0" normalizeH="0" baseline="-25000" noProof="0" dirty="0" err="1">
                <a:ln>
                  <a:noFill/>
                </a:ln>
                <a:solidFill>
                  <a:srgbClr val="0000FF"/>
                </a:solidFill>
                <a:effectLst/>
                <a:uLnTx/>
                <a:uFillTx/>
                <a:latin typeface="Symbol" charset="2"/>
                <a:ea typeface="ＭＳ Ｐゴシック" panose="020B0600070205080204" pitchFamily="34" charset="-128"/>
                <a:cs typeface="Symbol" charset="2"/>
              </a:rPr>
              <a:t>w</a:t>
            </a:r>
            <a:r>
              <a:rPr kumimoji="1" lang="en-US" altLang="ja-JP" sz="3200" b="0" i="0" u="none" strike="noStrike" kern="1200" cap="none" spc="0" normalizeH="0" baseline="-25000" noProof="0" dirty="0" err="1">
                <a:ln>
                  <a:noFill/>
                </a:ln>
                <a:solidFill>
                  <a:srgbClr val="0000FF"/>
                </a:solidFill>
                <a:effectLst/>
                <a:uLnTx/>
                <a:uFillTx/>
                <a:latin typeface="Calibri"/>
                <a:ea typeface="ＭＳ Ｐゴシック" panose="020B0600070205080204" pitchFamily="34" charset="-128"/>
                <a:cs typeface="+mn-cs"/>
              </a:rPr>
              <a:t>NN</a:t>
            </a: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 </a:t>
            </a:r>
          </a:p>
        </p:txBody>
      </p:sp>
      <p:sp>
        <p:nvSpPr>
          <p:cNvPr id="15" name="コンテンツ プレースホルダー 2"/>
          <p:cNvSpPr txBox="1">
            <a:spLocks/>
          </p:cNvSpPr>
          <p:nvPr/>
        </p:nvSpPr>
        <p:spPr>
          <a:xfrm>
            <a:off x="539552" y="3107317"/>
            <a:ext cx="588029" cy="49329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err="1">
                <a:ln>
                  <a:noFill/>
                </a:ln>
                <a:solidFill>
                  <a:srgbClr val="FF00FF"/>
                </a:solidFill>
                <a:effectLst/>
                <a:uLnTx/>
                <a:uFillTx/>
                <a:latin typeface="Symbol" charset="2"/>
                <a:ea typeface="ＭＳ Ｐゴシック" panose="020B0600070205080204" pitchFamily="34" charset="-128"/>
                <a:cs typeface="Symbol" charset="2"/>
              </a:rPr>
              <a:t>m</a:t>
            </a:r>
            <a:r>
              <a:rPr kumimoji="1" lang="en-US" altLang="ja-JP" sz="3200" b="0" i="0" u="none" strike="noStrike" kern="1200" cap="none" spc="0" normalizeH="0" baseline="-25000" noProof="0" dirty="0" err="1">
                <a:ln>
                  <a:noFill/>
                </a:ln>
                <a:solidFill>
                  <a:srgbClr val="FF00FF"/>
                </a:solidFill>
                <a:effectLst/>
                <a:uLnTx/>
                <a:uFillTx/>
                <a:latin typeface="Calibri"/>
                <a:ea typeface="ＭＳ Ｐゴシック" panose="020B0600070205080204" pitchFamily="34" charset="-128"/>
                <a:cs typeface="+mn-cs"/>
              </a:rPr>
              <a:t>B</a:t>
            </a:r>
            <a:endParaRPr kumimoji="1" lang="ja-JP" altLang="en-US" sz="3200" b="0" i="0" u="none" strike="noStrike" kern="1200" cap="none" spc="0" normalizeH="0" baseline="-25000" noProof="0" dirty="0">
              <a:ln>
                <a:noFill/>
              </a:ln>
              <a:solidFill>
                <a:srgbClr val="FF00FF"/>
              </a:solidFill>
              <a:effectLst/>
              <a:uLnTx/>
              <a:uFillTx/>
              <a:latin typeface="Calibri"/>
              <a:ea typeface="ＭＳ Ｐゴシック" panose="020B0600070205080204" pitchFamily="34" charset="-128"/>
              <a:cs typeface="+mn-cs"/>
            </a:endParaRPr>
          </a:p>
        </p:txBody>
      </p:sp>
      <p:pic>
        <p:nvPicPr>
          <p:cNvPr id="16" name="図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889" y="930877"/>
            <a:ext cx="8237537" cy="574506"/>
          </a:xfrm>
          <a:prstGeom prst="rect">
            <a:avLst/>
          </a:prstGeom>
        </p:spPr>
      </p:pic>
      <p:sp>
        <p:nvSpPr>
          <p:cNvPr id="17" name="テキスト ボックス 16"/>
          <p:cNvSpPr txBox="1"/>
          <p:nvPr/>
        </p:nvSpPr>
        <p:spPr>
          <a:xfrm>
            <a:off x="1336720" y="3820978"/>
            <a:ext cx="314659" cy="400110"/>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1</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8" name="テキスト ボックス 17"/>
          <p:cNvSpPr txBox="1"/>
          <p:nvPr/>
        </p:nvSpPr>
        <p:spPr>
          <a:xfrm>
            <a:off x="6585365" y="3892986"/>
            <a:ext cx="314510" cy="400110"/>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9" name="テキスト ボックス 18"/>
          <p:cNvSpPr txBox="1"/>
          <p:nvPr/>
        </p:nvSpPr>
        <p:spPr>
          <a:xfrm>
            <a:off x="2408115" y="3812229"/>
            <a:ext cx="314659" cy="400110"/>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0" name="テキスト ボックス 19"/>
          <p:cNvSpPr txBox="1"/>
          <p:nvPr/>
        </p:nvSpPr>
        <p:spPr>
          <a:xfrm>
            <a:off x="7663841" y="3891279"/>
            <a:ext cx="314510" cy="400110"/>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4</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1" name="テキスト ボックス 20"/>
          <p:cNvSpPr txBox="1"/>
          <p:nvPr/>
        </p:nvSpPr>
        <p:spPr>
          <a:xfrm>
            <a:off x="3419872" y="3820978"/>
            <a:ext cx="314659" cy="400110"/>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3</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2" name="テキスト ボックス 21"/>
          <p:cNvSpPr txBox="1"/>
          <p:nvPr/>
        </p:nvSpPr>
        <p:spPr>
          <a:xfrm>
            <a:off x="8700184" y="3891279"/>
            <a:ext cx="314510" cy="400110"/>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6</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3" name="コンテンツ プレースホルダー 2"/>
          <p:cNvSpPr txBox="1">
            <a:spLocks/>
          </p:cNvSpPr>
          <p:nvPr/>
        </p:nvSpPr>
        <p:spPr>
          <a:xfrm>
            <a:off x="6638573" y="3356751"/>
            <a:ext cx="588029" cy="49329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err="1">
                <a:ln>
                  <a:noFill/>
                </a:ln>
                <a:solidFill>
                  <a:srgbClr val="FF00FF"/>
                </a:solidFill>
                <a:effectLst/>
                <a:uLnTx/>
                <a:uFillTx/>
                <a:latin typeface="Symbol" charset="2"/>
                <a:ea typeface="ＭＳ Ｐゴシック" panose="020B0600070205080204" pitchFamily="34" charset="-128"/>
                <a:cs typeface="Symbol" charset="2"/>
              </a:rPr>
              <a:t>m</a:t>
            </a:r>
            <a:r>
              <a:rPr kumimoji="1" lang="en-US" altLang="ja-JP" sz="3200" b="0" i="0" u="none" strike="noStrike" kern="1200" cap="none" spc="0" normalizeH="0" baseline="-25000" noProof="0" dirty="0" err="1">
                <a:ln>
                  <a:noFill/>
                </a:ln>
                <a:solidFill>
                  <a:srgbClr val="FF00FF"/>
                </a:solidFill>
                <a:effectLst/>
                <a:uLnTx/>
                <a:uFillTx/>
                <a:latin typeface="Calibri"/>
                <a:ea typeface="ＭＳ Ｐゴシック" panose="020B0600070205080204" pitchFamily="34" charset="-128"/>
                <a:cs typeface="+mn-cs"/>
              </a:rPr>
              <a:t>B</a:t>
            </a:r>
            <a:endParaRPr kumimoji="1" lang="ja-JP" altLang="en-US" sz="3200" b="0" i="0" u="none" strike="noStrike" kern="1200" cap="none" spc="0" normalizeH="0" baseline="-25000" noProof="0" dirty="0">
              <a:ln>
                <a:noFill/>
              </a:ln>
              <a:solidFill>
                <a:srgbClr val="FF00FF"/>
              </a:solidFill>
              <a:effectLst/>
              <a:uLnTx/>
              <a:uFillTx/>
              <a:latin typeface="Calibri"/>
              <a:ea typeface="ＭＳ Ｐゴシック" panose="020B0600070205080204" pitchFamily="34" charset="-128"/>
              <a:cs typeface="+mn-cs"/>
            </a:endParaRPr>
          </a:p>
        </p:txBody>
      </p:sp>
      <p:sp>
        <p:nvSpPr>
          <p:cNvPr id="24" name="テキスト ボックス 23"/>
          <p:cNvSpPr txBox="1"/>
          <p:nvPr/>
        </p:nvSpPr>
        <p:spPr>
          <a:xfrm>
            <a:off x="1652544" y="3846034"/>
            <a:ext cx="744923" cy="400110"/>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r</a:t>
            </a:r>
            <a:r>
              <a:rPr kumimoji="1" lang="en-US" altLang="ja-JP" sz="20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B</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20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r</a:t>
            </a:r>
            <a:r>
              <a:rPr kumimoji="1" lang="en-US" altLang="ja-JP" sz="20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0</a:t>
            </a:r>
            <a:endParaRPr kumimoji="1" lang="ja-JP" altLang="en-US" sz="20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endParaRPr>
          </a:p>
        </p:txBody>
      </p:sp>
      <p:sp>
        <p:nvSpPr>
          <p:cNvPr id="25" name="テキスト ボックス 24"/>
          <p:cNvSpPr txBox="1"/>
          <p:nvPr/>
        </p:nvSpPr>
        <p:spPr>
          <a:xfrm>
            <a:off x="6932588" y="3879458"/>
            <a:ext cx="744923" cy="400110"/>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r</a:t>
            </a:r>
            <a:r>
              <a:rPr kumimoji="1" lang="en-US" altLang="ja-JP" sz="20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B</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20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r</a:t>
            </a:r>
            <a:r>
              <a:rPr kumimoji="1" lang="en-US" altLang="ja-JP" sz="20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0</a:t>
            </a:r>
            <a:endParaRPr kumimoji="1" lang="ja-JP" altLang="en-US" sz="20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35347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BA5C1BB4-2DA9-5640-AC4F-DBA3188A9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71" y="3916593"/>
            <a:ext cx="4055072" cy="2433042"/>
          </a:xfrm>
          <a:prstGeom prst="rect">
            <a:avLst/>
          </a:prstGeom>
        </p:spPr>
      </p:pic>
      <p:pic>
        <p:nvPicPr>
          <p:cNvPr id="15" name="図 14">
            <a:extLst>
              <a:ext uri="{FF2B5EF4-FFF2-40B4-BE49-F238E27FC236}">
                <a16:creationId xmlns:a16="http://schemas.microsoft.com/office/drawing/2014/main" id="{8237361D-E2B6-2A48-B26A-2D4AC5F09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676" y="1555811"/>
            <a:ext cx="4333840" cy="2600304"/>
          </a:xfrm>
          <a:prstGeom prst="rect">
            <a:avLst/>
          </a:prstGeom>
        </p:spPr>
      </p:pic>
      <p:pic>
        <p:nvPicPr>
          <p:cNvPr id="8" name="図 7">
            <a:extLst>
              <a:ext uri="{FF2B5EF4-FFF2-40B4-BE49-F238E27FC236}">
                <a16:creationId xmlns:a16="http://schemas.microsoft.com/office/drawing/2014/main" id="{3CF47C89-D325-594D-8362-5CFC33B03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 y="1268760"/>
            <a:ext cx="3044931" cy="1826959"/>
          </a:xfrm>
          <a:prstGeom prst="rect">
            <a:avLst/>
          </a:prstGeom>
        </p:spPr>
      </p:pic>
      <p:sp>
        <p:nvSpPr>
          <p:cNvPr id="2" name="タイトル 1"/>
          <p:cNvSpPr>
            <a:spLocks noGrp="1"/>
          </p:cNvSpPr>
          <p:nvPr>
            <p:ph type="title"/>
          </p:nvPr>
        </p:nvSpPr>
        <p:spPr>
          <a:xfrm>
            <a:off x="0" y="0"/>
            <a:ext cx="8229600" cy="706090"/>
          </a:xfrm>
        </p:spPr>
        <p:txBody>
          <a:bodyPr>
            <a:normAutofit fontScale="90000"/>
          </a:bodyPr>
          <a:lstStyle/>
          <a:p>
            <a:r>
              <a:rPr kumimoji="1" lang="en-US" altLang="ja-JP" dirty="0"/>
              <a:t>Pressure, Density, Phase structure</a:t>
            </a:r>
            <a:endParaRPr kumimoji="1" lang="ja-JP" altLang="en-US" dirty="0"/>
          </a:p>
        </p:txBody>
      </p:sp>
      <p:sp>
        <p:nvSpPr>
          <p:cNvPr id="3" name="コンテンツ プレースホルダー 2"/>
          <p:cNvSpPr>
            <a:spLocks noGrp="1"/>
          </p:cNvSpPr>
          <p:nvPr>
            <p:ph idx="1"/>
          </p:nvPr>
        </p:nvSpPr>
        <p:spPr>
          <a:xfrm>
            <a:off x="457200" y="793995"/>
            <a:ext cx="2717801" cy="526254"/>
          </a:xfrm>
        </p:spPr>
        <p:txBody>
          <a:bodyPr>
            <a:normAutofit/>
          </a:bodyPr>
          <a:lstStyle/>
          <a:p>
            <a:pPr marL="0" indent="0">
              <a:buNone/>
            </a:pPr>
            <a:r>
              <a:rPr kumimoji="1" lang="en-US" altLang="ja-JP" sz="2400" dirty="0"/>
              <a:t>Pressure vs</a:t>
            </a:r>
            <a:r>
              <a:rPr lang="en-US" altLang="ja-JP" sz="2400" dirty="0"/>
              <a:t>. </a:t>
            </a:r>
            <a:r>
              <a:rPr lang="en-US" altLang="ja-JP" sz="2400" dirty="0" err="1">
                <a:latin typeface="Symbol" charset="2"/>
                <a:cs typeface="Symbol" charset="2"/>
              </a:rPr>
              <a:t>m</a:t>
            </a:r>
            <a:r>
              <a:rPr lang="en-US" altLang="ja-JP" sz="2400" baseline="-25000" dirty="0" err="1"/>
              <a:t>B</a:t>
            </a:r>
            <a:endParaRPr kumimoji="1" lang="ja-JP" altLang="en-US" sz="2400" baseline="-25000" dirty="0"/>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3EAC8A-3033-D641-857F-BCE76C8D228C}"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10" name="コンテンツ プレースホルダー 2"/>
          <p:cNvSpPr txBox="1">
            <a:spLocks/>
          </p:cNvSpPr>
          <p:nvPr/>
        </p:nvSpPr>
        <p:spPr>
          <a:xfrm>
            <a:off x="3043744" y="706090"/>
            <a:ext cx="4710564" cy="4698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2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a:t>
            </a:r>
            <a:r>
              <a:rPr kumimoji="1" lang="en-US" altLang="ja-JP" sz="25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N0</a:t>
            </a:r>
            <a:r>
              <a:rPr kumimoji="1" lang="en-US" altLang="ja-JP" sz="2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500 MeV, m</a:t>
            </a:r>
            <a:r>
              <a:rPr kumimoji="1" lang="en-US" altLang="ja-JP" sz="25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D</a:t>
            </a:r>
            <a:r>
              <a:rPr kumimoji="1" lang="en-US" altLang="ja-JP" sz="25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0</a:t>
            </a:r>
            <a:r>
              <a:rPr kumimoji="1" lang="en-US" altLang="ja-JP" sz="2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550 MeV</a:t>
            </a:r>
            <a:endParaRPr kumimoji="1" lang="ja-JP" altLang="en-US" sz="2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コンテンツ プレースホルダー 2"/>
          <p:cNvSpPr txBox="1">
            <a:spLocks/>
          </p:cNvSpPr>
          <p:nvPr/>
        </p:nvSpPr>
        <p:spPr>
          <a:xfrm>
            <a:off x="3545504" y="1210733"/>
            <a:ext cx="3209323" cy="52625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number Density vs. </a:t>
            </a:r>
            <a:r>
              <a:rPr kumimoji="1" lang="en-US" altLang="ja-JP" sz="32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r</a:t>
            </a:r>
            <a:r>
              <a:rPr kumimoji="1" lang="en-US" altLang="ja-JP"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B</a:t>
            </a:r>
            <a:endParaRPr kumimoji="1" lang="ja-JP" altLang="en-US"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endParaRPr>
          </a:p>
        </p:txBody>
      </p:sp>
      <p:sp>
        <p:nvSpPr>
          <p:cNvPr id="12" name="コンテンツ プレースホルダー 2"/>
          <p:cNvSpPr txBox="1">
            <a:spLocks/>
          </p:cNvSpPr>
          <p:nvPr/>
        </p:nvSpPr>
        <p:spPr>
          <a:xfrm>
            <a:off x="912226" y="3418496"/>
            <a:ext cx="2717801" cy="5262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Phase structure</a:t>
            </a:r>
            <a:endParaRPr kumimoji="1" lang="ja-JP" altLang="en-US" sz="24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endParaRPr>
          </a:p>
        </p:txBody>
      </p:sp>
      <p:sp>
        <p:nvSpPr>
          <p:cNvPr id="13" name="テキスト ボックス 12"/>
          <p:cNvSpPr txBox="1"/>
          <p:nvPr/>
        </p:nvSpPr>
        <p:spPr>
          <a:xfrm>
            <a:off x="127172" y="3411579"/>
            <a:ext cx="660056"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a:t>
            </a:r>
            <a:r>
              <a:rPr kumimoji="1" lang="en-US" altLang="ja-JP" sz="2400" b="0" i="0" u="none" strike="noStrike" kern="1200" cap="none" spc="0" normalizeH="0" baseline="-25000" noProof="0" dirty="0">
                <a:ln>
                  <a:noFill/>
                </a:ln>
                <a:solidFill>
                  <a:prstClr val="black"/>
                </a:solidFill>
                <a:effectLst/>
                <a:uLnTx/>
                <a:uFillTx/>
                <a:latin typeface="Symbol" charset="2"/>
                <a:ea typeface="ＭＳ Ｐゴシック" panose="020B0600070205080204" pitchFamily="34" charset="-128"/>
                <a:cs typeface="Symbol" charset="2"/>
              </a:rPr>
              <a:t>D</a:t>
            </a:r>
            <a:r>
              <a:rPr kumimoji="1" lang="en-US" altLang="ja-JP" sz="24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0</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4" name="テキスト ボックス 13"/>
          <p:cNvSpPr txBox="1"/>
          <p:nvPr/>
        </p:nvSpPr>
        <p:spPr>
          <a:xfrm>
            <a:off x="2044298" y="6066344"/>
            <a:ext cx="630301"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a:cs typeface="Symbol" charset="2"/>
              </a:rPr>
              <a:t>r</a:t>
            </a:r>
            <a:r>
              <a:rPr kumimoji="1" lang="en-US" altLang="ja-JP" sz="1600" b="0" i="0" u="none" strike="noStrike" kern="1200" cap="none" spc="0" normalizeH="0" baseline="-25000" noProof="0" dirty="0">
                <a:ln>
                  <a:noFill/>
                </a:ln>
                <a:solidFill>
                  <a:prstClr val="black"/>
                </a:solidFill>
                <a:effectLst/>
                <a:uLnTx/>
                <a:uFillTx/>
                <a:latin typeface="Calibri"/>
                <a:ea typeface="ＭＳ Ｐゴシック"/>
                <a:cs typeface="+mn-cs"/>
              </a:rPr>
              <a:t>B</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a:cs typeface="Symbol" charset="2"/>
              </a:rPr>
              <a:t>r</a:t>
            </a:r>
            <a:r>
              <a:rPr kumimoji="1" lang="en-US" altLang="ja-JP" sz="1600" b="0" i="0" u="none" strike="noStrike" kern="1200" cap="none" spc="0" normalizeH="0" baseline="-25000" noProof="0" dirty="0">
                <a:ln>
                  <a:noFill/>
                </a:ln>
                <a:solidFill>
                  <a:prstClr val="black"/>
                </a:solidFill>
                <a:effectLst/>
                <a:uLnTx/>
                <a:uFillTx/>
                <a:latin typeface="Calibri"/>
                <a:ea typeface="ＭＳ Ｐゴシック"/>
                <a:cs typeface="+mn-cs"/>
              </a:rPr>
              <a:t>0</a:t>
            </a:r>
            <a:endParaRPr kumimoji="1" lang="ja-JP" altLang="en-US" sz="1600" b="0" i="0" u="none" strike="noStrike" kern="1200" cap="none" spc="0" normalizeH="0" baseline="-25000" noProof="0" dirty="0">
              <a:ln>
                <a:noFill/>
              </a:ln>
              <a:solidFill>
                <a:prstClr val="black"/>
              </a:solidFill>
              <a:effectLst/>
              <a:uLnTx/>
              <a:uFillTx/>
              <a:latin typeface="Calibri"/>
              <a:ea typeface="ＭＳ Ｐゴシック"/>
              <a:cs typeface="+mn-cs"/>
            </a:endParaRPr>
          </a:p>
        </p:txBody>
      </p:sp>
      <p:sp>
        <p:nvSpPr>
          <p:cNvPr id="16" name="コンテンツ プレースホルダー 2"/>
          <p:cNvSpPr txBox="1">
            <a:spLocks/>
          </p:cNvSpPr>
          <p:nvPr/>
        </p:nvSpPr>
        <p:spPr>
          <a:xfrm>
            <a:off x="7243522" y="671258"/>
            <a:ext cx="1898768" cy="4345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g</a:t>
            </a:r>
            <a:r>
              <a:rPr kumimoji="1" lang="en-US" altLang="ja-JP" sz="3200" b="0" i="0" u="none" strike="noStrike" kern="1200" cap="none" spc="0" normalizeH="0" baseline="-25000" noProof="0" dirty="0">
                <a:ln>
                  <a:noFill/>
                </a:ln>
                <a:solidFill>
                  <a:prstClr val="black"/>
                </a:solidFill>
                <a:effectLst/>
                <a:uLnTx/>
                <a:uFillTx/>
                <a:latin typeface="Symbol" charset="2"/>
                <a:ea typeface="ＭＳ Ｐゴシック" panose="020B0600070205080204" pitchFamily="34" charset="-128"/>
                <a:cs typeface="Symbol" charset="2"/>
              </a:rPr>
              <a:t>wDD</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a:t>
            </a:r>
            <a:r>
              <a:rPr kumimoji="1" lang="en-US" altLang="ja-JP" sz="32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g</a:t>
            </a:r>
            <a:r>
              <a:rPr kumimoji="1" lang="en-US" altLang="ja-JP" sz="3200" b="0" i="0" u="none" strike="noStrike" kern="1200" cap="none" spc="0" normalizeH="0" baseline="-25000" noProof="0" dirty="0" err="1">
                <a:ln>
                  <a:noFill/>
                </a:ln>
                <a:solidFill>
                  <a:prstClr val="black"/>
                </a:solidFill>
                <a:effectLst/>
                <a:uLnTx/>
                <a:uFillTx/>
                <a:latin typeface="Symbol" charset="2"/>
                <a:ea typeface="ＭＳ Ｐゴシック" panose="020B0600070205080204" pitchFamily="34" charset="-128"/>
                <a:cs typeface="Symbol" charset="2"/>
              </a:rPr>
              <a:t>w</a:t>
            </a:r>
            <a:r>
              <a:rPr kumimoji="1" lang="en-US" altLang="ja-JP" sz="3200" b="0" i="0" u="none" strike="noStrike" kern="1200" cap="none" spc="0" normalizeH="0" baseline="-25000" noProof="0" dirty="0" err="1">
                <a:ln>
                  <a:noFill/>
                </a:ln>
                <a:solidFill>
                  <a:prstClr val="black"/>
                </a:solidFill>
                <a:effectLst/>
                <a:uLnTx/>
                <a:uFillTx/>
                <a:latin typeface="Calibri"/>
                <a:ea typeface="ＭＳ Ｐゴシック" panose="020B0600070205080204" pitchFamily="34" charset="-128"/>
                <a:cs typeface="+mn-cs"/>
              </a:rPr>
              <a:t>NN</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p>
        </p:txBody>
      </p:sp>
      <p:sp>
        <p:nvSpPr>
          <p:cNvPr id="17" name="コンテンツ プレースホルダー 2"/>
          <p:cNvSpPr txBox="1">
            <a:spLocks/>
          </p:cNvSpPr>
          <p:nvPr/>
        </p:nvSpPr>
        <p:spPr>
          <a:xfrm>
            <a:off x="4610360" y="4005064"/>
            <a:ext cx="4362244" cy="2881712"/>
          </a:xfrm>
          <a:prstGeom prst="rect">
            <a:avLst/>
          </a:prstGeom>
          <a:solidFill>
            <a:schemeClr val="bg1"/>
          </a:solidFill>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 liquid-gas coexistence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srgbClr val="008000"/>
                </a:solidFill>
                <a:effectLst/>
                <a:uLnTx/>
                <a:uFillTx/>
                <a:latin typeface="Calibri"/>
                <a:ea typeface="ＭＳ Ｐゴシック" panose="020B0600070205080204" pitchFamily="34" charset="-128"/>
                <a:cs typeface="+mn-cs"/>
              </a:rPr>
              <a:t>stable N phase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coexistence of Delta-N matter and nuclear matter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srgbClr val="4BACC6">
                    <a:lumMod val="75000"/>
                  </a:srgbClr>
                </a:solidFill>
                <a:effectLst/>
                <a:uLnTx/>
                <a:uFillTx/>
                <a:latin typeface="Calibri"/>
                <a:ea typeface="ＭＳ Ｐゴシック" panose="020B0600070205080204" pitchFamily="34" charset="-128"/>
                <a:cs typeface="+mn-cs"/>
              </a:rPr>
              <a:t>stable N-Delta matter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stable  N-Delta, N(1535) matter</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srgbClr val="CF9C01"/>
                </a:solidFill>
                <a:effectLst/>
                <a:uLnTx/>
                <a:uFillTx/>
                <a:latin typeface="Calibri"/>
                <a:ea typeface="ＭＳ Ｐゴシック" panose="020B0600070205080204" pitchFamily="34" charset="-128"/>
                <a:cs typeface="+mn-cs"/>
              </a:rPr>
              <a:t>stable  N-Delta, N(1535), Delta(1700) matter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ltLang="ja-JP" dirty="0">
                <a:solidFill>
                  <a:srgbClr val="FF40FF"/>
                </a:solidFill>
                <a:latin typeface="Calibri"/>
                <a:ea typeface="ＭＳ Ｐゴシック" panose="020B0600070205080204" pitchFamily="34" charset="-128"/>
              </a:rPr>
              <a:t>Stable N-N(1535) matter</a:t>
            </a:r>
            <a:endParaRPr kumimoji="1" lang="en-US" altLang="ja-JP" sz="3200" b="0" i="0" u="none" strike="noStrike" kern="1200" cap="none" spc="0" normalizeH="0" baseline="0" noProof="0" dirty="0">
              <a:ln>
                <a:noFill/>
              </a:ln>
              <a:solidFill>
                <a:srgbClr val="FF40FF"/>
              </a:solidFill>
              <a:effectLst/>
              <a:uLnTx/>
              <a:uFillTx/>
              <a:latin typeface="Calibri"/>
              <a:ea typeface="ＭＳ Ｐゴシック" panose="020B0600070205080204" pitchFamily="34" charset="-128"/>
            </a:endParaRPr>
          </a:p>
        </p:txBody>
      </p:sp>
      <p:sp>
        <p:nvSpPr>
          <p:cNvPr id="18" name="テキスト ボックス 17"/>
          <p:cNvSpPr txBox="1"/>
          <p:nvPr/>
        </p:nvSpPr>
        <p:spPr>
          <a:xfrm>
            <a:off x="2913916" y="2253487"/>
            <a:ext cx="522170"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Symbol" charset="2"/>
                <a:ea typeface="ＭＳ Ｐゴシック" panose="020B0600070205080204" pitchFamily="34" charset="-128"/>
                <a:cs typeface="Symbol" charset="2"/>
              </a:rPr>
              <a:t>m</a:t>
            </a:r>
            <a:r>
              <a:rPr kumimoji="1" lang="en-US" altLang="ja-JP" sz="2400" b="0" i="0" u="none" strike="noStrike" kern="1200" cap="none" spc="0" normalizeH="0" baseline="-25000" noProof="0" dirty="0" err="1">
                <a:ln>
                  <a:noFill/>
                </a:ln>
                <a:solidFill>
                  <a:prstClr val="black"/>
                </a:solidFill>
                <a:effectLst/>
                <a:uLnTx/>
                <a:uFillTx/>
                <a:latin typeface="Calibri"/>
                <a:ea typeface="ＭＳ Ｐゴシック" panose="020B0600070205080204" pitchFamily="34" charset="-128"/>
                <a:cs typeface="+mn-cs"/>
              </a:rPr>
              <a:t>B</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9" name="テキスト ボックス 18"/>
          <p:cNvSpPr txBox="1"/>
          <p:nvPr/>
        </p:nvSpPr>
        <p:spPr>
          <a:xfrm>
            <a:off x="162782" y="2779136"/>
            <a:ext cx="49725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latin typeface="Calibri"/>
                <a:ea typeface="ＭＳ Ｐゴシック" panose="020B0600070205080204" pitchFamily="34" charset="-128"/>
              </a:rPr>
              <a:t>85</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0</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0" name="テキスト ボックス 19"/>
          <p:cNvSpPr txBox="1"/>
          <p:nvPr/>
        </p:nvSpPr>
        <p:spPr>
          <a:xfrm>
            <a:off x="767338" y="2768151"/>
            <a:ext cx="49725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900</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1" name="テキスト ボックス 20"/>
          <p:cNvSpPr txBox="1"/>
          <p:nvPr/>
        </p:nvSpPr>
        <p:spPr>
          <a:xfrm>
            <a:off x="1382265" y="2770755"/>
            <a:ext cx="49725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950</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2" name="テキスト ボックス 21"/>
          <p:cNvSpPr txBox="1"/>
          <p:nvPr/>
        </p:nvSpPr>
        <p:spPr>
          <a:xfrm>
            <a:off x="1989353" y="2770755"/>
            <a:ext cx="601447"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latin typeface="Calibri"/>
                <a:ea typeface="ＭＳ Ｐゴシック" panose="020B0600070205080204" pitchFamily="34" charset="-128"/>
              </a:rPr>
              <a:t>100</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0</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3" name="テキスト ボックス 22"/>
          <p:cNvSpPr txBox="1"/>
          <p:nvPr/>
        </p:nvSpPr>
        <p:spPr>
          <a:xfrm>
            <a:off x="2559972" y="2751759"/>
            <a:ext cx="601447"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latin typeface="Calibri"/>
                <a:ea typeface="ＭＳ Ｐゴシック" panose="020B0600070205080204" pitchFamily="34" charset="-128"/>
              </a:rPr>
              <a:t>105</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0</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4" name="テキスト ボックス 23"/>
          <p:cNvSpPr txBox="1"/>
          <p:nvPr/>
        </p:nvSpPr>
        <p:spPr>
          <a:xfrm>
            <a:off x="8095488" y="3685903"/>
            <a:ext cx="630301"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a:cs typeface="Symbol" charset="2"/>
              </a:rPr>
              <a:t>r</a:t>
            </a:r>
            <a:r>
              <a:rPr kumimoji="1" lang="en-US" altLang="ja-JP" sz="1600" b="0" i="0" u="none" strike="noStrike" kern="1200" cap="none" spc="0" normalizeH="0" baseline="-25000" noProof="0" dirty="0">
                <a:ln>
                  <a:noFill/>
                </a:ln>
                <a:solidFill>
                  <a:prstClr val="black"/>
                </a:solidFill>
                <a:effectLst/>
                <a:uLnTx/>
                <a:uFillTx/>
                <a:latin typeface="Calibri"/>
                <a:ea typeface="ＭＳ Ｐゴシック"/>
                <a:cs typeface="+mn-cs"/>
              </a:rPr>
              <a:t>B</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a:cs typeface="Symbol" charset="2"/>
              </a:rPr>
              <a:t>r</a:t>
            </a:r>
            <a:r>
              <a:rPr kumimoji="1" lang="en-US" altLang="ja-JP" sz="1600" b="0" i="0" u="none" strike="noStrike" kern="1200" cap="none" spc="0" normalizeH="0" baseline="-25000" noProof="0" dirty="0">
                <a:ln>
                  <a:noFill/>
                </a:ln>
                <a:solidFill>
                  <a:prstClr val="black"/>
                </a:solidFill>
                <a:effectLst/>
                <a:uLnTx/>
                <a:uFillTx/>
                <a:latin typeface="Calibri"/>
                <a:ea typeface="ＭＳ Ｐゴシック"/>
                <a:cs typeface="+mn-cs"/>
              </a:rPr>
              <a:t>0</a:t>
            </a:r>
            <a:endParaRPr kumimoji="1" lang="ja-JP" altLang="en-US" sz="1600" b="0" i="0" u="none" strike="noStrike" kern="1200" cap="none" spc="0" normalizeH="0" baseline="-25000" noProof="0" dirty="0">
              <a:ln>
                <a:noFill/>
              </a:ln>
              <a:solidFill>
                <a:prstClr val="black"/>
              </a:solidFill>
              <a:effectLst/>
              <a:uLnTx/>
              <a:uFillTx/>
              <a:latin typeface="Calibri"/>
              <a:ea typeface="ＭＳ Ｐゴシック"/>
              <a:cs typeface="+mn-cs"/>
            </a:endParaRPr>
          </a:p>
        </p:txBody>
      </p:sp>
      <p:sp>
        <p:nvSpPr>
          <p:cNvPr id="25" name="テキスト ボックス 24"/>
          <p:cNvSpPr txBox="1"/>
          <p:nvPr/>
        </p:nvSpPr>
        <p:spPr>
          <a:xfrm>
            <a:off x="1129131" y="5774170"/>
            <a:ext cx="28886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1</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6" name="テキスト ボックス 25"/>
          <p:cNvSpPr txBox="1"/>
          <p:nvPr/>
        </p:nvSpPr>
        <p:spPr>
          <a:xfrm>
            <a:off x="5436096" y="3678611"/>
            <a:ext cx="28886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1</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7" name="テキスト ボックス 26"/>
          <p:cNvSpPr txBox="1"/>
          <p:nvPr/>
        </p:nvSpPr>
        <p:spPr>
          <a:xfrm>
            <a:off x="1705898" y="5798042"/>
            <a:ext cx="28886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8" name="テキスト ボックス 27"/>
          <p:cNvSpPr txBox="1"/>
          <p:nvPr/>
        </p:nvSpPr>
        <p:spPr>
          <a:xfrm>
            <a:off x="6080604" y="3685903"/>
            <a:ext cx="28886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9" name="テキスト ボックス 28"/>
          <p:cNvSpPr txBox="1"/>
          <p:nvPr/>
        </p:nvSpPr>
        <p:spPr>
          <a:xfrm>
            <a:off x="2248073" y="5783052"/>
            <a:ext cx="28886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3</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0" name="テキスト ボックス 29"/>
          <p:cNvSpPr txBox="1"/>
          <p:nvPr/>
        </p:nvSpPr>
        <p:spPr>
          <a:xfrm>
            <a:off x="6617112" y="3678611"/>
            <a:ext cx="42832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3  </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1" name="テキスト ボックス 30"/>
          <p:cNvSpPr txBox="1"/>
          <p:nvPr/>
        </p:nvSpPr>
        <p:spPr>
          <a:xfrm>
            <a:off x="2771800" y="5826750"/>
            <a:ext cx="28886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4</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2" name="テキスト ボックス 31"/>
          <p:cNvSpPr txBox="1"/>
          <p:nvPr/>
        </p:nvSpPr>
        <p:spPr>
          <a:xfrm>
            <a:off x="7243522" y="3666510"/>
            <a:ext cx="28886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4</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5" name="テキスト ボックス 34"/>
          <p:cNvSpPr txBox="1"/>
          <p:nvPr/>
        </p:nvSpPr>
        <p:spPr>
          <a:xfrm>
            <a:off x="5149027" y="2520602"/>
            <a:ext cx="705642" cy="369332"/>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err="1">
                <a:ln>
                  <a:noFill/>
                </a:ln>
                <a:solidFill>
                  <a:srgbClr val="FF0000"/>
                </a:solidFill>
                <a:effectLst/>
                <a:uLnTx/>
                <a:uFillTx/>
                <a:latin typeface="Symbol" charset="2"/>
                <a:ea typeface="ＭＳ Ｐゴシック"/>
                <a:cs typeface="Symbol" charset="2"/>
              </a:rPr>
              <a:t>r</a:t>
            </a:r>
            <a:r>
              <a:rPr kumimoji="1" lang="en-US" altLang="ja-JP" b="0" i="0" u="none" strike="noStrike" kern="1200" cap="none" spc="0" normalizeH="0" baseline="-25000" noProof="0" dirty="0" err="1">
                <a:ln>
                  <a:noFill/>
                </a:ln>
                <a:solidFill>
                  <a:srgbClr val="FF0000"/>
                </a:solidFill>
                <a:effectLst/>
                <a:uLnTx/>
                <a:uFillTx/>
                <a:latin typeface="Calibri"/>
                <a:ea typeface="ＭＳ Ｐゴシック"/>
                <a:cs typeface="+mn-cs"/>
              </a:rPr>
              <a:t>N</a:t>
            </a:r>
            <a:r>
              <a:rPr kumimoji="1" lang="en-US" altLang="ja-JP" b="0" i="0" u="none" strike="noStrike" kern="1200" cap="none" spc="0" normalizeH="0" baseline="0" noProof="0" dirty="0">
                <a:ln>
                  <a:noFill/>
                </a:ln>
                <a:solidFill>
                  <a:srgbClr val="FF0000"/>
                </a:solidFill>
                <a:effectLst/>
                <a:uLnTx/>
                <a:uFillTx/>
                <a:latin typeface="Calibri"/>
                <a:ea typeface="ＭＳ Ｐゴシック"/>
                <a:cs typeface="+mn-cs"/>
              </a:rPr>
              <a:t>/</a:t>
            </a:r>
            <a:r>
              <a:rPr kumimoji="1" lang="en-US" altLang="ja-JP" b="0" i="0" u="none" strike="noStrike" kern="1200" cap="none" spc="0" normalizeH="0" baseline="0" noProof="0" dirty="0">
                <a:ln>
                  <a:noFill/>
                </a:ln>
                <a:solidFill>
                  <a:srgbClr val="FF0000"/>
                </a:solidFill>
                <a:effectLst/>
                <a:uLnTx/>
                <a:uFillTx/>
                <a:latin typeface="Symbol" charset="2"/>
                <a:ea typeface="ＭＳ Ｐゴシック"/>
                <a:cs typeface="Symbol" charset="2"/>
              </a:rPr>
              <a:t>r</a:t>
            </a:r>
            <a:r>
              <a:rPr kumimoji="1" lang="en-US" altLang="ja-JP" b="0" i="0" u="none" strike="noStrike" kern="1200" cap="none" spc="0" normalizeH="0" baseline="-25000" noProof="0" dirty="0">
                <a:ln>
                  <a:noFill/>
                </a:ln>
                <a:solidFill>
                  <a:srgbClr val="FF0000"/>
                </a:solidFill>
                <a:effectLst/>
                <a:uLnTx/>
                <a:uFillTx/>
                <a:latin typeface="Calibri"/>
                <a:ea typeface="ＭＳ Ｐゴシック"/>
                <a:cs typeface="+mn-cs"/>
              </a:rPr>
              <a:t>0</a:t>
            </a:r>
            <a:endParaRPr kumimoji="1" lang="ja-JP" altLang="en-US" b="0" i="0" u="none" strike="noStrike" kern="1200" cap="none" spc="0" normalizeH="0" baseline="-25000" noProof="0" dirty="0">
              <a:ln>
                <a:noFill/>
              </a:ln>
              <a:solidFill>
                <a:srgbClr val="FF0000"/>
              </a:solidFill>
              <a:effectLst/>
              <a:uLnTx/>
              <a:uFillTx/>
              <a:latin typeface="Calibri"/>
              <a:ea typeface="ＭＳ Ｐゴシック"/>
              <a:cs typeface="+mn-cs"/>
            </a:endParaRPr>
          </a:p>
        </p:txBody>
      </p:sp>
      <p:sp>
        <p:nvSpPr>
          <p:cNvPr id="36" name="テキスト ボックス 35"/>
          <p:cNvSpPr txBox="1"/>
          <p:nvPr/>
        </p:nvSpPr>
        <p:spPr>
          <a:xfrm>
            <a:off x="5791953" y="2953688"/>
            <a:ext cx="664759" cy="33855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err="1">
                <a:ln>
                  <a:noFill/>
                </a:ln>
                <a:solidFill>
                  <a:srgbClr val="0070C0"/>
                </a:solidFill>
                <a:effectLst/>
                <a:uLnTx/>
                <a:uFillTx/>
                <a:latin typeface="Symbol" charset="2"/>
                <a:ea typeface="ＭＳ Ｐゴシック"/>
                <a:cs typeface="Symbol" charset="2"/>
              </a:rPr>
              <a:t>r</a:t>
            </a:r>
            <a:r>
              <a:rPr kumimoji="1" lang="en-US" altLang="ja-JP" sz="1600" b="0" i="0" u="none" strike="noStrike" kern="1200" cap="none" spc="0" normalizeH="0" baseline="-25000" noProof="0" dirty="0" err="1">
                <a:ln>
                  <a:noFill/>
                </a:ln>
                <a:solidFill>
                  <a:srgbClr val="0070C0"/>
                </a:solidFill>
                <a:effectLst/>
                <a:uLnTx/>
                <a:uFillTx/>
                <a:latin typeface="Symbol" charset="2"/>
                <a:ea typeface="ＭＳ Ｐゴシック"/>
                <a:cs typeface="Symbol" charset="2"/>
              </a:rPr>
              <a:t>D</a:t>
            </a:r>
            <a:r>
              <a:rPr kumimoji="1" lang="en-US" altLang="ja-JP" sz="1600" b="0" i="0" u="none" strike="noStrike" kern="1200" cap="none" spc="0" normalizeH="0" baseline="0" noProof="0" dirty="0">
                <a:ln>
                  <a:noFill/>
                </a:ln>
                <a:solidFill>
                  <a:srgbClr val="0070C0"/>
                </a:solidFill>
                <a:effectLst/>
                <a:uLnTx/>
                <a:uFillTx/>
                <a:latin typeface="Calibri"/>
                <a:ea typeface="ＭＳ Ｐゴシック"/>
                <a:cs typeface="+mn-cs"/>
              </a:rPr>
              <a:t>/</a:t>
            </a:r>
            <a:r>
              <a:rPr kumimoji="1" lang="en-US" altLang="ja-JP" sz="1600" b="0" i="0" u="none" strike="noStrike" kern="1200" cap="none" spc="0" normalizeH="0" baseline="0" noProof="0" dirty="0">
                <a:ln>
                  <a:noFill/>
                </a:ln>
                <a:solidFill>
                  <a:srgbClr val="0070C0"/>
                </a:solidFill>
                <a:effectLst/>
                <a:uLnTx/>
                <a:uFillTx/>
                <a:latin typeface="Symbol" charset="2"/>
                <a:ea typeface="ＭＳ Ｐゴシック"/>
                <a:cs typeface="Symbol" charset="2"/>
              </a:rPr>
              <a:t>r</a:t>
            </a:r>
            <a:r>
              <a:rPr kumimoji="1" lang="en-US" altLang="ja-JP" sz="1600" b="0" i="0" u="none" strike="noStrike" kern="1200" cap="none" spc="0" normalizeH="0" baseline="-25000" noProof="0" dirty="0">
                <a:ln>
                  <a:noFill/>
                </a:ln>
                <a:solidFill>
                  <a:srgbClr val="0070C0"/>
                </a:solidFill>
                <a:effectLst/>
                <a:uLnTx/>
                <a:uFillTx/>
                <a:latin typeface="Calibri"/>
                <a:ea typeface="ＭＳ Ｐゴシック"/>
                <a:cs typeface="+mn-cs"/>
              </a:rPr>
              <a:t>0</a:t>
            </a:r>
            <a:endParaRPr kumimoji="1" lang="ja-JP" altLang="en-US" sz="1600" b="0" i="0" u="none" strike="noStrike" kern="1200" cap="none" spc="0" normalizeH="0" baseline="-25000" noProof="0" dirty="0">
              <a:ln>
                <a:noFill/>
              </a:ln>
              <a:solidFill>
                <a:srgbClr val="0070C0"/>
              </a:solidFill>
              <a:effectLst/>
              <a:uLnTx/>
              <a:uFillTx/>
              <a:latin typeface="Calibri"/>
              <a:ea typeface="ＭＳ Ｐゴシック"/>
              <a:cs typeface="+mn-cs"/>
            </a:endParaRPr>
          </a:p>
        </p:txBody>
      </p:sp>
      <p:sp>
        <p:nvSpPr>
          <p:cNvPr id="39" name="テキスト ボックス 38"/>
          <p:cNvSpPr txBox="1"/>
          <p:nvPr/>
        </p:nvSpPr>
        <p:spPr>
          <a:xfrm>
            <a:off x="8174939" y="2682293"/>
            <a:ext cx="937766" cy="307777"/>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srgbClr val="00B050"/>
                </a:solidFill>
                <a:effectLst/>
                <a:uLnTx/>
                <a:uFillTx/>
                <a:latin typeface="Symbol" charset="2"/>
                <a:ea typeface="ＭＳ Ｐゴシック"/>
                <a:cs typeface="Symbol" charset="2"/>
              </a:rPr>
              <a:t>r</a:t>
            </a:r>
            <a:r>
              <a:rPr kumimoji="1" lang="en-US" altLang="ja-JP" sz="1400" b="0" i="0" u="none" strike="noStrike" kern="1200" cap="none" spc="0" normalizeH="0" baseline="-25000" noProof="0" dirty="0" err="1">
                <a:ln>
                  <a:noFill/>
                </a:ln>
                <a:solidFill>
                  <a:srgbClr val="00B050"/>
                </a:solidFill>
                <a:effectLst/>
                <a:uLnTx/>
                <a:uFillTx/>
                <a:latin typeface="Calibri"/>
                <a:ea typeface="ＭＳ Ｐゴシック"/>
                <a:cs typeface="+mn-cs"/>
              </a:rPr>
              <a:t>N</a:t>
            </a:r>
            <a:r>
              <a:rPr kumimoji="1" lang="en-US" altLang="ja-JP" sz="1400" b="0" i="0" u="none" strike="noStrike" kern="1200" cap="none" spc="0" normalizeH="0" baseline="-25000" noProof="0" dirty="0">
                <a:ln>
                  <a:noFill/>
                </a:ln>
                <a:solidFill>
                  <a:srgbClr val="00B050"/>
                </a:solidFill>
                <a:effectLst/>
                <a:uLnTx/>
                <a:uFillTx/>
                <a:latin typeface="Calibri"/>
                <a:ea typeface="ＭＳ Ｐゴシック"/>
                <a:cs typeface="+mn-cs"/>
              </a:rPr>
              <a:t>(1535)</a:t>
            </a:r>
            <a:r>
              <a:rPr kumimoji="1" lang="en-US" altLang="ja-JP" sz="1400" b="0" i="0" u="none" strike="noStrike" kern="1200" cap="none" spc="0" normalizeH="0" baseline="0" noProof="0" dirty="0">
                <a:ln>
                  <a:noFill/>
                </a:ln>
                <a:solidFill>
                  <a:srgbClr val="00B050"/>
                </a:solidFill>
                <a:effectLst/>
                <a:uLnTx/>
                <a:uFillTx/>
                <a:latin typeface="Calibri"/>
                <a:ea typeface="ＭＳ Ｐゴシック"/>
                <a:cs typeface="+mn-cs"/>
              </a:rPr>
              <a:t>/</a:t>
            </a:r>
            <a:r>
              <a:rPr kumimoji="1" lang="en-US" altLang="ja-JP" sz="1400" b="0" i="0" u="none" strike="noStrike" kern="1200" cap="none" spc="0" normalizeH="0" baseline="0" noProof="0" dirty="0">
                <a:ln>
                  <a:noFill/>
                </a:ln>
                <a:solidFill>
                  <a:srgbClr val="00B050"/>
                </a:solidFill>
                <a:effectLst/>
                <a:uLnTx/>
                <a:uFillTx/>
                <a:latin typeface="Symbol" charset="2"/>
                <a:ea typeface="ＭＳ Ｐゴシック"/>
                <a:cs typeface="Symbol" charset="2"/>
              </a:rPr>
              <a:t>r</a:t>
            </a:r>
            <a:r>
              <a:rPr kumimoji="1" lang="en-US" altLang="ja-JP" sz="1400" b="0" i="0" u="none" strike="noStrike" kern="1200" cap="none" spc="0" normalizeH="0" baseline="-25000" noProof="0" dirty="0">
                <a:ln>
                  <a:noFill/>
                </a:ln>
                <a:solidFill>
                  <a:srgbClr val="00B050"/>
                </a:solidFill>
                <a:effectLst/>
                <a:uLnTx/>
                <a:uFillTx/>
                <a:latin typeface="Calibri"/>
                <a:ea typeface="ＭＳ Ｐゴシック"/>
                <a:cs typeface="+mn-cs"/>
              </a:rPr>
              <a:t>0</a:t>
            </a:r>
            <a:endParaRPr kumimoji="1" lang="ja-JP" altLang="en-US" sz="1400" b="0" i="0" u="none" strike="noStrike" kern="1200" cap="none" spc="0" normalizeH="0" baseline="-25000" noProof="0" dirty="0">
              <a:ln>
                <a:noFill/>
              </a:ln>
              <a:solidFill>
                <a:srgbClr val="00B050"/>
              </a:solidFill>
              <a:effectLst/>
              <a:uLnTx/>
              <a:uFillTx/>
              <a:latin typeface="Calibri"/>
              <a:ea typeface="ＭＳ Ｐゴシック"/>
              <a:cs typeface="+mn-cs"/>
            </a:endParaRPr>
          </a:p>
        </p:txBody>
      </p:sp>
    </p:spTree>
    <p:extLst>
      <p:ext uri="{BB962C8B-B14F-4D97-AF65-F5344CB8AC3E}">
        <p14:creationId xmlns:p14="http://schemas.microsoft.com/office/powerpoint/2010/main" val="1063876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4B966EC-C759-9749-8A85-C8093FEA6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759" y="2984010"/>
            <a:ext cx="4565193" cy="2739116"/>
          </a:xfrm>
          <a:prstGeom prst="rect">
            <a:avLst/>
          </a:prstGeom>
        </p:spPr>
      </p:pic>
      <p:pic>
        <p:nvPicPr>
          <p:cNvPr id="15" name="図 14">
            <a:extLst>
              <a:ext uri="{FF2B5EF4-FFF2-40B4-BE49-F238E27FC236}">
                <a16:creationId xmlns:a16="http://schemas.microsoft.com/office/drawing/2014/main" id="{241DF920-4E9E-BB4A-8389-5E6F3B625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41" y="1070545"/>
            <a:ext cx="4156047" cy="2493628"/>
          </a:xfrm>
          <a:prstGeom prst="rect">
            <a:avLst/>
          </a:prstGeom>
        </p:spPr>
      </p:pic>
      <p:pic>
        <p:nvPicPr>
          <p:cNvPr id="18" name="図 17">
            <a:extLst>
              <a:ext uri="{FF2B5EF4-FFF2-40B4-BE49-F238E27FC236}">
                <a16:creationId xmlns:a16="http://schemas.microsoft.com/office/drawing/2014/main" id="{E0D2037A-6A05-AC4A-A57B-1A9346CFC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091" y="4050786"/>
            <a:ext cx="4277053" cy="2566232"/>
          </a:xfrm>
          <a:prstGeom prst="rect">
            <a:avLst/>
          </a:prstGeom>
        </p:spPr>
      </p:pic>
      <p:sp>
        <p:nvSpPr>
          <p:cNvPr id="2" name="タイトル 1"/>
          <p:cNvSpPr>
            <a:spLocks noGrp="1"/>
          </p:cNvSpPr>
          <p:nvPr>
            <p:ph type="title"/>
          </p:nvPr>
        </p:nvSpPr>
        <p:spPr>
          <a:xfrm>
            <a:off x="457200" y="0"/>
            <a:ext cx="8229600" cy="706090"/>
          </a:xfrm>
        </p:spPr>
        <p:txBody>
          <a:bodyPr>
            <a:normAutofit fontScale="90000"/>
          </a:bodyPr>
          <a:lstStyle/>
          <a:p>
            <a:r>
              <a:rPr kumimoji="1" lang="en-US" altLang="ja-JP" dirty="0"/>
              <a:t>Relation to chiral limit (</a:t>
            </a:r>
            <a:r>
              <a:rPr kumimoji="1" lang="en-US" altLang="ja-JP" i="1" dirty="0" err="1"/>
              <a:t>m</a:t>
            </a:r>
            <a:r>
              <a:rPr kumimoji="1" lang="en-US" altLang="ja-JP" baseline="-25000" dirty="0" err="1">
                <a:latin typeface="Symbol" charset="2"/>
                <a:ea typeface="Symbol" charset="2"/>
                <a:cs typeface="Symbol" charset="2"/>
              </a:rPr>
              <a:t>p</a:t>
            </a:r>
            <a:r>
              <a:rPr kumimoji="1" lang="en-US" altLang="ja-JP" dirty="0"/>
              <a:t>=0)</a:t>
            </a:r>
            <a:endParaRPr kumimoji="1" lang="ja-JP" altLang="en-US" dirty="0"/>
          </a:p>
        </p:txBody>
      </p:sp>
      <p:sp>
        <p:nvSpPr>
          <p:cNvPr id="3" name="コンテンツ プレースホルダー 2"/>
          <p:cNvSpPr>
            <a:spLocks noGrp="1"/>
          </p:cNvSpPr>
          <p:nvPr>
            <p:ph idx="1"/>
          </p:nvPr>
        </p:nvSpPr>
        <p:spPr>
          <a:xfrm>
            <a:off x="164892" y="660642"/>
            <a:ext cx="8521908" cy="484572"/>
          </a:xfrm>
        </p:spPr>
        <p:txBody>
          <a:bodyPr>
            <a:normAutofit fontScale="85000" lnSpcReduction="10000"/>
          </a:bodyPr>
          <a:lstStyle/>
          <a:p>
            <a:pPr marL="0" indent="0">
              <a:buNone/>
            </a:pPr>
            <a:r>
              <a:rPr lang="en-US" altLang="ja-JP" dirty="0"/>
              <a:t>We take </a:t>
            </a:r>
            <a:r>
              <a:rPr lang="en-US" altLang="ja-JP" i="1" dirty="0" err="1"/>
              <a:t>m</a:t>
            </a:r>
            <a:r>
              <a:rPr lang="en-US" altLang="ja-JP" baseline="-25000" dirty="0" err="1">
                <a:latin typeface="Symbol" charset="2"/>
                <a:ea typeface="Symbol" charset="2"/>
                <a:cs typeface="Symbol" charset="2"/>
              </a:rPr>
              <a:t>p</a:t>
            </a:r>
            <a:r>
              <a:rPr lang="en-US" altLang="ja-JP" dirty="0"/>
              <a:t> = 0 with keeping other parameters intact.</a:t>
            </a:r>
            <a:endParaRPr kumimoji="1" lang="ja-JP" altLang="en-US" dirty="0"/>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47E23-84F3-DF4A-93B4-434DE264E1D0}"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8" name="正方形/長方形 7"/>
          <p:cNvSpPr/>
          <p:nvPr/>
        </p:nvSpPr>
        <p:spPr>
          <a:xfrm>
            <a:off x="1595832" y="1994019"/>
            <a:ext cx="15215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m</a:t>
            </a:r>
            <a:r>
              <a:rPr kumimoji="1" lang="en-US" altLang="ja-JP" sz="1800" b="0" i="0" u="none" strike="noStrike" kern="1200" cap="none" spc="0" normalizeH="0" baseline="-25000" noProof="0" dirty="0" err="1">
                <a:ln>
                  <a:noFill/>
                </a:ln>
                <a:solidFill>
                  <a:prstClr val="black"/>
                </a:solidFill>
                <a:effectLst/>
                <a:uLnTx/>
                <a:uFillTx/>
                <a:latin typeface="Symbol" charset="2"/>
                <a:ea typeface="Symbol" charset="2"/>
                <a:cs typeface="Symbol" charset="2"/>
              </a:rPr>
              <a:t>p</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140MeV </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 name="正方形/長方形 9"/>
          <p:cNvSpPr/>
          <p:nvPr/>
        </p:nvSpPr>
        <p:spPr>
          <a:xfrm>
            <a:off x="1447463" y="4778639"/>
            <a:ext cx="8435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m</a:t>
            </a:r>
            <a:r>
              <a:rPr kumimoji="1" lang="en-US" altLang="ja-JP" sz="1800" b="0" i="0" u="none" strike="noStrike" kern="1200" cap="none" spc="0" normalizeH="0" baseline="-25000" noProof="0" dirty="0" err="1">
                <a:ln>
                  <a:noFill/>
                </a:ln>
                <a:solidFill>
                  <a:prstClr val="black"/>
                </a:solidFill>
                <a:effectLst/>
                <a:uLnTx/>
                <a:uFillTx/>
                <a:latin typeface="Symbol" charset="2"/>
                <a:ea typeface="Symbol" charset="2"/>
                <a:cs typeface="Symbol" charset="2"/>
              </a:rPr>
              <a:t>p</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0 </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コンテンツ プレースホルダー 2"/>
          <p:cNvSpPr txBox="1">
            <a:spLocks/>
          </p:cNvSpPr>
          <p:nvPr/>
        </p:nvSpPr>
        <p:spPr>
          <a:xfrm>
            <a:off x="311023" y="3325251"/>
            <a:ext cx="1610854" cy="636784"/>
          </a:xfrm>
          <a:prstGeom prst="rect">
            <a:avLst/>
          </a:prstGeom>
          <a:solidFill>
            <a:schemeClr val="bg1"/>
          </a:solidFill>
          <a:ln>
            <a:solidFill>
              <a:schemeClr val="tx1"/>
            </a:solidFill>
          </a:ln>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With Delta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Without Delta </a:t>
            </a:r>
          </a:p>
        </p:txBody>
      </p:sp>
      <p:sp>
        <p:nvSpPr>
          <p:cNvPr id="12" name="テキスト ボックス 11"/>
          <p:cNvSpPr txBox="1"/>
          <p:nvPr/>
        </p:nvSpPr>
        <p:spPr>
          <a:xfrm>
            <a:off x="2089890" y="5214387"/>
            <a:ext cx="1808829" cy="369332"/>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Chiral restoration</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cxnSp>
        <p:nvCxnSpPr>
          <p:cNvPr id="13" name="直線矢印コネクタ 12"/>
          <p:cNvCxnSpPr>
            <a:cxnSpLocks/>
          </p:cNvCxnSpPr>
          <p:nvPr/>
        </p:nvCxnSpPr>
        <p:spPr>
          <a:xfrm>
            <a:off x="3599638" y="5579275"/>
            <a:ext cx="241869" cy="412187"/>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cxnSpLocks/>
            <a:stCxn id="12" idx="1"/>
          </p:cNvCxnSpPr>
          <p:nvPr/>
        </p:nvCxnSpPr>
        <p:spPr>
          <a:xfrm flipH="1">
            <a:off x="1921877" y="5399053"/>
            <a:ext cx="168013" cy="3451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4247927" y="1218903"/>
            <a:ext cx="2975366" cy="400110"/>
          </a:xfrm>
          <a:prstGeom prst="rect">
            <a:avLst/>
          </a:prstGeom>
          <a:noFill/>
          <a:ln w="127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a:ln>
                  <a:noFill/>
                </a:ln>
                <a:solidFill>
                  <a:srgbClr val="FF0000"/>
                </a:solidFill>
                <a:effectLst/>
                <a:uLnTx/>
                <a:uFillTx/>
                <a:latin typeface="Calibri"/>
                <a:ea typeface="ＭＳ Ｐゴシック" panose="020B0600070205080204" pitchFamily="34" charset="-128"/>
                <a:cs typeface="+mn-cs"/>
              </a:rPr>
              <a:t>Liquid-gas phase transition</a:t>
            </a:r>
            <a:endPar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26" name="テキスト ボックス 25"/>
          <p:cNvSpPr txBox="1"/>
          <p:nvPr/>
        </p:nvSpPr>
        <p:spPr>
          <a:xfrm>
            <a:off x="5360043" y="1675364"/>
            <a:ext cx="2689391" cy="400110"/>
          </a:xfrm>
          <a:prstGeom prst="rect">
            <a:avLst/>
          </a:prstGeom>
          <a:noFill/>
          <a:ln w="127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FF23"/>
                </a:solidFill>
                <a:effectLst/>
                <a:uLnTx/>
                <a:uFillTx/>
                <a:latin typeface="Calibri"/>
                <a:ea typeface="ＭＳ Ｐゴシック" panose="020B0600070205080204" pitchFamily="34" charset="-128"/>
                <a:cs typeface="+mn-cs"/>
              </a:rPr>
              <a:t>Appearance of </a:t>
            </a:r>
            <a:r>
              <a:rPr kumimoji="1" lang="en-US" altLang="ja-JP" sz="2000" b="0" i="0" u="none" strike="noStrike" kern="1200" cap="none" spc="0" normalizeH="0" baseline="0" noProof="0" dirty="0">
                <a:ln>
                  <a:noFill/>
                </a:ln>
                <a:solidFill>
                  <a:srgbClr val="00FF23"/>
                </a:solidFill>
                <a:effectLst/>
                <a:uLnTx/>
                <a:uFillTx/>
                <a:latin typeface="Symbol" charset="2"/>
                <a:ea typeface="Symbol" charset="2"/>
                <a:cs typeface="Symbol" charset="2"/>
              </a:rPr>
              <a:t>D</a:t>
            </a:r>
            <a:r>
              <a:rPr kumimoji="1" lang="en-US" altLang="ja-JP" sz="2000" b="0" i="0" u="none" strike="noStrike" kern="1200" cap="none" spc="0" normalizeH="0" baseline="0" noProof="0" dirty="0">
                <a:ln>
                  <a:noFill/>
                </a:ln>
                <a:solidFill>
                  <a:srgbClr val="00FF23"/>
                </a:solidFill>
                <a:effectLst/>
                <a:uLnTx/>
                <a:uFillTx/>
                <a:latin typeface="Calibri"/>
                <a:ea typeface="ＭＳ Ｐゴシック" panose="020B0600070205080204" pitchFamily="34" charset="-128"/>
                <a:cs typeface="+mn-cs"/>
              </a:rPr>
              <a:t> matter</a:t>
            </a:r>
            <a:endParaRPr kumimoji="1" lang="ja-JP" altLang="en-US" sz="2000" b="0" i="0" u="none" strike="noStrike" kern="1200" cap="none" spc="0" normalizeH="0" baseline="0" noProof="0" dirty="0">
              <a:ln>
                <a:noFill/>
              </a:ln>
              <a:solidFill>
                <a:srgbClr val="00FF23"/>
              </a:solidFill>
              <a:effectLst/>
              <a:uLnTx/>
              <a:uFillTx/>
              <a:latin typeface="Calibri"/>
              <a:ea typeface="ＭＳ Ｐゴシック" panose="020B0600070205080204" pitchFamily="34" charset="-128"/>
              <a:cs typeface="+mn-cs"/>
            </a:endParaRPr>
          </a:p>
        </p:txBody>
      </p:sp>
      <p:cxnSp>
        <p:nvCxnSpPr>
          <p:cNvPr id="27" name="直線矢印コネクタ 26"/>
          <p:cNvCxnSpPr>
            <a:cxnSpLocks/>
          </p:cNvCxnSpPr>
          <p:nvPr/>
        </p:nvCxnSpPr>
        <p:spPr>
          <a:xfrm>
            <a:off x="4572000" y="1642039"/>
            <a:ext cx="629732" cy="142692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cxnSpLocks/>
          </p:cNvCxnSpPr>
          <p:nvPr/>
        </p:nvCxnSpPr>
        <p:spPr>
          <a:xfrm flipH="1">
            <a:off x="5591655" y="2075474"/>
            <a:ext cx="312939" cy="993486"/>
          </a:xfrm>
          <a:prstGeom prst="straightConnector1">
            <a:avLst/>
          </a:prstGeom>
          <a:ln w="25400">
            <a:solidFill>
              <a:srgbClr val="00FF23"/>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6435684" y="2287013"/>
            <a:ext cx="2524409" cy="707886"/>
          </a:xfrm>
          <a:prstGeom prst="rect">
            <a:avLst/>
          </a:prstGeom>
          <a:noFill/>
          <a:ln w="127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FF"/>
                </a:solidFill>
                <a:effectLst/>
                <a:uLnTx/>
                <a:uFillTx/>
                <a:latin typeface="Calibri"/>
                <a:ea typeface="ＭＳ Ｐゴシック" panose="020B0600070205080204" pitchFamily="34" charset="-128"/>
                <a:cs typeface="+mn-cs"/>
              </a:rPr>
              <a:t>Chiral phase transition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FF"/>
                </a:solidFill>
                <a:effectLst/>
                <a:uLnTx/>
                <a:uFillTx/>
                <a:latin typeface="Calibri"/>
                <a:ea typeface="ＭＳ Ｐゴシック" panose="020B0600070205080204" pitchFamily="34" charset="-128"/>
                <a:cs typeface="+mn-cs"/>
              </a:rPr>
              <a:t>(cross-over)</a:t>
            </a:r>
            <a:endParaRPr kumimoji="1" lang="ja-JP" altLang="en-US" sz="2000" b="0" i="0" u="none" strike="noStrike" kern="1200" cap="none" spc="0" normalizeH="0" baseline="0" noProof="0" dirty="0">
              <a:ln>
                <a:noFill/>
              </a:ln>
              <a:solidFill>
                <a:srgbClr val="FF00FF"/>
              </a:solidFill>
              <a:effectLst/>
              <a:uLnTx/>
              <a:uFillTx/>
              <a:latin typeface="Calibri"/>
              <a:ea typeface="ＭＳ Ｐゴシック" panose="020B0600070205080204" pitchFamily="34" charset="-128"/>
              <a:cs typeface="+mn-cs"/>
            </a:endParaRPr>
          </a:p>
        </p:txBody>
      </p:sp>
      <p:cxnSp>
        <p:nvCxnSpPr>
          <p:cNvPr id="37" name="直線矢印コネクタ 36"/>
          <p:cNvCxnSpPr>
            <a:cxnSpLocks/>
          </p:cNvCxnSpPr>
          <p:nvPr/>
        </p:nvCxnSpPr>
        <p:spPr>
          <a:xfrm>
            <a:off x="7063289" y="2984009"/>
            <a:ext cx="556711" cy="1066777"/>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6435684" y="5850007"/>
            <a:ext cx="2524409" cy="707886"/>
          </a:xfrm>
          <a:prstGeom prst="rect">
            <a:avLst/>
          </a:prstGeom>
          <a:noFill/>
          <a:ln w="127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FF"/>
                </a:solidFill>
                <a:effectLst/>
                <a:uLnTx/>
                <a:uFillTx/>
                <a:latin typeface="Calibri"/>
                <a:ea typeface="ＭＳ Ｐゴシック" panose="020B0600070205080204" pitchFamily="34" charset="-128"/>
                <a:cs typeface="+mn-cs"/>
              </a:rPr>
              <a:t>Chiral phase transition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FF"/>
                </a:solidFill>
                <a:effectLst/>
                <a:uLnTx/>
                <a:uFillTx/>
                <a:latin typeface="Calibri"/>
                <a:ea typeface="ＭＳ Ｐゴシック" panose="020B0600070205080204" pitchFamily="34" charset="-128"/>
                <a:cs typeface="+mn-cs"/>
              </a:rPr>
              <a:t>(1st order)</a:t>
            </a:r>
            <a:endParaRPr kumimoji="1" lang="ja-JP" altLang="en-US" sz="2000" b="0" i="0" u="none" strike="noStrike" kern="1200" cap="none" spc="0" normalizeH="0" baseline="0" noProof="0" dirty="0">
              <a:ln>
                <a:noFill/>
              </a:ln>
              <a:solidFill>
                <a:srgbClr val="FF00FF"/>
              </a:solidFill>
              <a:effectLst/>
              <a:uLnTx/>
              <a:uFillTx/>
              <a:latin typeface="Calibri"/>
              <a:ea typeface="ＭＳ Ｐゴシック" panose="020B0600070205080204" pitchFamily="34" charset="-128"/>
              <a:cs typeface="+mn-cs"/>
            </a:endParaRPr>
          </a:p>
        </p:txBody>
      </p:sp>
      <p:cxnSp>
        <p:nvCxnSpPr>
          <p:cNvPr id="41" name="直線矢印コネクタ 40"/>
          <p:cNvCxnSpPr>
            <a:cxnSpLocks/>
          </p:cNvCxnSpPr>
          <p:nvPr/>
        </p:nvCxnSpPr>
        <p:spPr>
          <a:xfrm flipV="1">
            <a:off x="7166647" y="5214387"/>
            <a:ext cx="113619" cy="635621"/>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27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4" grpId="0" animBg="1"/>
      <p:bldP spid="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5EC8655F-935C-0D40-8826-F477FE307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801" y="1887587"/>
            <a:ext cx="4186417" cy="2511850"/>
          </a:xfrm>
          <a:prstGeom prst="rect">
            <a:avLst/>
          </a:prstGeom>
        </p:spPr>
      </p:pic>
      <p:pic>
        <p:nvPicPr>
          <p:cNvPr id="8" name="図 7">
            <a:extLst>
              <a:ext uri="{FF2B5EF4-FFF2-40B4-BE49-F238E27FC236}">
                <a16:creationId xmlns:a16="http://schemas.microsoft.com/office/drawing/2014/main" id="{2356881A-1EFD-2D42-BF22-3515468F5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08" y="1893791"/>
            <a:ext cx="4000030" cy="2400018"/>
          </a:xfrm>
          <a:prstGeom prst="rect">
            <a:avLst/>
          </a:prstGeom>
        </p:spPr>
      </p:pic>
      <p:sp>
        <p:nvSpPr>
          <p:cNvPr id="2" name="タイトル 1"/>
          <p:cNvSpPr>
            <a:spLocks noGrp="1"/>
          </p:cNvSpPr>
          <p:nvPr>
            <p:ph type="title"/>
          </p:nvPr>
        </p:nvSpPr>
        <p:spPr>
          <a:xfrm>
            <a:off x="457200" y="87898"/>
            <a:ext cx="8229600" cy="706090"/>
          </a:xfrm>
        </p:spPr>
        <p:txBody>
          <a:bodyPr>
            <a:normAutofit fontScale="90000"/>
          </a:bodyPr>
          <a:lstStyle/>
          <a:p>
            <a:r>
              <a:rPr kumimoji="1" lang="en-US" altLang="ja-JP" dirty="0"/>
              <a:t>Pressure</a:t>
            </a:r>
            <a:endParaRPr kumimoji="1" lang="ja-JP" altLang="en-US" dirty="0"/>
          </a:p>
        </p:txBody>
      </p:sp>
      <p:sp>
        <p:nvSpPr>
          <p:cNvPr id="3" name="コンテンツ プレースホルダー 2"/>
          <p:cNvSpPr>
            <a:spLocks noGrp="1"/>
          </p:cNvSpPr>
          <p:nvPr>
            <p:ph idx="1"/>
          </p:nvPr>
        </p:nvSpPr>
        <p:spPr>
          <a:xfrm>
            <a:off x="35719" y="676569"/>
            <a:ext cx="4555360" cy="689484"/>
          </a:xfrm>
        </p:spPr>
        <p:txBody>
          <a:bodyPr>
            <a:normAutofit fontScale="62500" lnSpcReduction="20000"/>
          </a:bodyPr>
          <a:lstStyle/>
          <a:p>
            <a:pPr marL="0" indent="0">
              <a:buNone/>
            </a:pPr>
            <a:r>
              <a:rPr kumimoji="1" lang="en-US" altLang="ja-JP" dirty="0"/>
              <a:t>symmetric matter</a:t>
            </a:r>
          </a:p>
          <a:p>
            <a:pPr marL="0" indent="0">
              <a:buNone/>
            </a:pPr>
            <a:r>
              <a:rPr lang="en-US" altLang="ja-JP" dirty="0"/>
              <a:t>m</a:t>
            </a:r>
            <a:r>
              <a:rPr lang="en-US" altLang="ja-JP" baseline="-25000" dirty="0"/>
              <a:t>N0</a:t>
            </a:r>
            <a:r>
              <a:rPr lang="en-US" altLang="ja-JP" dirty="0"/>
              <a:t> 500 MeV, m</a:t>
            </a:r>
            <a:r>
              <a:rPr lang="en-US" altLang="ja-JP" baseline="-25000" dirty="0">
                <a:latin typeface="Symbol" charset="2"/>
                <a:cs typeface="Symbol" charset="2"/>
              </a:rPr>
              <a:t>D</a:t>
            </a:r>
            <a:r>
              <a:rPr lang="en-US" altLang="ja-JP" baseline="-25000" dirty="0"/>
              <a:t>0</a:t>
            </a:r>
            <a:r>
              <a:rPr lang="en-US" altLang="ja-JP" dirty="0"/>
              <a:t> = 700 MeV;  g</a:t>
            </a:r>
            <a:r>
              <a:rPr lang="en-US" altLang="ja-JP" baseline="-25000" dirty="0">
                <a:latin typeface="Symbol" charset="2"/>
                <a:cs typeface="Symbol" charset="2"/>
              </a:rPr>
              <a:t>wDD</a:t>
            </a:r>
            <a:r>
              <a:rPr lang="en-US" altLang="ja-JP" dirty="0"/>
              <a:t> = </a:t>
            </a:r>
            <a:r>
              <a:rPr lang="en-US" altLang="ja-JP" dirty="0" err="1"/>
              <a:t>g</a:t>
            </a:r>
            <a:r>
              <a:rPr lang="en-US" altLang="ja-JP" baseline="-25000" dirty="0" err="1">
                <a:latin typeface="Symbol" charset="2"/>
                <a:cs typeface="Symbol" charset="2"/>
              </a:rPr>
              <a:t>w</a:t>
            </a:r>
            <a:r>
              <a:rPr lang="en-US" altLang="ja-JP" baseline="-25000" dirty="0" err="1"/>
              <a:t>NN</a:t>
            </a:r>
            <a:endParaRPr lang="ja-JP" altLang="en-US" baseline="-25000" dirty="0"/>
          </a:p>
          <a:p>
            <a:pPr marL="0" indent="0">
              <a:buNone/>
            </a:pPr>
            <a:endParaRPr kumimoji="1" lang="ja-JP" altLang="en-US" dirty="0"/>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2B9716-986A-5248-809A-71A3C8221B2C}"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auto" latinLnBrk="0" hangingPunct="1">
                <a:lnSpc>
                  <a:spcPct val="100000"/>
                </a:lnSpc>
                <a:spcBef>
                  <a:spcPts val="0"/>
                </a:spcBef>
                <a:spcAft>
                  <a:spcPts val="0"/>
                </a:spcAft>
                <a:buClrTx/>
                <a:buSzTx/>
                <a:buFontTx/>
                <a:buNone/>
                <a:tabLst/>
                <a:defRPr/>
              </a:p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9" name="コンテンツ プレースホルダー 2"/>
          <p:cNvSpPr txBox="1">
            <a:spLocks/>
          </p:cNvSpPr>
          <p:nvPr/>
        </p:nvSpPr>
        <p:spPr>
          <a:xfrm>
            <a:off x="4591079" y="716080"/>
            <a:ext cx="4552921" cy="663002"/>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asymmetric matter (</a:t>
            </a:r>
            <a:r>
              <a:rPr kumimoji="1" lang="en-US" altLang="ja-JP" sz="3200" b="0" i="0" u="none" strike="noStrike" kern="1200" cap="none" spc="0" normalizeH="0" baseline="0" noProof="0" dirty="0" err="1">
                <a:ln>
                  <a:noFill/>
                </a:ln>
                <a:solidFill>
                  <a:prstClr val="black"/>
                </a:solidFill>
                <a:effectLst/>
                <a:uLnTx/>
                <a:uFillTx/>
                <a:latin typeface="Symbol" charset="2"/>
                <a:ea typeface="ＭＳ Ｐゴシック" panose="020B0600070205080204" pitchFamily="34" charset="-128"/>
                <a:cs typeface="Symbol" charset="2"/>
              </a:rPr>
              <a:t>m</a:t>
            </a:r>
            <a:r>
              <a:rPr kumimoji="1" lang="en-US" altLang="ja-JP" sz="3200" b="0" i="0" u="none" strike="noStrike" kern="1200" cap="none" spc="0" normalizeH="0" baseline="-25000" noProof="0" dirty="0" err="1">
                <a:ln>
                  <a:noFill/>
                </a:ln>
                <a:solidFill>
                  <a:prstClr val="black"/>
                </a:solidFill>
                <a:effectLst/>
                <a:uLnTx/>
                <a:uFillTx/>
                <a:latin typeface="Calibri"/>
                <a:ea typeface="ＭＳ Ｐゴシック" panose="020B0600070205080204" pitchFamily="34" charset="-128"/>
                <a:cs typeface="+mn-cs"/>
              </a:rPr>
              <a:t>I</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- 60 MeV)</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a:t>
            </a:r>
            <a:r>
              <a:rPr kumimoji="1" lang="en-US" altLang="ja-JP"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N0</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500MeV, m</a:t>
            </a:r>
            <a:r>
              <a:rPr kumimoji="1" lang="en-US" altLang="ja-JP" sz="3200" b="0" i="0" u="none" strike="noStrike" kern="1200" cap="none" spc="0" normalizeH="0" baseline="-25000" noProof="0" dirty="0">
                <a:ln>
                  <a:noFill/>
                </a:ln>
                <a:solidFill>
                  <a:prstClr val="black"/>
                </a:solidFill>
                <a:effectLst/>
                <a:uLnTx/>
                <a:uFillTx/>
                <a:latin typeface="Symbol" charset="2"/>
                <a:ea typeface="ＭＳ Ｐゴシック" panose="020B0600070205080204" pitchFamily="34" charset="-128"/>
                <a:cs typeface="Symbol" charset="2"/>
              </a:rPr>
              <a:t>D</a:t>
            </a:r>
            <a:r>
              <a:rPr kumimoji="1" lang="en-US" altLang="ja-JP"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rPr>
              <a:t>0</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700MeV;  g</a:t>
            </a:r>
            <a:r>
              <a:rPr kumimoji="1" lang="en-US" altLang="ja-JP" sz="3200" b="0" i="0" u="none" strike="noStrike" kern="1200" cap="none" spc="0" normalizeH="0" baseline="-25000" noProof="0" dirty="0">
                <a:ln>
                  <a:noFill/>
                </a:ln>
                <a:solidFill>
                  <a:prstClr val="black"/>
                </a:solidFill>
                <a:effectLst/>
                <a:uLnTx/>
                <a:uFillTx/>
                <a:latin typeface="Symbol" charset="2"/>
                <a:ea typeface="ＭＳ Ｐゴシック" panose="020B0600070205080204" pitchFamily="34" charset="-128"/>
                <a:cs typeface="Symbol" charset="2"/>
              </a:rPr>
              <a:t>wDD</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a:t>
            </a:r>
            <a:r>
              <a:rPr kumimoji="1" lang="en-US" altLang="ja-JP" sz="32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g</a:t>
            </a:r>
            <a:r>
              <a:rPr kumimoji="1" lang="en-US" altLang="ja-JP" sz="3200" b="0" i="0" u="none" strike="noStrike" kern="1200" cap="none" spc="0" normalizeH="0" baseline="-25000" noProof="0" dirty="0" err="1">
                <a:ln>
                  <a:noFill/>
                </a:ln>
                <a:solidFill>
                  <a:prstClr val="black"/>
                </a:solidFill>
                <a:effectLst/>
                <a:uLnTx/>
                <a:uFillTx/>
                <a:latin typeface="Symbol" charset="2"/>
                <a:ea typeface="ＭＳ Ｐゴシック" panose="020B0600070205080204" pitchFamily="34" charset="-128"/>
                <a:cs typeface="Symbol" charset="2"/>
              </a:rPr>
              <a:t>w</a:t>
            </a:r>
            <a:r>
              <a:rPr kumimoji="1" lang="en-US" altLang="ja-JP" sz="3200" b="0" i="0" u="none" strike="noStrike" kern="1200" cap="none" spc="0" normalizeH="0" baseline="-25000" noProof="0" dirty="0" err="1">
                <a:ln>
                  <a:noFill/>
                </a:ln>
                <a:solidFill>
                  <a:prstClr val="black"/>
                </a:solidFill>
                <a:effectLst/>
                <a:uLnTx/>
                <a:uFillTx/>
                <a:latin typeface="Calibri"/>
                <a:ea typeface="ＭＳ Ｐゴシック" panose="020B0600070205080204" pitchFamily="34" charset="-128"/>
                <a:cs typeface="+mn-cs"/>
              </a:rPr>
              <a:t>NN</a:t>
            </a:r>
            <a:endParaRPr kumimoji="1" lang="ja-JP" altLang="en-US" sz="3200" b="0" i="0" u="none" strike="noStrike" kern="1200" cap="none" spc="0" normalizeH="0" baseline="-2500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2" name="テキスト ボックス 11"/>
          <p:cNvSpPr txBox="1"/>
          <p:nvPr/>
        </p:nvSpPr>
        <p:spPr>
          <a:xfrm>
            <a:off x="3642655" y="1354042"/>
            <a:ext cx="15646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Delta</a:t>
            </a:r>
            <a:r>
              <a:rPr kumimoji="1" lang="ja-JP" altLang="en-US" sz="2000" b="0" i="0" u="none" strike="noStrike" kern="1200" cap="none" spc="0" normalizeH="0" baseline="0" noProof="0">
                <a:ln>
                  <a:noFill/>
                </a:ln>
                <a:solidFill>
                  <a:srgbClr val="FF0000"/>
                </a:solidFill>
                <a:effectLst/>
                <a:uLnTx/>
                <a:uFillTx/>
                <a:latin typeface="Calibri"/>
                <a:ea typeface="ＭＳ Ｐゴシック" panose="020B0600070205080204" pitchFamily="34" charset="-128"/>
                <a:cs typeface="+mn-cs"/>
              </a:rPr>
              <a:t> </a:t>
            </a:r>
            <a:endPar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matter </a:t>
            </a:r>
            <a:endPar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13" name="テキスト ボックス 12"/>
          <p:cNvSpPr txBox="1"/>
          <p:nvPr/>
        </p:nvSpPr>
        <p:spPr>
          <a:xfrm>
            <a:off x="457200" y="1552172"/>
            <a:ext cx="17268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nuclear matter </a:t>
            </a:r>
            <a:endPar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15" name="テキスト ボックス 14"/>
          <p:cNvSpPr txBox="1"/>
          <p:nvPr/>
        </p:nvSpPr>
        <p:spPr>
          <a:xfrm>
            <a:off x="7079442" y="1576104"/>
            <a:ext cx="1522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Delta matter </a:t>
            </a:r>
            <a:endPar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16" name="テキスト ボックス 15"/>
          <p:cNvSpPr txBox="1"/>
          <p:nvPr/>
        </p:nvSpPr>
        <p:spPr>
          <a:xfrm>
            <a:off x="4939127" y="1594972"/>
            <a:ext cx="17268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nuclear matter </a:t>
            </a:r>
            <a:endPar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cxnSp>
        <p:nvCxnSpPr>
          <p:cNvPr id="34" name="直線コネクタ 33">
            <a:extLst>
              <a:ext uri="{FF2B5EF4-FFF2-40B4-BE49-F238E27FC236}">
                <a16:creationId xmlns:a16="http://schemas.microsoft.com/office/drawing/2014/main" id="{E966DCCE-9972-D345-A343-4FBEE7F40AB7}"/>
              </a:ext>
            </a:extLst>
          </p:cNvPr>
          <p:cNvCxnSpPr>
            <a:cxnSpLocks/>
          </p:cNvCxnSpPr>
          <p:nvPr/>
        </p:nvCxnSpPr>
        <p:spPr>
          <a:xfrm>
            <a:off x="6876256" y="1887587"/>
            <a:ext cx="0" cy="226149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3DA55F35-59CA-8548-AE81-DA596D46DD6B}"/>
              </a:ext>
            </a:extLst>
          </p:cNvPr>
          <p:cNvCxnSpPr>
            <a:cxnSpLocks/>
          </p:cNvCxnSpPr>
          <p:nvPr/>
        </p:nvCxnSpPr>
        <p:spPr>
          <a:xfrm>
            <a:off x="2627784" y="1772816"/>
            <a:ext cx="0" cy="226149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615B9638-B4C3-D745-818B-030FAAC96D84}"/>
              </a:ext>
            </a:extLst>
          </p:cNvPr>
          <p:cNvSpPr txBox="1"/>
          <p:nvPr/>
        </p:nvSpPr>
        <p:spPr>
          <a:xfrm>
            <a:off x="50566" y="4437112"/>
            <a:ext cx="9154470" cy="1200328"/>
          </a:xfrm>
          <a:prstGeom prst="rect">
            <a:avLst/>
          </a:prstGeom>
          <a:solidFill>
            <a:schemeClr val="bg1"/>
          </a:solidFill>
          <a:ln>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pressure of </a:t>
            </a:r>
            <a:r>
              <a:rPr kumimoji="1" lang="en-US" altLang="ja-JP" sz="2400" b="0" i="0" u="none" strike="noStrike" kern="1200" cap="none" spc="0" normalizeH="0" baseline="0" noProof="0" dirty="0">
                <a:ln>
                  <a:noFill/>
                </a:ln>
                <a:solidFill>
                  <a:prstClr val="black"/>
                </a:solidFill>
                <a:effectLst/>
                <a:uLnTx/>
                <a:uFillTx/>
                <a:latin typeface="Symbol" charset="2"/>
                <a:ea typeface="Symbol" charset="2"/>
                <a:cs typeface="Symbol" charset="2"/>
              </a:rPr>
              <a:t>D</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-N matter is smaller than that of the ordinary nuclear matter.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The Delta softens the equation of state as expected.</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796576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F9C75B52-B98B-EB40-8C32-D9D841D68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342394"/>
            <a:ext cx="6192688" cy="3715613"/>
          </a:xfrm>
          <a:prstGeom prst="rect">
            <a:avLst/>
          </a:prstGeom>
        </p:spPr>
      </p:pic>
      <p:sp>
        <p:nvSpPr>
          <p:cNvPr id="2" name="タイトル 1"/>
          <p:cNvSpPr>
            <a:spLocks noGrp="1"/>
          </p:cNvSpPr>
          <p:nvPr>
            <p:ph type="title"/>
          </p:nvPr>
        </p:nvSpPr>
        <p:spPr>
          <a:xfrm>
            <a:off x="213016" y="-9575"/>
            <a:ext cx="8229600" cy="706090"/>
          </a:xfrm>
        </p:spPr>
        <p:txBody>
          <a:bodyPr>
            <a:normAutofit fontScale="90000"/>
          </a:bodyPr>
          <a:lstStyle/>
          <a:p>
            <a:r>
              <a:rPr kumimoji="1" lang="en-US" altLang="ja-JP" dirty="0"/>
              <a:t>Effective masses</a:t>
            </a:r>
            <a:endParaRPr kumimoji="1" lang="ja-JP" altLang="en-US" dirty="0"/>
          </a:p>
        </p:txBody>
      </p:sp>
      <p:sp>
        <p:nvSpPr>
          <p:cNvPr id="3" name="コンテンツ プレースホルダー 2"/>
          <p:cNvSpPr>
            <a:spLocks noGrp="1"/>
          </p:cNvSpPr>
          <p:nvPr>
            <p:ph idx="1"/>
          </p:nvPr>
        </p:nvSpPr>
        <p:spPr>
          <a:xfrm>
            <a:off x="219345" y="653342"/>
            <a:ext cx="6096000" cy="407209"/>
          </a:xfrm>
        </p:spPr>
        <p:txBody>
          <a:bodyPr>
            <a:normAutofit fontScale="77500" lnSpcReduction="20000"/>
          </a:bodyPr>
          <a:lstStyle/>
          <a:p>
            <a:pPr marL="0" indent="0">
              <a:buNone/>
            </a:pPr>
            <a:r>
              <a:rPr kumimoji="1" lang="en-US" altLang="ja-JP" dirty="0"/>
              <a:t>m</a:t>
            </a:r>
            <a:r>
              <a:rPr kumimoji="1" lang="en-US" altLang="ja-JP" baseline="-25000" dirty="0"/>
              <a:t>N0</a:t>
            </a:r>
            <a:r>
              <a:rPr kumimoji="1" lang="en-US" altLang="ja-JP" dirty="0"/>
              <a:t> 500 MeV, m</a:t>
            </a:r>
            <a:r>
              <a:rPr kumimoji="1" lang="en-US" altLang="ja-JP" baseline="-25000" dirty="0">
                <a:latin typeface="Symbol" charset="2"/>
                <a:cs typeface="Symbol" charset="2"/>
              </a:rPr>
              <a:t>D</a:t>
            </a:r>
            <a:r>
              <a:rPr kumimoji="1" lang="en-US" altLang="ja-JP" baseline="-25000" dirty="0"/>
              <a:t>0</a:t>
            </a:r>
            <a:r>
              <a:rPr kumimoji="1" lang="en-US" altLang="ja-JP" dirty="0"/>
              <a:t> = </a:t>
            </a:r>
            <a:r>
              <a:rPr lang="en-US" altLang="ja-JP" dirty="0"/>
              <a:t>55</a:t>
            </a:r>
            <a:r>
              <a:rPr kumimoji="1" lang="en-US" altLang="ja-JP" dirty="0"/>
              <a:t>0 MeV;  g</a:t>
            </a:r>
            <a:r>
              <a:rPr kumimoji="1" lang="en-US" altLang="ja-JP" baseline="-25000" dirty="0">
                <a:latin typeface="Symbol" charset="2"/>
                <a:cs typeface="Symbol" charset="2"/>
              </a:rPr>
              <a:t>wDD</a:t>
            </a:r>
            <a:r>
              <a:rPr kumimoji="1" lang="en-US" altLang="ja-JP" dirty="0"/>
              <a:t> = </a:t>
            </a:r>
            <a:r>
              <a:rPr kumimoji="1" lang="en-US" altLang="ja-JP" dirty="0" err="1"/>
              <a:t>g</a:t>
            </a:r>
            <a:r>
              <a:rPr kumimoji="1" lang="en-US" altLang="ja-JP" baseline="-25000" dirty="0" err="1">
                <a:latin typeface="Symbol" charset="2"/>
                <a:cs typeface="Symbol" charset="2"/>
              </a:rPr>
              <a:t>w</a:t>
            </a:r>
            <a:r>
              <a:rPr kumimoji="1" lang="en-US" altLang="ja-JP" baseline="-25000" dirty="0" err="1"/>
              <a:t>NN</a:t>
            </a:r>
            <a:endParaRPr kumimoji="1" lang="ja-JP" altLang="en-US" baseline="-25000" dirty="0"/>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E07A9C-0409-084B-A53C-DC0AC4609992}"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8" name="テキスト ボックス 7"/>
          <p:cNvSpPr txBox="1"/>
          <p:nvPr/>
        </p:nvSpPr>
        <p:spPr>
          <a:xfrm>
            <a:off x="2403942" y="1082582"/>
            <a:ext cx="17268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nuclear matter </a:t>
            </a:r>
            <a:endPar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9" name="テキスト ボックス 8"/>
          <p:cNvSpPr txBox="1"/>
          <p:nvPr/>
        </p:nvSpPr>
        <p:spPr>
          <a:xfrm>
            <a:off x="5646911" y="1088844"/>
            <a:ext cx="15055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Delta matter </a:t>
            </a:r>
            <a:endPar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17" name="正方形/長方形 16"/>
          <p:cNvSpPr/>
          <p:nvPr/>
        </p:nvSpPr>
        <p:spPr>
          <a:xfrm>
            <a:off x="213016" y="5405838"/>
            <a:ext cx="8930983" cy="830997"/>
          </a:xfrm>
          <a:prstGeom prst="rect">
            <a:avLst/>
          </a:prstGeom>
          <a:ln>
            <a:solidFill>
              <a:srgbClr val="4F81BD"/>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Both the effective masses of nucleon and Delta suddenly change their values associated with the appearance of the Delta baryons in matter.</a:t>
            </a:r>
            <a:endPar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cxnSp>
        <p:nvCxnSpPr>
          <p:cNvPr id="13" name="直線コネクタ 12">
            <a:extLst>
              <a:ext uri="{FF2B5EF4-FFF2-40B4-BE49-F238E27FC236}">
                <a16:creationId xmlns:a16="http://schemas.microsoft.com/office/drawing/2014/main" id="{72252F1A-5077-9D43-BD68-C5A8CDA8C8E0}"/>
              </a:ext>
            </a:extLst>
          </p:cNvPr>
          <p:cNvCxnSpPr>
            <a:cxnSpLocks/>
          </p:cNvCxnSpPr>
          <p:nvPr/>
        </p:nvCxnSpPr>
        <p:spPr>
          <a:xfrm>
            <a:off x="4211960" y="1342394"/>
            <a:ext cx="0" cy="335555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571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850106"/>
          </a:xfrm>
        </p:spPr>
        <p:txBody>
          <a:bodyPr>
            <a:noAutofit/>
          </a:bodyPr>
          <a:lstStyle/>
          <a:p>
            <a:r>
              <a:rPr lang="en-US" altLang="ja-JP" sz="3800" dirty="0"/>
              <a:t>S</a:t>
            </a:r>
            <a:r>
              <a:rPr kumimoji="1" lang="en-US" altLang="ja-JP" sz="3800" dirty="0"/>
              <a:t>pontaneous </a:t>
            </a:r>
            <a:r>
              <a:rPr lang="en-US" altLang="ja-JP" sz="3800" dirty="0"/>
              <a:t>c</a:t>
            </a:r>
            <a:r>
              <a:rPr kumimoji="1" lang="en-US" altLang="ja-JP" sz="3800" dirty="0"/>
              <a:t>hiral symmetry breaking</a:t>
            </a:r>
            <a:endParaRPr kumimoji="1" lang="ja-JP" altLang="en-US" sz="3800" dirty="0"/>
          </a:p>
        </p:txBody>
      </p:sp>
      <p:pic>
        <p:nvPicPr>
          <p:cNvPr id="5" name="Picture 8" descr="pot0"/>
          <p:cNvPicPr>
            <a:picLocks noChangeAspect="1" noChangeArrowheads="1"/>
          </p:cNvPicPr>
          <p:nvPr/>
        </p:nvPicPr>
        <p:blipFill rotWithShape="1">
          <a:blip r:embed="rId4" cstate="print"/>
          <a:srcRect t="6763" r="13919" b="13462"/>
          <a:stretch/>
        </p:blipFill>
        <p:spPr bwMode="auto">
          <a:xfrm>
            <a:off x="5508104" y="1412776"/>
            <a:ext cx="2232247" cy="2137915"/>
          </a:xfrm>
          <a:prstGeom prst="rect">
            <a:avLst/>
          </a:prstGeom>
          <a:noFill/>
          <a:ln w="9525">
            <a:noFill/>
            <a:miter lim="800000"/>
            <a:headEnd/>
            <a:tailEnd/>
          </a:ln>
        </p:spPr>
      </p:pic>
      <p:pic>
        <p:nvPicPr>
          <p:cNvPr id="6" name="Picture 6" descr="pot"/>
          <p:cNvPicPr>
            <a:picLocks noChangeAspect="1" noChangeArrowheads="1"/>
          </p:cNvPicPr>
          <p:nvPr/>
        </p:nvPicPr>
        <p:blipFill rotWithShape="1">
          <a:blip r:embed="rId5" cstate="print"/>
          <a:srcRect t="6978" r="11776" b="6340"/>
          <a:stretch/>
        </p:blipFill>
        <p:spPr bwMode="auto">
          <a:xfrm>
            <a:off x="1259631" y="1426765"/>
            <a:ext cx="2376264" cy="2349909"/>
          </a:xfrm>
          <a:prstGeom prst="rect">
            <a:avLst/>
          </a:prstGeom>
          <a:noFill/>
          <a:ln w="9525">
            <a:noFill/>
            <a:miter lim="800000"/>
            <a:headEnd/>
            <a:tailEnd/>
          </a:ln>
        </p:spPr>
      </p:pic>
      <p:sp>
        <p:nvSpPr>
          <p:cNvPr id="7" name="テキスト ボックス 6"/>
          <p:cNvSpPr txBox="1"/>
          <p:nvPr/>
        </p:nvSpPr>
        <p:spPr>
          <a:xfrm>
            <a:off x="827583" y="3587005"/>
            <a:ext cx="33843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chiral symmetry broken phase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vacuum</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テキスト ボックス 7"/>
          <p:cNvSpPr txBox="1"/>
          <p:nvPr/>
        </p:nvSpPr>
        <p:spPr>
          <a:xfrm>
            <a:off x="5364088" y="3501008"/>
            <a:ext cx="26738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chiral symmetric phase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high T and/or density</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graphicFrame>
        <p:nvGraphicFramePr>
          <p:cNvPr id="9" name="オブジェクト 8"/>
          <p:cNvGraphicFramePr>
            <a:graphicFrameLocks noChangeAspect="1"/>
          </p:cNvGraphicFramePr>
          <p:nvPr>
            <p:extLst/>
          </p:nvPr>
        </p:nvGraphicFramePr>
        <p:xfrm>
          <a:off x="827583" y="4292897"/>
          <a:ext cx="3603626" cy="576263"/>
        </p:xfrm>
        <a:graphic>
          <a:graphicData uri="http://schemas.openxmlformats.org/presentationml/2006/ole">
            <mc:AlternateContent xmlns:mc="http://schemas.openxmlformats.org/markup-compatibility/2006">
              <mc:Choice xmlns:v="urn:schemas-microsoft-com:vml" Requires="v">
                <p:oleObj spid="_x0000_s1107" name="数式" r:id="rId6" imgW="1905000" imgH="304800" progId="Equation.3">
                  <p:embed/>
                </p:oleObj>
              </mc:Choice>
              <mc:Fallback>
                <p:oleObj name="数式" r:id="rId6" imgW="1905000" imgH="304800" progId="Equation.3">
                  <p:embed/>
                  <p:pic>
                    <p:nvPicPr>
                      <p:cNvPr id="9" name="オブジェクト 8"/>
                      <p:cNvPicPr/>
                      <p:nvPr/>
                    </p:nvPicPr>
                    <p:blipFill>
                      <a:blip r:embed="rId7"/>
                      <a:stretch>
                        <a:fillRect/>
                      </a:stretch>
                    </p:blipFill>
                    <p:spPr>
                      <a:xfrm>
                        <a:off x="827583" y="4292897"/>
                        <a:ext cx="3603626" cy="576263"/>
                      </a:xfrm>
                      <a:prstGeom prst="rect">
                        <a:avLst/>
                      </a:prstGeom>
                    </p:spPr>
                  </p:pic>
                </p:oleObj>
              </mc:Fallback>
            </mc:AlternateContent>
          </a:graphicData>
        </a:graphic>
      </p:graphicFrame>
      <p:graphicFrame>
        <p:nvGraphicFramePr>
          <p:cNvPr id="10" name="オブジェクト 9"/>
          <p:cNvGraphicFramePr>
            <a:graphicFrameLocks noChangeAspect="1"/>
          </p:cNvGraphicFramePr>
          <p:nvPr>
            <p:extLst/>
          </p:nvPr>
        </p:nvGraphicFramePr>
        <p:xfrm>
          <a:off x="6372200" y="4292897"/>
          <a:ext cx="1104900" cy="576263"/>
        </p:xfrm>
        <a:graphic>
          <a:graphicData uri="http://schemas.openxmlformats.org/presentationml/2006/ole">
            <mc:AlternateContent xmlns:mc="http://schemas.openxmlformats.org/markup-compatibility/2006">
              <mc:Choice xmlns:v="urn:schemas-microsoft-com:vml" Requires="v">
                <p:oleObj spid="_x0000_s1108" name="数式" r:id="rId8" imgW="584200" imgH="304800" progId="Equation.3">
                  <p:embed/>
                </p:oleObj>
              </mc:Choice>
              <mc:Fallback>
                <p:oleObj name="数式" r:id="rId8" imgW="584200" imgH="304800" progId="Equation.3">
                  <p:embed/>
                  <p:pic>
                    <p:nvPicPr>
                      <p:cNvPr id="10" name="オブジェクト 9"/>
                      <p:cNvPicPr/>
                      <p:nvPr/>
                    </p:nvPicPr>
                    <p:blipFill>
                      <a:blip r:embed="rId9"/>
                      <a:stretch>
                        <a:fillRect/>
                      </a:stretch>
                    </p:blipFill>
                    <p:spPr>
                      <a:xfrm>
                        <a:off x="6372200" y="4292897"/>
                        <a:ext cx="1104900" cy="576263"/>
                      </a:xfrm>
                      <a:prstGeom prst="rect">
                        <a:avLst/>
                      </a:prstGeom>
                    </p:spPr>
                  </p:pic>
                </p:oleObj>
              </mc:Fallback>
            </mc:AlternateContent>
          </a:graphicData>
        </a:graphic>
      </p:graphicFrame>
      <p:sp>
        <p:nvSpPr>
          <p:cNvPr id="12" name="コンテンツ プレースホルダー 2"/>
          <p:cNvSpPr txBox="1">
            <a:spLocks/>
          </p:cNvSpPr>
          <p:nvPr/>
        </p:nvSpPr>
        <p:spPr>
          <a:xfrm>
            <a:off x="539552" y="4941168"/>
            <a:ext cx="8424936" cy="1498178"/>
          </a:xfrm>
          <a:prstGeom prst="rect">
            <a:avLst/>
          </a:prstGeom>
          <a:gradFill flip="none" rotWithShape="1">
            <a:gsLst>
              <a:gs pos="0">
                <a:srgbClr val="FFFF00"/>
              </a:gs>
              <a:gs pos="100000">
                <a:srgbClr val="FFFFFF"/>
              </a:gs>
            </a:gsLst>
            <a:path path="circle">
              <a:fillToRect l="100000" t="100000"/>
            </a:path>
            <a:tileRect r="-100000" b="-100000"/>
          </a:gradFill>
          <a:ln w="28575" cmpd="sng">
            <a:solidFill>
              <a:srgbClr val="008000"/>
            </a:solidFill>
          </a:ln>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spontaneous chiral symmetry breaking is expected to generate a part of hadron masses.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It causes mass difference between chiral partners.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Changing T and/or density will cause some change of hadron masses.</a:t>
            </a:r>
          </a:p>
        </p:txBody>
      </p:sp>
      <p:sp>
        <p:nvSpPr>
          <p:cNvPr id="13" name="日付プレースホルダー 1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D0DEEB-02E1-D547-A569-31FDB7288C4C}"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14" name="フッター プレースホルダー 13"/>
          <p:cNvSpPr>
            <a:spLocks noGrp="1"/>
          </p:cNvSpPr>
          <p:nvPr>
            <p:ph type="ftr" sz="quarter" idx="11"/>
          </p:nvPr>
        </p:nvSpPr>
        <p:spPr>
          <a:xfrm>
            <a:off x="3124200" y="6356350"/>
            <a:ext cx="3151312" cy="38681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15" name="スライド番号プレースホルダー 1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99663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850106"/>
          </a:xfrm>
        </p:spPr>
        <p:txBody>
          <a:bodyPr>
            <a:normAutofit fontScale="90000"/>
          </a:bodyPr>
          <a:lstStyle/>
          <a:p>
            <a:r>
              <a:rPr kumimoji="1" lang="en-US" altLang="ja-JP" dirty="0"/>
              <a:t>Phase diagram of Quark-Gluon system</a:t>
            </a:r>
            <a:endParaRPr kumimoji="1" lang="ja-JP" altLang="en-US" dirty="0"/>
          </a:p>
        </p:txBody>
      </p:sp>
      <p:sp>
        <p:nvSpPr>
          <p:cNvPr id="4" name="Freeform 356"/>
          <p:cNvSpPr>
            <a:spLocks/>
          </p:cNvSpPr>
          <p:nvPr/>
        </p:nvSpPr>
        <p:spPr bwMode="auto">
          <a:xfrm>
            <a:off x="1843064" y="1091283"/>
            <a:ext cx="7273925" cy="3706812"/>
          </a:xfrm>
          <a:custGeom>
            <a:avLst/>
            <a:gdLst>
              <a:gd name="T0" fmla="*/ 0 w 9163"/>
              <a:gd name="T1" fmla="*/ 1728047 h 4672"/>
              <a:gd name="T2" fmla="*/ 252440 w 9163"/>
              <a:gd name="T3" fmla="*/ 1728047 h 4672"/>
              <a:gd name="T4" fmla="*/ 540603 w 9163"/>
              <a:gd name="T5" fmla="*/ 1728047 h 4672"/>
              <a:gd name="T6" fmla="*/ 720804 w 9163"/>
              <a:gd name="T7" fmla="*/ 1763751 h 4672"/>
              <a:gd name="T8" fmla="*/ 828765 w 9163"/>
              <a:gd name="T9" fmla="*/ 1799454 h 4672"/>
              <a:gd name="T10" fmla="*/ 972450 w 9163"/>
              <a:gd name="T11" fmla="*/ 1835951 h 4672"/>
              <a:gd name="T12" fmla="*/ 1152651 w 9163"/>
              <a:gd name="T13" fmla="*/ 1871654 h 4672"/>
              <a:gd name="T14" fmla="*/ 1404297 w 9163"/>
              <a:gd name="T15" fmla="*/ 1943855 h 4672"/>
              <a:gd name="T16" fmla="*/ 1584498 w 9163"/>
              <a:gd name="T17" fmla="*/ 2015262 h 4672"/>
              <a:gd name="T18" fmla="*/ 1908383 w 9163"/>
              <a:gd name="T19" fmla="*/ 2123959 h 4672"/>
              <a:gd name="T20" fmla="*/ 2088584 w 9163"/>
              <a:gd name="T21" fmla="*/ 2231863 h 4672"/>
              <a:gd name="T22" fmla="*/ 2196546 w 9163"/>
              <a:gd name="T23" fmla="*/ 2267566 h 4672"/>
              <a:gd name="T24" fmla="*/ 2376747 w 9163"/>
              <a:gd name="T25" fmla="*/ 2375470 h 4672"/>
              <a:gd name="T26" fmla="*/ 2556948 w 9163"/>
              <a:gd name="T27" fmla="*/ 2483374 h 4672"/>
              <a:gd name="T28" fmla="*/ 2700632 w 9163"/>
              <a:gd name="T29" fmla="*/ 2555574 h 4672"/>
              <a:gd name="T30" fmla="*/ 2845110 w 9163"/>
              <a:gd name="T31" fmla="*/ 2663478 h 4672"/>
              <a:gd name="T32" fmla="*/ 2953072 w 9163"/>
              <a:gd name="T33" fmla="*/ 2735678 h 4672"/>
              <a:gd name="T34" fmla="*/ 3061034 w 9163"/>
              <a:gd name="T35" fmla="*/ 2807085 h 4672"/>
              <a:gd name="T36" fmla="*/ 3204718 w 9163"/>
              <a:gd name="T37" fmla="*/ 2914989 h 4672"/>
              <a:gd name="T38" fmla="*/ 3384919 w 9163"/>
              <a:gd name="T39" fmla="*/ 3131590 h 4672"/>
              <a:gd name="T40" fmla="*/ 3492881 w 9163"/>
              <a:gd name="T41" fmla="*/ 3275197 h 4672"/>
              <a:gd name="T42" fmla="*/ 3600843 w 9163"/>
              <a:gd name="T43" fmla="*/ 3383101 h 4672"/>
              <a:gd name="T44" fmla="*/ 3708805 w 9163"/>
              <a:gd name="T45" fmla="*/ 3563205 h 4672"/>
              <a:gd name="T46" fmla="*/ 3781044 w 9163"/>
              <a:gd name="T47" fmla="*/ 3706812 h 4672"/>
              <a:gd name="T48" fmla="*/ 3996967 w 9163"/>
              <a:gd name="T49" fmla="*/ 3671109 h 4672"/>
              <a:gd name="T50" fmla="*/ 4177168 w 9163"/>
              <a:gd name="T51" fmla="*/ 3671109 h 4672"/>
              <a:gd name="T52" fmla="*/ 4393092 w 9163"/>
              <a:gd name="T53" fmla="*/ 3671109 h 4672"/>
              <a:gd name="T54" fmla="*/ 4645532 w 9163"/>
              <a:gd name="T55" fmla="*/ 3635405 h 4672"/>
              <a:gd name="T56" fmla="*/ 4861455 w 9163"/>
              <a:gd name="T57" fmla="*/ 3635405 h 4672"/>
              <a:gd name="T58" fmla="*/ 5149618 w 9163"/>
              <a:gd name="T59" fmla="*/ 3635405 h 4672"/>
              <a:gd name="T60" fmla="*/ 5401264 w 9163"/>
              <a:gd name="T61" fmla="*/ 3598908 h 4672"/>
              <a:gd name="T62" fmla="*/ 5725944 w 9163"/>
              <a:gd name="T63" fmla="*/ 3598908 h 4672"/>
              <a:gd name="T64" fmla="*/ 6085552 w 9163"/>
              <a:gd name="T65" fmla="*/ 3563205 h 4672"/>
              <a:gd name="T66" fmla="*/ 6409437 w 9163"/>
              <a:gd name="T67" fmla="*/ 3563205 h 4672"/>
              <a:gd name="T68" fmla="*/ 6697600 w 9163"/>
              <a:gd name="T69" fmla="*/ 3527501 h 4672"/>
              <a:gd name="T70" fmla="*/ 7022279 w 9163"/>
              <a:gd name="T71" fmla="*/ 3527501 h 4672"/>
              <a:gd name="T72" fmla="*/ 7273925 w 9163"/>
              <a:gd name="T73" fmla="*/ 3491004 h 4672"/>
              <a:gd name="T74" fmla="*/ 7273925 w 9163"/>
              <a:gd name="T75" fmla="*/ 0 h 4672"/>
              <a:gd name="T76" fmla="*/ 0 w 9163"/>
              <a:gd name="T77" fmla="*/ 0 h 4672"/>
              <a:gd name="T78" fmla="*/ 0 w 9163"/>
              <a:gd name="T79" fmla="*/ 1728047 h 46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163"/>
              <a:gd name="T121" fmla="*/ 0 h 4672"/>
              <a:gd name="T122" fmla="*/ 9163 w 9163"/>
              <a:gd name="T123" fmla="*/ 4672 h 46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163" h="4672">
                <a:moveTo>
                  <a:pt x="0" y="2178"/>
                </a:moveTo>
                <a:lnTo>
                  <a:pt x="318" y="2178"/>
                </a:lnTo>
                <a:lnTo>
                  <a:pt x="681" y="2178"/>
                </a:lnTo>
                <a:lnTo>
                  <a:pt x="908" y="2223"/>
                </a:lnTo>
                <a:lnTo>
                  <a:pt x="1044" y="2268"/>
                </a:lnTo>
                <a:lnTo>
                  <a:pt x="1225" y="2314"/>
                </a:lnTo>
                <a:lnTo>
                  <a:pt x="1452" y="2359"/>
                </a:lnTo>
                <a:lnTo>
                  <a:pt x="1769" y="2450"/>
                </a:lnTo>
                <a:lnTo>
                  <a:pt x="1996" y="2540"/>
                </a:lnTo>
                <a:lnTo>
                  <a:pt x="2404" y="2677"/>
                </a:lnTo>
                <a:lnTo>
                  <a:pt x="2631" y="2813"/>
                </a:lnTo>
                <a:lnTo>
                  <a:pt x="2767" y="2858"/>
                </a:lnTo>
                <a:lnTo>
                  <a:pt x="2994" y="2994"/>
                </a:lnTo>
                <a:lnTo>
                  <a:pt x="3221" y="3130"/>
                </a:lnTo>
                <a:lnTo>
                  <a:pt x="3402" y="3221"/>
                </a:lnTo>
                <a:lnTo>
                  <a:pt x="3584" y="3357"/>
                </a:lnTo>
                <a:lnTo>
                  <a:pt x="3720" y="3448"/>
                </a:lnTo>
                <a:lnTo>
                  <a:pt x="3856" y="3538"/>
                </a:lnTo>
                <a:lnTo>
                  <a:pt x="4037" y="3674"/>
                </a:lnTo>
                <a:lnTo>
                  <a:pt x="4264" y="3947"/>
                </a:lnTo>
                <a:lnTo>
                  <a:pt x="4400" y="4128"/>
                </a:lnTo>
                <a:lnTo>
                  <a:pt x="4536" y="4264"/>
                </a:lnTo>
                <a:lnTo>
                  <a:pt x="4672" y="4491"/>
                </a:lnTo>
                <a:lnTo>
                  <a:pt x="4763" y="4672"/>
                </a:lnTo>
                <a:lnTo>
                  <a:pt x="5035" y="4627"/>
                </a:lnTo>
                <a:lnTo>
                  <a:pt x="5262" y="4627"/>
                </a:lnTo>
                <a:lnTo>
                  <a:pt x="5534" y="4627"/>
                </a:lnTo>
                <a:lnTo>
                  <a:pt x="5852" y="4582"/>
                </a:lnTo>
                <a:lnTo>
                  <a:pt x="6124" y="4582"/>
                </a:lnTo>
                <a:lnTo>
                  <a:pt x="6487" y="4582"/>
                </a:lnTo>
                <a:lnTo>
                  <a:pt x="6804" y="4536"/>
                </a:lnTo>
                <a:lnTo>
                  <a:pt x="7213" y="4536"/>
                </a:lnTo>
                <a:lnTo>
                  <a:pt x="7666" y="4491"/>
                </a:lnTo>
                <a:lnTo>
                  <a:pt x="8074" y="4491"/>
                </a:lnTo>
                <a:lnTo>
                  <a:pt x="8437" y="4446"/>
                </a:lnTo>
                <a:lnTo>
                  <a:pt x="8846" y="4446"/>
                </a:lnTo>
                <a:lnTo>
                  <a:pt x="9163" y="4400"/>
                </a:lnTo>
                <a:lnTo>
                  <a:pt x="9163" y="0"/>
                </a:lnTo>
                <a:lnTo>
                  <a:pt x="0" y="0"/>
                </a:lnTo>
                <a:lnTo>
                  <a:pt x="0" y="2178"/>
                </a:lnTo>
                <a:close/>
              </a:path>
            </a:pathLst>
          </a:custGeom>
          <a:solidFill>
            <a:srgbClr val="FED7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 name="Freeform 18"/>
          <p:cNvSpPr>
            <a:spLocks/>
          </p:cNvSpPr>
          <p:nvPr/>
        </p:nvSpPr>
        <p:spPr bwMode="auto">
          <a:xfrm>
            <a:off x="1843063" y="2010446"/>
            <a:ext cx="5509649" cy="3425824"/>
          </a:xfrm>
          <a:custGeom>
            <a:avLst/>
            <a:gdLst>
              <a:gd name="T0" fmla="*/ 0 w 2223"/>
              <a:gd name="T1" fmla="*/ 95405 h 1452"/>
              <a:gd name="T2" fmla="*/ 0 w 2223"/>
              <a:gd name="T3" fmla="*/ 3011487 h 1452"/>
              <a:gd name="T4" fmla="*/ 4146550 w 2223"/>
              <a:gd name="T5" fmla="*/ 3011487 h 1452"/>
              <a:gd name="T6" fmla="*/ 3976808 w 2223"/>
              <a:gd name="T7" fmla="*/ 2351946 h 1452"/>
              <a:gd name="T8" fmla="*/ 3639190 w 2223"/>
              <a:gd name="T9" fmla="*/ 1694480 h 1452"/>
              <a:gd name="T10" fmla="*/ 3129964 w 2223"/>
              <a:gd name="T11" fmla="*/ 1130345 h 1452"/>
              <a:gd name="T12" fmla="*/ 2368924 w 2223"/>
              <a:gd name="T13" fmla="*/ 659541 h 1452"/>
              <a:gd name="T14" fmla="*/ 1777626 w 2223"/>
              <a:gd name="T15" fmla="*/ 377473 h 1452"/>
              <a:gd name="T16" fmla="*/ 1270266 w 2223"/>
              <a:gd name="T17" fmla="*/ 188736 h 1452"/>
              <a:gd name="T18" fmla="*/ 677102 w 2223"/>
              <a:gd name="T19" fmla="*/ 0 h 1452"/>
              <a:gd name="T20" fmla="*/ 0 w 2223"/>
              <a:gd name="T21" fmla="*/ 0 h 1452"/>
              <a:gd name="T22" fmla="*/ 0 w 2223"/>
              <a:gd name="T23" fmla="*/ 188736 h 14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23"/>
              <a:gd name="T37" fmla="*/ 0 h 1452"/>
              <a:gd name="T38" fmla="*/ 2223 w 2223"/>
              <a:gd name="T39" fmla="*/ 1452 h 14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23" h="1452">
                <a:moveTo>
                  <a:pt x="0" y="46"/>
                </a:moveTo>
                <a:lnTo>
                  <a:pt x="0" y="1452"/>
                </a:lnTo>
                <a:lnTo>
                  <a:pt x="2223" y="1452"/>
                </a:lnTo>
                <a:lnTo>
                  <a:pt x="2132" y="1134"/>
                </a:lnTo>
                <a:lnTo>
                  <a:pt x="1951" y="817"/>
                </a:lnTo>
                <a:lnTo>
                  <a:pt x="1678" y="545"/>
                </a:lnTo>
                <a:lnTo>
                  <a:pt x="1270" y="318"/>
                </a:lnTo>
                <a:lnTo>
                  <a:pt x="953" y="182"/>
                </a:lnTo>
                <a:lnTo>
                  <a:pt x="681" y="91"/>
                </a:lnTo>
                <a:lnTo>
                  <a:pt x="363" y="0"/>
                </a:lnTo>
                <a:lnTo>
                  <a:pt x="0" y="0"/>
                </a:lnTo>
                <a:lnTo>
                  <a:pt x="0" y="91"/>
                </a:lnTo>
              </a:path>
            </a:pathLst>
          </a:cu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7" name="Line 5"/>
          <p:cNvSpPr>
            <a:spLocks noChangeShapeType="1"/>
          </p:cNvSpPr>
          <p:nvPr/>
        </p:nvSpPr>
        <p:spPr bwMode="auto">
          <a:xfrm>
            <a:off x="1830364" y="1123034"/>
            <a:ext cx="12700" cy="430234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panose="020B0600070205080204" pitchFamily="34" charset="-128"/>
              <a:cs typeface="+mn-cs"/>
            </a:endParaRPr>
          </a:p>
        </p:txBody>
      </p:sp>
      <p:sp>
        <p:nvSpPr>
          <p:cNvPr id="8" name="Line 6"/>
          <p:cNvSpPr>
            <a:spLocks noChangeShapeType="1"/>
          </p:cNvSpPr>
          <p:nvPr/>
        </p:nvSpPr>
        <p:spPr bwMode="auto">
          <a:xfrm>
            <a:off x="1855764" y="5425377"/>
            <a:ext cx="72517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panose="020B0600070205080204" pitchFamily="34" charset="-128"/>
              <a:cs typeface="+mn-cs"/>
            </a:endParaRPr>
          </a:p>
        </p:txBody>
      </p:sp>
      <p:sp>
        <p:nvSpPr>
          <p:cNvPr id="9" name="Line 10"/>
          <p:cNvSpPr>
            <a:spLocks noChangeShapeType="1"/>
          </p:cNvSpPr>
          <p:nvPr/>
        </p:nvSpPr>
        <p:spPr bwMode="auto">
          <a:xfrm>
            <a:off x="8040664" y="5537294"/>
            <a:ext cx="930275" cy="0"/>
          </a:xfrm>
          <a:prstGeom prst="line">
            <a:avLst/>
          </a:prstGeom>
          <a:noFill/>
          <a:ln w="9525">
            <a:solidFill>
              <a:srgbClr val="0000FF"/>
            </a:solidFill>
            <a:round/>
            <a:headEnd/>
            <a:tailEnd type="stealth"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panose="020B0600070205080204" pitchFamily="34" charset="-128"/>
              <a:cs typeface="+mn-cs"/>
            </a:endParaRPr>
          </a:p>
        </p:txBody>
      </p:sp>
      <p:sp>
        <p:nvSpPr>
          <p:cNvPr id="10" name="Text Box 11"/>
          <p:cNvSpPr txBox="1">
            <a:spLocks noChangeArrowheads="1"/>
          </p:cNvSpPr>
          <p:nvPr/>
        </p:nvSpPr>
        <p:spPr bwMode="auto">
          <a:xfrm>
            <a:off x="7435930" y="5589240"/>
            <a:ext cx="1678829" cy="415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45707" tIns="22854" rIns="45707" bIns="22854">
            <a:spAutoFit/>
          </a:bodyPr>
          <a:lstStyle>
            <a:lvl1pPr defTabSz="457200">
              <a:defRPr kumimoji="1" sz="2400">
                <a:solidFill>
                  <a:schemeClr val="tx1"/>
                </a:solidFill>
                <a:latin typeface="Arial" charset="0"/>
                <a:ea typeface="ＭＳ Ｐゴシック" charset="-128"/>
              </a:defRPr>
            </a:lvl1pPr>
            <a:lvl2pPr marL="37931725" indent="-37474525" defTabSz="457200">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itchFamily="-110" charset="0"/>
                <a:ea typeface="ＭＳ Ｐ明朝" charset="-128"/>
                <a:cs typeface="+mn-cs"/>
              </a:rPr>
              <a:t>High density</a:t>
            </a:r>
            <a:endParaRPr kumimoji="1" lang="ja-JP" altLang="en-US" sz="2400" b="1" i="0" u="none" strike="noStrike" kern="1200" cap="none" spc="0" normalizeH="0" baseline="0" noProof="0" dirty="0">
              <a:ln>
                <a:noFill/>
              </a:ln>
              <a:solidFill>
                <a:prstClr val="black"/>
              </a:solidFill>
              <a:effectLst/>
              <a:uLnTx/>
              <a:uFillTx/>
              <a:latin typeface="Calibri" pitchFamily="-110" charset="0"/>
              <a:ea typeface="ＭＳ Ｐ明朝" charset="-128"/>
              <a:cs typeface="+mn-cs"/>
            </a:endParaRPr>
          </a:p>
        </p:txBody>
      </p:sp>
      <p:sp>
        <p:nvSpPr>
          <p:cNvPr id="11" name="Line 12"/>
          <p:cNvSpPr>
            <a:spLocks noChangeShapeType="1"/>
          </p:cNvSpPr>
          <p:nvPr/>
        </p:nvSpPr>
        <p:spPr bwMode="auto">
          <a:xfrm flipV="1">
            <a:off x="1763688" y="1141115"/>
            <a:ext cx="0" cy="847725"/>
          </a:xfrm>
          <a:prstGeom prst="line">
            <a:avLst/>
          </a:prstGeom>
          <a:noFill/>
          <a:ln w="9525">
            <a:solidFill>
              <a:srgbClr val="FF0000"/>
            </a:solidFill>
            <a:round/>
            <a:headEnd/>
            <a:tailEnd type="stealth"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panose="020B0600070205080204" pitchFamily="34" charset="-128"/>
              <a:cs typeface="+mn-cs"/>
            </a:endParaRPr>
          </a:p>
        </p:txBody>
      </p:sp>
      <p:sp>
        <p:nvSpPr>
          <p:cNvPr id="12" name="Oval 14"/>
          <p:cNvSpPr>
            <a:spLocks noChangeArrowheads="1"/>
          </p:cNvSpPr>
          <p:nvPr/>
        </p:nvSpPr>
        <p:spPr bwMode="auto">
          <a:xfrm>
            <a:off x="4380013" y="5331714"/>
            <a:ext cx="168275" cy="187325"/>
          </a:xfrm>
          <a:prstGeom prst="ellipse">
            <a:avLst/>
          </a:prstGeom>
          <a:gradFill rotWithShape="1">
            <a:gsLst>
              <a:gs pos="0">
                <a:srgbClr val="008000"/>
              </a:gs>
              <a:gs pos="100000">
                <a:srgbClr val="50A85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3" name="WordArt 15"/>
          <p:cNvSpPr>
            <a:spLocks noChangeArrowheads="1" noChangeShapeType="1" noTextEdit="1"/>
          </p:cNvSpPr>
          <p:nvPr/>
        </p:nvSpPr>
        <p:spPr bwMode="auto">
          <a:xfrm>
            <a:off x="2915816" y="5630154"/>
            <a:ext cx="1561680" cy="3191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0" cap="none" spc="0" normalizeH="0" baseline="0" noProof="0" dirty="0">
                <a:ln w="12700">
                  <a:solidFill>
                    <a:srgbClr val="008000"/>
                  </a:solidFill>
                  <a:round/>
                  <a:headEnd/>
                  <a:tailEnd/>
                </a:ln>
                <a:solidFill>
                  <a:srgbClr val="B2B2B2">
                    <a:alpha val="50195"/>
                  </a:srgbClr>
                </a:solidFill>
                <a:effectLst>
                  <a:outerShdw blurRad="63500" dist="46662" dir="2115817" algn="ctr" rotWithShape="0">
                    <a:srgbClr val="9999FF">
                      <a:alpha val="74998"/>
                    </a:srgbClr>
                  </a:outerShdw>
                </a:effectLst>
                <a:uLnTx/>
                <a:uFillTx/>
                <a:latin typeface="ＭＳ 明朝"/>
                <a:ea typeface="ＭＳ 明朝"/>
                <a:cs typeface="ＭＳ 明朝"/>
              </a:rPr>
              <a:t>Normal Nuclei</a:t>
            </a:r>
            <a:endParaRPr kumimoji="1" lang="ja-JP" altLang="en-US" sz="1800" b="1" i="0" u="none" strike="noStrike" kern="10" cap="none" spc="0" normalizeH="0" baseline="0" noProof="0" dirty="0">
              <a:ln w="12700">
                <a:solidFill>
                  <a:srgbClr val="008000"/>
                </a:solidFill>
                <a:round/>
                <a:headEnd/>
                <a:tailEnd/>
              </a:ln>
              <a:solidFill>
                <a:srgbClr val="008000">
                  <a:alpha val="50195"/>
                </a:srgbClr>
              </a:solidFill>
              <a:effectLst>
                <a:outerShdw blurRad="63500" dist="46662" dir="2115817" algn="ctr" rotWithShape="0">
                  <a:srgbClr val="9999FF">
                    <a:alpha val="74998"/>
                  </a:srgbClr>
                </a:outerShdw>
              </a:effectLst>
              <a:uLnTx/>
              <a:uFillTx/>
              <a:latin typeface="ＭＳ 明朝"/>
              <a:ea typeface="ＭＳ 明朝"/>
              <a:cs typeface="ＭＳ 明朝"/>
            </a:endParaRPr>
          </a:p>
        </p:txBody>
      </p:sp>
      <p:sp>
        <p:nvSpPr>
          <p:cNvPr id="14" name="Freeform 16"/>
          <p:cNvSpPr>
            <a:spLocks/>
          </p:cNvSpPr>
          <p:nvPr/>
        </p:nvSpPr>
        <p:spPr bwMode="auto">
          <a:xfrm>
            <a:off x="7020694" y="4493295"/>
            <a:ext cx="2086769" cy="948041"/>
          </a:xfrm>
          <a:custGeom>
            <a:avLst/>
            <a:gdLst>
              <a:gd name="T0" fmla="*/ 352588 w 1867"/>
              <a:gd name="T1" fmla="*/ 1225550 h 590"/>
              <a:gd name="T2" fmla="*/ 283563 w 1867"/>
              <a:gd name="T3" fmla="*/ 943050 h 590"/>
              <a:gd name="T4" fmla="*/ 238790 w 1867"/>
              <a:gd name="T5" fmla="*/ 754025 h 590"/>
              <a:gd name="T6" fmla="*/ 194017 w 1867"/>
              <a:gd name="T7" fmla="*/ 564999 h 590"/>
              <a:gd name="T8" fmla="*/ 97008 w 1867"/>
              <a:gd name="T9" fmla="*/ 378051 h 590"/>
              <a:gd name="T10" fmla="*/ 0 w 1867"/>
              <a:gd name="T11" fmla="*/ 189026 h 590"/>
              <a:gd name="T12" fmla="*/ 352588 w 1867"/>
              <a:gd name="T13" fmla="*/ 189026 h 590"/>
              <a:gd name="T14" fmla="*/ 1960689 w 1867"/>
              <a:gd name="T15" fmla="*/ 95551 h 590"/>
              <a:gd name="T16" fmla="*/ 3482975 w 1867"/>
              <a:gd name="T17" fmla="*/ 0 h 590"/>
              <a:gd name="T18" fmla="*/ 3482975 w 1867"/>
              <a:gd name="T19" fmla="*/ 1225550 h 590"/>
              <a:gd name="T20" fmla="*/ 352588 w 1867"/>
              <a:gd name="T21" fmla="*/ 1225550 h 5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67"/>
              <a:gd name="T34" fmla="*/ 0 h 590"/>
              <a:gd name="T35" fmla="*/ 1867 w 1867"/>
              <a:gd name="T36" fmla="*/ 590 h 5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67" h="590">
                <a:moveTo>
                  <a:pt x="189" y="590"/>
                </a:moveTo>
                <a:lnTo>
                  <a:pt x="152" y="454"/>
                </a:lnTo>
                <a:lnTo>
                  <a:pt x="128" y="363"/>
                </a:lnTo>
                <a:lnTo>
                  <a:pt x="104" y="272"/>
                </a:lnTo>
                <a:lnTo>
                  <a:pt x="52" y="182"/>
                </a:lnTo>
                <a:lnTo>
                  <a:pt x="0" y="91"/>
                </a:lnTo>
                <a:lnTo>
                  <a:pt x="189" y="91"/>
                </a:lnTo>
                <a:lnTo>
                  <a:pt x="1051" y="46"/>
                </a:lnTo>
                <a:lnTo>
                  <a:pt x="1867" y="0"/>
                </a:lnTo>
                <a:lnTo>
                  <a:pt x="1867" y="590"/>
                </a:lnTo>
                <a:lnTo>
                  <a:pt x="189" y="590"/>
                </a:lnTo>
                <a:close/>
              </a:path>
            </a:pathLst>
          </a:custGeom>
          <a:solidFill>
            <a:srgbClr val="CCFFFF">
              <a:alpha val="5294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5" name="Freeform 17"/>
          <p:cNvSpPr>
            <a:spLocks/>
          </p:cNvSpPr>
          <p:nvPr/>
        </p:nvSpPr>
        <p:spPr bwMode="auto">
          <a:xfrm>
            <a:off x="7020695" y="4588545"/>
            <a:ext cx="2086769" cy="93559"/>
          </a:xfrm>
          <a:custGeom>
            <a:avLst/>
            <a:gdLst>
              <a:gd name="T0" fmla="*/ 0 w 1860"/>
              <a:gd name="T1" fmla="*/ 190500 h 91"/>
              <a:gd name="T2" fmla="*/ 2031790 w 1860"/>
              <a:gd name="T3" fmla="*/ 96297 h 91"/>
              <a:gd name="T4" fmla="*/ 3470275 w 1860"/>
              <a:gd name="T5" fmla="*/ 0 h 91"/>
              <a:gd name="T6" fmla="*/ 0 60000 65536"/>
              <a:gd name="T7" fmla="*/ 0 60000 65536"/>
              <a:gd name="T8" fmla="*/ 0 60000 65536"/>
              <a:gd name="T9" fmla="*/ 0 w 1860"/>
              <a:gd name="T10" fmla="*/ 0 h 91"/>
              <a:gd name="T11" fmla="*/ 1860 w 1860"/>
              <a:gd name="T12" fmla="*/ 91 h 91"/>
            </a:gdLst>
            <a:ahLst/>
            <a:cxnLst>
              <a:cxn ang="T6">
                <a:pos x="T0" y="T1"/>
              </a:cxn>
              <a:cxn ang="T7">
                <a:pos x="T2" y="T3"/>
              </a:cxn>
              <a:cxn ang="T8">
                <a:pos x="T4" y="T5"/>
              </a:cxn>
            </a:cxnLst>
            <a:rect l="T9" t="T10" r="T11" b="T12"/>
            <a:pathLst>
              <a:path w="1860" h="91">
                <a:moveTo>
                  <a:pt x="0" y="91"/>
                </a:moveTo>
                <a:cubicBezTo>
                  <a:pt x="389" y="76"/>
                  <a:pt x="779" y="61"/>
                  <a:pt x="1089" y="46"/>
                </a:cubicBezTo>
                <a:cubicBezTo>
                  <a:pt x="1399" y="31"/>
                  <a:pt x="1629" y="15"/>
                  <a:pt x="1860" y="0"/>
                </a:cubicBezTo>
              </a:path>
            </a:pathLst>
          </a:custGeom>
          <a:noFill/>
          <a:ln w="127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6" name="Oval 20"/>
          <p:cNvSpPr>
            <a:spLocks noChangeArrowheads="1"/>
          </p:cNvSpPr>
          <p:nvPr/>
        </p:nvSpPr>
        <p:spPr bwMode="auto">
          <a:xfrm>
            <a:off x="3014639" y="2010446"/>
            <a:ext cx="168275" cy="190500"/>
          </a:xfrm>
          <a:prstGeom prst="ellipse">
            <a:avLst/>
          </a:prstGeom>
          <a:gradFill rotWithShape="1">
            <a:gsLst>
              <a:gs pos="0">
                <a:srgbClr val="FF0000"/>
              </a:gs>
              <a:gs pos="100000">
                <a:srgbClr val="FF6565"/>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7" name="WordArt 24"/>
          <p:cNvSpPr>
            <a:spLocks noChangeArrowheads="1" noChangeShapeType="1" noTextEdit="1"/>
          </p:cNvSpPr>
          <p:nvPr/>
        </p:nvSpPr>
        <p:spPr bwMode="auto">
          <a:xfrm>
            <a:off x="2051720" y="2348880"/>
            <a:ext cx="1797249" cy="346196"/>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0" cap="none" spc="0" normalizeH="0" baseline="0" noProof="0" dirty="0">
                <a:ln w="19050">
                  <a:solidFill>
                    <a:srgbClr val="000090"/>
                  </a:solidFill>
                  <a:round/>
                  <a:headEnd/>
                  <a:tailEnd/>
                </a:ln>
                <a:solidFill>
                  <a:srgbClr val="0000FF"/>
                </a:solidFill>
                <a:effectLst>
                  <a:outerShdw dist="45791" dir="2021404" algn="ctr" rotWithShape="0">
                    <a:srgbClr val="9999FF">
                      <a:alpha val="74997"/>
                    </a:srgbClr>
                  </a:outerShdw>
                </a:effectLst>
                <a:uLnTx/>
                <a:uFillTx/>
                <a:latin typeface="ＭＳ ゴシック"/>
                <a:ea typeface="ＭＳ ゴシック"/>
                <a:cs typeface="+mn-cs"/>
              </a:rPr>
              <a:t>Hadron Phase</a:t>
            </a:r>
            <a:endParaRPr kumimoji="1" lang="ja-JP" altLang="en-US" sz="2000" b="0" i="0" u="none" strike="noStrike" kern="10" cap="none" spc="0" normalizeH="0" baseline="0" noProof="0" dirty="0">
              <a:ln w="19050">
                <a:solidFill>
                  <a:srgbClr val="000090"/>
                </a:solidFill>
                <a:round/>
                <a:headEnd/>
                <a:tailEnd/>
              </a:ln>
              <a:solidFill>
                <a:srgbClr val="0000FF"/>
              </a:solidFill>
              <a:effectLst>
                <a:outerShdw dist="45791" dir="2021404" algn="ctr" rotWithShape="0">
                  <a:srgbClr val="9999FF">
                    <a:alpha val="74997"/>
                  </a:srgbClr>
                </a:outerShdw>
              </a:effectLst>
              <a:uLnTx/>
              <a:uFillTx/>
              <a:latin typeface="ＭＳ ゴシック"/>
              <a:ea typeface="ＭＳ ゴシック"/>
              <a:cs typeface="+mn-cs"/>
            </a:endParaRPr>
          </a:p>
        </p:txBody>
      </p:sp>
      <p:sp>
        <p:nvSpPr>
          <p:cNvPr id="18" name="WordArt 26"/>
          <p:cNvSpPr>
            <a:spLocks noChangeArrowheads="1" noChangeShapeType="1" noTextEdit="1"/>
          </p:cNvSpPr>
          <p:nvPr/>
        </p:nvSpPr>
        <p:spPr bwMode="auto">
          <a:xfrm>
            <a:off x="5004048" y="1124744"/>
            <a:ext cx="3558244" cy="58380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0" cap="none" spc="0" normalizeH="0" baseline="0" noProof="0" dirty="0">
                <a:ln w="12700">
                  <a:solidFill>
                    <a:srgbClr val="800000"/>
                  </a:solidFill>
                  <a:round/>
                  <a:headEnd/>
                  <a:tailEnd/>
                </a:ln>
                <a:solidFill>
                  <a:srgbClr val="FF0000">
                    <a:alpha val="50195"/>
                  </a:srgbClr>
                </a:solidFill>
                <a:effectLst>
                  <a:outerShdw dist="45791" dir="2021404" algn="ctr" rotWithShape="0">
                    <a:srgbClr val="9999FF">
                      <a:alpha val="74997"/>
                    </a:srgbClr>
                  </a:outerShdw>
                </a:effectLst>
                <a:uLnTx/>
                <a:uFillTx/>
                <a:latin typeface="ＭＳ Ｐゴシック"/>
                <a:ea typeface="ＭＳ Ｐゴシック" panose="020B0600070205080204" pitchFamily="34" charset="-128"/>
                <a:cs typeface="ＭＳ Ｐゴシック"/>
              </a:rPr>
              <a:t>Quark-Gluon Plasma Phase</a:t>
            </a:r>
            <a:endParaRPr kumimoji="1" lang="ja-JP" altLang="en-US" sz="2000" b="0" i="0" u="none" strike="noStrike" kern="10" cap="none" spc="0" normalizeH="0" baseline="0" noProof="0" dirty="0">
              <a:ln w="12700">
                <a:solidFill>
                  <a:srgbClr val="800000"/>
                </a:solidFill>
                <a:round/>
                <a:headEnd/>
                <a:tailEnd/>
              </a:ln>
              <a:solidFill>
                <a:srgbClr val="FF0000">
                  <a:alpha val="50195"/>
                </a:srgbClr>
              </a:solidFill>
              <a:effectLst>
                <a:outerShdw dist="45791" dir="2021404" algn="ctr" rotWithShape="0">
                  <a:srgbClr val="9999FF">
                    <a:alpha val="74997"/>
                  </a:srgbClr>
                </a:outerShdw>
              </a:effectLst>
              <a:uLnTx/>
              <a:uFillTx/>
              <a:latin typeface="ＭＳ Ｐゴシック"/>
              <a:ea typeface="ＭＳ Ｐゴシック" panose="020B0600070205080204" pitchFamily="34" charset="-128"/>
              <a:cs typeface="ＭＳ Ｐゴシック"/>
            </a:endParaRPr>
          </a:p>
        </p:txBody>
      </p:sp>
      <p:sp>
        <p:nvSpPr>
          <p:cNvPr id="19" name="Line 29"/>
          <p:cNvSpPr>
            <a:spLocks noChangeShapeType="1"/>
          </p:cNvSpPr>
          <p:nvPr/>
        </p:nvSpPr>
        <p:spPr bwMode="auto">
          <a:xfrm flipV="1">
            <a:off x="658677" y="2034439"/>
            <a:ext cx="541337" cy="36512"/>
          </a:xfrm>
          <a:prstGeom prst="line">
            <a:avLst/>
          </a:prstGeom>
          <a:noFill/>
          <a:ln w="3810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20" name="フリーフォーム 19"/>
          <p:cNvSpPr/>
          <p:nvPr/>
        </p:nvSpPr>
        <p:spPr>
          <a:xfrm>
            <a:off x="4049657" y="4493295"/>
            <a:ext cx="387652" cy="850776"/>
          </a:xfrm>
          <a:custGeom>
            <a:avLst/>
            <a:gdLst>
              <a:gd name="connsiteX0" fmla="*/ 241161 w 241161"/>
              <a:gd name="connsiteY0" fmla="*/ 755526 h 755526"/>
              <a:gd name="connsiteX1" fmla="*/ 192928 w 241161"/>
              <a:gd name="connsiteY1" fmla="*/ 321500 h 755526"/>
              <a:gd name="connsiteX2" fmla="*/ 0 w 241161"/>
              <a:gd name="connsiteY2" fmla="*/ 0 h 755526"/>
            </a:gdLst>
            <a:ahLst/>
            <a:cxnLst>
              <a:cxn ang="0">
                <a:pos x="connsiteX0" y="connsiteY0"/>
              </a:cxn>
              <a:cxn ang="0">
                <a:pos x="connsiteX1" y="connsiteY1"/>
              </a:cxn>
              <a:cxn ang="0">
                <a:pos x="connsiteX2" y="connsiteY2"/>
              </a:cxn>
            </a:cxnLst>
            <a:rect l="l" t="t" r="r" b="b"/>
            <a:pathLst>
              <a:path w="241161" h="755526">
                <a:moveTo>
                  <a:pt x="241161" y="755526"/>
                </a:moveTo>
                <a:cubicBezTo>
                  <a:pt x="237141" y="601473"/>
                  <a:pt x="233121" y="447421"/>
                  <a:pt x="192928" y="321500"/>
                </a:cubicBezTo>
                <a:cubicBezTo>
                  <a:pt x="152735" y="195579"/>
                  <a:pt x="76367" y="97789"/>
                  <a:pt x="0" y="0"/>
                </a:cubicBezTo>
              </a:path>
            </a:pathLst>
          </a:cu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 name="Oval 20"/>
          <p:cNvSpPr>
            <a:spLocks noChangeArrowheads="1"/>
          </p:cNvSpPr>
          <p:nvPr/>
        </p:nvSpPr>
        <p:spPr bwMode="auto">
          <a:xfrm>
            <a:off x="3966726" y="4398045"/>
            <a:ext cx="168275" cy="190500"/>
          </a:xfrm>
          <a:prstGeom prst="ellipse">
            <a:avLst/>
          </a:prstGeom>
          <a:gradFill rotWithShape="1">
            <a:gsLst>
              <a:gs pos="0">
                <a:srgbClr val="FF0000"/>
              </a:gs>
              <a:gs pos="100000">
                <a:srgbClr val="FF6565"/>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6" name="Freeform 19"/>
          <p:cNvSpPr>
            <a:spLocks/>
          </p:cNvSpPr>
          <p:nvPr/>
        </p:nvSpPr>
        <p:spPr bwMode="auto">
          <a:xfrm>
            <a:off x="3100364" y="2142223"/>
            <a:ext cx="4252348" cy="3283154"/>
          </a:xfrm>
          <a:custGeom>
            <a:avLst/>
            <a:gdLst>
              <a:gd name="T0" fmla="*/ 0 w 1542"/>
              <a:gd name="T1" fmla="*/ 0 h 1361"/>
              <a:gd name="T2" fmla="*/ 930868 w 1542"/>
              <a:gd name="T3" fmla="*/ 377662 h 1361"/>
              <a:gd name="T4" fmla="*/ 1945682 w 1542"/>
              <a:gd name="T5" fmla="*/ 1035457 h 1361"/>
              <a:gd name="T6" fmla="*/ 2622846 w 1542"/>
              <a:gd name="T7" fmla="*/ 1977536 h 1361"/>
              <a:gd name="T8" fmla="*/ 2876550 w 1542"/>
              <a:gd name="T9" fmla="*/ 2824162 h 1361"/>
              <a:gd name="T10" fmla="*/ 0 60000 65536"/>
              <a:gd name="T11" fmla="*/ 0 60000 65536"/>
              <a:gd name="T12" fmla="*/ 0 60000 65536"/>
              <a:gd name="T13" fmla="*/ 0 60000 65536"/>
              <a:gd name="T14" fmla="*/ 0 60000 65536"/>
              <a:gd name="T15" fmla="*/ 0 w 1542"/>
              <a:gd name="T16" fmla="*/ 0 h 1361"/>
              <a:gd name="T17" fmla="*/ 1542 w 1542"/>
              <a:gd name="T18" fmla="*/ 1361 h 1361"/>
            </a:gdLst>
            <a:ahLst/>
            <a:cxnLst>
              <a:cxn ang="T10">
                <a:pos x="T0" y="T1"/>
              </a:cxn>
              <a:cxn ang="T11">
                <a:pos x="T2" y="T3"/>
              </a:cxn>
              <a:cxn ang="T12">
                <a:pos x="T4" y="T5"/>
              </a:cxn>
              <a:cxn ang="T13">
                <a:pos x="T6" y="T7"/>
              </a:cxn>
              <a:cxn ang="T14">
                <a:pos x="T8" y="T9"/>
              </a:cxn>
            </a:cxnLst>
            <a:rect l="T15" t="T16" r="T17" b="T18"/>
            <a:pathLst>
              <a:path w="1542" h="1361">
                <a:moveTo>
                  <a:pt x="0" y="0"/>
                </a:moveTo>
                <a:cubicBezTo>
                  <a:pt x="162" y="49"/>
                  <a:pt x="325" y="99"/>
                  <a:pt x="499" y="182"/>
                </a:cubicBezTo>
                <a:cubicBezTo>
                  <a:pt x="673" y="265"/>
                  <a:pt x="892" y="371"/>
                  <a:pt x="1043" y="499"/>
                </a:cubicBezTo>
                <a:cubicBezTo>
                  <a:pt x="1194" y="627"/>
                  <a:pt x="1323" y="809"/>
                  <a:pt x="1406" y="953"/>
                </a:cubicBezTo>
                <a:cubicBezTo>
                  <a:pt x="1489" y="1097"/>
                  <a:pt x="1515" y="1229"/>
                  <a:pt x="1542" y="1361"/>
                </a:cubicBezTo>
              </a:path>
            </a:pathLst>
          </a:custGeom>
          <a:noFill/>
          <a:ln w="12700">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8" name="Rectangle 23"/>
          <p:cNvSpPr>
            <a:spLocks noChangeArrowheads="1"/>
          </p:cNvSpPr>
          <p:nvPr/>
        </p:nvSpPr>
        <p:spPr bwMode="auto">
          <a:xfrm>
            <a:off x="4548288" y="5011002"/>
            <a:ext cx="3676526" cy="333069"/>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45707" tIns="22854" rIns="45707" bIns="22854"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6600"/>
                </a:solidFill>
                <a:effectLst/>
                <a:uLnTx/>
                <a:uFillTx/>
                <a:latin typeface="Calibri"/>
                <a:ea typeface="ＭＳ 明朝" pitchFamily="-110" charset="-128"/>
                <a:cs typeface="+mn-cs"/>
              </a:rPr>
              <a:t>Neutron Star</a:t>
            </a:r>
            <a:endParaRPr kumimoji="1" lang="ja-JP" altLang="en-US" sz="1800" b="1" i="0" u="none" strike="noStrike" kern="1200" cap="none" spc="0" normalizeH="0" baseline="0" noProof="0" dirty="0">
              <a:ln>
                <a:noFill/>
              </a:ln>
              <a:solidFill>
                <a:srgbClr val="006600"/>
              </a:solidFill>
              <a:effectLst/>
              <a:uLnTx/>
              <a:uFillTx/>
              <a:latin typeface="Calibri"/>
              <a:ea typeface="ＭＳ 明朝" pitchFamily="-110" charset="-128"/>
              <a:cs typeface="+mn-cs"/>
            </a:endParaRPr>
          </a:p>
        </p:txBody>
      </p:sp>
      <p:sp>
        <p:nvSpPr>
          <p:cNvPr id="30" name="Text Box 13"/>
          <p:cNvSpPr txBox="1">
            <a:spLocks noChangeArrowheads="1"/>
          </p:cNvSpPr>
          <p:nvPr/>
        </p:nvSpPr>
        <p:spPr bwMode="auto">
          <a:xfrm>
            <a:off x="0" y="1124744"/>
            <a:ext cx="1707301" cy="784818"/>
          </a:xfrm>
          <a:prstGeom prst="rect">
            <a:avLst/>
          </a:prstGeom>
          <a:noFill/>
          <a:ln w="9525">
            <a:noFill/>
            <a:miter lim="800000"/>
            <a:headEnd/>
            <a:tailEnd/>
          </a:ln>
        </p:spPr>
        <p:txBody>
          <a:bodyPr wrap="none" lIns="45707" tIns="22854" rIns="45707" bIns="22854">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a:ea typeface="ＭＳ 明朝" pitchFamily="-110" charset="-128"/>
                <a:cs typeface="+mn-cs"/>
              </a:rPr>
              <a:t>high</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a:ea typeface="ＭＳ 明朝" pitchFamily="-110" charset="-128"/>
                <a:cs typeface="+mn-cs"/>
              </a:rPr>
              <a:t>temperature</a:t>
            </a:r>
            <a:endParaRPr kumimoji="1" lang="ja-JP" altLang="en-US" sz="2400" b="1" i="0" u="none" strike="noStrike" kern="1200" cap="none" spc="0" normalizeH="0" baseline="0" noProof="0" dirty="0">
              <a:ln>
                <a:noFill/>
              </a:ln>
              <a:solidFill>
                <a:prstClr val="black"/>
              </a:solidFill>
              <a:effectLst/>
              <a:uLnTx/>
              <a:uFillTx/>
              <a:latin typeface="Calibri"/>
              <a:ea typeface="ＭＳ 明朝" pitchFamily="-110" charset="-128"/>
              <a:cs typeface="+mn-cs"/>
            </a:endParaRPr>
          </a:p>
        </p:txBody>
      </p:sp>
      <p:sp>
        <p:nvSpPr>
          <p:cNvPr id="31" name="テキスト ボックス 30"/>
          <p:cNvSpPr txBox="1"/>
          <p:nvPr/>
        </p:nvSpPr>
        <p:spPr>
          <a:xfrm>
            <a:off x="-7280" y="2240868"/>
            <a:ext cx="1245203"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34" charset="-128"/>
                <a:cs typeface="+mn-cs"/>
              </a:rPr>
              <a:t>1 trillion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34" charset="-128"/>
                <a:cs typeface="+mn-cs"/>
              </a:rPr>
              <a:t>kelvin</a:t>
            </a:r>
            <a:endParaRPr kumimoji="1" lang="ja-JP" altLang="en-US" sz="24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32" name="テキスト ボックス 31"/>
          <p:cNvSpPr txBox="1"/>
          <p:nvPr/>
        </p:nvSpPr>
        <p:spPr>
          <a:xfrm>
            <a:off x="2627784" y="5949280"/>
            <a:ext cx="277917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34" charset="-128"/>
                <a:cs typeface="+mn-cs"/>
              </a:rPr>
              <a:t>100 million ton/cm</a:t>
            </a:r>
            <a:r>
              <a:rPr kumimoji="1" lang="en-US" altLang="ja-JP" sz="2400" b="0" i="0" u="none" strike="noStrike" kern="1200" cap="none" spc="0" normalizeH="0" baseline="30000" noProof="0" dirty="0">
                <a:ln>
                  <a:noFill/>
                </a:ln>
                <a:solidFill>
                  <a:prstClr val="black"/>
                </a:solidFill>
                <a:effectLst/>
                <a:uLnTx/>
                <a:uFillTx/>
                <a:latin typeface="Arial" pitchFamily="34" charset="0"/>
                <a:ea typeface="ＭＳ Ｐゴシック" panose="020B0600070205080204" pitchFamily="34" charset="-128"/>
                <a:cs typeface="+mn-cs"/>
              </a:rPr>
              <a:t>3</a:t>
            </a:r>
            <a:endParaRPr kumimoji="1" lang="ja-JP" altLang="en-US" sz="2400" b="0" i="0" u="none" strike="noStrike" kern="1200" cap="none" spc="0" normalizeH="0" baseline="30000" noProof="0" dirty="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33" name="Text Box 25"/>
          <p:cNvSpPr txBox="1">
            <a:spLocks noChangeArrowheads="1"/>
          </p:cNvSpPr>
          <p:nvPr/>
        </p:nvSpPr>
        <p:spPr bwMode="auto">
          <a:xfrm>
            <a:off x="1040" y="3789040"/>
            <a:ext cx="4426827" cy="661707"/>
          </a:xfrm>
          <a:prstGeom prst="rect">
            <a:avLst/>
          </a:prstGeom>
          <a:noFill/>
          <a:ln w="9525">
            <a:noFill/>
            <a:miter lim="800000"/>
            <a:headEnd/>
            <a:tailEnd/>
          </a:ln>
        </p:spPr>
        <p:txBody>
          <a:bodyPr wrap="none" lIns="45707" tIns="22854" rIns="45707" bIns="22854">
            <a:spAutoFit/>
          </a:bodyPr>
          <a:lstStyle/>
          <a:p>
            <a:pPr marL="0" marR="0" lvl="0" indent="0" algn="l" defTabSz="457200" rtl="0" eaLnBrk="1" fontAlgn="auto" latinLnBrk="0" hangingPunct="1">
              <a:lnSpc>
                <a:spcPct val="100000"/>
              </a:lnSpc>
              <a:spcBef>
                <a:spcPts val="0"/>
              </a:spcBef>
              <a:spcAft>
                <a:spcPts val="0"/>
              </a:spcAft>
              <a:buClrTx/>
              <a:buSzTx/>
              <a:buFontTx/>
              <a:buChar char="•"/>
              <a:tabLst/>
              <a:defRPr/>
            </a:pPr>
            <a:r>
              <a:rPr kumimoji="1" lang="en-US" altLang="ja-JP" sz="2000" b="1" i="0" u="none" strike="noStrike" kern="1200" cap="none" spc="0" normalizeH="0" baseline="0" noProof="0" dirty="0">
                <a:ln>
                  <a:noFill/>
                </a:ln>
                <a:solidFill>
                  <a:srgbClr val="FF6600"/>
                </a:solidFill>
                <a:effectLst/>
                <a:uLnTx/>
                <a:uFillTx/>
                <a:latin typeface="Calibri"/>
                <a:ea typeface="ＭＳ ゴシック" pitchFamily="-110" charset="-128"/>
                <a:cs typeface="+mn-cs"/>
              </a:rPr>
              <a:t>Spontaneous </a:t>
            </a:r>
            <a:r>
              <a:rPr kumimoji="1" lang="en-US" altLang="ja-JP" sz="2000" b="1" i="0" u="none" strike="noStrike" kern="1200" cap="none" spc="0" normalizeH="0" baseline="0" noProof="0" dirty="0" err="1">
                <a:ln>
                  <a:noFill/>
                </a:ln>
                <a:solidFill>
                  <a:srgbClr val="FF6600"/>
                </a:solidFill>
                <a:effectLst/>
                <a:uLnTx/>
                <a:uFillTx/>
                <a:latin typeface="Calibri"/>
                <a:ea typeface="ＭＳ ゴシック" pitchFamily="-110" charset="-128"/>
                <a:cs typeface="+mn-cs"/>
              </a:rPr>
              <a:t>Chiral</a:t>
            </a:r>
            <a:r>
              <a:rPr kumimoji="1" lang="en-US" altLang="ja-JP" sz="2000" b="1" i="0" u="none" strike="noStrike" kern="1200" cap="none" spc="0" normalizeH="0" baseline="0" noProof="0" dirty="0">
                <a:ln>
                  <a:noFill/>
                </a:ln>
                <a:solidFill>
                  <a:srgbClr val="FF6600"/>
                </a:solidFill>
                <a:effectLst/>
                <a:uLnTx/>
                <a:uFillTx/>
                <a:latin typeface="Calibri"/>
                <a:ea typeface="ＭＳ ゴシック" pitchFamily="-110" charset="-128"/>
                <a:cs typeface="+mn-cs"/>
              </a:rPr>
              <a:t> Symmetry Breaking</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1" lang="en-US" altLang="ja-JP" sz="2000" b="1" i="0" u="none" strike="noStrike" kern="1200" cap="none" spc="0" normalizeH="0" baseline="0" noProof="0" dirty="0">
                <a:ln>
                  <a:noFill/>
                </a:ln>
                <a:solidFill>
                  <a:srgbClr val="FF6600"/>
                </a:solidFill>
                <a:effectLst/>
                <a:uLnTx/>
                <a:uFillTx/>
                <a:latin typeface="Calibri"/>
                <a:ea typeface="ＭＳ ゴシック" pitchFamily="-110" charset="-128"/>
                <a:cs typeface="+mn-cs"/>
              </a:rPr>
              <a:t>Confinement of Quarks</a:t>
            </a:r>
            <a:endParaRPr kumimoji="1" lang="ja-JP" altLang="en-US" sz="2000" b="1" i="0" u="none" strike="noStrike" kern="1200" cap="none" spc="0" normalizeH="0" baseline="0" noProof="0" dirty="0">
              <a:ln>
                <a:noFill/>
              </a:ln>
              <a:solidFill>
                <a:srgbClr val="FF6600"/>
              </a:solidFill>
              <a:effectLst/>
              <a:uLnTx/>
              <a:uFillTx/>
              <a:latin typeface="Calibri"/>
              <a:ea typeface="ＭＳ ゴシック" pitchFamily="-110" charset="-128"/>
              <a:cs typeface="+mn-cs"/>
            </a:endParaRPr>
          </a:p>
        </p:txBody>
      </p:sp>
      <p:sp>
        <p:nvSpPr>
          <p:cNvPr id="34" name="Rectangle 32"/>
          <p:cNvSpPr>
            <a:spLocks noChangeArrowheads="1"/>
          </p:cNvSpPr>
          <p:nvPr/>
        </p:nvSpPr>
        <p:spPr bwMode="auto">
          <a:xfrm>
            <a:off x="5802240" y="1700808"/>
            <a:ext cx="3321000" cy="661707"/>
          </a:xfrm>
          <a:prstGeom prst="rect">
            <a:avLst/>
          </a:prstGeom>
          <a:noFill/>
          <a:ln w="9525">
            <a:noFill/>
            <a:miter lim="800000"/>
            <a:headEnd/>
            <a:tailEnd/>
          </a:ln>
        </p:spPr>
        <p:txBody>
          <a:bodyPr wrap="square" lIns="45707" tIns="22854" rIns="45707" bIns="22854">
            <a:spAutoFit/>
          </a:bodyPr>
          <a:lstStyle/>
          <a:p>
            <a:pPr marL="0" marR="0" lvl="0" indent="0" algn="l" defTabSz="457200" rtl="0" eaLnBrk="1" fontAlgn="auto" latinLnBrk="0" hangingPunct="1">
              <a:lnSpc>
                <a:spcPct val="100000"/>
              </a:lnSpc>
              <a:spcBef>
                <a:spcPts val="0"/>
              </a:spcBef>
              <a:spcAft>
                <a:spcPts val="0"/>
              </a:spcAft>
              <a:buClrTx/>
              <a:buSzTx/>
              <a:buFontTx/>
              <a:buChar char="•"/>
              <a:tabLst/>
              <a:defRPr/>
            </a:pPr>
            <a:r>
              <a:rPr kumimoji="1" lang="en-US" altLang="ja-JP" sz="2000" b="1" i="0" u="none" strike="noStrike" kern="1200" cap="none" spc="0" normalizeH="0" baseline="0" noProof="0" dirty="0" err="1">
                <a:ln>
                  <a:noFill/>
                </a:ln>
                <a:solidFill>
                  <a:srgbClr val="FF6600"/>
                </a:solidFill>
                <a:effectLst/>
                <a:uLnTx/>
                <a:uFillTx/>
                <a:latin typeface="Calibri"/>
                <a:ea typeface="ＭＳ Ｐゴシック" panose="020B0600070205080204" pitchFamily="34" charset="-128"/>
                <a:cs typeface="+mn-cs"/>
              </a:rPr>
              <a:t>Chiral</a:t>
            </a:r>
            <a:r>
              <a:rPr kumimoji="1" lang="en-US" altLang="ja-JP" sz="2000" b="1" i="0" u="none" strike="noStrike" kern="1200" cap="none" spc="0" normalizeH="0" baseline="0" noProof="0" dirty="0">
                <a:ln>
                  <a:noFill/>
                </a:ln>
                <a:solidFill>
                  <a:srgbClr val="FF6600"/>
                </a:solidFill>
                <a:effectLst/>
                <a:uLnTx/>
                <a:uFillTx/>
                <a:latin typeface="Calibri"/>
                <a:ea typeface="ＭＳ Ｐゴシック" panose="020B0600070205080204" pitchFamily="34" charset="-128"/>
                <a:cs typeface="+mn-cs"/>
              </a:rPr>
              <a:t> Symmetry </a:t>
            </a:r>
            <a:r>
              <a:rPr kumimoji="1" lang="en-US" altLang="ja-JP" sz="2000" b="1" i="0" u="none" strike="noStrike" kern="1200" cap="none" spc="0" normalizeH="0" baseline="0" noProof="0" dirty="0" err="1">
                <a:ln>
                  <a:noFill/>
                </a:ln>
                <a:solidFill>
                  <a:srgbClr val="FF6600"/>
                </a:solidFill>
                <a:effectLst/>
                <a:uLnTx/>
                <a:uFillTx/>
                <a:latin typeface="Calibri"/>
                <a:ea typeface="ＭＳ Ｐゴシック" panose="020B0600070205080204" pitchFamily="34" charset="-128"/>
                <a:cs typeface="+mn-cs"/>
              </a:rPr>
              <a:t>Restration</a:t>
            </a:r>
            <a:endParaRPr kumimoji="1" lang="ja-JP" altLang="en-US" sz="2000" b="1" i="0" u="none" strike="noStrike" kern="1200" cap="none" spc="0" normalizeH="0" baseline="0" noProof="0" dirty="0">
              <a:ln>
                <a:noFill/>
              </a:ln>
              <a:solidFill>
                <a:srgbClr val="FF6600"/>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Char char="•"/>
              <a:tabLst/>
              <a:defRPr/>
            </a:pPr>
            <a:r>
              <a:rPr kumimoji="1" lang="en-US" altLang="ja-JP" sz="2000" b="1" i="0" u="none" strike="noStrike" kern="1200" cap="none" spc="0" normalizeH="0" baseline="0" noProof="0" dirty="0" err="1">
                <a:ln>
                  <a:noFill/>
                </a:ln>
                <a:solidFill>
                  <a:srgbClr val="FF6600"/>
                </a:solidFill>
                <a:effectLst/>
                <a:uLnTx/>
                <a:uFillTx/>
                <a:latin typeface="Calibri"/>
                <a:ea typeface="ＭＳ Ｐゴシック" panose="020B0600070205080204" pitchFamily="34" charset="-128"/>
                <a:cs typeface="+mn-cs"/>
              </a:rPr>
              <a:t>Deconfinement</a:t>
            </a:r>
            <a:r>
              <a:rPr kumimoji="1" lang="en-US" altLang="ja-JP" sz="2000" b="1" i="0" u="none" strike="noStrike" kern="1200" cap="none" spc="0" normalizeH="0" baseline="0" noProof="0" dirty="0">
                <a:ln>
                  <a:noFill/>
                </a:ln>
                <a:solidFill>
                  <a:srgbClr val="FF6600"/>
                </a:solidFill>
                <a:effectLst/>
                <a:uLnTx/>
                <a:uFillTx/>
                <a:latin typeface="Calibri"/>
                <a:ea typeface="ＭＳ Ｐゴシック" panose="020B0600070205080204" pitchFamily="34" charset="-128"/>
                <a:cs typeface="+mn-cs"/>
              </a:rPr>
              <a:t> of Quarks</a:t>
            </a:r>
            <a:endParaRPr kumimoji="1" lang="ja-JP" altLang="en-US" sz="2000" b="1" i="0" u="none" strike="noStrike" kern="1200" cap="none" spc="0" normalizeH="0" baseline="0" noProof="0" dirty="0">
              <a:ln>
                <a:noFill/>
              </a:ln>
              <a:solidFill>
                <a:srgbClr val="FF6600"/>
              </a:solidFill>
              <a:effectLst/>
              <a:uLnTx/>
              <a:uFillTx/>
              <a:latin typeface="Calibri"/>
              <a:ea typeface="ＭＳ Ｐゴシック" panose="020B0600070205080204" pitchFamily="34" charset="-128"/>
              <a:cs typeface="+mn-cs"/>
            </a:endParaRPr>
          </a:p>
        </p:txBody>
      </p:sp>
      <p:pic>
        <p:nvPicPr>
          <p:cNvPr id="35" name="Picture 223" descr="QbarQ-hadoron"/>
          <p:cNvPicPr>
            <a:picLocks noChangeAspect="1" noChangeArrowheads="1"/>
          </p:cNvPicPr>
          <p:nvPr/>
        </p:nvPicPr>
        <p:blipFill>
          <a:blip r:embed="rId3" cstate="print"/>
          <a:srcRect/>
          <a:stretch>
            <a:fillRect/>
          </a:stretch>
        </p:blipFill>
        <p:spPr bwMode="auto">
          <a:xfrm>
            <a:off x="2051720" y="2996952"/>
            <a:ext cx="1600200" cy="533400"/>
          </a:xfrm>
          <a:prstGeom prst="rect">
            <a:avLst/>
          </a:prstGeom>
          <a:noFill/>
          <a:ln w="9525">
            <a:noFill/>
            <a:miter lim="800000"/>
            <a:headEnd/>
            <a:tailEnd/>
          </a:ln>
        </p:spPr>
      </p:pic>
      <p:pic>
        <p:nvPicPr>
          <p:cNvPr id="36" name="Picture 280" descr="barion"/>
          <p:cNvPicPr>
            <a:picLocks noChangeAspect="1" noChangeArrowheads="1"/>
          </p:cNvPicPr>
          <p:nvPr/>
        </p:nvPicPr>
        <p:blipFill>
          <a:blip r:embed="rId4" cstate="print"/>
          <a:srcRect/>
          <a:stretch>
            <a:fillRect/>
          </a:stretch>
        </p:blipFill>
        <p:spPr bwMode="auto">
          <a:xfrm>
            <a:off x="2627784" y="4293096"/>
            <a:ext cx="969962" cy="993775"/>
          </a:xfrm>
          <a:prstGeom prst="rect">
            <a:avLst/>
          </a:prstGeom>
          <a:noFill/>
          <a:ln w="9525">
            <a:noFill/>
            <a:miter lim="800000"/>
            <a:headEnd/>
            <a:tailEnd/>
          </a:ln>
        </p:spPr>
      </p:pic>
      <p:sp>
        <p:nvSpPr>
          <p:cNvPr id="37" name="AutoShape 209"/>
          <p:cNvSpPr>
            <a:spLocks noChangeArrowheads="1"/>
          </p:cNvSpPr>
          <p:nvPr/>
        </p:nvSpPr>
        <p:spPr bwMode="auto">
          <a:xfrm>
            <a:off x="1907705" y="1161272"/>
            <a:ext cx="216024" cy="1115600"/>
          </a:xfrm>
          <a:prstGeom prst="downArrow">
            <a:avLst>
              <a:gd name="adj1" fmla="val 50000"/>
              <a:gd name="adj2" fmla="val 113405"/>
            </a:avLst>
          </a:prstGeom>
          <a:solidFill>
            <a:srgbClr val="00FF00"/>
          </a:solidFill>
          <a:ln w="9525">
            <a:noFill/>
            <a:miter lim="800000"/>
            <a:headEnd/>
            <a:tailEnd/>
          </a:ln>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8" name="テキスト ボックス 37"/>
          <p:cNvSpPr txBox="1"/>
          <p:nvPr/>
        </p:nvSpPr>
        <p:spPr>
          <a:xfrm rot="16200000">
            <a:off x="2286108" y="1034372"/>
            <a:ext cx="738664" cy="919407"/>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8000"/>
                </a:solidFill>
                <a:effectLst/>
                <a:uLnTx/>
                <a:uFillTx/>
                <a:latin typeface="Calibri"/>
                <a:ea typeface="ＭＳ Ｐゴシック" panose="020B0600070205080204" pitchFamily="34" charset="-128"/>
                <a:cs typeface="+mn-cs"/>
              </a:rPr>
              <a:t>Early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8000"/>
                </a:solidFill>
                <a:effectLst/>
                <a:uLnTx/>
                <a:uFillTx/>
                <a:latin typeface="Calibri"/>
                <a:ea typeface="ＭＳ Ｐゴシック" panose="020B0600070205080204" pitchFamily="34" charset="-128"/>
                <a:cs typeface="+mn-cs"/>
              </a:rPr>
              <a:t>Universe</a:t>
            </a:r>
            <a:endParaRPr kumimoji="1" lang="ja-JP" altLang="en-US" sz="1800" b="0" i="0" u="none" strike="noStrike" kern="1200" cap="none" spc="0" normalizeH="0" baseline="0" noProof="0" dirty="0">
              <a:ln>
                <a:noFill/>
              </a:ln>
              <a:solidFill>
                <a:srgbClr val="008000"/>
              </a:solidFill>
              <a:effectLst/>
              <a:uLnTx/>
              <a:uFillTx/>
              <a:latin typeface="Calibri"/>
              <a:ea typeface="ＭＳ Ｐゴシック" panose="020B0600070205080204" pitchFamily="34" charset="-128"/>
              <a:cs typeface="+mn-cs"/>
            </a:endParaRPr>
          </a:p>
        </p:txBody>
      </p:sp>
      <p:sp>
        <p:nvSpPr>
          <p:cNvPr id="3" name="日付プレースホルダー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2DF2A0-02F1-074A-BF8E-C7D26E75503E}"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22" name="スライド番号プレースホルダー 2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40" name="Oval 4"/>
          <p:cNvSpPr>
            <a:spLocks noChangeArrowheads="1"/>
          </p:cNvSpPr>
          <p:nvPr/>
        </p:nvSpPr>
        <p:spPr bwMode="auto">
          <a:xfrm>
            <a:off x="4355976" y="4653136"/>
            <a:ext cx="1296144" cy="864096"/>
          </a:xfrm>
          <a:prstGeom prst="ellipse">
            <a:avLst/>
          </a:prstGeom>
          <a:solidFill>
            <a:schemeClr val="accent6">
              <a:lumMod val="20000"/>
              <a:lumOff val="80000"/>
            </a:schemeClr>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3366FF"/>
                </a:solidFill>
                <a:effectLst/>
                <a:uLnTx/>
                <a:uFillTx/>
                <a:latin typeface="Calibri"/>
                <a:ea typeface="ＭＳ Ｐゴシック" panose="020B0600070205080204" pitchFamily="34" charset="-128"/>
                <a:cs typeface="+mn-cs"/>
              </a:rPr>
              <a:t>RIBF</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3366FF"/>
                </a:solidFill>
                <a:effectLst/>
                <a:uLnTx/>
                <a:uFillTx/>
                <a:latin typeface="Calibri"/>
                <a:ea typeface="ＭＳ Ｐゴシック" panose="020B0600070205080204" pitchFamily="34" charset="-128"/>
                <a:cs typeface="+mn-cs"/>
              </a:rPr>
              <a:t>RAON</a:t>
            </a:r>
            <a:endParaRPr kumimoji="1" lang="ja-JP" altLang="en-US" sz="2400" b="0" i="0" u="none" strike="noStrike" kern="1200" cap="none" spc="0" normalizeH="0" baseline="0" noProof="0" dirty="0">
              <a:ln>
                <a:noFill/>
              </a:ln>
              <a:solidFill>
                <a:srgbClr val="3366FF"/>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880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4313" y="2786112"/>
            <a:ext cx="3421583" cy="354856"/>
          </a:xfrm>
        </p:spPr>
        <p:txBody>
          <a:bodyPr>
            <a:normAutofit fontScale="90000"/>
          </a:bodyPr>
          <a:lstStyle/>
          <a:p>
            <a:pPr algn="l"/>
            <a:r>
              <a:rPr kumimoji="1" lang="en-US" altLang="ja-JP" dirty="0"/>
              <a:t>Outline</a:t>
            </a:r>
            <a:endParaRPr kumimoji="1" lang="ja-JP" altLang="en-US" dirty="0"/>
          </a:p>
        </p:txBody>
      </p:sp>
      <p:sp>
        <p:nvSpPr>
          <p:cNvPr id="3" name="コンテンツ プレースホルダー 2"/>
          <p:cNvSpPr>
            <a:spLocks noGrp="1"/>
          </p:cNvSpPr>
          <p:nvPr>
            <p:ph idx="1"/>
          </p:nvPr>
        </p:nvSpPr>
        <p:spPr>
          <a:xfrm>
            <a:off x="214313" y="3429000"/>
            <a:ext cx="8678167" cy="3096344"/>
          </a:xfrm>
        </p:spPr>
        <p:txBody>
          <a:bodyPr>
            <a:normAutofit fontScale="85000" lnSpcReduction="10000"/>
          </a:bodyPr>
          <a:lstStyle/>
          <a:p>
            <a:pPr marL="571500" indent="-571500">
              <a:buFont typeface="+mj-lt"/>
              <a:buAutoNum type="arabicPeriod"/>
            </a:pPr>
            <a:r>
              <a:rPr lang="en-US" altLang="ja-JP" dirty="0"/>
              <a:t>Introduction</a:t>
            </a:r>
          </a:p>
          <a:p>
            <a:pPr marL="571500" indent="-571500">
              <a:buFont typeface="+mj-lt"/>
              <a:buAutoNum type="arabicPeriod"/>
            </a:pPr>
            <a:r>
              <a:rPr lang="en-US" altLang="ja-JP" dirty="0"/>
              <a:t>Nuclear Matter constructed from a parity doublet model </a:t>
            </a:r>
          </a:p>
          <a:p>
            <a:pPr marL="571500" indent="-571500">
              <a:buFont typeface="+mj-lt"/>
              <a:buAutoNum type="arabicPeriod"/>
            </a:pPr>
            <a:r>
              <a:rPr lang="en-US" altLang="ja-JP" dirty="0"/>
              <a:t>Effect of </a:t>
            </a:r>
            <a:r>
              <a:rPr lang="en-US" altLang="ja-JP" dirty="0">
                <a:latin typeface="Symbol" pitchFamily="2" charset="2"/>
              </a:rPr>
              <a:t>D</a:t>
            </a:r>
            <a:r>
              <a:rPr lang="en-US" altLang="ja-JP" dirty="0"/>
              <a:t>(1232) to the chiral symmetry breaking in a parity doublet model </a:t>
            </a:r>
          </a:p>
          <a:p>
            <a:pPr marL="571500" indent="-571500">
              <a:buFont typeface="+mj-lt"/>
              <a:buAutoNum type="arabicPeriod"/>
            </a:pPr>
            <a:r>
              <a:rPr lang="en-US" altLang="ja-JP" dirty="0"/>
              <a:t>Study of Dual Chiral Density Wave in a parity doublet model </a:t>
            </a:r>
          </a:p>
          <a:p>
            <a:pPr marL="571500" indent="-571500">
              <a:buFont typeface="+mj-lt"/>
              <a:buAutoNum type="arabicPeriod"/>
            </a:pPr>
            <a:r>
              <a:rPr lang="en-US" altLang="ja-JP" dirty="0"/>
              <a:t>Summary</a:t>
            </a:r>
          </a:p>
          <a:p>
            <a:endParaRPr kumimoji="1" lang="ja-JP" altLang="en-US" dirty="0"/>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237245-FE2A-734A-9AF2-A90C44B82EBC}"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5" name="フッター プレースホルダー 4"/>
          <p:cNvSpPr>
            <a:spLocks noGrp="1"/>
          </p:cNvSpPr>
          <p:nvPr>
            <p:ph type="ftr" sz="quarter" idx="11"/>
          </p:nvPr>
        </p:nvSpPr>
        <p:spPr>
          <a:xfrm>
            <a:off x="2759825" y="6356350"/>
            <a:ext cx="339159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a:cs typeface="+mn-cs"/>
              </a:rPr>
              <a:t>NuSYM2018</a:t>
            </a: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7" name="コンテンツ プレースホルダー 2">
            <a:extLst>
              <a:ext uri="{FF2B5EF4-FFF2-40B4-BE49-F238E27FC236}">
                <a16:creationId xmlns:a16="http://schemas.microsoft.com/office/drawing/2014/main" id="{1D100457-81D0-A142-869A-E16406510B0A}"/>
              </a:ext>
            </a:extLst>
          </p:cNvPr>
          <p:cNvSpPr txBox="1">
            <a:spLocks/>
          </p:cNvSpPr>
          <p:nvPr/>
        </p:nvSpPr>
        <p:spPr>
          <a:xfrm>
            <a:off x="265113" y="233995"/>
            <a:ext cx="8229600" cy="2355986"/>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en-US" altLang="ja-JP" dirty="0"/>
              <a:t>In this talk, I will summarize our recent study of phase structure of high density nuclear matter using hadronic models based on the parity doublet structure:</a:t>
            </a:r>
          </a:p>
          <a:p>
            <a:pPr lvl="1"/>
            <a:r>
              <a:rPr lang="en-US" altLang="ja-JP" dirty="0"/>
              <a:t>N*(1535) is included as the chiral partner to N(939)</a:t>
            </a:r>
          </a:p>
          <a:p>
            <a:pPr lvl="1"/>
            <a:r>
              <a:rPr lang="en-US" altLang="ja-JP" dirty="0">
                <a:latin typeface="Symbol" pitchFamily="2" charset="2"/>
              </a:rPr>
              <a:t>D</a:t>
            </a:r>
            <a:r>
              <a:rPr lang="en-US" altLang="ja-JP" dirty="0"/>
              <a:t>(1232) is included with its chiral partner </a:t>
            </a:r>
            <a:r>
              <a:rPr lang="en-US" altLang="ja-JP" dirty="0">
                <a:latin typeface="Symbol" pitchFamily="2" charset="2"/>
              </a:rPr>
              <a:t>D</a:t>
            </a:r>
            <a:r>
              <a:rPr lang="en-US" altLang="ja-JP" dirty="0"/>
              <a:t>(1700)</a:t>
            </a:r>
            <a:endParaRPr lang="ja-JP" altLang="en-US"/>
          </a:p>
        </p:txBody>
      </p:sp>
    </p:spTree>
    <p:extLst>
      <p:ext uri="{BB962C8B-B14F-4D97-AF65-F5344CB8AC3E}">
        <p14:creationId xmlns:p14="http://schemas.microsoft.com/office/powerpoint/2010/main" val="3405764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2848132"/>
            <a:ext cx="7772400" cy="1906878"/>
          </a:xfrm>
        </p:spPr>
        <p:txBody>
          <a:bodyPr anchor="b">
            <a:normAutofit/>
          </a:bodyPr>
          <a:lstStyle/>
          <a:p>
            <a:pPr algn="l"/>
            <a:r>
              <a:rPr lang="en-US" altLang="ja-JP" dirty="0"/>
              <a:t>2. Nuclear Matter constructed from a parity doublet model</a:t>
            </a:r>
            <a:endParaRPr kumimoji="1" lang="ja-JP" altLang="en-US" dirty="0"/>
          </a:p>
        </p:txBody>
      </p:sp>
      <p:sp>
        <p:nvSpPr>
          <p:cNvPr id="3" name="サブタイトル 2"/>
          <p:cNvSpPr>
            <a:spLocks noGrp="1"/>
          </p:cNvSpPr>
          <p:nvPr>
            <p:ph type="subTitle" idx="1"/>
          </p:nvPr>
        </p:nvSpPr>
        <p:spPr>
          <a:xfrm>
            <a:off x="467544" y="4869160"/>
            <a:ext cx="8208912" cy="1752600"/>
          </a:xfrm>
        </p:spPr>
        <p:txBody>
          <a:bodyPr>
            <a:normAutofit/>
          </a:bodyPr>
          <a:lstStyle/>
          <a:p>
            <a:pPr algn="l"/>
            <a:r>
              <a:rPr lang="sk-SK" altLang="ja-JP" sz="2000" dirty="0"/>
              <a:t>Y. Motohiro, Y.Kim, M.Harada, Phys. Rev. C 92, 025201 (2015)</a:t>
            </a:r>
            <a:r>
              <a:rPr lang="it-IT" altLang="ja-JP" sz="2000" dirty="0"/>
              <a:t>; Erat</a:t>
            </a:r>
            <a:r>
              <a:rPr lang="en-US" altLang="ja-JP" sz="2000"/>
              <a:t>t</a:t>
            </a:r>
            <a:r>
              <a:rPr lang="it-IT" altLang="ja-JP" sz="2000"/>
              <a:t>um</a:t>
            </a:r>
            <a:r>
              <a:rPr lang="it-IT" altLang="ja-JP" sz="2000" dirty="0"/>
              <a:t>: </a:t>
            </a:r>
            <a:r>
              <a:rPr lang="it-IT" altLang="ja-JP" sz="2000" dirty="0" err="1"/>
              <a:t>Phys</a:t>
            </a:r>
            <a:r>
              <a:rPr lang="it-IT" altLang="ja-JP" sz="2000" dirty="0"/>
              <a:t>. Rev. C 95, 059903 (2017). </a:t>
            </a:r>
          </a:p>
          <a:p>
            <a:pPr algn="l"/>
            <a:endParaRPr lang="sk-SK" altLang="ja-JP" sz="2000" dirty="0"/>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49969-E7FA-4260-85B4-528119638848}" type="slidenum">
              <a:rPr kumimoji="1" lang="en-US" altLang="ja-JP" sz="1200" b="0" i="0" u="none" strike="noStrike" kern="1200" cap="none" spc="0" normalizeH="0" baseline="0" noProof="0" smtClean="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en-US" altLang="ja-JP" sz="12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A973E5-A378-A642-9647-5B3D9D4A7DA6}"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6" name="フッター プレースホルダー 5"/>
          <p:cNvSpPr>
            <a:spLocks noGrp="1"/>
          </p:cNvSpPr>
          <p:nvPr>
            <p:ph type="ftr" sz="quarter" idx="11"/>
          </p:nvPr>
        </p:nvSpPr>
        <p:spPr>
          <a:xfrm>
            <a:off x="2793076" y="6356350"/>
            <a:ext cx="322672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rPr>
              <a:t>NuSYM2018</a:t>
            </a: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141447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8176E6-8755-1340-8540-A132151233E2}"/>
              </a:ext>
            </a:extLst>
          </p:cNvPr>
          <p:cNvSpPr>
            <a:spLocks noGrp="1"/>
          </p:cNvSpPr>
          <p:nvPr>
            <p:ph type="title"/>
          </p:nvPr>
        </p:nvSpPr>
        <p:spPr>
          <a:xfrm>
            <a:off x="457200" y="12551"/>
            <a:ext cx="8229600" cy="706090"/>
          </a:xfrm>
        </p:spPr>
        <p:txBody>
          <a:bodyPr>
            <a:normAutofit fontScale="90000"/>
          </a:bodyPr>
          <a:lstStyle/>
          <a:p>
            <a:r>
              <a:rPr kumimoji="1" lang="en-US" altLang="ja-JP" dirty="0"/>
              <a:t>Parity Doublet Model</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3F82AA2-710F-AC45-B83B-084FB55D4618}"/>
                  </a:ext>
                </a:extLst>
              </p:cNvPr>
              <p:cNvSpPr>
                <a:spLocks noGrp="1"/>
              </p:cNvSpPr>
              <p:nvPr>
                <p:ph idx="1"/>
              </p:nvPr>
            </p:nvSpPr>
            <p:spPr>
              <a:xfrm>
                <a:off x="301824" y="1268760"/>
                <a:ext cx="8363272" cy="3006751"/>
              </a:xfrm>
              <a:ln w="50800">
                <a:solidFill>
                  <a:srgbClr val="00B050"/>
                </a:solidFill>
              </a:ln>
            </p:spPr>
            <p:txBody>
              <a:bodyPr>
                <a:normAutofit fontScale="85000" lnSpcReduction="10000"/>
              </a:bodyPr>
              <a:lstStyle/>
              <a:p>
                <a:r>
                  <a:rPr lang="en-US" altLang="ja-JP" dirty="0"/>
                  <a:t>An excited nucleon with negative parity such as </a:t>
                </a:r>
                <a:r>
                  <a:rPr lang="en-US" altLang="ja-JP" dirty="0">
                    <a:solidFill>
                      <a:srgbClr val="FF0000"/>
                    </a:solidFill>
                  </a:rPr>
                  <a:t>N*(1535) </a:t>
                </a:r>
                <a:r>
                  <a:rPr lang="en-US" altLang="ja-JP" dirty="0"/>
                  <a:t>is regarded as </a:t>
                </a:r>
                <a:r>
                  <a:rPr lang="en-US" altLang="ja-JP" dirty="0">
                    <a:solidFill>
                      <a:srgbClr val="FF0000"/>
                    </a:solidFill>
                  </a:rPr>
                  <a:t>the chiral partner</a:t>
                </a:r>
                <a:r>
                  <a:rPr lang="en-US" altLang="ja-JP" dirty="0"/>
                  <a:t> to the N(939).</a:t>
                </a:r>
              </a:p>
              <a:p>
                <a:r>
                  <a:rPr kumimoji="1" lang="en-US" altLang="ja-JP" dirty="0"/>
                  <a:t>N(939) and N*(1535) have a chiral invariant mass:</a:t>
                </a:r>
              </a:p>
              <a:p>
                <a:pPr lvl="1">
                  <a:buFont typeface="Wingdings" pitchFamily="2" charset="2"/>
                  <a:buChar char="Ø"/>
                </a:pPr>
                <a:r>
                  <a:rPr lang="en-US" altLang="ja-JP" dirty="0"/>
                  <a:t> </a:t>
                </a:r>
                <a14:m>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𝑚</m:t>
                        </m:r>
                      </m:e>
                      <m:sub>
                        <m:r>
                          <a:rPr lang="en-US" altLang="ja-JP" b="0" i="1" smtClean="0">
                            <a:latin typeface="Cambria Math" panose="02040503050406030204" pitchFamily="18" charset="0"/>
                          </a:rPr>
                          <m:t>0</m:t>
                        </m:r>
                      </m:sub>
                    </m:sSub>
                    <m:d>
                      <m:dPr>
                        <m:begChr m:val="["/>
                        <m:endChr m:val="]"/>
                        <m:ctrlPr>
                          <a:rPr lang="en-US" altLang="ja-JP" i="1" smtClean="0">
                            <a:latin typeface="Cambria Math" panose="02040503050406030204" pitchFamily="18" charset="0"/>
                          </a:rPr>
                        </m:ctrlPr>
                      </m:dPr>
                      <m:e>
                        <m:sSub>
                          <m:sSubPr>
                            <m:ctrlPr>
                              <a:rPr lang="en-US" altLang="ja-JP" i="1" smtClean="0">
                                <a:latin typeface="Cambria Math" panose="02040503050406030204" pitchFamily="18" charset="0"/>
                              </a:rPr>
                            </m:ctrlPr>
                          </m:sSubPr>
                          <m:e>
                            <m:acc>
                              <m:accPr>
                                <m:chr m:val="̅"/>
                                <m:ctrlPr>
                                  <a:rPr lang="en-US" altLang="ja-JP" i="1" smtClean="0">
                                    <a:latin typeface="Cambria Math" panose="02040503050406030204" pitchFamily="18" charset="0"/>
                                  </a:rPr>
                                </m:ctrlPr>
                              </m:accPr>
                              <m:e>
                                <m:r>
                                  <a:rPr lang="en-US" altLang="ja-JP" i="1" smtClean="0">
                                    <a:latin typeface="Cambria Math" panose="02040503050406030204" pitchFamily="18" charset="0"/>
                                    <a:ea typeface="Cambria Math" panose="02040503050406030204" pitchFamily="18" charset="0"/>
                                  </a:rPr>
                                  <m:t>𝜓</m:t>
                                </m:r>
                              </m:e>
                            </m:acc>
                          </m:e>
                          <m:sub>
                            <m:r>
                              <a:rPr lang="en-US" altLang="ja-JP" b="0" i="1" smtClean="0">
                                <a:latin typeface="Cambria Math" panose="02040503050406030204" pitchFamily="18" charset="0"/>
                              </a:rPr>
                              <m:t>1</m:t>
                            </m:r>
                          </m:sub>
                        </m:sSub>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ea typeface="Cambria Math" panose="02040503050406030204" pitchFamily="18" charset="0"/>
                              </a:rPr>
                              <m:t>𝛾</m:t>
                            </m:r>
                          </m:e>
                          <m:sub>
                            <m:r>
                              <a:rPr lang="en-US" altLang="ja-JP" b="0" i="1" smtClean="0">
                                <a:latin typeface="Cambria Math" panose="02040503050406030204" pitchFamily="18" charset="0"/>
                              </a:rPr>
                              <m:t>5</m:t>
                            </m:r>
                          </m:sub>
                        </m:sSub>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ea typeface="Cambria Math" panose="02040503050406030204" pitchFamily="18" charset="0"/>
                              </a:rPr>
                              <m:t>𝜓</m:t>
                            </m:r>
                          </m:e>
                          <m:sub>
                            <m:r>
                              <a:rPr lang="en-US" altLang="ja-JP" b="0" i="1" smtClean="0">
                                <a:latin typeface="Cambria Math" panose="02040503050406030204" pitchFamily="18" charset="0"/>
                              </a:rPr>
                              <m:t>2</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acc>
                              <m:accPr>
                                <m:chr m:val="̅"/>
                                <m:ctrlPr>
                                  <a:rPr lang="en-US" altLang="ja-JP" i="1">
                                    <a:latin typeface="Cambria Math" panose="02040503050406030204" pitchFamily="18" charset="0"/>
                                  </a:rPr>
                                </m:ctrlPr>
                              </m:accPr>
                              <m:e>
                                <m:r>
                                  <a:rPr lang="en-US" altLang="ja-JP" i="1">
                                    <a:latin typeface="Cambria Math" panose="02040503050406030204" pitchFamily="18" charset="0"/>
                                    <a:ea typeface="Cambria Math" panose="02040503050406030204" pitchFamily="18" charset="0"/>
                                  </a:rPr>
                                  <m:t>𝜓</m:t>
                                </m:r>
                              </m:e>
                            </m:acc>
                          </m:e>
                          <m:sub>
                            <m:r>
                              <a:rPr lang="en-US" altLang="ja-JP" b="0" i="1" smtClean="0">
                                <a:latin typeface="Cambria Math" panose="02040503050406030204" pitchFamily="18" charset="0"/>
                              </a:rPr>
                              <m:t>2</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𝛾</m:t>
                            </m:r>
                          </m:e>
                          <m:sub>
                            <m:r>
                              <a:rPr lang="en-US" altLang="ja-JP" i="1">
                                <a:latin typeface="Cambria Math" panose="02040503050406030204" pitchFamily="18" charset="0"/>
                              </a:rPr>
                              <m:t>5</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𝜓</m:t>
                            </m:r>
                          </m:e>
                          <m:sub>
                            <m:r>
                              <a:rPr lang="en-US" altLang="ja-JP" b="0" i="1" smtClean="0">
                                <a:latin typeface="Cambria Math" panose="02040503050406030204" pitchFamily="18" charset="0"/>
                              </a:rPr>
                              <m:t>1</m:t>
                            </m:r>
                          </m:sub>
                        </m:sSub>
                      </m:e>
                    </m:d>
                  </m:oMath>
                </a14:m>
                <a:endParaRPr lang="en-US" altLang="ja-JP" dirty="0"/>
              </a:p>
              <a:p>
                <a:r>
                  <a:rPr kumimoji="1" lang="en-US" altLang="ja-JP" dirty="0"/>
                  <a:t>Spontaneous chiral symmetry breaking generates the mass difference between chiral partners.</a:t>
                </a:r>
              </a:p>
              <a:p>
                <a:pPr lvl="1">
                  <a:buFont typeface="Wingdings" pitchFamily="2" charset="2"/>
                  <a:buChar char="Ø"/>
                </a:pPr>
                <a:r>
                  <a:rPr kumimoji="1" lang="en-US" altLang="ja-JP" dirty="0"/>
                  <a:t> </a:t>
                </a:r>
                <a14:m>
                  <m:oMath xmlns:m="http://schemas.openxmlformats.org/officeDocument/2006/math">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𝑔</m:t>
                        </m:r>
                      </m:e>
                      <m:sub>
                        <m:r>
                          <a:rPr kumimoji="1" lang="en-US" altLang="ja-JP" b="0" i="1" smtClean="0">
                            <a:latin typeface="Cambria Math" panose="02040503050406030204" pitchFamily="18" charset="0"/>
                          </a:rPr>
                          <m:t>1</m:t>
                        </m:r>
                      </m:sub>
                    </m:sSub>
                    <m:d>
                      <m:dPr>
                        <m:begChr m:val="["/>
                        <m:endChr m:val="]"/>
                        <m:ctrlPr>
                          <a:rPr kumimoji="1" lang="en-US" altLang="ja-JP" b="0" i="1" smtClean="0">
                            <a:latin typeface="Cambria Math" panose="02040503050406030204" pitchFamily="18" charset="0"/>
                          </a:rPr>
                        </m:ctrlPr>
                      </m:dPr>
                      <m:e>
                        <m:sSub>
                          <m:sSubPr>
                            <m:ctrlPr>
                              <a:rPr lang="en-US" altLang="ja-JP" i="1">
                                <a:latin typeface="Cambria Math" panose="02040503050406030204" pitchFamily="18" charset="0"/>
                              </a:rPr>
                            </m:ctrlPr>
                          </m:sSubPr>
                          <m:e>
                            <m:acc>
                              <m:accPr>
                                <m:chr m:val="̅"/>
                                <m:ctrlPr>
                                  <a:rPr lang="en-US" altLang="ja-JP" i="1">
                                    <a:latin typeface="Cambria Math" panose="02040503050406030204" pitchFamily="18" charset="0"/>
                                  </a:rPr>
                                </m:ctrlPr>
                              </m:accPr>
                              <m:e>
                                <m:r>
                                  <a:rPr lang="en-US" altLang="ja-JP" i="1">
                                    <a:latin typeface="Cambria Math" panose="02040503050406030204" pitchFamily="18" charset="0"/>
                                    <a:ea typeface="Cambria Math" panose="02040503050406030204" pitchFamily="18" charset="0"/>
                                  </a:rPr>
                                  <m:t>𝜓</m:t>
                                </m:r>
                              </m:e>
                            </m:acc>
                          </m:e>
                          <m:sub>
                            <m:r>
                              <a:rPr lang="en-US" altLang="ja-JP" i="1">
                                <a:latin typeface="Cambria Math" panose="02040503050406030204" pitchFamily="18" charset="0"/>
                              </a:rPr>
                              <m:t>1</m:t>
                            </m:r>
                            <m:r>
                              <a:rPr lang="en-US" altLang="ja-JP" b="0" i="1" smtClean="0">
                                <a:latin typeface="Cambria Math" panose="02040503050406030204" pitchFamily="18" charset="0"/>
                              </a:rPr>
                              <m:t>𝑙</m:t>
                            </m:r>
                          </m:sub>
                        </m:sSub>
                        <m:r>
                          <a:rPr lang="en-US" altLang="ja-JP" b="0" i="1" smtClean="0">
                            <a:latin typeface="Cambria Math" panose="02040503050406030204" pitchFamily="18" charset="0"/>
                          </a:rPr>
                          <m:t>𝑀</m:t>
                        </m:r>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𝜓</m:t>
                            </m:r>
                          </m:e>
                          <m:sub>
                            <m:r>
                              <a:rPr lang="en-US" altLang="ja-JP" b="0" i="1" smtClean="0">
                                <a:latin typeface="Cambria Math" panose="02040503050406030204" pitchFamily="18" charset="0"/>
                                <a:ea typeface="Cambria Math" panose="02040503050406030204" pitchFamily="18" charset="0"/>
                              </a:rPr>
                              <m:t>1</m:t>
                            </m:r>
                            <m:r>
                              <a:rPr lang="en-US" altLang="ja-JP" b="0" i="1" smtClean="0">
                                <a:latin typeface="Cambria Math" panose="02040503050406030204" pitchFamily="18" charset="0"/>
                                <a:ea typeface="Cambria Math" panose="02040503050406030204" pitchFamily="18" charset="0"/>
                              </a:rPr>
                              <m:t>𝑟</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acc>
                              <m:accPr>
                                <m:chr m:val="̅"/>
                                <m:ctrlPr>
                                  <a:rPr lang="en-US" altLang="ja-JP" i="1">
                                    <a:latin typeface="Cambria Math" panose="02040503050406030204" pitchFamily="18" charset="0"/>
                                  </a:rPr>
                                </m:ctrlPr>
                              </m:accPr>
                              <m:e>
                                <m:r>
                                  <a:rPr lang="en-US" altLang="ja-JP" i="1">
                                    <a:latin typeface="Cambria Math" panose="02040503050406030204" pitchFamily="18" charset="0"/>
                                    <a:ea typeface="Cambria Math" panose="02040503050406030204" pitchFamily="18" charset="0"/>
                                  </a:rPr>
                                  <m:t>𝜓</m:t>
                                </m:r>
                              </m:e>
                            </m:acc>
                          </m:e>
                          <m:sub>
                            <m:r>
                              <a:rPr lang="en-US" altLang="ja-JP" i="1">
                                <a:latin typeface="Cambria Math" panose="02040503050406030204" pitchFamily="18" charset="0"/>
                              </a:rPr>
                              <m:t>1</m:t>
                            </m:r>
                            <m:r>
                              <a:rPr lang="en-US" altLang="ja-JP" b="0" i="1" smtClean="0">
                                <a:latin typeface="Cambria Math" panose="02040503050406030204" pitchFamily="18" charset="0"/>
                              </a:rPr>
                              <m:t>𝑟</m:t>
                            </m:r>
                          </m:sub>
                        </m:sSub>
                        <m:sSup>
                          <m:sSupPr>
                            <m:ctrlPr>
                              <a:rPr lang="en-US" altLang="ja-JP" i="1" smtClean="0">
                                <a:latin typeface="Cambria Math" panose="02040503050406030204" pitchFamily="18" charset="0"/>
                              </a:rPr>
                            </m:ctrlPr>
                          </m:sSupPr>
                          <m:e>
                            <m:r>
                              <a:rPr lang="en-US" altLang="ja-JP" b="0" i="1" smtClean="0">
                                <a:latin typeface="Cambria Math" panose="02040503050406030204" pitchFamily="18" charset="0"/>
                              </a:rPr>
                              <m:t>𝑀</m:t>
                            </m:r>
                          </m:e>
                          <m:sup>
                            <m:r>
                              <a:rPr lang="en-US" altLang="ja-JP" i="1" smtClean="0">
                                <a:latin typeface="Cambria Math" panose="02040503050406030204" pitchFamily="18" charset="0"/>
                                <a:ea typeface="Cambria Math" panose="02040503050406030204" pitchFamily="18" charset="0"/>
                              </a:rPr>
                              <m:t>†</m:t>
                            </m:r>
                          </m:sup>
                        </m:sSup>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𝜓</m:t>
                            </m:r>
                          </m:e>
                          <m:sub>
                            <m:r>
                              <a:rPr lang="en-US" altLang="ja-JP" i="1">
                                <a:latin typeface="Cambria Math" panose="02040503050406030204" pitchFamily="18" charset="0"/>
                                <a:ea typeface="Cambria Math" panose="02040503050406030204" pitchFamily="18" charset="0"/>
                              </a:rPr>
                              <m:t>1</m:t>
                            </m:r>
                            <m:r>
                              <a:rPr lang="en-US" altLang="ja-JP" b="0" i="1" smtClean="0">
                                <a:latin typeface="Cambria Math" panose="02040503050406030204" pitchFamily="18" charset="0"/>
                                <a:ea typeface="Cambria Math" panose="02040503050406030204" pitchFamily="18" charset="0"/>
                              </a:rPr>
                              <m:t>𝑙</m:t>
                            </m:r>
                          </m:sub>
                        </m:sSub>
                      </m:e>
                    </m:d>
                  </m:oMath>
                </a14:m>
                <a:r>
                  <a:rPr lang="en-US" altLang="ja-JP" dirty="0"/>
                  <a:t> </a:t>
                </a:r>
                <a14:m>
                  <m:oMath xmlns:m="http://schemas.openxmlformats.org/officeDocument/2006/math">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𝑔</m:t>
                        </m:r>
                      </m:e>
                      <m:sub>
                        <m:r>
                          <a:rPr lang="en-US" altLang="ja-JP" b="0" i="1" smtClean="0">
                            <a:latin typeface="Cambria Math" panose="02040503050406030204" pitchFamily="18" charset="0"/>
                          </a:rPr>
                          <m:t>2</m:t>
                        </m:r>
                      </m:sub>
                    </m:sSub>
                    <m:d>
                      <m:dPr>
                        <m:begChr m:val="["/>
                        <m:endChr m:val="]"/>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acc>
                              <m:accPr>
                                <m:chr m:val="̅"/>
                                <m:ctrlPr>
                                  <a:rPr lang="en-US" altLang="ja-JP" i="1">
                                    <a:latin typeface="Cambria Math" panose="02040503050406030204" pitchFamily="18" charset="0"/>
                                  </a:rPr>
                                </m:ctrlPr>
                              </m:accPr>
                              <m:e>
                                <m:r>
                                  <a:rPr lang="en-US" altLang="ja-JP" i="1">
                                    <a:latin typeface="Cambria Math" panose="02040503050406030204" pitchFamily="18" charset="0"/>
                                    <a:ea typeface="Cambria Math" panose="02040503050406030204" pitchFamily="18" charset="0"/>
                                  </a:rPr>
                                  <m:t>𝜓</m:t>
                                </m:r>
                              </m:e>
                            </m:acc>
                          </m:e>
                          <m:sub>
                            <m:r>
                              <a:rPr lang="en-US" altLang="ja-JP" b="0" i="1" smtClean="0">
                                <a:latin typeface="Cambria Math" panose="02040503050406030204" pitchFamily="18" charset="0"/>
                              </a:rPr>
                              <m:t>2</m:t>
                            </m:r>
                            <m:r>
                              <a:rPr lang="en-US" altLang="ja-JP" b="0" i="1" smtClean="0">
                                <a:latin typeface="Cambria Math" panose="02040503050406030204" pitchFamily="18" charset="0"/>
                              </a:rPr>
                              <m:t>𝑟</m:t>
                            </m:r>
                          </m:sub>
                        </m:sSub>
                        <m:r>
                          <a:rPr lang="en-US" altLang="ja-JP" i="1">
                            <a:latin typeface="Cambria Math" panose="02040503050406030204" pitchFamily="18" charset="0"/>
                          </a:rPr>
                          <m:t>𝑀</m:t>
                        </m:r>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𝜓</m:t>
                            </m:r>
                          </m:e>
                          <m:sub>
                            <m:r>
                              <a:rPr lang="en-US" altLang="ja-JP" b="0" i="1" smtClean="0">
                                <a:latin typeface="Cambria Math" panose="02040503050406030204" pitchFamily="18" charset="0"/>
                                <a:ea typeface="Cambria Math" panose="02040503050406030204" pitchFamily="18" charset="0"/>
                              </a:rPr>
                              <m:t>2</m:t>
                            </m:r>
                            <m:r>
                              <a:rPr lang="en-US" altLang="ja-JP" b="0" i="1" smtClean="0">
                                <a:latin typeface="Cambria Math" panose="02040503050406030204" pitchFamily="18" charset="0"/>
                                <a:ea typeface="Cambria Math" panose="02040503050406030204" pitchFamily="18" charset="0"/>
                              </a:rPr>
                              <m:t>𝑙</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acc>
                              <m:accPr>
                                <m:chr m:val="̅"/>
                                <m:ctrlPr>
                                  <a:rPr lang="en-US" altLang="ja-JP" i="1">
                                    <a:latin typeface="Cambria Math" panose="02040503050406030204" pitchFamily="18" charset="0"/>
                                  </a:rPr>
                                </m:ctrlPr>
                              </m:accPr>
                              <m:e>
                                <m:r>
                                  <a:rPr lang="en-US" altLang="ja-JP" i="1">
                                    <a:latin typeface="Cambria Math" panose="02040503050406030204" pitchFamily="18" charset="0"/>
                                    <a:ea typeface="Cambria Math" panose="02040503050406030204" pitchFamily="18" charset="0"/>
                                  </a:rPr>
                                  <m:t>𝜓</m:t>
                                </m:r>
                              </m:e>
                            </m:acc>
                          </m:e>
                          <m:sub>
                            <m:r>
                              <a:rPr lang="en-US" altLang="ja-JP" b="0" i="1" smtClean="0">
                                <a:latin typeface="Cambria Math" panose="02040503050406030204" pitchFamily="18" charset="0"/>
                              </a:rPr>
                              <m:t>2</m:t>
                            </m:r>
                            <m:r>
                              <a:rPr lang="en-US" altLang="ja-JP" b="0" i="1" smtClean="0">
                                <a:latin typeface="Cambria Math" panose="02040503050406030204" pitchFamily="18" charset="0"/>
                              </a:rPr>
                              <m:t>𝑙</m:t>
                            </m:r>
                          </m:sub>
                        </m:sSub>
                        <m:sSup>
                          <m:sSupPr>
                            <m:ctrlPr>
                              <a:rPr lang="en-US" altLang="ja-JP" i="1">
                                <a:latin typeface="Cambria Math" panose="02040503050406030204" pitchFamily="18" charset="0"/>
                              </a:rPr>
                            </m:ctrlPr>
                          </m:sSupPr>
                          <m:e>
                            <m:r>
                              <a:rPr lang="en-US" altLang="ja-JP" i="1">
                                <a:latin typeface="Cambria Math" panose="02040503050406030204" pitchFamily="18" charset="0"/>
                              </a:rPr>
                              <m:t>𝑀</m:t>
                            </m:r>
                          </m:e>
                          <m:sup>
                            <m:r>
                              <a:rPr lang="en-US" altLang="ja-JP" i="1">
                                <a:latin typeface="Cambria Math" panose="02040503050406030204" pitchFamily="18" charset="0"/>
                                <a:ea typeface="Cambria Math" panose="02040503050406030204" pitchFamily="18" charset="0"/>
                              </a:rPr>
                              <m:t>†</m:t>
                            </m:r>
                          </m:sup>
                        </m:sSup>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𝜓</m:t>
                            </m:r>
                          </m:e>
                          <m:sub>
                            <m:r>
                              <a:rPr lang="en-US" altLang="ja-JP" b="0" i="1" smtClean="0">
                                <a:latin typeface="Cambria Math" panose="02040503050406030204" pitchFamily="18" charset="0"/>
                                <a:ea typeface="Cambria Math" panose="02040503050406030204" pitchFamily="18" charset="0"/>
                              </a:rPr>
                              <m:t>2</m:t>
                            </m:r>
                            <m:r>
                              <a:rPr lang="en-US" altLang="ja-JP" b="0" i="1" smtClean="0">
                                <a:latin typeface="Cambria Math" panose="02040503050406030204" pitchFamily="18" charset="0"/>
                                <a:ea typeface="Cambria Math" panose="02040503050406030204" pitchFamily="18" charset="0"/>
                              </a:rPr>
                              <m:t>𝑟</m:t>
                            </m:r>
                          </m:sub>
                        </m:sSub>
                      </m:e>
                    </m:d>
                  </m:oMath>
                </a14:m>
                <a:endParaRPr kumimoji="1" lang="en-US" altLang="ja-JP" dirty="0"/>
              </a:p>
              <a:p>
                <a:endParaRPr kumimoji="1" lang="ja-JP" altLang="en-US"/>
              </a:p>
            </p:txBody>
          </p:sp>
        </mc:Choice>
        <mc:Fallback xmlns="">
          <p:sp>
            <p:nvSpPr>
              <p:cNvPr id="3" name="コンテンツ プレースホルダー 2">
                <a:extLst>
                  <a:ext uri="{FF2B5EF4-FFF2-40B4-BE49-F238E27FC236}">
                    <a16:creationId xmlns:a16="http://schemas.microsoft.com/office/drawing/2014/main" id="{D3F82AA2-710F-AC45-B83B-084FB55D4618}"/>
                  </a:ext>
                </a:extLst>
              </p:cNvPr>
              <p:cNvSpPr>
                <a:spLocks noGrp="1" noRot="1" noChangeAspect="1" noMove="1" noResize="1" noEditPoints="1" noAdjustHandles="1" noChangeArrowheads="1" noChangeShapeType="1" noTextEdit="1"/>
              </p:cNvSpPr>
              <p:nvPr>
                <p:ph idx="1"/>
              </p:nvPr>
            </p:nvSpPr>
            <p:spPr>
              <a:xfrm>
                <a:off x="301824" y="1268760"/>
                <a:ext cx="8363272" cy="3006751"/>
              </a:xfrm>
              <a:blipFill>
                <a:blip r:embed="rId3"/>
                <a:stretch>
                  <a:fillRect l="-905" t="-2066" r="-603" b="-826"/>
                </a:stretch>
              </a:blipFill>
              <a:ln w="50800">
                <a:solidFill>
                  <a:srgbClr val="00B050"/>
                </a:solidFill>
              </a:ln>
            </p:spPr>
            <p:txBody>
              <a:bodyPr/>
              <a:lstStyle/>
              <a:p>
                <a:r>
                  <a:rPr lang="ja-JP" altLang="en-US">
                    <a:noFill/>
                  </a:rPr>
                  <a:t> </a:t>
                </a:r>
              </a:p>
            </p:txBody>
          </p:sp>
        </mc:Fallback>
      </mc:AlternateContent>
      <p:sp>
        <p:nvSpPr>
          <p:cNvPr id="4" name="日付プレースホルダー 3">
            <a:extLst>
              <a:ext uri="{FF2B5EF4-FFF2-40B4-BE49-F238E27FC236}">
                <a16:creationId xmlns:a16="http://schemas.microsoft.com/office/drawing/2014/main" id="{D8E40319-3134-7142-84DD-FBFFB540D5A8}"/>
              </a:ext>
            </a:extLst>
          </p:cNvPr>
          <p:cNvSpPr>
            <a:spLocks noGrp="1"/>
          </p:cNvSpPr>
          <p:nvPr>
            <p:ph type="dt" sz="half" idx="10"/>
          </p:nvPr>
        </p:nvSpPr>
        <p:spPr/>
        <p:txBody>
          <a:bodyPr/>
          <a:lstStyle/>
          <a:p>
            <a:fld id="{82770B11-6C15-CC4A-A613-1E0EAEB9243A}" type="datetime1">
              <a:rPr lang="ja-JP" altLang="en-US" smtClean="0">
                <a:solidFill>
                  <a:prstClr val="black">
                    <a:tint val="75000"/>
                  </a:prstClr>
                </a:solidFill>
                <a:latin typeface="Calibri"/>
                <a:ea typeface="ＭＳ Ｐゴシック"/>
              </a:rPr>
              <a:t>2018/9/12</a:t>
            </a:fld>
            <a:endParaRPr lang="ja-JP" altLang="en-US">
              <a:solidFill>
                <a:prstClr val="black">
                  <a:tint val="75000"/>
                </a:prstClr>
              </a:solidFill>
              <a:latin typeface="Calibri"/>
              <a:ea typeface="ＭＳ Ｐゴシック"/>
            </a:endParaRPr>
          </a:p>
        </p:txBody>
      </p:sp>
      <p:sp>
        <p:nvSpPr>
          <p:cNvPr id="5" name="フッター プレースホルダー 4">
            <a:extLst>
              <a:ext uri="{FF2B5EF4-FFF2-40B4-BE49-F238E27FC236}">
                <a16:creationId xmlns:a16="http://schemas.microsoft.com/office/drawing/2014/main" id="{F240111F-D188-544D-A84F-80DCC3777D0E}"/>
              </a:ext>
            </a:extLst>
          </p:cNvPr>
          <p:cNvSpPr>
            <a:spLocks noGrp="1"/>
          </p:cNvSpPr>
          <p:nvPr>
            <p:ph type="ftr" sz="quarter" idx="11"/>
          </p:nvPr>
        </p:nvSpPr>
        <p:spPr/>
        <p:txBody>
          <a:bodyPr/>
          <a:lstStyle/>
          <a:p>
            <a:r>
              <a:rPr lang="en-US" altLang="ja-JP">
                <a:solidFill>
                  <a:prstClr val="black">
                    <a:tint val="75000"/>
                  </a:prstClr>
                </a:solidFill>
                <a:latin typeface="Calibri"/>
                <a:ea typeface="ＭＳ Ｐゴシック"/>
              </a:rPr>
              <a:t>NuSYM2018</a:t>
            </a:r>
            <a:endParaRPr lang="ja-JP" altLang="en-US">
              <a:solidFill>
                <a:prstClr val="black">
                  <a:tint val="75000"/>
                </a:prstClr>
              </a:solidFill>
              <a:latin typeface="Calibri"/>
              <a:ea typeface="ＭＳ Ｐゴシック"/>
            </a:endParaRPr>
          </a:p>
        </p:txBody>
      </p:sp>
      <p:sp>
        <p:nvSpPr>
          <p:cNvPr id="6" name="スライド番号プレースホルダー 5">
            <a:extLst>
              <a:ext uri="{FF2B5EF4-FFF2-40B4-BE49-F238E27FC236}">
                <a16:creationId xmlns:a16="http://schemas.microsoft.com/office/drawing/2014/main" id="{56FAF2AA-F1F9-9749-9534-62964F305328}"/>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7</a:t>
            </a:fld>
            <a:endParaRPr lang="ja-JP" altLang="en-US">
              <a:solidFill>
                <a:prstClr val="black">
                  <a:tint val="75000"/>
                </a:prstClr>
              </a:solidFill>
              <a:latin typeface="Calibri"/>
              <a:ea typeface="ＭＳ Ｐゴシック"/>
            </a:endParaRPr>
          </a:p>
        </p:txBody>
      </p:sp>
      <p:pic>
        <p:nvPicPr>
          <p:cNvPr id="7" name="図 6">
            <a:extLst>
              <a:ext uri="{FF2B5EF4-FFF2-40B4-BE49-F238E27FC236}">
                <a16:creationId xmlns:a16="http://schemas.microsoft.com/office/drawing/2014/main" id="{EFF11DC6-11F8-A144-B049-2D869E2D3FE2}"/>
              </a:ext>
            </a:extLst>
          </p:cNvPr>
          <p:cNvPicPr>
            <a:picLocks noChangeAspect="1"/>
          </p:cNvPicPr>
          <p:nvPr/>
        </p:nvPicPr>
        <p:blipFill>
          <a:blip r:embed="rId4"/>
          <a:stretch>
            <a:fillRect/>
          </a:stretch>
        </p:blipFill>
        <p:spPr>
          <a:xfrm>
            <a:off x="318757" y="5634193"/>
            <a:ext cx="6101082" cy="943867"/>
          </a:xfrm>
          <a:prstGeom prst="rect">
            <a:avLst/>
          </a:prstGeom>
          <a:ln w="50800">
            <a:solidFill>
              <a:srgbClr val="00B050"/>
            </a:solidFill>
          </a:ln>
        </p:spPr>
      </p:pic>
      <mc:AlternateContent xmlns:mc="http://schemas.openxmlformats.org/markup-compatibility/2006" xmlns:a14="http://schemas.microsoft.com/office/drawing/2010/main">
        <mc:Choice Requires="a14">
          <p:sp>
            <p:nvSpPr>
              <p:cNvPr id="8" name="コンテンツ プレースホルダー 2">
                <a:extLst>
                  <a:ext uri="{FF2B5EF4-FFF2-40B4-BE49-F238E27FC236}">
                    <a16:creationId xmlns:a16="http://schemas.microsoft.com/office/drawing/2014/main" id="{9AD47C1E-464A-3543-89A9-8A891416E582}"/>
                  </a:ext>
                </a:extLst>
              </p:cNvPr>
              <p:cNvSpPr txBox="1">
                <a:spLocks/>
              </p:cNvSpPr>
              <p:nvPr/>
            </p:nvSpPr>
            <p:spPr>
              <a:xfrm>
                <a:off x="1488495" y="4401308"/>
                <a:ext cx="7399220" cy="120890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14:m>
                  <m:oMath xmlns:m="http://schemas.openxmlformats.org/officeDocument/2006/math">
                    <m:r>
                      <a:rPr lang="en-US" altLang="ja-JP" b="0" i="1" smtClean="0">
                        <a:latin typeface="Cambria Math" panose="02040503050406030204" pitchFamily="18" charset="0"/>
                      </a:rPr>
                      <m:t>𝑀</m:t>
                    </m:r>
                    <m:r>
                      <a:rPr lang="en-US" altLang="ja-JP" b="0" i="1" smtClean="0">
                        <a:latin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𝜎</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𝑖</m:t>
                    </m:r>
                    <m:r>
                      <a:rPr lang="en-US" altLang="ja-JP" b="0" i="1" smtClean="0">
                        <a:latin typeface="Cambria Math" panose="02040503050406030204" pitchFamily="18" charset="0"/>
                        <a:ea typeface="Cambria Math" panose="02040503050406030204" pitchFamily="18" charset="0"/>
                      </a:rPr>
                      <m:t> </m:t>
                    </m:r>
                    <m:acc>
                      <m:accPr>
                        <m:chr m:val="⃑"/>
                        <m:ctrlPr>
                          <a:rPr lang="en-US" altLang="ja-JP" b="0" i="1" smtClean="0">
                            <a:latin typeface="Cambria Math" panose="02040503050406030204" pitchFamily="18" charset="0"/>
                            <a:ea typeface="Cambria Math" panose="02040503050406030204" pitchFamily="18" charset="0"/>
                          </a:rPr>
                        </m:ctrlPr>
                      </m:accPr>
                      <m:e>
                        <m:r>
                          <a:rPr lang="en-US" altLang="ja-JP" b="0" i="1" smtClean="0">
                            <a:latin typeface="Cambria Math" panose="02040503050406030204" pitchFamily="18" charset="0"/>
                            <a:ea typeface="Cambria Math" panose="02040503050406030204" pitchFamily="18" charset="0"/>
                          </a:rPr>
                          <m:t>𝜏</m:t>
                        </m:r>
                      </m:e>
                    </m:acc>
                    <m:r>
                      <a:rPr lang="en-US" altLang="ja-JP" i="1">
                        <a:latin typeface="Cambria Math" panose="02040503050406030204" pitchFamily="18" charset="0"/>
                        <a:ea typeface="Cambria Math" panose="02040503050406030204" pitchFamily="18" charset="0"/>
                      </a:rPr>
                      <m:t>∙</m:t>
                    </m:r>
                    <m:acc>
                      <m:accPr>
                        <m:chr m:val="⃑"/>
                        <m:ctrlPr>
                          <a:rPr lang="en-US" altLang="ja-JP" b="0" i="1" smtClean="0">
                            <a:latin typeface="Cambria Math" panose="02040503050406030204" pitchFamily="18" charset="0"/>
                            <a:ea typeface="Cambria Math" panose="02040503050406030204" pitchFamily="18" charset="0"/>
                          </a:rPr>
                        </m:ctrlPr>
                      </m:accPr>
                      <m:e>
                        <m:r>
                          <a:rPr lang="en-US" altLang="ja-JP" b="0" i="1" smtClean="0">
                            <a:latin typeface="Cambria Math" panose="02040503050406030204" pitchFamily="18" charset="0"/>
                            <a:ea typeface="Cambria Math" panose="02040503050406030204" pitchFamily="18" charset="0"/>
                          </a:rPr>
                          <m:t>𝜋</m:t>
                        </m:r>
                      </m:e>
                    </m:acc>
                    <m:r>
                      <a:rPr lang="en-US" altLang="ja-JP" b="0" i="1" smtClean="0">
                        <a:latin typeface="Cambria Math" panose="02040503050406030204" pitchFamily="18" charset="0"/>
                      </a:rPr>
                      <m:t> </m:t>
                    </m:r>
                  </m:oMath>
                </a14:m>
                <a:r>
                  <a:rPr lang="en-US" altLang="ja-JP" dirty="0"/>
                  <a:t> transforms </a:t>
                </a:r>
                <a14:m>
                  <m:oMath xmlns:m="http://schemas.openxmlformats.org/officeDocument/2006/math">
                    <m:r>
                      <a:rPr lang="en-US" altLang="ja-JP" b="0" i="1" smtClean="0">
                        <a:latin typeface="Cambria Math" panose="02040503050406030204" pitchFamily="18" charset="0"/>
                      </a:rPr>
                      <m:t>𝑀</m:t>
                    </m:r>
                    <m:r>
                      <a:rPr lang="en-US" altLang="ja-JP" b="0" i="1" smtClean="0">
                        <a:latin typeface="Cambria Math" panose="02040503050406030204" pitchFamily="18" charset="0"/>
                        <a:ea typeface="Cambria Math" panose="02040503050406030204" pitchFamily="18" charset="0"/>
                      </a:rPr>
                      <m:t>→</m:t>
                    </m:r>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𝑔</m:t>
                        </m:r>
                      </m:e>
                      <m:sub>
                        <m:r>
                          <a:rPr lang="en-US" altLang="ja-JP" b="0" i="1" smtClean="0">
                            <a:latin typeface="Cambria Math" panose="02040503050406030204" pitchFamily="18" charset="0"/>
                            <a:ea typeface="Cambria Math" panose="02040503050406030204" pitchFamily="18" charset="0"/>
                          </a:rPr>
                          <m:t>𝐿</m:t>
                        </m:r>
                      </m:sub>
                    </m:sSub>
                    <m:r>
                      <a:rPr lang="en-US" altLang="ja-JP" b="0" i="1"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𝑀</m:t>
                    </m:r>
                    <m:r>
                      <a:rPr lang="en-US" altLang="ja-JP" b="0" i="1" smtClean="0">
                        <a:latin typeface="Cambria Math" panose="02040503050406030204" pitchFamily="18" charset="0"/>
                        <a:ea typeface="Cambria Math" panose="02040503050406030204" pitchFamily="18" charset="0"/>
                      </a:rPr>
                      <m:t> </m:t>
                    </m:r>
                    <m:sSubSup>
                      <m:sSubSupPr>
                        <m:ctrlPr>
                          <a:rPr lang="en-US" altLang="ja-JP" b="0" i="1" smtClean="0">
                            <a:latin typeface="Cambria Math" panose="02040503050406030204" pitchFamily="18" charset="0"/>
                            <a:ea typeface="Cambria Math" panose="02040503050406030204" pitchFamily="18" charset="0"/>
                          </a:rPr>
                        </m:ctrlPr>
                      </m:sSubSupPr>
                      <m:e>
                        <m:r>
                          <a:rPr lang="en-US" altLang="ja-JP" b="0" i="1" smtClean="0">
                            <a:latin typeface="Cambria Math" panose="02040503050406030204" pitchFamily="18" charset="0"/>
                            <a:ea typeface="Cambria Math" panose="02040503050406030204" pitchFamily="18" charset="0"/>
                          </a:rPr>
                          <m:t>𝑔</m:t>
                        </m:r>
                      </m:e>
                      <m:sub>
                        <m:r>
                          <a:rPr lang="en-US" altLang="ja-JP" b="0" i="1" smtClean="0">
                            <a:latin typeface="Cambria Math" panose="02040503050406030204" pitchFamily="18" charset="0"/>
                            <a:ea typeface="Cambria Math" panose="02040503050406030204" pitchFamily="18" charset="0"/>
                          </a:rPr>
                          <m:t>𝑅</m:t>
                        </m:r>
                      </m:sub>
                      <m:sup>
                        <m:r>
                          <a:rPr lang="en-US" altLang="ja-JP" b="0" i="1" smtClean="0">
                            <a:latin typeface="Cambria Math" panose="02040503050406030204" pitchFamily="18" charset="0"/>
                            <a:ea typeface="Cambria Math" panose="02040503050406030204" pitchFamily="18" charset="0"/>
                          </a:rPr>
                          <m:t>†</m:t>
                        </m:r>
                      </m:sup>
                    </m:sSubSup>
                  </m:oMath>
                </a14:m>
                <a:r>
                  <a:rPr lang="en-US" altLang="ja-JP" dirty="0"/>
                  <a:t>  </a:t>
                </a:r>
              </a:p>
              <a:p>
                <a14:m>
                  <m:oMath xmlns:m="http://schemas.openxmlformats.org/officeDocument/2006/math">
                    <m:d>
                      <m:dPr>
                        <m:begChr m:val="⟨"/>
                        <m:endChr m:val="⟩"/>
                        <m:ctrlPr>
                          <a:rPr lang="en-US" altLang="ja-JP" i="1" smtClean="0">
                            <a:latin typeface="Cambria Math" panose="02040503050406030204" pitchFamily="18" charset="0"/>
                          </a:rPr>
                        </m:ctrlPr>
                      </m:dPr>
                      <m:e>
                        <m:r>
                          <a:rPr lang="en-US" altLang="ja-JP" b="0" i="1" smtClean="0">
                            <a:latin typeface="Cambria Math" panose="02040503050406030204" pitchFamily="18" charset="0"/>
                          </a:rPr>
                          <m:t>𝑀</m:t>
                        </m:r>
                      </m:e>
                    </m:d>
                    <m:r>
                      <a:rPr lang="en-US" altLang="ja-JP" b="0" i="1" smtClean="0">
                        <a:latin typeface="Cambria Math" panose="02040503050406030204" pitchFamily="18" charset="0"/>
                      </a:rPr>
                      <m:t>=</m:t>
                    </m:r>
                    <m:acc>
                      <m:accPr>
                        <m:chr m:val="̅"/>
                        <m:ctrlPr>
                          <a:rPr lang="en-US" altLang="ja-JP" b="0" i="1" smtClean="0">
                            <a:latin typeface="Cambria Math" panose="02040503050406030204" pitchFamily="18" charset="0"/>
                          </a:rPr>
                        </m:ctrlPr>
                      </m:accPr>
                      <m:e>
                        <m:r>
                          <a:rPr lang="en-US" altLang="ja-JP" b="0" i="1" smtClean="0">
                            <a:latin typeface="Cambria Math" panose="02040503050406030204" pitchFamily="18" charset="0"/>
                            <a:ea typeface="Cambria Math" panose="02040503050406030204" pitchFamily="18" charset="0"/>
                          </a:rPr>
                          <m:t>𝜎</m:t>
                        </m:r>
                      </m:e>
                    </m:acc>
                    <m:r>
                      <a:rPr lang="en-US" altLang="ja-JP"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0</m:t>
                    </m:r>
                  </m:oMath>
                </a14:m>
                <a:r>
                  <a:rPr lang="en-US" altLang="ja-JP" dirty="0"/>
                  <a:t>  causes the spontaneous chiral symmetry breaking.</a:t>
                </a:r>
              </a:p>
              <a:p>
                <a:endParaRPr lang="ja-JP" altLang="en-US"/>
              </a:p>
            </p:txBody>
          </p:sp>
        </mc:Choice>
        <mc:Fallback xmlns="">
          <p:sp>
            <p:nvSpPr>
              <p:cNvPr id="8" name="コンテンツ プレースホルダー 2">
                <a:extLst>
                  <a:ext uri="{FF2B5EF4-FFF2-40B4-BE49-F238E27FC236}">
                    <a16:creationId xmlns:a16="http://schemas.microsoft.com/office/drawing/2014/main" id="{9AD47C1E-464A-3543-89A9-8A891416E582}"/>
                  </a:ext>
                </a:extLst>
              </p:cNvPr>
              <p:cNvSpPr txBox="1">
                <a:spLocks noRot="1" noChangeAspect="1" noMove="1" noResize="1" noEditPoints="1" noAdjustHandles="1" noChangeArrowheads="1" noChangeShapeType="1" noTextEdit="1"/>
              </p:cNvSpPr>
              <p:nvPr/>
            </p:nvSpPr>
            <p:spPr>
              <a:xfrm>
                <a:off x="1488495" y="4401308"/>
                <a:ext cx="7399220" cy="1208907"/>
              </a:xfrm>
              <a:prstGeom prst="rect">
                <a:avLst/>
              </a:prstGeom>
              <a:blipFill>
                <a:blip r:embed="rId5"/>
                <a:stretch>
                  <a:fillRect l="-1027" t="-6250" b="-6250"/>
                </a:stretch>
              </a:blipFill>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id="{BF9ACDE2-8615-8F46-B9AE-555B3F21AFC2}"/>
              </a:ext>
            </a:extLst>
          </p:cNvPr>
          <p:cNvSpPr txBox="1"/>
          <p:nvPr/>
        </p:nvSpPr>
        <p:spPr>
          <a:xfrm>
            <a:off x="4173619" y="612039"/>
            <a:ext cx="497038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C.DeTar,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T.Kunihiro</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PRD39, 2805 (1989)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D.Jido,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M.Oka</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A.Hosaka</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PTP106, 873 (2001)</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下矢印 9">
            <a:extLst>
              <a:ext uri="{FF2B5EF4-FFF2-40B4-BE49-F238E27FC236}">
                <a16:creationId xmlns:a16="http://schemas.microsoft.com/office/drawing/2014/main" id="{1ADB673A-A5A7-2949-B7C2-B64B785B605E}"/>
              </a:ext>
            </a:extLst>
          </p:cNvPr>
          <p:cNvSpPr/>
          <p:nvPr/>
        </p:nvSpPr>
        <p:spPr>
          <a:xfrm>
            <a:off x="755576" y="4275511"/>
            <a:ext cx="288032" cy="1334704"/>
          </a:xfrm>
          <a:prstGeom prst="downArrow">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20648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008" y="202630"/>
            <a:ext cx="8964488" cy="706090"/>
          </a:xfrm>
        </p:spPr>
        <p:txBody>
          <a:bodyPr>
            <a:normAutofit fontScale="90000"/>
          </a:bodyPr>
          <a:lstStyle/>
          <a:p>
            <a:r>
              <a:rPr kumimoji="1" lang="en-US" altLang="ja-JP" dirty="0"/>
              <a:t>Nuclear Matter from Parity Doublet </a:t>
            </a:r>
            <a:r>
              <a:rPr lang="en-US" altLang="ja-JP" dirty="0"/>
              <a:t>Model</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980728"/>
                <a:ext cx="8229600" cy="5596731"/>
              </a:xfrm>
            </p:spPr>
            <p:txBody>
              <a:bodyPr>
                <a:normAutofit fontScale="77500" lnSpcReduction="20000"/>
              </a:bodyPr>
              <a:lstStyle/>
              <a:p>
                <a:r>
                  <a:rPr kumimoji="1" lang="en-US" altLang="ja-JP" dirty="0"/>
                  <a:t>We calculate the thermodynamic potential in the nuclear medium in our model, using </a:t>
                </a:r>
                <a:r>
                  <a:rPr kumimoji="1" lang="en-US" altLang="ja-JP" dirty="0">
                    <a:solidFill>
                      <a:srgbClr val="FF0000"/>
                    </a:solidFill>
                  </a:rPr>
                  <a:t>the mean field approximation</a:t>
                </a:r>
                <a:r>
                  <a:rPr kumimoji="1" lang="en-US" altLang="ja-JP" dirty="0"/>
                  <a:t>.</a:t>
                </a:r>
              </a:p>
              <a:p>
                <a:r>
                  <a:rPr lang="en-US" altLang="ja-JP" dirty="0"/>
                  <a:t>Then, we adjust model parameters to reproduce the following physical inputs for a given value of the chiral invariant mass </a:t>
                </a:r>
                <a:r>
                  <a:rPr lang="en-US" altLang="ja-JP" i="1" dirty="0"/>
                  <a:t>m</a:t>
                </a:r>
                <a:r>
                  <a:rPr lang="en-US" altLang="ja-JP" i="1" baseline="-25000" dirty="0"/>
                  <a:t>0</a:t>
                </a:r>
                <a:r>
                  <a:rPr lang="en-US" altLang="ja-JP" dirty="0"/>
                  <a:t>.</a:t>
                </a:r>
                <a:r>
                  <a:rPr kumimoji="1" lang="en-US" altLang="ja-JP" dirty="0"/>
                  <a:t> </a:t>
                </a:r>
              </a:p>
              <a:p>
                <a:r>
                  <a:rPr kumimoji="1" lang="en-US" altLang="ja-JP" dirty="0">
                    <a:solidFill>
                      <a:srgbClr val="FF0000"/>
                    </a:solidFill>
                  </a:rPr>
                  <a:t>Nuclear saturation density</a:t>
                </a:r>
              </a:p>
              <a:p>
                <a:pPr lvl="1"/>
                <a14:m>
                  <m:oMath xmlns:m="http://schemas.openxmlformats.org/officeDocument/2006/math">
                    <m:sSub>
                      <m:sSubPr>
                        <m:ctrlPr>
                          <a:rPr lang="en-US" altLang="ja-JP" i="1">
                            <a:latin typeface="Cambria Math" panose="02040503050406030204" pitchFamily="18" charset="0"/>
                          </a:rPr>
                        </m:ctrlPr>
                      </m:sSubPr>
                      <m:e>
                        <m:r>
                          <a:rPr lang="en-US" altLang="ja-JP" i="1" smtClean="0">
                            <a:latin typeface="Cambria Math" panose="02040503050406030204" pitchFamily="18" charset="0"/>
                            <a:ea typeface="Cambria Math" panose="02040503050406030204" pitchFamily="18" charset="0"/>
                          </a:rPr>
                          <m:t>𝜌</m:t>
                        </m:r>
                        <m:d>
                          <m:dPr>
                            <m:ctrlPr>
                              <a:rPr lang="en-US" altLang="ja-JP" i="1" smtClean="0">
                                <a:latin typeface="Cambria Math" panose="02040503050406030204" pitchFamily="18" charset="0"/>
                                <a:ea typeface="Cambria Math" panose="02040503050406030204" pitchFamily="18" charset="0"/>
                              </a:rPr>
                            </m:ctrlPr>
                          </m:dPr>
                          <m:e>
                            <m:sSubSup>
                              <m:sSubSupPr>
                                <m:ctrlPr>
                                  <a:rPr lang="en-US" altLang="ja-JP" i="1" smtClean="0">
                                    <a:latin typeface="Cambria Math" panose="02040503050406030204" pitchFamily="18" charset="0"/>
                                    <a:ea typeface="Cambria Math" panose="02040503050406030204" pitchFamily="18" charset="0"/>
                                  </a:rPr>
                                </m:ctrlPr>
                              </m:sSubSupPr>
                              <m:e>
                                <m:r>
                                  <a:rPr lang="en-US" altLang="ja-JP" i="1" smtClean="0">
                                    <a:latin typeface="Cambria Math" panose="02040503050406030204" pitchFamily="18" charset="0"/>
                                    <a:ea typeface="Cambria Math" panose="02040503050406030204" pitchFamily="18" charset="0"/>
                                  </a:rPr>
                                  <m:t>𝜇</m:t>
                                </m:r>
                              </m:e>
                              <m:sub>
                                <m:r>
                                  <a:rPr lang="en-US" altLang="ja-JP" b="0" i="1" smtClean="0">
                                    <a:latin typeface="Cambria Math" panose="02040503050406030204" pitchFamily="18" charset="0"/>
                                    <a:ea typeface="Cambria Math" panose="02040503050406030204" pitchFamily="18" charset="0"/>
                                  </a:rPr>
                                  <m:t>𝐵</m:t>
                                </m:r>
                              </m:sub>
                              <m:sup>
                                <m:r>
                                  <a:rPr lang="en-US" altLang="ja-JP" b="0" i="1" smtClean="0">
                                    <a:latin typeface="Cambria Math" panose="02040503050406030204" pitchFamily="18" charset="0"/>
                                    <a:ea typeface="Cambria Math" panose="02040503050406030204" pitchFamily="18" charset="0"/>
                                  </a:rPr>
                                  <m:t>∗</m:t>
                                </m:r>
                              </m:sup>
                            </m:sSubSup>
                            <m:r>
                              <a:rPr lang="en-US" altLang="ja-JP" b="0" i="1" smtClean="0">
                                <a:latin typeface="Cambria Math" panose="02040503050406030204" pitchFamily="18" charset="0"/>
                                <a:ea typeface="Cambria Math" panose="02040503050406030204" pitchFamily="18" charset="0"/>
                              </a:rPr>
                              <m:t>=923</m:t>
                            </m:r>
                            <m:r>
                              <m:rPr>
                                <m:nor/>
                              </m:rPr>
                              <a:rPr lang="en-US" altLang="ja-JP" b="0" i="0" smtClean="0">
                                <a:latin typeface="Cambria Math" panose="02040503050406030204" pitchFamily="18" charset="0"/>
                                <a:ea typeface="Cambria Math" panose="02040503050406030204" pitchFamily="18" charset="0"/>
                              </a:rPr>
                              <m:t>MeV</m:t>
                            </m:r>
                          </m:e>
                        </m:d>
                        <m:r>
                          <a:rPr lang="en-US" altLang="ja-JP" b="0" i="1" smtClean="0">
                            <a:latin typeface="Cambria Math" panose="02040503050406030204" pitchFamily="18" charset="0"/>
                            <a:ea typeface="Cambria Math" panose="02040503050406030204" pitchFamily="18" charset="0"/>
                          </a:rPr>
                          <m:t>=</m:t>
                        </m:r>
                        <m:r>
                          <a:rPr lang="en-US" altLang="ja-JP" i="1">
                            <a:latin typeface="Cambria Math" panose="02040503050406030204" pitchFamily="18" charset="0"/>
                            <a:ea typeface="Cambria Math" panose="02040503050406030204" pitchFamily="18" charset="0"/>
                          </a:rPr>
                          <m:t>𝜌</m:t>
                        </m:r>
                      </m:e>
                      <m:sub>
                        <m:r>
                          <a:rPr lang="en-US" altLang="ja-JP" i="1">
                            <a:latin typeface="Cambria Math" panose="02040503050406030204" pitchFamily="18" charset="0"/>
                          </a:rPr>
                          <m:t>0</m:t>
                        </m:r>
                      </m:sub>
                    </m:sSub>
                    <m:r>
                      <a:rPr lang="en-US" altLang="ja-JP" i="1">
                        <a:latin typeface="Cambria Math" panose="02040503050406030204" pitchFamily="18" charset="0"/>
                      </a:rPr>
                      <m:t>=0.16</m:t>
                    </m:r>
                    <m:sSup>
                      <m:sSupPr>
                        <m:ctrlPr>
                          <a:rPr lang="en-US" altLang="ja-JP" i="1">
                            <a:latin typeface="Cambria Math" panose="02040503050406030204" pitchFamily="18" charset="0"/>
                          </a:rPr>
                        </m:ctrlPr>
                      </m:sSupPr>
                      <m:e>
                        <m:r>
                          <m:rPr>
                            <m:nor/>
                          </m:rPr>
                          <a:rPr lang="en-US" altLang="ja-JP">
                            <a:latin typeface="Cambria Math" panose="02040503050406030204" pitchFamily="18" charset="0"/>
                          </a:rPr>
                          <m:t>fm</m:t>
                        </m:r>
                      </m:e>
                      <m:sup>
                        <m:r>
                          <a:rPr lang="en-US" altLang="ja-JP" i="1">
                            <a:latin typeface="Cambria Math" panose="02040503050406030204" pitchFamily="18" charset="0"/>
                          </a:rPr>
                          <m:t>3</m:t>
                        </m:r>
                      </m:sup>
                    </m:sSup>
                  </m:oMath>
                </a14:m>
                <a:endParaRPr kumimoji="1" lang="en-US" altLang="ja-JP" dirty="0"/>
              </a:p>
              <a:p>
                <a:r>
                  <a:rPr kumimoji="1" lang="en-US" altLang="ja-JP" dirty="0">
                    <a:solidFill>
                      <a:srgbClr val="FF0000"/>
                    </a:solidFill>
                  </a:rPr>
                  <a:t>Binding energy at normal nuclear density</a:t>
                </a:r>
              </a:p>
              <a:p>
                <a:pPr lvl="1"/>
                <a14:m>
                  <m:oMath xmlns:m="http://schemas.openxmlformats.org/officeDocument/2006/math">
                    <m:sSub>
                      <m:sSubPr>
                        <m:ctrlPr>
                          <a:rPr lang="en-US" altLang="ja-JP" i="1">
                            <a:latin typeface="Cambria Math" panose="02040503050406030204" pitchFamily="18" charset="0"/>
                          </a:rPr>
                        </m:ctrlPr>
                      </m:sSubPr>
                      <m:e>
                        <m:d>
                          <m:dPr>
                            <m:begChr m:val="["/>
                            <m:endChr m:val="]"/>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r>
                                  <a:rPr lang="en-US" altLang="ja-JP" i="1">
                                    <a:latin typeface="Cambria Math" panose="02040503050406030204" pitchFamily="18" charset="0"/>
                                  </a:rPr>
                                  <m:t>𝐸</m:t>
                                </m:r>
                              </m:num>
                              <m:den>
                                <m:r>
                                  <a:rPr lang="en-US" altLang="ja-JP" i="1">
                                    <a:latin typeface="Cambria Math" panose="02040503050406030204" pitchFamily="18" charset="0"/>
                                  </a:rPr>
                                  <m:t>𝐴</m:t>
                                </m:r>
                              </m:den>
                            </m:f>
                            <m:r>
                              <a:rPr lang="en-US" altLang="ja-JP" i="1">
                                <a:latin typeface="Cambria Math" panose="02040503050406030204" pitchFamily="18" charset="0"/>
                              </a:rPr>
                              <m:t>−</m:t>
                            </m:r>
                            <m:r>
                              <a:rPr lang="en-US" altLang="ja-JP" i="1">
                                <a:latin typeface="Cambria Math" panose="02040503050406030204" pitchFamily="18" charset="0"/>
                              </a:rPr>
                              <m:t>𝑚</m:t>
                            </m:r>
                            <m:r>
                              <a:rPr lang="en-US" altLang="ja-JP" i="1">
                                <a:latin typeface="Cambria Math" panose="02040503050406030204" pitchFamily="18" charset="0"/>
                              </a:rPr>
                              <m:t>(939)</m:t>
                            </m:r>
                          </m:e>
                        </m:d>
                      </m:e>
                      <m:sub>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𝜌</m:t>
                            </m:r>
                          </m:e>
                          <m:sub>
                            <m:r>
                              <a:rPr lang="en-US" altLang="ja-JP" i="1">
                                <a:latin typeface="Cambria Math" panose="02040503050406030204" pitchFamily="18" charset="0"/>
                              </a:rPr>
                              <m:t>0</m:t>
                            </m:r>
                          </m:sub>
                        </m:sSub>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d>
                          <m:dPr>
                            <m:begChr m:val="["/>
                            <m:endChr m:val="]"/>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r>
                                  <a:rPr lang="en-US" altLang="ja-JP" i="1" smtClean="0">
                                    <a:latin typeface="Cambria Math" panose="02040503050406030204" pitchFamily="18" charset="0"/>
                                    <a:ea typeface="Cambria Math" panose="02040503050406030204" pitchFamily="18" charset="0"/>
                                  </a:rPr>
                                  <m:t>𝜀</m:t>
                                </m:r>
                              </m:num>
                              <m:den>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ea typeface="Cambria Math" panose="02040503050406030204" pitchFamily="18" charset="0"/>
                                      </a:rPr>
                                      <m:t>𝜌</m:t>
                                    </m:r>
                                  </m:e>
                                  <m:sub>
                                    <m:r>
                                      <a:rPr lang="en-US" altLang="ja-JP" b="0" i="1" smtClean="0">
                                        <a:latin typeface="Cambria Math" panose="02040503050406030204" pitchFamily="18" charset="0"/>
                                      </a:rPr>
                                      <m:t>𝐵</m:t>
                                    </m:r>
                                  </m:sub>
                                </m:sSub>
                              </m:den>
                            </m:f>
                            <m:r>
                              <a:rPr lang="en-US" altLang="ja-JP" i="1">
                                <a:latin typeface="Cambria Math" panose="02040503050406030204" pitchFamily="18" charset="0"/>
                              </a:rPr>
                              <m:t>−</m:t>
                            </m:r>
                            <m:r>
                              <a:rPr lang="en-US" altLang="ja-JP" i="1">
                                <a:latin typeface="Cambria Math" panose="02040503050406030204" pitchFamily="18" charset="0"/>
                              </a:rPr>
                              <m:t>𝑚</m:t>
                            </m:r>
                            <m:r>
                              <a:rPr lang="en-US" altLang="ja-JP" i="1">
                                <a:latin typeface="Cambria Math" panose="02040503050406030204" pitchFamily="18" charset="0"/>
                              </a:rPr>
                              <m:t>(939)</m:t>
                            </m:r>
                          </m:e>
                        </m:d>
                      </m:e>
                      <m:sub>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𝜌</m:t>
                            </m:r>
                          </m:e>
                          <m:sub>
                            <m:r>
                              <a:rPr lang="en-US" altLang="ja-JP" i="1">
                                <a:latin typeface="Cambria Math" panose="02040503050406030204" pitchFamily="18" charset="0"/>
                              </a:rPr>
                              <m:t>0</m:t>
                            </m:r>
                          </m:sub>
                        </m:sSub>
                      </m:sub>
                    </m:sSub>
                    <m:r>
                      <a:rPr lang="en-US" altLang="ja-JP" i="1">
                        <a:latin typeface="Cambria Math" panose="02040503050406030204" pitchFamily="18" charset="0"/>
                      </a:rPr>
                      <m:t>=−16</m:t>
                    </m:r>
                    <m:r>
                      <m:rPr>
                        <m:nor/>
                      </m:rPr>
                      <a:rPr lang="en-US" altLang="ja-JP">
                        <a:latin typeface="Cambria Math" panose="02040503050406030204" pitchFamily="18" charset="0"/>
                      </a:rPr>
                      <m:t>MeV</m:t>
                    </m:r>
                  </m:oMath>
                </a14:m>
                <a:endParaRPr kumimoji="1" lang="en-US" altLang="ja-JP" dirty="0"/>
              </a:p>
              <a:p>
                <a:r>
                  <a:rPr kumimoji="1" lang="en-US" altLang="ja-JP" dirty="0">
                    <a:solidFill>
                      <a:srgbClr val="FF0000"/>
                    </a:solidFill>
                  </a:rPr>
                  <a:t>Incompressibility</a:t>
                </a:r>
              </a:p>
              <a:p>
                <a:pPr lvl="1"/>
                <a14:m>
                  <m:oMath xmlns:m="http://schemas.openxmlformats.org/officeDocument/2006/math">
                    <m:r>
                      <a:rPr lang="en-US" altLang="ja-JP" i="1">
                        <a:latin typeface="Cambria Math" panose="02040503050406030204" pitchFamily="18" charset="0"/>
                      </a:rPr>
                      <m:t>𝐾</m:t>
                    </m:r>
                    <m:r>
                      <a:rPr lang="en-US" altLang="ja-JP" b="0" i="1" smtClean="0">
                        <a:latin typeface="Cambria Math" panose="02040503050406030204" pitchFamily="18" charset="0"/>
                      </a:rPr>
                      <m:t>=9</m:t>
                    </m:r>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ea typeface="Cambria Math" panose="02040503050406030204" pitchFamily="18" charset="0"/>
                          </a:rPr>
                          <m:t>𝜌</m:t>
                        </m:r>
                      </m:e>
                      <m:sub>
                        <m:r>
                          <a:rPr lang="en-US" altLang="ja-JP" b="0" i="1" smtClean="0">
                            <a:latin typeface="Cambria Math" panose="02040503050406030204" pitchFamily="18" charset="0"/>
                          </a:rPr>
                          <m:t>0</m:t>
                        </m:r>
                      </m:sub>
                      <m:sup>
                        <m:r>
                          <a:rPr lang="en-US" altLang="ja-JP" b="0" i="1" smtClean="0">
                            <a:latin typeface="Cambria Math" panose="02040503050406030204" pitchFamily="18" charset="0"/>
                          </a:rPr>
                          <m:t>2</m:t>
                        </m:r>
                      </m:sup>
                    </m:sSubSup>
                    <m:sSub>
                      <m:sSubPr>
                        <m:ctrlPr>
                          <a:rPr lang="en-US" altLang="ja-JP" b="0" i="1" smtClean="0">
                            <a:latin typeface="Cambria Math" panose="02040503050406030204" pitchFamily="18" charset="0"/>
                          </a:rPr>
                        </m:ctrlPr>
                      </m:sSubPr>
                      <m:e>
                        <m:d>
                          <m:dPr>
                            <m:begChr m:val=""/>
                            <m:endChr m:val="|"/>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sSup>
                                  <m:sSupPr>
                                    <m:ctrlPr>
                                      <a:rPr lang="en-US" altLang="ja-JP" i="1">
                                        <a:latin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m:t>
                                    </m:r>
                                  </m:e>
                                  <m:sup>
                                    <m:r>
                                      <a:rPr lang="en-US" altLang="ja-JP" i="1">
                                        <a:latin typeface="Cambria Math" panose="02040503050406030204" pitchFamily="18" charset="0"/>
                                      </a:rPr>
                                      <m:t>2</m:t>
                                    </m:r>
                                  </m:sup>
                                </m:sSup>
                                <m:d>
                                  <m:dPr>
                                    <m:ctrlPr>
                                      <a:rPr lang="en-US" altLang="ja-JP" i="1">
                                        <a:latin typeface="Cambria Math" panose="02040503050406030204" pitchFamily="18" charset="0"/>
                                      </a:rPr>
                                    </m:ctrlPr>
                                  </m:dPr>
                                  <m:e>
                                    <m:f>
                                      <m:fPr>
                                        <m:type m:val="lin"/>
                                        <m:ctrlPr>
                                          <a:rPr lang="en-US" altLang="ja-JP" i="1">
                                            <a:latin typeface="Cambria Math" panose="02040503050406030204" pitchFamily="18" charset="0"/>
                                          </a:rPr>
                                        </m:ctrlPr>
                                      </m:fPr>
                                      <m:num>
                                        <m:r>
                                          <a:rPr lang="en-US" altLang="ja-JP" i="1">
                                            <a:latin typeface="Cambria Math" panose="02040503050406030204" pitchFamily="18" charset="0"/>
                                          </a:rPr>
                                          <m:t>𝐸</m:t>
                                        </m:r>
                                      </m:num>
                                      <m:den>
                                        <m:r>
                                          <a:rPr lang="en-US" altLang="ja-JP" i="1">
                                            <a:latin typeface="Cambria Math" panose="02040503050406030204" pitchFamily="18" charset="0"/>
                                          </a:rPr>
                                          <m:t>𝐴</m:t>
                                        </m:r>
                                      </m:den>
                                    </m:f>
                                  </m:e>
                                </m:d>
                              </m:num>
                              <m:den>
                                <m:r>
                                  <a:rPr lang="en-US" altLang="ja-JP" i="1">
                                    <a:latin typeface="Cambria Math" panose="02040503050406030204" pitchFamily="18" charset="0"/>
                                    <a:ea typeface="Cambria Math" panose="02040503050406030204" pitchFamily="18" charset="0"/>
                                  </a:rPr>
                                  <m:t>𝜕</m:t>
                                </m:r>
                                <m:sSup>
                                  <m:sSupPr>
                                    <m:ctrlPr>
                                      <a:rPr lang="en-US" altLang="ja-JP" i="1">
                                        <a:latin typeface="Cambria Math" panose="02040503050406030204" pitchFamily="18" charset="0"/>
                                        <a:ea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𝜌</m:t>
                                    </m:r>
                                  </m:e>
                                  <m:sup>
                                    <m:r>
                                      <a:rPr lang="en-US" altLang="ja-JP" i="1">
                                        <a:latin typeface="Cambria Math" panose="02040503050406030204" pitchFamily="18" charset="0"/>
                                        <a:ea typeface="Cambria Math" panose="02040503050406030204" pitchFamily="18" charset="0"/>
                                      </a:rPr>
                                      <m:t>2</m:t>
                                    </m:r>
                                  </m:sup>
                                </m:sSup>
                              </m:den>
                            </m:f>
                          </m:e>
                        </m:d>
                      </m:e>
                      <m:sub>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𝜌</m:t>
                            </m:r>
                          </m:e>
                          <m:sub>
                            <m:r>
                              <a:rPr lang="en-US" altLang="ja-JP" b="0" i="1" smtClean="0">
                                <a:latin typeface="Cambria Math" panose="02040503050406030204" pitchFamily="18" charset="0"/>
                              </a:rPr>
                              <m:t>0</m:t>
                            </m:r>
                          </m:sub>
                        </m:sSub>
                      </m:sub>
                    </m:sSub>
                    <m:r>
                      <a:rPr lang="en-US" altLang="ja-JP" b="0" i="1" smtClean="0">
                        <a:latin typeface="Cambria Math" panose="02040503050406030204" pitchFamily="18" charset="0"/>
                      </a:rPr>
                      <m:t>=9</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𝜌</m:t>
                        </m:r>
                      </m:e>
                      <m:sub>
                        <m:r>
                          <a:rPr lang="en-US" altLang="ja-JP" b="0" i="1" smtClean="0">
                            <a:latin typeface="Cambria Math" panose="02040503050406030204" pitchFamily="18" charset="0"/>
                          </a:rPr>
                          <m:t>0</m:t>
                        </m:r>
                      </m:sub>
                    </m:sSub>
                    <m:sSub>
                      <m:sSubPr>
                        <m:ctrlPr>
                          <a:rPr lang="en-US" altLang="ja-JP" i="1">
                            <a:latin typeface="Cambria Math" panose="02040503050406030204" pitchFamily="18" charset="0"/>
                          </a:rPr>
                        </m:ctrlPr>
                      </m:sSubPr>
                      <m:e>
                        <m:d>
                          <m:dPr>
                            <m:begChr m:val=""/>
                            <m:endChr m:val="|"/>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r>
                                  <a:rPr lang="en-US" altLang="ja-JP" i="1" smtClean="0">
                                    <a:latin typeface="Cambria Math" panose="02040503050406030204" pitchFamily="18" charset="0"/>
                                    <a:ea typeface="Cambria Math" panose="02040503050406030204" pitchFamily="18" charset="0"/>
                                  </a:rPr>
                                  <m:t>𝜕</m:t>
                                </m:r>
                                <m:sSub>
                                  <m:sSubPr>
                                    <m:ctrlPr>
                                      <a:rPr lang="en-US" altLang="ja-JP" i="1" smtClean="0">
                                        <a:latin typeface="Cambria Math" panose="02040503050406030204" pitchFamily="18" charset="0"/>
                                        <a:ea typeface="Cambria Math" panose="02040503050406030204" pitchFamily="18" charset="0"/>
                                      </a:rPr>
                                    </m:ctrlPr>
                                  </m:sSubPr>
                                  <m:e>
                                    <m:r>
                                      <a:rPr lang="en-US" altLang="ja-JP" i="1" smtClean="0">
                                        <a:latin typeface="Cambria Math" panose="02040503050406030204" pitchFamily="18" charset="0"/>
                                        <a:ea typeface="Cambria Math" panose="02040503050406030204" pitchFamily="18" charset="0"/>
                                      </a:rPr>
                                      <m:t>𝜇</m:t>
                                    </m:r>
                                  </m:e>
                                  <m:sub>
                                    <m:r>
                                      <a:rPr lang="en-US" altLang="ja-JP" b="0" i="1" smtClean="0">
                                        <a:latin typeface="Cambria Math" panose="02040503050406030204" pitchFamily="18" charset="0"/>
                                        <a:ea typeface="Cambria Math" panose="02040503050406030204" pitchFamily="18" charset="0"/>
                                      </a:rPr>
                                      <m:t>𝐵</m:t>
                                    </m:r>
                                  </m:sub>
                                </m:sSub>
                              </m:num>
                              <m:den>
                                <m:r>
                                  <a:rPr lang="en-US" altLang="ja-JP" i="1">
                                    <a:latin typeface="Cambria Math" panose="02040503050406030204" pitchFamily="18" charset="0"/>
                                    <a:ea typeface="Cambria Math" panose="02040503050406030204" pitchFamily="18" charset="0"/>
                                  </a:rPr>
                                  <m:t>𝜕</m:t>
                                </m:r>
                                <m:r>
                                  <a:rPr lang="en-US" altLang="ja-JP" i="1" smtClean="0">
                                    <a:latin typeface="Cambria Math" panose="02040503050406030204" pitchFamily="18" charset="0"/>
                                    <a:ea typeface="Cambria Math" panose="02040503050406030204" pitchFamily="18" charset="0"/>
                                  </a:rPr>
                                  <m:t>𝜌</m:t>
                                </m:r>
                              </m:den>
                            </m:f>
                          </m:e>
                        </m:d>
                      </m:e>
                      <m:sub>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𝜌</m:t>
                            </m:r>
                          </m:e>
                          <m:sub>
                            <m:r>
                              <a:rPr lang="en-US" altLang="ja-JP" i="1">
                                <a:latin typeface="Cambria Math" panose="02040503050406030204" pitchFamily="18" charset="0"/>
                              </a:rPr>
                              <m:t>0</m:t>
                            </m:r>
                          </m:sub>
                        </m:sSub>
                      </m:sub>
                    </m:sSub>
                    <m:r>
                      <a:rPr lang="en-US" altLang="ja-JP" i="1">
                        <a:latin typeface="Cambria Math" panose="02040503050406030204" pitchFamily="18" charset="0"/>
                      </a:rPr>
                      <m:t>=240</m:t>
                    </m:r>
                    <m:r>
                      <m:rPr>
                        <m:nor/>
                      </m:rPr>
                      <a:rPr lang="en-US" altLang="ja-JP">
                        <a:latin typeface="Cambria Math" panose="02040503050406030204" pitchFamily="18" charset="0"/>
                      </a:rPr>
                      <m:t>MeV</m:t>
                    </m:r>
                  </m:oMath>
                </a14:m>
                <a:endParaRPr kumimoji="1" lang="en-US" altLang="ja-JP" dirty="0"/>
              </a:p>
              <a:p>
                <a:r>
                  <a:rPr kumimoji="1" lang="en-US" altLang="ja-JP" dirty="0">
                    <a:solidFill>
                      <a:srgbClr val="FF0000"/>
                    </a:solidFill>
                  </a:rPr>
                  <a:t>Symmetry energy</a:t>
                </a:r>
                <a:r>
                  <a:rPr lang="en-US" altLang="ja-JP" dirty="0"/>
                  <a:t> </a:t>
                </a:r>
              </a:p>
              <a:p>
                <a:pPr lvl="1"/>
                <a:r>
                  <a:rPr lang="en-US" altLang="ja-JP" i="1" dirty="0" err="1"/>
                  <a:t>E</a:t>
                </a:r>
                <a:r>
                  <a:rPr lang="en-US" altLang="ja-JP" baseline="-25000" dirty="0" err="1"/>
                  <a:t>sym</a:t>
                </a:r>
                <a:r>
                  <a:rPr lang="en-US" altLang="ja-JP" dirty="0"/>
                  <a:t>(</a:t>
                </a:r>
                <a:r>
                  <a:rPr lang="en-US" altLang="ja-JP" dirty="0">
                    <a:latin typeface="Symbol" charset="2"/>
                    <a:cs typeface="Symbol" charset="2"/>
                  </a:rPr>
                  <a:t>r</a:t>
                </a:r>
                <a:r>
                  <a:rPr lang="en-US" altLang="ja-JP" baseline="-25000" dirty="0"/>
                  <a:t>0</a:t>
                </a:r>
                <a:r>
                  <a:rPr lang="en-US" altLang="ja-JP" dirty="0"/>
                  <a:t>) = 31 MeV</a:t>
                </a:r>
                <a:endParaRPr kumimoji="1"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980728"/>
                <a:ext cx="8229600" cy="5596731"/>
              </a:xfrm>
              <a:blipFill>
                <a:blip r:embed="rId3"/>
                <a:stretch>
                  <a:fillRect l="-1235" t="-1810" b="-1063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6" name="日付プレースホルダー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AF0C72-0EE1-814B-9184-19627006389E}"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10" name="フッター プレースホルダー 9"/>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362955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1520" y="3284984"/>
            <a:ext cx="8640960" cy="1484461"/>
          </a:xfrm>
        </p:spPr>
        <p:txBody>
          <a:bodyPr anchor="b">
            <a:normAutofit fontScale="90000"/>
          </a:bodyPr>
          <a:lstStyle/>
          <a:p>
            <a:pPr algn="l"/>
            <a:r>
              <a:rPr kumimoji="1" lang="en-US" altLang="ja-JP" dirty="0"/>
              <a:t>3. Effect of </a:t>
            </a:r>
            <a:r>
              <a:rPr lang="en-US" altLang="ja-JP" dirty="0">
                <a:latin typeface="Symbol" pitchFamily="2" charset="2"/>
              </a:rPr>
              <a:t>D</a:t>
            </a:r>
            <a:r>
              <a:rPr lang="en-US" altLang="ja-JP" dirty="0"/>
              <a:t>(1232) to the chiral symmetry breaking in a parity doublet model</a:t>
            </a:r>
            <a:endParaRPr kumimoji="1" lang="ja-JP" altLang="en-US" dirty="0"/>
          </a:p>
        </p:txBody>
      </p:sp>
      <p:sp>
        <p:nvSpPr>
          <p:cNvPr id="3" name="サブタイトル 2"/>
          <p:cNvSpPr>
            <a:spLocks noGrp="1"/>
          </p:cNvSpPr>
          <p:nvPr>
            <p:ph type="subTitle" idx="1"/>
          </p:nvPr>
        </p:nvSpPr>
        <p:spPr>
          <a:xfrm>
            <a:off x="467544" y="4869160"/>
            <a:ext cx="8208912" cy="1752600"/>
          </a:xfrm>
        </p:spPr>
        <p:txBody>
          <a:bodyPr>
            <a:normAutofit/>
          </a:bodyPr>
          <a:lstStyle/>
          <a:p>
            <a:pPr algn="l"/>
            <a:r>
              <a:rPr lang="en-US" altLang="ja-JP" sz="2000" dirty="0"/>
              <a:t>Y. Takeda, Y. Kim and M. Harada, Phys. Rev. C 97, no. 6, 065202 (2018).</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49969-E7FA-4260-85B4-528119638848}" type="slidenum">
              <a:rPr kumimoji="1" lang="en-US" altLang="ja-JP" sz="1200" b="0" i="0" u="none" strike="noStrike" kern="1200" cap="none" spc="0" normalizeH="0" baseline="0" noProof="0" smtClean="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en-US" altLang="ja-JP" sz="12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E417FF-E125-4C4E-A8EB-0A306B1988BD}"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t>2018/9/12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rPr>
              <a:t>NuSYM2018</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71397669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52600</TotalTime>
  <Words>6375</Words>
  <Application>Microsoft Macintosh PowerPoint</Application>
  <PresentationFormat>画面に合わせる (4:3)</PresentationFormat>
  <Paragraphs>489</Paragraphs>
  <Slides>29</Slides>
  <Notes>28</Notes>
  <HiddenSlides>0</HiddenSlides>
  <MMClips>0</MMClips>
  <ScaleCrop>false</ScaleCrop>
  <HeadingPairs>
    <vt:vector size="8" baseType="variant">
      <vt:variant>
        <vt:lpstr>使用されているフォント</vt:lpstr>
      </vt:variant>
      <vt:variant>
        <vt:i4>10</vt:i4>
      </vt:variant>
      <vt:variant>
        <vt:lpstr>テーマ</vt:lpstr>
      </vt:variant>
      <vt:variant>
        <vt:i4>13</vt:i4>
      </vt:variant>
      <vt:variant>
        <vt:lpstr>埋め込まれた OLE サーバー</vt:lpstr>
      </vt:variant>
      <vt:variant>
        <vt:i4>1</vt:i4>
      </vt:variant>
      <vt:variant>
        <vt:lpstr>スライド タイトル</vt:lpstr>
      </vt:variant>
      <vt:variant>
        <vt:i4>29</vt:i4>
      </vt:variant>
    </vt:vector>
  </HeadingPairs>
  <TitlesOfParts>
    <vt:vector size="53" baseType="lpstr">
      <vt:lpstr>ＭＳ Ｐゴシック</vt:lpstr>
      <vt:lpstr>ＭＳ Ｐ明朝</vt:lpstr>
      <vt:lpstr>ＭＳ ゴシック</vt:lpstr>
      <vt:lpstr>ＭＳ 明朝</vt:lpstr>
      <vt:lpstr>Arial</vt:lpstr>
      <vt:lpstr>Calibri</vt:lpstr>
      <vt:lpstr>Cambria Math</vt:lpstr>
      <vt:lpstr>Mangal</vt:lpstr>
      <vt:lpstr>Symbol</vt:lpstr>
      <vt:lpstr>Wingdings</vt:lpstr>
      <vt:lpstr>Office テーマ</vt:lpstr>
      <vt:lpstr>デザインの設定</vt:lpstr>
      <vt:lpstr>1_Office テーマ</vt:lpstr>
      <vt:lpstr>7_Office テーマ</vt:lpstr>
      <vt:lpstr>9_標準デザイン</vt:lpstr>
      <vt:lpstr>24_Office テーマ</vt:lpstr>
      <vt:lpstr>26_Office テーマ</vt:lpstr>
      <vt:lpstr>6_Office テーマ</vt:lpstr>
      <vt:lpstr>20_Office テーマ</vt:lpstr>
      <vt:lpstr>18_Office テーマ</vt:lpstr>
      <vt:lpstr>2_Office テーマ</vt:lpstr>
      <vt:lpstr>3_Office テーマ</vt:lpstr>
      <vt:lpstr>4_Office テーマ</vt:lpstr>
      <vt:lpstr>数式</vt:lpstr>
      <vt:lpstr>Study of phase structure of nuclear matter based on a parity doublet mode</vt:lpstr>
      <vt:lpstr>1. Introduction</vt:lpstr>
      <vt:lpstr>Spontaneous chiral symmetry breaking</vt:lpstr>
      <vt:lpstr>Phase diagram of Quark-Gluon system</vt:lpstr>
      <vt:lpstr>Outline</vt:lpstr>
      <vt:lpstr>2. Nuclear Matter constructed from a parity doublet model</vt:lpstr>
      <vt:lpstr>Parity Doublet Model</vt:lpstr>
      <vt:lpstr>Nuclear Matter from Parity Doublet Model</vt:lpstr>
      <vt:lpstr>3. Effect of D(1232) to the chiral symmetry breaking in a parity doublet model</vt:lpstr>
      <vt:lpstr>Chiral Partner Structure of Delta</vt:lpstr>
      <vt:lpstr>Phase structure &amp; Density </vt:lpstr>
      <vt:lpstr>Chiral Condensate</vt:lpstr>
      <vt:lpstr>Symmetry Energy</vt:lpstr>
      <vt:lpstr>4. Study of Dual Chiral Density Wave in a parity doublet model</vt:lpstr>
      <vt:lpstr>Dual Chiral Density Wave in NJL model</vt:lpstr>
      <vt:lpstr>DCDW in a Parity Doublet Model</vt:lpstr>
      <vt:lpstr>shifted DCDW (sDCDW)</vt:lpstr>
      <vt:lpstr>5. Summary</vt:lpstr>
      <vt:lpstr>PowerPoint プレゼンテーション</vt:lpstr>
      <vt:lpstr>PowerPoint プレゼンテーション</vt:lpstr>
      <vt:lpstr>Nuclear matter in parity doublet models</vt:lpstr>
      <vt:lpstr>Density Dependence of Mean fields</vt:lpstr>
      <vt:lpstr>Phase diagram</vt:lpstr>
      <vt:lpstr>Determination of the parameters at vacuum</vt:lpstr>
      <vt:lpstr>Effective masses vs. Chemical potential</vt:lpstr>
      <vt:lpstr>Pressure, Density, Phase structure</vt:lpstr>
      <vt:lpstr>Relation to chiral limit (mp=0)</vt:lpstr>
      <vt:lpstr>Pressure</vt:lpstr>
      <vt:lpstr>Effective masses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of exotic hadrons in effective models for chiral doubling of charmed mesons</dc:title>
  <dc:creator>Masayasu Harada</dc:creator>
  <cp:lastModifiedBy>原田正康</cp:lastModifiedBy>
  <cp:revision>993</cp:revision>
  <cp:lastPrinted>2018-09-11T22:41:53Z</cp:lastPrinted>
  <dcterms:created xsi:type="dcterms:W3CDTF">2012-06-16T16:07:20Z</dcterms:created>
  <dcterms:modified xsi:type="dcterms:W3CDTF">2018-09-11T23:41:09Z</dcterms:modified>
</cp:coreProperties>
</file>