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9" r:id="rId4"/>
    <p:sldId id="270" r:id="rId5"/>
    <p:sldId id="281" r:id="rId6"/>
    <p:sldId id="268" r:id="rId7"/>
    <p:sldId id="264" r:id="rId8"/>
    <p:sldId id="282" r:id="rId9"/>
    <p:sldId id="260" r:id="rId10"/>
    <p:sldId id="273" r:id="rId11"/>
    <p:sldId id="277" r:id="rId12"/>
    <p:sldId id="263" r:id="rId13"/>
    <p:sldId id="280" r:id="rId14"/>
    <p:sldId id="271" r:id="rId15"/>
    <p:sldId id="278"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4B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79" autoAdjust="0"/>
  </p:normalViewPr>
  <p:slideViewPr>
    <p:cSldViewPr snapToGrid="0">
      <p:cViewPr varScale="1">
        <p:scale>
          <a:sx n="68" d="100"/>
          <a:sy n="68" d="100"/>
        </p:scale>
        <p:origin x="1234" y="62"/>
      </p:cViewPr>
      <p:guideLst/>
    </p:cSldViewPr>
  </p:slideViewPr>
  <p:notesTextViewPr>
    <p:cViewPr>
      <p:scale>
        <a:sx n="1" d="1"/>
        <a:sy n="1" d="1"/>
      </p:scale>
      <p:origin x="0" y="0"/>
    </p:cViewPr>
  </p:notesTextViewPr>
  <p:notesViewPr>
    <p:cSldViewPr snapToGrid="0">
      <p:cViewPr varScale="1">
        <p:scale>
          <a:sx n="83" d="100"/>
          <a:sy n="83" d="100"/>
        </p:scale>
        <p:origin x="313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5389E-2B1D-449C-94EB-05FCADDE77B4}" type="datetimeFigureOut">
              <a:rPr lang="zh-CN" altLang="en-US" smtClean="0"/>
              <a:t>2018/9/11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E9675-4E58-46F6-BDDB-955DC2D49DB7}" type="slidenum">
              <a:rPr lang="zh-CN" altLang="en-US" smtClean="0"/>
              <a:t>‹#›</a:t>
            </a:fld>
            <a:endParaRPr lang="zh-CN" altLang="en-US"/>
          </a:p>
        </p:txBody>
      </p:sp>
    </p:spTree>
    <p:extLst>
      <p:ext uri="{BB962C8B-B14F-4D97-AF65-F5344CB8AC3E}">
        <p14:creationId xmlns:p14="http://schemas.microsoft.com/office/powerpoint/2010/main" val="1406950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In this talk, I would like to introduce some quality assurance method used in the spirit TPC data analysis.</a:t>
            </a:r>
            <a:endParaRPr lang="en-US" altLang="zh-CN" dirty="0" smtClean="0"/>
          </a:p>
          <a:p>
            <a:r>
              <a:rPr lang="en-US" altLang="zh-CN" dirty="0" smtClean="0"/>
              <a:t>1, The</a:t>
            </a:r>
            <a:r>
              <a:rPr lang="en-US" altLang="zh-CN" baseline="0" dirty="0" smtClean="0"/>
              <a:t> TPC has been used to detect the products of nuclear collision by measuring the high energetic charged particle track, especially in the high energy physics. It has been used successfully to find the quark gluon plasma, antimatter, </a:t>
            </a:r>
            <a:r>
              <a:rPr lang="en-US" altLang="zh-CN" baseline="0" dirty="0" err="1" smtClean="0"/>
              <a:t>higs</a:t>
            </a:r>
            <a:r>
              <a:rPr lang="en-US" altLang="zh-CN" baseline="0" dirty="0" smtClean="0"/>
              <a:t>, and lots of important phenomenon. But in the low and medium energy region, the TPC will have some other characters which does not exist, or not serious in the high energy collision. </a:t>
            </a:r>
          </a:p>
          <a:p>
            <a:r>
              <a:rPr lang="en-US" altLang="zh-CN" baseline="0" dirty="0" smtClean="0"/>
              <a:t>2, The principle of TPC has been introduced by the previous </a:t>
            </a:r>
            <a:r>
              <a:rPr lang="en-US" altLang="zh-CN" baseline="0" dirty="0" err="1" smtClean="0"/>
              <a:t>JunWoo’s</a:t>
            </a:r>
            <a:r>
              <a:rPr lang="en-US" altLang="zh-CN" baseline="0" dirty="0" smtClean="0"/>
              <a:t> talk, so I won’t repeat it. Now let’s look at some characters of the </a:t>
            </a:r>
            <a:r>
              <a:rPr lang="en-US" altLang="zh-CN" baseline="0" dirty="0" err="1" smtClean="0"/>
              <a:t>SpiRIT</a:t>
            </a:r>
            <a:r>
              <a:rPr lang="en-US" altLang="zh-CN" baseline="0" dirty="0" smtClean="0"/>
              <a:t> TPC </a:t>
            </a:r>
            <a:r>
              <a:rPr lang="zh-CN" altLang="en-US" baseline="0" dirty="0" smtClean="0"/>
              <a:t>（</a:t>
            </a:r>
            <a:r>
              <a:rPr lang="en-US" altLang="zh-CN" baseline="0" dirty="0" smtClean="0"/>
              <a:t>unique in intermediate energy heavy ion collisions.</a:t>
            </a:r>
            <a:r>
              <a:rPr lang="zh-CN" altLang="en-US" baseline="0" dirty="0" smtClean="0"/>
              <a:t>）</a:t>
            </a:r>
            <a:endParaRPr lang="en-US" altLang="zh-CN" dirty="0"/>
          </a:p>
        </p:txBody>
      </p:sp>
      <p:sp>
        <p:nvSpPr>
          <p:cNvPr id="4" name="Slide Number Placeholder 3"/>
          <p:cNvSpPr>
            <a:spLocks noGrp="1"/>
          </p:cNvSpPr>
          <p:nvPr>
            <p:ph type="sldNum" sz="quarter" idx="10"/>
          </p:nvPr>
        </p:nvSpPr>
        <p:spPr/>
        <p:txBody>
          <a:bodyPr/>
          <a:lstStyle/>
          <a:p>
            <a:fld id="{387E9675-4E58-46F6-BDDB-955DC2D49DB7}" type="slidenum">
              <a:rPr lang="zh-CN" altLang="en-US" smtClean="0"/>
              <a:t>1</a:t>
            </a:fld>
            <a:endParaRPr lang="zh-CN" altLang="en-US"/>
          </a:p>
        </p:txBody>
      </p:sp>
    </p:spTree>
    <p:extLst>
      <p:ext uri="{BB962C8B-B14F-4D97-AF65-F5344CB8AC3E}">
        <p14:creationId xmlns:p14="http://schemas.microsoft.com/office/powerpoint/2010/main" val="1585155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mentioned above is mainly for diagnosing the single track that we can find, from the </a:t>
            </a:r>
            <a:r>
              <a:rPr lang="en-US" baseline="0" dirty="0" err="1" smtClean="0"/>
              <a:t>dE</a:t>
            </a:r>
            <a:r>
              <a:rPr lang="en-US" baseline="0" dirty="0" smtClean="0"/>
              <a:t>/</a:t>
            </a:r>
            <a:r>
              <a:rPr lang="en-US" baseline="0" dirty="0" err="1" smtClean="0"/>
              <a:t>dX</a:t>
            </a:r>
            <a:r>
              <a:rPr lang="en-US" baseline="0" dirty="0" smtClean="0"/>
              <a:t>, cluster number, to the momentum resolution. So the next question, how many tracks we lost. It is the so called efficiency of track reconstruction.</a:t>
            </a:r>
            <a:endParaRPr lang="en-US" dirty="0"/>
          </a:p>
        </p:txBody>
      </p:sp>
      <p:sp>
        <p:nvSpPr>
          <p:cNvPr id="4" name="Slide Number Placeholder 3"/>
          <p:cNvSpPr>
            <a:spLocks noGrp="1"/>
          </p:cNvSpPr>
          <p:nvPr>
            <p:ph type="sldNum" sz="quarter" idx="10"/>
          </p:nvPr>
        </p:nvSpPr>
        <p:spPr/>
        <p:txBody>
          <a:bodyPr/>
          <a:lstStyle/>
          <a:p>
            <a:fld id="{387E9675-4E58-46F6-BDDB-955DC2D49DB7}" type="slidenum">
              <a:rPr lang="zh-CN" altLang="en-US" smtClean="0"/>
              <a:t>10</a:t>
            </a:fld>
            <a:endParaRPr lang="zh-CN" altLang="en-US"/>
          </a:p>
        </p:txBody>
      </p:sp>
    </p:spTree>
    <p:extLst>
      <p:ext uri="{BB962C8B-B14F-4D97-AF65-F5344CB8AC3E}">
        <p14:creationId xmlns:p14="http://schemas.microsoft.com/office/powerpoint/2010/main" val="330168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quantify</a:t>
            </a:r>
            <a:r>
              <a:rPr lang="en-US" baseline="0" dirty="0" smtClean="0"/>
              <a:t> the efficiency, we need a systematic and quantitative method, embedding method. </a:t>
            </a:r>
          </a:p>
          <a:p>
            <a:r>
              <a:rPr lang="en-US" baseline="0" dirty="0" smtClean="0"/>
              <a:t>From the momentum resolution study, we know we already can analyze the Geant4 tracks like the experimental tracks. So here also can embed a geant4 track into the real event. And with this method, we can study the effect of overlapping and shadowing. This graph is an event display, and this graph is the same event, but embed a 1GeV/c proton.</a:t>
            </a:r>
          </a:p>
          <a:p>
            <a:r>
              <a:rPr lang="en-US" baseline="0" dirty="0" smtClean="0"/>
              <a:t>Now, this method is in progress.</a:t>
            </a:r>
          </a:p>
        </p:txBody>
      </p:sp>
      <p:sp>
        <p:nvSpPr>
          <p:cNvPr id="4" name="Slide Number Placeholder 3"/>
          <p:cNvSpPr>
            <a:spLocks noGrp="1"/>
          </p:cNvSpPr>
          <p:nvPr>
            <p:ph type="sldNum" sz="quarter" idx="10"/>
          </p:nvPr>
        </p:nvSpPr>
        <p:spPr/>
        <p:txBody>
          <a:bodyPr/>
          <a:lstStyle/>
          <a:p>
            <a:fld id="{387E9675-4E58-46F6-BDDB-955DC2D49DB7}" type="slidenum">
              <a:rPr lang="zh-CN" altLang="en-US" smtClean="0"/>
              <a:t>11</a:t>
            </a:fld>
            <a:endParaRPr lang="zh-CN" altLang="en-US"/>
          </a:p>
        </p:txBody>
      </p:sp>
    </p:spTree>
    <p:extLst>
      <p:ext uri="{BB962C8B-B14F-4D97-AF65-F5344CB8AC3E}">
        <p14:creationId xmlns:p14="http://schemas.microsoft.com/office/powerpoint/2010/main" val="3385729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7E9675-4E58-46F6-BDDB-955DC2D49DB7}" type="slidenum">
              <a:rPr lang="zh-CN" altLang="en-US" smtClean="0"/>
              <a:t>12</a:t>
            </a:fld>
            <a:endParaRPr lang="zh-CN" altLang="en-US"/>
          </a:p>
        </p:txBody>
      </p:sp>
    </p:spTree>
    <p:extLst>
      <p:ext uri="{BB962C8B-B14F-4D97-AF65-F5344CB8AC3E}">
        <p14:creationId xmlns:p14="http://schemas.microsoft.com/office/powerpoint/2010/main" val="1774701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dirty="0" smtClean="0">
              <a:ea typeface="ヒラギノ角ゴ Pro W3"/>
              <a:cs typeface="ヒラギノ角ゴ Pro W3"/>
            </a:endParaRPr>
          </a:p>
        </p:txBody>
      </p:sp>
    </p:spTree>
    <p:extLst>
      <p:ext uri="{BB962C8B-B14F-4D97-AF65-F5344CB8AC3E}">
        <p14:creationId xmlns:p14="http://schemas.microsoft.com/office/powerpoint/2010/main" val="40913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
            </a:r>
            <a:r>
              <a:rPr lang="en-US" altLang="zh-CN" dirty="0" smtClean="0"/>
              <a:t>ow </a:t>
            </a:r>
            <a:endParaRPr lang="en-US" dirty="0" smtClean="0"/>
          </a:p>
          <a:p>
            <a:endParaRPr lang="en-US" dirty="0" smtClean="0"/>
          </a:p>
          <a:p>
            <a:endParaRPr lang="en-US" dirty="0" smtClean="0"/>
          </a:p>
          <a:p>
            <a:r>
              <a:rPr lang="en-US" dirty="0" smtClean="0"/>
              <a:t>For the efficiency estimation, the first thing we can do is a </a:t>
            </a:r>
            <a:r>
              <a:rPr lang="en-US" sz="1200" b="0" dirty="0" smtClean="0"/>
              <a:t>qualitative estimate:</a:t>
            </a:r>
            <a:r>
              <a:rPr lang="en-US" baseline="0" dirty="0" smtClean="0"/>
              <a:t> event display. </a:t>
            </a:r>
          </a:p>
          <a:p>
            <a:r>
              <a:rPr lang="en-US" baseline="0" dirty="0" smtClean="0"/>
              <a:t>1, This is the hits distribution of all the hits that we found, we can see the continued curved tracks. This is the unused hits distribution. By comparison, we can estimate the track reconstruction efficiency. </a:t>
            </a:r>
          </a:p>
          <a:p>
            <a:r>
              <a:rPr lang="en-US" baseline="0" dirty="0" smtClean="0"/>
              <a:t>2, Now, by the eyes, we check about several hundred events, almost all the unused hits looks like this. From this comparison, we can get the first qualitative conclusion: the efficiency of track finding is very high, can be up to 90%-95%. ( With the different cut, this value will change. But only from the track finding view, the efficiency is relatively high. )</a:t>
            </a:r>
            <a:endParaRPr lang="en-US" dirty="0"/>
          </a:p>
        </p:txBody>
      </p:sp>
      <p:sp>
        <p:nvSpPr>
          <p:cNvPr id="4" name="Slide Number Placeholder 3"/>
          <p:cNvSpPr>
            <a:spLocks noGrp="1"/>
          </p:cNvSpPr>
          <p:nvPr>
            <p:ph type="sldNum" sz="quarter" idx="10"/>
          </p:nvPr>
        </p:nvSpPr>
        <p:spPr/>
        <p:txBody>
          <a:bodyPr/>
          <a:lstStyle/>
          <a:p>
            <a:fld id="{387E9675-4E58-46F6-BDDB-955DC2D49DB7}" type="slidenum">
              <a:rPr lang="zh-CN" altLang="en-US" smtClean="0"/>
              <a:t>14</a:t>
            </a:fld>
            <a:endParaRPr lang="zh-CN" altLang="en-US"/>
          </a:p>
        </p:txBody>
      </p:sp>
    </p:spTree>
    <p:extLst>
      <p:ext uri="{BB962C8B-B14F-4D97-AF65-F5344CB8AC3E}">
        <p14:creationId xmlns:p14="http://schemas.microsoft.com/office/powerpoint/2010/main" val="1110644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diagnose</a:t>
            </a:r>
            <a:r>
              <a:rPr lang="en-US" baseline="0" dirty="0" smtClean="0"/>
              <a:t> our track reconstruction algorithm first, we use the Geant4 tracks as the input, and by the digitization procedure, like the experiment data, take the Geant4 tracks as the input, and with the same method to analyze the Geant4 tracks. Here we can compare the reconstructed momentum, we also can calculate the momentum resolution. This is a 500MeV/c proton, emitted along the horizontal plane, the red point line is the theoretical formula estimation, and the black point line is the Geant4 reconstructed resolution. We can see it has a very good match. It also means our reconstruction algorithm has a good agreement with the previous tracker studies. And this is the protons, emitted along the Y-Z plane. it also has a very good agreement with the formula.</a:t>
            </a:r>
            <a:endParaRPr lang="en-US" dirty="0"/>
          </a:p>
        </p:txBody>
      </p:sp>
      <p:sp>
        <p:nvSpPr>
          <p:cNvPr id="4" name="Slide Number Placeholder 3"/>
          <p:cNvSpPr>
            <a:spLocks noGrp="1"/>
          </p:cNvSpPr>
          <p:nvPr>
            <p:ph type="sldNum" sz="quarter" idx="10"/>
          </p:nvPr>
        </p:nvSpPr>
        <p:spPr/>
        <p:txBody>
          <a:bodyPr/>
          <a:lstStyle/>
          <a:p>
            <a:fld id="{387E9675-4E58-46F6-BDDB-955DC2D49DB7}" type="slidenum">
              <a:rPr lang="zh-CN" altLang="en-US" smtClean="0"/>
              <a:t>15</a:t>
            </a:fld>
            <a:endParaRPr lang="zh-CN" altLang="en-US"/>
          </a:p>
        </p:txBody>
      </p:sp>
    </p:spTree>
    <p:extLst>
      <p:ext uri="{BB962C8B-B14F-4D97-AF65-F5344CB8AC3E}">
        <p14:creationId xmlns:p14="http://schemas.microsoft.com/office/powerpoint/2010/main" val="2166018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this NIM paper, we know that the error of momentum comes from the multi-scattering and position measurement. With this formula, we know the error, coming from the scattering is related to the track length and the speed; the error coming from the position measurement, is related to the position resolution, the track length, the cluster number and the momentum value. So for the </a:t>
            </a:r>
            <a:r>
              <a:rPr lang="en-US" baseline="0" dirty="0" err="1" smtClean="0"/>
              <a:t>sTPC</a:t>
            </a:r>
            <a:r>
              <a:rPr lang="en-US" baseline="0" dirty="0" smtClean="0"/>
              <a:t>, the momentum resolution will change with the track length, the cluster number, the momentum value. </a:t>
            </a:r>
          </a:p>
          <a:p>
            <a:r>
              <a:rPr lang="en-US" dirty="0" smtClean="0"/>
              <a:t>Consider these</a:t>
            </a:r>
            <a:r>
              <a:rPr lang="en-US" baseline="0" dirty="0" smtClean="0"/>
              <a:t> two factor, for the different momentum pion, the momentum resolution is related to the track length. we can find for the large momentum, the resolution turns to be better as the track length increase, but for the small momentum, the resolution turn to be better as the track length increase, but also will turn to be worse for the multi-scattering.</a:t>
            </a:r>
          </a:p>
          <a:p>
            <a:r>
              <a:rPr lang="en-US" dirty="0" smtClean="0"/>
              <a:t>This is the theoretical</a:t>
            </a:r>
            <a:r>
              <a:rPr lang="en-US" baseline="0" dirty="0" smtClean="0"/>
              <a:t> calculation results, how about our track reconstruction algorithm?</a:t>
            </a:r>
            <a:endParaRPr lang="en-US" dirty="0"/>
          </a:p>
        </p:txBody>
      </p:sp>
      <p:sp>
        <p:nvSpPr>
          <p:cNvPr id="4" name="Slide Number Placeholder 3"/>
          <p:cNvSpPr>
            <a:spLocks noGrp="1"/>
          </p:cNvSpPr>
          <p:nvPr>
            <p:ph type="sldNum" sz="quarter" idx="10"/>
          </p:nvPr>
        </p:nvSpPr>
        <p:spPr/>
        <p:txBody>
          <a:bodyPr/>
          <a:lstStyle/>
          <a:p>
            <a:fld id="{387E9675-4E58-46F6-BDDB-955DC2D49DB7}" type="slidenum">
              <a:rPr lang="zh-CN" altLang="en-US" smtClean="0"/>
              <a:t>16</a:t>
            </a:fld>
            <a:endParaRPr lang="zh-CN" altLang="en-US"/>
          </a:p>
        </p:txBody>
      </p:sp>
    </p:spTree>
    <p:extLst>
      <p:ext uri="{BB962C8B-B14F-4D97-AF65-F5344CB8AC3E}">
        <p14:creationId xmlns:p14="http://schemas.microsoft.com/office/powerpoint/2010/main" val="250999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1, fix target experiment =&gt;</a:t>
            </a:r>
            <a:r>
              <a:rPr lang="en-US" altLang="zh-CN" baseline="0" dirty="0" smtClean="0"/>
              <a:t> forward focused high density tracks near the target (almost all the tracks, about 30-60 tracks come from one point, there are must be a serous overlapping near the target region) </a:t>
            </a:r>
          </a:p>
          <a:p>
            <a:r>
              <a:rPr lang="en-US" altLang="zh-CN" baseline="0" dirty="0" smtClean="0"/>
              <a:t>2, Large dynamic range: from pion to Li, and the saturated effect of electronics will also cause the shadowing problem.</a:t>
            </a:r>
          </a:p>
          <a:p>
            <a:r>
              <a:rPr lang="en-US" altLang="zh-CN" baseline="0" dirty="0" smtClean="0"/>
              <a:t>3, large amount of experiment data: 1event = 12096 channels * 270 samples. </a:t>
            </a:r>
            <a:endParaRPr lang="en-US" altLang="zh-CN" dirty="0" smtClean="0"/>
          </a:p>
        </p:txBody>
      </p:sp>
      <p:sp>
        <p:nvSpPr>
          <p:cNvPr id="4" name="Slide Number Placeholder 3"/>
          <p:cNvSpPr>
            <a:spLocks noGrp="1"/>
          </p:cNvSpPr>
          <p:nvPr>
            <p:ph type="sldNum" sz="quarter" idx="10"/>
          </p:nvPr>
        </p:nvSpPr>
        <p:spPr/>
        <p:txBody>
          <a:bodyPr/>
          <a:lstStyle/>
          <a:p>
            <a:fld id="{387E9675-4E58-46F6-BDDB-955DC2D49DB7}" type="slidenum">
              <a:rPr lang="zh-CN" altLang="en-US" smtClean="0"/>
              <a:t>2</a:t>
            </a:fld>
            <a:endParaRPr lang="zh-CN" altLang="en-US"/>
          </a:p>
        </p:txBody>
      </p:sp>
    </p:spTree>
    <p:extLst>
      <p:ext uri="{BB962C8B-B14F-4D97-AF65-F5344CB8AC3E}">
        <p14:creationId xmlns:p14="http://schemas.microsoft.com/office/powerpoint/2010/main" val="205020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This is the best PID that we have obtained. The PID clearly separates the </a:t>
            </a:r>
            <a:r>
              <a:rPr lang="en-US" altLang="zh-CN" baseline="0" dirty="0" err="1" smtClean="0"/>
              <a:t>pions</a:t>
            </a:r>
            <a:r>
              <a:rPr lang="en-US" altLang="zh-CN" baseline="0" dirty="0" smtClean="0"/>
              <a:t> and particles up to Li. </a:t>
            </a:r>
          </a:p>
          <a:p>
            <a:r>
              <a:rPr lang="en-US" altLang="zh-CN" baseline="0" dirty="0" smtClean="0"/>
              <a:t>Now, there are two questions: how do we know the tracks that we reconstruct are right, and if they are right, what is the efficiency of track reconstruction. </a:t>
            </a:r>
          </a:p>
          <a:p>
            <a:r>
              <a:rPr lang="en-US" altLang="zh-CN" baseline="0" dirty="0" smtClean="0"/>
              <a:t>For this purpose, we compare the results with the well defined or well known quantities. By studying the differences, we can find the problems, and that is the QA process of data analysis.  </a:t>
            </a:r>
            <a:endParaRPr lang="en-US" altLang="zh-CN" dirty="0"/>
          </a:p>
        </p:txBody>
      </p:sp>
      <p:sp>
        <p:nvSpPr>
          <p:cNvPr id="4" name="Slide Number Placeholder 3"/>
          <p:cNvSpPr>
            <a:spLocks noGrp="1"/>
          </p:cNvSpPr>
          <p:nvPr>
            <p:ph type="sldNum" sz="quarter" idx="10"/>
          </p:nvPr>
        </p:nvSpPr>
        <p:spPr/>
        <p:txBody>
          <a:bodyPr/>
          <a:lstStyle/>
          <a:p>
            <a:fld id="{387E9675-4E58-46F6-BDDB-955DC2D49DB7}" type="slidenum">
              <a:rPr lang="zh-CN" altLang="en-US" smtClean="0"/>
              <a:t>3</a:t>
            </a:fld>
            <a:endParaRPr lang="zh-CN" altLang="en-US"/>
          </a:p>
        </p:txBody>
      </p:sp>
    </p:spTree>
    <p:extLst>
      <p:ext uri="{BB962C8B-B14F-4D97-AF65-F5344CB8AC3E}">
        <p14:creationId xmlns:p14="http://schemas.microsoft.com/office/powerpoint/2010/main" val="340953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 first thing that we need to check:</a:t>
            </a:r>
            <a:r>
              <a:rPr lang="en-US" altLang="zh-CN" baseline="0" dirty="0" smtClean="0"/>
              <a:t> does the relation of </a:t>
            </a:r>
            <a:r>
              <a:rPr lang="en-US" altLang="zh-CN" baseline="0" dirty="0" err="1" smtClean="0"/>
              <a:t>dE</a:t>
            </a:r>
            <a:r>
              <a:rPr lang="en-US" altLang="zh-CN" baseline="0" dirty="0" smtClean="0"/>
              <a:t>/</a:t>
            </a:r>
            <a:r>
              <a:rPr lang="en-US" altLang="zh-CN" baseline="0" dirty="0" err="1" smtClean="0"/>
              <a:t>dX</a:t>
            </a:r>
            <a:r>
              <a:rPr lang="en-US" altLang="zh-CN" baseline="0" dirty="0" smtClean="0"/>
              <a:t> and the momentum in the PID is correct? </a:t>
            </a:r>
          </a:p>
          <a:p>
            <a:r>
              <a:rPr lang="en-US" altLang="zh-CN" baseline="0" dirty="0" smtClean="0"/>
              <a:t>Because the ionization of the charged particle in the working gas is just a EM process, so the most general and precise way is compare with the Geant4’s simulation results. So the first QA tools is the Geant4.</a:t>
            </a:r>
          </a:p>
          <a:p>
            <a:r>
              <a:rPr lang="en-US" altLang="zh-CN" baseline="0" dirty="0" smtClean="0"/>
              <a:t>With the newest Geant4 version, and the FTFP_BERT physics list, and the same method to calculate the </a:t>
            </a:r>
            <a:r>
              <a:rPr lang="en-US" altLang="zh-CN" baseline="0" dirty="0" err="1" smtClean="0"/>
              <a:t>dE</a:t>
            </a:r>
            <a:r>
              <a:rPr lang="en-US" altLang="zh-CN" baseline="0" dirty="0" smtClean="0"/>
              <a:t>/</a:t>
            </a:r>
            <a:r>
              <a:rPr lang="en-US" altLang="zh-CN" baseline="0" dirty="0" err="1" smtClean="0"/>
              <a:t>dX</a:t>
            </a:r>
            <a:r>
              <a:rPr lang="en-US" altLang="zh-CN" baseline="0" dirty="0" smtClean="0"/>
              <a:t>, and a linear calibration function, we get a very nice qualitative match. </a:t>
            </a:r>
          </a:p>
        </p:txBody>
      </p:sp>
      <p:sp>
        <p:nvSpPr>
          <p:cNvPr id="4" name="Slide Number Placeholder 3"/>
          <p:cNvSpPr>
            <a:spLocks noGrp="1"/>
          </p:cNvSpPr>
          <p:nvPr>
            <p:ph type="sldNum" sz="quarter" idx="10"/>
          </p:nvPr>
        </p:nvSpPr>
        <p:spPr/>
        <p:txBody>
          <a:bodyPr/>
          <a:lstStyle/>
          <a:p>
            <a:fld id="{387E9675-4E58-46F6-BDDB-955DC2D49DB7}" type="slidenum">
              <a:rPr lang="zh-CN" altLang="en-US" smtClean="0"/>
              <a:t>4</a:t>
            </a:fld>
            <a:endParaRPr lang="zh-CN" altLang="en-US"/>
          </a:p>
        </p:txBody>
      </p:sp>
    </p:spTree>
    <p:extLst>
      <p:ext uri="{BB962C8B-B14F-4D97-AF65-F5344CB8AC3E}">
        <p14:creationId xmlns:p14="http://schemas.microsoft.com/office/powerpoint/2010/main" val="85600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second checking is the Measured</a:t>
            </a:r>
            <a:r>
              <a:rPr lang="en-US" altLang="zh-CN" baseline="0" dirty="0" smtClean="0"/>
              <a:t> point number. This is the read out pad plane, and when a charged particle get through the TPC, it will induces signals on several readout pad of each layer. So if we define a virtual central plane on the center of each layer. Then with the center-of-gravity method, we can get a measured point on each layer. We also can call this measured point hits cluster. By fitting this hit clusters, we can get the radius of the track, and continually get the momentum. So the question is does this momentum will really produce so many hit clusters. </a:t>
            </a:r>
            <a:endParaRPr lang="en-US" altLang="zh-CN" dirty="0" smtClean="0"/>
          </a:p>
          <a:p>
            <a:r>
              <a:rPr lang="en-US" altLang="zh-CN" baseline="0" dirty="0" smtClean="0"/>
              <a:t>With another words, without any effects of overlapping and shadowing from other tracks, how many clusters will be produced by this momentum? By comparing this theoretical value with the measured value, we can QA the track finding, also can estimate the effects of overlapping and shadowing. But we know the </a:t>
            </a:r>
            <a:r>
              <a:rPr lang="en-US" altLang="zh-CN" baseline="0" dirty="0" err="1" smtClean="0"/>
              <a:t>sTPC</a:t>
            </a:r>
            <a:r>
              <a:rPr lang="en-US" altLang="zh-CN" baseline="0" dirty="0" smtClean="0"/>
              <a:t> is a cubic, the magnetic field is along the y direction, the target also not in the center, it cause: different momentum will have different clusters, so the left question is how we can get the cluster number for the whole momentum space?</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387E9675-4E58-46F6-BDDB-955DC2D49DB7}" type="slidenum">
              <a:rPr lang="zh-CN" altLang="en-US" smtClean="0"/>
              <a:t>5</a:t>
            </a:fld>
            <a:endParaRPr lang="zh-CN" altLang="en-US"/>
          </a:p>
        </p:txBody>
      </p:sp>
    </p:spTree>
    <p:extLst>
      <p:ext uri="{BB962C8B-B14F-4D97-AF65-F5344CB8AC3E}">
        <p14:creationId xmlns:p14="http://schemas.microsoft.com/office/powerpoint/2010/main" val="3243271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a:t>
            </a:r>
            <a:r>
              <a:rPr lang="en-US" baseline="0" dirty="0" smtClean="0"/>
              <a:t> database, the first thing is comparing the measured cluster number with the Geant4. We can see a very clearly correlation. Most of tracks can find more than 70% clusters. If we make a cut on this correlation graph, we can find the background of the PID becomes less. But we still can find some bad tracks in the PID graph, especially in the region between the pion and the proton. We start another kinds of QA, event display of background.</a:t>
            </a:r>
            <a:endParaRPr lang="en-US" dirty="0"/>
          </a:p>
        </p:txBody>
      </p:sp>
      <p:sp>
        <p:nvSpPr>
          <p:cNvPr id="4" name="Slide Number Placeholder 3"/>
          <p:cNvSpPr>
            <a:spLocks noGrp="1"/>
          </p:cNvSpPr>
          <p:nvPr>
            <p:ph type="sldNum" sz="quarter" idx="10"/>
          </p:nvPr>
        </p:nvSpPr>
        <p:spPr/>
        <p:txBody>
          <a:bodyPr/>
          <a:lstStyle/>
          <a:p>
            <a:fld id="{387E9675-4E58-46F6-BDDB-955DC2D49DB7}" type="slidenum">
              <a:rPr lang="zh-CN" altLang="en-US" smtClean="0"/>
              <a:t>6</a:t>
            </a:fld>
            <a:endParaRPr lang="zh-CN" altLang="en-US"/>
          </a:p>
        </p:txBody>
      </p:sp>
    </p:spTree>
    <p:extLst>
      <p:ext uri="{BB962C8B-B14F-4D97-AF65-F5344CB8AC3E}">
        <p14:creationId xmlns:p14="http://schemas.microsoft.com/office/powerpoint/2010/main" val="3138779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t>
            </a:r>
            <a:r>
              <a:rPr lang="en-US" baseline="0" dirty="0" smtClean="0"/>
              <a:t>aking a cut on the interesting region of PID graph, and find the common characters. Analyze the characters, and find the reasons. For example, these are three tracks between the pion and the proton. we can see these tracks has a common characters: at the very begin region, the track is thinner than the outside. But we know, a track should be a continued curve. So by 3D event display, we find this is caused by the shadowing effect. Of course, when we figure out the problem, we perform a “Pad responding function” checking in the track reconstruction, and this step help us remove more background.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But we know, </a:t>
            </a:r>
            <a:r>
              <a:rPr lang="en-US" altLang="zh-CN" dirty="0" smtClean="0"/>
              <a:t>because of the limits of TPC geometry</a:t>
            </a:r>
            <a:r>
              <a:rPr lang="en-US" baseline="0" dirty="0" smtClean="0"/>
              <a:t>, some momentum will has a short track, and a worse theoretical resolution. </a:t>
            </a:r>
            <a:endParaRPr lang="en-US" dirty="0" smtClean="0"/>
          </a:p>
        </p:txBody>
      </p:sp>
      <p:sp>
        <p:nvSpPr>
          <p:cNvPr id="4" name="灯片编号占位符 3"/>
          <p:cNvSpPr>
            <a:spLocks noGrp="1"/>
          </p:cNvSpPr>
          <p:nvPr>
            <p:ph type="sldNum" sz="quarter" idx="10"/>
          </p:nvPr>
        </p:nvSpPr>
        <p:spPr/>
        <p:txBody>
          <a:bodyPr/>
          <a:lstStyle/>
          <a:p>
            <a:fld id="{387E9675-4E58-46F6-BDDB-955DC2D49DB7}" type="slidenum">
              <a:rPr lang="zh-CN" altLang="en-US" smtClean="0"/>
              <a:t>7</a:t>
            </a:fld>
            <a:endParaRPr lang="zh-CN" altLang="en-US"/>
          </a:p>
        </p:txBody>
      </p:sp>
    </p:spTree>
    <p:extLst>
      <p:ext uri="{BB962C8B-B14F-4D97-AF65-F5344CB8AC3E}">
        <p14:creationId xmlns:p14="http://schemas.microsoft.com/office/powerpoint/2010/main" val="234490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momentum</a:t>
            </a:r>
            <a:r>
              <a:rPr lang="en-US" baseline="0" dirty="0" smtClean="0"/>
              <a:t> resolution has be well studied by the high energy physics people. From this NIM paper, we know the Momentum resolution is related to the track length, cluster number and the momentum itself. For the </a:t>
            </a:r>
            <a:r>
              <a:rPr lang="en-US" baseline="0" dirty="0" err="1" smtClean="0"/>
              <a:t>SpiRIT</a:t>
            </a:r>
            <a:r>
              <a:rPr lang="en-US" baseline="0" dirty="0" smtClean="0"/>
              <a:t> </a:t>
            </a:r>
            <a:r>
              <a:rPr lang="en-US" baseline="0" dirty="0" err="1" smtClean="0"/>
              <a:t>tpc</a:t>
            </a:r>
            <a:r>
              <a:rPr lang="en-US" baseline="0" dirty="0" smtClean="0"/>
              <a:t>, the track is measured continually, the track length is related to the cluster number, so the momentum resolution is mainly determined by the track length and the momentum itself. Here is a example for .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7E9675-4E58-46F6-BDDB-955DC2D49DB7}" type="slidenum">
              <a:rPr lang="zh-CN" altLang="en-US" smtClean="0"/>
              <a:t>8</a:t>
            </a:fld>
            <a:endParaRPr lang="zh-CN" altLang="en-US"/>
          </a:p>
        </p:txBody>
      </p:sp>
    </p:spTree>
    <p:extLst>
      <p:ext uri="{BB962C8B-B14F-4D97-AF65-F5344CB8AC3E}">
        <p14:creationId xmlns:p14="http://schemas.microsoft.com/office/powerpoint/2010/main" val="1068852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Except</a:t>
            </a:r>
            <a:r>
              <a:rPr lang="en-US" baseline="0" dirty="0" smtClean="0"/>
              <a:t> the </a:t>
            </a:r>
            <a:r>
              <a:rPr lang="en-US" sz="1200" b="1" dirty="0" smtClean="0"/>
              <a:t>event display</a:t>
            </a:r>
            <a:r>
              <a:rPr lang="en-US" sz="1200" b="0" baseline="0" dirty="0" smtClean="0"/>
              <a:t>, in the medium energetic HIC, we has another good probe to estimate the difference of positive and negative charged particles: e+/e-. </a:t>
            </a:r>
          </a:p>
          <a:p>
            <a:r>
              <a:rPr lang="en-US" sz="1200" b="0" baseline="0" dirty="0" smtClean="0"/>
              <a:t>The high energetic e+/e- come from pi0 decay, so the yield of e+ and e- must be same exactly.  So the ratio of e-/e+ can reflect the efficiency of different charged particle, especially in the low momentum region. </a:t>
            </a:r>
          </a:p>
          <a:p>
            <a:r>
              <a:rPr lang="en-US" sz="1200" b="0" baseline="0" dirty="0" smtClean="0"/>
              <a:t>By study the events, which has e+</a:t>
            </a:r>
            <a:r>
              <a:rPr lang="en-US" altLang="zh-CN" sz="1200" b="0" baseline="0" dirty="0" smtClean="0"/>
              <a:t>/e-, but lose another one, we can study the different efficiency reason and also can estimate the efficiency of different charged particle, especially for the low momentum particles.</a:t>
            </a:r>
            <a:endParaRPr lang="en-US" sz="1200" b="0" baseline="0" dirty="0" smtClean="0"/>
          </a:p>
        </p:txBody>
      </p:sp>
      <p:sp>
        <p:nvSpPr>
          <p:cNvPr id="4" name="Slide Number Placeholder 3"/>
          <p:cNvSpPr>
            <a:spLocks noGrp="1"/>
          </p:cNvSpPr>
          <p:nvPr>
            <p:ph type="sldNum" sz="quarter" idx="10"/>
          </p:nvPr>
        </p:nvSpPr>
        <p:spPr/>
        <p:txBody>
          <a:bodyPr/>
          <a:lstStyle/>
          <a:p>
            <a:fld id="{387E9675-4E58-46F6-BDDB-955DC2D49DB7}" type="slidenum">
              <a:rPr lang="zh-CN" altLang="en-US" smtClean="0"/>
              <a:t>9</a:t>
            </a:fld>
            <a:endParaRPr lang="zh-CN" altLang="en-US"/>
          </a:p>
        </p:txBody>
      </p:sp>
    </p:spTree>
    <p:extLst>
      <p:ext uri="{BB962C8B-B14F-4D97-AF65-F5344CB8AC3E}">
        <p14:creationId xmlns:p14="http://schemas.microsoft.com/office/powerpoint/2010/main" val="266621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56E5C4-755D-4583-A7D4-39377EFE7B43}"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C3CDE-8091-4411-ADDD-F5DF881B4D14}" type="slidenum">
              <a:rPr lang="en-US" smtClean="0"/>
              <a:t>‹#›</a:t>
            </a:fld>
            <a:endParaRPr lang="en-US"/>
          </a:p>
        </p:txBody>
      </p:sp>
    </p:spTree>
    <p:extLst>
      <p:ext uri="{BB962C8B-B14F-4D97-AF65-F5344CB8AC3E}">
        <p14:creationId xmlns:p14="http://schemas.microsoft.com/office/powerpoint/2010/main" val="3321195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6E5C4-755D-4583-A7D4-39377EFE7B43}"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C3CDE-8091-4411-ADDD-F5DF881B4D14}" type="slidenum">
              <a:rPr lang="en-US" smtClean="0"/>
              <a:t>‹#›</a:t>
            </a:fld>
            <a:endParaRPr lang="en-US"/>
          </a:p>
        </p:txBody>
      </p:sp>
    </p:spTree>
    <p:extLst>
      <p:ext uri="{BB962C8B-B14F-4D97-AF65-F5344CB8AC3E}">
        <p14:creationId xmlns:p14="http://schemas.microsoft.com/office/powerpoint/2010/main" val="386478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6E5C4-755D-4583-A7D4-39377EFE7B43}"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C3CDE-8091-4411-ADDD-F5DF881B4D14}" type="slidenum">
              <a:rPr lang="en-US" smtClean="0"/>
              <a:t>‹#›</a:t>
            </a:fld>
            <a:endParaRPr lang="en-US"/>
          </a:p>
        </p:txBody>
      </p:sp>
    </p:spTree>
    <p:extLst>
      <p:ext uri="{BB962C8B-B14F-4D97-AF65-F5344CB8AC3E}">
        <p14:creationId xmlns:p14="http://schemas.microsoft.com/office/powerpoint/2010/main" val="410930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12192000" cy="1003102"/>
          </a:xfrm>
          <a:prstGeom prst="rect">
            <a:avLst/>
          </a:prstGeom>
          <a:noFill/>
          <a:ln w="9525">
            <a:noFill/>
            <a:miter lim="800000"/>
            <a:headEnd/>
            <a:tailEnd/>
          </a:ln>
        </p:spPr>
      </p:pic>
      <p:sp>
        <p:nvSpPr>
          <p:cNvPr id="6" name="Text Box 5"/>
          <p:cNvSpPr txBox="1">
            <a:spLocks noChangeArrowheads="1"/>
          </p:cNvSpPr>
          <p:nvPr/>
        </p:nvSpPr>
        <p:spPr bwMode="auto">
          <a:xfrm>
            <a:off x="893037" y="1320108"/>
            <a:ext cx="10486572"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sz="1800"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5487207" y="3009306"/>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sz="1800"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101600" y="1067100"/>
            <a:ext cx="11987896" cy="5027414"/>
          </a:xfrm>
        </p:spPr>
        <p:txBody>
          <a:bodyPr/>
          <a:lstStyle>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101600" y="285756"/>
            <a:ext cx="11988800" cy="48577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228816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6E5C4-755D-4583-A7D4-39377EFE7B43}"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C3CDE-8091-4411-ADDD-F5DF881B4D14}" type="slidenum">
              <a:rPr lang="en-US" smtClean="0"/>
              <a:t>‹#›</a:t>
            </a:fld>
            <a:endParaRPr lang="en-US"/>
          </a:p>
        </p:txBody>
      </p:sp>
    </p:spTree>
    <p:extLst>
      <p:ext uri="{BB962C8B-B14F-4D97-AF65-F5344CB8AC3E}">
        <p14:creationId xmlns:p14="http://schemas.microsoft.com/office/powerpoint/2010/main" val="409927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56E5C4-755D-4583-A7D4-39377EFE7B43}"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C3CDE-8091-4411-ADDD-F5DF881B4D14}" type="slidenum">
              <a:rPr lang="en-US" smtClean="0"/>
              <a:t>‹#›</a:t>
            </a:fld>
            <a:endParaRPr lang="en-US"/>
          </a:p>
        </p:txBody>
      </p:sp>
    </p:spTree>
    <p:extLst>
      <p:ext uri="{BB962C8B-B14F-4D97-AF65-F5344CB8AC3E}">
        <p14:creationId xmlns:p14="http://schemas.microsoft.com/office/powerpoint/2010/main" val="243844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56E5C4-755D-4583-A7D4-39377EFE7B43}"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C3CDE-8091-4411-ADDD-F5DF881B4D14}" type="slidenum">
              <a:rPr lang="en-US" smtClean="0"/>
              <a:t>‹#›</a:t>
            </a:fld>
            <a:endParaRPr lang="en-US"/>
          </a:p>
        </p:txBody>
      </p:sp>
    </p:spTree>
    <p:extLst>
      <p:ext uri="{BB962C8B-B14F-4D97-AF65-F5344CB8AC3E}">
        <p14:creationId xmlns:p14="http://schemas.microsoft.com/office/powerpoint/2010/main" val="281491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56E5C4-755D-4583-A7D4-39377EFE7B43}" type="datetimeFigureOut">
              <a:rPr lang="en-US" smtClean="0"/>
              <a:t>9/11/2018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C3CDE-8091-4411-ADDD-F5DF881B4D14}" type="slidenum">
              <a:rPr lang="en-US" smtClean="0"/>
              <a:t>‹#›</a:t>
            </a:fld>
            <a:endParaRPr lang="en-US"/>
          </a:p>
        </p:txBody>
      </p:sp>
    </p:spTree>
    <p:extLst>
      <p:ext uri="{BB962C8B-B14F-4D97-AF65-F5344CB8AC3E}">
        <p14:creationId xmlns:p14="http://schemas.microsoft.com/office/powerpoint/2010/main" val="103265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56E5C4-755D-4583-A7D4-39377EFE7B43}" type="datetimeFigureOut">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C3CDE-8091-4411-ADDD-F5DF881B4D14}" type="slidenum">
              <a:rPr lang="en-US" smtClean="0"/>
              <a:t>‹#›</a:t>
            </a:fld>
            <a:endParaRPr lang="en-US"/>
          </a:p>
        </p:txBody>
      </p:sp>
    </p:spTree>
    <p:extLst>
      <p:ext uri="{BB962C8B-B14F-4D97-AF65-F5344CB8AC3E}">
        <p14:creationId xmlns:p14="http://schemas.microsoft.com/office/powerpoint/2010/main" val="279046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6E5C4-755D-4583-A7D4-39377EFE7B43}" type="datetimeFigureOut">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C3CDE-8091-4411-ADDD-F5DF881B4D14}" type="slidenum">
              <a:rPr lang="en-US" smtClean="0"/>
              <a:t>‹#›</a:t>
            </a:fld>
            <a:endParaRPr lang="en-US"/>
          </a:p>
        </p:txBody>
      </p:sp>
    </p:spTree>
    <p:extLst>
      <p:ext uri="{BB962C8B-B14F-4D97-AF65-F5344CB8AC3E}">
        <p14:creationId xmlns:p14="http://schemas.microsoft.com/office/powerpoint/2010/main" val="288119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6E5C4-755D-4583-A7D4-39377EFE7B43}"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C3CDE-8091-4411-ADDD-F5DF881B4D14}" type="slidenum">
              <a:rPr lang="en-US" smtClean="0"/>
              <a:t>‹#›</a:t>
            </a:fld>
            <a:endParaRPr lang="en-US"/>
          </a:p>
        </p:txBody>
      </p:sp>
    </p:spTree>
    <p:extLst>
      <p:ext uri="{BB962C8B-B14F-4D97-AF65-F5344CB8AC3E}">
        <p14:creationId xmlns:p14="http://schemas.microsoft.com/office/powerpoint/2010/main" val="231767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6E5C4-755D-4583-A7D4-39377EFE7B43}"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C3CDE-8091-4411-ADDD-F5DF881B4D14}" type="slidenum">
              <a:rPr lang="en-US" smtClean="0"/>
              <a:t>‹#›</a:t>
            </a:fld>
            <a:endParaRPr lang="en-US"/>
          </a:p>
        </p:txBody>
      </p:sp>
    </p:spTree>
    <p:extLst>
      <p:ext uri="{BB962C8B-B14F-4D97-AF65-F5344CB8AC3E}">
        <p14:creationId xmlns:p14="http://schemas.microsoft.com/office/powerpoint/2010/main" val="338085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6E5C4-755D-4583-A7D4-39377EFE7B43}" type="datetimeFigureOut">
              <a:rPr lang="en-US" smtClean="0"/>
              <a:t>9/11/2018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C3CDE-8091-4411-ADDD-F5DF881B4D14}" type="slidenum">
              <a:rPr lang="en-US" smtClean="0"/>
              <a:t>‹#›</a:t>
            </a:fld>
            <a:endParaRPr lang="en-US"/>
          </a:p>
        </p:txBody>
      </p:sp>
    </p:spTree>
    <p:extLst>
      <p:ext uri="{BB962C8B-B14F-4D97-AF65-F5344CB8AC3E}">
        <p14:creationId xmlns:p14="http://schemas.microsoft.com/office/powerpoint/2010/main" val="405819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26.png"/><Relationship Id="rId7" Type="http://schemas.openxmlformats.org/officeDocument/2006/relationships/image" Target="../media/image30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image" Target="../media/image26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07574" y="5705932"/>
            <a:ext cx="1057985" cy="1057985"/>
          </a:xfrm>
          <a:prstGeom prst="rect">
            <a:avLst/>
          </a:prstGeom>
        </p:spPr>
      </p:pic>
      <p:sp>
        <p:nvSpPr>
          <p:cNvPr id="4" name="Rectangle 3"/>
          <p:cNvSpPr/>
          <p:nvPr/>
        </p:nvSpPr>
        <p:spPr>
          <a:xfrm>
            <a:off x="482079" y="185353"/>
            <a:ext cx="9981435" cy="954107"/>
          </a:xfrm>
          <a:prstGeom prst="rect">
            <a:avLst/>
          </a:prstGeom>
        </p:spPr>
        <p:txBody>
          <a:bodyPr wrap="square">
            <a:spAutoFit/>
          </a:bodyPr>
          <a:lstStyle/>
          <a:p>
            <a:r>
              <a:rPr lang="en-US" sz="2800" b="1" dirty="0" smtClean="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Some Quality Assurance for TPC Data Analysis in Medium Energy Heavy Ion Collisions</a:t>
            </a:r>
            <a:endParaRPr lang="en-US" sz="2800" b="1" dirty="0">
              <a:solidFill>
                <a:schemeClr val="accent6">
                  <a:lumMod val="50000"/>
                </a:schemeClr>
              </a:solidFill>
            </a:endParaRPr>
          </a:p>
        </p:txBody>
      </p:sp>
      <p:sp>
        <p:nvSpPr>
          <p:cNvPr id="5" name="TextBox 4"/>
          <p:cNvSpPr txBox="1"/>
          <p:nvPr/>
        </p:nvSpPr>
        <p:spPr>
          <a:xfrm>
            <a:off x="877077" y="1418253"/>
            <a:ext cx="4037430" cy="3370153"/>
          </a:xfrm>
          <a:prstGeom prst="rect">
            <a:avLst/>
          </a:prstGeom>
          <a:noFill/>
        </p:spPr>
        <p:txBody>
          <a:bodyPr wrap="square" rtlCol="0">
            <a:spAutoFit/>
          </a:bodyPr>
          <a:lstStyle/>
          <a:p>
            <a:pPr>
              <a:lnSpc>
                <a:spcPct val="150000"/>
              </a:lnSpc>
            </a:pPr>
            <a:r>
              <a:rPr lang="en-US" sz="2800" b="1" dirty="0" smtClean="0">
                <a:solidFill>
                  <a:srgbClr val="7030A0"/>
                </a:solidFill>
              </a:rPr>
              <a:t>Outline:</a:t>
            </a:r>
          </a:p>
          <a:p>
            <a:pPr marL="285750" indent="-285750">
              <a:lnSpc>
                <a:spcPct val="150000"/>
              </a:lnSpc>
              <a:buFont typeface="Arial" panose="020B0604020202020204" pitchFamily="34" charset="0"/>
              <a:buChar char="•"/>
            </a:pPr>
            <a:r>
              <a:rPr lang="en-US" sz="2400" b="1" dirty="0" smtClean="0"/>
              <a:t>Brief introduction</a:t>
            </a:r>
          </a:p>
          <a:p>
            <a:pPr marL="285750" indent="-285750">
              <a:lnSpc>
                <a:spcPct val="150000"/>
              </a:lnSpc>
              <a:buFont typeface="Arial" panose="020B0604020202020204" pitchFamily="34" charset="0"/>
              <a:buChar char="•"/>
            </a:pPr>
            <a:r>
              <a:rPr lang="en-US" sz="2400" b="1" dirty="0" smtClean="0"/>
              <a:t>QAs: </a:t>
            </a:r>
            <a:r>
              <a:rPr lang="en-US" b="1" dirty="0" smtClean="0"/>
              <a:t>Geant4, theoretical formula, event display.</a:t>
            </a:r>
            <a:endParaRPr lang="en-US" sz="2400" b="1" dirty="0" smtClean="0"/>
          </a:p>
          <a:p>
            <a:pPr marL="285750" indent="-285750">
              <a:lnSpc>
                <a:spcPct val="150000"/>
              </a:lnSpc>
              <a:buFont typeface="Arial" panose="020B0604020202020204" pitchFamily="34" charset="0"/>
              <a:buChar char="•"/>
            </a:pPr>
            <a:r>
              <a:rPr lang="en-US" sz="2400" b="1" dirty="0" smtClean="0"/>
              <a:t>Efficiency </a:t>
            </a:r>
            <a:r>
              <a:rPr lang="en-US" altLang="zh-CN" sz="2400" b="1" dirty="0" smtClean="0"/>
              <a:t>estimation</a:t>
            </a:r>
            <a:endParaRPr lang="en-US" sz="2400" b="1" dirty="0" smtClean="0"/>
          </a:p>
          <a:p>
            <a:pPr marL="285750" indent="-285750">
              <a:lnSpc>
                <a:spcPct val="150000"/>
              </a:lnSpc>
              <a:buFont typeface="Arial" panose="020B0604020202020204" pitchFamily="34" charset="0"/>
              <a:buChar char="•"/>
            </a:pPr>
            <a:r>
              <a:rPr lang="en-US" sz="2400" b="1" dirty="0" smtClean="0"/>
              <a:t>Summary</a:t>
            </a:r>
            <a:endParaRPr lang="en-US" sz="2400" b="1" dirty="0"/>
          </a:p>
        </p:txBody>
      </p:sp>
      <p:sp>
        <p:nvSpPr>
          <p:cNvPr id="6" name="TextBox 5"/>
          <p:cNvSpPr txBox="1"/>
          <p:nvPr/>
        </p:nvSpPr>
        <p:spPr>
          <a:xfrm>
            <a:off x="7827383" y="5911758"/>
            <a:ext cx="3606074" cy="646331"/>
          </a:xfrm>
          <a:prstGeom prst="rect">
            <a:avLst/>
          </a:prstGeom>
          <a:noFill/>
        </p:spPr>
        <p:txBody>
          <a:bodyPr wrap="square" rtlCol="0">
            <a:spAutoFit/>
          </a:bodyPr>
          <a:lstStyle/>
          <a:p>
            <a:r>
              <a:rPr lang="en-US" b="1" i="1" dirty="0" smtClean="0">
                <a:solidFill>
                  <a:srgbClr val="7030A0"/>
                </a:solidFill>
              </a:rPr>
              <a:t>Rensheng Wang</a:t>
            </a:r>
          </a:p>
          <a:p>
            <a:r>
              <a:rPr lang="en-US" b="1" i="1" dirty="0" smtClean="0">
                <a:solidFill>
                  <a:srgbClr val="7030A0"/>
                </a:solidFill>
              </a:rPr>
              <a:t>Soochow University, Suzhou, China</a:t>
            </a:r>
          </a:p>
        </p:txBody>
      </p:sp>
      <p:pic>
        <p:nvPicPr>
          <p:cNvPr id="7" name="내용 개체 틀 7"/>
          <p:cNvPicPr>
            <a:picLocks noChangeAspect="1"/>
          </p:cNvPicPr>
          <p:nvPr/>
        </p:nvPicPr>
        <p:blipFill>
          <a:blip r:embed="rId4"/>
          <a:stretch>
            <a:fillRect/>
          </a:stretch>
        </p:blipFill>
        <p:spPr bwMode="auto">
          <a:xfrm>
            <a:off x="5007813" y="1139460"/>
            <a:ext cx="6600698" cy="4293658"/>
          </a:xfrm>
          <a:prstGeom prst="rect">
            <a:avLst/>
          </a:prstGeom>
          <a:noFill/>
          <a:ln w="9525">
            <a:noFill/>
            <a:miter lim="800000"/>
            <a:headEnd/>
            <a:tailEnd/>
          </a:ln>
        </p:spPr>
      </p:pic>
      <p:pic>
        <p:nvPicPr>
          <p:cNvPr id="10" name="Picture 4" descr="ppt_bkg1.png"/>
          <p:cNvPicPr>
            <a:picLocks noChangeAspect="1"/>
          </p:cNvPicPr>
          <p:nvPr/>
        </p:nvPicPr>
        <p:blipFill rotWithShape="1">
          <a:blip r:embed="rId5" cstate="print"/>
          <a:srcRect l="14391" t="85098" r="15351"/>
          <a:stretch/>
        </p:blipFill>
        <p:spPr bwMode="auto">
          <a:xfrm>
            <a:off x="366575" y="5979280"/>
            <a:ext cx="4395761" cy="710278"/>
          </a:xfrm>
          <a:prstGeom prst="rect">
            <a:avLst/>
          </a:prstGeom>
          <a:noFill/>
          <a:ln w="9525">
            <a:noFill/>
            <a:miter lim="800000"/>
            <a:headEnd/>
            <a:tailEnd/>
          </a:ln>
        </p:spPr>
      </p:pic>
      <p:pic>
        <p:nvPicPr>
          <p:cNvPr id="11" name="Picture 2" descr="Image result for Mext">
            <a:extLst>
              <a:ext uri="{FF2B5EF4-FFF2-40B4-BE49-F238E27FC236}">
                <a16:creationId xmlns:a16="http://schemas.microsoft.com/office/drawing/2014/main" id="{92BFFFBA-C1AC-47BB-B2BC-31A0E31CF7D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96531" y="5443687"/>
            <a:ext cx="1885750" cy="141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6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67427" y="1640688"/>
            <a:ext cx="4865378" cy="646331"/>
          </a:xfrm>
          <a:prstGeom prst="rect">
            <a:avLst/>
          </a:prstGeom>
          <a:noFill/>
        </p:spPr>
        <p:txBody>
          <a:bodyPr wrap="square" rtlCol="0">
            <a:spAutoFit/>
          </a:bodyPr>
          <a:lstStyle/>
          <a:p>
            <a:r>
              <a:rPr lang="en-US" altLang="zh-CN" sz="3600" b="1" dirty="0" smtClean="0"/>
              <a:t>Diagnose of</a:t>
            </a:r>
            <a:r>
              <a:rPr lang="en-US" altLang="zh-CN" sz="3600" b="1" dirty="0" smtClean="0">
                <a:solidFill>
                  <a:srgbClr val="FF0000"/>
                </a:solidFill>
              </a:rPr>
              <a:t> </a:t>
            </a:r>
            <a:r>
              <a:rPr lang="en-US" altLang="zh-CN" sz="3600" b="1" dirty="0" smtClean="0"/>
              <a:t>single track.</a:t>
            </a:r>
            <a:endParaRPr lang="zh-CN" altLang="en-US" sz="3600" b="1" dirty="0"/>
          </a:p>
        </p:txBody>
      </p:sp>
      <p:sp>
        <p:nvSpPr>
          <p:cNvPr id="3" name="文本框 3"/>
          <p:cNvSpPr txBox="1"/>
          <p:nvPr/>
        </p:nvSpPr>
        <p:spPr>
          <a:xfrm>
            <a:off x="3240044" y="3965921"/>
            <a:ext cx="5320145" cy="1200329"/>
          </a:xfrm>
          <a:prstGeom prst="rect">
            <a:avLst/>
          </a:prstGeom>
          <a:noFill/>
        </p:spPr>
        <p:txBody>
          <a:bodyPr wrap="square" rtlCol="0">
            <a:spAutoFit/>
          </a:bodyPr>
          <a:lstStyle/>
          <a:p>
            <a:pPr algn="ctr"/>
            <a:r>
              <a:rPr lang="en-US" altLang="zh-CN" sz="3600" b="1" dirty="0" smtClean="0"/>
              <a:t>Efficiency of track reconstruction.</a:t>
            </a:r>
            <a:endParaRPr lang="zh-CN" altLang="en-US" sz="3600" b="1" dirty="0"/>
          </a:p>
        </p:txBody>
      </p:sp>
      <p:sp>
        <p:nvSpPr>
          <p:cNvPr id="2" name="Down Arrow 1"/>
          <p:cNvSpPr/>
          <p:nvPr/>
        </p:nvSpPr>
        <p:spPr>
          <a:xfrm>
            <a:off x="5633039" y="2664743"/>
            <a:ext cx="534154" cy="92345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784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04918" y="2280358"/>
            <a:ext cx="2326369" cy="4199466"/>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2"/>
          <p:cNvSpPr/>
          <p:nvPr/>
        </p:nvSpPr>
        <p:spPr>
          <a:xfrm>
            <a:off x="347134" y="-58430"/>
            <a:ext cx="9908866" cy="837473"/>
          </a:xfrm>
          <a:prstGeom prst="rect">
            <a:avLst/>
          </a:prstGeom>
        </p:spPr>
        <p:txBody>
          <a:bodyPr wrap="none">
            <a:spAutoFit/>
          </a:bodyPr>
          <a:lstStyle/>
          <a:p>
            <a:pPr>
              <a:lnSpc>
                <a:spcPct val="150000"/>
              </a:lnSpc>
            </a:pPr>
            <a:r>
              <a:rPr lang="en-US" sz="3600" b="1" dirty="0" smtClean="0">
                <a:solidFill>
                  <a:schemeClr val="accent6">
                    <a:lumMod val="50000"/>
                  </a:schemeClr>
                </a:solidFill>
              </a:rPr>
              <a:t>Efficiency from Embedding procedure – in progress</a:t>
            </a:r>
            <a:endParaRPr lang="en-US" sz="3600" b="1" dirty="0">
              <a:solidFill>
                <a:schemeClr val="accent6">
                  <a:lumMod val="50000"/>
                </a:schemeClr>
              </a:solidFill>
            </a:endParaRPr>
          </a:p>
        </p:txBody>
      </p:sp>
      <p:grpSp>
        <p:nvGrpSpPr>
          <p:cNvPr id="15" name="Group 14"/>
          <p:cNvGrpSpPr/>
          <p:nvPr/>
        </p:nvGrpSpPr>
        <p:grpSpPr>
          <a:xfrm>
            <a:off x="5417808" y="2466121"/>
            <a:ext cx="2170177" cy="3825406"/>
            <a:chOff x="444126" y="1536123"/>
            <a:chExt cx="2170177" cy="3825406"/>
          </a:xfrm>
        </p:grpSpPr>
        <p:sp>
          <p:nvSpPr>
            <p:cNvPr id="16" name="TextBox 15"/>
            <p:cNvSpPr txBox="1"/>
            <p:nvPr/>
          </p:nvSpPr>
          <p:spPr>
            <a:xfrm>
              <a:off x="671804" y="1536123"/>
              <a:ext cx="1698172" cy="523220"/>
            </a:xfrm>
            <a:prstGeom prst="rect">
              <a:avLst/>
            </a:prstGeom>
            <a:noFill/>
            <a:ln>
              <a:solidFill>
                <a:schemeClr val="tx1"/>
              </a:solidFill>
            </a:ln>
          </p:spPr>
          <p:txBody>
            <a:bodyPr wrap="square" rtlCol="0" anchor="ctr" anchorCtr="0">
              <a:spAutoFit/>
            </a:bodyPr>
            <a:lstStyle/>
            <a:p>
              <a:pPr algn="ctr"/>
              <a:r>
                <a:rPr lang="en-US" sz="2800" b="1" dirty="0" smtClean="0">
                  <a:solidFill>
                    <a:schemeClr val="accent6">
                      <a:lumMod val="50000"/>
                    </a:schemeClr>
                  </a:solidFill>
                </a:rPr>
                <a:t>PSA</a:t>
              </a:r>
              <a:endParaRPr lang="en-US" sz="2800" b="1" dirty="0">
                <a:solidFill>
                  <a:schemeClr val="accent6">
                    <a:lumMod val="50000"/>
                  </a:schemeClr>
                </a:solidFill>
              </a:endParaRPr>
            </a:p>
          </p:txBody>
        </p:sp>
        <p:sp>
          <p:nvSpPr>
            <p:cNvPr id="17" name="TextBox 16"/>
            <p:cNvSpPr txBox="1"/>
            <p:nvPr/>
          </p:nvSpPr>
          <p:spPr>
            <a:xfrm>
              <a:off x="671804" y="2421409"/>
              <a:ext cx="1698172" cy="954107"/>
            </a:xfrm>
            <a:prstGeom prst="rect">
              <a:avLst/>
            </a:prstGeom>
            <a:noFill/>
            <a:ln>
              <a:solidFill>
                <a:schemeClr val="tx1"/>
              </a:solidFill>
            </a:ln>
          </p:spPr>
          <p:txBody>
            <a:bodyPr wrap="square" rtlCol="0" anchor="ctr" anchorCtr="0">
              <a:spAutoFit/>
            </a:bodyPr>
            <a:lstStyle/>
            <a:p>
              <a:pPr algn="ctr"/>
              <a:r>
                <a:rPr lang="en-US" sz="2800" b="1" dirty="0" smtClean="0">
                  <a:solidFill>
                    <a:schemeClr val="accent6">
                      <a:lumMod val="50000"/>
                    </a:schemeClr>
                  </a:solidFill>
                </a:rPr>
                <a:t>T</a:t>
              </a:r>
              <a:r>
                <a:rPr lang="en-US" altLang="zh-CN" sz="2800" b="1" dirty="0" smtClean="0">
                  <a:solidFill>
                    <a:schemeClr val="accent6">
                      <a:lumMod val="50000"/>
                    </a:schemeClr>
                  </a:solidFill>
                </a:rPr>
                <a:t>rack finding</a:t>
              </a:r>
              <a:endParaRPr lang="en-US" sz="2800" b="1" dirty="0">
                <a:solidFill>
                  <a:schemeClr val="accent6">
                    <a:lumMod val="50000"/>
                  </a:schemeClr>
                </a:solidFill>
              </a:endParaRPr>
            </a:p>
          </p:txBody>
        </p:sp>
        <p:cxnSp>
          <p:nvCxnSpPr>
            <p:cNvPr id="18" name="Straight Arrow Connector 17"/>
            <p:cNvCxnSpPr>
              <a:stCxn id="16" idx="2"/>
              <a:endCxn id="17" idx="0"/>
            </p:cNvCxnSpPr>
            <p:nvPr/>
          </p:nvCxnSpPr>
          <p:spPr>
            <a:xfrm>
              <a:off x="1520890" y="2059343"/>
              <a:ext cx="0" cy="3620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44126" y="3737580"/>
              <a:ext cx="2170177" cy="523220"/>
            </a:xfrm>
            <a:prstGeom prst="rect">
              <a:avLst/>
            </a:prstGeom>
            <a:noFill/>
            <a:ln>
              <a:solidFill>
                <a:schemeClr val="tx1"/>
              </a:solidFill>
            </a:ln>
          </p:spPr>
          <p:txBody>
            <a:bodyPr wrap="square" rtlCol="0" anchor="ctr" anchorCtr="0">
              <a:spAutoFit/>
            </a:bodyPr>
            <a:lstStyle/>
            <a:p>
              <a:pPr algn="ctr"/>
              <a:r>
                <a:rPr lang="en-US" sz="2800" b="1" dirty="0" smtClean="0">
                  <a:solidFill>
                    <a:schemeClr val="accent6">
                      <a:lumMod val="50000"/>
                    </a:schemeClr>
                  </a:solidFill>
                </a:rPr>
                <a:t>Clustering</a:t>
              </a:r>
              <a:endParaRPr lang="en-US" sz="2800" b="1" dirty="0">
                <a:solidFill>
                  <a:schemeClr val="accent6">
                    <a:lumMod val="50000"/>
                  </a:schemeClr>
                </a:solidFill>
              </a:endParaRPr>
            </a:p>
          </p:txBody>
        </p:sp>
        <p:cxnSp>
          <p:nvCxnSpPr>
            <p:cNvPr id="20" name="Straight Arrow Connector 19"/>
            <p:cNvCxnSpPr>
              <a:stCxn id="17" idx="2"/>
              <a:endCxn id="19" idx="0"/>
            </p:cNvCxnSpPr>
            <p:nvPr/>
          </p:nvCxnSpPr>
          <p:spPr>
            <a:xfrm>
              <a:off x="1520890" y="3375516"/>
              <a:ext cx="8325" cy="362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44126" y="4838309"/>
              <a:ext cx="2170177" cy="523220"/>
            </a:xfrm>
            <a:prstGeom prst="rect">
              <a:avLst/>
            </a:prstGeom>
            <a:noFill/>
            <a:ln>
              <a:solidFill>
                <a:schemeClr val="tx1"/>
              </a:solidFill>
            </a:ln>
          </p:spPr>
          <p:txBody>
            <a:bodyPr wrap="square" rtlCol="0" anchor="ctr" anchorCtr="0">
              <a:spAutoFit/>
            </a:bodyPr>
            <a:lstStyle/>
            <a:p>
              <a:pPr algn="ctr"/>
              <a:r>
                <a:rPr lang="en-US" sz="2800" b="1" dirty="0" smtClean="0">
                  <a:solidFill>
                    <a:schemeClr val="accent6">
                      <a:lumMod val="50000"/>
                    </a:schemeClr>
                  </a:solidFill>
                </a:rPr>
                <a:t>Track Fitting</a:t>
              </a:r>
              <a:endParaRPr lang="en-US" sz="2800" b="1" dirty="0">
                <a:solidFill>
                  <a:schemeClr val="accent6">
                    <a:lumMod val="50000"/>
                  </a:schemeClr>
                </a:solidFill>
              </a:endParaRPr>
            </a:p>
          </p:txBody>
        </p:sp>
        <p:cxnSp>
          <p:nvCxnSpPr>
            <p:cNvPr id="22" name="Straight Arrow Connector 21"/>
            <p:cNvCxnSpPr>
              <a:stCxn id="19" idx="2"/>
              <a:endCxn id="21" idx="0"/>
            </p:cNvCxnSpPr>
            <p:nvPr/>
          </p:nvCxnSpPr>
          <p:spPr>
            <a:xfrm>
              <a:off x="1529215" y="4260800"/>
              <a:ext cx="0" cy="577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040962" y="1570571"/>
            <a:ext cx="1969706" cy="461665"/>
          </a:xfrm>
          <a:prstGeom prst="rect">
            <a:avLst/>
          </a:prstGeom>
          <a:noFill/>
          <a:ln>
            <a:solidFill>
              <a:schemeClr val="tx1"/>
            </a:solidFill>
          </a:ln>
        </p:spPr>
        <p:txBody>
          <a:bodyPr wrap="none" rtlCol="0">
            <a:spAutoFit/>
          </a:bodyPr>
          <a:lstStyle/>
          <a:p>
            <a:r>
              <a:rPr lang="en-US" sz="2400" b="1" dirty="0" smtClean="0">
                <a:solidFill>
                  <a:srgbClr val="7030A0"/>
                </a:solidFill>
              </a:rPr>
              <a:t>Geant4 Tracks</a:t>
            </a:r>
            <a:endParaRPr lang="en-US" sz="2400" b="1" dirty="0">
              <a:solidFill>
                <a:srgbClr val="7030A0"/>
              </a:solidFill>
            </a:endParaRPr>
          </a:p>
        </p:txBody>
      </p:sp>
      <p:sp>
        <p:nvSpPr>
          <p:cNvPr id="24" name="TextBox 23"/>
          <p:cNvSpPr txBox="1"/>
          <p:nvPr/>
        </p:nvSpPr>
        <p:spPr>
          <a:xfrm>
            <a:off x="5780593" y="786785"/>
            <a:ext cx="1420439" cy="954107"/>
          </a:xfrm>
          <a:prstGeom prst="rect">
            <a:avLst/>
          </a:prstGeom>
          <a:noFill/>
          <a:ln>
            <a:solidFill>
              <a:schemeClr val="tx1"/>
            </a:solidFill>
          </a:ln>
        </p:spPr>
        <p:txBody>
          <a:bodyPr wrap="square" rtlCol="0">
            <a:spAutoFit/>
          </a:bodyPr>
          <a:lstStyle/>
          <a:p>
            <a:r>
              <a:rPr lang="en-US" sz="2800" b="1" dirty="0" smtClean="0">
                <a:solidFill>
                  <a:srgbClr val="FF0000"/>
                </a:solidFill>
              </a:rPr>
              <a:t>Exp. Events</a:t>
            </a:r>
          </a:p>
        </p:txBody>
      </p:sp>
      <p:cxnSp>
        <p:nvCxnSpPr>
          <p:cNvPr id="25" name="Straight Arrow Connector 24"/>
          <p:cNvCxnSpPr>
            <a:stCxn id="24" idx="2"/>
            <a:endCxn id="16" idx="0"/>
          </p:cNvCxnSpPr>
          <p:nvPr/>
        </p:nvCxnSpPr>
        <p:spPr>
          <a:xfrm>
            <a:off x="6490813" y="1740892"/>
            <a:ext cx="3759" cy="7252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3" idx="2"/>
            <a:endCxn id="27" idx="0"/>
          </p:cNvCxnSpPr>
          <p:nvPr/>
        </p:nvCxnSpPr>
        <p:spPr>
          <a:xfrm>
            <a:off x="2025815" y="2032236"/>
            <a:ext cx="0" cy="6439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83519" y="2676187"/>
            <a:ext cx="2484591" cy="461665"/>
          </a:xfrm>
          <a:prstGeom prst="rect">
            <a:avLst/>
          </a:prstGeom>
          <a:noFill/>
          <a:ln>
            <a:solidFill>
              <a:schemeClr val="tx1"/>
            </a:solidFill>
          </a:ln>
        </p:spPr>
        <p:txBody>
          <a:bodyPr wrap="none" rtlCol="0">
            <a:spAutoFit/>
          </a:bodyPr>
          <a:lstStyle/>
          <a:p>
            <a:r>
              <a:rPr lang="en-US" sz="2400" b="1" dirty="0" smtClean="0">
                <a:solidFill>
                  <a:srgbClr val="7030A0"/>
                </a:solidFill>
              </a:rPr>
              <a:t>Energy deposition</a:t>
            </a:r>
            <a:endParaRPr lang="en-US" sz="2400" b="1" dirty="0">
              <a:solidFill>
                <a:srgbClr val="7030A0"/>
              </a:solidFill>
            </a:endParaRPr>
          </a:p>
        </p:txBody>
      </p:sp>
      <p:cxnSp>
        <p:nvCxnSpPr>
          <p:cNvPr id="28" name="Straight Arrow Connector 27"/>
          <p:cNvCxnSpPr>
            <a:stCxn id="27" idx="2"/>
            <a:endCxn id="29" idx="0"/>
          </p:cNvCxnSpPr>
          <p:nvPr/>
        </p:nvCxnSpPr>
        <p:spPr>
          <a:xfrm flipH="1">
            <a:off x="2025814" y="3137852"/>
            <a:ext cx="1" cy="12652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06711" y="4403110"/>
            <a:ext cx="1638205" cy="461665"/>
          </a:xfrm>
          <a:prstGeom prst="rect">
            <a:avLst/>
          </a:prstGeom>
          <a:noFill/>
          <a:ln>
            <a:solidFill>
              <a:schemeClr val="tx1"/>
            </a:solidFill>
          </a:ln>
        </p:spPr>
        <p:txBody>
          <a:bodyPr wrap="none" rtlCol="0">
            <a:spAutoFit/>
          </a:bodyPr>
          <a:lstStyle/>
          <a:p>
            <a:r>
              <a:rPr lang="en-US" sz="2400" b="1" dirty="0" smtClean="0">
                <a:solidFill>
                  <a:srgbClr val="7030A0"/>
                </a:solidFill>
              </a:rPr>
              <a:t>Digitization</a:t>
            </a:r>
            <a:endParaRPr lang="en-US" sz="2400" b="1" dirty="0">
              <a:solidFill>
                <a:srgbClr val="7030A0"/>
              </a:solidFill>
            </a:endParaRPr>
          </a:p>
        </p:txBody>
      </p:sp>
      <p:sp>
        <p:nvSpPr>
          <p:cNvPr id="30" name="TextBox 29"/>
          <p:cNvSpPr txBox="1"/>
          <p:nvPr/>
        </p:nvSpPr>
        <p:spPr>
          <a:xfrm>
            <a:off x="962186" y="3205612"/>
            <a:ext cx="3237425" cy="1015663"/>
          </a:xfrm>
          <a:prstGeom prst="rect">
            <a:avLst/>
          </a:prstGeom>
          <a:noFill/>
        </p:spPr>
        <p:txBody>
          <a:bodyPr wrap="none" rtlCol="0">
            <a:spAutoFit/>
          </a:bodyPr>
          <a:lstStyle/>
          <a:p>
            <a:pPr marL="285750" indent="-285750">
              <a:buFont typeface="Arial" panose="020B0604020202020204" pitchFamily="34" charset="0"/>
              <a:buChar char="•"/>
            </a:pPr>
            <a:r>
              <a:rPr lang="en-US" sz="2000" i="1" dirty="0" smtClean="0"/>
              <a:t>Electron drift and diffusion</a:t>
            </a:r>
          </a:p>
          <a:p>
            <a:pPr marL="285750" indent="-285750">
              <a:buFont typeface="Arial" panose="020B0604020202020204" pitchFamily="34" charset="0"/>
              <a:buChar char="•"/>
            </a:pPr>
            <a:r>
              <a:rPr lang="en-US" sz="2000" i="1" dirty="0" smtClean="0"/>
              <a:t>Pad responding function</a:t>
            </a:r>
          </a:p>
          <a:p>
            <a:pPr marL="285750" indent="-285750">
              <a:buFont typeface="Arial" panose="020B0604020202020204" pitchFamily="34" charset="0"/>
              <a:buChar char="•"/>
            </a:pPr>
            <a:r>
              <a:rPr lang="en-US" sz="2000" i="1" dirty="0" smtClean="0"/>
              <a:t>Standard pulse function</a:t>
            </a:r>
          </a:p>
        </p:txBody>
      </p:sp>
      <p:cxnSp>
        <p:nvCxnSpPr>
          <p:cNvPr id="31" name="Elbow Connector 30"/>
          <p:cNvCxnSpPr>
            <a:stCxn id="29" idx="2"/>
            <a:endCxn id="16" idx="1"/>
          </p:cNvCxnSpPr>
          <p:nvPr/>
        </p:nvCxnSpPr>
        <p:spPr>
          <a:xfrm rot="5400000" flipH="1" flipV="1">
            <a:off x="2767128" y="1986417"/>
            <a:ext cx="2137044" cy="3619672"/>
          </a:xfrm>
          <a:prstGeom prst="bentConnector4">
            <a:avLst>
              <a:gd name="adj1" fmla="val -10697"/>
              <a:gd name="adj2" fmla="val 6131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3" idx="1"/>
            <a:endCxn id="21" idx="1"/>
          </p:cNvCxnSpPr>
          <p:nvPr/>
        </p:nvCxnSpPr>
        <p:spPr>
          <a:xfrm rot="10800000" flipH="1" flipV="1">
            <a:off x="1040962" y="1801403"/>
            <a:ext cx="4376846" cy="4228513"/>
          </a:xfrm>
          <a:prstGeom prst="bentConnector3">
            <a:avLst>
              <a:gd name="adj1" fmla="val -18975"/>
            </a:avLst>
          </a:prstGeom>
          <a:ln w="2857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endCxn id="24" idx="1"/>
          </p:cNvCxnSpPr>
          <p:nvPr/>
        </p:nvCxnSpPr>
        <p:spPr>
          <a:xfrm flipV="1">
            <a:off x="4234462" y="1263839"/>
            <a:ext cx="1546131" cy="1463891"/>
          </a:xfrm>
          <a:prstGeom prst="bentConnector3">
            <a:avLst>
              <a:gd name="adj1" fmla="val -15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62881" y="1273404"/>
            <a:ext cx="1859805" cy="523220"/>
          </a:xfrm>
          <a:prstGeom prst="rect">
            <a:avLst/>
          </a:prstGeom>
          <a:noFill/>
        </p:spPr>
        <p:txBody>
          <a:bodyPr wrap="none" rtlCol="0">
            <a:spAutoFit/>
          </a:bodyPr>
          <a:lstStyle/>
          <a:p>
            <a:r>
              <a:rPr lang="en-US" sz="2800" b="1" dirty="0">
                <a:solidFill>
                  <a:srgbClr val="C00000"/>
                </a:solidFill>
              </a:rPr>
              <a:t>E</a:t>
            </a:r>
            <a:r>
              <a:rPr lang="en-US" sz="2800" b="1" dirty="0" smtClean="0">
                <a:solidFill>
                  <a:srgbClr val="C00000"/>
                </a:solidFill>
              </a:rPr>
              <a:t>mbedding</a:t>
            </a:r>
            <a:endParaRPr lang="en-US" sz="2800" b="1" dirty="0">
              <a:solidFill>
                <a:srgbClr val="C00000"/>
              </a:solidFill>
            </a:endParaRPr>
          </a:p>
        </p:txBody>
      </p:sp>
      <p:sp>
        <p:nvSpPr>
          <p:cNvPr id="52" name="TextBox 51"/>
          <p:cNvSpPr txBox="1"/>
          <p:nvPr/>
        </p:nvSpPr>
        <p:spPr>
          <a:xfrm>
            <a:off x="347134" y="5560269"/>
            <a:ext cx="4533900" cy="1200329"/>
          </a:xfrm>
          <a:prstGeom prst="rect">
            <a:avLst/>
          </a:prstGeom>
          <a:solidFill>
            <a:schemeClr val="bg1">
              <a:lumMod val="85000"/>
            </a:schemeClr>
          </a:solidFill>
          <a:ln>
            <a:solidFill>
              <a:schemeClr val="tx1"/>
            </a:solidFill>
          </a:ln>
        </p:spPr>
        <p:txBody>
          <a:bodyPr wrap="square" rtlCol="0">
            <a:spAutoFit/>
          </a:bodyPr>
          <a:lstStyle/>
          <a:p>
            <a:pPr marL="342900" indent="-342900">
              <a:lnSpc>
                <a:spcPct val="150000"/>
              </a:lnSpc>
              <a:buFont typeface="+mj-lt"/>
              <a:buAutoNum type="arabicPeriod"/>
            </a:pPr>
            <a:r>
              <a:rPr lang="en-US" sz="1600" b="1" dirty="0" smtClean="0"/>
              <a:t>Study the track reconstruction algorithm.</a:t>
            </a:r>
          </a:p>
          <a:p>
            <a:pPr marL="342900" indent="-342900">
              <a:lnSpc>
                <a:spcPct val="150000"/>
              </a:lnSpc>
              <a:buFont typeface="+mj-lt"/>
              <a:buAutoNum type="arabicPeriod"/>
            </a:pPr>
            <a:r>
              <a:rPr lang="en-US" sz="1600" b="1" dirty="0" smtClean="0"/>
              <a:t>Study the effect of shadowing and overlapping.</a:t>
            </a:r>
          </a:p>
          <a:p>
            <a:pPr marL="342900" indent="-342900">
              <a:lnSpc>
                <a:spcPct val="150000"/>
              </a:lnSpc>
              <a:buFont typeface="+mj-lt"/>
              <a:buAutoNum type="arabicPeriod"/>
            </a:pPr>
            <a:r>
              <a:rPr lang="en-US" sz="1600" b="1" dirty="0" smtClean="0"/>
              <a:t>Study the efficiency of track finding.</a:t>
            </a:r>
            <a:endParaRPr lang="en-US" sz="1600" b="1" dirty="0"/>
          </a:p>
        </p:txBody>
      </p:sp>
      <p:pic>
        <p:nvPicPr>
          <p:cNvPr id="3" name="Picture 2"/>
          <p:cNvPicPr>
            <a:picLocks noChangeAspect="1"/>
          </p:cNvPicPr>
          <p:nvPr/>
        </p:nvPicPr>
        <p:blipFill>
          <a:blip r:embed="rId3"/>
          <a:stretch>
            <a:fillRect/>
          </a:stretch>
        </p:blipFill>
        <p:spPr>
          <a:xfrm>
            <a:off x="7717064" y="719877"/>
            <a:ext cx="4356164" cy="2947492"/>
          </a:xfrm>
          <a:prstGeom prst="rect">
            <a:avLst/>
          </a:prstGeom>
        </p:spPr>
      </p:pic>
      <p:pic>
        <p:nvPicPr>
          <p:cNvPr id="6" name="Picture 5"/>
          <p:cNvPicPr>
            <a:picLocks noChangeAspect="1"/>
          </p:cNvPicPr>
          <p:nvPr/>
        </p:nvPicPr>
        <p:blipFill>
          <a:blip r:embed="rId4"/>
          <a:stretch>
            <a:fillRect/>
          </a:stretch>
        </p:blipFill>
        <p:spPr>
          <a:xfrm>
            <a:off x="7724026" y="3259897"/>
            <a:ext cx="4394264" cy="2719933"/>
          </a:xfrm>
          <a:prstGeom prst="rect">
            <a:avLst/>
          </a:prstGeom>
        </p:spPr>
      </p:pic>
      <p:sp>
        <p:nvSpPr>
          <p:cNvPr id="4" name="Oval 3"/>
          <p:cNvSpPr/>
          <p:nvPr/>
        </p:nvSpPr>
        <p:spPr>
          <a:xfrm rot="19282816">
            <a:off x="8190989" y="3580588"/>
            <a:ext cx="1520890" cy="30791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387202" y="3320839"/>
            <a:ext cx="2112438" cy="307777"/>
          </a:xfrm>
          <a:prstGeom prst="rect">
            <a:avLst/>
          </a:prstGeom>
          <a:noFill/>
        </p:spPr>
        <p:txBody>
          <a:bodyPr wrap="none" rtlCol="0">
            <a:spAutoFit/>
          </a:bodyPr>
          <a:lstStyle/>
          <a:p>
            <a:r>
              <a:rPr lang="en-US" sz="1400" b="1" dirty="0" smtClean="0">
                <a:solidFill>
                  <a:srgbClr val="FF0000"/>
                </a:solidFill>
              </a:rPr>
              <a:t>1GeV/c embedded proton</a:t>
            </a:r>
            <a:endParaRPr lang="en-US" sz="1400" b="1" dirty="0">
              <a:solidFill>
                <a:srgbClr val="FF0000"/>
              </a:solidFill>
            </a:endParaRPr>
          </a:p>
        </p:txBody>
      </p:sp>
    </p:spTree>
    <p:extLst>
      <p:ext uri="{BB962C8B-B14F-4D97-AF65-F5344CB8AC3E}">
        <p14:creationId xmlns:p14="http://schemas.microsoft.com/office/powerpoint/2010/main" val="1871445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652" y="189289"/>
            <a:ext cx="1608133" cy="671851"/>
          </a:xfrm>
          <a:prstGeom prst="rect">
            <a:avLst/>
          </a:prstGeom>
        </p:spPr>
        <p:txBody>
          <a:bodyPr wrap="none">
            <a:spAutoFit/>
          </a:bodyPr>
          <a:lstStyle/>
          <a:p>
            <a:pPr>
              <a:lnSpc>
                <a:spcPct val="150000"/>
              </a:lnSpc>
            </a:pPr>
            <a:r>
              <a:rPr lang="en-US" sz="2800" b="1" dirty="0" smtClean="0">
                <a:solidFill>
                  <a:schemeClr val="accent6">
                    <a:lumMod val="50000"/>
                  </a:schemeClr>
                </a:solidFill>
              </a:rPr>
              <a:t>Summary</a:t>
            </a:r>
          </a:p>
        </p:txBody>
      </p:sp>
      <p:sp>
        <p:nvSpPr>
          <p:cNvPr id="2" name="TextBox 1"/>
          <p:cNvSpPr txBox="1"/>
          <p:nvPr/>
        </p:nvSpPr>
        <p:spPr>
          <a:xfrm>
            <a:off x="790222" y="861140"/>
            <a:ext cx="10972800" cy="4524315"/>
          </a:xfrm>
          <a:prstGeom prst="rect">
            <a:avLst/>
          </a:prstGeom>
          <a:noFill/>
        </p:spPr>
        <p:txBody>
          <a:bodyPr wrap="square" rtlCol="0">
            <a:spAutoFit/>
          </a:bodyPr>
          <a:lstStyle/>
          <a:p>
            <a:pPr marL="342900" indent="-342900">
              <a:lnSpc>
                <a:spcPct val="200000"/>
              </a:lnSpc>
              <a:buFont typeface="+mj-lt"/>
              <a:buAutoNum type="arabicPeriod"/>
            </a:pPr>
            <a:r>
              <a:rPr lang="en-US" sz="2400" b="1" dirty="0" smtClean="0"/>
              <a:t>The experimental results match well with Geant4’s simulation results or well known formulas: </a:t>
            </a:r>
            <a:r>
              <a:rPr lang="en-US" sz="2000" b="1" dirty="0" smtClean="0">
                <a:solidFill>
                  <a:srgbClr val="C00000"/>
                </a:solidFill>
              </a:rPr>
              <a:t>PID, </a:t>
            </a:r>
            <a:r>
              <a:rPr lang="en-US" sz="2000" b="1" dirty="0">
                <a:solidFill>
                  <a:srgbClr val="C00000"/>
                </a:solidFill>
              </a:rPr>
              <a:t>cluster </a:t>
            </a:r>
            <a:r>
              <a:rPr lang="en-US" sz="2000" b="1" dirty="0" smtClean="0">
                <a:solidFill>
                  <a:srgbClr val="C00000"/>
                </a:solidFill>
              </a:rPr>
              <a:t>number, </a:t>
            </a:r>
            <a:r>
              <a:rPr lang="en-US" sz="2000" b="1" dirty="0">
                <a:solidFill>
                  <a:srgbClr val="C00000"/>
                </a:solidFill>
              </a:rPr>
              <a:t>momentum </a:t>
            </a:r>
            <a:r>
              <a:rPr lang="en-US" sz="2000" b="1" dirty="0" smtClean="0">
                <a:solidFill>
                  <a:srgbClr val="C00000"/>
                </a:solidFill>
              </a:rPr>
              <a:t>resolution</a:t>
            </a:r>
            <a:r>
              <a:rPr lang="en-US" sz="2000" b="1" dirty="0" smtClean="0">
                <a:solidFill>
                  <a:srgbClr val="7030A0"/>
                </a:solidFill>
              </a:rPr>
              <a:t>.</a:t>
            </a:r>
            <a:endParaRPr lang="en-US" sz="2400" b="1" dirty="0" smtClean="0">
              <a:solidFill>
                <a:srgbClr val="7030A0"/>
              </a:solidFill>
            </a:endParaRPr>
          </a:p>
          <a:p>
            <a:pPr marL="342900" indent="-342900">
              <a:lnSpc>
                <a:spcPct val="200000"/>
              </a:lnSpc>
              <a:buFont typeface="+mj-lt"/>
              <a:buAutoNum type="arabicPeriod"/>
            </a:pPr>
            <a:r>
              <a:rPr lang="en-US" sz="2400" b="1" dirty="0" smtClean="0"/>
              <a:t>The event display of the </a:t>
            </a:r>
            <a:r>
              <a:rPr lang="en-US" sz="2400" b="1" dirty="0" smtClean="0">
                <a:solidFill>
                  <a:srgbClr val="C00000"/>
                </a:solidFill>
              </a:rPr>
              <a:t>background</a:t>
            </a:r>
            <a:r>
              <a:rPr lang="en-US" sz="2400" b="1" dirty="0" smtClean="0"/>
              <a:t> of PID can be used to debug and improve the track reconstruction algorithm.</a:t>
            </a:r>
          </a:p>
          <a:p>
            <a:pPr marL="342900" indent="-342900">
              <a:lnSpc>
                <a:spcPct val="200000"/>
              </a:lnSpc>
              <a:buFont typeface="+mj-lt"/>
              <a:buAutoNum type="arabicPeriod"/>
            </a:pPr>
            <a:r>
              <a:rPr lang="en-US" sz="2400" b="1" dirty="0" smtClean="0"/>
              <a:t>The efficiency of track reconstruction can be obtained from examining </a:t>
            </a:r>
            <a:r>
              <a:rPr lang="en-US" sz="2400" b="1" dirty="0" smtClean="0"/>
              <a:t>the </a:t>
            </a:r>
            <a:r>
              <a:rPr lang="en-US" sz="2400" b="1" dirty="0" smtClean="0"/>
              <a:t>balance of </a:t>
            </a:r>
            <a:r>
              <a:rPr lang="en-US" sz="2400" b="1" dirty="0" smtClean="0">
                <a:solidFill>
                  <a:srgbClr val="C00000"/>
                </a:solidFill>
              </a:rPr>
              <a:t>e</a:t>
            </a:r>
            <a:r>
              <a:rPr lang="en-US" sz="2400" b="1" baseline="30000" dirty="0" smtClean="0">
                <a:solidFill>
                  <a:srgbClr val="C00000"/>
                </a:solidFill>
              </a:rPr>
              <a:t>+</a:t>
            </a:r>
            <a:r>
              <a:rPr lang="en-US" sz="2400" b="1" dirty="0" smtClean="0">
                <a:solidFill>
                  <a:srgbClr val="C00000"/>
                </a:solidFill>
              </a:rPr>
              <a:t>/e</a:t>
            </a:r>
            <a:r>
              <a:rPr lang="en-US" sz="2400" b="1" baseline="30000" dirty="0" smtClean="0">
                <a:solidFill>
                  <a:srgbClr val="C00000"/>
                </a:solidFill>
              </a:rPr>
              <a:t>-</a:t>
            </a:r>
            <a:r>
              <a:rPr lang="en-US" sz="2400" b="1" dirty="0" smtClean="0">
                <a:solidFill>
                  <a:srgbClr val="C00000"/>
                </a:solidFill>
              </a:rPr>
              <a:t> </a:t>
            </a:r>
            <a:r>
              <a:rPr lang="en-US" sz="2400" b="1" dirty="0" smtClean="0"/>
              <a:t>qualitatively; the quantitative </a:t>
            </a:r>
            <a:r>
              <a:rPr lang="en-US" sz="2400" b="1" dirty="0" smtClean="0">
                <a:solidFill>
                  <a:srgbClr val="FF0000"/>
                </a:solidFill>
              </a:rPr>
              <a:t>embedding method</a:t>
            </a:r>
            <a:r>
              <a:rPr lang="en-US" sz="2400" b="1" dirty="0" smtClean="0"/>
              <a:t> is in progress.</a:t>
            </a:r>
            <a:endParaRPr lang="en-US" sz="2400" b="1" dirty="0"/>
          </a:p>
        </p:txBody>
      </p:sp>
    </p:spTree>
    <p:extLst>
      <p:ext uri="{BB962C8B-B14F-4D97-AF65-F5344CB8AC3E}">
        <p14:creationId xmlns:p14="http://schemas.microsoft.com/office/powerpoint/2010/main" val="2157244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4"/>
          <p:cNvSpPr>
            <a:spLocks noGrp="1"/>
          </p:cNvSpPr>
          <p:nvPr>
            <p:ph type="title"/>
          </p:nvPr>
        </p:nvSpPr>
        <p:spPr/>
        <p:txBody>
          <a:bodyPr>
            <a:normAutofit fontScale="90000"/>
          </a:bodyPr>
          <a:lstStyle/>
          <a:p>
            <a:r>
              <a:rPr lang="en-US" dirty="0" err="1" smtClean="0">
                <a:latin typeface="Arial" pitchFamily="34" charset="0"/>
                <a:ea typeface="ＭＳ Ｐゴシック"/>
                <a:cs typeface="ＭＳ Ｐゴシック"/>
              </a:rPr>
              <a:t>S</a:t>
            </a:r>
            <a:r>
              <a:rPr lang="en-US" dirty="0" err="1" smtClean="0">
                <a:latin typeface="Symbol" panose="05050102010706020507" pitchFamily="18" charset="2"/>
                <a:ea typeface="ＭＳ Ｐゴシック"/>
                <a:cs typeface="ＭＳ Ｐゴシック"/>
              </a:rPr>
              <a:t>p</a:t>
            </a:r>
            <a:r>
              <a:rPr lang="en-US" dirty="0" err="1" smtClean="0">
                <a:latin typeface="Arial" pitchFamily="34" charset="0"/>
                <a:ea typeface="ＭＳ Ｐゴシック"/>
                <a:cs typeface="ＭＳ Ｐゴシック"/>
              </a:rPr>
              <a:t>RIT</a:t>
            </a:r>
            <a:r>
              <a:rPr lang="en-US" dirty="0" smtClean="0">
                <a:latin typeface="Arial" pitchFamily="34" charset="0"/>
                <a:ea typeface="ＭＳ Ｐゴシック"/>
                <a:cs typeface="ＭＳ Ｐゴシック"/>
              </a:rPr>
              <a:t> Collaboration</a:t>
            </a:r>
          </a:p>
        </p:txBody>
      </p:sp>
      <p:grpSp>
        <p:nvGrpSpPr>
          <p:cNvPr id="2" name="Group 1"/>
          <p:cNvGrpSpPr/>
          <p:nvPr/>
        </p:nvGrpSpPr>
        <p:grpSpPr>
          <a:xfrm>
            <a:off x="1532584" y="990601"/>
            <a:ext cx="9017429" cy="5209428"/>
            <a:chOff x="1524001" y="990601"/>
            <a:chExt cx="9126831" cy="5181600"/>
          </a:xfrm>
        </p:grpSpPr>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1" y="990601"/>
              <a:ext cx="9126831" cy="5181600"/>
            </a:xfrm>
            <a:prstGeom prst="rect">
              <a:avLst/>
            </a:prstGeom>
          </p:spPr>
        </p:pic>
        <p:sp>
          <p:nvSpPr>
            <p:cNvPr id="9" name="Rounded Rectangle 8"/>
            <p:cNvSpPr/>
            <p:nvPr/>
          </p:nvSpPr>
          <p:spPr>
            <a:xfrm>
              <a:off x="1600200" y="1066801"/>
              <a:ext cx="8926286" cy="5050483"/>
            </a:xfrm>
            <a:prstGeom prst="roundRect">
              <a:avLst/>
            </a:prstGeom>
            <a:solidFill>
              <a:schemeClr val="bg1">
                <a:alpha val="75000"/>
              </a:schemeClr>
            </a:solidFill>
            <a:ln>
              <a:solidFill>
                <a:srgbClr val="0643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내용 개체 틀 1"/>
            <p:cNvSpPr txBox="1">
              <a:spLocks/>
            </p:cNvSpPr>
            <p:nvPr/>
          </p:nvSpPr>
          <p:spPr bwMode="auto">
            <a:xfrm>
              <a:off x="3718006" y="1238875"/>
              <a:ext cx="1834515" cy="39462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Verdana" charset="0"/>
                  <a:ea typeface="Verdana" charset="0"/>
                  <a:cs typeface="Verdana" charset="0"/>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Verdana" charset="0"/>
                  <a:ea typeface="Verdana" charset="0"/>
                  <a:cs typeface="Verdana" charset="0"/>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Verdana" charset="0"/>
                  <a:ea typeface="Verdana" charset="0"/>
                  <a:cs typeface="Verdana" charset="0"/>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Verdana" charset="0"/>
                  <a:ea typeface="Verdana" charset="0"/>
                  <a:cs typeface="Verdana" charset="0"/>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Verdana" charset="0"/>
                  <a:ea typeface="Verdana" charset="0"/>
                  <a:cs typeface="Verdana" charset="0"/>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tr-TR" altLang="ko-KR" sz="1200" b="1" dirty="0"/>
                <a:t>RIKEN</a:t>
              </a:r>
              <a:endParaRPr lang="tr-TR" altLang="ko-KR" sz="1200" dirty="0"/>
            </a:p>
            <a:p>
              <a:pPr lvl="1"/>
              <a:r>
                <a:rPr lang="tr-TR" altLang="ko-KR" sz="1100" dirty="0"/>
                <a:t>H. Baba</a:t>
              </a:r>
            </a:p>
            <a:p>
              <a:pPr lvl="1"/>
              <a:r>
                <a:rPr lang="tr-TR" altLang="ko-KR" sz="1100" dirty="0"/>
                <a:t>N. Fukuda</a:t>
              </a:r>
            </a:p>
            <a:p>
              <a:pPr lvl="1"/>
              <a:r>
                <a:rPr lang="tr-TR" altLang="ko-KR" sz="1100" dirty="0"/>
                <a:t>T. </a:t>
              </a:r>
              <a:r>
                <a:rPr lang="tr-TR" altLang="ko-KR" sz="1100" dirty="0" err="1"/>
                <a:t>Ichihara</a:t>
              </a:r>
              <a:endParaRPr lang="tr-TR" altLang="ko-KR" sz="1100" dirty="0"/>
            </a:p>
            <a:p>
              <a:pPr lvl="1"/>
              <a:r>
                <a:rPr lang="tr-TR" altLang="ko-KR" sz="1100" dirty="0"/>
                <a:t>N. </a:t>
              </a:r>
              <a:r>
                <a:rPr lang="tr-TR" altLang="ko-KR" sz="1100" dirty="0" err="1"/>
                <a:t>Inabe</a:t>
              </a:r>
              <a:endParaRPr lang="tr-TR" altLang="ko-KR" sz="1100" dirty="0"/>
            </a:p>
            <a:p>
              <a:pPr lvl="1"/>
              <a:r>
                <a:rPr lang="tr-TR" altLang="ko-KR" sz="1100" b="1" dirty="0">
                  <a:solidFill>
                    <a:srgbClr val="FF0000"/>
                  </a:solidFill>
                </a:rPr>
                <a:t>T. Isobe</a:t>
              </a:r>
              <a:r>
                <a:rPr lang="en-US" altLang="ko-KR" sz="1100" b="1" dirty="0">
                  <a:solidFill>
                    <a:srgbClr val="FF0000"/>
                  </a:solidFill>
                </a:rPr>
                <a:t>*</a:t>
              </a:r>
              <a:endParaRPr lang="tr-TR" altLang="ko-KR" sz="1100" b="1" dirty="0">
                <a:solidFill>
                  <a:srgbClr val="FF0000"/>
                </a:solidFill>
              </a:endParaRPr>
            </a:p>
            <a:p>
              <a:pPr lvl="1"/>
              <a:r>
                <a:rPr lang="tr-TR" altLang="ko-KR" sz="1100" dirty="0"/>
                <a:t>D. </a:t>
              </a:r>
              <a:r>
                <a:rPr lang="tr-TR" altLang="ko-KR" sz="1100" dirty="0" err="1"/>
                <a:t>Kameda</a:t>
              </a:r>
              <a:endParaRPr lang="tr-TR" altLang="ko-KR" sz="1100" dirty="0"/>
            </a:p>
            <a:p>
              <a:pPr lvl="1"/>
              <a:r>
                <a:rPr lang="tr-TR" altLang="ko-KR" sz="1100" dirty="0"/>
                <a:t>T. </a:t>
              </a:r>
              <a:r>
                <a:rPr lang="tr-TR" altLang="ko-KR" sz="1100" dirty="0" err="1"/>
                <a:t>Kubo</a:t>
              </a:r>
              <a:endParaRPr lang="tr-TR" altLang="ko-KR" sz="1100" dirty="0"/>
            </a:p>
            <a:p>
              <a:pPr lvl="1"/>
              <a:r>
                <a:rPr lang="tr-TR" altLang="ko-KR" sz="1100" dirty="0"/>
                <a:t>Y. </a:t>
              </a:r>
              <a:r>
                <a:rPr lang="tr-TR" altLang="ko-KR" sz="1100" dirty="0" err="1"/>
                <a:t>Nakai</a:t>
              </a:r>
              <a:endParaRPr lang="tr-TR" altLang="ko-KR" sz="1100" dirty="0"/>
            </a:p>
            <a:p>
              <a:pPr lvl="1"/>
              <a:r>
                <a:rPr lang="tr-TR" altLang="ko-KR" sz="1100" dirty="0"/>
                <a:t>M. </a:t>
              </a:r>
              <a:r>
                <a:rPr lang="tr-TR" altLang="ko-KR" sz="1100" dirty="0" err="1"/>
                <a:t>Kurata-Nishimura</a:t>
              </a:r>
              <a:endParaRPr lang="tr-TR" altLang="ko-KR" sz="1100" dirty="0"/>
            </a:p>
            <a:p>
              <a:pPr lvl="1"/>
              <a:r>
                <a:rPr lang="tr-TR" altLang="ko-KR" sz="1100" dirty="0"/>
                <a:t>S. </a:t>
              </a:r>
              <a:r>
                <a:rPr lang="tr-TR" altLang="ko-KR" sz="1100" dirty="0" err="1"/>
                <a:t>Nishimura</a:t>
              </a:r>
              <a:endParaRPr lang="tr-TR" altLang="ko-KR" sz="1100" dirty="0"/>
            </a:p>
            <a:p>
              <a:pPr lvl="1"/>
              <a:r>
                <a:rPr lang="tr-TR" altLang="ko-KR" sz="1100" dirty="0"/>
                <a:t>H. Otsu</a:t>
              </a:r>
            </a:p>
            <a:p>
              <a:pPr lvl="1"/>
              <a:r>
                <a:rPr lang="tr-TR" altLang="ko-KR" sz="1100" dirty="0"/>
                <a:t>H. </a:t>
              </a:r>
              <a:r>
                <a:rPr lang="tr-TR" altLang="ko-KR" sz="1100" dirty="0" err="1"/>
                <a:t>Sato</a:t>
              </a:r>
              <a:r>
                <a:rPr lang="tr-TR" altLang="ko-KR" sz="1100" dirty="0"/>
                <a:t> </a:t>
              </a:r>
            </a:p>
            <a:p>
              <a:pPr lvl="1"/>
              <a:r>
                <a:rPr lang="tr-TR" altLang="ko-KR" sz="1100" dirty="0"/>
                <a:t>H. </a:t>
              </a:r>
              <a:r>
                <a:rPr lang="tr-TR" altLang="ko-KR" sz="1100" dirty="0" err="1"/>
                <a:t>Sakurai</a:t>
              </a:r>
              <a:r>
                <a:rPr lang="tr-TR" altLang="ko-KR" sz="1100" dirty="0"/>
                <a:t> </a:t>
              </a:r>
            </a:p>
            <a:p>
              <a:pPr lvl="1"/>
              <a:r>
                <a:rPr lang="tr-TR" altLang="ko-KR" sz="1100" dirty="0"/>
                <a:t>H. </a:t>
              </a:r>
              <a:r>
                <a:rPr lang="tr-TR" altLang="ko-KR" sz="1100" dirty="0" err="1"/>
                <a:t>Shimizu</a:t>
              </a:r>
              <a:endParaRPr lang="tr-TR" altLang="ko-KR" sz="1100" dirty="0"/>
            </a:p>
            <a:p>
              <a:pPr lvl="1"/>
              <a:r>
                <a:rPr lang="tr-TR" altLang="ko-KR" sz="1100" dirty="0"/>
                <a:t>H. Suzuki </a:t>
              </a:r>
            </a:p>
            <a:p>
              <a:pPr lvl="1"/>
              <a:r>
                <a:rPr lang="tr-TR" altLang="ko-KR" sz="1100" dirty="0"/>
                <a:t>F. </a:t>
              </a:r>
              <a:r>
                <a:rPr lang="tr-TR" altLang="ko-KR" sz="1100" dirty="0" err="1"/>
                <a:t>Takeda</a:t>
              </a:r>
              <a:endParaRPr lang="tr-TR" altLang="ko-KR" sz="1100" dirty="0"/>
            </a:p>
            <a:p>
              <a:pPr lvl="1"/>
              <a:r>
                <a:rPr lang="tr-TR" altLang="ko-KR" sz="1100" dirty="0"/>
                <a:t>K. </a:t>
              </a:r>
              <a:r>
                <a:rPr lang="tr-TR" altLang="ko-KR" sz="1100" dirty="0" err="1"/>
                <a:t>Yoneda</a:t>
              </a:r>
              <a:endParaRPr lang="tr-TR" altLang="ko-KR" sz="1100" dirty="0"/>
            </a:p>
            <a:p>
              <a:r>
                <a:rPr lang="tr-TR" altLang="ko-KR" sz="1200" b="1" dirty="0" err="1"/>
                <a:t>Korea</a:t>
              </a:r>
              <a:r>
                <a:rPr lang="tr-TR" altLang="ko-KR" sz="1200" b="1" dirty="0"/>
                <a:t> </a:t>
              </a:r>
              <a:r>
                <a:rPr lang="tr-TR" altLang="ko-KR" sz="1200" b="1" dirty="0" err="1"/>
                <a:t>University</a:t>
              </a:r>
              <a:endParaRPr lang="tr-TR" altLang="ko-KR" sz="1200" dirty="0"/>
            </a:p>
            <a:p>
              <a:pPr lvl="1"/>
              <a:r>
                <a:rPr lang="tr-TR" altLang="ko-KR" sz="1100" dirty="0"/>
                <a:t>B. Hong</a:t>
              </a:r>
            </a:p>
            <a:p>
              <a:pPr lvl="1"/>
              <a:r>
                <a:rPr lang="tr-TR" altLang="ko-KR" sz="1100" dirty="0"/>
                <a:t>J.W. Lee</a:t>
              </a:r>
            </a:p>
          </p:txBody>
        </p:sp>
        <p:sp>
          <p:nvSpPr>
            <p:cNvPr id="11" name="내용 개체 틀 1"/>
            <p:cNvSpPr txBox="1">
              <a:spLocks/>
            </p:cNvSpPr>
            <p:nvPr/>
          </p:nvSpPr>
          <p:spPr bwMode="auto">
            <a:xfrm>
              <a:off x="5552520" y="1238875"/>
              <a:ext cx="2640330" cy="39462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Verdana" charset="0"/>
                  <a:ea typeface="Verdana" charset="0"/>
                  <a:cs typeface="Verdana" charset="0"/>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Verdana" charset="0"/>
                  <a:ea typeface="Verdana" charset="0"/>
                  <a:cs typeface="Verdana" charset="0"/>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Verdana" charset="0"/>
                  <a:ea typeface="Verdana" charset="0"/>
                  <a:cs typeface="Verdana" charset="0"/>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Verdana" charset="0"/>
                  <a:ea typeface="Verdana" charset="0"/>
                  <a:cs typeface="Verdana" charset="0"/>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Verdana" charset="0"/>
                  <a:ea typeface="Verdana" charset="0"/>
                  <a:cs typeface="Verdana" charset="0"/>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en-US" altLang="ko-KR" sz="1200" b="1" dirty="0"/>
                <a:t>RISP, Korea</a:t>
              </a:r>
              <a:endParaRPr lang="en-US" altLang="ko-KR" sz="1200" dirty="0"/>
            </a:p>
            <a:p>
              <a:pPr lvl="1"/>
              <a:r>
                <a:rPr lang="en-US" altLang="ko-KR" sz="1100" dirty="0"/>
                <a:t>H. Sang Lee</a:t>
              </a:r>
            </a:p>
            <a:p>
              <a:pPr lvl="1"/>
              <a:r>
                <a:rPr lang="en-US" altLang="ko-KR" sz="1100" dirty="0"/>
                <a:t>Y. Kim</a:t>
              </a:r>
            </a:p>
            <a:p>
              <a:pPr lvl="1"/>
              <a:r>
                <a:rPr lang="en-US" altLang="ko-KR" sz="1100" dirty="0"/>
                <a:t>Y.J. Kim</a:t>
              </a:r>
            </a:p>
            <a:p>
              <a:r>
                <a:rPr lang="en-US" altLang="ko-KR" sz="1200" b="1" dirty="0"/>
                <a:t>INP, Poland</a:t>
              </a:r>
              <a:endParaRPr lang="en-US" altLang="ko-KR" sz="1200" dirty="0"/>
            </a:p>
            <a:p>
              <a:pPr lvl="1"/>
              <a:r>
                <a:rPr lang="en-US" altLang="ko-KR" sz="1100" dirty="0"/>
                <a:t>K. </a:t>
              </a:r>
              <a:r>
                <a:rPr lang="en-US" altLang="ko-KR" sz="1100" dirty="0" err="1"/>
                <a:t>Pelczar</a:t>
              </a:r>
              <a:endParaRPr lang="en-US" altLang="ko-KR" sz="1100" dirty="0"/>
            </a:p>
            <a:p>
              <a:pPr lvl="1"/>
              <a:r>
                <a:rPr lang="en-US" altLang="ko-KR" sz="1100" dirty="0"/>
                <a:t>J. Lukasik</a:t>
              </a:r>
            </a:p>
            <a:p>
              <a:pPr lvl="1"/>
              <a:r>
                <a:rPr lang="en-US" altLang="ko-KR" sz="1100" dirty="0"/>
                <a:t>P. </a:t>
              </a:r>
              <a:r>
                <a:rPr lang="en-US" altLang="ko-KR" sz="1100" dirty="0" err="1"/>
                <a:t>Pawlowski</a:t>
              </a:r>
              <a:endParaRPr lang="en-US" altLang="ko-KR" sz="1100" dirty="0"/>
            </a:p>
            <a:p>
              <a:pPr lvl="1"/>
              <a:r>
                <a:rPr lang="en-US" altLang="ko-KR" sz="1100" dirty="0"/>
                <a:t>P. </a:t>
              </a:r>
              <a:r>
                <a:rPr lang="en-US" altLang="ko-KR" sz="1100" dirty="0" err="1"/>
                <a:t>Lasko</a:t>
              </a:r>
              <a:endParaRPr lang="en-US" altLang="ko-KR" sz="1100" dirty="0"/>
            </a:p>
            <a:p>
              <a:r>
                <a:rPr lang="en-US" altLang="ko-KR" sz="1200" b="1" dirty="0"/>
                <a:t>Tokyo Technical University</a:t>
              </a:r>
              <a:endParaRPr lang="en-US" altLang="ko-KR" sz="1200" dirty="0"/>
            </a:p>
            <a:p>
              <a:pPr lvl="1"/>
              <a:r>
                <a:rPr lang="en-US" altLang="ko-KR" sz="1100" dirty="0"/>
                <a:t>Y. Kondo</a:t>
              </a:r>
            </a:p>
            <a:p>
              <a:pPr lvl="1"/>
              <a:r>
                <a:rPr lang="en-US" altLang="ko-KR" sz="1100" dirty="0"/>
                <a:t>T. Nakamura</a:t>
              </a:r>
            </a:p>
            <a:p>
              <a:r>
                <a:rPr lang="en-US" altLang="ko-KR" sz="1200" b="1" dirty="0"/>
                <a:t>Tsinghua University</a:t>
              </a:r>
              <a:endParaRPr lang="en-US" altLang="ko-KR" sz="1200" dirty="0"/>
            </a:p>
            <a:p>
              <a:pPr lvl="1"/>
              <a:r>
                <a:rPr lang="en-US" altLang="ko-KR" sz="1100" dirty="0"/>
                <a:t>R. Wang</a:t>
              </a:r>
            </a:p>
            <a:p>
              <a:pPr lvl="1"/>
              <a:r>
                <a:rPr lang="en-US" altLang="ko-KR" sz="1100" dirty="0"/>
                <a:t>Z. Xiao</a:t>
              </a:r>
            </a:p>
            <a:p>
              <a:pPr lvl="1"/>
              <a:r>
                <a:rPr lang="en-US" altLang="ko-KR" sz="1100" dirty="0"/>
                <a:t>Y. Zhang</a:t>
              </a:r>
            </a:p>
          </p:txBody>
        </p:sp>
        <p:sp>
          <p:nvSpPr>
            <p:cNvPr id="12" name="내용 개체 틀 1"/>
            <p:cNvSpPr txBox="1">
              <a:spLocks/>
            </p:cNvSpPr>
            <p:nvPr/>
          </p:nvSpPr>
          <p:spPr bwMode="auto">
            <a:xfrm>
              <a:off x="2017277" y="1238876"/>
              <a:ext cx="1834515" cy="43912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Verdana" charset="0"/>
                  <a:ea typeface="Verdana" charset="0"/>
                  <a:cs typeface="Verdana" charset="0"/>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Verdana" charset="0"/>
                  <a:ea typeface="Verdana" charset="0"/>
                  <a:cs typeface="Verdana" charset="0"/>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Verdana" charset="0"/>
                  <a:ea typeface="Verdana" charset="0"/>
                  <a:cs typeface="Verdana" charset="0"/>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Verdana" charset="0"/>
                  <a:ea typeface="Verdana" charset="0"/>
                  <a:cs typeface="Verdana" charset="0"/>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Verdana" charset="0"/>
                  <a:ea typeface="Verdana" charset="0"/>
                  <a:cs typeface="Verdana" charset="0"/>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en-US" altLang="ko-KR" sz="1200" b="1" dirty="0"/>
                <a:t>MSU/NSCL</a:t>
              </a:r>
              <a:endParaRPr lang="tr-TR" altLang="ko-KR" sz="1200" dirty="0"/>
            </a:p>
            <a:p>
              <a:pPr lvl="1"/>
              <a:r>
                <a:rPr lang="tr-TR" altLang="ko-KR" sz="1100" dirty="0"/>
                <a:t>C. Anderson</a:t>
              </a:r>
            </a:p>
            <a:p>
              <a:pPr lvl="1"/>
              <a:r>
                <a:rPr lang="tr-TR" altLang="ko-KR" sz="1100" dirty="0"/>
                <a:t>J. Barney </a:t>
              </a:r>
            </a:p>
            <a:p>
              <a:pPr lvl="1"/>
              <a:r>
                <a:rPr lang="tr-TR" altLang="ko-KR" sz="1100" dirty="0"/>
                <a:t>G. Cerizza</a:t>
              </a:r>
            </a:p>
            <a:p>
              <a:pPr lvl="1"/>
              <a:r>
                <a:rPr lang="tr-TR" altLang="ko-KR" sz="1100" dirty="0"/>
                <a:t>J. Estee </a:t>
              </a:r>
              <a:endParaRPr lang="en-US" altLang="ko-KR" sz="1100" dirty="0"/>
            </a:p>
            <a:p>
              <a:pPr lvl="1"/>
              <a:r>
                <a:rPr lang="tr-TR" altLang="ko-KR" sz="1100" dirty="0"/>
                <a:t>G. Jhang</a:t>
              </a:r>
              <a:endParaRPr lang="tr-TR" altLang="ko-KR" sz="1100" b="1" dirty="0"/>
            </a:p>
            <a:p>
              <a:pPr lvl="1"/>
              <a:r>
                <a:rPr lang="tr-TR" altLang="ko-KR" sz="1100" b="1" dirty="0">
                  <a:solidFill>
                    <a:srgbClr val="FF0000"/>
                  </a:solidFill>
                </a:rPr>
                <a:t>W. G. Lynch</a:t>
              </a:r>
              <a:r>
                <a:rPr lang="en-US" altLang="ko-KR" sz="1100" b="1" dirty="0">
                  <a:solidFill>
                    <a:srgbClr val="FF0000"/>
                  </a:solidFill>
                </a:rPr>
                <a:t>*</a:t>
              </a:r>
              <a:endParaRPr lang="tr-TR" altLang="ko-KR" sz="1100" b="1" dirty="0">
                <a:solidFill>
                  <a:srgbClr val="FF0000"/>
                </a:solidFill>
              </a:endParaRPr>
            </a:p>
            <a:p>
              <a:pPr lvl="1"/>
              <a:r>
                <a:rPr lang="tr-TR" altLang="ko-KR" sz="1100" dirty="0"/>
                <a:t>J. Manfredi</a:t>
              </a:r>
            </a:p>
            <a:p>
              <a:pPr lvl="1"/>
              <a:r>
                <a:rPr lang="tr-TR" altLang="ko-KR" sz="1100" dirty="0"/>
                <a:t>P. Morfouace</a:t>
              </a:r>
            </a:p>
            <a:p>
              <a:pPr lvl="1"/>
              <a:r>
                <a:rPr lang="tr-TR" altLang="ko-KR" sz="1100" dirty="0"/>
                <a:t>C. Santamaria</a:t>
              </a:r>
            </a:p>
            <a:p>
              <a:pPr lvl="1"/>
              <a:r>
                <a:rPr lang="tr-TR" altLang="ko-KR" sz="1100" dirty="0"/>
                <a:t>H. Setiawan</a:t>
              </a:r>
            </a:p>
            <a:p>
              <a:pPr lvl="1"/>
              <a:r>
                <a:rPr lang="tr-TR" altLang="ko-KR" sz="1100" dirty="0"/>
                <a:t>R. Shane</a:t>
              </a:r>
            </a:p>
            <a:p>
              <a:pPr lvl="1"/>
              <a:r>
                <a:rPr lang="tr-TR" altLang="ko-KR" sz="1100" dirty="0"/>
                <a:t>S. Tangwancharoen</a:t>
              </a:r>
            </a:p>
            <a:p>
              <a:pPr lvl="1"/>
              <a:r>
                <a:rPr lang="tr-TR" altLang="ko-KR" sz="1100" dirty="0"/>
                <a:t>C. Y. Tsang</a:t>
              </a:r>
            </a:p>
            <a:p>
              <a:pPr lvl="1"/>
              <a:r>
                <a:rPr lang="tr-TR" altLang="ko-KR" sz="1100" b="1" dirty="0">
                  <a:solidFill>
                    <a:srgbClr val="FF0000"/>
                  </a:solidFill>
                </a:rPr>
                <a:t>M. B. Tsang</a:t>
              </a:r>
              <a:r>
                <a:rPr lang="en-US" altLang="ko-KR" sz="1100" b="1" dirty="0">
                  <a:solidFill>
                    <a:srgbClr val="FF0000"/>
                  </a:solidFill>
                </a:rPr>
                <a:t>*</a:t>
              </a:r>
              <a:endParaRPr lang="tr-TR" altLang="ko-KR" sz="1100" b="1" dirty="0">
                <a:solidFill>
                  <a:srgbClr val="FF0000"/>
                </a:solidFill>
              </a:endParaRPr>
            </a:p>
            <a:p>
              <a:r>
                <a:rPr lang="tr-TR" altLang="ko-KR" sz="1200" b="1" dirty="0"/>
                <a:t>K</a:t>
              </a:r>
              <a:r>
                <a:rPr lang="en-US" altLang="ko-KR" sz="1200" b="1" dirty="0" err="1"/>
                <a:t>yoto</a:t>
              </a:r>
              <a:r>
                <a:rPr lang="tr-TR" altLang="ko-KR" sz="1200" b="1" dirty="0"/>
                <a:t> University</a:t>
              </a:r>
              <a:endParaRPr lang="tr-TR" altLang="ko-KR" sz="1200" dirty="0"/>
            </a:p>
            <a:p>
              <a:pPr lvl="1"/>
              <a:r>
                <a:rPr lang="tr-TR" altLang="ko-KR" sz="1100" dirty="0"/>
                <a:t>M. Kaneko</a:t>
              </a:r>
            </a:p>
            <a:p>
              <a:pPr lvl="1"/>
              <a:r>
                <a:rPr lang="tr-TR" altLang="ko-KR" sz="1100" b="1" dirty="0">
                  <a:solidFill>
                    <a:srgbClr val="FF0000"/>
                  </a:solidFill>
                </a:rPr>
                <a:t>T. Murakami</a:t>
              </a:r>
              <a:r>
                <a:rPr lang="en-US" altLang="ko-KR" sz="1100" b="1" dirty="0">
                  <a:solidFill>
                    <a:srgbClr val="FF0000"/>
                  </a:solidFill>
                </a:rPr>
                <a:t>*</a:t>
              </a:r>
            </a:p>
            <a:p>
              <a:r>
                <a:rPr lang="en-US" altLang="ko-KR" sz="1200" b="1" dirty="0"/>
                <a:t>Texas A&amp;M University</a:t>
              </a:r>
              <a:endParaRPr lang="tr-TR" altLang="ko-KR" sz="1200" dirty="0"/>
            </a:p>
            <a:p>
              <a:pPr lvl="1"/>
              <a:r>
                <a:rPr lang="en-US" altLang="ko-KR" sz="1100" dirty="0"/>
                <a:t>A. B. McIntosh</a:t>
              </a:r>
            </a:p>
            <a:p>
              <a:pPr lvl="1"/>
              <a:r>
                <a:rPr lang="en-US" altLang="ko-KR" sz="1100" dirty="0"/>
                <a:t>S. J. </a:t>
              </a:r>
              <a:r>
                <a:rPr lang="en-US" altLang="ko-KR" sz="1100" dirty="0" err="1"/>
                <a:t>Yennello</a:t>
              </a:r>
              <a:endParaRPr lang="en-US" altLang="ko-KR" sz="1100" dirty="0"/>
            </a:p>
            <a:p>
              <a:pPr lvl="1"/>
              <a:endParaRPr lang="tr-TR" altLang="ko-KR" sz="1100" dirty="0"/>
            </a:p>
            <a:p>
              <a:pPr lvl="1"/>
              <a:endParaRPr lang="tr-TR" altLang="ko-KR" sz="1100" dirty="0"/>
            </a:p>
          </p:txBody>
        </p:sp>
        <p:sp>
          <p:nvSpPr>
            <p:cNvPr id="13" name="Rectangle 12"/>
            <p:cNvSpPr/>
            <p:nvPr/>
          </p:nvSpPr>
          <p:spPr>
            <a:xfrm>
              <a:off x="2204725" y="5818223"/>
              <a:ext cx="1806072" cy="307777"/>
            </a:xfrm>
            <a:prstGeom prst="rect">
              <a:avLst/>
            </a:prstGeom>
          </p:spPr>
          <p:txBody>
            <a:bodyPr wrap="none">
              <a:spAutoFit/>
            </a:bodyPr>
            <a:lstStyle/>
            <a:p>
              <a:r>
                <a:rPr lang="en-US" altLang="ko-KR" sz="1400" dirty="0">
                  <a:solidFill>
                    <a:srgbClr val="FF0000"/>
                  </a:solidFill>
                </a:rPr>
                <a:t>*</a:t>
              </a:r>
              <a:r>
                <a:rPr lang="en-US" altLang="ko-KR" sz="1400" dirty="0" err="1">
                  <a:solidFill>
                    <a:srgbClr val="FF0000"/>
                  </a:solidFill>
                </a:rPr>
                <a:t>S</a:t>
              </a:r>
              <a:r>
                <a:rPr lang="en-US" altLang="ko-KR" sz="1400" dirty="0" err="1">
                  <a:solidFill>
                    <a:srgbClr val="FF0000"/>
                  </a:solidFill>
                  <a:latin typeface="Symbol" panose="05050102010706020507" pitchFamily="18" charset="2"/>
                </a:rPr>
                <a:t>p</a:t>
              </a:r>
              <a:r>
                <a:rPr lang="en-US" altLang="ko-KR" sz="1400" dirty="0" err="1">
                  <a:solidFill>
                    <a:srgbClr val="FF0000"/>
                  </a:solidFill>
                </a:rPr>
                <a:t>RIT</a:t>
              </a:r>
              <a:r>
                <a:rPr lang="en-US" altLang="ko-KR" sz="1400" dirty="0">
                  <a:solidFill>
                    <a:srgbClr val="FF0000"/>
                  </a:solidFill>
                </a:rPr>
                <a:t> Spokespersons</a:t>
              </a:r>
              <a:endParaRPr lang="en-US" sz="1400" dirty="0"/>
            </a:p>
          </p:txBody>
        </p:sp>
        <p:sp>
          <p:nvSpPr>
            <p:cNvPr id="14" name="Rectangle 13"/>
            <p:cNvSpPr/>
            <p:nvPr/>
          </p:nvSpPr>
          <p:spPr>
            <a:xfrm>
              <a:off x="2017277" y="5399647"/>
              <a:ext cx="8363984" cy="461665"/>
            </a:xfrm>
            <a:prstGeom prst="rect">
              <a:avLst/>
            </a:prstGeom>
          </p:spPr>
          <p:txBody>
            <a:bodyPr wrap="square">
              <a:spAutoFit/>
            </a:bodyPr>
            <a:lstStyle/>
            <a:p>
              <a:pPr algn="ctr"/>
              <a:r>
                <a:rPr lang="en-US" sz="1200" dirty="0"/>
                <a:t>This work is supported by the U.S. DOE under </a:t>
              </a:r>
              <a:r>
                <a:rPr lang="fr-FR" sz="1200" dirty="0"/>
                <a:t>Grant Nos. DE-SC0004835, DE-SC0014530, DENA0002923, </a:t>
              </a:r>
              <a:r>
                <a:rPr lang="en-US" sz="1200" dirty="0"/>
                <a:t>US NSF Grant No. PHY-1565546, and the Japanese MEXT KAKENHI grant No. 24105004.</a:t>
              </a:r>
            </a:p>
          </p:txBody>
        </p:sp>
        <p:sp>
          <p:nvSpPr>
            <p:cNvPr id="15" name="내용 개체 틀 1"/>
            <p:cNvSpPr txBox="1">
              <a:spLocks/>
            </p:cNvSpPr>
            <p:nvPr/>
          </p:nvSpPr>
          <p:spPr bwMode="auto">
            <a:xfrm>
              <a:off x="8003167" y="1238876"/>
              <a:ext cx="2450707" cy="41607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Verdana" charset="0"/>
                  <a:ea typeface="Verdana" charset="0"/>
                  <a:cs typeface="Verdana" charset="0"/>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Verdana" charset="0"/>
                  <a:ea typeface="Verdana" charset="0"/>
                  <a:cs typeface="Verdana" charset="0"/>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Verdana" charset="0"/>
                  <a:ea typeface="Verdana" charset="0"/>
                  <a:cs typeface="Verdana" charset="0"/>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Verdana" charset="0"/>
                  <a:ea typeface="Verdana" charset="0"/>
                  <a:cs typeface="Verdana" charset="0"/>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Verdana" charset="0"/>
                  <a:ea typeface="Verdana" charset="0"/>
                  <a:cs typeface="Verdana" charset="0"/>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it-IT" altLang="ko-KR" sz="1200" b="1" dirty="0" err="1"/>
                <a:t>Rikkyo</a:t>
              </a:r>
              <a:r>
                <a:rPr lang="it-IT" altLang="ko-KR" sz="1200" b="1" dirty="0"/>
                <a:t> </a:t>
              </a:r>
              <a:r>
                <a:rPr lang="it-IT" altLang="ko-KR" sz="1200" b="1" dirty="0" err="1"/>
                <a:t>University</a:t>
              </a:r>
              <a:endParaRPr lang="it-IT" altLang="ko-KR" sz="1200" dirty="0"/>
            </a:p>
            <a:p>
              <a:pPr lvl="1"/>
              <a:r>
                <a:rPr lang="it-IT" altLang="ko-KR" sz="1100" dirty="0"/>
                <a:t>K. </a:t>
              </a:r>
              <a:r>
                <a:rPr lang="it-IT" altLang="ko-KR" sz="1100" dirty="0" err="1"/>
                <a:t>Ieki</a:t>
              </a:r>
              <a:endParaRPr lang="it-IT" altLang="ko-KR" sz="1100" dirty="0"/>
            </a:p>
            <a:p>
              <a:pPr lvl="1"/>
              <a:r>
                <a:rPr lang="it-IT" altLang="ko-KR" sz="1100" dirty="0"/>
                <a:t>K. </a:t>
              </a:r>
              <a:r>
                <a:rPr lang="it-IT" altLang="ko-KR" sz="1100" dirty="0" err="1"/>
                <a:t>Kurita</a:t>
              </a:r>
              <a:endParaRPr lang="it-IT" altLang="ko-KR" sz="1100" dirty="0"/>
            </a:p>
            <a:p>
              <a:pPr lvl="1"/>
              <a:r>
                <a:rPr lang="it-IT" altLang="ko-KR" sz="1100" dirty="0" err="1"/>
                <a:t>J</a:t>
              </a:r>
              <a:r>
                <a:rPr lang="it-IT" altLang="ko-KR" sz="1100" dirty="0"/>
                <a:t>. Murata </a:t>
              </a:r>
            </a:p>
            <a:p>
              <a:r>
                <a:rPr lang="it-IT" altLang="ko-KR" sz="1200" dirty="0"/>
                <a:t> </a:t>
              </a:r>
              <a:r>
                <a:rPr lang="it-IT" altLang="ko-KR" sz="1200" b="1" dirty="0" err="1"/>
                <a:t>Tohoku</a:t>
              </a:r>
              <a:r>
                <a:rPr lang="it-IT" altLang="ko-KR" sz="1200" b="1" dirty="0"/>
                <a:t> </a:t>
              </a:r>
              <a:r>
                <a:rPr lang="it-IT" altLang="ko-KR" sz="1200" b="1" dirty="0" err="1"/>
                <a:t>University</a:t>
              </a:r>
              <a:endParaRPr lang="it-IT" altLang="ko-KR" sz="1200" dirty="0"/>
            </a:p>
            <a:p>
              <a:pPr lvl="1"/>
              <a:r>
                <a:rPr lang="it-IT" altLang="ko-KR" sz="1100" dirty="0"/>
                <a:t>T. Kobayashi</a:t>
              </a:r>
            </a:p>
            <a:p>
              <a:r>
                <a:rPr lang="it-IT" altLang="ko-KR" sz="1200" b="1" dirty="0"/>
                <a:t>NeuLAND Collaboration</a:t>
              </a:r>
            </a:p>
            <a:p>
              <a:pPr lvl="1"/>
              <a:r>
                <a:rPr lang="it-IT" altLang="ko-KR" sz="1100" dirty="0"/>
                <a:t>L. Atar</a:t>
              </a:r>
            </a:p>
            <a:p>
              <a:pPr lvl="1"/>
              <a:r>
                <a:rPr lang="it-IT" altLang="ko-KR" sz="1100" dirty="0"/>
                <a:t>T. Aumann</a:t>
              </a:r>
            </a:p>
            <a:p>
              <a:pPr lvl="1"/>
              <a:r>
                <a:rPr lang="it-IT" altLang="ko-KR" sz="1100" dirty="0"/>
                <a:t>A. Horvat</a:t>
              </a:r>
            </a:p>
            <a:p>
              <a:pPr lvl="1"/>
              <a:r>
                <a:rPr lang="it-IT" altLang="ko-KR" sz="1100" dirty="0"/>
                <a:t>D. M. Rossi</a:t>
              </a:r>
            </a:p>
            <a:p>
              <a:pPr lvl="1"/>
              <a:r>
                <a:rPr lang="it-IT" altLang="ko-KR" sz="1100" dirty="0"/>
                <a:t>H. Scheit</a:t>
              </a:r>
            </a:p>
            <a:p>
              <a:pPr lvl="1"/>
              <a:r>
                <a:rPr lang="it-IT" altLang="ko-KR" sz="1100" dirty="0"/>
                <a:t>H. Toernqvist</a:t>
              </a:r>
            </a:p>
            <a:p>
              <a:pPr lvl="1"/>
              <a:r>
                <a:rPr lang="it-IT" altLang="ko-KR" sz="1100" dirty="0"/>
                <a:t>K. Boretzky</a:t>
              </a:r>
            </a:p>
            <a:p>
              <a:pPr lvl="1"/>
              <a:r>
                <a:rPr lang="it-IT" altLang="ko-KR" sz="1100" dirty="0"/>
                <a:t>Y. Leifels</a:t>
              </a:r>
            </a:p>
            <a:p>
              <a:pPr lvl="1"/>
              <a:r>
                <a:rPr lang="en-US" altLang="ko-KR" sz="1100" dirty="0"/>
                <a:t>I. </a:t>
              </a:r>
              <a:r>
                <a:rPr lang="en-US" altLang="ko-KR" sz="1100" dirty="0" err="1"/>
                <a:t>Gasparic</a:t>
              </a:r>
              <a:endParaRPr lang="it-IT" altLang="ko-KR" sz="1100" dirty="0"/>
            </a:p>
          </p:txBody>
        </p:sp>
      </p:grpSp>
      <p:sp>
        <p:nvSpPr>
          <p:cNvPr id="3" name="TextBox 2"/>
          <p:cNvSpPr txBox="1"/>
          <p:nvPr/>
        </p:nvSpPr>
        <p:spPr>
          <a:xfrm>
            <a:off x="3803320" y="6200029"/>
            <a:ext cx="5209696" cy="584775"/>
          </a:xfrm>
          <a:prstGeom prst="rect">
            <a:avLst/>
          </a:prstGeom>
          <a:noFill/>
        </p:spPr>
        <p:txBody>
          <a:bodyPr wrap="none" rtlCol="0">
            <a:spAutoFit/>
          </a:bodyPr>
          <a:lstStyle/>
          <a:p>
            <a:r>
              <a:rPr lang="en-US" sz="3200" b="1" dirty="0" smtClean="0">
                <a:solidFill>
                  <a:srgbClr val="C00000"/>
                </a:solidFill>
              </a:rPr>
              <a:t>Thank you for your attention!</a:t>
            </a:r>
            <a:endParaRPr lang="en-US" sz="3200" b="1" dirty="0">
              <a:solidFill>
                <a:srgbClr val="C00000"/>
              </a:solidFill>
            </a:endParaRPr>
          </a:p>
        </p:txBody>
      </p:sp>
    </p:spTree>
    <p:extLst>
      <p:ext uri="{BB962C8B-B14F-4D97-AF65-F5344CB8AC3E}">
        <p14:creationId xmlns:p14="http://schemas.microsoft.com/office/powerpoint/2010/main" val="1448423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2778" y="344211"/>
            <a:ext cx="4839140" cy="646331"/>
          </a:xfrm>
          <a:prstGeom prst="rect">
            <a:avLst/>
          </a:prstGeom>
        </p:spPr>
        <p:txBody>
          <a:bodyPr wrap="square">
            <a:spAutoFit/>
          </a:bodyPr>
          <a:lstStyle/>
          <a:p>
            <a:pPr>
              <a:lnSpc>
                <a:spcPct val="150000"/>
              </a:lnSpc>
            </a:pPr>
            <a:r>
              <a:rPr lang="en-US" altLang="zh-CN" sz="2400" b="1" dirty="0" smtClean="0">
                <a:solidFill>
                  <a:schemeClr val="accent6">
                    <a:lumMod val="75000"/>
                  </a:schemeClr>
                </a:solidFill>
              </a:rPr>
              <a:t>Event display – unused hits</a:t>
            </a:r>
            <a:endParaRPr lang="en-US" altLang="zh-CN" sz="2800" b="1" dirty="0">
              <a:solidFill>
                <a:schemeClr val="accent6">
                  <a:lumMod val="75000"/>
                </a:schemeClr>
              </a:solidFill>
            </a:endParaRPr>
          </a:p>
        </p:txBody>
      </p:sp>
      <p:pic>
        <p:nvPicPr>
          <p:cNvPr id="4" name="Picture 3"/>
          <p:cNvPicPr>
            <a:picLocks noChangeAspect="1"/>
          </p:cNvPicPr>
          <p:nvPr/>
        </p:nvPicPr>
        <p:blipFill rotWithShape="1">
          <a:blip r:embed="rId3"/>
          <a:srcRect b="52518"/>
          <a:stretch/>
        </p:blipFill>
        <p:spPr>
          <a:xfrm>
            <a:off x="526384" y="1732925"/>
            <a:ext cx="4935534" cy="3179881"/>
          </a:xfrm>
          <a:prstGeom prst="rect">
            <a:avLst/>
          </a:prstGeom>
        </p:spPr>
      </p:pic>
      <p:pic>
        <p:nvPicPr>
          <p:cNvPr id="5" name="Picture 4"/>
          <p:cNvPicPr>
            <a:picLocks noChangeAspect="1"/>
          </p:cNvPicPr>
          <p:nvPr/>
        </p:nvPicPr>
        <p:blipFill rotWithShape="1">
          <a:blip r:embed="rId4"/>
          <a:srcRect b="51797"/>
          <a:stretch/>
        </p:blipFill>
        <p:spPr>
          <a:xfrm>
            <a:off x="6305584" y="1684655"/>
            <a:ext cx="4907005" cy="3228151"/>
          </a:xfrm>
          <a:prstGeom prst="rect">
            <a:avLst/>
          </a:prstGeom>
        </p:spPr>
      </p:pic>
      <p:sp>
        <p:nvSpPr>
          <p:cNvPr id="2" name="TextBox 1"/>
          <p:cNvSpPr txBox="1"/>
          <p:nvPr/>
        </p:nvSpPr>
        <p:spPr>
          <a:xfrm>
            <a:off x="2055137" y="5078994"/>
            <a:ext cx="2597762" cy="369332"/>
          </a:xfrm>
          <a:prstGeom prst="rect">
            <a:avLst/>
          </a:prstGeom>
          <a:noFill/>
        </p:spPr>
        <p:txBody>
          <a:bodyPr wrap="none" rtlCol="0">
            <a:spAutoFit/>
          </a:bodyPr>
          <a:lstStyle/>
          <a:p>
            <a:r>
              <a:rPr lang="en-US" b="1" dirty="0" smtClean="0"/>
              <a:t>All the hits found by PSA.</a:t>
            </a:r>
            <a:endParaRPr lang="en-US" b="1" dirty="0"/>
          </a:p>
        </p:txBody>
      </p:sp>
      <p:sp>
        <p:nvSpPr>
          <p:cNvPr id="6" name="TextBox 5"/>
          <p:cNvSpPr txBox="1"/>
          <p:nvPr/>
        </p:nvSpPr>
        <p:spPr>
          <a:xfrm>
            <a:off x="7881283" y="5078994"/>
            <a:ext cx="1755609" cy="369332"/>
          </a:xfrm>
          <a:prstGeom prst="rect">
            <a:avLst/>
          </a:prstGeom>
          <a:noFill/>
        </p:spPr>
        <p:txBody>
          <a:bodyPr wrap="none" rtlCol="0">
            <a:spAutoFit/>
          </a:bodyPr>
          <a:lstStyle/>
          <a:p>
            <a:r>
              <a:rPr lang="en-US" b="1" dirty="0" smtClean="0"/>
              <a:t>The unused hits.</a:t>
            </a:r>
            <a:endParaRPr lang="en-US" b="1" dirty="0"/>
          </a:p>
        </p:txBody>
      </p:sp>
      <p:sp>
        <p:nvSpPr>
          <p:cNvPr id="7" name="Rectangle 6"/>
          <p:cNvSpPr/>
          <p:nvPr/>
        </p:nvSpPr>
        <p:spPr>
          <a:xfrm>
            <a:off x="6373449" y="344211"/>
            <a:ext cx="4839140" cy="589072"/>
          </a:xfrm>
          <a:prstGeom prst="rect">
            <a:avLst/>
          </a:prstGeom>
        </p:spPr>
        <p:txBody>
          <a:bodyPr wrap="square">
            <a:spAutoFit/>
          </a:bodyPr>
          <a:lstStyle/>
          <a:p>
            <a:pPr>
              <a:lnSpc>
                <a:spcPct val="150000"/>
              </a:lnSpc>
            </a:pPr>
            <a:r>
              <a:rPr lang="en-US" altLang="zh-CN" sz="2400" b="1" dirty="0" smtClean="0">
                <a:solidFill>
                  <a:schemeClr val="accent6">
                    <a:lumMod val="75000"/>
                  </a:schemeClr>
                </a:solidFill>
              </a:rPr>
              <a:t>No undetected </a:t>
            </a:r>
            <a:r>
              <a:rPr lang="en-US" altLang="zh-CN" sz="2400" b="1" dirty="0">
                <a:solidFill>
                  <a:schemeClr val="accent6">
                    <a:lumMod val="75000"/>
                  </a:schemeClr>
                </a:solidFill>
              </a:rPr>
              <a:t>tracks in </a:t>
            </a:r>
            <a:r>
              <a:rPr lang="en-US" altLang="zh-CN" sz="2400" b="1" dirty="0" smtClean="0">
                <a:solidFill>
                  <a:schemeClr val="accent6">
                    <a:lumMod val="75000"/>
                  </a:schemeClr>
                </a:solidFill>
              </a:rPr>
              <a:t>residuals. </a:t>
            </a:r>
            <a:endParaRPr lang="en-US" altLang="zh-CN" sz="2800" b="1" dirty="0">
              <a:solidFill>
                <a:schemeClr val="accent6">
                  <a:lumMod val="75000"/>
                </a:schemeClr>
              </a:solidFill>
            </a:endParaRPr>
          </a:p>
        </p:txBody>
      </p:sp>
    </p:spTree>
    <p:extLst>
      <p:ext uri="{BB962C8B-B14F-4D97-AF65-F5344CB8AC3E}">
        <p14:creationId xmlns:p14="http://schemas.microsoft.com/office/powerpoint/2010/main" val="1350961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172016" y="1624492"/>
            <a:ext cx="1870674" cy="3763852"/>
            <a:chOff x="585553" y="1566900"/>
            <a:chExt cx="1870674" cy="3763852"/>
          </a:xfrm>
        </p:grpSpPr>
        <p:sp>
          <p:nvSpPr>
            <p:cNvPr id="17" name="TextBox 16"/>
            <p:cNvSpPr txBox="1"/>
            <p:nvPr/>
          </p:nvSpPr>
          <p:spPr>
            <a:xfrm>
              <a:off x="671804" y="1566900"/>
              <a:ext cx="1698172" cy="461665"/>
            </a:xfrm>
            <a:prstGeom prst="rect">
              <a:avLst/>
            </a:prstGeom>
            <a:noFill/>
            <a:ln>
              <a:solidFill>
                <a:schemeClr val="tx1"/>
              </a:solidFill>
            </a:ln>
          </p:spPr>
          <p:txBody>
            <a:bodyPr wrap="square" rtlCol="0" anchor="ctr" anchorCtr="0">
              <a:spAutoFit/>
            </a:bodyPr>
            <a:lstStyle/>
            <a:p>
              <a:pPr algn="ctr"/>
              <a:r>
                <a:rPr lang="en-US" sz="2400" b="1" dirty="0" smtClean="0">
                  <a:solidFill>
                    <a:schemeClr val="accent6">
                      <a:lumMod val="50000"/>
                    </a:schemeClr>
                  </a:solidFill>
                </a:rPr>
                <a:t>PSA</a:t>
              </a:r>
              <a:endParaRPr lang="en-US" sz="2400" b="1" dirty="0">
                <a:solidFill>
                  <a:schemeClr val="accent6">
                    <a:lumMod val="50000"/>
                  </a:schemeClr>
                </a:solidFill>
              </a:endParaRPr>
            </a:p>
          </p:txBody>
        </p:sp>
        <p:sp>
          <p:nvSpPr>
            <p:cNvPr id="18" name="TextBox 17"/>
            <p:cNvSpPr txBox="1"/>
            <p:nvPr/>
          </p:nvSpPr>
          <p:spPr>
            <a:xfrm>
              <a:off x="671804" y="2667629"/>
              <a:ext cx="1698172" cy="461665"/>
            </a:xfrm>
            <a:prstGeom prst="rect">
              <a:avLst/>
            </a:prstGeom>
            <a:noFill/>
            <a:ln>
              <a:solidFill>
                <a:schemeClr val="tx1"/>
              </a:solidFill>
            </a:ln>
          </p:spPr>
          <p:txBody>
            <a:bodyPr wrap="square" rtlCol="0" anchor="ctr" anchorCtr="0">
              <a:spAutoFit/>
            </a:bodyPr>
            <a:lstStyle/>
            <a:p>
              <a:pPr algn="ctr"/>
              <a:r>
                <a:rPr lang="en-US" sz="2400" b="1" dirty="0" smtClean="0">
                  <a:solidFill>
                    <a:schemeClr val="accent6">
                      <a:lumMod val="50000"/>
                    </a:schemeClr>
                  </a:solidFill>
                </a:rPr>
                <a:t>Clustering</a:t>
              </a:r>
              <a:endParaRPr lang="en-US" sz="2400" b="1" dirty="0">
                <a:solidFill>
                  <a:schemeClr val="accent6">
                    <a:lumMod val="50000"/>
                  </a:schemeClr>
                </a:solidFill>
              </a:endParaRPr>
            </a:p>
          </p:txBody>
        </p:sp>
        <p:cxnSp>
          <p:nvCxnSpPr>
            <p:cNvPr id="19" name="Straight Arrow Connector 18"/>
            <p:cNvCxnSpPr>
              <a:stCxn id="17" idx="2"/>
              <a:endCxn id="18" idx="0"/>
            </p:cNvCxnSpPr>
            <p:nvPr/>
          </p:nvCxnSpPr>
          <p:spPr>
            <a:xfrm>
              <a:off x="1520890" y="2028565"/>
              <a:ext cx="0" cy="639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5553" y="3768358"/>
              <a:ext cx="1870674" cy="461665"/>
            </a:xfrm>
            <a:prstGeom prst="rect">
              <a:avLst/>
            </a:prstGeom>
            <a:noFill/>
            <a:ln>
              <a:solidFill>
                <a:schemeClr val="tx1"/>
              </a:solidFill>
            </a:ln>
          </p:spPr>
          <p:txBody>
            <a:bodyPr wrap="square" rtlCol="0" anchor="ctr" anchorCtr="0">
              <a:spAutoFit/>
            </a:bodyPr>
            <a:lstStyle/>
            <a:p>
              <a:pPr algn="ctr"/>
              <a:r>
                <a:rPr lang="en-US" sz="2400" b="1" dirty="0" smtClean="0">
                  <a:solidFill>
                    <a:schemeClr val="accent6">
                      <a:lumMod val="50000"/>
                    </a:schemeClr>
                  </a:solidFill>
                </a:rPr>
                <a:t>Track Finding</a:t>
              </a:r>
              <a:endParaRPr lang="en-US" sz="2400" b="1" dirty="0">
                <a:solidFill>
                  <a:schemeClr val="accent6">
                    <a:lumMod val="50000"/>
                  </a:schemeClr>
                </a:solidFill>
              </a:endParaRPr>
            </a:p>
          </p:txBody>
        </p:sp>
        <p:cxnSp>
          <p:nvCxnSpPr>
            <p:cNvPr id="21" name="Straight Arrow Connector 20"/>
            <p:cNvCxnSpPr>
              <a:stCxn id="18" idx="2"/>
              <a:endCxn id="20" idx="0"/>
            </p:cNvCxnSpPr>
            <p:nvPr/>
          </p:nvCxnSpPr>
          <p:spPr>
            <a:xfrm>
              <a:off x="1520890" y="3129294"/>
              <a:ext cx="0" cy="639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5553" y="4869087"/>
              <a:ext cx="1870674" cy="461665"/>
            </a:xfrm>
            <a:prstGeom prst="rect">
              <a:avLst/>
            </a:prstGeom>
            <a:noFill/>
            <a:ln>
              <a:solidFill>
                <a:schemeClr val="tx1"/>
              </a:solidFill>
            </a:ln>
          </p:spPr>
          <p:txBody>
            <a:bodyPr wrap="square" rtlCol="0" anchor="ctr" anchorCtr="0">
              <a:spAutoFit/>
            </a:bodyPr>
            <a:lstStyle/>
            <a:p>
              <a:pPr algn="ctr"/>
              <a:r>
                <a:rPr lang="en-US" sz="2400" b="1" dirty="0" smtClean="0">
                  <a:solidFill>
                    <a:schemeClr val="accent6">
                      <a:lumMod val="50000"/>
                    </a:schemeClr>
                  </a:solidFill>
                </a:rPr>
                <a:t>Track Fitting</a:t>
              </a:r>
              <a:endParaRPr lang="en-US" sz="2400" b="1" dirty="0">
                <a:solidFill>
                  <a:schemeClr val="accent6">
                    <a:lumMod val="50000"/>
                  </a:schemeClr>
                </a:solidFill>
              </a:endParaRPr>
            </a:p>
          </p:txBody>
        </p:sp>
        <p:cxnSp>
          <p:nvCxnSpPr>
            <p:cNvPr id="23" name="Straight Arrow Connector 22"/>
            <p:cNvCxnSpPr>
              <a:stCxn id="20" idx="2"/>
              <a:endCxn id="22" idx="0"/>
            </p:cNvCxnSpPr>
            <p:nvPr/>
          </p:nvCxnSpPr>
          <p:spPr>
            <a:xfrm>
              <a:off x="1520890" y="4230023"/>
              <a:ext cx="0" cy="639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787061" y="631017"/>
            <a:ext cx="1673022" cy="400110"/>
          </a:xfrm>
          <a:prstGeom prst="rect">
            <a:avLst/>
          </a:prstGeom>
          <a:noFill/>
          <a:ln>
            <a:solidFill>
              <a:schemeClr val="tx1"/>
            </a:solidFill>
          </a:ln>
        </p:spPr>
        <p:txBody>
          <a:bodyPr wrap="none" rtlCol="0">
            <a:spAutoFit/>
          </a:bodyPr>
          <a:lstStyle/>
          <a:p>
            <a:r>
              <a:rPr lang="en-US" sz="2000" b="1" dirty="0" smtClean="0">
                <a:solidFill>
                  <a:srgbClr val="7030A0"/>
                </a:solidFill>
              </a:rPr>
              <a:t>Geant4 Tracks</a:t>
            </a:r>
            <a:endParaRPr lang="en-US" sz="2000" b="1" dirty="0">
              <a:solidFill>
                <a:srgbClr val="7030A0"/>
              </a:solidFill>
            </a:endParaRPr>
          </a:p>
        </p:txBody>
      </p:sp>
      <p:sp>
        <p:nvSpPr>
          <p:cNvPr id="24" name="TextBox 23"/>
          <p:cNvSpPr txBox="1"/>
          <p:nvPr/>
        </p:nvSpPr>
        <p:spPr>
          <a:xfrm>
            <a:off x="4164034" y="307852"/>
            <a:ext cx="1878656" cy="523220"/>
          </a:xfrm>
          <a:prstGeom prst="rect">
            <a:avLst/>
          </a:prstGeom>
          <a:noFill/>
          <a:ln>
            <a:solidFill>
              <a:schemeClr val="tx1"/>
            </a:solidFill>
          </a:ln>
        </p:spPr>
        <p:txBody>
          <a:bodyPr wrap="none" rtlCol="0">
            <a:spAutoFit/>
          </a:bodyPr>
          <a:lstStyle/>
          <a:p>
            <a:r>
              <a:rPr lang="en-US" sz="2800" b="1" dirty="0" smtClean="0">
                <a:solidFill>
                  <a:srgbClr val="FF0000"/>
                </a:solidFill>
              </a:rPr>
              <a:t>Exp. events</a:t>
            </a:r>
            <a:endParaRPr lang="en-US" sz="2800" b="1" dirty="0">
              <a:solidFill>
                <a:srgbClr val="FF0000"/>
              </a:solidFill>
            </a:endParaRPr>
          </a:p>
        </p:txBody>
      </p:sp>
      <p:cxnSp>
        <p:nvCxnSpPr>
          <p:cNvPr id="25" name="Straight Arrow Connector 24"/>
          <p:cNvCxnSpPr>
            <a:stCxn id="24" idx="2"/>
            <a:endCxn id="17" idx="0"/>
          </p:cNvCxnSpPr>
          <p:nvPr/>
        </p:nvCxnSpPr>
        <p:spPr>
          <a:xfrm>
            <a:off x="5103362" y="831072"/>
            <a:ext cx="3991" cy="793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a:endCxn id="29" idx="0"/>
          </p:cNvCxnSpPr>
          <p:nvPr/>
        </p:nvCxnSpPr>
        <p:spPr>
          <a:xfrm flipH="1">
            <a:off x="2623195" y="1031127"/>
            <a:ext cx="377" cy="669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72170" y="1700954"/>
            <a:ext cx="2102050" cy="400110"/>
          </a:xfrm>
          <a:prstGeom prst="rect">
            <a:avLst/>
          </a:prstGeom>
          <a:noFill/>
          <a:ln>
            <a:solidFill>
              <a:schemeClr val="tx1"/>
            </a:solidFill>
          </a:ln>
        </p:spPr>
        <p:txBody>
          <a:bodyPr wrap="none" rtlCol="0">
            <a:spAutoFit/>
          </a:bodyPr>
          <a:lstStyle/>
          <a:p>
            <a:r>
              <a:rPr lang="en-US" sz="2000" b="1" dirty="0" smtClean="0">
                <a:solidFill>
                  <a:srgbClr val="7030A0"/>
                </a:solidFill>
              </a:rPr>
              <a:t>Energy deposition</a:t>
            </a:r>
            <a:endParaRPr lang="en-US" sz="2000" b="1" dirty="0">
              <a:solidFill>
                <a:srgbClr val="7030A0"/>
              </a:solidFill>
            </a:endParaRPr>
          </a:p>
        </p:txBody>
      </p:sp>
      <p:cxnSp>
        <p:nvCxnSpPr>
          <p:cNvPr id="33" name="Straight Arrow Connector 32"/>
          <p:cNvCxnSpPr>
            <a:stCxn id="29" idx="2"/>
            <a:endCxn id="36" idx="0"/>
          </p:cNvCxnSpPr>
          <p:nvPr/>
        </p:nvCxnSpPr>
        <p:spPr>
          <a:xfrm>
            <a:off x="2623195" y="2101064"/>
            <a:ext cx="0" cy="12912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926145" y="3392267"/>
            <a:ext cx="1394100" cy="400110"/>
          </a:xfrm>
          <a:prstGeom prst="rect">
            <a:avLst/>
          </a:prstGeom>
          <a:noFill/>
          <a:ln>
            <a:solidFill>
              <a:schemeClr val="tx1"/>
            </a:solidFill>
          </a:ln>
        </p:spPr>
        <p:txBody>
          <a:bodyPr wrap="none" rtlCol="0">
            <a:spAutoFit/>
          </a:bodyPr>
          <a:lstStyle/>
          <a:p>
            <a:r>
              <a:rPr lang="en-US" sz="2000" b="1" dirty="0" smtClean="0">
                <a:solidFill>
                  <a:srgbClr val="7030A0"/>
                </a:solidFill>
              </a:rPr>
              <a:t>Digitization</a:t>
            </a:r>
            <a:endParaRPr lang="en-US" sz="2000" b="1" dirty="0">
              <a:solidFill>
                <a:srgbClr val="7030A0"/>
              </a:solidFill>
            </a:endParaRPr>
          </a:p>
        </p:txBody>
      </p:sp>
      <p:sp>
        <p:nvSpPr>
          <p:cNvPr id="39" name="TextBox 38"/>
          <p:cNvSpPr txBox="1"/>
          <p:nvPr/>
        </p:nvSpPr>
        <p:spPr>
          <a:xfrm>
            <a:off x="986142" y="2309899"/>
            <a:ext cx="2961645" cy="923330"/>
          </a:xfrm>
          <a:prstGeom prst="rect">
            <a:avLst/>
          </a:prstGeom>
          <a:noFill/>
        </p:spPr>
        <p:txBody>
          <a:bodyPr wrap="none" rtlCol="0">
            <a:spAutoFit/>
          </a:bodyPr>
          <a:lstStyle/>
          <a:p>
            <a:pPr marL="285750" indent="-285750">
              <a:buFont typeface="Arial" panose="020B0604020202020204" pitchFamily="34" charset="0"/>
              <a:buChar char="•"/>
            </a:pPr>
            <a:r>
              <a:rPr lang="en-US" i="1" dirty="0" smtClean="0"/>
              <a:t>Electron drift and diffusion</a:t>
            </a:r>
          </a:p>
          <a:p>
            <a:pPr marL="285750" indent="-285750">
              <a:buFont typeface="Arial" panose="020B0604020202020204" pitchFamily="34" charset="0"/>
              <a:buChar char="•"/>
            </a:pPr>
            <a:r>
              <a:rPr lang="en-US" i="1" dirty="0" smtClean="0"/>
              <a:t>Pad responding function</a:t>
            </a:r>
          </a:p>
          <a:p>
            <a:pPr marL="285750" indent="-285750">
              <a:buFont typeface="Arial" panose="020B0604020202020204" pitchFamily="34" charset="0"/>
              <a:buChar char="•"/>
            </a:pPr>
            <a:r>
              <a:rPr lang="en-US" i="1" dirty="0" smtClean="0"/>
              <a:t>Standard pulse function</a:t>
            </a:r>
          </a:p>
        </p:txBody>
      </p:sp>
      <p:cxnSp>
        <p:nvCxnSpPr>
          <p:cNvPr id="41" name="Elbow Connector 40"/>
          <p:cNvCxnSpPr>
            <a:stCxn id="36" idx="2"/>
            <a:endCxn id="17" idx="0"/>
          </p:cNvCxnSpPr>
          <p:nvPr/>
        </p:nvCxnSpPr>
        <p:spPr>
          <a:xfrm rot="5400000" flipH="1" flipV="1">
            <a:off x="2781331" y="1466356"/>
            <a:ext cx="2167885" cy="2484158"/>
          </a:xfrm>
          <a:prstGeom prst="bentConnector5">
            <a:avLst>
              <a:gd name="adj1" fmla="val -10545"/>
              <a:gd name="adj2" fmla="val 46940"/>
              <a:gd name="adj3" fmla="val 11054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0831" y="5339920"/>
            <a:ext cx="7630972" cy="14773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smtClean="0"/>
              <a:t>Geant4’s input momentum can be reconstructed to the input value.</a:t>
            </a:r>
          </a:p>
          <a:p>
            <a:pPr marL="285750" indent="-285750">
              <a:lnSpc>
                <a:spcPct val="150000"/>
              </a:lnSpc>
              <a:buFont typeface="Arial" panose="020B0604020202020204" pitchFamily="34" charset="0"/>
              <a:buChar char="•"/>
            </a:pPr>
            <a:r>
              <a:rPr lang="en-US" sz="2000" b="1" dirty="0" smtClean="0"/>
              <a:t>The distribution of reconstructed momentum is consistent with the theoretical formula.</a:t>
            </a:r>
            <a:endParaRPr lang="en-US" sz="2000" b="1" dirty="0"/>
          </a:p>
        </p:txBody>
      </p:sp>
      <p:cxnSp>
        <p:nvCxnSpPr>
          <p:cNvPr id="26" name="Elbow Connector 25"/>
          <p:cNvCxnSpPr>
            <a:stCxn id="2" idx="1"/>
          </p:cNvCxnSpPr>
          <p:nvPr/>
        </p:nvCxnSpPr>
        <p:spPr>
          <a:xfrm rot="10800000" flipH="1" flipV="1">
            <a:off x="1787061" y="831071"/>
            <a:ext cx="2160726" cy="4382539"/>
          </a:xfrm>
          <a:prstGeom prst="bentConnector4">
            <a:avLst>
              <a:gd name="adj1" fmla="val -39648"/>
              <a:gd name="adj2" fmla="val 100123"/>
            </a:avLst>
          </a:prstGeom>
          <a:ln w="2857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776274" y="307852"/>
            <a:ext cx="3183147" cy="369332"/>
          </a:xfrm>
          <a:prstGeom prst="rect">
            <a:avLst/>
          </a:prstGeom>
          <a:noFill/>
        </p:spPr>
        <p:txBody>
          <a:bodyPr wrap="square" rtlCol="0">
            <a:spAutoFit/>
          </a:bodyPr>
          <a:lstStyle/>
          <a:p>
            <a:r>
              <a:rPr lang="en-US" b="1" dirty="0"/>
              <a:t>5</a:t>
            </a:r>
            <a:r>
              <a:rPr lang="en-US" b="1" dirty="0" smtClean="0"/>
              <a:t>00MeV/u Proton, Horizontal :</a:t>
            </a:r>
          </a:p>
        </p:txBody>
      </p:sp>
      <p:grpSp>
        <p:nvGrpSpPr>
          <p:cNvPr id="49" name="Group 48"/>
          <p:cNvGrpSpPr/>
          <p:nvPr/>
        </p:nvGrpSpPr>
        <p:grpSpPr>
          <a:xfrm>
            <a:off x="7312961" y="3769817"/>
            <a:ext cx="4617182" cy="2830012"/>
            <a:chOff x="7271645" y="3815896"/>
            <a:chExt cx="4617182" cy="2830012"/>
          </a:xfrm>
        </p:grpSpPr>
        <p:grpSp>
          <p:nvGrpSpPr>
            <p:cNvPr id="46" name="Group 45"/>
            <p:cNvGrpSpPr/>
            <p:nvPr/>
          </p:nvGrpSpPr>
          <p:grpSpPr>
            <a:xfrm>
              <a:off x="7271645" y="3815896"/>
              <a:ext cx="4617182" cy="2830012"/>
              <a:chOff x="25928" y="1237119"/>
              <a:chExt cx="6381750" cy="4171950"/>
            </a:xfrm>
          </p:grpSpPr>
          <p:pic>
            <p:nvPicPr>
              <p:cNvPr id="47" name="Picture 46"/>
              <p:cNvPicPr>
                <a:picLocks noChangeAspect="1"/>
              </p:cNvPicPr>
              <p:nvPr/>
            </p:nvPicPr>
            <p:blipFill>
              <a:blip r:embed="rId3"/>
              <a:stretch>
                <a:fillRect/>
              </a:stretch>
            </p:blipFill>
            <p:spPr>
              <a:xfrm>
                <a:off x="775950" y="1282384"/>
                <a:ext cx="5543550" cy="3762375"/>
              </a:xfrm>
              <a:prstGeom prst="rect">
                <a:avLst/>
              </a:prstGeom>
            </p:spPr>
          </p:pic>
          <p:pic>
            <p:nvPicPr>
              <p:cNvPr id="48" name="Picture 47"/>
              <p:cNvPicPr>
                <a:picLocks noChangeAspect="1"/>
              </p:cNvPicPr>
              <p:nvPr/>
            </p:nvPicPr>
            <p:blipFill>
              <a:blip r:embed="rId4">
                <a:clrChange>
                  <a:clrFrom>
                    <a:srgbClr val="FFFFFF"/>
                  </a:clrFrom>
                  <a:clrTo>
                    <a:srgbClr val="FFFFFF">
                      <a:alpha val="0"/>
                    </a:srgbClr>
                  </a:clrTo>
                </a:clrChange>
              </a:blip>
              <a:stretch>
                <a:fillRect/>
              </a:stretch>
            </p:blipFill>
            <p:spPr>
              <a:xfrm>
                <a:off x="25928" y="1237119"/>
                <a:ext cx="6381750" cy="4171950"/>
              </a:xfrm>
              <a:prstGeom prst="rect">
                <a:avLst/>
              </a:prstGeom>
            </p:spPr>
          </p:pic>
        </p:grpSp>
        <p:sp>
          <p:nvSpPr>
            <p:cNvPr id="45" name="TextBox 44"/>
            <p:cNvSpPr txBox="1"/>
            <p:nvPr/>
          </p:nvSpPr>
          <p:spPr>
            <a:xfrm>
              <a:off x="8094749" y="3899977"/>
              <a:ext cx="3183147" cy="369332"/>
            </a:xfrm>
            <a:prstGeom prst="rect">
              <a:avLst/>
            </a:prstGeom>
            <a:noFill/>
          </p:spPr>
          <p:txBody>
            <a:bodyPr wrap="square" rtlCol="0">
              <a:spAutoFit/>
            </a:bodyPr>
            <a:lstStyle/>
            <a:p>
              <a:r>
                <a:rPr lang="en-US" b="1" dirty="0"/>
                <a:t>5</a:t>
              </a:r>
              <a:r>
                <a:rPr lang="en-US" b="1" dirty="0" smtClean="0"/>
                <a:t>00MeV/u Proton, Vertical :</a:t>
              </a:r>
            </a:p>
          </p:txBody>
        </p:sp>
      </p:grpSp>
      <p:grpSp>
        <p:nvGrpSpPr>
          <p:cNvPr id="8" name="Group 7"/>
          <p:cNvGrpSpPr/>
          <p:nvPr/>
        </p:nvGrpSpPr>
        <p:grpSpPr>
          <a:xfrm>
            <a:off x="7308346" y="643659"/>
            <a:ext cx="4621797" cy="2999848"/>
            <a:chOff x="7537600" y="777571"/>
            <a:chExt cx="4621797" cy="2999848"/>
          </a:xfrm>
        </p:grpSpPr>
        <p:pic>
          <p:nvPicPr>
            <p:cNvPr id="3" name="Picture 2"/>
            <p:cNvPicPr>
              <a:picLocks noChangeAspect="1"/>
            </p:cNvPicPr>
            <p:nvPr/>
          </p:nvPicPr>
          <p:blipFill>
            <a:blip r:embed="rId5">
              <a:clrChange>
                <a:clrFrom>
                  <a:srgbClr val="FFFFFF"/>
                </a:clrFrom>
                <a:clrTo>
                  <a:srgbClr val="FFFFFF">
                    <a:alpha val="0"/>
                  </a:srgbClr>
                </a:clrTo>
              </a:clrChange>
            </a:blip>
            <a:stretch>
              <a:fillRect/>
            </a:stretch>
          </p:blipFill>
          <p:spPr>
            <a:xfrm>
              <a:off x="7537600" y="777571"/>
              <a:ext cx="4621797" cy="2999848"/>
            </a:xfrm>
            <a:prstGeom prst="rect">
              <a:avLst/>
            </a:prstGeom>
          </p:spPr>
        </p:pic>
        <p:grpSp>
          <p:nvGrpSpPr>
            <p:cNvPr id="7" name="Group 6"/>
            <p:cNvGrpSpPr/>
            <p:nvPr/>
          </p:nvGrpSpPr>
          <p:grpSpPr>
            <a:xfrm>
              <a:off x="8060283" y="873513"/>
              <a:ext cx="4063671" cy="2668177"/>
              <a:chOff x="8060283" y="873513"/>
              <a:chExt cx="4063671" cy="2668177"/>
            </a:xfrm>
          </p:grpSpPr>
          <p:pic>
            <p:nvPicPr>
              <p:cNvPr id="30" name="Picture 29"/>
              <p:cNvPicPr>
                <a:picLocks noChangeAspect="1"/>
              </p:cNvPicPr>
              <p:nvPr/>
            </p:nvPicPr>
            <p:blipFill>
              <a:blip r:embed="rId6">
                <a:clrChange>
                  <a:clrFrom>
                    <a:srgbClr val="FFFFFF"/>
                  </a:clrFrom>
                  <a:clrTo>
                    <a:srgbClr val="FFFFFF">
                      <a:alpha val="0"/>
                    </a:srgbClr>
                  </a:clrTo>
                </a:clrChange>
              </a:blip>
              <a:stretch>
                <a:fillRect/>
              </a:stretch>
            </p:blipFill>
            <p:spPr>
              <a:xfrm>
                <a:off x="8060283" y="873513"/>
                <a:ext cx="4063671" cy="2668177"/>
              </a:xfrm>
              <a:prstGeom prst="rect">
                <a:avLst/>
              </a:prstGeom>
            </p:spPr>
          </p:pic>
          <mc:AlternateContent xmlns:mc="http://schemas.openxmlformats.org/markup-compatibility/2006" xmlns:a14="http://schemas.microsoft.com/office/drawing/2010/main">
            <mc:Choice Requires="a14">
              <p:sp>
                <p:nvSpPr>
                  <p:cNvPr id="50" name="TextBox 49"/>
                  <p:cNvSpPr txBox="1"/>
                  <p:nvPr/>
                </p:nvSpPr>
                <p:spPr>
                  <a:xfrm>
                    <a:off x="8269366" y="939846"/>
                    <a:ext cx="2557918" cy="523220"/>
                  </a:xfrm>
                  <a:prstGeom prst="rect">
                    <a:avLst/>
                  </a:prstGeom>
                  <a:noFill/>
                  <a:ln>
                    <a:solidFill>
                      <a:schemeClr val="tx1"/>
                    </a:solidFill>
                  </a:ln>
                </p:spPr>
                <p:txBody>
                  <a:bodyPr wrap="square" rtlCol="0">
                    <a:spAutoFit/>
                  </a:bodyPr>
                  <a:lstStyle/>
                  <a:p>
                    <a:r>
                      <a:rPr lang="en-US" sz="1400" b="1" dirty="0" smtClean="0">
                        <a:solidFill>
                          <a:srgbClr val="FF0000"/>
                        </a:solidFill>
                      </a:rPr>
                      <a:t>-</a:t>
                    </a:r>
                    <a14:m>
                      <m:oMath xmlns:m="http://schemas.openxmlformats.org/officeDocument/2006/math">
                        <m:r>
                          <a:rPr lang="en-US" sz="1100" b="1" i="1" smtClean="0">
                            <a:solidFill>
                              <a:srgbClr val="FF0000"/>
                            </a:solidFill>
                            <a:latin typeface="Cambria Math" panose="02040503050406030204" pitchFamily="18" charset="0"/>
                            <a:ea typeface="Cambria Math" panose="02040503050406030204" pitchFamily="18" charset="0"/>
                          </a:rPr>
                          <m:t>∎</m:t>
                        </m:r>
                      </m:oMath>
                    </a14:m>
                    <a:r>
                      <a:rPr lang="en-US" sz="1400" b="1" dirty="0" smtClean="0">
                        <a:solidFill>
                          <a:srgbClr val="FF0000"/>
                        </a:solidFill>
                      </a:rPr>
                      <a:t>- Theoretical formula</a:t>
                    </a:r>
                  </a:p>
                  <a:p>
                    <a:r>
                      <a:rPr lang="en-US" sz="1400" b="1" dirty="0" smtClean="0"/>
                      <a:t>-</a:t>
                    </a:r>
                    <a14:m>
                      <m:oMath xmlns:m="http://schemas.openxmlformats.org/officeDocument/2006/math">
                        <m:r>
                          <a:rPr lang="en-US" sz="1400" b="1" i="1" smtClean="0">
                            <a:latin typeface="Cambria Math" panose="02040503050406030204" pitchFamily="18" charset="0"/>
                            <a:ea typeface="Cambria Math" panose="02040503050406030204" pitchFamily="18" charset="0"/>
                          </a:rPr>
                          <m:t>∙</m:t>
                        </m:r>
                      </m:oMath>
                    </a14:m>
                    <a:r>
                      <a:rPr lang="en-US" sz="1400" b="1" dirty="0" smtClean="0"/>
                      <a:t>- Geant4 track reconstruction</a:t>
                    </a:r>
                  </a:p>
                </p:txBody>
              </p:sp>
            </mc:Choice>
            <mc:Fallback xmlns="">
              <p:sp>
                <p:nvSpPr>
                  <p:cNvPr id="50" name="TextBox 49"/>
                  <p:cNvSpPr txBox="1">
                    <a:spLocks noRot="1" noChangeAspect="1" noMove="1" noResize="1" noEditPoints="1" noAdjustHandles="1" noChangeArrowheads="1" noChangeShapeType="1" noTextEdit="1"/>
                  </p:cNvSpPr>
                  <p:nvPr/>
                </p:nvSpPr>
                <p:spPr>
                  <a:xfrm>
                    <a:off x="8269366" y="939846"/>
                    <a:ext cx="2557918" cy="523220"/>
                  </a:xfrm>
                  <a:prstGeom prst="rect">
                    <a:avLst/>
                  </a:prstGeom>
                  <a:blipFill rotWithShape="0">
                    <a:blip r:embed="rId7"/>
                    <a:stretch>
                      <a:fillRect l="-474" t="-1136" b="-10227"/>
                    </a:stretch>
                  </a:blipFill>
                  <a:ln>
                    <a:solidFill>
                      <a:schemeClr val="tx1"/>
                    </a:solidFill>
                  </a:ln>
                </p:spPr>
                <p:txBody>
                  <a:bodyPr/>
                  <a:lstStyle/>
                  <a:p>
                    <a:r>
                      <a:rPr lang="en-US">
                        <a:noFill/>
                      </a:rPr>
                      <a:t> </a:t>
                    </a:r>
                  </a:p>
                </p:txBody>
              </p:sp>
            </mc:Fallback>
          </mc:AlternateContent>
        </p:grpSp>
      </p:grpSp>
      <p:cxnSp>
        <p:nvCxnSpPr>
          <p:cNvPr id="35" name="Straight Arrow Connector 34"/>
          <p:cNvCxnSpPr/>
          <p:nvPr/>
        </p:nvCxnSpPr>
        <p:spPr>
          <a:xfrm flipV="1">
            <a:off x="9429122" y="1312987"/>
            <a:ext cx="0" cy="9375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071111" y="1146477"/>
            <a:ext cx="295782" cy="401730"/>
          </a:xfrm>
          <a:prstGeom prst="rect">
            <a:avLst/>
          </a:prstGeom>
          <a:noFill/>
          <a:ln w="28575">
            <a:noFill/>
          </a:ln>
        </p:spPr>
        <p:txBody>
          <a:bodyPr wrap="none" rtlCol="0">
            <a:spAutoFit/>
          </a:bodyPr>
          <a:lstStyle/>
          <a:p>
            <a:r>
              <a:rPr lang="en-US" sz="3200" b="1" dirty="0" smtClean="0"/>
              <a:t>y</a:t>
            </a:r>
            <a:endParaRPr lang="en-US" sz="3200" b="1" dirty="0"/>
          </a:p>
        </p:txBody>
      </p:sp>
      <p:sp>
        <p:nvSpPr>
          <p:cNvPr id="40" name="TextBox 39"/>
          <p:cNvSpPr txBox="1"/>
          <p:nvPr/>
        </p:nvSpPr>
        <p:spPr>
          <a:xfrm>
            <a:off x="10527635" y="1919961"/>
            <a:ext cx="271988" cy="401730"/>
          </a:xfrm>
          <a:prstGeom prst="rect">
            <a:avLst/>
          </a:prstGeom>
          <a:noFill/>
          <a:ln w="28575">
            <a:noFill/>
          </a:ln>
        </p:spPr>
        <p:txBody>
          <a:bodyPr wrap="none" rtlCol="0">
            <a:spAutoFit/>
          </a:bodyPr>
          <a:lstStyle/>
          <a:p>
            <a:r>
              <a:rPr lang="en-US" sz="3200" b="1" dirty="0" smtClean="0"/>
              <a:t>z</a:t>
            </a:r>
            <a:endParaRPr lang="en-US" sz="3200" b="1" dirty="0"/>
          </a:p>
        </p:txBody>
      </p:sp>
      <p:sp>
        <p:nvSpPr>
          <p:cNvPr id="43" name="TextBox 42"/>
          <p:cNvSpPr txBox="1"/>
          <p:nvPr/>
        </p:nvSpPr>
        <p:spPr>
          <a:xfrm>
            <a:off x="9741020" y="1292083"/>
            <a:ext cx="292024" cy="401730"/>
          </a:xfrm>
          <a:prstGeom prst="rect">
            <a:avLst/>
          </a:prstGeom>
          <a:noFill/>
          <a:ln w="28575">
            <a:noFill/>
          </a:ln>
        </p:spPr>
        <p:txBody>
          <a:bodyPr wrap="none" rtlCol="0">
            <a:spAutoFit/>
          </a:bodyPr>
          <a:lstStyle/>
          <a:p>
            <a:r>
              <a:rPr lang="en-US" sz="3200" b="1" dirty="0"/>
              <a:t>x</a:t>
            </a:r>
          </a:p>
        </p:txBody>
      </p:sp>
      <p:sp>
        <p:nvSpPr>
          <p:cNvPr id="15" name="Parallelogram 14"/>
          <p:cNvSpPr/>
          <p:nvPr/>
        </p:nvSpPr>
        <p:spPr>
          <a:xfrm>
            <a:off x="9120220" y="1981465"/>
            <a:ext cx="1189565" cy="563791"/>
          </a:xfrm>
          <a:prstGeom prst="parallelogram">
            <a:avLst>
              <a:gd name="adj" fmla="val 115593"/>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flipV="1">
            <a:off x="9414397" y="2243326"/>
            <a:ext cx="1190776" cy="7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9429122" y="1757007"/>
            <a:ext cx="575830" cy="4935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911718" y="4205074"/>
            <a:ext cx="295782" cy="401730"/>
          </a:xfrm>
          <a:prstGeom prst="rect">
            <a:avLst/>
          </a:prstGeom>
          <a:noFill/>
          <a:ln w="28575">
            <a:noFill/>
          </a:ln>
        </p:spPr>
        <p:txBody>
          <a:bodyPr wrap="none" rtlCol="0">
            <a:spAutoFit/>
          </a:bodyPr>
          <a:lstStyle/>
          <a:p>
            <a:r>
              <a:rPr lang="en-US" sz="3200" b="1" dirty="0" smtClean="0"/>
              <a:t>y</a:t>
            </a:r>
            <a:endParaRPr lang="en-US" sz="3200" b="1" dirty="0"/>
          </a:p>
        </p:txBody>
      </p:sp>
      <p:sp>
        <p:nvSpPr>
          <p:cNvPr id="67" name="TextBox 66"/>
          <p:cNvSpPr txBox="1"/>
          <p:nvPr/>
        </p:nvSpPr>
        <p:spPr>
          <a:xfrm>
            <a:off x="10368242" y="4978558"/>
            <a:ext cx="271988" cy="401730"/>
          </a:xfrm>
          <a:prstGeom prst="rect">
            <a:avLst/>
          </a:prstGeom>
          <a:noFill/>
          <a:ln w="28575">
            <a:noFill/>
          </a:ln>
        </p:spPr>
        <p:txBody>
          <a:bodyPr wrap="none" rtlCol="0">
            <a:spAutoFit/>
          </a:bodyPr>
          <a:lstStyle/>
          <a:p>
            <a:r>
              <a:rPr lang="en-US" sz="3200" b="1" dirty="0" smtClean="0"/>
              <a:t>z</a:t>
            </a:r>
            <a:endParaRPr lang="en-US" sz="3200" b="1" dirty="0"/>
          </a:p>
        </p:txBody>
      </p:sp>
      <p:sp>
        <p:nvSpPr>
          <p:cNvPr id="69" name="Parallelogram 68"/>
          <p:cNvSpPr/>
          <p:nvPr/>
        </p:nvSpPr>
        <p:spPr>
          <a:xfrm>
            <a:off x="9257471" y="4998436"/>
            <a:ext cx="623158" cy="621469"/>
          </a:xfrm>
          <a:prstGeom prst="parallelogram">
            <a:avLst>
              <a:gd name="adj" fmla="val 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p:nvPr/>
        </p:nvCxnSpPr>
        <p:spPr>
          <a:xfrm flipV="1">
            <a:off x="9250171" y="5301923"/>
            <a:ext cx="1190776" cy="7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9269729" y="4371584"/>
            <a:ext cx="0" cy="9375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9441309" y="2234789"/>
            <a:ext cx="208068" cy="28189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a:off x="9547225" y="2052334"/>
            <a:ext cx="176075" cy="328160"/>
          </a:xfrm>
          <a:custGeom>
            <a:avLst/>
            <a:gdLst>
              <a:gd name="connsiteX0" fmla="*/ 121444 w 164428"/>
              <a:gd name="connsiteY0" fmla="*/ 0 h 242888"/>
              <a:gd name="connsiteX1" fmla="*/ 164306 w 164428"/>
              <a:gd name="connsiteY1" fmla="*/ 123825 h 242888"/>
              <a:gd name="connsiteX2" fmla="*/ 109538 w 164428"/>
              <a:gd name="connsiteY2" fmla="*/ 211932 h 242888"/>
              <a:gd name="connsiteX3" fmla="*/ 0 w 164428"/>
              <a:gd name="connsiteY3" fmla="*/ 242888 h 242888"/>
            </a:gdLst>
            <a:ahLst/>
            <a:cxnLst>
              <a:cxn ang="0">
                <a:pos x="connsiteX0" y="connsiteY0"/>
              </a:cxn>
              <a:cxn ang="0">
                <a:pos x="connsiteX1" y="connsiteY1"/>
              </a:cxn>
              <a:cxn ang="0">
                <a:pos x="connsiteX2" y="connsiteY2"/>
              </a:cxn>
              <a:cxn ang="0">
                <a:pos x="connsiteX3" y="connsiteY3"/>
              </a:cxn>
            </a:cxnLst>
            <a:rect l="l" t="t" r="r" b="b"/>
            <a:pathLst>
              <a:path w="164428" h="242888">
                <a:moveTo>
                  <a:pt x="121444" y="0"/>
                </a:moveTo>
                <a:cubicBezTo>
                  <a:pt x="143867" y="44251"/>
                  <a:pt x="166290" y="88503"/>
                  <a:pt x="164306" y="123825"/>
                </a:cubicBezTo>
                <a:cubicBezTo>
                  <a:pt x="162322" y="159147"/>
                  <a:pt x="136922" y="192088"/>
                  <a:pt x="109538" y="211932"/>
                </a:cubicBezTo>
                <a:cubicBezTo>
                  <a:pt x="82154" y="231776"/>
                  <a:pt x="41077" y="237332"/>
                  <a:pt x="0" y="242888"/>
                </a:cubicBezTo>
              </a:path>
            </a:pathLst>
          </a:custGeom>
          <a:noFill/>
          <a:ln w="28575">
            <a:solidFill>
              <a:srgbClr val="7030A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6" name="TextBox 75"/>
              <p:cNvSpPr txBox="1"/>
              <p:nvPr/>
            </p:nvSpPr>
            <p:spPr>
              <a:xfrm>
                <a:off x="9709198" y="2150146"/>
                <a:ext cx="1971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7030A0"/>
                          </a:solidFill>
                          <a:latin typeface="Cambria Math" panose="02040503050406030204" pitchFamily="18" charset="0"/>
                          <a:ea typeface="Cambria Math" panose="02040503050406030204" pitchFamily="18" charset="0"/>
                        </a:rPr>
                        <m:t>𝜽</m:t>
                      </m:r>
                    </m:oMath>
                  </m:oMathPara>
                </a14:m>
                <a:endParaRPr lang="en-US" b="1" dirty="0"/>
              </a:p>
            </p:txBody>
          </p:sp>
        </mc:Choice>
        <mc:Fallback xmlns="">
          <p:sp>
            <p:nvSpPr>
              <p:cNvPr id="76" name="TextBox 75"/>
              <p:cNvSpPr txBox="1">
                <a:spLocks noRot="1" noChangeAspect="1" noMove="1" noResize="1" noEditPoints="1" noAdjustHandles="1" noChangeArrowheads="1" noChangeShapeType="1" noTextEdit="1"/>
              </p:cNvSpPr>
              <p:nvPr/>
            </p:nvSpPr>
            <p:spPr>
              <a:xfrm>
                <a:off x="9709198" y="2150146"/>
                <a:ext cx="197170" cy="276999"/>
              </a:xfrm>
              <a:prstGeom prst="rect">
                <a:avLst/>
              </a:prstGeom>
              <a:blipFill rotWithShape="0">
                <a:blip r:embed="rId8"/>
                <a:stretch>
                  <a:fillRect l="-31250" r="-28125" b="-6667"/>
                </a:stretch>
              </a:blipFill>
            </p:spPr>
            <p:txBody>
              <a:bodyPr/>
              <a:lstStyle/>
              <a:p>
                <a:r>
                  <a:rPr lang="en-US">
                    <a:noFill/>
                  </a:rPr>
                  <a:t> </a:t>
                </a:r>
              </a:p>
            </p:txBody>
          </p:sp>
        </mc:Fallback>
      </mc:AlternateContent>
      <p:cxnSp>
        <p:nvCxnSpPr>
          <p:cNvPr id="78" name="Straight Arrow Connector 77"/>
          <p:cNvCxnSpPr/>
          <p:nvPr/>
        </p:nvCxnSpPr>
        <p:spPr>
          <a:xfrm>
            <a:off x="9288596" y="5288310"/>
            <a:ext cx="533951" cy="61323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9489064" y="5041183"/>
                <a:ext cx="1971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7030A0"/>
                          </a:solidFill>
                          <a:latin typeface="Cambria Math" panose="02040503050406030204" pitchFamily="18" charset="0"/>
                          <a:ea typeface="Cambria Math" panose="02040503050406030204" pitchFamily="18" charset="0"/>
                        </a:rPr>
                        <m:t>𝜽</m:t>
                      </m:r>
                    </m:oMath>
                  </m:oMathPara>
                </a14:m>
                <a:endParaRPr lang="en-US" b="1" dirty="0"/>
              </a:p>
            </p:txBody>
          </p:sp>
        </mc:Choice>
        <mc:Fallback xmlns="">
          <p:sp>
            <p:nvSpPr>
              <p:cNvPr id="80" name="TextBox 79"/>
              <p:cNvSpPr txBox="1">
                <a:spLocks noRot="1" noChangeAspect="1" noMove="1" noResize="1" noEditPoints="1" noAdjustHandles="1" noChangeArrowheads="1" noChangeShapeType="1" noTextEdit="1"/>
              </p:cNvSpPr>
              <p:nvPr/>
            </p:nvSpPr>
            <p:spPr>
              <a:xfrm>
                <a:off x="9489064" y="5041183"/>
                <a:ext cx="197170" cy="276999"/>
              </a:xfrm>
              <a:prstGeom prst="rect">
                <a:avLst/>
              </a:prstGeom>
              <a:blipFill rotWithShape="0">
                <a:blip r:embed="rId9"/>
                <a:stretch>
                  <a:fillRect l="-31250" r="-28125" b="-6667"/>
                </a:stretch>
              </a:blipFill>
            </p:spPr>
            <p:txBody>
              <a:bodyPr/>
              <a:lstStyle/>
              <a:p>
                <a:r>
                  <a:rPr lang="en-US">
                    <a:noFill/>
                  </a:rPr>
                  <a:t> </a:t>
                </a:r>
              </a:p>
            </p:txBody>
          </p:sp>
        </mc:Fallback>
      </mc:AlternateContent>
      <p:sp>
        <p:nvSpPr>
          <p:cNvPr id="83" name="Freeform 82"/>
          <p:cNvSpPr/>
          <p:nvPr/>
        </p:nvSpPr>
        <p:spPr>
          <a:xfrm>
            <a:off x="9288596" y="4998436"/>
            <a:ext cx="188233" cy="447483"/>
          </a:xfrm>
          <a:custGeom>
            <a:avLst/>
            <a:gdLst>
              <a:gd name="connsiteX0" fmla="*/ 0 w 108991"/>
              <a:gd name="connsiteY0" fmla="*/ 0 h 364331"/>
              <a:gd name="connsiteX1" fmla="*/ 73818 w 108991"/>
              <a:gd name="connsiteY1" fmla="*/ 71437 h 364331"/>
              <a:gd name="connsiteX2" fmla="*/ 107156 w 108991"/>
              <a:gd name="connsiteY2" fmla="*/ 173831 h 364331"/>
              <a:gd name="connsiteX3" fmla="*/ 102393 w 108991"/>
              <a:gd name="connsiteY3" fmla="*/ 266700 h 364331"/>
              <a:gd name="connsiteX4" fmla="*/ 83343 w 108991"/>
              <a:gd name="connsiteY4" fmla="*/ 364331 h 364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91" h="364331">
                <a:moveTo>
                  <a:pt x="0" y="0"/>
                </a:moveTo>
                <a:cubicBezTo>
                  <a:pt x="27979" y="21232"/>
                  <a:pt x="55959" y="42465"/>
                  <a:pt x="73818" y="71437"/>
                </a:cubicBezTo>
                <a:cubicBezTo>
                  <a:pt x="91677" y="100409"/>
                  <a:pt x="102394" y="141287"/>
                  <a:pt x="107156" y="173831"/>
                </a:cubicBezTo>
                <a:cubicBezTo>
                  <a:pt x="111918" y="206375"/>
                  <a:pt x="106362" y="234950"/>
                  <a:pt x="102393" y="266700"/>
                </a:cubicBezTo>
                <a:cubicBezTo>
                  <a:pt x="98424" y="298450"/>
                  <a:pt x="90883" y="331390"/>
                  <a:pt x="83343" y="364331"/>
                </a:cubicBezTo>
              </a:path>
            </a:pathLst>
          </a:custGeom>
          <a:noFill/>
          <a:ln w="28575">
            <a:solidFill>
              <a:srgbClr val="7030A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011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26655" y="2356514"/>
            <a:ext cx="5109764" cy="427445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624566" y="2816835"/>
                <a:ext cx="5354671" cy="2056782"/>
              </a:xfrm>
              <a:prstGeom prst="rect">
                <a:avLst/>
              </a:prstGeom>
              <a:noFill/>
              <a:ln>
                <a:solidFill>
                  <a:schemeClr val="tx1"/>
                </a:solidFill>
              </a:ln>
            </p:spPr>
            <p:txBody>
              <a:bodyPr wrap="none" lIns="0" tIns="0" rIns="0" bIns="0" rtlCol="0">
                <a:spAutoFit/>
              </a:bodyPr>
              <a:lstStyle/>
              <a:p>
                <a:r>
                  <a:rPr lang="en-US" sz="1600" b="1" i="1" dirty="0" smtClean="0">
                    <a:latin typeface="Cambria Math" panose="02040503050406030204" pitchFamily="18" charset="0"/>
                  </a:rPr>
                  <a:t>Scattering uncertainty:</a:t>
                </a:r>
              </a:p>
              <a:p>
                <a:pPr/>
                <a14:m>
                  <m:oMathPara xmlns:m="http://schemas.openxmlformats.org/officeDocument/2006/math">
                    <m:oMathParaPr>
                      <m:jc m:val="centerGroup"/>
                    </m:oMathParaPr>
                    <m:oMath xmlns:m="http://schemas.openxmlformats.org/officeDocument/2006/math">
                      <m:sSubSup>
                        <m:sSubSupPr>
                          <m:ctrlPr>
                            <a:rPr lang="en-US" sz="1600" b="1" i="1" smtClean="0">
                              <a:latin typeface="Cambria Math" panose="02040503050406030204" pitchFamily="18" charset="0"/>
                            </a:rPr>
                          </m:ctrlPr>
                        </m:sSubSupPr>
                        <m:e>
                          <m:r>
                            <a:rPr lang="en-US" sz="1600" b="1" i="1" smtClean="0">
                              <a:latin typeface="Cambria Math" panose="02040503050406030204" pitchFamily="18" charset="0"/>
                              <a:ea typeface="Cambria Math" panose="02040503050406030204" pitchFamily="18" charset="0"/>
                            </a:rPr>
                            <m:t>𝜽</m:t>
                          </m:r>
                        </m:e>
                        <m:sub>
                          <m:r>
                            <a:rPr lang="en-US" sz="1600" b="1" i="1" smtClean="0">
                              <a:latin typeface="Cambria Math" panose="02040503050406030204" pitchFamily="18" charset="0"/>
                            </a:rPr>
                            <m:t>𝒓𝒎𝒔</m:t>
                          </m:r>
                        </m:sub>
                        <m:sup>
                          <m:r>
                            <a:rPr lang="en-US" sz="1600" b="1" i="1" smtClean="0">
                              <a:latin typeface="Cambria Math" panose="02040503050406030204" pitchFamily="18" charset="0"/>
                            </a:rPr>
                            <m:t>𝒔𝒄𝒂𝒕𝒕𝒆𝒓𝒊𝒏𝒈</m:t>
                          </m:r>
                        </m:sup>
                      </m:sSubSup>
                      <m:r>
                        <a:rPr lang="en-US" sz="1600" b="1" i="1" smtClean="0">
                          <a:latin typeface="Cambria Math" panose="02040503050406030204" pitchFamily="18" charset="0"/>
                        </a:rPr>
                        <m:t>=</m:t>
                      </m:r>
                      <m:rad>
                        <m:radPr>
                          <m:degHide m:val="on"/>
                          <m:ctrlPr>
                            <a:rPr lang="en-US" sz="1600" b="1" i="1" smtClean="0">
                              <a:latin typeface="Cambria Math" panose="02040503050406030204" pitchFamily="18" charset="0"/>
                            </a:rPr>
                          </m:ctrlPr>
                        </m:radPr>
                        <m:deg/>
                        <m:e>
                          <m:r>
                            <a:rPr lang="en-US" sz="1600" b="1" i="1" smtClean="0">
                              <a:latin typeface="Cambria Math" panose="02040503050406030204" pitchFamily="18" charset="0"/>
                            </a:rPr>
                            <m:t>&lt;</m:t>
                          </m:r>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𝜽</m:t>
                              </m:r>
                            </m:e>
                            <m:sup>
                              <m:r>
                                <a:rPr lang="en-US" sz="1600" b="1" i="1" smtClean="0">
                                  <a:latin typeface="Cambria Math" panose="02040503050406030204" pitchFamily="18" charset="0"/>
                                </a:rPr>
                                <m:t>𝟐</m:t>
                              </m:r>
                            </m:sup>
                          </m:sSup>
                          <m:r>
                            <a:rPr lang="en-US" sz="1600" b="1" i="1" smtClean="0">
                              <a:latin typeface="Cambria Math" panose="02040503050406030204" pitchFamily="18" charset="0"/>
                            </a:rPr>
                            <m:t>&gt;</m:t>
                          </m:r>
                        </m:e>
                      </m:rad>
                      <m:r>
                        <a:rPr lang="en-US" sz="1600" b="1" i="1" smtClean="0">
                          <a:latin typeface="Cambria Math" panose="02040503050406030204" pitchFamily="18" charset="0"/>
                        </a:rPr>
                        <m:t>=</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𝟏𝟑</m:t>
                          </m:r>
                          <m:r>
                            <a:rPr lang="en-US" sz="1600" b="1" i="1" smtClean="0">
                              <a:latin typeface="Cambria Math" panose="02040503050406030204" pitchFamily="18" charset="0"/>
                            </a:rPr>
                            <m:t>.</m:t>
                          </m:r>
                          <m:r>
                            <a:rPr lang="en-US" sz="1600" b="1" i="1" smtClean="0">
                              <a:latin typeface="Cambria Math" panose="02040503050406030204" pitchFamily="18" charset="0"/>
                            </a:rPr>
                            <m:t>𝟔</m:t>
                          </m:r>
                          <m:r>
                            <a:rPr lang="en-US" sz="1600" b="1" i="1" smtClean="0">
                              <a:latin typeface="Cambria Math" panose="02040503050406030204" pitchFamily="18" charset="0"/>
                            </a:rPr>
                            <m:t>𝑴𝒆𝑽</m:t>
                          </m:r>
                        </m:num>
                        <m:den>
                          <m:r>
                            <a:rPr lang="en-US" sz="1600" b="1" i="1" smtClean="0">
                              <a:latin typeface="Cambria Math" panose="02040503050406030204" pitchFamily="18" charset="0"/>
                              <a:ea typeface="Cambria Math" panose="02040503050406030204" pitchFamily="18" charset="0"/>
                            </a:rPr>
                            <m:t>𝜷</m:t>
                          </m:r>
                          <m:r>
                            <a:rPr lang="en-US" sz="1600" b="1" i="1" smtClean="0">
                              <a:latin typeface="Cambria Math" panose="02040503050406030204" pitchFamily="18" charset="0"/>
                              <a:ea typeface="Cambria Math" panose="02040503050406030204" pitchFamily="18" charset="0"/>
                            </a:rPr>
                            <m:t>𝒄</m:t>
                          </m:r>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𝑷</m:t>
                              </m:r>
                            </m:e>
                            <m:sub>
                              <m:r>
                                <a:rPr lang="en-US" sz="1600" b="1" i="1" smtClean="0">
                                  <a:latin typeface="Cambria Math" panose="02040503050406030204" pitchFamily="18" charset="0"/>
                                  <a:ea typeface="Cambria Math" panose="02040503050406030204" pitchFamily="18" charset="0"/>
                                </a:rPr>
                                <m:t>𝒕</m:t>
                              </m:r>
                            </m:sub>
                          </m:sSub>
                        </m:den>
                      </m:f>
                      <m:r>
                        <a:rPr lang="en-US" sz="1600" b="1" i="1" smtClean="0">
                          <a:latin typeface="Cambria Math" panose="02040503050406030204" pitchFamily="18" charset="0"/>
                        </a:rPr>
                        <m:t>𝒛</m:t>
                      </m:r>
                      <m:rad>
                        <m:radPr>
                          <m:degHide m:val="on"/>
                          <m:ctrlPr>
                            <a:rPr lang="en-US" sz="1600" b="1" i="1" smtClean="0">
                              <a:latin typeface="Cambria Math" panose="02040503050406030204" pitchFamily="18" charset="0"/>
                            </a:rPr>
                          </m:ctrlPr>
                        </m:radPr>
                        <m:deg/>
                        <m:e>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𝑳</m:t>
                              </m:r>
                            </m:num>
                            <m:den>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𝑿</m:t>
                                  </m:r>
                                </m:e>
                                <m:sub>
                                  <m:r>
                                    <a:rPr lang="en-US" sz="1600" b="1" i="1" smtClean="0">
                                      <a:latin typeface="Cambria Math" panose="02040503050406030204" pitchFamily="18" charset="0"/>
                                    </a:rPr>
                                    <m:t>𝟎</m:t>
                                  </m:r>
                                </m:sub>
                              </m:sSub>
                            </m:den>
                          </m:f>
                        </m:e>
                      </m:rad>
                      <m:d>
                        <m:dPr>
                          <m:ctrlPr>
                            <a:rPr lang="en-US" sz="1600" b="1" i="1" smtClean="0">
                              <a:latin typeface="Cambria Math" panose="02040503050406030204" pitchFamily="18" charset="0"/>
                            </a:rPr>
                          </m:ctrlPr>
                        </m:dPr>
                        <m:e>
                          <m:r>
                            <a:rPr lang="en-US" sz="1600" b="1" i="1" smtClean="0">
                              <a:latin typeface="Cambria Math" panose="02040503050406030204" pitchFamily="18" charset="0"/>
                            </a:rPr>
                            <m:t>𝟏</m:t>
                          </m:r>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𝟎𝟑𝟖</m:t>
                          </m:r>
                          <m:r>
                            <a:rPr lang="en-US" sz="1600" b="1" i="1" smtClean="0">
                              <a:latin typeface="Cambria Math" panose="02040503050406030204" pitchFamily="18" charset="0"/>
                            </a:rPr>
                            <m:t>𝒍𝒏</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𝑳</m:t>
                              </m:r>
                            </m:num>
                            <m:den>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𝑿</m:t>
                                  </m:r>
                                </m:e>
                                <m:sub>
                                  <m:r>
                                    <a:rPr lang="en-US" sz="1600" b="1" i="1" smtClean="0">
                                      <a:latin typeface="Cambria Math" panose="02040503050406030204" pitchFamily="18" charset="0"/>
                                    </a:rPr>
                                    <m:t>𝟎</m:t>
                                  </m:r>
                                </m:sub>
                              </m:sSub>
                            </m:den>
                          </m:f>
                        </m:e>
                      </m:d>
                    </m:oMath>
                  </m:oMathPara>
                </a14:m>
                <a:endParaRPr lang="en-US" sz="1600" b="1" dirty="0" smtClean="0"/>
              </a:p>
              <a:p>
                <a:pPr/>
                <a14:m>
                  <m:oMathPara xmlns:m="http://schemas.openxmlformats.org/officeDocument/2006/math">
                    <m:oMathParaPr>
                      <m:jc m:val="left"/>
                    </m:oMathParaPr>
                    <m:oMath xmlns:m="http://schemas.openxmlformats.org/officeDocument/2006/math">
                      <m:sSup>
                        <m:sSupPr>
                          <m:ctrlPr>
                            <a:rPr lang="en-US" sz="1600" b="1" i="1">
                              <a:latin typeface="Cambria Math" panose="02040503050406030204" pitchFamily="18" charset="0"/>
                            </a:rPr>
                          </m:ctrlPr>
                        </m:sSupPr>
                        <m:e>
                          <m:r>
                            <a:rPr lang="en-US" sz="1600" b="1" i="1">
                              <a:latin typeface="Cambria Math" panose="02040503050406030204" pitchFamily="18" charset="0"/>
                              <a:ea typeface="Cambria Math" panose="02040503050406030204" pitchFamily="18" charset="0"/>
                            </a:rPr>
                            <m:t>𝜽</m:t>
                          </m:r>
                        </m:e>
                        <m:sup>
                          <m:r>
                            <a:rPr lang="en-US" sz="1600" b="1" i="1">
                              <a:latin typeface="Cambria Math" panose="02040503050406030204" pitchFamily="18" charset="0"/>
                            </a:rPr>
                            <m:t>𝒎𝒂𝒈𝒏𝒆𝒕𝒊𝒄</m:t>
                          </m:r>
                        </m:sup>
                      </m:sSup>
                      <m:r>
                        <a:rPr lang="en-US" sz="1600" b="1" i="1">
                          <a:latin typeface="Cambria Math" panose="02040503050406030204" pitchFamily="18" charset="0"/>
                        </a:rPr>
                        <m:t>=</m:t>
                      </m:r>
                      <m:f>
                        <m:fPr>
                          <m:ctrlPr>
                            <a:rPr lang="en-US" sz="1600" b="1" i="1">
                              <a:latin typeface="Cambria Math" panose="02040503050406030204" pitchFamily="18" charset="0"/>
                            </a:rPr>
                          </m:ctrlPr>
                        </m:fPr>
                        <m:num>
                          <m:r>
                            <a:rPr lang="en-US" sz="1600" b="1" i="1">
                              <a:latin typeface="Cambria Math" panose="02040503050406030204" pitchFamily="18" charset="0"/>
                            </a:rPr>
                            <m:t>𝑺</m:t>
                          </m:r>
                        </m:num>
                        <m:den>
                          <m:r>
                            <a:rPr lang="en-US" sz="1600" b="1" i="1">
                              <a:latin typeface="Cambria Math" panose="02040503050406030204" pitchFamily="18" charset="0"/>
                              <a:ea typeface="Cambria Math" panose="02040503050406030204" pitchFamily="18" charset="0"/>
                            </a:rPr>
                            <m:t>𝑹</m:t>
                          </m:r>
                        </m:den>
                      </m:f>
                      <m:r>
                        <a:rPr lang="en-US" sz="1600" b="1" i="1">
                          <a:latin typeface="Cambria Math" panose="02040503050406030204" pitchFamily="18" charset="0"/>
                        </a:rPr>
                        <m:t>=</m:t>
                      </m:r>
                      <m:f>
                        <m:fPr>
                          <m:ctrlPr>
                            <a:rPr lang="en-US" sz="1600" b="1" i="1">
                              <a:latin typeface="Cambria Math" panose="02040503050406030204" pitchFamily="18" charset="0"/>
                            </a:rPr>
                          </m:ctrlPr>
                        </m:fPr>
                        <m:num>
                          <m:r>
                            <a:rPr lang="en-US" sz="1600" b="1" i="1">
                              <a:latin typeface="Cambria Math" panose="02040503050406030204" pitchFamily="18" charset="0"/>
                            </a:rPr>
                            <m:t>𝟎</m:t>
                          </m:r>
                          <m:r>
                            <a:rPr lang="en-US" sz="1600" b="1" i="1">
                              <a:latin typeface="Cambria Math" panose="02040503050406030204" pitchFamily="18" charset="0"/>
                            </a:rPr>
                            <m:t>.</m:t>
                          </m:r>
                          <m:r>
                            <a:rPr lang="en-US" sz="1600" b="1" i="1">
                              <a:latin typeface="Cambria Math" panose="02040503050406030204" pitchFamily="18" charset="0"/>
                            </a:rPr>
                            <m:t>𝟑</m:t>
                          </m:r>
                          <m:r>
                            <a:rPr lang="en-US" sz="1600" b="1" i="1">
                              <a:latin typeface="Cambria Math" panose="02040503050406030204" pitchFamily="18" charset="0"/>
                            </a:rPr>
                            <m:t>𝑩𝑳</m:t>
                          </m:r>
                        </m:num>
                        <m:den>
                          <m:sSub>
                            <m:sSubPr>
                              <m:ctrlPr>
                                <a:rPr lang="en-US" sz="1600" b="1" i="1">
                                  <a:latin typeface="Cambria Math" panose="02040503050406030204" pitchFamily="18" charset="0"/>
                                </a:rPr>
                              </m:ctrlPr>
                            </m:sSubPr>
                            <m:e>
                              <m:r>
                                <a:rPr lang="en-US" sz="1600" b="1" i="1">
                                  <a:latin typeface="Cambria Math" panose="02040503050406030204" pitchFamily="18" charset="0"/>
                                </a:rPr>
                                <m:t>𝑷</m:t>
                              </m:r>
                            </m:e>
                            <m:sub>
                              <m:r>
                                <a:rPr lang="en-US" sz="1600" b="1" i="1">
                                  <a:latin typeface="Cambria Math" panose="02040503050406030204" pitchFamily="18" charset="0"/>
                                </a:rPr>
                                <m:t>𝒕</m:t>
                              </m:r>
                            </m:sub>
                          </m:sSub>
                          <m:r>
                            <a:rPr lang="en-US" sz="1600" b="1" i="1">
                              <a:latin typeface="Cambria Math" panose="02040503050406030204" pitchFamily="18" charset="0"/>
                            </a:rPr>
                            <m:t>(</m:t>
                          </m:r>
                          <m:r>
                            <a:rPr lang="en-US" sz="1600" b="1" i="1">
                              <a:latin typeface="Cambria Math" panose="02040503050406030204" pitchFamily="18" charset="0"/>
                            </a:rPr>
                            <m:t>𝑮𝒆𝑽</m:t>
                          </m:r>
                          <m:r>
                            <a:rPr lang="en-US" sz="1600" b="1" i="1">
                              <a:latin typeface="Cambria Math" panose="02040503050406030204" pitchFamily="18" charset="0"/>
                            </a:rPr>
                            <m:t>/</m:t>
                          </m:r>
                          <m:r>
                            <a:rPr lang="en-US" sz="1600" b="1" i="1">
                              <a:latin typeface="Cambria Math" panose="02040503050406030204" pitchFamily="18" charset="0"/>
                            </a:rPr>
                            <m:t>𝒄</m:t>
                          </m:r>
                          <m:r>
                            <a:rPr lang="en-US" sz="1600" b="1" i="1">
                              <a:latin typeface="Cambria Math" panose="02040503050406030204" pitchFamily="18" charset="0"/>
                            </a:rPr>
                            <m:t>)</m:t>
                          </m:r>
                        </m:den>
                      </m:f>
                    </m:oMath>
                  </m:oMathPara>
                </a14:m>
                <a:endParaRPr lang="en-US" sz="1600" b="1" dirty="0" smtClean="0"/>
              </a:p>
              <a:p>
                <a:pPr/>
                <a14:m>
                  <m:oMathPara xmlns:m="http://schemas.openxmlformats.org/officeDocument/2006/math">
                    <m:oMathParaPr>
                      <m:jc m:val="left"/>
                    </m:oMathParaPr>
                    <m:oMath xmlns:m="http://schemas.openxmlformats.org/officeDocument/2006/math">
                      <m:f>
                        <m:fPr>
                          <m:ctrlPr>
                            <a:rPr lang="en-US" sz="1600" b="1" i="1">
                              <a:latin typeface="Cambria Math" panose="02040503050406030204" pitchFamily="18" charset="0"/>
                            </a:rPr>
                          </m:ctrlPr>
                        </m:fPr>
                        <m:num>
                          <m:sSub>
                            <m:sSubPr>
                              <m:ctrlPr>
                                <a:rPr lang="en-US" sz="1600" b="1" i="1">
                                  <a:latin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𝝈</m:t>
                              </m:r>
                            </m:e>
                            <m:sub>
                              <m:sSub>
                                <m:sSubPr>
                                  <m:ctrlPr>
                                    <a:rPr lang="el-GR" sz="1600" b="1" i="1">
                                      <a:latin typeface="Cambria Math" panose="02040503050406030204" pitchFamily="18" charset="0"/>
                                      <a:ea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𝑷</m:t>
                                  </m:r>
                                </m:e>
                                <m:sub>
                                  <m:r>
                                    <a:rPr lang="en-US" sz="1600" b="1" i="1">
                                      <a:latin typeface="Cambria Math" panose="02040503050406030204" pitchFamily="18" charset="0"/>
                                      <a:ea typeface="Cambria Math" panose="02040503050406030204" pitchFamily="18" charset="0"/>
                                    </a:rPr>
                                    <m:t>𝒕</m:t>
                                  </m:r>
                                </m:sub>
                              </m:sSub>
                            </m:sub>
                          </m:sSub>
                        </m:num>
                        <m:den>
                          <m:sSub>
                            <m:sSubPr>
                              <m:ctrlPr>
                                <a:rPr lang="en-US" sz="1600" b="1" i="1">
                                  <a:latin typeface="Cambria Math" panose="02040503050406030204" pitchFamily="18" charset="0"/>
                                </a:rPr>
                              </m:ctrlPr>
                            </m:sSubPr>
                            <m:e>
                              <m:r>
                                <a:rPr lang="en-US" sz="1600" b="1" i="1">
                                  <a:latin typeface="Cambria Math" panose="02040503050406030204" pitchFamily="18" charset="0"/>
                                </a:rPr>
                                <m:t>𝑷</m:t>
                              </m:r>
                            </m:e>
                            <m:sub>
                              <m:r>
                                <a:rPr lang="en-US" sz="1600" b="1" i="1">
                                  <a:latin typeface="Cambria Math" panose="02040503050406030204" pitchFamily="18" charset="0"/>
                                </a:rPr>
                                <m:t>𝒕</m:t>
                              </m:r>
                            </m:sub>
                          </m:sSub>
                        </m:den>
                      </m:f>
                      <m:sSub>
                        <m:sSubPr>
                          <m:ctrlPr>
                            <a:rPr lang="en-US" sz="1600" b="1" i="1">
                              <a:latin typeface="Cambria Math" panose="02040503050406030204" pitchFamily="18" charset="0"/>
                            </a:rPr>
                          </m:ctrlPr>
                        </m:sSubPr>
                        <m:e>
                          <m:r>
                            <a:rPr lang="en-US" sz="1600" b="1" i="1">
                              <a:latin typeface="Cambria Math" panose="02040503050406030204" pitchFamily="18" charset="0"/>
                            </a:rPr>
                            <m:t>|</m:t>
                          </m:r>
                        </m:e>
                        <m:sub>
                          <m:r>
                            <a:rPr lang="en-US" sz="1600" b="1" i="1">
                              <a:latin typeface="Cambria Math" panose="02040503050406030204" pitchFamily="18" charset="0"/>
                            </a:rPr>
                            <m:t>𝒔𝒄𝒂𝒕𝒕𝒆𝒓𝒊𝒏𝒈</m:t>
                          </m:r>
                        </m:sub>
                      </m:sSub>
                      <m:r>
                        <a:rPr lang="en-US" sz="1600" b="1" i="1">
                          <a:latin typeface="Cambria Math" panose="02040503050406030204" pitchFamily="18" charset="0"/>
                        </a:rPr>
                        <m:t>=</m:t>
                      </m:r>
                      <m:f>
                        <m:fPr>
                          <m:ctrlPr>
                            <a:rPr lang="en-US" sz="1600" b="1" i="1">
                              <a:latin typeface="Cambria Math" panose="02040503050406030204" pitchFamily="18" charset="0"/>
                            </a:rPr>
                          </m:ctrlPr>
                        </m:fPr>
                        <m:num>
                          <m:sSubSup>
                            <m:sSubSupPr>
                              <m:ctrlPr>
                                <a:rPr lang="en-US" sz="1600" b="1" i="1">
                                  <a:latin typeface="Cambria Math" panose="02040503050406030204" pitchFamily="18" charset="0"/>
                                </a:rPr>
                              </m:ctrlPr>
                            </m:sSubSupPr>
                            <m:e>
                              <m:r>
                                <a:rPr lang="en-US" sz="1600" b="1" i="1">
                                  <a:latin typeface="Cambria Math" panose="02040503050406030204" pitchFamily="18" charset="0"/>
                                  <a:ea typeface="Cambria Math" panose="02040503050406030204" pitchFamily="18" charset="0"/>
                                </a:rPr>
                                <m:t>𝜽</m:t>
                              </m:r>
                            </m:e>
                            <m:sub>
                              <m:r>
                                <a:rPr lang="en-US" sz="1600" b="1" i="1">
                                  <a:latin typeface="Cambria Math" panose="02040503050406030204" pitchFamily="18" charset="0"/>
                                </a:rPr>
                                <m:t>𝒓𝒎𝒔</m:t>
                              </m:r>
                            </m:sub>
                            <m:sup>
                              <m:r>
                                <a:rPr lang="en-US" sz="1600" b="1" i="1">
                                  <a:latin typeface="Cambria Math" panose="02040503050406030204" pitchFamily="18" charset="0"/>
                                </a:rPr>
                                <m:t>𝒔𝒄𝒂𝒕𝒕𝒆𝒊𝒏𝒈</m:t>
                              </m:r>
                            </m:sup>
                          </m:sSubSup>
                        </m:num>
                        <m:den>
                          <m:sSup>
                            <m:sSupPr>
                              <m:ctrlPr>
                                <a:rPr lang="en-US" sz="1600" b="1" i="1">
                                  <a:latin typeface="Cambria Math" panose="02040503050406030204" pitchFamily="18" charset="0"/>
                                </a:rPr>
                              </m:ctrlPr>
                            </m:sSupPr>
                            <m:e>
                              <m:r>
                                <a:rPr lang="en-US" sz="1600" b="1" i="1">
                                  <a:latin typeface="Cambria Math" panose="02040503050406030204" pitchFamily="18" charset="0"/>
                                  <a:ea typeface="Cambria Math" panose="02040503050406030204" pitchFamily="18" charset="0"/>
                                </a:rPr>
                                <m:t>𝜽</m:t>
                              </m:r>
                            </m:e>
                            <m:sup>
                              <m:r>
                                <a:rPr lang="en-US" sz="1600" b="1" i="1">
                                  <a:latin typeface="Cambria Math" panose="02040503050406030204" pitchFamily="18" charset="0"/>
                                </a:rPr>
                                <m:t>𝒎𝒂𝒈𝒏𝒆𝒕𝒊𝒄</m:t>
                              </m:r>
                            </m:sup>
                          </m:sSup>
                        </m:den>
                      </m:f>
                    </m:oMath>
                  </m:oMathPara>
                </a14:m>
                <a:endParaRPr lang="en-US" sz="16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624566" y="2816835"/>
                <a:ext cx="5354671" cy="2056782"/>
              </a:xfrm>
              <a:prstGeom prst="rect">
                <a:avLst/>
              </a:prstGeom>
              <a:blipFill>
                <a:blip r:embed="rId4"/>
                <a:stretch>
                  <a:fillRect l="-2157" t="-2950"/>
                </a:stretch>
              </a:blipFill>
              <a:ln>
                <a:solidFill>
                  <a:schemeClr val="tx1"/>
                </a:solidFill>
              </a:ln>
            </p:spPr>
            <p:txBody>
              <a:bodyPr/>
              <a:lstStyle/>
              <a:p>
                <a:r>
                  <a:rPr lang="zh-CN" altLang="en-US">
                    <a:noFill/>
                  </a:rPr>
                  <a:t> </a:t>
                </a:r>
              </a:p>
            </p:txBody>
          </p:sp>
        </mc:Fallback>
      </mc:AlternateContent>
      <p:sp>
        <p:nvSpPr>
          <p:cNvPr id="19" name="TextBox 18"/>
          <p:cNvSpPr txBox="1"/>
          <p:nvPr/>
        </p:nvSpPr>
        <p:spPr>
          <a:xfrm>
            <a:off x="624566" y="3661425"/>
            <a:ext cx="65" cy="246221"/>
          </a:xfrm>
          <a:prstGeom prst="rect">
            <a:avLst/>
          </a:prstGeom>
          <a:noFill/>
        </p:spPr>
        <p:txBody>
          <a:bodyPr wrap="none" lIns="0" tIns="0" rIns="0" bIns="0" rtlCol="0">
            <a:spAutoFit/>
          </a:bodyPr>
          <a:lstStyle/>
          <a:p>
            <a:endParaRPr lang="en-US" sz="1600" dirty="0"/>
          </a:p>
        </p:txBody>
      </p:sp>
      <p:sp>
        <p:nvSpPr>
          <p:cNvPr id="20" name="TextBox 19"/>
          <p:cNvSpPr txBox="1"/>
          <p:nvPr/>
        </p:nvSpPr>
        <p:spPr>
          <a:xfrm>
            <a:off x="624566" y="4198392"/>
            <a:ext cx="65" cy="246221"/>
          </a:xfrm>
          <a:prstGeom prst="rect">
            <a:avLst/>
          </a:prstGeom>
          <a:noFill/>
        </p:spPr>
        <p:txBody>
          <a:bodyPr wrap="none" lIns="0" tIns="0" rIns="0" bIns="0" rtlCol="0">
            <a:spAutoFit/>
          </a:bodyPr>
          <a:lstStyle/>
          <a:p>
            <a:endParaRPr lang="en-US" sz="1600" dirty="0"/>
          </a:p>
        </p:txBody>
      </p:sp>
      <mc:AlternateContent xmlns:mc="http://schemas.openxmlformats.org/markup-compatibility/2006" xmlns:a14="http://schemas.microsoft.com/office/drawing/2010/main">
        <mc:Choice Requires="a14">
          <p:sp>
            <p:nvSpPr>
              <p:cNvPr id="21" name="TextBox 20"/>
              <p:cNvSpPr txBox="1"/>
              <p:nvPr/>
            </p:nvSpPr>
            <p:spPr>
              <a:xfrm>
                <a:off x="624566" y="5222787"/>
                <a:ext cx="5363776" cy="758926"/>
              </a:xfrm>
              <a:prstGeom prst="rect">
                <a:avLst/>
              </a:prstGeom>
              <a:noFill/>
              <a:ln>
                <a:solidFill>
                  <a:schemeClr val="tx1"/>
                </a:solidFill>
              </a:ln>
            </p:spPr>
            <p:txBody>
              <a:bodyPr wrap="none" lIns="0" tIns="0" rIns="0" bIns="0" rtlCol="0">
                <a:spAutoFit/>
              </a:bodyPr>
              <a:lstStyle/>
              <a:p>
                <a:r>
                  <a:rPr lang="en-US" sz="1600" b="1" i="1" dirty="0" smtClean="0">
                    <a:latin typeface="Cambria Math" panose="02040503050406030204" pitchFamily="18" charset="0"/>
                  </a:rPr>
                  <a:t>Position uncertainty:</a:t>
                </a:r>
              </a:p>
              <a:p>
                <a:pPr/>
                <a14:m>
                  <m:oMathPara xmlns:m="http://schemas.openxmlformats.org/officeDocument/2006/math">
                    <m:oMathParaPr>
                      <m:jc m:val="centerGroup"/>
                    </m:oMathParaPr>
                    <m:oMath xmlns:m="http://schemas.openxmlformats.org/officeDocument/2006/math">
                      <m:f>
                        <m:fPr>
                          <m:ctrlPr>
                            <a:rPr lang="en-US" sz="1600" b="1" i="1" smtClean="0">
                              <a:latin typeface="Cambria Math" panose="02040503050406030204" pitchFamily="18" charset="0"/>
                            </a:rPr>
                          </m:ctrlPr>
                        </m:fPr>
                        <m:num>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𝝈</m:t>
                              </m:r>
                            </m:e>
                            <m:sub>
                              <m:sSub>
                                <m:sSubPr>
                                  <m:ctrlPr>
                                    <a:rPr lang="en-US" sz="1600" b="1" i="1" smtClean="0">
                                      <a:latin typeface="Cambria Math" panose="02040503050406030204" pitchFamily="18" charset="0"/>
                                      <a:ea typeface="Cambria Math" panose="02040503050406030204" pitchFamily="18" charset="0"/>
                                    </a:rPr>
                                  </m:ctrlPr>
                                </m:sSubPr>
                                <m:e>
                                  <m:r>
                                    <a:rPr lang="en-US" sz="1600" b="1" i="1">
                                      <a:latin typeface="Cambria Math" panose="02040503050406030204" pitchFamily="18" charset="0"/>
                                    </a:rPr>
                                    <m:t>𝑷</m:t>
                                  </m:r>
                                </m:e>
                                <m:sub>
                                  <m:r>
                                    <a:rPr lang="en-US" sz="1600" b="1" i="1" smtClean="0">
                                      <a:latin typeface="Cambria Math" panose="02040503050406030204" pitchFamily="18" charset="0"/>
                                      <a:ea typeface="Cambria Math" panose="02040503050406030204" pitchFamily="18" charset="0"/>
                                    </a:rPr>
                                    <m:t>𝒕</m:t>
                                  </m:r>
                                </m:sub>
                              </m:sSub>
                            </m:sub>
                          </m:sSub>
                        </m:num>
                        <m:den>
                          <m:sSub>
                            <m:sSubPr>
                              <m:ctrlPr>
                                <a:rPr lang="en-US" sz="1600" b="1" i="1" smtClean="0">
                                  <a:latin typeface="Cambria Math" panose="02040503050406030204" pitchFamily="18" charset="0"/>
                                </a:rPr>
                              </m:ctrlPr>
                            </m:sSubPr>
                            <m:e>
                              <m:r>
                                <a:rPr lang="en-US" sz="1600" b="1" i="1">
                                  <a:latin typeface="Cambria Math" panose="02040503050406030204" pitchFamily="18" charset="0"/>
                                </a:rPr>
                                <m:t>𝑷</m:t>
                              </m:r>
                            </m:e>
                            <m:sub>
                              <m:r>
                                <a:rPr lang="en-US" sz="1600" b="1" i="1" smtClean="0">
                                  <a:latin typeface="Cambria Math" panose="02040503050406030204" pitchFamily="18" charset="0"/>
                                </a:rPr>
                                <m:t>𝒕</m:t>
                              </m:r>
                            </m:sub>
                          </m:sSub>
                        </m:den>
                      </m:f>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m:t>
                          </m:r>
                        </m:e>
                        <m:sub>
                          <m:r>
                            <a:rPr lang="en-US" sz="1600" b="1" i="1" smtClean="0">
                              <a:latin typeface="Cambria Math" panose="02040503050406030204" pitchFamily="18" charset="0"/>
                            </a:rPr>
                            <m:t>𝒑𝒐𝒔𝒊𝒕𝒊𝒐𝒏</m:t>
                          </m:r>
                        </m:sub>
                      </m:sSub>
                      <m:r>
                        <a:rPr lang="en-US" sz="1600" b="1" i="1" smtClean="0">
                          <a:latin typeface="Cambria Math" panose="02040503050406030204" pitchFamily="18" charset="0"/>
                        </a:rPr>
                        <m:t>=</m:t>
                      </m:r>
                      <m:f>
                        <m:fPr>
                          <m:ctrlPr>
                            <a:rPr lang="en-US" sz="1600" b="1" i="1" smtClean="0">
                              <a:latin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𝝈</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𝒙</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𝒎</m:t>
                          </m:r>
                          <m:r>
                            <a:rPr lang="en-US" sz="1600" b="1" i="1" smtClean="0">
                              <a:latin typeface="Cambria Math" panose="02040503050406030204" pitchFamily="18" charset="0"/>
                              <a:ea typeface="Cambria Math" panose="02040503050406030204" pitchFamily="18" charset="0"/>
                            </a:rPr>
                            <m:t>)</m:t>
                          </m:r>
                        </m:num>
                        <m:den>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𝟑</m:t>
                          </m:r>
                          <m:r>
                            <a:rPr lang="en-US" sz="1600" b="1" i="1" smtClean="0">
                              <a:latin typeface="Cambria Math" panose="02040503050406030204" pitchFamily="18" charset="0"/>
                            </a:rPr>
                            <m:t>𝑩</m:t>
                          </m:r>
                          <m:r>
                            <a:rPr lang="en-US" sz="1600" b="1" i="1" smtClean="0">
                              <a:latin typeface="Cambria Math" panose="02040503050406030204" pitchFamily="18" charset="0"/>
                            </a:rPr>
                            <m:t>(</m:t>
                          </m:r>
                          <m:r>
                            <a:rPr lang="en-US" sz="1600" b="1" i="1" smtClean="0">
                              <a:latin typeface="Cambria Math" panose="02040503050406030204" pitchFamily="18" charset="0"/>
                            </a:rPr>
                            <m:t>𝑻</m:t>
                          </m:r>
                          <m:r>
                            <a:rPr lang="en-US" sz="1600" b="1" i="1" smtClean="0">
                              <a:latin typeface="Cambria Math" panose="02040503050406030204" pitchFamily="18" charset="0"/>
                            </a:rPr>
                            <m:t>)</m:t>
                          </m:r>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m:t>
                              </m:r>
                              <m:r>
                                <a:rPr lang="en-US" sz="1600" b="1" i="1" smtClean="0">
                                  <a:latin typeface="Cambria Math" panose="02040503050406030204" pitchFamily="18" charset="0"/>
                                </a:rPr>
                                <m:t>𝑳</m:t>
                              </m:r>
                              <m:r>
                                <a:rPr lang="en-US" sz="1600" b="1" i="1" smtClean="0">
                                  <a:latin typeface="Cambria Math" panose="02040503050406030204" pitchFamily="18" charset="0"/>
                                </a:rPr>
                                <m:t>(</m:t>
                              </m:r>
                              <m:r>
                                <a:rPr lang="en-US" sz="1600" b="1" i="1" smtClean="0">
                                  <a:latin typeface="Cambria Math" panose="02040503050406030204" pitchFamily="18" charset="0"/>
                                </a:rPr>
                                <m:t>𝒎</m:t>
                              </m:r>
                              <m:r>
                                <a:rPr lang="en-US" sz="1600" b="1" i="1" smtClean="0">
                                  <a:latin typeface="Cambria Math" panose="02040503050406030204" pitchFamily="18" charset="0"/>
                                </a:rPr>
                                <m:t>))</m:t>
                              </m:r>
                            </m:e>
                            <m:sup>
                              <m:r>
                                <a:rPr lang="en-US" sz="1600" b="1" i="1" smtClean="0">
                                  <a:latin typeface="Cambria Math" panose="02040503050406030204" pitchFamily="18" charset="0"/>
                                </a:rPr>
                                <m:t>𝟐</m:t>
                              </m:r>
                            </m:sup>
                          </m:sSup>
                        </m:den>
                      </m:f>
                      <m:rad>
                        <m:radPr>
                          <m:degHide m:val="on"/>
                          <m:ctrlPr>
                            <a:rPr lang="en-US" sz="1600" b="1" i="1" smtClean="0">
                              <a:latin typeface="Cambria Math" panose="02040503050406030204" pitchFamily="18" charset="0"/>
                            </a:rPr>
                          </m:ctrlPr>
                        </m:radPr>
                        <m:deg/>
                        <m:e>
                          <m:r>
                            <a:rPr lang="en-US" sz="1600" b="1" i="1" smtClean="0">
                              <a:latin typeface="Cambria Math" panose="02040503050406030204" pitchFamily="18" charset="0"/>
                            </a:rPr>
                            <m:t>𝟕𝟐𝟎</m:t>
                          </m:r>
                          <m:r>
                            <a:rPr lang="en-US" sz="1600" b="1" i="1" smtClean="0">
                              <a:latin typeface="Cambria Math" panose="02040503050406030204" pitchFamily="18" charset="0"/>
                            </a:rPr>
                            <m:t>/(</m:t>
                          </m:r>
                          <m:r>
                            <a:rPr lang="en-US" sz="1600" b="1" i="1" smtClean="0">
                              <a:latin typeface="Cambria Math" panose="02040503050406030204" pitchFamily="18" charset="0"/>
                            </a:rPr>
                            <m:t>𝑵</m:t>
                          </m:r>
                          <m:r>
                            <a:rPr lang="en-US" sz="1600" b="1" i="1" smtClean="0">
                              <a:latin typeface="Cambria Math" panose="02040503050406030204" pitchFamily="18" charset="0"/>
                            </a:rPr>
                            <m:t>+</m:t>
                          </m:r>
                          <m:r>
                            <a:rPr lang="en-US" sz="1600" b="1" i="1" smtClean="0">
                              <a:latin typeface="Cambria Math" panose="02040503050406030204" pitchFamily="18" charset="0"/>
                            </a:rPr>
                            <m:t>𝟒</m:t>
                          </m:r>
                          <m:r>
                            <a:rPr lang="en-US" sz="1600" b="1" i="1" smtClean="0">
                              <a:latin typeface="Cambria Math" panose="02040503050406030204" pitchFamily="18" charset="0"/>
                            </a:rPr>
                            <m:t>)</m:t>
                          </m:r>
                        </m:e>
                      </m:rad>
                      <m:r>
                        <a:rPr lang="en-US" sz="1600" b="1" i="1" smtClean="0">
                          <a:latin typeface="Cambria Math" panose="02040503050406030204" pitchFamily="18" charset="0"/>
                          <a:ea typeface="Cambria Math" panose="02040503050406030204" pitchFamily="18" charset="0"/>
                        </a:rPr>
                        <m:t>∙</m:t>
                      </m:r>
                      <m:sSub>
                        <m:sSubPr>
                          <m:ctrlPr>
                            <a:rPr lang="en-US" sz="1600" b="1" i="1" smtClean="0">
                              <a:latin typeface="Cambria Math" panose="02040503050406030204" pitchFamily="18" charset="0"/>
                              <a:ea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𝑷</m:t>
                          </m:r>
                        </m:e>
                        <m:sub>
                          <m:r>
                            <a:rPr lang="en-US" sz="1600" b="1" i="1" smtClean="0">
                              <a:latin typeface="Cambria Math" panose="02040503050406030204" pitchFamily="18" charset="0"/>
                              <a:ea typeface="Cambria Math" panose="02040503050406030204" pitchFamily="18" charset="0"/>
                            </a:rPr>
                            <m:t>𝒕</m:t>
                          </m:r>
                        </m:sub>
                      </m:sSub>
                      <m:r>
                        <a:rPr lang="en-US" sz="1600" b="1" i="1" smtClean="0">
                          <a:latin typeface="Cambria Math" panose="02040503050406030204" pitchFamily="18" charset="0"/>
                          <a:ea typeface="Cambria Math" panose="02040503050406030204" pitchFamily="18" charset="0"/>
                        </a:rPr>
                        <m:t> (</m:t>
                      </m:r>
                      <m:r>
                        <a:rPr lang="en-US" sz="1600" b="1" i="1" smtClean="0">
                          <a:latin typeface="Cambria Math" panose="02040503050406030204" pitchFamily="18" charset="0"/>
                          <a:ea typeface="Cambria Math" panose="02040503050406030204" pitchFamily="18" charset="0"/>
                        </a:rPr>
                        <m:t>𝑮𝒆𝑽</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𝒄</m:t>
                      </m:r>
                      <m:r>
                        <a:rPr lang="en-US" sz="1600" b="1" i="1" smtClean="0">
                          <a:latin typeface="Cambria Math" panose="02040503050406030204" pitchFamily="18" charset="0"/>
                          <a:ea typeface="Cambria Math" panose="02040503050406030204" pitchFamily="18" charset="0"/>
                        </a:rPr>
                        <m:t>)</m:t>
                      </m:r>
                    </m:oMath>
                  </m:oMathPara>
                </a14:m>
                <a:endParaRPr lang="en-US" sz="16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624566" y="5222787"/>
                <a:ext cx="5363776" cy="758926"/>
              </a:xfrm>
              <a:prstGeom prst="rect">
                <a:avLst/>
              </a:prstGeom>
              <a:blipFill>
                <a:blip r:embed="rId5"/>
                <a:stretch>
                  <a:fillRect l="-2154" t="-8730"/>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503314" y="1052132"/>
                <a:ext cx="2789966" cy="1530675"/>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b="1" i="1" smtClean="0">
                              <a:latin typeface="Cambria Math" panose="02040503050406030204" pitchFamily="18" charset="0"/>
                            </a:rPr>
                          </m:ctrlPr>
                        </m:sSubSupPr>
                        <m:e>
                          <m:r>
                            <a:rPr lang="en-US" sz="2400" b="1" i="1" smtClean="0">
                              <a:latin typeface="Cambria Math" panose="02040503050406030204" pitchFamily="18" charset="0"/>
                              <a:ea typeface="Cambria Math" panose="02040503050406030204" pitchFamily="18" charset="0"/>
                            </a:rPr>
                            <m:t>𝝈</m:t>
                          </m:r>
                        </m:e>
                        <m:sub>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𝑷</m:t>
                              </m:r>
                            </m:e>
                            <m:sub>
                              <m:r>
                                <a:rPr lang="en-US" sz="2400" b="1" i="1" smtClean="0">
                                  <a:latin typeface="Cambria Math" panose="02040503050406030204" pitchFamily="18" charset="0"/>
                                </a:rPr>
                                <m:t>𝒕</m:t>
                              </m:r>
                            </m:sub>
                          </m:sSub>
                        </m:sub>
                        <m:sup>
                          <m:r>
                            <a:rPr lang="en-US" sz="2400" b="1" i="1" smtClean="0">
                              <a:latin typeface="Cambria Math" panose="02040503050406030204" pitchFamily="18" charset="0"/>
                            </a:rPr>
                            <m:t>𝟐</m:t>
                          </m:r>
                        </m:sup>
                      </m:sSubSup>
                      <m:r>
                        <a:rPr lang="en-US" sz="2400" b="1" i="1" smtClean="0">
                          <a:latin typeface="Cambria Math" panose="02040503050406030204" pitchFamily="18" charset="0"/>
                        </a:rPr>
                        <m:t>=</m:t>
                      </m:r>
                      <m:sSubSup>
                        <m:sSubSupPr>
                          <m:ctrlPr>
                            <a:rPr lang="en-US" sz="2400" b="1" i="1" smtClean="0">
                              <a:latin typeface="Cambria Math" panose="02040503050406030204" pitchFamily="18" charset="0"/>
                            </a:rPr>
                          </m:ctrlPr>
                        </m:sSubSupPr>
                        <m:e>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rPr>
                            <m:t>𝑴𝑺</m:t>
                          </m:r>
                        </m:sub>
                        <m:sup>
                          <m:r>
                            <a:rPr lang="en-US" sz="2400" b="1" i="1" smtClean="0">
                              <a:latin typeface="Cambria Math" panose="02040503050406030204" pitchFamily="18" charset="0"/>
                            </a:rPr>
                            <m:t>𝟐</m:t>
                          </m:r>
                        </m:sup>
                      </m:sSubSup>
                      <m:r>
                        <a:rPr lang="en-US" sz="2400" b="1" i="1" smtClean="0">
                          <a:latin typeface="Cambria Math" panose="02040503050406030204" pitchFamily="18" charset="0"/>
                        </a:rPr>
                        <m:t>+</m:t>
                      </m:r>
                      <m:sSubSup>
                        <m:sSubSupPr>
                          <m:ctrlPr>
                            <a:rPr lang="en-US" sz="2400" b="1" i="1" smtClean="0">
                              <a:latin typeface="Cambria Math" panose="02040503050406030204" pitchFamily="18" charset="0"/>
                            </a:rPr>
                          </m:ctrlPr>
                        </m:sSubSupPr>
                        <m:e>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rPr>
                            <m:t>𝒑𝒐𝒔</m:t>
                          </m:r>
                        </m:sub>
                        <m:sup>
                          <m:r>
                            <a:rPr lang="en-US" sz="2400" b="1" i="1" smtClean="0">
                              <a:latin typeface="Cambria Math" panose="02040503050406030204" pitchFamily="18" charset="0"/>
                            </a:rPr>
                            <m:t>𝟐</m:t>
                          </m:r>
                        </m:sup>
                      </m:sSubSup>
                    </m:oMath>
                  </m:oMathPara>
                </a14:m>
                <a:endParaRPr lang="en-US" sz="2400" b="1"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sz="2400" b="1" i="1" smtClean="0">
                              <a:latin typeface="Cambria Math" panose="02040503050406030204" pitchFamily="18" charset="0"/>
                            </a:rPr>
                          </m:ctrlPr>
                        </m:fPr>
                        <m:num>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𝝈</m:t>
                              </m:r>
                            </m:e>
                            <m:sub>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𝑷</m:t>
                                  </m:r>
                                </m:e>
                                <m:sub>
                                  <m:r>
                                    <a:rPr lang="en-US" sz="2400" b="1" i="1" smtClean="0">
                                      <a:latin typeface="Cambria Math" panose="02040503050406030204" pitchFamily="18" charset="0"/>
                                    </a:rPr>
                                    <m:t>𝒕</m:t>
                                  </m:r>
                                </m:sub>
                              </m:sSub>
                            </m:sub>
                          </m:sSub>
                        </m:num>
                        <m:den>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𝑷</m:t>
                              </m:r>
                            </m:e>
                            <m:sub>
                              <m:r>
                                <a:rPr lang="en-US" sz="2400" b="1" i="1" smtClean="0">
                                  <a:latin typeface="Cambria Math" panose="02040503050406030204" pitchFamily="18" charset="0"/>
                                </a:rPr>
                                <m:t>𝒕</m:t>
                              </m:r>
                            </m:sub>
                          </m:sSub>
                        </m:den>
                      </m:f>
                      <m:r>
                        <a:rPr lang="en-US" sz="2400" b="1" i="1" smtClean="0">
                          <a:latin typeface="Cambria Math" panose="02040503050406030204" pitchFamily="18" charset="0"/>
                        </a:rPr>
                        <m:t>=</m:t>
                      </m:r>
                      <m:rad>
                        <m:radPr>
                          <m:degHide m:val="on"/>
                          <m:ctrlPr>
                            <a:rPr lang="en-US" sz="2400" b="1" i="1" smtClean="0">
                              <a:latin typeface="Cambria Math" panose="02040503050406030204" pitchFamily="18" charset="0"/>
                            </a:rPr>
                          </m:ctrlPr>
                        </m:radPr>
                        <m:deg/>
                        <m:e>
                          <m:f>
                            <m:fPr>
                              <m:ctrlPr>
                                <a:rPr lang="en-US" sz="2400" b="1" i="1" smtClean="0">
                                  <a:latin typeface="Cambria Math" panose="02040503050406030204" pitchFamily="18" charset="0"/>
                                </a:rPr>
                              </m:ctrlPr>
                            </m:fPr>
                            <m:num>
                              <m:sSubSup>
                                <m:sSubSupPr>
                                  <m:ctrlPr>
                                    <a:rPr lang="en-US" sz="2400" b="1" i="1" smtClean="0">
                                      <a:latin typeface="Cambria Math" panose="02040503050406030204" pitchFamily="18" charset="0"/>
                                    </a:rPr>
                                  </m:ctrlPr>
                                </m:sSubSupPr>
                                <m:e>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rPr>
                                    <m:t>𝑴𝑺</m:t>
                                  </m:r>
                                </m:sub>
                                <m:sup>
                                  <m:r>
                                    <a:rPr lang="en-US" sz="2400" b="1" i="1" smtClean="0">
                                      <a:latin typeface="Cambria Math" panose="02040503050406030204" pitchFamily="18" charset="0"/>
                                    </a:rPr>
                                    <m:t>𝟐</m:t>
                                  </m:r>
                                </m:sup>
                              </m:sSubSup>
                            </m:num>
                            <m:den>
                              <m:sSubSup>
                                <m:sSubSupPr>
                                  <m:ctrlPr>
                                    <a:rPr lang="en-US" sz="2400" b="1" i="1" smtClean="0">
                                      <a:latin typeface="Cambria Math" panose="02040503050406030204" pitchFamily="18" charset="0"/>
                                    </a:rPr>
                                  </m:ctrlPr>
                                </m:sSubSupPr>
                                <m:e>
                                  <m:r>
                                    <a:rPr lang="en-US" sz="2400" b="1" i="1" smtClean="0">
                                      <a:latin typeface="Cambria Math" panose="02040503050406030204" pitchFamily="18" charset="0"/>
                                    </a:rPr>
                                    <m:t>𝑷</m:t>
                                  </m:r>
                                </m:e>
                                <m:sub>
                                  <m:r>
                                    <a:rPr lang="en-US" sz="2400" b="1" i="1" smtClean="0">
                                      <a:latin typeface="Cambria Math" panose="02040503050406030204" pitchFamily="18" charset="0"/>
                                    </a:rPr>
                                    <m:t>𝒕</m:t>
                                  </m:r>
                                </m:sub>
                                <m:sup>
                                  <m:r>
                                    <a:rPr lang="en-US" sz="2400" b="1" i="1" smtClean="0">
                                      <a:latin typeface="Cambria Math" panose="02040503050406030204" pitchFamily="18" charset="0"/>
                                    </a:rPr>
                                    <m:t>𝟐</m:t>
                                  </m:r>
                                </m:sup>
                              </m:sSubSup>
                            </m:den>
                          </m:f>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sSubSup>
                                <m:sSubSupPr>
                                  <m:ctrlPr>
                                    <a:rPr lang="en-US" sz="2400" b="1" i="1" smtClean="0">
                                      <a:latin typeface="Cambria Math" panose="02040503050406030204" pitchFamily="18" charset="0"/>
                                    </a:rPr>
                                  </m:ctrlPr>
                                </m:sSubSupPr>
                                <m:e>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rPr>
                                    <m:t>𝒑𝒐𝒔</m:t>
                                  </m:r>
                                </m:sub>
                                <m:sup>
                                  <m:r>
                                    <a:rPr lang="en-US" sz="2400" b="1" i="1" smtClean="0">
                                      <a:latin typeface="Cambria Math" panose="02040503050406030204" pitchFamily="18" charset="0"/>
                                    </a:rPr>
                                    <m:t>𝟐</m:t>
                                  </m:r>
                                </m:sup>
                              </m:sSubSup>
                            </m:num>
                            <m:den>
                              <m:sSubSup>
                                <m:sSubSupPr>
                                  <m:ctrlPr>
                                    <a:rPr lang="en-US" sz="2400" b="1" i="1" smtClean="0">
                                      <a:latin typeface="Cambria Math" panose="02040503050406030204" pitchFamily="18" charset="0"/>
                                    </a:rPr>
                                  </m:ctrlPr>
                                </m:sSubSupPr>
                                <m:e>
                                  <m:r>
                                    <a:rPr lang="en-US" sz="2400" b="1" i="1" smtClean="0">
                                      <a:latin typeface="Cambria Math" panose="02040503050406030204" pitchFamily="18" charset="0"/>
                                    </a:rPr>
                                    <m:t>𝑷</m:t>
                                  </m:r>
                                </m:e>
                                <m:sub>
                                  <m:r>
                                    <a:rPr lang="en-US" sz="2400" b="1" i="1" smtClean="0">
                                      <a:latin typeface="Cambria Math" panose="02040503050406030204" pitchFamily="18" charset="0"/>
                                    </a:rPr>
                                    <m:t>𝒕</m:t>
                                  </m:r>
                                </m:sub>
                                <m:sup>
                                  <m:r>
                                    <a:rPr lang="en-US" sz="2400" b="1" i="1" smtClean="0">
                                      <a:latin typeface="Cambria Math" panose="02040503050406030204" pitchFamily="18" charset="0"/>
                                    </a:rPr>
                                    <m:t>𝟐</m:t>
                                  </m:r>
                                </m:sup>
                              </m:sSubSup>
                            </m:den>
                          </m:f>
                        </m:e>
                      </m:rad>
                    </m:oMath>
                  </m:oMathPara>
                </a14:m>
                <a:endParaRPr lang="en-US" sz="24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1503314" y="1052132"/>
                <a:ext cx="2789966" cy="1530675"/>
              </a:xfrm>
              <a:prstGeom prst="rect">
                <a:avLst/>
              </a:prstGeom>
              <a:blipFill>
                <a:blip r:embed="rId6"/>
                <a:stretch>
                  <a:fillRect/>
                </a:stretch>
              </a:blipFill>
              <a:ln>
                <a:solidFill>
                  <a:schemeClr val="tx1"/>
                </a:solidFill>
              </a:ln>
            </p:spPr>
            <p:txBody>
              <a:bodyPr/>
              <a:lstStyle/>
              <a:p>
                <a:r>
                  <a:rPr lang="zh-CN" altLang="en-US">
                    <a:noFill/>
                  </a:rPr>
                  <a:t> </a:t>
                </a:r>
              </a:p>
            </p:txBody>
          </p:sp>
        </mc:Fallback>
      </mc:AlternateContent>
      <p:sp>
        <p:nvSpPr>
          <p:cNvPr id="32" name="Rectangle 31"/>
          <p:cNvSpPr/>
          <p:nvPr/>
        </p:nvSpPr>
        <p:spPr>
          <a:xfrm>
            <a:off x="393652" y="189289"/>
            <a:ext cx="4301819" cy="738664"/>
          </a:xfrm>
          <a:prstGeom prst="rect">
            <a:avLst/>
          </a:prstGeom>
        </p:spPr>
        <p:txBody>
          <a:bodyPr wrap="none">
            <a:spAutoFit/>
          </a:bodyPr>
          <a:lstStyle/>
          <a:p>
            <a:pPr>
              <a:lnSpc>
                <a:spcPct val="150000"/>
              </a:lnSpc>
            </a:pPr>
            <a:r>
              <a:rPr lang="en-US" altLang="zh-CN" sz="2800" b="1" dirty="0" smtClean="0">
                <a:solidFill>
                  <a:schemeClr val="accent6">
                    <a:lumMod val="50000"/>
                  </a:schemeClr>
                </a:solidFill>
              </a:rPr>
              <a:t>QA - Momentum resolution</a:t>
            </a:r>
            <a:endParaRPr lang="en-US" sz="2800" b="1" dirty="0" smtClean="0">
              <a:solidFill>
                <a:schemeClr val="accent6">
                  <a:lumMod val="50000"/>
                </a:schemeClr>
              </a:solidFill>
            </a:endParaRPr>
          </a:p>
        </p:txBody>
      </p:sp>
      <p:sp>
        <p:nvSpPr>
          <p:cNvPr id="2" name="Down Arrow 1"/>
          <p:cNvSpPr/>
          <p:nvPr/>
        </p:nvSpPr>
        <p:spPr>
          <a:xfrm>
            <a:off x="8814048" y="1939415"/>
            <a:ext cx="334978" cy="298765"/>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747551" y="340141"/>
            <a:ext cx="2467972" cy="1477328"/>
          </a:xfrm>
          <a:prstGeom prst="rect">
            <a:avLst/>
          </a:prstGeom>
          <a:noFill/>
          <a:ln>
            <a:solidFill>
              <a:schemeClr val="tx1"/>
            </a:solidFill>
          </a:ln>
        </p:spPr>
        <p:txBody>
          <a:bodyPr wrap="square" rtlCol="0">
            <a:spAutoFit/>
          </a:bodyPr>
          <a:lstStyle/>
          <a:p>
            <a:pPr marL="285750" indent="-285750">
              <a:lnSpc>
                <a:spcPct val="150000"/>
              </a:lnSpc>
              <a:buFont typeface="Arial" panose="020B0604020202020204" pitchFamily="34" charset="0"/>
              <a:buChar char="•"/>
            </a:pPr>
            <a:r>
              <a:rPr lang="en-US" sz="2000" b="1" dirty="0" smtClean="0"/>
              <a:t>Track length</a:t>
            </a:r>
          </a:p>
          <a:p>
            <a:pPr marL="285750" indent="-285750">
              <a:lnSpc>
                <a:spcPct val="150000"/>
              </a:lnSpc>
              <a:buFont typeface="Arial" panose="020B0604020202020204" pitchFamily="34" charset="0"/>
              <a:buChar char="•"/>
            </a:pPr>
            <a:r>
              <a:rPr lang="en-US" sz="2000" b="1" dirty="0" smtClean="0"/>
              <a:t>Cluster number</a:t>
            </a:r>
          </a:p>
          <a:p>
            <a:pPr marL="285750" indent="-285750">
              <a:lnSpc>
                <a:spcPct val="150000"/>
              </a:lnSpc>
              <a:buFont typeface="Arial" panose="020B0604020202020204" pitchFamily="34" charset="0"/>
              <a:buChar char="•"/>
            </a:pPr>
            <a:r>
              <a:rPr lang="en-US" sz="2000" b="1" dirty="0" smtClean="0"/>
              <a:t>momentum</a:t>
            </a:r>
            <a:endParaRPr lang="en-US" sz="2000" b="1" dirty="0"/>
          </a:p>
        </p:txBody>
      </p:sp>
      <p:sp>
        <p:nvSpPr>
          <p:cNvPr id="11" name="TextBox 10"/>
          <p:cNvSpPr txBox="1"/>
          <p:nvPr/>
        </p:nvSpPr>
        <p:spPr>
          <a:xfrm>
            <a:off x="212940" y="6219469"/>
            <a:ext cx="4319965" cy="584775"/>
          </a:xfrm>
          <a:prstGeom prst="rect">
            <a:avLst/>
          </a:prstGeom>
          <a:noFill/>
        </p:spPr>
        <p:txBody>
          <a:bodyPr wrap="none" rtlCol="0">
            <a:spAutoFit/>
          </a:bodyPr>
          <a:lstStyle/>
          <a:p>
            <a:r>
              <a:rPr lang="en-US" sz="1600" b="1" i="1" dirty="0" smtClean="0"/>
              <a:t>Particle Detectors, Claus </a:t>
            </a:r>
            <a:r>
              <a:rPr lang="en-US" sz="1600" b="1" i="1" dirty="0" err="1" smtClean="0"/>
              <a:t>Grupen</a:t>
            </a:r>
            <a:r>
              <a:rPr lang="en-US" sz="1600" b="1" i="1" dirty="0" smtClean="0"/>
              <a:t>, Boris Schwartz.</a:t>
            </a:r>
          </a:p>
          <a:p>
            <a:r>
              <a:rPr lang="en-US" sz="1600" b="1" i="1" dirty="0" err="1" smtClean="0"/>
              <a:t>Nucl</a:t>
            </a:r>
            <a:r>
              <a:rPr lang="en-US" sz="1600" b="1" i="1" dirty="0" smtClean="0"/>
              <a:t>. Inst. Meth., 1963(24): 381-389</a:t>
            </a:r>
            <a:endParaRPr lang="en-US" sz="1600" b="1" i="1" dirty="0"/>
          </a:p>
        </p:txBody>
      </p:sp>
    </p:spTree>
    <p:extLst>
      <p:ext uri="{BB962C8B-B14F-4D97-AF65-F5344CB8AC3E}">
        <p14:creationId xmlns:p14="http://schemas.microsoft.com/office/powerpoint/2010/main" val="2312680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652" y="189289"/>
            <a:ext cx="9908738" cy="738664"/>
          </a:xfrm>
          <a:prstGeom prst="rect">
            <a:avLst/>
          </a:prstGeom>
        </p:spPr>
        <p:txBody>
          <a:bodyPr wrap="none">
            <a:spAutoFit/>
          </a:bodyPr>
          <a:lstStyle/>
          <a:p>
            <a:pPr>
              <a:lnSpc>
                <a:spcPct val="150000"/>
              </a:lnSpc>
            </a:pPr>
            <a:r>
              <a:rPr lang="en-US" sz="2800" b="1" dirty="0" smtClean="0">
                <a:solidFill>
                  <a:schemeClr val="accent6">
                    <a:lumMod val="50000"/>
                  </a:schemeClr>
                </a:solidFill>
              </a:rPr>
              <a:t>Characteristics of fixed target heavy ion collisions detected in TPC</a:t>
            </a:r>
            <a:endParaRPr lang="en-US" sz="2000" b="1" dirty="0" smtClean="0">
              <a:solidFill>
                <a:schemeClr val="accent6">
                  <a:lumMod val="50000"/>
                </a:schemeClr>
              </a:solidFill>
            </a:endParaRPr>
          </a:p>
        </p:txBody>
      </p:sp>
      <p:sp>
        <p:nvSpPr>
          <p:cNvPr id="5" name="TextBox 4"/>
          <p:cNvSpPr txBox="1"/>
          <p:nvPr/>
        </p:nvSpPr>
        <p:spPr>
          <a:xfrm>
            <a:off x="738249" y="1135598"/>
            <a:ext cx="5792572" cy="37394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b="1" dirty="0" smtClean="0"/>
              <a:t>High track density near the target region </a:t>
            </a:r>
            <a:r>
              <a:rPr lang="en-US" altLang="zh-CN" sz="2400" b="1" dirty="0" smtClean="0"/>
              <a:t>( </a:t>
            </a:r>
            <a:r>
              <a:rPr lang="en-US" altLang="zh-CN" sz="2000" b="1" dirty="0" smtClean="0"/>
              <a:t>30-60 tracks/event </a:t>
            </a:r>
            <a:r>
              <a:rPr lang="en-US" altLang="zh-CN" sz="2400" b="1" dirty="0" smtClean="0"/>
              <a:t>).</a:t>
            </a:r>
          </a:p>
          <a:p>
            <a:pPr>
              <a:lnSpc>
                <a:spcPct val="150000"/>
              </a:lnSpc>
            </a:pPr>
            <a:r>
              <a:rPr lang="en-US" altLang="zh-CN" sz="2000" b="1" dirty="0">
                <a:solidFill>
                  <a:srgbClr val="FF0000"/>
                </a:solidFill>
              </a:rPr>
              <a:t> </a:t>
            </a:r>
            <a:r>
              <a:rPr lang="en-US" altLang="zh-CN" sz="2000" b="1" dirty="0" smtClean="0">
                <a:solidFill>
                  <a:srgbClr val="FF0000"/>
                </a:solidFill>
              </a:rPr>
              <a:t>    - Overlapping each other.</a:t>
            </a:r>
            <a:endParaRPr lang="en-US" sz="2000" b="1" dirty="0" smtClean="0">
              <a:solidFill>
                <a:srgbClr val="FF0000"/>
              </a:solidFill>
            </a:endParaRPr>
          </a:p>
          <a:p>
            <a:pPr marL="285750" indent="-285750">
              <a:lnSpc>
                <a:spcPct val="150000"/>
              </a:lnSpc>
              <a:buFont typeface="Arial" panose="020B0604020202020204" pitchFamily="34" charset="0"/>
              <a:buChar char="•"/>
            </a:pPr>
            <a:r>
              <a:rPr lang="en-US" sz="2400" b="1" dirty="0" smtClean="0"/>
              <a:t>Large dynamic range( </a:t>
            </a:r>
            <a:r>
              <a:rPr lang="en-US" sz="2000" b="1" dirty="0" smtClean="0"/>
              <a:t>pion -&gt; H</a:t>
            </a:r>
            <a:r>
              <a:rPr lang="en-US" altLang="zh-CN" sz="2000" b="1" dirty="0" smtClean="0"/>
              <a:t>e</a:t>
            </a:r>
            <a:r>
              <a:rPr lang="en-US" sz="2000" b="1" dirty="0" smtClean="0"/>
              <a:t>, ~100 </a:t>
            </a:r>
            <a:r>
              <a:rPr lang="en-US" sz="2400" b="1" dirty="0" smtClean="0"/>
              <a:t>).</a:t>
            </a:r>
          </a:p>
          <a:p>
            <a:pPr>
              <a:lnSpc>
                <a:spcPct val="150000"/>
              </a:lnSpc>
            </a:pPr>
            <a:r>
              <a:rPr lang="en-US" altLang="zh-CN" sz="2400" b="1" dirty="0" smtClean="0">
                <a:solidFill>
                  <a:srgbClr val="FF0000"/>
                </a:solidFill>
              </a:rPr>
              <a:t>    </a:t>
            </a:r>
            <a:r>
              <a:rPr lang="en-US" altLang="zh-CN" sz="2000" b="1" dirty="0" smtClean="0">
                <a:solidFill>
                  <a:srgbClr val="FF0000"/>
                </a:solidFill>
              </a:rPr>
              <a:t>- </a:t>
            </a:r>
            <a:r>
              <a:rPr lang="en-US" altLang="zh-CN" sz="2000" b="1" dirty="0">
                <a:solidFill>
                  <a:srgbClr val="FF0000"/>
                </a:solidFill>
              </a:rPr>
              <a:t>Shadow problem.</a:t>
            </a:r>
            <a:endParaRPr lang="en-US" sz="2400" b="1" dirty="0" smtClean="0"/>
          </a:p>
          <a:p>
            <a:pPr marL="285750" indent="-285750">
              <a:lnSpc>
                <a:spcPct val="150000"/>
              </a:lnSpc>
              <a:buFont typeface="Arial" panose="020B0604020202020204" pitchFamily="34" charset="0"/>
              <a:buChar char="•"/>
            </a:pPr>
            <a:r>
              <a:rPr lang="en-US" sz="2400" b="1" dirty="0" smtClean="0"/>
              <a:t>Large amount of data</a:t>
            </a:r>
            <a:r>
              <a:rPr lang="en-US" sz="2400" b="1" dirty="0"/>
              <a:t>,</a:t>
            </a:r>
            <a:r>
              <a:rPr lang="en-US" sz="2400" b="1" dirty="0" smtClean="0"/>
              <a:t> 1 event in TPC: </a:t>
            </a:r>
            <a:r>
              <a:rPr lang="en-US" b="1" dirty="0" smtClean="0"/>
              <a:t>12096 channels* 270 samples.</a:t>
            </a:r>
            <a:endParaRPr lang="en-US" sz="2400" b="1" dirty="0"/>
          </a:p>
        </p:txBody>
      </p:sp>
      <p:grpSp>
        <p:nvGrpSpPr>
          <p:cNvPr id="15" name="组合 14"/>
          <p:cNvGrpSpPr/>
          <p:nvPr/>
        </p:nvGrpSpPr>
        <p:grpSpPr>
          <a:xfrm>
            <a:off x="6284298" y="2317742"/>
            <a:ext cx="5686425" cy="3886200"/>
            <a:chOff x="6296226" y="2433989"/>
            <a:chExt cx="5686425" cy="3886200"/>
          </a:xfrm>
        </p:grpSpPr>
        <p:grpSp>
          <p:nvGrpSpPr>
            <p:cNvPr id="3" name="组合 2"/>
            <p:cNvGrpSpPr/>
            <p:nvPr/>
          </p:nvGrpSpPr>
          <p:grpSpPr>
            <a:xfrm>
              <a:off x="6296226" y="2433989"/>
              <a:ext cx="5686425" cy="3886200"/>
              <a:chOff x="6034570" y="1868455"/>
              <a:chExt cx="5686425" cy="3886200"/>
            </a:xfrm>
          </p:grpSpPr>
          <p:pic>
            <p:nvPicPr>
              <p:cNvPr id="8" name="Picture 7"/>
              <p:cNvPicPr>
                <a:picLocks noChangeAspect="1"/>
              </p:cNvPicPr>
              <p:nvPr/>
            </p:nvPicPr>
            <p:blipFill>
              <a:blip r:embed="rId3"/>
              <a:stretch>
                <a:fillRect/>
              </a:stretch>
            </p:blipFill>
            <p:spPr>
              <a:xfrm>
                <a:off x="6034570" y="1868455"/>
                <a:ext cx="5686425" cy="3886200"/>
              </a:xfrm>
              <a:prstGeom prst="rect">
                <a:avLst/>
              </a:prstGeom>
            </p:spPr>
          </p:pic>
          <p:sp>
            <p:nvSpPr>
              <p:cNvPr id="2" name="Oval 1"/>
              <p:cNvSpPr/>
              <p:nvPr/>
            </p:nvSpPr>
            <p:spPr>
              <a:xfrm>
                <a:off x="6620036" y="3116424"/>
                <a:ext cx="513183" cy="88641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71992" y="2351315"/>
                <a:ext cx="1778628" cy="400110"/>
              </a:xfrm>
              <a:prstGeom prst="rect">
                <a:avLst/>
              </a:prstGeom>
              <a:noFill/>
              <a:ln>
                <a:solidFill>
                  <a:schemeClr val="tx1"/>
                </a:solidFill>
              </a:ln>
            </p:spPr>
            <p:txBody>
              <a:bodyPr wrap="none" rtlCol="0">
                <a:spAutoFit/>
              </a:bodyPr>
              <a:lstStyle/>
              <a:p>
                <a:r>
                  <a:rPr lang="en-US" sz="2000" b="1" dirty="0" smtClean="0">
                    <a:solidFill>
                      <a:srgbClr val="7030A0"/>
                    </a:solidFill>
                  </a:rPr>
                  <a:t>Top plane view</a:t>
                </a:r>
                <a:endParaRPr lang="en-US" sz="2000" b="1" dirty="0">
                  <a:solidFill>
                    <a:srgbClr val="7030A0"/>
                  </a:solidFill>
                </a:endParaRPr>
              </a:p>
            </p:txBody>
          </p:sp>
        </p:grpSp>
        <mc:AlternateContent xmlns:mc="http://schemas.openxmlformats.org/markup-compatibility/2006" xmlns:a14="http://schemas.microsoft.com/office/drawing/2010/main">
          <mc:Choice Requires="a14">
            <p:sp>
              <p:nvSpPr>
                <p:cNvPr id="7" name="TextBox 6"/>
                <p:cNvSpPr txBox="1"/>
                <p:nvPr/>
              </p:nvSpPr>
              <p:spPr>
                <a:xfrm>
                  <a:off x="6893724" y="2603990"/>
                  <a:ext cx="64145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solidFill>
                                  <a:schemeClr val="accent6">
                                    <a:lumMod val="75000"/>
                                  </a:schemeClr>
                                </a:solidFill>
                                <a:latin typeface="Cambria Math" panose="02040503050406030204" pitchFamily="18" charset="0"/>
                              </a:rPr>
                            </m:ctrlPr>
                          </m:sSupPr>
                          <m:e>
                            <m:r>
                              <a:rPr lang="en-US" sz="2400" b="1" i="1" smtClean="0">
                                <a:solidFill>
                                  <a:schemeClr val="accent6">
                                    <a:lumMod val="75000"/>
                                  </a:schemeClr>
                                </a:solidFill>
                                <a:latin typeface="Cambria Math" panose="02040503050406030204" pitchFamily="18" charset="0"/>
                                <a:ea typeface="Cambria Math" panose="02040503050406030204" pitchFamily="18" charset="0"/>
                              </a:rPr>
                              <m:t>𝝅</m:t>
                            </m:r>
                          </m:e>
                          <m:sup>
                            <m:r>
                              <a:rPr lang="en-US" sz="2400" b="1" i="1" smtClean="0">
                                <a:solidFill>
                                  <a:schemeClr val="accent6">
                                    <a:lumMod val="75000"/>
                                  </a:schemeClr>
                                </a:solidFill>
                                <a:latin typeface="Cambria Math" panose="02040503050406030204" pitchFamily="18" charset="0"/>
                              </a:rPr>
                              <m:t>−</m:t>
                            </m:r>
                          </m:sup>
                        </m:sSup>
                      </m:oMath>
                    </m:oMathPara>
                  </a14:m>
                  <a:endParaRPr lang="en-US"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6893724" y="2603990"/>
                  <a:ext cx="641458" cy="461665"/>
                </a:xfrm>
                <a:prstGeom prst="rect">
                  <a:avLst/>
                </a:prstGeom>
                <a:blipFill>
                  <a:blip r:embed="rId4"/>
                  <a:stretch>
                    <a:fillRect/>
                  </a:stretch>
                </a:blipFill>
              </p:spPr>
              <p:txBody>
                <a:bodyPr/>
                <a:lstStyle/>
                <a:p>
                  <a:r>
                    <a:rPr lang="zh-CN" altLang="en-US">
                      <a:noFill/>
                    </a:rPr>
                    <a:t> </a:t>
                  </a:r>
                </a:p>
              </p:txBody>
            </p:sp>
          </mc:Fallback>
        </mc:AlternateContent>
      </p:grpSp>
      <p:grpSp>
        <p:nvGrpSpPr>
          <p:cNvPr id="14" name="组合 13"/>
          <p:cNvGrpSpPr/>
          <p:nvPr/>
        </p:nvGrpSpPr>
        <p:grpSpPr>
          <a:xfrm>
            <a:off x="8384308" y="1485190"/>
            <a:ext cx="1037978" cy="715032"/>
            <a:chOff x="8384308" y="1485190"/>
            <a:chExt cx="1037978" cy="715032"/>
          </a:xfrm>
        </p:grpSpPr>
        <p:sp>
          <p:nvSpPr>
            <p:cNvPr id="10" name="椭圆 9"/>
            <p:cNvSpPr/>
            <p:nvPr/>
          </p:nvSpPr>
          <p:spPr>
            <a:xfrm>
              <a:off x="8446654" y="1602711"/>
              <a:ext cx="397043" cy="481264"/>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025243" y="1718958"/>
              <a:ext cx="397043" cy="481264"/>
            </a:xfrm>
            <a:prstGeom prst="ellipse">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p:nvPr/>
          </p:nvCxnSpPr>
          <p:spPr>
            <a:xfrm>
              <a:off x="8384308" y="1485190"/>
              <a:ext cx="918778"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1345333" y="2200222"/>
            <a:ext cx="636679" cy="367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53231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p:nvPr/>
        </p:nvSpPr>
        <p:spPr>
          <a:xfrm>
            <a:off x="7644807" y="547403"/>
            <a:ext cx="4342275" cy="2585323"/>
          </a:xfrm>
          <a:prstGeom prst="rect">
            <a:avLst/>
          </a:prstGeom>
          <a:noFill/>
          <a:ln>
            <a:solidFill>
              <a:schemeClr val="tx1"/>
            </a:solidFill>
          </a:ln>
        </p:spPr>
        <p:txBody>
          <a:bodyPr wrap="square" rtlCol="0">
            <a:spAutoFit/>
          </a:bodyPr>
          <a:lstStyle/>
          <a:p>
            <a:pPr marL="342900" indent="-342900">
              <a:lnSpc>
                <a:spcPct val="150000"/>
              </a:lnSpc>
              <a:buFont typeface="+mj-lt"/>
              <a:buAutoNum type="arabicPeriod"/>
            </a:pPr>
            <a:r>
              <a:rPr lang="en-US" b="1" dirty="0" smtClean="0"/>
              <a:t>Very good PID, clear separation from </a:t>
            </a:r>
            <a:r>
              <a:rPr lang="en-US" b="1" dirty="0" err="1" smtClean="0"/>
              <a:t>pions</a:t>
            </a:r>
            <a:r>
              <a:rPr lang="en-US" b="1" dirty="0" smtClean="0"/>
              <a:t> to Z=2.</a:t>
            </a:r>
          </a:p>
          <a:p>
            <a:pPr marL="342900" indent="-342900">
              <a:lnSpc>
                <a:spcPct val="150000"/>
              </a:lnSpc>
              <a:buFont typeface="+mj-lt"/>
              <a:buAutoNum type="arabicPeriod"/>
            </a:pPr>
            <a:r>
              <a:rPr lang="en-US" b="1" dirty="0" smtClean="0"/>
              <a:t>Is the measurement of </a:t>
            </a:r>
            <a:r>
              <a:rPr lang="en-US" b="1" dirty="0" err="1" smtClean="0"/>
              <a:t>dE</a:t>
            </a:r>
            <a:r>
              <a:rPr lang="en-US" b="1" dirty="0" smtClean="0"/>
              <a:t>/</a:t>
            </a:r>
            <a:r>
              <a:rPr lang="en-US" b="1" dirty="0" err="1" smtClean="0"/>
              <a:t>dX</a:t>
            </a:r>
            <a:r>
              <a:rPr lang="en-US" b="1" dirty="0" smtClean="0"/>
              <a:t> and momentum correct?</a:t>
            </a:r>
          </a:p>
          <a:p>
            <a:pPr marL="342900" indent="-342900">
              <a:lnSpc>
                <a:spcPct val="150000"/>
              </a:lnSpc>
              <a:buFont typeface="+mj-lt"/>
              <a:buAutoNum type="arabicPeriod"/>
            </a:pPr>
            <a:r>
              <a:rPr lang="en-US" b="1" dirty="0" smtClean="0"/>
              <a:t>What is the efficiency of the track reconstruction?</a:t>
            </a:r>
            <a:endParaRPr lang="en-US" b="1" dirty="0"/>
          </a:p>
        </p:txBody>
      </p:sp>
      <p:grpSp>
        <p:nvGrpSpPr>
          <p:cNvPr id="21" name="组合 20"/>
          <p:cNvGrpSpPr/>
          <p:nvPr/>
        </p:nvGrpSpPr>
        <p:grpSpPr>
          <a:xfrm>
            <a:off x="180622" y="683878"/>
            <a:ext cx="8062530" cy="5217029"/>
            <a:chOff x="-249275" y="1247912"/>
            <a:chExt cx="8062530" cy="5217029"/>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75" y="1247912"/>
              <a:ext cx="7441606" cy="5217029"/>
            </a:xfrm>
            <a:prstGeom prst="rect">
              <a:avLst/>
            </a:prstGeom>
          </p:spPr>
        </p:pic>
        <p:sp>
          <p:nvSpPr>
            <p:cNvPr id="23" name="右箭头 22"/>
            <p:cNvSpPr/>
            <p:nvPr/>
          </p:nvSpPr>
          <p:spPr>
            <a:xfrm>
              <a:off x="7296019" y="4733758"/>
              <a:ext cx="517236" cy="52647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4" name="文本框 23"/>
                <p:cNvSpPr txBox="1"/>
                <p:nvPr/>
              </p:nvSpPr>
              <p:spPr>
                <a:xfrm>
                  <a:off x="1165840" y="5024520"/>
                  <a:ext cx="71891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800" b="1" i="1" smtClean="0">
                                <a:solidFill>
                                  <a:srgbClr val="C00000"/>
                                </a:solidFill>
                                <a:latin typeface="Cambria Math" panose="02040503050406030204" pitchFamily="18" charset="0"/>
                              </a:rPr>
                            </m:ctrlPr>
                          </m:sSupPr>
                          <m:e>
                            <m:r>
                              <a:rPr lang="zh-CN" altLang="en-US" sz="2800" b="1" i="1" smtClean="0">
                                <a:solidFill>
                                  <a:srgbClr val="C00000"/>
                                </a:solidFill>
                                <a:latin typeface="Cambria Math" panose="02040503050406030204" pitchFamily="18" charset="0"/>
                              </a:rPr>
                              <m:t>𝝅</m:t>
                            </m:r>
                          </m:e>
                          <m:sup>
                            <m:r>
                              <a:rPr lang="en-US" altLang="zh-CN" sz="2800" b="1" i="1" smtClean="0">
                                <a:solidFill>
                                  <a:srgbClr val="C00000"/>
                                </a:solidFill>
                                <a:latin typeface="Cambria Math" panose="02040503050406030204" pitchFamily="18" charset="0"/>
                              </a:rPr>
                              <m:t>−</m:t>
                            </m:r>
                          </m:sup>
                        </m:sSup>
                      </m:oMath>
                    </m:oMathPara>
                  </a14:m>
                  <a:endParaRPr lang="zh-CN" altLang="en-US" sz="2800" b="1" dirty="0">
                    <a:solidFill>
                      <a:srgbClr val="C00000"/>
                    </a:solidFill>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1165840" y="5024520"/>
                  <a:ext cx="718915" cy="52322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2186675" y="5024520"/>
                  <a:ext cx="52764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800" b="1" i="1" smtClean="0">
                                <a:solidFill>
                                  <a:srgbClr val="C00000"/>
                                </a:solidFill>
                                <a:latin typeface="Cambria Math" panose="02040503050406030204" pitchFamily="18" charset="0"/>
                              </a:rPr>
                            </m:ctrlPr>
                          </m:sSupPr>
                          <m:e>
                            <m:r>
                              <a:rPr lang="zh-CN" altLang="en-US" sz="2800" b="1" i="1" smtClean="0">
                                <a:solidFill>
                                  <a:srgbClr val="C00000"/>
                                </a:solidFill>
                                <a:latin typeface="Cambria Math" panose="02040503050406030204" pitchFamily="18" charset="0"/>
                              </a:rPr>
                              <m:t>𝝅</m:t>
                            </m:r>
                          </m:e>
                          <m:sup>
                            <m:r>
                              <a:rPr lang="en-US" altLang="zh-CN" sz="2800" b="1" i="1" smtClean="0">
                                <a:solidFill>
                                  <a:srgbClr val="C00000"/>
                                </a:solidFill>
                                <a:latin typeface="Cambria Math" panose="02040503050406030204" pitchFamily="18" charset="0"/>
                              </a:rPr>
                              <m:t>+</m:t>
                            </m:r>
                          </m:sup>
                        </m:sSup>
                      </m:oMath>
                    </m:oMathPara>
                  </a14:m>
                  <a:endParaRPr lang="zh-CN" altLang="en-US" sz="2800" b="1" dirty="0">
                    <a:solidFill>
                      <a:srgbClr val="C00000"/>
                    </a:solidFill>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2186675" y="5024520"/>
                  <a:ext cx="527644" cy="52322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nvSpPr>
              <p:spPr>
                <a:xfrm>
                  <a:off x="2714319" y="4996995"/>
                  <a:ext cx="46519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solidFill>
                              <a:schemeClr val="tx1"/>
                            </a:solidFill>
                            <a:latin typeface="Cambria Math" panose="02040503050406030204" pitchFamily="18" charset="0"/>
                          </a:rPr>
                          <m:t>𝑷</m:t>
                        </m:r>
                      </m:oMath>
                    </m:oMathPara>
                  </a14:m>
                  <a:endParaRPr lang="zh-CN" altLang="en-US" sz="2400" b="1" dirty="0">
                    <a:solidFill>
                      <a:schemeClr val="tx1"/>
                    </a:solidFill>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2714319" y="4996995"/>
                  <a:ext cx="465192" cy="46166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3146110" y="4655188"/>
                  <a:ext cx="48442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solidFill>
                              <a:schemeClr val="tx1"/>
                            </a:solidFill>
                            <a:latin typeface="Cambria Math" panose="02040503050406030204" pitchFamily="18" charset="0"/>
                          </a:rPr>
                          <m:t>𝑫</m:t>
                        </m:r>
                      </m:oMath>
                    </m:oMathPara>
                  </a14:m>
                  <a:endParaRPr lang="zh-CN" altLang="en-US" sz="2400" b="1" dirty="0">
                    <a:solidFill>
                      <a:schemeClr val="tx1"/>
                    </a:solidFill>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3146110" y="4655188"/>
                  <a:ext cx="484427" cy="46166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3471528" y="4285856"/>
                  <a:ext cx="4459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solidFill>
                              <a:schemeClr val="tx1"/>
                            </a:solidFill>
                            <a:latin typeface="Cambria Math" panose="02040503050406030204" pitchFamily="18" charset="0"/>
                          </a:rPr>
                          <m:t>𝑻</m:t>
                        </m:r>
                      </m:oMath>
                    </m:oMathPara>
                  </a14:m>
                  <a:endParaRPr lang="zh-CN" altLang="en-US" b="1" dirty="0">
                    <a:solidFill>
                      <a:schemeClr val="tx1"/>
                    </a:solidFill>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3471528" y="4285856"/>
                  <a:ext cx="445955"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3616266" y="3971940"/>
                  <a:ext cx="78739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1" i="1" baseline="30000" smtClean="0">
                            <a:solidFill>
                              <a:schemeClr val="tx1"/>
                            </a:solidFill>
                            <a:latin typeface="Cambria Math" panose="02040503050406030204" pitchFamily="18" charset="0"/>
                          </a:rPr>
                          <m:t>𝟑</m:t>
                        </m:r>
                        <m:r>
                          <a:rPr lang="en-US" altLang="zh-CN" sz="2400" b="1" i="1" smtClean="0">
                            <a:solidFill>
                              <a:schemeClr val="tx1"/>
                            </a:solidFill>
                            <a:latin typeface="Cambria Math" panose="02040503050406030204" pitchFamily="18" charset="0"/>
                          </a:rPr>
                          <m:t>𝑯𝒆</m:t>
                        </m:r>
                      </m:oMath>
                    </m:oMathPara>
                  </a14:m>
                  <a:endParaRPr lang="zh-CN" altLang="en-US" sz="2400" b="1" dirty="0">
                    <a:solidFill>
                      <a:schemeClr val="tx1"/>
                    </a:solidFill>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3616266" y="3971940"/>
                  <a:ext cx="787395" cy="46166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p:cNvSpPr txBox="1"/>
                <p:nvPr/>
              </p:nvSpPr>
              <p:spPr>
                <a:xfrm>
                  <a:off x="3916446" y="3671761"/>
                  <a:ext cx="78739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1" i="1" baseline="30000" smtClean="0">
                            <a:solidFill>
                              <a:schemeClr val="tx1"/>
                            </a:solidFill>
                            <a:latin typeface="Cambria Math" panose="02040503050406030204" pitchFamily="18" charset="0"/>
                          </a:rPr>
                          <m:t>𝟒</m:t>
                        </m:r>
                        <m:r>
                          <a:rPr lang="en-US" altLang="zh-CN" sz="2400" b="1" i="1" smtClean="0">
                            <a:solidFill>
                              <a:schemeClr val="tx1"/>
                            </a:solidFill>
                            <a:latin typeface="Cambria Math" panose="02040503050406030204" pitchFamily="18" charset="0"/>
                          </a:rPr>
                          <m:t>𝑯𝒆</m:t>
                        </m:r>
                      </m:oMath>
                    </m:oMathPara>
                  </a14:m>
                  <a:endParaRPr lang="zh-CN" altLang="en-US" b="1" dirty="0">
                    <a:solidFill>
                      <a:schemeClr val="tx1"/>
                    </a:solidFill>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3916446" y="3671761"/>
                  <a:ext cx="787395"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4807755" y="2301729"/>
                  <a:ext cx="5421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solidFill>
                              <a:schemeClr val="tx1"/>
                            </a:solidFill>
                            <a:latin typeface="Cambria Math" panose="02040503050406030204" pitchFamily="18" charset="0"/>
                          </a:rPr>
                          <m:t>𝑳𝒊</m:t>
                        </m:r>
                      </m:oMath>
                    </m:oMathPara>
                  </a14:m>
                  <a:endParaRPr lang="zh-CN" altLang="en-US" b="1" dirty="0">
                    <a:solidFill>
                      <a:schemeClr val="tx1"/>
                    </a:solidFill>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4807755" y="2301729"/>
                  <a:ext cx="542136" cy="461665"/>
                </a:xfrm>
                <a:prstGeom prst="rect">
                  <a:avLst/>
                </a:prstGeom>
                <a:blipFill>
                  <a:blip r:embed="rId11"/>
                  <a:stretch>
                    <a:fillRect/>
                  </a:stretch>
                </a:blipFill>
              </p:spPr>
              <p:txBody>
                <a:bodyPr/>
                <a:lstStyle/>
                <a:p>
                  <a:r>
                    <a:rPr lang="zh-CN" altLang="en-US">
                      <a:noFill/>
                    </a:rPr>
                    <a:t> </a:t>
                  </a:r>
                </a:p>
              </p:txBody>
            </p:sp>
          </mc:Fallback>
        </mc:AlternateContent>
      </p:grpSp>
      <p:sp>
        <p:nvSpPr>
          <p:cNvPr id="32" name="文本框 31"/>
          <p:cNvSpPr txBox="1"/>
          <p:nvPr/>
        </p:nvSpPr>
        <p:spPr>
          <a:xfrm>
            <a:off x="2880394" y="358829"/>
            <a:ext cx="4076757" cy="461665"/>
          </a:xfrm>
          <a:prstGeom prst="rect">
            <a:avLst/>
          </a:prstGeom>
          <a:noFill/>
        </p:spPr>
        <p:txBody>
          <a:bodyPr wrap="none" rtlCol="0">
            <a:spAutoFit/>
          </a:bodyPr>
          <a:lstStyle/>
          <a:p>
            <a:r>
              <a:rPr lang="en-US" altLang="zh-CN" sz="2400" b="1" dirty="0" smtClean="0"/>
              <a:t>PID: (</a:t>
            </a:r>
            <a:r>
              <a:rPr lang="en-US" altLang="zh-CN" sz="2400" b="1" baseline="30000" dirty="0" smtClean="0"/>
              <a:t>132</a:t>
            </a:r>
            <a:r>
              <a:rPr lang="en-US" altLang="zh-CN" sz="2400" b="1" dirty="0" smtClean="0"/>
              <a:t>Sn/</a:t>
            </a:r>
            <a:r>
              <a:rPr lang="en-US" altLang="zh-CN" sz="2400" b="1" baseline="30000" dirty="0" smtClean="0"/>
              <a:t>124</a:t>
            </a:r>
            <a:r>
              <a:rPr lang="en-US" altLang="zh-CN" sz="2400" b="1" dirty="0" smtClean="0"/>
              <a:t>Sn)+(</a:t>
            </a:r>
            <a:r>
              <a:rPr lang="en-US" altLang="zh-CN" sz="2400" b="1" baseline="30000" dirty="0" smtClean="0"/>
              <a:t>108</a:t>
            </a:r>
            <a:r>
              <a:rPr lang="en-US" altLang="zh-CN" sz="2400" b="1" dirty="0" smtClean="0"/>
              <a:t>Sn/</a:t>
            </a:r>
            <a:r>
              <a:rPr lang="en-US" altLang="zh-CN" sz="2400" b="1" baseline="30000" dirty="0" smtClean="0"/>
              <a:t>112</a:t>
            </a:r>
            <a:r>
              <a:rPr lang="en-US" altLang="zh-CN" sz="2400" b="1" dirty="0" smtClean="0"/>
              <a:t>Sn)</a:t>
            </a:r>
            <a:endParaRPr lang="zh-CN" altLang="en-US" sz="2400" b="1" dirty="0"/>
          </a:p>
        </p:txBody>
      </p:sp>
      <p:sp>
        <p:nvSpPr>
          <p:cNvPr id="20" name="TextBox 6"/>
          <p:cNvSpPr txBox="1"/>
          <p:nvPr/>
        </p:nvSpPr>
        <p:spPr>
          <a:xfrm>
            <a:off x="7441606" y="5814807"/>
            <a:ext cx="4642991" cy="553998"/>
          </a:xfrm>
          <a:prstGeom prst="rect">
            <a:avLst/>
          </a:prstGeom>
          <a:noFill/>
          <a:ln>
            <a:solidFill>
              <a:schemeClr val="tx1"/>
            </a:solidFill>
          </a:ln>
        </p:spPr>
        <p:txBody>
          <a:bodyPr wrap="square" rtlCol="0">
            <a:spAutoFit/>
          </a:bodyPr>
          <a:lstStyle/>
          <a:p>
            <a:pPr algn="ctr">
              <a:lnSpc>
                <a:spcPct val="150000"/>
              </a:lnSpc>
            </a:pPr>
            <a:r>
              <a:rPr lang="en-US" sz="2000" b="1" dirty="0" smtClean="0">
                <a:solidFill>
                  <a:srgbClr val="FF0000"/>
                </a:solidFill>
              </a:rPr>
              <a:t>Compare </a:t>
            </a:r>
            <a:r>
              <a:rPr lang="en-US" sz="2000" b="1" dirty="0">
                <a:solidFill>
                  <a:srgbClr val="FF0000"/>
                </a:solidFill>
              </a:rPr>
              <a:t>well with </a:t>
            </a:r>
            <a:r>
              <a:rPr lang="en-US" sz="2000" b="1" dirty="0" smtClean="0">
                <a:solidFill>
                  <a:srgbClr val="FF0000"/>
                </a:solidFill>
              </a:rPr>
              <a:t>WELL </a:t>
            </a:r>
            <a:r>
              <a:rPr lang="en-US" altLang="zh-CN" sz="2000" b="1" dirty="0" smtClean="0">
                <a:solidFill>
                  <a:srgbClr val="FF0000"/>
                </a:solidFill>
              </a:rPr>
              <a:t>known things</a:t>
            </a:r>
            <a:r>
              <a:rPr lang="en-US"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211094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651" y="189289"/>
            <a:ext cx="4998156" cy="671851"/>
          </a:xfrm>
          <a:prstGeom prst="rect">
            <a:avLst/>
          </a:prstGeom>
        </p:spPr>
        <p:txBody>
          <a:bodyPr wrap="square">
            <a:spAutoFit/>
          </a:bodyPr>
          <a:lstStyle/>
          <a:p>
            <a:pPr>
              <a:lnSpc>
                <a:spcPct val="150000"/>
              </a:lnSpc>
            </a:pPr>
            <a:r>
              <a:rPr lang="en-US" sz="2800" b="1" dirty="0" smtClean="0">
                <a:solidFill>
                  <a:schemeClr val="accent6">
                    <a:lumMod val="50000"/>
                  </a:schemeClr>
                </a:solidFill>
              </a:rPr>
              <a:t>QA – </a:t>
            </a:r>
            <a:r>
              <a:rPr lang="en-US" sz="2800" b="1" dirty="0" err="1" smtClean="0">
                <a:solidFill>
                  <a:schemeClr val="accent6">
                    <a:lumMod val="50000"/>
                  </a:schemeClr>
                </a:solidFill>
              </a:rPr>
              <a:t>dE</a:t>
            </a:r>
            <a:r>
              <a:rPr lang="en-US" sz="2800" b="1" dirty="0" smtClean="0">
                <a:solidFill>
                  <a:schemeClr val="accent6">
                    <a:lumMod val="50000"/>
                  </a:schemeClr>
                </a:solidFill>
              </a:rPr>
              <a:t>/</a:t>
            </a:r>
            <a:r>
              <a:rPr lang="en-US" sz="2800" b="1" dirty="0" err="1" smtClean="0">
                <a:solidFill>
                  <a:schemeClr val="accent6">
                    <a:lumMod val="50000"/>
                  </a:schemeClr>
                </a:solidFill>
              </a:rPr>
              <a:t>dX</a:t>
            </a:r>
            <a:r>
              <a:rPr lang="en-US" sz="2800" b="1" dirty="0" smtClean="0">
                <a:solidFill>
                  <a:schemeClr val="accent6">
                    <a:lumMod val="50000"/>
                  </a:schemeClr>
                </a:solidFill>
              </a:rPr>
              <a:t> ( </a:t>
            </a:r>
            <a:r>
              <a:rPr lang="en-US" sz="2400" b="1" dirty="0">
                <a:solidFill>
                  <a:schemeClr val="accent6">
                    <a:lumMod val="50000"/>
                  </a:schemeClr>
                </a:solidFill>
              </a:rPr>
              <a:t>E</a:t>
            </a:r>
            <a:r>
              <a:rPr lang="en-US" sz="2400" b="1" dirty="0" smtClean="0">
                <a:solidFill>
                  <a:schemeClr val="accent6">
                    <a:lumMod val="50000"/>
                  </a:schemeClr>
                </a:solidFill>
              </a:rPr>
              <a:t>nergy Deposition </a:t>
            </a:r>
            <a:r>
              <a:rPr lang="en-US" sz="2800" b="1" dirty="0" smtClean="0">
                <a:solidFill>
                  <a:schemeClr val="accent6">
                    <a:lumMod val="50000"/>
                  </a:schemeClr>
                </a:solidFill>
              </a:rPr>
              <a:t>)</a:t>
            </a:r>
          </a:p>
        </p:txBody>
      </p:sp>
      <p:pic>
        <p:nvPicPr>
          <p:cNvPr id="2" name="Picture 1"/>
          <p:cNvPicPr>
            <a:picLocks noChangeAspect="1"/>
          </p:cNvPicPr>
          <p:nvPr/>
        </p:nvPicPr>
        <p:blipFill>
          <a:blip r:embed="rId3"/>
          <a:stretch>
            <a:fillRect/>
          </a:stretch>
        </p:blipFill>
        <p:spPr>
          <a:xfrm>
            <a:off x="5476871" y="1249378"/>
            <a:ext cx="6636737" cy="530939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393651" y="1249378"/>
                <a:ext cx="5228551" cy="38779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b="1" dirty="0" smtClean="0"/>
                  <a:t>Geant4.10.04</a:t>
                </a:r>
              </a:p>
              <a:p>
                <a:pPr marL="285750" indent="-285750">
                  <a:lnSpc>
                    <a:spcPct val="150000"/>
                  </a:lnSpc>
                  <a:buFont typeface="Arial" panose="020B0604020202020204" pitchFamily="34" charset="0"/>
                  <a:buChar char="•"/>
                </a:pPr>
                <a:r>
                  <a:rPr lang="en-US" sz="2400" b="1" dirty="0" smtClean="0"/>
                  <a:t>Physics List: FTFP_BERT</a:t>
                </a:r>
                <a:endParaRPr lang="en-US" sz="2400" b="1" dirty="0"/>
              </a:p>
              <a:p>
                <a:pPr marL="285750" indent="-285750">
                  <a:lnSpc>
                    <a:spcPct val="150000"/>
                  </a:lnSpc>
                  <a:buFont typeface="Arial" panose="020B0604020202020204" pitchFamily="34" charset="0"/>
                  <a:buChar char="•"/>
                </a:pPr>
                <a:r>
                  <a:rPr lang="en-US" sz="2400" b="1" dirty="0" smtClean="0">
                    <a:solidFill>
                      <a:srgbClr val="7030A0"/>
                    </a:solidFill>
                  </a:rPr>
                  <a:t>Calibration: </a:t>
                </a:r>
              </a:p>
              <a:p>
                <a:pPr>
                  <a:lnSpc>
                    <a:spcPct val="150000"/>
                  </a:lnSpc>
                </a:pPr>
                <a:r>
                  <a:rPr lang="en-US" sz="2000" b="1" dirty="0">
                    <a:solidFill>
                      <a:srgbClr val="7030A0"/>
                    </a:solidFill>
                  </a:rPr>
                  <a:t> </a:t>
                </a:r>
                <a:r>
                  <a:rPr lang="en-US" sz="2000" b="1" dirty="0" smtClean="0">
                    <a:solidFill>
                      <a:srgbClr val="7030A0"/>
                    </a:solidFill>
                  </a:rPr>
                  <a:t>          ADC = 18.5</a:t>
                </a:r>
                <a14:m>
                  <m:oMath xmlns:m="http://schemas.openxmlformats.org/officeDocument/2006/math">
                    <m:r>
                      <a:rPr lang="en-US" sz="2000" b="1" i="1" smtClean="0">
                        <a:solidFill>
                          <a:srgbClr val="7030A0"/>
                        </a:solidFill>
                        <a:latin typeface="Cambria Math" panose="02040503050406030204" pitchFamily="18" charset="0"/>
                        <a:ea typeface="Cambria Math" panose="02040503050406030204" pitchFamily="18" charset="0"/>
                      </a:rPr>
                      <m:t>×</m:t>
                    </m:r>
                    <m:r>
                      <a:rPr lang="en-US" sz="2000" b="1" i="1" smtClean="0">
                        <a:solidFill>
                          <a:srgbClr val="7030A0"/>
                        </a:solidFill>
                        <a:latin typeface="Cambria Math" panose="02040503050406030204" pitchFamily="18" charset="0"/>
                        <a:ea typeface="Cambria Math" panose="02040503050406030204" pitchFamily="18" charset="0"/>
                      </a:rPr>
                      <m:t>𝒅𝑬</m:t>
                    </m:r>
                    <m:r>
                      <a:rPr lang="en-US" sz="2000" b="1" i="1" smtClean="0">
                        <a:solidFill>
                          <a:srgbClr val="7030A0"/>
                        </a:solidFill>
                        <a:latin typeface="Cambria Math" panose="02040503050406030204" pitchFamily="18" charset="0"/>
                        <a:ea typeface="Cambria Math" panose="02040503050406030204" pitchFamily="18" charset="0"/>
                      </a:rPr>
                      <m:t>/</m:t>
                    </m:r>
                    <m:r>
                      <a:rPr lang="en-US" sz="2000" b="1" i="1" smtClean="0">
                        <a:solidFill>
                          <a:srgbClr val="7030A0"/>
                        </a:solidFill>
                        <a:latin typeface="Cambria Math" panose="02040503050406030204" pitchFamily="18" charset="0"/>
                        <a:ea typeface="Cambria Math" panose="02040503050406030204" pitchFamily="18" charset="0"/>
                      </a:rPr>
                      <m:t>𝒅</m:t>
                    </m:r>
                    <m:r>
                      <a:rPr lang="en-US" sz="2000" b="1" i="0" smtClean="0">
                        <a:solidFill>
                          <a:srgbClr val="7030A0"/>
                        </a:solidFill>
                        <a:latin typeface="Cambria Math" panose="02040503050406030204" pitchFamily="18" charset="0"/>
                        <a:ea typeface="Cambria Math" panose="02040503050406030204" pitchFamily="18" charset="0"/>
                      </a:rPr>
                      <m:t>𝐱</m:t>
                    </m:r>
                    <m:r>
                      <a:rPr lang="en-US" sz="2000" b="1" i="0" smtClean="0">
                        <a:solidFill>
                          <a:srgbClr val="7030A0"/>
                        </a:solidFill>
                        <a:latin typeface="Cambria Math" panose="02040503050406030204" pitchFamily="18" charset="0"/>
                        <a:ea typeface="Cambria Math" panose="02040503050406030204" pitchFamily="18" charset="0"/>
                      </a:rPr>
                      <m:t>(</m:t>
                    </m:r>
                    <m:r>
                      <a:rPr lang="en-US" sz="2000" b="1" i="0" smtClean="0">
                        <a:solidFill>
                          <a:srgbClr val="7030A0"/>
                        </a:solidFill>
                        <a:latin typeface="Cambria Math" panose="02040503050406030204" pitchFamily="18" charset="0"/>
                        <a:ea typeface="Cambria Math" panose="02040503050406030204" pitchFamily="18" charset="0"/>
                      </a:rPr>
                      <m:t>𝐤𝐞𝐕</m:t>
                    </m:r>
                    <m:r>
                      <a:rPr lang="en-US" sz="2000" b="1" i="0" smtClean="0">
                        <a:solidFill>
                          <a:srgbClr val="7030A0"/>
                        </a:solidFill>
                        <a:latin typeface="Cambria Math" panose="02040503050406030204" pitchFamily="18" charset="0"/>
                        <a:ea typeface="Cambria Math" panose="02040503050406030204" pitchFamily="18" charset="0"/>
                      </a:rPr>
                      <m:t>/</m:t>
                    </m:r>
                    <m:r>
                      <a:rPr lang="en-US" sz="2000" b="1" i="0" smtClean="0">
                        <a:solidFill>
                          <a:srgbClr val="7030A0"/>
                        </a:solidFill>
                        <a:latin typeface="Cambria Math" panose="02040503050406030204" pitchFamily="18" charset="0"/>
                        <a:ea typeface="Cambria Math" panose="02040503050406030204" pitchFamily="18" charset="0"/>
                      </a:rPr>
                      <m:t>𝐜𝐦</m:t>
                    </m:r>
                    <m:r>
                      <a:rPr lang="en-US" sz="2000" b="1" i="0" smtClean="0">
                        <a:solidFill>
                          <a:srgbClr val="7030A0"/>
                        </a:solidFill>
                        <a:latin typeface="Cambria Math" panose="02040503050406030204" pitchFamily="18" charset="0"/>
                        <a:ea typeface="Cambria Math" panose="02040503050406030204" pitchFamily="18" charset="0"/>
                      </a:rPr>
                      <m:t>)</m:t>
                    </m:r>
                  </m:oMath>
                </a14:m>
                <a:r>
                  <a:rPr lang="en-US" sz="2000" b="1" dirty="0" smtClean="0">
                    <a:solidFill>
                      <a:srgbClr val="7030A0"/>
                    </a:solidFill>
                  </a:rPr>
                  <a:t> – 5</a:t>
                </a:r>
              </a:p>
              <a:p>
                <a:pPr marL="285750" indent="-285750">
                  <a:lnSpc>
                    <a:spcPct val="150000"/>
                  </a:lnSpc>
                  <a:buFont typeface="Arial" panose="020B0604020202020204" pitchFamily="34" charset="0"/>
                  <a:buChar char="•"/>
                </a:pPr>
                <a:r>
                  <a:rPr lang="en-US" sz="2400" b="1" dirty="0" smtClean="0"/>
                  <a:t>Without any correction, the experimental PID qualitatively agrees with Geant4’s simulation results.</a:t>
                </a:r>
                <a:endParaRPr lang="en-US" sz="24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393651" y="1249378"/>
                <a:ext cx="5228551" cy="3877985"/>
              </a:xfrm>
              <a:prstGeom prst="rect">
                <a:avLst/>
              </a:prstGeom>
              <a:blipFill>
                <a:blip r:embed="rId4"/>
                <a:stretch>
                  <a:fillRect l="-1634" r="-2450" b="-1258"/>
                </a:stretch>
              </a:blipFill>
            </p:spPr>
            <p:txBody>
              <a:bodyPr/>
              <a:lstStyle/>
              <a:p>
                <a:r>
                  <a:rPr lang="zh-CN" altLang="en-US">
                    <a:noFill/>
                  </a:rPr>
                  <a:t> </a:t>
                </a:r>
              </a:p>
            </p:txBody>
          </p:sp>
        </mc:Fallback>
      </mc:AlternateContent>
      <p:sp>
        <p:nvSpPr>
          <p:cNvPr id="6" name="TextBox 5"/>
          <p:cNvSpPr txBox="1"/>
          <p:nvPr/>
        </p:nvSpPr>
        <p:spPr>
          <a:xfrm>
            <a:off x="6255246" y="880046"/>
            <a:ext cx="3299942" cy="461665"/>
          </a:xfrm>
          <a:prstGeom prst="rect">
            <a:avLst/>
          </a:prstGeom>
          <a:noFill/>
        </p:spPr>
        <p:txBody>
          <a:bodyPr wrap="none" rtlCol="0">
            <a:spAutoFit/>
          </a:bodyPr>
          <a:lstStyle/>
          <a:p>
            <a:r>
              <a:rPr lang="en-US" sz="2400" b="1" dirty="0" smtClean="0"/>
              <a:t>Geant4’s PID central line</a:t>
            </a:r>
            <a:endParaRPr lang="en-US" sz="2400" b="1" dirty="0"/>
          </a:p>
        </p:txBody>
      </p:sp>
      <p:sp>
        <p:nvSpPr>
          <p:cNvPr id="7" name="矩形 6"/>
          <p:cNvSpPr/>
          <p:nvPr/>
        </p:nvSpPr>
        <p:spPr>
          <a:xfrm>
            <a:off x="11446933" y="1238089"/>
            <a:ext cx="677964" cy="4756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4860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7"/>
          <p:cNvSpPr/>
          <p:nvPr/>
        </p:nvSpPr>
        <p:spPr>
          <a:xfrm>
            <a:off x="393650" y="189289"/>
            <a:ext cx="4889549" cy="738664"/>
          </a:xfrm>
          <a:prstGeom prst="rect">
            <a:avLst/>
          </a:prstGeom>
        </p:spPr>
        <p:txBody>
          <a:bodyPr wrap="square">
            <a:spAutoFit/>
          </a:bodyPr>
          <a:lstStyle/>
          <a:p>
            <a:pPr>
              <a:lnSpc>
                <a:spcPct val="150000"/>
              </a:lnSpc>
            </a:pPr>
            <a:r>
              <a:rPr lang="en-US" sz="2800" b="1" dirty="0" smtClean="0">
                <a:solidFill>
                  <a:schemeClr val="accent6">
                    <a:lumMod val="50000"/>
                  </a:schemeClr>
                </a:solidFill>
              </a:rPr>
              <a:t>QA – Measured point number</a:t>
            </a:r>
          </a:p>
        </p:txBody>
      </p:sp>
      <p:sp>
        <p:nvSpPr>
          <p:cNvPr id="5" name="矩形 4"/>
          <p:cNvSpPr/>
          <p:nvPr/>
        </p:nvSpPr>
        <p:spPr>
          <a:xfrm>
            <a:off x="2244437" y="1911927"/>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78545" y="1911927"/>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112653" y="1911927"/>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546761" y="1911927"/>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244437" y="2655456"/>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678545" y="2655456"/>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112653" y="2655456"/>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546761" y="2655456"/>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44435" y="3417457"/>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678543" y="3417457"/>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112651" y="3417457"/>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546759" y="3417457"/>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244435" y="4160986"/>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678543" y="4160986"/>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112651" y="4160986"/>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546759" y="4160986"/>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71631" y="1907311"/>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396503" y="1907311"/>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71631" y="2660076"/>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396503" y="2660076"/>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971629" y="3412841"/>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396501" y="3412841"/>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71629" y="4165606"/>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396501" y="4165606"/>
            <a:ext cx="406400" cy="7296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396501" y="1006688"/>
            <a:ext cx="2235997" cy="461665"/>
          </a:xfrm>
          <a:prstGeom prst="rect">
            <a:avLst/>
          </a:prstGeom>
          <a:noFill/>
        </p:spPr>
        <p:txBody>
          <a:bodyPr wrap="none" rtlCol="0">
            <a:spAutoFit/>
          </a:bodyPr>
          <a:lstStyle/>
          <a:p>
            <a:r>
              <a:rPr lang="en-US" altLang="zh-CN" sz="2400" b="1" dirty="0">
                <a:solidFill>
                  <a:srgbClr val="0000FF"/>
                </a:solidFill>
              </a:rPr>
              <a:t>c</a:t>
            </a:r>
            <a:r>
              <a:rPr lang="en-US" altLang="zh-CN" sz="2400" b="1" dirty="0" smtClean="0">
                <a:solidFill>
                  <a:srgbClr val="0000FF"/>
                </a:solidFill>
              </a:rPr>
              <a:t>harged particle</a:t>
            </a:r>
            <a:endParaRPr lang="zh-CN" altLang="en-US" sz="2400" b="1" dirty="0">
              <a:solidFill>
                <a:srgbClr val="0000FF"/>
              </a:solidFill>
            </a:endParaRPr>
          </a:p>
        </p:txBody>
      </p:sp>
      <p:sp>
        <p:nvSpPr>
          <p:cNvPr id="31" name="任意多边形 30"/>
          <p:cNvSpPr/>
          <p:nvPr/>
        </p:nvSpPr>
        <p:spPr>
          <a:xfrm>
            <a:off x="3537527" y="1597891"/>
            <a:ext cx="1274618" cy="3380509"/>
          </a:xfrm>
          <a:custGeom>
            <a:avLst/>
            <a:gdLst>
              <a:gd name="connsiteX0" fmla="*/ 0 w 1274618"/>
              <a:gd name="connsiteY0" fmla="*/ 3380509 h 3380509"/>
              <a:gd name="connsiteX1" fmla="*/ 129309 w 1274618"/>
              <a:gd name="connsiteY1" fmla="*/ 2549236 h 3380509"/>
              <a:gd name="connsiteX2" fmla="*/ 323273 w 1274618"/>
              <a:gd name="connsiteY2" fmla="*/ 1773382 h 3380509"/>
              <a:gd name="connsiteX3" fmla="*/ 720437 w 1274618"/>
              <a:gd name="connsiteY3" fmla="*/ 803563 h 3380509"/>
              <a:gd name="connsiteX4" fmla="*/ 1274618 w 1274618"/>
              <a:gd name="connsiteY4" fmla="*/ 0 h 3380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618" h="3380509">
                <a:moveTo>
                  <a:pt x="0" y="3380509"/>
                </a:moveTo>
                <a:cubicBezTo>
                  <a:pt x="37715" y="3098799"/>
                  <a:pt x="75430" y="2817090"/>
                  <a:pt x="129309" y="2549236"/>
                </a:cubicBezTo>
                <a:cubicBezTo>
                  <a:pt x="183188" y="2281382"/>
                  <a:pt x="224752" y="2064327"/>
                  <a:pt x="323273" y="1773382"/>
                </a:cubicBezTo>
                <a:cubicBezTo>
                  <a:pt x="421794" y="1482437"/>
                  <a:pt x="561879" y="1099127"/>
                  <a:pt x="720437" y="803563"/>
                </a:cubicBezTo>
                <a:cubicBezTo>
                  <a:pt x="878995" y="507999"/>
                  <a:pt x="1076806" y="253999"/>
                  <a:pt x="1274618" y="0"/>
                </a:cubicBezTo>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2059709" y="4525818"/>
            <a:ext cx="3223491" cy="0"/>
          </a:xfrm>
          <a:prstGeom prst="line">
            <a:avLst/>
          </a:prstGeom>
          <a:ln w="381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059709" y="3773055"/>
            <a:ext cx="3223491" cy="0"/>
          </a:xfrm>
          <a:prstGeom prst="line">
            <a:avLst/>
          </a:prstGeom>
          <a:ln w="381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059709" y="3024909"/>
            <a:ext cx="3223491" cy="0"/>
          </a:xfrm>
          <a:prstGeom prst="line">
            <a:avLst/>
          </a:prstGeom>
          <a:ln w="381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059709" y="2272146"/>
            <a:ext cx="3223491" cy="0"/>
          </a:xfrm>
          <a:prstGeom prst="line">
            <a:avLst/>
          </a:prstGeom>
          <a:ln w="381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0624" y="4904507"/>
            <a:ext cx="2749471" cy="461665"/>
          </a:xfrm>
          <a:prstGeom prst="rect">
            <a:avLst/>
          </a:prstGeom>
          <a:noFill/>
        </p:spPr>
        <p:txBody>
          <a:bodyPr wrap="none" rtlCol="0">
            <a:spAutoFit/>
          </a:bodyPr>
          <a:lstStyle/>
          <a:p>
            <a:r>
              <a:rPr lang="en-US" altLang="zh-CN" sz="2400" b="1" dirty="0" smtClean="0"/>
              <a:t>virtual central plane</a:t>
            </a:r>
            <a:endParaRPr lang="zh-CN" altLang="en-US" sz="2400" b="1" dirty="0"/>
          </a:p>
        </p:txBody>
      </p:sp>
      <p:sp>
        <p:nvSpPr>
          <p:cNvPr id="38" name="文本框 37"/>
          <p:cNvSpPr txBox="1"/>
          <p:nvPr/>
        </p:nvSpPr>
        <p:spPr>
          <a:xfrm>
            <a:off x="678593" y="1343967"/>
            <a:ext cx="2912720" cy="461665"/>
          </a:xfrm>
          <a:prstGeom prst="rect">
            <a:avLst/>
          </a:prstGeom>
          <a:noFill/>
        </p:spPr>
        <p:txBody>
          <a:bodyPr wrap="none" rtlCol="0">
            <a:spAutoFit/>
          </a:bodyPr>
          <a:lstStyle/>
          <a:p>
            <a:r>
              <a:rPr lang="en-US" altLang="zh-CN" sz="2400" b="1" dirty="0" smtClean="0">
                <a:solidFill>
                  <a:srgbClr val="FFC000"/>
                </a:solidFill>
              </a:rPr>
              <a:t>read out pad plane</a:t>
            </a:r>
            <a:r>
              <a:rPr lang="zh-CN" altLang="en-US" sz="2400" b="1" dirty="0" smtClean="0">
                <a:solidFill>
                  <a:srgbClr val="FFC000"/>
                </a:solidFill>
              </a:rPr>
              <a:t>：</a:t>
            </a:r>
            <a:endParaRPr lang="zh-CN" altLang="en-US" sz="2400" b="1" dirty="0">
              <a:solidFill>
                <a:srgbClr val="FFC000"/>
              </a:solidFill>
            </a:endParaRPr>
          </a:p>
        </p:txBody>
      </p:sp>
      <p:sp>
        <p:nvSpPr>
          <p:cNvPr id="39" name="椭圆 38"/>
          <p:cNvSpPr/>
          <p:nvPr/>
        </p:nvSpPr>
        <p:spPr>
          <a:xfrm>
            <a:off x="3519051" y="4440383"/>
            <a:ext cx="152403" cy="1662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655279" y="3694544"/>
            <a:ext cx="152403" cy="1662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921612" y="2951019"/>
            <a:ext cx="152403" cy="1662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259179" y="2191327"/>
            <a:ext cx="152403" cy="1662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3689924" y="4225641"/>
            <a:ext cx="117758" cy="300945"/>
          </a:xfrm>
          <a:custGeom>
            <a:avLst/>
            <a:gdLst>
              <a:gd name="connsiteX0" fmla="*/ 0 w 175491"/>
              <a:gd name="connsiteY0" fmla="*/ 434109 h 434109"/>
              <a:gd name="connsiteX1" fmla="*/ 83128 w 175491"/>
              <a:gd name="connsiteY1" fmla="*/ 0 h 434109"/>
              <a:gd name="connsiteX2" fmla="*/ 175491 w 175491"/>
              <a:gd name="connsiteY2" fmla="*/ 434109 h 434109"/>
            </a:gdLst>
            <a:ahLst/>
            <a:cxnLst>
              <a:cxn ang="0">
                <a:pos x="connsiteX0" y="connsiteY0"/>
              </a:cxn>
              <a:cxn ang="0">
                <a:pos x="connsiteX1" y="connsiteY1"/>
              </a:cxn>
              <a:cxn ang="0">
                <a:pos x="connsiteX2" y="connsiteY2"/>
              </a:cxn>
            </a:cxnLst>
            <a:rect l="l" t="t" r="r" b="b"/>
            <a:pathLst>
              <a:path w="175491" h="434109">
                <a:moveTo>
                  <a:pt x="0" y="434109"/>
                </a:moveTo>
                <a:cubicBezTo>
                  <a:pt x="26940" y="217054"/>
                  <a:pt x="53880" y="0"/>
                  <a:pt x="83128" y="0"/>
                </a:cubicBezTo>
                <a:cubicBezTo>
                  <a:pt x="112376" y="0"/>
                  <a:pt x="143933" y="217054"/>
                  <a:pt x="175491" y="434109"/>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3279548" y="4282441"/>
            <a:ext cx="77225" cy="215596"/>
          </a:xfrm>
          <a:custGeom>
            <a:avLst/>
            <a:gdLst>
              <a:gd name="connsiteX0" fmla="*/ 0 w 175491"/>
              <a:gd name="connsiteY0" fmla="*/ 434109 h 434109"/>
              <a:gd name="connsiteX1" fmla="*/ 83128 w 175491"/>
              <a:gd name="connsiteY1" fmla="*/ 0 h 434109"/>
              <a:gd name="connsiteX2" fmla="*/ 175491 w 175491"/>
              <a:gd name="connsiteY2" fmla="*/ 434109 h 434109"/>
            </a:gdLst>
            <a:ahLst/>
            <a:cxnLst>
              <a:cxn ang="0">
                <a:pos x="connsiteX0" y="connsiteY0"/>
              </a:cxn>
              <a:cxn ang="0">
                <a:pos x="connsiteX1" y="connsiteY1"/>
              </a:cxn>
              <a:cxn ang="0">
                <a:pos x="connsiteX2" y="connsiteY2"/>
              </a:cxn>
            </a:cxnLst>
            <a:rect l="l" t="t" r="r" b="b"/>
            <a:pathLst>
              <a:path w="175491" h="434109">
                <a:moveTo>
                  <a:pt x="0" y="434109"/>
                </a:moveTo>
                <a:cubicBezTo>
                  <a:pt x="26940" y="217054"/>
                  <a:pt x="53880" y="0"/>
                  <a:pt x="83128" y="0"/>
                </a:cubicBezTo>
                <a:cubicBezTo>
                  <a:pt x="112376" y="0"/>
                  <a:pt x="143933" y="217054"/>
                  <a:pt x="175491" y="434109"/>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4133907" y="4396438"/>
            <a:ext cx="81844" cy="110908"/>
          </a:xfrm>
          <a:custGeom>
            <a:avLst/>
            <a:gdLst>
              <a:gd name="connsiteX0" fmla="*/ 0 w 175491"/>
              <a:gd name="connsiteY0" fmla="*/ 434109 h 434109"/>
              <a:gd name="connsiteX1" fmla="*/ 83128 w 175491"/>
              <a:gd name="connsiteY1" fmla="*/ 0 h 434109"/>
              <a:gd name="connsiteX2" fmla="*/ 175491 w 175491"/>
              <a:gd name="connsiteY2" fmla="*/ 434109 h 434109"/>
            </a:gdLst>
            <a:ahLst/>
            <a:cxnLst>
              <a:cxn ang="0">
                <a:pos x="connsiteX0" y="connsiteY0"/>
              </a:cxn>
              <a:cxn ang="0">
                <a:pos x="connsiteX1" y="connsiteY1"/>
              </a:cxn>
              <a:cxn ang="0">
                <a:pos x="connsiteX2" y="connsiteY2"/>
              </a:cxn>
            </a:cxnLst>
            <a:rect l="l" t="t" r="r" b="b"/>
            <a:pathLst>
              <a:path w="175491" h="434109">
                <a:moveTo>
                  <a:pt x="0" y="434109"/>
                </a:moveTo>
                <a:cubicBezTo>
                  <a:pt x="26940" y="217054"/>
                  <a:pt x="53880" y="0"/>
                  <a:pt x="83128" y="0"/>
                </a:cubicBezTo>
                <a:cubicBezTo>
                  <a:pt x="112376" y="0"/>
                  <a:pt x="143933" y="217054"/>
                  <a:pt x="175491" y="434109"/>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2843130" y="4440383"/>
            <a:ext cx="77225" cy="57654"/>
          </a:xfrm>
          <a:custGeom>
            <a:avLst/>
            <a:gdLst>
              <a:gd name="connsiteX0" fmla="*/ 0 w 175491"/>
              <a:gd name="connsiteY0" fmla="*/ 434109 h 434109"/>
              <a:gd name="connsiteX1" fmla="*/ 83128 w 175491"/>
              <a:gd name="connsiteY1" fmla="*/ 0 h 434109"/>
              <a:gd name="connsiteX2" fmla="*/ 175491 w 175491"/>
              <a:gd name="connsiteY2" fmla="*/ 434109 h 434109"/>
            </a:gdLst>
            <a:ahLst/>
            <a:cxnLst>
              <a:cxn ang="0">
                <a:pos x="connsiteX0" y="connsiteY0"/>
              </a:cxn>
              <a:cxn ang="0">
                <a:pos x="connsiteX1" y="connsiteY1"/>
              </a:cxn>
              <a:cxn ang="0">
                <a:pos x="connsiteX2" y="connsiteY2"/>
              </a:cxn>
            </a:cxnLst>
            <a:rect l="l" t="t" r="r" b="b"/>
            <a:pathLst>
              <a:path w="175491" h="434109">
                <a:moveTo>
                  <a:pt x="0" y="434109"/>
                </a:moveTo>
                <a:cubicBezTo>
                  <a:pt x="26940" y="217054"/>
                  <a:pt x="53880" y="0"/>
                  <a:pt x="83128" y="0"/>
                </a:cubicBezTo>
                <a:cubicBezTo>
                  <a:pt x="112376" y="0"/>
                  <a:pt x="143933" y="217054"/>
                  <a:pt x="175491" y="434109"/>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3689141" y="3445394"/>
            <a:ext cx="117758" cy="311498"/>
          </a:xfrm>
          <a:custGeom>
            <a:avLst/>
            <a:gdLst>
              <a:gd name="connsiteX0" fmla="*/ 0 w 175491"/>
              <a:gd name="connsiteY0" fmla="*/ 434109 h 434109"/>
              <a:gd name="connsiteX1" fmla="*/ 83128 w 175491"/>
              <a:gd name="connsiteY1" fmla="*/ 0 h 434109"/>
              <a:gd name="connsiteX2" fmla="*/ 175491 w 175491"/>
              <a:gd name="connsiteY2" fmla="*/ 434109 h 434109"/>
            </a:gdLst>
            <a:ahLst/>
            <a:cxnLst>
              <a:cxn ang="0">
                <a:pos x="connsiteX0" y="connsiteY0"/>
              </a:cxn>
              <a:cxn ang="0">
                <a:pos x="connsiteX1" y="connsiteY1"/>
              </a:cxn>
              <a:cxn ang="0">
                <a:pos x="connsiteX2" y="connsiteY2"/>
              </a:cxn>
            </a:cxnLst>
            <a:rect l="l" t="t" r="r" b="b"/>
            <a:pathLst>
              <a:path w="175491" h="434109">
                <a:moveTo>
                  <a:pt x="0" y="434109"/>
                </a:moveTo>
                <a:cubicBezTo>
                  <a:pt x="26940" y="217054"/>
                  <a:pt x="53880" y="0"/>
                  <a:pt x="83128" y="0"/>
                </a:cubicBezTo>
                <a:cubicBezTo>
                  <a:pt x="112376" y="0"/>
                  <a:pt x="143933" y="217054"/>
                  <a:pt x="175491" y="434109"/>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3279548" y="3573779"/>
            <a:ext cx="77225" cy="190039"/>
          </a:xfrm>
          <a:custGeom>
            <a:avLst/>
            <a:gdLst>
              <a:gd name="connsiteX0" fmla="*/ 0 w 175491"/>
              <a:gd name="connsiteY0" fmla="*/ 434109 h 434109"/>
              <a:gd name="connsiteX1" fmla="*/ 83128 w 175491"/>
              <a:gd name="connsiteY1" fmla="*/ 0 h 434109"/>
              <a:gd name="connsiteX2" fmla="*/ 175491 w 175491"/>
              <a:gd name="connsiteY2" fmla="*/ 434109 h 434109"/>
            </a:gdLst>
            <a:ahLst/>
            <a:cxnLst>
              <a:cxn ang="0">
                <a:pos x="connsiteX0" y="connsiteY0"/>
              </a:cxn>
              <a:cxn ang="0">
                <a:pos x="connsiteX1" y="connsiteY1"/>
              </a:cxn>
              <a:cxn ang="0">
                <a:pos x="connsiteX2" y="connsiteY2"/>
              </a:cxn>
            </a:cxnLst>
            <a:rect l="l" t="t" r="r" b="b"/>
            <a:pathLst>
              <a:path w="175491" h="434109">
                <a:moveTo>
                  <a:pt x="0" y="434109"/>
                </a:moveTo>
                <a:cubicBezTo>
                  <a:pt x="26940" y="217054"/>
                  <a:pt x="53880" y="0"/>
                  <a:pt x="83128" y="0"/>
                </a:cubicBezTo>
                <a:cubicBezTo>
                  <a:pt x="112376" y="0"/>
                  <a:pt x="143933" y="217054"/>
                  <a:pt x="175491" y="434109"/>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4136216" y="3571622"/>
            <a:ext cx="77225" cy="190039"/>
          </a:xfrm>
          <a:custGeom>
            <a:avLst/>
            <a:gdLst>
              <a:gd name="connsiteX0" fmla="*/ 0 w 175491"/>
              <a:gd name="connsiteY0" fmla="*/ 434109 h 434109"/>
              <a:gd name="connsiteX1" fmla="*/ 83128 w 175491"/>
              <a:gd name="connsiteY1" fmla="*/ 0 h 434109"/>
              <a:gd name="connsiteX2" fmla="*/ 175491 w 175491"/>
              <a:gd name="connsiteY2" fmla="*/ 434109 h 434109"/>
            </a:gdLst>
            <a:ahLst/>
            <a:cxnLst>
              <a:cxn ang="0">
                <a:pos x="connsiteX0" y="connsiteY0"/>
              </a:cxn>
              <a:cxn ang="0">
                <a:pos x="connsiteX1" y="connsiteY1"/>
              </a:cxn>
              <a:cxn ang="0">
                <a:pos x="connsiteX2" y="connsiteY2"/>
              </a:cxn>
            </a:cxnLst>
            <a:rect l="l" t="t" r="r" b="b"/>
            <a:pathLst>
              <a:path w="175491" h="434109">
                <a:moveTo>
                  <a:pt x="0" y="434109"/>
                </a:moveTo>
                <a:cubicBezTo>
                  <a:pt x="26940" y="217054"/>
                  <a:pt x="53880" y="0"/>
                  <a:pt x="83128" y="0"/>
                </a:cubicBezTo>
                <a:cubicBezTo>
                  <a:pt x="112376" y="0"/>
                  <a:pt x="143933" y="217054"/>
                  <a:pt x="175491" y="434109"/>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3695700" y="2792730"/>
            <a:ext cx="117758" cy="222942"/>
          </a:xfrm>
          <a:custGeom>
            <a:avLst/>
            <a:gdLst>
              <a:gd name="connsiteX0" fmla="*/ 0 w 175491"/>
              <a:gd name="connsiteY0" fmla="*/ 434109 h 434109"/>
              <a:gd name="connsiteX1" fmla="*/ 83128 w 175491"/>
              <a:gd name="connsiteY1" fmla="*/ 0 h 434109"/>
              <a:gd name="connsiteX2" fmla="*/ 175491 w 175491"/>
              <a:gd name="connsiteY2" fmla="*/ 434109 h 434109"/>
            </a:gdLst>
            <a:ahLst/>
            <a:cxnLst>
              <a:cxn ang="0">
                <a:pos x="connsiteX0" y="connsiteY0"/>
              </a:cxn>
              <a:cxn ang="0">
                <a:pos x="connsiteX1" y="connsiteY1"/>
              </a:cxn>
              <a:cxn ang="0">
                <a:pos x="connsiteX2" y="connsiteY2"/>
              </a:cxn>
            </a:cxnLst>
            <a:rect l="l" t="t" r="r" b="b"/>
            <a:pathLst>
              <a:path w="175491" h="434109">
                <a:moveTo>
                  <a:pt x="0" y="434109"/>
                </a:moveTo>
                <a:cubicBezTo>
                  <a:pt x="26940" y="217054"/>
                  <a:pt x="53880" y="0"/>
                  <a:pt x="83128" y="0"/>
                </a:cubicBezTo>
                <a:cubicBezTo>
                  <a:pt x="112376" y="0"/>
                  <a:pt x="143933" y="217054"/>
                  <a:pt x="175491" y="434109"/>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4115949" y="2779437"/>
            <a:ext cx="117758" cy="222942"/>
          </a:xfrm>
          <a:custGeom>
            <a:avLst/>
            <a:gdLst>
              <a:gd name="connsiteX0" fmla="*/ 0 w 175491"/>
              <a:gd name="connsiteY0" fmla="*/ 434109 h 434109"/>
              <a:gd name="connsiteX1" fmla="*/ 83128 w 175491"/>
              <a:gd name="connsiteY1" fmla="*/ 0 h 434109"/>
              <a:gd name="connsiteX2" fmla="*/ 175491 w 175491"/>
              <a:gd name="connsiteY2" fmla="*/ 434109 h 434109"/>
            </a:gdLst>
            <a:ahLst/>
            <a:cxnLst>
              <a:cxn ang="0">
                <a:pos x="connsiteX0" y="connsiteY0"/>
              </a:cxn>
              <a:cxn ang="0">
                <a:pos x="connsiteX1" y="connsiteY1"/>
              </a:cxn>
              <a:cxn ang="0">
                <a:pos x="connsiteX2" y="connsiteY2"/>
              </a:cxn>
            </a:cxnLst>
            <a:rect l="l" t="t" r="r" b="b"/>
            <a:pathLst>
              <a:path w="175491" h="434109">
                <a:moveTo>
                  <a:pt x="0" y="434109"/>
                </a:moveTo>
                <a:cubicBezTo>
                  <a:pt x="26940" y="217054"/>
                  <a:pt x="53880" y="0"/>
                  <a:pt x="83128" y="0"/>
                </a:cubicBezTo>
                <a:cubicBezTo>
                  <a:pt x="112376" y="0"/>
                  <a:pt x="143933" y="217054"/>
                  <a:pt x="175491" y="434109"/>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3285504" y="2952320"/>
            <a:ext cx="77225" cy="57654"/>
          </a:xfrm>
          <a:custGeom>
            <a:avLst/>
            <a:gdLst>
              <a:gd name="connsiteX0" fmla="*/ 0 w 175491"/>
              <a:gd name="connsiteY0" fmla="*/ 434109 h 434109"/>
              <a:gd name="connsiteX1" fmla="*/ 83128 w 175491"/>
              <a:gd name="connsiteY1" fmla="*/ 0 h 434109"/>
              <a:gd name="connsiteX2" fmla="*/ 175491 w 175491"/>
              <a:gd name="connsiteY2" fmla="*/ 434109 h 434109"/>
            </a:gdLst>
            <a:ahLst/>
            <a:cxnLst>
              <a:cxn ang="0">
                <a:pos x="connsiteX0" y="connsiteY0"/>
              </a:cxn>
              <a:cxn ang="0">
                <a:pos x="connsiteX1" y="connsiteY1"/>
              </a:cxn>
              <a:cxn ang="0">
                <a:pos x="connsiteX2" y="connsiteY2"/>
              </a:cxn>
            </a:cxnLst>
            <a:rect l="l" t="t" r="r" b="b"/>
            <a:pathLst>
              <a:path w="175491" h="434109">
                <a:moveTo>
                  <a:pt x="0" y="434109"/>
                </a:moveTo>
                <a:cubicBezTo>
                  <a:pt x="26940" y="217054"/>
                  <a:pt x="53880" y="0"/>
                  <a:pt x="83128" y="0"/>
                </a:cubicBezTo>
                <a:cubicBezTo>
                  <a:pt x="112376" y="0"/>
                  <a:pt x="143933" y="217054"/>
                  <a:pt x="175491" y="434109"/>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4561088" y="2952635"/>
            <a:ext cx="77225" cy="57654"/>
          </a:xfrm>
          <a:custGeom>
            <a:avLst/>
            <a:gdLst>
              <a:gd name="connsiteX0" fmla="*/ 0 w 175491"/>
              <a:gd name="connsiteY0" fmla="*/ 434109 h 434109"/>
              <a:gd name="connsiteX1" fmla="*/ 83128 w 175491"/>
              <a:gd name="connsiteY1" fmla="*/ 0 h 434109"/>
              <a:gd name="connsiteX2" fmla="*/ 175491 w 175491"/>
              <a:gd name="connsiteY2" fmla="*/ 434109 h 434109"/>
            </a:gdLst>
            <a:ahLst/>
            <a:cxnLst>
              <a:cxn ang="0">
                <a:pos x="connsiteX0" y="connsiteY0"/>
              </a:cxn>
              <a:cxn ang="0">
                <a:pos x="connsiteX1" y="connsiteY1"/>
              </a:cxn>
              <a:cxn ang="0">
                <a:pos x="connsiteX2" y="connsiteY2"/>
              </a:cxn>
            </a:cxnLst>
            <a:rect l="l" t="t" r="r" b="b"/>
            <a:pathLst>
              <a:path w="175491" h="434109">
                <a:moveTo>
                  <a:pt x="0" y="434109"/>
                </a:moveTo>
                <a:cubicBezTo>
                  <a:pt x="26940" y="217054"/>
                  <a:pt x="53880" y="0"/>
                  <a:pt x="83128" y="0"/>
                </a:cubicBezTo>
                <a:cubicBezTo>
                  <a:pt x="112376" y="0"/>
                  <a:pt x="143933" y="217054"/>
                  <a:pt x="175491" y="434109"/>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a:off x="4540821" y="2051512"/>
            <a:ext cx="117758" cy="222942"/>
          </a:xfrm>
          <a:custGeom>
            <a:avLst/>
            <a:gdLst>
              <a:gd name="connsiteX0" fmla="*/ 0 w 175491"/>
              <a:gd name="connsiteY0" fmla="*/ 434109 h 434109"/>
              <a:gd name="connsiteX1" fmla="*/ 83128 w 175491"/>
              <a:gd name="connsiteY1" fmla="*/ 0 h 434109"/>
              <a:gd name="connsiteX2" fmla="*/ 175491 w 175491"/>
              <a:gd name="connsiteY2" fmla="*/ 434109 h 434109"/>
            </a:gdLst>
            <a:ahLst/>
            <a:cxnLst>
              <a:cxn ang="0">
                <a:pos x="connsiteX0" y="connsiteY0"/>
              </a:cxn>
              <a:cxn ang="0">
                <a:pos x="connsiteX1" y="connsiteY1"/>
              </a:cxn>
              <a:cxn ang="0">
                <a:pos x="connsiteX2" y="connsiteY2"/>
              </a:cxn>
            </a:cxnLst>
            <a:rect l="l" t="t" r="r" b="b"/>
            <a:pathLst>
              <a:path w="175491" h="434109">
                <a:moveTo>
                  <a:pt x="0" y="434109"/>
                </a:moveTo>
                <a:cubicBezTo>
                  <a:pt x="26940" y="217054"/>
                  <a:pt x="53880" y="0"/>
                  <a:pt x="83128" y="0"/>
                </a:cubicBezTo>
                <a:cubicBezTo>
                  <a:pt x="112376" y="0"/>
                  <a:pt x="143933" y="217054"/>
                  <a:pt x="175491" y="434109"/>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4112621" y="1992749"/>
            <a:ext cx="117758" cy="279782"/>
          </a:xfrm>
          <a:custGeom>
            <a:avLst/>
            <a:gdLst>
              <a:gd name="connsiteX0" fmla="*/ 0 w 175491"/>
              <a:gd name="connsiteY0" fmla="*/ 434109 h 434109"/>
              <a:gd name="connsiteX1" fmla="*/ 83128 w 175491"/>
              <a:gd name="connsiteY1" fmla="*/ 0 h 434109"/>
              <a:gd name="connsiteX2" fmla="*/ 175491 w 175491"/>
              <a:gd name="connsiteY2" fmla="*/ 434109 h 434109"/>
            </a:gdLst>
            <a:ahLst/>
            <a:cxnLst>
              <a:cxn ang="0">
                <a:pos x="connsiteX0" y="connsiteY0"/>
              </a:cxn>
              <a:cxn ang="0">
                <a:pos x="connsiteX1" y="connsiteY1"/>
              </a:cxn>
              <a:cxn ang="0">
                <a:pos x="connsiteX2" y="connsiteY2"/>
              </a:cxn>
            </a:cxnLst>
            <a:rect l="l" t="t" r="r" b="b"/>
            <a:pathLst>
              <a:path w="175491" h="434109">
                <a:moveTo>
                  <a:pt x="0" y="434109"/>
                </a:moveTo>
                <a:cubicBezTo>
                  <a:pt x="26940" y="217054"/>
                  <a:pt x="53880" y="0"/>
                  <a:pt x="83128" y="0"/>
                </a:cubicBezTo>
                <a:cubicBezTo>
                  <a:pt x="112376" y="0"/>
                  <a:pt x="143933" y="217054"/>
                  <a:pt x="175491" y="434109"/>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3710899" y="2158365"/>
            <a:ext cx="77225" cy="91883"/>
          </a:xfrm>
          <a:custGeom>
            <a:avLst/>
            <a:gdLst>
              <a:gd name="connsiteX0" fmla="*/ 0 w 175491"/>
              <a:gd name="connsiteY0" fmla="*/ 434109 h 434109"/>
              <a:gd name="connsiteX1" fmla="*/ 83128 w 175491"/>
              <a:gd name="connsiteY1" fmla="*/ 0 h 434109"/>
              <a:gd name="connsiteX2" fmla="*/ 175491 w 175491"/>
              <a:gd name="connsiteY2" fmla="*/ 434109 h 434109"/>
            </a:gdLst>
            <a:ahLst/>
            <a:cxnLst>
              <a:cxn ang="0">
                <a:pos x="connsiteX0" y="connsiteY0"/>
              </a:cxn>
              <a:cxn ang="0">
                <a:pos x="connsiteX1" y="connsiteY1"/>
              </a:cxn>
              <a:cxn ang="0">
                <a:pos x="connsiteX2" y="connsiteY2"/>
              </a:cxn>
            </a:cxnLst>
            <a:rect l="l" t="t" r="r" b="b"/>
            <a:pathLst>
              <a:path w="175491" h="434109">
                <a:moveTo>
                  <a:pt x="0" y="434109"/>
                </a:moveTo>
                <a:cubicBezTo>
                  <a:pt x="26940" y="217054"/>
                  <a:pt x="53880" y="0"/>
                  <a:pt x="83128" y="0"/>
                </a:cubicBezTo>
                <a:cubicBezTo>
                  <a:pt x="112376" y="0"/>
                  <a:pt x="143933" y="217054"/>
                  <a:pt x="175491" y="434109"/>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3084943" y="5240305"/>
            <a:ext cx="3824317" cy="461665"/>
          </a:xfrm>
          <a:prstGeom prst="rect">
            <a:avLst/>
          </a:prstGeom>
          <a:noFill/>
        </p:spPr>
        <p:txBody>
          <a:bodyPr wrap="none" rtlCol="0">
            <a:spAutoFit/>
          </a:bodyPr>
          <a:lstStyle/>
          <a:p>
            <a:r>
              <a:rPr lang="en-US" altLang="zh-CN" sz="2400" b="1" dirty="0" smtClean="0">
                <a:solidFill>
                  <a:srgbClr val="C00000"/>
                </a:solidFill>
              </a:rPr>
              <a:t>Measured point( hit cluster )</a:t>
            </a:r>
            <a:endParaRPr lang="zh-CN" altLang="en-US" sz="2400" b="1" dirty="0">
              <a:solidFill>
                <a:srgbClr val="C00000"/>
              </a:solidFill>
            </a:endParaRPr>
          </a:p>
        </p:txBody>
      </p:sp>
      <p:cxnSp>
        <p:nvCxnSpPr>
          <p:cNvPr id="59" name="直接箭头连接符 58"/>
          <p:cNvCxnSpPr>
            <a:stCxn id="39" idx="5"/>
            <a:endCxn id="57" idx="0"/>
          </p:cNvCxnSpPr>
          <p:nvPr/>
        </p:nvCxnSpPr>
        <p:spPr>
          <a:xfrm>
            <a:off x="3649135" y="4582291"/>
            <a:ext cx="1347967" cy="658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3755016" y="6024567"/>
            <a:ext cx="2043692" cy="523220"/>
          </a:xfrm>
          <a:prstGeom prst="rect">
            <a:avLst/>
          </a:prstGeom>
          <a:noFill/>
          <a:ln>
            <a:solidFill>
              <a:schemeClr val="tx1"/>
            </a:solidFill>
          </a:ln>
        </p:spPr>
        <p:txBody>
          <a:bodyPr wrap="square" rtlCol="0">
            <a:spAutoFit/>
          </a:bodyPr>
          <a:lstStyle/>
          <a:p>
            <a:r>
              <a:rPr lang="en-US" altLang="zh-CN" sz="2800" b="1" dirty="0" smtClean="0"/>
              <a:t>Momentum</a:t>
            </a:r>
            <a:endParaRPr lang="en-US" altLang="zh-CN" sz="2400" b="1" dirty="0" smtClean="0"/>
          </a:p>
        </p:txBody>
      </p:sp>
      <p:grpSp>
        <p:nvGrpSpPr>
          <p:cNvPr id="67" name="组合 66"/>
          <p:cNvGrpSpPr/>
          <p:nvPr/>
        </p:nvGrpSpPr>
        <p:grpSpPr>
          <a:xfrm>
            <a:off x="7682400" y="1208028"/>
            <a:ext cx="3439403" cy="2820094"/>
            <a:chOff x="7588472" y="1819110"/>
            <a:chExt cx="3439403" cy="2820094"/>
          </a:xfrm>
        </p:grpSpPr>
        <p:sp>
          <p:nvSpPr>
            <p:cNvPr id="2" name="矩形 1"/>
            <p:cNvSpPr/>
            <p:nvPr/>
          </p:nvSpPr>
          <p:spPr>
            <a:xfrm>
              <a:off x="7588472" y="1819110"/>
              <a:ext cx="3439403" cy="523220"/>
            </a:xfrm>
            <a:prstGeom prst="rect">
              <a:avLst/>
            </a:prstGeom>
            <a:ln>
              <a:solidFill>
                <a:schemeClr val="tx1"/>
              </a:solidFill>
            </a:ln>
          </p:spPr>
          <p:txBody>
            <a:bodyPr wrap="none">
              <a:spAutoFit/>
            </a:bodyPr>
            <a:lstStyle/>
            <a:p>
              <a:r>
                <a:rPr lang="en-US" altLang="zh-CN" sz="2800" b="1" dirty="0"/>
                <a:t>Different momentum </a:t>
              </a:r>
              <a:endParaRPr lang="zh-CN" altLang="en-US" sz="2800" dirty="0"/>
            </a:p>
          </p:txBody>
        </p:sp>
        <p:sp>
          <p:nvSpPr>
            <p:cNvPr id="3" name="下箭头 2"/>
            <p:cNvSpPr/>
            <p:nvPr/>
          </p:nvSpPr>
          <p:spPr>
            <a:xfrm>
              <a:off x="9041955" y="2437047"/>
              <a:ext cx="532436" cy="5305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8063504" y="2967547"/>
              <a:ext cx="2349618" cy="523220"/>
            </a:xfrm>
            <a:prstGeom prst="rect">
              <a:avLst/>
            </a:prstGeom>
            <a:ln>
              <a:solidFill>
                <a:schemeClr val="tx1"/>
              </a:solidFill>
            </a:ln>
          </p:spPr>
          <p:txBody>
            <a:bodyPr wrap="none">
              <a:spAutoFit/>
            </a:bodyPr>
            <a:lstStyle/>
            <a:p>
              <a:r>
                <a:rPr lang="en-US" altLang="zh-CN" sz="2800" b="1" dirty="0"/>
                <a:t>Different </a:t>
              </a:r>
              <a:r>
                <a:rPr lang="en-US" altLang="zh-CN" sz="2800" b="1" dirty="0" smtClean="0"/>
                <a:t>track</a:t>
              </a:r>
              <a:endParaRPr lang="zh-CN" altLang="en-US" sz="2800" dirty="0"/>
            </a:p>
          </p:txBody>
        </p:sp>
        <p:sp>
          <p:nvSpPr>
            <p:cNvPr id="63" name="下箭头 62"/>
            <p:cNvSpPr/>
            <p:nvPr/>
          </p:nvSpPr>
          <p:spPr>
            <a:xfrm>
              <a:off x="9041955" y="3585452"/>
              <a:ext cx="532436" cy="53053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7937828" y="4115984"/>
              <a:ext cx="2602379" cy="523220"/>
            </a:xfrm>
            <a:prstGeom prst="rect">
              <a:avLst/>
            </a:prstGeom>
            <a:ln>
              <a:solidFill>
                <a:schemeClr val="tx1"/>
              </a:solidFill>
            </a:ln>
          </p:spPr>
          <p:txBody>
            <a:bodyPr wrap="none">
              <a:spAutoFit/>
            </a:bodyPr>
            <a:lstStyle/>
            <a:p>
              <a:r>
                <a:rPr lang="en-US" altLang="zh-CN" sz="2800" b="1" dirty="0"/>
                <a:t>Different </a:t>
              </a:r>
              <a:r>
                <a:rPr lang="en-US" altLang="zh-CN" sz="2800" b="1" dirty="0" smtClean="0"/>
                <a:t>cluster</a:t>
              </a:r>
              <a:endParaRPr lang="zh-CN" altLang="en-US" sz="2800" dirty="0"/>
            </a:p>
          </p:txBody>
        </p:sp>
      </p:grpSp>
      <p:sp>
        <p:nvSpPr>
          <p:cNvPr id="32" name="矩形 31"/>
          <p:cNvSpPr/>
          <p:nvPr/>
        </p:nvSpPr>
        <p:spPr>
          <a:xfrm>
            <a:off x="481969" y="6017489"/>
            <a:ext cx="1965666" cy="523220"/>
          </a:xfrm>
          <a:prstGeom prst="rect">
            <a:avLst/>
          </a:prstGeom>
          <a:ln>
            <a:solidFill>
              <a:schemeClr val="tx1"/>
            </a:solidFill>
          </a:ln>
        </p:spPr>
        <p:txBody>
          <a:bodyPr wrap="none">
            <a:spAutoFit/>
          </a:bodyPr>
          <a:lstStyle/>
          <a:p>
            <a:r>
              <a:rPr lang="en-US" altLang="zh-CN" sz="2800" b="1" dirty="0" smtClean="0"/>
              <a:t>Hit Clusters </a:t>
            </a:r>
            <a:endParaRPr lang="zh-CN" altLang="en-US" sz="2800" dirty="0"/>
          </a:p>
        </p:txBody>
      </p:sp>
      <p:sp>
        <p:nvSpPr>
          <p:cNvPr id="58" name="右箭头 57"/>
          <p:cNvSpPr/>
          <p:nvPr/>
        </p:nvSpPr>
        <p:spPr>
          <a:xfrm>
            <a:off x="2879433" y="6106032"/>
            <a:ext cx="436418" cy="358174"/>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肘形连接符 61"/>
          <p:cNvCxnSpPr>
            <a:stCxn id="61" idx="0"/>
            <a:endCxn id="32" idx="0"/>
          </p:cNvCxnSpPr>
          <p:nvPr/>
        </p:nvCxnSpPr>
        <p:spPr>
          <a:xfrm rot="16200000" flipV="1">
            <a:off x="3117293" y="4364998"/>
            <a:ext cx="7078" cy="3312060"/>
          </a:xfrm>
          <a:prstGeom prst="bentConnector3">
            <a:avLst>
              <a:gd name="adj1" fmla="val 3329726"/>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7106090" y="5109278"/>
            <a:ext cx="4885016" cy="1200329"/>
          </a:xfrm>
          <a:prstGeom prst="rect">
            <a:avLst/>
          </a:prstGeom>
          <a:ln>
            <a:solidFill>
              <a:schemeClr val="tx1"/>
            </a:solidFill>
          </a:ln>
        </p:spPr>
        <p:txBody>
          <a:bodyPr wrap="square">
            <a:spAutoFit/>
          </a:bodyPr>
          <a:lstStyle/>
          <a:p>
            <a:r>
              <a:rPr lang="en-US" altLang="zh-CN" sz="2400" b="1" dirty="0" smtClean="0">
                <a:solidFill>
                  <a:srgbClr val="FF0000"/>
                </a:solidFill>
              </a:rPr>
              <a:t>There should be correlation between predicted hit clusters number to the  experimental one. </a:t>
            </a:r>
            <a:endParaRPr lang="zh-CN" altLang="en-US" sz="2400" dirty="0">
              <a:solidFill>
                <a:srgbClr val="FF0000"/>
              </a:solidFill>
            </a:endParaRPr>
          </a:p>
        </p:txBody>
      </p:sp>
      <p:cxnSp>
        <p:nvCxnSpPr>
          <p:cNvPr id="66" name="Straight Arrow Connector 65"/>
          <p:cNvCxnSpPr/>
          <p:nvPr/>
        </p:nvCxnSpPr>
        <p:spPr>
          <a:xfrm>
            <a:off x="7199698" y="801666"/>
            <a:ext cx="27820" cy="3837538"/>
          </a:xfrm>
          <a:prstGeom prst="straightConnector1">
            <a:avLst/>
          </a:prstGeom>
          <a:ln w="57150">
            <a:solidFill>
              <a:srgbClr val="1A04BC"/>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1475245" y="801666"/>
            <a:ext cx="27820" cy="3837538"/>
          </a:xfrm>
          <a:prstGeom prst="straightConnector1">
            <a:avLst/>
          </a:prstGeom>
          <a:ln w="57150">
            <a:solidFill>
              <a:srgbClr val="1A04BC"/>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192351" y="176449"/>
            <a:ext cx="2849604" cy="461665"/>
          </a:xfrm>
          <a:prstGeom prst="rect">
            <a:avLst/>
          </a:prstGeom>
          <a:noFill/>
        </p:spPr>
        <p:txBody>
          <a:bodyPr wrap="square" rtlCol="0">
            <a:spAutoFit/>
          </a:bodyPr>
          <a:lstStyle/>
          <a:p>
            <a:r>
              <a:rPr lang="en-US" sz="2400" b="1" dirty="0" smtClean="0"/>
              <a:t>Geant4 predictions</a:t>
            </a:r>
            <a:endParaRPr lang="en-US" sz="2400" b="1" dirty="0"/>
          </a:p>
        </p:txBody>
      </p:sp>
      <p:sp>
        <p:nvSpPr>
          <p:cNvPr id="70" name="TextBox 69"/>
          <p:cNvSpPr txBox="1"/>
          <p:nvPr/>
        </p:nvSpPr>
        <p:spPr>
          <a:xfrm>
            <a:off x="10329759" y="160671"/>
            <a:ext cx="1661346" cy="461665"/>
          </a:xfrm>
          <a:prstGeom prst="rect">
            <a:avLst/>
          </a:prstGeom>
          <a:noFill/>
        </p:spPr>
        <p:txBody>
          <a:bodyPr wrap="square" rtlCol="0">
            <a:spAutoFit/>
          </a:bodyPr>
          <a:lstStyle/>
          <a:p>
            <a:r>
              <a:rPr lang="en-US" sz="2400" b="1" dirty="0" smtClean="0"/>
              <a:t>Experiment</a:t>
            </a:r>
            <a:endParaRPr lang="en-US" sz="2400" b="1" dirty="0"/>
          </a:p>
        </p:txBody>
      </p:sp>
    </p:spTree>
    <p:extLst>
      <p:ext uri="{BB962C8B-B14F-4D97-AF65-F5344CB8AC3E}">
        <p14:creationId xmlns:p14="http://schemas.microsoft.com/office/powerpoint/2010/main" val="3697543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8999144" y="3223155"/>
            <a:ext cx="669957" cy="470538"/>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572143" y="3223155"/>
            <a:ext cx="2381061" cy="28922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8877" y="5185190"/>
            <a:ext cx="6643796" cy="13388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smtClean="0"/>
              <a:t>Cluster number of Exp. and the Geant4 are clearly correlated.</a:t>
            </a:r>
          </a:p>
          <a:p>
            <a:pPr marL="285750" indent="-285750">
              <a:lnSpc>
                <a:spcPct val="150000"/>
              </a:lnSpc>
              <a:buFont typeface="Arial" panose="020B0604020202020204" pitchFamily="34" charset="0"/>
              <a:buChar char="•"/>
            </a:pPr>
            <a:r>
              <a:rPr lang="en-US" b="1" dirty="0" smtClean="0"/>
              <a:t>If make a cut on this correlation graph, the background of the PID becomes less.</a:t>
            </a:r>
            <a:endParaRPr lang="en-US" b="1" dirty="0"/>
          </a:p>
        </p:txBody>
      </p:sp>
      <p:pic>
        <p:nvPicPr>
          <p:cNvPr id="9" name="Picture 8"/>
          <p:cNvPicPr>
            <a:picLocks noChangeAspect="1"/>
          </p:cNvPicPr>
          <p:nvPr/>
        </p:nvPicPr>
        <p:blipFill>
          <a:blip r:embed="rId3"/>
          <a:stretch>
            <a:fillRect/>
          </a:stretch>
        </p:blipFill>
        <p:spPr>
          <a:xfrm>
            <a:off x="305038" y="769488"/>
            <a:ext cx="5126010" cy="4237502"/>
          </a:xfrm>
          <a:prstGeom prst="rect">
            <a:avLst/>
          </a:prstGeom>
        </p:spPr>
      </p:pic>
      <p:pic>
        <p:nvPicPr>
          <p:cNvPr id="16" name="Picture 15"/>
          <p:cNvPicPr>
            <a:picLocks noChangeAspect="1"/>
          </p:cNvPicPr>
          <p:nvPr/>
        </p:nvPicPr>
        <p:blipFill>
          <a:blip r:embed="rId4"/>
          <a:stretch>
            <a:fillRect/>
          </a:stretch>
        </p:blipFill>
        <p:spPr>
          <a:xfrm>
            <a:off x="6421820" y="50591"/>
            <a:ext cx="5439992" cy="3081908"/>
          </a:xfrm>
          <a:prstGeom prst="rect">
            <a:avLst/>
          </a:prstGeom>
        </p:spPr>
      </p:pic>
      <p:pic>
        <p:nvPicPr>
          <p:cNvPr id="17" name="Picture 16"/>
          <p:cNvPicPr>
            <a:picLocks noChangeAspect="1"/>
          </p:cNvPicPr>
          <p:nvPr/>
        </p:nvPicPr>
        <p:blipFill>
          <a:blip r:embed="rId5"/>
          <a:stretch>
            <a:fillRect/>
          </a:stretch>
        </p:blipFill>
        <p:spPr>
          <a:xfrm>
            <a:off x="6421820" y="3693693"/>
            <a:ext cx="5483751" cy="2982995"/>
          </a:xfrm>
          <a:prstGeom prst="rect">
            <a:avLst/>
          </a:prstGeom>
        </p:spPr>
      </p:pic>
      <p:sp>
        <p:nvSpPr>
          <p:cNvPr id="3" name="文本框 2"/>
          <p:cNvSpPr txBox="1"/>
          <p:nvPr/>
        </p:nvSpPr>
        <p:spPr>
          <a:xfrm>
            <a:off x="3846569" y="355208"/>
            <a:ext cx="2079865" cy="523220"/>
          </a:xfrm>
          <a:prstGeom prst="rect">
            <a:avLst/>
          </a:prstGeom>
          <a:noFill/>
        </p:spPr>
        <p:txBody>
          <a:bodyPr wrap="none" rtlCol="0">
            <a:spAutoFit/>
          </a:bodyPr>
          <a:lstStyle/>
          <a:p>
            <a:r>
              <a:rPr lang="en-US" altLang="zh-CN" sz="2800" b="1" dirty="0" err="1" smtClean="0"/>
              <a:t>N</a:t>
            </a:r>
            <a:r>
              <a:rPr lang="en-US" altLang="zh-CN" sz="2800" b="1" baseline="-25000" dirty="0" err="1" smtClean="0"/>
              <a:t>exp</a:t>
            </a:r>
            <a:r>
              <a:rPr lang="en-US" altLang="zh-CN" sz="2800" b="1" dirty="0" smtClean="0"/>
              <a:t> = N</a:t>
            </a:r>
            <a:r>
              <a:rPr lang="en-US" altLang="zh-CN" sz="2800" b="1" baseline="-25000" dirty="0" smtClean="0"/>
              <a:t>Geant4</a:t>
            </a:r>
            <a:endParaRPr lang="zh-CN" altLang="en-US" sz="2800" b="1" baseline="-25000" dirty="0"/>
          </a:p>
        </p:txBody>
      </p:sp>
      <p:sp>
        <p:nvSpPr>
          <p:cNvPr id="11" name="文本框 10"/>
          <p:cNvSpPr txBox="1"/>
          <p:nvPr/>
        </p:nvSpPr>
        <p:spPr>
          <a:xfrm>
            <a:off x="4189955" y="2436769"/>
            <a:ext cx="2623282" cy="523220"/>
          </a:xfrm>
          <a:prstGeom prst="rect">
            <a:avLst/>
          </a:prstGeom>
          <a:noFill/>
        </p:spPr>
        <p:txBody>
          <a:bodyPr wrap="none" rtlCol="0">
            <a:spAutoFit/>
          </a:bodyPr>
          <a:lstStyle/>
          <a:p>
            <a:r>
              <a:rPr lang="en-US" altLang="zh-CN" sz="2800" b="1" dirty="0" err="1" smtClean="0"/>
              <a:t>N</a:t>
            </a:r>
            <a:r>
              <a:rPr lang="en-US" altLang="zh-CN" sz="2800" b="1" baseline="-25000" dirty="0" err="1" smtClean="0"/>
              <a:t>exp</a:t>
            </a:r>
            <a:r>
              <a:rPr lang="en-US" altLang="zh-CN" sz="2800" b="1" dirty="0" smtClean="0"/>
              <a:t> = 0.7N</a:t>
            </a:r>
            <a:r>
              <a:rPr lang="en-US" altLang="zh-CN" sz="2800" b="1" baseline="-25000" dirty="0" smtClean="0"/>
              <a:t>Geant4</a:t>
            </a:r>
            <a:endParaRPr lang="zh-CN" altLang="en-US" sz="2800" b="1" baseline="-25000" dirty="0"/>
          </a:p>
        </p:txBody>
      </p:sp>
      <p:sp>
        <p:nvSpPr>
          <p:cNvPr id="12" name="矩形 11"/>
          <p:cNvSpPr/>
          <p:nvPr/>
        </p:nvSpPr>
        <p:spPr>
          <a:xfrm>
            <a:off x="11340497" y="50591"/>
            <a:ext cx="677964" cy="2737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396940" y="3603037"/>
            <a:ext cx="677964" cy="2737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04135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242" y="13978"/>
            <a:ext cx="6258701" cy="671851"/>
          </a:xfrm>
          <a:prstGeom prst="rect">
            <a:avLst/>
          </a:prstGeom>
        </p:spPr>
        <p:txBody>
          <a:bodyPr wrap="none">
            <a:spAutoFit/>
          </a:bodyPr>
          <a:lstStyle/>
          <a:p>
            <a:pPr>
              <a:lnSpc>
                <a:spcPct val="150000"/>
              </a:lnSpc>
            </a:pPr>
            <a:r>
              <a:rPr lang="en-US" sz="2800" b="1" dirty="0" smtClean="0">
                <a:solidFill>
                  <a:schemeClr val="accent6">
                    <a:lumMod val="50000"/>
                  </a:schemeClr>
                </a:solidFill>
              </a:rPr>
              <a:t>QA – Improving tracks in the background</a:t>
            </a:r>
          </a:p>
        </p:txBody>
      </p:sp>
      <p:pic>
        <p:nvPicPr>
          <p:cNvPr id="15" name="Picture 14"/>
          <p:cNvPicPr>
            <a:picLocks noChangeAspect="1"/>
          </p:cNvPicPr>
          <p:nvPr/>
        </p:nvPicPr>
        <p:blipFill>
          <a:blip r:embed="rId3"/>
          <a:stretch>
            <a:fillRect/>
          </a:stretch>
        </p:blipFill>
        <p:spPr>
          <a:xfrm>
            <a:off x="531851" y="1081086"/>
            <a:ext cx="4541231" cy="3711744"/>
          </a:xfrm>
          <a:prstGeom prst="rect">
            <a:avLst/>
          </a:prstGeom>
        </p:spPr>
      </p:pic>
      <p:sp>
        <p:nvSpPr>
          <p:cNvPr id="7" name="TextBox 6"/>
          <p:cNvSpPr txBox="1"/>
          <p:nvPr/>
        </p:nvSpPr>
        <p:spPr>
          <a:xfrm>
            <a:off x="5684781" y="658175"/>
            <a:ext cx="6339940" cy="1938992"/>
          </a:xfrm>
          <a:prstGeom prst="rect">
            <a:avLst/>
          </a:prstGeom>
          <a:noFill/>
          <a:ln>
            <a:solidFill>
              <a:schemeClr val="tx1"/>
            </a:solidFill>
          </a:ln>
        </p:spPr>
        <p:txBody>
          <a:bodyPr wrap="square" rtlCol="0">
            <a:spAutoFit/>
          </a:bodyPr>
          <a:lstStyle/>
          <a:p>
            <a:pPr marL="342900" indent="-342900">
              <a:lnSpc>
                <a:spcPct val="150000"/>
              </a:lnSpc>
              <a:buFont typeface="+mj-lt"/>
              <a:buAutoNum type="arabicPeriod"/>
            </a:pPr>
            <a:r>
              <a:rPr lang="en-US" sz="2000" b="1" dirty="0" smtClean="0"/>
              <a:t>Make cut on the PID, study the character of tracks, especially in the background.</a:t>
            </a:r>
          </a:p>
          <a:p>
            <a:pPr marL="342900" indent="-342900">
              <a:lnSpc>
                <a:spcPct val="150000"/>
              </a:lnSpc>
              <a:buFont typeface="+mj-lt"/>
              <a:buAutoNum type="arabicPeriod"/>
            </a:pPr>
            <a:r>
              <a:rPr lang="en-US" sz="2000" b="1" dirty="0" smtClean="0"/>
              <a:t>Throw away “</a:t>
            </a:r>
            <a:r>
              <a:rPr lang="en-US" sz="2000" b="1" dirty="0"/>
              <a:t>junk</a:t>
            </a:r>
            <a:r>
              <a:rPr lang="en-US" sz="2000" b="1" dirty="0" smtClean="0"/>
              <a:t>” track. &lt;= </a:t>
            </a:r>
            <a:r>
              <a:rPr lang="en-US" sz="2000" b="1" dirty="0" smtClean="0">
                <a:solidFill>
                  <a:srgbClr val="7030A0"/>
                </a:solidFill>
              </a:rPr>
              <a:t>Reasonable cut</a:t>
            </a:r>
            <a:r>
              <a:rPr lang="en-US" sz="2000" b="1" dirty="0" smtClean="0"/>
              <a:t>.</a:t>
            </a:r>
          </a:p>
          <a:p>
            <a:pPr marL="342900" indent="-342900">
              <a:lnSpc>
                <a:spcPct val="150000"/>
              </a:lnSpc>
              <a:buFont typeface="+mj-lt"/>
              <a:buAutoNum type="arabicPeriod"/>
            </a:pPr>
            <a:r>
              <a:rPr lang="en-US" sz="2000" b="1" dirty="0" smtClean="0"/>
              <a:t>“Repair” the “good” track.</a:t>
            </a:r>
            <a:endParaRPr lang="en-US" sz="2000" b="1" dirty="0"/>
          </a:p>
        </p:txBody>
      </p:sp>
      <p:grpSp>
        <p:nvGrpSpPr>
          <p:cNvPr id="6" name="组合 5"/>
          <p:cNvGrpSpPr/>
          <p:nvPr/>
        </p:nvGrpSpPr>
        <p:grpSpPr>
          <a:xfrm>
            <a:off x="5497497" y="2814788"/>
            <a:ext cx="6475428" cy="2895572"/>
            <a:chOff x="5497497" y="2814788"/>
            <a:chExt cx="6475428" cy="2895572"/>
          </a:xfrm>
        </p:grpSpPr>
        <p:grpSp>
          <p:nvGrpSpPr>
            <p:cNvPr id="22" name="Group 21"/>
            <p:cNvGrpSpPr/>
            <p:nvPr/>
          </p:nvGrpSpPr>
          <p:grpSpPr>
            <a:xfrm>
              <a:off x="5497497" y="3224523"/>
              <a:ext cx="6475428" cy="2485837"/>
              <a:chOff x="5497497" y="3224523"/>
              <a:chExt cx="6475428" cy="2485837"/>
            </a:xfrm>
          </p:grpSpPr>
          <p:grpSp>
            <p:nvGrpSpPr>
              <p:cNvPr id="18" name="Group 17"/>
              <p:cNvGrpSpPr/>
              <p:nvPr/>
            </p:nvGrpSpPr>
            <p:grpSpPr>
              <a:xfrm>
                <a:off x="5497497" y="3224523"/>
                <a:ext cx="6475428" cy="2485837"/>
                <a:chOff x="5497497" y="1451707"/>
                <a:chExt cx="6475428" cy="2485837"/>
              </a:xfrm>
            </p:grpSpPr>
            <p:grpSp>
              <p:nvGrpSpPr>
                <p:cNvPr id="17" name="Group 16"/>
                <p:cNvGrpSpPr/>
                <p:nvPr/>
              </p:nvGrpSpPr>
              <p:grpSpPr>
                <a:xfrm>
                  <a:off x="5497497" y="1451707"/>
                  <a:ext cx="6475427" cy="2485837"/>
                  <a:chOff x="5497498" y="1451883"/>
                  <a:chExt cx="6475427" cy="2485837"/>
                </a:xfrm>
              </p:grpSpPr>
              <p:pic>
                <p:nvPicPr>
                  <p:cNvPr id="11" name="Picture 10"/>
                  <p:cNvPicPr>
                    <a:picLocks noChangeAspect="1"/>
                  </p:cNvPicPr>
                  <p:nvPr/>
                </p:nvPicPr>
                <p:blipFill>
                  <a:blip r:embed="rId4"/>
                  <a:stretch>
                    <a:fillRect/>
                  </a:stretch>
                </p:blipFill>
                <p:spPr>
                  <a:xfrm>
                    <a:off x="8570761" y="1468381"/>
                    <a:ext cx="3402164" cy="2469339"/>
                  </a:xfrm>
                  <a:prstGeom prst="rect">
                    <a:avLst/>
                  </a:prstGeom>
                </p:spPr>
              </p:pic>
              <p:grpSp>
                <p:nvGrpSpPr>
                  <p:cNvPr id="10" name="Group 9"/>
                  <p:cNvGrpSpPr/>
                  <p:nvPr/>
                </p:nvGrpSpPr>
                <p:grpSpPr>
                  <a:xfrm>
                    <a:off x="5497498" y="1451883"/>
                    <a:ext cx="3357254" cy="2485635"/>
                    <a:chOff x="5876519" y="1666485"/>
                    <a:chExt cx="3682035" cy="2870134"/>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629" t="4686" r="74021" b="53740"/>
                    <a:stretch/>
                  </p:blipFill>
                  <p:spPr>
                    <a:xfrm>
                      <a:off x="7283470" y="1685535"/>
                      <a:ext cx="2275084" cy="2851084"/>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4799" t="4407" r="78136" b="54423"/>
                    <a:stretch/>
                  </p:blipFill>
                  <p:spPr>
                    <a:xfrm>
                      <a:off x="5876519" y="1666485"/>
                      <a:ext cx="1818416" cy="2823481"/>
                    </a:xfrm>
                    <a:prstGeom prst="rect">
                      <a:avLst/>
                    </a:prstGeom>
                  </p:spPr>
                </p:pic>
              </p:grpSp>
            </p:grpSp>
            <p:cxnSp>
              <p:nvCxnSpPr>
                <p:cNvPr id="13" name="Straight Connector 12"/>
                <p:cNvCxnSpPr/>
                <p:nvPr/>
              </p:nvCxnSpPr>
              <p:spPr>
                <a:xfrm flipV="1">
                  <a:off x="11972925" y="1530220"/>
                  <a:ext cx="0" cy="2258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6014453" y="4329404"/>
                <a:ext cx="606490" cy="6344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360952" y="4329404"/>
                <a:ext cx="606490" cy="6344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347892" y="4158348"/>
                <a:ext cx="606490" cy="6344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5497497" y="2814788"/>
              <a:ext cx="3401444" cy="369332"/>
            </a:xfrm>
            <a:prstGeom prst="rect">
              <a:avLst/>
            </a:prstGeom>
            <a:noFill/>
          </p:spPr>
          <p:txBody>
            <a:bodyPr wrap="none" rtlCol="0">
              <a:spAutoFit/>
            </a:bodyPr>
            <a:lstStyle/>
            <a:p>
              <a:r>
                <a:rPr lang="en-US" b="1" dirty="0" smtClean="0">
                  <a:solidFill>
                    <a:srgbClr val="7030A0"/>
                  </a:solidFill>
                </a:rPr>
                <a:t>Samples between pi+ and proton:</a:t>
              </a:r>
              <a:endParaRPr lang="en-US" b="1" dirty="0">
                <a:solidFill>
                  <a:srgbClr val="7030A0"/>
                </a:solidFill>
              </a:endParaRPr>
            </a:p>
          </p:txBody>
        </p:sp>
      </p:grpSp>
      <p:sp>
        <p:nvSpPr>
          <p:cNvPr id="5" name="Rectangle 4"/>
          <p:cNvSpPr/>
          <p:nvPr/>
        </p:nvSpPr>
        <p:spPr>
          <a:xfrm>
            <a:off x="267009" y="6286299"/>
            <a:ext cx="11180753" cy="461665"/>
          </a:xfrm>
          <a:prstGeom prst="rect">
            <a:avLst/>
          </a:prstGeom>
          <a:ln>
            <a:solidFill>
              <a:schemeClr val="tx1"/>
            </a:solidFill>
          </a:ln>
        </p:spPr>
        <p:txBody>
          <a:bodyPr wrap="none">
            <a:spAutoFit/>
          </a:bodyPr>
          <a:lstStyle/>
          <a:p>
            <a:r>
              <a:rPr lang="en-US" altLang="zh-CN" sz="2400" b="1" dirty="0">
                <a:solidFill>
                  <a:srgbClr val="C00000"/>
                </a:solidFill>
              </a:rPr>
              <a:t>where </a:t>
            </a:r>
            <a:r>
              <a:rPr lang="en-US" altLang="zh-CN" sz="2400" b="1" dirty="0" smtClean="0">
                <a:solidFill>
                  <a:srgbClr val="C00000"/>
                </a:solidFill>
              </a:rPr>
              <a:t>does the </a:t>
            </a:r>
            <a:r>
              <a:rPr lang="en-US" altLang="zh-CN" sz="2400" b="1" dirty="0">
                <a:solidFill>
                  <a:srgbClr val="C00000"/>
                </a:solidFill>
              </a:rPr>
              <a:t>background comes </a:t>
            </a:r>
            <a:r>
              <a:rPr lang="en-US" altLang="zh-CN" sz="2400" b="1" dirty="0" smtClean="0">
                <a:solidFill>
                  <a:srgbClr val="C00000"/>
                </a:solidFill>
              </a:rPr>
              <a:t>from? : </a:t>
            </a:r>
            <a:r>
              <a:rPr lang="en-US" altLang="zh-CN" sz="2400" b="1" dirty="0">
                <a:solidFill>
                  <a:srgbClr val="C00000"/>
                </a:solidFill>
              </a:rPr>
              <a:t>“junk” </a:t>
            </a:r>
            <a:r>
              <a:rPr lang="en-US" altLang="zh-CN" sz="2400" b="1" dirty="0" smtClean="0">
                <a:solidFill>
                  <a:srgbClr val="C00000"/>
                </a:solidFill>
              </a:rPr>
              <a:t>tracks; </a:t>
            </a:r>
            <a:r>
              <a:rPr lang="en-US" altLang="zh-CN" sz="2400" b="1" dirty="0">
                <a:solidFill>
                  <a:srgbClr val="C00000"/>
                </a:solidFill>
              </a:rPr>
              <a:t>worse </a:t>
            </a:r>
            <a:r>
              <a:rPr lang="en-US" altLang="zh-CN" sz="2400" b="1" dirty="0" smtClean="0">
                <a:solidFill>
                  <a:srgbClr val="C00000"/>
                </a:solidFill>
              </a:rPr>
              <a:t>theoretical resolution.</a:t>
            </a:r>
            <a:endParaRPr lang="zh-CN" altLang="en-US" sz="2400" dirty="0">
              <a:solidFill>
                <a:srgbClr val="C00000"/>
              </a:solidFill>
            </a:endParaRPr>
          </a:p>
        </p:txBody>
      </p:sp>
      <p:sp>
        <p:nvSpPr>
          <p:cNvPr id="24" name="TextBox 5"/>
          <p:cNvSpPr txBox="1"/>
          <p:nvPr/>
        </p:nvSpPr>
        <p:spPr>
          <a:xfrm>
            <a:off x="267009" y="5179011"/>
            <a:ext cx="5071086" cy="981487"/>
          </a:xfrm>
          <a:prstGeom prst="rect">
            <a:avLst/>
          </a:prstGeom>
          <a:noFill/>
          <a:ln>
            <a:solidFill>
              <a:schemeClr val="tx1"/>
            </a:solidFill>
          </a:ln>
        </p:spPr>
        <p:txBody>
          <a:bodyPr wrap="square" rtlCol="0">
            <a:spAutoFit/>
          </a:bodyPr>
          <a:lstStyle/>
          <a:p>
            <a:pPr>
              <a:lnSpc>
                <a:spcPct val="125000"/>
              </a:lnSpc>
            </a:pPr>
            <a:r>
              <a:rPr lang="en-US" sz="2400" b="1" dirty="0" smtClean="0">
                <a:solidFill>
                  <a:srgbClr val="C00000"/>
                </a:solidFill>
              </a:rPr>
              <a:t>An </a:t>
            </a:r>
            <a:r>
              <a:rPr lang="en-US" sz="2400" b="1" dirty="0">
                <a:solidFill>
                  <a:srgbClr val="C00000"/>
                </a:solidFill>
              </a:rPr>
              <a:t>energetic charged particle </a:t>
            </a:r>
            <a:r>
              <a:rPr lang="en-US" sz="2400" b="1" dirty="0" smtClean="0">
                <a:solidFill>
                  <a:srgbClr val="C00000"/>
                </a:solidFill>
              </a:rPr>
              <a:t>should have a continued track.</a:t>
            </a:r>
          </a:p>
        </p:txBody>
      </p:sp>
      <p:sp>
        <p:nvSpPr>
          <p:cNvPr id="2" name="矩形 1"/>
          <p:cNvSpPr/>
          <p:nvPr/>
        </p:nvSpPr>
        <p:spPr>
          <a:xfrm>
            <a:off x="4606591" y="1001539"/>
            <a:ext cx="474871" cy="3378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23950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4566" y="1545943"/>
            <a:ext cx="5109764" cy="4274450"/>
          </a:xfrm>
          <a:prstGeom prst="rect">
            <a:avLst/>
          </a:prstGeom>
        </p:spPr>
      </p:pic>
      <p:sp>
        <p:nvSpPr>
          <p:cNvPr id="19" name="TextBox 18"/>
          <p:cNvSpPr txBox="1"/>
          <p:nvPr/>
        </p:nvSpPr>
        <p:spPr>
          <a:xfrm>
            <a:off x="624566" y="3661425"/>
            <a:ext cx="65" cy="246221"/>
          </a:xfrm>
          <a:prstGeom prst="rect">
            <a:avLst/>
          </a:prstGeom>
          <a:noFill/>
        </p:spPr>
        <p:txBody>
          <a:bodyPr wrap="none" lIns="0" tIns="0" rIns="0" bIns="0" rtlCol="0">
            <a:spAutoFit/>
          </a:bodyPr>
          <a:lstStyle/>
          <a:p>
            <a:endParaRPr lang="en-US" sz="1600" dirty="0"/>
          </a:p>
        </p:txBody>
      </p:sp>
      <p:sp>
        <p:nvSpPr>
          <p:cNvPr id="20" name="TextBox 19"/>
          <p:cNvSpPr txBox="1"/>
          <p:nvPr/>
        </p:nvSpPr>
        <p:spPr>
          <a:xfrm>
            <a:off x="624566" y="4198392"/>
            <a:ext cx="65" cy="246221"/>
          </a:xfrm>
          <a:prstGeom prst="rect">
            <a:avLst/>
          </a:prstGeom>
          <a:noFill/>
        </p:spPr>
        <p:txBody>
          <a:bodyPr wrap="none" lIns="0" tIns="0" rIns="0" bIns="0" rtlCol="0">
            <a:spAutoFit/>
          </a:bodyPr>
          <a:lstStyle/>
          <a:p>
            <a:endParaRPr lang="en-US" sz="1600" dirty="0"/>
          </a:p>
        </p:txBody>
      </p:sp>
      <p:sp>
        <p:nvSpPr>
          <p:cNvPr id="32" name="Rectangle 31"/>
          <p:cNvSpPr/>
          <p:nvPr/>
        </p:nvSpPr>
        <p:spPr>
          <a:xfrm>
            <a:off x="624566" y="-95649"/>
            <a:ext cx="4301819" cy="738664"/>
          </a:xfrm>
          <a:prstGeom prst="rect">
            <a:avLst/>
          </a:prstGeom>
        </p:spPr>
        <p:txBody>
          <a:bodyPr wrap="none">
            <a:spAutoFit/>
          </a:bodyPr>
          <a:lstStyle/>
          <a:p>
            <a:pPr>
              <a:lnSpc>
                <a:spcPct val="150000"/>
              </a:lnSpc>
            </a:pPr>
            <a:r>
              <a:rPr lang="en-US" altLang="zh-CN" sz="2800" b="1" dirty="0" smtClean="0">
                <a:solidFill>
                  <a:schemeClr val="accent6">
                    <a:lumMod val="50000"/>
                  </a:schemeClr>
                </a:solidFill>
              </a:rPr>
              <a:t>QA - Momentum resolution</a:t>
            </a:r>
            <a:endParaRPr lang="en-US" sz="2800" b="1" dirty="0" smtClean="0">
              <a:solidFill>
                <a:schemeClr val="accent6">
                  <a:lumMod val="50000"/>
                </a:schemeClr>
              </a:solidFill>
            </a:endParaRPr>
          </a:p>
        </p:txBody>
      </p:sp>
      <p:sp>
        <p:nvSpPr>
          <p:cNvPr id="3" name="TextBox 2"/>
          <p:cNvSpPr txBox="1"/>
          <p:nvPr/>
        </p:nvSpPr>
        <p:spPr>
          <a:xfrm>
            <a:off x="796129" y="733096"/>
            <a:ext cx="5265704" cy="553998"/>
          </a:xfrm>
          <a:prstGeom prst="rect">
            <a:avLst/>
          </a:prstGeom>
          <a:noFill/>
          <a:ln>
            <a:solidFill>
              <a:schemeClr val="tx1"/>
            </a:solidFill>
          </a:ln>
        </p:spPr>
        <p:txBody>
          <a:bodyPr wrap="square" rtlCol="0">
            <a:spAutoFit/>
          </a:bodyPr>
          <a:lstStyle/>
          <a:p>
            <a:pPr marL="285750" indent="-285750">
              <a:lnSpc>
                <a:spcPct val="150000"/>
              </a:lnSpc>
              <a:buFont typeface="Arial" panose="020B0604020202020204" pitchFamily="34" charset="0"/>
              <a:buChar char="•"/>
            </a:pPr>
            <a:r>
              <a:rPr lang="en-US" sz="2000" b="1" dirty="0" smtClean="0"/>
              <a:t>Track length, Cluster number &amp; momentum</a:t>
            </a:r>
            <a:endParaRPr lang="en-US" sz="2000" b="1" dirty="0"/>
          </a:p>
        </p:txBody>
      </p:sp>
      <p:sp>
        <p:nvSpPr>
          <p:cNvPr id="11" name="TextBox 10"/>
          <p:cNvSpPr txBox="1"/>
          <p:nvPr/>
        </p:nvSpPr>
        <p:spPr>
          <a:xfrm>
            <a:off x="1984393" y="4941014"/>
            <a:ext cx="3749937" cy="338554"/>
          </a:xfrm>
          <a:prstGeom prst="rect">
            <a:avLst/>
          </a:prstGeom>
          <a:noFill/>
        </p:spPr>
        <p:txBody>
          <a:bodyPr wrap="none" rtlCol="0">
            <a:spAutoFit/>
          </a:bodyPr>
          <a:lstStyle/>
          <a:p>
            <a:r>
              <a:rPr lang="en-US" sz="1600" b="1" i="1" dirty="0" smtClean="0"/>
              <a:t>Claus </a:t>
            </a:r>
            <a:r>
              <a:rPr lang="en-US" sz="1600" b="1" i="1" dirty="0" err="1"/>
              <a:t>Grupen</a:t>
            </a:r>
            <a:r>
              <a:rPr lang="en-US" sz="1600" b="1" i="1" dirty="0"/>
              <a:t>, </a:t>
            </a:r>
            <a:r>
              <a:rPr lang="en-US" sz="1600" b="1" i="1" dirty="0" smtClean="0"/>
              <a:t>et </a:t>
            </a:r>
            <a:r>
              <a:rPr lang="en-US" sz="1600" b="1" i="1" dirty="0" smtClean="0"/>
              <a:t>al NIM1963(24</a:t>
            </a:r>
            <a:r>
              <a:rPr lang="en-US" sz="1600" b="1" i="1" dirty="0" smtClean="0"/>
              <a:t>): 381-389</a:t>
            </a:r>
            <a:endParaRPr lang="en-US" sz="1600" b="1" i="1" dirty="0"/>
          </a:p>
        </p:txBody>
      </p:sp>
      <p:sp>
        <p:nvSpPr>
          <p:cNvPr id="27" name="TextBox 26"/>
          <p:cNvSpPr txBox="1"/>
          <p:nvPr/>
        </p:nvSpPr>
        <p:spPr>
          <a:xfrm>
            <a:off x="349485" y="5797267"/>
            <a:ext cx="10096028" cy="10156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smtClean="0"/>
              <a:t>Geant4’s input momentum can be reconstructed to the input value.</a:t>
            </a:r>
          </a:p>
          <a:p>
            <a:pPr marL="285750" indent="-285750">
              <a:lnSpc>
                <a:spcPct val="150000"/>
              </a:lnSpc>
              <a:buFont typeface="Arial" panose="020B0604020202020204" pitchFamily="34" charset="0"/>
              <a:buChar char="•"/>
            </a:pPr>
            <a:r>
              <a:rPr lang="en-US" sz="2000" b="1" dirty="0" smtClean="0"/>
              <a:t>The distribution of reconstructed momentum is consistent with the theoretical formula.</a:t>
            </a:r>
            <a:endParaRPr lang="en-US" sz="2000" b="1" dirty="0"/>
          </a:p>
        </p:txBody>
      </p:sp>
      <p:sp>
        <p:nvSpPr>
          <p:cNvPr id="21" name="TextBox 43"/>
          <p:cNvSpPr txBox="1"/>
          <p:nvPr/>
        </p:nvSpPr>
        <p:spPr>
          <a:xfrm>
            <a:off x="7776274" y="307852"/>
            <a:ext cx="3183147" cy="369332"/>
          </a:xfrm>
          <a:prstGeom prst="rect">
            <a:avLst/>
          </a:prstGeom>
          <a:noFill/>
        </p:spPr>
        <p:txBody>
          <a:bodyPr wrap="square" rtlCol="0">
            <a:spAutoFit/>
          </a:bodyPr>
          <a:lstStyle/>
          <a:p>
            <a:r>
              <a:rPr lang="en-US" b="1" dirty="0"/>
              <a:t>5</a:t>
            </a:r>
            <a:r>
              <a:rPr lang="en-US" b="1" dirty="0" smtClean="0"/>
              <a:t>00MeV/u Proton, Horizontal :</a:t>
            </a:r>
          </a:p>
        </p:txBody>
      </p:sp>
      <p:grpSp>
        <p:nvGrpSpPr>
          <p:cNvPr id="22" name="Group 48"/>
          <p:cNvGrpSpPr/>
          <p:nvPr/>
        </p:nvGrpSpPr>
        <p:grpSpPr>
          <a:xfrm>
            <a:off x="7312961" y="3769817"/>
            <a:ext cx="4617182" cy="2830012"/>
            <a:chOff x="7271645" y="3815896"/>
            <a:chExt cx="4617182" cy="2830012"/>
          </a:xfrm>
        </p:grpSpPr>
        <p:grpSp>
          <p:nvGrpSpPr>
            <p:cNvPr id="28" name="Group 45"/>
            <p:cNvGrpSpPr/>
            <p:nvPr/>
          </p:nvGrpSpPr>
          <p:grpSpPr>
            <a:xfrm>
              <a:off x="7271645" y="3815896"/>
              <a:ext cx="4617182" cy="2830012"/>
              <a:chOff x="25928" y="1237119"/>
              <a:chExt cx="6381750" cy="4171950"/>
            </a:xfrm>
          </p:grpSpPr>
          <p:pic>
            <p:nvPicPr>
              <p:cNvPr id="30" name="Picture 46"/>
              <p:cNvPicPr>
                <a:picLocks noChangeAspect="1"/>
              </p:cNvPicPr>
              <p:nvPr/>
            </p:nvPicPr>
            <p:blipFill>
              <a:blip r:embed="rId4"/>
              <a:stretch>
                <a:fillRect/>
              </a:stretch>
            </p:blipFill>
            <p:spPr>
              <a:xfrm>
                <a:off x="775950" y="1282384"/>
                <a:ext cx="5543550" cy="3762375"/>
              </a:xfrm>
              <a:prstGeom prst="rect">
                <a:avLst/>
              </a:prstGeom>
            </p:spPr>
          </p:pic>
          <p:pic>
            <p:nvPicPr>
              <p:cNvPr id="31" name="Picture 47"/>
              <p:cNvPicPr>
                <a:picLocks noChangeAspect="1"/>
              </p:cNvPicPr>
              <p:nvPr/>
            </p:nvPicPr>
            <p:blipFill>
              <a:blip r:embed="rId5">
                <a:clrChange>
                  <a:clrFrom>
                    <a:srgbClr val="FFFFFF"/>
                  </a:clrFrom>
                  <a:clrTo>
                    <a:srgbClr val="FFFFFF">
                      <a:alpha val="0"/>
                    </a:srgbClr>
                  </a:clrTo>
                </a:clrChange>
              </a:blip>
              <a:stretch>
                <a:fillRect/>
              </a:stretch>
            </p:blipFill>
            <p:spPr>
              <a:xfrm>
                <a:off x="25928" y="1237119"/>
                <a:ext cx="6381750" cy="4171950"/>
              </a:xfrm>
              <a:prstGeom prst="rect">
                <a:avLst/>
              </a:prstGeom>
            </p:spPr>
          </p:pic>
        </p:grpSp>
        <p:sp>
          <p:nvSpPr>
            <p:cNvPr id="29" name="TextBox 44"/>
            <p:cNvSpPr txBox="1"/>
            <p:nvPr/>
          </p:nvSpPr>
          <p:spPr>
            <a:xfrm>
              <a:off x="8094749" y="3899977"/>
              <a:ext cx="3183147" cy="369332"/>
            </a:xfrm>
            <a:prstGeom prst="rect">
              <a:avLst/>
            </a:prstGeom>
            <a:noFill/>
          </p:spPr>
          <p:txBody>
            <a:bodyPr wrap="square" rtlCol="0">
              <a:spAutoFit/>
            </a:bodyPr>
            <a:lstStyle/>
            <a:p>
              <a:r>
                <a:rPr lang="en-US" b="1" dirty="0"/>
                <a:t>5</a:t>
              </a:r>
              <a:r>
                <a:rPr lang="en-US" b="1" dirty="0" smtClean="0"/>
                <a:t>00MeV/u Proton, Vertical :</a:t>
              </a:r>
            </a:p>
          </p:txBody>
        </p:sp>
      </p:grpSp>
      <p:grpSp>
        <p:nvGrpSpPr>
          <p:cNvPr id="33" name="Group 7"/>
          <p:cNvGrpSpPr/>
          <p:nvPr/>
        </p:nvGrpSpPr>
        <p:grpSpPr>
          <a:xfrm>
            <a:off x="7308346" y="643659"/>
            <a:ext cx="4621797" cy="2999848"/>
            <a:chOff x="7537600" y="777571"/>
            <a:chExt cx="4621797" cy="2999848"/>
          </a:xfrm>
        </p:grpSpPr>
        <p:pic>
          <p:nvPicPr>
            <p:cNvPr id="34" name="Picture 2"/>
            <p:cNvPicPr>
              <a:picLocks noChangeAspect="1"/>
            </p:cNvPicPr>
            <p:nvPr/>
          </p:nvPicPr>
          <p:blipFill>
            <a:blip r:embed="rId6">
              <a:clrChange>
                <a:clrFrom>
                  <a:srgbClr val="FFFFFF"/>
                </a:clrFrom>
                <a:clrTo>
                  <a:srgbClr val="FFFFFF">
                    <a:alpha val="0"/>
                  </a:srgbClr>
                </a:clrTo>
              </a:clrChange>
            </a:blip>
            <a:stretch>
              <a:fillRect/>
            </a:stretch>
          </p:blipFill>
          <p:spPr>
            <a:xfrm>
              <a:off x="7537600" y="777571"/>
              <a:ext cx="4621797" cy="2999848"/>
            </a:xfrm>
            <a:prstGeom prst="rect">
              <a:avLst/>
            </a:prstGeom>
          </p:spPr>
        </p:pic>
        <p:grpSp>
          <p:nvGrpSpPr>
            <p:cNvPr id="35" name="Group 6"/>
            <p:cNvGrpSpPr/>
            <p:nvPr/>
          </p:nvGrpSpPr>
          <p:grpSpPr>
            <a:xfrm>
              <a:off x="8060283" y="873513"/>
              <a:ext cx="4063671" cy="2668177"/>
              <a:chOff x="8060283" y="873513"/>
              <a:chExt cx="4063671" cy="2668177"/>
            </a:xfrm>
          </p:grpSpPr>
          <p:pic>
            <p:nvPicPr>
              <p:cNvPr id="36" name="Picture 29"/>
              <p:cNvPicPr>
                <a:picLocks noChangeAspect="1"/>
              </p:cNvPicPr>
              <p:nvPr/>
            </p:nvPicPr>
            <p:blipFill>
              <a:blip r:embed="rId7">
                <a:clrChange>
                  <a:clrFrom>
                    <a:srgbClr val="FFFFFF"/>
                  </a:clrFrom>
                  <a:clrTo>
                    <a:srgbClr val="FFFFFF">
                      <a:alpha val="0"/>
                    </a:srgbClr>
                  </a:clrTo>
                </a:clrChange>
              </a:blip>
              <a:stretch>
                <a:fillRect/>
              </a:stretch>
            </p:blipFill>
            <p:spPr>
              <a:xfrm>
                <a:off x="8060283" y="873513"/>
                <a:ext cx="4063671" cy="2668177"/>
              </a:xfrm>
              <a:prstGeom prst="rect">
                <a:avLst/>
              </a:prstGeom>
            </p:spPr>
          </p:pic>
          <mc:AlternateContent xmlns:mc="http://schemas.openxmlformats.org/markup-compatibility/2006" xmlns:a14="http://schemas.microsoft.com/office/drawing/2010/main">
            <mc:Choice Requires="a14">
              <p:sp>
                <p:nvSpPr>
                  <p:cNvPr id="37" name="TextBox 49"/>
                  <p:cNvSpPr txBox="1"/>
                  <p:nvPr/>
                </p:nvSpPr>
                <p:spPr>
                  <a:xfrm>
                    <a:off x="8269366" y="939846"/>
                    <a:ext cx="2557918" cy="523220"/>
                  </a:xfrm>
                  <a:prstGeom prst="rect">
                    <a:avLst/>
                  </a:prstGeom>
                  <a:noFill/>
                  <a:ln>
                    <a:solidFill>
                      <a:schemeClr val="tx1"/>
                    </a:solidFill>
                  </a:ln>
                </p:spPr>
                <p:txBody>
                  <a:bodyPr wrap="square" rtlCol="0">
                    <a:spAutoFit/>
                  </a:bodyPr>
                  <a:lstStyle/>
                  <a:p>
                    <a:r>
                      <a:rPr lang="en-US" sz="1400" b="1" dirty="0" smtClean="0">
                        <a:solidFill>
                          <a:srgbClr val="FF0000"/>
                        </a:solidFill>
                      </a:rPr>
                      <a:t>-</a:t>
                    </a:r>
                    <a14:m>
                      <m:oMath xmlns:m="http://schemas.openxmlformats.org/officeDocument/2006/math">
                        <m:r>
                          <a:rPr lang="en-US" sz="1100" b="1" i="1" smtClean="0">
                            <a:solidFill>
                              <a:srgbClr val="FF0000"/>
                            </a:solidFill>
                            <a:latin typeface="Cambria Math" panose="02040503050406030204" pitchFamily="18" charset="0"/>
                            <a:ea typeface="Cambria Math" panose="02040503050406030204" pitchFamily="18" charset="0"/>
                          </a:rPr>
                          <m:t>∎</m:t>
                        </m:r>
                      </m:oMath>
                    </a14:m>
                    <a:r>
                      <a:rPr lang="en-US" sz="1400" b="1" dirty="0" smtClean="0">
                        <a:solidFill>
                          <a:srgbClr val="FF0000"/>
                        </a:solidFill>
                      </a:rPr>
                      <a:t>- Theoretical formula</a:t>
                    </a:r>
                  </a:p>
                  <a:p>
                    <a:r>
                      <a:rPr lang="en-US" sz="1400" b="1" dirty="0" smtClean="0"/>
                      <a:t>-</a:t>
                    </a:r>
                    <a14:m>
                      <m:oMath xmlns:m="http://schemas.openxmlformats.org/officeDocument/2006/math">
                        <m:r>
                          <a:rPr lang="en-US" sz="1400" b="1" i="1" smtClean="0">
                            <a:latin typeface="Cambria Math" panose="02040503050406030204" pitchFamily="18" charset="0"/>
                            <a:ea typeface="Cambria Math" panose="02040503050406030204" pitchFamily="18" charset="0"/>
                          </a:rPr>
                          <m:t>∙</m:t>
                        </m:r>
                      </m:oMath>
                    </a14:m>
                    <a:r>
                      <a:rPr lang="en-US" sz="1400" b="1" dirty="0" smtClean="0"/>
                      <a:t>- Geant4 track reconstruction</a:t>
                    </a:r>
                  </a:p>
                </p:txBody>
              </p:sp>
            </mc:Choice>
            <mc:Fallback xmlns="">
              <p:sp>
                <p:nvSpPr>
                  <p:cNvPr id="50" name="TextBox 49"/>
                  <p:cNvSpPr txBox="1">
                    <a:spLocks noRot="1" noChangeAspect="1" noMove="1" noResize="1" noEditPoints="1" noAdjustHandles="1" noChangeArrowheads="1" noChangeShapeType="1" noTextEdit="1"/>
                  </p:cNvSpPr>
                  <p:nvPr/>
                </p:nvSpPr>
                <p:spPr>
                  <a:xfrm>
                    <a:off x="8269366" y="939846"/>
                    <a:ext cx="2557918" cy="523220"/>
                  </a:xfrm>
                  <a:prstGeom prst="rect">
                    <a:avLst/>
                  </a:prstGeom>
                  <a:blipFill rotWithShape="0">
                    <a:blip r:embed="rId8"/>
                    <a:stretch>
                      <a:fillRect l="-474" t="-1136" b="-10227"/>
                    </a:stretch>
                  </a:blipFill>
                  <a:ln>
                    <a:solidFill>
                      <a:schemeClr val="tx1"/>
                    </a:solidFill>
                  </a:ln>
                </p:spPr>
                <p:txBody>
                  <a:bodyPr/>
                  <a:lstStyle/>
                  <a:p>
                    <a:r>
                      <a:rPr lang="en-US">
                        <a:noFill/>
                      </a:rPr>
                      <a:t> </a:t>
                    </a:r>
                  </a:p>
                </p:txBody>
              </p:sp>
            </mc:Fallback>
          </mc:AlternateContent>
        </p:grpSp>
      </p:grpSp>
      <p:cxnSp>
        <p:nvCxnSpPr>
          <p:cNvPr id="23" name="Straight Arrow Connector 34"/>
          <p:cNvCxnSpPr/>
          <p:nvPr/>
        </p:nvCxnSpPr>
        <p:spPr>
          <a:xfrm flipV="1">
            <a:off x="9429122" y="1312987"/>
            <a:ext cx="0" cy="9375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37"/>
          <p:cNvSpPr txBox="1"/>
          <p:nvPr/>
        </p:nvSpPr>
        <p:spPr>
          <a:xfrm>
            <a:off x="9071111" y="1146477"/>
            <a:ext cx="295782" cy="401730"/>
          </a:xfrm>
          <a:prstGeom prst="rect">
            <a:avLst/>
          </a:prstGeom>
          <a:noFill/>
          <a:ln w="28575">
            <a:noFill/>
          </a:ln>
        </p:spPr>
        <p:txBody>
          <a:bodyPr wrap="none" rtlCol="0">
            <a:spAutoFit/>
          </a:bodyPr>
          <a:lstStyle/>
          <a:p>
            <a:r>
              <a:rPr lang="en-US" sz="3200" b="1" dirty="0" smtClean="0"/>
              <a:t>y</a:t>
            </a:r>
            <a:endParaRPr lang="en-US" sz="3200" b="1" dirty="0"/>
          </a:p>
        </p:txBody>
      </p:sp>
      <p:sp>
        <p:nvSpPr>
          <p:cNvPr id="25" name="TextBox 39"/>
          <p:cNvSpPr txBox="1"/>
          <p:nvPr/>
        </p:nvSpPr>
        <p:spPr>
          <a:xfrm>
            <a:off x="10527635" y="1919961"/>
            <a:ext cx="271988" cy="401730"/>
          </a:xfrm>
          <a:prstGeom prst="rect">
            <a:avLst/>
          </a:prstGeom>
          <a:noFill/>
          <a:ln w="28575">
            <a:noFill/>
          </a:ln>
        </p:spPr>
        <p:txBody>
          <a:bodyPr wrap="none" rtlCol="0">
            <a:spAutoFit/>
          </a:bodyPr>
          <a:lstStyle/>
          <a:p>
            <a:r>
              <a:rPr lang="en-US" sz="3200" b="1" dirty="0" smtClean="0"/>
              <a:t>z</a:t>
            </a:r>
            <a:endParaRPr lang="en-US" sz="3200" b="1" dirty="0"/>
          </a:p>
        </p:txBody>
      </p:sp>
      <p:sp>
        <p:nvSpPr>
          <p:cNvPr id="26" name="TextBox 42"/>
          <p:cNvSpPr txBox="1"/>
          <p:nvPr/>
        </p:nvSpPr>
        <p:spPr>
          <a:xfrm>
            <a:off x="9741020" y="1292083"/>
            <a:ext cx="292024" cy="401730"/>
          </a:xfrm>
          <a:prstGeom prst="rect">
            <a:avLst/>
          </a:prstGeom>
          <a:noFill/>
          <a:ln w="28575">
            <a:noFill/>
          </a:ln>
        </p:spPr>
        <p:txBody>
          <a:bodyPr wrap="none" rtlCol="0">
            <a:spAutoFit/>
          </a:bodyPr>
          <a:lstStyle/>
          <a:p>
            <a:r>
              <a:rPr lang="en-US" sz="3200" b="1" dirty="0"/>
              <a:t>x</a:t>
            </a:r>
          </a:p>
        </p:txBody>
      </p:sp>
      <p:sp>
        <p:nvSpPr>
          <p:cNvPr id="38" name="Parallelogram 14"/>
          <p:cNvSpPr/>
          <p:nvPr/>
        </p:nvSpPr>
        <p:spPr>
          <a:xfrm>
            <a:off x="9120220" y="1981465"/>
            <a:ext cx="1189565" cy="563791"/>
          </a:xfrm>
          <a:prstGeom prst="parallelogram">
            <a:avLst>
              <a:gd name="adj" fmla="val 115593"/>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3"/>
          <p:cNvCxnSpPr/>
          <p:nvPr/>
        </p:nvCxnSpPr>
        <p:spPr>
          <a:xfrm flipV="1">
            <a:off x="9414397" y="2243326"/>
            <a:ext cx="1190776" cy="7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6"/>
          <p:cNvCxnSpPr/>
          <p:nvPr/>
        </p:nvCxnSpPr>
        <p:spPr>
          <a:xfrm flipV="1">
            <a:off x="9429122" y="1757007"/>
            <a:ext cx="575830" cy="4935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73"/>
          <p:cNvCxnSpPr/>
          <p:nvPr/>
        </p:nvCxnSpPr>
        <p:spPr>
          <a:xfrm>
            <a:off x="9441309" y="2234789"/>
            <a:ext cx="208068" cy="28189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Freeform 74"/>
          <p:cNvSpPr/>
          <p:nvPr/>
        </p:nvSpPr>
        <p:spPr>
          <a:xfrm>
            <a:off x="9547225" y="2052334"/>
            <a:ext cx="176075" cy="328160"/>
          </a:xfrm>
          <a:custGeom>
            <a:avLst/>
            <a:gdLst>
              <a:gd name="connsiteX0" fmla="*/ 121444 w 164428"/>
              <a:gd name="connsiteY0" fmla="*/ 0 h 242888"/>
              <a:gd name="connsiteX1" fmla="*/ 164306 w 164428"/>
              <a:gd name="connsiteY1" fmla="*/ 123825 h 242888"/>
              <a:gd name="connsiteX2" fmla="*/ 109538 w 164428"/>
              <a:gd name="connsiteY2" fmla="*/ 211932 h 242888"/>
              <a:gd name="connsiteX3" fmla="*/ 0 w 164428"/>
              <a:gd name="connsiteY3" fmla="*/ 242888 h 242888"/>
            </a:gdLst>
            <a:ahLst/>
            <a:cxnLst>
              <a:cxn ang="0">
                <a:pos x="connsiteX0" y="connsiteY0"/>
              </a:cxn>
              <a:cxn ang="0">
                <a:pos x="connsiteX1" y="connsiteY1"/>
              </a:cxn>
              <a:cxn ang="0">
                <a:pos x="connsiteX2" y="connsiteY2"/>
              </a:cxn>
              <a:cxn ang="0">
                <a:pos x="connsiteX3" y="connsiteY3"/>
              </a:cxn>
            </a:cxnLst>
            <a:rect l="l" t="t" r="r" b="b"/>
            <a:pathLst>
              <a:path w="164428" h="242888">
                <a:moveTo>
                  <a:pt x="121444" y="0"/>
                </a:moveTo>
                <a:cubicBezTo>
                  <a:pt x="143867" y="44251"/>
                  <a:pt x="166290" y="88503"/>
                  <a:pt x="164306" y="123825"/>
                </a:cubicBezTo>
                <a:cubicBezTo>
                  <a:pt x="162322" y="159147"/>
                  <a:pt x="136922" y="192088"/>
                  <a:pt x="109538" y="211932"/>
                </a:cubicBezTo>
                <a:cubicBezTo>
                  <a:pt x="82154" y="231776"/>
                  <a:pt x="41077" y="237332"/>
                  <a:pt x="0" y="242888"/>
                </a:cubicBezTo>
              </a:path>
            </a:pathLst>
          </a:custGeom>
          <a:noFill/>
          <a:ln w="28575">
            <a:solidFill>
              <a:srgbClr val="7030A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75"/>
              <p:cNvSpPr txBox="1"/>
              <p:nvPr/>
            </p:nvSpPr>
            <p:spPr>
              <a:xfrm>
                <a:off x="9709198" y="2150146"/>
                <a:ext cx="1971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7030A0"/>
                          </a:solidFill>
                          <a:latin typeface="Cambria Math" panose="02040503050406030204" pitchFamily="18" charset="0"/>
                          <a:ea typeface="Cambria Math" panose="02040503050406030204" pitchFamily="18" charset="0"/>
                        </a:rPr>
                        <m:t>𝜽</m:t>
                      </m:r>
                    </m:oMath>
                  </m:oMathPara>
                </a14:m>
                <a:endParaRPr lang="en-US" b="1" dirty="0"/>
              </a:p>
            </p:txBody>
          </p:sp>
        </mc:Choice>
        <mc:Fallback xmlns="">
          <p:sp>
            <p:nvSpPr>
              <p:cNvPr id="43" name="TextBox 75"/>
              <p:cNvSpPr txBox="1">
                <a:spLocks noRot="1" noChangeAspect="1" noMove="1" noResize="1" noEditPoints="1" noAdjustHandles="1" noChangeArrowheads="1" noChangeShapeType="1" noTextEdit="1"/>
              </p:cNvSpPr>
              <p:nvPr/>
            </p:nvSpPr>
            <p:spPr>
              <a:xfrm>
                <a:off x="9709198" y="2150146"/>
                <a:ext cx="197170" cy="276999"/>
              </a:xfrm>
              <a:prstGeom prst="rect">
                <a:avLst/>
              </a:prstGeom>
              <a:blipFill>
                <a:blip r:embed="rId9"/>
                <a:stretch>
                  <a:fillRect l="-31250" r="-28125" b="-6667"/>
                </a:stretch>
              </a:blipFill>
            </p:spPr>
            <p:txBody>
              <a:bodyPr/>
              <a:lstStyle/>
              <a:p>
                <a:r>
                  <a:rPr lang="zh-CN" altLang="en-US">
                    <a:noFill/>
                  </a:rPr>
                  <a:t> </a:t>
                </a:r>
              </a:p>
            </p:txBody>
          </p:sp>
        </mc:Fallback>
      </mc:AlternateContent>
      <p:sp>
        <p:nvSpPr>
          <p:cNvPr id="44" name="TextBox 65"/>
          <p:cNvSpPr txBox="1"/>
          <p:nvPr/>
        </p:nvSpPr>
        <p:spPr>
          <a:xfrm>
            <a:off x="8911718" y="4205074"/>
            <a:ext cx="295782" cy="401730"/>
          </a:xfrm>
          <a:prstGeom prst="rect">
            <a:avLst/>
          </a:prstGeom>
          <a:noFill/>
          <a:ln w="28575">
            <a:noFill/>
          </a:ln>
        </p:spPr>
        <p:txBody>
          <a:bodyPr wrap="none" rtlCol="0">
            <a:spAutoFit/>
          </a:bodyPr>
          <a:lstStyle/>
          <a:p>
            <a:r>
              <a:rPr lang="en-US" sz="3200" b="1" dirty="0" smtClean="0"/>
              <a:t>y</a:t>
            </a:r>
            <a:endParaRPr lang="en-US" sz="3200" b="1" dirty="0"/>
          </a:p>
        </p:txBody>
      </p:sp>
      <p:sp>
        <p:nvSpPr>
          <p:cNvPr id="45" name="TextBox 66"/>
          <p:cNvSpPr txBox="1"/>
          <p:nvPr/>
        </p:nvSpPr>
        <p:spPr>
          <a:xfrm>
            <a:off x="10368242" y="4978558"/>
            <a:ext cx="271988" cy="401730"/>
          </a:xfrm>
          <a:prstGeom prst="rect">
            <a:avLst/>
          </a:prstGeom>
          <a:noFill/>
          <a:ln w="28575">
            <a:noFill/>
          </a:ln>
        </p:spPr>
        <p:txBody>
          <a:bodyPr wrap="none" rtlCol="0">
            <a:spAutoFit/>
          </a:bodyPr>
          <a:lstStyle/>
          <a:p>
            <a:r>
              <a:rPr lang="en-US" sz="3200" b="1" dirty="0" smtClean="0"/>
              <a:t>z</a:t>
            </a:r>
            <a:endParaRPr lang="en-US" sz="3200" b="1" dirty="0"/>
          </a:p>
        </p:txBody>
      </p:sp>
      <p:sp>
        <p:nvSpPr>
          <p:cNvPr id="46" name="Parallelogram 68"/>
          <p:cNvSpPr/>
          <p:nvPr/>
        </p:nvSpPr>
        <p:spPr>
          <a:xfrm>
            <a:off x="9257471" y="4998436"/>
            <a:ext cx="623158" cy="621469"/>
          </a:xfrm>
          <a:prstGeom prst="parallelogram">
            <a:avLst>
              <a:gd name="adj" fmla="val 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69"/>
          <p:cNvCxnSpPr/>
          <p:nvPr/>
        </p:nvCxnSpPr>
        <p:spPr>
          <a:xfrm flipV="1">
            <a:off x="9250171" y="5301923"/>
            <a:ext cx="1190776" cy="7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64"/>
          <p:cNvCxnSpPr/>
          <p:nvPr/>
        </p:nvCxnSpPr>
        <p:spPr>
          <a:xfrm flipV="1">
            <a:off x="9269729" y="4371584"/>
            <a:ext cx="0" cy="9375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77"/>
          <p:cNvCxnSpPr/>
          <p:nvPr/>
        </p:nvCxnSpPr>
        <p:spPr>
          <a:xfrm>
            <a:off x="9288596" y="5288310"/>
            <a:ext cx="533951" cy="61323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79"/>
              <p:cNvSpPr txBox="1"/>
              <p:nvPr/>
            </p:nvSpPr>
            <p:spPr>
              <a:xfrm>
                <a:off x="9489064" y="5041183"/>
                <a:ext cx="1971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7030A0"/>
                          </a:solidFill>
                          <a:latin typeface="Cambria Math" panose="02040503050406030204" pitchFamily="18" charset="0"/>
                          <a:ea typeface="Cambria Math" panose="02040503050406030204" pitchFamily="18" charset="0"/>
                        </a:rPr>
                        <m:t>𝜽</m:t>
                      </m:r>
                    </m:oMath>
                  </m:oMathPara>
                </a14:m>
                <a:endParaRPr lang="en-US" b="1" dirty="0"/>
              </a:p>
            </p:txBody>
          </p:sp>
        </mc:Choice>
        <mc:Fallback xmlns="">
          <p:sp>
            <p:nvSpPr>
              <p:cNvPr id="50" name="TextBox 79"/>
              <p:cNvSpPr txBox="1">
                <a:spLocks noRot="1" noChangeAspect="1" noMove="1" noResize="1" noEditPoints="1" noAdjustHandles="1" noChangeArrowheads="1" noChangeShapeType="1" noTextEdit="1"/>
              </p:cNvSpPr>
              <p:nvPr/>
            </p:nvSpPr>
            <p:spPr>
              <a:xfrm>
                <a:off x="9489064" y="5041183"/>
                <a:ext cx="197170" cy="276999"/>
              </a:xfrm>
              <a:prstGeom prst="rect">
                <a:avLst/>
              </a:prstGeom>
              <a:blipFill>
                <a:blip r:embed="rId10"/>
                <a:stretch>
                  <a:fillRect l="-31250" r="-28125" b="-6667"/>
                </a:stretch>
              </a:blipFill>
            </p:spPr>
            <p:txBody>
              <a:bodyPr/>
              <a:lstStyle/>
              <a:p>
                <a:r>
                  <a:rPr lang="zh-CN" altLang="en-US">
                    <a:noFill/>
                  </a:rPr>
                  <a:t> </a:t>
                </a:r>
              </a:p>
            </p:txBody>
          </p:sp>
        </mc:Fallback>
      </mc:AlternateContent>
      <p:sp>
        <p:nvSpPr>
          <p:cNvPr id="51" name="Freeform 82"/>
          <p:cNvSpPr/>
          <p:nvPr/>
        </p:nvSpPr>
        <p:spPr>
          <a:xfrm>
            <a:off x="9288596" y="4998436"/>
            <a:ext cx="188233" cy="447483"/>
          </a:xfrm>
          <a:custGeom>
            <a:avLst/>
            <a:gdLst>
              <a:gd name="connsiteX0" fmla="*/ 0 w 108991"/>
              <a:gd name="connsiteY0" fmla="*/ 0 h 364331"/>
              <a:gd name="connsiteX1" fmla="*/ 73818 w 108991"/>
              <a:gd name="connsiteY1" fmla="*/ 71437 h 364331"/>
              <a:gd name="connsiteX2" fmla="*/ 107156 w 108991"/>
              <a:gd name="connsiteY2" fmla="*/ 173831 h 364331"/>
              <a:gd name="connsiteX3" fmla="*/ 102393 w 108991"/>
              <a:gd name="connsiteY3" fmla="*/ 266700 h 364331"/>
              <a:gd name="connsiteX4" fmla="*/ 83343 w 108991"/>
              <a:gd name="connsiteY4" fmla="*/ 364331 h 364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91" h="364331">
                <a:moveTo>
                  <a:pt x="0" y="0"/>
                </a:moveTo>
                <a:cubicBezTo>
                  <a:pt x="27979" y="21232"/>
                  <a:pt x="55959" y="42465"/>
                  <a:pt x="73818" y="71437"/>
                </a:cubicBezTo>
                <a:cubicBezTo>
                  <a:pt x="91677" y="100409"/>
                  <a:pt x="102394" y="141287"/>
                  <a:pt x="107156" y="173831"/>
                </a:cubicBezTo>
                <a:cubicBezTo>
                  <a:pt x="111918" y="206375"/>
                  <a:pt x="106362" y="234950"/>
                  <a:pt x="102393" y="266700"/>
                </a:cubicBezTo>
                <a:cubicBezTo>
                  <a:pt x="98424" y="298450"/>
                  <a:pt x="90883" y="331390"/>
                  <a:pt x="83343" y="364331"/>
                </a:cubicBezTo>
              </a:path>
            </a:pathLst>
          </a:custGeom>
          <a:noFill/>
          <a:ln w="28575">
            <a:solidFill>
              <a:srgbClr val="7030A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691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071762" y="778777"/>
                <a:ext cx="2096856" cy="646331"/>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zh-CN" sz="2400" b="1" i="1" smtClean="0">
                              <a:solidFill>
                                <a:schemeClr val="accent6">
                                  <a:lumMod val="75000"/>
                                </a:schemeClr>
                              </a:solidFill>
                              <a:latin typeface="Cambria Math" panose="02040503050406030204" pitchFamily="18" charset="0"/>
                            </a:rPr>
                          </m:ctrlPr>
                        </m:sSubPr>
                        <m:e>
                          <m:r>
                            <a:rPr lang="en-US" altLang="zh-CN" sz="2400" b="1" i="1">
                              <a:solidFill>
                                <a:schemeClr val="accent6">
                                  <a:lumMod val="75000"/>
                                </a:schemeClr>
                              </a:solidFill>
                              <a:latin typeface="Cambria Math" panose="02040503050406030204" pitchFamily="18" charset="0"/>
                              <a:ea typeface="Cambria Math" panose="02040503050406030204" pitchFamily="18" charset="0"/>
                            </a:rPr>
                            <m:t>𝝅</m:t>
                          </m:r>
                        </m:e>
                        <m:sub>
                          <m:r>
                            <a:rPr lang="en-US" altLang="zh-CN" sz="2400" b="1" i="1">
                              <a:solidFill>
                                <a:schemeClr val="accent6">
                                  <a:lumMod val="75000"/>
                                </a:schemeClr>
                              </a:solidFill>
                              <a:latin typeface="Cambria Math" panose="02040503050406030204" pitchFamily="18" charset="0"/>
                            </a:rPr>
                            <m:t>𝟎</m:t>
                          </m:r>
                        </m:sub>
                      </m:sSub>
                      <m:r>
                        <a:rPr lang="en-US" altLang="zh-CN" sz="2400" b="1" i="1">
                          <a:solidFill>
                            <a:schemeClr val="accent6">
                              <a:lumMod val="75000"/>
                            </a:schemeClr>
                          </a:solidFill>
                          <a:latin typeface="Cambria Math" panose="02040503050406030204" pitchFamily="18" charset="0"/>
                          <a:ea typeface="Cambria Math" panose="02040503050406030204" pitchFamily="18" charset="0"/>
                        </a:rPr>
                        <m:t>→</m:t>
                      </m:r>
                      <m:sSup>
                        <m:sSupPr>
                          <m:ctrlPr>
                            <a:rPr lang="en-US" altLang="zh-CN" sz="2400" b="1" i="1">
                              <a:solidFill>
                                <a:schemeClr val="accent6">
                                  <a:lumMod val="75000"/>
                                </a:schemeClr>
                              </a:solidFill>
                              <a:latin typeface="Cambria Math" panose="02040503050406030204" pitchFamily="18" charset="0"/>
                              <a:ea typeface="Cambria Math" panose="02040503050406030204" pitchFamily="18" charset="0"/>
                            </a:rPr>
                          </m:ctrlPr>
                        </m:sSupPr>
                        <m:e>
                          <m:r>
                            <a:rPr lang="en-US" altLang="zh-CN" sz="2400" b="1" i="1">
                              <a:solidFill>
                                <a:schemeClr val="accent6">
                                  <a:lumMod val="75000"/>
                                </a:schemeClr>
                              </a:solidFill>
                              <a:latin typeface="Cambria Math" panose="02040503050406030204" pitchFamily="18" charset="0"/>
                              <a:ea typeface="Cambria Math" panose="02040503050406030204" pitchFamily="18" charset="0"/>
                            </a:rPr>
                            <m:t>𝒆</m:t>
                          </m:r>
                        </m:e>
                        <m:sup>
                          <m:r>
                            <a:rPr lang="en-US" altLang="zh-CN" sz="2400" b="1" i="1">
                              <a:solidFill>
                                <a:schemeClr val="accent6">
                                  <a:lumMod val="75000"/>
                                </a:schemeClr>
                              </a:solidFill>
                              <a:latin typeface="Cambria Math" panose="02040503050406030204" pitchFamily="18" charset="0"/>
                              <a:ea typeface="Cambria Math" panose="02040503050406030204" pitchFamily="18" charset="0"/>
                            </a:rPr>
                            <m:t>+</m:t>
                          </m:r>
                        </m:sup>
                      </m:sSup>
                      <m:r>
                        <a:rPr lang="en-US" altLang="zh-CN" sz="2400" b="1" i="1">
                          <a:solidFill>
                            <a:schemeClr val="accent6">
                              <a:lumMod val="75000"/>
                            </a:schemeClr>
                          </a:solidFill>
                          <a:latin typeface="Cambria Math" panose="02040503050406030204" pitchFamily="18" charset="0"/>
                          <a:ea typeface="Cambria Math" panose="02040503050406030204" pitchFamily="18" charset="0"/>
                        </a:rPr>
                        <m:t>+</m:t>
                      </m:r>
                      <m:sSup>
                        <m:sSupPr>
                          <m:ctrlPr>
                            <a:rPr lang="en-US" altLang="zh-CN" sz="2400" b="1" i="1">
                              <a:solidFill>
                                <a:schemeClr val="accent6">
                                  <a:lumMod val="75000"/>
                                </a:schemeClr>
                              </a:solidFill>
                              <a:latin typeface="Cambria Math" panose="02040503050406030204" pitchFamily="18" charset="0"/>
                              <a:ea typeface="Cambria Math" panose="02040503050406030204" pitchFamily="18" charset="0"/>
                            </a:rPr>
                          </m:ctrlPr>
                        </m:sSupPr>
                        <m:e>
                          <m:r>
                            <a:rPr lang="en-US" altLang="zh-CN" sz="2400" b="1" i="1">
                              <a:solidFill>
                                <a:schemeClr val="accent6">
                                  <a:lumMod val="75000"/>
                                </a:schemeClr>
                              </a:solidFill>
                              <a:latin typeface="Cambria Math" panose="02040503050406030204" pitchFamily="18" charset="0"/>
                              <a:ea typeface="Cambria Math" panose="02040503050406030204" pitchFamily="18" charset="0"/>
                            </a:rPr>
                            <m:t>𝒆</m:t>
                          </m:r>
                        </m:e>
                        <m:sup>
                          <m:r>
                            <a:rPr lang="en-US" altLang="zh-CN" sz="2400" b="1" i="1">
                              <a:solidFill>
                                <a:schemeClr val="accent6">
                                  <a:lumMod val="75000"/>
                                </a:schemeClr>
                              </a:solidFill>
                              <a:latin typeface="Cambria Math" panose="02040503050406030204" pitchFamily="18" charset="0"/>
                              <a:ea typeface="Cambria Math" panose="02040503050406030204" pitchFamily="18" charset="0"/>
                            </a:rPr>
                            <m:t>−</m:t>
                          </m:r>
                        </m:sup>
                      </m:sSup>
                    </m:oMath>
                  </m:oMathPara>
                </a14:m>
                <a:endParaRPr lang="en-US" altLang="zh-CN" sz="2800" b="1" dirty="0">
                  <a:solidFill>
                    <a:schemeClr val="accent6">
                      <a:lumMod val="75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071762" y="778777"/>
                <a:ext cx="2096856" cy="646331"/>
              </a:xfrm>
              <a:prstGeom prst="rect">
                <a:avLst/>
              </a:prstGeom>
              <a:blipFill>
                <a:blip r:embed="rId3"/>
                <a:stretch>
                  <a:fillRect/>
                </a:stretch>
              </a:blipFill>
            </p:spPr>
            <p:txBody>
              <a:bodyPr/>
              <a:lstStyle/>
              <a:p>
                <a:r>
                  <a:rPr lang="zh-CN" altLang="en-US">
                    <a:noFill/>
                  </a:rPr>
                  <a:t> </a:t>
                </a:r>
              </a:p>
            </p:txBody>
          </p:sp>
        </mc:Fallback>
      </mc:AlternateContent>
      <p:sp>
        <p:nvSpPr>
          <p:cNvPr id="2" name="TextBox 1"/>
          <p:cNvSpPr txBox="1"/>
          <p:nvPr/>
        </p:nvSpPr>
        <p:spPr>
          <a:xfrm>
            <a:off x="281788" y="164395"/>
            <a:ext cx="11800093" cy="523220"/>
          </a:xfrm>
          <a:prstGeom prst="rect">
            <a:avLst/>
          </a:prstGeom>
          <a:noFill/>
        </p:spPr>
        <p:txBody>
          <a:bodyPr wrap="square" rtlCol="0">
            <a:spAutoFit/>
          </a:bodyPr>
          <a:lstStyle/>
          <a:p>
            <a:r>
              <a:rPr lang="en-US" sz="2800" b="1" dirty="0" smtClean="0"/>
              <a:t>QA on particles with minimum ionizations – pions &amp; electronics</a:t>
            </a:r>
            <a:endParaRPr lang="en-US" sz="2800" b="1" dirty="0"/>
          </a:p>
        </p:txBody>
      </p:sp>
      <p:grpSp>
        <p:nvGrpSpPr>
          <p:cNvPr id="11" name="组合 10"/>
          <p:cNvGrpSpPr/>
          <p:nvPr/>
        </p:nvGrpSpPr>
        <p:grpSpPr>
          <a:xfrm>
            <a:off x="180624" y="1425108"/>
            <a:ext cx="6200770" cy="4363156"/>
            <a:chOff x="180624" y="1425108"/>
            <a:chExt cx="6200770" cy="4363156"/>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624" y="1425108"/>
              <a:ext cx="6200770" cy="4363156"/>
            </a:xfrm>
            <a:prstGeom prst="rect">
              <a:avLst/>
            </a:prstGeom>
          </p:spPr>
        </p:pic>
        <p:sp>
          <p:nvSpPr>
            <p:cNvPr id="13" name="Rectangle 7"/>
            <p:cNvSpPr/>
            <p:nvPr/>
          </p:nvSpPr>
          <p:spPr>
            <a:xfrm rot="1256977">
              <a:off x="2709181" y="4798377"/>
              <a:ext cx="223935" cy="2892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8"/>
            <p:cNvSpPr/>
            <p:nvPr/>
          </p:nvSpPr>
          <p:spPr>
            <a:xfrm rot="20194846">
              <a:off x="3059153" y="4796263"/>
              <a:ext cx="223935" cy="2892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381394" y="1425108"/>
            <a:ext cx="5700488" cy="1938992"/>
          </a:xfrm>
          <a:prstGeom prst="rect">
            <a:avLst/>
          </a:prstGeom>
          <a:noFill/>
          <a:ln>
            <a:solidFill>
              <a:schemeClr val="tx1"/>
            </a:solidFill>
          </a:ln>
        </p:spPr>
        <p:txBody>
          <a:bodyPr wrap="square" rtlCol="0">
            <a:spAutoFit/>
          </a:bodyPr>
          <a:lstStyle/>
          <a:p>
            <a:pPr marL="342900" indent="-342900">
              <a:lnSpc>
                <a:spcPct val="150000"/>
              </a:lnSpc>
              <a:buFont typeface="Arial" panose="020B0604020202020204" pitchFamily="34" charset="0"/>
              <a:buChar char="•"/>
            </a:pPr>
            <a:r>
              <a:rPr lang="en-US" sz="2000" b="1" dirty="0"/>
              <a:t>e</a:t>
            </a:r>
            <a:r>
              <a:rPr lang="en-US" sz="2000" b="1" baseline="30000" dirty="0" smtClean="0"/>
              <a:t>+</a:t>
            </a:r>
            <a:r>
              <a:rPr lang="en-US" sz="2000" b="1" dirty="0" smtClean="0"/>
              <a:t> and e</a:t>
            </a:r>
            <a:r>
              <a:rPr lang="en-US" sz="2000" b="1" baseline="30000" dirty="0" smtClean="0"/>
              <a:t>-</a:t>
            </a:r>
            <a:r>
              <a:rPr lang="en-US" sz="2000" b="1" dirty="0" smtClean="0"/>
              <a:t> is a good probe to check the efficiency of track reconstruction for positive and negative charged particles, especially in the low momentum region.</a:t>
            </a:r>
          </a:p>
        </p:txBody>
      </p:sp>
    </p:spTree>
    <p:extLst>
      <p:ext uri="{BB962C8B-B14F-4D97-AF65-F5344CB8AC3E}">
        <p14:creationId xmlns:p14="http://schemas.microsoft.com/office/powerpoint/2010/main" val="344438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4414</TotalTime>
  <Words>2564</Words>
  <Application>Microsoft Office PowerPoint</Application>
  <PresentationFormat>宽屏</PresentationFormat>
  <Paragraphs>272</Paragraphs>
  <Slides>16</Slides>
  <Notes>16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맑은 고딕</vt:lpstr>
      <vt:lpstr>ＭＳ Ｐゴシック</vt:lpstr>
      <vt:lpstr>ヒラギノ角ゴ Pro W3</vt:lpstr>
      <vt:lpstr>等线</vt:lpstr>
      <vt:lpstr>宋体</vt:lpstr>
      <vt:lpstr>Arial</vt:lpstr>
      <vt:lpstr>Calibri</vt:lpstr>
      <vt:lpstr>Calibri Light</vt:lpstr>
      <vt:lpstr>Cambria Math</vt:lpstr>
      <vt:lpstr>Helvetica</vt:lpstr>
      <vt:lpstr>Symbol</vt:lpstr>
      <vt:lpstr>Times New Roman</vt:lpstr>
      <vt:lpstr>Verdana</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SpRIT Collaboration</vt:lpstr>
      <vt:lpstr>PowerPoint 演示文稿</vt:lpstr>
      <vt:lpstr>PowerPoint 演示文稿</vt:lpstr>
      <vt:lpstr>PowerPoint 演示文稿</vt:lpstr>
    </vt:vector>
  </TitlesOfParts>
  <Company>NSCL/FRIB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Rensheng</dc:creator>
  <cp:lastModifiedBy>zhong</cp:lastModifiedBy>
  <cp:revision>392</cp:revision>
  <dcterms:created xsi:type="dcterms:W3CDTF">2018-07-10T19:33:25Z</dcterms:created>
  <dcterms:modified xsi:type="dcterms:W3CDTF">2018-09-11T04:38:23Z</dcterms:modified>
</cp:coreProperties>
</file>