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444" r:id="rId2"/>
    <p:sldId id="447" r:id="rId3"/>
    <p:sldId id="500" r:id="rId4"/>
    <p:sldId id="501" r:id="rId5"/>
    <p:sldId id="490" r:id="rId6"/>
    <p:sldId id="488" r:id="rId7"/>
    <p:sldId id="491" r:id="rId8"/>
    <p:sldId id="494" r:id="rId9"/>
    <p:sldId id="520" r:id="rId10"/>
    <p:sldId id="493" r:id="rId11"/>
    <p:sldId id="495" r:id="rId12"/>
    <p:sldId id="496" r:id="rId13"/>
    <p:sldId id="509" r:id="rId14"/>
    <p:sldId id="497" r:id="rId15"/>
    <p:sldId id="499" r:id="rId16"/>
    <p:sldId id="368" r:id="rId17"/>
    <p:sldId id="510" r:id="rId18"/>
    <p:sldId id="402" r:id="rId19"/>
    <p:sldId id="382" r:id="rId20"/>
    <p:sldId id="468" r:id="rId21"/>
    <p:sldId id="469" r:id="rId22"/>
    <p:sldId id="471" r:id="rId23"/>
    <p:sldId id="401" r:id="rId24"/>
    <p:sldId id="472" r:id="rId25"/>
    <p:sldId id="516" r:id="rId26"/>
    <p:sldId id="477" r:id="rId27"/>
    <p:sldId id="517" r:id="rId28"/>
    <p:sldId id="518" r:id="rId2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ple SD 산돌고딕 Neo 옅은체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ple SD 산돌고딕 Neo 옅은체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ple SD 산돌고딕 Neo 옅은체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ple SD 산돌고딕 Neo 옅은체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ple SD 산돌고딕 Neo 옅은체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ple SD 산돌고딕 Neo 옅은체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ple SD 산돌고딕 Neo 옅은체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ple SD 산돌고딕 Neo 옅은체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ple SD 산돌고딕 Neo 옅은체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pple SD 산돌고딕 Neo 세미볼드체"/>
          <a:ea typeface="Apple SD 산돌고딕 Neo 세미볼드체"/>
          <a:cs typeface="Apple SD 산돌고딕 Neo 세미볼드체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pple SD 산돌고딕 Neo 세미볼드체"/>
          <a:ea typeface="Apple SD 산돌고딕 Neo 세미볼드체"/>
          <a:cs typeface="Apple SD 산돌고딕 Neo 세미볼드체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Apple SD 산돌고딕 Neo 세미볼드체"/>
          <a:ea typeface="Apple SD 산돌고딕 Neo 세미볼드체"/>
          <a:cs typeface="Apple SD 산돌고딕 Neo 세미볼드체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Apple SD 산돌고딕 Neo 세미볼드체"/>
          <a:ea typeface="Apple SD 산돌고딕 Neo 세미볼드체"/>
          <a:cs typeface="Apple SD 산돌고딕 Neo 세미볼드체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Apple SD 산돌고딕 Neo 세미볼드체"/>
          <a:ea typeface="Apple SD 산돌고딕 Neo 세미볼드체"/>
          <a:cs typeface="Apple SD 산돌고딕 Neo 세미볼드체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Apple SD 산돌고딕 Neo 세미볼드체"/>
          <a:ea typeface="Apple SD 산돌고딕 Neo 세미볼드체"/>
          <a:cs typeface="Apple SD 산돌고딕 Neo 세미볼드체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Apple SD 산돌고딕 Neo 세미볼드체"/>
          <a:ea typeface="Apple SD 산돌고딕 Neo 세미볼드체"/>
          <a:cs typeface="Apple SD 산돌고딕 Neo 세미볼드체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Apple SD 산돌고딕 Neo 세미볼드체"/>
          <a:ea typeface="Apple SD 산돌고딕 Neo 세미볼드체"/>
          <a:cs typeface="Apple SD 산돌고딕 Neo 세미볼드체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Apple SD 산돌고딕 Neo 세미볼드체"/>
          <a:ea typeface="Apple SD 산돌고딕 Neo 세미볼드체"/>
          <a:cs typeface="Apple SD 산돌고딕 Neo 세미볼드체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Apple SD 산돌고딕 Neo 세미볼드체"/>
          <a:ea typeface="Apple SD 산돌고딕 Neo 세미볼드체"/>
          <a:cs typeface="Apple SD 산돌고딕 Neo 세미볼드체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Apple SD 산돌고딕 Neo 세미볼드체"/>
          <a:ea typeface="Apple SD 산돌고딕 Neo 세미볼드체"/>
          <a:cs typeface="Apple SD 산돌고딕 Neo 세미볼드체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Apple SD 산돌고딕 Neo 세미볼드체"/>
          <a:ea typeface="Apple SD 산돌고딕 Neo 세미볼드체"/>
          <a:cs typeface="Apple SD 산돌고딕 Neo 세미볼드체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Apple SD 산돌고딕 Neo 세미볼드체"/>
          <a:ea typeface="Apple SD 산돌고딕 Neo 세미볼드체"/>
          <a:cs typeface="Apple SD 산돌고딕 Neo 세미볼드체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402" y="-8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7" name="Shape 18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733439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Strain h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7523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9728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F746A5A-ADAB-4C26-8A47-9C5D86D5EF17}" type="slidenum">
              <a:rPr lang="ko-KR" altLang="en-US" smtClean="0">
                <a:solidFill>
                  <a:schemeClr val="tx2"/>
                </a:solidFill>
                <a:latin typeface="Comic Sans MS" pitchFamily="66" charset="0"/>
                <a:ea typeface="굴림" pitchFamily="50" charset="-127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ko-KR" altLang="en-US" smtClean="0">
              <a:solidFill>
                <a:schemeClr val="tx2"/>
              </a:solidFill>
              <a:latin typeface="Comic Sans MS" pitchFamily="66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7179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26428" y="9245600"/>
            <a:ext cx="339244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75360" y="8886613"/>
            <a:ext cx="2709333" cy="650240"/>
          </a:xfrm>
          <a:prstGeom prst="rect">
            <a:avLst/>
          </a:prstGeom>
          <a:ln/>
        </p:spPr>
        <p:txBody>
          <a:bodyPr lIns="130046" tIns="65023" rIns="130046" bIns="65023"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43307" y="8886613"/>
            <a:ext cx="4118187" cy="650240"/>
          </a:xfrm>
          <a:prstGeom prst="rect">
            <a:avLst/>
          </a:prstGeom>
          <a:ln/>
        </p:spPr>
        <p:txBody>
          <a:bodyPr lIns="130046" tIns="65023" rIns="130046" bIns="65023"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71629" y="9251950"/>
            <a:ext cx="448842" cy="37959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BC33A-F6B3-4A63-8B74-74C0F6C1D1B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74781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제목 텍스트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“여기에 인용을 입력하십시오.”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75360" y="8886613"/>
            <a:ext cx="2709333" cy="650240"/>
          </a:xfrm>
          <a:prstGeom prst="rect">
            <a:avLst/>
          </a:prstGeom>
          <a:ln/>
        </p:spPr>
        <p:txBody>
          <a:bodyPr lIns="130046" tIns="65023" rIns="130046" bIns="65023"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43307" y="8886613"/>
            <a:ext cx="4118187" cy="650240"/>
          </a:xfrm>
          <a:prstGeom prst="rect">
            <a:avLst/>
          </a:prstGeom>
          <a:ln/>
        </p:spPr>
        <p:txBody>
          <a:bodyPr lIns="130046" tIns="65023" rIns="130046" bIns="65023"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71629" y="9251950"/>
            <a:ext cx="448842" cy="37959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D4326-E5FD-480C-BA62-165B9F6BD5D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58370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26428" y="9251950"/>
            <a:ext cx="339244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8" r:id="rId9"/>
    <p:sldLayoutId id="2147483669" r:id="rId10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emf"/><Relationship Id="rId7" Type="http://schemas.openxmlformats.org/officeDocument/2006/relationships/image" Target="../media/image50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31912"/>
            <a:ext cx="13369671" cy="12025503"/>
          </a:xfrm>
          <a:prstGeom prst="rect">
            <a:avLst/>
          </a:prstGeom>
        </p:spPr>
      </p:pic>
      <p:sp>
        <p:nvSpPr>
          <p:cNvPr id="5" name="Shape 190"/>
          <p:cNvSpPr txBox="1">
            <a:spLocks/>
          </p:cNvSpPr>
          <p:nvPr/>
        </p:nvSpPr>
        <p:spPr>
          <a:xfrm>
            <a:off x="237704" y="4287092"/>
            <a:ext cx="12479064" cy="458492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9pPr>
          </a:lstStyle>
          <a:p>
            <a:pPr hangingPunct="1"/>
            <a:r>
              <a:rPr lang="en-US" altLang="ko-KR" sz="4800" dirty="0" smtClean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Nuclear Symmetry Energy </a:t>
            </a:r>
          </a:p>
          <a:p>
            <a:pPr hangingPunct="1"/>
            <a:r>
              <a:rPr lang="en-US" altLang="ko-KR" sz="480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i</a:t>
            </a:r>
            <a:r>
              <a:rPr lang="en-US" altLang="ko-KR" sz="4800" dirty="0" smtClean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n </a:t>
            </a:r>
          </a:p>
          <a:p>
            <a:pPr hangingPunct="1"/>
            <a:r>
              <a:rPr lang="en-US" altLang="ko-KR" sz="4800" dirty="0" smtClean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Compact Star Matter </a:t>
            </a:r>
          </a:p>
          <a:p>
            <a:pPr hangingPunct="1"/>
            <a:endParaRPr lang="en-US" altLang="ko-KR" sz="3600" dirty="0" smtClean="0">
              <a:solidFill>
                <a:srgbClr val="FFFF00"/>
              </a:solidFill>
              <a:latin typeface="HY견명조" panose="02030600000101010101" pitchFamily="18" charset="-127"/>
              <a:ea typeface="HY견명조" panose="02030600000101010101" pitchFamily="18" charset="-127"/>
              <a:sym typeface="Wingdings" panose="05000000000000000000" pitchFamily="2" charset="2"/>
            </a:endParaRPr>
          </a:p>
          <a:p>
            <a:pPr hangingPunct="1"/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ko-KR" altLang="en-US" sz="2500" dirty="0">
              <a:solidFill>
                <a:srgbClr val="3C3C1B"/>
              </a:solidFill>
            </a:endParaRPr>
          </a:p>
        </p:txBody>
      </p:sp>
      <p:sp>
        <p:nvSpPr>
          <p:cNvPr id="7" name="내용 개체 틀 3"/>
          <p:cNvSpPr txBox="1">
            <a:spLocks/>
          </p:cNvSpPr>
          <p:nvPr/>
        </p:nvSpPr>
        <p:spPr>
          <a:xfrm>
            <a:off x="237704" y="331612"/>
            <a:ext cx="13131967" cy="972108"/>
          </a:xfrm>
          <a:prstGeom prst="rect">
            <a:avLst/>
          </a:prstGeom>
        </p:spPr>
        <p:txBody>
          <a:bodyPr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9pPr>
          </a:lstStyle>
          <a:p>
            <a:pPr marL="0" indent="0" hangingPunct="1">
              <a:buFontTx/>
              <a:buNone/>
            </a:pPr>
            <a:r>
              <a:rPr lang="en-US" altLang="ko-KR" sz="2200" dirty="0" smtClean="0">
                <a:solidFill>
                  <a:schemeClr val="bg1"/>
                </a:solidFill>
              </a:rPr>
              <a:t>NUSYM 18, 	10-13, September, 2018, </a:t>
            </a:r>
            <a:r>
              <a:rPr lang="en-US" altLang="ko-KR" sz="2200" dirty="0" err="1" smtClean="0">
                <a:solidFill>
                  <a:schemeClr val="bg1"/>
                </a:solidFill>
              </a:rPr>
              <a:t>Hanhwa</a:t>
            </a:r>
            <a:r>
              <a:rPr lang="en-US" altLang="ko-KR" sz="2200" dirty="0" smtClean="0">
                <a:solidFill>
                  <a:schemeClr val="bg1"/>
                </a:solidFill>
              </a:rPr>
              <a:t> Resort, Busan, Korea</a:t>
            </a:r>
            <a:r>
              <a:rPr lang="en-US" altLang="ko-KR" dirty="0" smtClean="0"/>
              <a:t>	</a:t>
            </a:r>
            <a:endParaRPr lang="en-US" altLang="ko-KR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2308493" y="8116186"/>
            <a:ext cx="8990387" cy="972108"/>
          </a:xfrm>
          <a:prstGeom prst="rect">
            <a:avLst/>
          </a:prstGeom>
        </p:spPr>
        <p:txBody>
          <a:bodyPr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9pPr>
          </a:lstStyle>
          <a:p>
            <a:pPr marL="0" indent="0" hangingPunct="1">
              <a:buFontTx/>
              <a:buNone/>
            </a:pPr>
            <a:r>
              <a:rPr lang="en-US" altLang="ko-KR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Hyun </a:t>
            </a:r>
            <a:r>
              <a:rPr lang="en-US" altLang="ko-KR" sz="40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Kyu</a:t>
            </a:r>
            <a:r>
              <a:rPr lang="en-US" altLang="ko-KR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Lee,  </a:t>
            </a:r>
            <a:r>
              <a:rPr lang="en-US" altLang="ko-KR" sz="40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Hanyang</a:t>
            </a:r>
            <a:r>
              <a:rPr lang="en-US" altLang="ko-KR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University </a:t>
            </a:r>
            <a:r>
              <a:rPr lang="en-US" altLang="ko-KR" dirty="0" smtClean="0"/>
              <a:t>	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612856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1720" y="340296"/>
            <a:ext cx="12385376" cy="8712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>
                <a:latin typeface="Comic Sans MS" panose="030F0702030302020204" pitchFamily="66" charset="0"/>
              </a:rPr>
              <a:t>b</a:t>
            </a:r>
            <a:r>
              <a:rPr lang="en-US" altLang="ko-KR" dirty="0" smtClean="0">
                <a:latin typeface="Comic Sans MS" panose="030F0702030302020204" pitchFamily="66" charset="0"/>
              </a:rPr>
              <a:t>. Gravitational interaction</a:t>
            </a:r>
          </a:p>
          <a:p>
            <a:pPr marL="0" indent="0">
              <a:buNone/>
            </a:pPr>
            <a:r>
              <a:rPr lang="en-US" altLang="ko-KR" dirty="0" smtClean="0">
                <a:latin typeface="Comic Sans MS" panose="030F0702030302020204" pitchFamily="66" charset="0"/>
              </a:rPr>
              <a:t>   Not a direct </a:t>
            </a:r>
            <a:r>
              <a:rPr lang="en-US" altLang="ko-KR" dirty="0">
                <a:latin typeface="Comic Sans MS" panose="030F0702030302020204" pitchFamily="66" charset="0"/>
              </a:rPr>
              <a:t>probe for n-p asymmetry </a:t>
            </a:r>
            <a:endParaRPr lang="en-US" altLang="ko-KR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altLang="ko-KR" dirty="0" smtClean="0">
                <a:latin typeface="Comic Sans MS" panose="030F0702030302020204" pitchFamily="66" charset="0"/>
              </a:rPr>
              <a:t>       Gravitation:  isospin-independent  </a:t>
            </a:r>
            <a:endParaRPr lang="en-US" altLang="ko-K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altLang="ko-KR" dirty="0" smtClean="0">
                <a:latin typeface="Comic Sans MS" panose="030F0702030302020204" pitchFamily="66" charset="0"/>
              </a:rPr>
              <a:t>       Gravity  does </a:t>
            </a:r>
            <a:r>
              <a:rPr lang="en-US" altLang="ko-KR" dirty="0">
                <a:latin typeface="Comic Sans MS" panose="030F0702030302020204" pitchFamily="66" charset="0"/>
              </a:rPr>
              <a:t>not interfere </a:t>
            </a:r>
            <a:r>
              <a:rPr lang="en-US" altLang="ko-KR" dirty="0" smtClean="0">
                <a:latin typeface="Comic Sans MS" panose="030F0702030302020204" pitchFamily="66" charset="0"/>
              </a:rPr>
              <a:t>with strong </a:t>
            </a:r>
            <a:r>
              <a:rPr lang="en-US" altLang="ko-KR" dirty="0">
                <a:latin typeface="Comic Sans MS" panose="030F0702030302020204" pitchFamily="66" charset="0"/>
              </a:rPr>
              <a:t>interaction</a:t>
            </a:r>
            <a:endParaRPr lang="en-US" altLang="ko-KR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altLang="ko-KR" dirty="0" smtClean="0">
                <a:latin typeface="Comic Sans MS" panose="030F0702030302020204" pitchFamily="66" charset="0"/>
              </a:rPr>
              <a:t>   Star matter coupled  to  Gravity  only through </a:t>
            </a:r>
          </a:p>
          <a:p>
            <a:pPr marL="0" indent="0">
              <a:buNone/>
            </a:pPr>
            <a:r>
              <a:rPr lang="en-US" altLang="ko-KR" dirty="0">
                <a:latin typeface="Comic Sans MS" panose="030F0702030302020204" pitchFamily="66" charset="0"/>
              </a:rPr>
              <a:t> </a:t>
            </a:r>
            <a:r>
              <a:rPr lang="en-US" altLang="ko-KR" dirty="0" smtClean="0">
                <a:latin typeface="Comic Sans MS" panose="030F0702030302020204" pitchFamily="66" charset="0"/>
              </a:rPr>
              <a:t>      energy  momentum</a:t>
            </a:r>
            <a:r>
              <a:rPr lang="ko-KR" altLang="en-US" dirty="0" smtClean="0">
                <a:latin typeface="Comic Sans MS" panose="030F0702030302020204" pitchFamily="66" charset="0"/>
              </a:rPr>
              <a:t> </a:t>
            </a:r>
            <a:r>
              <a:rPr lang="en-US" altLang="ko-KR" dirty="0" smtClean="0">
                <a:latin typeface="Comic Sans MS" panose="030F0702030302020204" pitchFamily="66" charset="0"/>
              </a:rPr>
              <a:t>tensor </a:t>
            </a:r>
          </a:p>
          <a:p>
            <a:pPr marL="0" indent="0">
              <a:buNone/>
            </a:pPr>
            <a:r>
              <a:rPr lang="en-US" altLang="ko-KR" dirty="0" smtClean="0">
                <a:latin typeface="Comic Sans MS" panose="030F0702030302020204" pitchFamily="66" charset="0"/>
              </a:rPr>
              <a:t>       </a:t>
            </a:r>
            <a:endParaRPr lang="ko-KR" altLang="en-US" dirty="0">
              <a:latin typeface="Comic Sans MS" panose="030F0702030302020204" pitchFamily="66" charset="0"/>
            </a:endParaRPr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7078464" y="8032465"/>
            <a:ext cx="4608512" cy="1440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9pPr>
          </a:lstStyle>
          <a:p>
            <a:pPr marL="0" indent="0" hangingPunct="1">
              <a:buNone/>
            </a:pPr>
            <a:r>
              <a:rPr lang="en-US" altLang="ko-KR" dirty="0">
                <a:latin typeface="Comic Sans MS" panose="030F0702030302020204" pitchFamily="66" charset="0"/>
              </a:rPr>
              <a:t>n</a:t>
            </a:r>
            <a:r>
              <a:rPr lang="en-US" altLang="ko-KR" dirty="0" smtClean="0">
                <a:latin typeface="Comic Sans MS" panose="030F0702030302020204" pitchFamily="66" charset="0"/>
              </a:rPr>
              <a:t>-p asymmetric part symmetry energy </a:t>
            </a:r>
            <a:endParaRPr lang="ko-KR" altLang="en-US" dirty="0">
              <a:latin typeface="Comic Sans MS" panose="030F0702030302020204" pitchFamily="66" charset="0"/>
            </a:endParaRPr>
          </a:p>
        </p:txBody>
      </p:sp>
      <p:cxnSp>
        <p:nvCxnSpPr>
          <p:cNvPr id="6" name="직선 화살표 연결선 5"/>
          <p:cNvCxnSpPr/>
          <p:nvPr/>
        </p:nvCxnSpPr>
        <p:spPr>
          <a:xfrm flipH="1" flipV="1">
            <a:off x="5982387" y="8496630"/>
            <a:ext cx="864096" cy="216024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837" y="7502220"/>
            <a:ext cx="4583430" cy="99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52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 noChangeAspect="1"/>
          </p:cNvSpPr>
          <p:nvPr>
            <p:ph idx="1"/>
          </p:nvPr>
        </p:nvSpPr>
        <p:spPr>
          <a:xfrm>
            <a:off x="822591" y="6187822"/>
            <a:ext cx="11328806" cy="1076861"/>
          </a:xfrm>
        </p:spPr>
        <p:txBody>
          <a:bodyPr>
            <a:normAutofit/>
          </a:bodyPr>
          <a:lstStyle/>
          <a:p>
            <a:r>
              <a:rPr lang="en-US" altLang="ko-KR" dirty="0">
                <a:latin typeface="Comic Sans MS" panose="030F0702030302020204" pitchFamily="66" charset="0"/>
              </a:rPr>
              <a:t>perfect-fluid stellar matter </a:t>
            </a:r>
            <a:endParaRPr lang="ko-KR" altLang="en-US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2767" y="4226258"/>
            <a:ext cx="10972800" cy="85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2041" y="5090417"/>
            <a:ext cx="4245864" cy="109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8272" y="7140127"/>
            <a:ext cx="5650992" cy="7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내용 개체 틀 2"/>
          <p:cNvSpPr txBox="1">
            <a:spLocks/>
          </p:cNvSpPr>
          <p:nvPr/>
        </p:nvSpPr>
        <p:spPr>
          <a:xfrm>
            <a:off x="288862" y="694640"/>
            <a:ext cx="12413500" cy="1720987"/>
          </a:xfrm>
          <a:prstGeom prst="rect">
            <a:avLst/>
          </a:prstGeom>
        </p:spPr>
        <p:txBody>
          <a:bodyPr vert="horz" lIns="109234" tIns="54617" rIns="109234" bIns="54617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000" dirty="0" smtClean="0">
                <a:latin typeface="Comic Sans MS" panose="030F0702030302020204" pitchFamily="66" charset="0"/>
              </a:rPr>
              <a:t>II. Compact star matter: dense hadronic matter under  strong</a:t>
            </a:r>
            <a:r>
              <a:rPr lang="ko-KR" altLang="en-US" sz="4000" dirty="0" smtClean="0">
                <a:latin typeface="Comic Sans MS" panose="030F0702030302020204" pitchFamily="66" charset="0"/>
              </a:rPr>
              <a:t> </a:t>
            </a:r>
            <a:r>
              <a:rPr lang="en-US" altLang="ko-KR" sz="4000" dirty="0" smtClean="0">
                <a:latin typeface="Comic Sans MS" panose="030F0702030302020204" pitchFamily="66" charset="0"/>
              </a:rPr>
              <a:t> gravity  </a:t>
            </a:r>
            <a:endParaRPr lang="ko-KR" altLang="en-US" sz="4000" dirty="0">
              <a:latin typeface="Comic Sans MS" panose="030F0702030302020204" pitchFamily="66" charset="0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761764" y="2948245"/>
            <a:ext cx="11940598" cy="1278013"/>
          </a:xfrm>
          <a:prstGeom prst="rect">
            <a:avLst/>
          </a:prstGeom>
        </p:spPr>
        <p:txBody>
          <a:bodyPr vert="horz" lIns="109234" tIns="54617" rIns="109234" bIns="54617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600" dirty="0">
                <a:latin typeface="Comic Sans MS" panose="030F0702030302020204" pitchFamily="66" charset="0"/>
              </a:rPr>
              <a:t>metric for a spherically symmetric(static, non-rotating) configuration </a:t>
            </a:r>
            <a:r>
              <a:rPr lang="ko-KR" altLang="en-US" sz="3600" dirty="0">
                <a:latin typeface="Comic Sans MS" panose="030F0702030302020204" pitchFamily="66" charset="0"/>
              </a:rPr>
              <a:t> </a:t>
            </a:r>
            <a:r>
              <a:rPr lang="en-US" altLang="ko-KR" sz="3600" dirty="0">
                <a:latin typeface="Comic Sans MS" panose="030F0702030302020204" pitchFamily="66" charset="0"/>
              </a:rPr>
              <a:t> </a:t>
            </a:r>
            <a:endParaRPr lang="ko-KR" altLang="en-US" sz="3600" dirty="0">
              <a:latin typeface="Comic Sans MS" panose="030F0702030302020204" pitchFamily="66" charset="0"/>
            </a:endParaRPr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602912" y="2212504"/>
            <a:ext cx="11216640" cy="1066199"/>
          </a:xfrm>
          <a:prstGeom prst="rect">
            <a:avLst/>
          </a:prstGeom>
        </p:spPr>
        <p:txBody>
          <a:bodyPr lIns="109234" tIns="54617" rIns="109234" bIns="54617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600" dirty="0">
                <a:latin typeface="Comic Sans MS" panose="030F0702030302020204" pitchFamily="66" charset="0"/>
              </a:rPr>
              <a:t>A. </a:t>
            </a:r>
            <a:r>
              <a:rPr lang="en-US" altLang="ko-KR" sz="3600" dirty="0" err="1">
                <a:latin typeface="Comic Sans MS" panose="030F0702030302020204" pitchFamily="66" charset="0"/>
              </a:rPr>
              <a:t>Tolman</a:t>
            </a:r>
            <a:r>
              <a:rPr lang="en-US" altLang="ko-KR" sz="3600" dirty="0">
                <a:latin typeface="Comic Sans MS" panose="030F0702030302020204" pitchFamily="66" charset="0"/>
              </a:rPr>
              <a:t>-Oppenheimer-</a:t>
            </a:r>
            <a:r>
              <a:rPr lang="en-US" altLang="ko-KR" sz="3600" dirty="0" err="1">
                <a:latin typeface="Comic Sans MS" panose="030F0702030302020204" pitchFamily="66" charset="0"/>
              </a:rPr>
              <a:t>Volkov</a:t>
            </a:r>
            <a:r>
              <a:rPr lang="en-US" altLang="ko-KR" sz="3600" dirty="0">
                <a:latin typeface="Comic Sans MS" panose="030F0702030302020204" pitchFamily="66" charset="0"/>
              </a:rPr>
              <a:t>(TOV) Equation  </a:t>
            </a:r>
            <a:endParaRPr lang="ko-KR" altLang="en-US" sz="3600" dirty="0">
              <a:latin typeface="Comic Sans MS" panose="030F0702030302020204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754" y="7963104"/>
            <a:ext cx="3680460" cy="70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739" y="8752368"/>
            <a:ext cx="392049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82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/>
          <p:cNvSpPr txBox="1">
            <a:spLocks/>
          </p:cNvSpPr>
          <p:nvPr/>
        </p:nvSpPr>
        <p:spPr>
          <a:xfrm>
            <a:off x="761764" y="887147"/>
            <a:ext cx="11216640" cy="1066199"/>
          </a:xfrm>
          <a:prstGeom prst="rect">
            <a:avLst/>
          </a:prstGeom>
        </p:spPr>
        <p:txBody>
          <a:bodyPr lIns="109234" tIns="54617" rIns="109234" bIns="54617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600" dirty="0" err="1">
                <a:latin typeface="Comic Sans MS" panose="030F0702030302020204" pitchFamily="66" charset="0"/>
              </a:rPr>
              <a:t>Tolman</a:t>
            </a:r>
            <a:r>
              <a:rPr lang="en-US" altLang="ko-KR" sz="3600" dirty="0">
                <a:latin typeface="Comic Sans MS" panose="030F0702030302020204" pitchFamily="66" charset="0"/>
              </a:rPr>
              <a:t>-Oppenheimer-</a:t>
            </a:r>
            <a:r>
              <a:rPr lang="en-US" altLang="ko-KR" sz="3600" dirty="0" err="1">
                <a:latin typeface="Comic Sans MS" panose="030F0702030302020204" pitchFamily="66" charset="0"/>
              </a:rPr>
              <a:t>Volkov</a:t>
            </a:r>
            <a:r>
              <a:rPr lang="en-US" altLang="ko-KR" sz="3600" dirty="0">
                <a:latin typeface="Comic Sans MS" panose="030F0702030302020204" pitchFamily="66" charset="0"/>
              </a:rPr>
              <a:t>(TOV) Equation  </a:t>
            </a:r>
            <a:endParaRPr lang="ko-KR" altLang="en-US" sz="3600" dirty="0">
              <a:latin typeface="Comic Sans MS" panose="030F0702030302020204" pitchFamily="66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2180" y="1953346"/>
            <a:ext cx="646938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8700" y="1636440"/>
            <a:ext cx="3817620" cy="1497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050" y="7436584"/>
            <a:ext cx="3680460" cy="70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035" y="8145244"/>
            <a:ext cx="392049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내용 개체 틀 2"/>
          <p:cNvSpPr txBox="1">
            <a:spLocks/>
          </p:cNvSpPr>
          <p:nvPr/>
        </p:nvSpPr>
        <p:spPr>
          <a:xfrm>
            <a:off x="941300" y="6465008"/>
            <a:ext cx="11216640" cy="1066199"/>
          </a:xfrm>
          <a:prstGeom prst="rect">
            <a:avLst/>
          </a:prstGeom>
        </p:spPr>
        <p:txBody>
          <a:bodyPr lIns="109234" tIns="54617" rIns="109234" bIns="54617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600" dirty="0" smtClean="0">
                <a:latin typeface="Comic Sans MS" panose="030F0702030302020204" pitchFamily="66" charset="0"/>
              </a:rPr>
              <a:t>Role of symmetry </a:t>
            </a:r>
            <a:r>
              <a:rPr lang="ko-KR" altLang="en-US" sz="3600" dirty="0">
                <a:latin typeface="Comic Sans MS" panose="030F0702030302020204" pitchFamily="66" charset="0"/>
              </a:rPr>
              <a:t> </a:t>
            </a:r>
            <a:r>
              <a:rPr lang="en-US" altLang="ko-KR" sz="3600" dirty="0" smtClean="0">
                <a:latin typeface="Comic Sans MS" panose="030F0702030302020204" pitchFamily="66" charset="0"/>
              </a:rPr>
              <a:t>energy   </a:t>
            </a:r>
            <a:endParaRPr lang="ko-KR" altLang="en-US" sz="3600" dirty="0">
              <a:latin typeface="Comic Sans MS" panose="030F0702030302020204" pitchFamily="66" charset="0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1382180" y="5164832"/>
            <a:ext cx="7404948" cy="1066199"/>
          </a:xfrm>
          <a:prstGeom prst="rect">
            <a:avLst/>
          </a:prstGeom>
        </p:spPr>
        <p:txBody>
          <a:bodyPr lIns="109234" tIns="54617" rIns="109234" bIns="54617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6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 Mass and radius </a:t>
            </a:r>
            <a:r>
              <a:rPr lang="en-US" altLang="ko-KR" sz="3600" dirty="0" smtClean="0">
                <a:latin typeface="Comic Sans MS" panose="030F0702030302020204" pitchFamily="66" charset="0"/>
              </a:rPr>
              <a:t>  </a:t>
            </a:r>
            <a:endParaRPr lang="ko-KR" altLang="en-US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93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888" y="988368"/>
            <a:ext cx="4616120" cy="306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94990" y="754507"/>
            <a:ext cx="12354560" cy="121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/>
          <a:lstStyle>
            <a:lvl1pPr marL="571500" indent="-571500"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altLang="ko-KR" sz="3600" dirty="0" smtClean="0">
                <a:latin typeface="Comic Sans MS" pitchFamily="66" charset="0"/>
              </a:rPr>
              <a:t>B. Tidal deformation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5700" dirty="0">
                <a:solidFill>
                  <a:schemeClr val="tx2"/>
                </a:solidFill>
                <a:latin typeface="Comic Sans MS" pitchFamily="66" charset="0"/>
              </a:rPr>
              <a:t>        </a:t>
            </a:r>
            <a:endParaRPr lang="en-US" altLang="ko-KR" sz="5700" baseline="-25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888" y="2270181"/>
            <a:ext cx="3554251" cy="837540"/>
          </a:xfrm>
          <a:prstGeom prst="rect">
            <a:avLst/>
          </a:prstGeom>
        </p:spPr>
      </p:pic>
      <p:sp>
        <p:nvSpPr>
          <p:cNvPr id="12" name="내용 개체 틀 2"/>
          <p:cNvSpPr txBox="1">
            <a:spLocks/>
          </p:cNvSpPr>
          <p:nvPr/>
        </p:nvSpPr>
        <p:spPr>
          <a:xfrm>
            <a:off x="813768" y="4031321"/>
            <a:ext cx="11216640" cy="909891"/>
          </a:xfrm>
          <a:prstGeom prst="rect">
            <a:avLst/>
          </a:prstGeom>
        </p:spPr>
        <p:txBody>
          <a:bodyPr lIns="109234" tIns="54617" rIns="109234" bIns="54617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600" dirty="0" smtClean="0">
                <a:latin typeface="Comic Sans MS" panose="030F0702030302020204" pitchFamily="66" charset="0"/>
              </a:rPr>
              <a:t>Einstein </a:t>
            </a:r>
            <a:r>
              <a:rPr lang="en-US" altLang="ko-KR" sz="3600" dirty="0">
                <a:latin typeface="Comic Sans MS" panose="030F0702030302020204" pitchFamily="66" charset="0"/>
              </a:rPr>
              <a:t>field equation for  </a:t>
            </a:r>
            <a:r>
              <a:rPr lang="en-US" altLang="ko-KR" sz="3600" dirty="0" smtClean="0">
                <a:latin typeface="Comic Sans MS" panose="030F0702030302020204" pitchFamily="66" charset="0"/>
              </a:rPr>
              <a:t>tidal perturbation  </a:t>
            </a:r>
            <a:endParaRPr lang="ko-KR" altLang="en-US" sz="3600" dirty="0">
              <a:latin typeface="Comic Sans MS" panose="030F0702030302020204" pitchFamily="66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1840" y="4941212"/>
            <a:ext cx="3205637" cy="83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3074" y="6577263"/>
            <a:ext cx="6708803" cy="6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5858" y="7258701"/>
            <a:ext cx="3071270" cy="6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내용 개체 틀 2"/>
          <p:cNvSpPr txBox="1">
            <a:spLocks/>
          </p:cNvSpPr>
          <p:nvPr/>
        </p:nvSpPr>
        <p:spPr>
          <a:xfrm>
            <a:off x="3900518" y="6036839"/>
            <a:ext cx="1533917" cy="881143"/>
          </a:xfrm>
          <a:prstGeom prst="rect">
            <a:avLst/>
          </a:prstGeom>
        </p:spPr>
        <p:txBody>
          <a:bodyPr vert="horz" lIns="109234" tIns="54617" rIns="109234" bIns="54617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200" dirty="0">
                <a:latin typeface="Comic Sans MS" panose="030F0702030302020204" pitchFamily="66" charset="0"/>
              </a:rPr>
              <a:t>TOV </a:t>
            </a:r>
            <a:r>
              <a:rPr lang="en-US" altLang="ko-KR" sz="2200" dirty="0" err="1">
                <a:latin typeface="Comic Sans MS" panose="030F0702030302020204" pitchFamily="66" charset="0"/>
              </a:rPr>
              <a:t>Eqs</a:t>
            </a:r>
            <a:r>
              <a:rPr lang="en-US" altLang="ko-KR" sz="2200" dirty="0">
                <a:latin typeface="Comic Sans MS" panose="030F0702030302020204" pitchFamily="66" charset="0"/>
              </a:rPr>
              <a:t>. </a:t>
            </a:r>
            <a:endParaRPr lang="ko-KR" altLang="en-US" sz="2200" dirty="0">
              <a:latin typeface="Comic Sans MS" panose="030F0702030302020204" pitchFamily="66" charset="0"/>
            </a:endParaRPr>
          </a:p>
        </p:txBody>
      </p:sp>
      <p:sp>
        <p:nvSpPr>
          <p:cNvPr id="19" name="오른쪽 화살표 18"/>
          <p:cNvSpPr/>
          <p:nvPr/>
        </p:nvSpPr>
        <p:spPr>
          <a:xfrm rot="12302003">
            <a:off x="3183836" y="5920219"/>
            <a:ext cx="737259" cy="1705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34" tIns="54617" rIns="109234" bIns="54617" rtlCol="0" anchor="ctr"/>
          <a:lstStyle/>
          <a:p>
            <a:pPr algn="ctr"/>
            <a:endParaRPr lang="ko-KR" alt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7950" y="7467179"/>
            <a:ext cx="5798820" cy="2148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59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0285" y="589602"/>
            <a:ext cx="7907122" cy="386547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내용 개체 틀 2"/>
          <p:cNvSpPr txBox="1">
            <a:spLocks/>
          </p:cNvSpPr>
          <p:nvPr/>
        </p:nvSpPr>
        <p:spPr>
          <a:xfrm>
            <a:off x="622066" y="4948807"/>
            <a:ext cx="11216640" cy="1066199"/>
          </a:xfrm>
          <a:prstGeom prst="rect">
            <a:avLst/>
          </a:prstGeom>
        </p:spPr>
        <p:txBody>
          <a:bodyPr lIns="109234" tIns="54617" rIns="109234" bIns="54617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600" dirty="0" smtClean="0">
                <a:latin typeface="Comic Sans MS" panose="030F0702030302020204" pitchFamily="66" charset="0"/>
              </a:rPr>
              <a:t>Role of symmetry </a:t>
            </a:r>
            <a:r>
              <a:rPr lang="ko-KR" altLang="en-US" sz="3600" dirty="0">
                <a:latin typeface="Comic Sans MS" panose="030F0702030302020204" pitchFamily="66" charset="0"/>
              </a:rPr>
              <a:t> </a:t>
            </a:r>
            <a:r>
              <a:rPr lang="en-US" altLang="ko-KR" sz="3600" dirty="0" smtClean="0">
                <a:latin typeface="Comic Sans MS" panose="030F0702030302020204" pitchFamily="66" charset="0"/>
              </a:rPr>
              <a:t>energy  through energy and pressure   </a:t>
            </a:r>
            <a:endParaRPr lang="ko-KR" altLang="en-US" sz="3600" dirty="0">
              <a:latin typeface="Comic Sans MS" panose="030F0702030302020204" pitchFamily="66" charset="0"/>
            </a:endParaRPr>
          </a:p>
        </p:txBody>
      </p:sp>
      <p:sp>
        <p:nvSpPr>
          <p:cNvPr id="17" name="내용 개체 틀 2"/>
          <p:cNvSpPr txBox="1">
            <a:spLocks/>
          </p:cNvSpPr>
          <p:nvPr/>
        </p:nvSpPr>
        <p:spPr>
          <a:xfrm>
            <a:off x="622066" y="6445853"/>
            <a:ext cx="11216640" cy="1066199"/>
          </a:xfrm>
          <a:prstGeom prst="rect">
            <a:avLst/>
          </a:prstGeom>
        </p:spPr>
        <p:txBody>
          <a:bodyPr lIns="109234" tIns="54617" rIns="109234" bIns="54617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600" dirty="0" smtClean="0">
                <a:latin typeface="Comic Sans MS" panose="030F0702030302020204" pitchFamily="66" charset="0"/>
              </a:rPr>
              <a:t>Speed of sound  </a:t>
            </a:r>
            <a:endParaRPr lang="ko-KR" altLang="en-US" sz="3600" dirty="0">
              <a:latin typeface="Comic Sans MS" panose="030F0702030302020204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923" y="7325072"/>
            <a:ext cx="3749040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타원 6"/>
          <p:cNvSpPr/>
          <p:nvPr/>
        </p:nvSpPr>
        <p:spPr>
          <a:xfrm>
            <a:off x="5570915" y="3004592"/>
            <a:ext cx="864096" cy="907060"/>
          </a:xfrm>
          <a:prstGeom prst="ellipse">
            <a:avLst/>
          </a:prstGeom>
          <a:noFill/>
          <a:ln w="25400" cap="flat">
            <a:solidFill>
              <a:srgbClr val="3333FF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pple SD 산돌고딕 Neo 옅은체"/>
            </a:endParaRPr>
          </a:p>
        </p:txBody>
      </p:sp>
    </p:spTree>
    <p:extLst>
      <p:ext uri="{BB962C8B-B14F-4D97-AF65-F5344CB8AC3E}">
        <p14:creationId xmlns:p14="http://schemas.microsoft.com/office/powerpoint/2010/main" val="223449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7608" y="844352"/>
            <a:ext cx="11216640" cy="94144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Comic Sans MS" panose="030F0702030302020204" pitchFamily="66" charset="0"/>
              </a:rPr>
              <a:t>Deformability </a:t>
            </a:r>
            <a:endParaRPr lang="ko-KR" altLang="en-US" dirty="0">
              <a:latin typeface="Comic Sans MS" panose="030F0702030302020204" pitchFamily="66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004" y="4749587"/>
            <a:ext cx="2973385" cy="487677"/>
          </a:xfrm>
          <a:prstGeom prst="rect">
            <a:avLst/>
          </a:prstGeom>
          <a:ln>
            <a:noFill/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520" y="4768939"/>
            <a:ext cx="1951284" cy="448972"/>
          </a:xfrm>
          <a:prstGeom prst="rect">
            <a:avLst/>
          </a:prstGeom>
          <a:ln>
            <a:noFill/>
          </a:ln>
        </p:spPr>
      </p:pic>
      <p:sp>
        <p:nvSpPr>
          <p:cNvPr id="10" name="내용 개체 틀 2"/>
          <p:cNvSpPr txBox="1">
            <a:spLocks/>
          </p:cNvSpPr>
          <p:nvPr/>
        </p:nvSpPr>
        <p:spPr>
          <a:xfrm>
            <a:off x="759206" y="6292563"/>
            <a:ext cx="10639738" cy="629420"/>
          </a:xfrm>
          <a:prstGeom prst="rect">
            <a:avLst/>
          </a:prstGeom>
        </p:spPr>
        <p:txBody>
          <a:bodyPr vert="horz" lIns="109234" tIns="54617" rIns="109234" bIns="54617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600" dirty="0">
                <a:latin typeface="Comic Sans MS" panose="030F0702030302020204" pitchFamily="66" charset="0"/>
              </a:rPr>
              <a:t>dimensionless  tidal deformation parameter   </a:t>
            </a:r>
            <a:endParaRPr lang="ko-KR" altLang="en-US" sz="3600" dirty="0">
              <a:latin typeface="Comic Sans MS" panose="030F0702030302020204" pitchFamily="66" charset="0"/>
            </a:endParaRPr>
          </a:p>
        </p:txBody>
      </p:sp>
      <p:grpSp>
        <p:nvGrpSpPr>
          <p:cNvPr id="2" name="그룹 1"/>
          <p:cNvGrpSpPr>
            <a:grpSpLocks noChangeAspect="1"/>
          </p:cNvGrpSpPr>
          <p:nvPr/>
        </p:nvGrpSpPr>
        <p:grpSpPr>
          <a:xfrm>
            <a:off x="515063" y="2107835"/>
            <a:ext cx="11639609" cy="2367427"/>
            <a:chOff x="1338554" y="4228287"/>
            <a:chExt cx="9808153" cy="1994916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38554" y="4228287"/>
              <a:ext cx="5590032" cy="1354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66047" y="5113731"/>
              <a:ext cx="5280660" cy="469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42644" y="5711464"/>
              <a:ext cx="3989832" cy="384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92251" y="5583123"/>
              <a:ext cx="1813560" cy="64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12703" y="4552147"/>
              <a:ext cx="352044" cy="330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3625" y="7107227"/>
            <a:ext cx="2732989" cy="114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161" y="7158928"/>
            <a:ext cx="28098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30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597" y="1931727"/>
            <a:ext cx="8658454" cy="7787945"/>
          </a:xfrm>
          <a:prstGeom prst="rect">
            <a:avLst/>
          </a:prstGeom>
        </p:spPr>
      </p:pic>
      <p:sp>
        <p:nvSpPr>
          <p:cNvPr id="7" name="내용 개체 틀 2"/>
          <p:cNvSpPr txBox="1">
            <a:spLocks/>
          </p:cNvSpPr>
          <p:nvPr/>
        </p:nvSpPr>
        <p:spPr bwMode="auto">
          <a:xfrm>
            <a:off x="321659" y="57573"/>
            <a:ext cx="11827210" cy="973103"/>
          </a:xfrm>
          <a:prstGeom prst="rect">
            <a:avLst/>
          </a:prstGeom>
          <a:noFill/>
          <a:ln>
            <a:noFill/>
          </a:ln>
          <a:extLst/>
        </p:spPr>
        <p:txBody>
          <a:bodyPr lIns="130046" tIns="65023" rIns="130046" bIns="65023"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en-US" altLang="ko-KR" sz="4800" dirty="0" smtClean="0">
                <a:latin typeface="Comic Sans MS" pitchFamily="66" charset="0"/>
              </a:rPr>
              <a:t>II.   GW170817 </a:t>
            </a:r>
          </a:p>
        </p:txBody>
      </p:sp>
    </p:spTree>
    <p:extLst>
      <p:ext uri="{BB962C8B-B14F-4D97-AF65-F5344CB8AC3E}">
        <p14:creationId xmlns:p14="http://schemas.microsoft.com/office/powerpoint/2010/main" val="26729401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28" y="3220616"/>
            <a:ext cx="12178894" cy="4458717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423640" y="8207558"/>
            <a:ext cx="12551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ko-KR" sz="2800" dirty="0">
                <a:latin typeface="Comic Sans MS" panose="030F0702030302020204" pitchFamily="66" charset="0"/>
              </a:rPr>
              <a:t>Bartos</a:t>
            </a:r>
            <a:r>
              <a:rPr lang="pt-BR" altLang="ko-KR" sz="2800" dirty="0" smtClean="0">
                <a:latin typeface="Comic Sans MS" panose="030F0702030302020204" pitchFamily="66" charset="0"/>
              </a:rPr>
              <a:t>, Brady, Marka,  </a:t>
            </a:r>
            <a:r>
              <a:rPr lang="pt-BR" altLang="ko-KR" sz="2800" dirty="0">
                <a:latin typeface="Comic Sans MS" panose="030F0702030302020204" pitchFamily="66" charset="0"/>
              </a:rPr>
              <a:t>Class.Quant.Grav. 30 </a:t>
            </a:r>
            <a:r>
              <a:rPr lang="pt-BR" altLang="ko-KR" sz="2800" dirty="0" smtClean="0">
                <a:latin typeface="Comic Sans MS" panose="030F0702030302020204" pitchFamily="66" charset="0"/>
              </a:rPr>
              <a:t>, 123001(2013)</a:t>
            </a:r>
            <a:endParaRPr lang="ko-KR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5" name="텍스트 개체 틀 1"/>
          <p:cNvSpPr txBox="1">
            <a:spLocks/>
          </p:cNvSpPr>
          <p:nvPr/>
        </p:nvSpPr>
        <p:spPr>
          <a:xfrm>
            <a:off x="479128" y="549424"/>
            <a:ext cx="11099800" cy="3247256"/>
          </a:xfrm>
          <a:prstGeom prst="rect">
            <a:avLst/>
          </a:prstGeom>
        </p:spPr>
        <p:txBody>
          <a:bodyPr/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9pPr>
          </a:lstStyle>
          <a:p>
            <a:pPr marL="0" indent="0" hangingPunct="1">
              <a:buNone/>
            </a:pPr>
            <a:r>
              <a:rPr lang="en-US" altLang="ko-K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Large-scale </a:t>
            </a:r>
            <a:r>
              <a:rPr lang="en-US" altLang="ko-KR" dirty="0" smtClean="0">
                <a:solidFill>
                  <a:srgbClr val="3333FF"/>
                </a:solidFill>
                <a:latin typeface="Comic Sans MS" panose="030F0702030302020204" pitchFamily="66" charset="0"/>
              </a:rPr>
              <a:t>Collision</a:t>
            </a:r>
            <a:r>
              <a:rPr lang="en-US" altLang="ko-K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 hangingPunct="1">
              <a:buFontTx/>
              <a:buNone/>
            </a:pPr>
            <a:r>
              <a:rPr lang="en-US" altLang="ko-K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 Binary coalescence up-to merger </a:t>
            </a:r>
          </a:p>
          <a:p>
            <a:pPr marL="0" indent="0" hangingPunct="1">
              <a:buFontTx/>
              <a:buNone/>
            </a:pPr>
            <a:r>
              <a:rPr lang="en-US" altLang="ko-KR" dirty="0" smtClean="0">
                <a:solidFill>
                  <a:srgbClr val="3333FF"/>
                </a:solidFill>
                <a:latin typeface="Comic Sans MS" panose="030F0702030302020204" pitchFamily="66" charset="0"/>
              </a:rPr>
              <a:t>Cosmic</a:t>
            </a:r>
            <a:r>
              <a:rPr lang="en-US" altLang="ko-K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distance  ~ 40 </a:t>
            </a:r>
            <a:r>
              <a:rPr lang="en-US" altLang="ko-KR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Mpc</a:t>
            </a:r>
            <a:r>
              <a:rPr lang="en-US" altLang="ko-K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9211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872" y="844352"/>
            <a:ext cx="9035034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863" y="3300617"/>
            <a:ext cx="9259593" cy="5195660"/>
          </a:xfrm>
          <a:prstGeom prst="rect">
            <a:avLst/>
          </a:prstGeom>
        </p:spPr>
      </p:pic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653538"/>
              </p:ext>
            </p:extLst>
          </p:nvPr>
        </p:nvGraphicFramePr>
        <p:xfrm>
          <a:off x="10462840" y="8981256"/>
          <a:ext cx="207645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5" name="포장기 셸 개체" showAsIcon="1" r:id="rId5" imgW="2076480" imgH="448920" progId="Package">
                  <p:embed/>
                </p:oleObj>
              </mc:Choice>
              <mc:Fallback>
                <p:oleObj name="포장기 셸 개체" showAsIcon="1" r:id="rId5" imgW="2076480" imgH="448920" progId="Package">
                  <p:embed/>
                  <p:pic>
                    <p:nvPicPr>
                      <p:cNvPr id="0" name="개체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2840" y="8981256"/>
                        <a:ext cx="2076450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31619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152" y="0"/>
            <a:ext cx="13020675" cy="5048250"/>
          </a:xfrm>
          <a:prstGeom prst="rect">
            <a:avLst/>
          </a:prstGeom>
        </p:spPr>
      </p:pic>
      <p:pic>
        <p:nvPicPr>
          <p:cNvPr id="6173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424" y="7433533"/>
            <a:ext cx="1982343" cy="68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thehightechsociety.com/wp-content/uploads/2013/09/ligo_interfermome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848765" y="6563132"/>
            <a:ext cx="2095500" cy="127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5126">
            <a:off x="2037904" y="5308848"/>
            <a:ext cx="2793949" cy="2468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4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545" y="8121619"/>
            <a:ext cx="1964665" cy="41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5" name="Picture 3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72" y="5380856"/>
            <a:ext cx="1973656" cy="38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직선 화살표 연결선 5"/>
          <p:cNvCxnSpPr/>
          <p:nvPr/>
        </p:nvCxnSpPr>
        <p:spPr>
          <a:xfrm flipH="1">
            <a:off x="4831853" y="7715027"/>
            <a:ext cx="1382515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직선 화살표 연결선 8"/>
          <p:cNvCxnSpPr/>
          <p:nvPr/>
        </p:nvCxnSpPr>
        <p:spPr>
          <a:xfrm>
            <a:off x="9022680" y="7715027"/>
            <a:ext cx="1800200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3554479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>
          <a:xfrm>
            <a:off x="885776" y="1348408"/>
            <a:ext cx="11099800" cy="7696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4300" dirty="0" smtClean="0">
                <a:latin typeface="Comic Sans MS" panose="030F0702030302020204" pitchFamily="66" charset="0"/>
              </a:rPr>
              <a:t>A. neutron star : dense </a:t>
            </a:r>
            <a:r>
              <a:rPr lang="en-US" altLang="ko-KR" sz="4300" dirty="0">
                <a:latin typeface="Comic Sans MS" panose="030F0702030302020204" pitchFamily="66" charset="0"/>
              </a:rPr>
              <a:t>h</a:t>
            </a:r>
            <a:r>
              <a:rPr lang="en-US" altLang="ko-KR" sz="4300" dirty="0" smtClean="0">
                <a:latin typeface="Comic Sans MS" panose="030F0702030302020204" pitchFamily="66" charset="0"/>
              </a:rPr>
              <a:t>adronic matter </a:t>
            </a:r>
            <a:r>
              <a:rPr lang="en-US" altLang="ko-KR" sz="4300" dirty="0">
                <a:latin typeface="Comic Sans MS" panose="030F0702030302020204" pitchFamily="66" charset="0"/>
              </a:rPr>
              <a:t> </a:t>
            </a:r>
            <a:r>
              <a:rPr lang="en-US" altLang="ko-KR" sz="4300" dirty="0" smtClean="0">
                <a:latin typeface="Comic Sans MS" panose="030F0702030302020204" pitchFamily="66" charset="0"/>
              </a:rPr>
              <a:t>        </a:t>
            </a:r>
            <a:endParaRPr lang="en-US" altLang="ko-K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altLang="ko-KR" dirty="0">
                <a:latin typeface="Comic Sans MS" panose="030F0702030302020204" pitchFamily="66" charset="0"/>
              </a:rPr>
              <a:t> </a:t>
            </a:r>
            <a:r>
              <a:rPr lang="en-US" altLang="ko-KR" dirty="0" smtClean="0">
                <a:latin typeface="Comic Sans MS" panose="030F0702030302020204" pitchFamily="66" charset="0"/>
              </a:rPr>
              <a:t>    neutron, proton </a:t>
            </a:r>
            <a:r>
              <a:rPr lang="en-US" altLang="ko-KR" dirty="0" smtClean="0">
                <a:solidFill>
                  <a:srgbClr val="3333FF"/>
                </a:solidFill>
                <a:latin typeface="Comic Sans MS" panose="030F0702030302020204" pitchFamily="66" charset="0"/>
              </a:rPr>
              <a:t>(</a:t>
            </a:r>
            <a:r>
              <a:rPr lang="en-US" altLang="ko-KR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hyperon, </a:t>
            </a:r>
            <a:r>
              <a:rPr lang="en-US" altLang="ko-KR" dirty="0" smtClean="0">
                <a:solidFill>
                  <a:srgbClr val="3333FF"/>
                </a:solidFill>
                <a:latin typeface="Comic Sans MS" panose="030F0702030302020204" pitchFamily="66" charset="0"/>
              </a:rPr>
              <a:t>quarks)</a:t>
            </a:r>
            <a:r>
              <a:rPr lang="en-US" altLang="ko-KR" dirty="0" smtClean="0"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r>
              <a:rPr lang="en-US" altLang="ko-KR" dirty="0">
                <a:latin typeface="Comic Sans MS" panose="030F0702030302020204" pitchFamily="66" charset="0"/>
              </a:rPr>
              <a:t> </a:t>
            </a:r>
            <a:r>
              <a:rPr lang="en-US" altLang="ko-KR" dirty="0" smtClean="0">
                <a:latin typeface="Comic Sans MS" panose="030F0702030302020204" pitchFamily="66" charset="0"/>
              </a:rPr>
              <a:t>    ~ 1-2 solar mass  </a:t>
            </a:r>
          </a:p>
          <a:p>
            <a:pPr marL="0" indent="0">
              <a:buNone/>
            </a:pPr>
            <a:r>
              <a:rPr lang="en-US" altLang="ko-KR" dirty="0" smtClean="0">
                <a:latin typeface="Comic Sans MS" panose="030F0702030302020204" pitchFamily="66" charset="0"/>
              </a:rPr>
              <a:t>    number of hadrons ~  10^57 </a:t>
            </a:r>
          </a:p>
          <a:p>
            <a:pPr marL="0" indent="0">
              <a:buNone/>
            </a:pPr>
            <a:r>
              <a:rPr lang="en-US" altLang="ko-KR" dirty="0" smtClean="0">
                <a:latin typeface="Comic Sans MS" panose="030F0702030302020204" pitchFamily="66" charset="0"/>
              </a:rPr>
              <a:t>    size of neutron  star:  ~ 10 km </a:t>
            </a:r>
          </a:p>
          <a:p>
            <a:pPr marL="0" indent="0">
              <a:buNone/>
            </a:pPr>
            <a:r>
              <a:rPr lang="en-US" altLang="ko-KR" dirty="0" smtClean="0">
                <a:latin typeface="Comic Sans MS" panose="030F0702030302020204" pitchFamily="66" charset="0"/>
              </a:rPr>
              <a:t>    highly dense hadronic matter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918" y="3311612"/>
            <a:ext cx="37433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텍스트 개체 틀 1"/>
          <p:cNvSpPr txBox="1">
            <a:spLocks/>
          </p:cNvSpPr>
          <p:nvPr/>
        </p:nvSpPr>
        <p:spPr>
          <a:xfrm>
            <a:off x="8878664" y="8648812"/>
            <a:ext cx="3744317" cy="792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9pPr>
          </a:lstStyle>
          <a:p>
            <a:pPr marL="0" indent="0" hangingPunct="1">
              <a:buNone/>
            </a:pPr>
            <a:r>
              <a:rPr lang="en-US" altLang="ko-KR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Sathyaprakash</a:t>
            </a:r>
            <a:r>
              <a:rPr lang="en-US" altLang="ko-KR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(2017)</a:t>
            </a:r>
            <a:r>
              <a:rPr lang="en-US" altLang="ko-K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텍스트 개체 틀 1"/>
          <p:cNvSpPr txBox="1">
            <a:spLocks/>
          </p:cNvSpPr>
          <p:nvPr/>
        </p:nvSpPr>
        <p:spPr>
          <a:xfrm>
            <a:off x="322536" y="530188"/>
            <a:ext cx="11099800" cy="942504"/>
          </a:xfrm>
          <a:prstGeom prst="rect">
            <a:avLst/>
          </a:prstGeom>
        </p:spPr>
        <p:txBody>
          <a:bodyPr/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9pPr>
          </a:lstStyle>
          <a:p>
            <a:pPr marL="0" indent="0" hangingPunct="1">
              <a:buNone/>
            </a:pPr>
            <a:r>
              <a:rPr lang="en-US" altLang="ko-KR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I. Introduction   </a:t>
            </a:r>
            <a:endParaRPr lang="ko-KR" altLang="en-US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2811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829" y="3174847"/>
            <a:ext cx="2131342" cy="188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517934" y="1964676"/>
            <a:ext cx="12354560" cy="121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/>
          <a:lstStyle>
            <a:lvl1pPr marL="571500" indent="-571500"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altLang="ko-KR" dirty="0" smtClean="0">
                <a:latin typeface="Comic Sans MS" pitchFamily="66" charset="0"/>
              </a:rPr>
              <a:t>- Mass 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5700" dirty="0">
                <a:solidFill>
                  <a:schemeClr val="tx2"/>
                </a:solidFill>
                <a:latin typeface="Comic Sans MS" pitchFamily="66" charset="0"/>
              </a:rPr>
              <a:t>        </a:t>
            </a:r>
            <a:endParaRPr lang="en-US" altLang="ko-KR" sz="5700" baseline="-25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grpSp>
        <p:nvGrpSpPr>
          <p:cNvPr id="19" name="그룹 7"/>
          <p:cNvGrpSpPr>
            <a:grpSpLocks/>
          </p:cNvGrpSpPr>
          <p:nvPr/>
        </p:nvGrpSpPr>
        <p:grpSpPr bwMode="auto">
          <a:xfrm>
            <a:off x="6366808" y="2713851"/>
            <a:ext cx="5716693" cy="3038969"/>
            <a:chOff x="6851580" y="1194860"/>
            <a:chExt cx="5718277" cy="3038094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4907" y="1194860"/>
              <a:ext cx="5314950" cy="2428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775" y="3623735"/>
              <a:ext cx="4630064" cy="609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1580" y="1730191"/>
              <a:ext cx="403327" cy="1811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343" y="6158006"/>
            <a:ext cx="6574171" cy="177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366808" y="1997492"/>
            <a:ext cx="6177280" cy="60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/>
          <a:lstStyle>
            <a:lvl1pPr marL="571500" indent="-571500"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altLang="ko-KR" dirty="0" smtClean="0">
                <a:latin typeface="Comic Sans MS" pitchFamily="66" charset="0"/>
              </a:rPr>
              <a:t>GW 150914 (binary black hole)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5700" dirty="0">
                <a:solidFill>
                  <a:schemeClr val="tx2"/>
                </a:solidFill>
                <a:latin typeface="Comic Sans MS" pitchFamily="66" charset="0"/>
              </a:rPr>
              <a:t>        </a:t>
            </a:r>
            <a:endParaRPr lang="en-US" altLang="ko-KR" sz="5700" baseline="-250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46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888" y="988368"/>
            <a:ext cx="4616120" cy="306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94990" y="754507"/>
            <a:ext cx="12354560" cy="121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/>
          <a:lstStyle>
            <a:lvl1pPr marL="571500" indent="-571500"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altLang="ko-KR" sz="3600" dirty="0" smtClean="0">
                <a:latin typeface="Comic Sans MS" pitchFamily="66" charset="0"/>
              </a:rPr>
              <a:t>- Tidal deformation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5700" dirty="0">
                <a:solidFill>
                  <a:schemeClr val="tx2"/>
                </a:solidFill>
                <a:latin typeface="Comic Sans MS" pitchFamily="66" charset="0"/>
              </a:rPr>
              <a:t>        </a:t>
            </a:r>
            <a:endParaRPr lang="en-US" altLang="ko-KR" sz="5700" baseline="-25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888" y="2270181"/>
            <a:ext cx="3554251" cy="8375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4313409"/>
            <a:ext cx="2793949" cy="2468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411" y="4244673"/>
            <a:ext cx="2793949" cy="2468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타원 9"/>
          <p:cNvSpPr/>
          <p:nvPr/>
        </p:nvSpPr>
        <p:spPr>
          <a:xfrm>
            <a:off x="9772723" y="5449810"/>
            <a:ext cx="655715" cy="427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7804819" y="5494712"/>
            <a:ext cx="518015" cy="337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오른쪽 화살표 1"/>
          <p:cNvSpPr/>
          <p:nvPr/>
        </p:nvSpPr>
        <p:spPr>
          <a:xfrm>
            <a:off x="5452331" y="5464973"/>
            <a:ext cx="889950" cy="437306"/>
          </a:xfrm>
          <a:prstGeom prst="rightArrow">
            <a:avLst/>
          </a:prstGeom>
          <a:noFill/>
          <a:ln w="12700" cap="flat">
            <a:solidFill>
              <a:srgbClr val="FFC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pple SD 산돌고딕 Neo 옅은체"/>
            </a:endParaRPr>
          </a:p>
        </p:txBody>
      </p:sp>
    </p:spTree>
    <p:extLst>
      <p:ext uri="{BB962C8B-B14F-4D97-AF65-F5344CB8AC3E}">
        <p14:creationId xmlns:p14="http://schemas.microsoft.com/office/powerpoint/2010/main" val="335207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050" y="2340064"/>
            <a:ext cx="5210251" cy="390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4" y="2140496"/>
            <a:ext cx="7303770" cy="430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94990" y="754507"/>
            <a:ext cx="12354560" cy="121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/>
          <a:lstStyle>
            <a:lvl1pPr marL="571500" indent="-571500"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altLang="ko-KR" sz="3600" dirty="0" smtClean="0">
                <a:latin typeface="Comic Sans MS" pitchFamily="66" charset="0"/>
              </a:rPr>
              <a:t>- Deviation from  point particle approximation </a:t>
            </a: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494990" y="6447320"/>
            <a:ext cx="6402793" cy="720831"/>
          </a:xfrm>
          <a:prstGeom prst="rect">
            <a:avLst/>
          </a:prstGeom>
        </p:spPr>
        <p:txBody>
          <a:bodyPr lIns="130046" tIns="65023" rIns="130046" bIns="65023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>
                <a:latin typeface="Comic Sans MS" panose="030F0702030302020204" pitchFamily="66" charset="0"/>
              </a:rPr>
              <a:t> </a:t>
            </a:r>
            <a:r>
              <a:rPr lang="en-US" altLang="ko-KR" sz="1800" dirty="0" err="1">
                <a:latin typeface="Comic Sans MS" panose="030F0702030302020204" pitchFamily="66" charset="0"/>
              </a:rPr>
              <a:t>Hotokezaka</a:t>
            </a:r>
            <a:r>
              <a:rPr lang="en-US" altLang="ko-KR" sz="1800" dirty="0">
                <a:latin typeface="Comic Sans MS" panose="030F0702030302020204" pitchFamily="66" charset="0"/>
              </a:rPr>
              <a:t>, </a:t>
            </a:r>
            <a:r>
              <a:rPr lang="en-US" altLang="ko-KR" sz="1800" dirty="0" err="1">
                <a:latin typeface="Comic Sans MS" panose="030F0702030302020204" pitchFamily="66" charset="0"/>
              </a:rPr>
              <a:t>Kyutoku</a:t>
            </a:r>
            <a:r>
              <a:rPr lang="en-US" altLang="ko-KR" sz="1800" dirty="0">
                <a:latin typeface="Comic Sans MS" panose="030F0702030302020204" pitchFamily="66" charset="0"/>
              </a:rPr>
              <a:t>, </a:t>
            </a:r>
            <a:r>
              <a:rPr lang="en-US" altLang="ko-KR" sz="1800" dirty="0" err="1">
                <a:latin typeface="Comic Sans MS" panose="030F0702030302020204" pitchFamily="66" charset="0"/>
              </a:rPr>
              <a:t>Sekiguchi</a:t>
            </a:r>
            <a:r>
              <a:rPr lang="en-US" altLang="ko-KR" sz="1800" dirty="0">
                <a:latin typeface="Comic Sans MS" panose="030F0702030302020204" pitchFamily="66" charset="0"/>
              </a:rPr>
              <a:t>, Shibata</a:t>
            </a:r>
            <a:r>
              <a:rPr lang="en-US" altLang="ko-KR" sz="1800" dirty="0" smtClean="0">
                <a:latin typeface="Comic Sans MS" panose="030F0702030302020204" pitchFamily="66" charset="0"/>
              </a:rPr>
              <a:t>. Phys.  </a:t>
            </a:r>
            <a:r>
              <a:rPr lang="en-US" altLang="ko-KR" sz="1800" dirty="0">
                <a:latin typeface="Comic Sans MS" panose="030F0702030302020204" pitchFamily="66" charset="0"/>
              </a:rPr>
              <a:t>Rev. D93, 064082(2016)   </a:t>
            </a:r>
            <a:endParaRPr lang="ko-KR" altLang="en-US" sz="1800" dirty="0">
              <a:latin typeface="Comic Sans MS" panose="030F0702030302020204" pitchFamily="66" charset="0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8706384" y="6447319"/>
            <a:ext cx="2365582" cy="720831"/>
          </a:xfrm>
          <a:prstGeom prst="rect">
            <a:avLst/>
          </a:prstGeom>
        </p:spPr>
        <p:txBody>
          <a:bodyPr lIns="130046" tIns="65023" rIns="130046" bIns="65023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800" dirty="0" smtClean="0">
                <a:latin typeface="Comic Sans MS" panose="030F0702030302020204" pitchFamily="66" charset="0"/>
              </a:rPr>
              <a:t>J. Read, 2018 </a:t>
            </a:r>
            <a:endParaRPr lang="ko-KR" altLang="en-US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89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52" y="2558267"/>
            <a:ext cx="5558942" cy="415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448" y="2558267"/>
            <a:ext cx="5562067" cy="40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7069875" y="7280952"/>
            <a:ext cx="5472608" cy="92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/>
          <a:lstStyle>
            <a:lvl1pPr marL="342900" indent="-342900"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indent="0" eaLnBrk="1" hangingPunct="1">
              <a:buNone/>
            </a:pPr>
            <a:r>
              <a:rPr lang="en-US" altLang="ko-KR" sz="1600" dirty="0" smtClean="0">
                <a:latin typeface="Comic Sans MS" pitchFamily="66" charset="0"/>
              </a:rPr>
              <a:t>J. Read, </a:t>
            </a:r>
            <a:r>
              <a:rPr lang="en-US" altLang="ko-KR" sz="1600" dirty="0" err="1" smtClean="0">
                <a:latin typeface="Comic Sans MS" pitchFamily="66" charset="0"/>
              </a:rPr>
              <a:t>Amaldi</a:t>
            </a:r>
            <a:r>
              <a:rPr lang="en-US" altLang="ko-KR" sz="1600" dirty="0" smtClean="0">
                <a:latin typeface="Comic Sans MS" pitchFamily="66" charset="0"/>
              </a:rPr>
              <a:t> 2017 </a:t>
            </a:r>
            <a:endParaRPr lang="en-US" altLang="ko-KR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8159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977" y="2500536"/>
            <a:ext cx="6605687" cy="27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981" y="700014"/>
            <a:ext cx="3333750" cy="38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093" y="5262742"/>
            <a:ext cx="1444752" cy="43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19" y="5361701"/>
            <a:ext cx="854812" cy="34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536" y="5310901"/>
            <a:ext cx="1047445" cy="38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39091" y="484312"/>
            <a:ext cx="12354560" cy="121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/>
          <a:lstStyle>
            <a:lvl1pPr marL="571500" indent="-571500"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altLang="ko-KR" sz="3600" dirty="0" smtClean="0">
                <a:latin typeface="Comic Sans MS" pitchFamily="66" charset="0"/>
              </a:rPr>
              <a:t>Constraint from GW170817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altLang="ko-KR" sz="3600" dirty="0">
              <a:latin typeface="Comic Sans MS" pitchFamily="66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altLang="ko-KR" sz="3600" dirty="0" smtClean="0">
                <a:latin typeface="Comic Sans MS" pitchFamily="66" charset="0"/>
              </a:rPr>
              <a:t>       </a:t>
            </a:r>
            <a:r>
              <a:rPr lang="en-US" altLang="ko-KR" sz="3600" dirty="0" smtClean="0">
                <a:latin typeface="Comic Sans MS" pitchFamily="66" charset="0"/>
                <a:sym typeface="Wingdings" panose="05000000000000000000" pitchFamily="2" charset="2"/>
              </a:rPr>
              <a:t> </a:t>
            </a:r>
            <a:r>
              <a:rPr lang="en-US" altLang="ko-KR" sz="3600" dirty="0" smtClean="0">
                <a:latin typeface="Comic Sans MS" pitchFamily="66" charset="0"/>
              </a:rPr>
              <a:t>Some of </a:t>
            </a:r>
            <a:r>
              <a:rPr lang="en-US" altLang="ko-KR" sz="3600" dirty="0" err="1" smtClean="0">
                <a:latin typeface="Comic Sans MS" pitchFamily="66" charset="0"/>
              </a:rPr>
              <a:t>EoS</a:t>
            </a:r>
            <a:r>
              <a:rPr lang="en-US" altLang="ko-KR" sz="3600" dirty="0" smtClean="0">
                <a:latin typeface="Comic Sans MS" pitchFamily="66" charset="0"/>
              </a:rPr>
              <a:t>/effective models   are not favored   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97860" y="7109048"/>
            <a:ext cx="10766235" cy="121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/>
          <a:lstStyle>
            <a:lvl1pPr marL="571500" indent="-571500"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ko-KR" sz="3600" dirty="0" smtClean="0">
                <a:latin typeface="Comic Sans MS" pitchFamily="66" charset="0"/>
                <a:sym typeface="Wingdings" panose="05000000000000000000" pitchFamily="2" charset="2"/>
              </a:rPr>
              <a:t>stiffer </a:t>
            </a:r>
            <a:r>
              <a:rPr lang="en-US" altLang="ko-KR" sz="3600" dirty="0" err="1" smtClean="0">
                <a:latin typeface="Comic Sans MS" pitchFamily="66" charset="0"/>
                <a:sym typeface="Wingdings" panose="05000000000000000000" pitchFamily="2" charset="2"/>
              </a:rPr>
              <a:t>EoS</a:t>
            </a:r>
            <a:r>
              <a:rPr lang="en-US" altLang="ko-KR" sz="3600" dirty="0" smtClean="0">
                <a:latin typeface="Comic Sans MS" pitchFamily="66" charset="0"/>
                <a:sym typeface="Wingdings" panose="05000000000000000000" pitchFamily="2" charset="2"/>
              </a:rPr>
              <a:t> ~ stiffer symmetry energy  </a:t>
            </a:r>
            <a:r>
              <a:rPr lang="en-US" altLang="ko-KR" sz="3600" dirty="0" smtClean="0">
                <a:latin typeface="Comic Sans MS" pitchFamily="66" charset="0"/>
              </a:rPr>
              <a:t>   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831140" y="6178276"/>
            <a:ext cx="10766235" cy="121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/>
          <a:lstStyle>
            <a:lvl1pPr marL="571500" indent="-571500"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altLang="ko-KR" sz="3600" dirty="0" smtClean="0">
                <a:latin typeface="Comic Sans MS" pitchFamily="66" charset="0"/>
              </a:rPr>
              <a:t>-  Degeneracy between  </a:t>
            </a:r>
            <a:r>
              <a:rPr lang="en-US" altLang="ko-KR" sz="3600" dirty="0" smtClean="0">
                <a:latin typeface="Comic Sans MS" pitchFamily="66" charset="0"/>
                <a:sym typeface="Wingdings" panose="05000000000000000000" pitchFamily="2" charset="2"/>
              </a:rPr>
              <a:t>E_0 and E_{</a:t>
            </a:r>
            <a:r>
              <a:rPr lang="en-US" altLang="ko-KR" sz="3600" dirty="0" err="1" smtClean="0">
                <a:latin typeface="Comic Sans MS" pitchFamily="66" charset="0"/>
                <a:sym typeface="Wingdings" panose="05000000000000000000" pitchFamily="2" charset="2"/>
              </a:rPr>
              <a:t>sym</a:t>
            </a:r>
            <a:r>
              <a:rPr lang="en-US" altLang="ko-KR" sz="3600" dirty="0" smtClean="0">
                <a:latin typeface="Comic Sans MS" pitchFamily="66" charset="0"/>
                <a:sym typeface="Wingdings" panose="05000000000000000000" pitchFamily="2" charset="2"/>
              </a:rPr>
              <a:t>}  </a:t>
            </a:r>
            <a:r>
              <a:rPr lang="en-US" altLang="ko-KR" sz="3600" dirty="0" smtClean="0">
                <a:latin typeface="Comic Sans MS" pitchFamily="66" charset="0"/>
              </a:rPr>
              <a:t>   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873980" y="8117160"/>
            <a:ext cx="10766235" cy="121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/>
          <a:lstStyle>
            <a:lvl1pPr marL="571500" indent="-571500"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ko-KR" sz="3600" dirty="0" smtClean="0">
                <a:latin typeface="Comic Sans MS" pitchFamily="66" charset="0"/>
                <a:sym typeface="Wingdings" panose="05000000000000000000" pitchFamily="2" charset="2"/>
              </a:rPr>
              <a:t>See</a:t>
            </a:r>
            <a:r>
              <a:rPr lang="ko-KR" altLang="en-US" sz="3600" dirty="0" smtClean="0">
                <a:latin typeface="Comic Sans MS" pitchFamily="66" charset="0"/>
                <a:sym typeface="Wingdings" panose="05000000000000000000" pitchFamily="2" charset="2"/>
              </a:rPr>
              <a:t> </a:t>
            </a:r>
            <a:r>
              <a:rPr lang="en-US" altLang="ko-KR" sz="3600" dirty="0" smtClean="0">
                <a:latin typeface="Comic Sans MS" pitchFamily="66" charset="0"/>
                <a:sym typeface="Wingdings" panose="05000000000000000000" pitchFamily="2" charset="2"/>
              </a:rPr>
              <a:t>more discussions  in NuSYM18 !! </a:t>
            </a:r>
            <a:r>
              <a:rPr lang="en-US" altLang="ko-KR" sz="3600" dirty="0" smtClean="0">
                <a:latin typeface="Comic Sans MS" pitchFamily="66" charset="0"/>
                <a:sym typeface="Wingdings" panose="05000000000000000000" pitchFamily="2" charset="2"/>
              </a:rPr>
              <a:t>  </a:t>
            </a:r>
            <a:r>
              <a:rPr lang="en-US" altLang="ko-KR" sz="3600" dirty="0" smtClean="0">
                <a:latin typeface="Comic Sans MS" pitchFamily="66" charset="0"/>
              </a:rPr>
              <a:t>   </a:t>
            </a:r>
            <a:endParaRPr lang="en-US" altLang="ko-KR" sz="36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1138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330" y="2068484"/>
            <a:ext cx="7815072" cy="1816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05" y="1102976"/>
            <a:ext cx="7278624" cy="1011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848" y="4084712"/>
            <a:ext cx="7056882" cy="337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782786" y="457861"/>
            <a:ext cx="5731261" cy="115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/>
          <a:lstStyle>
            <a:lvl1pPr marL="571500" indent="-571500"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altLang="ko-KR" sz="2000" dirty="0" smtClean="0">
              <a:latin typeface="Comic Sans MS" pitchFamily="66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altLang="ko-KR" sz="2000" dirty="0" smtClean="0">
                <a:latin typeface="Comic Sans MS" pitchFamily="66" charset="0"/>
              </a:rPr>
              <a:t>N.B. Zhang and </a:t>
            </a:r>
            <a:r>
              <a:rPr lang="en-US" altLang="ko-KR" sz="2000" dirty="0" err="1" smtClean="0">
                <a:latin typeface="Comic Sans MS" pitchFamily="66" charset="0"/>
              </a:rPr>
              <a:t>B.A.Li</a:t>
            </a:r>
            <a:r>
              <a:rPr lang="en-US" altLang="ko-KR" sz="2000" dirty="0" smtClean="0">
                <a:latin typeface="Comic Sans MS" pitchFamily="66" charset="0"/>
              </a:rPr>
              <a:t> , arXiv:1807.07698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13768" y="152625"/>
            <a:ext cx="5731261" cy="115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/>
          <a:lstStyle>
            <a:lvl1pPr marL="571500" indent="-571500"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altLang="ko-KR" sz="2000" dirty="0" smtClean="0">
              <a:latin typeface="Comic Sans MS" pitchFamily="66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altLang="ko-KR" sz="2800" dirty="0" smtClean="0">
                <a:latin typeface="Comic Sans MS" pitchFamily="66" charset="0"/>
              </a:rPr>
              <a:t>Parametrized symmetry </a:t>
            </a:r>
            <a:r>
              <a:rPr lang="ko-KR" altLang="en-US" sz="2800" dirty="0">
                <a:latin typeface="Comic Sans MS" pitchFamily="66" charset="0"/>
              </a:rPr>
              <a:t> </a:t>
            </a:r>
            <a:r>
              <a:rPr lang="en-US" altLang="ko-KR" sz="2800" dirty="0" smtClean="0">
                <a:latin typeface="Comic Sans MS" pitchFamily="66" charset="0"/>
              </a:rPr>
              <a:t>energy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246" y="8117158"/>
            <a:ext cx="5309616" cy="83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555" y="8274321"/>
            <a:ext cx="2705862" cy="5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2152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59334" y="484312"/>
            <a:ext cx="11099800" cy="1096963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latin typeface="Comic Sans MS" panose="030F0702030302020204" pitchFamily="66" charset="0"/>
              </a:rPr>
              <a:t>III. Advanced LIGO/Virgo:  O1,O2 </a:t>
            </a:r>
            <a:r>
              <a:rPr lang="en-US" altLang="ko-KR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 O3 </a:t>
            </a:r>
            <a:endParaRPr lang="ko-KR" altLang="en-US" dirty="0">
              <a:latin typeface="Comic Sans MS" panose="030F0702030302020204" pitchFamily="66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896" y="1883502"/>
            <a:ext cx="4798886" cy="190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076" y="1883502"/>
            <a:ext cx="4353306" cy="336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내용 개체 틀 2"/>
          <p:cNvSpPr txBox="1">
            <a:spLocks/>
          </p:cNvSpPr>
          <p:nvPr/>
        </p:nvSpPr>
        <p:spPr>
          <a:xfrm>
            <a:off x="6872213" y="1258569"/>
            <a:ext cx="2592288" cy="645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9pPr>
          </a:lstStyle>
          <a:p>
            <a:pPr marL="0" indent="0" hangingPunct="1">
              <a:buNone/>
            </a:pPr>
            <a:r>
              <a:rPr lang="en-US" altLang="ko-KR" sz="1400" dirty="0" smtClean="0">
                <a:latin typeface="Comic Sans MS" panose="030F0702030302020204" pitchFamily="66" charset="0"/>
              </a:rPr>
              <a:t>D. </a:t>
            </a:r>
            <a:r>
              <a:rPr lang="en-US" altLang="ko-KR" sz="1400" dirty="0" err="1" smtClean="0">
                <a:latin typeface="Comic Sans MS" panose="030F0702030302020204" pitchFamily="66" charset="0"/>
              </a:rPr>
              <a:t>Shoemaker,KIW</a:t>
            </a:r>
            <a:r>
              <a:rPr lang="en-US" altLang="ko-KR" sz="1400" dirty="0" smtClean="0">
                <a:latin typeface="Comic Sans MS" panose="030F0702030302020204" pitchFamily="66" charset="0"/>
              </a:rPr>
              <a:t>, 2018  </a:t>
            </a:r>
            <a:endParaRPr lang="ko-KR" altLang="en-US" sz="1400" dirty="0">
              <a:latin typeface="Comic Sans MS" panose="030F0702030302020204" pitchFamily="66" charset="0"/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957784" y="4057227"/>
            <a:ext cx="6758014" cy="804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9pPr>
          </a:lstStyle>
          <a:p>
            <a:pPr marL="0" indent="0" hangingPunct="1">
              <a:buNone/>
            </a:pPr>
            <a:r>
              <a:rPr lang="en-US" altLang="ko-KR" sz="2800" dirty="0" smtClean="0">
                <a:solidFill>
                  <a:srgbClr val="3333FF"/>
                </a:solidFill>
                <a:latin typeface="Comic Sans MS" panose="030F0702030302020204" pitchFamily="66" charset="0"/>
              </a:rPr>
              <a:t> - GW(binary neutron stars)  : 1-10/</a:t>
            </a:r>
            <a:r>
              <a:rPr lang="en-US" altLang="ko-KR" sz="2800" dirty="0" err="1" smtClean="0">
                <a:solidFill>
                  <a:srgbClr val="3333FF"/>
                </a:solidFill>
                <a:latin typeface="Comic Sans MS" panose="030F0702030302020204" pitchFamily="66" charset="0"/>
              </a:rPr>
              <a:t>yr</a:t>
            </a:r>
            <a:r>
              <a:rPr lang="en-US" altLang="ko-KR" sz="2800" dirty="0" smtClean="0">
                <a:solidFill>
                  <a:srgbClr val="3333FF"/>
                </a:solidFill>
                <a:latin typeface="Comic Sans MS" panose="030F0702030302020204" pitchFamily="66" charset="0"/>
              </a:rPr>
              <a:t>  </a:t>
            </a:r>
            <a:endParaRPr lang="ko-KR" altLang="en-US" sz="2800" dirty="0">
              <a:solidFill>
                <a:srgbClr val="3333FF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1127722" y="5632674"/>
            <a:ext cx="10225136" cy="830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9pPr>
          </a:lstStyle>
          <a:p>
            <a:pPr marL="0" indent="0" hangingPunct="1">
              <a:buNone/>
            </a:pPr>
            <a:r>
              <a:rPr lang="en-US" altLang="ko-KR" sz="2800" dirty="0" smtClean="0">
                <a:solidFill>
                  <a:srgbClr val="3333FF"/>
                </a:solidFill>
                <a:latin typeface="Comic Sans MS" panose="030F0702030302020204" pitchFamily="66" charset="0"/>
              </a:rPr>
              <a:t>- More on  </a:t>
            </a:r>
            <a:r>
              <a:rPr lang="en-US" altLang="ko-KR" sz="2800" dirty="0" err="1" smtClean="0">
                <a:solidFill>
                  <a:srgbClr val="3333FF"/>
                </a:solidFill>
                <a:latin typeface="Comic Sans MS" panose="030F0702030302020204" pitchFamily="66" charset="0"/>
              </a:rPr>
              <a:t>EoS</a:t>
            </a:r>
            <a:r>
              <a:rPr lang="en-US" altLang="ko-KR" sz="2800" dirty="0" smtClean="0">
                <a:solidFill>
                  <a:srgbClr val="3333FF"/>
                </a:solidFill>
                <a:latin typeface="Comic Sans MS" panose="030F0702030302020204" pitchFamily="66" charset="0"/>
              </a:rPr>
              <a:t> : Mass, Radius, Tidal deformation,  Spin, …</a:t>
            </a:r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1127722" y="8477200"/>
            <a:ext cx="8237067" cy="804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 fontScale="92500"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9pPr>
          </a:lstStyle>
          <a:p>
            <a:pPr marL="0" indent="0" hangingPunct="1">
              <a:buNone/>
            </a:pPr>
            <a:r>
              <a:rPr lang="en-US" altLang="ko-KR" sz="2800" dirty="0" smtClean="0">
                <a:solidFill>
                  <a:srgbClr val="3333FF"/>
                </a:solidFill>
                <a:latin typeface="Comic Sans MS" panose="030F0702030302020204" pitchFamily="66" charset="0"/>
              </a:rPr>
              <a:t>- EM follow-up, Fermi(GRB) ,  </a:t>
            </a:r>
            <a:r>
              <a:rPr lang="en-US" altLang="ko-KR" sz="2800" dirty="0" err="1" smtClean="0">
                <a:solidFill>
                  <a:srgbClr val="3333FF"/>
                </a:solidFill>
                <a:latin typeface="Comic Sans MS" panose="030F0702030302020204" pitchFamily="66" charset="0"/>
              </a:rPr>
              <a:t>Icecube</a:t>
            </a:r>
            <a:r>
              <a:rPr lang="en-US" altLang="ko-KR" sz="2800" dirty="0" smtClean="0">
                <a:solidFill>
                  <a:srgbClr val="3333FF"/>
                </a:solidFill>
                <a:latin typeface="Comic Sans MS" panose="030F0702030302020204" pitchFamily="66" charset="0"/>
              </a:rPr>
              <a:t>(neutrino) , …. </a:t>
            </a:r>
            <a:endParaRPr lang="ko-KR" altLang="en-US" sz="2800" dirty="0">
              <a:solidFill>
                <a:srgbClr val="3333FF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10073608" y="6501932"/>
            <a:ext cx="1361834" cy="1391910"/>
            <a:chOff x="1965896" y="6390090"/>
            <a:chExt cx="1361834" cy="1391910"/>
          </a:xfrm>
        </p:grpSpPr>
        <p:sp>
          <p:nvSpPr>
            <p:cNvPr id="8" name="타원 7"/>
            <p:cNvSpPr>
              <a:spLocks noChangeAspect="1"/>
            </p:cNvSpPr>
            <p:nvPr/>
          </p:nvSpPr>
          <p:spPr>
            <a:xfrm>
              <a:off x="1965896" y="6893847"/>
              <a:ext cx="1361834" cy="8881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오른쪽으로 구부러진 화살표 1"/>
            <p:cNvSpPr>
              <a:spLocks noChangeAspect="1"/>
            </p:cNvSpPr>
            <p:nvPr/>
          </p:nvSpPr>
          <p:spPr>
            <a:xfrm>
              <a:off x="2416038" y="6390090"/>
              <a:ext cx="461550" cy="426515"/>
            </a:xfrm>
            <a:prstGeom prst="curvedRightArrow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pple SD 산돌고딕 Neo 옅은체"/>
              </a:endParaRPr>
            </a:p>
          </p:txBody>
        </p:sp>
      </p:grp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404" y="6575109"/>
            <a:ext cx="507492" cy="64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360" y="6564973"/>
            <a:ext cx="576072" cy="72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604" y="6610788"/>
            <a:ext cx="630936" cy="562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내용 개체 틀 2"/>
          <p:cNvSpPr txBox="1">
            <a:spLocks/>
          </p:cNvSpPr>
          <p:nvPr/>
        </p:nvSpPr>
        <p:spPr>
          <a:xfrm>
            <a:off x="1196666" y="7300203"/>
            <a:ext cx="10225136" cy="830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9pPr>
          </a:lstStyle>
          <a:p>
            <a:pPr marL="0" indent="0" hangingPunct="1">
              <a:buNone/>
            </a:pPr>
            <a:r>
              <a:rPr lang="en-US" altLang="ko-KR" sz="2800" dirty="0" smtClean="0">
                <a:solidFill>
                  <a:srgbClr val="3333FF"/>
                </a:solidFill>
                <a:latin typeface="Comic Sans MS" panose="030F0702030302020204" pitchFamily="66" charset="0"/>
              </a:rPr>
              <a:t>- More on  </a:t>
            </a:r>
            <a:r>
              <a:rPr lang="en-US" altLang="ko-KR" sz="2800" dirty="0" err="1" smtClean="0">
                <a:solidFill>
                  <a:srgbClr val="3333FF"/>
                </a:solidFill>
                <a:latin typeface="Comic Sans MS" panose="030F0702030302020204" pitchFamily="66" charset="0"/>
              </a:rPr>
              <a:t>EoS</a:t>
            </a:r>
            <a:r>
              <a:rPr lang="en-US" altLang="ko-KR" sz="2800" dirty="0" smtClean="0">
                <a:solidFill>
                  <a:srgbClr val="3333FF"/>
                </a:solidFill>
                <a:latin typeface="Comic Sans MS" panose="030F0702030302020204" pitchFamily="66" charset="0"/>
              </a:rPr>
              <a:t> :   GW peaks from merger remnants</a:t>
            </a:r>
          </a:p>
        </p:txBody>
      </p:sp>
    </p:spTree>
    <p:extLst>
      <p:ext uri="{BB962C8B-B14F-4D97-AF65-F5344CB8AC3E}">
        <p14:creationId xmlns:p14="http://schemas.microsoft.com/office/powerpoint/2010/main" val="255529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33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132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89528" y="1043053"/>
            <a:ext cx="12354560" cy="121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/>
          <a:lstStyle>
            <a:lvl1pPr marL="571500" indent="-571500"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altLang="ko-KR" dirty="0" smtClean="0">
                <a:latin typeface="Comic Sans MS" pitchFamily="66" charset="0"/>
              </a:rPr>
              <a:t>- </a:t>
            </a:r>
            <a:r>
              <a:rPr lang="en-US" altLang="ko-KR" sz="3600" dirty="0" smtClean="0">
                <a:latin typeface="Comic Sans MS" pitchFamily="66" charset="0"/>
              </a:rPr>
              <a:t>Core density of neutron stars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5700" dirty="0">
                <a:solidFill>
                  <a:schemeClr val="tx2"/>
                </a:solidFill>
                <a:latin typeface="Comic Sans MS" pitchFamily="66" charset="0"/>
              </a:rPr>
              <a:t>        </a:t>
            </a:r>
            <a:endParaRPr lang="en-US" altLang="ko-KR" sz="5700" baseline="-25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584" y="2159553"/>
            <a:ext cx="3977259" cy="383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그룹 3"/>
          <p:cNvGrpSpPr>
            <a:grpSpLocks noChangeAspect="1"/>
          </p:cNvGrpSpPr>
          <p:nvPr/>
        </p:nvGrpSpPr>
        <p:grpSpPr>
          <a:xfrm>
            <a:off x="813768" y="1791982"/>
            <a:ext cx="7735807" cy="5011399"/>
            <a:chOff x="8843572" y="1900727"/>
            <a:chExt cx="5078641" cy="246753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3572" y="1900727"/>
              <a:ext cx="4455447" cy="2467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내용 개체 틀 2"/>
            <p:cNvSpPr txBox="1">
              <a:spLocks/>
            </p:cNvSpPr>
            <p:nvPr/>
          </p:nvSpPr>
          <p:spPr>
            <a:xfrm>
              <a:off x="11057687" y="1956849"/>
              <a:ext cx="2864526" cy="17951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700" dirty="0" err="1">
                  <a:latin typeface="Comic Sans MS" panose="030F0702030302020204" pitchFamily="66" charset="0"/>
                </a:rPr>
                <a:t>Lattimer</a:t>
              </a:r>
              <a:r>
                <a:rPr lang="en-US" altLang="ko-KR" sz="1700" dirty="0">
                  <a:latin typeface="Comic Sans MS" panose="030F0702030302020204" pitchFamily="66" charset="0"/>
                </a:rPr>
                <a:t>, </a:t>
              </a:r>
              <a:r>
                <a:rPr lang="en-US" altLang="ko-KR" sz="1700" dirty="0" err="1">
                  <a:latin typeface="Comic Sans MS" panose="030F0702030302020204" pitchFamily="66" charset="0"/>
                </a:rPr>
                <a:t>arXiv</a:t>
              </a:r>
              <a:r>
                <a:rPr lang="en-US" altLang="ko-KR" sz="1700" dirty="0">
                  <a:latin typeface="Comic Sans MS" panose="030F0702030302020204" pitchFamily="66" charset="0"/>
                </a:rPr>
                <a:t>: 1305.3510</a:t>
              </a:r>
              <a:endParaRPr lang="ko-KR" altLang="en-US" sz="17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30" y="6838948"/>
            <a:ext cx="4356430" cy="75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884" y="7909067"/>
            <a:ext cx="3938321" cy="68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12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/>
          <p:cNvSpPr txBox="1">
            <a:spLocks/>
          </p:cNvSpPr>
          <p:nvPr/>
        </p:nvSpPr>
        <p:spPr>
          <a:xfrm>
            <a:off x="639485" y="268290"/>
            <a:ext cx="11216640" cy="1536169"/>
          </a:xfrm>
          <a:prstGeom prst="rect">
            <a:avLst/>
          </a:prstGeom>
        </p:spPr>
        <p:txBody>
          <a:bodyPr lIns="130046" tIns="65023" rIns="130046" bIns="65023">
            <a:normAutofit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300" dirty="0">
                <a:latin typeface="Comic Sans MS" panose="030F0702030302020204" pitchFamily="66" charset="0"/>
              </a:rPr>
              <a:t>- Binary Neutron Star Merger Remnant </a:t>
            </a:r>
          </a:p>
          <a:p>
            <a:pPr marL="0" indent="0">
              <a:buNone/>
            </a:pPr>
            <a:r>
              <a:rPr lang="en-US" altLang="ko-KR" sz="4300" dirty="0">
                <a:latin typeface="Comic Sans MS" panose="030F0702030302020204" pitchFamily="66" charset="0"/>
              </a:rPr>
              <a:t>     cosmic collider </a:t>
            </a:r>
          </a:p>
          <a:p>
            <a:pPr marL="0" indent="0">
              <a:buNone/>
            </a:pPr>
            <a:endParaRPr lang="ko-KR" altLang="en-US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179" y="3238219"/>
            <a:ext cx="7642487" cy="250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764" y="6412965"/>
            <a:ext cx="7293525" cy="279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343" y="2828574"/>
            <a:ext cx="4156117" cy="30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>
            <a:spLocks noChangeAspect="1"/>
          </p:cNvSpPr>
          <p:nvPr/>
        </p:nvSpPr>
        <p:spPr>
          <a:xfrm>
            <a:off x="6611208" y="6043821"/>
            <a:ext cx="3616114" cy="392926"/>
          </a:xfrm>
          <a:prstGeom prst="rect">
            <a:avLst/>
          </a:prstGeom>
        </p:spPr>
        <p:txBody>
          <a:bodyPr wrap="none" lIns="130046" tIns="65023" rIns="130046" bIns="65023">
            <a:spAutoFit/>
          </a:bodyPr>
          <a:lstStyle/>
          <a:p>
            <a:r>
              <a:rPr lang="en-US" altLang="ko-KR" sz="1700" dirty="0" err="1"/>
              <a:t>Radice</a:t>
            </a:r>
            <a:r>
              <a:rPr lang="en-US" altLang="ko-KR" sz="1700" dirty="0"/>
              <a:t> et al. arXiv:1612.06429v2</a:t>
            </a:r>
            <a:endParaRPr lang="ko-KR" altLang="en-US" sz="17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507" y="2114696"/>
            <a:ext cx="3320125" cy="384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6198014" y="2016792"/>
            <a:ext cx="2126925" cy="685314"/>
          </a:xfrm>
          <a:prstGeom prst="rect">
            <a:avLst/>
          </a:prstGeom>
        </p:spPr>
        <p:txBody>
          <a:bodyPr wrap="none" lIns="130046" tIns="65023" rIns="130046" bIns="65023">
            <a:spAutoFit/>
          </a:bodyPr>
          <a:lstStyle/>
          <a:p>
            <a:r>
              <a:rPr lang="en-US" altLang="ko-KR" dirty="0">
                <a:latin typeface="Comic Sans MS" panose="030F0702030302020204" pitchFamily="66" charset="0"/>
              </a:rPr>
              <a:t> </a:t>
            </a:r>
            <a:r>
              <a:rPr lang="en-US" altLang="ko-KR" dirty="0" smtClean="0">
                <a:latin typeface="Comic Sans MS" panose="030F0702030302020204" pitchFamily="66" charset="0"/>
              </a:rPr>
              <a:t>n &gt; 2 n</a:t>
            </a:r>
            <a:r>
              <a:rPr lang="en-US" altLang="ko-KR" baseline="-25000" dirty="0" smtClean="0">
                <a:latin typeface="Comic Sans MS" panose="030F0702030302020204" pitchFamily="66" charset="0"/>
              </a:rPr>
              <a:t>0  </a:t>
            </a:r>
            <a:endParaRPr lang="en-US" altLang="ko-K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78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MHBhIUBxQWFhUXFSIbGRgYGSEWGBUgGBsgGRgXGBofHy0gHRslIRgfITEhJiksOi4uHB80ODMuNygtMisBCgoKBQUFDgUFDisZExkrKysrKysrKysrKysrKysrKysrKysrKysrKysrKysrKysrKysrKysrKysrKysrKysrK//AABEIAIcBdQMBIgACEQEDEQH/xAAbAAEAAgMBAQAAAAAAAAAAAAAABQYDBAcCAf/EAEIQAAIBAwMDAgMFBAYIBwAAAAECAwAEEQUSIQYTMSJBFFFhBxUjMnEzQlJiNVNygZGhFkNjc4KTs8EkJURkg6Ox/8QAFAEBAAAAAAAAAAAAAAAAAAAAAP/EABQRAQAAAAAAAAAAAAAAAAAAAAD/2gAMAwEAAhEDEQA/AO40pSgUpSgUpSgUpSgUpSgUpSgUpSgUpUdr+sJoWltPdhmUMi4QAsTI6xrgEgeXGefGaCRpWtp96mo2iyWhyjZwcY/KSp4P1BrZoFKUoFKUoFKUoFKUoFKUoFKUoFKUoFKUoFKUoFKUoFKide6jt9AMf3m+3uNge+BwGkb5Rrkbm8DIzUtQKUpQKUrHPOtvEWuGCqPJYgAfqTQZKVoaXrVvq7P91TRzbMBjGwdQT4G4enPHjNfLLXLW/vGisbiGSRc7kSRXddpwcqDkYJwaCQpSlApSvJkAYgkZAz58D5/pQeqV8ByOK+0ClKUClKUClKUClKUClK5T1zpWr2PUKXHTjStE0oLrFK5ABYZDW7kqOPLJkH1EqM0HVqqv2ht3dKiiHJkmDY+luDckkfw/ggfqwHvWjpHUd1dBt0lu204YNDJC8eRkd1N7sn6usefYVIpYbrSa71KZbiTsOqGNdsMSEZdYl3MSWKjcxYk7RjA4oM3Q57elSxMctFdTKfoHlaaMfT8OVDj61YaqN7qUfTPUCyXJ/Du0RSFG5lmTCRvtHJWRWWMv4UpED+apYJdai34x+Gj/AIVIedvHDNykfuCF3kggh1NBt3uqR2cyo5LSMMrGg3SMPGdo8LnjecAe5FUvpWHVtd1mWbqGV7e1SZhFbqqo8gRyAZHXLbOMcN6vI9OC130/TotOiIs1xk5Yklnc4xud2JZ2wANzEnitqgqf2jysmjItstzveQKr2/e/ByCDLIIPWyKOQn7zbR8yJ3QVEejQiNpXAjA3ThhM+BjdIHAbcfJyBW/SgUpSgUpWNplXO5gMEA8+CfAP1OR/jQZKUpQKUpQKUpQKUpQKUpQKUpQVzrvR/vXRS0K7pYT3EAAJfA9cQzwd65Azxu2Eg7aiumtbOk6Ygut0lpgbJ1BcwhlDIko5btFWDJLzhSFfDKWa8VT9BhOl2LvCMiC4mjYLyTD3ndAAPJiD8DngOAMtQS03VtjGgK3ULlvyrE4mkk/sRplnP9kGub9Z6rqOqdSWgsEPaaTC2hIyzIR+JdbM/hAspZcsBhQcMSFvGqdQxPcPFpZLleZTAAz+C2xWyFjyBzK7Ko8A7vy6HSOhS31s1zfyGJLgBkhiHbeOHb+DA8udwCht5Eew73kyWBxQWNtWFqBEpa4uFADrGBnOPzPyEiB8jcR9M1C9WdJTdZaSIdXmESGRWMcI3ABT6gZGGWfzhgFAzyrY5tVpapZwBLRFRR4VRgc8ngfM81moNLRtKh0TTkg0tBHGgwFH+ZJ8knySeTUD0zo91aa7cXGtJbl5cjuRyMzJGpzFCiGJQq8lmO4lmOfkBa6UClKUCqZ170xN1DdwNYiMdpSWLMR8SNyn4Nwv+pfblic4IXAPNXInaMtVQ+zDqj/SvRJpWJJW6lUZ8hC3ciH6BHC/8NBbo/2YyMcePl9K9UpQKUpQKUpQKV4jlWQkRsCVODg5wfkfka90HNPtZ6zuelNQt/uxWKtbzFjt3KG9Ajcjx6GxnPGJPrXRrS4F3apJDyrqGH6MMj/9ql6vbjqbULsoQYhF8Gjj955d3xO0+4X8Ncj95XH7tWbpq9+8unraXGC8Skg8FW2jcpHsQcg/pQSdK1dQ1GLTYQ164UE4UclnPnaijLO3HCqCT8q0DJc6nnsD4aP+NgHnYcjKIcpH7EF9x8gopoMXVFtbyKjXbmKcZ7MkXNwD5KxqoLSLxlo8MpA5GKgI+/rlvcxaoq2s8ceZGj4mnRg3blU5KpGxQgoxk5DDjAJuGn6VFp7s0C5dvzSMS8j4JIDOxLFQScLnAzwAKhOso/h57edOOXt5PqlwhCj9e6sWPkC3zoM9poPwmmlIFjmSRAJBPkvLxj8SbBLgDj1KePeo2K+uOnRtCSTwD912Uzwj5LNntyIPAErRtgeXPFZbS2/0nu5F1DJtrcLF2skLPIY1eRpf40UOECHjcHJBwuJIdHaepBjsrZSPDLCiMP0ZQCP7jQY+m+s7LqSV00yUd1CQ0TeiQbTgnaeSPqMirBVK0n7NrbR9ca4sJJSWl7hjl2TJkndlSyb1YE8Nuz8yautApSlApSlB8Zgoy3Aql6v0tNe9aJeRLFsjaMdss3/iNu7M0gHp7kW/8PIb8rcjK7db7b9YbSOgZfhyQ8rrGCP3cncxPyBVCuf5hVx0TUBq2jQTxeJYlcfTeobH+dBu0pSgUpSgUpSg8Tbu03ZxuwcZ8Z9s49q5v9n/ANoza51PcWeoxOjB2KbipKMMl4GIwGI2sVI52qc/lyel1z3qnp9LXXg1srKLok/hna4uIlMgaMnhZGjRmB4G+FAeHfIdCpVY0/XprO1X76ieVSoKXNtG0qTA+GaFAZYnI5I2svyb2GHV+p5mtv8AyqF4wx2ia4Qpyc8RwMVkdgAWO/tqqgszAKaC20rnnRF0dOWSe+mdxdHfFFgyz3GMKbnaBu2MNgHpVQgUkICES1CO61P9ufho/wCBSHnbwcM/McfupCbz4IdTQe9d6it9Ct2a+Ykqu7YimSQgnaDsXnBJA3HAyRzVW6csL3UbMJcyiBDNJJc9klpGaV3ka3WfjaV3BGKD07MBySdlQ1G/uX+0dbWxtmEH5o4zkMzodq3tw4zIOeRI4YgBSMOoK9KtOklMK/ek0shA4WOR7aCPHhY4omA2j2Ll2/moNW80waV09eWWmIsayW8pt9owAWQ7kPzYMdwz5U4AOwmrFotwt3o8DwHKvEjKfmGUEH/A1W9Y0qfR7bdpryzQqQxicmaaArz3bd2Pckx+9C7HcpZVI/K3n7N9WS4spLaPH4J3R4OQYZcvFtPuqeqMH3VEbADiguVKUoFKUoFKUoPMkYljKyDIIwR8weCKrfQ/T1voVvcHSo+33J5NwDMV/DldUwpJVcLxwBnAzmrNUV06myzkySc3Mx5+sz4H+FBK0pSgUpXO49XuIvtNZe6xt3uuxsLZVStiswCg+PXknGOTzQdEpSlBQeoegnm1uS70mQGR/wA0b/hE8AYjuYx3IxxnHOSfIrDpUSXFx2NUS97qjcYWu5lZx4ZlDTFJYh77ZZMZAIBOKv11dJZ25e7dUQeWYhVH6k8VAapE3U8IS3iMaA7kuJQUkjYeJLePhww5G5tnnw6kgg1G/trKwgW3KQrHNGBGR2Sq7wuFjIBxzgYHPtmoq3vptL1FkhBgs7mUvFNMhBikkwXi7RIKCRizK0m3DllKnKA/bW1W4iK62BNdQ3UccjyAOHVmUpJGpG2NHUqSqADcrA5K5qS126trDMMkzFnQ5tu217vVvTloQGkEfkcFVoJix0mOzl38vKRgyyHdIR7jPhVzzsUBfkBW/XMl6mbpsYt3YwKf2d2k0AUH+rmnjVlHyjPd9gGUYq9dO6yuvaWs0KOgJI2vtyCpweVYgj5HNBJ1A9cafLqfTbppy7pd8ToMgcxzJJ5YgeFqepQQHRFpJaaDi/UrI08zsD59dxIyH9NpXH0xU/SlApSlApSlApSlBG9Qru0s/wC8j/6qcVIqNowtRnUidzSSASPxI+R/vUzUpQKUqN6jFw2hT/cZUT9s9vcMjPyHPDEcAngEgkEDBCSpVK+z3qY31lHBqzEzbMxu3BnVQM5/2yZG9fOCrYG4hbrQKVE9T9R2/S2lmfWX2JnaMAsWYgkKoHucH/CvnTOvJ1BpolhG0+WTO4x7vUiucYD7CrFfbd5IwSEvVf61wthbtnDLfW23/iuEjYf3o7D9CalNQ1OLTVX4xwCxwqgFnkIGSI0UFnOOcKDVL1rUZte1+OGMPBHbuHO0q88kzKwjg2kNEuEJlYkttBjJ2nFBO6nq0fTFyRKGZZiWiijG6RpfLxog5IfJfceFO8swBWq9qlnc61fQQ6sBF8WWEiBt0scEah3iUqdiAvsRyC5ffklQFRd3TF02KWSO5urY3cuFYidXmUg7kRGdi5KMAwJ53AHAAVV2Zrkjqiwa9wHXvWz4GAWlRJkkGTwri2OBzgttzlTQWLTtMi0xCLJApY5ZiSzyEDAMjsSznHGWJ4rcpSgww2qQzu8KKrSEF2AAZyoCgsfJwAAM+wrNSlAqtaV0bDpfVM15bMw7i4WMcJGWO6YjB5DkK20jhgT7jFlpQKUpQKUpQKUpQKiunQRay9w/+pmx+nebFStRXTr7rebPtcyj/wCxqD71LrI0DSWnlAYLj07gjNnwqZ4Zz4C8ZqudNfanp+vQOxZ7fYQG74CLz4PcBKD5YJB+lXWWMSxlZQCpGCCMgg+QR7iqgfs7trKV5OnS1rIzbvR6o84xjtk+kH/Zsh+TCgkrnrOxhgzBcxTMfyRwOJ5ZT42xxoSWOePkPcgA1Wruxns9KElyublc3zInqO5ZxJJAp/eIhPZBHnA+dSWn6hLp1/2dTZYZSCU7mHgnVBluxN6XVh5ZJSzAZI3Abq1m6nlvNajOnwcdlh38NLbnc0ZEkRRe5Kg552op/ixzQXIahF93icyIISgfuFgE2kbg+48bcc5qOGqS6lxoseF/r5gVT35jj4eXx5OxSCCrmqnpttF09OJbllu7EElJUO9NPcEl1EIJVIRk4dctGPSx2jI6DbXCXdur2rK6MMqykMrA+CCOCPrQaFpoaRXIlvGaeYeJJMHZ5/ZIAEj4OMqASMbi3mpSlKCmdTzLpfVcUkn5ZYPX+trPG6H+5Z5f8qlujLI22hJJdD8ecCadj5LyDcVz/CgIRR7Kqiqn9snSM/UMEM2jFhJBHLu2khnDKCEGOTkqRgec1fNFt3tNHgS7bc6RKrN/EyqAx445IoN0jI5rBa2kdmhFoiICxYhFCgk+WOPJPzrPSgUpSgUpSgUpSgUpSgUpSgjOpM/dDdvzvTH/ADFqTqL6mbZozkezJ/1FqUoFKUoOf6lpUdvrtzHcqeydtyChKvGHZllkiYYZXikzLkHlbiUYOQKsC2uoW8eIbq3kTHpklgPcA+b9uVUc/UBK1NW1GKx64ie8kVFjspAxY4/bTRdpQPJJ7EmAPlUbaCfWJY4LM9iwILRGSP8AFnTjESoThI0zlRIvqUoChVW3BA9VWqanIkeoz943KMEkZcntrgyPawpyF8CMLueVypJaNDvt3TWjS6fokdtpQNtCg/aOA9zKTktJsOUjJOGBff5IKLgV76QsFi1vUpCWdxOsQZ2LvtSGN8ZP5QXldtq4AyMCrVQRX3OLS0lOkkLcOpHekBmfPJXeScsoJJCZAHgADiqv010Y8ttnqDcEJJ7G7JkLHc73TqcOXPqMY9JP5t3pCX2lBqtp0L2PZeKMxYx2yg2Y+W3GMfTFc865sT0zZb0dhbDGxzl2tHRhJED7vEHUFAclSWj/ACy+jptaesaXDrWmvBqaCSNxhlP+RB8gg8gjkEUEb0T1RH1f0+lzZjbklXQkExsvlTj6EMPowqequ9FdJx9Jae0dq7Nk8k+4UtsYj+PYVVj77BgAcCxUClKUClKUClKUClKUClKUCo3QxthlH/uJP83Lf96kqq2masyXV1BYJ3Z1ndmDHtpEHO5DI5BOCPGxWPIyAOaC0E7Rlqhhrhvzjp+PvD3mY7LcePyvgmU4PHbBGQQWU19Gh/GMG11++f6vG23X9IsneeAcyFsEZG3xUwBgcUFc1HpMazaEa3M0kvlGA2R27jlZIYskblIyC5duWXdtJFa+j64LloZtSKoyW04n5wsb28saT+fChgSCfbFWyuW6uBN1hNZS42TXa8fNHS3nnjP8r/DPke4c0Fkk+J1096xtIolI9Es0rxXDL5BxEu5FPnaXz81HiqT1XoWraLb93puMpJ3g7fCymQPw2TJb9tEPtyVck+WOK7JSggujdTm1XRFfVV2yg4Ydp4CDgHmOTkHnyCQfb5CdpWlq2rwaNbh9WljiQttDSMFBOCcAn3wCf7qDdpVT+z7rSLqrSIu7JD8UYy0sUZ/JhtudpJIHK+58ioODqi9k1+VbdzIEvjCYfhH2LErgPIboHYCqEtz7jGOaDpFKos/XjS28BiheHvmF4Wcq4lie6hhkJCk7H2TA4Psw5yCBib7UIlMw7DMyJuCxyxyMR30t9r7Wwj5lVtuTxnJBGKC/0qj3HWc2nR3D3MBk23KwiNWQOjyQwusKYJ7zFpW5GMYPsM18v+vzBqUkEMC7wHVczIxEkcLTYkVc7EOwqCTk4/KBzQXmlULSOsbibtpJD3LiVISsQYRxIXtzNIe5hiF48HdyQB869D7RO4u+3tSYkSJpmMgDRd6Z4NoTB3srxt7gEAnPgEL3SlKBSlKBSlKCN6j40d93sVP+DqQKkqiuqJFh0KVpiAq4ZifACMGJP0wK8fHT6j/RcfbT+tnUgn+xDwx9xlymOCAwoJG8vI7GDfeOqLkDLHAyTgAfMk8Ae5qsdSdX/deniWUGCJmCq8qEyyluQsUGQVJG71SlNpHKkVPWekJbziSUtLKBjuyEM4z5CgALGDgZCBQcc1WvtD6EHWbQh5Nu3gk+oRg8sY4+MyNwNxPAUYHnIQehKBdlr5Zby7b1SrGEeUhsFIZJTsiit1XHoJTunLBdpAa0atrQ2AavBNa7WDR3Emx4kf8AdLtHI2xTkqd+0EMVz6qmtC0mPQ9Ljhs87UHLHG5z+87kAZdjyT7k1uyIJYyJACCMEEZBB8gj3FBWOmbsL1FexuNrSlbjafZgi28yA/vbTCjZ9xKh8MKtNcr6g0+fo/qK0fRo2liaYJEgPKh/TJakngJtG5GJAHbUMQsSA9UoFK+Nnadnn2z4qqxdXtLKlukB+PJw8BJCxqCN9wZcYMGCNrAZYkLgHO0LXSofq/VX0Ppi5uLUKzxRFgGztJHzwQcVWdJ69JuJBdtDcoFQJJZq2GlkfYtth2KmQ/mHqGACTgc0F+pVM/08VtS2pDJsWCQyR7c3CSxzQxCIgNs8Ths5xgq24LzWSPr+C4WMWsUxd2lUgKjiE2+zuNKyybdgEinKsc+BzxQW+lVGw63D/CJdQTlp4BKsiIvbcCJZJHCCVpFUbguGHkgAn31l+0JbqWNLC2mLmeKORGaLMazhirkpIwz6D6SQRjnHGQu9KpWldfJPYRPPHK4KxmWaOMRxRGdtseVaQv8AIkLv2ggnGaktF6vj1bUliWCePeJDG8gQLL8O4jl27XLDBYY3AZFBY6UpQKUpQKUpQK07/TIdR2/GRqxX8reHQnjKOPUh+qkVuUoIgafcWX9HT719o7j14AHCrMPWPmWfuGn338LgazE8P84/Fh8ZJ7ij0r/NIqVL0oMdvOtzCHtmVlYZDKQykfMEcEVH3HT9vcazHcyR/jRnKuCR5Qx8jOD6WI5FJ9BhknMluGhkJyXhPbLHGN0gHpkOP6wN7Vj/APGWJ52XKD/4Z8Af8qRif90P+4TFKjLXXIZ5wkxaKQnAjlUxsxxkhM+mTHzQsPrUnQK+EZ819pQR3T+lDRNHjgjYsEz6iME5Yt7frisunaZHpqyi1BHclaV8ktlpDljyeB9PArcpQVu26Is7cjCOwXaEDSOwhVJFmVIwT6U3opx8lA8ACsMH2fWMCABZiFXYoaeVwiB1kCKC+FUNGpwPkKtVKCu3/RdrfX/ekEyydwybo55IiGdFiZhscYJRAvHtn514j6Fs47oPtlJDlwGnlZAzqVkfYX2lnDHcSDnJ+Zqy0oK4vRNmkAWNZFIKlXWaRZV7aGNdsgfePQSuM8itiDpOzt7Zo4YQEZI0I3NytuxeIH1exYkny2ec1N0oFKUoFKUoFKUoPjqHQhwCDwQeQfoaiRoK2v8AQ7vb/wAqHMXHgdlsoo+ewKT86l6UESt3c2YAv4hKPeSDg/Vmhc5UfRXkP0rasdTiv2ItXBYDLIcrImfG+NsOv94Fblat9p0V+F+MjVipypI9SHxuRvKn6gig2qVEjT57L+j5y6j/AFc/r4A8LKPxAc+WfufpXz77+FB++Yngx5f9pD4yW7i/kQeMyBKCXpXiGVZ4g0DBlIyCDkEfMEeRXug+Nyp28Gq1D0fHDGrxyP8AFh95ujgyOxxuVx4MJAC9rwAFxggEWalBo63pia1pE1vdFgkqFGK4DAMMEjIIz/dXjXNIXWbMJKzoVkWRHTG+N4zuVhuBU/LBBBBIqRpQU25+zq3uoj8RLO0hLM0p7ZZ3eWKYuymPYcG3RAu3bsGMe9Z9L6Dg064LrJM5bu53FACblYkkOFjAH7BSAMAZPGMAWulBTbf7O4bdHVbq6KPbrbuhaIhoo4+0see1uUYJJ2kZYk16tPs/itpg63FxuUxEY7KAG3LdrCrCF4EjqRjBDE4zgi4UoKpB0Fb26qsEk4jAQPEGXZN2W3xl/RuGDgegrkKAc1I2HTMNjcW7wlyYFlVMkHPxDq7luMkgoAPoTnNTVKBSlKBSlKBSlKBSlKBSlKBSlKDFdWyXluyXaK6MMMrAMrD5EHgioxtFa2ydGmeL+Rvxoc4wPQx3Kox+WN0HmpilBEfeU9mf/M4CV/rIMyrx4LR4EoJ+Sq+PnWv0x1hadTtIumP+JGxV43G2QbW27tvup8gj5gHByKn6q8n2e6c1/wB6O37cwYsJIpJInDN5OUcfM0HnrvqKXpiKKWBA8b749uCW7rIWtuR4VmUoePLr8qsdisi2UYvSGkCDeVGFLY9RUewznitfVNJTVHh+KL4ikEgUHCuycpvGOQrYYDjkCt+gUpSgUpSgUpSgUpSgUpSgUpSgUpSgUpSgUpSgjZ9EieUvbboZCcl4jsJJGNzr+SQ/21avG67sz6glwn8v4UwHsME9t2PzzGPpUrSghb3qm10+1d9Scw7BllkVlfA8lFxmQDPlNwqUtLpL22WSzdXRhlWUhlYH3BHBrBrOlx61pkkGoLujkXaw8cfQ+x+tQnS3Q8PSlwTo01wsZ/NCzh4mJ/ewy7lb6qRnAzmg+dZ9Tv0xJGxQPHJHIqDnc1wAGgiz4AcBx48gVZbfd8OvxON+0btv5c45255xmtDV9GXVrm3a5dtkMok7YC7XdeY2YlSw2HkbSM55zUnQKUpQKUpQKUpQKUpQKUpQKUpQKUpQKUpQKUpQKUpQKUpQKUpQKUpQKUpQKUpQKUpQKUpQKUpQKUpQKUpQKUpQKUpQKUpQKUpQKUpQKUpQKUpQKUpQKUpQKUpQf//Z"/>
          <p:cNvSpPr>
            <a:spLocks noChangeAspect="1" noChangeArrowheads="1"/>
          </p:cNvSpPr>
          <p:nvPr/>
        </p:nvSpPr>
        <p:spPr bwMode="auto">
          <a:xfrm>
            <a:off x="108374" y="-205458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" name="AutoShape 4" descr="data:image/jpeg;base64,/9j/4AAQSkZJRgABAQAAAQABAAD/2wCEAAkGBxMHBhIUBxQWFhUXFSIbGRgYGSEWGBUgGBsgGRgXGBofHy0gHRslIRgfITEhJiksOi4uHB80ODMuNygtMisBCgoKBQUFDgUFDisZExkrKysrKysrKysrKysrKysrKysrKysrKysrKysrKysrKysrKysrKysrKysrKysrKysrK//AABEIAIcBdQMBIgACEQEDEQH/xAAbAAEAAgMBAQAAAAAAAAAAAAAABQYDBAcCAf/EAEIQAAIBAwMDAgMFBAYIBwAAAAECAwAEEQUSIQYTMSJBFFFhBxUjMnEzQlJiNVNygZGhFkNjc4KTs8EkJURkg6Ox/8QAFAEBAAAAAAAAAAAAAAAAAAAAAP/EABQRAQAAAAAAAAAAAAAAAAAAAAD/2gAMAwEAAhEDEQA/AO40pSgUpSgUpSgUpSgUpSgUpSgUpSgUpUdr+sJoWltPdhmUMi4QAsTI6xrgEgeXGefGaCRpWtp96mo2iyWhyjZwcY/KSp4P1BrZoFKUoFKUoFKUoFKUoFKUoFKUoFKUoFKUoFKUoFKUoFKide6jt9AMf3m+3uNge+BwGkb5Rrkbm8DIzUtQKUpQKUrHPOtvEWuGCqPJYgAfqTQZKVoaXrVvq7P91TRzbMBjGwdQT4G4enPHjNfLLXLW/vGisbiGSRc7kSRXddpwcqDkYJwaCQpSlApSvJkAYgkZAz58D5/pQeqV8ByOK+0ClKUClKUClKUClKUClK5T1zpWr2PUKXHTjStE0oLrFK5ABYZDW7kqOPLJkH1EqM0HVqqv2ht3dKiiHJkmDY+luDckkfw/ggfqwHvWjpHUd1dBt0lu204YNDJC8eRkd1N7sn6usefYVIpYbrSa71KZbiTsOqGNdsMSEZdYl3MSWKjcxYk7RjA4oM3Q57elSxMctFdTKfoHlaaMfT8OVDj61YaqN7qUfTPUCyXJ/Du0RSFG5lmTCRvtHJWRWWMv4UpED+apYJdai34x+Gj/AIVIedvHDNykfuCF3kggh1NBt3uqR2cyo5LSMMrGg3SMPGdo8LnjecAe5FUvpWHVtd1mWbqGV7e1SZhFbqqo8gRyAZHXLbOMcN6vI9OC130/TotOiIs1xk5Yklnc4xud2JZ2wANzEnitqgqf2jysmjItstzveQKr2/e/ByCDLIIPWyKOQn7zbR8yJ3QVEejQiNpXAjA3ThhM+BjdIHAbcfJyBW/SgUpSgUpWNplXO5gMEA8+CfAP1OR/jQZKUpQKUpQKUpQKUpQKUpQKUpQVzrvR/vXRS0K7pYT3EAAJfA9cQzwd65Azxu2Eg7aiumtbOk6Ygut0lpgbJ1BcwhlDIko5btFWDJLzhSFfDKWa8VT9BhOl2LvCMiC4mjYLyTD3ndAAPJiD8DngOAMtQS03VtjGgK3ULlvyrE4mkk/sRplnP9kGub9Z6rqOqdSWgsEPaaTC2hIyzIR+JdbM/hAspZcsBhQcMSFvGqdQxPcPFpZLleZTAAz+C2xWyFjyBzK7Ko8A7vy6HSOhS31s1zfyGJLgBkhiHbeOHb+DA8udwCht5Eew73kyWBxQWNtWFqBEpa4uFADrGBnOPzPyEiB8jcR9M1C9WdJTdZaSIdXmESGRWMcI3ABT6gZGGWfzhgFAzyrY5tVpapZwBLRFRR4VRgc8ngfM81moNLRtKh0TTkg0tBHGgwFH+ZJ8knySeTUD0zo91aa7cXGtJbl5cjuRyMzJGpzFCiGJQq8lmO4lmOfkBa6UClKUCqZ170xN1DdwNYiMdpSWLMR8SNyn4Nwv+pfblic4IXAPNXInaMtVQ+zDqj/SvRJpWJJW6lUZ8hC3ciH6BHC/8NBbo/2YyMcePl9K9UpQKUpQKUpQKV4jlWQkRsCVODg5wfkfka90HNPtZ6zuelNQt/uxWKtbzFjt3KG9Ajcjx6GxnPGJPrXRrS4F3apJDyrqGH6MMj/9ql6vbjqbULsoQYhF8Gjj955d3xO0+4X8Ncj95XH7tWbpq9+8unraXGC8Skg8FW2jcpHsQcg/pQSdK1dQ1GLTYQ164UE4UclnPnaijLO3HCqCT8q0DJc6nnsD4aP+NgHnYcjKIcpH7EF9x8gopoMXVFtbyKjXbmKcZ7MkXNwD5KxqoLSLxlo8MpA5GKgI+/rlvcxaoq2s8ceZGj4mnRg3blU5KpGxQgoxk5DDjAJuGn6VFp7s0C5dvzSMS8j4JIDOxLFQScLnAzwAKhOso/h57edOOXt5PqlwhCj9e6sWPkC3zoM9poPwmmlIFjmSRAJBPkvLxj8SbBLgDj1KePeo2K+uOnRtCSTwD912Uzwj5LNntyIPAErRtgeXPFZbS2/0nu5F1DJtrcLF2skLPIY1eRpf40UOECHjcHJBwuJIdHaepBjsrZSPDLCiMP0ZQCP7jQY+m+s7LqSV00yUd1CQ0TeiQbTgnaeSPqMirBVK0n7NrbR9ca4sJJSWl7hjl2TJkndlSyb1YE8Nuz8yautApSlApSlB8Zgoy3Aql6v0tNe9aJeRLFsjaMdss3/iNu7M0gHp7kW/8PIb8rcjK7db7b9YbSOgZfhyQ8rrGCP3cncxPyBVCuf5hVx0TUBq2jQTxeJYlcfTeobH+dBu0pSgUpSgUpSg8Tbu03ZxuwcZ8Z9s49q5v9n/ANoza51PcWeoxOjB2KbipKMMl4GIwGI2sVI52qc/lyel1z3qnp9LXXg1srKLok/hna4uIlMgaMnhZGjRmB4G+FAeHfIdCpVY0/XprO1X76ieVSoKXNtG0qTA+GaFAZYnI5I2svyb2GHV+p5mtv8AyqF4wx2ia4Qpyc8RwMVkdgAWO/tqqgszAKaC20rnnRF0dOWSe+mdxdHfFFgyz3GMKbnaBu2MNgHpVQgUkICES1CO61P9ufho/wCBSHnbwcM/McfupCbz4IdTQe9d6it9Ct2a+Ykqu7YimSQgnaDsXnBJA3HAyRzVW6csL3UbMJcyiBDNJJc9klpGaV3ka3WfjaV3BGKD07MBySdlQ1G/uX+0dbWxtmEH5o4zkMzodq3tw4zIOeRI4YgBSMOoK9KtOklMK/ek0shA4WOR7aCPHhY4omA2j2Ll2/moNW80waV09eWWmIsayW8pt9owAWQ7kPzYMdwz5U4AOwmrFotwt3o8DwHKvEjKfmGUEH/A1W9Y0qfR7bdpryzQqQxicmaaArz3bd2Pckx+9C7HcpZVI/K3n7N9WS4spLaPH4J3R4OQYZcvFtPuqeqMH3VEbADiguVKUoFKUoFKUoPMkYljKyDIIwR8weCKrfQ/T1voVvcHSo+33J5NwDMV/DldUwpJVcLxwBnAzmrNUV06myzkySc3Mx5+sz4H+FBK0pSgUpXO49XuIvtNZe6xt3uuxsLZVStiswCg+PXknGOTzQdEpSlBQeoegnm1uS70mQGR/wA0b/hE8AYjuYx3IxxnHOSfIrDpUSXFx2NUS97qjcYWu5lZx4ZlDTFJYh77ZZMZAIBOKv11dJZ25e7dUQeWYhVH6k8VAapE3U8IS3iMaA7kuJQUkjYeJLePhww5G5tnnw6kgg1G/trKwgW3KQrHNGBGR2Sq7wuFjIBxzgYHPtmoq3vptL1FkhBgs7mUvFNMhBikkwXi7RIKCRizK0m3DllKnKA/bW1W4iK62BNdQ3UccjyAOHVmUpJGpG2NHUqSqADcrA5K5qS126trDMMkzFnQ5tu217vVvTloQGkEfkcFVoJix0mOzl38vKRgyyHdIR7jPhVzzsUBfkBW/XMl6mbpsYt3YwKf2d2k0AUH+rmnjVlHyjPd9gGUYq9dO6yuvaWs0KOgJI2vtyCpweVYgj5HNBJ1A9cafLqfTbppy7pd8ToMgcxzJJ5YgeFqepQQHRFpJaaDi/UrI08zsD59dxIyH9NpXH0xU/SlApSlApSlApSlBG9Qru0s/wC8j/6qcVIqNowtRnUidzSSASPxI+R/vUzUpQKUqN6jFw2hT/cZUT9s9vcMjPyHPDEcAngEgkEDBCSpVK+z3qY31lHBqzEzbMxu3BnVQM5/2yZG9fOCrYG4hbrQKVE9T9R2/S2lmfWX2JnaMAsWYgkKoHucH/CvnTOvJ1BpolhG0+WTO4x7vUiucYD7CrFfbd5IwSEvVf61wthbtnDLfW23/iuEjYf3o7D9CalNQ1OLTVX4xwCxwqgFnkIGSI0UFnOOcKDVL1rUZte1+OGMPBHbuHO0q88kzKwjg2kNEuEJlYkttBjJ2nFBO6nq0fTFyRKGZZiWiijG6RpfLxog5IfJfceFO8swBWq9qlnc61fQQ6sBF8WWEiBt0scEah3iUqdiAvsRyC5ffklQFRd3TF02KWSO5urY3cuFYidXmUg7kRGdi5KMAwJ53AHAAVV2Zrkjqiwa9wHXvWz4GAWlRJkkGTwri2OBzgttzlTQWLTtMi0xCLJApY5ZiSzyEDAMjsSznHGWJ4rcpSgww2qQzu8KKrSEF2AAZyoCgsfJwAAM+wrNSlAqtaV0bDpfVM15bMw7i4WMcJGWO6YjB5DkK20jhgT7jFlpQKUpQKUpQKUpQKiunQRay9w/+pmx+nebFStRXTr7rebPtcyj/wCxqD71LrI0DSWnlAYLj07gjNnwqZ4Zz4C8ZqudNfanp+vQOxZ7fYQG74CLz4PcBKD5YJB+lXWWMSxlZQCpGCCMgg+QR7iqgfs7trKV5OnS1rIzbvR6o84xjtk+kH/Zsh+TCgkrnrOxhgzBcxTMfyRwOJ5ZT42xxoSWOePkPcgA1Wruxns9KElyublc3zInqO5ZxJJAp/eIhPZBHnA+dSWn6hLp1/2dTZYZSCU7mHgnVBluxN6XVh5ZJSzAZI3Abq1m6nlvNajOnwcdlh38NLbnc0ZEkRRe5Kg552op/ixzQXIahF93icyIISgfuFgE2kbg+48bcc5qOGqS6lxoseF/r5gVT35jj4eXx5OxSCCrmqnpttF09OJbllu7EElJUO9NPcEl1EIJVIRk4dctGPSx2jI6DbXCXdur2rK6MMqykMrA+CCOCPrQaFpoaRXIlvGaeYeJJMHZ5/ZIAEj4OMqASMbi3mpSlKCmdTzLpfVcUkn5ZYPX+trPG6H+5Z5f8qlujLI22hJJdD8ecCadj5LyDcVz/CgIRR7Kqiqn9snSM/UMEM2jFhJBHLu2khnDKCEGOTkqRgec1fNFt3tNHgS7bc6RKrN/EyqAx445IoN0jI5rBa2kdmhFoiICxYhFCgk+WOPJPzrPSgUpSgUpSgUpSgUpSgUpSgjOpM/dDdvzvTH/ADFqTqL6mbZozkezJ/1FqUoFKUoOf6lpUdvrtzHcqeydtyChKvGHZllkiYYZXikzLkHlbiUYOQKsC2uoW8eIbq3kTHpklgPcA+b9uVUc/UBK1NW1GKx64ie8kVFjspAxY4/bTRdpQPJJ7EmAPlUbaCfWJY4LM9iwILRGSP8AFnTjESoThI0zlRIvqUoChVW3BA9VWqanIkeoz943KMEkZcntrgyPawpyF8CMLueVypJaNDvt3TWjS6fokdtpQNtCg/aOA9zKTktJsOUjJOGBff5IKLgV76QsFi1vUpCWdxOsQZ2LvtSGN8ZP5QXldtq4AyMCrVQRX3OLS0lOkkLcOpHekBmfPJXeScsoJJCZAHgADiqv010Y8ttnqDcEJJ7G7JkLHc73TqcOXPqMY9JP5t3pCX2lBqtp0L2PZeKMxYx2yg2Y+W3GMfTFc865sT0zZb0dhbDGxzl2tHRhJED7vEHUFAclSWj/ACy+jptaesaXDrWmvBqaCSNxhlP+RB8gg8gjkEUEb0T1RH1f0+lzZjbklXQkExsvlTj6EMPowqequ9FdJx9Jae0dq7Nk8k+4UtsYj+PYVVj77BgAcCxUClKUClKUClKUClKUClKUCo3QxthlH/uJP83Lf96kqq2masyXV1BYJ3Z1ndmDHtpEHO5DI5BOCPGxWPIyAOaC0E7Rlqhhrhvzjp+PvD3mY7LcePyvgmU4PHbBGQQWU19Gh/GMG11++f6vG23X9IsneeAcyFsEZG3xUwBgcUFc1HpMazaEa3M0kvlGA2R27jlZIYskblIyC5duWXdtJFa+j64LloZtSKoyW04n5wsb28saT+fChgSCfbFWyuW6uBN1hNZS42TXa8fNHS3nnjP8r/DPke4c0Fkk+J1096xtIolI9Es0rxXDL5BxEu5FPnaXz81HiqT1XoWraLb93puMpJ3g7fCymQPw2TJb9tEPtyVck+WOK7JSggujdTm1XRFfVV2yg4Ydp4CDgHmOTkHnyCQfb5CdpWlq2rwaNbh9WljiQttDSMFBOCcAn3wCf7qDdpVT+z7rSLqrSIu7JD8UYy0sUZ/JhtudpJIHK+58ioODqi9k1+VbdzIEvjCYfhH2LErgPIboHYCqEtz7jGOaDpFKos/XjS28BiheHvmF4Wcq4lie6hhkJCk7H2TA4Psw5yCBib7UIlMw7DMyJuCxyxyMR30t9r7Wwj5lVtuTxnJBGKC/0qj3HWc2nR3D3MBk23KwiNWQOjyQwusKYJ7zFpW5GMYPsM18v+vzBqUkEMC7wHVczIxEkcLTYkVc7EOwqCTk4/KBzQXmlULSOsbibtpJD3LiVISsQYRxIXtzNIe5hiF48HdyQB869D7RO4u+3tSYkSJpmMgDRd6Z4NoTB3srxt7gEAnPgEL3SlKBSlKBSlKCN6j40d93sVP+DqQKkqiuqJFh0KVpiAq4ZifACMGJP0wK8fHT6j/RcfbT+tnUgn+xDwx9xlymOCAwoJG8vI7GDfeOqLkDLHAyTgAfMk8Ae5qsdSdX/deniWUGCJmCq8qEyyluQsUGQVJG71SlNpHKkVPWekJbziSUtLKBjuyEM4z5CgALGDgZCBQcc1WvtD6EHWbQh5Nu3gk+oRg8sY4+MyNwNxPAUYHnIQehKBdlr5Zby7b1SrGEeUhsFIZJTsiit1XHoJTunLBdpAa0atrQ2AavBNa7WDR3Emx4kf8AdLtHI2xTkqd+0EMVz6qmtC0mPQ9Ljhs87UHLHG5z+87kAZdjyT7k1uyIJYyJACCMEEZBB8gj3FBWOmbsL1FexuNrSlbjafZgi28yA/vbTCjZ9xKh8MKtNcr6g0+fo/qK0fRo2liaYJEgPKh/TJakngJtG5GJAHbUMQsSA9UoFK+Nnadnn2z4qqxdXtLKlukB+PJw8BJCxqCN9wZcYMGCNrAZYkLgHO0LXSofq/VX0Ppi5uLUKzxRFgGztJHzwQcVWdJ69JuJBdtDcoFQJJZq2GlkfYtth2KmQ/mHqGACTgc0F+pVM/08VtS2pDJsWCQyR7c3CSxzQxCIgNs8Ths5xgq24LzWSPr+C4WMWsUxd2lUgKjiE2+zuNKyybdgEinKsc+BzxQW+lVGw63D/CJdQTlp4BKsiIvbcCJZJHCCVpFUbguGHkgAn31l+0JbqWNLC2mLmeKORGaLMazhirkpIwz6D6SQRjnHGQu9KpWldfJPYRPPHK4KxmWaOMRxRGdtseVaQv8AIkLv2ggnGaktF6vj1bUliWCePeJDG8gQLL8O4jl27XLDBYY3AZFBY6UpQKUpQKUpQK07/TIdR2/GRqxX8reHQnjKOPUh+qkVuUoIgafcWX9HT719o7j14AHCrMPWPmWfuGn338LgazE8P84/Fh8ZJ7ij0r/NIqVL0oMdvOtzCHtmVlYZDKQykfMEcEVH3HT9vcazHcyR/jRnKuCR5Qx8jOD6WI5FJ9BhknMluGhkJyXhPbLHGN0gHpkOP6wN7Vj/APGWJ52XKD/4Z8Af8qRif90P+4TFKjLXXIZ5wkxaKQnAjlUxsxxkhM+mTHzQsPrUnQK+EZ819pQR3T+lDRNHjgjYsEz6iME5Yt7frisunaZHpqyi1BHclaV8ktlpDljyeB9PArcpQVu26Is7cjCOwXaEDSOwhVJFmVIwT6U3opx8lA8ACsMH2fWMCABZiFXYoaeVwiB1kCKC+FUNGpwPkKtVKCu3/RdrfX/ekEyydwybo55IiGdFiZhscYJRAvHtn514j6Fs47oPtlJDlwGnlZAzqVkfYX2lnDHcSDnJ+Zqy0oK4vRNmkAWNZFIKlXWaRZV7aGNdsgfePQSuM8itiDpOzt7Zo4YQEZI0I3NytuxeIH1exYkny2ec1N0oFKUoFKUoFKUoPjqHQhwCDwQeQfoaiRoK2v8AQ7vb/wAqHMXHgdlsoo+ewKT86l6UESt3c2YAv4hKPeSDg/Vmhc5UfRXkP0rasdTiv2ItXBYDLIcrImfG+NsOv94Fblat9p0V+F+MjVipypI9SHxuRvKn6gig2qVEjT57L+j5y6j/AFc/r4A8LKPxAc+WfufpXz77+FB++Yngx5f9pD4yW7i/kQeMyBKCXpXiGVZ4g0DBlIyCDkEfMEeRXug+Nyp28Gq1D0fHDGrxyP8AFh95ujgyOxxuVx4MJAC9rwAFxggEWalBo63pia1pE1vdFgkqFGK4DAMMEjIIz/dXjXNIXWbMJKzoVkWRHTG+N4zuVhuBU/LBBBBIqRpQU25+zq3uoj8RLO0hLM0p7ZZ3eWKYuymPYcG3RAu3bsGMe9Z9L6Dg064LrJM5bu53FACblYkkOFjAH7BSAMAZPGMAWulBTbf7O4bdHVbq6KPbrbuhaIhoo4+0see1uUYJJ2kZYk16tPs/itpg63FxuUxEY7KAG3LdrCrCF4EjqRjBDE4zgi4UoKpB0Fb26qsEk4jAQPEGXZN2W3xl/RuGDgegrkKAc1I2HTMNjcW7wlyYFlVMkHPxDq7luMkgoAPoTnNTVKBSlKBSlKBSlKBSlKBSlKBSlKDFdWyXluyXaK6MMMrAMrD5EHgioxtFa2ydGmeL+Rvxoc4wPQx3Kox+WN0HmpilBEfeU9mf/M4CV/rIMyrx4LR4EoJ+Sq+PnWv0x1hadTtIumP+JGxV43G2QbW27tvup8gj5gHByKn6q8n2e6c1/wB6O37cwYsJIpJInDN5OUcfM0HnrvqKXpiKKWBA8b749uCW7rIWtuR4VmUoePLr8qsdisi2UYvSGkCDeVGFLY9RUewznitfVNJTVHh+KL4ikEgUHCuycpvGOQrYYDjkCt+gUpSgUpSgUpSgUpSgUpSgUpSgUpSgUpSgUpSgjZ9EieUvbboZCcl4jsJJGNzr+SQ/21avG67sz6glwn8v4UwHsME9t2PzzGPpUrSghb3qm10+1d9Scw7BllkVlfA8lFxmQDPlNwqUtLpL22WSzdXRhlWUhlYH3BHBrBrOlx61pkkGoLujkXaw8cfQ+x+tQnS3Q8PSlwTo01wsZ/NCzh4mJ/ewy7lb6qRnAzmg+dZ9Tv0xJGxQPHJHIqDnc1wAGgiz4AcBx48gVZbfd8OvxON+0btv5c45255xmtDV9GXVrm3a5dtkMok7YC7XdeY2YlSw2HkbSM55zUnQKUpQKUpQKUpQKUpQKUpQKUpQKUpQKUpQKUpQKUpQKUpQKUpQKUpQKUpQKUpQKUpQKUpQKUpQKUpQKUpQKUpQKUpQKUpQKUpQKUpQKUpQKUpQKUpQKUpQKUpQf//Z"/>
          <p:cNvSpPr>
            <a:spLocks noChangeAspect="1" noChangeArrowheads="1"/>
          </p:cNvSpPr>
          <p:nvPr/>
        </p:nvSpPr>
        <p:spPr bwMode="auto">
          <a:xfrm>
            <a:off x="325120" y="11289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AutoShape 6" descr="data:image/jpeg;base64,/9j/4AAQSkZJRgABAQAAAQABAAD/2wCEAAkGBxMHBhIUBxQWFhUXFSIbGRgYGSEWGBUgGBsgGRgXGBofHy0gHRslIRgfITEhJiksOi4uHB80ODMuNygtMisBCgoKBQUFDgUFDisZExkrKysrKysrKysrKysrKysrKysrKysrKysrKysrKysrKysrKysrKysrKysrKysrKysrK//AABEIAIcBdQMBIgACEQEDEQH/xAAbAAEAAgMBAQAAAAAAAAAAAAAABQYDBAcCAf/EAEIQAAIBAwMDAgMFBAYIBwAAAAECAwAEEQUSIQYTMSJBFFFhBxUjMnEzQlJiNVNygZGhFkNjc4KTs8EkJURkg6Ox/8QAFAEBAAAAAAAAAAAAAAAAAAAAAP/EABQRAQAAAAAAAAAAAAAAAAAAAAD/2gAMAwEAAhEDEQA/AO40pSgUpSgUpSgUpSgUpSgUpSgUpSgUpUdr+sJoWltPdhmUMi4QAsTI6xrgEgeXGefGaCRpWtp96mo2iyWhyjZwcY/KSp4P1BrZoFKUoFKUoFKUoFKUoFKUoFKUoFKUoFKUoFKUoFKUoFKide6jt9AMf3m+3uNge+BwGkb5Rrkbm8DIzUtQKUpQKUrHPOtvEWuGCqPJYgAfqTQZKVoaXrVvq7P91TRzbMBjGwdQT4G4enPHjNfLLXLW/vGisbiGSRc7kSRXddpwcqDkYJwaCQpSlApSvJkAYgkZAz58D5/pQeqV8ByOK+0ClKUClKUClKUClKUClK5T1zpWr2PUKXHTjStE0oLrFK5ABYZDW7kqOPLJkH1EqM0HVqqv2ht3dKiiHJkmDY+luDckkfw/ggfqwHvWjpHUd1dBt0lu204YNDJC8eRkd1N7sn6usefYVIpYbrSa71KZbiTsOqGNdsMSEZdYl3MSWKjcxYk7RjA4oM3Q57elSxMctFdTKfoHlaaMfT8OVDj61YaqN7qUfTPUCyXJ/Du0RSFG5lmTCRvtHJWRWWMv4UpED+apYJdai34x+Gj/AIVIedvHDNykfuCF3kggh1NBt3uqR2cyo5LSMMrGg3SMPGdo8LnjecAe5FUvpWHVtd1mWbqGV7e1SZhFbqqo8gRyAZHXLbOMcN6vI9OC130/TotOiIs1xk5Yklnc4xud2JZ2wANzEnitqgqf2jysmjItstzveQKr2/e/ByCDLIIPWyKOQn7zbR8yJ3QVEejQiNpXAjA3ThhM+BjdIHAbcfJyBW/SgUpSgUpWNplXO5gMEA8+CfAP1OR/jQZKUpQKUpQKUpQKUpQKUpQKUpQVzrvR/vXRS0K7pYT3EAAJfA9cQzwd65Azxu2Eg7aiumtbOk6Ygut0lpgbJ1BcwhlDIko5btFWDJLzhSFfDKWa8VT9BhOl2LvCMiC4mjYLyTD3ndAAPJiD8DngOAMtQS03VtjGgK3ULlvyrE4mkk/sRplnP9kGub9Z6rqOqdSWgsEPaaTC2hIyzIR+JdbM/hAspZcsBhQcMSFvGqdQxPcPFpZLleZTAAz+C2xWyFjyBzK7Ko8A7vy6HSOhS31s1zfyGJLgBkhiHbeOHb+DA8udwCht5Eew73kyWBxQWNtWFqBEpa4uFADrGBnOPzPyEiB8jcR9M1C9WdJTdZaSIdXmESGRWMcI3ABT6gZGGWfzhgFAzyrY5tVpapZwBLRFRR4VRgc8ngfM81moNLRtKh0TTkg0tBHGgwFH+ZJ8knySeTUD0zo91aa7cXGtJbl5cjuRyMzJGpzFCiGJQq8lmO4lmOfkBa6UClKUCqZ170xN1DdwNYiMdpSWLMR8SNyn4Nwv+pfblic4IXAPNXInaMtVQ+zDqj/SvRJpWJJW6lUZ8hC3ciH6BHC/8NBbo/2YyMcePl9K9UpQKUpQKUpQKV4jlWQkRsCVODg5wfkfka90HNPtZ6zuelNQt/uxWKtbzFjt3KG9Ajcjx6GxnPGJPrXRrS4F3apJDyrqGH6MMj/9ql6vbjqbULsoQYhF8Gjj955d3xO0+4X8Ncj95XH7tWbpq9+8unraXGC8Skg8FW2jcpHsQcg/pQSdK1dQ1GLTYQ164UE4UclnPnaijLO3HCqCT8q0DJc6nnsD4aP+NgHnYcjKIcpH7EF9x8gopoMXVFtbyKjXbmKcZ7MkXNwD5KxqoLSLxlo8MpA5GKgI+/rlvcxaoq2s8ceZGj4mnRg3blU5KpGxQgoxk5DDjAJuGn6VFp7s0C5dvzSMS8j4JIDOxLFQScLnAzwAKhOso/h57edOOXt5PqlwhCj9e6sWPkC3zoM9poPwmmlIFjmSRAJBPkvLxj8SbBLgDj1KePeo2K+uOnRtCSTwD912Uzwj5LNntyIPAErRtgeXPFZbS2/0nu5F1DJtrcLF2skLPIY1eRpf40UOECHjcHJBwuJIdHaepBjsrZSPDLCiMP0ZQCP7jQY+m+s7LqSV00yUd1CQ0TeiQbTgnaeSPqMirBVK0n7NrbR9ca4sJJSWl7hjl2TJkndlSyb1YE8Nuz8yautApSlApSlB8Zgoy3Aql6v0tNe9aJeRLFsjaMdss3/iNu7M0gHp7kW/8PIb8rcjK7db7b9YbSOgZfhyQ8rrGCP3cncxPyBVCuf5hVx0TUBq2jQTxeJYlcfTeobH+dBu0pSgUpSgUpSg8Tbu03ZxuwcZ8Z9s49q5v9n/ANoza51PcWeoxOjB2KbipKMMl4GIwGI2sVI52qc/lyel1z3qnp9LXXg1srKLok/hna4uIlMgaMnhZGjRmB4G+FAeHfIdCpVY0/XprO1X76ieVSoKXNtG0qTA+GaFAZYnI5I2svyb2GHV+p5mtv8AyqF4wx2ia4Qpyc8RwMVkdgAWO/tqqgszAKaC20rnnRF0dOWSe+mdxdHfFFgyz3GMKbnaBu2MNgHpVQgUkICES1CO61P9ufho/wCBSHnbwcM/McfupCbz4IdTQe9d6it9Ct2a+Ykqu7YimSQgnaDsXnBJA3HAyRzVW6csL3UbMJcyiBDNJJc9klpGaV3ka3WfjaV3BGKD07MBySdlQ1G/uX+0dbWxtmEH5o4zkMzodq3tw4zIOeRI4YgBSMOoK9KtOklMK/ek0shA4WOR7aCPHhY4omA2j2Ll2/moNW80waV09eWWmIsayW8pt9owAWQ7kPzYMdwz5U4AOwmrFotwt3o8DwHKvEjKfmGUEH/A1W9Y0qfR7bdpryzQqQxicmaaArz3bd2Pckx+9C7HcpZVI/K3n7N9WS4spLaPH4J3R4OQYZcvFtPuqeqMH3VEbADiguVKUoFKUoFKUoPMkYljKyDIIwR8weCKrfQ/T1voVvcHSo+33J5NwDMV/DldUwpJVcLxwBnAzmrNUV06myzkySc3Mx5+sz4H+FBK0pSgUpXO49XuIvtNZe6xt3uuxsLZVStiswCg+PXknGOTzQdEpSlBQeoegnm1uS70mQGR/wA0b/hE8AYjuYx3IxxnHOSfIrDpUSXFx2NUS97qjcYWu5lZx4ZlDTFJYh77ZZMZAIBOKv11dJZ25e7dUQeWYhVH6k8VAapE3U8IS3iMaA7kuJQUkjYeJLePhww5G5tnnw6kgg1G/trKwgW3KQrHNGBGR2Sq7wuFjIBxzgYHPtmoq3vptL1FkhBgs7mUvFNMhBikkwXi7RIKCRizK0m3DllKnKA/bW1W4iK62BNdQ3UccjyAOHVmUpJGpG2NHUqSqADcrA5K5qS126trDMMkzFnQ5tu217vVvTloQGkEfkcFVoJix0mOzl38vKRgyyHdIR7jPhVzzsUBfkBW/XMl6mbpsYt3YwKf2d2k0AUH+rmnjVlHyjPd9gGUYq9dO6yuvaWs0KOgJI2vtyCpweVYgj5HNBJ1A9cafLqfTbppy7pd8ToMgcxzJJ5YgeFqepQQHRFpJaaDi/UrI08zsD59dxIyH9NpXH0xU/SlApSlApSlApSlBG9Qru0s/wC8j/6qcVIqNowtRnUidzSSASPxI+R/vUzUpQKUqN6jFw2hT/cZUT9s9vcMjPyHPDEcAngEgkEDBCSpVK+z3qY31lHBqzEzbMxu3BnVQM5/2yZG9fOCrYG4hbrQKVE9T9R2/S2lmfWX2JnaMAsWYgkKoHucH/CvnTOvJ1BpolhG0+WTO4x7vUiucYD7CrFfbd5IwSEvVf61wthbtnDLfW23/iuEjYf3o7D9CalNQ1OLTVX4xwCxwqgFnkIGSI0UFnOOcKDVL1rUZte1+OGMPBHbuHO0q88kzKwjg2kNEuEJlYkttBjJ2nFBO6nq0fTFyRKGZZiWiijG6RpfLxog5IfJfceFO8swBWq9qlnc61fQQ6sBF8WWEiBt0scEah3iUqdiAvsRyC5ffklQFRd3TF02KWSO5urY3cuFYidXmUg7kRGdi5KMAwJ53AHAAVV2Zrkjqiwa9wHXvWz4GAWlRJkkGTwri2OBzgttzlTQWLTtMi0xCLJApY5ZiSzyEDAMjsSznHGWJ4rcpSgww2qQzu8KKrSEF2AAZyoCgsfJwAAM+wrNSlAqtaV0bDpfVM15bMw7i4WMcJGWO6YjB5DkK20jhgT7jFlpQKUpQKUpQKUpQKiunQRay9w/+pmx+nebFStRXTr7rebPtcyj/wCxqD71LrI0DSWnlAYLj07gjNnwqZ4Zz4C8ZqudNfanp+vQOxZ7fYQG74CLz4PcBKD5YJB+lXWWMSxlZQCpGCCMgg+QR7iqgfs7trKV5OnS1rIzbvR6o84xjtk+kH/Zsh+TCgkrnrOxhgzBcxTMfyRwOJ5ZT42xxoSWOePkPcgA1Wruxns9KElyublc3zInqO5ZxJJAp/eIhPZBHnA+dSWn6hLp1/2dTZYZSCU7mHgnVBluxN6XVh5ZJSzAZI3Abq1m6nlvNajOnwcdlh38NLbnc0ZEkRRe5Kg552op/ixzQXIahF93icyIISgfuFgE2kbg+48bcc5qOGqS6lxoseF/r5gVT35jj4eXx5OxSCCrmqnpttF09OJbllu7EElJUO9NPcEl1EIJVIRk4dctGPSx2jI6DbXCXdur2rK6MMqykMrA+CCOCPrQaFpoaRXIlvGaeYeJJMHZ5/ZIAEj4OMqASMbi3mpSlKCmdTzLpfVcUkn5ZYPX+trPG6H+5Z5f8qlujLI22hJJdD8ecCadj5LyDcVz/CgIRR7Kqiqn9snSM/UMEM2jFhJBHLu2khnDKCEGOTkqRgec1fNFt3tNHgS7bc6RKrN/EyqAx445IoN0jI5rBa2kdmhFoiICxYhFCgk+WOPJPzrPSgUpSgUpSgUpSgUpSgUpSgjOpM/dDdvzvTH/ADFqTqL6mbZozkezJ/1FqUoFKUoOf6lpUdvrtzHcqeydtyChKvGHZllkiYYZXikzLkHlbiUYOQKsC2uoW8eIbq3kTHpklgPcA+b9uVUc/UBK1NW1GKx64ie8kVFjspAxY4/bTRdpQPJJ7EmAPlUbaCfWJY4LM9iwILRGSP8AFnTjESoThI0zlRIvqUoChVW3BA9VWqanIkeoz943KMEkZcntrgyPawpyF8CMLueVypJaNDvt3TWjS6fokdtpQNtCg/aOA9zKTktJsOUjJOGBff5IKLgV76QsFi1vUpCWdxOsQZ2LvtSGN8ZP5QXldtq4AyMCrVQRX3OLS0lOkkLcOpHekBmfPJXeScsoJJCZAHgADiqv010Y8ttnqDcEJJ7G7JkLHc73TqcOXPqMY9JP5t3pCX2lBqtp0L2PZeKMxYx2yg2Y+W3GMfTFc865sT0zZb0dhbDGxzl2tHRhJED7vEHUFAclSWj/ACy+jptaesaXDrWmvBqaCSNxhlP+RB8gg8gjkEUEb0T1RH1f0+lzZjbklXQkExsvlTj6EMPowqequ9FdJx9Jae0dq7Nk8k+4UtsYj+PYVVj77BgAcCxUClKUClKUClKUClKUClKUCo3QxthlH/uJP83Lf96kqq2masyXV1BYJ3Z1ndmDHtpEHO5DI5BOCPGxWPIyAOaC0E7Rlqhhrhvzjp+PvD3mY7LcePyvgmU4PHbBGQQWU19Gh/GMG11++f6vG23X9IsneeAcyFsEZG3xUwBgcUFc1HpMazaEa3M0kvlGA2R27jlZIYskblIyC5duWXdtJFa+j64LloZtSKoyW04n5wsb28saT+fChgSCfbFWyuW6uBN1hNZS42TXa8fNHS3nnjP8r/DPke4c0Fkk+J1096xtIolI9Es0rxXDL5BxEu5FPnaXz81HiqT1XoWraLb93puMpJ3g7fCymQPw2TJb9tEPtyVck+WOK7JSggujdTm1XRFfVV2yg4Ydp4CDgHmOTkHnyCQfb5CdpWlq2rwaNbh9WljiQttDSMFBOCcAn3wCf7qDdpVT+z7rSLqrSIu7JD8UYy0sUZ/JhtudpJIHK+58ioODqi9k1+VbdzIEvjCYfhH2LErgPIboHYCqEtz7jGOaDpFKos/XjS28BiheHvmF4Wcq4lie6hhkJCk7H2TA4Psw5yCBib7UIlMw7DMyJuCxyxyMR30t9r7Wwj5lVtuTxnJBGKC/0qj3HWc2nR3D3MBk23KwiNWQOjyQwusKYJ7zFpW5GMYPsM18v+vzBqUkEMC7wHVczIxEkcLTYkVc7EOwqCTk4/KBzQXmlULSOsbibtpJD3LiVISsQYRxIXtzNIe5hiF48HdyQB869D7RO4u+3tSYkSJpmMgDRd6Z4NoTB3srxt7gEAnPgEL3SlKBSlKBSlKCN6j40d93sVP+DqQKkqiuqJFh0KVpiAq4ZifACMGJP0wK8fHT6j/RcfbT+tnUgn+xDwx9xlymOCAwoJG8vI7GDfeOqLkDLHAyTgAfMk8Ae5qsdSdX/deniWUGCJmCq8qEyyluQsUGQVJG71SlNpHKkVPWekJbziSUtLKBjuyEM4z5CgALGDgZCBQcc1WvtD6EHWbQh5Nu3gk+oRg8sY4+MyNwNxPAUYHnIQehKBdlr5Zby7b1SrGEeUhsFIZJTsiit1XHoJTunLBdpAa0atrQ2AavBNa7WDR3Emx4kf8AdLtHI2xTkqd+0EMVz6qmtC0mPQ9Ljhs87UHLHG5z+87kAZdjyT7k1uyIJYyJACCMEEZBB8gj3FBWOmbsL1FexuNrSlbjafZgi28yA/vbTCjZ9xKh8MKtNcr6g0+fo/qK0fRo2liaYJEgPKh/TJakngJtG5GJAHbUMQsSA9UoFK+Nnadnn2z4qqxdXtLKlukB+PJw8BJCxqCN9wZcYMGCNrAZYkLgHO0LXSofq/VX0Ppi5uLUKzxRFgGztJHzwQcVWdJ69JuJBdtDcoFQJJZq2GlkfYtth2KmQ/mHqGACTgc0F+pVM/08VtS2pDJsWCQyR7c3CSxzQxCIgNs8Ths5xgq24LzWSPr+C4WMWsUxd2lUgKjiE2+zuNKyybdgEinKsc+BzxQW+lVGw63D/CJdQTlp4BKsiIvbcCJZJHCCVpFUbguGHkgAn31l+0JbqWNLC2mLmeKORGaLMazhirkpIwz6D6SQRjnHGQu9KpWldfJPYRPPHK4KxmWaOMRxRGdtseVaQv8AIkLv2ggnGaktF6vj1bUliWCePeJDG8gQLL8O4jl27XLDBYY3AZFBY6UpQKUpQKUpQK07/TIdR2/GRqxX8reHQnjKOPUh+qkVuUoIgafcWX9HT719o7j14AHCrMPWPmWfuGn338LgazE8P84/Fh8ZJ7ij0r/NIqVL0oMdvOtzCHtmVlYZDKQykfMEcEVH3HT9vcazHcyR/jRnKuCR5Qx8jOD6WI5FJ9BhknMluGhkJyXhPbLHGN0gHpkOP6wN7Vj/APGWJ52XKD/4Z8Af8qRif90P+4TFKjLXXIZ5wkxaKQnAjlUxsxxkhM+mTHzQsPrUnQK+EZ819pQR3T+lDRNHjgjYsEz6iME5Yt7frisunaZHpqyi1BHclaV8ktlpDljyeB9PArcpQVu26Is7cjCOwXaEDSOwhVJFmVIwT6U3opx8lA8ACsMH2fWMCABZiFXYoaeVwiB1kCKC+FUNGpwPkKtVKCu3/RdrfX/ekEyydwybo55IiGdFiZhscYJRAvHtn514j6Fs47oPtlJDlwGnlZAzqVkfYX2lnDHcSDnJ+Zqy0oK4vRNmkAWNZFIKlXWaRZV7aGNdsgfePQSuM8itiDpOzt7Zo4YQEZI0I3NytuxeIH1exYkny2ec1N0oFKUoFKUoFKUoPjqHQhwCDwQeQfoaiRoK2v8AQ7vb/wAqHMXHgdlsoo+ewKT86l6UESt3c2YAv4hKPeSDg/Vmhc5UfRXkP0rasdTiv2ItXBYDLIcrImfG+NsOv94Fblat9p0V+F+MjVipypI9SHxuRvKn6gig2qVEjT57L+j5y6j/AFc/r4A8LKPxAc+WfufpXz77+FB++Yngx5f9pD4yW7i/kQeMyBKCXpXiGVZ4g0DBlIyCDkEfMEeRXug+Nyp28Gq1D0fHDGrxyP8AFh95ujgyOxxuVx4MJAC9rwAFxggEWalBo63pia1pE1vdFgkqFGK4DAMMEjIIz/dXjXNIXWbMJKzoVkWRHTG+N4zuVhuBU/LBBBBIqRpQU25+zq3uoj8RLO0hLM0p7ZZ3eWKYuymPYcG3RAu3bsGMe9Z9L6Dg064LrJM5bu53FACblYkkOFjAH7BSAMAZPGMAWulBTbf7O4bdHVbq6KPbrbuhaIhoo4+0see1uUYJJ2kZYk16tPs/itpg63FxuUxEY7KAG3LdrCrCF4EjqRjBDE4zgi4UoKpB0Fb26qsEk4jAQPEGXZN2W3xl/RuGDgegrkKAc1I2HTMNjcW7wlyYFlVMkHPxDq7luMkgoAPoTnNTVKBSlKBSlKBSlKBSlKBSlKBSlKDFdWyXluyXaK6MMMrAMrD5EHgioxtFa2ydGmeL+Rvxoc4wPQx3Kox+WN0HmpilBEfeU9mf/M4CV/rIMyrx4LR4EoJ+Sq+PnWv0x1hadTtIumP+JGxV43G2QbW27tvup8gj5gHByKn6q8n2e6c1/wB6O37cwYsJIpJInDN5OUcfM0HnrvqKXpiKKWBA8b749uCW7rIWtuR4VmUoePLr8qsdisi2UYvSGkCDeVGFLY9RUewznitfVNJTVHh+KL4ikEgUHCuycpvGOQrYYDjkCt+gUpSgUpSgUpSgUpSgUpSgUpSgUpSgUpSgUpSgjZ9EieUvbboZCcl4jsJJGNzr+SQ/21avG67sz6glwn8v4UwHsME9t2PzzGPpUrSghb3qm10+1d9Scw7BllkVlfA8lFxmQDPlNwqUtLpL22WSzdXRhlWUhlYH3BHBrBrOlx61pkkGoLujkXaw8cfQ+x+tQnS3Q8PSlwTo01wsZ/NCzh4mJ/ewy7lb6qRnAzmg+dZ9Tv0xJGxQPHJHIqDnc1wAGgiz4AcBx48gVZbfd8OvxON+0btv5c45255xmtDV9GXVrm3a5dtkMok7YC7XdeY2YlSw2HkbSM55zUnQKUpQKUpQKUpQKUpQKUpQKUpQKUpQKUpQKUpQKUpQKUpQKUpQKUpQKUpQKUpQKUpQKUpQKUpQKUpQKUpQKUpQKUpQKUpQKUpQKUpQKUpQKUpQKUpQKUpQKUpQf//Z"/>
          <p:cNvSpPr>
            <a:spLocks noChangeAspect="1" noChangeArrowheads="1"/>
          </p:cNvSpPr>
          <p:nvPr/>
        </p:nvSpPr>
        <p:spPr bwMode="auto">
          <a:xfrm>
            <a:off x="541867" y="228035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676" y="7263680"/>
            <a:ext cx="2853614" cy="117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408" y="4876800"/>
            <a:ext cx="4933645" cy="4044848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7959084" y="317971"/>
            <a:ext cx="4222181" cy="3226385"/>
            <a:chOff x="6901877" y="960744"/>
            <a:chExt cx="4222181" cy="3226385"/>
          </a:xfrm>
        </p:grpSpPr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15126">
              <a:off x="8330109" y="960744"/>
              <a:ext cx="2793949" cy="2468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4750" y="3773515"/>
              <a:ext cx="1964665" cy="413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1877" y="1032752"/>
              <a:ext cx="1973656" cy="386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그룹 16"/>
          <p:cNvGrpSpPr/>
          <p:nvPr/>
        </p:nvGrpSpPr>
        <p:grpSpPr>
          <a:xfrm rot="19187835">
            <a:off x="4666334" y="3834437"/>
            <a:ext cx="5571655" cy="688086"/>
            <a:chOff x="4831853" y="7433533"/>
            <a:chExt cx="5991027" cy="688086"/>
          </a:xfrm>
        </p:grpSpPr>
        <p:pic>
          <p:nvPicPr>
            <p:cNvPr id="18" name="Picture 2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8424" y="7433533"/>
              <a:ext cx="1982343" cy="688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" name="직선 화살표 연결선 19"/>
            <p:cNvCxnSpPr/>
            <p:nvPr/>
          </p:nvCxnSpPr>
          <p:spPr>
            <a:xfrm flipH="1">
              <a:off x="4831853" y="7715027"/>
              <a:ext cx="1382515" cy="0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" name="직선 화살표 연결선 20"/>
            <p:cNvCxnSpPr/>
            <p:nvPr/>
          </p:nvCxnSpPr>
          <p:spPr>
            <a:xfrm>
              <a:off x="9022680" y="7715027"/>
              <a:ext cx="1800200" cy="0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069" y="5052644"/>
            <a:ext cx="5181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텍스트 개체 틀 1"/>
          <p:cNvSpPr txBox="1">
            <a:spLocks/>
          </p:cNvSpPr>
          <p:nvPr/>
        </p:nvSpPr>
        <p:spPr>
          <a:xfrm>
            <a:off x="325120" y="484802"/>
            <a:ext cx="7605556" cy="1655694"/>
          </a:xfrm>
          <a:prstGeom prst="rect">
            <a:avLst/>
          </a:prstGeom>
        </p:spPr>
        <p:txBody>
          <a:bodyPr/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9pPr>
          </a:lstStyle>
          <a:p>
            <a:pPr marL="0" indent="0" hangingPunct="1">
              <a:buNone/>
            </a:pPr>
            <a:r>
              <a:rPr lang="en-US" altLang="ko-K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B. Gravitational waves  from               binary neutron star (GW170817) </a:t>
            </a:r>
            <a:endParaRPr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텍스트 개체 틀 1"/>
          <p:cNvSpPr txBox="1">
            <a:spLocks/>
          </p:cNvSpPr>
          <p:nvPr/>
        </p:nvSpPr>
        <p:spPr>
          <a:xfrm>
            <a:off x="1012569" y="8896248"/>
            <a:ext cx="5610433" cy="942504"/>
          </a:xfrm>
          <a:prstGeom prst="rect">
            <a:avLst/>
          </a:prstGeom>
        </p:spPr>
        <p:txBody>
          <a:bodyPr/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9pPr>
          </a:lstStyle>
          <a:p>
            <a:pPr marL="0" indent="0" hangingPunct="1">
              <a:buNone/>
            </a:pPr>
            <a:r>
              <a:rPr lang="en-US" altLang="ko-KR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LIGO – a gigantic interferometer  </a:t>
            </a:r>
            <a:endParaRPr lang="ko-KR" alt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텍스트 개체 틀 1"/>
          <p:cNvSpPr txBox="1">
            <a:spLocks/>
          </p:cNvSpPr>
          <p:nvPr/>
        </p:nvSpPr>
        <p:spPr>
          <a:xfrm>
            <a:off x="1749872" y="2527713"/>
            <a:ext cx="5335252" cy="827847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/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9pPr>
          </a:lstStyle>
          <a:p>
            <a:pPr marL="0" indent="0" hangingPunct="1">
              <a:buNone/>
            </a:pPr>
            <a:r>
              <a:rPr lang="en-US" altLang="ko-KR" dirty="0" smtClean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 </a:t>
            </a:r>
            <a:r>
              <a:rPr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e</a:t>
            </a:r>
            <a:r>
              <a:rPr lang="en-US" altLang="ko-K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quation of state </a:t>
            </a:r>
            <a:endParaRPr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60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>
          <a:xfrm>
            <a:off x="547540" y="35496"/>
            <a:ext cx="11099800" cy="4841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latin typeface="Comic Sans MS" panose="030F0702030302020204" pitchFamily="66" charset="0"/>
              </a:rPr>
              <a:t>C. Underlying  basic   interactions  </a:t>
            </a:r>
          </a:p>
          <a:p>
            <a:pPr marL="0" indent="0">
              <a:buNone/>
            </a:pPr>
            <a:r>
              <a:rPr lang="en-US" altLang="ko-KR" dirty="0" smtClean="0">
                <a:latin typeface="Comic Sans MS" panose="030F0702030302020204" pitchFamily="66" charset="0"/>
              </a:rPr>
              <a:t>   a.  QCD(hadrons) </a:t>
            </a:r>
          </a:p>
          <a:p>
            <a:pPr marL="0" indent="0">
              <a:buNone/>
            </a:pPr>
            <a:endParaRPr lang="en-US" altLang="ko-KR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altLang="ko-KR" dirty="0" smtClean="0">
                <a:latin typeface="Comic Sans MS" panose="030F0702030302020204" pitchFamily="66" charset="0"/>
              </a:rPr>
              <a:t>         effective theory of  hadrons</a:t>
            </a:r>
            <a:endParaRPr lang="en-US" altLang="ko-KR" dirty="0">
              <a:latin typeface="Comic Sans MS" panose="030F0702030302020204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380" y="2500536"/>
            <a:ext cx="841248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텍스트 개체 틀 1"/>
          <p:cNvSpPr txBox="1">
            <a:spLocks/>
          </p:cNvSpPr>
          <p:nvPr/>
        </p:nvSpPr>
        <p:spPr>
          <a:xfrm>
            <a:off x="386408" y="4804792"/>
            <a:ext cx="11099800" cy="2520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9pPr>
          </a:lstStyle>
          <a:p>
            <a:pPr marL="0" indent="0" hangingPunct="1">
              <a:buFontTx/>
              <a:buNone/>
            </a:pPr>
            <a:r>
              <a:rPr lang="en-US" altLang="ko-KR" dirty="0">
                <a:latin typeface="Comic Sans MS" panose="030F0702030302020204" pitchFamily="66" charset="0"/>
              </a:rPr>
              <a:t> </a:t>
            </a:r>
            <a:r>
              <a:rPr lang="en-US" altLang="ko-KR" dirty="0" smtClean="0">
                <a:latin typeface="Comic Sans MS" panose="030F0702030302020204" pitchFamily="66" charset="0"/>
              </a:rPr>
              <a:t>  b.  Gravity(energy momentum tensor)</a:t>
            </a:r>
          </a:p>
          <a:p>
            <a:pPr marL="0" indent="0" hangingPunct="1">
              <a:buFontTx/>
              <a:buNone/>
            </a:pPr>
            <a:r>
              <a:rPr lang="en-US" altLang="ko-KR" dirty="0" smtClean="0">
                <a:latin typeface="Comic Sans MS" panose="030F0702030302020204" pitchFamily="66" charset="0"/>
              </a:rPr>
              <a:t>         Einstein field equation  </a:t>
            </a:r>
            <a:r>
              <a:rPr lang="ko-KR" altLang="en-US" dirty="0" smtClean="0">
                <a:latin typeface="Comic Sans MS" panose="030F0702030302020204" pitchFamily="66" charset="0"/>
              </a:rPr>
              <a:t> </a:t>
            </a:r>
            <a:endParaRPr lang="ko-KR" altLang="en-US" dirty="0">
              <a:latin typeface="Comic Sans MS" panose="030F0702030302020204" pitchFamily="66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275" y="7182544"/>
            <a:ext cx="3634740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700" y="8171271"/>
            <a:ext cx="1502664" cy="69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텍스트 개체 틀 1"/>
          <p:cNvSpPr txBox="1">
            <a:spLocks/>
          </p:cNvSpPr>
          <p:nvPr/>
        </p:nvSpPr>
        <p:spPr>
          <a:xfrm>
            <a:off x="1725380" y="8031663"/>
            <a:ext cx="11099800" cy="941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9pPr>
          </a:lstStyle>
          <a:p>
            <a:pPr marL="0" indent="0" hangingPunct="1">
              <a:buFontTx/>
              <a:buNone/>
            </a:pPr>
            <a:r>
              <a:rPr lang="en-US" altLang="ko-KR" dirty="0">
                <a:latin typeface="Comic Sans MS" panose="030F0702030302020204" pitchFamily="66" charset="0"/>
              </a:rPr>
              <a:t> </a:t>
            </a:r>
            <a:r>
              <a:rPr lang="en-US" altLang="ko-KR" dirty="0" smtClean="0">
                <a:latin typeface="Comic Sans MS" panose="030F0702030302020204" pitchFamily="66" charset="0"/>
              </a:rPr>
              <a:t>  pressure and energy density : </a:t>
            </a:r>
            <a:r>
              <a:rPr lang="ko-KR" altLang="en-US" dirty="0" smtClean="0">
                <a:latin typeface="Comic Sans MS" panose="030F0702030302020204" pitchFamily="66" charset="0"/>
              </a:rPr>
              <a:t> </a:t>
            </a:r>
            <a:endParaRPr lang="ko-KR" alt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6709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08559" y="388418"/>
            <a:ext cx="11099800" cy="45992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>
                <a:latin typeface="Comic Sans MS" panose="030F0702030302020204" pitchFamily="66" charset="0"/>
              </a:rPr>
              <a:t>a</a:t>
            </a:r>
            <a:r>
              <a:rPr lang="en-US" altLang="ko-KR" dirty="0" smtClean="0">
                <a:latin typeface="Comic Sans MS" panose="030F0702030302020204" pitchFamily="66" charset="0"/>
              </a:rPr>
              <a:t>.  QCD in  hadronic degree of freedom</a:t>
            </a:r>
          </a:p>
          <a:p>
            <a:pPr marL="0" indent="0">
              <a:buNone/>
            </a:pPr>
            <a:r>
              <a:rPr lang="en-US" altLang="ko-KR" dirty="0">
                <a:latin typeface="Comic Sans MS" panose="030F0702030302020204" pitchFamily="66" charset="0"/>
              </a:rPr>
              <a:t> </a:t>
            </a:r>
            <a:r>
              <a:rPr lang="en-US" altLang="ko-KR" dirty="0" smtClean="0">
                <a:latin typeface="Comic Sans MS" panose="030F0702030302020204" pitchFamily="66" charset="0"/>
              </a:rPr>
              <a:t>        nuclear interaction : isospin symmetric </a:t>
            </a:r>
          </a:p>
          <a:p>
            <a:pPr marL="0" indent="0">
              <a:buNone/>
            </a:pPr>
            <a:r>
              <a:rPr lang="en-US" altLang="ko-KR" dirty="0">
                <a:latin typeface="Comic Sans MS" panose="030F0702030302020204" pitchFamily="66" charset="0"/>
              </a:rPr>
              <a:t> </a:t>
            </a:r>
            <a:r>
              <a:rPr lang="en-US" altLang="ko-KR" dirty="0" smtClean="0">
                <a:latin typeface="Comic Sans MS" panose="030F0702030302020204" pitchFamily="66" charset="0"/>
              </a:rPr>
              <a:t>   -  Symmetry energy</a:t>
            </a:r>
            <a:r>
              <a:rPr lang="ko-KR" altLang="en-US" dirty="0" smtClean="0">
                <a:latin typeface="Comic Sans MS" panose="030F0702030302020204" pitchFamily="66" charset="0"/>
              </a:rPr>
              <a:t> </a:t>
            </a:r>
            <a:endParaRPr lang="en-US" altLang="ko-KR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altLang="ko-KR" dirty="0" smtClean="0">
                <a:latin typeface="Comic Sans MS" panose="030F0702030302020204" pitchFamily="66" charset="0"/>
              </a:rPr>
              <a:t>         Measure of  p-n asymmetric configuration </a:t>
            </a:r>
          </a:p>
          <a:p>
            <a:pPr marL="0" indent="0">
              <a:buNone/>
            </a:pPr>
            <a:r>
              <a:rPr lang="en-US" altLang="ko-KR" dirty="0" smtClean="0">
                <a:latin typeface="Comic Sans MS" panose="030F0702030302020204" pitchFamily="66" charset="0"/>
              </a:rPr>
              <a:t>         Fermi-Dirac statistics, nuclear interactions</a:t>
            </a:r>
            <a:endParaRPr lang="ko-KR" altLang="en-US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7904" y="5498798"/>
            <a:ext cx="8057464" cy="82913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  <p:grpSp>
        <p:nvGrpSpPr>
          <p:cNvPr id="5" name="그룹 4"/>
          <p:cNvGrpSpPr/>
          <p:nvPr/>
        </p:nvGrpSpPr>
        <p:grpSpPr>
          <a:xfrm>
            <a:off x="3622080" y="5462352"/>
            <a:ext cx="9145016" cy="3127666"/>
            <a:chOff x="3622080" y="5462352"/>
            <a:chExt cx="9145016" cy="3127666"/>
          </a:xfrm>
        </p:grpSpPr>
        <p:sp>
          <p:nvSpPr>
            <p:cNvPr id="6" name="내용 개체 틀 2"/>
            <p:cNvSpPr txBox="1">
              <a:spLocks/>
            </p:cNvSpPr>
            <p:nvPr/>
          </p:nvSpPr>
          <p:spPr>
            <a:xfrm>
              <a:off x="3622080" y="7045058"/>
              <a:ext cx="9145016" cy="15449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>
              <a:normAutofit/>
            </a:bodyPr>
            <a:lstStyle>
              <a:lvl1pPr marL="444500" marR="0" indent="-444500" algn="l" defTabSz="584200" rtl="0" latinLnBrk="0">
                <a:lnSpc>
                  <a:spcPct val="100000"/>
                </a:lnSpc>
                <a:spcBef>
                  <a:spcPts val="420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tabLst/>
                <a:defRPr sz="36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pple SD 산돌고딕 Neo 옅은체"/>
                </a:defRPr>
              </a:lvl1pPr>
              <a:lvl2pPr marL="889000" marR="0" indent="-444500" algn="l" defTabSz="584200" rtl="0" latinLnBrk="0">
                <a:lnSpc>
                  <a:spcPct val="100000"/>
                </a:lnSpc>
                <a:spcBef>
                  <a:spcPts val="420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tabLst/>
                <a:defRPr sz="36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pple SD 산돌고딕 Neo 옅은체"/>
                </a:defRPr>
              </a:lvl2pPr>
              <a:lvl3pPr marL="1333500" marR="0" indent="-444500" algn="l" defTabSz="584200" rtl="0" latinLnBrk="0">
                <a:lnSpc>
                  <a:spcPct val="100000"/>
                </a:lnSpc>
                <a:spcBef>
                  <a:spcPts val="420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tabLst/>
                <a:defRPr sz="36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pple SD 산돌고딕 Neo 옅은체"/>
                </a:defRPr>
              </a:lvl3pPr>
              <a:lvl4pPr marL="1778000" marR="0" indent="-444500" algn="l" defTabSz="584200" rtl="0" latinLnBrk="0">
                <a:lnSpc>
                  <a:spcPct val="100000"/>
                </a:lnSpc>
                <a:spcBef>
                  <a:spcPts val="420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tabLst/>
                <a:defRPr sz="36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pple SD 산돌고딕 Neo 옅은체"/>
                </a:defRPr>
              </a:lvl4pPr>
              <a:lvl5pPr marL="2222500" marR="0" indent="-444500" algn="l" defTabSz="584200" rtl="0" latinLnBrk="0">
                <a:lnSpc>
                  <a:spcPct val="100000"/>
                </a:lnSpc>
                <a:spcBef>
                  <a:spcPts val="420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tabLst/>
                <a:defRPr sz="36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pple SD 산돌고딕 Neo 옅은체"/>
                </a:defRPr>
              </a:lvl5pPr>
              <a:lvl6pPr marL="2667000" marR="0" indent="-444500" algn="l" defTabSz="584200" rtl="0" latinLnBrk="0">
                <a:lnSpc>
                  <a:spcPct val="100000"/>
                </a:lnSpc>
                <a:spcBef>
                  <a:spcPts val="420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tabLst/>
                <a:defRPr sz="36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pple SD 산돌고딕 Neo 옅은체"/>
                </a:defRPr>
              </a:lvl6pPr>
              <a:lvl7pPr marL="3111500" marR="0" indent="-444500" algn="l" defTabSz="584200" rtl="0" latinLnBrk="0">
                <a:lnSpc>
                  <a:spcPct val="100000"/>
                </a:lnSpc>
                <a:spcBef>
                  <a:spcPts val="420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tabLst/>
                <a:defRPr sz="36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pple SD 산돌고딕 Neo 옅은체"/>
                </a:defRPr>
              </a:lvl7pPr>
              <a:lvl8pPr marL="3556000" marR="0" indent="-444500" algn="l" defTabSz="584200" rtl="0" latinLnBrk="0">
                <a:lnSpc>
                  <a:spcPct val="100000"/>
                </a:lnSpc>
                <a:spcBef>
                  <a:spcPts val="420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tabLst/>
                <a:defRPr sz="36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pple SD 산돌고딕 Neo 옅은체"/>
                </a:defRPr>
              </a:lvl8pPr>
              <a:lvl9pPr marL="4000500" marR="0" indent="-444500" algn="l" defTabSz="584200" rtl="0" latinLnBrk="0">
                <a:lnSpc>
                  <a:spcPct val="100000"/>
                </a:lnSpc>
                <a:spcBef>
                  <a:spcPts val="420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tabLst/>
                <a:defRPr sz="36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pple SD 산돌고딕 Neo 옅은체"/>
                </a:defRPr>
              </a:lvl9pPr>
            </a:lstStyle>
            <a:p>
              <a:pPr marL="0" indent="0" hangingPunct="1">
                <a:buNone/>
              </a:pPr>
              <a:r>
                <a:rPr lang="en-US" altLang="ko-KR" dirty="0">
                  <a:latin typeface="Comic Sans MS" panose="030F0702030302020204" pitchFamily="66" charset="0"/>
                </a:rPr>
                <a:t>p</a:t>
              </a:r>
              <a:r>
                <a:rPr lang="en-US" altLang="ko-KR" dirty="0" smtClean="0">
                  <a:latin typeface="Comic Sans MS" panose="030F0702030302020204" pitchFamily="66" charset="0"/>
                </a:rPr>
                <a:t>-n asymmetry: </a:t>
              </a:r>
              <a:r>
                <a:rPr lang="en-US" altLang="ko-KR" dirty="0" err="1" smtClean="0">
                  <a:latin typeface="Comic Sans MS" panose="030F0702030302020204" pitchFamily="66" charset="0"/>
                </a:rPr>
                <a:t>configurartion</a:t>
              </a:r>
              <a:r>
                <a:rPr lang="en-US" altLang="ko-KR" dirty="0" smtClean="0">
                  <a:latin typeface="Comic Sans MS" panose="030F0702030302020204" pitchFamily="66" charset="0"/>
                </a:rPr>
                <a:t> dependent </a:t>
              </a:r>
              <a:endParaRPr lang="ko-KR" altLang="en-US" dirty="0">
                <a:latin typeface="Comic Sans MS" panose="030F0702030302020204" pitchFamily="66" charset="0"/>
              </a:endParaRPr>
            </a:p>
          </p:txBody>
        </p:sp>
        <p:cxnSp>
          <p:nvCxnSpPr>
            <p:cNvPr id="4" name="직선 화살표 연결선 3"/>
            <p:cNvCxnSpPr/>
            <p:nvPr/>
          </p:nvCxnSpPr>
          <p:spPr>
            <a:xfrm flipV="1">
              <a:off x="8072847" y="6396986"/>
              <a:ext cx="936104" cy="648072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" name="타원 1"/>
            <p:cNvSpPr>
              <a:spLocks noChangeAspect="1"/>
            </p:cNvSpPr>
            <p:nvPr/>
          </p:nvSpPr>
          <p:spPr>
            <a:xfrm>
              <a:off x="8101447" y="5462352"/>
              <a:ext cx="2104797" cy="818438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pple SD 산돌고딕 Neo 옅은체"/>
              </a:endParaRPr>
            </a:p>
          </p:txBody>
        </p:sp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684" y="6771828"/>
            <a:ext cx="2176272" cy="66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2753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812" y="1523977"/>
            <a:ext cx="12341988" cy="660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0" y="406369"/>
            <a:ext cx="12395241" cy="1117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dirty="0" smtClean="0"/>
              <a:t>  </a:t>
            </a:r>
            <a:r>
              <a:rPr lang="en-US" altLang="ko-KR" sz="4000" dirty="0" err="1">
                <a:latin typeface="Comic Sans MS" pitchFamily="66" charset="0"/>
              </a:rPr>
              <a:t>Iso</a:t>
            </a:r>
            <a:r>
              <a:rPr lang="en-US" altLang="ko-KR" sz="4000" dirty="0">
                <a:latin typeface="Comic Sans MS" pitchFamily="66" charset="0"/>
              </a:rPr>
              <a:t>-spin symmetry and symmetry energy </a:t>
            </a:r>
            <a:endParaRPr lang="en-US" altLang="ko-KR" dirty="0" smtClean="0">
              <a:latin typeface="Comic Sans MS" pitchFamily="66" charset="0"/>
            </a:endParaRPr>
          </a:p>
          <a:p>
            <a:endParaRPr lang="en-US" altLang="ko-KR" dirty="0" smtClean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2685976" y="8128023"/>
            <a:ext cx="7885676" cy="128465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487672" indent="-487672">
              <a:spcBef>
                <a:spcPct val="20000"/>
              </a:spcBef>
              <a:defRPr/>
            </a:pPr>
            <a:r>
              <a:rPr lang="en-US" altLang="ko-KR" sz="4600" dirty="0">
                <a:solidFill>
                  <a:prstClr val="black"/>
                </a:solidFill>
              </a:rPr>
              <a:t>  </a:t>
            </a:r>
            <a:r>
              <a:rPr lang="en-US" altLang="ko-KR" sz="3300" dirty="0">
                <a:solidFill>
                  <a:prstClr val="black"/>
                </a:solidFill>
                <a:latin typeface="Comic Sans MS" pitchFamily="66" charset="0"/>
              </a:rPr>
              <a:t>Examples:  symmetric</a:t>
            </a:r>
            <a:r>
              <a:rPr lang="ko-KR" altLang="en-US" sz="33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altLang="ko-KR" sz="3300" dirty="0">
                <a:solidFill>
                  <a:prstClr val="black"/>
                </a:solidFill>
                <a:latin typeface="Comic Sans MS" pitchFamily="66" charset="0"/>
              </a:rPr>
              <a:t>nuclear matter (I=0, … )</a:t>
            </a:r>
          </a:p>
          <a:p>
            <a:pPr marL="487672" indent="-487672">
              <a:spcBef>
                <a:spcPct val="20000"/>
              </a:spcBef>
              <a:defRPr/>
            </a:pPr>
            <a:r>
              <a:rPr lang="en-US" altLang="ko-KR" sz="3300" dirty="0">
                <a:solidFill>
                  <a:prstClr val="black"/>
                </a:solidFill>
                <a:latin typeface="Comic Sans MS" pitchFamily="66" charset="0"/>
              </a:rPr>
              <a:t>                     pure neutron matter( I = 0, ….) </a:t>
            </a:r>
          </a:p>
        </p:txBody>
      </p:sp>
      <p:cxnSp>
        <p:nvCxnSpPr>
          <p:cNvPr id="3" name="직선 연결선 2"/>
          <p:cNvCxnSpPr/>
          <p:nvPr/>
        </p:nvCxnSpPr>
        <p:spPr>
          <a:xfrm flipH="1">
            <a:off x="8884836" y="8630662"/>
            <a:ext cx="204824" cy="422602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20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/>
          <p:cNvSpPr txBox="1">
            <a:spLocks/>
          </p:cNvSpPr>
          <p:nvPr/>
        </p:nvSpPr>
        <p:spPr>
          <a:xfrm>
            <a:off x="381720" y="340296"/>
            <a:ext cx="12385376" cy="3312368"/>
          </a:xfrm>
          <a:prstGeom prst="rect">
            <a:avLst/>
          </a:prstGeom>
        </p:spPr>
        <p:txBody>
          <a:bodyPr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9pPr>
          </a:lstStyle>
          <a:p>
            <a:pPr marL="0" indent="0" hangingPunct="1">
              <a:buFontTx/>
              <a:buNone/>
            </a:pPr>
            <a:r>
              <a:rPr lang="en-US" altLang="ko-KR" dirty="0" smtClean="0">
                <a:latin typeface="Comic Sans MS" panose="030F0702030302020204" pitchFamily="66" charset="0"/>
              </a:rPr>
              <a:t>  Asymmetric</a:t>
            </a:r>
            <a:r>
              <a:rPr lang="ko-KR" altLang="en-US" dirty="0" smtClean="0">
                <a:latin typeface="Comic Sans MS" panose="030F0702030302020204" pitchFamily="66" charset="0"/>
              </a:rPr>
              <a:t> </a:t>
            </a:r>
            <a:r>
              <a:rPr lang="en-US" altLang="ko-KR" dirty="0" smtClean="0">
                <a:latin typeface="Comic Sans MS" panose="030F0702030302020204" pitchFamily="66" charset="0"/>
              </a:rPr>
              <a:t>configuration  as a ground state </a:t>
            </a:r>
          </a:p>
          <a:p>
            <a:pPr marL="0" indent="0" hangingPunct="1">
              <a:buFontTx/>
              <a:buNone/>
            </a:pPr>
            <a:r>
              <a:rPr lang="en-US" altLang="ko-KR" dirty="0" smtClean="0">
                <a:latin typeface="Comic Sans MS" panose="030F0702030302020204" pitchFamily="66" charset="0"/>
              </a:rPr>
              <a:t>    strong interaction </a:t>
            </a:r>
            <a:r>
              <a:rPr lang="en-US" altLang="ko-KR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 symmetric configuration </a:t>
            </a:r>
          </a:p>
          <a:p>
            <a:pPr marL="0" indent="0" hangingPunct="1">
              <a:buFontTx/>
              <a:buNone/>
            </a:pPr>
            <a:r>
              <a:rPr lang="en-US" altLang="ko-KR" dirty="0"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  electromagnetic and  weak interaction  asymmetry</a:t>
            </a:r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934794" y="4593365"/>
            <a:ext cx="4968552" cy="1080120"/>
          </a:xfrm>
          <a:prstGeom prst="rect">
            <a:avLst/>
          </a:prstGeom>
        </p:spPr>
        <p:txBody>
          <a:bodyPr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9pPr>
          </a:lstStyle>
          <a:p>
            <a:pPr marL="0" indent="0" hangingPunct="1">
              <a:buFontTx/>
              <a:buNone/>
            </a:pPr>
            <a:r>
              <a:rPr lang="en-US" altLang="ko-KR" dirty="0" smtClean="0">
                <a:latin typeface="Comic Sans MS" panose="030F0702030302020204" pitchFamily="66" charset="0"/>
              </a:rPr>
              <a:t> a.  charge neutrality  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393" y="5308836"/>
            <a:ext cx="2424989" cy="78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내용 개체 틀 2"/>
          <p:cNvSpPr txBox="1">
            <a:spLocks/>
          </p:cNvSpPr>
          <p:nvPr/>
        </p:nvSpPr>
        <p:spPr>
          <a:xfrm>
            <a:off x="6195243" y="4593365"/>
            <a:ext cx="5472856" cy="1080120"/>
          </a:xfrm>
          <a:prstGeom prst="rect">
            <a:avLst/>
          </a:prstGeom>
        </p:spPr>
        <p:txBody>
          <a:bodyPr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9pPr>
          </a:lstStyle>
          <a:p>
            <a:pPr marL="0" indent="0" hangingPunct="1">
              <a:buFontTx/>
              <a:buNone/>
            </a:pPr>
            <a:r>
              <a:rPr lang="en-US" altLang="ko-KR" dirty="0" smtClean="0">
                <a:latin typeface="Comic Sans MS" panose="030F0702030302020204" pitchFamily="66" charset="0"/>
              </a:rPr>
              <a:t> b.  </a:t>
            </a:r>
            <a:r>
              <a:rPr lang="en-US" altLang="ko-KR" dirty="0">
                <a:latin typeface="Comic Sans MS" panose="030F0702030302020204" pitchFamily="66" charset="0"/>
              </a:rPr>
              <a:t>w</a:t>
            </a:r>
            <a:r>
              <a:rPr lang="en-US" altLang="ko-KR" dirty="0" smtClean="0">
                <a:latin typeface="Comic Sans MS" panose="030F0702030302020204" pitchFamily="66" charset="0"/>
              </a:rPr>
              <a:t>eak equilibrium  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978" y="5292638"/>
            <a:ext cx="3777386" cy="76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820" y="6641550"/>
            <a:ext cx="48291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내용 개체 틀 2"/>
          <p:cNvSpPr txBox="1">
            <a:spLocks/>
          </p:cNvSpPr>
          <p:nvPr/>
        </p:nvSpPr>
        <p:spPr>
          <a:xfrm>
            <a:off x="381720" y="3652664"/>
            <a:ext cx="4968552" cy="1080120"/>
          </a:xfrm>
          <a:prstGeom prst="rect">
            <a:avLst/>
          </a:prstGeom>
        </p:spPr>
        <p:txBody>
          <a:bodyPr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9pPr>
          </a:lstStyle>
          <a:p>
            <a:pPr marL="0" indent="0" hangingPunct="1">
              <a:buFontTx/>
              <a:buNone/>
            </a:pPr>
            <a:r>
              <a:rPr lang="en-US" altLang="ko-KR" dirty="0" smtClean="0">
                <a:latin typeface="Comic Sans MS" panose="030F0702030302020204" pitchFamily="66" charset="0"/>
              </a:rPr>
              <a:t> Compact star matter   </a:t>
            </a: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681" y="7532950"/>
            <a:ext cx="9347454" cy="16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타원 3"/>
          <p:cNvSpPr/>
          <p:nvPr/>
        </p:nvSpPr>
        <p:spPr>
          <a:xfrm>
            <a:off x="7042978" y="8348366"/>
            <a:ext cx="1524376" cy="936104"/>
          </a:xfrm>
          <a:prstGeom prst="ellipse">
            <a:avLst/>
          </a:prstGeom>
          <a:noFill/>
          <a:ln w="254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pple SD 산돌고딕 Neo 옅은체"/>
            </a:endParaRPr>
          </a:p>
        </p:txBody>
      </p:sp>
    </p:spTree>
    <p:extLst>
      <p:ext uri="{BB962C8B-B14F-4D97-AF65-F5344CB8AC3E}">
        <p14:creationId xmlns:p14="http://schemas.microsoft.com/office/powerpoint/2010/main" val="237331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pple SD 산돌고딕 Neo 옅은체"/>
        <a:ea typeface="Apple SD 산돌고딕 Neo 옅은체"/>
        <a:cs typeface="Apple SD 산돌고딕 Neo 옅은체"/>
      </a:majorFont>
      <a:minorFont>
        <a:latin typeface="Apple SD 산돌고딕 Neo 옅은체"/>
        <a:ea typeface="Apple SD 산돌고딕 Neo 옅은체"/>
        <a:cs typeface="Apple SD 산돌고딕 Neo 옅은체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pple SD 산돌고딕 Neo 옅은체"/>
        <a:ea typeface="Apple SD 산돌고딕 Neo 옅은체"/>
        <a:cs typeface="Apple SD 산돌고딕 Neo 옅은체"/>
      </a:majorFont>
      <a:minorFont>
        <a:latin typeface="Apple SD 산돌고딕 Neo 옅은체"/>
        <a:ea typeface="Apple SD 산돌고딕 Neo 옅은체"/>
        <a:cs typeface="Apple SD 산돌고딕 Neo 옅은체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16496</TotalTime>
  <Words>534</Words>
  <Application>Microsoft Office PowerPoint</Application>
  <PresentationFormat>사용자 지정</PresentationFormat>
  <Paragraphs>103</Paragraphs>
  <Slides>28</Slides>
  <Notes>2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0" baseType="lpstr">
      <vt:lpstr>White</vt:lpstr>
      <vt:lpstr>포장기 셸 개체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블랙홀로부터의 메시지 : 중력파 150914</dc:title>
  <dc:creator>Hyunkyu Lee</dc:creator>
  <cp:lastModifiedBy>이현규</cp:lastModifiedBy>
  <cp:revision>302</cp:revision>
  <dcterms:modified xsi:type="dcterms:W3CDTF">2018-09-10T03:33:14Z</dcterms:modified>
</cp:coreProperties>
</file>