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84" r:id="rId2"/>
    <p:sldMasterId id="2147483689" r:id="rId3"/>
  </p:sldMasterIdLst>
  <p:notesMasterIdLst>
    <p:notesMasterId r:id="rId26"/>
  </p:notesMasterIdLst>
  <p:handoutMasterIdLst>
    <p:handoutMasterId r:id="rId27"/>
  </p:handoutMasterIdLst>
  <p:sldIdLst>
    <p:sldId id="601" r:id="rId4"/>
    <p:sldId id="500" r:id="rId5"/>
    <p:sldId id="603" r:id="rId6"/>
    <p:sldId id="630" r:id="rId7"/>
    <p:sldId id="605" r:id="rId8"/>
    <p:sldId id="634" r:id="rId9"/>
    <p:sldId id="635" r:id="rId10"/>
    <p:sldId id="636" r:id="rId11"/>
    <p:sldId id="602" r:id="rId12"/>
    <p:sldId id="612" r:id="rId13"/>
    <p:sldId id="623" r:id="rId14"/>
    <p:sldId id="613" r:id="rId15"/>
    <p:sldId id="614" r:id="rId16"/>
    <p:sldId id="620" r:id="rId17"/>
    <p:sldId id="621" r:id="rId18"/>
    <p:sldId id="622" r:id="rId19"/>
    <p:sldId id="624" r:id="rId20"/>
    <p:sldId id="632" r:id="rId21"/>
    <p:sldId id="625" r:id="rId22"/>
    <p:sldId id="626" r:id="rId23"/>
    <p:sldId id="633" r:id="rId24"/>
    <p:sldId id="415" r:id="rId25"/>
  </p:sldIdLst>
  <p:sldSz cx="9144000" cy="6858000" type="screen4x3"/>
  <p:notesSz cx="9934575" cy="68024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9900"/>
    <a:srgbClr val="663300"/>
    <a:srgbClr val="996633"/>
    <a:srgbClr val="FFCC99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4" autoAdjust="0"/>
    <p:restoredTop sz="94660" autoAdjust="0"/>
  </p:normalViewPr>
  <p:slideViewPr>
    <p:cSldViewPr>
      <p:cViewPr varScale="1">
        <p:scale>
          <a:sx n="131" d="100"/>
          <a:sy n="131" d="100"/>
        </p:scale>
        <p:origin x="1736" y="184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6065" cy="340503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6192" y="1"/>
            <a:ext cx="4306065" cy="340503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r">
              <a:defRPr sz="1200"/>
            </a:lvl1pPr>
          </a:lstStyle>
          <a:p>
            <a:fld id="{9535C37C-773D-4EC6-B3DC-EC0F21356BF0}" type="datetimeFigureOut">
              <a:rPr lang="ko-KR" altLang="en-US" smtClean="0"/>
              <a:t>2018. 9. 13.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6461935"/>
            <a:ext cx="4306065" cy="340503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6192" y="6461935"/>
            <a:ext cx="4306065" cy="340503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r">
              <a:defRPr sz="1200"/>
            </a:lvl1pPr>
          </a:lstStyle>
          <a:p>
            <a:fld id="{9D1538B2-7257-4237-BD53-054BC46408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7445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4982" cy="340122"/>
          </a:xfrm>
          <a:prstGeom prst="rect">
            <a:avLst/>
          </a:prstGeom>
        </p:spPr>
        <p:txBody>
          <a:bodyPr vert="horz" lIns="91376" tIns="45688" rIns="91376" bIns="4568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7295" y="0"/>
            <a:ext cx="4304982" cy="340122"/>
          </a:xfrm>
          <a:prstGeom prst="rect">
            <a:avLst/>
          </a:prstGeom>
        </p:spPr>
        <p:txBody>
          <a:bodyPr vert="horz" lIns="91376" tIns="45688" rIns="91376" bIns="45688" rtlCol="0"/>
          <a:lstStyle>
            <a:lvl1pPr algn="r">
              <a:defRPr sz="1200"/>
            </a:lvl1pPr>
          </a:lstStyle>
          <a:p>
            <a:fld id="{71D3E54D-0D33-4AC7-A84A-959F17CB4AD3}" type="datetimeFigureOut">
              <a:rPr lang="ko-KR" altLang="en-US" smtClean="0"/>
              <a:t>2018. 9. 13.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6" tIns="45688" rIns="91376" bIns="4568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3459" y="3231159"/>
            <a:ext cx="7947660" cy="3061097"/>
          </a:xfrm>
          <a:prstGeom prst="rect">
            <a:avLst/>
          </a:prstGeom>
        </p:spPr>
        <p:txBody>
          <a:bodyPr vert="horz" lIns="91376" tIns="45688" rIns="91376" bIns="45688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6461136"/>
            <a:ext cx="4304982" cy="340122"/>
          </a:xfrm>
          <a:prstGeom prst="rect">
            <a:avLst/>
          </a:prstGeom>
        </p:spPr>
        <p:txBody>
          <a:bodyPr vert="horz" lIns="91376" tIns="45688" rIns="91376" bIns="4568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7295" y="6461136"/>
            <a:ext cx="4304982" cy="340122"/>
          </a:xfrm>
          <a:prstGeom prst="rect">
            <a:avLst/>
          </a:prstGeom>
        </p:spPr>
        <p:txBody>
          <a:bodyPr vert="horz" lIns="91376" tIns="45688" rIns="91376" bIns="45688" rtlCol="0" anchor="b"/>
          <a:lstStyle>
            <a:lvl1pPr algn="r">
              <a:defRPr sz="1200"/>
            </a:lvl1pPr>
          </a:lstStyle>
          <a:p>
            <a:fld id="{A846B1F7-9BA0-4ECA-A451-406532499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86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594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28"/>
          <p:cNvSpPr>
            <a:spLocks/>
          </p:cNvSpPr>
          <p:nvPr/>
        </p:nvSpPr>
        <p:spPr bwMode="auto">
          <a:xfrm>
            <a:off x="3924300" y="5157788"/>
            <a:ext cx="1368425" cy="1368425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5" name="Freeform 729"/>
          <p:cNvSpPr>
            <a:spLocks/>
          </p:cNvSpPr>
          <p:nvPr/>
        </p:nvSpPr>
        <p:spPr bwMode="auto">
          <a:xfrm>
            <a:off x="5292725" y="6092825"/>
            <a:ext cx="215900" cy="21590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6" name="Picture 730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5837238"/>
            <a:ext cx="685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6"/>
          <a:stretch>
            <a:fillRect/>
          </a:stretch>
        </p:blipFill>
        <p:spPr bwMode="auto">
          <a:xfrm>
            <a:off x="0" y="5013325"/>
            <a:ext cx="91440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476374" y="1124744"/>
            <a:ext cx="6264275" cy="1224409"/>
          </a:xfrm>
        </p:spPr>
        <p:txBody>
          <a:bodyPr/>
          <a:lstStyle>
            <a:lvl1pPr algn="ctr">
              <a:defRPr sz="3600"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480343" y="3573016"/>
            <a:ext cx="6256338" cy="72008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47213894"/>
      </p:ext>
    </p:extLst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2018. 9. 13.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534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2018. 9. 13.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631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2018. 9. 13.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1975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2018. 9. 13.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146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95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2018. 9. 13.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627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208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734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034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265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91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527800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ead-pc\db\0문서0\1.진행문서\130604_코드체이서 ppt자료_C\ppt소스\중이온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97625"/>
            <a:ext cx="7159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333375"/>
            <a:ext cx="7493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</p:spPr>
        <p:txBody>
          <a:bodyPr/>
          <a:lstStyle>
            <a:lvl1pPr algn="l">
              <a:defRPr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80728"/>
            <a:ext cx="8374062" cy="511175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00563" y="6543675"/>
            <a:ext cx="504825" cy="314325"/>
          </a:xfrm>
        </p:spPr>
        <p:txBody>
          <a:bodyPr/>
          <a:lstStyle>
            <a:lvl1pPr>
              <a:defRPr sz="110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fld id="{6CF4DA16-BF14-4307-8E08-1868CB884F94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35166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28"/>
          <p:cNvSpPr>
            <a:spLocks/>
          </p:cNvSpPr>
          <p:nvPr/>
        </p:nvSpPr>
        <p:spPr bwMode="auto">
          <a:xfrm>
            <a:off x="3924300" y="5157788"/>
            <a:ext cx="1368425" cy="1368425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5" name="Freeform 729"/>
          <p:cNvSpPr>
            <a:spLocks/>
          </p:cNvSpPr>
          <p:nvPr/>
        </p:nvSpPr>
        <p:spPr bwMode="auto">
          <a:xfrm>
            <a:off x="5292725" y="6092825"/>
            <a:ext cx="215900" cy="21590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6" name="Picture 730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5837238"/>
            <a:ext cx="685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6"/>
          <a:stretch>
            <a:fillRect/>
          </a:stretch>
        </p:blipFill>
        <p:spPr bwMode="auto">
          <a:xfrm>
            <a:off x="0" y="5013325"/>
            <a:ext cx="91440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476374" y="1124744"/>
            <a:ext cx="6264275" cy="1224409"/>
          </a:xfrm>
        </p:spPr>
        <p:txBody>
          <a:bodyPr/>
          <a:lstStyle>
            <a:lvl1pPr algn="ctr">
              <a:defRPr sz="3600"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480343" y="3573016"/>
            <a:ext cx="6256338" cy="72008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068102445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제목 슬라이드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28"/>
          <p:cNvSpPr>
            <a:spLocks/>
          </p:cNvSpPr>
          <p:nvPr/>
        </p:nvSpPr>
        <p:spPr bwMode="auto">
          <a:xfrm>
            <a:off x="3924300" y="5157788"/>
            <a:ext cx="1368425" cy="1368425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5" name="Freeform 729"/>
          <p:cNvSpPr>
            <a:spLocks/>
          </p:cNvSpPr>
          <p:nvPr/>
        </p:nvSpPr>
        <p:spPr bwMode="auto">
          <a:xfrm>
            <a:off x="5292725" y="6092825"/>
            <a:ext cx="215900" cy="21590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6" name="Picture 730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5837238"/>
            <a:ext cx="685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476374" y="1124744"/>
            <a:ext cx="6264275" cy="1224409"/>
          </a:xfrm>
        </p:spPr>
        <p:txBody>
          <a:bodyPr/>
          <a:lstStyle>
            <a:lvl1pPr algn="ctr">
              <a:defRPr sz="3600"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480343" y="3573016"/>
            <a:ext cx="6256338" cy="72008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  <p:pic>
        <p:nvPicPr>
          <p:cNvPr id="1027" name="Picture 3" descr="E:\1. 건설시설부(진행) Project\10.중이온가속기 시설건설 발주관련\2.중이온가속기 시설건설 기본설계(2014.12.29~\20160307 조감도\조감도1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22234" b="18835"/>
          <a:stretch/>
        </p:blipFill>
        <p:spPr bwMode="auto">
          <a:xfrm>
            <a:off x="0" y="5013176"/>
            <a:ext cx="9143999" cy="184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106402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제목 슬라이드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28"/>
          <p:cNvSpPr>
            <a:spLocks/>
          </p:cNvSpPr>
          <p:nvPr/>
        </p:nvSpPr>
        <p:spPr bwMode="auto">
          <a:xfrm>
            <a:off x="3924300" y="5157788"/>
            <a:ext cx="1368425" cy="1368425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5" name="Freeform 729"/>
          <p:cNvSpPr>
            <a:spLocks/>
          </p:cNvSpPr>
          <p:nvPr/>
        </p:nvSpPr>
        <p:spPr bwMode="auto">
          <a:xfrm>
            <a:off x="5292725" y="6092825"/>
            <a:ext cx="215900" cy="21590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6" name="Picture 730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5837238"/>
            <a:ext cx="685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476374" y="1124744"/>
            <a:ext cx="6264275" cy="1224409"/>
          </a:xfrm>
        </p:spPr>
        <p:txBody>
          <a:bodyPr/>
          <a:lstStyle>
            <a:lvl1pPr algn="ctr">
              <a:defRPr sz="3600"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480343" y="3573016"/>
            <a:ext cx="6256338" cy="72008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  <p:pic>
        <p:nvPicPr>
          <p:cNvPr id="1026" name="Picture 2" descr="E:\1. 건설시설부(진행) Project\10.중이온가속기 시설건설 발주관련\2.중이온가속기 시설건설 기본설계(2014.12.29~\20160307 조감도\조감도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t="20386"/>
          <a:stretch/>
        </p:blipFill>
        <p:spPr bwMode="auto">
          <a:xfrm>
            <a:off x="0" y="5049672"/>
            <a:ext cx="9144000" cy="1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453446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527800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ead-pc\db\0문서0\1.진행문서\130604_코드체이서 ppt자료_C\ppt소스\중이온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97625"/>
            <a:ext cx="7159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333375"/>
            <a:ext cx="7493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</p:spPr>
        <p:txBody>
          <a:bodyPr/>
          <a:lstStyle>
            <a:lvl1pPr algn="l">
              <a:defRPr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80728"/>
            <a:ext cx="8374062" cy="511175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00563" y="6543675"/>
            <a:ext cx="504825" cy="314325"/>
          </a:xfrm>
        </p:spPr>
        <p:txBody>
          <a:bodyPr/>
          <a:lstStyle>
            <a:lvl1pPr>
              <a:defRPr sz="110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fld id="{6CF4DA16-BF14-4307-8E08-1868CB884F94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60655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553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2018. 9. 13.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049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2018. 9. 13.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502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553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2018. 9. 13.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899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8" name="Freeform 610"/>
          <p:cNvSpPr>
            <a:spLocks/>
          </p:cNvSpPr>
          <p:nvPr/>
        </p:nvSpPr>
        <p:spPr bwMode="gray">
          <a:xfrm>
            <a:off x="0" y="3500438"/>
            <a:ext cx="9544050" cy="3357562"/>
          </a:xfrm>
          <a:custGeom>
            <a:avLst/>
            <a:gdLst/>
            <a:ahLst/>
            <a:cxnLst>
              <a:cxn ang="0">
                <a:pos x="5760" y="0"/>
              </a:cxn>
              <a:cxn ang="0">
                <a:pos x="4332" y="1484"/>
              </a:cxn>
              <a:cxn ang="0">
                <a:pos x="0" y="1493"/>
              </a:cxn>
              <a:cxn ang="0">
                <a:pos x="1" y="1706"/>
              </a:cxn>
              <a:cxn ang="0">
                <a:pos x="5760" y="1671"/>
              </a:cxn>
            </a:cxnLst>
            <a:rect l="0" t="0" r="r" b="b"/>
            <a:pathLst>
              <a:path w="6012" h="1706">
                <a:moveTo>
                  <a:pt x="5760" y="0"/>
                </a:moveTo>
                <a:cubicBezTo>
                  <a:pt x="5736" y="43"/>
                  <a:pt x="6012" y="1484"/>
                  <a:pt x="4332" y="1484"/>
                </a:cubicBezTo>
                <a:lnTo>
                  <a:pt x="0" y="1493"/>
                </a:lnTo>
                <a:lnTo>
                  <a:pt x="1" y="1706"/>
                </a:lnTo>
                <a:lnTo>
                  <a:pt x="5760" y="1671"/>
                </a:lnTo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tint val="38039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897" name="Freeform 609"/>
          <p:cNvSpPr>
            <a:spLocks/>
          </p:cNvSpPr>
          <p:nvPr/>
        </p:nvSpPr>
        <p:spPr bwMode="gray">
          <a:xfrm>
            <a:off x="0" y="5264150"/>
            <a:ext cx="9144000" cy="1693863"/>
          </a:xfrm>
          <a:custGeom>
            <a:avLst/>
            <a:gdLst/>
            <a:ahLst/>
            <a:cxnLst>
              <a:cxn ang="0">
                <a:pos x="5754" y="0"/>
              </a:cxn>
              <a:cxn ang="0">
                <a:pos x="4722" y="486"/>
              </a:cxn>
              <a:cxn ang="0">
                <a:pos x="0" y="489"/>
              </a:cxn>
              <a:cxn ang="0">
                <a:pos x="1" y="689"/>
              </a:cxn>
              <a:cxn ang="0">
                <a:pos x="5760" y="657"/>
              </a:cxn>
            </a:cxnLst>
            <a:rect l="0" t="0" r="r" b="b"/>
            <a:pathLst>
              <a:path w="5760" h="689">
                <a:moveTo>
                  <a:pt x="5754" y="0"/>
                </a:moveTo>
                <a:cubicBezTo>
                  <a:pt x="5730" y="0"/>
                  <a:pt x="5640" y="474"/>
                  <a:pt x="4722" y="486"/>
                </a:cubicBezTo>
                <a:lnTo>
                  <a:pt x="0" y="489"/>
                </a:lnTo>
                <a:lnTo>
                  <a:pt x="1" y="689"/>
                </a:lnTo>
                <a:lnTo>
                  <a:pt x="5760" y="657"/>
                </a:lnTo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896" name="Freeform 608"/>
          <p:cNvSpPr>
            <a:spLocks/>
          </p:cNvSpPr>
          <p:nvPr/>
        </p:nvSpPr>
        <p:spPr bwMode="gray">
          <a:xfrm>
            <a:off x="0" y="584200"/>
            <a:ext cx="9144000" cy="1260475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0" y="776"/>
              </a:cxn>
              <a:cxn ang="0">
                <a:pos x="1600" y="88"/>
              </a:cxn>
              <a:cxn ang="0">
                <a:pos x="5760" y="88"/>
              </a:cxn>
              <a:cxn ang="0">
                <a:pos x="5760" y="0"/>
              </a:cxn>
              <a:cxn ang="0">
                <a:pos x="752" y="0"/>
              </a:cxn>
            </a:cxnLst>
            <a:rect l="0" t="0" r="r" b="b"/>
            <a:pathLst>
              <a:path w="5760" h="794">
                <a:moveTo>
                  <a:pt x="0" y="96"/>
                </a:moveTo>
                <a:lnTo>
                  <a:pt x="0" y="776"/>
                </a:lnTo>
                <a:cubicBezTo>
                  <a:pt x="32" y="794"/>
                  <a:pt x="336" y="56"/>
                  <a:pt x="1600" y="88"/>
                </a:cubicBezTo>
                <a:lnTo>
                  <a:pt x="5760" y="88"/>
                </a:lnTo>
                <a:lnTo>
                  <a:pt x="5760" y="0"/>
                </a:lnTo>
                <a:lnTo>
                  <a:pt x="752" y="0"/>
                </a:lnTo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011863" y="6513513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defRPr sz="1000" b="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srgbClr val="113F71"/>
              </a:solidFill>
            </a:endParaRP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344863" y="6551613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defRPr sz="100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42348C-0566-4244-8DEE-01AEE46045D0}" type="slidenum">
              <a:rPr lang="ko-KR" altLang="en-US" b="1">
                <a:solidFill>
                  <a:srgbClr val="113F7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ko-KR" b="1" dirty="0">
              <a:solidFill>
                <a:srgbClr val="113F71"/>
              </a:solidFill>
            </a:endParaRPr>
          </a:p>
        </p:txBody>
      </p:sp>
      <p:sp>
        <p:nvSpPr>
          <p:cNvPr id="1031" name="Freeform 604" descr="hangul_p"/>
          <p:cNvSpPr>
            <a:spLocks/>
          </p:cNvSpPr>
          <p:nvPr/>
        </p:nvSpPr>
        <p:spPr bwMode="gray">
          <a:xfrm>
            <a:off x="0" y="0"/>
            <a:ext cx="9144000" cy="1168400"/>
          </a:xfrm>
          <a:custGeom>
            <a:avLst/>
            <a:gdLst>
              <a:gd name="T0" fmla="*/ 0 w 5760"/>
              <a:gd name="T1" fmla="*/ 0 h 680"/>
              <a:gd name="T2" fmla="*/ 0 w 5760"/>
              <a:gd name="T3" fmla="*/ 2147483647 h 680"/>
              <a:gd name="T4" fmla="*/ 2147483647 w 5760"/>
              <a:gd name="T5" fmla="*/ 2147483647 h 680"/>
              <a:gd name="T6" fmla="*/ 2147483647 w 5760"/>
              <a:gd name="T7" fmla="*/ 2147483647 h 680"/>
              <a:gd name="T8" fmla="*/ 2147483647 w 5760"/>
              <a:gd name="T9" fmla="*/ 0 h 680"/>
              <a:gd name="T10" fmla="*/ 0 w 5760"/>
              <a:gd name="T11" fmla="*/ 0 h 6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680">
                <a:moveTo>
                  <a:pt x="0" y="0"/>
                </a:moveTo>
                <a:lnTo>
                  <a:pt x="0" y="680"/>
                </a:lnTo>
                <a:cubicBezTo>
                  <a:pt x="240" y="520"/>
                  <a:pt x="472" y="312"/>
                  <a:pt x="1456" y="344"/>
                </a:cubicBezTo>
                <a:lnTo>
                  <a:pt x="5760" y="342"/>
                </a:lnTo>
                <a:lnTo>
                  <a:pt x="5760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charset="-127"/>
            </a:endParaRPr>
          </a:p>
        </p:txBody>
      </p:sp>
      <p:sp>
        <p:nvSpPr>
          <p:cNvPr id="1032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900113" y="44450"/>
            <a:ext cx="78501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33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95288" y="1196975"/>
            <a:ext cx="83740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82365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ransition>
    <p:cover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8" name="Freeform 610"/>
          <p:cNvSpPr>
            <a:spLocks/>
          </p:cNvSpPr>
          <p:nvPr/>
        </p:nvSpPr>
        <p:spPr bwMode="gray">
          <a:xfrm>
            <a:off x="0" y="3500438"/>
            <a:ext cx="9544050" cy="3357562"/>
          </a:xfrm>
          <a:custGeom>
            <a:avLst/>
            <a:gdLst/>
            <a:ahLst/>
            <a:cxnLst>
              <a:cxn ang="0">
                <a:pos x="5760" y="0"/>
              </a:cxn>
              <a:cxn ang="0">
                <a:pos x="4332" y="1484"/>
              </a:cxn>
              <a:cxn ang="0">
                <a:pos x="0" y="1493"/>
              </a:cxn>
              <a:cxn ang="0">
                <a:pos x="1" y="1706"/>
              </a:cxn>
              <a:cxn ang="0">
                <a:pos x="5760" y="1671"/>
              </a:cxn>
            </a:cxnLst>
            <a:rect l="0" t="0" r="r" b="b"/>
            <a:pathLst>
              <a:path w="6012" h="1706">
                <a:moveTo>
                  <a:pt x="5760" y="0"/>
                </a:moveTo>
                <a:cubicBezTo>
                  <a:pt x="5736" y="43"/>
                  <a:pt x="6012" y="1484"/>
                  <a:pt x="4332" y="1484"/>
                </a:cubicBezTo>
                <a:lnTo>
                  <a:pt x="0" y="1493"/>
                </a:lnTo>
                <a:lnTo>
                  <a:pt x="1" y="1706"/>
                </a:lnTo>
                <a:lnTo>
                  <a:pt x="5760" y="1671"/>
                </a:lnTo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tint val="38039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897" name="Freeform 609"/>
          <p:cNvSpPr>
            <a:spLocks/>
          </p:cNvSpPr>
          <p:nvPr/>
        </p:nvSpPr>
        <p:spPr bwMode="gray">
          <a:xfrm>
            <a:off x="0" y="5264150"/>
            <a:ext cx="9144000" cy="1693863"/>
          </a:xfrm>
          <a:custGeom>
            <a:avLst/>
            <a:gdLst/>
            <a:ahLst/>
            <a:cxnLst>
              <a:cxn ang="0">
                <a:pos x="5754" y="0"/>
              </a:cxn>
              <a:cxn ang="0">
                <a:pos x="4722" y="486"/>
              </a:cxn>
              <a:cxn ang="0">
                <a:pos x="0" y="489"/>
              </a:cxn>
              <a:cxn ang="0">
                <a:pos x="1" y="689"/>
              </a:cxn>
              <a:cxn ang="0">
                <a:pos x="5760" y="657"/>
              </a:cxn>
            </a:cxnLst>
            <a:rect l="0" t="0" r="r" b="b"/>
            <a:pathLst>
              <a:path w="5760" h="689">
                <a:moveTo>
                  <a:pt x="5754" y="0"/>
                </a:moveTo>
                <a:cubicBezTo>
                  <a:pt x="5730" y="0"/>
                  <a:pt x="5640" y="474"/>
                  <a:pt x="4722" y="486"/>
                </a:cubicBezTo>
                <a:lnTo>
                  <a:pt x="0" y="489"/>
                </a:lnTo>
                <a:lnTo>
                  <a:pt x="1" y="689"/>
                </a:lnTo>
                <a:lnTo>
                  <a:pt x="5760" y="657"/>
                </a:lnTo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896" name="Freeform 608"/>
          <p:cNvSpPr>
            <a:spLocks/>
          </p:cNvSpPr>
          <p:nvPr/>
        </p:nvSpPr>
        <p:spPr bwMode="gray">
          <a:xfrm>
            <a:off x="0" y="584200"/>
            <a:ext cx="9144000" cy="1260475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0" y="776"/>
              </a:cxn>
              <a:cxn ang="0">
                <a:pos x="1600" y="88"/>
              </a:cxn>
              <a:cxn ang="0">
                <a:pos x="5760" y="88"/>
              </a:cxn>
              <a:cxn ang="0">
                <a:pos x="5760" y="0"/>
              </a:cxn>
              <a:cxn ang="0">
                <a:pos x="752" y="0"/>
              </a:cxn>
            </a:cxnLst>
            <a:rect l="0" t="0" r="r" b="b"/>
            <a:pathLst>
              <a:path w="5760" h="794">
                <a:moveTo>
                  <a:pt x="0" y="96"/>
                </a:moveTo>
                <a:lnTo>
                  <a:pt x="0" y="776"/>
                </a:lnTo>
                <a:cubicBezTo>
                  <a:pt x="32" y="794"/>
                  <a:pt x="336" y="56"/>
                  <a:pt x="1600" y="88"/>
                </a:cubicBezTo>
                <a:lnTo>
                  <a:pt x="5760" y="88"/>
                </a:lnTo>
                <a:lnTo>
                  <a:pt x="5760" y="0"/>
                </a:lnTo>
                <a:lnTo>
                  <a:pt x="752" y="0"/>
                </a:lnTo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15294"/>
                  <a:invGamma/>
                </a:schemeClr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011863" y="6513513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0" hangingPunct="1">
              <a:defRPr sz="1000" b="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srgbClr val="113F71"/>
              </a:solidFill>
            </a:endParaRP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344863" y="6551613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0" hangingPunct="1">
              <a:defRPr sz="1000">
                <a:latin typeface="+mn-lt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42348C-0566-4244-8DEE-01AEE46045D0}" type="slidenum">
              <a:rPr lang="ko-KR" altLang="en-US" b="1">
                <a:solidFill>
                  <a:srgbClr val="113F7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ko-KR" b="1" dirty="0">
              <a:solidFill>
                <a:srgbClr val="113F71"/>
              </a:solidFill>
            </a:endParaRPr>
          </a:p>
        </p:txBody>
      </p:sp>
      <p:sp>
        <p:nvSpPr>
          <p:cNvPr id="1031" name="Freeform 604" descr="hangul_p"/>
          <p:cNvSpPr>
            <a:spLocks/>
          </p:cNvSpPr>
          <p:nvPr/>
        </p:nvSpPr>
        <p:spPr bwMode="gray">
          <a:xfrm>
            <a:off x="0" y="0"/>
            <a:ext cx="9144000" cy="1168400"/>
          </a:xfrm>
          <a:custGeom>
            <a:avLst/>
            <a:gdLst>
              <a:gd name="T0" fmla="*/ 0 w 5760"/>
              <a:gd name="T1" fmla="*/ 0 h 680"/>
              <a:gd name="T2" fmla="*/ 0 w 5760"/>
              <a:gd name="T3" fmla="*/ 2147483647 h 680"/>
              <a:gd name="T4" fmla="*/ 2147483647 w 5760"/>
              <a:gd name="T5" fmla="*/ 2147483647 h 680"/>
              <a:gd name="T6" fmla="*/ 2147483647 w 5760"/>
              <a:gd name="T7" fmla="*/ 2147483647 h 680"/>
              <a:gd name="T8" fmla="*/ 2147483647 w 5760"/>
              <a:gd name="T9" fmla="*/ 0 h 680"/>
              <a:gd name="T10" fmla="*/ 0 w 5760"/>
              <a:gd name="T11" fmla="*/ 0 h 6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680">
                <a:moveTo>
                  <a:pt x="0" y="0"/>
                </a:moveTo>
                <a:lnTo>
                  <a:pt x="0" y="680"/>
                </a:lnTo>
                <a:cubicBezTo>
                  <a:pt x="240" y="520"/>
                  <a:pt x="472" y="312"/>
                  <a:pt x="1456" y="344"/>
                </a:cubicBezTo>
                <a:lnTo>
                  <a:pt x="5760" y="342"/>
                </a:lnTo>
                <a:lnTo>
                  <a:pt x="5760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Times New Roman" pitchFamily="18" charset="0"/>
              <a:ea typeface="굴림" charset="-127"/>
            </a:endParaRPr>
          </a:p>
        </p:txBody>
      </p:sp>
      <p:sp>
        <p:nvSpPr>
          <p:cNvPr id="1032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900113" y="44450"/>
            <a:ext cx="78501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33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95288" y="1196975"/>
            <a:ext cx="83740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11855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ransition>
    <p:cover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맑은 고딕" pitchFamily="50" charset="-127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7A41-6D90-4371-844A-87EC379C3D06}" type="datetimeFigureOut">
              <a:rPr lang="ko-KR" altLang="en-US" smtClean="0"/>
              <a:t>2018. 9. 13.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027418" y="6569803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004" dirty="0"/>
              <a:t>- </a:t>
            </a:r>
            <a:fld id="{5733F733-A97E-45C7-8208-292F002894F6}" type="slidenum">
              <a:rPr lang="ko-KR" altLang="en-US" sz="1004" smtClean="0"/>
              <a:pPr algn="r"/>
              <a:t>‹#›</a:t>
            </a:fld>
            <a:r>
              <a:rPr lang="ko-KR" altLang="en-US" sz="1004" dirty="0"/>
              <a:t> </a:t>
            </a:r>
            <a:r>
              <a:rPr lang="en-US" altLang="ko-KR" sz="1004" dirty="0"/>
              <a:t>-</a:t>
            </a:r>
            <a:endParaRPr lang="ko-KR" altLang="en-US" sz="1004" dirty="0"/>
          </a:p>
        </p:txBody>
      </p:sp>
    </p:spTree>
    <p:extLst>
      <p:ext uri="{BB962C8B-B14F-4D97-AF65-F5344CB8AC3E}">
        <p14:creationId xmlns:p14="http://schemas.microsoft.com/office/powerpoint/2010/main" val="237797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defTabSz="844083" rtl="0" eaLnBrk="1" latinLnBrk="1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1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/>
          <p:cNvSpPr>
            <a:spLocks noGrp="1"/>
          </p:cNvSpPr>
          <p:nvPr>
            <p:ph type="ctrTitle" sz="quarter"/>
          </p:nvPr>
        </p:nvSpPr>
        <p:spPr>
          <a:xfrm>
            <a:off x="107504" y="836712"/>
            <a:ext cx="8928992" cy="1223962"/>
          </a:xfrm>
        </p:spPr>
        <p:txBody>
          <a:bodyPr/>
          <a:lstStyle/>
          <a:p>
            <a:r>
              <a:rPr lang="en-US" altLang="ko-KR" sz="4800" dirty="0"/>
              <a:t>Status of RAON</a:t>
            </a:r>
            <a:endParaRPr lang="ko-KR" altLang="en-US" sz="4800" dirty="0"/>
          </a:p>
        </p:txBody>
      </p:sp>
      <p:sp>
        <p:nvSpPr>
          <p:cNvPr id="14" name="부제목 2"/>
          <p:cNvSpPr>
            <a:spLocks noGrp="1"/>
          </p:cNvSpPr>
          <p:nvPr>
            <p:ph type="subTitle" sz="quarter" idx="1"/>
          </p:nvPr>
        </p:nvSpPr>
        <p:spPr>
          <a:xfrm>
            <a:off x="1443831" y="4294039"/>
            <a:ext cx="6256338" cy="719137"/>
          </a:xfrm>
        </p:spPr>
        <p:txBody>
          <a:bodyPr/>
          <a:lstStyle/>
          <a:p>
            <a:r>
              <a:rPr lang="en-US" altLang="ko-KR" dirty="0"/>
              <a:t>NuSYM2018</a:t>
            </a:r>
          </a:p>
          <a:p>
            <a:r>
              <a:rPr lang="en-US" altLang="ko-KR" dirty="0"/>
              <a:t>Sep 10-13, 2018</a:t>
            </a:r>
            <a:endParaRPr lang="ko-KR" altLang="en-US" dirty="0"/>
          </a:p>
        </p:txBody>
      </p:sp>
      <p:sp>
        <p:nvSpPr>
          <p:cNvPr id="15" name="부제목 2"/>
          <p:cNvSpPr txBox="1">
            <a:spLocks/>
          </p:cNvSpPr>
          <p:nvPr/>
        </p:nvSpPr>
        <p:spPr bwMode="white">
          <a:xfrm>
            <a:off x="1443831" y="2924944"/>
            <a:ext cx="62563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None/>
              <a:defRPr sz="18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atinLnBrk="0"/>
            <a:r>
              <a:rPr lang="en-US" altLang="ko-KR" sz="2400" kern="0" dirty="0"/>
              <a:t>Young Kwan KWON</a:t>
            </a:r>
            <a:endParaRPr lang="ko-KR" altLang="en-US" sz="2400" kern="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B647D54-A0A3-A548-9937-ED2B16B0F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59"/>
            <a:ext cx="3949700" cy="6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427538" y="6534150"/>
            <a:ext cx="504825" cy="314325"/>
          </a:xfrm>
        </p:spPr>
        <p:txBody>
          <a:bodyPr/>
          <a:lstStyle/>
          <a:p>
            <a:pPr>
              <a:defRPr/>
            </a:pPr>
            <a:fld id="{13D67071-A6E9-48E8-A022-BB3BF5CB6160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10</a:t>
            </a:fld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RAON Layout : Accelerator System</a:t>
            </a:r>
            <a:endParaRPr lang="ko-KR" altLang="en-US" dirty="0"/>
          </a:p>
        </p:txBody>
      </p:sp>
      <p:pic>
        <p:nvPicPr>
          <p:cNvPr id="11" name="Picture 2" descr="C:\Users\risp-116\Desktop\전체 배치도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8" b="10319"/>
          <a:stretch/>
        </p:blipFill>
        <p:spPr bwMode="auto">
          <a:xfrm>
            <a:off x="621002" y="1270042"/>
            <a:ext cx="7704856" cy="43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3" t="10525" r="17009" b="26019"/>
          <a:stretch/>
        </p:blipFill>
        <p:spPr bwMode="auto">
          <a:xfrm>
            <a:off x="833151" y="930330"/>
            <a:ext cx="867947" cy="1779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3" t="11446" r="70235" b="26202"/>
          <a:stretch/>
        </p:blipFill>
        <p:spPr bwMode="auto">
          <a:xfrm>
            <a:off x="299808" y="2854219"/>
            <a:ext cx="967379" cy="17890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8" name="꺾인 연결선 17"/>
          <p:cNvCxnSpPr/>
          <p:nvPr/>
        </p:nvCxnSpPr>
        <p:spPr>
          <a:xfrm>
            <a:off x="1665434" y="1630305"/>
            <a:ext cx="726178" cy="341653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꺾인 연결선 18"/>
          <p:cNvCxnSpPr/>
          <p:nvPr/>
        </p:nvCxnSpPr>
        <p:spPr>
          <a:xfrm flipV="1">
            <a:off x="1125059" y="2524957"/>
            <a:ext cx="1260153" cy="517087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_x242061792" descr="DRW00002234bb5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62"/>
          <a:stretch/>
        </p:blipFill>
        <p:spPr bwMode="auto">
          <a:xfrm>
            <a:off x="6221134" y="1266012"/>
            <a:ext cx="2104724" cy="16602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397084" y="2422170"/>
            <a:ext cx="1294596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SCL1&amp;3(QWR</a:t>
            </a:r>
            <a:r>
              <a:rPr lang="en-US" altLang="ko-KR" sz="1300" dirty="0">
                <a:solidFill>
                  <a:prstClr val="black"/>
                </a:solidFill>
              </a:rPr>
              <a:t>)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392" y="4370656"/>
            <a:ext cx="1288248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SCL1&amp;3(HWR</a:t>
            </a:r>
            <a:r>
              <a:rPr lang="en-US" altLang="ko-KR" sz="1300" dirty="0">
                <a:solidFill>
                  <a:prstClr val="black"/>
                </a:solidFill>
              </a:rPr>
              <a:t>)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6697603" y="973385"/>
            <a:ext cx="1151787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SCL2(SSR2</a:t>
            </a:r>
            <a:r>
              <a:rPr lang="en-US" altLang="ko-KR" sz="1300" dirty="0">
                <a:solidFill>
                  <a:prstClr val="black"/>
                </a:solidFill>
              </a:rPr>
              <a:t>)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pic>
        <p:nvPicPr>
          <p:cNvPr id="24" name="Picture 3" descr="C:\Users\user\Desktop\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03" b="32379"/>
          <a:stretch>
            <a:fillRect/>
          </a:stretch>
        </p:blipFill>
        <p:spPr bwMode="auto">
          <a:xfrm>
            <a:off x="3799432" y="5230483"/>
            <a:ext cx="1287231" cy="927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꺾인 연결선 24"/>
          <p:cNvCxnSpPr/>
          <p:nvPr/>
        </p:nvCxnSpPr>
        <p:spPr>
          <a:xfrm rot="5400000" flipH="1" flipV="1">
            <a:off x="4015939" y="4881004"/>
            <a:ext cx="807552" cy="323454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t="30264" r="25407" b="23338"/>
          <a:stretch/>
        </p:blipFill>
        <p:spPr>
          <a:xfrm>
            <a:off x="1195520" y="4859778"/>
            <a:ext cx="1440159" cy="125288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7" name="꺾인 연결선 26"/>
          <p:cNvCxnSpPr/>
          <p:nvPr/>
        </p:nvCxnSpPr>
        <p:spPr>
          <a:xfrm rot="5400000" flipH="1" flipV="1">
            <a:off x="1454946" y="4291893"/>
            <a:ext cx="1470611" cy="323454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33037" r="10593" b="19111"/>
          <a:stretch/>
        </p:blipFill>
        <p:spPr>
          <a:xfrm>
            <a:off x="2846547" y="928586"/>
            <a:ext cx="2136215" cy="1247735"/>
          </a:xfrm>
          <a:prstGeom prst="rect">
            <a:avLst/>
          </a:prstGeom>
        </p:spPr>
      </p:pic>
      <p:sp>
        <p:nvSpPr>
          <p:cNvPr id="29" name="TextBox 17"/>
          <p:cNvSpPr txBox="1">
            <a:spLocks noChangeArrowheads="1"/>
          </p:cNvSpPr>
          <p:nvPr/>
        </p:nvSpPr>
        <p:spPr bwMode="auto">
          <a:xfrm>
            <a:off x="1922199" y="5632705"/>
            <a:ext cx="947450" cy="492443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Bending Section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3002293" y="1955941"/>
            <a:ext cx="854042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Injector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cxnSp>
        <p:nvCxnSpPr>
          <p:cNvPr id="31" name="꺾인 연결선 30"/>
          <p:cNvCxnSpPr/>
          <p:nvPr/>
        </p:nvCxnSpPr>
        <p:spPr>
          <a:xfrm rot="10800000" flipV="1">
            <a:off x="2493212" y="1384232"/>
            <a:ext cx="430500" cy="246071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4" t="14963" r="23925" b="8592"/>
          <a:stretch/>
        </p:blipFill>
        <p:spPr>
          <a:xfrm>
            <a:off x="5147759" y="1276872"/>
            <a:ext cx="1034048" cy="1645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17"/>
          <p:cNvSpPr txBox="1">
            <a:spLocks noChangeArrowheads="1"/>
          </p:cNvSpPr>
          <p:nvPr/>
        </p:nvSpPr>
        <p:spPr bwMode="auto">
          <a:xfrm>
            <a:off x="5069348" y="966946"/>
            <a:ext cx="1151787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SCL2(SSR1</a:t>
            </a:r>
            <a:r>
              <a:rPr lang="en-US" altLang="ko-KR" sz="1300" dirty="0">
                <a:solidFill>
                  <a:prstClr val="black"/>
                </a:solidFill>
              </a:rPr>
              <a:t>)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cxnSp>
        <p:nvCxnSpPr>
          <p:cNvPr id="34" name="꺾인 연결선 33"/>
          <p:cNvCxnSpPr/>
          <p:nvPr/>
        </p:nvCxnSpPr>
        <p:spPr>
          <a:xfrm rot="5400000">
            <a:off x="3710754" y="1781588"/>
            <a:ext cx="864000" cy="262800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꺾인 연결선 34"/>
          <p:cNvCxnSpPr/>
          <p:nvPr/>
        </p:nvCxnSpPr>
        <p:spPr>
          <a:xfrm rot="5400000">
            <a:off x="5139690" y="1828290"/>
            <a:ext cx="684000" cy="266400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7"/>
          <p:cNvSpPr txBox="1">
            <a:spLocks noChangeArrowheads="1"/>
          </p:cNvSpPr>
          <p:nvPr/>
        </p:nvSpPr>
        <p:spPr bwMode="auto">
          <a:xfrm>
            <a:off x="3129064" y="5872916"/>
            <a:ext cx="988061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pic>
        <p:nvPicPr>
          <p:cNvPr id="37" name="Picture 31" descr="D:\발표-2014\PAC-11월\IF Configuration-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/>
          <a:stretch>
            <a:fillRect/>
          </a:stretch>
        </p:blipFill>
        <p:spPr bwMode="auto">
          <a:xfrm>
            <a:off x="6778978" y="4788262"/>
            <a:ext cx="2185510" cy="13517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꺾인 연결선 37"/>
          <p:cNvCxnSpPr/>
          <p:nvPr/>
        </p:nvCxnSpPr>
        <p:spPr>
          <a:xfrm rot="16200000" flipV="1">
            <a:off x="6450032" y="4365462"/>
            <a:ext cx="949391" cy="697539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7"/>
          <p:cNvSpPr txBox="1">
            <a:spLocks noChangeArrowheads="1"/>
          </p:cNvSpPr>
          <p:nvPr/>
        </p:nvSpPr>
        <p:spPr bwMode="auto">
          <a:xfrm>
            <a:off x="7893810" y="5806546"/>
            <a:ext cx="1008112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System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ECR Ion Source(28GHz, 14.5GHz)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11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008944" y="920250"/>
            <a:ext cx="7992888" cy="466684"/>
            <a:chOff x="395536" y="620688"/>
            <a:chExt cx="7992888" cy="466684"/>
          </a:xfrm>
        </p:grpSpPr>
        <p:sp>
          <p:nvSpPr>
            <p:cNvPr id="27" name="직사각형 26"/>
            <p:cNvSpPr/>
            <p:nvPr/>
          </p:nvSpPr>
          <p:spPr>
            <a:xfrm>
              <a:off x="395536" y="813973"/>
              <a:ext cx="1383697" cy="26213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 </a:t>
              </a:r>
              <a:r>
                <a:rPr lang="en-US" altLang="ko-KR" sz="1050" dirty="0">
                  <a:solidFill>
                    <a:schemeClr val="tx2"/>
                  </a:solidFill>
                </a:rPr>
                <a:t>2011 ~ 2014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1829676" y="823026"/>
              <a:ext cx="2200924" cy="26213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 </a:t>
              </a:r>
              <a:r>
                <a:rPr lang="en-US" altLang="ko-KR" sz="1050" b="1" dirty="0">
                  <a:solidFill>
                    <a:srgbClr val="FF0000"/>
                  </a:solidFill>
                </a:rPr>
                <a:t>~ 2019.06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4067470" y="825236"/>
              <a:ext cx="1465573" cy="26213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~ 2019.12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5583486" y="823026"/>
              <a:ext cx="1399442" cy="262136"/>
            </a:xfrm>
            <a:prstGeom prst="rect">
              <a:avLst/>
            </a:prstGeom>
            <a:solidFill>
              <a:srgbClr val="00B050">
                <a:alpha val="7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2020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31" name="TextBox 36"/>
            <p:cNvSpPr txBox="1"/>
            <p:nvPr/>
          </p:nvSpPr>
          <p:spPr>
            <a:xfrm>
              <a:off x="449987" y="620688"/>
              <a:ext cx="1300036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Design &amp; Fabrication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32" name="TextBox 37"/>
            <p:cNvSpPr txBox="1"/>
            <p:nvPr/>
          </p:nvSpPr>
          <p:spPr>
            <a:xfrm>
              <a:off x="1853722" y="629737"/>
              <a:ext cx="2213748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Installation &amp; </a:t>
              </a:r>
              <a:r>
                <a:rPr lang="en-US" altLang="ko-KR" sz="1050" b="1" dirty="0">
                  <a:solidFill>
                    <a:srgbClr val="FF0000"/>
                  </a:solidFill>
                </a:rPr>
                <a:t>Test (</a:t>
              </a:r>
              <a:r>
                <a:rPr lang="en-US" altLang="ko-KR" sz="1050" b="1" dirty="0" err="1">
                  <a:solidFill>
                    <a:srgbClr val="FF0000"/>
                  </a:solidFill>
                </a:rPr>
                <a:t>Munji</a:t>
              </a:r>
              <a:r>
                <a:rPr lang="en-US" altLang="ko-KR" sz="1050" b="1" dirty="0">
                  <a:solidFill>
                    <a:srgbClr val="FF0000"/>
                  </a:solidFill>
                </a:rPr>
                <a:t> Campus)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Box 39"/>
            <p:cNvSpPr txBox="1"/>
            <p:nvPr/>
          </p:nvSpPr>
          <p:spPr>
            <a:xfrm>
              <a:off x="4174616" y="638644"/>
              <a:ext cx="1272784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Transfer to main site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57" name="TextBox 39"/>
            <p:cNvSpPr txBox="1"/>
            <p:nvPr/>
          </p:nvSpPr>
          <p:spPr>
            <a:xfrm>
              <a:off x="5829802" y="638643"/>
              <a:ext cx="985847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Commissioning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7033372" y="818138"/>
              <a:ext cx="1355052" cy="2621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2021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60" name="TextBox 39"/>
            <p:cNvSpPr txBox="1"/>
            <p:nvPr/>
          </p:nvSpPr>
          <p:spPr>
            <a:xfrm>
              <a:off x="7313202" y="629737"/>
              <a:ext cx="662041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Operation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43606" y="105993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28GHz</a:t>
            </a:r>
            <a:endParaRPr lang="ko-KR" alt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그룹 61"/>
          <p:cNvGrpSpPr/>
          <p:nvPr/>
        </p:nvGrpSpPr>
        <p:grpSpPr>
          <a:xfrm>
            <a:off x="1054209" y="4725144"/>
            <a:ext cx="7972990" cy="409024"/>
            <a:chOff x="1820929" y="640981"/>
            <a:chExt cx="6567494" cy="446391"/>
          </a:xfrm>
        </p:grpSpPr>
        <p:sp>
          <p:nvSpPr>
            <p:cNvPr id="64" name="직사각형 63"/>
            <p:cNvSpPr/>
            <p:nvPr/>
          </p:nvSpPr>
          <p:spPr>
            <a:xfrm>
              <a:off x="1820929" y="823026"/>
              <a:ext cx="1558324" cy="26213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 2018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3434046" y="825236"/>
              <a:ext cx="2098998" cy="26213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~ 2019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5583485" y="823026"/>
              <a:ext cx="1851165" cy="262136"/>
            </a:xfrm>
            <a:prstGeom prst="rect">
              <a:avLst/>
            </a:prstGeom>
            <a:solidFill>
              <a:srgbClr val="00B050">
                <a:alpha val="7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~ 2020.5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68" name="TextBox 37"/>
            <p:cNvSpPr txBox="1"/>
            <p:nvPr/>
          </p:nvSpPr>
          <p:spPr>
            <a:xfrm>
              <a:off x="1972537" y="640981"/>
              <a:ext cx="1239122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Purchasing process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69" name="TextBox 38"/>
            <p:cNvSpPr txBox="1"/>
            <p:nvPr/>
          </p:nvSpPr>
          <p:spPr>
            <a:xfrm>
              <a:off x="3669871" y="647670"/>
              <a:ext cx="171881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Manufacturing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70" name="TextBox 39"/>
            <p:cNvSpPr txBox="1"/>
            <p:nvPr/>
          </p:nvSpPr>
          <p:spPr>
            <a:xfrm>
              <a:off x="5605195" y="647671"/>
              <a:ext cx="1859483" cy="3231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Installation &amp; Commissioning</a:t>
              </a:r>
              <a:endParaRPr lang="ko-KR" altLang="en-US" sz="1050" dirty="0">
                <a:solidFill>
                  <a:schemeClr val="tx2"/>
                </a:solidFill>
              </a:endParaRPr>
            </a:p>
            <a:p>
              <a:r>
                <a:rPr lang="en-US" altLang="ko-KR" sz="1050" dirty="0">
                  <a:solidFill>
                    <a:schemeClr val="tx2"/>
                  </a:solidFill>
                </a:rPr>
                <a:t> 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7482938" y="818138"/>
              <a:ext cx="905485" cy="2621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2020.6~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72" name="TextBox 39"/>
            <p:cNvSpPr txBox="1"/>
            <p:nvPr/>
          </p:nvSpPr>
          <p:spPr>
            <a:xfrm>
              <a:off x="7580616" y="657581"/>
              <a:ext cx="662041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Operation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6545" y="482643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14.5GHz</a:t>
            </a:r>
            <a:endParaRPr lang="ko-KR" alt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그림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161" y="1477977"/>
            <a:ext cx="1466709" cy="949660"/>
          </a:xfrm>
          <a:prstGeom prst="rect">
            <a:avLst/>
          </a:prstGeom>
        </p:spPr>
      </p:pic>
      <p:pic>
        <p:nvPicPr>
          <p:cNvPr id="75" name="_x236423400" descr="EMB000045f82b8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21" y="1481292"/>
            <a:ext cx="121502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9" descr="\\10.1.2.57\RISP Files\09.Injector_BeamPhysics_team\01 weekly meeting\weekly meeting 20140416\assembly 사진\20140415_1948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46" y="1478482"/>
            <a:ext cx="1459279" cy="94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247" y="1488525"/>
            <a:ext cx="1860995" cy="95528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9" name="TextBox 52"/>
          <p:cNvSpPr txBox="1">
            <a:spLocks noChangeArrowheads="1"/>
          </p:cNvSpPr>
          <p:nvPr/>
        </p:nvSpPr>
        <p:spPr bwMode="auto">
          <a:xfrm>
            <a:off x="177302" y="2636912"/>
            <a:ext cx="23920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28GHz ECR test results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10836" y="2987459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 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early test stage, </a:t>
            </a:r>
          </a:p>
          <a:p>
            <a:pPr>
              <a:lnSpc>
                <a:spcPct val="120000"/>
              </a:lnSpc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O</a:t>
            </a:r>
            <a:r>
              <a:rPr lang="en-US" altLang="ko-KR" sz="14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7+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30euA was extracted</a:t>
            </a:r>
          </a:p>
          <a:p>
            <a:pPr>
              <a:lnSpc>
                <a:spcPct val="120000"/>
              </a:lnSpc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Ar</a:t>
            </a:r>
            <a:r>
              <a:rPr lang="en-US" altLang="ko-KR" sz="14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11+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about 70euA was extracted.</a:t>
            </a:r>
          </a:p>
          <a:p>
            <a:pPr>
              <a:lnSpc>
                <a:spcPct val="120000"/>
              </a:lnSpc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 After </a:t>
            </a:r>
            <a:r>
              <a:rPr lang="en-US" altLang="ko-KR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cryo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-cooler maintenance, </a:t>
            </a:r>
          </a:p>
          <a:p>
            <a:pPr>
              <a:lnSpc>
                <a:spcPct val="120000"/>
              </a:lnSpc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cooling capacity margin is improved.  </a:t>
            </a:r>
            <a:endParaRPr lang="ko-KR" alt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_x223781280" descr="EMB0000194c08a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23" y="2747703"/>
            <a:ext cx="2559896" cy="177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_x228814152" descr="EMB000012fc0b5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42" y="2728802"/>
            <a:ext cx="2888092" cy="183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/>
          <p:cNvSpPr txBox="1"/>
          <p:nvPr/>
        </p:nvSpPr>
        <p:spPr>
          <a:xfrm>
            <a:off x="210836" y="5168383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 </a:t>
            </a:r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14.5GHz ECRIS for a secondary ion source.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 </a:t>
            </a:r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14.5GHz ECRIS and 28GHz ECRIS will supply a stable isotope beam to SCL3 alternately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 </a:t>
            </a:r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14.5GHz ECRIS will be a main ion source when 28GHz ECRIS moves to SCL1</a:t>
            </a:r>
          </a:p>
        </p:txBody>
      </p:sp>
    </p:spTree>
    <p:extLst>
      <p:ext uri="{BB962C8B-B14F-4D97-AF65-F5344CB8AC3E}">
        <p14:creationId xmlns:p14="http://schemas.microsoft.com/office/powerpoint/2010/main" val="291283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Injector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12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520" y="1467436"/>
            <a:ext cx="8528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latinLnBrk="0"/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 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Completion of RFQ manufacturing and tuning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(Quad. Field &lt;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 panose="05050102010706020507" pitchFamily="18" charset="2"/>
              </a:rPr>
              <a:t>2%,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Dipole Field &lt;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 panose="05050102010706020507" pitchFamily="18" charset="2"/>
              </a:rPr>
              <a:t>5% of Q.)</a:t>
            </a: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Symbol" panose="05050102010706020507" pitchFamily="18" charset="2"/>
            </a:endParaRPr>
          </a:p>
          <a:p>
            <a:pPr lvl="0" algn="just" latinLnBrk="0"/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 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Installation of injector and test for</a:t>
            </a:r>
            <a:r>
              <a: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beam acc. Performance of RFQ (&gt;500keV/u)</a:t>
            </a:r>
          </a:p>
        </p:txBody>
      </p:sp>
      <p:pic>
        <p:nvPicPr>
          <p:cNvPr id="35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064"/>
            <a:ext cx="4554127" cy="2370159"/>
          </a:xfrm>
          <a:prstGeom prst="rect">
            <a:avLst/>
          </a:prstGeom>
        </p:spPr>
      </p:pic>
      <p:graphicFrame>
        <p:nvGraphicFramePr>
          <p:cNvPr id="36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440853"/>
              </p:ext>
            </p:extLst>
          </p:nvPr>
        </p:nvGraphicFramePr>
        <p:xfrm>
          <a:off x="5324993" y="4218092"/>
          <a:ext cx="3078776" cy="224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SPW 11.0 Graph" r:id="rId4" imgW="9679680" imgH="7050960" progId="SigmaPlotGraphicObject.10">
                  <p:embed/>
                </p:oleObj>
              </mc:Choice>
              <mc:Fallback>
                <p:oleObj name="SPW 11.0 Graph" r:id="rId4" imgW="9679680" imgH="705096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993" y="4218092"/>
                        <a:ext cx="3078776" cy="224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5" descr="dipole modification-after-dipole fiel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t="6741" r="11137" b="2769"/>
          <a:stretch>
            <a:fillRect/>
          </a:stretch>
        </p:blipFill>
        <p:spPr bwMode="auto">
          <a:xfrm>
            <a:off x="6273872" y="2286050"/>
            <a:ext cx="2227307" cy="175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 descr="dipole modification-after-Q err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t="7307" r="11548" b="3754"/>
          <a:stretch>
            <a:fillRect/>
          </a:stretch>
        </p:blipFill>
        <p:spPr bwMode="auto">
          <a:xfrm>
            <a:off x="3884670" y="2281290"/>
            <a:ext cx="2241436" cy="170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 descr="H:\RISP_BSPark\사진\20161205-RFQ 사진\IMG_769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r="14509" b="2334"/>
          <a:stretch/>
        </p:blipFill>
        <p:spPr bwMode="auto">
          <a:xfrm>
            <a:off x="1426072" y="2209826"/>
            <a:ext cx="1953181" cy="164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91204" y="3998277"/>
            <a:ext cx="1803699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RFQ at SCL DEMO 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28529" y="2022312"/>
            <a:ext cx="187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&lt;RFQ tuning result&gt;</a:t>
            </a:r>
            <a:endParaRPr kumimoji="0" lang="ko-KR" altLang="en-US" sz="14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395537" y="923353"/>
            <a:ext cx="1152128" cy="262136"/>
          </a:xfrm>
          <a:prstGeom prst="rect">
            <a:avLst/>
          </a:prstGeom>
          <a:solidFill>
            <a:srgbClr val="FFFF00">
              <a:alpha val="50000"/>
            </a:srgb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 2011 ~ 2012</a:t>
            </a:r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587524" y="932406"/>
            <a:ext cx="1791729" cy="262136"/>
          </a:xfrm>
          <a:prstGeom prst="rect">
            <a:avLst/>
          </a:prstGeom>
          <a:solidFill>
            <a:srgbClr val="FFC000">
              <a:alpha val="50000"/>
            </a:srgb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 ~ 2015</a:t>
            </a:r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3434046" y="934616"/>
            <a:ext cx="2098998" cy="262136"/>
          </a:xfrm>
          <a:prstGeom prst="rect">
            <a:avLst/>
          </a:prstGeom>
          <a:solidFill>
            <a:srgbClr val="92D050">
              <a:alpha val="50000"/>
            </a:srgb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b="1" dirty="0">
                <a:solidFill>
                  <a:srgbClr val="FF0000"/>
                </a:solidFill>
              </a:rPr>
              <a:t>~ 2018</a:t>
            </a:r>
            <a:endParaRPr lang="ko-KR" altLang="en-US" sz="1050" b="1" dirty="0">
              <a:solidFill>
                <a:srgbClr val="FF0000"/>
              </a:solidFill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5583486" y="932406"/>
            <a:ext cx="1086782" cy="262136"/>
          </a:xfrm>
          <a:prstGeom prst="rect">
            <a:avLst/>
          </a:prstGeom>
          <a:solidFill>
            <a:srgbClr val="00B050">
              <a:alpha val="70000"/>
            </a:srgb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2019</a:t>
            </a:r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46" name="TextBox 36"/>
          <p:cNvSpPr txBox="1"/>
          <p:nvPr/>
        </p:nvSpPr>
        <p:spPr>
          <a:xfrm>
            <a:off x="404722" y="730068"/>
            <a:ext cx="1142942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dirty="0"/>
              <a:t>Conceptual design</a:t>
            </a:r>
            <a:endParaRPr lang="ko-KR" altLang="en-US" sz="1050" dirty="0"/>
          </a:p>
        </p:txBody>
      </p:sp>
      <p:sp>
        <p:nvSpPr>
          <p:cNvPr id="47" name="TextBox 37"/>
          <p:cNvSpPr txBox="1"/>
          <p:nvPr/>
        </p:nvSpPr>
        <p:spPr>
          <a:xfrm>
            <a:off x="2209150" y="750361"/>
            <a:ext cx="596318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dirty="0"/>
              <a:t>Prototype</a:t>
            </a:r>
            <a:endParaRPr lang="ko-KR" altLang="en-US" sz="1050" dirty="0"/>
          </a:p>
        </p:txBody>
      </p:sp>
      <p:sp>
        <p:nvSpPr>
          <p:cNvPr id="48" name="TextBox 38"/>
          <p:cNvSpPr txBox="1"/>
          <p:nvPr/>
        </p:nvSpPr>
        <p:spPr>
          <a:xfrm>
            <a:off x="4053908" y="765416"/>
            <a:ext cx="104525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b="1" dirty="0">
                <a:solidFill>
                  <a:srgbClr val="FF0000"/>
                </a:solidFill>
              </a:rPr>
              <a:t>Test &amp; Upgrade</a:t>
            </a:r>
            <a:endParaRPr lang="ko-KR" altLang="en-US" sz="1050" b="1" dirty="0">
              <a:solidFill>
                <a:srgbClr val="FF0000"/>
              </a:solidFill>
            </a:endParaRPr>
          </a:p>
        </p:txBody>
      </p:sp>
      <p:sp>
        <p:nvSpPr>
          <p:cNvPr id="49" name="TextBox 39"/>
          <p:cNvSpPr txBox="1"/>
          <p:nvPr/>
        </p:nvSpPr>
        <p:spPr>
          <a:xfrm>
            <a:off x="5787083" y="757051"/>
            <a:ext cx="71493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dirty="0"/>
              <a:t> Installation</a:t>
            </a:r>
            <a:endParaRPr lang="ko-KR" altLang="en-US" sz="1050" dirty="0"/>
          </a:p>
        </p:txBody>
      </p:sp>
      <p:sp>
        <p:nvSpPr>
          <p:cNvPr id="51" name="직사각형 50"/>
          <p:cNvSpPr/>
          <p:nvPr/>
        </p:nvSpPr>
        <p:spPr>
          <a:xfrm>
            <a:off x="6716835" y="923863"/>
            <a:ext cx="1099421" cy="262136"/>
          </a:xfrm>
          <a:prstGeom prst="rect">
            <a:avLst/>
          </a:prstGeom>
          <a:solidFill>
            <a:srgbClr val="00B050">
              <a:alpha val="70000"/>
            </a:srgb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2020</a:t>
            </a:r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52" name="TextBox 39"/>
          <p:cNvSpPr txBox="1"/>
          <p:nvPr/>
        </p:nvSpPr>
        <p:spPr>
          <a:xfrm>
            <a:off x="6741702" y="758868"/>
            <a:ext cx="985847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dirty="0"/>
              <a:t> Commissioning</a:t>
            </a:r>
            <a:endParaRPr lang="ko-KR" altLang="en-US" sz="1050" dirty="0"/>
          </a:p>
        </p:txBody>
      </p:sp>
      <p:sp>
        <p:nvSpPr>
          <p:cNvPr id="53" name="직사각형 52"/>
          <p:cNvSpPr/>
          <p:nvPr/>
        </p:nvSpPr>
        <p:spPr>
          <a:xfrm>
            <a:off x="7854059" y="927422"/>
            <a:ext cx="1099421" cy="262136"/>
          </a:xfrm>
          <a:prstGeom prst="rect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2021</a:t>
            </a:r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54" name="TextBox 39"/>
          <p:cNvSpPr txBox="1"/>
          <p:nvPr/>
        </p:nvSpPr>
        <p:spPr>
          <a:xfrm>
            <a:off x="8025267" y="758692"/>
            <a:ext cx="662041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dirty="0"/>
              <a:t> Operation</a:t>
            </a:r>
            <a:endParaRPr lang="ko-KR" altLang="en-US" sz="1050" dirty="0"/>
          </a:p>
        </p:txBody>
      </p:sp>
      <p:sp>
        <p:nvSpPr>
          <p:cNvPr id="56" name="TextBox 52"/>
          <p:cNvSpPr txBox="1">
            <a:spLocks noChangeArrowheads="1"/>
          </p:cNvSpPr>
          <p:nvPr/>
        </p:nvSpPr>
        <p:spPr bwMode="auto">
          <a:xfrm>
            <a:off x="217877" y="1189558"/>
            <a:ext cx="43204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dirty="0">
                <a:solidFill>
                  <a:srgbClr val="0033CC"/>
                </a:solidFill>
                <a:latin typeface="HY헤드라인M" pitchFamily="18" charset="-127"/>
                <a:ea typeface="HY헤드라인M" pitchFamily="18" charset="-127"/>
              </a:rPr>
              <a:t>Installation &amp; Test of injector @ SCL demo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444990" y="4077904"/>
            <a:ext cx="2943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&lt;Energy spectrum of beam from RFQ&gt;</a:t>
            </a:r>
            <a:endParaRPr kumimoji="0" lang="ko-KR" altLang="en-US" sz="1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889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13</a:t>
            </a:fld>
            <a:endParaRPr lang="en-US" altLang="ko-KR" dirty="0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6" name="TextBox 52"/>
          <p:cNvSpPr txBox="1">
            <a:spLocks noChangeArrowheads="1"/>
          </p:cNvSpPr>
          <p:nvPr/>
        </p:nvSpPr>
        <p:spPr bwMode="auto">
          <a:xfrm>
            <a:off x="338835" y="2993221"/>
            <a:ext cx="29690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Superconducting cavity test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15" y="3918365"/>
            <a:ext cx="3296386" cy="233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0103" y="3294795"/>
            <a:ext cx="878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</a:t>
            </a:r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SRF test facility @ KAIST </a:t>
            </a:r>
            <a:r>
              <a:rPr lang="en-US" altLang="ko-KR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Munji</a:t>
            </a:r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Campus</a:t>
            </a:r>
          </a:p>
          <a:p>
            <a:pPr algn="just"/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 </a:t>
            </a:r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and Performance test for QWR x 4, HWR x 6, SSR1 x 1</a:t>
            </a:r>
            <a:r>
              <a:rPr lang="ko-KR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under way (‘18)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9624" y="6191473"/>
            <a:ext cx="3619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tx2"/>
                </a:solidFill>
              </a:rPr>
              <a:t>&lt;Result of HWR cavity performance test&gt;</a:t>
            </a:r>
            <a:endParaRPr lang="ko-KR" altLang="en-US" sz="1400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0072" y="6189438"/>
            <a:ext cx="3544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tx2"/>
                </a:solidFill>
              </a:rPr>
              <a:t>&lt;Cavity</a:t>
            </a:r>
            <a:r>
              <a:rPr lang="ko-KR" altLang="en-US" sz="1400" dirty="0">
                <a:solidFill>
                  <a:schemeClr val="tx2"/>
                </a:solidFill>
              </a:rPr>
              <a:t> </a:t>
            </a:r>
            <a:r>
              <a:rPr lang="en-US" altLang="ko-KR" sz="1400" dirty="0">
                <a:solidFill>
                  <a:schemeClr val="tx2"/>
                </a:solidFill>
              </a:rPr>
              <a:t>test</a:t>
            </a:r>
            <a:r>
              <a:rPr lang="ko-KR" altLang="en-US" sz="1400" dirty="0">
                <a:solidFill>
                  <a:schemeClr val="tx2"/>
                </a:solidFill>
              </a:rPr>
              <a:t> </a:t>
            </a:r>
            <a:r>
              <a:rPr lang="en-US" altLang="ko-KR" sz="1400" dirty="0">
                <a:solidFill>
                  <a:schemeClr val="tx2"/>
                </a:solidFill>
              </a:rPr>
              <a:t>pit,</a:t>
            </a:r>
            <a:r>
              <a:rPr lang="ko-KR" altLang="en-US" sz="1400" dirty="0">
                <a:solidFill>
                  <a:schemeClr val="tx2"/>
                </a:solidFill>
              </a:rPr>
              <a:t> </a:t>
            </a:r>
            <a:r>
              <a:rPr lang="en-US" altLang="ko-KR" sz="1400" dirty="0">
                <a:solidFill>
                  <a:schemeClr val="tx2"/>
                </a:solidFill>
              </a:rPr>
              <a:t>Cryostat, Control room&gt;</a:t>
            </a:r>
            <a:endParaRPr lang="ko-KR" altLang="en-US" sz="1400" dirty="0">
              <a:solidFill>
                <a:schemeClr val="tx2"/>
              </a:solidFill>
            </a:endParaRPr>
          </a:p>
        </p:txBody>
      </p:sp>
      <p:sp>
        <p:nvSpPr>
          <p:cNvPr id="20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</p:spPr>
        <p:txBody>
          <a:bodyPr/>
          <a:lstStyle/>
          <a:p>
            <a:r>
              <a:rPr lang="en-US" altLang="ko-KR" sz="2400" dirty="0" err="1"/>
              <a:t>SuperConducting</a:t>
            </a:r>
            <a:r>
              <a:rPr lang="en-US" altLang="ko-KR" sz="2400" dirty="0"/>
              <a:t> Linear accelerators (SCL3, SCL2)</a:t>
            </a:r>
            <a:endParaRPr lang="ko-KR" altLang="en-US" sz="2400" dirty="0"/>
          </a:p>
        </p:txBody>
      </p:sp>
      <p:grpSp>
        <p:nvGrpSpPr>
          <p:cNvPr id="33" name="그룹 32"/>
          <p:cNvGrpSpPr/>
          <p:nvPr/>
        </p:nvGrpSpPr>
        <p:grpSpPr>
          <a:xfrm>
            <a:off x="1008945" y="773761"/>
            <a:ext cx="7992886" cy="466684"/>
            <a:chOff x="395537" y="620688"/>
            <a:chExt cx="7992886" cy="466684"/>
          </a:xfrm>
        </p:grpSpPr>
        <p:sp>
          <p:nvSpPr>
            <p:cNvPr id="21" name="직사각형 20"/>
            <p:cNvSpPr/>
            <p:nvPr/>
          </p:nvSpPr>
          <p:spPr>
            <a:xfrm>
              <a:off x="395537" y="813973"/>
              <a:ext cx="1152128" cy="26213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 </a:t>
              </a:r>
              <a:r>
                <a:rPr lang="en-US" altLang="ko-KR" sz="1050" dirty="0">
                  <a:solidFill>
                    <a:schemeClr val="tx2"/>
                  </a:solidFill>
                </a:rPr>
                <a:t>2011 ~ 2012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1587524" y="823026"/>
              <a:ext cx="1791729" cy="26213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 </a:t>
              </a:r>
              <a:r>
                <a:rPr lang="en-US" altLang="ko-KR" sz="1050" dirty="0">
                  <a:solidFill>
                    <a:schemeClr val="tx2"/>
                  </a:solidFill>
                </a:rPr>
                <a:t>~ 2016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3434046" y="825236"/>
              <a:ext cx="2098998" cy="26213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~ 2018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5583486" y="823026"/>
              <a:ext cx="918536" cy="262136"/>
            </a:xfrm>
            <a:prstGeom prst="rect">
              <a:avLst/>
            </a:prstGeom>
            <a:solidFill>
              <a:srgbClr val="00B050">
                <a:alpha val="7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2019</a:t>
              </a:r>
              <a:endParaRPr lang="ko-KR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36"/>
            <p:cNvSpPr txBox="1"/>
            <p:nvPr/>
          </p:nvSpPr>
          <p:spPr>
            <a:xfrm>
              <a:off x="404722" y="620688"/>
              <a:ext cx="1142942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Conceptual design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26" name="TextBox 37"/>
            <p:cNvSpPr txBox="1"/>
            <p:nvPr/>
          </p:nvSpPr>
          <p:spPr>
            <a:xfrm>
              <a:off x="2209150" y="640981"/>
              <a:ext cx="596318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Prototype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27" name="TextBox 38"/>
            <p:cNvSpPr txBox="1"/>
            <p:nvPr/>
          </p:nvSpPr>
          <p:spPr>
            <a:xfrm>
              <a:off x="3669871" y="647670"/>
              <a:ext cx="171881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Test and Manufacturing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39"/>
            <p:cNvSpPr txBox="1"/>
            <p:nvPr/>
          </p:nvSpPr>
          <p:spPr>
            <a:xfrm>
              <a:off x="5695837" y="647671"/>
              <a:ext cx="714939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/>
                <a:t> Installation</a:t>
              </a:r>
              <a:endParaRPr lang="ko-KR" altLang="en-US" sz="1050" dirty="0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6541562" y="823026"/>
              <a:ext cx="901836" cy="262136"/>
            </a:xfrm>
            <a:prstGeom prst="rect">
              <a:avLst/>
            </a:prstGeom>
            <a:solidFill>
              <a:srgbClr val="00B050">
                <a:alpha val="7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2020</a:t>
              </a:r>
              <a:endParaRPr lang="ko-KR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39"/>
            <p:cNvSpPr txBox="1"/>
            <p:nvPr/>
          </p:nvSpPr>
          <p:spPr>
            <a:xfrm>
              <a:off x="6497091" y="647670"/>
              <a:ext cx="985847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/>
                <a:t> Commissioning</a:t>
              </a:r>
              <a:endParaRPr lang="ko-KR" altLang="en-US" sz="1050" dirty="0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7482938" y="818138"/>
              <a:ext cx="905485" cy="2621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2021</a:t>
              </a:r>
              <a:endParaRPr lang="ko-KR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9"/>
            <p:cNvSpPr txBox="1"/>
            <p:nvPr/>
          </p:nvSpPr>
          <p:spPr>
            <a:xfrm>
              <a:off x="7580616" y="657581"/>
              <a:ext cx="662041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/>
                <a:t> Operation</a:t>
              </a:r>
              <a:endParaRPr lang="ko-KR" altLang="en-US" sz="1050" dirty="0"/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4668094" y="3973714"/>
            <a:ext cx="4377107" cy="2262356"/>
            <a:chOff x="4668094" y="3910343"/>
            <a:chExt cx="4377107" cy="2262356"/>
          </a:xfrm>
        </p:grpSpPr>
        <p:pic>
          <p:nvPicPr>
            <p:cNvPr id="10" name="그림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173406" y="4405953"/>
              <a:ext cx="2261434" cy="1272057"/>
            </a:xfrm>
            <a:prstGeom prst="rect">
              <a:avLst/>
            </a:prstGeom>
          </p:spPr>
        </p:pic>
        <p:pic>
          <p:nvPicPr>
            <p:cNvPr id="11" name="그림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39" y="3910343"/>
              <a:ext cx="1704562" cy="1087405"/>
            </a:xfrm>
            <a:prstGeom prst="rect">
              <a:avLst/>
            </a:prstGeom>
          </p:spPr>
        </p:pic>
        <p:pic>
          <p:nvPicPr>
            <p:cNvPr id="12" name="그림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520714" y="4401125"/>
              <a:ext cx="2239362" cy="1259640"/>
            </a:xfrm>
            <a:prstGeom prst="rect">
              <a:avLst/>
            </a:prstGeom>
          </p:spPr>
        </p:pic>
        <p:pic>
          <p:nvPicPr>
            <p:cNvPr id="34" name="그림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39" y="5032151"/>
              <a:ext cx="1704562" cy="1122885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67197" y="864003"/>
            <a:ext cx="103746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SCL3</a:t>
            </a:r>
          </a:p>
          <a:p>
            <a:r>
              <a:rPr lang="en-US" altLang="ko-KR" sz="1050" b="1" dirty="0">
                <a:latin typeface="Arial" panose="020B0604020202020204" pitchFamily="34" charset="0"/>
                <a:cs typeface="Arial" panose="020B0604020202020204" pitchFamily="34" charset="0"/>
              </a:rPr>
              <a:t>(QWR, HWR)</a:t>
            </a:r>
            <a:endParaRPr lang="ko-KR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1017692" y="1282323"/>
            <a:ext cx="7992886" cy="466684"/>
            <a:chOff x="395537" y="620688"/>
            <a:chExt cx="7992886" cy="466684"/>
          </a:xfrm>
        </p:grpSpPr>
        <p:sp>
          <p:nvSpPr>
            <p:cNvPr id="38" name="직사각형 37"/>
            <p:cNvSpPr/>
            <p:nvPr/>
          </p:nvSpPr>
          <p:spPr>
            <a:xfrm>
              <a:off x="395537" y="813973"/>
              <a:ext cx="1152128" cy="26213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 </a:t>
              </a:r>
              <a:r>
                <a:rPr lang="en-US" altLang="ko-KR" sz="1050" dirty="0">
                  <a:solidFill>
                    <a:schemeClr val="tx2"/>
                  </a:solidFill>
                </a:rPr>
                <a:t>2011 ~ 2012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587524" y="823026"/>
              <a:ext cx="1791729" cy="26213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 ~ 2018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3434046" y="825236"/>
              <a:ext cx="2098998" cy="26213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~ 2019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5583485" y="823026"/>
              <a:ext cx="1851165" cy="262136"/>
            </a:xfrm>
            <a:prstGeom prst="rect">
              <a:avLst/>
            </a:prstGeom>
            <a:solidFill>
              <a:srgbClr val="00B050">
                <a:alpha val="7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~ 2021</a:t>
              </a:r>
              <a:endParaRPr lang="ko-KR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36"/>
            <p:cNvSpPr txBox="1"/>
            <p:nvPr/>
          </p:nvSpPr>
          <p:spPr>
            <a:xfrm>
              <a:off x="404722" y="620688"/>
              <a:ext cx="1142942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Conceptual design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43" name="TextBox 37"/>
            <p:cNvSpPr txBox="1"/>
            <p:nvPr/>
          </p:nvSpPr>
          <p:spPr>
            <a:xfrm>
              <a:off x="2189113" y="640981"/>
              <a:ext cx="636393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Prototype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38"/>
            <p:cNvSpPr txBox="1"/>
            <p:nvPr/>
          </p:nvSpPr>
          <p:spPr>
            <a:xfrm>
              <a:off x="3669871" y="647670"/>
              <a:ext cx="171881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Test and Manufacturing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45" name="TextBox 39"/>
            <p:cNvSpPr txBox="1"/>
            <p:nvPr/>
          </p:nvSpPr>
          <p:spPr>
            <a:xfrm>
              <a:off x="5605195" y="647671"/>
              <a:ext cx="1859483" cy="3231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/>
                <a:t> Installation &amp; Commissioning</a:t>
              </a:r>
              <a:endParaRPr lang="ko-KR" altLang="en-US" sz="1050" dirty="0"/>
            </a:p>
            <a:p>
              <a:r>
                <a:rPr lang="en-US" altLang="ko-KR" sz="1050" dirty="0"/>
                <a:t> </a:t>
              </a:r>
              <a:endParaRPr lang="ko-KR" altLang="en-US" sz="1050" dirty="0"/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7482938" y="818138"/>
              <a:ext cx="905485" cy="2621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2022</a:t>
              </a:r>
              <a:endParaRPr lang="ko-KR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39"/>
            <p:cNvSpPr txBox="1"/>
            <p:nvPr/>
          </p:nvSpPr>
          <p:spPr>
            <a:xfrm>
              <a:off x="7580616" y="657581"/>
              <a:ext cx="662041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/>
                <a:t> Operation</a:t>
              </a:r>
              <a:endParaRPr lang="ko-KR" altLang="en-US" sz="1050" dirty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6440" y="1398647"/>
            <a:ext cx="109517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SCL2</a:t>
            </a:r>
          </a:p>
          <a:p>
            <a:r>
              <a:rPr lang="en-US" altLang="ko-KR" sz="1100" b="1" dirty="0">
                <a:latin typeface="Arial" panose="020B0604020202020204" pitchFamily="34" charset="0"/>
                <a:cs typeface="Arial" panose="020B0604020202020204" pitchFamily="34" charset="0"/>
              </a:rPr>
              <a:t>(SSR1, SSR2)</a:t>
            </a:r>
            <a:endParaRPr lang="ko-KR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그룹 57"/>
          <p:cNvGrpSpPr/>
          <p:nvPr/>
        </p:nvGrpSpPr>
        <p:grpSpPr>
          <a:xfrm>
            <a:off x="1008945" y="1877984"/>
            <a:ext cx="3471240" cy="1015655"/>
            <a:chOff x="4735023" y="1906471"/>
            <a:chExt cx="4278729" cy="1415508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5023" y="1906472"/>
              <a:ext cx="598761" cy="1415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그림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134" y="1924787"/>
              <a:ext cx="1247182" cy="708829"/>
            </a:xfrm>
            <a:prstGeom prst="rect">
              <a:avLst/>
            </a:prstGeom>
          </p:spPr>
        </p:pic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63536" y="2679870"/>
              <a:ext cx="1250216" cy="633912"/>
            </a:xfrm>
            <a:prstGeom prst="rect">
              <a:avLst/>
            </a:prstGeom>
          </p:spPr>
        </p:pic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12202" y="1916462"/>
              <a:ext cx="561193" cy="1405517"/>
            </a:xfrm>
            <a:prstGeom prst="rect">
              <a:avLst/>
            </a:prstGeom>
          </p:spPr>
        </p:pic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12770" y="1916462"/>
              <a:ext cx="659443" cy="1405515"/>
            </a:xfrm>
            <a:prstGeom prst="rect">
              <a:avLst/>
            </a:prstGeom>
          </p:spPr>
        </p:pic>
        <p:pic>
          <p:nvPicPr>
            <p:cNvPr id="57" name="그림 5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7" r="17220"/>
            <a:stretch/>
          </p:blipFill>
          <p:spPr>
            <a:xfrm>
              <a:off x="5379567" y="1906471"/>
              <a:ext cx="701956" cy="1415506"/>
            </a:xfrm>
            <a:prstGeom prst="rect">
              <a:avLst/>
            </a:prstGeom>
          </p:spPr>
        </p:pic>
      </p:grpSp>
      <p:pic>
        <p:nvPicPr>
          <p:cNvPr id="59" name="그림 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3922" y="1790192"/>
            <a:ext cx="4261842" cy="1471618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261252" y="2845055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QWR</a:t>
            </a:r>
            <a:endParaRPr lang="ko-KR" altLang="en-US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90805" y="2845055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HWR</a:t>
            </a:r>
            <a:endParaRPr lang="ko-KR" altLang="en-US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086981" y="1849016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SSR2</a:t>
            </a:r>
            <a:endParaRPr lang="ko-KR" altLang="en-US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그림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75" y="1818647"/>
            <a:ext cx="554515" cy="5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RAON Layout : RI &amp; Experimental System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14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5" name="Picture 2" descr="C:\Users\risp-116\Desktop\전체 배치도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8" b="10319"/>
          <a:stretch/>
        </p:blipFill>
        <p:spPr bwMode="auto">
          <a:xfrm>
            <a:off x="541098" y="1264215"/>
            <a:ext cx="7704856" cy="43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꺾인 연결선 5"/>
          <p:cNvCxnSpPr/>
          <p:nvPr/>
        </p:nvCxnSpPr>
        <p:spPr>
          <a:xfrm rot="5400000" flipH="1" flipV="1">
            <a:off x="1221459" y="2816734"/>
            <a:ext cx="959224" cy="450830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27756" y="2652508"/>
            <a:ext cx="1298580" cy="492443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Energy Exp. </a:t>
            </a:r>
            <a:r>
              <a:rPr lang="en-US" altLang="ko-KR" sz="1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Bldg</a:t>
            </a:r>
            <a:endParaRPr lang="ko-KR" altLang="en-US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4609504" y="3001033"/>
            <a:ext cx="1800200" cy="29238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Ultra-low Exp. </a:t>
            </a:r>
            <a:r>
              <a:rPr lang="en-US" altLang="ko-KR" sz="13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Bldg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cxnSp>
        <p:nvCxnSpPr>
          <p:cNvPr id="9" name="꺾인 연결선 8"/>
          <p:cNvCxnSpPr/>
          <p:nvPr/>
        </p:nvCxnSpPr>
        <p:spPr>
          <a:xfrm rot="5400000" flipH="1" flipV="1">
            <a:off x="7222558" y="2275750"/>
            <a:ext cx="1980370" cy="893110"/>
          </a:xfrm>
          <a:prstGeom prst="bentConnector3">
            <a:avLst>
              <a:gd name="adj1" fmla="val 29885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꺾인 연결선 9"/>
          <p:cNvCxnSpPr/>
          <p:nvPr/>
        </p:nvCxnSpPr>
        <p:spPr>
          <a:xfrm rot="5400000">
            <a:off x="1391234" y="4523089"/>
            <a:ext cx="920335" cy="175422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8100392" y="3640479"/>
            <a:ext cx="935933" cy="692497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</a:rPr>
              <a:t>High Energy Exp. </a:t>
            </a:r>
            <a:r>
              <a:rPr lang="en-US" altLang="ko-KR" sz="1300" dirty="0" err="1">
                <a:solidFill>
                  <a:prstClr val="black"/>
                </a:solidFill>
              </a:rPr>
              <a:t>Bldg</a:t>
            </a:r>
            <a:endParaRPr lang="ko-KR" altLang="en-US" sz="1300" dirty="0">
              <a:solidFill>
                <a:prstClr val="black"/>
              </a:solidFill>
            </a:endParaRPr>
          </a:p>
        </p:txBody>
      </p:sp>
      <p:cxnSp>
        <p:nvCxnSpPr>
          <p:cNvPr id="12" name="꺾인 연결선 11"/>
          <p:cNvCxnSpPr/>
          <p:nvPr/>
        </p:nvCxnSpPr>
        <p:spPr>
          <a:xfrm rot="16200000" flipV="1">
            <a:off x="3094166" y="2667077"/>
            <a:ext cx="2020907" cy="64598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꺾인 연결선 12"/>
          <p:cNvCxnSpPr>
            <a:endCxn id="15" idx="2"/>
          </p:cNvCxnSpPr>
          <p:nvPr/>
        </p:nvCxnSpPr>
        <p:spPr>
          <a:xfrm rot="5400000" flipH="1" flipV="1">
            <a:off x="4005031" y="2530698"/>
            <a:ext cx="1748761" cy="614823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꺾인 연결선 13"/>
          <p:cNvCxnSpPr/>
          <p:nvPr/>
        </p:nvCxnSpPr>
        <p:spPr>
          <a:xfrm rot="16200000" flipH="1">
            <a:off x="7420858" y="4323579"/>
            <a:ext cx="554476" cy="516560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845" y="1177763"/>
            <a:ext cx="1525955" cy="7859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31" y="1166699"/>
            <a:ext cx="1343259" cy="761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72000" y="114326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endParaRPr lang="ko-KR" altLang="en-US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34687" y="1149705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HPMMS</a:t>
            </a:r>
            <a:endParaRPr lang="ko-KR" altLang="en-US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438322"/>
              </a:clrFrom>
              <a:clrTo>
                <a:srgbClr val="43832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7" y="1580156"/>
            <a:ext cx="1803385" cy="1029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1248" y="1350478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Facility</a:t>
            </a:r>
            <a:endParaRPr lang="ko-KR" altLang="en-US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11" y="5070966"/>
            <a:ext cx="1584176" cy="10557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396455" y="507610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KOBRA</a:t>
            </a:r>
            <a:endParaRPr lang="ko-KR" altLang="en-US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436" y="759356"/>
            <a:ext cx="1849789" cy="93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312817" y="723292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Bio-medical facility</a:t>
            </a:r>
            <a:endParaRPr lang="ko-KR" altLang="en-US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994" y="4859097"/>
            <a:ext cx="1678795" cy="946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473944" y="482247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ko-KR" sz="1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endParaRPr lang="ko-KR" altLang="en-US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꺾인 연결선 26"/>
          <p:cNvCxnSpPr/>
          <p:nvPr/>
        </p:nvCxnSpPr>
        <p:spPr>
          <a:xfrm rot="16200000" flipH="1">
            <a:off x="5592757" y="5269950"/>
            <a:ext cx="592980" cy="2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54" y="5566441"/>
            <a:ext cx="1708006" cy="83169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788899" y="6135866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LAMPS</a:t>
            </a:r>
            <a:endParaRPr lang="ko-KR" altLang="en-US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_x256569800" descr="EMB00007ae8019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7" r="1088" b="9746"/>
          <a:stretch/>
        </p:blipFill>
        <p:spPr bwMode="auto">
          <a:xfrm>
            <a:off x="2414711" y="5042512"/>
            <a:ext cx="2185342" cy="126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9003" y="5823616"/>
            <a:ext cx="784523" cy="574524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 bwMode="auto">
          <a:xfrm>
            <a:off x="2381522" y="5070966"/>
            <a:ext cx="2224942" cy="1287562"/>
          </a:xfrm>
          <a:prstGeom prst="rect">
            <a:avLst/>
          </a:prstGeom>
          <a:noFill/>
          <a:ln w="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84254" y="5044517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</a:t>
            </a:r>
            <a:endParaRPr lang="ko-KR" alt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꺾인 연결선 34"/>
          <p:cNvCxnSpPr/>
          <p:nvPr/>
        </p:nvCxnSpPr>
        <p:spPr>
          <a:xfrm rot="10800000" flipV="1">
            <a:off x="3418383" y="4509120"/>
            <a:ext cx="800407" cy="588434"/>
          </a:xfrm>
          <a:prstGeom prst="bentConnector3">
            <a:avLst>
              <a:gd name="adj1" fmla="val 99769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그룹 42"/>
          <p:cNvGrpSpPr/>
          <p:nvPr/>
        </p:nvGrpSpPr>
        <p:grpSpPr>
          <a:xfrm>
            <a:off x="6056490" y="1792436"/>
            <a:ext cx="2249592" cy="1164256"/>
            <a:chOff x="6094190" y="1666629"/>
            <a:chExt cx="2249592" cy="1164256"/>
          </a:xfrm>
        </p:grpSpPr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4190" y="1666629"/>
              <a:ext cx="2249592" cy="1164256"/>
            </a:xfrm>
            <a:prstGeom prst="rect">
              <a:avLst/>
            </a:prstGeom>
            <a:ln w="3175">
              <a:solidFill>
                <a:schemeClr val="tx2"/>
              </a:solidFill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6896462" y="1667685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</a:t>
              </a:r>
              <a:endParaRPr lang="ko-KR" alt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75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15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</p:spPr>
        <p:txBody>
          <a:bodyPr/>
          <a:lstStyle/>
          <a:p>
            <a:r>
              <a:rPr lang="en-US" altLang="ko-KR" dirty="0"/>
              <a:t>ISOL System</a:t>
            </a:r>
            <a:endParaRPr lang="ko-KR" altLang="en-US" dirty="0"/>
          </a:p>
        </p:txBody>
      </p:sp>
      <p:grpSp>
        <p:nvGrpSpPr>
          <p:cNvPr id="13" name="그룹 12"/>
          <p:cNvGrpSpPr/>
          <p:nvPr/>
        </p:nvGrpSpPr>
        <p:grpSpPr>
          <a:xfrm>
            <a:off x="340802" y="969905"/>
            <a:ext cx="8424936" cy="466684"/>
            <a:chOff x="395537" y="620688"/>
            <a:chExt cx="7992886" cy="466684"/>
          </a:xfrm>
        </p:grpSpPr>
        <p:sp>
          <p:nvSpPr>
            <p:cNvPr id="14" name="직사각형 13"/>
            <p:cNvSpPr/>
            <p:nvPr/>
          </p:nvSpPr>
          <p:spPr>
            <a:xfrm>
              <a:off x="395537" y="813973"/>
              <a:ext cx="1152128" cy="26213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 </a:t>
              </a:r>
              <a:r>
                <a:rPr lang="en-US" altLang="ko-KR" sz="1050" dirty="0">
                  <a:solidFill>
                    <a:schemeClr val="tx2"/>
                  </a:solidFill>
                </a:rPr>
                <a:t>2011 ~ 2012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587524" y="823026"/>
              <a:ext cx="1791729" cy="26213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 </a:t>
              </a:r>
              <a:r>
                <a:rPr lang="en-US" altLang="ko-KR" sz="1050" dirty="0">
                  <a:solidFill>
                    <a:schemeClr val="tx2"/>
                  </a:solidFill>
                </a:rPr>
                <a:t>~ 2017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434046" y="825236"/>
              <a:ext cx="2098998" cy="26213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~ 2019.3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5578555" y="825236"/>
              <a:ext cx="918536" cy="262136"/>
            </a:xfrm>
            <a:prstGeom prst="rect">
              <a:avLst/>
            </a:prstGeom>
            <a:solidFill>
              <a:srgbClr val="00B050">
                <a:alpha val="7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~ 2020.7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36"/>
            <p:cNvSpPr txBox="1"/>
            <p:nvPr/>
          </p:nvSpPr>
          <p:spPr>
            <a:xfrm>
              <a:off x="404722" y="620688"/>
              <a:ext cx="1142942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Conceptual design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37"/>
            <p:cNvSpPr txBox="1"/>
            <p:nvPr/>
          </p:nvSpPr>
          <p:spPr>
            <a:xfrm>
              <a:off x="2209150" y="640981"/>
              <a:ext cx="596318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Prototype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38"/>
            <p:cNvSpPr txBox="1"/>
            <p:nvPr/>
          </p:nvSpPr>
          <p:spPr>
            <a:xfrm>
              <a:off x="3669871" y="647670"/>
              <a:ext cx="171881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Manufacturing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39"/>
            <p:cNvSpPr txBox="1"/>
            <p:nvPr/>
          </p:nvSpPr>
          <p:spPr>
            <a:xfrm>
              <a:off x="5695837" y="647671"/>
              <a:ext cx="714939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Installation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541562" y="823026"/>
              <a:ext cx="901836" cy="262136"/>
            </a:xfrm>
            <a:prstGeom prst="rect">
              <a:avLst/>
            </a:prstGeom>
            <a:solidFill>
              <a:srgbClr val="00B050">
                <a:alpha val="7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2021.6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23" name="TextBox 39"/>
            <p:cNvSpPr txBox="1"/>
            <p:nvPr/>
          </p:nvSpPr>
          <p:spPr>
            <a:xfrm>
              <a:off x="6497091" y="647670"/>
              <a:ext cx="985847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Commissioning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7482938" y="818138"/>
              <a:ext cx="905485" cy="2621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2021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25" name="TextBox 39"/>
            <p:cNvSpPr txBox="1"/>
            <p:nvPr/>
          </p:nvSpPr>
          <p:spPr>
            <a:xfrm>
              <a:off x="7580616" y="657581"/>
              <a:ext cx="662041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Operation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</p:grpSp>
      <p:graphicFrame>
        <p:nvGraphicFramePr>
          <p:cNvPr id="27" name="표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430975"/>
              </p:ext>
            </p:extLst>
          </p:nvPr>
        </p:nvGraphicFramePr>
        <p:xfrm>
          <a:off x="340802" y="1572237"/>
          <a:ext cx="8424936" cy="4469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9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05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  <a:endParaRPr lang="ko-KR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Specification</a:t>
                      </a:r>
                      <a:endParaRPr lang="ko-KR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</a:t>
                      </a:r>
                      <a:r>
                        <a:rPr lang="en-US" altLang="ko-KR" sz="16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Status</a:t>
                      </a:r>
                      <a:endParaRPr lang="ko-KR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963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Ion Source</a:t>
                      </a:r>
                      <a:endParaRPr lang="ko-KR" alt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UCx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Fission Target 10kW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SIS, RILIS, FEBIAD</a:t>
                      </a:r>
                      <a:endParaRPr kumimoji="0" lang="ko-KR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Manufacturing(partly)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70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Beamline, Remote handling, Hot cell System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(incl. A/q Separator)</a:t>
                      </a:r>
                      <a:endParaRPr lang="ko-KR" alt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r>
                        <a:rPr kumimoji="0" lang="en-US" altLang="ko-KR" sz="12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A/q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: ~200 (for EBIS)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 + B Combination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Purchasing process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396"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RFQ</a:t>
                      </a:r>
                      <a:r>
                        <a:rPr lang="en-US" altLang="ko-KR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cooler &amp; </a:t>
                      </a:r>
                      <a:r>
                        <a:rPr lang="en-US" altLang="ko-KR" sz="1200" baseline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Buncher</a:t>
                      </a:r>
                      <a:endParaRPr lang="ko-KR" alt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Cooling time</a:t>
                      </a:r>
                      <a:r>
                        <a:rPr lang="en-US" altLang="ko-KR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 &lt;100 </a:t>
                      </a:r>
                      <a:r>
                        <a:rPr lang="en-US" altLang="ko-KR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kumimoji="0" lang="en-US" altLang="ko-K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Transmi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kumimoji="0" lang="en-US" altLang="ko-KR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Effi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: &gt;50%(Sn)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Output emittance: &lt;3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Capacity: &lt;10</a:t>
                      </a:r>
                      <a:r>
                        <a:rPr kumimoji="0" lang="en-US" altLang="ko-KR" sz="1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ions/bunch</a:t>
                      </a:r>
                      <a:endParaRPr lang="ko-KR" altLang="en-US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Under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816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EBIS-Charge</a:t>
                      </a:r>
                      <a:r>
                        <a:rPr lang="en-US" altLang="ko-KR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Breeder</a:t>
                      </a:r>
                      <a:endParaRPr lang="ko-KR" alt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lang="en-US" altLang="ko-KR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E/A : 10 </a:t>
                      </a:r>
                      <a:r>
                        <a:rPr lang="en-US" altLang="ko-KR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r>
                        <a:rPr lang="en-US" altLang="ko-KR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/u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A/q : 10 </a:t>
                      </a:r>
                      <a:r>
                        <a:rPr kumimoji="0" lang="en-US" altLang="ko-KR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keV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/u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Effi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: 15%(</a:t>
                      </a:r>
                      <a:r>
                        <a:rPr kumimoji="0" lang="en-US" altLang="ko-KR" sz="1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133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Cs</a:t>
                      </a:r>
                      <a:r>
                        <a:rPr kumimoji="0" lang="en-US" altLang="ko-KR" sz="1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27+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Breeding time: 50~100 </a:t>
                      </a:r>
                      <a:r>
                        <a:rPr kumimoji="0" lang="en-US" altLang="ko-KR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ms</a:t>
                      </a:r>
                      <a:endParaRPr kumimoji="0" lang="en-US" altLang="ko-K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Capacity: &lt;10</a:t>
                      </a:r>
                      <a:r>
                        <a:rPr kumimoji="0" lang="en-US" altLang="ko-KR" sz="1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/bunch</a:t>
                      </a:r>
                      <a:endParaRPr lang="ko-KR" altLang="en-US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ㆍ</a:t>
                      </a:r>
                      <a:r>
                        <a:rPr lang="en-US" altLang="ko-KR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integrate</a:t>
                      </a:r>
                      <a:r>
                        <a:rPr lang="en-US" altLang="ko-KR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assembling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- E-gun/collector</a:t>
                      </a:r>
                    </a:p>
                    <a:p>
                      <a:pPr latinLnBrk="1"/>
                      <a:r>
                        <a:rPr lang="en-US" altLang="ko-KR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- SC</a:t>
                      </a:r>
                      <a:r>
                        <a:rPr lang="en-US" altLang="ko-KR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solenoid</a:t>
                      </a:r>
                    </a:p>
                    <a:p>
                      <a:pPr latinLnBrk="1"/>
                      <a:r>
                        <a:rPr lang="en-US" altLang="ko-KR" sz="12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- Drift tube</a:t>
                      </a:r>
                      <a:endParaRPr lang="en-US" altLang="ko-KR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atinLnBrk="1"/>
                      <a:r>
                        <a:rPr lang="ko-KR" altLang="en-US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ㆍ</a:t>
                      </a:r>
                      <a:r>
                        <a:rPr lang="en-US" altLang="ko-KR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Breeding test (‘18.12~)</a:t>
                      </a:r>
                      <a:endParaRPr lang="ko-KR" alt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2" name="그룹 31"/>
          <p:cNvGrpSpPr/>
          <p:nvPr/>
        </p:nvGrpSpPr>
        <p:grpSpPr>
          <a:xfrm>
            <a:off x="6684868" y="4940879"/>
            <a:ext cx="1954384" cy="1069527"/>
            <a:chOff x="6750370" y="2773415"/>
            <a:chExt cx="1954384" cy="1069527"/>
          </a:xfrm>
        </p:grpSpPr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0370" y="2773415"/>
              <a:ext cx="910450" cy="1069527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6450" y="3329292"/>
              <a:ext cx="1018304" cy="513650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3104" y="2773415"/>
              <a:ext cx="1011650" cy="521494"/>
            </a:xfrm>
            <a:prstGeom prst="rect">
              <a:avLst/>
            </a:prstGeom>
          </p:spPr>
        </p:pic>
      </p:grpSp>
      <p:grpSp>
        <p:nvGrpSpPr>
          <p:cNvPr id="47" name="그룹 46"/>
          <p:cNvGrpSpPr/>
          <p:nvPr/>
        </p:nvGrpSpPr>
        <p:grpSpPr>
          <a:xfrm>
            <a:off x="6561222" y="2002621"/>
            <a:ext cx="2160083" cy="958590"/>
            <a:chOff x="6507468" y="1984515"/>
            <a:chExt cx="2160083" cy="958590"/>
          </a:xfrm>
        </p:grpSpPr>
        <p:pic>
          <p:nvPicPr>
            <p:cNvPr id="31" name="그림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3"/>
            <a:stretch/>
          </p:blipFill>
          <p:spPr>
            <a:xfrm>
              <a:off x="6507468" y="1984515"/>
              <a:ext cx="740662" cy="958590"/>
            </a:xfrm>
            <a:prstGeom prst="rect">
              <a:avLst/>
            </a:prstGeom>
          </p:spPr>
        </p:pic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9502" y="1997797"/>
              <a:ext cx="673098" cy="943703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46214" y="1989023"/>
              <a:ext cx="621337" cy="663277"/>
            </a:xfrm>
            <a:prstGeom prst="rect">
              <a:avLst/>
            </a:prstGeom>
          </p:spPr>
        </p:pic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46214" y="2607513"/>
              <a:ext cx="621337" cy="332819"/>
            </a:xfrm>
            <a:prstGeom prst="rect">
              <a:avLst/>
            </a:prstGeom>
          </p:spPr>
        </p:pic>
      </p:grpSp>
      <p:pic>
        <p:nvPicPr>
          <p:cNvPr id="48" name="그림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1390" y="3887910"/>
            <a:ext cx="1637221" cy="958783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r="10513"/>
          <a:stretch/>
        </p:blipFill>
        <p:spPr>
          <a:xfrm>
            <a:off x="6561222" y="3051711"/>
            <a:ext cx="1111280" cy="769711"/>
          </a:xfrm>
          <a:prstGeom prst="rect">
            <a:avLst/>
          </a:prstGeom>
        </p:spPr>
      </p:pic>
      <p:pic>
        <p:nvPicPr>
          <p:cNvPr id="50" name="_x256569800" descr="EMB00007ae8019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7" r="1088" b="9746"/>
          <a:stretch/>
        </p:blipFill>
        <p:spPr bwMode="auto">
          <a:xfrm>
            <a:off x="7709805" y="3106959"/>
            <a:ext cx="1011500" cy="58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12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16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</p:spPr>
        <p:txBody>
          <a:bodyPr/>
          <a:lstStyle/>
          <a:p>
            <a:r>
              <a:rPr lang="en-US" altLang="ko-KR" dirty="0"/>
              <a:t>IF System</a:t>
            </a:r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340802" y="969905"/>
            <a:ext cx="8424936" cy="466684"/>
            <a:chOff x="395537" y="620688"/>
            <a:chExt cx="7992886" cy="466684"/>
          </a:xfrm>
        </p:grpSpPr>
        <p:sp>
          <p:nvSpPr>
            <p:cNvPr id="7" name="직사각형 6"/>
            <p:cNvSpPr/>
            <p:nvPr/>
          </p:nvSpPr>
          <p:spPr>
            <a:xfrm>
              <a:off x="395537" y="813973"/>
              <a:ext cx="1152128" cy="26213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 </a:t>
              </a:r>
              <a:r>
                <a:rPr lang="en-US" altLang="ko-KR" sz="1050" dirty="0">
                  <a:solidFill>
                    <a:schemeClr val="tx2"/>
                  </a:solidFill>
                </a:rPr>
                <a:t>2011 ~ 2012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587524" y="823026"/>
              <a:ext cx="1791729" cy="26213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 ~ 2018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434046" y="825236"/>
              <a:ext cx="2098998" cy="26213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~ 2020.11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5578555" y="825236"/>
              <a:ext cx="918536" cy="262136"/>
            </a:xfrm>
            <a:prstGeom prst="rect">
              <a:avLst/>
            </a:prstGeom>
            <a:solidFill>
              <a:srgbClr val="00B050">
                <a:alpha val="7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~ 2021.7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1" name="TextBox 36"/>
            <p:cNvSpPr txBox="1"/>
            <p:nvPr/>
          </p:nvSpPr>
          <p:spPr>
            <a:xfrm>
              <a:off x="404722" y="620688"/>
              <a:ext cx="1142942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Conceptual design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2" name="TextBox 37"/>
            <p:cNvSpPr txBox="1"/>
            <p:nvPr/>
          </p:nvSpPr>
          <p:spPr>
            <a:xfrm>
              <a:off x="1978833" y="640981"/>
              <a:ext cx="1056955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Prototype &amp; Test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38"/>
            <p:cNvSpPr txBox="1"/>
            <p:nvPr/>
          </p:nvSpPr>
          <p:spPr>
            <a:xfrm>
              <a:off x="3669871" y="647670"/>
              <a:ext cx="171881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Manufacturing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4" name="TextBox 39"/>
            <p:cNvSpPr txBox="1"/>
            <p:nvPr/>
          </p:nvSpPr>
          <p:spPr>
            <a:xfrm>
              <a:off x="5695837" y="647671"/>
              <a:ext cx="714939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Installation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6541562" y="823026"/>
              <a:ext cx="901836" cy="262136"/>
            </a:xfrm>
            <a:prstGeom prst="rect">
              <a:avLst/>
            </a:prstGeom>
            <a:solidFill>
              <a:srgbClr val="00B050">
                <a:alpha val="7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2021.12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6" name="TextBox 39"/>
            <p:cNvSpPr txBox="1"/>
            <p:nvPr/>
          </p:nvSpPr>
          <p:spPr>
            <a:xfrm>
              <a:off x="6497091" y="647670"/>
              <a:ext cx="985847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Commissioning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7482938" y="818138"/>
              <a:ext cx="905485" cy="2621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2022~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39"/>
            <p:cNvSpPr txBox="1"/>
            <p:nvPr/>
          </p:nvSpPr>
          <p:spPr>
            <a:xfrm>
              <a:off x="7580616" y="657581"/>
              <a:ext cx="662041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Operation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63970"/>
            <a:ext cx="7920880" cy="487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17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40802" y="969905"/>
            <a:ext cx="8424936" cy="466684"/>
            <a:chOff x="395537" y="620688"/>
            <a:chExt cx="7992886" cy="466684"/>
          </a:xfrm>
        </p:grpSpPr>
        <p:sp>
          <p:nvSpPr>
            <p:cNvPr id="7" name="직사각형 6"/>
            <p:cNvSpPr/>
            <p:nvPr/>
          </p:nvSpPr>
          <p:spPr>
            <a:xfrm>
              <a:off x="395537" y="813973"/>
              <a:ext cx="1152128" cy="26213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 </a:t>
              </a:r>
              <a:r>
                <a:rPr lang="en-US" altLang="ko-KR" sz="1050" dirty="0">
                  <a:solidFill>
                    <a:schemeClr val="tx2"/>
                  </a:solidFill>
                </a:rPr>
                <a:t>2011 ~ 2012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587524" y="823026"/>
              <a:ext cx="1791729" cy="26213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 ~ 2017.9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434046" y="825236"/>
              <a:ext cx="2098998" cy="26213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~ 2019.4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5578555" y="825236"/>
              <a:ext cx="1856295" cy="262136"/>
            </a:xfrm>
            <a:prstGeom prst="rect">
              <a:avLst/>
            </a:prstGeom>
            <a:solidFill>
              <a:srgbClr val="00B050">
                <a:alpha val="7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~ 2020.12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1" name="TextBox 36"/>
            <p:cNvSpPr txBox="1"/>
            <p:nvPr/>
          </p:nvSpPr>
          <p:spPr>
            <a:xfrm>
              <a:off x="404722" y="620688"/>
              <a:ext cx="1142942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Conceptual design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2" name="TextBox 37"/>
            <p:cNvSpPr txBox="1"/>
            <p:nvPr/>
          </p:nvSpPr>
          <p:spPr>
            <a:xfrm>
              <a:off x="2008489" y="640981"/>
              <a:ext cx="997643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Prototype &amp; Test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3" name="TextBox 38"/>
            <p:cNvSpPr txBox="1"/>
            <p:nvPr/>
          </p:nvSpPr>
          <p:spPr>
            <a:xfrm>
              <a:off x="3669871" y="647670"/>
              <a:ext cx="171881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Manufacturing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39"/>
            <p:cNvSpPr txBox="1"/>
            <p:nvPr/>
          </p:nvSpPr>
          <p:spPr>
            <a:xfrm>
              <a:off x="5624640" y="633417"/>
              <a:ext cx="1764124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Installation &amp; Commissioning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7482938" y="818138"/>
              <a:ext cx="905485" cy="2621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2021.1~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39"/>
            <p:cNvSpPr txBox="1"/>
            <p:nvPr/>
          </p:nvSpPr>
          <p:spPr>
            <a:xfrm>
              <a:off x="7580616" y="657581"/>
              <a:ext cx="662041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Operation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</p:grpSp>
      <p:sp>
        <p:nvSpPr>
          <p:cNvPr id="20" name="모서리가 둥근 직사각형 19"/>
          <p:cNvSpPr/>
          <p:nvPr/>
        </p:nvSpPr>
        <p:spPr>
          <a:xfrm>
            <a:off x="251520" y="-45314"/>
            <a:ext cx="8631616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KoBRA</a:t>
            </a:r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altLang="ko-KR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</a:t>
            </a:r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altLang="ko-K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acceptance </a:t>
            </a:r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ko-K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ecoil spectrometer and </a:t>
            </a:r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ko-K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pparatus</a:t>
            </a:r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35" y="3192271"/>
            <a:ext cx="2488872" cy="3249110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 bwMode="auto">
          <a:xfrm>
            <a:off x="272789" y="3963788"/>
            <a:ext cx="2742028" cy="2512268"/>
          </a:xfrm>
          <a:prstGeom prst="roundRect">
            <a:avLst>
              <a:gd name="adj" fmla="val 3223"/>
            </a:avLst>
          </a:prstGeom>
          <a:noFill/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4282" y="4815915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173807" y="1497758"/>
            <a:ext cx="89701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kern="0" dirty="0">
                <a:solidFill>
                  <a:schemeClr val="tx2"/>
                </a:solidFill>
                <a:latin typeface="Arial" panose="020B0604020202020204" pitchFamily="34" charset="0"/>
                <a:ea typeface="CMR10"/>
                <a:cs typeface="Arial" panose="020B0604020202020204" pitchFamily="34" charset="0"/>
              </a:rPr>
              <a:t>A first part of stage1 (stage1 part1)</a:t>
            </a:r>
            <a:r>
              <a:rPr lang="en-US" altLang="ko-KR" sz="14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been contracted with foreign and domestic companies in April 2018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production is ongoing.</a:t>
            </a:r>
            <a:endParaRPr lang="en-US" altLang="ko-KR" sz="14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7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 design of </a:t>
            </a:r>
            <a:r>
              <a:rPr lang="en-US" altLang="ko-KR" sz="1400" kern="0" dirty="0">
                <a:solidFill>
                  <a:schemeClr val="tx2"/>
                </a:solidFill>
                <a:latin typeface="Arial" panose="020B0604020202020204" pitchFamily="34" charset="0"/>
                <a:ea typeface="CMR10"/>
                <a:cs typeface="Arial" panose="020B0604020202020204" pitchFamily="34" charset="0"/>
              </a:rPr>
              <a:t>second part of stage1 (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stage1 part2) was finally decided among the various design options in June 2018 by consultation with domestic potential users, and is scheduled to bid in August 2018.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7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Stage1 will be installed in Low Energy Experimental room (E1) until the end of June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commissioning of Stage1 will be started from beginning of 2021 with stable ion beam.</a:t>
            </a:r>
            <a:endParaRPr lang="ko-KR" alt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3419872" y="3198006"/>
            <a:ext cx="5625814" cy="1061194"/>
            <a:chOff x="3606511" y="1637669"/>
            <a:chExt cx="5625814" cy="1061194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6511" y="1637669"/>
              <a:ext cx="1226616" cy="106119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833127" y="1756072"/>
              <a:ext cx="439919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5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PPAC</a:t>
              </a:r>
            </a:p>
            <a:p>
              <a:r>
                <a:rPr lang="en-US" altLang="ko-KR" sz="1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We have 2 10 x 10 cm</a:t>
              </a:r>
              <a:r>
                <a:rPr lang="en-US" altLang="ko-KR" sz="1000" baseline="30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 20 x 20 cm</a:t>
              </a:r>
              <a:r>
                <a:rPr lang="en-US" altLang="ko-KR" sz="1000" baseline="30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 40 x 20 cm</a:t>
              </a:r>
              <a:r>
                <a:rPr lang="en-US" altLang="ko-KR" sz="1000" baseline="30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active area PPACs</a:t>
              </a:r>
            </a:p>
            <a:p>
              <a:r>
                <a:rPr lang="en-US" altLang="ko-KR" sz="1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- 4 10 x 10 cm</a:t>
              </a:r>
              <a:r>
                <a:rPr lang="en-US" altLang="ko-KR" sz="1000" baseline="30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1 40 x 20 cm</a:t>
              </a:r>
              <a:r>
                <a:rPr lang="en-US" altLang="ko-KR" sz="1000" baseline="30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ko-KR" sz="1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PPACs will be produced</a:t>
              </a:r>
            </a:p>
          </p:txBody>
        </p:sp>
      </p:grpSp>
      <p:pic>
        <p:nvPicPr>
          <p:cNvPr id="30" name="그림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447192"/>
            <a:ext cx="1246576" cy="71044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697990" y="4447192"/>
            <a:ext cx="43135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SSD</a:t>
            </a:r>
          </a:p>
          <a:p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We have 2 5 x 5 cm</a:t>
            </a:r>
            <a:r>
              <a:rPr lang="en-US" altLang="ko-KR" sz="1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active area, 50 </a:t>
            </a:r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 thick, 16 channel SSD</a:t>
            </a:r>
            <a:endParaRPr lang="en-US" altLang="ko-KR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Energy resolution ~ 0.7%, S/N ~ 272 for 5.486 MeV </a:t>
            </a:r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 inside vacuum</a:t>
            </a:r>
            <a:endParaRPr lang="en-US" altLang="ko-KR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그림 31" descr="D:\d_disk_backup\다운로드_5\2018_IAC\플라스틱검출기_사진\20180629_13561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3849"/>
          <a:stretch/>
        </p:blipFill>
        <p:spPr bwMode="auto">
          <a:xfrm>
            <a:off x="3419872" y="5361676"/>
            <a:ext cx="1226616" cy="8503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729603" y="5329431"/>
            <a:ext cx="46669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Plastic scintillator detector</a:t>
            </a:r>
          </a:p>
          <a:p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We have 2 10 x 10 cm</a:t>
            </a:r>
            <a:r>
              <a:rPr lang="en-US" altLang="ko-KR" sz="1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active area, 100 </a:t>
            </a:r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 thick both side readout </a:t>
            </a:r>
          </a:p>
          <a:p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plastic detector</a:t>
            </a:r>
          </a:p>
          <a:p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Time </a:t>
            </a:r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&lt; 42 </a:t>
            </a:r>
            <a:r>
              <a:rPr lang="en-US" altLang="ko-KR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5.486 MeV </a:t>
            </a:r>
            <a:r>
              <a:rPr lang="en-US" altLang="ko-KR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 inside vacuum</a:t>
            </a:r>
            <a:endParaRPr lang="en-US" altLang="ko-KR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2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01FF90E-9F7B-1144-8FA0-6A3F0AF733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18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B82DEA3-CCF3-E840-8AC2-3FF0A4D76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584"/>
            <a:ext cx="9144000" cy="50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61418"/>
      </p:ext>
    </p:extLst>
  </p:cSld>
  <p:clrMapOvr>
    <a:masterClrMapping/>
  </p:clrMapOvr>
  <p:transition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19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40802" y="836712"/>
            <a:ext cx="8424936" cy="466684"/>
            <a:chOff x="395537" y="620688"/>
            <a:chExt cx="7992886" cy="466684"/>
          </a:xfrm>
        </p:grpSpPr>
        <p:sp>
          <p:nvSpPr>
            <p:cNvPr id="7" name="직사각형 6"/>
            <p:cNvSpPr/>
            <p:nvPr/>
          </p:nvSpPr>
          <p:spPr>
            <a:xfrm>
              <a:off x="395537" y="813973"/>
              <a:ext cx="1152128" cy="26213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 </a:t>
              </a:r>
              <a:r>
                <a:rPr lang="en-US" altLang="ko-KR" sz="1050" dirty="0">
                  <a:solidFill>
                    <a:schemeClr val="tx2"/>
                  </a:solidFill>
                </a:rPr>
                <a:t>2011 ~ 2012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587524" y="823026"/>
              <a:ext cx="1791729" cy="26213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 ~ 2018.12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434046" y="825236"/>
              <a:ext cx="2098998" cy="26213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~ 2020.12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5578555" y="825236"/>
              <a:ext cx="918536" cy="262136"/>
            </a:xfrm>
            <a:prstGeom prst="rect">
              <a:avLst/>
            </a:prstGeom>
            <a:solidFill>
              <a:srgbClr val="00B050">
                <a:alpha val="7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~ 2021.7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1" name="TextBox 36"/>
            <p:cNvSpPr txBox="1"/>
            <p:nvPr/>
          </p:nvSpPr>
          <p:spPr>
            <a:xfrm>
              <a:off x="404722" y="620688"/>
              <a:ext cx="1142942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Conceptual design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2" name="TextBox 37"/>
            <p:cNvSpPr txBox="1"/>
            <p:nvPr/>
          </p:nvSpPr>
          <p:spPr>
            <a:xfrm>
              <a:off x="1978833" y="640981"/>
              <a:ext cx="1056955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Prototype &amp; Test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38"/>
            <p:cNvSpPr txBox="1"/>
            <p:nvPr/>
          </p:nvSpPr>
          <p:spPr>
            <a:xfrm>
              <a:off x="3669871" y="647670"/>
              <a:ext cx="171881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Manufacturing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4" name="TextBox 39"/>
            <p:cNvSpPr txBox="1"/>
            <p:nvPr/>
          </p:nvSpPr>
          <p:spPr>
            <a:xfrm>
              <a:off x="5695837" y="647671"/>
              <a:ext cx="714939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Installation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6541562" y="823026"/>
              <a:ext cx="901836" cy="262136"/>
            </a:xfrm>
            <a:prstGeom prst="rect">
              <a:avLst/>
            </a:prstGeom>
            <a:solidFill>
              <a:srgbClr val="00B050">
                <a:alpha val="7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2021.12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6" name="TextBox 39"/>
            <p:cNvSpPr txBox="1"/>
            <p:nvPr/>
          </p:nvSpPr>
          <p:spPr>
            <a:xfrm>
              <a:off x="6497091" y="647670"/>
              <a:ext cx="985847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Commissioning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7482938" y="818138"/>
              <a:ext cx="905485" cy="2621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2022~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39"/>
            <p:cNvSpPr txBox="1"/>
            <p:nvPr/>
          </p:nvSpPr>
          <p:spPr>
            <a:xfrm>
              <a:off x="7580616" y="657581"/>
              <a:ext cx="662041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Operation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</p:grpSp>
      <p:sp>
        <p:nvSpPr>
          <p:cNvPr id="20" name="모서리가 둥근 직사각형 19"/>
          <p:cNvSpPr/>
          <p:nvPr/>
        </p:nvSpPr>
        <p:spPr>
          <a:xfrm>
            <a:off x="251520" y="-45314"/>
            <a:ext cx="8631616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LAMPS </a:t>
            </a:r>
            <a:r>
              <a:rPr lang="en-US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(Large Acceptance Multi-Purpose Spectrometer)</a:t>
            </a:r>
            <a:endParaRPr lang="ko-KR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" r="41338"/>
          <a:stretch/>
        </p:blipFill>
        <p:spPr>
          <a:xfrm>
            <a:off x="318856" y="1506487"/>
            <a:ext cx="3101016" cy="19262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14733" y="1558665"/>
            <a:ext cx="4973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Energy: up to 250 MeV/u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 Spectrometer</a:t>
            </a:r>
          </a:p>
          <a:p>
            <a:pPr>
              <a:lnSpc>
                <a:spcPct val="1200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Max. 1T solenoid magnet</a:t>
            </a:r>
          </a:p>
          <a:p>
            <a:pPr>
              <a:lnSpc>
                <a:spcPct val="1200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TPC (~ 3</a:t>
            </a:r>
            <a:r>
              <a:rPr lang="en-US" altLang="ko-KR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 </a:t>
            </a:r>
            <a:r>
              <a:rPr lang="en-US" altLang="ko-KR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sr</a:t>
            </a:r>
            <a:r>
              <a:rPr lang="en-US" altLang="ko-KR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acceptance, charged particle tracking</a:t>
            </a:r>
            <a:r>
              <a:rPr lang="en-US" altLang="ko-KR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Scintillation counter (trigger &amp; </a:t>
            </a:r>
            <a:r>
              <a:rPr lang="en-US" altLang="ko-KR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altLang="ko-KR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Wall (neutron tracking)</a:t>
            </a:r>
            <a:endParaRPr lang="ko-KR" alt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467544" y="3645024"/>
            <a:ext cx="2757893" cy="1713910"/>
            <a:chOff x="3445827" y="2214562"/>
            <a:chExt cx="4038041" cy="2428875"/>
          </a:xfrm>
        </p:grpSpPr>
        <p:pic>
          <p:nvPicPr>
            <p:cNvPr id="24" name="그림 2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5827" y="2233612"/>
              <a:ext cx="2252345" cy="2390775"/>
            </a:xfrm>
            <a:prstGeom prst="rect">
              <a:avLst/>
            </a:prstGeom>
            <a:noFill/>
          </p:spPr>
        </p:pic>
        <p:pic>
          <p:nvPicPr>
            <p:cNvPr id="25" name="그림 2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458" y="2214562"/>
              <a:ext cx="1883410" cy="2428875"/>
            </a:xfrm>
            <a:prstGeom prst="rect">
              <a:avLst/>
            </a:prstGeom>
            <a:noFill/>
          </p:spPr>
        </p:pic>
      </p:grpSp>
      <p:sp>
        <p:nvSpPr>
          <p:cNvPr id="26" name="TextBox 25"/>
          <p:cNvSpPr txBox="1"/>
          <p:nvPr/>
        </p:nvSpPr>
        <p:spPr>
          <a:xfrm>
            <a:off x="228121" y="5362800"/>
            <a:ext cx="3127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change</a:t>
            </a:r>
          </a:p>
          <a:p>
            <a:r>
              <a:rPr lang="en-US" altLang="ko-K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Normal to superconducting magnet</a:t>
            </a:r>
          </a:p>
          <a:p>
            <a:r>
              <a:rPr lang="en-US" altLang="ko-K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Coil radius: 1 m </a:t>
            </a:r>
            <a:r>
              <a:rPr lang="en-US" altLang="ko-K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ko-K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0.8 m</a:t>
            </a:r>
          </a:p>
          <a:p>
            <a:r>
              <a:rPr lang="en-US" altLang="ko-K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Fulfill requirement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B-field: 0.5 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B-field: 1 T, </a:t>
            </a:r>
            <a:r>
              <a:rPr lang="en-US" altLang="ko-KR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altLang="ko-KR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B/B &lt; </a:t>
            </a:r>
            <a:r>
              <a:rPr lang="en-US" altLang="ko-KR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</a:t>
            </a:r>
            <a:r>
              <a:rPr lang="en-US" altLang="ko-KR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 at Time Projection Chamber region</a:t>
            </a:r>
            <a:endParaRPr lang="ko-KR" altLang="en-US" sz="7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0275" y="3519966"/>
            <a:ext cx="1264932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 Magnet</a:t>
            </a:r>
            <a:endParaRPr lang="ko-KR" altLang="en-US" sz="11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269137" y="3512034"/>
            <a:ext cx="2463956" cy="1937435"/>
            <a:chOff x="6640000" y="3510359"/>
            <a:chExt cx="2326930" cy="2306488"/>
          </a:xfrm>
        </p:grpSpPr>
        <p:sp>
          <p:nvSpPr>
            <p:cNvPr id="28" name="TextBox 27"/>
            <p:cNvSpPr txBox="1"/>
            <p:nvPr/>
          </p:nvSpPr>
          <p:spPr>
            <a:xfrm>
              <a:off x="6705834" y="3510359"/>
              <a:ext cx="2091704" cy="31144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Forward Neutron Detector Array</a:t>
              </a:r>
              <a:endParaRPr lang="ko-KR" altLang="en-US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그림 28" descr="D:\d_disk_backup\다운로드_5\2018_IAC\중성자검출기 &amp; FADC 자료\IMG_2705.jpe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47" b="28928"/>
            <a:stretch/>
          </p:blipFill>
          <p:spPr bwMode="auto">
            <a:xfrm>
              <a:off x="6640000" y="3861048"/>
              <a:ext cx="2326929" cy="68874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그림 29" descr="C:\Users\raon\Downloads\IMG_0170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78" r="22014"/>
            <a:stretch/>
          </p:blipFill>
          <p:spPr bwMode="auto">
            <a:xfrm rot="5400000">
              <a:off x="7182186" y="4032104"/>
              <a:ext cx="1242557" cy="23269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1" name="TextBox 30"/>
          <p:cNvSpPr txBox="1"/>
          <p:nvPr/>
        </p:nvSpPr>
        <p:spPr>
          <a:xfrm>
            <a:off x="6169019" y="5470050"/>
            <a:ext cx="3284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Completed all R&amp;D processes</a:t>
            </a:r>
          </a:p>
          <a:p>
            <a:r>
              <a:rPr lang="en-US" altLang="ko-KR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Finalized Array frame design</a:t>
            </a:r>
          </a:p>
          <a:p>
            <a:r>
              <a:rPr lang="en-US" altLang="ko-KR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Detector production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veto detectors (total: 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neutron detectors (total: 160)</a:t>
            </a:r>
            <a:endParaRPr lang="en-US" altLang="ko-KR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ko-KR" sz="1050" spc="-8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integration &amp; test by the middle of 2019</a:t>
            </a:r>
            <a:endParaRPr lang="ko-KR" altLang="en-US" sz="1050" spc="-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53379" y="3512034"/>
            <a:ext cx="2199191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Projection Chamber (TPC)</a:t>
            </a:r>
            <a:endParaRPr lang="ko-KR" altLang="en-US" sz="11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그림 32" descr="EMB00069ea443c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7" t="10651" r="2134" b="6312"/>
          <a:stretch/>
        </p:blipFill>
        <p:spPr bwMode="auto">
          <a:xfrm>
            <a:off x="3701557" y="3895844"/>
            <a:ext cx="2102427" cy="1229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355924" y="5196924"/>
            <a:ext cx="417646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Test with prototype of TPC completed</a:t>
            </a:r>
          </a:p>
          <a:p>
            <a:r>
              <a:rPr lang="en-US" altLang="ko-K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Fulfill the requirement of TPC</a:t>
            </a:r>
          </a:p>
          <a:p>
            <a:r>
              <a:rPr lang="en-US" altLang="ko-KR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Based on test results, change TPC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side readout </a:t>
            </a:r>
            <a:r>
              <a:rPr lang="en-US" altLang="ko-KR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one side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P-10 gas  P-20 gas</a:t>
            </a:r>
            <a:endParaRPr lang="ko-KR" altLang="en-US" sz="7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78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2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83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</p:spPr>
        <p:txBody>
          <a:bodyPr/>
          <a:lstStyle/>
          <a:p>
            <a:r>
              <a:rPr lang="en-US" altLang="ko-KR" b="0" dirty="0"/>
              <a:t>RAON: </a:t>
            </a:r>
            <a:r>
              <a:rPr lang="en-US" altLang="ko-KR" sz="1800" b="0" dirty="0"/>
              <a:t>Rare Isotope accelerator complex for </a:t>
            </a:r>
            <a:r>
              <a:rPr lang="en-US" altLang="ko-KR" sz="1800" b="0" dirty="0" err="1"/>
              <a:t>ON-line</a:t>
            </a:r>
            <a:r>
              <a:rPr lang="en-US" altLang="ko-KR" sz="1800" b="0" dirty="0"/>
              <a:t> experiment</a:t>
            </a:r>
            <a:endParaRPr lang="ko-KR" altLang="en-US" b="0" dirty="0"/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72DD45A3-E8F6-1D4A-9B4C-1BA0AF8C7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06336"/>
            <a:ext cx="9063711" cy="5135905"/>
          </a:xfrm>
          <a:prstGeom prst="rect">
            <a:avLst/>
          </a:prstGeom>
        </p:spPr>
      </p:pic>
      <p:sp>
        <p:nvSpPr>
          <p:cNvPr id="37" name="TextBox 22">
            <a:extLst>
              <a:ext uri="{FF2B5EF4-FFF2-40B4-BE49-F238E27FC236}">
                <a16:creationId xmlns:a16="http://schemas.microsoft.com/office/drawing/2014/main" id="{081BD832-6331-0B4E-9D07-6ADDA8DCE6BA}"/>
              </a:ext>
            </a:extLst>
          </p:cNvPr>
          <p:cNvSpPr txBox="1"/>
          <p:nvPr/>
        </p:nvSpPr>
        <p:spPr>
          <a:xfrm>
            <a:off x="151691" y="3217102"/>
            <a:ext cx="1665026" cy="4154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Low energy experimental hall B</a:t>
            </a:r>
            <a:endParaRPr lang="ko-KR" altLang="en-US" sz="10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4A3A3845-395B-7748-9465-4B4547231AA0}"/>
              </a:ext>
            </a:extLst>
          </p:cNvPr>
          <p:cNvSpPr txBox="1"/>
          <p:nvPr/>
        </p:nvSpPr>
        <p:spPr>
          <a:xfrm>
            <a:off x="206463" y="5591919"/>
            <a:ext cx="1664976" cy="4154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b="1" dirty="0">
                <a:solidFill>
                  <a:schemeClr val="bg1"/>
                </a:solidFill>
              </a:rPr>
              <a:t>Low energy experimental hall A</a:t>
            </a:r>
            <a:endParaRPr lang="ko-KR" altLang="en-US" sz="1050" b="1" dirty="0">
              <a:solidFill>
                <a:schemeClr val="bg1"/>
              </a:solidFill>
            </a:endParaRPr>
          </a:p>
        </p:txBody>
      </p:sp>
      <p:sp>
        <p:nvSpPr>
          <p:cNvPr id="39" name="TextBox 24">
            <a:extLst>
              <a:ext uri="{FF2B5EF4-FFF2-40B4-BE49-F238E27FC236}">
                <a16:creationId xmlns:a16="http://schemas.microsoft.com/office/drawing/2014/main" id="{81E74C02-A0D6-2F4B-9F81-4B558BC2ABEC}"/>
              </a:ext>
            </a:extLst>
          </p:cNvPr>
          <p:cNvSpPr txBox="1"/>
          <p:nvPr/>
        </p:nvSpPr>
        <p:spPr>
          <a:xfrm>
            <a:off x="4187677" y="5464961"/>
            <a:ext cx="1055097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dirty="0">
                <a:solidFill>
                  <a:schemeClr val="bg1"/>
                </a:solidFill>
                <a:latin typeface="+mj-lt"/>
              </a:rPr>
              <a:t>ISOL</a:t>
            </a:r>
            <a:r>
              <a:rPr lang="ko-KR" altLang="en-US" sz="1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latin typeface="+mj-lt"/>
              </a:rPr>
              <a:t>facility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TextBox 25">
            <a:extLst>
              <a:ext uri="{FF2B5EF4-FFF2-40B4-BE49-F238E27FC236}">
                <a16:creationId xmlns:a16="http://schemas.microsoft.com/office/drawing/2014/main" id="{3FE5F085-257B-094D-A2A8-5F69C6E2ADE0}"/>
              </a:ext>
            </a:extLst>
          </p:cNvPr>
          <p:cNvSpPr txBox="1"/>
          <p:nvPr/>
        </p:nvSpPr>
        <p:spPr>
          <a:xfrm>
            <a:off x="2875193" y="3962799"/>
            <a:ext cx="495649" cy="2539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b="1" dirty="0">
                <a:solidFill>
                  <a:schemeClr val="bg1"/>
                </a:solidFill>
              </a:rPr>
              <a:t>SCL3</a:t>
            </a:r>
            <a:endParaRPr lang="ko-KR" altLang="en-US" sz="1050" b="1" dirty="0">
              <a:solidFill>
                <a:schemeClr val="bg1"/>
              </a:solidFill>
            </a:endParaRPr>
          </a:p>
        </p:txBody>
      </p:sp>
      <p:sp>
        <p:nvSpPr>
          <p:cNvPr id="41" name="TextBox 26">
            <a:extLst>
              <a:ext uri="{FF2B5EF4-FFF2-40B4-BE49-F238E27FC236}">
                <a16:creationId xmlns:a16="http://schemas.microsoft.com/office/drawing/2014/main" id="{9A7D3A0D-EBD1-9849-BEFB-12128D0BC1FB}"/>
              </a:ext>
            </a:extLst>
          </p:cNvPr>
          <p:cNvSpPr txBox="1"/>
          <p:nvPr/>
        </p:nvSpPr>
        <p:spPr>
          <a:xfrm>
            <a:off x="2875193" y="3564789"/>
            <a:ext cx="495649" cy="2539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SCL2</a:t>
            </a:r>
            <a:endParaRPr lang="ko-KR" altLang="en-US" sz="10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A1DA2D19-672F-154D-8387-E944DC37798C}"/>
              </a:ext>
            </a:extLst>
          </p:cNvPr>
          <p:cNvSpPr txBox="1"/>
          <p:nvPr/>
        </p:nvSpPr>
        <p:spPr>
          <a:xfrm>
            <a:off x="1341839" y="2302917"/>
            <a:ext cx="495649" cy="2539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b="1" dirty="0">
                <a:solidFill>
                  <a:schemeClr val="bg1"/>
                </a:solidFill>
              </a:rPr>
              <a:t>SCL1</a:t>
            </a:r>
            <a:endParaRPr lang="ko-KR" altLang="en-US" sz="1050" b="1" dirty="0">
              <a:solidFill>
                <a:schemeClr val="bg1"/>
              </a:solidFill>
            </a:endParaRP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9B442DAB-F861-9042-B235-B35AA467FF63}"/>
              </a:ext>
            </a:extLst>
          </p:cNvPr>
          <p:cNvSpPr txBox="1"/>
          <p:nvPr/>
        </p:nvSpPr>
        <p:spPr>
          <a:xfrm>
            <a:off x="6931194" y="5511128"/>
            <a:ext cx="1656184" cy="4154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High energy experimental hall A</a:t>
            </a:r>
            <a:endParaRPr lang="ko-KR" altLang="en-US" sz="10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TextBox 34">
            <a:extLst>
              <a:ext uri="{FF2B5EF4-FFF2-40B4-BE49-F238E27FC236}">
                <a16:creationId xmlns:a16="http://schemas.microsoft.com/office/drawing/2014/main" id="{BAEEAD05-BDEB-104E-B57A-981AF2D3CF20}"/>
              </a:ext>
            </a:extLst>
          </p:cNvPr>
          <p:cNvSpPr txBox="1"/>
          <p:nvPr/>
        </p:nvSpPr>
        <p:spPr>
          <a:xfrm>
            <a:off x="7426920" y="5006994"/>
            <a:ext cx="1744295" cy="4154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High energy experimental hall B</a:t>
            </a:r>
            <a:endParaRPr lang="ko-KR" altLang="en-US" sz="10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D5B9B892-993F-F948-9BFA-B7E6AAB7EEFC}"/>
              </a:ext>
            </a:extLst>
          </p:cNvPr>
          <p:cNvSpPr/>
          <p:nvPr/>
        </p:nvSpPr>
        <p:spPr>
          <a:xfrm>
            <a:off x="2409556" y="1251917"/>
            <a:ext cx="6967695" cy="138499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Providing high intensity RI beams by ISOL and IF</a:t>
            </a:r>
          </a:p>
          <a:p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ISOL: direct fission of </a:t>
            </a:r>
            <a:r>
              <a:rPr lang="en-US" altLang="ko-KR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238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 by 70 MeV proton</a:t>
            </a:r>
          </a:p>
          <a:p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IF: 200 MeV/u </a:t>
            </a:r>
            <a:r>
              <a:rPr lang="en-US" altLang="ko-KR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238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 (intensity: 8.3 p</a:t>
            </a:r>
            <a:r>
              <a:rPr lang="el-GR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Providing high quality neutron-rich beams</a:t>
            </a:r>
          </a:p>
          <a:p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e.g., </a:t>
            </a:r>
            <a:r>
              <a:rPr lang="en-US" altLang="ko-KR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132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Sn with up to 250 MeV/u, up to 10</a:t>
            </a:r>
            <a:r>
              <a:rPr lang="en-US" altLang="ko-KR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9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particles per second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Providing More exotic RI beam production by combination of ISOL and IF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1078F290-B8F2-2042-A623-08D3842D2FF5}"/>
              </a:ext>
            </a:extLst>
          </p:cNvPr>
          <p:cNvSpPr/>
          <p:nvPr/>
        </p:nvSpPr>
        <p:spPr>
          <a:xfrm>
            <a:off x="1905703" y="770472"/>
            <a:ext cx="7175789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Goal: </a:t>
            </a:r>
            <a:r>
              <a:rPr lang="en-US" altLang="ko-KR" sz="1500" dirty="0">
                <a:solidFill>
                  <a:schemeClr val="bg1"/>
                </a:solidFill>
              </a:rPr>
              <a:t>To build a heavy ion accelerator complex RAON for RI science researches</a:t>
            </a:r>
          </a:p>
        </p:txBody>
      </p:sp>
      <p:sp>
        <p:nvSpPr>
          <p:cNvPr id="49" name="TextBox 28">
            <a:extLst>
              <a:ext uri="{FF2B5EF4-FFF2-40B4-BE49-F238E27FC236}">
                <a16:creationId xmlns:a16="http://schemas.microsoft.com/office/drawing/2014/main" id="{33B1B1F6-DF67-3146-8389-A27155EDF554}"/>
              </a:ext>
            </a:extLst>
          </p:cNvPr>
          <p:cNvSpPr txBox="1"/>
          <p:nvPr/>
        </p:nvSpPr>
        <p:spPr>
          <a:xfrm>
            <a:off x="6781759" y="4391577"/>
            <a:ext cx="849913" cy="276999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dirty="0">
                <a:solidFill>
                  <a:schemeClr val="bg1"/>
                </a:solidFill>
                <a:latin typeface="+mj-lt"/>
              </a:rPr>
              <a:t>IF facility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Box 26">
            <a:extLst>
              <a:ext uri="{FF2B5EF4-FFF2-40B4-BE49-F238E27FC236}">
                <a16:creationId xmlns:a16="http://schemas.microsoft.com/office/drawing/2014/main" id="{A26146C1-F7E0-464B-8400-73182C8CEFC0}"/>
              </a:ext>
            </a:extLst>
          </p:cNvPr>
          <p:cNvSpPr txBox="1"/>
          <p:nvPr/>
        </p:nvSpPr>
        <p:spPr>
          <a:xfrm>
            <a:off x="5375419" y="4059124"/>
            <a:ext cx="132230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dirty="0">
                <a:solidFill>
                  <a:schemeClr val="bg1"/>
                </a:solidFill>
                <a:latin typeface="+mj-lt"/>
              </a:rPr>
              <a:t>Spallation room for future extension</a:t>
            </a:r>
            <a:endParaRPr lang="ko-KR" altLang="en-US" sz="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25CC166-526A-CE41-93EB-026D3C0696BC}"/>
              </a:ext>
            </a:extLst>
          </p:cNvPr>
          <p:cNvSpPr/>
          <p:nvPr/>
        </p:nvSpPr>
        <p:spPr>
          <a:xfrm>
            <a:off x="2411760" y="2708920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>
              <a:defRPr/>
            </a:pPr>
            <a:r>
              <a:rPr lang="en-US" altLang="ko-KR" sz="1200" b="1" kern="0" spc="-8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○  Project period : 2011.12 - </a:t>
            </a:r>
            <a:r>
              <a:rPr lang="en-US" altLang="ko-KR" sz="1200" b="1" kern="0" spc="-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2021.12</a:t>
            </a:r>
          </a:p>
          <a:p>
            <a:pPr lvl="0" latinLnBrk="0">
              <a:defRPr/>
            </a:pPr>
            <a:endParaRPr lang="en-US" altLang="ko-KR" sz="800" b="1" kern="0" spc="-8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0" latinLnBrk="0">
              <a:defRPr/>
            </a:pPr>
            <a:r>
              <a:rPr lang="en-US" altLang="ko-KR" sz="1200" b="1" kern="0" spc="-8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○  Total Budget : </a:t>
            </a:r>
            <a:r>
              <a:rPr lang="en-US" altLang="ko-KR" sz="1200" b="1" kern="0" spc="-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~$ 1.43 billion </a:t>
            </a:r>
          </a:p>
          <a:p>
            <a:pPr lvl="0" latinLnBrk="0">
              <a:defRPr/>
            </a:pPr>
            <a:r>
              <a:rPr lang="en-US" altLang="ko-KR" sz="1200" b="1" kern="0" spc="-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                            </a:t>
            </a:r>
            <a:r>
              <a:rPr lang="en-US" altLang="ko-KR" sz="1100" b="1" kern="0" spc="-8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(Facilities ~ </a:t>
            </a:r>
            <a:r>
              <a:rPr lang="en-US" altLang="ko-KR" sz="1100" b="1" kern="0" spc="-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$ 0.46 bill</a:t>
            </a:r>
            <a:r>
              <a:rPr lang="en-US" altLang="ko-KR" sz="1100" b="1" kern="0" spc="-8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., </a:t>
            </a:r>
            <a:r>
              <a:rPr lang="en-US" altLang="ko-KR" sz="1100" b="1" kern="0" spc="-8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Bldgs</a:t>
            </a:r>
            <a:r>
              <a:rPr lang="en-US" altLang="ko-KR" sz="1100" b="1" kern="0" spc="-8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 &amp; Utilities ~ </a:t>
            </a:r>
            <a:r>
              <a:rPr lang="en-US" altLang="ko-KR" sz="1100" b="1" kern="0" spc="-8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$ 0.97 bill</a:t>
            </a:r>
            <a:r>
              <a:rPr lang="en-US" altLang="ko-KR" sz="1100" b="1" kern="0" spc="-8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Y동녘B" panose="02030600000101010101" pitchFamily="18" charset="-127"/>
                <a:cs typeface="Arial" panose="020B0604020202020204" pitchFamily="34" charset="0"/>
              </a:rPr>
              <a:t>.) </a:t>
            </a:r>
            <a:r>
              <a:rPr lang="en-US" altLang="ko-KR" sz="1100" b="1" kern="0" spc="-8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(</a:t>
            </a:r>
            <a:r>
              <a:rPr lang="en-US" altLang="ko-KR" sz="1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 pitchFamily="18" charset="0"/>
                <a:ea typeface="맑은 고딕" panose="020B0503020000020004" pitchFamily="50" charset="-127"/>
              </a:rPr>
              <a:t>include initial experimental apparatus)</a:t>
            </a:r>
          </a:p>
        </p:txBody>
      </p:sp>
    </p:spTree>
    <p:extLst>
      <p:ext uri="{BB962C8B-B14F-4D97-AF65-F5344CB8AC3E}">
        <p14:creationId xmlns:p14="http://schemas.microsoft.com/office/powerpoint/2010/main" val="185567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20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40802" y="836711"/>
            <a:ext cx="8424936" cy="466685"/>
            <a:chOff x="395537" y="620687"/>
            <a:chExt cx="7992886" cy="466685"/>
          </a:xfrm>
        </p:grpSpPr>
        <p:sp>
          <p:nvSpPr>
            <p:cNvPr id="7" name="직사각형 6"/>
            <p:cNvSpPr/>
            <p:nvPr/>
          </p:nvSpPr>
          <p:spPr>
            <a:xfrm>
              <a:off x="395537" y="813973"/>
              <a:ext cx="1152128" cy="26213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 </a:t>
              </a:r>
              <a:r>
                <a:rPr lang="en-US" altLang="ko-KR" sz="1050" dirty="0">
                  <a:solidFill>
                    <a:schemeClr val="tx2"/>
                  </a:solidFill>
                </a:rPr>
                <a:t>2011 ~ 2012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587524" y="823026"/>
              <a:ext cx="1791729" cy="26213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 ~ 2020.1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434046" y="825236"/>
              <a:ext cx="2098998" cy="262136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~ 2020.10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5578555" y="825236"/>
              <a:ext cx="1856295" cy="262136"/>
            </a:xfrm>
            <a:prstGeom prst="rect">
              <a:avLst/>
            </a:prstGeom>
            <a:solidFill>
              <a:srgbClr val="00B050">
                <a:alpha val="70000"/>
              </a:srgbClr>
            </a:solidFill>
            <a:ln w="31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~ 2021.12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1" name="TextBox 36"/>
            <p:cNvSpPr txBox="1"/>
            <p:nvPr/>
          </p:nvSpPr>
          <p:spPr>
            <a:xfrm>
              <a:off x="404722" y="620688"/>
              <a:ext cx="1142942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Conceptual design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2" name="TextBox 37"/>
            <p:cNvSpPr txBox="1"/>
            <p:nvPr/>
          </p:nvSpPr>
          <p:spPr>
            <a:xfrm>
              <a:off x="1832078" y="640981"/>
              <a:ext cx="1350468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b="1" dirty="0">
                  <a:solidFill>
                    <a:srgbClr val="FF0000"/>
                  </a:solidFill>
                </a:rPr>
                <a:t>Manufacturing &amp; Test</a:t>
              </a:r>
              <a:endParaRPr lang="ko-KR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39"/>
            <p:cNvSpPr txBox="1"/>
            <p:nvPr/>
          </p:nvSpPr>
          <p:spPr>
            <a:xfrm>
              <a:off x="4102563" y="620687"/>
              <a:ext cx="714939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Installation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6" name="TextBox 39"/>
            <p:cNvSpPr txBox="1"/>
            <p:nvPr/>
          </p:nvSpPr>
          <p:spPr>
            <a:xfrm>
              <a:off x="6117631" y="640980"/>
              <a:ext cx="985847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Commissioning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7482938" y="818138"/>
              <a:ext cx="905485" cy="26213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050" dirty="0">
                  <a:solidFill>
                    <a:schemeClr val="tx2"/>
                  </a:solidFill>
                </a:rPr>
                <a:t>2022~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39"/>
            <p:cNvSpPr txBox="1"/>
            <p:nvPr/>
          </p:nvSpPr>
          <p:spPr>
            <a:xfrm>
              <a:off x="7580616" y="657581"/>
              <a:ext cx="662041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050" dirty="0">
                  <a:solidFill>
                    <a:schemeClr val="tx2"/>
                  </a:solidFill>
                </a:rPr>
                <a:t> Operation</a:t>
              </a:r>
              <a:endParaRPr lang="ko-KR" altLang="en-US" sz="1050" dirty="0">
                <a:solidFill>
                  <a:schemeClr val="tx2"/>
                </a:solidFill>
              </a:endParaRPr>
            </a:p>
          </p:txBody>
        </p:sp>
      </p:grpSp>
      <p:sp>
        <p:nvSpPr>
          <p:cNvPr id="35" name="제목 1"/>
          <p:cNvSpPr>
            <a:spLocks noGrp="1"/>
          </p:cNvSpPr>
          <p:nvPr>
            <p:ph type="title"/>
          </p:nvPr>
        </p:nvSpPr>
        <p:spPr>
          <a:xfrm>
            <a:off x="179512" y="16011"/>
            <a:ext cx="8578412" cy="571746"/>
          </a:xfrm>
        </p:spPr>
        <p:txBody>
          <a:bodyPr/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High Precision Mass Measurement System (MR-TOF)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79AEA3-2E28-E44E-B54C-A9EC729DA05C}"/>
              </a:ext>
            </a:extLst>
          </p:cNvPr>
          <p:cNvSpPr txBox="1"/>
          <p:nvPr/>
        </p:nvSpPr>
        <p:spPr>
          <a:xfrm>
            <a:off x="251520" y="1354028"/>
            <a:ext cx="5427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MRTOF-MS construction under the collaboration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ED6A26-447A-FB48-9ABB-4B7206D918C4}"/>
              </a:ext>
            </a:extLst>
          </p:cNvPr>
          <p:cNvSpPr txBox="1"/>
          <p:nvPr/>
        </p:nvSpPr>
        <p:spPr>
          <a:xfrm>
            <a:off x="419569" y="1734373"/>
            <a:ext cx="846043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work, led by WNSC MRTOF group (Leader : Prof. Wada)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beam line to the MRTOF-MS, already constructed (2017)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Differential pumping system, gas cell (or catcher), Trap system, and MRTOF analyzer have been assembled, waiting for offline ion source test.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the differential pumping system with the gas cell filled with 1 mbar helium gas, performed : 3.4x10</a:t>
            </a:r>
            <a:r>
              <a:rPr lang="en-US" altLang="ko-KR" sz="14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upstream side (acceptable)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Optimizing the beam transmission through the φ 2-mm gas cell hole, performed : 72% efficiency,    but will be improved by additional beam steerer</a:t>
            </a:r>
            <a:r>
              <a:rPr lang="en-US" altLang="ko-KR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504659" y="3892818"/>
            <a:ext cx="2961583" cy="212847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13D993A-BABB-5746-ACFC-36DC6710D16E}"/>
              </a:ext>
            </a:extLst>
          </p:cNvPr>
          <p:cNvSpPr txBox="1"/>
          <p:nvPr/>
        </p:nvSpPr>
        <p:spPr>
          <a:xfrm>
            <a:off x="419569" y="6021288"/>
            <a:ext cx="31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picture of MRTOF-MS system and others </a:t>
            </a:r>
          </a:p>
          <a:p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RISP-KEK/WNSC 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FF1E025-EAE4-0140-A0AE-B8DDDD0B6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617" y="3892819"/>
            <a:ext cx="1835753" cy="2407385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D4A6D854-4D02-434A-8528-18D0304EA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298" y="3892818"/>
            <a:ext cx="2981576" cy="240738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5CE6A87-14A8-3F45-8121-4CAE9C824985}"/>
              </a:ext>
            </a:extLst>
          </p:cNvPr>
          <p:cNvSpPr txBox="1"/>
          <p:nvPr/>
        </p:nvSpPr>
        <p:spPr>
          <a:xfrm>
            <a:off x="3596730" y="6052365"/>
            <a:ext cx="1362976" cy="2616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3"/>
                </a:solidFill>
              </a:rPr>
              <a:t>Gas cell (catcher)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37CFB4-3A49-D64E-B563-2D83B600AC6E}"/>
              </a:ext>
            </a:extLst>
          </p:cNvPr>
          <p:cNvSpPr txBox="1"/>
          <p:nvPr/>
        </p:nvSpPr>
        <p:spPr>
          <a:xfrm>
            <a:off x="5515298" y="6021288"/>
            <a:ext cx="1063008" cy="2616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3"/>
                </a:solidFill>
              </a:rPr>
              <a:t>Trap system</a:t>
            </a:r>
          </a:p>
        </p:txBody>
      </p:sp>
    </p:spTree>
    <p:extLst>
      <p:ext uri="{BB962C8B-B14F-4D97-AF65-F5344CB8AC3E}">
        <p14:creationId xmlns:p14="http://schemas.microsoft.com/office/powerpoint/2010/main" val="166257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35" name="제목 1"/>
          <p:cNvSpPr>
            <a:spLocks noGrp="1"/>
          </p:cNvSpPr>
          <p:nvPr>
            <p:ph type="title"/>
          </p:nvPr>
        </p:nvSpPr>
        <p:spPr>
          <a:xfrm>
            <a:off x="179512" y="16011"/>
            <a:ext cx="8578412" cy="571746"/>
          </a:xfrm>
        </p:spPr>
        <p:txBody>
          <a:bodyPr/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 &amp; Outlook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79AEA3-2E28-E44E-B54C-A9EC729DA05C}"/>
              </a:ext>
            </a:extLst>
          </p:cNvPr>
          <p:cNvSpPr txBox="1"/>
          <p:nvPr/>
        </p:nvSpPr>
        <p:spPr>
          <a:xfrm>
            <a:off x="251520" y="76470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Accelerator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ED6A26-447A-FB48-9ABB-4B7206D918C4}"/>
              </a:ext>
            </a:extLst>
          </p:cNvPr>
          <p:cNvSpPr txBox="1"/>
          <p:nvPr/>
        </p:nvSpPr>
        <p:spPr>
          <a:xfrm>
            <a:off x="419569" y="1145049"/>
            <a:ext cx="8460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production for SCL3 is under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SCL2 is under pre-production phase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April, 2019, installation for SCL will start from SCL3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facility for cavities and cryomodules will operate from next Jan. </a:t>
            </a:r>
            <a:endParaRPr lang="en-US" altLang="ko-KR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18CCBA-F99E-DF40-9373-49F36AF50443}"/>
              </a:ext>
            </a:extLst>
          </p:cNvPr>
          <p:cNvSpPr txBox="1"/>
          <p:nvPr/>
        </p:nvSpPr>
        <p:spPr>
          <a:xfrm>
            <a:off x="251520" y="2297312"/>
            <a:ext cx="414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By the end of 2021, we will achieve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ACFBF3-B2A6-6B45-A044-D8426574060A}"/>
              </a:ext>
            </a:extLst>
          </p:cNvPr>
          <p:cNvSpPr txBox="1"/>
          <p:nvPr/>
        </p:nvSpPr>
        <p:spPr>
          <a:xfrm>
            <a:off x="419569" y="2677657"/>
            <a:ext cx="8460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beams: 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ion beams (</a:t>
            </a:r>
            <a:r>
              <a:rPr lang="en-US" altLang="ko-KR" sz="14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</a:t>
            </a:r>
            <a:r>
              <a:rPr lang="en-US" altLang="ko-KR" sz="14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Ar) from ECRIS 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SCL3  low E </a:t>
            </a:r>
            <a:r>
              <a:rPr lang="en-US" altLang="ko-KR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exp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hall</a:t>
            </a:r>
            <a:endParaRPr lang="en-US" altLang="ko-K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 beams: 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RIBs extraction from ISOL 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re-acceleration through SLC3  low E </a:t>
            </a:r>
            <a:r>
              <a:rPr lang="en-US" altLang="ko-KR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exp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hall</a:t>
            </a:r>
            <a:endParaRPr lang="en-US" altLang="ko-K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/ RI beams will be delivered to low-E experimental hall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phase experiments are going to be performed using KOBRA (with low intense RI beams)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RIBs production at KOBRA (A&lt;~50, beam energy &lt; 20 MeV/u) using SI beams from SCL3</a:t>
            </a:r>
          </a:p>
          <a:p>
            <a:pPr lvl="1"/>
            <a:endParaRPr lang="en-US" altLang="ko-K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commissioning starts for SCL2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and commissioning for IF, LAMPS, Neutron, bio-medical and </a:t>
            </a:r>
            <a:r>
              <a:rPr lang="en-US" altLang="ko-KR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muSR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Collaborative works with RUA (RAON Users Association) via RULC (RAON Users </a:t>
            </a:r>
            <a:r>
              <a:rPr lang="en-US" altLang="ko-KR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Liason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Center)</a:t>
            </a:r>
            <a:endParaRPr lang="en-US" altLang="ko-K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9224A1-CC6F-9A44-866D-71FDF9C23275}"/>
              </a:ext>
            </a:extLst>
          </p:cNvPr>
          <p:cNvSpPr txBox="1"/>
          <p:nvPr/>
        </p:nvSpPr>
        <p:spPr>
          <a:xfrm>
            <a:off x="251520" y="5075312"/>
            <a:ext cx="271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Post RISP (2021 ~  )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8B6DFA-B6F8-CD4C-B46E-A7603B585228}"/>
              </a:ext>
            </a:extLst>
          </p:cNvPr>
          <p:cNvSpPr txBox="1"/>
          <p:nvPr/>
        </p:nvSpPr>
        <p:spPr>
          <a:xfrm>
            <a:off x="419569" y="5427801"/>
            <a:ext cx="84604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acceleration for ISOL 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SCL3  SCL2  IF </a:t>
            </a: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(ISOL+IF)</a:t>
            </a:r>
            <a:endParaRPr lang="en-US" altLang="ko-K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commissioning and experiments for IF, LAMPS, Neutron, bio-medical and </a:t>
            </a:r>
            <a:r>
              <a:rPr lang="en-US" altLang="ko-KR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muSR</a:t>
            </a: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Ramping-up to get the 400kW beams (more 5 </a:t>
            </a:r>
            <a:r>
              <a:rPr lang="en-US" altLang="ko-KR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-US" altLang="ko-K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upgrade to 400MeV/u (require budget)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555"/>
            <a:ext cx="9144000" cy="528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224987" y="3000487"/>
            <a:ext cx="2787173" cy="717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4180"/>
            <a:r>
              <a:rPr lang="en-US" altLang="ko-KR" sz="4062" b="1" dirty="0">
                <a:solidFill>
                  <a:srgbClr val="FFFF00"/>
                </a:solidFill>
                <a:latin typeface="맑은 고딕" panose="020B0503020000020004" pitchFamily="34" charset="-127"/>
                <a:ea typeface="맑은 고딕" panose="020B0503020000020004" pitchFamily="34" charset="-127"/>
              </a:rPr>
              <a:t>Thank you</a:t>
            </a:r>
            <a:endParaRPr lang="ko-KR" altLang="en-US" sz="4062" b="1" dirty="0">
              <a:solidFill>
                <a:srgbClr val="FFFF00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650631" y="3397469"/>
            <a:ext cx="1888830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605176" y="3399892"/>
            <a:ext cx="1888830" cy="0"/>
          </a:xfrm>
          <a:prstGeom prst="line">
            <a:avLst/>
          </a:prstGeom>
          <a:ln w="57150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090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RAON Layout</a:t>
            </a:r>
            <a:endParaRPr lang="ko-KR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3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22990"/>
          <a:stretch/>
        </p:blipFill>
        <p:spPr>
          <a:xfrm>
            <a:off x="-1588" y="602115"/>
            <a:ext cx="9144000" cy="5059133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7070537" y="2582636"/>
            <a:ext cx="672224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IF System</a:t>
            </a:r>
            <a:endParaRPr lang="ko-KR" altLang="en-US" sz="1000" b="1" dirty="0"/>
          </a:p>
        </p:txBody>
      </p:sp>
      <p:cxnSp>
        <p:nvCxnSpPr>
          <p:cNvPr id="7" name="꺾인 연결선 6"/>
          <p:cNvCxnSpPr>
            <a:endCxn id="6" idx="1"/>
          </p:cNvCxnSpPr>
          <p:nvPr/>
        </p:nvCxnSpPr>
        <p:spPr>
          <a:xfrm rot="5400000" flipH="1" flipV="1">
            <a:off x="6633222" y="3031941"/>
            <a:ext cx="720804" cy="153825"/>
          </a:xfrm>
          <a:prstGeom prst="bentConnector2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모서리가 둥근 직사각형 7"/>
          <p:cNvSpPr/>
          <p:nvPr/>
        </p:nvSpPr>
        <p:spPr>
          <a:xfrm>
            <a:off x="7956376" y="2942794"/>
            <a:ext cx="478374" cy="285087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BIS</a:t>
            </a:r>
            <a:endParaRPr lang="ko-KR" altLang="en-US" sz="1000" b="1" dirty="0"/>
          </a:p>
        </p:txBody>
      </p:sp>
      <p:cxnSp>
        <p:nvCxnSpPr>
          <p:cNvPr id="9" name="꺾인 연결선 8"/>
          <p:cNvCxnSpPr>
            <a:endCxn id="8" idx="1"/>
          </p:cNvCxnSpPr>
          <p:nvPr/>
        </p:nvCxnSpPr>
        <p:spPr>
          <a:xfrm flipV="1">
            <a:off x="7599550" y="3085338"/>
            <a:ext cx="356826" cy="31499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모서리가 둥근 직사각형 9"/>
          <p:cNvSpPr/>
          <p:nvPr/>
        </p:nvSpPr>
        <p:spPr>
          <a:xfrm>
            <a:off x="8244408" y="3400336"/>
            <a:ext cx="462757" cy="26963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ko-KR" sz="1000" b="1" dirty="0"/>
              <a:t>μ</a:t>
            </a:r>
            <a:r>
              <a:rPr lang="en-US" altLang="ko-KR" sz="1000" b="1" dirty="0"/>
              <a:t>SR</a:t>
            </a:r>
            <a:endParaRPr lang="ko-KR" altLang="en-US" sz="1000" b="1" dirty="0"/>
          </a:p>
        </p:txBody>
      </p:sp>
      <p:cxnSp>
        <p:nvCxnSpPr>
          <p:cNvPr id="11" name="꺾인 연결선 10"/>
          <p:cNvCxnSpPr>
            <a:endCxn id="10" idx="1"/>
          </p:cNvCxnSpPr>
          <p:nvPr/>
        </p:nvCxnSpPr>
        <p:spPr>
          <a:xfrm flipV="1">
            <a:off x="7763617" y="3535154"/>
            <a:ext cx="480791" cy="25082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100371" y="2492408"/>
            <a:ext cx="817118" cy="339056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HPMMS/</a:t>
            </a:r>
          </a:p>
          <a:p>
            <a:pPr algn="ctr"/>
            <a:r>
              <a:rPr lang="en-US" altLang="ko-KR" sz="1000" b="1" dirty="0"/>
              <a:t>CLS</a:t>
            </a:r>
            <a:endParaRPr lang="ko-KR" altLang="en-US" sz="1000" b="1" dirty="0"/>
          </a:p>
        </p:txBody>
      </p:sp>
      <p:cxnSp>
        <p:nvCxnSpPr>
          <p:cNvPr id="13" name="꺾인 연결선 12"/>
          <p:cNvCxnSpPr>
            <a:endCxn id="12" idx="1"/>
          </p:cNvCxnSpPr>
          <p:nvPr/>
        </p:nvCxnSpPr>
        <p:spPr>
          <a:xfrm rot="5400000" flipH="1" flipV="1">
            <a:off x="4666682" y="2904522"/>
            <a:ext cx="676275" cy="19110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모서리가 둥근 직사각형 13"/>
          <p:cNvSpPr/>
          <p:nvPr/>
        </p:nvSpPr>
        <p:spPr>
          <a:xfrm>
            <a:off x="3404935" y="2689838"/>
            <a:ext cx="518993" cy="245530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SCL2</a:t>
            </a:r>
            <a:endParaRPr lang="ko-KR" altLang="en-US" sz="1000" b="1" dirty="0"/>
          </a:p>
        </p:txBody>
      </p:sp>
      <p:cxnSp>
        <p:nvCxnSpPr>
          <p:cNvPr id="15" name="꺾인 연결선 14"/>
          <p:cNvCxnSpPr>
            <a:endCxn id="14" idx="3"/>
          </p:cNvCxnSpPr>
          <p:nvPr/>
        </p:nvCxnSpPr>
        <p:spPr>
          <a:xfrm rot="16200000" flipV="1">
            <a:off x="3781208" y="2955323"/>
            <a:ext cx="415278" cy="129838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모서리가 둥근 직사각형 15"/>
          <p:cNvSpPr/>
          <p:nvPr/>
        </p:nvSpPr>
        <p:spPr>
          <a:xfrm>
            <a:off x="4067944" y="2330307"/>
            <a:ext cx="772617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ISOL System</a:t>
            </a:r>
            <a:endParaRPr lang="ko-KR" altLang="en-US" sz="1000" b="1" dirty="0"/>
          </a:p>
        </p:txBody>
      </p:sp>
      <p:cxnSp>
        <p:nvCxnSpPr>
          <p:cNvPr id="17" name="꺾인 연결선 16"/>
          <p:cNvCxnSpPr>
            <a:endCxn id="16" idx="2"/>
          </p:cNvCxnSpPr>
          <p:nvPr/>
        </p:nvCxnSpPr>
        <p:spPr>
          <a:xfrm rot="16200000" flipV="1">
            <a:off x="4077907" y="3038283"/>
            <a:ext cx="847017" cy="94324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모서리가 둥근 직사각형 17"/>
          <p:cNvSpPr/>
          <p:nvPr/>
        </p:nvSpPr>
        <p:spPr>
          <a:xfrm>
            <a:off x="5148064" y="4835948"/>
            <a:ext cx="685567" cy="26125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LAMPS</a:t>
            </a:r>
            <a:endParaRPr lang="ko-KR" altLang="en-US" sz="1000" b="1" dirty="0"/>
          </a:p>
        </p:txBody>
      </p:sp>
      <p:cxnSp>
        <p:nvCxnSpPr>
          <p:cNvPr id="19" name="꺾인 연결선 18"/>
          <p:cNvCxnSpPr>
            <a:endCxn id="18" idx="3"/>
          </p:cNvCxnSpPr>
          <p:nvPr/>
        </p:nvCxnSpPr>
        <p:spPr>
          <a:xfrm rot="5400000">
            <a:off x="5653192" y="4539124"/>
            <a:ext cx="607891" cy="247012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모서리가 둥근 직사각형 19"/>
          <p:cNvSpPr/>
          <p:nvPr/>
        </p:nvSpPr>
        <p:spPr>
          <a:xfrm>
            <a:off x="3779912" y="4307813"/>
            <a:ext cx="821309" cy="26331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Cyclotron</a:t>
            </a:r>
            <a:endParaRPr lang="ko-KR" altLang="en-US" sz="1000" b="1" dirty="0"/>
          </a:p>
        </p:txBody>
      </p:sp>
      <p:cxnSp>
        <p:nvCxnSpPr>
          <p:cNvPr id="21" name="꺾인 연결선 20"/>
          <p:cNvCxnSpPr>
            <a:endCxn id="20" idx="3"/>
          </p:cNvCxnSpPr>
          <p:nvPr/>
        </p:nvCxnSpPr>
        <p:spPr>
          <a:xfrm rot="5400000">
            <a:off x="4472922" y="4153047"/>
            <a:ext cx="414725" cy="158125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모서리가 둥근 직사각형 21"/>
          <p:cNvSpPr/>
          <p:nvPr/>
        </p:nvSpPr>
        <p:spPr>
          <a:xfrm>
            <a:off x="2843808" y="2689838"/>
            <a:ext cx="519158" cy="25295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SCL3</a:t>
            </a:r>
            <a:endParaRPr lang="ko-KR" altLang="en-US" sz="1000" b="1" dirty="0"/>
          </a:p>
        </p:txBody>
      </p:sp>
      <p:cxnSp>
        <p:nvCxnSpPr>
          <p:cNvPr id="23" name="꺾인 연결선 22"/>
          <p:cNvCxnSpPr>
            <a:endCxn id="22" idx="2"/>
          </p:cNvCxnSpPr>
          <p:nvPr/>
        </p:nvCxnSpPr>
        <p:spPr>
          <a:xfrm rot="16200000" flipV="1">
            <a:off x="2970368" y="3075814"/>
            <a:ext cx="457542" cy="191503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모서리가 둥근 직사각형 23"/>
          <p:cNvSpPr/>
          <p:nvPr/>
        </p:nvSpPr>
        <p:spPr>
          <a:xfrm>
            <a:off x="3131840" y="2298041"/>
            <a:ext cx="519518" cy="245074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SCL1</a:t>
            </a:r>
            <a:endParaRPr lang="ko-KR" altLang="en-US" sz="1000" b="1" dirty="0"/>
          </a:p>
        </p:txBody>
      </p:sp>
      <p:cxnSp>
        <p:nvCxnSpPr>
          <p:cNvPr id="25" name="꺾인 연결선 24"/>
          <p:cNvCxnSpPr>
            <a:endCxn id="24" idx="1"/>
          </p:cNvCxnSpPr>
          <p:nvPr/>
        </p:nvCxnSpPr>
        <p:spPr>
          <a:xfrm flipV="1">
            <a:off x="2775770" y="2420578"/>
            <a:ext cx="356070" cy="183162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모서리가 둥근 직사각형 25"/>
          <p:cNvSpPr/>
          <p:nvPr/>
        </p:nvSpPr>
        <p:spPr>
          <a:xfrm>
            <a:off x="3275856" y="1866893"/>
            <a:ext cx="641645" cy="237615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ECR IS</a:t>
            </a:r>
            <a:endParaRPr lang="ko-KR" altLang="en-US" sz="1000" b="1" dirty="0"/>
          </a:p>
        </p:txBody>
      </p:sp>
      <p:cxnSp>
        <p:nvCxnSpPr>
          <p:cNvPr id="27" name="꺾인 연결선 26"/>
          <p:cNvCxnSpPr>
            <a:endCxn id="26" idx="1"/>
          </p:cNvCxnSpPr>
          <p:nvPr/>
        </p:nvCxnSpPr>
        <p:spPr>
          <a:xfrm flipV="1">
            <a:off x="2891237" y="1985701"/>
            <a:ext cx="384619" cy="160498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모서리가 둥근 직사각형 27"/>
          <p:cNvSpPr/>
          <p:nvPr/>
        </p:nvSpPr>
        <p:spPr>
          <a:xfrm>
            <a:off x="1043940" y="4265078"/>
            <a:ext cx="645581" cy="252740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KOBRA</a:t>
            </a:r>
            <a:endParaRPr lang="ko-KR" altLang="en-US" sz="1000" b="1" dirty="0"/>
          </a:p>
        </p:txBody>
      </p:sp>
      <p:cxnSp>
        <p:nvCxnSpPr>
          <p:cNvPr id="29" name="꺾인 연결선 28"/>
          <p:cNvCxnSpPr>
            <a:endCxn id="28" idx="3"/>
          </p:cNvCxnSpPr>
          <p:nvPr/>
        </p:nvCxnSpPr>
        <p:spPr>
          <a:xfrm rot="10800000" flipV="1">
            <a:off x="1689522" y="4025098"/>
            <a:ext cx="381915" cy="366350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모서리가 둥근 직사각형 29"/>
          <p:cNvSpPr/>
          <p:nvPr/>
        </p:nvSpPr>
        <p:spPr>
          <a:xfrm>
            <a:off x="791659" y="3931140"/>
            <a:ext cx="587046" cy="241863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NDPS</a:t>
            </a:r>
            <a:endParaRPr lang="ko-KR" altLang="en-US" sz="1000" b="1" dirty="0"/>
          </a:p>
        </p:txBody>
      </p:sp>
      <p:cxnSp>
        <p:nvCxnSpPr>
          <p:cNvPr id="31" name="꺾인 연결선 30"/>
          <p:cNvCxnSpPr>
            <a:endCxn id="30" idx="3"/>
          </p:cNvCxnSpPr>
          <p:nvPr/>
        </p:nvCxnSpPr>
        <p:spPr>
          <a:xfrm rot="5400000">
            <a:off x="1164488" y="3489610"/>
            <a:ext cx="776679" cy="34824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4" b="8928"/>
          <a:stretch/>
        </p:blipFill>
        <p:spPr>
          <a:xfrm>
            <a:off x="6876256" y="652412"/>
            <a:ext cx="2267745" cy="1361658"/>
          </a:xfrm>
          <a:prstGeom prst="rect">
            <a:avLst/>
          </a:prstGeom>
        </p:spPr>
      </p:pic>
      <p:sp>
        <p:nvSpPr>
          <p:cNvPr id="33" name="모서리가 둥근 직사각형 32"/>
          <p:cNvSpPr/>
          <p:nvPr/>
        </p:nvSpPr>
        <p:spPr>
          <a:xfrm>
            <a:off x="3200508" y="1276443"/>
            <a:ext cx="72342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Control</a:t>
            </a:r>
          </a:p>
          <a:p>
            <a:pPr algn="ctr"/>
            <a:r>
              <a:rPr lang="en-US" altLang="ko-KR" sz="1000" b="1" dirty="0"/>
              <a:t>Center</a:t>
            </a:r>
            <a:endParaRPr lang="ko-KR" altLang="en-US" sz="1000" b="1" dirty="0"/>
          </a:p>
        </p:txBody>
      </p:sp>
      <p:cxnSp>
        <p:nvCxnSpPr>
          <p:cNvPr id="34" name="꺾인 연결선 33"/>
          <p:cNvCxnSpPr/>
          <p:nvPr/>
        </p:nvCxnSpPr>
        <p:spPr>
          <a:xfrm flipV="1">
            <a:off x="2883590" y="1425411"/>
            <a:ext cx="316918" cy="268232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모서리가 둥근 직사각형 34"/>
          <p:cNvSpPr/>
          <p:nvPr/>
        </p:nvSpPr>
        <p:spPr>
          <a:xfrm>
            <a:off x="658437" y="1991805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Utility</a:t>
            </a:r>
            <a:endParaRPr lang="ko-KR" altLang="en-US" sz="1000" b="1" dirty="0"/>
          </a:p>
        </p:txBody>
      </p:sp>
      <p:cxnSp>
        <p:nvCxnSpPr>
          <p:cNvPr id="36" name="꺾인 연결선 35"/>
          <p:cNvCxnSpPr>
            <a:endCxn id="35" idx="3"/>
          </p:cNvCxnSpPr>
          <p:nvPr/>
        </p:nvCxnSpPr>
        <p:spPr>
          <a:xfrm rot="16200000" flipV="1">
            <a:off x="1285000" y="2167241"/>
            <a:ext cx="364478" cy="311544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모서리가 둥근 직사각형 36"/>
          <p:cNvSpPr/>
          <p:nvPr/>
        </p:nvSpPr>
        <p:spPr>
          <a:xfrm>
            <a:off x="2240531" y="4521757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HRS</a:t>
            </a:r>
            <a:endParaRPr lang="ko-KR" altLang="en-US" sz="1000" b="1" dirty="0"/>
          </a:p>
        </p:txBody>
      </p:sp>
      <p:cxnSp>
        <p:nvCxnSpPr>
          <p:cNvPr id="38" name="꺾인 연결선 37"/>
          <p:cNvCxnSpPr>
            <a:endCxn id="37" idx="3"/>
          </p:cNvCxnSpPr>
          <p:nvPr/>
        </p:nvCxnSpPr>
        <p:spPr>
          <a:xfrm rot="5400000">
            <a:off x="2813987" y="4222957"/>
            <a:ext cx="527344" cy="368195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69690" y="5723964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SCL1 has been decided to be pended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225791" y="5807828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71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8918" y="6058126"/>
            <a:ext cx="7237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en-US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SCL3 is going to be taking a role of SCL1 in the early operation</a:t>
            </a:r>
          </a:p>
        </p:txBody>
      </p:sp>
    </p:spTree>
    <p:extLst>
      <p:ext uri="{BB962C8B-B14F-4D97-AF65-F5344CB8AC3E}">
        <p14:creationId xmlns:p14="http://schemas.microsoft.com/office/powerpoint/2010/main" val="3022092971"/>
      </p:ext>
    </p:extLst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모서리가 둥근 직사각형 97"/>
          <p:cNvSpPr/>
          <p:nvPr/>
        </p:nvSpPr>
        <p:spPr>
          <a:xfrm>
            <a:off x="323528" y="4684921"/>
            <a:ext cx="2088232" cy="976327"/>
          </a:xfrm>
          <a:prstGeom prst="roundRect">
            <a:avLst>
              <a:gd name="adj" fmla="val 8233"/>
            </a:avLst>
          </a:prstGeom>
          <a:noFill/>
          <a:ln w="31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467544" y="44624"/>
            <a:ext cx="7560840" cy="464019"/>
          </a:xfrm>
        </p:spPr>
        <p:txBody>
          <a:bodyPr/>
          <a:lstStyle/>
          <a:p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RISP Organization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643562" y="6565526"/>
            <a:ext cx="504825" cy="314325"/>
          </a:xfrm>
        </p:spPr>
        <p:txBody>
          <a:bodyPr/>
          <a:lstStyle/>
          <a:p>
            <a:pPr>
              <a:defRPr/>
            </a:pPr>
            <a:fld id="{13D67071-A6E9-48E8-A022-BB3BF5CB6160}" type="slidenum">
              <a:rPr lang="ko-KR" altLang="en-US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4</a:t>
            </a:fld>
            <a:endParaRPr lang="en-US" altLang="ko-KR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" name="직선 연결선 53"/>
          <p:cNvCxnSpPr/>
          <p:nvPr/>
        </p:nvCxnSpPr>
        <p:spPr>
          <a:xfrm>
            <a:off x="7510641" y="3716711"/>
            <a:ext cx="0" cy="8928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/>
          <p:cNvCxnSpPr/>
          <p:nvPr/>
        </p:nvCxnSpPr>
        <p:spPr>
          <a:xfrm>
            <a:off x="1461937" y="3724395"/>
            <a:ext cx="0" cy="8858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/>
          <p:cNvCxnSpPr/>
          <p:nvPr/>
        </p:nvCxnSpPr>
        <p:spPr>
          <a:xfrm>
            <a:off x="4506316" y="2047042"/>
            <a:ext cx="0" cy="21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모서리가 둥근 직사각형 65"/>
          <p:cNvSpPr/>
          <p:nvPr/>
        </p:nvSpPr>
        <p:spPr>
          <a:xfrm>
            <a:off x="3282354" y="4725144"/>
            <a:ext cx="2739871" cy="605269"/>
          </a:xfrm>
          <a:prstGeom prst="roundRect">
            <a:avLst>
              <a:gd name="adj" fmla="val 8233"/>
            </a:avLst>
          </a:prstGeom>
          <a:noFill/>
          <a:ln w="31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타원 66"/>
          <p:cNvSpPr/>
          <p:nvPr/>
        </p:nvSpPr>
        <p:spPr>
          <a:xfrm>
            <a:off x="4109003" y="3812895"/>
            <a:ext cx="794626" cy="794626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모서리가 둥근 직사각형 67"/>
          <p:cNvSpPr/>
          <p:nvPr/>
        </p:nvSpPr>
        <p:spPr>
          <a:xfrm>
            <a:off x="6306541" y="4709036"/>
            <a:ext cx="2582821" cy="621377"/>
          </a:xfrm>
          <a:prstGeom prst="roundRect">
            <a:avLst>
              <a:gd name="adj" fmla="val 8233"/>
            </a:avLst>
          </a:prstGeom>
          <a:noFill/>
          <a:ln w="31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타원 68"/>
          <p:cNvSpPr/>
          <p:nvPr/>
        </p:nvSpPr>
        <p:spPr>
          <a:xfrm>
            <a:off x="7133190" y="3812895"/>
            <a:ext cx="794626" cy="794626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타원 69"/>
          <p:cNvSpPr/>
          <p:nvPr/>
        </p:nvSpPr>
        <p:spPr>
          <a:xfrm>
            <a:off x="1085254" y="3812895"/>
            <a:ext cx="794626" cy="794626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타원 70"/>
          <p:cNvSpPr/>
          <p:nvPr/>
        </p:nvSpPr>
        <p:spPr>
          <a:xfrm>
            <a:off x="3678631" y="1331606"/>
            <a:ext cx="1689817" cy="744923"/>
          </a:xfrm>
          <a:prstGeom prst="ellipse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타원 71"/>
          <p:cNvSpPr/>
          <p:nvPr/>
        </p:nvSpPr>
        <p:spPr>
          <a:xfrm>
            <a:off x="3774223" y="2392815"/>
            <a:ext cx="1416387" cy="613527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직선 연결선 72"/>
          <p:cNvCxnSpPr/>
          <p:nvPr/>
        </p:nvCxnSpPr>
        <p:spPr>
          <a:xfrm>
            <a:off x="1463573" y="3720767"/>
            <a:ext cx="60470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/>
          <p:cNvCxnSpPr/>
          <p:nvPr/>
        </p:nvCxnSpPr>
        <p:spPr>
          <a:xfrm flipV="1">
            <a:off x="3115200" y="2257826"/>
            <a:ext cx="14000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모서리가 둥근 직사각형 74"/>
          <p:cNvSpPr/>
          <p:nvPr/>
        </p:nvSpPr>
        <p:spPr>
          <a:xfrm>
            <a:off x="333529" y="1969664"/>
            <a:ext cx="2781672" cy="667247"/>
          </a:xfrm>
          <a:prstGeom prst="roundRect">
            <a:avLst>
              <a:gd name="adj" fmla="val 8233"/>
            </a:avLst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직선 연결선 75"/>
          <p:cNvCxnSpPr/>
          <p:nvPr/>
        </p:nvCxnSpPr>
        <p:spPr>
          <a:xfrm>
            <a:off x="4494616" y="3192988"/>
            <a:ext cx="12292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모서리가 둥근 직사각형 76"/>
          <p:cNvSpPr/>
          <p:nvPr/>
        </p:nvSpPr>
        <p:spPr>
          <a:xfrm>
            <a:off x="6516002" y="2826283"/>
            <a:ext cx="2093589" cy="608523"/>
          </a:xfrm>
          <a:prstGeom prst="roundRect">
            <a:avLst>
              <a:gd name="adj" fmla="val 8233"/>
            </a:avLst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5955" y="4725144"/>
            <a:ext cx="2079415" cy="8443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Integration Team</a:t>
            </a:r>
            <a:endParaRPr lang="en-US" altLang="ko-KR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Systems Team</a:t>
            </a:r>
            <a:endParaRPr lang="en-US" altLang="ko-KR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Engineering Team</a:t>
            </a:r>
            <a:endParaRPr lang="en-US" altLang="ko-KR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n-US" altLang="ko-KR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 Experimental Systems Team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275856" y="4777988"/>
            <a:ext cx="2356735" cy="466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Management Team</a:t>
            </a:r>
            <a:endParaRPr lang="en-US" altLang="ko-KR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&amp; Safety Management Team</a:t>
            </a:r>
            <a:endParaRPr lang="en-US" altLang="ko-KR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300192" y="4747210"/>
            <a:ext cx="2525050" cy="547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 &amp; Communication Team</a:t>
            </a:r>
            <a:endParaRPr lang="en-US" altLang="ko-KR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Affairs &amp; Management Team</a:t>
            </a:r>
            <a:endParaRPr lang="en-US" altLang="ko-KR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529310" y="2830741"/>
            <a:ext cx="2071401" cy="591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Planning Team</a:t>
            </a:r>
            <a:endParaRPr lang="en-US" altLang="ko-KR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&amp; Budget Mgt. Team </a:t>
            </a:r>
            <a:endParaRPr lang="en-US" altLang="ko-KR" sz="1050" spc="-1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&amp; Schedule Control Team</a:t>
            </a:r>
            <a:endParaRPr lang="en-US" altLang="ko-KR" sz="1050" spc="-1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타원 81"/>
          <p:cNvSpPr/>
          <p:nvPr/>
        </p:nvSpPr>
        <p:spPr>
          <a:xfrm>
            <a:off x="3848160" y="2437777"/>
            <a:ext cx="1311471" cy="521231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50946" y="1990581"/>
            <a:ext cx="2795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Advisory Committee(IAC)</a:t>
            </a:r>
            <a:endParaRPr lang="en-US" altLang="ko-K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Engineering Advisory Committee</a:t>
            </a:r>
            <a:endParaRPr lang="en-US" altLang="ko-K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703483" y="2444813"/>
            <a:ext cx="1558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 </a:t>
            </a:r>
          </a:p>
          <a:p>
            <a:pPr algn="ctr"/>
            <a:r>
              <a:rPr lang="en-US" alt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</p:txBody>
      </p:sp>
      <p:sp>
        <p:nvSpPr>
          <p:cNvPr id="85" name="타원 84"/>
          <p:cNvSpPr/>
          <p:nvPr/>
        </p:nvSpPr>
        <p:spPr>
          <a:xfrm>
            <a:off x="3747557" y="1374917"/>
            <a:ext cx="1507006" cy="66433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026632" y="1512993"/>
            <a:ext cx="106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</p:txBody>
      </p:sp>
      <p:sp>
        <p:nvSpPr>
          <p:cNvPr id="87" name="타원 86"/>
          <p:cNvSpPr/>
          <p:nvPr/>
        </p:nvSpPr>
        <p:spPr>
          <a:xfrm>
            <a:off x="4154876" y="3864377"/>
            <a:ext cx="708660" cy="70866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039135" y="3900718"/>
            <a:ext cx="9765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</a:t>
            </a:r>
          </a:p>
          <a:p>
            <a:pPr algn="ctr"/>
            <a:r>
              <a:rPr lang="en-US" alt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endParaRPr lang="en-US" altLang="ko-K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</a:p>
        </p:txBody>
      </p:sp>
      <p:sp>
        <p:nvSpPr>
          <p:cNvPr id="89" name="타원 88"/>
          <p:cNvSpPr/>
          <p:nvPr/>
        </p:nvSpPr>
        <p:spPr>
          <a:xfrm>
            <a:off x="7183355" y="3864779"/>
            <a:ext cx="708660" cy="70866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998114" y="3980372"/>
            <a:ext cx="107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endParaRPr lang="en-US" altLang="ko-K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</a:p>
        </p:txBody>
      </p:sp>
      <p:sp>
        <p:nvSpPr>
          <p:cNvPr id="91" name="타원 90"/>
          <p:cNvSpPr/>
          <p:nvPr/>
        </p:nvSpPr>
        <p:spPr>
          <a:xfrm>
            <a:off x="1129736" y="3864377"/>
            <a:ext cx="708660" cy="708660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56805" y="3910476"/>
            <a:ext cx="8595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</a:p>
          <a:p>
            <a:pPr algn="ctr"/>
            <a:r>
              <a:rPr lang="en-US" alt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endParaRPr lang="en-US" altLang="ko-K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</a:p>
        </p:txBody>
      </p:sp>
      <p:grpSp>
        <p:nvGrpSpPr>
          <p:cNvPr id="93" name="그룹 92"/>
          <p:cNvGrpSpPr/>
          <p:nvPr/>
        </p:nvGrpSpPr>
        <p:grpSpPr>
          <a:xfrm>
            <a:off x="5229150" y="2675814"/>
            <a:ext cx="1535496" cy="953523"/>
            <a:chOff x="6694299" y="2424250"/>
            <a:chExt cx="1535496" cy="953523"/>
          </a:xfrm>
        </p:grpSpPr>
        <p:sp>
          <p:nvSpPr>
            <p:cNvPr id="94" name="타원 93"/>
            <p:cNvSpPr/>
            <p:nvPr/>
          </p:nvSpPr>
          <p:spPr>
            <a:xfrm>
              <a:off x="6979546" y="2424250"/>
              <a:ext cx="935152" cy="95352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타원 94"/>
            <p:cNvSpPr/>
            <p:nvPr/>
          </p:nvSpPr>
          <p:spPr>
            <a:xfrm>
              <a:off x="7038552" y="2475827"/>
              <a:ext cx="833983" cy="85036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94299" y="2574881"/>
              <a:ext cx="153549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</a:t>
              </a:r>
              <a:endParaRPr lang="en-US" altLang="ko-KR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en-US" sz="1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Coordination </a:t>
              </a:r>
            </a:p>
            <a:p>
              <a:pPr algn="ctr"/>
              <a:r>
                <a:rPr lang="en-US" altLang="en-US" sz="1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Department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12035" y="3092350"/>
              <a:ext cx="184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ko-KR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337194" y="725409"/>
            <a:ext cx="3805591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department, 3 divisions, and 11 teams</a:t>
            </a:r>
            <a:endParaRPr lang="en-US" alt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3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5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358134" y="67483"/>
            <a:ext cx="4123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Project Major Milestones</a:t>
            </a:r>
            <a:endParaRPr lang="ko-KR" altLang="en-US" sz="28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grpSp>
        <p:nvGrpSpPr>
          <p:cNvPr id="89" name="그룹 88"/>
          <p:cNvGrpSpPr/>
          <p:nvPr/>
        </p:nvGrpSpPr>
        <p:grpSpPr>
          <a:xfrm>
            <a:off x="179512" y="908720"/>
            <a:ext cx="8496944" cy="2453425"/>
            <a:chOff x="2241805" y="457726"/>
            <a:chExt cx="7693085" cy="2453425"/>
          </a:xfrm>
        </p:grpSpPr>
        <p:sp>
          <p:nvSpPr>
            <p:cNvPr id="90" name="모서리가 둥근 직사각형 89"/>
            <p:cNvSpPr/>
            <p:nvPr/>
          </p:nvSpPr>
          <p:spPr>
            <a:xfrm>
              <a:off x="2241805" y="789033"/>
              <a:ext cx="7692502" cy="2122118"/>
            </a:xfrm>
            <a:prstGeom prst="roundRect">
              <a:avLst>
                <a:gd name="adj" fmla="val 3476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1" name="직선 연결선 90"/>
            <p:cNvCxnSpPr/>
            <p:nvPr/>
          </p:nvCxnSpPr>
          <p:spPr bwMode="auto">
            <a:xfrm rot="10800000">
              <a:off x="2459341" y="1848409"/>
              <a:ext cx="6921353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 bwMode="auto">
            <a:xfrm>
              <a:off x="2459341" y="1800895"/>
              <a:ext cx="0" cy="907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 bwMode="auto">
            <a:xfrm>
              <a:off x="3324689" y="1805213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 bwMode="auto">
            <a:xfrm>
              <a:off x="4190038" y="1809533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 bwMode="auto">
            <a:xfrm>
              <a:off x="5055387" y="1802334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연결선 95"/>
            <p:cNvCxnSpPr/>
            <p:nvPr/>
          </p:nvCxnSpPr>
          <p:spPr bwMode="auto">
            <a:xfrm>
              <a:off x="5920737" y="1795135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 bwMode="auto">
            <a:xfrm>
              <a:off x="6786086" y="1798015"/>
              <a:ext cx="0" cy="907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 bwMode="auto">
            <a:xfrm>
              <a:off x="7649995" y="1802334"/>
              <a:ext cx="0" cy="907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 bwMode="auto">
            <a:xfrm>
              <a:off x="8515345" y="1806654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 bwMode="auto">
            <a:xfrm>
              <a:off x="9380693" y="1799454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 bwMode="auto">
            <a:xfrm>
              <a:off x="2626363" y="1521564"/>
              <a:ext cx="4226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2014</a:t>
              </a:r>
              <a:endParaRPr lang="en-US" alt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 bwMode="auto">
            <a:xfrm>
              <a:off x="3504670" y="1521564"/>
              <a:ext cx="4226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2015</a:t>
              </a:r>
              <a:endParaRPr lang="en-US" alt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 bwMode="auto">
            <a:xfrm>
              <a:off x="4372899" y="1521564"/>
              <a:ext cx="4226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2016</a:t>
              </a:r>
              <a:endParaRPr lang="en-US" alt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 bwMode="auto">
            <a:xfrm>
              <a:off x="5231049" y="1521564"/>
              <a:ext cx="4226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2017</a:t>
              </a:r>
              <a:endParaRPr lang="en-US" alt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 bwMode="auto">
            <a:xfrm>
              <a:off x="6090639" y="1521564"/>
              <a:ext cx="4226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2018</a:t>
              </a:r>
              <a:endParaRPr lang="en-US" alt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 bwMode="auto">
            <a:xfrm>
              <a:off x="6958868" y="1521564"/>
              <a:ext cx="4226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2019</a:t>
              </a:r>
              <a:endParaRPr lang="en-US" alt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 bwMode="auto">
            <a:xfrm>
              <a:off x="7837175" y="1521564"/>
              <a:ext cx="4226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2020</a:t>
              </a:r>
              <a:endParaRPr lang="en-US" alt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 bwMode="auto">
            <a:xfrm>
              <a:off x="8695325" y="1521564"/>
              <a:ext cx="42263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1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2021</a:t>
              </a:r>
              <a:endParaRPr lang="en-US" alt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9" name="직선 연결선 108"/>
            <p:cNvCxnSpPr/>
            <p:nvPr/>
          </p:nvCxnSpPr>
          <p:spPr bwMode="auto">
            <a:xfrm rot="10800000" flipH="1">
              <a:off x="5878981" y="1489849"/>
              <a:ext cx="288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 bwMode="auto">
            <a:xfrm>
              <a:off x="5372314" y="975132"/>
              <a:ext cx="1013333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endParaRPr lang="en-US" altLang="ko-KR" sz="1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0">
                <a:defRPr/>
              </a:pPr>
              <a:r>
                <a:rPr lang="en-US" altLang="en-US" sz="1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SCL demo beam</a:t>
              </a:r>
              <a:endParaRPr lang="en-US" altLang="ko-KR" sz="1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0">
                <a:defRPr/>
              </a:pPr>
              <a:r>
                <a:rPr lang="en-US" altLang="ko-KR" sz="1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(Dec </a:t>
              </a:r>
              <a:r>
                <a:rPr lang="en-US" altLang="ko-KR" sz="1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2017)</a:t>
              </a:r>
            </a:p>
          </p:txBody>
        </p:sp>
        <p:sp>
          <p:nvSpPr>
            <p:cNvPr id="111" name="TextBox 110"/>
            <p:cNvSpPr txBox="1"/>
            <p:nvPr/>
          </p:nvSpPr>
          <p:spPr bwMode="auto">
            <a:xfrm>
              <a:off x="8288931" y="2193176"/>
              <a:ext cx="79708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D-1 </a:t>
              </a:r>
              <a:endParaRPr lang="en-US" altLang="ko-KR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0">
                <a:defRPr/>
              </a:pPr>
              <a:r>
                <a:rPr lang="en-US" altLang="en-US" sz="9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Experiment</a:t>
              </a:r>
              <a:endParaRPr lang="en-US" altLang="ko-KR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0">
                <a:defRPr/>
              </a:pPr>
              <a:r>
                <a:rPr lang="en-US" altLang="ko-KR" sz="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(Jan </a:t>
              </a:r>
              <a:r>
                <a:rPr lang="en-US" altLang="ko-KR" sz="9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2021)</a:t>
              </a:r>
              <a:endParaRPr lang="en-US" altLang="en-US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 bwMode="auto">
            <a:xfrm>
              <a:off x="7753303" y="829960"/>
              <a:ext cx="107326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18.5MeV/u</a:t>
              </a:r>
              <a:endParaRPr lang="en-US" altLang="ko-KR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SI beam</a:t>
              </a:r>
            </a:p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(December 2020)</a:t>
              </a:r>
              <a:endParaRPr lang="en-US" alt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 bwMode="auto">
            <a:xfrm>
              <a:off x="9022151" y="2216405"/>
              <a:ext cx="817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en-US" sz="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SCL2 </a:t>
              </a:r>
              <a:endParaRPr lang="en-US" altLang="ko-KR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0">
                <a:defRPr/>
              </a:pPr>
              <a:r>
                <a:rPr lang="en-US" altLang="ko-KR" sz="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(Dec </a:t>
              </a:r>
              <a:r>
                <a:rPr lang="en-US" altLang="ko-KR" sz="9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2021)</a:t>
              </a:r>
              <a:endParaRPr lang="en-US" altLang="en-US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 bwMode="auto">
            <a:xfrm>
              <a:off x="3444836" y="969229"/>
              <a:ext cx="1361657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ECR-IS beam &amp;</a:t>
              </a:r>
              <a:endParaRPr lang="en-US" altLang="ko-KR" sz="1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ISOL beam (SI beam)</a:t>
              </a:r>
            </a:p>
            <a:p>
              <a:pPr algn="ctr" latinLnBrk="0">
                <a:defRPr/>
              </a:pPr>
              <a:r>
                <a:rPr lang="en-US" altLang="ko-KR" sz="1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(Dec  </a:t>
              </a:r>
              <a:r>
                <a:rPr lang="en-US" altLang="ko-KR" sz="1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2015)</a:t>
              </a:r>
              <a:endParaRPr lang="en-US" altLang="en-US" sz="1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5" name="직선 연결선 114"/>
            <p:cNvCxnSpPr/>
            <p:nvPr/>
          </p:nvCxnSpPr>
          <p:spPr bwMode="auto">
            <a:xfrm>
              <a:off x="4996354" y="1836569"/>
              <a:ext cx="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 bwMode="auto">
            <a:xfrm>
              <a:off x="4639902" y="1999862"/>
              <a:ext cx="712903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endParaRPr lang="en-US" altLang="ko-KR" sz="1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0">
                <a:defRPr/>
              </a:pPr>
              <a:r>
                <a:rPr lang="en-US" altLang="en-US" sz="1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RFQ beam</a:t>
              </a:r>
              <a:endParaRPr lang="en-US" altLang="ko-KR" sz="1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0">
                <a:defRPr/>
              </a:pPr>
              <a:r>
                <a:rPr lang="en-US" altLang="ko-KR" sz="1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(Dec </a:t>
              </a:r>
              <a:r>
                <a:rPr lang="en-US" altLang="ko-KR" sz="1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2016)</a:t>
              </a:r>
              <a:endParaRPr lang="en-US" altLang="en-US" sz="1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7" name="직선 연결선 116"/>
            <p:cNvCxnSpPr/>
            <p:nvPr/>
          </p:nvCxnSpPr>
          <p:spPr bwMode="auto">
            <a:xfrm rot="10800000" flipH="1">
              <a:off x="4119413" y="1482490"/>
              <a:ext cx="288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직선 연결선 117"/>
            <p:cNvCxnSpPr/>
            <p:nvPr/>
          </p:nvCxnSpPr>
          <p:spPr bwMode="auto">
            <a:xfrm>
              <a:off x="8610889" y="1849848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직선 연결선 118"/>
            <p:cNvCxnSpPr/>
            <p:nvPr/>
          </p:nvCxnSpPr>
          <p:spPr bwMode="auto">
            <a:xfrm rot="10800000" flipH="1">
              <a:off x="8431229" y="1492158"/>
              <a:ext cx="288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/>
            <p:cNvCxnSpPr/>
            <p:nvPr/>
          </p:nvCxnSpPr>
          <p:spPr bwMode="auto">
            <a:xfrm>
              <a:off x="9309509" y="1850560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모서리가 둥근 직사각형 120"/>
            <p:cNvSpPr/>
            <p:nvPr/>
          </p:nvSpPr>
          <p:spPr>
            <a:xfrm>
              <a:off x="4985097" y="457726"/>
              <a:ext cx="2230793" cy="429208"/>
            </a:xfrm>
            <a:prstGeom prst="roundRect">
              <a:avLst/>
            </a:prstGeom>
            <a:solidFill>
              <a:srgbClr val="33CCCC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altLang="en-US" sz="16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Facility</a:t>
              </a:r>
            </a:p>
          </p:txBody>
        </p:sp>
        <p:sp>
          <p:nvSpPr>
            <p:cNvPr id="122" name="TextBox 121"/>
            <p:cNvSpPr txBox="1"/>
            <p:nvPr/>
          </p:nvSpPr>
          <p:spPr bwMode="auto">
            <a:xfrm>
              <a:off x="8826564" y="817766"/>
              <a:ext cx="110832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18.5MeV/u</a:t>
              </a:r>
              <a:endParaRPr lang="en-US" altLang="ko-KR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RI beam</a:t>
              </a:r>
            </a:p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(September 2021)</a:t>
              </a:r>
              <a:endParaRPr lang="en-US" alt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3" name="직선 연결선 122"/>
            <p:cNvCxnSpPr/>
            <p:nvPr/>
          </p:nvCxnSpPr>
          <p:spPr bwMode="auto">
            <a:xfrm rot="10800000" flipH="1">
              <a:off x="9117190" y="1486235"/>
              <a:ext cx="288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 bwMode="auto">
            <a:xfrm>
              <a:off x="6637245" y="2212283"/>
              <a:ext cx="770957" cy="553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SCL</a:t>
              </a:r>
              <a:endParaRPr lang="en-US" altLang="ko-KR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0">
                <a:defRPr/>
              </a:pPr>
              <a:r>
                <a:rPr lang="en-US" altLang="en-US" sz="1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installation</a:t>
              </a:r>
              <a:endParaRPr lang="en-US" altLang="ko-KR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(April 2019)</a:t>
              </a:r>
              <a:endParaRPr lang="en-US" alt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5" name="직선 연결선 124"/>
            <p:cNvCxnSpPr/>
            <p:nvPr/>
          </p:nvCxnSpPr>
          <p:spPr bwMode="auto">
            <a:xfrm>
              <a:off x="7025959" y="1845726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 bwMode="auto">
            <a:xfrm>
              <a:off x="7593251" y="2220522"/>
              <a:ext cx="7769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ISOL </a:t>
              </a:r>
              <a:endParaRPr lang="en-US" altLang="ko-KR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(July 2020)</a:t>
              </a:r>
              <a:endParaRPr lang="en-US" alt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7" name="직선 연결선 126"/>
            <p:cNvCxnSpPr/>
            <p:nvPr/>
          </p:nvCxnSpPr>
          <p:spPr bwMode="auto">
            <a:xfrm>
              <a:off x="8092519" y="1853965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그룹 127"/>
          <p:cNvGrpSpPr/>
          <p:nvPr/>
        </p:nvGrpSpPr>
        <p:grpSpPr>
          <a:xfrm>
            <a:off x="179512" y="3706939"/>
            <a:ext cx="8768495" cy="2426648"/>
            <a:chOff x="2241805" y="3255945"/>
            <a:chExt cx="7938946" cy="2426648"/>
          </a:xfrm>
        </p:grpSpPr>
        <p:sp>
          <p:nvSpPr>
            <p:cNvPr id="129" name="TextBox 128"/>
            <p:cNvSpPr txBox="1"/>
            <p:nvPr/>
          </p:nvSpPr>
          <p:spPr bwMode="auto">
            <a:xfrm>
              <a:off x="6146756" y="3874040"/>
              <a:ext cx="103510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Supply of utilities</a:t>
              </a:r>
            </a:p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(October 2018)</a:t>
              </a:r>
              <a:endParaRPr lang="en-US" alt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그룹 129"/>
            <p:cNvGrpSpPr/>
            <p:nvPr/>
          </p:nvGrpSpPr>
          <p:grpSpPr>
            <a:xfrm>
              <a:off x="2241805" y="3255945"/>
              <a:ext cx="7938946" cy="2426648"/>
              <a:chOff x="2241805" y="484503"/>
              <a:chExt cx="7938946" cy="2426648"/>
            </a:xfrm>
          </p:grpSpPr>
          <p:sp>
            <p:nvSpPr>
              <p:cNvPr id="131" name="모서리가 둥근 직사각형 130"/>
              <p:cNvSpPr/>
              <p:nvPr/>
            </p:nvSpPr>
            <p:spPr>
              <a:xfrm>
                <a:off x="2241805" y="789033"/>
                <a:ext cx="7692502" cy="2122118"/>
              </a:xfrm>
              <a:prstGeom prst="roundRect">
                <a:avLst>
                  <a:gd name="adj" fmla="val 3476"/>
                </a:avLst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32" name="그룹 131"/>
              <p:cNvGrpSpPr/>
              <p:nvPr/>
            </p:nvGrpSpPr>
            <p:grpSpPr>
              <a:xfrm>
                <a:off x="2459341" y="969206"/>
                <a:ext cx="7721410" cy="1781384"/>
                <a:chOff x="3246540" y="828458"/>
                <a:chExt cx="7721410" cy="1781384"/>
              </a:xfrm>
            </p:grpSpPr>
            <p:cxnSp>
              <p:nvCxnSpPr>
                <p:cNvPr id="134" name="직선 연결선 133"/>
                <p:cNvCxnSpPr/>
                <p:nvPr/>
              </p:nvCxnSpPr>
              <p:spPr bwMode="auto">
                <a:xfrm rot="10800000">
                  <a:off x="3246540" y="1707661"/>
                  <a:ext cx="6921353" cy="0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직선 연결선 134"/>
                <p:cNvCxnSpPr/>
                <p:nvPr/>
              </p:nvCxnSpPr>
              <p:spPr bwMode="auto">
                <a:xfrm>
                  <a:off x="3246540" y="1660147"/>
                  <a:ext cx="0" cy="907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직선 연결선 135"/>
                <p:cNvCxnSpPr/>
                <p:nvPr/>
              </p:nvCxnSpPr>
              <p:spPr bwMode="auto">
                <a:xfrm>
                  <a:off x="4111888" y="1664465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직선 연결선 136"/>
                <p:cNvCxnSpPr/>
                <p:nvPr/>
              </p:nvCxnSpPr>
              <p:spPr bwMode="auto">
                <a:xfrm>
                  <a:off x="4977237" y="1668785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직선 연결선 137"/>
                <p:cNvCxnSpPr/>
                <p:nvPr/>
              </p:nvCxnSpPr>
              <p:spPr bwMode="auto">
                <a:xfrm>
                  <a:off x="5842586" y="1661586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직선 연결선 138"/>
                <p:cNvCxnSpPr/>
                <p:nvPr/>
              </p:nvCxnSpPr>
              <p:spPr bwMode="auto">
                <a:xfrm>
                  <a:off x="6707936" y="1654387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직선 연결선 139"/>
                <p:cNvCxnSpPr/>
                <p:nvPr/>
              </p:nvCxnSpPr>
              <p:spPr bwMode="auto">
                <a:xfrm>
                  <a:off x="7573285" y="1657267"/>
                  <a:ext cx="0" cy="907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직선 연결선 140"/>
                <p:cNvCxnSpPr/>
                <p:nvPr/>
              </p:nvCxnSpPr>
              <p:spPr bwMode="auto">
                <a:xfrm>
                  <a:off x="8437194" y="1661586"/>
                  <a:ext cx="0" cy="907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직선 연결선 141"/>
                <p:cNvCxnSpPr/>
                <p:nvPr/>
              </p:nvCxnSpPr>
              <p:spPr bwMode="auto">
                <a:xfrm>
                  <a:off x="9302544" y="1665906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직선 연결선 142"/>
                <p:cNvCxnSpPr/>
                <p:nvPr/>
              </p:nvCxnSpPr>
              <p:spPr bwMode="auto">
                <a:xfrm>
                  <a:off x="10167892" y="1658706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TextBox 143"/>
                <p:cNvSpPr txBox="1"/>
                <p:nvPr/>
              </p:nvSpPr>
              <p:spPr bwMode="auto">
                <a:xfrm>
                  <a:off x="3413562" y="1380816"/>
                  <a:ext cx="422633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Times New Roman" pitchFamily="18" charset="0"/>
                      <a:cs typeface="Times New Roman" pitchFamily="18" charset="0"/>
                    </a:rPr>
                    <a:t>2014</a:t>
                  </a:r>
                  <a:endParaRPr lang="en-US" altLang="en-US" sz="1100" b="1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5" name="TextBox 144"/>
                <p:cNvSpPr txBox="1"/>
                <p:nvPr/>
              </p:nvSpPr>
              <p:spPr bwMode="auto">
                <a:xfrm>
                  <a:off x="4291869" y="1380816"/>
                  <a:ext cx="422633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Times New Roman" pitchFamily="18" charset="0"/>
                      <a:cs typeface="Times New Roman" pitchFamily="18" charset="0"/>
                    </a:rPr>
                    <a:t>2015</a:t>
                  </a:r>
                  <a:endParaRPr lang="en-US" altLang="en-US" sz="1100" b="1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 bwMode="auto">
                <a:xfrm>
                  <a:off x="5160098" y="1380816"/>
                  <a:ext cx="422633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Times New Roman" pitchFamily="18" charset="0"/>
                      <a:cs typeface="Times New Roman" pitchFamily="18" charset="0"/>
                    </a:rPr>
                    <a:t>2016</a:t>
                  </a:r>
                  <a:endParaRPr lang="en-US" altLang="en-US" sz="1100" b="1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7" name="TextBox 146"/>
                <p:cNvSpPr txBox="1"/>
                <p:nvPr/>
              </p:nvSpPr>
              <p:spPr bwMode="auto">
                <a:xfrm>
                  <a:off x="6018248" y="1380816"/>
                  <a:ext cx="422633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Times New Roman" pitchFamily="18" charset="0"/>
                      <a:cs typeface="Times New Roman" pitchFamily="18" charset="0"/>
                    </a:rPr>
                    <a:t>2017</a:t>
                  </a:r>
                  <a:endParaRPr lang="en-US" altLang="en-US" sz="1100" b="1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 bwMode="auto">
                <a:xfrm>
                  <a:off x="6877838" y="1380816"/>
                  <a:ext cx="422633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Times New Roman" pitchFamily="18" charset="0"/>
                      <a:cs typeface="Times New Roman" pitchFamily="18" charset="0"/>
                    </a:rPr>
                    <a:t>2018</a:t>
                  </a:r>
                  <a:endParaRPr lang="en-US" altLang="en-US" sz="1100" b="1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9" name="TextBox 148"/>
                <p:cNvSpPr txBox="1"/>
                <p:nvPr/>
              </p:nvSpPr>
              <p:spPr bwMode="auto">
                <a:xfrm>
                  <a:off x="7746067" y="1380816"/>
                  <a:ext cx="422633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Times New Roman" pitchFamily="18" charset="0"/>
                      <a:cs typeface="Times New Roman" pitchFamily="18" charset="0"/>
                    </a:rPr>
                    <a:t>2019</a:t>
                  </a:r>
                  <a:endParaRPr lang="en-US" altLang="en-US" sz="1100" b="1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0" name="TextBox 149"/>
                <p:cNvSpPr txBox="1"/>
                <p:nvPr/>
              </p:nvSpPr>
              <p:spPr bwMode="auto">
                <a:xfrm>
                  <a:off x="8624374" y="1380816"/>
                  <a:ext cx="422633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Times New Roman" pitchFamily="18" charset="0"/>
                      <a:cs typeface="Times New Roman" pitchFamily="18" charset="0"/>
                    </a:rPr>
                    <a:t>2020</a:t>
                  </a:r>
                  <a:endParaRPr lang="en-US" altLang="en-US" sz="1100" b="1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 bwMode="auto">
                <a:xfrm>
                  <a:off x="9482524" y="1380816"/>
                  <a:ext cx="422633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100" b="1" dirty="0">
                      <a:solidFill>
                        <a:schemeClr val="tx2"/>
                      </a:solidFill>
                      <a:latin typeface="Times New Roman" pitchFamily="18" charset="0"/>
                      <a:cs typeface="Times New Roman" pitchFamily="18" charset="0"/>
                    </a:rPr>
                    <a:t>2021</a:t>
                  </a:r>
                  <a:endParaRPr lang="en-US" altLang="en-US" sz="1100" b="1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152" name="직선 연결선 151"/>
                <p:cNvCxnSpPr/>
                <p:nvPr/>
              </p:nvCxnSpPr>
              <p:spPr bwMode="auto">
                <a:xfrm rot="10800000" flipH="1">
                  <a:off x="6292951" y="1339770"/>
                  <a:ext cx="288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TextBox 152"/>
                <p:cNvSpPr txBox="1"/>
                <p:nvPr/>
              </p:nvSpPr>
              <p:spPr bwMode="auto">
                <a:xfrm>
                  <a:off x="5415675" y="857904"/>
                  <a:ext cx="1329480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Completion </a:t>
                  </a:r>
                  <a:r>
                    <a:rPr lang="en-US" altLang="en-US" sz="10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of detail </a:t>
                  </a:r>
                  <a:r>
                    <a:rPr lang="en-US" altLang="en-US" sz="1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design</a:t>
                  </a:r>
                  <a:endParaRPr lang="en-US" altLang="ko-KR" sz="1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(June 2017)</a:t>
                  </a:r>
                </a:p>
              </p:txBody>
            </p:sp>
            <p:sp>
              <p:nvSpPr>
                <p:cNvPr id="154" name="TextBox 153"/>
                <p:cNvSpPr txBox="1"/>
                <p:nvPr/>
              </p:nvSpPr>
              <p:spPr bwMode="auto">
                <a:xfrm>
                  <a:off x="8433287" y="2055844"/>
                  <a:ext cx="1108323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Completion of construction</a:t>
                  </a:r>
                  <a:endParaRPr lang="en-US" altLang="ko-KR" sz="1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(Dec </a:t>
                  </a:r>
                  <a:r>
                    <a:rPr lang="en-US" altLang="ko-KR" sz="1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2020)</a:t>
                  </a:r>
                  <a:endParaRPr lang="en-US" altLang="en-US" sz="1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5" name="TextBox 154"/>
                <p:cNvSpPr txBox="1"/>
                <p:nvPr/>
              </p:nvSpPr>
              <p:spPr bwMode="auto">
                <a:xfrm>
                  <a:off x="9468449" y="2057994"/>
                  <a:ext cx="1499501" cy="5078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9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Completion of inspection of </a:t>
                  </a:r>
                  <a:r>
                    <a:rPr lang="en-US" altLang="en-US" sz="9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the radiation facility </a:t>
                  </a:r>
                  <a:endParaRPr lang="en-US" altLang="ko-KR" sz="9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9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(Dec 2021</a:t>
                  </a:r>
                  <a:r>
                    <a:rPr lang="en-US" altLang="ko-KR" sz="9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)</a:t>
                  </a:r>
                  <a:endParaRPr lang="en-US" altLang="en-US" sz="9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6" name="TextBox 155"/>
                <p:cNvSpPr txBox="1"/>
                <p:nvPr/>
              </p:nvSpPr>
              <p:spPr bwMode="auto">
                <a:xfrm>
                  <a:off x="4063782" y="857904"/>
                  <a:ext cx="1442656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Completion of basic design</a:t>
                  </a:r>
                  <a:endParaRPr lang="en-US" altLang="ko-KR" sz="1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(Dec </a:t>
                  </a:r>
                  <a:r>
                    <a:rPr lang="en-US" altLang="ko-KR" sz="1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2015)</a:t>
                  </a:r>
                  <a:endParaRPr lang="en-US" altLang="en-US" sz="1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157" name="직선 연결선 156"/>
                <p:cNvCxnSpPr/>
                <p:nvPr/>
              </p:nvCxnSpPr>
              <p:spPr bwMode="auto">
                <a:xfrm>
                  <a:off x="5914177" y="1714483"/>
                  <a:ext cx="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TextBox 157"/>
                <p:cNvSpPr txBox="1"/>
                <p:nvPr/>
              </p:nvSpPr>
              <p:spPr bwMode="auto">
                <a:xfrm>
                  <a:off x="4862593" y="2026947"/>
                  <a:ext cx="1317154" cy="55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Beginning of priority</a:t>
                  </a:r>
                  <a:endParaRPr lang="en-US" altLang="ko-KR" sz="1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construction</a:t>
                  </a:r>
                  <a:endParaRPr lang="en-US" altLang="ko-KR" sz="1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(Feb </a:t>
                  </a:r>
                  <a:r>
                    <a:rPr lang="en-US" altLang="ko-KR" sz="1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2017)</a:t>
                  </a:r>
                  <a:endParaRPr lang="en-US" altLang="en-US" sz="1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159" name="직선 연결선 158"/>
                <p:cNvCxnSpPr/>
                <p:nvPr/>
              </p:nvCxnSpPr>
              <p:spPr bwMode="auto">
                <a:xfrm rot="10800000" flipH="1">
                  <a:off x="4906612" y="1341742"/>
                  <a:ext cx="288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직선 연결선 159"/>
                <p:cNvCxnSpPr/>
                <p:nvPr/>
              </p:nvCxnSpPr>
              <p:spPr bwMode="auto">
                <a:xfrm>
                  <a:off x="10096708" y="1709812"/>
                  <a:ext cx="0" cy="36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직선 연결선 160"/>
                <p:cNvCxnSpPr/>
                <p:nvPr/>
              </p:nvCxnSpPr>
              <p:spPr bwMode="auto">
                <a:xfrm>
                  <a:off x="6517727" y="1708261"/>
                  <a:ext cx="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TextBox 161"/>
                <p:cNvSpPr txBox="1"/>
                <p:nvPr/>
              </p:nvSpPr>
              <p:spPr bwMode="auto">
                <a:xfrm>
                  <a:off x="6103264" y="2049590"/>
                  <a:ext cx="1514091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Beginning of construction</a:t>
                  </a:r>
                  <a:endParaRPr lang="en-US" altLang="ko-KR" sz="1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(Sep </a:t>
                  </a:r>
                  <a:r>
                    <a:rPr lang="en-US" altLang="ko-KR" sz="1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2017)</a:t>
                  </a:r>
                  <a:endParaRPr lang="en-US" altLang="en-US" sz="1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63" name="TextBox 162"/>
                <p:cNvSpPr txBox="1"/>
                <p:nvPr/>
              </p:nvSpPr>
              <p:spPr bwMode="auto">
                <a:xfrm>
                  <a:off x="9076129" y="828458"/>
                  <a:ext cx="797082" cy="55399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Building</a:t>
                  </a:r>
                  <a:endParaRPr lang="en-US" altLang="ko-KR" sz="1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Permit</a:t>
                  </a:r>
                  <a:endParaRPr lang="en-US" altLang="ko-KR" sz="1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(April 2021)</a:t>
                  </a:r>
                  <a:endParaRPr lang="en-US" altLang="en-US" sz="1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164" name="직선 연결선 163"/>
                <p:cNvCxnSpPr/>
                <p:nvPr/>
              </p:nvCxnSpPr>
              <p:spPr bwMode="auto">
                <a:xfrm>
                  <a:off x="9247721" y="1705502"/>
                  <a:ext cx="0" cy="36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직선 연결선 164"/>
                <p:cNvCxnSpPr/>
                <p:nvPr/>
              </p:nvCxnSpPr>
              <p:spPr bwMode="auto">
                <a:xfrm rot="10800000" flipH="1">
                  <a:off x="9510225" y="1355679"/>
                  <a:ext cx="2880" cy="36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직선 연결선 165"/>
                <p:cNvCxnSpPr/>
                <p:nvPr/>
              </p:nvCxnSpPr>
              <p:spPr bwMode="auto">
                <a:xfrm rot="10800000" flipH="1">
                  <a:off x="7442465" y="1343888"/>
                  <a:ext cx="2880" cy="36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3" name="모서리가 둥근 직사각형 132"/>
              <p:cNvSpPr/>
              <p:nvPr/>
            </p:nvSpPr>
            <p:spPr>
              <a:xfrm>
                <a:off x="4657098" y="484503"/>
                <a:ext cx="2993924" cy="429208"/>
              </a:xfrm>
              <a:prstGeom prst="roundRect">
                <a:avLst/>
              </a:prstGeom>
              <a:solidFill>
                <a:srgbClr val="33CCCC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altLang="en-US" sz="1600" b="1" dirty="0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Construction &amp; Civil Engineering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5325142"/>
      </p:ext>
    </p:extLst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D32183-A9A9-AD43-9B4B-5EF27194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Construction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A34F70-6448-D94B-81ED-4BC940A0AA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6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C1A25A9-781B-E24A-BBB8-B77C57B0E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16" y="908720"/>
            <a:ext cx="3090414" cy="172819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79CF0D2-DFB8-424D-AFD2-80A157CE5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288" y="908720"/>
            <a:ext cx="3085110" cy="169455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59D057A-144D-7448-A408-A2E3B82F0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16" y="2639876"/>
            <a:ext cx="3085112" cy="172522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A82507E-23F0-B340-A467-3BEE7944F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986" y="2636911"/>
            <a:ext cx="3090412" cy="172819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A66D9E2-AA43-D74C-B8C8-A36FA5353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16" y="4437112"/>
            <a:ext cx="3090414" cy="172819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68DCD90-87F8-584C-B83B-7D41B518D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1986" y="4437112"/>
            <a:ext cx="3090414" cy="1728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922758" y="899428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FFFF00"/>
                </a:solidFill>
              </a:rPr>
              <a:t>Feb, 2017</a:t>
            </a:r>
            <a:endParaRPr kumimoji="1" lang="ko-KR" altLang="en-US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B0A07C-F679-8346-8014-656C32B72826}"/>
              </a:ext>
            </a:extLst>
          </p:cNvPr>
          <p:cNvSpPr txBox="1"/>
          <p:nvPr/>
        </p:nvSpPr>
        <p:spPr>
          <a:xfrm>
            <a:off x="5171230" y="908720"/>
            <a:ext cx="1257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FFFF00"/>
                </a:solidFill>
              </a:rPr>
              <a:t>May, 2017</a:t>
            </a:r>
            <a:endParaRPr kumimoji="1" lang="ko-KR" altLang="en-US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8EC980-72BC-964C-9037-E38C33315DC3}"/>
              </a:ext>
            </a:extLst>
          </p:cNvPr>
          <p:cNvSpPr txBox="1"/>
          <p:nvPr/>
        </p:nvSpPr>
        <p:spPr>
          <a:xfrm>
            <a:off x="899592" y="269962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FFFF00"/>
                </a:solidFill>
              </a:rPr>
              <a:t>Aug, 2017</a:t>
            </a:r>
            <a:endParaRPr kumimoji="1" lang="ko-KR" altLang="en-US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91F088-3C59-7D46-9A07-8C4B464F2CB7}"/>
              </a:ext>
            </a:extLst>
          </p:cNvPr>
          <p:cNvSpPr txBox="1"/>
          <p:nvPr/>
        </p:nvSpPr>
        <p:spPr>
          <a:xfrm>
            <a:off x="5148064" y="2636912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FFFF00"/>
                </a:solidFill>
              </a:rPr>
              <a:t>Dec, 2017</a:t>
            </a:r>
            <a:endParaRPr kumimoji="1" lang="ko-KR" altLang="en-US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B710FE-04FC-B147-949B-0B0CBB032220}"/>
              </a:ext>
            </a:extLst>
          </p:cNvPr>
          <p:cNvSpPr txBox="1"/>
          <p:nvPr/>
        </p:nvSpPr>
        <p:spPr>
          <a:xfrm>
            <a:off x="838816" y="4643842"/>
            <a:ext cx="121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FFFF00"/>
                </a:solidFill>
              </a:rPr>
              <a:t>Mar, 2017</a:t>
            </a:r>
            <a:endParaRPr kumimoji="1" lang="ko-KR" altLang="en-US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87959-D41A-A740-A7C1-F114CAD91C93}"/>
              </a:ext>
            </a:extLst>
          </p:cNvPr>
          <p:cNvSpPr txBox="1"/>
          <p:nvPr/>
        </p:nvSpPr>
        <p:spPr>
          <a:xfrm>
            <a:off x="5157092" y="449194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rgbClr val="FFFF00"/>
                </a:solidFill>
              </a:rPr>
              <a:t>Aug, 2017</a:t>
            </a:r>
            <a:endParaRPr kumimoji="1" lang="ko-KR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29622"/>
      </p:ext>
    </p:extLst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794DE04-8CE5-D346-BE16-68738B978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7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089C938-FC64-C740-8A2C-33DD94024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7" y="0"/>
            <a:ext cx="8761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69175"/>
      </p:ext>
    </p:extLst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3AC725-C3D0-BF49-8ADC-E1448EBAB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8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3D6E6F8-83FE-A94A-8262-E1E0D489A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" y="0"/>
            <a:ext cx="9014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73881"/>
      </p:ext>
    </p:extLst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Lineup of RIB production &amp; Separation</a:t>
            </a:r>
            <a:endParaRPr lang="ko-KR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 smtClean="0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07504" y="874550"/>
            <a:ext cx="8856984" cy="5506778"/>
            <a:chOff x="107504" y="874550"/>
            <a:chExt cx="8856984" cy="550677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874550"/>
              <a:ext cx="4320480" cy="2317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192616" y="3410260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ISOL</a:t>
              </a:r>
              <a:endParaRPr lang="ko-KR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20272" y="3410260"/>
              <a:ext cx="13854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IF (high E)</a:t>
              </a:r>
              <a:endParaRPr lang="ko-KR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29556" y="3410260"/>
              <a:ext cx="22864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KOBRA (low E IF)</a:t>
              </a:r>
              <a:endParaRPr lang="ko-KR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7504" y="3953972"/>
              <a:ext cx="803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Driver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7504" y="4376728"/>
              <a:ext cx="947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Post </a:t>
              </a:r>
              <a:r>
                <a:rPr lang="en-US" altLang="ko-KR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7504" y="4818068"/>
              <a:ext cx="2307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Production mechanism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504" y="5777232"/>
              <a:ext cx="2189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Available RIB energy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21404" y="395397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SCL3 or SCL1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42941" y="395438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Cyclotron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60232" y="3954386"/>
              <a:ext cx="2252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SCL3</a:t>
              </a:r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2 or SCL12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44008" y="4386434"/>
              <a:ext cx="1911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SCL3 or SCL3</a:t>
              </a:r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2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90743" y="4818482"/>
              <a:ext cx="165301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 reactions</a:t>
              </a:r>
            </a:p>
            <a:p>
              <a:pPr algn="ctr"/>
              <a:r>
                <a:rPr lang="en-US" altLang="ko-KR" sz="1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(</a:t>
              </a:r>
              <a:r>
                <a:rPr lang="en-US" altLang="ko-KR" sz="14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p,d</a:t>
              </a:r>
              <a:r>
                <a:rPr lang="en-US" altLang="ko-KR" sz="1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), (</a:t>
              </a:r>
              <a:r>
                <a:rPr lang="en-US" altLang="ko-KR" sz="1400" baseline="300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ko-KR" sz="1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He,n) </a:t>
              </a:r>
              <a:r>
                <a:rPr lang="en-US" altLang="ko-KR" sz="1400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etc</a:t>
              </a:r>
              <a:endParaRPr lang="en-US" altLang="ko-KR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MNT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4008" y="4818482"/>
              <a:ext cx="1986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induced U fission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20272" y="4818482"/>
              <a:ext cx="1378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PF, U fission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27784" y="5786524"/>
              <a:ext cx="1866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a tens of MeV/u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02286" y="5786524"/>
              <a:ext cx="1750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a few of </a:t>
              </a:r>
              <a:r>
                <a:rPr lang="en-US" altLang="ko-KR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/u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23783" y="5786524"/>
              <a:ext cx="2340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a hundreds of MeV/u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직선 연결선 23"/>
            <p:cNvCxnSpPr/>
            <p:nvPr/>
          </p:nvCxnSpPr>
          <p:spPr bwMode="auto">
            <a:xfrm>
              <a:off x="107504" y="3881394"/>
              <a:ext cx="8856984" cy="0"/>
            </a:xfrm>
            <a:prstGeom prst="line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직선 연결선 24"/>
            <p:cNvCxnSpPr/>
            <p:nvPr/>
          </p:nvCxnSpPr>
          <p:spPr bwMode="auto">
            <a:xfrm>
              <a:off x="107504" y="6218572"/>
              <a:ext cx="8856984" cy="0"/>
            </a:xfrm>
            <a:prstGeom prst="line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직선 연결선 25"/>
            <p:cNvCxnSpPr/>
            <p:nvPr/>
          </p:nvCxnSpPr>
          <p:spPr bwMode="auto">
            <a:xfrm>
              <a:off x="2403614" y="3429000"/>
              <a:ext cx="0" cy="2952328"/>
            </a:xfrm>
            <a:prstGeom prst="line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직선 화살표 연결선 26"/>
            <p:cNvCxnSpPr/>
            <p:nvPr/>
          </p:nvCxnSpPr>
          <p:spPr bwMode="auto">
            <a:xfrm flipH="1">
              <a:off x="3560892" y="2564904"/>
              <a:ext cx="579060" cy="809352"/>
            </a:xfrm>
            <a:prstGeom prst="straightConnector1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직선 화살표 연결선 27"/>
            <p:cNvCxnSpPr/>
            <p:nvPr/>
          </p:nvCxnSpPr>
          <p:spPr bwMode="auto">
            <a:xfrm flipH="1">
              <a:off x="5436096" y="2708920"/>
              <a:ext cx="288032" cy="701340"/>
            </a:xfrm>
            <a:prstGeom prst="straightConnector1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직선 화살표 연결선 28"/>
            <p:cNvCxnSpPr>
              <a:endCxn id="8" idx="0"/>
            </p:cNvCxnSpPr>
            <p:nvPr/>
          </p:nvCxnSpPr>
          <p:spPr bwMode="auto">
            <a:xfrm>
              <a:off x="6753543" y="2420888"/>
              <a:ext cx="959451" cy="989372"/>
            </a:xfrm>
            <a:prstGeom prst="straightConnector1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해 29"/>
            <p:cNvSpPr/>
            <p:nvPr/>
          </p:nvSpPr>
          <p:spPr bwMode="auto">
            <a:xfrm>
              <a:off x="251520" y="1285638"/>
              <a:ext cx="191561" cy="191561"/>
            </a:xfrm>
            <a:prstGeom prst="sun">
              <a:avLst/>
            </a:prstGeom>
            <a:solidFill>
              <a:srgbClr val="FF0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b="1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7452" y="1196752"/>
              <a:ext cx="1128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ISOL</a:t>
              </a:r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IF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23528" y="1564378"/>
              <a:ext cx="2779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ISOL</a:t>
              </a:r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SCL3SCL2IF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3528" y="1924418"/>
              <a:ext cx="2618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ISOL</a:t>
              </a:r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SCL3KOBRA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해 33"/>
            <p:cNvSpPr/>
            <p:nvPr/>
          </p:nvSpPr>
          <p:spPr bwMode="auto">
            <a:xfrm>
              <a:off x="251520" y="2492896"/>
              <a:ext cx="191561" cy="191561"/>
            </a:xfrm>
            <a:prstGeom prst="sun">
              <a:avLst/>
            </a:prstGeom>
            <a:solidFill>
              <a:srgbClr val="FF0000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b="1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7452" y="2404010"/>
              <a:ext cx="1321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IF</a:t>
              </a:r>
              <a:r>
                <a:rPr lang="en-US" altLang="ko-KR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Re-Acc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3528" y="2771636"/>
              <a:ext cx="2662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ko-KR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IF</a:t>
              </a:r>
              <a:r>
                <a:rPr lang="en-US" altLang="ko-KR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stopped</a:t>
              </a:r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ko-KR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beamSCL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19672" y="2411596"/>
              <a:ext cx="1691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ko-KR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future upgrade</a:t>
              </a:r>
              <a:r>
                <a:rPr lang="en-US" altLang="ko-KR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ko-KR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9122017"/>
      </p:ext>
    </p:extLst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1_116TGp_hangul_diagram_s">
  <a:themeElements>
    <a:clrScheme name="116TGp_hangul_diagram_s 3">
      <a:dk1>
        <a:srgbClr val="113F71"/>
      </a:dk1>
      <a:lt1>
        <a:srgbClr val="FFFFFF"/>
      </a:lt1>
      <a:dk2>
        <a:srgbClr val="000000"/>
      </a:dk2>
      <a:lt2>
        <a:srgbClr val="C1D1D3"/>
      </a:lt2>
      <a:accent1>
        <a:srgbClr val="1966B3"/>
      </a:accent1>
      <a:accent2>
        <a:srgbClr val="CCCC00"/>
      </a:accent2>
      <a:accent3>
        <a:srgbClr val="FFFFFF"/>
      </a:accent3>
      <a:accent4>
        <a:srgbClr val="0D345F"/>
      </a:accent4>
      <a:accent5>
        <a:srgbClr val="ABB8D6"/>
      </a:accent5>
      <a:accent6>
        <a:srgbClr val="B9B900"/>
      </a:accent6>
      <a:hlink>
        <a:srgbClr val="5AABCC"/>
      </a:hlink>
      <a:folHlink>
        <a:srgbClr val="648B8C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수평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16TGp_hangul_diagram_s 1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3366CC"/>
        </a:accent1>
        <a:accent2>
          <a:srgbClr val="FFCC00"/>
        </a:accent2>
        <a:accent3>
          <a:srgbClr val="FFFFFF"/>
        </a:accent3>
        <a:accent4>
          <a:srgbClr val="174578"/>
        </a:accent4>
        <a:accent5>
          <a:srgbClr val="ADB8E2"/>
        </a:accent5>
        <a:accent6>
          <a:srgbClr val="E7B900"/>
        </a:accent6>
        <a:hlink>
          <a:srgbClr val="76DFF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2">
        <a:dk1>
          <a:srgbClr val="7EA012"/>
        </a:dk1>
        <a:lt1>
          <a:srgbClr val="FFFFFF"/>
        </a:lt1>
        <a:dk2>
          <a:srgbClr val="000000"/>
        </a:dk2>
        <a:lt2>
          <a:srgbClr val="C0C0C0"/>
        </a:lt2>
        <a:accent1>
          <a:srgbClr val="277564"/>
        </a:accent1>
        <a:accent2>
          <a:srgbClr val="B5CD85"/>
        </a:accent2>
        <a:accent3>
          <a:srgbClr val="FFFFFF"/>
        </a:accent3>
        <a:accent4>
          <a:srgbClr val="6B880E"/>
        </a:accent4>
        <a:accent5>
          <a:srgbClr val="ACBDB8"/>
        </a:accent5>
        <a:accent6>
          <a:srgbClr val="A4BA78"/>
        </a:accent6>
        <a:hlink>
          <a:srgbClr val="B29B3A"/>
        </a:hlink>
        <a:folHlink>
          <a:srgbClr val="999C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3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CC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B9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116TGp_hangul_diagram_s">
  <a:themeElements>
    <a:clrScheme name="116TGp_hangul_diagram_s 3">
      <a:dk1>
        <a:srgbClr val="113F71"/>
      </a:dk1>
      <a:lt1>
        <a:srgbClr val="FFFFFF"/>
      </a:lt1>
      <a:dk2>
        <a:srgbClr val="000000"/>
      </a:dk2>
      <a:lt2>
        <a:srgbClr val="C1D1D3"/>
      </a:lt2>
      <a:accent1>
        <a:srgbClr val="1966B3"/>
      </a:accent1>
      <a:accent2>
        <a:srgbClr val="CCCC00"/>
      </a:accent2>
      <a:accent3>
        <a:srgbClr val="FFFFFF"/>
      </a:accent3>
      <a:accent4>
        <a:srgbClr val="0D345F"/>
      </a:accent4>
      <a:accent5>
        <a:srgbClr val="ABB8D6"/>
      </a:accent5>
      <a:accent6>
        <a:srgbClr val="B9B900"/>
      </a:accent6>
      <a:hlink>
        <a:srgbClr val="5AABCC"/>
      </a:hlink>
      <a:folHlink>
        <a:srgbClr val="648B8C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수평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gamma/>
                <a:tint val="72941"/>
                <a:invGamma/>
                <a:alpha val="39999"/>
              </a:schemeClr>
            </a:gs>
            <a:gs pos="100000">
              <a:schemeClr val="accent1"/>
            </a:gs>
          </a:gsLst>
          <a:lin ang="5400000" scaled="1"/>
        </a:gradFill>
        <a:ln w="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16TGp_hangul_diagram_s 1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3366CC"/>
        </a:accent1>
        <a:accent2>
          <a:srgbClr val="FFCC00"/>
        </a:accent2>
        <a:accent3>
          <a:srgbClr val="FFFFFF"/>
        </a:accent3>
        <a:accent4>
          <a:srgbClr val="174578"/>
        </a:accent4>
        <a:accent5>
          <a:srgbClr val="ADB8E2"/>
        </a:accent5>
        <a:accent6>
          <a:srgbClr val="E7B900"/>
        </a:accent6>
        <a:hlink>
          <a:srgbClr val="76DFF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2">
        <a:dk1>
          <a:srgbClr val="7EA012"/>
        </a:dk1>
        <a:lt1>
          <a:srgbClr val="FFFFFF"/>
        </a:lt1>
        <a:dk2>
          <a:srgbClr val="000000"/>
        </a:dk2>
        <a:lt2>
          <a:srgbClr val="C0C0C0"/>
        </a:lt2>
        <a:accent1>
          <a:srgbClr val="277564"/>
        </a:accent1>
        <a:accent2>
          <a:srgbClr val="B5CD85"/>
        </a:accent2>
        <a:accent3>
          <a:srgbClr val="FFFFFF"/>
        </a:accent3>
        <a:accent4>
          <a:srgbClr val="6B880E"/>
        </a:accent4>
        <a:accent5>
          <a:srgbClr val="ACBDB8"/>
        </a:accent5>
        <a:accent6>
          <a:srgbClr val="A4BA78"/>
        </a:accent6>
        <a:hlink>
          <a:srgbClr val="B29B3A"/>
        </a:hlink>
        <a:folHlink>
          <a:srgbClr val="999C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_s 3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CC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B9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22933</TotalTime>
  <Words>2092</Words>
  <Application>Microsoft Macintosh PowerPoint</Application>
  <PresentationFormat>화면 슬라이드 쇼(4:3)</PresentationFormat>
  <Paragraphs>466</Paragraphs>
  <Slides>22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3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40" baseType="lpstr">
      <vt:lpstr>굴림</vt:lpstr>
      <vt:lpstr>나눔바른고딕</vt:lpstr>
      <vt:lpstr>맑은 고딕</vt:lpstr>
      <vt:lpstr>CMR10</vt:lpstr>
      <vt:lpstr>HY동녘B</vt:lpstr>
      <vt:lpstr>HY헤드라인M</vt:lpstr>
      <vt:lpstr>Arial</vt:lpstr>
      <vt:lpstr>Calibri</vt:lpstr>
      <vt:lpstr>Calibri Light</vt:lpstr>
      <vt:lpstr>Palatino</vt:lpstr>
      <vt:lpstr>Symbol</vt:lpstr>
      <vt:lpstr>Times New Roman</vt:lpstr>
      <vt:lpstr>Verdana</vt:lpstr>
      <vt:lpstr>Wingdings</vt:lpstr>
      <vt:lpstr>1_116TGp_hangul_diagram_s</vt:lpstr>
      <vt:lpstr>2_116TGp_hangul_diagram_s</vt:lpstr>
      <vt:lpstr>Office 테마</vt:lpstr>
      <vt:lpstr>SPW 11.0 Graph</vt:lpstr>
      <vt:lpstr>Status of RAON</vt:lpstr>
      <vt:lpstr>RAON: Rare Isotope accelerator complex for ON-line experiment</vt:lpstr>
      <vt:lpstr>RAON Layout</vt:lpstr>
      <vt:lpstr>RISP Organization</vt:lpstr>
      <vt:lpstr>PowerPoint 프레젠테이션</vt:lpstr>
      <vt:lpstr>Construction</vt:lpstr>
      <vt:lpstr>PowerPoint 프레젠테이션</vt:lpstr>
      <vt:lpstr>PowerPoint 프레젠테이션</vt:lpstr>
      <vt:lpstr>Lineup of RIB production &amp; Separation</vt:lpstr>
      <vt:lpstr>RAON Layout : Accelerator System</vt:lpstr>
      <vt:lpstr>ECR Ion Source(28GHz, 14.5GHz)</vt:lpstr>
      <vt:lpstr>Injector</vt:lpstr>
      <vt:lpstr>SuperConducting Linear accelerators (SCL3, SCL2)</vt:lpstr>
      <vt:lpstr>RAON Layout : RI &amp; Experimental System</vt:lpstr>
      <vt:lpstr>ISOL System</vt:lpstr>
      <vt:lpstr>IF System</vt:lpstr>
      <vt:lpstr>PowerPoint 프레젠테이션</vt:lpstr>
      <vt:lpstr>PowerPoint 프레젠테이션</vt:lpstr>
      <vt:lpstr>PowerPoint 프레젠테이션</vt:lpstr>
      <vt:lpstr>High Precision Mass Measurement System (MR-TOF)</vt:lpstr>
      <vt:lpstr>Summary &amp; Outlook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가속기부_001</dc:creator>
  <cp:lastModifiedBy>권 영관</cp:lastModifiedBy>
  <cp:revision>402</cp:revision>
  <cp:lastPrinted>2018-06-11T08:01:38Z</cp:lastPrinted>
  <dcterms:created xsi:type="dcterms:W3CDTF">2013-07-10T02:34:07Z</dcterms:created>
  <dcterms:modified xsi:type="dcterms:W3CDTF">2018-09-13T05:56:31Z</dcterms:modified>
</cp:coreProperties>
</file>