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1393" r:id="rId3"/>
    <p:sldId id="1446" r:id="rId4"/>
    <p:sldId id="1464" r:id="rId5"/>
    <p:sldId id="1448" r:id="rId6"/>
    <p:sldId id="1449" r:id="rId7"/>
    <p:sldId id="1439" r:id="rId8"/>
    <p:sldId id="1440" r:id="rId9"/>
    <p:sldId id="1471" r:id="rId10"/>
    <p:sldId id="1441" r:id="rId11"/>
    <p:sldId id="1453" r:id="rId12"/>
    <p:sldId id="1452" r:id="rId13"/>
    <p:sldId id="1442" r:id="rId14"/>
    <p:sldId id="1472" r:id="rId15"/>
    <p:sldId id="1444" r:id="rId16"/>
    <p:sldId id="1469" r:id="rId17"/>
    <p:sldId id="1462" r:id="rId18"/>
    <p:sldId id="1456" r:id="rId19"/>
    <p:sldId id="1459" r:id="rId20"/>
    <p:sldId id="1470" r:id="rId21"/>
    <p:sldId id="1458" r:id="rId22"/>
    <p:sldId id="1473" r:id="rId23"/>
    <p:sldId id="1463" r:id="rId24"/>
    <p:sldId id="296" r:id="rId25"/>
    <p:sldId id="1465" r:id="rId26"/>
    <p:sldId id="1454" r:id="rId27"/>
    <p:sldId id="1445" r:id="rId28"/>
    <p:sldId id="1432" r:id="rId29"/>
    <p:sldId id="1437" r:id="rId3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C3CF4"/>
    <a:srgbClr val="573E24"/>
    <a:srgbClr val="005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69"/>
    <p:restoredTop sz="83654"/>
  </p:normalViewPr>
  <p:slideViewPr>
    <p:cSldViewPr>
      <p:cViewPr varScale="1">
        <p:scale>
          <a:sx n="100" d="100"/>
          <a:sy n="100" d="100"/>
        </p:scale>
        <p:origin x="872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7" d="100"/>
        <a:sy n="7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7692CB2C-C114-0A4E-A35B-998705A4981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28E2EEC7-4A98-A941-AFB7-DF78333EC4BA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ADABC361-E250-9146-90EE-AC423F006D09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1" name="Rectangle 5">
            <a:extLst>
              <a:ext uri="{FF2B5EF4-FFF2-40B4-BE49-F238E27FC236}">
                <a16:creationId xmlns:a16="http://schemas.microsoft.com/office/drawing/2014/main" id="{232C31A2-85EF-7B43-A4E1-81FB1D795804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panose="020B0604020202020204" pitchFamily="34" charset="0"/>
              </a:defRPr>
            </a:lvl1pPr>
          </a:lstStyle>
          <a:p>
            <a:fld id="{A99856F0-26BD-2140-8369-8D94CAFF89C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0C95F544-64BD-8340-B1A8-9B71545B2FC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AF72E583-D837-5947-B618-AEDDAA5EB93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2" name="Rectangle 4">
            <a:extLst>
              <a:ext uri="{FF2B5EF4-FFF2-40B4-BE49-F238E27FC236}">
                <a16:creationId xmlns:a16="http://schemas.microsoft.com/office/drawing/2014/main" id="{ADEC5365-BDEA-AD47-BAAE-98560C41CD4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12293" name="Rectangle 5">
            <a:extLst>
              <a:ext uri="{FF2B5EF4-FFF2-40B4-BE49-F238E27FC236}">
                <a16:creationId xmlns:a16="http://schemas.microsoft.com/office/drawing/2014/main" id="{24AF840C-3E02-7943-87BE-A250DC29B16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294" name="Rectangle 6">
            <a:extLst>
              <a:ext uri="{FF2B5EF4-FFF2-40B4-BE49-F238E27FC236}">
                <a16:creationId xmlns:a16="http://schemas.microsoft.com/office/drawing/2014/main" id="{09DD2E8D-804E-EF46-9D36-BC362039BC5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5" name="Rectangle 7">
            <a:extLst>
              <a:ext uri="{FF2B5EF4-FFF2-40B4-BE49-F238E27FC236}">
                <a16:creationId xmlns:a16="http://schemas.microsoft.com/office/drawing/2014/main" id="{92FE181C-FADC-3647-8410-263F58BE1A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panose="020B0604020202020204" pitchFamily="34" charset="0"/>
              </a:defRPr>
            </a:lvl1pPr>
          </a:lstStyle>
          <a:p>
            <a:fld id="{C7DF7EBA-E82F-B848-B441-B7C71F0C28E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FB5D757B-D832-2248-AC22-6C07069397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C957C50-E572-6740-AB4B-E38ECA9D0B95}" type="slidenum">
              <a:rPr lang="en-US" altLang="en-US" sz="1200"/>
              <a:pPr eaLnBrk="1" hangingPunct="1"/>
              <a:t>0</a:t>
            </a:fld>
            <a:endParaRPr lang="en-US" altLang="en-US" sz="1200"/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57169AE7-A48B-6142-A586-7D04F2AFA9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6D3FCB8D-A42C-3E48-BF2F-3F2B0D40FE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DE3409-8E28-4344-9873-EE7854E8A63B}" type="slidenum">
              <a:rPr lang="en-US"/>
              <a:pPr/>
              <a:t>9</a:t>
            </a:fld>
            <a:endParaRPr lang="en-US"/>
          </a:p>
        </p:txBody>
      </p:sp>
      <p:sp>
        <p:nvSpPr>
          <p:cNvPr id="241152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1152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4074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DE3409-8E28-4344-9873-EE7854E8A63B}" type="slidenum">
              <a:rPr lang="en-US"/>
              <a:pPr/>
              <a:t>10</a:t>
            </a:fld>
            <a:endParaRPr lang="en-US"/>
          </a:p>
        </p:txBody>
      </p:sp>
      <p:sp>
        <p:nvSpPr>
          <p:cNvPr id="241152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1152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5974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DF7EBA-E82F-B848-B441-B7C71F0C28EB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7742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DE3409-8E28-4344-9873-EE7854E8A63B}" type="slidenum">
              <a:rPr lang="en-US"/>
              <a:pPr/>
              <a:t>12</a:t>
            </a:fld>
            <a:endParaRPr lang="en-US"/>
          </a:p>
        </p:txBody>
      </p:sp>
      <p:sp>
        <p:nvSpPr>
          <p:cNvPr id="241152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1152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3346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DE3409-8E28-4344-9873-EE7854E8A63B}" type="slidenum">
              <a:rPr lang="en-US"/>
              <a:pPr/>
              <a:t>13</a:t>
            </a:fld>
            <a:endParaRPr lang="en-US"/>
          </a:p>
        </p:txBody>
      </p:sp>
      <p:sp>
        <p:nvSpPr>
          <p:cNvPr id="241152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1152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6351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DE3409-8E28-4344-9873-EE7854E8A63B}" type="slidenum">
              <a:rPr lang="en-US"/>
              <a:pPr/>
              <a:t>14</a:t>
            </a:fld>
            <a:endParaRPr lang="en-US"/>
          </a:p>
        </p:txBody>
      </p:sp>
      <p:sp>
        <p:nvSpPr>
          <p:cNvPr id="241152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1152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4669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DE3409-8E28-4344-9873-EE7854E8A63B}" type="slidenum">
              <a:rPr lang="en-US"/>
              <a:pPr/>
              <a:t>15</a:t>
            </a:fld>
            <a:endParaRPr lang="en-US"/>
          </a:p>
        </p:txBody>
      </p:sp>
      <p:sp>
        <p:nvSpPr>
          <p:cNvPr id="241152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1152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1928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DE3409-8E28-4344-9873-EE7854E8A63B}" type="slidenum">
              <a:rPr lang="en-US"/>
              <a:pPr/>
              <a:t>17</a:t>
            </a:fld>
            <a:endParaRPr lang="en-US"/>
          </a:p>
        </p:txBody>
      </p:sp>
      <p:sp>
        <p:nvSpPr>
          <p:cNvPr id="241152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1152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3454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DE3409-8E28-4344-9873-EE7854E8A63B}" type="slidenum">
              <a:rPr lang="en-US"/>
              <a:pPr/>
              <a:t>18</a:t>
            </a:fld>
            <a:endParaRPr lang="en-US"/>
          </a:p>
        </p:txBody>
      </p:sp>
      <p:sp>
        <p:nvSpPr>
          <p:cNvPr id="241152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1152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8443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DE3409-8E28-4344-9873-EE7854E8A63B}" type="slidenum">
              <a:rPr lang="en-US"/>
              <a:pPr/>
              <a:t>19</a:t>
            </a:fld>
            <a:endParaRPr lang="en-US"/>
          </a:p>
        </p:txBody>
      </p:sp>
      <p:sp>
        <p:nvSpPr>
          <p:cNvPr id="241152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1152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377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DE3409-8E28-4344-9873-EE7854E8A63B}" type="slidenum">
              <a:rPr lang="en-US"/>
              <a:pPr/>
              <a:t>1</a:t>
            </a:fld>
            <a:endParaRPr lang="en-US"/>
          </a:p>
        </p:txBody>
      </p:sp>
      <p:sp>
        <p:nvSpPr>
          <p:cNvPr id="241152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1152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9999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DE3409-8E28-4344-9873-EE7854E8A63B}" type="slidenum">
              <a:rPr lang="en-US"/>
              <a:pPr/>
              <a:t>20</a:t>
            </a:fld>
            <a:endParaRPr lang="en-US"/>
          </a:p>
        </p:txBody>
      </p:sp>
      <p:sp>
        <p:nvSpPr>
          <p:cNvPr id="241152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1152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8383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DE3409-8E28-4344-9873-EE7854E8A63B}" type="slidenum">
              <a:rPr lang="en-US"/>
              <a:pPr/>
              <a:t>21</a:t>
            </a:fld>
            <a:endParaRPr lang="en-US"/>
          </a:p>
        </p:txBody>
      </p:sp>
      <p:sp>
        <p:nvSpPr>
          <p:cNvPr id="241152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1152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6985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B69112B6-6481-4945-BD79-86A79489D1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D8874B0-AA70-CF4C-BE70-DE8D24365EEB}" type="slidenum">
              <a:rPr lang="en-US" altLang="en-US" sz="1200"/>
              <a:pPr eaLnBrk="1" hangingPunct="1"/>
              <a:t>22</a:t>
            </a:fld>
            <a:endParaRPr lang="en-US" altLang="en-US" sz="1200"/>
          </a:p>
        </p:txBody>
      </p:sp>
      <p:sp>
        <p:nvSpPr>
          <p:cNvPr id="1981442" name="Rectangle 2">
            <a:extLst>
              <a:ext uri="{FF2B5EF4-FFF2-40B4-BE49-F238E27FC236}">
                <a16:creationId xmlns:a16="http://schemas.microsoft.com/office/drawing/2014/main" id="{81D0D824-F222-F541-9F74-9AF5521199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81443" name="Rectangle 3">
            <a:extLst>
              <a:ext uri="{FF2B5EF4-FFF2-40B4-BE49-F238E27FC236}">
                <a16:creationId xmlns:a16="http://schemas.microsoft.com/office/drawing/2014/main" id="{788121D7-2CA9-A249-A287-F6A3F48B72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0290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33AE059F-015B-5D4A-8C99-1292AB7B3C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DF28003-134E-9C4F-AFC2-0EB8CC592E76}" type="slidenum">
              <a:rPr lang="en-US" altLang="en-US" sz="1200"/>
              <a:pPr eaLnBrk="1" hangingPunct="1"/>
              <a:t>24</a:t>
            </a:fld>
            <a:endParaRPr lang="en-US" altLang="en-US" sz="1200"/>
          </a:p>
        </p:txBody>
      </p:sp>
      <p:sp>
        <p:nvSpPr>
          <p:cNvPr id="2369538" name="Rectangle 2">
            <a:extLst>
              <a:ext uri="{FF2B5EF4-FFF2-40B4-BE49-F238E27FC236}">
                <a16:creationId xmlns:a16="http://schemas.microsoft.com/office/drawing/2014/main" id="{EEDB43DF-B477-D84C-96BB-8D6FD4EF7E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69539" name="Rectangle 3">
            <a:extLst>
              <a:ext uri="{FF2B5EF4-FFF2-40B4-BE49-F238E27FC236}">
                <a16:creationId xmlns:a16="http://schemas.microsoft.com/office/drawing/2014/main" id="{17F87EF5-6DFF-3749-8EDA-EC4F8E464A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3499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DE3409-8E28-4344-9873-EE7854E8A63B}" type="slidenum">
              <a:rPr lang="en-US"/>
              <a:pPr/>
              <a:t>25</a:t>
            </a:fld>
            <a:endParaRPr lang="en-US"/>
          </a:p>
        </p:txBody>
      </p:sp>
      <p:sp>
        <p:nvSpPr>
          <p:cNvPr id="241152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1152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4983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DE3409-8E28-4344-9873-EE7854E8A63B}" type="slidenum">
              <a:rPr lang="en-US"/>
              <a:pPr/>
              <a:t>26</a:t>
            </a:fld>
            <a:endParaRPr lang="en-US"/>
          </a:p>
        </p:txBody>
      </p:sp>
      <p:sp>
        <p:nvSpPr>
          <p:cNvPr id="241152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1152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6315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31CB00F2-7D69-B145-82FF-3B76FDAD29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1A0FB0C-64F4-D043-8AE9-8C7379F64075}" type="slidenum">
              <a:rPr lang="en-US" altLang="en-US" sz="1200"/>
              <a:pPr eaLnBrk="1" hangingPunct="1"/>
              <a:t>27</a:t>
            </a:fld>
            <a:endParaRPr lang="en-US" altLang="en-US" sz="1200"/>
          </a:p>
        </p:txBody>
      </p:sp>
      <p:sp>
        <p:nvSpPr>
          <p:cNvPr id="2168834" name="Rectangle 2">
            <a:extLst>
              <a:ext uri="{FF2B5EF4-FFF2-40B4-BE49-F238E27FC236}">
                <a16:creationId xmlns:a16="http://schemas.microsoft.com/office/drawing/2014/main" id="{73DBD829-C993-FE4F-9431-93A47D6D306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68835" name="Rectangle 3">
            <a:extLst>
              <a:ext uri="{FF2B5EF4-FFF2-40B4-BE49-F238E27FC236}">
                <a16:creationId xmlns:a16="http://schemas.microsoft.com/office/drawing/2014/main" id="{F0012665-BD04-AE41-B2B1-223AAAED2B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646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EFD22-C355-49D3-908C-1755D96773B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663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071E25-0326-404D-A94C-1F67A9754A6E}" type="slidenum">
              <a:rPr lang="en-US"/>
              <a:pPr/>
              <a:t>3</a:t>
            </a:fld>
            <a:endParaRPr lang="en-US"/>
          </a:p>
        </p:txBody>
      </p:sp>
      <p:sp>
        <p:nvSpPr>
          <p:cNvPr id="24186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18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351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071E25-0326-404D-A94C-1F67A9754A6E}" type="slidenum">
              <a:rPr lang="en-US"/>
              <a:pPr/>
              <a:t>4</a:t>
            </a:fld>
            <a:endParaRPr lang="en-US"/>
          </a:p>
        </p:txBody>
      </p:sp>
      <p:sp>
        <p:nvSpPr>
          <p:cNvPr id="24186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18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331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071E25-0326-404D-A94C-1F67A9754A6E}" type="slidenum">
              <a:rPr lang="en-US"/>
              <a:pPr/>
              <a:t>5</a:t>
            </a:fld>
            <a:endParaRPr lang="en-US"/>
          </a:p>
        </p:txBody>
      </p:sp>
      <p:sp>
        <p:nvSpPr>
          <p:cNvPr id="24186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18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0025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DE3409-8E28-4344-9873-EE7854E8A63B}" type="slidenum">
              <a:rPr lang="en-US"/>
              <a:pPr/>
              <a:t>6</a:t>
            </a:fld>
            <a:endParaRPr lang="en-US"/>
          </a:p>
        </p:txBody>
      </p:sp>
      <p:sp>
        <p:nvSpPr>
          <p:cNvPr id="241152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1152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4369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DE3409-8E28-4344-9873-EE7854E8A63B}" type="slidenum">
              <a:rPr lang="en-US"/>
              <a:pPr/>
              <a:t>7</a:t>
            </a:fld>
            <a:endParaRPr lang="en-US"/>
          </a:p>
        </p:txBody>
      </p:sp>
      <p:sp>
        <p:nvSpPr>
          <p:cNvPr id="241152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1152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9260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48809-31D2-CE44-BC8C-6B1E777A979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445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C7C09AD-9906-3341-A030-0E92AE11918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Z. Chajecki - NuSYM 2018</a:t>
            </a: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ADA89D1-64E8-F449-A7FE-144E92C9BB2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F1A740-92FC-634E-BC7E-A2B0D470A8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037142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88ED32F-2FA0-434B-8543-C7A2C962FC0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Z. Chajecki - NuSYM 2018</a:t>
            </a: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42AD7B6-92E9-D341-9A25-7CE38556D34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2075FD-9D93-4846-A0E7-2723E7D4F1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675906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0E4DA67-3B1D-944F-B8DB-9E5C3123C0C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Z. Chajecki - NuSYM 2018</a:t>
            </a: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8677535-4EFD-5040-BC45-50B0FBAA5CE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3E9C5F-EF17-2544-BC3C-1FA4B0BDE5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494650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1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3B12E2D-B18E-FE40-A9B7-ECADAA075C6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Z. Chajecki - NuSYM 2018</a:t>
            </a: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19DA685-C1B8-A047-AF19-350179D85A5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7FEF95-FD0C-A143-ABE3-2213699A20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04771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D331533-586C-DA40-B924-42FE9FAF50A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Z. Chajecki - NuSYM 2018</a:t>
            </a: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59291F3-785A-364B-A9C1-2BE4269EDD0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2F8CAF-7936-6F41-B26F-5E6F044476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494671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BC651B6-7D9C-964E-B055-A22A6BEB86E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Z. Chajecki - NuSYM 2018</a:t>
            </a: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DE83004-4D42-BA44-9052-CF20C434B87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9323E4-ED39-5B44-8586-6CA7EA47E5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871042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D69C1FA-A7EF-F04B-998B-A9C2385379A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Z. Chajecki - NuSYM 2018</a:t>
            </a: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7857C54-88F6-B346-95C9-FB7C1E24F78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F37A26-CEBE-F84C-8421-5FBAA60609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886555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8826508-2BC9-B643-97AD-B4227676CDB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Z. Chajecki - NuSYM 2018</a:t>
            </a: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3C5C142E-1D3B-7944-BDA0-A829FD21E0A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6CFB57-6744-D54A-BAF4-7080C19A70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98687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DB13EF6-C664-3849-85F9-4541F7726DB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Z. Chajecki - NuSYM 2018</a:t>
            </a: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7861A1B-4C90-EE44-808D-711577417DD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1BB34D-AE33-084A-B322-5A5886144A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991019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863E0040-B36C-894B-92B2-13D6DE79A0C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Z. Chajecki - NuSYM 2018</a:t>
            </a:r>
            <a:endParaRPr lang="en-US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B25927BF-ED47-C249-B3E0-3AD6399CD0F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993327-10C4-4547-8542-DE2A3ADF33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42937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D27B1C4-8778-0F48-8BFC-EDDC8A659FF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Z. Chajecki - NuSYM 2018</a:t>
            </a: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CC5068D-955D-4248-9871-8687F7987C3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382ECA-4DE7-F64B-88EF-0B664EE2FC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895160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6242BF-B7CF-F841-98C8-C98CFB6C7D2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Z. Chajecki - NuSYM 2018</a:t>
            </a: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6CD0228-0D7F-E249-ADC4-E0773BE3F93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470950-C80C-B44F-AD11-F3412BDA3A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682246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4">
            <a:extLst>
              <a:ext uri="{FF2B5EF4-FFF2-40B4-BE49-F238E27FC236}">
                <a16:creationId xmlns:a16="http://schemas.microsoft.com/office/drawing/2014/main" id="{4A5C19A5-5D23-8041-8573-674406DF47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5B3D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BEBF73F9-5B1D-CE4C-AA07-CE795296CD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9E0B172-AD7D-0243-BECD-44AF9566C4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ED83AE3-8E01-A449-89C0-F5E596EC960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84338" y="6545263"/>
            <a:ext cx="5551487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r>
              <a:rPr lang="pl-PL"/>
              <a:t>Z. Chajecki - NuSYM 2018</a:t>
            </a:r>
            <a:endParaRPr lang="en-US"/>
          </a:p>
        </p:txBody>
      </p:sp>
      <p:sp>
        <p:nvSpPr>
          <p:cNvPr id="1030" name="Rectangle 10">
            <a:extLst>
              <a:ext uri="{FF2B5EF4-FFF2-40B4-BE49-F238E27FC236}">
                <a16:creationId xmlns:a16="http://schemas.microsoft.com/office/drawing/2014/main" id="{8C9E8C99-B7E8-F54B-A7BD-C10F9C0FB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5175"/>
          </a:xfrm>
          <a:prstGeom prst="rect">
            <a:avLst/>
          </a:prstGeom>
          <a:solidFill>
            <a:srgbClr val="5B3D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1DEE9524-DCED-0346-B5D5-A53A8BC6078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20000" y="6553200"/>
            <a:ext cx="15113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B2023009-316B-C045-851F-E2CE9A1F52D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tmp"/><Relationship Id="rId5" Type="http://schemas.openxmlformats.org/officeDocument/2006/relationships/image" Target="../media/image28.tmp"/><Relationship Id="rId4" Type="http://schemas.openxmlformats.org/officeDocument/2006/relationships/image" Target="../media/image27.tm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\Users\chajecki\Dropbox\WMU_JOB\Talks\WPCF\wpcf2017_chajecki\mdonabc.mp4" TargetMode="External"/><Relationship Id="rId1" Type="http://schemas.microsoft.com/office/2007/relationships/media" Target="\Users\chajecki\Dropbox\WMU_JOB\Talks\WPCF\wpcf2017_chajecki\mdonabc.mp4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m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tm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10" Type="http://schemas.openxmlformats.org/officeDocument/2006/relationships/image" Target="../media/image11.emf"/><Relationship Id="rId4" Type="http://schemas.openxmlformats.org/officeDocument/2006/relationships/image" Target="../media/image12.png"/><Relationship Id="rId9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>
            <a:extLst>
              <a:ext uri="{FF2B5EF4-FFF2-40B4-BE49-F238E27FC236}">
                <a16:creationId xmlns:a16="http://schemas.microsoft.com/office/drawing/2014/main" id="{A6249025-C60F-D14F-BD82-DC4A99DDCBD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676400" y="4114800"/>
            <a:ext cx="6934200" cy="243840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140000"/>
              </a:lnSpc>
            </a:pPr>
            <a:r>
              <a:rPr lang="en-US" altLang="en-US" sz="2800" b="1" dirty="0"/>
              <a:t>Zbigniew</a:t>
            </a:r>
            <a:r>
              <a:rPr lang="pl-PL" altLang="en-US" sz="2800" b="1" dirty="0"/>
              <a:t> </a:t>
            </a:r>
            <a:r>
              <a:rPr lang="pl-PL" altLang="en-US" sz="2800" b="1" dirty="0" err="1"/>
              <a:t>Chaj</a:t>
            </a:r>
            <a:r>
              <a:rPr lang="en-US" altLang="en-US" sz="2800" b="1" dirty="0" err="1"/>
              <a:t>ę</a:t>
            </a:r>
            <a:r>
              <a:rPr lang="pl-PL" altLang="en-US" sz="2800" b="1" dirty="0" err="1"/>
              <a:t>cki</a:t>
            </a:r>
            <a:endParaRPr lang="pl-PL" altLang="en-US" sz="2800" b="1" dirty="0"/>
          </a:p>
          <a:p>
            <a:pPr eaLnBrk="1" hangingPunct="1">
              <a:lnSpc>
                <a:spcPct val="140000"/>
              </a:lnSpc>
            </a:pPr>
            <a:r>
              <a:rPr lang="pl-PL" altLang="en-US" sz="1800" i="1" dirty="0"/>
              <a:t>Western Michigan University</a:t>
            </a:r>
          </a:p>
          <a:p>
            <a:pPr eaLnBrk="1" hangingPunct="1">
              <a:lnSpc>
                <a:spcPct val="140000"/>
              </a:lnSpc>
            </a:pPr>
            <a:r>
              <a:rPr lang="pl-PL" altLang="en-US" sz="1800" i="1" dirty="0"/>
              <a:t>for the </a:t>
            </a:r>
            <a:r>
              <a:rPr lang="pl-PL" altLang="en-US" sz="1800" i="1" dirty="0" err="1"/>
              <a:t>HiRA</a:t>
            </a:r>
            <a:r>
              <a:rPr lang="pl-PL" altLang="en-US" sz="1800" i="1" dirty="0"/>
              <a:t> Collaboration</a:t>
            </a:r>
            <a:endParaRPr lang="pl-PL" altLang="en-US" sz="2000" i="1" dirty="0"/>
          </a:p>
          <a:p>
            <a:pPr eaLnBrk="1" hangingPunct="1">
              <a:lnSpc>
                <a:spcPct val="90000"/>
              </a:lnSpc>
            </a:pPr>
            <a:endParaRPr lang="en-US" altLang="en-US" sz="2200" i="1" dirty="0">
              <a:latin typeface="Baskerville" panose="02020502070401020303" pitchFamily="18" charset="0"/>
            </a:endParaRPr>
          </a:p>
        </p:txBody>
      </p:sp>
      <p:sp>
        <p:nvSpPr>
          <p:cNvPr id="2067" name="Rectangle 19">
            <a:extLst>
              <a:ext uri="{FF2B5EF4-FFF2-40B4-BE49-F238E27FC236}">
                <a16:creationId xmlns:a16="http://schemas.microsoft.com/office/drawing/2014/main" id="{0B1A1E1F-A085-FE4D-BF6F-3A86BE0BCD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914400"/>
            <a:ext cx="88392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B0580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0"/>
              </a:rPr>
              <a:t>Constraining the effective mass dependence of nuclear symmetry potential </a:t>
            </a:r>
            <a:br>
              <a:rPr lang="en-US" sz="3200" b="1" dirty="0">
                <a:solidFill>
                  <a:srgbClr val="B0580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0"/>
              </a:rPr>
            </a:br>
            <a:r>
              <a:rPr lang="en-US" sz="3200" b="1" dirty="0">
                <a:solidFill>
                  <a:srgbClr val="B0580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0"/>
              </a:rPr>
              <a:t>with heavy-ion collisions</a:t>
            </a:r>
            <a:endParaRPr lang="en-US" sz="2800" b="1" dirty="0">
              <a:solidFill>
                <a:srgbClr val="B0580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16387" name="Picture 28" descr="nscl_logo_nbg150">
            <a:extLst>
              <a:ext uri="{FF2B5EF4-FFF2-40B4-BE49-F238E27FC236}">
                <a16:creationId xmlns:a16="http://schemas.microsoft.com/office/drawing/2014/main" id="{9241199B-3130-F041-AD08-9DD60EBF27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544762" y="4674191"/>
            <a:ext cx="158273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6388" name="Picture 4" descr="Signature-Stacked-chenille.png">
            <a:extLst>
              <a:ext uri="{FF2B5EF4-FFF2-40B4-BE49-F238E27FC236}">
                <a16:creationId xmlns:a16="http://schemas.microsoft.com/office/drawing/2014/main" id="{D2EA1851-A799-4044-98A4-D631441462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343400"/>
            <a:ext cx="1377886" cy="1441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/>
              <a:t>Z. Chajecki - NuSYM 2018</a:t>
            </a:r>
            <a:endParaRPr lang="en-US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6CEDD4-E521-6645-8A4D-EC04855A4E18}" type="slidenum">
              <a:rPr lang="en-US"/>
              <a:pPr/>
              <a:t>9</a:t>
            </a:fld>
            <a:endParaRPr lang="en-US"/>
          </a:p>
        </p:txBody>
      </p:sp>
      <p:sp>
        <p:nvSpPr>
          <p:cNvPr id="2376717" name="Rectangle 13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0"/>
            <a:ext cx="9067800" cy="692150"/>
          </a:xfrm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Comic Sans MS" panose="030F0902030302020204" pitchFamily="66" charset="0"/>
              </a:rPr>
              <a:t>Constraining effective mass (I)</a:t>
            </a:r>
            <a:endParaRPr lang="en-US" sz="3600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4B78C15-96EE-0C40-97B1-314FF7F1EA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50" y="1141922"/>
            <a:ext cx="3771901" cy="4142213"/>
          </a:xfrm>
          <a:prstGeom prst="rect">
            <a:avLst/>
          </a:prstGeom>
        </p:spPr>
      </p:pic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0B0578CD-5F42-DC40-93E5-CC727F7DA89D}"/>
              </a:ext>
            </a:extLst>
          </p:cNvPr>
          <p:cNvSpPr txBox="1">
            <a:spLocks/>
          </p:cNvSpPr>
          <p:nvPr/>
        </p:nvSpPr>
        <p:spPr>
          <a:xfrm>
            <a:off x="76200" y="990839"/>
            <a:ext cx="5638801" cy="371452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9pPr>
          </a:lstStyle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kern="0" dirty="0"/>
              <a:t>Current status</a:t>
            </a:r>
          </a:p>
          <a:p>
            <a:pPr marL="351698" lvl="1" indent="-214313"/>
            <a:r>
              <a:rPr lang="en-US" sz="1800" kern="0" dirty="0"/>
              <a:t>Divide n/p ratios for two reactions</a:t>
            </a:r>
          </a:p>
          <a:p>
            <a:pPr marL="351698" lvl="1" indent="-214313"/>
            <a:r>
              <a:rPr lang="en-US" sz="1800" kern="0" dirty="0"/>
              <a:t>Minimize systematic uncertainties in detection efficiencies of neutrons and charged particles</a:t>
            </a:r>
          </a:p>
          <a:p>
            <a:pPr marL="351698" lvl="1" indent="-214313"/>
            <a:r>
              <a:rPr lang="en-US" sz="1800" kern="0" dirty="0"/>
              <a:t>Reduces effects from the Coulomb force</a:t>
            </a:r>
          </a:p>
          <a:p>
            <a:pPr marL="351698" lvl="1" indent="-214313"/>
            <a:r>
              <a:rPr lang="en-US" sz="1800" kern="0" dirty="0"/>
              <a:t>Uncertainties large between theory and experiment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84D7FCB-529A-754B-AF0C-37847D7CD2C8}"/>
              </a:ext>
            </a:extLst>
          </p:cNvPr>
          <p:cNvSpPr txBox="1"/>
          <p:nvPr/>
        </p:nvSpPr>
        <p:spPr>
          <a:xfrm>
            <a:off x="5200650" y="5226331"/>
            <a:ext cx="38290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D. D. S. Coupland </a:t>
            </a:r>
            <a:r>
              <a:rPr lang="en-US" sz="1200" i="1" dirty="0"/>
              <a:t>et al</a:t>
            </a:r>
            <a:r>
              <a:rPr lang="en-US" sz="1200" dirty="0"/>
              <a:t>, PRC </a:t>
            </a:r>
            <a:r>
              <a:rPr lang="en-US" sz="1200" b="1" dirty="0"/>
              <a:t>94</a:t>
            </a:r>
            <a:r>
              <a:rPr lang="en-US" sz="1200" dirty="0"/>
              <a:t>, 011601 (R) (2016)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535870-7785-2C4C-8691-F877C9AC3775}"/>
              </a:ext>
            </a:extLst>
          </p:cNvPr>
          <p:cNvSpPr txBox="1"/>
          <p:nvPr/>
        </p:nvSpPr>
        <p:spPr>
          <a:xfrm>
            <a:off x="7848600" y="1230868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rgbClr val="FF0000"/>
                </a:solidFill>
              </a:rPr>
              <a:t>m</a:t>
            </a:r>
            <a:r>
              <a:rPr lang="en-US" sz="1800" baseline="-25000" dirty="0" err="1">
                <a:solidFill>
                  <a:srgbClr val="FF0000"/>
                </a:solidFill>
              </a:rPr>
              <a:t>n</a:t>
            </a:r>
            <a:r>
              <a:rPr lang="en-US" sz="1800" baseline="30000" dirty="0">
                <a:solidFill>
                  <a:srgbClr val="FF0000"/>
                </a:solidFill>
              </a:rPr>
              <a:t>*</a:t>
            </a:r>
            <a:r>
              <a:rPr lang="en-US" sz="1800" dirty="0">
                <a:solidFill>
                  <a:srgbClr val="FF0000"/>
                </a:solidFill>
              </a:rPr>
              <a:t>&lt;</a:t>
            </a:r>
            <a:r>
              <a:rPr lang="en-US" sz="1800" dirty="0" err="1">
                <a:solidFill>
                  <a:srgbClr val="FF0000"/>
                </a:solidFill>
              </a:rPr>
              <a:t>m</a:t>
            </a:r>
            <a:r>
              <a:rPr lang="en-US" sz="1800" baseline="-25000" dirty="0" err="1">
                <a:solidFill>
                  <a:srgbClr val="FF0000"/>
                </a:solidFill>
              </a:rPr>
              <a:t>p</a:t>
            </a:r>
            <a:r>
              <a:rPr lang="en-US" sz="1800" baseline="30000" dirty="0">
                <a:solidFill>
                  <a:srgbClr val="FF0000"/>
                </a:solidFill>
              </a:rPr>
              <a:t>*</a:t>
            </a:r>
            <a:endParaRPr lang="en-US" sz="1800" baseline="-25000" dirty="0">
              <a:solidFill>
                <a:srgbClr val="FF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DE4C83-C6EC-A54C-8C11-D98C58ED5CD4}"/>
              </a:ext>
            </a:extLst>
          </p:cNvPr>
          <p:cNvSpPr/>
          <p:nvPr/>
        </p:nvSpPr>
        <p:spPr>
          <a:xfrm>
            <a:off x="7467600" y="3213028"/>
            <a:ext cx="992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err="1">
                <a:solidFill>
                  <a:srgbClr val="FF0000"/>
                </a:solidFill>
              </a:rPr>
              <a:t>m</a:t>
            </a:r>
            <a:r>
              <a:rPr lang="en-US" sz="1800" baseline="-25000" dirty="0" err="1">
                <a:solidFill>
                  <a:srgbClr val="FF0000"/>
                </a:solidFill>
              </a:rPr>
              <a:t>n</a:t>
            </a:r>
            <a:r>
              <a:rPr lang="en-US" sz="1800" baseline="30000" dirty="0">
                <a:solidFill>
                  <a:srgbClr val="FF0000"/>
                </a:solidFill>
              </a:rPr>
              <a:t>*</a:t>
            </a:r>
            <a:r>
              <a:rPr lang="en-US" sz="1800" dirty="0">
                <a:solidFill>
                  <a:srgbClr val="FF0000"/>
                </a:solidFill>
              </a:rPr>
              <a:t>&lt;</a:t>
            </a:r>
            <a:r>
              <a:rPr lang="en-US" sz="1800" dirty="0" err="1">
                <a:solidFill>
                  <a:srgbClr val="FF0000"/>
                </a:solidFill>
              </a:rPr>
              <a:t>m</a:t>
            </a:r>
            <a:r>
              <a:rPr lang="en-US" sz="1800" baseline="-25000" dirty="0" err="1">
                <a:solidFill>
                  <a:srgbClr val="FF0000"/>
                </a:solidFill>
              </a:rPr>
              <a:t>p</a:t>
            </a:r>
            <a:r>
              <a:rPr lang="en-US" sz="1800" baseline="30000" dirty="0">
                <a:solidFill>
                  <a:srgbClr val="FF0000"/>
                </a:solidFill>
              </a:rPr>
              <a:t>*</a:t>
            </a:r>
            <a:endParaRPr lang="en-US" sz="1800" baseline="-25000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D551BD-051B-D745-99B8-D225DF0553BA}"/>
              </a:ext>
            </a:extLst>
          </p:cNvPr>
          <p:cNvSpPr/>
          <p:nvPr/>
        </p:nvSpPr>
        <p:spPr>
          <a:xfrm>
            <a:off x="7465621" y="2526268"/>
            <a:ext cx="992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err="1">
                <a:solidFill>
                  <a:srgbClr val="3C3CF4"/>
                </a:solidFill>
              </a:rPr>
              <a:t>m</a:t>
            </a:r>
            <a:r>
              <a:rPr lang="en-US" sz="1800" baseline="-25000" dirty="0" err="1">
                <a:solidFill>
                  <a:srgbClr val="3C3CF4"/>
                </a:solidFill>
              </a:rPr>
              <a:t>n</a:t>
            </a:r>
            <a:r>
              <a:rPr lang="en-US" sz="1800" baseline="30000" dirty="0">
                <a:solidFill>
                  <a:srgbClr val="3C3CF4"/>
                </a:solidFill>
              </a:rPr>
              <a:t>*</a:t>
            </a:r>
            <a:r>
              <a:rPr lang="en-US" sz="1800" dirty="0">
                <a:solidFill>
                  <a:srgbClr val="3C3CF4"/>
                </a:solidFill>
              </a:rPr>
              <a:t>&gt;</a:t>
            </a:r>
            <a:r>
              <a:rPr lang="en-US" sz="1800" dirty="0" err="1">
                <a:solidFill>
                  <a:srgbClr val="3C3CF4"/>
                </a:solidFill>
              </a:rPr>
              <a:t>m</a:t>
            </a:r>
            <a:r>
              <a:rPr lang="en-US" sz="1800" baseline="-25000" dirty="0" err="1">
                <a:solidFill>
                  <a:srgbClr val="3C3CF4"/>
                </a:solidFill>
              </a:rPr>
              <a:t>p</a:t>
            </a:r>
            <a:r>
              <a:rPr lang="en-US" sz="1800" baseline="30000" dirty="0">
                <a:solidFill>
                  <a:srgbClr val="3C3CF4"/>
                </a:solidFill>
              </a:rPr>
              <a:t>*</a:t>
            </a:r>
            <a:endParaRPr lang="en-US" sz="1800" baseline="-25000" dirty="0">
              <a:solidFill>
                <a:srgbClr val="3C3CF4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BE79BD-9D8B-604B-92C8-ED8E9A38847F}"/>
              </a:ext>
            </a:extLst>
          </p:cNvPr>
          <p:cNvSpPr/>
          <p:nvPr/>
        </p:nvSpPr>
        <p:spPr>
          <a:xfrm>
            <a:off x="7465621" y="4278868"/>
            <a:ext cx="992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err="1">
                <a:solidFill>
                  <a:srgbClr val="3C3CF4"/>
                </a:solidFill>
              </a:rPr>
              <a:t>m</a:t>
            </a:r>
            <a:r>
              <a:rPr lang="en-US" sz="1800" baseline="-25000" dirty="0" err="1">
                <a:solidFill>
                  <a:srgbClr val="3C3CF4"/>
                </a:solidFill>
              </a:rPr>
              <a:t>n</a:t>
            </a:r>
            <a:r>
              <a:rPr lang="en-US" sz="1800" baseline="30000" dirty="0">
                <a:solidFill>
                  <a:srgbClr val="3C3CF4"/>
                </a:solidFill>
              </a:rPr>
              <a:t>*</a:t>
            </a:r>
            <a:r>
              <a:rPr lang="en-US" sz="1800" dirty="0">
                <a:solidFill>
                  <a:srgbClr val="3C3CF4"/>
                </a:solidFill>
              </a:rPr>
              <a:t>&gt;</a:t>
            </a:r>
            <a:r>
              <a:rPr lang="en-US" sz="1800" dirty="0" err="1">
                <a:solidFill>
                  <a:srgbClr val="3C3CF4"/>
                </a:solidFill>
              </a:rPr>
              <a:t>m</a:t>
            </a:r>
            <a:r>
              <a:rPr lang="en-US" sz="1800" baseline="-25000" dirty="0" err="1">
                <a:solidFill>
                  <a:srgbClr val="3C3CF4"/>
                </a:solidFill>
              </a:rPr>
              <a:t>p</a:t>
            </a:r>
            <a:r>
              <a:rPr lang="en-US" sz="1800" baseline="30000" dirty="0">
                <a:solidFill>
                  <a:srgbClr val="3C3CF4"/>
                </a:solidFill>
              </a:rPr>
              <a:t>*</a:t>
            </a:r>
            <a:endParaRPr lang="en-US" sz="1800" baseline="-25000" dirty="0">
              <a:solidFill>
                <a:srgbClr val="3C3CF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1504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/>
              <a:t>Z. Chajecki - NuSYM 2018</a:t>
            </a:r>
            <a:endParaRPr lang="en-US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6CEDD4-E521-6645-8A4D-EC04855A4E18}" type="slidenum">
              <a:rPr lang="en-US"/>
              <a:pPr/>
              <a:t>10</a:t>
            </a:fld>
            <a:endParaRPr lang="en-US"/>
          </a:p>
        </p:txBody>
      </p:sp>
      <p:sp>
        <p:nvSpPr>
          <p:cNvPr id="2376717" name="Rectangle 13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0"/>
            <a:ext cx="9067800" cy="692150"/>
          </a:xfrm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Comic Sans MS" panose="030F0902030302020204" pitchFamily="66" charset="0"/>
              </a:rPr>
              <a:t>Constraining effective mass (II) </a:t>
            </a:r>
            <a:endParaRPr lang="en-US" sz="3600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0B0578CD-5F42-DC40-93E5-CC727F7DA89D}"/>
              </a:ext>
            </a:extLst>
          </p:cNvPr>
          <p:cNvSpPr txBox="1">
            <a:spLocks/>
          </p:cNvSpPr>
          <p:nvPr/>
        </p:nvSpPr>
        <p:spPr>
          <a:xfrm>
            <a:off x="76200" y="990839"/>
            <a:ext cx="5638801" cy="371452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9pPr>
          </a:lstStyle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kern="0" dirty="0"/>
              <a:t>Current status</a:t>
            </a:r>
            <a:endParaRPr lang="en-US" sz="1800" kern="0" dirty="0"/>
          </a:p>
          <a:p>
            <a:pPr marL="351698" lvl="1" indent="-214313"/>
            <a:r>
              <a:rPr lang="en-US" sz="1800" kern="0" dirty="0"/>
              <a:t>Use coalescence n/p spectra</a:t>
            </a:r>
          </a:p>
          <a:p>
            <a:pPr marL="351698" lvl="1" indent="-214313"/>
            <a:r>
              <a:rPr lang="en-US" sz="1800" kern="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Obtain pseudo-neutrons from chemical potential scaling. Don’t need to measure neutrons.</a:t>
            </a:r>
          </a:p>
          <a:p>
            <a:pPr marL="137385" lvl="1" indent="0">
              <a:buNone/>
            </a:pPr>
            <a:r>
              <a:rPr lang="en-US" sz="1800" kern="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pic>
        <p:nvPicPr>
          <p:cNvPr id="8" name="Picture 3" descr="Ca_ImQMD_sky_Soft_data_DRatio_Coalescence">
            <a:extLst>
              <a:ext uri="{FF2B5EF4-FFF2-40B4-BE49-F238E27FC236}">
                <a16:creationId xmlns:a16="http://schemas.microsoft.com/office/drawing/2014/main" id="{963509C1-F31E-1942-9955-BC7583EEF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2848102"/>
            <a:ext cx="4436607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1AF686-E042-B04B-BFAF-4DB03E9EE513}"/>
              </a:ext>
            </a:extLst>
          </p:cNvPr>
          <p:cNvSpPr txBox="1"/>
          <p:nvPr/>
        </p:nvSpPr>
        <p:spPr>
          <a:xfrm>
            <a:off x="3941307" y="32766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rgbClr val="FF0000"/>
                </a:solidFill>
              </a:rPr>
              <a:t>m</a:t>
            </a:r>
            <a:r>
              <a:rPr lang="en-US" sz="1800" baseline="-25000" dirty="0" err="1">
                <a:solidFill>
                  <a:srgbClr val="FF0000"/>
                </a:solidFill>
              </a:rPr>
              <a:t>n</a:t>
            </a:r>
            <a:r>
              <a:rPr lang="en-US" sz="1800" baseline="30000" dirty="0">
                <a:solidFill>
                  <a:srgbClr val="FF0000"/>
                </a:solidFill>
              </a:rPr>
              <a:t>*</a:t>
            </a:r>
            <a:r>
              <a:rPr lang="en-US" sz="1800" dirty="0">
                <a:solidFill>
                  <a:srgbClr val="FF0000"/>
                </a:solidFill>
              </a:rPr>
              <a:t>&lt;</a:t>
            </a:r>
            <a:r>
              <a:rPr lang="en-US" sz="1800" dirty="0" err="1">
                <a:solidFill>
                  <a:srgbClr val="FF0000"/>
                </a:solidFill>
              </a:rPr>
              <a:t>m</a:t>
            </a:r>
            <a:r>
              <a:rPr lang="en-US" sz="1800" baseline="-25000" dirty="0" err="1">
                <a:solidFill>
                  <a:srgbClr val="FF0000"/>
                </a:solidFill>
              </a:rPr>
              <a:t>p</a:t>
            </a:r>
            <a:r>
              <a:rPr lang="en-US" sz="1800" baseline="30000" dirty="0">
                <a:solidFill>
                  <a:srgbClr val="FF0000"/>
                </a:solidFill>
              </a:rPr>
              <a:t>*</a:t>
            </a:r>
            <a:endParaRPr lang="en-US" sz="1800" baseline="-25000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9821B5-C9AE-224C-B8D0-D93FE89B6151}"/>
              </a:ext>
            </a:extLst>
          </p:cNvPr>
          <p:cNvSpPr/>
          <p:nvPr/>
        </p:nvSpPr>
        <p:spPr>
          <a:xfrm>
            <a:off x="3960421" y="4572000"/>
            <a:ext cx="992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err="1">
                <a:solidFill>
                  <a:srgbClr val="3C3CF4"/>
                </a:solidFill>
              </a:rPr>
              <a:t>m</a:t>
            </a:r>
            <a:r>
              <a:rPr lang="en-US" sz="1800" baseline="-25000" dirty="0" err="1">
                <a:solidFill>
                  <a:srgbClr val="3C3CF4"/>
                </a:solidFill>
              </a:rPr>
              <a:t>n</a:t>
            </a:r>
            <a:r>
              <a:rPr lang="en-US" sz="1800" baseline="30000" dirty="0">
                <a:solidFill>
                  <a:srgbClr val="3C3CF4"/>
                </a:solidFill>
              </a:rPr>
              <a:t>*</a:t>
            </a:r>
            <a:r>
              <a:rPr lang="en-US" sz="1800" dirty="0">
                <a:solidFill>
                  <a:srgbClr val="3C3CF4"/>
                </a:solidFill>
              </a:rPr>
              <a:t>&gt;</a:t>
            </a:r>
            <a:r>
              <a:rPr lang="en-US" sz="1800" dirty="0" err="1">
                <a:solidFill>
                  <a:srgbClr val="3C3CF4"/>
                </a:solidFill>
              </a:rPr>
              <a:t>m</a:t>
            </a:r>
            <a:r>
              <a:rPr lang="en-US" sz="1800" baseline="-25000" dirty="0" err="1">
                <a:solidFill>
                  <a:srgbClr val="3C3CF4"/>
                </a:solidFill>
              </a:rPr>
              <a:t>p</a:t>
            </a:r>
            <a:r>
              <a:rPr lang="en-US" sz="1800" baseline="30000" dirty="0">
                <a:solidFill>
                  <a:srgbClr val="3C3CF4"/>
                </a:solidFill>
              </a:rPr>
              <a:t>*</a:t>
            </a:r>
            <a:endParaRPr lang="en-US" sz="1800" baseline="-25000" dirty="0">
              <a:solidFill>
                <a:srgbClr val="3C3CF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620068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8" name="Picture 4" descr="Ca120_ImQMD_sky_Soft_data_DRatio_Coalescenc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82036" y="4572000"/>
            <a:ext cx="3261963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40CE7BC-2419-4A49-8D96-AC35AFE794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84338" y="6545263"/>
            <a:ext cx="5551487" cy="268287"/>
          </a:xfrm>
        </p:spPr>
        <p:txBody>
          <a:bodyPr/>
          <a:lstStyle/>
          <a:p>
            <a:pPr>
              <a:defRPr/>
            </a:pPr>
            <a:r>
              <a:rPr lang="pl-PL"/>
              <a:t>Z. Chajecki - NuSYM 2018</a:t>
            </a:r>
            <a:endParaRPr lang="en-US"/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5BB547EF-A899-8244-9C93-4FBC37A70D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620000" y="6553200"/>
            <a:ext cx="1511300" cy="47625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919B047-AF07-964E-806C-63AA8FC2309E}" type="slidenum">
              <a:rPr lang="en-US" altLang="en-US" sz="1400">
                <a:solidFill>
                  <a:schemeClr val="bg1"/>
                </a:solidFill>
              </a:rPr>
              <a:pPr eaLnBrk="1" hangingPunct="1"/>
              <a:t>11</a:t>
            </a:fld>
            <a:endParaRPr lang="en-US" altLang="en-US" sz="1400" dirty="0">
              <a:solidFill>
                <a:schemeClr val="bg1"/>
              </a:solidFill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74A83F49-7A74-C74E-9702-D4DA8C6BD9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6350"/>
            <a:ext cx="9131300" cy="1149350"/>
          </a:xfrm>
          <a:prstGeom prst="rect">
            <a:avLst/>
          </a:prstGeom>
          <a:solidFill>
            <a:srgbClr val="573E24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l"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Motivation for recent </a:t>
            </a:r>
          </a:p>
          <a:p>
            <a:pPr algn="l"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experiment</a:t>
            </a:r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AE9CFF-8793-344B-A39D-EB7CB1E7D367}"/>
              </a:ext>
            </a:extLst>
          </p:cNvPr>
          <p:cNvSpPr txBox="1"/>
          <p:nvPr/>
        </p:nvSpPr>
        <p:spPr>
          <a:xfrm>
            <a:off x="433251" y="4735701"/>
            <a:ext cx="480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Need to measure particles at energies &gt; 40MeV/A to constrain the effective mass of n and p.</a:t>
            </a:r>
          </a:p>
          <a:p>
            <a:r>
              <a:rPr lang="en-US" sz="2400" dirty="0">
                <a:solidFill>
                  <a:srgbClr val="3C3CF4"/>
                </a:solidFill>
              </a:rPr>
              <a:t>- requires detector upgrades</a:t>
            </a:r>
          </a:p>
        </p:txBody>
      </p:sp>
      <p:pic>
        <p:nvPicPr>
          <p:cNvPr id="7" name="Picture 3" descr="Ca_ImQMD_sky_Soft_data_DRatio_Coalescenc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1200" y="2220456"/>
            <a:ext cx="3365500" cy="2427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DRatioSOftCoalescenc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1200" y="-76200"/>
            <a:ext cx="3340100" cy="2431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5C2C377-6F71-AE4E-B01A-EF8745A6FDC5}"/>
              </a:ext>
            </a:extLst>
          </p:cNvPr>
          <p:cNvSpPr/>
          <p:nvPr/>
        </p:nvSpPr>
        <p:spPr>
          <a:xfrm>
            <a:off x="154576" y="1455063"/>
            <a:ext cx="5357949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kern="0" dirty="0"/>
              <a:t> Improvements:</a:t>
            </a:r>
          </a:p>
          <a:p>
            <a:pPr marL="351698" lvl="1" indent="-214313"/>
            <a:r>
              <a:rPr lang="en-US" sz="1800" kern="0" dirty="0"/>
              <a:t>Single ratio has better sensitivity BUT need better understanding of experimental system </a:t>
            </a:r>
            <a:r>
              <a:rPr lang="en-US" sz="1800" kern="0" dirty="0">
                <a:sym typeface="Wingdings" panose="05000000000000000000" pitchFamily="2" charset="2"/>
              </a:rPr>
              <a:t> simulations</a:t>
            </a:r>
            <a:endParaRPr lang="en-US" sz="1800" kern="0" dirty="0"/>
          </a:p>
          <a:p>
            <a:pPr marL="351698" lvl="1" indent="-214313"/>
            <a:r>
              <a:rPr lang="en-US" sz="1800" kern="0" dirty="0"/>
              <a:t>Need to probe at higher energies</a:t>
            </a:r>
          </a:p>
          <a:p>
            <a:pPr marL="522867" lvl="2" indent="-214313"/>
            <a:r>
              <a:rPr lang="en-US" sz="1800" kern="0" dirty="0"/>
              <a:t>Requires upgrade to our experimental setup</a:t>
            </a:r>
          </a:p>
        </p:txBody>
      </p:sp>
    </p:spTree>
    <p:extLst>
      <p:ext uri="{BB962C8B-B14F-4D97-AF65-F5344CB8AC3E}">
        <p14:creationId xmlns:p14="http://schemas.microsoft.com/office/powerpoint/2010/main" val="28458701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/>
              <a:t>Z. Chajecki - NuSYM 2018</a:t>
            </a:r>
            <a:endParaRPr lang="en-US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6CEDD4-E521-6645-8A4D-EC04855A4E18}" type="slidenum">
              <a:rPr lang="en-US"/>
              <a:pPr/>
              <a:t>12</a:t>
            </a:fld>
            <a:endParaRPr lang="en-US"/>
          </a:p>
        </p:txBody>
      </p:sp>
      <p:sp>
        <p:nvSpPr>
          <p:cNvPr id="2376717" name="Rectangle 13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0"/>
            <a:ext cx="9067800" cy="692150"/>
          </a:xfrm>
        </p:spPr>
        <p:txBody>
          <a:bodyPr/>
          <a:lstStyle/>
          <a:p>
            <a:r>
              <a:rPr lang="en-US" sz="3200" b="1" dirty="0">
                <a:solidFill>
                  <a:schemeClr val="bg1"/>
                </a:solidFill>
                <a:latin typeface="Comic Sans MS" charset="0"/>
              </a:rPr>
              <a:t>Experimental details</a:t>
            </a:r>
            <a:endParaRPr lang="en-US" dirty="0"/>
          </a:p>
        </p:txBody>
      </p:sp>
      <p:graphicFrame>
        <p:nvGraphicFramePr>
          <p:cNvPr id="5" name="Content Placeholder 8">
            <a:extLst>
              <a:ext uri="{FF2B5EF4-FFF2-40B4-BE49-F238E27FC236}">
                <a16:creationId xmlns:a16="http://schemas.microsoft.com/office/drawing/2014/main" id="{14BEDC45-4317-F949-84EC-75FB2579762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3988097"/>
              </p:ext>
            </p:extLst>
          </p:nvPr>
        </p:nvGraphicFramePr>
        <p:xfrm>
          <a:off x="4724400" y="1150393"/>
          <a:ext cx="4091964" cy="301578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2145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14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60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492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Beam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Target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dirty="0"/>
                        <a:t>δ</a:t>
                      </a:r>
                      <a:r>
                        <a:rPr lang="en-US" sz="1800" baseline="-25000" dirty="0"/>
                        <a:t>np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483"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30000" dirty="0"/>
                        <a:t>40</a:t>
                      </a:r>
                      <a:r>
                        <a:rPr lang="en-US" sz="1800" baseline="0" dirty="0"/>
                        <a:t>Ca</a:t>
                      </a:r>
                      <a:endParaRPr lang="en-US" sz="1800" baseline="30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30000" dirty="0"/>
                        <a:t>58</a:t>
                      </a:r>
                      <a:r>
                        <a:rPr lang="en-US" sz="1800" baseline="0" dirty="0"/>
                        <a:t>Ni/</a:t>
                      </a:r>
                      <a:r>
                        <a:rPr lang="en-US" sz="1800" baseline="30000" dirty="0"/>
                        <a:t>64</a:t>
                      </a:r>
                      <a:r>
                        <a:rPr lang="en-US" sz="1800" baseline="0" dirty="0"/>
                        <a:t>Ni</a:t>
                      </a:r>
                      <a:endParaRPr lang="en-US" sz="1800" baseline="30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0.020/0.077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6218"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30000" dirty="0"/>
                        <a:t>40</a:t>
                      </a:r>
                      <a:r>
                        <a:rPr lang="en-US" sz="1800" baseline="0" dirty="0"/>
                        <a:t>Ca</a:t>
                      </a:r>
                      <a:endParaRPr lang="en-US" sz="1800" baseline="30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30000" dirty="0"/>
                        <a:t>112</a:t>
                      </a:r>
                      <a:r>
                        <a:rPr lang="en-US" sz="1800" baseline="0" dirty="0"/>
                        <a:t>Sn/</a:t>
                      </a:r>
                      <a:r>
                        <a:rPr lang="en-US" sz="1800" baseline="30000" dirty="0"/>
                        <a:t>124</a:t>
                      </a:r>
                      <a:r>
                        <a:rPr lang="en-US" sz="1800" baseline="0" dirty="0"/>
                        <a:t>Sn</a:t>
                      </a:r>
                      <a:endParaRPr lang="en-US" sz="1800" baseline="30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0.079/0.146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3941"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30000" dirty="0"/>
                        <a:t>48</a:t>
                      </a:r>
                      <a:r>
                        <a:rPr lang="en-US" sz="1800" baseline="0" dirty="0"/>
                        <a:t>Ca</a:t>
                      </a:r>
                      <a:endParaRPr lang="en-US" sz="1800" baseline="30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30000" dirty="0"/>
                        <a:t>58</a:t>
                      </a:r>
                      <a:r>
                        <a:rPr lang="en-US" sz="1800" baseline="0" dirty="0"/>
                        <a:t>Ni/</a:t>
                      </a:r>
                      <a:r>
                        <a:rPr lang="en-US" sz="1800" baseline="30000" dirty="0"/>
                        <a:t>64</a:t>
                      </a:r>
                      <a:r>
                        <a:rPr lang="en-US" sz="1800" baseline="0" dirty="0"/>
                        <a:t>Ni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0.094/0.143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218"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30000" dirty="0"/>
                        <a:t>48</a:t>
                      </a:r>
                      <a:r>
                        <a:rPr lang="en-US" sz="1800" baseline="0" dirty="0"/>
                        <a:t>Ca</a:t>
                      </a:r>
                      <a:endParaRPr lang="en-US" sz="1800" baseline="30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30000" dirty="0"/>
                        <a:t>112</a:t>
                      </a:r>
                      <a:r>
                        <a:rPr lang="en-US" sz="1800" baseline="0" dirty="0"/>
                        <a:t>Sn/</a:t>
                      </a:r>
                      <a:r>
                        <a:rPr lang="en-US" sz="1800" baseline="30000" dirty="0"/>
                        <a:t>124</a:t>
                      </a:r>
                      <a:r>
                        <a:rPr lang="en-US" sz="1800" baseline="0" dirty="0"/>
                        <a:t>Sn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0.125/0.186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A90E1051-758D-8F48-A13A-A2925EA4A827}"/>
              </a:ext>
            </a:extLst>
          </p:cNvPr>
          <p:cNvSpPr txBox="1">
            <a:spLocks/>
          </p:cNvSpPr>
          <p:nvPr/>
        </p:nvSpPr>
        <p:spPr bwMode="auto">
          <a:xfrm>
            <a:off x="76200" y="1150393"/>
            <a:ext cx="4423227" cy="4717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Goal is to measure the n/p spectral ratios for a series of heavy-ion collisions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dirty="0" err="1"/>
              <a:t>Ca+Ni</a:t>
            </a:r>
            <a:r>
              <a:rPr lang="en-US" dirty="0"/>
              <a:t> systems are easy/reliable to calculate with transport models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dirty="0" err="1"/>
              <a:t>Ca+Sn</a:t>
            </a:r>
            <a:r>
              <a:rPr lang="en-US" dirty="0"/>
              <a:t> is more sensitive to the momentum dependence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We ran beams of </a:t>
            </a:r>
            <a:r>
              <a:rPr lang="en-US" sz="1800" baseline="30000" dirty="0">
                <a:solidFill>
                  <a:schemeClr val="tx1"/>
                </a:solidFill>
              </a:rPr>
              <a:t>40,48</a:t>
            </a:r>
            <a:r>
              <a:rPr lang="en-US" sz="1800" dirty="0">
                <a:solidFill>
                  <a:schemeClr val="tx1"/>
                </a:solidFill>
              </a:rPr>
              <a:t>Ca on 4 targets (systems in the table), measuring the neutrons and light-charged particles emitted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Main improvements over previous work (details to follow)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Development of a charge-particle veto wall to fully cover the neutron walls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Extended length </a:t>
            </a:r>
            <a:r>
              <a:rPr lang="en-US" dirty="0" err="1"/>
              <a:t>CsI</a:t>
            </a:r>
            <a:r>
              <a:rPr lang="en-US" dirty="0"/>
              <a:t> crystals </a:t>
            </a:r>
            <a:r>
              <a:rPr lang="en-US" dirty="0">
                <a:sym typeface="Wingdings" panose="05000000000000000000" pitchFamily="2" charset="2"/>
              </a:rPr>
              <a:t> high E protons</a:t>
            </a:r>
          </a:p>
          <a:p>
            <a:pPr lvl="1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36F341-7044-834B-A565-3C188F207A26}"/>
              </a:ext>
            </a:extLst>
          </p:cNvPr>
          <p:cNvSpPr/>
          <p:nvPr/>
        </p:nvSpPr>
        <p:spPr>
          <a:xfrm>
            <a:off x="5506855" y="4178877"/>
            <a:ext cx="2527054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650" dirty="0">
                <a:latin typeface="+mn-lt"/>
              </a:rPr>
              <a:t>δ</a:t>
            </a:r>
            <a:r>
              <a:rPr lang="en-US" sz="1650" baseline="-25000" dirty="0">
                <a:latin typeface="+mn-lt"/>
              </a:rPr>
              <a:t>np</a:t>
            </a:r>
            <a:r>
              <a:rPr lang="en-US" sz="1650" dirty="0">
                <a:latin typeface="+mn-lt"/>
              </a:rPr>
              <a:t>= (</a:t>
            </a:r>
            <a:r>
              <a:rPr lang="en-US" sz="1650" dirty="0" err="1">
                <a:latin typeface="+mn-lt"/>
              </a:rPr>
              <a:t>n</a:t>
            </a:r>
            <a:r>
              <a:rPr lang="en-US" sz="1650" baseline="-25000" dirty="0" err="1">
                <a:latin typeface="+mn-lt"/>
              </a:rPr>
              <a:t>sys</a:t>
            </a:r>
            <a:r>
              <a:rPr lang="en-US" sz="1650" dirty="0">
                <a:latin typeface="+mn-lt"/>
              </a:rPr>
              <a:t>–</a:t>
            </a:r>
            <a:r>
              <a:rPr lang="en-US" sz="1650" dirty="0" err="1">
                <a:latin typeface="+mn-lt"/>
              </a:rPr>
              <a:t>p</a:t>
            </a:r>
            <a:r>
              <a:rPr lang="en-US" sz="1650" baseline="-25000" dirty="0" err="1">
                <a:latin typeface="+mn-lt"/>
              </a:rPr>
              <a:t>sys</a:t>
            </a:r>
            <a:r>
              <a:rPr lang="en-US" sz="1650" dirty="0">
                <a:latin typeface="+mn-lt"/>
              </a:rPr>
              <a:t>)/(</a:t>
            </a:r>
            <a:r>
              <a:rPr lang="en-US" sz="1650" dirty="0" err="1">
                <a:latin typeface="+mn-lt"/>
              </a:rPr>
              <a:t>n</a:t>
            </a:r>
            <a:r>
              <a:rPr lang="en-US" sz="1650" baseline="-25000" dirty="0" err="1">
                <a:latin typeface="+mn-lt"/>
              </a:rPr>
              <a:t>sys</a:t>
            </a:r>
            <a:r>
              <a:rPr lang="en-US" sz="1650" dirty="0" err="1">
                <a:latin typeface="+mn-lt"/>
              </a:rPr>
              <a:t>+p</a:t>
            </a:r>
            <a:r>
              <a:rPr lang="en-US" sz="1650" baseline="-25000" dirty="0" err="1">
                <a:latin typeface="+mn-lt"/>
              </a:rPr>
              <a:t>sys</a:t>
            </a:r>
            <a:r>
              <a:rPr lang="en-US" sz="1650" dirty="0">
                <a:latin typeface="+mn-lt"/>
              </a:rPr>
              <a:t>)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ADA0C4-50C9-EB42-B857-9CA63A0C6D30}"/>
              </a:ext>
            </a:extLst>
          </p:cNvPr>
          <p:cNvSpPr txBox="1"/>
          <p:nvPr/>
        </p:nvSpPr>
        <p:spPr>
          <a:xfrm>
            <a:off x="4800600" y="4953000"/>
            <a:ext cx="4015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8 systems at two different energies </a:t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>(56 and 140 MeV/A)</a:t>
            </a:r>
          </a:p>
        </p:txBody>
      </p:sp>
    </p:spTree>
    <p:extLst>
      <p:ext uri="{BB962C8B-B14F-4D97-AF65-F5344CB8AC3E}">
        <p14:creationId xmlns:p14="http://schemas.microsoft.com/office/powerpoint/2010/main" val="2181658681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/>
              <a:t>Z. Chajecki - NuSYM 2018</a:t>
            </a:r>
            <a:endParaRPr lang="en-US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6CEDD4-E521-6645-8A4D-EC04855A4E18}" type="slidenum">
              <a:rPr lang="en-US"/>
              <a:pPr/>
              <a:t>13</a:t>
            </a:fld>
            <a:endParaRPr lang="en-US"/>
          </a:p>
        </p:txBody>
      </p:sp>
      <p:sp>
        <p:nvSpPr>
          <p:cNvPr id="2376717" name="Rectangle 13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0"/>
            <a:ext cx="9067800" cy="692150"/>
          </a:xfrm>
        </p:spPr>
        <p:txBody>
          <a:bodyPr/>
          <a:lstStyle/>
          <a:p>
            <a:r>
              <a:rPr lang="en-US" sz="3200" b="1" dirty="0">
                <a:solidFill>
                  <a:schemeClr val="bg1"/>
                </a:solidFill>
                <a:latin typeface="Comic Sans MS" charset="0"/>
              </a:rPr>
              <a:t>Experimental setup</a:t>
            </a:r>
            <a:endParaRPr lang="en-US" dirty="0"/>
          </a:p>
        </p:txBody>
      </p:sp>
      <p:pic>
        <p:nvPicPr>
          <p:cNvPr id="6" name="Picture 5" descr="Hira,FA,Mball.PNG">
            <a:extLst>
              <a:ext uri="{FF2B5EF4-FFF2-40B4-BE49-F238E27FC236}">
                <a16:creationId xmlns:a16="http://schemas.microsoft.com/office/drawing/2014/main" id="{BB615239-72F0-9040-B746-0534FC2CC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599" y="838200"/>
            <a:ext cx="8430802" cy="55443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D3BBB6C-7B33-9C46-BCED-EB7175B544C7}"/>
              </a:ext>
            </a:extLst>
          </p:cNvPr>
          <p:cNvSpPr/>
          <p:nvPr/>
        </p:nvSpPr>
        <p:spPr>
          <a:xfrm>
            <a:off x="749920" y="1248162"/>
            <a:ext cx="110639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cap="none" spc="50" dirty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VW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02C9F5-A3F1-B24E-AC5A-D1C7638CA720}"/>
              </a:ext>
            </a:extLst>
          </p:cNvPr>
          <p:cNvSpPr/>
          <p:nvPr/>
        </p:nvSpPr>
        <p:spPr>
          <a:xfrm>
            <a:off x="3273336" y="1019562"/>
            <a:ext cx="112402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NW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9A87F5-957B-2D4D-BA02-74FFB79F95C3}"/>
              </a:ext>
            </a:extLst>
          </p:cNvPr>
          <p:cNvSpPr/>
          <p:nvPr/>
        </p:nvSpPr>
        <p:spPr>
          <a:xfrm>
            <a:off x="5847362" y="1400562"/>
            <a:ext cx="156324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HiRA</a:t>
            </a:r>
            <a:endParaRPr lang="en-US" sz="4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59B93A-9C96-034B-8ED7-A5F3913EB101}"/>
              </a:ext>
            </a:extLst>
          </p:cNvPr>
          <p:cNvSpPr/>
          <p:nvPr/>
        </p:nvSpPr>
        <p:spPr>
          <a:xfrm>
            <a:off x="2869408" y="5515362"/>
            <a:ext cx="266290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Microball</a:t>
            </a:r>
            <a:endParaRPr lang="en-US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1" name="Up Arrow 10">
            <a:extLst>
              <a:ext uri="{FF2B5EF4-FFF2-40B4-BE49-F238E27FC236}">
                <a16:creationId xmlns:a16="http://schemas.microsoft.com/office/drawing/2014/main" id="{931EA244-AE90-084C-887B-FC6A85EE3B47}"/>
              </a:ext>
            </a:extLst>
          </p:cNvPr>
          <p:cNvSpPr/>
          <p:nvPr/>
        </p:nvSpPr>
        <p:spPr>
          <a:xfrm rot="2314108">
            <a:off x="1280370" y="4781497"/>
            <a:ext cx="199382" cy="1010529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326851-59EC-C841-A447-E9F32A642FA4}"/>
              </a:ext>
            </a:extLst>
          </p:cNvPr>
          <p:cNvSpPr/>
          <p:nvPr/>
        </p:nvSpPr>
        <p:spPr>
          <a:xfrm>
            <a:off x="445947" y="3076962"/>
            <a:ext cx="9053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FA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BE2853FF-7623-A240-84E8-4821BF3839A3}"/>
              </a:ext>
            </a:extLst>
          </p:cNvPr>
          <p:cNvSpPr/>
          <p:nvPr/>
        </p:nvSpPr>
        <p:spPr>
          <a:xfrm rot="19517124">
            <a:off x="1165997" y="3156547"/>
            <a:ext cx="838200" cy="75144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6" name="Up Arrow 15">
            <a:extLst>
              <a:ext uri="{FF2B5EF4-FFF2-40B4-BE49-F238E27FC236}">
                <a16:creationId xmlns:a16="http://schemas.microsoft.com/office/drawing/2014/main" id="{FEA04B15-A91F-D14D-940E-6AD523D6465E}"/>
              </a:ext>
            </a:extLst>
          </p:cNvPr>
          <p:cNvSpPr/>
          <p:nvPr/>
        </p:nvSpPr>
        <p:spPr>
          <a:xfrm rot="19850579">
            <a:off x="3319603" y="4734036"/>
            <a:ext cx="138665" cy="8382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D512B49-3923-8745-A71D-A2538BB6F11E}"/>
              </a:ext>
            </a:extLst>
          </p:cNvPr>
          <p:cNvSpPr/>
          <p:nvPr/>
        </p:nvSpPr>
        <p:spPr>
          <a:xfrm>
            <a:off x="303139" y="5540514"/>
            <a:ext cx="160813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Beam</a:t>
            </a:r>
            <a:endParaRPr lang="en-US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5141532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/>
              <a:t>Z. Chajecki - NuSYM 2018</a:t>
            </a:r>
            <a:endParaRPr lang="en-US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6CEDD4-E521-6645-8A4D-EC04855A4E18}" type="slidenum">
              <a:rPr lang="en-US"/>
              <a:pPr/>
              <a:t>14</a:t>
            </a:fld>
            <a:endParaRPr lang="en-US"/>
          </a:p>
        </p:txBody>
      </p:sp>
      <p:sp>
        <p:nvSpPr>
          <p:cNvPr id="2376717" name="Rectangle 13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0"/>
            <a:ext cx="9067800" cy="692150"/>
          </a:xfrm>
        </p:spPr>
        <p:txBody>
          <a:bodyPr/>
          <a:lstStyle/>
          <a:p>
            <a:r>
              <a:rPr lang="en-US" sz="3200" b="1" dirty="0">
                <a:solidFill>
                  <a:schemeClr val="bg1"/>
                </a:solidFill>
                <a:latin typeface="Comic Sans MS" charset="0"/>
              </a:rPr>
              <a:t>Experiment: Charged particle detection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B519B1-2BB0-6B43-87CE-99A66EB213B5}"/>
              </a:ext>
            </a:extLst>
          </p:cNvPr>
          <p:cNvSpPr txBox="1"/>
          <p:nvPr/>
        </p:nvSpPr>
        <p:spPr>
          <a:xfrm>
            <a:off x="6324600" y="969749"/>
            <a:ext cx="161848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err="1"/>
              <a:t>Microball</a:t>
            </a:r>
            <a:endParaRPr lang="en-US" sz="21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2C887A-BB91-414F-AAED-3895F13F33F8}"/>
              </a:ext>
            </a:extLst>
          </p:cNvPr>
          <p:cNvSpPr txBox="1"/>
          <p:nvPr/>
        </p:nvSpPr>
        <p:spPr>
          <a:xfrm>
            <a:off x="5334000" y="4876800"/>
            <a:ext cx="32956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dirty="0"/>
              <a:t>Rings of </a:t>
            </a:r>
            <a:r>
              <a:rPr lang="en-US" sz="1800" dirty="0" err="1"/>
              <a:t>CsI</a:t>
            </a:r>
            <a:r>
              <a:rPr lang="en-US" sz="1800" dirty="0"/>
              <a:t> Crystals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dirty="0"/>
              <a:t>Used as a Multiplicity trigger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dirty="0"/>
              <a:t>Used for impact parameter determination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BD6774-EFEC-3642-B31C-E06C77159565}"/>
              </a:ext>
            </a:extLst>
          </p:cNvPr>
          <p:cNvSpPr txBox="1"/>
          <p:nvPr/>
        </p:nvSpPr>
        <p:spPr>
          <a:xfrm>
            <a:off x="1371600" y="762000"/>
            <a:ext cx="24279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i="1" dirty="0"/>
              <a:t>Upgraded</a:t>
            </a:r>
            <a:r>
              <a:rPr lang="en-US" sz="2100" dirty="0"/>
              <a:t> HiRA10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CCCCE1-3507-2949-BE2F-18807DB2875E}"/>
              </a:ext>
            </a:extLst>
          </p:cNvPr>
          <p:cNvSpPr txBox="1"/>
          <p:nvPr/>
        </p:nvSpPr>
        <p:spPr>
          <a:xfrm>
            <a:off x="481265" y="4646474"/>
            <a:ext cx="40042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dirty="0"/>
              <a:t>12 Silicon-CsI(Tl) telescopes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dirty="0"/>
              <a:t>Each telescope has 4, 10-cm CsI(Tl) crystals and a 1.5mm thick DSSD with 32 strips on each side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dirty="0"/>
              <a:t>At ~50 degrees off the beam axis, covers ~30 to ~70 degrees</a:t>
            </a:r>
            <a:endParaRPr lang="en-US"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062E80-CA1D-CA4B-B9C9-C0B5C55A51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26"/>
          <a:stretch/>
        </p:blipFill>
        <p:spPr>
          <a:xfrm rot="10800000">
            <a:off x="5444748" y="1570450"/>
            <a:ext cx="3074151" cy="26502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9D196B-59B7-2B4D-A97F-655C274C5D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0100" y="1638300"/>
            <a:ext cx="33528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73618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/>
              <a:t>Z. Chajecki - NuSYM 2018</a:t>
            </a:r>
            <a:endParaRPr lang="en-US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6CEDD4-E521-6645-8A4D-EC04855A4E18}" type="slidenum">
              <a:rPr lang="en-US"/>
              <a:pPr/>
              <a:t>15</a:t>
            </a:fld>
            <a:endParaRPr lang="en-US"/>
          </a:p>
        </p:txBody>
      </p:sp>
      <p:sp>
        <p:nvSpPr>
          <p:cNvPr id="2376717" name="Rectangle 13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0"/>
            <a:ext cx="9067800" cy="692150"/>
          </a:xfrm>
        </p:spPr>
        <p:txBody>
          <a:bodyPr/>
          <a:lstStyle/>
          <a:p>
            <a:r>
              <a:rPr lang="en-US" sz="3200" b="1" dirty="0">
                <a:solidFill>
                  <a:schemeClr val="bg1"/>
                </a:solidFill>
                <a:latin typeface="Comic Sans MS" charset="0"/>
              </a:rPr>
              <a:t>Experimental setup</a:t>
            </a:r>
            <a:endParaRPr lang="en-US" dirty="0"/>
          </a:p>
        </p:txBody>
      </p:sp>
      <p:pic>
        <p:nvPicPr>
          <p:cNvPr id="6" name="Picture 5" descr="Hira,FA,Mball.PNG">
            <a:extLst>
              <a:ext uri="{FF2B5EF4-FFF2-40B4-BE49-F238E27FC236}">
                <a16:creationId xmlns:a16="http://schemas.microsoft.com/office/drawing/2014/main" id="{BB615239-72F0-9040-B746-0534FC2CC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599" y="838200"/>
            <a:ext cx="8430802" cy="55443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D3BBB6C-7B33-9C46-BCED-EB7175B544C7}"/>
              </a:ext>
            </a:extLst>
          </p:cNvPr>
          <p:cNvSpPr/>
          <p:nvPr/>
        </p:nvSpPr>
        <p:spPr>
          <a:xfrm>
            <a:off x="749920" y="1248162"/>
            <a:ext cx="110639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cap="none" spc="50" dirty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VW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02C9F5-A3F1-B24E-AC5A-D1C7638CA720}"/>
              </a:ext>
            </a:extLst>
          </p:cNvPr>
          <p:cNvSpPr/>
          <p:nvPr/>
        </p:nvSpPr>
        <p:spPr>
          <a:xfrm>
            <a:off x="3273336" y="1019562"/>
            <a:ext cx="112402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NW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9A87F5-957B-2D4D-BA02-74FFB79F95C3}"/>
              </a:ext>
            </a:extLst>
          </p:cNvPr>
          <p:cNvSpPr/>
          <p:nvPr/>
        </p:nvSpPr>
        <p:spPr>
          <a:xfrm>
            <a:off x="5847362" y="1400562"/>
            <a:ext cx="156324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HiRA</a:t>
            </a:r>
            <a:endParaRPr lang="en-US" sz="4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59B93A-9C96-034B-8ED7-A5F3913EB101}"/>
              </a:ext>
            </a:extLst>
          </p:cNvPr>
          <p:cNvSpPr/>
          <p:nvPr/>
        </p:nvSpPr>
        <p:spPr>
          <a:xfrm>
            <a:off x="2869408" y="5515362"/>
            <a:ext cx="266290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Microball</a:t>
            </a:r>
            <a:endParaRPr lang="en-US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1" name="Up Arrow 10">
            <a:extLst>
              <a:ext uri="{FF2B5EF4-FFF2-40B4-BE49-F238E27FC236}">
                <a16:creationId xmlns:a16="http://schemas.microsoft.com/office/drawing/2014/main" id="{931EA244-AE90-084C-887B-FC6A85EE3B47}"/>
              </a:ext>
            </a:extLst>
          </p:cNvPr>
          <p:cNvSpPr/>
          <p:nvPr/>
        </p:nvSpPr>
        <p:spPr>
          <a:xfrm rot="2314108">
            <a:off x="1280370" y="4781497"/>
            <a:ext cx="199382" cy="1010529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326851-59EC-C841-A447-E9F32A642FA4}"/>
              </a:ext>
            </a:extLst>
          </p:cNvPr>
          <p:cNvSpPr/>
          <p:nvPr/>
        </p:nvSpPr>
        <p:spPr>
          <a:xfrm>
            <a:off x="445947" y="3076962"/>
            <a:ext cx="9053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FA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BE2853FF-7623-A240-84E8-4821BF3839A3}"/>
              </a:ext>
            </a:extLst>
          </p:cNvPr>
          <p:cNvSpPr/>
          <p:nvPr/>
        </p:nvSpPr>
        <p:spPr>
          <a:xfrm rot="19517124">
            <a:off x="1165997" y="3156547"/>
            <a:ext cx="838200" cy="75144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6" name="Up Arrow 15">
            <a:extLst>
              <a:ext uri="{FF2B5EF4-FFF2-40B4-BE49-F238E27FC236}">
                <a16:creationId xmlns:a16="http://schemas.microsoft.com/office/drawing/2014/main" id="{FEA04B15-A91F-D14D-940E-6AD523D6465E}"/>
              </a:ext>
            </a:extLst>
          </p:cNvPr>
          <p:cNvSpPr/>
          <p:nvPr/>
        </p:nvSpPr>
        <p:spPr>
          <a:xfrm rot="19850579">
            <a:off x="3319603" y="4734036"/>
            <a:ext cx="138665" cy="8382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D512B49-3923-8745-A71D-A2538BB6F11E}"/>
              </a:ext>
            </a:extLst>
          </p:cNvPr>
          <p:cNvSpPr/>
          <p:nvPr/>
        </p:nvSpPr>
        <p:spPr>
          <a:xfrm>
            <a:off x="303139" y="5540514"/>
            <a:ext cx="160813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Beam</a:t>
            </a:r>
            <a:endParaRPr lang="en-US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9384265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26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29014" y="1172016"/>
            <a:ext cx="3200401" cy="314237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pic>
        <p:nvPicPr>
          <p:cNvPr id="9" name="Content Placeholder 3" descr="IMG_2588.JPG">
            <a:extLst>
              <a:ext uri="{FF2B5EF4-FFF2-40B4-BE49-F238E27FC236}">
                <a16:creationId xmlns:a16="http://schemas.microsoft.com/office/drawing/2014/main" id="{F025330F-842D-D54A-B313-EBF786A926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r="21715"/>
          <a:stretch/>
        </p:blipFill>
        <p:spPr>
          <a:xfrm rot="5400000">
            <a:off x="3166194" y="1189908"/>
            <a:ext cx="3187703" cy="31192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2D8810D-8257-7C46-BC4B-A2691F4AA20B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3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Neutron detection</a:t>
            </a:r>
            <a:endParaRPr lang="en-US" sz="4000" kern="0" dirty="0"/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B997D92F-3258-F94D-AE74-5F054F7996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620000" y="6553200"/>
            <a:ext cx="1511300" cy="47625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037903C-8184-104B-87C8-FCA9E92246DF}" type="slidenum">
              <a:rPr lang="en-US" altLang="en-US" sz="1400">
                <a:solidFill>
                  <a:schemeClr val="bg1"/>
                </a:solidFill>
              </a:rPr>
              <a:pPr eaLnBrk="1" hangingPunct="1"/>
              <a:t>16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A10C8AB-2D13-A244-BDBE-F6DA9FB7C2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Z. Chajecki - NuSYM 2018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C87891-C7AD-D545-86F0-8820EC02A73D}"/>
              </a:ext>
            </a:extLst>
          </p:cNvPr>
          <p:cNvSpPr txBox="1"/>
          <p:nvPr/>
        </p:nvSpPr>
        <p:spPr>
          <a:xfrm>
            <a:off x="142442" y="4955700"/>
            <a:ext cx="26659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Use NE-213 liquid scintillator for Pulse Shape Discrimination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D6E6B7-FFFD-6B4A-8862-12E086358AEE}"/>
              </a:ext>
            </a:extLst>
          </p:cNvPr>
          <p:cNvSpPr txBox="1"/>
          <p:nvPr/>
        </p:nvSpPr>
        <p:spPr>
          <a:xfrm>
            <a:off x="381000" y="795477"/>
            <a:ext cx="231403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Neutron Walls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5DF408-27E1-444B-9617-49372818AC0F}"/>
              </a:ext>
            </a:extLst>
          </p:cNvPr>
          <p:cNvSpPr txBox="1"/>
          <p:nvPr/>
        </p:nvSpPr>
        <p:spPr>
          <a:xfrm>
            <a:off x="3695516" y="757388"/>
            <a:ext cx="225051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Proton Veto Wall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F3D0C2-7AB4-F64E-B77C-716450B4A285}"/>
              </a:ext>
            </a:extLst>
          </p:cNvPr>
          <p:cNvSpPr txBox="1"/>
          <p:nvPr/>
        </p:nvSpPr>
        <p:spPr>
          <a:xfrm>
            <a:off x="3129673" y="4757128"/>
            <a:ext cx="3693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dirty="0"/>
              <a:t>Made at WMU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dirty="0"/>
              <a:t>25 Plastic Scintillator bars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dirty="0"/>
              <a:t>Used to remove charged particles from the NW Spectra</a:t>
            </a:r>
          </a:p>
        </p:txBody>
      </p:sp>
      <p:pic>
        <p:nvPicPr>
          <p:cNvPr id="20" name="Picture 19" descr="P1000073.JPG - Windows Photo Viewer">
            <a:extLst>
              <a:ext uri="{FF2B5EF4-FFF2-40B4-BE49-F238E27FC236}">
                <a16:creationId xmlns:a16="http://schemas.microsoft.com/office/drawing/2014/main" id="{040D5B83-A425-224A-A277-4B14CB7383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24" t="23332" r="26343" b="28682"/>
          <a:stretch/>
        </p:blipFill>
        <p:spPr>
          <a:xfrm>
            <a:off x="6477000" y="1650852"/>
            <a:ext cx="2560636" cy="261634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E0CCFA3-496B-5E45-8758-78BED13B5B09}"/>
              </a:ext>
            </a:extLst>
          </p:cNvPr>
          <p:cNvSpPr txBox="1"/>
          <p:nvPr/>
        </p:nvSpPr>
        <p:spPr>
          <a:xfrm>
            <a:off x="6502400" y="811781"/>
            <a:ext cx="225051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Forward array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4E26B2-F8A2-5243-BFB2-9E254E02F74C}"/>
              </a:ext>
            </a:extLst>
          </p:cNvPr>
          <p:cNvSpPr txBox="1"/>
          <p:nvPr/>
        </p:nvSpPr>
        <p:spPr>
          <a:xfrm>
            <a:off x="6451600" y="4632087"/>
            <a:ext cx="25860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dirty="0"/>
              <a:t>18 Plastic scintillator wedges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dirty="0"/>
              <a:t>Used as the start time for the neutron time of flight</a:t>
            </a:r>
          </a:p>
        </p:txBody>
      </p:sp>
    </p:spTree>
    <p:extLst>
      <p:ext uri="{BB962C8B-B14F-4D97-AF65-F5344CB8AC3E}">
        <p14:creationId xmlns:p14="http://schemas.microsoft.com/office/powerpoint/2010/main" val="346753084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/>
              <a:t>Z. Chajecki - NuSYM 2018</a:t>
            </a:r>
            <a:endParaRPr lang="en-US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6CEDD4-E521-6645-8A4D-EC04855A4E18}" type="slidenum">
              <a:rPr lang="en-US"/>
              <a:pPr/>
              <a:t>17</a:t>
            </a:fld>
            <a:endParaRPr lang="en-US"/>
          </a:p>
        </p:txBody>
      </p:sp>
      <p:sp>
        <p:nvSpPr>
          <p:cNvPr id="2376717" name="Rectangle 13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0"/>
            <a:ext cx="9067800" cy="692150"/>
          </a:xfrm>
        </p:spPr>
        <p:txBody>
          <a:bodyPr/>
          <a:lstStyle/>
          <a:p>
            <a:r>
              <a:rPr lang="en-US" sz="3200" b="1" dirty="0">
                <a:solidFill>
                  <a:schemeClr val="bg1"/>
                </a:solidFill>
                <a:latin typeface="Comic Sans MS" charset="0"/>
              </a:rPr>
              <a:t>Large Area Neutron Array</a:t>
            </a:r>
            <a:endParaRPr lang="en-US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6DC27C79-9CC9-9744-A3EE-C4762D9ADF1D}"/>
              </a:ext>
            </a:extLst>
          </p:cNvPr>
          <p:cNvSpPr txBox="1">
            <a:spLocks/>
          </p:cNvSpPr>
          <p:nvPr/>
        </p:nvSpPr>
        <p:spPr bwMode="auto">
          <a:xfrm>
            <a:off x="4644574" y="1071569"/>
            <a:ext cx="4423227" cy="5027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l"/>
            <a:r>
              <a:rPr lang="en-US" sz="2400" dirty="0">
                <a:solidFill>
                  <a:schemeClr val="tx1"/>
                </a:solidFill>
              </a:rPr>
              <a:t>LANA is comprised of:</a:t>
            </a:r>
          </a:p>
          <a:p>
            <a:pPr marL="5715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Two Walls of 25 scintillator bars</a:t>
            </a:r>
          </a:p>
          <a:p>
            <a:pPr lvl="2"/>
            <a:r>
              <a:rPr lang="en-US" sz="1100" dirty="0"/>
              <a:t>2 meters long, 7.7 cm square cross-section</a:t>
            </a:r>
          </a:p>
          <a:p>
            <a:pPr lvl="2"/>
            <a:r>
              <a:rPr lang="en-US" sz="1100" dirty="0"/>
              <a:t>NE-213 liquid scintillator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</a:rPr>
              <a:t>In previous work, the veto of charged particles was not perfect</a:t>
            </a:r>
          </a:p>
          <a:p>
            <a:pPr marL="6223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The veto detector was small, close to the target and did not have position information in 2D; Not all of the charged particles could be rejected</a:t>
            </a:r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4B842DB7-DEC1-0A49-9FEB-E05F7F6D04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23200"/>
            <a:ext cx="4363096" cy="29048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8DB68C-6919-4848-AA17-9F469D3628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" t="2990"/>
          <a:stretch/>
        </p:blipFill>
        <p:spPr>
          <a:xfrm>
            <a:off x="228600" y="4088434"/>
            <a:ext cx="4265100" cy="2464766"/>
          </a:xfrm>
          <a:prstGeom prst="rect">
            <a:avLst/>
          </a:prstGeom>
          <a:ln w="38100">
            <a:solidFill>
              <a:srgbClr val="566C2A"/>
            </a:solidFill>
          </a:ln>
        </p:spPr>
      </p:pic>
    </p:spTree>
    <p:extLst>
      <p:ext uri="{BB962C8B-B14F-4D97-AF65-F5344CB8AC3E}">
        <p14:creationId xmlns:p14="http://schemas.microsoft.com/office/powerpoint/2010/main" val="42419768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/>
              <a:t>Z. Chajecki - NuSYM 2018</a:t>
            </a:r>
            <a:endParaRPr lang="en-US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6CEDD4-E521-6645-8A4D-EC04855A4E18}" type="slidenum">
              <a:rPr lang="en-US"/>
              <a:pPr/>
              <a:t>18</a:t>
            </a:fld>
            <a:endParaRPr lang="en-US"/>
          </a:p>
        </p:txBody>
      </p:sp>
      <p:sp>
        <p:nvSpPr>
          <p:cNvPr id="2376717" name="Rectangle 13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0"/>
            <a:ext cx="9067800" cy="692150"/>
          </a:xfrm>
        </p:spPr>
        <p:txBody>
          <a:bodyPr/>
          <a:lstStyle/>
          <a:p>
            <a:r>
              <a:rPr lang="en-US" sz="3200" b="1" dirty="0">
                <a:solidFill>
                  <a:schemeClr val="bg1"/>
                </a:solidFill>
                <a:latin typeface="Comic Sans MS" charset="0"/>
              </a:rPr>
              <a:t>Analysis: Neutron Walls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903D5B3-B63D-DA45-910A-9EE1B005A313}"/>
              </a:ext>
            </a:extLst>
          </p:cNvPr>
          <p:cNvSpPr txBox="1">
            <a:spLocks/>
          </p:cNvSpPr>
          <p:nvPr/>
        </p:nvSpPr>
        <p:spPr>
          <a:xfrm>
            <a:off x="76202" y="1160391"/>
            <a:ext cx="4423230" cy="38859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9pPr>
          </a:lstStyle>
          <a:p>
            <a:r>
              <a:rPr lang="en-US" sz="1800" kern="0"/>
              <a:t>PSD gates checked initially with </a:t>
            </a:r>
            <a:r>
              <a:rPr lang="en-US" sz="1800" kern="0" baseline="30000"/>
              <a:t>241</a:t>
            </a:r>
            <a:r>
              <a:rPr lang="en-US" sz="1800" kern="0"/>
              <a:t>AmBe source. &gt;24Hrs of data for both walls </a:t>
            </a:r>
          </a:p>
          <a:p>
            <a:r>
              <a:rPr lang="en-US" sz="1800" kern="0"/>
              <a:t>In raw fast vs total, separation good but not ideal</a:t>
            </a:r>
          </a:p>
          <a:p>
            <a:r>
              <a:rPr lang="en-US" sz="1800" kern="0"/>
              <a:t>A flattening algorithm is employed to improve this separation </a:t>
            </a:r>
          </a:p>
          <a:p>
            <a:r>
              <a:rPr lang="en-US" sz="1800" kern="0"/>
              <a:t>Then using the start time from the Forward Array, TOF spectra can be made</a:t>
            </a:r>
          </a:p>
          <a:p>
            <a:r>
              <a:rPr lang="en-US" sz="1800" kern="0"/>
              <a:t>Gates are drawn on the 2D spectrum for neutrons and gammas</a:t>
            </a:r>
          </a:p>
          <a:p>
            <a:r>
              <a:rPr lang="en-US" sz="1800" kern="0"/>
              <a:t>Particles hitting the veto wall are rejected (to be improved)</a:t>
            </a:r>
          </a:p>
          <a:p>
            <a:r>
              <a:rPr lang="en-US" sz="1800" kern="0"/>
              <a:t>KE spectra made using precise distance to each bar (laser measured)</a:t>
            </a:r>
            <a:endParaRPr lang="en-US" sz="1800" kern="0" dirty="0"/>
          </a:p>
        </p:txBody>
      </p:sp>
      <p:pic>
        <p:nvPicPr>
          <p:cNvPr id="6" name="Content Placeholder 10" descr="Xming X">
            <a:extLst>
              <a:ext uri="{FF2B5EF4-FFF2-40B4-BE49-F238E27FC236}">
                <a16:creationId xmlns:a16="http://schemas.microsoft.com/office/drawing/2014/main" id="{630CD19F-19E6-D34F-B082-5DA73D5DBB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" t="10668" r="1353" b="2558"/>
          <a:stretch/>
        </p:blipFill>
        <p:spPr bwMode="auto">
          <a:xfrm>
            <a:off x="4644628" y="2046187"/>
            <a:ext cx="4423172" cy="3000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7" name="Picture 6" descr="Xming X">
            <a:extLst>
              <a:ext uri="{FF2B5EF4-FFF2-40B4-BE49-F238E27FC236}">
                <a16:creationId xmlns:a16="http://schemas.microsoft.com/office/drawing/2014/main" id="{3D45BD1F-D8E7-9240-9738-A1ABD6EF3A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" t="10408" r="1690" b="1872"/>
          <a:stretch/>
        </p:blipFill>
        <p:spPr>
          <a:xfrm>
            <a:off x="4530328" y="1959588"/>
            <a:ext cx="4499372" cy="30867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896713-EE0C-704B-A25D-C8C4FC1CFCF9}"/>
              </a:ext>
            </a:extLst>
          </p:cNvPr>
          <p:cNvSpPr txBox="1"/>
          <p:nvPr/>
        </p:nvSpPr>
        <p:spPr>
          <a:xfrm>
            <a:off x="5163199" y="2142222"/>
            <a:ext cx="263481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aseline="30000" dirty="0"/>
              <a:t>48</a:t>
            </a:r>
            <a:r>
              <a:rPr lang="en-US" sz="1500" dirty="0"/>
              <a:t>Ca+</a:t>
            </a:r>
            <a:r>
              <a:rPr lang="en-US" sz="1500" baseline="30000" dirty="0"/>
              <a:t>124</a:t>
            </a:r>
            <a:r>
              <a:rPr lang="en-US" sz="1500" dirty="0"/>
              <a:t>Sn, E/A = 56 MeV</a:t>
            </a:r>
            <a:endParaRPr lang="en-US" sz="1500" baseline="30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EE4391-F896-344A-9301-4817F70F0136}"/>
              </a:ext>
            </a:extLst>
          </p:cNvPr>
          <p:cNvSpPr txBox="1"/>
          <p:nvPr/>
        </p:nvSpPr>
        <p:spPr>
          <a:xfrm>
            <a:off x="5635677" y="2855419"/>
            <a:ext cx="10858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E98C7C2-BF2D-834E-98D9-A3802D71630F}"/>
              </a:ext>
            </a:extLst>
          </p:cNvPr>
          <p:cNvCxnSpPr/>
          <p:nvPr/>
        </p:nvCxnSpPr>
        <p:spPr>
          <a:xfrm>
            <a:off x="5772150" y="3314700"/>
            <a:ext cx="114300" cy="34290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AF77016-E874-3845-88ED-842BA3548A89}"/>
              </a:ext>
            </a:extLst>
          </p:cNvPr>
          <p:cNvCxnSpPr/>
          <p:nvPr/>
        </p:nvCxnSpPr>
        <p:spPr>
          <a:xfrm flipH="1" flipV="1">
            <a:off x="6188562" y="3764128"/>
            <a:ext cx="116134" cy="283013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2426CFF-1562-7844-BEE4-DCE4CCFBC2CE}"/>
              </a:ext>
            </a:extLst>
          </p:cNvPr>
          <p:cNvSpPr txBox="1"/>
          <p:nvPr/>
        </p:nvSpPr>
        <p:spPr>
          <a:xfrm>
            <a:off x="5937683" y="4012692"/>
            <a:ext cx="1085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+mn-lt"/>
                <a:cs typeface="Times New Roman" panose="02020603050405020304" pitchFamily="18" charset="0"/>
              </a:rPr>
              <a:t>neutrons</a:t>
            </a:r>
          </a:p>
        </p:txBody>
      </p:sp>
      <p:pic>
        <p:nvPicPr>
          <p:cNvPr id="15" name="Picture 14" descr="Xming X">
            <a:extLst>
              <a:ext uri="{FF2B5EF4-FFF2-40B4-BE49-F238E27FC236}">
                <a16:creationId xmlns:a16="http://schemas.microsoft.com/office/drawing/2014/main" id="{33B279C3-0EBE-B444-B025-BA3E1A3F45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" t="10408" r="1690" b="1872"/>
          <a:stretch/>
        </p:blipFill>
        <p:spPr>
          <a:xfrm>
            <a:off x="4422733" y="1856931"/>
            <a:ext cx="4649008" cy="3189436"/>
          </a:xfrm>
          <a:prstGeom prst="rect">
            <a:avLst/>
          </a:prstGeom>
        </p:spPr>
      </p:pic>
      <p:pic>
        <p:nvPicPr>
          <p:cNvPr id="16" name="Picture 15" descr="Xming X">
            <a:extLst>
              <a:ext uri="{FF2B5EF4-FFF2-40B4-BE49-F238E27FC236}">
                <a16:creationId xmlns:a16="http://schemas.microsoft.com/office/drawing/2014/main" id="{D1C0C1CE-680F-4D4C-9E02-7C7193F9D5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" t="11344" r="7548" b="3910"/>
          <a:stretch/>
        </p:blipFill>
        <p:spPr>
          <a:xfrm>
            <a:off x="4422733" y="1822872"/>
            <a:ext cx="4649008" cy="331241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2E68762-6352-9642-BD63-2D9C41AA1394}"/>
              </a:ext>
            </a:extLst>
          </p:cNvPr>
          <p:cNvSpPr txBox="1"/>
          <p:nvPr/>
        </p:nvSpPr>
        <p:spPr>
          <a:xfrm>
            <a:off x="4599432" y="5624588"/>
            <a:ext cx="21145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Credit to Zhu </a:t>
            </a:r>
            <a:r>
              <a:rPr lang="en-US" sz="1050" dirty="0" err="1"/>
              <a:t>Kuan</a:t>
            </a:r>
            <a:endParaRPr lang="en-US" sz="105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6729A6-7EDB-0A42-8F8E-772A88C27C11}"/>
              </a:ext>
            </a:extLst>
          </p:cNvPr>
          <p:cNvSpPr txBox="1"/>
          <p:nvPr/>
        </p:nvSpPr>
        <p:spPr>
          <a:xfrm>
            <a:off x="5163199" y="1066800"/>
            <a:ext cx="39046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Preliminary results</a:t>
            </a:r>
          </a:p>
        </p:txBody>
      </p:sp>
    </p:spTree>
    <p:extLst>
      <p:ext uri="{BB962C8B-B14F-4D97-AF65-F5344CB8AC3E}">
        <p14:creationId xmlns:p14="http://schemas.microsoft.com/office/powerpoint/2010/main" val="28323699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8" grpId="0" uiExpand="1"/>
      <p:bldP spid="9" grpId="0" uiExpand="1"/>
      <p:bldP spid="12" grpId="0" uiExpand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/>
              <a:t>Z. Chajecki - NuSYM 2018</a:t>
            </a:r>
            <a:endParaRPr lang="en-US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6CEDD4-E521-6645-8A4D-EC04855A4E18}" type="slidenum">
              <a:rPr lang="en-US"/>
              <a:pPr/>
              <a:t>1</a:t>
            </a:fld>
            <a:endParaRPr lang="en-US"/>
          </a:p>
        </p:txBody>
      </p:sp>
      <p:sp>
        <p:nvSpPr>
          <p:cNvPr id="2376717" name="Rectangle 13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0"/>
            <a:ext cx="9067800" cy="692150"/>
          </a:xfrm>
        </p:spPr>
        <p:txBody>
          <a:bodyPr/>
          <a:lstStyle/>
          <a:p>
            <a:r>
              <a:rPr lang="en-US" sz="3200" b="1" dirty="0">
                <a:solidFill>
                  <a:schemeClr val="bg1"/>
                </a:solidFill>
                <a:latin typeface="Comic Sans MS" charset="0"/>
              </a:rPr>
              <a:t>Anatomy of Neutron Stars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1C95E78-9C2E-DC43-91E3-24DC838A2CC1}"/>
              </a:ext>
            </a:extLst>
          </p:cNvPr>
          <p:cNvSpPr txBox="1">
            <a:spLocks/>
          </p:cNvSpPr>
          <p:nvPr/>
        </p:nvSpPr>
        <p:spPr>
          <a:xfrm>
            <a:off x="76200" y="1003182"/>
            <a:ext cx="4876800" cy="402601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kern="0" dirty="0"/>
              <a:t>Neutron stars are a rich playground for the </a:t>
            </a:r>
            <a:r>
              <a:rPr lang="en-US" sz="2000" b="1" kern="0" dirty="0" err="1"/>
              <a:t>EoS</a:t>
            </a:r>
            <a:r>
              <a:rPr lang="en-US" sz="2000" b="1" kern="0" dirty="0"/>
              <a:t> and symmetry energy</a:t>
            </a:r>
            <a:br>
              <a:rPr lang="en-US" sz="2000" b="1" kern="0" dirty="0"/>
            </a:br>
            <a:endParaRPr lang="en-US" sz="2000" b="1" kern="0" dirty="0"/>
          </a:p>
          <a:p>
            <a:r>
              <a:rPr lang="en-US" sz="1800" kern="0" dirty="0"/>
              <a:t>Inner crust: </a:t>
            </a:r>
            <a:r>
              <a:rPr lang="el-GR" sz="1800" kern="0" dirty="0"/>
              <a:t>ρ</a:t>
            </a:r>
            <a:r>
              <a:rPr lang="en-US" sz="1800" kern="0" dirty="0"/>
              <a:t> &lt; </a:t>
            </a:r>
            <a:r>
              <a:rPr lang="el-GR" sz="1800" kern="0" dirty="0"/>
              <a:t>ρ</a:t>
            </a:r>
            <a:r>
              <a:rPr lang="en-US" sz="1800" kern="0" baseline="-25000" dirty="0"/>
              <a:t>0</a:t>
            </a:r>
            <a:endParaRPr lang="en-US" sz="1800" kern="0" dirty="0"/>
          </a:p>
          <a:p>
            <a:pPr lvl="1"/>
            <a:r>
              <a:rPr lang="en-US" sz="1600" kern="0" dirty="0"/>
              <a:t>Mix of neutron gas and lattice of finite nuclei</a:t>
            </a:r>
          </a:p>
          <a:p>
            <a:pPr lvl="1"/>
            <a:r>
              <a:rPr lang="en-US" sz="1600" kern="0" dirty="0"/>
              <a:t>S(</a:t>
            </a:r>
            <a:r>
              <a:rPr lang="el-GR" sz="1600" kern="0" dirty="0"/>
              <a:t>ρ</a:t>
            </a:r>
            <a:r>
              <a:rPr lang="en-US" sz="1600" kern="0" dirty="0"/>
              <a:t>) determines the thickness of the crust, frequency of star quakes</a:t>
            </a:r>
          </a:p>
          <a:p>
            <a:r>
              <a:rPr lang="en-US" sz="1800" kern="0" dirty="0"/>
              <a:t>Boundary region </a:t>
            </a:r>
            <a:r>
              <a:rPr lang="en-US" sz="1800" kern="0" dirty="0">
                <a:sym typeface="Wingdings" panose="05000000000000000000" pitchFamily="2" charset="2"/>
              </a:rPr>
              <a:t> pasta</a:t>
            </a:r>
          </a:p>
          <a:p>
            <a:r>
              <a:rPr lang="en-US" sz="1800" kern="0" dirty="0"/>
              <a:t>Outer core: </a:t>
            </a:r>
            <a:r>
              <a:rPr lang="el-GR" sz="1800" kern="0" dirty="0"/>
              <a:t>ρ</a:t>
            </a:r>
            <a:r>
              <a:rPr lang="en-US" sz="1800" kern="0" dirty="0"/>
              <a:t> &gt; </a:t>
            </a:r>
            <a:r>
              <a:rPr lang="el-GR" sz="1800" kern="0" dirty="0"/>
              <a:t>ρ</a:t>
            </a:r>
            <a:r>
              <a:rPr lang="en-US" sz="1800" kern="0" baseline="-25000" dirty="0"/>
              <a:t>0</a:t>
            </a:r>
            <a:r>
              <a:rPr lang="en-US" sz="1800" kern="0" dirty="0"/>
              <a:t> </a:t>
            </a:r>
          </a:p>
          <a:p>
            <a:pPr lvl="1"/>
            <a:r>
              <a:rPr lang="en-US" sz="1600" kern="0" dirty="0"/>
              <a:t>Neutron-rich nuclear matter</a:t>
            </a:r>
          </a:p>
          <a:p>
            <a:pPr lvl="1"/>
            <a:r>
              <a:rPr lang="en-US" sz="1600" kern="0" dirty="0"/>
              <a:t>Determines radii, moments of inertia</a:t>
            </a:r>
          </a:p>
          <a:p>
            <a:r>
              <a:rPr lang="en-US" sz="1800" kern="0" dirty="0">
                <a:sym typeface="Wingdings" panose="05000000000000000000" pitchFamily="2" charset="2"/>
              </a:rPr>
              <a:t>Inner core  ????</a:t>
            </a:r>
            <a:endParaRPr lang="en-US" sz="1800" kern="0" dirty="0"/>
          </a:p>
        </p:txBody>
      </p:sp>
      <p:pic>
        <p:nvPicPr>
          <p:cNvPr id="12" name="Content Placeholder 10">
            <a:extLst>
              <a:ext uri="{FF2B5EF4-FFF2-40B4-BE49-F238E27FC236}">
                <a16:creationId xmlns:a16="http://schemas.microsoft.com/office/drawing/2014/main" id="{363BEDB7-81E8-A841-9F76-FA0E964B3C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81600" y="1171267"/>
            <a:ext cx="39624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48F4D45-AB64-3A44-9258-CD60A730524A}"/>
              </a:ext>
            </a:extLst>
          </p:cNvPr>
          <p:cNvSpPr txBox="1"/>
          <p:nvPr/>
        </p:nvSpPr>
        <p:spPr>
          <a:xfrm>
            <a:off x="6000750" y="1204604"/>
            <a:ext cx="20002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Photo credit: Casey Reed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70AAB9B-94DA-CE44-BA70-D14F165D602F}"/>
              </a:ext>
            </a:extLst>
          </p:cNvPr>
          <p:cNvSpPr/>
          <p:nvPr/>
        </p:nvSpPr>
        <p:spPr>
          <a:xfrm>
            <a:off x="304800" y="5311858"/>
            <a:ext cx="8458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Need to know both high and low density S(</a:t>
            </a:r>
            <a:r>
              <a:rPr lang="el-GR" sz="2400" dirty="0"/>
              <a:t>ρ</a:t>
            </a:r>
            <a:r>
              <a:rPr lang="en-US" sz="2400" dirty="0"/>
              <a:t>) to understand neutron stars. Only laboratory measurements allow us to probe the nuclear matter at various densities.</a:t>
            </a:r>
          </a:p>
        </p:txBody>
      </p:sp>
    </p:spTree>
    <p:extLst>
      <p:ext uri="{BB962C8B-B14F-4D97-AF65-F5344CB8AC3E}">
        <p14:creationId xmlns:p14="http://schemas.microsoft.com/office/powerpoint/2010/main" val="1246007427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/>
              <a:t>Z. Chajecki - NuSYM 2018</a:t>
            </a:r>
            <a:endParaRPr lang="en-US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6CEDD4-E521-6645-8A4D-EC04855A4E18}" type="slidenum">
              <a:rPr lang="en-US"/>
              <a:pPr/>
              <a:t>19</a:t>
            </a:fld>
            <a:endParaRPr lang="en-US"/>
          </a:p>
        </p:txBody>
      </p:sp>
      <p:sp>
        <p:nvSpPr>
          <p:cNvPr id="2376717" name="Rectangle 13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0"/>
            <a:ext cx="9067800" cy="692150"/>
          </a:xfrm>
        </p:spPr>
        <p:txBody>
          <a:bodyPr/>
          <a:lstStyle/>
          <a:p>
            <a:r>
              <a:rPr lang="en-US" sz="3200" b="1" dirty="0">
                <a:solidFill>
                  <a:schemeClr val="bg1"/>
                </a:solidFill>
                <a:latin typeface="Comic Sans MS" charset="0"/>
              </a:rPr>
              <a:t>Experimental setup: Centrality</a:t>
            </a:r>
            <a:endParaRPr lang="en-US" dirty="0"/>
          </a:p>
        </p:txBody>
      </p:sp>
      <p:pic>
        <p:nvPicPr>
          <p:cNvPr id="6" name="Picture 5" descr="Hira,FA,Mball.PNG">
            <a:extLst>
              <a:ext uri="{FF2B5EF4-FFF2-40B4-BE49-F238E27FC236}">
                <a16:creationId xmlns:a16="http://schemas.microsoft.com/office/drawing/2014/main" id="{BB615239-72F0-9040-B746-0534FC2CC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599" y="838200"/>
            <a:ext cx="8430802" cy="55443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D3BBB6C-7B33-9C46-BCED-EB7175B544C7}"/>
              </a:ext>
            </a:extLst>
          </p:cNvPr>
          <p:cNvSpPr/>
          <p:nvPr/>
        </p:nvSpPr>
        <p:spPr>
          <a:xfrm>
            <a:off x="749920" y="1248162"/>
            <a:ext cx="110639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cap="none" spc="50" dirty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VW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02C9F5-A3F1-B24E-AC5A-D1C7638CA720}"/>
              </a:ext>
            </a:extLst>
          </p:cNvPr>
          <p:cNvSpPr/>
          <p:nvPr/>
        </p:nvSpPr>
        <p:spPr>
          <a:xfrm>
            <a:off x="3273336" y="1019562"/>
            <a:ext cx="112402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NW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9A87F5-957B-2D4D-BA02-74FFB79F95C3}"/>
              </a:ext>
            </a:extLst>
          </p:cNvPr>
          <p:cNvSpPr/>
          <p:nvPr/>
        </p:nvSpPr>
        <p:spPr>
          <a:xfrm>
            <a:off x="5847362" y="1400562"/>
            <a:ext cx="156324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HiRA</a:t>
            </a:r>
            <a:endParaRPr lang="en-US" sz="4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59B93A-9C96-034B-8ED7-A5F3913EB101}"/>
              </a:ext>
            </a:extLst>
          </p:cNvPr>
          <p:cNvSpPr/>
          <p:nvPr/>
        </p:nvSpPr>
        <p:spPr>
          <a:xfrm>
            <a:off x="2869408" y="5515362"/>
            <a:ext cx="266290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Microball</a:t>
            </a:r>
            <a:endParaRPr lang="en-US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1" name="Up Arrow 10">
            <a:extLst>
              <a:ext uri="{FF2B5EF4-FFF2-40B4-BE49-F238E27FC236}">
                <a16:creationId xmlns:a16="http://schemas.microsoft.com/office/drawing/2014/main" id="{931EA244-AE90-084C-887B-FC6A85EE3B47}"/>
              </a:ext>
            </a:extLst>
          </p:cNvPr>
          <p:cNvSpPr/>
          <p:nvPr/>
        </p:nvSpPr>
        <p:spPr>
          <a:xfrm rot="2314108">
            <a:off x="1280370" y="4781497"/>
            <a:ext cx="199382" cy="1010529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326851-59EC-C841-A447-E9F32A642FA4}"/>
              </a:ext>
            </a:extLst>
          </p:cNvPr>
          <p:cNvSpPr/>
          <p:nvPr/>
        </p:nvSpPr>
        <p:spPr>
          <a:xfrm>
            <a:off x="445947" y="3076962"/>
            <a:ext cx="9053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FA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BE2853FF-7623-A240-84E8-4821BF3839A3}"/>
              </a:ext>
            </a:extLst>
          </p:cNvPr>
          <p:cNvSpPr/>
          <p:nvPr/>
        </p:nvSpPr>
        <p:spPr>
          <a:xfrm rot="19517124">
            <a:off x="1165997" y="3156547"/>
            <a:ext cx="838200" cy="75144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6" name="Up Arrow 15">
            <a:extLst>
              <a:ext uri="{FF2B5EF4-FFF2-40B4-BE49-F238E27FC236}">
                <a16:creationId xmlns:a16="http://schemas.microsoft.com/office/drawing/2014/main" id="{FEA04B15-A91F-D14D-940E-6AD523D6465E}"/>
              </a:ext>
            </a:extLst>
          </p:cNvPr>
          <p:cNvSpPr/>
          <p:nvPr/>
        </p:nvSpPr>
        <p:spPr>
          <a:xfrm rot="19850579">
            <a:off x="3319603" y="4734036"/>
            <a:ext cx="138665" cy="8382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D512B49-3923-8745-A71D-A2538BB6F11E}"/>
              </a:ext>
            </a:extLst>
          </p:cNvPr>
          <p:cNvSpPr/>
          <p:nvPr/>
        </p:nvSpPr>
        <p:spPr>
          <a:xfrm>
            <a:off x="303139" y="5540514"/>
            <a:ext cx="160813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Beam</a:t>
            </a:r>
            <a:endParaRPr lang="en-US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6F83450-B296-5744-B3AF-76B50E6806E0}"/>
              </a:ext>
            </a:extLst>
          </p:cNvPr>
          <p:cNvGrpSpPr/>
          <p:nvPr/>
        </p:nvGrpSpPr>
        <p:grpSpPr>
          <a:xfrm>
            <a:off x="3908463" y="919723"/>
            <a:ext cx="5048575" cy="4633188"/>
            <a:chOff x="89917" y="1714500"/>
            <a:chExt cx="4050764" cy="35368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8AAB242-F80B-4248-8BAB-707900B477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48" t="3907" r="5790" b="4256"/>
            <a:stretch/>
          </p:blipFill>
          <p:spPr>
            <a:xfrm>
              <a:off x="89917" y="1714500"/>
              <a:ext cx="4050764" cy="3536886"/>
            </a:xfrm>
            <a:prstGeom prst="rect">
              <a:avLst/>
            </a:prstGeom>
            <a:ln>
              <a:solidFill>
                <a:schemeClr val="tx1"/>
              </a:solidFill>
            </a:ln>
            <a:effectLst/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1FBC975-5ABC-B24B-B483-497C883F3D89}"/>
                </a:ext>
              </a:extLst>
            </p:cNvPr>
            <p:cNvSpPr/>
            <p:nvPr/>
          </p:nvSpPr>
          <p:spPr>
            <a:xfrm>
              <a:off x="914400" y="4400551"/>
              <a:ext cx="1771650" cy="507831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323"/>
                </a:spcAft>
                <a:buClr>
                  <a:srgbClr val="000000"/>
                </a:buClr>
                <a:buSzPct val="100000"/>
                <a:tabLst>
                  <a:tab pos="231120" algn="l"/>
                  <a:tab pos="685800" algn="l"/>
                  <a:tab pos="1371600" algn="l"/>
                  <a:tab pos="2057400" algn="l"/>
                  <a:tab pos="2743200" algn="l"/>
                  <a:tab pos="3429000" algn="l"/>
                  <a:tab pos="4114800" algn="l"/>
                  <a:tab pos="4800600" algn="l"/>
                  <a:tab pos="5486400" algn="l"/>
                  <a:tab pos="6172200" algn="l"/>
                  <a:tab pos="6858000" algn="l"/>
                  <a:tab pos="7543800" algn="l"/>
                </a:tabLst>
                <a:defRPr/>
              </a:pPr>
              <a:r>
                <a:rPr lang="en-US" sz="2700" b="1" kern="0" dirty="0" err="1">
                  <a:solidFill>
                    <a:srgbClr val="064308"/>
                  </a:solidFill>
                </a:rPr>
                <a:t>Microball</a:t>
              </a:r>
              <a:endParaRPr lang="en-US" sz="2700" b="1" kern="0" dirty="0">
                <a:solidFill>
                  <a:srgbClr val="064308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61239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/>
              <a:t>Z. Chajecki - NuSYM 2018</a:t>
            </a:r>
            <a:endParaRPr lang="en-US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6CEDD4-E521-6645-8A4D-EC04855A4E18}" type="slidenum">
              <a:rPr lang="en-US"/>
              <a:pPr/>
              <a:t>20</a:t>
            </a:fld>
            <a:endParaRPr lang="en-US"/>
          </a:p>
        </p:txBody>
      </p:sp>
      <p:sp>
        <p:nvSpPr>
          <p:cNvPr id="2376717" name="Rectangle 13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0"/>
            <a:ext cx="9067800" cy="692150"/>
          </a:xfrm>
        </p:spPr>
        <p:txBody>
          <a:bodyPr/>
          <a:lstStyle/>
          <a:p>
            <a:r>
              <a:rPr lang="en-US" sz="3200" b="1" dirty="0">
                <a:solidFill>
                  <a:schemeClr val="bg1"/>
                </a:solidFill>
                <a:latin typeface="Comic Sans MS" charset="0"/>
              </a:rPr>
              <a:t>Analysis: Impact parameter selection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606854D-1560-724C-B8B9-A280123C835E}"/>
                  </a:ext>
                </a:extLst>
              </p:cNvPr>
              <p:cNvSpPr txBox="1"/>
              <p:nvPr/>
            </p:nvSpPr>
            <p:spPr>
              <a:xfrm>
                <a:off x="342900" y="2669643"/>
                <a:ext cx="2762342" cy="10953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sSub>
                            <m:sSubPr>
                              <m:ctrlPr>
                                <a:rPr lang="en-US" sz="2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den>
                      </m:f>
                      <m:r>
                        <a:rPr lang="en-US" sz="21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2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nary>
                                <m:naryPr>
                                  <m:chr m:val="∑"/>
                                  <m:ctrlPr>
                                    <a:rPr lang="en-US" sz="21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en-US" sz="21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1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sz="21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en-US" sz="21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∞</m:t>
                                  </m:r>
                                </m:sup>
                                <m:e>
                                  <m:r>
                                    <a:rPr lang="en-US" sz="21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  <m:d>
                                    <m:dPr>
                                      <m:ctrlPr>
                                        <a:rPr lang="en-US" sz="21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1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1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lang="en-US" sz="21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nary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nary>
                                <m:naryPr>
                                  <m:chr m:val="∑"/>
                                  <m:ctrlPr>
                                    <a:rPr lang="en-US" sz="21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1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21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∞</m:t>
                                  </m:r>
                                </m:sup>
                                <m:e>
                                  <m:r>
                                    <a:rPr lang="en-US" sz="21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  <m:d>
                                    <m:dPr>
                                      <m:ctrlPr>
                                        <a:rPr lang="en-US" sz="21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1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1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lang="en-US" sz="21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nary>
                            </m:e>
                          </m:rad>
                        </m:den>
                      </m:f>
                    </m:oMath>
                  </m:oMathPara>
                </a14:m>
                <a:endParaRPr lang="en-US" sz="210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606854D-1560-724C-B8B9-A280123C83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" y="2669643"/>
                <a:ext cx="2762342" cy="1095364"/>
              </a:xfrm>
              <a:prstGeom prst="rect">
                <a:avLst/>
              </a:prstGeom>
              <a:blipFill>
                <a:blip r:embed="rId3"/>
                <a:stretch>
                  <a:fillRect t="-33333" b="-73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>
            <a:extLst>
              <a:ext uri="{FF2B5EF4-FFF2-40B4-BE49-F238E27FC236}">
                <a16:creationId xmlns:a16="http://schemas.microsoft.com/office/drawing/2014/main" id="{A2245EFF-2D82-224E-9247-811B1F05FFA9}"/>
              </a:ext>
            </a:extLst>
          </p:cNvPr>
          <p:cNvSpPr/>
          <p:nvPr/>
        </p:nvSpPr>
        <p:spPr>
          <a:xfrm>
            <a:off x="1491344" y="2514600"/>
            <a:ext cx="1613898" cy="1513544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FDBC777-894E-B642-9216-E2DD4276FDB8}"/>
              </a:ext>
            </a:extLst>
          </p:cNvPr>
          <p:cNvSpPr/>
          <p:nvPr/>
        </p:nvSpPr>
        <p:spPr>
          <a:xfrm>
            <a:off x="421352" y="3382290"/>
            <a:ext cx="859971" cy="40277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77734DC-5D94-A444-8769-276EEDA512A2}"/>
                  </a:ext>
                </a:extLst>
              </p:cNvPr>
              <p:cNvSpPr txBox="1"/>
              <p:nvPr/>
            </p:nvSpPr>
            <p:spPr>
              <a:xfrm>
                <a:off x="869889" y="4756971"/>
                <a:ext cx="2719078" cy="6964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1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𝑒𝑣𝑒𝑛𝑡𝑠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1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𝑏𝑒𝑎𝑚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1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𝑡𝑎𝑟𝑔𝑒𝑡</m:t>
                              </m:r>
                            </m:sub>
                          </m:sSub>
                        </m:den>
                      </m:f>
                      <m:r>
                        <a:rPr lang="en-US" sz="21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100" i="1">
                          <a:latin typeface="Cambria Math" panose="02040503050406030204" pitchFamily="18" charset="0"/>
                        </a:rPr>
                        <m:t>𝜋</m:t>
                      </m:r>
                      <m:sSubSup>
                        <m:sSubSup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  <m:sup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1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77734DC-5D94-A444-8769-276EEDA512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889" y="4756971"/>
                <a:ext cx="2719078" cy="696409"/>
              </a:xfrm>
              <a:prstGeom prst="rect">
                <a:avLst/>
              </a:prstGeom>
              <a:blipFill>
                <a:blip r:embed="rId4"/>
                <a:stretch>
                  <a:fillRect l="-926" t="-1818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01F33D34-82C5-6D48-8981-6A0A0C361997}"/>
              </a:ext>
            </a:extLst>
          </p:cNvPr>
          <p:cNvSpPr txBox="1"/>
          <p:nvPr/>
        </p:nvSpPr>
        <p:spPr>
          <a:xfrm>
            <a:off x="342900" y="1714500"/>
            <a:ext cx="3797780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50" dirty="0"/>
              <a:t>We can relate the impact parameter to the normalized probability of detecting a certain charged-particle multiplicity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90C9C7-6B07-6E42-BE58-DB927DAE042A}"/>
              </a:ext>
            </a:extLst>
          </p:cNvPr>
          <p:cNvSpPr txBox="1"/>
          <p:nvPr/>
        </p:nvSpPr>
        <p:spPr>
          <a:xfrm>
            <a:off x="3183693" y="3590161"/>
            <a:ext cx="1181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Have these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10FAAC-8395-CB40-A9EC-71865664A8C2}"/>
              </a:ext>
            </a:extLst>
          </p:cNvPr>
          <p:cNvSpPr txBox="1"/>
          <p:nvPr/>
        </p:nvSpPr>
        <p:spPr>
          <a:xfrm>
            <a:off x="421351" y="4034249"/>
            <a:ext cx="1181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Need this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C5BE592-33D4-8047-8407-921261E61CCD}"/>
              </a:ext>
            </a:extLst>
          </p:cNvPr>
          <p:cNvCxnSpPr/>
          <p:nvPr/>
        </p:nvCxnSpPr>
        <p:spPr>
          <a:xfrm flipH="1" flipV="1">
            <a:off x="3105242" y="3313564"/>
            <a:ext cx="359607" cy="257162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B585A82-4FDB-0448-AF4B-02288F19D760}"/>
              </a:ext>
            </a:extLst>
          </p:cNvPr>
          <p:cNvCxnSpPr/>
          <p:nvPr/>
        </p:nvCxnSpPr>
        <p:spPr>
          <a:xfrm flipV="1">
            <a:off x="707080" y="3761101"/>
            <a:ext cx="30239" cy="306325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EF0C8AF-D1D4-3E4A-B909-75A205FE75FF}"/>
              </a:ext>
            </a:extLst>
          </p:cNvPr>
          <p:cNvSpPr txBox="1"/>
          <p:nvPr/>
        </p:nvSpPr>
        <p:spPr>
          <a:xfrm>
            <a:off x="329184" y="4446237"/>
            <a:ext cx="3797780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50" dirty="0"/>
              <a:t>Assuming a geometric cross section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AD47AA0-9520-4F43-9603-2738B867DC28}"/>
              </a:ext>
            </a:extLst>
          </p:cNvPr>
          <p:cNvSpPr txBox="1"/>
          <p:nvPr/>
        </p:nvSpPr>
        <p:spPr>
          <a:xfrm>
            <a:off x="5169410" y="850223"/>
            <a:ext cx="3336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Impact Parameter </a:t>
            </a:r>
            <a:r>
              <a:rPr lang="en-US" sz="1800" baseline="30000" dirty="0"/>
              <a:t>48</a:t>
            </a:r>
            <a:r>
              <a:rPr lang="en-US" sz="1800" dirty="0"/>
              <a:t>Ca Beam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367349-3580-954D-A76A-900D4904A783}"/>
              </a:ext>
            </a:extLst>
          </p:cNvPr>
          <p:cNvSpPr txBox="1"/>
          <p:nvPr/>
        </p:nvSpPr>
        <p:spPr>
          <a:xfrm>
            <a:off x="6274483" y="3175326"/>
            <a:ext cx="11266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Preliminary </a:t>
            </a:r>
          </a:p>
        </p:txBody>
      </p:sp>
      <p:pic>
        <p:nvPicPr>
          <p:cNvPr id="20" name="Content Placeholder 8">
            <a:extLst>
              <a:ext uri="{FF2B5EF4-FFF2-40B4-BE49-F238E27FC236}">
                <a16:creationId xmlns:a16="http://schemas.microsoft.com/office/drawing/2014/main" id="{78B08AE1-2D49-6945-A2D3-5832AA666E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27635" y="1442231"/>
            <a:ext cx="4639336" cy="355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FDF0439-AE36-D648-ACDC-C13BE91BD8D7}"/>
              </a:ext>
            </a:extLst>
          </p:cNvPr>
          <p:cNvSpPr txBox="1"/>
          <p:nvPr/>
        </p:nvSpPr>
        <p:spPr>
          <a:xfrm>
            <a:off x="4599432" y="5765884"/>
            <a:ext cx="21145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Credit to Sean Sweany</a:t>
            </a:r>
          </a:p>
        </p:txBody>
      </p:sp>
      <p:pic>
        <p:nvPicPr>
          <p:cNvPr id="23" name="Content Placeholder 5">
            <a:extLst>
              <a:ext uri="{FF2B5EF4-FFF2-40B4-BE49-F238E27FC236}">
                <a16:creationId xmlns:a16="http://schemas.microsoft.com/office/drawing/2014/main" id="{9223D0E1-707E-364E-A10F-7F67C701E9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042" b="2158"/>
          <a:stretch/>
        </p:blipFill>
        <p:spPr bwMode="auto">
          <a:xfrm>
            <a:off x="4599432" y="888013"/>
            <a:ext cx="3962400" cy="4780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21245663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/>
              <a:t>Z. Chajecki - NuSYM 2018</a:t>
            </a:r>
            <a:endParaRPr lang="en-US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6CEDD4-E521-6645-8A4D-EC04855A4E18}" type="slidenum">
              <a:rPr lang="en-US"/>
              <a:pPr/>
              <a:t>21</a:t>
            </a:fld>
            <a:endParaRPr lang="en-US"/>
          </a:p>
        </p:txBody>
      </p:sp>
      <p:sp>
        <p:nvSpPr>
          <p:cNvPr id="2376717" name="Rectangle 13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905000"/>
            <a:ext cx="9067800" cy="692150"/>
          </a:xfrm>
        </p:spPr>
        <p:txBody>
          <a:bodyPr/>
          <a:lstStyle/>
          <a:p>
            <a:r>
              <a:rPr lang="en-US" dirty="0"/>
              <a:t>Analysis is ongoing…. </a:t>
            </a:r>
          </a:p>
        </p:txBody>
      </p:sp>
    </p:spTree>
    <p:extLst>
      <p:ext uri="{BB962C8B-B14F-4D97-AF65-F5344CB8AC3E}">
        <p14:creationId xmlns:p14="http://schemas.microsoft.com/office/powerpoint/2010/main" val="845674402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BC2EE255-D38D-0041-B1A0-CEACC3371E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r>
              <a:rPr lang="pl-PL"/>
              <a:t>Z. Chajecki - NuSYM 2018</a:t>
            </a:r>
            <a:endParaRPr lang="en-US"/>
          </a:p>
        </p:txBody>
      </p:sp>
      <p:sp>
        <p:nvSpPr>
          <p:cNvPr id="1892355" name="Text Box 3">
            <a:extLst>
              <a:ext uri="{FF2B5EF4-FFF2-40B4-BE49-F238E27FC236}">
                <a16:creationId xmlns:a16="http://schemas.microsoft.com/office/drawing/2014/main" id="{7FBB5E89-585D-6D40-9A9E-A65838281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680" y="1447800"/>
            <a:ext cx="8824120" cy="3453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66688" indent="-166688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 eaLnBrk="1" hangingPunct="1">
              <a:lnSpc>
                <a:spcPct val="11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n-US" altLang="en-US" sz="2400" dirty="0">
                <a:solidFill>
                  <a:srgbClr val="0000FF"/>
                </a:solidFill>
              </a:rPr>
              <a:t>Heavy ion collisions provide a unique probe to study the physics of neutron stars in the laboratory - </a:t>
            </a:r>
            <a:r>
              <a:rPr lang="en-US" altLang="en-US" sz="2400" dirty="0"/>
              <a:t>symmetry energy </a:t>
            </a:r>
            <a:endParaRPr lang="en-US" altLang="en-US" sz="2400" dirty="0">
              <a:solidFill>
                <a:srgbClr val="3C3CF4"/>
              </a:solidFill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n-US" altLang="en-US" sz="2400" dirty="0">
                <a:solidFill>
                  <a:srgbClr val="3C3CF4"/>
                </a:solidFill>
              </a:rPr>
              <a:t>Recent experiments at NSCL will allow us further constraints of symmetry energy and effective mass at various densities of nuclear matter and also to validate theoretical models</a:t>
            </a:r>
            <a:r>
              <a:rPr lang="en-US" altLang="ja-JP" sz="2400" dirty="0">
                <a:solidFill>
                  <a:srgbClr val="3C3CF4"/>
                </a:solidFill>
              </a:rPr>
              <a:t> </a:t>
            </a:r>
            <a:endParaRPr lang="en-US" altLang="en-US" sz="2400" dirty="0">
              <a:solidFill>
                <a:srgbClr val="0000FF"/>
              </a:solidFill>
            </a:endParaRPr>
          </a:p>
          <a:p>
            <a:pPr marL="292100" lvl="1" indent="-292100" eaLnBrk="1" hangingPunct="1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n-US" altLang="en-US" sz="2400" dirty="0">
                <a:solidFill>
                  <a:srgbClr val="3C3CF4"/>
                </a:solidFill>
              </a:rPr>
              <a:t>Collaboration between theorists and experimentalists beneficial for both sides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 typeface="Wingdings" pitchFamily="2" charset="2"/>
              <a:buNone/>
            </a:pPr>
            <a:endParaRPr lang="en-US" altLang="en-US" sz="2400" dirty="0">
              <a:solidFill>
                <a:schemeClr val="bg2"/>
              </a:solidFill>
            </a:endParaRPr>
          </a:p>
        </p:txBody>
      </p:sp>
      <p:sp>
        <p:nvSpPr>
          <p:cNvPr id="1892358" name="Rectangle 6">
            <a:extLst>
              <a:ext uri="{FF2B5EF4-FFF2-40B4-BE49-F238E27FC236}">
                <a16:creationId xmlns:a16="http://schemas.microsoft.com/office/drawing/2014/main" id="{447979E2-1CC5-CA42-B896-9D2F446FFC7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Summary</a:t>
            </a: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6A8818-3EA2-5F46-A0C2-8EEC267880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063E2FF-5032-9E44-A812-6289402CC1C5}" type="slidenum">
              <a:rPr lang="en-US" altLang="en-US" sz="1400">
                <a:solidFill>
                  <a:schemeClr val="bg1"/>
                </a:solidFill>
              </a:rPr>
              <a:pPr eaLnBrk="1" hangingPunct="1"/>
              <a:t>22</a:t>
            </a:fld>
            <a:endParaRPr lang="en-US" altLang="en-US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70335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groups.nscl.msu.edu/hira/15190-14030/files/Photo/end_of_exo/DSC_0079_WMU_MS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838200"/>
            <a:ext cx="8278664" cy="5510151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BC40B-A6B6-41A8-9873-837FFABF4561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21572E-0778-A242-92B4-36DBDC3ED2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Z. Chajecki - NuSYM 2018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17EBCC-0118-E34C-9BA4-5079063F9D5A}"/>
              </a:ext>
            </a:extLst>
          </p:cNvPr>
          <p:cNvSpPr/>
          <p:nvPr/>
        </p:nvSpPr>
        <p:spPr>
          <a:xfrm>
            <a:off x="0" y="95553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Thank you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31680067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521" name="Rectangle 9">
            <a:extLst>
              <a:ext uri="{FF2B5EF4-FFF2-40B4-BE49-F238E27FC236}">
                <a16:creationId xmlns:a16="http://schemas.microsoft.com/office/drawing/2014/main" id="{4ACD3B59-4AD2-1C4B-8171-FDD18117095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pPr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Modeling heavy ion collisions</a:t>
            </a:r>
            <a:endParaRPr lang="en-US" b="1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6B16A26-D1CB-594D-B0E2-0E50473447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r>
              <a:rPr lang="pl-PL"/>
              <a:t>Z. Chajecki - NuSYM 2018</a:t>
            </a:r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09ADF5C-B5F5-3846-A6CD-58B3013456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1749CC8-D90D-C548-8DEF-C239439B1061}" type="slidenum">
              <a:rPr lang="en-US" altLang="en-US" sz="1400">
                <a:solidFill>
                  <a:schemeClr val="bg1"/>
                </a:solidFill>
              </a:rPr>
              <a:pPr eaLnBrk="1" hangingPunct="1"/>
              <a:t>24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pic>
        <p:nvPicPr>
          <p:cNvPr id="8" name="mdonabc.mp4" descr="Macintosh HD:Users:chajecki:Desktop:mdonabc.mp4">
            <a:hlinkClick r:id="" action="ppaction://media"/>
            <a:extLst>
              <a:ext uri="{FF2B5EF4-FFF2-40B4-BE49-F238E27FC236}">
                <a16:creationId xmlns:a16="http://schemas.microsoft.com/office/drawing/2014/main" id="{4022E699-FB78-9948-865D-A1D732CD6E42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51363" y="2755900"/>
            <a:ext cx="13695363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13E2AD9-32E1-0848-A645-5CEF1C99B01C}"/>
              </a:ext>
            </a:extLst>
          </p:cNvPr>
          <p:cNvSpPr/>
          <p:nvPr/>
        </p:nvSpPr>
        <p:spPr>
          <a:xfrm>
            <a:off x="134938" y="820738"/>
            <a:ext cx="8772525" cy="1885950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Our tool: Transport models</a:t>
            </a:r>
            <a:endParaRPr lang="en-GB" altLang="en-US" sz="2800" b="1">
              <a:solidFill>
                <a:srgbClr val="000000"/>
              </a:solidFill>
            </a:endParaRP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GB" altLang="en-US" sz="2000">
                <a:solidFill>
                  <a:srgbClr val="000000"/>
                </a:solidFill>
              </a:rPr>
              <a:t> BUU – Boltzmann-Uehling-Uhlenbeck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GB" altLang="en-US" sz="2000">
                <a:solidFill>
                  <a:srgbClr val="000000"/>
                </a:solidFill>
              </a:rPr>
              <a:t> QMD – Quantum Molecular Dynamics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GB" altLang="en-US" sz="2000">
                <a:solidFill>
                  <a:srgbClr val="000000"/>
                </a:solidFill>
              </a:rPr>
              <a:t> AMD – Antisymmetrized Molecular Dynamics</a:t>
            </a:r>
            <a:endParaRPr lang="en-US" altLang="en-US" sz="2000"/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2000"/>
              <a:t> Simulates the time-dependent evolution of the collision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A51233-00FE-6B4C-AD0E-89514E1A987D}"/>
              </a:ext>
            </a:extLst>
          </p:cNvPr>
          <p:cNvSpPr/>
          <p:nvPr/>
        </p:nvSpPr>
        <p:spPr>
          <a:xfrm>
            <a:off x="50800" y="5867400"/>
            <a:ext cx="4572000" cy="6588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30000"/>
              </a:spcBef>
              <a:defRPr/>
            </a:pPr>
            <a:r>
              <a:rPr lang="pl-PL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ＭＳ Ｐゴシック" charset="0"/>
              </a:rPr>
              <a:t>Danielewicz, Acta. </a:t>
            </a:r>
            <a:r>
              <a:rPr lang="pl-P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ＭＳ Ｐゴシック" charset="0"/>
              </a:rPr>
              <a:t>Phys</a:t>
            </a:r>
            <a:r>
              <a:rPr lang="pl-PL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ＭＳ Ｐゴシック" charset="0"/>
              </a:rPr>
              <a:t>. Pol. B 33, 45 (2002)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ＭＳ Ｐゴシック" charset="0"/>
            </a:endParaRPr>
          </a:p>
          <a:p>
            <a:pPr>
              <a:spcBef>
                <a:spcPct val="30000"/>
              </a:spcBef>
              <a:defRPr/>
            </a:pP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ＭＳ Ｐゴシック" charset="0"/>
              </a:rPr>
              <a:t>Danielewicz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ＭＳ Ｐゴシック" charset="0"/>
              </a:rPr>
              <a:t>,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ＭＳ Ｐゴシック" charset="0"/>
              </a:rPr>
              <a:t>Bertsch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ＭＳ Ｐゴシック" charset="0"/>
              </a:rPr>
              <a:t>, NPA533 (1991) 712</a:t>
            </a:r>
          </a:p>
        </p:txBody>
      </p:sp>
      <p:sp>
        <p:nvSpPr>
          <p:cNvPr id="22535" name="Rectangle 3">
            <a:extLst>
              <a:ext uri="{FF2B5EF4-FFF2-40B4-BE49-F238E27FC236}">
                <a16:creationId xmlns:a16="http://schemas.microsoft.com/office/drawing/2014/main" id="{66D22CB0-56D1-B441-B3CD-8857E5AC0B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82888"/>
            <a:ext cx="2166938" cy="236537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500" b="1">
              <a:solidFill>
                <a:srgbClr val="DE0000"/>
              </a:solidFill>
            </a:endParaRPr>
          </a:p>
        </p:txBody>
      </p:sp>
      <p:sp>
        <p:nvSpPr>
          <p:cNvPr id="22536" name="Rectangle 11">
            <a:extLst>
              <a:ext uri="{FF2B5EF4-FFF2-40B4-BE49-F238E27FC236}">
                <a16:creationId xmlns:a16="http://schemas.microsoft.com/office/drawing/2014/main" id="{9D70D9CE-F833-904E-B1C3-E0670A4F42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7238" y="2778125"/>
            <a:ext cx="2168525" cy="238125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500" b="1">
              <a:solidFill>
                <a:srgbClr val="DE0000"/>
              </a:solidFill>
            </a:endParaRPr>
          </a:p>
        </p:txBody>
      </p:sp>
      <p:pic>
        <p:nvPicPr>
          <p:cNvPr id="14" name="Picture 13" descr="emission.png">
            <a:extLst>
              <a:ext uri="{FF2B5EF4-FFF2-40B4-BE49-F238E27FC236}">
                <a16:creationId xmlns:a16="http://schemas.microsoft.com/office/drawing/2014/main" id="{50A3A4A3-E0D6-364D-8787-C2E6B24CD0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8150"/>
            <a:ext cx="4424363" cy="281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8" name="Rectangle 14">
            <a:extLst>
              <a:ext uri="{FF2B5EF4-FFF2-40B4-BE49-F238E27FC236}">
                <a16:creationId xmlns:a16="http://schemas.microsoft.com/office/drawing/2014/main" id="{044A7D6B-E925-8E4C-B0D2-6FBE85370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4525" y="2743200"/>
            <a:ext cx="4689475" cy="30988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500" b="1">
              <a:solidFill>
                <a:srgbClr val="DE0000"/>
              </a:solidFill>
            </a:endParaRPr>
          </a:p>
        </p:txBody>
      </p:sp>
      <p:sp>
        <p:nvSpPr>
          <p:cNvPr id="22539" name="Rectangle 4">
            <a:extLst>
              <a:ext uri="{FF2B5EF4-FFF2-40B4-BE49-F238E27FC236}">
                <a16:creationId xmlns:a16="http://schemas.microsoft.com/office/drawing/2014/main" id="{729D1814-1C3D-EA4F-89C6-4DAF7CB03F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3063" y="5113338"/>
            <a:ext cx="449262" cy="4730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500" b="1">
              <a:solidFill>
                <a:srgbClr val="DE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12EE71-2910-134D-ACE0-D4557860E938}"/>
              </a:ext>
            </a:extLst>
          </p:cNvPr>
          <p:cNvSpPr txBox="1"/>
          <p:nvPr/>
        </p:nvSpPr>
        <p:spPr>
          <a:xfrm>
            <a:off x="4614863" y="2773363"/>
            <a:ext cx="4313237" cy="3523272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800000"/>
            </a:solidFill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latin typeface="Arial" charset="0"/>
                <a:ea typeface="ＭＳ Ｐゴシック" charset="0"/>
                <a:cs typeface="ＭＳ Ｐゴシック" charset="0"/>
              </a:rPr>
              <a:t>Main ingredients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  <a:defRPr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Nucleons in mean-field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  <a:defRPr/>
            </a:pPr>
            <a:r>
              <a:rPr lang="en-US" sz="2400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Symmetry energy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  <a:defRPr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Momentum-dependent nuclear interaction</a:t>
            </a:r>
            <a:b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b="1" dirty="0">
                <a:solidFill>
                  <a:srgbClr val="0000FF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effective mass</a:t>
            </a: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  <a:defRPr/>
            </a:pPr>
            <a:r>
              <a:rPr lang="en-US" sz="2400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In-medium cross section</a:t>
            </a: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  <a:defRPr/>
            </a:pPr>
            <a:r>
              <a:rPr lang="en-US" sz="2400" b="1" dirty="0">
                <a:solidFill>
                  <a:srgbClr val="3C3CF4"/>
                </a:solidFill>
                <a:latin typeface="Arial" charset="0"/>
                <a:ea typeface="ＭＳ Ｐゴシック" charset="0"/>
                <a:cs typeface="ＭＳ Ｐゴシック" charset="0"/>
              </a:rPr>
              <a:t>Cluster production </a:t>
            </a:r>
          </a:p>
        </p:txBody>
      </p:sp>
    </p:spTree>
    <p:extLst>
      <p:ext uri="{BB962C8B-B14F-4D97-AF65-F5344CB8AC3E}">
        <p14:creationId xmlns:p14="http://schemas.microsoft.com/office/powerpoint/2010/main" val="11728098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6" grpId="0" animBg="1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/>
              <a:t>Z. Chajecki - NuSYM 2018</a:t>
            </a:r>
            <a:endParaRPr lang="en-US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6CEDD4-E521-6645-8A4D-EC04855A4E18}" type="slidenum">
              <a:rPr lang="en-US"/>
              <a:pPr/>
              <a:t>25</a:t>
            </a:fld>
            <a:endParaRPr lang="en-US"/>
          </a:p>
        </p:txBody>
      </p:sp>
      <p:sp>
        <p:nvSpPr>
          <p:cNvPr id="2376717" name="Rectangle 13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0"/>
            <a:ext cx="9067800" cy="692150"/>
          </a:xfrm>
        </p:spPr>
        <p:txBody>
          <a:bodyPr/>
          <a:lstStyle/>
          <a:p>
            <a:r>
              <a:rPr lang="en-US" sz="3200" b="1" dirty="0" err="1">
                <a:solidFill>
                  <a:schemeClr val="bg1"/>
                </a:solidFill>
                <a:latin typeface="Comic Sans MS" charset="0"/>
              </a:rPr>
              <a:t>HiRA</a:t>
            </a:r>
            <a:r>
              <a:rPr lang="en-US" sz="3200" b="1" dirty="0">
                <a:solidFill>
                  <a:schemeClr val="bg1"/>
                </a:solidFill>
                <a:latin typeface="Comic Sans MS" charset="0"/>
              </a:rPr>
              <a:t> Upgrade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C51EC8C-C446-1143-A21E-B5AAA6439F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0" t="1486" r="23284" b="4284"/>
          <a:stretch/>
        </p:blipFill>
        <p:spPr bwMode="auto">
          <a:xfrm rot="20777988">
            <a:off x="2192506" y="2115242"/>
            <a:ext cx="1909355" cy="2335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D31025-4053-434B-B929-E6B88A87DE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8" t="11744" r="9221" b="2770"/>
          <a:stretch/>
        </p:blipFill>
        <p:spPr>
          <a:xfrm rot="4306047">
            <a:off x="-232946" y="2604064"/>
            <a:ext cx="2563906" cy="160989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1E78B16-B6F9-944C-BF54-9FD955EB4C60}"/>
              </a:ext>
            </a:extLst>
          </p:cNvPr>
          <p:cNvSpPr/>
          <p:nvPr/>
        </p:nvSpPr>
        <p:spPr>
          <a:xfrm>
            <a:off x="212062" y="1602322"/>
            <a:ext cx="1673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38"/>
              </a:spcBef>
              <a:buClr>
                <a:srgbClr val="000000"/>
              </a:buClr>
              <a:defRPr/>
            </a:pPr>
            <a:r>
              <a:rPr lang="en-US" sz="2400" b="1" dirty="0">
                <a:solidFill>
                  <a:srgbClr val="566C2A"/>
                </a:solidFill>
                <a:latin typeface="+mn-lt"/>
              </a:rPr>
              <a:t>Old </a:t>
            </a:r>
            <a:r>
              <a:rPr lang="en-US" sz="2400" b="1" dirty="0" err="1">
                <a:solidFill>
                  <a:srgbClr val="566C2A"/>
                </a:solidFill>
                <a:latin typeface="+mn-lt"/>
              </a:rPr>
              <a:t>HiRA</a:t>
            </a:r>
            <a:endParaRPr lang="en-US" sz="2400" b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271EC2-2546-1E41-B131-4A54B7FE44DB}"/>
              </a:ext>
            </a:extLst>
          </p:cNvPr>
          <p:cNvSpPr/>
          <p:nvPr/>
        </p:nvSpPr>
        <p:spPr>
          <a:xfrm>
            <a:off x="1989880" y="1602322"/>
            <a:ext cx="23146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38"/>
              </a:spcBef>
              <a:buClr>
                <a:srgbClr val="000000"/>
              </a:buClr>
              <a:defRPr/>
            </a:pPr>
            <a:r>
              <a:rPr lang="en-US" sz="2400" b="1" dirty="0" err="1">
                <a:solidFill>
                  <a:srgbClr val="566C2A"/>
                </a:solidFill>
                <a:latin typeface="+mn-lt"/>
              </a:rPr>
              <a:t>HiRA</a:t>
            </a:r>
            <a:r>
              <a:rPr lang="en-US" sz="2400" b="1" dirty="0">
                <a:solidFill>
                  <a:srgbClr val="566C2A"/>
                </a:solidFill>
                <a:latin typeface="+mn-lt"/>
              </a:rPr>
              <a:t> Upgrade</a:t>
            </a:r>
            <a:endParaRPr lang="en-US" sz="2400" b="1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A2C485-3429-3F4C-A5F1-F4A4286047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6056" y="1708392"/>
            <a:ext cx="3319552" cy="3145581"/>
          </a:xfrm>
          <a:prstGeom prst="rect">
            <a:avLst/>
          </a:prstGeom>
        </p:spPr>
      </p:pic>
      <p:grpSp>
        <p:nvGrpSpPr>
          <p:cNvPr id="10" name="Group 43">
            <a:extLst>
              <a:ext uri="{FF2B5EF4-FFF2-40B4-BE49-F238E27FC236}">
                <a16:creationId xmlns:a16="http://schemas.microsoft.com/office/drawing/2014/main" id="{9C8A0908-D228-ED4D-811C-2B685D3800CD}"/>
              </a:ext>
            </a:extLst>
          </p:cNvPr>
          <p:cNvGrpSpPr>
            <a:grpSpLocks/>
          </p:cNvGrpSpPr>
          <p:nvPr/>
        </p:nvGrpSpPr>
        <p:grpSpPr bwMode="auto">
          <a:xfrm>
            <a:off x="4591520" y="2232109"/>
            <a:ext cx="2896509" cy="2221909"/>
            <a:chOff x="-7448848" y="6611755"/>
            <a:chExt cx="3498059" cy="2960342"/>
          </a:xfrm>
        </p:grpSpPr>
        <p:sp>
          <p:nvSpPr>
            <p:cNvPr id="11" name="TextBox 22">
              <a:extLst>
                <a:ext uri="{FF2B5EF4-FFF2-40B4-BE49-F238E27FC236}">
                  <a16:creationId xmlns:a16="http://schemas.microsoft.com/office/drawing/2014/main" id="{24158B96-E16E-E941-AF30-66202E7C302B}"/>
                </a:ext>
              </a:extLst>
            </p:cNvPr>
            <p:cNvSpPr/>
            <p:nvPr/>
          </p:nvSpPr>
          <p:spPr>
            <a:xfrm>
              <a:off x="-7448848" y="6611755"/>
              <a:ext cx="3309939" cy="459868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hemeClr val="dk1"/>
            </a:lnRef>
            <a:fillRef idx="0">
              <a:srgbClr val="99CCFF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67500" tIns="33750" rIns="67500" bIns="3375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1" kern="0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CsI</a:t>
              </a:r>
              <a:r>
                <a:rPr lang="en-US" sz="1800" b="1" kern="0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(Tl) Crystal</a:t>
              </a:r>
            </a:p>
          </p:txBody>
        </p:sp>
        <p:sp>
          <p:nvSpPr>
            <p:cNvPr id="12" name="TextBox 20">
              <a:extLst>
                <a:ext uri="{FF2B5EF4-FFF2-40B4-BE49-F238E27FC236}">
                  <a16:creationId xmlns:a16="http://schemas.microsoft.com/office/drawing/2014/main" id="{BE24A8FE-F3F2-934A-B572-AD8EEAE711E1}"/>
                </a:ext>
              </a:extLst>
            </p:cNvPr>
            <p:cNvSpPr/>
            <p:nvPr/>
          </p:nvSpPr>
          <p:spPr>
            <a:xfrm>
              <a:off x="-7133728" y="8743171"/>
              <a:ext cx="3182939" cy="828926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hemeClr val="dk1"/>
            </a:lnRef>
            <a:fillRef idx="0">
              <a:srgbClr val="99CCFF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67500" tIns="33750" rIns="67500" bIns="3375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1" kern="0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Double Sided Strip E (1.5mm)</a:t>
              </a:r>
            </a:p>
          </p:txBody>
        </p:sp>
      </p:grpSp>
      <p:sp>
        <p:nvSpPr>
          <p:cNvPr id="15" name="TextBox 22">
            <a:extLst>
              <a:ext uri="{FF2B5EF4-FFF2-40B4-BE49-F238E27FC236}">
                <a16:creationId xmlns:a16="http://schemas.microsoft.com/office/drawing/2014/main" id="{59B2E1C9-01FE-9F49-89FC-248EDC00002F}"/>
              </a:ext>
            </a:extLst>
          </p:cNvPr>
          <p:cNvSpPr/>
          <p:nvPr/>
        </p:nvSpPr>
        <p:spPr bwMode="auto">
          <a:xfrm>
            <a:off x="6644655" y="1738456"/>
            <a:ext cx="1754560" cy="345158"/>
          </a:xfrm>
          <a:prstGeom prst="rect">
            <a:avLst/>
          </a:prstGeom>
          <a:noFill/>
          <a:ln w="0">
            <a:noFill/>
          </a:ln>
        </p:spPr>
        <p:style>
          <a:lnRef idx="0">
            <a:schemeClr val="dk1"/>
          </a:lnRef>
          <a:fillRef idx="0">
            <a:srgbClr val="99CCFF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7500" tIns="33750" rIns="67500" bIns="3375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 dirty="0">
                <a:solidFill>
                  <a:schemeClr val="bg1"/>
                </a:solidFill>
                <a:cs typeface="Times New Roman" panose="02020603050405020304" pitchFamily="18" charset="0"/>
              </a:rPr>
              <a:t>Light Guides</a:t>
            </a:r>
          </a:p>
        </p:txBody>
      </p:sp>
    </p:spTree>
    <p:extLst>
      <p:ext uri="{BB962C8B-B14F-4D97-AF65-F5344CB8AC3E}">
        <p14:creationId xmlns:p14="http://schemas.microsoft.com/office/powerpoint/2010/main" val="3191594547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/>
              <a:t>Z. Chajecki - NuSYM 2018</a:t>
            </a:r>
            <a:endParaRPr lang="en-US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6CEDD4-E521-6645-8A4D-EC04855A4E18}" type="slidenum">
              <a:rPr lang="en-US"/>
              <a:pPr/>
              <a:t>26</a:t>
            </a:fld>
            <a:endParaRPr lang="en-US"/>
          </a:p>
        </p:txBody>
      </p:sp>
      <p:sp>
        <p:nvSpPr>
          <p:cNvPr id="2376717" name="Rectangle 13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0"/>
            <a:ext cx="9067800" cy="692150"/>
          </a:xfrm>
        </p:spPr>
        <p:txBody>
          <a:bodyPr/>
          <a:lstStyle/>
          <a:p>
            <a:r>
              <a:rPr lang="en-US" sz="3200" b="1" dirty="0" err="1">
                <a:solidFill>
                  <a:schemeClr val="bg1"/>
                </a:solidFill>
                <a:latin typeface="Comic Sans MS" charset="0"/>
              </a:rPr>
              <a:t>HiRA</a:t>
            </a:r>
            <a:r>
              <a:rPr lang="en-US" sz="3200" b="1" dirty="0">
                <a:solidFill>
                  <a:schemeClr val="bg1"/>
                </a:solidFill>
                <a:latin typeface="Comic Sans MS" charset="0"/>
              </a:rPr>
              <a:t> upgrade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293BF4-BDD5-AA4D-A2C2-CDB9F46D2FF3}"/>
              </a:ext>
            </a:extLst>
          </p:cNvPr>
          <p:cNvSpPr txBox="1">
            <a:spLocks/>
          </p:cNvSpPr>
          <p:nvPr/>
        </p:nvSpPr>
        <p:spPr>
          <a:xfrm>
            <a:off x="76201" y="1067100"/>
            <a:ext cx="4423230" cy="502741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9pPr>
          </a:lstStyle>
          <a:p>
            <a:r>
              <a:rPr lang="en-US" sz="2000" kern="0"/>
              <a:t>We exchanged the 4-cm-long CsI(Tl) crystals for 10 cm crystals -&gt; increased dynamic range</a:t>
            </a:r>
          </a:p>
          <a:p>
            <a:endParaRPr lang="en-US" sz="2000" kern="0"/>
          </a:p>
          <a:p>
            <a:endParaRPr lang="en-US" sz="2000" kern="0"/>
          </a:p>
          <a:p>
            <a:endParaRPr lang="en-US" sz="2000" kern="0"/>
          </a:p>
          <a:p>
            <a:endParaRPr lang="en-US" sz="2000" kern="0"/>
          </a:p>
          <a:p>
            <a:r>
              <a:rPr lang="en-US" sz="2000" kern="0"/>
              <a:t>This increase comes at the cost of loss in efficiency due to out-scattering and nuclear reactions</a:t>
            </a:r>
          </a:p>
          <a:p>
            <a:r>
              <a:rPr lang="en-US" sz="2000" kern="0"/>
              <a:t>This efficiency is also a function of energy, so the most dramatic losses will occur for the highest energy particles</a:t>
            </a:r>
          </a:p>
          <a:p>
            <a:pPr lvl="1"/>
            <a:endParaRPr lang="en-US" sz="1800" kern="0" dirty="0"/>
          </a:p>
        </p:txBody>
      </p:sp>
      <p:graphicFrame>
        <p:nvGraphicFramePr>
          <p:cNvPr id="6" name="Content Placeholder 6">
            <a:extLst>
              <a:ext uri="{FF2B5EF4-FFF2-40B4-BE49-F238E27FC236}">
                <a16:creationId xmlns:a16="http://schemas.microsoft.com/office/drawing/2014/main" id="{5272BF45-D412-8A4A-9112-233572EE5EA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4994951"/>
              </p:ext>
            </p:extLst>
          </p:nvPr>
        </p:nvGraphicFramePr>
        <p:xfrm>
          <a:off x="108153" y="2286000"/>
          <a:ext cx="4423173" cy="1127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743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43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43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Isotope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  <a:r>
                        <a:rPr lang="en-US" sz="1400" baseline="0" dirty="0"/>
                        <a:t> cm CsI (MeV)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 cm CsI (MeV)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116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157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265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186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314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Picture 6" descr="Charged-particle detection efficiencies of close-packed CsI arrays - 1-s2.0-S0168900216313122-main.pdf - Mozilla Firefox">
            <a:extLst>
              <a:ext uri="{FF2B5EF4-FFF2-40B4-BE49-F238E27FC236}">
                <a16:creationId xmlns:a16="http://schemas.microsoft.com/office/drawing/2014/main" id="{A5907904-6069-774B-BDB3-C7601A2E74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0" t="48889" r="26427" b="23333"/>
          <a:stretch/>
        </p:blipFill>
        <p:spPr>
          <a:xfrm>
            <a:off x="4799612" y="1885950"/>
            <a:ext cx="3886200" cy="3350173"/>
          </a:xfrm>
          <a:prstGeom prst="rect">
            <a:avLst/>
          </a:prstGeom>
        </p:spPr>
      </p:pic>
      <p:pic>
        <p:nvPicPr>
          <p:cNvPr id="8" name="Picture 7" descr="Charged-particle detection efficiencies of close-packed CsI arrays - 1-s2.0-S0168900216313122-main.pdf - Mozilla Firefox">
            <a:extLst>
              <a:ext uri="{FF2B5EF4-FFF2-40B4-BE49-F238E27FC236}">
                <a16:creationId xmlns:a16="http://schemas.microsoft.com/office/drawing/2014/main" id="{1BC19C8D-AB46-A142-A725-E863FC31FD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4" t="21111" r="30110" b="34444"/>
          <a:stretch/>
        </p:blipFill>
        <p:spPr>
          <a:xfrm>
            <a:off x="4949674" y="2100264"/>
            <a:ext cx="4017124" cy="29215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459567-DACB-E44C-A290-6904C030DF2C}"/>
              </a:ext>
            </a:extLst>
          </p:cNvPr>
          <p:cNvSpPr txBox="1"/>
          <p:nvPr/>
        </p:nvSpPr>
        <p:spPr>
          <a:xfrm>
            <a:off x="4975466" y="5236068"/>
            <a:ext cx="25717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P. Morfouace </a:t>
            </a:r>
            <a:r>
              <a:rPr lang="en-US" sz="1050" i="1" dirty="0"/>
              <a:t>et al</a:t>
            </a:r>
            <a:r>
              <a:rPr lang="en-US" sz="1050" dirty="0"/>
              <a:t>, NIM A 848, 45 (2017)</a:t>
            </a:r>
          </a:p>
        </p:txBody>
      </p:sp>
    </p:spTree>
    <p:extLst>
      <p:ext uri="{BB962C8B-B14F-4D97-AF65-F5344CB8AC3E}">
        <p14:creationId xmlns:p14="http://schemas.microsoft.com/office/powerpoint/2010/main" val="28409060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FCF34609-95B2-0E45-ADB9-4F0860095B5A}"/>
              </a:ext>
            </a:extLst>
          </p:cNvPr>
          <p:cNvGrpSpPr/>
          <p:nvPr/>
        </p:nvGrpSpPr>
        <p:grpSpPr>
          <a:xfrm>
            <a:off x="3738186" y="1254651"/>
            <a:ext cx="5445125" cy="4689140"/>
            <a:chOff x="1075175" y="1095633"/>
            <a:chExt cx="7049394" cy="5069044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3F62099-E6C3-6040-A074-DF8585636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5175" y="1095633"/>
              <a:ext cx="7049394" cy="506904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5615DF3-2769-4B45-8B14-4618E390028E}"/>
                </a:ext>
              </a:extLst>
            </p:cNvPr>
            <p:cNvSpPr txBox="1"/>
            <p:nvPr/>
          </p:nvSpPr>
          <p:spPr>
            <a:xfrm>
              <a:off x="1797908" y="4926226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p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6A06E5F-B580-534F-9FFD-4A0566C27495}"/>
                </a:ext>
              </a:extLst>
            </p:cNvPr>
            <p:cNvSpPr txBox="1"/>
            <p:nvPr/>
          </p:nvSpPr>
          <p:spPr>
            <a:xfrm>
              <a:off x="1912843" y="4741560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d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7637EBD-639A-7247-AEB6-378751DBD7EA}"/>
                </a:ext>
              </a:extLst>
            </p:cNvPr>
            <p:cNvSpPr txBox="1"/>
            <p:nvPr/>
          </p:nvSpPr>
          <p:spPr>
            <a:xfrm>
              <a:off x="2135352" y="4453580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t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441E57F-2FF2-4E43-ACE0-9275B4040F2A}"/>
                </a:ext>
              </a:extLst>
            </p:cNvPr>
            <p:cNvSpPr txBox="1"/>
            <p:nvPr/>
          </p:nvSpPr>
          <p:spPr>
            <a:xfrm>
              <a:off x="1831691" y="2927149"/>
              <a:ext cx="5229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30000" dirty="0">
                  <a:solidFill>
                    <a:srgbClr val="FF0000"/>
                  </a:solidFill>
                </a:rPr>
                <a:t>3</a:t>
              </a:r>
              <a:r>
                <a:rPr lang="en-US" dirty="0">
                  <a:solidFill>
                    <a:srgbClr val="FF0000"/>
                  </a:solidFill>
                </a:rPr>
                <a:t>He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D7CCAAD-4A15-9A45-89C3-6B1CD9F7B387}"/>
                </a:ext>
              </a:extLst>
            </p:cNvPr>
            <p:cNvSpPr txBox="1"/>
            <p:nvPr/>
          </p:nvSpPr>
          <p:spPr>
            <a:xfrm>
              <a:off x="2212781" y="2454503"/>
              <a:ext cx="5229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30000" dirty="0">
                  <a:solidFill>
                    <a:srgbClr val="FF0000"/>
                  </a:solidFill>
                </a:rPr>
                <a:t>4</a:t>
              </a:r>
              <a:r>
                <a:rPr lang="en-US" dirty="0">
                  <a:solidFill>
                    <a:srgbClr val="FF0000"/>
                  </a:solidFill>
                </a:rPr>
                <a:t>He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E424D27-8550-F14C-801A-16B3E4AEFFEC}"/>
                </a:ext>
              </a:extLst>
            </p:cNvPr>
            <p:cNvSpPr txBox="1"/>
            <p:nvPr/>
          </p:nvSpPr>
          <p:spPr>
            <a:xfrm>
              <a:off x="3408297" y="1947876"/>
              <a:ext cx="4138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30000" dirty="0">
                  <a:solidFill>
                    <a:srgbClr val="FF0000"/>
                  </a:solidFill>
                </a:rPr>
                <a:t>6</a:t>
              </a:r>
              <a:r>
                <a:rPr lang="en-US" dirty="0">
                  <a:solidFill>
                    <a:srgbClr val="FF0000"/>
                  </a:solidFill>
                </a:rPr>
                <a:t>Li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8CD821A-2BDD-BE48-966C-F3D2EA1B7127}"/>
                </a:ext>
              </a:extLst>
            </p:cNvPr>
            <p:cNvSpPr txBox="1"/>
            <p:nvPr/>
          </p:nvSpPr>
          <p:spPr>
            <a:xfrm>
              <a:off x="3979797" y="1416536"/>
              <a:ext cx="4138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30000" dirty="0">
                  <a:solidFill>
                    <a:srgbClr val="FF0000"/>
                  </a:solidFill>
                </a:rPr>
                <a:t>7</a:t>
              </a:r>
              <a:r>
                <a:rPr lang="en-US" dirty="0">
                  <a:solidFill>
                    <a:srgbClr val="FF0000"/>
                  </a:solidFill>
                </a:rPr>
                <a:t>Li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87C88E0-2E45-7142-ABA7-0041EFA82FBD}"/>
                </a:ext>
              </a:extLst>
            </p:cNvPr>
            <p:cNvSpPr txBox="1"/>
            <p:nvPr/>
          </p:nvSpPr>
          <p:spPr>
            <a:xfrm>
              <a:off x="6188567" y="1620739"/>
              <a:ext cx="5036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30000" dirty="0">
                  <a:solidFill>
                    <a:srgbClr val="FF0000"/>
                  </a:solidFill>
                </a:rPr>
                <a:t>7</a:t>
              </a:r>
              <a:r>
                <a:rPr lang="en-US" dirty="0">
                  <a:solidFill>
                    <a:srgbClr val="FF0000"/>
                  </a:solidFill>
                </a:rPr>
                <a:t>Be</a:t>
              </a:r>
            </a:p>
          </p:txBody>
        </p:sp>
      </p:grpSp>
      <p:sp>
        <p:nvSpPr>
          <p:cNvPr id="19" name="Footer Placeholder 1">
            <a:extLst>
              <a:ext uri="{FF2B5EF4-FFF2-40B4-BE49-F238E27FC236}">
                <a16:creationId xmlns:a16="http://schemas.microsoft.com/office/drawing/2014/main" id="{3A62FA65-EFDA-A542-91B6-02A94E108E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r>
              <a:rPr lang="pl-PL"/>
              <a:t>Z. Chajecki - NuSYM 2018</a:t>
            </a:r>
            <a:endParaRPr lang="en-US"/>
          </a:p>
        </p:txBody>
      </p:sp>
      <p:sp>
        <p:nvSpPr>
          <p:cNvPr id="2167811" name="Title 1">
            <a:extLst>
              <a:ext uri="{FF2B5EF4-FFF2-40B4-BE49-F238E27FC236}">
                <a16:creationId xmlns:a16="http://schemas.microsoft.com/office/drawing/2014/main" id="{3F2535DA-C08D-254E-9444-725FE89614D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Charged particle identification</a:t>
            </a:r>
            <a:endParaRPr lang="en-US" sz="4000" dirty="0"/>
          </a:p>
        </p:txBody>
      </p:sp>
      <p:pic>
        <p:nvPicPr>
          <p:cNvPr id="32772" name="Picture 16" descr="U:\images\Logo 2.jpg">
            <a:extLst>
              <a:ext uri="{FF2B5EF4-FFF2-40B4-BE49-F238E27FC236}">
                <a16:creationId xmlns:a16="http://schemas.microsoft.com/office/drawing/2014/main" id="{E27A4068-4284-1C46-94E5-BDBF06CDB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777875"/>
            <a:ext cx="137160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 Box 17">
            <a:extLst>
              <a:ext uri="{FF2B5EF4-FFF2-40B4-BE49-F238E27FC236}">
                <a16:creationId xmlns:a16="http://schemas.microsoft.com/office/drawing/2014/main" id="{B81EC340-E4B0-B24C-8A53-3DE335EB17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974725"/>
            <a:ext cx="3886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latin typeface="Times New Roman" panose="02020603050405020304" pitchFamily="18" charset="0"/>
              </a:rPr>
              <a:t>= High Resolution Array</a:t>
            </a:r>
          </a:p>
        </p:txBody>
      </p:sp>
      <p:pic>
        <p:nvPicPr>
          <p:cNvPr id="2167826" name="Picture 18">
            <a:extLst>
              <a:ext uri="{FF2B5EF4-FFF2-40B4-BE49-F238E27FC236}">
                <a16:creationId xmlns:a16="http://schemas.microsoft.com/office/drawing/2014/main" id="{450BB8D5-942B-A140-990D-3AABEF434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6363"/>
            <a:ext cx="3317875" cy="311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C9A667-41D0-BA48-AF1B-21F1620392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037903C-8184-104B-87C8-FCA9E92246DF}" type="slidenum">
              <a:rPr lang="en-US" altLang="en-US" sz="1400">
                <a:solidFill>
                  <a:schemeClr val="bg1"/>
                </a:solidFill>
              </a:rPr>
              <a:pPr eaLnBrk="1" hangingPunct="1"/>
              <a:t>27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grpSp>
        <p:nvGrpSpPr>
          <p:cNvPr id="32776" name="Group 496">
            <a:extLst>
              <a:ext uri="{FF2B5EF4-FFF2-40B4-BE49-F238E27FC236}">
                <a16:creationId xmlns:a16="http://schemas.microsoft.com/office/drawing/2014/main" id="{5CD4BBC9-AAD5-B644-B4BE-5FD57F77339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28600" y="4583113"/>
            <a:ext cx="3977326" cy="1970087"/>
            <a:chOff x="528" y="7200"/>
            <a:chExt cx="5160" cy="2556"/>
          </a:xfrm>
        </p:grpSpPr>
        <p:grpSp>
          <p:nvGrpSpPr>
            <p:cNvPr id="32786" name="Group 497">
              <a:extLst>
                <a:ext uri="{FF2B5EF4-FFF2-40B4-BE49-F238E27FC236}">
                  <a16:creationId xmlns:a16="http://schemas.microsoft.com/office/drawing/2014/main" id="{6FD2D787-8205-FD4C-B71B-72859E29F6A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28" y="7200"/>
              <a:ext cx="4194" cy="2556"/>
              <a:chOff x="528" y="7200"/>
              <a:chExt cx="4194" cy="2556"/>
            </a:xfrm>
          </p:grpSpPr>
          <p:pic>
            <p:nvPicPr>
              <p:cNvPr id="32788" name="Picture 498" descr="hira_telescope">
                <a:extLst>
                  <a:ext uri="{FF2B5EF4-FFF2-40B4-BE49-F238E27FC236}">
                    <a16:creationId xmlns:a16="http://schemas.microsoft.com/office/drawing/2014/main" id="{4F8496DA-6475-9347-ACC6-5C9794ECB0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8304"/>
              <a:stretch>
                <a:fillRect/>
              </a:stretch>
            </p:blipFill>
            <p:spPr bwMode="auto">
              <a:xfrm>
                <a:off x="528" y="7200"/>
                <a:ext cx="4194" cy="25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789" name="Text Box 502">
                <a:extLst>
                  <a:ext uri="{FF2B5EF4-FFF2-40B4-BE49-F238E27FC236}">
                    <a16:creationId xmlns:a16="http://schemas.microsoft.com/office/drawing/2014/main" id="{77038F11-C1E3-4047-BF77-B7C9CA8BD09A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621" y="7837"/>
                <a:ext cx="1295" cy="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en-US" sz="2400" b="1">
                    <a:solidFill>
                      <a:srgbClr val="FF0000"/>
                    </a:solidFill>
                  </a:rPr>
                  <a:t>Si-</a:t>
                </a:r>
                <a:r>
                  <a:rPr lang="en-US" altLang="en-US" sz="2400" b="1">
                    <a:solidFill>
                      <a:srgbClr val="FF0000"/>
                    </a:solidFill>
                    <a:latin typeface="Symbol" pitchFamily="2" charset="2"/>
                  </a:rPr>
                  <a:t>D</a:t>
                </a:r>
                <a:r>
                  <a:rPr lang="en-US" altLang="en-US" sz="2400" b="1">
                    <a:solidFill>
                      <a:srgbClr val="FF0000"/>
                    </a:solidFill>
                  </a:rPr>
                  <a:t>E 65</a:t>
                </a:r>
                <a:r>
                  <a:rPr lang="en-US" altLang="en-US" sz="2400"/>
                  <a:t> </a:t>
                </a:r>
                <a:r>
                  <a:rPr lang="en-US" altLang="en-US" sz="2400" b="1">
                    <a:latin typeface="Symbol" pitchFamily="2" charset="2"/>
                  </a:rPr>
                  <a:t>m</a:t>
                </a:r>
                <a:r>
                  <a:rPr lang="en-US" altLang="en-US" sz="2400"/>
                  <a:t>m</a:t>
                </a:r>
              </a:p>
            </p:txBody>
          </p:sp>
          <p:sp>
            <p:nvSpPr>
              <p:cNvPr id="32790" name="Text Box 506">
                <a:extLst>
                  <a:ext uri="{FF2B5EF4-FFF2-40B4-BE49-F238E27FC236}">
                    <a16:creationId xmlns:a16="http://schemas.microsoft.com/office/drawing/2014/main" id="{F938C418-ED84-154D-A2BC-24600D3271B9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1294" y="7313"/>
                <a:ext cx="1300" cy="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en-US" sz="2400" b="1">
                    <a:solidFill>
                      <a:srgbClr val="FF0000"/>
                    </a:solidFill>
                  </a:rPr>
                  <a:t>Si-E</a:t>
                </a:r>
                <a:r>
                  <a:rPr lang="en-US" altLang="en-US" sz="2400"/>
                  <a:t> 500 </a:t>
                </a:r>
                <a:r>
                  <a:rPr lang="en-US" altLang="en-US">
                    <a:latin typeface="Symbol" pitchFamily="2" charset="2"/>
                  </a:rPr>
                  <a:t>m</a:t>
                </a:r>
                <a:r>
                  <a:rPr lang="en-US" altLang="en-US" sz="2400"/>
                  <a:t>m</a:t>
                </a:r>
              </a:p>
            </p:txBody>
          </p:sp>
          <p:sp>
            <p:nvSpPr>
              <p:cNvPr id="32791" name="Line 507">
                <a:extLst>
                  <a:ext uri="{FF2B5EF4-FFF2-40B4-BE49-F238E27FC236}">
                    <a16:creationId xmlns:a16="http://schemas.microsoft.com/office/drawing/2014/main" id="{A4A370C2-D98C-494A-9B13-136618186520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 flipV="1">
                <a:off x="2342" y="7640"/>
                <a:ext cx="354" cy="1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92" name="Line 511">
                <a:extLst>
                  <a:ext uri="{FF2B5EF4-FFF2-40B4-BE49-F238E27FC236}">
                    <a16:creationId xmlns:a16="http://schemas.microsoft.com/office/drawing/2014/main" id="{67789E7D-5450-8541-AE0B-24EBF2E5FC3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729" y="9615"/>
                <a:ext cx="120" cy="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2787" name="Text Box 514">
              <a:extLst>
                <a:ext uri="{FF2B5EF4-FFF2-40B4-BE49-F238E27FC236}">
                  <a16:creationId xmlns:a16="http://schemas.microsoft.com/office/drawing/2014/main" id="{CBECFC72-FF23-2C4B-ACB0-E3BFB0C104D4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 rot="1799668">
              <a:off x="3652" y="7218"/>
              <a:ext cx="2036" cy="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2400" b="1" dirty="0">
                  <a:solidFill>
                    <a:srgbClr val="FF0000"/>
                  </a:solidFill>
                </a:rPr>
                <a:t>4x </a:t>
              </a:r>
              <a:r>
                <a:rPr lang="en-US" altLang="en-US" sz="2400" b="1" dirty="0" err="1">
                  <a:solidFill>
                    <a:schemeClr val="accent2"/>
                  </a:solidFill>
                </a:rPr>
                <a:t>CsI</a:t>
              </a:r>
              <a:r>
                <a:rPr lang="en-US" altLang="en-US" sz="2400" b="1" dirty="0">
                  <a:solidFill>
                    <a:schemeClr val="accent2"/>
                  </a:solidFill>
                </a:rPr>
                <a:t>(Tl)</a:t>
              </a:r>
              <a:endParaRPr lang="en-US" altLang="en-US" sz="2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2778" name="TextBox 29">
            <a:extLst>
              <a:ext uri="{FF2B5EF4-FFF2-40B4-BE49-F238E27FC236}">
                <a16:creationId xmlns:a16="http://schemas.microsoft.com/office/drawing/2014/main" id="{AAA4FDCF-80A8-634B-964F-FD4DE6A249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0840" y="887120"/>
            <a:ext cx="4495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FF0000"/>
                </a:solidFill>
              </a:rPr>
              <a:t>Particle identification</a:t>
            </a:r>
            <a:endParaRPr lang="en-US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581027637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35ED156-C331-E048-AAF2-358E6E57CA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Z. Chajecki - NuSYM 2018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DEF868-7705-FA49-B844-BA41181287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993327-10C4-4547-8542-DE2A3ADF3327}" type="slidenum">
              <a:rPr lang="en-US" altLang="en-US" smtClean="0"/>
              <a:pPr/>
              <a:t>28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803D36-EC3E-DF45-8B8C-9826052A4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1219200"/>
            <a:ext cx="1157392" cy="11643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787E09-FBA1-9F43-930E-69C074B225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355" y="3084068"/>
            <a:ext cx="912299" cy="9122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5545C8-693A-2340-903B-7647962D78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119" y="3142865"/>
            <a:ext cx="872594" cy="872594"/>
          </a:xfrm>
          <a:prstGeom prst="rect">
            <a:avLst/>
          </a:prstGeom>
        </p:spPr>
      </p:pic>
      <p:pic>
        <p:nvPicPr>
          <p:cNvPr id="7" name="Picture 2" descr="Image result for michigan state university">
            <a:extLst>
              <a:ext uri="{FF2B5EF4-FFF2-40B4-BE49-F238E27FC236}">
                <a16:creationId xmlns:a16="http://schemas.microsoft.com/office/drawing/2014/main" id="{E77D73B7-C516-0E4A-A628-E2DD0F17F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38" y="3414897"/>
            <a:ext cx="1565267" cy="36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e result for korea university">
            <a:extLst>
              <a:ext uri="{FF2B5EF4-FFF2-40B4-BE49-F238E27FC236}">
                <a16:creationId xmlns:a16="http://schemas.microsoft.com/office/drawing/2014/main" id="{8D292F4C-11A2-9043-8800-487026338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81600" y="5065976"/>
            <a:ext cx="849842" cy="1143000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D4FACA-04B8-8341-9F03-AF166593BD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038" y="3196823"/>
            <a:ext cx="876300" cy="799544"/>
          </a:xfrm>
          <a:prstGeom prst="rect">
            <a:avLst/>
          </a:prstGeom>
        </p:spPr>
      </p:pic>
      <p:pic>
        <p:nvPicPr>
          <p:cNvPr id="10" name="Picture 6" descr="Image result for hira array">
            <a:extLst>
              <a:ext uri="{FF2B5EF4-FFF2-40B4-BE49-F238E27FC236}">
                <a16:creationId xmlns:a16="http://schemas.microsoft.com/office/drawing/2014/main" id="{130A39B9-1CCA-144C-8A1E-00F2F0A92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416" y="762526"/>
            <a:ext cx="2977331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594886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28411"/>
            <a:ext cx="9144000" cy="2297145"/>
          </a:xfrm>
          <a:noFill/>
          <a:ln>
            <a:noFill/>
          </a:ln>
          <a:effectLst/>
        </p:spPr>
        <p:txBody>
          <a:bodyPr/>
          <a:lstStyle/>
          <a:p>
            <a:r>
              <a:rPr lang="en-US" sz="3600" b="1" dirty="0">
                <a:solidFill>
                  <a:srgbClr val="0000FF"/>
                </a:solidFill>
                <a:latin typeface="Comic Sans MS"/>
                <a:cs typeface="Comic Sans MS"/>
              </a:rPr>
              <a:t>Symmetry energy </a:t>
            </a:r>
            <a:br>
              <a:rPr lang="en-US" sz="3600" b="1" dirty="0">
                <a:solidFill>
                  <a:srgbClr val="0000FF"/>
                </a:solidFill>
                <a:latin typeface="Comic Sans MS"/>
                <a:cs typeface="Comic Sans MS"/>
              </a:rPr>
            </a:br>
            <a:r>
              <a:rPr lang="en-US" sz="3600" b="1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br>
              <a:rPr lang="en-US" sz="3600" b="1" dirty="0">
                <a:solidFill>
                  <a:srgbClr val="0000FF"/>
                </a:solidFill>
                <a:latin typeface="Comic Sans MS"/>
                <a:cs typeface="Comic Sans MS"/>
              </a:rPr>
            </a:br>
            <a:r>
              <a:rPr lang="en-US" sz="3200" dirty="0">
                <a:solidFill>
                  <a:srgbClr val="0000FF"/>
                </a:solidFill>
                <a:latin typeface="Comic Sans MS"/>
                <a:cs typeface="Comic Sans MS"/>
              </a:rPr>
              <a:t>How does the potential energy </a:t>
            </a:r>
            <a:br>
              <a:rPr lang="en-US" sz="3200" dirty="0">
                <a:solidFill>
                  <a:srgbClr val="0000FF"/>
                </a:solidFill>
                <a:latin typeface="Comic Sans MS"/>
                <a:cs typeface="Comic Sans MS"/>
              </a:rPr>
            </a:br>
            <a:r>
              <a:rPr lang="en-US" sz="3200" dirty="0">
                <a:solidFill>
                  <a:srgbClr val="0000FF"/>
                </a:solidFill>
                <a:latin typeface="Comic Sans MS"/>
                <a:cs typeface="Comic Sans MS"/>
              </a:rPr>
              <a:t>of nuclear matter depend on </a:t>
            </a:r>
            <a:r>
              <a:rPr lang="en-US" sz="3200" dirty="0">
                <a:solidFill>
                  <a:srgbClr val="FF6600"/>
                </a:solidFill>
                <a:latin typeface="Comic Sans MS"/>
                <a:cs typeface="Comic Sans MS"/>
                <a:sym typeface="Symbol"/>
              </a:rPr>
              <a:t>density</a:t>
            </a:r>
            <a:r>
              <a:rPr lang="en-US" sz="3200" dirty="0">
                <a:solidFill>
                  <a:srgbClr val="0000FF"/>
                </a:solidFill>
                <a:latin typeface="Comic Sans MS"/>
                <a:cs typeface="Comic Sans MS"/>
                <a:sym typeface="Symbol"/>
              </a:rPr>
              <a:t> </a:t>
            </a:r>
            <a:br>
              <a:rPr lang="en-US" sz="3200" dirty="0">
                <a:solidFill>
                  <a:srgbClr val="0000FF"/>
                </a:solidFill>
                <a:latin typeface="Comic Sans MS"/>
                <a:cs typeface="Comic Sans MS"/>
                <a:sym typeface="Symbol"/>
              </a:rPr>
            </a:br>
            <a:r>
              <a:rPr lang="en-US" sz="3200" dirty="0">
                <a:solidFill>
                  <a:srgbClr val="0000FF"/>
                </a:solidFill>
                <a:latin typeface="Comic Sans MS"/>
                <a:cs typeface="Comic Sans MS"/>
                <a:sym typeface="Symbol"/>
              </a:rPr>
              <a:t>and </a:t>
            </a:r>
            <a:r>
              <a:rPr lang="en-US" sz="3200" dirty="0">
                <a:solidFill>
                  <a:srgbClr val="FF6600"/>
                </a:solidFill>
                <a:latin typeface="Comic Sans MS"/>
                <a:cs typeface="Comic Sans MS"/>
                <a:sym typeface="Symbol"/>
              </a:rPr>
              <a:t>momentum</a:t>
            </a:r>
            <a:r>
              <a:rPr lang="en-US" sz="3200" dirty="0">
                <a:solidFill>
                  <a:srgbClr val="0000FF"/>
                </a:solidFill>
                <a:latin typeface="Comic Sans MS"/>
                <a:cs typeface="Comic Sans MS"/>
              </a:rPr>
              <a:t>?</a:t>
            </a:r>
            <a:endParaRPr lang="en-US" sz="36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/>
              <a:t>Z. Chajecki - NuSYM 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8E282B-BE3C-BC41-86A3-BEE1E02B2A5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4835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/>
              <a:t>Z. Chajecki - NuSYM 2018</a:t>
            </a:r>
            <a:endParaRPr lang="en-US"/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B113FB-1873-6441-AECA-D2FA8190E734}" type="slidenum">
              <a:rPr lang="en-US"/>
              <a:pPr/>
              <a:t>3</a:t>
            </a:fld>
            <a:endParaRPr lang="en-US"/>
          </a:p>
        </p:txBody>
      </p:sp>
      <p:sp>
        <p:nvSpPr>
          <p:cNvPr id="2417667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-63500"/>
            <a:ext cx="8820150" cy="901700"/>
          </a:xfrm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Comic Sans MS" charset="0"/>
              </a:rPr>
              <a:t>Symmetry Energy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DB19887F-27D7-2646-A839-EB550112D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436" y="2594338"/>
            <a:ext cx="374015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12">
            <a:extLst>
              <a:ext uri="{FF2B5EF4-FFF2-40B4-BE49-F238E27FC236}">
                <a16:creationId xmlns:a16="http://schemas.microsoft.com/office/drawing/2014/main" id="{A270B3E1-7942-244C-AD78-65C4853BE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272" y="3059476"/>
            <a:ext cx="8842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Stiff</a:t>
            </a:r>
          </a:p>
        </p:txBody>
      </p:sp>
      <p:sp>
        <p:nvSpPr>
          <p:cNvPr id="22" name="TextBox 12">
            <a:extLst>
              <a:ext uri="{FF2B5EF4-FFF2-40B4-BE49-F238E27FC236}">
                <a16:creationId xmlns:a16="http://schemas.microsoft.com/office/drawing/2014/main" id="{BCA18706-BDFD-FA48-B5F2-99ED65C978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0570" y="3996499"/>
            <a:ext cx="8842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 Soft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7E8693-D7AC-C742-9B1F-9269C9AB4A28}"/>
              </a:ext>
            </a:extLst>
          </p:cNvPr>
          <p:cNvSpPr txBox="1"/>
          <p:nvPr/>
        </p:nvSpPr>
        <p:spPr>
          <a:xfrm>
            <a:off x="100552" y="1676400"/>
            <a:ext cx="4724105" cy="4401205"/>
          </a:xfrm>
          <a:prstGeom prst="rect">
            <a:avLst/>
          </a:prstGeom>
          <a:solidFill>
            <a:srgbClr val="FFFFFF"/>
          </a:solidFill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42AFA"/>
                </a:solidFill>
              </a:rPr>
              <a:t>To probe the EOS of asymmetric nuclear matter (neutron stars) we need to be able to study the nuclear matter at </a:t>
            </a:r>
            <a:r>
              <a:rPr lang="en-US" sz="2000" b="1" dirty="0">
                <a:solidFill>
                  <a:srgbClr val="FF0000"/>
                </a:solidFill>
              </a:rPr>
              <a:t>various densities </a:t>
            </a:r>
            <a:r>
              <a:rPr lang="en-US" sz="2000" dirty="0">
                <a:solidFill>
                  <a:srgbClr val="142AFA"/>
                </a:solidFill>
              </a:rPr>
              <a:t>and </a:t>
            </a:r>
            <a:r>
              <a:rPr lang="en-US" sz="2000" b="1" dirty="0">
                <a:solidFill>
                  <a:srgbClr val="008000"/>
                </a:solidFill>
              </a:rPr>
              <a:t>asymmetries</a:t>
            </a:r>
            <a:r>
              <a:rPr lang="en-US" sz="2000" dirty="0">
                <a:solidFill>
                  <a:srgbClr val="142AFA"/>
                </a:solidFill>
              </a:rPr>
              <a:t> </a:t>
            </a:r>
          </a:p>
          <a:p>
            <a:endParaRPr lang="en-US" sz="2000" dirty="0">
              <a:solidFill>
                <a:srgbClr val="FF0000"/>
              </a:solidFill>
            </a:endParaRPr>
          </a:p>
          <a:p>
            <a:r>
              <a:rPr lang="en-US" sz="2000" dirty="0"/>
              <a:t>The only way we can do it in the laboratory is via heavy ion collisions:  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solidFill>
                  <a:srgbClr val="FF0000"/>
                </a:solidFill>
              </a:rPr>
              <a:t>nucleus – nucleus collisions at higher densities </a:t>
            </a:r>
            <a:r>
              <a:rPr lang="en-US" sz="2000" dirty="0">
                <a:solidFill>
                  <a:srgbClr val="FF0000"/>
                </a:solidFill>
                <a:sym typeface="Symbol"/>
              </a:rPr>
              <a:t> require higher beam energies and new detectors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solidFill>
                  <a:srgbClr val="008000"/>
                </a:solidFill>
                <a:sym typeface="Symbol"/>
              </a:rPr>
              <a:t>Increase sensitivity to symmetry energy by increasing </a:t>
            </a:r>
            <a:r>
              <a:rPr lang="en-US" sz="2000" dirty="0">
                <a:solidFill>
                  <a:srgbClr val="008000"/>
                </a:solidFill>
                <a:latin typeface="Symbol" charset="2"/>
                <a:cs typeface="Symbol" charset="2"/>
                <a:sym typeface="Symbol"/>
              </a:rPr>
              <a:t>d </a:t>
            </a:r>
            <a:r>
              <a:rPr lang="en-US" sz="2000" dirty="0">
                <a:solidFill>
                  <a:srgbClr val="008000"/>
                </a:solidFill>
                <a:latin typeface="Arial"/>
                <a:cs typeface="Arial"/>
                <a:sym typeface="Symbol"/>
              </a:rPr>
              <a:t>(asymmetry between the # of neutrons and protons)</a:t>
            </a:r>
            <a:endParaRPr lang="en-US" sz="2000" dirty="0">
              <a:solidFill>
                <a:srgbClr val="008000"/>
              </a:solidFill>
              <a:latin typeface="Arial"/>
              <a:cs typeface="Arial"/>
            </a:endParaRP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4888463" y="1035403"/>
            <a:ext cx="3937000" cy="107721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  <a:spcBef>
                <a:spcPct val="50000"/>
              </a:spcBef>
              <a:defRPr/>
            </a:pPr>
            <a:r>
              <a:rPr lang="en-US" sz="2000" dirty="0"/>
              <a:t>    </a:t>
            </a:r>
            <a:r>
              <a:rPr lang="en-US" sz="2000" b="1" dirty="0"/>
              <a:t>E/A</a:t>
            </a:r>
            <a:r>
              <a:rPr lang="en-US" sz="2000" b="1" dirty="0">
                <a:latin typeface="Times New Roman" charset="0"/>
              </a:rPr>
              <a:t> (</a:t>
            </a:r>
            <a:r>
              <a:rPr lang="en-US" sz="2000" b="1" dirty="0">
                <a:latin typeface="Times New Roman" charset="0"/>
                <a:sym typeface="Symbol" charset="0"/>
              </a:rPr>
              <a:t>,)</a:t>
            </a:r>
            <a:r>
              <a:rPr lang="en-US" sz="2000" dirty="0">
                <a:latin typeface="Times New Roman" charset="0"/>
                <a:sym typeface="Symbol" charset="0"/>
              </a:rPr>
              <a:t> = </a:t>
            </a:r>
            <a:r>
              <a:rPr lang="en-US" sz="2000" dirty="0">
                <a:solidFill>
                  <a:srgbClr val="0000CC"/>
                </a:solidFill>
              </a:rPr>
              <a:t>E/A </a:t>
            </a:r>
            <a:r>
              <a:rPr lang="en-US" sz="2000" dirty="0">
                <a:solidFill>
                  <a:srgbClr val="0000CC"/>
                </a:solidFill>
                <a:latin typeface="Times New Roman" charset="0"/>
              </a:rPr>
              <a:t>(</a:t>
            </a:r>
            <a:r>
              <a:rPr lang="en-US" sz="2000" dirty="0">
                <a:solidFill>
                  <a:srgbClr val="0000CC"/>
                </a:solidFill>
                <a:latin typeface="Times New Roman" charset="0"/>
                <a:sym typeface="Symbol" charset="0"/>
              </a:rPr>
              <a:t>,0)</a:t>
            </a:r>
            <a:r>
              <a:rPr lang="en-US" sz="2000" dirty="0">
                <a:latin typeface="Times New Roman" charset="0"/>
                <a:sym typeface="Symbol" charset="0"/>
              </a:rPr>
              <a:t> + </a:t>
            </a:r>
            <a:r>
              <a:rPr lang="en-US" sz="2000" dirty="0">
                <a:latin typeface="Symbol" charset="0"/>
                <a:sym typeface="Symbol" charset="0"/>
              </a:rPr>
              <a:t>d</a:t>
            </a:r>
            <a:r>
              <a:rPr lang="en-US" sz="2000" baseline="30000" dirty="0">
                <a:latin typeface="Times New Roman" charset="0"/>
                <a:sym typeface="Symbol" charset="0"/>
              </a:rPr>
              <a:t>2</a:t>
            </a:r>
            <a:r>
              <a:rPr lang="en-US" sz="2000" dirty="0">
                <a:solidFill>
                  <a:srgbClr val="CC00CC"/>
                </a:solidFill>
                <a:latin typeface="Times New Roman" charset="0"/>
                <a:sym typeface="Symbol" charset="0"/>
              </a:rPr>
              <a:t></a:t>
            </a:r>
            <a:r>
              <a:rPr lang="en-US" sz="2000" dirty="0">
                <a:solidFill>
                  <a:srgbClr val="FF0000"/>
                </a:solidFill>
                <a:latin typeface="Times New Roman" charset="0"/>
                <a:sym typeface="Symbol" charset="0"/>
              </a:rPr>
              <a:t>S()</a:t>
            </a:r>
            <a:endParaRPr lang="en-US" sz="2000" dirty="0">
              <a:solidFill>
                <a:srgbClr val="0000CC"/>
              </a:solidFill>
              <a:latin typeface="Times New Roman" charset="0"/>
              <a:sym typeface="Symbol" charset="0"/>
            </a:endParaRPr>
          </a:p>
          <a:p>
            <a:pPr marL="285750" indent="-285750">
              <a:lnSpc>
                <a:spcPct val="140000"/>
              </a:lnSpc>
              <a:buFont typeface="Symbol" charset="0"/>
              <a:buChar char=" "/>
              <a:defRPr/>
            </a:pPr>
            <a:r>
              <a:rPr lang="en-US" sz="2000" dirty="0">
                <a:latin typeface="Symbol" charset="0"/>
                <a:sym typeface="Symbol" charset="0"/>
              </a:rPr>
              <a:t>d </a:t>
            </a:r>
            <a:r>
              <a:rPr lang="en-US" sz="2000" dirty="0">
                <a:latin typeface="Times New Roman" charset="0"/>
                <a:sym typeface="Symbol" charset="0"/>
              </a:rPr>
              <a:t>= (</a:t>
            </a:r>
            <a:r>
              <a:rPr lang="en-US" sz="2000" baseline="-25000" dirty="0">
                <a:latin typeface="Times New Roman" charset="0"/>
                <a:sym typeface="Symbol" charset="0"/>
              </a:rPr>
              <a:t>n</a:t>
            </a:r>
            <a:r>
              <a:rPr lang="en-US" sz="2000" dirty="0">
                <a:latin typeface="Times New Roman" charset="0"/>
                <a:sym typeface="Symbol" charset="0"/>
              </a:rPr>
              <a:t>- </a:t>
            </a:r>
            <a:r>
              <a:rPr lang="en-US" sz="2000" baseline="-25000" dirty="0">
                <a:latin typeface="Times New Roman" charset="0"/>
                <a:sym typeface="Symbol" charset="0"/>
              </a:rPr>
              <a:t>p</a:t>
            </a:r>
            <a:r>
              <a:rPr lang="en-US" sz="2000" dirty="0">
                <a:latin typeface="Times New Roman" charset="0"/>
                <a:sym typeface="Symbol" charset="0"/>
              </a:rPr>
              <a:t>)/ (</a:t>
            </a:r>
            <a:r>
              <a:rPr lang="en-US" sz="2000" baseline="-25000" dirty="0">
                <a:latin typeface="Times New Roman" charset="0"/>
                <a:sym typeface="Symbol" charset="0"/>
              </a:rPr>
              <a:t>n</a:t>
            </a:r>
            <a:r>
              <a:rPr lang="en-US" sz="2000" dirty="0">
                <a:latin typeface="Times New Roman" charset="0"/>
                <a:sym typeface="Symbol" charset="0"/>
              </a:rPr>
              <a:t>+ </a:t>
            </a:r>
            <a:r>
              <a:rPr lang="en-US" sz="2000" baseline="-25000" dirty="0">
                <a:latin typeface="Times New Roman" charset="0"/>
                <a:sym typeface="Symbol" charset="0"/>
              </a:rPr>
              <a:t>p</a:t>
            </a:r>
            <a:r>
              <a:rPr lang="en-US" sz="2000" dirty="0">
                <a:latin typeface="Times New Roman" charset="0"/>
                <a:sym typeface="Symbol" charset="0"/>
              </a:rPr>
              <a:t>) = </a:t>
            </a:r>
            <a:r>
              <a:rPr lang="en-US" sz="2000" dirty="0"/>
              <a:t>(N-Z)/A</a:t>
            </a:r>
            <a:endParaRPr lang="en-US" sz="1800" dirty="0"/>
          </a:p>
          <a:p>
            <a:pPr marL="285750" indent="-285750">
              <a:lnSpc>
                <a:spcPct val="140000"/>
              </a:lnSpc>
              <a:buFont typeface="Symbol" charset="0"/>
              <a:buChar char=" "/>
              <a:defRPr/>
            </a:pPr>
            <a:endParaRPr lang="en-US" sz="500" dirty="0"/>
          </a:p>
        </p:txBody>
      </p:sp>
    </p:spTree>
    <p:extLst>
      <p:ext uri="{BB962C8B-B14F-4D97-AF65-F5344CB8AC3E}">
        <p14:creationId xmlns:p14="http://schemas.microsoft.com/office/powerpoint/2010/main" val="8335889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allAtOnce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/>
              <a:t>Z. Chajecki - NuSYM 2018</a:t>
            </a:r>
            <a:endParaRPr lang="en-US"/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B113FB-1873-6441-AECA-D2FA8190E734}" type="slidenum">
              <a:rPr lang="en-US"/>
              <a:pPr/>
              <a:t>4</a:t>
            </a:fld>
            <a:endParaRPr lang="en-US"/>
          </a:p>
        </p:txBody>
      </p:sp>
      <p:sp>
        <p:nvSpPr>
          <p:cNvPr id="2417667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-63500"/>
            <a:ext cx="8820150" cy="901700"/>
          </a:xfrm>
        </p:spPr>
        <p:txBody>
          <a:bodyPr/>
          <a:lstStyle/>
          <a:p>
            <a:r>
              <a:rPr lang="en-US" sz="2600" b="1" dirty="0">
                <a:solidFill>
                  <a:schemeClr val="bg1"/>
                </a:solidFill>
                <a:latin typeface="Comic Sans MS" charset="0"/>
              </a:rPr>
              <a:t>Density Dependence of Symmetry Energy Potential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2417679" name="Text Box 15"/>
          <p:cNvSpPr txBox="1">
            <a:spLocks noChangeArrowheads="1"/>
          </p:cNvSpPr>
          <p:nvPr/>
        </p:nvSpPr>
        <p:spPr bwMode="auto">
          <a:xfrm>
            <a:off x="4888463" y="2224120"/>
            <a:ext cx="40386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30000"/>
              </a:spcBef>
            </a:pPr>
            <a:r>
              <a:rPr lang="en-US" sz="2000" b="1" dirty="0">
                <a:solidFill>
                  <a:schemeClr val="accent2"/>
                </a:solidFill>
              </a:rPr>
              <a:t>n</a:t>
            </a:r>
            <a:r>
              <a:rPr lang="en-US" sz="2000" dirty="0">
                <a:solidFill>
                  <a:schemeClr val="accent2"/>
                </a:solidFill>
              </a:rPr>
              <a:t> and </a:t>
            </a:r>
            <a:r>
              <a:rPr lang="en-US" sz="2000" b="1" dirty="0">
                <a:solidFill>
                  <a:schemeClr val="accent2"/>
                </a:solidFill>
              </a:rPr>
              <a:t>p</a:t>
            </a:r>
            <a:r>
              <a:rPr lang="en-US" sz="2000" dirty="0">
                <a:solidFill>
                  <a:schemeClr val="accent2"/>
                </a:solidFill>
              </a:rPr>
              <a:t> potentials have opposite signs and slightly different density dependence </a:t>
            </a:r>
          </a:p>
        </p:txBody>
      </p:sp>
      <p:sp>
        <p:nvSpPr>
          <p:cNvPr id="2417666" name="Rectangle 2"/>
          <p:cNvSpPr>
            <a:spLocks noChangeArrowheads="1"/>
          </p:cNvSpPr>
          <p:nvPr/>
        </p:nvSpPr>
        <p:spPr bwMode="auto">
          <a:xfrm>
            <a:off x="76200" y="838200"/>
            <a:ext cx="4495800" cy="5715000"/>
          </a:xfrm>
          <a:prstGeom prst="rect">
            <a:avLst/>
          </a:prstGeom>
          <a:solidFill>
            <a:schemeClr val="bg1"/>
          </a:solidFill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417669" name="Picture 5" descr="f1f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9" t="6793" r="7813" b="2264"/>
          <a:stretch>
            <a:fillRect/>
          </a:stretch>
        </p:blipFill>
        <p:spPr bwMode="auto">
          <a:xfrm>
            <a:off x="177800" y="914400"/>
            <a:ext cx="4321175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17674" name="Text Box 10"/>
          <p:cNvSpPr txBox="1">
            <a:spLocks noChangeArrowheads="1"/>
          </p:cNvSpPr>
          <p:nvPr/>
        </p:nvSpPr>
        <p:spPr bwMode="auto">
          <a:xfrm>
            <a:off x="1560513" y="6034088"/>
            <a:ext cx="801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u =</a:t>
            </a:r>
          </a:p>
        </p:txBody>
      </p:sp>
      <p:sp>
        <p:nvSpPr>
          <p:cNvPr id="2417675" name="Text Box 11"/>
          <p:cNvSpPr txBox="1">
            <a:spLocks noChangeArrowheads="1"/>
          </p:cNvSpPr>
          <p:nvPr/>
        </p:nvSpPr>
        <p:spPr bwMode="auto">
          <a:xfrm>
            <a:off x="2667000" y="1295400"/>
            <a:ext cx="579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0066"/>
                </a:solidFill>
              </a:rPr>
              <a:t>stiff</a:t>
            </a:r>
          </a:p>
        </p:txBody>
      </p:sp>
      <p:sp>
        <p:nvSpPr>
          <p:cNvPr id="2417676" name="Text Box 12"/>
          <p:cNvSpPr txBox="1">
            <a:spLocks noChangeArrowheads="1"/>
          </p:cNvSpPr>
          <p:nvPr/>
        </p:nvSpPr>
        <p:spPr bwMode="auto">
          <a:xfrm>
            <a:off x="3521075" y="2438400"/>
            <a:ext cx="593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accent2"/>
                </a:solidFill>
              </a:rPr>
              <a:t>soft</a:t>
            </a:r>
          </a:p>
        </p:txBody>
      </p:sp>
      <p:sp>
        <p:nvSpPr>
          <p:cNvPr id="2417677" name="Text Box 13"/>
          <p:cNvSpPr txBox="1">
            <a:spLocks noChangeArrowheads="1"/>
          </p:cNvSpPr>
          <p:nvPr/>
        </p:nvSpPr>
        <p:spPr bwMode="auto">
          <a:xfrm rot="-5400000">
            <a:off x="-449262" y="3040062"/>
            <a:ext cx="175260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000">
                <a:latin typeface="Times New Roman" charset="0"/>
              </a:rPr>
              <a:t>U</a:t>
            </a:r>
            <a:r>
              <a:rPr lang="en-US" sz="2000" baseline="-25000">
                <a:latin typeface="Times New Roman" charset="0"/>
              </a:rPr>
              <a:t>asy</a:t>
            </a:r>
            <a:r>
              <a:rPr lang="en-US" sz="2000">
                <a:latin typeface="Times New Roman" charset="0"/>
              </a:rPr>
              <a:t>  (MeV)</a:t>
            </a:r>
          </a:p>
        </p:txBody>
      </p:sp>
      <p:sp>
        <p:nvSpPr>
          <p:cNvPr id="2417678" name="Text Box 14"/>
          <p:cNvSpPr txBox="1">
            <a:spLocks noChangeArrowheads="1"/>
          </p:cNvSpPr>
          <p:nvPr/>
        </p:nvSpPr>
        <p:spPr bwMode="auto">
          <a:xfrm>
            <a:off x="838200" y="1143000"/>
            <a:ext cx="88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 b="1">
                <a:solidFill>
                  <a:srgbClr val="0000B9"/>
                </a:solidFill>
                <a:latin typeface="Times New Roman" charset="0"/>
                <a:sym typeface="Symbol" charset="0"/>
              </a:rPr>
              <a:t>=0.3</a:t>
            </a:r>
            <a:endParaRPr lang="en-US" sz="2400" b="1">
              <a:solidFill>
                <a:srgbClr val="0000B9"/>
              </a:solidFill>
              <a:latin typeface="Times New Roman" charset="0"/>
            </a:endParaRPr>
          </a:p>
        </p:txBody>
      </p:sp>
      <p:sp>
        <p:nvSpPr>
          <p:cNvPr id="2417698" name="Rectangle 34"/>
          <p:cNvSpPr>
            <a:spLocks noChangeArrowheads="1"/>
          </p:cNvSpPr>
          <p:nvPr/>
        </p:nvSpPr>
        <p:spPr bwMode="auto">
          <a:xfrm>
            <a:off x="228600" y="2047875"/>
            <a:ext cx="3048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4800600" y="3058191"/>
            <a:ext cx="4267200" cy="3483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200" u="sng" dirty="0">
                <a:solidFill>
                  <a:srgbClr val="0000FF"/>
                </a:solidFill>
              </a:rPr>
              <a:t>Observables:</a:t>
            </a:r>
          </a:p>
          <a:p>
            <a:pPr>
              <a:lnSpc>
                <a:spcPct val="120000"/>
              </a:lnSpc>
              <a:buFont typeface="Arial"/>
              <a:buChar char="•"/>
            </a:pPr>
            <a:r>
              <a:rPr lang="en-US" sz="2000" dirty="0"/>
              <a:t> </a:t>
            </a:r>
            <a:r>
              <a:rPr lang="en-US" sz="2000" dirty="0">
                <a:solidFill>
                  <a:srgbClr val="FF6600"/>
                </a:solidFill>
              </a:rPr>
              <a:t>n </a:t>
            </a:r>
            <a:r>
              <a:rPr lang="en-US" sz="2000" dirty="0" err="1">
                <a:solidFill>
                  <a:srgbClr val="FF6600"/>
                </a:solidFill>
              </a:rPr>
              <a:t>vs</a:t>
            </a:r>
            <a:r>
              <a:rPr lang="en-US" sz="2000" dirty="0">
                <a:solidFill>
                  <a:srgbClr val="FF6600"/>
                </a:solidFill>
              </a:rPr>
              <a:t> p </a:t>
            </a:r>
            <a:r>
              <a:rPr lang="en-US" sz="2000" dirty="0"/>
              <a:t>and t </a:t>
            </a:r>
            <a:r>
              <a:rPr lang="en-US" sz="2000" dirty="0" err="1"/>
              <a:t>vs</a:t>
            </a:r>
            <a:r>
              <a:rPr lang="en-US" sz="2000" dirty="0"/>
              <a:t> </a:t>
            </a:r>
            <a:r>
              <a:rPr lang="en-US" sz="2000" baseline="30000" dirty="0"/>
              <a:t>3</a:t>
            </a:r>
            <a:r>
              <a:rPr lang="en-US" sz="2000" dirty="0"/>
              <a:t>He emission </a:t>
            </a:r>
            <a:br>
              <a:rPr lang="en-US" sz="2000" dirty="0"/>
            </a:br>
            <a:r>
              <a:rPr lang="en-US" sz="2000" dirty="0"/>
              <a:t>   and flow</a:t>
            </a:r>
          </a:p>
          <a:p>
            <a:pPr>
              <a:lnSpc>
                <a:spcPct val="120000"/>
              </a:lnSpc>
              <a:buFont typeface="Arial"/>
              <a:buChar char="•"/>
            </a:pPr>
            <a:r>
              <a:rPr lang="en-US" sz="2000" dirty="0"/>
              <a:t> Pion production</a:t>
            </a:r>
          </a:p>
          <a:p>
            <a:pPr>
              <a:lnSpc>
                <a:spcPct val="120000"/>
              </a:lnSpc>
              <a:buFont typeface="Arial"/>
              <a:buChar char="•"/>
            </a:pPr>
            <a:r>
              <a:rPr lang="en-US" sz="2000" dirty="0"/>
              <a:t> Correlations</a:t>
            </a:r>
          </a:p>
          <a:p>
            <a:pPr>
              <a:lnSpc>
                <a:spcPct val="120000"/>
              </a:lnSpc>
              <a:buFont typeface="Arial"/>
              <a:buChar char="•"/>
            </a:pPr>
            <a:r>
              <a:rPr lang="en-US" sz="2000" dirty="0"/>
              <a:t> </a:t>
            </a:r>
            <a:r>
              <a:rPr lang="en-US" sz="2000" dirty="0" err="1"/>
              <a:t>Isospin</a:t>
            </a:r>
            <a:r>
              <a:rPr lang="en-US" sz="2000" dirty="0"/>
              <a:t> transport ratios</a:t>
            </a:r>
          </a:p>
          <a:p>
            <a:pPr>
              <a:lnSpc>
                <a:spcPct val="120000"/>
              </a:lnSpc>
              <a:buFont typeface="Arial"/>
              <a:buChar char="•"/>
            </a:pPr>
            <a:r>
              <a:rPr lang="en-US" sz="2000" dirty="0"/>
              <a:t> ….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endParaRPr lang="en-US" sz="2000" dirty="0"/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4888463" y="1035403"/>
            <a:ext cx="3937000" cy="107721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  <a:spcBef>
                <a:spcPct val="50000"/>
              </a:spcBef>
              <a:defRPr/>
            </a:pPr>
            <a:r>
              <a:rPr lang="en-US" sz="2000" dirty="0"/>
              <a:t>    </a:t>
            </a:r>
            <a:r>
              <a:rPr lang="en-US" sz="2000" b="1" dirty="0"/>
              <a:t>E/A</a:t>
            </a:r>
            <a:r>
              <a:rPr lang="en-US" sz="2000" b="1" dirty="0">
                <a:latin typeface="Times New Roman" charset="0"/>
              </a:rPr>
              <a:t> (</a:t>
            </a:r>
            <a:r>
              <a:rPr lang="en-US" sz="2000" b="1" dirty="0">
                <a:latin typeface="Times New Roman" charset="0"/>
                <a:sym typeface="Symbol" charset="0"/>
              </a:rPr>
              <a:t>,)</a:t>
            </a:r>
            <a:r>
              <a:rPr lang="en-US" sz="2000" dirty="0">
                <a:latin typeface="Times New Roman" charset="0"/>
                <a:sym typeface="Symbol" charset="0"/>
              </a:rPr>
              <a:t> = </a:t>
            </a:r>
            <a:r>
              <a:rPr lang="en-US" sz="2000" dirty="0">
                <a:solidFill>
                  <a:srgbClr val="0000CC"/>
                </a:solidFill>
              </a:rPr>
              <a:t>E/A </a:t>
            </a:r>
            <a:r>
              <a:rPr lang="en-US" sz="2000" dirty="0">
                <a:solidFill>
                  <a:srgbClr val="0000CC"/>
                </a:solidFill>
                <a:latin typeface="Times New Roman" charset="0"/>
              </a:rPr>
              <a:t>(</a:t>
            </a:r>
            <a:r>
              <a:rPr lang="en-US" sz="2000" dirty="0">
                <a:solidFill>
                  <a:srgbClr val="0000CC"/>
                </a:solidFill>
                <a:latin typeface="Times New Roman" charset="0"/>
                <a:sym typeface="Symbol" charset="0"/>
              </a:rPr>
              <a:t>,0)</a:t>
            </a:r>
            <a:r>
              <a:rPr lang="en-US" sz="2000" dirty="0">
                <a:latin typeface="Times New Roman" charset="0"/>
                <a:sym typeface="Symbol" charset="0"/>
              </a:rPr>
              <a:t> + </a:t>
            </a:r>
            <a:r>
              <a:rPr lang="en-US" sz="2000" dirty="0">
                <a:latin typeface="Symbol" charset="0"/>
                <a:sym typeface="Symbol" charset="0"/>
              </a:rPr>
              <a:t>d</a:t>
            </a:r>
            <a:r>
              <a:rPr lang="en-US" sz="2000" baseline="30000" dirty="0">
                <a:latin typeface="Times New Roman" charset="0"/>
                <a:sym typeface="Symbol" charset="0"/>
              </a:rPr>
              <a:t>2</a:t>
            </a:r>
            <a:r>
              <a:rPr lang="en-US" sz="2000" dirty="0">
                <a:solidFill>
                  <a:srgbClr val="CC00CC"/>
                </a:solidFill>
                <a:latin typeface="Times New Roman" charset="0"/>
                <a:sym typeface="Symbol" charset="0"/>
              </a:rPr>
              <a:t></a:t>
            </a:r>
            <a:r>
              <a:rPr lang="en-US" sz="2000" dirty="0">
                <a:solidFill>
                  <a:srgbClr val="FF0000"/>
                </a:solidFill>
                <a:latin typeface="Times New Roman" charset="0"/>
                <a:sym typeface="Symbol" charset="0"/>
              </a:rPr>
              <a:t>S()</a:t>
            </a:r>
            <a:endParaRPr lang="en-US" sz="2000" dirty="0">
              <a:solidFill>
                <a:srgbClr val="0000CC"/>
              </a:solidFill>
              <a:latin typeface="Times New Roman" charset="0"/>
              <a:sym typeface="Symbol" charset="0"/>
            </a:endParaRPr>
          </a:p>
          <a:p>
            <a:pPr marL="285750" indent="-285750">
              <a:lnSpc>
                <a:spcPct val="140000"/>
              </a:lnSpc>
              <a:buFont typeface="Symbol" charset="0"/>
              <a:buChar char=" "/>
              <a:defRPr/>
            </a:pPr>
            <a:r>
              <a:rPr lang="en-US" sz="2000" dirty="0">
                <a:latin typeface="Symbol" charset="0"/>
                <a:sym typeface="Symbol" charset="0"/>
              </a:rPr>
              <a:t>d </a:t>
            </a:r>
            <a:r>
              <a:rPr lang="en-US" sz="2000" dirty="0">
                <a:latin typeface="Times New Roman" charset="0"/>
                <a:sym typeface="Symbol" charset="0"/>
              </a:rPr>
              <a:t>= (</a:t>
            </a:r>
            <a:r>
              <a:rPr lang="en-US" sz="2000" baseline="-25000" dirty="0">
                <a:latin typeface="Times New Roman" charset="0"/>
                <a:sym typeface="Symbol" charset="0"/>
              </a:rPr>
              <a:t>n</a:t>
            </a:r>
            <a:r>
              <a:rPr lang="en-US" sz="2000" dirty="0">
                <a:latin typeface="Times New Roman" charset="0"/>
                <a:sym typeface="Symbol" charset="0"/>
              </a:rPr>
              <a:t>- </a:t>
            </a:r>
            <a:r>
              <a:rPr lang="en-US" sz="2000" baseline="-25000" dirty="0">
                <a:latin typeface="Times New Roman" charset="0"/>
                <a:sym typeface="Symbol" charset="0"/>
              </a:rPr>
              <a:t>p</a:t>
            </a:r>
            <a:r>
              <a:rPr lang="en-US" sz="2000" dirty="0">
                <a:latin typeface="Times New Roman" charset="0"/>
                <a:sym typeface="Symbol" charset="0"/>
              </a:rPr>
              <a:t>)/ (</a:t>
            </a:r>
            <a:r>
              <a:rPr lang="en-US" sz="2000" baseline="-25000" dirty="0">
                <a:latin typeface="Times New Roman" charset="0"/>
                <a:sym typeface="Symbol" charset="0"/>
              </a:rPr>
              <a:t>n</a:t>
            </a:r>
            <a:r>
              <a:rPr lang="en-US" sz="2000" dirty="0">
                <a:latin typeface="Times New Roman" charset="0"/>
                <a:sym typeface="Symbol" charset="0"/>
              </a:rPr>
              <a:t>+ </a:t>
            </a:r>
            <a:r>
              <a:rPr lang="en-US" sz="2000" baseline="-25000" dirty="0">
                <a:latin typeface="Times New Roman" charset="0"/>
                <a:sym typeface="Symbol" charset="0"/>
              </a:rPr>
              <a:t>p</a:t>
            </a:r>
            <a:r>
              <a:rPr lang="en-US" sz="2000" dirty="0">
                <a:latin typeface="Times New Roman" charset="0"/>
                <a:sym typeface="Symbol" charset="0"/>
              </a:rPr>
              <a:t>) = </a:t>
            </a:r>
            <a:r>
              <a:rPr lang="en-US" sz="2000" dirty="0"/>
              <a:t>(N-Z)/A</a:t>
            </a:r>
            <a:endParaRPr lang="en-US" sz="1800" dirty="0"/>
          </a:p>
          <a:p>
            <a:pPr marL="285750" indent="-285750">
              <a:lnSpc>
                <a:spcPct val="140000"/>
              </a:lnSpc>
              <a:buFont typeface="Symbol" charset="0"/>
              <a:buChar char=" "/>
              <a:defRPr/>
            </a:pPr>
            <a:endParaRPr lang="en-US" sz="500" dirty="0"/>
          </a:p>
        </p:txBody>
      </p:sp>
    </p:spTree>
    <p:extLst>
      <p:ext uri="{BB962C8B-B14F-4D97-AF65-F5344CB8AC3E}">
        <p14:creationId xmlns:p14="http://schemas.microsoft.com/office/powerpoint/2010/main" val="26870188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/>
              <a:t>Z. Chajecki - NuSYM 2018</a:t>
            </a:r>
            <a:endParaRPr lang="en-US"/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B113FB-1873-6441-AECA-D2FA8190E734}" type="slidenum">
              <a:rPr lang="en-US"/>
              <a:pPr/>
              <a:t>5</a:t>
            </a:fld>
            <a:endParaRPr lang="en-US"/>
          </a:p>
        </p:txBody>
      </p:sp>
      <p:sp>
        <p:nvSpPr>
          <p:cNvPr id="2417667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-63500"/>
            <a:ext cx="8820150" cy="901700"/>
          </a:xfrm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Comic Sans MS" charset="0"/>
              </a:rPr>
              <a:t>Reaction probes: </a:t>
            </a:r>
            <a:r>
              <a:rPr lang="en-US" sz="3600" b="1" dirty="0" err="1">
                <a:solidFill>
                  <a:schemeClr val="bg1"/>
                </a:solidFill>
                <a:latin typeface="Comic Sans MS" charset="0"/>
              </a:rPr>
              <a:t>Isospin</a:t>
            </a:r>
            <a:r>
              <a:rPr lang="en-US" sz="3600" b="1" dirty="0">
                <a:solidFill>
                  <a:schemeClr val="bg1"/>
                </a:solidFill>
                <a:latin typeface="Comic Sans MS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omic Sans MS" charset="0"/>
              </a:rPr>
              <a:t>multiplets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417666" name="Rectangle 2"/>
          <p:cNvSpPr>
            <a:spLocks noChangeArrowheads="1"/>
          </p:cNvSpPr>
          <p:nvPr/>
        </p:nvSpPr>
        <p:spPr bwMode="auto">
          <a:xfrm>
            <a:off x="76200" y="838200"/>
            <a:ext cx="4495800" cy="5715000"/>
          </a:xfrm>
          <a:prstGeom prst="rect">
            <a:avLst/>
          </a:prstGeom>
          <a:solidFill>
            <a:schemeClr val="bg1"/>
          </a:solidFill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417669" name="Picture 5" descr="f1f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9" t="6793" r="7813" b="2264"/>
          <a:stretch>
            <a:fillRect/>
          </a:stretch>
        </p:blipFill>
        <p:spPr bwMode="auto">
          <a:xfrm>
            <a:off x="177800" y="914400"/>
            <a:ext cx="4321175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17674" name="Text Box 10"/>
          <p:cNvSpPr txBox="1">
            <a:spLocks noChangeArrowheads="1"/>
          </p:cNvSpPr>
          <p:nvPr/>
        </p:nvSpPr>
        <p:spPr bwMode="auto">
          <a:xfrm>
            <a:off x="1560513" y="6034088"/>
            <a:ext cx="801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u =</a:t>
            </a:r>
          </a:p>
        </p:txBody>
      </p:sp>
      <p:sp>
        <p:nvSpPr>
          <p:cNvPr id="2417675" name="Text Box 11"/>
          <p:cNvSpPr txBox="1">
            <a:spLocks noChangeArrowheads="1"/>
          </p:cNvSpPr>
          <p:nvPr/>
        </p:nvSpPr>
        <p:spPr bwMode="auto">
          <a:xfrm>
            <a:off x="2667000" y="1295400"/>
            <a:ext cx="579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0066"/>
                </a:solidFill>
              </a:rPr>
              <a:t>stiff</a:t>
            </a:r>
          </a:p>
        </p:txBody>
      </p:sp>
      <p:sp>
        <p:nvSpPr>
          <p:cNvPr id="2417676" name="Text Box 12"/>
          <p:cNvSpPr txBox="1">
            <a:spLocks noChangeArrowheads="1"/>
          </p:cNvSpPr>
          <p:nvPr/>
        </p:nvSpPr>
        <p:spPr bwMode="auto">
          <a:xfrm>
            <a:off x="3521075" y="2438400"/>
            <a:ext cx="593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accent2"/>
                </a:solidFill>
              </a:rPr>
              <a:t>soft</a:t>
            </a:r>
          </a:p>
        </p:txBody>
      </p:sp>
      <p:sp>
        <p:nvSpPr>
          <p:cNvPr id="2417677" name="Text Box 13"/>
          <p:cNvSpPr txBox="1">
            <a:spLocks noChangeArrowheads="1"/>
          </p:cNvSpPr>
          <p:nvPr/>
        </p:nvSpPr>
        <p:spPr bwMode="auto">
          <a:xfrm rot="-5400000">
            <a:off x="-449262" y="3040062"/>
            <a:ext cx="175260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000">
                <a:latin typeface="Times New Roman" charset="0"/>
              </a:rPr>
              <a:t>U</a:t>
            </a:r>
            <a:r>
              <a:rPr lang="en-US" sz="2000" baseline="-25000">
                <a:latin typeface="Times New Roman" charset="0"/>
              </a:rPr>
              <a:t>asy</a:t>
            </a:r>
            <a:r>
              <a:rPr lang="en-US" sz="2000">
                <a:latin typeface="Times New Roman" charset="0"/>
              </a:rPr>
              <a:t>  (MeV)</a:t>
            </a:r>
          </a:p>
        </p:txBody>
      </p:sp>
      <p:sp>
        <p:nvSpPr>
          <p:cNvPr id="2417678" name="Text Box 14"/>
          <p:cNvSpPr txBox="1">
            <a:spLocks noChangeArrowheads="1"/>
          </p:cNvSpPr>
          <p:nvPr/>
        </p:nvSpPr>
        <p:spPr bwMode="auto">
          <a:xfrm>
            <a:off x="838200" y="1143000"/>
            <a:ext cx="88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 b="1">
                <a:solidFill>
                  <a:srgbClr val="0000B9"/>
                </a:solidFill>
                <a:latin typeface="Times New Roman" charset="0"/>
                <a:sym typeface="Symbol" charset="0"/>
              </a:rPr>
              <a:t>=0.3</a:t>
            </a:r>
            <a:endParaRPr lang="en-US" sz="2400" b="1">
              <a:solidFill>
                <a:srgbClr val="0000B9"/>
              </a:solidFill>
              <a:latin typeface="Times New Roman" charset="0"/>
            </a:endParaRPr>
          </a:p>
        </p:txBody>
      </p:sp>
      <p:sp>
        <p:nvSpPr>
          <p:cNvPr id="2417698" name="Rectangle 34"/>
          <p:cNvSpPr>
            <a:spLocks noChangeArrowheads="1"/>
          </p:cNvSpPr>
          <p:nvPr/>
        </p:nvSpPr>
        <p:spPr bwMode="auto">
          <a:xfrm>
            <a:off x="228600" y="2047875"/>
            <a:ext cx="3048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914400" y="2286000"/>
            <a:ext cx="1295400" cy="2438400"/>
          </a:xfrm>
          <a:prstGeom prst="rect">
            <a:avLst/>
          </a:prstGeom>
          <a:noFill/>
          <a:ln w="28575" cap="flat" cmpd="sng" algn="ctr">
            <a:solidFill>
              <a:srgbClr val="0000C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00" b="1" i="0" u="none" strike="noStrike" cap="none" normalizeH="0" baseline="0">
              <a:ln>
                <a:noFill/>
              </a:ln>
              <a:solidFill>
                <a:srgbClr val="DE00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800600" y="1752600"/>
            <a:ext cx="3905244" cy="3881508"/>
            <a:chOff x="0" y="3020014"/>
            <a:chExt cx="3905244" cy="388150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/>
            <a:srcRect r="88088"/>
            <a:stretch/>
          </p:blipFill>
          <p:spPr>
            <a:xfrm>
              <a:off x="0" y="3103553"/>
              <a:ext cx="707571" cy="3754448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/>
            <a:srcRect l="54004" t="349" r="-8924" b="-349"/>
            <a:stretch/>
          </p:blipFill>
          <p:spPr>
            <a:xfrm>
              <a:off x="642977" y="3116646"/>
              <a:ext cx="3262267" cy="3754448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23" name="TextBox 22"/>
            <p:cNvSpPr txBox="1"/>
            <p:nvPr/>
          </p:nvSpPr>
          <p:spPr>
            <a:xfrm>
              <a:off x="611663" y="6624523"/>
              <a:ext cx="2415572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200" dirty="0"/>
                <a:t>E</a:t>
              </a:r>
              <a:r>
                <a:rPr lang="en-US" sz="1200" baseline="-25000" dirty="0"/>
                <a:t>CM</a:t>
              </a:r>
              <a:r>
                <a:rPr lang="en-US" sz="1200" dirty="0"/>
                <a:t> (MeV)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405777" y="4704887"/>
              <a:ext cx="78293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</a:rPr>
                <a:t>Soft</a:t>
              </a:r>
              <a:endParaRPr lang="en-US" sz="2400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438194" y="5891842"/>
              <a:ext cx="78739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Stiff</a:t>
              </a:r>
              <a:endParaRPr lang="en-US" sz="2400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60036" y="3020014"/>
              <a:ext cx="212969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bg2">
                      <a:lumMod val="75000"/>
                    </a:schemeClr>
                  </a:solidFill>
                </a:rPr>
                <a:t>PLB 664 (2008) 145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4572000" y="5562600"/>
            <a:ext cx="44958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40000"/>
                </a:solidFill>
              </a:rPr>
              <a:t>repulsive</a:t>
            </a:r>
            <a:r>
              <a:rPr lang="en-US" sz="1800" dirty="0"/>
              <a:t> (</a:t>
            </a:r>
            <a:r>
              <a:rPr lang="en-US" sz="1800" dirty="0">
                <a:solidFill>
                  <a:srgbClr val="0000FF"/>
                </a:solidFill>
              </a:rPr>
              <a:t>attractive</a:t>
            </a:r>
            <a:r>
              <a:rPr lang="en-US" sz="1800" dirty="0"/>
              <a:t>) potential for </a:t>
            </a:r>
            <a:r>
              <a:rPr lang="en-US" sz="1800" dirty="0">
                <a:solidFill>
                  <a:srgbClr val="F40000"/>
                </a:solidFill>
              </a:rPr>
              <a:t>neutrons</a:t>
            </a:r>
            <a:r>
              <a:rPr lang="en-US" sz="1800" dirty="0"/>
              <a:t> (</a:t>
            </a:r>
            <a:r>
              <a:rPr lang="en-US" sz="1800" dirty="0">
                <a:solidFill>
                  <a:srgbClr val="0000FF"/>
                </a:solidFill>
              </a:rPr>
              <a:t>protons</a:t>
            </a:r>
            <a:r>
              <a:rPr lang="en-US" sz="1800" dirty="0"/>
              <a:t>) </a:t>
            </a:r>
            <a:r>
              <a:rPr lang="en-US" sz="1800" dirty="0">
                <a:solidFill>
                  <a:srgbClr val="F40000"/>
                </a:solidFill>
              </a:rPr>
              <a:t>enhances</a:t>
            </a:r>
            <a:r>
              <a:rPr lang="en-US" sz="1800" dirty="0"/>
              <a:t> (</a:t>
            </a:r>
            <a:r>
              <a:rPr lang="en-US" sz="1800" dirty="0">
                <a:solidFill>
                  <a:srgbClr val="0000FF"/>
                </a:solidFill>
              </a:rPr>
              <a:t>suppresses</a:t>
            </a:r>
            <a:r>
              <a:rPr lang="en-US" sz="1800" dirty="0"/>
              <a:t>) </a:t>
            </a:r>
            <a:br>
              <a:rPr lang="en-US" sz="1800" dirty="0"/>
            </a:br>
            <a:r>
              <a:rPr lang="en-US" sz="1800" dirty="0"/>
              <a:t>the </a:t>
            </a:r>
            <a:r>
              <a:rPr lang="en-US" sz="1800" dirty="0">
                <a:solidFill>
                  <a:srgbClr val="F40000"/>
                </a:solidFill>
              </a:rPr>
              <a:t>neutron</a:t>
            </a:r>
            <a:r>
              <a:rPr lang="en-US" sz="1800" dirty="0"/>
              <a:t> (</a:t>
            </a:r>
            <a:r>
              <a:rPr lang="en-US" sz="1800" dirty="0">
                <a:solidFill>
                  <a:srgbClr val="0000FF"/>
                </a:solidFill>
              </a:rPr>
              <a:t>proton</a:t>
            </a:r>
            <a:r>
              <a:rPr lang="en-US" sz="1800" dirty="0"/>
              <a:t>) emission</a:t>
            </a:r>
            <a:endParaRPr lang="en-US" sz="1800" dirty="0">
              <a:solidFill>
                <a:schemeClr val="accent2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5029200" y="762000"/>
            <a:ext cx="3429000" cy="1066800"/>
            <a:chOff x="3321393" y="5100306"/>
            <a:chExt cx="3434726" cy="1132453"/>
          </a:xfrm>
        </p:grpSpPr>
        <p:sp>
          <p:nvSpPr>
            <p:cNvPr id="29" name="Rectangle 28"/>
            <p:cNvSpPr/>
            <p:nvPr/>
          </p:nvSpPr>
          <p:spPr bwMode="auto">
            <a:xfrm>
              <a:off x="3364967" y="5132860"/>
              <a:ext cx="3391152" cy="1099899"/>
            </a:xfrm>
            <a:prstGeom prst="rect">
              <a:avLst/>
            </a:prstGeom>
            <a:solidFill>
              <a:srgbClr val="FFFFFF"/>
            </a:solidFill>
            <a:ln w="28575" cap="flat" cmpd="sng" algn="ctr">
              <a:solidFill>
                <a:srgbClr val="DE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00" b="1" i="0" u="none" strike="noStrike" cap="none" normalizeH="0" baseline="0">
                <a:ln>
                  <a:noFill/>
                </a:ln>
                <a:solidFill>
                  <a:srgbClr val="DE0000"/>
                </a:solidFill>
                <a:effectLst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30" name="Line 7"/>
            <p:cNvSpPr>
              <a:spLocks noChangeShapeType="1"/>
            </p:cNvSpPr>
            <p:nvPr/>
          </p:nvSpPr>
          <p:spPr bwMode="auto">
            <a:xfrm>
              <a:off x="5080997" y="5644828"/>
              <a:ext cx="1557282" cy="117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1800" dirty="0"/>
            </a:p>
          </p:txBody>
        </p:sp>
        <p:sp>
          <p:nvSpPr>
            <p:cNvPr id="31" name="Text Box 3"/>
            <p:cNvSpPr txBox="1">
              <a:spLocks noChangeArrowheads="1"/>
            </p:cNvSpPr>
            <p:nvPr/>
          </p:nvSpPr>
          <p:spPr bwMode="auto">
            <a:xfrm>
              <a:off x="5204000" y="5100306"/>
              <a:ext cx="1539026" cy="997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10000"/>
                </a:spcBef>
              </a:pPr>
              <a:r>
                <a:rPr lang="en-US" sz="2800" dirty="0" err="1">
                  <a:latin typeface="Times New Roman" charset="0"/>
                </a:rPr>
                <a:t>Y</a:t>
              </a:r>
              <a:r>
                <a:rPr lang="en-US" sz="2800" baseline="-25000" dirty="0" err="1">
                  <a:latin typeface="Times New Roman" charset="0"/>
                </a:rPr>
                <a:t>n</a:t>
              </a:r>
              <a:r>
                <a:rPr lang="en-US" sz="2800" dirty="0">
                  <a:latin typeface="Times New Roman" charset="0"/>
                </a:rPr>
                <a:t>(E</a:t>
              </a:r>
              <a:r>
                <a:rPr lang="en-US" sz="2800" baseline="-25000" dirty="0">
                  <a:latin typeface="Times New Roman" charset="0"/>
                </a:rPr>
                <a:t>CM</a:t>
              </a:r>
              <a:r>
                <a:rPr lang="en-US" sz="2800" dirty="0">
                  <a:latin typeface="Times New Roman" charset="0"/>
                </a:rPr>
                <a:t>)</a:t>
              </a:r>
            </a:p>
            <a:p>
              <a:pPr eaLnBrk="1" hangingPunct="1">
                <a:spcBef>
                  <a:spcPct val="10000"/>
                </a:spcBef>
              </a:pPr>
              <a:r>
                <a:rPr lang="en-US" sz="2800" dirty="0" err="1">
                  <a:latin typeface="Times New Roman" charset="0"/>
                </a:rPr>
                <a:t>Y</a:t>
              </a:r>
              <a:r>
                <a:rPr lang="en-US" sz="2800" baseline="-25000" dirty="0" err="1">
                  <a:latin typeface="Times New Roman" charset="0"/>
                </a:rPr>
                <a:t>p</a:t>
              </a:r>
              <a:r>
                <a:rPr lang="en-US" sz="2800" dirty="0">
                  <a:latin typeface="Times New Roman" charset="0"/>
                </a:rPr>
                <a:t>(E</a:t>
              </a:r>
              <a:r>
                <a:rPr lang="en-US" sz="2800" baseline="-25000" dirty="0">
                  <a:latin typeface="Times New Roman" charset="0"/>
                </a:rPr>
                <a:t>CM</a:t>
              </a:r>
              <a:r>
                <a:rPr lang="en-US" sz="2800" dirty="0">
                  <a:latin typeface="Times New Roman" charset="0"/>
                </a:rPr>
                <a:t>)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321393" y="5373002"/>
              <a:ext cx="1828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R</a:t>
              </a:r>
              <a:r>
                <a:rPr lang="en-US" sz="2800" baseline="-25000" dirty="0" err="1"/>
                <a:t>n</a:t>
              </a:r>
              <a:r>
                <a:rPr lang="en-US" sz="2800" baseline="-25000" dirty="0"/>
                <a:t>/p</a:t>
              </a:r>
              <a:r>
                <a:rPr lang="en-US" sz="2800" dirty="0"/>
                <a:t>(E</a:t>
              </a:r>
              <a:r>
                <a:rPr lang="en-US" sz="2800" baseline="-25000" dirty="0"/>
                <a:t>CM</a:t>
              </a:r>
              <a:r>
                <a:rPr lang="en-US" sz="2800" dirty="0"/>
                <a:t>)=</a:t>
              </a:r>
            </a:p>
          </p:txBody>
        </p:sp>
      </p:grpSp>
      <p:sp>
        <p:nvSpPr>
          <p:cNvPr id="33" name="Rectangle 42"/>
          <p:cNvSpPr>
            <a:spLocks noChangeArrowheads="1"/>
          </p:cNvSpPr>
          <p:nvPr/>
        </p:nvSpPr>
        <p:spPr bwMode="auto">
          <a:xfrm>
            <a:off x="4343400" y="6477000"/>
            <a:ext cx="4800600" cy="400110"/>
          </a:xfrm>
          <a:prstGeom prst="rect">
            <a:avLst/>
          </a:prstGeom>
          <a:solidFill>
            <a:srgbClr val="FFFFFF"/>
          </a:solidFill>
          <a:ln w="15875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en-US" sz="2000" b="1" baseline="30000" dirty="0">
                <a:solidFill>
                  <a:srgbClr val="C00000"/>
                </a:solidFill>
              </a:rPr>
              <a:t>124</a:t>
            </a:r>
            <a:r>
              <a:rPr lang="en-US" sz="2000" b="1" dirty="0">
                <a:solidFill>
                  <a:srgbClr val="C00000"/>
                </a:solidFill>
              </a:rPr>
              <a:t>Sn</a:t>
            </a:r>
            <a:r>
              <a:rPr lang="en-US" sz="2000" dirty="0"/>
              <a:t>: </a:t>
            </a:r>
            <a:r>
              <a:rPr lang="en-US" sz="2000" b="1" dirty="0"/>
              <a:t>50</a:t>
            </a:r>
            <a:r>
              <a:rPr lang="en-US" sz="2000" dirty="0"/>
              <a:t> protons, </a:t>
            </a:r>
            <a:r>
              <a:rPr lang="en-US" sz="2000" b="1" dirty="0"/>
              <a:t>74</a:t>
            </a:r>
            <a:r>
              <a:rPr lang="en-US" sz="2000" dirty="0"/>
              <a:t> neutrons </a:t>
            </a:r>
            <a:r>
              <a:rPr lang="en-US" sz="2000" b="1" dirty="0">
                <a:solidFill>
                  <a:srgbClr val="0000CA"/>
                </a:solidFill>
                <a:latin typeface="Symbol" charset="0"/>
                <a:sym typeface="Symbol" charset="0"/>
              </a:rPr>
              <a:t></a:t>
            </a:r>
            <a:r>
              <a:rPr lang="en-US" sz="2000" b="1" dirty="0">
                <a:solidFill>
                  <a:srgbClr val="0000CA"/>
                </a:solidFill>
              </a:rPr>
              <a:t>~0.20</a:t>
            </a:r>
          </a:p>
        </p:txBody>
      </p:sp>
    </p:spTree>
    <p:extLst>
      <p:ext uri="{BB962C8B-B14F-4D97-AF65-F5344CB8AC3E}">
        <p14:creationId xmlns:p14="http://schemas.microsoft.com/office/powerpoint/2010/main" val="12768430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/>
              <a:t>Z. Chajecki - NuSYM 2018</a:t>
            </a:r>
            <a:endParaRPr lang="en-US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6CEDD4-E521-6645-8A4D-EC04855A4E18}" type="slidenum">
              <a:rPr lang="en-US"/>
              <a:pPr/>
              <a:t>6</a:t>
            </a:fld>
            <a:endParaRPr lang="en-US"/>
          </a:p>
        </p:txBody>
      </p:sp>
      <p:sp>
        <p:nvSpPr>
          <p:cNvPr id="2376717" name="Rectangle 13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0"/>
            <a:ext cx="9067800" cy="692150"/>
          </a:xfrm>
        </p:spPr>
        <p:txBody>
          <a:bodyPr/>
          <a:lstStyle/>
          <a:p>
            <a:r>
              <a:rPr lang="en-US" sz="2600" b="1" dirty="0">
                <a:solidFill>
                  <a:schemeClr val="bg1"/>
                </a:solidFill>
                <a:latin typeface="Comic Sans MS" charset="0"/>
              </a:rPr>
              <a:t>Momentum Dependence of Symmetry Energy Potential</a:t>
            </a:r>
            <a:endParaRPr lang="en-US" sz="26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1">
                <a:extLst>
                  <a:ext uri="{FF2B5EF4-FFF2-40B4-BE49-F238E27FC236}">
                    <a16:creationId xmlns:a16="http://schemas.microsoft.com/office/drawing/2014/main" id="{DAC49D2A-A434-7940-907D-3EC65F6D648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486" y="1657575"/>
                <a:ext cx="8386714" cy="3770561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  <a:ea typeface="Arial" charset="0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  <a:ea typeface="Arial" charset="0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  <a:ea typeface="Arial" charset="0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Arial" charset="0"/>
                    <a:cs typeface="+mn-cs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Arial" charset="0"/>
                    <a:cs typeface="+mn-cs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Arial" charset="0"/>
                    <a:cs typeface="+mn-cs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Arial" charset="0"/>
                    <a:cs typeface="+mn-cs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Arial" charset="0"/>
                    <a:cs typeface="+mn-cs"/>
                  </a:defRPr>
                </a:lvl9pPr>
              </a:lstStyle>
              <a:p>
                <a:r>
                  <a:rPr lang="en-US" sz="2100" kern="0" dirty="0"/>
                  <a:t>The effective mass describes how the potential energy depends on the momentum</a:t>
                </a:r>
              </a:p>
              <a:p>
                <a:pPr marL="0" indent="0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100" i="1" ker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100" i="1" ker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2100" i="1" ker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2100" i="1" ker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100" i="1" ker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100" i="1" kern="0"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n-US" sz="2100" i="1" kern="0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sz="2100" i="1" ker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100" i="1" ker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en-US" sz="2100" i="1" ker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den>
                          </m:f>
                          <m:f>
                            <m:fPr>
                              <m:ctrlPr>
                                <a:rPr lang="en-US" sz="2100" i="1" ker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100" i="1" ker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2100" i="1" ker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num>
                            <m:den>
                              <m:r>
                                <a:rPr lang="en-US" sz="2100" i="1" ker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2100" i="1" ker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 sz="2100" kern="0" dirty="0"/>
              </a:p>
              <a:p>
                <a:r>
                  <a:rPr lang="en-US" sz="2100" kern="0" dirty="0"/>
                  <a:t>At saturation density this reduction is ~70% from the free nucleon mass</a:t>
                </a:r>
              </a:p>
              <a:p>
                <a:r>
                  <a:rPr lang="en-US" sz="2100" kern="0" dirty="0"/>
                  <a:t>In asymmetric matter the potentials that neutrons and protons feel are expected to be different </a:t>
                </a:r>
                <a:r>
                  <a:rPr lang="en-US" sz="2100" kern="0" dirty="0">
                    <a:sym typeface="Wingdings" panose="05000000000000000000" pitchFamily="2" charset="2"/>
                  </a:rPr>
                  <a:t> effective-mass splitting</a:t>
                </a:r>
              </a:p>
              <a:p>
                <a:pPr marL="0" indent="0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100" i="1" ker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sz="2100" i="1" ker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100" i="1" ker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100" i="1" kern="0">
                              <a:latin typeface="Cambria Math" panose="02040503050406030204" pitchFamily="18" charset="0"/>
                            </a:rPr>
                            <m:t>𝑛𝑝</m:t>
                          </m:r>
                        </m:sub>
                        <m:sup>
                          <m:r>
                            <a:rPr lang="en-US" sz="2100" i="1" ker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sz="2100" i="1" ker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100" i="1" ker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100" i="1" ker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100" i="1" ker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100" i="1" ker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sz="2100" i="1" ker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en-US" sz="2100" i="1" kern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2100" i="1" ker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100" i="1" ker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100" i="1" ker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sz="2100" i="1" ker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sz="2100" i="1" ker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00" i="1" ker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100" i="1" ker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100" kern="0" dirty="0"/>
              </a:p>
            </p:txBody>
          </p:sp>
        </mc:Choice>
        <mc:Fallback>
          <p:sp>
            <p:nvSpPr>
              <p:cNvPr id="7" name="Content Placeholder 1">
                <a:extLst>
                  <a:ext uri="{FF2B5EF4-FFF2-40B4-BE49-F238E27FC236}">
                    <a16:creationId xmlns:a16="http://schemas.microsoft.com/office/drawing/2014/main" id="{DAC49D2A-A434-7940-907D-3EC65F6D64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86" y="1657575"/>
                <a:ext cx="8386714" cy="3770561"/>
              </a:xfrm>
              <a:prstGeom prst="rect">
                <a:avLst/>
              </a:prstGeom>
              <a:blipFill>
                <a:blip r:embed="rId3"/>
                <a:stretch>
                  <a:fillRect l="-756" t="-1010" r="-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79744008-FFD4-3644-B691-42BD702559B8}"/>
              </a:ext>
            </a:extLst>
          </p:cNvPr>
          <p:cNvSpPr/>
          <p:nvPr/>
        </p:nvSpPr>
        <p:spPr>
          <a:xfrm>
            <a:off x="2870871" y="913252"/>
            <a:ext cx="27879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3C3CF4"/>
                </a:solidFill>
                <a:latin typeface="Comic Sans MS" charset="0"/>
              </a:rPr>
              <a:t>Effective mass</a:t>
            </a:r>
            <a:endParaRPr lang="en-US" sz="2800" dirty="0">
              <a:solidFill>
                <a:srgbClr val="3C3CF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43132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/>
              <a:t>Z. Chajecki - NuSYM 2018</a:t>
            </a:r>
            <a:endParaRPr lang="en-US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6CEDD4-E521-6645-8A4D-EC04855A4E18}" type="slidenum">
              <a:rPr lang="en-US"/>
              <a:pPr/>
              <a:t>7</a:t>
            </a:fld>
            <a:endParaRPr lang="en-US"/>
          </a:p>
        </p:txBody>
      </p:sp>
      <p:sp>
        <p:nvSpPr>
          <p:cNvPr id="2376717" name="Rectangle 13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0"/>
            <a:ext cx="9067800" cy="692150"/>
          </a:xfrm>
        </p:spPr>
        <p:txBody>
          <a:bodyPr/>
          <a:lstStyle/>
          <a:p>
            <a:r>
              <a:rPr lang="en-US" sz="3200" b="1" dirty="0">
                <a:solidFill>
                  <a:schemeClr val="bg1"/>
                </a:solidFill>
                <a:latin typeface="Comic Sans MS" charset="0"/>
              </a:rPr>
              <a:t>Effective-mass splitting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701D47-61F0-AE49-8A16-79EA2A1259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" t="2756" r="5264" b="-2756"/>
          <a:stretch/>
        </p:blipFill>
        <p:spPr>
          <a:xfrm>
            <a:off x="4953000" y="1856763"/>
            <a:ext cx="3733800" cy="32985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B3F8ED-C6A1-C843-A143-431F51E71C70}"/>
              </a:ext>
            </a:extLst>
          </p:cNvPr>
          <p:cNvSpPr txBox="1"/>
          <p:nvPr/>
        </p:nvSpPr>
        <p:spPr>
          <a:xfrm>
            <a:off x="5621946" y="5003343"/>
            <a:ext cx="2176164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/>
              <a:t>B. Liu, et al Phys Rev C65, 045201, (2002)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9BB663-49C5-234A-9026-F787F0AA8E86}"/>
              </a:ext>
            </a:extLst>
          </p:cNvPr>
          <p:cNvSpPr txBox="1"/>
          <p:nvPr/>
        </p:nvSpPr>
        <p:spPr>
          <a:xfrm>
            <a:off x="271518" y="1070287"/>
            <a:ext cx="6964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Neutron-rich systems show effective-mass splitting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3970868-1AA6-924E-BE9B-92231406E5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4" t="8702"/>
          <a:stretch/>
        </p:blipFill>
        <p:spPr>
          <a:xfrm>
            <a:off x="533401" y="2133600"/>
            <a:ext cx="3996148" cy="2514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ECF4E9B-751B-364D-87CA-F9B5CAA33DD0}"/>
              </a:ext>
            </a:extLst>
          </p:cNvPr>
          <p:cNvSpPr txBox="1"/>
          <p:nvPr/>
        </p:nvSpPr>
        <p:spPr>
          <a:xfrm>
            <a:off x="642776" y="4889429"/>
            <a:ext cx="2083124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/>
              <a:t>O. </a:t>
            </a:r>
            <a:r>
              <a:rPr lang="en-US" sz="750" dirty="0" err="1"/>
              <a:t>Sjoberg</a:t>
            </a:r>
            <a:r>
              <a:rPr lang="en-US" sz="750" dirty="0"/>
              <a:t>, </a:t>
            </a:r>
            <a:r>
              <a:rPr lang="en-US" sz="750" dirty="0" err="1"/>
              <a:t>Nuc</a:t>
            </a:r>
            <a:r>
              <a:rPr lang="en-US" sz="750" dirty="0"/>
              <a:t> Phys A265, 511-516 (1976)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9D6FDD-EA58-DE45-ADC0-623776EEBFE0}"/>
              </a:ext>
            </a:extLst>
          </p:cNvPr>
          <p:cNvSpPr txBox="1"/>
          <p:nvPr/>
        </p:nvSpPr>
        <p:spPr>
          <a:xfrm>
            <a:off x="533401" y="1524000"/>
            <a:ext cx="25036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Landau-Fermi Liquid Theory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2DA687-1836-B247-9D20-2E6DCDEB8B1A}"/>
              </a:ext>
            </a:extLst>
          </p:cNvPr>
          <p:cNvSpPr txBox="1"/>
          <p:nvPr/>
        </p:nvSpPr>
        <p:spPr>
          <a:xfrm>
            <a:off x="5621946" y="1524000"/>
            <a:ext cx="15800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RMFT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77690C9-07A7-9445-8459-F9D24C3017F5}"/>
                  </a:ext>
                </a:extLst>
              </p:cNvPr>
              <p:cNvSpPr txBox="1"/>
              <p:nvPr/>
            </p:nvSpPr>
            <p:spPr>
              <a:xfrm>
                <a:off x="972110" y="5733053"/>
                <a:ext cx="7486090" cy="6677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Theoretical models disagree whether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sSubSup>
                      <m:sSubSup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sz="1800" dirty="0"/>
                  <a:t> 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sSubSup>
                      <m:sSubSup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endParaRPr lang="en-US" sz="1800" dirty="0"/>
              </a:p>
              <a:p>
                <a:endParaRPr lang="en-US" sz="1800" dirty="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77690C9-07A7-9445-8459-F9D24C3017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110" y="5733053"/>
                <a:ext cx="7486090" cy="667747"/>
              </a:xfrm>
              <a:prstGeom prst="rect">
                <a:avLst/>
              </a:prstGeom>
              <a:blipFill>
                <a:blip r:embed="rId5"/>
                <a:stretch>
                  <a:fillRect l="-678" t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3816928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/>
              <a:t>Z. Chajecki - NuSYM 2018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52D0C7-BA79-BD4F-B30F-C8F38A3ACFA8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8686800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Influence of effective mass</a:t>
            </a:r>
            <a:endParaRPr lang="en-US" sz="36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0" y="773302"/>
            <a:ext cx="4878931" cy="5730170"/>
            <a:chOff x="4301690" y="798206"/>
            <a:chExt cx="4878931" cy="5730170"/>
          </a:xfrm>
        </p:grpSpPr>
        <p:sp>
          <p:nvSpPr>
            <p:cNvPr id="19" name="Rectangle 18"/>
            <p:cNvSpPr/>
            <p:nvPr/>
          </p:nvSpPr>
          <p:spPr bwMode="auto">
            <a:xfrm>
              <a:off x="4301690" y="838371"/>
              <a:ext cx="4842310" cy="5690005"/>
            </a:xfrm>
            <a:prstGeom prst="rect">
              <a:avLst/>
            </a:prstGeom>
            <a:solidFill>
              <a:srgbClr val="FFFFFF"/>
            </a:solidFill>
            <a:ln w="285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00" b="1" i="0" u="none" strike="noStrike" cap="none" normalizeH="0" baseline="0">
                <a:ln>
                  <a:noFill/>
                </a:ln>
                <a:solidFill>
                  <a:srgbClr val="DE0000"/>
                </a:solidFill>
                <a:effectLst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pic>
          <p:nvPicPr>
            <p:cNvPr id="2562050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420" b="6146"/>
            <a:stretch/>
          </p:blipFill>
          <p:spPr bwMode="auto">
            <a:xfrm>
              <a:off x="4989433" y="2006104"/>
              <a:ext cx="2867659" cy="3362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4344011" y="798206"/>
              <a:ext cx="4817606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200" b="1" dirty="0">
                  <a:solidFill>
                    <a:srgbClr val="0000FF"/>
                  </a:solidFill>
                </a:rPr>
                <a:t>Transport simulations: </a:t>
              </a:r>
              <a:r>
                <a:rPr lang="en-US" sz="2200" b="1" baseline="30000" dirty="0">
                  <a:solidFill>
                    <a:srgbClr val="0000FF"/>
                  </a:solidFill>
                </a:rPr>
                <a:t>132</a:t>
              </a:r>
              <a:r>
                <a:rPr lang="en-US" sz="2200" b="1" dirty="0">
                  <a:solidFill>
                    <a:srgbClr val="0000FF"/>
                  </a:solidFill>
                </a:rPr>
                <a:t>Sn+</a:t>
              </a:r>
              <a:r>
                <a:rPr lang="en-US" sz="2200" b="1" baseline="30000" dirty="0">
                  <a:solidFill>
                    <a:srgbClr val="0000FF"/>
                  </a:solidFill>
                </a:rPr>
                <a:t>124</a:t>
              </a:r>
              <a:r>
                <a:rPr lang="en-US" sz="2200" b="1" dirty="0">
                  <a:solidFill>
                    <a:srgbClr val="0000FF"/>
                  </a:solidFill>
                </a:rPr>
                <a:t>Sn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885278" y="1167572"/>
              <a:ext cx="329534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it-IT" sz="1200" dirty="0" err="1">
                  <a:solidFill>
                    <a:schemeClr val="bg2">
                      <a:lumMod val="50000"/>
                    </a:schemeClr>
                  </a:solidFill>
                </a:rPr>
                <a:t>J</a:t>
              </a:r>
              <a:r>
                <a:rPr lang="it-IT" sz="1200" dirty="0">
                  <a:solidFill>
                    <a:schemeClr val="bg2">
                      <a:lumMod val="50000"/>
                    </a:schemeClr>
                  </a:solidFill>
                </a:rPr>
                <a:t>. Rizzo et al, </a:t>
              </a:r>
              <a:r>
                <a:rPr lang="it-IT" sz="1200" dirty="0" err="1">
                  <a:solidFill>
                    <a:schemeClr val="bg2">
                      <a:lumMod val="50000"/>
                    </a:schemeClr>
                  </a:solidFill>
                </a:rPr>
                <a:t>Phys</a:t>
              </a:r>
              <a:r>
                <a:rPr lang="it-IT" sz="1200" dirty="0">
                  <a:solidFill>
                    <a:schemeClr val="bg2">
                      <a:lumMod val="50000"/>
                    </a:schemeClr>
                  </a:solidFill>
                </a:rPr>
                <a:t>. Rev. C72, 064609 (2005)</a:t>
              </a:r>
              <a:endParaRPr lang="en-US" sz="12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57200" y="1447800"/>
            <a:ext cx="4477333" cy="4792111"/>
            <a:chOff x="5923304" y="1325183"/>
            <a:chExt cx="7572239" cy="4792111"/>
          </a:xfrm>
        </p:grpSpPr>
        <p:sp>
          <p:nvSpPr>
            <p:cNvPr id="25" name="TextBox 24"/>
            <p:cNvSpPr txBox="1"/>
            <p:nvPr/>
          </p:nvSpPr>
          <p:spPr>
            <a:xfrm>
              <a:off x="5923304" y="1325183"/>
              <a:ext cx="6066707" cy="58477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</a:rPr>
                <a:t>m</a:t>
              </a:r>
              <a:r>
                <a:rPr lang="en-US" baseline="30000" dirty="0">
                  <a:solidFill>
                    <a:srgbClr val="0000FF"/>
                  </a:solidFill>
                </a:rPr>
                <a:t>*</a:t>
              </a:r>
              <a:r>
                <a:rPr lang="en-US" baseline="-25000" dirty="0">
                  <a:solidFill>
                    <a:srgbClr val="0000FF"/>
                  </a:solidFill>
                </a:rPr>
                <a:t>n</a:t>
              </a:r>
              <a:r>
                <a:rPr lang="en-US" dirty="0">
                  <a:solidFill>
                    <a:srgbClr val="0000FF"/>
                  </a:solidFill>
                </a:rPr>
                <a:t>&lt;m</a:t>
              </a:r>
              <a:r>
                <a:rPr lang="en-US" baseline="30000" dirty="0">
                  <a:solidFill>
                    <a:srgbClr val="0000FF"/>
                  </a:solidFill>
                </a:rPr>
                <a:t>*</a:t>
              </a:r>
              <a:r>
                <a:rPr lang="en-US" baseline="-25000" dirty="0">
                  <a:solidFill>
                    <a:srgbClr val="0000FF"/>
                  </a:solidFill>
                </a:rPr>
                <a:t>p</a:t>
              </a:r>
              <a:r>
                <a:rPr lang="en-US" dirty="0">
                  <a:solidFill>
                    <a:srgbClr val="0000FF"/>
                  </a:solidFill>
                </a:rPr>
                <a:t> - more neutrons accelerated to high energies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828295" y="5532518"/>
              <a:ext cx="5667248" cy="58477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DE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40000"/>
                  </a:solidFill>
                </a:rPr>
                <a:t>m</a:t>
              </a:r>
              <a:r>
                <a:rPr lang="en-US" baseline="30000" dirty="0">
                  <a:solidFill>
                    <a:srgbClr val="F40000"/>
                  </a:solidFill>
                </a:rPr>
                <a:t>*</a:t>
              </a:r>
              <a:r>
                <a:rPr lang="en-US" baseline="-25000" dirty="0">
                  <a:solidFill>
                    <a:srgbClr val="F40000"/>
                  </a:solidFill>
                </a:rPr>
                <a:t>p</a:t>
              </a:r>
              <a:r>
                <a:rPr lang="en-US" dirty="0">
                  <a:solidFill>
                    <a:srgbClr val="F40000"/>
                  </a:solidFill>
                </a:rPr>
                <a:t>&lt;m</a:t>
              </a:r>
              <a:r>
                <a:rPr lang="en-US" baseline="30000" dirty="0">
                  <a:solidFill>
                    <a:srgbClr val="F40000"/>
                  </a:solidFill>
                </a:rPr>
                <a:t>*</a:t>
              </a:r>
              <a:r>
                <a:rPr lang="en-US" baseline="-25000" dirty="0">
                  <a:solidFill>
                    <a:srgbClr val="F40000"/>
                  </a:solidFill>
                </a:rPr>
                <a:t>n</a:t>
              </a:r>
              <a:r>
                <a:rPr lang="en-US" dirty="0">
                  <a:solidFill>
                    <a:srgbClr val="F40000"/>
                  </a:solidFill>
                </a:rPr>
                <a:t> - more protons accelerated to high energies</a:t>
              </a:r>
            </a:p>
          </p:txBody>
        </p:sp>
        <p:cxnSp>
          <p:nvCxnSpPr>
            <p:cNvPr id="27" name="Straight Arrow Connector 26"/>
            <p:cNvCxnSpPr>
              <a:cxnSpLocks/>
            </p:cNvCxnSpPr>
            <p:nvPr/>
          </p:nvCxnSpPr>
          <p:spPr bwMode="auto">
            <a:xfrm flipH="1">
              <a:off x="10661918" y="1890797"/>
              <a:ext cx="208241" cy="92470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8" name="Straight Arrow Connector 27"/>
            <p:cNvCxnSpPr>
              <a:cxnSpLocks/>
            </p:cNvCxnSpPr>
            <p:nvPr/>
          </p:nvCxnSpPr>
          <p:spPr bwMode="auto">
            <a:xfrm flipH="1" flipV="1">
              <a:off x="10909299" y="4783692"/>
              <a:ext cx="420515" cy="748826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4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pic>
        <p:nvPicPr>
          <p:cNvPr id="23" name="Picture 22" descr="mass-splitting.jpg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5379" r="27564" b="16435"/>
          <a:stretch/>
        </p:blipFill>
        <p:spPr>
          <a:xfrm>
            <a:off x="4855010" y="762000"/>
            <a:ext cx="4301690" cy="3583118"/>
          </a:xfrm>
          <a:prstGeom prst="rect">
            <a:avLst/>
          </a:prstGeom>
        </p:spPr>
      </p:pic>
      <p:graphicFrame>
        <p:nvGraphicFramePr>
          <p:cNvPr id="29" name="Object 28"/>
          <p:cNvGraphicFramePr>
            <a:graphicFrameLocks noChangeAspect="1"/>
          </p:cNvGraphicFramePr>
          <p:nvPr>
            <p:extLst/>
          </p:nvPr>
        </p:nvGraphicFramePr>
        <p:xfrm>
          <a:off x="5996628" y="5154300"/>
          <a:ext cx="1749425" cy="1258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73" name="Equation" r:id="rId7" imgW="863600" imgH="622300" progId="Equation.3">
                  <p:embed/>
                </p:oleObj>
              </mc:Choice>
              <mc:Fallback>
                <p:oleObj name="Equation" r:id="rId7" imgW="863600" imgH="622300" progId="Equation.3">
                  <p:embed/>
                  <p:pic>
                    <p:nvPicPr>
                      <p:cNvPr id="29" name="Object 2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996628" y="5154300"/>
                        <a:ext cx="1749425" cy="1258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29"/>
          <p:cNvSpPr/>
          <p:nvPr/>
        </p:nvSpPr>
        <p:spPr>
          <a:xfrm rot="5400000">
            <a:off x="7531741" y="2085969"/>
            <a:ext cx="2879399" cy="307744"/>
          </a:xfrm>
          <a:prstGeom prst="rect">
            <a:avLst/>
          </a:prstGeom>
        </p:spPr>
        <p:txBody>
          <a:bodyPr wrap="none" lIns="91408" tIns="45704" rIns="91408" bIns="45704">
            <a:spAutoFit/>
          </a:bodyPr>
          <a:lstStyle/>
          <a:p>
            <a:r>
              <a:rPr lang="en-US" sz="1400" dirty="0">
                <a:solidFill>
                  <a:srgbClr val="606060"/>
                </a:solidFill>
              </a:rPr>
              <a:t>B. Liu et al. PRC 65(2002)045201</a:t>
            </a:r>
          </a:p>
        </p:txBody>
      </p:sp>
      <p:sp>
        <p:nvSpPr>
          <p:cNvPr id="32" name="Rectangle 31"/>
          <p:cNvSpPr/>
          <p:nvPr/>
        </p:nvSpPr>
        <p:spPr bwMode="auto">
          <a:xfrm>
            <a:off x="5854638" y="5604504"/>
            <a:ext cx="2061696" cy="870220"/>
          </a:xfrm>
          <a:prstGeom prst="rect">
            <a:avLst/>
          </a:prstGeom>
          <a:noFill/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00" b="1" i="0" u="none" strike="noStrike" cap="none" normalizeH="0" baseline="0">
              <a:ln>
                <a:noFill/>
              </a:ln>
              <a:solidFill>
                <a:srgbClr val="DE00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graphicFrame>
        <p:nvGraphicFramePr>
          <p:cNvPr id="31" name="Object 30"/>
          <p:cNvGraphicFramePr>
            <a:graphicFrameLocks noChangeAspect="1"/>
          </p:cNvGraphicFramePr>
          <p:nvPr>
            <p:extLst/>
          </p:nvPr>
        </p:nvGraphicFramePr>
        <p:xfrm>
          <a:off x="4940883" y="4366737"/>
          <a:ext cx="4111350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74" name="Equation" r:id="rId9" imgW="3136900" imgH="469900" progId="Equation.3">
                  <p:embed/>
                </p:oleObj>
              </mc:Choice>
              <mc:Fallback>
                <p:oleObj name="Equation" r:id="rId9" imgW="3136900" imgH="469900" progId="Equation.3">
                  <p:embed/>
                  <p:pic>
                    <p:nvPicPr>
                      <p:cNvPr id="31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0883" y="4366737"/>
                        <a:ext cx="4111350" cy="6159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032650" y="5204394"/>
            <a:ext cx="3043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4000"/>
                </a:solidFill>
              </a:rPr>
              <a:t>acceleration:</a:t>
            </a:r>
          </a:p>
        </p:txBody>
      </p:sp>
      <p:sp>
        <p:nvSpPr>
          <p:cNvPr id="33" name="Rectangle 32"/>
          <p:cNvSpPr/>
          <p:nvPr/>
        </p:nvSpPr>
        <p:spPr>
          <a:xfrm>
            <a:off x="0" y="6153090"/>
            <a:ext cx="5215479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00" b="1" dirty="0">
                <a:solidFill>
                  <a:srgbClr val="004200"/>
                </a:solidFill>
              </a:rPr>
              <a:t>High energy sensitive to  effective mass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46CB02-8680-FC42-91F4-910B8C44E153}"/>
              </a:ext>
            </a:extLst>
          </p:cNvPr>
          <p:cNvSpPr txBox="1"/>
          <p:nvPr/>
        </p:nvSpPr>
        <p:spPr>
          <a:xfrm>
            <a:off x="1859622" y="5224046"/>
            <a:ext cx="1269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[MeV/c]</a:t>
            </a:r>
          </a:p>
        </p:txBody>
      </p:sp>
    </p:spTree>
    <p:extLst>
      <p:ext uri="{BB962C8B-B14F-4D97-AF65-F5344CB8AC3E}">
        <p14:creationId xmlns:p14="http://schemas.microsoft.com/office/powerpoint/2010/main" val="4341735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 animBg="1"/>
      <p:bldP spid="4" grpId="0"/>
      <p:bldP spid="33" grpId="0"/>
      <p:bldP spid="5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{EB756AA8-26F9-E54F-9E8A-3B093033776E}tf16401369</Template>
  <TotalTime>16475</TotalTime>
  <Words>1693</Words>
  <Application>Microsoft Macintosh PowerPoint</Application>
  <PresentationFormat>On-screen Show (4:3)</PresentationFormat>
  <Paragraphs>347</Paragraphs>
  <Slides>29</Slides>
  <Notes>26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ＭＳ Ｐゴシック</vt:lpstr>
      <vt:lpstr>Arial</vt:lpstr>
      <vt:lpstr>Baskerville</vt:lpstr>
      <vt:lpstr>Cambria Math</vt:lpstr>
      <vt:lpstr>Comic Sans MS</vt:lpstr>
      <vt:lpstr>Symbol</vt:lpstr>
      <vt:lpstr>Times New Roman</vt:lpstr>
      <vt:lpstr>Wingdings</vt:lpstr>
      <vt:lpstr>Default Design</vt:lpstr>
      <vt:lpstr>Equation</vt:lpstr>
      <vt:lpstr>PowerPoint Presentation</vt:lpstr>
      <vt:lpstr>Anatomy of Neutron Stars</vt:lpstr>
      <vt:lpstr>Symmetry energy    How does the potential energy  of nuclear matter depend on density  and momentum?</vt:lpstr>
      <vt:lpstr>Symmetry Energy</vt:lpstr>
      <vt:lpstr>Density Dependence of Symmetry Energy Potential</vt:lpstr>
      <vt:lpstr>Reaction probes: Isospin multiplets</vt:lpstr>
      <vt:lpstr>Momentum Dependence of Symmetry Energy Potential</vt:lpstr>
      <vt:lpstr>Effective-mass splitting</vt:lpstr>
      <vt:lpstr>PowerPoint Presentation</vt:lpstr>
      <vt:lpstr>Constraining effective mass (I)</vt:lpstr>
      <vt:lpstr>Constraining effective mass (II) </vt:lpstr>
      <vt:lpstr>PowerPoint Presentation</vt:lpstr>
      <vt:lpstr>Experimental details</vt:lpstr>
      <vt:lpstr>Experimental setup</vt:lpstr>
      <vt:lpstr>Experiment: Charged particle detection</vt:lpstr>
      <vt:lpstr>Experimental setup</vt:lpstr>
      <vt:lpstr>PowerPoint Presentation</vt:lpstr>
      <vt:lpstr>Large Area Neutron Array</vt:lpstr>
      <vt:lpstr>Analysis: Neutron Walls</vt:lpstr>
      <vt:lpstr>Experimental setup: Centrality</vt:lpstr>
      <vt:lpstr>Analysis: Impact parameter selection</vt:lpstr>
      <vt:lpstr>Analysis is ongoing…. </vt:lpstr>
      <vt:lpstr>Summary</vt:lpstr>
      <vt:lpstr>PowerPoint Presentation</vt:lpstr>
      <vt:lpstr>Modeling heavy ion collisions</vt:lpstr>
      <vt:lpstr>HiRA Upgrade</vt:lpstr>
      <vt:lpstr>HiRA upgrade</vt:lpstr>
      <vt:lpstr>Charged particle identification</vt:lpstr>
      <vt:lpstr>PowerPoint Presentation</vt:lpstr>
    </vt:vector>
  </TitlesOfParts>
  <Company>Zbigniew Chajecki User</Company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Zbigniew Chajecki User</dc:creator>
  <cp:lastModifiedBy>Zbigniew Chajecki</cp:lastModifiedBy>
  <cp:revision>279</cp:revision>
  <cp:lastPrinted>2018-05-23T08:40:09Z</cp:lastPrinted>
  <dcterms:created xsi:type="dcterms:W3CDTF">2011-02-08T22:47:19Z</dcterms:created>
  <dcterms:modified xsi:type="dcterms:W3CDTF">2018-09-10T23:39:03Z</dcterms:modified>
</cp:coreProperties>
</file>