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5"/>
  </p:handoutMasterIdLst>
  <p:sldIdLst>
    <p:sldId id="256" r:id="rId2"/>
    <p:sldId id="343" r:id="rId3"/>
    <p:sldId id="368" r:id="rId4"/>
    <p:sldId id="339" r:id="rId5"/>
    <p:sldId id="332" r:id="rId6"/>
    <p:sldId id="344" r:id="rId7"/>
    <p:sldId id="346" r:id="rId8"/>
    <p:sldId id="372" r:id="rId9"/>
    <p:sldId id="358" r:id="rId10"/>
    <p:sldId id="263" r:id="rId11"/>
    <p:sldId id="270" r:id="rId12"/>
    <p:sldId id="361" r:id="rId13"/>
    <p:sldId id="258" r:id="rId14"/>
    <p:sldId id="260" r:id="rId15"/>
    <p:sldId id="261" r:id="rId16"/>
    <p:sldId id="373" r:id="rId17"/>
    <p:sldId id="362" r:id="rId18"/>
    <p:sldId id="369" r:id="rId19"/>
    <p:sldId id="348" r:id="rId20"/>
    <p:sldId id="365" r:id="rId21"/>
    <p:sldId id="276" r:id="rId22"/>
    <p:sldId id="291" r:id="rId23"/>
    <p:sldId id="269" r:id="rId24"/>
    <p:sldId id="371" r:id="rId25"/>
    <p:sldId id="366" r:id="rId26"/>
    <p:sldId id="273" r:id="rId27"/>
    <p:sldId id="367" r:id="rId28"/>
    <p:sldId id="370" r:id="rId29"/>
    <p:sldId id="284" r:id="rId30"/>
    <p:sldId id="289" r:id="rId31"/>
    <p:sldId id="285" r:id="rId32"/>
    <p:sldId id="350" r:id="rId33"/>
    <p:sldId id="33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69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64837DA3-6C6A-4F16-ABBE-958136FFBA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8DB8F17-349A-409E-A6D1-D7598D7B19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9DCEE-C23B-4547-A238-A12A0EF6FE0B}" type="datetimeFigureOut">
              <a:rPr lang="zh-CN" altLang="en-US" smtClean="0"/>
              <a:t>2018/9/10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C221933-0ADA-4C7C-B6FE-77864FFEF0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9DA39BE-1235-4AC1-BD3F-850CCBF632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B5677-5DE1-42E0-897D-B31D22D8AA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202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DAC4-DF82-4E1A-B575-9AE8C11D6051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9287D-F039-41AA-A49E-F273BC1DA7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DAC4-DF82-4E1A-B575-9AE8C11D6051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9287D-F039-41AA-A49E-F273BC1DA7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DAC4-DF82-4E1A-B575-9AE8C11D6051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9287D-F039-41AA-A49E-F273BC1DA7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DAC4-DF82-4E1A-B575-9AE8C11D6051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9287D-F039-41AA-A49E-F273BC1DA7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DAC4-DF82-4E1A-B575-9AE8C11D6051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9287D-F039-41AA-A49E-F273BC1DA7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DAC4-DF82-4E1A-B575-9AE8C11D6051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9287D-F039-41AA-A49E-F273BC1DA7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DAC4-DF82-4E1A-B575-9AE8C11D6051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9287D-F039-41AA-A49E-F273BC1DA7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DAC4-DF82-4E1A-B575-9AE8C11D6051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9287D-F039-41AA-A49E-F273BC1DA7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DAC4-DF82-4E1A-B575-9AE8C11D6051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9287D-F039-41AA-A49E-F273BC1DA7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DAC4-DF82-4E1A-B575-9AE8C11D6051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9287D-F039-41AA-A49E-F273BC1DA7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DAC4-DF82-4E1A-B575-9AE8C11D6051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9287D-F039-41AA-A49E-F273BC1DA7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DDAC4-DF82-4E1A-B575-9AE8C11D6051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9287D-F039-41AA-A49E-F273BC1DA7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emf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7.png"/><Relationship Id="rId3" Type="http://schemas.openxmlformats.org/officeDocument/2006/relationships/image" Target="../media/image41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6.png"/><Relationship Id="rId2" Type="http://schemas.openxmlformats.org/officeDocument/2006/relationships/image" Target="../media/image40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44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4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5.png"/><Relationship Id="rId7" Type="http://schemas.openxmlformats.org/officeDocument/2006/relationships/image" Target="../media/image8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67.png"/><Relationship Id="rId4" Type="http://schemas.openxmlformats.org/officeDocument/2006/relationships/image" Target="../media/image79.png"/><Relationship Id="rId9" Type="http://schemas.openxmlformats.org/officeDocument/2006/relationships/image" Target="../media/image8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824ED67-1243-40EC-8583-0AC90F786F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0" b="31800"/>
          <a:stretch/>
        </p:blipFill>
        <p:spPr>
          <a:xfrm>
            <a:off x="0" y="194883"/>
            <a:ext cx="9144000" cy="18722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2754794"/>
            <a:ext cx="8568952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Precise force calculation in QMD and theoretical study on in-medium NN-ND cross section</a:t>
            </a:r>
          </a:p>
        </p:txBody>
      </p:sp>
      <p:sp>
        <p:nvSpPr>
          <p:cNvPr id="6" name="矩形 5"/>
          <p:cNvSpPr/>
          <p:nvPr/>
        </p:nvSpPr>
        <p:spPr>
          <a:xfrm>
            <a:off x="1619672" y="6002124"/>
            <a:ext cx="61447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China Institute of Atomic Energy;  </a:t>
            </a:r>
          </a:p>
        </p:txBody>
      </p:sp>
      <p:sp>
        <p:nvSpPr>
          <p:cNvPr id="8" name="矩形 7"/>
          <p:cNvSpPr/>
          <p:nvPr/>
        </p:nvSpPr>
        <p:spPr>
          <a:xfrm>
            <a:off x="2627784" y="5043083"/>
            <a:ext cx="3586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Yingxun Zhang(</a:t>
            </a:r>
            <a:r>
              <a:rPr lang="zh-CN" altLang="en-US" sz="2800" dirty="0"/>
              <a:t>张英逊</a:t>
            </a:r>
            <a:r>
              <a:rPr lang="en-US" sz="2800" dirty="0"/>
              <a:t>)</a:t>
            </a:r>
            <a:endParaRPr lang="en-US" sz="2800" baseline="300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BA475FC-4B8E-404B-B547-4DCC010A95DC}"/>
              </a:ext>
            </a:extLst>
          </p:cNvPr>
          <p:cNvSpPr txBox="1"/>
          <p:nvPr/>
        </p:nvSpPr>
        <p:spPr>
          <a:xfrm flipH="1">
            <a:off x="2411760" y="194883"/>
            <a:ext cx="5004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FF00"/>
                </a:solidFill>
              </a:rPr>
              <a:t>NuSYM18,  BUSAN, Sep.10-14, 2018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CF2A7EBB-D7FE-4733-87DE-BB51C19E5491}"/>
                  </a:ext>
                </a:extLst>
              </p:cNvPr>
              <p:cNvSpPr/>
              <p:nvPr/>
            </p:nvSpPr>
            <p:spPr>
              <a:xfrm>
                <a:off x="258633" y="960575"/>
                <a:ext cx="3954609" cy="851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sz="2100">
                          <a:latin typeface="Cambria Math" panose="02040503050406030204" pitchFamily="18" charset="0"/>
                        </a:rPr>
                        <m:t>u</m:t>
                      </m:r>
                      <m:d>
                        <m:dPr>
                          <m:ctrlPr>
                            <a:rPr lang="zh-CN" alt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zh-CN" altLang="en-US" sz="210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</m:d>
                      <m:r>
                        <a:rPr lang="zh-CN" altLang="en-US" sz="21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zh-CN" altLang="en-US" sz="2100">
                              <a:latin typeface="Cambria Math" panose="02040503050406030204" pitchFamily="18" charset="0"/>
                            </a:rPr>
                            <m:t>α</m:t>
                          </m:r>
                        </m:num>
                        <m:den>
                          <m:r>
                            <a:rPr lang="zh-CN" altLang="en-US" sz="21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zh-CN" alt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zh-CN" altLang="en-US" sz="21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zh-CN" altLang="en-US" sz="21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zh-CN" altLang="en-US" sz="21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zh-CN" alt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100" i="1"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zh-CN" altLang="en-US" sz="2100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zh-CN" altLang="en-US" sz="210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f>
                        <m:fPr>
                          <m:ctrlPr>
                            <a:rPr lang="zh-CN" alt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zh-CN" altLang="en-US" sz="210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zh-CN" altLang="en-US" sz="21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bSup>
                        </m:den>
                      </m:f>
                      <m:r>
                        <a:rPr lang="zh-CN" altLang="en-US" sz="2100">
                          <a:latin typeface="Cambria Math" panose="02040503050406030204" pitchFamily="18" charset="0"/>
                        </a:rPr>
                        <m:t>+…… </m:t>
                      </m:r>
                    </m:oMath>
                  </m:oMathPara>
                </a14:m>
                <a:endParaRPr lang="zh-CN" altLang="en-US" sz="2100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CF2A7EBB-D7FE-4733-87DE-BB51C19E54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33" y="960575"/>
                <a:ext cx="3954609" cy="8512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DE4A37C4-7529-4E87-B8D1-24343BDE096C}"/>
                  </a:ext>
                </a:extLst>
              </p:cNvPr>
              <p:cNvSpPr/>
              <p:nvPr/>
            </p:nvSpPr>
            <p:spPr>
              <a:xfrm>
                <a:off x="395536" y="1955959"/>
                <a:ext cx="6467348" cy="8249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sz="210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zh-CN" altLang="en-US" sz="21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zh-CN" altLang="en-US" sz="21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zh-CN" altLang="en-US" sz="210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</m:nary>
                      <m:d>
                        <m:dPr>
                          <m:ctrlPr>
                            <a:rPr lang="zh-CN" alt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zh-CN" altLang="en-US" sz="210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</m:d>
                      <m:sSup>
                        <m:sSupPr>
                          <m:ctrlPr>
                            <a:rPr lang="zh-CN" altLang="en-US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1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zh-CN" altLang="en-US" sz="21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zh-CN" altLang="en-US" sz="21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zh-CN" altLang="en-US" sz="21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1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zh-CN" altLang="en-US" sz="21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zh-CN" altLang="en-US" sz="210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zh-CN" altLang="en-US" sz="21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1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zh-CN" altLang="en-US" sz="210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zh-CN" altLang="en-US" sz="2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1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zh-CN" altLang="en-US"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1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zh-CN" altLang="en-US" sz="210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zh-CN" altLang="en-US" sz="210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e>
                            <m:sub>
                              <m: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zh-CN" altLang="en-US" sz="21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zh-CN" altLang="en-US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zh-CN" altLang="en-US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zh-CN" altLang="en-US" sz="2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zh-CN" altLang="en-US" sz="21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zh-CN" altLang="en-US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zh-CN" altLang="en-US" sz="2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zh-CN" altLang="en-US" sz="2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zh-CN" altLang="en-US" sz="21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en-US" sz="21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21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p>
                                      <m:r>
                                        <a:rPr lang="zh-CN" altLang="en-US" sz="21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zh-CN" altLang="en-US" sz="21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sz="21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zh-CN" altLang="en-US" sz="21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zh-CN" altLang="en-US" sz="21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zh-CN" altLang="en-US" sz="21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e>
                            <m:sub>
                              <m:r>
                                <a:rPr lang="zh-CN" altLang="en-US" sz="2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sz="2100" dirty="0"/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DE4A37C4-7529-4E87-B8D1-24343BDE09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955959"/>
                <a:ext cx="6467348" cy="8249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CEB23437-5910-4A25-BEF2-B6238DF0D3E6}"/>
                  </a:ext>
                </a:extLst>
              </p:cNvPr>
              <p:cNvSpPr/>
              <p:nvPr/>
            </p:nvSpPr>
            <p:spPr>
              <a:xfrm>
                <a:off x="980498" y="4420093"/>
                <a:ext cx="5650586" cy="8249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zh-CN" altLang="en-US" sz="2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zh-CN" altLang="en-US" sz="2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zh-CN" altLang="en-US" sz="2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zh-CN" altLang="en-US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zh-CN" altLang="en-US" sz="2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/>
                        <m:e>
                          <m:r>
                            <a:rPr lang="zh-CN" altLang="en-US" sz="2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zh-CN" altLang="en-US" sz="2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zh-CN" altLang="en-US" sz="21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en-US" sz="21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21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p>
                                      <m:r>
                                        <a:rPr lang="zh-CN" altLang="en-US" sz="21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zh-CN" altLang="en-US" sz="21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sz="21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zh-CN" altLang="en-US" sz="21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zh-CN" altLang="en-US" sz="21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zh-CN" altLang="en-US" sz="21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e>
                            <m:sub>
                              <m:r>
                                <a:rPr lang="zh-CN" altLang="en-US" sz="2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CN" altLang="en-US" sz="2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≈</m:t>
                          </m:r>
                          <m:f>
                            <m:fPr>
                              <m:ctrlPr>
                                <a:rPr lang="zh-CN" altLang="en-US" sz="2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2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zh-CN" altLang="en-US" sz="2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zh-CN" altLang="en-US" sz="21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zh-CN" altLang="en-US" sz="2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zh-CN" altLang="en-US" sz="2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CN" altLang="en-US" sz="2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zh-CN" altLang="en-US" sz="21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Sup>
                                <m:sSubSupPr>
                                  <m:ctrlPr>
                                    <a:rPr lang="zh-CN" altLang="en-US" sz="21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f>
                                    <m:fPr>
                                      <m:ctrlPr>
                                        <a:rPr lang="zh-CN" altLang="en-US" sz="21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CN" altLang="en-US" sz="21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zh-CN" altLang="en-US" sz="21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1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10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zh-CN" altLang="en-US" sz="21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</m:e>
                                <m:sub>
                                  <m:r>
                                    <a:rPr lang="zh-CN" altLang="en-US" sz="21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zh-CN" altLang="en-US" sz="21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  <m:r>
                        <a:rPr lang="zh-CN" altLang="en-US" sz="21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zh-CN" altLang="en-US" sz="21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zh-CN" altLang="en-US" sz="21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zh-CN" altLang="en-US" sz="21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ρ</m:t>
                      </m:r>
                      <m:r>
                        <a:rPr lang="en-US" altLang="zh-CN" sz="21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1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CEB23437-5910-4A25-BEF2-B6238DF0D3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498" y="4420093"/>
                <a:ext cx="5650586" cy="8249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1D54EB6A-471F-47DF-A3BD-1C43779678B2}"/>
                  </a:ext>
                </a:extLst>
              </p:cNvPr>
              <p:cNvSpPr/>
              <p:nvPr/>
            </p:nvSpPr>
            <p:spPr>
              <a:xfrm>
                <a:off x="1086550" y="5373216"/>
                <a:ext cx="4987712" cy="761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zh-CN" alt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zh-CN" altLang="en-US" sz="21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1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zh-CN" altLang="en-US" sz="21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zh-CN" alt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10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zh-CN" altLang="en-US" sz="21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zh-CN" altLang="en-US" sz="210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zh-CN" altLang="en-US" sz="21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zh-CN" alt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zh-CN" altLang="en-US" sz="2100">
                              <a:latin typeface="Cambria Math" panose="02040503050406030204" pitchFamily="18" charset="0"/>
                            </a:rPr>
                            <m:t>β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zh-CN" altLang="en-US" sz="210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zh-CN" altLang="en-US" sz="210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f>
                        <m:fPr>
                          <m:ctrlPr>
                            <a:rPr lang="zh-CN" alt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1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zh-CN" altLang="en-US" sz="210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zh-CN" altLang="en-US" sz="2100">
                          <a:latin typeface="Cambria Math" panose="02040503050406030204" pitchFamily="18" charset="0"/>
                        </a:rPr>
                        <m:t>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zh-CN" altLang="en-US" sz="21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1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r>
                            <a:rPr lang="zh-CN" altLang="en-US" sz="2100">
                              <a:latin typeface="Cambria Math" panose="02040503050406030204" pitchFamily="18" charset="0"/>
                            </a:rPr>
                            <m:t>&lt;</m:t>
                          </m:r>
                          <m:sSubSup>
                            <m:sSubSupPr>
                              <m:ctrlP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f>
                                <m:fPr>
                                  <m:ctrlPr>
                                    <a:rPr lang="zh-CN" altLang="en-US" sz="2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1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zh-CN" altLang="en-US"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1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zh-CN" altLang="en-US" sz="210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zh-CN" altLang="en-US" sz="210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e>
                            <m:sub>
                              <m: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zh-CN" altLang="en-US" sz="2100" dirty="0"/>
              </a:p>
            </p:txBody>
          </p:sp>
        </mc:Choice>
        <mc:Fallback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1D54EB6A-471F-47DF-A3BD-1C43779678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50" y="5373216"/>
                <a:ext cx="4987712" cy="761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D4B269C4-BEF3-4FA9-9BF1-C3F22F7F083F}"/>
              </a:ext>
            </a:extLst>
          </p:cNvPr>
          <p:cNvSpPr txBox="1"/>
          <p:nvPr/>
        </p:nvSpPr>
        <p:spPr>
          <a:xfrm>
            <a:off x="325225" y="3520503"/>
            <a:ext cx="301056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dirty="0"/>
              <a:t>Gamma non-integer</a:t>
            </a:r>
            <a:endParaRPr lang="zh-CN" altLang="en-US" sz="27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904D2C1-AE16-4F24-8C7E-AC8AE6812AFA}"/>
              </a:ext>
            </a:extLst>
          </p:cNvPr>
          <p:cNvSpPr txBox="1"/>
          <p:nvPr/>
        </p:nvSpPr>
        <p:spPr>
          <a:xfrm flipH="1">
            <a:off x="899592" y="6381328"/>
            <a:ext cx="377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Is widely used in many QMD codes</a:t>
            </a:r>
            <a:endParaRPr lang="zh-CN" altLang="en-US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0E410AD6-ED58-4897-923F-F7437BD5D0AE}"/>
              </a:ext>
            </a:extLst>
          </p:cNvPr>
          <p:cNvCxnSpPr/>
          <p:nvPr/>
        </p:nvCxnSpPr>
        <p:spPr>
          <a:xfrm>
            <a:off x="5724128" y="4420093"/>
            <a:ext cx="1138756" cy="82496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478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2726F1F-68ED-47C1-B7B7-B2A4F3F46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207" y="188640"/>
            <a:ext cx="8342000" cy="311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63CC634-7AEF-44E5-ACD1-DA96D98E01D3}"/>
              </a:ext>
            </a:extLst>
          </p:cNvPr>
          <p:cNvSpPr txBox="1"/>
          <p:nvPr/>
        </p:nvSpPr>
        <p:spPr>
          <a:xfrm>
            <a:off x="565248" y="3549678"/>
            <a:ext cx="80599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Larger variance on density during HICs, and high order term should be included.</a:t>
            </a:r>
            <a:endParaRPr lang="zh-CN" alt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67614BBB-EADD-43D1-A597-2C24A3FA2672}"/>
                  </a:ext>
                </a:extLst>
              </p:cNvPr>
              <p:cNvSpPr/>
              <p:nvPr/>
            </p:nvSpPr>
            <p:spPr>
              <a:xfrm>
                <a:off x="-2665" y="5413949"/>
                <a:ext cx="9068936" cy="1039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zh-CN" alt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zh-CN" altLang="en-US" sz="21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1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zh-CN" altLang="en-US" sz="21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zh-CN" alt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10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zh-CN" altLang="en-US" sz="21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zh-CN" altLang="en-US" sz="210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zh-CN" altLang="en-US" sz="210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zh-CN" altLang="en-US" sz="2100">
                          <a:latin typeface="Cambria Math" panose="02040503050406030204" pitchFamily="18" charset="0"/>
                        </a:rPr>
                        <m:t>β</m:t>
                      </m:r>
                      <m:f>
                        <m:fPr>
                          <m:ctrlPr>
                            <a:rPr lang="zh-CN" alt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1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zh-CN" altLang="en-US" sz="2100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zh-CN" altLang="en-US" sz="21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zh-CN" altLang="en-US" sz="210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sup>
                          </m:sSubSup>
                        </m:den>
                      </m:f>
                      <m:r>
                        <a:rPr lang="zh-CN" altLang="en-US" sz="210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zh-CN" altLang="en-US" sz="21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p>
                        </m:e>
                      </m:nary>
                      <m:f>
                        <m:fPr>
                          <m:ctrlPr>
                            <a:rPr lang="zh-CN" alt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1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sz="2100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zh-CN" altLang="en-US" sz="210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zh-CN" altLang="en-US" sz="210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zh-CN" altLang="en-US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1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zh-CN" altLang="en-US" sz="21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zh-CN" altLang="en-US" sz="21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zh-CN" altLang="en-US" sz="210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zh-CN" altLang="en-US" sz="2100" i="1"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zh-CN" alt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1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zh-CN" altLang="en-US" sz="21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zh-CN" altLang="en-US" sz="21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en-US"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zh-CN" altLang="en-US"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CN" altLang="en-US" sz="21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zh-CN" altLang="en-US" sz="2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100" i="1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10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p>
                        </m:e>
                      </m:nary>
                      <m:r>
                        <a:rPr lang="zh-CN" altLang="en-US" sz="210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zh-CN" alt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CN" altLang="en-US" sz="2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1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zh-CN" altLang="en-US" sz="2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zh-CN" altLang="en-US" sz="2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1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zh-CN" altLang="en-US" sz="21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f>
                        <m:fPr>
                          <m:ctrlPr>
                            <a:rPr lang="zh-CN" alt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zh-CN" altLang="en-US" sz="21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zh-CN" altLang="en-US" sz="21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1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zh-CN" altLang="en-US" sz="21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p>
                        <m:sSupPr>
                          <m:ctrlPr>
                            <a:rPr lang="zh-CN" altLang="en-US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1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zh-CN" altLang="en-US" sz="21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zh-CN" altLang="en-US" sz="21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zh-CN" altLang="en-US" sz="21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2100" dirty="0"/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67614BBB-EADD-43D1-A597-2C24A3FA2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65" y="5413949"/>
                <a:ext cx="9068936" cy="10393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C6C020CA-6226-4C2D-A681-4C48DE091BF4}"/>
              </a:ext>
            </a:extLst>
          </p:cNvPr>
          <p:cNvSpPr txBox="1"/>
          <p:nvPr/>
        </p:nvSpPr>
        <p:spPr>
          <a:xfrm>
            <a:off x="282803" y="4937393"/>
            <a:ext cx="40804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dirty="0">
                <a:solidFill>
                  <a:srgbClr val="FF0000"/>
                </a:solidFill>
              </a:rPr>
              <a:t>Accurate numerical method</a:t>
            </a:r>
            <a:endParaRPr lang="zh-CN" altLang="en-US" sz="2700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32614F9-5260-47C3-9991-CF0CCAEF61AD}"/>
              </a:ext>
            </a:extLst>
          </p:cNvPr>
          <p:cNvSpPr txBox="1"/>
          <p:nvPr/>
        </p:nvSpPr>
        <p:spPr>
          <a:xfrm>
            <a:off x="6588224" y="3038364"/>
            <a:ext cx="1759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Zhang, PRC2012,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2130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5A6D966-5192-4262-B518-C03508FCC3D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83600"/>
            <a:ext cx="5862667" cy="423768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794BE88-60C2-4C61-8796-B72CA7B003DC}"/>
              </a:ext>
            </a:extLst>
          </p:cNvPr>
          <p:cNvSpPr txBox="1"/>
          <p:nvPr/>
        </p:nvSpPr>
        <p:spPr>
          <a:xfrm>
            <a:off x="5940152" y="2564904"/>
            <a:ext cx="30243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Stronger repulsive at </a:t>
            </a:r>
            <a:r>
              <a:rPr lang="en-US" altLang="zh-CN" sz="2800" dirty="0" err="1"/>
              <a:t>suprastaturation</a:t>
            </a:r>
            <a:r>
              <a:rPr lang="en-US" altLang="zh-CN" sz="2800" dirty="0"/>
              <a:t> density;</a:t>
            </a:r>
          </a:p>
          <a:p>
            <a:endParaRPr lang="en-US" altLang="zh-CN" sz="2800" dirty="0"/>
          </a:p>
          <a:p>
            <a:r>
              <a:rPr lang="en-US" altLang="zh-CN" sz="2800" dirty="0"/>
              <a:t>Weaker repulsive at </a:t>
            </a:r>
            <a:r>
              <a:rPr lang="en-US" altLang="zh-CN" sz="2800" dirty="0" err="1"/>
              <a:t>subsaturation</a:t>
            </a:r>
            <a:r>
              <a:rPr lang="en-US" altLang="zh-CN" sz="2800" dirty="0"/>
              <a:t> </a:t>
            </a:r>
            <a:r>
              <a:rPr lang="en-US" altLang="zh-CN" sz="2800" dirty="0" err="1"/>
              <a:t>denisty</a:t>
            </a:r>
            <a:endParaRPr lang="zh-CN" altLang="en-US" sz="28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70CEB80-12C0-487E-8ED6-A62F59877FED}"/>
              </a:ext>
            </a:extLst>
          </p:cNvPr>
          <p:cNvSpPr txBox="1"/>
          <p:nvPr/>
        </p:nvSpPr>
        <p:spPr>
          <a:xfrm flipH="1">
            <a:off x="513868" y="166131"/>
            <a:ext cx="8424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Given density profile in one QMD event and the force</a:t>
            </a:r>
            <a:endParaRPr lang="zh-CN" altLang="en-US" sz="2800" dirty="0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86789468-8AA1-4E96-AC9C-58118CD25065}"/>
              </a:ext>
            </a:extLst>
          </p:cNvPr>
          <p:cNvCxnSpPr/>
          <p:nvPr/>
        </p:nvCxnSpPr>
        <p:spPr>
          <a:xfrm>
            <a:off x="4211960" y="2420888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5445B076-D120-4320-9079-CE22AF56FA83}"/>
              </a:ext>
            </a:extLst>
          </p:cNvPr>
          <p:cNvCxnSpPr/>
          <p:nvPr/>
        </p:nvCxnSpPr>
        <p:spPr>
          <a:xfrm flipH="1">
            <a:off x="3419872" y="2420888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2231AE03-830F-44DC-AFD3-7DB321A6C4EA}"/>
              </a:ext>
            </a:extLst>
          </p:cNvPr>
          <p:cNvCxnSpPr>
            <a:cxnSpLocks/>
          </p:cNvCxnSpPr>
          <p:nvPr/>
        </p:nvCxnSpPr>
        <p:spPr>
          <a:xfrm>
            <a:off x="5364088" y="3429000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381969F0-62A1-48F2-8233-B188B2BEC4C3}"/>
              </a:ext>
            </a:extLst>
          </p:cNvPr>
          <p:cNvCxnSpPr/>
          <p:nvPr/>
        </p:nvCxnSpPr>
        <p:spPr>
          <a:xfrm flipH="1">
            <a:off x="4608002" y="3429000"/>
            <a:ext cx="3240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EBF04D38-F7E4-4B59-873E-69505664DADC}"/>
              </a:ext>
            </a:extLst>
          </p:cNvPr>
          <p:cNvCxnSpPr>
            <a:cxnSpLocks/>
          </p:cNvCxnSpPr>
          <p:nvPr/>
        </p:nvCxnSpPr>
        <p:spPr>
          <a:xfrm>
            <a:off x="4294787" y="2462132"/>
            <a:ext cx="555510" cy="9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BB571A04-3A04-4332-A5E8-05C8EB8620D3}"/>
              </a:ext>
            </a:extLst>
          </p:cNvPr>
          <p:cNvCxnSpPr>
            <a:cxnSpLocks/>
          </p:cNvCxnSpPr>
          <p:nvPr/>
        </p:nvCxnSpPr>
        <p:spPr>
          <a:xfrm>
            <a:off x="5321897" y="3448878"/>
            <a:ext cx="36004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EB6EE066-003A-4AFE-BC7C-5344C9468187}"/>
                  </a:ext>
                </a:extLst>
              </p:cNvPr>
              <p:cNvSpPr/>
              <p:nvPr/>
            </p:nvSpPr>
            <p:spPr>
              <a:xfrm>
                <a:off x="1236234" y="758851"/>
                <a:ext cx="3673698" cy="5615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sz="28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zh-CN" sz="28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ρ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altLang="zh-CN" sz="28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</m:d>
                    <m:r>
                      <a:rPr lang="en-GB" altLang="zh-CN" sz="28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altLang="zh-CN" sz="28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ρ</m:t>
                        </m:r>
                      </m:e>
                      <m:sub>
                        <m:r>
                          <a:rPr lang="en-GB" altLang="zh-CN" sz="28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GB" altLang="zh-CN" sz="28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altLang="zh-CN" sz="28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GB" altLang="zh-CN" sz="28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𝜌</m:t>
                        </m:r>
                      </m:sub>
                    </m:sSub>
                    <m:r>
                      <m:rPr>
                        <m:sty m:val="p"/>
                      </m:rPr>
                      <a:rPr lang="en-GB" altLang="zh-CN" sz="28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GB" altLang="zh-CN" sz="28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GB" altLang="zh-CN" sz="28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altLang="zh-CN" sz="28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𝑘𝑧</m:t>
                    </m:r>
                    <m:r>
                      <a:rPr lang="en-GB" altLang="zh-CN" sz="28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zh-CN" altLang="en-US" sz="4000" dirty="0"/>
              </a:p>
            </p:txBody>
          </p:sp>
        </mc:Choice>
        <mc:Fallback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EB6EE066-003A-4AFE-BC7C-5344C94681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234" y="758851"/>
                <a:ext cx="3673698" cy="5615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B42C8F58-5338-4E27-94D5-A46776ECF9C8}"/>
              </a:ext>
            </a:extLst>
          </p:cNvPr>
          <p:cNvSpPr txBox="1"/>
          <p:nvPr/>
        </p:nvSpPr>
        <p:spPr>
          <a:xfrm>
            <a:off x="3275856" y="1556792"/>
            <a:ext cx="234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Prepare for submission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0452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5A547A4-8843-4C7F-915B-E200D07026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59632" y="938275"/>
            <a:ext cx="5400600" cy="26728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BC028D2-A716-4C78-8F9C-427113AA659E}"/>
              </a:ext>
            </a:extLst>
          </p:cNvPr>
          <p:cNvSpPr txBox="1"/>
          <p:nvPr/>
        </p:nvSpPr>
        <p:spPr>
          <a:xfrm>
            <a:off x="47343" y="33468"/>
            <a:ext cx="8454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Stability of initial nucleus and fragmentation</a:t>
            </a:r>
            <a:endParaRPr lang="zh-CN" altLang="en-US" sz="36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FBAE8A5-BD43-4855-8BC0-8B282F02F0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7416824" cy="30158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7F440F8-6123-4AA7-9603-DED74A4F3909}"/>
              </a:ext>
            </a:extLst>
          </p:cNvPr>
          <p:cNvSpPr txBox="1"/>
          <p:nvPr/>
        </p:nvSpPr>
        <p:spPr>
          <a:xfrm>
            <a:off x="5076056" y="3294722"/>
            <a:ext cx="234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Prepare for submission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4190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04D196D-1BB9-4021-95B8-5C053D78BBF5}"/>
              </a:ext>
            </a:extLst>
          </p:cNvPr>
          <p:cNvSpPr txBox="1"/>
          <p:nvPr/>
        </p:nvSpPr>
        <p:spPr>
          <a:xfrm>
            <a:off x="35496" y="92532"/>
            <a:ext cx="27363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dirty="0"/>
              <a:t>collective flow</a:t>
            </a:r>
            <a:endParaRPr lang="zh-CN" altLang="en-US" sz="33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746B312-0777-4015-A925-E4852638EC50}"/>
              </a:ext>
            </a:extLst>
          </p:cNvPr>
          <p:cNvSpPr txBox="1"/>
          <p:nvPr/>
        </p:nvSpPr>
        <p:spPr>
          <a:xfrm>
            <a:off x="562223" y="6002704"/>
            <a:ext cx="8153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/>
              <a:t>Improve the shape of px as function of rapidity, especially around projectile/target region</a:t>
            </a:r>
            <a:endParaRPr lang="zh-CN" altLang="en-US" sz="21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51A3740-E484-4966-A4C4-4CF6438F1E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49085" y="2075084"/>
            <a:ext cx="8251963" cy="396374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F0E562E-CA23-49A0-B2AA-FE4147EA5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585379"/>
            <a:ext cx="1513112" cy="172819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0E60211-EC15-4A6C-89F9-F1D9BC9F4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895" y="480675"/>
            <a:ext cx="1865538" cy="1591194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1143FBFF-2882-4DEC-9A8E-E9713DF4D7D7}"/>
              </a:ext>
            </a:extLst>
          </p:cNvPr>
          <p:cNvGrpSpPr/>
          <p:nvPr/>
        </p:nvGrpSpPr>
        <p:grpSpPr>
          <a:xfrm>
            <a:off x="4716016" y="494208"/>
            <a:ext cx="1728192" cy="1566640"/>
            <a:chOff x="4572000" y="508444"/>
            <a:chExt cx="1728192" cy="1566640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C7707FE9-9E93-4578-99D6-9BB7303A340F}"/>
                </a:ext>
              </a:extLst>
            </p:cNvPr>
            <p:cNvSpPr/>
            <p:nvPr/>
          </p:nvSpPr>
          <p:spPr>
            <a:xfrm>
              <a:off x="4572000" y="1210988"/>
              <a:ext cx="936104" cy="86409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38A77BD6-C633-4B86-B8FC-979F810ED450}"/>
                </a:ext>
              </a:extLst>
            </p:cNvPr>
            <p:cNvCxnSpPr/>
            <p:nvPr/>
          </p:nvCxnSpPr>
          <p:spPr>
            <a:xfrm flipH="1">
              <a:off x="4932040" y="1210988"/>
              <a:ext cx="543439" cy="1615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2951667B-F507-4A2C-93F6-BE9944228D24}"/>
                </a:ext>
              </a:extLst>
            </p:cNvPr>
            <p:cNvCxnSpPr/>
            <p:nvPr/>
          </p:nvCxnSpPr>
          <p:spPr>
            <a:xfrm flipH="1">
              <a:off x="5040052" y="1210988"/>
              <a:ext cx="435427" cy="3458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947B30DD-FD0D-4BDB-8E18-2CB193F753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99296" y="1263532"/>
              <a:ext cx="408808" cy="3652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505774C2-C04C-4C0C-BF52-D9B358C421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77082" y="1260144"/>
              <a:ext cx="231022" cy="4176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77C62F16-9FA3-41DF-93CF-8FE9DFE206BC}"/>
                </a:ext>
              </a:extLst>
            </p:cNvPr>
            <p:cNvCxnSpPr/>
            <p:nvPr/>
          </p:nvCxnSpPr>
          <p:spPr>
            <a:xfrm flipH="1" flipV="1">
              <a:off x="5303700" y="692696"/>
              <a:ext cx="88893" cy="5182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55F54A0D-4260-4CAE-BA31-6335F8751DD1}"/>
                </a:ext>
              </a:extLst>
            </p:cNvPr>
            <p:cNvCxnSpPr/>
            <p:nvPr/>
          </p:nvCxnSpPr>
          <p:spPr>
            <a:xfrm flipV="1">
              <a:off x="5442854" y="649726"/>
              <a:ext cx="32625" cy="5612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7C3B56A1-D890-4B67-8629-375A9BBE8F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36096" y="764704"/>
              <a:ext cx="183568" cy="5962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D0DA44AA-F68A-4CA8-BB94-53F46FABCF0F}"/>
                </a:ext>
              </a:extLst>
            </p:cNvPr>
            <p:cNvSpPr/>
            <p:nvPr/>
          </p:nvSpPr>
          <p:spPr>
            <a:xfrm>
              <a:off x="5364088" y="508444"/>
              <a:ext cx="936104" cy="86409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E0F122A1-8768-4059-9AEE-19EF5BB05125}"/>
              </a:ext>
            </a:extLst>
          </p:cNvPr>
          <p:cNvSpPr txBox="1"/>
          <p:nvPr/>
        </p:nvSpPr>
        <p:spPr>
          <a:xfrm>
            <a:off x="6415022" y="1716070"/>
            <a:ext cx="234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Prepare for submission</a:t>
            </a:r>
            <a:endParaRPr lang="zh-CN" altLang="en-US" dirty="0"/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631C2005-A0AA-4C2C-B127-F724A825BAB4}"/>
              </a:ext>
            </a:extLst>
          </p:cNvPr>
          <p:cNvCxnSpPr/>
          <p:nvPr/>
        </p:nvCxnSpPr>
        <p:spPr>
          <a:xfrm>
            <a:off x="3428727" y="750468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417D246A-9D40-405B-9BB6-642FDAFBA8FA}"/>
              </a:ext>
            </a:extLst>
          </p:cNvPr>
          <p:cNvCxnSpPr/>
          <p:nvPr/>
        </p:nvCxnSpPr>
        <p:spPr>
          <a:xfrm flipH="1">
            <a:off x="1941578" y="2060848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ECB9A390-096A-45E2-9838-ADFF76ACEE1F}"/>
              </a:ext>
            </a:extLst>
          </p:cNvPr>
          <p:cNvCxnSpPr/>
          <p:nvPr/>
        </p:nvCxnSpPr>
        <p:spPr>
          <a:xfrm>
            <a:off x="6415022" y="404664"/>
            <a:ext cx="7492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406917F2-BC04-451E-B0AB-D69CF426931E}"/>
              </a:ext>
            </a:extLst>
          </p:cNvPr>
          <p:cNvCxnSpPr/>
          <p:nvPr/>
        </p:nvCxnSpPr>
        <p:spPr>
          <a:xfrm flipH="1">
            <a:off x="4076799" y="2060848"/>
            <a:ext cx="6392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06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F503E49-924D-4793-A25D-621D072D5EB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98176"/>
            <a:ext cx="7693218" cy="38616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47A9908-C776-4CE5-AC0C-813871BD3009}"/>
              </a:ext>
            </a:extLst>
          </p:cNvPr>
          <p:cNvSpPr txBox="1"/>
          <p:nvPr/>
        </p:nvSpPr>
        <p:spPr>
          <a:xfrm>
            <a:off x="107504" y="574847"/>
            <a:ext cx="24018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dirty="0"/>
              <a:t>Stopping power</a:t>
            </a:r>
            <a:endParaRPr lang="zh-CN" altLang="en-US" sz="27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0AE854D-1E2C-4F4F-958A-D716011EA4B2}"/>
              </a:ext>
            </a:extLst>
          </p:cNvPr>
          <p:cNvSpPr txBox="1"/>
          <p:nvPr/>
        </p:nvSpPr>
        <p:spPr>
          <a:xfrm>
            <a:off x="701991" y="5359823"/>
            <a:ext cx="760278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dirty="0"/>
              <a:t>Decrease the transparency, and refine the deficiency of QMD codes </a:t>
            </a:r>
            <a:endParaRPr lang="zh-CN" altLang="en-US" sz="21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8321A40-F7CF-439B-B6F1-BBAD92847AA5}"/>
              </a:ext>
            </a:extLst>
          </p:cNvPr>
          <p:cNvSpPr txBox="1"/>
          <p:nvPr/>
        </p:nvSpPr>
        <p:spPr>
          <a:xfrm>
            <a:off x="2942283" y="6093296"/>
            <a:ext cx="3122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err="1"/>
              <a:t>Vartl</a:t>
            </a:r>
            <a:r>
              <a:rPr lang="en-US" altLang="zh-CN" sz="2800" dirty="0"/>
              <a:t>: 0.466</a:t>
            </a:r>
            <a:r>
              <a:rPr lang="en-US" altLang="zh-CN" sz="2800" dirty="0">
                <a:sym typeface="Wingdings" panose="05000000000000000000" pitchFamily="2" charset="2"/>
              </a:rPr>
              <a:t> </a:t>
            </a:r>
            <a:r>
              <a:rPr lang="en-US" altLang="zh-CN" sz="2800" dirty="0">
                <a:solidFill>
                  <a:srgbClr val="FF0000"/>
                </a:solidFill>
                <a:sym typeface="Wingdings" panose="05000000000000000000" pitchFamily="2" charset="2"/>
              </a:rPr>
              <a:t>0.647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F0898BF-B32F-49EF-AFF6-C9C6FE368C3B}"/>
              </a:ext>
            </a:extLst>
          </p:cNvPr>
          <p:cNvSpPr txBox="1"/>
          <p:nvPr/>
        </p:nvSpPr>
        <p:spPr>
          <a:xfrm>
            <a:off x="5364088" y="1180201"/>
            <a:ext cx="234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Prepare for submission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7A3BDA9-B27A-4A7D-B3EF-0025AA71E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116163" flipV="1">
            <a:off x="2890246" y="-178160"/>
            <a:ext cx="1511939" cy="2013844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A4189A5A-F330-48C6-8347-9B1B98B0B3F1}"/>
              </a:ext>
            </a:extLst>
          </p:cNvPr>
          <p:cNvCxnSpPr/>
          <p:nvPr/>
        </p:nvCxnSpPr>
        <p:spPr>
          <a:xfrm>
            <a:off x="2504714" y="260648"/>
            <a:ext cx="9151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382BB056-CBAA-4BC8-BCDF-4FA524B538E9}"/>
              </a:ext>
            </a:extLst>
          </p:cNvPr>
          <p:cNvCxnSpPr/>
          <p:nvPr/>
        </p:nvCxnSpPr>
        <p:spPr>
          <a:xfrm flipH="1">
            <a:off x="3923928" y="260648"/>
            <a:ext cx="8637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845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7E63192-2B3F-4C23-BF97-4232614087B3}"/>
              </a:ext>
            </a:extLst>
          </p:cNvPr>
          <p:cNvSpPr txBox="1"/>
          <p:nvPr/>
        </p:nvSpPr>
        <p:spPr>
          <a:xfrm>
            <a:off x="754144" y="1556792"/>
            <a:ext cx="763571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dirty="0">
                <a:solidFill>
                  <a:srgbClr val="FF0000"/>
                </a:solidFill>
              </a:rPr>
              <a:t>Summary 1:</a:t>
            </a:r>
          </a:p>
          <a:p>
            <a:endParaRPr lang="en-US" altLang="zh-CN" sz="2700" b="1" dirty="0">
              <a:solidFill>
                <a:srgbClr val="FF0000"/>
              </a:solidFill>
            </a:endParaRPr>
          </a:p>
          <a:p>
            <a:r>
              <a:rPr lang="en-US" altLang="zh-CN" sz="2700" b="1" dirty="0">
                <a:solidFill>
                  <a:srgbClr val="FF0000"/>
                </a:solidFill>
              </a:rPr>
              <a:t>precise force calculations </a:t>
            </a:r>
            <a:r>
              <a:rPr lang="en-US" altLang="zh-CN" sz="2700" dirty="0">
                <a:solidFill>
                  <a:srgbClr val="FF0000"/>
                </a:solidFill>
              </a:rPr>
              <a:t>in QMD can improve the description of stability of initial nuclei, light particle  production, flow and stopping power</a:t>
            </a:r>
            <a:endParaRPr lang="zh-CN" altLang="en-US" sz="2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20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6501485-5DEF-403C-B126-FC62E4F58521}"/>
              </a:ext>
            </a:extLst>
          </p:cNvPr>
          <p:cNvSpPr txBox="1"/>
          <p:nvPr/>
        </p:nvSpPr>
        <p:spPr>
          <a:xfrm>
            <a:off x="287524" y="68431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/>
              <a:t>In-medium NN-N\Delta cross section</a:t>
            </a:r>
            <a:endParaRPr lang="zh-CN" altLang="en-US" sz="5400" dirty="0"/>
          </a:p>
        </p:txBody>
      </p:sp>
      <p:pic>
        <p:nvPicPr>
          <p:cNvPr id="3" name="图片 2" descr="L}A4]4UMA(QQ9@(64AN`YFQ">
            <a:extLst>
              <a:ext uri="{FF2B5EF4-FFF2-40B4-BE49-F238E27FC236}">
                <a16:creationId xmlns:a16="http://schemas.microsoft.com/office/drawing/2014/main" id="{6CA4C214-12FF-4006-AE83-9966FB321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7"/>
          <a:stretch>
            <a:fillRect/>
          </a:stretch>
        </p:blipFill>
        <p:spPr bwMode="auto">
          <a:xfrm>
            <a:off x="539552" y="1150619"/>
            <a:ext cx="3456384" cy="520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2A6CC8E-6A0E-43A9-803A-B6C5504BFA05}"/>
              </a:ext>
            </a:extLst>
          </p:cNvPr>
          <p:cNvSpPr txBox="1"/>
          <p:nvPr/>
        </p:nvSpPr>
        <p:spPr>
          <a:xfrm>
            <a:off x="578114" y="6390387"/>
            <a:ext cx="330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S. A. Bass, et al., PRC 51, 3343 (1995).</a:t>
            </a:r>
            <a:endParaRPr lang="zh-CN" altLang="en-US" sz="1600" dirty="0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C715D1BA-120D-4F7D-9EAD-C93CEB3D0EE9}"/>
              </a:ext>
            </a:extLst>
          </p:cNvPr>
          <p:cNvSpPr/>
          <p:nvPr/>
        </p:nvSpPr>
        <p:spPr>
          <a:xfrm>
            <a:off x="1835696" y="2420888"/>
            <a:ext cx="792088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B96BB300-67B3-4331-ADFF-727CE0B718AB}"/>
              </a:ext>
            </a:extLst>
          </p:cNvPr>
          <p:cNvSpPr txBox="1"/>
          <p:nvPr/>
        </p:nvSpPr>
        <p:spPr>
          <a:xfrm>
            <a:off x="4088228" y="1296050"/>
            <a:ext cx="50440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Relativistic Dirac-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Brueckner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approach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zh-CN" sz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ter</a:t>
            </a:r>
            <a:r>
              <a:rPr lang="en-US" altLang="zh-CN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Haar</a:t>
            </a:r>
            <a:r>
              <a:rPr lang="en-US" altLang="zh-CN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R. </a:t>
            </a:r>
            <a:r>
              <a:rPr lang="en-US" altLang="zh-CN" sz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Malfliet</a:t>
            </a:r>
            <a:r>
              <a:rPr lang="en-US" altLang="zh-CN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Phys. Rev. C 36 (1987) 1611.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One-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pion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exchange model (OPEM)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A.B. </a:t>
            </a:r>
            <a:r>
              <a:rPr lang="en-US" altLang="zh-CN" sz="1200" dirty="0" err="1">
                <a:latin typeface="Times New Roman" pitchFamily="18" charset="0"/>
                <a:cs typeface="Times New Roman" pitchFamily="18" charset="0"/>
              </a:rPr>
              <a:t>Larionov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, U. Mosel, Nuclear Physics A 728 ,135 (2003)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altLang="zh-C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49655DA-E883-4DC2-AEA3-856FCB37C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76749"/>
            <a:ext cx="4047022" cy="318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52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A4EADBE-77D7-461C-99B8-94C2AA5DF2D4}"/>
              </a:ext>
            </a:extLst>
          </p:cNvPr>
          <p:cNvSpPr/>
          <p:nvPr/>
        </p:nvSpPr>
        <p:spPr>
          <a:xfrm>
            <a:off x="323528" y="18864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Relativistic Boltzmann-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Uehling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Uhlenbeck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(RBUU) Model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Q. Li and Z. Li Physics Letters B 773, 557 (2017)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nl-NL" altLang="zh-CN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Guang jun Mao, Zhuxia Li, Yizhong Zhuo, Yinlu Han, Zi qiang Yu, Phys. Rev. C 49 ,3137 (1994</a:t>
            </a:r>
            <a:r>
              <a:rPr lang="en-US" altLang="zh-CN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371600" lvl="2" indent="-457200"/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22D4319-1A29-4887-9646-C1F760005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284" y="1542390"/>
            <a:ext cx="3347864" cy="464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86006B6-07FF-47A5-BDE5-806F26E641D9}"/>
              </a:ext>
            </a:extLst>
          </p:cNvPr>
          <p:cNvSpPr/>
          <p:nvPr/>
        </p:nvSpPr>
        <p:spPr>
          <a:xfrm>
            <a:off x="467544" y="644830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/>
            <a:r>
              <a:rPr lang="en-US" altLang="zh-C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Q. Li and Z. Li Physics Letters B 773, 557 (2017)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78E5252-DE2F-4951-A76D-A9F454F91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244" y="1916832"/>
            <a:ext cx="4717699" cy="3466526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3283879C-0921-4C94-B60D-1234F3746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4802" y="6029642"/>
            <a:ext cx="5364088" cy="31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1405328-102D-4952-863B-2280C5582A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0069" y="1502332"/>
            <a:ext cx="3225250" cy="41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19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9" y="188640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Energy conservation in isospin asymmetric nuclear medium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3788015"/>
            <a:ext cx="8456644" cy="56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79512" y="2911294"/>
            <a:ext cx="8808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Canonical momentum (symmetric nuclear and asymmetric)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D5FCDBC7-A9B7-4334-BB5F-739F95633E83}"/>
              </a:ext>
            </a:extLst>
          </p:cNvPr>
          <p:cNvGrpSpPr/>
          <p:nvPr/>
        </p:nvGrpSpPr>
        <p:grpSpPr>
          <a:xfrm>
            <a:off x="2267744" y="1703958"/>
            <a:ext cx="2682000" cy="687057"/>
            <a:chOff x="1547664" y="1341495"/>
            <a:chExt cx="2682000" cy="687057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F9EA2EFB-50E3-491D-8216-B4BCB7706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7664" y="1380123"/>
              <a:ext cx="2111121" cy="648429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090C04F0-27DA-43EE-93B1-57D8E3C19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87906" y="1341495"/>
              <a:ext cx="1141758" cy="648429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60CDB8C3-927B-4BB5-B5C9-EE029F858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4514575"/>
            <a:ext cx="7613555" cy="72016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1B970E4-CEC5-4735-92D0-0C357C93FB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217" y="5517232"/>
            <a:ext cx="8808180" cy="432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FF8111-4427-4A24-B526-9903C979778F}"/>
              </a:ext>
            </a:extLst>
          </p:cNvPr>
          <p:cNvSpPr txBox="1"/>
          <p:nvPr/>
        </p:nvSpPr>
        <p:spPr>
          <a:xfrm>
            <a:off x="402432" y="274578"/>
            <a:ext cx="18806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Outline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D8F951A8-075A-4F1C-8230-FE06B58A54BA}"/>
              </a:ext>
            </a:extLst>
          </p:cNvPr>
          <p:cNvSpPr txBox="1"/>
          <p:nvPr/>
        </p:nvSpPr>
        <p:spPr>
          <a:xfrm>
            <a:off x="395536" y="1412776"/>
            <a:ext cx="8466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1, why?</a:t>
            </a:r>
            <a:r>
              <a:rPr lang="zh-CN" altLang="en-US" sz="2800" dirty="0"/>
              <a:t> </a:t>
            </a:r>
            <a:r>
              <a:rPr lang="en-US" altLang="zh-CN" sz="2800" dirty="0"/>
              <a:t>Requirements</a:t>
            </a:r>
            <a:r>
              <a:rPr lang="zh-CN" altLang="en-US" sz="2800" dirty="0"/>
              <a:t> </a:t>
            </a:r>
            <a:r>
              <a:rPr lang="en-US" altLang="zh-CN" sz="2800" dirty="0"/>
              <a:t>from</a:t>
            </a:r>
            <a:r>
              <a:rPr lang="zh-CN" altLang="en-US" sz="2800" dirty="0"/>
              <a:t> </a:t>
            </a:r>
            <a:r>
              <a:rPr lang="en-US" sz="2800" dirty="0"/>
              <a:t>the improvement of transport code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23EF8A3-6712-4C41-B20A-760D5AB8A92E}"/>
              </a:ext>
            </a:extLst>
          </p:cNvPr>
          <p:cNvSpPr/>
          <p:nvPr/>
        </p:nvSpPr>
        <p:spPr>
          <a:xfrm>
            <a:off x="467544" y="565191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dirty="0"/>
              <a:t>4, summary and outlook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6257C55-AAF3-4EFB-82BC-47378B9A3713}"/>
              </a:ext>
            </a:extLst>
          </p:cNvPr>
          <p:cNvSpPr/>
          <p:nvPr/>
        </p:nvSpPr>
        <p:spPr>
          <a:xfrm>
            <a:off x="402432" y="3106123"/>
            <a:ext cx="79859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2, Precise force calculations in QMD and its influence</a:t>
            </a:r>
          </a:p>
          <a:p>
            <a:endParaRPr lang="en-US" altLang="zh-CN" sz="2800" dirty="0"/>
          </a:p>
          <a:p>
            <a:endParaRPr lang="en-US" altLang="zh-CN" sz="2800" dirty="0"/>
          </a:p>
          <a:p>
            <a:r>
              <a:rPr lang="en-US" altLang="zh-CN" sz="2800" dirty="0"/>
              <a:t>3, Isospin dependent medium correction on NN-ND </a:t>
            </a:r>
            <a:r>
              <a:rPr lang="en-US" altLang="zh-CN" sz="2800" dirty="0" err="1"/>
              <a:t>xs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555812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188640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In-medium</a:t>
            </a:r>
            <a:r>
              <a:rPr lang="en-US" altLang="zh-CN" sz="3200" b="1" dirty="0"/>
              <a:t> 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NN</a:t>
            </a:r>
            <a:r>
              <a:rPr lang="el-GR" altLang="zh-CN" sz="3200" b="1" dirty="0">
                <a:latin typeface="Times New Roman" pitchFamily="18" charset="0"/>
                <a:ea typeface="MS UI Gothic"/>
                <a:cs typeface="Times New Roman" pitchFamily="18" charset="0"/>
              </a:rPr>
              <a:t>→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l-GR" altLang="zh-CN" sz="3200" b="1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zh-CN" sz="3200" b="1" dirty="0">
                <a:latin typeface="Times New Roman"/>
                <a:cs typeface="Times New Roman"/>
              </a:rPr>
              <a:t> cross section</a:t>
            </a:r>
            <a:endParaRPr lang="zh-CN" altLang="en-US" sz="3200" b="1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958" y="1305212"/>
            <a:ext cx="1401268" cy="13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309" y="1340181"/>
            <a:ext cx="1297430" cy="117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717032"/>
            <a:ext cx="272730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789040"/>
            <a:ext cx="2431356" cy="25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509120"/>
            <a:ext cx="4075956" cy="81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组合 25"/>
          <p:cNvGrpSpPr/>
          <p:nvPr/>
        </p:nvGrpSpPr>
        <p:grpSpPr>
          <a:xfrm>
            <a:off x="971600" y="5445224"/>
            <a:ext cx="7272808" cy="732284"/>
            <a:chOff x="971600" y="5445224"/>
            <a:chExt cx="7272808" cy="732284"/>
          </a:xfrm>
        </p:grpSpPr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AB33048F-8BE3-4962-BCB7-31D6602CA927}"/>
                </a:ext>
              </a:extLst>
            </p:cNvPr>
            <p:cNvCxnSpPr/>
            <p:nvPr/>
          </p:nvCxnSpPr>
          <p:spPr>
            <a:xfrm>
              <a:off x="5076056" y="6021288"/>
              <a:ext cx="244827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19"/>
            <p:cNvGrpSpPr/>
            <p:nvPr/>
          </p:nvGrpSpPr>
          <p:grpSpPr>
            <a:xfrm>
              <a:off x="971600" y="5445224"/>
              <a:ext cx="7272808" cy="732284"/>
              <a:chOff x="0" y="4509120"/>
              <a:chExt cx="9286106" cy="876300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0" y="4509120"/>
                <a:ext cx="5086350" cy="87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076056" y="4653136"/>
                <a:ext cx="421005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6" name="组合 15"/>
          <p:cNvGrpSpPr/>
          <p:nvPr/>
        </p:nvGrpSpPr>
        <p:grpSpPr>
          <a:xfrm>
            <a:off x="2339752" y="6309320"/>
            <a:ext cx="2669282" cy="318517"/>
            <a:chOff x="1835696" y="6237312"/>
            <a:chExt cx="3173338" cy="39052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35696" y="6237312"/>
              <a:ext cx="78105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627784" y="6237312"/>
              <a:ext cx="238125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26229"/>
            <a:ext cx="30684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200" b="1" dirty="0" err="1">
                <a:latin typeface="Times New Roman" pitchFamily="18" charset="0"/>
                <a:cs typeface="Times New Roman" pitchFamily="18" charset="0"/>
              </a:rPr>
              <a:t>Lagrangian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 density</a:t>
            </a:r>
            <a:endParaRPr lang="zh-CN" alt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717032"/>
            <a:ext cx="3487418" cy="4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组合 11"/>
          <p:cNvGrpSpPr/>
          <p:nvPr/>
        </p:nvGrpSpPr>
        <p:grpSpPr>
          <a:xfrm>
            <a:off x="1907704" y="4581128"/>
            <a:ext cx="4727848" cy="1506091"/>
            <a:chOff x="1485900" y="2871788"/>
            <a:chExt cx="7165876" cy="2495351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85900" y="2871788"/>
              <a:ext cx="6172200" cy="111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55776" y="4005064"/>
              <a:ext cx="6096000" cy="136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052736"/>
            <a:ext cx="1258640" cy="27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1412776"/>
            <a:ext cx="4990306" cy="230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54626"/>
          <a:stretch/>
        </p:blipFill>
        <p:spPr bwMode="auto">
          <a:xfrm>
            <a:off x="0" y="692696"/>
            <a:ext cx="2843808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4463" y="0"/>
            <a:ext cx="32990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Medium correction factor</a:t>
            </a:r>
            <a:endParaRPr lang="zh-CN" alt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4BC3A40-66BC-4A6C-86F4-74E443DBB592}"/>
              </a:ext>
            </a:extLst>
          </p:cNvPr>
          <p:cNvSpPr txBox="1"/>
          <p:nvPr/>
        </p:nvSpPr>
        <p:spPr>
          <a:xfrm>
            <a:off x="2483768" y="395372"/>
            <a:ext cx="1824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Submitted to PRC</a:t>
            </a:r>
            <a:endParaRPr lang="zh-CN" alt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CD22AED-9BDC-4F34-89D8-D7F3689A4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44808"/>
          <a:stretch/>
        </p:blipFill>
        <p:spPr bwMode="auto">
          <a:xfrm>
            <a:off x="755576" y="696044"/>
            <a:ext cx="3459138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A29089A3-039E-42CE-A311-7A7A69418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r="60952"/>
          <a:stretch/>
        </p:blipFill>
        <p:spPr bwMode="auto">
          <a:xfrm>
            <a:off x="4819107" y="412208"/>
            <a:ext cx="3459138" cy="634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B2F958B-DCDE-4C0B-9C83-AE69CB9C83A5}"/>
              </a:ext>
            </a:extLst>
          </p:cNvPr>
          <p:cNvSpPr txBox="1"/>
          <p:nvPr/>
        </p:nvSpPr>
        <p:spPr>
          <a:xfrm>
            <a:off x="251187" y="311377"/>
            <a:ext cx="2306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Summary 2</a:t>
            </a:r>
            <a:endParaRPr lang="zh-CN" altLang="en-US" sz="36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F9ACA2A-F5E1-4012-8E59-DA45F26C985E}"/>
              </a:ext>
            </a:extLst>
          </p:cNvPr>
          <p:cNvSpPr txBox="1"/>
          <p:nvPr/>
        </p:nvSpPr>
        <p:spPr>
          <a:xfrm>
            <a:off x="743190" y="1268760"/>
            <a:ext cx="763571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dirty="0">
                <a:solidFill>
                  <a:srgbClr val="0000CC"/>
                </a:solidFill>
              </a:rPr>
              <a:t>in-medium correction factor for NN-ND is isospin dependent around the threshold energy and this should be investigated</a:t>
            </a:r>
            <a:endParaRPr lang="zh-CN" altLang="en-US" sz="2700" dirty="0">
              <a:solidFill>
                <a:srgbClr val="0000CC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4B58852-2A48-4230-82BA-4EAF50B0BB0D}"/>
              </a:ext>
            </a:extLst>
          </p:cNvPr>
          <p:cNvSpPr txBox="1"/>
          <p:nvPr/>
        </p:nvSpPr>
        <p:spPr>
          <a:xfrm>
            <a:off x="258489" y="3165500"/>
            <a:ext cx="848997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dirty="0">
                <a:solidFill>
                  <a:srgbClr val="C00000"/>
                </a:solidFill>
              </a:rPr>
              <a:t>Outlook</a:t>
            </a:r>
          </a:p>
          <a:p>
            <a:endParaRPr lang="en-US" altLang="zh-CN" sz="2700" b="1" dirty="0">
              <a:solidFill>
                <a:srgbClr val="C00000"/>
              </a:solidFill>
            </a:endParaRPr>
          </a:p>
          <a:p>
            <a:r>
              <a:rPr lang="en-US" altLang="zh-CN" sz="2700" b="1" dirty="0">
                <a:solidFill>
                  <a:srgbClr val="C00000"/>
                </a:solidFill>
              </a:rPr>
              <a:t>theoretical improvements are still needed, such as </a:t>
            </a:r>
            <a:r>
              <a:rPr lang="en-US" altLang="zh-CN" sz="2700" b="1" dirty="0" err="1">
                <a:solidFill>
                  <a:srgbClr val="C00000"/>
                </a:solidFill>
              </a:rPr>
              <a:t>pauli</a:t>
            </a:r>
            <a:r>
              <a:rPr lang="en-US" altLang="zh-CN" sz="2700" b="1" dirty="0">
                <a:solidFill>
                  <a:srgbClr val="C00000"/>
                </a:solidFill>
              </a:rPr>
              <a:t> blocking, cluster formation, ……, to enhance the reliability of transport code predictions.</a:t>
            </a:r>
            <a:endParaRPr lang="zh-CN" altLang="en-US" sz="27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816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9A3C23-2A93-4A7E-8D0C-89B0A0DE05C3}"/>
              </a:ext>
            </a:extLst>
          </p:cNvPr>
          <p:cNvSpPr txBox="1"/>
          <p:nvPr/>
        </p:nvSpPr>
        <p:spPr>
          <a:xfrm>
            <a:off x="1331640" y="5661248"/>
            <a:ext cx="5621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Thanks for your attention!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6EF496-16AE-4E1E-A809-891A2F7341AD}"/>
              </a:ext>
            </a:extLst>
          </p:cNvPr>
          <p:cNvSpPr txBox="1"/>
          <p:nvPr/>
        </p:nvSpPr>
        <p:spPr>
          <a:xfrm>
            <a:off x="467544" y="332656"/>
            <a:ext cx="82089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Collaborators:</a:t>
            </a:r>
          </a:p>
          <a:p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Zhuxia Li, Ying Cui, (CIAE),</a:t>
            </a:r>
          </a:p>
          <a:p>
            <a:endParaRPr lang="en-US" altLang="zh-C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NSCC-TJ for calculations</a:t>
            </a:r>
          </a:p>
          <a:p>
            <a:endParaRPr lang="en-US" altLang="zh-C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All the code comparison participants,</a:t>
            </a:r>
          </a:p>
          <a:p>
            <a:r>
              <a:rPr lang="en-US" altLang="zh-CN" sz="2400" dirty="0">
                <a:solidFill>
                  <a:srgbClr val="7030A0"/>
                </a:solidFill>
              </a:rPr>
              <a:t>M. Colonna, </a:t>
            </a:r>
            <a:r>
              <a:rPr lang="en-US" altLang="zh-CN" sz="2400" dirty="0" err="1">
                <a:solidFill>
                  <a:srgbClr val="7030A0"/>
                </a:solidFill>
              </a:rPr>
              <a:t>P.Danielewicz</a:t>
            </a:r>
            <a:r>
              <a:rPr lang="en-US" altLang="zh-CN" sz="2400" dirty="0">
                <a:solidFill>
                  <a:srgbClr val="7030A0"/>
                </a:solidFill>
              </a:rPr>
              <a:t>, A. Ono, MB. Tsang, HH. </a:t>
            </a:r>
          </a:p>
          <a:p>
            <a:r>
              <a:rPr lang="en-US" altLang="zh-CN" sz="2400" dirty="0">
                <a:solidFill>
                  <a:srgbClr val="7030A0"/>
                </a:solidFill>
              </a:rPr>
              <a:t>Wolter, J. Xu, </a:t>
            </a:r>
          </a:p>
          <a:p>
            <a:r>
              <a:rPr lang="en-US" altLang="zh-CN" sz="2400" dirty="0"/>
              <a:t>D. </a:t>
            </a:r>
            <a:r>
              <a:rPr lang="en-US" altLang="zh-CN" sz="2400" dirty="0" err="1"/>
              <a:t>Cozma</a:t>
            </a:r>
            <a:r>
              <a:rPr lang="en-US" altLang="zh-CN" sz="2400" dirty="0"/>
              <a:t>, Zhao-Qing Feng, Jun </a:t>
            </a:r>
            <a:r>
              <a:rPr lang="en-US" altLang="zh-CN" sz="2400" dirty="0" err="1"/>
              <a:t>Su</a:t>
            </a:r>
            <a:r>
              <a:rPr lang="en-US" altLang="zh-CN" sz="2400" dirty="0"/>
              <a:t>, T. Ogawa, </a:t>
            </a:r>
            <a:r>
              <a:rPr lang="en-US" altLang="zh-CN" sz="2400" dirty="0" err="1"/>
              <a:t>Taesoo</a:t>
            </a:r>
            <a:r>
              <a:rPr lang="en-US" altLang="zh-CN" sz="2400" dirty="0"/>
              <a:t> Song, Janus Weil, Dmytro Oliinychenko, </a:t>
            </a:r>
            <a:r>
              <a:rPr lang="en-US" altLang="zh-CN" sz="2400" dirty="0" err="1"/>
              <a:t>Guoqiang</a:t>
            </a:r>
            <a:r>
              <a:rPr lang="en-US" altLang="zh-CN" sz="2400" dirty="0"/>
              <a:t> Zhang, Swagato, H. Peterson,  ……</a:t>
            </a:r>
          </a:p>
          <a:p>
            <a:r>
              <a:rPr lang="en-US" altLang="zh-CN" sz="2400" dirty="0"/>
              <a:t>Lie-Wen Chen, </a:t>
            </a:r>
            <a:r>
              <a:rPr lang="en-US" altLang="zh-CN" sz="2400" dirty="0" err="1"/>
              <a:t>Fengshou</a:t>
            </a:r>
            <a:r>
              <a:rPr lang="en-US" altLang="zh-CN" sz="2400" dirty="0"/>
              <a:t> Zhang, ……   </a:t>
            </a:r>
          </a:p>
          <a:p>
            <a:r>
              <a:rPr lang="en-US" altLang="zh-CN" sz="2400" dirty="0"/>
              <a:t>Che-Ming Ko, Bao-An Li, Qing-Feng Li, Ning Wang, ……</a:t>
            </a:r>
          </a:p>
        </p:txBody>
      </p:sp>
    </p:spTree>
    <p:extLst>
      <p:ext uri="{BB962C8B-B14F-4D97-AF65-F5344CB8AC3E}">
        <p14:creationId xmlns:p14="http://schemas.microsoft.com/office/powerpoint/2010/main" val="782549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496" y="44624"/>
            <a:ext cx="9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Energy conservation in in-medium NN</a:t>
            </a:r>
            <a:r>
              <a:rPr lang="el-GR" altLang="zh-CN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MS UI Gothic"/>
                <a:cs typeface="Times New Roman" pitchFamily="18" charset="0"/>
              </a:rPr>
              <a:t>→</a:t>
            </a:r>
            <a:r>
              <a:rPr lang="en-US" altLang="zh-CN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l-GR" altLang="zh-CN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zh-CN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cross section</a:t>
            </a:r>
            <a:endParaRPr lang="zh-CN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491880" y="4653136"/>
            <a:ext cx="2324482" cy="648072"/>
            <a:chOff x="3491880" y="4293096"/>
            <a:chExt cx="2324482" cy="648072"/>
          </a:xfrm>
        </p:grpSpPr>
        <p:sp>
          <p:nvSpPr>
            <p:cNvPr id="21" name="TextBox 20"/>
            <p:cNvSpPr txBox="1"/>
            <p:nvPr/>
          </p:nvSpPr>
          <p:spPr>
            <a:xfrm>
              <a:off x="3491880" y="4293096"/>
              <a:ext cx="23244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nuclear matter rest frame</a:t>
              </a:r>
              <a:endParaRPr lang="zh-CN" altLang="en-US" sz="1600" dirty="0"/>
            </a:p>
          </p:txBody>
        </p:sp>
        <p:sp>
          <p:nvSpPr>
            <p:cNvPr id="22" name="右箭头 21"/>
            <p:cNvSpPr/>
            <p:nvPr/>
          </p:nvSpPr>
          <p:spPr>
            <a:xfrm>
              <a:off x="3635896" y="4653136"/>
              <a:ext cx="2088232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691E1115-E01E-4B9C-BEC2-875EEB386BE8}"/>
              </a:ext>
            </a:extLst>
          </p:cNvPr>
          <p:cNvSpPr txBox="1"/>
          <p:nvPr/>
        </p:nvSpPr>
        <p:spPr>
          <a:xfrm>
            <a:off x="508446" y="5616733"/>
            <a:ext cx="3866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How to calculate p* and m* ?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6" name="下箭头 35"/>
          <p:cNvSpPr/>
          <p:nvPr/>
        </p:nvSpPr>
        <p:spPr>
          <a:xfrm rot="10800000">
            <a:off x="7560000" y="2924944"/>
            <a:ext cx="144000" cy="36004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6165304"/>
            <a:ext cx="272730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237312"/>
            <a:ext cx="2431356" cy="25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" name="组合 40"/>
          <p:cNvGrpSpPr/>
          <p:nvPr/>
        </p:nvGrpSpPr>
        <p:grpSpPr>
          <a:xfrm>
            <a:off x="6228184" y="4581128"/>
            <a:ext cx="2607767" cy="720080"/>
            <a:chOff x="6156176" y="4293096"/>
            <a:chExt cx="2607767" cy="720080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56951" y="4717079"/>
              <a:ext cx="2000654" cy="296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56176" y="4293096"/>
              <a:ext cx="2607767" cy="257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组合 30"/>
          <p:cNvGrpSpPr/>
          <p:nvPr/>
        </p:nvGrpSpPr>
        <p:grpSpPr>
          <a:xfrm>
            <a:off x="395536" y="4653136"/>
            <a:ext cx="2754834" cy="622615"/>
            <a:chOff x="467544" y="4365104"/>
            <a:chExt cx="2754834" cy="622615"/>
          </a:xfrm>
        </p:grpSpPr>
        <p:grpSp>
          <p:nvGrpSpPr>
            <p:cNvPr id="14" name="组合 13"/>
            <p:cNvGrpSpPr/>
            <p:nvPr/>
          </p:nvGrpSpPr>
          <p:grpSpPr>
            <a:xfrm>
              <a:off x="755576" y="4771695"/>
              <a:ext cx="2088232" cy="216024"/>
              <a:chOff x="4152900" y="3309938"/>
              <a:chExt cx="2885306" cy="259237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152900" y="3309938"/>
                <a:ext cx="838200" cy="238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076056" y="3312000"/>
                <a:ext cx="1962150" cy="257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7544" y="4365104"/>
              <a:ext cx="2754834" cy="255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" name="组合 44"/>
          <p:cNvGrpSpPr/>
          <p:nvPr/>
        </p:nvGrpSpPr>
        <p:grpSpPr>
          <a:xfrm>
            <a:off x="6732240" y="2276872"/>
            <a:ext cx="1768226" cy="1584176"/>
            <a:chOff x="6732240" y="2276872"/>
            <a:chExt cx="1768226" cy="158417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164288" y="2564904"/>
              <a:ext cx="928644" cy="973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804248" y="3645024"/>
              <a:ext cx="648072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812360" y="3636000"/>
              <a:ext cx="688106" cy="224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732240" y="2276872"/>
              <a:ext cx="648072" cy="222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668344" y="2276872"/>
              <a:ext cx="659532" cy="21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右箭头 32"/>
          <p:cNvSpPr/>
          <p:nvPr/>
        </p:nvSpPr>
        <p:spPr>
          <a:xfrm rot="16200000">
            <a:off x="7394646" y="3001297"/>
            <a:ext cx="432048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395536" y="1124744"/>
            <a:ext cx="7272808" cy="732284"/>
            <a:chOff x="971600" y="5445224"/>
            <a:chExt cx="7272808" cy="732284"/>
          </a:xfrm>
        </p:grpSpPr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AB33048F-8BE3-4962-BCB7-31D6602CA927}"/>
                </a:ext>
              </a:extLst>
            </p:cNvPr>
            <p:cNvCxnSpPr/>
            <p:nvPr/>
          </p:nvCxnSpPr>
          <p:spPr>
            <a:xfrm>
              <a:off x="5076056" y="6021288"/>
              <a:ext cx="244827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组合 19"/>
            <p:cNvGrpSpPr/>
            <p:nvPr/>
          </p:nvGrpSpPr>
          <p:grpSpPr>
            <a:xfrm>
              <a:off x="971600" y="5445224"/>
              <a:ext cx="7272808" cy="732284"/>
              <a:chOff x="0" y="4509120"/>
              <a:chExt cx="9286106" cy="876300"/>
            </a:xfrm>
          </p:grpSpPr>
          <p:pic>
            <p:nvPicPr>
              <p:cNvPr id="40" name="Picture 4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0" y="4509120"/>
                <a:ext cx="5086350" cy="87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5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5076056" y="4653136"/>
                <a:ext cx="421005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6" name="组合 55"/>
          <p:cNvGrpSpPr/>
          <p:nvPr/>
        </p:nvGrpSpPr>
        <p:grpSpPr>
          <a:xfrm>
            <a:off x="539552" y="2708920"/>
            <a:ext cx="4796296" cy="732284"/>
            <a:chOff x="539552" y="2708920"/>
            <a:chExt cx="4796296" cy="732284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812342" y="2780928"/>
              <a:ext cx="3523506" cy="605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4"/>
            <p:cNvPicPr>
              <a:picLocks noChangeAspect="1" noChangeArrowheads="1"/>
            </p:cNvPicPr>
            <p:nvPr/>
          </p:nvPicPr>
          <p:blipFill>
            <a:blip r:embed="rId14" cstate="print"/>
            <a:srcRect r="71078"/>
            <a:stretch>
              <a:fillRect/>
            </a:stretch>
          </p:blipFill>
          <p:spPr bwMode="auto">
            <a:xfrm>
              <a:off x="539552" y="2708920"/>
              <a:ext cx="1152128" cy="732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27584" y="4005064"/>
            <a:ext cx="1983110" cy="29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 cstate="print"/>
          <a:srcRect l="1595"/>
          <a:stretch>
            <a:fillRect/>
          </a:stretch>
        </p:blipFill>
        <p:spPr bwMode="auto">
          <a:xfrm>
            <a:off x="6804248" y="4112012"/>
            <a:ext cx="1969987" cy="32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495" y="116632"/>
            <a:ext cx="88535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>
                <a:latin typeface="Times New Roman"/>
                <a:cs typeface="Times New Roman"/>
              </a:rPr>
              <a:t>M</a:t>
            </a:r>
            <a:r>
              <a:rPr lang="en-US" altLang="zh-CN" sz="2200" b="1" baseline="30000" dirty="0">
                <a:latin typeface="Times New Roman"/>
                <a:cs typeface="Times New Roman"/>
              </a:rPr>
              <a:t>*</a:t>
            </a:r>
            <a:r>
              <a:rPr lang="el-GR" altLang="zh-CN" sz="2200" b="1" baseline="-25000" dirty="0">
                <a:latin typeface="Times New Roman"/>
                <a:cs typeface="Times New Roman"/>
              </a:rPr>
              <a:t>Δ</a:t>
            </a:r>
            <a:r>
              <a:rPr lang="en-US" altLang="zh-CN" sz="2200" b="1" baseline="-25000" dirty="0">
                <a:latin typeface="Times New Roman"/>
                <a:cs typeface="Times New Roman"/>
              </a:rPr>
              <a:t>,min</a:t>
            </a:r>
            <a:r>
              <a:rPr lang="en-US" altLang="zh-CN" sz="2200" b="1" dirty="0">
                <a:latin typeface="Times New Roman"/>
                <a:cs typeface="Times New Roman"/>
              </a:rPr>
              <a:t>, M</a:t>
            </a:r>
            <a:r>
              <a:rPr lang="en-US" altLang="zh-CN" sz="2200" b="1" baseline="30000" dirty="0">
                <a:latin typeface="Times New Roman"/>
                <a:cs typeface="Times New Roman"/>
              </a:rPr>
              <a:t>*</a:t>
            </a:r>
            <a:r>
              <a:rPr lang="el-GR" altLang="zh-CN" sz="2200" b="1" baseline="-25000" dirty="0">
                <a:latin typeface="Times New Roman"/>
                <a:cs typeface="Times New Roman"/>
              </a:rPr>
              <a:t>Δ</a:t>
            </a:r>
            <a:r>
              <a:rPr lang="en-US" altLang="zh-CN" sz="2200" b="1" baseline="-25000" dirty="0">
                <a:latin typeface="Times New Roman"/>
                <a:cs typeface="Times New Roman"/>
              </a:rPr>
              <a:t>,min</a:t>
            </a:r>
            <a:r>
              <a:rPr lang="en-US" altLang="zh-CN" sz="2200" b="1" dirty="0">
                <a:latin typeface="Times New Roman"/>
                <a:cs typeface="Times New Roman"/>
              </a:rPr>
              <a:t>, and </a:t>
            </a:r>
            <a:r>
              <a:rPr lang="el-GR" altLang="zh-CN" sz="2200" b="1" dirty="0">
                <a:latin typeface="Times New Roman"/>
                <a:cs typeface="Times New Roman"/>
              </a:rPr>
              <a:t>Δ </a:t>
            </a:r>
            <a:r>
              <a:rPr lang="en-US" altLang="zh-CN" sz="2200" b="1" dirty="0">
                <a:latin typeface="Times New Roman"/>
                <a:cs typeface="Times New Roman"/>
              </a:rPr>
              <a:t> mass distribution 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in isospin asymmetric nuclear matter</a:t>
            </a:r>
            <a:endParaRPr lang="zh-CN" alt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888629"/>
            <a:ext cx="11620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243336"/>
            <a:ext cx="16859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904497" y="3044501"/>
            <a:ext cx="3540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Breit</a:t>
            </a:r>
            <a:r>
              <a:rPr lang="en-US" altLang="zh-CN" dirty="0"/>
              <a:t>-Wigner form and decay width </a:t>
            </a:r>
            <a:endParaRPr lang="zh-CN" altLang="en-US" dirty="0"/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636912"/>
            <a:ext cx="2732825" cy="20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781721"/>
            <a:ext cx="2808786" cy="207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组合 27"/>
          <p:cNvGrpSpPr/>
          <p:nvPr/>
        </p:nvGrpSpPr>
        <p:grpSpPr>
          <a:xfrm>
            <a:off x="467544" y="1772816"/>
            <a:ext cx="5514950" cy="727668"/>
            <a:chOff x="539552" y="1692000"/>
            <a:chExt cx="7027118" cy="9525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8324"/>
            <a:stretch>
              <a:fillRect/>
            </a:stretch>
          </p:blipFill>
          <p:spPr bwMode="auto">
            <a:xfrm>
              <a:off x="755576" y="1692000"/>
              <a:ext cx="6811094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 r="95154" b="1721"/>
            <a:stretch>
              <a:fillRect/>
            </a:stretch>
          </p:blipFill>
          <p:spPr bwMode="auto">
            <a:xfrm>
              <a:off x="539552" y="1844824"/>
              <a:ext cx="249259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3501008"/>
            <a:ext cx="4464496" cy="64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组合 37"/>
          <p:cNvGrpSpPr/>
          <p:nvPr/>
        </p:nvGrpSpPr>
        <p:grpSpPr>
          <a:xfrm>
            <a:off x="179512" y="4365104"/>
            <a:ext cx="5796135" cy="653054"/>
            <a:chOff x="1" y="4446000"/>
            <a:chExt cx="5796135" cy="653054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59832" y="4446000"/>
              <a:ext cx="2736304" cy="621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" y="4509121"/>
              <a:ext cx="3059831" cy="589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" name="组合 38"/>
          <p:cNvGrpSpPr/>
          <p:nvPr/>
        </p:nvGrpSpPr>
        <p:grpSpPr>
          <a:xfrm>
            <a:off x="683568" y="5589240"/>
            <a:ext cx="5249044" cy="540571"/>
            <a:chOff x="395536" y="5085184"/>
            <a:chExt cx="6185148" cy="684587"/>
          </a:xfrm>
        </p:grpSpPr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5536" y="5301208"/>
              <a:ext cx="1959066" cy="320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339752" y="5085184"/>
              <a:ext cx="4240932" cy="684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5576" y="836712"/>
            <a:ext cx="4075956" cy="81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420888"/>
            <a:ext cx="7529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Energy conservation at canonical momentum (corrected energy conservation)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704" y="939516"/>
            <a:ext cx="4295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Energy conservation at kinetic momentum </a:t>
            </a: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077072"/>
            <a:ext cx="26050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653136"/>
            <a:ext cx="243270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组合 37"/>
          <p:cNvGrpSpPr/>
          <p:nvPr/>
        </p:nvGrpSpPr>
        <p:grpSpPr>
          <a:xfrm>
            <a:off x="1043608" y="1556792"/>
            <a:ext cx="6090852" cy="504056"/>
            <a:chOff x="1115616" y="2060848"/>
            <a:chExt cx="6090852" cy="504056"/>
          </a:xfrm>
        </p:grpSpPr>
        <p:grpSp>
          <p:nvGrpSpPr>
            <p:cNvPr id="13" name="组合 12"/>
            <p:cNvGrpSpPr/>
            <p:nvPr/>
          </p:nvGrpSpPr>
          <p:grpSpPr>
            <a:xfrm>
              <a:off x="5148064" y="2132856"/>
              <a:ext cx="822573" cy="264418"/>
              <a:chOff x="251520" y="2204864"/>
              <a:chExt cx="2262733" cy="624458"/>
            </a:xfrm>
          </p:grpSpPr>
          <p:pic>
            <p:nvPicPr>
              <p:cNvPr id="14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1520" y="2204864"/>
                <a:ext cx="1847850" cy="552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123728" y="2276872"/>
                <a:ext cx="390525" cy="552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2" name="矩形 31"/>
            <p:cNvSpPr/>
            <p:nvPr/>
          </p:nvSpPr>
          <p:spPr>
            <a:xfrm>
              <a:off x="6242741" y="2060848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(EC-K)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A83402C5-D8D9-4D6A-9CB6-11F36BBD6762}"/>
                </a:ext>
              </a:extLst>
            </p:cNvPr>
            <p:cNvSpPr/>
            <p:nvPr/>
          </p:nvSpPr>
          <p:spPr>
            <a:xfrm>
              <a:off x="1115616" y="2060848"/>
              <a:ext cx="6090852" cy="50405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5805264"/>
            <a:ext cx="1863501" cy="30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6309320"/>
            <a:ext cx="1933024" cy="30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404664"/>
            <a:ext cx="3168352" cy="31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组合 39"/>
          <p:cNvGrpSpPr/>
          <p:nvPr/>
        </p:nvGrpSpPr>
        <p:grpSpPr>
          <a:xfrm>
            <a:off x="971600" y="2924944"/>
            <a:ext cx="6090852" cy="504056"/>
            <a:chOff x="1187624" y="3140968"/>
            <a:chExt cx="6090852" cy="504056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48064" y="3284984"/>
              <a:ext cx="903582" cy="261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矩形 21"/>
            <p:cNvSpPr/>
            <p:nvPr/>
          </p:nvSpPr>
          <p:spPr>
            <a:xfrm>
              <a:off x="6228184" y="3212976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(EC-C)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矩形: 圆角 3">
              <a:extLst>
                <a:ext uri="{FF2B5EF4-FFF2-40B4-BE49-F238E27FC236}">
                  <a16:creationId xmlns:a16="http://schemas.microsoft.com/office/drawing/2014/main" id="{A83402C5-D8D9-4D6A-9CB6-11F36BBD6762}"/>
                </a:ext>
              </a:extLst>
            </p:cNvPr>
            <p:cNvSpPr/>
            <p:nvPr/>
          </p:nvSpPr>
          <p:spPr>
            <a:xfrm>
              <a:off x="1187624" y="3140968"/>
              <a:ext cx="6090852" cy="50405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31640" y="3212975"/>
              <a:ext cx="2952328" cy="291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8" cstate="print"/>
          <a:srcRect r="24390" b="1219"/>
          <a:stretch>
            <a:fillRect/>
          </a:stretch>
        </p:blipFill>
        <p:spPr bwMode="auto">
          <a:xfrm>
            <a:off x="1187624" y="1628800"/>
            <a:ext cx="223224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0" cstate="print"/>
          <a:srcRect l="1595"/>
          <a:stretch>
            <a:fillRect/>
          </a:stretch>
        </p:blipFill>
        <p:spPr bwMode="auto">
          <a:xfrm>
            <a:off x="827584" y="404664"/>
            <a:ext cx="1969987" cy="32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右箭头 23"/>
          <p:cNvSpPr/>
          <p:nvPr/>
        </p:nvSpPr>
        <p:spPr>
          <a:xfrm>
            <a:off x="2915816" y="404664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4EA7946-6395-4C43-A108-0A5E1A3C7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2132856"/>
            <a:ext cx="5616624" cy="448612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5A13D09-AA5F-4C36-BD53-BA7AA9EC1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08720"/>
            <a:ext cx="3365284" cy="173141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0CCC399-40D4-47CF-97AA-C08CE729A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683" y="1124744"/>
            <a:ext cx="2163661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58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>
            <a:extLst>
              <a:ext uri="{FF2B5EF4-FFF2-40B4-BE49-F238E27FC236}">
                <a16:creationId xmlns:a16="http://schemas.microsoft.com/office/drawing/2014/main" id="{48EED122-6B93-46E5-86BF-FFEE1424B442}"/>
              </a:ext>
            </a:extLst>
          </p:cNvPr>
          <p:cNvSpPr txBox="1"/>
          <p:nvPr/>
        </p:nvSpPr>
        <p:spPr>
          <a:xfrm>
            <a:off x="185702" y="6237312"/>
            <a:ext cx="604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</a:rPr>
              <a:t>1. </a:t>
            </a:r>
            <a:r>
              <a:rPr lang="it-IT" altLang="zh-CN" sz="1600" dirty="0">
                <a:solidFill>
                  <a:srgbClr val="C00000"/>
                </a:solidFill>
              </a:rPr>
              <a:t>B. Liu, H. Guo, M. Di Toro, and V. Greco. </a:t>
            </a:r>
            <a:r>
              <a:rPr lang="en-US" altLang="zh-CN" sz="1600" dirty="0">
                <a:solidFill>
                  <a:srgbClr val="C00000"/>
                </a:solidFill>
              </a:rPr>
              <a:t>Eur. Phys. J. A 25, 293 (2005)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18CF0881-DD85-4DB2-AB9D-4CB2B14CC13F}"/>
              </a:ext>
            </a:extLst>
          </p:cNvPr>
          <p:cNvSpPr txBox="1"/>
          <p:nvPr/>
        </p:nvSpPr>
        <p:spPr>
          <a:xfrm>
            <a:off x="323528" y="500010"/>
            <a:ext cx="59151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Parameter set in Lagrange density,  are NL</a:t>
            </a:r>
            <a:r>
              <a:rPr lang="el-GR" altLang="zh-CN" sz="2200" b="1" dirty="0">
                <a:latin typeface="Times New Roman" pitchFamily="18" charset="0"/>
                <a:cs typeface="Times New Roman" pitchFamily="18" charset="0"/>
              </a:rPr>
              <a:t>ρδ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baseline="30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zh-CN" alt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44C6D32-FC08-4C5C-B1B9-D40C277912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797152"/>
            <a:ext cx="1481456" cy="317019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52736"/>
            <a:ext cx="4371050" cy="332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776"/>
            <a:ext cx="4644572" cy="265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3550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E66BBEF-84C8-4603-86A5-18D79CDC1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591"/>
            <a:ext cx="8342000" cy="311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9414AA7-236B-44C4-8DB4-4631E66F632E}"/>
              </a:ext>
            </a:extLst>
          </p:cNvPr>
          <p:cNvSpPr txBox="1"/>
          <p:nvPr/>
        </p:nvSpPr>
        <p:spPr>
          <a:xfrm>
            <a:off x="611560" y="4293096"/>
            <a:ext cx="81369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Transport model is used for simulating heavy ion collisions, and very important for understanding the reaction mechanism, extracting the nuclear equation of state, ….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796584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568" y="188640"/>
            <a:ext cx="90704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Cross section and</a:t>
            </a:r>
            <a:r>
              <a:rPr lang="zh-CN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medium correction factor for symmetric nuclear matter</a:t>
            </a:r>
            <a:endParaRPr lang="zh-CN" alt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44008" y="6381328"/>
            <a:ext cx="421484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1050" dirty="0"/>
              <a:t>A.B. </a:t>
            </a:r>
            <a:r>
              <a:rPr lang="en-US" sz="1050" dirty="0" err="1"/>
              <a:t>Larionov</a:t>
            </a:r>
            <a:r>
              <a:rPr lang="en-US" sz="1050" dirty="0"/>
              <a:t>, U. Mosel, Nuclear Physics A 728 (2003) 135–164.</a:t>
            </a:r>
          </a:p>
          <a:p>
            <a:pPr marL="228600" indent="-228600">
              <a:buAutoNum type="arabicPeriod"/>
            </a:pPr>
            <a:r>
              <a:rPr lang="en-US" sz="1050" dirty="0"/>
              <a:t> </a:t>
            </a:r>
            <a:r>
              <a:rPr lang="en-US" altLang="zh-CN" sz="1050" dirty="0"/>
              <a:t>Q. Li and Z. Li Physics Letters B 773, 557 (2017).</a:t>
            </a:r>
            <a:endParaRPr lang="en-US" sz="1050" dirty="0"/>
          </a:p>
          <a:p>
            <a:pPr marL="228600" indent="-228600">
              <a:buAutoNum type="arabicPeriod"/>
            </a:pPr>
            <a:endParaRPr lang="zh-CN" altLang="en-US" sz="105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753041"/>
            <a:ext cx="2088232" cy="33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949280"/>
            <a:ext cx="2342208" cy="31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980728"/>
            <a:ext cx="7717690" cy="444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83922CDF-D317-495A-B0C1-D99BD4BC9554}"/>
              </a:ext>
            </a:extLst>
          </p:cNvPr>
          <p:cNvSpPr txBox="1"/>
          <p:nvPr/>
        </p:nvSpPr>
        <p:spPr>
          <a:xfrm>
            <a:off x="5508104" y="1196752"/>
            <a:ext cx="1824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Submitted to PRC</a:t>
            </a:r>
            <a:endParaRPr lang="zh-CN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260648"/>
            <a:ext cx="5509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Effective masses of Ns and </a:t>
            </a:r>
            <a:r>
              <a:rPr lang="el-GR" altLang="zh-CN" sz="2800" b="1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s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52292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E5D200F-C2B5-472C-A571-EBBBE9712C24}"/>
              </a:ext>
            </a:extLst>
          </p:cNvPr>
          <p:cNvSpPr txBox="1"/>
          <p:nvPr/>
        </p:nvSpPr>
        <p:spPr>
          <a:xfrm>
            <a:off x="1647283" y="1277903"/>
            <a:ext cx="1824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Submitted to PRC</a:t>
            </a:r>
            <a:endParaRPr lang="zh-CN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188640"/>
            <a:ext cx="46169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Cross section for EC-K and EC-C at </a:t>
            </a:r>
            <a:endParaRPr lang="zh-CN" alt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BEBE8CB-D2CA-4C7A-BA9A-31121BB223F0}"/>
              </a:ext>
            </a:extLst>
          </p:cNvPr>
          <p:cNvSpPr txBox="1"/>
          <p:nvPr/>
        </p:nvSpPr>
        <p:spPr>
          <a:xfrm>
            <a:off x="5724128" y="4365104"/>
            <a:ext cx="280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1, For pp→ n</a:t>
            </a:r>
            <a:r>
              <a:rPr lang="el-GR" altLang="zh-CN" dirty="0"/>
              <a:t>Δ</a:t>
            </a:r>
            <a:r>
              <a:rPr lang="en-US" altLang="zh-CN" baseline="30000" dirty="0"/>
              <a:t>++</a:t>
            </a:r>
            <a:r>
              <a:rPr lang="en-US" altLang="zh-CN" dirty="0"/>
              <a:t>, EC-C reduces the cross section relative to EC-K</a:t>
            </a:r>
          </a:p>
          <a:p>
            <a:endParaRPr lang="en-US" altLang="zh-CN" dirty="0"/>
          </a:p>
          <a:p>
            <a:r>
              <a:rPr lang="en-US" altLang="zh-CN" dirty="0"/>
              <a:t>2, For </a:t>
            </a:r>
            <a:r>
              <a:rPr lang="en-US" altLang="zh-CN" dirty="0" err="1"/>
              <a:t>nn</a:t>
            </a:r>
            <a:r>
              <a:rPr lang="en-US" altLang="zh-CN" dirty="0"/>
              <a:t>→ p</a:t>
            </a:r>
            <a:r>
              <a:rPr lang="el-GR" altLang="zh-CN" dirty="0"/>
              <a:t>Δ</a:t>
            </a:r>
            <a:r>
              <a:rPr lang="en-US" altLang="zh-CN" baseline="30000" dirty="0"/>
              <a:t>-</a:t>
            </a:r>
            <a:r>
              <a:rPr lang="en-US" altLang="zh-CN" dirty="0"/>
              <a:t>, EC-C enhances the cross section relative to EC-K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60648"/>
            <a:ext cx="685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34" y="764255"/>
            <a:ext cx="5034735" cy="532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FBD5F2B-1751-4AC5-BBB7-79ED119324D9}"/>
              </a:ext>
            </a:extLst>
          </p:cNvPr>
          <p:cNvSpPr txBox="1"/>
          <p:nvPr/>
        </p:nvSpPr>
        <p:spPr>
          <a:xfrm>
            <a:off x="3275856" y="780234"/>
            <a:ext cx="1824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Submitted to PRC</a:t>
            </a:r>
            <a:endParaRPr lang="zh-CN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4896544" cy="689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3555" t="16360" r="15052" b="6250"/>
          <a:stretch>
            <a:fillRect/>
          </a:stretch>
        </p:blipFill>
        <p:spPr bwMode="auto">
          <a:xfrm>
            <a:off x="251520" y="1412776"/>
            <a:ext cx="838875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57158" y="-27384"/>
            <a:ext cx="5654112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indent="-342900"/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itchFamily="18" charset="0"/>
              </a:rPr>
              <a:t>Isospin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</a:rPr>
              <a:t> asymmetric Equation of State</a:t>
            </a:r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2195736" y="692696"/>
          <a:ext cx="411003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公式" r:id="rId3" imgW="2412720" imgH="228600" progId="Equation.3">
                  <p:embed/>
                </p:oleObj>
              </mc:Choice>
              <mc:Fallback>
                <p:oleObj name="公式" r:id="rId3" imgW="241272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692696"/>
                        <a:ext cx="4110037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27584" y="1196752"/>
            <a:ext cx="7560840" cy="163121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3703638">
              <a:buFontTx/>
              <a:buNone/>
            </a:pPr>
            <a:r>
              <a:rPr lang="en-US" altLang="zh-CN" sz="2000" i="1" dirty="0">
                <a:solidFill>
                  <a:schemeClr val="tx1"/>
                </a:solidFill>
                <a:latin typeface="Times New Roman" pitchFamily="18" charset="0"/>
              </a:rPr>
              <a:t>It is a fundamental properties of nuclear matter, and is very important for understanding </a:t>
            </a:r>
          </a:p>
          <a:p>
            <a:pPr defTabSz="3703638">
              <a:buFont typeface="Arial" pitchFamily="34" charset="0"/>
              <a:buChar char="•"/>
            </a:pPr>
            <a:r>
              <a:rPr lang="en-US" altLang="zh-CN" sz="2000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2000" i="1" dirty="0">
                <a:latin typeface="Times New Roman" pitchFamily="18" charset="0"/>
              </a:rPr>
              <a:t> properties of nuclear structure </a:t>
            </a:r>
          </a:p>
          <a:p>
            <a:pPr defTabSz="3703638">
              <a:buFont typeface="Arial" pitchFamily="34" charset="0"/>
              <a:buChar char="•"/>
            </a:pPr>
            <a:r>
              <a:rPr lang="en-US" altLang="zh-CN" sz="2000" i="1" dirty="0">
                <a:solidFill>
                  <a:schemeClr val="tx1"/>
                </a:solidFill>
                <a:latin typeface="Times New Roman" pitchFamily="18" charset="0"/>
              </a:rPr>
              <a:t>  properties of  neutron star</a:t>
            </a:r>
          </a:p>
          <a:p>
            <a:pPr defTabSz="3703638">
              <a:buFont typeface="Arial" pitchFamily="34" charset="0"/>
              <a:buChar char="•"/>
            </a:pPr>
            <a:r>
              <a:rPr lang="en-US" altLang="zh-CN" sz="2000" b="1" i="1" dirty="0">
                <a:solidFill>
                  <a:srgbClr val="0000CC"/>
                </a:solidFill>
                <a:latin typeface="Times New Roman" pitchFamily="18" charset="0"/>
              </a:rPr>
              <a:t>  properties of heavy ion reaction mechanism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284984"/>
            <a:ext cx="3981400" cy="339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475656" y="3573016"/>
            <a:ext cx="700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NEOS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23754" y="3068960"/>
            <a:ext cx="196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Brown, PRL, (2000)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140968"/>
            <a:ext cx="4362251" cy="346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09376" y="4149080"/>
            <a:ext cx="7361311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Extract S(</a:t>
            </a:r>
            <a:r>
              <a:rPr lang="en-US" altLang="zh-CN" sz="4800" b="1" dirty="0">
                <a:solidFill>
                  <a:srgbClr val="FF0000"/>
                </a:solidFill>
                <a:latin typeface="Symbol" pitchFamily="18" charset="2"/>
                <a:ea typeface="楷体" pitchFamily="49" charset="-122"/>
              </a:rPr>
              <a:t>r</a:t>
            </a:r>
            <a:r>
              <a:rPr lang="en-US" altLang="zh-CN" sz="4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) from HIC</a:t>
            </a:r>
            <a:r>
              <a:rPr lang="zh-CN" altLang="en-US" sz="4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！</a:t>
            </a:r>
            <a:endParaRPr lang="en-US" sz="4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/>
          <p:nvPr/>
        </p:nvGrpSpPr>
        <p:grpSpPr>
          <a:xfrm>
            <a:off x="467544" y="188640"/>
            <a:ext cx="8424936" cy="6048672"/>
            <a:chOff x="467544" y="332656"/>
            <a:chExt cx="8424936" cy="6048672"/>
          </a:xfrm>
        </p:grpSpPr>
        <p:sp>
          <p:nvSpPr>
            <p:cNvPr id="3" name="圆角矩形 2"/>
            <p:cNvSpPr/>
            <p:nvPr/>
          </p:nvSpPr>
          <p:spPr>
            <a:xfrm>
              <a:off x="467544" y="332656"/>
              <a:ext cx="8424936" cy="604867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组合 20"/>
            <p:cNvGrpSpPr/>
            <p:nvPr/>
          </p:nvGrpSpPr>
          <p:grpSpPr>
            <a:xfrm>
              <a:off x="467544" y="404664"/>
              <a:ext cx="8286775" cy="4867307"/>
              <a:chOff x="857224" y="428604"/>
              <a:chExt cx="8286775" cy="4867307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428728" y="428604"/>
                <a:ext cx="62046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Constraints on the symmetry energy at </a:t>
                </a:r>
                <a:r>
                  <a:rPr lang="en-US" b="1" dirty="0" err="1"/>
                  <a:t>suprasaturation</a:t>
                </a:r>
                <a:r>
                  <a:rPr lang="en-US" b="1" dirty="0"/>
                  <a:t> density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652120" y="2636912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dirty="0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6143636" y="1714488"/>
                <a:ext cx="973343" cy="61555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nb-NO" altLang="zh-CN" dirty="0">
                    <a:latin typeface="Times New Roman" pitchFamily="18" charset="0"/>
                    <a:cs typeface="Times New Roman" pitchFamily="18" charset="0"/>
                  </a:rPr>
                  <a:t>Ko et al.</a:t>
                </a:r>
              </a:p>
              <a:p>
                <a:r>
                  <a:rPr lang="nb-NO" altLang="zh-CN" sz="1600" dirty="0">
                    <a:latin typeface="Times New Roman" pitchFamily="18" charset="0"/>
                    <a:cs typeface="Times New Roman" pitchFamily="18" charset="0"/>
                  </a:rPr>
                  <a:t>pions</a:t>
                </a:r>
                <a:endParaRPr lang="zh-CN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929058" y="5000636"/>
                <a:ext cx="723900" cy="295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57224" y="1000108"/>
                <a:ext cx="5276850" cy="398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11" name="直接箭头连接符 10"/>
              <p:cNvCxnSpPr/>
              <p:nvPr/>
            </p:nvCxnSpPr>
            <p:spPr>
              <a:xfrm flipV="1">
                <a:off x="5143504" y="928670"/>
                <a:ext cx="928694" cy="2143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箭头连接符 11"/>
              <p:cNvCxnSpPr/>
              <p:nvPr/>
            </p:nvCxnSpPr>
            <p:spPr>
              <a:xfrm>
                <a:off x="5929322" y="1500174"/>
                <a:ext cx="428628" cy="2143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箭头连接符 12"/>
              <p:cNvCxnSpPr/>
              <p:nvPr/>
            </p:nvCxnSpPr>
            <p:spPr>
              <a:xfrm>
                <a:off x="5929322" y="1500174"/>
                <a:ext cx="1357322" cy="14287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矩形 13"/>
              <p:cNvSpPr/>
              <p:nvPr/>
            </p:nvSpPr>
            <p:spPr>
              <a:xfrm>
                <a:off x="7215206" y="1643050"/>
                <a:ext cx="1928793" cy="80021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zh-CN" sz="1600" dirty="0" err="1">
                    <a:latin typeface="Times New Roman" pitchFamily="18" charset="0"/>
                    <a:cs typeface="Times New Roman" pitchFamily="18" charset="0"/>
                  </a:rPr>
                  <a:t>Cozma</a:t>
                </a:r>
                <a:endParaRPr lang="en-US" altLang="zh-CN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CN" sz="1400" dirty="0">
                    <a:latin typeface="Times New Roman" pitchFamily="18" charset="0"/>
                    <a:cs typeface="Times New Roman" pitchFamily="18" charset="0"/>
                  </a:rPr>
                  <a:t>PRC 95, 014601 (2017)</a:t>
                </a:r>
              </a:p>
              <a:p>
                <a:r>
                  <a:rPr lang="nb-NO" altLang="zh-CN" sz="1600" dirty="0">
                    <a:latin typeface="Times New Roman" pitchFamily="18" charset="0"/>
                    <a:cs typeface="Times New Roman" pitchFamily="18" charset="0"/>
                  </a:rPr>
                  <a:t>pions</a:t>
                </a:r>
                <a:endParaRPr lang="zh-CN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6286512" y="4143380"/>
                <a:ext cx="1024639" cy="615553"/>
              </a:xfrm>
              <a:prstGeom prst="rect">
                <a:avLst/>
              </a:prstGeom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nb-NO" altLang="zh-CN" dirty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Xie et al.</a:t>
                </a:r>
              </a:p>
              <a:p>
                <a:r>
                  <a:rPr lang="nb-NO" altLang="zh-CN" sz="1600" dirty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pions</a:t>
                </a:r>
                <a:endParaRPr lang="zh-CN" altLang="en-US" sz="1600" dirty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6" name="直接箭头连接符 15"/>
              <p:cNvCxnSpPr>
                <a:endCxn id="15" idx="1"/>
              </p:cNvCxnSpPr>
              <p:nvPr/>
            </p:nvCxnSpPr>
            <p:spPr>
              <a:xfrm rot="16200000" flipH="1">
                <a:off x="5918312" y="4082956"/>
                <a:ext cx="450651" cy="2857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矩形 16"/>
              <p:cNvSpPr/>
              <p:nvPr/>
            </p:nvSpPr>
            <p:spPr>
              <a:xfrm>
                <a:off x="6215074" y="3357562"/>
                <a:ext cx="1140056" cy="61555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nb-NO" altLang="zh-CN" dirty="0">
                    <a:latin typeface="Times New Roman" pitchFamily="18" charset="0"/>
                    <a:cs typeface="Times New Roman" pitchFamily="18" charset="0"/>
                  </a:rPr>
                  <a:t>Xiao et al.</a:t>
                </a:r>
              </a:p>
              <a:p>
                <a:r>
                  <a:rPr lang="nb-NO" altLang="zh-CN" sz="1600" dirty="0">
                    <a:latin typeface="Times New Roman" pitchFamily="18" charset="0"/>
                    <a:cs typeface="Times New Roman" pitchFamily="18" charset="0"/>
                  </a:rPr>
                  <a:t>pions</a:t>
                </a:r>
                <a:endParaRPr lang="zh-CN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8" name="直接箭头连接符 17"/>
              <p:cNvCxnSpPr>
                <a:endCxn id="17" idx="1"/>
              </p:cNvCxnSpPr>
              <p:nvPr/>
            </p:nvCxnSpPr>
            <p:spPr>
              <a:xfrm>
                <a:off x="6000760" y="3571876"/>
                <a:ext cx="214314" cy="9346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矩形 18"/>
              <p:cNvSpPr/>
              <p:nvPr/>
            </p:nvSpPr>
            <p:spPr>
              <a:xfrm>
                <a:off x="6143636" y="2500306"/>
                <a:ext cx="1899879" cy="830997"/>
              </a:xfrm>
              <a:prstGeom prst="rect">
                <a:avLst/>
              </a:prstGeom>
              <a:noFill/>
              <a:ln>
                <a:solidFill>
                  <a:srgbClr val="DB39D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nb-NO" altLang="zh-CN" dirty="0">
                    <a:solidFill>
                      <a:srgbClr val="DB39DF"/>
                    </a:solidFill>
                    <a:latin typeface="Times New Roman" pitchFamily="18" charset="0"/>
                    <a:cs typeface="Times New Roman" pitchFamily="18" charset="0"/>
                  </a:rPr>
                  <a:t>Hong et al.</a:t>
                </a:r>
              </a:p>
              <a:p>
                <a:r>
                  <a:rPr lang="en-US" altLang="zh-CN" sz="1400" dirty="0">
                    <a:solidFill>
                      <a:srgbClr val="DB39DF"/>
                    </a:solidFill>
                    <a:latin typeface="Times New Roman" pitchFamily="18" charset="0"/>
                    <a:cs typeface="Times New Roman" pitchFamily="18" charset="0"/>
                  </a:rPr>
                  <a:t>PRC 90, 024605 (2014)</a:t>
                </a:r>
                <a:endParaRPr lang="nb-NO" altLang="zh-CN" sz="1400" dirty="0">
                  <a:solidFill>
                    <a:srgbClr val="DB39D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b-NO" altLang="zh-CN" sz="1600" dirty="0">
                    <a:solidFill>
                      <a:srgbClr val="DB39DF"/>
                    </a:solidFill>
                    <a:latin typeface="Times New Roman" pitchFamily="18" charset="0"/>
                    <a:cs typeface="Times New Roman" pitchFamily="18" charset="0"/>
                  </a:rPr>
                  <a:t>pions</a:t>
                </a:r>
                <a:endParaRPr lang="zh-CN" altLang="en-US" sz="1600" dirty="0">
                  <a:solidFill>
                    <a:srgbClr val="DB39D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6072198" y="785794"/>
                <a:ext cx="1152880" cy="615553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nb-NO" altLang="zh-CN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Feng et al.</a:t>
                </a:r>
              </a:p>
              <a:p>
                <a:r>
                  <a:rPr lang="nb-NO" altLang="zh-CN" sz="1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pions</a:t>
                </a:r>
                <a:endParaRPr lang="zh-CN" altLang="en-US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1" name="直接箭头连接符 20"/>
              <p:cNvCxnSpPr/>
              <p:nvPr/>
            </p:nvCxnSpPr>
            <p:spPr>
              <a:xfrm rot="16200000" flipH="1">
                <a:off x="5679289" y="2250273"/>
                <a:ext cx="571504" cy="35719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矩形 21"/>
              <p:cNvSpPr/>
              <p:nvPr/>
            </p:nvSpPr>
            <p:spPr>
              <a:xfrm>
                <a:off x="6215074" y="3357562"/>
                <a:ext cx="1140056" cy="615553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nb-NO" altLang="zh-CN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Xiao et al.</a:t>
                </a:r>
              </a:p>
              <a:p>
                <a:r>
                  <a:rPr lang="nb-NO" altLang="zh-CN" sz="1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pions</a:t>
                </a:r>
                <a:endParaRPr lang="zh-CN" altLang="en-US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4" name="TextBox 1">
            <a:extLst>
              <a:ext uri="{FF2B5EF4-FFF2-40B4-BE49-F238E27FC236}">
                <a16:creationId xmlns:a16="http://schemas.microsoft.com/office/drawing/2014/main" id="{83397BAE-3E04-4335-BDF5-D3D2EA002212}"/>
              </a:ext>
            </a:extLst>
          </p:cNvPr>
          <p:cNvSpPr txBox="1"/>
          <p:nvPr/>
        </p:nvSpPr>
        <p:spPr>
          <a:xfrm>
            <a:off x="251520" y="4946392"/>
            <a:ext cx="8712969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Model dependent conclusions !</a:t>
            </a:r>
          </a:p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We need go back again to do re-search on transport models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084F2276-7A09-48D0-9367-586F7F2C3529}"/>
              </a:ext>
            </a:extLst>
          </p:cNvPr>
          <p:cNvSpPr txBox="1"/>
          <p:nvPr/>
        </p:nvSpPr>
        <p:spPr>
          <a:xfrm>
            <a:off x="35496" y="332656"/>
            <a:ext cx="90364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Strategies for improving the transport codes:</a:t>
            </a:r>
          </a:p>
          <a:p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understanding the difference of the different codes, and dig out the reasons:</a:t>
            </a:r>
          </a:p>
          <a:p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 comparison under control (transport code comparison project, 2009-2017, workshop after nusym18)</a:t>
            </a:r>
          </a:p>
        </p:txBody>
      </p:sp>
    </p:spTree>
    <p:extLst>
      <p:ext uri="{BB962C8B-B14F-4D97-AF65-F5344CB8AC3E}">
        <p14:creationId xmlns:p14="http://schemas.microsoft.com/office/powerpoint/2010/main" val="1236807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ABEB56D-8BFE-4789-A708-6E77D2B80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600637"/>
            <a:ext cx="3312368" cy="262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6D92989-22DE-4BEA-B7EA-F67AF7970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117" y="1543744"/>
            <a:ext cx="3203755" cy="240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5CA916F-C3EA-470D-A7E9-E69F2F76E836}"/>
              </a:ext>
            </a:extLst>
          </p:cNvPr>
          <p:cNvSpPr txBox="1"/>
          <p:nvPr/>
        </p:nvSpPr>
        <p:spPr>
          <a:xfrm>
            <a:off x="316885" y="-27384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Results for real simulations HIC (all the above mentioned effects are mixed, and it leads to about 30% theoretical errors )</a:t>
            </a:r>
            <a:endParaRPr lang="zh-CN" altLang="en-US" sz="28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5BF9C0E-8629-4C9E-9A8F-2765F33D681D}"/>
              </a:ext>
            </a:extLst>
          </p:cNvPr>
          <p:cNvSpPr txBox="1"/>
          <p:nvPr/>
        </p:nvSpPr>
        <p:spPr>
          <a:xfrm>
            <a:off x="423556" y="3769876"/>
            <a:ext cx="734547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Box simulations, benchmark the transport codes!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3A7E6D6-E5F9-4A37-9879-4936F1BC2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69" y="4286510"/>
            <a:ext cx="4198299" cy="267088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5E6ECD7-C646-452F-AA44-588C2DDA2A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0821" y="4283919"/>
            <a:ext cx="4823341" cy="267347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88F98EF-346D-490E-9597-32ABCB059109}"/>
              </a:ext>
            </a:extLst>
          </p:cNvPr>
          <p:cNvSpPr txBox="1"/>
          <p:nvPr/>
        </p:nvSpPr>
        <p:spPr>
          <a:xfrm>
            <a:off x="6319838" y="4570242"/>
            <a:ext cx="256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PRC97, 034625(2018) 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4B0EF77-926E-4A1F-A8DF-1A85A33947B7}"/>
              </a:ext>
            </a:extLst>
          </p:cNvPr>
          <p:cNvSpPr txBox="1"/>
          <p:nvPr/>
        </p:nvSpPr>
        <p:spPr>
          <a:xfrm>
            <a:off x="5539500" y="1339142"/>
            <a:ext cx="318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Xu, et al,  PRC(2016)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9735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9235D0D-4215-4DF7-BB42-9833A9911E1F}"/>
              </a:ext>
            </a:extLst>
          </p:cNvPr>
          <p:cNvSpPr/>
          <p:nvPr/>
        </p:nvSpPr>
        <p:spPr>
          <a:xfrm>
            <a:off x="42393" y="1412776"/>
            <a:ext cx="91085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improve transport models, </a:t>
            </a:r>
            <a:r>
              <a:rPr lang="en-US" altLang="zh-C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fitting the data</a:t>
            </a:r>
          </a:p>
          <a:p>
            <a:endParaRPr lang="en-US" altLang="zh-CN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1, stability of initial nucleus, </a:t>
            </a:r>
          </a:p>
          <a:p>
            <a:r>
              <a:rPr lang="en-US" altLang="zh-C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2, mean field</a:t>
            </a:r>
          </a:p>
          <a:p>
            <a:r>
              <a:rPr lang="en-US" altLang="zh-C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3, in-medium cross section</a:t>
            </a:r>
          </a:p>
          <a:p>
            <a:r>
              <a:rPr lang="en-US" altLang="zh-C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……</a:t>
            </a:r>
          </a:p>
        </p:txBody>
      </p:sp>
    </p:spTree>
    <p:extLst>
      <p:ext uri="{BB962C8B-B14F-4D97-AF65-F5344CB8AC3E}">
        <p14:creationId xmlns:p14="http://schemas.microsoft.com/office/powerpoint/2010/main" val="1013455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6501485-5DEF-403C-B126-FC62E4F58521}"/>
              </a:ext>
            </a:extLst>
          </p:cNvPr>
          <p:cNvSpPr txBox="1"/>
          <p:nvPr/>
        </p:nvSpPr>
        <p:spPr>
          <a:xfrm>
            <a:off x="236422" y="188640"/>
            <a:ext cx="8800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/>
              <a:t>Improvements in transport model:</a:t>
            </a:r>
          </a:p>
          <a:p>
            <a:pPr algn="ctr"/>
            <a:r>
              <a:rPr lang="en-US" altLang="zh-CN" sz="3600" b="1" dirty="0"/>
              <a:t>Precise force calculation</a:t>
            </a:r>
            <a:endParaRPr lang="zh-CN" altLang="en-US" sz="5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43EF5C81-1C18-4341-AD7C-1F49C23E62F8}"/>
                  </a:ext>
                </a:extLst>
              </p:cNvPr>
              <p:cNvSpPr/>
              <p:nvPr/>
            </p:nvSpPr>
            <p:spPr>
              <a:xfrm>
                <a:off x="638665" y="2289826"/>
                <a:ext cx="6586979" cy="2481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35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35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ϕ</m:t>
                          </m:r>
                        </m:e>
                        <m:sub>
                          <m:sSub>
                            <m:sSubPr>
                              <m:ctrlPr>
                                <a:rPr lang="zh-CN" altLang="zh-CN" sz="135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350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1350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i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zh-CN" altLang="zh-CN" sz="135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135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</m:e>
                      </m:d>
                      <m:r>
                        <a:rPr lang="en-US" altLang="zh-CN" sz="135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35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35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zh-CN" sz="135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zh-CN" sz="135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350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1350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π</m:t>
                                  </m:r>
                                  <m:sSubSup>
                                    <m:sSubSupPr>
                                      <m:ctrlPr>
                                        <a:rPr lang="zh-CN" altLang="zh-CN" sz="1350" i="1" kern="1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350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350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r</m:t>
                                      </m:r>
                                    </m:sub>
                                    <m:sup>
                                      <m:r>
                                        <a:rPr lang="en-US" altLang="zh-CN" sz="1350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zh-CN" altLang="zh-CN" sz="135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350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zh-CN" sz="1350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zh-CN" altLang="zh-CN" sz="135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35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en-US" altLang="zh-CN" sz="135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[−</m:t>
                          </m:r>
                          <m:f>
                            <m:fPr>
                              <m:ctrlPr>
                                <a:rPr lang="zh-CN" altLang="zh-CN" sz="135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zh-CN" sz="135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CN" altLang="zh-CN" sz="1350" i="1" kern="1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35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altLang="zh-CN" sz="135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zh-CN" altLang="zh-CN" sz="1350" i="1" kern="1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350" i="1" kern="1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350" i="1" kern="1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13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sz="135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sSubSup>
                                <m:sSubSupPr>
                                  <m:ctrlPr>
                                    <a:rPr lang="zh-CN" altLang="zh-CN" sz="135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3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3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en-US" altLang="zh-CN" sz="13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altLang="zh-CN" sz="135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zh-CN" altLang="zh-CN" sz="135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CN" altLang="zh-CN" sz="135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3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𝑖𝑝</m:t>
                                  </m:r>
                                </m:e>
                                <m:sub>
                                  <m:r>
                                    <a:rPr lang="en-US" altLang="zh-CN" sz="13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sz="135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ℏ</m:t>
                              </m:r>
                            </m:den>
                          </m:f>
                          <m:r>
                            <a:rPr lang="en-US" altLang="zh-CN" sz="135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zh-CN" altLang="zh-CN" sz="135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35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  <m:r>
                                <a:rPr lang="en-US" altLang="zh-CN" sz="135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sz="135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3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CN" sz="135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135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zh-CN" altLang="zh-CN" sz="1050" kern="100" dirty="0">
                  <a:latin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altLang="zh-CN" sz="1350" i="1" kern="1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135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35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altLang="zh-CN" sz="135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zh-CN" altLang="zh-CN" sz="135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350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1350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altLang="zh-CN" sz="135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&gt;</m:t>
                          </m:r>
                        </m:num>
                        <m:den>
                          <m:r>
                            <a:rPr lang="en-US" altLang="zh-CN" sz="135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 sz="135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</m:t>
                          </m:r>
                        </m:den>
                      </m:f>
                      <m:r>
                        <a:rPr lang="en-US" altLang="zh-CN" sz="135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=&lt;</m:t>
                      </m:r>
                      <m:sSub>
                        <m:sSubPr>
                          <m:ctrlPr>
                            <a:rPr lang="zh-CN" altLang="zh-CN" sz="135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35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35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zh-CN" sz="135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altLang="zh-CN" sz="135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CN" sz="135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R</m:t>
                      </m:r>
                      <m:r>
                        <a:rPr lang="en-US" altLang="zh-CN" sz="135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)&gt;≈</m:t>
                      </m:r>
                      <m:r>
                        <a:rPr lang="en-US" altLang="zh-CN" sz="135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zh-CN" sz="135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35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 sz="135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U</m:t>
                          </m:r>
                          <m:d>
                            <m:dPr>
                              <m:ctrlPr>
                                <a:rPr lang="zh-CN" altLang="zh-CN" sz="135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135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350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a:rPr lang="en-US" altLang="zh-CN" sz="1350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350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,…, </m:t>
                              </m:r>
                              <m:sSub>
                                <m:sSubPr>
                                  <m:ctrlPr>
                                    <a:rPr lang="zh-CN" altLang="zh-CN" sz="135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350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1350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CN" sz="135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CN" altLang="zh-CN" sz="135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35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135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zh-CN" sz="1050" kern="100" dirty="0">
                  <a:latin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135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35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CN" altLang="zh-CN" sz="135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350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1350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i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35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altLang="zh-CN" sz="135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CN" sz="135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35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35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zh-CN" altLang="zh-CN" sz="135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35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135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135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&gt;</m:t>
                          </m:r>
                        </m:num>
                        <m:den>
                          <m:r>
                            <a:rPr lang="en-US" altLang="zh-CN" sz="135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zh-CN" altLang="zh-CN" sz="1050" kern="100" dirty="0">
                  <a:latin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43EF5C81-1C18-4341-AD7C-1F49C23E62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65" y="2289826"/>
                <a:ext cx="6586979" cy="2481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850956BB-F2B3-4B3A-8187-F1FB431154DD}"/>
              </a:ext>
            </a:extLst>
          </p:cNvPr>
          <p:cNvSpPr txBox="1"/>
          <p:nvPr/>
        </p:nvSpPr>
        <p:spPr>
          <a:xfrm>
            <a:off x="226888" y="1689662"/>
            <a:ext cx="554510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300" dirty="0"/>
              <a:t>In QMD model, mean field part</a:t>
            </a:r>
            <a:endParaRPr lang="zh-CN" altLang="en-US" sz="33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748D311-4DE9-4E5C-9B45-06CD6836E2A8}"/>
                  </a:ext>
                </a:extLst>
              </p:cNvPr>
              <p:cNvSpPr/>
              <p:nvPr/>
            </p:nvSpPr>
            <p:spPr>
              <a:xfrm>
                <a:off x="2195736" y="5157192"/>
                <a:ext cx="3312368" cy="973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sz="280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zh-CN" altLang="en-US" sz="28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zh-CN" alt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zh-CN" altLang="en-US" sz="280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</m:nary>
                      <m:d>
                        <m:dPr>
                          <m:ctrlPr>
                            <a:rPr lang="zh-CN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zh-CN" altLang="en-US" sz="280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</m:d>
                      <m:sSup>
                        <m:sSupPr>
                          <m:ctrlPr>
                            <a:rPr lang="zh-CN" alt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zh-CN" alt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zh-CN" altLang="en-US" sz="2800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748D311-4DE9-4E5C-9B45-06CD6836E2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157192"/>
                <a:ext cx="3312368" cy="9734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805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30049</TotalTime>
  <Words>1117</Words>
  <Application>Microsoft Office PowerPoint</Application>
  <PresentationFormat>全屏显示(4:3)</PresentationFormat>
  <Paragraphs>147</Paragraphs>
  <Slides>33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6" baseType="lpstr">
      <vt:lpstr>MS UI Gothic</vt:lpstr>
      <vt:lpstr>等线</vt:lpstr>
      <vt:lpstr>黑体</vt:lpstr>
      <vt:lpstr>楷体</vt:lpstr>
      <vt:lpstr>宋体</vt:lpstr>
      <vt:lpstr>Arial</vt:lpstr>
      <vt:lpstr>Calibri</vt:lpstr>
      <vt:lpstr>Cambria Math</vt:lpstr>
      <vt:lpstr>Symbol</vt:lpstr>
      <vt:lpstr>Times New Roman</vt:lpstr>
      <vt:lpstr>Wingdings</vt:lpstr>
      <vt:lpstr>Office 主题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meijian li</dc:creator>
  <cp:lastModifiedBy>zhyx</cp:lastModifiedBy>
  <cp:revision>424</cp:revision>
  <dcterms:created xsi:type="dcterms:W3CDTF">2016-01-21T02:30:44Z</dcterms:created>
  <dcterms:modified xsi:type="dcterms:W3CDTF">2018-09-11T03:12:01Z</dcterms:modified>
</cp:coreProperties>
</file>