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handoutMasterIdLst>
    <p:handoutMasterId r:id="rId32"/>
  </p:handoutMasterIdLst>
  <p:sldIdLst>
    <p:sldId id="601" r:id="rId2"/>
    <p:sldId id="651" r:id="rId3"/>
    <p:sldId id="652" r:id="rId4"/>
    <p:sldId id="500" r:id="rId5"/>
    <p:sldId id="603" r:id="rId6"/>
    <p:sldId id="605" r:id="rId7"/>
    <p:sldId id="656" r:id="rId8"/>
    <p:sldId id="653" r:id="rId9"/>
    <p:sldId id="666" r:id="rId10"/>
    <p:sldId id="665" r:id="rId11"/>
    <p:sldId id="677" r:id="rId12"/>
    <p:sldId id="668" r:id="rId13"/>
    <p:sldId id="654" r:id="rId14"/>
    <p:sldId id="612" r:id="rId15"/>
    <p:sldId id="657" r:id="rId16"/>
    <p:sldId id="678" r:id="rId17"/>
    <p:sldId id="679" r:id="rId18"/>
    <p:sldId id="680" r:id="rId19"/>
    <p:sldId id="681" r:id="rId20"/>
    <p:sldId id="682" r:id="rId21"/>
    <p:sldId id="685" r:id="rId22"/>
    <p:sldId id="655" r:id="rId23"/>
    <p:sldId id="671" r:id="rId24"/>
    <p:sldId id="672" r:id="rId25"/>
    <p:sldId id="674" r:id="rId26"/>
    <p:sldId id="675" r:id="rId27"/>
    <p:sldId id="647" r:id="rId28"/>
    <p:sldId id="415" r:id="rId29"/>
    <p:sldId id="683" r:id="rId30"/>
  </p:sldIdLst>
  <p:sldSz cx="9144000" cy="6858000" type="screen4x3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AD47"/>
    <a:srgbClr val="FFFFFF"/>
    <a:srgbClr val="0000FF"/>
    <a:srgbClr val="CC9900"/>
    <a:srgbClr val="663300"/>
    <a:srgbClr val="996633"/>
    <a:srgbClr val="FFCC99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7" autoAdjust="0"/>
    <p:restoredTop sz="94660" autoAdjust="0"/>
  </p:normalViewPr>
  <p:slideViewPr>
    <p:cSldViewPr>
      <p:cViewPr>
        <p:scale>
          <a:sx n="115" d="100"/>
          <a:sy n="115" d="100"/>
        </p:scale>
        <p:origin x="1398" y="90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126" y="28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&#52264;&#53944;&#44536;&#47532;&#44592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2019_SPAC\&#48156;&#54364;&#51088;&#47308;%20PPT\&#52264;&#53944;&#44536;&#47532;&#4459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096091601978292E-2"/>
          <c:y val="0.15526404041564928"/>
          <c:w val="0.85469786035419792"/>
          <c:h val="0.63372071280742037"/>
        </c:manualLayout>
      </c:layout>
      <c:lineChart>
        <c:grouping val="standard"/>
        <c:varyColors val="0"/>
        <c:ser>
          <c:idx val="0"/>
          <c:order val="0"/>
          <c:tx>
            <c:strRef>
              <c:f>장치!$C$4:$D$4</c:f>
              <c:strCache>
                <c:ptCount val="2"/>
                <c:pt idx="1">
                  <c:v>Planned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46-4296-BEFC-D5BA5C13FC9A}"/>
                </c:ext>
              </c:extLst>
            </c:dLbl>
            <c:dLbl>
              <c:idx val="1"/>
              <c:layout>
                <c:manualLayout>
                  <c:x val="-2.8270858594440808E-2"/>
                  <c:y val="-4.031296510190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46-4296-BEFC-D5BA5C13FC9A}"/>
                </c:ext>
              </c:extLst>
            </c:dLbl>
            <c:dLbl>
              <c:idx val="2"/>
              <c:layout>
                <c:manualLayout>
                  <c:x val="-3.1606736039307963E-2"/>
                  <c:y val="-2.5195603188692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946-4296-BEFC-D5BA5C13FC9A}"/>
                </c:ext>
              </c:extLst>
            </c:dLbl>
            <c:dLbl>
              <c:idx val="3"/>
              <c:layout>
                <c:manualLayout>
                  <c:x val="-4.24822080199996E-2"/>
                  <c:y val="-3.3627202680970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46-4296-BEFC-D5BA5C13FC9A}"/>
                </c:ext>
              </c:extLst>
            </c:dLbl>
            <c:dLbl>
              <c:idx val="4"/>
              <c:layout>
                <c:manualLayout>
                  <c:x val="-3.6479909679240335E-2"/>
                  <c:y val="-2.02552810579456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46-4296-BEFC-D5BA5C13FC9A}"/>
                </c:ext>
              </c:extLst>
            </c:dLbl>
            <c:dLbl>
              <c:idx val="5"/>
              <c:layout>
                <c:manualLayout>
                  <c:x val="-4.0224334026785165E-2"/>
                  <c:y val="-2.0353983010033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46-4296-BEFC-D5BA5C13FC9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E946-4296-BEFC-D5BA5C13F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장치!$E$3:$O$3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장치!$E$4:$O$4</c:f>
              <c:numCache>
                <c:formatCode>0.00%</c:formatCode>
                <c:ptCount val="11"/>
                <c:pt idx="0">
                  <c:v>0</c:v>
                </c:pt>
                <c:pt idx="1">
                  <c:v>8.3000000000000004E-2</c:v>
                </c:pt>
                <c:pt idx="2">
                  <c:v>0.15</c:v>
                </c:pt>
                <c:pt idx="3">
                  <c:v>0.184</c:v>
                </c:pt>
                <c:pt idx="4">
                  <c:v>0.249</c:v>
                </c:pt>
                <c:pt idx="5">
                  <c:v>0.30459999999999998</c:v>
                </c:pt>
                <c:pt idx="6">
                  <c:v>0.42</c:v>
                </c:pt>
                <c:pt idx="7">
                  <c:v>0.6</c:v>
                </c:pt>
                <c:pt idx="8">
                  <c:v>0.78</c:v>
                </c:pt>
                <c:pt idx="9">
                  <c:v>0.91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946-4296-BEFC-D5BA5C13FC9A}"/>
            </c:ext>
          </c:extLst>
        </c:ser>
        <c:ser>
          <c:idx val="1"/>
          <c:order val="1"/>
          <c:tx>
            <c:strRef>
              <c:f>장치!$C$5:$D$5</c:f>
              <c:strCache>
                <c:ptCount val="2"/>
                <c:pt idx="1">
                  <c:v>Actual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bg1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46-4296-BEFC-D5BA5C13FC9A}"/>
                </c:ext>
              </c:extLst>
            </c:dLbl>
            <c:dLbl>
              <c:idx val="1"/>
              <c:layout>
                <c:manualLayout>
                  <c:x val="-3.5932224868738247E-2"/>
                  <c:y val="1.6961600710396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946-4296-BEFC-D5BA5C13FC9A}"/>
                </c:ext>
              </c:extLst>
            </c:dLbl>
            <c:dLbl>
              <c:idx val="2"/>
              <c:layout>
                <c:manualLayout>
                  <c:x val="-4.2073096663411691E-2"/>
                  <c:y val="3.0530974515050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946-4296-BEFC-D5BA5C13FC9A}"/>
                </c:ext>
              </c:extLst>
            </c:dLbl>
            <c:dLbl>
              <c:idx val="3"/>
              <c:layout>
                <c:manualLayout>
                  <c:x val="-4.581750069581051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946-4296-BEFC-D5BA5C13FC9A}"/>
                </c:ext>
              </c:extLst>
            </c:dLbl>
            <c:dLbl>
              <c:idx val="4"/>
              <c:layout>
                <c:manualLayout>
                  <c:x val="-4.2073096663411691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946-4296-BEFC-D5BA5C13FC9A}"/>
                </c:ext>
              </c:extLst>
            </c:dLbl>
            <c:dLbl>
              <c:idx val="5"/>
              <c:layout>
                <c:manualLayout>
                  <c:x val="-4.0200894647212278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946-4296-BEFC-D5BA5C13FC9A}"/>
                </c:ext>
              </c:extLst>
            </c:dLbl>
            <c:dLbl>
              <c:idx val="6"/>
              <c:layout>
                <c:manualLayout>
                  <c:x val="-3.6456490614813521E-2"/>
                  <c:y val="4.07079660200670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946-4296-BEFC-D5BA5C13FC9A}"/>
                </c:ext>
              </c:extLst>
            </c:dLbl>
            <c:dLbl>
              <c:idx val="7"/>
              <c:layout>
                <c:manualLayout>
                  <c:x val="-4.2073096663411823E-2"/>
                  <c:y val="6.44542795317729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946-4296-BEFC-D5BA5C13F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99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장치!$E$3:$O$3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장치!$E$5:$O$5</c:f>
              <c:numCache>
                <c:formatCode>0.00%</c:formatCode>
                <c:ptCount val="11"/>
                <c:pt idx="0">
                  <c:v>0</c:v>
                </c:pt>
                <c:pt idx="1">
                  <c:v>8.3000000000000004E-2</c:v>
                </c:pt>
                <c:pt idx="2">
                  <c:v>0.15</c:v>
                </c:pt>
                <c:pt idx="3">
                  <c:v>0.184</c:v>
                </c:pt>
                <c:pt idx="4">
                  <c:v>0.249</c:v>
                </c:pt>
                <c:pt idx="5">
                  <c:v>0.3014</c:v>
                </c:pt>
                <c:pt idx="6">
                  <c:v>0.40699999999999997</c:v>
                </c:pt>
                <c:pt idx="7">
                  <c:v>0.58960000000000001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946-4296-BEFC-D5BA5C13FC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396503456"/>
        <c:axId val="396502336"/>
      </c:lineChart>
      <c:catAx>
        <c:axId val="396503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6502336"/>
        <c:crosses val="autoZero"/>
        <c:auto val="0"/>
        <c:lblAlgn val="ctr"/>
        <c:lblOffset val="100"/>
        <c:noMultiLvlLbl val="0"/>
      </c:catAx>
      <c:valAx>
        <c:axId val="396502336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9650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750278652216121"/>
          <c:y val="0.68423210408567603"/>
          <c:w val="0.17702995619327952"/>
          <c:h val="6.2050808851694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42767685060093E-2"/>
          <c:y val="0.15837952161693969"/>
          <c:w val="0.94469017279940193"/>
          <c:h val="0.62368802857976091"/>
        </c:manualLayout>
      </c:layout>
      <c:lineChart>
        <c:grouping val="standard"/>
        <c:varyColors val="0"/>
        <c:ser>
          <c:idx val="0"/>
          <c:order val="0"/>
          <c:tx>
            <c:strRef>
              <c:f>건설!$C$5:$D$5</c:f>
              <c:strCache>
                <c:ptCount val="2"/>
                <c:pt idx="1">
                  <c:v>Planned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건설!$E$4:$O$4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건설!$E$5:$O$5</c:f>
              <c:numCache>
                <c:formatCode>General</c:formatCode>
                <c:ptCount val="11"/>
                <c:pt idx="4" formatCode="0.00%">
                  <c:v>2.5600000000000001E-2</c:v>
                </c:pt>
                <c:pt idx="5" formatCode="0.00%">
                  <c:v>3.6700000000000003E-2</c:v>
                </c:pt>
                <c:pt idx="6" formatCode="0.00%">
                  <c:v>0.13120000000000001</c:v>
                </c:pt>
                <c:pt idx="7" formatCode="0.00%">
                  <c:v>0.39</c:v>
                </c:pt>
                <c:pt idx="8" formatCode="0%">
                  <c:v>0.67</c:v>
                </c:pt>
                <c:pt idx="9" formatCode="0%">
                  <c:v>0.99</c:v>
                </c:pt>
                <c:pt idx="10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91-4655-8FFD-4CE05E4D6E70}"/>
            </c:ext>
          </c:extLst>
        </c:ser>
        <c:ser>
          <c:idx val="1"/>
          <c:order val="1"/>
          <c:tx>
            <c:strRef>
              <c:f>건설!$C$6:$D$6</c:f>
              <c:strCache>
                <c:ptCount val="2"/>
                <c:pt idx="1">
                  <c:v>Actual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1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4"/>
              <c:layout>
                <c:manualLayout>
                  <c:x val="-7.1380925967337609E-3"/>
                  <c:y val="6.909813356663750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91-4655-8FFD-4CE05E4D6E70}"/>
                </c:ext>
              </c:extLst>
            </c:dLbl>
            <c:dLbl>
              <c:idx val="5"/>
              <c:layout>
                <c:manualLayout>
                  <c:x val="-1.0180420845027034E-2"/>
                  <c:y val="6.909813356663665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E91-4655-8FFD-4CE05E4D6E70}"/>
                </c:ext>
              </c:extLst>
            </c:dLbl>
            <c:dLbl>
              <c:idx val="6"/>
              <c:layout>
                <c:manualLayout>
                  <c:x val="-3.3423808661987631E-2"/>
                  <c:y val="1.15394429862933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91-4655-8FFD-4CE05E4D6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건설!$E$4:$O$4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건설!$E$6:$O$6</c:f>
              <c:numCache>
                <c:formatCode>General</c:formatCode>
                <c:ptCount val="11"/>
                <c:pt idx="4" formatCode="0.00%">
                  <c:v>2.5600000000000001E-2</c:v>
                </c:pt>
                <c:pt idx="5" formatCode="0.00%">
                  <c:v>3.6700000000000003E-2</c:v>
                </c:pt>
                <c:pt idx="6" formatCode="0.00%">
                  <c:v>0.11849999999999999</c:v>
                </c:pt>
                <c:pt idx="7" formatCode="0.00%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91-4655-8FFD-4CE05E4D6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394576624"/>
        <c:axId val="394573824"/>
      </c:lineChart>
      <c:catAx>
        <c:axId val="39457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4573824"/>
        <c:crosses val="autoZero"/>
        <c:auto val="1"/>
        <c:lblAlgn val="ctr"/>
        <c:lblOffset val="100"/>
        <c:noMultiLvlLbl val="0"/>
      </c:catAx>
      <c:valAx>
        <c:axId val="394573824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9457662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792461169165143"/>
          <c:y val="0.66261519393409152"/>
          <c:w val="0.1820754403979748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7" y="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535C37C-773D-4EC6-B3DC-EC0F21356BF0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5741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7" y="645741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D1538B2-7257-4237-BD53-054BC46408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44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71D3E54D-0D33-4AC7-A84A-959F17CB4AD3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8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25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96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71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14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55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94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49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02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4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31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1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  <a:prstGeom prst="rect">
            <a:avLst/>
          </a:prstGeo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133427168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7A41-6D90-4371-844A-87EC379C3D06}" type="datetimeFigureOut">
              <a:rPr lang="ko-KR" altLang="en-US" smtClean="0"/>
              <a:t>2019-05-09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705293" y="654693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4" dirty="0"/>
              <a:t>- </a:t>
            </a:r>
            <a:fld id="{5733F733-A97E-45C7-8208-292F002894F6}" type="slidenum">
              <a:rPr lang="ko-KR" altLang="en-US" sz="1004" smtClean="0"/>
              <a:pPr algn="r"/>
              <a:t>‹#›</a:t>
            </a:fld>
            <a:r>
              <a:rPr lang="ko-KR" altLang="en-US" sz="1004" dirty="0"/>
              <a:t> </a:t>
            </a:r>
            <a:r>
              <a:rPr lang="en-US" altLang="ko-KR" sz="1004" dirty="0"/>
              <a:t>-</a:t>
            </a:r>
            <a:endParaRPr lang="ko-KR" altLang="en-US" sz="1004" dirty="0"/>
          </a:p>
        </p:txBody>
      </p:sp>
    </p:spTree>
    <p:extLst>
      <p:ext uri="{BB962C8B-B14F-4D97-AF65-F5344CB8AC3E}">
        <p14:creationId xmlns:p14="http://schemas.microsoft.com/office/powerpoint/2010/main" val="2377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4" r:id="rId4"/>
    <p:sldLayoutId id="2147483702" r:id="rId5"/>
    <p:sldLayoutId id="2147483703" r:id="rId6"/>
  </p:sldLayoutIdLst>
  <p:timing>
    <p:tnLst>
      <p:par>
        <p:cTn id="1" dur="indefinite" restart="never" nodeType="tmRoot"/>
      </p:par>
    </p:tnLst>
  </p:timing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7.jpeg"/><Relationship Id="rId5" Type="http://schemas.openxmlformats.org/officeDocument/2006/relationships/image" Target="../media/image44.gif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5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em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9"/>
            <a:ext cx="9144000" cy="654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0" y="2274102"/>
            <a:ext cx="909602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smtClean="0">
                <a:solidFill>
                  <a:schemeClr val="bg1"/>
                </a:solidFill>
                <a:latin typeface="+mj-ea"/>
              </a:rPr>
              <a:t> </a:t>
            </a:r>
            <a:r>
              <a:rPr lang="en-US" altLang="ko-KR" sz="3500" b="1">
                <a:solidFill>
                  <a:schemeClr val="bg1"/>
                </a:solidFill>
                <a:latin typeface="+mj-ea"/>
              </a:rPr>
              <a:t>Overview of</a:t>
            </a:r>
            <a:br>
              <a:rPr lang="en-US" altLang="ko-KR" sz="3500" b="1">
                <a:solidFill>
                  <a:schemeClr val="bg1"/>
                </a:solidFill>
                <a:latin typeface="+mj-ea"/>
              </a:rPr>
            </a:br>
            <a:r>
              <a:rPr lang="en-US" altLang="ko-KR" sz="3500" b="1">
                <a:solidFill>
                  <a:schemeClr val="bg1"/>
                </a:solidFill>
                <a:latin typeface="+mj-ea"/>
              </a:rPr>
              <a:t>The Rare Isotope Science Project </a:t>
            </a:r>
            <a:endParaRPr lang="en-US" altLang="ko-KR" sz="3500" b="1" smtClean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en-US" altLang="ko-KR" sz="3500" b="1" smtClean="0">
                <a:solidFill>
                  <a:schemeClr val="bg1"/>
                </a:solidFill>
                <a:latin typeface="+mj-ea"/>
              </a:rPr>
              <a:t>(</a:t>
            </a:r>
            <a:r>
              <a:rPr lang="en-US" altLang="ko-KR" sz="3500" b="1">
                <a:solidFill>
                  <a:schemeClr val="bg1"/>
                </a:solidFill>
                <a:latin typeface="+mj-ea"/>
              </a:rPr>
              <a:t>RISP</a:t>
            </a:r>
            <a:r>
              <a:rPr lang="en-US" altLang="ko-KR" sz="3500" b="1" smtClean="0">
                <a:solidFill>
                  <a:schemeClr val="bg1"/>
                </a:solidFill>
                <a:latin typeface="+mj-ea"/>
              </a:rPr>
              <a:t>)</a:t>
            </a:r>
            <a:endParaRPr lang="en-US" altLang="ko-KR" sz="3500" b="1">
              <a:solidFill>
                <a:schemeClr val="bg1"/>
              </a:solidFill>
              <a:latin typeface="+mj-ea"/>
            </a:endParaRPr>
          </a:p>
          <a:p>
            <a:pPr algn="ctr"/>
            <a:endParaRPr lang="en-US" altLang="ko-KR" sz="16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641079" y="6459417"/>
            <a:ext cx="395417" cy="36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560409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449727368" descr="EMB000032d011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27067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부제목 2"/>
          <p:cNvSpPr txBox="1">
            <a:spLocks/>
          </p:cNvSpPr>
          <p:nvPr/>
        </p:nvSpPr>
        <p:spPr bwMode="white">
          <a:xfrm>
            <a:off x="1441752" y="3952558"/>
            <a:ext cx="62563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atinLnBrk="0"/>
            <a:r>
              <a:rPr lang="en-US" altLang="ko-KR" sz="2800" kern="0" dirty="0" smtClean="0">
                <a:solidFill>
                  <a:schemeClr val="bg1"/>
                </a:solidFill>
              </a:rPr>
              <a:t>Kwon Myeun</a:t>
            </a:r>
            <a:endParaRPr lang="ko-KR" altLang="en-US" sz="2800" kern="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" y="72381"/>
            <a:ext cx="3949700" cy="66737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12199" y="204129"/>
            <a:ext cx="2880320" cy="4175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68144" y="180471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/>
              <a:t>FKPPL, </a:t>
            </a:r>
            <a:r>
              <a:rPr lang="en-US" altLang="ko-KR" sz="1100" dirty="0" err="1" smtClean="0"/>
              <a:t>Jeju</a:t>
            </a:r>
            <a:endParaRPr lang="en-US" altLang="ko-KR" sz="1100" dirty="0" smtClean="0"/>
          </a:p>
          <a:p>
            <a:pPr algn="ctr"/>
            <a:r>
              <a:rPr lang="en-US" altLang="ko-KR" sz="1100" dirty="0" smtClean="0"/>
              <a:t>May </a:t>
            </a:r>
            <a:r>
              <a:rPr lang="en-US" altLang="ko-KR" sz="1100" dirty="0" smtClean="0"/>
              <a:t>9</a:t>
            </a:r>
            <a:r>
              <a:rPr lang="en-US" altLang="ko-KR" sz="1100" dirty="0" smtClean="0"/>
              <a:t>, 2019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3747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6924" y="188640"/>
            <a:ext cx="36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View </a:t>
            </a:r>
            <a:r>
              <a:rPr lang="en-US" altLang="ko-KR" sz="2400" b="1"/>
              <a:t>of Construction Place</a:t>
            </a:r>
            <a:r>
              <a:rPr lang="ko-KR" altLang="en-US" sz="2400" b="1"/>
              <a:t> </a:t>
            </a:r>
            <a:endParaRPr lang="ko-KR" alt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_x254126216" descr="EMB00004990090d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0" y="5232759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254124456" descr="EMB00004990090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50" y="5236850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255025848" descr="EMB00004990090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>
            <a:fillRect/>
          </a:stretch>
        </p:blipFill>
        <p:spPr bwMode="auto">
          <a:xfrm>
            <a:off x="6798376" y="3976087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337343504" descr="EMB0000499008ef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6794550" y="2594011"/>
            <a:ext cx="2113200" cy="1188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246" y="3191111"/>
            <a:ext cx="2520000" cy="17764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_x435653064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315" y="5245663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_x449697312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6355" y="1220134"/>
            <a:ext cx="21120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04833" y="4939404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latin typeface="+mn-ea"/>
              </a:rPr>
              <a:t>&lt;`19.3&gt;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23" name="자유형 22"/>
          <p:cNvSpPr/>
          <p:nvPr/>
        </p:nvSpPr>
        <p:spPr>
          <a:xfrm>
            <a:off x="5530090" y="1772816"/>
            <a:ext cx="1268285" cy="1446048"/>
          </a:xfrm>
          <a:custGeom>
            <a:avLst/>
            <a:gdLst>
              <a:gd name="connsiteX0" fmla="*/ 0 w 1320800"/>
              <a:gd name="connsiteY0" fmla="*/ 1193800 h 1193800"/>
              <a:gd name="connsiteX1" fmla="*/ 1320800 w 1320800"/>
              <a:gd name="connsiteY1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0800" h="1193800">
                <a:moveTo>
                  <a:pt x="0" y="1193800"/>
                </a:moveTo>
                <a:lnTo>
                  <a:pt x="13208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5740842" y="3163451"/>
            <a:ext cx="1049318" cy="135206"/>
          </a:xfrm>
          <a:custGeom>
            <a:avLst/>
            <a:gdLst>
              <a:gd name="connsiteX0" fmla="*/ 0 w 1625600"/>
              <a:gd name="connsiteY0" fmla="*/ 584200 h 584200"/>
              <a:gd name="connsiteX1" fmla="*/ 1625600 w 1625600"/>
              <a:gd name="connsiteY1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584200">
                <a:moveTo>
                  <a:pt x="0" y="584200"/>
                </a:moveTo>
                <a:lnTo>
                  <a:pt x="16256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5585957" y="3714168"/>
            <a:ext cx="1210944" cy="785405"/>
          </a:xfrm>
          <a:custGeom>
            <a:avLst/>
            <a:gdLst>
              <a:gd name="connsiteX0" fmla="*/ 0 w 1625600"/>
              <a:gd name="connsiteY0" fmla="*/ 0 h 423334"/>
              <a:gd name="connsiteX1" fmla="*/ 1625600 w 1625600"/>
              <a:gd name="connsiteY1" fmla="*/ 423334 h 42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423334">
                <a:moveTo>
                  <a:pt x="0" y="0"/>
                </a:moveTo>
                <a:lnTo>
                  <a:pt x="1625600" y="42333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5307427" y="3831166"/>
            <a:ext cx="1469249" cy="1401594"/>
          </a:xfrm>
          <a:custGeom>
            <a:avLst/>
            <a:gdLst>
              <a:gd name="connsiteX0" fmla="*/ 0 w 1193800"/>
              <a:gd name="connsiteY0" fmla="*/ 0 h 1600200"/>
              <a:gd name="connsiteX1" fmla="*/ 1193800 w 1193800"/>
              <a:gd name="connsiteY1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800" h="1600200">
                <a:moveTo>
                  <a:pt x="0" y="0"/>
                </a:moveTo>
                <a:lnTo>
                  <a:pt x="1193800" y="16002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 26"/>
          <p:cNvSpPr/>
          <p:nvPr/>
        </p:nvSpPr>
        <p:spPr>
          <a:xfrm>
            <a:off x="3408263" y="4029401"/>
            <a:ext cx="1395109" cy="1203359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자유형 27"/>
          <p:cNvSpPr/>
          <p:nvPr/>
        </p:nvSpPr>
        <p:spPr>
          <a:xfrm flipH="1">
            <a:off x="4936180" y="3898106"/>
            <a:ext cx="673375" cy="1347557"/>
          </a:xfrm>
          <a:custGeom>
            <a:avLst/>
            <a:gdLst>
              <a:gd name="connsiteX0" fmla="*/ 2336800 w 2336800"/>
              <a:gd name="connsiteY0" fmla="*/ 0 h 1176866"/>
              <a:gd name="connsiteX1" fmla="*/ 0 w 2336800"/>
              <a:gd name="connsiteY1" fmla="*/ 1176866 h 11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6800" h="1176866">
                <a:moveTo>
                  <a:pt x="2336800" y="0"/>
                </a:moveTo>
                <a:lnTo>
                  <a:pt x="0" y="1176866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_x363462296" descr="EMB00018868272d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9133"/>
            <a:ext cx="2520000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07844" y="297264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&lt;`17.01&gt;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01394" y="2966368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17.12&gt;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95252" y="4943527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18.6&gt;</a:t>
            </a:r>
            <a:endParaRPr lang="ko-KR" altLang="en-US" sz="1000" b="1" dirty="0">
              <a:latin typeface="+mn-ea"/>
            </a:endParaRPr>
          </a:p>
        </p:txBody>
      </p:sp>
      <p:pic>
        <p:nvPicPr>
          <p:cNvPr id="33" name="_x363462296" descr="EMB000188682733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36" y="1199133"/>
            <a:ext cx="2520000" cy="17937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319" y="3183547"/>
            <a:ext cx="2530766" cy="17840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5" name="_x337342704" descr="EMB0000499008e9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163263" y="5231616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자유형 35"/>
          <p:cNvSpPr/>
          <p:nvPr/>
        </p:nvSpPr>
        <p:spPr>
          <a:xfrm>
            <a:off x="2272605" y="3588544"/>
            <a:ext cx="2065881" cy="1637732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51520" y="840685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/>
          </a:p>
        </p:txBody>
      </p:sp>
      <p:sp>
        <p:nvSpPr>
          <p:cNvPr id="38" name="TextBox 37"/>
          <p:cNvSpPr txBox="1"/>
          <p:nvPr/>
        </p:nvSpPr>
        <p:spPr>
          <a:xfrm>
            <a:off x="6712027" y="2181732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&lt;Assembly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17178" y="3570774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&lt;SRF</a:t>
            </a:r>
            <a:r>
              <a:rPr lang="ko-KR" altLang="en-US" sz="1000" b="1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Test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12325" y="4970622"/>
            <a:ext cx="1504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&lt;High Energy Exps.&gt;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20724" y="6260241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&lt;ISOL&gt;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44292" y="6276102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&lt;SCL3&gt;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85918" y="62411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&lt;Low Energy Exps.&gt;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3263" y="62411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&lt;Control Center&gt;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846" y="764704"/>
            <a:ext cx="31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/>
              <a:t>View of Construction Place</a:t>
            </a:r>
            <a:r>
              <a:rPr lang="ko-KR" altLang="en-US" sz="1800" b="1" dirty="0" smtClean="0"/>
              <a:t> </a:t>
            </a:r>
            <a:r>
              <a:rPr lang="en-US" altLang="ko-KR" sz="1000" b="1" dirty="0" smtClean="0">
                <a:latin typeface="+mn-ea"/>
              </a:rPr>
              <a:t>(`19.3)</a:t>
            </a:r>
            <a:endParaRPr lang="ko-KR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561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_x255023848" descr="EMB0000499008f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6915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_x254125576" descr="EMB0000499008fa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37" y="1066915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_x254124456" descr="EMB00004990090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4864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_x255025848" descr="EMB00004990090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/>
          <a:stretch>
            <a:fillRect/>
          </a:stretch>
        </p:blipFill>
        <p:spPr bwMode="auto">
          <a:xfrm>
            <a:off x="3146400" y="2714986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_x254126216" descr="EMB00004990090d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98" y="1060291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4111" name="_x254128216" descr="EMB000049900910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62" y="2696083"/>
            <a:ext cx="2851200" cy="12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175470" y="2342056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SCL3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0375" y="2355674"/>
            <a:ext cx="1450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Low Energy A/B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260378" y="2355674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SCL2 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764031" y="4024901"/>
            <a:ext cx="15542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IF/</a:t>
            </a:r>
            <a:r>
              <a:rPr kumimoji="1" lang="en-US" altLang="ko-KR" sz="1500" b="1">
                <a:solidFill>
                  <a:srgbClr val="44546A"/>
                </a:solidFill>
              </a:rPr>
              <a:t> High Energy</a:t>
            </a:r>
            <a:r>
              <a:rPr kumimoji="1" lang="ko-KR" altLang="en-US" sz="1500" b="1" smtClean="0">
                <a:solidFill>
                  <a:srgbClr val="44546A"/>
                </a:solidFill>
              </a:rPr>
              <a:t> </a:t>
            </a:r>
            <a:r>
              <a:rPr kumimoji="1" lang="en-US" altLang="ko-KR" sz="1500" b="1" smtClean="0">
                <a:solidFill>
                  <a:srgbClr val="44546A"/>
                </a:solidFill>
              </a:rPr>
              <a:t>A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1685" y="4024901"/>
            <a:ext cx="12836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High Energy 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372666" y="4016682"/>
            <a:ext cx="5389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ISOL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/>
              <a:t>Conventional Facilities</a:t>
            </a:r>
            <a:endParaRPr lang="ko-KR" alt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2. Construction</a:t>
            </a:r>
            <a:endParaRPr lang="ko-KR" altLang="en-US" sz="2000" b="1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764079" y="6241983"/>
            <a:ext cx="1810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000" b="1">
                <a:solidFill>
                  <a:srgbClr val="44546A"/>
                </a:solidFill>
              </a:rPr>
              <a:t>Accelerator Bd.</a:t>
            </a:r>
            <a:endParaRPr kumimoji="1" lang="ko-KR" altLang="en-US" sz="2000" b="1" dirty="0">
              <a:solidFill>
                <a:srgbClr val="44546A"/>
              </a:solidFill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187578" y="5925826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pic>
        <p:nvPicPr>
          <p:cNvPr id="23" name="그림 22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4" y="4512185"/>
            <a:ext cx="2687368" cy="1453168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 bwMode="auto">
          <a:xfrm>
            <a:off x="197222" y="4407526"/>
            <a:ext cx="8784976" cy="18260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003148" y="592582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Bending </a:t>
            </a:r>
            <a:r>
              <a:rPr kumimoji="1" lang="en-US" altLang="ko-KR" sz="1400" b="1">
                <a:solidFill>
                  <a:srgbClr val="44546A"/>
                </a:solidFill>
              </a:rPr>
              <a:t>Section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pic>
        <p:nvPicPr>
          <p:cNvPr id="32" name="그림 31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86" y="4510124"/>
            <a:ext cx="2717614" cy="1454520"/>
          </a:xfrm>
          <a:prstGeom prst="rect">
            <a:avLst/>
          </a:prstGeom>
        </p:spPr>
      </p:pic>
      <p:sp>
        <p:nvSpPr>
          <p:cNvPr id="33" name="TextBox 2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948218" y="5925826"/>
            <a:ext cx="108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SCL3-gallery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pic>
        <p:nvPicPr>
          <p:cNvPr id="34" name="그림 33"/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38" y="4520724"/>
            <a:ext cx="2664342" cy="14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_x337342544" descr="EMB0000499008e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7567"/>
          <a:stretch>
            <a:fillRect/>
          </a:stretch>
        </p:blipFill>
        <p:spPr bwMode="auto">
          <a:xfrm>
            <a:off x="3171188" y="3695287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314850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Assembly </a:t>
            </a:r>
            <a:r>
              <a:rPr kumimoji="1" lang="en-US" altLang="ko-KR" b="1">
                <a:solidFill>
                  <a:schemeClr val="tx2"/>
                </a:solidFill>
              </a:rPr>
              <a:t>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3075" name="_x337341984" descr="EMB0000499008e6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247"/>
          <a:stretch>
            <a:fillRect/>
          </a:stretch>
        </p:blipFill>
        <p:spPr bwMode="auto">
          <a:xfrm>
            <a:off x="6131044" y="3695287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18764" y="3148506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Control </a:t>
            </a:r>
            <a:r>
              <a:rPr kumimoji="1" lang="en-US" altLang="ko-KR" b="1" smtClean="0">
                <a:solidFill>
                  <a:schemeClr val="tx2"/>
                </a:solidFill>
              </a:rPr>
              <a:t>Center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3077" name="_x337342704" descr="EMB0000499008e9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6131044" y="1188509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_x337339264" descr="EMB0000499008ec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8"/>
          <a:stretch>
            <a:fillRect/>
          </a:stretch>
        </p:blipFill>
        <p:spPr bwMode="auto">
          <a:xfrm>
            <a:off x="3171188" y="1206205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_x337343504" descr="EMB0000499008ef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197268" y="1206205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060235" y="3148506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SRF Test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3083" name="_x255027848" descr="EMB0000499008f2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" b="4425"/>
          <a:stretch>
            <a:fillRect/>
          </a:stretch>
        </p:blipFill>
        <p:spPr bwMode="auto">
          <a:xfrm>
            <a:off x="197268" y="3703430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565195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Utility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76256" y="565195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Electricity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246565" y="5651956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HQ Office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Conventional Facilities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342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07356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latin typeface="+mn-ea"/>
              </a:rPr>
              <a:t>Part </a:t>
            </a:r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3.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2847512"/>
            <a:ext cx="2750240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System Installation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85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risp-116\Desktop\전체 배치도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319"/>
          <a:stretch/>
        </p:blipFill>
        <p:spPr bwMode="auto">
          <a:xfrm>
            <a:off x="621002" y="1270042"/>
            <a:ext cx="7704856" cy="4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10525" r="17009" b="26019"/>
          <a:stretch/>
        </p:blipFill>
        <p:spPr bwMode="auto">
          <a:xfrm>
            <a:off x="833151" y="930330"/>
            <a:ext cx="867947" cy="1779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11446" r="70235" b="26202"/>
          <a:stretch/>
        </p:blipFill>
        <p:spPr bwMode="auto">
          <a:xfrm>
            <a:off x="299808" y="2854219"/>
            <a:ext cx="967379" cy="1789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꺾인 연결선 17"/>
          <p:cNvCxnSpPr/>
          <p:nvPr/>
        </p:nvCxnSpPr>
        <p:spPr>
          <a:xfrm>
            <a:off x="1665434" y="1630305"/>
            <a:ext cx="726178" cy="341653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18"/>
          <p:cNvCxnSpPr/>
          <p:nvPr/>
        </p:nvCxnSpPr>
        <p:spPr>
          <a:xfrm flipV="1">
            <a:off x="1125059" y="2524957"/>
            <a:ext cx="1260153" cy="517087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_x242061792" descr="DRW00002234bb5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2"/>
          <a:stretch/>
        </p:blipFill>
        <p:spPr bwMode="auto">
          <a:xfrm>
            <a:off x="6221134" y="1266012"/>
            <a:ext cx="2104724" cy="1660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360679" y="2422170"/>
            <a:ext cx="1331001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SCL1&amp;3(QWR)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392" y="4370656"/>
            <a:ext cx="1343502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SCL1&amp;3(HWR)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6697603" y="973385"/>
            <a:ext cx="1151787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SCL2(SSR2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pic>
        <p:nvPicPr>
          <p:cNvPr id="24" name="Picture 3" descr="C:\Users\user\Desktop\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3" b="32379"/>
          <a:stretch>
            <a:fillRect/>
          </a:stretch>
        </p:blipFill>
        <p:spPr bwMode="auto">
          <a:xfrm>
            <a:off x="3799432" y="5230483"/>
            <a:ext cx="1287231" cy="92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꺾인 연결선 24"/>
          <p:cNvCxnSpPr/>
          <p:nvPr/>
        </p:nvCxnSpPr>
        <p:spPr>
          <a:xfrm rot="5400000" flipH="1" flipV="1">
            <a:off x="4015939" y="4881004"/>
            <a:ext cx="807552" cy="323454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30264" r="25407" b="23338"/>
          <a:stretch/>
        </p:blipFill>
        <p:spPr>
          <a:xfrm>
            <a:off x="1195520" y="4859778"/>
            <a:ext cx="1440159" cy="125288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7" name="꺾인 연결선 26"/>
          <p:cNvCxnSpPr/>
          <p:nvPr/>
        </p:nvCxnSpPr>
        <p:spPr>
          <a:xfrm rot="5400000" flipH="1" flipV="1">
            <a:off x="1454946" y="4291893"/>
            <a:ext cx="1470611" cy="323454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33037" r="10593" b="19111"/>
          <a:stretch/>
        </p:blipFill>
        <p:spPr>
          <a:xfrm>
            <a:off x="2846547" y="928586"/>
            <a:ext cx="2136215" cy="1247735"/>
          </a:xfrm>
          <a:prstGeom prst="rect">
            <a:avLst/>
          </a:prstGeom>
        </p:spPr>
      </p:pic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1922199" y="5632705"/>
            <a:ext cx="947450" cy="4924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Section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3002293" y="1955941"/>
            <a:ext cx="854042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31" name="꺾인 연결선 30"/>
          <p:cNvCxnSpPr/>
          <p:nvPr/>
        </p:nvCxnSpPr>
        <p:spPr>
          <a:xfrm rot="10800000" flipV="1">
            <a:off x="2493212" y="1384232"/>
            <a:ext cx="430500" cy="246071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14963" r="23925" b="8592"/>
          <a:stretch/>
        </p:blipFill>
        <p:spPr>
          <a:xfrm>
            <a:off x="5147759" y="1276872"/>
            <a:ext cx="1034048" cy="1645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5069348" y="966946"/>
            <a:ext cx="1151787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SCL2(SSR1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34" name="꺾인 연결선 33"/>
          <p:cNvCxnSpPr/>
          <p:nvPr/>
        </p:nvCxnSpPr>
        <p:spPr>
          <a:xfrm rot="5400000">
            <a:off x="3710754" y="1781588"/>
            <a:ext cx="864000" cy="26280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/>
          <p:nvPr/>
        </p:nvCxnSpPr>
        <p:spPr>
          <a:xfrm rot="5400000">
            <a:off x="5139690" y="1828290"/>
            <a:ext cx="684000" cy="26640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3129064" y="5872916"/>
            <a:ext cx="988061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pic>
        <p:nvPicPr>
          <p:cNvPr id="37" name="Picture 31" descr="D:\발표-2014\PAC-11월\IF Configuration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/>
          <a:stretch>
            <a:fillRect/>
          </a:stretch>
        </p:blipFill>
        <p:spPr bwMode="auto">
          <a:xfrm>
            <a:off x="6778978" y="4788262"/>
            <a:ext cx="2185510" cy="13517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꺾인 연결선 37"/>
          <p:cNvCxnSpPr/>
          <p:nvPr/>
        </p:nvCxnSpPr>
        <p:spPr>
          <a:xfrm rot="16200000" flipV="1">
            <a:off x="6450032" y="4365462"/>
            <a:ext cx="949391" cy="697539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7893810" y="5806546"/>
            <a:ext cx="1008112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System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Accelerator System</a:t>
            </a:r>
            <a:endParaRPr lang="ko-KR" alt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65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36924" y="188640"/>
            <a:ext cx="293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/>
              <a:t>Major achievements </a:t>
            </a:r>
            <a:endParaRPr lang="ko-KR" alt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슬라이드 번호 개체 틀 3"/>
          <p:cNvSpPr txBox="1">
            <a:spLocks/>
          </p:cNvSpPr>
          <p:nvPr/>
        </p:nvSpPr>
        <p:spPr>
          <a:xfrm>
            <a:off x="4545881" y="6507795"/>
            <a:ext cx="50482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sz="1000" dirty="0">
              <a:solidFill>
                <a:srgbClr val="C1D1D3">
                  <a:lumMod val="75000"/>
                </a:srgbClr>
              </a:solidFill>
              <a:latin typeface="굴림" panose="020B0600000101010101" pitchFamily="50" charset="-127"/>
              <a:ea typeface="굴림" panose="020B0600000101010101" pitchFamily="50" charset="-127"/>
              <a:cs typeface="Times New Roman" pitchFamily="18" charset="0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6" y="1499388"/>
            <a:ext cx="8288981" cy="4667045"/>
          </a:xfrm>
          <a:prstGeom prst="rect">
            <a:avLst/>
          </a:prstGeom>
        </p:spPr>
      </p:pic>
      <p:sp>
        <p:nvSpPr>
          <p:cNvPr id="45" name="자유형 44"/>
          <p:cNvSpPr/>
          <p:nvPr/>
        </p:nvSpPr>
        <p:spPr>
          <a:xfrm>
            <a:off x="5127743" y="4231982"/>
            <a:ext cx="354724" cy="1576552"/>
          </a:xfrm>
          <a:custGeom>
            <a:avLst/>
            <a:gdLst>
              <a:gd name="connsiteX0" fmla="*/ 0 w 354724"/>
              <a:gd name="connsiteY0" fmla="*/ 0 h 1324303"/>
              <a:gd name="connsiteX1" fmla="*/ 0 w 354724"/>
              <a:gd name="connsiteY1" fmla="*/ 1324303 h 1324303"/>
              <a:gd name="connsiteX2" fmla="*/ 354724 w 354724"/>
              <a:gd name="connsiteY2" fmla="*/ 1324303 h 132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724" h="1324303">
                <a:moveTo>
                  <a:pt x="0" y="0"/>
                </a:moveTo>
                <a:lnTo>
                  <a:pt x="0" y="1324303"/>
                </a:lnTo>
                <a:lnTo>
                  <a:pt x="354724" y="1324303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46" name="_x837892328" descr="EMB0000141c0e7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97" y="5271442"/>
            <a:ext cx="1528004" cy="965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_x441140688" descr="EMB000031c003c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51" y="2069003"/>
            <a:ext cx="1526400" cy="96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자유형 47"/>
          <p:cNvSpPr/>
          <p:nvPr/>
        </p:nvSpPr>
        <p:spPr>
          <a:xfrm>
            <a:off x="6901362" y="2308589"/>
            <a:ext cx="212834" cy="882869"/>
          </a:xfrm>
          <a:custGeom>
            <a:avLst/>
            <a:gdLst>
              <a:gd name="connsiteX0" fmla="*/ 0 w 173420"/>
              <a:gd name="connsiteY0" fmla="*/ 1513489 h 1513489"/>
              <a:gd name="connsiteX1" fmla="*/ 0 w 173420"/>
              <a:gd name="connsiteY1" fmla="*/ 0 h 1513489"/>
              <a:gd name="connsiteX2" fmla="*/ 102476 w 173420"/>
              <a:gd name="connsiteY2" fmla="*/ 0 h 1513489"/>
              <a:gd name="connsiteX3" fmla="*/ 173420 w 173420"/>
              <a:gd name="connsiteY3" fmla="*/ 0 h 151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20" h="1513489">
                <a:moveTo>
                  <a:pt x="0" y="1513489"/>
                </a:moveTo>
                <a:lnTo>
                  <a:pt x="0" y="0"/>
                </a:lnTo>
                <a:lnTo>
                  <a:pt x="102476" y="0"/>
                </a:lnTo>
                <a:lnTo>
                  <a:pt x="17342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49" name="_x375426352" descr="EMB0000141c0e3d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25" y="1816591"/>
            <a:ext cx="1526400" cy="96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자유형 49"/>
          <p:cNvSpPr/>
          <p:nvPr/>
        </p:nvSpPr>
        <p:spPr>
          <a:xfrm>
            <a:off x="4788782" y="2608134"/>
            <a:ext cx="197069" cy="1497724"/>
          </a:xfrm>
          <a:custGeom>
            <a:avLst/>
            <a:gdLst>
              <a:gd name="connsiteX0" fmla="*/ 0 w 197069"/>
              <a:gd name="connsiteY0" fmla="*/ 1292772 h 1292772"/>
              <a:gd name="connsiteX1" fmla="*/ 0 w 197069"/>
              <a:gd name="connsiteY1" fmla="*/ 0 h 1292772"/>
              <a:gd name="connsiteX2" fmla="*/ 197069 w 197069"/>
              <a:gd name="connsiteY2" fmla="*/ 0 h 129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069" h="1292772">
                <a:moveTo>
                  <a:pt x="0" y="1292772"/>
                </a:moveTo>
                <a:lnTo>
                  <a:pt x="0" y="0"/>
                </a:lnTo>
                <a:lnTo>
                  <a:pt x="197069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1" name="자유형 50"/>
          <p:cNvSpPr/>
          <p:nvPr/>
        </p:nvSpPr>
        <p:spPr>
          <a:xfrm>
            <a:off x="3543306" y="3498886"/>
            <a:ext cx="204952" cy="993227"/>
          </a:xfrm>
          <a:custGeom>
            <a:avLst/>
            <a:gdLst>
              <a:gd name="connsiteX0" fmla="*/ 204952 w 204952"/>
              <a:gd name="connsiteY0" fmla="*/ 993227 h 993227"/>
              <a:gd name="connsiteX1" fmla="*/ 204952 w 204952"/>
              <a:gd name="connsiteY1" fmla="*/ 0 h 993227"/>
              <a:gd name="connsiteX2" fmla="*/ 0 w 204952"/>
              <a:gd name="connsiteY2" fmla="*/ 0 h 9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952" h="993227">
                <a:moveTo>
                  <a:pt x="204952" y="993227"/>
                </a:moveTo>
                <a:lnTo>
                  <a:pt x="20495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52" name="그림 5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39" y="3033803"/>
            <a:ext cx="1526400" cy="96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자유형 52"/>
          <p:cNvSpPr/>
          <p:nvPr/>
        </p:nvSpPr>
        <p:spPr>
          <a:xfrm>
            <a:off x="3929562" y="1859272"/>
            <a:ext cx="252248" cy="2372710"/>
          </a:xfrm>
          <a:custGeom>
            <a:avLst/>
            <a:gdLst>
              <a:gd name="connsiteX0" fmla="*/ 252248 w 252248"/>
              <a:gd name="connsiteY0" fmla="*/ 2372710 h 2372710"/>
              <a:gd name="connsiteX1" fmla="*/ 252248 w 252248"/>
              <a:gd name="connsiteY1" fmla="*/ 0 h 2372710"/>
              <a:gd name="connsiteX2" fmla="*/ 0 w 252248"/>
              <a:gd name="connsiteY2" fmla="*/ 0 h 23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48" h="2372710">
                <a:moveTo>
                  <a:pt x="252248" y="2372710"/>
                </a:moveTo>
                <a:lnTo>
                  <a:pt x="252248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54" name="그림 53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9" y="1371605"/>
            <a:ext cx="1526400" cy="96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자유형 54"/>
          <p:cNvSpPr/>
          <p:nvPr/>
        </p:nvSpPr>
        <p:spPr>
          <a:xfrm>
            <a:off x="4268520" y="3640776"/>
            <a:ext cx="985345" cy="646386"/>
          </a:xfrm>
          <a:custGeom>
            <a:avLst/>
            <a:gdLst>
              <a:gd name="connsiteX0" fmla="*/ 0 w 985345"/>
              <a:gd name="connsiteY0" fmla="*/ 394138 h 646386"/>
              <a:gd name="connsiteX1" fmla="*/ 378372 w 985345"/>
              <a:gd name="connsiteY1" fmla="*/ 646386 h 646386"/>
              <a:gd name="connsiteX2" fmla="*/ 985345 w 985345"/>
              <a:gd name="connsiteY2" fmla="*/ 260131 h 646386"/>
              <a:gd name="connsiteX3" fmla="*/ 614855 w 985345"/>
              <a:gd name="connsiteY3" fmla="*/ 0 h 646386"/>
              <a:gd name="connsiteX4" fmla="*/ 0 w 985345"/>
              <a:gd name="connsiteY4" fmla="*/ 394138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45" h="646386">
                <a:moveTo>
                  <a:pt x="0" y="394138"/>
                </a:moveTo>
                <a:lnTo>
                  <a:pt x="378372" y="646386"/>
                </a:lnTo>
                <a:lnTo>
                  <a:pt x="985345" y="260131"/>
                </a:lnTo>
                <a:lnTo>
                  <a:pt x="614855" y="0"/>
                </a:lnTo>
                <a:lnTo>
                  <a:pt x="0" y="394138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6" name="자유형 55"/>
          <p:cNvSpPr/>
          <p:nvPr/>
        </p:nvSpPr>
        <p:spPr>
          <a:xfrm>
            <a:off x="4465589" y="4263513"/>
            <a:ext cx="189186" cy="1552904"/>
          </a:xfrm>
          <a:custGeom>
            <a:avLst/>
            <a:gdLst>
              <a:gd name="connsiteX0" fmla="*/ 189186 w 189186"/>
              <a:gd name="connsiteY0" fmla="*/ 0 h 1552904"/>
              <a:gd name="connsiteX1" fmla="*/ 189186 w 189186"/>
              <a:gd name="connsiteY1" fmla="*/ 1552904 h 1552904"/>
              <a:gd name="connsiteX2" fmla="*/ 0 w 189186"/>
              <a:gd name="connsiteY2" fmla="*/ 1552904 h 155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86" h="1552904">
                <a:moveTo>
                  <a:pt x="189186" y="0"/>
                </a:moveTo>
                <a:lnTo>
                  <a:pt x="189186" y="1552904"/>
                </a:lnTo>
                <a:lnTo>
                  <a:pt x="0" y="155290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2910148" y="5272578"/>
            <a:ext cx="1522715" cy="964800"/>
            <a:chOff x="699027" y="3713745"/>
            <a:chExt cx="4272267" cy="2918829"/>
          </a:xfrm>
        </p:grpSpPr>
        <p:pic>
          <p:nvPicPr>
            <p:cNvPr id="58" name="_x427323784" descr="EMB0001dfdc5bb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27" y="3713745"/>
              <a:ext cx="4253973" cy="2918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445366" y="4445379"/>
              <a:ext cx="1638001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</a:rPr>
                <a:t>ECR </a:t>
              </a:r>
              <a:r>
                <a:rPr lang="ko-KR" altLang="en-US" sz="600" b="1" dirty="0">
                  <a:solidFill>
                    <a:srgbClr val="0000FF"/>
                  </a:solidFill>
                </a:rPr>
                <a:t>이온원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26185" y="5920604"/>
              <a:ext cx="1012843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</a:rPr>
                <a:t>LEBT</a:t>
              </a:r>
              <a:endParaRPr lang="ko-KR" altLang="en-US" sz="600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50903" y="5175292"/>
              <a:ext cx="936388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</a:rPr>
                <a:t>RFQ</a:t>
              </a:r>
              <a:endParaRPr lang="ko-KR" altLang="en-US" sz="6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98639" y="5920386"/>
              <a:ext cx="1107294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</a:rPr>
                <a:t>MEBT</a:t>
              </a:r>
              <a:endParaRPr lang="ko-KR" altLang="en-US" sz="6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31466" y="5006144"/>
              <a:ext cx="1039828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</a:rPr>
                <a:t>QWR</a:t>
              </a:r>
              <a:endParaRPr lang="ko-KR" altLang="en-US" sz="600" b="1" dirty="0">
                <a:solidFill>
                  <a:srgbClr val="0000FF"/>
                </a:solidFill>
              </a:endParaRPr>
            </a:p>
          </p:txBody>
        </p:sp>
        <p:sp>
          <p:nvSpPr>
            <p:cNvPr id="64" name="자유형 63"/>
            <p:cNvSpPr/>
            <p:nvPr/>
          </p:nvSpPr>
          <p:spPr>
            <a:xfrm>
              <a:off x="1066800" y="4339389"/>
              <a:ext cx="3777916" cy="1507958"/>
            </a:xfrm>
            <a:custGeom>
              <a:avLst/>
              <a:gdLst>
                <a:gd name="connsiteX0" fmla="*/ 1467853 w 3777916"/>
                <a:gd name="connsiteY0" fmla="*/ 0 h 1507958"/>
                <a:gd name="connsiteX1" fmla="*/ 0 w 3777916"/>
                <a:gd name="connsiteY1" fmla="*/ 0 h 1507958"/>
                <a:gd name="connsiteX2" fmla="*/ 0 w 3777916"/>
                <a:gd name="connsiteY2" fmla="*/ 1507958 h 1507958"/>
                <a:gd name="connsiteX3" fmla="*/ 3777916 w 3777916"/>
                <a:gd name="connsiteY3" fmla="*/ 1507958 h 150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7916" h="1507958">
                  <a:moveTo>
                    <a:pt x="1467853" y="0"/>
                  </a:moveTo>
                  <a:lnTo>
                    <a:pt x="0" y="0"/>
                  </a:lnTo>
                  <a:lnTo>
                    <a:pt x="0" y="1507958"/>
                  </a:lnTo>
                  <a:lnTo>
                    <a:pt x="3777916" y="150795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headEnd type="oval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5" name="_x319307024" descr="EMB0000141c0e04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2" y="5272578"/>
            <a:ext cx="1526400" cy="96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92903" y="4867500"/>
            <a:ext cx="212910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Superconducting RF Test facility(2016.06) </a:t>
            </a:r>
            <a:endParaRPr lang="ko-KR" altLang="en-US" sz="1000" b="1" dirty="0">
              <a:solidFill>
                <a:srgbClr val="113F7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156266" y="4839910"/>
            <a:ext cx="221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High purity Sn beam extraction </a:t>
            </a:r>
            <a:endParaRPr lang="en-US" altLang="ko-KR" sz="1000" b="1" kern="0" smtClean="0">
              <a:solidFill>
                <a:srgbClr val="000000"/>
              </a:solidFill>
              <a:latin typeface="+mn-ea"/>
            </a:endParaRPr>
          </a:p>
          <a:p>
            <a:pPr lvl="0" algn="ctr" fontAlgn="base">
              <a:defRPr/>
            </a:pPr>
            <a:r>
              <a:rPr lang="en-US" altLang="ko-KR" sz="1000" b="1" kern="0" smtClean="0">
                <a:solidFill>
                  <a:srgbClr val="000000"/>
                </a:solidFill>
                <a:latin typeface="+mn-ea"/>
              </a:rPr>
              <a:t>using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RILIS 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</a:rPr>
              <a:t>(2015.12)</a:t>
            </a:r>
            <a:endParaRPr lang="en-US" altLang="ko-KR" sz="1000" b="1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454949" y="4710432"/>
            <a:ext cx="2353528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 smtClean="0">
                <a:solidFill>
                  <a:srgbClr val="000000"/>
                </a:solidFill>
                <a:latin typeface="+mn-ea"/>
              </a:rPr>
              <a:t>1</a:t>
            </a:r>
            <a:r>
              <a:rPr lang="en-US" altLang="ko-KR" sz="1000" b="1" kern="0" baseline="30000" smtClean="0">
                <a:solidFill>
                  <a:srgbClr val="000000"/>
                </a:solidFill>
                <a:latin typeface="+mn-ea"/>
              </a:rPr>
              <a:t>st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</a:rPr>
              <a:t> Oxygen Ion beam acceleration with QWR module, SCL</a:t>
            </a:r>
            <a:r>
              <a:rPr lang="ko-KR" altLang="en-US" sz="1000" b="1" kern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</a:rPr>
              <a:t>Demo(2017.10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000" b="1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395288" y="2596215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  HWR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cryomodule test complete</a:t>
            </a:r>
          </a:p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              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(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2018.03)</a:t>
            </a:r>
            <a:endParaRPr lang="ko-KR" altLang="en-US" sz="10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-880200" y="1365524"/>
            <a:ext cx="4628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QWR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cryomodule test 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complete</a:t>
            </a:r>
          </a:p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</a:t>
            </a:r>
            <a:r>
              <a:rPr lang="en-US" altLang="ko-KR" sz="1000" b="1" kern="0" smtClea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             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(2017.05)</a:t>
            </a:r>
            <a:endParaRPr lang="ko-KR" altLang="en-US" sz="10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4639489" y="1643733"/>
            <a:ext cx="2312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1st Oxygen Ion beam acceleration  with RFQ(2016.12)</a:t>
            </a:r>
            <a:endParaRPr lang="en-US" altLang="ko-KR" sz="1000" b="1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578909" y="1161771"/>
            <a:ext cx="2465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spc="-30">
                <a:solidFill>
                  <a:schemeClr val="tx2"/>
                </a:solidFill>
              </a:rPr>
              <a:t> </a:t>
            </a:r>
            <a:r>
              <a:rPr lang="en-US" altLang="ko-KR" sz="1000" b="1" kern="0">
                <a:solidFill>
                  <a:srgbClr val="000000"/>
                </a:solidFill>
                <a:latin typeface="+mn-ea"/>
              </a:rPr>
              <a:t>Achievement of low temperature test for LTS and HTS quadrupole prototype magnet (LTS 2016.1, HTS 2017.1)</a:t>
            </a:r>
          </a:p>
        </p:txBody>
      </p:sp>
    </p:spTree>
    <p:extLst>
      <p:ext uri="{BB962C8B-B14F-4D97-AF65-F5344CB8AC3E}">
        <p14:creationId xmlns:p14="http://schemas.microsoft.com/office/powerpoint/2010/main" val="4157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65CA0BB7-882D-4791-AFB2-AC136EEE1DA0}"/>
              </a:ext>
            </a:extLst>
          </p:cNvPr>
          <p:cNvSpPr/>
          <p:nvPr/>
        </p:nvSpPr>
        <p:spPr bwMode="auto">
          <a:xfrm>
            <a:off x="179512" y="3481509"/>
            <a:ext cx="8856984" cy="2306875"/>
          </a:xfrm>
          <a:prstGeom prst="rect">
            <a:avLst/>
          </a:prstGeom>
          <a:solidFill>
            <a:schemeClr val="accent4">
              <a:lumMod val="50000"/>
              <a:alpha val="22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964" y="764704"/>
            <a:ext cx="5527406" cy="1866610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 bwMode="auto">
          <a:xfrm>
            <a:off x="179512" y="3449526"/>
            <a:ext cx="8856984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화살표 연결선 27"/>
          <p:cNvCxnSpPr>
            <a:cxnSpLocks/>
          </p:cNvCxnSpPr>
          <p:nvPr/>
        </p:nvCxnSpPr>
        <p:spPr bwMode="auto">
          <a:xfrm flipH="1">
            <a:off x="3782853" y="2188789"/>
            <a:ext cx="429107" cy="682421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직선 화살표 연결선 29"/>
          <p:cNvCxnSpPr>
            <a:cxnSpLocks/>
          </p:cNvCxnSpPr>
          <p:nvPr/>
        </p:nvCxnSpPr>
        <p:spPr bwMode="auto">
          <a:xfrm flipH="1">
            <a:off x="5652120" y="2188789"/>
            <a:ext cx="328776" cy="66786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직선 화살표 연결선 30"/>
          <p:cNvCxnSpPr>
            <a:cxnSpLocks/>
          </p:cNvCxnSpPr>
          <p:nvPr/>
        </p:nvCxnSpPr>
        <p:spPr bwMode="auto">
          <a:xfrm>
            <a:off x="7701858" y="2066433"/>
            <a:ext cx="110502" cy="804777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해 31"/>
          <p:cNvSpPr/>
          <p:nvPr/>
        </p:nvSpPr>
        <p:spPr bwMode="auto">
          <a:xfrm>
            <a:off x="187132" y="1069614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3064" y="980728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</a:t>
            </a:r>
            <a:r>
              <a:rPr lang="en-US" altLang="ko-K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IF</a:t>
            </a:r>
            <a:endParaRPr lang="ko-KR" altLang="en-US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4685" y="1343266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ISOL 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SCL3  SCL2  IF</a:t>
            </a:r>
            <a:endParaRPr lang="ko-KR" alt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7794" y="1697101"/>
            <a:ext cx="246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ISOL 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SCL3  KOBRA</a:t>
            </a:r>
            <a:endParaRPr lang="ko-KR" alt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해 41"/>
          <p:cNvSpPr/>
          <p:nvPr/>
        </p:nvSpPr>
        <p:spPr bwMode="auto">
          <a:xfrm>
            <a:off x="324138" y="6045751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350" y="5954592"/>
            <a:ext cx="8042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Broad energy range, Variety, High intensity of RIBs will be available at RAON</a:t>
            </a:r>
            <a:endParaRPr lang="ko-KR" alt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E10E929-8AD5-4E4E-BE1D-28BBB53FEE18}"/>
              </a:ext>
            </a:extLst>
          </p:cNvPr>
          <p:cNvSpPr/>
          <p:nvPr/>
        </p:nvSpPr>
        <p:spPr bwMode="auto">
          <a:xfrm>
            <a:off x="179512" y="2931878"/>
            <a:ext cx="8856984" cy="50849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CAB919-C79A-4DBF-96D9-62ECA57E5F65}"/>
              </a:ext>
            </a:extLst>
          </p:cNvPr>
          <p:cNvSpPr txBox="1"/>
          <p:nvPr/>
        </p:nvSpPr>
        <p:spPr>
          <a:xfrm>
            <a:off x="240472" y="3522104"/>
            <a:ext cx="73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endParaRPr lang="ko-KR" altLang="en-US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4F8CB5-84BC-4C47-B33A-784107299C78}"/>
              </a:ext>
            </a:extLst>
          </p:cNvPr>
          <p:cNvSpPr txBox="1"/>
          <p:nvPr/>
        </p:nvSpPr>
        <p:spPr>
          <a:xfrm>
            <a:off x="240472" y="3944860"/>
            <a:ext cx="162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accelerator</a:t>
            </a:r>
            <a:endParaRPr lang="ko-KR" altLang="en-US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542A3A-B303-47E4-98E3-FD0A7B092B9E}"/>
              </a:ext>
            </a:extLst>
          </p:cNvPr>
          <p:cNvSpPr txBox="1"/>
          <p:nvPr/>
        </p:nvSpPr>
        <p:spPr>
          <a:xfrm>
            <a:off x="240472" y="4386200"/>
            <a:ext cx="227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mechanism</a:t>
            </a:r>
            <a:endParaRPr lang="ko-KR" altLang="en-US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E66AD8-AD56-47A4-AD64-F91D430861B5}"/>
              </a:ext>
            </a:extLst>
          </p:cNvPr>
          <p:cNvSpPr txBox="1"/>
          <p:nvPr/>
        </p:nvSpPr>
        <p:spPr>
          <a:xfrm>
            <a:off x="240472" y="5345364"/>
            <a:ext cx="201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RIB energy</a:t>
            </a:r>
            <a:endParaRPr lang="ko-KR" altLang="en-US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386897-C566-4E4B-B81D-233A9B19CE3A}"/>
              </a:ext>
            </a:extLst>
          </p:cNvPr>
          <p:cNvSpPr txBox="1"/>
          <p:nvPr/>
        </p:nvSpPr>
        <p:spPr>
          <a:xfrm>
            <a:off x="3203848" y="3522104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SCL3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B48FF7-9838-4FCC-B418-1694303EB616}"/>
              </a:ext>
            </a:extLst>
          </p:cNvPr>
          <p:cNvSpPr txBox="1"/>
          <p:nvPr/>
        </p:nvSpPr>
        <p:spPr>
          <a:xfrm>
            <a:off x="5222634" y="3522104"/>
            <a:ext cx="980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Cyclotron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A3EE93-F562-4D5D-9515-8903D9FC5DBD}"/>
              </a:ext>
            </a:extLst>
          </p:cNvPr>
          <p:cNvSpPr txBox="1"/>
          <p:nvPr/>
        </p:nvSpPr>
        <p:spPr>
          <a:xfrm>
            <a:off x="7114999" y="3543021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SCL3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SCL2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1DF9FF-1500-46A4-8DC2-BF49A0280E3D}"/>
              </a:ext>
            </a:extLst>
          </p:cNvPr>
          <p:cNvSpPr txBox="1"/>
          <p:nvPr/>
        </p:nvSpPr>
        <p:spPr>
          <a:xfrm>
            <a:off x="4784596" y="3954566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SCL3 or SCL3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SCL2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F3672F-F943-47D7-A5A5-E6764C6584C3}"/>
              </a:ext>
            </a:extLst>
          </p:cNvPr>
          <p:cNvSpPr txBox="1"/>
          <p:nvPr/>
        </p:nvSpPr>
        <p:spPr>
          <a:xfrm>
            <a:off x="2712845" y="4443045"/>
            <a:ext cx="1968744" cy="864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reactions</a:t>
            </a:r>
          </a:p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(</a:t>
            </a:r>
            <a:r>
              <a:rPr lang="en-US" altLang="ko-KR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p,d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(</a:t>
            </a:r>
            <a:r>
              <a:rPr lang="en-US" altLang="ko-KR" sz="14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He,n) etc.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 Nucleon Transfer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EC5165-E0FB-49FA-A523-48C4F6D89DBC}"/>
              </a:ext>
            </a:extLst>
          </p:cNvPr>
          <p:cNvSpPr txBox="1"/>
          <p:nvPr/>
        </p:nvSpPr>
        <p:spPr>
          <a:xfrm>
            <a:off x="4866349" y="4421246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induced U fission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95E746-4431-4522-8FC0-1E2555F28FE6}"/>
              </a:ext>
            </a:extLst>
          </p:cNvPr>
          <p:cNvSpPr txBox="1"/>
          <p:nvPr/>
        </p:nvSpPr>
        <p:spPr>
          <a:xfrm>
            <a:off x="7149127" y="4421397"/>
            <a:ext cx="1172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PF, U fission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21442E-5771-4AA7-8CA3-CD89E14CF008}"/>
              </a:ext>
            </a:extLst>
          </p:cNvPr>
          <p:cNvSpPr txBox="1"/>
          <p:nvPr/>
        </p:nvSpPr>
        <p:spPr>
          <a:xfrm>
            <a:off x="2699792" y="5354656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a tens of MeV/u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05FC1C-DF7C-449B-B08E-94D03A2818FD}"/>
              </a:ext>
            </a:extLst>
          </p:cNvPr>
          <p:cNvSpPr txBox="1"/>
          <p:nvPr/>
        </p:nvSpPr>
        <p:spPr>
          <a:xfrm>
            <a:off x="4940567" y="5366433"/>
            <a:ext cx="1530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 few of </a:t>
            </a:r>
            <a:r>
              <a:rPr lang="en-US" altLang="ko-KR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1EEA04-733E-4A7D-9778-047B9D1BD60B}"/>
              </a:ext>
            </a:extLst>
          </p:cNvPr>
          <p:cNvSpPr txBox="1"/>
          <p:nvPr/>
        </p:nvSpPr>
        <p:spPr>
          <a:xfrm>
            <a:off x="6809930" y="5354656"/>
            <a:ext cx="2101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a hundreds of MeV/u</a:t>
            </a:r>
            <a:endParaRPr lang="ko-KR" alt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08DCBA-D6F2-46F4-BA09-D0CDA9F8A60F}"/>
              </a:ext>
            </a:extLst>
          </p:cNvPr>
          <p:cNvSpPr txBox="1"/>
          <p:nvPr/>
        </p:nvSpPr>
        <p:spPr>
          <a:xfrm>
            <a:off x="5323344" y="3012705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DC300E-277D-4B49-939B-AA4E872DE096}"/>
              </a:ext>
            </a:extLst>
          </p:cNvPr>
          <p:cNvSpPr txBox="1"/>
          <p:nvPr/>
        </p:nvSpPr>
        <p:spPr>
          <a:xfrm>
            <a:off x="7119664" y="3027754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(high E)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E8C5C81-67AE-4DD5-A2AF-03C274B94AE2}"/>
              </a:ext>
            </a:extLst>
          </p:cNvPr>
          <p:cNvSpPr txBox="1"/>
          <p:nvPr/>
        </p:nvSpPr>
        <p:spPr>
          <a:xfrm>
            <a:off x="2573403" y="3013412"/>
            <a:ext cx="2045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KOBRA (low-E IF)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43650" y="60072"/>
            <a:ext cx="9128708" cy="7249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69686" y="125188"/>
            <a:ext cx="2184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RIBs at RAON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05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F1B052-80D2-494B-9080-8F255A546CE4}"/>
              </a:ext>
            </a:extLst>
          </p:cNvPr>
          <p:cNvSpPr txBox="1"/>
          <p:nvPr/>
        </p:nvSpPr>
        <p:spPr>
          <a:xfrm>
            <a:off x="915148" y="5964520"/>
            <a:ext cx="7408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7" name="개체 36">
            <a:extLst>
              <a:ext uri="{FF2B5EF4-FFF2-40B4-BE49-F238E27FC236}">
                <a16:creationId xmlns:a16="http://schemas.microsoft.com/office/drawing/2014/main" id="{0E14EF38-1F57-48F6-86FC-9AB12E0867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4446" y="328057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37" name="개체 36">
                        <a:extLst>
                          <a:ext uri="{FF2B5EF4-FFF2-40B4-BE49-F238E27FC236}">
                            <a16:creationId xmlns:a16="http://schemas.microsoft.com/office/drawing/2014/main" id="{0E14EF38-1F57-48F6-86FC-9AB12E086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46" y="328057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B785BE4-9D2D-4E24-B93C-B0BA29612B3A}"/>
              </a:ext>
            </a:extLst>
          </p:cNvPr>
          <p:cNvSpPr txBox="1"/>
          <p:nvPr/>
        </p:nvSpPr>
        <p:spPr>
          <a:xfrm>
            <a:off x="1259632" y="3747845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245114-A8CA-44E0-8311-CD624C4DAEE0}"/>
              </a:ext>
            </a:extLst>
          </p:cNvPr>
          <p:cNvSpPr txBox="1"/>
          <p:nvPr/>
        </p:nvSpPr>
        <p:spPr>
          <a:xfrm>
            <a:off x="7086528" y="184427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8BFE65-9C32-4FDE-B5A6-16CF6511269F}"/>
              </a:ext>
            </a:extLst>
          </p:cNvPr>
          <p:cNvSpPr txBox="1"/>
          <p:nvPr/>
        </p:nvSpPr>
        <p:spPr>
          <a:xfrm>
            <a:off x="2987824" y="252370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341874-D01B-4C09-B4EE-EF1C7C79DDF7}"/>
              </a:ext>
            </a:extLst>
          </p:cNvPr>
          <p:cNvSpPr txBox="1"/>
          <p:nvPr/>
        </p:nvSpPr>
        <p:spPr>
          <a:xfrm>
            <a:off x="4326303" y="378171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A68DD023-CBCA-4707-9207-0F62C80D2EE7}"/>
              </a:ext>
            </a:extLst>
          </p:cNvPr>
          <p:cNvCxnSpPr>
            <a:stCxn id="40" idx="3"/>
          </p:cNvCxnSpPr>
          <p:nvPr/>
        </p:nvCxnSpPr>
        <p:spPr bwMode="auto">
          <a:xfrm flipV="1">
            <a:off x="3672627" y="2636429"/>
            <a:ext cx="1699155" cy="7194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1E5238E9-AAD3-41E2-8A7F-17BECDB0DAF0}"/>
              </a:ext>
            </a:extLst>
          </p:cNvPr>
          <p:cNvCxnSpPr>
            <a:stCxn id="40" idx="2"/>
          </p:cNvCxnSpPr>
          <p:nvPr/>
        </p:nvCxnSpPr>
        <p:spPr bwMode="auto">
          <a:xfrm>
            <a:off x="3330226" y="2893041"/>
            <a:ext cx="631351" cy="689267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D088B4E-92A1-4A01-9B35-297C409E4645}"/>
              </a:ext>
            </a:extLst>
          </p:cNvPr>
          <p:cNvCxnSpPr/>
          <p:nvPr/>
        </p:nvCxnSpPr>
        <p:spPr bwMode="auto">
          <a:xfrm>
            <a:off x="1835696" y="4087585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C81AF266-A876-4E10-BF19-5E906DADDF3F}"/>
              </a:ext>
            </a:extLst>
          </p:cNvPr>
          <p:cNvCxnSpPr/>
          <p:nvPr/>
        </p:nvCxnSpPr>
        <p:spPr bwMode="auto">
          <a:xfrm flipH="1" flipV="1">
            <a:off x="4626049" y="3582308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D63510FE-D485-4E3F-A4E6-42D35362D9D5}"/>
              </a:ext>
            </a:extLst>
          </p:cNvPr>
          <p:cNvCxnSpPr>
            <a:stCxn id="39" idx="1"/>
          </p:cNvCxnSpPr>
          <p:nvPr/>
        </p:nvCxnSpPr>
        <p:spPr bwMode="auto">
          <a:xfrm flipH="1" flipV="1">
            <a:off x="6521968" y="1782108"/>
            <a:ext cx="564560" cy="246837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타원 49">
            <a:extLst>
              <a:ext uri="{FF2B5EF4-FFF2-40B4-BE49-F238E27FC236}">
                <a16:creationId xmlns:a16="http://schemas.microsoft.com/office/drawing/2014/main" id="{983568C7-F1ED-45D6-958A-372E388CB811}"/>
              </a:ext>
            </a:extLst>
          </p:cNvPr>
          <p:cNvSpPr/>
          <p:nvPr/>
        </p:nvSpPr>
        <p:spPr bwMode="auto">
          <a:xfrm rot="19929969">
            <a:off x="2639215" y="3336570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51" name="해 50">
            <a:extLst>
              <a:ext uri="{FF2B5EF4-FFF2-40B4-BE49-F238E27FC236}">
                <a16:creationId xmlns:a16="http://schemas.microsoft.com/office/drawing/2014/main" id="{1A198B99-9F22-4C1D-BF74-04AA359787B7}"/>
              </a:ext>
            </a:extLst>
          </p:cNvPr>
          <p:cNvSpPr/>
          <p:nvPr/>
        </p:nvSpPr>
        <p:spPr bwMode="auto">
          <a:xfrm>
            <a:off x="699125" y="6069563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4445" y="140380"/>
            <a:ext cx="2184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RIBs at RAON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35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1C3FC61-EF0D-4307-A603-8B70427B4E80}"/>
              </a:ext>
            </a:extLst>
          </p:cNvPr>
          <p:cNvSpPr/>
          <p:nvPr/>
        </p:nvSpPr>
        <p:spPr bwMode="auto">
          <a:xfrm>
            <a:off x="323528" y="689413"/>
            <a:ext cx="8683997" cy="1226725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40" name="해 39"/>
          <p:cNvSpPr/>
          <p:nvPr/>
        </p:nvSpPr>
        <p:spPr bwMode="auto">
          <a:xfrm>
            <a:off x="646301" y="856144"/>
            <a:ext cx="191561" cy="191561"/>
          </a:xfrm>
          <a:prstGeom prst="sun">
            <a:avLst/>
          </a:prstGeom>
          <a:solidFill>
            <a:srgbClr val="0000FF"/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8759" y="599340"/>
            <a:ext cx="74081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Nuclear science </a:t>
            </a:r>
            <a:r>
              <a:rPr lang="en-US" altLang="ko-KR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ko-K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KOBRA, LAMPS, NDPS, MMS, CLS 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(based on atomic physics)</a:t>
            </a:r>
            <a:r>
              <a:rPr lang="en-US" altLang="ko-KR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Applied science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ko-KR" dirty="0" err="1">
                <a:solidFill>
                  <a:schemeClr val="tx2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ko-KR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(Material science), 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</a:t>
            </a:r>
            <a:r>
              <a:rPr lang="en-US" altLang="ko-KR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(Bio &amp; Medical application)   </a:t>
            </a:r>
            <a:endParaRPr lang="ko-KR" alt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오른쪽 화살표 2"/>
          <p:cNvSpPr/>
          <p:nvPr/>
        </p:nvSpPr>
        <p:spPr bwMode="auto">
          <a:xfrm>
            <a:off x="571115" y="1540423"/>
            <a:ext cx="236946" cy="216024"/>
          </a:xfrm>
          <a:prstGeom prst="rightArrow">
            <a:avLst/>
          </a:prstGeom>
          <a:solidFill>
            <a:srgbClr val="FF0000"/>
          </a:soli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8759" y="1464268"/>
            <a:ext cx="813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ko-KR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(at the beginning of RAON operation) 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upgrade + ?? (in the future, space reserved)</a:t>
            </a:r>
            <a:endParaRPr lang="ko-KR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해 42">
            <a:extLst>
              <a:ext uri="{FF2B5EF4-FFF2-40B4-BE49-F238E27FC236}">
                <a16:creationId xmlns:a16="http://schemas.microsoft.com/office/drawing/2014/main" id="{67DE4127-0EFF-4CDF-9864-3BF9E20EBA89}"/>
              </a:ext>
            </a:extLst>
          </p:cNvPr>
          <p:cNvSpPr/>
          <p:nvPr/>
        </p:nvSpPr>
        <p:spPr bwMode="auto">
          <a:xfrm>
            <a:off x="646301" y="1196752"/>
            <a:ext cx="191561" cy="191561"/>
          </a:xfrm>
          <a:prstGeom prst="sun">
            <a:avLst/>
          </a:prstGeom>
          <a:solidFill>
            <a:srgbClr val="00B050"/>
          </a:solidFill>
          <a:ln w="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E53EAAD-A3C6-473F-8211-3172062277DD}"/>
              </a:ext>
            </a:extLst>
          </p:cNvPr>
          <p:cNvSpPr/>
          <p:nvPr/>
        </p:nvSpPr>
        <p:spPr bwMode="auto">
          <a:xfrm>
            <a:off x="332393" y="1878038"/>
            <a:ext cx="8683997" cy="4575298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B94FE28-3E62-4111-B661-6AD74F7A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71896"/>
            <a:ext cx="7614592" cy="4260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76536" y="155840"/>
            <a:ext cx="6137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Layout of Experimental System at RAON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53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E8E4532-314E-4A84-8B4E-FD19D42D2F92}"/>
              </a:ext>
            </a:extLst>
          </p:cNvPr>
          <p:cNvSpPr/>
          <p:nvPr/>
        </p:nvSpPr>
        <p:spPr bwMode="auto">
          <a:xfrm>
            <a:off x="176145" y="929822"/>
            <a:ext cx="8788343" cy="2652214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48740" y="1024659"/>
            <a:ext cx="415972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KOBRA </a:t>
            </a:r>
          </a:p>
          <a:p>
            <a:r>
              <a:rPr lang="en-US" altLang="ko-KR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14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400" b="1" spc="-8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en-US" altLang="ko-KR" sz="1400" spc="-8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</a:t>
            </a:r>
            <a:r>
              <a:rPr lang="en-US" altLang="ko-KR" sz="14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altLang="ko-KR" sz="14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 acceptance</a:t>
            </a:r>
            <a:r>
              <a:rPr lang="en-US" altLang="ko-KR" sz="14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Recoil spectrometer &amp;</a:t>
            </a:r>
            <a:r>
              <a:rPr lang="en-US" altLang="ko-KR" sz="14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altLang="ko-KR" sz="14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pparatus</a:t>
            </a:r>
            <a:r>
              <a:rPr lang="en-US" altLang="ko-KR" sz="14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spc="-8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79EB25E-2084-4317-9A64-1C42F15B2663}"/>
              </a:ext>
            </a:extLst>
          </p:cNvPr>
          <p:cNvSpPr/>
          <p:nvPr/>
        </p:nvSpPr>
        <p:spPr bwMode="auto">
          <a:xfrm>
            <a:off x="186461" y="3676873"/>
            <a:ext cx="8788343" cy="2741206"/>
          </a:xfrm>
          <a:prstGeom prst="roundRect">
            <a:avLst>
              <a:gd name="adj" fmla="val 4831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F1B3CD-F6AB-407D-B4E2-DC26001F9ABF}"/>
              </a:ext>
            </a:extLst>
          </p:cNvPr>
          <p:cNvSpPr txBox="1"/>
          <p:nvPr/>
        </p:nvSpPr>
        <p:spPr>
          <a:xfrm>
            <a:off x="236074" y="3769704"/>
            <a:ext cx="390222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LAMPS</a:t>
            </a:r>
          </a:p>
          <a:p>
            <a:r>
              <a:rPr lang="en-US" altLang="ko-KR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cceptance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ulti-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urpose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pectrometer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2519" y="1508907"/>
            <a:ext cx="445147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Studies of nuclear structure and nuclear </a:t>
            </a:r>
          </a:p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astrophysics in the energy range of </a:t>
            </a:r>
            <a:r>
              <a:rPr lang="en-US" altLang="ko-KR" sz="1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a few tens of MeV/u</a:t>
            </a:r>
            <a:endParaRPr lang="en-US" altLang="ko-KR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5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4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 (</a:t>
            </a:r>
            <a:r>
              <a:rPr lang="en-US" altLang="ko-KR" sz="12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installation from Sep. 2019</a:t>
            </a:r>
            <a:r>
              <a:rPr lang="en-US" altLang="ko-KR" sz="14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1990CFC-669C-4500-872A-068F6839FA36}"/>
              </a:ext>
            </a:extLst>
          </p:cNvPr>
          <p:cNvGrpSpPr/>
          <p:nvPr/>
        </p:nvGrpSpPr>
        <p:grpSpPr>
          <a:xfrm>
            <a:off x="4649336" y="1024659"/>
            <a:ext cx="4126138" cy="2506831"/>
            <a:chOff x="971600" y="3984423"/>
            <a:chExt cx="3015102" cy="195451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160FA50-4A69-4E62-9115-4E43F76F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3984423"/>
              <a:ext cx="1009658" cy="195451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752FEC5-5CEC-4FD9-8046-9D7DCB12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259" y="3999731"/>
              <a:ext cx="2005443" cy="19368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9E271F-B6F3-4E78-95E9-0E8CA09AFCF0}"/>
              </a:ext>
            </a:extLst>
          </p:cNvPr>
          <p:cNvSpPr txBox="1"/>
          <p:nvPr/>
        </p:nvSpPr>
        <p:spPr>
          <a:xfrm>
            <a:off x="283452" y="4269968"/>
            <a:ext cx="451162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spc="-7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 of nuclear matter and nuclear reactions</a:t>
            </a:r>
          </a:p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stable and RI beams at intermediate energy regime</a:t>
            </a:r>
          </a:p>
          <a:p>
            <a:endParaRPr lang="en-US" altLang="ko-KR" sz="500" spc="-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4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 (</a:t>
            </a:r>
            <a:r>
              <a:rPr lang="en-US" altLang="ko-KR" sz="12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installation from Jan. 2021</a:t>
            </a:r>
            <a:r>
              <a:rPr lang="en-US" altLang="ko-KR" sz="14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CC174FAE-BE1F-4E67-9FAD-D0A4EA6F5D25}"/>
              </a:ext>
            </a:extLst>
          </p:cNvPr>
          <p:cNvGrpSpPr/>
          <p:nvPr/>
        </p:nvGrpSpPr>
        <p:grpSpPr>
          <a:xfrm>
            <a:off x="4700414" y="3947046"/>
            <a:ext cx="4207511" cy="2417690"/>
            <a:chOff x="5093730" y="3961299"/>
            <a:chExt cx="3956893" cy="1978438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4EE6025-B5E6-448A-B2DA-C2CCEF7DFAB3}"/>
                </a:ext>
              </a:extLst>
            </p:cNvPr>
            <p:cNvGrpSpPr/>
            <p:nvPr/>
          </p:nvGrpSpPr>
          <p:grpSpPr>
            <a:xfrm>
              <a:off x="5093730" y="3999731"/>
              <a:ext cx="1747821" cy="1918256"/>
              <a:chOff x="251520" y="2148435"/>
              <a:chExt cx="4224247" cy="4416482"/>
            </a:xfrm>
          </p:grpSpPr>
          <p:pic>
            <p:nvPicPr>
              <p:cNvPr id="24" name="image5.png" descr="image5.png">
                <a:extLst>
                  <a:ext uri="{FF2B5EF4-FFF2-40B4-BE49-F238E27FC236}">
                    <a16:creationId xmlns:a16="http://schemas.microsoft.com/office/drawing/2014/main" id="{AB3CDD01-05E2-472C-AF1D-046856FB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1520" y="2148435"/>
                <a:ext cx="4224247" cy="441648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선">
                <a:extLst>
                  <a:ext uri="{FF2B5EF4-FFF2-40B4-BE49-F238E27FC236}">
                    <a16:creationId xmlns:a16="http://schemas.microsoft.com/office/drawing/2014/main" id="{F4124911-B5EE-4F09-A8A8-E8F51A90648D}"/>
                  </a:ext>
                </a:extLst>
              </p:cNvPr>
              <p:cNvSpPr/>
              <p:nvPr/>
            </p:nvSpPr>
            <p:spPr>
              <a:xfrm>
                <a:off x="1835696" y="3793113"/>
                <a:ext cx="368081" cy="211951"/>
              </a:xfrm>
              <a:prstGeom prst="line">
                <a:avLst/>
              </a:prstGeom>
              <a:ln w="31750">
                <a:solidFill>
                  <a:srgbClr val="0000FF"/>
                </a:solidFill>
                <a:tailEnd type="triangle"/>
              </a:ln>
            </p:spPr>
            <p:txBody>
              <a:bodyPr lIns="45719" rIns="45719"/>
              <a:lstStyle/>
              <a:p>
                <a:pPr>
                  <a:buClrTx/>
                  <a:buFontTx/>
                  <a:defRPr>
                    <a:solidFill>
                      <a:srgbClr val="000000"/>
                    </a:solidFill>
                    <a:uFillTx/>
                    <a:latin typeface="맑은 고딕"/>
                    <a:ea typeface="맑은 고딕"/>
                    <a:cs typeface="맑은 고딕"/>
                    <a:sym typeface="맑은 고딕"/>
                  </a:defRPr>
                </a:pPr>
                <a:endParaRPr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7D3DD-DA69-4966-B8AE-06C08B721DD7}"/>
                  </a:ext>
                </a:extLst>
              </p:cNvPr>
              <p:cNvSpPr txBox="1"/>
              <p:nvPr/>
            </p:nvSpPr>
            <p:spPr>
              <a:xfrm>
                <a:off x="261882" y="3420482"/>
                <a:ext cx="2393808" cy="677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separator</a:t>
                </a:r>
                <a:endParaRPr lang="ko-KR" altLang="en-US" sz="1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E20210A-30ED-47C7-8B9C-7A295647C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5638" y="4762177"/>
              <a:ext cx="1920423" cy="1177560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DC5C363A-D209-4A8F-AC70-AE2C19DC051B}"/>
                </a:ext>
              </a:extLst>
            </p:cNvPr>
            <p:cNvSpPr/>
            <p:nvPr/>
          </p:nvSpPr>
          <p:spPr bwMode="auto">
            <a:xfrm>
              <a:off x="5652120" y="5301208"/>
              <a:ext cx="389809" cy="41281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화살표: 오른쪽 13">
              <a:extLst>
                <a:ext uri="{FF2B5EF4-FFF2-40B4-BE49-F238E27FC236}">
                  <a16:creationId xmlns:a16="http://schemas.microsoft.com/office/drawing/2014/main" id="{4C04CF02-06AC-4BD6-89B9-FE3AB7DB08B7}"/>
                </a:ext>
              </a:extLst>
            </p:cNvPr>
            <p:cNvSpPr/>
            <p:nvPr/>
          </p:nvSpPr>
          <p:spPr bwMode="auto">
            <a:xfrm>
              <a:off x="6066630" y="5394606"/>
              <a:ext cx="1025650" cy="194633"/>
            </a:xfrm>
            <a:prstGeom prst="rightArrow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A647FC57-02A3-4FFA-8018-BEBF26F6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1684" y="3961299"/>
              <a:ext cx="2178939" cy="815608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7E425EA3-C2FC-4FF2-837A-7DD5BFFBA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26" y="2353561"/>
            <a:ext cx="2301320" cy="12029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5C7444-639E-41A0-BFA3-4BBCC8A90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461" y="2353561"/>
            <a:ext cx="1854539" cy="75918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E0C8B34-07AF-4ADA-98F7-508AFF7542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7459" y="3090168"/>
            <a:ext cx="1376513" cy="47779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ED2C8AA-F247-4270-9EDD-050475F341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8963" y="3110261"/>
            <a:ext cx="483037" cy="45453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558E2FC-6719-4059-826A-23BD3FFDDB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283" y="5184081"/>
            <a:ext cx="1535493" cy="116132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57E6587-7B09-4973-B6F2-125380B8BF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1658" y="5158082"/>
            <a:ext cx="1145151" cy="11937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F33DC53-9336-4AAC-9CD7-CF800D439C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1627" y="5181142"/>
            <a:ext cx="1476615" cy="11948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53792" y="116632"/>
            <a:ext cx="591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Current Status of Experimental System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00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497314" y="729548"/>
            <a:ext cx="236314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15" b="1" dirty="0"/>
              <a:t>사업 개요 및 내용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306" y="645609"/>
            <a:ext cx="617478" cy="603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323" b="1" dirty="0">
                <a:solidFill>
                  <a:srgbClr val="002060"/>
                </a:solidFill>
              </a:rPr>
              <a:t>01</a:t>
            </a:r>
            <a:endParaRPr lang="ko-KR" altLang="en-US" sz="3323" b="1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42742" y="725903"/>
            <a:ext cx="195117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15" b="1">
                <a:solidFill>
                  <a:srgbClr val="002060"/>
                </a:solidFill>
              </a:rPr>
              <a:t>사업 일반현황</a:t>
            </a:r>
            <a:endParaRPr lang="ko-KR" altLang="en-US" sz="2215" b="1" dirty="0">
              <a:solidFill>
                <a:srgbClr val="002060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27818" y="545122"/>
            <a:ext cx="7911651" cy="669165"/>
            <a:chOff x="680136" y="304798"/>
            <a:chExt cx="8570955" cy="72492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3" t="9129" r="7295" b="84985"/>
            <a:stretch/>
          </p:blipFill>
          <p:spPr>
            <a:xfrm>
              <a:off x="680136" y="304798"/>
              <a:ext cx="8570955" cy="7249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96782" y="461319"/>
              <a:ext cx="1400036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62" b="1" dirty="0"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62" b="1" dirty="0">
                  <a:solidFill>
                    <a:schemeClr val="bg1"/>
                  </a:solidFill>
                  <a:latin typeface="+mn-ea"/>
                </a:rPr>
                <a:t>일반현황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08947" y="477796"/>
              <a:ext cx="1921012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62" b="1"/>
                <a:t>사업개요 및 내용</a:t>
              </a:r>
            </a:p>
          </p:txBody>
        </p:sp>
      </p:grpSp>
      <p:cxnSp>
        <p:nvCxnSpPr>
          <p:cNvPr id="48" name="직선 연결선 47"/>
          <p:cNvCxnSpPr/>
          <p:nvPr/>
        </p:nvCxnSpPr>
        <p:spPr>
          <a:xfrm>
            <a:off x="628635" y="2376275"/>
            <a:ext cx="7836675" cy="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8634" y="1800454"/>
            <a:ext cx="2613216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954" dirty="0">
                <a:solidFill>
                  <a:srgbClr val="0000A4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CONTENTS</a:t>
            </a:r>
            <a:r>
              <a:rPr lang="ko-KR" altLang="en-US" sz="2954" dirty="0">
                <a:solidFill>
                  <a:srgbClr val="0000A4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90262" y="2492896"/>
            <a:ext cx="4383557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latin typeface="+mj-ea"/>
                <a:ea typeface="+mj-ea"/>
              </a:rPr>
              <a:t>PART 1.</a:t>
            </a:r>
            <a:r>
              <a:rPr lang="en-US" altLang="ko-KR" sz="2215" b="1" dirty="0">
                <a:latin typeface="+mj-ea"/>
                <a:ea typeface="+mj-ea"/>
              </a:rPr>
              <a:t> </a:t>
            </a:r>
            <a:r>
              <a:rPr lang="en-US" altLang="ko-KR" sz="2215" b="1" dirty="0" smtClean="0">
                <a:latin typeface="+mj-ea"/>
                <a:ea typeface="+mj-ea"/>
              </a:rPr>
              <a:t>Project Overview</a:t>
            </a:r>
            <a:endParaRPr lang="en-US" altLang="ko-KR" sz="2215" b="1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215" b="1" dirty="0" smtClean="0">
                <a:solidFill>
                  <a:srgbClr val="0000A4"/>
                </a:solidFill>
                <a:latin typeface="+mj-ea"/>
              </a:rPr>
              <a:t>PART </a:t>
            </a:r>
            <a:r>
              <a:rPr lang="en-US" altLang="ko-KR" sz="2215" b="1" dirty="0">
                <a:solidFill>
                  <a:srgbClr val="0000A4"/>
                </a:solidFill>
                <a:latin typeface="+mj-ea"/>
              </a:rPr>
              <a:t>2.</a:t>
            </a:r>
            <a:r>
              <a:rPr lang="en-US" altLang="ko-KR" sz="2215" b="1" dirty="0">
                <a:latin typeface="+mj-ea"/>
              </a:rPr>
              <a:t> </a:t>
            </a:r>
            <a:r>
              <a:rPr lang="en-US" altLang="ko-KR" sz="2215" b="1" dirty="0" smtClean="0">
                <a:latin typeface="+mj-ea"/>
              </a:rPr>
              <a:t>Construction Status</a:t>
            </a:r>
            <a:endParaRPr lang="en-US" altLang="ko-KR" sz="738" b="1" dirty="0">
              <a:solidFill>
                <a:srgbClr val="0000A4"/>
              </a:solidFill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latin typeface="+mj-ea"/>
              </a:rPr>
              <a:t>PART 3.</a:t>
            </a:r>
            <a:r>
              <a:rPr lang="en-US" altLang="ko-KR" sz="2215" b="1" dirty="0">
                <a:latin typeface="+mj-ea"/>
              </a:rPr>
              <a:t> </a:t>
            </a:r>
            <a:r>
              <a:rPr lang="en-US" altLang="ko-KR" sz="2215" b="1" dirty="0" smtClean="0">
                <a:latin typeface="+mj-ea"/>
              </a:rPr>
              <a:t>System Installation</a:t>
            </a:r>
          </a:p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latin typeface="+mj-ea"/>
              </a:rPr>
              <a:t>PART</a:t>
            </a:r>
            <a:r>
              <a:rPr lang="ko-KR" altLang="en-US" sz="2215" b="1" dirty="0">
                <a:solidFill>
                  <a:srgbClr val="0000A4"/>
                </a:solidFill>
                <a:latin typeface="+mj-ea"/>
              </a:rPr>
              <a:t> </a:t>
            </a:r>
            <a:r>
              <a:rPr lang="en-US" altLang="ko-KR" sz="2215" b="1" dirty="0">
                <a:solidFill>
                  <a:srgbClr val="0000A4"/>
                </a:solidFill>
                <a:latin typeface="+mj-ea"/>
              </a:rPr>
              <a:t>4.</a:t>
            </a:r>
            <a:r>
              <a:rPr lang="en-US" altLang="ko-KR" sz="2215" b="1" dirty="0">
                <a:latin typeface="+mj-ea"/>
              </a:rPr>
              <a:t> </a:t>
            </a:r>
            <a:r>
              <a:rPr lang="en-US" altLang="ko-KR" sz="2215" b="1" dirty="0" smtClean="0">
                <a:latin typeface="+mj-ea"/>
              </a:rPr>
              <a:t>Radiation Safety</a:t>
            </a:r>
            <a:endParaRPr lang="en-US" altLang="ko-KR" sz="2215" b="1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215" b="1" dirty="0" smtClean="0">
                <a:solidFill>
                  <a:srgbClr val="0000A4"/>
                </a:solidFill>
                <a:latin typeface="+mj-ea"/>
              </a:rPr>
              <a:t>PART</a:t>
            </a:r>
            <a:r>
              <a:rPr lang="ko-KR" altLang="en-US" sz="2215" b="1" dirty="0" smtClean="0">
                <a:solidFill>
                  <a:srgbClr val="0000A4"/>
                </a:solidFill>
                <a:latin typeface="+mj-ea"/>
              </a:rPr>
              <a:t> </a:t>
            </a:r>
            <a:r>
              <a:rPr lang="en-US" altLang="ko-KR" sz="2215" b="1" dirty="0" smtClean="0">
                <a:solidFill>
                  <a:srgbClr val="0000A4"/>
                </a:solidFill>
                <a:latin typeface="+mj-ea"/>
              </a:rPr>
              <a:t>5.</a:t>
            </a:r>
            <a:r>
              <a:rPr lang="en-US" altLang="ko-KR" sz="2215" b="1" dirty="0" smtClean="0">
                <a:latin typeface="+mj-ea"/>
              </a:rPr>
              <a:t> Summary &amp; Outlook</a:t>
            </a:r>
            <a:endParaRPr lang="en-US" altLang="ko-KR" sz="2215" b="1" dirty="0">
              <a:latin typeface="+mj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1176" y="438402"/>
            <a:ext cx="8069520" cy="99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/>
          </a:p>
        </p:txBody>
      </p:sp>
    </p:spTree>
    <p:extLst>
      <p:ext uri="{BB962C8B-B14F-4D97-AF65-F5344CB8AC3E}">
        <p14:creationId xmlns:p14="http://schemas.microsoft.com/office/powerpoint/2010/main" val="17360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E8E4532-314E-4A84-8B4E-FD19D42D2F92}"/>
              </a:ext>
            </a:extLst>
          </p:cNvPr>
          <p:cNvSpPr/>
          <p:nvPr/>
        </p:nvSpPr>
        <p:spPr bwMode="auto">
          <a:xfrm>
            <a:off x="107504" y="1086375"/>
            <a:ext cx="3034036" cy="2569347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107504" y="1149096"/>
            <a:ext cx="2736304" cy="28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MMS</a:t>
            </a:r>
            <a:r>
              <a:rPr lang="en-US" altLang="ko-KR" sz="15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easurement 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300" b="1" spc="-8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79EB25E-2084-4317-9A64-1C42F15B2663}"/>
              </a:ext>
            </a:extLst>
          </p:cNvPr>
          <p:cNvSpPr/>
          <p:nvPr/>
        </p:nvSpPr>
        <p:spPr bwMode="auto">
          <a:xfrm>
            <a:off x="4441624" y="3953650"/>
            <a:ext cx="4578448" cy="2411566"/>
          </a:xfrm>
          <a:prstGeom prst="roundRect">
            <a:avLst>
              <a:gd name="adj" fmla="val 4831"/>
            </a:avLst>
          </a:prstGeom>
          <a:solidFill>
            <a:srgbClr val="00B050">
              <a:alpha val="10000"/>
            </a:srgbClr>
          </a:solidFill>
          <a:ln w="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107504" y="1378868"/>
            <a:ext cx="303403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High precision mass measurement of</a:t>
            </a:r>
          </a:p>
          <a:p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short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lived rare isotopes </a:t>
            </a:r>
          </a:p>
          <a:p>
            <a:endParaRPr lang="en-US" altLang="ko-KR" sz="3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assembly and test</a:t>
            </a: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Feb. 2020)  </a:t>
            </a:r>
            <a:endParaRPr lang="en-US" altLang="ko-KR" sz="13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50D58E76-8E38-4A57-B1ED-CBD869B60320}"/>
              </a:ext>
            </a:extLst>
          </p:cNvPr>
          <p:cNvSpPr/>
          <p:nvPr/>
        </p:nvSpPr>
        <p:spPr bwMode="auto">
          <a:xfrm>
            <a:off x="186332" y="3953650"/>
            <a:ext cx="4169644" cy="2427678"/>
          </a:xfrm>
          <a:prstGeom prst="roundRect">
            <a:avLst>
              <a:gd name="adj" fmla="val 4156"/>
            </a:avLst>
          </a:prstGeom>
          <a:solidFill>
            <a:srgbClr val="00B050">
              <a:alpha val="10000"/>
            </a:srgbClr>
          </a:solidFill>
          <a:ln w="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9EA94B8-7082-4560-A5F0-2644004F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5" y="2346288"/>
            <a:ext cx="1508593" cy="1220088"/>
          </a:xfrm>
          <a:prstGeom prst="rect">
            <a:avLst/>
          </a:prstGeom>
        </p:spPr>
      </p:pic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3D7A6B8-3A5E-46D0-9309-84CCA2C19B7F}"/>
              </a:ext>
            </a:extLst>
          </p:cNvPr>
          <p:cNvSpPr/>
          <p:nvPr/>
        </p:nvSpPr>
        <p:spPr bwMode="auto">
          <a:xfrm>
            <a:off x="3194233" y="1082824"/>
            <a:ext cx="2945511" cy="2594836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F5E7770-7632-4DF1-BBC0-466E4C48E764}"/>
              </a:ext>
            </a:extLst>
          </p:cNvPr>
          <p:cNvSpPr/>
          <p:nvPr/>
        </p:nvSpPr>
        <p:spPr bwMode="auto">
          <a:xfrm>
            <a:off x="6186518" y="1086375"/>
            <a:ext cx="2894323" cy="2591285"/>
          </a:xfrm>
          <a:prstGeom prst="roundRect">
            <a:avLst>
              <a:gd name="adj" fmla="val 268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7BDB02-94D2-495A-8ABA-37089667DDA7}"/>
              </a:ext>
            </a:extLst>
          </p:cNvPr>
          <p:cNvSpPr txBox="1"/>
          <p:nvPr/>
        </p:nvSpPr>
        <p:spPr>
          <a:xfrm>
            <a:off x="1696608" y="2356900"/>
            <a:ext cx="939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chemeClr val="tx2"/>
                </a:solidFill>
              </a:rPr>
              <a:t>MR-TOF-MS</a:t>
            </a:r>
            <a:endParaRPr lang="ko-KR" altLang="en-US" sz="1000" b="1" dirty="0">
              <a:solidFill>
                <a:schemeClr val="tx2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60BE1CE-7BD2-4134-9744-C35BD43F29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5431" y="2626123"/>
            <a:ext cx="1353121" cy="337023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AA1BE604-39F8-4E7A-A777-CC0B255E9B48}"/>
              </a:ext>
            </a:extLst>
          </p:cNvPr>
          <p:cNvSpPr/>
          <p:nvPr/>
        </p:nvSpPr>
        <p:spPr>
          <a:xfrm>
            <a:off x="1696608" y="2976676"/>
            <a:ext cx="15288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Collaboration: 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KEK/WNSC (JAPAN)</a:t>
            </a:r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866023-DB78-489D-A41F-6034A9FC3309}"/>
              </a:ext>
            </a:extLst>
          </p:cNvPr>
          <p:cNvSpPr txBox="1"/>
          <p:nvPr/>
        </p:nvSpPr>
        <p:spPr>
          <a:xfrm>
            <a:off x="3231482" y="1141094"/>
            <a:ext cx="2637069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CLS </a:t>
            </a:r>
            <a:r>
              <a:rPr lang="en-US" altLang="ko-KR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</a:t>
            </a:r>
            <a:r>
              <a:rPr lang="en-US" altLang="ko-KR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ollinear</a:t>
            </a:r>
            <a:r>
              <a:rPr lang="en-US" altLang="ko-KR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en-US" altLang="ko-KR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aser </a:t>
            </a:r>
            <a:r>
              <a:rPr lang="en-US" altLang="ko-KR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pectrometer</a:t>
            </a:r>
            <a:r>
              <a:rPr lang="en-US" altLang="ko-KR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0022AD-DD70-4E90-A146-837CC10D88BC}"/>
              </a:ext>
            </a:extLst>
          </p:cNvPr>
          <p:cNvSpPr txBox="1"/>
          <p:nvPr/>
        </p:nvSpPr>
        <p:spPr>
          <a:xfrm>
            <a:off x="3132015" y="1381503"/>
            <a:ext cx="306853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independent Studies of </a:t>
            </a: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3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ground and isomeric state properties</a:t>
            </a:r>
          </a:p>
          <a:p>
            <a:r>
              <a:rPr lang="en-US" altLang="ko-KR" sz="3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altLang="ko-KR" sz="200" spc="-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Jan. 2020)  </a:t>
            </a:r>
            <a:endParaRPr lang="en-US" altLang="ko-KR" sz="13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2E046FD8-1AA4-4BB6-98E5-86B7F32D4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426" y="2329403"/>
            <a:ext cx="2607710" cy="12200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FCA7A2-A46B-4452-94CE-19E85A671ED1}"/>
              </a:ext>
            </a:extLst>
          </p:cNvPr>
          <p:cNvSpPr txBox="1"/>
          <p:nvPr/>
        </p:nvSpPr>
        <p:spPr>
          <a:xfrm>
            <a:off x="6198542" y="1145311"/>
            <a:ext cx="2960041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5. NDPS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eutron 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roduction </a:t>
            </a:r>
            <a:r>
              <a:rPr lang="en-US" altLang="ko-KR" sz="1300" b="1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ystem)</a:t>
            </a:r>
            <a:endParaRPr lang="ko-KR" altLang="en-US" sz="1300" b="1" spc="-8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A75A49-85FA-4EB1-BE48-B0F9E7828F2E}"/>
              </a:ext>
            </a:extLst>
          </p:cNvPr>
          <p:cNvSpPr txBox="1"/>
          <p:nvPr/>
        </p:nvSpPr>
        <p:spPr>
          <a:xfrm>
            <a:off x="6186518" y="1366020"/>
            <a:ext cx="3714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Measurement of neutron </a:t>
            </a:r>
          </a:p>
          <a:p>
            <a:r>
              <a:rPr lang="en-US" altLang="ko-KR" sz="13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 reaction data for nuclear science</a:t>
            </a:r>
          </a:p>
          <a:p>
            <a:endParaRPr lang="en-US" altLang="ko-KR" sz="300" spc="-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D773694-2186-42B9-96E0-07204BEB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40" y="2321794"/>
            <a:ext cx="2575788" cy="12279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A657B9-4AA0-4DD8-9A8D-1AB7D7876AF7}"/>
              </a:ext>
            </a:extLst>
          </p:cNvPr>
          <p:cNvSpPr txBox="1"/>
          <p:nvPr/>
        </p:nvSpPr>
        <p:spPr>
          <a:xfrm>
            <a:off x="220659" y="4050907"/>
            <a:ext cx="3839769" cy="292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altLang="ko-KR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ko-KR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uon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otation/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elaxation/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esonance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ko-KR" altLang="en-US" sz="1300" b="1" spc="-8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0097E-E66F-4E26-AB77-18ED59D6DE95}"/>
              </a:ext>
            </a:extLst>
          </p:cNvPr>
          <p:cNvSpPr txBox="1"/>
          <p:nvPr/>
        </p:nvSpPr>
        <p:spPr>
          <a:xfrm>
            <a:off x="251520" y="4260051"/>
            <a:ext cx="4385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Studies of local electromagnetic structures and</a:t>
            </a:r>
          </a:p>
          <a:p>
            <a:r>
              <a:rPr lang="en-US" altLang="ko-KR" sz="1300" spc="-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exotic properties of material by using polarized muons</a:t>
            </a:r>
          </a:p>
          <a:p>
            <a:endParaRPr lang="en-US" altLang="ko-KR" sz="300" spc="-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50313E4-0208-4E6D-8A00-1ED1BEAD0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30" y="5175389"/>
            <a:ext cx="1203286" cy="11505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6EC0299-4A1B-4CD9-933F-194FE631C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652" y="5175389"/>
            <a:ext cx="2582748" cy="11558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4B1C27-41DF-410E-9E8C-DC9766D92731}"/>
              </a:ext>
            </a:extLst>
          </p:cNvPr>
          <p:cNvSpPr txBox="1"/>
          <p:nvPr/>
        </p:nvSpPr>
        <p:spPr>
          <a:xfrm>
            <a:off x="4403943" y="4019202"/>
            <a:ext cx="246298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7. BIS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eam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rradiation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</a:t>
            </a:r>
            <a:r>
              <a:rPr lang="en-US" altLang="ko-KR" sz="1300" spc="-8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300" b="1" spc="-8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734EFC-C053-47A1-A90F-0A5458160CB3}"/>
              </a:ext>
            </a:extLst>
          </p:cNvPr>
          <p:cNvSpPr txBox="1"/>
          <p:nvPr/>
        </p:nvSpPr>
        <p:spPr>
          <a:xfrm>
            <a:off x="4434804" y="4228346"/>
            <a:ext cx="4385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Biomedical studies such as cancer treatment,            </a:t>
            </a:r>
          </a:p>
          <a:p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human body effect by space radiation and cell mutation </a:t>
            </a:r>
          </a:p>
          <a:p>
            <a:r>
              <a:rPr lang="en-US" altLang="ko-KR" sz="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300" spc="-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1A260B0-D603-4BE7-BF19-31EEAC67A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926" y="5159433"/>
            <a:ext cx="2109310" cy="1131343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A2DF3F0A-FDF6-4738-A208-3E2F96079AEC}"/>
              </a:ext>
            </a:extLst>
          </p:cNvPr>
          <p:cNvGrpSpPr/>
          <p:nvPr/>
        </p:nvGrpSpPr>
        <p:grpSpPr>
          <a:xfrm>
            <a:off x="6689816" y="5241706"/>
            <a:ext cx="2226820" cy="927057"/>
            <a:chOff x="6730849" y="5269238"/>
            <a:chExt cx="2226820" cy="743003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9454531-3870-4D24-8FD5-6D29FEF31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30849" y="5269238"/>
              <a:ext cx="2226820" cy="743003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A683098-2B60-4A3B-B230-370278B59C91}"/>
                </a:ext>
              </a:extLst>
            </p:cNvPr>
            <p:cNvSpPr/>
            <p:nvPr/>
          </p:nvSpPr>
          <p:spPr bwMode="auto">
            <a:xfrm>
              <a:off x="8768387" y="5771625"/>
              <a:ext cx="186106" cy="105647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5D7547-465E-469F-9B84-FF0BDE8B16A9}"/>
              </a:ext>
            </a:extLst>
          </p:cNvPr>
          <p:cNvSpPr/>
          <p:nvPr/>
        </p:nvSpPr>
        <p:spPr>
          <a:xfrm>
            <a:off x="6243955" y="2015411"/>
            <a:ext cx="23616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Jan. 2021)  </a:t>
            </a:r>
            <a:endParaRPr lang="ko-KR" altLang="en-US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3D71694-D998-4DD2-A557-B3B75EA73338}"/>
              </a:ext>
            </a:extLst>
          </p:cNvPr>
          <p:cNvSpPr/>
          <p:nvPr/>
        </p:nvSpPr>
        <p:spPr>
          <a:xfrm>
            <a:off x="286216" y="4883001"/>
            <a:ext cx="2394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Nov. 2020)  </a:t>
            </a:r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5FB75B3-0043-48F2-A0BE-9885B00D96A0}"/>
              </a:ext>
            </a:extLst>
          </p:cNvPr>
          <p:cNvSpPr/>
          <p:nvPr/>
        </p:nvSpPr>
        <p:spPr>
          <a:xfrm>
            <a:off x="4510455" y="4875244"/>
            <a:ext cx="2383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Feb. 2021)  </a:t>
            </a:r>
            <a:endParaRPr lang="ko-KR" altLang="en-US" dirty="0"/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253792" y="116632"/>
            <a:ext cx="591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Current Status of Experimental System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0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6FAD2882-BF1D-4B12-8EC7-CD748CFD2D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520" y="980728"/>
          <a:ext cx="8816188" cy="5298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438">
                  <a:extLst>
                    <a:ext uri="{9D8B030D-6E8A-4147-A177-3AD203B41FA5}">
                      <a16:colId xmlns:a16="http://schemas.microsoft.com/office/drawing/2014/main" val="451221438"/>
                    </a:ext>
                  </a:extLst>
                </a:gridCol>
                <a:gridCol w="7083750">
                  <a:extLst>
                    <a:ext uri="{9D8B030D-6E8A-4147-A177-3AD203B41FA5}">
                      <a16:colId xmlns:a16="http://schemas.microsoft.com/office/drawing/2014/main" val="1462284561"/>
                    </a:ext>
                  </a:extLst>
                </a:gridCol>
              </a:tblGrid>
              <a:tr h="4502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Facility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Subject for early phase operation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6503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KOBRA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Transfer reaction measurements in inverse kinematics 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P(</a:t>
                      </a:r>
                      <a:r>
                        <a:rPr kumimoji="0" lang="en-US" altLang="ko-KR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d,p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 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r>
                        <a:rPr kumimoji="0" lang="en-US" altLang="ko-KR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,p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Radiative capture reactions using batch mode RI beams 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</a:t>
                      </a:r>
                      <a:r>
                        <a:rPr kumimoji="0" lang="en-US" altLang="ko-KR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g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0" lang="en-US" altLang="ko-KR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  <a:endParaRPr kumimoji="0" lang="en-US" altLang="ko-KR" sz="1050" b="0" i="0" u="none" strike="noStrike" kern="1200" cap="none" spc="-1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 beam production </a:t>
                      </a:r>
                      <a:r>
                        <a:rPr kumimoji="0" lang="en-US" altLang="ko-KR" sz="1600" b="1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via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quasi-projectile-like fragmentation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</a:t>
                      </a:r>
                      <a:r>
                        <a:rPr kumimoji="0" lang="en-US" altLang="ko-KR" sz="16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 or </a:t>
                      </a:r>
                      <a:r>
                        <a:rPr kumimoji="0" lang="en-US" altLang="ko-KR" sz="1600" b="0" i="0" u="none" strike="noStrike" kern="1200" cap="none" spc="-1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0" lang="en-US" altLang="ko-KR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</a:t>
                      </a: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22534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Ar+KCl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Xe+CsI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case of IF separator commissioning not completed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8509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Isomer separation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with using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26g.s.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26m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beams 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425040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Laser ionization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measurement of isomeric property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endParaRPr lang="ko-KR" altLang="en-US" sz="1600" b="1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094422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Activation experiments with a quasi mono energy neutrons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light and heavy nuclei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Surrogate reactions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fission</a:t>
                      </a:r>
                      <a:endParaRPr lang="ko-KR" altLang="en-US" sz="1600" spc="-50" baseline="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9129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of research areas of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superconductivity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quantum magnetism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their  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scientific significance at the time of the </a:t>
                      </a:r>
                      <a:r>
                        <a:rPr lang="en-US" altLang="ko-KR" sz="1600" kern="1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μSR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instrument completion</a:t>
                      </a:r>
                      <a:endParaRPr lang="en-US" altLang="ko-KR" sz="1100" kern="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48067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Physical dose distribution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 energy transfer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measurements with a 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beam (310 MeV/u)</a:t>
                      </a:r>
                      <a:endParaRPr lang="ko-KR" altLang="en-US" sz="1600" b="1" spc="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892794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16632"/>
            <a:ext cx="698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Scientific program at early phase of operation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24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07356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latin typeface="+mn-ea"/>
              </a:rPr>
              <a:t>Part </a:t>
            </a:r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4.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9908" y="2847512"/>
            <a:ext cx="240803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Radiation Safety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48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4015" y="195788"/>
            <a:ext cx="468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Radiological </a:t>
            </a:r>
            <a:r>
              <a:rPr lang="en-US" altLang="ko-KR" sz="2400" b="1"/>
              <a:t>Features of</a:t>
            </a:r>
            <a:r>
              <a:rPr lang="ko-KR" altLang="en-US" sz="2400" b="1"/>
              <a:t> </a:t>
            </a:r>
            <a:r>
              <a:rPr lang="en-US" altLang="ko-KR" sz="2400" b="1"/>
              <a:t>the Facility</a:t>
            </a:r>
            <a:endParaRPr lang="ko-KR" alt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496" y="201935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4. Rad. Safety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4427538" y="6534150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6244" y="836712"/>
            <a:ext cx="333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Targets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5319" y="2406013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Uranium Material</a:t>
            </a:r>
            <a:endParaRPr lang="en-US" altLang="ko-KR" sz="2400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5319" y="4096723"/>
            <a:ext cx="473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US" altLang="ko-KR" sz="2400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to analyse</a:t>
            </a:r>
            <a:endParaRPr lang="en-US" altLang="ko-KR" sz="2400" b="1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362" y="4509120"/>
            <a:ext cx="46922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arious beam and target combination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energy range (low 18~40MeV/u, high 200~320 MeV/u, 600 MeV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find correct simulation codes and conditions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2362" y="1241719"/>
            <a:ext cx="700698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: 400 kW, ISOL : 30 ~ 70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nduce high activation in concrete, air, cooling water, machine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robust remote handling in target areas</a:t>
            </a:r>
            <a:endParaRPr lang="en-US" altLang="ko-KR" sz="17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8385" y="2831850"/>
            <a:ext cx="80660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 products contaminate ISOL target system, </a:t>
            </a:r>
            <a:r>
              <a:rPr lang="en-US" altLang="ko-KR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beam </a:t>
            </a: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dump,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sz="17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eneration of radioactive waste containing actinides-&gt; need a long-term storage space of the waste until ready to transfer to the national site 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/>
          </p:nvPr>
        </p:nvGraphicFramePr>
        <p:xfrm>
          <a:off x="5322874" y="4005064"/>
          <a:ext cx="3380455" cy="2123440"/>
        </p:xfrm>
        <a:graphic>
          <a:graphicData uri="http://schemas.openxmlformats.org/drawingml/2006/table">
            <a:tbl>
              <a:tblPr firstRow="1" bandRow="1"/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Experiments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Beams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Targets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IF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O, Ca, …, Kr, .., Sn, Xe, U,</a:t>
                      </a:r>
                      <a:r>
                        <a:rPr lang="en-US" altLang="ko-KR" sz="1000" baseline="0" smtClean="0"/>
                        <a:t> </a:t>
                      </a:r>
                      <a:r>
                        <a:rPr lang="en-US" altLang="ko-KR" sz="1000" smtClean="0"/>
                        <a:t>~20</a:t>
                      </a:r>
                      <a:r>
                        <a:rPr lang="en-US" altLang="ko-KR" sz="1000" baseline="0" smtClean="0"/>
                        <a:t> species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ISOL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p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UC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baseline="0" smtClean="0"/>
                        <a:t>KOBRA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He,</a:t>
                      </a:r>
                      <a:r>
                        <a:rPr lang="en-US" altLang="ko-KR" sz="1000" baseline="0" smtClean="0"/>
                        <a:t> B, O, Ar, U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Be, Cu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Bio-medical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Fe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00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muSR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P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2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LAMPS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Ca, Ni,</a:t>
                      </a:r>
                      <a:r>
                        <a:rPr lang="en-US" altLang="ko-KR" sz="1000" baseline="0" smtClean="0"/>
                        <a:t> Zr, Sn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Ca,….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2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Neutron</a:t>
                      </a:r>
                      <a:r>
                        <a:rPr lang="en-US" altLang="ko-KR" sz="1000" baseline="0" smtClean="0"/>
                        <a:t> Exp.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p, d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latinLnBrk="1"/>
                      <a:r>
                        <a:rPr lang="en-US" altLang="ko-KR" sz="1000" smtClean="0"/>
                        <a:t>C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2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4015" y="195788"/>
            <a:ext cx="629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Radiation </a:t>
            </a:r>
            <a:r>
              <a:rPr lang="en-US" altLang="ko-KR" sz="2400" b="1"/>
              <a:t>Safety Licensing : Completed!! (18.10)</a:t>
            </a:r>
            <a:endParaRPr lang="ko-KR" altLang="en-US" sz="2400" b="1" dirty="0"/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4427538" y="6534150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309" y="780406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en-US" altLang="ko-KR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270" y="1097131"/>
            <a:ext cx="282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domestic experts joined radiological 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acility basic design by a experienced company</a:t>
            </a:r>
            <a:endParaRPr lang="en-US" altLang="ko-KR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202" y="2040474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for Review</a:t>
            </a:r>
            <a:endParaRPr lang="en-US" altLang="ko-KR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201" y="2314615"/>
            <a:ext cx="339271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safety report</a:t>
            </a:r>
          </a:p>
          <a:p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ko-KR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(shielding, activation, env. Influence, RMS/PSIS, </a:t>
            </a:r>
          </a:p>
          <a:p>
            <a:r>
              <a:rPr lang="en-US" altLang="ko-KR"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exhaust, accident analysis, radioactive waste, etc..</a:t>
            </a:r>
            <a:r>
              <a:rPr lang="en-US" altLang="ko-KR" sz="9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sz="9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escription of accelerators and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</a:t>
            </a: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radiological analysis (codes,  input/output)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survey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building and 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 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plan/procedures</a:t>
            </a:r>
            <a:endParaRPr lang="en-US" altLang="ko-KR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ko-KR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 hazard analysis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791" y="4816316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Reviews</a:t>
            </a:r>
            <a:endParaRPr lang="en-US" altLang="ko-KR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764340"/>
            <a:ext cx="5247329" cy="3297417"/>
          </a:xfrm>
          <a:prstGeom prst="rect">
            <a:avLst/>
          </a:prstGeom>
          <a:ln>
            <a:solidFill>
              <a:srgbClr val="113F71"/>
            </a:solidFill>
          </a:ln>
        </p:spPr>
      </p:pic>
      <p:grpSp>
        <p:nvGrpSpPr>
          <p:cNvPr id="23" name="그룹 22"/>
          <p:cNvGrpSpPr/>
          <p:nvPr/>
        </p:nvGrpSpPr>
        <p:grpSpPr>
          <a:xfrm>
            <a:off x="4355976" y="4293096"/>
            <a:ext cx="4378621" cy="1675745"/>
            <a:chOff x="4355976" y="4293096"/>
            <a:chExt cx="4378621" cy="1675745"/>
          </a:xfrm>
        </p:grpSpPr>
        <p:cxnSp>
          <p:nvCxnSpPr>
            <p:cNvPr id="24" name="직선 화살표 연결선 23"/>
            <p:cNvCxnSpPr/>
            <p:nvPr/>
          </p:nvCxnSpPr>
          <p:spPr>
            <a:xfrm flipV="1">
              <a:off x="4792538" y="4816971"/>
              <a:ext cx="1519238" cy="628650"/>
            </a:xfrm>
            <a:prstGeom prst="straightConnector1">
              <a:avLst/>
            </a:prstGeom>
            <a:noFill/>
            <a:ln w="28575" cap="flat" cmpd="sng" algn="ctr">
              <a:solidFill>
                <a:srgbClr val="1966B3">
                  <a:lumMod val="20000"/>
                  <a:lumOff val="8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25" name="직선 화살표 연결선 24"/>
            <p:cNvCxnSpPr>
              <a:stCxn id="32" idx="0"/>
            </p:cNvCxnSpPr>
            <p:nvPr/>
          </p:nvCxnSpPr>
          <p:spPr>
            <a:xfrm flipH="1" flipV="1">
              <a:off x="6311777" y="4816971"/>
              <a:ext cx="1274910" cy="628650"/>
            </a:xfrm>
            <a:prstGeom prst="straightConnector1">
              <a:avLst/>
            </a:prstGeom>
            <a:noFill/>
            <a:ln w="28575" cap="flat" cmpd="sng" algn="ctr">
              <a:solidFill>
                <a:srgbClr val="1966B3">
                  <a:lumMod val="20000"/>
                  <a:lumOff val="8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26" name="직선 화살표 연결선 25"/>
            <p:cNvCxnSpPr>
              <a:stCxn id="35" idx="1"/>
            </p:cNvCxnSpPr>
            <p:nvPr/>
          </p:nvCxnSpPr>
          <p:spPr>
            <a:xfrm>
              <a:off x="5229101" y="5693271"/>
              <a:ext cx="120015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1966B3">
                  <a:lumMod val="20000"/>
                  <a:lumOff val="8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4998913" y="4293096"/>
              <a:ext cx="2757486" cy="52322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CCCC00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            NSSC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(Nuclear Safety and Security Commission</a:t>
              </a:r>
              <a:r>
                <a:rPr kumimoji="0" lang="en-US" altLang="ko-K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)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38776" y="5445621"/>
              <a:ext cx="2295821" cy="52322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CCCC00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         KINS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(Korea Institute of Nuclear Safety)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4565526" y="4918571"/>
              <a:ext cx="13112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License Submission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  &amp; Approval</a:t>
              </a: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4" name="TextBox 8"/>
            <p:cNvSpPr txBox="1">
              <a:spLocks noChangeArrowheads="1"/>
            </p:cNvSpPr>
            <p:nvPr/>
          </p:nvSpPr>
          <p:spPr bwMode="auto">
            <a:xfrm>
              <a:off x="6438776" y="4901109"/>
              <a:ext cx="16875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Technical Review Request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  &amp; Review Report</a:t>
              </a:r>
              <a:endParaRPr kumimoji="0" lang="ko-KR" altLang="en-US" sz="1000" b="0" i="0" u="none" strike="noStrike" kern="0" cap="none" spc="0" normalizeH="0" baseline="0" noProof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5" name="TextBox 9"/>
            <p:cNvSpPr txBox="1">
              <a:spLocks noChangeArrowheads="1"/>
            </p:cNvSpPr>
            <p:nvPr/>
          </p:nvSpPr>
          <p:spPr bwMode="auto">
            <a:xfrm>
              <a:off x="5229101" y="5493246"/>
              <a:ext cx="1200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맑은 고딕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Technical Detail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</a:rPr>
                <a:t>Inquiry &amp; Answer</a:t>
              </a: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355976" y="5445621"/>
              <a:ext cx="873125" cy="522288"/>
            </a:xfrm>
            <a:prstGeom prst="rect">
              <a:avLst/>
            </a:prstGeom>
            <a:solidFill>
              <a:srgbClr val="1966B3"/>
            </a:solidFill>
            <a:ln w="10795" cap="flat" cmpd="sng" algn="ctr">
              <a:solidFill>
                <a:srgbClr val="1966B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</a:rPr>
                <a:t>RISP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59201" y="5161955"/>
            <a:ext cx="3515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more than 30 KINS reviewers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382 cases of answers/further assessment/correction/design improve and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multilevel review(KINS, NSSC,  Advs..)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496" y="201935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4. Rad. Safety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36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4015" y="195788"/>
            <a:ext cx="4040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/>
              <a:t>Plan – First Facility </a:t>
            </a:r>
            <a:r>
              <a:rPr lang="en-US" altLang="ko-KR" sz="2400" b="1" smtClean="0"/>
              <a:t>Inspection</a:t>
            </a:r>
            <a:endParaRPr lang="ko-KR" altLang="en-US" sz="2400" b="1" dirty="0"/>
          </a:p>
        </p:txBody>
      </p:sp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4427538" y="6534150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8534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000" b="1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ko-KR" sz="2000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andatory step before operation </a:t>
            </a:r>
            <a:r>
              <a:rPr lang="en-US" altLang="ko-KR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year after the first inpection)  </a:t>
            </a:r>
            <a:endParaRPr lang="en-US" altLang="ko-KR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979886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000" b="1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2000" b="1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heck items</a:t>
            </a:r>
            <a:endParaRPr lang="en-US" altLang="ko-KR" sz="2000" b="1" dirty="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318" y="3373157"/>
            <a:ext cx="508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afety organization / manpower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quality assurance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erformance of all RMS &amp; PSIS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mplementation of fire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erformance of exhaust/draining/remote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eadiness of preventive and mitigative measures for possible accidents of more once in 30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 to handle radioactive wastes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tc..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827584" y="1533766"/>
          <a:ext cx="6612456" cy="588582"/>
        </p:xfrm>
        <a:graphic>
          <a:graphicData uri="http://schemas.openxmlformats.org/drawingml/2006/table">
            <a:tbl>
              <a:tblPr firstRow="1" bandRow="1"/>
              <a:tblGrid>
                <a:gridCol w="55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10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2700">
                <a:tc gridSpan="4"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mtClean="0"/>
                        <a:t>’19</a:t>
                      </a:r>
                      <a:endParaRPr lang="ko-KR" alt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mtClean="0"/>
                        <a:t>‘20</a:t>
                      </a:r>
                      <a:endParaRPr lang="ko-KR" alt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mtClean="0"/>
                        <a:t>‘21</a:t>
                      </a:r>
                      <a:endParaRPr lang="ko-KR" alt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00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1Q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2Q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3Q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4Q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1Q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2Q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3Q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4Q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1Q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2Q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3Q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smtClean="0"/>
                        <a:t>4Q</a:t>
                      </a:r>
                      <a:endParaRPr lang="ko-KR" altLang="en-US" sz="10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B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타원 9"/>
          <p:cNvSpPr/>
          <p:nvPr/>
        </p:nvSpPr>
        <p:spPr bwMode="auto">
          <a:xfrm>
            <a:off x="4932040" y="2142588"/>
            <a:ext cx="215701" cy="216024"/>
          </a:xfrm>
          <a:prstGeom prst="ellipse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5715165" y="2111144"/>
            <a:ext cx="215701" cy="216024"/>
          </a:xfrm>
          <a:prstGeom prst="ellipse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7209477" y="2144360"/>
            <a:ext cx="215701" cy="216024"/>
          </a:xfrm>
          <a:prstGeom prst="ellipse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476" y="2248879"/>
            <a:ext cx="3346557" cy="646331"/>
          </a:xfrm>
          <a:prstGeom prst="rect">
            <a:avLst/>
          </a:prstGeom>
          <a:noFill/>
          <a:ln>
            <a:solidFill>
              <a:srgbClr val="113F7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Arragned with KINS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to make 3-steps inspection</a:t>
            </a: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3479" y="2436755"/>
            <a:ext cx="1128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 </a:t>
            </a:r>
            <a:endParaRPr lang="ko-KR" altLang="en-US" sz="140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6790" y="2464214"/>
            <a:ext cx="173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SCL3, KOBRA, ISOL </a:t>
            </a:r>
            <a:endParaRPr lang="ko-KR" altLang="en-US" sz="140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6646" y="2464214"/>
            <a:ext cx="165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SCL2+IF, h.e.Exps </a:t>
            </a:r>
            <a:endParaRPr lang="ko-KR" altLang="en-US" sz="1400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직선 화살표 연결선 20"/>
          <p:cNvCxnSpPr/>
          <p:nvPr/>
        </p:nvCxnSpPr>
        <p:spPr bwMode="auto">
          <a:xfrm flipV="1">
            <a:off x="4674342" y="2323605"/>
            <a:ext cx="261375" cy="200070"/>
          </a:xfrm>
          <a:prstGeom prst="straightConnector1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41275" cap="flat" cmpd="sng" algn="ctr">
            <a:solidFill>
              <a:srgbClr val="113F7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직선 화살표 연결선 21"/>
          <p:cNvCxnSpPr/>
          <p:nvPr/>
        </p:nvCxnSpPr>
        <p:spPr bwMode="auto">
          <a:xfrm flipV="1">
            <a:off x="5803058" y="2268570"/>
            <a:ext cx="32375" cy="245050"/>
          </a:xfrm>
          <a:prstGeom prst="straightConnector1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41275" cap="flat" cmpd="sng" algn="ctr">
            <a:solidFill>
              <a:srgbClr val="113F7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직선 화살표 연결선 22"/>
          <p:cNvCxnSpPr>
            <a:endCxn id="12" idx="5"/>
          </p:cNvCxnSpPr>
          <p:nvPr/>
        </p:nvCxnSpPr>
        <p:spPr bwMode="auto">
          <a:xfrm flipH="1" flipV="1">
            <a:off x="7393589" y="2328748"/>
            <a:ext cx="114695" cy="184872"/>
          </a:xfrm>
          <a:prstGeom prst="straightConnector1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41275" cap="flat" cmpd="sng" algn="ctr">
            <a:solidFill>
              <a:srgbClr val="113F7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아래쪽 화살표 23"/>
          <p:cNvSpPr/>
          <p:nvPr/>
        </p:nvSpPr>
        <p:spPr bwMode="auto">
          <a:xfrm>
            <a:off x="3966853" y="5588150"/>
            <a:ext cx="570115" cy="424946"/>
          </a:xfrm>
          <a:prstGeom prst="downArrow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9238" y="6039263"/>
            <a:ext cx="494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>
                <a:solidFill>
                  <a:srgbClr val="113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Facility for workers &amp; vistors &amp; citizens !</a:t>
            </a:r>
            <a:endParaRPr lang="ko-KR" altLang="en-US">
              <a:solidFill>
                <a:srgbClr val="113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/>
          </p:nvPr>
        </p:nvGraphicFramePr>
        <p:xfrm>
          <a:off x="5508105" y="3219560"/>
          <a:ext cx="3001194" cy="2346940"/>
        </p:xfrm>
        <a:graphic>
          <a:graphicData uri="http://schemas.openxmlformats.org/drawingml/2006/table">
            <a:tbl>
              <a:tblPr firstRow="1" bandRow="1"/>
              <a:tblGrid>
                <a:gridCol w="2397514">
                  <a:extLst>
                    <a:ext uri="{9D8B030D-6E8A-4147-A177-3AD203B41FA5}">
                      <a16:colId xmlns:a16="http://schemas.microsoft.com/office/drawing/2014/main" val="3595175574"/>
                    </a:ext>
                  </a:extLst>
                </a:gridCol>
                <a:gridCol w="603680">
                  <a:extLst>
                    <a:ext uri="{9D8B030D-6E8A-4147-A177-3AD203B41FA5}">
                      <a16:colId xmlns:a16="http://schemas.microsoft.com/office/drawing/2014/main" val="2911650130"/>
                    </a:ext>
                  </a:extLst>
                </a:gridCol>
              </a:tblGrid>
              <a:tr h="382380">
                <a:tc gridSpan="2">
                  <a:txBody>
                    <a:bodyPr/>
                    <a:lstStyle>
                      <a:lvl1pPr marL="0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0" baseline="0" smtClean="0"/>
                        <a:t>RMS Equipments in the site</a:t>
                      </a:r>
                      <a:endParaRPr lang="ko-KR" altLang="en-US" sz="1600" b="0" dirty="0"/>
                    </a:p>
                  </a:txBody>
                  <a:tcPr marL="94335" marR="94335" marT="47165" marB="4716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73151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Environment</a:t>
                      </a:r>
                      <a:r>
                        <a:rPr lang="en-US" altLang="ko-KR" sz="1100" kern="100" baseline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100" kern="100" baseline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Monitor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12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67014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Area </a:t>
                      </a:r>
                      <a:r>
                        <a:rPr lang="en-US" sz="1100" kern="1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Monitor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94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8785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Area Air </a:t>
                      </a:r>
                      <a:r>
                        <a:rPr lang="en-US" sz="1100" kern="1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Monitor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</a:t>
                      </a:r>
                      <a:endParaRPr lang="ko-KR" sz="11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002807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Stack Monitor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endParaRPr lang="ko-KR" sz="11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11640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Hand &amp; Foot Monitor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</a:t>
                      </a:r>
                      <a:endParaRPr lang="ko-KR" sz="11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74592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Nuclide Analyser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348618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+mn-ea"/>
                          <a:cs typeface="Times New Roman" panose="02020603050405020304" pitchFamily="18" charset="0"/>
                        </a:rPr>
                        <a:t>Paging Phone</a:t>
                      </a:r>
                      <a:endParaRPr lang="ko-KR" altLang="ko-KR" sz="1100" kern="100" dirty="0" smtClean="0">
                        <a:effectLst/>
                        <a:latin typeface="맑은 고딕" panose="020B0503020000020004" pitchFamily="50" charset="-127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88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20350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CCTV</a:t>
                      </a:r>
                      <a:r>
                        <a:rPr lang="en-US" altLang="ko-KR" sz="1100" kern="100" baseline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camera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101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970505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Emergency Stop &amp; Alarm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174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691810"/>
                  </a:ext>
                </a:extLst>
              </a:tr>
              <a:tr h="196456"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+mn-ea"/>
                          <a:cs typeface="Times New Roman" panose="02020603050405020304" pitchFamily="18" charset="0"/>
                        </a:rPr>
                        <a:t>Vehicle Radiation Monitor</a:t>
                      </a:r>
                      <a:endParaRPr lang="ko-KR" altLang="ko-KR" sz="1100" kern="100" dirty="0" smtClean="0">
                        <a:effectLst/>
                        <a:latin typeface="맑은 고딕" panose="020B0503020000020004" pitchFamily="50" charset="-127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2204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844083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266124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688165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110207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532248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2954289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376331" algn="l" defTabSz="844083" rtl="0" eaLnBrk="1" latinLnBrk="1" hangingPunct="1">
                        <a:defRPr sz="1662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ko-KR" sz="11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0750" marR="707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94752"/>
                  </a:ext>
                </a:extLst>
              </a:tr>
            </a:tbl>
          </a:graphicData>
        </a:graphic>
      </p:graphicFrame>
      <p:cxnSp>
        <p:nvCxnSpPr>
          <p:cNvPr id="27" name="직선 화살표 연결선 26"/>
          <p:cNvCxnSpPr/>
          <p:nvPr/>
        </p:nvCxnSpPr>
        <p:spPr bwMode="auto">
          <a:xfrm>
            <a:off x="3563888" y="2590643"/>
            <a:ext cx="216024" cy="0"/>
          </a:xfrm>
          <a:prstGeom prst="straightConnector1">
            <a:avLst/>
          </a:prstGeom>
          <a:gradFill rotWithShape="1">
            <a:gsLst>
              <a:gs pos="0">
                <a:srgbClr val="1966B3">
                  <a:gamma/>
                  <a:tint val="72941"/>
                  <a:invGamma/>
                  <a:alpha val="39999"/>
                </a:srgbClr>
              </a:gs>
              <a:gs pos="100000">
                <a:srgbClr val="1966B3"/>
              </a:gs>
            </a:gsLst>
            <a:lin ang="5400000" scaled="1"/>
          </a:gradFill>
          <a:ln w="0" cap="flat" cmpd="sng" algn="ctr">
            <a:solidFill>
              <a:srgbClr val="113F7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5496" y="201935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4. Rad. Safety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775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07356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latin typeface="+mn-ea"/>
              </a:rPr>
              <a:t>Part </a:t>
            </a:r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5.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9908" y="2847512"/>
            <a:ext cx="300851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Summary &amp; Outlook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9B79AEA3-2E28-E44E-B54C-A9EC729DA05C}"/>
              </a:ext>
            </a:extLst>
          </p:cNvPr>
          <p:cNvSpPr txBox="1"/>
          <p:nvPr/>
        </p:nvSpPr>
        <p:spPr>
          <a:xfrm>
            <a:off x="251520" y="764704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ED6A26-447A-FB48-9ABB-4B7206D918C4}"/>
              </a:ext>
            </a:extLst>
          </p:cNvPr>
          <p:cNvSpPr txBox="1"/>
          <p:nvPr/>
        </p:nvSpPr>
        <p:spPr>
          <a:xfrm>
            <a:off x="419569" y="1145049"/>
            <a:ext cx="8460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production for SCL3 is under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 is under pre-production phase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April, 2019, installation for SCL will start from </a:t>
            </a:r>
            <a:r>
              <a:rPr lang="en-US" altLang="ko-KR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SCL3</a:t>
            </a:r>
            <a:r>
              <a:rPr lang="en-US" altLang="ko-K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ko-KR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8CCBA-F99E-DF40-9373-49F36AF50443}"/>
              </a:ext>
            </a:extLst>
          </p:cNvPr>
          <p:cNvSpPr txBox="1"/>
          <p:nvPr/>
        </p:nvSpPr>
        <p:spPr>
          <a:xfrm>
            <a:off x="251520" y="1988840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the end of 2021, we will achieve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CFBF3-B2A6-6B45-A044-D8426574060A}"/>
              </a:ext>
            </a:extLst>
          </p:cNvPr>
          <p:cNvSpPr txBox="1"/>
          <p:nvPr/>
        </p:nvSpPr>
        <p:spPr>
          <a:xfrm>
            <a:off x="419569" y="2369185"/>
            <a:ext cx="8460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beams: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ion beams (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Ar) from ECRIS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SCL3  low E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beams: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RIBs extraction from ISOL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re-acceleration through SLC3  low E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/ RI beams will be delivered to low-E experimental hall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phase experiments are going to be performed using </a:t>
            </a:r>
            <a:r>
              <a:rPr lang="en-US" altLang="ko-KR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altLang="ko-K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RIBs production at KOBRA (A&lt;~50, beam energy &lt; 20 MeV/u) using SI beams from SCL3</a:t>
            </a:r>
          </a:p>
          <a:p>
            <a:pPr lvl="1"/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commissioning starts for SCL2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and commissioning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Collaborative works with RUA (RAON Users Association) via RULC (RAON Users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Liason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Center)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9224A1-CC6F-9A44-866D-71FDF9C23275}"/>
              </a:ext>
            </a:extLst>
          </p:cNvPr>
          <p:cNvSpPr txBox="1"/>
          <p:nvPr/>
        </p:nvSpPr>
        <p:spPr>
          <a:xfrm>
            <a:off x="251520" y="4869160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RISP (2021 ~  )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8B6DFA-B6F8-CD4C-B46E-A7603B585228}"/>
              </a:ext>
            </a:extLst>
          </p:cNvPr>
          <p:cNvSpPr txBox="1"/>
          <p:nvPr/>
        </p:nvSpPr>
        <p:spPr>
          <a:xfrm>
            <a:off x="419569" y="5221649"/>
            <a:ext cx="8460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acceleration for ISOL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SCL3  SCL2  IF </a:t>
            </a: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(ISOL+IF)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commissioning and experiments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Ramping-up to get the 400kW beams (more </a:t>
            </a:r>
            <a:r>
              <a:rPr lang="en-US" altLang="ko-KR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5 </a:t>
            </a:r>
            <a:r>
              <a:rPr lang="en-US" altLang="ko-KR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upgrade to 400MeV/u (</a:t>
            </a:r>
            <a:r>
              <a:rPr lang="en-US" altLang="ko-K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6924" y="188640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Summary &amp; Outlook</a:t>
            </a:r>
            <a:endParaRPr lang="ko-KR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201935"/>
            <a:ext cx="165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4. Summary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61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55"/>
            <a:ext cx="9144000" cy="5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24987" y="3000487"/>
            <a:ext cx="2787173" cy="717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4180"/>
            <a:r>
              <a:rPr lang="en-US" altLang="ko-KR" sz="4062" b="1" dirty="0">
                <a:solidFill>
                  <a:srgbClr val="FFFF0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Thank you</a:t>
            </a:r>
            <a:endParaRPr lang="ko-KR" altLang="en-US" sz="4062" b="1" dirty="0">
              <a:solidFill>
                <a:srgbClr val="FFFF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50631" y="3397469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605176" y="3399892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3" y="556631"/>
            <a:ext cx="9131019" cy="590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 bwMode="auto">
          <a:xfrm>
            <a:off x="35496" y="4061170"/>
            <a:ext cx="9088910" cy="2385765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16632"/>
            <a:ext cx="648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Schedule of Experimental System at RAON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3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07356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latin typeface="+mn-ea"/>
              </a:rPr>
              <a:t>Part 1.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2847512"/>
            <a:ext cx="248888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Project Overview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46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5663818" y="3660016"/>
            <a:ext cx="3397346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intensity RI beams by ISOL and IF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ISOL: direct fission of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by 70 MeV proton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IF: 200 MeV/u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(intensity: 8.3 p</a:t>
            </a:r>
            <a:r>
              <a:rPr lang="el-GR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quality neutron-rich beams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e.g.,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132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Sn with up to 250 MeV/u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 to 10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particles per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second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More exotic RI beam 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production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combination of ISOL and IF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8274" y="202334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22" y="2132856"/>
            <a:ext cx="8591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Budget:  KRW 1,432 billion (US$ 1.26 billion, 1$=1,135krw)</a:t>
            </a:r>
            <a:endParaRPr lang="en-US" altLang="ko-KR" dirty="0" smtClean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solidFill>
                  <a:srgbClr val="113F71"/>
                </a:solidFill>
                <a:latin typeface="Arial" charset="0"/>
              </a:rPr>
              <a:t>                    - accelerators and experimental apparatus : 460.2 billion </a:t>
            </a:r>
            <a:r>
              <a:rPr lang="en-US" altLang="ko-KR" sz="1400" dirty="0">
                <a:solidFill>
                  <a:srgbClr val="113F71"/>
                </a:solidFill>
                <a:latin typeface="Arial" charset="0"/>
              </a:rPr>
              <a:t>w</a:t>
            </a:r>
            <a:r>
              <a:rPr lang="en-US" altLang="ko-KR" sz="1400" dirty="0" smtClean="0">
                <a:solidFill>
                  <a:srgbClr val="113F71"/>
                </a:solidFill>
                <a:latin typeface="Arial" charset="0"/>
              </a:rPr>
              <a:t>on</a:t>
            </a:r>
          </a:p>
          <a:p>
            <a:r>
              <a:rPr lang="en-US" altLang="ko-KR" sz="1400" dirty="0" smtClean="0">
                <a:solidFill>
                  <a:srgbClr val="113F71"/>
                </a:solidFill>
                <a:latin typeface="Arial" charset="0"/>
              </a:rPr>
              <a:t>                    - </a:t>
            </a:r>
            <a:r>
              <a:rPr lang="en-US" altLang="ko-KR" sz="1400" dirty="0">
                <a:solidFill>
                  <a:srgbClr val="113F71"/>
                </a:solidFill>
                <a:latin typeface="Arial" charset="0"/>
              </a:rPr>
              <a:t>civil engineering &amp;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  <a:latin typeface="Arial" charset="0"/>
              </a:rPr>
              <a:t>conventional facilities : </a:t>
            </a:r>
            <a:r>
              <a:rPr lang="en-US" altLang="ko-KR" sz="1400" dirty="0" smtClean="0">
                <a:solidFill>
                  <a:srgbClr val="113F71">
                    <a:lumMod val="60000"/>
                    <a:lumOff val="40000"/>
                  </a:srgbClr>
                </a:solidFill>
                <a:latin typeface="Arial" charset="0"/>
              </a:rPr>
              <a:t>972 billion won (incl. site 357 billion won)      </a:t>
            </a:r>
            <a:endParaRPr lang="en-US" altLang="ko-KR" sz="1400" dirty="0">
              <a:solidFill>
                <a:srgbClr val="00206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solidFill>
                  <a:srgbClr val="113F71"/>
                </a:solidFill>
                <a:latin typeface="Arial" charset="0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Period:   2011.12 ~ 2021.12 </a:t>
            </a:r>
            <a:endParaRPr lang="ko-KR" altLang="en-US" b="1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520" y="1049254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 smtClean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8474" y="1154419"/>
            <a:ext cx="154502" cy="164510"/>
            <a:chOff x="1969226" y="3480514"/>
            <a:chExt cx="481373" cy="497205"/>
          </a:xfrm>
        </p:grpSpPr>
        <p:sp>
          <p:nvSpPr>
            <p:cNvPr id="24" name="타원 23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5" name="타원 24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8632" y="2236922"/>
            <a:ext cx="154502" cy="164510"/>
            <a:chOff x="1969226" y="3480514"/>
            <a:chExt cx="481373" cy="497205"/>
          </a:xfrm>
        </p:grpSpPr>
        <p:sp>
          <p:nvSpPr>
            <p:cNvPr id="29" name="타원 2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27874" y="2937546"/>
            <a:ext cx="154502" cy="164510"/>
            <a:chOff x="1969226" y="3480514"/>
            <a:chExt cx="481373" cy="497205"/>
          </a:xfrm>
        </p:grpSpPr>
        <p:sp>
          <p:nvSpPr>
            <p:cNvPr id="32" name="타원 3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179512" y="926150"/>
            <a:ext cx="8797946" cy="2430841"/>
          </a:xfrm>
          <a:prstGeom prst="roundRect">
            <a:avLst>
              <a:gd name="adj" fmla="val 6535"/>
            </a:avLst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제목 1"/>
          <p:cNvSpPr>
            <a:spLocks noGrp="1"/>
          </p:cNvSpPr>
          <p:nvPr>
            <p:ph type="title"/>
          </p:nvPr>
        </p:nvSpPr>
        <p:spPr>
          <a:xfrm>
            <a:off x="2219046" y="203844"/>
            <a:ext cx="6480968" cy="504825"/>
          </a:xfrm>
        </p:spPr>
        <p:txBody>
          <a:bodyPr/>
          <a:lstStyle/>
          <a:p>
            <a:r>
              <a:rPr lang="en-US" altLang="ko-KR" sz="2400" b="1" spc="-150" dirty="0" smtClean="0">
                <a:latin typeface="+mn-lt"/>
                <a:ea typeface="SimHei" panose="02010609060101010101" pitchFamily="49" charset="-122"/>
                <a:cs typeface="Cordia New" panose="020B0304020202020204" pitchFamily="34" charset="-34"/>
              </a:rPr>
              <a:t>Rare Isotope Science Project (RISP)</a:t>
            </a:r>
            <a:endParaRPr lang="ko-KR" altLang="en-US" sz="2400" b="1" spc="-150" dirty="0" smtClean="0">
              <a:latin typeface="+mn-lt"/>
              <a:ea typeface="HY동녘B" panose="02030600000101010101" pitchFamily="18" charset="-127"/>
              <a:cs typeface="Cordia New" panose="020B0304020202020204" pitchFamily="34" charset="-34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80081" y="5298530"/>
            <a:ext cx="3202191" cy="974409"/>
            <a:chOff x="5921708" y="3944272"/>
            <a:chExt cx="3363173" cy="1190915"/>
          </a:xfrm>
        </p:grpSpPr>
        <p:sp>
          <p:nvSpPr>
            <p:cNvPr id="73" name="TextBox 72"/>
            <p:cNvSpPr txBox="1"/>
            <p:nvPr/>
          </p:nvSpPr>
          <p:spPr>
            <a:xfrm>
              <a:off x="5921708" y="3944272"/>
              <a:ext cx="3363173" cy="78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Construction of research and support facility to ensure the stable operation of the heavy-ion </a:t>
              </a:r>
              <a:r>
                <a:rPr lang="en-US" altLang="en-US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accelerator, experiment systems, </a:t>
              </a: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and to establish </a:t>
              </a:r>
              <a:r>
                <a:rPr lang="en-US" altLang="en-US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 comfortable </a:t>
              </a: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research environment</a:t>
              </a: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47635" y="4683792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※ Accelerator </a:t>
              </a:r>
              <a:r>
                <a:rPr lang="en-US" altLang="ko-KR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and experiment buildings, </a:t>
              </a:r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support </a:t>
              </a:r>
              <a:r>
                <a:rPr lang="en-US" altLang="ko-KR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facility, administrative buildings, and guest house, </a:t>
              </a:r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etc.</a:t>
              </a:r>
            </a:p>
          </p:txBody>
        </p:sp>
      </p:grpSp>
      <p:sp>
        <p:nvSpPr>
          <p:cNvPr id="57" name="자유형 56"/>
          <p:cNvSpPr/>
          <p:nvPr/>
        </p:nvSpPr>
        <p:spPr>
          <a:xfrm>
            <a:off x="178297" y="378403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9" y="374162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174515" y="3858625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Development,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installation,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commissioning of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accelerator systems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that provides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high-energy (200MeV/u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and high-power (400kW) heavy-ion beam</a:t>
            </a:r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1976" y="3445628"/>
            <a:ext cx="25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22210" y="4856032"/>
            <a:ext cx="27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470859" y="5189630"/>
            <a:ext cx="2109253" cy="1182646"/>
          </a:xfrm>
          <a:prstGeom prst="rect">
            <a:avLst/>
          </a:prstGeom>
        </p:spPr>
      </p:pic>
      <p:sp>
        <p:nvSpPr>
          <p:cNvPr id="75" name="자유형 74"/>
          <p:cNvSpPr/>
          <p:nvPr/>
        </p:nvSpPr>
        <p:spPr>
          <a:xfrm>
            <a:off x="178297" y="52138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602115"/>
            <a:ext cx="9144000" cy="505913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7070537" y="2582636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IF System</a:t>
            </a:r>
            <a:endParaRPr lang="ko-KR" altLang="en-US" sz="1000" b="1" dirty="0"/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rot="5400000" flipH="1" flipV="1">
            <a:off x="6633222" y="3031941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7956376" y="2942794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BIS</a:t>
            </a:r>
            <a:endParaRPr lang="ko-KR" altLang="en-US" sz="1000" b="1" dirty="0"/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7599550" y="3085338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8244408" y="3400336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/>
              <a:t>μ</a:t>
            </a:r>
            <a:r>
              <a:rPr lang="en-US" altLang="ko-KR" sz="1000" b="1" dirty="0"/>
              <a:t>SR</a:t>
            </a:r>
            <a:endParaRPr lang="ko-KR" altLang="en-US" sz="1000" b="1" dirty="0"/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flipV="1">
            <a:off x="7763617" y="3535154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100371" y="2492408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HPMMS/</a:t>
            </a:r>
          </a:p>
          <a:p>
            <a:pPr algn="ctr"/>
            <a:r>
              <a:rPr lang="en-US" altLang="ko-KR" sz="1000" b="1" dirty="0"/>
              <a:t>CLS</a:t>
            </a:r>
            <a:endParaRPr lang="ko-KR" altLang="en-US" sz="1000" b="1" dirty="0"/>
          </a:p>
        </p:txBody>
      </p:sp>
      <p:cxnSp>
        <p:nvCxnSpPr>
          <p:cNvPr id="13" name="꺾인 연결선 12"/>
          <p:cNvCxnSpPr>
            <a:endCxn id="12" idx="1"/>
          </p:cNvCxnSpPr>
          <p:nvPr/>
        </p:nvCxnSpPr>
        <p:spPr>
          <a:xfrm rot="5400000" flipH="1" flipV="1">
            <a:off x="4666682" y="2904522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3404935" y="2689838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SCL2</a:t>
            </a:r>
            <a:endParaRPr lang="ko-KR" altLang="en-US" sz="1000" b="1" dirty="0"/>
          </a:p>
        </p:txBody>
      </p:sp>
      <p:cxnSp>
        <p:nvCxnSpPr>
          <p:cNvPr id="15" name="꺾인 연결선 14"/>
          <p:cNvCxnSpPr>
            <a:endCxn id="14" idx="3"/>
          </p:cNvCxnSpPr>
          <p:nvPr/>
        </p:nvCxnSpPr>
        <p:spPr>
          <a:xfrm rot="16200000" flipV="1">
            <a:off x="3781208" y="2955323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4067944" y="2330307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ISOL System</a:t>
            </a:r>
            <a:endParaRPr lang="ko-KR" altLang="en-US" sz="1000" b="1" dirty="0"/>
          </a:p>
        </p:txBody>
      </p:sp>
      <p:cxnSp>
        <p:nvCxnSpPr>
          <p:cNvPr id="17" name="꺾인 연결선 16"/>
          <p:cNvCxnSpPr>
            <a:endCxn id="16" idx="2"/>
          </p:cNvCxnSpPr>
          <p:nvPr/>
        </p:nvCxnSpPr>
        <p:spPr>
          <a:xfrm rot="16200000" flipV="1">
            <a:off x="4077907" y="3038283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5148064" y="4835948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LAMPS</a:t>
            </a:r>
            <a:endParaRPr lang="ko-KR" altLang="en-US" sz="1000" b="1" dirty="0"/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5653192" y="4539124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3779912" y="4307813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Cyclotron</a:t>
            </a:r>
            <a:endParaRPr lang="ko-KR" altLang="en-US" sz="1000" b="1" dirty="0"/>
          </a:p>
        </p:txBody>
      </p:sp>
      <p:cxnSp>
        <p:nvCxnSpPr>
          <p:cNvPr id="21" name="꺾인 연결선 20"/>
          <p:cNvCxnSpPr>
            <a:endCxn id="20" idx="3"/>
          </p:cNvCxnSpPr>
          <p:nvPr/>
        </p:nvCxnSpPr>
        <p:spPr>
          <a:xfrm rot="5400000">
            <a:off x="4472922" y="4153047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2843808" y="2689838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SCL3</a:t>
            </a:r>
            <a:endParaRPr lang="ko-KR" altLang="en-US" sz="1000" b="1" dirty="0"/>
          </a:p>
        </p:txBody>
      </p:sp>
      <p:cxnSp>
        <p:nvCxnSpPr>
          <p:cNvPr id="23" name="꺾인 연결선 22"/>
          <p:cNvCxnSpPr>
            <a:endCxn id="22" idx="2"/>
          </p:cNvCxnSpPr>
          <p:nvPr/>
        </p:nvCxnSpPr>
        <p:spPr>
          <a:xfrm rot="16200000" flipV="1">
            <a:off x="2970368" y="3075814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131840" y="2298041"/>
            <a:ext cx="519518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SCL1</a:t>
            </a:r>
            <a:endParaRPr lang="ko-KR" altLang="en-US" sz="1000" b="1" dirty="0"/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2775770" y="2420578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3275856" y="1866893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ECR IS</a:t>
            </a:r>
            <a:endParaRPr lang="ko-KR" altLang="en-US" sz="1000" b="1" dirty="0"/>
          </a:p>
        </p:txBody>
      </p:sp>
      <p:cxnSp>
        <p:nvCxnSpPr>
          <p:cNvPr id="27" name="꺾인 연결선 26"/>
          <p:cNvCxnSpPr>
            <a:endCxn id="26" idx="1"/>
          </p:cNvCxnSpPr>
          <p:nvPr/>
        </p:nvCxnSpPr>
        <p:spPr>
          <a:xfrm flipV="1">
            <a:off x="2891237" y="1985701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1043940" y="4265078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KOBRA</a:t>
            </a:r>
            <a:endParaRPr lang="ko-KR" altLang="en-US" sz="1000" b="1" dirty="0"/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10800000" flipV="1">
            <a:off x="1689522" y="4025098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791659" y="3931140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NDPS</a:t>
            </a:r>
            <a:endParaRPr lang="ko-KR" altLang="en-US" sz="1000" b="1" dirty="0"/>
          </a:p>
        </p:txBody>
      </p:sp>
      <p:cxnSp>
        <p:nvCxnSpPr>
          <p:cNvPr id="31" name="꺾인 연결선 30"/>
          <p:cNvCxnSpPr>
            <a:endCxn id="30" idx="3"/>
          </p:cNvCxnSpPr>
          <p:nvPr/>
        </p:nvCxnSpPr>
        <p:spPr>
          <a:xfrm rot="5400000">
            <a:off x="1164488" y="3489610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모서리가 둥근 직사각형 32"/>
          <p:cNvSpPr/>
          <p:nvPr/>
        </p:nvSpPr>
        <p:spPr>
          <a:xfrm>
            <a:off x="3200508" y="1276443"/>
            <a:ext cx="72342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Control</a:t>
            </a:r>
          </a:p>
          <a:p>
            <a:pPr algn="ctr"/>
            <a:r>
              <a:rPr lang="en-US" altLang="ko-KR" sz="1000" b="1" dirty="0"/>
              <a:t>Center</a:t>
            </a:r>
            <a:endParaRPr lang="ko-KR" altLang="en-US" sz="1000" b="1" dirty="0"/>
          </a:p>
        </p:txBody>
      </p:sp>
      <p:cxnSp>
        <p:nvCxnSpPr>
          <p:cNvPr id="34" name="꺾인 연결선 33"/>
          <p:cNvCxnSpPr/>
          <p:nvPr/>
        </p:nvCxnSpPr>
        <p:spPr>
          <a:xfrm flipV="1">
            <a:off x="2883590" y="1425411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58437" y="1991805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Utility</a:t>
            </a:r>
            <a:endParaRPr lang="ko-KR" altLang="en-US" sz="1000" b="1" dirty="0"/>
          </a:p>
        </p:txBody>
      </p:sp>
      <p:cxnSp>
        <p:nvCxnSpPr>
          <p:cNvPr id="36" name="꺾인 연결선 35"/>
          <p:cNvCxnSpPr>
            <a:endCxn id="35" idx="3"/>
          </p:cNvCxnSpPr>
          <p:nvPr/>
        </p:nvCxnSpPr>
        <p:spPr>
          <a:xfrm rot="16200000" flipV="1">
            <a:off x="1285000" y="2167241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2240531" y="4521757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HRS</a:t>
            </a:r>
            <a:endParaRPr lang="ko-KR" altLang="en-US" sz="1000" b="1" dirty="0"/>
          </a:p>
        </p:txBody>
      </p:sp>
      <p:cxnSp>
        <p:nvCxnSpPr>
          <p:cNvPr id="38" name="꺾인 연결선 37"/>
          <p:cNvCxnSpPr>
            <a:endCxn id="37" idx="3"/>
          </p:cNvCxnSpPr>
          <p:nvPr/>
        </p:nvCxnSpPr>
        <p:spPr>
          <a:xfrm rot="5400000">
            <a:off x="2813987" y="4222957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690" y="5723964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SCL1 has been decided to be </a:t>
            </a:r>
            <a:r>
              <a:rPr lang="en-US" alt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postpon</a:t>
            </a:r>
            <a:r>
              <a:rPr lang="en-US" altLang="en-US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</a:t>
            </a:r>
            <a:endParaRPr lang="en-US" altLang="en-US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25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918" y="6058126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SCL3 is going to be taking a role of SCL1 in the early operation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78002" y="202334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제목 1"/>
          <p:cNvSpPr>
            <a:spLocks noGrp="1"/>
          </p:cNvSpPr>
          <p:nvPr>
            <p:ph type="title"/>
          </p:nvPr>
        </p:nvSpPr>
        <p:spPr>
          <a:xfrm>
            <a:off x="2219046" y="213572"/>
            <a:ext cx="6480968" cy="504825"/>
          </a:xfrm>
        </p:spPr>
        <p:txBody>
          <a:bodyPr/>
          <a:lstStyle/>
          <a:p>
            <a:r>
              <a:rPr lang="en-US" altLang="ko-KR" sz="2400" b="1" spc="-150" dirty="0" smtClean="0">
                <a:latin typeface="+mn-lt"/>
                <a:ea typeface="SimHei" panose="02010609060101010101" pitchFamily="49" charset="-122"/>
                <a:cs typeface="Cordia New" panose="020B0304020202020204" pitchFamily="34" charset="-34"/>
              </a:rPr>
              <a:t>RAON Layout</a:t>
            </a:r>
            <a:endParaRPr lang="ko-KR" altLang="en-US" sz="2400" b="1" spc="-150" dirty="0" smtClean="0">
              <a:latin typeface="+mn-lt"/>
              <a:ea typeface="HY동녘B" panose="02030600000101010101" pitchFamily="18" charset="-127"/>
              <a:cs typeface="Cordia New" panose="020B0304020202020204" pitchFamily="34" charset="-34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6640221" y="789086"/>
            <a:ext cx="2490969" cy="13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그림 2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grpSp>
        <p:nvGrpSpPr>
          <p:cNvPr id="81" name="그룹 80"/>
          <p:cNvGrpSpPr/>
          <p:nvPr/>
        </p:nvGrpSpPr>
        <p:grpSpPr>
          <a:xfrm>
            <a:off x="232201" y="1914732"/>
            <a:ext cx="8496944" cy="2086736"/>
            <a:chOff x="2241805" y="600924"/>
            <a:chExt cx="7693085" cy="2310227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2241805" y="789033"/>
              <a:ext cx="7692502" cy="2122118"/>
            </a:xfrm>
            <a:prstGeom prst="roundRect">
              <a:avLst>
                <a:gd name="adj" fmla="val 3476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9" name="직선 연결선 128"/>
            <p:cNvCxnSpPr/>
            <p:nvPr/>
          </p:nvCxnSpPr>
          <p:spPr bwMode="auto">
            <a:xfrm rot="10800000">
              <a:off x="2459341" y="1848409"/>
              <a:ext cx="6921353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/>
            <p:cNvCxnSpPr/>
            <p:nvPr/>
          </p:nvCxnSpPr>
          <p:spPr bwMode="auto">
            <a:xfrm>
              <a:off x="2459341" y="180089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/>
            <p:cNvCxnSpPr/>
            <p:nvPr/>
          </p:nvCxnSpPr>
          <p:spPr bwMode="auto">
            <a:xfrm>
              <a:off x="3324689" y="180521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/>
            <p:cNvCxnSpPr/>
            <p:nvPr/>
          </p:nvCxnSpPr>
          <p:spPr bwMode="auto">
            <a:xfrm>
              <a:off x="4190038" y="180953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/>
            <p:cNvCxnSpPr/>
            <p:nvPr/>
          </p:nvCxnSpPr>
          <p:spPr bwMode="auto">
            <a:xfrm>
              <a:off x="5055387" y="180233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 bwMode="auto">
            <a:xfrm>
              <a:off x="5920737" y="1795135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직선 연결선 134"/>
            <p:cNvCxnSpPr/>
            <p:nvPr/>
          </p:nvCxnSpPr>
          <p:spPr bwMode="auto">
            <a:xfrm>
              <a:off x="6786086" y="179801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/>
            <p:cNvCxnSpPr/>
            <p:nvPr/>
          </p:nvCxnSpPr>
          <p:spPr bwMode="auto">
            <a:xfrm>
              <a:off x="7649995" y="1802334"/>
              <a:ext cx="0" cy="907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 bwMode="auto">
            <a:xfrm>
              <a:off x="8515345" y="18066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 bwMode="auto">
            <a:xfrm>
              <a:off x="9380693" y="17994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 bwMode="auto">
            <a:xfrm>
              <a:off x="2626363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 bwMode="auto">
            <a:xfrm>
              <a:off x="3504670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 bwMode="auto">
            <a:xfrm>
              <a:off x="4372899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 bwMode="auto">
            <a:xfrm>
              <a:off x="5231049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 bwMode="auto">
            <a:xfrm>
              <a:off x="6090639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 bwMode="auto">
            <a:xfrm>
              <a:off x="6958868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 bwMode="auto">
            <a:xfrm>
              <a:off x="7837175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 bwMode="auto">
            <a:xfrm>
              <a:off x="8695325" y="1521564"/>
              <a:ext cx="45166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en-US" alt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7" name="직선 연결선 146"/>
            <p:cNvCxnSpPr/>
            <p:nvPr/>
          </p:nvCxnSpPr>
          <p:spPr bwMode="auto">
            <a:xfrm rot="10800000" flipH="1">
              <a:off x="5878981" y="1489849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 bwMode="auto">
            <a:xfrm>
              <a:off x="5341835" y="975132"/>
              <a:ext cx="1074289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SCL demo beam</a:t>
              </a: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10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 </a:t>
              </a: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2017)</a:t>
              </a:r>
            </a:p>
          </p:txBody>
        </p:sp>
        <p:sp>
          <p:nvSpPr>
            <p:cNvPr id="149" name="TextBox 148"/>
            <p:cNvSpPr txBox="1"/>
            <p:nvPr/>
          </p:nvSpPr>
          <p:spPr bwMode="auto">
            <a:xfrm>
              <a:off x="8290077" y="2185918"/>
              <a:ext cx="7970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D-1 </a:t>
              </a:r>
              <a:endParaRPr lang="en-US" altLang="ko-K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en-US" altLang="ko-K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 </a:t>
              </a:r>
              <a:r>
                <a:rPr lang="en-US" altLang="ko-KR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2021)</a:t>
              </a:r>
              <a:endParaRPr lang="en-US" alt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 bwMode="auto">
            <a:xfrm>
              <a:off x="7753303" y="829960"/>
              <a:ext cx="107326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18.5MeV/u</a:t>
              </a:r>
              <a:endPara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beam</a:t>
              </a:r>
              <a:endPara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1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 </a:t>
              </a:r>
              <a:r>
                <a:rPr lang="en-US" altLang="ko-KR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2020)</a:t>
              </a:r>
              <a:endParaRPr lang="en-US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 bwMode="auto">
            <a:xfrm>
              <a:off x="9022151" y="2216405"/>
              <a:ext cx="817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en-US" sz="9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SCL2 </a:t>
              </a:r>
              <a:endParaRPr lang="en-US" altLang="ko-KR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9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2021)</a:t>
              </a:r>
              <a:endParaRPr lang="en-US" alt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 bwMode="auto">
            <a:xfrm>
              <a:off x="3431774" y="969229"/>
              <a:ext cx="1387781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ECR-IS beam &amp;</a:t>
              </a: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ISOL beam (SI beam</a:t>
              </a:r>
              <a:r>
                <a:rPr lang="en-US" altLang="ko-KR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10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  </a:t>
              </a: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2015)</a:t>
              </a:r>
              <a:endParaRPr lang="en-US" alt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3" name="직선 연결선 152"/>
            <p:cNvCxnSpPr/>
            <p:nvPr/>
          </p:nvCxnSpPr>
          <p:spPr bwMode="auto">
            <a:xfrm>
              <a:off x="4996354" y="1836569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 bwMode="auto">
            <a:xfrm>
              <a:off x="4623211" y="1999862"/>
              <a:ext cx="746285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RFQ beam</a:t>
              </a: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10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 </a:t>
              </a: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2016)</a:t>
              </a:r>
              <a:endParaRPr lang="en-US" alt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 bwMode="auto">
            <a:xfrm rot="10800000" flipH="1">
              <a:off x="4119413" y="1482490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/>
            <p:cNvCxnSpPr/>
            <p:nvPr/>
          </p:nvCxnSpPr>
          <p:spPr bwMode="auto">
            <a:xfrm>
              <a:off x="8610889" y="1849848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직선 연결선 156"/>
            <p:cNvCxnSpPr/>
            <p:nvPr/>
          </p:nvCxnSpPr>
          <p:spPr bwMode="auto">
            <a:xfrm rot="10800000" flipH="1">
              <a:off x="8431229" y="1492158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연결선 157"/>
            <p:cNvCxnSpPr/>
            <p:nvPr/>
          </p:nvCxnSpPr>
          <p:spPr bwMode="auto">
            <a:xfrm>
              <a:off x="9309509" y="1850560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모서리가 둥근 직사각형 158"/>
            <p:cNvSpPr/>
            <p:nvPr/>
          </p:nvSpPr>
          <p:spPr>
            <a:xfrm>
              <a:off x="4985097" y="600924"/>
              <a:ext cx="2230793" cy="286010"/>
            </a:xfrm>
            <a:prstGeom prst="roundRect">
              <a:avLst/>
            </a:prstGeom>
            <a:solidFill>
              <a:srgbClr val="33CCCC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altLang="en-US" sz="1600" b="1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 </a:t>
              </a:r>
              <a:r>
                <a:rPr lang="en-US" altLang="en-US" sz="1600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Installation</a:t>
              </a:r>
              <a:endPara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 bwMode="auto">
            <a:xfrm>
              <a:off x="8826564" y="817766"/>
              <a:ext cx="110832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18.5MeV/u</a:t>
              </a:r>
              <a:endPara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 beam</a:t>
              </a:r>
              <a:endPara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(Sep </a:t>
              </a: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2021)</a:t>
              </a:r>
              <a:endParaRPr lang="en-US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1" name="직선 연결선 160"/>
            <p:cNvCxnSpPr/>
            <p:nvPr/>
          </p:nvCxnSpPr>
          <p:spPr bwMode="auto">
            <a:xfrm rot="10800000" flipH="1">
              <a:off x="9117190" y="1486235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 bwMode="auto">
            <a:xfrm>
              <a:off x="6624183" y="2212283"/>
              <a:ext cx="797081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SCL</a:t>
              </a:r>
              <a:endParaRPr lang="en-US" altLang="ko-KR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installation</a:t>
              </a:r>
              <a:endPara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(April 2019)</a:t>
              </a:r>
              <a:endParaRPr lang="en-US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3" name="직선 연결선 162"/>
            <p:cNvCxnSpPr/>
            <p:nvPr/>
          </p:nvCxnSpPr>
          <p:spPr bwMode="auto">
            <a:xfrm>
              <a:off x="7025959" y="1845726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 bwMode="auto">
            <a:xfrm>
              <a:off x="7442534" y="2185918"/>
              <a:ext cx="927660" cy="613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</a:t>
              </a:r>
            </a:p>
            <a:p>
              <a:pPr algn="ctr" latinLnBrk="0">
                <a:defRPr/>
              </a:pPr>
              <a:r>
                <a:rPr lang="en-US" altLang="ko-KR" sz="1000" b="1" spc="-1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Commissioning </a:t>
              </a:r>
            </a:p>
            <a:p>
              <a:pPr algn="ctr" latinLnBrk="0">
                <a:defRPr/>
              </a:pPr>
              <a:r>
                <a:rPr lang="en-US" altLang="ko-KR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(July 2020)</a:t>
              </a:r>
              <a:endParaRPr lang="en-US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직선 연결선 164"/>
            <p:cNvCxnSpPr/>
            <p:nvPr/>
          </p:nvCxnSpPr>
          <p:spPr bwMode="auto">
            <a:xfrm>
              <a:off x="8092519" y="1853965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그룹 165"/>
          <p:cNvGrpSpPr/>
          <p:nvPr/>
        </p:nvGrpSpPr>
        <p:grpSpPr>
          <a:xfrm>
            <a:off x="268001" y="4038908"/>
            <a:ext cx="8624480" cy="2294797"/>
            <a:chOff x="2241805" y="3367578"/>
            <a:chExt cx="7808556" cy="2315015"/>
          </a:xfrm>
        </p:grpSpPr>
        <p:sp>
          <p:nvSpPr>
            <p:cNvPr id="199" name="TextBox 198"/>
            <p:cNvSpPr txBox="1"/>
            <p:nvPr/>
          </p:nvSpPr>
          <p:spPr bwMode="auto">
            <a:xfrm>
              <a:off x="6098136" y="3874040"/>
              <a:ext cx="113234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of </a:t>
              </a:r>
              <a:r>
                <a:rPr lang="en-US" altLang="ko-KR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utilities</a:t>
              </a:r>
              <a:endPara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2018)</a:t>
              </a:r>
              <a:endParaRPr lang="en-US" alt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0" name="그룹 199"/>
            <p:cNvGrpSpPr/>
            <p:nvPr/>
          </p:nvGrpSpPr>
          <p:grpSpPr>
            <a:xfrm>
              <a:off x="2241805" y="3367578"/>
              <a:ext cx="7808556" cy="2315015"/>
              <a:chOff x="2241805" y="596136"/>
              <a:chExt cx="7808556" cy="2315015"/>
            </a:xfrm>
          </p:grpSpPr>
          <p:sp>
            <p:nvSpPr>
              <p:cNvPr id="201" name="모서리가 둥근 직사각형 200"/>
              <p:cNvSpPr/>
              <p:nvPr/>
            </p:nvSpPr>
            <p:spPr>
              <a:xfrm>
                <a:off x="2241805" y="789033"/>
                <a:ext cx="7692502" cy="2122118"/>
              </a:xfrm>
              <a:prstGeom prst="roundRect">
                <a:avLst>
                  <a:gd name="adj" fmla="val 3476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2" name="그룹 201"/>
              <p:cNvGrpSpPr/>
              <p:nvPr/>
            </p:nvGrpSpPr>
            <p:grpSpPr>
              <a:xfrm>
                <a:off x="2459341" y="969206"/>
                <a:ext cx="7591020" cy="1781384"/>
                <a:chOff x="3246540" y="828458"/>
                <a:chExt cx="7591020" cy="1781384"/>
              </a:xfrm>
            </p:grpSpPr>
            <p:cxnSp>
              <p:nvCxnSpPr>
                <p:cNvPr id="204" name="직선 연결선 203"/>
                <p:cNvCxnSpPr/>
                <p:nvPr/>
              </p:nvCxnSpPr>
              <p:spPr bwMode="auto">
                <a:xfrm rot="10800000">
                  <a:off x="3246540" y="1707661"/>
                  <a:ext cx="6921353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직선 연결선 204"/>
                <p:cNvCxnSpPr/>
                <p:nvPr/>
              </p:nvCxnSpPr>
              <p:spPr bwMode="auto">
                <a:xfrm>
                  <a:off x="3246540" y="166014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직선 연결선 205"/>
                <p:cNvCxnSpPr/>
                <p:nvPr/>
              </p:nvCxnSpPr>
              <p:spPr bwMode="auto">
                <a:xfrm>
                  <a:off x="4111888" y="166446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직선 연결선 206"/>
                <p:cNvCxnSpPr/>
                <p:nvPr/>
              </p:nvCxnSpPr>
              <p:spPr bwMode="auto">
                <a:xfrm>
                  <a:off x="4977237" y="166878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직선 연결선 207"/>
                <p:cNvCxnSpPr/>
                <p:nvPr/>
              </p:nvCxnSpPr>
              <p:spPr bwMode="auto">
                <a:xfrm>
                  <a:off x="5842586" y="166158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직선 연결선 208"/>
                <p:cNvCxnSpPr/>
                <p:nvPr/>
              </p:nvCxnSpPr>
              <p:spPr bwMode="auto">
                <a:xfrm>
                  <a:off x="6707936" y="1654387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직선 연결선 209"/>
                <p:cNvCxnSpPr/>
                <p:nvPr/>
              </p:nvCxnSpPr>
              <p:spPr bwMode="auto">
                <a:xfrm>
                  <a:off x="7573285" y="165726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직선 연결선 210"/>
                <p:cNvCxnSpPr/>
                <p:nvPr/>
              </p:nvCxnSpPr>
              <p:spPr bwMode="auto">
                <a:xfrm>
                  <a:off x="8437194" y="1661586"/>
                  <a:ext cx="0" cy="907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직선 연결선 211"/>
                <p:cNvCxnSpPr/>
                <p:nvPr/>
              </p:nvCxnSpPr>
              <p:spPr bwMode="auto">
                <a:xfrm>
                  <a:off x="9302544" y="16659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직선 연결선 212"/>
                <p:cNvCxnSpPr/>
                <p:nvPr/>
              </p:nvCxnSpPr>
              <p:spPr bwMode="auto">
                <a:xfrm>
                  <a:off x="10167892" y="16587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extBox 213"/>
                <p:cNvSpPr txBox="1"/>
                <p:nvPr/>
              </p:nvSpPr>
              <p:spPr bwMode="auto">
                <a:xfrm>
                  <a:off x="3413562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2014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 bwMode="auto">
                <a:xfrm>
                  <a:off x="4291869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2015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 bwMode="auto">
                <a:xfrm>
                  <a:off x="5160098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2016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 bwMode="auto">
                <a:xfrm>
                  <a:off x="6018248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2017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 bwMode="auto">
                <a:xfrm>
                  <a:off x="6877838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 bwMode="auto">
                <a:xfrm>
                  <a:off x="7746067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2019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 bwMode="auto">
                <a:xfrm>
                  <a:off x="8624374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2020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 bwMode="auto">
                <a:xfrm>
                  <a:off x="9482524" y="1380816"/>
                  <a:ext cx="451661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2021</a:t>
                  </a:r>
                  <a:endParaRPr lang="en-US" altLang="en-US" sz="11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2" name="직선 연결선 221"/>
                <p:cNvCxnSpPr/>
                <p:nvPr/>
              </p:nvCxnSpPr>
              <p:spPr bwMode="auto">
                <a:xfrm rot="10800000" flipH="1">
                  <a:off x="6292951" y="1339770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TextBox 222"/>
                <p:cNvSpPr txBox="1"/>
                <p:nvPr/>
              </p:nvSpPr>
              <p:spPr bwMode="auto">
                <a:xfrm>
                  <a:off x="5415675" y="857904"/>
                  <a:ext cx="1329480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Completion </a:t>
                  </a:r>
                  <a:r>
                    <a:rPr lang="en-US" altLang="en-US" sz="10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 </a:t>
                  </a:r>
                  <a:r>
                    <a:rPr lang="en-US" altLang="en-US" sz="1000" b="1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detail </a:t>
                  </a: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design</a:t>
                  </a:r>
                  <a:endParaRPr lang="en-US" altLang="ko-KR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(June 2017)</a:t>
                  </a:r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 bwMode="auto">
                <a:xfrm>
                  <a:off x="8433287" y="2055844"/>
                  <a:ext cx="110832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Completion of construction</a:t>
                  </a:r>
                  <a:endParaRPr lang="en-US" altLang="ko-KR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(Aug </a:t>
                  </a:r>
                  <a:r>
                    <a:rPr lang="en-US" altLang="ko-KR" sz="1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2020)</a:t>
                  </a:r>
                  <a:endParaRPr lang="en-US" alt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 bwMode="auto">
                <a:xfrm>
                  <a:off x="9338059" y="2082040"/>
                  <a:ext cx="1499501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9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Completion of inspection of </a:t>
                  </a:r>
                  <a:r>
                    <a:rPr lang="en-US" altLang="en-US" sz="9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</a:t>
                  </a:r>
                  <a:r>
                    <a:rPr lang="en-US" altLang="en-US" sz="900" b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radiation facility </a:t>
                  </a:r>
                  <a:endParaRPr lang="en-US" altLang="ko-KR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9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ko-KR" sz="900" b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Dec 2021</a:t>
                  </a:r>
                  <a:r>
                    <a:rPr lang="en-US" altLang="ko-KR" sz="9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alt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 bwMode="auto">
                <a:xfrm>
                  <a:off x="4063782" y="857904"/>
                  <a:ext cx="1442656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Completion of basic design</a:t>
                  </a:r>
                  <a:endParaRPr lang="en-US" altLang="ko-KR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ko-KR" sz="1000" b="1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Dec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2015)</a:t>
                  </a:r>
                  <a:endParaRPr lang="en-US" altLang="en-US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7" name="직선 연결선 226"/>
                <p:cNvCxnSpPr/>
                <p:nvPr/>
              </p:nvCxnSpPr>
              <p:spPr bwMode="auto">
                <a:xfrm>
                  <a:off x="5914177" y="1714483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/>
                <p:cNvSpPr txBox="1"/>
                <p:nvPr/>
              </p:nvSpPr>
              <p:spPr bwMode="auto">
                <a:xfrm>
                  <a:off x="4862593" y="2026947"/>
                  <a:ext cx="1317154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Beginning of priority</a:t>
                  </a:r>
                  <a:endParaRPr lang="en-US" altLang="ko-KR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construction</a:t>
                  </a:r>
                  <a:endParaRPr lang="en-US" altLang="ko-KR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ko-KR" sz="1000" b="1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Feb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2017)</a:t>
                  </a:r>
                  <a:endParaRPr lang="en-US" altLang="en-US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9" name="직선 연결선 228"/>
                <p:cNvCxnSpPr/>
                <p:nvPr/>
              </p:nvCxnSpPr>
              <p:spPr bwMode="auto">
                <a:xfrm rot="10800000" flipH="1">
                  <a:off x="4906612" y="1341742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직선 연결선 229"/>
                <p:cNvCxnSpPr/>
                <p:nvPr/>
              </p:nvCxnSpPr>
              <p:spPr bwMode="auto">
                <a:xfrm>
                  <a:off x="10096708" y="170981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직선 연결선 230"/>
                <p:cNvCxnSpPr/>
                <p:nvPr/>
              </p:nvCxnSpPr>
              <p:spPr bwMode="auto">
                <a:xfrm>
                  <a:off x="6517727" y="1708261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2" name="TextBox 231"/>
                <p:cNvSpPr txBox="1"/>
                <p:nvPr/>
              </p:nvSpPr>
              <p:spPr bwMode="auto">
                <a:xfrm>
                  <a:off x="6103264" y="2049590"/>
                  <a:ext cx="1514091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Beginning of </a:t>
                  </a:r>
                  <a:r>
                    <a:rPr lang="en-US" altLang="en-US" sz="1000" b="1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construction</a:t>
                  </a:r>
                  <a:endParaRPr lang="en-US" altLang="ko-KR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ko-KR" sz="1000" b="1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2017)</a:t>
                  </a:r>
                  <a:endParaRPr lang="en-US" altLang="en-US" sz="1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 bwMode="auto">
                <a:xfrm>
                  <a:off x="9076129" y="828458"/>
                  <a:ext cx="797082" cy="5539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Building</a:t>
                  </a:r>
                  <a:endParaRPr lang="en-US" altLang="ko-KR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Permit</a:t>
                  </a:r>
                  <a:endParaRPr lang="en-US" altLang="ko-KR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(April 2021)</a:t>
                  </a:r>
                  <a:endParaRPr lang="en-US" alt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4" name="직선 연결선 233"/>
                <p:cNvCxnSpPr/>
                <p:nvPr/>
              </p:nvCxnSpPr>
              <p:spPr bwMode="auto">
                <a:xfrm>
                  <a:off x="9247721" y="170550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직선 연결선 234"/>
                <p:cNvCxnSpPr/>
                <p:nvPr/>
              </p:nvCxnSpPr>
              <p:spPr bwMode="auto">
                <a:xfrm rot="10800000" flipH="1">
                  <a:off x="9510225" y="1355679"/>
                  <a:ext cx="288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직선 연결선 235"/>
                <p:cNvCxnSpPr/>
                <p:nvPr/>
              </p:nvCxnSpPr>
              <p:spPr bwMode="auto">
                <a:xfrm rot="10800000" flipH="1">
                  <a:off x="7442465" y="1343888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모서리가 둥근 직사각형 202"/>
              <p:cNvSpPr/>
              <p:nvPr/>
            </p:nvSpPr>
            <p:spPr>
              <a:xfrm>
                <a:off x="4985097" y="596136"/>
                <a:ext cx="2230793" cy="290798"/>
              </a:xfrm>
              <a:prstGeom prst="roundRect">
                <a:avLst/>
              </a:prstGeom>
              <a:solidFill>
                <a:srgbClr val="33CCCC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altLang="en-US" sz="16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 </a:t>
                </a:r>
                <a:r>
                  <a:rPr lang="en-US" altLang="en-US" sz="16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Construction</a:t>
                </a:r>
              </a:p>
            </p:txBody>
          </p:sp>
        </p:grpSp>
      </p:grpSp>
      <p:sp>
        <p:nvSpPr>
          <p:cNvPr id="237" name="갈매기형 수장 236"/>
          <p:cNvSpPr/>
          <p:nvPr/>
        </p:nvSpPr>
        <p:spPr>
          <a:xfrm>
            <a:off x="268001" y="894415"/>
            <a:ext cx="2478357" cy="841251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endParaRPr lang="en-US" altLang="ko-KR" sz="1292" b="1" dirty="0" smtClean="0">
              <a:solidFill>
                <a:prstClr val="black"/>
              </a:solidFill>
            </a:endParaRPr>
          </a:p>
          <a:p>
            <a:pPr algn="ctr" defTabSz="884180"/>
            <a:r>
              <a:rPr lang="en-US" altLang="ko-KR" sz="1292" b="1" dirty="0" smtClean="0">
                <a:solidFill>
                  <a:prstClr val="black"/>
                </a:solidFill>
              </a:rPr>
              <a:t>(</a:t>
            </a:r>
            <a:r>
              <a:rPr lang="en-US" altLang="ko-KR" sz="1292" b="1" dirty="0">
                <a:solidFill>
                  <a:prstClr val="black"/>
                </a:solidFill>
              </a:rPr>
              <a:t>2018) </a:t>
            </a:r>
          </a:p>
          <a:p>
            <a:pPr algn="ctr" defTabSz="884180"/>
            <a:r>
              <a:rPr lang="en-US" altLang="ko-KR" sz="1400" b="1" spc="-150" dirty="0" smtClean="0">
                <a:solidFill>
                  <a:prstClr val="black"/>
                </a:solidFill>
              </a:rPr>
              <a:t>SCL3 manufacturing</a:t>
            </a:r>
            <a:endParaRPr lang="en-US" altLang="ko-KR" sz="1400" b="1" spc="-150" dirty="0">
              <a:solidFill>
                <a:prstClr val="black"/>
              </a:solidFill>
            </a:endParaRPr>
          </a:p>
          <a:p>
            <a:pPr algn="ctr" defTabSz="884180"/>
            <a:r>
              <a:rPr lang="en-US" altLang="ko-KR" sz="1292" b="1" dirty="0" smtClean="0">
                <a:solidFill>
                  <a:prstClr val="black"/>
                </a:solidFill>
              </a:rPr>
              <a:t>SCL2 </a:t>
            </a:r>
            <a:r>
              <a:rPr lang="en-US" altLang="ko-KR" sz="1292" b="1" dirty="0">
                <a:solidFill>
                  <a:prstClr val="black"/>
                </a:solidFill>
              </a:rPr>
              <a:t>Prototype</a:t>
            </a:r>
          </a:p>
          <a:p>
            <a:pPr algn="ctr" defTabSz="884180"/>
            <a:r>
              <a:rPr lang="en-US" altLang="ko-KR" sz="1292" b="1" dirty="0" smtClean="0">
                <a:solidFill>
                  <a:prstClr val="black"/>
                </a:solidFill>
              </a:rPr>
              <a:t> </a:t>
            </a:r>
            <a:endParaRPr lang="ko-KR" altLang="en-US" sz="1292" b="1" dirty="0">
              <a:solidFill>
                <a:prstClr val="black"/>
              </a:solidFill>
            </a:endParaRPr>
          </a:p>
        </p:txBody>
      </p:sp>
      <p:sp>
        <p:nvSpPr>
          <p:cNvPr id="238" name="갈매기형 수장 237"/>
          <p:cNvSpPr/>
          <p:nvPr/>
        </p:nvSpPr>
        <p:spPr>
          <a:xfrm>
            <a:off x="2480331" y="873759"/>
            <a:ext cx="2315851" cy="853170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(2019) </a:t>
            </a:r>
          </a:p>
          <a:p>
            <a:pPr algn="ctr" defTabSz="884180"/>
            <a:r>
              <a:rPr lang="en-US" altLang="ko-KR" sz="1292" b="1" dirty="0" smtClean="0">
                <a:solidFill>
                  <a:prstClr val="black"/>
                </a:solidFill>
              </a:rPr>
              <a:t>SCL3 Installation</a:t>
            </a:r>
            <a:endParaRPr lang="en-US" altLang="ko-KR" sz="1292" b="1" dirty="0">
              <a:solidFill>
                <a:prstClr val="black"/>
              </a:solidFill>
            </a:endParaRPr>
          </a:p>
          <a:p>
            <a:pPr algn="ctr" defTabSz="884180"/>
            <a:r>
              <a:rPr lang="en-US" altLang="ko-KR" sz="1292" b="1" smtClean="0">
                <a:solidFill>
                  <a:prstClr val="black"/>
                </a:solidFill>
              </a:rPr>
              <a:t>SCL2 </a:t>
            </a:r>
            <a:r>
              <a:rPr lang="en-US" altLang="ko-KR" sz="1292" b="1" spc="-150" smtClean="0">
                <a:solidFill>
                  <a:prstClr val="black"/>
                </a:solidFill>
              </a:rPr>
              <a:t>manufacturing</a:t>
            </a:r>
            <a:endParaRPr lang="en-US" altLang="ko-KR" sz="1292" b="1" spc="-150" dirty="0">
              <a:solidFill>
                <a:prstClr val="black"/>
              </a:solidFill>
            </a:endParaRPr>
          </a:p>
        </p:txBody>
      </p:sp>
      <p:sp>
        <p:nvSpPr>
          <p:cNvPr id="239" name="갈매기형 수장 238"/>
          <p:cNvSpPr/>
          <p:nvPr/>
        </p:nvSpPr>
        <p:spPr>
          <a:xfrm>
            <a:off x="4545881" y="891250"/>
            <a:ext cx="2154889" cy="844776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(2020) </a:t>
            </a:r>
          </a:p>
          <a:p>
            <a:pPr algn="ctr" defTabSz="884180"/>
            <a:r>
              <a:rPr lang="en-US" altLang="ko-KR" sz="1200" b="1" dirty="0" smtClean="0">
                <a:solidFill>
                  <a:prstClr val="black"/>
                </a:solidFill>
              </a:rPr>
              <a:t>SCL3 Beam </a:t>
            </a:r>
            <a:r>
              <a:rPr lang="en-US" altLang="ko-KR" sz="1200" b="1" spc="-150" dirty="0" smtClean="0">
                <a:solidFill>
                  <a:prstClr val="black"/>
                </a:solidFill>
              </a:rPr>
              <a:t>Commissioning/</a:t>
            </a:r>
            <a:endParaRPr lang="en-US" altLang="ko-KR" sz="1200" b="1" spc="-150" dirty="0">
              <a:solidFill>
                <a:prstClr val="black"/>
              </a:solidFill>
            </a:endParaRPr>
          </a:p>
          <a:p>
            <a:pPr algn="ctr" latinLnBrk="0">
              <a:defRPr/>
            </a:pPr>
            <a:r>
              <a:rPr lang="en-US" altLang="en-US" sz="1200" b="1" spc="-150" dirty="0" smtClean="0">
                <a:solidFill>
                  <a:prstClr val="black"/>
                </a:solidFill>
              </a:rPr>
              <a:t>Const.  Completion</a:t>
            </a:r>
            <a:endParaRPr lang="en-US" altLang="ko-KR" sz="1200" b="1" spc="-150" dirty="0">
              <a:solidFill>
                <a:prstClr val="black"/>
              </a:solidFill>
            </a:endParaRPr>
          </a:p>
        </p:txBody>
      </p:sp>
      <p:sp>
        <p:nvSpPr>
          <p:cNvPr id="240" name="갈매기형 수장 239"/>
          <p:cNvSpPr/>
          <p:nvPr/>
        </p:nvSpPr>
        <p:spPr>
          <a:xfrm>
            <a:off x="6496001" y="888922"/>
            <a:ext cx="2154889" cy="847554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(2021) </a:t>
            </a:r>
          </a:p>
          <a:p>
            <a:pPr algn="ctr" defTabSz="884180"/>
            <a:r>
              <a:rPr lang="en-US" altLang="ko-KR" sz="1400" b="1" dirty="0">
                <a:solidFill>
                  <a:prstClr val="black"/>
                </a:solidFill>
              </a:rPr>
              <a:t>SCL3 Beam </a:t>
            </a:r>
            <a:r>
              <a:rPr lang="en-US" altLang="ko-KR" sz="1400" b="1" spc="-150" dirty="0">
                <a:solidFill>
                  <a:prstClr val="black"/>
                </a:solidFill>
              </a:rPr>
              <a:t>Commissioning/</a:t>
            </a:r>
          </a:p>
          <a:p>
            <a:pPr algn="ctr" defTabSz="884180"/>
            <a:r>
              <a:rPr lang="en-US" altLang="en-US" sz="1200" b="1" spc="-150" dirty="0" smtClean="0">
                <a:solidFill>
                  <a:prstClr val="black"/>
                </a:solidFill>
              </a:rPr>
              <a:t>Project Completion</a:t>
            </a:r>
            <a:endParaRPr lang="ko-KR" altLang="en-US" sz="1200" b="1" spc="-150" dirty="0">
              <a:solidFill>
                <a:prstClr val="black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236924" y="188640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Project Milestone</a:t>
            </a:r>
            <a:endParaRPr lang="ko-KR" altLang="en-US" sz="2400" b="1" dirty="0"/>
          </a:p>
        </p:txBody>
      </p:sp>
      <p:sp>
        <p:nvSpPr>
          <p:cNvPr id="248" name="TextBox 247"/>
          <p:cNvSpPr txBox="1"/>
          <p:nvPr/>
        </p:nvSpPr>
        <p:spPr>
          <a:xfrm>
            <a:off x="278002" y="201935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5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그림 2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47" name="TextBox 246"/>
          <p:cNvSpPr txBox="1"/>
          <p:nvPr/>
        </p:nvSpPr>
        <p:spPr>
          <a:xfrm>
            <a:off x="2236924" y="188640"/>
            <a:ext cx="19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Progress Rate</a:t>
            </a:r>
            <a:endParaRPr lang="ko-KR" altLang="en-US" sz="2400" b="1" dirty="0"/>
          </a:p>
        </p:txBody>
      </p:sp>
      <p:sp>
        <p:nvSpPr>
          <p:cNvPr id="248" name="TextBox 247"/>
          <p:cNvSpPr txBox="1"/>
          <p:nvPr/>
        </p:nvSpPr>
        <p:spPr>
          <a:xfrm>
            <a:off x="278002" y="201935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87" name="차트 8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362736"/>
              </p:ext>
            </p:extLst>
          </p:nvPr>
        </p:nvGraphicFramePr>
        <p:xfrm>
          <a:off x="278002" y="1052736"/>
          <a:ext cx="8352927" cy="252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408762" y="858778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Installation Project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264863" y="934759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자유형 90"/>
          <p:cNvSpPr/>
          <p:nvPr/>
        </p:nvSpPr>
        <p:spPr>
          <a:xfrm>
            <a:off x="6038642" y="1124744"/>
            <a:ext cx="141136" cy="1944217"/>
          </a:xfrm>
          <a:custGeom>
            <a:avLst/>
            <a:gdLst>
              <a:gd name="connsiteX0" fmla="*/ 0 w 228600"/>
              <a:gd name="connsiteY0" fmla="*/ 2536722 h 2536722"/>
              <a:gd name="connsiteX1" fmla="*/ 0 w 228600"/>
              <a:gd name="connsiteY1" fmla="*/ 0 h 2536722"/>
              <a:gd name="connsiteX2" fmla="*/ 228600 w 228600"/>
              <a:gd name="connsiteY2" fmla="*/ 0 h 25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536722">
                <a:moveTo>
                  <a:pt x="0" y="2536722"/>
                </a:moveTo>
                <a:lnTo>
                  <a:pt x="0" y="0"/>
                </a:lnTo>
                <a:lnTo>
                  <a:pt x="228600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8"/>
          <p:cNvSpPr txBox="1"/>
          <p:nvPr/>
        </p:nvSpPr>
        <p:spPr>
          <a:xfrm>
            <a:off x="6179778" y="755929"/>
            <a:ext cx="1521032" cy="100811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2019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(Planned: 62.13%,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Actual: 61.19%)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899592" y="3036154"/>
            <a:ext cx="75608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43608" y="3068961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2011             2012             2013              2014              2015             2016              2017              2018             2019              2020              2021</a:t>
            </a:r>
            <a:endParaRPr lang="ko-KR" altLang="en-US" sz="1000" dirty="0"/>
          </a:p>
        </p:txBody>
      </p:sp>
      <p:sp>
        <p:nvSpPr>
          <p:cNvPr id="96" name="TextBox 95"/>
          <p:cNvSpPr txBox="1"/>
          <p:nvPr/>
        </p:nvSpPr>
        <p:spPr>
          <a:xfrm>
            <a:off x="382280" y="35730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Project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238381" y="3648997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8" name="차트 9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538775"/>
              </p:ext>
            </p:extLst>
          </p:nvPr>
        </p:nvGraphicFramePr>
        <p:xfrm>
          <a:off x="539552" y="3875667"/>
          <a:ext cx="7772806" cy="249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0" name="자유형 99"/>
          <p:cNvSpPr/>
          <p:nvPr/>
        </p:nvSpPr>
        <p:spPr>
          <a:xfrm>
            <a:off x="6084168" y="3789040"/>
            <a:ext cx="194389" cy="2052997"/>
          </a:xfrm>
          <a:custGeom>
            <a:avLst/>
            <a:gdLst>
              <a:gd name="connsiteX0" fmla="*/ 0 w 228600"/>
              <a:gd name="connsiteY0" fmla="*/ 2536722 h 2536722"/>
              <a:gd name="connsiteX1" fmla="*/ 0 w 228600"/>
              <a:gd name="connsiteY1" fmla="*/ 0 h 2536722"/>
              <a:gd name="connsiteX2" fmla="*/ 228600 w 228600"/>
              <a:gd name="connsiteY2" fmla="*/ 0 h 25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536722">
                <a:moveTo>
                  <a:pt x="0" y="2536722"/>
                </a:moveTo>
                <a:lnTo>
                  <a:pt x="0" y="0"/>
                </a:lnTo>
                <a:lnTo>
                  <a:pt x="228600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8"/>
          <p:cNvSpPr txBox="1"/>
          <p:nvPr/>
        </p:nvSpPr>
        <p:spPr>
          <a:xfrm>
            <a:off x="6243855" y="3510013"/>
            <a:ext cx="1491438" cy="60887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altLang="ko-K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2019</a:t>
            </a:r>
          </a:p>
          <a:p>
            <a:pPr algn="ctr" latinLnBrk="0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(Planned: 40.67%,</a:t>
            </a:r>
          </a:p>
          <a:p>
            <a:pPr algn="ctr" latinLnBrk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Actual: 40.47%)</a:t>
            </a:r>
          </a:p>
        </p:txBody>
      </p:sp>
      <p:cxnSp>
        <p:nvCxnSpPr>
          <p:cNvPr id="102" name="직선 연결선 101"/>
          <p:cNvCxnSpPr/>
          <p:nvPr/>
        </p:nvCxnSpPr>
        <p:spPr>
          <a:xfrm>
            <a:off x="899592" y="5825633"/>
            <a:ext cx="75608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491879" y="5858440"/>
            <a:ext cx="477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2015               2016               2017                2018               2019               2020                2021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290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07356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latin typeface="+mn-ea"/>
              </a:rPr>
              <a:t>Part </a:t>
            </a:r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2.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847512"/>
            <a:ext cx="191661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 smtClean="0">
                <a:solidFill>
                  <a:schemeClr val="bg1"/>
                </a:solidFill>
                <a:latin typeface="+mn-ea"/>
              </a:rPr>
              <a:t>Construction</a:t>
            </a:r>
            <a:endParaRPr lang="ko-KR" altLang="en-US" sz="2215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05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215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>
                <a:solidFill>
                  <a:prstClr val="black"/>
                </a:solidFill>
              </a:rPr>
              <a:t>Building </a:t>
            </a:r>
            <a:r>
              <a:rPr lang="en-US" altLang="ko-KR" sz="2400" b="1">
                <a:solidFill>
                  <a:prstClr val="black"/>
                </a:solidFill>
              </a:rPr>
              <a:t>Layout</a:t>
            </a:r>
            <a:endParaRPr lang="ko-KR" alt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120" y="787008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Building Layout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5312" y="870687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>
              <a:solidFill>
                <a:prstClr val="white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5" y="1205372"/>
            <a:ext cx="8913101" cy="5175956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4911089" y="1860993"/>
            <a:ext cx="90144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Assembly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911089" y="2114040"/>
            <a:ext cx="7849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SRF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r>
              <a:rPr lang="en-US" altLang="ko-KR" sz="900" smtClean="0">
                <a:solidFill>
                  <a:prstClr val="white"/>
                </a:solidFill>
              </a:rPr>
              <a:t>Test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697093" y="2326829"/>
            <a:ext cx="125561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High Energy 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697094" y="2660391"/>
            <a:ext cx="1255609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IF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r>
              <a:rPr lang="en-US" altLang="ko-KR" sz="900" smtClean="0">
                <a:solidFill>
                  <a:prstClr val="white"/>
                </a:solidFill>
              </a:rPr>
              <a:t>Separator / High Energy A</a:t>
            </a:r>
            <a:endParaRPr lang="en-US" altLang="ko-KR" sz="900" dirty="0" smtClean="0">
              <a:solidFill>
                <a:prstClr val="white"/>
              </a:solidFill>
            </a:endParaRPr>
          </a:p>
        </p:txBody>
      </p:sp>
      <p:sp>
        <p:nvSpPr>
          <p:cNvPr id="35" name="자유형 34"/>
          <p:cNvSpPr/>
          <p:nvPr/>
        </p:nvSpPr>
        <p:spPr>
          <a:xfrm>
            <a:off x="4113892" y="1953010"/>
            <a:ext cx="797197" cy="1058195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991683" y="3454037"/>
            <a:ext cx="73745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HQ Office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495405" y="4972318"/>
            <a:ext cx="88841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Guest House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614410" y="4448666"/>
            <a:ext cx="760265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Info.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324898" y="3149231"/>
            <a:ext cx="948996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Cryogenics Bd.</a:t>
            </a:r>
            <a:endParaRPr lang="en-US" altLang="ko-KR" sz="900" dirty="0" smtClean="0">
              <a:solidFill>
                <a:prstClr val="white"/>
              </a:solidFill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4579946" y="2206057"/>
            <a:ext cx="331144" cy="75338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1" name="자유형 40"/>
          <p:cNvSpPr/>
          <p:nvPr/>
        </p:nvSpPr>
        <p:spPr>
          <a:xfrm flipV="1">
            <a:off x="1409553" y="3942876"/>
            <a:ext cx="85852" cy="11085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2" name="자유형 41"/>
          <p:cNvSpPr/>
          <p:nvPr/>
        </p:nvSpPr>
        <p:spPr>
          <a:xfrm flipV="1">
            <a:off x="2349189" y="4207121"/>
            <a:ext cx="265295" cy="333561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3" name="자유형 42"/>
          <p:cNvSpPr/>
          <p:nvPr/>
        </p:nvSpPr>
        <p:spPr>
          <a:xfrm>
            <a:off x="2690908" y="3546054"/>
            <a:ext cx="300774" cy="15527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5591773" y="2418846"/>
            <a:ext cx="1105321" cy="747638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5" name="자유형 44"/>
          <p:cNvSpPr/>
          <p:nvPr/>
        </p:nvSpPr>
        <p:spPr>
          <a:xfrm>
            <a:off x="6120683" y="2830047"/>
            <a:ext cx="576411" cy="5679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878846" y="3701333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ISOL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47" name="직선 연결선 46"/>
          <p:cNvCxnSpPr>
            <a:stCxn id="46" idx="3"/>
          </p:cNvCxnSpPr>
          <p:nvPr/>
        </p:nvCxnSpPr>
        <p:spPr>
          <a:xfrm>
            <a:off x="5542666" y="3793350"/>
            <a:ext cx="7696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자유형 47"/>
          <p:cNvSpPr/>
          <p:nvPr/>
        </p:nvSpPr>
        <p:spPr>
          <a:xfrm>
            <a:off x="6940120" y="3310261"/>
            <a:ext cx="382076" cy="684376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878846" y="4075152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SCL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50" name="직선 연결선 49"/>
          <p:cNvCxnSpPr>
            <a:stCxn id="49" idx="3"/>
          </p:cNvCxnSpPr>
          <p:nvPr/>
        </p:nvCxnSpPr>
        <p:spPr>
          <a:xfrm>
            <a:off x="5542666" y="4167169"/>
            <a:ext cx="106093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7322196" y="5540234"/>
            <a:ext cx="760819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Utility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322196" y="5873795"/>
            <a:ext cx="853921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Electricity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15710" y="5540234"/>
            <a:ext cx="894147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Control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4" name="자유형 53"/>
          <p:cNvSpPr/>
          <p:nvPr/>
        </p:nvSpPr>
        <p:spPr>
          <a:xfrm flipH="1" flipV="1">
            <a:off x="4809857" y="4878862"/>
            <a:ext cx="551955" cy="74045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5" name="자유형 54"/>
          <p:cNvSpPr/>
          <p:nvPr/>
        </p:nvSpPr>
        <p:spPr>
          <a:xfrm flipV="1">
            <a:off x="6646478" y="4993883"/>
            <a:ext cx="675718" cy="62543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6" name="자유형 55"/>
          <p:cNvSpPr/>
          <p:nvPr/>
        </p:nvSpPr>
        <p:spPr>
          <a:xfrm flipV="1">
            <a:off x="6215733" y="5098837"/>
            <a:ext cx="1106463" cy="85834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7" name="자유형 56"/>
          <p:cNvSpPr/>
          <p:nvPr/>
        </p:nvSpPr>
        <p:spPr>
          <a:xfrm flipV="1">
            <a:off x="7155507" y="4540987"/>
            <a:ext cx="357143" cy="547063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7478206" y="4993883"/>
            <a:ext cx="951354" cy="25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Low Energy A,B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64137" y="3232622"/>
            <a:ext cx="9110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Waste Strorage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0" name="자유형 59"/>
          <p:cNvSpPr/>
          <p:nvPr/>
        </p:nvSpPr>
        <p:spPr>
          <a:xfrm flipH="1">
            <a:off x="1175379" y="3317298"/>
            <a:ext cx="343965" cy="20128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61" name="이등변 삼각형 60"/>
          <p:cNvSpPr/>
          <p:nvPr/>
        </p:nvSpPr>
        <p:spPr>
          <a:xfrm>
            <a:off x="4232596" y="3630673"/>
            <a:ext cx="253627" cy="20557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prstClr val="white"/>
                </a:solidFill>
              </a:rPr>
              <a:t>Reservation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01182" y="1241063"/>
            <a:ext cx="563129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Campus Area 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</a:rPr>
              <a:t>952,066</a:t>
            </a:r>
            <a:r>
              <a:rPr lang="en-US" altLang="ko-KR" sz="1200" b="1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㎡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(including the reservation area of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</a:rPr>
              <a:t>144,640</a:t>
            </a:r>
            <a:r>
              <a:rPr lang="en-US" altLang="ko-KR" sz="1200" b="1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㎡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)</a:t>
            </a:r>
            <a:endParaRPr lang="en-US" altLang="ko-KR" sz="1200" dirty="0">
              <a:solidFill>
                <a:prstClr val="white"/>
              </a:solidFill>
              <a:ea typeface="HY견고딕" panose="02030600000101010101" pitchFamily="18" charset="-127"/>
            </a:endParaRP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Period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: </a:t>
            </a:r>
            <a:r>
              <a:rPr lang="en-US" altLang="ko-KR" sz="1200" b="1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2014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~ </a:t>
            </a:r>
            <a:r>
              <a:rPr lang="en-US" altLang="ko-KR" sz="1200" b="1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2021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(8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years)</a:t>
            </a:r>
            <a:endParaRPr lang="en-US" altLang="ko-KR" sz="1200" dirty="0">
              <a:solidFill>
                <a:prstClr val="white"/>
              </a:solidFill>
              <a:ea typeface="HY견고딕" panose="02030600000101010101" pitchFamily="18" charset="-127"/>
            </a:endParaRP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Cost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: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972 billion won (incl. 357 billion won for land)</a:t>
            </a:r>
            <a:endParaRPr lang="en-US" altLang="ko-KR" sz="1200" dirty="0">
              <a:solidFill>
                <a:prstClr val="white"/>
              </a:solidFill>
              <a:ea typeface="HY견고딕" panose="02030600000101010101" pitchFamily="18" charset="-127"/>
            </a:endParaRP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Building Area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</a:rPr>
              <a:t>76,259㎡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(</a:t>
            </a:r>
            <a:r>
              <a:rPr lang="en-US" altLang="ko-KR" sz="1200" b="1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 err="1" smtClean="0">
                <a:solidFill>
                  <a:prstClr val="white"/>
                </a:solidFill>
                <a:ea typeface="HY견고딕" panose="02030600000101010101" pitchFamily="18" charset="-127"/>
              </a:rPr>
              <a:t>Bds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)</a:t>
            </a:r>
            <a:endParaRPr lang="en-US" altLang="ko-KR" sz="1200" dirty="0">
              <a:solidFill>
                <a:prstClr val="white"/>
              </a:solidFill>
              <a:ea typeface="HY견고딕" panose="02030600000101010101" pitchFamily="18" charset="-127"/>
            </a:endParaRP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spc="1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Total Bd. Area</a:t>
            </a:r>
            <a:r>
              <a:rPr lang="ko-KR" altLang="en-US" sz="1200" spc="1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</a:rPr>
              <a:t>116,252㎡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Constructor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</a:rPr>
              <a:t>: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POSCO</a:t>
            </a:r>
            <a:r>
              <a:rPr lang="ko-KR" altLang="en-US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Consortium(11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</a:rPr>
              <a:t>companies)</a:t>
            </a:r>
            <a:endParaRPr lang="en-US" altLang="ko-KR" sz="1200" dirty="0">
              <a:solidFill>
                <a:prstClr val="white"/>
              </a:solidFill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23727</TotalTime>
  <Words>2294</Words>
  <Application>Microsoft Office PowerPoint</Application>
  <PresentationFormat>화면 슬라이드 쇼(4:3)</PresentationFormat>
  <Paragraphs>522</Paragraphs>
  <Slides>29</Slides>
  <Notes>7</Notes>
  <HiddenSlides>0</HiddenSlides>
  <MMClips>0</MMClips>
  <ScaleCrop>false</ScaleCrop>
  <HeadingPairs>
    <vt:vector size="8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4" baseType="lpstr">
      <vt:lpstr>Arial Unicode MS</vt:lpstr>
      <vt:lpstr>Cordia New</vt:lpstr>
      <vt:lpstr>HY견고딕</vt:lpstr>
      <vt:lpstr>HY동녘B</vt:lpstr>
      <vt:lpstr>SimHei</vt:lpstr>
      <vt:lpstr>굴림</vt:lpstr>
      <vt:lpstr>맑은 고딕</vt:lpstr>
      <vt:lpstr>Arial</vt:lpstr>
      <vt:lpstr>Calibri</vt:lpstr>
      <vt:lpstr>Calibri Light</vt:lpstr>
      <vt:lpstr>Symbol</vt:lpstr>
      <vt:lpstr>Times New Roman</vt:lpstr>
      <vt:lpstr>Wingdings</vt:lpstr>
      <vt:lpstr>Office 테마</vt:lpstr>
      <vt:lpstr>Graph</vt:lpstr>
      <vt:lpstr>PowerPoint 프레젠테이션</vt:lpstr>
      <vt:lpstr>PowerPoint 프레젠테이션</vt:lpstr>
      <vt:lpstr>PowerPoint 프레젠테이션</vt:lpstr>
      <vt:lpstr>Rare Isotope Science Project (RISP)</vt:lpstr>
      <vt:lpstr>RAON Layout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user</cp:lastModifiedBy>
  <cp:revision>476</cp:revision>
  <cp:lastPrinted>2019-03-25T07:50:09Z</cp:lastPrinted>
  <dcterms:created xsi:type="dcterms:W3CDTF">2013-07-10T02:34:07Z</dcterms:created>
  <dcterms:modified xsi:type="dcterms:W3CDTF">2019-05-09T06:34:23Z</dcterms:modified>
</cp:coreProperties>
</file>