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358" r:id="rId7"/>
    <p:sldId id="359" r:id="rId8"/>
    <p:sldId id="261" r:id="rId9"/>
    <p:sldId id="353" r:id="rId10"/>
    <p:sldId id="354" r:id="rId11"/>
    <p:sldId id="355" r:id="rId12"/>
    <p:sldId id="356" r:id="rId13"/>
    <p:sldId id="357" r:id="rId14"/>
    <p:sldId id="360" r:id="rId15"/>
    <p:sldId id="361" r:id="rId16"/>
    <p:sldId id="362" r:id="rId17"/>
    <p:sldId id="363" r:id="rId18"/>
    <p:sldId id="364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5"/>
    <p:restoredTop sz="92996"/>
  </p:normalViewPr>
  <p:slideViewPr>
    <p:cSldViewPr snapToGrid="0" snapToObjects="1">
      <p:cViewPr varScale="1">
        <p:scale>
          <a:sx n="94" d="100"/>
          <a:sy n="94" d="100"/>
        </p:scale>
        <p:origin x="1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636BB-FDDB-5A4E-B8B3-95C119E78778}" type="datetimeFigureOut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18DFD-8F45-C747-9B89-18EA2DFD6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84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2226-5C46-44D2-A20F-2FF7C4B71E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7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3AD5-1CEC-754F-B24D-D1311A25013D}" type="datetime1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1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ED73-CA29-D347-95B7-E36ED1F449C5}" type="datetime1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87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EA22-4194-AC4B-AA0A-0E2DAEBDFEA7}" type="datetime1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16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5E89-CBA5-6B47-B079-9A1DFAAE6FBD}" type="datetime1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73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9B84-2960-A44B-BF38-A1EA48BAF254}" type="datetime1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93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37A3-1EC0-5340-BB83-A37249749C22}" type="datetime1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47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0192-FDC3-0A40-B523-0BA7FB438422}" type="datetime1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34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6D59-C53F-B548-A138-4E89D33A1B42}" type="datetime1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81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C2D6-9373-FC4C-BA66-B97CB9A7B5F8}" type="datetime1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54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7112-FF67-654F-B448-059F95A11E31}" type="datetime1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20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7ACB-91D1-074E-A94C-4E5402F96F1F}" type="datetime1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08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94EF9-4361-C244-BA44-A7AB24333C72}" type="datetime1">
              <a:rPr kumimoji="1" lang="ja-JP" altLang="en-US" smtClean="0"/>
              <a:t>2019/5/9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6D33-5A92-A04A-A70F-28C03452F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4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E9EDC67-A346-2D47-94D2-2CC6EA36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88963"/>
            <a:ext cx="7772400" cy="2387600"/>
          </a:xfrm>
        </p:spPr>
        <p:txBody>
          <a:bodyPr>
            <a:noAutofit/>
          </a:bodyPr>
          <a:lstStyle/>
          <a:p>
            <a:r>
              <a:rPr kumimoji="1" lang="en-US" altLang="ja-JP" sz="4400" dirty="0"/>
              <a:t>Fast luminosity monitoring and background measurements at </a:t>
            </a:r>
            <a:r>
              <a:rPr kumimoji="1" lang="en-US" altLang="ja-JP" sz="4400" dirty="0" err="1"/>
              <a:t>SuperKEKB</a:t>
            </a:r>
            <a:endParaRPr kumimoji="1" lang="ja-JP" altLang="en-US" sz="44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91D51D70-E4D7-7C4E-B656-24E0E9F8E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20601"/>
            <a:ext cx="6762750" cy="893762"/>
          </a:xfrm>
        </p:spPr>
        <p:txBody>
          <a:bodyPr>
            <a:normAutofit fontScale="92500" lnSpcReduction="10000"/>
          </a:bodyPr>
          <a:lstStyle/>
          <a:p>
            <a:endParaRPr kumimoji="1" lang="en-US" altLang="ja-JP" dirty="0"/>
          </a:p>
          <a:p>
            <a:r>
              <a:rPr lang="en-US" altLang="ja-JP" sz="3200" dirty="0"/>
              <a:t>(A_RD_08)</a:t>
            </a:r>
            <a:endParaRPr kumimoji="1" lang="en-US" altLang="ja-JP" sz="3200" dirty="0"/>
          </a:p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E99D0FCE-6D4C-7C46-94F5-DF9293352472}"/>
              </a:ext>
            </a:extLst>
          </p:cNvPr>
          <p:cNvSpPr txBox="1"/>
          <p:nvPr/>
        </p:nvSpPr>
        <p:spPr>
          <a:xfrm>
            <a:off x="283967" y="4118749"/>
            <a:ext cx="4574779" cy="20313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" altLang="ja-JP" dirty="0"/>
              <a:t>LAL (LumiBelle2)</a:t>
            </a:r>
          </a:p>
          <a:p>
            <a:r>
              <a:rPr lang="en" altLang="ja-JP" dirty="0"/>
              <a:t>Cécile </a:t>
            </a:r>
            <a:r>
              <a:rPr lang="en" altLang="ja-JP" dirty="0" err="1"/>
              <a:t>Rimbault</a:t>
            </a:r>
            <a:r>
              <a:rPr lang="en" altLang="ja-JP" dirty="0"/>
              <a:t> – DEPACC, LAL</a:t>
            </a:r>
          </a:p>
          <a:p>
            <a:r>
              <a:rPr lang="en" altLang="ja-JP" dirty="0"/>
              <a:t>Philip </a:t>
            </a:r>
            <a:r>
              <a:rPr lang="en" altLang="ja-JP" dirty="0" err="1"/>
              <a:t>Bambade</a:t>
            </a:r>
            <a:r>
              <a:rPr lang="en" altLang="ja-JP" dirty="0"/>
              <a:t> – DEPACC, LAL</a:t>
            </a:r>
          </a:p>
          <a:p>
            <a:r>
              <a:rPr lang="en" altLang="ja-JP" dirty="0"/>
              <a:t>Yann </a:t>
            </a:r>
            <a:r>
              <a:rPr lang="en" altLang="ja-JP" dirty="0" err="1"/>
              <a:t>Peinaud</a:t>
            </a:r>
            <a:r>
              <a:rPr lang="en" altLang="ja-JP" dirty="0"/>
              <a:t> – SDTM, LAL</a:t>
            </a:r>
          </a:p>
          <a:p>
            <a:r>
              <a:rPr lang="en" altLang="ja-JP" dirty="0" err="1"/>
              <a:t>Viacheslav</a:t>
            </a:r>
            <a:r>
              <a:rPr lang="en" altLang="ja-JP" dirty="0"/>
              <a:t> </a:t>
            </a:r>
            <a:r>
              <a:rPr lang="en" altLang="ja-JP" dirty="0" err="1"/>
              <a:t>Kubytskyi</a:t>
            </a:r>
            <a:r>
              <a:rPr lang="en" altLang="ja-JP" dirty="0"/>
              <a:t> – DEPACC, LAL</a:t>
            </a:r>
          </a:p>
          <a:p>
            <a:r>
              <a:rPr lang="en" altLang="ja-JP" dirty="0" err="1"/>
              <a:t>Chengguo</a:t>
            </a:r>
            <a:r>
              <a:rPr lang="en" altLang="ja-JP" dirty="0"/>
              <a:t> PANG – PhD stud. (leaves Sep.2019)</a:t>
            </a:r>
          </a:p>
          <a:p>
            <a:r>
              <a:rPr lang="en" altLang="ja-JP" dirty="0"/>
              <a:t>Salvatore Di Carlo- </a:t>
            </a:r>
            <a:r>
              <a:rPr lang="en" altLang="ja-JP" dirty="0" err="1"/>
              <a:t>PostDoc</a:t>
            </a:r>
            <a:r>
              <a:rPr lang="en" altLang="ja-JP" dirty="0"/>
              <a:t> (leaves Sep.2019)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879F0AC1-E387-6045-BF6A-B7AF1B80635C}"/>
              </a:ext>
            </a:extLst>
          </p:cNvPr>
          <p:cNvSpPr txBox="1"/>
          <p:nvPr/>
        </p:nvSpPr>
        <p:spPr>
          <a:xfrm>
            <a:off x="4886456" y="4118749"/>
            <a:ext cx="4042902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" altLang="ja-JP" dirty="0"/>
              <a:t>KEK (</a:t>
            </a:r>
            <a:r>
              <a:rPr lang="en" altLang="ja-JP" dirty="0" err="1"/>
              <a:t>ZDLM&amp;Luminosity</a:t>
            </a:r>
            <a:r>
              <a:rPr lang="en" altLang="ja-JP" dirty="0"/>
              <a:t> Dither Feedback)</a:t>
            </a:r>
          </a:p>
          <a:p>
            <a:r>
              <a:rPr lang="en" altLang="ja-JP" dirty="0" err="1"/>
              <a:t>Sadaharu</a:t>
            </a:r>
            <a:r>
              <a:rPr lang="en" altLang="ja-JP" dirty="0"/>
              <a:t> Uehara – INPS, KEK</a:t>
            </a:r>
          </a:p>
          <a:p>
            <a:r>
              <a:rPr lang="en" altLang="ja-JP" dirty="0"/>
              <a:t>Yoshihiro Funakoshi – ACCL, KEK</a:t>
            </a:r>
          </a:p>
          <a:p>
            <a:r>
              <a:rPr lang="en" altLang="ja-JP" dirty="0"/>
              <a:t>Mika </a:t>
            </a:r>
            <a:r>
              <a:rPr lang="en" altLang="ja-JP" dirty="0" err="1"/>
              <a:t>Masuzawa</a:t>
            </a:r>
            <a:r>
              <a:rPr lang="en" altLang="ja-JP" dirty="0"/>
              <a:t> – ACCL, KEK</a:t>
            </a:r>
          </a:p>
          <a:p>
            <a:r>
              <a:rPr lang="en" altLang="ja-JP" dirty="0"/>
              <a:t>Toshiyuki Oki – ACCL, KEK</a:t>
            </a:r>
          </a:p>
          <a:p>
            <a:r>
              <a:rPr lang="en" altLang="ja-JP" dirty="0"/>
              <a:t>Takashi Kawamoto – ACCL, KEK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819A9214-1849-0440-8197-1E81AA92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E1526C94-E88C-B14E-92F2-ACACA214D2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sp>
        <p:nvSpPr>
          <p:cNvPr id="8" name="円形吹き出し 7">
            <a:extLst>
              <a:ext uri="{FF2B5EF4-FFF2-40B4-BE49-F238E27FC236}">
                <a16:creationId xmlns:a16="http://schemas.microsoft.com/office/drawing/2014/main" xmlns="" id="{15D47B0A-545C-1F46-8C03-0FF066B05980}"/>
              </a:ext>
            </a:extLst>
          </p:cNvPr>
          <p:cNvSpPr/>
          <p:nvPr/>
        </p:nvSpPr>
        <p:spPr>
          <a:xfrm>
            <a:off x="3568700" y="4667250"/>
            <a:ext cx="1219200" cy="685800"/>
          </a:xfrm>
          <a:prstGeom prst="wedgeEllipseCallout">
            <a:avLst>
              <a:gd name="adj1" fmla="val -17187"/>
              <a:gd name="adj2" fmla="val 88426"/>
            </a:avLst>
          </a:prstGeom>
          <a:solidFill>
            <a:schemeClr val="bg1"/>
          </a:solidFill>
          <a:ln w="31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Thesis defense on Sep.5, 2019</a:t>
            </a:r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4B165FDB-2F72-3E4A-A983-EB67FFB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89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9177AB-FCCC-6B4C-BB4C-7B4797F5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Upgrade From Phase 2 to Phase 3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5D08A7-7FBE-E842-90F7-51625F8E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A908B66-8A3E-C645-B7D2-CC631EB89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8E148441-E04B-6445-84D2-235E8F5042B3}"/>
              </a:ext>
            </a:extLst>
          </p:cNvPr>
          <p:cNvSpPr txBox="1"/>
          <p:nvPr/>
        </p:nvSpPr>
        <p:spPr>
          <a:xfrm>
            <a:off x="96002" y="1273558"/>
            <a:ext cx="9232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ZDLM</a:t>
            </a:r>
            <a:endParaRPr kumimoji="1" lang="en-US" altLang="ja-JP" dirty="0"/>
          </a:p>
          <a:p>
            <a:r>
              <a:rPr lang="en-US" altLang="ja-JP" dirty="0"/>
              <a:t>Some new detectors “miniaturized version </a:t>
            </a:r>
            <a:r>
              <a:rPr lang="en-US" altLang="ja-JP"/>
              <a:t>of ZDLMs” </a:t>
            </a:r>
            <a:r>
              <a:rPr lang="en-US" altLang="ja-JP" dirty="0"/>
              <a:t>were added to improve the dynamic range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91535B3B-F12D-8E4B-A79D-430C64F0AE56}"/>
              </a:ext>
            </a:extLst>
          </p:cNvPr>
          <p:cNvSpPr txBox="1"/>
          <p:nvPr/>
        </p:nvSpPr>
        <p:spPr>
          <a:xfrm>
            <a:off x="7391400" y="4070350"/>
            <a:ext cx="156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From </a:t>
            </a:r>
            <a:r>
              <a:rPr kumimoji="1" lang="en-US" altLang="ja-JP" dirty="0" err="1"/>
              <a:t>S.Uehara</a:t>
            </a:r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xmlns="" id="{70C4F5F5-9E19-1A4B-9859-137A4C79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2DF148B0-8760-4342-BF8C-7C1145B76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50" y="1978125"/>
            <a:ext cx="5492749" cy="43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7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9177AB-FCCC-6B4C-BB4C-7B4797F5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Upgrade From Phase 2 to Phase 3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5D08A7-7FBE-E842-90F7-51625F8E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A908B66-8A3E-C645-B7D2-CC631EB89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91535B3B-F12D-8E4B-A79D-430C64F0AE56}"/>
              </a:ext>
            </a:extLst>
          </p:cNvPr>
          <p:cNvSpPr txBox="1"/>
          <p:nvPr/>
        </p:nvSpPr>
        <p:spPr>
          <a:xfrm>
            <a:off x="7575237" y="6356351"/>
            <a:ext cx="156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From </a:t>
            </a:r>
            <a:r>
              <a:rPr kumimoji="1" lang="en-US" altLang="ja-JP" dirty="0" err="1"/>
              <a:t>S.Uehara</a:t>
            </a:r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D2C4187E-A94D-3249-88D5-F9AF65246D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8061"/>
            <a:ext cx="9144000" cy="2961777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4649BDF6-C132-964A-BF84-8926881D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78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9177AB-FCCC-6B4C-BB4C-7B4797F5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Upgrade From Phase 2 to Phase 3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5D08A7-7FBE-E842-90F7-51625F8E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A908B66-8A3E-C645-B7D2-CC631EB89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91535B3B-F12D-8E4B-A79D-430C64F0AE56}"/>
              </a:ext>
            </a:extLst>
          </p:cNvPr>
          <p:cNvSpPr txBox="1"/>
          <p:nvPr/>
        </p:nvSpPr>
        <p:spPr>
          <a:xfrm>
            <a:off x="7575237" y="6452486"/>
            <a:ext cx="156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From </a:t>
            </a:r>
            <a:r>
              <a:rPr kumimoji="1" lang="en-US" altLang="ja-JP" dirty="0" err="1"/>
              <a:t>S.Uehara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E7030D74-709E-5D41-8998-62ED71C196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412"/>
            <a:ext cx="9144000" cy="311477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5620111D-FA04-2B44-864B-6E892F5CF893}"/>
              </a:ext>
            </a:extLst>
          </p:cNvPr>
          <p:cNvSpPr txBox="1"/>
          <p:nvPr/>
        </p:nvSpPr>
        <p:spPr>
          <a:xfrm>
            <a:off x="117475" y="4602025"/>
            <a:ext cx="8909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New configuration Summary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More detectors to cover wider range of luminosity</a:t>
            </a:r>
          </a:p>
          <a:p>
            <a:r>
              <a:rPr lang="en-US" altLang="ja-JP" dirty="0"/>
              <a:t>New locations for better signal</a:t>
            </a:r>
          </a:p>
          <a:p>
            <a:r>
              <a:rPr lang="en-US" altLang="ja-JP" dirty="0"/>
              <a:t>Two sets (lumiBelle2 and ZDLM) at the same location to provide complementary measurements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5056B53A-08A5-5B44-81B5-D45F38EE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94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9177AB-FCCC-6B4C-BB4C-7B4797F5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Phase 3 commissioning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5D08A7-7FBE-E842-90F7-51625F8E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A908B66-8A3E-C645-B7D2-CC631EB89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9044C9F6-498F-1A48-9FE3-18B257210997}"/>
              </a:ext>
            </a:extLst>
          </p:cNvPr>
          <p:cNvSpPr txBox="1"/>
          <p:nvPr/>
        </p:nvSpPr>
        <p:spPr>
          <a:xfrm>
            <a:off x="167431" y="1317480"/>
            <a:ext cx="8919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kumimoji="1" lang="en-US" altLang="ja-JP" dirty="0"/>
              <a:t>Background data are being taken for the single beam mode and colliding beam mode.</a:t>
            </a:r>
          </a:p>
          <a:p>
            <a:pPr marL="742950" lvl="1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dirty="0"/>
              <a:t>being analyzed.</a:t>
            </a:r>
            <a:endParaRPr kumimoji="1" lang="en-US" altLang="ja-JP" dirty="0"/>
          </a:p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kumimoji="1" lang="en-US" altLang="ja-JP" dirty="0"/>
              <a:t>Fast luminosity presented some fluctuation, which are correlated with the ground motion.</a:t>
            </a:r>
          </a:p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Second phase of the Luminosity FB “dithering” test will start soon.</a:t>
            </a:r>
            <a:endParaRPr kumimoji="1" lang="ja-JP" alt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7A45FC0A-C657-894B-A881-B0C12E4792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0" y="2768554"/>
            <a:ext cx="4197350" cy="198139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535F13EA-68D6-034F-93D5-2C46886A6D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700" y="2868310"/>
            <a:ext cx="4578350" cy="100844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5BB73056-A1B0-E84C-A419-D343267E83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851045"/>
            <a:ext cx="2946400" cy="169580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C2A8141A-E730-3044-BFF4-1D7B4BBB690E}"/>
              </a:ext>
            </a:extLst>
          </p:cNvPr>
          <p:cNvSpPr txBox="1"/>
          <p:nvPr/>
        </p:nvSpPr>
        <p:spPr>
          <a:xfrm>
            <a:off x="4337050" y="4042974"/>
            <a:ext cx="162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From S. Uehara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049758A7-E980-BF4A-A020-9D705D24CCBB}"/>
              </a:ext>
            </a:extLst>
          </p:cNvPr>
          <p:cNvSpPr txBox="1"/>
          <p:nvPr/>
        </p:nvSpPr>
        <p:spPr>
          <a:xfrm>
            <a:off x="2993920" y="5530999"/>
            <a:ext cx="16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From S. Di Carlo</a:t>
            </a:r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B63014BB-4031-9A40-8DF8-ACF110FC3A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3908426"/>
            <a:ext cx="1404974" cy="2813050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53539692-6C32-5A41-AB04-6A029A5B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1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9177AB-FCCC-6B4C-BB4C-7B4797F5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Phase 3 commissioning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5D08A7-7FBE-E842-90F7-51625F8E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A908B66-8A3E-C645-B7D2-CC631EB89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9044C9F6-498F-1A48-9FE3-18B257210997}"/>
              </a:ext>
            </a:extLst>
          </p:cNvPr>
          <p:cNvSpPr txBox="1"/>
          <p:nvPr/>
        </p:nvSpPr>
        <p:spPr>
          <a:xfrm>
            <a:off x="112061" y="1338171"/>
            <a:ext cx="8919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Background data are being taken for the single beam mode and colliding beam mode.</a:t>
            </a:r>
          </a:p>
          <a:p>
            <a:pPr marL="742950" lvl="1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being analyzed.</a:t>
            </a:r>
            <a:endParaRPr kumimoji="1" lang="en-US" altLang="ja-JP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Fast luminosity presented some fluctuation, which are correlated with the ground motion.</a:t>
            </a:r>
          </a:p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dirty="0"/>
              <a:t>Second phase of the Luminosity FB “dithering” test will start soon.</a:t>
            </a:r>
            <a:endParaRPr kumimoji="1" lang="ja-JP" altLang="en-US"/>
          </a:p>
        </p:txBody>
      </p:sp>
      <p:pic>
        <p:nvPicPr>
          <p:cNvPr id="12" name="図 11" descr="ZDLMRUN3LUMI.png">
            <a:extLst>
              <a:ext uri="{FF2B5EF4-FFF2-40B4-BE49-F238E27FC236}">
                <a16:creationId xmlns:a16="http://schemas.microsoft.com/office/drawing/2014/main" xmlns="" id="{DE30CA33-BCCD-C64A-AD8F-8C15C68FD40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081" y="2839398"/>
            <a:ext cx="3902919" cy="260508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D3BF247F-EA8D-3546-B743-7F295D2666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2903452"/>
            <a:ext cx="2714625" cy="12529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0827C20F-95C7-194D-8C53-70EE39A3BB6A}"/>
              </a:ext>
            </a:extLst>
          </p:cNvPr>
          <p:cNvSpPr txBox="1"/>
          <p:nvPr/>
        </p:nvSpPr>
        <p:spPr>
          <a:xfrm>
            <a:off x="0" y="4377701"/>
            <a:ext cx="269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200" dirty="0"/>
              <a:t>When the beam is dithered around the “</a:t>
            </a:r>
            <a:r>
              <a:rPr lang="en-GB" altLang="ja-JP" sz="1200" dirty="0" err="1"/>
              <a:t>center</a:t>
            </a:r>
            <a:r>
              <a:rPr lang="en-GB" altLang="ja-JP" sz="1200" dirty="0"/>
              <a:t>,” where luminosity peaks, luminosity drops on either side of the peak, giving a modulation at 2</a:t>
            </a:r>
            <a:r>
              <a:rPr lang="en-GB" altLang="ja-JP" sz="1200" i="1" dirty="0">
                <a:sym typeface="Symbol" pitchFamily="2" charset="2"/>
              </a:rPr>
              <a:t></a:t>
            </a:r>
            <a:r>
              <a:rPr lang="en-GB" altLang="ja-JP" sz="1200" dirty="0"/>
              <a:t>. When dithered off </a:t>
            </a:r>
            <a:r>
              <a:rPr lang="en-GB" altLang="ja-JP" sz="1200" dirty="0" err="1"/>
              <a:t>center</a:t>
            </a:r>
            <a:r>
              <a:rPr lang="en-GB" altLang="ja-JP" sz="1200" dirty="0"/>
              <a:t>, there is additional modulation at the fundamental.</a:t>
            </a:r>
            <a:endParaRPr lang="ja-JP" altLang="ja-JP" sz="12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B6EB590D-5DAD-D74B-8AD3-1E01B768792A}"/>
              </a:ext>
            </a:extLst>
          </p:cNvPr>
          <p:cNvSpPr txBox="1"/>
          <p:nvPr/>
        </p:nvSpPr>
        <p:spPr>
          <a:xfrm>
            <a:off x="3028950" y="5343748"/>
            <a:ext cx="24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400" dirty="0"/>
              <a:t>Find the orbit which minimizes the amplitude of the fundamental and phase changes by 180 degree</a:t>
            </a:r>
            <a:endParaRPr kumimoji="1" lang="ja-JP" altLang="en-US" sz="14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EEDD13F8-B718-5743-AFAF-756D2F1B842D}"/>
              </a:ext>
            </a:extLst>
          </p:cNvPr>
          <p:cNvSpPr txBox="1"/>
          <p:nvPr/>
        </p:nvSpPr>
        <p:spPr>
          <a:xfrm>
            <a:off x="6494915" y="5447022"/>
            <a:ext cx="2012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400" dirty="0"/>
              <a:t>That orbit is the golden orbit where luminosity is maximum!</a:t>
            </a:r>
            <a:endParaRPr kumimoji="1" lang="ja-JP" altLang="en-US" sz="140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A81E27B3-D169-3C45-82DF-4999CB61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400" y="3067050"/>
            <a:ext cx="2750172" cy="20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9177AB-FCCC-6B4C-BB4C-7B4797F5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5D08A7-7FBE-E842-90F7-51625F8E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A908B66-8A3E-C645-B7D2-CC631EB89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B8400BCA-3353-124C-B82E-8BB7BC52F0E6}"/>
              </a:ext>
            </a:extLst>
          </p:cNvPr>
          <p:cNvSpPr txBox="1"/>
          <p:nvPr/>
        </p:nvSpPr>
        <p:spPr>
          <a:xfrm>
            <a:off x="148492" y="1500189"/>
            <a:ext cx="89002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kumimoji="1" lang="en-US" altLang="ja-JP" sz="2400" dirty="0" err="1"/>
              <a:t>SuperKEKB</a:t>
            </a:r>
            <a:r>
              <a:rPr kumimoji="1" lang="en-US" altLang="ja-JP" sz="2400" dirty="0"/>
              <a:t> Phase 3 commissioning started </a:t>
            </a:r>
            <a:r>
              <a:rPr lang="en-US" altLang="ja-JP" sz="2400" dirty="0"/>
              <a:t>on March 11, 2019, followed by the Belle II physics run.</a:t>
            </a:r>
          </a:p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sz="2400" dirty="0"/>
              <a:t>Some modifications/upgrades to the fast luminosity monitors were done after Phase 2 commissioning.</a:t>
            </a:r>
          </a:p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endParaRPr lang="en-US" altLang="ja-JP" sz="2400" dirty="0"/>
          </a:p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kumimoji="1" lang="en-US" altLang="ja-JP" sz="2400" dirty="0"/>
              <a:t>Collisio</a:t>
            </a:r>
            <a:r>
              <a:rPr lang="en-US" altLang="ja-JP" sz="2400" dirty="0"/>
              <a:t>n orbit feedback using LumiBelle2 and ZDLM will take place soon.</a:t>
            </a:r>
          </a:p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sz="2400" dirty="0"/>
              <a:t>Upgraded fast luminosity monitors will continue to be very indispensable and powerful tools for machine tuning, and  luminosity maximization.</a:t>
            </a:r>
            <a:endParaRPr kumimoji="1" lang="ja-JP" altLang="en-US" sz="240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A94476E4-B2F7-8F49-AAEE-C8D874CD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9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9177AB-FCCC-6B4C-BB4C-7B4797F5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Finally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5D08A7-7FBE-E842-90F7-51625F8E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A908B66-8A3E-C645-B7D2-CC631EB89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B8400BCA-3353-124C-B82E-8BB7BC52F0E6}"/>
              </a:ext>
            </a:extLst>
          </p:cNvPr>
          <p:cNvSpPr txBox="1"/>
          <p:nvPr/>
        </p:nvSpPr>
        <p:spPr>
          <a:xfrm>
            <a:off x="148492" y="1500189"/>
            <a:ext cx="89002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sz="2400" dirty="0"/>
              <a:t>In the past and present operation the French team has had a full time presence at KEK to support LumiBelle2 because this was an R&amp;D project to develop and build the monitor.</a:t>
            </a:r>
          </a:p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sz="2400" dirty="0"/>
              <a:t>We thank FJPPL and also  E-JADE and JENNIFER for their support.</a:t>
            </a:r>
          </a:p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sz="2400" dirty="0"/>
              <a:t>Now we are moving to a longer term collaboration phase</a:t>
            </a:r>
          </a:p>
          <a:p>
            <a:pPr marL="742950" lvl="1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sz="2400" dirty="0"/>
              <a:t>Our hardware at KEK will need to be maintained and supported.</a:t>
            </a:r>
          </a:p>
          <a:p>
            <a:pPr marL="742950" lvl="1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sz="2400" dirty="0"/>
              <a:t>The data should be exploited to pursue some relevant accelerator physics goals.</a:t>
            </a:r>
          </a:p>
          <a:p>
            <a:pPr marL="742950" lvl="1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sz="2400" dirty="0"/>
              <a:t>The goal is to make the </a:t>
            </a:r>
            <a:r>
              <a:rPr lang="en-US" altLang="ja-JP" sz="2400" dirty="0" err="1"/>
              <a:t>SuperKEKB</a:t>
            </a:r>
            <a:r>
              <a:rPr lang="en-US" altLang="ja-JP" sz="2400" dirty="0"/>
              <a:t> </a:t>
            </a:r>
            <a:r>
              <a:rPr lang="en-US" altLang="ja-JP" sz="2400" dirty="0" err="1"/>
              <a:t>nano</a:t>
            </a:r>
            <a:r>
              <a:rPr lang="en-US" altLang="ja-JP" sz="2400" dirty="0"/>
              <a:t>-beam scheme a success, and to gain experience for the future colliders.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BCEDB3A2-2619-D84E-8E73-5B2E46AE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1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9177AB-FCCC-6B4C-BB4C-7B4797F5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Achievements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5D08A7-7FBE-E842-90F7-51625F8E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A908B66-8A3E-C645-B7D2-CC631EB89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4D7ECD43-5BF8-1A44-80D0-31F4412ECB80}"/>
              </a:ext>
            </a:extLst>
          </p:cNvPr>
          <p:cNvSpPr txBox="1"/>
          <p:nvPr/>
        </p:nvSpPr>
        <p:spPr>
          <a:xfrm>
            <a:off x="323850" y="1289219"/>
            <a:ext cx="8597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Publications:</a:t>
            </a:r>
            <a:endParaRPr lang="ja-JP" altLang="ja-JP" sz="1200"/>
          </a:p>
          <a:p>
            <a:pPr marL="171450" indent="-1714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ja-JP" sz="1200" dirty="0"/>
              <a:t>A Fast Luminosity Monitor based on diamond detectors for the </a:t>
            </a:r>
            <a:r>
              <a:rPr lang="en-US" altLang="ja-JP" sz="1200" dirty="0" err="1"/>
              <a:t>SuperKEKB</a:t>
            </a:r>
            <a:r>
              <a:rPr lang="en-US" altLang="ja-JP" sz="1200" dirty="0"/>
              <a:t> Collider, by </a:t>
            </a:r>
            <a:r>
              <a:rPr lang="en-US" altLang="ja-JP" sz="1200" dirty="0" err="1"/>
              <a:t>Chengguo</a:t>
            </a:r>
            <a:r>
              <a:rPr lang="en-US" altLang="ja-JP" sz="1200" dirty="0"/>
              <a:t> PANG et al., Nuclear Instruments and Methods in Physics Research Section A: Accelerators, Spectrometers, Detectors and Associated Equipment, Volume 931, 1 July 2019, Pages 225-235</a:t>
            </a:r>
          </a:p>
          <a:p>
            <a:pPr marL="171450" indent="-1714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ja-JP" sz="1200" dirty="0"/>
              <a:t>Vertical beam size determination at the interaction point of </a:t>
            </a:r>
            <a:r>
              <a:rPr lang="en-US" altLang="ja-JP" sz="1200" dirty="0" err="1"/>
              <a:t>SuperKEKB</a:t>
            </a:r>
            <a:r>
              <a:rPr lang="en-US" altLang="ja-JP" sz="1200" dirty="0"/>
              <a:t> using offset scans, by Salvatore Di Carlo et al., submitted to PRAB (2019)</a:t>
            </a:r>
          </a:p>
          <a:p>
            <a:pPr marL="171450" indent="-1714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ja-JP" sz="1200" dirty="0"/>
              <a:t>First beam loss measurements in the </a:t>
            </a:r>
            <a:r>
              <a:rPr lang="en-US" altLang="ja-JP" sz="1200" dirty="0" err="1"/>
              <a:t>SuperKEKB</a:t>
            </a:r>
            <a:r>
              <a:rPr lang="en-US" altLang="ja-JP" sz="1200" dirty="0"/>
              <a:t> positron ring using the fast luminosity monitor diamond sensors, by D. El </a:t>
            </a:r>
            <a:r>
              <a:rPr lang="en-US" altLang="ja-JP" sz="1200" dirty="0" err="1"/>
              <a:t>Khechen</a:t>
            </a:r>
            <a:r>
              <a:rPr lang="en-US" altLang="ja-JP" sz="1200" dirty="0"/>
              <a:t> et al., submitted to PRAB (2018)</a:t>
            </a:r>
          </a:p>
          <a:p>
            <a:endParaRPr lang="ja-JP" altLang="ja-JP" sz="1200"/>
          </a:p>
          <a:p>
            <a:r>
              <a:rPr lang="en-US" altLang="ja-JP" sz="1200" dirty="0"/>
              <a:t>Conference reports:</a:t>
            </a:r>
          </a:p>
          <a:p>
            <a:pPr marL="171450" indent="-1714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ja-JP" sz="1200" dirty="0"/>
              <a:t>Fast Luminosity Monitoring for the </a:t>
            </a:r>
            <a:r>
              <a:rPr lang="en-US" altLang="ja-JP" sz="1200" dirty="0" err="1"/>
              <a:t>SuperKEKB</a:t>
            </a:r>
            <a:r>
              <a:rPr lang="en-US" altLang="ja-JP" sz="1200" dirty="0"/>
              <a:t> Collider (LumiBelle2 Project) , by C. Pang et al.: MOPA13.PDF, presented at the 7th International Beam Instrumentation Conference (IBIC 2018), Shanghai, China, 9-13 September 2018, IBIC2018-MOPA13, pp.51-56.</a:t>
            </a:r>
          </a:p>
          <a:p>
            <a:pPr marL="171450" indent="-1714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ja-JP" sz="1200" dirty="0"/>
              <a:t>Early Commissioning of the Luminosity Dither Feedback for </a:t>
            </a:r>
            <a:r>
              <a:rPr lang="en-US" altLang="ja-JP" sz="1200" dirty="0" err="1"/>
              <a:t>SuperKEKB</a:t>
            </a:r>
            <a:r>
              <a:rPr lang="en-US" altLang="ja-JP" sz="1200" dirty="0"/>
              <a:t>, by M. </a:t>
            </a:r>
            <a:r>
              <a:rPr lang="en-US" altLang="ja-JP" sz="1200" dirty="0" err="1"/>
              <a:t>Masuzawa</a:t>
            </a:r>
            <a:r>
              <a:rPr lang="en-US" altLang="ja-JP" sz="1200" dirty="0"/>
              <a:t> et al.:TUPC13.PDF, presented at the 7th International Beam Instrumentation Conference (IBIC 2018), Shanghai, China, 9-13 September 2018, IBIC2018-TUPC13, pp.</a:t>
            </a:r>
            <a:r>
              <a:rPr lang="en-US" altLang="ja-JP" sz="1200"/>
              <a:t>328-331.</a:t>
            </a:r>
            <a:endParaRPr lang="en-US" altLang="ja-JP" sz="1200" dirty="0"/>
          </a:p>
          <a:p>
            <a:pPr marL="171450" indent="-1714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ja-JP" sz="1200"/>
              <a:t>Early </a:t>
            </a:r>
            <a:r>
              <a:rPr lang="en-US" altLang="ja-JP" sz="1200" dirty="0"/>
              <a:t>Phase 2 Results of LumiBelle2 for the </a:t>
            </a:r>
            <a:r>
              <a:rPr lang="en-US" altLang="ja-JP" sz="1200" dirty="0" err="1"/>
              <a:t>SuperKEKB</a:t>
            </a:r>
            <a:r>
              <a:rPr lang="en-US" altLang="ja-JP" sz="1200" dirty="0"/>
              <a:t> Electron Ring , by S. Di Carlo et al.: THYGBE4.PDF, presented at the 9th International Particle Accelerator Conference (IPAC 2018), Vancouver, Canada, 29 April - 4 May 2018 , published in </a:t>
            </a:r>
            <a:r>
              <a:rPr lang="en-US" altLang="ja-JP" sz="1200" dirty="0" err="1"/>
              <a:t>J.Phys.Conf.Ser</a:t>
            </a:r>
            <a:r>
              <a:rPr lang="en-US" altLang="ja-JP" sz="1200" dirty="0"/>
              <a:t>. 1067 (2018) no.7, 072025</a:t>
            </a:r>
          </a:p>
          <a:p>
            <a:pPr marL="171450" indent="-1714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ja-JP" sz="1200" dirty="0"/>
              <a:t>First Tests of </a:t>
            </a:r>
            <a:r>
              <a:rPr lang="en-US" altLang="ja-JP" sz="1200" dirty="0" err="1"/>
              <a:t>SuperKEKB</a:t>
            </a:r>
            <a:r>
              <a:rPr lang="en-US" altLang="ja-JP" sz="1200" dirty="0"/>
              <a:t> Fast Luminosity Monitors During 2018 Phase-2 Commissioning , by C. Pang et al.: WEPAL038.PDF, presented at the 9th International Particle Accelerator Conference (IPAC 2018), Vancouver, Canada, 29 April - 4 May 2018</a:t>
            </a:r>
          </a:p>
          <a:p>
            <a:pPr marL="171450" indent="-1714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ja-JP" sz="1200" dirty="0"/>
              <a:t>Simulation Study on Luminosity Feedback for Horizontal Beam Stabilization at </a:t>
            </a:r>
            <a:r>
              <a:rPr lang="en-US" altLang="ja-JP" sz="1200" dirty="0" err="1"/>
              <a:t>SuperKEKB</a:t>
            </a:r>
            <a:r>
              <a:rPr lang="en-US" altLang="ja-JP" sz="1200" dirty="0"/>
              <a:t> , by C. Pang et al.: WEPAL037.PDF, presented at the 9th International Particle Accelerator Conference (IPAC 2018), Vancouver, Canada, 29 April - 4 May 2018 , published in </a:t>
            </a:r>
            <a:r>
              <a:rPr lang="en-US" altLang="ja-JP" sz="1200" dirty="0" err="1"/>
              <a:t>J.Phys.Conf.Ser</a:t>
            </a:r>
            <a:r>
              <a:rPr lang="en-US" altLang="ja-JP" sz="1200" dirty="0"/>
              <a:t>. 1067 (2018) no.7, 072023</a:t>
            </a:r>
          </a:p>
          <a:p>
            <a:pPr marL="171450" indent="-1714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ja-JP" sz="1200" dirty="0"/>
              <a:t>Preparation of CVD Diamond Detector for fast Luminosity Monitoring of </a:t>
            </a:r>
            <a:r>
              <a:rPr lang="en-US" altLang="ja-JP" sz="1200" dirty="0" err="1"/>
              <a:t>SuperKEKB</a:t>
            </a:r>
            <a:r>
              <a:rPr lang="en-US" altLang="ja-JP" sz="1200" dirty="0"/>
              <a:t> , by C. Pang et al.: MOPAB027.PDF, presented at the 8th International Particle Accelerator Conference (IPAC 2017), Copenhagen, Denmark, 14-19 May 2017</a:t>
            </a:r>
          </a:p>
          <a:p>
            <a:pPr marL="171450" indent="-1714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ja-JP" sz="1200" dirty="0"/>
              <a:t>First Tests of </a:t>
            </a:r>
            <a:r>
              <a:rPr lang="en-US" altLang="ja-JP" sz="1200" dirty="0" err="1"/>
              <a:t>SuperKEKB</a:t>
            </a:r>
            <a:r>
              <a:rPr lang="en-US" altLang="ja-JP" sz="1200" dirty="0"/>
              <a:t> Luminosity Monitors during 2016 Single Beam Commissioning , by D. El </a:t>
            </a:r>
            <a:r>
              <a:rPr lang="en-US" altLang="ja-JP" sz="1200" dirty="0" err="1"/>
              <a:t>Khechen</a:t>
            </a:r>
            <a:r>
              <a:rPr lang="en-US" altLang="ja-JP" sz="1200" dirty="0"/>
              <a:t> et al.: MOPMB006.PDF, presented at the 7th International Particle Accelerator Conference (IPAC 2016), Busan, South Korea, 9-13 May 2016</a:t>
            </a:r>
          </a:p>
          <a:p>
            <a:endParaRPr kumimoji="1" lang="ja-JP" altLang="en-US" sz="120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51B98CAD-4515-7547-8368-FA2F62AF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0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9177AB-FCCC-6B4C-BB4C-7B4797F5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Students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5D08A7-7FBE-E842-90F7-51625F8E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A908B66-8A3E-C645-B7D2-CC631EB89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4D7ECD43-5BF8-1A44-80D0-31F4412ECB80}"/>
              </a:ext>
            </a:extLst>
          </p:cNvPr>
          <p:cNvSpPr txBox="1"/>
          <p:nvPr/>
        </p:nvSpPr>
        <p:spPr>
          <a:xfrm>
            <a:off x="361950" y="1690689"/>
            <a:ext cx="8597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Doctoral students: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1) </a:t>
            </a:r>
            <a:r>
              <a:rPr lang="en-US" altLang="ja-JP" dirty="0" err="1"/>
              <a:t>Chengguo</a:t>
            </a:r>
            <a:r>
              <a:rPr lang="en-US" altLang="ja-JP" dirty="0"/>
              <a:t> Pang, PhD in 2019. TYL-FJPPL Student </a:t>
            </a:r>
            <a:r>
              <a:rPr lang="en-US" altLang="ja-JP" dirty="0" err="1"/>
              <a:t>Secondment</a:t>
            </a:r>
            <a:r>
              <a:rPr lang="en-US" altLang="ja-JP" dirty="0"/>
              <a:t>, March 2019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2) Dima El </a:t>
            </a:r>
            <a:r>
              <a:rPr lang="en-US" altLang="ja-JP" dirty="0" err="1"/>
              <a:t>Khechen</a:t>
            </a:r>
            <a:r>
              <a:rPr lang="en-US" altLang="ja-JP" dirty="0"/>
              <a:t>, PhD in 2016, </a:t>
            </a:r>
            <a:r>
              <a:rPr lang="en-US" altLang="ja-JP" u="sng" dirty="0"/>
              <a:t>TYL-FJPPL Young Investigator Award in 2018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Master students: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1) </a:t>
            </a:r>
            <a:r>
              <a:rPr lang="en-US" altLang="ja-JP" dirty="0" err="1"/>
              <a:t>Watanyu</a:t>
            </a:r>
            <a:r>
              <a:rPr lang="en-US" altLang="ja-JP" dirty="0"/>
              <a:t> </a:t>
            </a:r>
            <a:r>
              <a:rPr lang="en-US" altLang="ja-JP" dirty="0" err="1"/>
              <a:t>Foosang</a:t>
            </a:r>
            <a:r>
              <a:rPr lang="en-US" altLang="ja-JP" dirty="0"/>
              <a:t>, 2019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2) Dima El </a:t>
            </a:r>
            <a:r>
              <a:rPr lang="en-US" altLang="ja-JP" dirty="0" err="1"/>
              <a:t>Khechen</a:t>
            </a:r>
            <a:r>
              <a:rPr lang="en-US" altLang="ja-JP" dirty="0"/>
              <a:t>, 2013</a:t>
            </a: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E394B9CD-DAAC-DA40-A5C6-FB8185FC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23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FA3E341-1994-5F43-BB2D-CC87A3B0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65E0A1A9-542B-F442-9684-9634E3F7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6138CF2B-E983-2A49-AAF9-C7DCEF1812E5}"/>
              </a:ext>
            </a:extLst>
          </p:cNvPr>
          <p:cNvSpPr txBox="1"/>
          <p:nvPr/>
        </p:nvSpPr>
        <p:spPr>
          <a:xfrm>
            <a:off x="1471471" y="2286000"/>
            <a:ext cx="620105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sz="2800" dirty="0"/>
              <a:t>About </a:t>
            </a:r>
            <a:r>
              <a:rPr lang="en-US" altLang="ja-JP" sz="2800" dirty="0" err="1"/>
              <a:t>SuperKEKB</a:t>
            </a:r>
            <a:endParaRPr lang="en-US" altLang="ja-JP" sz="2800" dirty="0"/>
          </a:p>
          <a:p>
            <a:pPr marL="742950" lvl="1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sz="2800" dirty="0"/>
              <a:t>Need for fast luminosity monitor</a:t>
            </a:r>
          </a:p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sz="2800" dirty="0"/>
              <a:t>What we have accomplished in Phase 2</a:t>
            </a:r>
          </a:p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sz="2800" dirty="0"/>
              <a:t>Upgrade From Phase 2 to Phase 3</a:t>
            </a:r>
          </a:p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lang="en-US" altLang="ja-JP" sz="2800" dirty="0"/>
              <a:t>Phase 3 commissioning</a:t>
            </a:r>
          </a:p>
          <a:p>
            <a:pPr marL="285750" indent="-285750">
              <a:buClr>
                <a:srgbClr val="00B0F0"/>
              </a:buClr>
              <a:buSzPct val="50000"/>
              <a:buFont typeface="Wingdings" pitchFamily="2" charset="2"/>
              <a:buChar char="l"/>
            </a:pPr>
            <a:r>
              <a:rPr kumimoji="1" lang="en-US" altLang="ja-JP" sz="2800" dirty="0"/>
              <a:t>Summary</a:t>
            </a:r>
            <a:endParaRPr kumimoji="1" lang="ja-JP" altLang="en-US" sz="28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4FAC4026-84BC-8D4D-A183-70DDC15117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41ACB49D-EA75-8F41-B72E-76671D76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80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9177AB-FCCC-6B4C-BB4C-7B4797F5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About </a:t>
            </a:r>
            <a:r>
              <a:rPr kumimoji="1" lang="en-US" altLang="ja-JP" dirty="0" err="1"/>
              <a:t>SuperKEKB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5D08A7-7FBE-E842-90F7-51625F8E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A908B66-8A3E-C645-B7D2-CC631EB89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D0F89DFD-2FA4-0A4C-89E2-E4F176746A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622" y="2355555"/>
            <a:ext cx="5237685" cy="330424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AEF906A9-6CB7-C441-8732-85B48F5C03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00" y="4307926"/>
            <a:ext cx="2669750" cy="246117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33946452-D951-E04A-8B35-CBEB6CAE21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00" y="1332241"/>
            <a:ext cx="3953679" cy="292264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4068787D-0BD6-6A4F-AE7C-F1997CDFEF57}"/>
              </a:ext>
            </a:extLst>
          </p:cNvPr>
          <p:cNvSpPr txBox="1"/>
          <p:nvPr/>
        </p:nvSpPr>
        <p:spPr>
          <a:xfrm>
            <a:off x="3028950" y="5437786"/>
            <a:ext cx="3187700" cy="646331"/>
          </a:xfrm>
          <a:prstGeom prst="rect">
            <a:avLst/>
          </a:prstGeom>
          <a:solidFill>
            <a:srgbClr val="FFFFFF"/>
          </a:solidFill>
          <a:ln w="3175">
            <a:solidFill>
              <a:srgbClr val="00B0F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“</a:t>
            </a:r>
            <a:r>
              <a:rPr kumimoji="1" lang="en-US" altLang="ja-JP" sz="1200" dirty="0" err="1"/>
              <a:t>Nano</a:t>
            </a:r>
            <a:r>
              <a:rPr kumimoji="1" lang="en-US" altLang="ja-JP" sz="1200" dirty="0"/>
              <a:t>”-beam </a:t>
            </a:r>
            <a:r>
              <a:rPr kumimoji="1" lang="en-US" altLang="ja-JP" sz="1200" dirty="0" err="1"/>
              <a:t>collison</a:t>
            </a:r>
            <a:endParaRPr kumimoji="1" lang="en-US" altLang="ja-JP" sz="1200" dirty="0"/>
          </a:p>
          <a:p>
            <a:r>
              <a:rPr lang="en-US" altLang="ja-JP" sz="1200" dirty="0">
                <a:latin typeface="Wingdings"/>
                <a:ea typeface="Wingdings"/>
                <a:cs typeface="Wingdings"/>
              </a:rPr>
              <a:t></a:t>
            </a:r>
            <a:r>
              <a:rPr lang="en-US" altLang="ja-JP" sz="1200" dirty="0"/>
              <a:t>Colliding </a:t>
            </a:r>
            <a:r>
              <a:rPr lang="en-US" altLang="ja-JP" sz="1200" dirty="0" err="1"/>
              <a:t>nano</a:t>
            </a:r>
            <a:r>
              <a:rPr lang="en-US" altLang="ja-JP" sz="1200" dirty="0"/>
              <a:t>-size beams (</a:t>
            </a:r>
            <a:r>
              <a:rPr lang="en-US" altLang="ja-JP" sz="1200" dirty="0">
                <a:solidFill>
                  <a:srgbClr val="FF0000"/>
                </a:solidFill>
              </a:rPr>
              <a:t>~60nm </a:t>
            </a:r>
            <a:r>
              <a:rPr lang="en-US" altLang="ja-JP" sz="1200" dirty="0"/>
              <a:t>in vertical) </a:t>
            </a:r>
          </a:p>
          <a:p>
            <a:r>
              <a:rPr lang="en-US" altLang="ja-JP" sz="1200" dirty="0"/>
              <a:t>to realize “super high” luminosity </a:t>
            </a:r>
            <a:endParaRPr kumimoji="1" lang="ja-JP" altLang="en-US" sz="1200" dirty="0"/>
          </a:p>
        </p:txBody>
      </p:sp>
      <p:sp>
        <p:nvSpPr>
          <p:cNvPr id="15" name="四角形吹き出し 14">
            <a:extLst>
              <a:ext uri="{FF2B5EF4-FFF2-40B4-BE49-F238E27FC236}">
                <a16:creationId xmlns:a16="http://schemas.microsoft.com/office/drawing/2014/main" xmlns="" id="{9895247F-325D-5B4C-B463-72CBC97EA467}"/>
              </a:ext>
            </a:extLst>
          </p:cNvPr>
          <p:cNvSpPr/>
          <p:nvPr/>
        </p:nvSpPr>
        <p:spPr>
          <a:xfrm>
            <a:off x="5510278" y="1450142"/>
            <a:ext cx="2289908" cy="481094"/>
          </a:xfrm>
          <a:prstGeom prst="wedgeRectCallout">
            <a:avLst>
              <a:gd name="adj1" fmla="val -18951"/>
              <a:gd name="adj2" fmla="val 150737"/>
            </a:avLst>
          </a:prstGeom>
          <a:solidFill>
            <a:srgbClr val="FFFFFF"/>
          </a:solidFill>
          <a:ln w="31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Super small </a:t>
            </a:r>
            <a:r>
              <a:rPr kumimoji="1" lang="en-US" altLang="ja-JP" sz="1600" i="1" dirty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kumimoji="1" lang="en-US" altLang="ja-JP" sz="1600" i="1" baseline="-25000" dirty="0">
                <a:solidFill>
                  <a:schemeClr val="tx1"/>
                </a:solidFill>
                <a:cs typeface="Symbol" charset="2"/>
              </a:rPr>
              <a:t>y</a:t>
            </a:r>
            <a:r>
              <a:rPr kumimoji="1" lang="en-US" altLang="ja-JP" sz="1600" dirty="0">
                <a:solidFill>
                  <a:schemeClr val="tx1"/>
                </a:solidFill>
              </a:rPr>
              <a:t> * at the IP (Interaction Point)</a:t>
            </a: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xmlns="" id="{581E5514-DE63-BB4C-84AA-4629CAB7BDAB}"/>
              </a:ext>
            </a:extLst>
          </p:cNvPr>
          <p:cNvSpPr/>
          <p:nvPr/>
        </p:nvSpPr>
        <p:spPr>
          <a:xfrm>
            <a:off x="7277100" y="4102100"/>
            <a:ext cx="400050" cy="889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35E687A1-55F1-6243-9B81-F715E28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11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9177AB-FCCC-6B4C-BB4C-7B4797F5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About </a:t>
            </a:r>
            <a:r>
              <a:rPr kumimoji="1" lang="en-US" altLang="ja-JP" dirty="0" err="1"/>
              <a:t>SuperKEKB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5D08A7-7FBE-E842-90F7-51625F8E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A908B66-8A3E-C645-B7D2-CC631EB89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EC7FADCD-B9BA-5847-B4E3-B912FA4E37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272" y="1987335"/>
            <a:ext cx="5443825" cy="394335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D61C193F-509B-0A4E-8680-22AAAEC90560}"/>
              </a:ext>
            </a:extLst>
          </p:cNvPr>
          <p:cNvSpPr txBox="1"/>
          <p:nvPr/>
        </p:nvSpPr>
        <p:spPr>
          <a:xfrm>
            <a:off x="74678" y="1495428"/>
            <a:ext cx="4059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Phase 3 operation started on March 11, 2019</a:t>
            </a:r>
          </a:p>
          <a:p>
            <a:r>
              <a:rPr lang="en-US" altLang="ja-JP" sz="1600" dirty="0"/>
              <a:t>We are currently running with </a:t>
            </a:r>
            <a:r>
              <a:rPr lang="en-US" altLang="ja-JP" sz="1600" dirty="0">
                <a:latin typeface="Symbol" pitchFamily="2" charset="2"/>
              </a:rPr>
              <a:t>b</a:t>
            </a:r>
            <a:r>
              <a:rPr lang="en-US" altLang="ja-JP" sz="1600" baseline="-25000" dirty="0"/>
              <a:t>y</a:t>
            </a:r>
            <a:r>
              <a:rPr lang="en-US" altLang="ja-JP" sz="1600" baseline="30000" dirty="0"/>
              <a:t>*</a:t>
            </a:r>
            <a:r>
              <a:rPr lang="en-US" altLang="ja-JP" sz="1600" dirty="0"/>
              <a:t> = 3mm</a:t>
            </a:r>
          </a:p>
          <a:p>
            <a:endParaRPr lang="en-US" altLang="ja-JP" sz="1600" dirty="0"/>
          </a:p>
          <a:p>
            <a:r>
              <a:rPr lang="en-US" altLang="ja-JP" sz="1600" dirty="0"/>
              <a:t>Goals (among many others) are:</a:t>
            </a:r>
          </a:p>
          <a:p>
            <a:r>
              <a:rPr lang="en-US" altLang="ja-JP" sz="1600" dirty="0"/>
              <a:t>Understand/reduce detector background</a:t>
            </a:r>
          </a:p>
          <a:p>
            <a:r>
              <a:rPr kumimoji="1" lang="en-US" altLang="ja-JP" sz="1600" dirty="0"/>
              <a:t>Beam tuning for increasing luminosity</a:t>
            </a:r>
          </a:p>
          <a:p>
            <a:r>
              <a:rPr lang="en-US" altLang="ja-JP" sz="1600" dirty="0"/>
              <a:t>Collision FB </a:t>
            </a:r>
            <a:endParaRPr kumimoji="1" lang="ja-JP" altLang="en-US" sz="16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8948DF04-3D65-1A45-B352-03BF32817932}"/>
              </a:ext>
            </a:extLst>
          </p:cNvPr>
          <p:cNvSpPr txBox="1"/>
          <p:nvPr/>
        </p:nvSpPr>
        <p:spPr>
          <a:xfrm>
            <a:off x="165100" y="3605311"/>
            <a:ext cx="3446173" cy="584775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Fast and reliable luminosity monitors </a:t>
            </a:r>
            <a:r>
              <a:rPr lang="en-US" altLang="ja-JP" sz="1600" dirty="0"/>
              <a:t>are indispensable </a:t>
            </a:r>
            <a:r>
              <a:rPr kumimoji="1" lang="en-US" altLang="ja-JP" sz="1600" dirty="0"/>
              <a:t>to achieve the go</a:t>
            </a:r>
            <a:r>
              <a:rPr lang="en-US" altLang="ja-JP" sz="1600" dirty="0"/>
              <a:t>als</a:t>
            </a:r>
            <a:endParaRPr kumimoji="1" lang="ja-JP" altLang="en-US" sz="1600"/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xmlns="" id="{FFF9A898-4F73-2D4A-B435-E267A8FDF3A8}"/>
              </a:ext>
            </a:extLst>
          </p:cNvPr>
          <p:cNvSpPr/>
          <p:nvPr/>
        </p:nvSpPr>
        <p:spPr>
          <a:xfrm>
            <a:off x="1524000" y="3212779"/>
            <a:ext cx="228600" cy="37804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矢印 8">
            <a:extLst>
              <a:ext uri="{FF2B5EF4-FFF2-40B4-BE49-F238E27FC236}">
                <a16:creationId xmlns:a16="http://schemas.microsoft.com/office/drawing/2014/main" xmlns="" id="{B7946D7C-A168-3B40-B821-C50FE6AE38B7}"/>
              </a:ext>
            </a:extLst>
          </p:cNvPr>
          <p:cNvSpPr/>
          <p:nvPr/>
        </p:nvSpPr>
        <p:spPr>
          <a:xfrm>
            <a:off x="1498600" y="4232970"/>
            <a:ext cx="254000" cy="36322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06A6F793-D08E-6743-BB63-ADA99411C0D6}"/>
              </a:ext>
            </a:extLst>
          </p:cNvPr>
          <p:cNvSpPr txBox="1"/>
          <p:nvPr/>
        </p:nvSpPr>
        <p:spPr>
          <a:xfrm>
            <a:off x="97663" y="4610386"/>
            <a:ext cx="3513609" cy="10982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LumiBelle2 &amp; ZDLM</a:t>
            </a:r>
          </a:p>
          <a:p>
            <a:r>
              <a:rPr lang="en-US" altLang="ja-JP" sz="1600" dirty="0"/>
              <a:t>2 complementary technics developed at LAL (diamond) and KEK (Cerenkov &amp; scintillator)</a:t>
            </a:r>
            <a:endParaRPr kumimoji="1" lang="ja-JP" altLang="en-US" sz="1600"/>
          </a:p>
        </p:txBody>
      </p:sp>
      <p:sp>
        <p:nvSpPr>
          <p:cNvPr id="18" name="角丸四角形吹き出し 17">
            <a:extLst>
              <a:ext uri="{FF2B5EF4-FFF2-40B4-BE49-F238E27FC236}">
                <a16:creationId xmlns:a16="http://schemas.microsoft.com/office/drawing/2014/main" xmlns="" id="{99FB34A3-F088-4641-889A-D667ABC8670D}"/>
              </a:ext>
            </a:extLst>
          </p:cNvPr>
          <p:cNvSpPr/>
          <p:nvPr/>
        </p:nvSpPr>
        <p:spPr>
          <a:xfrm>
            <a:off x="165100" y="5848351"/>
            <a:ext cx="3349996" cy="730579"/>
          </a:xfrm>
          <a:prstGeom prst="wedgeRoundRectCallout">
            <a:avLst>
              <a:gd name="adj1" fmla="val -1436"/>
              <a:gd name="adj2" fmla="val -12452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>
                <a:solidFill>
                  <a:schemeClr val="tx1"/>
                </a:solidFill>
              </a:rPr>
              <a:t>Please refer to the presentation by C. Pang at this workshop last year in Nara for more details.</a:t>
            </a:r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xmlns="" id="{E021F28A-4465-9840-A84B-E761A2A1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20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9177AB-FCCC-6B4C-BB4C-7B4797F5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What we have accomplished in Phase 2</a:t>
            </a:r>
            <a:endParaRPr kumimoji="1" lang="ja-JP" altLang="en-US" sz="360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5D08A7-7FBE-E842-90F7-51625F8E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A908B66-8A3E-C645-B7D2-CC631EB89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1C8D37AA-9140-CA40-B020-6A4F12C0EC33}"/>
              </a:ext>
            </a:extLst>
          </p:cNvPr>
          <p:cNvSpPr txBox="1"/>
          <p:nvPr/>
        </p:nvSpPr>
        <p:spPr>
          <a:xfrm>
            <a:off x="311150" y="1366473"/>
            <a:ext cx="815909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Installation and commissioning during the Phase 2 (colliding beam) operation</a:t>
            </a:r>
          </a:p>
          <a:p>
            <a:r>
              <a:rPr lang="en-US" altLang="ja-JP" dirty="0"/>
              <a:t>	First collision recorded on April 26</a:t>
            </a:r>
            <a:r>
              <a:rPr lang="en-US" altLang="ja-JP" baseline="30000" dirty="0"/>
              <a:t>th </a:t>
            </a:r>
            <a:r>
              <a:rPr lang="en-US" altLang="ja-JP" dirty="0"/>
              <a:t>, 2018.</a:t>
            </a:r>
          </a:p>
          <a:p>
            <a:r>
              <a:rPr kumimoji="1" lang="en-US" altLang="ja-JP" baseline="30000" dirty="0"/>
              <a:t>	</a:t>
            </a:r>
            <a:r>
              <a:rPr lang="en-US" altLang="ja-JP" dirty="0"/>
              <a:t>Consistent with Electromagnetic Calorimeter Luminosity (ECL) system.</a:t>
            </a:r>
            <a:endParaRPr kumimoji="1" lang="en-US" altLang="ja-JP" dirty="0"/>
          </a:p>
          <a:p>
            <a:r>
              <a:rPr lang="en-US" altLang="ja-JP" dirty="0"/>
              <a:t>Analysis of the detector background</a:t>
            </a:r>
          </a:p>
          <a:p>
            <a:r>
              <a:rPr kumimoji="1" lang="en-US" altLang="ja-JP" dirty="0"/>
              <a:t>	87% Bremsstrahlung and 13% </a:t>
            </a:r>
            <a:r>
              <a:rPr kumimoji="1" lang="en-US" altLang="ja-JP" dirty="0" err="1"/>
              <a:t>Touschek</a:t>
            </a:r>
            <a:r>
              <a:rPr kumimoji="1" lang="en-US" altLang="ja-JP" dirty="0"/>
              <a:t>, good agreement with </a:t>
            </a:r>
            <a:r>
              <a:rPr lang="en-US" altLang="ja-JP" dirty="0"/>
              <a:t>Monte Carlo</a:t>
            </a:r>
          </a:p>
          <a:p>
            <a:r>
              <a:rPr kumimoji="1" lang="en-US" altLang="ja-JP" dirty="0"/>
              <a:t>	Enable</a:t>
            </a:r>
            <a:r>
              <a:rPr lang="en-US" altLang="ja-JP" dirty="0"/>
              <a:t>d background estimation for Phase 3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Provided great tool for luminosit</a:t>
            </a:r>
            <a:r>
              <a:rPr lang="en-US" altLang="ja-JP" dirty="0"/>
              <a:t>y optimization tuning and collision orbit feedback</a:t>
            </a:r>
          </a:p>
          <a:p>
            <a:r>
              <a:rPr lang="en-US" altLang="ja-JP" dirty="0"/>
              <a:t>	“Train Integrated Luminosity” (TIL) signal@1Hz for luminosity tuning</a:t>
            </a:r>
          </a:p>
          <a:p>
            <a:r>
              <a:rPr lang="en-US" altLang="ja-JP" dirty="0"/>
              <a:t>	TIL signal@1kHz for collision feedback called “dithering”</a:t>
            </a:r>
          </a:p>
          <a:p>
            <a:r>
              <a:rPr lang="en-US" altLang="ja-JP" dirty="0"/>
              <a:t>	“Bunch Integrated Luminosity”(BIL) signal@1Hz for luminosity tuning </a:t>
            </a:r>
          </a:p>
          <a:p>
            <a:r>
              <a:rPr lang="en-US" altLang="ja-JP" dirty="0"/>
              <a:t>	Beam size information when collision scan is performed</a:t>
            </a:r>
          </a:p>
          <a:p>
            <a:r>
              <a:rPr lang="en-US" altLang="ja-JP" dirty="0"/>
              <a:t>	</a:t>
            </a:r>
          </a:p>
          <a:p>
            <a:r>
              <a:rPr kumimoji="1" lang="en-US" altLang="ja-JP" dirty="0"/>
              <a:t>	</a:t>
            </a:r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980247CE-720D-BE45-A5DF-4B66BAEFFE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196" y="4837559"/>
            <a:ext cx="2207954" cy="151879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A360EEB2-8239-124C-85F6-2D5EF203FD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69" y="4837866"/>
            <a:ext cx="2228850" cy="151848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536CCAC0-999B-1E4D-AA4C-400848A078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577" y="4837559"/>
            <a:ext cx="3511550" cy="94059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D9012E82-B514-1541-AE52-A1CCA13AE722}"/>
              </a:ext>
            </a:extLst>
          </p:cNvPr>
          <p:cNvSpPr txBox="1"/>
          <p:nvPr/>
        </p:nvSpPr>
        <p:spPr>
          <a:xfrm>
            <a:off x="5075384" y="5805642"/>
            <a:ext cx="387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Scanning offset between LER and HER</a:t>
            </a:r>
            <a:r>
              <a:rPr lang="en-US" altLang="ja-JP" sz="1400" dirty="0"/>
              <a:t> by creating a bump at the IP.  L</a:t>
            </a:r>
            <a:r>
              <a:rPr kumimoji="1" lang="en-US" altLang="ja-JP" sz="1400" dirty="0"/>
              <a:t>umiBelle2 gives a clear peak</a:t>
            </a:r>
            <a:endParaRPr kumimoji="1" lang="ja-JP" altLang="en-US" sz="140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E4E7EDB5-4F1D-5A47-A59F-03CB6518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80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9177AB-FCCC-6B4C-BB4C-7B4797F5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What we have accomplished in Phase 2</a:t>
            </a:r>
            <a:endParaRPr kumimoji="1" lang="ja-JP" altLang="en-US" sz="360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5D08A7-7FBE-E842-90F7-51625F8E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A908B66-8A3E-C645-B7D2-CC631EB89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06A27785-042B-B143-A25B-8AFA8FE030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5538"/>
            <a:ext cx="9144000" cy="32234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E16F4631-C585-4143-A874-DC45E5D913CD}"/>
              </a:ext>
            </a:extLst>
          </p:cNvPr>
          <p:cNvSpPr txBox="1"/>
          <p:nvPr/>
        </p:nvSpPr>
        <p:spPr>
          <a:xfrm>
            <a:off x="158750" y="1506023"/>
            <a:ext cx="482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LumiBelle2 good correlations with ZDLM and ECL 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3A70C86B-ED62-604A-9C64-A47C638C8C4D}"/>
              </a:ext>
            </a:extLst>
          </p:cNvPr>
          <p:cNvSpPr txBox="1"/>
          <p:nvPr/>
        </p:nvSpPr>
        <p:spPr>
          <a:xfrm>
            <a:off x="7389985" y="6012723"/>
            <a:ext cx="141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From C. Pang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4E048BA6-7B98-6744-A8D0-EBBA60A7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92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9177AB-FCCC-6B4C-BB4C-7B4797F5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What we have accomplished in Phase 2</a:t>
            </a:r>
            <a:endParaRPr kumimoji="1" lang="ja-JP" altLang="en-US" sz="360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5D08A7-7FBE-E842-90F7-51625F8E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A908B66-8A3E-C645-B7D2-CC631EB89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E16F4631-C585-4143-A874-DC45E5D913CD}"/>
              </a:ext>
            </a:extLst>
          </p:cNvPr>
          <p:cNvSpPr txBox="1"/>
          <p:nvPr/>
        </p:nvSpPr>
        <p:spPr>
          <a:xfrm>
            <a:off x="1295400" y="1269465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1% accuracy at 10</a:t>
            </a:r>
            <a:r>
              <a:rPr lang="en-US" altLang="ja-JP" baseline="30000" dirty="0"/>
              <a:t>34</a:t>
            </a:r>
            <a:r>
              <a:rPr lang="en-US" altLang="ja-JP" dirty="0"/>
              <a:t>cm</a:t>
            </a:r>
            <a:r>
              <a:rPr lang="en-US" altLang="ja-JP" baseline="30000" dirty="0"/>
              <a:t>-2</a:t>
            </a:r>
            <a:r>
              <a:rPr lang="en-US" altLang="ja-JP" dirty="0"/>
              <a:t>s</a:t>
            </a:r>
            <a:r>
              <a:rPr lang="en-US" altLang="ja-JP" baseline="30000" dirty="0"/>
              <a:t>-1</a:t>
            </a:r>
            <a:r>
              <a:rPr lang="en-US" altLang="ja-JP" dirty="0"/>
              <a:t> luminosity at 1kHz is foreseen.</a:t>
            </a:r>
          </a:p>
          <a:p>
            <a:r>
              <a:rPr lang="en-US" altLang="ja-JP" dirty="0"/>
              <a:t>This accuracy satisfies the requirement for an input signal of the collision orbit feedback system.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F449AEE5-37A3-6244-AC6A-31179F2AA4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300" y="2338488"/>
            <a:ext cx="5899150" cy="401786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60769C3E-8FCC-F549-9BDF-9A3CB4D37420}"/>
              </a:ext>
            </a:extLst>
          </p:cNvPr>
          <p:cNvSpPr txBox="1"/>
          <p:nvPr/>
        </p:nvSpPr>
        <p:spPr>
          <a:xfrm>
            <a:off x="7389985" y="6012723"/>
            <a:ext cx="141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From C. Pang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F479C48C-BCDA-FF47-9BA9-4B3E40DF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69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9177AB-FCCC-6B4C-BB4C-7B4797F5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From Phase 2 to Phase 3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5D08A7-7FBE-E842-90F7-51625F8E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2019 Joint workshop of FKPPL and TYL/FJPPL 8-10 May 2019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A908B66-8A3E-C645-B7D2-CC631EB89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xmlns="" id="{5C34F725-E959-9D47-B321-1386CECA3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178" y="2758394"/>
            <a:ext cx="4718050" cy="343899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8E148441-E04B-6445-84D2-235E8F5042B3}"/>
              </a:ext>
            </a:extLst>
          </p:cNvPr>
          <p:cNvSpPr txBox="1"/>
          <p:nvPr/>
        </p:nvSpPr>
        <p:spPr>
          <a:xfrm>
            <a:off x="673852" y="1432831"/>
            <a:ext cx="7423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LumiBelle2</a:t>
            </a:r>
          </a:p>
          <a:p>
            <a:r>
              <a:rPr kumimoji="1" lang="en-US" altLang="ja-JP" dirty="0"/>
              <a:t>The diamond sensors (HER) was moved to a new location (~28 m from the IP)</a:t>
            </a:r>
          </a:p>
          <a:p>
            <a:r>
              <a:rPr lang="en-US" altLang="ja-JP" dirty="0"/>
              <a:t>	to increase the radiative Bhabha events.</a:t>
            </a:r>
          </a:p>
          <a:p>
            <a:r>
              <a:rPr kumimoji="1" lang="en-US" altLang="ja-JP" dirty="0"/>
              <a:t>	New estimate of the S/N is needed for this new location.</a:t>
            </a:r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7BB7EB3F-6551-D345-865A-8813635A00BA}"/>
              </a:ext>
            </a:extLst>
          </p:cNvPr>
          <p:cNvSpPr txBox="1"/>
          <p:nvPr/>
        </p:nvSpPr>
        <p:spPr>
          <a:xfrm>
            <a:off x="7389985" y="6012723"/>
            <a:ext cx="141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From C. Pang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4636A7D5-06F4-0844-AC0F-AC6FF66C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D33-5A92-A04A-A70F-28C03452F09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98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921" y="2169242"/>
            <a:ext cx="2860940" cy="1537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30896"/>
            <a:ext cx="7886700" cy="1325563"/>
          </a:xfrm>
        </p:spPr>
        <p:txBody>
          <a:bodyPr/>
          <a:lstStyle/>
          <a:p>
            <a:r>
              <a:rPr lang="fr-FR" dirty="0"/>
              <a:t>Position update for HER</a:t>
            </a:r>
            <a:br>
              <a:rPr lang="fr-FR" dirty="0"/>
            </a:br>
            <a:r>
              <a:rPr lang="fr-FR" dirty="0" err="1"/>
              <a:t>diamonds</a:t>
            </a:r>
            <a:r>
              <a:rPr lang="fr-FR" dirty="0"/>
              <a:t> in Phase 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2019 Joint workshop of FKPPL and TYL/FJPPL 8-10 May 2019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887" y="2203043"/>
            <a:ext cx="4713200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>
              <a:spcAft>
                <a:spcPts val="450"/>
              </a:spcAft>
              <a:buFont typeface="Arial" pitchFamily="34" charset="0"/>
              <a:buChar char="•"/>
            </a:pPr>
            <a:r>
              <a:rPr lang="en-US" sz="1200" dirty="0"/>
              <a:t>The HER side of LumiBelle2 provided low rates during Phase 2, due to the not optimal location of the diamond sensors along the beam-pipe;</a:t>
            </a:r>
          </a:p>
          <a:p>
            <a:pPr marL="557213" lvl="1" indent="-214313">
              <a:spcAft>
                <a:spcPts val="450"/>
              </a:spcAft>
              <a:buFont typeface="Arial" pitchFamily="34" charset="0"/>
              <a:buChar char="•"/>
            </a:pPr>
            <a:r>
              <a:rPr lang="en-US" sz="1200" dirty="0"/>
              <a:t>A better position was found by detailed tracking simulation of </a:t>
            </a:r>
            <a:r>
              <a:rPr lang="en-US" sz="1200" dirty="0" err="1"/>
              <a:t>Bhabha</a:t>
            </a:r>
            <a:r>
              <a:rPr lang="en-US" sz="1200" dirty="0"/>
              <a:t> photons inside the HER beam pipe;</a:t>
            </a:r>
          </a:p>
          <a:p>
            <a:pPr marL="557213" lvl="1" indent="-214313">
              <a:spcAft>
                <a:spcPts val="450"/>
              </a:spcAft>
              <a:buFont typeface="Arial" pitchFamily="34" charset="0"/>
              <a:buChar char="•"/>
            </a:pPr>
            <a:r>
              <a:rPr lang="en-US" sz="1200" dirty="0"/>
              <a:t>To place the sensors in the new position, new special holders were designed at LAL;</a:t>
            </a:r>
          </a:p>
          <a:p>
            <a:pPr marL="557213" lvl="1" indent="-214313">
              <a:spcAft>
                <a:spcPts val="450"/>
              </a:spcAft>
              <a:buFont typeface="Arial" pitchFamily="34" charset="0"/>
              <a:buChar char="•"/>
            </a:pPr>
            <a:r>
              <a:rPr lang="en-US" sz="1200" dirty="0"/>
              <a:t>The position of the sensors was updated in the last week of February (25-28/02/2019);</a:t>
            </a:r>
          </a:p>
          <a:p>
            <a:pPr marL="557213" lvl="1" indent="-214313">
              <a:spcAft>
                <a:spcPts val="450"/>
              </a:spcAft>
              <a:buFont typeface="Arial" pitchFamily="34" charset="0"/>
              <a:buChar char="•"/>
            </a:pPr>
            <a:r>
              <a:rPr lang="en-US" sz="1200" dirty="0"/>
              <a:t>Precision is extrapolated from Phase 2 and early Phase 3 data.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4FCA-DFD0-4FB8-8204-36D5B3579EF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043" y="3759256"/>
            <a:ext cx="2303404" cy="1727553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6469643" y="2826989"/>
            <a:ext cx="452030" cy="774777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90368" y="2434574"/>
            <a:ext cx="702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New position</a:t>
            </a:r>
            <a:endParaRPr lang="en-US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7706672" y="2426944"/>
            <a:ext cx="702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Old</a:t>
            </a:r>
          </a:p>
          <a:p>
            <a:pPr algn="ctr"/>
            <a:r>
              <a:rPr lang="fr-FR" sz="1050" dirty="0"/>
              <a:t>position</a:t>
            </a:r>
            <a:endParaRPr lang="en-US" sz="1050" dirty="0"/>
          </a:p>
        </p:txBody>
      </p:sp>
      <p:sp>
        <p:nvSpPr>
          <p:cNvPr id="24" name="Text Box 3" descr="ZDLM">
            <a:extLst>
              <a:ext uri="{FF2B5EF4-FFF2-40B4-BE49-F238E27FC236}">
                <a16:creationId xmlns:a16="http://schemas.microsoft.com/office/drawing/2014/main" xmlns="" id="{402A5FF1-50D3-4BE9-A867-6603044EE395}"/>
              </a:ext>
            </a:extLst>
          </p:cNvPr>
          <p:cNvSpPr txBox="1">
            <a:spLocks/>
          </p:cNvSpPr>
          <p:nvPr/>
        </p:nvSpPr>
        <p:spPr bwMode="auto">
          <a:xfrm>
            <a:off x="8346674" y="3555325"/>
            <a:ext cx="390157" cy="2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78" tIns="68578" rIns="68578" bIns="68578">
            <a:spAutoFit/>
          </a:bodyPr>
          <a:lstStyle/>
          <a:p>
            <a:r>
              <a:rPr lang="en-US" altLang="en-US" sz="900" dirty="0">
                <a:ea typeface="Apple Braille Outline 6 Dot" charset="0"/>
                <a:cs typeface="Apple Braille Outline 6 Dot" charset="0"/>
                <a:sym typeface="Apple Braille Outline 6 Dot" charset="0"/>
              </a:rPr>
              <a:t>s(m)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729243" y="4212243"/>
            <a:ext cx="6926" cy="311948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499221" y="3925498"/>
            <a:ext cx="6687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FFFF00"/>
                </a:solidFill>
              </a:rPr>
              <a:t>28.1 m</a:t>
            </a:r>
            <a:endParaRPr lang="en-US" sz="1350" dirty="0">
              <a:solidFill>
                <a:srgbClr val="FFFF00"/>
              </a:solidFill>
            </a:endParaRPr>
          </a:p>
        </p:txBody>
      </p:sp>
      <p:cxnSp>
        <p:nvCxnSpPr>
          <p:cNvPr id="40" name="Straight Arrow Connector 39"/>
          <p:cNvCxnSpPr>
            <a:stCxn id="37" idx="2"/>
          </p:cNvCxnSpPr>
          <p:nvPr/>
        </p:nvCxnSpPr>
        <p:spPr>
          <a:xfrm flipH="1">
            <a:off x="7859565" y="2842442"/>
            <a:ext cx="198146" cy="724269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75861" y="2127793"/>
            <a:ext cx="1969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PHASE 3 SIMULATED EXIT POINTS</a:t>
            </a:r>
            <a:endParaRPr lang="en-US" sz="900" dirty="0"/>
          </a:p>
        </p:txBody>
      </p:sp>
      <p:sp>
        <p:nvSpPr>
          <p:cNvPr id="46" name="Rectangle 45"/>
          <p:cNvSpPr/>
          <p:nvPr/>
        </p:nvSpPr>
        <p:spPr>
          <a:xfrm>
            <a:off x="6735303" y="3955928"/>
            <a:ext cx="5918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FFFF00"/>
                </a:solidFill>
              </a:rPr>
              <a:t>ZDLM</a:t>
            </a:r>
            <a:endParaRPr lang="en-US" sz="1350" dirty="0">
              <a:solidFill>
                <a:srgbClr val="FFFF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6669469" y="4198390"/>
            <a:ext cx="217217" cy="219863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07112" y="5189415"/>
            <a:ext cx="96212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FFFF00"/>
                </a:solidFill>
              </a:rPr>
              <a:t>LumiBelle2</a:t>
            </a:r>
            <a:endParaRPr lang="en-US" sz="1350" dirty="0">
              <a:solidFill>
                <a:srgbClr val="FFFF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6542603" y="4756516"/>
            <a:ext cx="463880" cy="485046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499221" y="4813924"/>
            <a:ext cx="143093" cy="41345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577257" y="5541941"/>
            <a:ext cx="281160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573262" y="5227374"/>
            <a:ext cx="49564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/>
              <a:t>s(m)</a:t>
            </a:r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789480"/>
                  </p:ext>
                </p:extLst>
              </p:nvPr>
            </p:nvGraphicFramePr>
            <p:xfrm>
              <a:off x="968066" y="4404600"/>
              <a:ext cx="4222378" cy="1335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924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40521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03542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082489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617220">
                    <a:tc>
                      <a:txBody>
                        <a:bodyPr/>
                        <a:lstStyle/>
                        <a:p>
                          <a:r>
                            <a:rPr lang="en-CA" sz="1300" dirty="0"/>
                            <a:t>Phase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300" dirty="0"/>
                            <a:t>Luminosity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CA" sz="1300" b="1" i="0" dirty="0" smtClean="0"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CA" sz="1300" b="1" i="0" dirty="0" smtClean="0">
                                  <a:latin typeface="Cambria Math"/>
                                </a:rPr>
                                <m:t>𝐋</m:t>
                              </m:r>
                              <m:r>
                                <a:rPr lang="en-CA" sz="1300" b="1" i="0" dirty="0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CA" sz="1300" b="1" i="0" dirty="0" smtClean="0">
                                  <a:latin typeface="Cambria Math"/>
                                </a:rPr>
                                <m:t>𝐋</m:t>
                              </m:r>
                            </m:oMath>
                          </a14:m>
                          <a:r>
                            <a:rPr lang="en-CA" sz="1300" dirty="0"/>
                            <a:t>  (1ms)         </a:t>
                          </a:r>
                          <a:r>
                            <a:rPr lang="en-CA" sz="1300" dirty="0">
                              <a:solidFill>
                                <a:srgbClr val="FF0000"/>
                              </a:solidFill>
                            </a:rPr>
                            <a:t>HER</a:t>
                          </a:r>
                          <a:r>
                            <a:rPr lang="en-CA" sz="1300" dirty="0"/>
                            <a:t>/</a:t>
                          </a:r>
                          <a:r>
                            <a:rPr lang="en-CA" sz="1300" dirty="0">
                              <a:solidFill>
                                <a:schemeClr val="tx1"/>
                              </a:solidFill>
                            </a:rPr>
                            <a:t>LER</a:t>
                          </a:r>
                        </a:p>
                        <a:p>
                          <a:pPr algn="ctr"/>
                          <a:r>
                            <a:rPr lang="en-CA" sz="1100" dirty="0">
                              <a:solidFill>
                                <a:srgbClr val="FFFF00"/>
                              </a:solidFill>
                            </a:rPr>
                            <a:t>(before update)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CA" sz="1300" b="1" i="0" dirty="0" smtClean="0"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CA" sz="1300" b="1" i="0" dirty="0" smtClean="0">
                                  <a:latin typeface="Cambria Math"/>
                                </a:rPr>
                                <m:t>𝐋</m:t>
                              </m:r>
                              <m:r>
                                <a:rPr lang="en-CA" sz="1300" b="1" i="0" dirty="0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CA" sz="1300" b="1" i="0" dirty="0" smtClean="0">
                                  <a:latin typeface="Cambria Math"/>
                                </a:rPr>
                                <m:t>𝐋</m:t>
                              </m:r>
                            </m:oMath>
                          </a14:m>
                          <a:r>
                            <a:rPr lang="en-CA" sz="1300" dirty="0"/>
                            <a:t>  (1ms)         </a:t>
                          </a:r>
                          <a:r>
                            <a:rPr lang="en-CA" sz="1300" dirty="0">
                              <a:solidFill>
                                <a:srgbClr val="FF0000"/>
                              </a:solidFill>
                            </a:rPr>
                            <a:t>HER</a:t>
                          </a:r>
                          <a:r>
                            <a:rPr lang="en-CA" sz="1300" dirty="0"/>
                            <a:t>/</a:t>
                          </a:r>
                          <a:r>
                            <a:rPr lang="en-CA" sz="1300" dirty="0">
                              <a:solidFill>
                                <a:schemeClr val="tx1"/>
                              </a:solidFill>
                            </a:rPr>
                            <a:t>LER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100" dirty="0">
                              <a:solidFill>
                                <a:srgbClr val="FFFF00"/>
                              </a:solidFill>
                            </a:rPr>
                            <a:t>(after</a:t>
                          </a:r>
                          <a:r>
                            <a:rPr lang="en-CA" sz="1100" baseline="0" dirty="0">
                              <a:solidFill>
                                <a:srgbClr val="FFFF00"/>
                              </a:solidFill>
                            </a:rPr>
                            <a:t> update</a:t>
                          </a:r>
                          <a:r>
                            <a:rPr lang="en-CA" sz="1100" dirty="0">
                              <a:solidFill>
                                <a:srgbClr val="FFFF00"/>
                              </a:solidFill>
                            </a:rPr>
                            <a:t>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28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300" dirty="0"/>
                            <a:t>Phase 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3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CA" sz="1300" b="0" i="1" smtClean="0">
                                    <a:latin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3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3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CA" sz="1300" b="0" i="1" smtClean="0">
                                        <a:latin typeface="Cambria Math"/>
                                      </a:rPr>
                                      <m:t>34</m:t>
                                    </m:r>
                                  </m:sup>
                                </m:sSup>
                                <m:r>
                                  <a:rPr lang="en-CA" sz="1300" b="0" i="1" smtClean="0">
                                    <a:latin typeface="Cambria Math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CA" sz="13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3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CA" sz="1300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CA" sz="13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3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CA" sz="13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300" dirty="0">
                              <a:solidFill>
                                <a:srgbClr val="FF0000"/>
                              </a:solidFill>
                            </a:rPr>
                            <a:t>30 </a:t>
                          </a:r>
                          <a:r>
                            <a:rPr lang="en-CA" sz="1300" dirty="0"/>
                            <a:t>/ 1 %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300" dirty="0">
                              <a:solidFill>
                                <a:srgbClr val="FF0000"/>
                              </a:solidFill>
                            </a:rPr>
                            <a:t>10 – 3 </a:t>
                          </a:r>
                          <a:r>
                            <a:rPr lang="en-CA" sz="1300" dirty="0"/>
                            <a:t>/ 1 %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65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300" dirty="0"/>
                            <a:t>Design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300" b="0" i="1" smtClean="0">
                                    <a:latin typeface="Cambria Math"/>
                                  </a:rPr>
                                  <m:t>8×</m:t>
                                </m:r>
                                <m:sSup>
                                  <m:sSupPr>
                                    <m:ctrlPr>
                                      <a:rPr lang="en-CA" sz="13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3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CA" sz="1300" b="0" i="1" smtClean="0">
                                        <a:latin typeface="Cambria Math"/>
                                      </a:rPr>
                                      <m:t>35</m:t>
                                    </m:r>
                                  </m:sup>
                                </m:sSup>
                                <m:r>
                                  <a:rPr lang="en-CA" sz="1300" b="0" i="1" smtClean="0">
                                    <a:latin typeface="Cambria Math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CA" sz="13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3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CA" sz="1300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CA" sz="13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3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CA" sz="13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3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3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r>
                            <a:rPr lang="en-CA" sz="1300" dirty="0"/>
                            <a:t> / 0.1 %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300" dirty="0">
                              <a:solidFill>
                                <a:srgbClr val="FF0000"/>
                              </a:solidFill>
                            </a:rPr>
                            <a:t>1 - 0.3 </a:t>
                          </a:r>
                          <a:r>
                            <a:rPr lang="en-CA" sz="1300" dirty="0"/>
                            <a:t>/ 0.1 %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789480"/>
                  </p:ext>
                </p:extLst>
              </p:nvPr>
            </p:nvGraphicFramePr>
            <p:xfrm>
              <a:off x="968066" y="4404600"/>
              <a:ext cx="4222378" cy="1335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92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52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354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824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00100">
                    <a:tc>
                      <a:txBody>
                        <a:bodyPr/>
                        <a:lstStyle/>
                        <a:p>
                          <a:r>
                            <a:rPr lang="en-CA" sz="1300" dirty="0"/>
                            <a:t>Phase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300" dirty="0"/>
                            <a:t>Luminosity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203659" t="-1587" r="-104878" b="-746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292941" t="-1587" r="-1176" b="-746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300" dirty="0"/>
                            <a:t>Phase 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50450" t="-290909" r="-151351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300" dirty="0">
                              <a:solidFill>
                                <a:srgbClr val="FF0000"/>
                              </a:solidFill>
                            </a:rPr>
                            <a:t>30 </a:t>
                          </a:r>
                          <a:r>
                            <a:rPr lang="en-CA" sz="1300" dirty="0"/>
                            <a:t>/ 1 %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300" dirty="0">
                              <a:solidFill>
                                <a:srgbClr val="FF0000"/>
                              </a:solidFill>
                            </a:rPr>
                            <a:t>10 – 3 </a:t>
                          </a:r>
                          <a:r>
                            <a:rPr lang="en-CA" sz="1300" dirty="0"/>
                            <a:t>/ 1 %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8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300" dirty="0"/>
                            <a:t>Design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50450" t="-409524" r="-151351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3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r>
                            <a:rPr lang="en-CA" sz="1300" dirty="0"/>
                            <a:t> / 0.1 %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1300" dirty="0">
                              <a:solidFill>
                                <a:srgbClr val="FF0000"/>
                              </a:solidFill>
                            </a:rPr>
                            <a:t>1 - 0.3 </a:t>
                          </a:r>
                          <a:r>
                            <a:rPr lang="en-CA" sz="1300" dirty="0"/>
                            <a:t>/ 0.1 %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図 26">
            <a:extLst>
              <a:ext uri="{FF2B5EF4-FFF2-40B4-BE49-F238E27FC236}">
                <a16:creationId xmlns:a16="http://schemas.microsoft.com/office/drawing/2014/main" xmlns="" id="{98B6BE75-82AE-294C-82C1-FEB77DF57D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56" y="277"/>
            <a:ext cx="4257544" cy="58868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FDFE68D4-37C8-8040-A505-B0EC8CAF980D}"/>
              </a:ext>
            </a:extLst>
          </p:cNvPr>
          <p:cNvSpPr txBox="1"/>
          <p:nvPr/>
        </p:nvSpPr>
        <p:spPr>
          <a:xfrm>
            <a:off x="7217833" y="5967367"/>
            <a:ext cx="16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From S. Di Carlo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690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1628</Words>
  <Application>Microsoft Macintosh PowerPoint</Application>
  <PresentationFormat>画面に合わせる (4:3)</PresentationFormat>
  <Paragraphs>194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8" baseType="lpstr">
      <vt:lpstr>Apple Braille Outline 6 Dot</vt:lpstr>
      <vt:lpstr>Calibri</vt:lpstr>
      <vt:lpstr>Calibri Light</vt:lpstr>
      <vt:lpstr>Cambria Math</vt:lpstr>
      <vt:lpstr>Symbol</vt:lpstr>
      <vt:lpstr>Wingdings</vt:lpstr>
      <vt:lpstr>游ゴシック</vt:lpstr>
      <vt:lpstr>游ゴシック Light</vt:lpstr>
      <vt:lpstr>Arial</vt:lpstr>
      <vt:lpstr>Office テーマ</vt:lpstr>
      <vt:lpstr>Fast luminosity monitoring and background measurements at SuperKEKB</vt:lpstr>
      <vt:lpstr>Contents</vt:lpstr>
      <vt:lpstr>About SuperKEKB</vt:lpstr>
      <vt:lpstr>About SuperKEKB</vt:lpstr>
      <vt:lpstr>What we have accomplished in Phase 2</vt:lpstr>
      <vt:lpstr>What we have accomplished in Phase 2</vt:lpstr>
      <vt:lpstr>What we have accomplished in Phase 2</vt:lpstr>
      <vt:lpstr>From Phase 2 to Phase 3</vt:lpstr>
      <vt:lpstr>Position update for HER diamonds in Phase 3</vt:lpstr>
      <vt:lpstr>Upgrade From Phase 2 to Phase 3</vt:lpstr>
      <vt:lpstr>Upgrade From Phase 2 to Phase 3</vt:lpstr>
      <vt:lpstr>Upgrade From Phase 2 to Phase 3</vt:lpstr>
      <vt:lpstr>Phase 3 commissioning</vt:lpstr>
      <vt:lpstr>Phase 3 commissioning</vt:lpstr>
      <vt:lpstr>Summary</vt:lpstr>
      <vt:lpstr>Finally</vt:lpstr>
      <vt:lpstr>Achievements</vt:lpstr>
      <vt:lpstr>Students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field monitoring and management for Superconducting RF cavities</dc:title>
  <dc:creator>Microsoft Office User</dc:creator>
  <cp:lastModifiedBy>Microsoft Office ユーザー</cp:lastModifiedBy>
  <cp:revision>49</cp:revision>
  <dcterms:created xsi:type="dcterms:W3CDTF">2019-04-30T01:53:27Z</dcterms:created>
  <dcterms:modified xsi:type="dcterms:W3CDTF">2019-05-08T22:44:12Z</dcterms:modified>
</cp:coreProperties>
</file>