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480" r:id="rId3"/>
    <p:sldId id="623" r:id="rId4"/>
    <p:sldId id="534" r:id="rId5"/>
    <p:sldId id="624" r:id="rId6"/>
    <p:sldId id="611" r:id="rId7"/>
    <p:sldId id="635" r:id="rId8"/>
    <p:sldId id="636" r:id="rId9"/>
    <p:sldId id="642" r:id="rId10"/>
    <p:sldId id="637" r:id="rId11"/>
    <p:sldId id="638" r:id="rId12"/>
    <p:sldId id="639" r:id="rId13"/>
    <p:sldId id="640" r:id="rId14"/>
    <p:sldId id="629" r:id="rId15"/>
    <p:sldId id="628" r:id="rId16"/>
    <p:sldId id="641" r:id="rId17"/>
    <p:sldId id="622" r:id="rId18"/>
    <p:sldId id="630" r:id="rId19"/>
  </p:sldIdLst>
  <p:sldSz cx="9144000" cy="6858000" type="screen4x3"/>
  <p:notesSz cx="6985000" cy="9271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FF"/>
    <a:srgbClr val="28D62C"/>
    <a:srgbClr val="FFE181"/>
    <a:srgbClr val="FFFF99"/>
    <a:srgbClr val="008000"/>
    <a:srgbClr val="FFFFCC"/>
    <a:srgbClr val="006600"/>
    <a:srgbClr val="CC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281" autoAdjust="0"/>
  </p:normalViewPr>
  <p:slideViewPr>
    <p:cSldViewPr>
      <p:cViewPr varScale="1">
        <p:scale>
          <a:sx n="75" d="100"/>
          <a:sy n="75" d="100"/>
        </p:scale>
        <p:origin x="10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90A0EE-B2B9-402B-B325-A42FB77D5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044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6E868-7D73-44AE-AFA2-AD3472863469}" type="slidenum">
              <a:rPr lang="it-IT"/>
              <a:pPr/>
              <a:t>3</a:t>
            </a:fld>
            <a:endParaRPr lang="it-IT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7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1.png"/><Relationship Id="rId4" Type="http://schemas.openxmlformats.org/officeDocument/2006/relationships/image" Target="../media/image39.wmf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e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76200" y="483704"/>
            <a:ext cx="8991600" cy="1878495"/>
            <a:chOff x="76200" y="457200"/>
            <a:chExt cx="8991600" cy="1600200"/>
          </a:xfrm>
          <a:solidFill>
            <a:srgbClr val="FFFFCC"/>
          </a:solidFill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76200" y="457200"/>
              <a:ext cx="8991600" cy="1600200"/>
            </a:xfrm>
            <a:prstGeom prst="rect">
              <a:avLst/>
            </a:prstGeom>
            <a:grpFill/>
            <a:ln w="254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57200" y="855176"/>
              <a:ext cx="8194807" cy="812758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chemeClr val="accent2"/>
                  </a:solidFill>
                </a:rPr>
                <a:t>Connecting the nuclear EOS to the </a:t>
              </a:r>
            </a:p>
            <a:p>
              <a:pPr>
                <a:defRPr/>
              </a:pPr>
              <a:r>
                <a:rPr lang="en-US" sz="2800" dirty="0" smtClean="0">
                  <a:solidFill>
                    <a:schemeClr val="accent2"/>
                  </a:solidFill>
                </a:rPr>
                <a:t>interplay between low-energy reaction mechanisms  </a:t>
              </a: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19238" y="5791200"/>
            <a:ext cx="635635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000099"/>
                </a:solidFill>
              </a:rPr>
              <a:t>Maria Colonna</a:t>
            </a:r>
            <a:r>
              <a:rPr lang="it-IT" sz="2800" b="0" dirty="0">
                <a:solidFill>
                  <a:srgbClr val="000099"/>
                </a:solidFill>
              </a:rPr>
              <a:t> </a:t>
            </a:r>
          </a:p>
          <a:p>
            <a:pPr>
              <a:defRPr/>
            </a:pPr>
            <a:r>
              <a:rPr lang="it-IT" sz="2400" i="1" dirty="0">
                <a:solidFill>
                  <a:schemeClr val="accent6"/>
                </a:solidFill>
              </a:rPr>
              <a:t>IN</a:t>
            </a:r>
            <a:r>
              <a:rPr lang="it-IT" sz="2400" i="1" dirty="0">
                <a:solidFill>
                  <a:srgbClr val="00B0F0"/>
                </a:solidFill>
              </a:rPr>
              <a:t>F</a:t>
            </a:r>
            <a:r>
              <a:rPr lang="it-IT" sz="2400" i="1" dirty="0">
                <a:solidFill>
                  <a:schemeClr val="accent6"/>
                </a:solidFill>
              </a:rPr>
              <a:t>N</a:t>
            </a:r>
            <a:r>
              <a:rPr lang="it-IT" sz="2400" i="1" dirty="0">
                <a:solidFill>
                  <a:srgbClr val="000000"/>
                </a:solidFill>
              </a:rPr>
              <a:t>  -  Laboratori Nazionali del Sud (Catania</a:t>
            </a:r>
            <a:r>
              <a:rPr lang="it-IT" sz="2400" b="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52182" y="2703255"/>
            <a:ext cx="3057247" cy="255454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  </a:t>
            </a:r>
            <a:r>
              <a:rPr lang="it-IT" sz="3200" dirty="0" err="1" smtClean="0">
                <a:solidFill>
                  <a:srgbClr val="FF0000"/>
                </a:solidFill>
              </a:rPr>
              <a:t>NuSYM</a:t>
            </a:r>
            <a:r>
              <a:rPr lang="it-IT" sz="3200" b="1" dirty="0" smtClean="0">
                <a:solidFill>
                  <a:srgbClr val="FF0000"/>
                </a:solidFill>
              </a:rPr>
              <a:t> 2018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200" b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44362" y="5410200"/>
            <a:ext cx="474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i="1" dirty="0" err="1" smtClean="0">
                <a:solidFill>
                  <a:srgbClr val="7030A0"/>
                </a:solidFill>
              </a:rPr>
              <a:t>September</a:t>
            </a:r>
            <a:r>
              <a:rPr lang="it-IT" sz="1600" b="1" i="1" dirty="0" smtClean="0">
                <a:solidFill>
                  <a:srgbClr val="7030A0"/>
                </a:solidFill>
              </a:rPr>
              <a:t> 10-13, 2018       </a:t>
            </a:r>
            <a:r>
              <a:rPr lang="it-IT" sz="1600" b="1" dirty="0" smtClean="0">
                <a:solidFill>
                  <a:srgbClr val="7030A0"/>
                </a:solidFill>
              </a:rPr>
              <a:t>Busan,  SOUTH KOREA </a:t>
            </a:r>
            <a:endParaRPr lang="it-IT" sz="1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05000"/>
            <a:ext cx="2214900" cy="306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43000" y="238780"/>
            <a:ext cx="286649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6"/>
                </a:solidFill>
              </a:rPr>
              <a:t>TDHF </a:t>
            </a:r>
            <a:r>
              <a:rPr lang="it-IT" sz="2800" b="0" dirty="0" err="1" smtClean="0">
                <a:solidFill>
                  <a:schemeClr val="accent6"/>
                </a:solidFill>
              </a:rPr>
              <a:t>simulations</a:t>
            </a:r>
            <a:endParaRPr lang="it-IT" sz="2800" b="0" dirty="0" smtClean="0">
              <a:solidFill>
                <a:schemeClr val="accent6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5800" y="3796566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SAMi-J31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0560" y="6387366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FF"/>
                </a:solidFill>
              </a:rPr>
              <a:t>SAMi-J35</a:t>
            </a:r>
            <a:endParaRPr lang="it-IT" dirty="0">
              <a:solidFill>
                <a:srgbClr val="FF00FF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47136" t="83873" b="8064"/>
          <a:stretch/>
        </p:blipFill>
        <p:spPr>
          <a:xfrm>
            <a:off x="4697994" y="304800"/>
            <a:ext cx="3760206" cy="381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61998" y="1066800"/>
            <a:ext cx="193514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solidFill>
                  <a:schemeClr val="accent6"/>
                </a:solidFill>
              </a:rPr>
              <a:t>side </a:t>
            </a:r>
            <a:r>
              <a:rPr lang="it-IT" sz="2400" b="0" dirty="0" err="1" smtClean="0">
                <a:solidFill>
                  <a:schemeClr val="accent6"/>
                </a:solidFill>
              </a:rPr>
              <a:t>collisions</a:t>
            </a:r>
            <a:endParaRPr lang="it-IT" sz="2400" b="0" dirty="0">
              <a:solidFill>
                <a:schemeClr val="accent6"/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4267200" y="2543200"/>
            <a:ext cx="4846916" cy="4010000"/>
            <a:chOff x="4267200" y="1705000"/>
            <a:chExt cx="4846916" cy="401000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200" y="1705000"/>
              <a:ext cx="4450500" cy="2943200"/>
            </a:xfrm>
            <a:prstGeom prst="rect">
              <a:avLst/>
            </a:prstGeom>
          </p:spPr>
        </p:pic>
        <p:cxnSp>
          <p:nvCxnSpPr>
            <p:cNvPr id="13" name="Connettore 2 12"/>
            <p:cNvCxnSpPr/>
            <p:nvPr/>
          </p:nvCxnSpPr>
          <p:spPr bwMode="auto">
            <a:xfrm>
              <a:off x="6400800" y="4800600"/>
              <a:ext cx="914400" cy="914400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Connettore 2 14"/>
            <p:cNvCxnSpPr/>
            <p:nvPr/>
          </p:nvCxnSpPr>
          <p:spPr bwMode="auto">
            <a:xfrm>
              <a:off x="7315200" y="3886200"/>
              <a:ext cx="381000" cy="914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CasellaDiTesto 15"/>
            <p:cNvSpPr txBox="1"/>
            <p:nvPr/>
          </p:nvSpPr>
          <p:spPr>
            <a:xfrm>
              <a:off x="6242816" y="4766846"/>
              <a:ext cx="28713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t-IT" sz="1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symmetry</a:t>
              </a:r>
              <a:r>
                <a:rPr lang="it-IT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sz="1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energy</a:t>
              </a:r>
              <a:r>
                <a:rPr lang="it-IT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sz="1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effects</a:t>
              </a:r>
              <a:endPara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8372156" y="4004846"/>
              <a:ext cx="492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J27</a:t>
              </a:r>
              <a:endParaRPr lang="it-IT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8382316" y="3776246"/>
              <a:ext cx="492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J31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8382000" y="3567966"/>
              <a:ext cx="492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accent2"/>
                  </a:solidFill>
                </a:rPr>
                <a:t>J35</a:t>
              </a:r>
              <a:endParaRPr lang="it-IT" dirty="0">
                <a:solidFill>
                  <a:schemeClr val="accent2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595934" y="3352800"/>
              <a:ext cx="178606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G</a:t>
              </a:r>
              <a:r>
                <a:rPr lang="it-IT" baseline="-25000" dirty="0" smtClean="0"/>
                <a:t>S</a:t>
              </a:r>
              <a:r>
                <a:rPr lang="it-IT" dirty="0" smtClean="0"/>
                <a:t> = 140 </a:t>
              </a:r>
              <a:r>
                <a:rPr lang="it-IT" dirty="0" err="1" smtClean="0"/>
                <a:t>Mev</a:t>
              </a:r>
              <a:r>
                <a:rPr lang="it-IT" dirty="0" smtClean="0"/>
                <a:t> fm</a:t>
              </a:r>
              <a:r>
                <a:rPr lang="it-IT" baseline="30000" dirty="0" smtClean="0"/>
                <a:t>5</a:t>
              </a:r>
              <a:endParaRPr lang="it-IT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572436" y="2590800"/>
              <a:ext cx="174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G</a:t>
              </a:r>
              <a:r>
                <a:rPr lang="it-IT" baseline="-25000" dirty="0" smtClean="0"/>
                <a:t>S</a:t>
              </a:r>
              <a:r>
                <a:rPr lang="it-IT" dirty="0" smtClean="0"/>
                <a:t> = 130 </a:t>
              </a:r>
              <a:r>
                <a:rPr lang="it-IT" dirty="0" err="1" smtClean="0"/>
                <a:t>Mev</a:t>
              </a:r>
              <a:r>
                <a:rPr lang="it-IT" dirty="0" smtClean="0"/>
                <a:t> fm</a:t>
              </a:r>
              <a:r>
                <a:rPr lang="it-IT" baseline="30000" dirty="0" smtClean="0"/>
                <a:t>5</a:t>
              </a:r>
              <a:endParaRPr lang="it-IT" dirty="0"/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4653806" y="1505486"/>
            <a:ext cx="296747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it-IT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uadrupole moment </a:t>
            </a:r>
            <a:r>
              <a:rPr lang="it-IT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evolution</a:t>
            </a:r>
            <a:endParaRPr lang="it-IT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 bwMode="auto">
          <a:xfrm>
            <a:off x="7620000" y="2057400"/>
            <a:ext cx="762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CasellaDiTesto 25"/>
          <p:cNvSpPr txBox="1"/>
          <p:nvPr/>
        </p:nvSpPr>
        <p:spPr>
          <a:xfrm>
            <a:off x="8382000" y="1871246"/>
            <a:ext cx="31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749582" y="2064286"/>
            <a:ext cx="101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err="1"/>
              <a:t>b</a:t>
            </a:r>
            <a:r>
              <a:rPr lang="it-IT" b="0" i="1" dirty="0" err="1" smtClean="0"/>
              <a:t>eam</a:t>
            </a:r>
            <a:r>
              <a:rPr lang="it-IT" b="0" i="1" dirty="0" smtClean="0"/>
              <a:t> </a:t>
            </a:r>
            <a:r>
              <a:rPr lang="it-IT" b="0" i="1" dirty="0" err="1" smtClean="0"/>
              <a:t>axis</a:t>
            </a:r>
            <a:endParaRPr lang="it-IT" b="0" i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436112" y="6324600"/>
            <a:ext cx="394588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Larger</a:t>
            </a:r>
            <a:r>
              <a:rPr lang="it-IT" dirty="0" smtClean="0"/>
              <a:t> </a:t>
            </a:r>
            <a:r>
              <a:rPr lang="it-IT" dirty="0" err="1" smtClean="0"/>
              <a:t>effects</a:t>
            </a:r>
            <a:r>
              <a:rPr lang="it-IT" dirty="0" smtClean="0"/>
              <a:t> are due to the </a:t>
            </a:r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term</a:t>
            </a:r>
            <a:r>
              <a:rPr lang="it-IT" dirty="0" smtClean="0"/>
              <a:t> !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61043"/>
            <a:ext cx="3704690" cy="223975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94" y="1623135"/>
            <a:ext cx="3613396" cy="22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7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0662" b="17890"/>
          <a:stretch/>
        </p:blipFill>
        <p:spPr>
          <a:xfrm>
            <a:off x="238471" y="685800"/>
            <a:ext cx="4469683" cy="3497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9741" t="-2500" r="4633" b="19914"/>
          <a:stretch/>
        </p:blipFill>
        <p:spPr>
          <a:xfrm>
            <a:off x="435995" y="4038600"/>
            <a:ext cx="3831517" cy="2819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13037" y="1676400"/>
            <a:ext cx="252986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Surface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effects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72110" y="162580"/>
            <a:ext cx="286649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6"/>
                </a:solidFill>
              </a:rPr>
              <a:t>TDHF </a:t>
            </a:r>
            <a:r>
              <a:rPr lang="it-IT" sz="2800" b="0" dirty="0" err="1" smtClean="0">
                <a:solidFill>
                  <a:schemeClr val="accent6"/>
                </a:solidFill>
              </a:rPr>
              <a:t>simulations</a:t>
            </a:r>
            <a:endParaRPr lang="it-IT" sz="2800" b="0" dirty="0" smtClean="0">
              <a:solidFill>
                <a:schemeClr val="accent6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47136" t="83873" b="8064"/>
          <a:stretch/>
        </p:blipFill>
        <p:spPr>
          <a:xfrm>
            <a:off x="4697994" y="228600"/>
            <a:ext cx="3760206" cy="381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989814" y="609600"/>
            <a:ext cx="193514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solidFill>
                  <a:schemeClr val="accent6"/>
                </a:solidFill>
              </a:rPr>
              <a:t>side </a:t>
            </a:r>
            <a:r>
              <a:rPr lang="it-IT" sz="2400" b="0" dirty="0" err="1" smtClean="0">
                <a:solidFill>
                  <a:schemeClr val="accent6"/>
                </a:solidFill>
              </a:rPr>
              <a:t>collisions</a:t>
            </a:r>
            <a:endParaRPr lang="it-IT" sz="2400" b="0" dirty="0">
              <a:solidFill>
                <a:schemeClr val="accent6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20819401">
            <a:off x="4283191" y="1792565"/>
            <a:ext cx="174759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S</a:t>
            </a:r>
            <a:r>
              <a:rPr lang="it-IT" dirty="0" smtClean="0"/>
              <a:t> = 140 </a:t>
            </a:r>
            <a:r>
              <a:rPr lang="it-IT" dirty="0" err="1" smtClean="0"/>
              <a:t>Mev</a:t>
            </a:r>
            <a:r>
              <a:rPr lang="it-IT" dirty="0" smtClean="0"/>
              <a:t> fm</a:t>
            </a:r>
            <a:r>
              <a:rPr lang="it-IT" baseline="30000" dirty="0" smtClean="0"/>
              <a:t>5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48000" y="2133600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J27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81400" y="1524000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J27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733801" y="1871246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J35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317556" y="1109246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J35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20669552">
            <a:off x="4052049" y="989460"/>
            <a:ext cx="1747594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G</a:t>
            </a:r>
            <a:r>
              <a:rPr lang="it-IT" baseline="-25000" dirty="0" smtClean="0"/>
              <a:t>S</a:t>
            </a:r>
            <a:r>
              <a:rPr lang="it-IT" dirty="0" smtClean="0"/>
              <a:t> = 130 </a:t>
            </a:r>
            <a:r>
              <a:rPr lang="it-IT" dirty="0" err="1" smtClean="0"/>
              <a:t>Mev</a:t>
            </a:r>
            <a:r>
              <a:rPr lang="it-IT" dirty="0" smtClean="0"/>
              <a:t> fm</a:t>
            </a:r>
            <a:r>
              <a:rPr lang="it-IT" baseline="30000" dirty="0" smtClean="0"/>
              <a:t>5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503404" y="4719935"/>
            <a:ext cx="360149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>
                <a:solidFill>
                  <a:schemeClr val="accent3"/>
                </a:solidFill>
              </a:rPr>
              <a:t>Compressibility</a:t>
            </a:r>
            <a:r>
              <a:rPr lang="it-IT" sz="2400" dirty="0" smtClean="0">
                <a:solidFill>
                  <a:schemeClr val="accent3"/>
                </a:solidFill>
              </a:rPr>
              <a:t> </a:t>
            </a:r>
            <a:r>
              <a:rPr lang="it-IT" sz="2400" dirty="0" err="1" smtClean="0">
                <a:solidFill>
                  <a:schemeClr val="accent3"/>
                </a:solidFill>
              </a:rPr>
              <a:t>effects</a:t>
            </a:r>
            <a:endParaRPr lang="it-IT" sz="2400" dirty="0">
              <a:solidFill>
                <a:schemeClr val="accent3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827526" y="2743200"/>
            <a:ext cx="371627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__ G</a:t>
            </a:r>
            <a:r>
              <a:rPr lang="it-IT" baseline="-25000" dirty="0" smtClean="0"/>
              <a:t>S</a:t>
            </a:r>
            <a:r>
              <a:rPr lang="it-IT" dirty="0" smtClean="0"/>
              <a:t> = 130 </a:t>
            </a:r>
            <a:r>
              <a:rPr lang="it-IT" dirty="0" err="1" smtClean="0"/>
              <a:t>Mev</a:t>
            </a:r>
            <a:r>
              <a:rPr lang="it-IT" dirty="0" smtClean="0"/>
              <a:t> fm</a:t>
            </a:r>
            <a:r>
              <a:rPr lang="it-IT" baseline="30000" dirty="0" smtClean="0"/>
              <a:t>5</a:t>
            </a:r>
            <a:r>
              <a:rPr lang="it-IT" dirty="0" smtClean="0"/>
              <a:t>, G</a:t>
            </a:r>
            <a:r>
              <a:rPr lang="it-IT" baseline="-25000" dirty="0" smtClean="0"/>
              <a:t>V</a:t>
            </a:r>
            <a:r>
              <a:rPr lang="it-IT" dirty="0" smtClean="0"/>
              <a:t> = 15 </a:t>
            </a:r>
            <a:r>
              <a:rPr lang="it-IT" dirty="0" err="1" smtClean="0"/>
              <a:t>MeV</a:t>
            </a:r>
            <a:r>
              <a:rPr lang="it-IT" dirty="0" smtClean="0"/>
              <a:t> fm</a:t>
            </a:r>
            <a:r>
              <a:rPr lang="it-IT" baseline="30000" dirty="0" smtClean="0"/>
              <a:t>5</a:t>
            </a:r>
            <a:r>
              <a:rPr lang="it-IT" dirty="0" smtClean="0"/>
              <a:t> </a:t>
            </a:r>
            <a:endParaRPr lang="it-IT" baseline="30000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- - - </a:t>
            </a:r>
            <a:r>
              <a:rPr lang="it-IT" dirty="0">
                <a:solidFill>
                  <a:srgbClr val="FF0000"/>
                </a:solidFill>
              </a:rPr>
              <a:t>G</a:t>
            </a:r>
            <a:r>
              <a:rPr lang="it-IT" baseline="-25000" dirty="0">
                <a:solidFill>
                  <a:srgbClr val="FF0000"/>
                </a:solidFill>
              </a:rPr>
              <a:t>S</a:t>
            </a:r>
            <a:r>
              <a:rPr lang="it-IT" dirty="0">
                <a:solidFill>
                  <a:srgbClr val="FF0000"/>
                </a:solidFill>
              </a:rPr>
              <a:t> = 130 </a:t>
            </a:r>
            <a:r>
              <a:rPr lang="it-IT" dirty="0" err="1">
                <a:solidFill>
                  <a:srgbClr val="FF0000"/>
                </a:solidFill>
              </a:rPr>
              <a:t>Mev</a:t>
            </a:r>
            <a:r>
              <a:rPr lang="it-IT" dirty="0">
                <a:solidFill>
                  <a:srgbClr val="FF0000"/>
                </a:solidFill>
              </a:rPr>
              <a:t> fm</a:t>
            </a:r>
            <a:r>
              <a:rPr lang="it-IT" baseline="30000" dirty="0">
                <a:solidFill>
                  <a:srgbClr val="FF0000"/>
                </a:solidFill>
              </a:rPr>
              <a:t>5</a:t>
            </a:r>
            <a:r>
              <a:rPr lang="it-IT" dirty="0">
                <a:solidFill>
                  <a:srgbClr val="FF0000"/>
                </a:solidFill>
              </a:rPr>
              <a:t>, G</a:t>
            </a:r>
            <a:r>
              <a:rPr lang="it-IT" baseline="-25000" dirty="0">
                <a:solidFill>
                  <a:srgbClr val="FF0000"/>
                </a:solidFill>
              </a:rPr>
              <a:t>V</a:t>
            </a:r>
            <a:r>
              <a:rPr lang="it-IT" dirty="0">
                <a:solidFill>
                  <a:srgbClr val="FF0000"/>
                </a:solidFill>
              </a:rPr>
              <a:t> = 3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MeV</a:t>
            </a:r>
            <a:r>
              <a:rPr lang="it-IT" dirty="0">
                <a:solidFill>
                  <a:srgbClr val="FF0000"/>
                </a:solidFill>
              </a:rPr>
              <a:t> fm</a:t>
            </a:r>
            <a:r>
              <a:rPr lang="it-IT" baseline="30000" dirty="0">
                <a:solidFill>
                  <a:srgbClr val="FF0000"/>
                </a:solidFill>
              </a:rPr>
              <a:t>5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255000" y="3657600"/>
            <a:ext cx="379430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sz="1800" dirty="0" err="1" smtClean="0"/>
              <a:t>Isoscalar</a:t>
            </a:r>
            <a:r>
              <a:rPr lang="it-IT" sz="1800" b="0" dirty="0" smtClean="0"/>
              <a:t> </a:t>
            </a:r>
            <a:r>
              <a:rPr lang="it-IT" sz="1800" dirty="0" err="1" smtClean="0"/>
              <a:t>surface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term</a:t>
            </a:r>
            <a:r>
              <a:rPr lang="it-IT" sz="1800" b="0" dirty="0" smtClean="0"/>
              <a:t> </a:t>
            </a:r>
            <a:r>
              <a:rPr lang="it-IT" sz="1800" b="0" dirty="0" smtClean="0">
                <a:sym typeface="Wingdings" panose="05000000000000000000" pitchFamily="2" charset="2"/>
              </a:rPr>
              <a:t> large </a:t>
            </a:r>
            <a:r>
              <a:rPr lang="it-IT" sz="1800" b="0" dirty="0" err="1" smtClean="0">
                <a:sym typeface="Wingdings" panose="05000000000000000000" pitchFamily="2" charset="2"/>
              </a:rPr>
              <a:t>effects</a:t>
            </a:r>
            <a:endParaRPr lang="it-IT" sz="1800" b="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947058" y="6172200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K = 290 </a:t>
            </a:r>
            <a:r>
              <a:rPr lang="it-IT" dirty="0" err="1" smtClean="0">
                <a:solidFill>
                  <a:schemeClr val="accent2"/>
                </a:solidFill>
              </a:rPr>
              <a:t>MeV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42189" y="5884446"/>
            <a:ext cx="135646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K = 240 </a:t>
            </a:r>
            <a:r>
              <a:rPr lang="it-IT" dirty="0" err="1" smtClean="0">
                <a:solidFill>
                  <a:srgbClr val="FF0000"/>
                </a:solidFill>
              </a:rPr>
              <a:t>MeV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981200" y="5029200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K = 200 </a:t>
            </a:r>
            <a:r>
              <a:rPr lang="it-IT" dirty="0" err="1" smtClean="0">
                <a:solidFill>
                  <a:schemeClr val="tx1"/>
                </a:solidFill>
              </a:rPr>
              <a:t>MeV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846623" y="5638800"/>
            <a:ext cx="2915863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sz="1800" dirty="0" err="1" smtClean="0"/>
              <a:t>Nuclear</a:t>
            </a:r>
            <a:r>
              <a:rPr lang="it-IT" sz="1800" dirty="0" smtClean="0"/>
              <a:t> </a:t>
            </a:r>
            <a:r>
              <a:rPr lang="it-IT" sz="1800" dirty="0" err="1" smtClean="0"/>
              <a:t>compressibility</a:t>
            </a:r>
            <a:r>
              <a:rPr lang="it-IT" sz="1800" dirty="0" smtClean="0"/>
              <a:t> </a:t>
            </a:r>
            <a:r>
              <a:rPr lang="it-IT" sz="1800" b="0" dirty="0" smtClean="0"/>
              <a:t> </a:t>
            </a:r>
            <a:r>
              <a:rPr lang="it-IT" sz="1800" b="0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it-IT" sz="1800" b="0" dirty="0" smtClean="0">
                <a:sym typeface="Wingdings" panose="05000000000000000000" pitchFamily="2" charset="2"/>
              </a:rPr>
              <a:t>large </a:t>
            </a:r>
            <a:r>
              <a:rPr lang="it-IT" sz="1800" b="0" dirty="0" err="1" smtClean="0">
                <a:sym typeface="Wingdings" panose="05000000000000000000" pitchFamily="2" charset="2"/>
              </a:rPr>
              <a:t>effects</a:t>
            </a:r>
            <a:endParaRPr lang="it-IT" sz="1800" b="0" dirty="0"/>
          </a:p>
        </p:txBody>
      </p:sp>
    </p:spTree>
    <p:extLst>
      <p:ext uri="{BB962C8B-B14F-4D97-AF65-F5344CB8AC3E}">
        <p14:creationId xmlns:p14="http://schemas.microsoft.com/office/powerpoint/2010/main" val="81189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18403"/>
          <a:stretch/>
        </p:blipFill>
        <p:spPr>
          <a:xfrm>
            <a:off x="116840" y="753440"/>
            <a:ext cx="4114800" cy="29041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15879"/>
          <a:stretch/>
        </p:blipFill>
        <p:spPr>
          <a:xfrm>
            <a:off x="152400" y="3607066"/>
            <a:ext cx="4267200" cy="30985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72110" y="76200"/>
            <a:ext cx="286649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6"/>
                </a:solidFill>
              </a:rPr>
              <a:t>TDHF </a:t>
            </a:r>
            <a:r>
              <a:rPr lang="it-IT" sz="2800" b="0" dirty="0" err="1" smtClean="0">
                <a:solidFill>
                  <a:schemeClr val="accent6"/>
                </a:solidFill>
              </a:rPr>
              <a:t>simulations</a:t>
            </a:r>
            <a:endParaRPr lang="it-IT" sz="2800" b="0" dirty="0" smtClean="0">
              <a:solidFill>
                <a:schemeClr val="accent6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47136" t="83873" b="8064"/>
          <a:stretch/>
        </p:blipFill>
        <p:spPr>
          <a:xfrm>
            <a:off x="4572000" y="152400"/>
            <a:ext cx="3760206" cy="381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989814" y="609600"/>
            <a:ext cx="193514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0" dirty="0" smtClean="0">
                <a:solidFill>
                  <a:schemeClr val="accent6"/>
                </a:solidFill>
              </a:rPr>
              <a:t>side </a:t>
            </a:r>
            <a:r>
              <a:rPr lang="it-IT" sz="2400" b="0" dirty="0" err="1" smtClean="0">
                <a:solidFill>
                  <a:schemeClr val="accent6"/>
                </a:solidFill>
              </a:rPr>
              <a:t>collisions</a:t>
            </a:r>
            <a:endParaRPr lang="it-IT" sz="2400" b="0" dirty="0">
              <a:solidFill>
                <a:schemeClr val="accent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34000" y="1524000"/>
            <a:ext cx="360149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>
                <a:solidFill>
                  <a:schemeClr val="bg1"/>
                </a:solidFill>
              </a:rPr>
              <a:t>Isoscalar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e</a:t>
            </a:r>
            <a:r>
              <a:rPr lang="it-IT" sz="2400" dirty="0" err="1" smtClean="0">
                <a:solidFill>
                  <a:schemeClr val="bg1"/>
                </a:solidFill>
              </a:rPr>
              <a:t>ffective</a:t>
            </a:r>
            <a:r>
              <a:rPr lang="it-IT" sz="2400" dirty="0" smtClean="0">
                <a:solidFill>
                  <a:schemeClr val="bg1"/>
                </a:solidFill>
              </a:rPr>
              <a:t> mass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73270" y="4338935"/>
            <a:ext cx="3635162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>
                <a:solidFill>
                  <a:schemeClr val="bg1"/>
                </a:solidFill>
              </a:rPr>
              <a:t>Isovector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e</a:t>
            </a:r>
            <a:r>
              <a:rPr lang="it-IT" sz="2400" dirty="0" err="1" smtClean="0">
                <a:solidFill>
                  <a:schemeClr val="bg1"/>
                </a:solidFill>
              </a:rPr>
              <a:t>ffective</a:t>
            </a:r>
            <a:r>
              <a:rPr lang="it-IT" sz="2400" dirty="0" smtClean="0">
                <a:solidFill>
                  <a:schemeClr val="bg1"/>
                </a:solidFill>
              </a:rPr>
              <a:t> mass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20819401">
            <a:off x="3904965" y="2821881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m</a:t>
            </a:r>
            <a:r>
              <a:rPr lang="it-IT" dirty="0" smtClean="0">
                <a:solidFill>
                  <a:schemeClr val="accent2"/>
                </a:solidFill>
              </a:rPr>
              <a:t>*</a:t>
            </a:r>
            <a:r>
              <a:rPr lang="it-IT" baseline="-25000" dirty="0" smtClean="0">
                <a:solidFill>
                  <a:schemeClr val="accent2"/>
                </a:solidFill>
              </a:rPr>
              <a:t>S</a:t>
            </a:r>
            <a:r>
              <a:rPr lang="it-IT" dirty="0" smtClean="0">
                <a:solidFill>
                  <a:schemeClr val="accent2"/>
                </a:solidFill>
              </a:rPr>
              <a:t> = 0.85-1 m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20819401">
            <a:off x="3970632" y="2146500"/>
            <a:ext cx="12234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m</a:t>
            </a:r>
            <a:r>
              <a:rPr lang="it-IT" dirty="0" smtClean="0"/>
              <a:t>*</a:t>
            </a:r>
            <a:r>
              <a:rPr lang="it-IT" baseline="-25000" dirty="0" smtClean="0"/>
              <a:t>S</a:t>
            </a:r>
            <a:r>
              <a:rPr lang="it-IT" dirty="0" smtClean="0"/>
              <a:t> </a:t>
            </a:r>
            <a:r>
              <a:rPr lang="it-IT" dirty="0"/>
              <a:t>~</a:t>
            </a:r>
            <a:r>
              <a:rPr lang="it-IT" dirty="0" smtClean="0"/>
              <a:t> 0.7 m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079785" y="2133600"/>
            <a:ext cx="1550424" cy="307777"/>
          </a:xfrm>
          <a:prstGeom prst="rect">
            <a:avLst/>
          </a:prstGeom>
          <a:solidFill>
            <a:srgbClr val="FFE18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G</a:t>
            </a:r>
            <a:r>
              <a:rPr lang="it-IT" sz="1400" baseline="-25000" dirty="0" smtClean="0"/>
              <a:t>S</a:t>
            </a:r>
            <a:r>
              <a:rPr lang="it-IT" sz="1400" dirty="0" smtClean="0"/>
              <a:t> = 130 </a:t>
            </a:r>
            <a:r>
              <a:rPr lang="it-IT" sz="1400" dirty="0" err="1" smtClean="0"/>
              <a:t>Mev</a:t>
            </a:r>
            <a:r>
              <a:rPr lang="it-IT" sz="1400" dirty="0" smtClean="0"/>
              <a:t> fm</a:t>
            </a:r>
            <a:r>
              <a:rPr lang="it-IT" sz="1400" baseline="30000" dirty="0" smtClean="0"/>
              <a:t>5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486400" y="2438400"/>
            <a:ext cx="3558988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sz="1800" b="0" dirty="0" smtClean="0"/>
              <a:t>With </a:t>
            </a:r>
            <a:r>
              <a:rPr lang="it-IT" sz="1800" b="0" dirty="0" err="1" smtClean="0"/>
              <a:t>increased</a:t>
            </a:r>
            <a:r>
              <a:rPr lang="it-IT" sz="1800" b="0" dirty="0" smtClean="0"/>
              <a:t> </a:t>
            </a:r>
            <a:r>
              <a:rPr lang="it-IT" sz="1800" dirty="0" err="1" smtClean="0"/>
              <a:t>effective</a:t>
            </a:r>
            <a:r>
              <a:rPr lang="it-IT" sz="1800" dirty="0" smtClean="0"/>
              <a:t> mass </a:t>
            </a:r>
            <a:r>
              <a:rPr lang="it-IT" sz="1800" b="0" dirty="0" smtClean="0"/>
              <a:t>:</a:t>
            </a:r>
          </a:p>
          <a:p>
            <a:r>
              <a:rPr lang="it-IT" sz="1800" b="0" dirty="0" smtClean="0">
                <a:sym typeface="Wingdings" panose="05000000000000000000" pitchFamily="2" charset="2"/>
              </a:rPr>
              <a:t> </a:t>
            </a:r>
            <a:r>
              <a:rPr lang="it-IT" sz="1800" b="0" dirty="0" err="1" smtClean="0"/>
              <a:t>jump</a:t>
            </a:r>
            <a:r>
              <a:rPr lang="it-IT" sz="1800" b="0" dirty="0" smtClean="0"/>
              <a:t> from quasi-</a:t>
            </a:r>
            <a:r>
              <a:rPr lang="it-IT" sz="1800" b="0" dirty="0" err="1" smtClean="0"/>
              <a:t>fission</a:t>
            </a:r>
            <a:r>
              <a:rPr lang="it-IT" sz="1800" b="0" dirty="0" smtClean="0"/>
              <a:t> to fusion</a:t>
            </a:r>
            <a:endParaRPr lang="it-IT" sz="1800" b="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411976" y="6016823"/>
            <a:ext cx="1550424" cy="307777"/>
          </a:xfrm>
          <a:prstGeom prst="rect">
            <a:avLst/>
          </a:prstGeom>
          <a:solidFill>
            <a:srgbClr val="FFE18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G</a:t>
            </a:r>
            <a:r>
              <a:rPr lang="it-IT" sz="1400" baseline="-25000" dirty="0" smtClean="0"/>
              <a:t>S</a:t>
            </a:r>
            <a:r>
              <a:rPr lang="it-IT" sz="1400" dirty="0" smtClean="0"/>
              <a:t> = 130 </a:t>
            </a:r>
            <a:r>
              <a:rPr lang="it-IT" sz="1400" dirty="0" err="1" smtClean="0"/>
              <a:t>Mev</a:t>
            </a:r>
            <a:r>
              <a:rPr lang="it-IT" sz="1400" dirty="0" smtClean="0"/>
              <a:t> fm</a:t>
            </a:r>
            <a:r>
              <a:rPr lang="it-IT" sz="1400" baseline="30000" dirty="0" smtClean="0"/>
              <a:t>5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 rot="19678993">
            <a:off x="2309291" y="5248559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m*</a:t>
            </a:r>
            <a:r>
              <a:rPr lang="it-IT" baseline="-25000" dirty="0" smtClean="0">
                <a:solidFill>
                  <a:schemeClr val="accent2"/>
                </a:solidFill>
              </a:rPr>
              <a:t>p</a:t>
            </a:r>
            <a:r>
              <a:rPr lang="it-IT" dirty="0" smtClean="0">
                <a:solidFill>
                  <a:schemeClr val="accent2"/>
                </a:solidFill>
              </a:rPr>
              <a:t> &lt; m*</a:t>
            </a:r>
            <a:r>
              <a:rPr lang="it-IT" baseline="-25000" dirty="0" smtClean="0">
                <a:solidFill>
                  <a:schemeClr val="accent2"/>
                </a:solidFill>
              </a:rPr>
              <a:t>n</a:t>
            </a:r>
            <a:r>
              <a:rPr lang="it-IT" dirty="0" smtClean="0">
                <a:solidFill>
                  <a:schemeClr val="accent2"/>
                </a:solidFill>
              </a:rPr>
              <a:t> 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9678993">
            <a:off x="3186974" y="5233287"/>
            <a:ext cx="1154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m*</a:t>
            </a:r>
            <a:r>
              <a:rPr lang="it-IT" baseline="-25000" dirty="0">
                <a:solidFill>
                  <a:schemeClr val="tx1"/>
                </a:solidFill>
              </a:rPr>
              <a:t>n</a:t>
            </a:r>
            <a:r>
              <a:rPr lang="it-IT" dirty="0" smtClean="0">
                <a:solidFill>
                  <a:schemeClr val="tx1"/>
                </a:solidFill>
              </a:rPr>
              <a:t> &lt; m*</a:t>
            </a:r>
            <a:r>
              <a:rPr lang="it-IT" baseline="-25000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953000" y="5334000"/>
            <a:ext cx="3920048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sz="1800" b="0" dirty="0" smtClean="0"/>
              <a:t>With </a:t>
            </a:r>
            <a:r>
              <a:rPr lang="it-IT" sz="1800" b="0" dirty="0" err="1" smtClean="0"/>
              <a:t>increased</a:t>
            </a:r>
            <a:r>
              <a:rPr lang="it-IT" sz="1800" b="0" dirty="0" smtClean="0"/>
              <a:t> </a:t>
            </a:r>
            <a:r>
              <a:rPr lang="it-IT" sz="1800" dirty="0" err="1" smtClean="0"/>
              <a:t>effective</a:t>
            </a:r>
            <a:r>
              <a:rPr lang="it-IT" sz="1800" dirty="0" smtClean="0"/>
              <a:t> mass </a:t>
            </a:r>
            <a:r>
              <a:rPr lang="it-IT" sz="1800" dirty="0" err="1" smtClean="0"/>
              <a:t>splitting</a:t>
            </a:r>
            <a:r>
              <a:rPr lang="it-IT" sz="1800" b="0" dirty="0" smtClean="0"/>
              <a:t>:</a:t>
            </a:r>
          </a:p>
          <a:p>
            <a:r>
              <a:rPr lang="it-IT" sz="1800" b="0" dirty="0" smtClean="0">
                <a:sym typeface="Wingdings" panose="05000000000000000000" pitchFamily="2" charset="2"/>
              </a:rPr>
              <a:t> </a:t>
            </a:r>
            <a:r>
              <a:rPr lang="it-IT" sz="1800" b="0" dirty="0" err="1" smtClean="0">
                <a:sym typeface="Wingdings" panose="05000000000000000000" pitchFamily="2" charset="2"/>
              </a:rPr>
              <a:t>faster</a:t>
            </a:r>
            <a:r>
              <a:rPr lang="it-IT" sz="1800" b="0" dirty="0" smtClean="0"/>
              <a:t> quasi-</a:t>
            </a:r>
            <a:r>
              <a:rPr lang="it-IT" sz="1800" b="0" dirty="0" err="1" smtClean="0"/>
              <a:t>fission</a:t>
            </a:r>
            <a:r>
              <a:rPr lang="it-IT" sz="1800" b="0" dirty="0" smtClean="0"/>
              <a:t> </a:t>
            </a:r>
            <a:endParaRPr lang="it-IT" sz="1800" b="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6544211"/>
            <a:ext cx="2515912" cy="195469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5382678" y="6463863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 err="1" smtClean="0"/>
              <a:t>H.Zheng</a:t>
            </a:r>
            <a:r>
              <a:rPr lang="it-IT" sz="1400" b="0" i="1" dirty="0" smtClean="0"/>
              <a:t> et al.,</a:t>
            </a:r>
            <a:endParaRPr lang="it-IT" sz="1400" b="0" i="1" dirty="0"/>
          </a:p>
        </p:txBody>
      </p:sp>
    </p:spTree>
    <p:extLst>
      <p:ext uri="{BB962C8B-B14F-4D97-AF65-F5344CB8AC3E}">
        <p14:creationId xmlns:p14="http://schemas.microsoft.com/office/powerpoint/2010/main" val="394490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200" y="1003280"/>
            <a:ext cx="8493864" cy="34163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2400" b="0" dirty="0" smtClean="0">
                <a:solidFill>
                  <a:schemeClr val="accent6"/>
                </a:solidFill>
              </a:rPr>
              <a:t>Dissipative </a:t>
            </a:r>
            <a:r>
              <a:rPr lang="it-IT" sz="2400" b="0" dirty="0" err="1" smtClean="0">
                <a:solidFill>
                  <a:schemeClr val="accent6"/>
                </a:solidFill>
              </a:rPr>
              <a:t>reactions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at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low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energies</a:t>
            </a:r>
            <a:r>
              <a:rPr lang="it-IT" sz="2400" b="0" dirty="0" smtClean="0">
                <a:solidFill>
                  <a:schemeClr val="accent6"/>
                </a:solidFill>
              </a:rPr>
              <a:t> open the </a:t>
            </a:r>
            <a:r>
              <a:rPr lang="it-IT" sz="2400" b="0" dirty="0" err="1" smtClean="0">
                <a:solidFill>
                  <a:schemeClr val="accent6"/>
                </a:solidFill>
              </a:rPr>
              <a:t>opportunity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</a:p>
          <a:p>
            <a:pPr algn="l"/>
            <a:r>
              <a:rPr lang="it-IT" sz="2400" b="0" dirty="0" err="1" smtClean="0">
                <a:solidFill>
                  <a:schemeClr val="accent6"/>
                </a:solidFill>
              </a:rPr>
              <a:t>to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learn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about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fundamental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properties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of</a:t>
            </a:r>
            <a:r>
              <a:rPr lang="it-IT" sz="2400" b="0" dirty="0" smtClean="0">
                <a:solidFill>
                  <a:schemeClr val="accent6"/>
                </a:solidFill>
              </a:rPr>
              <a:t> the </a:t>
            </a:r>
            <a:r>
              <a:rPr lang="it-IT" sz="2400" b="0" dirty="0" err="1" smtClean="0">
                <a:solidFill>
                  <a:schemeClr val="accent6"/>
                </a:solidFill>
              </a:rPr>
              <a:t>nuclear</a:t>
            </a:r>
            <a:r>
              <a:rPr lang="it-IT" sz="2400" b="0" dirty="0" smtClean="0">
                <a:solidFill>
                  <a:schemeClr val="accent6"/>
                </a:solidFill>
              </a:rPr>
              <a:t>  </a:t>
            </a:r>
          </a:p>
          <a:p>
            <a:pPr algn="l"/>
            <a:r>
              <a:rPr lang="it-IT" sz="2400" b="0" dirty="0" err="1" smtClean="0">
                <a:solidFill>
                  <a:schemeClr val="accent6"/>
                </a:solidFill>
              </a:rPr>
              <a:t>effective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interaction</a:t>
            </a:r>
            <a:r>
              <a:rPr lang="it-IT" sz="2400" b="0" dirty="0" smtClean="0">
                <a:solidFill>
                  <a:schemeClr val="accent6"/>
                </a:solidFill>
              </a:rPr>
              <a:t>,  </a:t>
            </a:r>
            <a:r>
              <a:rPr lang="it-IT" sz="2400" b="0" dirty="0" err="1" smtClean="0">
                <a:solidFill>
                  <a:schemeClr val="accent6"/>
                </a:solidFill>
              </a:rPr>
              <a:t>of</a:t>
            </a:r>
            <a:r>
              <a:rPr lang="it-IT" sz="2400" b="0" dirty="0" smtClean="0">
                <a:solidFill>
                  <a:schemeClr val="accent6"/>
                </a:solidFill>
              </a:rPr>
              <a:t> interest </a:t>
            </a:r>
            <a:r>
              <a:rPr lang="it-IT" sz="2400" b="0" dirty="0" err="1" smtClean="0">
                <a:solidFill>
                  <a:schemeClr val="accent6"/>
                </a:solidFill>
              </a:rPr>
              <a:t>also</a:t>
            </a:r>
            <a:r>
              <a:rPr lang="it-IT" sz="2400" b="0" dirty="0" smtClean="0">
                <a:solidFill>
                  <a:schemeClr val="accent6"/>
                </a:solidFill>
              </a:rPr>
              <a:t> in the </a:t>
            </a:r>
            <a:r>
              <a:rPr lang="it-IT" sz="2400" b="0" dirty="0" err="1" smtClean="0">
                <a:solidFill>
                  <a:schemeClr val="accent6"/>
                </a:solidFill>
              </a:rPr>
              <a:t>astrophysical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context</a:t>
            </a:r>
            <a:endParaRPr lang="it-IT" sz="2400" b="0" dirty="0" smtClean="0">
              <a:solidFill>
                <a:schemeClr val="accent6"/>
              </a:solidFill>
            </a:endParaRPr>
          </a:p>
          <a:p>
            <a:pPr algn="l"/>
            <a:endParaRPr lang="it-IT" sz="2400" b="0" dirty="0" smtClean="0"/>
          </a:p>
          <a:p>
            <a:pPr algn="l">
              <a:buFont typeface="Wingdings" pitchFamily="2" charset="2"/>
              <a:buChar char="Ø"/>
            </a:pPr>
            <a:r>
              <a:rPr lang="it-IT" sz="2400" b="0" dirty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Competition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between</a:t>
            </a:r>
            <a:r>
              <a:rPr lang="it-IT" sz="2400" b="0" dirty="0" smtClean="0">
                <a:solidFill>
                  <a:srgbClr val="FF0000"/>
                </a:solidFill>
              </a:rPr>
              <a:t> fusion and quasi-</a:t>
            </a:r>
            <a:r>
              <a:rPr lang="it-IT" sz="2400" b="0" dirty="0" err="1" smtClean="0">
                <a:solidFill>
                  <a:srgbClr val="FF0000"/>
                </a:solidFill>
              </a:rPr>
              <a:t>fission</a:t>
            </a:r>
            <a:endParaRPr lang="it-IT" sz="2400" b="0" dirty="0" smtClean="0">
              <a:solidFill>
                <a:srgbClr val="FF0000"/>
              </a:solidFill>
            </a:endParaRPr>
          </a:p>
          <a:p>
            <a:pPr algn="l"/>
            <a:r>
              <a:rPr lang="it-IT" sz="2400" b="0" dirty="0" err="1" smtClean="0">
                <a:solidFill>
                  <a:srgbClr val="FF0000"/>
                </a:solidFill>
              </a:rPr>
              <a:t>Reaction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mechanisms</a:t>
            </a:r>
            <a:r>
              <a:rPr lang="it-IT" sz="2400" b="0" dirty="0" smtClean="0">
                <a:solidFill>
                  <a:srgbClr val="FF0000"/>
                </a:solidFill>
              </a:rPr>
              <a:t> at the borderline </a:t>
            </a:r>
            <a:r>
              <a:rPr lang="it-IT" sz="2400" b="0" dirty="0" err="1" smtClean="0">
                <a:solidFill>
                  <a:srgbClr val="FF0000"/>
                </a:solidFill>
              </a:rPr>
              <a:t>with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nuclear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structure</a:t>
            </a:r>
            <a:r>
              <a:rPr lang="it-IT" sz="2400" b="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it-IT" sz="2400" b="0" dirty="0" smtClean="0">
                <a:solidFill>
                  <a:srgbClr val="FF0000"/>
                </a:solidFill>
              </a:rPr>
              <a:t>In</a:t>
            </a:r>
            <a:r>
              <a:rPr lang="it-IT" sz="2400" b="0" baseline="30000" dirty="0" smtClean="0">
                <a:solidFill>
                  <a:srgbClr val="FF0000"/>
                </a:solidFill>
              </a:rPr>
              <a:t> 40</a:t>
            </a:r>
            <a:r>
              <a:rPr lang="it-IT" sz="2400" b="0" dirty="0" smtClean="0">
                <a:solidFill>
                  <a:srgbClr val="FF0000"/>
                </a:solidFill>
              </a:rPr>
              <a:t>Ca + </a:t>
            </a:r>
            <a:r>
              <a:rPr lang="it-IT" sz="2400" b="0" baseline="30000" dirty="0" smtClean="0">
                <a:solidFill>
                  <a:srgbClr val="FF0000"/>
                </a:solidFill>
              </a:rPr>
              <a:t>238</a:t>
            </a:r>
            <a:r>
              <a:rPr lang="it-IT" sz="2400" b="0" dirty="0" smtClean="0">
                <a:solidFill>
                  <a:srgbClr val="FF0000"/>
                </a:solidFill>
              </a:rPr>
              <a:t>U </a:t>
            </a:r>
            <a:r>
              <a:rPr lang="it-IT" sz="2400" b="0" dirty="0" err="1" smtClean="0">
                <a:solidFill>
                  <a:srgbClr val="FF0000"/>
                </a:solidFill>
              </a:rPr>
              <a:t>reactions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at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energies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close</a:t>
            </a:r>
            <a:r>
              <a:rPr lang="it-IT" sz="2400" b="0" dirty="0" smtClean="0">
                <a:solidFill>
                  <a:srgbClr val="FF0000"/>
                </a:solidFill>
              </a:rPr>
              <a:t> to the Coulomb </a:t>
            </a:r>
            <a:r>
              <a:rPr lang="it-IT" sz="2400" b="0" dirty="0" err="1" smtClean="0">
                <a:solidFill>
                  <a:srgbClr val="FF0000"/>
                </a:solidFill>
              </a:rPr>
              <a:t>barrier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it-IT" sz="2400" b="0" dirty="0" smtClean="0">
                <a:solidFill>
                  <a:srgbClr val="FF0000"/>
                </a:solidFill>
              </a:rPr>
              <a:t>an </a:t>
            </a:r>
            <a:r>
              <a:rPr lang="it-IT" sz="2400" b="0" dirty="0" err="1" smtClean="0">
                <a:solidFill>
                  <a:srgbClr val="FF0000"/>
                </a:solidFill>
              </a:rPr>
              <a:t>important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sensitivity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is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observed</a:t>
            </a:r>
            <a:r>
              <a:rPr lang="it-IT" sz="2400" b="0" dirty="0" smtClean="0">
                <a:solidFill>
                  <a:srgbClr val="FF0000"/>
                </a:solidFill>
              </a:rPr>
              <a:t> to </a:t>
            </a:r>
            <a:r>
              <a:rPr lang="it-IT" sz="2400" b="0" dirty="0" err="1" smtClean="0">
                <a:solidFill>
                  <a:srgbClr val="FF0000"/>
                </a:solidFill>
              </a:rPr>
              <a:t>nuclear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EoS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properties</a:t>
            </a:r>
            <a:r>
              <a:rPr lang="it-IT" sz="2400" b="0" dirty="0" smtClean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it-IT" sz="2400" b="0" dirty="0" err="1">
                <a:solidFill>
                  <a:srgbClr val="FF0000"/>
                </a:solidFill>
              </a:rPr>
              <a:t>s</a:t>
            </a:r>
            <a:r>
              <a:rPr lang="it-IT" sz="2400" b="0" dirty="0" err="1" smtClean="0">
                <a:solidFill>
                  <a:srgbClr val="FF0000"/>
                </a:solidFill>
              </a:rPr>
              <a:t>urface</a:t>
            </a:r>
            <a:r>
              <a:rPr lang="it-IT" sz="2400" b="0" dirty="0" smtClean="0">
                <a:solidFill>
                  <a:srgbClr val="FF0000"/>
                </a:solidFill>
              </a:rPr>
              <a:t> - </a:t>
            </a:r>
            <a:r>
              <a:rPr lang="it-IT" sz="2400" b="0" dirty="0" err="1" smtClean="0">
                <a:solidFill>
                  <a:srgbClr val="FF0000"/>
                </a:solidFill>
              </a:rPr>
              <a:t>compressibility</a:t>
            </a:r>
            <a:r>
              <a:rPr lang="it-IT" sz="2400" b="0" dirty="0" smtClean="0">
                <a:solidFill>
                  <a:srgbClr val="FF0000"/>
                </a:solidFill>
              </a:rPr>
              <a:t> – </a:t>
            </a:r>
            <a:r>
              <a:rPr lang="it-IT" sz="2400" b="0" dirty="0" err="1" smtClean="0">
                <a:solidFill>
                  <a:srgbClr val="FF0000"/>
                </a:solidFill>
              </a:rPr>
              <a:t>effective</a:t>
            </a:r>
            <a:r>
              <a:rPr lang="it-IT" sz="2400" b="0" dirty="0" smtClean="0">
                <a:solidFill>
                  <a:srgbClr val="FF0000"/>
                </a:solidFill>
              </a:rPr>
              <a:t> mass – </a:t>
            </a:r>
            <a:r>
              <a:rPr lang="it-IT" sz="2400" b="0" dirty="0" err="1" smtClean="0">
                <a:solidFill>
                  <a:srgbClr val="FF0000"/>
                </a:solidFill>
              </a:rPr>
              <a:t>symmetry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energy</a:t>
            </a:r>
            <a:endParaRPr lang="it-IT" sz="2400" b="0" dirty="0" smtClean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14400" y="0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3200" b="0" dirty="0" smtClean="0">
                <a:solidFill>
                  <a:schemeClr val="accent6"/>
                </a:solidFill>
              </a:rPr>
              <a:t> </a:t>
            </a:r>
            <a:r>
              <a:rPr lang="it-IT" sz="3200" b="0" dirty="0" err="1" smtClean="0">
                <a:solidFill>
                  <a:schemeClr val="accent6"/>
                </a:solidFill>
              </a:rPr>
              <a:t>Conclusions</a:t>
            </a:r>
            <a:endParaRPr lang="it-IT" sz="3200" b="0" dirty="0">
              <a:solidFill>
                <a:schemeClr val="accent6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877" y="4876800"/>
            <a:ext cx="8284640" cy="830997"/>
          </a:xfrm>
          <a:prstGeom prst="rect">
            <a:avLst/>
          </a:prstGeom>
          <a:solidFill>
            <a:srgbClr val="FFE48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2400" b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Collaborators</a:t>
            </a:r>
            <a:r>
              <a:rPr lang="it-IT" sz="24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 </a:t>
            </a:r>
            <a:r>
              <a:rPr lang="it-IT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Hua</a:t>
            </a:r>
            <a:r>
              <a:rPr lang="it-IT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Zheng</a:t>
            </a:r>
            <a:r>
              <a:rPr lang="it-IT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4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(LNS),  S. </a:t>
            </a:r>
            <a:r>
              <a:rPr lang="it-IT" sz="2400" b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Burrello</a:t>
            </a:r>
            <a:r>
              <a:rPr lang="it-IT" sz="24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(LNS &amp; Seville), </a:t>
            </a:r>
          </a:p>
          <a:p>
            <a:pPr algn="l"/>
            <a:r>
              <a:rPr lang="it-IT" sz="24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D. Lacroix (IPN-Orsay), G. </a:t>
            </a:r>
            <a:r>
              <a:rPr lang="it-IT" sz="2400" b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Scamps</a:t>
            </a:r>
            <a:r>
              <a:rPr lang="it-IT" sz="24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(Tsukuba </a:t>
            </a:r>
            <a:r>
              <a:rPr lang="it-IT" sz="2400" b="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Univ</a:t>
            </a:r>
            <a:r>
              <a:rPr lang="it-IT" sz="24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890" name="Picture 2"/>
          <p:cNvPicPr>
            <a:picLocks noChangeAspect="1" noChangeArrowheads="1"/>
          </p:cNvPicPr>
          <p:nvPr/>
        </p:nvPicPr>
        <p:blipFill>
          <a:blip r:embed="rId3" cstate="print"/>
          <a:srcRect t="7624" b="47432"/>
          <a:stretch>
            <a:fillRect/>
          </a:stretch>
        </p:blipFill>
        <p:spPr bwMode="auto">
          <a:xfrm>
            <a:off x="623888" y="1371600"/>
            <a:ext cx="7896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652110" y="76200"/>
            <a:ext cx="5870453" cy="95410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6"/>
                </a:solidFill>
              </a:rPr>
              <a:t>The </a:t>
            </a:r>
            <a:r>
              <a:rPr lang="it-IT" sz="2800" b="0" dirty="0" err="1" smtClean="0">
                <a:solidFill>
                  <a:schemeClr val="accent6"/>
                </a:solidFill>
              </a:rPr>
              <a:t>nuclear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</a:rPr>
              <a:t>Equation</a:t>
            </a:r>
            <a:r>
              <a:rPr lang="it-IT" sz="2800" dirty="0" smtClean="0">
                <a:solidFill>
                  <a:schemeClr val="accent6"/>
                </a:solidFill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</a:rPr>
              <a:t>of</a:t>
            </a:r>
            <a:r>
              <a:rPr lang="it-IT" sz="2800" dirty="0" smtClean="0">
                <a:solidFill>
                  <a:schemeClr val="accent6"/>
                </a:solidFill>
              </a:rPr>
              <a:t> State (T = 0) </a:t>
            </a:r>
          </a:p>
          <a:p>
            <a:r>
              <a:rPr lang="it-IT" sz="2800" b="0" dirty="0" smtClean="0">
                <a:solidFill>
                  <a:schemeClr val="accent6"/>
                </a:solidFill>
              </a:rPr>
              <a:t>and the </a:t>
            </a:r>
            <a:r>
              <a:rPr lang="it-IT" sz="2800" dirty="0" err="1" smtClean="0">
                <a:solidFill>
                  <a:schemeClr val="accent6"/>
                </a:solidFill>
              </a:rPr>
              <a:t>symmetry</a:t>
            </a:r>
            <a:r>
              <a:rPr lang="it-IT" sz="2800" dirty="0" smtClean="0">
                <a:solidFill>
                  <a:schemeClr val="accent6"/>
                </a:solidFill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</a:rPr>
              <a:t>energy</a:t>
            </a:r>
            <a:endParaRPr lang="it-IT" sz="2800" dirty="0">
              <a:solidFill>
                <a:schemeClr val="accent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845314"/>
            <a:ext cx="4660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it-IT" sz="2000" b="0" dirty="0" smtClean="0">
                <a:solidFill>
                  <a:schemeClr val="accent2"/>
                </a:solidFill>
              </a:rPr>
              <a:t>  </a:t>
            </a:r>
            <a:r>
              <a:rPr lang="it-IT" sz="2000" b="0" dirty="0" err="1" smtClean="0">
                <a:solidFill>
                  <a:schemeClr val="accent2"/>
                </a:solidFill>
              </a:rPr>
              <a:t>analogy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with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dirty="0" err="1" smtClean="0">
                <a:solidFill>
                  <a:schemeClr val="accent2"/>
                </a:solidFill>
              </a:rPr>
              <a:t>Weizsacker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</a:p>
          <a:p>
            <a:pPr algn="l"/>
            <a:r>
              <a:rPr lang="it-IT" sz="2000" dirty="0" smtClean="0">
                <a:solidFill>
                  <a:schemeClr val="accent2"/>
                </a:solidFill>
              </a:rPr>
              <a:t>mass formula </a:t>
            </a:r>
            <a:r>
              <a:rPr lang="it-IT" sz="2000" b="0" dirty="0" err="1" smtClean="0">
                <a:solidFill>
                  <a:schemeClr val="accent2"/>
                </a:solidFill>
              </a:rPr>
              <a:t>for</a:t>
            </a:r>
            <a:r>
              <a:rPr lang="it-IT" sz="2000" b="0" dirty="0" smtClean="0">
                <a:solidFill>
                  <a:schemeClr val="accent2"/>
                </a:solidFill>
              </a:rPr>
              <a:t> nuclei (</a:t>
            </a:r>
            <a:r>
              <a:rPr lang="it-IT" sz="2000" b="0" dirty="0" err="1" smtClean="0">
                <a:solidFill>
                  <a:schemeClr val="accent2"/>
                </a:solidFill>
              </a:rPr>
              <a:t>symmetry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term</a:t>
            </a:r>
            <a:r>
              <a:rPr lang="it-IT" sz="2000" b="0" dirty="0" smtClean="0">
                <a:solidFill>
                  <a:schemeClr val="accent2"/>
                </a:solidFill>
              </a:rPr>
              <a:t>) !</a:t>
            </a:r>
            <a:endParaRPr lang="it-IT" sz="2000" b="0" dirty="0">
              <a:solidFill>
                <a:schemeClr val="accent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7924" y="5528846"/>
            <a:ext cx="3499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i="1" dirty="0" smtClean="0"/>
              <a:t>β</a:t>
            </a:r>
            <a:r>
              <a:rPr lang="it-IT" b="0" i="1" dirty="0" smtClean="0"/>
              <a:t>  = </a:t>
            </a:r>
            <a:r>
              <a:rPr lang="it-IT" b="0" i="1" dirty="0" err="1" smtClean="0"/>
              <a:t>asymmetry</a:t>
            </a:r>
            <a:r>
              <a:rPr lang="it-IT" b="0" i="1" dirty="0" smtClean="0"/>
              <a:t> </a:t>
            </a:r>
            <a:r>
              <a:rPr lang="it-IT" b="0" i="1" dirty="0" err="1" smtClean="0"/>
              <a:t>parameter</a:t>
            </a:r>
            <a:r>
              <a:rPr lang="it-IT" b="0" i="1" dirty="0" smtClean="0"/>
              <a:t> = (</a:t>
            </a:r>
            <a:r>
              <a:rPr lang="el-GR" b="0" i="1" dirty="0" smtClean="0"/>
              <a:t>ρ</a:t>
            </a:r>
            <a:r>
              <a:rPr lang="it-IT" b="0" i="1" baseline="-25000" dirty="0" smtClean="0"/>
              <a:t>n</a:t>
            </a:r>
            <a:r>
              <a:rPr lang="it-IT" b="0" i="1" dirty="0" smtClean="0"/>
              <a:t>  - </a:t>
            </a:r>
            <a:r>
              <a:rPr lang="el-GR" b="0" i="1" dirty="0" smtClean="0"/>
              <a:t>ρ</a:t>
            </a:r>
            <a:r>
              <a:rPr lang="it-IT" b="0" i="1" baseline="-25000" dirty="0" smtClean="0"/>
              <a:t>p</a:t>
            </a:r>
            <a:r>
              <a:rPr lang="it-IT" b="0" i="1" dirty="0" smtClean="0"/>
              <a:t>)/</a:t>
            </a:r>
            <a:r>
              <a:rPr lang="el-GR" b="0" i="1" dirty="0" smtClean="0"/>
              <a:t>ρ</a:t>
            </a:r>
            <a:endParaRPr lang="it-IT" b="0" i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4953000" y="4668357"/>
            <a:ext cx="4114800" cy="1720775"/>
            <a:chOff x="4876800" y="2043803"/>
            <a:chExt cx="4114800" cy="1720775"/>
          </a:xfrm>
        </p:grpSpPr>
        <p:grpSp>
          <p:nvGrpSpPr>
            <p:cNvPr id="7" name="Gruppo 3"/>
            <p:cNvGrpSpPr/>
            <p:nvPr/>
          </p:nvGrpSpPr>
          <p:grpSpPr>
            <a:xfrm>
              <a:off x="4876800" y="2785646"/>
              <a:ext cx="4079934" cy="978932"/>
              <a:chOff x="-76200" y="2667000"/>
              <a:chExt cx="4079934" cy="978932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-76200" y="2667000"/>
              <a:ext cx="4079934" cy="914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921" name="Equazione" r:id="rId4" imgW="1714320" imgH="431640" progId="">
                      <p:embed/>
                    </p:oleObj>
                  </mc:Choice>
                  <mc:Fallback>
                    <p:oleObj name="Equazione" r:id="rId4" imgW="1714320" imgH="431640" progId="">
                      <p:embed/>
                      <p:pic>
                        <p:nvPicPr>
                          <p:cNvPr id="0" name="Picture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76200" y="2667000"/>
                            <a:ext cx="4079934" cy="914400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CasellaDiTesto 10"/>
              <p:cNvSpPr txBox="1"/>
              <p:nvPr/>
            </p:nvSpPr>
            <p:spPr>
              <a:xfrm>
                <a:off x="1278648" y="3276600"/>
                <a:ext cx="550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0" i="1" dirty="0" smtClean="0"/>
                  <a:t>or J</a:t>
                </a:r>
                <a:endParaRPr lang="it-IT" sz="1800" b="0" i="1" dirty="0"/>
              </a:p>
            </p:txBody>
          </p:sp>
        </p:grpSp>
        <p:sp>
          <p:nvSpPr>
            <p:cNvPr id="8" name="Freccia a destra 7"/>
            <p:cNvSpPr/>
            <p:nvPr/>
          </p:nvSpPr>
          <p:spPr bwMode="auto">
            <a:xfrm rot="1443135">
              <a:off x="5386558" y="2043803"/>
              <a:ext cx="593787" cy="384402"/>
            </a:xfrm>
            <a:prstGeom prst="rightArrow">
              <a:avLst/>
            </a:prstGeom>
            <a:solidFill>
              <a:srgbClr val="CCFFFF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057399" y="2328446"/>
              <a:ext cx="2934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0" i="1" dirty="0" err="1" smtClean="0"/>
                <a:t>expansion</a:t>
              </a:r>
              <a:r>
                <a:rPr lang="it-IT" b="0" i="1" dirty="0" smtClean="0"/>
                <a:t> </a:t>
              </a:r>
              <a:r>
                <a:rPr lang="it-IT" b="0" i="1" dirty="0" err="1" smtClean="0"/>
                <a:t>around</a:t>
              </a:r>
              <a:r>
                <a:rPr lang="it-IT" b="0" i="1" dirty="0" smtClean="0"/>
                <a:t> </a:t>
              </a:r>
              <a:r>
                <a:rPr lang="it-IT" b="0" i="1" dirty="0" err="1" smtClean="0"/>
                <a:t>normal</a:t>
              </a:r>
              <a:r>
                <a:rPr lang="it-IT" b="0" i="1" dirty="0" smtClean="0"/>
                <a:t> density</a:t>
              </a:r>
              <a:endParaRPr lang="it-IT" b="0" i="1" dirty="0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200002" y="1185446"/>
            <a:ext cx="2771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chemeClr val="accent6"/>
                </a:solidFill>
              </a:rPr>
              <a:t>Energy per </a:t>
            </a:r>
            <a:r>
              <a:rPr lang="it-IT" b="0" dirty="0" err="1" smtClean="0">
                <a:solidFill>
                  <a:schemeClr val="accent6"/>
                </a:solidFill>
              </a:rPr>
              <a:t>nucleon</a:t>
            </a:r>
            <a:r>
              <a:rPr lang="it-IT" b="0" dirty="0" smtClean="0">
                <a:solidFill>
                  <a:schemeClr val="accent6"/>
                </a:solidFill>
              </a:rPr>
              <a:t> E/A (</a:t>
            </a:r>
            <a:r>
              <a:rPr lang="it-IT" b="0" dirty="0" err="1" smtClean="0">
                <a:solidFill>
                  <a:schemeClr val="accent6"/>
                </a:solidFill>
              </a:rPr>
              <a:t>MeV</a:t>
            </a:r>
            <a:r>
              <a:rPr lang="it-IT" b="0" dirty="0" smtClean="0">
                <a:solidFill>
                  <a:schemeClr val="accent6"/>
                </a:solidFill>
              </a:rPr>
              <a:t>)</a:t>
            </a:r>
            <a:endParaRPr lang="it-IT" b="0" dirty="0">
              <a:solidFill>
                <a:schemeClr val="accent6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427428" y="1185446"/>
            <a:ext cx="26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err="1" smtClean="0">
                <a:solidFill>
                  <a:schemeClr val="accent6"/>
                </a:solidFill>
              </a:rPr>
              <a:t>Symmetry</a:t>
            </a:r>
            <a:r>
              <a:rPr lang="it-IT" b="0" dirty="0" smtClean="0">
                <a:solidFill>
                  <a:schemeClr val="accent6"/>
                </a:solidFill>
              </a:rPr>
              <a:t> </a:t>
            </a:r>
            <a:r>
              <a:rPr lang="it-IT" b="0" dirty="0" err="1" smtClean="0">
                <a:solidFill>
                  <a:schemeClr val="accent6"/>
                </a:solidFill>
              </a:rPr>
              <a:t>energy</a:t>
            </a:r>
            <a:r>
              <a:rPr lang="it-IT" b="0" dirty="0" smtClean="0">
                <a:solidFill>
                  <a:schemeClr val="accent6"/>
                </a:solidFill>
              </a:rPr>
              <a:t> </a:t>
            </a:r>
            <a:r>
              <a:rPr lang="it-IT" b="0" dirty="0" err="1" smtClean="0">
                <a:solidFill>
                  <a:schemeClr val="accent6"/>
                </a:solidFill>
              </a:rPr>
              <a:t>E</a:t>
            </a:r>
            <a:r>
              <a:rPr lang="it-IT" b="0" baseline="-25000" dirty="0" err="1" smtClean="0">
                <a:solidFill>
                  <a:schemeClr val="accent6"/>
                </a:solidFill>
              </a:rPr>
              <a:t>sym</a:t>
            </a:r>
            <a:r>
              <a:rPr lang="it-IT" b="0" dirty="0" smtClean="0">
                <a:solidFill>
                  <a:schemeClr val="accent6"/>
                </a:solidFill>
              </a:rPr>
              <a:t> (</a:t>
            </a:r>
            <a:r>
              <a:rPr lang="it-IT" b="0" dirty="0" err="1" smtClean="0">
                <a:solidFill>
                  <a:schemeClr val="accent6"/>
                </a:solidFill>
              </a:rPr>
              <a:t>MeV</a:t>
            </a:r>
            <a:r>
              <a:rPr lang="it-IT" b="0" dirty="0" smtClean="0">
                <a:solidFill>
                  <a:schemeClr val="accent6"/>
                </a:solidFill>
              </a:rPr>
              <a:t>)</a:t>
            </a:r>
            <a:endParaRPr lang="it-IT" b="0" dirty="0">
              <a:solidFill>
                <a:schemeClr val="accent6"/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52400" y="4287838"/>
            <a:ext cx="5248275" cy="1034494"/>
            <a:chOff x="685800" y="4287838"/>
            <a:chExt cx="5248275" cy="1034494"/>
          </a:xfrm>
        </p:grpSpPr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685800" y="4287838"/>
            <a:ext cx="5248275" cy="66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22" name="Equazione" r:id="rId6" imgW="2768400" imgH="393480" progId="">
                    <p:embed/>
                  </p:oleObj>
                </mc:Choice>
                <mc:Fallback>
                  <p:oleObj name="Equazione" r:id="rId6" imgW="2768400" imgH="3934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4287838"/>
                          <a:ext cx="5248275" cy="665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/>
            <p:cNvSpPr txBox="1"/>
            <p:nvPr/>
          </p:nvSpPr>
          <p:spPr>
            <a:xfrm>
              <a:off x="1816836" y="4953000"/>
              <a:ext cx="1467068" cy="369332"/>
            </a:xfrm>
            <a:prstGeom prst="rect">
              <a:avLst/>
            </a:prstGeom>
            <a:solidFill>
              <a:srgbClr val="FFE181"/>
            </a:solidFill>
          </p:spPr>
          <p:txBody>
            <a:bodyPr wrap="none" rtlCol="0">
              <a:spAutoFit/>
            </a:bodyPr>
            <a:lstStyle/>
            <a:p>
              <a:r>
                <a:rPr lang="it-IT" sz="1800" i="1" dirty="0" err="1" smtClean="0"/>
                <a:t>symm</a:t>
              </a:r>
              <a:r>
                <a:rPr lang="it-IT" sz="1800" i="1" dirty="0" smtClean="0"/>
                <a:t>. </a:t>
              </a:r>
              <a:r>
                <a:rPr lang="it-IT" sz="1800" i="1" dirty="0" err="1" smtClean="0"/>
                <a:t>matter</a:t>
              </a:r>
              <a:endParaRPr lang="it-IT" sz="1800" i="1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401468" y="4919246"/>
              <a:ext cx="1492716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it-IT" sz="1800" i="1" dirty="0" err="1" smtClean="0">
                  <a:solidFill>
                    <a:schemeClr val="accent6"/>
                  </a:solidFill>
                </a:rPr>
                <a:t>symm</a:t>
              </a:r>
              <a:r>
                <a:rPr lang="it-IT" sz="1800" i="1" dirty="0" smtClean="0">
                  <a:solidFill>
                    <a:schemeClr val="accent6"/>
                  </a:solidFill>
                </a:rPr>
                <a:t>. </a:t>
              </a:r>
              <a:r>
                <a:rPr lang="it-IT" sz="1800" i="1" dirty="0" err="1" smtClean="0">
                  <a:solidFill>
                    <a:schemeClr val="accent6"/>
                  </a:solidFill>
                </a:rPr>
                <a:t>energy</a:t>
              </a:r>
              <a:endParaRPr lang="it-IT" sz="1800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6228510" y="2938046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stiff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879423" y="2252246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soft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145009" y="2362200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dirty="0" err="1" smtClean="0"/>
              <a:t>poorly</a:t>
            </a:r>
            <a:endParaRPr lang="it-IT" b="0" dirty="0" smtClean="0"/>
          </a:p>
          <a:p>
            <a:pPr algn="l"/>
            <a:r>
              <a:rPr lang="it-IT" b="0" dirty="0" err="1" smtClean="0"/>
              <a:t>known</a:t>
            </a:r>
            <a:r>
              <a:rPr lang="it-IT" b="0" dirty="0" smtClean="0"/>
              <a:t> …</a:t>
            </a:r>
            <a:endParaRPr lang="it-IT" b="0" dirty="0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 rot="5400000">
            <a:off x="6116185" y="5645911"/>
            <a:ext cx="973174" cy="501752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 rot="5400000">
            <a:off x="6861693" y="5701437"/>
            <a:ext cx="820774" cy="425552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123896" y="3962400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i="1" dirty="0" err="1" smtClean="0">
                <a:solidFill>
                  <a:srgbClr val="006600"/>
                </a:solidFill>
              </a:rPr>
              <a:t>predictions</a:t>
            </a:r>
            <a:r>
              <a:rPr lang="it-IT" b="0" i="1" dirty="0" smtClean="0">
                <a:solidFill>
                  <a:srgbClr val="006600"/>
                </a:solidFill>
              </a:rPr>
              <a:t> </a:t>
            </a:r>
            <a:r>
              <a:rPr lang="it-IT" b="0" i="1" dirty="0" err="1" smtClean="0">
                <a:solidFill>
                  <a:srgbClr val="006600"/>
                </a:solidFill>
              </a:rPr>
              <a:t>of</a:t>
            </a:r>
            <a:r>
              <a:rPr lang="it-IT" b="0" i="1" dirty="0" smtClean="0">
                <a:solidFill>
                  <a:srgbClr val="006600"/>
                </a:solidFill>
              </a:rPr>
              <a:t> </a:t>
            </a:r>
            <a:r>
              <a:rPr lang="it-IT" b="0" i="1" dirty="0" err="1" smtClean="0">
                <a:solidFill>
                  <a:srgbClr val="006600"/>
                </a:solidFill>
              </a:rPr>
              <a:t>several</a:t>
            </a:r>
            <a:r>
              <a:rPr lang="it-IT" b="0" i="1" dirty="0" smtClean="0">
                <a:solidFill>
                  <a:srgbClr val="006600"/>
                </a:solidFill>
              </a:rPr>
              <a:t> </a:t>
            </a:r>
          </a:p>
          <a:p>
            <a:pPr algn="l"/>
            <a:r>
              <a:rPr lang="it-IT" b="0" i="1" dirty="0" err="1" smtClean="0">
                <a:solidFill>
                  <a:srgbClr val="006600"/>
                </a:solidFill>
              </a:rPr>
              <a:t>effective</a:t>
            </a:r>
            <a:r>
              <a:rPr lang="it-IT" b="0" i="1" dirty="0" smtClean="0">
                <a:solidFill>
                  <a:srgbClr val="006600"/>
                </a:solidFill>
              </a:rPr>
              <a:t> </a:t>
            </a:r>
            <a:r>
              <a:rPr lang="it-IT" b="0" i="1" dirty="0" err="1" smtClean="0">
                <a:solidFill>
                  <a:srgbClr val="006600"/>
                </a:solidFill>
              </a:rPr>
              <a:t>interactions</a:t>
            </a:r>
            <a:endParaRPr lang="it-IT" b="0" i="1" dirty="0">
              <a:solidFill>
                <a:srgbClr val="006600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 bwMode="auto">
          <a:xfrm>
            <a:off x="7467600" y="2590800"/>
            <a:ext cx="914400" cy="1295400"/>
          </a:xfrm>
          <a:prstGeom prst="straightConnector1">
            <a:avLst/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ttore 1 28"/>
          <p:cNvCxnSpPr/>
          <p:nvPr/>
        </p:nvCxnSpPr>
        <p:spPr bwMode="auto">
          <a:xfrm flipV="1">
            <a:off x="6844352" y="1646832"/>
            <a:ext cx="0" cy="1981200"/>
          </a:xfrm>
          <a:prstGeom prst="line">
            <a:avLst/>
          </a:prstGeom>
          <a:noFill/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CasellaDiTesto 31"/>
          <p:cNvSpPr txBox="1"/>
          <p:nvPr/>
        </p:nvSpPr>
        <p:spPr>
          <a:xfrm>
            <a:off x="4932472" y="6412468"/>
            <a:ext cx="19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/>
              <a:t>25  ≤ J ≤  35  </a:t>
            </a:r>
            <a:r>
              <a:rPr lang="it-IT" sz="1800" b="0" dirty="0" err="1" smtClean="0"/>
              <a:t>MeV</a:t>
            </a:r>
            <a:endParaRPr lang="it-IT" sz="1800" b="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934200" y="6412468"/>
            <a:ext cx="20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smtClean="0"/>
              <a:t>20  ≤ L ≤  120  </a:t>
            </a:r>
            <a:r>
              <a:rPr lang="it-IT" sz="1800" b="0" dirty="0" err="1" smtClean="0"/>
              <a:t>MeV</a:t>
            </a:r>
            <a:endParaRPr lang="it-IT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 bwMode="auto">
          <a:xfrm>
            <a:off x="3429000" y="5562600"/>
            <a:ext cx="5715000" cy="1295400"/>
          </a:xfrm>
          <a:prstGeom prst="rect">
            <a:avLst/>
          </a:prstGeom>
          <a:solidFill>
            <a:srgbClr val="FFE18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05200" y="5638800"/>
            <a:ext cx="568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it-IT" sz="1800" b="0" dirty="0" smtClean="0">
                <a:solidFill>
                  <a:schemeClr val="accent6"/>
                </a:solidFill>
              </a:rPr>
              <a:t>  The DD </a:t>
            </a:r>
            <a:r>
              <a:rPr lang="it-IT" sz="1800" b="0" dirty="0" err="1" smtClean="0">
                <a:solidFill>
                  <a:schemeClr val="accent6"/>
                </a:solidFill>
              </a:rPr>
              <a:t>emission</a:t>
            </a:r>
            <a:r>
              <a:rPr lang="it-IT" sz="1800" b="0" dirty="0" smtClean="0">
                <a:solidFill>
                  <a:schemeClr val="accent6"/>
                </a:solidFill>
              </a:rPr>
              <a:t>  </a:t>
            </a:r>
            <a:r>
              <a:rPr lang="it-IT" sz="1800" b="0" dirty="0" err="1" smtClean="0">
                <a:solidFill>
                  <a:schemeClr val="accent6"/>
                </a:solidFill>
              </a:rPr>
              <a:t>looks</a:t>
            </a:r>
            <a:r>
              <a:rPr lang="it-IT" sz="1800" b="0" dirty="0" smtClean="0">
                <a:solidFill>
                  <a:schemeClr val="accent6"/>
                </a:solidFill>
              </a:rPr>
              <a:t> sensitive  </a:t>
            </a:r>
            <a:r>
              <a:rPr lang="it-IT" sz="1800" b="0" dirty="0" err="1" smtClean="0">
                <a:solidFill>
                  <a:schemeClr val="accent6"/>
                </a:solidFill>
              </a:rPr>
              <a:t>to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E</a:t>
            </a:r>
            <a:r>
              <a:rPr lang="it-IT" sz="1800" b="0" baseline="-25000" dirty="0" err="1" smtClean="0">
                <a:solidFill>
                  <a:schemeClr val="accent6"/>
                </a:solidFill>
              </a:rPr>
              <a:t>sym</a:t>
            </a:r>
            <a:r>
              <a:rPr lang="it-IT" sz="1800" b="0" dirty="0" smtClean="0">
                <a:solidFill>
                  <a:schemeClr val="accent6"/>
                </a:solidFill>
              </a:rPr>
              <a:t> at </a:t>
            </a:r>
            <a:r>
              <a:rPr lang="el-GR" sz="1800" b="0" dirty="0" smtClean="0">
                <a:solidFill>
                  <a:schemeClr val="accent6"/>
                </a:solidFill>
              </a:rPr>
              <a:t>ρ</a:t>
            </a:r>
            <a:r>
              <a:rPr lang="it-IT" sz="1800" b="0" dirty="0" smtClean="0">
                <a:solidFill>
                  <a:schemeClr val="accent6"/>
                </a:solidFill>
              </a:rPr>
              <a:t> =  </a:t>
            </a:r>
            <a:r>
              <a:rPr lang="it-IT" sz="1800" b="0" dirty="0" err="1" smtClean="0">
                <a:solidFill>
                  <a:schemeClr val="accent6"/>
                </a:solidFill>
              </a:rPr>
              <a:t>0.6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el-GR" sz="1800" b="0" dirty="0" smtClean="0">
                <a:solidFill>
                  <a:schemeClr val="accent6"/>
                </a:solidFill>
              </a:rPr>
              <a:t>ρ</a:t>
            </a:r>
            <a:r>
              <a:rPr lang="it-IT" sz="1800" b="0" baseline="-25000" dirty="0" err="1" smtClean="0">
                <a:solidFill>
                  <a:schemeClr val="accent6"/>
                </a:solidFill>
              </a:rPr>
              <a:t>sat</a:t>
            </a:r>
            <a:r>
              <a:rPr lang="it-IT" sz="1800" b="0" dirty="0" smtClean="0">
                <a:solidFill>
                  <a:schemeClr val="accent6"/>
                </a:solidFill>
              </a:rPr>
              <a:t>  </a:t>
            </a:r>
            <a:endParaRPr lang="it-IT" sz="1800" b="0" dirty="0">
              <a:solidFill>
                <a:schemeClr val="accent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05200" y="6096000"/>
            <a:ext cx="4908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it-IT" sz="1800" b="0" dirty="0" smtClean="0">
                <a:solidFill>
                  <a:schemeClr val="accent6"/>
                </a:solidFill>
              </a:rPr>
              <a:t>  </a:t>
            </a:r>
            <a:r>
              <a:rPr lang="it-IT" sz="1800" b="0" dirty="0" err="1" smtClean="0">
                <a:solidFill>
                  <a:schemeClr val="accent6"/>
                </a:solidFill>
              </a:rPr>
              <a:t>Larger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strength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seen</a:t>
            </a:r>
            <a:r>
              <a:rPr lang="it-IT" sz="1800" b="0" dirty="0" smtClean="0">
                <a:solidFill>
                  <a:schemeClr val="accent6"/>
                </a:solidFill>
              </a:rPr>
              <a:t> in the MD case</a:t>
            </a:r>
            <a:endParaRPr lang="it-IT" sz="1800" b="0" dirty="0">
              <a:solidFill>
                <a:schemeClr val="accent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dirty="0" err="1">
                <a:solidFill>
                  <a:schemeClr val="accent6"/>
                </a:solidFill>
              </a:rPr>
              <a:t>d</a:t>
            </a:r>
            <a:r>
              <a:rPr lang="it-IT" sz="1800" b="0" dirty="0" err="1" smtClean="0">
                <a:solidFill>
                  <a:schemeClr val="accent6"/>
                </a:solidFill>
              </a:rPr>
              <a:t>amping</a:t>
            </a:r>
            <a:r>
              <a:rPr lang="it-IT" sz="1800" b="0" dirty="0" smtClean="0">
                <a:solidFill>
                  <a:schemeClr val="accent6"/>
                </a:solidFill>
              </a:rPr>
              <a:t> </a:t>
            </a:r>
            <a:r>
              <a:rPr lang="it-IT" sz="1800" b="0" dirty="0" err="1" smtClean="0">
                <a:solidFill>
                  <a:schemeClr val="accent6"/>
                </a:solidFill>
              </a:rPr>
              <a:t>connected</a:t>
            </a:r>
            <a:r>
              <a:rPr lang="it-IT" sz="1800" b="0" dirty="0" smtClean="0">
                <a:solidFill>
                  <a:schemeClr val="accent6"/>
                </a:solidFill>
              </a:rPr>
              <a:t> to n-n </a:t>
            </a:r>
            <a:r>
              <a:rPr lang="it-IT" sz="1800" b="0" dirty="0" err="1" smtClean="0">
                <a:solidFill>
                  <a:schemeClr val="accent6"/>
                </a:solidFill>
              </a:rPr>
              <a:t>collision</a:t>
            </a:r>
            <a:r>
              <a:rPr lang="it-IT" sz="1800" b="0" dirty="0" smtClean="0">
                <a:solidFill>
                  <a:schemeClr val="accent6"/>
                </a:solidFill>
              </a:rPr>
              <a:t> time (</a:t>
            </a:r>
            <a:r>
              <a:rPr lang="el-GR" sz="1800" b="0" dirty="0" smtClean="0">
                <a:solidFill>
                  <a:schemeClr val="accent6"/>
                </a:solidFill>
              </a:rPr>
              <a:t>τ</a:t>
            </a:r>
            <a:r>
              <a:rPr lang="it-IT" sz="1800" b="0" baseline="-25000" dirty="0" err="1" smtClean="0">
                <a:solidFill>
                  <a:schemeClr val="accent6"/>
                </a:solidFill>
              </a:rPr>
              <a:t>coll</a:t>
            </a:r>
            <a:r>
              <a:rPr lang="it-IT" sz="1800" b="0" dirty="0" smtClean="0">
                <a:solidFill>
                  <a:schemeClr val="accent6"/>
                </a:solidFill>
              </a:rPr>
              <a:t> ) </a:t>
            </a:r>
          </a:p>
          <a:p>
            <a:pPr algn="l"/>
            <a:endParaRPr lang="it-IT" sz="1800" b="0" dirty="0" smtClean="0">
              <a:solidFill>
                <a:schemeClr val="accent6"/>
              </a:solidFill>
            </a:endParaRPr>
          </a:p>
          <a:p>
            <a:pPr algn="l"/>
            <a:endParaRPr lang="it-IT" sz="1800" b="0" dirty="0">
              <a:solidFill>
                <a:schemeClr val="accent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90800" y="152400"/>
            <a:ext cx="5794407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2400" b="0" dirty="0" err="1" smtClean="0">
                <a:solidFill>
                  <a:schemeClr val="accent6"/>
                </a:solidFill>
              </a:rPr>
              <a:t>Charge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equilibration</a:t>
            </a:r>
            <a:r>
              <a:rPr lang="it-IT" sz="2400" b="0" dirty="0" smtClean="0">
                <a:solidFill>
                  <a:schemeClr val="accent6"/>
                </a:solidFill>
              </a:rPr>
              <a:t> and </a:t>
            </a:r>
            <a:r>
              <a:rPr lang="it-IT" sz="2400" b="0" dirty="0" err="1" smtClean="0">
                <a:solidFill>
                  <a:schemeClr val="accent6"/>
                </a:solidFill>
              </a:rPr>
              <a:t>dipole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oscillations</a:t>
            </a:r>
            <a:r>
              <a:rPr lang="it-IT" sz="2400" b="0" dirty="0" smtClean="0">
                <a:solidFill>
                  <a:schemeClr val="accent6"/>
                </a:solidFill>
              </a:rPr>
              <a:t>:  </a:t>
            </a:r>
          </a:p>
          <a:p>
            <a:pPr algn="l"/>
            <a:r>
              <a:rPr lang="it-IT" sz="2400" b="0" dirty="0" err="1" smtClean="0">
                <a:solidFill>
                  <a:schemeClr val="accent6"/>
                </a:solidFill>
              </a:rPr>
              <a:t>dependence</a:t>
            </a:r>
            <a:r>
              <a:rPr lang="it-IT" sz="2400" b="0" dirty="0" smtClean="0">
                <a:solidFill>
                  <a:schemeClr val="accent6"/>
                </a:solidFill>
              </a:rPr>
              <a:t> on the </a:t>
            </a:r>
            <a:r>
              <a:rPr lang="it-IT" sz="2400" b="0" dirty="0" err="1" smtClean="0">
                <a:solidFill>
                  <a:schemeClr val="accent6"/>
                </a:solidFill>
              </a:rPr>
              <a:t>effective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interaction</a:t>
            </a:r>
            <a:endParaRPr lang="it-IT" sz="2400" b="0" dirty="0">
              <a:solidFill>
                <a:schemeClr val="accent6"/>
              </a:solidFill>
            </a:endParaRPr>
          </a:p>
        </p:txBody>
      </p:sp>
      <p:sp>
        <p:nvSpPr>
          <p:cNvPr id="16" name="Freccia a destra 15"/>
          <p:cNvSpPr/>
          <p:nvPr/>
        </p:nvSpPr>
        <p:spPr bwMode="auto">
          <a:xfrm>
            <a:off x="2904168" y="6258560"/>
            <a:ext cx="304800" cy="1524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04800" y="6094292"/>
          <a:ext cx="2143125" cy="53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28" name="Equazione" r:id="rId3" imgW="1015920" imgH="253800" progId="">
                  <p:embed/>
                </p:oleObj>
              </mc:Choice>
              <mc:Fallback>
                <p:oleObj name="Equazione" r:id="rId3" imgW="101592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4292"/>
                        <a:ext cx="2143125" cy="535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84241" y="6519446"/>
            <a:ext cx="26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 smtClean="0"/>
              <a:t>(</a:t>
            </a:r>
            <a:r>
              <a:rPr lang="it-IT" b="0" i="1" dirty="0" err="1" smtClean="0"/>
              <a:t>damped</a:t>
            </a:r>
            <a:r>
              <a:rPr lang="it-IT" b="0" i="1" dirty="0" smtClean="0"/>
              <a:t> </a:t>
            </a:r>
            <a:r>
              <a:rPr lang="it-IT" b="0" i="1" dirty="0" err="1" smtClean="0"/>
              <a:t>harmonic</a:t>
            </a:r>
            <a:r>
              <a:rPr lang="it-IT" b="0" i="1" dirty="0" smtClean="0"/>
              <a:t> </a:t>
            </a:r>
            <a:r>
              <a:rPr lang="it-IT" b="0" i="1" dirty="0" err="1" smtClean="0"/>
              <a:t>oscillator</a:t>
            </a:r>
            <a:r>
              <a:rPr lang="it-IT" b="0" i="1" dirty="0" smtClean="0"/>
              <a:t>)</a:t>
            </a:r>
            <a:endParaRPr lang="it-IT" b="0" i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4524375" y="1067305"/>
            <a:ext cx="4619625" cy="4474181"/>
            <a:chOff x="4343400" y="1067305"/>
            <a:chExt cx="4619625" cy="4474181"/>
          </a:xfrm>
        </p:grpSpPr>
        <p:pic>
          <p:nvPicPr>
            <p:cNvPr id="3184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1219200"/>
              <a:ext cx="4619625" cy="432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5262420" y="1067305"/>
              <a:ext cx="2752228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it-IT" sz="1200" baseline="30000" dirty="0">
                  <a:solidFill>
                    <a:schemeClr val="accent2"/>
                  </a:solidFill>
                </a:rPr>
                <a:t>132</a:t>
              </a:r>
              <a:r>
                <a:rPr lang="it-IT" sz="1200" dirty="0">
                  <a:solidFill>
                    <a:schemeClr val="accent2"/>
                  </a:solidFill>
                </a:rPr>
                <a:t>Sn + </a:t>
              </a:r>
              <a:r>
                <a:rPr lang="it-IT" sz="1200" baseline="30000" dirty="0">
                  <a:solidFill>
                    <a:schemeClr val="accent2"/>
                  </a:solidFill>
                </a:rPr>
                <a:t>58</a:t>
              </a:r>
              <a:r>
                <a:rPr lang="it-IT" sz="1200" dirty="0">
                  <a:solidFill>
                    <a:schemeClr val="accent2"/>
                  </a:solidFill>
                </a:rPr>
                <a:t>Ni , D</a:t>
              </a:r>
              <a:r>
                <a:rPr lang="it-IT" sz="1200" baseline="-25000" dirty="0">
                  <a:solidFill>
                    <a:schemeClr val="accent2"/>
                  </a:solidFill>
                </a:rPr>
                <a:t>0</a:t>
              </a:r>
              <a:r>
                <a:rPr lang="it-IT" sz="1200" dirty="0">
                  <a:solidFill>
                    <a:schemeClr val="accent2"/>
                  </a:solidFill>
                </a:rPr>
                <a:t> = 45 </a:t>
              </a:r>
              <a:r>
                <a:rPr lang="it-IT" sz="1200" dirty="0" err="1" smtClean="0">
                  <a:solidFill>
                    <a:schemeClr val="accent2"/>
                  </a:solidFill>
                </a:rPr>
                <a:t>fm</a:t>
              </a:r>
              <a:r>
                <a:rPr lang="it-IT" sz="1200" dirty="0" smtClean="0">
                  <a:solidFill>
                    <a:schemeClr val="accent2"/>
                  </a:solidFill>
                </a:rPr>
                <a:t>, E/A = 10 </a:t>
              </a:r>
              <a:r>
                <a:rPr lang="it-IT" sz="1200" dirty="0" err="1" smtClean="0">
                  <a:solidFill>
                    <a:schemeClr val="accent2"/>
                  </a:solidFill>
                </a:rPr>
                <a:t>MeV</a:t>
              </a:r>
              <a:endParaRPr lang="it-IT" sz="12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789620" y="40048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rgbClr val="008000"/>
                  </a:solidFill>
                </a:rPr>
                <a:t>MI</a:t>
              </a:r>
              <a:endParaRPr lang="it-IT" dirty="0">
                <a:solidFill>
                  <a:srgbClr val="008000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8119737" y="4004846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FF"/>
                  </a:solidFill>
                </a:rPr>
                <a:t>MD</a:t>
              </a:r>
              <a:endParaRPr lang="it-IT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2057400" y="3118990"/>
            <a:ext cx="2667000" cy="843410"/>
            <a:chOff x="228600" y="5328790"/>
            <a:chExt cx="2667000" cy="843410"/>
          </a:xfrm>
        </p:grpSpPr>
        <p:graphicFrame>
          <p:nvGraphicFramePr>
            <p:cNvPr id="364545" name="Object 6"/>
            <p:cNvGraphicFramePr>
              <a:graphicFrameLocks noChangeAspect="1"/>
            </p:cNvGraphicFramePr>
            <p:nvPr/>
          </p:nvGraphicFramePr>
          <p:xfrm>
            <a:off x="228600" y="5328790"/>
            <a:ext cx="2667000" cy="843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929" name="Equazione" r:id="rId6" imgW="1485720" imgH="469800" progId="">
                    <p:embed/>
                  </p:oleObj>
                </mc:Choice>
                <mc:Fallback>
                  <p:oleObj name="Equazione" r:id="rId6" imgW="1485720" imgH="469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328790"/>
                          <a:ext cx="2667000" cy="8434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CasellaDiTesto 24"/>
            <p:cNvSpPr txBox="1"/>
            <p:nvPr/>
          </p:nvSpPr>
          <p:spPr>
            <a:xfrm>
              <a:off x="950852" y="5762624"/>
              <a:ext cx="104547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000" b="0" dirty="0" smtClean="0"/>
                <a:t>3</a:t>
              </a:r>
              <a:r>
                <a:rPr lang="el-GR" sz="2000" b="0" dirty="0" smtClean="0"/>
                <a:t>π</a:t>
              </a:r>
              <a:r>
                <a:rPr lang="it-IT" sz="2000" b="0" dirty="0" smtClean="0"/>
                <a:t>ħc</a:t>
              </a:r>
              <a:r>
                <a:rPr lang="it-IT" sz="2000" b="0" baseline="30000" dirty="0" smtClean="0"/>
                <a:t>3</a:t>
              </a:r>
              <a:r>
                <a:rPr lang="it-IT" sz="2000" b="0" dirty="0" smtClean="0"/>
                <a:t>E</a:t>
              </a:r>
              <a:r>
                <a:rPr lang="el-GR" sz="2000" b="0" baseline="-25000" dirty="0" smtClean="0"/>
                <a:t>γ</a:t>
              </a:r>
              <a:r>
                <a:rPr lang="it-IT" sz="2000" b="0" baseline="-25000" dirty="0" smtClean="0"/>
                <a:t> </a:t>
              </a:r>
              <a:endParaRPr lang="it-IT" sz="2000" b="0" dirty="0"/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15000"/>
            <a:ext cx="3352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uppo 27"/>
          <p:cNvGrpSpPr/>
          <p:nvPr/>
        </p:nvGrpSpPr>
        <p:grpSpPr>
          <a:xfrm rot="5400000">
            <a:off x="-1560661" y="2170261"/>
            <a:ext cx="5486400" cy="1450677"/>
            <a:chOff x="344656" y="878840"/>
            <a:chExt cx="5486400" cy="1450677"/>
          </a:xfrm>
        </p:grpSpPr>
        <p:sp>
          <p:nvSpPr>
            <p:cNvPr id="29" name="Rettangolo 28"/>
            <p:cNvSpPr/>
            <p:nvPr/>
          </p:nvSpPr>
          <p:spPr bwMode="auto">
            <a:xfrm>
              <a:off x="344656" y="878840"/>
              <a:ext cx="5486400" cy="14478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4000" b="31707"/>
            <a:stretch>
              <a:fillRect/>
            </a:stretch>
          </p:blipFill>
          <p:spPr bwMode="auto">
            <a:xfrm>
              <a:off x="609600" y="990600"/>
              <a:ext cx="493253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487563" y="2092751"/>
              <a:ext cx="141401" cy="2367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800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99404" y="1399401"/>
              <a:ext cx="34656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dirty="0"/>
                <a:t>A</a:t>
              </a:r>
              <a:r>
                <a:rPr lang="it-IT" sz="1200" baseline="-25000" dirty="0"/>
                <a:t>1</a:t>
              </a:r>
              <a:endParaRPr lang="en-US" sz="1200" baseline="-25000" dirty="0"/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1109004" y="1416687"/>
              <a:ext cx="37382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dirty="0"/>
                <a:t>A</a:t>
              </a:r>
              <a:r>
                <a:rPr lang="it-IT" sz="1400" baseline="-25000" dirty="0"/>
                <a:t>2</a:t>
              </a:r>
              <a:endParaRPr lang="en-US" sz="1800" baseline="-25000" dirty="0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2514600" y="1676400"/>
              <a:ext cx="292553" cy="196792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288847" y="1280983"/>
              <a:ext cx="292553" cy="196792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971800" y="1251008"/>
              <a:ext cx="292553" cy="196792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2209800" y="1524000"/>
            <a:ext cx="1999266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it-IT" sz="1800" b="0" dirty="0" err="1" smtClean="0">
                <a:solidFill>
                  <a:schemeClr val="accent2"/>
                </a:solidFill>
              </a:rPr>
              <a:t>Vlasov</a:t>
            </a:r>
            <a:r>
              <a:rPr lang="it-IT" sz="1800" b="0" dirty="0" smtClean="0">
                <a:solidFill>
                  <a:schemeClr val="accent2"/>
                </a:solidFill>
              </a:rPr>
              <a:t> </a:t>
            </a:r>
            <a:r>
              <a:rPr lang="it-IT" sz="1800" b="0" dirty="0" err="1" smtClean="0">
                <a:solidFill>
                  <a:schemeClr val="accent2"/>
                </a:solidFill>
              </a:rPr>
              <a:t>calculations</a:t>
            </a:r>
            <a:endParaRPr lang="it-IT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3" cstate="print"/>
          <a:srcRect b="34190"/>
          <a:stretch>
            <a:fillRect/>
          </a:stretch>
        </p:blipFill>
        <p:spPr bwMode="auto">
          <a:xfrm>
            <a:off x="304800" y="3739660"/>
            <a:ext cx="3657600" cy="29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449627" y="195999"/>
            <a:ext cx="7839005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t-IT" sz="2400" i="1" dirty="0" smtClean="0">
                <a:solidFill>
                  <a:schemeClr val="accent6"/>
                </a:solidFill>
              </a:rPr>
              <a:t> </a:t>
            </a:r>
            <a:r>
              <a:rPr lang="it-IT" sz="2400" i="1" dirty="0" err="1" smtClean="0">
                <a:solidFill>
                  <a:schemeClr val="accent6"/>
                </a:solidFill>
              </a:rPr>
              <a:t>Charge</a:t>
            </a:r>
            <a:r>
              <a:rPr lang="it-IT" sz="2400" i="1" dirty="0" smtClean="0">
                <a:solidFill>
                  <a:schemeClr val="accent6"/>
                </a:solidFill>
              </a:rPr>
              <a:t> </a:t>
            </a:r>
            <a:r>
              <a:rPr lang="it-IT" sz="2400" i="1" dirty="0" err="1" smtClean="0">
                <a:solidFill>
                  <a:schemeClr val="accent6"/>
                </a:solidFill>
              </a:rPr>
              <a:t>equilibration</a:t>
            </a:r>
            <a:r>
              <a:rPr lang="it-IT" sz="2400" i="1" dirty="0" smtClean="0">
                <a:solidFill>
                  <a:schemeClr val="accent6"/>
                </a:solidFill>
              </a:rPr>
              <a:t> in </a:t>
            </a:r>
            <a:r>
              <a:rPr lang="it-IT" sz="2400" i="1" dirty="0" err="1" smtClean="0">
                <a:solidFill>
                  <a:schemeClr val="accent6"/>
                </a:solidFill>
              </a:rPr>
              <a:t>heavy</a:t>
            </a:r>
            <a:r>
              <a:rPr lang="it-IT" sz="2400" i="1" dirty="0" smtClean="0">
                <a:solidFill>
                  <a:schemeClr val="accent6"/>
                </a:solidFill>
              </a:rPr>
              <a:t> </a:t>
            </a:r>
            <a:r>
              <a:rPr lang="it-IT" sz="2400" i="1" dirty="0" err="1" smtClean="0">
                <a:solidFill>
                  <a:schemeClr val="accent6"/>
                </a:solidFill>
              </a:rPr>
              <a:t>ion</a:t>
            </a:r>
            <a:r>
              <a:rPr lang="it-IT" sz="2400" i="1" dirty="0" smtClean="0">
                <a:solidFill>
                  <a:schemeClr val="accent6"/>
                </a:solidFill>
              </a:rPr>
              <a:t> </a:t>
            </a:r>
            <a:r>
              <a:rPr lang="it-IT" sz="2400" i="1" dirty="0" err="1" smtClean="0">
                <a:solidFill>
                  <a:schemeClr val="accent6"/>
                </a:solidFill>
              </a:rPr>
              <a:t>reactions</a:t>
            </a:r>
            <a:r>
              <a:rPr lang="it-IT" sz="2400" i="1" dirty="0" smtClean="0">
                <a:solidFill>
                  <a:schemeClr val="accent6"/>
                </a:solidFill>
              </a:rPr>
              <a:t> (</a:t>
            </a:r>
            <a:r>
              <a:rPr lang="it-IT" sz="2400" i="1" dirty="0" err="1" smtClean="0">
                <a:solidFill>
                  <a:schemeClr val="accent6"/>
                </a:solidFill>
              </a:rPr>
              <a:t>Dyn</a:t>
            </a:r>
            <a:r>
              <a:rPr lang="it-IT" sz="2400" i="1" dirty="0" smtClean="0">
                <a:solidFill>
                  <a:schemeClr val="accent6"/>
                </a:solidFill>
              </a:rPr>
              <a:t>. </a:t>
            </a:r>
            <a:r>
              <a:rPr lang="it-IT" sz="2400" i="1" dirty="0" err="1" smtClean="0">
                <a:solidFill>
                  <a:schemeClr val="accent6"/>
                </a:solidFill>
              </a:rPr>
              <a:t>Dipole</a:t>
            </a:r>
            <a:r>
              <a:rPr lang="it-IT" sz="2400" i="1" dirty="0" smtClean="0">
                <a:solidFill>
                  <a:schemeClr val="accent6"/>
                </a:solidFill>
              </a:rPr>
              <a:t>)</a:t>
            </a:r>
            <a:endParaRPr lang="it-IT" sz="2400" i="1" dirty="0">
              <a:solidFill>
                <a:schemeClr val="accent6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44276" y="2412538"/>
            <a:ext cx="4495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1400" dirty="0">
                <a:solidFill>
                  <a:srgbClr val="FF0000"/>
                </a:solidFill>
              </a:rPr>
              <a:t>D(t) : </a:t>
            </a:r>
            <a:r>
              <a:rPr lang="it-IT" sz="1400" dirty="0" err="1">
                <a:solidFill>
                  <a:srgbClr val="FF0000"/>
                </a:solidFill>
              </a:rPr>
              <a:t>bremss</a:t>
            </a:r>
            <a:r>
              <a:rPr lang="it-IT" sz="1400" dirty="0">
                <a:solidFill>
                  <a:srgbClr val="FF0000"/>
                </a:solidFill>
              </a:rPr>
              <a:t>. </a:t>
            </a:r>
            <a:r>
              <a:rPr lang="it-IT" sz="1400" dirty="0" err="1">
                <a:solidFill>
                  <a:srgbClr val="FF0000"/>
                </a:solidFill>
              </a:rPr>
              <a:t>dipole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radiation</a:t>
            </a:r>
            <a:r>
              <a:rPr lang="it-IT" sz="1400" dirty="0">
                <a:solidFill>
                  <a:schemeClr val="tx1"/>
                </a:solidFill>
              </a:rPr>
              <a:t>  </a:t>
            </a:r>
            <a:r>
              <a:rPr lang="it-IT" sz="1400" dirty="0" smtClean="0">
                <a:solidFill>
                  <a:schemeClr val="tx1"/>
                </a:solidFill>
              </a:rPr>
              <a:t>    </a:t>
            </a:r>
            <a:r>
              <a:rPr lang="it-IT" sz="1400" dirty="0" err="1" smtClean="0">
                <a:solidFill>
                  <a:srgbClr val="009900"/>
                </a:solidFill>
              </a:rPr>
              <a:t>Compound</a:t>
            </a:r>
            <a:r>
              <a:rPr lang="it-IT" sz="1400" dirty="0" smtClean="0">
                <a:solidFill>
                  <a:srgbClr val="009900"/>
                </a:solidFill>
              </a:rPr>
              <a:t>: </a:t>
            </a:r>
            <a:r>
              <a:rPr lang="it-IT" sz="1400" dirty="0" err="1">
                <a:solidFill>
                  <a:srgbClr val="009900"/>
                </a:solidFill>
              </a:rPr>
              <a:t>stat</a:t>
            </a:r>
            <a:r>
              <a:rPr lang="it-IT" sz="1400" dirty="0">
                <a:solidFill>
                  <a:srgbClr val="009900"/>
                </a:solidFill>
              </a:rPr>
              <a:t>. GDR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6904" y="2412538"/>
            <a:ext cx="1196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1400" dirty="0" err="1">
                <a:solidFill>
                  <a:schemeClr val="accent2"/>
                </a:solidFill>
              </a:rPr>
              <a:t>Initial</a:t>
            </a:r>
            <a:r>
              <a:rPr lang="it-IT" sz="1400" dirty="0">
                <a:solidFill>
                  <a:schemeClr val="accent2"/>
                </a:solidFill>
              </a:rPr>
              <a:t> </a:t>
            </a:r>
            <a:r>
              <a:rPr lang="it-IT" sz="1400" dirty="0" err="1">
                <a:solidFill>
                  <a:schemeClr val="accent2"/>
                </a:solidFill>
              </a:rPr>
              <a:t>Dipole</a:t>
            </a:r>
            <a:endParaRPr lang="it-IT" sz="1400" dirty="0">
              <a:solidFill>
                <a:schemeClr val="accent2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44656" y="878840"/>
            <a:ext cx="5486400" cy="1450677"/>
            <a:chOff x="344656" y="878840"/>
            <a:chExt cx="5486400" cy="1450677"/>
          </a:xfrm>
        </p:grpSpPr>
        <p:sp>
          <p:nvSpPr>
            <p:cNvPr id="33" name="Rettangolo 32"/>
            <p:cNvSpPr/>
            <p:nvPr/>
          </p:nvSpPr>
          <p:spPr bwMode="auto">
            <a:xfrm>
              <a:off x="344656" y="878840"/>
              <a:ext cx="5486400" cy="14478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201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000" b="31707"/>
            <a:stretch>
              <a:fillRect/>
            </a:stretch>
          </p:blipFill>
          <p:spPr bwMode="auto">
            <a:xfrm>
              <a:off x="609600" y="990600"/>
              <a:ext cx="493253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3487563" y="2092751"/>
              <a:ext cx="141401" cy="2367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800"/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499404" y="1399401"/>
              <a:ext cx="346569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dirty="0"/>
                <a:t>A</a:t>
              </a:r>
              <a:r>
                <a:rPr lang="it-IT" sz="1200" baseline="-25000" dirty="0"/>
                <a:t>1</a:t>
              </a:r>
              <a:endParaRPr lang="en-US" sz="1200" baseline="-25000" dirty="0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1109004" y="1416687"/>
              <a:ext cx="37382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dirty="0"/>
                <a:t>A</a:t>
              </a:r>
              <a:r>
                <a:rPr lang="it-IT" sz="1400" baseline="-25000" dirty="0"/>
                <a:t>2</a:t>
              </a:r>
              <a:endParaRPr lang="en-US" sz="1800" baseline="-25000" dirty="0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2514600" y="1676400"/>
              <a:ext cx="292553" cy="196792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288847" y="1280983"/>
              <a:ext cx="292553" cy="196792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971800" y="1251008"/>
              <a:ext cx="292553" cy="196792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uppo 24"/>
          <p:cNvGrpSpPr/>
          <p:nvPr/>
        </p:nvGrpSpPr>
        <p:grpSpPr>
          <a:xfrm>
            <a:off x="228600" y="2825750"/>
            <a:ext cx="5715000" cy="1060450"/>
            <a:chOff x="307379" y="1600200"/>
            <a:chExt cx="6023571" cy="1136650"/>
          </a:xfrm>
        </p:grpSpPr>
        <p:graphicFrame>
          <p:nvGraphicFramePr>
            <p:cNvPr id="26" name="Object 26"/>
            <p:cNvGraphicFramePr>
              <a:graphicFrameLocks noChangeAspect="1"/>
            </p:cNvGraphicFramePr>
            <p:nvPr/>
          </p:nvGraphicFramePr>
          <p:xfrm>
            <a:off x="381000" y="1981200"/>
            <a:ext cx="5181600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55" name="Equation" r:id="rId5" imgW="2895480" imgH="1066680" progId="">
                    <p:embed/>
                  </p:oleObj>
                </mc:Choice>
                <mc:Fallback>
                  <p:oleObj name="Equation" r:id="rId5" imgW="2895480" imgH="1066680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60371"/>
                        <a:stretch>
                          <a:fillRect/>
                        </a:stretch>
                      </p:blipFill>
                      <p:spPr bwMode="auto">
                        <a:xfrm>
                          <a:off x="381000" y="1981200"/>
                          <a:ext cx="5181600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838200" y="1600200"/>
              <a:ext cx="54927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dirty="0">
                  <a:solidFill>
                    <a:srgbClr val="FF0000"/>
                  </a:solidFill>
                </a:rPr>
                <a:t>Relative </a:t>
              </a:r>
              <a:r>
                <a:rPr lang="it-IT" sz="1800" dirty="0" err="1">
                  <a:solidFill>
                    <a:srgbClr val="FF0000"/>
                  </a:solidFill>
                </a:rPr>
                <a:t>motion</a:t>
              </a:r>
              <a:r>
                <a:rPr lang="it-IT" sz="1800" dirty="0">
                  <a:solidFill>
                    <a:srgbClr val="FF0000"/>
                  </a:solidFill>
                </a:rPr>
                <a:t> </a:t>
              </a:r>
              <a:r>
                <a:rPr lang="it-IT" sz="1800" dirty="0" err="1">
                  <a:solidFill>
                    <a:srgbClr val="FF0000"/>
                  </a:solidFill>
                </a:rPr>
                <a:t>of</a:t>
              </a:r>
              <a:r>
                <a:rPr lang="it-IT" sz="1800" dirty="0">
                  <a:solidFill>
                    <a:srgbClr val="FF0000"/>
                  </a:solidFill>
                </a:rPr>
                <a:t> </a:t>
              </a:r>
              <a:r>
                <a:rPr lang="it-IT" sz="1800" dirty="0" err="1">
                  <a:solidFill>
                    <a:srgbClr val="FF0000"/>
                  </a:solidFill>
                </a:rPr>
                <a:t>neutron</a:t>
              </a:r>
              <a:r>
                <a:rPr lang="it-IT" sz="1800" dirty="0">
                  <a:solidFill>
                    <a:srgbClr val="FF0000"/>
                  </a:solidFill>
                </a:rPr>
                <a:t> and </a:t>
              </a:r>
              <a:r>
                <a:rPr lang="it-IT" sz="1800" dirty="0" err="1">
                  <a:solidFill>
                    <a:srgbClr val="FF0000"/>
                  </a:solidFill>
                </a:rPr>
                <a:t>proton</a:t>
              </a:r>
              <a:r>
                <a:rPr lang="it-IT" sz="1800" dirty="0">
                  <a:solidFill>
                    <a:srgbClr val="FF0000"/>
                  </a:solidFill>
                </a:rPr>
                <a:t> </a:t>
              </a:r>
              <a:r>
                <a:rPr lang="it-IT" sz="1800" dirty="0" err="1">
                  <a:solidFill>
                    <a:srgbClr val="FF0000"/>
                  </a:solidFill>
                </a:rPr>
                <a:t>centers</a:t>
              </a:r>
              <a:r>
                <a:rPr lang="it-IT" sz="1800" dirty="0">
                  <a:solidFill>
                    <a:srgbClr val="FF0000"/>
                  </a:solidFill>
                </a:rPr>
                <a:t> </a:t>
              </a:r>
              <a:r>
                <a:rPr lang="it-IT" sz="1800" dirty="0" err="1">
                  <a:solidFill>
                    <a:srgbClr val="FF0000"/>
                  </a:solidFill>
                </a:rPr>
                <a:t>of</a:t>
              </a:r>
              <a:r>
                <a:rPr lang="it-IT" sz="1800" dirty="0">
                  <a:solidFill>
                    <a:srgbClr val="FF0000"/>
                  </a:solidFill>
                </a:rPr>
                <a:t> mass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307379" y="1803400"/>
              <a:ext cx="304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444375" y="2633004"/>
            <a:ext cx="15183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dirty="0" err="1"/>
              <a:t>If</a:t>
            </a:r>
            <a:r>
              <a:rPr lang="it-IT" sz="1400" dirty="0"/>
              <a:t>    N</a:t>
            </a:r>
            <a:r>
              <a:rPr lang="it-IT" sz="1400" baseline="-25000" dirty="0"/>
              <a:t>1</a:t>
            </a:r>
            <a:r>
              <a:rPr lang="it-IT" sz="1400" dirty="0"/>
              <a:t>/Z</a:t>
            </a:r>
            <a:r>
              <a:rPr lang="it-IT" sz="1400" baseline="-25000" dirty="0"/>
              <a:t>1</a:t>
            </a:r>
            <a:r>
              <a:rPr lang="it-IT" sz="1400" dirty="0"/>
              <a:t> </a:t>
            </a:r>
            <a:r>
              <a:rPr lang="it-IT" sz="1400" dirty="0">
                <a:cs typeface="Times New Roman" pitchFamily="18" charset="0"/>
              </a:rPr>
              <a:t>≠ N</a:t>
            </a:r>
            <a:r>
              <a:rPr lang="it-IT" sz="1400" baseline="-25000" dirty="0">
                <a:cs typeface="Times New Roman" pitchFamily="18" charset="0"/>
              </a:rPr>
              <a:t>2</a:t>
            </a:r>
            <a:r>
              <a:rPr lang="it-IT" sz="1400" dirty="0">
                <a:cs typeface="Times New Roman" pitchFamily="18" charset="0"/>
              </a:rPr>
              <a:t>/Z</a:t>
            </a:r>
            <a:r>
              <a:rPr lang="it-IT" sz="1400" baseline="-25000" dirty="0">
                <a:cs typeface="Times New Roman" pitchFamily="18" charset="0"/>
              </a:rPr>
              <a:t>2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949006" y="1066800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008000"/>
                </a:solidFill>
              </a:rPr>
              <a:t>TDHF </a:t>
            </a:r>
          </a:p>
          <a:p>
            <a:r>
              <a:rPr lang="it-IT" i="1" dirty="0" err="1" smtClean="0">
                <a:solidFill>
                  <a:srgbClr val="008000"/>
                </a:solidFill>
              </a:rPr>
              <a:t>calculations</a:t>
            </a:r>
            <a:endParaRPr lang="it-IT" i="1" dirty="0">
              <a:solidFill>
                <a:srgbClr val="008000"/>
              </a:solidFill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6069691" y="1676400"/>
            <a:ext cx="1702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err="1" smtClean="0">
                <a:solidFill>
                  <a:srgbClr val="00B050"/>
                </a:solidFill>
              </a:rPr>
              <a:t>Simenel</a:t>
            </a:r>
            <a:r>
              <a:rPr lang="en-US" sz="1200" i="1" dirty="0" smtClean="0">
                <a:solidFill>
                  <a:srgbClr val="00B050"/>
                </a:solidFill>
              </a:rPr>
              <a:t> et al,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 PRC 76, 024609 </a:t>
            </a:r>
            <a:r>
              <a:rPr lang="en-US" sz="1200" i="1" dirty="0">
                <a:solidFill>
                  <a:srgbClr val="00B050"/>
                </a:solidFill>
              </a:rPr>
              <a:t>(</a:t>
            </a:r>
            <a:r>
              <a:rPr lang="en-US" sz="1200" i="1" dirty="0" smtClean="0">
                <a:solidFill>
                  <a:srgbClr val="00B050"/>
                </a:solidFill>
              </a:rPr>
              <a:t>2007)</a:t>
            </a:r>
            <a:endParaRPr lang="en-US" sz="1200" i="1" dirty="0">
              <a:solidFill>
                <a:srgbClr val="00B050"/>
              </a:solidFill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4648200" y="3805237"/>
            <a:ext cx="4405312" cy="2900363"/>
            <a:chOff x="242888" y="3881437"/>
            <a:chExt cx="4405312" cy="2900363"/>
          </a:xfrm>
        </p:grpSpPr>
        <p:pic>
          <p:nvPicPr>
            <p:cNvPr id="31" name="Picture 11" descr="vir1"/>
            <p:cNvPicPr>
              <a:picLocks noChangeAspect="1" noChangeArrowheads="1"/>
            </p:cNvPicPr>
            <p:nvPr/>
          </p:nvPicPr>
          <p:blipFill>
            <a:blip r:embed="rId7" cstate="print"/>
            <a:srcRect r="48316"/>
            <a:stretch>
              <a:fillRect/>
            </a:stretch>
          </p:blipFill>
          <p:spPr bwMode="auto">
            <a:xfrm>
              <a:off x="242888" y="3881437"/>
              <a:ext cx="2424112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379630" y="4977825"/>
              <a:ext cx="226857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aseline="30000" dirty="0">
                  <a:solidFill>
                    <a:schemeClr val="accent2"/>
                  </a:solidFill>
                </a:rPr>
                <a:t>132</a:t>
              </a:r>
              <a:r>
                <a:rPr lang="it-IT" dirty="0">
                  <a:solidFill>
                    <a:schemeClr val="accent2"/>
                  </a:solidFill>
                </a:rPr>
                <a:t>Sn + </a:t>
              </a:r>
              <a:r>
                <a:rPr lang="it-IT" baseline="30000" dirty="0">
                  <a:solidFill>
                    <a:schemeClr val="accent2"/>
                  </a:solidFill>
                </a:rPr>
                <a:t>58</a:t>
              </a:r>
              <a:r>
                <a:rPr lang="it-IT" dirty="0">
                  <a:solidFill>
                    <a:schemeClr val="accent2"/>
                  </a:solidFill>
                </a:rPr>
                <a:t>Ni , D</a:t>
              </a:r>
              <a:r>
                <a:rPr lang="it-IT" baseline="-25000" dirty="0">
                  <a:solidFill>
                    <a:schemeClr val="accent2"/>
                  </a:solidFill>
                </a:rPr>
                <a:t>0</a:t>
              </a:r>
              <a:r>
                <a:rPr lang="it-IT" dirty="0">
                  <a:solidFill>
                    <a:schemeClr val="accent2"/>
                  </a:solidFill>
                </a:rPr>
                <a:t> = 45 </a:t>
              </a:r>
              <a:r>
                <a:rPr lang="it-IT" dirty="0" err="1" smtClean="0">
                  <a:solidFill>
                    <a:schemeClr val="accent2"/>
                  </a:solidFill>
                </a:rPr>
                <a:t>fm</a:t>
              </a:r>
              <a:endParaRPr lang="it-IT" dirty="0" smtClean="0">
                <a:solidFill>
                  <a:schemeClr val="accent2"/>
                </a:solidFill>
              </a:endParaRPr>
            </a:p>
            <a:p>
              <a:r>
                <a:rPr lang="it-IT" dirty="0" smtClean="0">
                  <a:solidFill>
                    <a:schemeClr val="accent2"/>
                  </a:solidFill>
                </a:rPr>
                <a:t>E/A = 10 </a:t>
              </a:r>
              <a:r>
                <a:rPr lang="it-IT" dirty="0" err="1" smtClean="0">
                  <a:solidFill>
                    <a:schemeClr val="accent2"/>
                  </a:solidFill>
                </a:rPr>
                <a:t>MeV</a:t>
              </a:r>
              <a:endParaRPr lang="it-IT" dirty="0">
                <a:solidFill>
                  <a:schemeClr val="accent2"/>
                </a:solidFill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492240" y="6320135"/>
              <a:ext cx="162256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 dirty="0" err="1">
                  <a:solidFill>
                    <a:srgbClr val="C00000"/>
                  </a:solidFill>
                </a:rPr>
                <a:t>C.Rizzo</a:t>
              </a:r>
              <a:r>
                <a:rPr lang="en-US" sz="1200" i="1" dirty="0">
                  <a:solidFill>
                    <a:srgbClr val="C00000"/>
                  </a:solidFill>
                </a:rPr>
                <a:t> et al., </a:t>
              </a:r>
              <a:r>
                <a:rPr lang="en-US" sz="1200" i="1" dirty="0" smtClean="0">
                  <a:solidFill>
                    <a:srgbClr val="C00000"/>
                  </a:solidFill>
                </a:rPr>
                <a:t>PRC 83,</a:t>
              </a:r>
            </a:p>
            <a:p>
              <a:r>
                <a:rPr lang="en-US" sz="12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1200" i="1" dirty="0">
                  <a:solidFill>
                    <a:srgbClr val="C00000"/>
                  </a:solidFill>
                </a:rPr>
                <a:t>014604 (2011)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2649446" y="4081046"/>
              <a:ext cx="13981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err="1" smtClean="0">
                  <a:solidFill>
                    <a:srgbClr val="C00000"/>
                  </a:solidFill>
                </a:rPr>
                <a:t>Semi-classical</a:t>
              </a:r>
              <a:endParaRPr lang="it-IT" i="1" dirty="0" smtClean="0">
                <a:solidFill>
                  <a:srgbClr val="C00000"/>
                </a:solidFill>
              </a:endParaRPr>
            </a:p>
            <a:p>
              <a:r>
                <a:rPr lang="it-IT" i="1" dirty="0" smtClean="0">
                  <a:solidFill>
                    <a:srgbClr val="C00000"/>
                  </a:solidFill>
                </a:rPr>
                <a:t> </a:t>
              </a:r>
              <a:r>
                <a:rPr lang="it-IT" i="1" dirty="0" err="1" smtClean="0">
                  <a:solidFill>
                    <a:srgbClr val="C00000"/>
                  </a:solidFill>
                </a:rPr>
                <a:t>simulations</a:t>
              </a:r>
              <a:endParaRPr lang="it-IT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912353" y="6172200"/>
            <a:ext cx="166904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100" i="1" dirty="0" err="1" smtClean="0">
                <a:solidFill>
                  <a:srgbClr val="008000"/>
                </a:solidFill>
              </a:rPr>
              <a:t>Oberacker</a:t>
            </a:r>
            <a:r>
              <a:rPr lang="en-US" sz="1100" i="1" dirty="0" smtClean="0">
                <a:solidFill>
                  <a:srgbClr val="008000"/>
                </a:solidFill>
              </a:rPr>
              <a:t> </a:t>
            </a:r>
            <a:r>
              <a:rPr lang="en-US" sz="1100" i="1" dirty="0">
                <a:solidFill>
                  <a:srgbClr val="008000"/>
                </a:solidFill>
              </a:rPr>
              <a:t>et al., </a:t>
            </a:r>
            <a:r>
              <a:rPr lang="en-US" sz="1100" i="1" dirty="0" smtClean="0">
                <a:solidFill>
                  <a:srgbClr val="008000"/>
                </a:solidFill>
              </a:rPr>
              <a:t>PRC 85,</a:t>
            </a:r>
          </a:p>
          <a:p>
            <a:pPr algn="l"/>
            <a:r>
              <a:rPr lang="en-US" sz="1100" i="1" dirty="0" smtClean="0">
                <a:solidFill>
                  <a:srgbClr val="008000"/>
                </a:solidFill>
              </a:rPr>
              <a:t> 034609 </a:t>
            </a:r>
            <a:r>
              <a:rPr lang="en-US" sz="1100" i="1" dirty="0">
                <a:solidFill>
                  <a:srgbClr val="008000"/>
                </a:solidFill>
              </a:rPr>
              <a:t>(</a:t>
            </a:r>
            <a:r>
              <a:rPr lang="en-US" sz="1100" i="1" dirty="0" smtClean="0">
                <a:solidFill>
                  <a:srgbClr val="008000"/>
                </a:solidFill>
              </a:rPr>
              <a:t>2012)</a:t>
            </a:r>
            <a:endParaRPr lang="en-US" sz="1100" i="1" dirty="0">
              <a:solidFill>
                <a:srgbClr val="008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819206" y="660126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0" i="1" dirty="0" smtClean="0"/>
              <a:t>3000</a:t>
            </a:r>
            <a:endParaRPr lang="it-IT" sz="1100" b="0" i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962206" y="6621192"/>
            <a:ext cx="466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0" i="1" dirty="0" smtClean="0"/>
              <a:t>6000</a:t>
            </a:r>
            <a:endParaRPr lang="it-IT" sz="1100" b="0" i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366868" y="6578359"/>
            <a:ext cx="100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 err="1" smtClean="0"/>
              <a:t>Time</a:t>
            </a:r>
            <a:r>
              <a:rPr lang="it-IT" sz="1400" b="0" i="1" dirty="0" smtClean="0"/>
              <a:t> (</a:t>
            </a:r>
            <a:r>
              <a:rPr lang="it-IT" sz="1400" b="0" i="1" dirty="0" err="1" smtClean="0"/>
              <a:t>fm</a:t>
            </a:r>
            <a:r>
              <a:rPr lang="it-IT" sz="1400" b="0" i="1" dirty="0" smtClean="0"/>
              <a:t>/c)</a:t>
            </a:r>
            <a:endParaRPr lang="it-IT" sz="1400" b="0" i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945732" y="2844225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dirty="0" smtClean="0">
                <a:solidFill>
                  <a:schemeClr val="accent6"/>
                </a:solidFill>
              </a:rPr>
              <a:t>+ </a:t>
            </a:r>
            <a:r>
              <a:rPr lang="it-IT" b="0" dirty="0" err="1" smtClean="0">
                <a:solidFill>
                  <a:schemeClr val="accent6"/>
                </a:solidFill>
              </a:rPr>
              <a:t>2-body</a:t>
            </a:r>
            <a:r>
              <a:rPr lang="it-IT" b="0" dirty="0" smtClean="0">
                <a:solidFill>
                  <a:schemeClr val="accent6"/>
                </a:solidFill>
              </a:rPr>
              <a:t> </a:t>
            </a:r>
          </a:p>
          <a:p>
            <a:pPr algn="l"/>
            <a:r>
              <a:rPr lang="it-IT" b="0" dirty="0" err="1" smtClean="0">
                <a:solidFill>
                  <a:schemeClr val="accent6"/>
                </a:solidFill>
              </a:rPr>
              <a:t>collisional</a:t>
            </a:r>
            <a:r>
              <a:rPr lang="it-IT" b="0" dirty="0" smtClean="0">
                <a:solidFill>
                  <a:schemeClr val="accent6"/>
                </a:solidFill>
              </a:rPr>
              <a:t> </a:t>
            </a:r>
            <a:r>
              <a:rPr lang="it-IT" b="0" dirty="0" err="1" smtClean="0">
                <a:solidFill>
                  <a:schemeClr val="accent6"/>
                </a:solidFill>
              </a:rPr>
              <a:t>damping</a:t>
            </a:r>
            <a:endParaRPr lang="it-IT" b="0" dirty="0">
              <a:solidFill>
                <a:schemeClr val="accent6"/>
              </a:solidFill>
            </a:endParaRPr>
          </a:p>
        </p:txBody>
      </p:sp>
      <p:sp>
        <p:nvSpPr>
          <p:cNvPr id="45" name="Freccia in giù 44"/>
          <p:cNvSpPr/>
          <p:nvPr/>
        </p:nvSpPr>
        <p:spPr bwMode="auto">
          <a:xfrm>
            <a:off x="7772400" y="3477064"/>
            <a:ext cx="228600" cy="533400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022459" y="557105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err="1" smtClean="0">
                <a:solidFill>
                  <a:schemeClr val="accent6"/>
                </a:solidFill>
              </a:rPr>
              <a:t>damped</a:t>
            </a:r>
            <a:r>
              <a:rPr lang="it-IT" b="0" dirty="0" smtClean="0">
                <a:solidFill>
                  <a:schemeClr val="accent6"/>
                </a:solidFill>
              </a:rPr>
              <a:t> </a:t>
            </a:r>
            <a:r>
              <a:rPr lang="it-IT" b="0" dirty="0" err="1" smtClean="0">
                <a:solidFill>
                  <a:schemeClr val="accent6"/>
                </a:solidFill>
              </a:rPr>
              <a:t>oscillations</a:t>
            </a:r>
            <a:endParaRPr lang="it-IT" b="0" dirty="0">
              <a:solidFill>
                <a:schemeClr val="accent6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634805" y="3953735"/>
            <a:ext cx="779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130 </a:t>
            </a:r>
            <a:r>
              <a:rPr lang="it-IT" sz="1200" dirty="0" err="1" smtClean="0"/>
              <a:t>MeV</a:t>
            </a:r>
            <a:endParaRPr lang="it-IT" sz="1200" dirty="0"/>
          </a:p>
        </p:txBody>
      </p:sp>
      <p:sp>
        <p:nvSpPr>
          <p:cNvPr id="39" name="CasellaDiTesto 38"/>
          <p:cNvSpPr txBox="1"/>
          <p:nvPr/>
        </p:nvSpPr>
        <p:spPr>
          <a:xfrm rot="16200000">
            <a:off x="-970878" y="5355223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i="1" dirty="0" smtClean="0">
                <a:solidFill>
                  <a:schemeClr val="tx1"/>
                </a:solidFill>
              </a:rPr>
              <a:t>TDHF </a:t>
            </a:r>
            <a:r>
              <a:rPr lang="it-IT" i="1" dirty="0" err="1" smtClean="0">
                <a:solidFill>
                  <a:schemeClr val="tx1"/>
                </a:solidFill>
              </a:rPr>
              <a:t>calculations</a:t>
            </a:r>
            <a:endParaRPr lang="it-IT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47919" y="376535"/>
            <a:ext cx="6242415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i="1" dirty="0" smtClean="0">
                <a:solidFill>
                  <a:schemeClr val="accent6"/>
                </a:solidFill>
              </a:rPr>
              <a:t> </a:t>
            </a:r>
            <a:r>
              <a:rPr lang="it-IT" sz="2400" i="1" dirty="0" err="1" smtClean="0">
                <a:solidFill>
                  <a:schemeClr val="accent6"/>
                </a:solidFill>
              </a:rPr>
              <a:t>Dynamical</a:t>
            </a:r>
            <a:r>
              <a:rPr lang="it-IT" sz="2400" i="1" dirty="0" smtClean="0">
                <a:solidFill>
                  <a:schemeClr val="accent6"/>
                </a:solidFill>
              </a:rPr>
              <a:t> </a:t>
            </a:r>
            <a:r>
              <a:rPr lang="it-IT" sz="2400" i="1" dirty="0" err="1" smtClean="0">
                <a:solidFill>
                  <a:schemeClr val="accent6"/>
                </a:solidFill>
              </a:rPr>
              <a:t>Dipole</a:t>
            </a:r>
            <a:r>
              <a:rPr lang="it-IT" sz="2400" i="1" dirty="0" smtClean="0">
                <a:solidFill>
                  <a:schemeClr val="accent6"/>
                </a:solidFill>
              </a:rPr>
              <a:t> in </a:t>
            </a:r>
            <a:r>
              <a:rPr lang="it-IT" sz="2400" i="1" dirty="0" err="1" smtClean="0">
                <a:solidFill>
                  <a:schemeClr val="accent6"/>
                </a:solidFill>
              </a:rPr>
              <a:t>heavy</a:t>
            </a:r>
            <a:r>
              <a:rPr lang="it-IT" sz="2400" i="1" dirty="0" smtClean="0">
                <a:solidFill>
                  <a:schemeClr val="accent6"/>
                </a:solidFill>
              </a:rPr>
              <a:t> </a:t>
            </a:r>
            <a:r>
              <a:rPr lang="it-IT" sz="2400" i="1" dirty="0" err="1" smtClean="0">
                <a:solidFill>
                  <a:schemeClr val="accent6"/>
                </a:solidFill>
              </a:rPr>
              <a:t>ion</a:t>
            </a:r>
            <a:r>
              <a:rPr lang="it-IT" sz="2400" i="1" dirty="0" smtClean="0">
                <a:solidFill>
                  <a:schemeClr val="accent6"/>
                </a:solidFill>
              </a:rPr>
              <a:t> </a:t>
            </a:r>
            <a:r>
              <a:rPr lang="it-IT" sz="2400" i="1" dirty="0" err="1" smtClean="0">
                <a:solidFill>
                  <a:schemeClr val="accent6"/>
                </a:solidFill>
              </a:rPr>
              <a:t>reactions</a:t>
            </a:r>
            <a:r>
              <a:rPr lang="it-IT" sz="2400" i="1" dirty="0" smtClean="0">
                <a:solidFill>
                  <a:schemeClr val="accent6"/>
                </a:solidFill>
              </a:rPr>
              <a:t> (DD)</a:t>
            </a:r>
            <a:endParaRPr lang="it-IT" sz="2400" i="1" dirty="0">
              <a:solidFill>
                <a:schemeClr val="accent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8918" y="4495800"/>
            <a:ext cx="8034764" cy="1323439"/>
          </a:xfrm>
          <a:prstGeom prst="rect">
            <a:avLst/>
          </a:prstGeom>
          <a:solidFill>
            <a:srgbClr val="FFE48F"/>
          </a:solidFill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it-IT" sz="2000" b="0" dirty="0" smtClean="0">
                <a:solidFill>
                  <a:srgbClr val="0070C0"/>
                </a:solidFill>
              </a:rPr>
              <a:t>  </a:t>
            </a:r>
            <a:r>
              <a:rPr lang="it-IT" sz="2000" dirty="0" err="1" smtClean="0">
                <a:solidFill>
                  <a:srgbClr val="0070C0"/>
                </a:solidFill>
              </a:rPr>
              <a:t>Theory</a:t>
            </a:r>
            <a:r>
              <a:rPr lang="it-IT" sz="2000" b="0" dirty="0" smtClean="0">
                <a:solidFill>
                  <a:srgbClr val="0070C0"/>
                </a:solidFill>
              </a:rPr>
              <a:t>:   a more </a:t>
            </a:r>
            <a:r>
              <a:rPr lang="it-IT" sz="2000" b="0" dirty="0" err="1" smtClean="0">
                <a:solidFill>
                  <a:srgbClr val="0070C0"/>
                </a:solidFill>
              </a:rPr>
              <a:t>systematic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study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of</a:t>
            </a:r>
            <a:r>
              <a:rPr lang="it-IT" sz="2000" b="0" dirty="0" smtClean="0">
                <a:solidFill>
                  <a:srgbClr val="0070C0"/>
                </a:solidFill>
              </a:rPr>
              <a:t> the </a:t>
            </a:r>
            <a:r>
              <a:rPr lang="it-IT" sz="2000" b="0" dirty="0" err="1" smtClean="0">
                <a:solidFill>
                  <a:srgbClr val="0070C0"/>
                </a:solidFill>
              </a:rPr>
              <a:t>sensitivity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of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this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mechanism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to</a:t>
            </a:r>
            <a:endParaRPr lang="it-IT" sz="2000" b="0" dirty="0" smtClean="0">
              <a:solidFill>
                <a:srgbClr val="0070C0"/>
              </a:solidFill>
            </a:endParaRPr>
          </a:p>
          <a:p>
            <a:pPr algn="l"/>
            <a:r>
              <a:rPr lang="it-IT" sz="2000" b="0" dirty="0" smtClean="0">
                <a:solidFill>
                  <a:srgbClr val="0070C0"/>
                </a:solidFill>
              </a:rPr>
              <a:t>the </a:t>
            </a:r>
            <a:r>
              <a:rPr lang="it-IT" sz="2000" b="0" dirty="0" err="1" smtClean="0">
                <a:solidFill>
                  <a:srgbClr val="0070C0"/>
                </a:solidFill>
              </a:rPr>
              <a:t>ingredients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of</a:t>
            </a:r>
            <a:r>
              <a:rPr lang="it-IT" sz="2000" b="0" dirty="0" smtClean="0">
                <a:solidFill>
                  <a:srgbClr val="0070C0"/>
                </a:solidFill>
              </a:rPr>
              <a:t>  the </a:t>
            </a:r>
            <a:r>
              <a:rPr lang="it-IT" sz="2000" b="0" dirty="0" err="1" smtClean="0">
                <a:solidFill>
                  <a:srgbClr val="0070C0"/>
                </a:solidFill>
              </a:rPr>
              <a:t>effective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interaction</a:t>
            </a:r>
            <a:r>
              <a:rPr lang="it-IT" sz="2000" b="0" dirty="0" smtClean="0">
                <a:solidFill>
                  <a:srgbClr val="0070C0"/>
                </a:solidFill>
              </a:rPr>
              <a:t> and </a:t>
            </a:r>
            <a:r>
              <a:rPr lang="it-IT" sz="2000" b="0" dirty="0" err="1" smtClean="0">
                <a:solidFill>
                  <a:srgbClr val="0070C0"/>
                </a:solidFill>
              </a:rPr>
              <a:t>two-body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dissipation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needed</a:t>
            </a:r>
            <a:endParaRPr lang="it-IT" sz="2000" b="0" dirty="0" smtClean="0">
              <a:solidFill>
                <a:srgbClr val="0070C0"/>
              </a:solidFill>
            </a:endParaRPr>
          </a:p>
          <a:p>
            <a:pPr algn="l"/>
            <a:endParaRPr lang="it-IT" sz="2000" b="0" dirty="0" smtClean="0">
              <a:solidFill>
                <a:srgbClr val="0070C0"/>
              </a:solidFill>
            </a:endParaRPr>
          </a:p>
          <a:p>
            <a:pPr algn="l"/>
            <a:r>
              <a:rPr lang="it-IT" sz="2000" b="0" dirty="0" smtClean="0">
                <a:solidFill>
                  <a:srgbClr val="0070C0"/>
                </a:solidFill>
              </a:rPr>
              <a:t>Ground state </a:t>
            </a:r>
            <a:r>
              <a:rPr lang="it-IT" sz="2000" b="0" dirty="0" err="1" smtClean="0">
                <a:solidFill>
                  <a:srgbClr val="0070C0"/>
                </a:solidFill>
              </a:rPr>
              <a:t>deformation</a:t>
            </a:r>
            <a:r>
              <a:rPr lang="it-IT" sz="2000" b="0" dirty="0" smtClean="0">
                <a:solidFill>
                  <a:srgbClr val="0070C0"/>
                </a:solidFill>
              </a:rPr>
              <a:t> </a:t>
            </a:r>
            <a:r>
              <a:rPr lang="it-IT" sz="2000" b="0" dirty="0" err="1" smtClean="0">
                <a:solidFill>
                  <a:srgbClr val="0070C0"/>
                </a:solidFill>
              </a:rPr>
              <a:t>important</a:t>
            </a:r>
            <a:r>
              <a:rPr lang="it-IT" sz="2000" b="0" dirty="0" smtClean="0">
                <a:solidFill>
                  <a:srgbClr val="0070C0"/>
                </a:solidFill>
              </a:rPr>
              <a:t> ???</a:t>
            </a:r>
            <a:endParaRPr lang="it-IT" sz="2000" b="0" dirty="0">
              <a:solidFill>
                <a:srgbClr val="0070C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3400" y="6477000"/>
            <a:ext cx="8458200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0" dirty="0" smtClean="0">
                <a:solidFill>
                  <a:srgbClr val="C00000"/>
                </a:solidFill>
              </a:rPr>
              <a:t>  DD in the fusion-evaporation of the  </a:t>
            </a:r>
            <a:r>
              <a:rPr lang="en-US" sz="1400" b="0" baseline="30000" dirty="0" smtClean="0">
                <a:solidFill>
                  <a:srgbClr val="C00000"/>
                </a:solidFill>
              </a:rPr>
              <a:t>40</a:t>
            </a:r>
            <a:r>
              <a:rPr lang="en-US" sz="1400" dirty="0" smtClean="0">
                <a:solidFill>
                  <a:srgbClr val="C00000"/>
                </a:solidFill>
              </a:rPr>
              <a:t>Ca + </a:t>
            </a:r>
            <a:r>
              <a:rPr lang="en-US" sz="1400" baseline="30000" dirty="0" smtClean="0">
                <a:solidFill>
                  <a:srgbClr val="C00000"/>
                </a:solidFill>
              </a:rPr>
              <a:t>152</a:t>
            </a:r>
            <a:r>
              <a:rPr lang="en-US" sz="1400" dirty="0" smtClean="0">
                <a:solidFill>
                  <a:srgbClr val="C00000"/>
                </a:solidFill>
              </a:rPr>
              <a:t>Sm </a:t>
            </a:r>
            <a:r>
              <a:rPr lang="en-US" sz="1400" b="0" dirty="0" smtClean="0">
                <a:solidFill>
                  <a:srgbClr val="C00000"/>
                </a:solidFill>
              </a:rPr>
              <a:t>heavy system,  </a:t>
            </a:r>
            <a:r>
              <a:rPr lang="en-US" sz="1400" b="0" dirty="0" err="1" smtClean="0">
                <a:solidFill>
                  <a:srgbClr val="C00000"/>
                </a:solidFill>
              </a:rPr>
              <a:t>C.Parascandolo</a:t>
            </a:r>
            <a:r>
              <a:rPr lang="en-US" sz="1400" b="0" dirty="0" smtClean="0">
                <a:solidFill>
                  <a:srgbClr val="C00000"/>
                </a:solidFill>
              </a:rPr>
              <a:t> et  al., PRC 93, 044619(2016) </a:t>
            </a:r>
            <a:endParaRPr lang="it-IT" sz="1400" b="0" dirty="0">
              <a:solidFill>
                <a:srgbClr val="C0000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>
            <a:off x="152400" y="66294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uppo 11"/>
          <p:cNvGrpSpPr/>
          <p:nvPr/>
        </p:nvGrpSpPr>
        <p:grpSpPr>
          <a:xfrm>
            <a:off x="228600" y="1428690"/>
            <a:ext cx="8510856" cy="2381310"/>
            <a:chOff x="228600" y="2209800"/>
            <a:chExt cx="8510856" cy="2381310"/>
          </a:xfrm>
        </p:grpSpPr>
        <p:sp>
          <p:nvSpPr>
            <p:cNvPr id="3" name="CasellaDiTesto 2"/>
            <p:cNvSpPr txBox="1"/>
            <p:nvPr/>
          </p:nvSpPr>
          <p:spPr>
            <a:xfrm>
              <a:off x="228600" y="2209800"/>
              <a:ext cx="851085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it-IT" sz="2000" b="0" dirty="0" smtClean="0">
                  <a:solidFill>
                    <a:srgbClr val="FF0000"/>
                  </a:solidFill>
                </a:rPr>
                <a:t>  The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restoring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force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is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provided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by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the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symmetry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term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(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as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in the standard GDR)</a:t>
              </a:r>
            </a:p>
            <a:p>
              <a:pPr algn="l"/>
              <a:r>
                <a:rPr lang="it-IT" sz="2000" b="0" dirty="0" smtClean="0">
                  <a:solidFill>
                    <a:srgbClr val="FF0000"/>
                  </a:solidFill>
                </a:rPr>
                <a:t>probe the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symmetry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energy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in the density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conditions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and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configurations</a:t>
              </a:r>
              <a:endParaRPr lang="it-IT" sz="2000" b="0" dirty="0" smtClean="0">
                <a:solidFill>
                  <a:srgbClr val="FF0000"/>
                </a:solidFill>
              </a:endParaRPr>
            </a:p>
            <a:p>
              <a:pPr algn="l"/>
              <a:r>
                <a:rPr lang="it-IT" sz="2000" b="0" dirty="0" err="1" smtClean="0">
                  <a:solidFill>
                    <a:srgbClr val="FF0000"/>
                  </a:solidFill>
                </a:rPr>
                <a:t>reached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along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the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reaction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path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 </a:t>
              </a:r>
            </a:p>
            <a:p>
              <a:pPr algn="l"/>
              <a:r>
                <a:rPr lang="it-IT" sz="2000" b="0" dirty="0" smtClean="0">
                  <a:solidFill>
                    <a:srgbClr val="FF0000"/>
                  </a:solidFill>
                </a:rPr>
                <a:t>(low density)</a:t>
              </a:r>
              <a:endParaRPr lang="it-IT" sz="2000" b="0" dirty="0">
                <a:solidFill>
                  <a:srgbClr val="FF0000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26528" y="4191000"/>
              <a:ext cx="75793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it-IT" sz="2000" b="0" dirty="0" smtClean="0">
                  <a:solidFill>
                    <a:srgbClr val="FF0000"/>
                  </a:solidFill>
                </a:rPr>
                <a:t> 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Cooling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mechanism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in the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formation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of Super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Heavy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</a:t>
              </a:r>
              <a:r>
                <a:rPr lang="it-IT" sz="2000" b="0" dirty="0" err="1" smtClean="0">
                  <a:solidFill>
                    <a:srgbClr val="FF0000"/>
                  </a:solidFill>
                </a:rPr>
                <a:t>Elements</a:t>
              </a:r>
              <a:r>
                <a:rPr lang="it-IT" sz="2000" b="0" dirty="0" smtClean="0">
                  <a:solidFill>
                    <a:srgbClr val="FF0000"/>
                  </a:solidFill>
                </a:rPr>
                <a:t> (SHE)</a:t>
              </a:r>
              <a:endParaRPr lang="it-IT" sz="2000" b="0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4000" b="31707"/>
            <a:stretch>
              <a:fillRect/>
            </a:stretch>
          </p:blipFill>
          <p:spPr bwMode="auto">
            <a:xfrm>
              <a:off x="3733800" y="2895600"/>
              <a:ext cx="493253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" y="609600"/>
            <a:ext cx="8534709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2400" b="0" dirty="0" smtClean="0"/>
              <a:t>Dissipative </a:t>
            </a:r>
            <a:r>
              <a:rPr lang="it-IT" sz="2400" b="0" dirty="0" err="1" smtClean="0"/>
              <a:t>reaction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mechanisms</a:t>
            </a:r>
            <a:r>
              <a:rPr lang="it-IT" sz="2400" b="0" dirty="0" smtClean="0"/>
              <a:t>, </a:t>
            </a:r>
            <a:r>
              <a:rPr lang="it-IT" sz="2400" b="0" dirty="0" err="1" smtClean="0"/>
              <a:t>involving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heavy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ions</a:t>
            </a:r>
            <a:r>
              <a:rPr lang="it-IT" sz="2400" b="0" dirty="0" smtClean="0"/>
              <a:t>,  can probe</a:t>
            </a:r>
          </a:p>
          <a:p>
            <a:pPr algn="l"/>
            <a:r>
              <a:rPr lang="it-IT" sz="2400" b="0" dirty="0" err="1" smtClean="0"/>
              <a:t>several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aspects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of</a:t>
            </a:r>
            <a:r>
              <a:rPr lang="it-IT" sz="2400" b="0" dirty="0" smtClean="0"/>
              <a:t> the </a:t>
            </a:r>
            <a:r>
              <a:rPr lang="it-IT" sz="2400" b="0" dirty="0" err="1" smtClean="0"/>
              <a:t>nuclear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effective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interaction</a:t>
            </a:r>
            <a:r>
              <a:rPr lang="it-IT" sz="2400" b="0" dirty="0" smtClean="0"/>
              <a:t> and </a:t>
            </a:r>
            <a:r>
              <a:rPr lang="it-IT" sz="2400" b="0" dirty="0" err="1" smtClean="0"/>
              <a:t>nuclear</a:t>
            </a:r>
            <a:r>
              <a:rPr lang="it-IT" sz="2400" b="0" dirty="0" smtClean="0"/>
              <a:t> EOS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5662" y="4495800"/>
            <a:ext cx="6778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400" b="0" dirty="0" smtClean="0">
                <a:solidFill>
                  <a:schemeClr val="accent2"/>
                </a:solidFill>
              </a:rPr>
              <a:t> The </a:t>
            </a:r>
            <a:r>
              <a:rPr lang="it-IT" sz="2400" b="0" dirty="0" err="1" smtClean="0">
                <a:solidFill>
                  <a:schemeClr val="accent2"/>
                </a:solidFill>
              </a:rPr>
              <a:t>tool</a:t>
            </a:r>
            <a:r>
              <a:rPr lang="it-IT" sz="2400" b="0" dirty="0" smtClean="0">
                <a:solidFill>
                  <a:schemeClr val="accent2"/>
                </a:solidFill>
              </a:rPr>
              <a:t>:  </a:t>
            </a:r>
            <a:r>
              <a:rPr lang="it-IT" sz="2400" b="0" dirty="0" err="1" smtClean="0">
                <a:solidFill>
                  <a:srgbClr val="FF0000"/>
                </a:solidFill>
              </a:rPr>
              <a:t>mean-field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models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smtClean="0">
                <a:solidFill>
                  <a:schemeClr val="accent2"/>
                </a:solidFill>
              </a:rPr>
              <a:t>(TDHF, </a:t>
            </a:r>
            <a:r>
              <a:rPr lang="it-IT" sz="2400" b="0" dirty="0" err="1" smtClean="0">
                <a:solidFill>
                  <a:schemeClr val="accent2"/>
                </a:solidFill>
              </a:rPr>
              <a:t>Vlasov</a:t>
            </a:r>
            <a:r>
              <a:rPr lang="it-IT" sz="2400" b="0" dirty="0" smtClean="0">
                <a:solidFill>
                  <a:schemeClr val="accent2"/>
                </a:solidFill>
              </a:rPr>
              <a:t>) and </a:t>
            </a:r>
          </a:p>
          <a:p>
            <a:r>
              <a:rPr lang="it-IT" sz="2400" b="0" dirty="0" err="1" smtClean="0">
                <a:solidFill>
                  <a:srgbClr val="FF0000"/>
                </a:solidFill>
              </a:rPr>
              <a:t>effective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interactions</a:t>
            </a:r>
            <a:endParaRPr lang="it-IT" sz="2400" b="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16687" y="2971800"/>
            <a:ext cx="5974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Low-energy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>
                <a:solidFill>
                  <a:schemeClr val="accent2"/>
                </a:solidFill>
              </a:rPr>
              <a:t> </a:t>
            </a:r>
            <a:r>
              <a:rPr lang="it-IT" sz="2400" b="0" dirty="0" smtClean="0">
                <a:solidFill>
                  <a:schemeClr val="accent2"/>
                </a:solidFill>
              </a:rPr>
              <a:t>(E/A  ~ 5-10 </a:t>
            </a:r>
            <a:r>
              <a:rPr lang="it-IT" sz="2400" b="0" dirty="0" err="1" smtClean="0">
                <a:solidFill>
                  <a:schemeClr val="accent2"/>
                </a:solidFill>
              </a:rPr>
              <a:t>MeV</a:t>
            </a:r>
            <a:r>
              <a:rPr lang="it-IT" sz="2400" b="0" dirty="0" smtClean="0">
                <a:solidFill>
                  <a:schemeClr val="accent2"/>
                </a:solidFill>
              </a:rPr>
              <a:t>/A) </a:t>
            </a:r>
          </a:p>
          <a:p>
            <a:r>
              <a:rPr lang="it-IT" sz="2400" b="0" dirty="0" err="1" smtClean="0">
                <a:solidFill>
                  <a:srgbClr val="FF0000"/>
                </a:solidFill>
              </a:rPr>
              <a:t>reaction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mechanisms</a:t>
            </a:r>
            <a:r>
              <a:rPr lang="it-IT" sz="2400" b="0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sz="2400" b="0" dirty="0" smtClean="0">
                <a:solidFill>
                  <a:schemeClr val="accent6"/>
                </a:solidFill>
              </a:rPr>
              <a:t>from</a:t>
            </a:r>
            <a:r>
              <a:rPr lang="it-IT" sz="2400" b="0" dirty="0" smtClean="0">
                <a:solidFill>
                  <a:srgbClr val="FF0000"/>
                </a:solidFill>
              </a:rPr>
              <a:t> fusion </a:t>
            </a:r>
            <a:r>
              <a:rPr lang="it-IT" sz="2400" b="0" dirty="0" smtClean="0">
                <a:solidFill>
                  <a:schemeClr val="accent2"/>
                </a:solidFill>
              </a:rPr>
              <a:t>to</a:t>
            </a:r>
            <a:r>
              <a:rPr lang="it-IT" sz="2400" b="0" dirty="0" smtClean="0">
                <a:solidFill>
                  <a:srgbClr val="FF0000"/>
                </a:solidFill>
              </a:rPr>
              <a:t> quasi-</a:t>
            </a:r>
            <a:r>
              <a:rPr lang="it-IT" sz="2400" b="0" dirty="0" err="1" smtClean="0">
                <a:solidFill>
                  <a:srgbClr val="FF0000"/>
                </a:solidFill>
              </a:rPr>
              <a:t>fission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smtClean="0">
                <a:solidFill>
                  <a:schemeClr val="accent2"/>
                </a:solidFill>
              </a:rPr>
              <a:t>and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deep-inelastic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endParaRPr lang="it-IT" sz="2400" b="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200" y="5646003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Sensitivity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of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selected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observables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to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specific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  <a:r>
              <a:rPr lang="it-IT" sz="2400" b="0" dirty="0" err="1" smtClean="0">
                <a:solidFill>
                  <a:schemeClr val="accent2"/>
                </a:solidFill>
              </a:rPr>
              <a:t>ingredients</a:t>
            </a:r>
            <a:r>
              <a:rPr lang="it-IT" sz="2400" b="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it-IT" sz="2400" b="0" dirty="0" smtClean="0">
                <a:solidFill>
                  <a:schemeClr val="accent2"/>
                </a:solidFill>
              </a:rPr>
              <a:t>    </a:t>
            </a:r>
            <a:r>
              <a:rPr lang="it-IT" sz="2400" b="0" dirty="0" err="1" smtClean="0">
                <a:solidFill>
                  <a:schemeClr val="accent2"/>
                </a:solidFill>
              </a:rPr>
              <a:t>of</a:t>
            </a:r>
            <a:r>
              <a:rPr lang="it-IT" sz="2400" b="0" dirty="0" smtClean="0">
                <a:solidFill>
                  <a:schemeClr val="accent2"/>
                </a:solidFill>
              </a:rPr>
              <a:t> the </a:t>
            </a:r>
            <a:r>
              <a:rPr lang="it-IT" sz="2400" b="0" dirty="0" err="1" smtClean="0">
                <a:solidFill>
                  <a:srgbClr val="FF0000"/>
                </a:solidFill>
              </a:rPr>
              <a:t>effective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r>
              <a:rPr lang="it-IT" sz="2400" b="0" dirty="0" err="1" smtClean="0">
                <a:solidFill>
                  <a:srgbClr val="FF0000"/>
                </a:solidFill>
              </a:rPr>
              <a:t>interaction</a:t>
            </a:r>
            <a:r>
              <a:rPr lang="it-IT" sz="2400" b="0" dirty="0" smtClean="0">
                <a:solidFill>
                  <a:srgbClr val="FF0000"/>
                </a:solidFill>
              </a:rPr>
              <a:t> </a:t>
            </a:r>
            <a:endParaRPr lang="it-IT" sz="2400" b="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28800" y="1981200"/>
            <a:ext cx="5210081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2"/>
                </a:solidFill>
              </a:rPr>
              <a:t>                       </a:t>
            </a:r>
            <a:r>
              <a:rPr lang="it-IT" sz="2800" b="0" dirty="0" err="1" smtClean="0">
                <a:solidFill>
                  <a:schemeClr val="accent2"/>
                </a:solidFill>
              </a:rPr>
              <a:t>Outline</a:t>
            </a:r>
            <a:r>
              <a:rPr lang="it-IT" sz="2800" b="0" dirty="0" smtClean="0">
                <a:solidFill>
                  <a:schemeClr val="accent2"/>
                </a:solidFill>
              </a:rPr>
              <a:t>                     </a:t>
            </a:r>
            <a:endParaRPr lang="it-IT" sz="2800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152400" y="685800"/>
            <a:ext cx="8763000" cy="14478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sz="3600" dirty="0" smtClean="0">
                <a:solidFill>
                  <a:schemeClr val="accent2"/>
                </a:solidFill>
              </a:rPr>
              <a:t/>
            </a:r>
            <a:br>
              <a:rPr lang="it-IT" sz="3600" dirty="0" smtClean="0">
                <a:solidFill>
                  <a:schemeClr val="accent2"/>
                </a:solidFill>
              </a:rPr>
            </a:br>
            <a:r>
              <a:rPr lang="it-IT" sz="3600" dirty="0" err="1" smtClean="0">
                <a:solidFill>
                  <a:schemeClr val="accent2"/>
                </a:solidFill>
              </a:rPr>
              <a:t>Low-energy</a:t>
            </a:r>
            <a:r>
              <a:rPr lang="it-IT" sz="3600" dirty="0" smtClean="0">
                <a:solidFill>
                  <a:schemeClr val="accent2"/>
                </a:solidFill>
              </a:rPr>
              <a:t> </a:t>
            </a:r>
            <a:r>
              <a:rPr lang="it-IT" sz="3600" dirty="0" err="1">
                <a:solidFill>
                  <a:schemeClr val="accent2"/>
                </a:solidFill>
              </a:rPr>
              <a:t>reaction</a:t>
            </a:r>
            <a:r>
              <a:rPr lang="it-IT" sz="3600" dirty="0">
                <a:solidFill>
                  <a:schemeClr val="accent2"/>
                </a:solidFill>
              </a:rPr>
              <a:t> </a:t>
            </a:r>
            <a:r>
              <a:rPr lang="it-IT" sz="3600" dirty="0" err="1" smtClean="0">
                <a:solidFill>
                  <a:schemeClr val="accent2"/>
                </a:solidFill>
              </a:rPr>
              <a:t>mechanisms</a:t>
            </a:r>
            <a:r>
              <a:rPr lang="it-IT" sz="3600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it-IT" sz="3600" dirty="0" smtClean="0">
                <a:solidFill>
                  <a:schemeClr val="accent2"/>
                </a:solidFill>
              </a:rPr>
              <a:t>a </a:t>
            </a:r>
            <a:r>
              <a:rPr lang="it-IT" sz="3600" dirty="0" err="1" smtClean="0">
                <a:solidFill>
                  <a:schemeClr val="accent2"/>
                </a:solidFill>
              </a:rPr>
              <a:t>study</a:t>
            </a:r>
            <a:r>
              <a:rPr lang="it-IT" sz="3600" dirty="0" smtClean="0">
                <a:solidFill>
                  <a:schemeClr val="accent2"/>
                </a:solidFill>
              </a:rPr>
              <a:t> </a:t>
            </a:r>
            <a:r>
              <a:rPr lang="it-IT" sz="3600" dirty="0" err="1" smtClean="0">
                <a:solidFill>
                  <a:schemeClr val="accent2"/>
                </a:solidFill>
              </a:rPr>
              <a:t>within</a:t>
            </a:r>
            <a:r>
              <a:rPr lang="it-IT" sz="3600" dirty="0" smtClean="0">
                <a:solidFill>
                  <a:schemeClr val="accent2"/>
                </a:solidFill>
              </a:rPr>
              <a:t> </a:t>
            </a:r>
            <a:r>
              <a:rPr lang="it-IT" sz="3600" dirty="0" err="1" smtClean="0">
                <a:solidFill>
                  <a:schemeClr val="accent2"/>
                </a:solidFill>
              </a:rPr>
              <a:t>mean-field</a:t>
            </a:r>
            <a:r>
              <a:rPr lang="it-IT" sz="3600" dirty="0" smtClean="0">
                <a:solidFill>
                  <a:schemeClr val="accent2"/>
                </a:solidFill>
              </a:rPr>
              <a:t> </a:t>
            </a:r>
            <a:r>
              <a:rPr lang="it-IT" sz="3600" dirty="0" err="1" smtClean="0">
                <a:solidFill>
                  <a:schemeClr val="accent2"/>
                </a:solidFill>
              </a:rPr>
              <a:t>models</a:t>
            </a:r>
            <a:endParaRPr lang="it-IT" sz="3600" dirty="0" smtClean="0">
              <a:solidFill>
                <a:schemeClr val="accent2"/>
              </a:solidFill>
            </a:endParaRPr>
          </a:p>
          <a:p>
            <a:endParaRPr lang="it-IT" sz="3600" dirty="0" smtClean="0">
              <a:solidFill>
                <a:schemeClr val="accent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8600" y="2362200"/>
            <a:ext cx="44133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it-IT" sz="2800" dirty="0" smtClean="0">
              <a:solidFill>
                <a:schemeClr val="accent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accent2"/>
                </a:solidFill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</a:rPr>
              <a:t>Charge</a:t>
            </a:r>
            <a:r>
              <a:rPr lang="it-IT" sz="2800" dirty="0" smtClean="0">
                <a:solidFill>
                  <a:schemeClr val="accent2"/>
                </a:solidFill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</a:rPr>
              <a:t>equilibration</a:t>
            </a:r>
            <a:endParaRPr lang="it-IT" sz="2800" dirty="0" smtClean="0">
              <a:solidFill>
                <a:schemeClr val="accent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it-IT" sz="2800" dirty="0" smtClean="0">
              <a:solidFill>
                <a:schemeClr val="accent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accent2"/>
                </a:solidFill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</a:rPr>
              <a:t>Fusion</a:t>
            </a:r>
            <a:r>
              <a:rPr lang="it-IT" sz="2800" dirty="0" smtClean="0">
                <a:solidFill>
                  <a:schemeClr val="accent2"/>
                </a:solidFill>
              </a:rPr>
              <a:t> vs Quasi </a:t>
            </a:r>
            <a:r>
              <a:rPr lang="it-IT" sz="2800" dirty="0" err="1" smtClean="0">
                <a:solidFill>
                  <a:schemeClr val="accent2"/>
                </a:solidFill>
              </a:rPr>
              <a:t>fission</a:t>
            </a:r>
            <a:r>
              <a:rPr lang="it-IT" sz="2800" dirty="0" smtClean="0">
                <a:solidFill>
                  <a:schemeClr val="accent2"/>
                </a:solidFill>
              </a:rPr>
              <a:t> or </a:t>
            </a:r>
          </a:p>
          <a:p>
            <a:pPr algn="l"/>
            <a:r>
              <a:rPr lang="it-IT" sz="2800" dirty="0" smtClean="0">
                <a:solidFill>
                  <a:schemeClr val="accent2"/>
                </a:solidFill>
              </a:rPr>
              <a:t>  </a:t>
            </a:r>
            <a:r>
              <a:rPr lang="it-IT" sz="2800" dirty="0" err="1" smtClean="0">
                <a:solidFill>
                  <a:schemeClr val="accent2"/>
                </a:solidFill>
              </a:rPr>
              <a:t>Deep</a:t>
            </a:r>
            <a:r>
              <a:rPr lang="it-IT" sz="2800" dirty="0" smtClean="0">
                <a:solidFill>
                  <a:schemeClr val="accent2"/>
                </a:solidFill>
              </a:rPr>
              <a:t> </a:t>
            </a:r>
            <a:r>
              <a:rPr lang="it-IT" sz="2800" dirty="0" err="1" smtClean="0">
                <a:solidFill>
                  <a:schemeClr val="accent2"/>
                </a:solidFill>
              </a:rPr>
              <a:t>Inelastic</a:t>
            </a:r>
            <a:endParaRPr lang="it-IT" sz="2800" dirty="0" smtClean="0">
              <a:solidFill>
                <a:schemeClr val="accent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it-IT" sz="2800" dirty="0" smtClean="0">
              <a:solidFill>
                <a:schemeClr val="accent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84423" y="2362200"/>
            <a:ext cx="31822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dirty="0" smtClean="0">
                <a:solidFill>
                  <a:srgbClr val="FF0000"/>
                </a:solidFill>
              </a:rPr>
              <a:t>(Fermi energies)</a:t>
            </a:r>
            <a:br>
              <a:rPr lang="it-IT" sz="2800" dirty="0" smtClean="0">
                <a:solidFill>
                  <a:srgbClr val="FF0000"/>
                </a:solidFill>
              </a:rPr>
            </a:br>
            <a:endParaRPr lang="it-IT" sz="28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Fragmentation</a:t>
            </a:r>
            <a:endParaRPr lang="it-IT" sz="2800" dirty="0" smtClean="0">
              <a:solidFill>
                <a:srgbClr val="FF0000"/>
              </a:solidFill>
            </a:endParaRPr>
          </a:p>
          <a:p>
            <a:pPr algn="l"/>
            <a:endParaRPr lang="it-IT" sz="28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Fragment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isotopic</a:t>
            </a:r>
            <a:endParaRPr lang="it-IT" sz="2800" dirty="0" smtClean="0">
              <a:solidFill>
                <a:srgbClr val="FF0000"/>
              </a:solidFill>
            </a:endParaRPr>
          </a:p>
          <a:p>
            <a:pPr algn="l"/>
            <a:r>
              <a:rPr lang="it-IT" sz="2800" dirty="0" smtClean="0">
                <a:solidFill>
                  <a:srgbClr val="FF0000"/>
                </a:solidFill>
              </a:rPr>
              <a:t>   </a:t>
            </a:r>
            <a:r>
              <a:rPr lang="it-IT" sz="2800" dirty="0" err="1" smtClean="0">
                <a:solidFill>
                  <a:srgbClr val="FF0000"/>
                </a:solidFill>
              </a:rPr>
              <a:t>composition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5" name="Freccia a destra 4"/>
          <p:cNvSpPr/>
          <p:nvPr/>
        </p:nvSpPr>
        <p:spPr bwMode="auto">
          <a:xfrm>
            <a:off x="4419600" y="3200400"/>
            <a:ext cx="838200" cy="38100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7543800" y="5410200"/>
            <a:ext cx="1295400" cy="1143000"/>
            <a:chOff x="4272" y="428"/>
            <a:chExt cx="864" cy="772"/>
          </a:xfrm>
        </p:grpSpPr>
        <p:pic>
          <p:nvPicPr>
            <p:cNvPr id="7" name="Picture 3" descr="appl6"/>
            <p:cNvPicPr>
              <a:picLocks noChangeAspect="1" noChangeArrowheads="1"/>
            </p:cNvPicPr>
            <p:nvPr/>
          </p:nvPicPr>
          <p:blipFill>
            <a:blip r:embed="rId3" cstate="print">
              <a:lum bright="8000" contrast="6000"/>
            </a:blip>
            <a:srcRect/>
            <a:stretch>
              <a:fillRect/>
            </a:stretch>
          </p:blipFill>
          <p:spPr bwMode="auto">
            <a:xfrm>
              <a:off x="4272" y="428"/>
              <a:ext cx="864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4445" y="589"/>
              <a:ext cx="34" cy="38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548" y="704"/>
              <a:ext cx="35" cy="3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4687" y="512"/>
              <a:ext cx="34" cy="3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341" y="820"/>
              <a:ext cx="35" cy="38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929" y="781"/>
              <a:ext cx="34" cy="3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652" y="781"/>
              <a:ext cx="35" cy="3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479" y="1050"/>
              <a:ext cx="35" cy="3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4721" y="1089"/>
              <a:ext cx="35" cy="38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6" name="Picture 13" descr="iso6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77197" t="28586" r="3366" b="36682"/>
          <a:stretch>
            <a:fillRect/>
          </a:stretch>
        </p:blipFill>
        <p:spPr bwMode="auto">
          <a:xfrm rot="5400000">
            <a:off x="5845752" y="5127048"/>
            <a:ext cx="1295400" cy="17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uppo 39"/>
          <p:cNvGrpSpPr/>
          <p:nvPr/>
        </p:nvGrpSpPr>
        <p:grpSpPr>
          <a:xfrm>
            <a:off x="533400" y="5257800"/>
            <a:ext cx="1676400" cy="1219200"/>
            <a:chOff x="4572000" y="1700213"/>
            <a:chExt cx="4103688" cy="3168650"/>
          </a:xfrm>
        </p:grpSpPr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V="1">
              <a:off x="6948488" y="2420938"/>
              <a:ext cx="1727200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 flipV="1">
              <a:off x="6372225" y="1700213"/>
              <a:ext cx="215900" cy="8651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H="1">
              <a:off x="4572000" y="3716338"/>
              <a:ext cx="936625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6516688" y="4076700"/>
              <a:ext cx="576262" cy="792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5435600" y="2636838"/>
              <a:ext cx="1441450" cy="143986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688" y="4149725"/>
              <a:ext cx="4508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363" y="3760788"/>
              <a:ext cx="45085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00776" y="2060575"/>
              <a:ext cx="4508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" name="Group 33"/>
            <p:cNvGrpSpPr>
              <a:grpSpLocks/>
            </p:cNvGrpSpPr>
            <p:nvPr/>
          </p:nvGrpSpPr>
          <p:grpSpPr bwMode="auto">
            <a:xfrm>
              <a:off x="7308850" y="2492379"/>
              <a:ext cx="720725" cy="649288"/>
              <a:chOff x="2880" y="2976"/>
              <a:chExt cx="454" cy="409"/>
            </a:xfrm>
          </p:grpSpPr>
          <p:sp>
            <p:nvSpPr>
              <p:cNvPr id="61" name="Oval 35"/>
              <p:cNvSpPr>
                <a:spLocks noChangeArrowheads="1"/>
              </p:cNvSpPr>
              <p:nvPr/>
            </p:nvSpPr>
            <p:spPr bwMode="auto">
              <a:xfrm>
                <a:off x="2925" y="2977"/>
                <a:ext cx="227" cy="22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52" name="Group 37"/>
              <p:cNvGrpSpPr>
                <a:grpSpLocks/>
              </p:cNvGrpSpPr>
              <p:nvPr/>
            </p:nvGrpSpPr>
            <p:grpSpPr bwMode="auto">
              <a:xfrm>
                <a:off x="3061" y="3113"/>
                <a:ext cx="227" cy="272"/>
                <a:chOff x="1292" y="3067"/>
                <a:chExt cx="227" cy="272"/>
              </a:xfrm>
            </p:grpSpPr>
            <p:sp>
              <p:nvSpPr>
                <p:cNvPr id="59" name="Oval 38"/>
                <p:cNvSpPr>
                  <a:spLocks noChangeArrowheads="1"/>
                </p:cNvSpPr>
                <p:nvPr/>
              </p:nvSpPr>
              <p:spPr bwMode="auto">
                <a:xfrm>
                  <a:off x="1292" y="3113"/>
                  <a:ext cx="227" cy="22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292" y="3067"/>
                  <a:ext cx="18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de-DE" sz="18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7" name="Oval 41"/>
              <p:cNvSpPr>
                <a:spLocks noChangeArrowheads="1"/>
              </p:cNvSpPr>
              <p:nvPr/>
            </p:nvSpPr>
            <p:spPr bwMode="auto">
              <a:xfrm>
                <a:off x="3107" y="2976"/>
                <a:ext cx="227" cy="2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" name="Oval 44"/>
              <p:cNvSpPr>
                <a:spLocks noChangeArrowheads="1"/>
              </p:cNvSpPr>
              <p:nvPr/>
            </p:nvSpPr>
            <p:spPr bwMode="auto">
              <a:xfrm>
                <a:off x="2880" y="3158"/>
                <a:ext cx="227" cy="2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/>
          <a:srcRect l="66321" t="37300" b="25087"/>
          <a:stretch>
            <a:fillRect/>
          </a:stretch>
        </p:blipFill>
        <p:spPr bwMode="auto">
          <a:xfrm>
            <a:off x="2438400" y="5334000"/>
            <a:ext cx="1676400" cy="132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420048" y="304800"/>
            <a:ext cx="8055347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6"/>
                </a:solidFill>
              </a:rPr>
              <a:t>(</a:t>
            </a:r>
            <a:r>
              <a:rPr lang="it-IT" sz="2800" b="0" dirty="0" err="1" smtClean="0">
                <a:solidFill>
                  <a:schemeClr val="accent6"/>
                </a:solidFill>
              </a:rPr>
              <a:t>Beyond</a:t>
            </a:r>
            <a:r>
              <a:rPr lang="it-IT" sz="2800" b="0" dirty="0" smtClean="0">
                <a:solidFill>
                  <a:schemeClr val="accent6"/>
                </a:solidFill>
              </a:rPr>
              <a:t>) </a:t>
            </a:r>
            <a:r>
              <a:rPr lang="it-IT" sz="2800" b="0" dirty="0" err="1" smtClean="0">
                <a:solidFill>
                  <a:schemeClr val="accent6"/>
                </a:solidFill>
              </a:rPr>
              <a:t>Mean-field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b="0" dirty="0" err="1" smtClean="0">
                <a:solidFill>
                  <a:schemeClr val="accent6"/>
                </a:solidFill>
              </a:rPr>
              <a:t>models</a:t>
            </a:r>
            <a:r>
              <a:rPr lang="it-IT" sz="2800" b="0" dirty="0" smtClean="0">
                <a:solidFill>
                  <a:schemeClr val="accent6"/>
                </a:solidFill>
              </a:rPr>
              <a:t> and </a:t>
            </a:r>
            <a:r>
              <a:rPr lang="it-IT" sz="2800" b="0" dirty="0" err="1" smtClean="0">
                <a:solidFill>
                  <a:schemeClr val="accent6"/>
                </a:solidFill>
              </a:rPr>
              <a:t>effective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b="0" dirty="0" err="1" smtClean="0">
                <a:solidFill>
                  <a:schemeClr val="accent6"/>
                </a:solidFill>
              </a:rPr>
              <a:t>interactions</a:t>
            </a:r>
            <a:endParaRPr lang="it-IT" sz="2800" b="0" dirty="0">
              <a:solidFill>
                <a:schemeClr val="accent6"/>
              </a:solidFill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2132013" y="1143000"/>
            <a:ext cx="6596062" cy="1154112"/>
            <a:chOff x="1376649" y="1447801"/>
            <a:chExt cx="6596062" cy="1154112"/>
          </a:xfrm>
        </p:grpSpPr>
        <p:grpSp>
          <p:nvGrpSpPr>
            <p:cNvPr id="3" name="Gruppo 2"/>
            <p:cNvGrpSpPr/>
            <p:nvPr/>
          </p:nvGrpSpPr>
          <p:grpSpPr>
            <a:xfrm>
              <a:off x="1376649" y="1447801"/>
              <a:ext cx="6596062" cy="1154112"/>
              <a:chOff x="1376649" y="4594226"/>
              <a:chExt cx="6596062" cy="1154112"/>
            </a:xfrm>
          </p:grpSpPr>
          <p:graphicFrame>
            <p:nvGraphicFramePr>
              <p:cNvPr id="4" name="Object 2"/>
              <p:cNvGraphicFramePr>
                <a:graphicFrameLocks noChangeAspect="1"/>
              </p:cNvGraphicFramePr>
              <p:nvPr/>
            </p:nvGraphicFramePr>
            <p:xfrm>
              <a:off x="1376649" y="4594226"/>
              <a:ext cx="6596062" cy="968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92" name="Equazione" r:id="rId3" imgW="2679480" imgH="393480" progId="">
                      <p:embed/>
                    </p:oleObj>
                  </mc:Choice>
                  <mc:Fallback>
                    <p:oleObj name="Equazione" r:id="rId3" imgW="2679480" imgH="393480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6649" y="4594226"/>
                            <a:ext cx="6596062" cy="9683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Rettangolo 30"/>
              <p:cNvSpPr>
                <a:spLocks noChangeArrowheads="1"/>
              </p:cNvSpPr>
              <p:nvPr/>
            </p:nvSpPr>
            <p:spPr bwMode="auto">
              <a:xfrm>
                <a:off x="5048536" y="4711700"/>
                <a:ext cx="2882900" cy="762000"/>
              </a:xfrm>
              <a:prstGeom prst="rect">
                <a:avLst/>
              </a:prstGeom>
              <a:solidFill>
                <a:srgbClr val="FFFF00">
                  <a:alpha val="16862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7" name="Rettangolo 29"/>
              <p:cNvSpPr>
                <a:spLocks noChangeArrowheads="1"/>
              </p:cNvSpPr>
              <p:nvPr/>
            </p:nvSpPr>
            <p:spPr bwMode="auto">
              <a:xfrm>
                <a:off x="3199140" y="4711337"/>
                <a:ext cx="1642092" cy="762000"/>
              </a:xfrm>
              <a:prstGeom prst="rect">
                <a:avLst/>
              </a:prstGeom>
              <a:solidFill>
                <a:srgbClr val="FF0000">
                  <a:alpha val="16862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8" name="CasellaDiTesto 25"/>
              <p:cNvSpPr txBox="1">
                <a:spLocks noChangeArrowheads="1"/>
              </p:cNvSpPr>
              <p:nvPr/>
            </p:nvSpPr>
            <p:spPr bwMode="auto">
              <a:xfrm>
                <a:off x="3741737" y="5410200"/>
                <a:ext cx="754063" cy="338138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TDHF</a:t>
                </a:r>
              </a:p>
            </p:txBody>
          </p:sp>
        </p:grpSp>
        <p:sp>
          <p:nvSpPr>
            <p:cNvPr id="32" name="CasellaDiTesto 25"/>
            <p:cNvSpPr txBox="1">
              <a:spLocks noChangeArrowheads="1"/>
            </p:cNvSpPr>
            <p:nvPr/>
          </p:nvSpPr>
          <p:spPr bwMode="auto">
            <a:xfrm>
              <a:off x="5968013" y="2252246"/>
              <a:ext cx="889987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 smtClean="0"/>
                <a:t>ETDHF</a:t>
              </a:r>
              <a:endParaRPr lang="it-IT" dirty="0"/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1011238" y="3166646"/>
            <a:ext cx="8056562" cy="1100554"/>
            <a:chOff x="1662113" y="3351212"/>
            <a:chExt cx="8056562" cy="1100554"/>
          </a:xfrm>
        </p:grpSpPr>
        <p:grpSp>
          <p:nvGrpSpPr>
            <p:cNvPr id="9" name="Gruppo 24"/>
            <p:cNvGrpSpPr>
              <a:grpSpLocks/>
            </p:cNvGrpSpPr>
            <p:nvPr/>
          </p:nvGrpSpPr>
          <p:grpSpPr bwMode="auto">
            <a:xfrm>
              <a:off x="1662113" y="3351212"/>
              <a:ext cx="8056562" cy="954107"/>
              <a:chOff x="927145" y="1293179"/>
              <a:chExt cx="8055955" cy="954985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927145" y="1371455"/>
              <a:ext cx="3941465" cy="610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893" name="Equazione" r:id="rId5" imgW="2247840" imgH="393480" progId="">
                      <p:embed/>
                    </p:oleObj>
                  </mc:Choice>
                  <mc:Fallback>
                    <p:oleObj name="Equazione" r:id="rId5" imgW="2247840" imgH="393480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7145" y="1371455"/>
                            <a:ext cx="3941465" cy="61016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rgbClr val="99CC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5693665" y="1293179"/>
                <a:ext cx="3289435" cy="954985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it-IT" sz="1800" b="0" dirty="0" err="1">
                    <a:solidFill>
                      <a:schemeClr val="tx1"/>
                    </a:solidFill>
                  </a:rPr>
                  <a:t>Residual</a:t>
                </a:r>
                <a:r>
                  <a:rPr lang="it-IT" sz="1800" b="0" dirty="0">
                    <a:solidFill>
                      <a:schemeClr val="tx1"/>
                    </a:solidFill>
                  </a:rPr>
                  <a:t> </a:t>
                </a:r>
                <a:r>
                  <a:rPr lang="it-IT" sz="1800" b="0" dirty="0" err="1">
                    <a:solidFill>
                      <a:schemeClr val="tx1"/>
                    </a:solidFill>
                  </a:rPr>
                  <a:t>interaction</a:t>
                </a:r>
                <a:r>
                  <a:rPr lang="it-IT" sz="1800" b="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l"/>
                <a:r>
                  <a:rPr lang="it-IT" sz="1800" b="0" dirty="0" err="1" smtClean="0">
                    <a:solidFill>
                      <a:schemeClr val="tx1"/>
                    </a:solidFill>
                  </a:rPr>
                  <a:t>in-medium</a:t>
                </a:r>
                <a:r>
                  <a:rPr lang="it-IT" sz="1800" b="0" dirty="0" smtClean="0">
                    <a:solidFill>
                      <a:schemeClr val="tx1"/>
                    </a:solidFill>
                  </a:rPr>
                  <a:t> NN cross </a:t>
                </a:r>
                <a:r>
                  <a:rPr lang="it-IT" sz="1800" b="0" dirty="0" err="1" smtClean="0">
                    <a:solidFill>
                      <a:schemeClr val="tx1"/>
                    </a:solidFill>
                  </a:rPr>
                  <a:t>section</a:t>
                </a:r>
                <a:r>
                  <a:rPr lang="it-IT" sz="18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 err="1" smtClean="0">
                    <a:solidFill>
                      <a:schemeClr val="tx1"/>
                    </a:solidFill>
                  </a:rPr>
                  <a:t>σ</a:t>
                </a:r>
                <a:r>
                  <a:rPr lang="it-IT" sz="2000" baseline="-25000" dirty="0" err="1" smtClean="0">
                    <a:solidFill>
                      <a:schemeClr val="tx1"/>
                    </a:solidFill>
                  </a:rPr>
                  <a:t>NN</a:t>
                </a:r>
                <a:endParaRPr lang="it-IT" sz="1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it-IT" sz="1800" b="0" dirty="0" smtClean="0">
                    <a:solidFill>
                      <a:schemeClr val="tx1"/>
                    </a:solidFill>
                  </a:rPr>
                  <a:t>2-body </a:t>
                </a:r>
                <a:r>
                  <a:rPr lang="it-IT" sz="1800" b="0" dirty="0" err="1" smtClean="0">
                    <a:solidFill>
                      <a:schemeClr val="tx1"/>
                    </a:solidFill>
                  </a:rPr>
                  <a:t>correlations</a:t>
                </a:r>
                <a:r>
                  <a:rPr lang="it-IT" sz="1800" b="0" dirty="0">
                    <a:solidFill>
                      <a:schemeClr val="tx1"/>
                    </a:solidFill>
                  </a:rPr>
                  <a:t>, </a:t>
                </a:r>
                <a:r>
                  <a:rPr lang="it-IT" sz="1800" b="0" dirty="0" err="1">
                    <a:solidFill>
                      <a:schemeClr val="tx1"/>
                    </a:solidFill>
                  </a:rPr>
                  <a:t>Fluctuations</a:t>
                </a:r>
                <a:endParaRPr lang="en-US" sz="18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27"/>
              <p:cNvSpPr>
                <a:spLocks noChangeShapeType="1"/>
              </p:cNvSpPr>
              <p:nvPr/>
            </p:nvSpPr>
            <p:spPr bwMode="auto">
              <a:xfrm flipV="1">
                <a:off x="5097193" y="1612762"/>
                <a:ext cx="431953" cy="63638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it-IT"/>
              </a:p>
            </p:txBody>
          </p:sp>
          <p:sp>
            <p:nvSpPr>
              <p:cNvPr id="13" name="CasellaDiTesto 22"/>
              <p:cNvSpPr txBox="1">
                <a:spLocks noChangeArrowheads="1"/>
              </p:cNvSpPr>
              <p:nvPr/>
            </p:nvSpPr>
            <p:spPr bwMode="auto">
              <a:xfrm>
                <a:off x="3365160" y="1405728"/>
                <a:ext cx="343364" cy="52322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2800" b="0" i="1" dirty="0"/>
                  <a:t>k</a:t>
                </a:r>
              </a:p>
            </p:txBody>
          </p:sp>
          <p:sp>
            <p:nvSpPr>
              <p:cNvPr id="14" name="CasellaDiTesto 23"/>
              <p:cNvSpPr txBox="1">
                <a:spLocks noChangeArrowheads="1"/>
              </p:cNvSpPr>
              <p:nvPr/>
            </p:nvSpPr>
            <p:spPr bwMode="auto">
              <a:xfrm>
                <a:off x="4307873" y="1408611"/>
                <a:ext cx="510076" cy="52322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800" b="0" i="1" dirty="0"/>
                  <a:t>δ</a:t>
                </a:r>
                <a:r>
                  <a:rPr lang="it-IT" sz="2800" b="0" i="1" dirty="0"/>
                  <a:t>k</a:t>
                </a:r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302380" y="1408457"/>
                <a:ext cx="1655821" cy="572743"/>
              </a:xfrm>
              <a:prstGeom prst="ellipse">
                <a:avLst/>
              </a:prstGeom>
              <a:noFill/>
              <a:ln w="190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4" name="CasellaDiTesto 25"/>
            <p:cNvSpPr txBox="1">
              <a:spLocks noChangeArrowheads="1"/>
            </p:cNvSpPr>
            <p:nvPr/>
          </p:nvSpPr>
          <p:spPr bwMode="auto">
            <a:xfrm>
              <a:off x="2784475" y="3962400"/>
              <a:ext cx="851515" cy="36933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dirty="0" err="1" smtClean="0"/>
                <a:t>Vlasov</a:t>
              </a:r>
              <a:endParaRPr lang="it-IT" sz="1800" dirty="0"/>
            </a:p>
          </p:txBody>
        </p:sp>
        <p:sp>
          <p:nvSpPr>
            <p:cNvPr id="35" name="CasellaDiTesto 25"/>
            <p:cNvSpPr txBox="1">
              <a:spLocks noChangeArrowheads="1"/>
            </p:cNvSpPr>
            <p:nvPr/>
          </p:nvSpPr>
          <p:spPr bwMode="auto">
            <a:xfrm>
              <a:off x="3720064" y="4113212"/>
              <a:ext cx="2624436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 smtClean="0"/>
                <a:t>BUU, </a:t>
              </a:r>
              <a:r>
                <a:rPr lang="it-IT" dirty="0" err="1" smtClean="0"/>
                <a:t>Boltzmann-Langevin</a:t>
              </a:r>
              <a:endParaRPr lang="it-IT" dirty="0"/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-34465" y="1295400"/>
            <a:ext cx="2858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400" b="0" dirty="0" err="1" smtClean="0">
                <a:solidFill>
                  <a:schemeClr val="accent6"/>
                </a:solidFill>
              </a:rPr>
              <a:t>One-body</a:t>
            </a:r>
            <a:endParaRPr lang="it-IT" sz="2400" b="0" dirty="0" smtClean="0">
              <a:solidFill>
                <a:schemeClr val="accent6"/>
              </a:solidFill>
            </a:endParaRPr>
          </a:p>
          <a:p>
            <a:pPr algn="l"/>
            <a:r>
              <a:rPr lang="it-IT" sz="2400" b="0" dirty="0" err="1" smtClean="0">
                <a:solidFill>
                  <a:schemeClr val="accent6"/>
                </a:solidFill>
              </a:rPr>
              <a:t>description</a:t>
            </a:r>
            <a:endParaRPr lang="it-IT" sz="2400" b="0" dirty="0" smtClean="0">
              <a:solidFill>
                <a:schemeClr val="accent6"/>
              </a:solidFill>
            </a:endParaRPr>
          </a:p>
          <a:p>
            <a:pPr algn="l"/>
            <a:r>
              <a:rPr lang="it-IT" sz="2400" b="0" dirty="0" smtClean="0">
                <a:solidFill>
                  <a:schemeClr val="accent6"/>
                </a:solidFill>
              </a:rPr>
              <a:t>ρ</a:t>
            </a:r>
            <a:r>
              <a:rPr lang="it-IT" sz="2400" b="0" baseline="-25000" dirty="0" smtClean="0">
                <a:solidFill>
                  <a:schemeClr val="accent6"/>
                </a:solidFill>
              </a:rPr>
              <a:t>1 </a:t>
            </a:r>
            <a:r>
              <a:rPr lang="it-IT" sz="2400" b="0" dirty="0" smtClean="0">
                <a:solidFill>
                  <a:schemeClr val="accent6"/>
                </a:solidFill>
              </a:rPr>
              <a:t> : </a:t>
            </a:r>
            <a:r>
              <a:rPr lang="it-IT" sz="2400" b="0" dirty="0" err="1" smtClean="0">
                <a:solidFill>
                  <a:schemeClr val="accent6"/>
                </a:solidFill>
              </a:rPr>
              <a:t>one-body</a:t>
            </a:r>
            <a:r>
              <a:rPr lang="it-IT" sz="2400" b="0" dirty="0" smtClean="0">
                <a:solidFill>
                  <a:schemeClr val="accent6"/>
                </a:solidFill>
              </a:rPr>
              <a:t> density</a:t>
            </a:r>
          </a:p>
          <a:p>
            <a:pPr algn="l"/>
            <a:endParaRPr lang="it-IT" sz="2400" b="0" dirty="0">
              <a:solidFill>
                <a:schemeClr val="accent6"/>
              </a:solidFill>
            </a:endParaRPr>
          </a:p>
        </p:txBody>
      </p:sp>
      <p:sp>
        <p:nvSpPr>
          <p:cNvPr id="38" name="Freccia a destra 37"/>
          <p:cNvSpPr/>
          <p:nvPr/>
        </p:nvSpPr>
        <p:spPr bwMode="auto">
          <a:xfrm>
            <a:off x="1526100" y="1586552"/>
            <a:ext cx="4572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Freccia a destra 38"/>
          <p:cNvSpPr/>
          <p:nvPr/>
        </p:nvSpPr>
        <p:spPr bwMode="auto">
          <a:xfrm>
            <a:off x="363420" y="3443068"/>
            <a:ext cx="457200" cy="22860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 flipH="1">
            <a:off x="6934199" y="2362200"/>
            <a:ext cx="304800" cy="641486"/>
          </a:xfrm>
          <a:prstGeom prst="line">
            <a:avLst/>
          </a:prstGeom>
          <a:noFill/>
          <a:ln w="9525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1234971" y="2758926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err="1" smtClean="0">
                <a:solidFill>
                  <a:schemeClr val="accent6"/>
                </a:solidFill>
              </a:rPr>
              <a:t>semi-classical</a:t>
            </a:r>
            <a:r>
              <a:rPr lang="it-IT" sz="2000" i="1" dirty="0" smtClean="0">
                <a:solidFill>
                  <a:schemeClr val="accent6"/>
                </a:solidFill>
              </a:rPr>
              <a:t> </a:t>
            </a:r>
            <a:r>
              <a:rPr lang="it-IT" sz="2000" i="1" dirty="0" err="1" smtClean="0">
                <a:solidFill>
                  <a:schemeClr val="accent6"/>
                </a:solidFill>
              </a:rPr>
              <a:t>approximation</a:t>
            </a:r>
            <a:endParaRPr lang="it-IT" sz="2000" i="1" dirty="0">
              <a:solidFill>
                <a:schemeClr val="accent6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238624" y="4419600"/>
            <a:ext cx="4860818" cy="132343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l"/>
            <a:endParaRPr lang="it-IT" sz="2000" b="0" dirty="0" smtClean="0">
              <a:solidFill>
                <a:schemeClr val="accent6"/>
              </a:solidFill>
            </a:endParaRPr>
          </a:p>
          <a:p>
            <a:pPr algn="l"/>
            <a:r>
              <a:rPr lang="it-IT" sz="2000" b="0" dirty="0" err="1" smtClean="0">
                <a:solidFill>
                  <a:schemeClr val="accent6"/>
                </a:solidFill>
              </a:rPr>
              <a:t>Effective</a:t>
            </a:r>
            <a:r>
              <a:rPr lang="it-IT" sz="2000" b="0" dirty="0" smtClean="0">
                <a:solidFill>
                  <a:schemeClr val="accent6"/>
                </a:solidFill>
              </a:rPr>
              <a:t> </a:t>
            </a:r>
            <a:r>
              <a:rPr lang="it-IT" sz="2000" b="0" dirty="0" err="1" smtClean="0">
                <a:solidFill>
                  <a:schemeClr val="accent6"/>
                </a:solidFill>
              </a:rPr>
              <a:t>interactions</a:t>
            </a:r>
            <a:r>
              <a:rPr lang="it-IT" sz="2000" b="0" dirty="0" smtClean="0">
                <a:solidFill>
                  <a:schemeClr val="accent6"/>
                </a:solidFill>
              </a:rPr>
              <a:t> are </a:t>
            </a:r>
            <a:r>
              <a:rPr lang="it-IT" sz="2000" b="0" dirty="0" err="1" smtClean="0">
                <a:solidFill>
                  <a:schemeClr val="accent6"/>
                </a:solidFill>
              </a:rPr>
              <a:t>phenomenological</a:t>
            </a:r>
            <a:endParaRPr lang="it-IT" sz="2000" b="0" dirty="0" smtClean="0">
              <a:solidFill>
                <a:schemeClr val="accent6"/>
              </a:solidFill>
            </a:endParaRPr>
          </a:p>
          <a:p>
            <a:pPr algn="l"/>
            <a:r>
              <a:rPr lang="it-IT" sz="2000" b="0" dirty="0" smtClean="0">
                <a:solidFill>
                  <a:schemeClr val="accent6"/>
                </a:solidFill>
              </a:rPr>
              <a:t>(ex: </a:t>
            </a:r>
            <a:r>
              <a:rPr lang="it-IT" sz="2000" dirty="0" err="1" smtClean="0">
                <a:solidFill>
                  <a:schemeClr val="accent6"/>
                </a:solidFill>
              </a:rPr>
              <a:t>Skyrme</a:t>
            </a:r>
            <a:r>
              <a:rPr lang="it-IT" sz="2000" b="0" dirty="0" smtClean="0">
                <a:solidFill>
                  <a:schemeClr val="accent6"/>
                </a:solidFill>
              </a:rPr>
              <a:t> </a:t>
            </a:r>
            <a:r>
              <a:rPr lang="it-IT" sz="2000" b="0" dirty="0" err="1" smtClean="0">
                <a:solidFill>
                  <a:schemeClr val="accent6"/>
                </a:solidFill>
              </a:rPr>
              <a:t>interactions</a:t>
            </a:r>
            <a:r>
              <a:rPr lang="it-IT" sz="2000" b="0" dirty="0" smtClean="0">
                <a:solidFill>
                  <a:schemeClr val="accent6"/>
                </a:solidFill>
              </a:rPr>
              <a:t>, …)</a:t>
            </a:r>
          </a:p>
          <a:p>
            <a:pPr algn="l"/>
            <a:endParaRPr lang="it-IT" sz="2000" b="0" dirty="0">
              <a:solidFill>
                <a:schemeClr val="accent6"/>
              </a:solidFill>
            </a:endParaRPr>
          </a:p>
        </p:txBody>
      </p:sp>
      <p:grpSp>
        <p:nvGrpSpPr>
          <p:cNvPr id="47" name="Gruppo 46"/>
          <p:cNvGrpSpPr/>
          <p:nvPr/>
        </p:nvGrpSpPr>
        <p:grpSpPr>
          <a:xfrm>
            <a:off x="-42147" y="4964668"/>
            <a:ext cx="8576547" cy="1817132"/>
            <a:chOff x="-42147" y="4964668"/>
            <a:chExt cx="8576547" cy="1817132"/>
          </a:xfrm>
        </p:grpSpPr>
        <p:grpSp>
          <p:nvGrpSpPr>
            <p:cNvPr id="24" name="Gruppo 23"/>
            <p:cNvGrpSpPr/>
            <p:nvPr/>
          </p:nvGrpSpPr>
          <p:grpSpPr>
            <a:xfrm>
              <a:off x="-42147" y="5435134"/>
              <a:ext cx="5149038" cy="1346666"/>
              <a:chOff x="4209178" y="3356992"/>
              <a:chExt cx="5149038" cy="1346666"/>
            </a:xfrm>
          </p:grpSpPr>
          <p:grpSp>
            <p:nvGrpSpPr>
              <p:cNvPr id="25" name="Group 4"/>
              <p:cNvGrpSpPr>
                <a:grpSpLocks/>
              </p:cNvGrpSpPr>
              <p:nvPr/>
            </p:nvGrpSpPr>
            <p:grpSpPr bwMode="auto">
              <a:xfrm>
                <a:off x="4727575" y="3356992"/>
                <a:ext cx="3806825" cy="1111250"/>
                <a:chOff x="3249" y="1525"/>
                <a:chExt cx="2398" cy="700"/>
              </a:xfrm>
            </p:grpSpPr>
            <p:graphicFrame>
              <p:nvGraphicFramePr>
                <p:cNvPr id="27" name="Object 5"/>
                <p:cNvGraphicFramePr>
                  <a:graphicFrameLocks noChangeAspect="1"/>
                </p:cNvGraphicFramePr>
                <p:nvPr/>
              </p:nvGraphicFramePr>
              <p:xfrm>
                <a:off x="3249" y="1525"/>
                <a:ext cx="2398" cy="6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2894" name="Equation" r:id="rId7" imgW="1587240" imgH="609480" progId="">
                        <p:embed/>
                      </p:oleObj>
                    </mc:Choice>
                    <mc:Fallback>
                      <p:oleObj name="Equation" r:id="rId7" imgW="1587240" imgH="609480" progId="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49" y="1525"/>
                              <a:ext cx="2398" cy="67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8" name="Object 6"/>
                <p:cNvGraphicFramePr>
                  <a:graphicFrameLocks noChangeAspect="1"/>
                </p:cNvGraphicFramePr>
                <p:nvPr/>
              </p:nvGraphicFramePr>
              <p:xfrm>
                <a:off x="4074" y="1933"/>
                <a:ext cx="439" cy="2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2895" name="Equation" r:id="rId9" imgW="291847" imgH="266469" progId="">
                        <p:embed/>
                      </p:oleObj>
                    </mc:Choice>
                    <mc:Fallback>
                      <p:oleObj name="Equation" r:id="rId9" imgW="291847" imgH="266469" progId="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4" y="1933"/>
                              <a:ext cx="439" cy="2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9" name="Object 7"/>
                <p:cNvGraphicFramePr>
                  <a:graphicFrameLocks noChangeAspect="1"/>
                </p:cNvGraphicFramePr>
                <p:nvPr/>
              </p:nvGraphicFramePr>
              <p:xfrm>
                <a:off x="3766" y="1979"/>
                <a:ext cx="248" cy="1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2896" name="Equation" r:id="rId11" imgW="164957" imgH="152268" progId="">
                        <p:embed/>
                      </p:oleObj>
                    </mc:Choice>
                    <mc:Fallback>
                      <p:oleObj name="Equation" r:id="rId11" imgW="164957" imgH="152268" progId="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66" y="1979"/>
                              <a:ext cx="248" cy="16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" name="Object 8"/>
                <p:cNvGraphicFramePr>
                  <a:graphicFrameLocks noChangeAspect="1"/>
                </p:cNvGraphicFramePr>
                <p:nvPr/>
              </p:nvGraphicFramePr>
              <p:xfrm>
                <a:off x="4492" y="1979"/>
                <a:ext cx="248" cy="1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2897" name="Equation" r:id="rId13" imgW="164957" imgH="152268" progId="">
                        <p:embed/>
                      </p:oleObj>
                    </mc:Choice>
                    <mc:Fallback>
                      <p:oleObj name="Equation" r:id="rId13" imgW="164957" imgH="152268" progId="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92" y="1979"/>
                              <a:ext cx="248" cy="16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9"/>
                <p:cNvGraphicFramePr>
                  <a:graphicFrameLocks noChangeAspect="1"/>
                </p:cNvGraphicFramePr>
                <p:nvPr/>
              </p:nvGraphicFramePr>
              <p:xfrm>
                <a:off x="5328" y="1933"/>
                <a:ext cx="228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2898" name="Equation" r:id="rId15" imgW="152268" imgH="215713" progId="">
                        <p:embed/>
                      </p:oleObj>
                    </mc:Choice>
                    <mc:Fallback>
                      <p:oleObj name="Equation" r:id="rId15" imgW="152268" imgH="215713" progId="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28" y="1933"/>
                              <a:ext cx="228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6" name="Text Box 14"/>
              <p:cNvSpPr txBox="1">
                <a:spLocks noChangeArrowheads="1"/>
              </p:cNvSpPr>
              <p:nvPr/>
            </p:nvSpPr>
            <p:spPr bwMode="auto">
              <a:xfrm>
                <a:off x="4209178" y="4365104"/>
                <a:ext cx="51490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dirty="0" err="1" smtClean="0">
                    <a:solidFill>
                      <a:srgbClr val="CC0000"/>
                    </a:solidFill>
                  </a:rPr>
                  <a:t>f</a:t>
                </a:r>
                <a:r>
                  <a:rPr lang="it-IT" dirty="0" err="1" smtClean="0">
                    <a:solidFill>
                      <a:srgbClr val="CC0000"/>
                    </a:solidFill>
                    <a:latin typeface="Times New Roman" pitchFamily="18" charset="0"/>
                  </a:rPr>
                  <a:t>unctions</a:t>
                </a:r>
                <a:r>
                  <a:rPr lang="it-IT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 </a:t>
                </a:r>
                <a:r>
                  <a:rPr lang="it-IT" dirty="0" err="1" smtClean="0">
                    <a:solidFill>
                      <a:srgbClr val="CC0000"/>
                    </a:solidFill>
                    <a:latin typeface="Times New Roman" pitchFamily="18" charset="0"/>
                  </a:rPr>
                  <a:t>of</a:t>
                </a:r>
                <a:r>
                  <a:rPr lang="it-IT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  </a:t>
                </a:r>
                <a:r>
                  <a:rPr lang="it-IT" dirty="0" err="1" smtClean="0">
                    <a:solidFill>
                      <a:srgbClr val="CC0000"/>
                    </a:solidFill>
                    <a:latin typeface="Times New Roman" pitchFamily="18" charset="0"/>
                  </a:rPr>
                  <a:t>isoscalar</a:t>
                </a:r>
                <a:r>
                  <a:rPr lang="it-IT" dirty="0">
                    <a:solidFill>
                      <a:srgbClr val="CC0000"/>
                    </a:solidFill>
                    <a:latin typeface="Times New Roman" pitchFamily="18" charset="0"/>
                  </a:rPr>
                  <a:t>, </a:t>
                </a:r>
                <a:r>
                  <a:rPr lang="it-IT" dirty="0" err="1">
                    <a:solidFill>
                      <a:srgbClr val="CC0000"/>
                    </a:solidFill>
                    <a:latin typeface="Times New Roman" pitchFamily="18" charset="0"/>
                  </a:rPr>
                  <a:t>spin</a:t>
                </a:r>
                <a:r>
                  <a:rPr lang="it-IT" dirty="0">
                    <a:solidFill>
                      <a:srgbClr val="CC0000"/>
                    </a:solidFill>
                    <a:latin typeface="Times New Roman" pitchFamily="18" charset="0"/>
                  </a:rPr>
                  <a:t>, </a:t>
                </a:r>
                <a:r>
                  <a:rPr lang="it-IT" dirty="0" err="1">
                    <a:solidFill>
                      <a:srgbClr val="CC0000"/>
                    </a:solidFill>
                    <a:latin typeface="Times New Roman" pitchFamily="18" charset="0"/>
                  </a:rPr>
                  <a:t>isospin</a:t>
                </a:r>
                <a:r>
                  <a:rPr lang="it-IT" dirty="0">
                    <a:solidFill>
                      <a:srgbClr val="CC0000"/>
                    </a:solidFill>
                    <a:latin typeface="Times New Roman" pitchFamily="18" charset="0"/>
                  </a:rPr>
                  <a:t> </a:t>
                </a:r>
                <a:r>
                  <a:rPr lang="it-IT" dirty="0" err="1">
                    <a:solidFill>
                      <a:srgbClr val="CC0000"/>
                    </a:solidFill>
                    <a:latin typeface="Times New Roman" pitchFamily="18" charset="0"/>
                  </a:rPr>
                  <a:t>densities</a:t>
                </a:r>
                <a:r>
                  <a:rPr lang="it-IT" dirty="0">
                    <a:solidFill>
                      <a:srgbClr val="CC0000"/>
                    </a:solidFill>
                    <a:latin typeface="Times New Roman" pitchFamily="18" charset="0"/>
                  </a:rPr>
                  <a:t>, </a:t>
                </a:r>
                <a:r>
                  <a:rPr lang="it-IT" dirty="0" err="1">
                    <a:solidFill>
                      <a:srgbClr val="CC0000"/>
                    </a:solidFill>
                    <a:latin typeface="Times New Roman" pitchFamily="18" charset="0"/>
                  </a:rPr>
                  <a:t>currents</a:t>
                </a:r>
                <a:r>
                  <a:rPr lang="it-IT" dirty="0">
                    <a:solidFill>
                      <a:srgbClr val="CC0000"/>
                    </a:solidFill>
                    <a:latin typeface="Times New Roman" pitchFamily="18" charset="0"/>
                  </a:rPr>
                  <a:t> …</a:t>
                </a:r>
                <a:endParaRPr lang="en-US" dirty="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2" name="CasellaDiTesto 41"/>
            <p:cNvSpPr txBox="1"/>
            <p:nvPr/>
          </p:nvSpPr>
          <p:spPr>
            <a:xfrm>
              <a:off x="0" y="4964668"/>
              <a:ext cx="4195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sz="1800" b="0" dirty="0" smtClean="0">
                  <a:solidFill>
                    <a:schemeClr val="accent2"/>
                  </a:solidFill>
                </a:rPr>
                <a:t>  </a:t>
              </a:r>
              <a:r>
                <a:rPr lang="it-IT" sz="1800" b="0" dirty="0" err="1" smtClean="0">
                  <a:solidFill>
                    <a:schemeClr val="accent2"/>
                  </a:solidFill>
                </a:rPr>
                <a:t>Expectation</a:t>
              </a:r>
              <a:r>
                <a:rPr lang="it-IT" sz="1800" b="0" dirty="0" smtClean="0">
                  <a:solidFill>
                    <a:schemeClr val="accent2"/>
                  </a:solidFill>
                </a:rPr>
                <a:t> </a:t>
              </a:r>
              <a:r>
                <a:rPr lang="it-IT" sz="1800" b="0" dirty="0" err="1" smtClean="0">
                  <a:solidFill>
                    <a:schemeClr val="accent2"/>
                  </a:solidFill>
                </a:rPr>
                <a:t>value</a:t>
              </a:r>
              <a:r>
                <a:rPr lang="it-IT" sz="1800" b="0" dirty="0" smtClean="0">
                  <a:solidFill>
                    <a:schemeClr val="accent2"/>
                  </a:solidFill>
                </a:rPr>
                <a:t> </a:t>
              </a:r>
              <a:r>
                <a:rPr lang="it-IT" sz="1800" b="0" dirty="0" err="1" smtClean="0">
                  <a:solidFill>
                    <a:schemeClr val="accent2"/>
                  </a:solidFill>
                </a:rPr>
                <a:t>of</a:t>
              </a:r>
              <a:r>
                <a:rPr lang="it-IT" sz="1800" b="0" dirty="0" smtClean="0">
                  <a:solidFill>
                    <a:schemeClr val="accent2"/>
                  </a:solidFill>
                </a:rPr>
                <a:t> </a:t>
              </a:r>
              <a:r>
                <a:rPr lang="it-IT" sz="1800" b="0" dirty="0" err="1" smtClean="0">
                  <a:solidFill>
                    <a:schemeClr val="accent2"/>
                  </a:solidFill>
                </a:rPr>
                <a:t>physical</a:t>
              </a:r>
              <a:r>
                <a:rPr lang="it-IT" sz="1800" b="0" dirty="0" smtClean="0">
                  <a:solidFill>
                    <a:schemeClr val="accent2"/>
                  </a:solidFill>
                </a:rPr>
                <a:t> </a:t>
              </a:r>
              <a:r>
                <a:rPr lang="it-IT" sz="1800" b="0" dirty="0" err="1" smtClean="0">
                  <a:solidFill>
                    <a:schemeClr val="accent2"/>
                  </a:solidFill>
                </a:rPr>
                <a:t>quantities</a:t>
              </a:r>
              <a:r>
                <a:rPr lang="it-IT" sz="1800" b="0" dirty="0" smtClean="0">
                  <a:solidFill>
                    <a:schemeClr val="accent2"/>
                  </a:solidFill>
                </a:rPr>
                <a:t> :</a:t>
              </a:r>
              <a:endParaRPr lang="it-IT" sz="1800" b="0" dirty="0">
                <a:solidFill>
                  <a:schemeClr val="accent2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856103" y="6172200"/>
              <a:ext cx="2678297" cy="584775"/>
            </a:xfrm>
            <a:prstGeom prst="rect">
              <a:avLst/>
            </a:prstGeom>
            <a:solidFill>
              <a:srgbClr val="FFE48F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EDF,   </a:t>
              </a:r>
              <a:r>
                <a:rPr lang="it-IT" dirty="0" err="1" smtClean="0">
                  <a:solidFill>
                    <a:srgbClr val="FF0000"/>
                  </a:solidFill>
                </a:rPr>
                <a:t>Nuclear</a:t>
              </a:r>
              <a:r>
                <a:rPr lang="it-IT" dirty="0" smtClean="0">
                  <a:solidFill>
                    <a:srgbClr val="FF0000"/>
                  </a:solidFill>
                </a:rPr>
                <a:t> </a:t>
              </a:r>
              <a:r>
                <a:rPr lang="it-IT" dirty="0" err="1" smtClean="0">
                  <a:solidFill>
                    <a:srgbClr val="FF0000"/>
                  </a:solidFill>
                </a:rPr>
                <a:t>matter</a:t>
              </a:r>
              <a:r>
                <a:rPr lang="it-IT" dirty="0" smtClean="0">
                  <a:solidFill>
                    <a:srgbClr val="FF0000"/>
                  </a:solidFill>
                </a:rPr>
                <a:t> EOS, </a:t>
              </a:r>
            </a:p>
            <a:p>
              <a:r>
                <a:rPr lang="it-IT" dirty="0" err="1" smtClean="0">
                  <a:solidFill>
                    <a:srgbClr val="FF0000"/>
                  </a:solidFill>
                </a:rPr>
                <a:t>symmetry</a:t>
              </a:r>
              <a:r>
                <a:rPr lang="it-IT" dirty="0" smtClean="0">
                  <a:solidFill>
                    <a:srgbClr val="FF0000"/>
                  </a:solidFill>
                </a:rPr>
                <a:t> </a:t>
              </a:r>
              <a:r>
                <a:rPr lang="it-IT" dirty="0" err="1" smtClean="0">
                  <a:solidFill>
                    <a:srgbClr val="FF0000"/>
                  </a:solidFill>
                </a:rPr>
                <a:t>energy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45" name="Freccia a destra 44"/>
            <p:cNvSpPr/>
            <p:nvPr/>
          </p:nvSpPr>
          <p:spPr bwMode="auto">
            <a:xfrm>
              <a:off x="5219360" y="6400800"/>
              <a:ext cx="457200" cy="228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6" name="CasellaDiTesto 45"/>
          <p:cNvSpPr txBox="1"/>
          <p:nvPr/>
        </p:nvSpPr>
        <p:spPr>
          <a:xfrm>
            <a:off x="47602" y="4267200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1" dirty="0" err="1" smtClean="0"/>
              <a:t>H</a:t>
            </a:r>
            <a:r>
              <a:rPr lang="it-IT" sz="1800" b="0" i="1" baseline="-25000" dirty="0" err="1" smtClean="0"/>
              <a:t>eff</a:t>
            </a:r>
            <a:r>
              <a:rPr lang="it-IT" sz="1800" b="0" i="1" dirty="0" smtClean="0"/>
              <a:t> </a:t>
            </a:r>
            <a:r>
              <a:rPr lang="it-IT" sz="1800" b="0" dirty="0" smtClean="0"/>
              <a:t> :  </a:t>
            </a:r>
            <a:r>
              <a:rPr lang="it-IT" sz="1800" dirty="0" err="1" smtClean="0"/>
              <a:t>effective</a:t>
            </a:r>
            <a:r>
              <a:rPr lang="it-IT" sz="1800" dirty="0" smtClean="0"/>
              <a:t> </a:t>
            </a:r>
            <a:r>
              <a:rPr lang="it-IT" sz="1800" dirty="0" err="1" smtClean="0"/>
              <a:t>Hamiltonian</a:t>
            </a:r>
            <a:endParaRPr lang="it-IT" sz="1800" dirty="0" smtClean="0"/>
          </a:p>
        </p:txBody>
      </p:sp>
      <p:sp>
        <p:nvSpPr>
          <p:cNvPr id="48" name="CasellaDiTesto 47"/>
          <p:cNvSpPr txBox="1"/>
          <p:nvPr/>
        </p:nvSpPr>
        <p:spPr>
          <a:xfrm>
            <a:off x="2139289" y="1394431"/>
            <a:ext cx="4235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0" dirty="0" smtClean="0"/>
              <a:t>iħ</a:t>
            </a:r>
            <a:endParaRPr lang="it-IT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 b="25087"/>
          <a:stretch>
            <a:fillRect/>
          </a:stretch>
        </p:blipFill>
        <p:spPr bwMode="auto">
          <a:xfrm>
            <a:off x="501768" y="1000125"/>
            <a:ext cx="429883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/>
          <a:srcRect b="22305"/>
          <a:stretch>
            <a:fillRect/>
          </a:stretch>
        </p:blipFill>
        <p:spPr bwMode="auto">
          <a:xfrm>
            <a:off x="4705350" y="666750"/>
            <a:ext cx="41338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553200" y="884127"/>
            <a:ext cx="208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 err="1" smtClean="0">
                <a:solidFill>
                  <a:schemeClr val="tx1"/>
                </a:solidFill>
              </a:rPr>
              <a:t>Umar</a:t>
            </a:r>
            <a:r>
              <a:rPr lang="it-IT" sz="1400" b="0" i="1" dirty="0" smtClean="0">
                <a:solidFill>
                  <a:schemeClr val="tx1"/>
                </a:solidFill>
              </a:rPr>
              <a:t>, </a:t>
            </a:r>
            <a:r>
              <a:rPr lang="it-IT" sz="1400" b="0" i="1" dirty="0" err="1" smtClean="0">
                <a:solidFill>
                  <a:schemeClr val="tx1"/>
                </a:solidFill>
              </a:rPr>
              <a:t>Oberacker</a:t>
            </a:r>
            <a:r>
              <a:rPr lang="it-IT" sz="1400" b="0" i="1" dirty="0" smtClean="0">
                <a:solidFill>
                  <a:schemeClr val="tx1"/>
                </a:solidFill>
              </a:rPr>
              <a:t>, </a:t>
            </a:r>
            <a:r>
              <a:rPr lang="it-IT" sz="1400" b="0" i="1" dirty="0" err="1" smtClean="0">
                <a:solidFill>
                  <a:schemeClr val="tx1"/>
                </a:solidFill>
              </a:rPr>
              <a:t>Simenel</a:t>
            </a:r>
            <a:endParaRPr lang="it-IT" sz="1400" b="0" i="1" dirty="0">
              <a:solidFill>
                <a:schemeClr val="tx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57200" y="3657600"/>
            <a:ext cx="2590800" cy="3051210"/>
            <a:chOff x="6248400" y="3806790"/>
            <a:chExt cx="2590800" cy="3051210"/>
          </a:xfrm>
        </p:grpSpPr>
        <p:pic>
          <p:nvPicPr>
            <p:cNvPr id="7" name="Picture 4" descr="fig8"/>
            <p:cNvPicPr>
              <a:picLocks noChangeAspect="1" noChangeArrowheads="1"/>
            </p:cNvPicPr>
            <p:nvPr/>
          </p:nvPicPr>
          <p:blipFill>
            <a:blip r:embed="rId4" cstate="print"/>
            <a:srcRect r="49672"/>
            <a:stretch>
              <a:fillRect/>
            </a:stretch>
          </p:blipFill>
          <p:spPr bwMode="auto">
            <a:xfrm>
              <a:off x="6248400" y="3806790"/>
              <a:ext cx="2590800" cy="2822610"/>
            </a:xfrm>
            <a:prstGeom prst="rect">
              <a:avLst/>
            </a:prstGeom>
            <a:noFill/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7475560" y="4038600"/>
              <a:ext cx="304800" cy="2324629"/>
            </a:xfrm>
            <a:prstGeom prst="rect">
              <a:avLst/>
            </a:prstGeom>
            <a:solidFill>
              <a:srgbClr val="9900CC">
                <a:alpha val="2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auto">
            <a:xfrm>
              <a:off x="7315200" y="6521450"/>
              <a:ext cx="642938" cy="3365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i="1" dirty="0"/>
                <a:t>  l (</a:t>
              </a:r>
              <a:r>
                <a:rPr lang="ru-RU" i="1" dirty="0">
                  <a:cs typeface="Times New Roman" pitchFamily="18" charset="0"/>
                </a:rPr>
                <a:t>ћ</a:t>
              </a:r>
              <a:r>
                <a:rPr lang="it-IT" i="1" dirty="0">
                  <a:cs typeface="Times New Roman" pitchFamily="18" charset="0"/>
                </a:rPr>
                <a:t>)</a:t>
              </a:r>
              <a:endParaRPr lang="ru-RU" i="1" dirty="0">
                <a:cs typeface="Times New Roman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648133" y="4690646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soft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239000" y="4953000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tx1"/>
                  </a:solidFill>
                </a:rPr>
                <a:t>stiff</a:t>
              </a:r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6581001"/>
            <a:ext cx="250562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FF00FF"/>
                </a:solidFill>
              </a:rPr>
              <a:t>C.Rizzo</a:t>
            </a:r>
            <a:r>
              <a:rPr lang="en-US" sz="1200" i="1" dirty="0">
                <a:solidFill>
                  <a:srgbClr val="FF00FF"/>
                </a:solidFill>
              </a:rPr>
              <a:t> et al., PRC83, 014604 (2011)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12308" y="152400"/>
            <a:ext cx="813075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err="1" smtClean="0">
                <a:solidFill>
                  <a:schemeClr val="accent2"/>
                </a:solidFill>
              </a:rPr>
              <a:t>Fusion</a:t>
            </a:r>
            <a:r>
              <a:rPr lang="it-IT" sz="2800" b="0" dirty="0" smtClean="0">
                <a:solidFill>
                  <a:schemeClr val="accent2"/>
                </a:solidFill>
              </a:rPr>
              <a:t> vs. Quasi </a:t>
            </a:r>
            <a:r>
              <a:rPr lang="it-IT" sz="2800" b="0" dirty="0" err="1" smtClean="0">
                <a:solidFill>
                  <a:schemeClr val="accent2"/>
                </a:solidFill>
              </a:rPr>
              <a:t>Fission</a:t>
            </a:r>
            <a:r>
              <a:rPr lang="it-IT" sz="2800" b="0" dirty="0" smtClean="0">
                <a:solidFill>
                  <a:schemeClr val="accent2"/>
                </a:solidFill>
              </a:rPr>
              <a:t>: </a:t>
            </a:r>
            <a:r>
              <a:rPr lang="it-IT" sz="2800" b="0" dirty="0" err="1" smtClean="0">
                <a:solidFill>
                  <a:schemeClr val="accent2"/>
                </a:solidFill>
              </a:rPr>
              <a:t>towards</a:t>
            </a:r>
            <a:r>
              <a:rPr lang="it-IT" sz="2800" b="0" dirty="0" smtClean="0">
                <a:solidFill>
                  <a:schemeClr val="accent2"/>
                </a:solidFill>
              </a:rPr>
              <a:t> the </a:t>
            </a:r>
            <a:r>
              <a:rPr lang="it-IT" sz="2800" b="0" dirty="0" err="1" smtClean="0">
                <a:solidFill>
                  <a:schemeClr val="accent2"/>
                </a:solidFill>
              </a:rPr>
              <a:t>synthesis</a:t>
            </a:r>
            <a:r>
              <a:rPr lang="it-IT" sz="2800" b="0" dirty="0" smtClean="0">
                <a:solidFill>
                  <a:schemeClr val="accent2"/>
                </a:solidFill>
              </a:rPr>
              <a:t> </a:t>
            </a:r>
            <a:r>
              <a:rPr lang="it-IT" sz="2800" b="0" dirty="0" err="1" smtClean="0">
                <a:solidFill>
                  <a:schemeClr val="accent2"/>
                </a:solidFill>
              </a:rPr>
              <a:t>of</a:t>
            </a:r>
            <a:r>
              <a:rPr lang="it-IT" sz="2800" b="0" dirty="0" smtClean="0">
                <a:solidFill>
                  <a:schemeClr val="accent2"/>
                </a:solidFill>
              </a:rPr>
              <a:t> SHE</a:t>
            </a:r>
            <a:endParaRPr lang="it-IT" sz="2800" b="0" dirty="0">
              <a:solidFill>
                <a:schemeClr val="accent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25982" y="775077"/>
            <a:ext cx="21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50</a:t>
            </a:r>
            <a:r>
              <a:rPr lang="it-IT" dirty="0" smtClean="0"/>
              <a:t>Ti +</a:t>
            </a:r>
            <a:r>
              <a:rPr lang="it-IT" baseline="30000" dirty="0" smtClean="0"/>
              <a:t>249</a:t>
            </a:r>
            <a:r>
              <a:rPr lang="it-IT" dirty="0" smtClean="0"/>
              <a:t>Bk    233 </a:t>
            </a:r>
            <a:r>
              <a:rPr lang="it-IT" dirty="0" err="1" smtClean="0"/>
              <a:t>MeV</a:t>
            </a:r>
            <a:endParaRPr lang="it-IT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4114800" y="4648200"/>
            <a:ext cx="45528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Fusion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probability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depends</a:t>
            </a:r>
            <a:r>
              <a:rPr lang="it-IT" sz="2000" b="0" dirty="0" smtClean="0">
                <a:solidFill>
                  <a:schemeClr val="accent2"/>
                </a:solidFill>
              </a:rPr>
              <a:t> on the</a:t>
            </a:r>
          </a:p>
          <a:p>
            <a:pPr algn="l"/>
            <a:r>
              <a:rPr lang="it-IT" sz="2000" b="0" dirty="0" err="1" smtClean="0">
                <a:solidFill>
                  <a:schemeClr val="accent2"/>
                </a:solidFill>
              </a:rPr>
              <a:t>deformation</a:t>
            </a:r>
            <a:r>
              <a:rPr lang="it-IT" sz="2000" b="0" dirty="0" smtClean="0">
                <a:solidFill>
                  <a:schemeClr val="accent2"/>
                </a:solidFill>
              </a:rPr>
              <a:t>/</a:t>
            </a:r>
            <a:r>
              <a:rPr lang="it-IT" sz="2000" b="0" dirty="0" err="1" smtClean="0">
                <a:solidFill>
                  <a:schemeClr val="accent2"/>
                </a:solidFill>
              </a:rPr>
              <a:t>orientation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of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colliding</a:t>
            </a:r>
            <a:r>
              <a:rPr lang="it-IT" sz="2000" b="0" dirty="0" smtClean="0">
                <a:solidFill>
                  <a:schemeClr val="accent2"/>
                </a:solidFill>
              </a:rPr>
              <a:t> nuclei</a:t>
            </a:r>
          </a:p>
          <a:p>
            <a:pPr algn="l"/>
            <a:endParaRPr lang="it-IT" sz="2000" b="0" dirty="0" smtClean="0">
              <a:solidFill>
                <a:schemeClr val="accent2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>
                <a:solidFill>
                  <a:schemeClr val="accent2"/>
                </a:solidFill>
              </a:rPr>
              <a:t>S</a:t>
            </a:r>
            <a:r>
              <a:rPr lang="it-IT" sz="2000" b="0" dirty="0" err="1" smtClean="0">
                <a:solidFill>
                  <a:schemeClr val="accent2"/>
                </a:solidFill>
              </a:rPr>
              <a:t>ymmetry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energy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r>
              <a:rPr lang="it-IT" sz="2000" b="0" dirty="0" err="1" smtClean="0">
                <a:solidFill>
                  <a:schemeClr val="accent2"/>
                </a:solidFill>
              </a:rPr>
              <a:t>effects</a:t>
            </a:r>
            <a:r>
              <a:rPr lang="it-IT" sz="2000" b="0" dirty="0" smtClean="0">
                <a:solidFill>
                  <a:schemeClr val="accent2"/>
                </a:solidFill>
              </a:rPr>
              <a:t> </a:t>
            </a:r>
            <a:endParaRPr lang="it-IT" sz="2000" b="0" dirty="0">
              <a:solidFill>
                <a:schemeClr val="accent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648653" y="3242846"/>
            <a:ext cx="1837747" cy="33855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TDHF </a:t>
            </a:r>
            <a:r>
              <a:rPr lang="it-IT" dirty="0" err="1" smtClean="0">
                <a:solidFill>
                  <a:schemeClr val="bg1"/>
                </a:solidFill>
              </a:rPr>
              <a:t>calculations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Freccia curva 15"/>
          <p:cNvSpPr/>
          <p:nvPr/>
        </p:nvSpPr>
        <p:spPr bwMode="auto">
          <a:xfrm rot="12342970">
            <a:off x="3168520" y="5841315"/>
            <a:ext cx="747981" cy="726237"/>
          </a:xfrm>
          <a:prstGeom prst="bentArrow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51900" y="6096000"/>
            <a:ext cx="5092100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chemeClr val="bg1"/>
                </a:solidFill>
              </a:rPr>
              <a:t>Semi-class</a:t>
            </a:r>
            <a:r>
              <a:rPr lang="it-IT" sz="1800" dirty="0" smtClean="0">
                <a:solidFill>
                  <a:schemeClr val="bg1"/>
                </a:solidFill>
              </a:rPr>
              <a:t>. </a:t>
            </a:r>
            <a:r>
              <a:rPr lang="it-IT" sz="1800" dirty="0" err="1" smtClean="0">
                <a:solidFill>
                  <a:schemeClr val="bg1"/>
                </a:solidFill>
              </a:rPr>
              <a:t>calculations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with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neutron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rich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systems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114363" y="168148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</a:t>
            </a:r>
            <a:r>
              <a:rPr lang="it-IT" dirty="0" err="1" smtClean="0"/>
              <a:t>ip</a:t>
            </a:r>
            <a:endParaRPr lang="it-IT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8101203" y="1447800"/>
            <a:ext cx="527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side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213283" y="880646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FUSION</a:t>
            </a:r>
            <a:endParaRPr lang="it-IT" dirty="0"/>
          </a:p>
        </p:txBody>
      </p:sp>
      <p:sp>
        <p:nvSpPr>
          <p:cNvPr id="21" name="Ovale 20"/>
          <p:cNvSpPr/>
          <p:nvPr/>
        </p:nvSpPr>
        <p:spPr bwMode="auto">
          <a:xfrm>
            <a:off x="5230504" y="838200"/>
            <a:ext cx="914400" cy="381000"/>
          </a:xfrm>
          <a:prstGeom prst="ellipse">
            <a:avLst/>
          </a:prstGeom>
          <a:noFill/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6591300"/>
            <a:ext cx="3352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3" y="2816400"/>
            <a:ext cx="7229227" cy="122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00" y="1501000"/>
            <a:ext cx="3208500" cy="55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459" y="4343400"/>
            <a:ext cx="5112901" cy="348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751800"/>
            <a:ext cx="6272101" cy="353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32667" y="304800"/>
            <a:ext cx="483010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accent6"/>
                </a:solidFill>
              </a:rPr>
              <a:t>TDHF and </a:t>
            </a:r>
            <a:r>
              <a:rPr lang="it-IT" sz="2800" b="0" dirty="0" err="1" smtClean="0">
                <a:solidFill>
                  <a:schemeClr val="accent6"/>
                </a:solidFill>
              </a:rPr>
              <a:t>effective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b="0" dirty="0" err="1" smtClean="0">
                <a:solidFill>
                  <a:schemeClr val="accent6"/>
                </a:solidFill>
              </a:rPr>
              <a:t>interactions</a:t>
            </a:r>
            <a:endParaRPr lang="it-IT" sz="2800" b="0" dirty="0">
              <a:solidFill>
                <a:schemeClr val="accent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09154" y="1657290"/>
            <a:ext cx="180209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000" b="0" dirty="0" smtClean="0">
                <a:solidFill>
                  <a:srgbClr val="006600"/>
                </a:solidFill>
              </a:rPr>
              <a:t>TDHF </a:t>
            </a:r>
            <a:r>
              <a:rPr lang="it-IT" sz="2000" b="0" dirty="0" err="1" smtClean="0">
                <a:solidFill>
                  <a:srgbClr val="006600"/>
                </a:solidFill>
              </a:rPr>
              <a:t>equation</a:t>
            </a:r>
            <a:endParaRPr lang="it-IT" sz="2000" b="0" dirty="0">
              <a:solidFill>
                <a:srgbClr val="0066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1185" y="2266890"/>
            <a:ext cx="5686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0" i="1" dirty="0" smtClean="0"/>
              <a:t>Energy </a:t>
            </a:r>
            <a:r>
              <a:rPr lang="it-IT" sz="2000" b="0" i="1" dirty="0" err="1" smtClean="0"/>
              <a:t>density</a:t>
            </a:r>
            <a:r>
              <a:rPr lang="it-IT" sz="2000" b="0" i="1" dirty="0" smtClean="0"/>
              <a:t> </a:t>
            </a:r>
            <a:r>
              <a:rPr lang="it-IT" sz="2000" b="0" i="1" dirty="0" err="1" smtClean="0"/>
              <a:t>functional</a:t>
            </a:r>
            <a:r>
              <a:rPr lang="it-IT" sz="2000" b="0" i="1" dirty="0" smtClean="0"/>
              <a:t> with </a:t>
            </a:r>
            <a:r>
              <a:rPr lang="it-IT" sz="2400" b="0" dirty="0" err="1" smtClean="0">
                <a:solidFill>
                  <a:srgbClr val="0070C0"/>
                </a:solidFill>
              </a:rPr>
              <a:t>Skyrme</a:t>
            </a:r>
            <a:r>
              <a:rPr lang="it-IT" sz="2000" b="0" i="1" dirty="0" smtClean="0"/>
              <a:t> </a:t>
            </a:r>
            <a:r>
              <a:rPr lang="it-IT" sz="2000" b="0" i="1" dirty="0" err="1" smtClean="0"/>
              <a:t>interactions</a:t>
            </a:r>
            <a:r>
              <a:rPr lang="it-IT" sz="2000" b="0" i="1" dirty="0" smtClean="0"/>
              <a:t> </a:t>
            </a:r>
          </a:p>
        </p:txBody>
      </p:sp>
      <p:sp>
        <p:nvSpPr>
          <p:cNvPr id="9" name="Freccia a destra 8"/>
          <p:cNvSpPr/>
          <p:nvPr/>
        </p:nvSpPr>
        <p:spPr bwMode="auto">
          <a:xfrm>
            <a:off x="414220" y="1706880"/>
            <a:ext cx="457200" cy="22860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533400" y="3329940"/>
            <a:ext cx="457200" cy="251460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42418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0" dirty="0" err="1" smtClean="0"/>
              <a:t>isoscalar</a:t>
            </a:r>
            <a:endParaRPr lang="it-IT" sz="2400" b="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169999" y="5715000"/>
            <a:ext cx="75168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rgbClr val="FF0000"/>
                </a:solidFill>
              </a:rPr>
              <a:t>9 </a:t>
            </a:r>
            <a:r>
              <a:rPr lang="it-IT" sz="2800" b="0" dirty="0" err="1" smtClean="0">
                <a:solidFill>
                  <a:srgbClr val="FF0000"/>
                </a:solidFill>
              </a:rPr>
              <a:t>parameters</a:t>
            </a:r>
            <a:r>
              <a:rPr lang="it-IT" sz="2800" b="0" dirty="0" smtClean="0">
                <a:solidFill>
                  <a:srgbClr val="FF0000"/>
                </a:solidFill>
              </a:rPr>
              <a:t>   </a:t>
            </a:r>
            <a:r>
              <a:rPr lang="it-IT" sz="2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9 </a:t>
            </a:r>
            <a:r>
              <a:rPr lang="it-IT" sz="28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nuclear</a:t>
            </a:r>
            <a:r>
              <a:rPr lang="it-IT" sz="2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8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properties</a:t>
            </a:r>
            <a:r>
              <a:rPr lang="it-IT" sz="2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can be </a:t>
            </a:r>
            <a:r>
              <a:rPr lang="it-IT" sz="2800" b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fixed</a:t>
            </a:r>
            <a:r>
              <a:rPr lang="it-IT" sz="28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it-IT" sz="2800" b="0" dirty="0">
              <a:solidFill>
                <a:srgbClr val="FF0000"/>
              </a:solidFill>
            </a:endParaRPr>
          </a:p>
        </p:txBody>
      </p:sp>
      <p:sp>
        <p:nvSpPr>
          <p:cNvPr id="13" name="Freccia a destra 12"/>
          <p:cNvSpPr/>
          <p:nvPr/>
        </p:nvSpPr>
        <p:spPr bwMode="auto">
          <a:xfrm>
            <a:off x="543560" y="5885180"/>
            <a:ext cx="457200" cy="25146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29369" y="533400"/>
            <a:ext cx="1143263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D.Lacroix</a:t>
            </a:r>
            <a:endParaRPr lang="it-IT" dirty="0" smtClean="0"/>
          </a:p>
          <a:p>
            <a:r>
              <a:rPr lang="it-IT" dirty="0" smtClean="0"/>
              <a:t>IPN-Orsay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591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81000" y="3738880"/>
            <a:ext cx="4191000" cy="2538828"/>
            <a:chOff x="0" y="1905000"/>
            <a:chExt cx="4191000" cy="253882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44848"/>
            <a:stretch/>
          </p:blipFill>
          <p:spPr bwMode="auto">
            <a:xfrm>
              <a:off x="0" y="1905000"/>
              <a:ext cx="4038600" cy="196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CasellaDiTesto 3"/>
            <p:cNvSpPr txBox="1"/>
            <p:nvPr/>
          </p:nvSpPr>
          <p:spPr>
            <a:xfrm>
              <a:off x="2081544" y="2436420"/>
              <a:ext cx="1665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b="0" i="1" dirty="0" smtClean="0"/>
                <a:t>J-L </a:t>
              </a:r>
              <a:r>
                <a:rPr lang="it-IT" sz="1800" b="0" i="1" dirty="0" err="1" smtClean="0"/>
                <a:t>correlations</a:t>
              </a:r>
              <a:endParaRPr lang="it-IT" sz="1800" b="0" i="1" dirty="0"/>
            </a:p>
          </p:txBody>
        </p:sp>
        <p:grpSp>
          <p:nvGrpSpPr>
            <p:cNvPr id="7" name="Gruppo 6"/>
            <p:cNvGrpSpPr/>
            <p:nvPr/>
          </p:nvGrpSpPr>
          <p:grpSpPr>
            <a:xfrm>
              <a:off x="76200" y="3588286"/>
              <a:ext cx="4114800" cy="855542"/>
              <a:chOff x="76200" y="3740686"/>
              <a:chExt cx="4114800" cy="855542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00" b="1538"/>
              <a:stretch>
                <a:fillRect/>
              </a:stretch>
            </p:blipFill>
            <p:spPr bwMode="auto">
              <a:xfrm>
                <a:off x="76200" y="4033520"/>
                <a:ext cx="4114800" cy="562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CasellaDiTesto 9"/>
              <p:cNvSpPr txBox="1"/>
              <p:nvPr/>
            </p:nvSpPr>
            <p:spPr>
              <a:xfrm>
                <a:off x="76200" y="3740686"/>
                <a:ext cx="9380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>
                    <a:solidFill>
                      <a:srgbClr val="FF00FF"/>
                    </a:solidFill>
                  </a:rPr>
                  <a:t>SAMi-J</a:t>
                </a:r>
                <a:r>
                  <a:rPr lang="it-IT" dirty="0" smtClean="0">
                    <a:solidFill>
                      <a:srgbClr val="FF00FF"/>
                    </a:solidFill>
                  </a:rPr>
                  <a:t>:</a:t>
                </a:r>
                <a:endParaRPr lang="it-IT" dirty="0">
                  <a:solidFill>
                    <a:srgbClr val="FF00FF"/>
                  </a:solidFill>
                </a:endParaRPr>
              </a:p>
            </p:txBody>
          </p:sp>
        </p:grp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62" y="1523846"/>
            <a:ext cx="8699738" cy="1143154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914400" y="3190875"/>
            <a:ext cx="3352800" cy="466725"/>
            <a:chOff x="838200" y="1790700"/>
            <a:chExt cx="3352800" cy="466725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1790700"/>
              <a:ext cx="33528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3500" y="2057400"/>
              <a:ext cx="24003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CasellaDiTesto 17"/>
          <p:cNvSpPr txBox="1"/>
          <p:nvPr/>
        </p:nvSpPr>
        <p:spPr>
          <a:xfrm>
            <a:off x="1866727" y="152400"/>
            <a:ext cx="5161990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err="1" smtClean="0">
                <a:solidFill>
                  <a:schemeClr val="accent6"/>
                </a:solidFill>
              </a:rPr>
              <a:t>Connecting</a:t>
            </a:r>
            <a:r>
              <a:rPr lang="it-IT" sz="2800" b="0" dirty="0" smtClean="0">
                <a:solidFill>
                  <a:schemeClr val="accent6"/>
                </a:solidFill>
              </a:rPr>
              <a:t> the </a:t>
            </a:r>
            <a:r>
              <a:rPr lang="it-IT" sz="2800" b="0" dirty="0" err="1" smtClean="0">
                <a:solidFill>
                  <a:schemeClr val="accent6"/>
                </a:solidFill>
              </a:rPr>
              <a:t>reaction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b="0" dirty="0" err="1" smtClean="0">
                <a:solidFill>
                  <a:schemeClr val="accent6"/>
                </a:solidFill>
              </a:rPr>
              <a:t>dynamics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it-IT" sz="2800" b="0" dirty="0">
                <a:solidFill>
                  <a:schemeClr val="accent6"/>
                </a:solidFill>
              </a:rPr>
              <a:t>t</a:t>
            </a:r>
            <a:r>
              <a:rPr lang="it-IT" sz="2800" b="0" dirty="0" smtClean="0">
                <a:solidFill>
                  <a:schemeClr val="accent6"/>
                </a:solidFill>
              </a:rPr>
              <a:t>o </a:t>
            </a:r>
            <a:r>
              <a:rPr lang="it-IT" sz="2800" b="0" dirty="0" err="1" smtClean="0">
                <a:solidFill>
                  <a:schemeClr val="accent6"/>
                </a:solidFill>
              </a:rPr>
              <a:t>nuclear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b="0" dirty="0" err="1" smtClean="0">
                <a:solidFill>
                  <a:schemeClr val="accent6"/>
                </a:solidFill>
              </a:rPr>
              <a:t>properties</a:t>
            </a:r>
            <a:endParaRPr lang="it-IT" sz="2800" b="0" dirty="0">
              <a:solidFill>
                <a:schemeClr val="accent6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53153" y="2971800"/>
            <a:ext cx="3948710" cy="3785652"/>
          </a:xfrm>
          <a:prstGeom prst="rect">
            <a:avLst/>
          </a:prstGeom>
          <a:solidFill>
            <a:srgbClr val="FFFFCC"/>
          </a:solidFill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it-IT" sz="2000" b="0" dirty="0" err="1" smtClean="0">
                <a:solidFill>
                  <a:srgbClr val="FF00FF"/>
                </a:solidFill>
              </a:rPr>
              <a:t>SAMi</a:t>
            </a:r>
            <a:r>
              <a:rPr lang="it-IT" sz="2000" b="0" dirty="0" smtClean="0">
                <a:solidFill>
                  <a:srgbClr val="FF00FF"/>
                </a:solidFill>
              </a:rPr>
              <a:t>-J</a:t>
            </a:r>
            <a:r>
              <a:rPr lang="it-IT" sz="2000" b="0" dirty="0" smtClean="0"/>
              <a:t>:</a:t>
            </a:r>
            <a:br>
              <a:rPr lang="it-IT" sz="2000" b="0" dirty="0" smtClean="0"/>
            </a:br>
            <a:r>
              <a:rPr lang="it-IT" sz="2000" b="0" dirty="0" err="1" smtClean="0"/>
              <a:t>changing</a:t>
            </a:r>
            <a:r>
              <a:rPr lang="it-IT" sz="2000" b="0" dirty="0" smtClean="0"/>
              <a:t> the </a:t>
            </a:r>
            <a:r>
              <a:rPr lang="it-IT" sz="2000" b="0" dirty="0" err="1" smtClean="0">
                <a:solidFill>
                  <a:srgbClr val="FF00FF"/>
                </a:solidFill>
              </a:rPr>
              <a:t>symmetry</a:t>
            </a:r>
            <a:r>
              <a:rPr lang="it-IT" sz="2000" b="0" dirty="0" smtClean="0">
                <a:solidFill>
                  <a:srgbClr val="FF00FF"/>
                </a:solidFill>
              </a:rPr>
              <a:t> </a:t>
            </a:r>
            <a:r>
              <a:rPr lang="it-IT" sz="2000" b="0" dirty="0" err="1" smtClean="0">
                <a:solidFill>
                  <a:srgbClr val="FF00FF"/>
                </a:solidFill>
              </a:rPr>
              <a:t>energy</a:t>
            </a:r>
            <a:r>
              <a:rPr lang="it-IT" sz="2000" b="0" dirty="0" smtClean="0">
                <a:solidFill>
                  <a:srgbClr val="FF00FF"/>
                </a:solidFill>
              </a:rPr>
              <a:t> </a:t>
            </a:r>
            <a:r>
              <a:rPr lang="it-IT" sz="2000" b="0" dirty="0" err="1" smtClean="0"/>
              <a:t>slope</a:t>
            </a:r>
            <a:endParaRPr lang="it-IT" sz="2000" b="0" dirty="0" smtClean="0"/>
          </a:p>
          <a:p>
            <a:pPr algn="l"/>
            <a:endParaRPr lang="it-IT" sz="2000" b="0" dirty="0"/>
          </a:p>
          <a:p>
            <a:pPr algn="l"/>
            <a:r>
              <a:rPr lang="it-IT" sz="2000" b="0" dirty="0" err="1" smtClean="0"/>
              <a:t>Taking</a:t>
            </a:r>
            <a:r>
              <a:rPr lang="it-IT" sz="2000" b="0" dirty="0" smtClean="0"/>
              <a:t> SAMi-J31 </a:t>
            </a:r>
            <a:r>
              <a:rPr lang="it-IT" sz="2000" b="0" dirty="0" err="1" smtClean="0"/>
              <a:t>as</a:t>
            </a:r>
            <a:r>
              <a:rPr lang="it-IT" sz="2000" b="0" dirty="0" smtClean="0"/>
              <a:t> a </a:t>
            </a:r>
            <a:r>
              <a:rPr lang="it-IT" sz="2000" b="0" dirty="0" err="1" smtClean="0"/>
              <a:t>reference</a:t>
            </a:r>
            <a:r>
              <a:rPr lang="it-IT" sz="2000" b="0" dirty="0" smtClean="0"/>
              <a:t>:</a:t>
            </a:r>
          </a:p>
          <a:p>
            <a:pPr algn="l"/>
            <a:r>
              <a:rPr lang="it-IT" sz="2000" b="0" dirty="0" err="1" smtClean="0"/>
              <a:t>consider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interactions</a:t>
            </a:r>
            <a:r>
              <a:rPr lang="it-IT" sz="2000" b="0" dirty="0" smtClean="0"/>
              <a:t> with </a:t>
            </a:r>
            <a:r>
              <a:rPr lang="it-IT" sz="2000" b="0" dirty="0" err="1" smtClean="0"/>
              <a:t>different</a:t>
            </a:r>
            <a:endParaRPr lang="it-IT" sz="2000" b="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 err="1" smtClean="0">
                <a:solidFill>
                  <a:srgbClr val="00B050"/>
                </a:solidFill>
              </a:rPr>
              <a:t>compressibility</a:t>
            </a:r>
            <a:endParaRPr lang="it-IT" sz="2000" b="0" dirty="0" smtClean="0">
              <a:solidFill>
                <a:srgbClr val="00B05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 err="1" smtClean="0">
                <a:solidFill>
                  <a:srgbClr val="FF0000"/>
                </a:solidFill>
              </a:rPr>
              <a:t>effective</a:t>
            </a:r>
            <a:r>
              <a:rPr lang="it-IT" sz="2000" b="0" dirty="0" smtClean="0">
                <a:solidFill>
                  <a:srgbClr val="FF0000"/>
                </a:solidFill>
              </a:rPr>
              <a:t> mass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 smtClean="0">
                <a:solidFill>
                  <a:schemeClr val="accent2"/>
                </a:solidFill>
              </a:rPr>
              <a:t>n/p </a:t>
            </a:r>
            <a:r>
              <a:rPr lang="it-IT" sz="2000" b="0" dirty="0" err="1" smtClean="0">
                <a:solidFill>
                  <a:schemeClr val="accent2"/>
                </a:solidFill>
              </a:rPr>
              <a:t>effective</a:t>
            </a:r>
            <a:r>
              <a:rPr lang="it-IT" sz="2000" b="0" dirty="0" smtClean="0">
                <a:solidFill>
                  <a:schemeClr val="accent2"/>
                </a:solidFill>
              </a:rPr>
              <a:t> mass </a:t>
            </a:r>
            <a:r>
              <a:rPr lang="it-IT" sz="2000" b="0" dirty="0" err="1" smtClean="0">
                <a:solidFill>
                  <a:schemeClr val="accent2"/>
                </a:solidFill>
              </a:rPr>
              <a:t>splitting</a:t>
            </a:r>
            <a:endParaRPr lang="it-IT" sz="2000" b="0" dirty="0" smtClean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dirty="0" err="1">
                <a:solidFill>
                  <a:srgbClr val="C00000"/>
                </a:solidFill>
              </a:rPr>
              <a:t>s</a:t>
            </a:r>
            <a:r>
              <a:rPr lang="it-IT" sz="2000" b="0" dirty="0" err="1" smtClean="0">
                <a:solidFill>
                  <a:srgbClr val="C00000"/>
                </a:solidFill>
              </a:rPr>
              <a:t>urface</a:t>
            </a:r>
            <a:r>
              <a:rPr lang="it-IT" sz="2000" b="0" dirty="0" smtClean="0">
                <a:solidFill>
                  <a:srgbClr val="C00000"/>
                </a:solidFill>
              </a:rPr>
              <a:t> </a:t>
            </a:r>
            <a:r>
              <a:rPr lang="it-IT" sz="2000" b="0" dirty="0" err="1" smtClean="0">
                <a:solidFill>
                  <a:srgbClr val="C00000"/>
                </a:solidFill>
              </a:rPr>
              <a:t>terms</a:t>
            </a:r>
            <a:r>
              <a:rPr lang="it-IT" sz="2000" b="0" dirty="0" smtClean="0">
                <a:solidFill>
                  <a:srgbClr val="C00000"/>
                </a:solidFill>
              </a:rPr>
              <a:t> </a:t>
            </a:r>
          </a:p>
          <a:p>
            <a:pPr algn="l"/>
            <a:endParaRPr lang="it-IT" sz="2000" b="0" dirty="0"/>
          </a:p>
          <a:p>
            <a:pPr algn="l"/>
            <a:r>
              <a:rPr lang="it-IT" sz="2000" b="0" dirty="0" smtClean="0"/>
              <a:t>(</a:t>
            </a:r>
            <a:r>
              <a:rPr lang="it-IT" sz="2000" b="0" dirty="0" err="1" smtClean="0"/>
              <a:t>ground</a:t>
            </a:r>
            <a:r>
              <a:rPr lang="it-IT" sz="2000" b="0" dirty="0" smtClean="0"/>
              <a:t> state </a:t>
            </a:r>
            <a:r>
              <a:rPr lang="it-IT" sz="2000" b="0" dirty="0" err="1" smtClean="0"/>
              <a:t>properties</a:t>
            </a:r>
            <a:r>
              <a:rPr lang="it-IT" sz="2000" b="0" dirty="0" smtClean="0"/>
              <a:t> are </a:t>
            </a:r>
            <a:r>
              <a:rPr lang="it-IT" sz="2000" b="0" dirty="0" err="1" smtClean="0"/>
              <a:t>affected</a:t>
            </a:r>
            <a:endParaRPr lang="it-IT" sz="2000" b="0" dirty="0" smtClean="0"/>
          </a:p>
          <a:p>
            <a:pPr algn="l"/>
            <a:r>
              <a:rPr lang="it-IT" sz="2000" b="0" dirty="0" smtClean="0"/>
              <a:t>by </a:t>
            </a:r>
            <a:r>
              <a:rPr lang="it-IT" sz="2000" b="0" dirty="0" err="1" smtClean="0"/>
              <a:t>less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than</a:t>
            </a:r>
            <a:r>
              <a:rPr lang="it-IT" sz="2000" b="0" dirty="0" smtClean="0"/>
              <a:t> 5%)</a:t>
            </a:r>
          </a:p>
        </p:txBody>
      </p:sp>
      <p:cxnSp>
        <p:nvCxnSpPr>
          <p:cNvPr id="21" name="Connettore 2 20"/>
          <p:cNvCxnSpPr/>
          <p:nvPr/>
        </p:nvCxnSpPr>
        <p:spPr bwMode="auto">
          <a:xfrm flipV="1">
            <a:off x="3429000" y="3657600"/>
            <a:ext cx="2667000" cy="457200"/>
          </a:xfrm>
          <a:prstGeom prst="straightConnector1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asellaDiTesto 21"/>
          <p:cNvSpPr txBox="1"/>
          <p:nvPr/>
        </p:nvSpPr>
        <p:spPr>
          <a:xfrm rot="16200000">
            <a:off x="396129" y="3363071"/>
            <a:ext cx="7553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/>
              <a:t>MeV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190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68736" y="609600"/>
            <a:ext cx="475797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 err="1" smtClean="0">
                <a:solidFill>
                  <a:schemeClr val="accent6"/>
                </a:solidFill>
              </a:rPr>
              <a:t>Employed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b="0" dirty="0" err="1" smtClean="0">
                <a:solidFill>
                  <a:schemeClr val="accent6"/>
                </a:solidFill>
              </a:rPr>
              <a:t>effective</a:t>
            </a:r>
            <a:r>
              <a:rPr lang="it-IT" sz="2800" b="0" dirty="0" smtClean="0">
                <a:solidFill>
                  <a:schemeClr val="accent6"/>
                </a:solidFill>
              </a:rPr>
              <a:t> </a:t>
            </a:r>
            <a:r>
              <a:rPr lang="it-IT" sz="2800" b="0" dirty="0" err="1" smtClean="0">
                <a:solidFill>
                  <a:schemeClr val="accent6"/>
                </a:solidFill>
              </a:rPr>
              <a:t>interactions</a:t>
            </a:r>
            <a:endParaRPr lang="it-IT" sz="2800" b="0" dirty="0" smtClean="0">
              <a:solidFill>
                <a:schemeClr val="accent6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76866" y="1668800"/>
            <a:ext cx="8940134" cy="4579600"/>
            <a:chOff x="76866" y="1668800"/>
            <a:chExt cx="8940134" cy="457960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6" y="1668800"/>
              <a:ext cx="8940134" cy="4579600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 bwMode="auto">
            <a:xfrm>
              <a:off x="1320800" y="1884680"/>
              <a:ext cx="51054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66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1784" t="-1588" r="11084" b="30629"/>
          <a:stretch/>
        </p:blipFill>
        <p:spPr>
          <a:xfrm>
            <a:off x="381000" y="1066800"/>
            <a:ext cx="5486400" cy="33528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285" y="6359520"/>
            <a:ext cx="4554315" cy="442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7136" t="83873" b="8064"/>
          <a:stretch/>
        </p:blipFill>
        <p:spPr>
          <a:xfrm>
            <a:off x="5200914" y="233680"/>
            <a:ext cx="3760206" cy="381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8600" y="188893"/>
            <a:ext cx="3594254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0" dirty="0">
                <a:solidFill>
                  <a:schemeClr val="accent6"/>
                </a:solidFill>
              </a:rPr>
              <a:t>F</a:t>
            </a:r>
            <a:r>
              <a:rPr lang="it-IT" sz="2800" b="0" dirty="0" smtClean="0">
                <a:solidFill>
                  <a:schemeClr val="accent6"/>
                </a:solidFill>
              </a:rPr>
              <a:t>usion vs quasi-</a:t>
            </a:r>
            <a:r>
              <a:rPr lang="it-IT" sz="2800" b="0" dirty="0" err="1" smtClean="0">
                <a:solidFill>
                  <a:schemeClr val="accent6"/>
                </a:solidFill>
              </a:rPr>
              <a:t>fission</a:t>
            </a:r>
            <a:r>
              <a:rPr lang="it-IT" sz="2800" b="0" dirty="0" smtClean="0">
                <a:solidFill>
                  <a:schemeClr val="accent6"/>
                </a:solidFill>
              </a:rPr>
              <a:t>:</a:t>
            </a:r>
          </a:p>
          <a:p>
            <a:r>
              <a:rPr lang="it-IT" sz="2800" b="0" dirty="0" smtClean="0">
                <a:solidFill>
                  <a:schemeClr val="accent6"/>
                </a:solidFill>
              </a:rPr>
              <a:t>TDHF </a:t>
            </a:r>
            <a:r>
              <a:rPr lang="it-IT" sz="2800" b="0" dirty="0" err="1" smtClean="0">
                <a:solidFill>
                  <a:schemeClr val="accent6"/>
                </a:solidFill>
              </a:rPr>
              <a:t>simulations</a:t>
            </a:r>
            <a:endParaRPr lang="it-IT" sz="2800" b="0" dirty="0" smtClean="0">
              <a:solidFill>
                <a:schemeClr val="accent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19400" y="4617184"/>
            <a:ext cx="5933227" cy="163121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2000" b="0" baseline="30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238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 </a:t>
            </a:r>
            <a:r>
              <a:rPr lang="it-IT" sz="2000" b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deformed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:</a:t>
            </a:r>
            <a:endParaRPr lang="it-IT" sz="2000" b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/>
            <a:endParaRPr lang="it-IT" sz="2000" b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2000" b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sensitivity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to </a:t>
            </a:r>
            <a:r>
              <a:rPr lang="it-IT" sz="2000" b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projectile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-target </a:t>
            </a:r>
            <a:r>
              <a:rPr lang="it-IT" sz="2000" b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orientation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(</a:t>
            </a:r>
            <a:r>
              <a:rPr lang="it-IT" sz="2000" b="0" dirty="0" smtClean="0">
                <a:solidFill>
                  <a:srgbClr val="0070C0"/>
                </a:solidFill>
              </a:rPr>
              <a:t>side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or </a:t>
            </a:r>
            <a:r>
              <a:rPr lang="it-IT" sz="2000" b="0" dirty="0" err="1" smtClean="0">
                <a:solidFill>
                  <a:srgbClr val="FF0000"/>
                </a:solidFill>
              </a:rPr>
              <a:t>tip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/>
            <a:endParaRPr lang="it-IT" sz="2000" b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2000" b="0" dirty="0" smtClean="0">
                <a:solidFill>
                  <a:srgbClr val="C00000"/>
                </a:solidFill>
              </a:rPr>
              <a:t>quasi-</a:t>
            </a:r>
            <a:r>
              <a:rPr lang="it-IT" sz="2000" b="0" dirty="0" err="1" smtClean="0">
                <a:solidFill>
                  <a:srgbClr val="C00000"/>
                </a:solidFill>
              </a:rPr>
              <a:t>fission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observed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for the </a:t>
            </a:r>
            <a:r>
              <a:rPr lang="it-IT" sz="2000" b="0" dirty="0" err="1" smtClean="0">
                <a:solidFill>
                  <a:srgbClr val="FF0000"/>
                </a:solidFill>
              </a:rPr>
              <a:t>tip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configuration</a:t>
            </a:r>
            <a:r>
              <a:rPr lang="it-IT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endParaRPr lang="it-IT" sz="2000" b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86200" y="553720"/>
            <a:ext cx="5194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0" i="1" dirty="0" err="1" smtClean="0"/>
              <a:t>at</a:t>
            </a:r>
            <a:r>
              <a:rPr lang="it-IT" sz="2000" b="0" i="1" dirty="0" smtClean="0"/>
              <a:t> the </a:t>
            </a:r>
            <a:r>
              <a:rPr lang="it-IT" sz="2000" b="0" i="1" dirty="0" err="1" smtClean="0"/>
              <a:t>threshold</a:t>
            </a:r>
            <a:r>
              <a:rPr lang="it-IT" sz="2000" b="0" i="1" dirty="0" smtClean="0"/>
              <a:t> </a:t>
            </a:r>
            <a:r>
              <a:rPr lang="it-IT" sz="2000" b="0" i="1" dirty="0" err="1" smtClean="0"/>
              <a:t>between</a:t>
            </a:r>
            <a:r>
              <a:rPr lang="it-IT" sz="2000" b="0" i="1" dirty="0" smtClean="0"/>
              <a:t> </a:t>
            </a:r>
            <a:r>
              <a:rPr lang="it-IT" sz="2000" b="0" i="1" dirty="0" smtClean="0">
                <a:solidFill>
                  <a:srgbClr val="00B050"/>
                </a:solidFill>
              </a:rPr>
              <a:t>fusion</a:t>
            </a:r>
            <a:r>
              <a:rPr lang="it-IT" sz="2000" b="0" i="1" dirty="0" smtClean="0"/>
              <a:t> and </a:t>
            </a:r>
            <a:r>
              <a:rPr lang="it-IT" sz="2000" b="0" i="1" dirty="0" smtClean="0">
                <a:solidFill>
                  <a:srgbClr val="C00000"/>
                </a:solidFill>
              </a:rPr>
              <a:t>quasi-</a:t>
            </a:r>
            <a:r>
              <a:rPr lang="it-IT" sz="2000" b="0" i="1" dirty="0" err="1" smtClean="0">
                <a:solidFill>
                  <a:srgbClr val="C00000"/>
                </a:solidFill>
              </a:rPr>
              <a:t>fission</a:t>
            </a:r>
            <a:endParaRPr lang="it-IT" sz="2000" b="0" i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4800" y="4419600"/>
            <a:ext cx="176362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0" dirty="0" err="1" smtClean="0">
                <a:solidFill>
                  <a:schemeClr val="accent6"/>
                </a:solidFill>
              </a:rPr>
              <a:t>tip</a:t>
            </a:r>
            <a:r>
              <a:rPr lang="it-IT" sz="2400" b="0" dirty="0" smtClean="0">
                <a:solidFill>
                  <a:schemeClr val="accent6"/>
                </a:solidFill>
              </a:rPr>
              <a:t> </a:t>
            </a:r>
            <a:r>
              <a:rPr lang="it-IT" sz="2400" b="0" dirty="0" err="1" smtClean="0">
                <a:solidFill>
                  <a:schemeClr val="accent6"/>
                </a:solidFill>
              </a:rPr>
              <a:t>collisions</a:t>
            </a:r>
            <a:endParaRPr lang="it-IT" sz="2400" b="0" dirty="0">
              <a:solidFill>
                <a:schemeClr val="accent6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667000"/>
            <a:ext cx="3055013" cy="2286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055437" y="1334869"/>
            <a:ext cx="2839239" cy="923330"/>
          </a:xfrm>
          <a:prstGeom prst="rect">
            <a:avLst/>
          </a:prstGeom>
          <a:solidFill>
            <a:srgbClr val="FFE18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0" dirty="0" err="1" smtClean="0">
                <a:solidFill>
                  <a:srgbClr val="008000"/>
                </a:solidFill>
              </a:rPr>
              <a:t>Sensitivity</a:t>
            </a:r>
            <a:r>
              <a:rPr lang="it-IT" sz="1800" b="0" dirty="0" smtClean="0">
                <a:solidFill>
                  <a:srgbClr val="008000"/>
                </a:solidFill>
              </a:rPr>
              <a:t> of sub-</a:t>
            </a:r>
            <a:r>
              <a:rPr lang="it-IT" sz="1800" b="0" dirty="0" err="1" smtClean="0">
                <a:solidFill>
                  <a:srgbClr val="008000"/>
                </a:solidFill>
              </a:rPr>
              <a:t>barrier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</a:p>
          <a:p>
            <a:r>
              <a:rPr lang="it-IT" sz="1800" b="0" dirty="0" smtClean="0">
                <a:solidFill>
                  <a:srgbClr val="008000"/>
                </a:solidFill>
              </a:rPr>
              <a:t>fusion cross </a:t>
            </a:r>
            <a:r>
              <a:rPr lang="it-IT" sz="1800" b="0" dirty="0" err="1" smtClean="0">
                <a:solidFill>
                  <a:srgbClr val="008000"/>
                </a:solidFill>
              </a:rPr>
              <a:t>section</a:t>
            </a:r>
            <a:r>
              <a:rPr lang="it-IT" sz="1800" b="0" dirty="0" smtClean="0">
                <a:solidFill>
                  <a:srgbClr val="008000"/>
                </a:solidFill>
              </a:rPr>
              <a:t> </a:t>
            </a:r>
          </a:p>
          <a:p>
            <a:r>
              <a:rPr lang="it-IT" sz="1800" b="0" dirty="0" smtClean="0">
                <a:solidFill>
                  <a:srgbClr val="008000"/>
                </a:solidFill>
              </a:rPr>
              <a:t>to EOS </a:t>
            </a:r>
            <a:r>
              <a:rPr lang="it-IT" sz="1800" b="0" dirty="0" err="1" smtClean="0">
                <a:solidFill>
                  <a:srgbClr val="008000"/>
                </a:solidFill>
              </a:rPr>
              <a:t>ingredients</a:t>
            </a:r>
            <a:endParaRPr lang="it-IT" sz="1800" b="0" dirty="0">
              <a:solidFill>
                <a:srgbClr val="008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32856" y="2362200"/>
            <a:ext cx="1593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 smtClean="0"/>
              <a:t>P-G </a:t>
            </a:r>
            <a:r>
              <a:rPr lang="it-IT" sz="1400" b="0" i="1" dirty="0" err="1" smtClean="0"/>
              <a:t>Reinhard</a:t>
            </a:r>
            <a:r>
              <a:rPr lang="it-IT" sz="1400" b="0" i="1" dirty="0" smtClean="0"/>
              <a:t> et al.</a:t>
            </a:r>
            <a:endParaRPr lang="it-IT" sz="1400" b="0" i="1" dirty="0"/>
          </a:p>
        </p:txBody>
      </p:sp>
      <p:sp>
        <p:nvSpPr>
          <p:cNvPr id="13" name="Freccia a destra 12"/>
          <p:cNvSpPr/>
          <p:nvPr/>
        </p:nvSpPr>
        <p:spPr bwMode="auto">
          <a:xfrm>
            <a:off x="6837680" y="2438400"/>
            <a:ext cx="304800" cy="152400"/>
          </a:xfrm>
          <a:prstGeom prst="rightArrow">
            <a:avLst/>
          </a:prstGeom>
          <a:solidFill>
            <a:srgbClr val="28D62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7355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53499</TotalTime>
  <Words>995</Words>
  <Application>Microsoft Office PowerPoint</Application>
  <PresentationFormat>Presentazione su schermo (4:3)</PresentationFormat>
  <Paragraphs>234</Paragraphs>
  <Slides>17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Wingdings</vt:lpstr>
      <vt:lpstr>Struttura predefinita</vt:lpstr>
      <vt:lpstr>1_Struttura predefinita</vt:lpstr>
      <vt:lpstr>Equazione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- lns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colonna</dc:creator>
  <cp:lastModifiedBy>maria</cp:lastModifiedBy>
  <cp:revision>899</cp:revision>
  <dcterms:created xsi:type="dcterms:W3CDTF">2005-02-17T08:10:18Z</dcterms:created>
  <dcterms:modified xsi:type="dcterms:W3CDTF">2018-09-13T03:29:42Z</dcterms:modified>
</cp:coreProperties>
</file>