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68" r:id="rId2"/>
    <p:sldId id="519" r:id="rId3"/>
    <p:sldId id="541" r:id="rId4"/>
    <p:sldId id="532" r:id="rId5"/>
    <p:sldId id="523" r:id="rId6"/>
    <p:sldId id="533" r:id="rId7"/>
    <p:sldId id="534" r:id="rId8"/>
    <p:sldId id="535" r:id="rId9"/>
    <p:sldId id="536" r:id="rId10"/>
    <p:sldId id="472" r:id="rId11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00"/>
    <a:srgbClr val="33CC33"/>
    <a:srgbClr val="4C66BE"/>
    <a:srgbClr val="F99562"/>
    <a:srgbClr val="FF66CC"/>
    <a:srgbClr val="8064A2"/>
    <a:srgbClr val="848484"/>
    <a:srgbClr val="FF9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濃色スタイル 1 - アクセント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304" autoAdjust="0"/>
  </p:normalViewPr>
  <p:slideViewPr>
    <p:cSldViewPr showGuides="1">
      <p:cViewPr varScale="1">
        <p:scale>
          <a:sx n="129" d="100"/>
          <a:sy n="129" d="100"/>
        </p:scale>
        <p:origin x="2508" y="132"/>
      </p:cViewPr>
      <p:guideLst>
        <p:guide orient="horz" pos="4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860" cy="513284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0784" y="0"/>
            <a:ext cx="3076860" cy="513284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550F817D-D90E-4CAD-82E0-82E948C4FAE5}" type="datetimeFigureOut">
              <a:rPr kumimoji="1" lang="ja-JP" altLang="en-US" smtClean="0"/>
              <a:t>2019/5/9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330"/>
            <a:ext cx="3076860" cy="513284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0784" y="9721330"/>
            <a:ext cx="3076860" cy="513284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876B1C78-A0FA-4E37-BBAE-0CE3F907E7D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56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71DA7860-99B8-4F2D-A4A5-B8D97D38B6F7}" type="datetimeFigureOut">
              <a:rPr kumimoji="1" lang="ja-JP" altLang="en-US" smtClean="0"/>
              <a:t>2019/5/9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DF2424D6-C762-49CD-9172-6C3602DF5E0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156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24D6-C762-49CD-9172-6C3602DF5E0F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8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24D6-C762-49CD-9172-6C3602DF5E0F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13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24D6-C762-49CD-9172-6C3602DF5E0F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367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24D6-C762-49CD-9172-6C3602DF5E0F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467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</p:spPr>
        <p:txBody>
          <a:bodyPr/>
          <a:lstStyle/>
          <a:p>
            <a:r>
              <a:rPr lang="en-US" altLang="ja-JP"/>
              <a:t>Tomoaki Nakamura, KEK-CRC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02923" y="6492877"/>
            <a:ext cx="2133600" cy="365125"/>
          </a:xfrm>
        </p:spPr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98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940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552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787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29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405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062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28922" y="672"/>
            <a:ext cx="7085695" cy="764032"/>
          </a:xfrm>
          <a:gradFill>
            <a:gsLst>
              <a:gs pos="0">
                <a:schemeClr val="bg1"/>
              </a:gs>
              <a:gs pos="80000">
                <a:schemeClr val="accent6">
                  <a:lumMod val="60000"/>
                  <a:lumOff val="40000"/>
                </a:schemeClr>
              </a:gs>
              <a:gs pos="86000">
                <a:schemeClr val="accent6">
                  <a:lumMod val="7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normAutofit/>
          </a:bodyPr>
          <a:lstStyle>
            <a:lvl1pPr algn="ctr">
              <a:defRPr sz="2700" b="1" i="1" u="none">
                <a:latin typeface="+mj-lt"/>
                <a:ea typeface="+mj-ea"/>
                <a:cs typeface="Verdana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</p:spPr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" y="189149"/>
            <a:ext cx="1008000" cy="387078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 b="30312"/>
          <a:stretch/>
        </p:blipFill>
        <p:spPr>
          <a:xfrm>
            <a:off x="8136000" y="110528"/>
            <a:ext cx="1008000" cy="5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877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449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53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661BB-7E57-47A1-9D03-53CDCF621D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294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n2p3.fr/event/12701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in2p3.fr/event/11289/" TargetMode="External"/><Relationship Id="rId5" Type="http://schemas.openxmlformats.org/officeDocument/2006/relationships/image" Target="../media/image19.png"/><Relationship Id="rId10" Type="http://schemas.openxmlformats.org/officeDocument/2006/relationships/hyperlink" Target="https://indico.in2p3.fr/event/16922/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indico.in2p3.fr/event/14157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scape2020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7585" y="404664"/>
            <a:ext cx="8068829" cy="2594789"/>
          </a:xfrm>
        </p:spPr>
        <p:txBody>
          <a:bodyPr>
            <a:normAutofit/>
          </a:bodyPr>
          <a:lstStyle/>
          <a:p>
            <a:r>
              <a:rPr lang="en-US" altLang="ja-JP" sz="3000" b="1" dirty="0" err="1"/>
              <a:t>TYL-FJPPL</a:t>
            </a:r>
            <a:r>
              <a:rPr lang="en-US" altLang="ja-JP" sz="3000" b="1" dirty="0"/>
              <a:t>: Computing (new proposal)</a:t>
            </a:r>
            <a:br>
              <a:rPr lang="en-US" altLang="ja-JP" sz="3000" b="1" dirty="0"/>
            </a:br>
            <a:br>
              <a:rPr lang="en-US" altLang="ja-JP" sz="3000" b="1" dirty="0"/>
            </a:br>
            <a:r>
              <a:rPr lang="en-US" altLang="ja-JP" b="1" dirty="0"/>
              <a:t>Evolution of the computing environment for high-energy and astroparticle experiments</a:t>
            </a:r>
            <a:endParaRPr lang="ja-JP" altLang="en-US" sz="3000" dirty="0"/>
          </a:p>
        </p:txBody>
      </p:sp>
      <p:sp>
        <p:nvSpPr>
          <p:cNvPr id="4" name="正方形/長方形 3"/>
          <p:cNvSpPr/>
          <p:nvPr/>
        </p:nvSpPr>
        <p:spPr>
          <a:xfrm>
            <a:off x="165339" y="514962"/>
            <a:ext cx="6566901" cy="1057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411760" y="2780928"/>
            <a:ext cx="6566901" cy="1057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1526" y="4214698"/>
            <a:ext cx="8380947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88000"/>
            <a:r>
              <a:rPr lang="en-US" altLang="ja-JP" b="1" dirty="0"/>
              <a:t>CC-</a:t>
            </a:r>
            <a:r>
              <a:rPr lang="en-US" altLang="ja-JP" b="1" dirty="0" err="1"/>
              <a:t>IN2P3</a:t>
            </a:r>
            <a:r>
              <a:rPr lang="en-US" altLang="ja-JP" dirty="0"/>
              <a:t>:	</a:t>
            </a:r>
            <a:r>
              <a:rPr lang="en-US" altLang="ja-JP" u="sng" dirty="0"/>
              <a:t>F. Hernandez</a:t>
            </a:r>
            <a:r>
              <a:rPr lang="en-US" altLang="ja-JP" baseline="30000" dirty="0"/>
              <a:t>*</a:t>
            </a:r>
            <a:r>
              <a:rPr lang="en-US" altLang="ja-JP" dirty="0"/>
              <a:t> → </a:t>
            </a:r>
            <a:r>
              <a:rPr lang="en-US" altLang="ja-JP" u="sng" dirty="0"/>
              <a:t>R. Vernet</a:t>
            </a:r>
            <a:r>
              <a:rPr lang="en-US" altLang="ja-JP" dirty="0"/>
              <a:t>, </a:t>
            </a:r>
          </a:p>
          <a:p>
            <a:pPr defTabSz="288000"/>
            <a:r>
              <a:rPr lang="en-US" altLang="ja-JP" dirty="0"/>
              <a:t>				G. Rahal, V. </a:t>
            </a:r>
            <a:r>
              <a:rPr lang="en-US" altLang="ja-JP" dirty="0" err="1"/>
              <a:t>Hamar</a:t>
            </a:r>
            <a:r>
              <a:rPr lang="en-US" altLang="ja-JP" dirty="0"/>
              <a:t>, S. </a:t>
            </a:r>
            <a:r>
              <a:rPr lang="en-US" altLang="ja-JP" dirty="0" err="1"/>
              <a:t>Gadrat</a:t>
            </a:r>
            <a:r>
              <a:rPr lang="en-US" altLang="ja-JP" dirty="0"/>
              <a:t>, M. </a:t>
            </a:r>
            <a:r>
              <a:rPr lang="en-US" altLang="ja-JP" dirty="0" err="1"/>
              <a:t>Puel</a:t>
            </a:r>
            <a:r>
              <a:rPr lang="en-US" altLang="ja-JP" dirty="0"/>
              <a:t>, F. </a:t>
            </a:r>
            <a:r>
              <a:rPr lang="en-US" altLang="ja-JP" dirty="0" err="1"/>
              <a:t>Wernli</a:t>
            </a:r>
            <a:r>
              <a:rPr lang="en-US" altLang="ja-JP" dirty="0"/>
              <a:t>, J. </a:t>
            </a:r>
            <a:r>
              <a:rPr lang="en-US" altLang="ja-JP" dirty="0" err="1"/>
              <a:t>Bussery</a:t>
            </a:r>
            <a:endParaRPr lang="en-US" altLang="ja-JP" dirty="0"/>
          </a:p>
          <a:p>
            <a:pPr defTabSz="288000"/>
            <a:r>
              <a:rPr lang="en-US" altLang="ja-JP" b="1" dirty="0"/>
              <a:t>KEK-CRC</a:t>
            </a:r>
            <a:r>
              <a:rPr lang="en-US" altLang="ja-JP" dirty="0"/>
              <a:t>:		</a:t>
            </a:r>
            <a:r>
              <a:rPr lang="en-US" altLang="ja-JP" u="sng" dirty="0"/>
              <a:t>T. Nakamura</a:t>
            </a:r>
            <a:r>
              <a:rPr lang="en-US" altLang="ja-JP" baseline="30000" dirty="0"/>
              <a:t>*</a:t>
            </a:r>
            <a:r>
              <a:rPr lang="en-US" altLang="ja-JP" dirty="0"/>
              <a:t>, W. Takase, S. Kaneko, G. Iwai, K. Murakami, T. Sasaki,</a:t>
            </a:r>
          </a:p>
          <a:p>
            <a:pPr defTabSz="288000"/>
            <a:r>
              <a:rPr lang="en-US" altLang="ja-JP" dirty="0"/>
              <a:t>				S. Suzuki, W. Takase, H. Matsunaga</a:t>
            </a:r>
          </a:p>
          <a:p>
            <a:pPr defTabSz="288000"/>
            <a:r>
              <a:rPr lang="en-US" altLang="ja-JP" sz="1600" dirty="0"/>
              <a:t>* </a:t>
            </a:r>
            <a:r>
              <a:rPr lang="en-US" altLang="ja-JP" sz="1600" u="sng" dirty="0"/>
              <a:t>Leader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905858"/>
            <a:ext cx="1613221" cy="619486"/>
          </a:xfrm>
          <a:prstGeom prst="rect">
            <a:avLst/>
          </a:prstGeom>
        </p:spPr>
      </p:pic>
      <p:pic>
        <p:nvPicPr>
          <p:cNvPr id="17" name="図 16" descr="画面の領域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 b="30312"/>
          <a:stretch/>
        </p:blipFill>
        <p:spPr>
          <a:xfrm>
            <a:off x="5121876" y="5893569"/>
            <a:ext cx="1146667" cy="619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C99335-78B4-48C2-BE84-D75D761484C0}"/>
              </a:ext>
            </a:extLst>
          </p:cNvPr>
          <p:cNvSpPr txBox="1"/>
          <p:nvPr/>
        </p:nvSpPr>
        <p:spPr>
          <a:xfrm>
            <a:off x="1901364" y="3422610"/>
            <a:ext cx="534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Tomoaki Nakamura (Computing Research Center, KEK)</a:t>
            </a:r>
          </a:p>
          <a:p>
            <a:pPr algn="ctr"/>
            <a:r>
              <a:rPr lang="en-US" altLang="ja-JP" b="1" dirty="0"/>
              <a:t>on behalf of</a:t>
            </a:r>
          </a:p>
        </p:txBody>
      </p:sp>
    </p:spTree>
    <p:extLst>
      <p:ext uri="{BB962C8B-B14F-4D97-AF65-F5344CB8AC3E}">
        <p14:creationId xmlns:p14="http://schemas.microsoft.com/office/powerpoint/2010/main" val="240678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5B177C-49D1-42CD-A834-149019E5BAAE}"/>
              </a:ext>
            </a:extLst>
          </p:cNvPr>
          <p:cNvSpPr txBox="1"/>
          <p:nvPr/>
        </p:nvSpPr>
        <p:spPr>
          <a:xfrm>
            <a:off x="530551" y="1268760"/>
            <a:ext cx="8082898" cy="455509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88000"/>
            <a:endParaRPr lang="en-US" altLang="ja-JP" sz="2000" b="1" dirty="0"/>
          </a:p>
          <a:p>
            <a:pPr defTabSz="288000"/>
            <a:r>
              <a:rPr lang="en-US" altLang="ja-JP" sz="2000" b="1" dirty="0"/>
              <a:t>In this new proposal, we have set the following research plans based on the knowledge and experiences from the previous project</a:t>
            </a:r>
          </a:p>
          <a:p>
            <a:pPr defTabSz="288000"/>
            <a:r>
              <a:rPr lang="en-US" altLang="ja-JP" sz="2000" b="1" dirty="0"/>
              <a:t> (</a:t>
            </a:r>
            <a:r>
              <a:rPr lang="en-US" altLang="ja-JP" sz="2000" b="1" dirty="0" err="1"/>
              <a:t>FJPPL-TYL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COMP_03</a:t>
            </a:r>
            <a:r>
              <a:rPr lang="en-US" altLang="ja-JP" sz="2000" b="1" dirty="0"/>
              <a:t>, 2015 - 2019):</a:t>
            </a:r>
          </a:p>
          <a:p>
            <a:pPr defTabSz="288000"/>
            <a:endParaRPr lang="en-US" altLang="ja-JP" b="1" dirty="0"/>
          </a:p>
          <a:p>
            <a:pPr defTabSz="288000"/>
            <a:r>
              <a:rPr lang="en-US" altLang="ja-JP" b="1" dirty="0"/>
              <a:t>(a)		Deployment of HTTP based data transfer system</a:t>
            </a:r>
          </a:p>
          <a:p>
            <a:pPr defTabSz="288000"/>
            <a:r>
              <a:rPr lang="en-US" altLang="ja-JP" b="1" dirty="0"/>
              <a:t>(b)		Study of hybrid computing system of on-premise resource and</a:t>
            </a:r>
          </a:p>
          <a:p>
            <a:pPr defTabSz="288000"/>
            <a:r>
              <a:rPr lang="en-US" altLang="ja-JP" b="1" dirty="0"/>
              <a:t>		commercial cloud services</a:t>
            </a:r>
          </a:p>
          <a:p>
            <a:pPr defTabSz="288000"/>
            <a:r>
              <a:rPr lang="en-US" altLang="ja-JP" b="1" dirty="0"/>
              <a:t>(c)		Application and development of machine learning for computer system</a:t>
            </a:r>
          </a:p>
          <a:p>
            <a:pPr defTabSz="288000"/>
            <a:endParaRPr lang="en-US" altLang="ja-JP" sz="2000" b="1" dirty="0"/>
          </a:p>
          <a:p>
            <a:pPr defTabSz="288000"/>
            <a:endParaRPr lang="en-US" altLang="ja-JP" sz="2000" b="1" dirty="0"/>
          </a:p>
          <a:p>
            <a:pPr defTabSz="288000"/>
            <a:r>
              <a:rPr lang="en-US" altLang="ja-JP" sz="2000" b="1" dirty="0"/>
              <a:t>Several pilot studies have already been started for those subjects.</a:t>
            </a:r>
          </a:p>
          <a:p>
            <a:pPr defTabSz="288000"/>
            <a:endParaRPr lang="en-US" altLang="ja-JP" sz="2000" b="1" dirty="0"/>
          </a:p>
          <a:p>
            <a:pPr defTabSz="288000"/>
            <a:r>
              <a:rPr lang="en-US" altLang="ja-JP" sz="2000" b="1" dirty="0"/>
              <a:t>We can expect promising R&amp;D achievements by this new project.</a:t>
            </a:r>
          </a:p>
          <a:p>
            <a:pPr defTabSz="288000"/>
            <a:endParaRPr lang="en-US" altLang="ja-JP" sz="2000" b="1" dirty="0"/>
          </a:p>
        </p:txBody>
      </p:sp>
    </p:spTree>
    <p:extLst>
      <p:ext uri="{BB962C8B-B14F-4D97-AF65-F5344CB8AC3E}">
        <p14:creationId xmlns:p14="http://schemas.microsoft.com/office/powerpoint/2010/main" val="183790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CC-</a:t>
            </a:r>
            <a:r>
              <a:rPr kumimoji="1" lang="en-US" altLang="ja-JP" dirty="0" err="1"/>
              <a:t>IN2P3</a:t>
            </a:r>
            <a:r>
              <a:rPr kumimoji="1" lang="en-US" altLang="ja-JP" dirty="0"/>
              <a:t> and KEK-CRC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8" name="図 7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09" y="3706226"/>
            <a:ext cx="6107078" cy="28850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020309" y="3359128"/>
            <a:ext cx="5940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u="sng" dirty="0"/>
              <a:t>The current </a:t>
            </a:r>
            <a:r>
              <a:rPr lang="en-US" altLang="ja-JP" sz="1400" b="1" u="sng" dirty="0" err="1"/>
              <a:t>KEKCC</a:t>
            </a:r>
            <a:r>
              <a:rPr lang="en-US" altLang="ja-JP" sz="1400" b="1" u="sng" dirty="0"/>
              <a:t> has been in production mode since 2016</a:t>
            </a:r>
            <a:endParaRPr kumimoji="1" lang="ja-JP" altLang="en-US" sz="1400" b="1" u="sng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2" y="902620"/>
            <a:ext cx="3190219" cy="174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06" y="2019497"/>
            <a:ext cx="2048499" cy="123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4630256" y="974628"/>
            <a:ext cx="4421427" cy="2215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CC-</a:t>
            </a:r>
            <a:r>
              <a:rPr kumimoji="1" lang="en-US" altLang="ja-JP" b="1" dirty="0" err="1"/>
              <a:t>IN2P3</a:t>
            </a:r>
            <a:endParaRPr lang="en-US" altLang="ja-JP" b="1" dirty="0"/>
          </a:p>
          <a:p>
            <a:pPr lvl="1"/>
            <a:r>
              <a:rPr kumimoji="1" lang="en-US" altLang="ja-JP" sz="1400" dirty="0"/>
              <a:t>System upgrade and </a:t>
            </a:r>
            <a:r>
              <a:rPr lang="en-US" altLang="ja-JP" sz="1400" dirty="0"/>
              <a:t>resource enhancement are made gradually, </a:t>
            </a:r>
            <a:r>
              <a:rPr kumimoji="1" lang="en-US" altLang="ja-JP" sz="1400" dirty="0"/>
              <a:t>year-by-year.</a:t>
            </a:r>
            <a:endParaRPr lang="en-US" altLang="ja-JP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KEK-CRC</a:t>
            </a:r>
          </a:p>
          <a:p>
            <a:pPr lvl="1"/>
            <a:r>
              <a:rPr lang="en-US" altLang="ja-JP" sz="1400" dirty="0"/>
              <a:t>System duration is 4~5 years. </a:t>
            </a:r>
          </a:p>
          <a:p>
            <a:pPr lvl="1"/>
            <a:r>
              <a:rPr lang="en-US" altLang="ja-JP" sz="1400" dirty="0"/>
              <a:t>Replace whole </a:t>
            </a:r>
            <a:r>
              <a:rPr lang="en-US" altLang="ja-JP" sz="1400" dirty="0" err="1"/>
              <a:t>HW</a:t>
            </a:r>
            <a:r>
              <a:rPr lang="en-US" altLang="ja-JP" sz="1400" dirty="0"/>
              <a:t> components at once.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Exchange of experience is quite essential! </a:t>
            </a:r>
          </a:p>
          <a:p>
            <a:pPr lvl="1"/>
            <a:r>
              <a:rPr lang="en-US" altLang="ja-JP" sz="1400" dirty="0"/>
              <a:t>Type of computing cluster, Disk storage system,</a:t>
            </a:r>
          </a:p>
          <a:p>
            <a:pPr lvl="1"/>
            <a:r>
              <a:rPr lang="en-US" altLang="ja-JP" sz="1400" dirty="0"/>
              <a:t>Tape archiving system, etc.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13752" y="3352807"/>
            <a:ext cx="232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u="sng" dirty="0"/>
              <a:t>Upgrade of CC-</a:t>
            </a:r>
            <a:r>
              <a:rPr kumimoji="1" lang="en-US" altLang="ja-JP" sz="1400" b="1" u="sng" dirty="0" err="1"/>
              <a:t>IN2P3</a:t>
            </a:r>
            <a:r>
              <a:rPr kumimoji="1" lang="en-US" altLang="ja-JP" sz="1400" b="1" u="sng" dirty="0"/>
              <a:t> in </a:t>
            </a:r>
            <a:r>
              <a:rPr lang="en-US" altLang="ja-JP" sz="1400" b="1" u="sng" dirty="0"/>
              <a:t>2018</a:t>
            </a:r>
            <a:endParaRPr kumimoji="1" lang="ja-JP" altLang="en-US" sz="1400" b="1" u="sng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48" y="1083828"/>
            <a:ext cx="1798788" cy="148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AAB198C-62D8-4355-994A-E8215B794D63}"/>
              </a:ext>
            </a:extLst>
          </p:cNvPr>
          <p:cNvGrpSpPr/>
          <p:nvPr/>
        </p:nvGrpSpPr>
        <p:grpSpPr>
          <a:xfrm>
            <a:off x="91836" y="3655986"/>
            <a:ext cx="2882236" cy="2960702"/>
            <a:chOff x="91836" y="3655986"/>
            <a:chExt cx="2882236" cy="2960702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52" y="3655986"/>
              <a:ext cx="2880320" cy="2960702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9664BEB-480F-4B34-BB62-FCB22C69046B}"/>
                </a:ext>
              </a:extLst>
            </p:cNvPr>
            <p:cNvSpPr/>
            <p:nvPr/>
          </p:nvSpPr>
          <p:spPr>
            <a:xfrm>
              <a:off x="1511582" y="3759654"/>
              <a:ext cx="590308" cy="10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4169EE-B407-46AE-853B-E9DFCEDF07C5}"/>
                </a:ext>
              </a:extLst>
            </p:cNvPr>
            <p:cNvSpPr txBox="1"/>
            <p:nvPr/>
          </p:nvSpPr>
          <p:spPr>
            <a:xfrm>
              <a:off x="1439753" y="3699071"/>
              <a:ext cx="8755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b="1" dirty="0"/>
                <a:t>=&gt; 395 860 </a:t>
              </a:r>
              <a:r>
                <a:rPr lang="en-US" altLang="ja-JP" sz="800" b="1" dirty="0" err="1"/>
                <a:t>HS06</a:t>
              </a:r>
              <a:endParaRPr kumimoji="1" lang="ja-JP" altLang="en-US" sz="800" b="1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5505212-4719-4C8C-BD85-A5DFA21647FC}"/>
                </a:ext>
              </a:extLst>
            </p:cNvPr>
            <p:cNvSpPr/>
            <p:nvPr/>
          </p:nvSpPr>
          <p:spPr>
            <a:xfrm>
              <a:off x="997022" y="3847163"/>
              <a:ext cx="694658" cy="10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1A234E5E-DEC9-4DC1-B8D0-5CE306F096F1}"/>
                </a:ext>
              </a:extLst>
            </p:cNvPr>
            <p:cNvSpPr/>
            <p:nvPr/>
          </p:nvSpPr>
          <p:spPr>
            <a:xfrm>
              <a:off x="859187" y="4262410"/>
              <a:ext cx="590308" cy="10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C1017768-F724-4267-B62B-53C6F28CA87A}"/>
                </a:ext>
              </a:extLst>
            </p:cNvPr>
            <p:cNvSpPr/>
            <p:nvPr/>
          </p:nvSpPr>
          <p:spPr>
            <a:xfrm>
              <a:off x="1048926" y="4981117"/>
              <a:ext cx="590308" cy="10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880706D-1210-4A09-ACE3-0C1466266FC3}"/>
                </a:ext>
              </a:extLst>
            </p:cNvPr>
            <p:cNvSpPr/>
            <p:nvPr/>
          </p:nvSpPr>
          <p:spPr>
            <a:xfrm>
              <a:off x="189666" y="5177485"/>
              <a:ext cx="1213981" cy="10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48BDC63-8D12-45AF-B447-4EFF846ECC26}"/>
                </a:ext>
              </a:extLst>
            </p:cNvPr>
            <p:cNvSpPr txBox="1"/>
            <p:nvPr/>
          </p:nvSpPr>
          <p:spPr>
            <a:xfrm>
              <a:off x="958603" y="4918174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b="1" dirty="0"/>
                <a:t>=&gt; </a:t>
              </a:r>
              <a:r>
                <a:rPr lang="en-US" altLang="ja-JP" sz="800" b="1" dirty="0" err="1"/>
                <a:t>35PB</a:t>
              </a:r>
              <a:endParaRPr kumimoji="1" lang="ja-JP" altLang="en-US" sz="800" b="1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2083CA3-A0F1-4738-9497-FCF90B352040}"/>
                </a:ext>
              </a:extLst>
            </p:cNvPr>
            <p:cNvSpPr txBox="1"/>
            <p:nvPr/>
          </p:nvSpPr>
          <p:spPr>
            <a:xfrm>
              <a:off x="776851" y="4195939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b="1" dirty="0"/>
                <a:t>=&gt; </a:t>
              </a:r>
              <a:r>
                <a:rPr lang="en-US" altLang="ja-JP" sz="800" b="1" dirty="0" err="1"/>
                <a:t>64PB</a:t>
              </a:r>
              <a:endParaRPr kumimoji="1" lang="ja-JP" altLang="en-US" sz="800" b="1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7180C93-218E-4E02-95BE-702190834C5B}"/>
                </a:ext>
              </a:extLst>
            </p:cNvPr>
            <p:cNvSpPr txBox="1"/>
            <p:nvPr/>
          </p:nvSpPr>
          <p:spPr>
            <a:xfrm>
              <a:off x="91836" y="5121535"/>
              <a:ext cx="10663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b="1" dirty="0"/>
                <a:t>AFS was replaced to;</a:t>
              </a:r>
              <a:endParaRPr kumimoji="1" lang="ja-JP" alt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158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6816C-2417-4532-BC64-ED97D32D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Supporting ongoing/future experiments 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446F08E-06F1-44DD-9D76-0885A980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D32F400-D470-4019-8169-D0F2A36A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53E633-C75C-4851-B196-7D27530C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6174" y="6492877"/>
            <a:ext cx="2133600" cy="365125"/>
          </a:xfrm>
        </p:spPr>
        <p:txBody>
          <a:bodyPr/>
          <a:lstStyle/>
          <a:p>
            <a:fld id="{65E661BB-7E57-47A1-9D03-53CDCF621D8D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68C16F3-F345-4925-8B2C-48D416F77F54}"/>
              </a:ext>
            </a:extLst>
          </p:cNvPr>
          <p:cNvGrpSpPr/>
          <p:nvPr/>
        </p:nvGrpSpPr>
        <p:grpSpPr>
          <a:xfrm>
            <a:off x="689725" y="816653"/>
            <a:ext cx="3534564" cy="2637682"/>
            <a:chOff x="833741" y="816653"/>
            <a:chExt cx="3534564" cy="2637682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3B6AA63-D896-4C87-A6DD-26CAE8BE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741" y="816653"/>
              <a:ext cx="3534564" cy="2637682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BA1A006-7882-4D15-8A35-D5D2D80E2703}"/>
                </a:ext>
              </a:extLst>
            </p:cNvPr>
            <p:cNvSpPr txBox="1"/>
            <p:nvPr/>
          </p:nvSpPr>
          <p:spPr>
            <a:xfrm>
              <a:off x="2195736" y="1948190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LHC</a:t>
              </a:r>
              <a:endParaRPr kumimoji="1" lang="ja-JP" altLang="en-US" dirty="0"/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C718F031-3769-4B20-91B4-2868B8D3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501008"/>
            <a:ext cx="3834911" cy="313392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DFCC6A3-7B30-4280-95DB-79C49844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974803"/>
            <a:ext cx="4229987" cy="55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E2DA33-73E4-4546-AC0C-A4DB061A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</a:t>
            </a:r>
            <a:r>
              <a:rPr kumimoji="1" lang="en-US" altLang="ja-JP" dirty="0" err="1"/>
              <a:t>COMP_03</a:t>
            </a:r>
            <a:r>
              <a:rPr kumimoji="1" lang="en-US" altLang="ja-JP" dirty="0"/>
              <a:t> (2015 - 2019)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A5F5591-B57B-4726-99A7-093A948AF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0A1A4A7-7031-4751-9CFF-8325D598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F52E14-1EE8-4FF1-8FEB-4D22B006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7" name="図 6" descr="画面の領域">
            <a:extLst>
              <a:ext uri="{FF2B5EF4-FFF2-40B4-BE49-F238E27FC236}">
                <a16:creationId xmlns:a16="http://schemas.microsoft.com/office/drawing/2014/main" id="{006F5103-6336-4673-B391-99A416A7D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3" y="4375030"/>
            <a:ext cx="3615806" cy="2243851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3CB5C8C-5E05-4578-AA74-DE52F40C19AF}"/>
              </a:ext>
            </a:extLst>
          </p:cNvPr>
          <p:cNvGrpSpPr/>
          <p:nvPr/>
        </p:nvGrpSpPr>
        <p:grpSpPr>
          <a:xfrm>
            <a:off x="395536" y="1780386"/>
            <a:ext cx="3864360" cy="1976459"/>
            <a:chOff x="452138" y="1638382"/>
            <a:chExt cx="3864360" cy="197645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3BCAD88-DC84-4753-9E30-BCD141DB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38" y="1638382"/>
              <a:ext cx="3864360" cy="19764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0042D37-1B99-45EA-958D-7B646D8B3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6" t="21931" b="5090"/>
            <a:stretch/>
          </p:blipFill>
          <p:spPr>
            <a:xfrm>
              <a:off x="2286375" y="3174685"/>
              <a:ext cx="868927" cy="313623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35D0269-90FE-4C78-8C09-A96EEF02AE7D}"/>
              </a:ext>
            </a:extLst>
          </p:cNvPr>
          <p:cNvGrpSpPr/>
          <p:nvPr/>
        </p:nvGrpSpPr>
        <p:grpSpPr>
          <a:xfrm>
            <a:off x="5099195" y="1202704"/>
            <a:ext cx="3615806" cy="2285606"/>
            <a:chOff x="4926813" y="1181101"/>
            <a:chExt cx="3615806" cy="228560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241ECB7-7863-4F9D-9E37-09C2422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6813" y="2286141"/>
              <a:ext cx="3615806" cy="1180566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9A8D5B0-CCF7-4EB6-B7B0-95C9E0B62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4048" y="1181101"/>
              <a:ext cx="3461336" cy="1134628"/>
            </a:xfrm>
            <a:prstGeom prst="rect">
              <a:avLst/>
            </a:prstGeom>
          </p:spPr>
        </p:pic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F2ED6FC3-5AFE-42B3-A6FC-45EDAC525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830" y="4177779"/>
            <a:ext cx="3992536" cy="248069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28A563-CF09-4C3A-B89D-1FB1F07DF2B4}"/>
              </a:ext>
            </a:extLst>
          </p:cNvPr>
          <p:cNvSpPr txBox="1"/>
          <p:nvPr/>
        </p:nvSpPr>
        <p:spPr>
          <a:xfrm>
            <a:off x="0" y="765175"/>
            <a:ext cx="478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“</a:t>
            </a:r>
            <a:r>
              <a:rPr lang="ja-JP" altLang="ja-JP" b="1" dirty="0"/>
              <a:t>Computing platforms for future experiments</a:t>
            </a:r>
            <a:r>
              <a:rPr lang="en-US" altLang="ja-JP" b="1" dirty="0"/>
              <a:t>”</a:t>
            </a:r>
            <a:endParaRPr lang="ja-JP" altLang="en-US" b="1" dirty="0"/>
          </a:p>
          <a:p>
            <a:r>
              <a:rPr kumimoji="1" lang="en-US" altLang="ja-JP" b="1" dirty="0"/>
              <a:t>A lot of fruitful achievements for past four years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240D129-FA6D-405A-92FD-5A45EABA7D84}"/>
              </a:ext>
            </a:extLst>
          </p:cNvPr>
          <p:cNvSpPr txBox="1"/>
          <p:nvPr/>
        </p:nvSpPr>
        <p:spPr>
          <a:xfrm>
            <a:off x="658445" y="1433946"/>
            <a:ext cx="3338543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400" b="1" dirty="0"/>
              <a:t>Share experience on the operation of HSM</a:t>
            </a:r>
            <a:endParaRPr kumimoji="1" lang="ja-JP" altLang="en-US" sz="14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CE18BDA-5FDE-4069-90AB-F9E90594C457}"/>
              </a:ext>
            </a:extLst>
          </p:cNvPr>
          <p:cNvSpPr/>
          <p:nvPr/>
        </p:nvSpPr>
        <p:spPr>
          <a:xfrm>
            <a:off x="684249" y="3789040"/>
            <a:ext cx="328693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400" b="1" dirty="0"/>
              <a:t>Exchange technics on the deployment of private Cloud with OpenStack</a:t>
            </a:r>
            <a:endParaRPr lang="ja-JP" altLang="en-US" sz="14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37987CF-D7F9-43E6-A779-F615FAED093E}"/>
              </a:ext>
            </a:extLst>
          </p:cNvPr>
          <p:cNvSpPr/>
          <p:nvPr/>
        </p:nvSpPr>
        <p:spPr>
          <a:xfrm>
            <a:off x="4936856" y="861746"/>
            <a:ext cx="3940484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400" b="1" dirty="0"/>
              <a:t>Development of AA mechanism for monitoring </a:t>
            </a:r>
            <a:r>
              <a:rPr lang="en-US" altLang="ja-JP" sz="1400" b="1" dirty="0" err="1"/>
              <a:t>infr</a:t>
            </a:r>
            <a:r>
              <a:rPr lang="en-US" altLang="ja-JP" sz="1400" b="1" dirty="0"/>
              <a:t>.</a:t>
            </a:r>
            <a:endParaRPr lang="ja-JP" altLang="en-US" sz="1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F58D47-3492-41F8-AC8E-1CA666AE7AFC}"/>
              </a:ext>
            </a:extLst>
          </p:cNvPr>
          <p:cNvSpPr txBox="1"/>
          <p:nvPr/>
        </p:nvSpPr>
        <p:spPr>
          <a:xfrm>
            <a:off x="5569264" y="3391965"/>
            <a:ext cx="267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KEK Technology Prize 2017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7E180A0-21A2-408E-9E3A-5ABEC4E0931F}"/>
              </a:ext>
            </a:extLst>
          </p:cNvPr>
          <p:cNvSpPr/>
          <p:nvPr/>
        </p:nvSpPr>
        <p:spPr>
          <a:xfrm>
            <a:off x="5306611" y="3832584"/>
            <a:ext cx="320097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400" b="1" dirty="0"/>
              <a:t>Significant contribution to the HEPiX </a:t>
            </a:r>
            <a:r>
              <a:rPr lang="en-US" altLang="ja-JP" sz="1400" b="1" dirty="0" err="1"/>
              <a:t>WS</a:t>
            </a:r>
            <a:endParaRPr lang="ja-JP" altLang="en-US" sz="14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A8AD8FC-B386-4C55-8F72-28583DDED3D9}"/>
              </a:ext>
            </a:extLst>
          </p:cNvPr>
          <p:cNvSpPr txBox="1"/>
          <p:nvPr/>
        </p:nvSpPr>
        <p:spPr>
          <a:xfrm>
            <a:off x="7204100" y="5760443"/>
            <a:ext cx="1843407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000" dirty="0"/>
              <a:t>Major conference among the IT division in </a:t>
            </a:r>
            <a:r>
              <a:rPr kumimoji="1" lang="en-US" altLang="ja-JP" sz="1000" dirty="0" err="1"/>
              <a:t>HEP</a:t>
            </a:r>
            <a:r>
              <a:rPr kumimoji="1" lang="en-US" altLang="ja-JP" sz="1000" dirty="0"/>
              <a:t> laboratories.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000" dirty="0"/>
              <a:t>Many talks were given by people in both centers.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5515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Meetings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05860" y="4653136"/>
            <a:ext cx="261474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Information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Share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Common interests for both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Determine the specific subjects to collaborate</a:t>
            </a:r>
            <a:endParaRPr kumimoji="1" lang="ja-JP" altLang="en-US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CC6AAE2-192F-4129-BDAC-D54F4634E118}"/>
              </a:ext>
            </a:extLst>
          </p:cNvPr>
          <p:cNvGrpSpPr/>
          <p:nvPr/>
        </p:nvGrpSpPr>
        <p:grpSpPr>
          <a:xfrm>
            <a:off x="0" y="836616"/>
            <a:ext cx="9108504" cy="5702950"/>
            <a:chOff x="0" y="836616"/>
            <a:chExt cx="9108504" cy="570295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6616"/>
              <a:ext cx="3600000" cy="3203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11" y="1724747"/>
              <a:ext cx="3600000" cy="3203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422" y="2612878"/>
              <a:ext cx="3600000" cy="3203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638569" y="875537"/>
              <a:ext cx="2877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2015: 23 talks</a:t>
              </a:r>
            </a:p>
            <a:p>
              <a:r>
                <a:rPr lang="en-US" altLang="ja-JP" sz="1400" u="sng" dirty="0">
                  <a:hlinkClick r:id="rId6"/>
                </a:rPr>
                <a:t>https://indico.in2p3.fr/event/11289/</a:t>
              </a:r>
              <a:endParaRPr lang="en-US" altLang="ja-JP" sz="1400" dirty="0"/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E27DC24-3188-44BC-91E7-938B6998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7632" y="3501008"/>
              <a:ext cx="3600000" cy="30385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A657BC9-3486-44FB-9567-0C1B1C0BCEE2}"/>
                </a:ext>
              </a:extLst>
            </p:cNvPr>
            <p:cNvSpPr txBox="1"/>
            <p:nvPr/>
          </p:nvSpPr>
          <p:spPr>
            <a:xfrm>
              <a:off x="4499992" y="1756308"/>
              <a:ext cx="3888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/>
                <a:t>2016: 12 talks + hands on + discussion</a:t>
              </a:r>
            </a:p>
            <a:p>
              <a:r>
                <a:rPr lang="en-US" altLang="ja-JP" sz="1400" dirty="0"/>
                <a:t> </a:t>
              </a:r>
              <a:r>
                <a:rPr lang="en-US" altLang="ja-JP" sz="1400" dirty="0">
                  <a:hlinkClick r:id="rId8"/>
                </a:rPr>
                <a:t>https://indico.in2p3.fr/event/12701/</a:t>
              </a:r>
              <a:r>
                <a:rPr lang="en-US" altLang="ja-JP" sz="1400" dirty="0"/>
                <a:t> 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62EA6F6-E868-4773-BFB5-6189AD227D62}"/>
                </a:ext>
              </a:extLst>
            </p:cNvPr>
            <p:cNvSpPr txBox="1"/>
            <p:nvPr/>
          </p:nvSpPr>
          <p:spPr>
            <a:xfrm>
              <a:off x="5326686" y="2637079"/>
              <a:ext cx="29177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2017: 18 talks + discussion</a:t>
              </a:r>
            </a:p>
            <a:p>
              <a:r>
                <a:rPr lang="en-US" altLang="ja-JP" sz="1400" dirty="0">
                  <a:hlinkClick r:id="rId9"/>
                </a:rPr>
                <a:t>https://indico.in2p3.fr/event/14157/</a:t>
              </a:r>
              <a:r>
                <a:rPr lang="en-US" altLang="ja-JP" sz="1400" dirty="0"/>
                <a:t> 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7A33A32-95D0-436D-BFBE-1A22E5370113}"/>
                </a:ext>
              </a:extLst>
            </p:cNvPr>
            <p:cNvSpPr txBox="1"/>
            <p:nvPr/>
          </p:nvSpPr>
          <p:spPr>
            <a:xfrm>
              <a:off x="6190782" y="3517850"/>
              <a:ext cx="29177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2018: 16 talks + discussion</a:t>
              </a:r>
            </a:p>
            <a:p>
              <a:r>
                <a:rPr lang="en-US" altLang="ja-JP" sz="1400" dirty="0">
                  <a:hlinkClick r:id="rId10"/>
                </a:rPr>
                <a:t>https://indico.in2p3.fr/event/16922/</a:t>
              </a:r>
              <a:r>
                <a:rPr lang="en-US" altLang="ja-JP" sz="1400" dirty="0"/>
                <a:t> </a:t>
              </a: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41F34F-013C-4311-A1B9-E004C60C6B92}"/>
              </a:ext>
            </a:extLst>
          </p:cNvPr>
          <p:cNvSpPr txBox="1"/>
          <p:nvPr/>
        </p:nvSpPr>
        <p:spPr>
          <a:xfrm>
            <a:off x="112682" y="5966122"/>
            <a:ext cx="233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Regularly held in Lyon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9201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70AC6-4606-43A2-8C15-06A16C24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R&amp;D plans of the new project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FB770B-DDA5-4E08-9EB0-320F2B88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D0D0FA-D180-4EBB-A54E-739200F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4F0EB43-39B5-45FD-8303-C495AD0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C8230A-AACB-4474-9836-36B21D06AE81}"/>
              </a:ext>
            </a:extLst>
          </p:cNvPr>
          <p:cNvSpPr txBox="1"/>
          <p:nvPr/>
        </p:nvSpPr>
        <p:spPr>
          <a:xfrm>
            <a:off x="233518" y="2060894"/>
            <a:ext cx="8676964" cy="443198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88000"/>
            <a:r>
              <a:rPr lang="en-US" altLang="ja-JP" sz="2000" b="1" dirty="0"/>
              <a:t>(a)		Deployment of HTTP based data transfer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Near term (to be completed within a few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Expected to be replaced from GridFTP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Necessary for the network-oriented data distribution/process for new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ja-JP" sz="2000" b="1" dirty="0"/>
          </a:p>
          <a:p>
            <a:pPr defTabSz="288000"/>
            <a:r>
              <a:rPr lang="en-US" altLang="ja-JP" sz="2000" b="1" dirty="0"/>
              <a:t>(b)	Study of hybrid computing system of on-premise resource and</a:t>
            </a:r>
          </a:p>
          <a:p>
            <a:pPr defTabSz="288000"/>
            <a:r>
              <a:rPr lang="en-US" altLang="ja-JP" sz="2000" b="1" dirty="0"/>
              <a:t>		commercial cloud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Need to keep track continuously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Deployment and operational experience of Hybrid cluster system at KEK-CRC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CC-</a:t>
            </a:r>
            <a:r>
              <a:rPr lang="en-US" altLang="ja-JP" dirty="0" err="1"/>
              <a:t>IN2P3</a:t>
            </a:r>
            <a:r>
              <a:rPr lang="en-US" altLang="ja-JP" dirty="0"/>
              <a:t> is involved in Helix Nebula Science Cloud project and ESCAPE project</a:t>
            </a:r>
          </a:p>
          <a:p>
            <a:r>
              <a:rPr lang="en-US" altLang="ja-JP" sz="2000" b="1" dirty="0"/>
              <a:t>	</a:t>
            </a:r>
          </a:p>
          <a:p>
            <a:pPr marL="457200" indent="-457200" defTabSz="288000">
              <a:buAutoNum type="alphaLcParenBoth" startAt="3"/>
            </a:pPr>
            <a:r>
              <a:rPr lang="en-US" altLang="ja-JP" sz="2000" b="1" dirty="0"/>
              <a:t>Application and development of machine learning for computer system</a:t>
            </a:r>
          </a:p>
          <a:p>
            <a:pPr marL="800100" lvl="1" indent="-342900" defTabSz="288000">
              <a:buFont typeface="Arial" panose="020B0604020202020204" pitchFamily="34" charset="0"/>
              <a:buChar char="•"/>
            </a:pPr>
            <a:r>
              <a:rPr lang="en-US" altLang="ja-JP" dirty="0"/>
              <a:t>Middle term</a:t>
            </a:r>
          </a:p>
          <a:p>
            <a:pPr marL="800100" lvl="1" indent="-342900" defTabSz="288000">
              <a:buFont typeface="Arial" panose="020B0604020202020204" pitchFamily="34" charset="0"/>
              <a:buChar char="•"/>
            </a:pPr>
            <a:r>
              <a:rPr lang="en-US" altLang="ja-JP" dirty="0"/>
              <a:t>Optimization for the effective use of limited computing resource</a:t>
            </a:r>
          </a:p>
          <a:p>
            <a:pPr marL="800100" lvl="1" indent="-342900" defTabSz="288000">
              <a:buFont typeface="Arial" panose="020B0604020202020204" pitchFamily="34" charset="0"/>
              <a:buChar char="•"/>
            </a:pPr>
            <a:r>
              <a:rPr lang="en-US" altLang="ja-JP" dirty="0"/>
              <a:t>Balance many kinds of requests by leveraging available system logs with ML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994099-D24B-4178-8F18-2C89A66DB154}"/>
              </a:ext>
            </a:extLst>
          </p:cNvPr>
          <p:cNvSpPr txBox="1"/>
          <p:nvPr/>
        </p:nvSpPr>
        <p:spPr>
          <a:xfrm>
            <a:off x="287524" y="98072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We have set the following concrete plans for our R&amp;D theme based on the collaborative work conducted for several years between CC-</a:t>
            </a:r>
            <a:r>
              <a:rPr lang="en-US" altLang="ja-JP" dirty="0" err="1"/>
              <a:t>IN2P3</a:t>
            </a:r>
            <a:r>
              <a:rPr lang="en-US" altLang="ja-JP" dirty="0"/>
              <a:t> and KEK-CRC as a successor project of </a:t>
            </a:r>
            <a:r>
              <a:rPr lang="en-US" altLang="ja-JP" dirty="0" err="1"/>
              <a:t>COMP_03</a:t>
            </a:r>
            <a:r>
              <a:rPr lang="ja-JP" altLang="en-US" dirty="0"/>
              <a:t> </a:t>
            </a:r>
            <a:r>
              <a:rPr lang="en-US" altLang="ja-JP" dirty="0"/>
              <a:t>(2015 - 2019).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544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46FCDE-F06C-4640-9162-00BAE718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 (a)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344DB40-E8D2-4119-BFBB-F63B4A13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87BAC5-C06E-43AC-8096-D5554942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CAAA82-1A65-4E2D-B836-37668A46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7DFD50-9D4C-456B-B699-A820FAA7A232}"/>
              </a:ext>
            </a:extLst>
          </p:cNvPr>
          <p:cNvSpPr txBox="1"/>
          <p:nvPr/>
        </p:nvSpPr>
        <p:spPr>
          <a:xfrm>
            <a:off x="0" y="765175"/>
            <a:ext cx="478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Deployment of HTTP based data transfer system</a:t>
            </a:r>
            <a:endParaRPr kumimoji="1" lang="ja-JP" altLang="en-US" dirty="0"/>
          </a:p>
        </p:txBody>
      </p:sp>
      <p:pic>
        <p:nvPicPr>
          <p:cNvPr id="1026" name="Picture 2" descr="nii_newsrelease_20190301_image1_en.png">
            <a:extLst>
              <a:ext uri="{FF2B5EF4-FFF2-40B4-BE49-F238E27FC236}">
                <a16:creationId xmlns:a16="http://schemas.microsoft.com/office/drawing/2014/main" id="{F8EEB1EF-69E4-4191-BBF3-ECD4040FF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257552" y="1478015"/>
            <a:ext cx="2706936" cy="24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E643665-7D4E-4695-8805-2803B77FCCC5}"/>
              </a:ext>
            </a:extLst>
          </p:cNvPr>
          <p:cNvGrpSpPr/>
          <p:nvPr/>
        </p:nvGrpSpPr>
        <p:grpSpPr>
          <a:xfrm>
            <a:off x="179513" y="1163738"/>
            <a:ext cx="5866437" cy="1710683"/>
            <a:chOff x="179512" y="1163736"/>
            <a:chExt cx="9111940" cy="274009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C25B518-7F0A-424E-97C1-E2B684E4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1163736"/>
              <a:ext cx="5789065" cy="2740091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865AA43-23C3-4F14-B2A0-D234D82D022F}"/>
                </a:ext>
              </a:extLst>
            </p:cNvPr>
            <p:cNvSpPr/>
            <p:nvPr/>
          </p:nvSpPr>
          <p:spPr>
            <a:xfrm>
              <a:off x="4177523" y="2021337"/>
              <a:ext cx="1791054" cy="1882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AF8A277-9911-4D2E-9347-19B82E6DCE6C}"/>
                </a:ext>
              </a:extLst>
            </p:cNvPr>
            <p:cNvSpPr txBox="1"/>
            <p:nvPr/>
          </p:nvSpPr>
          <p:spPr>
            <a:xfrm>
              <a:off x="4711959" y="2367514"/>
              <a:ext cx="4579493" cy="118315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/>
                <a:t>EOL of GridFTP wil</a:t>
              </a:r>
              <a:r>
                <a:rPr lang="en-US" altLang="ja-JP" sz="1400" b="1" dirty="0"/>
                <a:t>l be </a:t>
              </a:r>
              <a:r>
                <a:rPr kumimoji="1" lang="en-US" altLang="ja-JP" sz="1400" b="1" dirty="0"/>
                <a:t>coming soon</a:t>
              </a:r>
            </a:p>
            <a:p>
              <a:pPr algn="ctr"/>
              <a:endParaRPr lang="en-US" altLang="ja-JP" sz="1400" b="1" dirty="0"/>
            </a:p>
            <a:p>
              <a:pPr algn="ctr"/>
              <a:r>
                <a:rPr lang="en-US" altLang="ja-JP" sz="1400" b="1" dirty="0"/>
                <a:t>Alternatives: HTTPS, </a:t>
              </a:r>
              <a:r>
                <a:rPr lang="en-US" altLang="ja-JP" sz="1400" b="1" dirty="0" err="1"/>
                <a:t>XrootD</a:t>
              </a:r>
              <a:r>
                <a:rPr lang="en-US" altLang="ja-JP" sz="1400" b="1" dirty="0"/>
                <a:t>, others </a:t>
              </a:r>
              <a:endParaRPr kumimoji="1" lang="en-US" altLang="ja-JP" sz="1400" b="1" dirty="0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BDB6BF7-836C-467E-A1AC-2DC8A8342E28}"/>
              </a:ext>
            </a:extLst>
          </p:cNvPr>
          <p:cNvSpPr txBox="1"/>
          <p:nvPr/>
        </p:nvSpPr>
        <p:spPr>
          <a:xfrm>
            <a:off x="6342577" y="917916"/>
            <a:ext cx="253688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/>
              <a:t>100G global link is available since Mar. 2019 (</a:t>
            </a:r>
            <a:r>
              <a:rPr kumimoji="1" lang="en-US" altLang="ja-JP" sz="1400" b="1" dirty="0" err="1"/>
              <a:t>SINET5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903A2AE-965E-436C-971D-10FC5A07A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79" y="2848627"/>
            <a:ext cx="4951689" cy="204505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2418EE-2C03-40BC-91B7-CA904D835F47}"/>
              </a:ext>
            </a:extLst>
          </p:cNvPr>
          <p:cNvSpPr txBox="1"/>
          <p:nvPr/>
        </p:nvSpPr>
        <p:spPr>
          <a:xfrm>
            <a:off x="6342577" y="4149080"/>
            <a:ext cx="2536886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Transition to the new mechanism is urgent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System has been developed at CC-</a:t>
            </a:r>
            <a:r>
              <a:rPr lang="en-US" altLang="ja-JP" sz="1400" b="1" dirty="0" err="1"/>
              <a:t>IN2P3</a:t>
            </a:r>
            <a:r>
              <a:rPr lang="en-US" altLang="ja-JP" sz="1400" b="1" dirty="0"/>
              <a:t> for </a:t>
            </a:r>
            <a:r>
              <a:rPr lang="en-US" altLang="ja-JP" sz="1400" b="1" dirty="0" err="1"/>
              <a:t>LSST</a:t>
            </a:r>
            <a:endParaRPr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Pilot study was started on the transfer test between KEK-CRC and CC-</a:t>
            </a:r>
            <a:r>
              <a:rPr lang="en-US" altLang="ja-JP" sz="1400" b="1" dirty="0" err="1"/>
              <a:t>IN2P3</a:t>
            </a:r>
            <a:endParaRPr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b="1" dirty="0"/>
              <a:t>Implementation of convectional functionality like FTS and so on</a:t>
            </a:r>
            <a:endParaRPr kumimoji="1" lang="ja-JP" altLang="en-US" sz="1400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C70EA63-18E7-4C63-8FC3-98CA460CE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64" y="4893682"/>
            <a:ext cx="2636104" cy="17557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1BE6280-FF1E-43EE-BA85-90719E2DF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6" y="4055499"/>
            <a:ext cx="2725991" cy="110844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03688A-87D8-4416-AC31-B822919445F5}"/>
              </a:ext>
            </a:extLst>
          </p:cNvPr>
          <p:cNvSpPr txBox="1"/>
          <p:nvPr/>
        </p:nvSpPr>
        <p:spPr>
          <a:xfrm>
            <a:off x="43508" y="3747722"/>
            <a:ext cx="1101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~</a:t>
            </a:r>
            <a:r>
              <a:rPr kumimoji="1" lang="en-US" altLang="ja-JP" sz="1400" dirty="0" err="1"/>
              <a:t>360MB</a:t>
            </a:r>
            <a:r>
              <a:rPr lang="en-US" altLang="ja-JP" sz="1400" dirty="0"/>
              <a:t>/sec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3CCFF3-A764-4926-9156-0B4CFAA020F7}"/>
              </a:ext>
            </a:extLst>
          </p:cNvPr>
          <p:cNvSpPr txBox="1"/>
          <p:nvPr/>
        </p:nvSpPr>
        <p:spPr>
          <a:xfrm>
            <a:off x="159514" y="5441742"/>
            <a:ext cx="326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A pilot test has already been done between CC-</a:t>
            </a:r>
            <a:r>
              <a:rPr lang="en-US" altLang="ja-JP" sz="1400" dirty="0" err="1"/>
              <a:t>IN2P3</a:t>
            </a:r>
            <a:r>
              <a:rPr lang="en-US" altLang="ja-JP" sz="1400" dirty="0"/>
              <a:t> and KEK-CRC.</a:t>
            </a:r>
          </a:p>
          <a:p>
            <a:r>
              <a:rPr lang="en-US" altLang="ja-JP" sz="1400" dirty="0"/>
              <a:t>Transfer throughput is reached at ~</a:t>
            </a:r>
            <a:r>
              <a:rPr lang="en-US" altLang="ja-JP" sz="1400" dirty="0" err="1"/>
              <a:t>100MB</a:t>
            </a:r>
            <a:r>
              <a:rPr lang="en-US" altLang="ja-JP" sz="1400" dirty="0"/>
              <a:t>/s by limited network link (</a:t>
            </a:r>
            <a:r>
              <a:rPr lang="en-US" altLang="ja-JP" sz="1400" dirty="0" err="1"/>
              <a:t>1Gbps</a:t>
            </a:r>
            <a:r>
              <a:rPr lang="en-US" altLang="ja-JP" sz="1400" dirty="0"/>
              <a:t>)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0236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6212F-A8CA-4ED7-8CF2-3E695B0F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 (b)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FCCE842-B013-4748-8AC1-197F8CC2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83F92EA-EF3E-4164-A318-029EB6AC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B951A2-D9A8-4DAC-8D74-1E467EA5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614A48-B760-45F4-A669-AF0BA4629961}"/>
              </a:ext>
            </a:extLst>
          </p:cNvPr>
          <p:cNvSpPr txBox="1"/>
          <p:nvPr/>
        </p:nvSpPr>
        <p:spPr>
          <a:xfrm>
            <a:off x="0" y="765175"/>
            <a:ext cx="866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88000"/>
            <a:r>
              <a:rPr lang="en-US" altLang="ja-JP" b="1" dirty="0"/>
              <a:t>Study of hybrid computing system of on-premise resource and commercial cloud services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01C94B4-2B8F-47C1-88F6-819BA75D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96752"/>
            <a:ext cx="5259471" cy="38562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6B284D2-AFD1-4AA8-97D7-DB35FA87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70711"/>
            <a:ext cx="3456384" cy="217451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D0874B-29F4-40DD-859E-2478D5361619}"/>
              </a:ext>
            </a:extLst>
          </p:cNvPr>
          <p:cNvSpPr txBox="1"/>
          <p:nvPr/>
        </p:nvSpPr>
        <p:spPr>
          <a:xfrm>
            <a:off x="5619390" y="5481157"/>
            <a:ext cx="337154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/>
              <a:t>Keep track two complementary approaches continuously to catch up with the cutting-edge technology and knowhow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0F7FE8-3F7D-45F9-992D-89F018E6D4BF}"/>
              </a:ext>
            </a:extLst>
          </p:cNvPr>
          <p:cNvSpPr txBox="1"/>
          <p:nvPr/>
        </p:nvSpPr>
        <p:spPr>
          <a:xfrm>
            <a:off x="179512" y="1340768"/>
            <a:ext cx="3456384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How to compensate seasonal peak of requirement for CPU usage?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Possible candidate: Utilize public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Hybrid system integrating public cloud with local cluster was developed at KEK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CC-</a:t>
            </a:r>
            <a:r>
              <a:rPr lang="en-US" altLang="ja-JP" sz="1400" b="1" dirty="0" err="1"/>
              <a:t>IN2P3</a:t>
            </a:r>
            <a:r>
              <a:rPr lang="en-US" altLang="ja-JP" sz="1400" b="1" dirty="0"/>
              <a:t> is involved in an European-wide effort: Helix Nebula Science Cloud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079D29-2E57-4042-A6F9-52866EF2D79B}"/>
              </a:ext>
            </a:extLst>
          </p:cNvPr>
          <p:cNvSpPr txBox="1"/>
          <p:nvPr/>
        </p:nvSpPr>
        <p:spPr>
          <a:xfrm>
            <a:off x="197581" y="5445224"/>
            <a:ext cx="5435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HNSCiCloud</a:t>
            </a:r>
            <a:r>
              <a:rPr lang="en-US" altLang="ja-JP" sz="1400" dirty="0"/>
              <a:t> (driven by CERN) was finished at the end of 2018</a:t>
            </a:r>
          </a:p>
          <a:p>
            <a:r>
              <a:rPr lang="en-US" altLang="ja-JP" sz="1400" dirty="0"/>
              <a:t>and new project has been lunched since Feb. 2019. </a:t>
            </a:r>
          </a:p>
          <a:p>
            <a:r>
              <a:rPr lang="en-US" altLang="ja-JP" sz="1400" dirty="0"/>
              <a:t>ESCAPE (European Science Cluster of Astronomy and Particle physics</a:t>
            </a:r>
          </a:p>
          <a:p>
            <a:r>
              <a:rPr lang="en-US" altLang="ja-JP" sz="1400" dirty="0" err="1"/>
              <a:t>ESFRI</a:t>
            </a:r>
            <a:r>
              <a:rPr lang="en-US" altLang="ja-JP" sz="1400" dirty="0"/>
              <a:t> (European Strategy Forum on Research Infrastructures))</a:t>
            </a:r>
            <a:endParaRPr kumimoji="1" lang="en-US" altLang="ja-JP" sz="1400" dirty="0"/>
          </a:p>
          <a:p>
            <a:r>
              <a:rPr lang="en-US" altLang="ja-JP" sz="1400" dirty="0">
                <a:hlinkClick r:id="rId4"/>
              </a:rPr>
              <a:t>https://www.escape2020.eu/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1618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23753D-DBF7-4CDE-BF4A-DE18AA3C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 (c)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0F47084-B1BF-49A9-BB23-9771062A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2019-05-09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0445D1A-4062-4E7B-A911-1E9301A8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Tomoaki Nakamura, KEK-CRC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3ED657-2B5F-4E9F-A710-875F2277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61BB-7E57-47A1-9D03-53CDCF621D8D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456239-C86F-49ED-8FB7-BDDF0E5CC431}"/>
              </a:ext>
            </a:extLst>
          </p:cNvPr>
          <p:cNvSpPr txBox="1"/>
          <p:nvPr/>
        </p:nvSpPr>
        <p:spPr>
          <a:xfrm>
            <a:off x="0" y="765175"/>
            <a:ext cx="698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Application and development of machine learning for computer system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9C284B-36F3-461D-8C85-6E60F9F95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21" y="3775606"/>
            <a:ext cx="5764554" cy="27305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B9F476-D21C-4680-AD8A-8440FA3EC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795" y="1753363"/>
            <a:ext cx="2436079" cy="20222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04E4F-B8A7-453F-8A28-456B95C5A060}"/>
              </a:ext>
            </a:extLst>
          </p:cNvPr>
          <p:cNvSpPr txBox="1"/>
          <p:nvPr/>
        </p:nvSpPr>
        <p:spPr>
          <a:xfrm>
            <a:off x="214643" y="3313369"/>
            <a:ext cx="3002553" cy="31085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Efforts to reduce the unused resource: fair-share among the various experimental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Further optimization towards more than 90% utilization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b="1" dirty="0"/>
              <a:t>Provide real-time status to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Is such information predictive? </a:t>
            </a:r>
            <a:endParaRPr kumimoji="1"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Identify the source of conflicts and hardware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Tune the ML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1" dirty="0"/>
              <a:t>Develop the ML-based tools for users</a:t>
            </a:r>
            <a:endParaRPr kumimoji="1" lang="en-US" altLang="ja-JP" sz="14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097E84-2C86-432A-9A5D-90E4A1C1A182}"/>
              </a:ext>
            </a:extLst>
          </p:cNvPr>
          <p:cNvSpPr/>
          <p:nvPr/>
        </p:nvSpPr>
        <p:spPr>
          <a:xfrm>
            <a:off x="6300192" y="1164231"/>
            <a:ext cx="278614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400" b="1" dirty="0"/>
              <a:t>Provide information on the cluster to users by using Deep Learning</a:t>
            </a:r>
            <a:endParaRPr lang="ja-JP" altLang="en-US" sz="14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C72B86-E2B5-4A64-8EE3-052643F1666D}"/>
              </a:ext>
            </a:extLst>
          </p:cNvPr>
          <p:cNvSpPr txBox="1"/>
          <p:nvPr/>
        </p:nvSpPr>
        <p:spPr>
          <a:xfrm>
            <a:off x="7674815" y="3929344"/>
            <a:ext cx="1469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Developed at KEK</a:t>
            </a:r>
            <a:endParaRPr kumimoji="1" lang="ja-JP" altLang="en-US" sz="1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C432056-2A14-4481-B2A6-7BB4CBF1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0" y="1384719"/>
            <a:ext cx="6107886" cy="146067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37D0D9-34D4-4B02-8398-EE602E1BCDF9}"/>
              </a:ext>
            </a:extLst>
          </p:cNvPr>
          <p:cNvSpPr txBox="1"/>
          <p:nvPr/>
        </p:nvSpPr>
        <p:spPr>
          <a:xfrm>
            <a:off x="1027836" y="2852936"/>
            <a:ext cx="4336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Workload analysis: Local vs. Grid jobs</a:t>
            </a:r>
            <a:r>
              <a:rPr kumimoji="1" lang="en-US" altLang="ja-JP" sz="1400" dirty="0"/>
              <a:t> (F. Suter, CC-</a:t>
            </a:r>
            <a:r>
              <a:rPr kumimoji="1" lang="en-US" altLang="ja-JP" sz="1400" dirty="0" err="1"/>
              <a:t>IN2P3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87919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15669</TotalTime>
  <Words>751</Words>
  <Application>Microsoft Office PowerPoint</Application>
  <PresentationFormat>画面に合わせる (4:3)</PresentationFormat>
  <Paragraphs>154</Paragraphs>
  <Slides>10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​​テーマ</vt:lpstr>
      <vt:lpstr>TYL-FJPPL: Computing (new proposal)  Evolution of the computing environment for high-energy and astroparticle experiments</vt:lpstr>
      <vt:lpstr>CC-IN2P3 and KEK-CRC</vt:lpstr>
      <vt:lpstr>Supporting ongoing/future experiments </vt:lpstr>
      <vt:lpstr>Summary of COMP_03 (2015 - 2019)</vt:lpstr>
      <vt:lpstr>Meetings</vt:lpstr>
      <vt:lpstr>R&amp;D plans of the new project</vt:lpstr>
      <vt:lpstr>Plan (a)</vt:lpstr>
      <vt:lpstr>Plan (b)</vt:lpstr>
      <vt:lpstr>Plan (c)</vt:lpstr>
      <vt:lpstr>Summary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tomoaki</dc:creator>
  <cp:lastModifiedBy>Tomoaki Nakamura</cp:lastModifiedBy>
  <cp:revision>1580</cp:revision>
  <cp:lastPrinted>2019-05-08T22:16:23Z</cp:lastPrinted>
  <dcterms:created xsi:type="dcterms:W3CDTF">2011-03-10T03:35:14Z</dcterms:created>
  <dcterms:modified xsi:type="dcterms:W3CDTF">2019-05-08T22:17:05Z</dcterms:modified>
</cp:coreProperties>
</file>