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3"/>
  </p:notesMasterIdLst>
  <p:sldIdLst>
    <p:sldId id="582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9900"/>
    <a:srgbClr val="663300"/>
    <a:srgbClr val="996633"/>
    <a:srgbClr val="FFCC99"/>
    <a:srgbClr val="FF9900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밝은 스타일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46" autoAdjust="0"/>
    <p:restoredTop sz="94660" autoAdjust="0"/>
  </p:normalViewPr>
  <p:slideViewPr>
    <p:cSldViewPr>
      <p:cViewPr varScale="1">
        <p:scale>
          <a:sx n="102" d="100"/>
          <a:sy n="102" d="100"/>
        </p:scale>
        <p:origin x="592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90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r">
              <a:defRPr sz="1200"/>
            </a:lvl1pPr>
          </a:lstStyle>
          <a:p>
            <a:fld id="{71D3E54D-0D33-4AC7-A84A-959F17CB4AD3}" type="datetimeFigureOut">
              <a:rPr lang="ko-KR" altLang="en-US" smtClean="0"/>
              <a:t>2018. 9. 20.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2" tIns="45656" rIns="91312" bIns="45656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312" tIns="45656" rIns="91312" bIns="45656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r">
              <a:defRPr sz="1200"/>
            </a:lvl1pPr>
          </a:lstStyle>
          <a:p>
            <a:fld id="{A846B1F7-9BA0-4ECA-A451-406532499F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7860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1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E6D1B-6DA8-433E-BE6A-2133179FC3D9}" type="slidenum">
              <a:rPr lang="ko-KR" altLang="en-US" smtClean="0">
                <a:solidFill>
                  <a:prstClr val="black"/>
                </a:solidFill>
              </a:rPr>
              <a:pPr/>
              <a:t>1</a:t>
            </a:fld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6584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1435166"/>
      </p:ext>
    </p:extLst>
  </p:cSld>
  <p:clrMapOvr>
    <a:masterClrMapping/>
  </p:clrMapOvr>
  <p:transition>
    <p:cover/>
  </p:transition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3655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ransition>
    <p:cover/>
  </p:transition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bg1"/>
          </a:solidFill>
          <a:latin typeface="맑은 고딕" pitchFamily="50" charset="-127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bg1"/>
          </a:solidFill>
          <a:latin typeface="맑은 고딕" pitchFamily="50" charset="-127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bg1"/>
          </a:solidFill>
          <a:latin typeface="맑은 고딕" pitchFamily="50" charset="-127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bg1"/>
          </a:solidFill>
          <a:latin typeface="맑은 고딕" pitchFamily="50" charset="-127"/>
        </a:defRPr>
      </a:lvl5pPr>
      <a:lvl6pPr marL="457200" algn="r" rtl="0" fontAlgn="base">
        <a:spcBef>
          <a:spcPct val="0"/>
        </a:spcBef>
        <a:spcAft>
          <a:spcPct val="0"/>
        </a:spcAft>
        <a:defRPr sz="2800" b="1" i="1">
          <a:solidFill>
            <a:schemeClr val="bg1"/>
          </a:solidFill>
          <a:latin typeface="Verdana" pitchFamily="34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2800" b="1" i="1">
          <a:solidFill>
            <a:schemeClr val="bg1"/>
          </a:solidFill>
          <a:latin typeface="Verdana" pitchFamily="34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2800" b="1" i="1">
          <a:solidFill>
            <a:schemeClr val="bg1"/>
          </a:solidFill>
          <a:latin typeface="Verdana" pitchFamily="34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2800" b="1" i="1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76672"/>
            <a:ext cx="9144000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•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 장관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TF 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이후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LAMPS 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예산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: 195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억 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  <a:sym typeface="Symbol" panose="05050102010706020507" pitchFamily="18" charset="2"/>
              </a:rPr>
              <a:t>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140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억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(</a:t>
            </a:r>
            <a:r>
              <a:rPr lang="ko-KR" altLang="en-US" sz="1500" b="1" dirty="0" err="1">
                <a:solidFill>
                  <a:schemeClr val="tx2"/>
                </a:solidFill>
                <a:latin typeface="+mn-ea"/>
              </a:rPr>
              <a:t>낙찰율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80~85% 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예상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, 7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개 활용시설 제작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, </a:t>
            </a:r>
            <a:r>
              <a:rPr lang="ko-KR" altLang="en-US" sz="1500" b="1" dirty="0" err="1">
                <a:solidFill>
                  <a:schemeClr val="tx2"/>
                </a:solidFill>
                <a:latin typeface="+mn-ea"/>
              </a:rPr>
              <a:t>활용활성화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)</a:t>
            </a:r>
          </a:p>
          <a:p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•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’18 7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월 기준 사용 예산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: 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약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34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억</a:t>
            </a:r>
            <a:endParaRPr lang="en-US" altLang="ko-KR" sz="1500" b="1" dirty="0">
              <a:solidFill>
                <a:schemeClr val="tx2"/>
              </a:solidFill>
              <a:latin typeface="+mn-ea"/>
            </a:endParaRPr>
          </a:p>
          <a:p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-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Neutron Detector Array 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확보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 (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제작비 필요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)</a:t>
            </a:r>
          </a:p>
          <a:p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-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TPC electronics 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확보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(# of readout channel: 100k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  <a:sym typeface="Symbol" panose="05050102010706020507" pitchFamily="18" charset="2"/>
              </a:rPr>
              <a:t> 30k,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  <a:sym typeface="Symbol" panose="05050102010706020507" pitchFamily="18" charset="2"/>
              </a:rPr>
              <a:t>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cable, cooling system, LV system 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필요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)</a:t>
            </a:r>
          </a:p>
          <a:p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•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LAMPS 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필요장치</a:t>
            </a:r>
            <a:endParaRPr lang="en-US" altLang="ko-KR" sz="1500" b="1" dirty="0">
              <a:solidFill>
                <a:schemeClr val="tx2"/>
              </a:solidFill>
              <a:latin typeface="+mn-ea"/>
            </a:endParaRPr>
          </a:p>
          <a:p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-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Solenoid magnet: 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약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23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억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(without moving platform)</a:t>
            </a:r>
          </a:p>
          <a:p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➔ 사업단 자석연구개발그룹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(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자석연구개발그룹 디자인 확인 필요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)</a:t>
            </a:r>
          </a:p>
          <a:p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-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IF-LAMPS beam line magnet: 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약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10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억</a:t>
            </a:r>
            <a:endParaRPr lang="en-US" altLang="ko-KR" sz="1500" b="1" dirty="0">
              <a:solidFill>
                <a:schemeClr val="tx2"/>
              </a:solidFill>
              <a:latin typeface="+mn-ea"/>
            </a:endParaRPr>
          </a:p>
          <a:p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➔ 사업단 자석연구개발그룹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(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자석연구개발그룹 디자인 확인 필요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)</a:t>
            </a:r>
          </a:p>
          <a:p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-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Beam line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(beam pipe, vacuum pump &amp; chamber, beam diagnostic detector), target: 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약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10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억</a:t>
            </a:r>
            <a:endParaRPr lang="en-US" altLang="ko-KR" sz="1500" b="1" dirty="0">
              <a:solidFill>
                <a:schemeClr val="tx2"/>
              </a:solidFill>
              <a:latin typeface="+mn-ea"/>
            </a:endParaRPr>
          </a:p>
          <a:p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➔ </a:t>
            </a:r>
            <a:r>
              <a:rPr lang="en-US" altLang="ko-KR" sz="1500" b="1" dirty="0" err="1">
                <a:solidFill>
                  <a:schemeClr val="tx2"/>
                </a:solidFill>
                <a:latin typeface="+mn-ea"/>
              </a:rPr>
              <a:t>molflow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 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계산 필요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(~30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m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IF-LAMPS beam line 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진공도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,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beam pipe 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길이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,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vacuum pump &amp; gate valve 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개수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)</a:t>
            </a:r>
          </a:p>
          <a:p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➔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beam diagnostic detector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system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simulation (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디자인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,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 종류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,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 사양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,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vacuum chamber 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디자인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,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 누가 제작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?)</a:t>
            </a:r>
          </a:p>
          <a:p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➔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target system (single target or multiple target, target 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종류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,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 어디서 제작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?) </a:t>
            </a:r>
          </a:p>
          <a:p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-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TPC system (GEM foil, GEM HV system, field cage, gas vessel, support structure inside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solenoid magnet, gas system, calibration system, etc.): 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약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 20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억</a:t>
            </a:r>
            <a:endParaRPr lang="en-US" altLang="ko-KR" sz="1500" b="1" dirty="0">
              <a:solidFill>
                <a:schemeClr val="tx2"/>
              </a:solidFill>
              <a:latin typeface="+mn-ea"/>
            </a:endParaRPr>
          </a:p>
          <a:p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➔ 사업단 실험장치연구개발그룹</a:t>
            </a:r>
            <a:endParaRPr lang="en-US" altLang="ko-KR" sz="1500" b="1" dirty="0">
              <a:solidFill>
                <a:schemeClr val="tx2"/>
              </a:solidFill>
              <a:latin typeface="+mn-ea"/>
            </a:endParaRPr>
          </a:p>
          <a:p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-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 </a:t>
            </a:r>
            <a:r>
              <a:rPr lang="en-US" altLang="ko-KR" sz="1500" b="1" dirty="0" err="1">
                <a:solidFill>
                  <a:schemeClr val="tx2"/>
                </a:solidFill>
                <a:latin typeface="+mn-ea"/>
              </a:rPr>
              <a:t>ToF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/trigger 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검출기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(scintillator, light guide, meshed PMT, support structure inside solenoid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magnet) + electronics: 10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억</a:t>
            </a:r>
            <a:endParaRPr lang="en-US" altLang="ko-KR" sz="1500" b="1" dirty="0">
              <a:solidFill>
                <a:schemeClr val="tx2"/>
              </a:solidFill>
              <a:latin typeface="+mn-ea"/>
            </a:endParaRPr>
          </a:p>
          <a:p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➔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full GEANT simulation (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사양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,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 누가 제작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?)</a:t>
            </a:r>
          </a:p>
          <a:p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➔ 중성자 검출기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electronics 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사용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?</a:t>
            </a:r>
          </a:p>
          <a:p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-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DAQ (network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switch, data storage 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포함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): 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약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20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억</a:t>
            </a:r>
            <a:endParaRPr lang="en-US" altLang="ko-KR" sz="1500" b="1" dirty="0">
              <a:solidFill>
                <a:schemeClr val="tx2"/>
              </a:solidFill>
              <a:latin typeface="+mn-ea"/>
            </a:endParaRPr>
          </a:p>
          <a:p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➔ 사업단 실험장치연구개발그룹</a:t>
            </a:r>
            <a:endParaRPr lang="en-US" altLang="ko-KR" sz="1500" b="1" dirty="0">
              <a:solidFill>
                <a:schemeClr val="tx2"/>
              </a:solidFill>
              <a:latin typeface="+mn-ea"/>
            </a:endParaRPr>
          </a:p>
          <a:p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-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 기타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(control system, etc.) : 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약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13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억</a:t>
            </a:r>
            <a:endParaRPr lang="en-US" altLang="ko-KR" sz="1500" b="1" dirty="0">
              <a:solidFill>
                <a:schemeClr val="tx2"/>
              </a:solidFill>
              <a:latin typeface="+mn-ea"/>
            </a:endParaRPr>
          </a:p>
          <a:p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➔ 각 검출기의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control system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은 각 담당이 개발</a:t>
            </a:r>
            <a:endParaRPr lang="en-US" altLang="ko-KR" sz="1500" b="1" dirty="0">
              <a:solidFill>
                <a:schemeClr val="tx2"/>
              </a:solidFill>
              <a:latin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4DF0291-DF2C-6147-9372-0E11477502A9}"/>
              </a:ext>
            </a:extLst>
          </p:cNvPr>
          <p:cNvSpPr txBox="1"/>
          <p:nvPr/>
        </p:nvSpPr>
        <p:spPr>
          <a:xfrm>
            <a:off x="0" y="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2000" b="1" dirty="0">
                <a:solidFill>
                  <a:schemeClr val="tx2"/>
                </a:solidFill>
                <a:latin typeface="+mj-ea"/>
                <a:ea typeface="+mj-ea"/>
              </a:rPr>
              <a:t>LAMPS</a:t>
            </a:r>
            <a:endParaRPr kumimoji="1" lang="ko-KR" altLang="en-US" sz="2000" b="1" dirty="0">
              <a:solidFill>
                <a:schemeClr val="tx2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531031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1_116TGp_hangul_diagram_s">
  <a:themeElements>
    <a:clrScheme name="116TGp_hangul_diagram_s 3">
      <a:dk1>
        <a:srgbClr val="113F71"/>
      </a:dk1>
      <a:lt1>
        <a:srgbClr val="FFFFFF"/>
      </a:lt1>
      <a:dk2>
        <a:srgbClr val="000000"/>
      </a:dk2>
      <a:lt2>
        <a:srgbClr val="C1D1D3"/>
      </a:lt2>
      <a:accent1>
        <a:srgbClr val="1966B3"/>
      </a:accent1>
      <a:accent2>
        <a:srgbClr val="CCCC00"/>
      </a:accent2>
      <a:accent3>
        <a:srgbClr val="FFFFFF"/>
      </a:accent3>
      <a:accent4>
        <a:srgbClr val="0D345F"/>
      </a:accent4>
      <a:accent5>
        <a:srgbClr val="ABB8D6"/>
      </a:accent5>
      <a:accent6>
        <a:srgbClr val="B9B900"/>
      </a:accent6>
      <a:hlink>
        <a:srgbClr val="5AABCC"/>
      </a:hlink>
      <a:folHlink>
        <a:srgbClr val="648B8C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수평선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>
                <a:gamma/>
                <a:tint val="72941"/>
                <a:invGamma/>
                <a:alpha val="39999"/>
              </a:schemeClr>
            </a:gs>
            <a:gs pos="100000">
              <a:schemeClr val="accent1"/>
            </a:gs>
          </a:gsLst>
          <a:lin ang="5400000" scaled="1"/>
        </a:gradFill>
        <a:ln w="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>
                <a:gamma/>
                <a:tint val="72941"/>
                <a:invGamma/>
                <a:alpha val="39999"/>
              </a:schemeClr>
            </a:gs>
            <a:gs pos="100000">
              <a:schemeClr val="accent1"/>
            </a:gs>
          </a:gsLst>
          <a:lin ang="5400000" scaled="1"/>
        </a:gradFill>
        <a:ln w="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16TGp_hangul_diagram_s 1">
        <a:dk1>
          <a:srgbClr val="1D528D"/>
        </a:dk1>
        <a:lt1>
          <a:srgbClr val="FFFFFF"/>
        </a:lt1>
        <a:dk2>
          <a:srgbClr val="000000"/>
        </a:dk2>
        <a:lt2>
          <a:srgbClr val="DDDDDD"/>
        </a:lt2>
        <a:accent1>
          <a:srgbClr val="3366CC"/>
        </a:accent1>
        <a:accent2>
          <a:srgbClr val="FFCC00"/>
        </a:accent2>
        <a:accent3>
          <a:srgbClr val="FFFFFF"/>
        </a:accent3>
        <a:accent4>
          <a:srgbClr val="174578"/>
        </a:accent4>
        <a:accent5>
          <a:srgbClr val="ADB8E2"/>
        </a:accent5>
        <a:accent6>
          <a:srgbClr val="E7B900"/>
        </a:accent6>
        <a:hlink>
          <a:srgbClr val="76DFF4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6TGp_hangul_diagram_s 2">
        <a:dk1>
          <a:srgbClr val="7EA012"/>
        </a:dk1>
        <a:lt1>
          <a:srgbClr val="FFFFFF"/>
        </a:lt1>
        <a:dk2>
          <a:srgbClr val="000000"/>
        </a:dk2>
        <a:lt2>
          <a:srgbClr val="C0C0C0"/>
        </a:lt2>
        <a:accent1>
          <a:srgbClr val="277564"/>
        </a:accent1>
        <a:accent2>
          <a:srgbClr val="B5CD85"/>
        </a:accent2>
        <a:accent3>
          <a:srgbClr val="FFFFFF"/>
        </a:accent3>
        <a:accent4>
          <a:srgbClr val="6B880E"/>
        </a:accent4>
        <a:accent5>
          <a:srgbClr val="ACBDB8"/>
        </a:accent5>
        <a:accent6>
          <a:srgbClr val="A4BA78"/>
        </a:accent6>
        <a:hlink>
          <a:srgbClr val="B29B3A"/>
        </a:hlink>
        <a:folHlink>
          <a:srgbClr val="999C9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6TGp_hangul_diagram_s 3">
        <a:dk1>
          <a:srgbClr val="113F71"/>
        </a:dk1>
        <a:lt1>
          <a:srgbClr val="FFFFFF"/>
        </a:lt1>
        <a:dk2>
          <a:srgbClr val="000000"/>
        </a:dk2>
        <a:lt2>
          <a:srgbClr val="C1D1D3"/>
        </a:lt2>
        <a:accent1>
          <a:srgbClr val="1966B3"/>
        </a:accent1>
        <a:accent2>
          <a:srgbClr val="CCCC00"/>
        </a:accent2>
        <a:accent3>
          <a:srgbClr val="FFFFFF"/>
        </a:accent3>
        <a:accent4>
          <a:srgbClr val="0D345F"/>
        </a:accent4>
        <a:accent5>
          <a:srgbClr val="ABB8D6"/>
        </a:accent5>
        <a:accent6>
          <a:srgbClr val="B9B900"/>
        </a:accent6>
        <a:hlink>
          <a:srgbClr val="5AABCC"/>
        </a:hlink>
        <a:folHlink>
          <a:srgbClr val="648B8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19825</TotalTime>
  <Words>306</Words>
  <Application>Microsoft Macintosh PowerPoint</Application>
  <PresentationFormat>화면 슬라이드 쇼(4:3)</PresentationFormat>
  <Paragraphs>26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Symbol</vt:lpstr>
      <vt:lpstr>Verdana</vt:lpstr>
      <vt:lpstr>Wingdings</vt:lpstr>
      <vt:lpstr>1_116TGp_hangul_diagram_s</vt:lpstr>
      <vt:lpstr>PowerPoint 프레젠테이션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가속기부_001</dc:creator>
  <cp:lastModifiedBy>Microsoft Office 사용자</cp:lastModifiedBy>
  <cp:revision>386</cp:revision>
  <cp:lastPrinted>2016-07-20T06:02:50Z</cp:lastPrinted>
  <dcterms:created xsi:type="dcterms:W3CDTF">2013-07-10T02:34:07Z</dcterms:created>
  <dcterms:modified xsi:type="dcterms:W3CDTF">2018-09-20T04:35:43Z</dcterms:modified>
</cp:coreProperties>
</file>