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8"/>
  </p:notesMasterIdLst>
  <p:sldIdLst>
    <p:sldId id="579" r:id="rId2"/>
    <p:sldId id="581" r:id="rId3"/>
    <p:sldId id="580" r:id="rId4"/>
    <p:sldId id="578" r:id="rId5"/>
    <p:sldId id="577" r:id="rId6"/>
    <p:sldId id="582" r:id="rId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00"/>
    <a:srgbClr val="663300"/>
    <a:srgbClr val="996633"/>
    <a:srgbClr val="FFCC99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0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142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1D3E54D-0D33-4AC7-A84A-959F17CB4AD3}" type="datetimeFigureOut">
              <a:rPr lang="ko-KR" altLang="en-US" smtClean="0"/>
              <a:t>2018-08-01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A846B1F7-9BA0-4ECA-A451-406532499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86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E6D1B-6DA8-433E-BE6A-2133179FC3D9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8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E6D1B-6DA8-433E-BE6A-2133179FC3D9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0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E6D1B-6DA8-433E-BE6A-2133179FC3D9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5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E6D1B-6DA8-433E-BE6A-2133179FC3D9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2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E6D1B-6DA8-433E-BE6A-2133179FC3D9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5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E6D1B-6DA8-433E-BE6A-2133179FC3D9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8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28"/>
          <p:cNvSpPr>
            <a:spLocks/>
          </p:cNvSpPr>
          <p:nvPr/>
        </p:nvSpPr>
        <p:spPr bwMode="auto">
          <a:xfrm>
            <a:off x="3924300" y="5157788"/>
            <a:ext cx="1368425" cy="13684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Freeform 729"/>
          <p:cNvSpPr>
            <a:spLocks/>
          </p:cNvSpPr>
          <p:nvPr/>
        </p:nvSpPr>
        <p:spPr bwMode="auto">
          <a:xfrm>
            <a:off x="5292725" y="6092825"/>
            <a:ext cx="215900" cy="215900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6" name="Picture 7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837238"/>
            <a:ext cx="685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6"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476374" y="1124744"/>
            <a:ext cx="6264275" cy="1224409"/>
          </a:xfrm>
        </p:spPr>
        <p:txBody>
          <a:bodyPr/>
          <a:lstStyle>
            <a:lvl1pPr algn="ctr">
              <a:defRPr sz="3600" i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480343" y="3573016"/>
            <a:ext cx="6256338" cy="7200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7213894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EADPLAY2\Downloads\시그니춰2\기초과학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527800"/>
            <a:ext cx="137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Head-pc\db\0문서0\1.진행문서\130604_코드체이서 ppt자료_C\ppt소스\중이온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397625"/>
            <a:ext cx="715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333375"/>
            <a:ext cx="7493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7" y="44624"/>
            <a:ext cx="7848872" cy="504825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80728"/>
            <a:ext cx="8374062" cy="511175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00563" y="6543675"/>
            <a:ext cx="504825" cy="314325"/>
          </a:xfrm>
        </p:spPr>
        <p:txBody>
          <a:bodyPr/>
          <a:lstStyle>
            <a:lvl1pPr>
              <a:defRPr sz="110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6CF4DA16-BF14-4307-8E08-1868CB884F94}" type="slidenum">
              <a:rPr lang="ko-KR" altLang="en-US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C1D1D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35166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8" name="Freeform 610"/>
          <p:cNvSpPr>
            <a:spLocks/>
          </p:cNvSpPr>
          <p:nvPr/>
        </p:nvSpPr>
        <p:spPr bwMode="gray">
          <a:xfrm>
            <a:off x="0" y="3500438"/>
            <a:ext cx="9544050" cy="3357562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4332" y="1484"/>
              </a:cxn>
              <a:cxn ang="0">
                <a:pos x="0" y="1493"/>
              </a:cxn>
              <a:cxn ang="0">
                <a:pos x="1" y="1706"/>
              </a:cxn>
              <a:cxn ang="0">
                <a:pos x="5760" y="1671"/>
              </a:cxn>
            </a:cxnLst>
            <a:rect l="0" t="0" r="r" b="b"/>
            <a:pathLst>
              <a:path w="6012" h="1706">
                <a:moveTo>
                  <a:pt x="5760" y="0"/>
                </a:moveTo>
                <a:cubicBezTo>
                  <a:pt x="5736" y="43"/>
                  <a:pt x="6012" y="1484"/>
                  <a:pt x="4332" y="1484"/>
                </a:cubicBezTo>
                <a:lnTo>
                  <a:pt x="0" y="1493"/>
                </a:lnTo>
                <a:lnTo>
                  <a:pt x="1" y="1706"/>
                </a:lnTo>
                <a:lnTo>
                  <a:pt x="5760" y="1671"/>
                </a:lnTo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38039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897" name="Freeform 609"/>
          <p:cNvSpPr>
            <a:spLocks/>
          </p:cNvSpPr>
          <p:nvPr/>
        </p:nvSpPr>
        <p:spPr bwMode="gray">
          <a:xfrm>
            <a:off x="0" y="5264150"/>
            <a:ext cx="9144000" cy="1693863"/>
          </a:xfrm>
          <a:custGeom>
            <a:avLst/>
            <a:gdLst/>
            <a:ahLst/>
            <a:cxnLst>
              <a:cxn ang="0">
                <a:pos x="5754" y="0"/>
              </a:cxn>
              <a:cxn ang="0">
                <a:pos x="4722" y="486"/>
              </a:cxn>
              <a:cxn ang="0">
                <a:pos x="0" y="489"/>
              </a:cxn>
              <a:cxn ang="0">
                <a:pos x="1" y="689"/>
              </a:cxn>
              <a:cxn ang="0">
                <a:pos x="5760" y="657"/>
              </a:cxn>
            </a:cxnLst>
            <a:rect l="0" t="0" r="r" b="b"/>
            <a:pathLst>
              <a:path w="5760" h="689">
                <a:moveTo>
                  <a:pt x="5754" y="0"/>
                </a:moveTo>
                <a:cubicBezTo>
                  <a:pt x="5730" y="0"/>
                  <a:pt x="5640" y="474"/>
                  <a:pt x="4722" y="486"/>
                </a:cubicBezTo>
                <a:lnTo>
                  <a:pt x="0" y="489"/>
                </a:lnTo>
                <a:lnTo>
                  <a:pt x="1" y="689"/>
                </a:lnTo>
                <a:lnTo>
                  <a:pt x="5760" y="657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896" name="Freeform 608"/>
          <p:cNvSpPr>
            <a:spLocks/>
          </p:cNvSpPr>
          <p:nvPr/>
        </p:nvSpPr>
        <p:spPr bwMode="gray">
          <a:xfrm>
            <a:off x="0" y="584200"/>
            <a:ext cx="9144000" cy="12604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776"/>
              </a:cxn>
              <a:cxn ang="0">
                <a:pos x="1600" y="88"/>
              </a:cxn>
              <a:cxn ang="0">
                <a:pos x="5760" y="88"/>
              </a:cxn>
              <a:cxn ang="0">
                <a:pos x="5760" y="0"/>
              </a:cxn>
              <a:cxn ang="0">
                <a:pos x="752" y="0"/>
              </a:cxn>
            </a:cxnLst>
            <a:rect l="0" t="0" r="r" b="b"/>
            <a:pathLst>
              <a:path w="5760" h="794">
                <a:moveTo>
                  <a:pt x="0" y="96"/>
                </a:moveTo>
                <a:lnTo>
                  <a:pt x="0" y="776"/>
                </a:lnTo>
                <a:cubicBezTo>
                  <a:pt x="32" y="794"/>
                  <a:pt x="336" y="56"/>
                  <a:pt x="1600" y="88"/>
                </a:cubicBezTo>
                <a:lnTo>
                  <a:pt x="5760" y="88"/>
                </a:lnTo>
                <a:lnTo>
                  <a:pt x="5760" y="0"/>
                </a:lnTo>
                <a:lnTo>
                  <a:pt x="75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15294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11863" y="6513513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defRPr sz="1000" b="0"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113F71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344863" y="6551613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0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2348C-0566-4244-8DEE-01AEE46045D0}" type="slidenum">
              <a:rPr lang="ko-KR" altLang="en-US" b="1">
                <a:solidFill>
                  <a:srgbClr val="113F7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b="1" dirty="0">
              <a:solidFill>
                <a:srgbClr val="113F71"/>
              </a:solidFill>
            </a:endParaRPr>
          </a:p>
        </p:txBody>
      </p:sp>
      <p:sp>
        <p:nvSpPr>
          <p:cNvPr id="1031" name="Freeform 604" descr="hangul_p"/>
          <p:cNvSpPr>
            <a:spLocks/>
          </p:cNvSpPr>
          <p:nvPr/>
        </p:nvSpPr>
        <p:spPr bwMode="gray">
          <a:xfrm>
            <a:off x="0" y="0"/>
            <a:ext cx="9144000" cy="1168400"/>
          </a:xfrm>
          <a:custGeom>
            <a:avLst/>
            <a:gdLst>
              <a:gd name="T0" fmla="*/ 0 w 5760"/>
              <a:gd name="T1" fmla="*/ 0 h 680"/>
              <a:gd name="T2" fmla="*/ 0 w 5760"/>
              <a:gd name="T3" fmla="*/ 2147483647 h 680"/>
              <a:gd name="T4" fmla="*/ 2147483647 w 5760"/>
              <a:gd name="T5" fmla="*/ 2147483647 h 680"/>
              <a:gd name="T6" fmla="*/ 2147483647 w 5760"/>
              <a:gd name="T7" fmla="*/ 2147483647 h 680"/>
              <a:gd name="T8" fmla="*/ 2147483647 w 5760"/>
              <a:gd name="T9" fmla="*/ 0 h 680"/>
              <a:gd name="T10" fmla="*/ 0 w 5760"/>
              <a:gd name="T11" fmla="*/ 0 h 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680">
                <a:moveTo>
                  <a:pt x="0" y="0"/>
                </a:moveTo>
                <a:lnTo>
                  <a:pt x="0" y="680"/>
                </a:lnTo>
                <a:cubicBezTo>
                  <a:pt x="240" y="520"/>
                  <a:pt x="472" y="312"/>
                  <a:pt x="1456" y="344"/>
                </a:cubicBezTo>
                <a:lnTo>
                  <a:pt x="5760" y="342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charset="-127"/>
            </a:endParaRPr>
          </a:p>
        </p:txBody>
      </p:sp>
      <p:sp>
        <p:nvSpPr>
          <p:cNvPr id="1032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900113" y="44450"/>
            <a:ext cx="7850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3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196975"/>
            <a:ext cx="83740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236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0" y="13533"/>
            <a:ext cx="9140872" cy="445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</a:t>
            </a:r>
            <a:r>
              <a:rPr lang="en-US" altLang="ko-K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(Large Acceptance Multi-Purpose Spectrometer)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Now only focus on HE-LAMPS R&amp;D…"/>
          <p:cNvSpPr txBox="1"/>
          <p:nvPr/>
        </p:nvSpPr>
        <p:spPr>
          <a:xfrm>
            <a:off x="9204" y="585555"/>
            <a:ext cx="644420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127000" indent="-127000">
              <a:buClrTx/>
              <a:buSzPct val="100000"/>
              <a:buFontTx/>
              <a:buChar char="•"/>
              <a:defRPr sz="2000" b="1">
                <a:solidFill>
                  <a:srgbClr val="FF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pPr>
            <a:r>
              <a:rPr lang="en-US" sz="1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history of LAMPS</a:t>
            </a:r>
            <a:endParaRPr sz="1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0" y="884444"/>
            <a:ext cx="9144000" cy="5631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949280"/>
            <a:ext cx="35283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‘13 7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월 기준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LAMPS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예산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350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 필요</a:t>
            </a:r>
            <a:endParaRPr lang="ko-KR" altLang="en-US" sz="15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26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0" y="13533"/>
            <a:ext cx="9140872" cy="445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</a:t>
            </a:r>
            <a:r>
              <a:rPr lang="en-US" altLang="ko-K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(Large Acceptance Multi-Purpose Spectrometer)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Now only focus on HE-LAMPS R&amp;D…"/>
          <p:cNvSpPr txBox="1"/>
          <p:nvPr/>
        </p:nvSpPr>
        <p:spPr>
          <a:xfrm>
            <a:off x="9204" y="585555"/>
            <a:ext cx="644420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127000" indent="-127000">
              <a:buClrTx/>
              <a:buSzPct val="100000"/>
              <a:buFontTx/>
              <a:buChar char="•"/>
              <a:defRPr sz="2000" b="1">
                <a:solidFill>
                  <a:srgbClr val="FF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pPr>
            <a:r>
              <a:rPr lang="en-US" sz="1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history of LAMPS</a:t>
            </a:r>
            <a:endParaRPr sz="1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718"/>
            <a:ext cx="9144000" cy="5872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4288" y="803135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35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 예상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350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r>
              <a:rPr lang="en-US" altLang="ko-KR" sz="15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sym typeface="Symbol" panose="05050102010706020507" pitchFamily="18" charset="2"/>
              </a:rPr>
              <a:t>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315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ko-KR" altLang="en-US" sz="15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8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0" y="13533"/>
            <a:ext cx="9140872" cy="445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</a:t>
            </a:r>
            <a:r>
              <a:rPr lang="en-US" altLang="ko-K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(Large Acceptance Multi-Purpose Spectrometer)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Now only focus on HE-LAMPS R&amp;D…"/>
          <p:cNvSpPr txBox="1"/>
          <p:nvPr/>
        </p:nvSpPr>
        <p:spPr>
          <a:xfrm>
            <a:off x="9204" y="585555"/>
            <a:ext cx="644420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127000" indent="-127000">
              <a:buClrTx/>
              <a:buSzPct val="100000"/>
              <a:buFontTx/>
              <a:buChar char="•"/>
              <a:defRPr sz="2000" b="1">
                <a:solidFill>
                  <a:srgbClr val="FF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pPr>
            <a:r>
              <a:rPr lang="en-US" sz="1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history of LAMPS</a:t>
            </a:r>
            <a:endParaRPr sz="1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6444"/>
            <a:ext cx="9144000" cy="6002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3752" y="548680"/>
            <a:ext cx="20790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Dipole spectrometer:</a:t>
            </a:r>
          </a:p>
          <a:p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>
                <a:solidFill>
                  <a:schemeClr val="tx2"/>
                </a:solidFill>
                <a:latin typeface="+mn-ea"/>
              </a:rPr>
              <a:t>9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5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 예상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Si-</a:t>
            </a:r>
            <a:r>
              <a:rPr lang="en-US" altLang="ko-KR" sz="1500" b="1" dirty="0" err="1" smtClean="0">
                <a:solidFill>
                  <a:schemeClr val="tx2"/>
                </a:solidFill>
                <a:latin typeface="+mn-ea"/>
              </a:rPr>
              <a:t>CsI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 array:</a:t>
            </a:r>
            <a:endParaRPr lang="en-US" altLang="ko-KR" sz="1500" b="1" dirty="0">
              <a:solidFill>
                <a:schemeClr val="tx2"/>
              </a:solidFill>
              <a:latin typeface="+mn-ea"/>
            </a:endParaRPr>
          </a:p>
          <a:p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25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 예상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315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r>
              <a:rPr lang="en-US" altLang="ko-KR" sz="15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sym typeface="Symbol" panose="05050102010706020507" pitchFamily="18" charset="2"/>
              </a:rPr>
              <a:t>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195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89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0" y="13533"/>
            <a:ext cx="9140872" cy="445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</a:t>
            </a:r>
            <a:r>
              <a:rPr lang="en-US" altLang="ko-K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(Large Acceptance Multi-Purpose Spectrometer)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0120" y="1679026"/>
            <a:ext cx="3395647" cy="3550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r="41338"/>
          <a:stretch/>
        </p:blipFill>
        <p:spPr>
          <a:xfrm>
            <a:off x="4716016" y="2925066"/>
            <a:ext cx="3652782" cy="2268949"/>
          </a:xfrm>
          <a:prstGeom prst="rect">
            <a:avLst/>
          </a:prstGeom>
        </p:spPr>
      </p:pic>
      <p:sp>
        <p:nvSpPr>
          <p:cNvPr id="48" name="타원형"/>
          <p:cNvSpPr/>
          <p:nvPr/>
        </p:nvSpPr>
        <p:spPr>
          <a:xfrm>
            <a:off x="2228104" y="4047888"/>
            <a:ext cx="481275" cy="753720"/>
          </a:xfrm>
          <a:prstGeom prst="ellipse">
            <a:avLst/>
          </a:prstGeom>
          <a:ln w="317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buClrTx/>
              <a:buFontTx/>
              <a:defRPr>
                <a:solidFill>
                  <a:srgbClr val="FFFFFF"/>
                </a:solidFill>
                <a:uFillTx/>
                <a:latin typeface="맑은 고딕"/>
                <a:ea typeface="맑은 고딕"/>
                <a:cs typeface="맑은 고딕"/>
                <a:sym typeface="맑은 고딕"/>
              </a:defRPr>
            </a:pPr>
            <a:endParaRPr/>
          </a:p>
        </p:txBody>
      </p:sp>
      <p:sp>
        <p:nvSpPr>
          <p:cNvPr id="49" name="선"/>
          <p:cNvSpPr/>
          <p:nvPr/>
        </p:nvSpPr>
        <p:spPr>
          <a:xfrm flipV="1">
            <a:off x="2731194" y="4369558"/>
            <a:ext cx="1984821" cy="55189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buClrTx/>
              <a:buFontTx/>
              <a:defRPr>
                <a:solidFill>
                  <a:srgbClr val="000000"/>
                </a:solidFill>
                <a:uFillTx/>
                <a:latin typeface="맑은 고딕"/>
                <a:ea typeface="맑은 고딕"/>
                <a:cs typeface="맑은 고딕"/>
                <a:sym typeface="맑은 고딕"/>
              </a:defRPr>
            </a:pPr>
            <a:endParaRPr/>
          </a:p>
        </p:txBody>
      </p:sp>
      <p:sp>
        <p:nvSpPr>
          <p:cNvPr id="50" name="Now only focus on HE-LAMPS R&amp;D…"/>
          <p:cNvSpPr txBox="1"/>
          <p:nvPr/>
        </p:nvSpPr>
        <p:spPr>
          <a:xfrm>
            <a:off x="395536" y="728336"/>
            <a:ext cx="6444208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127000" indent="-127000">
              <a:buClrTx/>
              <a:buSzPct val="100000"/>
              <a:buFontTx/>
              <a:buChar char="•"/>
              <a:defRPr sz="2000" b="1">
                <a:solidFill>
                  <a:srgbClr val="FF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pPr>
            <a:r>
              <a:rPr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Subject:</a:t>
            </a:r>
          </a:p>
          <a:p>
            <a:pPr>
              <a:buClrTx/>
              <a:buFontTx/>
              <a:defRPr sz="2000" b="1">
                <a:solidFill>
                  <a:srgbClr val="0000FF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nuclear symmetry energy at supra-saturation density via heavy-ion collision </a:t>
            </a:r>
            <a:r>
              <a:rPr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using rare isotope beam with varying beam energies and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 systems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n/p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ratio &amp; collective flow at the same time in the combination of 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106,112,124,130,132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112,118,124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Sn)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81002" y="1769720"/>
            <a:ext cx="311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Energy: up to 250 MeV/u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 Spectrometer</a:t>
            </a:r>
          </a:p>
          <a:p>
            <a:r>
              <a:rPr lang="en-US" altLang="ko-K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ko-KR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Max. 1T solenoid magnet</a:t>
            </a:r>
          </a:p>
          <a:p>
            <a:r>
              <a:rPr lang="en-US" altLang="ko-K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ko-KR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(~ 3</a:t>
            </a:r>
            <a:r>
              <a:rPr lang="en-US" altLang="ko-KR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 </a:t>
            </a:r>
            <a:r>
              <a:rPr lang="en-US" altLang="ko-KR" sz="1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sr</a:t>
            </a:r>
            <a:r>
              <a:rPr lang="en-US" altLang="ko-KR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ko-K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acceptance, charged </a:t>
            </a:r>
            <a:r>
              <a:rPr lang="en-US" altLang="ko-KR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particle tracking</a:t>
            </a:r>
            <a:r>
              <a:rPr lang="en-US" altLang="ko-KR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ko-KR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 counter (trigger &amp; </a:t>
            </a:r>
            <a:r>
              <a:rPr lang="en-US" altLang="ko-KR" sz="1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altLang="ko-KR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Wall (neutron tracking)</a:t>
            </a:r>
            <a:endParaRPr lang="ko-KR" alt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선"/>
          <p:cNvSpPr/>
          <p:nvPr/>
        </p:nvSpPr>
        <p:spPr>
          <a:xfrm>
            <a:off x="2195736" y="3102772"/>
            <a:ext cx="343856" cy="114660"/>
          </a:xfrm>
          <a:prstGeom prst="line">
            <a:avLst/>
          </a:prstGeom>
          <a:ln w="31750">
            <a:solidFill>
              <a:srgbClr val="0000FF"/>
            </a:solidFill>
            <a:tailEnd type="triangle"/>
          </a:ln>
        </p:spPr>
        <p:txBody>
          <a:bodyPr lIns="45719" rIns="45719"/>
          <a:lstStyle/>
          <a:p>
            <a:pPr>
              <a:buClrTx/>
              <a:buFontTx/>
              <a:defRPr>
                <a:solidFill>
                  <a:srgbClr val="000000"/>
                </a:solidFill>
                <a:uFillTx/>
                <a:latin typeface="맑은 고딕"/>
                <a:ea typeface="맑은 고딕"/>
                <a:cs typeface="맑은 고딕"/>
                <a:sym typeface="맑은 고딕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19672" y="2856550"/>
            <a:ext cx="919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separator</a:t>
            </a:r>
            <a:endParaRPr lang="ko-KR" altLang="en-US" sz="1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6" y="5407980"/>
            <a:ext cx="9144000" cy="11100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0873" y="6088962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Detector Array</a:t>
            </a:r>
            <a:endParaRPr lang="ko-KR" altLang="en-US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6093437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 magnet, TPC, </a:t>
            </a:r>
            <a:r>
              <a:rPr lang="en-US" altLang="ko-KR" sz="1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ko-KR" altLang="en-US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4702" y="604300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endParaRPr lang="ko-KR" altLang="en-US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4216" y="6063099"/>
            <a:ext cx="1060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</a:t>
            </a:r>
            <a:endParaRPr lang="ko-KR" altLang="en-US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0" y="0"/>
            <a:ext cx="9144000" cy="501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 </a:t>
            </a:r>
            <a:r>
              <a:rPr lang="en-US" altLang="ko-K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(Large Acceptance Multi-Purpose Spectrometer)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2271" y="821348"/>
            <a:ext cx="4038041" cy="2428875"/>
            <a:chOff x="3445827" y="2214562"/>
            <a:chExt cx="4038041" cy="2428875"/>
          </a:xfrm>
        </p:grpSpPr>
        <p:pic>
          <p:nvPicPr>
            <p:cNvPr id="52" name="그림 5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827" y="2233612"/>
              <a:ext cx="2252345" cy="2390775"/>
            </a:xfrm>
            <a:prstGeom prst="rect">
              <a:avLst/>
            </a:prstGeom>
            <a:noFill/>
          </p:spPr>
        </p:pic>
        <p:pic>
          <p:nvPicPr>
            <p:cNvPr id="53" name="그림 5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458" y="2214562"/>
              <a:ext cx="1883410" cy="2428875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3128" y="621508"/>
            <a:ext cx="1578567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 Magnet</a:t>
            </a:r>
            <a:endParaRPr lang="ko-KR" alt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그림 63" descr="D:\d_disk_backup\다운로드_5\2018_IAC\중성자검출기 &amp; FADC 자료\IMG_2705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7" b="28928"/>
          <a:stretch/>
        </p:blipFill>
        <p:spPr bwMode="auto">
          <a:xfrm>
            <a:off x="4815140" y="831486"/>
            <a:ext cx="4032013" cy="1454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788024" y="588320"/>
            <a:ext cx="2916000" cy="3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Neutron Detector Array</a:t>
            </a:r>
            <a:endParaRPr lang="ko-KR" alt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그림 62" descr="C:\Users\raon\Downloads\IMG_017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r="22014"/>
          <a:stretch/>
        </p:blipFill>
        <p:spPr bwMode="auto">
          <a:xfrm rot="5400000">
            <a:off x="5216612" y="1904540"/>
            <a:ext cx="1663536" cy="24389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직사각형 13"/>
          <p:cNvSpPr/>
          <p:nvPr/>
        </p:nvSpPr>
        <p:spPr bwMode="auto">
          <a:xfrm>
            <a:off x="12040" y="597232"/>
            <a:ext cx="4320480" cy="3249022"/>
          </a:xfrm>
          <a:prstGeom prst="rect">
            <a:avLst/>
          </a:prstGeom>
          <a:noFill/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6103" y="3931904"/>
            <a:ext cx="2872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Completed all R&amp;D processes</a:t>
            </a:r>
          </a:p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Detector production in progress</a:t>
            </a:r>
          </a:p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Plan to finish detector production &amp; installation by the end of 2018</a:t>
            </a:r>
          </a:p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Complete integration &amp; test by the middle of 2019</a:t>
            </a:r>
            <a:endParaRPr lang="ko-KR" altLang="en-US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455" y="3861048"/>
            <a:ext cx="286989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Projection Chamber (TPC)</a:t>
            </a:r>
            <a:endParaRPr lang="ko-KR" alt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그림 16" descr="EMB00069ea443c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7" t="10651" r="2134" b="6312"/>
          <a:stretch/>
        </p:blipFill>
        <p:spPr bwMode="auto">
          <a:xfrm>
            <a:off x="22969" y="4149080"/>
            <a:ext cx="3057525" cy="2381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35896" y="5668506"/>
            <a:ext cx="40324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LAMPS system will be ready by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installation from 2021 then standalone commissioning during 2021</a:t>
            </a:r>
            <a:endParaRPr lang="ko-KR" alt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1963" y="4170196"/>
            <a:ext cx="2910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Test of real size GEM foil is underway</a:t>
            </a:r>
          </a:p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Final design of readout chamber, gas vessel, field cage is in progress</a:t>
            </a:r>
          </a:p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LAMPS TPC will be constructed and tested from 2019 to 2020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96" y="3292256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design</a:t>
            </a:r>
            <a:r>
              <a:rPr lang="en-US" altLang="ko-KR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superconducting magnet</a:t>
            </a:r>
          </a:p>
          <a:p>
            <a:r>
              <a:rPr lang="en-US" altLang="ko-KR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will be started next year</a:t>
            </a:r>
          </a:p>
        </p:txBody>
      </p:sp>
    </p:spTree>
    <p:extLst>
      <p:ext uri="{BB962C8B-B14F-4D97-AF65-F5344CB8AC3E}">
        <p14:creationId xmlns:p14="http://schemas.microsoft.com/office/powerpoint/2010/main" val="32150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0" y="0"/>
            <a:ext cx="9144000" cy="501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LAMPS </a:t>
            </a:r>
            <a:r>
              <a:rPr lang="en-US" altLang="ko-K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(Large Acceptance Multi-Purpose Spectrometer)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w only focus on HE-LAMPS R&amp;D…"/>
          <p:cNvSpPr txBox="1"/>
          <p:nvPr/>
        </p:nvSpPr>
        <p:spPr>
          <a:xfrm>
            <a:off x="9204" y="585555"/>
            <a:ext cx="6444208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127000" indent="-127000">
              <a:buClrTx/>
              <a:buSzPct val="100000"/>
              <a:buFontTx/>
              <a:buChar char="•"/>
              <a:defRPr sz="2000" b="1">
                <a:solidFill>
                  <a:srgbClr val="FF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pPr>
            <a:r>
              <a:rPr lang="en-US" sz="1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endParaRPr sz="1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04" y="1279788"/>
            <a:ext cx="91347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장관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TF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이후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LAMPS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예산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: 195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  <a:sym typeface="Symbol" panose="05050102010706020507" pitchFamily="18" charset="2"/>
              </a:rPr>
              <a:t>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140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r>
              <a:rPr lang="ko-KR" altLang="en-US" sz="1500" b="1" dirty="0" err="1" smtClean="0">
                <a:solidFill>
                  <a:schemeClr val="tx2"/>
                </a:solidFill>
                <a:latin typeface="+mn-ea"/>
              </a:rPr>
              <a:t>낙찰율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80~85%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예상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, 7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개 활용시설 제작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활용활성화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  <a:p>
            <a:endParaRPr lang="en-US" altLang="ko-KR" sz="1000" b="1" dirty="0" smtClean="0">
              <a:solidFill>
                <a:schemeClr val="tx2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’18 7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월 기준 사용 예산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34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Neutron </a:t>
            </a:r>
            <a:r>
              <a:rPr lang="en-US" altLang="ko-KR" sz="1500" b="1" dirty="0">
                <a:solidFill>
                  <a:schemeClr val="tx2"/>
                </a:solidFill>
                <a:latin typeface="+mn-ea"/>
              </a:rPr>
              <a:t>D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etector Array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확보</a:t>
            </a:r>
            <a:r>
              <a:rPr lang="en-US" altLang="ko-KR" sz="15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(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제작비 필요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TPC electronics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확보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(# of readout channel: 100k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sym typeface="Symbol" panose="05050102010706020507" pitchFamily="18" charset="2"/>
              </a:rPr>
              <a:t> 30k</a:t>
            </a:r>
          </a:p>
          <a:p>
            <a:r>
              <a:rPr lang="en-US" altLang="ko-KR" sz="1500" b="1" dirty="0">
                <a:solidFill>
                  <a:schemeClr val="tx2"/>
                </a:solidFill>
                <a:latin typeface="+mn-ea"/>
                <a:sym typeface="Symbol" panose="05050102010706020507" pitchFamily="18" charset="2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  <a:sym typeface="Symbol" panose="05050102010706020507" pitchFamily="18" charset="2"/>
              </a:rPr>
              <a:t>                                 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cable, cooling system, LV system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필요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)</a:t>
            </a:r>
          </a:p>
          <a:p>
            <a:endParaRPr lang="en-US" altLang="ko-KR" sz="1000" b="1" dirty="0" smtClean="0">
              <a:solidFill>
                <a:schemeClr val="tx2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LAMPS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필요장치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Solenoid magnet: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23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(without moving platform)</a:t>
            </a:r>
          </a:p>
          <a:p>
            <a:pPr marL="285750" indent="-285750">
              <a:buFontTx/>
              <a:buChar char="-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IF-LAMPS beam line magnet: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10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Beam line</a:t>
            </a:r>
            <a:r>
              <a:rPr lang="ko-KR" altLang="en-US" sz="15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(beam pipe, vacuum pump &amp; chamber, beam diagnostic detector), target: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10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>
              <a:solidFill>
                <a:schemeClr val="tx2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TPC system (GEM foil, GEM HV system, field cage, gas vessel, support structure inside</a:t>
            </a:r>
          </a:p>
          <a:p>
            <a:r>
              <a:rPr lang="en-US" altLang="ko-KR" sz="15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                     solenoid magnet, gas system, calibration system, etc.):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 20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>
              <a:solidFill>
                <a:schemeClr val="tx2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1500" b="1" dirty="0" err="1" smtClean="0">
                <a:solidFill>
                  <a:schemeClr val="tx2"/>
                </a:solidFill>
                <a:latin typeface="+mn-ea"/>
              </a:rPr>
              <a:t>ToF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/trigger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검출기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(scintillator, light guide, meshed PMT, support structure inside solenoid</a:t>
            </a:r>
          </a:p>
          <a:p>
            <a:r>
              <a:rPr lang="en-US" altLang="ko-KR" sz="15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                              magnet) + electronics: 10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>
              <a:solidFill>
                <a:schemeClr val="tx2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DAQ (network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switch, data storage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포함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):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20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>
              <a:solidFill>
                <a:schemeClr val="tx2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기타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(control system, etc.) : 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약 </a:t>
            </a:r>
            <a:r>
              <a:rPr lang="en-US" altLang="ko-KR" sz="1500" b="1" dirty="0" smtClean="0">
                <a:solidFill>
                  <a:schemeClr val="tx2"/>
                </a:solidFill>
                <a:latin typeface="+mn-ea"/>
              </a:rPr>
              <a:t>13</a:t>
            </a:r>
            <a:r>
              <a:rPr lang="ko-KR" altLang="en-US" sz="1500" b="1" dirty="0" smtClean="0">
                <a:solidFill>
                  <a:schemeClr val="tx2"/>
                </a:solidFill>
                <a:latin typeface="+mn-ea"/>
              </a:rPr>
              <a:t>억</a:t>
            </a:r>
            <a:endParaRPr lang="en-US" altLang="ko-KR" sz="15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10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16TGp_hangul_diagram_s">
  <a:themeElements>
    <a:clrScheme name="116TGp_hangul_diagram_s 3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1966B3"/>
      </a:accent1>
      <a:accent2>
        <a:srgbClr val="CCCC00"/>
      </a:accent2>
      <a:accent3>
        <a:srgbClr val="FFFFFF"/>
      </a:accent3>
      <a:accent4>
        <a:srgbClr val="0D345F"/>
      </a:accent4>
      <a:accent5>
        <a:srgbClr val="ABB8D6"/>
      </a:accent5>
      <a:accent6>
        <a:srgbClr val="B9B900"/>
      </a:accent6>
      <a:hlink>
        <a:srgbClr val="5AABCC"/>
      </a:hlink>
      <a:folHlink>
        <a:srgbClr val="648B8C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tint val="72941"/>
                <a:invGamma/>
                <a:alpha val="39999"/>
              </a:schemeClr>
            </a:gs>
            <a:gs pos="100000">
              <a:schemeClr val="accent1"/>
            </a:gs>
          </a:gsLst>
          <a:lin ang="540000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tint val="72941"/>
                <a:invGamma/>
                <a:alpha val="39999"/>
              </a:schemeClr>
            </a:gs>
            <a:gs pos="100000">
              <a:schemeClr val="accent1"/>
            </a:gs>
          </a:gsLst>
          <a:lin ang="540000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16TGp_hangul_diagram_s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366CC"/>
        </a:accent1>
        <a:accent2>
          <a:srgbClr val="FFCC00"/>
        </a:accent2>
        <a:accent3>
          <a:srgbClr val="FFFFFF"/>
        </a:accent3>
        <a:accent4>
          <a:srgbClr val="174578"/>
        </a:accent4>
        <a:accent5>
          <a:srgbClr val="ADB8E2"/>
        </a:accent5>
        <a:accent6>
          <a:srgbClr val="E7B900"/>
        </a:accent6>
        <a:hlink>
          <a:srgbClr val="76DFF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_s 2">
        <a:dk1>
          <a:srgbClr val="7EA012"/>
        </a:dk1>
        <a:lt1>
          <a:srgbClr val="FFFFFF"/>
        </a:lt1>
        <a:dk2>
          <a:srgbClr val="000000"/>
        </a:dk2>
        <a:lt2>
          <a:srgbClr val="C0C0C0"/>
        </a:lt2>
        <a:accent1>
          <a:srgbClr val="277564"/>
        </a:accent1>
        <a:accent2>
          <a:srgbClr val="B5CD85"/>
        </a:accent2>
        <a:accent3>
          <a:srgbClr val="FFFFFF"/>
        </a:accent3>
        <a:accent4>
          <a:srgbClr val="6B880E"/>
        </a:accent4>
        <a:accent5>
          <a:srgbClr val="ACBDB8"/>
        </a:accent5>
        <a:accent6>
          <a:srgbClr val="A4BA78"/>
        </a:accent6>
        <a:hlink>
          <a:srgbClr val="B29B3A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_s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CC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B9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19791</TotalTime>
  <Words>496</Words>
  <Application>Microsoft Office PowerPoint</Application>
  <PresentationFormat>화면 슬라이드 쇼(4:3)</PresentationFormat>
  <Paragraphs>69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맑은 고딕</vt:lpstr>
      <vt:lpstr>Arial</vt:lpstr>
      <vt:lpstr>Symbol</vt:lpstr>
      <vt:lpstr>Times New Roman</vt:lpstr>
      <vt:lpstr>Verdana</vt:lpstr>
      <vt:lpstr>Wingdings</vt:lpstr>
      <vt:lpstr>1_116TGp_hangul_diagram_s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가속기부_001</dc:creator>
  <cp:lastModifiedBy>raon</cp:lastModifiedBy>
  <cp:revision>381</cp:revision>
  <cp:lastPrinted>2016-07-20T06:02:50Z</cp:lastPrinted>
  <dcterms:created xsi:type="dcterms:W3CDTF">2013-07-10T02:34:07Z</dcterms:created>
  <dcterms:modified xsi:type="dcterms:W3CDTF">2018-07-31T23:18:14Z</dcterms:modified>
</cp:coreProperties>
</file>