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0"/>
  </p:notesMasterIdLst>
  <p:sldIdLst>
    <p:sldId id="256" r:id="rId2"/>
    <p:sldId id="258" r:id="rId3"/>
    <p:sldId id="286" r:id="rId4"/>
    <p:sldId id="259" r:id="rId5"/>
    <p:sldId id="278" r:id="rId6"/>
    <p:sldId id="260" r:id="rId7"/>
    <p:sldId id="268" r:id="rId8"/>
    <p:sldId id="281" r:id="rId9"/>
    <p:sldId id="261" r:id="rId10"/>
    <p:sldId id="285" r:id="rId11"/>
    <p:sldId id="284" r:id="rId12"/>
    <p:sldId id="263" r:id="rId13"/>
    <p:sldId id="282" r:id="rId14"/>
    <p:sldId id="279" r:id="rId15"/>
    <p:sldId id="266" r:id="rId16"/>
    <p:sldId id="280" r:id="rId17"/>
    <p:sldId id="265" r:id="rId18"/>
    <p:sldId id="26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3"/>
    <p:restoredTop sz="94631"/>
  </p:normalViewPr>
  <p:slideViewPr>
    <p:cSldViewPr snapToGrid="0" snapToObjects="1">
      <p:cViewPr>
        <p:scale>
          <a:sx n="136" d="100"/>
          <a:sy n="136" d="100"/>
        </p:scale>
        <p:origin x="13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020416"/>
            <a:ext cx="5896389" cy="526304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16"/>
            <a:ext cx="2693504" cy="526304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799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2" y="6445800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10/05/2019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6" y="6445802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ARD15 Report @ 2019 Joint workshop of FKPPL and TYL/FJPPL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6" y="6445801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A_RD_15 report/application</a:t>
            </a:r>
            <a:br>
              <a:rPr lang="en-US" sz="3600" dirty="0"/>
            </a:br>
            <a:r>
              <a:rPr lang="en-US" sz="3600" dirty="0"/>
              <a:t>Development of an optical cavity system for the advanced photon sources based on Compton backscattering</a:t>
            </a:r>
            <a:r>
              <a:rPr lang="fr-FR" sz="3600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6DFE7-C6C8-C048-A97F-EA49E143A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A.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Aryshev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(KEK) and A. Martens (LAL) on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behalf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of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KEK (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Omori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Honda,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Fukuda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Wasda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Sakaue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), Hiroshima (Takahashi)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LAL(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Amoudry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*, Cassou, Chiche, Le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Barillec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Nutarelli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Soskov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Wang*,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Zomer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BFC7-7850-534A-A28F-83C49EB175CA}"/>
              </a:ext>
            </a:extLst>
          </p:cNvPr>
          <p:cNvSpPr txBox="1"/>
          <p:nvPr/>
        </p:nvSpPr>
        <p:spPr>
          <a:xfrm>
            <a:off x="6289739" y="5799469"/>
            <a:ext cx="2702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3">
                    <a:lumMod val="75000"/>
                  </a:schemeClr>
                </a:solidFill>
              </a:rPr>
              <a:t>*: PhD students</a:t>
            </a:r>
          </a:p>
          <a:p>
            <a:r>
              <a:rPr lang="en-GB" i="1" baseline="30000" dirty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</a:rPr>
              <a:t>: non-permanent contract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11A30-F087-DD48-90DA-D222F7D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C8E6C-4EC3-5F43-A325-E90D31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E298D-33BF-214F-8FE8-7EDD31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50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EE1ED-338B-7143-92A0-B754549D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Ways</a:t>
            </a:r>
            <a:r>
              <a:rPr lang="fr-FR" dirty="0"/>
              <a:t> out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5E6AE87-7FAA-6F41-AF96-CC20E16A18EB}"/>
              </a:ext>
            </a:extLst>
          </p:cNvPr>
          <p:cNvCxnSpPr>
            <a:cxnSpLocks/>
          </p:cNvCxnSpPr>
          <p:nvPr/>
        </p:nvCxnSpPr>
        <p:spPr>
          <a:xfrm>
            <a:off x="973335" y="1829701"/>
            <a:ext cx="1758439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>
            <a:extLst>
              <a:ext uri="{FF2B5EF4-FFF2-40B4-BE49-F238E27FC236}">
                <a16:creationId xmlns:a16="http://schemas.microsoft.com/office/drawing/2014/main" id="{9D206E96-3CFE-8E4B-ABBD-594071C16186}"/>
              </a:ext>
            </a:extLst>
          </p:cNvPr>
          <p:cNvSpPr/>
          <p:nvPr/>
        </p:nvSpPr>
        <p:spPr>
          <a:xfrm>
            <a:off x="1801622" y="1838701"/>
            <a:ext cx="765313" cy="816827"/>
          </a:xfrm>
          <a:prstGeom prst="arc">
            <a:avLst>
              <a:gd name="adj1" fmla="val 16129145"/>
              <a:gd name="adj2" fmla="val 5479821"/>
            </a:avLst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FEF3B9F9-0338-5848-B766-EF57C65599BC}"/>
              </a:ext>
            </a:extLst>
          </p:cNvPr>
          <p:cNvCxnSpPr>
            <a:cxnSpLocks/>
            <a:endCxn id="58" idx="0"/>
          </p:cNvCxnSpPr>
          <p:nvPr/>
        </p:nvCxnSpPr>
        <p:spPr>
          <a:xfrm flipH="1" flipV="1">
            <a:off x="1395895" y="2655428"/>
            <a:ext cx="820072" cy="383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219E270-3371-2240-AC16-514CBC9B978D}"/>
              </a:ext>
            </a:extLst>
          </p:cNvPr>
          <p:cNvSpPr/>
          <p:nvPr/>
        </p:nvSpPr>
        <p:spPr>
          <a:xfrm>
            <a:off x="850532" y="1765352"/>
            <a:ext cx="138545" cy="13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84BA081-0AFF-524E-B5BB-CDC24856C571}"/>
              </a:ext>
            </a:extLst>
          </p:cNvPr>
          <p:cNvSpPr txBox="1"/>
          <p:nvPr/>
        </p:nvSpPr>
        <p:spPr>
          <a:xfrm>
            <a:off x="185308" y="164908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dump</a:t>
            </a:r>
          </a:p>
        </p:txBody>
      </p:sp>
      <p:sp>
        <p:nvSpPr>
          <p:cNvPr id="54" name="Rectangle à coins arrondis 53">
            <a:extLst>
              <a:ext uri="{FF2B5EF4-FFF2-40B4-BE49-F238E27FC236}">
                <a16:creationId xmlns:a16="http://schemas.microsoft.com/office/drawing/2014/main" id="{876A134B-E84B-FE45-AAC0-9F1636B9B9CB}"/>
              </a:ext>
            </a:extLst>
          </p:cNvPr>
          <p:cNvSpPr/>
          <p:nvPr/>
        </p:nvSpPr>
        <p:spPr>
          <a:xfrm>
            <a:off x="1546493" y="2596213"/>
            <a:ext cx="429490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riangle 54">
            <a:extLst>
              <a:ext uri="{FF2B5EF4-FFF2-40B4-BE49-F238E27FC236}">
                <a16:creationId xmlns:a16="http://schemas.microsoft.com/office/drawing/2014/main" id="{8320B35B-845F-0D40-A9D4-E472CCEA2DE8}"/>
              </a:ext>
            </a:extLst>
          </p:cNvPr>
          <p:cNvSpPr/>
          <p:nvPr/>
        </p:nvSpPr>
        <p:spPr>
          <a:xfrm rot="16200000">
            <a:off x="2258457" y="2092375"/>
            <a:ext cx="242452" cy="1142999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F09FCC6-E119-1D4F-A5B0-559E5B2F17EC}"/>
              </a:ext>
            </a:extLst>
          </p:cNvPr>
          <p:cNvSpPr txBox="1"/>
          <p:nvPr/>
        </p:nvSpPr>
        <p:spPr>
          <a:xfrm>
            <a:off x="367412" y="1215416"/>
            <a:ext cx="1811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Optical resonator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3D589B35-655D-5B49-8419-094D7BA8DE96}"/>
              </a:ext>
            </a:extLst>
          </p:cNvPr>
          <p:cNvSpPr txBox="1"/>
          <p:nvPr/>
        </p:nvSpPr>
        <p:spPr>
          <a:xfrm>
            <a:off x="1086100" y="2032144"/>
            <a:ext cx="123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>
                <a:solidFill>
                  <a:schemeClr val="bg2">
                    <a:lumMod val="50000"/>
                  </a:schemeClr>
                </a:solidFill>
              </a:rPr>
              <a:t>ERL option:</a:t>
            </a: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944BDDBD-C580-8346-8DD3-B59A8743AB92}"/>
              </a:ext>
            </a:extLst>
          </p:cNvPr>
          <p:cNvSpPr/>
          <p:nvPr/>
        </p:nvSpPr>
        <p:spPr>
          <a:xfrm rot="10800000">
            <a:off x="1004822" y="1838700"/>
            <a:ext cx="765313" cy="816827"/>
          </a:xfrm>
          <a:prstGeom prst="arc">
            <a:avLst>
              <a:gd name="adj1" fmla="val 16129145"/>
              <a:gd name="adj2" fmla="val 5479821"/>
            </a:avLst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DEC541A-1DBF-8048-B0A7-DF4DB3C97F11}"/>
              </a:ext>
            </a:extLst>
          </p:cNvPr>
          <p:cNvSpPr/>
          <p:nvPr/>
        </p:nvSpPr>
        <p:spPr>
          <a:xfrm>
            <a:off x="2741531" y="1765352"/>
            <a:ext cx="138546" cy="13854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0731733-E76E-0D48-8FAA-7D4DF0C9A084}"/>
              </a:ext>
            </a:extLst>
          </p:cNvPr>
          <p:cNvSpPr txBox="1"/>
          <p:nvPr/>
        </p:nvSpPr>
        <p:spPr>
          <a:xfrm>
            <a:off x="2853488" y="1647044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source</a:t>
            </a:r>
          </a:p>
        </p:txBody>
      </p:sp>
      <p:sp>
        <p:nvSpPr>
          <p:cNvPr id="61" name="Text Box 18">
            <a:extLst>
              <a:ext uri="{FF2B5EF4-FFF2-40B4-BE49-F238E27FC236}">
                <a16:creationId xmlns:a16="http://schemas.microsoft.com/office/drawing/2014/main" id="{ED6B07EE-618E-B045-9055-123E667CC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472" y="1283412"/>
            <a:ext cx="50403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💡: The best of both world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Excellent source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High-flux thanks to high repetition rate</a:t>
            </a:r>
          </a:p>
        </p:txBody>
      </p:sp>
      <p:sp>
        <p:nvSpPr>
          <p:cNvPr id="62" name="Text Box 18">
            <a:extLst>
              <a:ext uri="{FF2B5EF4-FFF2-40B4-BE49-F238E27FC236}">
                <a16:creationId xmlns:a16="http://schemas.microsoft.com/office/drawing/2014/main" id="{471F9D1B-F51B-9647-83D2-448ADFB0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849" y="2157927"/>
            <a:ext cx="24936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Examples:</a:t>
            </a:r>
          </a:p>
          <a:p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cERL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@ KEK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PERLE project @ Orsay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1C79999C-7C78-0C4D-B5ED-ED9AFEC9B30B}"/>
              </a:ext>
            </a:extLst>
          </p:cNvPr>
          <p:cNvSpPr txBox="1"/>
          <p:nvPr/>
        </p:nvSpPr>
        <p:spPr>
          <a:xfrm rot="19976156">
            <a:off x="6525229" y="2231835"/>
            <a:ext cx="195762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 anchorCtr="1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Expansive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0AEA6C10-9CA1-6E43-BEA6-E7DEF53D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4470FE56-014F-B04A-A075-3B9D26FC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0D241EDA-2B87-8D49-A10B-C6F54071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10</a:t>
            </a:fld>
            <a:endParaRPr lang="fr-FR"/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41310F1F-472E-4E41-B26E-F14AC65412B4}"/>
              </a:ext>
            </a:extLst>
          </p:cNvPr>
          <p:cNvCxnSpPr>
            <a:cxnSpLocks/>
            <a:stCxn id="49" idx="6"/>
            <a:endCxn id="50" idx="0"/>
          </p:cNvCxnSpPr>
          <p:nvPr/>
        </p:nvCxnSpPr>
        <p:spPr>
          <a:xfrm flipV="1">
            <a:off x="982098" y="3848824"/>
            <a:ext cx="1202527" cy="232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0796E33A-CEFA-ED47-8C44-DBAD56307934}"/>
              </a:ext>
            </a:extLst>
          </p:cNvPr>
          <p:cNvSpPr/>
          <p:nvPr/>
        </p:nvSpPr>
        <p:spPr>
          <a:xfrm>
            <a:off x="843552" y="3779783"/>
            <a:ext cx="138546" cy="13854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1D6CACCE-FFAA-FB4B-B2E6-183032099F08}"/>
              </a:ext>
            </a:extLst>
          </p:cNvPr>
          <p:cNvSpPr/>
          <p:nvPr/>
        </p:nvSpPr>
        <p:spPr>
          <a:xfrm>
            <a:off x="1810385" y="3848725"/>
            <a:ext cx="765313" cy="816827"/>
          </a:xfrm>
          <a:prstGeom prst="arc">
            <a:avLst>
              <a:gd name="adj1" fmla="val 16129145"/>
              <a:gd name="adj2" fmla="val 21570604"/>
            </a:avLst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816BF6DD-8334-564B-B474-11665276C503}"/>
              </a:ext>
            </a:extLst>
          </p:cNvPr>
          <p:cNvCxnSpPr>
            <a:cxnSpLocks/>
          </p:cNvCxnSpPr>
          <p:nvPr/>
        </p:nvCxnSpPr>
        <p:spPr>
          <a:xfrm>
            <a:off x="2575698" y="4227321"/>
            <a:ext cx="0" cy="702014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E9A5C192-6752-E946-8C76-BD6C6C975D8C}"/>
              </a:ext>
            </a:extLst>
          </p:cNvPr>
          <p:cNvSpPr/>
          <p:nvPr/>
        </p:nvSpPr>
        <p:spPr>
          <a:xfrm>
            <a:off x="2506425" y="4926381"/>
            <a:ext cx="138545" cy="13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85EA8C39-71A7-F446-8437-0D99669EDD6E}"/>
              </a:ext>
            </a:extLst>
          </p:cNvPr>
          <p:cNvSpPr txBox="1"/>
          <p:nvPr/>
        </p:nvSpPr>
        <p:spPr>
          <a:xfrm>
            <a:off x="101375" y="3655379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source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57EE010B-A46C-094F-8322-A32433E79B1F}"/>
              </a:ext>
            </a:extLst>
          </p:cNvPr>
          <p:cNvSpPr txBox="1"/>
          <p:nvPr/>
        </p:nvSpPr>
        <p:spPr>
          <a:xfrm>
            <a:off x="2220196" y="501823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dump</a:t>
            </a:r>
          </a:p>
        </p:txBody>
      </p:sp>
      <p:sp>
        <p:nvSpPr>
          <p:cNvPr id="67" name="Rectangle à coins arrondis 66">
            <a:extLst>
              <a:ext uri="{FF2B5EF4-FFF2-40B4-BE49-F238E27FC236}">
                <a16:creationId xmlns:a16="http://schemas.microsoft.com/office/drawing/2014/main" id="{8237CCBF-EE2F-8740-9670-B210605355D8}"/>
              </a:ext>
            </a:extLst>
          </p:cNvPr>
          <p:cNvSpPr/>
          <p:nvPr/>
        </p:nvSpPr>
        <p:spPr>
          <a:xfrm>
            <a:off x="1394299" y="3781063"/>
            <a:ext cx="429490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riangle 67">
            <a:extLst>
              <a:ext uri="{FF2B5EF4-FFF2-40B4-BE49-F238E27FC236}">
                <a16:creationId xmlns:a16="http://schemas.microsoft.com/office/drawing/2014/main" id="{A4C31645-C142-FA48-82EF-ED54F368867E}"/>
              </a:ext>
            </a:extLst>
          </p:cNvPr>
          <p:cNvSpPr/>
          <p:nvPr/>
        </p:nvSpPr>
        <p:spPr>
          <a:xfrm rot="16200000">
            <a:off x="2106263" y="3277225"/>
            <a:ext cx="242452" cy="1142999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3C88F8F1-4E22-0F4A-BE17-78CC342DF77C}"/>
              </a:ext>
            </a:extLst>
          </p:cNvPr>
          <p:cNvSpPr txBox="1"/>
          <p:nvPr/>
        </p:nvSpPr>
        <p:spPr>
          <a:xfrm>
            <a:off x="784196" y="3311373"/>
            <a:ext cx="328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Optical resonator in burst mode</a:t>
            </a:r>
          </a:p>
        </p:txBody>
      </p:sp>
      <p:sp>
        <p:nvSpPr>
          <p:cNvPr id="70" name="Text Box 18">
            <a:extLst>
              <a:ext uri="{FF2B5EF4-FFF2-40B4-BE49-F238E27FC236}">
                <a16:creationId xmlns:a16="http://schemas.microsoft.com/office/drawing/2014/main" id="{67FEF0B8-BB81-7441-BE4D-433CDB8F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448" y="3727498"/>
            <a:ext cx="5197483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💡: Large number of bunches to overcome flux limitations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Dedicated gun, Low Level RF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RF pulse duration, beam loading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Develop small optical resonator in burst mode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Few 10 cm optical system for 1 to 2 ns bunch spacing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Optimize optical parameters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F38ACAE-2F65-484E-900A-5C2296C99810}"/>
              </a:ext>
            </a:extLst>
          </p:cNvPr>
          <p:cNvSpPr txBox="1"/>
          <p:nvPr/>
        </p:nvSpPr>
        <p:spPr>
          <a:xfrm>
            <a:off x="843552" y="4321221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>
                <a:solidFill>
                  <a:schemeClr val="bg2">
                    <a:lumMod val="50000"/>
                  </a:schemeClr>
                </a:solidFill>
              </a:rPr>
              <a:t>LINAC option:</a:t>
            </a:r>
          </a:p>
        </p:txBody>
      </p:sp>
      <p:sp>
        <p:nvSpPr>
          <p:cNvPr id="72" name="Text Box 18">
            <a:extLst>
              <a:ext uri="{FF2B5EF4-FFF2-40B4-BE49-F238E27FC236}">
                <a16:creationId xmlns:a16="http://schemas.microsoft.com/office/drawing/2014/main" id="{934D44EA-AB03-374C-A5DA-C12D256EC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448" y="5253410"/>
            <a:ext cx="30997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Used for LUCX at KEK</a:t>
            </a:r>
          </a:p>
          <a:p>
            <a:r>
              <a:rPr lang="en-US" sz="1600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Possible option for upgrades of: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STAR @ University of Calabria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Smart*Light @ TU Eindhoven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03AEB40A-A23D-5641-B390-246A6DB2F8C5}"/>
              </a:ext>
            </a:extLst>
          </p:cNvPr>
          <p:cNvSpPr txBox="1"/>
          <p:nvPr/>
        </p:nvSpPr>
        <p:spPr>
          <a:xfrm rot="19976156">
            <a:off x="6374594" y="5430225"/>
            <a:ext cx="271080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 anchor="ctr" anchorCtr="1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cost but R&amp;D required</a:t>
            </a:r>
          </a:p>
        </p:txBody>
      </p:sp>
    </p:spTree>
    <p:extLst>
      <p:ext uri="{BB962C8B-B14F-4D97-AF65-F5344CB8AC3E}">
        <p14:creationId xmlns:p14="http://schemas.microsoft.com/office/powerpoint/2010/main" val="16600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1B4A5-8743-3B46-A6AA-ED166996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Burst operation of optical resonator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E82DA8-C451-C441-B1F8-1276AB3A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AD61AD-9A81-394E-9513-4CADA17F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B3A31E-6B6A-764A-95D8-67920552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11</a:t>
            </a:fld>
            <a:endParaRPr lang="fr-FR"/>
          </a:p>
        </p:txBody>
      </p:sp>
      <p:grpSp>
        <p:nvGrpSpPr>
          <p:cNvPr id="213" name="Groupe 212">
            <a:extLst>
              <a:ext uri="{FF2B5EF4-FFF2-40B4-BE49-F238E27FC236}">
                <a16:creationId xmlns:a16="http://schemas.microsoft.com/office/drawing/2014/main" id="{F4A6F9EF-B264-AA44-92A9-40938708E83A}"/>
              </a:ext>
            </a:extLst>
          </p:cNvPr>
          <p:cNvGrpSpPr/>
          <p:nvPr/>
        </p:nvGrpSpPr>
        <p:grpSpPr>
          <a:xfrm>
            <a:off x="1752329" y="1208714"/>
            <a:ext cx="2846830" cy="1825605"/>
            <a:chOff x="874780" y="1281056"/>
            <a:chExt cx="2846830" cy="1825605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8A780CEC-7AD1-3043-BA29-A8715CE38EE5}"/>
                </a:ext>
              </a:extLst>
            </p:cNvPr>
            <p:cNvCxnSpPr>
              <a:cxnSpLocks/>
              <a:stCxn id="9" idx="6"/>
              <a:endCxn id="10" idx="0"/>
            </p:cNvCxnSpPr>
            <p:nvPr/>
          </p:nvCxnSpPr>
          <p:spPr>
            <a:xfrm flipV="1">
              <a:off x="1755503" y="1474501"/>
              <a:ext cx="1202527" cy="232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A29C580-9D13-7348-A3C7-7488AA09721F}"/>
                </a:ext>
              </a:extLst>
            </p:cNvPr>
            <p:cNvSpPr/>
            <p:nvPr/>
          </p:nvSpPr>
          <p:spPr>
            <a:xfrm>
              <a:off x="1616957" y="1405460"/>
              <a:ext cx="138546" cy="13854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3199A954-C5F8-D74D-98EA-31916C3EC435}"/>
                </a:ext>
              </a:extLst>
            </p:cNvPr>
            <p:cNvSpPr/>
            <p:nvPr/>
          </p:nvSpPr>
          <p:spPr>
            <a:xfrm>
              <a:off x="2583790" y="1474402"/>
              <a:ext cx="765313" cy="816827"/>
            </a:xfrm>
            <a:prstGeom prst="arc">
              <a:avLst>
                <a:gd name="adj1" fmla="val 16129145"/>
                <a:gd name="adj2" fmla="val 21570604"/>
              </a:avLst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63D71E0-7BBF-1C48-9F5A-8AA135BD2203}"/>
                </a:ext>
              </a:extLst>
            </p:cNvPr>
            <p:cNvCxnSpPr>
              <a:cxnSpLocks/>
            </p:cNvCxnSpPr>
            <p:nvPr/>
          </p:nvCxnSpPr>
          <p:spPr>
            <a:xfrm>
              <a:off x="3349103" y="1852998"/>
              <a:ext cx="0" cy="70201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19B581-2845-134E-B582-3EC71D838043}"/>
                </a:ext>
              </a:extLst>
            </p:cNvPr>
            <p:cNvSpPr/>
            <p:nvPr/>
          </p:nvSpPr>
          <p:spPr>
            <a:xfrm>
              <a:off x="3279830" y="2552058"/>
              <a:ext cx="138545" cy="136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708B5A9-EC5A-8646-951E-26FE29CCCDC0}"/>
                </a:ext>
              </a:extLst>
            </p:cNvPr>
            <p:cNvSpPr txBox="1"/>
            <p:nvPr/>
          </p:nvSpPr>
          <p:spPr>
            <a:xfrm>
              <a:off x="874780" y="1281056"/>
              <a:ext cx="808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source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6420262-D184-5C4A-B33F-4969C5F43DC0}"/>
                </a:ext>
              </a:extLst>
            </p:cNvPr>
            <p:cNvSpPr txBox="1"/>
            <p:nvPr/>
          </p:nvSpPr>
          <p:spPr>
            <a:xfrm>
              <a:off x="2987114" y="2737329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dump</a:t>
              </a:r>
            </a:p>
          </p:txBody>
        </p:sp>
        <p:sp>
          <p:nvSpPr>
            <p:cNvPr id="15" name="Rectangle à coins arrondis 14">
              <a:extLst>
                <a:ext uri="{FF2B5EF4-FFF2-40B4-BE49-F238E27FC236}">
                  <a16:creationId xmlns:a16="http://schemas.microsoft.com/office/drawing/2014/main" id="{13E3087C-F13E-F04E-BCE4-B77245B8DAA9}"/>
                </a:ext>
              </a:extLst>
            </p:cNvPr>
            <p:cNvSpPr/>
            <p:nvPr/>
          </p:nvSpPr>
          <p:spPr>
            <a:xfrm>
              <a:off x="2167704" y="1406740"/>
              <a:ext cx="429490" cy="152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9D9ED523-7AB2-6248-A08E-5ADED118C2FC}"/>
                </a:ext>
              </a:extLst>
            </p:cNvPr>
            <p:cNvSpPr/>
            <p:nvPr/>
          </p:nvSpPr>
          <p:spPr>
            <a:xfrm rot="16200000">
              <a:off x="2879668" y="902902"/>
              <a:ext cx="242452" cy="1142999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44A5C65-D7F8-644A-83D5-A13DBFDAB614}"/>
                </a:ext>
              </a:extLst>
            </p:cNvPr>
            <p:cNvSpPr txBox="1"/>
            <p:nvPr/>
          </p:nvSpPr>
          <p:spPr>
            <a:xfrm>
              <a:off x="1616957" y="1946898"/>
              <a:ext cx="1455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u="sng" dirty="0">
                  <a:solidFill>
                    <a:schemeClr val="bg2">
                      <a:lumMod val="50000"/>
                    </a:schemeClr>
                  </a:solidFill>
                </a:rPr>
                <a:t>LINAC option: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198510DE-DF34-7D42-811E-7A95E0A95E66}"/>
              </a:ext>
            </a:extLst>
          </p:cNvPr>
          <p:cNvSpPr txBox="1"/>
          <p:nvPr/>
        </p:nvSpPr>
        <p:spPr>
          <a:xfrm>
            <a:off x="167763" y="2871689"/>
            <a:ext cx="3989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solidFill>
                  <a:schemeClr val="accent5">
                    <a:lumMod val="75000"/>
                  </a:schemeClr>
                </a:solidFill>
              </a:rPr>
              <a:t>Optical resonator continuous operation:</a:t>
            </a:r>
          </a:p>
          <a:p>
            <a:r>
              <a:rPr lang="en-GB" sz="1400" dirty="0">
                <a:solidFill>
                  <a:schemeClr val="accent5">
                    <a:lumMod val="75000"/>
                  </a:schemeClr>
                </a:solidFill>
              </a:rPr>
              <a:t>limited by average power, flux reduced (duty cycle)</a:t>
            </a:r>
          </a:p>
        </p:txBody>
      </p:sp>
      <p:sp>
        <p:nvSpPr>
          <p:cNvPr id="19" name="Flèche vers le bas 18">
            <a:extLst>
              <a:ext uri="{FF2B5EF4-FFF2-40B4-BE49-F238E27FC236}">
                <a16:creationId xmlns:a16="http://schemas.microsoft.com/office/drawing/2014/main" id="{2F5DD3FF-8A70-C446-AC46-4D5EEB421C99}"/>
              </a:ext>
            </a:extLst>
          </p:cNvPr>
          <p:cNvSpPr/>
          <p:nvPr/>
        </p:nvSpPr>
        <p:spPr>
          <a:xfrm>
            <a:off x="4394440" y="3787822"/>
            <a:ext cx="816864" cy="33292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B4D39F1-58F9-0242-8774-ECFC351D2AF5}"/>
              </a:ext>
            </a:extLst>
          </p:cNvPr>
          <p:cNvSpPr txBox="1"/>
          <p:nvPr/>
        </p:nvSpPr>
        <p:spPr>
          <a:xfrm>
            <a:off x="0" y="426709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Burst operation of optical cavity to render optical duty cycle similar to that of RF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0AF2311-6EDF-A445-A5E4-51B1088C8097}"/>
              </a:ext>
            </a:extLst>
          </p:cNvPr>
          <p:cNvCxnSpPr/>
          <p:nvPr/>
        </p:nvCxnSpPr>
        <p:spPr>
          <a:xfrm>
            <a:off x="5266944" y="1225913"/>
            <a:ext cx="0" cy="114096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69A99CF-2FF0-2C47-81B3-76C1D492C9FB}"/>
              </a:ext>
            </a:extLst>
          </p:cNvPr>
          <p:cNvCxnSpPr>
            <a:cxnSpLocks/>
          </p:cNvCxnSpPr>
          <p:nvPr/>
        </p:nvCxnSpPr>
        <p:spPr>
          <a:xfrm>
            <a:off x="5266944" y="2366878"/>
            <a:ext cx="3720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9AFD01E1-1413-1B49-946B-6D4D8012E298}"/>
              </a:ext>
            </a:extLst>
          </p:cNvPr>
          <p:cNvGrpSpPr/>
          <p:nvPr/>
        </p:nvGrpSpPr>
        <p:grpSpPr>
          <a:xfrm>
            <a:off x="5266800" y="1438656"/>
            <a:ext cx="856800" cy="930910"/>
            <a:chOff x="5266800" y="1438656"/>
            <a:chExt cx="856800" cy="930910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56A8291C-90E4-184F-820D-DFE48F220784}"/>
                </a:ext>
              </a:extLst>
            </p:cNvPr>
            <p:cNvGrpSpPr/>
            <p:nvPr/>
          </p:nvGrpSpPr>
          <p:grpSpPr>
            <a:xfrm>
              <a:off x="5266800" y="1438656"/>
              <a:ext cx="403200" cy="929566"/>
              <a:chOff x="5266800" y="1438656"/>
              <a:chExt cx="403200" cy="929566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B4527876-B179-7B4D-AC1E-5E68CBE49017}"/>
                  </a:ext>
                </a:extLst>
              </p:cNvPr>
              <p:cNvCxnSpPr/>
              <p:nvPr/>
            </p:nvCxnSpPr>
            <p:spPr>
              <a:xfrm>
                <a:off x="5315712" y="1438656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56C5526-E4FB-1F43-8B0F-9DBA918FAD9E}"/>
                  </a:ext>
                </a:extLst>
              </p:cNvPr>
              <p:cNvCxnSpPr/>
              <p:nvPr/>
            </p:nvCxnSpPr>
            <p:spPr>
              <a:xfrm>
                <a:off x="52668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98F02E4A-4D19-8147-8D3A-0D8BE671F7BB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07BEA75D-82DB-4447-A8C2-42CE07E32F66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5EA21E0E-2479-654D-9C96-5DFD103CE195}"/>
                  </a:ext>
                </a:extLst>
              </p:cNvPr>
              <p:cNvCxnSpPr/>
              <p:nvPr/>
            </p:nvCxnSpPr>
            <p:spPr>
              <a:xfrm>
                <a:off x="53676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20BE710D-322F-0649-823D-A04F9D00ACBB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5DD70931-DA71-954A-AB07-A963B6E7C677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0926EEA4-CCE8-9649-9A07-D60EA3B2A545}"/>
                  </a:ext>
                </a:extLst>
              </p:cNvPr>
              <p:cNvCxnSpPr/>
              <p:nvPr/>
            </p:nvCxnSpPr>
            <p:spPr>
              <a:xfrm>
                <a:off x="56700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26601FB4-2C4D-4946-8F59-25F5DC6A5EC6}"/>
                  </a:ext>
                </a:extLst>
              </p:cNvPr>
              <p:cNvCxnSpPr/>
              <p:nvPr/>
            </p:nvCxnSpPr>
            <p:spPr>
              <a:xfrm>
                <a:off x="56196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8A2C3F09-161A-2245-A09A-A2CA34897ABF}"/>
                  </a:ext>
                </a:extLst>
              </p:cNvPr>
              <p:cNvCxnSpPr/>
              <p:nvPr/>
            </p:nvCxnSpPr>
            <p:spPr>
              <a:xfrm>
                <a:off x="55692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1C093546-1C59-7242-9A07-AD3B7A2E31C0}"/>
                </a:ext>
              </a:extLst>
            </p:cNvPr>
            <p:cNvGrpSpPr/>
            <p:nvPr/>
          </p:nvGrpSpPr>
          <p:grpSpPr>
            <a:xfrm>
              <a:off x="5720400" y="1440000"/>
              <a:ext cx="403200" cy="929566"/>
              <a:chOff x="5266800" y="1438656"/>
              <a:chExt cx="403200" cy="929566"/>
            </a:xfrm>
          </p:grpSpPr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077B0E7E-4B5F-354C-ADEA-5BC700CE21F9}"/>
                  </a:ext>
                </a:extLst>
              </p:cNvPr>
              <p:cNvCxnSpPr/>
              <p:nvPr/>
            </p:nvCxnSpPr>
            <p:spPr>
              <a:xfrm>
                <a:off x="5315712" y="1438656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A34B8D6F-4996-5C47-9F85-9B1B4AB480B8}"/>
                  </a:ext>
                </a:extLst>
              </p:cNvPr>
              <p:cNvCxnSpPr/>
              <p:nvPr/>
            </p:nvCxnSpPr>
            <p:spPr>
              <a:xfrm>
                <a:off x="52668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AAA56CB4-10D9-6341-BDED-3C7931155D96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8ACD407F-1DE3-C24D-84D2-74499AFAB933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A1E3706D-8BAE-3448-9D40-17A017ED8FF1}"/>
                  </a:ext>
                </a:extLst>
              </p:cNvPr>
              <p:cNvCxnSpPr/>
              <p:nvPr/>
            </p:nvCxnSpPr>
            <p:spPr>
              <a:xfrm>
                <a:off x="53676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65E5A4FB-B1C5-9D43-BBC2-CEE606A43E60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9D0EA3F6-6867-5F40-89C4-78D64D4E1A20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D49B73BA-D668-DC4F-BA03-6C4B32B9A7BB}"/>
                  </a:ext>
                </a:extLst>
              </p:cNvPr>
              <p:cNvCxnSpPr/>
              <p:nvPr/>
            </p:nvCxnSpPr>
            <p:spPr>
              <a:xfrm>
                <a:off x="56700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BC8271AA-0203-3F4A-8A80-77CD03B30388}"/>
                  </a:ext>
                </a:extLst>
              </p:cNvPr>
              <p:cNvCxnSpPr/>
              <p:nvPr/>
            </p:nvCxnSpPr>
            <p:spPr>
              <a:xfrm>
                <a:off x="56196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26443BEC-272B-8145-939C-94143D3C3B00}"/>
                  </a:ext>
                </a:extLst>
              </p:cNvPr>
              <p:cNvCxnSpPr/>
              <p:nvPr/>
            </p:nvCxnSpPr>
            <p:spPr>
              <a:xfrm>
                <a:off x="55692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AC836C68-3998-3D4A-BC57-13BF8C293B06}"/>
              </a:ext>
            </a:extLst>
          </p:cNvPr>
          <p:cNvGrpSpPr/>
          <p:nvPr/>
        </p:nvGrpSpPr>
        <p:grpSpPr>
          <a:xfrm>
            <a:off x="8009287" y="1438656"/>
            <a:ext cx="856800" cy="930910"/>
            <a:chOff x="5266800" y="1438656"/>
            <a:chExt cx="856800" cy="930910"/>
          </a:xfrm>
        </p:grpSpPr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B81A364C-169C-3B4C-A4CC-24C2D80015A5}"/>
                </a:ext>
              </a:extLst>
            </p:cNvPr>
            <p:cNvGrpSpPr/>
            <p:nvPr/>
          </p:nvGrpSpPr>
          <p:grpSpPr>
            <a:xfrm>
              <a:off x="5266800" y="1438656"/>
              <a:ext cx="403200" cy="929566"/>
              <a:chOff x="5266800" y="1438656"/>
              <a:chExt cx="403200" cy="929566"/>
            </a:xfrm>
          </p:grpSpPr>
          <p:cxnSp>
            <p:nvCxnSpPr>
              <p:cNvPr id="108" name="Connecteur droit 107">
                <a:extLst>
                  <a:ext uri="{FF2B5EF4-FFF2-40B4-BE49-F238E27FC236}">
                    <a16:creationId xmlns:a16="http://schemas.microsoft.com/office/drawing/2014/main" id="{44464CEA-ABC8-8241-8B3C-0DF5DD5EA888}"/>
                  </a:ext>
                </a:extLst>
              </p:cNvPr>
              <p:cNvCxnSpPr/>
              <p:nvPr/>
            </p:nvCxnSpPr>
            <p:spPr>
              <a:xfrm>
                <a:off x="5315712" y="1438656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>
                <a:extLst>
                  <a:ext uri="{FF2B5EF4-FFF2-40B4-BE49-F238E27FC236}">
                    <a16:creationId xmlns:a16="http://schemas.microsoft.com/office/drawing/2014/main" id="{B9AB699F-2AC9-3643-B627-F450C18B0DC8}"/>
                  </a:ext>
                </a:extLst>
              </p:cNvPr>
              <p:cNvCxnSpPr/>
              <p:nvPr/>
            </p:nvCxnSpPr>
            <p:spPr>
              <a:xfrm>
                <a:off x="52668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>
                <a:extLst>
                  <a:ext uri="{FF2B5EF4-FFF2-40B4-BE49-F238E27FC236}">
                    <a16:creationId xmlns:a16="http://schemas.microsoft.com/office/drawing/2014/main" id="{F4AD7E9E-21BB-7441-B547-AF13CFF74F57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>
                <a:extLst>
                  <a:ext uri="{FF2B5EF4-FFF2-40B4-BE49-F238E27FC236}">
                    <a16:creationId xmlns:a16="http://schemas.microsoft.com/office/drawing/2014/main" id="{3FB8BCA2-DD4E-4A4A-AC3B-8814A5CE8275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>
                <a:extLst>
                  <a:ext uri="{FF2B5EF4-FFF2-40B4-BE49-F238E27FC236}">
                    <a16:creationId xmlns:a16="http://schemas.microsoft.com/office/drawing/2014/main" id="{A7C6A4FE-B942-BA49-8F00-21ED69951730}"/>
                  </a:ext>
                </a:extLst>
              </p:cNvPr>
              <p:cNvCxnSpPr/>
              <p:nvPr/>
            </p:nvCxnSpPr>
            <p:spPr>
              <a:xfrm>
                <a:off x="53676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>
                <a:extLst>
                  <a:ext uri="{FF2B5EF4-FFF2-40B4-BE49-F238E27FC236}">
                    <a16:creationId xmlns:a16="http://schemas.microsoft.com/office/drawing/2014/main" id="{0B8CE982-D81A-0540-A8F4-B11ED1A81DF6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>
                <a:extLst>
                  <a:ext uri="{FF2B5EF4-FFF2-40B4-BE49-F238E27FC236}">
                    <a16:creationId xmlns:a16="http://schemas.microsoft.com/office/drawing/2014/main" id="{94EC3149-A959-554D-A270-B01CF280DE82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>
                <a:extLst>
                  <a:ext uri="{FF2B5EF4-FFF2-40B4-BE49-F238E27FC236}">
                    <a16:creationId xmlns:a16="http://schemas.microsoft.com/office/drawing/2014/main" id="{F1690A52-C424-3246-93A4-7CEED6D9A3E4}"/>
                  </a:ext>
                </a:extLst>
              </p:cNvPr>
              <p:cNvCxnSpPr/>
              <p:nvPr/>
            </p:nvCxnSpPr>
            <p:spPr>
              <a:xfrm>
                <a:off x="56700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>
                <a:extLst>
                  <a:ext uri="{FF2B5EF4-FFF2-40B4-BE49-F238E27FC236}">
                    <a16:creationId xmlns:a16="http://schemas.microsoft.com/office/drawing/2014/main" id="{7A41DD2D-2A14-7749-A24A-01D2AF1F5288}"/>
                  </a:ext>
                </a:extLst>
              </p:cNvPr>
              <p:cNvCxnSpPr/>
              <p:nvPr/>
            </p:nvCxnSpPr>
            <p:spPr>
              <a:xfrm>
                <a:off x="56196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>
                <a:extLst>
                  <a:ext uri="{FF2B5EF4-FFF2-40B4-BE49-F238E27FC236}">
                    <a16:creationId xmlns:a16="http://schemas.microsoft.com/office/drawing/2014/main" id="{FCB8DA2E-7B45-2742-9B67-148239091D55}"/>
                  </a:ext>
                </a:extLst>
              </p:cNvPr>
              <p:cNvCxnSpPr/>
              <p:nvPr/>
            </p:nvCxnSpPr>
            <p:spPr>
              <a:xfrm>
                <a:off x="55692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294AF0ED-5F23-6C46-8BCB-E4233F1C88D4}"/>
                </a:ext>
              </a:extLst>
            </p:cNvPr>
            <p:cNvGrpSpPr/>
            <p:nvPr/>
          </p:nvGrpSpPr>
          <p:grpSpPr>
            <a:xfrm>
              <a:off x="5720400" y="1440000"/>
              <a:ext cx="403200" cy="929566"/>
              <a:chOff x="5266800" y="1438656"/>
              <a:chExt cx="403200" cy="929566"/>
            </a:xfrm>
          </p:grpSpPr>
          <p:cxnSp>
            <p:nvCxnSpPr>
              <p:cNvPr id="98" name="Connecteur droit 97">
                <a:extLst>
                  <a:ext uri="{FF2B5EF4-FFF2-40B4-BE49-F238E27FC236}">
                    <a16:creationId xmlns:a16="http://schemas.microsoft.com/office/drawing/2014/main" id="{BF4AC739-166B-4F42-A49A-1A0C33E3F46C}"/>
                  </a:ext>
                </a:extLst>
              </p:cNvPr>
              <p:cNvCxnSpPr/>
              <p:nvPr/>
            </p:nvCxnSpPr>
            <p:spPr>
              <a:xfrm>
                <a:off x="5315712" y="1438656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AF27F3AC-8BF3-4948-BEEC-012CA6C1A20E}"/>
                  </a:ext>
                </a:extLst>
              </p:cNvPr>
              <p:cNvCxnSpPr/>
              <p:nvPr/>
            </p:nvCxnSpPr>
            <p:spPr>
              <a:xfrm>
                <a:off x="52668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>
                <a:extLst>
                  <a:ext uri="{FF2B5EF4-FFF2-40B4-BE49-F238E27FC236}">
                    <a16:creationId xmlns:a16="http://schemas.microsoft.com/office/drawing/2014/main" id="{6891EFEE-CA23-3749-884A-69AB8F2916F3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>
                <a:extLst>
                  <a:ext uri="{FF2B5EF4-FFF2-40B4-BE49-F238E27FC236}">
                    <a16:creationId xmlns:a16="http://schemas.microsoft.com/office/drawing/2014/main" id="{870930BF-58C8-1441-BF51-83DB72243037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>
                <a:extLst>
                  <a:ext uri="{FF2B5EF4-FFF2-40B4-BE49-F238E27FC236}">
                    <a16:creationId xmlns:a16="http://schemas.microsoft.com/office/drawing/2014/main" id="{39CE28CD-81D6-9A47-9B14-641D82C04BED}"/>
                  </a:ext>
                </a:extLst>
              </p:cNvPr>
              <p:cNvCxnSpPr/>
              <p:nvPr/>
            </p:nvCxnSpPr>
            <p:spPr>
              <a:xfrm>
                <a:off x="53676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>
                <a:extLst>
                  <a:ext uri="{FF2B5EF4-FFF2-40B4-BE49-F238E27FC236}">
                    <a16:creationId xmlns:a16="http://schemas.microsoft.com/office/drawing/2014/main" id="{6035A4E9-C99C-6849-8D47-56F07CC636C2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4E6ECEE5-27F8-2E49-A328-2156C359F885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:a16="http://schemas.microsoft.com/office/drawing/2014/main" id="{2EF31C94-7B86-2743-9888-756A3E3A81A8}"/>
                  </a:ext>
                </a:extLst>
              </p:cNvPr>
              <p:cNvCxnSpPr/>
              <p:nvPr/>
            </p:nvCxnSpPr>
            <p:spPr>
              <a:xfrm>
                <a:off x="56700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>
                <a:extLst>
                  <a:ext uri="{FF2B5EF4-FFF2-40B4-BE49-F238E27FC236}">
                    <a16:creationId xmlns:a16="http://schemas.microsoft.com/office/drawing/2014/main" id="{40F3F355-E9D5-4C44-9C4A-65B60A512190}"/>
                  </a:ext>
                </a:extLst>
              </p:cNvPr>
              <p:cNvCxnSpPr/>
              <p:nvPr/>
            </p:nvCxnSpPr>
            <p:spPr>
              <a:xfrm>
                <a:off x="56196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>
                <a:extLst>
                  <a:ext uri="{FF2B5EF4-FFF2-40B4-BE49-F238E27FC236}">
                    <a16:creationId xmlns:a16="http://schemas.microsoft.com/office/drawing/2014/main" id="{1CC78943-18A4-4C45-BC3E-6B5B483962C7}"/>
                  </a:ext>
                </a:extLst>
              </p:cNvPr>
              <p:cNvCxnSpPr/>
              <p:nvPr/>
            </p:nvCxnSpPr>
            <p:spPr>
              <a:xfrm>
                <a:off x="5569200" y="1440000"/>
                <a:ext cx="0" cy="92822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3CB2FC23-2DF9-3341-8A09-5621E0DE65CD}"/>
              </a:ext>
            </a:extLst>
          </p:cNvPr>
          <p:cNvCxnSpPr/>
          <p:nvPr/>
        </p:nvCxnSpPr>
        <p:spPr>
          <a:xfrm>
            <a:off x="5266800" y="2360408"/>
            <a:ext cx="0" cy="114096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>
            <a:extLst>
              <a:ext uri="{FF2B5EF4-FFF2-40B4-BE49-F238E27FC236}">
                <a16:creationId xmlns:a16="http://schemas.microsoft.com/office/drawing/2014/main" id="{F999A251-0D42-D941-A7D7-2F62C6A93B32}"/>
              </a:ext>
            </a:extLst>
          </p:cNvPr>
          <p:cNvCxnSpPr>
            <a:cxnSpLocks/>
          </p:cNvCxnSpPr>
          <p:nvPr/>
        </p:nvCxnSpPr>
        <p:spPr>
          <a:xfrm>
            <a:off x="5266800" y="3501373"/>
            <a:ext cx="3720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3700EEF8-76A0-E743-B615-1AD8DA331128}"/>
              </a:ext>
            </a:extLst>
          </p:cNvPr>
          <p:cNvGrpSpPr/>
          <p:nvPr/>
        </p:nvGrpSpPr>
        <p:grpSpPr>
          <a:xfrm>
            <a:off x="5266656" y="2573151"/>
            <a:ext cx="856800" cy="930910"/>
            <a:chOff x="5266800" y="1438656"/>
            <a:chExt cx="856800" cy="930910"/>
          </a:xfrm>
        </p:grpSpPr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8EA5A774-55B5-A64C-ADEE-7125FD7439DD}"/>
                </a:ext>
              </a:extLst>
            </p:cNvPr>
            <p:cNvGrpSpPr/>
            <p:nvPr/>
          </p:nvGrpSpPr>
          <p:grpSpPr>
            <a:xfrm>
              <a:off x="5266800" y="1438656"/>
              <a:ext cx="403200" cy="929566"/>
              <a:chOff x="5266800" y="1438656"/>
              <a:chExt cx="403200" cy="929566"/>
            </a:xfrm>
          </p:grpSpPr>
          <p:cxnSp>
            <p:nvCxnSpPr>
              <p:cNvPr id="134" name="Connecteur droit 133">
                <a:extLst>
                  <a:ext uri="{FF2B5EF4-FFF2-40B4-BE49-F238E27FC236}">
                    <a16:creationId xmlns:a16="http://schemas.microsoft.com/office/drawing/2014/main" id="{2A0EBAED-9D6F-374F-B1DA-D30C5FF7DE5C}"/>
                  </a:ext>
                </a:extLst>
              </p:cNvPr>
              <p:cNvCxnSpPr/>
              <p:nvPr/>
            </p:nvCxnSpPr>
            <p:spPr>
              <a:xfrm>
                <a:off x="5315712" y="1438656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>
                <a:extLst>
                  <a:ext uri="{FF2B5EF4-FFF2-40B4-BE49-F238E27FC236}">
                    <a16:creationId xmlns:a16="http://schemas.microsoft.com/office/drawing/2014/main" id="{140F313E-BA3F-DB46-880A-656C1F397462}"/>
                  </a:ext>
                </a:extLst>
              </p:cNvPr>
              <p:cNvCxnSpPr/>
              <p:nvPr/>
            </p:nvCxnSpPr>
            <p:spPr>
              <a:xfrm>
                <a:off x="5266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>
                <a:extLst>
                  <a:ext uri="{FF2B5EF4-FFF2-40B4-BE49-F238E27FC236}">
                    <a16:creationId xmlns:a16="http://schemas.microsoft.com/office/drawing/2014/main" id="{6D5FFFD2-3273-714C-8FCD-1CA3F36FA0B2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>
                <a:extLst>
                  <a:ext uri="{FF2B5EF4-FFF2-40B4-BE49-F238E27FC236}">
                    <a16:creationId xmlns:a16="http://schemas.microsoft.com/office/drawing/2014/main" id="{E7797FA4-461C-8141-A58C-F1486D86612A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>
                <a:extLst>
                  <a:ext uri="{FF2B5EF4-FFF2-40B4-BE49-F238E27FC236}">
                    <a16:creationId xmlns:a16="http://schemas.microsoft.com/office/drawing/2014/main" id="{8A88F4D5-6035-CA48-B720-4F72B16987D6}"/>
                  </a:ext>
                </a:extLst>
              </p:cNvPr>
              <p:cNvCxnSpPr/>
              <p:nvPr/>
            </p:nvCxnSpPr>
            <p:spPr>
              <a:xfrm>
                <a:off x="5367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>
                <a:extLst>
                  <a:ext uri="{FF2B5EF4-FFF2-40B4-BE49-F238E27FC236}">
                    <a16:creationId xmlns:a16="http://schemas.microsoft.com/office/drawing/2014/main" id="{84953708-CB41-4943-9BD8-FA402D77A571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>
                <a:extLst>
                  <a:ext uri="{FF2B5EF4-FFF2-40B4-BE49-F238E27FC236}">
                    <a16:creationId xmlns:a16="http://schemas.microsoft.com/office/drawing/2014/main" id="{5A49D91A-C3AE-4E43-B7AE-DA52A74F1234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>
                <a:extLst>
                  <a:ext uri="{FF2B5EF4-FFF2-40B4-BE49-F238E27FC236}">
                    <a16:creationId xmlns:a16="http://schemas.microsoft.com/office/drawing/2014/main" id="{22789C9E-A7F5-344B-8C52-0175E1A0C042}"/>
                  </a:ext>
                </a:extLst>
              </p:cNvPr>
              <p:cNvCxnSpPr/>
              <p:nvPr/>
            </p:nvCxnSpPr>
            <p:spPr>
              <a:xfrm>
                <a:off x="5670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>
                <a:extLst>
                  <a:ext uri="{FF2B5EF4-FFF2-40B4-BE49-F238E27FC236}">
                    <a16:creationId xmlns:a16="http://schemas.microsoft.com/office/drawing/2014/main" id="{FFDD3C21-8C5C-924D-98ED-38B01444CF64}"/>
                  </a:ext>
                </a:extLst>
              </p:cNvPr>
              <p:cNvCxnSpPr/>
              <p:nvPr/>
            </p:nvCxnSpPr>
            <p:spPr>
              <a:xfrm>
                <a:off x="5619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142">
                <a:extLst>
                  <a:ext uri="{FF2B5EF4-FFF2-40B4-BE49-F238E27FC236}">
                    <a16:creationId xmlns:a16="http://schemas.microsoft.com/office/drawing/2014/main" id="{D7AFD255-E2CA-E04D-8ED8-C5EDF521250C}"/>
                  </a:ext>
                </a:extLst>
              </p:cNvPr>
              <p:cNvCxnSpPr/>
              <p:nvPr/>
            </p:nvCxnSpPr>
            <p:spPr>
              <a:xfrm>
                <a:off x="55692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FD60E7B7-6AA3-D546-B824-5E409C41F4D7}"/>
                </a:ext>
              </a:extLst>
            </p:cNvPr>
            <p:cNvGrpSpPr/>
            <p:nvPr/>
          </p:nvGrpSpPr>
          <p:grpSpPr>
            <a:xfrm>
              <a:off x="5720400" y="1440000"/>
              <a:ext cx="403200" cy="929566"/>
              <a:chOff x="5266800" y="1438656"/>
              <a:chExt cx="403200" cy="929566"/>
            </a:xfrm>
          </p:grpSpPr>
          <p:cxnSp>
            <p:nvCxnSpPr>
              <p:cNvPr id="124" name="Connecteur droit 123">
                <a:extLst>
                  <a:ext uri="{FF2B5EF4-FFF2-40B4-BE49-F238E27FC236}">
                    <a16:creationId xmlns:a16="http://schemas.microsoft.com/office/drawing/2014/main" id="{CD43DB34-8C72-6A49-8335-1EC9B678C7BF}"/>
                  </a:ext>
                </a:extLst>
              </p:cNvPr>
              <p:cNvCxnSpPr/>
              <p:nvPr/>
            </p:nvCxnSpPr>
            <p:spPr>
              <a:xfrm>
                <a:off x="5315712" y="1438656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>
                <a:extLst>
                  <a:ext uri="{FF2B5EF4-FFF2-40B4-BE49-F238E27FC236}">
                    <a16:creationId xmlns:a16="http://schemas.microsoft.com/office/drawing/2014/main" id="{02B56F35-713B-7642-811F-68670A92033E}"/>
                  </a:ext>
                </a:extLst>
              </p:cNvPr>
              <p:cNvCxnSpPr/>
              <p:nvPr/>
            </p:nvCxnSpPr>
            <p:spPr>
              <a:xfrm>
                <a:off x="5266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>
                <a:extLst>
                  <a:ext uri="{FF2B5EF4-FFF2-40B4-BE49-F238E27FC236}">
                    <a16:creationId xmlns:a16="http://schemas.microsoft.com/office/drawing/2014/main" id="{D2872AA6-420F-5341-A24D-AB3B0FE41481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>
                <a:extLst>
                  <a:ext uri="{FF2B5EF4-FFF2-40B4-BE49-F238E27FC236}">
                    <a16:creationId xmlns:a16="http://schemas.microsoft.com/office/drawing/2014/main" id="{C46AD7F5-1EE3-1A4E-B528-E861EA3D97F2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>
                <a:extLst>
                  <a:ext uri="{FF2B5EF4-FFF2-40B4-BE49-F238E27FC236}">
                    <a16:creationId xmlns:a16="http://schemas.microsoft.com/office/drawing/2014/main" id="{2509BCA4-A485-8A48-A8B3-88F9296FECC7}"/>
                  </a:ext>
                </a:extLst>
              </p:cNvPr>
              <p:cNvCxnSpPr/>
              <p:nvPr/>
            </p:nvCxnSpPr>
            <p:spPr>
              <a:xfrm>
                <a:off x="5367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>
                <a:extLst>
                  <a:ext uri="{FF2B5EF4-FFF2-40B4-BE49-F238E27FC236}">
                    <a16:creationId xmlns:a16="http://schemas.microsoft.com/office/drawing/2014/main" id="{F091DCA1-3586-9C40-BA8D-714A67F02FEE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>
                <a:extLst>
                  <a:ext uri="{FF2B5EF4-FFF2-40B4-BE49-F238E27FC236}">
                    <a16:creationId xmlns:a16="http://schemas.microsoft.com/office/drawing/2014/main" id="{B47BE03A-EC0B-4C44-AED6-76326A0D81CB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>
                <a:extLst>
                  <a:ext uri="{FF2B5EF4-FFF2-40B4-BE49-F238E27FC236}">
                    <a16:creationId xmlns:a16="http://schemas.microsoft.com/office/drawing/2014/main" id="{AA71A18D-7AEB-1044-89F8-0BC50E1D2052}"/>
                  </a:ext>
                </a:extLst>
              </p:cNvPr>
              <p:cNvCxnSpPr/>
              <p:nvPr/>
            </p:nvCxnSpPr>
            <p:spPr>
              <a:xfrm>
                <a:off x="5670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131">
                <a:extLst>
                  <a:ext uri="{FF2B5EF4-FFF2-40B4-BE49-F238E27FC236}">
                    <a16:creationId xmlns:a16="http://schemas.microsoft.com/office/drawing/2014/main" id="{02F3DB1C-9AD4-8C43-8EE6-B48E77CA3C89}"/>
                  </a:ext>
                </a:extLst>
              </p:cNvPr>
              <p:cNvCxnSpPr/>
              <p:nvPr/>
            </p:nvCxnSpPr>
            <p:spPr>
              <a:xfrm>
                <a:off x="5619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>
                <a:extLst>
                  <a:ext uri="{FF2B5EF4-FFF2-40B4-BE49-F238E27FC236}">
                    <a16:creationId xmlns:a16="http://schemas.microsoft.com/office/drawing/2014/main" id="{7E2C3AF8-4C85-0D4B-9311-40BEB633C995}"/>
                  </a:ext>
                </a:extLst>
              </p:cNvPr>
              <p:cNvCxnSpPr/>
              <p:nvPr/>
            </p:nvCxnSpPr>
            <p:spPr>
              <a:xfrm>
                <a:off x="55692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C3E4D4D8-39F2-6445-B4A6-FE993DBEFAB1}"/>
              </a:ext>
            </a:extLst>
          </p:cNvPr>
          <p:cNvGrpSpPr/>
          <p:nvPr/>
        </p:nvGrpSpPr>
        <p:grpSpPr>
          <a:xfrm>
            <a:off x="6173856" y="2574495"/>
            <a:ext cx="856800" cy="930910"/>
            <a:chOff x="5266800" y="1438656"/>
            <a:chExt cx="856800" cy="930910"/>
          </a:xfrm>
        </p:grpSpPr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64970E4C-1BD7-D545-8840-A20493260393}"/>
                </a:ext>
              </a:extLst>
            </p:cNvPr>
            <p:cNvGrpSpPr/>
            <p:nvPr/>
          </p:nvGrpSpPr>
          <p:grpSpPr>
            <a:xfrm>
              <a:off x="5266800" y="1438656"/>
              <a:ext cx="403200" cy="929566"/>
              <a:chOff x="5266800" y="1438656"/>
              <a:chExt cx="403200" cy="929566"/>
            </a:xfrm>
          </p:grpSpPr>
          <p:cxnSp>
            <p:nvCxnSpPr>
              <p:cNvPr id="157" name="Connecteur droit 156">
                <a:extLst>
                  <a:ext uri="{FF2B5EF4-FFF2-40B4-BE49-F238E27FC236}">
                    <a16:creationId xmlns:a16="http://schemas.microsoft.com/office/drawing/2014/main" id="{F2B848B0-8898-C34B-8F16-2E80BEDD6ABD}"/>
                  </a:ext>
                </a:extLst>
              </p:cNvPr>
              <p:cNvCxnSpPr/>
              <p:nvPr/>
            </p:nvCxnSpPr>
            <p:spPr>
              <a:xfrm>
                <a:off x="5315712" y="1438656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>
                <a:extLst>
                  <a:ext uri="{FF2B5EF4-FFF2-40B4-BE49-F238E27FC236}">
                    <a16:creationId xmlns:a16="http://schemas.microsoft.com/office/drawing/2014/main" id="{C3A9A3DE-E5A4-CF42-B2BF-93B0D433E302}"/>
                  </a:ext>
                </a:extLst>
              </p:cNvPr>
              <p:cNvCxnSpPr/>
              <p:nvPr/>
            </p:nvCxnSpPr>
            <p:spPr>
              <a:xfrm>
                <a:off x="5266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>
                <a:extLst>
                  <a:ext uri="{FF2B5EF4-FFF2-40B4-BE49-F238E27FC236}">
                    <a16:creationId xmlns:a16="http://schemas.microsoft.com/office/drawing/2014/main" id="{53FC645A-6CA2-724E-8C4F-686168617857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cteur droit 159">
                <a:extLst>
                  <a:ext uri="{FF2B5EF4-FFF2-40B4-BE49-F238E27FC236}">
                    <a16:creationId xmlns:a16="http://schemas.microsoft.com/office/drawing/2014/main" id="{32655791-D309-DD48-A46C-7B7C0A628471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cteur droit 160">
                <a:extLst>
                  <a:ext uri="{FF2B5EF4-FFF2-40B4-BE49-F238E27FC236}">
                    <a16:creationId xmlns:a16="http://schemas.microsoft.com/office/drawing/2014/main" id="{7148BC14-0E71-8341-AA8B-0FED9ACC2FC1}"/>
                  </a:ext>
                </a:extLst>
              </p:cNvPr>
              <p:cNvCxnSpPr/>
              <p:nvPr/>
            </p:nvCxnSpPr>
            <p:spPr>
              <a:xfrm>
                <a:off x="5367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cteur droit 161">
                <a:extLst>
                  <a:ext uri="{FF2B5EF4-FFF2-40B4-BE49-F238E27FC236}">
                    <a16:creationId xmlns:a16="http://schemas.microsoft.com/office/drawing/2014/main" id="{CAE945C4-FFA9-2C49-BBE0-74D7FECB4728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162">
                <a:extLst>
                  <a:ext uri="{FF2B5EF4-FFF2-40B4-BE49-F238E27FC236}">
                    <a16:creationId xmlns:a16="http://schemas.microsoft.com/office/drawing/2014/main" id="{1E28EEDE-059E-4D4E-AEB4-3A28028B449E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necteur droit 163">
                <a:extLst>
                  <a:ext uri="{FF2B5EF4-FFF2-40B4-BE49-F238E27FC236}">
                    <a16:creationId xmlns:a16="http://schemas.microsoft.com/office/drawing/2014/main" id="{86483484-4B70-AC43-A460-902743543309}"/>
                  </a:ext>
                </a:extLst>
              </p:cNvPr>
              <p:cNvCxnSpPr/>
              <p:nvPr/>
            </p:nvCxnSpPr>
            <p:spPr>
              <a:xfrm>
                <a:off x="5670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onnecteur droit 164">
                <a:extLst>
                  <a:ext uri="{FF2B5EF4-FFF2-40B4-BE49-F238E27FC236}">
                    <a16:creationId xmlns:a16="http://schemas.microsoft.com/office/drawing/2014/main" id="{54181A4D-6475-D449-A540-6A1BEFECE684}"/>
                  </a:ext>
                </a:extLst>
              </p:cNvPr>
              <p:cNvCxnSpPr/>
              <p:nvPr/>
            </p:nvCxnSpPr>
            <p:spPr>
              <a:xfrm>
                <a:off x="5619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cteur droit 165">
                <a:extLst>
                  <a:ext uri="{FF2B5EF4-FFF2-40B4-BE49-F238E27FC236}">
                    <a16:creationId xmlns:a16="http://schemas.microsoft.com/office/drawing/2014/main" id="{B53DC3A1-2C1C-C840-83E8-A16371BCF606}"/>
                  </a:ext>
                </a:extLst>
              </p:cNvPr>
              <p:cNvCxnSpPr/>
              <p:nvPr/>
            </p:nvCxnSpPr>
            <p:spPr>
              <a:xfrm>
                <a:off x="55692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F985D2D6-15FC-EB41-99B1-B4D81D204C7B}"/>
                </a:ext>
              </a:extLst>
            </p:cNvPr>
            <p:cNvGrpSpPr/>
            <p:nvPr/>
          </p:nvGrpSpPr>
          <p:grpSpPr>
            <a:xfrm>
              <a:off x="5720400" y="1440000"/>
              <a:ext cx="403200" cy="929566"/>
              <a:chOff x="5266800" y="1438656"/>
              <a:chExt cx="403200" cy="929566"/>
            </a:xfrm>
          </p:grpSpPr>
          <p:cxnSp>
            <p:nvCxnSpPr>
              <p:cNvPr id="147" name="Connecteur droit 146">
                <a:extLst>
                  <a:ext uri="{FF2B5EF4-FFF2-40B4-BE49-F238E27FC236}">
                    <a16:creationId xmlns:a16="http://schemas.microsoft.com/office/drawing/2014/main" id="{27716CDC-6CE6-C54E-A34B-3BFC1C979E65}"/>
                  </a:ext>
                </a:extLst>
              </p:cNvPr>
              <p:cNvCxnSpPr/>
              <p:nvPr/>
            </p:nvCxnSpPr>
            <p:spPr>
              <a:xfrm>
                <a:off x="5315712" y="1438656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147">
                <a:extLst>
                  <a:ext uri="{FF2B5EF4-FFF2-40B4-BE49-F238E27FC236}">
                    <a16:creationId xmlns:a16="http://schemas.microsoft.com/office/drawing/2014/main" id="{2F812F61-F7D1-1D4C-A520-2F0F3E97A080}"/>
                  </a:ext>
                </a:extLst>
              </p:cNvPr>
              <p:cNvCxnSpPr/>
              <p:nvPr/>
            </p:nvCxnSpPr>
            <p:spPr>
              <a:xfrm>
                <a:off x="5266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148">
                <a:extLst>
                  <a:ext uri="{FF2B5EF4-FFF2-40B4-BE49-F238E27FC236}">
                    <a16:creationId xmlns:a16="http://schemas.microsoft.com/office/drawing/2014/main" id="{970A4227-7620-2344-A22E-45B87364F7DA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cteur droit 149">
                <a:extLst>
                  <a:ext uri="{FF2B5EF4-FFF2-40B4-BE49-F238E27FC236}">
                    <a16:creationId xmlns:a16="http://schemas.microsoft.com/office/drawing/2014/main" id="{9450F911-FD66-B04B-B407-9877FFB79D02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>
                <a:extLst>
                  <a:ext uri="{FF2B5EF4-FFF2-40B4-BE49-F238E27FC236}">
                    <a16:creationId xmlns:a16="http://schemas.microsoft.com/office/drawing/2014/main" id="{95B40701-CE74-7048-95AF-A637B40727E8}"/>
                  </a:ext>
                </a:extLst>
              </p:cNvPr>
              <p:cNvCxnSpPr/>
              <p:nvPr/>
            </p:nvCxnSpPr>
            <p:spPr>
              <a:xfrm>
                <a:off x="5367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necteur droit 151">
                <a:extLst>
                  <a:ext uri="{FF2B5EF4-FFF2-40B4-BE49-F238E27FC236}">
                    <a16:creationId xmlns:a16="http://schemas.microsoft.com/office/drawing/2014/main" id="{1A96FF4E-E757-3841-8552-683B50B0B897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>
                <a:extLst>
                  <a:ext uri="{FF2B5EF4-FFF2-40B4-BE49-F238E27FC236}">
                    <a16:creationId xmlns:a16="http://schemas.microsoft.com/office/drawing/2014/main" id="{168CBDF3-B034-2847-8720-D1277557EA4A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>
                <a:extLst>
                  <a:ext uri="{FF2B5EF4-FFF2-40B4-BE49-F238E27FC236}">
                    <a16:creationId xmlns:a16="http://schemas.microsoft.com/office/drawing/2014/main" id="{EF2CF64A-47F2-434D-B5A3-25E29AB1E940}"/>
                  </a:ext>
                </a:extLst>
              </p:cNvPr>
              <p:cNvCxnSpPr/>
              <p:nvPr/>
            </p:nvCxnSpPr>
            <p:spPr>
              <a:xfrm>
                <a:off x="5670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necteur droit 154">
                <a:extLst>
                  <a:ext uri="{FF2B5EF4-FFF2-40B4-BE49-F238E27FC236}">
                    <a16:creationId xmlns:a16="http://schemas.microsoft.com/office/drawing/2014/main" id="{C98190A5-957B-7A4E-A768-8B3A1DBA12F6}"/>
                  </a:ext>
                </a:extLst>
              </p:cNvPr>
              <p:cNvCxnSpPr/>
              <p:nvPr/>
            </p:nvCxnSpPr>
            <p:spPr>
              <a:xfrm>
                <a:off x="5619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cteur droit 155">
                <a:extLst>
                  <a:ext uri="{FF2B5EF4-FFF2-40B4-BE49-F238E27FC236}">
                    <a16:creationId xmlns:a16="http://schemas.microsoft.com/office/drawing/2014/main" id="{453CFCEE-2B7A-C84A-8F40-63A053749AFB}"/>
                  </a:ext>
                </a:extLst>
              </p:cNvPr>
              <p:cNvCxnSpPr/>
              <p:nvPr/>
            </p:nvCxnSpPr>
            <p:spPr>
              <a:xfrm>
                <a:off x="55692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3E6D7FB9-004E-744E-A132-5BC71ED0C08C}"/>
              </a:ext>
            </a:extLst>
          </p:cNvPr>
          <p:cNvGrpSpPr/>
          <p:nvPr/>
        </p:nvGrpSpPr>
        <p:grpSpPr>
          <a:xfrm>
            <a:off x="7088232" y="2573151"/>
            <a:ext cx="856800" cy="930910"/>
            <a:chOff x="5266800" y="1438656"/>
            <a:chExt cx="856800" cy="930910"/>
          </a:xfrm>
        </p:grpSpPr>
        <p:grpSp>
          <p:nvGrpSpPr>
            <p:cNvPr id="168" name="Groupe 167">
              <a:extLst>
                <a:ext uri="{FF2B5EF4-FFF2-40B4-BE49-F238E27FC236}">
                  <a16:creationId xmlns:a16="http://schemas.microsoft.com/office/drawing/2014/main" id="{1561B0AE-5876-8A40-A3D4-84AAAAFD1D06}"/>
                </a:ext>
              </a:extLst>
            </p:cNvPr>
            <p:cNvGrpSpPr/>
            <p:nvPr/>
          </p:nvGrpSpPr>
          <p:grpSpPr>
            <a:xfrm>
              <a:off x="5266800" y="1438656"/>
              <a:ext cx="403200" cy="929566"/>
              <a:chOff x="5266800" y="1438656"/>
              <a:chExt cx="403200" cy="929566"/>
            </a:xfrm>
          </p:grpSpPr>
          <p:cxnSp>
            <p:nvCxnSpPr>
              <p:cNvPr id="180" name="Connecteur droit 179">
                <a:extLst>
                  <a:ext uri="{FF2B5EF4-FFF2-40B4-BE49-F238E27FC236}">
                    <a16:creationId xmlns:a16="http://schemas.microsoft.com/office/drawing/2014/main" id="{3CCDFE61-6C1E-DC43-AC33-62AE6980B6A7}"/>
                  </a:ext>
                </a:extLst>
              </p:cNvPr>
              <p:cNvCxnSpPr/>
              <p:nvPr/>
            </p:nvCxnSpPr>
            <p:spPr>
              <a:xfrm>
                <a:off x="5315712" y="1438656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necteur droit 180">
                <a:extLst>
                  <a:ext uri="{FF2B5EF4-FFF2-40B4-BE49-F238E27FC236}">
                    <a16:creationId xmlns:a16="http://schemas.microsoft.com/office/drawing/2014/main" id="{7C46A90E-E2F2-B849-810B-FF640B1873C1}"/>
                  </a:ext>
                </a:extLst>
              </p:cNvPr>
              <p:cNvCxnSpPr/>
              <p:nvPr/>
            </p:nvCxnSpPr>
            <p:spPr>
              <a:xfrm>
                <a:off x="5266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necteur droit 181">
                <a:extLst>
                  <a:ext uri="{FF2B5EF4-FFF2-40B4-BE49-F238E27FC236}">
                    <a16:creationId xmlns:a16="http://schemas.microsoft.com/office/drawing/2014/main" id="{DF8ABD9D-21BA-354B-92EF-D9F3A4DA0D86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cteur droit 182">
                <a:extLst>
                  <a:ext uri="{FF2B5EF4-FFF2-40B4-BE49-F238E27FC236}">
                    <a16:creationId xmlns:a16="http://schemas.microsoft.com/office/drawing/2014/main" id="{B01E2CAA-C96E-0C4B-A13E-DD7700017534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cteur droit 183">
                <a:extLst>
                  <a:ext uri="{FF2B5EF4-FFF2-40B4-BE49-F238E27FC236}">
                    <a16:creationId xmlns:a16="http://schemas.microsoft.com/office/drawing/2014/main" id="{C3A74700-9CE1-EE44-9553-883A095D4CCC}"/>
                  </a:ext>
                </a:extLst>
              </p:cNvPr>
              <p:cNvCxnSpPr/>
              <p:nvPr/>
            </p:nvCxnSpPr>
            <p:spPr>
              <a:xfrm>
                <a:off x="5367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Connecteur droit 184">
                <a:extLst>
                  <a:ext uri="{FF2B5EF4-FFF2-40B4-BE49-F238E27FC236}">
                    <a16:creationId xmlns:a16="http://schemas.microsoft.com/office/drawing/2014/main" id="{F043E6F3-3B4E-C644-B42B-772C3A4B420F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necteur droit 185">
                <a:extLst>
                  <a:ext uri="{FF2B5EF4-FFF2-40B4-BE49-F238E27FC236}">
                    <a16:creationId xmlns:a16="http://schemas.microsoft.com/office/drawing/2014/main" id="{CC4F7090-58D6-8C40-805E-9B1FC0307983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necteur droit 186">
                <a:extLst>
                  <a:ext uri="{FF2B5EF4-FFF2-40B4-BE49-F238E27FC236}">
                    <a16:creationId xmlns:a16="http://schemas.microsoft.com/office/drawing/2014/main" id="{66BFC008-2413-2243-A0D1-F9628EAABF11}"/>
                  </a:ext>
                </a:extLst>
              </p:cNvPr>
              <p:cNvCxnSpPr/>
              <p:nvPr/>
            </p:nvCxnSpPr>
            <p:spPr>
              <a:xfrm>
                <a:off x="5670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necteur droit 187">
                <a:extLst>
                  <a:ext uri="{FF2B5EF4-FFF2-40B4-BE49-F238E27FC236}">
                    <a16:creationId xmlns:a16="http://schemas.microsoft.com/office/drawing/2014/main" id="{18EEA3E5-CFE2-0840-93BC-507A29BBE1F4}"/>
                  </a:ext>
                </a:extLst>
              </p:cNvPr>
              <p:cNvCxnSpPr/>
              <p:nvPr/>
            </p:nvCxnSpPr>
            <p:spPr>
              <a:xfrm>
                <a:off x="5619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necteur droit 188">
                <a:extLst>
                  <a:ext uri="{FF2B5EF4-FFF2-40B4-BE49-F238E27FC236}">
                    <a16:creationId xmlns:a16="http://schemas.microsoft.com/office/drawing/2014/main" id="{A1CB6A8C-DB80-274D-8BC0-130CA4712EAC}"/>
                  </a:ext>
                </a:extLst>
              </p:cNvPr>
              <p:cNvCxnSpPr/>
              <p:nvPr/>
            </p:nvCxnSpPr>
            <p:spPr>
              <a:xfrm>
                <a:off x="55692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e 168">
              <a:extLst>
                <a:ext uri="{FF2B5EF4-FFF2-40B4-BE49-F238E27FC236}">
                  <a16:creationId xmlns:a16="http://schemas.microsoft.com/office/drawing/2014/main" id="{4A8B0224-87A9-AD4B-8BB7-AFE05B8491E8}"/>
                </a:ext>
              </a:extLst>
            </p:cNvPr>
            <p:cNvGrpSpPr/>
            <p:nvPr/>
          </p:nvGrpSpPr>
          <p:grpSpPr>
            <a:xfrm>
              <a:off x="5720400" y="1440000"/>
              <a:ext cx="403200" cy="929566"/>
              <a:chOff x="5266800" y="1438656"/>
              <a:chExt cx="403200" cy="929566"/>
            </a:xfrm>
          </p:grpSpPr>
          <p:cxnSp>
            <p:nvCxnSpPr>
              <p:cNvPr id="170" name="Connecteur droit 169">
                <a:extLst>
                  <a:ext uri="{FF2B5EF4-FFF2-40B4-BE49-F238E27FC236}">
                    <a16:creationId xmlns:a16="http://schemas.microsoft.com/office/drawing/2014/main" id="{065B0A20-0E9E-3745-B1D3-7BDACD5E80D0}"/>
                  </a:ext>
                </a:extLst>
              </p:cNvPr>
              <p:cNvCxnSpPr/>
              <p:nvPr/>
            </p:nvCxnSpPr>
            <p:spPr>
              <a:xfrm>
                <a:off x="5315712" y="1438656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Connecteur droit 170">
                <a:extLst>
                  <a:ext uri="{FF2B5EF4-FFF2-40B4-BE49-F238E27FC236}">
                    <a16:creationId xmlns:a16="http://schemas.microsoft.com/office/drawing/2014/main" id="{39E05F1F-5E64-D444-9E86-188CED2972CE}"/>
                  </a:ext>
                </a:extLst>
              </p:cNvPr>
              <p:cNvCxnSpPr/>
              <p:nvPr/>
            </p:nvCxnSpPr>
            <p:spPr>
              <a:xfrm>
                <a:off x="5266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Connecteur droit 171">
                <a:extLst>
                  <a:ext uri="{FF2B5EF4-FFF2-40B4-BE49-F238E27FC236}">
                    <a16:creationId xmlns:a16="http://schemas.microsoft.com/office/drawing/2014/main" id="{2BC447DF-09ED-0E45-9501-730EE87AC70B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Connecteur droit 172">
                <a:extLst>
                  <a:ext uri="{FF2B5EF4-FFF2-40B4-BE49-F238E27FC236}">
                    <a16:creationId xmlns:a16="http://schemas.microsoft.com/office/drawing/2014/main" id="{95584EE1-D6B3-E740-ADDF-E108FDAB5A49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Connecteur droit 173">
                <a:extLst>
                  <a:ext uri="{FF2B5EF4-FFF2-40B4-BE49-F238E27FC236}">
                    <a16:creationId xmlns:a16="http://schemas.microsoft.com/office/drawing/2014/main" id="{5710905D-C432-474A-B1D8-53E376C2402D}"/>
                  </a:ext>
                </a:extLst>
              </p:cNvPr>
              <p:cNvCxnSpPr/>
              <p:nvPr/>
            </p:nvCxnSpPr>
            <p:spPr>
              <a:xfrm>
                <a:off x="5367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Connecteur droit 174">
                <a:extLst>
                  <a:ext uri="{FF2B5EF4-FFF2-40B4-BE49-F238E27FC236}">
                    <a16:creationId xmlns:a16="http://schemas.microsoft.com/office/drawing/2014/main" id="{AD75C306-D5B2-F84F-BBFA-61E854952EFE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Connecteur droit 175">
                <a:extLst>
                  <a:ext uri="{FF2B5EF4-FFF2-40B4-BE49-F238E27FC236}">
                    <a16:creationId xmlns:a16="http://schemas.microsoft.com/office/drawing/2014/main" id="{F5C2E618-983F-2C45-BD54-170E049E1AA5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necteur droit 176">
                <a:extLst>
                  <a:ext uri="{FF2B5EF4-FFF2-40B4-BE49-F238E27FC236}">
                    <a16:creationId xmlns:a16="http://schemas.microsoft.com/office/drawing/2014/main" id="{B438A63C-7A75-D846-9FBA-CBF4A9EC5DEA}"/>
                  </a:ext>
                </a:extLst>
              </p:cNvPr>
              <p:cNvCxnSpPr/>
              <p:nvPr/>
            </p:nvCxnSpPr>
            <p:spPr>
              <a:xfrm>
                <a:off x="5670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Connecteur droit 177">
                <a:extLst>
                  <a:ext uri="{FF2B5EF4-FFF2-40B4-BE49-F238E27FC236}">
                    <a16:creationId xmlns:a16="http://schemas.microsoft.com/office/drawing/2014/main" id="{6B0CC95D-9156-9741-B0F8-43FC2B383E17}"/>
                  </a:ext>
                </a:extLst>
              </p:cNvPr>
              <p:cNvCxnSpPr/>
              <p:nvPr/>
            </p:nvCxnSpPr>
            <p:spPr>
              <a:xfrm>
                <a:off x="5619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Connecteur droit 178">
                <a:extLst>
                  <a:ext uri="{FF2B5EF4-FFF2-40B4-BE49-F238E27FC236}">
                    <a16:creationId xmlns:a16="http://schemas.microsoft.com/office/drawing/2014/main" id="{FE2DEDEF-C5BD-424E-A00E-0B9C8B14B696}"/>
                  </a:ext>
                </a:extLst>
              </p:cNvPr>
              <p:cNvCxnSpPr/>
              <p:nvPr/>
            </p:nvCxnSpPr>
            <p:spPr>
              <a:xfrm>
                <a:off x="55692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oupe 189">
            <a:extLst>
              <a:ext uri="{FF2B5EF4-FFF2-40B4-BE49-F238E27FC236}">
                <a16:creationId xmlns:a16="http://schemas.microsoft.com/office/drawing/2014/main" id="{FAE949BA-8A3B-8F4E-8D93-B95755683EAB}"/>
              </a:ext>
            </a:extLst>
          </p:cNvPr>
          <p:cNvGrpSpPr/>
          <p:nvPr/>
        </p:nvGrpSpPr>
        <p:grpSpPr>
          <a:xfrm>
            <a:off x="8009143" y="2573151"/>
            <a:ext cx="856800" cy="930910"/>
            <a:chOff x="5266800" y="1438656"/>
            <a:chExt cx="856800" cy="930910"/>
          </a:xfrm>
        </p:grpSpPr>
        <p:grpSp>
          <p:nvGrpSpPr>
            <p:cNvPr id="191" name="Groupe 190">
              <a:extLst>
                <a:ext uri="{FF2B5EF4-FFF2-40B4-BE49-F238E27FC236}">
                  <a16:creationId xmlns:a16="http://schemas.microsoft.com/office/drawing/2014/main" id="{740C322D-6DA1-0941-9D7D-9FE0FB1481D5}"/>
                </a:ext>
              </a:extLst>
            </p:cNvPr>
            <p:cNvGrpSpPr/>
            <p:nvPr/>
          </p:nvGrpSpPr>
          <p:grpSpPr>
            <a:xfrm>
              <a:off x="5266800" y="1438656"/>
              <a:ext cx="403200" cy="929566"/>
              <a:chOff x="5266800" y="1438656"/>
              <a:chExt cx="403200" cy="929566"/>
            </a:xfrm>
          </p:grpSpPr>
          <p:cxnSp>
            <p:nvCxnSpPr>
              <p:cNvPr id="203" name="Connecteur droit 202">
                <a:extLst>
                  <a:ext uri="{FF2B5EF4-FFF2-40B4-BE49-F238E27FC236}">
                    <a16:creationId xmlns:a16="http://schemas.microsoft.com/office/drawing/2014/main" id="{15E8CC3C-6A48-4548-9461-A3814038CA61}"/>
                  </a:ext>
                </a:extLst>
              </p:cNvPr>
              <p:cNvCxnSpPr/>
              <p:nvPr/>
            </p:nvCxnSpPr>
            <p:spPr>
              <a:xfrm>
                <a:off x="5315712" y="1438656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necteur droit 203">
                <a:extLst>
                  <a:ext uri="{FF2B5EF4-FFF2-40B4-BE49-F238E27FC236}">
                    <a16:creationId xmlns:a16="http://schemas.microsoft.com/office/drawing/2014/main" id="{FD6E3E78-8E92-B04D-95AD-88FD9C225ABB}"/>
                  </a:ext>
                </a:extLst>
              </p:cNvPr>
              <p:cNvCxnSpPr/>
              <p:nvPr/>
            </p:nvCxnSpPr>
            <p:spPr>
              <a:xfrm>
                <a:off x="5266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necteur droit 204">
                <a:extLst>
                  <a:ext uri="{FF2B5EF4-FFF2-40B4-BE49-F238E27FC236}">
                    <a16:creationId xmlns:a16="http://schemas.microsoft.com/office/drawing/2014/main" id="{C2BC557B-EB85-2241-9FE3-CD2B3C974F43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necteur droit 205">
                <a:extLst>
                  <a:ext uri="{FF2B5EF4-FFF2-40B4-BE49-F238E27FC236}">
                    <a16:creationId xmlns:a16="http://schemas.microsoft.com/office/drawing/2014/main" id="{23889D4D-7C23-FE43-BC6F-C891F0B69402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Connecteur droit 206">
                <a:extLst>
                  <a:ext uri="{FF2B5EF4-FFF2-40B4-BE49-F238E27FC236}">
                    <a16:creationId xmlns:a16="http://schemas.microsoft.com/office/drawing/2014/main" id="{1186DB22-7EAB-D045-B127-84A7DDC56C43}"/>
                  </a:ext>
                </a:extLst>
              </p:cNvPr>
              <p:cNvCxnSpPr/>
              <p:nvPr/>
            </p:nvCxnSpPr>
            <p:spPr>
              <a:xfrm>
                <a:off x="5367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Connecteur droit 207">
                <a:extLst>
                  <a:ext uri="{FF2B5EF4-FFF2-40B4-BE49-F238E27FC236}">
                    <a16:creationId xmlns:a16="http://schemas.microsoft.com/office/drawing/2014/main" id="{BBBAC7C2-4951-2D49-BB53-57BEFF86C384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Connecteur droit 208">
                <a:extLst>
                  <a:ext uri="{FF2B5EF4-FFF2-40B4-BE49-F238E27FC236}">
                    <a16:creationId xmlns:a16="http://schemas.microsoft.com/office/drawing/2014/main" id="{A669FF36-5E3D-4240-8E75-A08B22F65352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Connecteur droit 209">
                <a:extLst>
                  <a:ext uri="{FF2B5EF4-FFF2-40B4-BE49-F238E27FC236}">
                    <a16:creationId xmlns:a16="http://schemas.microsoft.com/office/drawing/2014/main" id="{DF83BE2D-D113-E045-919C-A4FE831A0175}"/>
                  </a:ext>
                </a:extLst>
              </p:cNvPr>
              <p:cNvCxnSpPr/>
              <p:nvPr/>
            </p:nvCxnSpPr>
            <p:spPr>
              <a:xfrm>
                <a:off x="5670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Connecteur droit 210">
                <a:extLst>
                  <a:ext uri="{FF2B5EF4-FFF2-40B4-BE49-F238E27FC236}">
                    <a16:creationId xmlns:a16="http://schemas.microsoft.com/office/drawing/2014/main" id="{C28A1B65-9218-F245-8929-36EA369230BF}"/>
                  </a:ext>
                </a:extLst>
              </p:cNvPr>
              <p:cNvCxnSpPr/>
              <p:nvPr/>
            </p:nvCxnSpPr>
            <p:spPr>
              <a:xfrm>
                <a:off x="5619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onnecteur droit 211">
                <a:extLst>
                  <a:ext uri="{FF2B5EF4-FFF2-40B4-BE49-F238E27FC236}">
                    <a16:creationId xmlns:a16="http://schemas.microsoft.com/office/drawing/2014/main" id="{93AC6F3C-2A3D-6442-975E-6C281048E086}"/>
                  </a:ext>
                </a:extLst>
              </p:cNvPr>
              <p:cNvCxnSpPr/>
              <p:nvPr/>
            </p:nvCxnSpPr>
            <p:spPr>
              <a:xfrm>
                <a:off x="55692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e 191">
              <a:extLst>
                <a:ext uri="{FF2B5EF4-FFF2-40B4-BE49-F238E27FC236}">
                  <a16:creationId xmlns:a16="http://schemas.microsoft.com/office/drawing/2014/main" id="{19DF93B9-48D6-2A42-A3EB-0D43FD8B0190}"/>
                </a:ext>
              </a:extLst>
            </p:cNvPr>
            <p:cNvGrpSpPr/>
            <p:nvPr/>
          </p:nvGrpSpPr>
          <p:grpSpPr>
            <a:xfrm>
              <a:off x="5720400" y="1440000"/>
              <a:ext cx="403200" cy="929566"/>
              <a:chOff x="5266800" y="1438656"/>
              <a:chExt cx="403200" cy="929566"/>
            </a:xfrm>
          </p:grpSpPr>
          <p:cxnSp>
            <p:nvCxnSpPr>
              <p:cNvPr id="193" name="Connecteur droit 192">
                <a:extLst>
                  <a:ext uri="{FF2B5EF4-FFF2-40B4-BE49-F238E27FC236}">
                    <a16:creationId xmlns:a16="http://schemas.microsoft.com/office/drawing/2014/main" id="{A9E08711-75EA-C544-9A8E-9643D63C49E2}"/>
                  </a:ext>
                </a:extLst>
              </p:cNvPr>
              <p:cNvCxnSpPr/>
              <p:nvPr/>
            </p:nvCxnSpPr>
            <p:spPr>
              <a:xfrm>
                <a:off x="5315712" y="1438656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necteur droit 193">
                <a:extLst>
                  <a:ext uri="{FF2B5EF4-FFF2-40B4-BE49-F238E27FC236}">
                    <a16:creationId xmlns:a16="http://schemas.microsoft.com/office/drawing/2014/main" id="{91990011-A843-FC4B-B714-E42928218938}"/>
                  </a:ext>
                </a:extLst>
              </p:cNvPr>
              <p:cNvCxnSpPr/>
              <p:nvPr/>
            </p:nvCxnSpPr>
            <p:spPr>
              <a:xfrm>
                <a:off x="5266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Connecteur droit 194">
                <a:extLst>
                  <a:ext uri="{FF2B5EF4-FFF2-40B4-BE49-F238E27FC236}">
                    <a16:creationId xmlns:a16="http://schemas.microsoft.com/office/drawing/2014/main" id="{933C2124-A96D-2E40-BF0E-62AC5155E000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necteur droit 195">
                <a:extLst>
                  <a:ext uri="{FF2B5EF4-FFF2-40B4-BE49-F238E27FC236}">
                    <a16:creationId xmlns:a16="http://schemas.microsoft.com/office/drawing/2014/main" id="{A70DE401-EA9B-724B-A72F-AB08A032BE15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cteur droit 196">
                <a:extLst>
                  <a:ext uri="{FF2B5EF4-FFF2-40B4-BE49-F238E27FC236}">
                    <a16:creationId xmlns:a16="http://schemas.microsoft.com/office/drawing/2014/main" id="{5A1877BB-40D2-1545-B7CC-40EF0F6C7FB8}"/>
                  </a:ext>
                </a:extLst>
              </p:cNvPr>
              <p:cNvCxnSpPr/>
              <p:nvPr/>
            </p:nvCxnSpPr>
            <p:spPr>
              <a:xfrm>
                <a:off x="5367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cteur droit 197">
                <a:extLst>
                  <a:ext uri="{FF2B5EF4-FFF2-40B4-BE49-F238E27FC236}">
                    <a16:creationId xmlns:a16="http://schemas.microsoft.com/office/drawing/2014/main" id="{3E0ECF66-4D62-DB43-A97D-6CED9ADCF3D1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cteur droit 198">
                <a:extLst>
                  <a:ext uri="{FF2B5EF4-FFF2-40B4-BE49-F238E27FC236}">
                    <a16:creationId xmlns:a16="http://schemas.microsoft.com/office/drawing/2014/main" id="{A1E347AF-F985-934E-9FFA-EBDFE5917F70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cteur droit 199">
                <a:extLst>
                  <a:ext uri="{FF2B5EF4-FFF2-40B4-BE49-F238E27FC236}">
                    <a16:creationId xmlns:a16="http://schemas.microsoft.com/office/drawing/2014/main" id="{63EABDD1-4CEA-3148-8A68-291E7919B4A1}"/>
                  </a:ext>
                </a:extLst>
              </p:cNvPr>
              <p:cNvCxnSpPr/>
              <p:nvPr/>
            </p:nvCxnSpPr>
            <p:spPr>
              <a:xfrm>
                <a:off x="5670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necteur droit 200">
                <a:extLst>
                  <a:ext uri="{FF2B5EF4-FFF2-40B4-BE49-F238E27FC236}">
                    <a16:creationId xmlns:a16="http://schemas.microsoft.com/office/drawing/2014/main" id="{E8C4A64C-474A-CB4C-8024-BEF7A380C78F}"/>
                  </a:ext>
                </a:extLst>
              </p:cNvPr>
              <p:cNvCxnSpPr/>
              <p:nvPr/>
            </p:nvCxnSpPr>
            <p:spPr>
              <a:xfrm>
                <a:off x="5619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Connecteur droit 201">
                <a:extLst>
                  <a:ext uri="{FF2B5EF4-FFF2-40B4-BE49-F238E27FC236}">
                    <a16:creationId xmlns:a16="http://schemas.microsoft.com/office/drawing/2014/main" id="{2E5C29F8-C3A0-5C4F-8157-1ACB819A5698}"/>
                  </a:ext>
                </a:extLst>
              </p:cNvPr>
              <p:cNvCxnSpPr/>
              <p:nvPr/>
            </p:nvCxnSpPr>
            <p:spPr>
              <a:xfrm>
                <a:off x="55692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6747ADA2-625F-ED4E-BC37-D3057B9DA1EC}"/>
              </a:ext>
            </a:extLst>
          </p:cNvPr>
          <p:cNvCxnSpPr/>
          <p:nvPr/>
        </p:nvCxnSpPr>
        <p:spPr>
          <a:xfrm flipH="1">
            <a:off x="6900421" y="2274598"/>
            <a:ext cx="131975" cy="204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705C3039-315C-A543-8984-80907CE36165}"/>
              </a:ext>
            </a:extLst>
          </p:cNvPr>
          <p:cNvCxnSpPr/>
          <p:nvPr/>
        </p:nvCxnSpPr>
        <p:spPr>
          <a:xfrm flipH="1">
            <a:off x="6957586" y="2273979"/>
            <a:ext cx="131975" cy="204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ZoneTexte 216">
            <a:extLst>
              <a:ext uri="{FF2B5EF4-FFF2-40B4-BE49-F238E27FC236}">
                <a16:creationId xmlns:a16="http://schemas.microsoft.com/office/drawing/2014/main" id="{CBA45463-7C4A-A749-8BC8-4783C1D2D3A2}"/>
              </a:ext>
            </a:extLst>
          </p:cNvPr>
          <p:cNvSpPr txBox="1"/>
          <p:nvPr/>
        </p:nvSpPr>
        <p:spPr>
          <a:xfrm>
            <a:off x="8496186" y="229445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time</a:t>
            </a:r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51778825-38B4-D64F-95B9-81476E7E35A5}"/>
              </a:ext>
            </a:extLst>
          </p:cNvPr>
          <p:cNvSpPr txBox="1"/>
          <p:nvPr/>
        </p:nvSpPr>
        <p:spPr>
          <a:xfrm>
            <a:off x="8496186" y="3437164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time</a:t>
            </a: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51550560-2330-D846-B442-563C0DD273B9}"/>
              </a:ext>
            </a:extLst>
          </p:cNvPr>
          <p:cNvSpPr txBox="1"/>
          <p:nvPr/>
        </p:nvSpPr>
        <p:spPr>
          <a:xfrm rot="16200000">
            <a:off x="4480926" y="1668575"/>
            <a:ext cx="1193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Beam charge</a:t>
            </a: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07F74BE2-0F3C-104A-9E76-BA2F75044478}"/>
              </a:ext>
            </a:extLst>
          </p:cNvPr>
          <p:cNvSpPr txBox="1"/>
          <p:nvPr/>
        </p:nvSpPr>
        <p:spPr>
          <a:xfrm rot="16200000">
            <a:off x="4393745" y="2837174"/>
            <a:ext cx="1358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Laser pulse energy</a:t>
            </a:r>
          </a:p>
        </p:txBody>
      </p:sp>
      <p:cxnSp>
        <p:nvCxnSpPr>
          <p:cNvPr id="222" name="Connecteur droit avec flèche 221">
            <a:extLst>
              <a:ext uri="{FF2B5EF4-FFF2-40B4-BE49-F238E27FC236}">
                <a16:creationId xmlns:a16="http://schemas.microsoft.com/office/drawing/2014/main" id="{DED3BA9D-B780-A547-93E8-B59156CD1ED6}"/>
              </a:ext>
            </a:extLst>
          </p:cNvPr>
          <p:cNvCxnSpPr/>
          <p:nvPr/>
        </p:nvCxnSpPr>
        <p:spPr>
          <a:xfrm>
            <a:off x="5283486" y="4749148"/>
            <a:ext cx="0" cy="114096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eur droit avec flèche 222">
            <a:extLst>
              <a:ext uri="{FF2B5EF4-FFF2-40B4-BE49-F238E27FC236}">
                <a16:creationId xmlns:a16="http://schemas.microsoft.com/office/drawing/2014/main" id="{82C58172-54B1-2042-B8D1-8F0BE3B5A3E6}"/>
              </a:ext>
            </a:extLst>
          </p:cNvPr>
          <p:cNvCxnSpPr>
            <a:cxnSpLocks/>
          </p:cNvCxnSpPr>
          <p:nvPr/>
        </p:nvCxnSpPr>
        <p:spPr>
          <a:xfrm>
            <a:off x="5283486" y="5890113"/>
            <a:ext cx="3720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Groupe 223">
            <a:extLst>
              <a:ext uri="{FF2B5EF4-FFF2-40B4-BE49-F238E27FC236}">
                <a16:creationId xmlns:a16="http://schemas.microsoft.com/office/drawing/2014/main" id="{26268372-4636-5E4B-A49A-EACFE107CC9E}"/>
              </a:ext>
            </a:extLst>
          </p:cNvPr>
          <p:cNvGrpSpPr/>
          <p:nvPr/>
        </p:nvGrpSpPr>
        <p:grpSpPr>
          <a:xfrm>
            <a:off x="5283342" y="4963235"/>
            <a:ext cx="856800" cy="929566"/>
            <a:chOff x="5266800" y="1440000"/>
            <a:chExt cx="856800" cy="929566"/>
          </a:xfrm>
        </p:grpSpPr>
        <p:grpSp>
          <p:nvGrpSpPr>
            <p:cNvPr id="225" name="Groupe 224">
              <a:extLst>
                <a:ext uri="{FF2B5EF4-FFF2-40B4-BE49-F238E27FC236}">
                  <a16:creationId xmlns:a16="http://schemas.microsoft.com/office/drawing/2014/main" id="{85656580-9CA7-C64A-9618-89BC75E40AC3}"/>
                </a:ext>
              </a:extLst>
            </p:cNvPr>
            <p:cNvGrpSpPr/>
            <p:nvPr/>
          </p:nvGrpSpPr>
          <p:grpSpPr>
            <a:xfrm>
              <a:off x="5266800" y="1440000"/>
              <a:ext cx="403200" cy="928222"/>
              <a:chOff x="5266800" y="1440000"/>
              <a:chExt cx="403200" cy="928222"/>
            </a:xfrm>
          </p:grpSpPr>
          <p:cxnSp>
            <p:nvCxnSpPr>
              <p:cNvPr id="237" name="Connecteur droit 236">
                <a:extLst>
                  <a:ext uri="{FF2B5EF4-FFF2-40B4-BE49-F238E27FC236}">
                    <a16:creationId xmlns:a16="http://schemas.microsoft.com/office/drawing/2014/main" id="{EA9AC8F0-BD66-B64F-92C5-EA793F2A8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15712" y="1538959"/>
                <a:ext cx="0" cy="827919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Connecteur droit 237">
                <a:extLst>
                  <a:ext uri="{FF2B5EF4-FFF2-40B4-BE49-F238E27FC236}">
                    <a16:creationId xmlns:a16="http://schemas.microsoft.com/office/drawing/2014/main" id="{91166F75-6579-A04B-83FA-D53AF0014E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66800" y="1643005"/>
                <a:ext cx="143" cy="725217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Connecteur droit 238">
                <a:extLst>
                  <a:ext uri="{FF2B5EF4-FFF2-40B4-BE49-F238E27FC236}">
                    <a16:creationId xmlns:a16="http://schemas.microsoft.com/office/drawing/2014/main" id="{C254E1AE-C601-6448-863F-E31E83FFA4E4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Connecteur droit 239">
                <a:extLst>
                  <a:ext uri="{FF2B5EF4-FFF2-40B4-BE49-F238E27FC236}">
                    <a16:creationId xmlns:a16="http://schemas.microsoft.com/office/drawing/2014/main" id="{56E486ED-C8C3-4040-90D5-D9194BF36A64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Connecteur droit 240">
                <a:extLst>
                  <a:ext uri="{FF2B5EF4-FFF2-40B4-BE49-F238E27FC236}">
                    <a16:creationId xmlns:a16="http://schemas.microsoft.com/office/drawing/2014/main" id="{2F8656BE-2337-0F4B-A317-E5CAF2F20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7600" y="1510678"/>
                <a:ext cx="0" cy="857544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Connecteur droit 241">
                <a:extLst>
                  <a:ext uri="{FF2B5EF4-FFF2-40B4-BE49-F238E27FC236}">
                    <a16:creationId xmlns:a16="http://schemas.microsoft.com/office/drawing/2014/main" id="{AAC96E6C-9126-214E-B1E3-593B99EA881E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Connecteur droit 242">
                <a:extLst>
                  <a:ext uri="{FF2B5EF4-FFF2-40B4-BE49-F238E27FC236}">
                    <a16:creationId xmlns:a16="http://schemas.microsoft.com/office/drawing/2014/main" id="{1834CDEC-9F29-D54B-921A-1158F98166FF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Connecteur droit 243">
                <a:extLst>
                  <a:ext uri="{FF2B5EF4-FFF2-40B4-BE49-F238E27FC236}">
                    <a16:creationId xmlns:a16="http://schemas.microsoft.com/office/drawing/2014/main" id="{E7F04280-8C5B-DE4F-A0A7-BDB94A6F78A3}"/>
                  </a:ext>
                </a:extLst>
              </p:cNvPr>
              <p:cNvCxnSpPr/>
              <p:nvPr/>
            </p:nvCxnSpPr>
            <p:spPr>
              <a:xfrm>
                <a:off x="5670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Connecteur droit 244">
                <a:extLst>
                  <a:ext uri="{FF2B5EF4-FFF2-40B4-BE49-F238E27FC236}">
                    <a16:creationId xmlns:a16="http://schemas.microsoft.com/office/drawing/2014/main" id="{8C91CF00-4175-604D-91D4-562047500013}"/>
                  </a:ext>
                </a:extLst>
              </p:cNvPr>
              <p:cNvCxnSpPr/>
              <p:nvPr/>
            </p:nvCxnSpPr>
            <p:spPr>
              <a:xfrm>
                <a:off x="5619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Connecteur droit 245">
                <a:extLst>
                  <a:ext uri="{FF2B5EF4-FFF2-40B4-BE49-F238E27FC236}">
                    <a16:creationId xmlns:a16="http://schemas.microsoft.com/office/drawing/2014/main" id="{F8CA055A-7317-824F-8D58-A98186FDA7E4}"/>
                  </a:ext>
                </a:extLst>
              </p:cNvPr>
              <p:cNvCxnSpPr/>
              <p:nvPr/>
            </p:nvCxnSpPr>
            <p:spPr>
              <a:xfrm>
                <a:off x="55692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6" name="Groupe 225">
              <a:extLst>
                <a:ext uri="{FF2B5EF4-FFF2-40B4-BE49-F238E27FC236}">
                  <a16:creationId xmlns:a16="http://schemas.microsoft.com/office/drawing/2014/main" id="{86077EA5-2FFF-A042-8276-7841F688083A}"/>
                </a:ext>
              </a:extLst>
            </p:cNvPr>
            <p:cNvGrpSpPr/>
            <p:nvPr/>
          </p:nvGrpSpPr>
          <p:grpSpPr>
            <a:xfrm>
              <a:off x="5720400" y="1440000"/>
              <a:ext cx="403200" cy="929566"/>
              <a:chOff x="5266800" y="1438656"/>
              <a:chExt cx="403200" cy="929566"/>
            </a:xfrm>
          </p:grpSpPr>
          <p:cxnSp>
            <p:nvCxnSpPr>
              <p:cNvPr id="227" name="Connecteur droit 226">
                <a:extLst>
                  <a:ext uri="{FF2B5EF4-FFF2-40B4-BE49-F238E27FC236}">
                    <a16:creationId xmlns:a16="http://schemas.microsoft.com/office/drawing/2014/main" id="{2AA426BA-9E83-E94C-AC87-D5097100F53E}"/>
                  </a:ext>
                </a:extLst>
              </p:cNvPr>
              <p:cNvCxnSpPr/>
              <p:nvPr/>
            </p:nvCxnSpPr>
            <p:spPr>
              <a:xfrm>
                <a:off x="5315712" y="1438656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Connecteur droit 227">
                <a:extLst>
                  <a:ext uri="{FF2B5EF4-FFF2-40B4-BE49-F238E27FC236}">
                    <a16:creationId xmlns:a16="http://schemas.microsoft.com/office/drawing/2014/main" id="{3621FA9E-8837-EA44-9146-C94C39B4B56C}"/>
                  </a:ext>
                </a:extLst>
              </p:cNvPr>
              <p:cNvCxnSpPr/>
              <p:nvPr/>
            </p:nvCxnSpPr>
            <p:spPr>
              <a:xfrm>
                <a:off x="5266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Connecteur droit 228">
                <a:extLst>
                  <a:ext uri="{FF2B5EF4-FFF2-40B4-BE49-F238E27FC236}">
                    <a16:creationId xmlns:a16="http://schemas.microsoft.com/office/drawing/2014/main" id="{B8AA50B8-EDB3-8A40-B1B1-9A3E512C53D5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Connecteur droit 229">
                <a:extLst>
                  <a:ext uri="{FF2B5EF4-FFF2-40B4-BE49-F238E27FC236}">
                    <a16:creationId xmlns:a16="http://schemas.microsoft.com/office/drawing/2014/main" id="{16414619-7C06-BC4B-A50D-64C9731E42FA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Connecteur droit 230">
                <a:extLst>
                  <a:ext uri="{FF2B5EF4-FFF2-40B4-BE49-F238E27FC236}">
                    <a16:creationId xmlns:a16="http://schemas.microsoft.com/office/drawing/2014/main" id="{E064C01F-0CD3-B24A-90D3-E6E38145D137}"/>
                  </a:ext>
                </a:extLst>
              </p:cNvPr>
              <p:cNvCxnSpPr/>
              <p:nvPr/>
            </p:nvCxnSpPr>
            <p:spPr>
              <a:xfrm>
                <a:off x="5367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Connecteur droit 231">
                <a:extLst>
                  <a:ext uri="{FF2B5EF4-FFF2-40B4-BE49-F238E27FC236}">
                    <a16:creationId xmlns:a16="http://schemas.microsoft.com/office/drawing/2014/main" id="{18C8CEA5-A716-4547-A67B-24815438F082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Connecteur droit 232">
                <a:extLst>
                  <a:ext uri="{FF2B5EF4-FFF2-40B4-BE49-F238E27FC236}">
                    <a16:creationId xmlns:a16="http://schemas.microsoft.com/office/drawing/2014/main" id="{17202C75-08AA-D14E-AFE9-AB490AF9D9B4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Connecteur droit 233">
                <a:extLst>
                  <a:ext uri="{FF2B5EF4-FFF2-40B4-BE49-F238E27FC236}">
                    <a16:creationId xmlns:a16="http://schemas.microsoft.com/office/drawing/2014/main" id="{09C943E8-3D1B-9045-BC97-3A9B2241FD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0000" y="1707297"/>
                <a:ext cx="0" cy="660925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Connecteur droit 234">
                <a:extLst>
                  <a:ext uri="{FF2B5EF4-FFF2-40B4-BE49-F238E27FC236}">
                    <a16:creationId xmlns:a16="http://schemas.microsoft.com/office/drawing/2014/main" id="{31961C21-6C3F-F247-ADCA-E6C75A4B4B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9600" y="1528188"/>
                <a:ext cx="0" cy="840034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necteur droit 235">
                <a:extLst>
                  <a:ext uri="{FF2B5EF4-FFF2-40B4-BE49-F238E27FC236}">
                    <a16:creationId xmlns:a16="http://schemas.microsoft.com/office/drawing/2014/main" id="{818DF7F2-BC5D-3E41-9810-139A54F16E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9200" y="1490481"/>
                <a:ext cx="0" cy="877741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6" name="ZoneTexte 315">
            <a:extLst>
              <a:ext uri="{FF2B5EF4-FFF2-40B4-BE49-F238E27FC236}">
                <a16:creationId xmlns:a16="http://schemas.microsoft.com/office/drawing/2014/main" id="{EAD406D3-B020-6C4B-870B-19AA87BD259B}"/>
              </a:ext>
            </a:extLst>
          </p:cNvPr>
          <p:cNvSpPr txBox="1"/>
          <p:nvPr/>
        </p:nvSpPr>
        <p:spPr>
          <a:xfrm>
            <a:off x="8512872" y="5825904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time</a:t>
            </a:r>
          </a:p>
        </p:txBody>
      </p:sp>
      <p:sp>
        <p:nvSpPr>
          <p:cNvPr id="317" name="ZoneTexte 316">
            <a:extLst>
              <a:ext uri="{FF2B5EF4-FFF2-40B4-BE49-F238E27FC236}">
                <a16:creationId xmlns:a16="http://schemas.microsoft.com/office/drawing/2014/main" id="{F3E16167-EFE9-5346-AD2B-DD862F7FEB19}"/>
              </a:ext>
            </a:extLst>
          </p:cNvPr>
          <p:cNvSpPr txBox="1"/>
          <p:nvPr/>
        </p:nvSpPr>
        <p:spPr>
          <a:xfrm rot="16200000">
            <a:off x="4393746" y="5162233"/>
            <a:ext cx="1358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Laser pulse energy</a:t>
            </a:r>
          </a:p>
        </p:txBody>
      </p:sp>
      <p:grpSp>
        <p:nvGrpSpPr>
          <p:cNvPr id="348" name="Groupe 347">
            <a:extLst>
              <a:ext uri="{FF2B5EF4-FFF2-40B4-BE49-F238E27FC236}">
                <a16:creationId xmlns:a16="http://schemas.microsoft.com/office/drawing/2014/main" id="{29D00F76-EE5B-244C-9E3C-ED43F769AAAD}"/>
              </a:ext>
            </a:extLst>
          </p:cNvPr>
          <p:cNvGrpSpPr/>
          <p:nvPr/>
        </p:nvGrpSpPr>
        <p:grpSpPr>
          <a:xfrm>
            <a:off x="8009696" y="4960547"/>
            <a:ext cx="856800" cy="1002584"/>
            <a:chOff x="5266800" y="1440000"/>
            <a:chExt cx="856800" cy="1002584"/>
          </a:xfrm>
        </p:grpSpPr>
        <p:grpSp>
          <p:nvGrpSpPr>
            <p:cNvPr id="349" name="Groupe 348">
              <a:extLst>
                <a:ext uri="{FF2B5EF4-FFF2-40B4-BE49-F238E27FC236}">
                  <a16:creationId xmlns:a16="http://schemas.microsoft.com/office/drawing/2014/main" id="{49669F31-FAB4-D84A-980F-CAC34FE023A1}"/>
                </a:ext>
              </a:extLst>
            </p:cNvPr>
            <p:cNvGrpSpPr/>
            <p:nvPr/>
          </p:nvGrpSpPr>
          <p:grpSpPr>
            <a:xfrm>
              <a:off x="5266800" y="1440000"/>
              <a:ext cx="403200" cy="928222"/>
              <a:chOff x="5266800" y="1440000"/>
              <a:chExt cx="403200" cy="928222"/>
            </a:xfrm>
          </p:grpSpPr>
          <p:cxnSp>
            <p:nvCxnSpPr>
              <p:cNvPr id="361" name="Connecteur droit 360">
                <a:extLst>
                  <a:ext uri="{FF2B5EF4-FFF2-40B4-BE49-F238E27FC236}">
                    <a16:creationId xmlns:a16="http://schemas.microsoft.com/office/drawing/2014/main" id="{FE1465F0-0A73-2A40-BF3D-F4306B18EC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15712" y="1538959"/>
                <a:ext cx="0" cy="827919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Connecteur droit 361">
                <a:extLst>
                  <a:ext uri="{FF2B5EF4-FFF2-40B4-BE49-F238E27FC236}">
                    <a16:creationId xmlns:a16="http://schemas.microsoft.com/office/drawing/2014/main" id="{B891E43F-0FB7-984E-B0C2-1EEB79CA26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66800" y="1643005"/>
                <a:ext cx="143" cy="725217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Connecteur droit 362">
                <a:extLst>
                  <a:ext uri="{FF2B5EF4-FFF2-40B4-BE49-F238E27FC236}">
                    <a16:creationId xmlns:a16="http://schemas.microsoft.com/office/drawing/2014/main" id="{DDA84DA9-91B1-6140-B8C4-A16AE98CD246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Connecteur droit 363">
                <a:extLst>
                  <a:ext uri="{FF2B5EF4-FFF2-40B4-BE49-F238E27FC236}">
                    <a16:creationId xmlns:a16="http://schemas.microsoft.com/office/drawing/2014/main" id="{CA764995-98BB-7E49-865D-21D555688222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Connecteur droit 364">
                <a:extLst>
                  <a:ext uri="{FF2B5EF4-FFF2-40B4-BE49-F238E27FC236}">
                    <a16:creationId xmlns:a16="http://schemas.microsoft.com/office/drawing/2014/main" id="{368BC5EF-C69F-774A-81AD-6CC38E0913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7600" y="1510678"/>
                <a:ext cx="0" cy="857544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Connecteur droit 365">
                <a:extLst>
                  <a:ext uri="{FF2B5EF4-FFF2-40B4-BE49-F238E27FC236}">
                    <a16:creationId xmlns:a16="http://schemas.microsoft.com/office/drawing/2014/main" id="{FEDEEE0C-2EA6-D544-8A39-8D22FA70BB69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Connecteur droit 366">
                <a:extLst>
                  <a:ext uri="{FF2B5EF4-FFF2-40B4-BE49-F238E27FC236}">
                    <a16:creationId xmlns:a16="http://schemas.microsoft.com/office/drawing/2014/main" id="{7E7D4D33-1C11-6A46-9A08-4883794D4065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Connecteur droit 367">
                <a:extLst>
                  <a:ext uri="{FF2B5EF4-FFF2-40B4-BE49-F238E27FC236}">
                    <a16:creationId xmlns:a16="http://schemas.microsoft.com/office/drawing/2014/main" id="{C73C3429-1DBE-E74F-A457-A8B8B13ED6EF}"/>
                  </a:ext>
                </a:extLst>
              </p:cNvPr>
              <p:cNvCxnSpPr/>
              <p:nvPr/>
            </p:nvCxnSpPr>
            <p:spPr>
              <a:xfrm>
                <a:off x="5670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Connecteur droit 368">
                <a:extLst>
                  <a:ext uri="{FF2B5EF4-FFF2-40B4-BE49-F238E27FC236}">
                    <a16:creationId xmlns:a16="http://schemas.microsoft.com/office/drawing/2014/main" id="{A035F68D-7D61-D242-882E-D77EC58DE732}"/>
                  </a:ext>
                </a:extLst>
              </p:cNvPr>
              <p:cNvCxnSpPr/>
              <p:nvPr/>
            </p:nvCxnSpPr>
            <p:spPr>
              <a:xfrm>
                <a:off x="5619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Connecteur droit 369">
                <a:extLst>
                  <a:ext uri="{FF2B5EF4-FFF2-40B4-BE49-F238E27FC236}">
                    <a16:creationId xmlns:a16="http://schemas.microsoft.com/office/drawing/2014/main" id="{15D8D0F4-C522-7D41-BA3B-1CD5939DD67A}"/>
                  </a:ext>
                </a:extLst>
              </p:cNvPr>
              <p:cNvCxnSpPr/>
              <p:nvPr/>
            </p:nvCxnSpPr>
            <p:spPr>
              <a:xfrm>
                <a:off x="55692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Groupe 349">
              <a:extLst>
                <a:ext uri="{FF2B5EF4-FFF2-40B4-BE49-F238E27FC236}">
                  <a16:creationId xmlns:a16="http://schemas.microsoft.com/office/drawing/2014/main" id="{8C281C87-B737-9644-B2E0-34FD500349FD}"/>
                </a:ext>
              </a:extLst>
            </p:cNvPr>
            <p:cNvGrpSpPr/>
            <p:nvPr/>
          </p:nvGrpSpPr>
          <p:grpSpPr>
            <a:xfrm>
              <a:off x="5720400" y="1440000"/>
              <a:ext cx="403200" cy="1002584"/>
              <a:chOff x="5266800" y="1438656"/>
              <a:chExt cx="403200" cy="1002584"/>
            </a:xfrm>
          </p:grpSpPr>
          <p:cxnSp>
            <p:nvCxnSpPr>
              <p:cNvPr id="351" name="Connecteur droit 350">
                <a:extLst>
                  <a:ext uri="{FF2B5EF4-FFF2-40B4-BE49-F238E27FC236}">
                    <a16:creationId xmlns:a16="http://schemas.microsoft.com/office/drawing/2014/main" id="{4EC14080-3FB6-B146-BAB8-51C1E3FFF14D}"/>
                  </a:ext>
                </a:extLst>
              </p:cNvPr>
              <p:cNvCxnSpPr/>
              <p:nvPr/>
            </p:nvCxnSpPr>
            <p:spPr>
              <a:xfrm>
                <a:off x="5315712" y="1438656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Connecteur droit 351">
                <a:extLst>
                  <a:ext uri="{FF2B5EF4-FFF2-40B4-BE49-F238E27FC236}">
                    <a16:creationId xmlns:a16="http://schemas.microsoft.com/office/drawing/2014/main" id="{BE001785-C100-A340-B39B-D1B09A13CCB5}"/>
                  </a:ext>
                </a:extLst>
              </p:cNvPr>
              <p:cNvCxnSpPr/>
              <p:nvPr/>
            </p:nvCxnSpPr>
            <p:spPr>
              <a:xfrm>
                <a:off x="5266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Connecteur droit 352">
                <a:extLst>
                  <a:ext uri="{FF2B5EF4-FFF2-40B4-BE49-F238E27FC236}">
                    <a16:creationId xmlns:a16="http://schemas.microsoft.com/office/drawing/2014/main" id="{8C8A9954-98E1-C240-A785-1BF49D3520C4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Connecteur droit 353">
                <a:extLst>
                  <a:ext uri="{FF2B5EF4-FFF2-40B4-BE49-F238E27FC236}">
                    <a16:creationId xmlns:a16="http://schemas.microsoft.com/office/drawing/2014/main" id="{E23CC51B-D6D4-B940-B060-2445CDC53647}"/>
                  </a:ext>
                </a:extLst>
              </p:cNvPr>
              <p:cNvCxnSpPr/>
              <p:nvPr/>
            </p:nvCxnSpPr>
            <p:spPr>
              <a:xfrm>
                <a:off x="54180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Connecteur droit 354">
                <a:extLst>
                  <a:ext uri="{FF2B5EF4-FFF2-40B4-BE49-F238E27FC236}">
                    <a16:creationId xmlns:a16="http://schemas.microsoft.com/office/drawing/2014/main" id="{6364B14E-DDB2-AA4F-8246-6322F195B4C9}"/>
                  </a:ext>
                </a:extLst>
              </p:cNvPr>
              <p:cNvCxnSpPr/>
              <p:nvPr/>
            </p:nvCxnSpPr>
            <p:spPr>
              <a:xfrm>
                <a:off x="53676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Connecteur droit 355">
                <a:extLst>
                  <a:ext uri="{FF2B5EF4-FFF2-40B4-BE49-F238E27FC236}">
                    <a16:creationId xmlns:a16="http://schemas.microsoft.com/office/drawing/2014/main" id="{CC824FBE-DCAA-EF46-AD0B-EBB07BCBA2E4}"/>
                  </a:ext>
                </a:extLst>
              </p:cNvPr>
              <p:cNvCxnSpPr/>
              <p:nvPr/>
            </p:nvCxnSpPr>
            <p:spPr>
              <a:xfrm>
                <a:off x="55188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Connecteur droit 356">
                <a:extLst>
                  <a:ext uri="{FF2B5EF4-FFF2-40B4-BE49-F238E27FC236}">
                    <a16:creationId xmlns:a16="http://schemas.microsoft.com/office/drawing/2014/main" id="{68DCA3BD-7EFE-3B4C-A68F-C7A2FADD7C91}"/>
                  </a:ext>
                </a:extLst>
              </p:cNvPr>
              <p:cNvCxnSpPr/>
              <p:nvPr/>
            </p:nvCxnSpPr>
            <p:spPr>
              <a:xfrm>
                <a:off x="5468400" y="1440000"/>
                <a:ext cx="0" cy="92822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Connecteur droit 357">
                <a:extLst>
                  <a:ext uri="{FF2B5EF4-FFF2-40B4-BE49-F238E27FC236}">
                    <a16:creationId xmlns:a16="http://schemas.microsoft.com/office/drawing/2014/main" id="{EAE8C7BA-9248-7B43-ABF9-EC823D7E3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0000" y="1778840"/>
                <a:ext cx="0" cy="66240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Connecteur droit 358">
                <a:extLst>
                  <a:ext uri="{FF2B5EF4-FFF2-40B4-BE49-F238E27FC236}">
                    <a16:creationId xmlns:a16="http://schemas.microsoft.com/office/drawing/2014/main" id="{5DD4C1C6-F05E-2241-B06E-B135F12F57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9600" y="1528188"/>
                <a:ext cx="0" cy="840034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Connecteur droit 359">
                <a:extLst>
                  <a:ext uri="{FF2B5EF4-FFF2-40B4-BE49-F238E27FC236}">
                    <a16:creationId xmlns:a16="http://schemas.microsoft.com/office/drawing/2014/main" id="{19125775-6BB5-5F4C-A881-7BCD51BEF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9200" y="1490481"/>
                <a:ext cx="0" cy="877741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3" name="Groupe 372">
            <a:extLst>
              <a:ext uri="{FF2B5EF4-FFF2-40B4-BE49-F238E27FC236}">
                <a16:creationId xmlns:a16="http://schemas.microsoft.com/office/drawing/2014/main" id="{1EC5242B-7159-CB46-AF0C-965F5606CC9F}"/>
              </a:ext>
            </a:extLst>
          </p:cNvPr>
          <p:cNvGrpSpPr/>
          <p:nvPr/>
        </p:nvGrpSpPr>
        <p:grpSpPr>
          <a:xfrm>
            <a:off x="7657684" y="5300732"/>
            <a:ext cx="302400" cy="589381"/>
            <a:chOff x="5367600" y="1778841"/>
            <a:chExt cx="302400" cy="589381"/>
          </a:xfrm>
        </p:grpSpPr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6B066718-1573-554E-9C30-C70D126C2CCD}"/>
                </a:ext>
              </a:extLst>
            </p:cNvPr>
            <p:cNvCxnSpPr>
              <a:cxnSpLocks/>
            </p:cNvCxnSpPr>
            <p:nvPr/>
          </p:nvCxnSpPr>
          <p:spPr>
            <a:xfrm>
              <a:off x="5418000" y="2304013"/>
              <a:ext cx="0" cy="6420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D8A2B707-FFB1-A942-B2AB-5D002ABAD596}"/>
                </a:ext>
              </a:extLst>
            </p:cNvPr>
            <p:cNvCxnSpPr>
              <a:cxnSpLocks/>
            </p:cNvCxnSpPr>
            <p:nvPr/>
          </p:nvCxnSpPr>
          <p:spPr>
            <a:xfrm>
              <a:off x="5367600" y="2368222"/>
              <a:ext cx="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5FB82173-ADFC-794A-8CB7-5A7045142F81}"/>
                </a:ext>
              </a:extLst>
            </p:cNvPr>
            <p:cNvCxnSpPr>
              <a:cxnSpLocks/>
            </p:cNvCxnSpPr>
            <p:nvPr/>
          </p:nvCxnSpPr>
          <p:spPr>
            <a:xfrm>
              <a:off x="5518800" y="2219033"/>
              <a:ext cx="0" cy="14918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615110DB-CF68-1E4F-B0AF-6BA6D664B5D0}"/>
                </a:ext>
              </a:extLst>
            </p:cNvPr>
            <p:cNvCxnSpPr>
              <a:cxnSpLocks/>
            </p:cNvCxnSpPr>
            <p:nvPr/>
          </p:nvCxnSpPr>
          <p:spPr>
            <a:xfrm>
              <a:off x="5468400" y="2304013"/>
              <a:ext cx="0" cy="6420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380">
              <a:extLst>
                <a:ext uri="{FF2B5EF4-FFF2-40B4-BE49-F238E27FC236}">
                  <a16:creationId xmlns:a16="http://schemas.microsoft.com/office/drawing/2014/main" id="{A7510831-0FE5-4B43-9F17-7A8B41698F2C}"/>
                </a:ext>
              </a:extLst>
            </p:cNvPr>
            <p:cNvCxnSpPr>
              <a:cxnSpLocks/>
            </p:cNvCxnSpPr>
            <p:nvPr/>
          </p:nvCxnSpPr>
          <p:spPr>
            <a:xfrm>
              <a:off x="5670000" y="1778841"/>
              <a:ext cx="0" cy="589381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cteur droit 381">
              <a:extLst>
                <a:ext uri="{FF2B5EF4-FFF2-40B4-BE49-F238E27FC236}">
                  <a16:creationId xmlns:a16="http://schemas.microsoft.com/office/drawing/2014/main" id="{D4FF8620-80F0-624B-AD4B-6553433D59B9}"/>
                </a:ext>
              </a:extLst>
            </p:cNvPr>
            <p:cNvCxnSpPr>
              <a:cxnSpLocks/>
            </p:cNvCxnSpPr>
            <p:nvPr/>
          </p:nvCxnSpPr>
          <p:spPr>
            <a:xfrm>
              <a:off x="5619600" y="1945655"/>
              <a:ext cx="0" cy="422567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C7BA8124-B5F3-C44B-BF7C-10A8A1D6E043}"/>
                </a:ext>
              </a:extLst>
            </p:cNvPr>
            <p:cNvCxnSpPr>
              <a:cxnSpLocks/>
            </p:cNvCxnSpPr>
            <p:nvPr/>
          </p:nvCxnSpPr>
          <p:spPr>
            <a:xfrm>
              <a:off x="5569200" y="2058777"/>
              <a:ext cx="0" cy="309445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5" name="Connecteur droit 414">
            <a:extLst>
              <a:ext uri="{FF2B5EF4-FFF2-40B4-BE49-F238E27FC236}">
                <a16:creationId xmlns:a16="http://schemas.microsoft.com/office/drawing/2014/main" id="{E587B907-83B4-CB41-983E-348605CC05B2}"/>
              </a:ext>
            </a:extLst>
          </p:cNvPr>
          <p:cNvCxnSpPr>
            <a:cxnSpLocks/>
          </p:cNvCxnSpPr>
          <p:nvPr/>
        </p:nvCxnSpPr>
        <p:spPr>
          <a:xfrm>
            <a:off x="6242297" y="5678829"/>
            <a:ext cx="0" cy="20859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Connecteur droit 415">
            <a:extLst>
              <a:ext uri="{FF2B5EF4-FFF2-40B4-BE49-F238E27FC236}">
                <a16:creationId xmlns:a16="http://schemas.microsoft.com/office/drawing/2014/main" id="{3A310A35-DD05-7741-9A99-EC5FE46C8723}"/>
              </a:ext>
            </a:extLst>
          </p:cNvPr>
          <p:cNvCxnSpPr>
            <a:cxnSpLocks/>
          </p:cNvCxnSpPr>
          <p:nvPr/>
        </p:nvCxnSpPr>
        <p:spPr>
          <a:xfrm>
            <a:off x="6193385" y="5467546"/>
            <a:ext cx="0" cy="42122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Connecteur droit 418">
            <a:extLst>
              <a:ext uri="{FF2B5EF4-FFF2-40B4-BE49-F238E27FC236}">
                <a16:creationId xmlns:a16="http://schemas.microsoft.com/office/drawing/2014/main" id="{871A666C-4ED0-E44E-B450-A1C2D0FBA7F8}"/>
              </a:ext>
            </a:extLst>
          </p:cNvPr>
          <p:cNvCxnSpPr>
            <a:cxnSpLocks/>
          </p:cNvCxnSpPr>
          <p:nvPr/>
        </p:nvCxnSpPr>
        <p:spPr>
          <a:xfrm>
            <a:off x="6294185" y="5815518"/>
            <a:ext cx="0" cy="7325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ZoneTexte 431">
            <a:extLst>
              <a:ext uri="{FF2B5EF4-FFF2-40B4-BE49-F238E27FC236}">
                <a16:creationId xmlns:a16="http://schemas.microsoft.com/office/drawing/2014/main" id="{A4A20591-E826-A54B-93C1-907BFB75CDE9}"/>
              </a:ext>
            </a:extLst>
          </p:cNvPr>
          <p:cNvSpPr txBox="1"/>
          <p:nvPr/>
        </p:nvSpPr>
        <p:spPr>
          <a:xfrm>
            <a:off x="225329" y="5023733"/>
            <a:ext cx="3989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solidFill>
                  <a:schemeClr val="accent5">
                    <a:lumMod val="75000"/>
                  </a:schemeClr>
                </a:solidFill>
              </a:rPr>
              <a:t>Optical resonator burst operation:</a:t>
            </a:r>
          </a:p>
          <a:p>
            <a:r>
              <a:rPr lang="en-GB" sz="1400" dirty="0">
                <a:solidFill>
                  <a:schemeClr val="accent5">
                    <a:lumMod val="75000"/>
                  </a:schemeClr>
                </a:solidFill>
              </a:rPr>
              <a:t>Optimizes peak power useful for collisions</a:t>
            </a:r>
          </a:p>
        </p:txBody>
      </p:sp>
    </p:spTree>
    <p:extLst>
      <p:ext uri="{BB962C8B-B14F-4D97-AF65-F5344CB8AC3E}">
        <p14:creationId xmlns:p14="http://schemas.microsoft.com/office/powerpoint/2010/main" val="278321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EE1ED-338B-7143-92A0-B754549D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ThomX</a:t>
            </a:r>
            <a:r>
              <a:rPr lang="fr-FR" dirty="0"/>
              <a:t>: R&amp;D and </a:t>
            </a:r>
            <a:r>
              <a:rPr lang="fr-FR" dirty="0" err="1"/>
              <a:t>implementation</a:t>
            </a:r>
            <a:endParaRPr lang="fr-FR" dirty="0"/>
          </a:p>
        </p:txBody>
      </p:sp>
      <p:pic>
        <p:nvPicPr>
          <p:cNvPr id="11" name="Image 8">
            <a:extLst>
              <a:ext uri="{FF2B5EF4-FFF2-40B4-BE49-F238E27FC236}">
                <a16:creationId xmlns:a16="http://schemas.microsoft.com/office/drawing/2014/main" id="{214EB866-814D-BD42-B308-558F41551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7"/>
          <a:stretch>
            <a:fillRect/>
          </a:stretch>
        </p:blipFill>
        <p:spPr bwMode="auto">
          <a:xfrm>
            <a:off x="4936683" y="1169912"/>
            <a:ext cx="4084320" cy="31612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0">
            <a:extLst>
              <a:ext uri="{FF2B5EF4-FFF2-40B4-BE49-F238E27FC236}">
                <a16:creationId xmlns:a16="http://schemas.microsoft.com/office/drawing/2014/main" id="{B6AC842F-D27E-B34C-8019-692AFC498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85" y="4141972"/>
            <a:ext cx="2948064" cy="221007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7">
            <a:extLst>
              <a:ext uri="{FF2B5EF4-FFF2-40B4-BE49-F238E27FC236}">
                <a16:creationId xmlns:a16="http://schemas.microsoft.com/office/drawing/2014/main" id="{19F41E30-6BA5-5746-B0DC-5617F73AE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74" y="1076153"/>
            <a:ext cx="4465498" cy="334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8">
            <a:extLst>
              <a:ext uri="{FF2B5EF4-FFF2-40B4-BE49-F238E27FC236}">
                <a16:creationId xmlns:a16="http://schemas.microsoft.com/office/drawing/2014/main" id="{BD43CBFB-BD27-AB4E-A6DF-9AE2349D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938" y="4834505"/>
            <a:ext cx="32696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accent5">
                    <a:lumMod val="75000"/>
                  </a:schemeClr>
                </a:solidFill>
              </a:rPr>
              <a:t>Aim:</a:t>
            </a:r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High flux up to 10</a:t>
            </a:r>
            <a:r>
              <a:rPr lang="en-US" sz="1400" baseline="30000" dirty="0">
                <a:solidFill>
                  <a:schemeClr val="accent5">
                    <a:lumMod val="75000"/>
                  </a:schemeClr>
                </a:solidFill>
              </a:rPr>
              <a:t>13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photons/s</a:t>
            </a:r>
          </a:p>
          <a:p>
            <a:r>
              <a:rPr lang="en-US" sz="1600" i="1" u="sng" dirty="0">
                <a:solidFill>
                  <a:schemeClr val="accent6">
                    <a:lumMod val="75000"/>
                  </a:schemeClr>
                </a:solidFill>
              </a:rPr>
              <a:t>Requires: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About 300kW stable in optical cavity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Extreme cleanliness !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30000 Finesse optical cavity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671E27E5-8373-0547-86B8-751DDA71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CE96177E-58FB-9040-8EAD-B19A87D4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3AF4A325-FDCB-834A-B4F1-41FA2891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12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C33C17-0D91-E341-A701-63DD3DCD2086}"/>
              </a:ext>
            </a:extLst>
          </p:cNvPr>
          <p:cNvSpPr/>
          <p:nvPr/>
        </p:nvSpPr>
        <p:spPr>
          <a:xfrm rot="16200000">
            <a:off x="-3033760" y="3038234"/>
            <a:ext cx="644580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Amoudry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L. &amp; H. Wang, PhD theses (ongoing)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2D030CF-E676-0247-942F-E68B2D14CBA1}"/>
              </a:ext>
            </a:extLst>
          </p:cNvPr>
          <p:cNvGrpSpPr/>
          <p:nvPr/>
        </p:nvGrpSpPr>
        <p:grpSpPr>
          <a:xfrm>
            <a:off x="8454512" y="284321"/>
            <a:ext cx="468954" cy="396189"/>
            <a:chOff x="3367755" y="2647649"/>
            <a:chExt cx="1914287" cy="1617256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A12F371-4C3D-1D47-872D-114934BED626}"/>
                </a:ext>
              </a:extLst>
            </p:cNvPr>
            <p:cNvSpPr/>
            <p:nvPr/>
          </p:nvSpPr>
          <p:spPr>
            <a:xfrm>
              <a:off x="3437029" y="2743622"/>
              <a:ext cx="1404029" cy="140402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080A8261-19A5-2E48-977A-35979990C221}"/>
                </a:ext>
              </a:extLst>
            </p:cNvPr>
            <p:cNvCxnSpPr>
              <a:cxnSpLocks/>
            </p:cNvCxnSpPr>
            <p:nvPr/>
          </p:nvCxnSpPr>
          <p:spPr>
            <a:xfrm>
              <a:off x="3437029" y="2743622"/>
              <a:ext cx="0" cy="70201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034985A2-68EF-BF46-A7B5-1741BDC1CB1F}"/>
                </a:ext>
              </a:extLst>
            </p:cNvPr>
            <p:cNvCxnSpPr>
              <a:cxnSpLocks/>
            </p:cNvCxnSpPr>
            <p:nvPr/>
          </p:nvCxnSpPr>
          <p:spPr>
            <a:xfrm>
              <a:off x="4841058" y="2764708"/>
              <a:ext cx="0" cy="70201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13971ED-A44D-9240-B3F1-9FB3E16B99D8}"/>
                </a:ext>
              </a:extLst>
            </p:cNvPr>
            <p:cNvSpPr/>
            <p:nvPr/>
          </p:nvSpPr>
          <p:spPr>
            <a:xfrm>
              <a:off x="3367755" y="2650502"/>
              <a:ext cx="138546" cy="13854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C6224AE-E42E-474E-B42E-43F8C0DDD00A}"/>
                </a:ext>
              </a:extLst>
            </p:cNvPr>
            <p:cNvSpPr/>
            <p:nvPr/>
          </p:nvSpPr>
          <p:spPr>
            <a:xfrm>
              <a:off x="4771786" y="2647649"/>
              <a:ext cx="138545" cy="136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à coins arrondis 33">
              <a:extLst>
                <a:ext uri="{FF2B5EF4-FFF2-40B4-BE49-F238E27FC236}">
                  <a16:creationId xmlns:a16="http://schemas.microsoft.com/office/drawing/2014/main" id="{3D072656-F3C6-5744-AA80-3A39586C03F4}"/>
                </a:ext>
              </a:extLst>
            </p:cNvPr>
            <p:cNvSpPr/>
            <p:nvPr/>
          </p:nvSpPr>
          <p:spPr>
            <a:xfrm>
              <a:off x="3924298" y="4071451"/>
              <a:ext cx="429490" cy="152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B003D4DC-9AB9-ED43-882A-CD1FB2519C0F}"/>
                </a:ext>
              </a:extLst>
            </p:cNvPr>
            <p:cNvSpPr/>
            <p:nvPr/>
          </p:nvSpPr>
          <p:spPr>
            <a:xfrm rot="16200000">
              <a:off x="4589317" y="3572179"/>
              <a:ext cx="242452" cy="1142999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448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EE1ED-338B-7143-92A0-B754549D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ThomX</a:t>
            </a:r>
            <a:r>
              <a:rPr lang="fr-FR" dirty="0"/>
              <a:t>: R&amp;D and </a:t>
            </a:r>
            <a:r>
              <a:rPr lang="fr-FR" dirty="0" err="1"/>
              <a:t>implementation</a:t>
            </a:r>
            <a:endParaRPr lang="fr-FR" dirty="0"/>
          </a:p>
        </p:txBody>
      </p:sp>
      <p:pic>
        <p:nvPicPr>
          <p:cNvPr id="8" name="Image 6">
            <a:extLst>
              <a:ext uri="{FF2B5EF4-FFF2-40B4-BE49-F238E27FC236}">
                <a16:creationId xmlns:a16="http://schemas.microsoft.com/office/drawing/2014/main" id="{D239D4DD-2A4D-C842-BDA0-156364147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5" y="1009489"/>
            <a:ext cx="4075542" cy="4013615"/>
          </a:xfrm>
          <a:prstGeom prst="rect">
            <a:avLst/>
          </a:prstGeom>
          <a:noFill/>
          <a:ln>
            <a:noFill/>
          </a:ln>
          <a:effectLst>
            <a:outerShdw blurRad="50800" dist="152400" dir="2700000" algn="tl" rotWithShape="0">
              <a:schemeClr val="accent6">
                <a:lumMod val="7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B14DF75-9F64-3349-B07B-B23563404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20" y="4009978"/>
            <a:ext cx="3105646" cy="2228876"/>
          </a:xfrm>
          <a:prstGeom prst="rect">
            <a:avLst/>
          </a:prstGeom>
          <a:noFill/>
          <a:ln>
            <a:noFill/>
          </a:ln>
          <a:effectLst>
            <a:outerShdw blurRad="50800" dist="152400" dir="2700000" algn="tl" rotWithShape="0">
              <a:schemeClr val="accent5">
                <a:lumMod val="7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>
            <a:extLst>
              <a:ext uri="{FF2B5EF4-FFF2-40B4-BE49-F238E27FC236}">
                <a16:creationId xmlns:a16="http://schemas.microsoft.com/office/drawing/2014/main" id="{8F5A0249-1206-EF49-8ED7-70DF25FEC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84" y="1081590"/>
            <a:ext cx="4497771" cy="242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schemeClr val="accent5">
                <a:lumMod val="7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A6A796B-5BCF-5941-9AAA-50AA9DE4583F}"/>
              </a:ext>
            </a:extLst>
          </p:cNvPr>
          <p:cNvSpPr txBox="1"/>
          <p:nvPr/>
        </p:nvSpPr>
        <p:spPr>
          <a:xfrm>
            <a:off x="1000449" y="1300017"/>
            <a:ext cx="273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But unstable at high-power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76845F7-78E2-794A-A030-CFCB47086E0F}"/>
              </a:ext>
            </a:extLst>
          </p:cNvPr>
          <p:cNvSpPr txBox="1"/>
          <p:nvPr/>
        </p:nvSpPr>
        <p:spPr>
          <a:xfrm>
            <a:off x="4535425" y="3640646"/>
            <a:ext cx="438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High-order mode instability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C23E4D4-2B97-E746-A557-A9CA86474691}"/>
              </a:ext>
            </a:extLst>
          </p:cNvPr>
          <p:cNvSpPr txBox="1"/>
          <p:nvPr/>
        </p:nvSpPr>
        <p:spPr>
          <a:xfrm>
            <a:off x="300584" y="5281764"/>
            <a:ext cx="559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4">
                    <a:lumMod val="75000"/>
                  </a:schemeClr>
                </a:solidFill>
              </a:rPr>
              <a:t>Difficult path requiring engineering-like clean procedures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4BC1FB9-E028-E64D-A0F8-57AF66DED1E1}"/>
              </a:ext>
            </a:extLst>
          </p:cNvPr>
          <p:cNvSpPr txBox="1"/>
          <p:nvPr/>
        </p:nvSpPr>
        <p:spPr>
          <a:xfrm>
            <a:off x="189141" y="5909756"/>
            <a:ext cx="559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4">
                    <a:lumMod val="75000"/>
                  </a:schemeClr>
                </a:solidFill>
              </a:rPr>
              <a:t>LINAC option does not require average power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89FF7F-C239-7240-B7AE-C9DB74CE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9AF2945D-3212-C64E-B374-06421B4B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40EFB232-8B5B-C14D-83AA-2E2036A5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13</a:t>
            </a:fld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9DAD77-DC6B-DD4D-B4A2-32C177F03B2C}"/>
              </a:ext>
            </a:extLst>
          </p:cNvPr>
          <p:cNvSpPr/>
          <p:nvPr/>
        </p:nvSpPr>
        <p:spPr>
          <a:xfrm rot="16200000">
            <a:off x="-3033760" y="3038234"/>
            <a:ext cx="644580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Favier P., PhD thesis,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Amoudry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L. &amp; H. Wang, PhD theses (ongoing)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04ABDCE7-2BC1-7546-A9DB-EA3CA5B76C96}"/>
              </a:ext>
            </a:extLst>
          </p:cNvPr>
          <p:cNvGrpSpPr/>
          <p:nvPr/>
        </p:nvGrpSpPr>
        <p:grpSpPr>
          <a:xfrm>
            <a:off x="8454512" y="284321"/>
            <a:ext cx="468954" cy="396189"/>
            <a:chOff x="3367755" y="2647649"/>
            <a:chExt cx="1914287" cy="1617256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599575B-A6B7-D642-AE64-11136C08C25B}"/>
                </a:ext>
              </a:extLst>
            </p:cNvPr>
            <p:cNvSpPr/>
            <p:nvPr/>
          </p:nvSpPr>
          <p:spPr>
            <a:xfrm>
              <a:off x="3437029" y="2743622"/>
              <a:ext cx="1404029" cy="140402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6F482340-87F0-F548-A033-76CFBFEC910E}"/>
                </a:ext>
              </a:extLst>
            </p:cNvPr>
            <p:cNvCxnSpPr>
              <a:cxnSpLocks/>
            </p:cNvCxnSpPr>
            <p:nvPr/>
          </p:nvCxnSpPr>
          <p:spPr>
            <a:xfrm>
              <a:off x="3437029" y="2743622"/>
              <a:ext cx="0" cy="70201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D64633A9-6CFD-554E-BBD6-2B954F2CF656}"/>
                </a:ext>
              </a:extLst>
            </p:cNvPr>
            <p:cNvCxnSpPr>
              <a:cxnSpLocks/>
            </p:cNvCxnSpPr>
            <p:nvPr/>
          </p:nvCxnSpPr>
          <p:spPr>
            <a:xfrm>
              <a:off x="4841058" y="2764708"/>
              <a:ext cx="0" cy="70201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5B0869FB-199E-FF45-9D5F-11ADDE0CCAE2}"/>
                </a:ext>
              </a:extLst>
            </p:cNvPr>
            <p:cNvSpPr/>
            <p:nvPr/>
          </p:nvSpPr>
          <p:spPr>
            <a:xfrm>
              <a:off x="3367755" y="2650502"/>
              <a:ext cx="138546" cy="13854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C6DF88-9BD0-E247-9735-83EE40A8465D}"/>
                </a:ext>
              </a:extLst>
            </p:cNvPr>
            <p:cNvSpPr/>
            <p:nvPr/>
          </p:nvSpPr>
          <p:spPr>
            <a:xfrm>
              <a:off x="4771786" y="2647649"/>
              <a:ext cx="138545" cy="136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à coins arrondis 35">
              <a:extLst>
                <a:ext uri="{FF2B5EF4-FFF2-40B4-BE49-F238E27FC236}">
                  <a16:creationId xmlns:a16="http://schemas.microsoft.com/office/drawing/2014/main" id="{682A513F-3B1A-0E4B-879D-A24B9E846ACC}"/>
                </a:ext>
              </a:extLst>
            </p:cNvPr>
            <p:cNvSpPr/>
            <p:nvPr/>
          </p:nvSpPr>
          <p:spPr>
            <a:xfrm>
              <a:off x="3924298" y="4071451"/>
              <a:ext cx="429490" cy="152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A3003436-6C18-1144-BDC8-AA16D4AE5A4D}"/>
                </a:ext>
              </a:extLst>
            </p:cNvPr>
            <p:cNvSpPr/>
            <p:nvPr/>
          </p:nvSpPr>
          <p:spPr>
            <a:xfrm rot="16200000">
              <a:off x="4589317" y="3572179"/>
              <a:ext cx="242452" cy="1142999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234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AE527-AB72-B14B-9EE4-1BF1E980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LUCX performances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D7916DF4-8EE2-B243-8D08-87F9189DA29B}"/>
              </a:ext>
            </a:extLst>
          </p:cNvPr>
          <p:cNvGrpSpPr/>
          <p:nvPr/>
        </p:nvGrpSpPr>
        <p:grpSpPr>
          <a:xfrm>
            <a:off x="304721" y="1143480"/>
            <a:ext cx="8604501" cy="1753560"/>
            <a:chOff x="-116279" y="1180096"/>
            <a:chExt cx="9746145" cy="1605814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66DAB52-F409-C647-B3DD-363010B93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6279" y="1287657"/>
              <a:ext cx="9639183" cy="1176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テキスト ボックス 9">
              <a:extLst>
                <a:ext uri="{FF2B5EF4-FFF2-40B4-BE49-F238E27FC236}">
                  <a16:creationId xmlns:a16="http://schemas.microsoft.com/office/drawing/2014/main" id="{1D7CD29B-C1AF-EB46-BF01-CE246BFA4C6E}"/>
                </a:ext>
              </a:extLst>
            </p:cNvPr>
            <p:cNvSpPr txBox="1"/>
            <p:nvPr/>
          </p:nvSpPr>
          <p:spPr>
            <a:xfrm>
              <a:off x="3430408" y="1636853"/>
              <a:ext cx="351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00B050"/>
                  </a:solidFill>
                </a:rPr>
                <a:t>B</a:t>
              </a:r>
              <a:endParaRPr kumimoji="1" lang="ja-JP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テキスト ボックス 10">
              <a:extLst>
                <a:ext uri="{FF2B5EF4-FFF2-40B4-BE49-F238E27FC236}">
                  <a16:creationId xmlns:a16="http://schemas.microsoft.com/office/drawing/2014/main" id="{03D10914-1F44-4946-9E1C-384828AD9A4B}"/>
                </a:ext>
              </a:extLst>
            </p:cNvPr>
            <p:cNvSpPr txBox="1"/>
            <p:nvPr/>
          </p:nvSpPr>
          <p:spPr>
            <a:xfrm>
              <a:off x="1874401" y="2356933"/>
              <a:ext cx="351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00B050"/>
                  </a:solidFill>
                </a:rPr>
                <a:t>B</a:t>
              </a:r>
              <a:endParaRPr kumimoji="1" lang="ja-JP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テキスト ボックス 11">
              <a:extLst>
                <a:ext uri="{FF2B5EF4-FFF2-40B4-BE49-F238E27FC236}">
                  <a16:creationId xmlns:a16="http://schemas.microsoft.com/office/drawing/2014/main" id="{6927C6B6-A6E2-D94B-A071-718EDFEAF65D}"/>
                </a:ext>
              </a:extLst>
            </p:cNvPr>
            <p:cNvSpPr txBox="1"/>
            <p:nvPr/>
          </p:nvSpPr>
          <p:spPr>
            <a:xfrm>
              <a:off x="353232" y="2366225"/>
              <a:ext cx="351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00B050"/>
                  </a:solidFill>
                </a:rPr>
                <a:t>B</a:t>
              </a:r>
              <a:endParaRPr kumimoji="1" lang="ja-JP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2" name="テキスト ボックス 12">
              <a:extLst>
                <a:ext uri="{FF2B5EF4-FFF2-40B4-BE49-F238E27FC236}">
                  <a16:creationId xmlns:a16="http://schemas.microsoft.com/office/drawing/2014/main" id="{3D656626-0BAA-464A-98CA-D580CF5CB74B}"/>
                </a:ext>
              </a:extLst>
            </p:cNvPr>
            <p:cNvSpPr txBox="1"/>
            <p:nvPr/>
          </p:nvSpPr>
          <p:spPr>
            <a:xfrm>
              <a:off x="1231741" y="2294217"/>
              <a:ext cx="371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FF0000"/>
                  </a:solidFill>
                </a:rPr>
                <a:t>Q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テキスト ボックス 13">
              <a:extLst>
                <a:ext uri="{FF2B5EF4-FFF2-40B4-BE49-F238E27FC236}">
                  <a16:creationId xmlns:a16="http://schemas.microsoft.com/office/drawing/2014/main" id="{26E88A39-18A5-1540-9AD8-07EEFBC7A72A}"/>
                </a:ext>
              </a:extLst>
            </p:cNvPr>
            <p:cNvSpPr txBox="1"/>
            <p:nvPr/>
          </p:nvSpPr>
          <p:spPr>
            <a:xfrm>
              <a:off x="2954427" y="1780869"/>
              <a:ext cx="371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FF0000"/>
                  </a:solidFill>
                </a:rPr>
                <a:t>Q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テキスト ボックス 14">
              <a:extLst>
                <a:ext uri="{FF2B5EF4-FFF2-40B4-BE49-F238E27FC236}">
                  <a16:creationId xmlns:a16="http://schemas.microsoft.com/office/drawing/2014/main" id="{C024F362-656D-AE4F-9E2F-77726DD37499}"/>
                </a:ext>
              </a:extLst>
            </p:cNvPr>
            <p:cNvSpPr txBox="1"/>
            <p:nvPr/>
          </p:nvSpPr>
          <p:spPr>
            <a:xfrm>
              <a:off x="4157128" y="1552929"/>
              <a:ext cx="371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FF0000"/>
                  </a:solidFill>
                </a:rPr>
                <a:t>Q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テキスト ボックス 15">
              <a:extLst>
                <a:ext uri="{FF2B5EF4-FFF2-40B4-BE49-F238E27FC236}">
                  <a16:creationId xmlns:a16="http://schemas.microsoft.com/office/drawing/2014/main" id="{D0ABD6C6-8AF1-3A44-AF48-103D600EB894}"/>
                </a:ext>
              </a:extLst>
            </p:cNvPr>
            <p:cNvSpPr txBox="1"/>
            <p:nvPr/>
          </p:nvSpPr>
          <p:spPr>
            <a:xfrm>
              <a:off x="5171241" y="1561437"/>
              <a:ext cx="371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FF0000"/>
                  </a:solidFill>
                </a:rPr>
                <a:t>Q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テキスト ボックス 16">
              <a:extLst>
                <a:ext uri="{FF2B5EF4-FFF2-40B4-BE49-F238E27FC236}">
                  <a16:creationId xmlns:a16="http://schemas.microsoft.com/office/drawing/2014/main" id="{25A8CC59-6EC5-7B44-81B2-99E3B8A19AF4}"/>
                </a:ext>
              </a:extLst>
            </p:cNvPr>
            <p:cNvSpPr txBox="1"/>
            <p:nvPr/>
          </p:nvSpPr>
          <p:spPr>
            <a:xfrm>
              <a:off x="6672839" y="1561437"/>
              <a:ext cx="371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FF0000"/>
                  </a:solidFill>
                </a:rPr>
                <a:t>Q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テキスト ボックス 17">
              <a:extLst>
                <a:ext uri="{FF2B5EF4-FFF2-40B4-BE49-F238E27FC236}">
                  <a16:creationId xmlns:a16="http://schemas.microsoft.com/office/drawing/2014/main" id="{7E2B2A12-4B5A-C947-A771-E01B554DEFE9}"/>
                </a:ext>
              </a:extLst>
            </p:cNvPr>
            <p:cNvSpPr txBox="1"/>
            <p:nvPr/>
          </p:nvSpPr>
          <p:spPr>
            <a:xfrm>
              <a:off x="6986862" y="1799949"/>
              <a:ext cx="1845216" cy="31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chemeClr val="accent3"/>
                  </a:solidFill>
                </a:rPr>
                <a:t>12cell booster</a:t>
              </a:r>
              <a:endParaRPr kumimoji="1" lang="ja-JP" altLang="en-US" sz="1600" dirty="0">
                <a:solidFill>
                  <a:schemeClr val="accent3"/>
                </a:solidFill>
              </a:endParaRPr>
            </a:p>
          </p:txBody>
        </p:sp>
        <p:sp>
          <p:nvSpPr>
            <p:cNvPr id="18" name="テキスト ボックス 18">
              <a:extLst>
                <a:ext uri="{FF2B5EF4-FFF2-40B4-BE49-F238E27FC236}">
                  <a16:creationId xmlns:a16="http://schemas.microsoft.com/office/drawing/2014/main" id="{42A0BB2B-6525-044E-B1A0-2140EBC0E0AC}"/>
                </a:ext>
              </a:extLst>
            </p:cNvPr>
            <p:cNvSpPr txBox="1"/>
            <p:nvPr/>
          </p:nvSpPr>
          <p:spPr>
            <a:xfrm>
              <a:off x="8710865" y="1654357"/>
              <a:ext cx="919001" cy="535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schemeClr val="accent3"/>
                  </a:solidFill>
                </a:rPr>
                <a:t>3</a:t>
              </a:r>
              <a:r>
                <a:rPr kumimoji="1" lang="en-US" altLang="ja-JP" sz="1600" dirty="0">
                  <a:solidFill>
                    <a:schemeClr val="accent3"/>
                  </a:solidFill>
                </a:rPr>
                <a:t>.6cell </a:t>
              </a:r>
            </a:p>
            <a:p>
              <a:r>
                <a:rPr kumimoji="1" lang="en-US" altLang="ja-JP" sz="1600" dirty="0" err="1">
                  <a:solidFill>
                    <a:schemeClr val="accent3"/>
                  </a:solidFill>
                </a:rPr>
                <a:t>rf</a:t>
              </a:r>
              <a:r>
                <a:rPr kumimoji="1" lang="en-US" altLang="ja-JP" sz="1600" dirty="0">
                  <a:solidFill>
                    <a:schemeClr val="accent3"/>
                  </a:solidFill>
                </a:rPr>
                <a:t>-gun</a:t>
              </a:r>
              <a:endParaRPr kumimoji="1" lang="ja-JP" altLang="en-US" sz="1600" dirty="0">
                <a:solidFill>
                  <a:schemeClr val="accent3"/>
                </a:solidFill>
              </a:endParaRPr>
            </a:p>
          </p:txBody>
        </p:sp>
        <p:cxnSp>
          <p:nvCxnSpPr>
            <p:cNvPr id="21" name="直線矢印コネクタ 21">
              <a:extLst>
                <a:ext uri="{FF2B5EF4-FFF2-40B4-BE49-F238E27FC236}">
                  <a16:creationId xmlns:a16="http://schemas.microsoft.com/office/drawing/2014/main" id="{144C0D6A-95CB-3849-B067-46C648E955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1720" y="1487872"/>
              <a:ext cx="1794199" cy="0"/>
            </a:xfrm>
            <a:prstGeom prst="straightConnector1">
              <a:avLst/>
            </a:prstGeom>
            <a:ln w="38100">
              <a:solidFill>
                <a:srgbClr val="FFCC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2">
              <a:extLst>
                <a:ext uri="{FF2B5EF4-FFF2-40B4-BE49-F238E27FC236}">
                  <a16:creationId xmlns:a16="http://schemas.microsoft.com/office/drawing/2014/main" id="{BCE0E5C5-BC48-2848-8A79-5D8293726F22}"/>
                </a:ext>
              </a:extLst>
            </p:cNvPr>
            <p:cNvSpPr txBox="1"/>
            <p:nvPr/>
          </p:nvSpPr>
          <p:spPr>
            <a:xfrm>
              <a:off x="2797453" y="1180096"/>
              <a:ext cx="612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X-ray</a:t>
              </a:r>
              <a:endParaRPr kumimoji="1" lang="ja-JP" altLang="en-US" sz="1400" dirty="0"/>
            </a:p>
          </p:txBody>
        </p:sp>
        <p:sp>
          <p:nvSpPr>
            <p:cNvPr id="25" name="テキスト ボックス 25">
              <a:extLst>
                <a:ext uri="{FF2B5EF4-FFF2-40B4-BE49-F238E27FC236}">
                  <a16:creationId xmlns:a16="http://schemas.microsoft.com/office/drawing/2014/main" id="{80745E15-FE8C-904C-9682-819B8E727F99}"/>
                </a:ext>
              </a:extLst>
            </p:cNvPr>
            <p:cNvSpPr txBox="1"/>
            <p:nvPr/>
          </p:nvSpPr>
          <p:spPr>
            <a:xfrm>
              <a:off x="3531161" y="1799453"/>
              <a:ext cx="2640446" cy="986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schemeClr val="accent5">
                      <a:lumMod val="75000"/>
                    </a:schemeClr>
                  </a:solidFill>
                </a:rPr>
                <a:t>4-mirror optical resonator Finesse 440, 1.9m length, 7.5degree collision angle,</a:t>
              </a:r>
            </a:p>
            <a:p>
              <a:r>
                <a:rPr kumimoji="1" lang="en-US" altLang="ja-JP" sz="1600" dirty="0">
                  <a:solidFill>
                    <a:schemeClr val="accent5">
                      <a:lumMod val="75000"/>
                    </a:schemeClr>
                  </a:solidFill>
                </a:rPr>
                <a:t>Burst peak power 1MW</a:t>
              </a:r>
              <a:endParaRPr kumimoji="1" lang="ja-JP" alt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正方形/長方形 26">
              <a:extLst>
                <a:ext uri="{FF2B5EF4-FFF2-40B4-BE49-F238E27FC236}">
                  <a16:creationId xmlns:a16="http://schemas.microsoft.com/office/drawing/2014/main" id="{E4D09F42-B361-8D42-B9F3-D88C9F23CC68}"/>
                </a:ext>
              </a:extLst>
            </p:cNvPr>
            <p:cNvSpPr/>
            <p:nvPr/>
          </p:nvSpPr>
          <p:spPr>
            <a:xfrm>
              <a:off x="2548670" y="1401313"/>
              <a:ext cx="234026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7">
              <a:extLst>
                <a:ext uri="{FF2B5EF4-FFF2-40B4-BE49-F238E27FC236}">
                  <a16:creationId xmlns:a16="http://schemas.microsoft.com/office/drawing/2014/main" id="{B4B517A6-697C-AE49-8AEA-C8C989D3DF05}"/>
                </a:ext>
              </a:extLst>
            </p:cNvPr>
            <p:cNvSpPr txBox="1"/>
            <p:nvPr/>
          </p:nvSpPr>
          <p:spPr>
            <a:xfrm>
              <a:off x="546640" y="1223389"/>
              <a:ext cx="1924694" cy="535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chemeClr val="accent3"/>
                  </a:solidFill>
                </a:rPr>
                <a:t>X-ray Detector</a:t>
              </a:r>
            </a:p>
            <a:p>
              <a:r>
                <a:rPr lang="en-US" altLang="ja-JP" sz="1600" dirty="0">
                  <a:solidFill>
                    <a:schemeClr val="accent3"/>
                  </a:solidFill>
                </a:rPr>
                <a:t>(MCP, HyPix-3000)</a:t>
              </a:r>
              <a:endParaRPr kumimoji="1" lang="ja-JP" altLang="en-US" sz="1600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28" name="Picture 2" descr="C:\Documents and Settings\kazu\My Documents\My Dropbox\2012-Sakaue_KasokukiGakkai_LUCXReport\gyakushukai.jpg">
            <a:extLst>
              <a:ext uri="{FF2B5EF4-FFF2-40B4-BE49-F238E27FC236}">
                <a16:creationId xmlns:a16="http://schemas.microsoft.com/office/drawing/2014/main" id="{72DD6929-CB78-384D-BAA4-36433BE9A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37" y="3395605"/>
            <a:ext cx="5986716" cy="220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9695064-81A4-D34A-A43F-EEBB2E99D950}"/>
                  </a:ext>
                </a:extLst>
              </p:cNvPr>
              <p:cNvSpPr/>
              <p:nvPr/>
            </p:nvSpPr>
            <p:spPr>
              <a:xfrm>
                <a:off x="2490592" y="915700"/>
                <a:ext cx="66914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𝐸</m:t>
                    </m:r>
                    <m:r>
                      <a:rPr lang="fr-FR" b="0" i="1" baseline="-25000" smtClean="0">
                        <a:solidFill>
                          <a:schemeClr val="accent1"/>
                        </a:solidFill>
                        <a:latin typeface="Cambria Math"/>
                      </a:rPr>
                      <m:t>𝑒</m:t>
                    </m:r>
                    <m:r>
                      <a:rPr lang="fr-FR" b="0" i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/>
                      </a:rPr>
                      <m:t>18−24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𝑀𝑒𝑉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, 0.6nC/bunch, 3ns separation, 1000 bunches max</a:t>
                </a: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9695064-81A4-D34A-A43F-EEBB2E99D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592" y="915700"/>
                <a:ext cx="6691447" cy="369332"/>
              </a:xfrm>
              <a:prstGeom prst="rect">
                <a:avLst/>
              </a:prstGeom>
              <a:blipFill>
                <a:blip r:embed="rId4"/>
                <a:stretch>
                  <a:fillRect t="-6897" b="-24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B2918EBA-12BD-544D-9F6A-CFAA5FDEECEC}"/>
              </a:ext>
            </a:extLst>
          </p:cNvPr>
          <p:cNvSpPr/>
          <p:nvPr/>
        </p:nvSpPr>
        <p:spPr>
          <a:xfrm rot="16200000">
            <a:off x="-3033760" y="3038234"/>
            <a:ext cx="644580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Sakaue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Review of Scientific Instruments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89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023305 (2018)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155F777-C683-4C46-985F-D6889AD1446B}"/>
              </a:ext>
            </a:extLst>
          </p:cNvPr>
          <p:cNvSpPr txBox="1"/>
          <p:nvPr/>
        </p:nvSpPr>
        <p:spPr>
          <a:xfrm>
            <a:off x="3455308" y="3143257"/>
            <a:ext cx="3751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Contra-propagative laser locking technique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554803B-1E31-C242-B065-DDBAB96D6F7E}"/>
              </a:ext>
            </a:extLst>
          </p:cNvPr>
          <p:cNvSpPr txBox="1"/>
          <p:nvPr/>
        </p:nvSpPr>
        <p:spPr>
          <a:xfrm>
            <a:off x="1075508" y="5863000"/>
            <a:ext cx="6433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NB: the optical resonator configuration is not optimized for burst operation</a:t>
            </a:r>
          </a:p>
        </p:txBody>
      </p:sp>
      <p:sp>
        <p:nvSpPr>
          <p:cNvPr id="37" name="Espace réservé de la date 36">
            <a:extLst>
              <a:ext uri="{FF2B5EF4-FFF2-40B4-BE49-F238E27FC236}">
                <a16:creationId xmlns:a16="http://schemas.microsoft.com/office/drawing/2014/main" id="{C42512EF-FA93-4D47-ACF9-BFD66CB6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38" name="Espace réservé du pied de page 37">
            <a:extLst>
              <a:ext uri="{FF2B5EF4-FFF2-40B4-BE49-F238E27FC236}">
                <a16:creationId xmlns:a16="http://schemas.microsoft.com/office/drawing/2014/main" id="{DA3049BF-5A36-4D4E-94AA-C2D28F23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39" name="Espace réservé du numéro de diapositive 38">
            <a:extLst>
              <a:ext uri="{FF2B5EF4-FFF2-40B4-BE49-F238E27FC236}">
                <a16:creationId xmlns:a16="http://schemas.microsoft.com/office/drawing/2014/main" id="{086AE02E-2ED8-BB4F-8D85-21632EB4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14</a:t>
            </a:fld>
            <a:endParaRPr lang="fr-FR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483BEC8B-BB32-304E-AEFF-9D72BC912C54}"/>
              </a:ext>
            </a:extLst>
          </p:cNvPr>
          <p:cNvGrpSpPr/>
          <p:nvPr/>
        </p:nvGrpSpPr>
        <p:grpSpPr>
          <a:xfrm>
            <a:off x="8373411" y="342343"/>
            <a:ext cx="427622" cy="292092"/>
            <a:chOff x="3090958" y="2860298"/>
            <a:chExt cx="1955436" cy="1335682"/>
          </a:xfrm>
        </p:grpSpPr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76F9BACA-C47F-C245-BCEE-9E6E3CAEE399}"/>
                </a:ext>
              </a:extLst>
            </p:cNvPr>
            <p:cNvCxnSpPr>
              <a:cxnSpLocks/>
              <a:stCxn id="42" idx="6"/>
              <a:endCxn id="43" idx="0"/>
            </p:cNvCxnSpPr>
            <p:nvPr/>
          </p:nvCxnSpPr>
          <p:spPr>
            <a:xfrm flipV="1">
              <a:off x="3229504" y="2981623"/>
              <a:ext cx="1202527" cy="232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A09EBE95-C534-1B46-B18D-44A93F3CF580}"/>
                </a:ext>
              </a:extLst>
            </p:cNvPr>
            <p:cNvSpPr/>
            <p:nvPr/>
          </p:nvSpPr>
          <p:spPr>
            <a:xfrm>
              <a:off x="3090958" y="2912582"/>
              <a:ext cx="138546" cy="13854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94F2C08A-F43D-C343-8D54-AB0D5D22AF07}"/>
                </a:ext>
              </a:extLst>
            </p:cNvPr>
            <p:cNvSpPr/>
            <p:nvPr/>
          </p:nvSpPr>
          <p:spPr>
            <a:xfrm>
              <a:off x="4057791" y="2981524"/>
              <a:ext cx="765313" cy="816827"/>
            </a:xfrm>
            <a:prstGeom prst="arc">
              <a:avLst>
                <a:gd name="adj1" fmla="val 16129145"/>
                <a:gd name="adj2" fmla="val 21570604"/>
              </a:avLst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424E236A-A20E-7A47-9C82-0B5BBDDA60EA}"/>
                </a:ext>
              </a:extLst>
            </p:cNvPr>
            <p:cNvCxnSpPr>
              <a:cxnSpLocks/>
            </p:cNvCxnSpPr>
            <p:nvPr/>
          </p:nvCxnSpPr>
          <p:spPr>
            <a:xfrm>
              <a:off x="4823104" y="3360120"/>
              <a:ext cx="0" cy="70201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C0A1CD-B774-3648-9821-0BF10FA68DA0}"/>
                </a:ext>
              </a:extLst>
            </p:cNvPr>
            <p:cNvSpPr/>
            <p:nvPr/>
          </p:nvSpPr>
          <p:spPr>
            <a:xfrm>
              <a:off x="4753831" y="4059180"/>
              <a:ext cx="138545" cy="136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à coins arrondis 45">
              <a:extLst>
                <a:ext uri="{FF2B5EF4-FFF2-40B4-BE49-F238E27FC236}">
                  <a16:creationId xmlns:a16="http://schemas.microsoft.com/office/drawing/2014/main" id="{D8472028-2BA5-214A-9D6D-C8471E3E1FB1}"/>
                </a:ext>
              </a:extLst>
            </p:cNvPr>
            <p:cNvSpPr/>
            <p:nvPr/>
          </p:nvSpPr>
          <p:spPr>
            <a:xfrm>
              <a:off x="3641705" y="2913862"/>
              <a:ext cx="429490" cy="152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102A6F2E-F36C-4F40-BB97-9E9D4B7A4D9B}"/>
                </a:ext>
              </a:extLst>
            </p:cNvPr>
            <p:cNvSpPr/>
            <p:nvPr/>
          </p:nvSpPr>
          <p:spPr>
            <a:xfrm rot="16200000">
              <a:off x="4353669" y="2410024"/>
              <a:ext cx="242452" cy="1142999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4323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8D43457-94BF-FF45-B4DA-5A6CC6639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r="9200"/>
          <a:stretch/>
        </p:blipFill>
        <p:spPr>
          <a:xfrm>
            <a:off x="1480580" y="1988304"/>
            <a:ext cx="4743059" cy="44574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4FF5EC9-CE2F-D14B-9E6C-1BB86CAE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Burst</a:t>
            </a:r>
            <a:r>
              <a:rPr lang="fr-FR" dirty="0"/>
              <a:t> </a:t>
            </a:r>
            <a:r>
              <a:rPr lang="fr-FR" dirty="0" err="1"/>
              <a:t>minicav</a:t>
            </a:r>
            <a:r>
              <a:rPr lang="fr-FR" dirty="0"/>
              <a:t>: </a:t>
            </a:r>
            <a:r>
              <a:rPr lang="fr-FR" dirty="0" err="1"/>
              <a:t>modeling</a:t>
            </a:r>
            <a:r>
              <a:rPr lang="fr-FR" dirty="0"/>
              <a:t> and R&amp;D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6797A401-79C3-E446-BC4A-07AD32E4B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67" y="939539"/>
            <a:ext cx="85942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Upgrades of STAR and Smart*Light sources and </a:t>
            </a:r>
            <a:r>
              <a:rPr lang="en-US" sz="16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LUCX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Reach peak powers of several 10MW, with small waist ideal for a clean e-beam source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1AB0694A-2815-F847-AED0-72805E7F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58" y="1538577"/>
            <a:ext cx="85917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LAL designed a “small” optical cavity to increase bunch repetition rate to a couple of GHz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2EC5539-8A10-CB4E-A5E5-26867AE77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8" y="4857768"/>
            <a:ext cx="2183268" cy="158199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D702EB4-E669-1C48-8B91-01C657AE00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r="34250"/>
          <a:stretch/>
        </p:blipFill>
        <p:spPr>
          <a:xfrm>
            <a:off x="6318758" y="1988304"/>
            <a:ext cx="2764314" cy="445749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B509F7C-9D25-634B-809F-1F1107664C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34150" r="66373" b="32487"/>
          <a:stretch/>
        </p:blipFill>
        <p:spPr>
          <a:xfrm>
            <a:off x="341960" y="2332061"/>
            <a:ext cx="1004163" cy="1187780"/>
          </a:xfrm>
          <a:prstGeom prst="rect">
            <a:avLst/>
          </a:prstGeom>
        </p:spPr>
      </p:pic>
      <p:sp>
        <p:nvSpPr>
          <p:cNvPr id="22" name="Text Box 18">
            <a:extLst>
              <a:ext uri="{FF2B5EF4-FFF2-40B4-BE49-F238E27FC236}">
                <a16:creationId xmlns:a16="http://schemas.microsoft.com/office/drawing/2014/main" id="{0EC388A2-B2C2-F145-8255-7D29CFE68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88" y="3596118"/>
            <a:ext cx="12588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waist 15µm</a:t>
            </a:r>
            <a:endParaRPr lang="en-US" sz="1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D8FB5E-4928-4B47-9A09-3BBF8671EA07}"/>
              </a:ext>
            </a:extLst>
          </p:cNvPr>
          <p:cNvSpPr/>
          <p:nvPr/>
        </p:nvSpPr>
        <p:spPr>
          <a:xfrm rot="16200000">
            <a:off x="-3046117" y="3050591"/>
            <a:ext cx="6470517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Favier et al., Phys. Rev. Accel. and Beams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21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(2018) 121601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23FCD8EA-CEBC-0A44-9133-6FBADAB5F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8424EB46-7212-B14F-ACCE-B6BAE5FA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84D39524-6F37-7346-9518-A45DABF2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15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11017F4-CDA3-AF46-B95D-1FEDE8183D29}"/>
              </a:ext>
            </a:extLst>
          </p:cNvPr>
          <p:cNvGrpSpPr/>
          <p:nvPr/>
        </p:nvGrpSpPr>
        <p:grpSpPr>
          <a:xfrm>
            <a:off x="8373411" y="342343"/>
            <a:ext cx="427622" cy="292092"/>
            <a:chOff x="3090958" y="2860298"/>
            <a:chExt cx="1955436" cy="1335682"/>
          </a:xfrm>
        </p:grpSpPr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E8D46C2A-2492-6C42-A64A-75CB1ACE2692}"/>
                </a:ext>
              </a:extLst>
            </p:cNvPr>
            <p:cNvCxnSpPr>
              <a:cxnSpLocks/>
              <a:stCxn id="29" idx="6"/>
              <a:endCxn id="30" idx="0"/>
            </p:cNvCxnSpPr>
            <p:nvPr/>
          </p:nvCxnSpPr>
          <p:spPr>
            <a:xfrm flipV="1">
              <a:off x="3229504" y="2981623"/>
              <a:ext cx="1202527" cy="232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5256AE59-1CB7-C54A-A21A-E1CB3632CD8D}"/>
                </a:ext>
              </a:extLst>
            </p:cNvPr>
            <p:cNvSpPr/>
            <p:nvPr/>
          </p:nvSpPr>
          <p:spPr>
            <a:xfrm>
              <a:off x="3090958" y="2912582"/>
              <a:ext cx="138546" cy="13854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E0F43232-3D09-784F-9720-3FE80C9DE356}"/>
                </a:ext>
              </a:extLst>
            </p:cNvPr>
            <p:cNvSpPr/>
            <p:nvPr/>
          </p:nvSpPr>
          <p:spPr>
            <a:xfrm>
              <a:off x="4057791" y="2981524"/>
              <a:ext cx="765313" cy="816827"/>
            </a:xfrm>
            <a:prstGeom prst="arc">
              <a:avLst>
                <a:gd name="adj1" fmla="val 16129145"/>
                <a:gd name="adj2" fmla="val 21570604"/>
              </a:avLst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821E03D2-6E5D-5D4A-B988-1C5859DCFBA7}"/>
                </a:ext>
              </a:extLst>
            </p:cNvPr>
            <p:cNvCxnSpPr>
              <a:cxnSpLocks/>
            </p:cNvCxnSpPr>
            <p:nvPr/>
          </p:nvCxnSpPr>
          <p:spPr>
            <a:xfrm>
              <a:off x="4823104" y="3360120"/>
              <a:ext cx="0" cy="70201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C9C38FE-A97E-9746-9193-A17900BF1479}"/>
                </a:ext>
              </a:extLst>
            </p:cNvPr>
            <p:cNvSpPr/>
            <p:nvPr/>
          </p:nvSpPr>
          <p:spPr>
            <a:xfrm>
              <a:off x="4753831" y="4059180"/>
              <a:ext cx="138545" cy="136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à coins arrondis 32">
              <a:extLst>
                <a:ext uri="{FF2B5EF4-FFF2-40B4-BE49-F238E27FC236}">
                  <a16:creationId xmlns:a16="http://schemas.microsoft.com/office/drawing/2014/main" id="{BB15D69C-02E9-7B4A-9CF5-4B2022DEF42C}"/>
                </a:ext>
              </a:extLst>
            </p:cNvPr>
            <p:cNvSpPr/>
            <p:nvPr/>
          </p:nvSpPr>
          <p:spPr>
            <a:xfrm>
              <a:off x="3641705" y="2913862"/>
              <a:ext cx="429490" cy="152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AB8159E3-E5FB-3749-894C-2094C7480745}"/>
                </a:ext>
              </a:extLst>
            </p:cNvPr>
            <p:cNvSpPr/>
            <p:nvPr/>
          </p:nvSpPr>
          <p:spPr>
            <a:xfrm rot="16200000">
              <a:off x="4353669" y="2410024"/>
              <a:ext cx="242452" cy="1142999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1643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8D43457-94BF-FF45-B4DA-5A6CC6639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r="9200"/>
          <a:stretch/>
        </p:blipFill>
        <p:spPr>
          <a:xfrm>
            <a:off x="1480580" y="1988304"/>
            <a:ext cx="4743059" cy="44574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4FF5EC9-CE2F-D14B-9E6C-1BB86CAE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Burst</a:t>
            </a:r>
            <a:r>
              <a:rPr lang="fr-FR" dirty="0"/>
              <a:t> </a:t>
            </a:r>
            <a:r>
              <a:rPr lang="fr-FR" dirty="0" err="1"/>
              <a:t>minicav</a:t>
            </a:r>
            <a:r>
              <a:rPr lang="fr-FR" dirty="0"/>
              <a:t>: </a:t>
            </a:r>
            <a:r>
              <a:rPr lang="fr-FR" dirty="0" err="1"/>
              <a:t>modeling</a:t>
            </a:r>
            <a:r>
              <a:rPr lang="fr-FR" dirty="0"/>
              <a:t> and R&amp;D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6797A401-79C3-E446-BC4A-07AD32E4B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67" y="939539"/>
            <a:ext cx="85942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Upgrades of STAR and Smart*Light sources and </a:t>
            </a:r>
            <a:r>
              <a:rPr lang="en-US" sz="16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LUCX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Reach peak powers of several 10MW, with small waist ideal for a clean e-beam source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1AB0694A-2815-F847-AED0-72805E7F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58" y="1538577"/>
            <a:ext cx="85917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LAL designed a “small” optical cavity to increase bunch repetition rate to a couple of GHz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2EC5539-8A10-CB4E-A5E5-26867AE77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8" y="4845576"/>
            <a:ext cx="2183268" cy="158199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D702EB4-E669-1C48-8B91-01C657AE00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r="34250"/>
          <a:stretch/>
        </p:blipFill>
        <p:spPr>
          <a:xfrm>
            <a:off x="6318758" y="1988304"/>
            <a:ext cx="2764314" cy="445749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C8423F6-678D-E540-8030-42666F4A1F29}"/>
              </a:ext>
            </a:extLst>
          </p:cNvPr>
          <p:cNvSpPr txBox="1"/>
          <p:nvPr/>
        </p:nvSpPr>
        <p:spPr>
          <a:xfrm rot="19976156">
            <a:off x="1398463" y="2223159"/>
            <a:ext cx="677501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 anchorCtr="1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GHz oscillator (Amplitude development, CNRS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LabCom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will be available in 2019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 pursue R&amp;D to demonstrate burst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minicav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 operation within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LabCom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928929E-9C43-7847-8822-916ECEF0FE60}"/>
              </a:ext>
            </a:extLst>
          </p:cNvPr>
          <p:cNvSpPr txBox="1"/>
          <p:nvPr/>
        </p:nvSpPr>
        <p:spPr>
          <a:xfrm rot="19976156">
            <a:off x="1700070" y="3148399"/>
            <a:ext cx="729856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 anchorCtr="1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Accelerator based demonstration on LUCX in 2019-2021 ?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KEK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Multi-national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Partnership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Laboratory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proposal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submitted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substansial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fund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request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TYL/FJPPL for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travel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support for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experiment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B509F7C-9D25-634B-809F-1F1107664C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34150" r="66373" b="32487"/>
          <a:stretch/>
        </p:blipFill>
        <p:spPr>
          <a:xfrm>
            <a:off x="341960" y="2332061"/>
            <a:ext cx="1004163" cy="1187780"/>
          </a:xfrm>
          <a:prstGeom prst="rect">
            <a:avLst/>
          </a:prstGeom>
        </p:spPr>
      </p:pic>
      <p:sp>
        <p:nvSpPr>
          <p:cNvPr id="22" name="Text Box 18">
            <a:extLst>
              <a:ext uri="{FF2B5EF4-FFF2-40B4-BE49-F238E27FC236}">
                <a16:creationId xmlns:a16="http://schemas.microsoft.com/office/drawing/2014/main" id="{0EC388A2-B2C2-F145-8255-7D29CFE68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88" y="3596118"/>
            <a:ext cx="12588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waist 15µm</a:t>
            </a:r>
            <a:endParaRPr lang="en-US" sz="1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D8FB5E-4928-4B47-9A09-3BBF8671EA07}"/>
              </a:ext>
            </a:extLst>
          </p:cNvPr>
          <p:cNvSpPr/>
          <p:nvPr/>
        </p:nvSpPr>
        <p:spPr>
          <a:xfrm rot="16200000">
            <a:off x="-3046117" y="3050591"/>
            <a:ext cx="6470517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Favier et al., Phys. Rev. Accel. and Beams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21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(2018) 121601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A12122-0A91-FC4C-8805-0FF8B793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A531E4-C60D-A545-BEE5-5547B2F1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336D01-DABA-D44C-8182-ED477996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16</a:t>
            </a:fld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D3D83D7-A422-7A49-B97D-0E12856D2738}"/>
              </a:ext>
            </a:extLst>
          </p:cNvPr>
          <p:cNvGrpSpPr/>
          <p:nvPr/>
        </p:nvGrpSpPr>
        <p:grpSpPr>
          <a:xfrm>
            <a:off x="8373411" y="342343"/>
            <a:ext cx="427622" cy="292092"/>
            <a:chOff x="3090958" y="2860298"/>
            <a:chExt cx="1955436" cy="1335682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647DDC9-494E-6548-B0EA-006E64CBC25E}"/>
                </a:ext>
              </a:extLst>
            </p:cNvPr>
            <p:cNvCxnSpPr>
              <a:cxnSpLocks/>
              <a:stCxn id="26" idx="6"/>
              <a:endCxn id="27" idx="0"/>
            </p:cNvCxnSpPr>
            <p:nvPr/>
          </p:nvCxnSpPr>
          <p:spPr>
            <a:xfrm flipV="1">
              <a:off x="3229504" y="2981623"/>
              <a:ext cx="1202527" cy="232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551E0B5-374F-D740-8056-A31D048D1798}"/>
                </a:ext>
              </a:extLst>
            </p:cNvPr>
            <p:cNvSpPr/>
            <p:nvPr/>
          </p:nvSpPr>
          <p:spPr>
            <a:xfrm>
              <a:off x="3090958" y="2912582"/>
              <a:ext cx="138546" cy="13854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0B2EFBEA-0F1E-884D-A4C1-6738A60C26B2}"/>
                </a:ext>
              </a:extLst>
            </p:cNvPr>
            <p:cNvSpPr/>
            <p:nvPr/>
          </p:nvSpPr>
          <p:spPr>
            <a:xfrm>
              <a:off x="4057791" y="2981524"/>
              <a:ext cx="765313" cy="816827"/>
            </a:xfrm>
            <a:prstGeom prst="arc">
              <a:avLst>
                <a:gd name="adj1" fmla="val 16129145"/>
                <a:gd name="adj2" fmla="val 21570604"/>
              </a:avLst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764E0B9F-845B-D848-BA2C-CF15DE1D134B}"/>
                </a:ext>
              </a:extLst>
            </p:cNvPr>
            <p:cNvCxnSpPr>
              <a:cxnSpLocks/>
            </p:cNvCxnSpPr>
            <p:nvPr/>
          </p:nvCxnSpPr>
          <p:spPr>
            <a:xfrm>
              <a:off x="4823104" y="3360120"/>
              <a:ext cx="0" cy="70201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C6A2357-12CE-504C-A311-3775DBD929F7}"/>
                </a:ext>
              </a:extLst>
            </p:cNvPr>
            <p:cNvSpPr/>
            <p:nvPr/>
          </p:nvSpPr>
          <p:spPr>
            <a:xfrm>
              <a:off x="4753831" y="4059180"/>
              <a:ext cx="138545" cy="136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à coins arrondis 29">
              <a:extLst>
                <a:ext uri="{FF2B5EF4-FFF2-40B4-BE49-F238E27FC236}">
                  <a16:creationId xmlns:a16="http://schemas.microsoft.com/office/drawing/2014/main" id="{E42956E6-8B10-8440-8BCB-E2A0A528E7B3}"/>
                </a:ext>
              </a:extLst>
            </p:cNvPr>
            <p:cNvSpPr/>
            <p:nvPr/>
          </p:nvSpPr>
          <p:spPr>
            <a:xfrm>
              <a:off x="3641705" y="2913862"/>
              <a:ext cx="429490" cy="152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B31367D4-66E8-9B4C-A5E5-6FF90CB7280C}"/>
                </a:ext>
              </a:extLst>
            </p:cNvPr>
            <p:cNvSpPr/>
            <p:nvPr/>
          </p:nvSpPr>
          <p:spPr>
            <a:xfrm rot="16200000">
              <a:off x="4353669" y="2410024"/>
              <a:ext cx="242452" cy="1142999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404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06627F-08AA-FB4E-BF5F-47ECB7E5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LUCX: </a:t>
            </a:r>
            <a:r>
              <a:rPr lang="fr-FR" dirty="0" err="1"/>
              <a:t>microbunched</a:t>
            </a:r>
            <a:r>
              <a:rPr lang="fr-FR" dirty="0"/>
              <a:t> e- </a:t>
            </a:r>
            <a:r>
              <a:rPr lang="fr-FR" dirty="0" err="1"/>
              <a:t>beam</a:t>
            </a:r>
            <a:r>
              <a:rPr lang="fr-FR" dirty="0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6FA4F-C78B-D942-BFB7-9673028285A7}"/>
              </a:ext>
            </a:extLst>
          </p:cNvPr>
          <p:cNvSpPr/>
          <p:nvPr/>
        </p:nvSpPr>
        <p:spPr>
          <a:xfrm>
            <a:off x="340516" y="980802"/>
            <a:ext cx="8862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LUCX laser design being improved for operation with micro-bunches filling all buckets (3GHz)</a:t>
            </a:r>
          </a:p>
          <a:p>
            <a:r>
              <a:rPr lang="en-GB" dirty="0">
                <a:solidFill>
                  <a:schemeClr val="accent1"/>
                </a:solidFill>
                <a:sym typeface="Wingdings" pitchFamily="2" charset="2"/>
              </a:rPr>
              <a:t> Interesting in association with an optimized optical resonator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38FB-7C47-1145-AC11-A32D90B4832C}"/>
              </a:ext>
            </a:extLst>
          </p:cNvPr>
          <p:cNvSpPr/>
          <p:nvPr/>
        </p:nvSpPr>
        <p:spPr>
          <a:xfrm rot="16200000">
            <a:off x="-3046117" y="3050591"/>
            <a:ext cx="6470517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Aryshev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Appl.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Phys.Lett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(2017) 033508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39E4C1-A0F7-694B-AF3F-184A3CE7F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49" y="1627133"/>
            <a:ext cx="5377775" cy="1808045"/>
          </a:xfrm>
          <a:prstGeom prst="rect">
            <a:avLst/>
          </a:prstGeom>
          <a:effectLst>
            <a:outerShdw blurRad="50800" dist="152400" dir="2700000" algn="tl" rotWithShape="0">
              <a:schemeClr val="accent5">
                <a:lumMod val="75000"/>
                <a:alpha val="50000"/>
              </a:scheme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52F917-836A-1E43-8968-303D50B80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793" y="3583568"/>
            <a:ext cx="3813804" cy="2713842"/>
          </a:xfrm>
          <a:prstGeom prst="rect">
            <a:avLst/>
          </a:prstGeom>
          <a:effectLst>
            <a:outerShdw blurRad="50800" dist="152400" dir="2700000" algn="tl" rotWithShape="0">
              <a:schemeClr val="accent1">
                <a:lumMod val="75000"/>
                <a:alpha val="50000"/>
              </a:schemeClr>
            </a:outerShdw>
          </a:effectLst>
        </p:spPr>
      </p:pic>
      <p:sp>
        <p:nvSpPr>
          <p:cNvPr id="14" name="Text Box 18">
            <a:extLst>
              <a:ext uri="{FF2B5EF4-FFF2-40B4-BE49-F238E27FC236}">
                <a16:creationId xmlns:a16="http://schemas.microsoft.com/office/drawing/2014/main" id="{AE573D7B-55DB-9344-BE69-42EDCC90B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47" y="4253034"/>
            <a:ext cx="377565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Inconvenients</a:t>
            </a:r>
            <a:r>
              <a:rPr lang="en-US" sz="1600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Loss of monochromaticity within a group of micro-bunches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Space-charge effects deteriorates beam quality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DB763BC0-3E7A-D44D-B56D-B396AD9D8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78" y="5310714"/>
            <a:ext cx="33926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accent5">
                    <a:lumMod val="75000"/>
                  </a:schemeClr>
                </a:solidFill>
              </a:rPr>
              <a:t>Advantages:</a:t>
            </a:r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At least a gain by an order of magnitude in flux</a:t>
            </a:r>
          </a:p>
        </p:txBody>
      </p: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6EF589DB-CEAA-584E-ADC0-20817541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A994044C-A74A-0D4D-BCBF-5A734C96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11714E06-AF88-A74D-A02A-EFE266C4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17</a:t>
            </a:fld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DD4E9238-26A6-4C40-B4A4-03CB6539B71E}"/>
              </a:ext>
            </a:extLst>
          </p:cNvPr>
          <p:cNvGrpSpPr/>
          <p:nvPr/>
        </p:nvGrpSpPr>
        <p:grpSpPr>
          <a:xfrm>
            <a:off x="8373411" y="342343"/>
            <a:ext cx="427622" cy="292092"/>
            <a:chOff x="3090958" y="2860298"/>
            <a:chExt cx="1955436" cy="1335682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625CD7AC-EBEB-5246-9622-18A7FADCEB5E}"/>
                </a:ext>
              </a:extLst>
            </p:cNvPr>
            <p:cNvCxnSpPr>
              <a:cxnSpLocks/>
              <a:stCxn id="21" idx="6"/>
              <a:endCxn id="22" idx="0"/>
            </p:cNvCxnSpPr>
            <p:nvPr/>
          </p:nvCxnSpPr>
          <p:spPr>
            <a:xfrm flipV="1">
              <a:off x="3229504" y="2981623"/>
              <a:ext cx="1202527" cy="232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AB1F725-4055-D645-8C9B-293DCD6B5A61}"/>
                </a:ext>
              </a:extLst>
            </p:cNvPr>
            <p:cNvSpPr/>
            <p:nvPr/>
          </p:nvSpPr>
          <p:spPr>
            <a:xfrm>
              <a:off x="3090958" y="2912582"/>
              <a:ext cx="138546" cy="13854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13B843D7-A000-E24C-8E8E-054E2D934EF6}"/>
                </a:ext>
              </a:extLst>
            </p:cNvPr>
            <p:cNvSpPr/>
            <p:nvPr/>
          </p:nvSpPr>
          <p:spPr>
            <a:xfrm>
              <a:off x="4057791" y="2981524"/>
              <a:ext cx="765313" cy="816827"/>
            </a:xfrm>
            <a:prstGeom prst="arc">
              <a:avLst>
                <a:gd name="adj1" fmla="val 16129145"/>
                <a:gd name="adj2" fmla="val 21570604"/>
              </a:avLst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EAC20615-624B-3440-A0E8-C0E8D6E092EE}"/>
                </a:ext>
              </a:extLst>
            </p:cNvPr>
            <p:cNvCxnSpPr>
              <a:cxnSpLocks/>
            </p:cNvCxnSpPr>
            <p:nvPr/>
          </p:nvCxnSpPr>
          <p:spPr>
            <a:xfrm>
              <a:off x="4823104" y="3360120"/>
              <a:ext cx="0" cy="70201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65F4B0-E3DF-FA44-989F-F299585AC43C}"/>
                </a:ext>
              </a:extLst>
            </p:cNvPr>
            <p:cNvSpPr/>
            <p:nvPr/>
          </p:nvSpPr>
          <p:spPr>
            <a:xfrm>
              <a:off x="4753831" y="4059180"/>
              <a:ext cx="138545" cy="136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à coins arrondis 24">
              <a:extLst>
                <a:ext uri="{FF2B5EF4-FFF2-40B4-BE49-F238E27FC236}">
                  <a16:creationId xmlns:a16="http://schemas.microsoft.com/office/drawing/2014/main" id="{3757A9FC-1BB5-1946-B731-38DBB5F22D04}"/>
                </a:ext>
              </a:extLst>
            </p:cNvPr>
            <p:cNvSpPr/>
            <p:nvPr/>
          </p:nvSpPr>
          <p:spPr>
            <a:xfrm>
              <a:off x="3641705" y="2913862"/>
              <a:ext cx="429490" cy="152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D4E0F3AB-E2D5-0648-9E5A-7E05641F52BD}"/>
                </a:ext>
              </a:extLst>
            </p:cNvPr>
            <p:cNvSpPr/>
            <p:nvPr/>
          </p:nvSpPr>
          <p:spPr>
            <a:xfrm rot="16200000">
              <a:off x="4353669" y="2410024"/>
              <a:ext cx="242452" cy="1142999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7323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64DF6-350F-004C-B452-6E9EED41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 &amp; prospects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337AA7-B0FB-CE40-9D5E-DF7AA9BCE9AC}"/>
              </a:ext>
            </a:extLst>
          </p:cNvPr>
          <p:cNvSpPr txBox="1"/>
          <p:nvPr/>
        </p:nvSpPr>
        <p:spPr>
          <a:xfrm>
            <a:off x="329183" y="2334736"/>
            <a:ext cx="337718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LAL know-how in optical systems for Compton backscattering</a:t>
            </a: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ThomX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, ELI-NP-GBS, HERA TPOL)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2AB5C7-B5D0-914C-BD84-E4C01C6E6714}"/>
              </a:ext>
            </a:extLst>
          </p:cNvPr>
          <p:cNvSpPr txBox="1"/>
          <p:nvPr/>
        </p:nvSpPr>
        <p:spPr>
          <a:xfrm>
            <a:off x="4663196" y="2193946"/>
            <a:ext cx="409066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KEK know-how in optical systems for Compton backscattering</a:t>
            </a: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(LUCX,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cERL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 and RF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accelertors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(LUCX microbunching)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73DE52-D353-F74E-88BB-5EE3CA456374}"/>
              </a:ext>
            </a:extLst>
          </p:cNvPr>
          <p:cNvSpPr txBox="1"/>
          <p:nvPr/>
        </p:nvSpPr>
        <p:spPr>
          <a:xfrm>
            <a:off x="329184" y="1207194"/>
            <a:ext cx="84246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LAL and KEK collaboration is 15years old on the topic</a:t>
            </a:r>
          </a:p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MightyLaser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experiment started 10 years ago at KEK ATF)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071DA3-D525-394F-96B3-58200DD9385D}"/>
              </a:ext>
            </a:extLst>
          </p:cNvPr>
          <p:cNvSpPr txBox="1"/>
          <p:nvPr/>
        </p:nvSpPr>
        <p:spPr>
          <a:xfrm>
            <a:off x="329183" y="3743136"/>
            <a:ext cx="842467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u="sng" dirty="0">
                <a:solidFill>
                  <a:schemeClr val="accent4">
                    <a:lumMod val="75000"/>
                  </a:schemeClr>
                </a:solidFill>
              </a:rPr>
              <a:t>High-potential for an optimized burst mode experiment at KEK LUCX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Will overtake on any previous experiment on the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Expected technology for emerging compact, ‘low’ cost X-ray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Experiment co-financing maybe with KEK MNPL, CNRS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LabCom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with Amplitude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TYL/FJPPL requested to support substantial travels to help achieving this experiment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6D1E155-89E0-8E4F-A821-2FA05001519B}"/>
              </a:ext>
            </a:extLst>
          </p:cNvPr>
          <p:cNvSpPr txBox="1"/>
          <p:nvPr/>
        </p:nvSpPr>
        <p:spPr>
          <a:xfrm>
            <a:off x="329183" y="5585936"/>
            <a:ext cx="842467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u="sng" dirty="0">
                <a:solidFill>
                  <a:schemeClr val="accent5">
                    <a:lumMod val="75000"/>
                  </a:schemeClr>
                </a:solidFill>
              </a:rPr>
              <a:t>On a very long term: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Possibility of a (joint ?) contribution to ILC Compton polarimeters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162C28E4-D6DE-9346-815C-16D980BC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BF8FCB48-ACBB-2541-B3B8-57BFD425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C046FFBC-B9D1-2D44-ADCC-A9BB0CE8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18</a:t>
            </a:fld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11C93FE-8893-4541-8252-10B54CF5F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367" y="2385956"/>
            <a:ext cx="956829" cy="8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8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E01A0-D0AB-C24D-8BBC-20A226C1E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Collaboration</a:t>
            </a:r>
            <a:r>
              <a:rPr lang="fr-FR" dirty="0"/>
              <a:t> </a:t>
            </a:r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7" name="Flèche droite à entaille 6">
            <a:extLst>
              <a:ext uri="{FF2B5EF4-FFF2-40B4-BE49-F238E27FC236}">
                <a16:creationId xmlns:a16="http://schemas.microsoft.com/office/drawing/2014/main" id="{AAEB811A-739E-B445-AB30-0C51FB580BF6}"/>
              </a:ext>
            </a:extLst>
          </p:cNvPr>
          <p:cNvSpPr/>
          <p:nvPr/>
        </p:nvSpPr>
        <p:spPr>
          <a:xfrm rot="5400000">
            <a:off x="5592997" y="2911942"/>
            <a:ext cx="5444903" cy="1622813"/>
          </a:xfrm>
          <a:prstGeom prst="notchedRightArrow">
            <a:avLst>
              <a:gd name="adj1" fmla="val 50000"/>
              <a:gd name="adj2" fmla="val 38731"/>
            </a:avLst>
          </a:prstGeom>
          <a:gradFill flip="none" rotWithShape="1">
            <a:gsLst>
              <a:gs pos="55000">
                <a:schemeClr val="accent4">
                  <a:lumMod val="75000"/>
                </a:schemeClr>
              </a:gs>
              <a:gs pos="73000">
                <a:schemeClr val="accent5">
                  <a:lumMod val="75000"/>
                </a:schemeClr>
              </a:gs>
              <a:gs pos="4500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25000">
                <a:schemeClr val="accent1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84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C93B3E66-E384-DA48-946A-EE00CBD48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60" y="1347146"/>
            <a:ext cx="70344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Snowmass 2005: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ILC Polarized positron source proposal: significant LAL and KEK contributions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9E321F9B-7DE2-6345-9597-05022A5C2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97" y="2168064"/>
            <a:ext cx="6723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Start of FJPPL/TYL collaboration: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Proposal of a demonstrator on KEK ATF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09F215C0-994F-9649-B591-7DC83CF2B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97" y="2701557"/>
            <a:ext cx="6714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Start of installation of joint LAL/KEK experiment at KEK ATF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319C8B70-89F4-0E41-8135-DFF9F031B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83" y="3278490"/>
            <a:ext cx="43444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chemeClr val="accent3">
                    <a:lumMod val="75000"/>
                  </a:schemeClr>
                </a:solidFill>
              </a:rPr>
              <a:t>Earthquake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26413947-EE23-F442-AAAB-5B0995746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83" y="3818220"/>
            <a:ext cx="6700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chemeClr val="accent4">
                    <a:lumMod val="75000"/>
                  </a:schemeClr>
                </a:solidFill>
              </a:rPr>
              <a:t>Upgrade and second part of the experiment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ABA7D562-8CB0-0346-9708-BE03E7423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81" y="4420013"/>
            <a:ext cx="66904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chemeClr val="accent5">
                    <a:lumMod val="75000"/>
                  </a:schemeClr>
                </a:solidFill>
              </a:rPr>
              <a:t>Lighter collaboration: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Yearly micro-workshops with some common publications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LAL PhD student (P. Favier) went to KEK (Honda-san) thanks to JSPS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22017994-1B72-8044-9B40-AC8870734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81" y="5375050"/>
            <a:ext cx="669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Idea of LAL/KEK optimized burst operation demonstrator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BE6D7B3-0DCC-1347-84D2-710714A1692C}"/>
              </a:ext>
            </a:extLst>
          </p:cNvPr>
          <p:cNvSpPr txBox="1"/>
          <p:nvPr/>
        </p:nvSpPr>
        <p:spPr>
          <a:xfrm>
            <a:off x="8006420" y="1512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2005</a:t>
            </a:r>
          </a:p>
        </p:txBody>
      </p:sp>
      <p:sp>
        <p:nvSpPr>
          <p:cNvPr id="25" name="Rectangle avec flèche vers la droite 24">
            <a:extLst>
              <a:ext uri="{FF2B5EF4-FFF2-40B4-BE49-F238E27FC236}">
                <a16:creationId xmlns:a16="http://schemas.microsoft.com/office/drawing/2014/main" id="{41551831-9836-9A40-B0CB-D0F00A5D661F}"/>
              </a:ext>
            </a:extLst>
          </p:cNvPr>
          <p:cNvSpPr/>
          <p:nvPr/>
        </p:nvSpPr>
        <p:spPr>
          <a:xfrm>
            <a:off x="670860" y="1322347"/>
            <a:ext cx="7199905" cy="64035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3087"/>
            </a:avLst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D37719C-FE4B-5444-AF2B-1D279B359E0D}"/>
              </a:ext>
            </a:extLst>
          </p:cNvPr>
          <p:cNvSpPr txBox="1"/>
          <p:nvPr/>
        </p:nvSpPr>
        <p:spPr>
          <a:xfrm>
            <a:off x="7989076" y="21422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2008</a:t>
            </a:r>
          </a:p>
        </p:txBody>
      </p:sp>
      <p:sp>
        <p:nvSpPr>
          <p:cNvPr id="28" name="Rectangle avec flèche vers la droite 27">
            <a:extLst>
              <a:ext uri="{FF2B5EF4-FFF2-40B4-BE49-F238E27FC236}">
                <a16:creationId xmlns:a16="http://schemas.microsoft.com/office/drawing/2014/main" id="{335D8150-C9A3-0040-B1AF-698E5E01F916}"/>
              </a:ext>
            </a:extLst>
          </p:cNvPr>
          <p:cNvSpPr/>
          <p:nvPr/>
        </p:nvSpPr>
        <p:spPr>
          <a:xfrm>
            <a:off x="670859" y="2155665"/>
            <a:ext cx="7199905" cy="3817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3087"/>
            </a:avLst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310B9EE-B8EE-BC48-9E03-A0A6FE39E546}"/>
              </a:ext>
            </a:extLst>
          </p:cNvPr>
          <p:cNvSpPr txBox="1"/>
          <p:nvPr/>
        </p:nvSpPr>
        <p:spPr>
          <a:xfrm>
            <a:off x="7989075" y="2700797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2009</a:t>
            </a:r>
          </a:p>
        </p:txBody>
      </p:sp>
      <p:sp>
        <p:nvSpPr>
          <p:cNvPr id="30" name="Rectangle avec flèche vers la droite 29">
            <a:extLst>
              <a:ext uri="{FF2B5EF4-FFF2-40B4-BE49-F238E27FC236}">
                <a16:creationId xmlns:a16="http://schemas.microsoft.com/office/drawing/2014/main" id="{69ABE9B9-6A53-CE45-BDD8-BC733CC6CF55}"/>
              </a:ext>
            </a:extLst>
          </p:cNvPr>
          <p:cNvSpPr/>
          <p:nvPr/>
        </p:nvSpPr>
        <p:spPr>
          <a:xfrm>
            <a:off x="669381" y="2707160"/>
            <a:ext cx="7199905" cy="3817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3087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avec flèche vers la droite 30">
            <a:extLst>
              <a:ext uri="{FF2B5EF4-FFF2-40B4-BE49-F238E27FC236}">
                <a16:creationId xmlns:a16="http://schemas.microsoft.com/office/drawing/2014/main" id="{E5531D6E-5C51-BE44-A212-A4821BB3DC31}"/>
              </a:ext>
            </a:extLst>
          </p:cNvPr>
          <p:cNvSpPr/>
          <p:nvPr/>
        </p:nvSpPr>
        <p:spPr>
          <a:xfrm>
            <a:off x="669600" y="3278490"/>
            <a:ext cx="7199905" cy="3817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3087"/>
            </a:avLst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A658E02-211F-3A45-AC8B-1A6B043FD0A8}"/>
              </a:ext>
            </a:extLst>
          </p:cNvPr>
          <p:cNvSpPr txBox="1"/>
          <p:nvPr/>
        </p:nvSpPr>
        <p:spPr>
          <a:xfrm>
            <a:off x="7980558" y="3256185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2011</a:t>
            </a:r>
          </a:p>
        </p:txBody>
      </p:sp>
      <p:sp>
        <p:nvSpPr>
          <p:cNvPr id="33" name="Rectangle avec flèche vers la droite 32">
            <a:extLst>
              <a:ext uri="{FF2B5EF4-FFF2-40B4-BE49-F238E27FC236}">
                <a16:creationId xmlns:a16="http://schemas.microsoft.com/office/drawing/2014/main" id="{41E08F83-05B7-A742-82A3-04C5B207D269}"/>
              </a:ext>
            </a:extLst>
          </p:cNvPr>
          <p:cNvSpPr/>
          <p:nvPr/>
        </p:nvSpPr>
        <p:spPr>
          <a:xfrm>
            <a:off x="669600" y="3833139"/>
            <a:ext cx="7199905" cy="3817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3087"/>
            </a:avLst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avec flèche vers la droite 33">
            <a:extLst>
              <a:ext uri="{FF2B5EF4-FFF2-40B4-BE49-F238E27FC236}">
                <a16:creationId xmlns:a16="http://schemas.microsoft.com/office/drawing/2014/main" id="{C783CDEE-DD7F-CF45-BDCF-7FB88FBC3E1E}"/>
              </a:ext>
            </a:extLst>
          </p:cNvPr>
          <p:cNvSpPr/>
          <p:nvPr/>
        </p:nvSpPr>
        <p:spPr>
          <a:xfrm>
            <a:off x="669600" y="4376613"/>
            <a:ext cx="7199905" cy="89375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3087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6AACEBB-57F5-8A4E-A168-76824CFEF249}"/>
              </a:ext>
            </a:extLst>
          </p:cNvPr>
          <p:cNvSpPr txBox="1"/>
          <p:nvPr/>
        </p:nvSpPr>
        <p:spPr>
          <a:xfrm>
            <a:off x="7963914" y="3830064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2013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A75C9BA-E855-CE4D-824F-0AF6AABA9EEB}"/>
              </a:ext>
            </a:extLst>
          </p:cNvPr>
          <p:cNvSpPr txBox="1"/>
          <p:nvPr/>
        </p:nvSpPr>
        <p:spPr>
          <a:xfrm>
            <a:off x="7968068" y="4347040"/>
            <a:ext cx="652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2014</a:t>
            </a:r>
          </a:p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–</a:t>
            </a:r>
          </a:p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2017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75D4870-6884-634F-82BA-2C2953F53580}"/>
              </a:ext>
            </a:extLst>
          </p:cNvPr>
          <p:cNvSpPr txBox="1"/>
          <p:nvPr/>
        </p:nvSpPr>
        <p:spPr>
          <a:xfrm>
            <a:off x="7963914" y="5353227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2018</a:t>
            </a:r>
          </a:p>
        </p:txBody>
      </p:sp>
      <p:sp>
        <p:nvSpPr>
          <p:cNvPr id="39" name="Rectangle avec flèche vers la droite 38">
            <a:extLst>
              <a:ext uri="{FF2B5EF4-FFF2-40B4-BE49-F238E27FC236}">
                <a16:creationId xmlns:a16="http://schemas.microsoft.com/office/drawing/2014/main" id="{10E114FD-89C7-A34A-B4F1-81D1311881AF}"/>
              </a:ext>
            </a:extLst>
          </p:cNvPr>
          <p:cNvSpPr/>
          <p:nvPr/>
        </p:nvSpPr>
        <p:spPr>
          <a:xfrm>
            <a:off x="669600" y="5362341"/>
            <a:ext cx="7199905" cy="3817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3087"/>
            </a:avLst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Espace réservé de la date 40">
            <a:extLst>
              <a:ext uri="{FF2B5EF4-FFF2-40B4-BE49-F238E27FC236}">
                <a16:creationId xmlns:a16="http://schemas.microsoft.com/office/drawing/2014/main" id="{5F8FAB2B-802F-774F-AD0E-93579FE6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42" name="Espace réservé du pied de page 41">
            <a:extLst>
              <a:ext uri="{FF2B5EF4-FFF2-40B4-BE49-F238E27FC236}">
                <a16:creationId xmlns:a16="http://schemas.microsoft.com/office/drawing/2014/main" id="{2F4D4FCB-ABC7-234E-9409-FC6A5A6F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43" name="Espace réservé du numéro de diapositive 42">
            <a:extLst>
              <a:ext uri="{FF2B5EF4-FFF2-40B4-BE49-F238E27FC236}">
                <a16:creationId xmlns:a16="http://schemas.microsoft.com/office/drawing/2014/main" id="{6496B644-6D4E-A249-A1FE-674F48EE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48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FCD7D-639A-354F-AAD2-5F00F58A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This year’s meeting agenda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C3136B4-0626-1546-B06C-C25C2BDCD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1035"/>
          <a:stretch/>
        </p:blipFill>
        <p:spPr>
          <a:xfrm>
            <a:off x="224159" y="1090334"/>
            <a:ext cx="4121598" cy="3899798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2FEA44-60F9-124B-9F84-771F6607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2B9E5D-0AB8-D049-8076-A9895361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60557F-47F5-B644-9BBC-23610754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6FDA309-EFA8-9249-9AD5-9BEE2A681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53906"/>
            <a:ext cx="3035869" cy="1829699"/>
          </a:xfrm>
          <a:prstGeom prst="rect">
            <a:avLst/>
          </a:prstGeom>
        </p:spPr>
      </p:pic>
      <p:pic>
        <p:nvPicPr>
          <p:cNvPr id="11" name="Espace réservé du contenu 7">
            <a:extLst>
              <a:ext uri="{FF2B5EF4-FFF2-40B4-BE49-F238E27FC236}">
                <a16:creationId xmlns:a16="http://schemas.microsoft.com/office/drawing/2014/main" id="{CFC5D3C4-23CC-B54A-93D9-BCAA5E3EB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98"/>
          <a:stretch/>
        </p:blipFill>
        <p:spPr>
          <a:xfrm>
            <a:off x="4475648" y="1184601"/>
            <a:ext cx="4136734" cy="173680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9F265DE-D815-4F49-B363-AF55C7E0F8CC}"/>
              </a:ext>
            </a:extLst>
          </p:cNvPr>
          <p:cNvSpPr txBox="1"/>
          <p:nvPr/>
        </p:nvSpPr>
        <p:spPr>
          <a:xfrm>
            <a:off x="0" y="502115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Many subjects are discussed, covering the activities of both groups</a:t>
            </a:r>
          </a:p>
        </p:txBody>
      </p:sp>
      <p:sp>
        <p:nvSpPr>
          <p:cNvPr id="13" name="Flèche vers le bas 12">
            <a:extLst>
              <a:ext uri="{FF2B5EF4-FFF2-40B4-BE49-F238E27FC236}">
                <a16:creationId xmlns:a16="http://schemas.microsoft.com/office/drawing/2014/main" id="{926593EF-8A2A-0E43-B021-B2AAC6D4CE58}"/>
              </a:ext>
            </a:extLst>
          </p:cNvPr>
          <p:cNvSpPr/>
          <p:nvPr/>
        </p:nvSpPr>
        <p:spPr>
          <a:xfrm>
            <a:off x="4223202" y="5506686"/>
            <a:ext cx="816864" cy="33292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A1B90E-7079-594B-9724-E30BF5DD5A2E}"/>
              </a:ext>
            </a:extLst>
          </p:cNvPr>
          <p:cNvSpPr txBox="1"/>
          <p:nvPr/>
        </p:nvSpPr>
        <p:spPr>
          <a:xfrm>
            <a:off x="224159" y="59558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I will only cover a small subset of the activities where the developments are tightly linked</a:t>
            </a:r>
          </a:p>
        </p:txBody>
      </p:sp>
    </p:spTree>
    <p:extLst>
      <p:ext uri="{BB962C8B-B14F-4D97-AF65-F5344CB8AC3E}">
        <p14:creationId xmlns:p14="http://schemas.microsoft.com/office/powerpoint/2010/main" val="404389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iangle 37">
            <a:extLst>
              <a:ext uri="{FF2B5EF4-FFF2-40B4-BE49-F238E27FC236}">
                <a16:creationId xmlns:a16="http://schemas.microsoft.com/office/drawing/2014/main" id="{B75BF566-30B1-1C48-B134-FBEC2FA1F717}"/>
              </a:ext>
            </a:extLst>
          </p:cNvPr>
          <p:cNvSpPr/>
          <p:nvPr/>
        </p:nvSpPr>
        <p:spPr>
          <a:xfrm rot="16200000">
            <a:off x="2596830" y="1406378"/>
            <a:ext cx="758854" cy="1659248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77000"/>
                </a:schemeClr>
              </a:gs>
              <a:gs pos="48000">
                <a:schemeClr val="accent3">
                  <a:alpha val="5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5C3B149-4BC1-1840-8141-7296B85BDFC7}"/>
              </a:ext>
            </a:extLst>
          </p:cNvPr>
          <p:cNvCxnSpPr/>
          <p:nvPr/>
        </p:nvCxnSpPr>
        <p:spPr>
          <a:xfrm>
            <a:off x="575034" y="2247974"/>
            <a:ext cx="3888432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B3ECD790-134B-B64C-9F38-14882C43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Compton </a:t>
            </a:r>
            <a:r>
              <a:rPr lang="fr-FR" dirty="0" err="1"/>
              <a:t>backscattering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10CC30-D9E1-F248-A25F-A81468674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545" y="229802"/>
            <a:ext cx="2912015" cy="1339506"/>
          </a:xfrm>
          <a:prstGeom prst="rect">
            <a:avLst/>
          </a:prstGeom>
          <a:effectLst>
            <a:outerShdw blurRad="50800" dist="152400" dir="2700000" algn="tl" rotWithShape="0">
              <a:schemeClr val="bg2">
                <a:lumMod val="25000"/>
                <a:alpha val="50000"/>
              </a:scheme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BC52B12-F3D9-E94C-AAD3-A6F0CF2F168C}"/>
                  </a:ext>
                </a:extLst>
              </p:cNvPr>
              <p:cNvSpPr txBox="1"/>
              <p:nvPr/>
            </p:nvSpPr>
            <p:spPr>
              <a:xfrm>
                <a:off x="4339240" y="1720111"/>
                <a:ext cx="4744483" cy="55540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fr-FR" dirty="0">
                    <a:solidFill>
                      <a:schemeClr val="accent5">
                        <a:lumMod val="75000"/>
                      </a:schemeClr>
                    </a:solidFill>
                  </a:rPr>
                  <a:t>Compton photon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fr-FR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fr-FR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fr-FR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≃</m:t>
                    </m:r>
                    <m:sSub>
                      <m:sSubPr>
                        <m:ctrlPr>
                          <a:rPr lang="fr-FR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fr-FR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fr-FR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fr-FR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fr-FR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fr-FR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²</m:t>
                            </m:r>
                          </m:den>
                        </m:f>
                        <m:r>
                          <a:rPr lang="fr-FR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</m:sSub>
                    <m:r>
                      <a:rPr lang="fr-FR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45 </m:t>
                    </m:r>
                    <m:r>
                      <a:rPr lang="fr-FR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𝑘𝑒𝑉</m:t>
                    </m:r>
                  </m:oMath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BC52B12-F3D9-E94C-AAD3-A6F0CF2F1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40" y="1720111"/>
                <a:ext cx="4744483" cy="555408"/>
              </a:xfrm>
              <a:prstGeom prst="rect">
                <a:avLst/>
              </a:prstGeom>
              <a:blipFill>
                <a:blip r:embed="rId3"/>
                <a:stretch>
                  <a:fillRect l="-1070" b="-222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234E92E-DFC3-5845-B75D-26B3AE3382FC}"/>
              </a:ext>
            </a:extLst>
          </p:cNvPr>
          <p:cNvCxnSpPr/>
          <p:nvPr/>
        </p:nvCxnSpPr>
        <p:spPr>
          <a:xfrm>
            <a:off x="706931" y="2247974"/>
            <a:ext cx="1439702" cy="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80B4975-1A6A-304C-8CD9-4BA7D2EFD463}"/>
              </a:ext>
            </a:extLst>
          </p:cNvPr>
          <p:cNvCxnSpPr/>
          <p:nvPr/>
        </p:nvCxnSpPr>
        <p:spPr>
          <a:xfrm flipH="1">
            <a:off x="2146636" y="1136496"/>
            <a:ext cx="876670" cy="111147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7F233C9-E97C-2346-9928-E94EE27FC992}"/>
              </a:ext>
            </a:extLst>
          </p:cNvPr>
          <p:cNvCxnSpPr/>
          <p:nvPr/>
        </p:nvCxnSpPr>
        <p:spPr>
          <a:xfrm>
            <a:off x="2146636" y="2247974"/>
            <a:ext cx="1027758" cy="616714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C407F40-B57B-4940-925A-06599CE8B0FA}"/>
              </a:ext>
            </a:extLst>
          </p:cNvPr>
          <p:cNvCxnSpPr>
            <a:cxnSpLocks/>
          </p:cNvCxnSpPr>
          <p:nvPr/>
        </p:nvCxnSpPr>
        <p:spPr>
          <a:xfrm flipV="1">
            <a:off x="2149335" y="1692235"/>
            <a:ext cx="2170114" cy="55574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712DCD3E-3EFA-894D-B908-441ED9B3A195}"/>
              </a:ext>
            </a:extLst>
          </p:cNvPr>
          <p:cNvSpPr txBox="1"/>
          <p:nvPr/>
        </p:nvSpPr>
        <p:spPr>
          <a:xfrm>
            <a:off x="3023306" y="975249"/>
            <a:ext cx="22092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laser (E</a:t>
            </a:r>
            <a:r>
              <a:rPr lang="el-GR" baseline="-25000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hc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/𝜆=1.2eV)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071FB9F9-19CF-A940-B236-A6C5398D59DB}"/>
              </a:ext>
            </a:extLst>
          </p:cNvPr>
          <p:cNvSpPr/>
          <p:nvPr/>
        </p:nvSpPr>
        <p:spPr>
          <a:xfrm>
            <a:off x="2303226" y="1856577"/>
            <a:ext cx="281745" cy="391398"/>
          </a:xfrm>
          <a:prstGeom prst="arc">
            <a:avLst>
              <a:gd name="adj1" fmla="val 16200000"/>
              <a:gd name="adj2" fmla="val 4010144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47513D0-1DB8-4A42-ACE3-2A37F7492E37}"/>
              </a:ext>
            </a:extLst>
          </p:cNvPr>
          <p:cNvSpPr txBox="1"/>
          <p:nvPr/>
        </p:nvSpPr>
        <p:spPr>
          <a:xfrm>
            <a:off x="2660515" y="167684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F725F065-6C7E-2B41-8C2E-396E55833B73}"/>
              </a:ext>
            </a:extLst>
          </p:cNvPr>
          <p:cNvSpPr/>
          <p:nvPr/>
        </p:nvSpPr>
        <p:spPr>
          <a:xfrm>
            <a:off x="3653866" y="1849921"/>
            <a:ext cx="227559" cy="425598"/>
          </a:xfrm>
          <a:prstGeom prst="arc">
            <a:avLst>
              <a:gd name="adj1" fmla="val 16200000"/>
              <a:gd name="adj2" fmla="val 4010144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74388FF-A464-C349-BCE1-C46883A36A57}"/>
              </a:ext>
            </a:extLst>
          </p:cNvPr>
          <p:cNvSpPr txBox="1"/>
          <p:nvPr/>
        </p:nvSpPr>
        <p:spPr>
          <a:xfrm>
            <a:off x="3887466" y="185389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θ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26CED3-CAE1-7B45-BB78-4522258C7FFE}"/>
                  </a:ext>
                </a:extLst>
              </p:cNvPr>
              <p:cNvSpPr txBox="1"/>
              <p:nvPr/>
            </p:nvSpPr>
            <p:spPr>
              <a:xfrm>
                <a:off x="262916" y="2448451"/>
                <a:ext cx="2386067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accent1"/>
                    </a:solidFill>
                  </a:rPr>
                  <a:t>e</a:t>
                </a:r>
                <a:r>
                  <a:rPr lang="fr-FR" b="0" baseline="30000" dirty="0">
                    <a:solidFill>
                      <a:schemeClr val="accent1"/>
                    </a:solidFill>
                  </a:rPr>
                  <a:t>-</a:t>
                </a:r>
                <a:r>
                  <a:rPr lang="fr-FR" b="0" dirty="0">
                    <a:solidFill>
                      <a:schemeClr val="accent1"/>
                    </a:solidFill>
                  </a:rPr>
                  <a:t> </a:t>
                </a:r>
                <a:r>
                  <a:rPr lang="fr-FR" b="0" dirty="0" err="1">
                    <a:solidFill>
                      <a:schemeClr val="accent1"/>
                    </a:solidFill>
                  </a:rPr>
                  <a:t>beam</a:t>
                </a:r>
                <a:r>
                  <a:rPr lang="fr-FR" b="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𝐸</m:t>
                    </m:r>
                    <m:r>
                      <a:rPr lang="fr-FR" b="0" i="1" baseline="-25000" smtClean="0">
                        <a:solidFill>
                          <a:schemeClr val="accent1"/>
                        </a:solidFill>
                        <a:latin typeface="Cambria Math"/>
                      </a:rPr>
                      <m:t>𝑒</m:t>
                    </m:r>
                    <m:r>
                      <a:rPr lang="fr-FR" b="0" i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50 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𝑀𝑒𝑉</m:t>
                    </m:r>
                  </m:oMath>
                </a14:m>
                <a:endParaRPr lang="fr-FR" b="0" dirty="0">
                  <a:solidFill>
                    <a:schemeClr val="accent1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26CED3-CAE1-7B45-BB78-4522258C7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16" y="2448451"/>
                <a:ext cx="2386067" cy="369332"/>
              </a:xfrm>
              <a:prstGeom prst="rect">
                <a:avLst/>
              </a:prstGeom>
              <a:blipFill>
                <a:blip r:embed="rId4"/>
                <a:stretch>
                  <a:fillRect l="-2116" t="-6667" b="-2333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13" descr="C:\Users\martens\Documents\sauvegardeDisqueLHCb\Work\conferences\seillac2014\fig.png">
            <a:extLst>
              <a:ext uri="{FF2B5EF4-FFF2-40B4-BE49-F238E27FC236}">
                <a16:creationId xmlns:a16="http://schemas.microsoft.com/office/drawing/2014/main" id="{7390C998-693E-E548-82E2-8D3EF754F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5" b="5330"/>
          <a:stretch/>
        </p:blipFill>
        <p:spPr bwMode="auto">
          <a:xfrm>
            <a:off x="2841651" y="3053766"/>
            <a:ext cx="6071332" cy="3224280"/>
          </a:xfrm>
          <a:prstGeom prst="rect">
            <a:avLst/>
          </a:prstGeom>
          <a:noFill/>
          <a:effectLst>
            <a:outerShdw blurRad="50800" dist="152400" dir="2700000" algn="tl" rotWithShape="0">
              <a:schemeClr val="accent5">
                <a:lumMod val="7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Espace réservé de la date 41">
            <a:extLst>
              <a:ext uri="{FF2B5EF4-FFF2-40B4-BE49-F238E27FC236}">
                <a16:creationId xmlns:a16="http://schemas.microsoft.com/office/drawing/2014/main" id="{8129845A-4BB0-804B-B60D-3B0C4611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770F632A-3AE5-6742-A722-74A2CF66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13DCBF6C-C37A-3A4D-9927-F67C32AA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99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iangle 37">
            <a:extLst>
              <a:ext uri="{FF2B5EF4-FFF2-40B4-BE49-F238E27FC236}">
                <a16:creationId xmlns:a16="http://schemas.microsoft.com/office/drawing/2014/main" id="{B75BF566-30B1-1C48-B134-FBEC2FA1F717}"/>
              </a:ext>
            </a:extLst>
          </p:cNvPr>
          <p:cNvSpPr/>
          <p:nvPr/>
        </p:nvSpPr>
        <p:spPr>
          <a:xfrm rot="16200000">
            <a:off x="2596830" y="1406378"/>
            <a:ext cx="758854" cy="1659248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77000"/>
                </a:schemeClr>
              </a:gs>
              <a:gs pos="48000">
                <a:schemeClr val="accent3">
                  <a:alpha val="5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5C3B149-4BC1-1840-8141-7296B85BDFC7}"/>
              </a:ext>
            </a:extLst>
          </p:cNvPr>
          <p:cNvCxnSpPr/>
          <p:nvPr/>
        </p:nvCxnSpPr>
        <p:spPr>
          <a:xfrm>
            <a:off x="575034" y="2247974"/>
            <a:ext cx="3888432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B3ECD790-134B-B64C-9F38-14882C43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</a:t>
            </a:r>
            <a:r>
              <a:rPr lang="fr-FR" dirty="0" err="1"/>
              <a:t>monochromatic</a:t>
            </a:r>
            <a:r>
              <a:rPr lang="fr-FR" dirty="0"/>
              <a:t> source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10CC30-D9E1-F248-A25F-A81468674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545" y="229802"/>
            <a:ext cx="2912015" cy="1339506"/>
          </a:xfrm>
          <a:prstGeom prst="rect">
            <a:avLst/>
          </a:prstGeom>
          <a:effectLst>
            <a:outerShdw blurRad="50800" dist="152400" dir="2700000" algn="tl" rotWithShape="0">
              <a:schemeClr val="bg2">
                <a:lumMod val="25000"/>
                <a:alpha val="50000"/>
              </a:scheme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BC52B12-F3D9-E94C-AAD3-A6F0CF2F168C}"/>
                  </a:ext>
                </a:extLst>
              </p:cNvPr>
              <p:cNvSpPr txBox="1"/>
              <p:nvPr/>
            </p:nvSpPr>
            <p:spPr>
              <a:xfrm>
                <a:off x="4339240" y="1720111"/>
                <a:ext cx="4744483" cy="55540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fr-FR" dirty="0">
                    <a:solidFill>
                      <a:schemeClr val="accent5">
                        <a:lumMod val="75000"/>
                      </a:schemeClr>
                    </a:solidFill>
                  </a:rPr>
                  <a:t>Compton photon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fr-FR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fr-FR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fr-FR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≃</m:t>
                    </m:r>
                    <m:sSub>
                      <m:sSubPr>
                        <m:ctrlPr>
                          <a:rPr lang="fr-FR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fr-FR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fr-FR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fr-FR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fr-FR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fr-FR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²</m:t>
                            </m:r>
                          </m:den>
                        </m:f>
                        <m:r>
                          <a:rPr lang="fr-FR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</m:sSub>
                    <m:r>
                      <a:rPr lang="fr-FR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45 </m:t>
                    </m:r>
                    <m:r>
                      <a:rPr lang="fr-FR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𝑘𝑒𝑉</m:t>
                    </m:r>
                  </m:oMath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BC52B12-F3D9-E94C-AAD3-A6F0CF2F1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40" y="1720111"/>
                <a:ext cx="4744483" cy="555408"/>
              </a:xfrm>
              <a:prstGeom prst="rect">
                <a:avLst/>
              </a:prstGeom>
              <a:blipFill>
                <a:blip r:embed="rId3"/>
                <a:stretch>
                  <a:fillRect l="-1070" b="-222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234E92E-DFC3-5845-B75D-26B3AE3382FC}"/>
              </a:ext>
            </a:extLst>
          </p:cNvPr>
          <p:cNvCxnSpPr/>
          <p:nvPr/>
        </p:nvCxnSpPr>
        <p:spPr>
          <a:xfrm>
            <a:off x="706931" y="2247974"/>
            <a:ext cx="1439702" cy="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80B4975-1A6A-304C-8CD9-4BA7D2EFD463}"/>
              </a:ext>
            </a:extLst>
          </p:cNvPr>
          <p:cNvCxnSpPr/>
          <p:nvPr/>
        </p:nvCxnSpPr>
        <p:spPr>
          <a:xfrm flipH="1">
            <a:off x="2146636" y="1136496"/>
            <a:ext cx="876670" cy="111147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7F233C9-E97C-2346-9928-E94EE27FC992}"/>
              </a:ext>
            </a:extLst>
          </p:cNvPr>
          <p:cNvCxnSpPr/>
          <p:nvPr/>
        </p:nvCxnSpPr>
        <p:spPr>
          <a:xfrm>
            <a:off x="2146636" y="2247974"/>
            <a:ext cx="1027758" cy="616714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C407F40-B57B-4940-925A-06599CE8B0FA}"/>
              </a:ext>
            </a:extLst>
          </p:cNvPr>
          <p:cNvCxnSpPr>
            <a:cxnSpLocks/>
          </p:cNvCxnSpPr>
          <p:nvPr/>
        </p:nvCxnSpPr>
        <p:spPr>
          <a:xfrm flipV="1">
            <a:off x="2149335" y="1692235"/>
            <a:ext cx="2170114" cy="55574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712DCD3E-3EFA-894D-B908-441ED9B3A195}"/>
              </a:ext>
            </a:extLst>
          </p:cNvPr>
          <p:cNvSpPr txBox="1"/>
          <p:nvPr/>
        </p:nvSpPr>
        <p:spPr>
          <a:xfrm>
            <a:off x="3023306" y="975249"/>
            <a:ext cx="22092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laser (E</a:t>
            </a:r>
            <a:r>
              <a:rPr lang="el-GR" baseline="-25000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hc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/𝜆=1.2eV)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071FB9F9-19CF-A940-B236-A6C5398D59DB}"/>
              </a:ext>
            </a:extLst>
          </p:cNvPr>
          <p:cNvSpPr/>
          <p:nvPr/>
        </p:nvSpPr>
        <p:spPr>
          <a:xfrm>
            <a:off x="2303226" y="1856577"/>
            <a:ext cx="281745" cy="391398"/>
          </a:xfrm>
          <a:prstGeom prst="arc">
            <a:avLst>
              <a:gd name="adj1" fmla="val 16200000"/>
              <a:gd name="adj2" fmla="val 4010144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47513D0-1DB8-4A42-ACE3-2A37F7492E37}"/>
              </a:ext>
            </a:extLst>
          </p:cNvPr>
          <p:cNvSpPr txBox="1"/>
          <p:nvPr/>
        </p:nvSpPr>
        <p:spPr>
          <a:xfrm>
            <a:off x="2660515" y="167684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F725F065-6C7E-2B41-8C2E-396E55833B73}"/>
              </a:ext>
            </a:extLst>
          </p:cNvPr>
          <p:cNvSpPr/>
          <p:nvPr/>
        </p:nvSpPr>
        <p:spPr>
          <a:xfrm>
            <a:off x="3653866" y="1849921"/>
            <a:ext cx="227559" cy="425598"/>
          </a:xfrm>
          <a:prstGeom prst="arc">
            <a:avLst>
              <a:gd name="adj1" fmla="val 16200000"/>
              <a:gd name="adj2" fmla="val 4010144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74388FF-A464-C349-BCE1-C46883A36A57}"/>
              </a:ext>
            </a:extLst>
          </p:cNvPr>
          <p:cNvSpPr txBox="1"/>
          <p:nvPr/>
        </p:nvSpPr>
        <p:spPr>
          <a:xfrm>
            <a:off x="3887466" y="185389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θ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26CED3-CAE1-7B45-BB78-4522258C7FFE}"/>
                  </a:ext>
                </a:extLst>
              </p:cNvPr>
              <p:cNvSpPr txBox="1"/>
              <p:nvPr/>
            </p:nvSpPr>
            <p:spPr>
              <a:xfrm>
                <a:off x="262916" y="2448451"/>
                <a:ext cx="2386067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accent1"/>
                    </a:solidFill>
                  </a:rPr>
                  <a:t>e</a:t>
                </a:r>
                <a:r>
                  <a:rPr lang="fr-FR" b="0" baseline="30000" dirty="0">
                    <a:solidFill>
                      <a:schemeClr val="accent1"/>
                    </a:solidFill>
                  </a:rPr>
                  <a:t>-</a:t>
                </a:r>
                <a:r>
                  <a:rPr lang="fr-FR" b="0" dirty="0">
                    <a:solidFill>
                      <a:schemeClr val="accent1"/>
                    </a:solidFill>
                  </a:rPr>
                  <a:t> </a:t>
                </a:r>
                <a:r>
                  <a:rPr lang="fr-FR" b="0" dirty="0" err="1">
                    <a:solidFill>
                      <a:schemeClr val="accent1"/>
                    </a:solidFill>
                  </a:rPr>
                  <a:t>beam</a:t>
                </a:r>
                <a:r>
                  <a:rPr lang="fr-FR" b="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𝐸</m:t>
                    </m:r>
                    <m:r>
                      <a:rPr lang="fr-FR" b="0" i="1" baseline="-25000" smtClean="0">
                        <a:solidFill>
                          <a:schemeClr val="accent1"/>
                        </a:solidFill>
                        <a:latin typeface="Cambria Math"/>
                      </a:rPr>
                      <m:t>𝑒</m:t>
                    </m:r>
                    <m:r>
                      <a:rPr lang="fr-FR" b="0" i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50 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𝑀𝑒𝑉</m:t>
                    </m:r>
                  </m:oMath>
                </a14:m>
                <a:endParaRPr lang="fr-FR" b="0" dirty="0">
                  <a:solidFill>
                    <a:schemeClr val="accent1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26CED3-CAE1-7B45-BB78-4522258C7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16" y="2448451"/>
                <a:ext cx="2386067" cy="369332"/>
              </a:xfrm>
              <a:prstGeom prst="rect">
                <a:avLst/>
              </a:prstGeom>
              <a:blipFill>
                <a:blip r:embed="rId4"/>
                <a:stretch>
                  <a:fillRect l="-2116" t="-6667" b="-2333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13" descr="C:\Users\martens\Documents\sauvegardeDisqueLHCb\Work\conferences\seillac2014\fig.png">
            <a:extLst>
              <a:ext uri="{FF2B5EF4-FFF2-40B4-BE49-F238E27FC236}">
                <a16:creationId xmlns:a16="http://schemas.microsoft.com/office/drawing/2014/main" id="{7390C998-693E-E548-82E2-8D3EF754F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5" b="5330"/>
          <a:stretch/>
        </p:blipFill>
        <p:spPr bwMode="auto">
          <a:xfrm>
            <a:off x="2841651" y="3053766"/>
            <a:ext cx="6071332" cy="3224280"/>
          </a:xfrm>
          <a:prstGeom prst="rect">
            <a:avLst/>
          </a:prstGeom>
          <a:noFill/>
          <a:effectLst>
            <a:outerShdw blurRad="50800" dist="152400" dir="2700000" algn="tl" rotWithShape="0">
              <a:schemeClr val="accent3">
                <a:lumMod val="7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F5ECE57-AB8F-A842-B1D6-19C35AED7196}"/>
              </a:ext>
            </a:extLst>
          </p:cNvPr>
          <p:cNvSpPr/>
          <p:nvPr/>
        </p:nvSpPr>
        <p:spPr>
          <a:xfrm>
            <a:off x="7013721" y="3585154"/>
            <a:ext cx="144016" cy="738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E54EF4-FB07-694C-9A13-982A36552837}"/>
              </a:ext>
            </a:extLst>
          </p:cNvPr>
          <p:cNvSpPr/>
          <p:nvPr/>
        </p:nvSpPr>
        <p:spPr>
          <a:xfrm>
            <a:off x="7013721" y="4531653"/>
            <a:ext cx="144016" cy="738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CF8E298C-620D-7C4E-AC10-3CABAD834C22}"/>
              </a:ext>
            </a:extLst>
          </p:cNvPr>
          <p:cNvSpPr/>
          <p:nvPr/>
        </p:nvSpPr>
        <p:spPr>
          <a:xfrm rot="16200000">
            <a:off x="5804670" y="3623666"/>
            <a:ext cx="758854" cy="1659248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77000"/>
                </a:schemeClr>
              </a:gs>
              <a:gs pos="48000">
                <a:schemeClr val="accent3">
                  <a:alpha val="5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rapèze 7">
            <a:extLst>
              <a:ext uri="{FF2B5EF4-FFF2-40B4-BE49-F238E27FC236}">
                <a16:creationId xmlns:a16="http://schemas.microsoft.com/office/drawing/2014/main" id="{90567753-95DD-2042-9D34-6DB63BD67124}"/>
              </a:ext>
            </a:extLst>
          </p:cNvPr>
          <p:cNvSpPr/>
          <p:nvPr/>
        </p:nvSpPr>
        <p:spPr>
          <a:xfrm rot="16200000">
            <a:off x="7531992" y="3745041"/>
            <a:ext cx="328291" cy="1364832"/>
          </a:xfrm>
          <a:prstGeom prst="trapezoid">
            <a:avLst>
              <a:gd name="adj" fmla="val 18342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576387-AF41-4A41-A86B-5FE72C110F38}"/>
              </a:ext>
            </a:extLst>
          </p:cNvPr>
          <p:cNvSpPr/>
          <p:nvPr/>
        </p:nvSpPr>
        <p:spPr>
          <a:xfrm>
            <a:off x="3554425" y="3143292"/>
            <a:ext cx="5058234" cy="2596298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BE604A-8A5C-9747-9938-F9E1D2EAB09F}"/>
              </a:ext>
            </a:extLst>
          </p:cNvPr>
          <p:cNvSpPr/>
          <p:nvPr/>
        </p:nvSpPr>
        <p:spPr>
          <a:xfrm>
            <a:off x="3447535" y="3143292"/>
            <a:ext cx="106890" cy="2596298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92BBA59-DAC7-7E4C-B6BB-7726637A2308}"/>
              </a:ext>
            </a:extLst>
          </p:cNvPr>
          <p:cNvSpPr txBox="1"/>
          <p:nvPr/>
        </p:nvSpPr>
        <p:spPr>
          <a:xfrm>
            <a:off x="63362" y="3921814"/>
            <a:ext cx="30291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 err="1">
                <a:solidFill>
                  <a:schemeClr val="accent3">
                    <a:lumMod val="75000"/>
                  </a:schemeClr>
                </a:solidFill>
              </a:rPr>
              <a:t>Advantage</a:t>
            </a:r>
            <a:r>
              <a:rPr lang="fr-FR" i="1" u="sng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Excellent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monochromaticity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obtained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by use of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collimator</a:t>
            </a:r>
            <a:endParaRPr lang="fr-FR" sz="1600" baseline="30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C7AC979-777B-CF41-89AC-4828090BB754}"/>
              </a:ext>
            </a:extLst>
          </p:cNvPr>
          <p:cNvSpPr txBox="1"/>
          <p:nvPr/>
        </p:nvSpPr>
        <p:spPr>
          <a:xfrm>
            <a:off x="63362" y="4978940"/>
            <a:ext cx="30291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>
                <a:solidFill>
                  <a:schemeClr val="accent6">
                    <a:lumMod val="75000"/>
                  </a:schemeClr>
                </a:solidFill>
              </a:rPr>
              <a:t>Price to </a:t>
            </a:r>
            <a:r>
              <a:rPr lang="fr-FR" i="1" u="sng" dirty="0" err="1">
                <a:solidFill>
                  <a:schemeClr val="accent6">
                    <a:lumMod val="75000"/>
                  </a:schemeClr>
                </a:solidFill>
              </a:rPr>
              <a:t>pay</a:t>
            </a:r>
            <a:r>
              <a:rPr lang="fr-FR" i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Flux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reduction</a:t>
            </a:r>
            <a:endParaRPr lang="fr-FR" sz="1600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8013629-A3DA-C744-A30B-B2AC1660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2D0B9F0-148D-464B-B957-E3BC00DF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C757392-A337-B642-84F5-4C8A735F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82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tens\Documents\sauvegardeDisqueLHCb\Work\conferences\NPNSNP14\talk\plotThreshold.tif">
            <a:extLst>
              <a:ext uri="{FF2B5EF4-FFF2-40B4-BE49-F238E27FC236}">
                <a16:creationId xmlns:a16="http://schemas.microsoft.com/office/drawing/2014/main" id="{82D1FD1B-681A-944C-BCA9-D1AFD15AF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6200" r="2954" b="12824"/>
          <a:stretch/>
        </p:blipFill>
        <p:spPr bwMode="auto">
          <a:xfrm>
            <a:off x="556298" y="1061660"/>
            <a:ext cx="8163658" cy="3406481"/>
          </a:xfrm>
          <a:prstGeom prst="rect">
            <a:avLst/>
          </a:prstGeom>
          <a:noFill/>
          <a:effectLst>
            <a:outerShdw blurRad="50800" dist="152400" dir="2700000" algn="tl" rotWithShape="0">
              <a:schemeClr val="accent2">
                <a:lumMod val="50000"/>
                <a:alpha val="50000"/>
              </a:schemeClr>
            </a:outerShdw>
          </a:effectLst>
          <a:extLst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052F39-A9DE-0544-8E94-719794E6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With a wide range of applications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539038-5C1A-684B-BF66-C625A21FF572}"/>
              </a:ext>
            </a:extLst>
          </p:cNvPr>
          <p:cNvSpPr txBox="1"/>
          <p:nvPr/>
        </p:nvSpPr>
        <p:spPr>
          <a:xfrm>
            <a:off x="2223302" y="1293528"/>
            <a:ext cx="506353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Compton energy threshold for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λ</a:t>
            </a:r>
            <a:r>
              <a:rPr lang="en-GB" baseline="-25000" dirty="0" err="1">
                <a:solidFill>
                  <a:schemeClr val="accent2">
                    <a:lumMod val="50000"/>
                  </a:schemeClr>
                </a:solidFill>
              </a:rPr>
              <a:t>laser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= 1µm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34FB53-0551-C641-970D-F4831C9C315B}"/>
              </a:ext>
            </a:extLst>
          </p:cNvPr>
          <p:cNvSpPr txBox="1"/>
          <p:nvPr/>
        </p:nvSpPr>
        <p:spPr>
          <a:xfrm rot="16200000">
            <a:off x="-1270972" y="2580234"/>
            <a:ext cx="3285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Scattered photon energy [MeV]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0EEB2D-42E9-CB43-83C2-A7C21DE238B8}"/>
              </a:ext>
            </a:extLst>
          </p:cNvPr>
          <p:cNvSpPr txBox="1"/>
          <p:nvPr/>
        </p:nvSpPr>
        <p:spPr>
          <a:xfrm>
            <a:off x="6230928" y="3757163"/>
            <a:ext cx="228442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electron energy [MeV]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157362-B75E-E24C-B40A-3A49D80EF73C}"/>
              </a:ext>
            </a:extLst>
          </p:cNvPr>
          <p:cNvSpPr/>
          <p:nvPr/>
        </p:nvSpPr>
        <p:spPr>
          <a:xfrm>
            <a:off x="556298" y="4180115"/>
            <a:ext cx="8163657" cy="26793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50000">
                <a:schemeClr val="accent3">
                  <a:alpha val="5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703C36-B1A7-7B45-9F11-D84967DA68B8}"/>
              </a:ext>
            </a:extLst>
          </p:cNvPr>
          <p:cNvSpPr/>
          <p:nvPr/>
        </p:nvSpPr>
        <p:spPr>
          <a:xfrm>
            <a:off x="628650" y="4713747"/>
            <a:ext cx="8091305" cy="13554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50800" dist="152400" dir="27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96EA8D48-3704-D64E-8194-45455FFC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722094"/>
            <a:ext cx="2561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Low energy: 10keV to 1 MeV</a:t>
            </a:r>
            <a:endParaRPr lang="en-US" sz="16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Radiography &amp; Radiotherapy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Art history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Material science</a:t>
            </a:r>
          </a:p>
          <a:p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30FB8646-20EE-4443-BA9E-C1270C968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498" y="4722093"/>
            <a:ext cx="28130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Medium energy (1 to 100 MeV</a:t>
            </a:r>
            <a:r>
              <a:rPr lang="en-US" sz="1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Nuclear fluorescence, GDR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Nuclear physics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Nuclear waste management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Medical isotopes production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7D07FF5A-5FDD-FB48-AE2A-8A2E97166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403" y="4740489"/>
            <a:ext cx="273916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High energy (&gt;100 MeV</a:t>
            </a:r>
            <a:r>
              <a:rPr lang="en-US" sz="1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Electron beam polarimetry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𝛾𝛾 collider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Secondary beam production (ex: polarized positrons)</a:t>
            </a:r>
          </a:p>
          <a:p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Espace réservé de la date 22">
            <a:extLst>
              <a:ext uri="{FF2B5EF4-FFF2-40B4-BE49-F238E27FC236}">
                <a16:creationId xmlns:a16="http://schemas.microsoft.com/office/drawing/2014/main" id="{2CC06308-087A-CF4C-B759-F74332996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id="{D042AD71-8713-2B49-8AA6-52202139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0E641E21-D681-4043-A003-84083513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B36C0D-3F31-D34F-AD6E-EDE3E3E84F44}"/>
              </a:ext>
            </a:extLst>
          </p:cNvPr>
          <p:cNvSpPr/>
          <p:nvPr/>
        </p:nvSpPr>
        <p:spPr>
          <a:xfrm rot="16200000">
            <a:off x="-820769" y="2462768"/>
            <a:ext cx="3094415" cy="34028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50000">
                <a:schemeClr val="accent3">
                  <a:alpha val="5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58E9B-51B5-F641-9D49-63606033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Choosing a figure of merit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9C6AB8-864B-9746-AE7F-BB39783B2F51}"/>
                  </a:ext>
                </a:extLst>
              </p:cNvPr>
              <p:cNvSpPr txBox="1"/>
              <p:nvPr/>
            </p:nvSpPr>
            <p:spPr>
              <a:xfrm>
                <a:off x="1759226" y="1371225"/>
                <a:ext cx="4014612" cy="1196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num>
                        <m:den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num>
                        <m:den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3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3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3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fr-FR" sz="3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3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9C6AB8-864B-9746-AE7F-BB39783B2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26" y="1371225"/>
                <a:ext cx="4014612" cy="1196481"/>
              </a:xfrm>
              <a:prstGeom prst="rect">
                <a:avLst/>
              </a:prstGeom>
              <a:blipFill>
                <a:blip r:embed="rId2"/>
                <a:stretch>
                  <a:fillRect t="-1064" b="-95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8072B83-7D5C-DF4F-B6CD-7240063AC17D}"/>
              </a:ext>
            </a:extLst>
          </p:cNvPr>
          <p:cNvSpPr/>
          <p:nvPr/>
        </p:nvSpPr>
        <p:spPr>
          <a:xfrm>
            <a:off x="102106" y="1713911"/>
            <a:ext cx="1657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u="sng" dirty="0">
                <a:solidFill>
                  <a:schemeClr val="accent1">
                    <a:lumMod val="75000"/>
                  </a:schemeClr>
                </a:solidFill>
              </a:rPr>
              <a:t>Photon rate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696468-69C8-4349-AFF1-25EC977D8185}"/>
              </a:ext>
            </a:extLst>
          </p:cNvPr>
          <p:cNvSpPr/>
          <p:nvPr/>
        </p:nvSpPr>
        <p:spPr>
          <a:xfrm>
            <a:off x="5724184" y="1175302"/>
            <a:ext cx="3419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Laser-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beam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 single pulse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energy</a:t>
            </a:r>
            <a:endParaRPr lang="fr-FR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</a:rPr>
              <a:t>Electron </a:t>
            </a:r>
            <a:r>
              <a:rPr lang="fr-FR" sz="1600" dirty="0" err="1">
                <a:solidFill>
                  <a:schemeClr val="accent1"/>
                </a:solidFill>
              </a:rPr>
              <a:t>beam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intensity</a:t>
            </a: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RMS </a:t>
            </a:r>
            <a:r>
              <a:rPr lang="fr-FR" sz="1600" dirty="0" err="1">
                <a:solidFill>
                  <a:schemeClr val="accent5">
                    <a:lumMod val="50000"/>
                  </a:schemeClr>
                </a:solidFill>
              </a:rPr>
              <a:t>average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 of transverse </a:t>
            </a:r>
            <a:r>
              <a:rPr lang="fr-FR" sz="1600" dirty="0" err="1">
                <a:solidFill>
                  <a:schemeClr val="accent5">
                    <a:lumMod val="50000"/>
                  </a:schemeClr>
                </a:solidFill>
              </a:rPr>
              <a:t>beam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 sizes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5">
                    <a:lumMod val="75000"/>
                  </a:schemeClr>
                </a:solidFill>
              </a:rPr>
              <a:t>Geometrical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5">
                    <a:lumMod val="75000"/>
                  </a:schemeClr>
                </a:solidFill>
              </a:rPr>
              <a:t>overlap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5">
                    <a:lumMod val="75000"/>
                  </a:schemeClr>
                </a:solidFill>
              </a:rPr>
              <a:t>form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 factor (</a:t>
            </a:r>
            <a:r>
              <a:rPr lang="fr-FR" sz="1600" dirty="0" err="1">
                <a:solidFill>
                  <a:schemeClr val="accent5">
                    <a:lumMod val="75000"/>
                  </a:schemeClr>
                </a:solidFill>
              </a:rPr>
              <a:t>Piwinski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 contribution </a:t>
            </a:r>
            <a:r>
              <a:rPr lang="fr-FR" sz="1600" dirty="0" err="1">
                <a:solidFill>
                  <a:schemeClr val="accent5">
                    <a:lumMod val="75000"/>
                  </a:schemeClr>
                </a:solidFill>
              </a:rPr>
              <a:t>typically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929AE8-A505-374B-BE84-8177B1C38184}"/>
              </a:ext>
            </a:extLst>
          </p:cNvPr>
          <p:cNvSpPr/>
          <p:nvPr/>
        </p:nvSpPr>
        <p:spPr>
          <a:xfrm>
            <a:off x="63362" y="3843930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u="sng" dirty="0">
                <a:solidFill>
                  <a:schemeClr val="accent1">
                    <a:lumMod val="75000"/>
                  </a:schemeClr>
                </a:solidFill>
              </a:rPr>
              <a:t>Spectral </a:t>
            </a:r>
            <a:r>
              <a:rPr lang="fr-FR" sz="2400" i="1" u="sng" dirty="0" err="1">
                <a:solidFill>
                  <a:schemeClr val="accent1">
                    <a:lumMod val="75000"/>
                  </a:schemeClr>
                </a:solidFill>
              </a:rPr>
              <a:t>purity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6129BA7-8173-B743-9ED8-E8BB5C92B69B}"/>
                  </a:ext>
                </a:extLst>
              </p:cNvPr>
              <p:cNvSpPr txBox="1"/>
              <p:nvPr/>
            </p:nvSpPr>
            <p:spPr>
              <a:xfrm>
                <a:off x="172185" y="4364361"/>
                <a:ext cx="8918897" cy="8541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8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𝑟𝑚𝑠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fr-FR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/3</m:t>
                                </m:r>
                              </m:num>
                              <m:den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sSubSup>
                                  <m:sSubSup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6129BA7-8173-B743-9ED8-E8BB5C92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85" y="4364361"/>
                <a:ext cx="8918897" cy="854145"/>
              </a:xfrm>
              <a:prstGeom prst="rect">
                <a:avLst/>
              </a:prstGeom>
              <a:blipFill>
                <a:blip r:embed="rId3"/>
                <a:stretch>
                  <a:fillRect l="-711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351F785-0C1F-EC49-84C5-65D8630DC995}"/>
              </a:ext>
            </a:extLst>
          </p:cNvPr>
          <p:cNvSpPr/>
          <p:nvPr/>
        </p:nvSpPr>
        <p:spPr>
          <a:xfrm>
            <a:off x="1072896" y="4547616"/>
            <a:ext cx="1402080" cy="4998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5F7653B-93E6-CB43-BEAE-45C0F23B3CD4}"/>
              </a:ext>
            </a:extLst>
          </p:cNvPr>
          <p:cNvSpPr txBox="1"/>
          <p:nvPr/>
        </p:nvSpPr>
        <p:spPr>
          <a:xfrm>
            <a:off x="786101" y="5149086"/>
            <a:ext cx="19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1"/>
                </a:solidFill>
              </a:rPr>
              <a:t>Collimator opening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7EC8E8-1431-1D49-8D84-49479FDA49AB}"/>
              </a:ext>
            </a:extLst>
          </p:cNvPr>
          <p:cNvSpPr/>
          <p:nvPr/>
        </p:nvSpPr>
        <p:spPr>
          <a:xfrm>
            <a:off x="2871216" y="4364360"/>
            <a:ext cx="1566672" cy="9129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4656742-6DE0-444A-A2E2-04D8A59AD8AF}"/>
              </a:ext>
            </a:extLst>
          </p:cNvPr>
          <p:cNvSpPr txBox="1"/>
          <p:nvPr/>
        </p:nvSpPr>
        <p:spPr>
          <a:xfrm>
            <a:off x="2780755" y="5321982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</a:rPr>
              <a:t>Beam emittance</a:t>
            </a:r>
          </a:p>
          <a:p>
            <a:pPr algn="ctr"/>
            <a:r>
              <a:rPr lang="en-GB" i="1" dirty="0">
                <a:solidFill>
                  <a:schemeClr val="accent2"/>
                </a:solidFill>
              </a:rPr>
              <a:t>Energy spread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9A62BB-0C0C-F94C-9F3D-E69158B85855}"/>
              </a:ext>
            </a:extLst>
          </p:cNvPr>
          <p:cNvSpPr/>
          <p:nvPr/>
        </p:nvSpPr>
        <p:spPr>
          <a:xfrm>
            <a:off x="4680400" y="4354363"/>
            <a:ext cx="2232463" cy="91291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B694819-0555-3941-B6DC-5D88739C5480}"/>
              </a:ext>
            </a:extLst>
          </p:cNvPr>
          <p:cNvSpPr txBox="1"/>
          <p:nvPr/>
        </p:nvSpPr>
        <p:spPr>
          <a:xfrm>
            <a:off x="4680399" y="5321981"/>
            <a:ext cx="223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</a:rPr>
              <a:t>Laser bandwidth</a:t>
            </a:r>
          </a:p>
          <a:p>
            <a:pPr algn="ctr"/>
            <a:r>
              <a:rPr lang="en-GB" i="1" dirty="0">
                <a:solidFill>
                  <a:schemeClr val="accent2"/>
                </a:solidFill>
              </a:rPr>
              <a:t>Diffraction spread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EC4AD-9C29-3449-9CD7-6345935C4FEE}"/>
              </a:ext>
            </a:extLst>
          </p:cNvPr>
          <p:cNvSpPr/>
          <p:nvPr/>
        </p:nvSpPr>
        <p:spPr>
          <a:xfrm>
            <a:off x="7155375" y="4334977"/>
            <a:ext cx="1574097" cy="9129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D5BA8A2-943B-2E48-8475-B5E7241F4737}"/>
              </a:ext>
            </a:extLst>
          </p:cNvPr>
          <p:cNvSpPr txBox="1"/>
          <p:nvPr/>
        </p:nvSpPr>
        <p:spPr>
          <a:xfrm>
            <a:off x="6834718" y="5292099"/>
            <a:ext cx="2232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5"/>
                </a:solidFill>
              </a:rPr>
              <a:t>Strong field electron rest mass shift</a:t>
            </a:r>
          </a:p>
          <a:p>
            <a:pPr algn="ctr"/>
            <a:r>
              <a:rPr lang="en-GB" i="1" dirty="0">
                <a:solidFill>
                  <a:schemeClr val="accent5"/>
                </a:solidFill>
              </a:rPr>
              <a:t>On-axis harmonics</a:t>
            </a:r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396A8C40-9BE0-2549-9A65-58B09ADF420A}"/>
              </a:ext>
            </a:extLst>
          </p:cNvPr>
          <p:cNvSpPr/>
          <p:nvPr/>
        </p:nvSpPr>
        <p:spPr>
          <a:xfrm>
            <a:off x="2780755" y="4074762"/>
            <a:ext cx="1747594" cy="1996854"/>
          </a:xfrm>
          <a:prstGeom prst="round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39F3B02-C59F-E143-9EA9-9719BEEF60DA}"/>
              </a:ext>
            </a:extLst>
          </p:cNvPr>
          <p:cNvSpPr txBox="1"/>
          <p:nvPr/>
        </p:nvSpPr>
        <p:spPr>
          <a:xfrm>
            <a:off x="2216177" y="6090118"/>
            <a:ext cx="287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25000"/>
                  </a:schemeClr>
                </a:solidFill>
              </a:rPr>
              <a:t>Usually limiting contribution</a:t>
            </a:r>
          </a:p>
        </p:txBody>
      </p:sp>
      <p:sp>
        <p:nvSpPr>
          <p:cNvPr id="25" name="Espace réservé de la date 24">
            <a:extLst>
              <a:ext uri="{FF2B5EF4-FFF2-40B4-BE49-F238E27FC236}">
                <a16:creationId xmlns:a16="http://schemas.microsoft.com/office/drawing/2014/main" id="{EEF66FD8-C008-0243-B57E-697BD544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AB91DE4F-1207-E047-AD6F-7EEFA51E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3E05F462-901D-0C47-8D36-9073BB75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16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58E9B-51B5-F641-9D49-63606033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Combined figure of merit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9C6AB8-864B-9746-AE7F-BB39783B2F51}"/>
                  </a:ext>
                </a:extLst>
              </p:cNvPr>
              <p:cNvSpPr txBox="1"/>
              <p:nvPr/>
            </p:nvSpPr>
            <p:spPr>
              <a:xfrm>
                <a:off x="1759226" y="1371225"/>
                <a:ext cx="4014612" cy="1196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num>
                        <m:den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num>
                        <m:den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3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3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3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fr-FR" sz="3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3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9C6AB8-864B-9746-AE7F-BB39783B2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26" y="1371225"/>
                <a:ext cx="4014612" cy="1196481"/>
              </a:xfrm>
              <a:prstGeom prst="rect">
                <a:avLst/>
              </a:prstGeom>
              <a:blipFill>
                <a:blip r:embed="rId2"/>
                <a:stretch>
                  <a:fillRect t="-1064" b="-95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8072B83-7D5C-DF4F-B6CD-7240063AC17D}"/>
              </a:ext>
            </a:extLst>
          </p:cNvPr>
          <p:cNvSpPr/>
          <p:nvPr/>
        </p:nvSpPr>
        <p:spPr>
          <a:xfrm>
            <a:off x="102106" y="1713911"/>
            <a:ext cx="1657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u="sng" dirty="0">
                <a:solidFill>
                  <a:schemeClr val="accent1">
                    <a:lumMod val="75000"/>
                  </a:schemeClr>
                </a:solidFill>
              </a:rPr>
              <a:t>Photon rate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929AE8-A505-374B-BE84-8177B1C38184}"/>
              </a:ext>
            </a:extLst>
          </p:cNvPr>
          <p:cNvSpPr/>
          <p:nvPr/>
        </p:nvSpPr>
        <p:spPr>
          <a:xfrm>
            <a:off x="63362" y="3843930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u="sng" dirty="0">
                <a:solidFill>
                  <a:schemeClr val="accent1">
                    <a:lumMod val="75000"/>
                  </a:schemeClr>
                </a:solidFill>
              </a:rPr>
              <a:t>Spectral </a:t>
            </a:r>
            <a:r>
              <a:rPr lang="fr-FR" sz="2400" i="1" u="sng" dirty="0" err="1">
                <a:solidFill>
                  <a:schemeClr val="accent1">
                    <a:lumMod val="75000"/>
                  </a:schemeClr>
                </a:solidFill>
              </a:rPr>
              <a:t>purity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6129BA7-8173-B743-9ED8-E8BB5C92B69B}"/>
                  </a:ext>
                </a:extLst>
              </p:cNvPr>
              <p:cNvSpPr txBox="1"/>
              <p:nvPr/>
            </p:nvSpPr>
            <p:spPr>
              <a:xfrm>
                <a:off x="172185" y="4364361"/>
                <a:ext cx="8918897" cy="8541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8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𝑟𝑚𝑠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fr-FR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/3</m:t>
                                </m:r>
                              </m:num>
                              <m:den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sSubSup>
                                  <m:sSubSup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6129BA7-8173-B743-9ED8-E8BB5C92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85" y="4364361"/>
                <a:ext cx="8918897" cy="854145"/>
              </a:xfrm>
              <a:prstGeom prst="rect">
                <a:avLst/>
              </a:prstGeom>
              <a:blipFill>
                <a:blip r:embed="rId3"/>
                <a:stretch>
                  <a:fillRect l="-711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351F785-0C1F-EC49-84C5-65D8630DC995}"/>
              </a:ext>
            </a:extLst>
          </p:cNvPr>
          <p:cNvSpPr/>
          <p:nvPr/>
        </p:nvSpPr>
        <p:spPr>
          <a:xfrm>
            <a:off x="1072896" y="4547616"/>
            <a:ext cx="1402080" cy="4998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5F7653B-93E6-CB43-BEAE-45C0F23B3CD4}"/>
              </a:ext>
            </a:extLst>
          </p:cNvPr>
          <p:cNvSpPr txBox="1"/>
          <p:nvPr/>
        </p:nvSpPr>
        <p:spPr>
          <a:xfrm>
            <a:off x="786101" y="5149086"/>
            <a:ext cx="19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1"/>
                </a:solidFill>
              </a:rPr>
              <a:t>Collimator opening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7EC8E8-1431-1D49-8D84-49479FDA49AB}"/>
              </a:ext>
            </a:extLst>
          </p:cNvPr>
          <p:cNvSpPr/>
          <p:nvPr/>
        </p:nvSpPr>
        <p:spPr>
          <a:xfrm>
            <a:off x="2871216" y="4364360"/>
            <a:ext cx="1566672" cy="9129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4656742-6DE0-444A-A2E2-04D8A59AD8AF}"/>
              </a:ext>
            </a:extLst>
          </p:cNvPr>
          <p:cNvSpPr txBox="1"/>
          <p:nvPr/>
        </p:nvSpPr>
        <p:spPr>
          <a:xfrm>
            <a:off x="2780755" y="5321982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</a:rPr>
              <a:t>Beam emittance</a:t>
            </a:r>
          </a:p>
          <a:p>
            <a:pPr algn="ctr"/>
            <a:r>
              <a:rPr lang="en-GB" i="1" dirty="0">
                <a:solidFill>
                  <a:schemeClr val="accent2"/>
                </a:solidFill>
              </a:rPr>
              <a:t>Energy spread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9A62BB-0C0C-F94C-9F3D-E69158B85855}"/>
              </a:ext>
            </a:extLst>
          </p:cNvPr>
          <p:cNvSpPr/>
          <p:nvPr/>
        </p:nvSpPr>
        <p:spPr>
          <a:xfrm>
            <a:off x="4680400" y="4354363"/>
            <a:ext cx="2232463" cy="91291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B694819-0555-3941-B6DC-5D88739C5480}"/>
              </a:ext>
            </a:extLst>
          </p:cNvPr>
          <p:cNvSpPr txBox="1"/>
          <p:nvPr/>
        </p:nvSpPr>
        <p:spPr>
          <a:xfrm>
            <a:off x="4680399" y="5321981"/>
            <a:ext cx="223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</a:rPr>
              <a:t>Laser bandwidth</a:t>
            </a:r>
          </a:p>
          <a:p>
            <a:pPr algn="ctr"/>
            <a:r>
              <a:rPr lang="en-GB" i="1" dirty="0">
                <a:solidFill>
                  <a:schemeClr val="accent2"/>
                </a:solidFill>
              </a:rPr>
              <a:t>Diffraction spread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EC4AD-9C29-3449-9CD7-6345935C4FEE}"/>
              </a:ext>
            </a:extLst>
          </p:cNvPr>
          <p:cNvSpPr/>
          <p:nvPr/>
        </p:nvSpPr>
        <p:spPr>
          <a:xfrm>
            <a:off x="7155375" y="4334977"/>
            <a:ext cx="1574097" cy="9129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D5BA8A2-943B-2E48-8475-B5E7241F4737}"/>
              </a:ext>
            </a:extLst>
          </p:cNvPr>
          <p:cNvSpPr txBox="1"/>
          <p:nvPr/>
        </p:nvSpPr>
        <p:spPr>
          <a:xfrm>
            <a:off x="6834718" y="5292099"/>
            <a:ext cx="2232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5"/>
                </a:solidFill>
              </a:rPr>
              <a:t>Strong field electron rest mass shift</a:t>
            </a:r>
          </a:p>
          <a:p>
            <a:pPr algn="ctr"/>
            <a:r>
              <a:rPr lang="en-GB" i="1" dirty="0">
                <a:solidFill>
                  <a:schemeClr val="accent5"/>
                </a:solidFill>
              </a:rPr>
              <a:t>On-axis harmonics</a:t>
            </a:r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396A8C40-9BE0-2549-9A65-58B09ADF420A}"/>
              </a:ext>
            </a:extLst>
          </p:cNvPr>
          <p:cNvSpPr/>
          <p:nvPr/>
        </p:nvSpPr>
        <p:spPr>
          <a:xfrm>
            <a:off x="2780755" y="4074762"/>
            <a:ext cx="1747594" cy="1996854"/>
          </a:xfrm>
          <a:prstGeom prst="round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39F3B02-C59F-E143-9EA9-9719BEEF60DA}"/>
              </a:ext>
            </a:extLst>
          </p:cNvPr>
          <p:cNvSpPr txBox="1"/>
          <p:nvPr/>
        </p:nvSpPr>
        <p:spPr>
          <a:xfrm>
            <a:off x="2216177" y="6090118"/>
            <a:ext cx="287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25000"/>
                  </a:schemeClr>
                </a:solidFill>
              </a:rPr>
              <a:t>Usually limiting contribution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DCA7CA-691B-974A-BC89-2CB065FC5461}"/>
              </a:ext>
            </a:extLst>
          </p:cNvPr>
          <p:cNvSpPr/>
          <p:nvPr/>
        </p:nvSpPr>
        <p:spPr>
          <a:xfrm>
            <a:off x="5242783" y="2833455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u="sng" dirty="0">
                <a:solidFill>
                  <a:schemeClr val="accent1">
                    <a:lumMod val="75000"/>
                  </a:schemeClr>
                </a:solidFill>
              </a:rPr>
              <a:t>Spectral </a:t>
            </a:r>
            <a:r>
              <a:rPr lang="fr-FR" sz="2400" i="1" u="sng" dirty="0" err="1">
                <a:solidFill>
                  <a:schemeClr val="accent1">
                    <a:lumMod val="75000"/>
                  </a:schemeClr>
                </a:solidFill>
              </a:rPr>
              <a:t>density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2EC54AAD-215E-ED46-B20F-4220F3536C6E}"/>
                  </a:ext>
                </a:extLst>
              </p:cNvPr>
              <p:cNvSpPr txBox="1"/>
              <p:nvPr/>
            </p:nvSpPr>
            <p:spPr>
              <a:xfrm>
                <a:off x="7504042" y="2618503"/>
                <a:ext cx="1142203" cy="119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fr-FR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36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sz="36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2EC54AAD-215E-ED46-B20F-4220F3536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042" y="2618503"/>
                <a:ext cx="1142203" cy="1196546"/>
              </a:xfrm>
              <a:prstGeom prst="rect">
                <a:avLst/>
              </a:prstGeom>
              <a:blipFill>
                <a:blip r:embed="rId4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à coins arrondis 26">
            <a:extLst>
              <a:ext uri="{FF2B5EF4-FFF2-40B4-BE49-F238E27FC236}">
                <a16:creationId xmlns:a16="http://schemas.microsoft.com/office/drawing/2014/main" id="{A76C0A27-075D-5F4C-8719-0AFF728463C5}"/>
              </a:ext>
            </a:extLst>
          </p:cNvPr>
          <p:cNvSpPr/>
          <p:nvPr/>
        </p:nvSpPr>
        <p:spPr>
          <a:xfrm>
            <a:off x="5215314" y="2577704"/>
            <a:ext cx="3514158" cy="130916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Virage 6">
            <a:extLst>
              <a:ext uri="{FF2B5EF4-FFF2-40B4-BE49-F238E27FC236}">
                <a16:creationId xmlns:a16="http://schemas.microsoft.com/office/drawing/2014/main" id="{319C66D2-B18A-0D44-B551-3799F1D5F6E6}"/>
              </a:ext>
            </a:extLst>
          </p:cNvPr>
          <p:cNvSpPr/>
          <p:nvPr/>
        </p:nvSpPr>
        <p:spPr>
          <a:xfrm flipV="1">
            <a:off x="3996077" y="2748268"/>
            <a:ext cx="821981" cy="428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Virage 27">
            <a:extLst>
              <a:ext uri="{FF2B5EF4-FFF2-40B4-BE49-F238E27FC236}">
                <a16:creationId xmlns:a16="http://schemas.microsoft.com/office/drawing/2014/main" id="{9B0FECBE-7064-D642-8DF3-AED5EED8EDC7}"/>
              </a:ext>
            </a:extLst>
          </p:cNvPr>
          <p:cNvSpPr/>
          <p:nvPr/>
        </p:nvSpPr>
        <p:spPr>
          <a:xfrm>
            <a:off x="3996077" y="3295120"/>
            <a:ext cx="820799" cy="4079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75016EC1-7B72-2140-B0AE-27CD2A68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E3E0333-FB6E-C649-934D-6E47E249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id="{38799114-F0EA-4F47-A804-2FDE7FE4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92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EE1ED-338B-7143-92A0-B754549D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Some</a:t>
            </a:r>
            <a:r>
              <a:rPr lang="fr-FR" dirty="0"/>
              <a:t> limitations of </a:t>
            </a:r>
            <a:r>
              <a:rPr lang="fr-FR" dirty="0" err="1"/>
              <a:t>existing</a:t>
            </a:r>
            <a:r>
              <a:rPr lang="fr-FR" dirty="0"/>
              <a:t> designs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D944F01-70C8-DE41-9ADE-4D46B284BF8B}"/>
              </a:ext>
            </a:extLst>
          </p:cNvPr>
          <p:cNvSpPr/>
          <p:nvPr/>
        </p:nvSpPr>
        <p:spPr>
          <a:xfrm>
            <a:off x="757280" y="1249497"/>
            <a:ext cx="1404029" cy="140402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0593833-53A1-F447-8106-031AFB19F4E0}"/>
              </a:ext>
            </a:extLst>
          </p:cNvPr>
          <p:cNvCxnSpPr>
            <a:cxnSpLocks/>
          </p:cNvCxnSpPr>
          <p:nvPr/>
        </p:nvCxnSpPr>
        <p:spPr>
          <a:xfrm>
            <a:off x="757280" y="1249497"/>
            <a:ext cx="0" cy="702014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3275C46-DB08-DF46-B774-F56BFBD8115D}"/>
              </a:ext>
            </a:extLst>
          </p:cNvPr>
          <p:cNvCxnSpPr>
            <a:cxnSpLocks/>
          </p:cNvCxnSpPr>
          <p:nvPr/>
        </p:nvCxnSpPr>
        <p:spPr>
          <a:xfrm>
            <a:off x="2161309" y="1270583"/>
            <a:ext cx="0" cy="702014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FBBAB7CD-4397-F442-913D-D87AB6694BFC}"/>
              </a:ext>
            </a:extLst>
          </p:cNvPr>
          <p:cNvSpPr/>
          <p:nvPr/>
        </p:nvSpPr>
        <p:spPr>
          <a:xfrm>
            <a:off x="688006" y="1156377"/>
            <a:ext cx="138546" cy="13854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7E678B-F663-C843-A469-B9B16954C1A4}"/>
              </a:ext>
            </a:extLst>
          </p:cNvPr>
          <p:cNvSpPr/>
          <p:nvPr/>
        </p:nvSpPr>
        <p:spPr>
          <a:xfrm>
            <a:off x="2092037" y="1153524"/>
            <a:ext cx="138545" cy="13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7A569038-6E60-C94B-B44C-EF6B1DEACD03}"/>
              </a:ext>
            </a:extLst>
          </p:cNvPr>
          <p:cNvSpPr/>
          <p:nvPr/>
        </p:nvSpPr>
        <p:spPr>
          <a:xfrm>
            <a:off x="1244549" y="2577326"/>
            <a:ext cx="429490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F6631F58-B68D-434D-9119-90BA11966C92}"/>
              </a:ext>
            </a:extLst>
          </p:cNvPr>
          <p:cNvSpPr/>
          <p:nvPr/>
        </p:nvSpPr>
        <p:spPr>
          <a:xfrm rot="16200000">
            <a:off x="1909568" y="2078054"/>
            <a:ext cx="242452" cy="1142999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32E2A7F-AE55-9B42-AF79-AD3E3112E50B}"/>
              </a:ext>
            </a:extLst>
          </p:cNvPr>
          <p:cNvSpPr txBox="1"/>
          <p:nvPr/>
        </p:nvSpPr>
        <p:spPr>
          <a:xfrm>
            <a:off x="-50763" y="1036949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source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303FDDE-75A4-4842-ABB7-9609BFD6161E}"/>
              </a:ext>
            </a:extLst>
          </p:cNvPr>
          <p:cNvSpPr txBox="1"/>
          <p:nvPr/>
        </p:nvSpPr>
        <p:spPr>
          <a:xfrm>
            <a:off x="2230580" y="103418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dump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065D404-CF79-7948-9CB6-EE0D1128ACBF}"/>
              </a:ext>
            </a:extLst>
          </p:cNvPr>
          <p:cNvSpPr txBox="1"/>
          <p:nvPr/>
        </p:nvSpPr>
        <p:spPr>
          <a:xfrm>
            <a:off x="628650" y="2783058"/>
            <a:ext cx="1811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Optical resonator</a:t>
            </a: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F178F539-17C4-2C4B-8AA5-50ED407F8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346" y="1348811"/>
            <a:ext cx="249361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Examples:</a:t>
            </a:r>
          </a:p>
          <a:p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newSUBARU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single shot</a:t>
            </a:r>
            <a:endParaRPr lang="en-US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HI𝛾S: e-beam driven FEL light 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Lyncean: industrial product</a:t>
            </a:r>
          </a:p>
          <a:p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ThomX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Demonstrator at Orsay</a:t>
            </a:r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B5F6E754-88EC-F442-8C23-D7E0FAFA7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798" y="1346482"/>
            <a:ext cx="32696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accent6">
                    <a:lumMod val="75000"/>
                  </a:schemeClr>
                </a:solidFill>
              </a:rPr>
              <a:t>Limitations: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Limited flexibility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Non-linearities in optical cavity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Quality determined by equilibrium of ring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EABB08C-CF57-5741-B1E2-C233BCDF2E7F}"/>
              </a:ext>
            </a:extLst>
          </p:cNvPr>
          <p:cNvCxnSpPr>
            <a:cxnSpLocks/>
            <a:stCxn id="27" idx="6"/>
            <a:endCxn id="35" idx="0"/>
          </p:cNvCxnSpPr>
          <p:nvPr/>
        </p:nvCxnSpPr>
        <p:spPr>
          <a:xfrm flipV="1">
            <a:off x="826552" y="4572784"/>
            <a:ext cx="1202527" cy="232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E9A47650-425B-3845-B591-B8244DA39A5F}"/>
              </a:ext>
            </a:extLst>
          </p:cNvPr>
          <p:cNvSpPr/>
          <p:nvPr/>
        </p:nvSpPr>
        <p:spPr>
          <a:xfrm>
            <a:off x="688006" y="4503743"/>
            <a:ext cx="138546" cy="13854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3E25F77D-B4E8-D04E-8AF5-10470190177A}"/>
              </a:ext>
            </a:extLst>
          </p:cNvPr>
          <p:cNvSpPr/>
          <p:nvPr/>
        </p:nvSpPr>
        <p:spPr>
          <a:xfrm>
            <a:off x="1654839" y="4572685"/>
            <a:ext cx="765313" cy="816827"/>
          </a:xfrm>
          <a:prstGeom prst="arc">
            <a:avLst>
              <a:gd name="adj1" fmla="val 16129145"/>
              <a:gd name="adj2" fmla="val 21570604"/>
            </a:avLst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BF5D9D8-32EB-A045-B3ED-31FF1101D30D}"/>
              </a:ext>
            </a:extLst>
          </p:cNvPr>
          <p:cNvCxnSpPr>
            <a:cxnSpLocks/>
          </p:cNvCxnSpPr>
          <p:nvPr/>
        </p:nvCxnSpPr>
        <p:spPr>
          <a:xfrm>
            <a:off x="2420152" y="4951281"/>
            <a:ext cx="0" cy="702014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9017832-BF8A-0E42-937A-CEA7E6E2C1A3}"/>
              </a:ext>
            </a:extLst>
          </p:cNvPr>
          <p:cNvSpPr/>
          <p:nvPr/>
        </p:nvSpPr>
        <p:spPr>
          <a:xfrm>
            <a:off x="2350879" y="5650341"/>
            <a:ext cx="138545" cy="13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8097C47-E923-2E43-BEB1-BCD62A4F1621}"/>
              </a:ext>
            </a:extLst>
          </p:cNvPr>
          <p:cNvSpPr txBox="1"/>
          <p:nvPr/>
        </p:nvSpPr>
        <p:spPr>
          <a:xfrm>
            <a:off x="-54171" y="4379339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source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0380732-C25F-4744-BEC8-5E4F6A41B6F0}"/>
              </a:ext>
            </a:extLst>
          </p:cNvPr>
          <p:cNvSpPr txBox="1"/>
          <p:nvPr/>
        </p:nvSpPr>
        <p:spPr>
          <a:xfrm>
            <a:off x="2064650" y="574219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dump</a:t>
            </a:r>
          </a:p>
        </p:txBody>
      </p:sp>
      <p:sp>
        <p:nvSpPr>
          <p:cNvPr id="40" name="Rectangle à coins arrondis 39">
            <a:extLst>
              <a:ext uri="{FF2B5EF4-FFF2-40B4-BE49-F238E27FC236}">
                <a16:creationId xmlns:a16="http://schemas.microsoft.com/office/drawing/2014/main" id="{5AC60677-BBDE-C64E-B2E8-962134267C88}"/>
              </a:ext>
            </a:extLst>
          </p:cNvPr>
          <p:cNvSpPr/>
          <p:nvPr/>
        </p:nvSpPr>
        <p:spPr>
          <a:xfrm>
            <a:off x="1238753" y="4505023"/>
            <a:ext cx="429490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riangle 44">
            <a:extLst>
              <a:ext uri="{FF2B5EF4-FFF2-40B4-BE49-F238E27FC236}">
                <a16:creationId xmlns:a16="http://schemas.microsoft.com/office/drawing/2014/main" id="{8836C05F-46F4-524F-9061-C48154E5E363}"/>
              </a:ext>
            </a:extLst>
          </p:cNvPr>
          <p:cNvSpPr/>
          <p:nvPr/>
        </p:nvSpPr>
        <p:spPr>
          <a:xfrm rot="16200000">
            <a:off x="1950717" y="4001185"/>
            <a:ext cx="242452" cy="1142999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255FB2A-04E2-6E47-80E5-0B1ADEACBEF0}"/>
              </a:ext>
            </a:extLst>
          </p:cNvPr>
          <p:cNvSpPr txBox="1"/>
          <p:nvPr/>
        </p:nvSpPr>
        <p:spPr>
          <a:xfrm>
            <a:off x="628650" y="4035333"/>
            <a:ext cx="17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Optical circulator</a:t>
            </a:r>
          </a:p>
        </p:txBody>
      </p:sp>
      <p:sp>
        <p:nvSpPr>
          <p:cNvPr id="48" name="Text Box 18">
            <a:extLst>
              <a:ext uri="{FF2B5EF4-FFF2-40B4-BE49-F238E27FC236}">
                <a16:creationId xmlns:a16="http://schemas.microsoft.com/office/drawing/2014/main" id="{F3726D9A-AC16-DD4C-84E4-35D8BFFB0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346" y="4334033"/>
            <a:ext cx="273197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Examples of projects: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ELI-NP-GBS: 32 bunches, S+C-band</a:t>
            </a:r>
            <a:endParaRPr lang="en-US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STAR: single bunch, S-band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Smart*Light: single bunch, X-band</a:t>
            </a: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171154CD-BFD3-FE4D-8D64-982D43231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328" y="4334033"/>
            <a:ext cx="32696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accent6">
                    <a:lumMod val="75000"/>
                  </a:schemeClr>
                </a:solidFill>
              </a:rPr>
              <a:t>Limitations: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Flux up to 10</a:t>
            </a:r>
            <a:r>
              <a:rPr lang="en-US" sz="1400" baseline="30000" dirty="0">
                <a:solidFill>
                  <a:schemeClr val="accent6">
                    <a:lumMod val="75000"/>
                  </a:schemeClr>
                </a:solidFill>
              </a:rPr>
              <a:t>9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photons/s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Dedicated optical system for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multibunch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Text Box 18">
            <a:extLst>
              <a:ext uri="{FF2B5EF4-FFF2-40B4-BE49-F238E27FC236}">
                <a16:creationId xmlns:a16="http://schemas.microsoft.com/office/drawing/2014/main" id="{C4624CAD-6EEB-5243-94E5-1118F99CF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798" y="2331367"/>
            <a:ext cx="32696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accent5">
                    <a:lumMod val="75000"/>
                  </a:schemeClr>
                </a:solidFill>
              </a:rPr>
              <a:t>Advantages:</a:t>
            </a:r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High flux up to 10</a:t>
            </a:r>
            <a:r>
              <a:rPr lang="en-US" sz="1400" baseline="30000" dirty="0">
                <a:solidFill>
                  <a:schemeClr val="accent5">
                    <a:lumMod val="75000"/>
                  </a:schemeClr>
                </a:solidFill>
              </a:rPr>
              <a:t>13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photons/s (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ThomX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1" name="Text Box 18">
            <a:extLst>
              <a:ext uri="{FF2B5EF4-FFF2-40B4-BE49-F238E27FC236}">
                <a16:creationId xmlns:a16="http://schemas.microsoft.com/office/drawing/2014/main" id="{51C5E617-4F73-4E45-8F65-F5E9C9199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328" y="5174879"/>
            <a:ext cx="339267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accent5">
                    <a:lumMod val="75000"/>
                  </a:schemeClr>
                </a:solidFill>
              </a:rPr>
              <a:t>Advantages:</a:t>
            </a:r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Excellent source quality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Low average power optical system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Lower cost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DC88C5B-2568-BC46-9739-2534373AFE9A}"/>
              </a:ext>
            </a:extLst>
          </p:cNvPr>
          <p:cNvSpPr txBox="1"/>
          <p:nvPr/>
        </p:nvSpPr>
        <p:spPr>
          <a:xfrm>
            <a:off x="688006" y="5045181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>
                <a:solidFill>
                  <a:schemeClr val="bg2">
                    <a:lumMod val="50000"/>
                  </a:schemeClr>
                </a:solidFill>
              </a:rPr>
              <a:t>LINAC option: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775DC4CA-665A-594F-8162-B17BA8D22100}"/>
              </a:ext>
            </a:extLst>
          </p:cNvPr>
          <p:cNvSpPr txBox="1"/>
          <p:nvPr/>
        </p:nvSpPr>
        <p:spPr>
          <a:xfrm>
            <a:off x="800012" y="1737164"/>
            <a:ext cx="13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>
                <a:solidFill>
                  <a:schemeClr val="bg2">
                    <a:lumMod val="50000"/>
                  </a:schemeClr>
                </a:solidFill>
              </a:rPr>
              <a:t>Ring option:</a:t>
            </a:r>
          </a:p>
        </p:txBody>
      </p:sp>
      <p:sp>
        <p:nvSpPr>
          <p:cNvPr id="55" name="Espace réservé de la date 54">
            <a:extLst>
              <a:ext uri="{FF2B5EF4-FFF2-40B4-BE49-F238E27FC236}">
                <a16:creationId xmlns:a16="http://schemas.microsoft.com/office/drawing/2014/main" id="{73564487-86AF-8F4A-8D59-258F240E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10/05/2019</a:t>
            </a:r>
          </a:p>
        </p:txBody>
      </p:sp>
      <p:sp>
        <p:nvSpPr>
          <p:cNvPr id="56" name="Espace réservé du pied de page 55">
            <a:extLst>
              <a:ext uri="{FF2B5EF4-FFF2-40B4-BE49-F238E27FC236}">
                <a16:creationId xmlns:a16="http://schemas.microsoft.com/office/drawing/2014/main" id="{91087128-CEF4-3446-B9F5-C186D8EB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ARD15 Report @ 2019 Joint workshop of FKPPL and TYL/FJPPL</a:t>
            </a:r>
          </a:p>
        </p:txBody>
      </p:sp>
      <p:sp>
        <p:nvSpPr>
          <p:cNvPr id="57" name="Espace réservé du numéro de diapositive 56">
            <a:extLst>
              <a:ext uri="{FF2B5EF4-FFF2-40B4-BE49-F238E27FC236}">
                <a16:creationId xmlns:a16="http://schemas.microsoft.com/office/drawing/2014/main" id="{1C29E440-A585-094A-89BC-E6B17D01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8151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20973</TotalTime>
  <Words>1597</Words>
  <Application>Microsoft Macintosh PowerPoint</Application>
  <PresentationFormat>Affichage à l'écran (4:3)</PresentationFormat>
  <Paragraphs>297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メイリオ</vt:lpstr>
      <vt:lpstr>Arial</vt:lpstr>
      <vt:lpstr>Calibri</vt:lpstr>
      <vt:lpstr>Cambria Math</vt:lpstr>
      <vt:lpstr>Wingdings</vt:lpstr>
      <vt:lpstr>Thème Office</vt:lpstr>
      <vt:lpstr>A_RD_15 report/application Development of an optical cavity system for the advanced photon sources based on Compton backscattering </vt:lpstr>
      <vt:lpstr>Collaboration history</vt:lpstr>
      <vt:lpstr>This year’s meeting agenda</vt:lpstr>
      <vt:lpstr>Compton backscattering</vt:lpstr>
      <vt:lpstr>A monochromatic source</vt:lpstr>
      <vt:lpstr>With a wide range of applications</vt:lpstr>
      <vt:lpstr>Choosing a figure of merit</vt:lpstr>
      <vt:lpstr>Combined figure of merit</vt:lpstr>
      <vt:lpstr>Some limitations of existing designs</vt:lpstr>
      <vt:lpstr>Ways out</vt:lpstr>
      <vt:lpstr>Burst operation of optical resonator</vt:lpstr>
      <vt:lpstr>ThomX: R&amp;D and implementation</vt:lpstr>
      <vt:lpstr>ThomX: R&amp;D and implementation</vt:lpstr>
      <vt:lpstr>LUCX performances</vt:lpstr>
      <vt:lpstr>Burst minicav: modeling and R&amp;D</vt:lpstr>
      <vt:lpstr>Burst minicav: modeling and R&amp;D</vt:lpstr>
      <vt:lpstr>LUCX: microbunched e- beam  </vt:lpstr>
      <vt:lpstr>Conclusion &amp; prospects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64</cp:revision>
  <dcterms:created xsi:type="dcterms:W3CDTF">2019-04-24T13:33:28Z</dcterms:created>
  <dcterms:modified xsi:type="dcterms:W3CDTF">2019-05-09T03:07:19Z</dcterms:modified>
</cp:coreProperties>
</file>