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0" r:id="rId3"/>
    <p:sldMasterId id="2147483783" r:id="rId4"/>
    <p:sldMasterId id="2147483934" r:id="rId5"/>
    <p:sldMasterId id="2147484052" r:id="rId6"/>
    <p:sldMasterId id="2147484137" r:id="rId7"/>
    <p:sldMasterId id="2147484161" r:id="rId8"/>
    <p:sldMasterId id="2147484173" r:id="rId9"/>
  </p:sldMasterIdLst>
  <p:notesMasterIdLst>
    <p:notesMasterId r:id="rId55"/>
  </p:notesMasterIdLst>
  <p:sldIdLst>
    <p:sldId id="655" r:id="rId10"/>
    <p:sldId id="656" r:id="rId11"/>
    <p:sldId id="657" r:id="rId12"/>
    <p:sldId id="711" r:id="rId13"/>
    <p:sldId id="471" r:id="rId14"/>
    <p:sldId id="665" r:id="rId15"/>
    <p:sldId id="631" r:id="rId16"/>
    <p:sldId id="666" r:id="rId17"/>
    <p:sldId id="267" r:id="rId18"/>
    <p:sldId id="642" r:id="rId19"/>
    <p:sldId id="630" r:id="rId20"/>
    <p:sldId id="667" r:id="rId21"/>
    <p:sldId id="703" r:id="rId22"/>
    <p:sldId id="702" r:id="rId23"/>
    <p:sldId id="698" r:id="rId24"/>
    <p:sldId id="672" r:id="rId25"/>
    <p:sldId id="674" r:id="rId26"/>
    <p:sldId id="675" r:id="rId27"/>
    <p:sldId id="676" r:id="rId28"/>
    <p:sldId id="677" r:id="rId29"/>
    <p:sldId id="678" r:id="rId30"/>
    <p:sldId id="679" r:id="rId31"/>
    <p:sldId id="670" r:id="rId32"/>
    <p:sldId id="680" r:id="rId33"/>
    <p:sldId id="681" r:id="rId34"/>
    <p:sldId id="682" r:id="rId35"/>
    <p:sldId id="690" r:id="rId36"/>
    <p:sldId id="693" r:id="rId37"/>
    <p:sldId id="692" r:id="rId38"/>
    <p:sldId id="694" r:id="rId39"/>
    <p:sldId id="701" r:id="rId40"/>
    <p:sldId id="691" r:id="rId41"/>
    <p:sldId id="705" r:id="rId42"/>
    <p:sldId id="706" r:id="rId43"/>
    <p:sldId id="708" r:id="rId44"/>
    <p:sldId id="709" r:id="rId45"/>
    <p:sldId id="700" r:id="rId46"/>
    <p:sldId id="627" r:id="rId47"/>
    <p:sldId id="635" r:id="rId48"/>
    <p:sldId id="710" r:id="rId49"/>
    <p:sldId id="688" r:id="rId50"/>
    <p:sldId id="689" r:id="rId51"/>
    <p:sldId id="707" r:id="rId52"/>
    <p:sldId id="374" r:id="rId53"/>
    <p:sldId id="624" r:id="rId5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9900CC"/>
    <a:srgbClr val="FF9900"/>
    <a:srgbClr val="CC0066"/>
    <a:srgbClr val="6699FF"/>
    <a:srgbClr val="155F2E"/>
    <a:srgbClr val="FF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75" autoAdjust="0"/>
  </p:normalViewPr>
  <p:slideViewPr>
    <p:cSldViewPr>
      <p:cViewPr>
        <p:scale>
          <a:sx n="70" d="100"/>
          <a:sy n="70" d="100"/>
        </p:scale>
        <p:origin x="-129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71F6-A210-45DC-A274-60CC27CD5B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8B22-F745-4D8E-B76B-A5D3BA9D3E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11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61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67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43D83-68B3-44AE-8CD9-2E90AA5217E4}" type="slidenum">
              <a:rPr lang="de-DE" smtClean="0">
                <a:solidFill>
                  <a:prstClr val="black"/>
                </a:solidFill>
              </a:rPr>
              <a:pPr/>
              <a:t>35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79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56125" cy="3417888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B36C6A-5DF1-48B7-A9AD-4DE7053740F8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37</a:t>
            </a:fld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15F82-5234-4DCF-AD41-9983BD2419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3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057FC-5CF4-40EB-A30B-42DC9BA58F5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119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1F1D2E90-0BDA-40C0-9543-A4C5A3E5B7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561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C036A33-366A-445D-8981-8125F8235DD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885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34651A7-0B32-4D61-8D77-BAB34003F38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01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686245A6-F213-4DE1-9146-5E32E4314C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724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CF8A3CC-F4A9-419A-8AB2-032EDE1F2A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534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0D825-752D-462B-9840-0C0FF8A71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284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92016D1-3E7C-40AF-A369-41CC4BD17E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780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24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854AC-1CBD-4CA3-9CFE-45694164581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06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33E7-6B97-415E-B928-4B5B40547C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597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9AB5-E23C-4D7A-A828-F6E227106B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816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232E2-49B4-498F-9BBB-831AE0218C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868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F2AA-DD94-47AC-A73F-5C54C21A7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722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D786-F1C1-4478-9A75-8D0FB1490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255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B08EF-0338-4C55-B004-A177F226E5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297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A58-6D01-4CF5-8D65-C0365CD5EF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628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C871-7F0E-4F6B-84FA-418DDD3F1E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87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2ED2B-9E50-4E49-9718-9F7FBB8982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3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DDF9-D4B8-4285-9CAF-A452961B6B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81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37608-A34B-4921-A100-390DBF9A0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921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646A-7BF1-45BA-B565-C3BD73F190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557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DDF9-3192-48DD-8796-1BB3033579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74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7C2F2-0088-4769-9330-8FB5D47F05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63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9B4A-FE74-4DD7-9018-C7264E188C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949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F2C59-69A8-49C7-B674-CED36E0CE5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383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77B7-D630-440E-80BD-EF7AB6A709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207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DA17-8F35-4C8E-A224-ECFFC6B689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737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A37C-F67D-4C31-AC50-A19A9B92D4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94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E68E-2541-4403-9010-A02F9CC030D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5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0A3FD-B5B5-4847-A570-F4A72E7F20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701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A9027-A6AC-430F-AA21-F24F7A0C62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832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E6394-2575-4102-971C-903175DDD7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77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EA14F-1D8C-4CF8-ABB0-3CEB55D4BE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816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8506E-0655-46F3-A437-B367B01769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838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184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4227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088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54238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173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2AD6-5362-4997-B65A-24F869C3135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1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659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125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102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643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609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542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79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97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145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55EC5-E683-4466-9D2A-18B5B1DE55F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9036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73657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04202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06683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94812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2822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91640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4473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06020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16509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6CE9E-DE5C-425E-8508-7BB075E3F4E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00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14592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68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37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11.09.2018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355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11.09.2018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610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11.09.2018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893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11.09.2018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040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11.09.2018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37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11.09.2018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106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11.09.2018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04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74E3-3792-479B-B9C6-33E675921AC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709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11.09.2018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16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11.09.2018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485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11.09.2018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087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11.09.2018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46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36648B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Klicken Sie, um das Titelformat zu bearbeiten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-107" charset="2"/>
              <a:buNone/>
              <a:defRPr>
                <a:solidFill>
                  <a:srgbClr val="336699"/>
                </a:solidFill>
              </a:defRPr>
            </a:lvl1pPr>
          </a:lstStyle>
          <a:p>
            <a:r>
              <a:rPr lang="de-DE" dirty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4786257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8031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D0B1474F-965C-49BB-9065-CE42BC98304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2974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31775-1CC5-4C57-85BD-4AA2788721F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5146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3D64B-5B91-4890-A43B-68CAC0EC188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03003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7895-CCD8-4F5C-99B9-7267235F40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22297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7396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87EC2446-D27B-4C58-B724-23FE20B8121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26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83A15-2871-4C1C-8DC7-1D1B1EEF5B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83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A59A-45E8-4A16-9454-2A23BB05BD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34227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2D781-813F-493F-9436-38225416D71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1046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C171C-8B6D-46F9-80CF-168D3486987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45970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4BC7-ABDD-419F-9E0F-05539E0BCC1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7999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3350" y="152400"/>
            <a:ext cx="1974850" cy="5943600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57213" y="152400"/>
            <a:ext cx="5773737" cy="5943600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2E1CE-628C-4B55-908B-C0B58EDAE4C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31732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6797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6004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766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609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347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2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2CC7-3B04-4DE9-9E97-0D1B02C638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3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077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494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032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699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402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493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DA6640CC-19F3-40EF-A53D-2F52ED3AAE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420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2A87BE3E-97BC-41A4-A0CC-01BE2BB6B7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750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04BEFDD0-A2E9-4110-83FD-927B38DB5D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144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1B308-A586-45AB-A919-68E56F3344B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22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6A833-A70A-4C63-B328-A98F2A9F3A2C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71BA67-7251-4420-A2AD-4C42637E355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81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AD81BC-46B6-4EE3-BFDF-52D779301411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83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95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11.09.2018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9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57275"/>
          </a:xfrm>
          <a:prstGeom prst="rect">
            <a:avLst/>
          </a:prstGeom>
          <a:solidFill>
            <a:srgbClr val="3664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7213" y="152400"/>
            <a:ext cx="786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     Klicken Sie,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Klicken Sie, um die Formate des Vorlagentextes zu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7850" y="6553200"/>
            <a:ext cx="749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36648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de-DE" smtClean="0">
                <a:ea typeface="MS PGothic" pitchFamily="34" charset="-128"/>
              </a:rPr>
              <a:t>Christoph Blume                                                            CPOD 2016, Wrocław, Poland</a:t>
            </a:r>
            <a:endParaRPr lang="de-DE" altLang="de-DE" smtClean="0">
              <a:ea typeface="MS PGothic" pitchFamily="34" charset="-128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36648B"/>
                </a:solidFill>
                <a:latin typeface="Univer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2F54DF-3199-41EB-B738-13C2D59211D6}" type="slidenum">
              <a:rPr lang="de-DE" altLang="de-DE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4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n-lt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·"/>
        <a:defRPr sz="16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71800" y="6356350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7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68332E-0B85-48E8-B5C0-42BD062FF5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7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8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emf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0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9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0"/>
            <a:ext cx="990059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21386"/>
            <a:ext cx="3927450" cy="391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coll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 rot="20308478">
            <a:off x="371715" y="949764"/>
            <a:ext cx="4034823" cy="284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10692680" y="1844824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39552" y="4523636"/>
            <a:ext cx="85073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The Facility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of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Antiproton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and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I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on Research (FAIR)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CBM</a:t>
            </a:r>
            <a:r>
              <a:rPr lang="de-DE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its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Probing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EOS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(a)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symmetric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at high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FAIR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39552" y="3852337"/>
            <a:ext cx="1622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Outline: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30430" y="44624"/>
            <a:ext cx="86007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Exploring the nuclear matter equation-of-state </a:t>
            </a:r>
            <a:endParaRPr lang="en-US" sz="28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en-US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 star </a:t>
            </a:r>
            <a:r>
              <a:rPr lang="en-US" sz="28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 densities: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Compressed Baryonic Matter experiment at FAIR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832891" y="1412776"/>
            <a:ext cx="14196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dirty="0" smtClean="0">
                <a:solidFill>
                  <a:srgbClr val="CCCCFF"/>
                </a:solidFill>
                <a:latin typeface="Tahoma" pitchFamily="34" charset="0"/>
              </a:rPr>
              <a:t>Peter Senger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5" b="35538"/>
          <a:stretch/>
        </p:blipFill>
        <p:spPr bwMode="auto">
          <a:xfrm>
            <a:off x="7904590" y="2132856"/>
            <a:ext cx="782210" cy="27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Bildergebnis für goethe universität frankfur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8"/>
          <a:stretch/>
        </p:blipFill>
        <p:spPr bwMode="auto">
          <a:xfrm>
            <a:off x="7894712" y="2434536"/>
            <a:ext cx="792088" cy="4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178" y="3676088"/>
            <a:ext cx="792088" cy="82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178" y="2866584"/>
            <a:ext cx="792088" cy="78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ildergebnis für jinr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06" y="4522768"/>
            <a:ext cx="806960" cy="71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08718" y="6165304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 smtClean="0">
                <a:solidFill>
                  <a:srgbClr val="FFC000"/>
                </a:solidFill>
                <a:latin typeface="Calibri"/>
                <a:ea typeface="Calibri"/>
                <a:cs typeface="Times New Roman"/>
              </a:rPr>
              <a:t>8</a:t>
            </a:r>
            <a:r>
              <a:rPr lang="en-US" baseline="30000" dirty="0" smtClean="0">
                <a:solidFill>
                  <a:srgbClr val="FFC000"/>
                </a:solidFill>
                <a:latin typeface="Calibri"/>
                <a:ea typeface="Calibri"/>
                <a:cs typeface="Times New Roman"/>
              </a:rPr>
              <a:t>th</a:t>
            </a:r>
            <a:r>
              <a:rPr lang="en-US" dirty="0" smtClean="0">
                <a:solidFill>
                  <a:srgbClr val="FFC000"/>
                </a:solidFill>
                <a:latin typeface="Calibri"/>
                <a:ea typeface="Calibri"/>
                <a:cs typeface="Times New Roman"/>
              </a:rPr>
              <a:t> International Symposium on Nuclear Symmetry Energy (NuSYM2018)</a:t>
            </a:r>
            <a:endParaRPr lang="de-DE" dirty="0" smtClean="0">
              <a:solidFill>
                <a:srgbClr val="FFC000"/>
              </a:solidFill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nb-NO" dirty="0">
                <a:solidFill>
                  <a:srgbClr val="FFC000"/>
                </a:solidFill>
                <a:latin typeface="Calibri"/>
                <a:ea typeface="Calibri"/>
                <a:cs typeface="Times New Roman"/>
              </a:rPr>
              <a:t>10-13 September </a:t>
            </a:r>
            <a:r>
              <a:rPr lang="nb-NO" dirty="0" smtClean="0">
                <a:solidFill>
                  <a:srgbClr val="FFC000"/>
                </a:solidFill>
                <a:latin typeface="Calibri"/>
                <a:ea typeface="Calibri"/>
                <a:cs typeface="Times New Roman"/>
              </a:rPr>
              <a:t>2018, Hanwha </a:t>
            </a:r>
            <a:r>
              <a:rPr lang="nb-NO" dirty="0">
                <a:solidFill>
                  <a:srgbClr val="FFC000"/>
                </a:solidFill>
                <a:latin typeface="Calibri"/>
                <a:ea typeface="Calibri"/>
                <a:cs typeface="Times New Roman"/>
              </a:rPr>
              <a:t>Resort, Haeundae, Busan</a:t>
            </a:r>
            <a:endParaRPr lang="de-DE" dirty="0" smtClean="0">
              <a:solidFill>
                <a:srgbClr val="FFC00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386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6" name="Picture 2" descr="Q:\Eigene Dateien\cbm\documents\Physics Book\CBM-BOOK\Part3\Figs\rho-eps-1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638" y="3682702"/>
            <a:ext cx="4237834" cy="327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Q:\Eigene Dateien\cbm\documents\Physics Book\CBM-BOOK\Part3\Figs\rho-eps-0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3710077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</a:rPr>
              <a:t>Rev</a:t>
            </a:r>
            <a:r>
              <a:rPr lang="de-DE" sz="1600" dirty="0" smtClean="0">
                <a:solidFill>
                  <a:srgbClr val="000000"/>
                </a:solidFill>
              </a:rPr>
              <a:t>. C 75, 24902 (2007)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0" name="Freihandform 19"/>
          <p:cNvSpPr/>
          <p:nvPr/>
        </p:nvSpPr>
        <p:spPr bwMode="auto">
          <a:xfrm>
            <a:off x="1399309" y="5153891"/>
            <a:ext cx="2715491" cy="1260764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15491" h="1260764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701636" y="401782"/>
                </a:lnTo>
                <a:lnTo>
                  <a:pt x="2715491" y="1233054"/>
                </a:lnTo>
                <a:lnTo>
                  <a:pt x="845127" y="1260764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525091" y="574956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6" name="Freihandform 25"/>
          <p:cNvSpPr/>
          <p:nvPr/>
        </p:nvSpPr>
        <p:spPr bwMode="auto">
          <a:xfrm>
            <a:off x="5532271" y="5420318"/>
            <a:ext cx="2826327" cy="1066801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  <a:gd name="connsiteX0" fmla="*/ 0 w 2812472"/>
              <a:gd name="connsiteY0" fmla="*/ 0 h 1260764"/>
              <a:gd name="connsiteX1" fmla="*/ 623455 w 2812472"/>
              <a:gd name="connsiteY1" fmla="*/ 27709 h 1260764"/>
              <a:gd name="connsiteX2" fmla="*/ 1233055 w 2812472"/>
              <a:gd name="connsiteY2" fmla="*/ 83127 h 1260764"/>
              <a:gd name="connsiteX3" fmla="*/ 1953491 w 2812472"/>
              <a:gd name="connsiteY3" fmla="*/ 221673 h 1260764"/>
              <a:gd name="connsiteX4" fmla="*/ 2660073 w 2812472"/>
              <a:gd name="connsiteY4" fmla="*/ 401782 h 1260764"/>
              <a:gd name="connsiteX5" fmla="*/ 2812472 w 2812472"/>
              <a:gd name="connsiteY5" fmla="*/ 443345 h 1260764"/>
              <a:gd name="connsiteX6" fmla="*/ 2715491 w 2812472"/>
              <a:gd name="connsiteY6" fmla="*/ 1233054 h 1260764"/>
              <a:gd name="connsiteX7" fmla="*/ 845127 w 2812472"/>
              <a:gd name="connsiteY7" fmla="*/ 1260764 h 1260764"/>
              <a:gd name="connsiteX8" fmla="*/ 651164 w 2812472"/>
              <a:gd name="connsiteY8" fmla="*/ 789709 h 1260764"/>
              <a:gd name="connsiteX9" fmla="*/ 457200 w 2812472"/>
              <a:gd name="connsiteY9" fmla="*/ 401782 h 1260764"/>
              <a:gd name="connsiteX10" fmla="*/ 263236 w 2812472"/>
              <a:gd name="connsiteY10" fmla="*/ 207818 h 1260764"/>
              <a:gd name="connsiteX11" fmla="*/ 0 w 2812472"/>
              <a:gd name="connsiteY11" fmla="*/ 0 h 1260764"/>
              <a:gd name="connsiteX0" fmla="*/ 0 w 2826327"/>
              <a:gd name="connsiteY0" fmla="*/ 0 h 1260764"/>
              <a:gd name="connsiteX1" fmla="*/ 623455 w 2826327"/>
              <a:gd name="connsiteY1" fmla="*/ 27709 h 1260764"/>
              <a:gd name="connsiteX2" fmla="*/ 1233055 w 2826327"/>
              <a:gd name="connsiteY2" fmla="*/ 83127 h 1260764"/>
              <a:gd name="connsiteX3" fmla="*/ 1953491 w 2826327"/>
              <a:gd name="connsiteY3" fmla="*/ 221673 h 1260764"/>
              <a:gd name="connsiteX4" fmla="*/ 2660073 w 2826327"/>
              <a:gd name="connsiteY4" fmla="*/ 401782 h 1260764"/>
              <a:gd name="connsiteX5" fmla="*/ 2812472 w 2826327"/>
              <a:gd name="connsiteY5" fmla="*/ 443345 h 1260764"/>
              <a:gd name="connsiteX6" fmla="*/ 2826327 w 2826327"/>
              <a:gd name="connsiteY6" fmla="*/ 1039090 h 1260764"/>
              <a:gd name="connsiteX7" fmla="*/ 845127 w 2826327"/>
              <a:gd name="connsiteY7" fmla="*/ 1260764 h 1260764"/>
              <a:gd name="connsiteX8" fmla="*/ 651164 w 2826327"/>
              <a:gd name="connsiteY8" fmla="*/ 789709 h 1260764"/>
              <a:gd name="connsiteX9" fmla="*/ 457200 w 2826327"/>
              <a:gd name="connsiteY9" fmla="*/ 401782 h 1260764"/>
              <a:gd name="connsiteX10" fmla="*/ 263236 w 2826327"/>
              <a:gd name="connsiteY10" fmla="*/ 207818 h 1260764"/>
              <a:gd name="connsiteX11" fmla="*/ 0 w 2826327"/>
              <a:gd name="connsiteY11" fmla="*/ 0 h 1260764"/>
              <a:gd name="connsiteX0" fmla="*/ 0 w 2826327"/>
              <a:gd name="connsiteY0" fmla="*/ 0 h 1066801"/>
              <a:gd name="connsiteX1" fmla="*/ 623455 w 2826327"/>
              <a:gd name="connsiteY1" fmla="*/ 27709 h 1066801"/>
              <a:gd name="connsiteX2" fmla="*/ 1233055 w 2826327"/>
              <a:gd name="connsiteY2" fmla="*/ 83127 h 1066801"/>
              <a:gd name="connsiteX3" fmla="*/ 1953491 w 2826327"/>
              <a:gd name="connsiteY3" fmla="*/ 221673 h 1066801"/>
              <a:gd name="connsiteX4" fmla="*/ 2660073 w 2826327"/>
              <a:gd name="connsiteY4" fmla="*/ 401782 h 1066801"/>
              <a:gd name="connsiteX5" fmla="*/ 2812472 w 2826327"/>
              <a:gd name="connsiteY5" fmla="*/ 443345 h 1066801"/>
              <a:gd name="connsiteX6" fmla="*/ 2826327 w 2826327"/>
              <a:gd name="connsiteY6" fmla="*/ 1039090 h 1066801"/>
              <a:gd name="connsiteX7" fmla="*/ 775855 w 2826327"/>
              <a:gd name="connsiteY7" fmla="*/ 1066801 h 1066801"/>
              <a:gd name="connsiteX8" fmla="*/ 651164 w 2826327"/>
              <a:gd name="connsiteY8" fmla="*/ 789709 h 1066801"/>
              <a:gd name="connsiteX9" fmla="*/ 457200 w 2826327"/>
              <a:gd name="connsiteY9" fmla="*/ 401782 h 1066801"/>
              <a:gd name="connsiteX10" fmla="*/ 263236 w 2826327"/>
              <a:gd name="connsiteY10" fmla="*/ 207818 h 1066801"/>
              <a:gd name="connsiteX11" fmla="*/ 0 w 2826327"/>
              <a:gd name="connsiteY11" fmla="*/ 0 h 106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6327" h="1066801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812472" y="443345"/>
                </a:lnTo>
                <a:lnTo>
                  <a:pt x="2826327" y="1039090"/>
                </a:lnTo>
                <a:lnTo>
                  <a:pt x="775855" y="1066801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243960" y="5784273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3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950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8332" r="2646" b="5231"/>
          <a:stretch>
            <a:fillRect/>
          </a:stretch>
        </p:blipFill>
        <p:spPr bwMode="auto">
          <a:xfrm>
            <a:off x="847602" y="1260156"/>
            <a:ext cx="6912768" cy="52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smtClean="0">
                <a:latin typeface="Tahoma" pitchFamily="34" charset="0"/>
                <a:cs typeface="Tahoma" pitchFamily="34" charset="0"/>
              </a:rPr>
              <a:t>Quark matter in massive </a:t>
            </a:r>
            <a:r>
              <a:rPr lang="de-DE" sz="3600" dirty="0" err="1" smtClean="0">
                <a:latin typeface="Tahoma" pitchFamily="34" charset="0"/>
                <a:cs typeface="Tahoma" pitchFamily="34" charset="0"/>
              </a:rPr>
              <a:t>neutron</a:t>
            </a:r>
            <a:r>
              <a:rPr lang="de-DE" sz="3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latin typeface="Tahoma" pitchFamily="34" charset="0"/>
                <a:cs typeface="Tahoma" pitchFamily="34" charset="0"/>
              </a:rPr>
              <a:t>stars</a:t>
            </a:r>
            <a:r>
              <a:rPr lang="de-DE" sz="3600" dirty="0" smtClean="0">
                <a:latin typeface="Tahoma" pitchFamily="34" charset="0"/>
                <a:cs typeface="Tahoma" pitchFamily="34" charset="0"/>
              </a:rPr>
              <a:t>? </a:t>
            </a:r>
            <a:endParaRPr lang="de-DE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331640" y="74554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Orsaria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H. Rodrigues, F. Weber, G.A.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Contrera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arXiv:1308.1657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Rev. C 89, 015806,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84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-3075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00000"/>
                </a:solidFill>
                <a:latin typeface="Tahoma" pitchFamily="34" charset="0"/>
              </a:rPr>
              <a:t>physics case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0" name="Rechteck 9"/>
          <p:cNvSpPr/>
          <p:nvPr/>
        </p:nvSpPr>
        <p:spPr>
          <a:xfrm>
            <a:off x="251520" y="476672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matter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5903656" y="908720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11"/>
          <p:cNvCxnSpPr/>
          <p:nvPr/>
        </p:nvCxnSpPr>
        <p:spPr bwMode="auto">
          <a:xfrm>
            <a:off x="7666394" y="908720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echteck 15"/>
          <p:cNvSpPr/>
          <p:nvPr/>
        </p:nvSpPr>
        <p:spPr>
          <a:xfrm>
            <a:off x="251520" y="1412776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anisotropic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cluster distributions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: “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decomposition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</a:t>
            </a:r>
          </a:p>
        </p:txBody>
      </p:sp>
      <p:sp>
        <p:nvSpPr>
          <p:cNvPr id="17" name="Rechteck 16"/>
          <p:cNvSpPr/>
          <p:nvPr/>
        </p:nvSpPr>
        <p:spPr>
          <a:xfrm>
            <a:off x="251520" y="2708920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Critical point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event-by-event fluctuations of conserved quantities (B,S,Q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“critical opalescence”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51520" y="3717032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in-medium modifications of hadrons: ,, 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at intermediate invariant masses: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4 </a:t>
            </a:r>
            <a:r>
              <a:rPr lang="el-GR" sz="2000" dirty="0" smtClean="0">
                <a:solidFill>
                  <a:srgbClr val="0070C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π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251767" y="4725144"/>
            <a:ext cx="96488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N-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-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interaction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strange matter?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(double-) lambda  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</a:rPr>
              <a:t>hypernuclei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m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eta-stable objects (e.g. strange </a:t>
            </a:r>
            <a:r>
              <a:rPr lang="en-US" sz="2000" dirty="0" err="1" smtClean="0">
                <a:solidFill>
                  <a:srgbClr val="0070C0"/>
                </a:solidFill>
                <a:latin typeface="Tahoma" pitchFamily="34" charset="0"/>
              </a:rPr>
              <a:t>dibaryons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)  </a:t>
            </a:r>
          </a:p>
        </p:txBody>
      </p:sp>
      <p:sp>
        <p:nvSpPr>
          <p:cNvPr id="20" name="Rechteck 19"/>
          <p:cNvSpPr/>
          <p:nvPr/>
        </p:nvSpPr>
        <p:spPr>
          <a:xfrm>
            <a:off x="179512" y="5661248"/>
            <a:ext cx="88640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Charm production at threshold energies in cold and dense matter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charm production in 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</a:rPr>
              <a:t>p+A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 and A+A   (J/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</a:rPr>
              <a:t>ψ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</a:rPr>
              <a:t>,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D</a:t>
            </a:r>
            <a:r>
              <a:rPr lang="en-GB" sz="2000" baseline="30000" dirty="0">
                <a:solidFill>
                  <a:srgbClr val="0070C0"/>
                </a:solidFill>
                <a:latin typeface="Tahoma" pitchFamily="34" charset="0"/>
              </a:rPr>
              <a:t>0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, D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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-359793" y="6309320"/>
            <a:ext cx="96123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189270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7E3E8B66-076E-41C1-AF0E-4870A84DAA65}" type="slidenum">
              <a:rPr lang="en-US" altLang="de-DE" smtClean="0">
                <a:solidFill>
                  <a:srgbClr val="000000"/>
                </a:solidFill>
              </a:rPr>
              <a:pPr/>
              <a:t>13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6512" y="0"/>
            <a:ext cx="9180512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125538"/>
            <a:ext cx="6665913" cy="325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4149725"/>
            <a:ext cx="742156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250825" y="188913"/>
            <a:ext cx="8482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Neutron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star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mergers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heavy-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ion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collisions</a:t>
            </a:r>
            <a:endParaRPr lang="de-DE" altLang="de-DE" dirty="0" smtClean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6932613" y="1209675"/>
            <a:ext cx="203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smtClean="0">
                <a:solidFill>
                  <a:srgbClr val="FFC000"/>
                </a:solidFill>
              </a:rPr>
              <a:t>M. </a:t>
            </a:r>
            <a:r>
              <a:rPr lang="de-DE" altLang="de-DE" sz="1800" dirty="0" err="1" smtClean="0">
                <a:solidFill>
                  <a:srgbClr val="FFC000"/>
                </a:solidFill>
              </a:rPr>
              <a:t>Hanauske</a:t>
            </a:r>
            <a:r>
              <a:rPr lang="de-DE" altLang="de-DE" sz="1800" dirty="0" smtClean="0">
                <a:solidFill>
                  <a:srgbClr val="FFC000"/>
                </a:solidFill>
              </a:rPr>
              <a:t> et al.,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smtClean="0">
                <a:solidFill>
                  <a:srgbClr val="FFC000"/>
                </a:solidFill>
              </a:rPr>
              <a:t>J. Phys.: </a:t>
            </a:r>
            <a:r>
              <a:rPr lang="de-DE" altLang="de-DE" sz="1800" dirty="0" err="1" smtClean="0">
                <a:solidFill>
                  <a:srgbClr val="FFC000"/>
                </a:solidFill>
              </a:rPr>
              <a:t>Conf</a:t>
            </a:r>
            <a:r>
              <a:rPr lang="de-DE" altLang="de-DE" sz="1800" dirty="0" smtClean="0">
                <a:solidFill>
                  <a:srgbClr val="FFC000"/>
                </a:solidFill>
              </a:rPr>
              <a:t>. </a:t>
            </a:r>
            <a:r>
              <a:rPr lang="de-DE" altLang="de-DE" sz="1800" dirty="0" err="1" smtClean="0">
                <a:solidFill>
                  <a:srgbClr val="FFC000"/>
                </a:solidFill>
              </a:rPr>
              <a:t>Ser</a:t>
            </a:r>
            <a:r>
              <a:rPr lang="de-DE" altLang="de-DE" sz="1800" dirty="0" smtClean="0">
                <a:solidFill>
                  <a:srgbClr val="FFC000"/>
                </a:solidFill>
              </a:rPr>
              <a:t>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smtClean="0">
                <a:solidFill>
                  <a:srgbClr val="FFC000"/>
                </a:solidFill>
              </a:rPr>
              <a:t>878 012031</a:t>
            </a:r>
          </a:p>
        </p:txBody>
      </p:sp>
      <p:sp>
        <p:nvSpPr>
          <p:cNvPr id="9" name="Textfeld 4"/>
          <p:cNvSpPr txBox="1">
            <a:spLocks noChangeArrowheads="1"/>
          </p:cNvSpPr>
          <p:nvPr/>
        </p:nvSpPr>
        <p:spPr bwMode="auto">
          <a:xfrm>
            <a:off x="6938392" y="2132856"/>
            <a:ext cx="2170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800" dirty="0" smtClean="0">
                <a:solidFill>
                  <a:srgbClr val="FFFF00"/>
                </a:solidFill>
              </a:rPr>
              <a:t>n-star </a:t>
            </a:r>
            <a:r>
              <a:rPr lang="de-DE" altLang="de-DE" sz="2800" dirty="0" err="1" smtClean="0">
                <a:solidFill>
                  <a:srgbClr val="FFFF00"/>
                </a:solidFill>
              </a:rPr>
              <a:t>merger</a:t>
            </a:r>
            <a:endParaRPr lang="de-DE" altLang="de-DE" sz="2800" dirty="0" smtClean="0">
              <a:solidFill>
                <a:srgbClr val="FFFF00"/>
              </a:solidFill>
            </a:endParaRPr>
          </a:p>
        </p:txBody>
      </p:sp>
      <p:sp>
        <p:nvSpPr>
          <p:cNvPr id="10" name="Textfeld 5"/>
          <p:cNvSpPr txBox="1">
            <a:spLocks noChangeArrowheads="1"/>
          </p:cNvSpPr>
          <p:nvPr/>
        </p:nvSpPr>
        <p:spPr bwMode="auto">
          <a:xfrm>
            <a:off x="7451725" y="5139208"/>
            <a:ext cx="16208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800" dirty="0" smtClean="0">
                <a:solidFill>
                  <a:srgbClr val="FFFF00"/>
                </a:solidFill>
              </a:rPr>
              <a:t>Au +Au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800" dirty="0" smtClean="0">
                <a:solidFill>
                  <a:srgbClr val="FFFF00"/>
                </a:solidFill>
              </a:rPr>
              <a:t>1.5A  </a:t>
            </a:r>
            <a:r>
              <a:rPr lang="de-DE" altLang="de-DE" sz="2800" dirty="0" err="1" smtClean="0">
                <a:solidFill>
                  <a:srgbClr val="FFFF00"/>
                </a:solidFill>
              </a:rPr>
              <a:t>GeV</a:t>
            </a:r>
            <a:endParaRPr lang="de-DE" altLang="de-DE" sz="2800" dirty="0" smtClean="0">
              <a:solidFill>
                <a:srgbClr val="FFFF00"/>
              </a:solidFill>
            </a:endParaRPr>
          </a:p>
        </p:txBody>
      </p:sp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1547664" y="764704"/>
            <a:ext cx="866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err="1" smtClean="0">
                <a:solidFill>
                  <a:srgbClr val="FFFF00"/>
                </a:solidFill>
              </a:rPr>
              <a:t>density</a:t>
            </a:r>
            <a:endParaRPr lang="de-DE" altLang="de-DE" sz="1800" dirty="0" smtClean="0">
              <a:solidFill>
                <a:srgbClr val="FFFF00"/>
              </a:solidFill>
            </a:endParaRPr>
          </a:p>
        </p:txBody>
      </p:sp>
      <p:sp>
        <p:nvSpPr>
          <p:cNvPr id="12" name="Textfeld 3"/>
          <p:cNvSpPr txBox="1">
            <a:spLocks noChangeArrowheads="1"/>
          </p:cNvSpPr>
          <p:nvPr/>
        </p:nvSpPr>
        <p:spPr bwMode="auto">
          <a:xfrm>
            <a:off x="4284663" y="764704"/>
            <a:ext cx="1383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de-DE" altLang="de-DE" sz="1800" kern="0" dirty="0" err="1" smtClean="0">
                <a:solidFill>
                  <a:srgbClr val="FFFF00"/>
                </a:solidFill>
              </a:rPr>
              <a:t>temperature</a:t>
            </a:r>
            <a:endParaRPr lang="de-DE" altLang="de-DE" sz="1800" kern="0" dirty="0" smtClean="0">
              <a:solidFill>
                <a:srgbClr val="FFFF00"/>
              </a:solidFill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7590035" y="3586163"/>
            <a:ext cx="1014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EOS</a:t>
            </a:r>
            <a:endParaRPr lang="en-US" altLang="en-US" b="1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Pfeil nach rechts 13"/>
          <p:cNvSpPr/>
          <p:nvPr/>
        </p:nvSpPr>
        <p:spPr>
          <a:xfrm rot="16200000">
            <a:off x="7620297" y="2991644"/>
            <a:ext cx="979488" cy="412750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Pfeil nach rechts 14"/>
          <p:cNvSpPr/>
          <p:nvPr/>
        </p:nvSpPr>
        <p:spPr>
          <a:xfrm rot="5400000">
            <a:off x="7621090" y="4389438"/>
            <a:ext cx="977900" cy="412750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926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Text Box 2"/>
          <p:cNvSpPr txBox="1">
            <a:spLocks noChangeArrowheads="1"/>
          </p:cNvSpPr>
          <p:nvPr/>
        </p:nvSpPr>
        <p:spPr bwMode="auto">
          <a:xfrm>
            <a:off x="0" y="101575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equation-of-state</a:t>
            </a: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nuclear</a:t>
            </a: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 matter   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r="493"/>
          <a:stretch/>
        </p:blipFill>
        <p:spPr>
          <a:xfrm>
            <a:off x="1115616" y="1370123"/>
            <a:ext cx="4965116" cy="4919880"/>
          </a:xfrm>
          <a:prstGeom prst="rect">
            <a:avLst/>
          </a:prstGeom>
        </p:spPr>
      </p:pic>
      <p:sp>
        <p:nvSpPr>
          <p:cNvPr id="10" name="Freihandform 9"/>
          <p:cNvSpPr/>
          <p:nvPr/>
        </p:nvSpPr>
        <p:spPr>
          <a:xfrm>
            <a:off x="2192300" y="1052736"/>
            <a:ext cx="3326058" cy="34072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9989" tIns="46794" rIns="89989" bIns="46794" anchor="t" anchorCtr="0" compatLnSpc="1">
            <a:spAutoFit/>
          </a:bodyPr>
          <a:lstStyle/>
          <a:p>
            <a:pPr algn="ctr" defTabSz="914287" fontAlgn="base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 sz="1990"/>
            </a:pPr>
            <a:r>
              <a:rPr lang="en-US" sz="1600" dirty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Fuchs and </a:t>
            </a:r>
            <a:r>
              <a:rPr lang="en-US" sz="1600" dirty="0" err="1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Wolter</a:t>
            </a:r>
            <a:r>
              <a:rPr lang="en-US" sz="1600" dirty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, EPJA 30 (2006)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280532" y="2257555"/>
            <a:ext cx="1784739" cy="359532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Neutron matter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946793" y="4419878"/>
            <a:ext cx="1989923" cy="35953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dirty="0">
                <a:solidFill>
                  <a:srgbClr val="000000"/>
                </a:solidFill>
                <a:latin typeface="Arial"/>
                <a:ea typeface="Bitstream Vera Sans" pitchFamily="2"/>
                <a:cs typeface="Bitstream Vera Sans" pitchFamily="2"/>
              </a:rPr>
              <a:t>Symmetric </a:t>
            </a:r>
            <a:r>
              <a:rPr lang="en-GB" dirty="0" smtClean="0">
                <a:solidFill>
                  <a:srgbClr val="000000"/>
                </a:solidFill>
                <a:latin typeface="Arial"/>
                <a:ea typeface="Bitstream Vera Sans" pitchFamily="2"/>
                <a:cs typeface="Bitstream Vera Sans" pitchFamily="2"/>
              </a:rPr>
              <a:t>matter</a:t>
            </a:r>
            <a:endParaRPr lang="en-GB" dirty="0">
              <a:solidFill>
                <a:srgbClr val="000000"/>
              </a:solidFill>
              <a:latin typeface="Arial"/>
              <a:ea typeface="Bitstream Vera Sans" pitchFamily="2"/>
              <a:cs typeface="Bitstream Vera Sans" pitchFamily="2"/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>
            <a:off x="3848484" y="3985747"/>
            <a:ext cx="0" cy="1247230"/>
          </a:xfrm>
          <a:prstGeom prst="straightConnector1">
            <a:avLst/>
          </a:prstGeom>
          <a:solidFill>
            <a:srgbClr val="3366FF"/>
          </a:solidFill>
          <a:ln w="635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/>
          <p:cNvSpPr txBox="1"/>
          <p:nvPr/>
        </p:nvSpPr>
        <p:spPr>
          <a:xfrm>
            <a:off x="3172128" y="4538324"/>
            <a:ext cx="892380" cy="483185"/>
          </a:xfrm>
          <a:prstGeom prst="rect">
            <a:avLst/>
          </a:prstGeom>
          <a:noFill/>
          <a:ln>
            <a:noFill/>
          </a:ln>
        </p:spPr>
        <p:txBody>
          <a:bodyPr vert="horz" wrap="square" lIns="89989" tIns="91428" rIns="89989" bIns="91428" anchorCtr="0" compatLnSpc="1">
            <a:spAutoFit/>
          </a:bodyPr>
          <a:lstStyle/>
          <a:p>
            <a:pPr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2000" dirty="0" err="1">
                <a:solidFill>
                  <a:srgbClr val="00B050"/>
                </a:solidFill>
                <a:latin typeface="Arial"/>
                <a:ea typeface="Bitstream Vera Sans" pitchFamily="2"/>
                <a:cs typeface="Bitstream Vera Sans" pitchFamily="2"/>
              </a:rPr>
              <a:t>E</a:t>
            </a:r>
            <a:r>
              <a:rPr lang="en-GB" sz="2000" baseline="-33000" dirty="0" err="1">
                <a:solidFill>
                  <a:srgbClr val="00B050"/>
                </a:solidFill>
                <a:latin typeface="Arial"/>
                <a:ea typeface="Bitstream Vera Sans" pitchFamily="2"/>
                <a:cs typeface="Bitstream Vera Sans" pitchFamily="2"/>
              </a:rPr>
              <a:t>sym</a:t>
            </a:r>
            <a:endParaRPr lang="en-GB" sz="2000" baseline="-33000" dirty="0">
              <a:solidFill>
                <a:srgbClr val="00B050"/>
              </a:solidFill>
              <a:latin typeface="Arial"/>
              <a:ea typeface="Bitstream Vera Sans" pitchFamily="2"/>
              <a:cs typeface="Bitstream Vera Sans" pitchFamily="2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5940152" y="764704"/>
            <a:ext cx="3024336" cy="4278094"/>
          </a:xfrm>
          <a:prstGeom prst="rect">
            <a:avLst/>
          </a:prstGeom>
          <a:solidFill>
            <a:srgbClr val="FFFF00">
              <a:alpha val="69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8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74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Text Box 2"/>
          <p:cNvSpPr txBox="1">
            <a:spLocks noChangeArrowheads="1"/>
          </p:cNvSpPr>
          <p:nvPr/>
        </p:nvSpPr>
        <p:spPr bwMode="auto">
          <a:xfrm>
            <a:off x="0" y="173583"/>
            <a:ext cx="91440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800" dirty="0" smtClean="0">
                <a:solidFill>
                  <a:srgbClr val="002060"/>
                </a:solidFill>
                <a:latin typeface="Tahoma" pitchFamily="34" charset="0"/>
              </a:rPr>
              <a:t>The </a:t>
            </a:r>
            <a:r>
              <a:rPr lang="de-DE" altLang="de-DE" sz="2800" dirty="0" err="1" smtClean="0">
                <a:solidFill>
                  <a:srgbClr val="002060"/>
                </a:solidFill>
                <a:latin typeface="Tahoma" pitchFamily="34" charset="0"/>
              </a:rPr>
              <a:t>equation-of-state</a:t>
            </a:r>
            <a:r>
              <a:rPr lang="de-DE" altLang="de-DE" sz="28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2800" dirty="0" err="1" smtClean="0">
                <a:solidFill>
                  <a:srgbClr val="002060"/>
                </a:solidFill>
                <a:latin typeface="Tahoma" pitchFamily="34" charset="0"/>
              </a:rPr>
              <a:t>of</a:t>
            </a:r>
            <a:r>
              <a:rPr lang="de-DE" altLang="de-DE" sz="2800" dirty="0" smtClean="0">
                <a:solidFill>
                  <a:srgbClr val="002060"/>
                </a:solidFill>
                <a:latin typeface="Tahoma" pitchFamily="34" charset="0"/>
              </a:rPr>
              <a:t> (</a:t>
            </a:r>
            <a:r>
              <a:rPr lang="de-DE" altLang="de-DE" sz="2800" dirty="0" err="1" smtClean="0">
                <a:solidFill>
                  <a:srgbClr val="002060"/>
                </a:solidFill>
                <a:latin typeface="Tahoma" pitchFamily="34" charset="0"/>
              </a:rPr>
              <a:t>symmetric</a:t>
            </a:r>
            <a:r>
              <a:rPr lang="de-DE" altLang="de-DE" sz="2800" dirty="0" smtClean="0">
                <a:solidFill>
                  <a:srgbClr val="002060"/>
                </a:solidFill>
                <a:latin typeface="Tahoma" pitchFamily="34" charset="0"/>
              </a:rPr>
              <a:t>) </a:t>
            </a:r>
            <a:r>
              <a:rPr lang="de-DE" altLang="de-DE" sz="2800" dirty="0" err="1" smtClean="0">
                <a:solidFill>
                  <a:srgbClr val="002060"/>
                </a:solidFill>
                <a:latin typeface="Tahoma" pitchFamily="34" charset="0"/>
              </a:rPr>
              <a:t>nuclear</a:t>
            </a:r>
            <a:r>
              <a:rPr lang="de-DE" altLang="de-DE" sz="2800" dirty="0" smtClean="0">
                <a:solidFill>
                  <a:srgbClr val="002060"/>
                </a:solidFill>
                <a:latin typeface="Tahoma" pitchFamily="34" charset="0"/>
              </a:rPr>
              <a:t> matter   </a:t>
            </a:r>
          </a:p>
        </p:txBody>
      </p:sp>
      <p:sp>
        <p:nvSpPr>
          <p:cNvPr id="398339" name="Text Box 3"/>
          <p:cNvSpPr txBox="1">
            <a:spLocks noChangeArrowheads="1"/>
          </p:cNvSpPr>
          <p:nvPr/>
        </p:nvSpPr>
        <p:spPr bwMode="auto">
          <a:xfrm>
            <a:off x="35496" y="4710043"/>
            <a:ext cx="360052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</a:t>
            </a:r>
            <a:r>
              <a:rPr lang="en-GB" altLang="de-DE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GB" altLang="de-DE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E/A(</a:t>
            </a:r>
            <a:r>
              <a:rPr lang="el-GR" altLang="de-DE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sz="24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de-DE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-16 MeV</a:t>
            </a:r>
            <a:endParaRPr lang="en-GB" altLang="de-DE" sz="2400" b="1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b="1" dirty="0" smtClean="0">
                <a:solidFill>
                  <a:srgbClr val="FF0000"/>
                </a:solidFill>
                <a:latin typeface="Symbol" pitchFamily="18" charset="2"/>
                <a:sym typeface="Wingdings"/>
              </a:rPr>
              <a:t></a:t>
            </a:r>
            <a:r>
              <a:rPr lang="en-GB" altLang="de-DE" sz="2400" b="1" dirty="0" smtClean="0">
                <a:solidFill>
                  <a:srgbClr val="000000"/>
                </a:solidFill>
                <a:latin typeface="Symbol" pitchFamily="18" charset="2"/>
                <a:sym typeface="Wingdings"/>
              </a:rPr>
              <a:t> </a:t>
            </a:r>
            <a:r>
              <a:rPr lang="en-GB" altLang="de-DE" sz="2400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GB" altLang="de-DE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(E/A)(</a:t>
            </a:r>
            <a:r>
              <a:rPr lang="el-GR" altLang="de-DE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sz="24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de-DE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</a:t>
            </a:r>
            <a:r>
              <a:rPr lang="en-GB" altLang="de-DE" sz="2400" b="1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l-GR" altLang="de-DE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Wingdings"/>
              <a:buChar char="Ø"/>
            </a:pPr>
            <a:r>
              <a:rPr lang="en-GB" altLang="de-DE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de-DE" sz="2400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GB" altLang="de-DE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</a:t>
            </a:r>
            <a:r>
              <a:rPr lang="el-GR" altLang="de-DE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sz="2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r>
              <a:rPr lang="en-GB" altLang="de-DE" sz="2400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GB" altLang="de-DE" sz="2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de-DE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(E/A)/</a:t>
            </a:r>
            <a:r>
              <a:rPr lang="en-GB" altLang="de-DE" sz="2400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l-GR" altLang="de-DE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sz="2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(nuclear incompressibility) </a:t>
            </a:r>
            <a:r>
              <a:rPr lang="en-GB" altLang="de-DE" sz="20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altLang="de-DE" sz="2000" baseline="30000" dirty="0" smtClean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8340" name="Text Box 4"/>
          <p:cNvSpPr txBox="1">
            <a:spLocks noChangeArrowheads="1"/>
          </p:cNvSpPr>
          <p:nvPr/>
        </p:nvSpPr>
        <p:spPr bwMode="auto">
          <a:xfrm>
            <a:off x="4932040" y="5910371"/>
            <a:ext cx="332982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de-DE" sz="2400" baseline="-250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GB" altLang="de-DE" sz="2400" baseline="-25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200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"soft" EOS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de-DE" sz="2400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GB" altLang="de-DE" sz="24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380 </a:t>
            </a:r>
            <a:r>
              <a:rPr lang="de-DE" altLang="de-DE" sz="2000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altLang="de-DE" sz="20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"</a:t>
            </a:r>
            <a:r>
              <a:rPr lang="de-DE" altLang="de-DE" sz="2000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stiff</a:t>
            </a:r>
            <a:r>
              <a:rPr lang="de-DE" altLang="de-DE" sz="20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EOS</a:t>
            </a:r>
            <a:endParaRPr lang="el-GR" altLang="de-DE" sz="2000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834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t="6529" r="4599" b="5232"/>
          <a:stretch/>
        </p:blipFill>
        <p:spPr bwMode="auto">
          <a:xfrm>
            <a:off x="3708028" y="2054899"/>
            <a:ext cx="4746859" cy="375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8342" name="Text Box 6"/>
          <p:cNvSpPr txBox="1">
            <a:spLocks noChangeArrowheads="1"/>
          </p:cNvSpPr>
          <p:nvPr/>
        </p:nvSpPr>
        <p:spPr bwMode="auto">
          <a:xfrm>
            <a:off x="3962350" y="1652290"/>
            <a:ext cx="4210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00"/>
                </a:solidFill>
                <a:latin typeface="Tahoma" pitchFamily="34" charset="0"/>
              </a:rPr>
              <a:t>C. Fuchs, </a:t>
            </a:r>
            <a:r>
              <a:rPr lang="de-DE" altLang="de-DE" sz="1600" dirty="0" err="1" smtClean="0">
                <a:solidFill>
                  <a:srgbClr val="000000"/>
                </a:solidFill>
                <a:latin typeface="Tahoma" pitchFamily="34" charset="0"/>
              </a:rPr>
              <a:t>Prog</a:t>
            </a:r>
            <a:r>
              <a:rPr lang="de-DE" altLang="de-DE" sz="1600" dirty="0" smtClean="0">
                <a:solidFill>
                  <a:srgbClr val="000000"/>
                </a:solidFill>
                <a:latin typeface="Tahoma" pitchFamily="34" charset="0"/>
              </a:rPr>
              <a:t>. Part. </a:t>
            </a:r>
            <a:r>
              <a:rPr lang="de-DE" altLang="de-DE" sz="1600" dirty="0" err="1" smtClean="0">
                <a:solidFill>
                  <a:srgbClr val="000000"/>
                </a:solidFill>
                <a:latin typeface="Tahoma" pitchFamily="34" charset="0"/>
              </a:rPr>
              <a:t>Nucl</a:t>
            </a:r>
            <a:r>
              <a:rPr lang="de-DE" altLang="de-DE" sz="1600" dirty="0" smtClean="0">
                <a:solidFill>
                  <a:srgbClr val="000000"/>
                </a:solidFill>
                <a:latin typeface="Tahoma" pitchFamily="34" charset="0"/>
              </a:rPr>
              <a:t>. Phys. 56 (2006) 1</a:t>
            </a:r>
          </a:p>
        </p:txBody>
      </p:sp>
      <p:sp>
        <p:nvSpPr>
          <p:cNvPr id="398344" name="Rectangle 8"/>
          <p:cNvSpPr>
            <a:spLocks noChangeArrowheads="1"/>
          </p:cNvSpPr>
          <p:nvPr/>
        </p:nvSpPr>
        <p:spPr bwMode="auto">
          <a:xfrm>
            <a:off x="107504" y="3534688"/>
            <a:ext cx="3384376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T=0: E/A = 1/</a:t>
            </a:r>
            <a:r>
              <a:rPr lang="el-GR" alt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 </a:t>
            </a: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(</a:t>
            </a:r>
            <a:r>
              <a:rPr lang="el-GR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)d</a:t>
            </a:r>
            <a:r>
              <a:rPr lang="el-GR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endParaRPr lang="en-GB" alt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 NN-potential: </a:t>
            </a:r>
          </a:p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Comic Sans MS" pitchFamily="66" charset="0"/>
              </a:rPr>
              <a:t>U</a:t>
            </a:r>
            <a:r>
              <a:rPr lang="en-GB" altLang="de-DE" sz="2000" dirty="0" smtClean="0">
                <a:solidFill>
                  <a:srgbClr val="000000"/>
                </a:solidFill>
                <a:latin typeface="Symbol" pitchFamily="18" charset="2"/>
              </a:rPr>
              <a:t>(r)=</a:t>
            </a:r>
            <a:r>
              <a:rPr lang="en-GB" altLang="de-DE" sz="2000" dirty="0" err="1" smtClean="0">
                <a:solidFill>
                  <a:srgbClr val="000000"/>
                </a:solidFill>
                <a:latin typeface="Symbol" pitchFamily="18" charset="2"/>
              </a:rPr>
              <a:t>ar+br</a:t>
            </a:r>
            <a:r>
              <a:rPr lang="en-GB" altLang="de-DE" sz="2000" baseline="30000" dirty="0" err="1" smtClean="0">
                <a:solidFill>
                  <a:srgbClr val="000000"/>
                </a:solidFill>
                <a:latin typeface="Symbol" pitchFamily="18" charset="2"/>
              </a:rPr>
              <a:t>g</a:t>
            </a:r>
            <a:endParaRPr lang="en-GB" altLang="de-DE" sz="2000" baseline="30000" dirty="0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205880" y="817548"/>
            <a:ext cx="8550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</a:rPr>
              <a:t>E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</a:rPr>
              <a:t>A</a:t>
            </a: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ρ,δ) = 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E</a:t>
            </a:r>
            <a:r>
              <a:rPr lang="en-US" sz="2800" baseline="-25000" dirty="0">
                <a:solidFill>
                  <a:srgbClr val="FF0000"/>
                </a:solidFill>
                <a:latin typeface="Arial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(</a:t>
            </a:r>
            <a:r>
              <a:rPr lang="el-GR" sz="2800" dirty="0">
                <a:solidFill>
                  <a:srgbClr val="FF0000"/>
                </a:solidFill>
                <a:latin typeface="Arial"/>
              </a:rPr>
              <a:t>ρ,0) 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+ </a:t>
            </a:r>
            <a:r>
              <a:rPr lang="en-US" sz="2800" dirty="0" err="1">
                <a:latin typeface="Arial"/>
              </a:rPr>
              <a:t>E</a:t>
            </a:r>
            <a:r>
              <a:rPr lang="en-US" sz="2800" baseline="-25000" dirty="0" err="1">
                <a:latin typeface="Arial"/>
              </a:rPr>
              <a:t>sym</a:t>
            </a:r>
            <a:r>
              <a:rPr lang="en-US" sz="2800" dirty="0">
                <a:latin typeface="Arial"/>
              </a:rPr>
              <a:t>(</a:t>
            </a:r>
            <a:r>
              <a:rPr lang="el-GR" sz="2800" dirty="0">
                <a:latin typeface="Arial"/>
              </a:rPr>
              <a:t>ρ)·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δ</a:t>
            </a:r>
            <a:r>
              <a:rPr lang="el-GR" sz="2800" baseline="3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 + 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O(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δ</a:t>
            </a:r>
            <a:r>
              <a:rPr lang="el-GR" sz="2800" baseline="30000" dirty="0">
                <a:solidFill>
                  <a:srgbClr val="000000"/>
                </a:solidFill>
                <a:latin typeface="Arial"/>
              </a:rPr>
              <a:t>4</a:t>
            </a:r>
            <a:r>
              <a:rPr lang="el-GR" sz="2800" dirty="0" smtClean="0">
                <a:solidFill>
                  <a:srgbClr val="000000"/>
                </a:solidFill>
                <a:latin typeface="Arial"/>
              </a:rPr>
              <a:t>)</a:t>
            </a:r>
            <a:endParaRPr lang="de-DE" sz="280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9512" y="1715324"/>
            <a:ext cx="3324180" cy="156966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000000"/>
                </a:solidFill>
                <a:latin typeface="Arial" pitchFamily="34" charset="0"/>
              </a:rPr>
              <a:t>P = </a:t>
            </a:r>
            <a:r>
              <a:rPr lang="en-GB" altLang="de-DE" sz="2400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altLang="de-DE" sz="2400" dirty="0" smtClean="0">
                <a:solidFill>
                  <a:srgbClr val="000000"/>
                </a:solidFill>
                <a:latin typeface="Arial" pitchFamily="34" charset="0"/>
              </a:rPr>
              <a:t>E/</a:t>
            </a:r>
            <a:r>
              <a:rPr lang="en-GB" altLang="de-DE" sz="2400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altLang="de-DE" sz="2400" dirty="0" smtClean="0">
                <a:solidFill>
                  <a:srgbClr val="000000"/>
                </a:solidFill>
                <a:latin typeface="Arial" pitchFamily="34" charset="0"/>
              </a:rPr>
              <a:t>V</a:t>
            </a:r>
            <a:r>
              <a:rPr lang="de-DE" altLang="de-DE" sz="24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</a:t>
            </a:r>
            <a:r>
              <a:rPr lang="de-DE" altLang="de-DE" sz="2400" baseline="-250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T=</a:t>
            </a:r>
            <a:r>
              <a:rPr lang="de-DE" altLang="de-DE" sz="2400" baseline="-25000" dirty="0" err="1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const</a:t>
            </a:r>
            <a:endParaRPr lang="de-DE" altLang="de-DE" sz="2400" baseline="-25000" dirty="0" smtClean="0">
              <a:solidFill>
                <a:srgbClr val="000000"/>
              </a:solidFill>
              <a:latin typeface="Arial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V = A/</a:t>
            </a:r>
            <a:r>
              <a:rPr lang="el-GR" altLang="de-DE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ρ</a:t>
            </a:r>
            <a:endParaRPr lang="de-DE" altLang="de-DE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400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altLang="de-DE" sz="2400" dirty="0" smtClean="0">
                <a:solidFill>
                  <a:srgbClr val="000000"/>
                </a:solidFill>
                <a:latin typeface="Arial" pitchFamily="34" charset="0"/>
              </a:rPr>
              <a:t>V/ </a:t>
            </a:r>
            <a:r>
              <a:rPr lang="en-GB" altLang="de-DE" sz="2400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l-GR" altLang="de-DE" sz="24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ρ</a:t>
            </a:r>
            <a:r>
              <a:rPr lang="de-DE" altLang="de-DE" sz="2400" dirty="0" smtClean="0">
                <a:solidFill>
                  <a:srgbClr val="000000"/>
                </a:solidFill>
                <a:latin typeface="Arial" pitchFamily="34" charset="0"/>
              </a:rPr>
              <a:t> = - A/</a:t>
            </a:r>
            <a:r>
              <a:rPr lang="el-GR" altLang="de-DE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ρ</a:t>
            </a:r>
            <a:r>
              <a:rPr lang="de-DE" altLang="de-DE" sz="24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 = </a:t>
            </a:r>
            <a:r>
              <a:rPr lang="el-GR" altLang="de-DE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ρ</a:t>
            </a:r>
            <a:r>
              <a:rPr lang="de-DE" altLang="de-DE" sz="24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2  </a:t>
            </a:r>
            <a:r>
              <a:rPr lang="en-GB" altLang="de-DE" sz="2400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altLang="de-DE" sz="2400" dirty="0" smtClean="0">
                <a:solidFill>
                  <a:srgbClr val="000000"/>
                </a:solidFill>
                <a:latin typeface="Arial" pitchFamily="34" charset="0"/>
              </a:rPr>
              <a:t>(E/A)/</a:t>
            </a:r>
            <a:r>
              <a:rPr lang="en-GB" altLang="de-DE" sz="2400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l-GR" altLang="de-DE" sz="24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ρ</a:t>
            </a:r>
            <a:r>
              <a:rPr lang="de-DE" altLang="de-DE" sz="2400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</a:t>
            </a:r>
            <a:r>
              <a:rPr lang="de-DE" altLang="de-DE" sz="2400" baseline="-250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T=</a:t>
            </a:r>
            <a:r>
              <a:rPr lang="de-DE" altLang="de-DE" sz="2400" baseline="-25000" dirty="0" err="1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const</a:t>
            </a:r>
            <a:endParaRPr lang="el-GR" altLang="de-DE" sz="2400" baseline="-25000" dirty="0" smtClean="0">
              <a:solidFill>
                <a:srgbClr val="000000"/>
              </a:solidFill>
              <a:latin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98168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-32578" y="0"/>
            <a:ext cx="9285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EOS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symmetric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elliptic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fragments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SIS18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 </a:t>
            </a:r>
            <a:r>
              <a:rPr lang="de-DE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3</a:t>
            </a:r>
            <a:r>
              <a:rPr lang="el-GR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800" baseline="-25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de-DE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71600" y="1065454"/>
            <a:ext cx="6494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Le Fevre , Y Leifels, W. </a:t>
            </a:r>
            <a:r>
              <a:rPr lang="de-DE" sz="1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de-DE" sz="1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eisdorf</a:t>
            </a:r>
            <a:r>
              <a:rPr lang="de-DE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J. </a:t>
            </a:r>
            <a:r>
              <a:rPr lang="de-DE" sz="1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Aichelin</a:t>
            </a:r>
            <a:r>
              <a:rPr lang="de-DE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1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de-DE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1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Hartnack</a:t>
            </a:r>
            <a:r>
              <a:rPr lang="de-DE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arXiv:1501.02546 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5"/>
            <a:ext cx="6033166" cy="540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t="7605" r="12769"/>
          <a:stretch/>
        </p:blipFill>
        <p:spPr bwMode="auto">
          <a:xfrm>
            <a:off x="6045908" y="1542674"/>
            <a:ext cx="3130670" cy="332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089303" y="2107595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361925" y="2698086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>
            <a:off x="7740352" y="3284984"/>
            <a:ext cx="863836" cy="1008112"/>
          </a:xfrm>
          <a:custGeom>
            <a:avLst/>
            <a:gdLst>
              <a:gd name="T0" fmla="*/ 0 w 1417"/>
              <a:gd name="T1" fmla="*/ 752 h 917"/>
              <a:gd name="T2" fmla="*/ 558 w 1417"/>
              <a:gd name="T3" fmla="*/ 522 h 917"/>
              <a:gd name="T4" fmla="*/ 928 w 1417"/>
              <a:gd name="T5" fmla="*/ 312 h 917"/>
              <a:gd name="T6" fmla="*/ 1192 w 1417"/>
              <a:gd name="T7" fmla="*/ 160 h 917"/>
              <a:gd name="T8" fmla="*/ 1408 w 1417"/>
              <a:gd name="T9" fmla="*/ 0 h 917"/>
              <a:gd name="T10" fmla="*/ 1417 w 1417"/>
              <a:gd name="T11" fmla="*/ 328 h 917"/>
              <a:gd name="T12" fmla="*/ 918 w 1417"/>
              <a:gd name="T13" fmla="*/ 645 h 917"/>
              <a:gd name="T14" fmla="*/ 374 w 1417"/>
              <a:gd name="T15" fmla="*/ 872 h 917"/>
              <a:gd name="T16" fmla="*/ 56 w 1417"/>
              <a:gd name="T17" fmla="*/ 917 h 917"/>
              <a:gd name="T18" fmla="*/ 0 w 1417"/>
              <a:gd name="T19" fmla="*/ 752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17" h="917">
                <a:moveTo>
                  <a:pt x="0" y="752"/>
                </a:moveTo>
                <a:lnTo>
                  <a:pt x="558" y="522"/>
                </a:lnTo>
                <a:lnTo>
                  <a:pt x="928" y="312"/>
                </a:lnTo>
                <a:lnTo>
                  <a:pt x="1192" y="160"/>
                </a:lnTo>
                <a:lnTo>
                  <a:pt x="1408" y="0"/>
                </a:lnTo>
                <a:lnTo>
                  <a:pt x="1417" y="328"/>
                </a:lnTo>
                <a:lnTo>
                  <a:pt x="918" y="645"/>
                </a:lnTo>
                <a:lnTo>
                  <a:pt x="374" y="872"/>
                </a:lnTo>
                <a:lnTo>
                  <a:pt x="56" y="917"/>
                </a:lnTo>
                <a:lnTo>
                  <a:pt x="0" y="752"/>
                </a:lnTo>
                <a:close/>
              </a:path>
            </a:pathLst>
          </a:custGeom>
          <a:solidFill>
            <a:srgbClr val="0070C0">
              <a:alpha val="47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" name="Picture 16" descr="squeez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99" y="4843765"/>
            <a:ext cx="2633269" cy="1888505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31066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4953000" y="1219200"/>
            <a:ext cx="3779838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0" y="0"/>
            <a:ext cx="5364163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2341" name="Rectangle 5"/>
          <p:cNvSpPr>
            <a:spLocks noChangeArrowheads="1"/>
          </p:cNvSpPr>
          <p:nvPr/>
        </p:nvSpPr>
        <p:spPr bwMode="auto">
          <a:xfrm>
            <a:off x="685800" y="1219200"/>
            <a:ext cx="37338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2342" name="Rectangle 6"/>
          <p:cNvSpPr>
            <a:spLocks noChangeArrowheads="1"/>
          </p:cNvSpPr>
          <p:nvPr/>
        </p:nvSpPr>
        <p:spPr bwMode="auto">
          <a:xfrm>
            <a:off x="762000" y="1143000"/>
            <a:ext cx="3962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2343" name="Rectangle 7"/>
          <p:cNvSpPr>
            <a:spLocks noChangeArrowheads="1"/>
          </p:cNvSpPr>
          <p:nvPr/>
        </p:nvSpPr>
        <p:spPr bwMode="auto">
          <a:xfrm>
            <a:off x="685800" y="1143000"/>
            <a:ext cx="411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2344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DE" alt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2345" name="Rectangle 9"/>
          <p:cNvSpPr>
            <a:spLocks noChangeArrowheads="1"/>
          </p:cNvSpPr>
          <p:nvPr/>
        </p:nvSpPr>
        <p:spPr bwMode="auto">
          <a:xfrm>
            <a:off x="304800" y="762000"/>
            <a:ext cx="38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42347" name="Picture 11" descr="rbuu_colo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82688"/>
            <a:ext cx="4106863" cy="455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8" name="Rectangle 12"/>
          <p:cNvSpPr>
            <a:spLocks noChangeArrowheads="1"/>
          </p:cNvSpPr>
          <p:nvPr/>
        </p:nvSpPr>
        <p:spPr bwMode="auto">
          <a:xfrm>
            <a:off x="1493838" y="5826125"/>
            <a:ext cx="3779837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42349" name="Group 13"/>
          <p:cNvGrpSpPr>
            <a:grpSpLocks/>
          </p:cNvGrpSpPr>
          <p:nvPr/>
        </p:nvGrpSpPr>
        <p:grpSpPr bwMode="auto">
          <a:xfrm>
            <a:off x="323850" y="5373688"/>
            <a:ext cx="4259263" cy="900112"/>
            <a:chOff x="204" y="3385"/>
            <a:chExt cx="2683" cy="567"/>
          </a:xfrm>
        </p:grpSpPr>
        <p:sp>
          <p:nvSpPr>
            <p:cNvPr id="142350" name="Text Box 14"/>
            <p:cNvSpPr txBox="1">
              <a:spLocks noChangeArrowheads="1"/>
            </p:cNvSpPr>
            <p:nvPr/>
          </p:nvSpPr>
          <p:spPr bwMode="auto">
            <a:xfrm>
              <a:off x="476" y="3702"/>
              <a:ext cx="2411" cy="25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2000" dirty="0" smtClean="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</a:t>
              </a:r>
              <a:r>
                <a:rPr lang="en-US" altLang="de-DE" sz="2000" baseline="30000" dirty="0" smtClean="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  <a:r>
                <a:rPr lang="en-US" altLang="de-DE" sz="2000" dirty="0" smtClean="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mesons probe high densities</a:t>
              </a:r>
            </a:p>
          </p:txBody>
        </p:sp>
        <p:sp>
          <p:nvSpPr>
            <p:cNvPr id="142351" name="AutoShape 15"/>
            <p:cNvSpPr>
              <a:spLocks noChangeArrowheads="1"/>
            </p:cNvSpPr>
            <p:nvPr/>
          </p:nvSpPr>
          <p:spPr bwMode="auto">
            <a:xfrm>
              <a:off x="204" y="3385"/>
              <a:ext cx="272" cy="538"/>
            </a:xfrm>
            <a:prstGeom prst="curvedRightArrow">
              <a:avLst>
                <a:gd name="adj1" fmla="val 39559"/>
                <a:gd name="adj2" fmla="val 79118"/>
                <a:gd name="adj3" fmla="val 33333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pic>
        <p:nvPicPr>
          <p:cNvPr id="142352" name="Picture 16" descr="stoss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829048"/>
            <a:ext cx="3048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53" name="Rectangle 17"/>
          <p:cNvSpPr>
            <a:spLocks noChangeArrowheads="1"/>
          </p:cNvSpPr>
          <p:nvPr/>
        </p:nvSpPr>
        <p:spPr bwMode="auto">
          <a:xfrm>
            <a:off x="1547813" y="1773238"/>
            <a:ext cx="1295400" cy="3168650"/>
          </a:xfrm>
          <a:prstGeom prst="rect">
            <a:avLst/>
          </a:prstGeom>
          <a:solidFill>
            <a:srgbClr val="FF99CC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2388" name="Text Box 52"/>
          <p:cNvSpPr txBox="1">
            <a:spLocks noChangeArrowheads="1"/>
          </p:cNvSpPr>
          <p:nvPr/>
        </p:nvSpPr>
        <p:spPr bwMode="auto">
          <a:xfrm>
            <a:off x="4800591" y="1311151"/>
            <a:ext cx="41638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 → K</a:t>
            </a:r>
            <a:r>
              <a:rPr lang="de-DE" altLang="de-DE" sz="2400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l-GR" alt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</a:t>
            </a:r>
            <a:r>
              <a:rPr lang="de-DE" alt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  (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de-DE" altLang="de-DE" sz="2400" baseline="-25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thres</a:t>
            </a:r>
            <a:r>
              <a:rPr lang="de-DE" alt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1.6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alt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altLang="de-DE" sz="2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2390" name="Picture 54" descr="wqele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16164"/>
            <a:ext cx="3671887" cy="30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92" name="Text Box 56"/>
          <p:cNvSpPr txBox="1">
            <a:spLocks noChangeArrowheads="1"/>
          </p:cNvSpPr>
          <p:nvPr/>
        </p:nvSpPr>
        <p:spPr bwMode="auto">
          <a:xfrm>
            <a:off x="755650" y="6308725"/>
            <a:ext cx="4113213" cy="396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dirty="0" smtClean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altLang="de-DE" sz="2000" baseline="30000" dirty="0" smtClean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altLang="de-DE" sz="2000" dirty="0" smtClean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mesons scatter elastically only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79388" y="34925"/>
            <a:ext cx="87852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800" dirty="0" smtClean="0">
                <a:solidFill>
                  <a:srgbClr val="002060"/>
                </a:solidFill>
                <a:latin typeface="Tahoma" pitchFamily="34" charset="0"/>
              </a:rPr>
              <a:t>Probing the nuclear equation-of-state (</a:t>
            </a:r>
            <a:r>
              <a:rPr lang="el-GR" altLang="de-DE" sz="2800" dirty="0" smtClean="0">
                <a:solidFill>
                  <a:srgbClr val="002060"/>
                </a:solidFill>
                <a:latin typeface="Tahoma" pitchFamily="34" charset="0"/>
              </a:rPr>
              <a:t>ρ</a:t>
            </a:r>
            <a:r>
              <a:rPr lang="de-DE" altLang="de-DE" sz="2800" dirty="0" smtClean="0">
                <a:solidFill>
                  <a:srgbClr val="002060"/>
                </a:solidFill>
                <a:latin typeface="Tahoma" pitchFamily="34" charset="0"/>
              </a:rPr>
              <a:t> = 1 – 3 </a:t>
            </a:r>
            <a:r>
              <a:rPr lang="el-GR" altLang="de-DE" sz="2800" dirty="0" smtClean="0">
                <a:solidFill>
                  <a:srgbClr val="002060"/>
                </a:solidFill>
                <a:latin typeface="Tahoma" pitchFamily="34" charset="0"/>
              </a:rPr>
              <a:t>ρ</a:t>
            </a:r>
            <a:r>
              <a:rPr lang="de-DE" altLang="de-DE" sz="2800" baseline="-25000" dirty="0" smtClean="0">
                <a:solidFill>
                  <a:srgbClr val="002060"/>
                </a:solidFill>
                <a:latin typeface="Tahoma" pitchFamily="34" charset="0"/>
              </a:rPr>
              <a:t>0</a:t>
            </a:r>
            <a:r>
              <a:rPr lang="de-DE" altLang="de-DE" sz="2800" dirty="0" smtClean="0">
                <a:solidFill>
                  <a:srgbClr val="002060"/>
                </a:solidFill>
                <a:latin typeface="Tahoma" pitchFamily="34" charset="0"/>
              </a:rPr>
              <a:t>)</a:t>
            </a:r>
            <a:r>
              <a:rPr lang="en-GB" altLang="de-DE" sz="28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800" dirty="0" smtClean="0">
                <a:solidFill>
                  <a:srgbClr val="002060"/>
                </a:solidFill>
                <a:latin typeface="Tahoma" pitchFamily="34" charset="0"/>
              </a:rPr>
              <a:t>by K</a:t>
            </a:r>
            <a:r>
              <a:rPr lang="en-GB" altLang="de-DE" sz="2800" baseline="30000" dirty="0" smtClean="0">
                <a:solidFill>
                  <a:srgbClr val="002060"/>
                </a:solidFill>
                <a:latin typeface="Tahoma" pitchFamily="34" charset="0"/>
              </a:rPr>
              <a:t>+</a:t>
            </a:r>
            <a:r>
              <a:rPr lang="en-GB" altLang="de-DE" sz="2800" dirty="0" smtClean="0">
                <a:solidFill>
                  <a:srgbClr val="002060"/>
                </a:solidFill>
                <a:latin typeface="Tahoma" pitchFamily="34" charset="0"/>
              </a:rPr>
              <a:t> meson subthreshold production in HI collisions</a:t>
            </a:r>
            <a:endParaRPr lang="de-DE" altLang="de-DE" sz="28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90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7573" name="Rectangle 5"/>
          <p:cNvSpPr>
            <a:spLocks noChangeArrowheads="1"/>
          </p:cNvSpPr>
          <p:nvPr/>
        </p:nvSpPr>
        <p:spPr bwMode="auto">
          <a:xfrm>
            <a:off x="179388" y="34925"/>
            <a:ext cx="87852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800" dirty="0" smtClean="0">
                <a:solidFill>
                  <a:srgbClr val="002060"/>
                </a:solidFill>
                <a:latin typeface="Tahoma" pitchFamily="34" charset="0"/>
              </a:rPr>
              <a:t>Probing the nuclear equation-of-state (</a:t>
            </a:r>
            <a:r>
              <a:rPr lang="el-GR" altLang="de-DE" sz="2800" dirty="0" smtClean="0">
                <a:solidFill>
                  <a:srgbClr val="002060"/>
                </a:solidFill>
                <a:latin typeface="Tahoma" pitchFamily="34" charset="0"/>
              </a:rPr>
              <a:t>ρ</a:t>
            </a:r>
            <a:r>
              <a:rPr lang="de-DE" altLang="de-DE" sz="2800" dirty="0" smtClean="0">
                <a:solidFill>
                  <a:srgbClr val="002060"/>
                </a:solidFill>
                <a:latin typeface="Tahoma" pitchFamily="34" charset="0"/>
              </a:rPr>
              <a:t> = 1 – 3 </a:t>
            </a:r>
            <a:r>
              <a:rPr lang="el-GR" altLang="de-DE" sz="2800" dirty="0" smtClean="0">
                <a:solidFill>
                  <a:srgbClr val="002060"/>
                </a:solidFill>
                <a:latin typeface="Tahoma" pitchFamily="34" charset="0"/>
              </a:rPr>
              <a:t>ρ</a:t>
            </a:r>
            <a:r>
              <a:rPr lang="de-DE" altLang="de-DE" sz="2800" baseline="-25000" dirty="0" smtClean="0">
                <a:solidFill>
                  <a:srgbClr val="002060"/>
                </a:solidFill>
                <a:latin typeface="Tahoma" pitchFamily="34" charset="0"/>
              </a:rPr>
              <a:t>0</a:t>
            </a:r>
            <a:r>
              <a:rPr lang="de-DE" altLang="de-DE" sz="2800" dirty="0" smtClean="0">
                <a:solidFill>
                  <a:srgbClr val="002060"/>
                </a:solidFill>
                <a:latin typeface="Tahoma" pitchFamily="34" charset="0"/>
              </a:rPr>
              <a:t>)</a:t>
            </a:r>
            <a:r>
              <a:rPr lang="en-GB" altLang="de-DE" sz="28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800" dirty="0" smtClean="0">
                <a:solidFill>
                  <a:srgbClr val="002060"/>
                </a:solidFill>
                <a:latin typeface="Tahoma" pitchFamily="34" charset="0"/>
              </a:rPr>
              <a:t>by K</a:t>
            </a:r>
            <a:r>
              <a:rPr lang="en-GB" altLang="de-DE" sz="2800" baseline="30000" dirty="0" smtClean="0">
                <a:solidFill>
                  <a:srgbClr val="002060"/>
                </a:solidFill>
                <a:latin typeface="Tahoma" pitchFamily="34" charset="0"/>
              </a:rPr>
              <a:t>+</a:t>
            </a:r>
            <a:r>
              <a:rPr lang="en-GB" altLang="de-DE" sz="2800" dirty="0" smtClean="0">
                <a:solidFill>
                  <a:srgbClr val="002060"/>
                </a:solidFill>
                <a:latin typeface="Tahoma" pitchFamily="34" charset="0"/>
              </a:rPr>
              <a:t> meson production in C+C and </a:t>
            </a:r>
            <a:r>
              <a:rPr lang="en-GB" altLang="de-DE" sz="2800" dirty="0" err="1" smtClean="0">
                <a:solidFill>
                  <a:srgbClr val="002060"/>
                </a:solidFill>
                <a:latin typeface="Tahoma" pitchFamily="34" charset="0"/>
              </a:rPr>
              <a:t>Au+Au</a:t>
            </a:r>
            <a:r>
              <a:rPr lang="en-GB" altLang="de-DE" sz="2800" dirty="0" smtClean="0">
                <a:solidFill>
                  <a:srgbClr val="002060"/>
                </a:solidFill>
                <a:latin typeface="Tahoma" pitchFamily="34" charset="0"/>
              </a:rPr>
              <a:t> collisions</a:t>
            </a:r>
            <a:endParaRPr lang="de-DE" altLang="de-DE" sz="28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2375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1866900"/>
            <a:ext cx="5362575" cy="501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177800" y="2035175"/>
            <a:ext cx="4681538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u="sng" smtClean="0">
                <a:solidFill>
                  <a:srgbClr val="000000"/>
                </a:solidFill>
                <a:latin typeface="Tahoma" pitchFamily="34" charset="0"/>
              </a:rPr>
              <a:t>Transport model (RBUU)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FF0000"/>
                </a:solidFill>
                <a:latin typeface="Tahoma" pitchFamily="34" charset="0"/>
              </a:rPr>
              <a:t>Au+Au at 1 AGeV:</a:t>
            </a:r>
            <a:endParaRPr lang="en-GB" altLang="de-DE" sz="2000" smtClean="0">
              <a:solidFill>
                <a:srgbClr val="00000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de-DE" sz="2000" smtClean="0">
                <a:solidFill>
                  <a:srgbClr val="000000"/>
                </a:solidFill>
                <a:latin typeface="Tahoma" pitchFamily="34" charset="0"/>
              </a:rPr>
              <a:t>κ</a:t>
            </a:r>
            <a:r>
              <a:rPr lang="de-DE" altLang="de-DE" sz="2000" smtClean="0">
                <a:solidFill>
                  <a:srgbClr val="000000"/>
                </a:solidFill>
                <a:latin typeface="Tahoma" pitchFamily="34" charset="0"/>
              </a:rPr>
              <a:t> = 200 MeV</a:t>
            </a:r>
            <a:r>
              <a:rPr lang="en-GB" altLang="de-DE" sz="200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GB" altLang="de-DE" sz="2000" smtClean="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</a:t>
            </a:r>
            <a:r>
              <a:rPr lang="en-GB" altLang="de-DE" sz="200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l-GR" altLang="de-DE" sz="200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ρ</a:t>
            </a:r>
            <a:r>
              <a:rPr lang="en-GB" altLang="de-DE" sz="2000" baseline="-2500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max</a:t>
            </a:r>
            <a:r>
              <a:rPr lang="en-GB" altLang="de-DE" sz="200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</a:t>
            </a:r>
            <a:r>
              <a:rPr lang="en-GB" altLang="de-DE" sz="2000" smtClean="0">
                <a:solidFill>
                  <a:srgbClr val="000000"/>
                </a:solidFill>
                <a:latin typeface="Tahoma" pitchFamily="34" charset="0"/>
              </a:rPr>
              <a:t> 2.9 </a:t>
            </a:r>
            <a:r>
              <a:rPr lang="el-GR" altLang="de-DE" sz="200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ρ</a:t>
            </a:r>
            <a:r>
              <a:rPr lang="en-GB" altLang="de-DE" sz="2000" baseline="-2500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0 </a:t>
            </a:r>
            <a:r>
              <a:rPr lang="en-GB" altLang="de-DE" sz="2000" smtClean="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 K</a:t>
            </a:r>
            <a:r>
              <a:rPr lang="en-GB" altLang="de-DE" sz="2000" baseline="30000" smtClean="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+</a:t>
            </a:r>
            <a:r>
              <a:rPr lang="en-GB" altLang="de-DE" sz="2400" smtClean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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de-DE" sz="2000" smtClean="0">
                <a:solidFill>
                  <a:srgbClr val="000000"/>
                </a:solidFill>
                <a:latin typeface="Tahoma" pitchFamily="34" charset="0"/>
              </a:rPr>
              <a:t>κ</a:t>
            </a:r>
            <a:r>
              <a:rPr lang="de-DE" altLang="de-DE" sz="2000" smtClean="0">
                <a:solidFill>
                  <a:srgbClr val="000000"/>
                </a:solidFill>
                <a:latin typeface="Tahoma" pitchFamily="34" charset="0"/>
              </a:rPr>
              <a:t> = 380 MeV</a:t>
            </a:r>
            <a:r>
              <a:rPr lang="en-GB" altLang="de-DE" sz="200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GB" altLang="de-DE" sz="2000" smtClean="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 </a:t>
            </a:r>
            <a:r>
              <a:rPr lang="el-GR" altLang="de-DE" sz="200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ρ</a:t>
            </a:r>
            <a:r>
              <a:rPr lang="en-GB" altLang="de-DE" sz="2000" baseline="-2500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max</a:t>
            </a:r>
            <a:r>
              <a:rPr lang="en-GB" altLang="de-DE" sz="200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</a:t>
            </a:r>
            <a:r>
              <a:rPr lang="en-GB" altLang="de-DE" sz="2000" smtClean="0">
                <a:solidFill>
                  <a:srgbClr val="000000"/>
                </a:solidFill>
                <a:latin typeface="Tahoma" pitchFamily="34" charset="0"/>
              </a:rPr>
              <a:t> 2.4 </a:t>
            </a:r>
            <a:r>
              <a:rPr lang="el-GR" altLang="de-DE" sz="200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ρ</a:t>
            </a:r>
            <a:r>
              <a:rPr lang="en-GB" altLang="de-DE" sz="2000" baseline="-2500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0 </a:t>
            </a:r>
            <a:r>
              <a:rPr lang="en-GB" altLang="de-DE" sz="2000" smtClean="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 K</a:t>
            </a:r>
            <a:r>
              <a:rPr lang="en-GB" altLang="de-DE" sz="2000" baseline="30000" smtClean="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+</a:t>
            </a:r>
            <a:r>
              <a:rPr lang="en-GB" altLang="de-DE" sz="2400" smtClean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</a:t>
            </a:r>
            <a:endParaRPr lang="en-GB" altLang="de-DE" sz="2000" smtClean="0">
              <a:solidFill>
                <a:srgbClr val="FF0000"/>
              </a:solidFill>
              <a:latin typeface="Tahoma" pitchFamily="34" charset="0"/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Reference system C+C: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K</a:t>
            </a:r>
            <a:r>
              <a:rPr lang="en-GB" altLang="de-DE" sz="2000" baseline="30000" smtClean="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+</a:t>
            </a:r>
            <a:r>
              <a:rPr lang="en-GB" altLang="de-DE" sz="2000" smtClean="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 yield not sensitive to EOS</a:t>
            </a:r>
          </a:p>
        </p:txBody>
      </p:sp>
      <p:sp>
        <p:nvSpPr>
          <p:cNvPr id="237577" name="Text Box 9"/>
          <p:cNvSpPr txBox="1">
            <a:spLocks noChangeArrowheads="1"/>
          </p:cNvSpPr>
          <p:nvPr/>
        </p:nvSpPr>
        <p:spPr bwMode="auto">
          <a:xfrm>
            <a:off x="252413" y="1243013"/>
            <a:ext cx="8928100" cy="52322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800" dirty="0" smtClean="0">
                <a:solidFill>
                  <a:srgbClr val="FF0000"/>
                </a:solidFill>
                <a:latin typeface="Tahoma" pitchFamily="34" charset="0"/>
              </a:rPr>
              <a:t>Idea: </a:t>
            </a:r>
            <a:r>
              <a:rPr lang="en-GB" altLang="de-DE" sz="2800" dirty="0" smtClean="0">
                <a:solidFill>
                  <a:srgbClr val="000000"/>
                </a:solidFill>
                <a:latin typeface="Tahoma" pitchFamily="34" charset="0"/>
              </a:rPr>
              <a:t>K</a:t>
            </a:r>
            <a:r>
              <a:rPr lang="en-GB" altLang="de-DE" sz="2800" baseline="30000" dirty="0" smtClean="0">
                <a:solidFill>
                  <a:srgbClr val="000000"/>
                </a:solidFill>
                <a:latin typeface="Tahoma" pitchFamily="34" charset="0"/>
              </a:rPr>
              <a:t>+</a:t>
            </a:r>
            <a:r>
              <a:rPr lang="en-GB" altLang="de-DE" sz="2800" dirty="0" smtClean="0">
                <a:solidFill>
                  <a:srgbClr val="000000"/>
                </a:solidFill>
                <a:latin typeface="Tahoma" pitchFamily="34" charset="0"/>
              </a:rPr>
              <a:t> yield </a:t>
            </a:r>
            <a:r>
              <a:rPr lang="en-GB" altLang="de-DE" sz="28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 baryon density</a:t>
            </a:r>
            <a:r>
              <a:rPr lang="de-DE" altLang="de-DE" sz="28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altLang="de-DE" sz="28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</a:t>
            </a:r>
            <a:r>
              <a:rPr lang="de-DE" altLang="de-DE" sz="28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altLang="de-DE" sz="28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compressibility </a:t>
            </a:r>
            <a:endParaRPr lang="de-DE" altLang="de-DE" sz="2800" dirty="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250825" y="4724400"/>
            <a:ext cx="3960813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u="sng" dirty="0" smtClean="0">
                <a:solidFill>
                  <a:srgbClr val="000000"/>
                </a:solidFill>
                <a:latin typeface="Tahoma" pitchFamily="34" charset="0"/>
              </a:rPr>
              <a:t>Experiment: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000000"/>
                </a:solidFill>
                <a:latin typeface="Tahoma" pitchFamily="34" charset="0"/>
              </a:rPr>
              <a:t>C. Sturm et al., (</a:t>
            </a:r>
            <a:r>
              <a:rPr lang="en-GB" altLang="de-DE" dirty="0" err="1" smtClean="0">
                <a:solidFill>
                  <a:srgbClr val="000000"/>
                </a:solidFill>
                <a:latin typeface="Tahoma" pitchFamily="34" charset="0"/>
              </a:rPr>
              <a:t>KaoS</a:t>
            </a:r>
            <a:r>
              <a:rPr lang="en-GB" altLang="de-DE" dirty="0" smtClean="0">
                <a:solidFill>
                  <a:srgbClr val="000000"/>
                </a:solidFill>
                <a:latin typeface="Tahoma" pitchFamily="34" charset="0"/>
              </a:rPr>
              <a:t> Collaboration),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000000"/>
                </a:solidFill>
                <a:latin typeface="Tahoma" pitchFamily="34" charset="0"/>
              </a:rPr>
              <a:t>Phys. Rev. </a:t>
            </a:r>
            <a:r>
              <a:rPr lang="en-GB" altLang="de-DE" dirty="0" err="1" smtClean="0">
                <a:solidFill>
                  <a:srgbClr val="000000"/>
                </a:solidFill>
                <a:latin typeface="Tahoma" pitchFamily="34" charset="0"/>
              </a:rPr>
              <a:t>Lett</a:t>
            </a:r>
            <a:r>
              <a:rPr lang="en-GB" altLang="de-DE" dirty="0" smtClean="0">
                <a:solidFill>
                  <a:srgbClr val="000000"/>
                </a:solidFill>
                <a:latin typeface="Tahoma" pitchFamily="34" charset="0"/>
              </a:rPr>
              <a:t>. 86 (2001) 39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u="sng" dirty="0" smtClean="0">
                <a:solidFill>
                  <a:srgbClr val="000000"/>
                </a:solidFill>
                <a:latin typeface="Tahoma" pitchFamily="34" charset="0"/>
              </a:rPr>
              <a:t>Theory: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ahoma" pitchFamily="34" charset="0"/>
              </a:rPr>
              <a:t>Ch. Fuchs et al.,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ahoma" pitchFamily="34" charset="0"/>
              </a:rPr>
              <a:t>Phys. Rev. </a:t>
            </a:r>
            <a:r>
              <a:rPr lang="en-US" altLang="de-DE" dirty="0" err="1" smtClean="0">
                <a:solidFill>
                  <a:srgbClr val="000000"/>
                </a:solidFill>
                <a:latin typeface="Tahoma" pitchFamily="34" charset="0"/>
              </a:rPr>
              <a:t>Lett</a:t>
            </a:r>
            <a:r>
              <a:rPr lang="en-US" altLang="de-DE" dirty="0" smtClean="0">
                <a:solidFill>
                  <a:srgbClr val="000000"/>
                </a:solidFill>
                <a:latin typeface="Tahoma" pitchFamily="34" charset="0"/>
              </a:rPr>
              <a:t>. 86 (2001) 1974</a:t>
            </a:r>
          </a:p>
        </p:txBody>
      </p:sp>
    </p:spTree>
    <p:extLst>
      <p:ext uri="{BB962C8B-B14F-4D97-AF65-F5344CB8AC3E}">
        <p14:creationId xmlns:p14="http://schemas.microsoft.com/office/powerpoint/2010/main" val="329285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 descr="skyrme_e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5"/>
          <a:stretch>
            <a:fillRect/>
          </a:stretch>
        </p:blipFill>
        <p:spPr bwMode="auto">
          <a:xfrm>
            <a:off x="4572000" y="1295394"/>
            <a:ext cx="3810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358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3200" dirty="0" smtClean="0">
                <a:solidFill>
                  <a:srgbClr val="002060"/>
                </a:solidFill>
                <a:latin typeface="Tahoma" pitchFamily="34" charset="0"/>
              </a:rPr>
              <a:t>The compressibility of </a:t>
            </a:r>
            <a:r>
              <a:rPr lang="en-GB" altLang="de-DE" sz="3200" dirty="0">
                <a:solidFill>
                  <a:srgbClr val="002060"/>
                </a:solidFill>
                <a:latin typeface="Tahoma" pitchFamily="34" charset="0"/>
              </a:rPr>
              <a:t>(</a:t>
            </a:r>
            <a:r>
              <a:rPr lang="en-GB" altLang="de-DE" sz="3200" dirty="0" smtClean="0">
                <a:solidFill>
                  <a:srgbClr val="002060"/>
                </a:solidFill>
                <a:latin typeface="Tahoma" pitchFamily="34" charset="0"/>
              </a:rPr>
              <a:t>symmetric) nuclear matter</a:t>
            </a:r>
          </a:p>
        </p:txBody>
      </p:sp>
      <p:sp>
        <p:nvSpPr>
          <p:cNvPr id="323588" name="Text Box 4"/>
          <p:cNvSpPr txBox="1">
            <a:spLocks noChangeArrowheads="1"/>
          </p:cNvSpPr>
          <p:nvPr/>
        </p:nvSpPr>
        <p:spPr bwMode="auto">
          <a:xfrm>
            <a:off x="1412875" y="644525"/>
            <a:ext cx="7432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Tahoma" pitchFamily="34" charset="0"/>
              </a:rPr>
              <a:t>Experiment:  C. Sturm et al., (KaoS Collaboration)  Phys. Rev. Lett. 86 (2001) 39</a:t>
            </a:r>
          </a:p>
        </p:txBody>
      </p:sp>
      <p:sp>
        <p:nvSpPr>
          <p:cNvPr id="323589" name="Text Box 5"/>
          <p:cNvSpPr txBox="1">
            <a:spLocks noChangeArrowheads="1"/>
          </p:cNvSpPr>
          <p:nvPr/>
        </p:nvSpPr>
        <p:spPr bwMode="auto">
          <a:xfrm>
            <a:off x="1404938" y="908050"/>
            <a:ext cx="61753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rgbClr val="000000"/>
                </a:solidFill>
                <a:latin typeface="Tahoma" pitchFamily="34" charset="0"/>
              </a:rPr>
              <a:t>Theory: QMD  Ch. Fuchs et al., Phys. Rev. Lett. 86 (2001) 1974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rgbClr val="000000"/>
                </a:solidFill>
                <a:latin typeface="Tahoma" pitchFamily="34" charset="0"/>
              </a:rPr>
              <a:t>            IQMD Ch. </a:t>
            </a:r>
            <a:r>
              <a:rPr lang="en-GB" altLang="de-DE" sz="1600" dirty="0" err="1" smtClean="0">
                <a:solidFill>
                  <a:srgbClr val="000000"/>
                </a:solidFill>
                <a:latin typeface="Tahoma" pitchFamily="34" charset="0"/>
              </a:rPr>
              <a:t>Hartnack</a:t>
            </a:r>
            <a:r>
              <a:rPr lang="en-GB" altLang="de-DE" sz="1600" dirty="0" smtClean="0">
                <a:solidFill>
                  <a:srgbClr val="000000"/>
                </a:solidFill>
                <a:latin typeface="Tahoma" pitchFamily="34" charset="0"/>
              </a:rPr>
              <a:t>, J. </a:t>
            </a:r>
            <a:r>
              <a:rPr lang="en-GB" altLang="de-DE" sz="1600" dirty="0" err="1" smtClean="0">
                <a:solidFill>
                  <a:srgbClr val="000000"/>
                </a:solidFill>
                <a:latin typeface="Tahoma" pitchFamily="34" charset="0"/>
              </a:rPr>
              <a:t>Aichelin</a:t>
            </a:r>
            <a:r>
              <a:rPr lang="en-GB" altLang="de-DE" sz="1600" dirty="0" smtClean="0">
                <a:solidFill>
                  <a:srgbClr val="000000"/>
                </a:solidFill>
                <a:latin typeface="Tahoma" pitchFamily="34" charset="0"/>
              </a:rPr>
              <a:t>, J. Phys. G 28 (2002) 1649</a:t>
            </a:r>
            <a:endParaRPr lang="de-DE" altLang="de-DE" sz="1600" dirty="0" smtClean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323590" name="Picture 6" descr="Ratio_IQM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484313"/>
            <a:ext cx="4643438" cy="433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23830" y="5661248"/>
            <a:ext cx="90286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Au/C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ratio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: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cancellation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systematic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errors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both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in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experiment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theory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255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7282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395535" y="235687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895624" y="413322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54016" y="609205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6527511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sp>
        <p:nvSpPr>
          <p:cNvPr id="9" name="TextBox 36"/>
          <p:cNvSpPr txBox="1"/>
          <p:nvPr/>
        </p:nvSpPr>
        <p:spPr>
          <a:xfrm>
            <a:off x="5724128" y="4119463"/>
            <a:ext cx="3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10" name="TextBox 36"/>
          <p:cNvSpPr txBox="1"/>
          <p:nvPr/>
        </p:nvSpPr>
        <p:spPr>
          <a:xfrm>
            <a:off x="3491880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60963" y="2251961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93348" y="3501008"/>
            <a:ext cx="3465532" cy="904863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/s; 1.5 </a:t>
            </a:r>
            <a:r>
              <a:rPr lang="en-GB" sz="16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28+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92+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(35)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3x10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(90)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 protons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8706" y="4875779"/>
            <a:ext cx="3366830" cy="929485"/>
          </a:xfrm>
          <a:prstGeom prst="rect">
            <a:avLst/>
          </a:prstGeom>
          <a:solidFill>
            <a:srgbClr val="FFFFFF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radioactive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 up to</a:t>
            </a:r>
            <a:b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1.5 - 2 GeV/u; </a:t>
            </a:r>
            <a:endParaRPr lang="en-GB" sz="16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antiprotons 1.5  - 15 GeV/c       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79512" y="3058334"/>
            <a:ext cx="197421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 Beams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7504" y="4426486"/>
            <a:ext cx="230184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Secondary Beams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5995" y="5794638"/>
            <a:ext cx="2637323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Challenges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3127" y="6253223"/>
            <a:ext cx="4034797" cy="560153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 cycling superconducting magnets</a:t>
            </a: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dynamical vacuum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4054016" y="6453336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4037924" y="6520514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pic>
        <p:nvPicPr>
          <p:cNvPr id="23" name="Picture 2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618654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4" name="Picture 5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3420" y="609260"/>
            <a:ext cx="479425" cy="32226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5" name="Picture 10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6392" y="609777"/>
            <a:ext cx="479425" cy="306664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6" name="Picture 34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20785" y="624341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graphicFrame>
        <p:nvGraphicFramePr>
          <p:cNvPr id="27" name="Objek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5107967"/>
              </p:ext>
            </p:extLst>
          </p:nvPr>
        </p:nvGraphicFramePr>
        <p:xfrm>
          <a:off x="3079294" y="627532"/>
          <a:ext cx="4794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Photo Editor Photo" r:id="rId8" imgW="2723810" imgH="1695687" progId="">
                  <p:embed/>
                </p:oleObj>
              </mc:Choice>
              <mc:Fallback>
                <p:oleObj name="Photo Editor Photo" r:id="rId8" imgW="2723810" imgH="1695687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294" y="627532"/>
                        <a:ext cx="479425" cy="292100"/>
                      </a:xfrm>
                      <a:prstGeom prst="rect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pic>
        <p:nvPicPr>
          <p:cNvPr id="34" name="Picture 19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584" y="996430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5" name="Picture 40" descr="800px-Flag_of_Slovenia_svg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84657" y="996430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6" name="Picture 16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66393" y="999697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7" name="Picture 46"/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20785" y="1001284"/>
            <a:ext cx="479425" cy="290513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8" name="Picture 28"/>
          <p:cNvPicPr preferRelativeResize="0"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085804" y="978025"/>
            <a:ext cx="473075" cy="3175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39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48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 descr="skyrme_e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5"/>
          <a:stretch>
            <a:fillRect/>
          </a:stretch>
        </p:blipFill>
        <p:spPr bwMode="auto">
          <a:xfrm>
            <a:off x="4572000" y="1295400"/>
            <a:ext cx="3810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3588" name="Text Box 4"/>
          <p:cNvSpPr txBox="1">
            <a:spLocks noChangeArrowheads="1"/>
          </p:cNvSpPr>
          <p:nvPr/>
        </p:nvSpPr>
        <p:spPr bwMode="auto">
          <a:xfrm>
            <a:off x="1412875" y="644525"/>
            <a:ext cx="7432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Tahoma" pitchFamily="34" charset="0"/>
              </a:rPr>
              <a:t>Experiment:  C. Sturm et al., (KaoS Collaboration)  Phys. Rev. Lett. 86 (2001) 39</a:t>
            </a:r>
          </a:p>
        </p:txBody>
      </p:sp>
      <p:sp>
        <p:nvSpPr>
          <p:cNvPr id="323589" name="Text Box 5"/>
          <p:cNvSpPr txBox="1">
            <a:spLocks noChangeArrowheads="1"/>
          </p:cNvSpPr>
          <p:nvPr/>
        </p:nvSpPr>
        <p:spPr bwMode="auto">
          <a:xfrm>
            <a:off x="1404938" y="908050"/>
            <a:ext cx="61753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Tahoma" pitchFamily="34" charset="0"/>
              </a:rPr>
              <a:t>Theory: QMD  Ch. Fuchs et al., Phys. Rev. Lett. 86 (2001) 1974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Tahoma" pitchFamily="34" charset="0"/>
              </a:rPr>
              <a:t>            IQMD Ch. Hartnack, J. Aichelin, J. Phys. G 28 (2002) 1649</a:t>
            </a:r>
            <a:endParaRPr lang="de-DE" altLang="de-DE" sz="1600" smtClean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323590" name="Picture 6" descr="Ratio_IQM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484313"/>
            <a:ext cx="4643438" cy="433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3591" name="Text Box 7"/>
          <p:cNvSpPr txBox="1">
            <a:spLocks noChangeArrowheads="1"/>
          </p:cNvSpPr>
          <p:nvPr/>
        </p:nvSpPr>
        <p:spPr bwMode="auto">
          <a:xfrm>
            <a:off x="1826813" y="5778133"/>
            <a:ext cx="5125249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400" dirty="0">
                <a:solidFill>
                  <a:srgbClr val="FF0000"/>
                </a:solidFill>
                <a:latin typeface="Tahoma" pitchFamily="34" charset="0"/>
              </a:rPr>
              <a:t>S</a:t>
            </a:r>
            <a:r>
              <a:rPr lang="en-GB" altLang="de-DE" sz="2400" dirty="0" smtClean="0">
                <a:solidFill>
                  <a:srgbClr val="FF0000"/>
                </a:solidFill>
                <a:latin typeface="Tahoma" pitchFamily="34" charset="0"/>
              </a:rPr>
              <a:t>oft equation-of-state: </a:t>
            </a:r>
            <a:r>
              <a:rPr lang="el-GR" altLang="de-DE" sz="2400" dirty="0" smtClean="0">
                <a:solidFill>
                  <a:srgbClr val="FF0000"/>
                </a:solidFill>
                <a:latin typeface="Tahoma" pitchFamily="34" charset="0"/>
              </a:rPr>
              <a:t>κ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altLang="de-DE" sz="2400" dirty="0" smtClean="0">
                <a:solidFill>
                  <a:srgbClr val="FF0000"/>
                </a:solidFill>
                <a:latin typeface="Tahoma" pitchFamily="34" charset="0"/>
              </a:rPr>
              <a:t>≤ 200 MeV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400" dirty="0">
                <a:solidFill>
                  <a:srgbClr val="FF0000"/>
                </a:solidFill>
                <a:latin typeface="Tahoma" pitchFamily="34" charset="0"/>
              </a:rPr>
              <a:t>C</a:t>
            </a:r>
            <a:r>
              <a:rPr lang="en-GB" altLang="de-DE" sz="2400" dirty="0" smtClean="0">
                <a:solidFill>
                  <a:srgbClr val="FF0000"/>
                </a:solidFill>
                <a:latin typeface="Tahoma" pitchFamily="34" charset="0"/>
              </a:rPr>
              <a:t>onfirmation of flow measurements </a:t>
            </a:r>
          </a:p>
        </p:txBody>
      </p:sp>
      <p:sp>
        <p:nvSpPr>
          <p:cNvPr id="323592" name="AutoShape 8"/>
          <p:cNvSpPr>
            <a:spLocks noChangeArrowheads="1"/>
          </p:cNvSpPr>
          <p:nvPr/>
        </p:nvSpPr>
        <p:spPr bwMode="auto">
          <a:xfrm>
            <a:off x="886247" y="5238750"/>
            <a:ext cx="733425" cy="1214438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23594" name="Rectangle 10"/>
          <p:cNvSpPr>
            <a:spLocks noChangeArrowheads="1"/>
          </p:cNvSpPr>
          <p:nvPr/>
        </p:nvSpPr>
        <p:spPr bwMode="auto">
          <a:xfrm>
            <a:off x="5651500" y="1773238"/>
            <a:ext cx="1584325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23595" name="Rectangle 11"/>
          <p:cNvSpPr>
            <a:spLocks noChangeArrowheads="1"/>
          </p:cNvSpPr>
          <p:nvPr/>
        </p:nvSpPr>
        <p:spPr bwMode="auto">
          <a:xfrm>
            <a:off x="7235825" y="1700213"/>
            <a:ext cx="936625" cy="1584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23596" name="Rectangle 12"/>
          <p:cNvSpPr>
            <a:spLocks noChangeArrowheads="1"/>
          </p:cNvSpPr>
          <p:nvPr/>
        </p:nvSpPr>
        <p:spPr bwMode="auto">
          <a:xfrm>
            <a:off x="6588125" y="3213100"/>
            <a:ext cx="936625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23597" name="Oval 13"/>
          <p:cNvSpPr>
            <a:spLocks noChangeArrowheads="1"/>
          </p:cNvSpPr>
          <p:nvPr/>
        </p:nvSpPr>
        <p:spPr bwMode="auto">
          <a:xfrm>
            <a:off x="5724525" y="3573463"/>
            <a:ext cx="1511300" cy="7191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23598" name="Oval 14"/>
          <p:cNvSpPr>
            <a:spLocks noChangeArrowheads="1"/>
          </p:cNvSpPr>
          <p:nvPr/>
        </p:nvSpPr>
        <p:spPr bwMode="auto">
          <a:xfrm>
            <a:off x="6300788" y="4005263"/>
            <a:ext cx="503237" cy="3587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3200" dirty="0" smtClean="0">
                <a:solidFill>
                  <a:srgbClr val="002060"/>
                </a:solidFill>
                <a:latin typeface="Tahoma" pitchFamily="34" charset="0"/>
              </a:rPr>
              <a:t>The compressibility of </a:t>
            </a:r>
            <a:r>
              <a:rPr lang="en-GB" altLang="de-DE" sz="3200" dirty="0">
                <a:solidFill>
                  <a:srgbClr val="002060"/>
                </a:solidFill>
                <a:latin typeface="Tahoma" pitchFamily="34" charset="0"/>
              </a:rPr>
              <a:t>(</a:t>
            </a:r>
            <a:r>
              <a:rPr lang="en-GB" altLang="de-DE" sz="3200" dirty="0" smtClean="0">
                <a:solidFill>
                  <a:srgbClr val="002060"/>
                </a:solidFill>
                <a:latin typeface="Tahoma" pitchFamily="34" charset="0"/>
              </a:rPr>
              <a:t>symmetric) nuclear matter</a:t>
            </a:r>
          </a:p>
        </p:txBody>
      </p:sp>
    </p:spTree>
    <p:extLst>
      <p:ext uri="{BB962C8B-B14F-4D97-AF65-F5344CB8AC3E}">
        <p14:creationId xmlns:p14="http://schemas.microsoft.com/office/powerpoint/2010/main" val="335844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568325"/>
            <a:ext cx="9180513" cy="742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483" name="Line 3"/>
          <p:cNvSpPr>
            <a:spLocks noChangeShapeType="1"/>
          </p:cNvSpPr>
          <p:nvPr/>
        </p:nvSpPr>
        <p:spPr bwMode="auto">
          <a:xfrm>
            <a:off x="1116013" y="4292600"/>
            <a:ext cx="250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44484" name="Line 4"/>
          <p:cNvSpPr>
            <a:spLocks noChangeShapeType="1"/>
          </p:cNvSpPr>
          <p:nvPr/>
        </p:nvSpPr>
        <p:spPr bwMode="auto">
          <a:xfrm>
            <a:off x="107950" y="6237288"/>
            <a:ext cx="250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44485" name="Freeform 5"/>
          <p:cNvSpPr>
            <a:spLocks/>
          </p:cNvSpPr>
          <p:nvPr/>
        </p:nvSpPr>
        <p:spPr bwMode="auto">
          <a:xfrm>
            <a:off x="4051300" y="3987800"/>
            <a:ext cx="2249488" cy="1455738"/>
          </a:xfrm>
          <a:custGeom>
            <a:avLst/>
            <a:gdLst>
              <a:gd name="T0" fmla="*/ 0 w 1417"/>
              <a:gd name="T1" fmla="*/ 752 h 917"/>
              <a:gd name="T2" fmla="*/ 558 w 1417"/>
              <a:gd name="T3" fmla="*/ 522 h 917"/>
              <a:gd name="T4" fmla="*/ 928 w 1417"/>
              <a:gd name="T5" fmla="*/ 312 h 917"/>
              <a:gd name="T6" fmla="*/ 1192 w 1417"/>
              <a:gd name="T7" fmla="*/ 160 h 917"/>
              <a:gd name="T8" fmla="*/ 1408 w 1417"/>
              <a:gd name="T9" fmla="*/ 0 h 917"/>
              <a:gd name="T10" fmla="*/ 1417 w 1417"/>
              <a:gd name="T11" fmla="*/ 328 h 917"/>
              <a:gd name="T12" fmla="*/ 918 w 1417"/>
              <a:gd name="T13" fmla="*/ 645 h 917"/>
              <a:gd name="T14" fmla="*/ 374 w 1417"/>
              <a:gd name="T15" fmla="*/ 872 h 917"/>
              <a:gd name="T16" fmla="*/ 56 w 1417"/>
              <a:gd name="T17" fmla="*/ 917 h 917"/>
              <a:gd name="T18" fmla="*/ 0 w 1417"/>
              <a:gd name="T19" fmla="*/ 752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17" h="917">
                <a:moveTo>
                  <a:pt x="0" y="752"/>
                </a:moveTo>
                <a:lnTo>
                  <a:pt x="558" y="522"/>
                </a:lnTo>
                <a:lnTo>
                  <a:pt x="928" y="312"/>
                </a:lnTo>
                <a:lnTo>
                  <a:pt x="1192" y="160"/>
                </a:lnTo>
                <a:lnTo>
                  <a:pt x="1408" y="0"/>
                </a:lnTo>
                <a:lnTo>
                  <a:pt x="1417" y="328"/>
                </a:lnTo>
                <a:lnTo>
                  <a:pt x="918" y="645"/>
                </a:lnTo>
                <a:lnTo>
                  <a:pt x="374" y="872"/>
                </a:lnTo>
                <a:lnTo>
                  <a:pt x="56" y="917"/>
                </a:lnTo>
                <a:lnTo>
                  <a:pt x="0" y="752"/>
                </a:lnTo>
                <a:close/>
              </a:path>
            </a:pathLst>
          </a:custGeom>
          <a:solidFill>
            <a:srgbClr val="FF0000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44486" name="Text Box 6"/>
          <p:cNvSpPr txBox="1">
            <a:spLocks noChangeArrowheads="1"/>
          </p:cNvSpPr>
          <p:nvPr/>
        </p:nvSpPr>
        <p:spPr bwMode="auto">
          <a:xfrm>
            <a:off x="3217726" y="3165475"/>
            <a:ext cx="21164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K</a:t>
            </a:r>
            <a:r>
              <a:rPr lang="de-DE" altLang="de-DE" sz="2400" baseline="30000" dirty="0" smtClean="0">
                <a:solidFill>
                  <a:srgbClr val="FF0000"/>
                </a:solidFill>
                <a:latin typeface="Tahoma" pitchFamily="34" charset="0"/>
              </a:rPr>
              <a:t>+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production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>
                <a:solidFill>
                  <a:srgbClr val="FF0000"/>
                </a:solidFill>
                <a:latin typeface="Tahoma" pitchFamily="34" charset="0"/>
              </a:rPr>
              <a:t>F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ragment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flow</a:t>
            </a:r>
            <a:endParaRPr lang="de-DE" altLang="de-DE" sz="24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00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48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568325"/>
            <a:ext cx="9180513" cy="742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483" name="Line 3"/>
          <p:cNvSpPr>
            <a:spLocks noChangeShapeType="1"/>
          </p:cNvSpPr>
          <p:nvPr/>
        </p:nvSpPr>
        <p:spPr bwMode="auto">
          <a:xfrm>
            <a:off x="1116013" y="4292600"/>
            <a:ext cx="250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44484" name="Line 4"/>
          <p:cNvSpPr>
            <a:spLocks noChangeShapeType="1"/>
          </p:cNvSpPr>
          <p:nvPr/>
        </p:nvSpPr>
        <p:spPr bwMode="auto">
          <a:xfrm>
            <a:off x="107950" y="6237288"/>
            <a:ext cx="250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44485" name="Freeform 5"/>
          <p:cNvSpPr>
            <a:spLocks/>
          </p:cNvSpPr>
          <p:nvPr/>
        </p:nvSpPr>
        <p:spPr bwMode="auto">
          <a:xfrm>
            <a:off x="4051300" y="3987800"/>
            <a:ext cx="2249488" cy="1455738"/>
          </a:xfrm>
          <a:custGeom>
            <a:avLst/>
            <a:gdLst>
              <a:gd name="T0" fmla="*/ 0 w 1417"/>
              <a:gd name="T1" fmla="*/ 752 h 917"/>
              <a:gd name="T2" fmla="*/ 558 w 1417"/>
              <a:gd name="T3" fmla="*/ 522 h 917"/>
              <a:gd name="T4" fmla="*/ 928 w 1417"/>
              <a:gd name="T5" fmla="*/ 312 h 917"/>
              <a:gd name="T6" fmla="*/ 1192 w 1417"/>
              <a:gd name="T7" fmla="*/ 160 h 917"/>
              <a:gd name="T8" fmla="*/ 1408 w 1417"/>
              <a:gd name="T9" fmla="*/ 0 h 917"/>
              <a:gd name="T10" fmla="*/ 1417 w 1417"/>
              <a:gd name="T11" fmla="*/ 328 h 917"/>
              <a:gd name="T12" fmla="*/ 918 w 1417"/>
              <a:gd name="T13" fmla="*/ 645 h 917"/>
              <a:gd name="T14" fmla="*/ 374 w 1417"/>
              <a:gd name="T15" fmla="*/ 872 h 917"/>
              <a:gd name="T16" fmla="*/ 56 w 1417"/>
              <a:gd name="T17" fmla="*/ 917 h 917"/>
              <a:gd name="T18" fmla="*/ 0 w 1417"/>
              <a:gd name="T19" fmla="*/ 752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17" h="917">
                <a:moveTo>
                  <a:pt x="0" y="752"/>
                </a:moveTo>
                <a:lnTo>
                  <a:pt x="558" y="522"/>
                </a:lnTo>
                <a:lnTo>
                  <a:pt x="928" y="312"/>
                </a:lnTo>
                <a:lnTo>
                  <a:pt x="1192" y="160"/>
                </a:lnTo>
                <a:lnTo>
                  <a:pt x="1408" y="0"/>
                </a:lnTo>
                <a:lnTo>
                  <a:pt x="1417" y="328"/>
                </a:lnTo>
                <a:lnTo>
                  <a:pt x="918" y="645"/>
                </a:lnTo>
                <a:lnTo>
                  <a:pt x="374" y="872"/>
                </a:lnTo>
                <a:lnTo>
                  <a:pt x="56" y="917"/>
                </a:lnTo>
                <a:lnTo>
                  <a:pt x="0" y="752"/>
                </a:lnTo>
                <a:close/>
              </a:path>
            </a:pathLst>
          </a:custGeom>
          <a:solidFill>
            <a:srgbClr val="FF0000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44486" name="Text Box 6"/>
          <p:cNvSpPr txBox="1">
            <a:spLocks noChangeArrowheads="1"/>
          </p:cNvSpPr>
          <p:nvPr/>
        </p:nvSpPr>
        <p:spPr bwMode="auto">
          <a:xfrm>
            <a:off x="3217726" y="3165475"/>
            <a:ext cx="21164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K</a:t>
            </a:r>
            <a:r>
              <a:rPr lang="de-DE" altLang="de-DE" sz="2400" baseline="30000" dirty="0" smtClean="0">
                <a:solidFill>
                  <a:srgbClr val="FF0000"/>
                </a:solidFill>
                <a:latin typeface="Tahoma" pitchFamily="34" charset="0"/>
              </a:rPr>
              <a:t>+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production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>
                <a:solidFill>
                  <a:srgbClr val="FF0000"/>
                </a:solidFill>
                <a:latin typeface="Tahoma" pitchFamily="34" charset="0"/>
              </a:rPr>
              <a:t>F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ragment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flow</a:t>
            </a:r>
            <a:endParaRPr lang="de-DE" altLang="de-DE" sz="24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44487" name="Line 7"/>
          <p:cNvSpPr>
            <a:spLocks noChangeShapeType="1"/>
          </p:cNvSpPr>
          <p:nvPr/>
        </p:nvSpPr>
        <p:spPr bwMode="auto">
          <a:xfrm flipV="1">
            <a:off x="6300788" y="2924175"/>
            <a:ext cx="1511300" cy="1368425"/>
          </a:xfrm>
          <a:prstGeom prst="line">
            <a:avLst/>
          </a:prstGeom>
          <a:noFill/>
          <a:ln w="793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44488" name="Text Box 8"/>
          <p:cNvSpPr txBox="1">
            <a:spLocks noChangeArrowheads="1"/>
          </p:cNvSpPr>
          <p:nvPr/>
        </p:nvSpPr>
        <p:spPr bwMode="auto">
          <a:xfrm>
            <a:off x="7724775" y="2206625"/>
            <a:ext cx="608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6000" smtClean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407220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4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32" name="Picture 16" descr="squee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157788"/>
            <a:ext cx="1728788" cy="1239837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36613"/>
            <a:ext cx="4441825" cy="425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4427538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4965700" y="6375400"/>
            <a:ext cx="3998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mtClean="0">
                <a:solidFill>
                  <a:srgbClr val="000000"/>
                </a:solidFill>
                <a:latin typeface="Comic Sans MS" pitchFamily="66" charset="0"/>
              </a:rPr>
              <a:t>dN/d</a:t>
            </a:r>
            <a:r>
              <a:rPr lang="en-GB" altLang="en-US" smtClean="0">
                <a:solidFill>
                  <a:srgbClr val="000000"/>
                </a:solidFill>
                <a:latin typeface="Symbol" pitchFamily="18" charset="2"/>
              </a:rPr>
              <a:t>F </a:t>
            </a:r>
            <a:r>
              <a:rPr lang="en-GB" altLang="en-US" smtClean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 (</a:t>
            </a:r>
            <a:r>
              <a:rPr lang="en-GB" altLang="en-US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1 + 2v</a:t>
            </a:r>
            <a:r>
              <a:rPr lang="en-GB" altLang="en-US" baseline="-250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1</a:t>
            </a:r>
            <a:r>
              <a:rPr lang="en-GB" altLang="en-US" smtClean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 </a:t>
            </a:r>
            <a:r>
              <a:rPr lang="en-GB" altLang="en-US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cos</a:t>
            </a:r>
            <a:r>
              <a:rPr lang="en-GB" altLang="en-US" smtClean="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GB" altLang="en-US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 +</a:t>
            </a:r>
            <a:r>
              <a:rPr lang="en-GB" altLang="en-US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2v</a:t>
            </a:r>
            <a:r>
              <a:rPr lang="en-GB" altLang="en-US" baseline="-2500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2</a:t>
            </a:r>
            <a:r>
              <a:rPr lang="en-GB" altLang="en-US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cos2</a:t>
            </a:r>
            <a:r>
              <a:rPr lang="en-GB" altLang="en-US" smtClean="0">
                <a:solidFill>
                  <a:srgbClr val="FF0000"/>
                </a:solidFill>
                <a:latin typeface="Symbol" pitchFamily="18" charset="2"/>
              </a:rPr>
              <a:t>F)</a:t>
            </a:r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1403350" y="490329"/>
            <a:ext cx="60438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</a:rPr>
              <a:t>P. </a:t>
            </a:r>
            <a:r>
              <a:rPr lang="en-US" altLang="en-US" sz="1600" dirty="0" err="1" smtClean="0">
                <a:solidFill>
                  <a:srgbClr val="000000"/>
                </a:solidFill>
              </a:rPr>
              <a:t>Danielewicz</a:t>
            </a:r>
            <a:r>
              <a:rPr lang="en-US" altLang="en-US" sz="1600" dirty="0" smtClean="0">
                <a:solidFill>
                  <a:srgbClr val="000000"/>
                </a:solidFill>
              </a:rPr>
              <a:t>, R. Lacey, W.G. Lynch, </a:t>
            </a:r>
            <a:r>
              <a:rPr lang="de-DE" altLang="en-US" sz="1600" dirty="0" smtClean="0">
                <a:solidFill>
                  <a:srgbClr val="000000"/>
                </a:solidFill>
              </a:rPr>
              <a:t>Science 298 (2002) 1592 </a:t>
            </a:r>
            <a:endParaRPr lang="en-US" altLang="en-US" sz="1600" dirty="0" smtClean="0">
              <a:solidFill>
                <a:srgbClr val="000000"/>
              </a:solidFill>
            </a:endParaRPr>
          </a:p>
        </p:txBody>
      </p:sp>
      <p:pic>
        <p:nvPicPr>
          <p:cNvPr id="162825" name="Picture 9" descr="two_collective_phenome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26653" r="13220" b="31503"/>
          <a:stretch>
            <a:fillRect/>
          </a:stretch>
        </p:blipFill>
        <p:spPr bwMode="auto">
          <a:xfrm>
            <a:off x="2051720" y="5805488"/>
            <a:ext cx="2305050" cy="96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7" name="Text Box 11"/>
          <p:cNvSpPr txBox="1">
            <a:spLocks noChangeArrowheads="1"/>
          </p:cNvSpPr>
          <p:nvPr/>
        </p:nvSpPr>
        <p:spPr bwMode="auto">
          <a:xfrm>
            <a:off x="0" y="-14288"/>
            <a:ext cx="9144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800" dirty="0" err="1" smtClean="0">
                <a:solidFill>
                  <a:srgbClr val="002060"/>
                </a:solidFill>
                <a:latin typeface="Tahoma" pitchFamily="34" charset="0"/>
              </a:rPr>
              <a:t>Nuclear</a:t>
            </a:r>
            <a:r>
              <a:rPr lang="de-DE" altLang="en-US" sz="28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en-US" sz="2800" dirty="0" err="1" smtClean="0">
                <a:solidFill>
                  <a:srgbClr val="002060"/>
                </a:solidFill>
                <a:latin typeface="Tahoma" pitchFamily="34" charset="0"/>
              </a:rPr>
              <a:t>incompressibility</a:t>
            </a:r>
            <a:r>
              <a:rPr lang="de-DE" altLang="en-US" sz="28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en-US" sz="2800" dirty="0" err="1" smtClean="0">
                <a:solidFill>
                  <a:srgbClr val="002060"/>
                </a:solidFill>
                <a:latin typeface="Tahoma" pitchFamily="34" charset="0"/>
              </a:rPr>
              <a:t>from</a:t>
            </a:r>
            <a:r>
              <a:rPr lang="de-DE" altLang="en-US" sz="28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en-US" sz="2800" dirty="0" err="1" smtClean="0">
                <a:solidFill>
                  <a:srgbClr val="002060"/>
                </a:solidFill>
                <a:latin typeface="Tahoma" pitchFamily="34" charset="0"/>
              </a:rPr>
              <a:t>collective</a:t>
            </a:r>
            <a:r>
              <a:rPr lang="de-DE" altLang="en-US" sz="28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en-US" sz="2800" dirty="0" err="1" smtClean="0">
                <a:solidFill>
                  <a:srgbClr val="002060"/>
                </a:solidFill>
                <a:latin typeface="Tahoma" pitchFamily="34" charset="0"/>
              </a:rPr>
              <a:t>proton</a:t>
            </a:r>
            <a:r>
              <a:rPr lang="de-DE" altLang="en-US" sz="28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en-US" sz="2800" dirty="0" err="1" smtClean="0">
                <a:solidFill>
                  <a:srgbClr val="002060"/>
                </a:solidFill>
                <a:latin typeface="Tahoma" pitchFamily="34" charset="0"/>
              </a:rPr>
              <a:t>flow</a:t>
            </a:r>
            <a:r>
              <a:rPr lang="de-DE" altLang="en-US" sz="28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62828" name="Text Box 12"/>
          <p:cNvSpPr txBox="1">
            <a:spLocks noChangeArrowheads="1"/>
          </p:cNvSpPr>
          <p:nvPr/>
        </p:nvSpPr>
        <p:spPr bwMode="auto">
          <a:xfrm>
            <a:off x="-36512" y="5294313"/>
            <a:ext cx="29321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dirty="0" smtClean="0">
                <a:solidFill>
                  <a:srgbClr val="000000"/>
                </a:solidFill>
                <a:latin typeface="Comic Sans MS" pitchFamily="66" charset="0"/>
              </a:rPr>
              <a:t>Transverse in-plane </a:t>
            </a:r>
            <a:r>
              <a:rPr lang="de-DE" altLang="en-US" dirty="0" err="1" smtClean="0">
                <a:solidFill>
                  <a:srgbClr val="000000"/>
                </a:solidFill>
                <a:latin typeface="Comic Sans MS" pitchFamily="66" charset="0"/>
              </a:rPr>
              <a:t>flow</a:t>
            </a:r>
            <a:r>
              <a:rPr lang="de-DE" altLang="en-US" dirty="0" smtClean="0">
                <a:solidFill>
                  <a:srgbClr val="000000"/>
                </a:solidFill>
                <a:latin typeface="Comic Sans MS" pitchFamily="66" charset="0"/>
              </a:rPr>
              <a:t>: </a:t>
            </a:r>
          </a:p>
        </p:txBody>
      </p:sp>
      <p:sp>
        <p:nvSpPr>
          <p:cNvPr id="162829" name="Text Box 13"/>
          <p:cNvSpPr txBox="1">
            <a:spLocks noChangeArrowheads="1"/>
          </p:cNvSpPr>
          <p:nvPr/>
        </p:nvSpPr>
        <p:spPr bwMode="auto">
          <a:xfrm>
            <a:off x="4716016" y="5229200"/>
            <a:ext cx="15859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dirty="0" err="1" smtClean="0">
                <a:solidFill>
                  <a:srgbClr val="000000"/>
                </a:solidFill>
                <a:latin typeface="Comic Sans MS" pitchFamily="66" charset="0"/>
              </a:rPr>
              <a:t>Elliptic</a:t>
            </a:r>
            <a:r>
              <a:rPr lang="de-DE" altLang="en-US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de-DE" altLang="en-US" dirty="0" err="1" smtClean="0">
                <a:solidFill>
                  <a:srgbClr val="000000"/>
                </a:solidFill>
                <a:latin typeface="Comic Sans MS" pitchFamily="66" charset="0"/>
              </a:rPr>
              <a:t>flow</a:t>
            </a:r>
            <a:r>
              <a:rPr lang="de-DE" altLang="en-US" dirty="0" smtClean="0">
                <a:solidFill>
                  <a:srgbClr val="000000"/>
                </a:solidFill>
                <a:latin typeface="Comic Sans MS" pitchFamily="66" charset="0"/>
              </a:rPr>
              <a:t>: </a:t>
            </a:r>
          </a:p>
        </p:txBody>
      </p:sp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35496" y="5805488"/>
            <a:ext cx="2347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mtClean="0">
                <a:solidFill>
                  <a:srgbClr val="000000"/>
                </a:solidFill>
                <a:latin typeface="Comic Sans MS" pitchFamily="66" charset="0"/>
              </a:rPr>
              <a:t>F = d(p</a:t>
            </a:r>
            <a:r>
              <a:rPr lang="de-DE" altLang="en-US" baseline="-25000" smtClean="0">
                <a:solidFill>
                  <a:srgbClr val="000000"/>
                </a:solidFill>
                <a:latin typeface="Comic Sans MS" pitchFamily="66" charset="0"/>
              </a:rPr>
              <a:t>x</a:t>
            </a:r>
            <a:r>
              <a:rPr lang="de-DE" altLang="en-US" smtClean="0">
                <a:solidFill>
                  <a:srgbClr val="000000"/>
                </a:solidFill>
                <a:latin typeface="Comic Sans MS" pitchFamily="66" charset="0"/>
              </a:rPr>
              <a:t>/A)/d(y/y</a:t>
            </a:r>
            <a:r>
              <a:rPr lang="de-DE" altLang="en-US" baseline="-25000" smtClean="0">
                <a:solidFill>
                  <a:srgbClr val="000000"/>
                </a:solidFill>
                <a:latin typeface="Comic Sans MS" pitchFamily="66" charset="0"/>
              </a:rPr>
              <a:t>cm</a:t>
            </a:r>
            <a:r>
              <a:rPr lang="de-DE" altLang="en-US" smtClean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875" y="5260751"/>
            <a:ext cx="1449850" cy="103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67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>
                <a:solidFill>
                  <a:srgbClr val="000000"/>
                </a:solidFill>
              </a:rPr>
              <a:t>pp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pp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/>
              <a:t>pp</a:t>
            </a:r>
            <a:r>
              <a:rPr lang="en-GB" dirty="0" smtClean="0">
                <a:cs typeface="Times New Roman" pitchFamily="18" charset="0"/>
              </a:rPr>
              <a:t> </a:t>
            </a:r>
            <a:r>
              <a:rPr lang="en-GB" dirty="0"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cs typeface="Times New Roman" pitchFamily="18" charset="0"/>
              </a:rPr>
              <a:t>Λ</a:t>
            </a:r>
            <a:r>
              <a:rPr lang="en-GB" baseline="30000" dirty="0">
                <a:cs typeface="Times New Roman" pitchFamily="18" charset="0"/>
              </a:rPr>
              <a:t>0</a:t>
            </a:r>
            <a:r>
              <a:rPr lang="en-GB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cs typeface="Times New Roman" pitchFamily="18" charset="0"/>
              </a:rPr>
              <a:t> K</a:t>
            </a:r>
            <a:r>
              <a:rPr lang="en-GB" baseline="30000" dirty="0">
                <a:cs typeface="Times New Roman" pitchFamily="18" charset="0"/>
              </a:rPr>
              <a:t>+ </a:t>
            </a:r>
            <a:r>
              <a:rPr lang="en-GB" b="1" dirty="0"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cs typeface="Times New Roman" pitchFamily="18" charset="0"/>
              </a:rPr>
              <a:t>- </a:t>
            </a:r>
            <a:r>
              <a:rPr lang="en-GB" dirty="0">
                <a:cs typeface="Times New Roman" pitchFamily="18" charset="0"/>
              </a:rPr>
              <a:t>p,   </a:t>
            </a:r>
            <a:r>
              <a:rPr lang="el-GR" dirty="0">
                <a:cs typeface="Times New Roman" pitchFamily="18" charset="0"/>
              </a:rPr>
              <a:t>π</a:t>
            </a:r>
            <a:r>
              <a:rPr lang="en-GB" dirty="0">
                <a:cs typeface="Times New Roman" pitchFamily="18" charset="0"/>
              </a:rPr>
              <a:t>Λ</a:t>
            </a:r>
            <a:r>
              <a:rPr lang="en-GB" baseline="30000" dirty="0">
                <a:cs typeface="Times New Roman" pitchFamily="18" charset="0"/>
              </a:rPr>
              <a:t>0</a:t>
            </a:r>
            <a:r>
              <a:rPr lang="en-GB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cs typeface="Times New Roman" pitchFamily="18" charset="0"/>
              </a:rPr>
              <a:t> K</a:t>
            </a:r>
            <a:r>
              <a:rPr lang="en-GB" baseline="30000" dirty="0">
                <a:cs typeface="Times New Roman" pitchFamily="18" charset="0"/>
              </a:rPr>
              <a:t>+ </a:t>
            </a:r>
            <a:r>
              <a:rPr lang="en-GB" b="1" dirty="0"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cs typeface="Times New Roman" pitchFamily="18" charset="0"/>
              </a:rPr>
              <a:t>- </a:t>
            </a:r>
            <a:r>
              <a:rPr lang="el-GR" dirty="0">
                <a:cs typeface="Times New Roman" pitchFamily="18" charset="0"/>
              </a:rPr>
              <a:t>π</a:t>
            </a:r>
            <a:r>
              <a:rPr lang="en-GB" dirty="0"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/>
              <a:t> </a:t>
            </a:r>
            <a:r>
              <a:rPr lang="en-GB" dirty="0" smtClean="0"/>
              <a:t>   </a:t>
            </a:r>
            <a:r>
              <a:rPr lang="en-GB" dirty="0" smtClean="0">
                <a:cs typeface="Times New Roman" pitchFamily="18" charset="0"/>
              </a:rPr>
              <a:t> </a:t>
            </a:r>
            <a:r>
              <a:rPr lang="en-GB" dirty="0">
                <a:cs typeface="Times New Roman" pitchFamily="18" charset="0"/>
              </a:rPr>
              <a:t>Λ</a:t>
            </a:r>
            <a:r>
              <a:rPr lang="en-GB" baseline="30000" dirty="0">
                <a:cs typeface="Times New Roman" pitchFamily="18" charset="0"/>
              </a:rPr>
              <a:t>0</a:t>
            </a:r>
            <a:r>
              <a:rPr lang="en-GB" dirty="0">
                <a:cs typeface="Times New Roman" pitchFamily="18" charset="0"/>
              </a:rPr>
              <a:t>Λ</a:t>
            </a:r>
            <a:r>
              <a:rPr lang="en-GB" baseline="30000" dirty="0">
                <a:cs typeface="Times New Roman" pitchFamily="18" charset="0"/>
              </a:rPr>
              <a:t>0</a:t>
            </a:r>
            <a:r>
              <a:rPr lang="en-GB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cs typeface="Times New Roman" pitchFamily="18" charset="0"/>
              </a:rPr>
              <a:t> </a:t>
            </a:r>
            <a:r>
              <a:rPr lang="en-GB" b="1" dirty="0"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cs typeface="Times New Roman" pitchFamily="18" charset="0"/>
              </a:rPr>
              <a:t>- </a:t>
            </a:r>
            <a:r>
              <a:rPr lang="en-GB" dirty="0"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cs typeface="Times New Roman" pitchFamily="18" charset="0"/>
              </a:rPr>
              <a:t>,</a:t>
            </a:r>
            <a:r>
              <a:rPr lang="en-GB" dirty="0">
                <a:cs typeface="Times New Roman" pitchFamily="18" charset="0"/>
              </a:rPr>
              <a:t>      Λ</a:t>
            </a:r>
            <a:r>
              <a:rPr lang="en-GB" baseline="30000" dirty="0">
                <a:cs typeface="Times New Roman" pitchFamily="18" charset="0"/>
              </a:rPr>
              <a:t>0</a:t>
            </a:r>
            <a:r>
              <a:rPr lang="en-GB" dirty="0">
                <a:cs typeface="Times New Roman" pitchFamily="18" charset="0"/>
              </a:rPr>
              <a:t>K</a:t>
            </a:r>
            <a:r>
              <a:rPr lang="en-GB" baseline="30000" dirty="0">
                <a:cs typeface="Times New Roman" pitchFamily="18" charset="0"/>
              </a:rPr>
              <a:t>-</a:t>
            </a:r>
            <a:r>
              <a:rPr lang="en-GB" dirty="0">
                <a:cs typeface="Times New Roman" pitchFamily="18" charset="0"/>
              </a:rPr>
              <a:t> </a:t>
            </a:r>
            <a:r>
              <a:rPr lang="en-GB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cs typeface="Times New Roman" pitchFamily="18" charset="0"/>
              </a:rPr>
              <a:t> </a:t>
            </a:r>
            <a:r>
              <a:rPr lang="en-GB" b="1" dirty="0"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cs typeface="Times New Roman" pitchFamily="18" charset="0"/>
              </a:rPr>
              <a:t>- </a:t>
            </a:r>
            <a:r>
              <a:rPr lang="en-GB" dirty="0"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cs typeface="Times New Roman" pitchFamily="18" charset="0"/>
              </a:rPr>
              <a:t>0</a:t>
            </a:r>
            <a:endParaRPr lang="en-GB" dirty="0"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cs typeface="Times New Roman" pitchFamily="18" charset="0"/>
              </a:rPr>
              <a:t>3 .</a:t>
            </a:r>
            <a:r>
              <a:rPr lang="en-GB" b="1" dirty="0" smtClean="0">
                <a:cs typeface="Times New Roman" pitchFamily="18" charset="0"/>
              </a:rPr>
              <a:t> </a:t>
            </a:r>
            <a:r>
              <a:rPr lang="en-GB" dirty="0">
                <a:cs typeface="Times New Roman" pitchFamily="18" charset="0"/>
              </a:rPr>
              <a:t>Λ</a:t>
            </a:r>
            <a:r>
              <a:rPr lang="en-GB" baseline="30000" dirty="0">
                <a:cs typeface="Times New Roman" pitchFamily="18" charset="0"/>
              </a:rPr>
              <a:t>0</a:t>
            </a:r>
            <a:r>
              <a:rPr lang="en-GB" baseline="30000" dirty="0"/>
              <a:t> </a:t>
            </a:r>
            <a:r>
              <a:rPr lang="en-GB" b="1" dirty="0"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cs typeface="Times New Roman" pitchFamily="18" charset="0"/>
              </a:rPr>
              <a:t>-</a:t>
            </a:r>
            <a:r>
              <a:rPr lang="en-GB" dirty="0">
                <a:cs typeface="Times New Roman" pitchFamily="18" charset="0"/>
              </a:rPr>
              <a:t> </a:t>
            </a:r>
            <a:r>
              <a:rPr lang="en-GB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cs typeface="Times New Roman" pitchFamily="18" charset="0"/>
              </a:rPr>
              <a:t> </a:t>
            </a:r>
            <a:r>
              <a:rPr lang="en-GB" b="1" dirty="0"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cs typeface="Times New Roman" pitchFamily="18" charset="0"/>
              </a:rPr>
              <a:t>- </a:t>
            </a:r>
            <a:r>
              <a:rPr lang="en-GB" dirty="0"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latin typeface="Comic Sans MS" pitchFamily="66" charset="0"/>
              </a:rPr>
              <a:t>   </a:t>
            </a:r>
            <a:r>
              <a:rPr lang="en-GB" b="1" dirty="0"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cs typeface="Times New Roman" pitchFamily="18" charset="0"/>
              </a:rPr>
              <a:t>-</a:t>
            </a:r>
            <a:r>
              <a:rPr lang="en-GB" dirty="0">
                <a:cs typeface="Times New Roman" pitchFamily="18" charset="0"/>
              </a:rPr>
              <a:t>K</a:t>
            </a:r>
            <a:r>
              <a:rPr lang="en-GB" baseline="30000" dirty="0">
                <a:cs typeface="Times New Roman" pitchFamily="18" charset="0"/>
              </a:rPr>
              <a:t>-</a:t>
            </a:r>
            <a:r>
              <a:rPr lang="en-GB" dirty="0">
                <a:cs typeface="Times New Roman" pitchFamily="18" charset="0"/>
              </a:rPr>
              <a:t> </a:t>
            </a:r>
            <a:r>
              <a:rPr lang="en-GB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cs typeface="Times New Roman" pitchFamily="18" charset="0"/>
              </a:rPr>
              <a:t> </a:t>
            </a:r>
            <a:r>
              <a:rPr lang="en-GB" b="1" dirty="0"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cs typeface="Times New Roman" pitchFamily="18" charset="0"/>
              </a:rPr>
              <a:t>-</a:t>
            </a:r>
            <a:r>
              <a:rPr lang="en-GB" b="1" dirty="0">
                <a:cs typeface="Times New Roman" pitchFamily="18" charset="0"/>
              </a:rPr>
              <a:t> </a:t>
            </a:r>
            <a:r>
              <a:rPr lang="en-GB" dirty="0"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latin typeface="Comic Sans MS" pitchFamily="66" charset="0"/>
            </a:endParaRPr>
          </a:p>
          <a:p>
            <a:pPr marL="342900" indent="-342900"/>
            <a:endParaRPr lang="en-GB" sz="700" dirty="0"/>
          </a:p>
          <a:p>
            <a:pPr marL="342900" indent="-342900"/>
            <a:r>
              <a:rPr lang="en-GB" dirty="0" err="1"/>
              <a:t>Antihyperons</a:t>
            </a:r>
            <a:r>
              <a:rPr lang="en-GB" dirty="0"/>
              <a:t> </a:t>
            </a:r>
            <a:endParaRPr lang="en-GB" dirty="0" smtClean="0"/>
          </a:p>
          <a:p>
            <a:pPr marL="342900" indent="-342900"/>
            <a:r>
              <a:rPr lang="en-GB" dirty="0" smtClean="0"/>
              <a:t>1</a:t>
            </a:r>
            <a:r>
              <a:rPr lang="en-GB" dirty="0"/>
              <a:t>. </a:t>
            </a:r>
            <a:r>
              <a:rPr lang="en-GB" dirty="0">
                <a:cs typeface="Times New Roman" pitchFamily="18" charset="0"/>
              </a:rPr>
              <a:t>Λ</a:t>
            </a:r>
            <a:r>
              <a:rPr lang="en-GB" baseline="30000" dirty="0">
                <a:cs typeface="Times New Roman" pitchFamily="18" charset="0"/>
              </a:rPr>
              <a:t>0</a:t>
            </a:r>
            <a:r>
              <a:rPr lang="en-GB" dirty="0">
                <a:cs typeface="Times New Roman" pitchFamily="18" charset="0"/>
              </a:rPr>
              <a:t> K</a:t>
            </a:r>
            <a:r>
              <a:rPr lang="en-GB" baseline="30000" dirty="0">
                <a:cs typeface="Times New Roman" pitchFamily="18" charset="0"/>
              </a:rPr>
              <a:t>+</a:t>
            </a:r>
            <a:r>
              <a:rPr lang="en-GB" dirty="0">
                <a:cs typeface="Times New Roman" pitchFamily="18" charset="0"/>
              </a:rPr>
              <a:t> </a:t>
            </a:r>
            <a:r>
              <a:rPr lang="en-GB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cs typeface="Times New Roman" pitchFamily="18" charset="0"/>
              </a:rPr>
              <a:t> </a:t>
            </a:r>
            <a:r>
              <a:rPr lang="en-GB" b="1" dirty="0">
                <a:cs typeface="Times New Roman" pitchFamily="18" charset="0"/>
              </a:rPr>
              <a:t> </a:t>
            </a:r>
            <a:r>
              <a:rPr lang="en-GB" b="1" dirty="0"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cs typeface="Times New Roman" pitchFamily="18" charset="0"/>
              </a:rPr>
              <a:t>+</a:t>
            </a:r>
            <a:r>
              <a:rPr lang="en-GB" dirty="0"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cs typeface="Times New Roman" pitchFamily="18" charset="0"/>
              </a:rPr>
              <a:t>0</a:t>
            </a:r>
            <a:r>
              <a:rPr lang="en-GB" dirty="0">
                <a:cs typeface="Times New Roman" pitchFamily="18" charset="0"/>
              </a:rPr>
              <a:t> , </a:t>
            </a:r>
            <a:r>
              <a:rPr lang="en-GB" b="1" dirty="0"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cs typeface="Times New Roman" pitchFamily="18" charset="0"/>
              </a:rPr>
              <a:t>2. </a:t>
            </a:r>
            <a:r>
              <a:rPr lang="en-GB" b="1" dirty="0"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cs typeface="Times New Roman" pitchFamily="18" charset="0"/>
              </a:rPr>
              <a:t>+</a:t>
            </a:r>
            <a:r>
              <a:rPr lang="en-GB" b="1" dirty="0">
                <a:cs typeface="Times New Roman" pitchFamily="18" charset="0"/>
              </a:rPr>
              <a:t> </a:t>
            </a:r>
            <a:r>
              <a:rPr lang="en-GB" dirty="0">
                <a:cs typeface="Times New Roman" pitchFamily="18" charset="0"/>
              </a:rPr>
              <a:t>K</a:t>
            </a:r>
            <a:r>
              <a:rPr lang="en-GB" baseline="30000" dirty="0">
                <a:cs typeface="Times New Roman" pitchFamily="18" charset="0"/>
              </a:rPr>
              <a:t>+</a:t>
            </a:r>
            <a:r>
              <a:rPr lang="en-GB" dirty="0">
                <a:cs typeface="Times New Roman" pitchFamily="18" charset="0"/>
              </a:rPr>
              <a:t> </a:t>
            </a:r>
            <a:r>
              <a:rPr lang="en-GB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cs typeface="Times New Roman" pitchFamily="18" charset="0"/>
              </a:rPr>
              <a:t> </a:t>
            </a:r>
            <a:r>
              <a:rPr lang="en-GB" b="1" dirty="0"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cs typeface="Times New Roman" pitchFamily="18" charset="0"/>
              </a:rPr>
              <a:t>+</a:t>
            </a:r>
            <a:r>
              <a:rPr lang="en-GB" b="1" dirty="0">
                <a:cs typeface="Times New Roman" pitchFamily="18" charset="0"/>
              </a:rPr>
              <a:t> </a:t>
            </a:r>
            <a:r>
              <a:rPr lang="en-GB" dirty="0"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cs typeface="Times New Roman" pitchFamily="18" charset="0"/>
              </a:rPr>
              <a:t>+</a:t>
            </a:r>
            <a:r>
              <a:rPr lang="en-GB" dirty="0">
                <a:cs typeface="Times New Roman" pitchFamily="18" charset="0"/>
              </a:rPr>
              <a:t>.</a:t>
            </a:r>
            <a:r>
              <a:rPr lang="en-GB" b="1" dirty="0">
                <a:latin typeface="Comic Sans MS" pitchFamily="66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88279" y="1352962"/>
            <a:ext cx="96123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multi-step processes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(multi-strange hyperons, charm) 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1008096" y="3356992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>
            <a:off x="427465" y="6237312"/>
            <a:ext cx="1742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Ellipse 20"/>
          <p:cNvSpPr/>
          <p:nvPr/>
        </p:nvSpPr>
        <p:spPr bwMode="auto">
          <a:xfrm>
            <a:off x="5036996" y="3857094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6294336" y="3855629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5502033" y="3473739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6319257" y="4270107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5" name="Ellipse 24"/>
          <p:cNvSpPr/>
          <p:nvPr/>
        </p:nvSpPr>
        <p:spPr bwMode="auto">
          <a:xfrm>
            <a:off x="8445522" y="5119610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4159246" y="4854680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27" name="Gerade Verbindung mit Pfeil 26"/>
          <p:cNvCxnSpPr/>
          <p:nvPr/>
        </p:nvCxnSpPr>
        <p:spPr bwMode="auto">
          <a:xfrm>
            <a:off x="5166396" y="3936863"/>
            <a:ext cx="529739" cy="459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 Verbindung 27"/>
          <p:cNvCxnSpPr/>
          <p:nvPr/>
        </p:nvCxnSpPr>
        <p:spPr bwMode="auto">
          <a:xfrm flipH="1">
            <a:off x="5496154" y="4152450"/>
            <a:ext cx="76996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Gerade Verbindung mit Pfeil 28"/>
          <p:cNvCxnSpPr/>
          <p:nvPr/>
        </p:nvCxnSpPr>
        <p:spPr bwMode="auto">
          <a:xfrm>
            <a:off x="6608579" y="3633277"/>
            <a:ext cx="404463" cy="383355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mit Pfeil 29"/>
          <p:cNvCxnSpPr>
            <a:stCxn id="22" idx="2"/>
          </p:cNvCxnSpPr>
          <p:nvPr/>
        </p:nvCxnSpPr>
        <p:spPr bwMode="auto">
          <a:xfrm flipH="1">
            <a:off x="5881136" y="3935398"/>
            <a:ext cx="413200" cy="606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Explosion 2 30"/>
          <p:cNvSpPr/>
          <p:nvPr/>
        </p:nvSpPr>
        <p:spPr bwMode="auto">
          <a:xfrm>
            <a:off x="5642675" y="3818433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32" name="Gerade Verbindung mit Pfeil 31"/>
          <p:cNvCxnSpPr/>
          <p:nvPr/>
        </p:nvCxnSpPr>
        <p:spPr bwMode="auto">
          <a:xfrm flipH="1" flipV="1">
            <a:off x="5613836" y="3633277"/>
            <a:ext cx="164599" cy="22381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feld 32"/>
          <p:cNvSpPr txBox="1"/>
          <p:nvPr/>
        </p:nvSpPr>
        <p:spPr>
          <a:xfrm>
            <a:off x="4716016" y="3509918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412619" y="3498467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cxnSp>
        <p:nvCxnSpPr>
          <p:cNvPr id="35" name="Gerade Verbindung mit Pfeil 34"/>
          <p:cNvCxnSpPr/>
          <p:nvPr/>
        </p:nvCxnSpPr>
        <p:spPr bwMode="auto">
          <a:xfrm flipH="1">
            <a:off x="4288148" y="4002166"/>
            <a:ext cx="1466748" cy="92080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Gerade Verbindung mit Pfeil 35"/>
          <p:cNvCxnSpPr/>
          <p:nvPr/>
        </p:nvCxnSpPr>
        <p:spPr bwMode="auto">
          <a:xfrm>
            <a:off x="5856213" y="4016632"/>
            <a:ext cx="463043" cy="30559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feld 36"/>
          <p:cNvSpPr txBox="1"/>
          <p:nvPr/>
        </p:nvSpPr>
        <p:spPr>
          <a:xfrm>
            <a:off x="5690270" y="3430149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6452453" y="4005064"/>
            <a:ext cx="63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Λ</a:t>
            </a:r>
            <a:r>
              <a:rPr lang="de-DE" sz="2800" baseline="30000" dirty="0" smtClean="0">
                <a:solidFill>
                  <a:srgbClr val="C00000"/>
                </a:solidFill>
              </a:rPr>
              <a:t>0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 flipH="1">
            <a:off x="3703159" y="4690997"/>
            <a:ext cx="679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K</a:t>
            </a:r>
            <a:r>
              <a:rPr lang="de-DE" sz="2800" baseline="30000" dirty="0" smtClean="0">
                <a:solidFill>
                  <a:srgbClr val="C00000"/>
                </a:solidFill>
              </a:rPr>
              <a:t>+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40" name="Ellipse 39"/>
          <p:cNvSpPr/>
          <p:nvPr/>
        </p:nvSpPr>
        <p:spPr bwMode="auto">
          <a:xfrm>
            <a:off x="5081866" y="4828492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1" name="Ellipse 40"/>
          <p:cNvSpPr/>
          <p:nvPr/>
        </p:nvSpPr>
        <p:spPr bwMode="auto">
          <a:xfrm>
            <a:off x="6281996" y="5255036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2" name="Ellipse 41"/>
          <p:cNvSpPr/>
          <p:nvPr/>
        </p:nvSpPr>
        <p:spPr bwMode="auto">
          <a:xfrm>
            <a:off x="5546904" y="4445137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3" name="Ellipse 42"/>
          <p:cNvSpPr/>
          <p:nvPr/>
        </p:nvSpPr>
        <p:spPr bwMode="auto">
          <a:xfrm>
            <a:off x="6324659" y="4774834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4" name="Ellipse 43"/>
          <p:cNvSpPr/>
          <p:nvPr/>
        </p:nvSpPr>
        <p:spPr bwMode="auto">
          <a:xfrm>
            <a:off x="4315372" y="5396058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45" name="Gerade Verbindung mit Pfeil 44"/>
          <p:cNvCxnSpPr/>
          <p:nvPr/>
        </p:nvCxnSpPr>
        <p:spPr bwMode="auto">
          <a:xfrm>
            <a:off x="5211266" y="4908262"/>
            <a:ext cx="529739" cy="459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Gerade Verbindung 45"/>
          <p:cNvCxnSpPr/>
          <p:nvPr/>
        </p:nvCxnSpPr>
        <p:spPr bwMode="auto">
          <a:xfrm flipH="1">
            <a:off x="5541024" y="5123848"/>
            <a:ext cx="76996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Gerade Verbindung mit Pfeil 46"/>
          <p:cNvCxnSpPr/>
          <p:nvPr/>
        </p:nvCxnSpPr>
        <p:spPr bwMode="auto">
          <a:xfrm>
            <a:off x="6653449" y="4604676"/>
            <a:ext cx="404463" cy="383355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Gerade Verbindung mit Pfeil 47"/>
          <p:cNvCxnSpPr>
            <a:stCxn id="41" idx="1"/>
          </p:cNvCxnSpPr>
          <p:nvPr/>
        </p:nvCxnSpPr>
        <p:spPr bwMode="auto">
          <a:xfrm flipH="1" flipV="1">
            <a:off x="5939527" y="4971349"/>
            <a:ext cx="365332" cy="30705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Explosion 2 48"/>
          <p:cNvSpPr/>
          <p:nvPr/>
        </p:nvSpPr>
        <p:spPr bwMode="auto">
          <a:xfrm>
            <a:off x="5687544" y="4789831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50" name="Gerade Verbindung mit Pfeil 49"/>
          <p:cNvCxnSpPr/>
          <p:nvPr/>
        </p:nvCxnSpPr>
        <p:spPr bwMode="auto">
          <a:xfrm flipH="1" flipV="1">
            <a:off x="5658706" y="4604676"/>
            <a:ext cx="164599" cy="22381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50"/>
          <p:cNvSpPr txBox="1"/>
          <p:nvPr/>
        </p:nvSpPr>
        <p:spPr>
          <a:xfrm>
            <a:off x="4849072" y="4789500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6371822" y="5158076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cxnSp>
        <p:nvCxnSpPr>
          <p:cNvPr id="53" name="Gerade Verbindung mit Pfeil 52"/>
          <p:cNvCxnSpPr/>
          <p:nvPr/>
        </p:nvCxnSpPr>
        <p:spPr bwMode="auto">
          <a:xfrm flipH="1">
            <a:off x="4483792" y="5023365"/>
            <a:ext cx="1257213" cy="40584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Gerade Verbindung mit Pfeil 53"/>
          <p:cNvCxnSpPr>
            <a:endCxn id="43" idx="2"/>
          </p:cNvCxnSpPr>
          <p:nvPr/>
        </p:nvCxnSpPr>
        <p:spPr bwMode="auto">
          <a:xfrm flipV="1">
            <a:off x="5939527" y="4854602"/>
            <a:ext cx="385132" cy="4375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Textfeld 54"/>
          <p:cNvSpPr txBox="1"/>
          <p:nvPr/>
        </p:nvSpPr>
        <p:spPr>
          <a:xfrm>
            <a:off x="5735140" y="4401548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6314880" y="4797152"/>
            <a:ext cx="650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Λ</a:t>
            </a:r>
            <a:r>
              <a:rPr lang="de-DE" sz="2800" baseline="30000" dirty="0" smtClean="0">
                <a:solidFill>
                  <a:srgbClr val="C00000"/>
                </a:solidFill>
              </a:rPr>
              <a:t>0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57" name="Textfeld 56"/>
          <p:cNvSpPr txBox="1"/>
          <p:nvPr/>
        </p:nvSpPr>
        <p:spPr>
          <a:xfrm flipH="1">
            <a:off x="3779912" y="5341762"/>
            <a:ext cx="706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K</a:t>
            </a:r>
            <a:r>
              <a:rPr lang="de-DE" sz="2800" baseline="30000" dirty="0" smtClean="0">
                <a:solidFill>
                  <a:srgbClr val="C00000"/>
                </a:solidFill>
              </a:rPr>
              <a:t>+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58" name="Ellipse 57"/>
          <p:cNvSpPr/>
          <p:nvPr/>
        </p:nvSpPr>
        <p:spPr bwMode="auto">
          <a:xfrm>
            <a:off x="4989105" y="5812297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59" name="Ellipse 58"/>
          <p:cNvSpPr/>
          <p:nvPr/>
        </p:nvSpPr>
        <p:spPr bwMode="auto">
          <a:xfrm>
            <a:off x="6054031" y="6222598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0" name="Ellipse 59"/>
          <p:cNvSpPr/>
          <p:nvPr/>
        </p:nvSpPr>
        <p:spPr bwMode="auto">
          <a:xfrm>
            <a:off x="5454143" y="5428942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1" name="Ellipse 60"/>
          <p:cNvSpPr/>
          <p:nvPr/>
        </p:nvSpPr>
        <p:spPr bwMode="auto">
          <a:xfrm>
            <a:off x="6475659" y="5741427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2" name="Ellipse 61"/>
          <p:cNvSpPr/>
          <p:nvPr/>
        </p:nvSpPr>
        <p:spPr bwMode="auto">
          <a:xfrm>
            <a:off x="4483792" y="6417311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63" name="Gerade Verbindung mit Pfeil 62"/>
          <p:cNvCxnSpPr/>
          <p:nvPr/>
        </p:nvCxnSpPr>
        <p:spPr bwMode="auto">
          <a:xfrm>
            <a:off x="5118505" y="5892066"/>
            <a:ext cx="529739" cy="459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Gerade Verbindung 63"/>
          <p:cNvCxnSpPr/>
          <p:nvPr/>
        </p:nvCxnSpPr>
        <p:spPr bwMode="auto">
          <a:xfrm flipH="1">
            <a:off x="5448264" y="6107653"/>
            <a:ext cx="76996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Gerade Verbindung mit Pfeil 64"/>
          <p:cNvCxnSpPr/>
          <p:nvPr/>
        </p:nvCxnSpPr>
        <p:spPr bwMode="auto">
          <a:xfrm>
            <a:off x="6560688" y="5588480"/>
            <a:ext cx="404463" cy="383355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Gerade Verbindung mit Pfeil 65"/>
          <p:cNvCxnSpPr>
            <a:stCxn id="59" idx="1"/>
          </p:cNvCxnSpPr>
          <p:nvPr/>
        </p:nvCxnSpPr>
        <p:spPr bwMode="auto">
          <a:xfrm flipH="1" flipV="1">
            <a:off x="5778435" y="5900966"/>
            <a:ext cx="298459" cy="34499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Explosion 2 66"/>
          <p:cNvSpPr/>
          <p:nvPr/>
        </p:nvSpPr>
        <p:spPr bwMode="auto">
          <a:xfrm>
            <a:off x="5594783" y="5773636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68" name="Gerade Verbindung mit Pfeil 67"/>
          <p:cNvCxnSpPr/>
          <p:nvPr/>
        </p:nvCxnSpPr>
        <p:spPr bwMode="auto">
          <a:xfrm flipH="1" flipV="1">
            <a:off x="5565945" y="5588480"/>
            <a:ext cx="164599" cy="22381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Textfeld 68"/>
          <p:cNvSpPr txBox="1"/>
          <p:nvPr/>
        </p:nvSpPr>
        <p:spPr>
          <a:xfrm>
            <a:off x="4756311" y="5773305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70" name="Textfeld 69"/>
          <p:cNvSpPr txBox="1"/>
          <p:nvPr/>
        </p:nvSpPr>
        <p:spPr>
          <a:xfrm>
            <a:off x="6220991" y="6179008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cxnSp>
        <p:nvCxnSpPr>
          <p:cNvPr id="71" name="Gerade Verbindung mit Pfeil 70"/>
          <p:cNvCxnSpPr>
            <a:endCxn id="62" idx="6"/>
          </p:cNvCxnSpPr>
          <p:nvPr/>
        </p:nvCxnSpPr>
        <p:spPr bwMode="auto">
          <a:xfrm flipH="1">
            <a:off x="4639917" y="6007169"/>
            <a:ext cx="1008327" cy="48991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Gerade Verbindung mit Pfeil 71"/>
          <p:cNvCxnSpPr>
            <a:endCxn id="61" idx="2"/>
          </p:cNvCxnSpPr>
          <p:nvPr/>
        </p:nvCxnSpPr>
        <p:spPr bwMode="auto">
          <a:xfrm flipV="1">
            <a:off x="5881136" y="5821197"/>
            <a:ext cx="594524" cy="4805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Textfeld 72"/>
          <p:cNvSpPr txBox="1"/>
          <p:nvPr/>
        </p:nvSpPr>
        <p:spPr>
          <a:xfrm>
            <a:off x="5642380" y="5385352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6404028" y="5793018"/>
            <a:ext cx="592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Λ</a:t>
            </a:r>
            <a:r>
              <a:rPr lang="de-DE" sz="2800" baseline="30000" dirty="0" smtClean="0">
                <a:solidFill>
                  <a:srgbClr val="C00000"/>
                </a:solidFill>
              </a:rPr>
              <a:t>0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75" name="Textfeld 74"/>
          <p:cNvSpPr txBox="1"/>
          <p:nvPr/>
        </p:nvSpPr>
        <p:spPr>
          <a:xfrm flipH="1">
            <a:off x="3974444" y="6278335"/>
            <a:ext cx="741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K</a:t>
            </a:r>
            <a:r>
              <a:rPr lang="de-DE" sz="2800" baseline="30000" dirty="0" smtClean="0">
                <a:solidFill>
                  <a:srgbClr val="C00000"/>
                </a:solidFill>
              </a:rPr>
              <a:t>+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cxnSp>
        <p:nvCxnSpPr>
          <p:cNvPr id="76" name="Gerade Verbindung mit Pfeil 75"/>
          <p:cNvCxnSpPr/>
          <p:nvPr/>
        </p:nvCxnSpPr>
        <p:spPr bwMode="auto">
          <a:xfrm>
            <a:off x="6461981" y="4420573"/>
            <a:ext cx="463043" cy="30559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Gerade Verbindung mit Pfeil 76"/>
          <p:cNvCxnSpPr>
            <a:stCxn id="43" idx="6"/>
          </p:cNvCxnSpPr>
          <p:nvPr/>
        </p:nvCxnSpPr>
        <p:spPr bwMode="auto">
          <a:xfrm flipV="1">
            <a:off x="6480784" y="4828493"/>
            <a:ext cx="444241" cy="2611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Explosion 2 77"/>
          <p:cNvSpPr/>
          <p:nvPr/>
        </p:nvSpPr>
        <p:spPr bwMode="auto">
          <a:xfrm>
            <a:off x="6855681" y="4648265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79" name="Gerade Verbindung mit Pfeil 78"/>
          <p:cNvCxnSpPr>
            <a:endCxn id="81" idx="3"/>
          </p:cNvCxnSpPr>
          <p:nvPr/>
        </p:nvCxnSpPr>
        <p:spPr bwMode="auto">
          <a:xfrm flipV="1">
            <a:off x="7068416" y="4002166"/>
            <a:ext cx="1233448" cy="69623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Gerade Verbindung mit Pfeil 79"/>
          <p:cNvCxnSpPr/>
          <p:nvPr/>
        </p:nvCxnSpPr>
        <p:spPr bwMode="auto">
          <a:xfrm>
            <a:off x="7057913" y="4847820"/>
            <a:ext cx="401582" cy="4372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Ellipse 80"/>
          <p:cNvSpPr/>
          <p:nvPr/>
        </p:nvSpPr>
        <p:spPr bwMode="auto">
          <a:xfrm>
            <a:off x="8279001" y="3865992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82" name="Ellipse 81"/>
          <p:cNvSpPr/>
          <p:nvPr/>
        </p:nvSpPr>
        <p:spPr bwMode="auto">
          <a:xfrm>
            <a:off x="8627702" y="6437546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8382011" y="3732270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p</a:t>
            </a:r>
            <a:endParaRPr lang="de-DE" sz="2800" dirty="0">
              <a:solidFill>
                <a:srgbClr val="C00000"/>
              </a:solidFill>
            </a:endParaRPr>
          </a:p>
        </p:txBody>
      </p:sp>
      <p:sp>
        <p:nvSpPr>
          <p:cNvPr id="84" name="Textfeld 83"/>
          <p:cNvSpPr txBox="1"/>
          <p:nvPr/>
        </p:nvSpPr>
        <p:spPr>
          <a:xfrm>
            <a:off x="7327177" y="4836853"/>
            <a:ext cx="701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Ξ</a:t>
            </a:r>
            <a:r>
              <a:rPr lang="de-DE" sz="2800" baseline="30000" dirty="0" smtClean="0">
                <a:solidFill>
                  <a:srgbClr val="C00000"/>
                </a:solidFill>
              </a:rPr>
              <a:t>-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85" name="Ellipse 84"/>
          <p:cNvSpPr/>
          <p:nvPr/>
        </p:nvSpPr>
        <p:spPr bwMode="auto">
          <a:xfrm>
            <a:off x="7437822" y="5263092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86" name="Gerade Verbindung mit Pfeil 85"/>
          <p:cNvCxnSpPr>
            <a:stCxn id="61" idx="6"/>
            <a:endCxn id="91" idx="1"/>
          </p:cNvCxnSpPr>
          <p:nvPr/>
        </p:nvCxnSpPr>
        <p:spPr bwMode="auto">
          <a:xfrm flipV="1">
            <a:off x="6631785" y="5712006"/>
            <a:ext cx="1120712" cy="10919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 Verbindung mit Pfeil 86"/>
          <p:cNvCxnSpPr>
            <a:endCxn id="25" idx="3"/>
          </p:cNvCxnSpPr>
          <p:nvPr/>
        </p:nvCxnSpPr>
        <p:spPr bwMode="auto">
          <a:xfrm flipV="1">
            <a:off x="7950018" y="5255784"/>
            <a:ext cx="518367" cy="34685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Gerade Verbindung mit Pfeil 87"/>
          <p:cNvCxnSpPr/>
          <p:nvPr/>
        </p:nvCxnSpPr>
        <p:spPr bwMode="auto">
          <a:xfrm>
            <a:off x="7563219" y="5397391"/>
            <a:ext cx="253886" cy="23467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" name="Textfeld 88"/>
          <p:cNvSpPr txBox="1"/>
          <p:nvPr/>
        </p:nvSpPr>
        <p:spPr>
          <a:xfrm>
            <a:off x="8569412" y="4952607"/>
            <a:ext cx="574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Ω</a:t>
            </a:r>
            <a:r>
              <a:rPr lang="de-DE" sz="2800" baseline="30000" dirty="0" smtClean="0">
                <a:solidFill>
                  <a:srgbClr val="C00000"/>
                </a:solidFill>
              </a:rPr>
              <a:t>-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90" name="Textfeld 89"/>
          <p:cNvSpPr txBox="1"/>
          <p:nvPr/>
        </p:nvSpPr>
        <p:spPr>
          <a:xfrm>
            <a:off x="8783828" y="6393956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n</a:t>
            </a:r>
            <a:endParaRPr lang="de-DE" sz="2800" dirty="0">
              <a:solidFill>
                <a:srgbClr val="C00000"/>
              </a:solidFill>
            </a:endParaRPr>
          </a:p>
        </p:txBody>
      </p:sp>
      <p:sp>
        <p:nvSpPr>
          <p:cNvPr id="91" name="Explosion 2 90"/>
          <p:cNvSpPr/>
          <p:nvPr/>
        </p:nvSpPr>
        <p:spPr bwMode="auto">
          <a:xfrm>
            <a:off x="7752497" y="5560188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92" name="Gerade Verbindung mit Pfeil 91"/>
          <p:cNvCxnSpPr>
            <a:endCxn id="82" idx="1"/>
          </p:cNvCxnSpPr>
          <p:nvPr/>
        </p:nvCxnSpPr>
        <p:spPr bwMode="auto">
          <a:xfrm>
            <a:off x="7987533" y="5758446"/>
            <a:ext cx="663034" cy="70246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Textfeld 92"/>
          <p:cNvSpPr txBox="1"/>
          <p:nvPr/>
        </p:nvSpPr>
        <p:spPr>
          <a:xfrm>
            <a:off x="6856774" y="4077072"/>
            <a:ext cx="955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uds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94" name="Ellipse 93"/>
          <p:cNvSpPr/>
          <p:nvPr/>
        </p:nvSpPr>
        <p:spPr bwMode="auto">
          <a:xfrm>
            <a:off x="4444797" y="2996952"/>
            <a:ext cx="3830524" cy="3788273"/>
          </a:xfrm>
          <a:prstGeom prst="ellipse">
            <a:avLst/>
          </a:prstGeom>
          <a:solidFill>
            <a:srgbClr val="6699FF">
              <a:alpha val="37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95" name="Textfeld 94"/>
          <p:cNvSpPr txBox="1"/>
          <p:nvPr/>
        </p:nvSpPr>
        <p:spPr>
          <a:xfrm>
            <a:off x="6588224" y="4973106"/>
            <a:ext cx="1104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uds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96" name="Textfeld 95"/>
          <p:cNvSpPr txBox="1"/>
          <p:nvPr/>
        </p:nvSpPr>
        <p:spPr>
          <a:xfrm>
            <a:off x="6804733" y="5867392"/>
            <a:ext cx="1210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uds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97" name="Textfeld 96"/>
          <p:cNvSpPr txBox="1"/>
          <p:nvPr/>
        </p:nvSpPr>
        <p:spPr>
          <a:xfrm>
            <a:off x="7647358" y="4839543"/>
            <a:ext cx="110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dss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8460432" y="5334805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sss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99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 sensitive to the EOS at high density</a:t>
            </a:r>
          </a:p>
        </p:txBody>
      </p:sp>
      <p:sp>
        <p:nvSpPr>
          <p:cNvPr id="100" name="Rectangle 5"/>
          <p:cNvSpPr>
            <a:spLocks noChangeArrowheads="1"/>
          </p:cNvSpPr>
          <p:nvPr/>
        </p:nvSpPr>
        <p:spPr bwMode="auto">
          <a:xfrm>
            <a:off x="288279" y="691242"/>
            <a:ext cx="96123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</a:p>
        </p:txBody>
      </p:sp>
      <p:sp>
        <p:nvSpPr>
          <p:cNvPr id="101" name="Rechteck 100"/>
          <p:cNvSpPr/>
          <p:nvPr/>
        </p:nvSpPr>
        <p:spPr>
          <a:xfrm>
            <a:off x="6646528" y="2265439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lang="en-GB" altLang="de-DE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</a:t>
            </a:r>
            <a:endParaRPr lang="en-GB" altLang="de-DE" dirty="0">
              <a:solidFill>
                <a:srgbClr val="000000"/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02" name="Rechteck 101"/>
          <p:cNvSpPr/>
          <p:nvPr/>
        </p:nvSpPr>
        <p:spPr>
          <a:xfrm>
            <a:off x="4804180" y="2058530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03" name="Rechteck 102"/>
          <p:cNvSpPr/>
          <p:nvPr/>
        </p:nvSpPr>
        <p:spPr>
          <a:xfrm>
            <a:off x="7124808" y="2634771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GB" alt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lang="en-GB" altLang="de-DE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lang="en-GB" altLang="de-DE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4" name="Gerade Verbindung mit Pfeil 103"/>
          <p:cNvCxnSpPr/>
          <p:nvPr/>
        </p:nvCxnSpPr>
        <p:spPr>
          <a:xfrm flipV="1">
            <a:off x="6155803" y="2499821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/>
          <p:cNvCxnSpPr/>
          <p:nvPr/>
        </p:nvCxnSpPr>
        <p:spPr>
          <a:xfrm>
            <a:off x="6137154" y="2234081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mit Pfeil 105"/>
          <p:cNvCxnSpPr>
            <a:endCxn id="103" idx="1"/>
          </p:cNvCxnSpPr>
          <p:nvPr/>
        </p:nvCxnSpPr>
        <p:spPr>
          <a:xfrm>
            <a:off x="6232765" y="2819437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mit Pfeil 106"/>
          <p:cNvCxnSpPr/>
          <p:nvPr/>
        </p:nvCxnSpPr>
        <p:spPr>
          <a:xfrm>
            <a:off x="7575996" y="2531781"/>
            <a:ext cx="0" cy="18019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7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/>
        </p:nvGrpSpPr>
        <p:grpSpPr>
          <a:xfrm>
            <a:off x="4337843" y="2673897"/>
            <a:ext cx="4690533" cy="3419399"/>
            <a:chOff x="4574888" y="3481388"/>
            <a:chExt cx="4679950" cy="3260725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888" y="3481388"/>
              <a:ext cx="4679950" cy="3095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4787900" y="3554413"/>
              <a:ext cx="3911600" cy="522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l-GR" sz="2800" dirty="0" smtClean="0">
                  <a:solidFill>
                    <a:srgbClr val="000000"/>
                  </a:solidFill>
                  <a:cs typeface="Arial" charset="0"/>
                </a:rPr>
                <a:t>Ω</a:t>
              </a:r>
              <a:r>
                <a:rPr lang="de-DE" sz="2800" baseline="30000" dirty="0" smtClean="0">
                  <a:solidFill>
                    <a:srgbClr val="000000"/>
                  </a:solidFill>
                  <a:cs typeface="Arial" charset="0"/>
                </a:rPr>
                <a:t>-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production</a:t>
              </a:r>
              <a:r>
                <a:rPr lang="de-DE" sz="2000" dirty="0" smtClean="0">
                  <a:solidFill>
                    <a:srgbClr val="000000"/>
                  </a:solidFill>
                  <a:cs typeface="Arial" charset="0"/>
                </a:rPr>
                <a:t> in 4 A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GeV</a:t>
              </a:r>
              <a:r>
                <a:rPr lang="de-DE" sz="2000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Au+Au</a:t>
              </a:r>
              <a:endParaRPr lang="el-GR" sz="2000" baseline="30000" dirty="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4889500" y="6402388"/>
              <a:ext cx="3930650" cy="339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1600" smtClean="0">
                  <a:solidFill>
                    <a:srgbClr val="000000"/>
                  </a:solidFill>
                  <a:latin typeface="Tahoma" pitchFamily="34" charset="0"/>
                </a:rPr>
                <a:t>HYPQGSM calculations , K. Gudima et al. 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>
                <a:solidFill>
                  <a:srgbClr val="000000"/>
                </a:solidFill>
              </a:rPr>
              <a:t>pp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pp</a:t>
            </a:r>
            <a:r>
              <a:rPr lang="en-GB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3 .</a:t>
            </a:r>
            <a:r>
              <a:rPr lang="en-GB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1008096" y="3356992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>
            <a:off x="445221" y="6237312"/>
            <a:ext cx="1742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 sensitive to the EOS at high density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88279" y="691242"/>
            <a:ext cx="96123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88279" y="1352962"/>
            <a:ext cx="96123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multi-step processes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(multi-strange hyperons, charm) </a:t>
            </a:r>
          </a:p>
        </p:txBody>
      </p:sp>
    </p:spTree>
    <p:extLst>
      <p:ext uri="{BB962C8B-B14F-4D97-AF65-F5344CB8AC3E}">
        <p14:creationId xmlns:p14="http://schemas.microsoft.com/office/powerpoint/2010/main" val="69573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102" y="2119156"/>
            <a:ext cx="3749845" cy="479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pp</a:t>
            </a:r>
            <a:r>
              <a:rPr lang="en-GB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3 .</a:t>
            </a:r>
            <a:r>
              <a:rPr lang="en-GB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1008096" y="3356992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>
            <a:off x="445221" y="6237312"/>
            <a:ext cx="1742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 sensitive to the EOS at high density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88279" y="691242"/>
            <a:ext cx="96123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88279" y="1352962"/>
            <a:ext cx="96123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multi-step processes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(multi-strange hyperons, charm) </a:t>
            </a:r>
          </a:p>
        </p:txBody>
      </p:sp>
      <p:sp>
        <p:nvSpPr>
          <p:cNvPr id="24" name="Rechteck 23"/>
          <p:cNvSpPr/>
          <p:nvPr/>
        </p:nvSpPr>
        <p:spPr>
          <a:xfrm>
            <a:off x="6075290" y="2276872"/>
            <a:ext cx="288032" cy="4017675"/>
          </a:xfrm>
          <a:prstGeom prst="rect">
            <a:avLst/>
          </a:prstGeom>
          <a:solidFill>
            <a:srgbClr val="14425D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868144" y="6381328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FAIR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2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21171" y="1340768"/>
            <a:ext cx="722044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35496" y="44624"/>
            <a:ext cx="9144000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0070C0"/>
                </a:solidFill>
                <a:latin typeface="Tahoma" pitchFamily="34" charset="0"/>
              </a:rPr>
              <a:t>EOS </a:t>
            </a:r>
            <a:r>
              <a:rPr lang="de-DE" altLang="de-DE" sz="3600" dirty="0" err="1" smtClean="0">
                <a:solidFill>
                  <a:srgbClr val="0070C0"/>
                </a:solidFill>
                <a:latin typeface="Tahoma" pitchFamily="34" charset="0"/>
              </a:rPr>
              <a:t>with</a:t>
            </a:r>
            <a:r>
              <a:rPr lang="de-DE" alt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70C0"/>
                </a:solidFill>
                <a:latin typeface="Tahoma" pitchFamily="34" charset="0"/>
              </a:rPr>
              <a:t>phase</a:t>
            </a:r>
            <a:r>
              <a:rPr lang="de-DE" alt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70C0"/>
                </a:solidFill>
                <a:latin typeface="Tahoma" pitchFamily="34" charset="0"/>
              </a:rPr>
              <a:t>transition</a:t>
            </a:r>
            <a:r>
              <a:rPr lang="de-DE" alt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0070C0"/>
                </a:solidFill>
                <a:latin typeface="Tahoma" pitchFamily="34" charset="0"/>
              </a:rPr>
              <a:t>in </a:t>
            </a:r>
            <a:r>
              <a:rPr lang="de-DE" altLang="de-DE" sz="3600" dirty="0" err="1" smtClean="0">
                <a:solidFill>
                  <a:srgbClr val="0070C0"/>
                </a:solidFill>
                <a:latin typeface="Tahoma" pitchFamily="34" charset="0"/>
              </a:rPr>
              <a:t>symmetric</a:t>
            </a:r>
            <a:r>
              <a:rPr lang="de-DE" altLang="de-DE" sz="3600" dirty="0" smtClean="0">
                <a:solidFill>
                  <a:srgbClr val="0070C0"/>
                </a:solidFill>
                <a:latin typeface="Tahoma" pitchFamily="34" charset="0"/>
              </a:rPr>
              <a:t> matter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977035" y="1412776"/>
            <a:ext cx="7339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T. Fischer, N. Bastian, M. Wu, S.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Typel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T.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Klähn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D. Blaschke, arXiv:1712.08788</a:t>
            </a:r>
          </a:p>
        </p:txBody>
      </p:sp>
      <p:sp>
        <p:nvSpPr>
          <p:cNvPr id="5" name="Stern mit 5 Zacken 4"/>
          <p:cNvSpPr/>
          <p:nvPr/>
        </p:nvSpPr>
        <p:spPr bwMode="auto">
          <a:xfrm>
            <a:off x="4103948" y="2605554"/>
            <a:ext cx="914400" cy="914400"/>
          </a:xfrm>
          <a:prstGeom prst="star5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995936" y="2092786"/>
            <a:ext cx="2840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/>
              <a:t>*</a:t>
            </a:r>
            <a:endParaRPr lang="en-US" sz="2000" dirty="0"/>
          </a:p>
        </p:txBody>
      </p:sp>
      <p:sp>
        <p:nvSpPr>
          <p:cNvPr id="12" name="Textfeld 11"/>
          <p:cNvSpPr txBox="1"/>
          <p:nvPr/>
        </p:nvSpPr>
        <p:spPr>
          <a:xfrm>
            <a:off x="1763688" y="5085184"/>
            <a:ext cx="54680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/>
              <a:t>* </a:t>
            </a:r>
            <a:r>
              <a:rPr lang="en-US" altLang="en-US" sz="1400" dirty="0" smtClean="0">
                <a:solidFill>
                  <a:srgbClr val="000000"/>
                </a:solidFill>
              </a:rPr>
              <a:t>P</a:t>
            </a:r>
            <a:r>
              <a:rPr lang="en-US" altLang="en-US" sz="1400" dirty="0">
                <a:solidFill>
                  <a:srgbClr val="000000"/>
                </a:solidFill>
              </a:rPr>
              <a:t>. </a:t>
            </a:r>
            <a:r>
              <a:rPr lang="en-US" altLang="en-US" sz="1400" dirty="0" err="1">
                <a:solidFill>
                  <a:srgbClr val="000000"/>
                </a:solidFill>
              </a:rPr>
              <a:t>Danielewicz</a:t>
            </a:r>
            <a:r>
              <a:rPr lang="en-US" altLang="en-US" sz="1400" dirty="0">
                <a:solidFill>
                  <a:srgbClr val="000000"/>
                </a:solidFill>
              </a:rPr>
              <a:t>, R. Lacey, W.G. Lynch, </a:t>
            </a:r>
            <a:r>
              <a:rPr lang="de-DE" altLang="en-US" sz="1400" dirty="0">
                <a:solidFill>
                  <a:srgbClr val="000000"/>
                </a:solidFill>
              </a:rPr>
              <a:t>Science 298 (2002) 1592 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9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804" y="2577420"/>
            <a:ext cx="4405016" cy="428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43401" y="98629"/>
            <a:ext cx="80025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The </a:t>
            </a:r>
            <a:r>
              <a:rPr lang="en-US" sz="2800" dirty="0">
                <a:solidFill>
                  <a:srgbClr val="0070C0"/>
                </a:solidFill>
              </a:rPr>
              <a:t>ASY-EOS experiment at GSI: </a:t>
            </a:r>
            <a:endParaRPr lang="en-US" sz="2800" dirty="0" smtClean="0">
              <a:solidFill>
                <a:srgbClr val="0070C0"/>
              </a:solidFill>
            </a:endParaRPr>
          </a:p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The </a:t>
            </a:r>
            <a:r>
              <a:rPr lang="en-US" sz="2800" dirty="0">
                <a:solidFill>
                  <a:srgbClr val="0070C0"/>
                </a:solidFill>
              </a:rPr>
              <a:t>symmetry energy at </a:t>
            </a:r>
            <a:r>
              <a:rPr lang="en-US" sz="2800" dirty="0" smtClean="0">
                <a:solidFill>
                  <a:srgbClr val="0070C0"/>
                </a:solidFill>
              </a:rPr>
              <a:t>supra-saturation </a:t>
            </a:r>
            <a:r>
              <a:rPr lang="en-US" sz="2800" dirty="0">
                <a:solidFill>
                  <a:srgbClr val="0070C0"/>
                </a:solidFill>
              </a:rPr>
              <a:t>density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940531" y="1096549"/>
            <a:ext cx="3591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P. Russotto et al.,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Phys</a:t>
            </a:r>
            <a:r>
              <a:rPr lang="en-US" dirty="0">
                <a:solidFill>
                  <a:srgbClr val="000000"/>
                </a:solidFill>
              </a:rPr>
              <a:t>. Rev. C 94, 034608 (2016) 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884683" y="1771840"/>
            <a:ext cx="38704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000000"/>
                </a:solidFill>
              </a:rPr>
              <a:t>Measuring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the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elliptic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flow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of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de-DE" sz="2000" dirty="0" err="1" smtClean="0">
                <a:solidFill>
                  <a:srgbClr val="000000"/>
                </a:solidFill>
              </a:rPr>
              <a:t>charged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particles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and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neutrons</a:t>
            </a:r>
            <a:endParaRPr lang="de-DE" sz="2000" dirty="0" smtClean="0">
              <a:solidFill>
                <a:srgbClr val="000000"/>
              </a:solidFill>
            </a:endParaRPr>
          </a:p>
          <a:p>
            <a:r>
              <a:rPr lang="de-DE" sz="2000" dirty="0" smtClean="0">
                <a:solidFill>
                  <a:srgbClr val="000000"/>
                </a:solidFill>
              </a:rPr>
              <a:t>in </a:t>
            </a:r>
            <a:r>
              <a:rPr lang="de-DE" sz="2000" dirty="0" err="1" smtClean="0">
                <a:solidFill>
                  <a:srgbClr val="000000"/>
                </a:solidFill>
              </a:rPr>
              <a:t>Au+Au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collisions</a:t>
            </a:r>
            <a:r>
              <a:rPr lang="de-DE" sz="2000" dirty="0" smtClean="0">
                <a:solidFill>
                  <a:srgbClr val="000000"/>
                </a:solidFill>
              </a:rPr>
              <a:t> at 400A </a:t>
            </a:r>
            <a:r>
              <a:rPr lang="de-DE" sz="2000" dirty="0" err="1" smtClean="0">
                <a:solidFill>
                  <a:srgbClr val="000000"/>
                </a:solidFill>
              </a:rPr>
              <a:t>MeV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14" y="1091816"/>
            <a:ext cx="3824928" cy="249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14" y="3628845"/>
            <a:ext cx="3312368" cy="32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Proposal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to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measure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E</a:t>
            </a:r>
            <a:r>
              <a:rPr lang="de-DE" sz="3600" baseline="-25000" dirty="0" err="1" smtClean="0">
                <a:solidFill>
                  <a:srgbClr val="0070C0"/>
                </a:solidFill>
                <a:latin typeface="Tahoma" pitchFamily="34" charset="0"/>
              </a:rPr>
              <a:t>sym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at 2 – 3</a:t>
            </a:r>
            <a:r>
              <a:rPr lang="el-GR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ρ</a:t>
            </a:r>
            <a:r>
              <a:rPr lang="de-DE" sz="36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 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5496" y="836712"/>
            <a:ext cx="9793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ASY – EOS II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SIS18 (P.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Rusotto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Y. Leifels et al.): </a:t>
            </a:r>
          </a:p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n/p-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elliptic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1A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532447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05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4801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3752909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-5287" y="4841275"/>
            <a:ext cx="4073231" cy="7201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NUSTAR: Rare Isotope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beams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stability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Nucleosynthesis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supernovae</a:t>
            </a:r>
            <a:endParaRPr lang="de-DE" sz="1600" dirty="0">
              <a:solidFill>
                <a:prstClr val="black"/>
              </a:solidFill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79723" y="5674603"/>
            <a:ext cx="3708382" cy="11387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PANDA: Antiproton-proton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Charmed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hadrons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(XYZ)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luonic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matter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hybrids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Lambda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02565" y="914061"/>
            <a:ext cx="4595894" cy="12187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endParaRPr lang="de-DE" sz="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APPA: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Atomic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Plasma </a:t>
            </a:r>
            <a:r>
              <a:rPr lang="de-DE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hysics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Applications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atoms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Plasma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Radiobiology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5496" y="3698796"/>
            <a:ext cx="3036169" cy="92948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CBM: Nucleus-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Exploring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at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high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EOS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93" y="3486916"/>
            <a:ext cx="1131278" cy="6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759030"/>
            <a:ext cx="14938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6705237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21" y="3294485"/>
            <a:ext cx="781050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86" y="2819367"/>
            <a:ext cx="122555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6"/>
          <p:cNvSpPr txBox="1"/>
          <p:nvPr/>
        </p:nvSpPr>
        <p:spPr>
          <a:xfrm>
            <a:off x="7092280" y="40102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83568" y="548680"/>
            <a:ext cx="3433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Foliennummernplatzhalter 7"/>
          <p:cNvSpPr txBox="1">
            <a:spLocks/>
          </p:cNvSpPr>
          <p:nvPr/>
        </p:nvSpPr>
        <p:spPr>
          <a:xfrm>
            <a:off x="69749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296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05504"/>
            <a:ext cx="3184897" cy="251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5"/>
          <a:stretch/>
        </p:blipFill>
        <p:spPr bwMode="auto">
          <a:xfrm>
            <a:off x="380696" y="2154200"/>
            <a:ext cx="3646624" cy="156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059991" y="786190"/>
            <a:ext cx="4473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M. D. </a:t>
            </a:r>
            <a:r>
              <a:rPr lang="de-DE" sz="1600" dirty="0" err="1" smtClean="0"/>
              <a:t>Cozma</a:t>
            </a:r>
            <a:r>
              <a:rPr lang="de-DE" sz="1600" dirty="0" smtClean="0"/>
              <a:t>, Phys. </a:t>
            </a:r>
            <a:r>
              <a:rPr lang="de-DE" sz="1600" dirty="0" err="1" smtClean="0"/>
              <a:t>Rev</a:t>
            </a:r>
            <a:r>
              <a:rPr lang="de-DE" sz="1600" dirty="0" smtClean="0"/>
              <a:t>. C 95, 014601 (2017) </a:t>
            </a:r>
            <a:endParaRPr lang="en-US" sz="1600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88840"/>
            <a:ext cx="4536504" cy="450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4" y="1386266"/>
            <a:ext cx="3915527" cy="76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1" y="3718271"/>
            <a:ext cx="3814836" cy="289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-11842" y="116632"/>
            <a:ext cx="9110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The </a:t>
            </a:r>
            <a:r>
              <a:rPr lang="en-US" sz="3600" dirty="0">
                <a:solidFill>
                  <a:srgbClr val="0070C0"/>
                </a:solidFill>
              </a:rPr>
              <a:t>symmetry energy </a:t>
            </a:r>
            <a:r>
              <a:rPr lang="en-US" sz="3600" dirty="0" smtClean="0">
                <a:solidFill>
                  <a:srgbClr val="0070C0"/>
                </a:solidFill>
              </a:rPr>
              <a:t>from  pion production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34718" y="1568986"/>
            <a:ext cx="36137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000000"/>
                </a:solidFill>
              </a:rPr>
              <a:t>Au+Au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collisions</a:t>
            </a:r>
            <a:r>
              <a:rPr lang="de-DE" sz="2000" dirty="0" smtClean="0">
                <a:solidFill>
                  <a:srgbClr val="000000"/>
                </a:solidFill>
              </a:rPr>
              <a:t> at 400A </a:t>
            </a:r>
            <a:r>
              <a:rPr lang="de-DE" sz="2000" dirty="0" err="1" smtClean="0">
                <a:solidFill>
                  <a:srgbClr val="000000"/>
                </a:solidFill>
              </a:rPr>
              <a:t>MeV</a:t>
            </a:r>
            <a:endParaRPr lang="de-DE" sz="2000" dirty="0" smtClean="0">
              <a:solidFill>
                <a:srgbClr val="000000"/>
              </a:solidFill>
            </a:endParaRPr>
          </a:p>
          <a:p>
            <a:r>
              <a:rPr lang="de-DE" sz="2000" dirty="0" smtClean="0">
                <a:solidFill>
                  <a:srgbClr val="000000"/>
                </a:solidFill>
              </a:rPr>
              <a:t>FOPI </a:t>
            </a:r>
            <a:r>
              <a:rPr lang="de-DE" sz="2000" dirty="0" err="1" smtClean="0">
                <a:solidFill>
                  <a:srgbClr val="000000"/>
                </a:solidFill>
              </a:rPr>
              <a:t>data</a:t>
            </a:r>
            <a:r>
              <a:rPr lang="de-DE" sz="2000" dirty="0" smtClean="0">
                <a:solidFill>
                  <a:srgbClr val="000000"/>
                </a:solidFill>
              </a:rPr>
              <a:t>: pink </a:t>
            </a:r>
            <a:r>
              <a:rPr lang="de-DE" sz="2000" dirty="0" err="1" smtClean="0">
                <a:solidFill>
                  <a:srgbClr val="000000"/>
                </a:solidFill>
              </a:rPr>
              <a:t>shadow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25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5283870" cy="54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16535" y="116632"/>
            <a:ext cx="78534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The </a:t>
            </a:r>
            <a:r>
              <a:rPr lang="en-US" sz="3600" dirty="0">
                <a:solidFill>
                  <a:srgbClr val="0070C0"/>
                </a:solidFill>
              </a:rPr>
              <a:t>symmetry energy </a:t>
            </a:r>
            <a:r>
              <a:rPr lang="en-US" sz="3600" dirty="0" smtClean="0">
                <a:solidFill>
                  <a:srgbClr val="0070C0"/>
                </a:solidFill>
              </a:rPr>
              <a:t>from  pion data</a:t>
            </a:r>
          </a:p>
          <a:p>
            <a:pPr algn="ctr"/>
            <a:r>
              <a:rPr lang="de-DE" sz="3600" dirty="0" err="1" smtClean="0">
                <a:solidFill>
                  <a:srgbClr val="0070C0"/>
                </a:solidFill>
              </a:rPr>
              <a:t>and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from</a:t>
            </a:r>
            <a:r>
              <a:rPr lang="de-DE" sz="3600" dirty="0" smtClean="0">
                <a:solidFill>
                  <a:srgbClr val="0070C0"/>
                </a:solidFill>
              </a:rPr>
              <a:t> n/p </a:t>
            </a:r>
            <a:r>
              <a:rPr lang="de-DE" sz="3600" dirty="0" err="1" smtClean="0">
                <a:solidFill>
                  <a:srgbClr val="0070C0"/>
                </a:solidFill>
              </a:rPr>
              <a:t>elliptic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flow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data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414270" y="6474822"/>
            <a:ext cx="4822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W.-M. Guo et al.,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Letters B738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(2014) 397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588224" y="4767535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endParaRPr lang="en-US" sz="2400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514548" y="1316961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endParaRPr lang="en-US" sz="2400" dirty="0">
              <a:solidFill>
                <a:srgbClr val="00B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588224" y="5445224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9900C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endParaRPr lang="en-US" sz="2400" dirty="0">
              <a:solidFill>
                <a:srgbClr val="9900C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516216" y="3645024"/>
            <a:ext cx="6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580347" y="3068960"/>
            <a:ext cx="6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059832" y="2420888"/>
            <a:ext cx="1808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Au+Au</a:t>
            </a:r>
            <a:r>
              <a:rPr lang="de-DE" sz="1600" dirty="0" smtClean="0"/>
              <a:t> 400A </a:t>
            </a:r>
            <a:r>
              <a:rPr lang="de-DE" sz="1600" dirty="0" err="1" smtClean="0"/>
              <a:t>MeV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171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045717"/>
            <a:ext cx="8832304" cy="39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724128" y="2339588"/>
            <a:ext cx="2256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 + Au, b = 7.5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fm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347864" y="341970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 = 6 </a:t>
            </a:r>
            <a:r>
              <a:rPr lang="de-DE" dirty="0" err="1" smtClean="0"/>
              <a:t>fm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179512" y="1772816"/>
            <a:ext cx="4520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IQMD: C.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Hartnack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Eur. Phys. J. A </a:t>
            </a:r>
            <a:r>
              <a:rPr lang="de-DE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(1997) 151 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816047" y="1772816"/>
            <a:ext cx="4292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TüQMD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M.D.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Cozma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Phys.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Lett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 </a:t>
            </a:r>
            <a:r>
              <a:rPr lang="de-DE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700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(2011) 139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180528" y="191542"/>
            <a:ext cx="9505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Sensitivity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-proton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elliptic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ratios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de-DE" sz="3200" baseline="-25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308328" y="6093296"/>
            <a:ext cx="5999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Taken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P. </a:t>
            </a:r>
            <a:r>
              <a:rPr lang="de-DE" sz="1600" dirty="0" err="1" smtClean="0"/>
              <a:t>Russotto</a:t>
            </a:r>
            <a:r>
              <a:rPr lang="de-DE" sz="1600" dirty="0" smtClean="0"/>
              <a:t>, </a:t>
            </a:r>
            <a:r>
              <a:rPr lang="de-DE" sz="1600" dirty="0" err="1" smtClean="0"/>
              <a:t>proposal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GSI G-PAC , </a:t>
            </a:r>
            <a:r>
              <a:rPr lang="de-DE" sz="1600" dirty="0"/>
              <a:t>J</a:t>
            </a:r>
            <a:r>
              <a:rPr lang="de-DE" sz="1600" dirty="0" smtClean="0"/>
              <a:t>une 2017</a:t>
            </a:r>
            <a:endParaRPr lang="en-US" sz="1600" dirty="0"/>
          </a:p>
        </p:txBody>
      </p:sp>
      <p:sp>
        <p:nvSpPr>
          <p:cNvPr id="8" name="Pfeil nach rechts 7"/>
          <p:cNvSpPr/>
          <p:nvPr/>
        </p:nvSpPr>
        <p:spPr bwMode="auto">
          <a:xfrm>
            <a:off x="4067944" y="4437112"/>
            <a:ext cx="978408" cy="484632"/>
          </a:xfrm>
          <a:prstGeom prst="rightArrow">
            <a:avLst/>
          </a:prstGeom>
          <a:solidFill>
            <a:srgbClr val="00B050">
              <a:alpha val="70000"/>
            </a:srgb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13" name="Pfeil nach rechts 12"/>
          <p:cNvSpPr/>
          <p:nvPr/>
        </p:nvSpPr>
        <p:spPr bwMode="auto">
          <a:xfrm>
            <a:off x="7817384" y="3717032"/>
            <a:ext cx="978408" cy="484632"/>
          </a:xfrm>
          <a:prstGeom prst="rightArrow">
            <a:avLst/>
          </a:prstGeom>
          <a:solidFill>
            <a:srgbClr val="00B050">
              <a:alpha val="70000"/>
            </a:srgb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932040" y="4149080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solidFill>
                  <a:srgbClr val="00B050"/>
                </a:solidFill>
              </a:rPr>
              <a:t>?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604448" y="3441774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solidFill>
                  <a:srgbClr val="00B050"/>
                </a:solidFill>
              </a:rPr>
              <a:t>?</a:t>
            </a:r>
            <a:endParaRPr lang="en-US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1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0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261185" y="6007161"/>
            <a:ext cx="6511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Jun Hong and P. </a:t>
            </a:r>
            <a:r>
              <a:rPr lang="en-US" dirty="0" err="1" smtClean="0"/>
              <a:t>Danielewicz</a:t>
            </a:r>
            <a:r>
              <a:rPr lang="en-US" dirty="0" smtClean="0"/>
              <a:t>, Phys. Rev. C</a:t>
            </a:r>
            <a:r>
              <a:rPr lang="en-US" b="1" dirty="0" smtClean="0"/>
              <a:t>90</a:t>
            </a:r>
            <a:r>
              <a:rPr lang="en-US" dirty="0" smtClean="0"/>
              <a:t>, </a:t>
            </a:r>
            <a:r>
              <a:rPr lang="en-US" dirty="0"/>
              <a:t>024605 (2014)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76089"/>
            <a:ext cx="6772275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-180528" y="191542"/>
            <a:ext cx="9505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Sensitivity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3200" dirty="0" smtClean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sz="3200" baseline="30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sz="3200" dirty="0" smtClean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sz="3200" baseline="30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ratio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de-DE" sz="3200" baseline="-25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3779912" y="3361594"/>
            <a:ext cx="914400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002613" y="273156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>
                <a:solidFill>
                  <a:srgbClr val="FF0000"/>
                </a:solidFill>
              </a:rPr>
              <a:t>?</a:t>
            </a:r>
            <a:endParaRPr lang="de-DE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4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116632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tudying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de-DE" sz="3200" baseline="-25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measuring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ratios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collective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heavy-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1877923"/>
            <a:ext cx="8267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Possible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candidates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Particles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produced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closed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threshold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opposite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isospin</a:t>
            </a:r>
            <a:endParaRPr lang="de-DE" sz="2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554002"/>
              </p:ext>
            </p:extLst>
          </p:nvPr>
        </p:nvGraphicFramePr>
        <p:xfrm>
          <a:off x="1043608" y="2915240"/>
          <a:ext cx="6408712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784"/>
                <a:gridCol w="1153568"/>
                <a:gridCol w="2014064"/>
                <a:gridCol w="1080120"/>
                <a:gridCol w="15841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de-DE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 smtClean="0">
                          <a:solidFill>
                            <a:schemeClr val="tx1"/>
                          </a:solidFill>
                        </a:rPr>
                        <a:t>particle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 smtClean="0">
                          <a:solidFill>
                            <a:schemeClr val="tx1"/>
                          </a:solidFill>
                        </a:rPr>
                        <a:t>production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  <a:r>
                        <a:rPr lang="de-DE" sz="1800" b="0" baseline="-250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thr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 smtClean="0">
                          <a:solidFill>
                            <a:schemeClr val="tx1"/>
                          </a:solidFill>
                        </a:rPr>
                        <a:t>decay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+1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uus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pp  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pp 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err="1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pn</a:t>
                      </a:r>
                      <a:r>
                        <a:rPr lang="de-DE" sz="1800" baseline="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 </a:t>
                      </a:r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de-DE" sz="18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1.8 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GeV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p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π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0</a:t>
                      </a:r>
                    </a:p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n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π</a:t>
                      </a:r>
                      <a:r>
                        <a:rPr lang="de-DE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+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dds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err="1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pn</a:t>
                      </a:r>
                      <a:r>
                        <a:rPr lang="de-DE" sz="1800" baseline="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 </a:t>
                      </a:r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err="1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nn</a:t>
                      </a:r>
                      <a:r>
                        <a:rPr lang="de-DE" sz="1800" baseline="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 </a:t>
                      </a:r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1.8 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GeV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n</a:t>
                      </a:r>
                      <a:r>
                        <a:rPr lang="el-GR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π</a:t>
                      </a:r>
                      <a:r>
                        <a:rPr lang="de-DE" sz="1800" baseline="300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-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+½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</a:t>
                      </a:r>
                      <a:r>
                        <a:rPr lang="en-GB" b="1" baseline="30000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0</a:t>
                      </a:r>
                      <a:r>
                        <a:rPr lang="en-GB" b="1" baseline="300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uss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pp 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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</a:t>
                      </a:r>
                      <a:r>
                        <a:rPr lang="en-GB" b="1" baseline="30000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o</a:t>
                      </a:r>
                      <a:r>
                        <a:rPr lang="en-GB" b="1" baseline="300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GB" baseline="3000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GB" baseline="30000" dirty="0" smtClean="0">
                          <a:solidFill>
                            <a:srgbClr val="000000"/>
                          </a:solidFill>
                        </a:rPr>
                        <a:t>0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p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solidFill>
                            <a:srgbClr val="000000"/>
                          </a:solidFill>
                        </a:rPr>
                        <a:t>pn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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</a:t>
                      </a:r>
                      <a:r>
                        <a:rPr lang="en-GB" b="1" baseline="30000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0</a:t>
                      </a:r>
                      <a:r>
                        <a:rPr lang="en-GB" b="1" baseline="300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GB" baseline="30000" dirty="0" smtClean="0">
                          <a:solidFill>
                            <a:srgbClr val="000000"/>
                          </a:solidFill>
                        </a:rPr>
                        <a:t>0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GB" baseline="30000" dirty="0" smtClean="0">
                          <a:solidFill>
                            <a:srgbClr val="000000"/>
                          </a:solidFill>
                        </a:rPr>
                        <a:t>0</a:t>
                      </a:r>
                      <a:r>
                        <a:rPr lang="en-GB" baseline="0" dirty="0" smtClean="0">
                          <a:solidFill>
                            <a:srgbClr val="000000"/>
                          </a:solidFill>
                        </a:rPr>
                        <a:t>p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de-DE" sz="18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solidFill>
                            <a:srgbClr val="000000"/>
                          </a:solidFill>
                        </a:rPr>
                        <a:t>nn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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</a:t>
                      </a:r>
                      <a:r>
                        <a:rPr lang="en-GB" b="1" baseline="30000" dirty="0" smtClean="0">
                          <a:solidFill>
                            <a:srgbClr val="000000"/>
                          </a:solidFill>
                        </a:rPr>
                        <a:t>0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GB" baseline="30000" dirty="0" smtClean="0">
                          <a:solidFill>
                            <a:srgbClr val="000000"/>
                          </a:solidFill>
                        </a:rPr>
                        <a:t>0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GB" baseline="30000" dirty="0" smtClean="0">
                          <a:solidFill>
                            <a:srgbClr val="000000"/>
                          </a:solidFill>
                        </a:rPr>
                        <a:t>0</a:t>
                      </a:r>
                      <a:r>
                        <a:rPr lang="en-GB" baseline="0" dirty="0" smtClean="0">
                          <a:solidFill>
                            <a:srgbClr val="000000"/>
                          </a:solidFill>
                        </a:rPr>
                        <a:t>n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de-DE" sz="18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3.7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1" dirty="0" smtClean="0">
                        <a:solidFill>
                          <a:srgbClr val="000000"/>
                        </a:solidFill>
                        <a:sym typeface="Symbol" pitchFamily="18" charset="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</a:t>
                      </a:r>
                      <a:r>
                        <a:rPr lang="en-GB" b="1" baseline="30000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0</a:t>
                      </a:r>
                      <a:r>
                        <a:rPr lang="en-GB" b="1" baseline="300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</a:t>
                      </a:r>
                      <a:r>
                        <a:rPr lang="el-GR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Λ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π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0</a:t>
                      </a:r>
                      <a:endParaRPr lang="de-DE" sz="1800" baseline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Symbol"/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-½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</a:t>
                      </a:r>
                      <a:r>
                        <a:rPr lang="en-GB" b="1" baseline="30000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-</a:t>
                      </a:r>
                      <a:r>
                        <a:rPr lang="en-GB" b="1" baseline="300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dss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pp 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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</a:t>
                      </a:r>
                      <a:r>
                        <a:rPr lang="en-GB" b="1" baseline="30000" dirty="0" smtClean="0">
                          <a:solidFill>
                            <a:srgbClr val="000000"/>
                          </a:solidFill>
                        </a:rPr>
                        <a:t>- </a:t>
                      </a:r>
                      <a:r>
                        <a:rPr lang="en-GB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GB" baseline="30000" dirty="0" err="1" smtClean="0">
                          <a:solidFill>
                            <a:srgbClr val="000000"/>
                          </a:solidFill>
                        </a:rPr>
                        <a:t>+</a:t>
                      </a:r>
                      <a:r>
                        <a:rPr lang="en-GB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GB" baseline="30000" dirty="0" err="1" smtClean="0">
                          <a:solidFill>
                            <a:srgbClr val="000000"/>
                          </a:solidFill>
                        </a:rPr>
                        <a:t>+</a:t>
                      </a:r>
                      <a:r>
                        <a:rPr lang="en-GB" dirty="0" err="1" smtClean="0">
                          <a:solidFill>
                            <a:srgbClr val="000000"/>
                          </a:solidFill>
                        </a:rPr>
                        <a:t>p</a:t>
                      </a:r>
                      <a:endParaRPr lang="en-GB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solidFill>
                            <a:srgbClr val="000000"/>
                          </a:solidFill>
                        </a:rPr>
                        <a:t>pn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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</a:t>
                      </a:r>
                      <a:r>
                        <a:rPr lang="en-GB" b="1" baseline="30000" dirty="0" smtClean="0">
                          <a:solidFill>
                            <a:srgbClr val="000000"/>
                          </a:solidFill>
                        </a:rPr>
                        <a:t>- </a:t>
                      </a:r>
                      <a:r>
                        <a:rPr lang="en-GB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GB" baseline="30000" dirty="0" err="1" smtClean="0">
                          <a:solidFill>
                            <a:srgbClr val="000000"/>
                          </a:solidFill>
                        </a:rPr>
                        <a:t>+</a:t>
                      </a:r>
                      <a:r>
                        <a:rPr lang="en-GB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GB" baseline="30000" dirty="0" err="1" smtClean="0">
                          <a:solidFill>
                            <a:srgbClr val="000000"/>
                          </a:solidFill>
                        </a:rPr>
                        <a:t>+</a:t>
                      </a:r>
                      <a:r>
                        <a:rPr lang="en-GB" baseline="0" dirty="0" err="1" smtClean="0">
                          <a:solidFill>
                            <a:srgbClr val="000000"/>
                          </a:solidFill>
                        </a:rPr>
                        <a:t>n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de-DE" sz="18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solidFill>
                            <a:srgbClr val="000000"/>
                          </a:solidFill>
                        </a:rPr>
                        <a:t>nn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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</a:t>
                      </a:r>
                      <a:r>
                        <a:rPr lang="en-GB" b="1" baseline="30000" dirty="0" smtClean="0">
                          <a:solidFill>
                            <a:srgbClr val="000000"/>
                          </a:solidFill>
                        </a:rPr>
                        <a:t>- 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GB" baseline="30000" dirty="0" smtClean="0">
                          <a:solidFill>
                            <a:srgbClr val="000000"/>
                          </a:solidFill>
                        </a:rPr>
                        <a:t>0</a:t>
                      </a: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GB" baseline="3000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r>
                        <a:rPr lang="en-GB" baseline="0" dirty="0" smtClean="0">
                          <a:solidFill>
                            <a:srgbClr val="000000"/>
                          </a:solidFill>
                        </a:rPr>
                        <a:t>n</a:t>
                      </a:r>
                      <a:endParaRPr lang="de-DE" sz="18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3.7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1" dirty="0" smtClean="0">
                        <a:solidFill>
                          <a:srgbClr val="000000"/>
                        </a:solidFill>
                        <a:sym typeface="Symbol" pitchFamily="18" charset="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</a:t>
                      </a:r>
                      <a:r>
                        <a:rPr lang="en-GB" b="1" baseline="30000" dirty="0" smtClean="0">
                          <a:solidFill>
                            <a:srgbClr val="000000"/>
                          </a:solidFill>
                          <a:sym typeface="Symbol" pitchFamily="18" charset="2"/>
                        </a:rPr>
                        <a:t>-</a:t>
                      </a:r>
                      <a:r>
                        <a:rPr lang="en-GB" b="1" baseline="300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</a:t>
                      </a:r>
                      <a:r>
                        <a:rPr lang="el-GR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Λ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π</a:t>
                      </a:r>
                      <a:r>
                        <a:rPr lang="de-DE" sz="1800" kern="1200" baseline="3000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-</a:t>
                      </a:r>
                      <a:endParaRPr lang="de-DE" sz="1800" baseline="300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Symbo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323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51" y="1232213"/>
            <a:ext cx="3304148" cy="572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1564"/>
            <a:ext cx="3983469" cy="279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157336" y="2761764"/>
            <a:ext cx="4702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missing</a:t>
            </a:r>
            <a:r>
              <a:rPr lang="de-DE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2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  <a:endParaRPr lang="de-DE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313952" y="1702892"/>
            <a:ext cx="4251299" cy="10780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 hyperons in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AGeV</a:t>
            </a:r>
            <a:endParaRPr lang="en-US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107504" y="7760"/>
            <a:ext cx="8757984" cy="684936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de-DE" alt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econstruction</a:t>
            </a:r>
            <a:r>
              <a:rPr lang="de-DE" alt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alt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</a:t>
            </a:r>
            <a:r>
              <a:rPr lang="de-DE" alt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alt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alt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de-DE" alt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neutral </a:t>
            </a:r>
            <a:r>
              <a:rPr lang="de-DE" alt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daughter</a:t>
            </a:r>
            <a:r>
              <a:rPr lang="de-DE" alt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829237" y="2174051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dds</a:t>
            </a:r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713157" y="3737508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uus</a:t>
            </a:r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796136" y="5632646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uus</a:t>
            </a:r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96239"/>
            <a:ext cx="9259218" cy="504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5496" y="766788"/>
            <a:ext cx="8996040" cy="862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Strange hadrons in central </a:t>
            </a:r>
            <a:r>
              <a:rPr lang="en-US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AGeV</a:t>
            </a:r>
            <a:endParaRPr lang="en-US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350520" y="107544"/>
            <a:ext cx="8229600" cy="684936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altLang="de-DE" sz="40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259632" y="2812866"/>
            <a:ext cx="63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355976" y="2765211"/>
            <a:ext cx="77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452320" y="2917611"/>
            <a:ext cx="77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302770" y="5373216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dss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355976" y="5500918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dss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452320" y="5373216"/>
            <a:ext cx="7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1601455" y="2951618"/>
            <a:ext cx="14401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7641844" y="3063074"/>
            <a:ext cx="14401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7807892" y="2997106"/>
            <a:ext cx="14401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7946644" y="3053970"/>
            <a:ext cx="14401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4533516" y="5581521"/>
            <a:ext cx="14401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4685916" y="5638385"/>
            <a:ext cx="14401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824668" y="5640657"/>
            <a:ext cx="14401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92978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observables</a:t>
            </a:r>
            <a:br>
              <a:rPr lang="en-US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 particle identification by the KF 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 Finder </a:t>
            </a:r>
            <a:endParaRPr lang="uk-UA" sz="28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" name="Picture 49" descr="KFParticleFinderBlockDiagr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2978"/>
            <a:ext cx="9144000" cy="490031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853232" y="6093296"/>
            <a:ext cx="7807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successfully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online in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STAR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14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nger\AppData\Local\Temp\InteractionRates_withStarFt_B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56" y="1484784"/>
            <a:ext cx="545725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3"/>
          <p:cNvSpPr txBox="1">
            <a:spLocks noChangeArrowheads="1"/>
          </p:cNvSpPr>
          <p:nvPr/>
        </p:nvSpPr>
        <p:spPr bwMode="auto">
          <a:xfrm>
            <a:off x="0" y="44624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The CBM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key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feature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: high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reaction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rates</a:t>
            </a:r>
            <a:endParaRPr lang="de-DE" sz="3600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347864" y="717659"/>
            <a:ext cx="2232248" cy="5447645"/>
          </a:xfrm>
          <a:prstGeom prst="rect">
            <a:avLst/>
          </a:prstGeom>
          <a:solidFill>
            <a:srgbClr val="FFC000">
              <a:alpha val="36000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high</a:t>
            </a:r>
          </a:p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de-DE" sz="2000" dirty="0" err="1">
                <a:solidFill>
                  <a:srgbClr val="4BACC6">
                    <a:lumMod val="50000"/>
                  </a:srgbClr>
                </a:solidFill>
              </a:rPr>
              <a:t>net</a:t>
            </a:r>
            <a:r>
              <a:rPr lang="de-DE" sz="2000" dirty="0">
                <a:solidFill>
                  <a:srgbClr val="4BACC6">
                    <a:lumMod val="50000"/>
                  </a:srgbClr>
                </a:solidFill>
              </a:rPr>
              <a:t>-baryon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densities</a:t>
            </a:r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35496" y="6136716"/>
            <a:ext cx="2458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prstClr val="black"/>
                </a:solidFill>
              </a:rPr>
              <a:t>The CBM </a:t>
            </a:r>
            <a:r>
              <a:rPr lang="de-DE" dirty="0" err="1">
                <a:solidFill>
                  <a:prstClr val="black"/>
                </a:solidFill>
              </a:rPr>
              <a:t>Collaboration</a:t>
            </a:r>
            <a:r>
              <a:rPr lang="de-DE" dirty="0">
                <a:solidFill>
                  <a:prstClr val="black"/>
                </a:solidFill>
              </a:rPr>
              <a:t>, </a:t>
            </a:r>
            <a:endParaRPr lang="de-DE" dirty="0" smtClean="0">
              <a:solidFill>
                <a:prstClr val="black"/>
              </a:solidFill>
            </a:endParaRPr>
          </a:p>
          <a:p>
            <a:r>
              <a:rPr lang="de-DE" dirty="0" smtClean="0">
                <a:solidFill>
                  <a:prstClr val="black"/>
                </a:solidFill>
              </a:rPr>
              <a:t>arXiv:1607.01487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2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r="13556"/>
          <a:stretch/>
        </p:blipFill>
        <p:spPr bwMode="auto">
          <a:xfrm>
            <a:off x="4754478" y="1052736"/>
            <a:ext cx="4373312" cy="378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340291" y="-18256"/>
            <a:ext cx="8624197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DAQ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online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selection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61039" y="2987495"/>
            <a:ext cx="4726985" cy="2889777"/>
            <a:chOff x="817532" y="1268760"/>
            <a:chExt cx="6972331" cy="4262438"/>
          </a:xfrm>
        </p:grpSpPr>
        <p:grpSp>
          <p:nvGrpSpPr>
            <p:cNvPr id="3" name="Group 2"/>
            <p:cNvGrpSpPr/>
            <p:nvPr/>
          </p:nvGrpSpPr>
          <p:grpSpPr>
            <a:xfrm>
              <a:off x="817532" y="1268760"/>
              <a:ext cx="6972331" cy="4262438"/>
              <a:chOff x="817532" y="1268760"/>
              <a:chExt cx="6972331" cy="4262438"/>
            </a:xfrm>
          </p:grpSpPr>
          <p:pic>
            <p:nvPicPr>
              <p:cNvPr id="8" name="Bild 6" descr="Bildschirmfoto 2013-11-15 um 14.20.56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0175" y="1268760"/>
                <a:ext cx="6389688" cy="4262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817532" y="2769680"/>
                <a:ext cx="1584176" cy="17704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First-level Event Selector</a:t>
                </a:r>
                <a:endParaRPr lang="de-DE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9050" y="1913860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499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821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2673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feld 15"/>
          <p:cNvSpPr txBox="1"/>
          <p:nvPr/>
        </p:nvSpPr>
        <p:spPr>
          <a:xfrm>
            <a:off x="4781359" y="4822120"/>
            <a:ext cx="43991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21"/>
            <a:r>
              <a:rPr lang="de-DE" sz="2000" dirty="0" smtClean="0">
                <a:latin typeface="Arial"/>
              </a:rPr>
              <a:t>GSI Green IT Cube 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27 x 30 x 22 m</a:t>
            </a:r>
            <a:r>
              <a:rPr lang="de-DE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defTabSz="914021"/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Space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300000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cores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defTabSz="914021"/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021"/>
            <a:endParaRPr lang="de-DE" sz="2000" dirty="0" smtClean="0">
              <a:solidFill>
                <a:srgbClr val="FFFFFF"/>
              </a:solidFill>
              <a:latin typeface="Arial"/>
            </a:endParaRPr>
          </a:p>
          <a:p>
            <a:pPr defTabSz="914021"/>
            <a:endParaRPr lang="de-DE" sz="2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0" y="1101378"/>
            <a:ext cx="5555750" cy="1631179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defTabSz="914021"/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Novel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data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readout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system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: </a:t>
            </a:r>
          </a:p>
          <a:p>
            <a:pPr marL="342900" indent="-342900" defTabSz="914021">
              <a:buFont typeface="Wingdings"/>
              <a:buChar char="Ø"/>
            </a:pP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hardware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trigger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events</a:t>
            </a:r>
            <a:endParaRPr lang="de-DE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defTabSz="914021">
              <a:buFont typeface="Wingdings"/>
              <a:buChar char="Ø"/>
            </a:pP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hits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time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stamps</a:t>
            </a:r>
            <a:endParaRPr lang="de-DE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defTabSz="914021">
              <a:buFont typeface="Wingdings"/>
              <a:buChar char="Ø"/>
            </a:pP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online 4-D </a:t>
            </a:r>
            <a:r>
              <a:rPr lang="de-DE" sz="2000" dirty="0" err="1">
                <a:solidFill>
                  <a:srgbClr val="C00000"/>
                </a:solidFill>
                <a:latin typeface="Arial"/>
              </a:rPr>
              <a:t>track</a:t>
            </a:r>
            <a:r>
              <a:rPr lang="de-DE" sz="2000" dirty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reconstruction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</a:p>
          <a:p>
            <a:pPr marL="342900" indent="-342900" defTabSz="914021">
              <a:buFont typeface="Wingdings"/>
              <a:buChar char="Ø"/>
            </a:pP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online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event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reconstruction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/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selection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.</a:t>
            </a:r>
            <a:endParaRPr lang="de-DE" sz="2000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1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34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201B308-A586-45AB-A919-68E56F3344B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088" y="1430375"/>
            <a:ext cx="9689616" cy="502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7558" y="116632"/>
            <a:ext cx="8330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Compressed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(CBM)</a:t>
            </a:r>
          </a:p>
          <a:p>
            <a:pPr algn="ctr"/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liennummernplatzhalter 7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70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fair-center.eu/fileadmin/fair/experiments/CBM/fotos/2017/DSC_2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889552"/>
            <a:ext cx="4608512" cy="307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-254000" y="117450"/>
            <a:ext cx="9721850" cy="503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800" dirty="0" smtClean="0">
                <a:solidFill>
                  <a:srgbClr val="14425D"/>
                </a:solidFill>
                <a:latin typeface="Tahoma" pitchFamily="34" charset="0"/>
              </a:rPr>
              <a:t>The CBM Collaboration: 56 institutions, &gt; 460 members</a:t>
            </a:r>
            <a:endParaRPr lang="en-GB" altLang="de-DE" sz="28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3620" y="594097"/>
            <a:ext cx="2305051" cy="34829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USTC 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</a:t>
            </a:r>
            <a:r>
              <a:rPr lang="en-US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Yichang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Chongqing </a:t>
            </a:r>
            <a:r>
              <a:rPr lang="de-DE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Univ.</a:t>
            </a:r>
            <a:r>
              <a:rPr lang="en-US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Techn. Univ</a:t>
            </a: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de-DE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Prague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IPHC Strasbourg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Eötvös</a:t>
            </a:r>
            <a:r>
              <a:rPr lang="en-GB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</a:t>
            </a: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</a:t>
            </a:r>
          </a:p>
        </p:txBody>
      </p:sp>
      <p:sp>
        <p:nvSpPr>
          <p:cNvPr id="6" name="Rechteck 5"/>
          <p:cNvSpPr/>
          <p:nvPr/>
        </p:nvSpPr>
        <p:spPr>
          <a:xfrm>
            <a:off x="1783530" y="608489"/>
            <a:ext cx="20180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FIAS </a:t>
            </a:r>
            <a:r>
              <a:rPr lang="de-DE" sz="1200" dirty="0">
                <a:solidFill>
                  <a:srgbClr val="002060"/>
                </a:solidFill>
              </a:rPr>
              <a:t>Frankfurt Univ. ICS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GSI 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HZ Dresden-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Rossendorf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KIT Karlsruhe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Münster Univ.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Berlin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35375" y="740891"/>
            <a:ext cx="172402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Panjab</a:t>
            </a: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Rajasthan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B.H. Univ. 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Varanasi</a:t>
            </a:r>
            <a:endParaRPr lang="en-US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</a:t>
            </a: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Kharagpur</a:t>
            </a:r>
            <a:endParaRPr lang="en-GB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Gauhati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</a:t>
            </a:r>
          </a:p>
        </p:txBody>
      </p:sp>
      <p:sp>
        <p:nvSpPr>
          <p:cNvPr id="7" name="Rechteck 6"/>
          <p:cNvSpPr/>
          <p:nvPr/>
        </p:nvSpPr>
        <p:spPr>
          <a:xfrm>
            <a:off x="5249332" y="740891"/>
            <a:ext cx="171026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Korea: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u="sng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Poland:</a:t>
            </a:r>
            <a:endParaRPr lang="de-DE" sz="16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Univ. Tech.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002060"/>
                </a:solidFill>
                <a:latin typeface="Tahoma" pitchFamily="34" charset="0"/>
              </a:rPr>
              <a:t>Romania</a:t>
            </a:r>
            <a:r>
              <a:rPr lang="de-DE" sz="1600" dirty="0">
                <a:solidFill>
                  <a:srgbClr val="00206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NIPNE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Univ.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985000" y="628464"/>
            <a:ext cx="2267519" cy="33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Kurchatov</a:t>
            </a: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VBLHEP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MEPHI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Moscow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Ukraine:</a:t>
            </a:r>
            <a:r>
              <a:rPr lang="it-IT" sz="16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T. Shevchenko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Kiev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Inst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Nucl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Research</a:t>
            </a:r>
            <a:endParaRPr lang="it-IT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6588224" y="6525344"/>
            <a:ext cx="72008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156176" y="6453336"/>
            <a:ext cx="72008" cy="18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389663" y="3789040"/>
            <a:ext cx="1494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Scientists</a:t>
            </a:r>
            <a:endParaRPr lang="en-US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0960" y="4582869"/>
            <a:ext cx="450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30</a:t>
            </a:r>
            <a:r>
              <a:rPr lang="de-DE" baseline="30000" dirty="0" smtClean="0">
                <a:solidFill>
                  <a:srgbClr val="FFFFFF"/>
                </a:solidFill>
              </a:rPr>
              <a:t>th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>
                <a:solidFill>
                  <a:srgbClr val="FFFFFF"/>
                </a:solidFill>
              </a:rPr>
              <a:t>CBM </a:t>
            </a:r>
            <a:r>
              <a:rPr lang="de-DE" dirty="0" err="1">
                <a:solidFill>
                  <a:srgbClr val="FFFFFF"/>
                </a:solidFill>
              </a:rPr>
              <a:t>Collaboration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meeting</a:t>
            </a:r>
            <a:r>
              <a:rPr lang="de-DE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24-28 </a:t>
            </a:r>
            <a:r>
              <a:rPr lang="en-US" dirty="0" smtClean="0">
                <a:solidFill>
                  <a:srgbClr val="FFFFFF"/>
                </a:solidFill>
              </a:rPr>
              <a:t>Sept. </a:t>
            </a:r>
            <a:r>
              <a:rPr lang="en-US" dirty="0">
                <a:solidFill>
                  <a:srgbClr val="FFFFFF"/>
                </a:solidFill>
              </a:rPr>
              <a:t>2017, CCNU, Wuhan, China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AutoShape 2" descr="Bildergebnis für israel"/>
          <p:cNvSpPr>
            <a:spLocks noChangeAspect="1" noChangeArrowheads="1"/>
          </p:cNvSpPr>
          <p:nvPr/>
        </p:nvSpPr>
        <p:spPr bwMode="auto">
          <a:xfrm>
            <a:off x="155575" y="-7318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3" name="AutoShape 4" descr="Bildergebnis für israel"/>
          <p:cNvSpPr>
            <a:spLocks noChangeAspect="1" noChangeArrowheads="1"/>
          </p:cNvSpPr>
          <p:nvPr/>
        </p:nvSpPr>
        <p:spPr bwMode="auto">
          <a:xfrm>
            <a:off x="307975" y="-5794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6" name="AutoShape 6" descr="Bildergebnis für israel"/>
          <p:cNvSpPr>
            <a:spLocks noChangeAspect="1" noChangeArrowheads="1"/>
          </p:cNvSpPr>
          <p:nvPr/>
        </p:nvSpPr>
        <p:spPr bwMode="auto">
          <a:xfrm>
            <a:off x="460375" y="-4270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7" name="AutoShape 8" descr="Bildergebnis"/>
          <p:cNvSpPr>
            <a:spLocks noChangeAspect="1" noChangeArrowheads="1"/>
          </p:cNvSpPr>
          <p:nvPr/>
        </p:nvSpPr>
        <p:spPr bwMode="auto">
          <a:xfrm>
            <a:off x="155575" y="-2193925"/>
            <a:ext cx="6286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" t="3711" r="18880" b="3371"/>
          <a:stretch/>
        </p:blipFill>
        <p:spPr bwMode="auto">
          <a:xfrm>
            <a:off x="5004048" y="4216892"/>
            <a:ext cx="4086272" cy="241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2" descr="Bildergebnis für korea süd"/>
          <p:cNvSpPr>
            <a:spLocks noChangeAspect="1" noChangeArrowheads="1"/>
          </p:cNvSpPr>
          <p:nvPr/>
        </p:nvSpPr>
        <p:spPr bwMode="auto">
          <a:xfrm>
            <a:off x="155575" y="-2560638"/>
            <a:ext cx="80010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8" name="AutoShape 4" descr="Bildergebnis für korea süd"/>
          <p:cNvSpPr>
            <a:spLocks noChangeAspect="1" noChangeArrowheads="1"/>
          </p:cNvSpPr>
          <p:nvPr/>
        </p:nvSpPr>
        <p:spPr bwMode="auto">
          <a:xfrm>
            <a:off x="307975" y="-2408238"/>
            <a:ext cx="80010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34" y="3156322"/>
            <a:ext cx="13779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6228184" y="3212976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rgbClr val="FF0000"/>
                </a:solidFill>
              </a:rPr>
              <a:t>?</a:t>
            </a:r>
            <a:endParaRPr lang="de-DE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05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302583" y="116632"/>
            <a:ext cx="6813550" cy="787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Project Status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-36512" y="1628800"/>
            <a:ext cx="4905550" cy="4748288"/>
          </a:xfrm>
        </p:spPr>
        <p:txBody>
          <a:bodyPr rtlCol="0">
            <a:norm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Successful restart in 2015 and 2016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Comprehensive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 construction plan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completion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all buildings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2022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planning for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commissioning 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entire project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Completion of the full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facility by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2025.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 construction as well as procurement of accelerators and realization of experiments are progressing 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6"/>
          <a:stretch/>
        </p:blipFill>
        <p:spPr bwMode="auto">
          <a:xfrm>
            <a:off x="4803172" y="1267768"/>
            <a:ext cx="4233324" cy="252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03172" y="3625279"/>
            <a:ext cx="4233324" cy="307777"/>
          </a:xfrm>
          <a:prstGeom prst="rect">
            <a:avLst/>
          </a:prstGeom>
          <a:solidFill>
            <a:srgbClr val="FDBB6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Ground breaking - 4 July 2017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760657" y="6361583"/>
            <a:ext cx="4275839" cy="307777"/>
          </a:xfrm>
          <a:prstGeom prst="rect">
            <a:avLst/>
          </a:prstGeom>
          <a:solidFill>
            <a:srgbClr val="FDBB6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Excavation SIS100 tunnel </a:t>
            </a:r>
            <a:r>
              <a:rPr lang="en-US" sz="1400" b="1" dirty="0">
                <a:solidFill>
                  <a:prstClr val="black"/>
                </a:solidFill>
              </a:rPr>
              <a:t>- </a:t>
            </a:r>
            <a:r>
              <a:rPr lang="en-US" sz="1400" b="1" dirty="0" smtClean="0">
                <a:solidFill>
                  <a:prstClr val="black"/>
                </a:solidFill>
              </a:rPr>
              <a:t>Nov 2017</a:t>
            </a:r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657" y="3967971"/>
            <a:ext cx="4275839" cy="241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7098998" y="6555851"/>
            <a:ext cx="1587801" cy="365125"/>
          </a:xfrm>
          <a:prstGeom prst="rect">
            <a:avLst/>
          </a:prstGeom>
        </p:spPr>
        <p:txBody>
          <a:bodyPr/>
          <a:lstStyle/>
          <a:p>
            <a:fld id="{0DCC8DDF-7ABC-9A4A-977E-E3234F04E4D4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35496" y="6021288"/>
            <a:ext cx="4784836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err="1" smtClean="0"/>
              <a:t>Drone</a:t>
            </a:r>
            <a:r>
              <a:rPr lang="de-DE" sz="1600" dirty="0" smtClean="0"/>
              <a:t> </a:t>
            </a:r>
            <a:r>
              <a:rPr lang="de-DE" sz="1600" dirty="0" err="1" smtClean="0"/>
              <a:t>video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construction</a:t>
            </a:r>
            <a:r>
              <a:rPr lang="de-DE" sz="1600" dirty="0" smtClean="0"/>
              <a:t> </a:t>
            </a:r>
            <a:r>
              <a:rPr lang="de-DE" sz="1600" dirty="0" err="1" smtClean="0"/>
              <a:t>site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June 2018:</a:t>
            </a:r>
          </a:p>
          <a:p>
            <a:r>
              <a:rPr lang="en-US" sz="1200" dirty="0"/>
              <a:t>https://www.youtube.com/watch?v=NN_1t2mrgUI&amp;feature=youtu.be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4691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705280" cy="727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7052293" y="6237312"/>
            <a:ext cx="1890389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2018</a:t>
            </a:r>
            <a:endParaRPr lang="en-US" sz="24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87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907" y="260648"/>
            <a:ext cx="1139326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052293" y="6237312"/>
            <a:ext cx="1890389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2018</a:t>
            </a:r>
            <a:endParaRPr lang="en-US" sz="24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2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nger\AppData\Local\Temp\2015-04-22_FAIR-aerial-view_till-middlehauve_9288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16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901116" y="-171400"/>
            <a:ext cx="10441668" cy="928688"/>
          </a:xfrm>
          <a:prstGeom prst="rect">
            <a:avLst/>
          </a:prstGeom>
          <a:solidFill>
            <a:srgbClr val="39471D">
              <a:alpha val="40000"/>
            </a:srgbClr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de-DE" sz="3600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Conclusions</a:t>
            </a:r>
            <a:r>
              <a:rPr lang="de-DE" sz="36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sz="36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outlook</a:t>
            </a:r>
            <a:endParaRPr lang="de-DE" sz="3600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07504" y="1196752"/>
            <a:ext cx="9217024" cy="1569660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 determination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of the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EOS of symmetric nuclear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matter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at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high baryon densities by measuring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excitation functions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of: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- the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collective flow of identified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particles 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- multi-strange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hyperon production </a:t>
            </a:r>
            <a:endParaRPr lang="en-US" sz="24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92768" y="692696"/>
            <a:ext cx="629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CBM measurements relevant to astrophysics: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07504" y="2772050"/>
            <a:ext cx="9217024" cy="1569660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 investigation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of the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symmetry energy of nuclear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matter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at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high baryon densities by measuring the </a:t>
            </a:r>
            <a:r>
              <a:rPr lang="en-US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multidifferential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yields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and collective flow of particles with opposite isospin for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different collision systems and energies </a:t>
            </a:r>
            <a:r>
              <a:rPr lang="en-US" sz="24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(optional: neutron flow)   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07504" y="4338470"/>
            <a:ext cx="9217024" cy="1200329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Required for interpretation of the data: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transport codes describing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bservables which are sensitive to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the EOS up to beam energies of about 11 A GeV    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5526110"/>
            <a:ext cx="9217024" cy="1200329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Wingdings"/>
              </a:rPr>
              <a:t>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study of ΛΛ and ΛN interactions by measuring yields, </a:t>
            </a:r>
            <a:endParaRPr lang="en-US" sz="24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n-US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livetime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, and collective flow of (double) Λ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hypernuclei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-49353" y="6381328"/>
            <a:ext cx="9217024" cy="461665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CBM will be ready to take the first beams from SIS100 in 2025   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2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19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CBM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-12372" y="764704"/>
            <a:ext cx="19920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</a:p>
          <a:p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p+p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A+A (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Dipol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Micro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System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355976" y="404664"/>
            <a:ext cx="1290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Ring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Imaging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Cherenkov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4860032" y="1420327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084168" y="0"/>
            <a:ext cx="1211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5940152" y="964661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Time </a:t>
            </a:r>
            <a:r>
              <a:rPr lang="de-DE" sz="2000" dirty="0" err="1" smtClean="0">
                <a:solidFill>
                  <a:schemeClr val="bg1"/>
                </a:solidFill>
              </a:rPr>
              <a:t>of</a:t>
            </a:r>
            <a:r>
              <a:rPr lang="de-DE" sz="2000" dirty="0" smtClean="0">
                <a:solidFill>
                  <a:schemeClr val="bg1"/>
                </a:solidFill>
              </a:rPr>
              <a:t> Flight</a:t>
            </a:r>
          </a:p>
          <a:p>
            <a:r>
              <a:rPr lang="de-DE" sz="2000" dirty="0" err="1">
                <a:solidFill>
                  <a:schemeClr val="bg1"/>
                </a:solidFill>
              </a:rPr>
              <a:t>D</a:t>
            </a:r>
            <a:r>
              <a:rPr lang="de-DE" sz="2000" dirty="0" err="1" smtClean="0">
                <a:solidFill>
                  <a:schemeClr val="bg1"/>
                </a:solidFill>
              </a:rPr>
              <a:t>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0336" y="422108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Projectile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Spectator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4148412" y="4221088"/>
            <a:ext cx="1098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Muon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4572000" y="3372082"/>
            <a:ext cx="1074329" cy="1009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350175" y="4829090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DAQ/FLES 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Tahoma" pitchFamily="34" charset="0"/>
              </a:rPr>
              <a:t>HPC cluster </a:t>
            </a:r>
            <a:endParaRPr lang="en-US" sz="2000" dirty="0" smtClean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29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58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" y="260648"/>
            <a:ext cx="832248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smtClean="0">
                <a:solidFill>
                  <a:srgbClr val="002060"/>
                </a:solidFill>
                <a:latin typeface="Tahoma" pitchFamily="34" charset="0"/>
              </a:rPr>
              <a:t>Exploring the QCD phase diagram</a:t>
            </a:r>
          </a:p>
        </p:txBody>
      </p:sp>
    </p:spTree>
    <p:extLst>
      <p:ext uri="{BB962C8B-B14F-4D97-AF65-F5344CB8AC3E}">
        <p14:creationId xmlns:p14="http://schemas.microsoft.com/office/powerpoint/2010/main" val="282872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" y="260648"/>
            <a:ext cx="832248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10123"/>
            <a:ext cx="1208903" cy="122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" name="Pfeil nach rechts 3"/>
          <p:cNvSpPr/>
          <p:nvPr/>
        </p:nvSpPr>
        <p:spPr bwMode="auto">
          <a:xfrm rot="15892288">
            <a:off x="2519046" y="2942526"/>
            <a:ext cx="2808312" cy="324875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79512" y="5613047"/>
            <a:ext cx="896448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 </a:t>
            </a:r>
            <a:r>
              <a:rPr lang="de-DE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temperature</a:t>
            </a:r>
            <a:r>
              <a:rPr lang="de-DE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 N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situation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universe</a:t>
            </a:r>
            <a:endParaRPr lang="de-DE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crossover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Quark-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Gluon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Plasma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Experiments:  </a:t>
            </a:r>
            <a:r>
              <a:rPr lang="de-DE" dirty="0">
                <a:solidFill>
                  <a:srgbClr val="0000FF"/>
                </a:solidFill>
                <a:cs typeface="Tahoma" pitchFamily="34" charset="0"/>
              </a:rPr>
              <a:t>ALICE, ATLAS, CMS at </a:t>
            </a:r>
            <a:r>
              <a:rPr lang="de-DE" dirty="0" smtClean="0">
                <a:solidFill>
                  <a:srgbClr val="0000FF"/>
                </a:solidFill>
                <a:cs typeface="Tahoma" pitchFamily="34" charset="0"/>
              </a:rPr>
              <a:t>LHC, STAR</a:t>
            </a:r>
            <a:r>
              <a:rPr lang="de-DE" dirty="0">
                <a:solidFill>
                  <a:srgbClr val="0000FF"/>
                </a:solidFill>
                <a:cs typeface="Tahoma" pitchFamily="34" charset="0"/>
              </a:rPr>
              <a:t>, PHENIX at </a:t>
            </a:r>
            <a:r>
              <a:rPr lang="de-DE" dirty="0" smtClean="0">
                <a:solidFill>
                  <a:srgbClr val="0000FF"/>
                </a:solidFill>
                <a:cs typeface="Tahoma" pitchFamily="34" charset="0"/>
              </a:rPr>
              <a:t>RHIC</a:t>
            </a:r>
            <a:endParaRPr lang="de-DE" dirty="0">
              <a:solidFill>
                <a:srgbClr val="0000FF"/>
              </a:solidFill>
              <a:cs typeface="Tahoma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smtClean="0">
                <a:solidFill>
                  <a:srgbClr val="002060"/>
                </a:solidFill>
                <a:latin typeface="Tahoma" pitchFamily="34" charset="0"/>
              </a:rPr>
              <a:t>Exploring the QCD phase diagram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5" t="15641" r="24677"/>
          <a:stretch/>
        </p:blipFill>
        <p:spPr bwMode="auto">
          <a:xfrm>
            <a:off x="3535119" y="4365104"/>
            <a:ext cx="1036881" cy="130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16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" y="260648"/>
            <a:ext cx="832248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smtClean="0">
                <a:solidFill>
                  <a:srgbClr val="002060"/>
                </a:solidFill>
                <a:latin typeface="Tahoma" pitchFamily="34" charset="0"/>
              </a:rPr>
              <a:t>Exploring the QCD phase diagram</a:t>
            </a:r>
          </a:p>
        </p:txBody>
      </p:sp>
      <p:pic>
        <p:nvPicPr>
          <p:cNvPr id="5" name="Picture 2" descr="neu_QuarksGluo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54284"/>
          <a:stretch/>
        </p:blipFill>
        <p:spPr bwMode="auto">
          <a:xfrm>
            <a:off x="3275856" y="4111119"/>
            <a:ext cx="1512168" cy="147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/>
          <p:cNvSpPr/>
          <p:nvPr/>
        </p:nvSpPr>
        <p:spPr bwMode="auto">
          <a:xfrm rot="19723477">
            <a:off x="4244125" y="3572087"/>
            <a:ext cx="3111561" cy="448659"/>
          </a:xfrm>
          <a:prstGeom prst="right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48361" y="1884881"/>
            <a:ext cx="1154113" cy="150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251520" y="5685055"/>
            <a:ext cx="88924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high </a:t>
            </a:r>
            <a:r>
              <a:rPr lang="de-DE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</a:t>
            </a:r>
            <a:r>
              <a:rPr lang="de-DE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 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 N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like in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cores</a:t>
            </a:r>
            <a:endParaRPr lang="de-DE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L-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not (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applicable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exotic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phases</a:t>
            </a:r>
            <a:endParaRPr lang="de-D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r>
              <a:rPr lang="de-D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dirty="0" smtClean="0">
                <a:solidFill>
                  <a:srgbClr val="0000FF"/>
                </a:solidFill>
                <a:cs typeface="Tahoma" pitchFamily="34" charset="0"/>
              </a:rPr>
              <a:t>BES </a:t>
            </a:r>
            <a:r>
              <a:rPr lang="de-DE" dirty="0">
                <a:solidFill>
                  <a:srgbClr val="0000FF"/>
                </a:solidFill>
                <a:cs typeface="Tahoma" pitchFamily="34" charset="0"/>
              </a:rPr>
              <a:t>at RHIC, NA61 at CERN </a:t>
            </a:r>
            <a:r>
              <a:rPr lang="de-DE" dirty="0" smtClean="0">
                <a:solidFill>
                  <a:srgbClr val="0000FF"/>
                </a:solidFill>
                <a:cs typeface="Tahoma" pitchFamily="34" charset="0"/>
              </a:rPr>
              <a:t>SPS, CBM </a:t>
            </a:r>
            <a:r>
              <a:rPr lang="de-DE" dirty="0">
                <a:solidFill>
                  <a:srgbClr val="0000FF"/>
                </a:solidFill>
                <a:cs typeface="Tahoma" pitchFamily="34" charset="0"/>
              </a:rPr>
              <a:t>at </a:t>
            </a:r>
            <a:r>
              <a:rPr lang="de-DE" dirty="0" smtClean="0">
                <a:solidFill>
                  <a:srgbClr val="0000FF"/>
                </a:solidFill>
                <a:cs typeface="Tahoma" pitchFamily="34" charset="0"/>
              </a:rPr>
              <a:t>FAIR, NICA at JINR,</a:t>
            </a:r>
            <a:endParaRPr lang="de-D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</a:rPr>
              <a:t>Rev</a:t>
            </a:r>
            <a:r>
              <a:rPr lang="de-DE" sz="1600" dirty="0" smtClean="0">
                <a:solidFill>
                  <a:srgbClr val="000000"/>
                </a:solidFill>
              </a:rPr>
              <a:t>. C 75, 24902 (2007)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3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r="6153" b="31779"/>
          <a:stretch/>
        </p:blipFill>
        <p:spPr bwMode="auto">
          <a:xfrm>
            <a:off x="439590" y="4149080"/>
            <a:ext cx="8236866" cy="24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1835696" y="614614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 </a:t>
            </a:r>
            <a:r>
              <a:rPr lang="de-DE" sz="2800" dirty="0" smtClean="0">
                <a:solidFill>
                  <a:prstClr val="black"/>
                </a:solidFill>
                <a:latin typeface="Times New Roman"/>
              </a:rPr>
              <a:t>2 </a:t>
            </a:r>
            <a:r>
              <a:rPr lang="el-GR" sz="2800" dirty="0" smtClean="0">
                <a:solidFill>
                  <a:prstClr val="black"/>
                </a:solidFill>
                <a:latin typeface="Times New Roman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Times New Roman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580112" y="629015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Calibri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de-DE" sz="2800" dirty="0">
                <a:solidFill>
                  <a:prstClr val="black"/>
                </a:solidFill>
                <a:latin typeface="Calibri"/>
                <a:sym typeface="Symbol"/>
              </a:rPr>
              <a:t>5</a:t>
            </a:r>
            <a:r>
              <a:rPr lang="de-DE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2800" dirty="0" smtClean="0">
                <a:solidFill>
                  <a:prstClr val="black"/>
                </a:solidFill>
                <a:latin typeface="Calibri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6894512" y="6577607"/>
            <a:ext cx="3726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>
                <a:solidFill>
                  <a:prstClr val="black"/>
                </a:solidFill>
                <a:latin typeface="Calibri"/>
              </a:rPr>
              <a:t>courtesy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 Toru Kojo (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CCNU)</a:t>
            </a:r>
          </a:p>
        </p:txBody>
      </p:sp>
    </p:spTree>
    <p:extLst>
      <p:ext uri="{BB962C8B-B14F-4D97-AF65-F5344CB8AC3E}">
        <p14:creationId xmlns:p14="http://schemas.microsoft.com/office/powerpoint/2010/main" val="34137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alk_blue">
  <a:themeElements>
    <a:clrScheme name="1_talk_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_blu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  <a:cs typeface="Arial"/>
          </a:defRPr>
        </a:defPPr>
      </a:lstStyle>
    </a:txDef>
  </a:objectDefaults>
  <a:extraClrSchemeLst>
    <a:extraClrScheme>
      <a:clrScheme name="1_talk_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_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3087</Words>
  <Application>Microsoft Office PowerPoint</Application>
  <PresentationFormat>Bildschirmpräsentation (4:3)</PresentationFormat>
  <Paragraphs>586</Paragraphs>
  <Slides>45</Slides>
  <Notes>4</Notes>
  <HiddenSlides>0</HiddenSlides>
  <MMClips>0</MMClips>
  <ScaleCrop>false</ScaleCrop>
  <HeadingPairs>
    <vt:vector size="6" baseType="variant">
      <vt:variant>
        <vt:lpstr>Design</vt:lpstr>
      </vt:variant>
      <vt:variant>
        <vt:i4>9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5" baseType="lpstr">
      <vt:lpstr>1_Default Design</vt:lpstr>
      <vt:lpstr>3_Benutzerdefiniertes Design</vt:lpstr>
      <vt:lpstr>5_Benutzerdefiniertes Design</vt:lpstr>
      <vt:lpstr>3_Larissa</vt:lpstr>
      <vt:lpstr>5_Talks2012</vt:lpstr>
      <vt:lpstr>5_Larissa</vt:lpstr>
      <vt:lpstr>1_talk_blue</vt:lpstr>
      <vt:lpstr>3_Larissa-Design</vt:lpstr>
      <vt:lpstr>4_Office Theme</vt:lpstr>
      <vt:lpstr>Photo Editor Photo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CBM observables Online particle identification by the KF Particle Finder </vt:lpstr>
      <vt:lpstr>PowerPoint-Präsentation</vt:lpstr>
      <vt:lpstr>CBM DAQ and online event selection </vt:lpstr>
      <vt:lpstr>PowerPoint-Präsentation</vt:lpstr>
      <vt:lpstr>FAIR Project Status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Senger, Peter Prof. Dr.</cp:lastModifiedBy>
  <cp:revision>476</cp:revision>
  <dcterms:created xsi:type="dcterms:W3CDTF">2014-05-26T12:55:19Z</dcterms:created>
  <dcterms:modified xsi:type="dcterms:W3CDTF">2018-09-11T03:14:11Z</dcterms:modified>
</cp:coreProperties>
</file>