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43" r:id="rId2"/>
    <p:sldId id="874" r:id="rId3"/>
    <p:sldId id="959" r:id="rId4"/>
    <p:sldId id="938" r:id="rId5"/>
    <p:sldId id="960" r:id="rId6"/>
    <p:sldId id="963" r:id="rId7"/>
    <p:sldId id="964" r:id="rId8"/>
    <p:sldId id="965" r:id="rId9"/>
    <p:sldId id="966" r:id="rId10"/>
    <p:sldId id="967" r:id="rId11"/>
    <p:sldId id="970" r:id="rId12"/>
    <p:sldId id="971" r:id="rId13"/>
    <p:sldId id="972" r:id="rId14"/>
    <p:sldId id="969" r:id="rId15"/>
    <p:sldId id="973" r:id="rId16"/>
    <p:sldId id="974" r:id="rId17"/>
    <p:sldId id="975" r:id="rId18"/>
    <p:sldId id="976" r:id="rId19"/>
    <p:sldId id="990" r:id="rId20"/>
    <p:sldId id="991" r:id="rId21"/>
    <p:sldId id="978" r:id="rId22"/>
    <p:sldId id="981" r:id="rId23"/>
    <p:sldId id="982" r:id="rId24"/>
    <p:sldId id="988" r:id="rId25"/>
    <p:sldId id="992" r:id="rId26"/>
    <p:sldId id="989" r:id="rId27"/>
    <p:sldId id="987" r:id="rId28"/>
    <p:sldId id="985" r:id="rId29"/>
    <p:sldId id="986" r:id="rId30"/>
    <p:sldId id="979" r:id="rId31"/>
    <p:sldId id="951" r:id="rId32"/>
    <p:sldId id="983" r:id="rId33"/>
    <p:sldId id="984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0000"/>
    <a:srgbClr val="66FFCC"/>
    <a:srgbClr val="FF66FF"/>
    <a:srgbClr val="99FFCC"/>
    <a:srgbClr val="99FF66"/>
    <a:srgbClr val="FFCC66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703" autoAdjust="0"/>
  </p:normalViewPr>
  <p:slideViewPr>
    <p:cSldViewPr>
      <p:cViewPr varScale="1">
        <p:scale>
          <a:sx n="98" d="100"/>
          <a:sy n="98" d="100"/>
        </p:scale>
        <p:origin x="-67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63018-038E-4B9A-B377-0587EADDE1F3}" type="doc">
      <dgm:prSet loTypeId="urn:microsoft.com/office/officeart/2005/8/layout/radial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21C65921-03A7-434F-93D3-307217CEE552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i="0" dirty="0" smtClean="0">
              <a:solidFill>
                <a:schemeClr val="tx1"/>
              </a:solidFill>
            </a:rPr>
            <a:t>Phase Transition</a:t>
          </a:r>
          <a:endParaRPr lang="zh-CN" altLang="en-US" sz="2400" b="1" dirty="0">
            <a:solidFill>
              <a:schemeClr val="tx1"/>
            </a:solidFill>
          </a:endParaRPr>
        </a:p>
      </dgm:t>
    </dgm:pt>
    <dgm:pt modelId="{8E8460A0-CCAA-4277-9627-0261D7F5390D}" type="parTrans" cxnId="{F73A8A3F-8AB2-4B1F-9675-4D1762A2A15E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910CD717-51FA-4A6E-AE4C-170BFA443C0B}" type="sibTrans" cxnId="{F73A8A3F-8AB2-4B1F-9675-4D1762A2A15E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97F6D548-C1A9-48CE-9D24-0DC565234BDD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chemeClr val="tx1"/>
              </a:solidFill>
            </a:rPr>
            <a:t>Nuclear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91134C6F-7BF5-4783-A1D5-1A6C322C7E1D}" type="parTrans" cxnId="{6B5169DA-9A95-4FA9-AD83-B81E19B306C7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F6FF7287-A475-4886-AF7C-356FAFB9A277}" type="sibTrans" cxnId="{6B5169DA-9A95-4FA9-AD83-B81E19B306C7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17691E2A-17A0-4CAD-BD17-BDAC75FB0F73}">
      <dgm:prSet phldrT="[文本]" custT="1"/>
      <dgm:spPr/>
      <dgm:t>
        <a:bodyPr/>
        <a:lstStyle/>
        <a:p>
          <a:r>
            <a:rPr lang="en-US" altLang="en-US" sz="2000" dirty="0" smtClean="0">
              <a:solidFill>
                <a:schemeClr val="tx1"/>
              </a:solidFill>
            </a:rPr>
            <a:t>Classics,</a:t>
          </a:r>
        </a:p>
        <a:p>
          <a:r>
            <a:rPr lang="en-US" altLang="en-US" sz="2000" dirty="0" smtClean="0">
              <a:solidFill>
                <a:schemeClr val="tx1"/>
              </a:solidFill>
            </a:rPr>
            <a:t>Quantum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F4AEB4E4-28B6-4D5B-AB2D-E4915DC2A382}" type="parTrans" cxnId="{9CE3A500-05AD-46F6-94DC-AE7C69FA7547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6FF836D5-B63F-4E21-A3ED-033250E225E8}" type="sibTrans" cxnId="{9CE3A500-05AD-46F6-94DC-AE7C69FA7547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53A4A67A-0F6E-4537-8CE3-6B48E3547752}">
      <dgm:prSet phldrT="[文本]" custT="1"/>
      <dgm:spPr/>
      <dgm:t>
        <a:bodyPr/>
        <a:lstStyle/>
        <a:p>
          <a:r>
            <a:rPr lang="en-US" altLang="en-US" sz="2000" dirty="0" smtClean="0">
              <a:solidFill>
                <a:schemeClr val="tx1"/>
              </a:solidFill>
            </a:rPr>
            <a:t>Materials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36BDC3AD-2AED-4E02-BE0D-C2EE590EB22D}" type="parTrans" cxnId="{1DC9EA15-6343-4305-BFDD-C66754631063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2738BAD7-0E32-4348-AF14-BFF5B1D0A412}" type="sibTrans" cxnId="{1DC9EA15-6343-4305-BFDD-C66754631063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F81799BB-3F2E-4C90-90C7-3E12FFC91F0B}">
      <dgm:prSet phldrT="[文本]" custT="1"/>
      <dgm:spPr/>
      <dgm:t>
        <a:bodyPr/>
        <a:lstStyle/>
        <a:p>
          <a:r>
            <a:rPr lang="en-US" sz="2200" b="0" i="0" dirty="0" smtClean="0">
              <a:solidFill>
                <a:schemeClr val="tx1"/>
              </a:solidFill>
            </a:rPr>
            <a:t>Atomic</a:t>
          </a:r>
        </a:p>
        <a:p>
          <a:r>
            <a:rPr lang="en-US" sz="2200" b="0" i="0" dirty="0" smtClean="0">
              <a:solidFill>
                <a:schemeClr val="tx1"/>
              </a:solidFill>
            </a:rPr>
            <a:t>Polymer</a:t>
          </a:r>
          <a:endParaRPr lang="zh-CN" altLang="en-US" sz="2200" dirty="0">
            <a:solidFill>
              <a:schemeClr val="tx1"/>
            </a:solidFill>
          </a:endParaRPr>
        </a:p>
      </dgm:t>
    </dgm:pt>
    <dgm:pt modelId="{FB2349BB-715D-400E-A9A7-D41F0FADC0AF}" type="parTrans" cxnId="{78F24334-54CA-4F82-9BF0-13A5BC671D4E}">
      <dgm:prSet custT="1"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594E9B90-D4DB-48E9-B000-D1F3BA96E449}" type="sibTrans" cxnId="{78F24334-54CA-4F82-9BF0-13A5BC671D4E}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59B7977C-7240-43A1-A295-3AE99EC2B9DD}" type="pres">
      <dgm:prSet presAssocID="{73563018-038E-4B9A-B377-0587EADDE1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E5BCD29-DF2D-41A8-89C7-9C22BECA2DD0}" type="pres">
      <dgm:prSet presAssocID="{21C65921-03A7-434F-93D3-307217CEE552}" presName="centerShape" presStyleLbl="node0" presStyleIdx="0" presStyleCnt="1" custScaleX="146130" custScaleY="146130"/>
      <dgm:spPr/>
      <dgm:t>
        <a:bodyPr/>
        <a:lstStyle/>
        <a:p>
          <a:endParaRPr lang="zh-CN" altLang="en-US"/>
        </a:p>
      </dgm:t>
    </dgm:pt>
    <dgm:pt modelId="{5B49AF90-9EA4-4BAB-81CF-CF1341315D4F}" type="pres">
      <dgm:prSet presAssocID="{91134C6F-7BF5-4783-A1D5-1A6C322C7E1D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BB669D88-7124-4299-81BF-BFF1203C5AEB}" type="pres">
      <dgm:prSet presAssocID="{91134C6F-7BF5-4783-A1D5-1A6C322C7E1D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00F94AB2-04E1-42F8-8AE7-61286C7881D0}" type="pres">
      <dgm:prSet presAssocID="{97F6D548-C1A9-48CE-9D24-0DC565234B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173FC2-A051-4C3B-BC34-29AE46750200}" type="pres">
      <dgm:prSet presAssocID="{F4AEB4E4-28B6-4D5B-AB2D-E4915DC2A382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74B51AC8-A66F-4B5E-B790-15093810EB91}" type="pres">
      <dgm:prSet presAssocID="{F4AEB4E4-28B6-4D5B-AB2D-E4915DC2A382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99E9F91B-FDC8-4DD4-9D8A-57F88FC40CF5}" type="pres">
      <dgm:prSet presAssocID="{17691E2A-17A0-4CAD-BD17-BDAC75FB0F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F61577-80F8-460C-972D-EB155F432ADE}" type="pres">
      <dgm:prSet presAssocID="{36BDC3AD-2AED-4E02-BE0D-C2EE590EB22D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A6DDF0FD-AE1B-4C6F-B7CB-1677B7C8ABD6}" type="pres">
      <dgm:prSet presAssocID="{36BDC3AD-2AED-4E02-BE0D-C2EE590EB22D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585A3E83-CB68-4A5E-8D9A-41CB55D3EEA5}" type="pres">
      <dgm:prSet presAssocID="{53A4A67A-0F6E-4537-8CE3-6B48E3547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481C66-EBC0-4B42-948F-A0B4E72D56EB}" type="pres">
      <dgm:prSet presAssocID="{FB2349BB-715D-400E-A9A7-D41F0FADC0AF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852F1E8C-6333-41BF-8961-F26C3EF62548}" type="pres">
      <dgm:prSet presAssocID="{FB2349BB-715D-400E-A9A7-D41F0FADC0AF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15E38DAC-B7B9-48BF-A0A8-A8C66F0C4EEB}" type="pres">
      <dgm:prSet presAssocID="{F81799BB-3F2E-4C90-90C7-3E12FFC91F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65E38E-2D84-4D32-B4B0-9259AC0A96A7}" type="presOf" srcId="{91134C6F-7BF5-4783-A1D5-1A6C322C7E1D}" destId="{BB669D88-7124-4299-81BF-BFF1203C5AEB}" srcOrd="1" destOrd="0" presId="urn:microsoft.com/office/officeart/2005/8/layout/radial1"/>
    <dgm:cxn modelId="{F7AEC62D-8326-4EB0-A615-6EDFB84AC636}" type="presOf" srcId="{F4AEB4E4-28B6-4D5B-AB2D-E4915DC2A382}" destId="{74B51AC8-A66F-4B5E-B790-15093810EB91}" srcOrd="1" destOrd="0" presId="urn:microsoft.com/office/officeart/2005/8/layout/radial1"/>
    <dgm:cxn modelId="{B5548B95-19AA-422D-890E-31094F2B28E9}" type="presOf" srcId="{F4AEB4E4-28B6-4D5B-AB2D-E4915DC2A382}" destId="{A7173FC2-A051-4C3B-BC34-29AE46750200}" srcOrd="0" destOrd="0" presId="urn:microsoft.com/office/officeart/2005/8/layout/radial1"/>
    <dgm:cxn modelId="{65EE8907-E666-4433-80B7-44E786026A89}" type="presOf" srcId="{21C65921-03A7-434F-93D3-307217CEE552}" destId="{FE5BCD29-DF2D-41A8-89C7-9C22BECA2DD0}" srcOrd="0" destOrd="0" presId="urn:microsoft.com/office/officeart/2005/8/layout/radial1"/>
    <dgm:cxn modelId="{72637296-B253-477A-AF7A-3F08D5765968}" type="presOf" srcId="{91134C6F-7BF5-4783-A1D5-1A6C322C7E1D}" destId="{5B49AF90-9EA4-4BAB-81CF-CF1341315D4F}" srcOrd="0" destOrd="0" presId="urn:microsoft.com/office/officeart/2005/8/layout/radial1"/>
    <dgm:cxn modelId="{E14059E3-BC71-434E-BCDE-D847820FBE4F}" type="presOf" srcId="{FB2349BB-715D-400E-A9A7-D41F0FADC0AF}" destId="{852F1E8C-6333-41BF-8961-F26C3EF62548}" srcOrd="1" destOrd="0" presId="urn:microsoft.com/office/officeart/2005/8/layout/radial1"/>
    <dgm:cxn modelId="{3026EFA3-DB1B-4A70-89C4-2772840A5092}" type="presOf" srcId="{FB2349BB-715D-400E-A9A7-D41F0FADC0AF}" destId="{39481C66-EBC0-4B42-948F-A0B4E72D56EB}" srcOrd="0" destOrd="0" presId="urn:microsoft.com/office/officeart/2005/8/layout/radial1"/>
    <dgm:cxn modelId="{78F24334-54CA-4F82-9BF0-13A5BC671D4E}" srcId="{21C65921-03A7-434F-93D3-307217CEE552}" destId="{F81799BB-3F2E-4C90-90C7-3E12FFC91F0B}" srcOrd="3" destOrd="0" parTransId="{FB2349BB-715D-400E-A9A7-D41F0FADC0AF}" sibTransId="{594E9B90-D4DB-48E9-B000-D1F3BA96E449}"/>
    <dgm:cxn modelId="{7FA514C2-69BC-4974-A1F6-94AEF0C096CA}" type="presOf" srcId="{53A4A67A-0F6E-4537-8CE3-6B48E3547752}" destId="{585A3E83-CB68-4A5E-8D9A-41CB55D3EEA5}" srcOrd="0" destOrd="0" presId="urn:microsoft.com/office/officeart/2005/8/layout/radial1"/>
    <dgm:cxn modelId="{73FBAEEA-9F98-4C8B-B9C0-B1354A7648CE}" type="presOf" srcId="{36BDC3AD-2AED-4E02-BE0D-C2EE590EB22D}" destId="{A6DDF0FD-AE1B-4C6F-B7CB-1677B7C8ABD6}" srcOrd="1" destOrd="0" presId="urn:microsoft.com/office/officeart/2005/8/layout/radial1"/>
    <dgm:cxn modelId="{9CE3A500-05AD-46F6-94DC-AE7C69FA7547}" srcId="{21C65921-03A7-434F-93D3-307217CEE552}" destId="{17691E2A-17A0-4CAD-BD17-BDAC75FB0F73}" srcOrd="1" destOrd="0" parTransId="{F4AEB4E4-28B6-4D5B-AB2D-E4915DC2A382}" sibTransId="{6FF836D5-B63F-4E21-A3ED-033250E225E8}"/>
    <dgm:cxn modelId="{F73A8A3F-8AB2-4B1F-9675-4D1762A2A15E}" srcId="{73563018-038E-4B9A-B377-0587EADDE1F3}" destId="{21C65921-03A7-434F-93D3-307217CEE552}" srcOrd="0" destOrd="0" parTransId="{8E8460A0-CCAA-4277-9627-0261D7F5390D}" sibTransId="{910CD717-51FA-4A6E-AE4C-170BFA443C0B}"/>
    <dgm:cxn modelId="{AC5E1AB0-F4C7-4A26-9BFE-2C0C6C75172E}" type="presOf" srcId="{17691E2A-17A0-4CAD-BD17-BDAC75FB0F73}" destId="{99E9F91B-FDC8-4DD4-9D8A-57F88FC40CF5}" srcOrd="0" destOrd="0" presId="urn:microsoft.com/office/officeart/2005/8/layout/radial1"/>
    <dgm:cxn modelId="{8D624BB7-6189-4494-9C64-0A77CF5D7855}" type="presOf" srcId="{97F6D548-C1A9-48CE-9D24-0DC565234BDD}" destId="{00F94AB2-04E1-42F8-8AE7-61286C7881D0}" srcOrd="0" destOrd="0" presId="urn:microsoft.com/office/officeart/2005/8/layout/radial1"/>
    <dgm:cxn modelId="{2F7EEFCE-501C-4A6A-84A6-58032F7BCC77}" type="presOf" srcId="{F81799BB-3F2E-4C90-90C7-3E12FFC91F0B}" destId="{15E38DAC-B7B9-48BF-A0A8-A8C66F0C4EEB}" srcOrd="0" destOrd="0" presId="urn:microsoft.com/office/officeart/2005/8/layout/radial1"/>
    <dgm:cxn modelId="{C6BC12FD-26E8-4C03-9BBD-DE03153B5409}" type="presOf" srcId="{36BDC3AD-2AED-4E02-BE0D-C2EE590EB22D}" destId="{37F61577-80F8-460C-972D-EB155F432ADE}" srcOrd="0" destOrd="0" presId="urn:microsoft.com/office/officeart/2005/8/layout/radial1"/>
    <dgm:cxn modelId="{6B9774AE-C322-439B-ACCC-4B35824886EC}" type="presOf" srcId="{73563018-038E-4B9A-B377-0587EADDE1F3}" destId="{59B7977C-7240-43A1-A295-3AE99EC2B9DD}" srcOrd="0" destOrd="0" presId="urn:microsoft.com/office/officeart/2005/8/layout/radial1"/>
    <dgm:cxn modelId="{6B5169DA-9A95-4FA9-AD83-B81E19B306C7}" srcId="{21C65921-03A7-434F-93D3-307217CEE552}" destId="{97F6D548-C1A9-48CE-9D24-0DC565234BDD}" srcOrd="0" destOrd="0" parTransId="{91134C6F-7BF5-4783-A1D5-1A6C322C7E1D}" sibTransId="{F6FF7287-A475-4886-AF7C-356FAFB9A277}"/>
    <dgm:cxn modelId="{1DC9EA15-6343-4305-BFDD-C66754631063}" srcId="{21C65921-03A7-434F-93D3-307217CEE552}" destId="{53A4A67A-0F6E-4537-8CE3-6B48E3547752}" srcOrd="2" destOrd="0" parTransId="{36BDC3AD-2AED-4E02-BE0D-C2EE590EB22D}" sibTransId="{2738BAD7-0E32-4348-AF14-BFF5B1D0A412}"/>
    <dgm:cxn modelId="{033C980C-1FD4-4C80-8107-1B939F473EA2}" type="presParOf" srcId="{59B7977C-7240-43A1-A295-3AE99EC2B9DD}" destId="{FE5BCD29-DF2D-41A8-89C7-9C22BECA2DD0}" srcOrd="0" destOrd="0" presId="urn:microsoft.com/office/officeart/2005/8/layout/radial1"/>
    <dgm:cxn modelId="{7C0DB016-0D5F-42B5-BECB-CCFBC5122998}" type="presParOf" srcId="{59B7977C-7240-43A1-A295-3AE99EC2B9DD}" destId="{5B49AF90-9EA4-4BAB-81CF-CF1341315D4F}" srcOrd="1" destOrd="0" presId="urn:microsoft.com/office/officeart/2005/8/layout/radial1"/>
    <dgm:cxn modelId="{C2E96115-07A2-4D08-964E-B8950CE41307}" type="presParOf" srcId="{5B49AF90-9EA4-4BAB-81CF-CF1341315D4F}" destId="{BB669D88-7124-4299-81BF-BFF1203C5AEB}" srcOrd="0" destOrd="0" presId="urn:microsoft.com/office/officeart/2005/8/layout/radial1"/>
    <dgm:cxn modelId="{D2B64D76-29BB-4B72-A88A-B1F740B2BB86}" type="presParOf" srcId="{59B7977C-7240-43A1-A295-3AE99EC2B9DD}" destId="{00F94AB2-04E1-42F8-8AE7-61286C7881D0}" srcOrd="2" destOrd="0" presId="urn:microsoft.com/office/officeart/2005/8/layout/radial1"/>
    <dgm:cxn modelId="{CC2CDF27-0B8F-4A9D-A035-BFCE567C8FD1}" type="presParOf" srcId="{59B7977C-7240-43A1-A295-3AE99EC2B9DD}" destId="{A7173FC2-A051-4C3B-BC34-29AE46750200}" srcOrd="3" destOrd="0" presId="urn:microsoft.com/office/officeart/2005/8/layout/radial1"/>
    <dgm:cxn modelId="{526809A6-3786-441E-BA67-4F379A514B3B}" type="presParOf" srcId="{A7173FC2-A051-4C3B-BC34-29AE46750200}" destId="{74B51AC8-A66F-4B5E-B790-15093810EB91}" srcOrd="0" destOrd="0" presId="urn:microsoft.com/office/officeart/2005/8/layout/radial1"/>
    <dgm:cxn modelId="{C38F3622-AE4B-4E50-B173-EE4CD0D2FE82}" type="presParOf" srcId="{59B7977C-7240-43A1-A295-3AE99EC2B9DD}" destId="{99E9F91B-FDC8-4DD4-9D8A-57F88FC40CF5}" srcOrd="4" destOrd="0" presId="urn:microsoft.com/office/officeart/2005/8/layout/radial1"/>
    <dgm:cxn modelId="{3A1FCE41-6B5E-4BD2-B466-C19A4BD76C85}" type="presParOf" srcId="{59B7977C-7240-43A1-A295-3AE99EC2B9DD}" destId="{37F61577-80F8-460C-972D-EB155F432ADE}" srcOrd="5" destOrd="0" presId="urn:microsoft.com/office/officeart/2005/8/layout/radial1"/>
    <dgm:cxn modelId="{F2A2CC3C-0DB9-43D3-9696-7FA662157747}" type="presParOf" srcId="{37F61577-80F8-460C-972D-EB155F432ADE}" destId="{A6DDF0FD-AE1B-4C6F-B7CB-1677B7C8ABD6}" srcOrd="0" destOrd="0" presId="urn:microsoft.com/office/officeart/2005/8/layout/radial1"/>
    <dgm:cxn modelId="{AA7B2EE8-2E2E-464C-93C9-AACDFC07A58D}" type="presParOf" srcId="{59B7977C-7240-43A1-A295-3AE99EC2B9DD}" destId="{585A3E83-CB68-4A5E-8D9A-41CB55D3EEA5}" srcOrd="6" destOrd="0" presId="urn:microsoft.com/office/officeart/2005/8/layout/radial1"/>
    <dgm:cxn modelId="{1B92D125-921B-4DA8-8430-96769EE29D62}" type="presParOf" srcId="{59B7977C-7240-43A1-A295-3AE99EC2B9DD}" destId="{39481C66-EBC0-4B42-948F-A0B4E72D56EB}" srcOrd="7" destOrd="0" presId="urn:microsoft.com/office/officeart/2005/8/layout/radial1"/>
    <dgm:cxn modelId="{7ECF669B-D5F6-4AF6-AFC3-6DD2108C858A}" type="presParOf" srcId="{39481C66-EBC0-4B42-948F-A0B4E72D56EB}" destId="{852F1E8C-6333-41BF-8961-F26C3EF62548}" srcOrd="0" destOrd="0" presId="urn:microsoft.com/office/officeart/2005/8/layout/radial1"/>
    <dgm:cxn modelId="{1A4B8370-A8E6-483F-905E-EE27A8CA5B65}" type="presParOf" srcId="{59B7977C-7240-43A1-A295-3AE99EC2B9DD}" destId="{15E38DAC-B7B9-48BF-A0A8-A8C66F0C4EE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1258E-0784-4F94-82FC-DD9E8E4834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8CF79E37-6EE2-4A42-9E5A-A84B36BD1C23}">
      <dgm:prSet phldrT="[文本]" custT="1"/>
      <dgm:spPr/>
      <dgm:t>
        <a:bodyPr/>
        <a:lstStyle/>
        <a:p>
          <a:r>
            <a:rPr lang="en-US" altLang="zh-CN" sz="2800" b="1" smtClean="0">
              <a:solidFill>
                <a:schemeClr val="tx1"/>
              </a:solidFill>
            </a:rPr>
            <a:t>Fragmentation</a:t>
          </a:r>
          <a:endParaRPr lang="zh-CN" altLang="en-US" sz="2800" dirty="0">
            <a:solidFill>
              <a:schemeClr val="tx1"/>
            </a:solidFill>
          </a:endParaRPr>
        </a:p>
      </dgm:t>
    </dgm:pt>
    <dgm:pt modelId="{CF410C0E-50D8-47B3-8B96-489BA8174020}" type="parTrans" cxnId="{E8C7F705-8610-401A-8598-379C6236D7E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646F654-39DA-43A0-BCC4-8793C938DD4B}" type="sibTrans" cxnId="{E8C7F705-8610-401A-8598-379C6236D7E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752EED4-BA34-4DE4-89F2-1D4D6CC09B8A}">
      <dgm:prSet phldrT="[文本]" custT="1"/>
      <dgm:spPr/>
      <dgm:t>
        <a:bodyPr/>
        <a:lstStyle/>
        <a:p>
          <a:r>
            <a:rPr lang="en-US" altLang="en-US" sz="2200" dirty="0" smtClean="0">
              <a:solidFill>
                <a:schemeClr val="tx1"/>
              </a:solidFill>
            </a:rPr>
            <a:t>Central HICs </a:t>
          </a:r>
        </a:p>
        <a:p>
          <a:r>
            <a:rPr lang="en-US" altLang="en-US" sz="2200" dirty="0" smtClean="0">
              <a:solidFill>
                <a:schemeClr val="tx1"/>
              </a:solidFill>
            </a:rPr>
            <a:t>near Fermi energy</a:t>
          </a:r>
          <a:endParaRPr lang="zh-CN" altLang="en-US" sz="2200" dirty="0">
            <a:solidFill>
              <a:schemeClr val="tx1"/>
            </a:solidFill>
          </a:endParaRPr>
        </a:p>
      </dgm:t>
    </dgm:pt>
    <dgm:pt modelId="{FEB7CF0D-A956-4522-80BC-1739F1323925}" type="parTrans" cxnId="{05874B98-054B-4591-B5D7-7B2DD966AE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0209E0F-C923-4D31-8175-28A242383E13}" type="sibTrans" cxnId="{05874B98-054B-4591-B5D7-7B2DD966AE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B4C47F-EF49-4147-B10A-CE2A623293E6}">
      <dgm:prSet phldrT="[文本]" custT="1"/>
      <dgm:spPr/>
      <dgm:t>
        <a:bodyPr/>
        <a:lstStyle/>
        <a:p>
          <a:r>
            <a:rPr lang="en-US" altLang="en-US" sz="2200" dirty="0" smtClean="0">
              <a:solidFill>
                <a:schemeClr val="tx1"/>
              </a:solidFill>
            </a:rPr>
            <a:t>Peripheral HIC </a:t>
          </a:r>
        </a:p>
        <a:p>
          <a:r>
            <a:rPr lang="en-US" altLang="en-US" sz="2200" dirty="0" smtClean="0">
              <a:solidFill>
                <a:schemeClr val="tx1"/>
              </a:solidFill>
            </a:rPr>
            <a:t>at hundreds of MeV/</a:t>
          </a:r>
          <a:r>
            <a:rPr lang="en-US" altLang="en-US" sz="2200" dirty="0" err="1" smtClean="0">
              <a:solidFill>
                <a:schemeClr val="tx1"/>
              </a:solidFill>
            </a:rPr>
            <a:t>nucl</a:t>
          </a:r>
          <a:r>
            <a:rPr lang="en-US" altLang="en-US" sz="2200" dirty="0" smtClean="0">
              <a:solidFill>
                <a:schemeClr val="tx1"/>
              </a:solidFill>
            </a:rPr>
            <a:t>.</a:t>
          </a:r>
          <a:endParaRPr lang="zh-CN" altLang="en-US" sz="2200" dirty="0">
            <a:solidFill>
              <a:schemeClr val="tx1"/>
            </a:solidFill>
          </a:endParaRPr>
        </a:p>
      </dgm:t>
    </dgm:pt>
    <dgm:pt modelId="{608F384F-437B-4498-89EF-85249AB577F9}" type="parTrans" cxnId="{034CFBC6-85E8-4129-BBDF-904EB745B33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62589F1-A4FA-4126-9F13-7EBF7B869D5C}" type="sibTrans" cxnId="{034CFBC6-85E8-4129-BBDF-904EB745B33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2EE716F-B258-4F56-8442-59980ED784C0}">
      <dgm:prSet phldrT="[文本]" custT="1"/>
      <dgm:spPr/>
      <dgm:t>
        <a:bodyPr/>
        <a:lstStyle/>
        <a:p>
          <a:r>
            <a:rPr lang="en-US" altLang="zh-CN" sz="2200" dirty="0" smtClean="0">
              <a:solidFill>
                <a:schemeClr val="tx1"/>
              </a:solidFill>
            </a:rPr>
            <a:t>Spallation </a:t>
          </a:r>
        </a:p>
        <a:p>
          <a:r>
            <a:rPr lang="en-US" altLang="zh-CN" sz="2200" dirty="0" smtClean="0">
              <a:solidFill>
                <a:schemeClr val="tx1"/>
              </a:solidFill>
            </a:rPr>
            <a:t>at </a:t>
          </a:r>
          <a:r>
            <a:rPr lang="en-US" altLang="zh-CN" sz="2200" dirty="0" err="1" smtClean="0">
              <a:solidFill>
                <a:schemeClr val="tx1"/>
              </a:solidFill>
            </a:rPr>
            <a:t>GeV</a:t>
          </a:r>
          <a:endParaRPr lang="zh-CN" altLang="en-US" sz="2200" dirty="0">
            <a:solidFill>
              <a:schemeClr val="tx1"/>
            </a:solidFill>
          </a:endParaRPr>
        </a:p>
      </dgm:t>
    </dgm:pt>
    <dgm:pt modelId="{446B29AA-B195-47D7-A581-B76A2812028F}" type="parTrans" cxnId="{786D4BED-F658-4E4C-8FF7-05056EA991E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60087FB-AEC1-422A-BD13-F47603BF2FF2}" type="sibTrans" cxnId="{786D4BED-F658-4E4C-8FF7-05056EA991E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2847AD6-4E57-4BD5-9203-FE9496F098C0}">
      <dgm:prSet phldrT="[文本]" custT="1"/>
      <dgm:spPr/>
      <dgm:t>
        <a:bodyPr/>
        <a:lstStyle/>
        <a:p>
          <a:r>
            <a:rPr lang="en-US" altLang="zh-CN" sz="2200" smtClean="0">
              <a:solidFill>
                <a:schemeClr val="tx1"/>
              </a:solidFill>
            </a:rPr>
            <a:t>…</a:t>
          </a:r>
          <a:endParaRPr lang="zh-CN" altLang="en-US" sz="2200" dirty="0">
            <a:solidFill>
              <a:schemeClr val="tx1"/>
            </a:solidFill>
          </a:endParaRPr>
        </a:p>
      </dgm:t>
    </dgm:pt>
    <dgm:pt modelId="{2457AD54-FE8F-43CC-AF99-CABF6BA20983}" type="parTrans" cxnId="{AED2C281-032C-4CDC-B034-64C779C9713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95FAF1E-6BA8-4AB9-BA91-279289890E6A}" type="sibTrans" cxnId="{AED2C281-032C-4CDC-B034-64C779C9713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892E32D-706F-45E9-96B8-B8538BA99D94}" type="pres">
      <dgm:prSet presAssocID="{8ED1258E-0784-4F94-82FC-DD9E8E4834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D51B51-D2B7-4242-95E2-B6AFA6E9567A}" type="pres">
      <dgm:prSet presAssocID="{8CF79E37-6EE2-4A42-9E5A-A84B36BD1C23}" presName="root1" presStyleCnt="0"/>
      <dgm:spPr/>
    </dgm:pt>
    <dgm:pt modelId="{C6656875-7B0E-4D49-AA94-58CDF90B58FA}" type="pres">
      <dgm:prSet presAssocID="{8CF79E37-6EE2-4A42-9E5A-A84B36BD1C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F180757-7A97-4641-BFAC-9D5E9A6D7392}" type="pres">
      <dgm:prSet presAssocID="{8CF79E37-6EE2-4A42-9E5A-A84B36BD1C23}" presName="level2hierChild" presStyleCnt="0"/>
      <dgm:spPr/>
    </dgm:pt>
    <dgm:pt modelId="{1D651EE9-8F08-42D6-9C0F-33AC527230E0}" type="pres">
      <dgm:prSet presAssocID="{FEB7CF0D-A956-4522-80BC-1739F1323925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A9193A93-9C72-4947-AFB5-05B767ECBA7E}" type="pres">
      <dgm:prSet presAssocID="{FEB7CF0D-A956-4522-80BC-1739F1323925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C7482415-0EFB-4BAC-95D4-836B6E1C784F}" type="pres">
      <dgm:prSet presAssocID="{D752EED4-BA34-4DE4-89F2-1D4D6CC09B8A}" presName="root2" presStyleCnt="0"/>
      <dgm:spPr/>
    </dgm:pt>
    <dgm:pt modelId="{75ECCD05-0968-495F-9094-7F881E3AC2E1}" type="pres">
      <dgm:prSet presAssocID="{D752EED4-BA34-4DE4-89F2-1D4D6CC09B8A}" presName="LevelTwoTextNode" presStyleLbl="node2" presStyleIdx="0" presStyleCnt="4" custScaleX="141912" custScaleY="1253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D80832C-77E5-4AAA-BE00-7FBC2D129BCF}" type="pres">
      <dgm:prSet presAssocID="{D752EED4-BA34-4DE4-89F2-1D4D6CC09B8A}" presName="level3hierChild" presStyleCnt="0"/>
      <dgm:spPr/>
    </dgm:pt>
    <dgm:pt modelId="{E7AD1FD8-9F5B-4827-A080-C9F5C4CB480B}" type="pres">
      <dgm:prSet presAssocID="{608F384F-437B-4498-89EF-85249AB577F9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11B9E645-2A69-4212-A270-E706398357EE}" type="pres">
      <dgm:prSet presAssocID="{608F384F-437B-4498-89EF-85249AB577F9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E082228F-05E3-404D-9445-6BD2F7F10F6E}" type="pres">
      <dgm:prSet presAssocID="{D5B4C47F-EF49-4147-B10A-CE2A623293E6}" presName="root2" presStyleCnt="0"/>
      <dgm:spPr/>
    </dgm:pt>
    <dgm:pt modelId="{DA706E67-5AC7-43C2-B328-4D1715448379}" type="pres">
      <dgm:prSet presAssocID="{D5B4C47F-EF49-4147-B10A-CE2A623293E6}" presName="LevelTwoTextNode" presStyleLbl="node2" presStyleIdx="1" presStyleCnt="4" custScaleX="141912" custScaleY="1253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7BE882-E9BB-454B-8C3F-24BF45BDDB70}" type="pres">
      <dgm:prSet presAssocID="{D5B4C47F-EF49-4147-B10A-CE2A623293E6}" presName="level3hierChild" presStyleCnt="0"/>
      <dgm:spPr/>
    </dgm:pt>
    <dgm:pt modelId="{9FAFBCC0-797A-4358-9A5E-579ECD2A412D}" type="pres">
      <dgm:prSet presAssocID="{446B29AA-B195-47D7-A581-B76A2812028F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964E0248-16BF-47AB-BFA2-DFE86690B572}" type="pres">
      <dgm:prSet presAssocID="{446B29AA-B195-47D7-A581-B76A2812028F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584AD27E-85E6-4982-A1BD-AB8013C29587}" type="pres">
      <dgm:prSet presAssocID="{72EE716F-B258-4F56-8442-59980ED784C0}" presName="root2" presStyleCnt="0"/>
      <dgm:spPr/>
    </dgm:pt>
    <dgm:pt modelId="{CE127720-5B2A-4E6F-A42D-723A8021AA6A}" type="pres">
      <dgm:prSet presAssocID="{72EE716F-B258-4F56-8442-59980ED784C0}" presName="LevelTwoTextNode" presStyleLbl="node2" presStyleIdx="2" presStyleCnt="4" custScaleX="141912" custScaleY="1253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1518D7-9986-44D2-9745-780FBA782BF3}" type="pres">
      <dgm:prSet presAssocID="{72EE716F-B258-4F56-8442-59980ED784C0}" presName="level3hierChild" presStyleCnt="0"/>
      <dgm:spPr/>
    </dgm:pt>
    <dgm:pt modelId="{F87D7585-9A56-420C-AE71-4C70BD8DB0FD}" type="pres">
      <dgm:prSet presAssocID="{2457AD54-FE8F-43CC-AF99-CABF6BA20983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CBBD104C-B359-42A9-89E3-203DA0CD567A}" type="pres">
      <dgm:prSet presAssocID="{2457AD54-FE8F-43CC-AF99-CABF6BA20983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F72A7327-3C5D-4DE1-9F42-0439933F2E17}" type="pres">
      <dgm:prSet presAssocID="{12847AD6-4E57-4BD5-9203-FE9496F098C0}" presName="root2" presStyleCnt="0"/>
      <dgm:spPr/>
    </dgm:pt>
    <dgm:pt modelId="{1BEABEA5-AD63-4B61-B29F-230EB06CE7CC}" type="pres">
      <dgm:prSet presAssocID="{12847AD6-4E57-4BD5-9203-FE9496F098C0}" presName="LevelTwoTextNode" presStyleLbl="node2" presStyleIdx="3" presStyleCnt="4" custScaleX="141912" custScaleY="1253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DC3438D-4A93-4B9C-8837-15F4D69085EE}" type="pres">
      <dgm:prSet presAssocID="{12847AD6-4E57-4BD5-9203-FE9496F098C0}" presName="level3hierChild" presStyleCnt="0"/>
      <dgm:spPr/>
    </dgm:pt>
  </dgm:ptLst>
  <dgm:cxnLst>
    <dgm:cxn modelId="{1022C501-D938-40A0-9629-0A1B4048FDA8}" type="presOf" srcId="{D5B4C47F-EF49-4147-B10A-CE2A623293E6}" destId="{DA706E67-5AC7-43C2-B328-4D1715448379}" srcOrd="0" destOrd="0" presId="urn:microsoft.com/office/officeart/2008/layout/HorizontalMultiLevelHierarchy"/>
    <dgm:cxn modelId="{AED2C281-032C-4CDC-B034-64C779C9713B}" srcId="{8CF79E37-6EE2-4A42-9E5A-A84B36BD1C23}" destId="{12847AD6-4E57-4BD5-9203-FE9496F098C0}" srcOrd="3" destOrd="0" parTransId="{2457AD54-FE8F-43CC-AF99-CABF6BA20983}" sibTransId="{895FAF1E-6BA8-4AB9-BA91-279289890E6A}"/>
    <dgm:cxn modelId="{7805D077-ED63-4B54-B0CC-F58ED494163B}" type="presOf" srcId="{12847AD6-4E57-4BD5-9203-FE9496F098C0}" destId="{1BEABEA5-AD63-4B61-B29F-230EB06CE7CC}" srcOrd="0" destOrd="0" presId="urn:microsoft.com/office/officeart/2008/layout/HorizontalMultiLevelHierarchy"/>
    <dgm:cxn modelId="{DB3D60FD-2A13-4F8B-AFC3-897EEFE832F3}" type="presOf" srcId="{FEB7CF0D-A956-4522-80BC-1739F1323925}" destId="{1D651EE9-8F08-42D6-9C0F-33AC527230E0}" srcOrd="0" destOrd="0" presId="urn:microsoft.com/office/officeart/2008/layout/HorizontalMultiLevelHierarchy"/>
    <dgm:cxn modelId="{034CFBC6-85E8-4129-BBDF-904EB745B331}" srcId="{8CF79E37-6EE2-4A42-9E5A-A84B36BD1C23}" destId="{D5B4C47F-EF49-4147-B10A-CE2A623293E6}" srcOrd="1" destOrd="0" parTransId="{608F384F-437B-4498-89EF-85249AB577F9}" sibTransId="{E62589F1-A4FA-4126-9F13-7EBF7B869D5C}"/>
    <dgm:cxn modelId="{53C92077-E364-4D32-921C-9A4396576EE3}" type="presOf" srcId="{8ED1258E-0784-4F94-82FC-DD9E8E4834B6}" destId="{7892E32D-706F-45E9-96B8-B8538BA99D94}" srcOrd="0" destOrd="0" presId="urn:microsoft.com/office/officeart/2008/layout/HorizontalMultiLevelHierarchy"/>
    <dgm:cxn modelId="{C2714A43-1829-4CE6-808A-8739A571AEF2}" type="presOf" srcId="{8CF79E37-6EE2-4A42-9E5A-A84B36BD1C23}" destId="{C6656875-7B0E-4D49-AA94-58CDF90B58FA}" srcOrd="0" destOrd="0" presId="urn:microsoft.com/office/officeart/2008/layout/HorizontalMultiLevelHierarchy"/>
    <dgm:cxn modelId="{F8439008-CDB9-49E9-8261-A013A27C6A79}" type="presOf" srcId="{2457AD54-FE8F-43CC-AF99-CABF6BA20983}" destId="{F87D7585-9A56-420C-AE71-4C70BD8DB0FD}" srcOrd="0" destOrd="0" presId="urn:microsoft.com/office/officeart/2008/layout/HorizontalMultiLevelHierarchy"/>
    <dgm:cxn modelId="{44545C1E-E19B-4F2D-8EBC-66CEB1FBEB3D}" type="presOf" srcId="{D752EED4-BA34-4DE4-89F2-1D4D6CC09B8A}" destId="{75ECCD05-0968-495F-9094-7F881E3AC2E1}" srcOrd="0" destOrd="0" presId="urn:microsoft.com/office/officeart/2008/layout/HorizontalMultiLevelHierarchy"/>
    <dgm:cxn modelId="{05874B98-054B-4591-B5D7-7B2DD966AEF7}" srcId="{8CF79E37-6EE2-4A42-9E5A-A84B36BD1C23}" destId="{D752EED4-BA34-4DE4-89F2-1D4D6CC09B8A}" srcOrd="0" destOrd="0" parTransId="{FEB7CF0D-A956-4522-80BC-1739F1323925}" sibTransId="{F0209E0F-C923-4D31-8175-28A242383E13}"/>
    <dgm:cxn modelId="{3DF5B26E-A468-467F-8390-E7752CC909A7}" type="presOf" srcId="{FEB7CF0D-A956-4522-80BC-1739F1323925}" destId="{A9193A93-9C72-4947-AFB5-05B767ECBA7E}" srcOrd="1" destOrd="0" presId="urn:microsoft.com/office/officeart/2008/layout/HorizontalMultiLevelHierarchy"/>
    <dgm:cxn modelId="{FEF7050D-5FE5-47E1-98BE-2B3582D06286}" type="presOf" srcId="{608F384F-437B-4498-89EF-85249AB577F9}" destId="{11B9E645-2A69-4212-A270-E706398357EE}" srcOrd="1" destOrd="0" presId="urn:microsoft.com/office/officeart/2008/layout/HorizontalMultiLevelHierarchy"/>
    <dgm:cxn modelId="{A5021335-5F38-463A-830D-9B9E59B187DB}" type="presOf" srcId="{446B29AA-B195-47D7-A581-B76A2812028F}" destId="{9FAFBCC0-797A-4358-9A5E-579ECD2A412D}" srcOrd="0" destOrd="0" presId="urn:microsoft.com/office/officeart/2008/layout/HorizontalMultiLevelHierarchy"/>
    <dgm:cxn modelId="{786D4BED-F658-4E4C-8FF7-05056EA991ED}" srcId="{8CF79E37-6EE2-4A42-9E5A-A84B36BD1C23}" destId="{72EE716F-B258-4F56-8442-59980ED784C0}" srcOrd="2" destOrd="0" parTransId="{446B29AA-B195-47D7-A581-B76A2812028F}" sibTransId="{360087FB-AEC1-422A-BD13-F47603BF2FF2}"/>
    <dgm:cxn modelId="{256EBCE1-22B0-478F-95EC-2B69D6DEBF92}" type="presOf" srcId="{446B29AA-B195-47D7-A581-B76A2812028F}" destId="{964E0248-16BF-47AB-BFA2-DFE86690B572}" srcOrd="1" destOrd="0" presId="urn:microsoft.com/office/officeart/2008/layout/HorizontalMultiLevelHierarchy"/>
    <dgm:cxn modelId="{354769AD-0F9C-4CDF-85F5-31770E224ED4}" type="presOf" srcId="{72EE716F-B258-4F56-8442-59980ED784C0}" destId="{CE127720-5B2A-4E6F-A42D-723A8021AA6A}" srcOrd="0" destOrd="0" presId="urn:microsoft.com/office/officeart/2008/layout/HorizontalMultiLevelHierarchy"/>
    <dgm:cxn modelId="{1EBF79BA-7C05-489A-9253-2A1CB7B7DCD6}" type="presOf" srcId="{608F384F-437B-4498-89EF-85249AB577F9}" destId="{E7AD1FD8-9F5B-4827-A080-C9F5C4CB480B}" srcOrd="0" destOrd="0" presId="urn:microsoft.com/office/officeart/2008/layout/HorizontalMultiLevelHierarchy"/>
    <dgm:cxn modelId="{3899D85C-B556-4CCC-AF99-2F37CA586529}" type="presOf" srcId="{2457AD54-FE8F-43CC-AF99-CABF6BA20983}" destId="{CBBD104C-B359-42A9-89E3-203DA0CD567A}" srcOrd="1" destOrd="0" presId="urn:microsoft.com/office/officeart/2008/layout/HorizontalMultiLevelHierarchy"/>
    <dgm:cxn modelId="{E8C7F705-8610-401A-8598-379C6236D7E5}" srcId="{8ED1258E-0784-4F94-82FC-DD9E8E4834B6}" destId="{8CF79E37-6EE2-4A42-9E5A-A84B36BD1C23}" srcOrd="0" destOrd="0" parTransId="{CF410C0E-50D8-47B3-8B96-489BA8174020}" sibTransId="{0646F654-39DA-43A0-BCC4-8793C938DD4B}"/>
    <dgm:cxn modelId="{084839BD-201F-4537-ADA1-6D5C1229639A}" type="presParOf" srcId="{7892E32D-706F-45E9-96B8-B8538BA99D94}" destId="{BFD51B51-D2B7-4242-95E2-B6AFA6E9567A}" srcOrd="0" destOrd="0" presId="urn:microsoft.com/office/officeart/2008/layout/HorizontalMultiLevelHierarchy"/>
    <dgm:cxn modelId="{D8D90FDA-7E97-4395-9629-69D52337C98F}" type="presParOf" srcId="{BFD51B51-D2B7-4242-95E2-B6AFA6E9567A}" destId="{C6656875-7B0E-4D49-AA94-58CDF90B58FA}" srcOrd="0" destOrd="0" presId="urn:microsoft.com/office/officeart/2008/layout/HorizontalMultiLevelHierarchy"/>
    <dgm:cxn modelId="{90CB91A1-7BF0-430C-BF3A-7300572E7B39}" type="presParOf" srcId="{BFD51B51-D2B7-4242-95E2-B6AFA6E9567A}" destId="{4F180757-7A97-4641-BFAC-9D5E9A6D7392}" srcOrd="1" destOrd="0" presId="urn:microsoft.com/office/officeart/2008/layout/HorizontalMultiLevelHierarchy"/>
    <dgm:cxn modelId="{5795AF0A-AB71-4E6B-8E91-1E0851D58B09}" type="presParOf" srcId="{4F180757-7A97-4641-BFAC-9D5E9A6D7392}" destId="{1D651EE9-8F08-42D6-9C0F-33AC527230E0}" srcOrd="0" destOrd="0" presId="urn:microsoft.com/office/officeart/2008/layout/HorizontalMultiLevelHierarchy"/>
    <dgm:cxn modelId="{782B8291-BE1C-4F4C-A103-B535CC6C0C41}" type="presParOf" srcId="{1D651EE9-8F08-42D6-9C0F-33AC527230E0}" destId="{A9193A93-9C72-4947-AFB5-05B767ECBA7E}" srcOrd="0" destOrd="0" presId="urn:microsoft.com/office/officeart/2008/layout/HorizontalMultiLevelHierarchy"/>
    <dgm:cxn modelId="{1E5F9EBA-C29D-47D9-BA41-8416686BB07C}" type="presParOf" srcId="{4F180757-7A97-4641-BFAC-9D5E9A6D7392}" destId="{C7482415-0EFB-4BAC-95D4-836B6E1C784F}" srcOrd="1" destOrd="0" presId="urn:microsoft.com/office/officeart/2008/layout/HorizontalMultiLevelHierarchy"/>
    <dgm:cxn modelId="{F3F28DA4-3A61-4C9D-9EAF-A5CABC1E6230}" type="presParOf" srcId="{C7482415-0EFB-4BAC-95D4-836B6E1C784F}" destId="{75ECCD05-0968-495F-9094-7F881E3AC2E1}" srcOrd="0" destOrd="0" presId="urn:microsoft.com/office/officeart/2008/layout/HorizontalMultiLevelHierarchy"/>
    <dgm:cxn modelId="{190DD9E8-561F-4FAE-9967-054BC4E658C9}" type="presParOf" srcId="{C7482415-0EFB-4BAC-95D4-836B6E1C784F}" destId="{7D80832C-77E5-4AAA-BE00-7FBC2D129BCF}" srcOrd="1" destOrd="0" presId="urn:microsoft.com/office/officeart/2008/layout/HorizontalMultiLevelHierarchy"/>
    <dgm:cxn modelId="{F0CBF1F0-975A-4592-ABE2-D15DF9E11E61}" type="presParOf" srcId="{4F180757-7A97-4641-BFAC-9D5E9A6D7392}" destId="{E7AD1FD8-9F5B-4827-A080-C9F5C4CB480B}" srcOrd="2" destOrd="0" presId="urn:microsoft.com/office/officeart/2008/layout/HorizontalMultiLevelHierarchy"/>
    <dgm:cxn modelId="{0E9D1FF3-D8A4-461E-A729-2BE23ED28D59}" type="presParOf" srcId="{E7AD1FD8-9F5B-4827-A080-C9F5C4CB480B}" destId="{11B9E645-2A69-4212-A270-E706398357EE}" srcOrd="0" destOrd="0" presId="urn:microsoft.com/office/officeart/2008/layout/HorizontalMultiLevelHierarchy"/>
    <dgm:cxn modelId="{D880F360-89F1-489C-9728-F7AE7D3D76CA}" type="presParOf" srcId="{4F180757-7A97-4641-BFAC-9D5E9A6D7392}" destId="{E082228F-05E3-404D-9445-6BD2F7F10F6E}" srcOrd="3" destOrd="0" presId="urn:microsoft.com/office/officeart/2008/layout/HorizontalMultiLevelHierarchy"/>
    <dgm:cxn modelId="{2DFA81DC-AE39-4433-9782-329DEF402263}" type="presParOf" srcId="{E082228F-05E3-404D-9445-6BD2F7F10F6E}" destId="{DA706E67-5AC7-43C2-B328-4D1715448379}" srcOrd="0" destOrd="0" presId="urn:microsoft.com/office/officeart/2008/layout/HorizontalMultiLevelHierarchy"/>
    <dgm:cxn modelId="{122EC7B4-0719-41CB-B7B8-8FD23B60AFB1}" type="presParOf" srcId="{E082228F-05E3-404D-9445-6BD2F7F10F6E}" destId="{107BE882-E9BB-454B-8C3F-24BF45BDDB70}" srcOrd="1" destOrd="0" presId="urn:microsoft.com/office/officeart/2008/layout/HorizontalMultiLevelHierarchy"/>
    <dgm:cxn modelId="{80754044-287D-4D82-934A-F27CFEE81F5E}" type="presParOf" srcId="{4F180757-7A97-4641-BFAC-9D5E9A6D7392}" destId="{9FAFBCC0-797A-4358-9A5E-579ECD2A412D}" srcOrd="4" destOrd="0" presId="urn:microsoft.com/office/officeart/2008/layout/HorizontalMultiLevelHierarchy"/>
    <dgm:cxn modelId="{E9E182FB-6FF7-4740-8EB7-CCD38109A0E6}" type="presParOf" srcId="{9FAFBCC0-797A-4358-9A5E-579ECD2A412D}" destId="{964E0248-16BF-47AB-BFA2-DFE86690B572}" srcOrd="0" destOrd="0" presId="urn:microsoft.com/office/officeart/2008/layout/HorizontalMultiLevelHierarchy"/>
    <dgm:cxn modelId="{00AFDDE9-7A9B-4196-9B76-17C4C6CD283C}" type="presParOf" srcId="{4F180757-7A97-4641-BFAC-9D5E9A6D7392}" destId="{584AD27E-85E6-4982-A1BD-AB8013C29587}" srcOrd="5" destOrd="0" presId="urn:microsoft.com/office/officeart/2008/layout/HorizontalMultiLevelHierarchy"/>
    <dgm:cxn modelId="{C1F19302-918C-4C7A-BDF4-5D700A78AB52}" type="presParOf" srcId="{584AD27E-85E6-4982-A1BD-AB8013C29587}" destId="{CE127720-5B2A-4E6F-A42D-723A8021AA6A}" srcOrd="0" destOrd="0" presId="urn:microsoft.com/office/officeart/2008/layout/HorizontalMultiLevelHierarchy"/>
    <dgm:cxn modelId="{4EB7C975-5605-4263-BE87-9073FB6712BA}" type="presParOf" srcId="{584AD27E-85E6-4982-A1BD-AB8013C29587}" destId="{151518D7-9986-44D2-9745-780FBA782BF3}" srcOrd="1" destOrd="0" presId="urn:microsoft.com/office/officeart/2008/layout/HorizontalMultiLevelHierarchy"/>
    <dgm:cxn modelId="{7C0D3A9B-FD92-40E5-913B-E60ADBECF9CC}" type="presParOf" srcId="{4F180757-7A97-4641-BFAC-9D5E9A6D7392}" destId="{F87D7585-9A56-420C-AE71-4C70BD8DB0FD}" srcOrd="6" destOrd="0" presId="urn:microsoft.com/office/officeart/2008/layout/HorizontalMultiLevelHierarchy"/>
    <dgm:cxn modelId="{E79BBAC0-AFC3-49DD-B43F-6D6B4B33CF15}" type="presParOf" srcId="{F87D7585-9A56-420C-AE71-4C70BD8DB0FD}" destId="{CBBD104C-B359-42A9-89E3-203DA0CD567A}" srcOrd="0" destOrd="0" presId="urn:microsoft.com/office/officeart/2008/layout/HorizontalMultiLevelHierarchy"/>
    <dgm:cxn modelId="{5484090E-94D5-423C-8100-C4A0692B497D}" type="presParOf" srcId="{4F180757-7A97-4641-BFAC-9D5E9A6D7392}" destId="{F72A7327-3C5D-4DE1-9F42-0439933F2E17}" srcOrd="7" destOrd="0" presId="urn:microsoft.com/office/officeart/2008/layout/HorizontalMultiLevelHierarchy"/>
    <dgm:cxn modelId="{E25CEB9B-A5DF-482E-AAA1-BE6EE28D0B3A}" type="presParOf" srcId="{F72A7327-3C5D-4DE1-9F42-0439933F2E17}" destId="{1BEABEA5-AD63-4B61-B29F-230EB06CE7CC}" srcOrd="0" destOrd="0" presId="urn:microsoft.com/office/officeart/2008/layout/HorizontalMultiLevelHierarchy"/>
    <dgm:cxn modelId="{40FE9D7F-6718-4467-837C-F7752A5B42A3}" type="presParOf" srcId="{F72A7327-3C5D-4DE1-9F42-0439933F2E17}" destId="{5DC3438D-4A93-4B9C-8837-15F4D69085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CD29-DF2D-41A8-89C7-9C22BECA2DD0}">
      <dsp:nvSpPr>
        <dsp:cNvPr id="0" name=""/>
        <dsp:cNvSpPr/>
      </dsp:nvSpPr>
      <dsp:spPr>
        <a:xfrm>
          <a:off x="1797855" y="1527825"/>
          <a:ext cx="2056916" cy="205691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Phase Transition</a:t>
          </a:r>
          <a:endParaRPr lang="zh-CN" altLang="en-US" sz="2400" b="1" kern="1200" dirty="0">
            <a:solidFill>
              <a:schemeClr val="tx1"/>
            </a:solidFill>
          </a:endParaRPr>
        </a:p>
      </dsp:txBody>
      <dsp:txXfrm>
        <a:off x="2099083" y="1829053"/>
        <a:ext cx="1454460" cy="1454460"/>
      </dsp:txXfrm>
    </dsp:sp>
    <dsp:sp modelId="{5B49AF90-9EA4-4BAB-81CF-CF1341315D4F}">
      <dsp:nvSpPr>
        <dsp:cNvPr id="0" name=""/>
        <dsp:cNvSpPr/>
      </dsp:nvSpPr>
      <dsp:spPr>
        <a:xfrm rot="16200000">
          <a:off x="2775975" y="1455075"/>
          <a:ext cx="100676" cy="44822"/>
        </a:xfrm>
        <a:custGeom>
          <a:avLst/>
          <a:gdLst/>
          <a:ahLst/>
          <a:cxnLst/>
          <a:rect l="0" t="0" r="0" b="0"/>
          <a:pathLst>
            <a:path>
              <a:moveTo>
                <a:pt x="0" y="22411"/>
              </a:moveTo>
              <a:lnTo>
                <a:pt x="100676" y="224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>
        <a:off x="2823797" y="1474970"/>
        <a:ext cx="5033" cy="5033"/>
      </dsp:txXfrm>
    </dsp:sp>
    <dsp:sp modelId="{00F94AB2-04E1-42F8-8AE7-61286C7881D0}">
      <dsp:nvSpPr>
        <dsp:cNvPr id="0" name=""/>
        <dsp:cNvSpPr/>
      </dsp:nvSpPr>
      <dsp:spPr>
        <a:xfrm>
          <a:off x="2122517" y="19555"/>
          <a:ext cx="1407593" cy="1407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1"/>
              </a:solidFill>
            </a:rPr>
            <a:t>Nuclear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2328654" y="225692"/>
        <a:ext cx="995319" cy="995319"/>
      </dsp:txXfrm>
    </dsp:sp>
    <dsp:sp modelId="{A7173FC2-A051-4C3B-BC34-29AE46750200}">
      <dsp:nvSpPr>
        <dsp:cNvPr id="0" name=""/>
        <dsp:cNvSpPr/>
      </dsp:nvSpPr>
      <dsp:spPr>
        <a:xfrm>
          <a:off x="3854772" y="2533872"/>
          <a:ext cx="100676" cy="44822"/>
        </a:xfrm>
        <a:custGeom>
          <a:avLst/>
          <a:gdLst/>
          <a:ahLst/>
          <a:cxnLst/>
          <a:rect l="0" t="0" r="0" b="0"/>
          <a:pathLst>
            <a:path>
              <a:moveTo>
                <a:pt x="0" y="22411"/>
              </a:moveTo>
              <a:lnTo>
                <a:pt x="100676" y="224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>
        <a:off x="3902593" y="2553767"/>
        <a:ext cx="5033" cy="5033"/>
      </dsp:txXfrm>
    </dsp:sp>
    <dsp:sp modelId="{99E9F91B-FDC8-4DD4-9D8A-57F88FC40CF5}">
      <dsp:nvSpPr>
        <dsp:cNvPr id="0" name=""/>
        <dsp:cNvSpPr/>
      </dsp:nvSpPr>
      <dsp:spPr>
        <a:xfrm>
          <a:off x="3955448" y="1852487"/>
          <a:ext cx="1407593" cy="1407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chemeClr val="tx1"/>
              </a:solidFill>
            </a:rPr>
            <a:t>Classics,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chemeClr val="tx1"/>
              </a:solidFill>
            </a:rPr>
            <a:t>Quantum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161585" y="2058624"/>
        <a:ext cx="995319" cy="995319"/>
      </dsp:txXfrm>
    </dsp:sp>
    <dsp:sp modelId="{37F61577-80F8-460C-972D-EB155F432ADE}">
      <dsp:nvSpPr>
        <dsp:cNvPr id="0" name=""/>
        <dsp:cNvSpPr/>
      </dsp:nvSpPr>
      <dsp:spPr>
        <a:xfrm rot="5400000">
          <a:off x="2775975" y="3612669"/>
          <a:ext cx="100676" cy="44822"/>
        </a:xfrm>
        <a:custGeom>
          <a:avLst/>
          <a:gdLst/>
          <a:ahLst/>
          <a:cxnLst/>
          <a:rect l="0" t="0" r="0" b="0"/>
          <a:pathLst>
            <a:path>
              <a:moveTo>
                <a:pt x="0" y="22411"/>
              </a:moveTo>
              <a:lnTo>
                <a:pt x="100676" y="224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>
        <a:off x="2823797" y="3632563"/>
        <a:ext cx="5033" cy="5033"/>
      </dsp:txXfrm>
    </dsp:sp>
    <dsp:sp modelId="{585A3E83-CB68-4A5E-8D9A-41CB55D3EEA5}">
      <dsp:nvSpPr>
        <dsp:cNvPr id="0" name=""/>
        <dsp:cNvSpPr/>
      </dsp:nvSpPr>
      <dsp:spPr>
        <a:xfrm>
          <a:off x="2122517" y="3685418"/>
          <a:ext cx="1407593" cy="1407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chemeClr val="tx1"/>
              </a:solidFill>
            </a:rPr>
            <a:t>Materials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2328654" y="3891555"/>
        <a:ext cx="995319" cy="995319"/>
      </dsp:txXfrm>
    </dsp:sp>
    <dsp:sp modelId="{39481C66-EBC0-4B42-948F-A0B4E72D56EB}">
      <dsp:nvSpPr>
        <dsp:cNvPr id="0" name=""/>
        <dsp:cNvSpPr/>
      </dsp:nvSpPr>
      <dsp:spPr>
        <a:xfrm rot="10800000">
          <a:off x="1697179" y="2533872"/>
          <a:ext cx="100676" cy="44822"/>
        </a:xfrm>
        <a:custGeom>
          <a:avLst/>
          <a:gdLst/>
          <a:ahLst/>
          <a:cxnLst/>
          <a:rect l="0" t="0" r="0" b="0"/>
          <a:pathLst>
            <a:path>
              <a:moveTo>
                <a:pt x="0" y="22411"/>
              </a:moveTo>
              <a:lnTo>
                <a:pt x="100676" y="224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solidFill>
              <a:schemeClr val="tx1"/>
            </a:solidFill>
          </a:endParaRPr>
        </a:p>
      </dsp:txBody>
      <dsp:txXfrm rot="10800000">
        <a:off x="1745000" y="2553767"/>
        <a:ext cx="5033" cy="5033"/>
      </dsp:txXfrm>
    </dsp:sp>
    <dsp:sp modelId="{15E38DAC-B7B9-48BF-A0A8-A8C66F0C4EEB}">
      <dsp:nvSpPr>
        <dsp:cNvPr id="0" name=""/>
        <dsp:cNvSpPr/>
      </dsp:nvSpPr>
      <dsp:spPr>
        <a:xfrm>
          <a:off x="289585" y="1852487"/>
          <a:ext cx="1407593" cy="1407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>
              <a:solidFill>
                <a:schemeClr val="tx1"/>
              </a:solidFill>
            </a:rPr>
            <a:t>Atomic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>
              <a:solidFill>
                <a:schemeClr val="tx1"/>
              </a:solidFill>
            </a:rPr>
            <a:t>Polymer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495722" y="2058624"/>
        <a:ext cx="995319" cy="995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7585-9A56-420C-AE71-4C70BD8DB0FD}">
      <dsp:nvSpPr>
        <dsp:cNvPr id="0" name=""/>
        <dsp:cNvSpPr/>
      </dsp:nvSpPr>
      <dsp:spPr>
        <a:xfrm>
          <a:off x="642906" y="2031999"/>
          <a:ext cx="419560" cy="1442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780" y="0"/>
              </a:lnTo>
              <a:lnTo>
                <a:pt x="209780" y="1442091"/>
              </a:lnTo>
              <a:lnTo>
                <a:pt x="419560" y="144209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815139" y="2715498"/>
        <a:ext cx="75094" cy="75094"/>
      </dsp:txXfrm>
    </dsp:sp>
    <dsp:sp modelId="{9FAFBCC0-797A-4358-9A5E-579ECD2A412D}">
      <dsp:nvSpPr>
        <dsp:cNvPr id="0" name=""/>
        <dsp:cNvSpPr/>
      </dsp:nvSpPr>
      <dsp:spPr>
        <a:xfrm>
          <a:off x="642906" y="2031999"/>
          <a:ext cx="419560" cy="480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780" y="0"/>
              </a:lnTo>
              <a:lnTo>
                <a:pt x="209780" y="480697"/>
              </a:lnTo>
              <a:lnTo>
                <a:pt x="419560" y="4806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836735" y="2256397"/>
        <a:ext cx="31902" cy="31902"/>
      </dsp:txXfrm>
    </dsp:sp>
    <dsp:sp modelId="{E7AD1FD8-9F5B-4827-A080-C9F5C4CB480B}">
      <dsp:nvSpPr>
        <dsp:cNvPr id="0" name=""/>
        <dsp:cNvSpPr/>
      </dsp:nvSpPr>
      <dsp:spPr>
        <a:xfrm>
          <a:off x="642906" y="1551302"/>
          <a:ext cx="419560" cy="480697"/>
        </a:xfrm>
        <a:custGeom>
          <a:avLst/>
          <a:gdLst/>
          <a:ahLst/>
          <a:cxnLst/>
          <a:rect l="0" t="0" r="0" b="0"/>
          <a:pathLst>
            <a:path>
              <a:moveTo>
                <a:pt x="0" y="480697"/>
              </a:moveTo>
              <a:lnTo>
                <a:pt x="209780" y="480697"/>
              </a:lnTo>
              <a:lnTo>
                <a:pt x="209780" y="0"/>
              </a:lnTo>
              <a:lnTo>
                <a:pt x="41956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836735" y="1775700"/>
        <a:ext cx="31902" cy="31902"/>
      </dsp:txXfrm>
    </dsp:sp>
    <dsp:sp modelId="{1D651EE9-8F08-42D6-9C0F-33AC527230E0}">
      <dsp:nvSpPr>
        <dsp:cNvPr id="0" name=""/>
        <dsp:cNvSpPr/>
      </dsp:nvSpPr>
      <dsp:spPr>
        <a:xfrm>
          <a:off x="642906" y="589908"/>
          <a:ext cx="419560" cy="1442091"/>
        </a:xfrm>
        <a:custGeom>
          <a:avLst/>
          <a:gdLst/>
          <a:ahLst/>
          <a:cxnLst/>
          <a:rect l="0" t="0" r="0" b="0"/>
          <a:pathLst>
            <a:path>
              <a:moveTo>
                <a:pt x="0" y="1442091"/>
              </a:moveTo>
              <a:lnTo>
                <a:pt x="209780" y="1442091"/>
              </a:lnTo>
              <a:lnTo>
                <a:pt x="209780" y="0"/>
              </a:lnTo>
              <a:lnTo>
                <a:pt x="41956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815139" y="1273406"/>
        <a:ext cx="75094" cy="75094"/>
      </dsp:txXfrm>
    </dsp:sp>
    <dsp:sp modelId="{C6656875-7B0E-4D49-AA94-58CDF90B58FA}">
      <dsp:nvSpPr>
        <dsp:cNvPr id="0" name=""/>
        <dsp:cNvSpPr/>
      </dsp:nvSpPr>
      <dsp:spPr>
        <a:xfrm rot="16200000">
          <a:off x="-1359969" y="1712213"/>
          <a:ext cx="3366178" cy="639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smtClean="0">
              <a:solidFill>
                <a:schemeClr val="tx1"/>
              </a:solidFill>
            </a:rPr>
            <a:t>Fragmentation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-1359969" y="1712213"/>
        <a:ext cx="3366178" cy="639573"/>
      </dsp:txXfrm>
    </dsp:sp>
    <dsp:sp modelId="{75ECCD05-0968-495F-9094-7F881E3AC2E1}">
      <dsp:nvSpPr>
        <dsp:cNvPr id="0" name=""/>
        <dsp:cNvSpPr/>
      </dsp:nvSpPr>
      <dsp:spPr>
        <a:xfrm>
          <a:off x="1062467" y="189157"/>
          <a:ext cx="2977033" cy="801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>
              <a:solidFill>
                <a:schemeClr val="tx1"/>
              </a:solidFill>
            </a:rPr>
            <a:t>Central HICs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>
              <a:solidFill>
                <a:schemeClr val="tx1"/>
              </a:solidFill>
            </a:rPr>
            <a:t>near Fermi energy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1062467" y="189157"/>
        <a:ext cx="2977033" cy="801501"/>
      </dsp:txXfrm>
    </dsp:sp>
    <dsp:sp modelId="{DA706E67-5AC7-43C2-B328-4D1715448379}">
      <dsp:nvSpPr>
        <dsp:cNvPr id="0" name=""/>
        <dsp:cNvSpPr/>
      </dsp:nvSpPr>
      <dsp:spPr>
        <a:xfrm>
          <a:off x="1062467" y="1150552"/>
          <a:ext cx="2977033" cy="801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>
              <a:solidFill>
                <a:schemeClr val="tx1"/>
              </a:solidFill>
            </a:rPr>
            <a:t>Peripheral HIC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>
              <a:solidFill>
                <a:schemeClr val="tx1"/>
              </a:solidFill>
            </a:rPr>
            <a:t>at hundreds of MeV/</a:t>
          </a:r>
          <a:r>
            <a:rPr lang="en-US" altLang="en-US" sz="2200" kern="1200" dirty="0" err="1" smtClean="0">
              <a:solidFill>
                <a:schemeClr val="tx1"/>
              </a:solidFill>
            </a:rPr>
            <a:t>nucl</a:t>
          </a:r>
          <a:r>
            <a:rPr lang="en-US" altLang="en-US" sz="2200" kern="1200" dirty="0" smtClean="0">
              <a:solidFill>
                <a:schemeClr val="tx1"/>
              </a:solidFill>
            </a:rPr>
            <a:t>.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1062467" y="1150552"/>
        <a:ext cx="2977033" cy="801501"/>
      </dsp:txXfrm>
    </dsp:sp>
    <dsp:sp modelId="{CE127720-5B2A-4E6F-A42D-723A8021AA6A}">
      <dsp:nvSpPr>
        <dsp:cNvPr id="0" name=""/>
        <dsp:cNvSpPr/>
      </dsp:nvSpPr>
      <dsp:spPr>
        <a:xfrm>
          <a:off x="1062467" y="2111946"/>
          <a:ext cx="2977033" cy="801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tx1"/>
              </a:solidFill>
            </a:rPr>
            <a:t>Spallation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tx1"/>
              </a:solidFill>
            </a:rPr>
            <a:t>at </a:t>
          </a:r>
          <a:r>
            <a:rPr lang="en-US" altLang="zh-CN" sz="2200" kern="1200" dirty="0" err="1" smtClean="0">
              <a:solidFill>
                <a:schemeClr val="tx1"/>
              </a:solidFill>
            </a:rPr>
            <a:t>GeV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1062467" y="2111946"/>
        <a:ext cx="2977033" cy="801501"/>
      </dsp:txXfrm>
    </dsp:sp>
    <dsp:sp modelId="{1BEABEA5-AD63-4B61-B29F-230EB06CE7CC}">
      <dsp:nvSpPr>
        <dsp:cNvPr id="0" name=""/>
        <dsp:cNvSpPr/>
      </dsp:nvSpPr>
      <dsp:spPr>
        <a:xfrm>
          <a:off x="1062467" y="3073341"/>
          <a:ext cx="2977033" cy="801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smtClean="0">
              <a:solidFill>
                <a:schemeClr val="tx1"/>
              </a:solidFill>
            </a:rPr>
            <a:t>…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1062467" y="3073341"/>
        <a:ext cx="2977033" cy="801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3759386-14D4-4BFE-AF62-A49B671DE3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34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6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6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C948AB9-1DDF-4192-82AF-8B44FCE0AA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287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7198-A806-4315-9F33-35333D21CD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5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40CE-5F62-441E-8D7E-F26C9CF789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225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2350-103D-49C1-83B5-6FE5425715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87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AF13-8B65-48AC-BD96-27C047E864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511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DC49-7D84-45E9-8393-D7317C6E03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72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6A5C-AA55-4B43-B8AF-D70324F23F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09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4EE5-ECEF-4905-BD35-1C026BCC31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407B-C5DB-43A5-8138-09E9D58785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53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2279-D6CB-444B-B3F3-7C5E2DEC1A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00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4B74-EC5D-429F-8533-928BAAAFC1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54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B2AF-6D03-4CF5-8312-9244B5091A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20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6F85-8833-49D8-91CC-C460C02E22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25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592D-D71C-47D0-ABF7-DFCF16FE68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43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AB91-0DE7-4D68-AB6B-D961F1B2EB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805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E8F94B6-42EA-4F84-A862-5CF065C9FF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3356992"/>
            <a:ext cx="79930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altLang="zh-CN" sz="2000" b="1" dirty="0">
                <a:latin typeface="Arial Black" pitchFamily="34" charset="0"/>
                <a:ea typeface="华文新魏" pitchFamily="2" charset="-122"/>
              </a:rPr>
              <a:t>Jun </a:t>
            </a:r>
            <a:r>
              <a:rPr lang="en-US" altLang="zh-CN" sz="2000" b="1" dirty="0" smtClean="0">
                <a:latin typeface="Arial Black" pitchFamily="34" charset="0"/>
                <a:ea typeface="华文新魏" pitchFamily="2" charset="-122"/>
              </a:rPr>
              <a:t>Su</a:t>
            </a:r>
          </a:p>
          <a:p>
            <a:pPr>
              <a:spcBef>
                <a:spcPct val="20000"/>
              </a:spcBef>
            </a:pPr>
            <a:r>
              <a:rPr lang="en-US" altLang="zh-CN" sz="1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Sino-French </a:t>
            </a:r>
            <a:r>
              <a:rPr lang="en-US" altLang="zh-CN" sz="1800" b="1" dirty="0" err="1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Institure</a:t>
            </a:r>
            <a:r>
              <a:rPr lang="en-US" altLang="zh-CN" sz="1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 of Nuclear Engineering &amp; Technology, </a:t>
            </a:r>
          </a:p>
          <a:p>
            <a:pPr>
              <a:spcBef>
                <a:spcPct val="20000"/>
              </a:spcBef>
            </a:pPr>
            <a:r>
              <a:rPr lang="en-US" altLang="zh-CN" sz="1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Sun </a:t>
            </a:r>
            <a:r>
              <a:rPr lang="en-US" altLang="zh-CN" sz="1800" b="1" dirty="0" err="1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Yat-sen</a:t>
            </a:r>
            <a:r>
              <a:rPr lang="en-US" altLang="zh-CN" sz="1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1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University, </a:t>
            </a:r>
            <a:r>
              <a:rPr lang="en-US" altLang="zh-CN" sz="1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Zhuhai 519082, China</a:t>
            </a:r>
            <a:r>
              <a:rPr lang="en-US" altLang="zh-CN" sz="1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zh-CN" sz="1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E-mail</a:t>
            </a:r>
            <a:r>
              <a:rPr lang="en-US" altLang="zh-CN" sz="1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: </a:t>
            </a:r>
            <a:r>
              <a:rPr lang="en-US" altLang="zh-CN" sz="1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sujun3@mail.sysu.edu.cn</a:t>
            </a:r>
          </a:p>
          <a:p>
            <a:pPr>
              <a:spcBef>
                <a:spcPct val="20000"/>
              </a:spcBef>
            </a:pPr>
            <a:endParaRPr lang="en-US" altLang="zh-CN" sz="2000" b="1" dirty="0" smtClean="0">
              <a:solidFill>
                <a:schemeClr val="accent2"/>
              </a:solidFill>
              <a:latin typeface="华文新魏" pitchFamily="2" charset="-122"/>
              <a:ea typeface="华文新魏" pitchFamily="2" charset="-122"/>
            </a:endParaRPr>
          </a:p>
          <a:p>
            <a:pPr lvl="0" algn="r"/>
            <a:r>
              <a:rPr kumimoji="0" lang="en-US" altLang="zh-CN" sz="2000" b="1" dirty="0" smtClean="0">
                <a:latin typeface="Calibri" pitchFamily="34" charset="0"/>
                <a:cs typeface="宋体" pitchFamily="2" charset="-122"/>
              </a:rPr>
              <a:t>2018</a:t>
            </a:r>
            <a:endParaRPr kumimoji="0" lang="zh-CN" altLang="zh-CN" sz="3200" dirty="0">
              <a:latin typeface="Arial" pitchFamily="34" charset="0"/>
              <a:cs typeface="宋体" pitchFamily="2" charset="-122"/>
            </a:endParaRPr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122238" y="1340768"/>
            <a:ext cx="88566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atin typeface="Arial Black" pitchFamily="34" charset="0"/>
                <a:ea typeface="华文新魏" pitchFamily="2" charset="-122"/>
              </a:rPr>
              <a:t> Dynamical properties and secondary decay effects of projectile fragmentations</a:t>
            </a:r>
          </a:p>
          <a:p>
            <a:pPr algn="ctr">
              <a:defRPr/>
            </a:pPr>
            <a:r>
              <a:rPr lang="en-US" altLang="zh-CN" sz="2800" b="1" dirty="0">
                <a:latin typeface="Arial Black" pitchFamily="34" charset="0"/>
                <a:ea typeface="华文新魏" pitchFamily="2" charset="-122"/>
              </a:rPr>
              <a:t>in </a:t>
            </a:r>
            <a:r>
              <a:rPr lang="en-US" altLang="zh-CN" sz="2800" b="1" baseline="30000" dirty="0">
                <a:latin typeface="Arial Black" pitchFamily="34" charset="0"/>
                <a:ea typeface="华文新魏" pitchFamily="2" charset="-122"/>
              </a:rPr>
              <a:t>124</a:t>
            </a:r>
            <a:r>
              <a:rPr lang="en-US" altLang="zh-CN" sz="2800" b="1" dirty="0">
                <a:latin typeface="Arial Black" pitchFamily="34" charset="0"/>
                <a:ea typeface="华文新魏" pitchFamily="2" charset="-122"/>
              </a:rPr>
              <a:t>Sn,</a:t>
            </a:r>
            <a:r>
              <a:rPr lang="en-US" altLang="zh-CN" sz="2800" b="1" baseline="30000" dirty="0">
                <a:latin typeface="Arial Black" pitchFamily="34" charset="0"/>
                <a:ea typeface="华文新魏" pitchFamily="2" charset="-122"/>
              </a:rPr>
              <a:t>107</a:t>
            </a:r>
            <a:r>
              <a:rPr lang="en-US" altLang="zh-CN" sz="2800" b="1" dirty="0">
                <a:latin typeface="Arial Black" pitchFamily="34" charset="0"/>
                <a:ea typeface="华文新魏" pitchFamily="2" charset="-122"/>
              </a:rPr>
              <a:t>Sn + </a:t>
            </a:r>
            <a:r>
              <a:rPr lang="en-US" altLang="zh-CN" sz="2800" b="1" baseline="30000" dirty="0">
                <a:latin typeface="Arial Black" pitchFamily="34" charset="0"/>
                <a:ea typeface="华文新魏" pitchFamily="2" charset="-122"/>
              </a:rPr>
              <a:t>120</a:t>
            </a:r>
            <a:r>
              <a:rPr lang="en-US" altLang="zh-CN" sz="2800" b="1" dirty="0">
                <a:latin typeface="Arial Black" pitchFamily="34" charset="0"/>
                <a:ea typeface="华文新魏" pitchFamily="2" charset="-122"/>
              </a:rPr>
              <a:t>Sn collisions at 600 MeV/nucleon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26F85-8833-49D8-91CC-C460C02E2211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116632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/>
              <a:t>phase transition in projectile fragmentation and spallation 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50448" y="6303484"/>
            <a:ext cx="5398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/>
              <a:t>B. </a:t>
            </a:r>
            <a:r>
              <a:rPr lang="en-US" altLang="zh-CN" sz="1400" dirty="0" err="1"/>
              <a:t>Borderie</a:t>
            </a:r>
            <a:r>
              <a:rPr lang="en-US" altLang="zh-CN" sz="1400" dirty="0"/>
              <a:t> and M.F. Rivet , </a:t>
            </a:r>
            <a:r>
              <a:rPr lang="en-US" altLang="zh-CN" sz="1400" dirty="0" err="1"/>
              <a:t>Prog</a:t>
            </a:r>
            <a:r>
              <a:rPr lang="en-US" altLang="zh-CN" sz="1400" dirty="0"/>
              <a:t>. Part.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61 (2008) </a:t>
            </a:r>
            <a:r>
              <a:rPr lang="en-US" altLang="zh-CN" sz="1400" dirty="0" smtClean="0"/>
              <a:t>551</a:t>
            </a:r>
          </a:p>
          <a:p>
            <a:r>
              <a:rPr lang="en-US" altLang="zh-CN" sz="1400" dirty="0" smtClean="0"/>
              <a:t>J. Su, et al., Physics </a:t>
            </a:r>
            <a:r>
              <a:rPr lang="en-US" altLang="zh-CN" sz="1400" dirty="0"/>
              <a:t>Letters B 782 (2018) 682–687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41277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Many researches focus on the study of thermodynamic </a:t>
            </a:r>
            <a:r>
              <a:rPr lang="en-US" altLang="zh-CN" dirty="0" smtClean="0"/>
              <a:t>observables from </a:t>
            </a:r>
            <a:r>
              <a:rPr lang="en-US" altLang="zh-CN" dirty="0"/>
              <a:t>the projectile fragmentation and spallation [25, 26</a:t>
            </a:r>
            <a:r>
              <a:rPr lang="en-US" altLang="zh-CN" dirty="0" smtClean="0"/>
              <a:t>]. However</a:t>
            </a:r>
            <a:r>
              <a:rPr lang="en-US" altLang="zh-CN" dirty="0"/>
              <a:t>, the signals of phase transition in those reactions </a:t>
            </a:r>
            <a:r>
              <a:rPr lang="en-US" altLang="zh-CN" dirty="0" smtClean="0"/>
              <a:t>is </a:t>
            </a:r>
            <a:r>
              <a:rPr lang="en-US" altLang="zh-CN" dirty="0" err="1"/>
              <a:t>amphibolous</a:t>
            </a:r>
            <a:r>
              <a:rPr lang="en-US" altLang="zh-CN" dirty="0"/>
              <a:t>, because the expansion phase is absent in </a:t>
            </a:r>
            <a:r>
              <a:rPr lang="en-US" altLang="zh-CN" dirty="0" smtClean="0"/>
              <a:t>those reactions </a:t>
            </a:r>
            <a:r>
              <a:rPr lang="en-US" altLang="zh-CN" dirty="0"/>
              <a:t>while the </a:t>
            </a:r>
            <a:r>
              <a:rPr lang="en-US" altLang="zh-CN" dirty="0" err="1"/>
              <a:t>spinodal</a:t>
            </a:r>
            <a:r>
              <a:rPr lang="en-US" altLang="zh-CN" dirty="0"/>
              <a:t> region is considered in the </a:t>
            </a:r>
            <a:r>
              <a:rPr lang="en-US" altLang="zh-CN" dirty="0" smtClean="0"/>
              <a:t>subnormal density </a:t>
            </a:r>
            <a:r>
              <a:rPr lang="en-US" altLang="zh-CN" dirty="0"/>
              <a:t>region.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0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6211416" cy="64807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Theoretical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framework</a:t>
            </a:r>
            <a:endParaRPr lang="zh-CN" altLang="en-US" sz="4000" b="1" dirty="0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7413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" y="1070992"/>
            <a:ext cx="8307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861048"/>
            <a:ext cx="8229600" cy="2808312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IQMD: describe </a:t>
            </a:r>
            <a:r>
              <a:rPr lang="en-US" altLang="zh-CN" sz="2400" dirty="0" smtClean="0"/>
              <a:t>formation of the hot fragments.</a:t>
            </a:r>
          </a:p>
          <a:p>
            <a:pPr eaLnBrk="1" hangingPunct="1"/>
            <a:endParaRPr lang="en-US" altLang="zh-CN" sz="2400" dirty="0"/>
          </a:p>
          <a:p>
            <a:pPr eaLnBrk="1" hangingPunct="1"/>
            <a:r>
              <a:rPr lang="en-US" altLang="zh-CN" sz="2400" dirty="0"/>
              <a:t>GEMINI: </a:t>
            </a:r>
            <a:r>
              <a:rPr lang="en-US" altLang="zh-CN" sz="2400" dirty="0" smtClean="0"/>
              <a:t>simulate the light-particle </a:t>
            </a:r>
            <a:r>
              <a:rPr lang="en-US" altLang="zh-CN" sz="2400" dirty="0"/>
              <a:t>evaporation of the hot </a:t>
            </a:r>
            <a:r>
              <a:rPr lang="en-US" altLang="zh-CN" sz="2400" dirty="0" smtClean="0"/>
              <a:t>fragments</a:t>
            </a:r>
            <a:endParaRPr lang="zh-CN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2742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IQMD model</a:t>
            </a:r>
            <a:endParaRPr lang="en-US" altLang="zh-CN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852235"/>
            <a:ext cx="8229600" cy="35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000" dirty="0" smtClean="0"/>
              <a:t>Density in phase space</a:t>
            </a:r>
            <a:endParaRPr lang="zh-CN" altLang="zh-CN" sz="20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time evolution </a:t>
            </a:r>
            <a:endParaRPr lang="zh-CN" altLang="zh-CN" sz="2000" dirty="0" smtClean="0"/>
          </a:p>
          <a:p>
            <a:pPr eaLnBrk="1" hangingPunct="1"/>
            <a:endParaRPr lang="zh-CN" altLang="zh-CN" sz="2000" dirty="0" smtClean="0"/>
          </a:p>
          <a:p>
            <a:pPr eaLnBrk="1" hangingPunct="1"/>
            <a:r>
              <a:rPr lang="en-US" altLang="zh-CN" sz="2000" dirty="0" smtClean="0"/>
              <a:t>Hamiltonian</a:t>
            </a:r>
          </a:p>
          <a:p>
            <a:pPr eaLnBrk="1" hangingPunct="1"/>
            <a:endParaRPr lang="zh-CN" altLang="zh-CN" sz="2000" dirty="0" smtClean="0"/>
          </a:p>
          <a:p>
            <a:pPr eaLnBrk="1" hangingPunct="1"/>
            <a:r>
              <a:rPr lang="en-US" altLang="zh-CN" sz="2000" dirty="0" smtClean="0"/>
              <a:t>Nucleon-nucleon collisions</a:t>
            </a:r>
            <a:endParaRPr lang="zh-CN" altLang="zh-CN" sz="2000" dirty="0" smtClean="0"/>
          </a:p>
          <a:p>
            <a:pPr eaLnBrk="1" hangingPunct="1"/>
            <a:endParaRPr lang="zh-CN" altLang="zh-CN" sz="2000" dirty="0" smtClean="0"/>
          </a:p>
          <a:p>
            <a:pPr eaLnBrk="1" hangingPunct="1"/>
            <a:r>
              <a:rPr lang="zh-CN" altLang="zh-CN" sz="2000" dirty="0" smtClean="0"/>
              <a:t>Pauli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blocking</a:t>
            </a:r>
            <a:endParaRPr lang="zh-CN" altLang="zh-CN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0" y="755675"/>
            <a:ext cx="519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0" y="1595115"/>
            <a:ext cx="1905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95" y="3285356"/>
            <a:ext cx="151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0" y="2490465"/>
            <a:ext cx="4953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6740" y="479715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Code version: </a:t>
            </a:r>
            <a:r>
              <a:rPr lang="en-US" altLang="zh-CN" sz="2000" dirty="0" smtClean="0"/>
              <a:t>IQMD-BNU (Beijing </a:t>
            </a:r>
            <a:r>
              <a:rPr lang="en-US" altLang="zh-CN" sz="2000" dirty="0"/>
              <a:t>Normal University</a:t>
            </a:r>
            <a:r>
              <a:rPr lang="en-US" altLang="zh-CN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9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GEMINI code</a:t>
            </a:r>
            <a:endParaRPr lang="en-US" altLang="zh-CN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852235"/>
            <a:ext cx="8229600" cy="40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zh-CN" sz="2000" dirty="0"/>
              <a:t>Decay </a:t>
            </a:r>
            <a:r>
              <a:rPr lang="en-US" altLang="zh-CN" sz="2000" dirty="0" smtClean="0"/>
              <a:t>modes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 smtClean="0"/>
              <a:t>light-particle evaporation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 smtClean="0"/>
              <a:t>symmetric fission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 smtClean="0"/>
              <a:t>asymmetric fission </a:t>
            </a:r>
            <a:r>
              <a:rPr lang="en-US" altLang="zh-CN" sz="2000" dirty="0" smtClean="0">
                <a:sym typeface="Wingdings" pitchFamily="2" charset="2"/>
              </a:rPr>
              <a:t> IMFs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000" dirty="0">
                <a:sym typeface="Wingdings" pitchFamily="2" charset="2"/>
              </a:rPr>
              <a:t>……</a:t>
            </a:r>
            <a:endParaRPr lang="zh-CN" altLang="zh-CN" sz="20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000" dirty="0"/>
              <a:t>Only light-particle </a:t>
            </a:r>
            <a:r>
              <a:rPr lang="en-US" altLang="zh-CN" sz="2000" dirty="0" smtClean="0"/>
              <a:t>evaporation is allowed in this work.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partial decay widths are taken from the </a:t>
            </a:r>
            <a:r>
              <a:rPr lang="en-US" altLang="zh-CN" sz="2000" dirty="0" smtClean="0"/>
              <a:t>Hauser-</a:t>
            </a:r>
            <a:r>
              <a:rPr lang="en-US" altLang="zh-CN" sz="2000" dirty="0" err="1" smtClean="0"/>
              <a:t>Feshbach</a:t>
            </a:r>
            <a:r>
              <a:rPr lang="en-US" altLang="zh-CN" sz="2000" dirty="0" smtClean="0"/>
              <a:t> formalism</a:t>
            </a:r>
            <a:endParaRPr lang="zh-CN" altLang="zh-CN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4257"/>
            <a:ext cx="5619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209385" y="4999880"/>
            <a:ext cx="8537576" cy="1741488"/>
            <a:chOff x="384" y="1104"/>
            <a:chExt cx="5378" cy="1097"/>
          </a:xfrm>
        </p:grpSpPr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528" y="1872"/>
              <a:ext cx="36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176" y="187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60" y="187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5584" y="1728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800" dirty="0"/>
                <a:t>t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200" y="1123"/>
              <a:ext cx="12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200" dirty="0" smtClean="0"/>
                <a:t>Hot and equilibrium system</a:t>
              </a:r>
              <a:endParaRPr lang="en-US" altLang="zh-CN" sz="1200" dirty="0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3024" y="1104"/>
              <a:ext cx="10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200" dirty="0"/>
                <a:t>excited pre-fragments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4944" y="200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endParaRPr lang="zh-CN" altLang="zh-CN" sz="1400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4704" y="1104"/>
              <a:ext cx="6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200"/>
                <a:t>final products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4069" y="1659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dirty="0"/>
                <a:t>de-excitation</a:t>
              </a: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3857" y="174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3" name="Picture 20" descr="图片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48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1" descr="图片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296"/>
              <a:ext cx="38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2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96"/>
              <a:ext cx="576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2112" y="1659"/>
              <a:ext cx="10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dirty="0" err="1">
                  <a:solidFill>
                    <a:schemeClr val="tx2"/>
                  </a:solidFill>
                </a:rPr>
                <a:t>Multifragmentation</a:t>
              </a:r>
              <a:endParaRPr lang="en-US" altLang="zh-CN" sz="1400" dirty="0">
                <a:solidFill>
                  <a:schemeClr val="tx2"/>
                </a:solidFill>
              </a:endParaRPr>
            </a:p>
          </p:txBody>
        </p:sp>
        <p:pic>
          <p:nvPicPr>
            <p:cNvPr id="47" name="Picture 24" descr="201006291046266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44"/>
              <a:ext cx="52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576" y="1885"/>
              <a:ext cx="30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dirty="0" err="1">
                  <a:solidFill>
                    <a:srgbClr val="FF6600"/>
                  </a:solidFill>
                </a:rPr>
                <a:t>I</a:t>
              </a:r>
              <a:r>
                <a:rPr lang="en-US" altLang="zh-CN" sz="1400" dirty="0" err="1"/>
                <a:t>sospin</a:t>
              </a:r>
              <a:r>
                <a:rPr lang="en-US" altLang="zh-CN" sz="1400" dirty="0"/>
                <a:t>-dependent </a:t>
              </a:r>
              <a:r>
                <a:rPr lang="en-US" altLang="zh-CN" sz="1400" dirty="0">
                  <a:solidFill>
                    <a:srgbClr val="FF6600"/>
                  </a:solidFill>
                </a:rPr>
                <a:t>Q</a:t>
              </a:r>
              <a:r>
                <a:rPr lang="en-US" altLang="zh-CN" sz="1400" dirty="0"/>
                <a:t>uantum </a:t>
              </a:r>
              <a:r>
                <a:rPr lang="en-US" altLang="zh-CN" sz="1400" dirty="0">
                  <a:solidFill>
                    <a:srgbClr val="FF6600"/>
                  </a:solidFill>
                </a:rPr>
                <a:t>M</a:t>
              </a:r>
              <a:r>
                <a:rPr lang="en-US" altLang="zh-CN" sz="1400" dirty="0"/>
                <a:t>olecular </a:t>
              </a:r>
              <a:r>
                <a:rPr lang="en-US" altLang="zh-CN" sz="1400" dirty="0">
                  <a:solidFill>
                    <a:srgbClr val="FF6600"/>
                  </a:solidFill>
                </a:rPr>
                <a:t>D</a:t>
              </a:r>
              <a:r>
                <a:rPr lang="en-US" altLang="zh-CN" sz="1400" dirty="0"/>
                <a:t>ynamics model</a:t>
              </a: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888" y="1885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dirty="0"/>
                <a:t>statistical decay model (</a:t>
              </a:r>
              <a:r>
                <a:rPr lang="en-US" altLang="zh-CN" sz="1400" dirty="0">
                  <a:solidFill>
                    <a:srgbClr val="FF6600"/>
                  </a:solidFill>
                </a:rPr>
                <a:t>GEMINI</a:t>
              </a:r>
              <a:r>
                <a:rPr lang="en-US" altLang="zh-CN" sz="1400" dirty="0"/>
                <a:t>)</a:t>
              </a:r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" y="96769"/>
            <a:ext cx="3743089" cy="3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072566" y="2934586"/>
            <a:ext cx="3300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de-DE" altLang="zh-CN" sz="1800" b="1" dirty="0" smtClean="0">
                <a:solidFill>
                  <a:srgbClr val="002060"/>
                </a:solidFill>
              </a:rPr>
              <a:t>Switching time depends on </a:t>
            </a:r>
            <a:r>
              <a:rPr lang="de-DE" altLang="zh-CN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de-DE" altLang="zh-CN" sz="1800" b="1" dirty="0" smtClean="0">
                <a:solidFill>
                  <a:srgbClr val="002060"/>
                </a:solidFill>
              </a:rPr>
              <a:t>the excitation </a:t>
            </a:r>
            <a:r>
              <a:rPr lang="de-DE" altLang="zh-CN" sz="1800" b="1" dirty="0">
                <a:solidFill>
                  <a:srgbClr val="002060"/>
                </a:solidFill>
              </a:rPr>
              <a:t>energy</a:t>
            </a:r>
          </a:p>
          <a:p>
            <a:r>
              <a:rPr lang="de-DE" altLang="zh-CN" sz="1800" dirty="0" smtClean="0">
                <a:solidFill>
                  <a:srgbClr val="002060"/>
                </a:solidFill>
              </a:rPr>
              <a:t>lower </a:t>
            </a:r>
            <a:r>
              <a:rPr lang="de-DE" altLang="zh-CN" sz="1800" dirty="0">
                <a:solidFill>
                  <a:srgbClr val="002060"/>
                </a:solidFill>
              </a:rPr>
              <a:t>than </a:t>
            </a:r>
            <a:r>
              <a:rPr lang="en-US" altLang="zh-CN" sz="1800" dirty="0" smtClean="0">
                <a:solidFill>
                  <a:srgbClr val="002060"/>
                </a:solidFill>
              </a:rPr>
              <a:t>Estop ~ </a:t>
            </a:r>
            <a:r>
              <a:rPr lang="de-DE" altLang="zh-CN" sz="1800" dirty="0" smtClean="0">
                <a:solidFill>
                  <a:srgbClr val="002060"/>
                </a:solidFill>
              </a:rPr>
              <a:t>3 </a:t>
            </a:r>
            <a:r>
              <a:rPr lang="de-DE" altLang="zh-CN" sz="1800" dirty="0">
                <a:solidFill>
                  <a:srgbClr val="002060"/>
                </a:solidFill>
              </a:rPr>
              <a:t>MeV/u</a:t>
            </a:r>
            <a:endParaRPr lang="en-US" altLang="zh-CN" sz="1800" dirty="0">
              <a:solidFill>
                <a:srgbClr val="00206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323528" y="4797152"/>
            <a:ext cx="5328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39282" y="4149080"/>
            <a:ext cx="4891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de-DE" altLang="zh-CN" sz="1800" b="1" dirty="0" smtClean="0">
                <a:solidFill>
                  <a:srgbClr val="002060"/>
                </a:solidFill>
              </a:rPr>
              <a:t>Describe the emission of IMFs dynamically</a:t>
            </a:r>
          </a:p>
          <a:p>
            <a:r>
              <a:rPr lang="en-US" altLang="zh-CN" sz="1800" dirty="0" smtClean="0"/>
              <a:t>(PSDC </a:t>
            </a:r>
            <a:r>
              <a:rPr lang="en-US" altLang="zh-CN" sz="1800" dirty="0"/>
              <a:t>is </a:t>
            </a:r>
            <a:r>
              <a:rPr lang="en-US" altLang="zh-CN" sz="1800" dirty="0" smtClean="0"/>
              <a:t>significant)</a:t>
            </a:r>
            <a:endParaRPr lang="de-DE" altLang="zh-CN" sz="1800" b="1" dirty="0">
              <a:solidFill>
                <a:srgbClr val="00206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 bwMode="auto">
          <a:xfrm>
            <a:off x="5868144" y="4949552"/>
            <a:ext cx="31683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5879492" y="4221088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de-DE" altLang="zh-CN" sz="1800" b="1" dirty="0" smtClean="0">
                <a:solidFill>
                  <a:srgbClr val="002060"/>
                </a:solidFill>
              </a:rPr>
              <a:t>Secondary decay of IMFs</a:t>
            </a:r>
          </a:p>
          <a:p>
            <a:r>
              <a:rPr lang="de-DE" altLang="zh-CN" sz="1800" b="1" dirty="0" smtClean="0">
                <a:solidFill>
                  <a:srgbClr val="002060"/>
                </a:solidFill>
              </a:rPr>
              <a:t>statistically</a:t>
            </a:r>
            <a:endParaRPr lang="de-DE" altLang="zh-CN" sz="1800" b="1" dirty="0">
              <a:solidFill>
                <a:srgbClr val="002060"/>
              </a:solidFill>
            </a:endParaRPr>
          </a:p>
        </p:txBody>
      </p:sp>
      <p:sp>
        <p:nvSpPr>
          <p:cNvPr id="58" name="内容占位符 2"/>
          <p:cNvSpPr>
            <a:spLocks noGrp="1"/>
          </p:cNvSpPr>
          <p:nvPr>
            <p:ph idx="1"/>
          </p:nvPr>
        </p:nvSpPr>
        <p:spPr>
          <a:xfrm>
            <a:off x="4072566" y="168654"/>
            <a:ext cx="4963930" cy="282829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Emphasis of the model</a:t>
            </a:r>
            <a:endParaRPr lang="en-US" altLang="zh-CN" sz="20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altLang="zh-CN" sz="2000" dirty="0" smtClean="0"/>
              <a:t>Phase-space </a:t>
            </a:r>
            <a:r>
              <a:rPr lang="en-US" altLang="zh-CN" sz="2000" dirty="0"/>
              <a:t>density constraint (PSDC) is </a:t>
            </a:r>
            <a:r>
              <a:rPr lang="en-US" altLang="zh-CN" sz="2000" dirty="0" smtClean="0"/>
              <a:t>significant to describe the IMFs</a:t>
            </a:r>
            <a:endParaRPr lang="en-US" altLang="zh-CN" sz="2000" dirty="0"/>
          </a:p>
          <a:p>
            <a:pPr marL="514350" indent="-514350">
              <a:buFont typeface="+mj-lt"/>
              <a:buAutoNum type="alphaLcParenR"/>
            </a:pPr>
            <a:r>
              <a:rPr lang="en-US" altLang="zh-CN" sz="2000" dirty="0" smtClean="0"/>
              <a:t>Stop IQMD evolution </a:t>
            </a:r>
            <a:r>
              <a:rPr lang="en-US" altLang="zh-CN" sz="2000" dirty="0"/>
              <a:t>until the excitation energy is less than a special value </a:t>
            </a:r>
            <a:r>
              <a:rPr lang="en-US" altLang="zh-CN" sz="2000" dirty="0" smtClean="0"/>
              <a:t>Estop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2000" dirty="0"/>
              <a:t>Only light-particle evaporation is </a:t>
            </a:r>
            <a:r>
              <a:rPr lang="en-US" altLang="zh-CN" sz="2000" dirty="0" smtClean="0"/>
              <a:t>allowed in GEMINI</a:t>
            </a:r>
            <a:endParaRPr lang="zh-CN" altLang="en-US" sz="2000" dirty="0"/>
          </a:p>
        </p:txBody>
      </p:sp>
      <p:cxnSp>
        <p:nvCxnSpPr>
          <p:cNvPr id="3" name="直接箭头连接符 2"/>
          <p:cNvCxnSpPr/>
          <p:nvPr/>
        </p:nvCxnSpPr>
        <p:spPr bwMode="auto">
          <a:xfrm flipV="1">
            <a:off x="5771986" y="3867331"/>
            <a:ext cx="0" cy="1000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6211416" cy="64807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628800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dirty="0"/>
              <a:t>Properties of projectile </a:t>
            </a:r>
            <a:r>
              <a:rPr lang="en-US" altLang="zh-CN" dirty="0" smtClean="0"/>
              <a:t>spectator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/>
              <a:t>Influence of secondary decay on fragmentation </a:t>
            </a:r>
            <a:r>
              <a:rPr lang="en-US" altLang="zh-CN" dirty="0" smtClean="0"/>
              <a:t>observables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 err="1"/>
              <a:t>Isospin</a:t>
            </a:r>
            <a:r>
              <a:rPr lang="en-US" altLang="zh-CN" dirty="0"/>
              <a:t> dependence </a:t>
            </a:r>
            <a:endParaRPr lang="en-US" altLang="zh-CN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zh-CN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Different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break-up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mechanism in 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Central HICs near Fermi energy, 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Peripheral HIC at hundreds of MeV/</a:t>
            </a:r>
            <a:r>
              <a:rPr lang="en-US" altLang="en-US" dirty="0" err="1">
                <a:solidFill>
                  <a:schemeClr val="bg1">
                    <a:lumMod val="85000"/>
                  </a:schemeClr>
                </a:solidFill>
              </a:rPr>
              <a:t>nucl</a:t>
            </a:r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., 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Spallation at </a:t>
            </a:r>
            <a:r>
              <a:rPr lang="en-US" altLang="en-US" dirty="0" err="1">
                <a:solidFill>
                  <a:schemeClr val="bg1">
                    <a:lumMod val="85000"/>
                  </a:schemeClr>
                </a:solidFill>
              </a:rPr>
              <a:t>GeV</a:t>
            </a:r>
            <a:endParaRPr lang="en-US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33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2400" b="1" dirty="0"/>
              <a:t>Properties of projectile spectator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83671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At any </a:t>
            </a:r>
            <a:r>
              <a:rPr lang="en-US" altLang="zh-CN" sz="2000" dirty="0" smtClean="0"/>
              <a:t>time during </a:t>
            </a:r>
            <a:r>
              <a:rPr lang="en-US" altLang="zh-CN" sz="2000" dirty="0"/>
              <a:t>the reaction process, fragments can be recognized</a:t>
            </a:r>
          </a:p>
          <a:p>
            <a:r>
              <a:rPr lang="en-US" altLang="zh-CN" sz="2000" dirty="0"/>
              <a:t>by a minimum spanning tree (MST) </a:t>
            </a:r>
            <a:r>
              <a:rPr lang="en-US" altLang="zh-CN" sz="2000" dirty="0" smtClean="0"/>
              <a:t>algorithm, in </a:t>
            </a:r>
            <a:r>
              <a:rPr lang="en-US" altLang="zh-CN" sz="2000" dirty="0"/>
              <a:t>which</a:t>
            </a:r>
          </a:p>
          <a:p>
            <a:r>
              <a:rPr lang="en-US" altLang="zh-CN" sz="2000" dirty="0"/>
              <a:t>nucleons with </a:t>
            </a:r>
            <a:r>
              <a:rPr lang="en-US" altLang="zh-CN" sz="2000" dirty="0" smtClean="0"/>
              <a:t>small relative </a:t>
            </a:r>
            <a:r>
              <a:rPr lang="en-US" altLang="zh-CN" sz="2000" dirty="0"/>
              <a:t>distance of coordinate and </a:t>
            </a:r>
            <a:r>
              <a:rPr lang="en-US" altLang="zh-CN" sz="2000" dirty="0" smtClean="0"/>
              <a:t>momentum belong </a:t>
            </a:r>
            <a:r>
              <a:rPr lang="en-US" altLang="zh-CN" sz="2000" dirty="0"/>
              <a:t>to a fragment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6372"/>
            <a:ext cx="1944216" cy="4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085603" cy="42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3645024"/>
            <a:ext cx="8554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excitation energy of the </a:t>
            </a:r>
            <a:endParaRPr lang="en-US" altLang="zh-CN" sz="2000" dirty="0" smtClean="0"/>
          </a:p>
          <a:p>
            <a:r>
              <a:rPr lang="en-US" altLang="zh-CN" sz="2000" dirty="0" smtClean="0"/>
              <a:t>fragments </a:t>
            </a:r>
            <a:r>
              <a:rPr lang="en-US" altLang="zh-CN" sz="2000" dirty="0"/>
              <a:t>can be calculated</a:t>
            </a:r>
            <a:endParaRPr lang="zh-CN" alt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25144"/>
            <a:ext cx="3874861" cy="82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04" y="2082522"/>
            <a:ext cx="4938100" cy="34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44484" y="587727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MST algorithm is unable to distinguish </a:t>
            </a:r>
            <a:r>
              <a:rPr lang="en-US" altLang="zh-CN" sz="2000" dirty="0" smtClean="0"/>
              <a:t>the onset </a:t>
            </a:r>
            <a:r>
              <a:rPr lang="en-US" altLang="zh-CN" sz="2000" dirty="0"/>
              <a:t>of the equilibrated projectile spectator.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3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921661" cy="43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79512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ratio of parallel to transverse quantities is further </a:t>
            </a:r>
            <a:r>
              <a:rPr lang="en-US" altLang="zh-CN" sz="2000" dirty="0" smtClean="0"/>
              <a:t>used to </a:t>
            </a:r>
            <a:r>
              <a:rPr lang="en-US" altLang="zh-CN" sz="2000" dirty="0"/>
              <a:t>distinguish the equilibrated projectile spectator: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4" y="836712"/>
            <a:ext cx="3960440" cy="83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496" y="5445224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After the projectile spectator is separated from </a:t>
            </a:r>
            <a:r>
              <a:rPr lang="en-US" altLang="zh-CN" sz="2000" dirty="0" smtClean="0"/>
              <a:t>the participant </a:t>
            </a:r>
            <a:r>
              <a:rPr lang="en-US" altLang="zh-CN" sz="2000" dirty="0"/>
              <a:t>region, its value </a:t>
            </a:r>
            <a:r>
              <a:rPr lang="en-US" altLang="zh-CN" sz="2000" dirty="0" smtClean="0"/>
              <a:t>of </a:t>
            </a:r>
            <a:r>
              <a:rPr lang="en-US" altLang="zh-CN" sz="2000" i="1" dirty="0" smtClean="0"/>
              <a:t>RE </a:t>
            </a:r>
            <a:r>
              <a:rPr lang="en-US" altLang="zh-CN" sz="2000" dirty="0"/>
              <a:t>decreases and gets close to </a:t>
            </a:r>
            <a:r>
              <a:rPr lang="en-US" altLang="zh-CN" sz="2000" dirty="0" smtClean="0"/>
              <a:t>1. Considering </a:t>
            </a:r>
            <a:r>
              <a:rPr lang="en-US" altLang="zh-CN" sz="2000" dirty="0"/>
              <a:t>the observed fluctuation, the projectile </a:t>
            </a:r>
            <a:r>
              <a:rPr lang="en-US" altLang="zh-CN" sz="2000" dirty="0" smtClean="0"/>
              <a:t>spectator with </a:t>
            </a:r>
            <a:r>
              <a:rPr lang="en-US" altLang="zh-CN" sz="2000" dirty="0"/>
              <a:t>a value of 0</a:t>
            </a:r>
            <a:r>
              <a:rPr lang="en-US" altLang="zh-CN" sz="2000" i="1" dirty="0"/>
              <a:t>.</a:t>
            </a:r>
            <a:r>
              <a:rPr lang="en-US" altLang="zh-CN" sz="2000" dirty="0"/>
              <a:t>9 </a:t>
            </a:r>
            <a:r>
              <a:rPr lang="en-US" altLang="zh-CN" sz="2000" i="1" dirty="0"/>
              <a:t>&lt; RE &lt; </a:t>
            </a:r>
            <a:r>
              <a:rPr lang="en-US" altLang="zh-CN" sz="2000" dirty="0"/>
              <a:t>1</a:t>
            </a:r>
            <a:r>
              <a:rPr lang="en-US" altLang="zh-CN" sz="2000" i="1" dirty="0"/>
              <a:t>.</a:t>
            </a:r>
            <a:r>
              <a:rPr lang="en-US" altLang="zh-CN" sz="2000" dirty="0"/>
              <a:t>2 is regarded as equilibrated.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8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6912768" cy="48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6296" y="234888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 smtClean="0">
                <a:solidFill>
                  <a:srgbClr val="C00000"/>
                </a:solidFill>
              </a:rPr>
              <a:t>124</a:t>
            </a:r>
            <a:r>
              <a:rPr lang="en-US" altLang="zh-CN" sz="1600" dirty="0" smtClean="0">
                <a:solidFill>
                  <a:srgbClr val="C00000"/>
                </a:solidFill>
              </a:rPr>
              <a:t>Sn+</a:t>
            </a:r>
            <a:r>
              <a:rPr lang="en-US" altLang="zh-CN" sz="1600" baseline="30000" dirty="0" smtClean="0">
                <a:solidFill>
                  <a:srgbClr val="C00000"/>
                </a:solidFill>
              </a:rPr>
              <a:t>120</a:t>
            </a:r>
            <a:r>
              <a:rPr lang="en-US" altLang="zh-CN" sz="1600" dirty="0" smtClean="0">
                <a:solidFill>
                  <a:srgbClr val="C00000"/>
                </a:solidFill>
              </a:rPr>
              <a:t>Sn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@600 MeV/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nucl</a:t>
            </a:r>
            <a:r>
              <a:rPr lang="en-US" altLang="zh-CN" sz="16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665401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/>
              <a:t>correlations </a:t>
            </a:r>
            <a:r>
              <a:rPr lang="en-US" altLang="zh-CN" sz="2000" dirty="0" smtClean="0"/>
              <a:t>between the </a:t>
            </a:r>
            <a:r>
              <a:rPr lang="en-US" altLang="zh-CN" sz="2000" dirty="0"/>
              <a:t>mass and the excitation energy of the equilibrated projectile spectator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1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397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 bwMode="auto">
          <a:xfrm>
            <a:off x="7236296" y="2204864"/>
            <a:ext cx="1152128" cy="108012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899592" y="2276872"/>
            <a:ext cx="936104" cy="93610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9476" y="4096129"/>
            <a:ext cx="3693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>
                <a:solidFill>
                  <a:schemeClr val="accent2"/>
                </a:solidFill>
              </a:rPr>
              <a:t>107</a:t>
            </a:r>
            <a:r>
              <a:rPr lang="en-US" altLang="zh-CN" dirty="0" smtClean="0">
                <a:solidFill>
                  <a:schemeClr val="accent2"/>
                </a:solidFill>
              </a:rPr>
              <a:t>Sn+</a:t>
            </a:r>
            <a:r>
              <a:rPr lang="en-US" altLang="zh-CN" baseline="30000" dirty="0" smtClean="0">
                <a:solidFill>
                  <a:schemeClr val="accent2"/>
                </a:solidFill>
              </a:rPr>
              <a:t>120</a:t>
            </a:r>
            <a:r>
              <a:rPr lang="en-US" altLang="zh-CN" dirty="0" smtClean="0">
                <a:solidFill>
                  <a:schemeClr val="accent2"/>
                </a:solidFill>
              </a:rPr>
              <a:t>Sn@600MeV/</a:t>
            </a:r>
            <a:r>
              <a:rPr lang="en-US" altLang="zh-CN" dirty="0" err="1" smtClean="0">
                <a:solidFill>
                  <a:schemeClr val="accent2"/>
                </a:solidFill>
              </a:rPr>
              <a:t>nucl</a:t>
            </a:r>
            <a:r>
              <a:rPr lang="en-US" altLang="zh-CN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b = 5 </a:t>
            </a:r>
            <a:r>
              <a:rPr lang="en-US" altLang="zh-CN" dirty="0" err="1" smtClean="0">
                <a:solidFill>
                  <a:schemeClr val="accent2"/>
                </a:solidFill>
              </a:rPr>
              <a:t>fm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4505052"/>
            <a:ext cx="8543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timescale: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/>
              <a:t>50 </a:t>
            </a:r>
            <a:r>
              <a:rPr lang="en-US" altLang="zh-CN" dirty="0" err="1"/>
              <a:t>fm</a:t>
            </a:r>
            <a:r>
              <a:rPr lang="en-US" altLang="zh-CN" dirty="0"/>
              <a:t>/c </a:t>
            </a:r>
            <a:r>
              <a:rPr lang="en-US" altLang="zh-CN" dirty="0" smtClean="0"/>
              <a:t> for the interaction between projectile </a:t>
            </a:r>
            <a:r>
              <a:rPr lang="en-US" altLang="zh-CN" dirty="0"/>
              <a:t>and </a:t>
            </a:r>
            <a:r>
              <a:rPr lang="en-US" altLang="zh-CN" dirty="0" smtClean="0"/>
              <a:t>target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~100 </a:t>
            </a:r>
            <a:r>
              <a:rPr lang="en-US" altLang="zh-CN" dirty="0" err="1" smtClean="0"/>
              <a:t>fm</a:t>
            </a:r>
            <a:r>
              <a:rPr lang="en-US" altLang="zh-CN" dirty="0" smtClean="0"/>
              <a:t>/c for </a:t>
            </a:r>
            <a:r>
              <a:rPr lang="en-US" altLang="zh-CN" dirty="0" err="1" smtClean="0"/>
              <a:t>isospin</a:t>
            </a:r>
            <a:r>
              <a:rPr lang="en-US" altLang="zh-CN" dirty="0" smtClean="0"/>
              <a:t> </a:t>
            </a:r>
            <a:r>
              <a:rPr lang="en-US" altLang="zh-CN" dirty="0"/>
              <a:t>diffusion </a:t>
            </a:r>
            <a:r>
              <a:rPr lang="en-US" altLang="zh-CN" dirty="0" smtClean="0"/>
              <a:t>[</a:t>
            </a:r>
            <a:r>
              <a:rPr lang="en-US" altLang="zh-CN" dirty="0"/>
              <a:t>Eur. Phys. J. A </a:t>
            </a:r>
            <a:r>
              <a:rPr lang="en-US" altLang="zh-CN" b="1" dirty="0"/>
              <a:t>50</a:t>
            </a:r>
            <a:r>
              <a:rPr lang="en-US" altLang="zh-CN" dirty="0"/>
              <a:t>, 33 (2014</a:t>
            </a:r>
            <a:r>
              <a:rPr lang="en-US" altLang="zh-CN" dirty="0" smtClean="0"/>
              <a:t>)]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~1000 </a:t>
            </a:r>
            <a:r>
              <a:rPr lang="en-US" altLang="zh-CN" dirty="0" err="1" smtClean="0"/>
              <a:t>fm</a:t>
            </a:r>
            <a:r>
              <a:rPr lang="en-US" altLang="zh-CN" dirty="0" smtClean="0"/>
              <a:t>/c for </a:t>
            </a:r>
            <a:r>
              <a:rPr lang="en-US" altLang="zh-CN" dirty="0" err="1" smtClean="0"/>
              <a:t>isospin</a:t>
            </a:r>
            <a:r>
              <a:rPr lang="en-US" altLang="zh-CN" dirty="0"/>
              <a:t> drift [Phys. Rev. C 87, 061601 (2013)]</a:t>
            </a:r>
            <a:endParaRPr lang="en-US" altLang="zh-CN" dirty="0" smtClean="0"/>
          </a:p>
          <a:p>
            <a:r>
              <a:rPr lang="en-US" altLang="zh-CN" dirty="0" smtClean="0"/>
              <a:t>Thus the </a:t>
            </a:r>
            <a:r>
              <a:rPr lang="en-US" altLang="zh-CN" dirty="0" err="1"/>
              <a:t>isospin</a:t>
            </a:r>
            <a:r>
              <a:rPr lang="en-US" altLang="zh-CN" dirty="0"/>
              <a:t> diffusion will take place </a:t>
            </a:r>
            <a:r>
              <a:rPr lang="en-US" altLang="zh-CN" dirty="0" smtClean="0"/>
              <a:t>in the formation of the </a:t>
            </a:r>
            <a:r>
              <a:rPr lang="en-US" altLang="zh-CN" dirty="0"/>
              <a:t>projectile spectator </a:t>
            </a:r>
            <a:r>
              <a:rPr lang="en-US" altLang="zh-CN" dirty="0" smtClean="0"/>
              <a:t>especially for </a:t>
            </a:r>
            <a:r>
              <a:rPr lang="en-US" altLang="zh-CN" dirty="0"/>
              <a:t>small impact parameter.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9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Black" pitchFamily="34" charset="0"/>
              </a:rPr>
              <a:t>Outline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/>
          </a:p>
          <a:p>
            <a:r>
              <a:rPr lang="en-US" altLang="zh-CN" dirty="0"/>
              <a:t>Theoretical </a:t>
            </a:r>
            <a:r>
              <a:rPr lang="en-US" altLang="zh-CN" dirty="0" smtClean="0"/>
              <a:t>framework</a:t>
            </a:r>
          </a:p>
          <a:p>
            <a:endParaRPr lang="en-US" altLang="zh-CN" dirty="0"/>
          </a:p>
          <a:p>
            <a:r>
              <a:rPr lang="en-US" altLang="zh-CN" dirty="0"/>
              <a:t>R</a:t>
            </a:r>
            <a:r>
              <a:rPr lang="en-US" altLang="zh-CN" dirty="0" smtClean="0"/>
              <a:t>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4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894593" cy="411480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5389476" y="4096129"/>
            <a:ext cx="3693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>
                <a:solidFill>
                  <a:schemeClr val="accent2"/>
                </a:solidFill>
              </a:rPr>
              <a:t>107</a:t>
            </a:r>
            <a:r>
              <a:rPr lang="en-US" altLang="zh-CN" dirty="0" smtClean="0">
                <a:solidFill>
                  <a:schemeClr val="accent2"/>
                </a:solidFill>
              </a:rPr>
              <a:t>Sn+</a:t>
            </a:r>
            <a:r>
              <a:rPr lang="en-US" altLang="zh-CN" baseline="30000" dirty="0" smtClean="0">
                <a:solidFill>
                  <a:schemeClr val="accent2"/>
                </a:solidFill>
              </a:rPr>
              <a:t>120</a:t>
            </a:r>
            <a:r>
              <a:rPr lang="en-US" altLang="zh-CN" dirty="0" smtClean="0">
                <a:solidFill>
                  <a:schemeClr val="accent2"/>
                </a:solidFill>
              </a:rPr>
              <a:t>Sn@600MeV/</a:t>
            </a:r>
            <a:r>
              <a:rPr lang="en-US" altLang="zh-CN" dirty="0" err="1" smtClean="0">
                <a:solidFill>
                  <a:schemeClr val="accent2"/>
                </a:solidFill>
              </a:rPr>
              <a:t>nucl</a:t>
            </a:r>
            <a:r>
              <a:rPr lang="en-US" altLang="zh-CN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b = 5 </a:t>
            </a:r>
            <a:r>
              <a:rPr lang="en-US" altLang="zh-CN" dirty="0" err="1" smtClean="0">
                <a:solidFill>
                  <a:schemeClr val="accent2"/>
                </a:solidFill>
              </a:rPr>
              <a:t>fm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505052"/>
            <a:ext cx="8543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timescale: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/>
              <a:t>50 </a:t>
            </a:r>
            <a:r>
              <a:rPr lang="en-US" altLang="zh-CN" dirty="0" err="1"/>
              <a:t>fm</a:t>
            </a:r>
            <a:r>
              <a:rPr lang="en-US" altLang="zh-CN" dirty="0"/>
              <a:t>/c </a:t>
            </a:r>
            <a:r>
              <a:rPr lang="en-US" altLang="zh-CN" dirty="0" smtClean="0"/>
              <a:t> for the interaction between projectile </a:t>
            </a:r>
            <a:r>
              <a:rPr lang="en-US" altLang="zh-CN" dirty="0"/>
              <a:t>and </a:t>
            </a:r>
            <a:r>
              <a:rPr lang="en-US" altLang="zh-CN" dirty="0" smtClean="0"/>
              <a:t>target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~100 </a:t>
            </a:r>
            <a:r>
              <a:rPr lang="en-US" altLang="zh-CN" dirty="0" err="1" smtClean="0"/>
              <a:t>fm</a:t>
            </a:r>
            <a:r>
              <a:rPr lang="en-US" altLang="zh-CN" dirty="0" smtClean="0"/>
              <a:t>/c for </a:t>
            </a:r>
            <a:r>
              <a:rPr lang="en-US" altLang="zh-CN" dirty="0" err="1" smtClean="0"/>
              <a:t>isospin</a:t>
            </a:r>
            <a:r>
              <a:rPr lang="en-US" altLang="zh-CN" dirty="0" smtClean="0"/>
              <a:t> </a:t>
            </a:r>
            <a:r>
              <a:rPr lang="en-US" altLang="zh-CN" dirty="0"/>
              <a:t>diffusion </a:t>
            </a:r>
            <a:r>
              <a:rPr lang="en-US" altLang="zh-CN" dirty="0" smtClean="0"/>
              <a:t>[</a:t>
            </a:r>
            <a:r>
              <a:rPr lang="en-US" altLang="zh-CN" dirty="0"/>
              <a:t>Eur. Phys. J. A </a:t>
            </a:r>
            <a:r>
              <a:rPr lang="en-US" altLang="zh-CN" b="1" dirty="0"/>
              <a:t>50</a:t>
            </a:r>
            <a:r>
              <a:rPr lang="en-US" altLang="zh-CN" dirty="0"/>
              <a:t>, 33 (2014</a:t>
            </a:r>
            <a:r>
              <a:rPr lang="en-US" altLang="zh-CN" dirty="0" smtClean="0"/>
              <a:t>)]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~1000 </a:t>
            </a:r>
            <a:r>
              <a:rPr lang="en-US" altLang="zh-CN" dirty="0" err="1" smtClean="0"/>
              <a:t>fm</a:t>
            </a:r>
            <a:r>
              <a:rPr lang="en-US" altLang="zh-CN" dirty="0" smtClean="0"/>
              <a:t>/c for </a:t>
            </a:r>
            <a:r>
              <a:rPr lang="en-US" altLang="zh-CN" dirty="0" err="1" smtClean="0"/>
              <a:t>isospin</a:t>
            </a:r>
            <a:r>
              <a:rPr lang="en-US" altLang="zh-CN" dirty="0"/>
              <a:t> drift [Phys. Rev. C 87, 061601 (2013)]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err="1"/>
              <a:t>isospin</a:t>
            </a:r>
            <a:r>
              <a:rPr lang="en-US" altLang="zh-CN" dirty="0"/>
              <a:t> drift (fractionation) will take place </a:t>
            </a:r>
            <a:r>
              <a:rPr lang="en-US" altLang="zh-CN" dirty="0" smtClean="0"/>
              <a:t>in the fragmenting process.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772816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N/</a:t>
            </a:r>
            <a:r>
              <a:rPr lang="en-US" altLang="zh-CN" dirty="0" err="1" smtClean="0"/>
              <a:t>Z</a:t>
            </a:r>
            <a:r>
              <a:rPr lang="en-US" altLang="zh-CN" baseline="-25000" dirty="0" err="1" smtClean="0"/>
              <a:t>gas</a:t>
            </a:r>
            <a:r>
              <a:rPr lang="en-US" altLang="zh-CN" dirty="0" smtClean="0"/>
              <a:t> &gt; N/</a:t>
            </a:r>
            <a:r>
              <a:rPr lang="en-US" altLang="zh-CN" dirty="0" err="1" smtClean="0"/>
              <a:t>Z</a:t>
            </a:r>
            <a:r>
              <a:rPr lang="en-US" altLang="zh-CN" baseline="-25000" dirty="0" err="1" smtClean="0"/>
              <a:t>liquid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058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" y="1090699"/>
            <a:ext cx="4656291" cy="392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01" y="2708920"/>
            <a:ext cx="45424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504" y="52936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nucleon evaporations </a:t>
            </a:r>
            <a:r>
              <a:rPr lang="en-US" altLang="zh-CN" sz="2000" dirty="0" smtClean="0"/>
              <a:t>of the hot fragments </a:t>
            </a:r>
            <a:r>
              <a:rPr lang="en-US" altLang="zh-CN" sz="2000" dirty="0"/>
              <a:t>reduce the </a:t>
            </a:r>
            <a:r>
              <a:rPr lang="en-US" altLang="zh-CN" sz="2000" dirty="0" smtClean="0"/>
              <a:t>multiplicity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intermediate-mass fragments slightly.</a:t>
            </a:r>
            <a:endParaRPr lang="zh-CN" altLang="en-US" sz="2000" dirty="0"/>
          </a:p>
        </p:txBody>
      </p:sp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2400" b="1" dirty="0"/>
              <a:t>Influence of secondary decay on fragmentation observables</a:t>
            </a:r>
          </a:p>
        </p:txBody>
      </p:sp>
    </p:spTree>
    <p:extLst>
      <p:ext uri="{BB962C8B-B14F-4D97-AF65-F5344CB8AC3E}">
        <p14:creationId xmlns:p14="http://schemas.microsoft.com/office/powerpoint/2010/main" val="21742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1"/>
            <a:ext cx="5832648" cy="52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65820" y="56760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sequential decay also leads </a:t>
            </a:r>
            <a:r>
              <a:rPr lang="en-US" altLang="zh-CN" dirty="0" smtClean="0"/>
              <a:t>to narrower </a:t>
            </a:r>
            <a:r>
              <a:rPr lang="en-US" altLang="zh-CN" dirty="0"/>
              <a:t>isotope distributions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8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3" y="617661"/>
            <a:ext cx="6968918" cy="507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55892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The sequential decay </a:t>
            </a:r>
            <a:endParaRPr lang="en-US" altLang="zh-CN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/>
              <a:t>reduce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neutron to proton ratio of the fragments.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weakens the symmetry energy dependence of the observable </a:t>
            </a:r>
            <a:r>
              <a:rPr lang="en-US" altLang="zh-CN" sz="2000" i="1" dirty="0"/>
              <a:t>⟨</a:t>
            </a:r>
            <a:r>
              <a:rPr lang="en-US" altLang="zh-CN" sz="2000" dirty="0"/>
              <a:t>N</a:t>
            </a:r>
            <a:r>
              <a:rPr lang="en-US" altLang="zh-CN" sz="2000" i="1" dirty="0"/>
              <a:t>⟩</a:t>
            </a:r>
            <a:r>
              <a:rPr lang="en-US" altLang="zh-CN" sz="2000" dirty="0"/>
              <a:t>/Z.</a:t>
            </a:r>
            <a:endParaRPr lang="zh-CN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95" y="-16840"/>
            <a:ext cx="2610605" cy="371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648072"/>
          </a:xfrm>
        </p:spPr>
        <p:txBody>
          <a:bodyPr/>
          <a:lstStyle/>
          <a:p>
            <a:pPr algn="l"/>
            <a:r>
              <a:rPr lang="en-US" altLang="zh-CN" sz="2400" dirty="0" err="1" smtClean="0">
                <a:latin typeface="Arial Black" pitchFamily="34" charset="0"/>
              </a:rPr>
              <a:t>Isospin</a:t>
            </a:r>
            <a:r>
              <a:rPr lang="en-US" altLang="zh-CN" sz="2400" dirty="0" smtClean="0">
                <a:latin typeface="Arial Black" pitchFamily="34" charset="0"/>
              </a:rPr>
              <a:t> dependence </a:t>
            </a:r>
            <a:endParaRPr lang="en-US" altLang="zh-CN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239000" y="6381328"/>
            <a:ext cx="1905000" cy="457200"/>
          </a:xfrm>
        </p:spPr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5496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ratio between yields of mirror nuclei is </a:t>
            </a:r>
            <a:r>
              <a:rPr lang="en-US" altLang="zh-CN" dirty="0" err="1"/>
              <a:t>isospin</a:t>
            </a:r>
            <a:r>
              <a:rPr lang="en-US" altLang="zh-CN" dirty="0"/>
              <a:t> observable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However, there </a:t>
            </a:r>
            <a:r>
              <a:rPr lang="en-US" altLang="zh-CN" dirty="0"/>
              <a:t>are sequential decay </a:t>
            </a:r>
            <a:r>
              <a:rPr lang="en-US" altLang="zh-CN" dirty="0" smtClean="0"/>
              <a:t>effects.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3512"/>
            <a:ext cx="7920880" cy="55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3653536">
            <a:off x="1045964" y="3268023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3</a:t>
            </a:r>
            <a:r>
              <a:rPr lang="en-US" altLang="zh-CN" dirty="0" smtClean="0"/>
              <a:t>H/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He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 rot="3653536">
            <a:off x="1634956" y="233191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7</a:t>
            </a:r>
            <a:r>
              <a:rPr lang="en-US" altLang="zh-CN" dirty="0" smtClean="0"/>
              <a:t>Li/</a:t>
            </a:r>
            <a:r>
              <a:rPr lang="en-US" altLang="zh-CN" baseline="30000" dirty="0" smtClean="0"/>
              <a:t>7</a:t>
            </a:r>
            <a:r>
              <a:rPr lang="en-US" altLang="zh-CN" dirty="0"/>
              <a:t>B</a:t>
            </a:r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rot="3653536">
            <a:off x="2925507" y="2698530"/>
            <a:ext cx="107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11</a:t>
            </a:r>
            <a:r>
              <a:rPr lang="en-US" altLang="zh-CN" dirty="0"/>
              <a:t>B</a:t>
            </a:r>
            <a:r>
              <a:rPr lang="en-US" altLang="zh-CN" dirty="0" smtClean="0"/>
              <a:t>/</a:t>
            </a:r>
            <a:r>
              <a:rPr lang="en-US" altLang="zh-CN" baseline="30000" dirty="0" smtClean="0"/>
              <a:t>11</a:t>
            </a:r>
            <a:r>
              <a:rPr lang="en-US" altLang="zh-CN" dirty="0" smtClean="0"/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2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239000" y="6381328"/>
            <a:ext cx="1905000" cy="457200"/>
          </a:xfrm>
        </p:spPr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6984776" cy="4873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496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ratio between yields of mirror nuclei is </a:t>
            </a:r>
            <a:r>
              <a:rPr lang="en-US" altLang="zh-CN" dirty="0" err="1"/>
              <a:t>isospin</a:t>
            </a:r>
            <a:r>
              <a:rPr lang="en-US" altLang="zh-CN" dirty="0"/>
              <a:t> observable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However, there </a:t>
            </a:r>
            <a:r>
              <a:rPr lang="en-US" altLang="zh-CN" dirty="0"/>
              <a:t>are sequential decay </a:t>
            </a:r>
            <a:r>
              <a:rPr lang="en-US" altLang="zh-CN" dirty="0" smtClean="0"/>
              <a:t>effects.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594928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/>
              <a:t>As a result of the small </a:t>
            </a:r>
            <a:r>
              <a:rPr lang="en-US" altLang="zh-CN" sz="2200" dirty="0" smtClean="0"/>
              <a:t>binding energy </a:t>
            </a:r>
            <a:r>
              <a:rPr lang="en-US" altLang="zh-CN" sz="2200" dirty="0"/>
              <a:t>difference, the yield ratio </a:t>
            </a:r>
            <a:r>
              <a:rPr lang="en-US" altLang="zh-CN" sz="2200" dirty="0"/>
              <a:t>between </a:t>
            </a:r>
            <a:r>
              <a:rPr lang="en-US" altLang="zh-CN" sz="2200" dirty="0" smtClean="0"/>
              <a:t>tritium and helium-3 </a:t>
            </a:r>
            <a:r>
              <a:rPr lang="en-US" altLang="zh-CN" sz="2200" dirty="0" smtClean="0"/>
              <a:t>is slightly distorted </a:t>
            </a:r>
            <a:r>
              <a:rPr lang="en-US" altLang="zh-CN" sz="2200" dirty="0"/>
              <a:t>from the secondary decay.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778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13"/>
            <a:ext cx="6192688" cy="42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406371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Two robust </a:t>
            </a:r>
            <a:r>
              <a:rPr lang="en-US" altLang="zh-CN" dirty="0" err="1"/>
              <a:t>isospin</a:t>
            </a:r>
            <a:r>
              <a:rPr lang="en-US" altLang="zh-CN" dirty="0"/>
              <a:t> </a:t>
            </a:r>
            <a:r>
              <a:rPr lang="en-US" altLang="zh-CN" dirty="0" smtClean="0"/>
              <a:t>observables: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yield </a:t>
            </a:r>
            <a:r>
              <a:rPr lang="en-US" altLang="zh-CN" dirty="0"/>
              <a:t>ratio of the </a:t>
            </a:r>
            <a:r>
              <a:rPr lang="en-US" altLang="zh-CN" dirty="0" smtClean="0"/>
              <a:t>mirror nuclei </a:t>
            </a:r>
            <a:r>
              <a:rPr lang="en-US" altLang="zh-CN" baseline="30000" dirty="0"/>
              <a:t>3</a:t>
            </a:r>
            <a:r>
              <a:rPr lang="en-US" altLang="zh-CN" dirty="0"/>
              <a:t>H/</a:t>
            </a:r>
            <a:r>
              <a:rPr lang="en-US" altLang="zh-CN" baseline="30000" dirty="0"/>
              <a:t>3</a:t>
            </a:r>
            <a:r>
              <a:rPr lang="en-US" altLang="zh-CN" dirty="0"/>
              <a:t>He, </a:t>
            </a:r>
            <a:endParaRPr lang="en-US" altLang="zh-CN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double </a:t>
            </a:r>
            <a:r>
              <a:rPr lang="en-US" altLang="zh-CN" dirty="0"/>
              <a:t>ratio of this quantity formed with </a:t>
            </a:r>
            <a:r>
              <a:rPr lang="en-US" altLang="zh-CN" dirty="0" smtClean="0"/>
              <a:t>two projectile fragmentations </a:t>
            </a:r>
            <a:r>
              <a:rPr lang="en-US" altLang="zh-CN" dirty="0"/>
              <a:t>with different </a:t>
            </a:r>
            <a:r>
              <a:rPr lang="en-US" altLang="zh-CN" dirty="0" err="1"/>
              <a:t>isospin</a:t>
            </a:r>
            <a:r>
              <a:rPr lang="en-US" altLang="zh-CN" dirty="0"/>
              <a:t> </a:t>
            </a:r>
            <a:r>
              <a:rPr lang="en-US" altLang="zh-CN" dirty="0" smtClean="0"/>
              <a:t>asymmetry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dirty="0"/>
          </a:p>
          <a:p>
            <a:r>
              <a:rPr lang="en-US" altLang="zh-CN" dirty="0"/>
              <a:t>The suggested </a:t>
            </a:r>
            <a:r>
              <a:rPr lang="en-US" altLang="zh-CN" dirty="0" err="1" smtClean="0"/>
              <a:t>isospin</a:t>
            </a:r>
            <a:r>
              <a:rPr lang="en-US" altLang="zh-CN" dirty="0" smtClean="0"/>
              <a:t> observables </a:t>
            </a:r>
            <a:r>
              <a:rPr lang="en-US" altLang="zh-CN" dirty="0"/>
              <a:t>are more robust for the peripheral </a:t>
            </a:r>
            <a:r>
              <a:rPr lang="en-US" altLang="zh-CN" dirty="0" smtClean="0"/>
              <a:t>collisions. </a:t>
            </a:r>
            <a:r>
              <a:rPr lang="en-US" altLang="zh-CN" dirty="0"/>
              <a:t>It is beneficial </a:t>
            </a:r>
            <a:r>
              <a:rPr lang="en-US" altLang="zh-CN" dirty="0" smtClean="0"/>
              <a:t>to obtain </a:t>
            </a:r>
            <a:r>
              <a:rPr lang="en-US" altLang="zh-CN" dirty="0"/>
              <a:t>high precision </a:t>
            </a:r>
            <a:r>
              <a:rPr lang="en-US" altLang="zh-CN" dirty="0" smtClean="0"/>
              <a:t>data.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94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575437"/>
            <a:ext cx="1905000" cy="457200"/>
          </a:xfrm>
        </p:spPr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902"/>
            <a:ext cx="9180512" cy="346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119127"/>
            <a:ext cx="220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 smtClean="0">
                <a:solidFill>
                  <a:srgbClr val="C00000"/>
                </a:solidFill>
              </a:rPr>
              <a:t>48</a:t>
            </a:r>
            <a:r>
              <a:rPr lang="en-US" altLang="zh-CN" sz="1600" dirty="0" smtClean="0">
                <a:solidFill>
                  <a:srgbClr val="C00000"/>
                </a:solidFill>
              </a:rPr>
              <a:t>Ti+</a:t>
            </a:r>
            <a:r>
              <a:rPr lang="en-US" altLang="zh-CN" sz="1600" baseline="30000" dirty="0" smtClean="0">
                <a:solidFill>
                  <a:srgbClr val="C00000"/>
                </a:solidFill>
              </a:rPr>
              <a:t>48</a:t>
            </a:r>
            <a:r>
              <a:rPr lang="en-US" altLang="zh-CN" sz="1600" dirty="0" smtClean="0">
                <a:solidFill>
                  <a:srgbClr val="C00000"/>
                </a:solidFill>
              </a:rPr>
              <a:t>Ti@30MeV/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nucl</a:t>
            </a:r>
            <a:r>
              <a:rPr lang="en-US" altLang="zh-CN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b = 0 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fm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35" y="2056074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 smtClean="0">
                <a:solidFill>
                  <a:srgbClr val="C00000"/>
                </a:solidFill>
              </a:rPr>
              <a:t>90</a:t>
            </a:r>
            <a:r>
              <a:rPr lang="en-US" altLang="zh-CN" sz="1600" dirty="0" smtClean="0">
                <a:solidFill>
                  <a:srgbClr val="C00000"/>
                </a:solidFill>
              </a:rPr>
              <a:t>Zr+p@2000MeV/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nucl</a:t>
            </a:r>
            <a:r>
              <a:rPr lang="en-US" altLang="zh-CN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b = 0 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fm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128" y="2091994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 smtClean="0">
                <a:solidFill>
                  <a:srgbClr val="C00000"/>
                </a:solidFill>
              </a:rPr>
              <a:t>120</a:t>
            </a:r>
            <a:r>
              <a:rPr lang="en-US" altLang="zh-CN" sz="1600" dirty="0" smtClean="0">
                <a:solidFill>
                  <a:srgbClr val="C00000"/>
                </a:solidFill>
              </a:rPr>
              <a:t>Sn+</a:t>
            </a:r>
            <a:r>
              <a:rPr lang="en-US" altLang="zh-CN" sz="1600" baseline="30000" dirty="0" smtClean="0">
                <a:solidFill>
                  <a:srgbClr val="C00000"/>
                </a:solidFill>
              </a:rPr>
              <a:t>120</a:t>
            </a:r>
            <a:r>
              <a:rPr lang="en-US" altLang="zh-CN" sz="1600" dirty="0" smtClean="0">
                <a:solidFill>
                  <a:srgbClr val="C00000"/>
                </a:solidFill>
              </a:rPr>
              <a:t>Sn@600MeV/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nucl</a:t>
            </a:r>
            <a:r>
              <a:rPr lang="en-US" altLang="zh-CN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b = 8 </a:t>
            </a:r>
            <a:r>
              <a:rPr lang="en-US" altLang="zh-CN" sz="1600" dirty="0" err="1" smtClean="0">
                <a:solidFill>
                  <a:srgbClr val="C00000"/>
                </a:solidFill>
              </a:rPr>
              <a:t>fm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9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2400" b="1" dirty="0" smtClean="0"/>
              <a:t>Break-up </a:t>
            </a:r>
            <a:r>
              <a:rPr lang="en-US" altLang="zh-CN" sz="2400" b="1" dirty="0"/>
              <a:t>mechanism </a:t>
            </a:r>
          </a:p>
        </p:txBody>
      </p:sp>
    </p:spTree>
    <p:extLst>
      <p:ext uri="{BB962C8B-B14F-4D97-AF65-F5344CB8AC3E}">
        <p14:creationId xmlns:p14="http://schemas.microsoft.com/office/powerpoint/2010/main" val="6765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979"/>
            <a:ext cx="8187413" cy="402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48691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 dynamics </a:t>
            </a:r>
            <a:r>
              <a:rPr lang="en-US" altLang="zh-CN" sz="2000" dirty="0" smtClean="0"/>
              <a:t>track in </a:t>
            </a:r>
            <a:r>
              <a:rPr lang="en-US" altLang="zh-CN" sz="2000" dirty="0" smtClean="0"/>
              <a:t>E-</a:t>
            </a:r>
            <a:r>
              <a:rPr lang="el-GR" altLang="zh-CN" sz="2000" dirty="0" smtClean="0">
                <a:ea typeface="宋体"/>
              </a:rPr>
              <a:t>ρ</a:t>
            </a:r>
            <a:r>
              <a:rPr lang="en-US" altLang="zh-CN" sz="2000" dirty="0"/>
              <a:t> diagram of the projectile center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/>
              <a:t>Central </a:t>
            </a:r>
            <a:r>
              <a:rPr lang="en-US" altLang="zh-CN" sz="2000" dirty="0" smtClean="0"/>
              <a:t>collision: compression </a:t>
            </a:r>
            <a:r>
              <a:rPr lang="en-US" altLang="zh-CN" sz="2000" dirty="0"/>
              <a:t>and heating at the beginning of the collision, and then </a:t>
            </a:r>
            <a:r>
              <a:rPr lang="en-US" altLang="zh-CN" sz="2000" dirty="0" smtClean="0"/>
              <a:t>the expansion </a:t>
            </a:r>
            <a:r>
              <a:rPr lang="en-US" altLang="zh-CN" sz="2000" dirty="0"/>
              <a:t>and cooling by the light particle </a:t>
            </a:r>
            <a:r>
              <a:rPr lang="en-US" altLang="zh-CN" sz="2000" dirty="0" smtClean="0"/>
              <a:t>emission.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/>
              <a:t>Projectile fragmentation: </a:t>
            </a:r>
            <a:r>
              <a:rPr lang="en-US" altLang="zh-CN" sz="2000" dirty="0"/>
              <a:t>The cooling </a:t>
            </a:r>
            <a:r>
              <a:rPr lang="en-US" altLang="zh-CN" sz="2000" dirty="0" smtClean="0"/>
              <a:t>stage accompanies </a:t>
            </a:r>
            <a:r>
              <a:rPr lang="en-US" altLang="zh-CN" sz="2000" dirty="0"/>
              <a:t>with the </a:t>
            </a:r>
            <a:r>
              <a:rPr lang="en-US" altLang="zh-CN" sz="2000" dirty="0" smtClean="0"/>
              <a:t>expansion, but the </a:t>
            </a:r>
            <a:r>
              <a:rPr lang="en-US" altLang="zh-CN" sz="2000" dirty="0"/>
              <a:t>ending </a:t>
            </a:r>
            <a:r>
              <a:rPr lang="en-US" altLang="zh-CN" sz="2000" dirty="0" smtClean="0"/>
              <a:t>is </a:t>
            </a:r>
            <a:r>
              <a:rPr lang="en-US" altLang="zh-CN" sz="2000" dirty="0"/>
              <a:t>far from the </a:t>
            </a:r>
            <a:r>
              <a:rPr lang="en-US" altLang="zh-CN" sz="2000" dirty="0" err="1"/>
              <a:t>spinodal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/>
              <a:t>Spallation: heating and cooling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2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4279"/>
            <a:ext cx="9108504" cy="465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526229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dynamics </a:t>
            </a:r>
            <a:r>
              <a:rPr lang="en-US" altLang="zh-CN" dirty="0"/>
              <a:t>E- trajectory of the fragmenting </a:t>
            </a:r>
            <a:r>
              <a:rPr lang="en-US" altLang="zh-CN" dirty="0" smtClean="0"/>
              <a:t>area is different to that of the center.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98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270525"/>
              </p:ext>
            </p:extLst>
          </p:nvPr>
        </p:nvGraphicFramePr>
        <p:xfrm>
          <a:off x="1403649" y="548680"/>
          <a:ext cx="56526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01261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1" descr="âPhase transitions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3" descr="âPhase transitionsâçå¾çæç´¢ç»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15" descr="âPhase transitionsâçå¾çæç´¢ç»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22"/>
            <a:ext cx="3120281" cy="237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23" y="3861789"/>
            <a:ext cx="3330125" cy="244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âPhase transitionsâçå¾çæç´¢ç»æ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81"/>
            <a:ext cx="2448272" cy="23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616530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Phase transitions in finite systems have attracted much </a:t>
            </a:r>
            <a:r>
              <a:rPr lang="en-US" altLang="zh-CN" sz="2000" dirty="0" smtClean="0"/>
              <a:t>attention in </a:t>
            </a:r>
            <a:r>
              <a:rPr lang="en-US" altLang="zh-CN" sz="2000" dirty="0"/>
              <a:t>many different fields of physics.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37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624"/>
            <a:ext cx="91249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519029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correlations between the multiplicity of IMFs and the</a:t>
            </a:r>
          </a:p>
          <a:p>
            <a:r>
              <a:rPr lang="en-US" altLang="zh-CN" dirty="0"/>
              <a:t>total bound charge </a:t>
            </a:r>
            <a:r>
              <a:rPr lang="en-US" altLang="zh-CN" dirty="0" err="1"/>
              <a:t>Z</a:t>
            </a:r>
            <a:r>
              <a:rPr lang="en-US" altLang="zh-CN" i="1" baseline="-25000" dirty="0" err="1"/>
              <a:t>bound</a:t>
            </a:r>
            <a:r>
              <a:rPr lang="en-US" altLang="zh-CN" i="1" dirty="0"/>
              <a:t> </a:t>
            </a:r>
            <a:r>
              <a:rPr lang="en-US" altLang="zh-CN" dirty="0"/>
              <a:t>of the </a:t>
            </a:r>
            <a:r>
              <a:rPr lang="en-US" altLang="zh-CN" dirty="0" smtClean="0"/>
              <a:t>productions.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49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Arial Black" pitchFamily="34" charset="0"/>
                <a:ea typeface="华文新魏" pitchFamily="2" charset="-122"/>
              </a:rPr>
              <a:t>Conclusions</a:t>
            </a:r>
            <a:endParaRPr lang="en-US" altLang="zh-CN" b="1" dirty="0">
              <a:solidFill>
                <a:srgbClr val="FF0000"/>
              </a:solidFill>
              <a:latin typeface="Arial Black" pitchFamily="34" charset="0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856984" cy="4896544"/>
          </a:xfrm>
        </p:spPr>
        <p:txBody>
          <a:bodyPr/>
          <a:lstStyle/>
          <a:p>
            <a:r>
              <a:rPr lang="en-US" altLang="zh-CN" sz="2400" dirty="0" smtClean="0"/>
              <a:t>IQMD+GEMINI model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2400" dirty="0"/>
              <a:t>with </a:t>
            </a:r>
            <a:r>
              <a:rPr lang="en-US" altLang="zh-CN" sz="2400" dirty="0" smtClean="0"/>
              <a:t>phase-space </a:t>
            </a:r>
            <a:r>
              <a:rPr lang="en-US" altLang="zh-CN" sz="2400" dirty="0"/>
              <a:t>density constraint </a:t>
            </a:r>
            <a:endParaRPr lang="en-US" altLang="zh-CN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altLang="zh-CN" sz="2400" dirty="0"/>
              <a:t>stop dynamics evolution until the excitation energy is less than a special value Estop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sz="2400" dirty="0" smtClean="0"/>
              <a:t>only </a:t>
            </a:r>
            <a:r>
              <a:rPr lang="en-US" altLang="zh-CN" sz="2400" dirty="0"/>
              <a:t>light-particle evaporation is allowed in </a:t>
            </a:r>
            <a:r>
              <a:rPr lang="en-US" altLang="zh-CN" sz="2400" dirty="0" smtClean="0"/>
              <a:t>GEMINI</a:t>
            </a:r>
          </a:p>
          <a:p>
            <a:pPr marL="0" indent="0">
              <a:buNone/>
            </a:pPr>
            <a:r>
              <a:rPr lang="en-US" altLang="zh-CN" sz="2400" dirty="0"/>
              <a:t>can able to reproduce </a:t>
            </a:r>
            <a:r>
              <a:rPr lang="en-US" altLang="zh-CN" sz="2400" dirty="0" smtClean="0"/>
              <a:t>the main </a:t>
            </a:r>
            <a:r>
              <a:rPr lang="en-US" altLang="zh-CN" sz="2400" dirty="0"/>
              <a:t>features of projectile fragmentation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Two robust </a:t>
            </a:r>
            <a:r>
              <a:rPr lang="en-US" altLang="zh-CN" sz="2400" dirty="0" err="1"/>
              <a:t>isospin</a:t>
            </a:r>
            <a:r>
              <a:rPr lang="en-US" altLang="zh-CN" sz="2400" dirty="0"/>
              <a:t> observables: </a:t>
            </a:r>
          </a:p>
          <a:p>
            <a:pPr marL="457200" indent="-457200">
              <a:buFont typeface="+mj-lt"/>
              <a:buAutoNum type="alphaLcParenR"/>
            </a:pPr>
            <a:r>
              <a:rPr lang="en-US" altLang="zh-CN" sz="2400" dirty="0"/>
              <a:t>yield ratio of the mirror nuclei 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H/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He, </a:t>
            </a:r>
            <a:endParaRPr lang="en-US" altLang="zh-CN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altLang="zh-CN" sz="2400" dirty="0" smtClean="0"/>
              <a:t>double </a:t>
            </a:r>
            <a:r>
              <a:rPr lang="en-US" altLang="zh-CN" sz="2400" dirty="0"/>
              <a:t>ratio of this quantity formed with two projectile </a:t>
            </a:r>
            <a:r>
              <a:rPr lang="en-US" altLang="zh-CN" sz="2400" dirty="0" err="1"/>
              <a:t>projectile</a:t>
            </a:r>
            <a:r>
              <a:rPr lang="en-US" altLang="zh-CN" sz="2400" dirty="0"/>
              <a:t> fragmentations with different </a:t>
            </a:r>
            <a:r>
              <a:rPr lang="en-US" altLang="zh-CN" sz="2400" dirty="0" err="1"/>
              <a:t>isospin</a:t>
            </a:r>
            <a:r>
              <a:rPr lang="en-US" altLang="zh-CN" sz="2400" dirty="0"/>
              <a:t> asymmetry</a:t>
            </a:r>
          </a:p>
          <a:p>
            <a:pPr lvl="0"/>
            <a:endParaRPr lang="zh-CN" altLang="en-US" sz="2400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61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ooperators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W. </a:t>
            </a:r>
            <a:r>
              <a:rPr lang="en-US" altLang="zh-CN" dirty="0" err="1" smtClean="0"/>
              <a:t>Trautmann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GSI</a:t>
            </a:r>
          </a:p>
          <a:p>
            <a:r>
              <a:rPr lang="en-US" altLang="zh-CN" dirty="0" err="1"/>
              <a:t>Feng-Shou</a:t>
            </a:r>
            <a:r>
              <a:rPr lang="en-US" altLang="zh-CN" dirty="0"/>
              <a:t> </a:t>
            </a:r>
            <a:r>
              <a:rPr lang="en-US" altLang="zh-CN" dirty="0" smtClean="0"/>
              <a:t>Zhang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BNU</a:t>
            </a:r>
          </a:p>
          <a:p>
            <a:r>
              <a:rPr lang="en-US" altLang="zh-CN" dirty="0"/>
              <a:t>Wen-</a:t>
            </a:r>
            <a:r>
              <a:rPr lang="en-US" altLang="zh-CN" dirty="0" err="1"/>
              <a:t>Jie</a:t>
            </a:r>
            <a:r>
              <a:rPr lang="en-US" altLang="zh-CN" dirty="0"/>
              <a:t> </a:t>
            </a:r>
            <a:r>
              <a:rPr lang="en-US" altLang="zh-CN" dirty="0" err="1" smtClean="0"/>
              <a:t>Xie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Yuncheng</a:t>
            </a:r>
            <a:r>
              <a:rPr lang="en-US" altLang="zh-CN" dirty="0" smtClean="0"/>
              <a:t> U</a:t>
            </a:r>
          </a:p>
          <a:p>
            <a:r>
              <a:rPr lang="en-US" altLang="zh-CN" dirty="0"/>
              <a:t>Long </a:t>
            </a:r>
            <a:r>
              <a:rPr lang="en-US" altLang="zh-CN" dirty="0" smtClean="0"/>
              <a:t>Zhu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SYSU</a:t>
            </a:r>
          </a:p>
          <a:p>
            <a:r>
              <a:rPr lang="en-US" altLang="zh-CN" dirty="0" err="1" smtClean="0"/>
              <a:t>Chenchen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Guo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2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408712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Arial Black" pitchFamily="34" charset="0"/>
              </a:rPr>
              <a:t>Welcome to Zhuhai </a:t>
            </a:r>
            <a:endParaRPr lang="zh-CN" alt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66975" cy="184785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4EE5-ECEF-4905-BD35-1C026BCC310F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1026" name="Picture 2" descr="https://timgsa.baidu.com/timg?image&amp;quality=80&amp;size=b9999_10000&amp;sec=1536508741842&amp;di=726802bc80fed3bb8c8cb5e74eba7861&amp;imgtype=0&amp;src=http%3A%2F%2Fimg.mp.itc.cn%2Fupload%2F20170413%2F5c99617d42744a5ca5d8b948eebffe3a_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49278"/>
            <a:ext cx="4116895" cy="26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a6a503b8f58571ef69105c1f4c82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2" y="4286510"/>
            <a:ext cx="4983192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22504" y="3759423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HIAF@Huizhou</a:t>
            </a:r>
            <a:endParaRPr lang="zh-CN" altLang="en-US" dirty="0"/>
          </a:p>
        </p:txBody>
      </p:sp>
      <p:pic>
        <p:nvPicPr>
          <p:cNvPr id="1030" name="Picture 6" descr="https://timgsa.baidu.com/timg?image&amp;quality=80&amp;size=b9999_10000&amp;sec=1537103649&amp;di=d50f8aa9afd67c7c63a5457065061f04&amp;imgtype=jpg&amp;er=1&amp;src=http%3A%2F%2Fs16.sinaimg.cn%2Fmiddle%2F4d15a33a48688b9a0683f%26amp%3B6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7"/>
            <a:ext cx="570534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07504" y="3405335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Nuclear physics at SYSU 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1691680" y="1556793"/>
            <a:ext cx="1728192" cy="924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>
            <a:endCxn id="1026" idx="1"/>
          </p:cNvCxnSpPr>
          <p:nvPr/>
        </p:nvCxnSpPr>
        <p:spPr bwMode="auto">
          <a:xfrm>
            <a:off x="1619672" y="1628800"/>
            <a:ext cx="1008112" cy="1342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椭圆 17"/>
          <p:cNvSpPr/>
          <p:nvPr/>
        </p:nvSpPr>
        <p:spPr bwMode="auto">
          <a:xfrm>
            <a:off x="5220072" y="2299994"/>
            <a:ext cx="864096" cy="6711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3995936" y="3477887"/>
            <a:ext cx="864096" cy="6711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1152128"/>
          </a:xfrm>
        </p:spPr>
        <p:txBody>
          <a:bodyPr/>
          <a:lstStyle/>
          <a:p>
            <a:r>
              <a:rPr lang="en-US" altLang="zh-CN" sz="3800" b="1" dirty="0"/>
              <a:t>Phase </a:t>
            </a:r>
            <a:r>
              <a:rPr lang="en-US" altLang="zh-CN" sz="3800" b="1" dirty="0" smtClean="0"/>
              <a:t>Transition in nuclear matter</a:t>
            </a:r>
            <a:endParaRPr lang="en-US" altLang="zh-CN" sz="3800" b="1" dirty="0"/>
          </a:p>
        </p:txBody>
      </p:sp>
      <p:pic>
        <p:nvPicPr>
          <p:cNvPr id="8" name="Picture 2" descr="C:\Users\Administrator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0" y="1332219"/>
            <a:ext cx="2296964" cy="23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01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01" y="4149080"/>
            <a:ext cx="2219364" cy="21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esktop\Image63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08" y="1340768"/>
            <a:ext cx="2701640" cy="22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951111"/>
            <a:ext cx="844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molecular force</a:t>
            </a:r>
            <a:r>
              <a:rPr lang="zh-CN" altLang="en-US" sz="2400" dirty="0" smtClean="0"/>
              <a:t>：</a:t>
            </a:r>
            <a:r>
              <a:rPr lang="en-US" altLang="zh-CN" dirty="0"/>
              <a:t>Van-der-Waals </a:t>
            </a:r>
            <a:r>
              <a:rPr lang="en-US" altLang="zh-CN" dirty="0" smtClean="0"/>
              <a:t>type, attraction </a:t>
            </a:r>
            <a:r>
              <a:rPr lang="en-US" altLang="zh-CN" sz="2400" dirty="0" smtClean="0"/>
              <a:t>but repulsive </a:t>
            </a:r>
            <a:r>
              <a:rPr lang="en-US" altLang="zh-CN" sz="2400" dirty="0"/>
              <a:t>core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3717032"/>
            <a:ext cx="554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nuclear </a:t>
            </a:r>
            <a:r>
              <a:rPr lang="en-US" altLang="zh-CN" sz="2400" dirty="0"/>
              <a:t>force</a:t>
            </a:r>
            <a:r>
              <a:rPr lang="zh-CN" altLang="en-US" sz="2400" dirty="0"/>
              <a:t>：</a:t>
            </a:r>
            <a:r>
              <a:rPr lang="en-US" altLang="zh-CN" sz="2400" dirty="0"/>
              <a:t>attraction but repulsive core</a:t>
            </a:r>
            <a:endParaRPr lang="zh-CN" altLang="en-US" sz="2400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4067944" y="2060848"/>
            <a:ext cx="931202" cy="99328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4283968" y="4451942"/>
            <a:ext cx="931202" cy="99328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？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0" y="37890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08" y="4059838"/>
            <a:ext cx="2701640" cy="2249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623731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liquid-gas phase transition is expected to </a:t>
            </a:r>
            <a:r>
              <a:rPr lang="en-US" altLang="zh-CN" sz="1800" dirty="0" smtClean="0"/>
              <a:t>occur in </a:t>
            </a:r>
            <a:r>
              <a:rPr lang="en-US" altLang="zh-CN" sz="1800" dirty="0"/>
              <a:t>the highly excited nuclei, due to the Van-der-Waals </a:t>
            </a:r>
            <a:r>
              <a:rPr lang="en-US" altLang="zh-CN" sz="1800" dirty="0" smtClean="0"/>
              <a:t>type of </a:t>
            </a:r>
            <a:r>
              <a:rPr lang="en-US" altLang="zh-CN" sz="1800" dirty="0"/>
              <a:t>the nuclear </a:t>
            </a:r>
            <a:r>
              <a:rPr lang="en-US" altLang="zh-CN" sz="1800" dirty="0" smtClean="0"/>
              <a:t>force.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104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1152128"/>
          </a:xfrm>
        </p:spPr>
        <p:txBody>
          <a:bodyPr/>
          <a:lstStyle/>
          <a:p>
            <a:r>
              <a:rPr lang="en-US" altLang="zh-CN" sz="3800" b="1" dirty="0" smtClean="0"/>
              <a:t>Phase Transition in finite nuclei</a:t>
            </a:r>
            <a:br>
              <a:rPr lang="en-US" altLang="zh-CN" sz="3800" b="1" dirty="0" smtClean="0"/>
            </a:br>
            <a:r>
              <a:rPr lang="en-US" altLang="zh-CN" sz="3800" b="1" dirty="0" smtClean="0"/>
              <a:t>and its relation to fragmentation</a:t>
            </a:r>
            <a:endParaRPr lang="en-US" altLang="zh-CN" sz="38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493"/>
            <a:ext cx="6172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50448" y="6303484"/>
            <a:ext cx="5398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/>
              <a:t>B. </a:t>
            </a:r>
            <a:r>
              <a:rPr lang="en-US" altLang="zh-CN" sz="1400" dirty="0" err="1"/>
              <a:t>Borderie</a:t>
            </a:r>
            <a:r>
              <a:rPr lang="en-US" altLang="zh-CN" sz="1400" dirty="0"/>
              <a:t> and M.F. Rivet , </a:t>
            </a:r>
            <a:r>
              <a:rPr lang="en-US" altLang="zh-CN" sz="1400" dirty="0" err="1"/>
              <a:t>Prog</a:t>
            </a:r>
            <a:r>
              <a:rPr lang="en-US" altLang="zh-CN" sz="1400" dirty="0"/>
              <a:t>. Part.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61 (2008) </a:t>
            </a:r>
            <a:r>
              <a:rPr lang="en-US" altLang="zh-CN" sz="1400" dirty="0" smtClean="0"/>
              <a:t>551</a:t>
            </a:r>
          </a:p>
          <a:p>
            <a:r>
              <a:rPr lang="en-US" altLang="zh-CN" sz="1400" dirty="0" smtClean="0"/>
              <a:t>J. Su, et al., Physics </a:t>
            </a:r>
            <a:r>
              <a:rPr lang="en-US" altLang="zh-CN" sz="1400" dirty="0"/>
              <a:t>Letters B 782 (2018) 682–687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5493131"/>
            <a:ext cx="878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Many efforts have </a:t>
            </a:r>
            <a:r>
              <a:rPr lang="en-US" altLang="zh-CN" sz="1800" dirty="0"/>
              <a:t>been devoted to explore the signals of the phase </a:t>
            </a:r>
            <a:r>
              <a:rPr lang="en-US" altLang="zh-CN" sz="1800" dirty="0" smtClean="0"/>
              <a:t>transition in </a:t>
            </a:r>
            <a:r>
              <a:rPr lang="en-US" altLang="zh-CN" sz="1800" dirty="0"/>
              <a:t>the nuclear </a:t>
            </a:r>
            <a:r>
              <a:rPr lang="en-US" altLang="zh-CN" sz="1800" dirty="0" smtClean="0"/>
              <a:t>fragmentation</a:t>
            </a:r>
            <a:r>
              <a:rPr lang="en-US" altLang="zh-CN" sz="1800" dirty="0"/>
              <a:t>.</a:t>
            </a: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6364086" y="1412776"/>
            <a:ext cx="18822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</a:rPr>
              <a:t>Caloric curve</a:t>
            </a:r>
          </a:p>
          <a:p>
            <a:r>
              <a:rPr lang="en-US" altLang="zh-CN" dirty="0" smtClean="0">
                <a:latin typeface="+mn-lt"/>
              </a:rPr>
              <a:t>Power law</a:t>
            </a:r>
          </a:p>
          <a:p>
            <a:r>
              <a:rPr lang="en-US" altLang="zh-CN" dirty="0">
                <a:latin typeface="+mn-lt"/>
              </a:rPr>
              <a:t>Bimodality 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err="1" smtClean="0">
                <a:latin typeface="+mn-lt"/>
              </a:rPr>
              <a:t>Campi</a:t>
            </a:r>
            <a:r>
              <a:rPr lang="en-US" altLang="zh-CN" dirty="0" smtClean="0">
                <a:latin typeface="+mn-lt"/>
              </a:rPr>
              <a:t> scatter</a:t>
            </a:r>
          </a:p>
          <a:p>
            <a:r>
              <a:rPr lang="en-US" altLang="zh-CN" dirty="0" smtClean="0">
                <a:latin typeface="+mn-lt"/>
              </a:rPr>
              <a:t>…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Fragmentation </a:t>
            </a:r>
            <a:r>
              <a:rPr lang="en-US" altLang="zh-CN" sz="3200" b="1" dirty="0"/>
              <a:t>modes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436096" y="6043969"/>
            <a:ext cx="36166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/>
              <a:t>Physical Review Letters 75 (6) (1995) </a:t>
            </a:r>
            <a:r>
              <a:rPr lang="en-US" altLang="zh-CN" sz="1400" dirty="0" smtClean="0"/>
              <a:t>1040</a:t>
            </a:r>
          </a:p>
          <a:p>
            <a:r>
              <a:rPr lang="en-US" altLang="zh-CN" sz="1400" dirty="0" smtClean="0"/>
              <a:t>Physical Review </a:t>
            </a:r>
            <a:r>
              <a:rPr lang="en-US" altLang="zh-CN" sz="1400" dirty="0"/>
              <a:t>C 67 (6) (2003) </a:t>
            </a:r>
            <a:r>
              <a:rPr lang="en-US" altLang="zh-CN" sz="1400" dirty="0" smtClean="0"/>
              <a:t>064613</a:t>
            </a:r>
          </a:p>
          <a:p>
            <a:r>
              <a:rPr lang="en-US" altLang="zh-CN" sz="1400" dirty="0"/>
              <a:t>Physical Review C 70 (5) (2004) 054607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5" y="5841819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A large diversity of fragmentation modes has been observed </a:t>
            </a:r>
            <a:r>
              <a:rPr lang="en-US" altLang="zh-CN" sz="1800" dirty="0" smtClean="0"/>
              <a:t>in </a:t>
            </a:r>
            <a:r>
              <a:rPr lang="en-US" altLang="zh-CN" sz="1800" dirty="0"/>
              <a:t>several types of nuclear reactions</a:t>
            </a:r>
            <a:endParaRPr lang="zh-CN" altLang="en-US" sz="1800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233352459"/>
              </p:ext>
            </p:extLst>
          </p:nvPr>
        </p:nvGraphicFramePr>
        <p:xfrm>
          <a:off x="107505" y="1303109"/>
          <a:ext cx="40428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8896" y="1268760"/>
            <a:ext cx="43155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Intermediate-mass fragments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dirty="0"/>
          </a:p>
          <a:p>
            <a:r>
              <a:rPr lang="en-US" altLang="zh-CN" dirty="0" smtClean="0"/>
              <a:t>Deference: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Dissipation </a:t>
            </a:r>
            <a:r>
              <a:rPr lang="en-US" altLang="zh-CN" dirty="0"/>
              <a:t>of </a:t>
            </a:r>
            <a:r>
              <a:rPr lang="en-US" altLang="zh-CN" dirty="0" smtClean="0"/>
              <a:t>incident kinetic energy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Temperature of the fragmenting source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Breakup mechanisms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err="1" smtClean="0"/>
              <a:t>Isospin</a:t>
            </a:r>
            <a:r>
              <a:rPr lang="en-US" altLang="zh-CN" dirty="0"/>
              <a:t> dynamics</a:t>
            </a:r>
            <a:endParaRPr lang="en-US" altLang="zh-CN" dirty="0" smtClean="0"/>
          </a:p>
          <a:p>
            <a:pPr marL="342900" indent="-342900">
              <a:buFont typeface="Arial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2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/>
              <a:t>Central HICs </a:t>
            </a:r>
            <a:r>
              <a:rPr lang="en-US" altLang="zh-CN" sz="3200" b="1" dirty="0" smtClean="0"/>
              <a:t>near </a:t>
            </a:r>
            <a:r>
              <a:rPr lang="en-US" altLang="zh-CN" sz="3200" b="1" dirty="0"/>
              <a:t>Fermi energy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50448" y="6303484"/>
            <a:ext cx="4273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/>
              <a:t>Physics Reports 389 (5-6) (2004) </a:t>
            </a:r>
            <a:r>
              <a:rPr lang="en-US" altLang="zh-CN" sz="1400" dirty="0" smtClean="0"/>
              <a:t>263</a:t>
            </a:r>
          </a:p>
          <a:p>
            <a:r>
              <a:rPr lang="en-US" altLang="zh-CN" sz="1400" dirty="0" smtClean="0"/>
              <a:t>J. Su, et al., Physics </a:t>
            </a:r>
            <a:r>
              <a:rPr lang="en-US" altLang="zh-CN" sz="1400" dirty="0"/>
              <a:t>Letters B 782 (2018) 682–687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dirty="0"/>
              <a:t>undergoes successively the compression and </a:t>
            </a:r>
            <a:r>
              <a:rPr lang="en-US" altLang="zh-CN" dirty="0" smtClean="0"/>
              <a:t>expansion;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decays </a:t>
            </a:r>
            <a:r>
              <a:rPr lang="en-US" altLang="zh-CN" dirty="0"/>
              <a:t>via multi-fragmentation, i.e., splits into clusters </a:t>
            </a:r>
            <a:r>
              <a:rPr lang="en-US" altLang="zh-CN" dirty="0" smtClean="0"/>
              <a:t>and unbound </a:t>
            </a:r>
            <a:r>
              <a:rPr lang="en-US" altLang="zh-CN" dirty="0"/>
              <a:t>nucleons in a short time </a:t>
            </a:r>
            <a:r>
              <a:rPr lang="en-US" altLang="zh-CN" dirty="0" smtClean="0"/>
              <a:t>span.;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err="1"/>
              <a:t>spinodal</a:t>
            </a:r>
            <a:r>
              <a:rPr lang="en-US" altLang="zh-CN" dirty="0"/>
              <a:t> </a:t>
            </a:r>
            <a:r>
              <a:rPr lang="en-US" altLang="zh-CN" dirty="0" smtClean="0"/>
              <a:t>decomposition </a:t>
            </a:r>
            <a:r>
              <a:rPr lang="en-US" altLang="zh-CN" dirty="0"/>
              <a:t>is a major </a:t>
            </a:r>
            <a:r>
              <a:rPr lang="en-US" altLang="zh-CN" dirty="0" smtClean="0"/>
              <a:t>mechanism;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9" y="2448959"/>
            <a:ext cx="8820417" cy="386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dirty="0"/>
              <a:t>P</a:t>
            </a:r>
            <a:r>
              <a:rPr lang="en-US" altLang="zh-CN" sz="3200" dirty="0" smtClean="0"/>
              <a:t>rojectile fragmentation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2200" dirty="0" smtClean="0"/>
              <a:t>peripheral </a:t>
            </a:r>
            <a:r>
              <a:rPr lang="en-US" altLang="zh-CN" sz="2200" dirty="0"/>
              <a:t>HIC </a:t>
            </a:r>
            <a:r>
              <a:rPr lang="en-US" altLang="zh-CN" sz="2200" dirty="0" smtClean="0"/>
              <a:t>at </a:t>
            </a:r>
            <a:r>
              <a:rPr lang="en-US" altLang="zh-CN" sz="2200" dirty="0"/>
              <a:t>hundreds of MeV/</a:t>
            </a:r>
            <a:r>
              <a:rPr lang="en-US" altLang="zh-CN" sz="2200" dirty="0" err="1"/>
              <a:t>nucl</a:t>
            </a:r>
            <a:r>
              <a:rPr lang="en-US" altLang="zh-CN" sz="2200" dirty="0" smtClean="0"/>
              <a:t>.</a:t>
            </a:r>
            <a:endParaRPr lang="en-US" altLang="zh-CN" sz="2200" b="1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003528" y="6303565"/>
            <a:ext cx="304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 smtClean="0"/>
              <a:t>Phys</a:t>
            </a:r>
            <a:r>
              <a:rPr lang="en-US" altLang="zh-CN" sz="1400" dirty="0"/>
              <a:t>. Rev. </a:t>
            </a:r>
            <a:r>
              <a:rPr lang="en-US" altLang="zh-CN" sz="1400" dirty="0" err="1"/>
              <a:t>Lett</a:t>
            </a:r>
            <a:r>
              <a:rPr lang="en-US" altLang="zh-CN" sz="1400" dirty="0"/>
              <a:t>. 103, </a:t>
            </a:r>
            <a:r>
              <a:rPr lang="en-US" altLang="zh-CN" sz="1400" dirty="0" smtClean="0"/>
              <a:t>072701 (2009)</a:t>
            </a:r>
          </a:p>
          <a:p>
            <a:r>
              <a:rPr lang="en-US" altLang="zh-CN" sz="1400" dirty="0"/>
              <a:t>Phys. Rev. </a:t>
            </a:r>
            <a:r>
              <a:rPr lang="en-US" altLang="zh-CN" sz="1400" dirty="0" err="1"/>
              <a:t>Lett</a:t>
            </a:r>
            <a:r>
              <a:rPr lang="en-US" altLang="zh-CN" sz="1400" dirty="0"/>
              <a:t>. </a:t>
            </a:r>
            <a:r>
              <a:rPr lang="en-US" altLang="zh-CN" sz="1400" b="1" dirty="0"/>
              <a:t>90</a:t>
            </a:r>
            <a:r>
              <a:rPr lang="en-US" altLang="zh-CN" sz="1400" dirty="0"/>
              <a:t>, 212302 (2003).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60" y="4974267"/>
            <a:ext cx="897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dirty="0"/>
              <a:t>T</a:t>
            </a:r>
            <a:r>
              <a:rPr lang="en-US" altLang="zh-CN" dirty="0" smtClean="0"/>
              <a:t>o </a:t>
            </a:r>
            <a:r>
              <a:rPr lang="en-US" altLang="zh-CN" dirty="0"/>
              <a:t>study </a:t>
            </a:r>
            <a:r>
              <a:rPr lang="en-US" altLang="zh-CN" dirty="0" smtClean="0"/>
              <a:t>the reaction </a:t>
            </a:r>
            <a:r>
              <a:rPr lang="en-US" altLang="zh-CN" dirty="0"/>
              <a:t>mechanism of nuclear collisions </a:t>
            </a:r>
            <a:endParaRPr lang="en-US" altLang="zh-CN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dirty="0" smtClean="0"/>
              <a:t>To extract </a:t>
            </a:r>
            <a:r>
              <a:rPr lang="en-US" altLang="zh-CN" dirty="0"/>
              <a:t>the nuclear equation of </a:t>
            </a:r>
            <a:r>
              <a:rPr lang="en-US" altLang="zh-CN" dirty="0" smtClean="0"/>
              <a:t>state.</a:t>
            </a:r>
            <a:endParaRPr lang="zh-CN" altLang="en-US" dirty="0"/>
          </a:p>
        </p:txBody>
      </p:sp>
      <p:pic>
        <p:nvPicPr>
          <p:cNvPr id="4098" name="Picture 2" descr="âProjectile fragmentation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488831" cy="36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496" y="44624"/>
            <a:ext cx="8422704" cy="792088"/>
          </a:xfrm>
        </p:spPr>
        <p:txBody>
          <a:bodyPr/>
          <a:lstStyle/>
          <a:p>
            <a:pPr algn="l"/>
            <a:r>
              <a:rPr lang="en-US" altLang="zh-CN" sz="3200" b="1" dirty="0"/>
              <a:t>Spallation </a:t>
            </a:r>
            <a:r>
              <a:rPr lang="en-US" altLang="zh-CN" sz="3200" b="1" dirty="0" smtClean="0"/>
              <a:t>at </a:t>
            </a:r>
            <a:r>
              <a:rPr lang="en-US" altLang="zh-CN" sz="3200" b="1" dirty="0" err="1"/>
              <a:t>GeV</a:t>
            </a:r>
            <a:endParaRPr lang="en-US" altLang="zh-CN" sz="3200" b="1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796136" y="6457372"/>
            <a:ext cx="3100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/>
              <a:t>https://www-nds.iaea.org/spallations.</a:t>
            </a:r>
          </a:p>
        </p:txBody>
      </p:sp>
      <p:pic>
        <p:nvPicPr>
          <p:cNvPr id="3074" name="Picture 2" descr="spallation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2" y="844930"/>
            <a:ext cx="7620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46183</TotalTime>
  <Words>1379</Words>
  <Application>Microsoft Office PowerPoint</Application>
  <PresentationFormat>全屏显示(4:3)</PresentationFormat>
  <Paragraphs>232</Paragraphs>
  <Slides>33</Slides>
  <Notes>0</Notes>
  <HiddenSlides>8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默认设计模板</vt:lpstr>
      <vt:lpstr>PowerPoint 演示文稿</vt:lpstr>
      <vt:lpstr>Outline</vt:lpstr>
      <vt:lpstr>PowerPoint 演示文稿</vt:lpstr>
      <vt:lpstr>Phase Transition in nuclear matter</vt:lpstr>
      <vt:lpstr>Phase Transition in finite nuclei and its relation to fragmentation</vt:lpstr>
      <vt:lpstr>Fragmentation modes</vt:lpstr>
      <vt:lpstr>Central HICs near Fermi energy</vt:lpstr>
      <vt:lpstr>Projectile fragmentation peripheral HIC at hundreds of MeV/nucl.</vt:lpstr>
      <vt:lpstr>Spallation at GeV</vt:lpstr>
      <vt:lpstr>phase transition in projectile fragmentation and spallation ?</vt:lpstr>
      <vt:lpstr>Theoretical framework</vt:lpstr>
      <vt:lpstr>IQMD model</vt:lpstr>
      <vt:lpstr>GEMINI code</vt:lpstr>
      <vt:lpstr>PowerPoint 演示文稿</vt:lpstr>
      <vt:lpstr>Results</vt:lpstr>
      <vt:lpstr>Properties of projectile spectator</vt:lpstr>
      <vt:lpstr>PowerPoint 演示文稿</vt:lpstr>
      <vt:lpstr>PowerPoint 演示文稿</vt:lpstr>
      <vt:lpstr>PowerPoint 演示文稿</vt:lpstr>
      <vt:lpstr>PowerPoint 演示文稿</vt:lpstr>
      <vt:lpstr>Influence of secondary decay on fragmentation observables</vt:lpstr>
      <vt:lpstr>PowerPoint 演示文稿</vt:lpstr>
      <vt:lpstr>Isospin dependence </vt:lpstr>
      <vt:lpstr>PowerPoint 演示文稿</vt:lpstr>
      <vt:lpstr>PowerPoint 演示文稿</vt:lpstr>
      <vt:lpstr>PowerPoint 演示文稿</vt:lpstr>
      <vt:lpstr>Break-up mechanism </vt:lpstr>
      <vt:lpstr>PowerPoint 演示文稿</vt:lpstr>
      <vt:lpstr>PowerPoint 演示文稿</vt:lpstr>
      <vt:lpstr>PowerPoint 演示文稿</vt:lpstr>
      <vt:lpstr>Conclusions</vt:lpstr>
      <vt:lpstr>Cooperators</vt:lpstr>
      <vt:lpstr>Welcome to Zhuhai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Normal</dc:creator>
  <cp:lastModifiedBy>Ching-Yuan Huang</cp:lastModifiedBy>
  <cp:revision>1035</cp:revision>
  <dcterms:created xsi:type="dcterms:W3CDTF">1601-01-01T00:00:00Z</dcterms:created>
  <dcterms:modified xsi:type="dcterms:W3CDTF">2018-09-11T05:44:41Z</dcterms:modified>
</cp:coreProperties>
</file>