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4228" r:id="rId2"/>
    <p:sldMasterId id="2147484240" r:id="rId3"/>
    <p:sldMasterId id="2147484312" r:id="rId4"/>
    <p:sldMasterId id="2147484349" r:id="rId5"/>
    <p:sldMasterId id="2147484373" r:id="rId6"/>
    <p:sldMasterId id="2147484385" r:id="rId7"/>
    <p:sldMasterId id="2147484397" r:id="rId8"/>
    <p:sldMasterId id="2147484409" r:id="rId9"/>
    <p:sldMasterId id="2147484422" r:id="rId10"/>
    <p:sldMasterId id="2147484434" r:id="rId11"/>
    <p:sldMasterId id="2147484446" r:id="rId12"/>
    <p:sldMasterId id="2147484458" r:id="rId13"/>
  </p:sldMasterIdLst>
  <p:notesMasterIdLst>
    <p:notesMasterId r:id="rId46"/>
  </p:notesMasterIdLst>
  <p:handoutMasterIdLst>
    <p:handoutMasterId r:id="rId47"/>
  </p:handoutMasterIdLst>
  <p:sldIdLst>
    <p:sldId id="550" r:id="rId14"/>
    <p:sldId id="588" r:id="rId15"/>
    <p:sldId id="601" r:id="rId16"/>
    <p:sldId id="589" r:id="rId17"/>
    <p:sldId id="595" r:id="rId18"/>
    <p:sldId id="566" r:id="rId19"/>
    <p:sldId id="596" r:id="rId20"/>
    <p:sldId id="597" r:id="rId21"/>
    <p:sldId id="599" r:id="rId22"/>
    <p:sldId id="600" r:id="rId23"/>
    <p:sldId id="598" r:id="rId24"/>
    <p:sldId id="571" r:id="rId25"/>
    <p:sldId id="584" r:id="rId26"/>
    <p:sldId id="602" r:id="rId27"/>
    <p:sldId id="574" r:id="rId28"/>
    <p:sldId id="575" r:id="rId29"/>
    <p:sldId id="579" r:id="rId30"/>
    <p:sldId id="583" r:id="rId31"/>
    <p:sldId id="562" r:id="rId32"/>
    <p:sldId id="587" r:id="rId33"/>
    <p:sldId id="590" r:id="rId34"/>
    <p:sldId id="593" r:id="rId35"/>
    <p:sldId id="585" r:id="rId36"/>
    <p:sldId id="592" r:id="rId37"/>
    <p:sldId id="594" r:id="rId38"/>
    <p:sldId id="572" r:id="rId39"/>
    <p:sldId id="573" r:id="rId40"/>
    <p:sldId id="577" r:id="rId41"/>
    <p:sldId id="578" r:id="rId42"/>
    <p:sldId id="580" r:id="rId43"/>
    <p:sldId id="581" r:id="rId44"/>
    <p:sldId id="582" r:id="rId45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3399"/>
    <a:srgbClr val="0000FF"/>
    <a:srgbClr val="FF9900"/>
    <a:srgbClr val="CC6600"/>
    <a:srgbClr val="00FF00"/>
    <a:srgbClr val="FF0000"/>
    <a:srgbClr val="00CC00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6483" autoAdjust="0"/>
  </p:normalViewPr>
  <p:slideViewPr>
    <p:cSldViewPr>
      <p:cViewPr varScale="1">
        <p:scale>
          <a:sx n="79" d="100"/>
          <a:sy n="79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spcBef>
                <a:spcPct val="0"/>
              </a:spcBef>
              <a:defRPr sz="1200" b="0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4188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spcBef>
                <a:spcPct val="0"/>
              </a:spcBef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CFCA30-7583-4999-B113-DA925138BB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812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597986-F032-4554-9241-E103495C67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656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97986-F032-4554-9241-E103495C675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66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Arial" panose="020B0604020202020204" pitchFamily="34" charset="0"/>
              </a:rPr>
              <a:t>sub nuclear </a:t>
            </a:r>
            <a:r>
              <a:rPr lang="ja-JP" altLang="en-US" smtClean="0">
                <a:latin typeface="Arial" panose="020B0604020202020204" pitchFamily="34" charset="0"/>
              </a:rPr>
              <a:t>密度での対称エネルギーは </a:t>
            </a:r>
            <a:r>
              <a:rPr lang="en-US" altLang="ja-JP" smtClean="0">
                <a:latin typeface="Arial" panose="020B0604020202020204" pitchFamily="34" charset="0"/>
              </a:rPr>
              <a:t>our EOS </a:t>
            </a:r>
            <a:r>
              <a:rPr lang="ja-JP" altLang="en-US" smtClean="0">
                <a:latin typeface="Arial" panose="020B0604020202020204" pitchFamily="34" charset="0"/>
              </a:rPr>
              <a:t>のほうが大きい</a:t>
            </a:r>
            <a:endParaRPr lang="en-US" altLang="ja-JP" smtClean="0">
              <a:latin typeface="Arial" panose="020B0604020202020204" pitchFamily="34" charset="0"/>
            </a:endParaRPr>
          </a:p>
          <a:p>
            <a:r>
              <a:rPr lang="en-US" altLang="ja-JP" smtClean="0">
                <a:latin typeface="Arial" panose="020B0604020202020204" pitchFamily="34" charset="0"/>
              </a:rPr>
              <a:t>proton clustering </a:t>
            </a:r>
            <a:r>
              <a:rPr lang="ja-JP" altLang="en-US" smtClean="0">
                <a:latin typeface="Arial" panose="020B0604020202020204" pitchFamily="34" charset="0"/>
              </a:rPr>
              <a:t>の </a:t>
            </a:r>
            <a:r>
              <a:rPr lang="en-US" altLang="ja-JP" smtClean="0">
                <a:latin typeface="Arial" panose="020B0604020202020204" pitchFamily="34" charset="0"/>
              </a:rPr>
              <a:t>driving force </a:t>
            </a:r>
            <a:r>
              <a:rPr lang="ja-JP" altLang="en-US" smtClean="0">
                <a:latin typeface="Arial" panose="020B0604020202020204" pitchFamily="34" charset="0"/>
              </a:rPr>
              <a:t>は </a:t>
            </a:r>
            <a:r>
              <a:rPr lang="en-US" altLang="ja-JP" smtClean="0">
                <a:latin typeface="Arial" panose="020B0604020202020204" pitchFamily="34" charset="0"/>
              </a:rPr>
              <a:t>sub nuclear </a:t>
            </a:r>
            <a:r>
              <a:rPr lang="ja-JP" altLang="en-US" smtClean="0">
                <a:latin typeface="Arial" panose="020B0604020202020204" pitchFamily="34" charset="0"/>
              </a:rPr>
              <a:t>密度での対称エネルギーである</a:t>
            </a:r>
            <a:endParaRPr lang="en-US" altLang="ja-JP" smtClean="0">
              <a:latin typeface="Arial" panose="020B0604020202020204" pitchFamily="34" charset="0"/>
            </a:endParaRPr>
          </a:p>
          <a:p>
            <a:r>
              <a:rPr lang="en-US" altLang="ja-JP" smtClean="0">
                <a:latin typeface="Arial" panose="020B0604020202020204" pitchFamily="34" charset="0"/>
              </a:rPr>
              <a:t>proton clustering </a:t>
            </a:r>
            <a:r>
              <a:rPr lang="ja-JP" altLang="en-US" smtClean="0">
                <a:latin typeface="Arial" panose="020B0604020202020204" pitchFamily="34" charset="0"/>
              </a:rPr>
              <a:t>により相分離が誘発される</a:t>
            </a:r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9BF52CF-3609-40B7-A1AB-BA95D01E8C6D}" type="slidenum">
              <a:rPr lang="ja-JP" altLang="en-US" smtClean="0">
                <a:solidFill>
                  <a:srgbClr val="000000"/>
                </a:solidFill>
              </a:rPr>
              <a:pPr/>
              <a:t>22</a:t>
            </a:fld>
            <a:endParaRPr lang="ja-JP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A17CB36-8A10-4519-B061-D3EC8D4BED7B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0802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97986-F032-4554-9241-E103495C675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195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57B0A83-53B6-4E32-BE47-2DB9B14BBC2B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57B0A83-53B6-4E32-BE47-2DB9B14BBC2B}" type="slidenum">
              <a:rPr lang="en-US" altLang="ja-JP" smtClean="0">
                <a:solidFill>
                  <a:srgbClr val="000000"/>
                </a:solidFill>
              </a:rPr>
              <a:pPr/>
              <a:t>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4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57B0A83-53B6-4E32-BE47-2DB9B14BBC2B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0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6570D0D-932B-4C04-8DD8-38862EA2BEC1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0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97986-F032-4554-9241-E103495C6752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3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3869D9E-842F-4129-BCAE-7920432B299F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9689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ja-JP" altLang="en-US" b="1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16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8F4B-8DFB-4A27-B226-DAFC8391AA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72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724B-87A6-4FE2-946F-50AC034300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5223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1E1232-CB59-4F81-9FF2-4850202E1FA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41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85964-5785-450A-9084-6407E7517D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27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310E-FAF5-4CFF-885D-5A6D266FCC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6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D1CB-9C70-46C1-B316-AE51E5BEF36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5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55D7-0179-438C-A358-AF64EDC551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94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C733A-35A7-4D2C-A06D-4E4F93B667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4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C463-F411-4726-AEBD-767767B0D2E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994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B186-AC5B-4313-91C8-BEFC755402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571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0537-E6E5-44D4-BE54-7782E2926ED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3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F151-C705-4CA0-9AAF-125EF629795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9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57F1-D65B-42F5-A447-196FFA1428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21240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DC02-72FA-43C5-A023-D5A767C86E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37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CDF7-2633-4FBE-AAB3-4F45D88D6AA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820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39C2-F070-4F1B-9C3B-1B8D435022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62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27F8-BAF7-4B2C-A084-C24A54E58F5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3369-F1FE-47A9-8A42-3C47E236C04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11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5F60-C3C1-4E50-A187-59F2B85653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24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44AC-AF72-4200-97E0-F0FF36EDCB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65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9285-3E8F-4163-AD79-5CA5B4A11DD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61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10A5-8495-4D44-8869-A7DB244A3E5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910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09F4-2C97-4DE4-89C4-3D27F3197B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0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AC9A-3E0D-4E30-B525-6BBFCBDC00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468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97755-CAF2-46CA-9D98-06CDCD0E568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55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751F-4CE5-4101-AC85-1D95D1AD01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437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2F638-CE4E-4459-9080-540015EDADB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243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5D751-D78C-439E-9466-108F01B484B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093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7E14E-589E-4F8A-B6CA-A13B6E39BD3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4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09433-79E4-493A-9C44-7ADA1CDA38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06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4760D-8D22-45E1-A5A6-C395E412570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29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A9B8F-4612-402D-8BEB-BFF3D7011C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72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1667-A659-4607-B4C4-1279D239CD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04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56C-4D02-479E-A1AA-005CFDB675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6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A5BE-7414-4EEB-BF6F-5F391EE961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313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E46D6-73EC-4869-AAE2-7A63840548C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74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FE63D-4B9C-427C-A93A-3BDEB46080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318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0DDBF-FCDC-48D1-AAE8-A80B0E54627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675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F3903-FA72-4342-925A-D78D5545B6C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726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5D751-D78C-439E-9466-108F01B484B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153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7E14E-589E-4F8A-B6CA-A13B6E39BD3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867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09433-79E4-493A-9C44-7ADA1CDA38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04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4760D-8D22-45E1-A5A6-C395E412570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170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A9B8F-4612-402D-8BEB-BFF3D7011C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22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1667-A659-4607-B4C4-1279D239CD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6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B4BF-FA36-45F7-A542-10CF71F903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192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56C-4D02-479E-A1AA-005CFDB675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07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E46D6-73EC-4869-AAE2-7A63840548C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938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FE63D-4B9C-427C-A93A-3BDEB46080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063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0DDBF-FCDC-48D1-AAE8-A80B0E54627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132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F3903-FA72-4342-925A-D78D5545B6C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1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9F0D-35DA-4DC1-8644-7566F436A7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7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55AF-1830-4CC6-B452-A8A141583C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9380-D0B9-4B75-ABA6-4C190F405D5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5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AA0F-34A3-44B0-A432-CBEA8E9191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24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576A-DB4B-4D4E-84A8-9884B89B61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5266-78BA-4F19-887E-82C82DF8CC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200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0CE4-AF21-46A9-8C25-BFAE8403FE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2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B01D-04D7-4B8F-8B10-57D7937FB4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2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B68D-539B-45BD-B393-53923D8A8A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06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AC9A-3E0D-4E30-B525-6BBFCBDC00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21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A5BE-7414-4EEB-BF6F-5F391EE961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0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B4BF-FA36-45F7-A542-10CF71F903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9F0D-35DA-4DC1-8644-7566F436A7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2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55AF-1830-4CC6-B452-A8A141583C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9380-D0B9-4B75-ABA6-4C190F405D5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30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AA0F-34A3-44B0-A432-CBEA8E9191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0FD3-612E-4184-8ECB-F85EB93A4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86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576A-DB4B-4D4E-84A8-9884B89B61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75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0CE4-AF21-46A9-8C25-BFAE8403FE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B01D-04D7-4B8F-8B10-57D7937FB4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73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B68D-539B-45BD-B393-53923D8A8A9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8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C1C6D-7D90-4EDE-849E-DE5E992540A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1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65161-DE2B-4674-9EB1-BA3F402C791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7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BBDCD-CA38-4E7F-8875-2DD7E1F4C2D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13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CA51-D880-470A-A137-3EDCA51CCFE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63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213B8-9BA2-48F5-8A05-E70C087DA54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99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D002E-EA30-4554-B2D3-7ABDC181DA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F14D-C806-4665-99AC-C7F6F2FBCA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9458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0B3C1-9904-453F-A696-C7858F9D24F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9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DA002-E25D-4DFD-927B-8DDF179E43B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93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7F203-9C36-4D06-B5FC-9739A1412D4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F3BD7-E92F-4E9C-AF93-9DF071D5A70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0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D450-78A1-4599-9051-3987D3C70F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88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0E54-3D07-425A-A3D8-CE9BE426A2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0813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754C-8DCD-4BC0-B7D1-20F896285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8415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193E-9477-473E-A631-E003DB4B98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0785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7F9A-4FF4-4E9A-9F99-D61844B6BB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8952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1860-C6AE-49FD-A1AE-B2E30C38AC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78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0940-7A68-4871-8C10-C5BA311179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344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34E3-9A77-467F-BAF7-F795A73432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1137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5078-C073-4687-8946-DE0BC7EF10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9250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4FFB-521B-4EAA-88D8-1CF4BD51A7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449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2FDA-EBBB-47A0-ADAD-963556DC20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61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DC9A-8BBC-4C54-A815-934D52913B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5681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BC26-D97A-487F-AD27-2F8C9603D6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013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7C0F-6F0E-476B-8C7B-9853676953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5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91C9-2F88-4DC0-BDD2-088F974533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98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2EAFA-9605-49A7-9A2F-BFDBCF66308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10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DF3D-7167-4F8C-87CF-5FE659B592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DDA9-92AC-4AF9-A6D5-7105937A53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0968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1513C-4CF2-4D30-A65C-288A0A65EE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0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F92A-EA27-4AE4-9E63-9007CAAD0F3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31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0754-0E8E-472D-8252-7836B349A02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24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EE6E-97AB-45E5-821C-A67A5920CE8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21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C2B0-52E3-4F2A-B8C3-AFEE667C97C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27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76BAB-8334-4506-B7D3-724EA7B21FF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9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E9FF3-D1F2-4E59-8569-EEDA7B0E1E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31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597FD-B7FA-4AAE-BFFB-EE37F5B447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079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A0C50-EFF7-4C1E-9824-F7DE601A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813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CE05-5205-461C-9386-8EEE3312B8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054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03BE-0EB1-4A79-A932-FBFC78069A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97616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41D0-D3D1-4F32-A802-54ECB75D66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6836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44BC-4444-418D-84FF-5AF4AD586C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285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4DBD-977D-4532-926D-0A7D2A77D8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4150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E3C3-C5F3-4F9E-86DC-299CB72292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4424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819A-4BDE-4EC8-BF26-C58843BC94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0380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7F1B-6058-4356-A5F8-0F6E65670D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3165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FBB3-7DDE-497B-9EEE-31976A8A8B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128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446B-194B-497C-8B7E-A6625BA664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7029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C00E-232D-4361-A900-B7D899AADF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6364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08A5-9B61-4B88-A05F-F93995A6D3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52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E205-87AF-4886-BFD1-8C803EB7AB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4022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C4D7-EBD7-40DF-B0FD-A48570EADD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889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65FE-5A34-43FA-8AC7-BAB1D33E8B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090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8612-D424-4359-B4AF-5AE58F9801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548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4F12-D368-4248-8031-A99D3ABB63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11913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9C00-2905-46AA-9C91-DD2F98DCB5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8412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0D00-4EC3-48DA-B620-AF32D78EDD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72668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8D7D-66CF-48D7-B433-372A8BEDA7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3893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F9A9-9F27-48F8-933A-F97CCDD129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362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91F7B-8C5F-4138-ACE4-02BDFBA15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5493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FC6DE-3BC0-4DEC-BCC0-32BBC466A6C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F5D6-D833-4161-9DE2-7D9659FCC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734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28F76-8AB0-493C-8C28-0B64210F6C3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653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178F-E367-4672-9349-1BC046AA367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55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6ADC5-FB48-4BD4-9CE9-6EBF701F002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11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81DF5-7F00-46E0-963E-35103AE9395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85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B0E29-C7C5-46B5-A806-7F5F001C443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17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42225-3590-4F4B-80C8-3C15AAC647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97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2324-B390-466D-92DB-A52E0557A2D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06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EE128-BD7D-465E-861D-9281EF696AB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944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D366C-1554-477F-B18D-96056FD78E5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9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045EA-8963-4693-81C8-D7F24003585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kumimoji="0"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CB4EB-739B-4827-8B1D-26A3BC7223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05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1105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1106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endParaRPr lang="ja-JP" altLang="en-US" b="1"/>
              </a:p>
            </p:txBody>
          </p:sp>
        </p:grpSp>
        <p:sp>
          <p:nvSpPr>
            <p:cNvPr id="1106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50000"/>
                </a:spcBef>
                <a:defRPr/>
              </a:pPr>
              <a:endParaRPr lang="ja-JP" altLang="en-US" b="1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06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0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997D4D-30FC-427D-A134-C4F6219FED3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AD9521-A6DB-4E4C-9F3B-ACED247291CF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9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751BA69-71F6-4E4D-B313-CA8B1E88D99A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7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751BA69-71F6-4E4D-B313-CA8B1E88D99A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FF8BD6-DC45-499A-B97E-7BC88241CE1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9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FF8BD6-DC45-499A-B97E-7BC88241CE1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BEC50290-B369-48D5-8555-7A52494FF354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9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7AA355-286A-454F-AAE3-D7428B1A742C}" type="slidenum">
              <a:rPr lang="en-US" altLang="ja-JP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7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ED63D9E-ED71-4FB0-A9D9-476DC5FC0D18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1200C5-BB0D-4AA6-9D22-FD7CAC6744A9}" type="slidenum">
              <a:rPr lang="en-US" altLang="ja-JP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5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98BC73-BEB6-4ECD-B679-907A37BC8622}" type="slidenum">
              <a:rPr lang="en-US" altLang="ja-JP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eaLnBrk="1" hangingPunct="1"/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eaLnBrk="1" hangingPunct="1"/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eaLnBrk="1" hangingPunct="1"/>
            <a:fld id="{AF5DC6AC-44C8-4B56-B1D4-5D7A363EB6AC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90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4" descr="伊都キャンパス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-243408"/>
            <a:ext cx="11442701" cy="76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66688" y="261119"/>
            <a:ext cx="9398001" cy="25918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Astrophysical </a:t>
            </a:r>
            <a:r>
              <a:rPr lang="en-US" altLang="ja-JP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</a:t>
            </a:r>
            <a:r>
              <a:rPr lang="en-US" altLang="ja-JP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ja-JP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symmetry energy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454350"/>
            <a:ext cx="9144000" cy="357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Ken’ichiro</a:t>
            </a:r>
            <a:r>
              <a:rPr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Nakazato</a:t>
            </a:r>
            <a:r>
              <a:rPr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ja-JP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中里 健一郎</a:t>
            </a:r>
            <a:endParaRPr lang="en-US" altLang="ja-JP" sz="40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dirty="0" smtClean="0"/>
              <a:t>（</a:t>
            </a:r>
            <a:r>
              <a:rPr lang="en-US" altLang="ja-JP" dirty="0" smtClean="0"/>
              <a:t>Kyushu University</a:t>
            </a:r>
            <a:r>
              <a:rPr lang="ja-JP" altLang="en-US" dirty="0" smtClean="0"/>
              <a:t>）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ja-JP" sz="1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ja-JP" sz="1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ja-JP" alt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ja-JP" altLang="en-US" sz="1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ja-JP" sz="11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ja-JP" altLang="en-US" sz="1100" dirty="0" smtClean="0"/>
          </a:p>
          <a:p>
            <a:pPr eaLnBrk="1" hangingPunct="1">
              <a:defRPr/>
            </a:pPr>
            <a:r>
              <a:rPr lang="en-US" altLang="zh-TW" sz="2400" i="1" dirty="0" smtClean="0"/>
              <a:t>8</a:t>
            </a:r>
            <a:r>
              <a:rPr lang="en-US" altLang="ja-JP" sz="2400" i="1" baseline="30000" dirty="0" smtClean="0"/>
              <a:t>th</a:t>
            </a:r>
            <a:r>
              <a:rPr lang="en-US" altLang="zh-TW" sz="2400" i="1" dirty="0" smtClean="0"/>
              <a:t> </a:t>
            </a:r>
            <a:r>
              <a:rPr lang="en-US" altLang="zh-TW" sz="2400" i="1" dirty="0"/>
              <a:t>International Symposium on Nuclear Symmetry Energy</a:t>
            </a:r>
            <a:r>
              <a:rPr lang="en-US" altLang="ja-JP" sz="2400" i="1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ja-JP" sz="2400" i="1" dirty="0" smtClean="0"/>
              <a:t>@ Hanwha </a:t>
            </a:r>
            <a:r>
              <a:rPr lang="en-US" altLang="ja-JP" sz="2400" i="1" dirty="0"/>
              <a:t>Resort, </a:t>
            </a:r>
            <a:r>
              <a:rPr lang="en-US" altLang="ja-JP" sz="2400" i="1" dirty="0" err="1"/>
              <a:t>Haeundae</a:t>
            </a:r>
            <a:r>
              <a:rPr lang="en-US" altLang="ja-JP" sz="2400" i="1" dirty="0"/>
              <a:t>, Busan, </a:t>
            </a:r>
            <a:r>
              <a:rPr lang="en-US" altLang="ja-JP" sz="2400" i="1" dirty="0" smtClean="0"/>
              <a:t>2018 Sep. 11</a:t>
            </a:r>
            <a:r>
              <a:rPr lang="en-US" altLang="ja-JP" sz="2400" i="1" baseline="30000" dirty="0" smtClean="0"/>
              <a:t>th</a:t>
            </a:r>
            <a:endParaRPr lang="en-US" altLang="ja-JP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793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009650"/>
          </a:xfrm>
        </p:spPr>
        <p:txBody>
          <a:bodyPr/>
          <a:lstStyle/>
          <a:p>
            <a:pPr algn="l"/>
            <a:r>
              <a:rPr lang="en-US" altLang="ja-JP" sz="4800" i="1" u="sng" dirty="0" smtClean="0"/>
              <a:t>Within the uncertainties… </a:t>
            </a:r>
            <a:endParaRPr lang="ja-JP" altLang="en-US" sz="4800" dirty="0" smtClean="0"/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>
          <a:xfrm>
            <a:off x="299709" y="5574718"/>
            <a:ext cx="8461765" cy="1216700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ymmetry energy in high densities is crucial to determine the NS structure.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575" y="1694133"/>
            <a:ext cx="3751849" cy="37278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64" y="1707781"/>
            <a:ext cx="3618226" cy="3737443"/>
          </a:xfrm>
          <a:prstGeom prst="rect">
            <a:avLst/>
          </a:prstGeom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6084168" y="4365104"/>
            <a:ext cx="783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rgbClr val="0000CC"/>
                </a:solidFill>
              </a:rPr>
              <a:t>small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7471082" y="3513817"/>
            <a:ext cx="801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 bwMode="auto">
          <a:xfrm>
            <a:off x="448326" y="1076855"/>
            <a:ext cx="7696999" cy="5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kern="0" dirty="0" smtClean="0"/>
              <a:t>Taking</a:t>
            </a:r>
            <a:r>
              <a:rPr lang="en-US" altLang="ja-JP" sz="2400" i="1" kern="0" dirty="0" smtClean="0"/>
              <a:t> K</a:t>
            </a:r>
            <a:r>
              <a:rPr lang="en-US" altLang="ja-JP" sz="2400" kern="0" baseline="-25000" dirty="0" smtClean="0"/>
              <a:t>0</a:t>
            </a:r>
            <a:r>
              <a:rPr lang="en-US" altLang="ja-JP" sz="2400" kern="0" dirty="0" smtClean="0"/>
              <a:t> = 245 MeV, </a:t>
            </a:r>
            <a:r>
              <a:rPr lang="nn-NO" altLang="ja-JP" sz="2400" kern="0" dirty="0" smtClean="0"/>
              <a:t>(</a:t>
            </a:r>
            <a:r>
              <a:rPr lang="nn-NO" altLang="ja-JP" sz="2400" i="1" kern="0" dirty="0" smtClean="0"/>
              <a:t>S</a:t>
            </a:r>
            <a:r>
              <a:rPr lang="nn-NO" altLang="ja-JP" sz="2400" kern="0" baseline="-25000" dirty="0" smtClean="0"/>
              <a:t>0</a:t>
            </a:r>
            <a:r>
              <a:rPr lang="nn-NO" altLang="ja-JP" sz="2400" kern="0" dirty="0" smtClean="0"/>
              <a:t>, </a:t>
            </a:r>
            <a:r>
              <a:rPr lang="nn-NO" altLang="ja-JP" sz="2400" i="1" kern="0" dirty="0" smtClean="0"/>
              <a:t>L</a:t>
            </a:r>
            <a:r>
              <a:rPr lang="nn-NO" altLang="ja-JP" sz="2400" kern="0" dirty="0" smtClean="0"/>
              <a:t>) = (31 MeV, 50 MeV)</a:t>
            </a:r>
            <a:endParaRPr lang="nn-NO" altLang="ja-JP" sz="300" kern="0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809030" y="3897443"/>
            <a:ext cx="701042" cy="461752"/>
          </a:xfrm>
          <a:prstGeom prst="straightConnector1">
            <a:avLst/>
          </a:prstGeom>
          <a:ln w="3492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105777" y="4077190"/>
            <a:ext cx="1282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i="1" dirty="0" smtClean="0"/>
              <a:t>S</a:t>
            </a:r>
            <a:r>
              <a:rPr lang="en-US" altLang="ja-JP" dirty="0" smtClean="0"/>
              <a:t>(&gt;</a:t>
            </a:r>
            <a:r>
              <a:rPr kumimoji="0" lang="en-US" altLang="ja-JP" sz="3200" i="1" dirty="0" smtClean="0">
                <a:latin typeface="Times New Roman" panose="02020603050405020304" pitchFamily="18" charset="0"/>
                <a:ea typeface="ＭＳ Ｐゴシック" charset="-128"/>
              </a:rPr>
              <a:t>n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17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51725" y="5708650"/>
            <a:ext cx="158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smtClean="0">
                <a:solidFill>
                  <a:srgbClr val="FFFFFF"/>
                </a:solidFill>
              </a:rPr>
              <a:t>SN1987A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2306637"/>
          </a:xfrm>
        </p:spPr>
        <p:txBody>
          <a:bodyPr/>
          <a:lstStyle/>
          <a:p>
            <a:r>
              <a:rPr lang="en-US" altLang="ja-JP" sz="7200" dirty="0" smtClean="0">
                <a:solidFill>
                  <a:srgbClr val="FFFF00"/>
                </a:solidFill>
              </a:rPr>
              <a:t>§2. Implication for </a:t>
            </a:r>
            <a:br>
              <a:rPr lang="en-US" altLang="ja-JP" sz="7200" dirty="0" smtClean="0">
                <a:solidFill>
                  <a:srgbClr val="FFFF00"/>
                </a:solidFill>
              </a:rPr>
            </a:br>
            <a:r>
              <a:rPr lang="en-US" altLang="ja-JP" sz="7200" dirty="0" smtClean="0">
                <a:solidFill>
                  <a:srgbClr val="FFFF00"/>
                </a:solidFill>
              </a:rPr>
              <a:t>proto-neutron star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725144"/>
            <a:ext cx="9144000" cy="1872506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ja-JP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symmetry energy </a:t>
            </a:r>
          </a:p>
          <a:p>
            <a:pPr marL="0" indent="0" algn="ctr">
              <a:buFontTx/>
              <a:buNone/>
              <a:defRPr/>
            </a:pPr>
            <a:r>
              <a:rPr lang="en-US" altLang="ja-JP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@ LOW density</a:t>
            </a:r>
            <a:endParaRPr lang="ja-JP" altLang="en-US" sz="2000" b="1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675"/>
            <a:ext cx="8229600" cy="863600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>
                <a:solidFill>
                  <a:srgbClr val="000000"/>
                </a:solidFill>
              </a:rPr>
              <a:t>Proto-neutron star cooling</a:t>
            </a:r>
            <a:endParaRPr lang="ja-JP" altLang="en-US" sz="4800" i="1" u="sng" dirty="0" smtClean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39700" y="1004888"/>
            <a:ext cx="565626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Proto-neutron star </a:t>
            </a:r>
            <a:r>
              <a:rPr lang="ja-JP" altLang="en-US" dirty="0" smtClean="0">
                <a:solidFill>
                  <a:srgbClr val="000000"/>
                </a:solidFill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</a:rPr>
              <a:t>PNS</a:t>
            </a:r>
            <a:r>
              <a:rPr lang="ja-JP" altLang="en-US" dirty="0" smtClean="0">
                <a:solidFill>
                  <a:srgbClr val="000000"/>
                </a:solidFill>
              </a:rPr>
              <a:t>） </a:t>
            </a:r>
            <a:r>
              <a:rPr lang="en-US" altLang="ja-JP" dirty="0" smtClean="0">
                <a:solidFill>
                  <a:srgbClr val="000000"/>
                </a:solidFill>
              </a:rPr>
              <a:t>is formed at the center of SN.</a:t>
            </a:r>
            <a:endParaRPr lang="en-US" altLang="ja-JP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dirty="0">
                <a:solidFill>
                  <a:srgbClr val="000000"/>
                </a:solidFill>
              </a:rPr>
              <a:t>　→ </a:t>
            </a:r>
            <a:r>
              <a:rPr lang="en-US" altLang="ja-JP" dirty="0" smtClean="0">
                <a:solidFill>
                  <a:srgbClr val="000000"/>
                </a:solidFill>
              </a:rPr>
              <a:t>cooled by </a:t>
            </a:r>
            <a:r>
              <a:rPr lang="en-US" altLang="ja-JP" dirty="0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dirty="0" smtClean="0">
                <a:solidFill>
                  <a:srgbClr val="000000"/>
                </a:solidFill>
              </a:rPr>
              <a:t> emission.</a:t>
            </a:r>
          </a:p>
          <a:p>
            <a:pPr lvl="1" eaLnBrk="1" hangingPunct="1">
              <a:defRPr/>
            </a:pPr>
            <a:endParaRPr lang="en-US" altLang="ja-JP" sz="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EOS dependence of PNS evolution after the shock revival is studied.</a:t>
            </a:r>
            <a:endParaRPr lang="ja-JP" alt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ja-JP" sz="2800" dirty="0">
              <a:solidFill>
                <a:srgbClr val="000000"/>
              </a:solidFill>
            </a:endParaRPr>
          </a:p>
          <a:p>
            <a:pPr>
              <a:defRPr/>
            </a:pPr>
            <a:endParaRPr lang="ja-JP" altLang="en-US" dirty="0"/>
          </a:p>
        </p:txBody>
      </p:sp>
      <p:pic>
        <p:nvPicPr>
          <p:cNvPr id="52250" name="Picture 7" descr="http://heritage.stsci.edu/1999/04/nino/aat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52755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左中かっこ 31"/>
          <p:cNvSpPr/>
          <p:nvPr/>
        </p:nvSpPr>
        <p:spPr>
          <a:xfrm>
            <a:off x="5410200" y="5470525"/>
            <a:ext cx="276225" cy="1158875"/>
          </a:xfrm>
          <a:prstGeom prst="leftBrace">
            <a:avLst>
              <a:gd name="adj1" fmla="val 61751"/>
              <a:gd name="adj2" fmla="val 36522"/>
            </a:avLst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52252" name="グループ化 3"/>
          <p:cNvGrpSpPr>
            <a:grpSpLocks/>
          </p:cNvGrpSpPr>
          <p:nvPr/>
        </p:nvGrpSpPr>
        <p:grpSpPr bwMode="auto">
          <a:xfrm>
            <a:off x="3708400" y="5273675"/>
            <a:ext cx="1466850" cy="1211263"/>
            <a:chOff x="3746678" y="5313402"/>
            <a:chExt cx="1467068" cy="1211942"/>
          </a:xfrm>
        </p:grpSpPr>
        <p:sp>
          <p:nvSpPr>
            <p:cNvPr id="52253" name="Rectangle 25"/>
            <p:cNvSpPr>
              <a:spLocks noChangeArrowheads="1"/>
            </p:cNvSpPr>
            <p:nvPr/>
          </p:nvSpPr>
          <p:spPr bwMode="auto">
            <a:xfrm>
              <a:off x="3878659" y="5313402"/>
              <a:ext cx="12105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4000">
                  <a:solidFill>
                    <a:srgbClr val="FF660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this</a:t>
              </a:r>
              <a:endParaRPr lang="ja-JP" altLang="en-US" sz="4000">
                <a:solidFill>
                  <a:srgbClr val="FF66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52254" name="Rectangle 25"/>
            <p:cNvSpPr>
              <a:spLocks noChangeArrowheads="1"/>
            </p:cNvSpPr>
            <p:nvPr/>
          </p:nvSpPr>
          <p:spPr bwMode="auto">
            <a:xfrm>
              <a:off x="3746678" y="5817458"/>
              <a:ext cx="146706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4000">
                  <a:solidFill>
                    <a:srgbClr val="FF660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phase</a:t>
              </a:r>
              <a:endParaRPr lang="ja-JP" altLang="en-US" sz="4000">
                <a:solidFill>
                  <a:srgbClr val="FF66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31" name="Arc 5"/>
          <p:cNvSpPr>
            <a:spLocks/>
          </p:cNvSpPr>
          <p:nvPr/>
        </p:nvSpPr>
        <p:spPr bwMode="auto">
          <a:xfrm rot="20894792">
            <a:off x="5891161" y="1397000"/>
            <a:ext cx="2952750" cy="1096963"/>
          </a:xfrm>
          <a:custGeom>
            <a:avLst/>
            <a:gdLst>
              <a:gd name="T0" fmla="*/ 2147483647 w 21600"/>
              <a:gd name="T1" fmla="*/ 0 h 6615"/>
              <a:gd name="T2" fmla="*/ 2147483647 w 21600"/>
              <a:gd name="T3" fmla="*/ 2147483647 h 6615"/>
              <a:gd name="T4" fmla="*/ 0 w 21600"/>
              <a:gd name="T5" fmla="*/ 2147483647 h 6615"/>
              <a:gd name="T6" fmla="*/ 0 60000 65536"/>
              <a:gd name="T7" fmla="*/ 0 60000 65536"/>
              <a:gd name="T8" fmla="*/ 0 60000 65536"/>
              <a:gd name="T9" fmla="*/ 0 w 21600"/>
              <a:gd name="T10" fmla="*/ 0 h 6615"/>
              <a:gd name="T11" fmla="*/ 21600 w 21600"/>
              <a:gd name="T12" fmla="*/ 6615 h 6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615" fill="none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</a:path>
              <a:path w="21600" h="6615" stroke="0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  <a:lnTo>
                  <a:pt x="0" y="2908"/>
                </a:lnTo>
                <a:close/>
              </a:path>
            </a:pathLst>
          </a:cu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8167636" y="1306513"/>
            <a:ext cx="171450" cy="882650"/>
          </a:xfrm>
          <a:custGeom>
            <a:avLst/>
            <a:gdLst>
              <a:gd name="T0" fmla="*/ 0 w 108"/>
              <a:gd name="T1" fmla="*/ 0 h 556"/>
              <a:gd name="T2" fmla="*/ 2147483647 w 108"/>
              <a:gd name="T3" fmla="*/ 2147483647 h 556"/>
              <a:gd name="T4" fmla="*/ 2147483647 w 108"/>
              <a:gd name="T5" fmla="*/ 2147483647 h 556"/>
              <a:gd name="T6" fmla="*/ 0 60000 65536"/>
              <a:gd name="T7" fmla="*/ 0 60000 65536"/>
              <a:gd name="T8" fmla="*/ 0 60000 65536"/>
              <a:gd name="T9" fmla="*/ 0 w 108"/>
              <a:gd name="T10" fmla="*/ 0 h 556"/>
              <a:gd name="T11" fmla="*/ 108 w 108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556">
                <a:moveTo>
                  <a:pt x="0" y="0"/>
                </a:moveTo>
                <a:cubicBezTo>
                  <a:pt x="36" y="67"/>
                  <a:pt x="72" y="134"/>
                  <a:pt x="90" y="227"/>
                </a:cubicBezTo>
                <a:cubicBezTo>
                  <a:pt x="108" y="320"/>
                  <a:pt x="108" y="438"/>
                  <a:pt x="108" y="55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Arc 9"/>
          <p:cNvSpPr>
            <a:spLocks/>
          </p:cNvSpPr>
          <p:nvPr/>
        </p:nvSpPr>
        <p:spPr bwMode="auto">
          <a:xfrm rot="20894792">
            <a:off x="5891161" y="2908300"/>
            <a:ext cx="2952750" cy="1096963"/>
          </a:xfrm>
          <a:custGeom>
            <a:avLst/>
            <a:gdLst>
              <a:gd name="T0" fmla="*/ 2147483647 w 21600"/>
              <a:gd name="T1" fmla="*/ 0 h 6615"/>
              <a:gd name="T2" fmla="*/ 2147483647 w 21600"/>
              <a:gd name="T3" fmla="*/ 2147483647 h 6615"/>
              <a:gd name="T4" fmla="*/ 0 w 21600"/>
              <a:gd name="T5" fmla="*/ 2147483647 h 6615"/>
              <a:gd name="T6" fmla="*/ 0 60000 65536"/>
              <a:gd name="T7" fmla="*/ 0 60000 65536"/>
              <a:gd name="T8" fmla="*/ 0 60000 65536"/>
              <a:gd name="T9" fmla="*/ 0 w 21600"/>
              <a:gd name="T10" fmla="*/ 0 h 6615"/>
              <a:gd name="T11" fmla="*/ 21600 w 21600"/>
              <a:gd name="T12" fmla="*/ 6615 h 6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615" fill="none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</a:path>
              <a:path w="21600" h="6615" stroke="0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  <a:lnTo>
                  <a:pt x="0" y="2908"/>
                </a:lnTo>
                <a:close/>
              </a:path>
            </a:pathLst>
          </a:cu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Arc 10"/>
          <p:cNvSpPr>
            <a:spLocks/>
          </p:cNvSpPr>
          <p:nvPr/>
        </p:nvSpPr>
        <p:spPr bwMode="auto">
          <a:xfrm rot="20894792">
            <a:off x="5891161" y="5891213"/>
            <a:ext cx="2952750" cy="1096962"/>
          </a:xfrm>
          <a:custGeom>
            <a:avLst/>
            <a:gdLst>
              <a:gd name="T0" fmla="*/ 2147483647 w 21600"/>
              <a:gd name="T1" fmla="*/ 0 h 6615"/>
              <a:gd name="T2" fmla="*/ 2147483647 w 21600"/>
              <a:gd name="T3" fmla="*/ 2147483647 h 6615"/>
              <a:gd name="T4" fmla="*/ 0 w 21600"/>
              <a:gd name="T5" fmla="*/ 2147483647 h 6615"/>
              <a:gd name="T6" fmla="*/ 0 60000 65536"/>
              <a:gd name="T7" fmla="*/ 0 60000 65536"/>
              <a:gd name="T8" fmla="*/ 0 60000 65536"/>
              <a:gd name="T9" fmla="*/ 0 w 21600"/>
              <a:gd name="T10" fmla="*/ 0 h 6615"/>
              <a:gd name="T11" fmla="*/ 21600 w 21600"/>
              <a:gd name="T12" fmla="*/ 6615 h 6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615" fill="none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</a:path>
              <a:path w="21600" h="6615" stroke="0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  <a:lnTo>
                  <a:pt x="0" y="2908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4734554">
            <a:off x="7475486" y="1397001"/>
            <a:ext cx="287337" cy="1008062"/>
          </a:xfrm>
          <a:prstGeom prst="downArrow">
            <a:avLst>
              <a:gd name="adj1" fmla="val 49685"/>
              <a:gd name="adj2" fmla="val 639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/>
          </a:p>
        </p:txBody>
      </p:sp>
      <p:sp>
        <p:nvSpPr>
          <p:cNvPr id="37" name="Arc 12"/>
          <p:cNvSpPr>
            <a:spLocks/>
          </p:cNvSpPr>
          <p:nvPr/>
        </p:nvSpPr>
        <p:spPr bwMode="auto">
          <a:xfrm rot="20894792">
            <a:off x="5911799" y="3467100"/>
            <a:ext cx="842962" cy="325438"/>
          </a:xfrm>
          <a:custGeom>
            <a:avLst/>
            <a:gdLst>
              <a:gd name="T0" fmla="*/ 2147483647 w 21600"/>
              <a:gd name="T1" fmla="*/ 0 h 2449"/>
              <a:gd name="T2" fmla="*/ 2147483647 w 21600"/>
              <a:gd name="T3" fmla="*/ 2147483647 h 2449"/>
              <a:gd name="T4" fmla="*/ 0 w 21600"/>
              <a:gd name="T5" fmla="*/ 2147483647 h 2449"/>
              <a:gd name="T6" fmla="*/ 0 60000 65536"/>
              <a:gd name="T7" fmla="*/ 0 60000 65536"/>
              <a:gd name="T8" fmla="*/ 0 60000 65536"/>
              <a:gd name="T9" fmla="*/ 0 w 21600"/>
              <a:gd name="T10" fmla="*/ 0 h 2449"/>
              <a:gd name="T11" fmla="*/ 21600 w 21600"/>
              <a:gd name="T12" fmla="*/ 2449 h 2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9" fill="none" extrusionOk="0">
                <a:moveTo>
                  <a:pt x="21575" y="-1"/>
                </a:moveTo>
                <a:cubicBezTo>
                  <a:pt x="21591" y="342"/>
                  <a:pt x="21600" y="685"/>
                  <a:pt x="21600" y="1029"/>
                </a:cubicBezTo>
                <a:cubicBezTo>
                  <a:pt x="21600" y="1502"/>
                  <a:pt x="21584" y="1976"/>
                  <a:pt x="21553" y="2449"/>
                </a:cubicBezTo>
              </a:path>
              <a:path w="21600" h="2449" stroke="0" extrusionOk="0">
                <a:moveTo>
                  <a:pt x="21575" y="-1"/>
                </a:moveTo>
                <a:cubicBezTo>
                  <a:pt x="21591" y="342"/>
                  <a:pt x="21600" y="685"/>
                  <a:pt x="21600" y="1029"/>
                </a:cubicBezTo>
                <a:cubicBezTo>
                  <a:pt x="21600" y="1502"/>
                  <a:pt x="21584" y="1976"/>
                  <a:pt x="21553" y="2449"/>
                </a:cubicBezTo>
                <a:lnTo>
                  <a:pt x="0" y="1029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Freeform 13"/>
          <p:cNvSpPr>
            <a:spLocks/>
          </p:cNvSpPr>
          <p:nvPr/>
        </p:nvSpPr>
        <p:spPr bwMode="auto">
          <a:xfrm>
            <a:off x="8167636" y="2817813"/>
            <a:ext cx="171450" cy="882650"/>
          </a:xfrm>
          <a:custGeom>
            <a:avLst/>
            <a:gdLst>
              <a:gd name="T0" fmla="*/ 0 w 108"/>
              <a:gd name="T1" fmla="*/ 0 h 556"/>
              <a:gd name="T2" fmla="*/ 2147483647 w 108"/>
              <a:gd name="T3" fmla="*/ 2147483647 h 556"/>
              <a:gd name="T4" fmla="*/ 2147483647 w 108"/>
              <a:gd name="T5" fmla="*/ 2147483647 h 556"/>
              <a:gd name="T6" fmla="*/ 0 60000 65536"/>
              <a:gd name="T7" fmla="*/ 0 60000 65536"/>
              <a:gd name="T8" fmla="*/ 0 60000 65536"/>
              <a:gd name="T9" fmla="*/ 0 w 108"/>
              <a:gd name="T10" fmla="*/ 0 h 556"/>
              <a:gd name="T11" fmla="*/ 108 w 108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556">
                <a:moveTo>
                  <a:pt x="0" y="0"/>
                </a:moveTo>
                <a:cubicBezTo>
                  <a:pt x="36" y="67"/>
                  <a:pt x="72" y="134"/>
                  <a:pt x="90" y="227"/>
                </a:cubicBezTo>
                <a:cubicBezTo>
                  <a:pt x="108" y="320"/>
                  <a:pt x="108" y="438"/>
                  <a:pt x="108" y="55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 rot="15430388">
            <a:off x="6651574" y="3328988"/>
            <a:ext cx="142875" cy="288925"/>
          </a:xfrm>
          <a:prstGeom prst="downArrow">
            <a:avLst>
              <a:gd name="adj1" fmla="val 41019"/>
              <a:gd name="adj2" fmla="val 8092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/>
          </a:p>
        </p:txBody>
      </p:sp>
      <p:sp>
        <p:nvSpPr>
          <p:cNvPr id="40" name="Arc 15"/>
          <p:cNvSpPr>
            <a:spLocks/>
          </p:cNvSpPr>
          <p:nvPr/>
        </p:nvSpPr>
        <p:spPr bwMode="auto">
          <a:xfrm rot="20894792">
            <a:off x="5891161" y="4349750"/>
            <a:ext cx="2952750" cy="1096963"/>
          </a:xfrm>
          <a:custGeom>
            <a:avLst/>
            <a:gdLst>
              <a:gd name="T0" fmla="*/ 2147483647 w 21600"/>
              <a:gd name="T1" fmla="*/ 0 h 6615"/>
              <a:gd name="T2" fmla="*/ 2147483647 w 21600"/>
              <a:gd name="T3" fmla="*/ 2147483647 h 6615"/>
              <a:gd name="T4" fmla="*/ 0 w 21600"/>
              <a:gd name="T5" fmla="*/ 2147483647 h 6615"/>
              <a:gd name="T6" fmla="*/ 0 60000 65536"/>
              <a:gd name="T7" fmla="*/ 0 60000 65536"/>
              <a:gd name="T8" fmla="*/ 0 60000 65536"/>
              <a:gd name="T9" fmla="*/ 0 w 21600"/>
              <a:gd name="T10" fmla="*/ 0 h 6615"/>
              <a:gd name="T11" fmla="*/ 21600 w 21600"/>
              <a:gd name="T12" fmla="*/ 6615 h 6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615" fill="none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</a:path>
              <a:path w="21600" h="6615" stroke="0" extrusionOk="0">
                <a:moveTo>
                  <a:pt x="21403" y="-1"/>
                </a:moveTo>
                <a:cubicBezTo>
                  <a:pt x="21534" y="963"/>
                  <a:pt x="21600" y="1935"/>
                  <a:pt x="21600" y="2908"/>
                </a:cubicBezTo>
                <a:cubicBezTo>
                  <a:pt x="21600" y="4150"/>
                  <a:pt x="21492" y="5390"/>
                  <a:pt x="21279" y="6614"/>
                </a:cubicBezTo>
                <a:lnTo>
                  <a:pt x="0" y="2908"/>
                </a:lnTo>
                <a:close/>
              </a:path>
            </a:pathLst>
          </a:cu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 rot="16173516" flipH="1">
            <a:off x="7033368" y="4814094"/>
            <a:ext cx="490537" cy="142875"/>
          </a:xfrm>
          <a:custGeom>
            <a:avLst/>
            <a:gdLst>
              <a:gd name="T0" fmla="*/ 0 w 952"/>
              <a:gd name="T1" fmla="*/ 0 h 378"/>
              <a:gd name="T2" fmla="*/ 2147483647 w 952"/>
              <a:gd name="T3" fmla="*/ 2147483647 h 378"/>
              <a:gd name="T4" fmla="*/ 2147483647 w 952"/>
              <a:gd name="T5" fmla="*/ 2147483647 h 378"/>
              <a:gd name="T6" fmla="*/ 2147483647 w 952"/>
              <a:gd name="T7" fmla="*/ 2147483647 h 378"/>
              <a:gd name="T8" fmla="*/ 2147483647 w 952"/>
              <a:gd name="T9" fmla="*/ 2147483647 h 378"/>
              <a:gd name="T10" fmla="*/ 2147483647 w 952"/>
              <a:gd name="T11" fmla="*/ 2147483647 h 378"/>
              <a:gd name="T12" fmla="*/ 2147483647 w 952"/>
              <a:gd name="T13" fmla="*/ 2147483647 h 378"/>
              <a:gd name="T14" fmla="*/ 2147483647 w 952"/>
              <a:gd name="T15" fmla="*/ 2147483647 h 378"/>
              <a:gd name="T16" fmla="*/ 2147483647 w 952"/>
              <a:gd name="T17" fmla="*/ 2147483647 h 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2"/>
              <a:gd name="T28" fmla="*/ 0 h 378"/>
              <a:gd name="T29" fmla="*/ 952 w 952"/>
              <a:gd name="T30" fmla="*/ 378 h 3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2" h="378">
                <a:moveTo>
                  <a:pt x="0" y="0"/>
                </a:moveTo>
                <a:cubicBezTo>
                  <a:pt x="3" y="64"/>
                  <a:pt x="7" y="128"/>
                  <a:pt x="45" y="136"/>
                </a:cubicBezTo>
                <a:cubicBezTo>
                  <a:pt x="83" y="144"/>
                  <a:pt x="181" y="31"/>
                  <a:pt x="226" y="46"/>
                </a:cubicBezTo>
                <a:cubicBezTo>
                  <a:pt x="271" y="61"/>
                  <a:pt x="279" y="212"/>
                  <a:pt x="317" y="227"/>
                </a:cubicBezTo>
                <a:cubicBezTo>
                  <a:pt x="355" y="242"/>
                  <a:pt x="408" y="129"/>
                  <a:pt x="453" y="136"/>
                </a:cubicBezTo>
                <a:cubicBezTo>
                  <a:pt x="498" y="143"/>
                  <a:pt x="544" y="264"/>
                  <a:pt x="589" y="272"/>
                </a:cubicBezTo>
                <a:cubicBezTo>
                  <a:pt x="634" y="280"/>
                  <a:pt x="687" y="167"/>
                  <a:pt x="725" y="182"/>
                </a:cubicBezTo>
                <a:cubicBezTo>
                  <a:pt x="763" y="197"/>
                  <a:pt x="778" y="348"/>
                  <a:pt x="816" y="363"/>
                </a:cubicBezTo>
                <a:cubicBezTo>
                  <a:pt x="854" y="378"/>
                  <a:pt x="903" y="325"/>
                  <a:pt x="952" y="2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8167636" y="4275138"/>
            <a:ext cx="171450" cy="882650"/>
          </a:xfrm>
          <a:custGeom>
            <a:avLst/>
            <a:gdLst>
              <a:gd name="T0" fmla="*/ 0 w 108"/>
              <a:gd name="T1" fmla="*/ 0 h 556"/>
              <a:gd name="T2" fmla="*/ 2147483647 w 108"/>
              <a:gd name="T3" fmla="*/ 2147483647 h 556"/>
              <a:gd name="T4" fmla="*/ 2147483647 w 108"/>
              <a:gd name="T5" fmla="*/ 2147483647 h 556"/>
              <a:gd name="T6" fmla="*/ 0 60000 65536"/>
              <a:gd name="T7" fmla="*/ 0 60000 65536"/>
              <a:gd name="T8" fmla="*/ 0 60000 65536"/>
              <a:gd name="T9" fmla="*/ 0 w 108"/>
              <a:gd name="T10" fmla="*/ 0 h 556"/>
              <a:gd name="T11" fmla="*/ 108 w 108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556">
                <a:moveTo>
                  <a:pt x="0" y="0"/>
                </a:moveTo>
                <a:cubicBezTo>
                  <a:pt x="36" y="67"/>
                  <a:pt x="72" y="134"/>
                  <a:pt x="90" y="227"/>
                </a:cubicBezTo>
                <a:cubicBezTo>
                  <a:pt x="108" y="320"/>
                  <a:pt x="108" y="438"/>
                  <a:pt x="108" y="55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Arc 19"/>
          <p:cNvSpPr>
            <a:spLocks/>
          </p:cNvSpPr>
          <p:nvPr/>
        </p:nvSpPr>
        <p:spPr bwMode="auto">
          <a:xfrm rot="20894792">
            <a:off x="5905449" y="4870450"/>
            <a:ext cx="1006475" cy="377825"/>
          </a:xfrm>
          <a:custGeom>
            <a:avLst/>
            <a:gdLst>
              <a:gd name="T0" fmla="*/ 2147483647 w 21600"/>
              <a:gd name="T1" fmla="*/ 0 h 2840"/>
              <a:gd name="T2" fmla="*/ 2147483647 w 21600"/>
              <a:gd name="T3" fmla="*/ 2147483647 h 2840"/>
              <a:gd name="T4" fmla="*/ 0 w 21600"/>
              <a:gd name="T5" fmla="*/ 2147483647 h 2840"/>
              <a:gd name="T6" fmla="*/ 0 60000 65536"/>
              <a:gd name="T7" fmla="*/ 0 60000 65536"/>
              <a:gd name="T8" fmla="*/ 0 60000 65536"/>
              <a:gd name="T9" fmla="*/ 0 w 21600"/>
              <a:gd name="T10" fmla="*/ 0 h 2840"/>
              <a:gd name="T11" fmla="*/ 21600 w 21600"/>
              <a:gd name="T12" fmla="*/ 2840 h 2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40" fill="none" extrusionOk="0">
                <a:moveTo>
                  <a:pt x="21563" y="0"/>
                </a:moveTo>
                <a:cubicBezTo>
                  <a:pt x="21587" y="416"/>
                  <a:pt x="21600" y="834"/>
                  <a:pt x="21600" y="1252"/>
                </a:cubicBezTo>
                <a:cubicBezTo>
                  <a:pt x="21600" y="1781"/>
                  <a:pt x="21580" y="2311"/>
                  <a:pt x="21541" y="2839"/>
                </a:cubicBezTo>
              </a:path>
              <a:path w="21600" h="2840" stroke="0" extrusionOk="0">
                <a:moveTo>
                  <a:pt x="21563" y="0"/>
                </a:moveTo>
                <a:cubicBezTo>
                  <a:pt x="21587" y="416"/>
                  <a:pt x="21600" y="834"/>
                  <a:pt x="21600" y="1252"/>
                </a:cubicBezTo>
                <a:cubicBezTo>
                  <a:pt x="21600" y="1781"/>
                  <a:pt x="21580" y="2311"/>
                  <a:pt x="21541" y="2839"/>
                </a:cubicBezTo>
                <a:lnTo>
                  <a:pt x="0" y="1252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Arc 20"/>
          <p:cNvSpPr>
            <a:spLocks/>
          </p:cNvSpPr>
          <p:nvPr/>
        </p:nvSpPr>
        <p:spPr bwMode="auto">
          <a:xfrm rot="20894792">
            <a:off x="5919736" y="6534150"/>
            <a:ext cx="503238" cy="190500"/>
          </a:xfrm>
          <a:custGeom>
            <a:avLst/>
            <a:gdLst>
              <a:gd name="T0" fmla="*/ 2147483647 w 21600"/>
              <a:gd name="T1" fmla="*/ 0 h 1416"/>
              <a:gd name="T2" fmla="*/ 2147483647 w 21600"/>
              <a:gd name="T3" fmla="*/ 2147483647 h 1416"/>
              <a:gd name="T4" fmla="*/ 0 w 21600"/>
              <a:gd name="T5" fmla="*/ 2147483647 h 1416"/>
              <a:gd name="T6" fmla="*/ 0 60000 65536"/>
              <a:gd name="T7" fmla="*/ 0 60000 65536"/>
              <a:gd name="T8" fmla="*/ 0 60000 65536"/>
              <a:gd name="T9" fmla="*/ 0 w 21600"/>
              <a:gd name="T10" fmla="*/ 0 h 1416"/>
              <a:gd name="T11" fmla="*/ 21600 w 21600"/>
              <a:gd name="T12" fmla="*/ 1416 h 1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16" fill="none" extrusionOk="0">
                <a:moveTo>
                  <a:pt x="21589" y="0"/>
                </a:moveTo>
                <a:cubicBezTo>
                  <a:pt x="21596" y="223"/>
                  <a:pt x="21600" y="447"/>
                  <a:pt x="21600" y="672"/>
                </a:cubicBezTo>
                <a:cubicBezTo>
                  <a:pt x="21600" y="920"/>
                  <a:pt x="21595" y="1168"/>
                  <a:pt x="21587" y="1416"/>
                </a:cubicBezTo>
              </a:path>
              <a:path w="21600" h="1416" stroke="0" extrusionOk="0">
                <a:moveTo>
                  <a:pt x="21589" y="0"/>
                </a:moveTo>
                <a:cubicBezTo>
                  <a:pt x="21596" y="223"/>
                  <a:pt x="21600" y="447"/>
                  <a:pt x="21600" y="672"/>
                </a:cubicBezTo>
                <a:cubicBezTo>
                  <a:pt x="21600" y="920"/>
                  <a:pt x="21595" y="1168"/>
                  <a:pt x="21587" y="1416"/>
                </a:cubicBezTo>
                <a:lnTo>
                  <a:pt x="0" y="6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 rot="15430388">
            <a:off x="7410399" y="4591050"/>
            <a:ext cx="269875" cy="504825"/>
          </a:xfrm>
          <a:prstGeom prst="downArrow">
            <a:avLst>
              <a:gd name="adj1" fmla="val 44056"/>
              <a:gd name="adj2" fmla="val 8857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/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 rot="4666908">
            <a:off x="7176242" y="3045620"/>
            <a:ext cx="257175" cy="779462"/>
          </a:xfrm>
          <a:prstGeom prst="downArrow">
            <a:avLst>
              <a:gd name="adj1" fmla="val 49685"/>
              <a:gd name="adj2" fmla="val 55271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/>
          </a:p>
        </p:txBody>
      </p:sp>
      <p:sp>
        <p:nvSpPr>
          <p:cNvPr id="47" name="Freeform 23"/>
          <p:cNvSpPr>
            <a:spLocks/>
          </p:cNvSpPr>
          <p:nvPr/>
        </p:nvSpPr>
        <p:spPr bwMode="auto">
          <a:xfrm rot="16173516" flipH="1">
            <a:off x="6721424" y="3449638"/>
            <a:ext cx="358775" cy="142875"/>
          </a:xfrm>
          <a:custGeom>
            <a:avLst/>
            <a:gdLst>
              <a:gd name="T0" fmla="*/ 0 w 952"/>
              <a:gd name="T1" fmla="*/ 0 h 378"/>
              <a:gd name="T2" fmla="*/ 2147483647 w 952"/>
              <a:gd name="T3" fmla="*/ 2147483647 h 378"/>
              <a:gd name="T4" fmla="*/ 2147483647 w 952"/>
              <a:gd name="T5" fmla="*/ 2147483647 h 378"/>
              <a:gd name="T6" fmla="*/ 2147483647 w 952"/>
              <a:gd name="T7" fmla="*/ 2147483647 h 378"/>
              <a:gd name="T8" fmla="*/ 2147483647 w 952"/>
              <a:gd name="T9" fmla="*/ 2147483647 h 378"/>
              <a:gd name="T10" fmla="*/ 2147483647 w 952"/>
              <a:gd name="T11" fmla="*/ 2147483647 h 378"/>
              <a:gd name="T12" fmla="*/ 2147483647 w 952"/>
              <a:gd name="T13" fmla="*/ 2147483647 h 378"/>
              <a:gd name="T14" fmla="*/ 2147483647 w 952"/>
              <a:gd name="T15" fmla="*/ 2147483647 h 378"/>
              <a:gd name="T16" fmla="*/ 2147483647 w 952"/>
              <a:gd name="T17" fmla="*/ 2147483647 h 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2"/>
              <a:gd name="T28" fmla="*/ 0 h 378"/>
              <a:gd name="T29" fmla="*/ 952 w 952"/>
              <a:gd name="T30" fmla="*/ 378 h 3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2" h="378">
                <a:moveTo>
                  <a:pt x="0" y="0"/>
                </a:moveTo>
                <a:cubicBezTo>
                  <a:pt x="3" y="64"/>
                  <a:pt x="7" y="128"/>
                  <a:pt x="45" y="136"/>
                </a:cubicBezTo>
                <a:cubicBezTo>
                  <a:pt x="83" y="144"/>
                  <a:pt x="181" y="31"/>
                  <a:pt x="226" y="46"/>
                </a:cubicBezTo>
                <a:cubicBezTo>
                  <a:pt x="271" y="61"/>
                  <a:pt x="279" y="212"/>
                  <a:pt x="317" y="227"/>
                </a:cubicBezTo>
                <a:cubicBezTo>
                  <a:pt x="355" y="242"/>
                  <a:pt x="408" y="129"/>
                  <a:pt x="453" y="136"/>
                </a:cubicBezTo>
                <a:cubicBezTo>
                  <a:pt x="498" y="143"/>
                  <a:pt x="544" y="264"/>
                  <a:pt x="589" y="272"/>
                </a:cubicBezTo>
                <a:cubicBezTo>
                  <a:pt x="634" y="280"/>
                  <a:pt x="687" y="167"/>
                  <a:pt x="725" y="182"/>
                </a:cubicBezTo>
                <a:cubicBezTo>
                  <a:pt x="763" y="197"/>
                  <a:pt x="778" y="348"/>
                  <a:pt x="816" y="363"/>
                </a:cubicBezTo>
                <a:cubicBezTo>
                  <a:pt x="854" y="378"/>
                  <a:pt x="903" y="325"/>
                  <a:pt x="952" y="2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 rot="20275852">
            <a:off x="6567436" y="1162050"/>
            <a:ext cx="106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+mj-lt"/>
              </a:rPr>
              <a:t>onset</a:t>
            </a:r>
            <a:endParaRPr lang="ja-JP" altLang="en-US" sz="2800" dirty="0">
              <a:latin typeface="+mj-lt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 rot="20288341">
            <a:off x="5556198" y="3030538"/>
            <a:ext cx="1366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800" dirty="0">
                <a:latin typeface="+mj-lt"/>
              </a:rPr>
              <a:t>bounce</a:t>
            </a:r>
            <a:endParaRPr lang="ja-JP" altLang="en-US" sz="2800" dirty="0">
              <a:latin typeface="+mj-lt"/>
            </a:endParaRPr>
          </a:p>
        </p:txBody>
      </p:sp>
      <p:sp>
        <p:nvSpPr>
          <p:cNvPr id="50" name="Freeform 28"/>
          <p:cNvSpPr>
            <a:spLocks/>
          </p:cNvSpPr>
          <p:nvPr/>
        </p:nvSpPr>
        <p:spPr bwMode="auto">
          <a:xfrm rot="16389434" flipH="1">
            <a:off x="8163668" y="6001544"/>
            <a:ext cx="976312" cy="355600"/>
          </a:xfrm>
          <a:custGeom>
            <a:avLst/>
            <a:gdLst>
              <a:gd name="T0" fmla="*/ 0 w 952"/>
              <a:gd name="T1" fmla="*/ 0 h 378"/>
              <a:gd name="T2" fmla="*/ 2147483647 w 952"/>
              <a:gd name="T3" fmla="*/ 2147483647 h 378"/>
              <a:gd name="T4" fmla="*/ 2147483647 w 952"/>
              <a:gd name="T5" fmla="*/ 2147483647 h 378"/>
              <a:gd name="T6" fmla="*/ 2147483647 w 952"/>
              <a:gd name="T7" fmla="*/ 2147483647 h 378"/>
              <a:gd name="T8" fmla="*/ 2147483647 w 952"/>
              <a:gd name="T9" fmla="*/ 2147483647 h 378"/>
              <a:gd name="T10" fmla="*/ 2147483647 w 952"/>
              <a:gd name="T11" fmla="*/ 2147483647 h 378"/>
              <a:gd name="T12" fmla="*/ 2147483647 w 952"/>
              <a:gd name="T13" fmla="*/ 2147483647 h 378"/>
              <a:gd name="T14" fmla="*/ 2147483647 w 952"/>
              <a:gd name="T15" fmla="*/ 2147483647 h 378"/>
              <a:gd name="T16" fmla="*/ 2147483647 w 952"/>
              <a:gd name="T17" fmla="*/ 2147483647 h 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2"/>
              <a:gd name="T28" fmla="*/ 0 h 378"/>
              <a:gd name="T29" fmla="*/ 952 w 952"/>
              <a:gd name="T30" fmla="*/ 378 h 3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2" h="378">
                <a:moveTo>
                  <a:pt x="0" y="0"/>
                </a:moveTo>
                <a:cubicBezTo>
                  <a:pt x="3" y="64"/>
                  <a:pt x="7" y="128"/>
                  <a:pt x="45" y="136"/>
                </a:cubicBezTo>
                <a:cubicBezTo>
                  <a:pt x="83" y="144"/>
                  <a:pt x="181" y="31"/>
                  <a:pt x="226" y="46"/>
                </a:cubicBezTo>
                <a:cubicBezTo>
                  <a:pt x="271" y="61"/>
                  <a:pt x="279" y="212"/>
                  <a:pt x="317" y="227"/>
                </a:cubicBezTo>
                <a:cubicBezTo>
                  <a:pt x="355" y="242"/>
                  <a:pt x="408" y="129"/>
                  <a:pt x="453" y="136"/>
                </a:cubicBezTo>
                <a:cubicBezTo>
                  <a:pt x="498" y="143"/>
                  <a:pt x="544" y="264"/>
                  <a:pt x="589" y="272"/>
                </a:cubicBezTo>
                <a:cubicBezTo>
                  <a:pt x="634" y="280"/>
                  <a:pt x="687" y="167"/>
                  <a:pt x="725" y="182"/>
                </a:cubicBezTo>
                <a:cubicBezTo>
                  <a:pt x="763" y="197"/>
                  <a:pt x="778" y="348"/>
                  <a:pt x="816" y="363"/>
                </a:cubicBezTo>
                <a:cubicBezTo>
                  <a:pt x="854" y="378"/>
                  <a:pt x="903" y="325"/>
                  <a:pt x="952" y="2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 rot="15430388">
            <a:off x="6691261" y="3467100"/>
            <a:ext cx="142875" cy="288925"/>
          </a:xfrm>
          <a:prstGeom prst="downArrow">
            <a:avLst>
              <a:gd name="adj1" fmla="val 41019"/>
              <a:gd name="adj2" fmla="val 8092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/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 rot="20288341">
            <a:off x="6943674" y="2420938"/>
            <a:ext cx="1644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800" dirty="0">
                <a:latin typeface="+mj-lt"/>
              </a:rPr>
              <a:t>accretion</a:t>
            </a:r>
            <a:endParaRPr lang="ja-JP" altLang="en-US" sz="2800" dirty="0">
              <a:latin typeface="+mj-lt"/>
            </a:endParaRP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 rot="20296285">
            <a:off x="5514923" y="4141788"/>
            <a:ext cx="3125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+mj-lt"/>
              </a:rPr>
              <a:t>shock propagation</a:t>
            </a:r>
            <a:endParaRPr lang="ja-JP" altLang="en-US" sz="2800" dirty="0">
              <a:latin typeface="+mj-lt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 rot="20296285">
            <a:off x="5519686" y="5672138"/>
            <a:ext cx="3046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+mj-lt"/>
              </a:rPr>
              <a:t>proto-neutron star</a:t>
            </a:r>
            <a:endParaRPr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5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229600" cy="836613"/>
          </a:xfrm>
        </p:spPr>
        <p:txBody>
          <a:bodyPr/>
          <a:lstStyle/>
          <a:p>
            <a:pPr algn="l"/>
            <a:r>
              <a:rPr lang="en-US" altLang="ja-JP" sz="4800" i="1" u="sng" dirty="0"/>
              <a:t>Supernova neutrino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2952750"/>
          </a:xfrm>
        </p:spPr>
        <p:txBody>
          <a:bodyPr/>
          <a:lstStyle/>
          <a:p>
            <a:r>
              <a:rPr lang="en-US" altLang="ja-JP" dirty="0"/>
              <a:t>Neutrinos come from deep inside </a:t>
            </a:r>
            <a:r>
              <a:rPr lang="en-US" altLang="ja-JP" dirty="0" smtClean="0"/>
              <a:t>supernova.</a:t>
            </a:r>
            <a:endParaRPr lang="en-US" altLang="ja-JP" dirty="0"/>
          </a:p>
          <a:p>
            <a:pPr lvl="1"/>
            <a:r>
              <a:rPr lang="en-US" altLang="ja-JP" dirty="0"/>
              <a:t> Interaction with nucleons.</a:t>
            </a:r>
          </a:p>
          <a:p>
            <a:endParaRPr lang="en-US" altLang="ja-JP" dirty="0"/>
          </a:p>
        </p:txBody>
      </p:sp>
      <p:sp>
        <p:nvSpPr>
          <p:cNvPr id="274436" name="Arc 4"/>
          <p:cNvSpPr>
            <a:spLocks/>
          </p:cNvSpPr>
          <p:nvPr/>
        </p:nvSpPr>
        <p:spPr bwMode="auto">
          <a:xfrm rot="-705208">
            <a:off x="2881313" y="2133600"/>
            <a:ext cx="4538662" cy="1993900"/>
          </a:xfrm>
          <a:custGeom>
            <a:avLst/>
            <a:gdLst>
              <a:gd name="G0" fmla="+- 0 0 0"/>
              <a:gd name="G1" fmla="+- 6562 0 0"/>
              <a:gd name="G2" fmla="+- 21600 0 0"/>
              <a:gd name="T0" fmla="*/ 20579 w 21600"/>
              <a:gd name="T1" fmla="*/ 0 h 12020"/>
              <a:gd name="T2" fmla="*/ 20899 w 21600"/>
              <a:gd name="T3" fmla="*/ 12020 h 12020"/>
              <a:gd name="T4" fmla="*/ 0 w 21600"/>
              <a:gd name="T5" fmla="*/ 6562 h 1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020" fill="none" extrusionOk="0">
                <a:moveTo>
                  <a:pt x="20579" y="-1"/>
                </a:moveTo>
                <a:cubicBezTo>
                  <a:pt x="21255" y="2121"/>
                  <a:pt x="21600" y="4335"/>
                  <a:pt x="21600" y="6562"/>
                </a:cubicBezTo>
                <a:cubicBezTo>
                  <a:pt x="21600" y="8403"/>
                  <a:pt x="21364" y="10237"/>
                  <a:pt x="20899" y="12020"/>
                </a:cubicBezTo>
              </a:path>
              <a:path w="21600" h="12020" stroke="0" extrusionOk="0">
                <a:moveTo>
                  <a:pt x="20579" y="-1"/>
                </a:moveTo>
                <a:cubicBezTo>
                  <a:pt x="21255" y="2121"/>
                  <a:pt x="21600" y="4335"/>
                  <a:pt x="21600" y="6562"/>
                </a:cubicBezTo>
                <a:cubicBezTo>
                  <a:pt x="21600" y="8403"/>
                  <a:pt x="21364" y="10237"/>
                  <a:pt x="20899" y="12020"/>
                </a:cubicBezTo>
                <a:lnTo>
                  <a:pt x="0" y="6562"/>
                </a:lnTo>
                <a:close/>
              </a:path>
            </a:pathLst>
          </a:cu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274439" name="Freeform 7"/>
          <p:cNvSpPr>
            <a:spLocks/>
          </p:cNvSpPr>
          <p:nvPr/>
        </p:nvSpPr>
        <p:spPr bwMode="auto">
          <a:xfrm rot="-436832">
            <a:off x="3459163" y="2857500"/>
            <a:ext cx="4672012" cy="541338"/>
          </a:xfrm>
          <a:custGeom>
            <a:avLst/>
            <a:gdLst>
              <a:gd name="T0" fmla="*/ 0 w 2178"/>
              <a:gd name="T1" fmla="*/ 295 h 348"/>
              <a:gd name="T2" fmla="*/ 318 w 2178"/>
              <a:gd name="T3" fmla="*/ 159 h 348"/>
              <a:gd name="T4" fmla="*/ 409 w 2178"/>
              <a:gd name="T5" fmla="*/ 295 h 348"/>
              <a:gd name="T6" fmla="*/ 273 w 2178"/>
              <a:gd name="T7" fmla="*/ 341 h 348"/>
              <a:gd name="T8" fmla="*/ 273 w 2178"/>
              <a:gd name="T9" fmla="*/ 250 h 348"/>
              <a:gd name="T10" fmla="*/ 91 w 2178"/>
              <a:gd name="T11" fmla="*/ 159 h 348"/>
              <a:gd name="T12" fmla="*/ 136 w 2178"/>
              <a:gd name="T13" fmla="*/ 341 h 348"/>
              <a:gd name="T14" fmla="*/ 363 w 2178"/>
              <a:gd name="T15" fmla="*/ 114 h 348"/>
              <a:gd name="T16" fmla="*/ 545 w 2178"/>
              <a:gd name="T17" fmla="*/ 114 h 348"/>
              <a:gd name="T18" fmla="*/ 545 w 2178"/>
              <a:gd name="T19" fmla="*/ 295 h 348"/>
              <a:gd name="T20" fmla="*/ 318 w 2178"/>
              <a:gd name="T21" fmla="*/ 250 h 348"/>
              <a:gd name="T22" fmla="*/ 635 w 2178"/>
              <a:gd name="T23" fmla="*/ 23 h 348"/>
              <a:gd name="T24" fmla="*/ 1044 w 2178"/>
              <a:gd name="T25" fmla="*/ 114 h 348"/>
              <a:gd name="T26" fmla="*/ 2178 w 2178"/>
              <a:gd name="T27" fmla="*/ 2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8" h="348">
                <a:moveTo>
                  <a:pt x="0" y="295"/>
                </a:moveTo>
                <a:cubicBezTo>
                  <a:pt x="125" y="227"/>
                  <a:pt x="250" y="159"/>
                  <a:pt x="318" y="159"/>
                </a:cubicBezTo>
                <a:cubicBezTo>
                  <a:pt x="386" y="159"/>
                  <a:pt x="416" y="265"/>
                  <a:pt x="409" y="295"/>
                </a:cubicBezTo>
                <a:cubicBezTo>
                  <a:pt x="402" y="325"/>
                  <a:pt x="296" y="348"/>
                  <a:pt x="273" y="341"/>
                </a:cubicBezTo>
                <a:cubicBezTo>
                  <a:pt x="250" y="334"/>
                  <a:pt x="303" y="280"/>
                  <a:pt x="273" y="250"/>
                </a:cubicBezTo>
                <a:cubicBezTo>
                  <a:pt x="243" y="220"/>
                  <a:pt x="114" y="144"/>
                  <a:pt x="91" y="159"/>
                </a:cubicBezTo>
                <a:cubicBezTo>
                  <a:pt x="68" y="174"/>
                  <a:pt x="91" y="348"/>
                  <a:pt x="136" y="341"/>
                </a:cubicBezTo>
                <a:cubicBezTo>
                  <a:pt x="181" y="334"/>
                  <a:pt x="295" y="152"/>
                  <a:pt x="363" y="114"/>
                </a:cubicBezTo>
                <a:cubicBezTo>
                  <a:pt x="431" y="76"/>
                  <a:pt x="515" y="84"/>
                  <a:pt x="545" y="114"/>
                </a:cubicBezTo>
                <a:cubicBezTo>
                  <a:pt x="575" y="144"/>
                  <a:pt x="583" y="272"/>
                  <a:pt x="545" y="295"/>
                </a:cubicBezTo>
                <a:cubicBezTo>
                  <a:pt x="507" y="318"/>
                  <a:pt x="303" y="295"/>
                  <a:pt x="318" y="250"/>
                </a:cubicBezTo>
                <a:cubicBezTo>
                  <a:pt x="333" y="205"/>
                  <a:pt x="514" y="46"/>
                  <a:pt x="635" y="23"/>
                </a:cubicBezTo>
                <a:cubicBezTo>
                  <a:pt x="756" y="0"/>
                  <a:pt x="787" y="114"/>
                  <a:pt x="1044" y="114"/>
                </a:cubicBezTo>
                <a:cubicBezTo>
                  <a:pt x="1301" y="114"/>
                  <a:pt x="1739" y="68"/>
                  <a:pt x="2178" y="23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3343275" y="3614738"/>
            <a:ext cx="649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3200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ja-JP" sz="3200" baseline="-2500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3992563" y="3641725"/>
            <a:ext cx="1655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0.1</a:t>
            </a:r>
            <a:r>
              <a:rPr lang="en-US" altLang="ja-JP" sz="3200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ja-JP" sz="3200" baseline="-2500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5072063" y="3641725"/>
            <a:ext cx="1655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0.01</a:t>
            </a:r>
            <a:r>
              <a:rPr lang="en-US" altLang="ja-JP" sz="3200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ja-JP" sz="3200" baseline="-2500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4443" name="Line 11"/>
          <p:cNvSpPr>
            <a:spLocks noChangeShapeType="1"/>
          </p:cNvSpPr>
          <p:nvPr/>
        </p:nvSpPr>
        <p:spPr bwMode="auto">
          <a:xfrm flipH="1">
            <a:off x="2767013" y="3713163"/>
            <a:ext cx="48974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b="1" smtClean="0">
              <a:solidFill>
                <a:srgbClr val="000000"/>
              </a:solidFill>
            </a:endParaRPr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8240713" y="2152650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4000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ja-JP" sz="4000" baseline="-25000" smtClean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1400175" y="34147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density</a:t>
            </a:r>
            <a:endParaRPr lang="en-US" altLang="ja-JP" sz="3200" baseline="-25000" smtClean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4454" name="Text Box 22"/>
          <p:cNvSpPr txBox="1">
            <a:spLocks noChangeArrowheads="1"/>
          </p:cNvSpPr>
          <p:nvPr/>
        </p:nvSpPr>
        <p:spPr bwMode="auto">
          <a:xfrm>
            <a:off x="395288" y="2133600"/>
            <a:ext cx="3240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3200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ja-JP" sz="3200" baseline="-25000" smtClean="0">
                <a:solidFill>
                  <a:srgbClr val="0000FF"/>
                </a:solidFill>
                <a:latin typeface="Arial" panose="020B0604020202020204" pitchFamily="34" charset="0"/>
              </a:rPr>
              <a:t>0 </a:t>
            </a:r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: nuclear density</a:t>
            </a:r>
          </a:p>
          <a:p>
            <a:pPr algn="r" eaLnBrk="1" hangingPunct="1"/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~ 3×10</a:t>
            </a:r>
            <a:r>
              <a:rPr lang="en-US" altLang="ja-JP" sz="3200" baseline="30000" smtClean="0">
                <a:solidFill>
                  <a:srgbClr val="0000FF"/>
                </a:solidFill>
                <a:latin typeface="Arial" panose="020B0604020202020204" pitchFamily="34" charset="0"/>
              </a:rPr>
              <a:t>14 </a:t>
            </a:r>
            <a:r>
              <a:rPr lang="en-US" altLang="ja-JP" sz="2800" smtClean="0">
                <a:solidFill>
                  <a:srgbClr val="0000FF"/>
                </a:solidFill>
                <a:latin typeface="Arial" panose="020B0604020202020204" pitchFamily="34" charset="0"/>
              </a:rPr>
              <a:t>g/cm</a:t>
            </a:r>
            <a:r>
              <a:rPr lang="en-US" altLang="ja-JP" sz="3200" baseline="30000" smtClean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" name="グループ化 1"/>
          <p:cNvGrpSpPr/>
          <p:nvPr/>
        </p:nvGrpSpPr>
        <p:grpSpPr>
          <a:xfrm rot="10800000">
            <a:off x="4281047" y="5053814"/>
            <a:ext cx="3442587" cy="1522414"/>
            <a:chOff x="4729813" y="5013176"/>
            <a:chExt cx="3442587" cy="1522414"/>
          </a:xfrm>
        </p:grpSpPr>
        <p:sp>
          <p:nvSpPr>
            <p:cNvPr id="274456" name="Oval 24"/>
            <p:cNvSpPr>
              <a:spLocks noChangeArrowheads="1"/>
            </p:cNvSpPr>
            <p:nvPr/>
          </p:nvSpPr>
          <p:spPr bwMode="auto">
            <a:xfrm>
              <a:off x="7567562" y="5013176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57" name="Oval 25"/>
            <p:cNvSpPr>
              <a:spLocks noChangeArrowheads="1"/>
            </p:cNvSpPr>
            <p:nvPr/>
          </p:nvSpPr>
          <p:spPr bwMode="auto">
            <a:xfrm>
              <a:off x="7654875" y="5148113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58" name="Oval 26"/>
            <p:cNvSpPr>
              <a:spLocks noChangeArrowheads="1"/>
            </p:cNvSpPr>
            <p:nvPr/>
          </p:nvSpPr>
          <p:spPr bwMode="auto">
            <a:xfrm>
              <a:off x="7783462" y="5229076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59" name="Oval 27"/>
            <p:cNvSpPr>
              <a:spLocks noChangeArrowheads="1"/>
            </p:cNvSpPr>
            <p:nvPr/>
          </p:nvSpPr>
          <p:spPr bwMode="auto">
            <a:xfrm>
              <a:off x="7870775" y="5364013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0" name="Oval 28"/>
            <p:cNvSpPr>
              <a:spLocks noChangeArrowheads="1"/>
            </p:cNvSpPr>
            <p:nvPr/>
          </p:nvSpPr>
          <p:spPr bwMode="auto">
            <a:xfrm>
              <a:off x="7761237" y="5444976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1" name="Oval 29"/>
            <p:cNvSpPr>
              <a:spLocks noChangeArrowheads="1"/>
            </p:cNvSpPr>
            <p:nvPr/>
          </p:nvSpPr>
          <p:spPr bwMode="auto">
            <a:xfrm>
              <a:off x="7551687" y="5397351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2" name="Oval 30"/>
            <p:cNvSpPr>
              <a:spLocks noChangeArrowheads="1"/>
            </p:cNvSpPr>
            <p:nvPr/>
          </p:nvSpPr>
          <p:spPr bwMode="auto">
            <a:xfrm>
              <a:off x="7639000" y="5449739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3" name="Oval 31"/>
            <p:cNvSpPr>
              <a:spLocks noChangeArrowheads="1"/>
            </p:cNvSpPr>
            <p:nvPr/>
          </p:nvSpPr>
          <p:spPr bwMode="auto">
            <a:xfrm>
              <a:off x="7966025" y="523383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4" name="Oval 32"/>
            <p:cNvSpPr>
              <a:spLocks noChangeArrowheads="1"/>
            </p:cNvSpPr>
            <p:nvPr/>
          </p:nvSpPr>
          <p:spPr bwMode="auto">
            <a:xfrm>
              <a:off x="7405637" y="521478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5" name="Oval 33"/>
            <p:cNvSpPr>
              <a:spLocks noChangeArrowheads="1"/>
            </p:cNvSpPr>
            <p:nvPr/>
          </p:nvSpPr>
          <p:spPr bwMode="auto">
            <a:xfrm>
              <a:off x="7448500" y="532273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6" name="Oval 34"/>
            <p:cNvSpPr>
              <a:spLocks noChangeArrowheads="1"/>
            </p:cNvSpPr>
            <p:nvPr/>
          </p:nvSpPr>
          <p:spPr bwMode="auto">
            <a:xfrm>
              <a:off x="7535812" y="510683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7" name="Oval 35"/>
            <p:cNvSpPr>
              <a:spLocks noChangeArrowheads="1"/>
            </p:cNvSpPr>
            <p:nvPr/>
          </p:nvSpPr>
          <p:spPr bwMode="auto">
            <a:xfrm>
              <a:off x="7889825" y="5044926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8" name="Oval 36"/>
            <p:cNvSpPr>
              <a:spLocks noChangeArrowheads="1"/>
            </p:cNvSpPr>
            <p:nvPr/>
          </p:nvSpPr>
          <p:spPr bwMode="auto">
            <a:xfrm>
              <a:off x="7540575" y="5254476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69" name="Oval 37"/>
            <p:cNvSpPr>
              <a:spLocks noChangeArrowheads="1"/>
            </p:cNvSpPr>
            <p:nvPr/>
          </p:nvSpPr>
          <p:spPr bwMode="auto">
            <a:xfrm>
              <a:off x="7699325" y="530368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0" name="Oval 38"/>
            <p:cNvSpPr>
              <a:spLocks noChangeArrowheads="1"/>
            </p:cNvSpPr>
            <p:nvPr/>
          </p:nvSpPr>
          <p:spPr bwMode="auto">
            <a:xfrm>
              <a:off x="7758062" y="501793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1" name="Oval 39"/>
            <p:cNvSpPr>
              <a:spLocks noChangeArrowheads="1"/>
            </p:cNvSpPr>
            <p:nvPr/>
          </p:nvSpPr>
          <p:spPr bwMode="auto">
            <a:xfrm>
              <a:off x="7872362" y="5152876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3" name="Oval 41"/>
            <p:cNvSpPr>
              <a:spLocks noChangeArrowheads="1"/>
            </p:cNvSpPr>
            <p:nvPr/>
          </p:nvSpPr>
          <p:spPr bwMode="auto">
            <a:xfrm rot="10800000">
              <a:off x="5113989" y="55942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4" name="Oval 42"/>
            <p:cNvSpPr>
              <a:spLocks noChangeArrowheads="1"/>
            </p:cNvSpPr>
            <p:nvPr/>
          </p:nvSpPr>
          <p:spPr bwMode="auto">
            <a:xfrm rot="10800000">
              <a:off x="5042551" y="5446563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5" name="Oval 43"/>
            <p:cNvSpPr>
              <a:spLocks noChangeArrowheads="1"/>
            </p:cNvSpPr>
            <p:nvPr/>
          </p:nvSpPr>
          <p:spPr bwMode="auto">
            <a:xfrm rot="10800000">
              <a:off x="4898089" y="53783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6" name="Oval 44"/>
            <p:cNvSpPr>
              <a:spLocks noChangeArrowheads="1"/>
            </p:cNvSpPr>
            <p:nvPr/>
          </p:nvSpPr>
          <p:spPr bwMode="auto">
            <a:xfrm rot="10800000">
              <a:off x="4826651" y="5230663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7" name="Oval 45"/>
            <p:cNvSpPr>
              <a:spLocks noChangeArrowheads="1"/>
            </p:cNvSpPr>
            <p:nvPr/>
          </p:nvSpPr>
          <p:spPr bwMode="auto">
            <a:xfrm rot="10800000">
              <a:off x="4920314" y="51624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8" name="Oval 46"/>
            <p:cNvSpPr>
              <a:spLocks noChangeArrowheads="1"/>
            </p:cNvSpPr>
            <p:nvPr/>
          </p:nvSpPr>
          <p:spPr bwMode="auto">
            <a:xfrm rot="10800000">
              <a:off x="5145739" y="5197326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79" name="Oval 47"/>
            <p:cNvSpPr>
              <a:spLocks noChangeArrowheads="1"/>
            </p:cNvSpPr>
            <p:nvPr/>
          </p:nvSpPr>
          <p:spPr bwMode="auto">
            <a:xfrm rot="10800000">
              <a:off x="5042551" y="515763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0" name="Oval 48"/>
            <p:cNvSpPr>
              <a:spLocks noChangeArrowheads="1"/>
            </p:cNvSpPr>
            <p:nvPr/>
          </p:nvSpPr>
          <p:spPr bwMode="auto">
            <a:xfrm rot="10800000">
              <a:off x="4729813" y="536083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1" name="Oval 49"/>
            <p:cNvSpPr>
              <a:spLocks noChangeArrowheads="1"/>
            </p:cNvSpPr>
            <p:nvPr/>
          </p:nvSpPr>
          <p:spPr bwMode="auto">
            <a:xfrm rot="10800000">
              <a:off x="5275914" y="539258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2" name="Oval 50"/>
            <p:cNvSpPr>
              <a:spLocks noChangeArrowheads="1"/>
            </p:cNvSpPr>
            <p:nvPr/>
          </p:nvSpPr>
          <p:spPr bwMode="auto">
            <a:xfrm rot="10800000">
              <a:off x="5248926" y="527193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3" name="Oval 51"/>
            <p:cNvSpPr>
              <a:spLocks noChangeArrowheads="1"/>
            </p:cNvSpPr>
            <p:nvPr/>
          </p:nvSpPr>
          <p:spPr bwMode="auto">
            <a:xfrm rot="10800000">
              <a:off x="5145739" y="5500538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4" name="Oval 52"/>
            <p:cNvSpPr>
              <a:spLocks noChangeArrowheads="1"/>
            </p:cNvSpPr>
            <p:nvPr/>
          </p:nvSpPr>
          <p:spPr bwMode="auto">
            <a:xfrm rot="10800000">
              <a:off x="4807601" y="5549751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5" name="Oval 53"/>
            <p:cNvSpPr>
              <a:spLocks noChangeArrowheads="1"/>
            </p:cNvSpPr>
            <p:nvPr/>
          </p:nvSpPr>
          <p:spPr bwMode="auto">
            <a:xfrm rot="10800000">
              <a:off x="5140976" y="53529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6" name="Oval 54"/>
            <p:cNvSpPr>
              <a:spLocks noChangeArrowheads="1"/>
            </p:cNvSpPr>
            <p:nvPr/>
          </p:nvSpPr>
          <p:spPr bwMode="auto">
            <a:xfrm rot="10800000">
              <a:off x="4998101" y="5290988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7" name="Oval 55"/>
            <p:cNvSpPr>
              <a:spLocks noChangeArrowheads="1"/>
            </p:cNvSpPr>
            <p:nvPr/>
          </p:nvSpPr>
          <p:spPr bwMode="auto">
            <a:xfrm rot="10800000">
              <a:off x="4923489" y="5589439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88" name="Oval 56"/>
            <p:cNvSpPr>
              <a:spLocks noChangeArrowheads="1"/>
            </p:cNvSpPr>
            <p:nvPr/>
          </p:nvSpPr>
          <p:spPr bwMode="auto">
            <a:xfrm rot="10800000">
              <a:off x="4825064" y="5441801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0" name="Oval 58"/>
            <p:cNvSpPr>
              <a:spLocks noChangeArrowheads="1"/>
            </p:cNvSpPr>
            <p:nvPr/>
          </p:nvSpPr>
          <p:spPr bwMode="auto">
            <a:xfrm>
              <a:off x="6332586" y="52386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1" name="Oval 59"/>
            <p:cNvSpPr>
              <a:spLocks noChangeArrowheads="1"/>
            </p:cNvSpPr>
            <p:nvPr/>
          </p:nvSpPr>
          <p:spPr bwMode="auto">
            <a:xfrm>
              <a:off x="6419898" y="5373539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2" name="Oval 60"/>
            <p:cNvSpPr>
              <a:spLocks noChangeArrowheads="1"/>
            </p:cNvSpPr>
            <p:nvPr/>
          </p:nvSpPr>
          <p:spPr bwMode="auto">
            <a:xfrm>
              <a:off x="6548486" y="54545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3" name="Oval 61"/>
            <p:cNvSpPr>
              <a:spLocks noChangeArrowheads="1"/>
            </p:cNvSpPr>
            <p:nvPr/>
          </p:nvSpPr>
          <p:spPr bwMode="auto">
            <a:xfrm>
              <a:off x="6635798" y="5589439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4" name="Oval 62"/>
            <p:cNvSpPr>
              <a:spLocks noChangeArrowheads="1"/>
            </p:cNvSpPr>
            <p:nvPr/>
          </p:nvSpPr>
          <p:spPr bwMode="auto">
            <a:xfrm>
              <a:off x="6526261" y="56704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5" name="Oval 63"/>
            <p:cNvSpPr>
              <a:spLocks noChangeArrowheads="1"/>
            </p:cNvSpPr>
            <p:nvPr/>
          </p:nvSpPr>
          <p:spPr bwMode="auto">
            <a:xfrm>
              <a:off x="6316711" y="5622776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6" name="Oval 64"/>
            <p:cNvSpPr>
              <a:spLocks noChangeArrowheads="1"/>
            </p:cNvSpPr>
            <p:nvPr/>
          </p:nvSpPr>
          <p:spPr bwMode="auto">
            <a:xfrm>
              <a:off x="6404023" y="5675164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7" name="Oval 65"/>
            <p:cNvSpPr>
              <a:spLocks noChangeArrowheads="1"/>
            </p:cNvSpPr>
            <p:nvPr/>
          </p:nvSpPr>
          <p:spPr bwMode="auto">
            <a:xfrm>
              <a:off x="6731048" y="545926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8" name="Oval 66"/>
            <p:cNvSpPr>
              <a:spLocks noChangeArrowheads="1"/>
            </p:cNvSpPr>
            <p:nvPr/>
          </p:nvSpPr>
          <p:spPr bwMode="auto">
            <a:xfrm>
              <a:off x="6170660" y="5440214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99" name="Oval 67"/>
            <p:cNvSpPr>
              <a:spLocks noChangeArrowheads="1"/>
            </p:cNvSpPr>
            <p:nvPr/>
          </p:nvSpPr>
          <p:spPr bwMode="auto">
            <a:xfrm>
              <a:off x="6213523" y="554816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0" name="Oval 68"/>
            <p:cNvSpPr>
              <a:spLocks noChangeArrowheads="1"/>
            </p:cNvSpPr>
            <p:nvPr/>
          </p:nvSpPr>
          <p:spPr bwMode="auto">
            <a:xfrm>
              <a:off x="6300836" y="5332264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1" name="Oval 69"/>
            <p:cNvSpPr>
              <a:spLocks noChangeArrowheads="1"/>
            </p:cNvSpPr>
            <p:nvPr/>
          </p:nvSpPr>
          <p:spPr bwMode="auto">
            <a:xfrm>
              <a:off x="6654848" y="5270351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2" name="Oval 70"/>
            <p:cNvSpPr>
              <a:spLocks noChangeArrowheads="1"/>
            </p:cNvSpPr>
            <p:nvPr/>
          </p:nvSpPr>
          <p:spPr bwMode="auto">
            <a:xfrm>
              <a:off x="6305598" y="5479901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3" name="Oval 71"/>
            <p:cNvSpPr>
              <a:spLocks noChangeArrowheads="1"/>
            </p:cNvSpPr>
            <p:nvPr/>
          </p:nvSpPr>
          <p:spPr bwMode="auto">
            <a:xfrm>
              <a:off x="6464348" y="552911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4" name="Oval 72"/>
            <p:cNvSpPr>
              <a:spLocks noChangeArrowheads="1"/>
            </p:cNvSpPr>
            <p:nvPr/>
          </p:nvSpPr>
          <p:spPr bwMode="auto">
            <a:xfrm>
              <a:off x="6523086" y="5243363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505" name="Oval 73"/>
            <p:cNvSpPr>
              <a:spLocks noChangeArrowheads="1"/>
            </p:cNvSpPr>
            <p:nvPr/>
          </p:nvSpPr>
          <p:spPr bwMode="auto">
            <a:xfrm>
              <a:off x="6637386" y="5378301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0" name="Oval 188"/>
            <p:cNvSpPr>
              <a:spLocks noChangeArrowheads="1"/>
            </p:cNvSpPr>
            <p:nvPr/>
          </p:nvSpPr>
          <p:spPr bwMode="auto">
            <a:xfrm rot="10800000">
              <a:off x="7202536" y="6338740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1" name="Oval 189"/>
            <p:cNvSpPr>
              <a:spLocks noChangeArrowheads="1"/>
            </p:cNvSpPr>
            <p:nvPr/>
          </p:nvSpPr>
          <p:spPr bwMode="auto">
            <a:xfrm rot="10800000">
              <a:off x="7131099" y="6191102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2" name="Oval 190"/>
            <p:cNvSpPr>
              <a:spLocks noChangeArrowheads="1"/>
            </p:cNvSpPr>
            <p:nvPr/>
          </p:nvSpPr>
          <p:spPr bwMode="auto">
            <a:xfrm rot="10800000">
              <a:off x="6986636" y="6122839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3" name="Oval 191"/>
            <p:cNvSpPr>
              <a:spLocks noChangeArrowheads="1"/>
            </p:cNvSpPr>
            <p:nvPr/>
          </p:nvSpPr>
          <p:spPr bwMode="auto">
            <a:xfrm rot="10800000">
              <a:off x="6915198" y="5975202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4" name="Oval 192"/>
            <p:cNvSpPr>
              <a:spLocks noChangeArrowheads="1"/>
            </p:cNvSpPr>
            <p:nvPr/>
          </p:nvSpPr>
          <p:spPr bwMode="auto">
            <a:xfrm rot="10800000">
              <a:off x="7008861" y="5906939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5" name="Oval 193"/>
            <p:cNvSpPr>
              <a:spLocks noChangeArrowheads="1"/>
            </p:cNvSpPr>
            <p:nvPr/>
          </p:nvSpPr>
          <p:spPr bwMode="auto">
            <a:xfrm rot="10800000">
              <a:off x="7234286" y="594186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6" name="Oval 194"/>
            <p:cNvSpPr>
              <a:spLocks noChangeArrowheads="1"/>
            </p:cNvSpPr>
            <p:nvPr/>
          </p:nvSpPr>
          <p:spPr bwMode="auto">
            <a:xfrm rot="10800000">
              <a:off x="7131099" y="590217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7" name="Oval 195"/>
            <p:cNvSpPr>
              <a:spLocks noChangeArrowheads="1"/>
            </p:cNvSpPr>
            <p:nvPr/>
          </p:nvSpPr>
          <p:spPr bwMode="auto">
            <a:xfrm rot="10800000">
              <a:off x="6819948" y="610537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8" name="Oval 196"/>
            <p:cNvSpPr>
              <a:spLocks noChangeArrowheads="1"/>
            </p:cNvSpPr>
            <p:nvPr/>
          </p:nvSpPr>
          <p:spPr bwMode="auto">
            <a:xfrm rot="10800000">
              <a:off x="7364461" y="613712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29" name="Oval 197"/>
            <p:cNvSpPr>
              <a:spLocks noChangeArrowheads="1"/>
            </p:cNvSpPr>
            <p:nvPr/>
          </p:nvSpPr>
          <p:spPr bwMode="auto">
            <a:xfrm rot="10800000">
              <a:off x="7337474" y="601647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0" name="Oval 198"/>
            <p:cNvSpPr>
              <a:spLocks noChangeArrowheads="1"/>
            </p:cNvSpPr>
            <p:nvPr/>
          </p:nvSpPr>
          <p:spPr bwMode="auto">
            <a:xfrm rot="10800000">
              <a:off x="7234286" y="624507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1" name="Oval 199"/>
            <p:cNvSpPr>
              <a:spLocks noChangeArrowheads="1"/>
            </p:cNvSpPr>
            <p:nvPr/>
          </p:nvSpPr>
          <p:spPr bwMode="auto">
            <a:xfrm rot="10800000">
              <a:off x="6896148" y="6294290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2" name="Oval 200"/>
            <p:cNvSpPr>
              <a:spLocks noChangeArrowheads="1"/>
            </p:cNvSpPr>
            <p:nvPr/>
          </p:nvSpPr>
          <p:spPr bwMode="auto">
            <a:xfrm rot="10800000">
              <a:off x="7229524" y="6097439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3" name="Oval 201"/>
            <p:cNvSpPr>
              <a:spLocks noChangeArrowheads="1"/>
            </p:cNvSpPr>
            <p:nvPr/>
          </p:nvSpPr>
          <p:spPr bwMode="auto">
            <a:xfrm rot="10800000">
              <a:off x="7086649" y="603552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4" name="Oval 202"/>
            <p:cNvSpPr>
              <a:spLocks noChangeArrowheads="1"/>
            </p:cNvSpPr>
            <p:nvPr/>
          </p:nvSpPr>
          <p:spPr bwMode="auto">
            <a:xfrm rot="10800000">
              <a:off x="7012036" y="633397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5" name="Oval 203"/>
            <p:cNvSpPr>
              <a:spLocks noChangeArrowheads="1"/>
            </p:cNvSpPr>
            <p:nvPr/>
          </p:nvSpPr>
          <p:spPr bwMode="auto">
            <a:xfrm rot="10800000">
              <a:off x="6913611" y="6186340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8" name="Oval 206"/>
            <p:cNvSpPr>
              <a:spLocks noChangeArrowheads="1"/>
            </p:cNvSpPr>
            <p:nvPr/>
          </p:nvSpPr>
          <p:spPr bwMode="auto">
            <a:xfrm>
              <a:off x="5710285" y="5903764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39" name="Oval 207"/>
            <p:cNvSpPr>
              <a:spLocks noChangeArrowheads="1"/>
            </p:cNvSpPr>
            <p:nvPr/>
          </p:nvSpPr>
          <p:spPr bwMode="auto">
            <a:xfrm>
              <a:off x="5797598" y="6038702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0" name="Oval 208"/>
            <p:cNvSpPr>
              <a:spLocks noChangeArrowheads="1"/>
            </p:cNvSpPr>
            <p:nvPr/>
          </p:nvSpPr>
          <p:spPr bwMode="auto">
            <a:xfrm>
              <a:off x="5926185" y="6119664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1" name="Oval 209"/>
            <p:cNvSpPr>
              <a:spLocks noChangeArrowheads="1"/>
            </p:cNvSpPr>
            <p:nvPr/>
          </p:nvSpPr>
          <p:spPr bwMode="auto">
            <a:xfrm>
              <a:off x="6013498" y="6254602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2" name="Oval 210"/>
            <p:cNvSpPr>
              <a:spLocks noChangeArrowheads="1"/>
            </p:cNvSpPr>
            <p:nvPr/>
          </p:nvSpPr>
          <p:spPr bwMode="auto">
            <a:xfrm>
              <a:off x="5903960" y="6335565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3" name="Oval 211"/>
            <p:cNvSpPr>
              <a:spLocks noChangeArrowheads="1"/>
            </p:cNvSpPr>
            <p:nvPr/>
          </p:nvSpPr>
          <p:spPr bwMode="auto">
            <a:xfrm>
              <a:off x="5694410" y="6287940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4" name="Oval 212"/>
            <p:cNvSpPr>
              <a:spLocks noChangeArrowheads="1"/>
            </p:cNvSpPr>
            <p:nvPr/>
          </p:nvSpPr>
          <p:spPr bwMode="auto">
            <a:xfrm>
              <a:off x="5781723" y="634032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5" name="Oval 213"/>
            <p:cNvSpPr>
              <a:spLocks noChangeArrowheads="1"/>
            </p:cNvSpPr>
            <p:nvPr/>
          </p:nvSpPr>
          <p:spPr bwMode="auto">
            <a:xfrm>
              <a:off x="6108748" y="612442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6" name="Oval 214"/>
            <p:cNvSpPr>
              <a:spLocks noChangeArrowheads="1"/>
            </p:cNvSpPr>
            <p:nvPr/>
          </p:nvSpPr>
          <p:spPr bwMode="auto">
            <a:xfrm>
              <a:off x="5548360" y="610537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7" name="Oval 215"/>
            <p:cNvSpPr>
              <a:spLocks noChangeArrowheads="1"/>
            </p:cNvSpPr>
            <p:nvPr/>
          </p:nvSpPr>
          <p:spPr bwMode="auto">
            <a:xfrm>
              <a:off x="5591223" y="621332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8" name="Oval 216"/>
            <p:cNvSpPr>
              <a:spLocks noChangeArrowheads="1"/>
            </p:cNvSpPr>
            <p:nvPr/>
          </p:nvSpPr>
          <p:spPr bwMode="auto">
            <a:xfrm>
              <a:off x="5678535" y="599742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49" name="Oval 217"/>
            <p:cNvSpPr>
              <a:spLocks noChangeArrowheads="1"/>
            </p:cNvSpPr>
            <p:nvPr/>
          </p:nvSpPr>
          <p:spPr bwMode="auto">
            <a:xfrm>
              <a:off x="6032548" y="593551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0" name="Oval 218"/>
            <p:cNvSpPr>
              <a:spLocks noChangeArrowheads="1"/>
            </p:cNvSpPr>
            <p:nvPr/>
          </p:nvSpPr>
          <p:spPr bwMode="auto">
            <a:xfrm>
              <a:off x="5683298" y="6145065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1" name="Oval 219"/>
            <p:cNvSpPr>
              <a:spLocks noChangeArrowheads="1"/>
            </p:cNvSpPr>
            <p:nvPr/>
          </p:nvSpPr>
          <p:spPr bwMode="auto">
            <a:xfrm>
              <a:off x="5842048" y="6194277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2" name="Oval 220"/>
            <p:cNvSpPr>
              <a:spLocks noChangeArrowheads="1"/>
            </p:cNvSpPr>
            <p:nvPr/>
          </p:nvSpPr>
          <p:spPr bwMode="auto">
            <a:xfrm>
              <a:off x="5900785" y="5908527"/>
              <a:ext cx="222250" cy="19526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3" name="Oval 221"/>
            <p:cNvSpPr>
              <a:spLocks noChangeArrowheads="1"/>
            </p:cNvSpPr>
            <p:nvPr/>
          </p:nvSpPr>
          <p:spPr bwMode="auto">
            <a:xfrm>
              <a:off x="6015085" y="6043464"/>
              <a:ext cx="206375" cy="20796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9850" y="4292606"/>
            <a:ext cx="8745544" cy="2378078"/>
            <a:chOff x="69850" y="4292606"/>
            <a:chExt cx="8745544" cy="2378078"/>
          </a:xfrm>
        </p:grpSpPr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>
              <a:off x="2800352" y="4292606"/>
              <a:ext cx="1352551" cy="1111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47" name="Text Box 15"/>
            <p:cNvSpPr txBox="1">
              <a:spLocks noChangeArrowheads="1"/>
            </p:cNvSpPr>
            <p:nvPr/>
          </p:nvSpPr>
          <p:spPr bwMode="auto">
            <a:xfrm>
              <a:off x="1073151" y="4349756"/>
              <a:ext cx="2592389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z="2800" smtClean="0">
                  <a:solidFill>
                    <a:srgbClr val="FF6600"/>
                  </a:solidFill>
                  <a:latin typeface="Arial" panose="020B0604020202020204" pitchFamily="34" charset="0"/>
                </a:rPr>
                <a:t>uniform matter</a:t>
              </a:r>
              <a:endParaRPr lang="en-US" altLang="ja-JP" sz="3200" baseline="-25000" smtClean="0">
                <a:solidFill>
                  <a:srgbClr val="FF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8" name="Text Box 16"/>
            <p:cNvSpPr txBox="1">
              <a:spLocks noChangeArrowheads="1"/>
            </p:cNvSpPr>
            <p:nvPr/>
          </p:nvSpPr>
          <p:spPr bwMode="auto">
            <a:xfrm>
              <a:off x="4432303" y="4410081"/>
              <a:ext cx="4383091" cy="1016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2800" dirty="0" smtClean="0">
                  <a:solidFill>
                    <a:srgbClr val="008000"/>
                  </a:solidFill>
                  <a:latin typeface="Arial" panose="020B0604020202020204" pitchFamily="34" charset="0"/>
                </a:rPr>
                <a:t>Inhomogeneous matter</a:t>
              </a:r>
              <a:endParaRPr lang="en-US" altLang="ja-JP" sz="2800" dirty="0">
                <a:solidFill>
                  <a:srgbClr val="008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ja-JP" altLang="en-US" sz="3200" baseline="-25000" dirty="0" smtClean="0">
                <a:solidFill>
                  <a:srgbClr val="008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50" name="Line 18"/>
            <p:cNvSpPr>
              <a:spLocks noChangeShapeType="1"/>
            </p:cNvSpPr>
            <p:nvPr/>
          </p:nvSpPr>
          <p:spPr bwMode="auto">
            <a:xfrm flipH="1">
              <a:off x="4500566" y="4292606"/>
              <a:ext cx="1541464" cy="1111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451" name="Line 19"/>
            <p:cNvSpPr>
              <a:spLocks noChangeShapeType="1"/>
            </p:cNvSpPr>
            <p:nvPr/>
          </p:nvSpPr>
          <p:spPr bwMode="auto">
            <a:xfrm flipH="1">
              <a:off x="6042029" y="4292606"/>
              <a:ext cx="122396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74658" name="Group 226"/>
            <p:cNvGrpSpPr>
              <a:grpSpLocks/>
            </p:cNvGrpSpPr>
            <p:nvPr/>
          </p:nvGrpSpPr>
          <p:grpSpPr bwMode="auto">
            <a:xfrm>
              <a:off x="1631951" y="4943482"/>
              <a:ext cx="1879601" cy="1727202"/>
              <a:chOff x="1007" y="3112"/>
              <a:chExt cx="1184" cy="1088"/>
            </a:xfrm>
          </p:grpSpPr>
          <p:sp>
            <p:nvSpPr>
              <p:cNvPr id="274507" name="Oval 75"/>
              <p:cNvSpPr>
                <a:spLocks noChangeArrowheads="1"/>
              </p:cNvSpPr>
              <p:nvPr/>
            </p:nvSpPr>
            <p:spPr bwMode="auto">
              <a:xfrm rot="10800000">
                <a:off x="1824" y="394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08" name="Oval 76"/>
              <p:cNvSpPr>
                <a:spLocks noChangeArrowheads="1"/>
              </p:cNvSpPr>
              <p:nvPr/>
            </p:nvSpPr>
            <p:spPr bwMode="auto">
              <a:xfrm rot="10800000">
                <a:off x="1813" y="3848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09" name="Oval 77"/>
              <p:cNvSpPr>
                <a:spLocks noChangeArrowheads="1"/>
              </p:cNvSpPr>
              <p:nvPr/>
            </p:nvSpPr>
            <p:spPr bwMode="auto">
              <a:xfrm rot="10800000">
                <a:off x="1779" y="3760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0" name="Oval 78"/>
              <p:cNvSpPr>
                <a:spLocks noChangeArrowheads="1"/>
              </p:cNvSpPr>
              <p:nvPr/>
            </p:nvSpPr>
            <p:spPr bwMode="auto">
              <a:xfrm rot="10800000">
                <a:off x="1677" y="3712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1" name="Oval 79"/>
              <p:cNvSpPr>
                <a:spLocks noChangeArrowheads="1"/>
              </p:cNvSpPr>
              <p:nvPr/>
            </p:nvSpPr>
            <p:spPr bwMode="auto">
              <a:xfrm rot="10800000">
                <a:off x="1779" y="362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2" name="Oval 80"/>
              <p:cNvSpPr>
                <a:spLocks noChangeArrowheads="1"/>
              </p:cNvSpPr>
              <p:nvPr/>
            </p:nvSpPr>
            <p:spPr bwMode="auto">
              <a:xfrm rot="10800000">
                <a:off x="1878" y="3691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5" name="Oval 83"/>
              <p:cNvSpPr>
                <a:spLocks noChangeArrowheads="1"/>
              </p:cNvSpPr>
              <p:nvPr/>
            </p:nvSpPr>
            <p:spPr bwMode="auto">
              <a:xfrm rot="10800000">
                <a:off x="1960" y="381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6" name="Oval 84"/>
              <p:cNvSpPr>
                <a:spLocks noChangeArrowheads="1"/>
              </p:cNvSpPr>
              <p:nvPr/>
            </p:nvSpPr>
            <p:spPr bwMode="auto">
              <a:xfrm rot="10800000">
                <a:off x="2024" y="3662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7" name="Oval 85"/>
              <p:cNvSpPr>
                <a:spLocks noChangeArrowheads="1"/>
              </p:cNvSpPr>
              <p:nvPr/>
            </p:nvSpPr>
            <p:spPr bwMode="auto">
              <a:xfrm rot="10800000">
                <a:off x="1961" y="394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19" name="Oval 87"/>
              <p:cNvSpPr>
                <a:spLocks noChangeArrowheads="1"/>
              </p:cNvSpPr>
              <p:nvPr/>
            </p:nvSpPr>
            <p:spPr bwMode="auto">
              <a:xfrm rot="10800000">
                <a:off x="1919" y="406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1" name="Oval 89"/>
              <p:cNvSpPr>
                <a:spLocks noChangeArrowheads="1"/>
              </p:cNvSpPr>
              <p:nvPr/>
            </p:nvSpPr>
            <p:spPr bwMode="auto">
              <a:xfrm rot="10800000">
                <a:off x="1643" y="398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2" name="Oval 90"/>
              <p:cNvSpPr>
                <a:spLocks noChangeArrowheads="1"/>
              </p:cNvSpPr>
              <p:nvPr/>
            </p:nvSpPr>
            <p:spPr bwMode="auto">
              <a:xfrm rot="10800000">
                <a:off x="1608" y="3843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4" name="Oval 92"/>
              <p:cNvSpPr>
                <a:spLocks noChangeArrowheads="1"/>
              </p:cNvSpPr>
              <p:nvPr/>
            </p:nvSpPr>
            <p:spPr bwMode="auto">
              <a:xfrm rot="10800000">
                <a:off x="1949" y="339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5" name="Oval 93"/>
              <p:cNvSpPr>
                <a:spLocks noChangeArrowheads="1"/>
              </p:cNvSpPr>
              <p:nvPr/>
            </p:nvSpPr>
            <p:spPr bwMode="auto">
              <a:xfrm rot="10800000">
                <a:off x="1904" y="3304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6" name="Oval 94"/>
              <p:cNvSpPr>
                <a:spLocks noChangeArrowheads="1"/>
              </p:cNvSpPr>
              <p:nvPr/>
            </p:nvSpPr>
            <p:spPr bwMode="auto">
              <a:xfrm rot="10800000">
                <a:off x="1779" y="339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7" name="Oval 95"/>
              <p:cNvSpPr>
                <a:spLocks noChangeArrowheads="1"/>
              </p:cNvSpPr>
              <p:nvPr/>
            </p:nvSpPr>
            <p:spPr bwMode="auto">
              <a:xfrm rot="10800000">
                <a:off x="1768" y="3168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8" name="Oval 96"/>
              <p:cNvSpPr>
                <a:spLocks noChangeArrowheads="1"/>
              </p:cNvSpPr>
              <p:nvPr/>
            </p:nvSpPr>
            <p:spPr bwMode="auto">
              <a:xfrm rot="10800000">
                <a:off x="1827" y="312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29" name="Oval 97"/>
              <p:cNvSpPr>
                <a:spLocks noChangeArrowheads="1"/>
              </p:cNvSpPr>
              <p:nvPr/>
            </p:nvSpPr>
            <p:spPr bwMode="auto">
              <a:xfrm rot="10800000">
                <a:off x="1969" y="3147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0" name="Oval 98"/>
              <p:cNvSpPr>
                <a:spLocks noChangeArrowheads="1"/>
              </p:cNvSpPr>
              <p:nvPr/>
            </p:nvSpPr>
            <p:spPr bwMode="auto">
              <a:xfrm rot="10800000">
                <a:off x="1783" y="326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2" name="Oval 100"/>
              <p:cNvSpPr>
                <a:spLocks noChangeArrowheads="1"/>
              </p:cNvSpPr>
              <p:nvPr/>
            </p:nvSpPr>
            <p:spPr bwMode="auto">
              <a:xfrm rot="10800000">
                <a:off x="2051" y="3270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4" name="Oval 102"/>
              <p:cNvSpPr>
                <a:spLocks noChangeArrowheads="1"/>
              </p:cNvSpPr>
              <p:nvPr/>
            </p:nvSpPr>
            <p:spPr bwMode="auto">
              <a:xfrm rot="10800000">
                <a:off x="1915" y="344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5" name="Oval 103"/>
              <p:cNvSpPr>
                <a:spLocks noChangeArrowheads="1"/>
              </p:cNvSpPr>
              <p:nvPr/>
            </p:nvSpPr>
            <p:spPr bwMode="auto">
              <a:xfrm rot="10800000">
                <a:off x="1608" y="3389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6" name="Oval 104"/>
              <p:cNvSpPr>
                <a:spLocks noChangeArrowheads="1"/>
              </p:cNvSpPr>
              <p:nvPr/>
            </p:nvSpPr>
            <p:spPr bwMode="auto">
              <a:xfrm rot="10800000">
                <a:off x="2051" y="348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7" name="Oval 105"/>
              <p:cNvSpPr>
                <a:spLocks noChangeArrowheads="1"/>
              </p:cNvSpPr>
              <p:nvPr/>
            </p:nvSpPr>
            <p:spPr bwMode="auto">
              <a:xfrm rot="10800000">
                <a:off x="1789" y="3525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38" name="Oval 106"/>
              <p:cNvSpPr>
                <a:spLocks noChangeArrowheads="1"/>
              </p:cNvSpPr>
              <p:nvPr/>
            </p:nvSpPr>
            <p:spPr bwMode="auto">
              <a:xfrm rot="10800000">
                <a:off x="1915" y="357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1" name="Oval 109"/>
              <p:cNvSpPr>
                <a:spLocks noChangeArrowheads="1"/>
              </p:cNvSpPr>
              <p:nvPr/>
            </p:nvSpPr>
            <p:spPr bwMode="auto">
              <a:xfrm rot="10800000">
                <a:off x="1507" y="348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3" name="Oval 111"/>
              <p:cNvSpPr>
                <a:spLocks noChangeArrowheads="1"/>
              </p:cNvSpPr>
              <p:nvPr/>
            </p:nvSpPr>
            <p:spPr bwMode="auto">
              <a:xfrm rot="10800000">
                <a:off x="1223" y="371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4" name="Oval 112"/>
              <p:cNvSpPr>
                <a:spLocks noChangeArrowheads="1"/>
              </p:cNvSpPr>
              <p:nvPr/>
            </p:nvSpPr>
            <p:spPr bwMode="auto">
              <a:xfrm rot="10800000">
                <a:off x="1133" y="3622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5" name="Oval 113"/>
              <p:cNvSpPr>
                <a:spLocks noChangeArrowheads="1"/>
              </p:cNvSpPr>
              <p:nvPr/>
            </p:nvSpPr>
            <p:spPr bwMode="auto">
              <a:xfrm rot="10800000">
                <a:off x="1192" y="3579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6" name="Oval 114"/>
              <p:cNvSpPr>
                <a:spLocks noChangeArrowheads="1"/>
              </p:cNvSpPr>
              <p:nvPr/>
            </p:nvSpPr>
            <p:spPr bwMode="auto">
              <a:xfrm rot="10800000">
                <a:off x="1334" y="3661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7" name="Oval 115"/>
              <p:cNvSpPr>
                <a:spLocks noChangeArrowheads="1"/>
              </p:cNvSpPr>
              <p:nvPr/>
            </p:nvSpPr>
            <p:spPr bwMode="auto">
              <a:xfrm rot="10800000">
                <a:off x="1269" y="3576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49" name="Oval 117"/>
              <p:cNvSpPr>
                <a:spLocks noChangeArrowheads="1"/>
              </p:cNvSpPr>
              <p:nvPr/>
            </p:nvSpPr>
            <p:spPr bwMode="auto">
              <a:xfrm rot="10800000">
                <a:off x="1461" y="372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0" name="Oval 118"/>
              <p:cNvSpPr>
                <a:spLocks noChangeArrowheads="1"/>
              </p:cNvSpPr>
              <p:nvPr/>
            </p:nvSpPr>
            <p:spPr bwMode="auto">
              <a:xfrm rot="10800000">
                <a:off x="1517" y="3616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1" name="Oval 119"/>
              <p:cNvSpPr>
                <a:spLocks noChangeArrowheads="1"/>
              </p:cNvSpPr>
              <p:nvPr/>
            </p:nvSpPr>
            <p:spPr bwMode="auto">
              <a:xfrm rot="10800000">
                <a:off x="1688" y="3896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2" name="Oval 120"/>
              <p:cNvSpPr>
                <a:spLocks noChangeArrowheads="1"/>
              </p:cNvSpPr>
              <p:nvPr/>
            </p:nvSpPr>
            <p:spPr bwMode="auto">
              <a:xfrm rot="10800000">
                <a:off x="1239" y="3933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3" name="Oval 121"/>
              <p:cNvSpPr>
                <a:spLocks noChangeArrowheads="1"/>
              </p:cNvSpPr>
              <p:nvPr/>
            </p:nvSpPr>
            <p:spPr bwMode="auto">
              <a:xfrm rot="10800000">
                <a:off x="1371" y="392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5" name="Oval 123"/>
              <p:cNvSpPr>
                <a:spLocks noChangeArrowheads="1"/>
              </p:cNvSpPr>
              <p:nvPr/>
            </p:nvSpPr>
            <p:spPr bwMode="auto">
              <a:xfrm rot="10800000">
                <a:off x="1239" y="384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8" name="Oval 126"/>
              <p:cNvSpPr>
                <a:spLocks noChangeArrowheads="1"/>
              </p:cNvSpPr>
              <p:nvPr/>
            </p:nvSpPr>
            <p:spPr bwMode="auto">
              <a:xfrm rot="10800000">
                <a:off x="1552" y="3669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59" name="Oval 127"/>
              <p:cNvSpPr>
                <a:spLocks noChangeArrowheads="1"/>
              </p:cNvSpPr>
              <p:nvPr/>
            </p:nvSpPr>
            <p:spPr bwMode="auto">
              <a:xfrm rot="10800000">
                <a:off x="1360" y="3440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0" name="Oval 128"/>
              <p:cNvSpPr>
                <a:spLocks noChangeArrowheads="1"/>
              </p:cNvSpPr>
              <p:nvPr/>
            </p:nvSpPr>
            <p:spPr bwMode="auto">
              <a:xfrm rot="10800000">
                <a:off x="1269" y="339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1" name="Oval 129"/>
              <p:cNvSpPr>
                <a:spLocks noChangeArrowheads="1"/>
              </p:cNvSpPr>
              <p:nvPr/>
            </p:nvSpPr>
            <p:spPr bwMode="auto">
              <a:xfrm rot="10800000">
                <a:off x="1224" y="3304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2" name="Oval 130"/>
              <p:cNvSpPr>
                <a:spLocks noChangeArrowheads="1"/>
              </p:cNvSpPr>
              <p:nvPr/>
            </p:nvSpPr>
            <p:spPr bwMode="auto">
              <a:xfrm rot="10800000">
                <a:off x="1283" y="326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3" name="Oval 131"/>
              <p:cNvSpPr>
                <a:spLocks noChangeArrowheads="1"/>
              </p:cNvSpPr>
              <p:nvPr/>
            </p:nvSpPr>
            <p:spPr bwMode="auto">
              <a:xfrm rot="10800000">
                <a:off x="1425" y="3283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4" name="Oval 132"/>
              <p:cNvSpPr>
                <a:spLocks noChangeArrowheads="1"/>
              </p:cNvSpPr>
              <p:nvPr/>
            </p:nvSpPr>
            <p:spPr bwMode="auto">
              <a:xfrm rot="10800000">
                <a:off x="1360" y="325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6" name="Oval 134"/>
              <p:cNvSpPr>
                <a:spLocks noChangeArrowheads="1"/>
              </p:cNvSpPr>
              <p:nvPr/>
            </p:nvSpPr>
            <p:spPr bwMode="auto">
              <a:xfrm rot="10800000">
                <a:off x="1507" y="338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68" name="Oval 136"/>
              <p:cNvSpPr>
                <a:spLocks noChangeArrowheads="1"/>
              </p:cNvSpPr>
              <p:nvPr/>
            </p:nvSpPr>
            <p:spPr bwMode="auto">
              <a:xfrm rot="10800000">
                <a:off x="1416" y="357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0" name="Oval 138"/>
              <p:cNvSpPr>
                <a:spLocks noChangeArrowheads="1"/>
              </p:cNvSpPr>
              <p:nvPr/>
            </p:nvSpPr>
            <p:spPr bwMode="auto">
              <a:xfrm rot="10800000">
                <a:off x="1552" y="326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2" name="Oval 140"/>
              <p:cNvSpPr>
                <a:spLocks noChangeArrowheads="1"/>
              </p:cNvSpPr>
              <p:nvPr/>
            </p:nvSpPr>
            <p:spPr bwMode="auto">
              <a:xfrm rot="10800000">
                <a:off x="1285" y="3530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4" name="Oval 142"/>
              <p:cNvSpPr>
                <a:spLocks noChangeArrowheads="1"/>
              </p:cNvSpPr>
              <p:nvPr/>
            </p:nvSpPr>
            <p:spPr bwMode="auto">
              <a:xfrm rot="10800000">
                <a:off x="1415" y="380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5" name="Oval 143"/>
              <p:cNvSpPr>
                <a:spLocks noChangeArrowheads="1"/>
              </p:cNvSpPr>
              <p:nvPr/>
            </p:nvSpPr>
            <p:spPr bwMode="auto">
              <a:xfrm rot="10800000">
                <a:off x="1420" y="3747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7" name="Oval 145"/>
              <p:cNvSpPr>
                <a:spLocks noChangeArrowheads="1"/>
              </p:cNvSpPr>
              <p:nvPr/>
            </p:nvSpPr>
            <p:spPr bwMode="auto">
              <a:xfrm rot="10800000">
                <a:off x="1268" y="3576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8" name="Oval 146"/>
              <p:cNvSpPr>
                <a:spLocks noChangeArrowheads="1"/>
              </p:cNvSpPr>
              <p:nvPr/>
            </p:nvSpPr>
            <p:spPr bwMode="auto">
              <a:xfrm rot="10800000">
                <a:off x="1370" y="348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79" name="Oval 147"/>
              <p:cNvSpPr>
                <a:spLocks noChangeArrowheads="1"/>
              </p:cNvSpPr>
              <p:nvPr/>
            </p:nvSpPr>
            <p:spPr bwMode="auto">
              <a:xfrm rot="10800000">
                <a:off x="1469" y="3555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0" name="Oval 148"/>
              <p:cNvSpPr>
                <a:spLocks noChangeArrowheads="1"/>
              </p:cNvSpPr>
              <p:nvPr/>
            </p:nvSpPr>
            <p:spPr bwMode="auto">
              <a:xfrm rot="10800000">
                <a:off x="1688" y="3579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1" name="Oval 149"/>
              <p:cNvSpPr>
                <a:spLocks noChangeArrowheads="1"/>
              </p:cNvSpPr>
              <p:nvPr/>
            </p:nvSpPr>
            <p:spPr bwMode="auto">
              <a:xfrm rot="10800000">
                <a:off x="1779" y="406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2" name="Oval 150"/>
              <p:cNvSpPr>
                <a:spLocks noChangeArrowheads="1"/>
              </p:cNvSpPr>
              <p:nvPr/>
            </p:nvSpPr>
            <p:spPr bwMode="auto">
              <a:xfrm rot="10800000">
                <a:off x="1607" y="3520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3" name="Oval 151"/>
              <p:cNvSpPr>
                <a:spLocks noChangeArrowheads="1"/>
              </p:cNvSpPr>
              <p:nvPr/>
            </p:nvSpPr>
            <p:spPr bwMode="auto">
              <a:xfrm rot="10800000">
                <a:off x="1507" y="3896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4" name="Oval 152"/>
              <p:cNvSpPr>
                <a:spLocks noChangeArrowheads="1"/>
              </p:cNvSpPr>
              <p:nvPr/>
            </p:nvSpPr>
            <p:spPr bwMode="auto">
              <a:xfrm rot="10800000">
                <a:off x="1507" y="403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5" name="Oval 153"/>
              <p:cNvSpPr>
                <a:spLocks noChangeArrowheads="1"/>
              </p:cNvSpPr>
              <p:nvPr/>
            </p:nvSpPr>
            <p:spPr bwMode="auto">
              <a:xfrm rot="10800000">
                <a:off x="1325" y="403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6" name="Oval 154"/>
              <p:cNvSpPr>
                <a:spLocks noChangeArrowheads="1"/>
              </p:cNvSpPr>
              <p:nvPr/>
            </p:nvSpPr>
            <p:spPr bwMode="auto">
              <a:xfrm rot="10800000">
                <a:off x="1102" y="3702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7" name="Oval 155"/>
              <p:cNvSpPr>
                <a:spLocks noChangeArrowheads="1"/>
              </p:cNvSpPr>
              <p:nvPr/>
            </p:nvSpPr>
            <p:spPr bwMode="auto">
              <a:xfrm rot="10800000">
                <a:off x="1688" y="344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8" name="Oval 156"/>
              <p:cNvSpPr>
                <a:spLocks noChangeArrowheads="1"/>
              </p:cNvSpPr>
              <p:nvPr/>
            </p:nvSpPr>
            <p:spPr bwMode="auto">
              <a:xfrm rot="10800000">
                <a:off x="1495" y="3168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89" name="Oval 157"/>
              <p:cNvSpPr>
                <a:spLocks noChangeArrowheads="1"/>
              </p:cNvSpPr>
              <p:nvPr/>
            </p:nvSpPr>
            <p:spPr bwMode="auto">
              <a:xfrm rot="10800000">
                <a:off x="1370" y="315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0" name="Oval 158"/>
              <p:cNvSpPr>
                <a:spLocks noChangeArrowheads="1"/>
              </p:cNvSpPr>
              <p:nvPr/>
            </p:nvSpPr>
            <p:spPr bwMode="auto">
              <a:xfrm rot="10800000">
                <a:off x="1642" y="3134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1" name="Oval 159"/>
              <p:cNvSpPr>
                <a:spLocks noChangeArrowheads="1"/>
              </p:cNvSpPr>
              <p:nvPr/>
            </p:nvSpPr>
            <p:spPr bwMode="auto">
              <a:xfrm rot="10800000">
                <a:off x="1506" y="311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2" name="Oval 160"/>
              <p:cNvSpPr>
                <a:spLocks noChangeArrowheads="1"/>
              </p:cNvSpPr>
              <p:nvPr/>
            </p:nvSpPr>
            <p:spPr bwMode="auto">
              <a:xfrm rot="10800000">
                <a:off x="1199" y="3253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3" name="Oval 161"/>
              <p:cNvSpPr>
                <a:spLocks noChangeArrowheads="1"/>
              </p:cNvSpPr>
              <p:nvPr/>
            </p:nvSpPr>
            <p:spPr bwMode="auto">
              <a:xfrm rot="10800000">
                <a:off x="1642" y="335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4" name="Oval 162"/>
              <p:cNvSpPr>
                <a:spLocks noChangeArrowheads="1"/>
              </p:cNvSpPr>
              <p:nvPr/>
            </p:nvSpPr>
            <p:spPr bwMode="auto">
              <a:xfrm rot="10800000">
                <a:off x="1380" y="3389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5" name="Oval 163"/>
              <p:cNvSpPr>
                <a:spLocks noChangeArrowheads="1"/>
              </p:cNvSpPr>
              <p:nvPr/>
            </p:nvSpPr>
            <p:spPr bwMode="auto">
              <a:xfrm rot="10800000">
                <a:off x="1643" y="324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6" name="Oval 164"/>
              <p:cNvSpPr>
                <a:spLocks noChangeArrowheads="1"/>
              </p:cNvSpPr>
              <p:nvPr/>
            </p:nvSpPr>
            <p:spPr bwMode="auto">
              <a:xfrm rot="10800000">
                <a:off x="1098" y="335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7" name="Oval 165"/>
              <p:cNvSpPr>
                <a:spLocks noChangeArrowheads="1"/>
              </p:cNvSpPr>
              <p:nvPr/>
            </p:nvSpPr>
            <p:spPr bwMode="auto">
              <a:xfrm rot="10800000">
                <a:off x="1148" y="403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8" name="Oval 166"/>
              <p:cNvSpPr>
                <a:spLocks noChangeArrowheads="1"/>
              </p:cNvSpPr>
              <p:nvPr/>
            </p:nvSpPr>
            <p:spPr bwMode="auto">
              <a:xfrm rot="10800000">
                <a:off x="1103" y="3928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599" name="Oval 167"/>
              <p:cNvSpPr>
                <a:spLocks noChangeArrowheads="1"/>
              </p:cNvSpPr>
              <p:nvPr/>
            </p:nvSpPr>
            <p:spPr bwMode="auto">
              <a:xfrm rot="10800000">
                <a:off x="1012" y="3157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0" name="Oval 168"/>
              <p:cNvSpPr>
                <a:spLocks noChangeArrowheads="1"/>
              </p:cNvSpPr>
              <p:nvPr/>
            </p:nvSpPr>
            <p:spPr bwMode="auto">
              <a:xfrm rot="10800000">
                <a:off x="1057" y="4024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2" name="Oval 170"/>
              <p:cNvSpPr>
                <a:spLocks noChangeArrowheads="1"/>
              </p:cNvSpPr>
              <p:nvPr/>
            </p:nvSpPr>
            <p:spPr bwMode="auto">
              <a:xfrm rot="10800000">
                <a:off x="1052" y="3588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3" name="Oval 171"/>
              <p:cNvSpPr>
                <a:spLocks noChangeArrowheads="1"/>
              </p:cNvSpPr>
              <p:nvPr/>
            </p:nvSpPr>
            <p:spPr bwMode="auto">
              <a:xfrm rot="10800000">
                <a:off x="1108" y="3480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4" name="Oval 172"/>
              <p:cNvSpPr>
                <a:spLocks noChangeArrowheads="1"/>
              </p:cNvSpPr>
              <p:nvPr/>
            </p:nvSpPr>
            <p:spPr bwMode="auto">
              <a:xfrm rot="10800000">
                <a:off x="1325" y="379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5" name="Oval 173"/>
              <p:cNvSpPr>
                <a:spLocks noChangeArrowheads="1"/>
              </p:cNvSpPr>
              <p:nvPr/>
            </p:nvSpPr>
            <p:spPr bwMode="auto">
              <a:xfrm rot="10800000">
                <a:off x="1647" y="4069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6" name="Oval 174"/>
              <p:cNvSpPr>
                <a:spLocks noChangeArrowheads="1"/>
              </p:cNvSpPr>
              <p:nvPr/>
            </p:nvSpPr>
            <p:spPr bwMode="auto">
              <a:xfrm rot="10800000">
                <a:off x="1007" y="380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7" name="Oval 175"/>
              <p:cNvSpPr>
                <a:spLocks noChangeArrowheads="1"/>
              </p:cNvSpPr>
              <p:nvPr/>
            </p:nvSpPr>
            <p:spPr bwMode="auto">
              <a:xfrm rot="10800000">
                <a:off x="1144" y="380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8" name="Oval 176"/>
              <p:cNvSpPr>
                <a:spLocks noChangeArrowheads="1"/>
              </p:cNvSpPr>
              <p:nvPr/>
            </p:nvSpPr>
            <p:spPr bwMode="auto">
              <a:xfrm rot="10800000">
                <a:off x="1143" y="3533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09" name="Oval 177"/>
              <p:cNvSpPr>
                <a:spLocks noChangeArrowheads="1"/>
              </p:cNvSpPr>
              <p:nvPr/>
            </p:nvSpPr>
            <p:spPr bwMode="auto">
              <a:xfrm rot="10800000">
                <a:off x="1020" y="3657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0" name="Oval 178"/>
              <p:cNvSpPr>
                <a:spLocks noChangeArrowheads="1"/>
              </p:cNvSpPr>
              <p:nvPr/>
            </p:nvSpPr>
            <p:spPr bwMode="auto">
              <a:xfrm rot="10800000">
                <a:off x="1008" y="326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1" name="Oval 179"/>
              <p:cNvSpPr>
                <a:spLocks noChangeArrowheads="1"/>
              </p:cNvSpPr>
              <p:nvPr/>
            </p:nvSpPr>
            <p:spPr bwMode="auto">
              <a:xfrm rot="10800000">
                <a:off x="1426" y="4069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2" name="Oval 180"/>
              <p:cNvSpPr>
                <a:spLocks noChangeArrowheads="1"/>
              </p:cNvSpPr>
              <p:nvPr/>
            </p:nvSpPr>
            <p:spPr bwMode="auto">
              <a:xfrm rot="10800000">
                <a:off x="1008" y="3941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3" name="Oval 181"/>
              <p:cNvSpPr>
                <a:spLocks noChangeArrowheads="1"/>
              </p:cNvSpPr>
              <p:nvPr/>
            </p:nvSpPr>
            <p:spPr bwMode="auto">
              <a:xfrm rot="10800000">
                <a:off x="1199" y="3434"/>
                <a:ext cx="130" cy="131"/>
              </a:xfrm>
              <a:prstGeom prst="ellipse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4" name="Oval 182"/>
              <p:cNvSpPr>
                <a:spLocks noChangeArrowheads="1"/>
              </p:cNvSpPr>
              <p:nvPr/>
            </p:nvSpPr>
            <p:spPr bwMode="auto">
              <a:xfrm rot="10800000">
                <a:off x="1099" y="3216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5" name="Oval 183"/>
              <p:cNvSpPr>
                <a:spLocks noChangeArrowheads="1"/>
              </p:cNvSpPr>
              <p:nvPr/>
            </p:nvSpPr>
            <p:spPr bwMode="auto">
              <a:xfrm rot="10800000">
                <a:off x="1235" y="3170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6" name="Oval 184"/>
              <p:cNvSpPr>
                <a:spLocks noChangeArrowheads="1"/>
              </p:cNvSpPr>
              <p:nvPr/>
            </p:nvSpPr>
            <p:spPr bwMode="auto">
              <a:xfrm rot="10800000">
                <a:off x="1007" y="3442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7" name="Oval 185"/>
              <p:cNvSpPr>
                <a:spLocks noChangeArrowheads="1"/>
              </p:cNvSpPr>
              <p:nvPr/>
            </p:nvSpPr>
            <p:spPr bwMode="auto">
              <a:xfrm rot="10800000">
                <a:off x="1143" y="312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618" name="Oval 186"/>
              <p:cNvSpPr>
                <a:spLocks noChangeArrowheads="1"/>
              </p:cNvSpPr>
              <p:nvPr/>
            </p:nvSpPr>
            <p:spPr bwMode="auto">
              <a:xfrm rot="10800000">
                <a:off x="1511" y="3805"/>
                <a:ext cx="140" cy="123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ja-JP" altLang="en-US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4654" name="Line 222"/>
            <p:cNvSpPr>
              <a:spLocks noChangeShapeType="1"/>
            </p:cNvSpPr>
            <p:nvPr/>
          </p:nvSpPr>
          <p:spPr bwMode="auto">
            <a:xfrm>
              <a:off x="1220788" y="5232407"/>
              <a:ext cx="360363" cy="287338"/>
            </a:xfrm>
            <a:prstGeom prst="line">
              <a:avLst/>
            </a:prstGeom>
            <a:noFill/>
            <a:ln w="15875">
              <a:solidFill>
                <a:srgbClr val="003399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5" name="Text Box 223"/>
            <p:cNvSpPr txBox="1">
              <a:spLocks noChangeArrowheads="1"/>
            </p:cNvSpPr>
            <p:nvPr/>
          </p:nvSpPr>
          <p:spPr bwMode="auto">
            <a:xfrm>
              <a:off x="69850" y="4846644"/>
              <a:ext cx="1295401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mtClean="0">
                  <a:solidFill>
                    <a:srgbClr val="3366FF"/>
                  </a:solidFill>
                  <a:latin typeface="Arial" panose="020B0604020202020204" pitchFamily="34" charset="0"/>
                </a:rPr>
                <a:t>neutron</a:t>
              </a:r>
              <a:endParaRPr lang="en-US" altLang="ja-JP" baseline="-25000" smtClean="0">
                <a:solidFill>
                  <a:srgbClr val="33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656" name="Line 224"/>
            <p:cNvSpPr>
              <a:spLocks noChangeShapeType="1"/>
            </p:cNvSpPr>
            <p:nvPr/>
          </p:nvSpPr>
          <p:spPr bwMode="auto">
            <a:xfrm>
              <a:off x="1149351" y="5664208"/>
              <a:ext cx="431800" cy="215900"/>
            </a:xfrm>
            <a:prstGeom prst="line">
              <a:avLst/>
            </a:prstGeom>
            <a:noFill/>
            <a:ln w="15875">
              <a:solidFill>
                <a:srgbClr val="FF3399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ja-JP" alt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74657" name="Text Box 225"/>
            <p:cNvSpPr txBox="1">
              <a:spLocks noChangeArrowheads="1"/>
            </p:cNvSpPr>
            <p:nvPr/>
          </p:nvSpPr>
          <p:spPr bwMode="auto">
            <a:xfrm>
              <a:off x="141288" y="5376870"/>
              <a:ext cx="1150938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ja-JP" smtClean="0">
                  <a:solidFill>
                    <a:srgbClr val="FF3399"/>
                  </a:solidFill>
                  <a:latin typeface="Arial" panose="020B0604020202020204" pitchFamily="34" charset="0"/>
                </a:rPr>
                <a:t>proton</a:t>
              </a:r>
              <a:endParaRPr lang="en-US" altLang="ja-JP" baseline="-25000" smtClean="0">
                <a:solidFill>
                  <a:srgbClr val="FF3399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5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0175"/>
            <a:ext cx="8892480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In the inhomogeneous phase…</a:t>
            </a:r>
            <a:endParaRPr lang="ja-JP" altLang="en-US" i="1" u="sng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068241"/>
            <a:ext cx="8784976" cy="1512887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ja-JP" sz="3200" dirty="0" smtClean="0">
                <a:solidFill>
                  <a:srgbClr val="000000"/>
                </a:solidFill>
              </a:rPr>
              <a:t>Coherent elastic scattering</a:t>
            </a:r>
            <a:r>
              <a:rPr lang="en-US" altLang="ja-JP" sz="2800" dirty="0" smtClean="0">
                <a:solidFill>
                  <a:srgbClr val="000000"/>
                </a:solidFill>
              </a:rPr>
              <a:t> 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pPr marL="466725" indent="-457200" eaLnBrk="1" hangingPunct="1">
              <a:spcBef>
                <a:spcPts val="675"/>
              </a:spcBef>
              <a:buFontTx/>
              <a:buNone/>
            </a:pPr>
            <a:r>
              <a:rPr lang="ja-JP" altLang="en-US" sz="3200" dirty="0" smtClean="0"/>
              <a:t>    → </a:t>
            </a:r>
            <a:r>
              <a:rPr lang="en-US" altLang="ja-JP" sz="3200" dirty="0" smtClean="0"/>
              <a:t>If nuclear size is much lower than neutrino </a:t>
            </a:r>
          </a:p>
          <a:p>
            <a:pPr marL="466725" indent="-457200"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 smtClean="0"/>
              <a:t>        wave length, cross section gets larger.</a:t>
            </a:r>
            <a:endParaRPr lang="ja-JP" altLang="en-US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683568" y="4919008"/>
                <a:ext cx="6912123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ts val="4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36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 </a:t>
                </a:r>
                <a:r>
                  <a:rPr lang="en-US" altLang="ja-JP" sz="3600" b="1" dirty="0" smtClean="0">
                    <a:solidFill>
                      <a:srgbClr val="00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~</a:t>
                </a:r>
                <a:r>
                  <a:rPr lang="ja-JP" altLang="en-US" sz="3600" b="1" dirty="0" smtClean="0">
                    <a:solidFill>
                      <a:srgbClr val="00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F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𝜈</m:t>
                            </m:r>
                          </m:sub>
                          <m:sup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ja-JP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</m:t>
                            </m:r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ja-JP" sz="3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altLang="ja-JP" sz="3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1−4</m:t>
                                </m:r>
                                <m:func>
                                  <m:funcPr>
                                    <m:ctrlPr>
                                      <a:rPr lang="en-US" altLang="ja-JP" sz="36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ja-JP" sz="3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36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altLang="ja-JP" sz="3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ja-JP" sz="3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36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360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W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  <m:r>
                              <a:rPr lang="en-US" altLang="ja-JP" sz="3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</m:d>
                      </m:e>
                      <m:sup>
                        <m:r>
                          <a:rPr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dirty="0" smtClean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ts val="4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</a:t>
                </a:r>
                <a:r>
                  <a:rPr lang="en-US" altLang="ja-JP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neutron rich &amp;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1−4</m:t>
                    </m:r>
                    <m:func>
                      <m:func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e>
                    </m:func>
                    <m:r>
                      <a:rPr lang="en-US" altLang="ja-JP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 0</m:t>
                    </m:r>
                  </m:oMath>
                </a14:m>
                <a:r>
                  <a:rPr lang="ja-JP" altLang="en-US" sz="3600" baseline="300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 </a:t>
                </a:r>
                <a:endParaRPr lang="en-US" altLang="ja-JP" sz="3600" baseline="30000" dirty="0" smtClean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  <a:p>
                <a:pPr eaLnBrk="1" hangingPunct="1">
                  <a:lnSpc>
                    <a:spcPts val="4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</a:t>
                </a:r>
                <a14:m>
                  <m:oMath xmlns:m="http://schemas.openxmlformats.org/officeDocument/2006/math">
                    <m:r>
                      <a:rPr lang="ja-JP" altLang="en-US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⟹</m:t>
                    </m:r>
                  </m:oMath>
                </a14:m>
                <a:r>
                  <a:rPr lang="en-US" altLang="ja-JP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  </a:t>
                </a:r>
                <a:r>
                  <a:rPr lang="en-US" altLang="ja-JP" sz="4800" b="1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 </a:t>
                </a:r>
                <a:r>
                  <a:rPr lang="el-GR" altLang="ja-JP" sz="4800" b="1" dirty="0">
                    <a:solidFill>
                      <a:srgbClr val="00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</a:t>
                </a:r>
                <a:r>
                  <a:rPr lang="ja-JP" altLang="en-US" sz="4800" b="1" dirty="0">
                    <a:solidFill>
                      <a:srgbClr val="00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en-US" altLang="ja-JP" sz="4000" i="1" dirty="0" smtClean="0">
                    <a:solidFill>
                      <a:srgbClr val="00000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ja-JP" sz="4800" b="1" baseline="30000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2</a:t>
                </a:r>
                <a:endParaRPr lang="en-US" altLang="ja-JP" sz="4800" b="1" baseline="30000" dirty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919008"/>
                <a:ext cx="6912123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646" t="-5660" b="-154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7743" y="1819870"/>
                <a:ext cx="4608313" cy="719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ts val="4800"/>
                  </a:lnSpc>
                </a:pPr>
                <a:r>
                  <a:rPr lang="en-US" altLang="ja-JP" sz="6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n </a:t>
                </a:r>
                <a:r>
                  <a:rPr lang="en-US" altLang="ja-JP" sz="4800" dirty="0" smtClean="0">
                    <a:solidFill>
                      <a:srgbClr val="FF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+</a:t>
                </a:r>
                <a:r>
                  <a:rPr lang="ja-JP" altLang="en-US" sz="4800" dirty="0" smtClean="0">
                    <a:solidFill>
                      <a:srgbClr val="FF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en-US" altLang="ja-JP" sz="4800" i="1" dirty="0" smtClean="0">
                    <a:solidFill>
                      <a:srgbClr val="FF000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altLang="ja-JP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altLang="ja-JP" sz="6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ja-JP" sz="6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n </a:t>
                </a:r>
                <a:r>
                  <a:rPr lang="en-US" altLang="ja-JP" sz="4800" dirty="0">
                    <a:solidFill>
                      <a:srgbClr val="FF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+</a:t>
                </a:r>
                <a:r>
                  <a:rPr lang="ja-JP" altLang="en-US" sz="4800" dirty="0">
                    <a:solidFill>
                      <a:srgbClr val="FF0000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 </a:t>
                </a:r>
                <a:r>
                  <a:rPr lang="en-US" altLang="ja-JP" sz="4800" i="1" dirty="0">
                    <a:solidFill>
                      <a:srgbClr val="FF000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A </a:t>
                </a:r>
                <a:endParaRPr lang="en-US" altLang="ja-JP" sz="4800" baseline="30000" dirty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3" y="1819870"/>
                <a:ext cx="4608313" cy="719621"/>
              </a:xfrm>
              <a:prstGeom prst="rect">
                <a:avLst/>
              </a:prstGeom>
              <a:blipFill rotWithShape="0">
                <a:blip r:embed="rId4"/>
                <a:stretch>
                  <a:fillRect l="-8069" t="-67797" r="-5026" b="-559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 flipV="1">
            <a:off x="5662897" y="2763007"/>
            <a:ext cx="925327" cy="233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505439" y="2758334"/>
            <a:ext cx="1378929" cy="467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7812360" y="2758335"/>
            <a:ext cx="704785" cy="4672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796136" y="1502020"/>
            <a:ext cx="689464" cy="263447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6392039" y="1725393"/>
            <a:ext cx="689464" cy="263447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079788" y="1592675"/>
            <a:ext cx="645607" cy="385802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657567" y="1242998"/>
            <a:ext cx="645607" cy="385802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7079788" y="1978477"/>
            <a:ext cx="0" cy="786867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99273" y="2617931"/>
            <a:ext cx="572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 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8464095" y="2617931"/>
            <a:ext cx="572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>
                <a:solidFill>
                  <a:srgbClr val="00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 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292080" y="1052736"/>
            <a:ext cx="452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316416" y="764704"/>
            <a:ext cx="452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543732" y="206084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i="1" dirty="0" smtClean="0">
                <a:solidFill>
                  <a:srgbClr val="00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Z </a:t>
            </a:r>
            <a:endParaRPr lang="ja-JP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323528" y="44450"/>
            <a:ext cx="8820472" cy="874639"/>
          </a:xfrm>
        </p:spPr>
        <p:txBody>
          <a:bodyPr/>
          <a:lstStyle/>
          <a:p>
            <a:pPr algn="l"/>
            <a:r>
              <a:rPr lang="en-US" altLang="ja-JP" i="1" u="sng" dirty="0" smtClean="0"/>
              <a:t>Neutrino light curve</a:t>
            </a:r>
            <a:endParaRPr lang="ja-JP" altLang="en-US" i="1" u="sng" dirty="0" smtClean="0"/>
          </a:p>
        </p:txBody>
      </p:sp>
      <p:sp>
        <p:nvSpPr>
          <p:cNvPr id="55299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7504" y="980455"/>
            <a:ext cx="8950325" cy="1368425"/>
          </a:xfrm>
        </p:spPr>
        <p:txBody>
          <a:bodyPr/>
          <a:lstStyle/>
          <a:p>
            <a:r>
              <a:rPr lang="en-US" altLang="ja-JP" sz="3200" dirty="0" smtClean="0"/>
              <a:t>High density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EOS determines luminosity.</a:t>
            </a:r>
          </a:p>
          <a:p>
            <a:pPr lvl="1"/>
            <a:r>
              <a:rPr lang="ja-JP" altLang="en-US" sz="2800" dirty="0" smtClean="0"/>
              <a:t> </a:t>
            </a:r>
            <a:r>
              <a:rPr lang="en-US" altLang="ja-JP" sz="2800" dirty="0" smtClean="0"/>
              <a:t>Luminosity drops steeper for faster cooling</a:t>
            </a:r>
          </a:p>
          <a:p>
            <a:pPr lvl="1"/>
            <a:r>
              <a:rPr lang="en-US" altLang="ja-JP" sz="2800" dirty="0" smtClean="0"/>
              <a:t> Variational EOS results high density / slow cooling</a:t>
            </a:r>
          </a:p>
        </p:txBody>
      </p:sp>
      <p:pic>
        <p:nvPicPr>
          <p:cNvPr id="55302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84179"/>
            <a:ext cx="3981773" cy="42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07504" y="2708920"/>
            <a:ext cx="5105487" cy="1265010"/>
          </a:xfrm>
        </p:spPr>
        <p:txBody>
          <a:bodyPr/>
          <a:lstStyle/>
          <a:p>
            <a:r>
              <a:rPr lang="en-US" altLang="ja-JP" sz="3200" dirty="0" smtClean="0"/>
              <a:t>Av. energy depends also on low density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EOS.</a:t>
            </a:r>
            <a:endParaRPr lang="ja-JP" altLang="en-US" sz="32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202225" y="3973930"/>
            <a:ext cx="4916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/>
              </a:rPr>
              <a:t>red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</a:rPr>
              <a:t>Togashi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(variational method)</a:t>
            </a:r>
            <a:endParaRPr lang="en-US" altLang="ja-JP" dirty="0">
              <a:solidFill>
                <a:srgbClr val="000000"/>
              </a:solidFill>
              <a:latin typeface="Arial"/>
            </a:endParaRPr>
          </a:p>
          <a:p>
            <a:r>
              <a:rPr lang="en-US" altLang="ja-JP" dirty="0">
                <a:solidFill>
                  <a:srgbClr val="0000FF"/>
                </a:solidFill>
                <a:latin typeface="Arial"/>
              </a:rPr>
              <a:t>blue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Shen (relativistic </a:t>
            </a:r>
            <a:r>
              <a:rPr lang="en-US" altLang="ja-JP" dirty="0">
                <a:solidFill>
                  <a:srgbClr val="000000"/>
                </a:solidFill>
                <a:latin typeface="Arial"/>
              </a:rPr>
              <a:t>mean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field)</a:t>
            </a:r>
            <a:endParaRPr lang="en-US" altLang="ja-JP" dirty="0">
              <a:solidFill>
                <a:srgbClr val="000000"/>
              </a:solidFill>
              <a:latin typeface="Arial"/>
            </a:endParaRPr>
          </a:p>
          <a:p>
            <a:r>
              <a:rPr lang="en-US" altLang="ja-JP" dirty="0" smtClean="0">
                <a:solidFill>
                  <a:srgbClr val="00B050"/>
                </a:solidFill>
                <a:latin typeface="Arial"/>
              </a:rPr>
              <a:t>green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, Hybrid</a:t>
            </a:r>
          </a:p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</a:rPr>
              <a:t>Togashi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EOS in high densities</a:t>
            </a:r>
          </a:p>
          <a:p>
            <a:r>
              <a:rPr lang="en-US" altLang="ja-JP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     + Shen EOS in low densities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6185374"/>
            <a:ext cx="518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ja-JP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Nakazato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al. 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PRC 97 (2018), 035804 </a:t>
            </a:r>
            <a:r>
              <a:rPr kumimoji="1" lang="ja-JP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→</a:t>
            </a:r>
            <a:endParaRPr kumimoji="1" lang="ja-JP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-27384"/>
            <a:ext cx="8863012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Inhomogeneous region</a:t>
            </a:r>
            <a:endParaRPr lang="ja-JP" altLang="en-US" i="1" u="sng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0988" y="836712"/>
            <a:ext cx="8612187" cy="18732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ja-JP" sz="3200" dirty="0" smtClean="0"/>
              <a:t>larger for </a:t>
            </a:r>
            <a:r>
              <a:rPr lang="en-US" altLang="ja-JP" sz="3200" dirty="0" err="1" smtClean="0"/>
              <a:t>Togashi</a:t>
            </a:r>
            <a:r>
              <a:rPr lang="en-US" altLang="ja-JP" sz="3200" dirty="0" smtClean="0"/>
              <a:t> EOS.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pPr marL="466725" indent="-457200" eaLnBrk="1" hangingPunct="1">
              <a:spcBef>
                <a:spcPts val="675"/>
              </a:spcBef>
              <a:buFontTx/>
              <a:buNone/>
            </a:pPr>
            <a:r>
              <a:rPr lang="ja-JP" altLang="en-US" sz="3200" dirty="0" smtClean="0"/>
              <a:t>    → </a:t>
            </a:r>
            <a:r>
              <a:rPr lang="en-US" altLang="ja-JP" sz="3200" dirty="0" smtClean="0"/>
              <a:t>This is because </a:t>
            </a:r>
            <a:r>
              <a:rPr lang="en-US" altLang="ja-JP" sz="3200" dirty="0" err="1" smtClean="0"/>
              <a:t>Togashi</a:t>
            </a:r>
            <a:r>
              <a:rPr lang="en-US" altLang="ja-JP" sz="3200" dirty="0" smtClean="0"/>
              <a:t> EOS has </a:t>
            </a:r>
            <a:r>
              <a:rPr lang="en-US" altLang="ja-JP" sz="3200" dirty="0" smtClean="0">
                <a:solidFill>
                  <a:srgbClr val="FF0000"/>
                </a:solidFill>
              </a:rPr>
              <a:t>large</a:t>
            </a:r>
          </a:p>
          <a:p>
            <a:pPr marL="466725" indent="-457200" eaLnBrk="1" hangingPunct="1">
              <a:spcBef>
                <a:spcPts val="0"/>
              </a:spcBef>
              <a:buFontTx/>
              <a:buNone/>
            </a:pPr>
            <a:r>
              <a:rPr lang="en-US" altLang="ja-JP" sz="3200" dirty="0" smtClean="0"/>
              <a:t>        symmetry energy in </a:t>
            </a:r>
            <a:r>
              <a:rPr lang="en-US" altLang="ja-JP" sz="3200" dirty="0" smtClean="0">
                <a:solidFill>
                  <a:srgbClr val="FF0000"/>
                </a:solidFill>
              </a:rPr>
              <a:t>low</a:t>
            </a:r>
            <a:r>
              <a:rPr lang="en-US" altLang="ja-JP" sz="3200" dirty="0" smtClean="0"/>
              <a:t> density.</a:t>
            </a:r>
            <a:endParaRPr lang="en-US" altLang="ja-JP" sz="2600" dirty="0" smtClean="0"/>
          </a:p>
          <a:p>
            <a:pPr marL="466725" indent="-457200" eaLnBrk="1" hangingPunct="1">
              <a:spcBef>
                <a:spcPts val="0"/>
              </a:spcBef>
              <a:buFontTx/>
              <a:buNone/>
            </a:pPr>
            <a:r>
              <a:rPr lang="en-US" altLang="ja-JP" sz="2600" dirty="0"/>
              <a:t> </a:t>
            </a:r>
            <a:r>
              <a:rPr lang="en-US" altLang="ja-JP" sz="2600" dirty="0" smtClean="0"/>
              <a:t>        (for details, please stay tuned for the next talk!)</a:t>
            </a:r>
            <a:endParaRPr lang="ja-JP" altLang="en-US" sz="2600" dirty="0" smtClean="0"/>
          </a:p>
        </p:txBody>
      </p:sp>
      <p:grpSp>
        <p:nvGrpSpPr>
          <p:cNvPr id="56324" name="グループ化 8"/>
          <p:cNvGrpSpPr>
            <a:grpSpLocks/>
          </p:cNvGrpSpPr>
          <p:nvPr/>
        </p:nvGrpSpPr>
        <p:grpSpPr bwMode="auto">
          <a:xfrm>
            <a:off x="34925" y="3284538"/>
            <a:ext cx="9083675" cy="3529012"/>
            <a:chOff x="-867996" y="3201800"/>
            <a:chExt cx="9950558" cy="3557066"/>
          </a:xfrm>
        </p:grpSpPr>
        <p:pic>
          <p:nvPicPr>
            <p:cNvPr id="56326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046" y="3227491"/>
              <a:ext cx="3483516" cy="3528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470" y="3227491"/>
              <a:ext cx="3486674" cy="353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8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996" y="3201800"/>
              <a:ext cx="3495780" cy="354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5" name="正方形/長方形 2"/>
          <p:cNvSpPr>
            <a:spLocks noChangeArrowheads="1"/>
          </p:cNvSpPr>
          <p:nvPr/>
        </p:nvSpPr>
        <p:spPr bwMode="auto">
          <a:xfrm>
            <a:off x="3635375" y="5746750"/>
            <a:ext cx="2016745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inhomogeneous</a:t>
            </a:r>
            <a:endParaRPr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87624" y="2895327"/>
            <a:ext cx="133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  <a:latin typeface="Arial"/>
              </a:rPr>
              <a:t>Togashi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11960" y="289532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Hybrid 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164288" y="2895327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Shen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0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891818" cy="361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130175"/>
            <a:ext cx="8229600" cy="942975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Nuclear size near PNS surface</a:t>
            </a:r>
            <a:endParaRPr lang="ja-JP" altLang="en-US" i="1" u="sng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1123950"/>
            <a:ext cx="8785100" cy="2682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/>
              <a:t>Large nuclear mass number is estimated for </a:t>
            </a:r>
            <a:r>
              <a:rPr lang="en-US" altLang="ja-JP" sz="3200" dirty="0" err="1" smtClean="0"/>
              <a:t>Togashi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EOS.</a:t>
            </a:r>
          </a:p>
          <a:p>
            <a:pPr indent="-684000" eaLnBrk="1" hangingPunct="1">
              <a:buFontTx/>
              <a:buNone/>
              <a:defRPr/>
            </a:pPr>
            <a:r>
              <a:rPr lang="ja-JP" altLang="en-US" dirty="0" smtClean="0"/>
              <a:t>　 → </a:t>
            </a:r>
            <a:r>
              <a:rPr lang="en-US" altLang="ja-JP" dirty="0" smtClean="0"/>
              <a:t>Cross section of the coherent elastic scattering is</a:t>
            </a:r>
          </a:p>
          <a:p>
            <a:pPr indent="-684000" eaLnBrk="1" hangingPunct="1">
              <a:spcBef>
                <a:spcPts val="0"/>
              </a:spcBef>
              <a:buFontTx/>
              <a:buNone/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enhanced making cooling time scale longer.</a:t>
            </a:r>
          </a:p>
          <a:p>
            <a:pPr eaLnBrk="1" hangingPunct="1">
              <a:buFontTx/>
              <a:buNone/>
              <a:defRPr/>
            </a:pPr>
            <a:endParaRPr lang="en-US" altLang="ja-JP" sz="1100" dirty="0" smtClean="0"/>
          </a:p>
          <a:p>
            <a:pPr eaLnBrk="1" hangingPunct="1">
              <a:defRPr/>
            </a:pPr>
            <a:r>
              <a:rPr lang="en-US" altLang="ja-JP" sz="3200" dirty="0"/>
              <a:t>T</a:t>
            </a:r>
            <a:r>
              <a:rPr lang="en-US" altLang="ja-JP" sz="3200" dirty="0" smtClean="0"/>
              <a:t>hermal insulation by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ja-JP" altLang="en-US" sz="3200" dirty="0"/>
              <a:t>　</a:t>
            </a:r>
            <a:r>
              <a:rPr lang="en-US" altLang="ja-JP" sz="3200" dirty="0" smtClean="0"/>
              <a:t>nuclei</a:t>
            </a:r>
            <a:endParaRPr lang="en-US" altLang="ja-JP" sz="3200" dirty="0"/>
          </a:p>
        </p:txBody>
      </p:sp>
      <p:grpSp>
        <p:nvGrpSpPr>
          <p:cNvPr id="58373" name="グループ化 2"/>
          <p:cNvGrpSpPr>
            <a:grpSpLocks/>
          </p:cNvGrpSpPr>
          <p:nvPr/>
        </p:nvGrpSpPr>
        <p:grpSpPr bwMode="auto">
          <a:xfrm>
            <a:off x="851917" y="4409281"/>
            <a:ext cx="3648075" cy="1323975"/>
            <a:chOff x="5182468" y="2625730"/>
            <a:chExt cx="3816002" cy="1323439"/>
          </a:xfrm>
        </p:grpSpPr>
        <p:sp>
          <p:nvSpPr>
            <p:cNvPr id="58375" name="Rectangle 8"/>
            <p:cNvSpPr>
              <a:spLocks noChangeArrowheads="1"/>
            </p:cNvSpPr>
            <p:nvPr/>
          </p:nvSpPr>
          <p:spPr bwMode="auto">
            <a:xfrm>
              <a:off x="5580112" y="2625730"/>
              <a:ext cx="34183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ts val="48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4800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s </a:t>
              </a:r>
              <a:r>
                <a:rPr lang="el-GR" altLang="ja-JP" sz="4800" b="1" dirty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</a:t>
              </a:r>
              <a:r>
                <a:rPr lang="ja-JP" altLang="en-US" sz="4800" b="1" dirty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</a:t>
              </a:r>
              <a:r>
                <a:rPr lang="en-US" altLang="ja-JP" sz="4000" i="1" dirty="0">
                  <a:solidFill>
                    <a:srgbClr val="000000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sz="4800" b="1" baseline="30000" dirty="0">
                  <a:solidFill>
                    <a:srgbClr val="000000"/>
                  </a:solidFill>
                  <a:latin typeface="Symbol" panose="05050102010706020507" pitchFamily="18" charset="2"/>
                </a:rPr>
                <a:t>2</a:t>
              </a:r>
            </a:p>
            <a:p>
              <a:pPr eaLnBrk="1" hangingPunct="1">
                <a:lnSpc>
                  <a:spcPts val="48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4400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ja-JP" sz="4400" dirty="0">
                  <a:solidFill>
                    <a:srgbClr val="000000"/>
                  </a:solidFill>
                  <a:latin typeface="Century" panose="02040604050505020304" pitchFamily="18" charset="0"/>
                </a:rPr>
                <a:t> / </a:t>
              </a:r>
              <a:r>
                <a:rPr lang="en-US" altLang="ja-JP" sz="4800" b="1" dirty="0">
                  <a:solidFill>
                    <a:srgbClr val="000000"/>
                  </a:solidFill>
                  <a:latin typeface="Symbol" panose="05050102010706020507" pitchFamily="18" charset="2"/>
                </a:rPr>
                <a:t>l </a:t>
              </a:r>
              <a:r>
                <a:rPr lang="el-GR" altLang="ja-JP" sz="4800" b="1" dirty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</a:t>
              </a:r>
              <a:r>
                <a:rPr lang="ja-JP" altLang="en-US" sz="4800" b="1" dirty="0">
                  <a:solidFill>
                    <a:srgbClr val="000000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 </a:t>
              </a:r>
              <a:r>
                <a:rPr lang="en-US" altLang="ja-JP" sz="4000" i="1" dirty="0">
                  <a:solidFill>
                    <a:srgbClr val="000000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4000" i="1" baseline="-25000" dirty="0">
                  <a:solidFill>
                    <a:srgbClr val="000000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A</a:t>
              </a:r>
              <a:r>
                <a:rPr lang="ja-JP" altLang="en-US" sz="4000" dirty="0">
                  <a:solidFill>
                    <a:srgbClr val="000000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・</a:t>
              </a:r>
              <a:r>
                <a:rPr lang="en-US" altLang="ja-JP" sz="4000" i="1" dirty="0">
                  <a:solidFill>
                    <a:srgbClr val="000000"/>
                  </a:solidFill>
                  <a:latin typeface="Century" panose="02040604050505020304" pitchFamily="18" charset="0"/>
                  <a:cs typeface="Times New Roman" panose="02020603050405020304" pitchFamily="18" charset="0"/>
                </a:rPr>
                <a:t>A</a:t>
              </a:r>
              <a:endParaRPr lang="ja-JP" altLang="en-US" sz="4800" b="1" baseline="30000" dirty="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" name="左中かっこ 1"/>
            <p:cNvSpPr/>
            <p:nvPr/>
          </p:nvSpPr>
          <p:spPr>
            <a:xfrm>
              <a:off x="5182468" y="2744745"/>
              <a:ext cx="287279" cy="1158406"/>
            </a:xfrm>
            <a:prstGeom prst="leftBrace">
              <a:avLst>
                <a:gd name="adj1" fmla="val 61751"/>
                <a:gd name="adj2" fmla="val 3652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269033" y="5911105"/>
            <a:ext cx="2933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i="1" kern="0" dirty="0">
                <a:solidFill>
                  <a:srgbClr val="FF0000"/>
                </a:solidFill>
              </a:rPr>
              <a:t> </a:t>
            </a:r>
            <a:r>
              <a:rPr lang="ja-JP" altLang="en-US" sz="1600" i="1" kern="0" dirty="0">
                <a:solidFill>
                  <a:srgbClr val="FF0000"/>
                </a:solidFill>
              </a:rPr>
              <a:t> </a:t>
            </a:r>
            <a:r>
              <a:rPr lang="en-US" altLang="ja-JP" i="1" kern="0" dirty="0" smtClean="0">
                <a:solidFill>
                  <a:srgbClr val="FF0000"/>
                </a:solidFill>
              </a:rPr>
              <a:t>A</a:t>
            </a:r>
            <a:r>
              <a:rPr lang="en-US" altLang="ja-JP" kern="0" dirty="0" smtClean="0">
                <a:solidFill>
                  <a:srgbClr val="000000"/>
                </a:solidFill>
              </a:rPr>
              <a:t>; mass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i="1" kern="0" dirty="0" smtClean="0">
                <a:solidFill>
                  <a:srgbClr val="000000"/>
                </a:solidFill>
              </a:rPr>
              <a:t>Ｘ</a:t>
            </a:r>
            <a:r>
              <a:rPr lang="en-US" altLang="ja-JP" i="1" kern="0" baseline="-25000" dirty="0" smtClean="0">
                <a:solidFill>
                  <a:srgbClr val="000000"/>
                </a:solidFill>
              </a:rPr>
              <a:t>A</a:t>
            </a:r>
            <a:r>
              <a:rPr lang="en-US" altLang="ja-JP" kern="0" dirty="0" smtClean="0">
                <a:solidFill>
                  <a:srgbClr val="000000"/>
                </a:solidFill>
              </a:rPr>
              <a:t>; fraction of nuclei</a:t>
            </a:r>
          </a:p>
        </p:txBody>
      </p:sp>
    </p:spTree>
    <p:extLst>
      <p:ext uri="{BB962C8B-B14F-4D97-AF65-F5344CB8AC3E}">
        <p14:creationId xmlns:p14="http://schemas.microsoft.com/office/powerpoint/2010/main" val="3529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l" eaLnBrk="1" hangingPunct="1"/>
            <a:r>
              <a:rPr lang="en-US" altLang="ja-JP" sz="4800" i="1" u="sng" dirty="0" smtClean="0"/>
              <a:t>Summary</a:t>
            </a:r>
            <a:endParaRPr lang="ja-JP" altLang="en-US" sz="4800" i="1" u="sng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41425"/>
            <a:ext cx="8642350" cy="557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latin typeface="+mj-lt"/>
              </a:rPr>
              <a:t>To </a:t>
            </a:r>
            <a:r>
              <a:rPr lang="en-US" altLang="ja-JP" dirty="0">
                <a:latin typeface="+mj-lt"/>
              </a:rPr>
              <a:t>determine </a:t>
            </a:r>
            <a:r>
              <a:rPr lang="en-US" altLang="ja-JP" dirty="0" smtClean="0">
                <a:latin typeface="+mj-lt"/>
              </a:rPr>
              <a:t>the neutron star structure, symmetry </a:t>
            </a:r>
            <a:r>
              <a:rPr lang="en-US" altLang="ja-JP" dirty="0">
                <a:latin typeface="+mj-lt"/>
              </a:rPr>
              <a:t>energy in </a:t>
            </a:r>
            <a:r>
              <a:rPr lang="en-US" altLang="ja-JP" dirty="0">
                <a:solidFill>
                  <a:srgbClr val="FF0000"/>
                </a:solidFill>
                <a:latin typeface="+mj-lt"/>
              </a:rPr>
              <a:t>high</a:t>
            </a:r>
            <a:r>
              <a:rPr lang="en-US" altLang="ja-JP" dirty="0">
                <a:latin typeface="+mj-lt"/>
              </a:rPr>
              <a:t> densities is </a:t>
            </a:r>
            <a:r>
              <a:rPr lang="en-US" altLang="ja-JP" dirty="0" smtClean="0">
                <a:latin typeface="+mj-lt"/>
              </a:rPr>
              <a:t>crucial.</a:t>
            </a:r>
            <a:endParaRPr lang="ja-JP" altLang="en-US" sz="2800" dirty="0" smtClean="0"/>
          </a:p>
          <a:p>
            <a:pPr eaLnBrk="1" hangingPunct="1">
              <a:defRPr/>
            </a:pPr>
            <a:endParaRPr lang="ja-JP" altLang="en-US" sz="1000" dirty="0" smtClean="0"/>
          </a:p>
          <a:p>
            <a:pPr eaLnBrk="1" hangingPunct="1">
              <a:defRPr/>
            </a:pPr>
            <a:r>
              <a:rPr lang="en-US" altLang="ja-JP" dirty="0" smtClean="0"/>
              <a:t>In the proto-neutron star cooling, neutrino luminosity is determined by </a:t>
            </a:r>
            <a:r>
              <a:rPr lang="en-US" altLang="ja-JP" dirty="0" smtClean="0">
                <a:solidFill>
                  <a:srgbClr val="FF0000"/>
                </a:solidFill>
              </a:rPr>
              <a:t>high</a:t>
            </a:r>
            <a:r>
              <a:rPr lang="en-US" altLang="ja-JP" dirty="0" smtClean="0"/>
              <a:t> density EOS and average energy is affected also by </a:t>
            </a:r>
            <a:r>
              <a:rPr lang="en-US" altLang="ja-JP" dirty="0" smtClean="0">
                <a:solidFill>
                  <a:srgbClr val="FF0000"/>
                </a:solidFill>
              </a:rPr>
              <a:t>low</a:t>
            </a:r>
            <a:r>
              <a:rPr lang="en-US" altLang="ja-JP" dirty="0" smtClean="0"/>
              <a:t> density region due to coherent scattering.</a:t>
            </a:r>
            <a:endParaRPr lang="ja-JP" altLang="en-US" dirty="0" smtClean="0"/>
          </a:p>
          <a:p>
            <a:pPr eaLnBrk="1" hangingPunct="1">
              <a:defRPr/>
            </a:pPr>
            <a:endParaRPr lang="ja-JP" altLang="en-US" sz="1000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Density dependence </a:t>
            </a:r>
            <a:r>
              <a:rPr lang="en-US" altLang="ja-JP" dirty="0" smtClean="0"/>
              <a:t>of symmetry energy is important.</a:t>
            </a:r>
          </a:p>
          <a:p>
            <a:pPr marL="0" indent="0" algn="r" eaLnBrk="1" hangingPunct="1">
              <a:buFontTx/>
              <a:buNone/>
              <a:defRPr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705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4" descr="kagaya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150" y="0"/>
            <a:ext cx="98361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Thank you for your attention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15888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altLang="ja-JP" sz="4800" i="1" u="sng" smtClean="0"/>
              <a:t>Compact stars</a:t>
            </a:r>
            <a:endParaRPr lang="ja-JP" altLang="en-US" sz="4800" i="1" u="sn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6624637" cy="532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sz="4400" dirty="0" smtClean="0">
                <a:solidFill>
                  <a:srgbClr val="FF0000"/>
                </a:solidFill>
              </a:rPr>
              <a:t>Supernova core</a:t>
            </a:r>
          </a:p>
          <a:p>
            <a:pPr algn="ctr" eaLnBrk="1" hangingPunct="1">
              <a:buFontTx/>
              <a:buNone/>
            </a:pPr>
            <a:r>
              <a:rPr lang="en-US" altLang="ja-JP" dirty="0" smtClean="0"/>
              <a:t>	core collapse supernova</a:t>
            </a:r>
          </a:p>
          <a:p>
            <a:pPr algn="ctr" eaLnBrk="1" hangingPunct="1">
              <a:buFontTx/>
              <a:buNone/>
            </a:pPr>
            <a:endParaRPr lang="en-US" altLang="ja-JP" sz="4400" dirty="0" smtClean="0"/>
          </a:p>
          <a:p>
            <a:pPr algn="ctr" eaLnBrk="1" hangingPunct="1">
              <a:buFontTx/>
              <a:buNone/>
            </a:pPr>
            <a:r>
              <a:rPr lang="en-US" altLang="ja-JP" sz="4400" dirty="0" smtClean="0">
                <a:solidFill>
                  <a:srgbClr val="FF0000"/>
                </a:solidFill>
              </a:rPr>
              <a:t>Proto-neutron star </a:t>
            </a:r>
            <a:r>
              <a:rPr lang="ja-JP" altLang="en-US" sz="4400" dirty="0" smtClean="0">
                <a:solidFill>
                  <a:srgbClr val="FF0000"/>
                </a:solidFill>
              </a:rPr>
              <a:t>（</a:t>
            </a:r>
            <a:r>
              <a:rPr lang="en-US" altLang="ja-JP" sz="4400" dirty="0" smtClean="0">
                <a:solidFill>
                  <a:srgbClr val="FF0000"/>
                </a:solidFill>
              </a:rPr>
              <a:t>PNS</a:t>
            </a:r>
            <a:r>
              <a:rPr lang="ja-JP" altLang="en-US" sz="4400" dirty="0" smtClean="0">
                <a:solidFill>
                  <a:srgbClr val="FF0000"/>
                </a:solidFill>
              </a:rPr>
              <a:t>）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ja-JP" sz="4400" dirty="0" smtClean="0">
                <a:solidFill>
                  <a:srgbClr val="FF0000"/>
                </a:solidFill>
              </a:rPr>
              <a:t>Neutron star </a:t>
            </a:r>
            <a:r>
              <a:rPr lang="ja-JP" altLang="en-US" sz="4400" dirty="0" smtClean="0">
                <a:solidFill>
                  <a:srgbClr val="FF0000"/>
                </a:solidFill>
              </a:rPr>
              <a:t>（</a:t>
            </a:r>
            <a:r>
              <a:rPr lang="en-US" altLang="ja-JP" sz="4400" dirty="0" smtClean="0">
                <a:solidFill>
                  <a:srgbClr val="FF0000"/>
                </a:solidFill>
              </a:rPr>
              <a:t>NS</a:t>
            </a:r>
            <a:r>
              <a:rPr lang="ja-JP" altLang="en-US" sz="4400" dirty="0" smtClean="0">
                <a:solidFill>
                  <a:srgbClr val="FF0000"/>
                </a:solidFill>
              </a:rPr>
              <a:t>）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altLang="ja-JP" sz="3600" dirty="0" smtClean="0">
              <a:solidFill>
                <a:srgbClr val="0000FF"/>
              </a:solidFill>
            </a:endParaRPr>
          </a:p>
        </p:txBody>
      </p:sp>
      <p:pic>
        <p:nvPicPr>
          <p:cNvPr id="46084" name="Picture 6" descr="250px-Chandra-c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332288"/>
            <a:ext cx="252571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2" descr="超新星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52763"/>
            <a:ext cx="8699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http://heritage.stsci.edu/1999/04/nino/aat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88913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下矢印 22"/>
          <p:cNvSpPr/>
          <p:nvPr/>
        </p:nvSpPr>
        <p:spPr>
          <a:xfrm>
            <a:off x="2987675" y="2492375"/>
            <a:ext cx="1366838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2987675" y="4149725"/>
            <a:ext cx="13668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55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7730"/>
          </a:xfrm>
        </p:spPr>
        <p:txBody>
          <a:bodyPr/>
          <a:lstStyle/>
          <a:p>
            <a:r>
              <a:rPr lang="en-US" altLang="ja-JP" dirty="0" smtClean="0"/>
              <a:t>Tidal d</a:t>
            </a:r>
            <a:r>
              <a:rPr kumimoji="1" lang="en-US" altLang="ja-JP" dirty="0" smtClean="0"/>
              <a:t>eformability parameter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9" y="908720"/>
            <a:ext cx="8829601" cy="397353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3" y="5434763"/>
            <a:ext cx="6165875" cy="6909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00937" y="4901098"/>
            <a:ext cx="26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[PRL 119, 161101</a:t>
            </a:r>
            <a:r>
              <a:rPr lang="ja-JP" altLang="en-US" sz="2000" dirty="0" smtClean="0">
                <a:latin typeface="+mj-lt"/>
              </a:rPr>
              <a:t>より</a:t>
            </a:r>
            <a:r>
              <a:rPr lang="en-US" altLang="ja-JP" sz="2000" dirty="0" smtClean="0">
                <a:latin typeface="+mj-lt"/>
              </a:rPr>
              <a:t>]</a:t>
            </a:r>
            <a:endParaRPr kumimoji="1" lang="ja-JP" altLang="en-US" sz="2000" dirty="0"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274635"/>
            <a:ext cx="2520280" cy="434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851920" y="6209106"/>
                <a:ext cx="2202847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~ 1.36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209106"/>
                <a:ext cx="2202847" cy="5322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6067541" y="6165304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 smtClean="0"/>
              <a:t> </a:t>
            </a:r>
            <a:r>
              <a:rPr lang="ja-JP" altLang="en-US" sz="2800" kern="0" dirty="0" smtClean="0"/>
              <a:t>→ 半径への制限</a:t>
            </a:r>
            <a:endParaRPr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51644" y="377969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</a:rPr>
              <a:t>NG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8314" y="38732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</a:rPr>
              <a:t>OK</a:t>
            </a:r>
            <a:endParaRPr kumimoji="1" lang="ja-JP" alt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3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44450"/>
            <a:ext cx="8229600" cy="863600"/>
          </a:xfrm>
        </p:spPr>
        <p:txBody>
          <a:bodyPr/>
          <a:lstStyle/>
          <a:p>
            <a:pPr algn="l" eaLnBrk="1" hangingPunct="1"/>
            <a:r>
              <a:rPr lang="en-US" altLang="ja-JP" sz="4800" i="1" u="sng" smtClean="0"/>
              <a:t>Comparison at T = 0</a:t>
            </a:r>
            <a:r>
              <a:rPr lang="ja-JP" altLang="en-US" sz="4800" i="1" u="sng" smtClean="0"/>
              <a:t> 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569325" cy="1120775"/>
          </a:xfrm>
        </p:spPr>
        <p:txBody>
          <a:bodyPr/>
          <a:lstStyle/>
          <a:p>
            <a:pPr eaLnBrk="1" hangingPunct="1"/>
            <a:r>
              <a:rPr lang="en-US" altLang="ja-JP" smtClean="0"/>
              <a:t>Difference in neutron matter </a:t>
            </a:r>
            <a:r>
              <a:rPr lang="ja-JP" altLang="en-US" smtClean="0"/>
              <a:t>（</a:t>
            </a:r>
            <a:r>
              <a:rPr lang="en-US" altLang="ja-JP" i="1" smtClean="0">
                <a:solidFill>
                  <a:srgbClr val="0000FF"/>
                </a:solidFill>
              </a:rPr>
              <a:t>Y</a:t>
            </a:r>
            <a:r>
              <a:rPr lang="en-US" altLang="ja-JP" baseline="-25000" smtClean="0">
                <a:solidFill>
                  <a:srgbClr val="0000FF"/>
                </a:solidFill>
                <a:latin typeface="Arial Rounded MT Bold" pitchFamily="34" charset="0"/>
              </a:rPr>
              <a:t>p</a:t>
            </a:r>
            <a:r>
              <a:rPr lang="en-US" altLang="ja-JP" smtClean="0">
                <a:solidFill>
                  <a:srgbClr val="0000FF"/>
                </a:solidFill>
              </a:rPr>
              <a:t> = 0</a:t>
            </a:r>
            <a:r>
              <a:rPr lang="ja-JP" altLang="en-US" smtClean="0"/>
              <a:t>）</a:t>
            </a:r>
            <a:r>
              <a:rPr lang="en-US" altLang="ja-JP" i="1" smtClean="0">
                <a:solidFill>
                  <a:srgbClr val="0000FF"/>
                </a:solidFill>
              </a:rPr>
              <a:t> </a:t>
            </a:r>
            <a:r>
              <a:rPr lang="en-US" altLang="ja-JP" smtClean="0"/>
              <a:t>EOS.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mtClean="0"/>
              <a:t> seen in symmetry energy </a:t>
            </a:r>
            <a:r>
              <a:rPr lang="en-US" altLang="ja-JP" i="1" smtClean="0">
                <a:solidFill>
                  <a:srgbClr val="008000"/>
                </a:solidFill>
              </a:rPr>
              <a:t>E</a:t>
            </a:r>
            <a:r>
              <a:rPr lang="en-US" altLang="ja-JP" baseline="-25000" smtClean="0">
                <a:solidFill>
                  <a:srgbClr val="008000"/>
                </a:solidFill>
              </a:rPr>
              <a:t>sym </a:t>
            </a:r>
            <a:r>
              <a:rPr lang="en-US" altLang="ja-JP" smtClean="0"/>
              <a:t>and gradient </a:t>
            </a:r>
            <a:r>
              <a:rPr lang="en-US" altLang="ja-JP" i="1" smtClean="0">
                <a:solidFill>
                  <a:srgbClr val="FF0000"/>
                </a:solidFill>
              </a:rPr>
              <a:t>L</a:t>
            </a:r>
            <a:r>
              <a:rPr lang="en-US" altLang="ja-JP" smtClean="0"/>
              <a:t>.</a:t>
            </a:r>
          </a:p>
        </p:txBody>
      </p:sp>
      <p:sp>
        <p:nvSpPr>
          <p:cNvPr id="9" name="コンテンツ プレースホルダ 9"/>
          <p:cNvSpPr txBox="1">
            <a:spLocks/>
          </p:cNvSpPr>
          <p:nvPr/>
        </p:nvSpPr>
        <p:spPr>
          <a:xfrm>
            <a:off x="5940425" y="2216150"/>
            <a:ext cx="31321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altLang="ja-JP" kern="0" dirty="0" smtClean="0"/>
              <a:t>New EOS</a:t>
            </a:r>
            <a:r>
              <a:rPr lang="ja-JP" altLang="en-US" kern="0" dirty="0" smtClean="0"/>
              <a:t>　</a:t>
            </a:r>
            <a:endParaRPr lang="en-US" altLang="ja-JP" kern="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kern="0" dirty="0" smtClean="0"/>
              <a:t>（</a:t>
            </a:r>
            <a:r>
              <a:rPr lang="en-US" altLang="ja-JP" kern="0" dirty="0" err="1" smtClean="0"/>
              <a:t>Variatinal</a:t>
            </a:r>
            <a:r>
              <a:rPr lang="ja-JP" altLang="en-US" kern="0" dirty="0" smtClean="0"/>
              <a:t>）</a:t>
            </a:r>
            <a:endParaRPr lang="en-US" altLang="ja-JP" kern="0" dirty="0" smtClean="0"/>
          </a:p>
          <a:p>
            <a:pPr>
              <a:buFontTx/>
              <a:buNone/>
              <a:defRPr/>
            </a:pPr>
            <a:r>
              <a:rPr lang="en-US" altLang="ja-JP" kern="0" dirty="0" smtClean="0"/>
              <a:t>  </a:t>
            </a:r>
            <a:r>
              <a:rPr lang="en-US" altLang="ja-JP" i="1" kern="0" dirty="0" smtClean="0"/>
              <a:t>E</a:t>
            </a:r>
            <a:r>
              <a:rPr lang="en-US" altLang="ja-JP" kern="0" baseline="-25000" dirty="0" smtClean="0"/>
              <a:t>sym</a:t>
            </a:r>
            <a:r>
              <a:rPr lang="en-US" altLang="ja-JP" kern="0" dirty="0" smtClean="0"/>
              <a:t> = 30 MeV</a:t>
            </a:r>
          </a:p>
          <a:p>
            <a:pPr>
              <a:buFontTx/>
              <a:buNone/>
              <a:defRPr/>
            </a:pPr>
            <a:r>
              <a:rPr lang="en-US" altLang="ja-JP" kern="0" dirty="0" smtClean="0"/>
              <a:t>  </a:t>
            </a:r>
            <a:r>
              <a:rPr lang="en-US" altLang="ja-JP" i="1" kern="0" dirty="0" smtClean="0"/>
              <a:t>L</a:t>
            </a:r>
            <a:r>
              <a:rPr lang="en-US" altLang="ja-JP" kern="0" dirty="0" smtClean="0"/>
              <a:t> = 35 MeV</a:t>
            </a:r>
          </a:p>
          <a:p>
            <a:pPr>
              <a:buFontTx/>
              <a:buNone/>
              <a:defRPr/>
            </a:pPr>
            <a:endParaRPr lang="en-US" altLang="ja-JP" sz="1200" kern="0" dirty="0" smtClean="0"/>
          </a:p>
          <a:p>
            <a:pPr>
              <a:buFontTx/>
              <a:buNone/>
              <a:defRPr/>
            </a:pPr>
            <a:r>
              <a:rPr lang="en-US" altLang="ja-JP" kern="0" dirty="0" smtClean="0"/>
              <a:t>Shen EOS</a:t>
            </a:r>
          </a:p>
          <a:p>
            <a:pPr>
              <a:buFontTx/>
              <a:buNone/>
              <a:defRPr/>
            </a:pPr>
            <a:r>
              <a:rPr lang="en-US" altLang="ja-JP" kern="0" dirty="0" smtClean="0"/>
              <a:t>  </a:t>
            </a:r>
            <a:r>
              <a:rPr lang="en-US" altLang="ja-JP" i="1" kern="0" dirty="0" smtClean="0"/>
              <a:t>E</a:t>
            </a:r>
            <a:r>
              <a:rPr lang="en-US" altLang="ja-JP" kern="0" baseline="-25000" dirty="0" smtClean="0"/>
              <a:t>sym</a:t>
            </a:r>
            <a:r>
              <a:rPr lang="en-US" altLang="ja-JP" kern="0" dirty="0" smtClean="0"/>
              <a:t> = 37 MeV</a:t>
            </a:r>
          </a:p>
          <a:p>
            <a:pPr>
              <a:buFontTx/>
              <a:buNone/>
              <a:defRPr/>
            </a:pPr>
            <a:r>
              <a:rPr lang="en-US" altLang="ja-JP" kern="0" dirty="0" smtClean="0"/>
              <a:t>  </a:t>
            </a:r>
            <a:r>
              <a:rPr lang="en-US" altLang="ja-JP" i="1" kern="0" dirty="0" smtClean="0"/>
              <a:t>L</a:t>
            </a:r>
            <a:r>
              <a:rPr lang="en-US" altLang="ja-JP" kern="0" dirty="0" smtClean="0"/>
              <a:t> = 111 MeV</a:t>
            </a:r>
            <a:endParaRPr lang="ja-JP" altLang="en-US" kern="0" dirty="0" smtClean="0"/>
          </a:p>
        </p:txBody>
      </p:sp>
      <p:pic>
        <p:nvPicPr>
          <p:cNvPr id="66565" name="Picture 3" descr="F:\RAN\TogashiEOS.e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463800"/>
            <a:ext cx="63388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403350" y="2967038"/>
            <a:ext cx="1150938" cy="3127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1600" dirty="0" err="1"/>
              <a:t>Variational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403350" y="3305175"/>
            <a:ext cx="1150938" cy="309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ja-JP" sz="1600" dirty="0" err="1"/>
              <a:t>Shen</a:t>
            </a:r>
            <a:r>
              <a:rPr lang="en-US" altLang="ja-JP" sz="1600" dirty="0"/>
              <a:t> EOS</a:t>
            </a:r>
            <a:endParaRPr lang="ja-JP" altLang="en-US" sz="1600" dirty="0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-107950" y="203041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i="1"/>
              <a:t>E</a:t>
            </a:r>
            <a:r>
              <a:rPr lang="en-US" altLang="ja-JP" sz="2400"/>
              <a:t> / </a:t>
            </a:r>
            <a:r>
              <a:rPr lang="en-US" altLang="ja-JP" sz="2400" i="1"/>
              <a:t>N</a:t>
            </a:r>
            <a:r>
              <a:rPr lang="en-US" altLang="ja-JP" sz="2400"/>
              <a:t>  [MeV]</a:t>
            </a:r>
            <a:endParaRPr lang="ja-JP" altLang="en-US" sz="2400"/>
          </a:p>
        </p:txBody>
      </p:sp>
      <p:sp>
        <p:nvSpPr>
          <p:cNvPr id="66569" name="Line 18"/>
          <p:cNvSpPr>
            <a:spLocks noChangeShapeType="1"/>
          </p:cNvSpPr>
          <p:nvPr/>
        </p:nvSpPr>
        <p:spPr bwMode="auto">
          <a:xfrm flipV="1">
            <a:off x="4095750" y="3946525"/>
            <a:ext cx="1368425" cy="21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0" name="Text Box 19"/>
          <p:cNvSpPr txBox="1">
            <a:spLocks noChangeArrowheads="1"/>
          </p:cNvSpPr>
          <p:nvPr/>
        </p:nvSpPr>
        <p:spPr bwMode="auto">
          <a:xfrm rot="-550695">
            <a:off x="4022725" y="3409950"/>
            <a:ext cx="181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gradient</a:t>
            </a:r>
            <a:r>
              <a:rPr lang="ja-JP" altLang="en-US">
                <a:solidFill>
                  <a:srgbClr val="FF0000"/>
                </a:solidFill>
              </a:rPr>
              <a:t> </a:t>
            </a:r>
            <a:r>
              <a:rPr lang="en-US" altLang="ja-JP" i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6571" name="Line 26"/>
          <p:cNvSpPr>
            <a:spLocks noChangeShapeType="1"/>
          </p:cNvSpPr>
          <p:nvPr/>
        </p:nvSpPr>
        <p:spPr bwMode="auto">
          <a:xfrm flipH="1">
            <a:off x="4802188" y="4064000"/>
            <a:ext cx="15875" cy="171291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572" name="Text Box 28"/>
          <p:cNvSpPr txBox="1">
            <a:spLocks noChangeArrowheads="1"/>
          </p:cNvSpPr>
          <p:nvPr/>
        </p:nvSpPr>
        <p:spPr bwMode="auto">
          <a:xfrm>
            <a:off x="4787900" y="4357688"/>
            <a:ext cx="129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i="1">
                <a:solidFill>
                  <a:srgbClr val="008000"/>
                </a:solidFill>
              </a:rPr>
              <a:t>E</a:t>
            </a:r>
            <a:r>
              <a:rPr lang="en-US" altLang="ja-JP" baseline="-25000">
                <a:solidFill>
                  <a:srgbClr val="008000"/>
                </a:solidFill>
              </a:rPr>
              <a:t>sym</a:t>
            </a:r>
            <a:endParaRPr lang="en-US" altLang="ja-JP" sz="3600" baseline="-25000">
              <a:solidFill>
                <a:srgbClr val="008000"/>
              </a:solidFill>
            </a:endParaRPr>
          </a:p>
        </p:txBody>
      </p:sp>
      <p:sp useBgFill="1">
        <p:nvSpPr>
          <p:cNvPr id="66573" name="Rectangle 8"/>
          <p:cNvSpPr>
            <a:spLocks noChangeArrowheads="1"/>
          </p:cNvSpPr>
          <p:nvPr/>
        </p:nvSpPr>
        <p:spPr bwMode="auto">
          <a:xfrm>
            <a:off x="2122488" y="6351588"/>
            <a:ext cx="2232025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i="1"/>
              <a:t>n</a:t>
            </a:r>
            <a:r>
              <a:rPr lang="en-US" altLang="ja-JP" sz="2800" baseline="-25000"/>
              <a:t>B</a:t>
            </a:r>
            <a:r>
              <a:rPr lang="en-US" altLang="ja-JP" sz="2400"/>
              <a:t> [fm</a:t>
            </a:r>
            <a:r>
              <a:rPr lang="en-US" altLang="ja-JP" sz="2800" baseline="30000"/>
              <a:t>-3</a:t>
            </a:r>
            <a:r>
              <a:rPr lang="en-US" altLang="ja-JP" sz="2400"/>
              <a:t>]</a:t>
            </a:r>
            <a:endParaRPr lang="ja-JP" altLang="en-US" sz="2400"/>
          </a:p>
        </p:txBody>
      </p:sp>
      <p:sp>
        <p:nvSpPr>
          <p:cNvPr id="66574" name="Rectangle 42"/>
          <p:cNvSpPr>
            <a:spLocks noChangeArrowheads="1"/>
          </p:cNvSpPr>
          <p:nvPr/>
        </p:nvSpPr>
        <p:spPr bwMode="auto">
          <a:xfrm>
            <a:off x="2625725" y="4695825"/>
            <a:ext cx="2449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ja-JP" sz="2800" i="1"/>
              <a:t>Y</a:t>
            </a:r>
            <a:r>
              <a:rPr lang="en-US" altLang="ja-JP" sz="2800" baseline="-25000">
                <a:latin typeface="Arial Rounded MT Bold" pitchFamily="34" charset="0"/>
              </a:rPr>
              <a:t>p</a:t>
            </a:r>
            <a:r>
              <a:rPr lang="en-US" altLang="ja-JP" sz="2800"/>
              <a:t> = 0.5 </a:t>
            </a:r>
            <a:endParaRPr lang="en-US" altLang="ja-JP" sz="2800" baseline="-25000">
              <a:latin typeface="Arial Rounded MT Bold" pitchFamily="34" charset="0"/>
            </a:endParaRPr>
          </a:p>
        </p:txBody>
      </p:sp>
      <p:sp>
        <p:nvSpPr>
          <p:cNvPr id="66575" name="Rectangle 42"/>
          <p:cNvSpPr>
            <a:spLocks noChangeArrowheads="1"/>
          </p:cNvSpPr>
          <p:nvPr/>
        </p:nvSpPr>
        <p:spPr bwMode="auto">
          <a:xfrm>
            <a:off x="2770188" y="3327400"/>
            <a:ext cx="1296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ja-JP" sz="2800" i="1">
                <a:solidFill>
                  <a:srgbClr val="0000FF"/>
                </a:solidFill>
              </a:rPr>
              <a:t>Y</a:t>
            </a:r>
            <a:r>
              <a:rPr lang="en-US" altLang="ja-JP" sz="2800" baseline="-25000">
                <a:solidFill>
                  <a:srgbClr val="0000FF"/>
                </a:solidFill>
                <a:latin typeface="Arial Rounded MT Bold" pitchFamily="34" charset="0"/>
              </a:rPr>
              <a:t>p</a:t>
            </a:r>
            <a:r>
              <a:rPr lang="en-US" altLang="ja-JP" sz="2800">
                <a:solidFill>
                  <a:srgbClr val="0000FF"/>
                </a:solidFill>
              </a:rPr>
              <a:t> = 0 </a:t>
            </a:r>
            <a:endParaRPr lang="en-US" altLang="ja-JP" sz="2800" baseline="-2500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21" name="円弧 20"/>
          <p:cNvSpPr/>
          <p:nvPr/>
        </p:nvSpPr>
        <p:spPr>
          <a:xfrm rot="9521685">
            <a:off x="3173413" y="3927475"/>
            <a:ext cx="347662" cy="536575"/>
          </a:xfrm>
          <a:prstGeom prst="arc">
            <a:avLst>
              <a:gd name="adj1" fmla="val 14017546"/>
              <a:gd name="adj2" fmla="val 7369396"/>
            </a:avLst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4" y="115888"/>
            <a:ext cx="8937625" cy="936625"/>
          </a:xfrm>
        </p:spPr>
        <p:txBody>
          <a:bodyPr/>
          <a:lstStyle/>
          <a:p>
            <a:pPr algn="l" eaLnBrk="1" hangingPunct="1"/>
            <a:r>
              <a:rPr lang="en-US" altLang="ja-JP" sz="4800" i="1" u="sng" dirty="0" smtClean="0"/>
              <a:t>Crust of neutron stars (T = 0)</a:t>
            </a:r>
            <a:endParaRPr lang="ja-JP" altLang="en-US" sz="4800" i="1" u="sng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6375" y="1052513"/>
            <a:ext cx="8686800" cy="9652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Transition density to uniform </a:t>
            </a:r>
            <a:r>
              <a:rPr lang="en-US" altLang="ja-JP" dirty="0" smtClean="0"/>
              <a:t>phase depends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US" altLang="ja-JP" dirty="0" smtClean="0"/>
              <a:t>on</a:t>
            </a:r>
            <a:r>
              <a:rPr lang="ja-JP" altLang="en-US" sz="3200" dirty="0" smtClean="0"/>
              <a:t> </a:t>
            </a:r>
            <a:r>
              <a:rPr lang="en-US" altLang="ja-JP" sz="3200" i="1" dirty="0" smtClean="0"/>
              <a:t>L</a:t>
            </a:r>
            <a:r>
              <a:rPr lang="en-US" altLang="ja-JP" sz="3200" dirty="0" smtClean="0"/>
              <a:t>.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6408738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1154113" y="1839913"/>
            <a:ext cx="5078412" cy="2925762"/>
          </a:xfrm>
          <a:custGeom>
            <a:avLst/>
            <a:gdLst>
              <a:gd name="connsiteX0" fmla="*/ 0 w 5078437"/>
              <a:gd name="connsiteY0" fmla="*/ 0 h 2926080"/>
              <a:gd name="connsiteX1" fmla="*/ 295421 w 5078437"/>
              <a:gd name="connsiteY1" fmla="*/ 914400 h 2926080"/>
              <a:gd name="connsiteX2" fmla="*/ 1589649 w 5078437"/>
              <a:gd name="connsiteY2" fmla="*/ 2307102 h 2926080"/>
              <a:gd name="connsiteX3" fmla="*/ 5078437 w 5078437"/>
              <a:gd name="connsiteY3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8437" h="2926080">
                <a:moveTo>
                  <a:pt x="0" y="0"/>
                </a:moveTo>
                <a:cubicBezTo>
                  <a:pt x="15240" y="264941"/>
                  <a:pt x="30480" y="529883"/>
                  <a:pt x="295421" y="914400"/>
                </a:cubicBezTo>
                <a:cubicBezTo>
                  <a:pt x="560362" y="1298917"/>
                  <a:pt x="792480" y="1971822"/>
                  <a:pt x="1589649" y="2307102"/>
                </a:cubicBezTo>
                <a:cubicBezTo>
                  <a:pt x="2386818" y="2642382"/>
                  <a:pt x="3732627" y="2784231"/>
                  <a:pt x="5078437" y="2926080"/>
                </a:cubicBezTo>
              </a:path>
            </a:pathLst>
          </a:custGeom>
          <a:ln w="2540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6325" y="5334000"/>
            <a:ext cx="2879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US" altLang="ja-JP" kern="0" dirty="0" err="1">
                <a:solidFill>
                  <a:srgbClr val="000000"/>
                </a:solidFill>
                <a:latin typeface="Arial"/>
                <a:ea typeface="ＭＳ Ｐゴシック"/>
              </a:rPr>
              <a:t>Oyamatsu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 &amp; Iida </a:t>
            </a:r>
            <a:r>
              <a:rPr lang="ja-JP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（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2007</a:t>
            </a:r>
            <a:r>
              <a:rPr lang="ja-JP" alt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）</a:t>
            </a:r>
            <a:endParaRPr lang="en-US" altLang="ja-JP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067175" y="3865563"/>
            <a:ext cx="0" cy="13700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211637" y="4869160"/>
            <a:ext cx="2020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 err="1" smtClean="0">
                <a:solidFill>
                  <a:srgbClr val="008000"/>
                </a:solidFill>
              </a:rPr>
              <a:t>nonuniform</a:t>
            </a:r>
            <a:endParaRPr lang="en-US" altLang="ja-JP" sz="2800" baseline="-25000" dirty="0" smtClean="0">
              <a:solidFill>
                <a:srgbClr val="008000"/>
              </a:solidFill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211638" y="3770313"/>
            <a:ext cx="1439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 smtClean="0">
                <a:solidFill>
                  <a:srgbClr val="008000"/>
                </a:solidFill>
              </a:rPr>
              <a:t>uniform</a:t>
            </a:r>
            <a:endParaRPr lang="en-US" altLang="ja-JP" sz="2800" baseline="-25000" dirty="0" smtClean="0">
              <a:solidFill>
                <a:srgbClr val="008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643438" y="5732463"/>
            <a:ext cx="0" cy="576262"/>
          </a:xfrm>
          <a:prstGeom prst="straightConnector1">
            <a:avLst/>
          </a:prstGeom>
          <a:ln w="254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924151" y="630872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US" altLang="ja-JP" kern="0" dirty="0" err="1">
                <a:solidFill>
                  <a:srgbClr val="000000"/>
                </a:solidFill>
                <a:latin typeface="Arial"/>
                <a:ea typeface="ＭＳ Ｐゴシック"/>
              </a:rPr>
              <a:t>Shen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 EOS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51520" y="630872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FF0000"/>
                </a:solidFill>
                <a:latin typeface="Arial"/>
                <a:ea typeface="ＭＳ Ｐゴシック"/>
              </a:rPr>
              <a:t>	Our EOS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051050" y="5732463"/>
            <a:ext cx="0" cy="57626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195959" y="6309320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FF"/>
                </a:solidFill>
                <a:latin typeface="Arial"/>
                <a:ea typeface="ＭＳ Ｐゴシック"/>
              </a:rPr>
              <a:t>	</a:t>
            </a:r>
            <a:r>
              <a:rPr lang="en-US" altLang="ja-JP" kern="0" dirty="0" smtClean="0">
                <a:solidFill>
                  <a:srgbClr val="0000FF"/>
                </a:solidFill>
                <a:latin typeface="Arial"/>
                <a:ea typeface="ＭＳ Ｐゴシック"/>
              </a:rPr>
              <a:t>LS </a:t>
            </a:r>
            <a:r>
              <a:rPr lang="en-US" altLang="ja-JP" kern="0" dirty="0">
                <a:solidFill>
                  <a:srgbClr val="0000FF"/>
                </a:solidFill>
                <a:latin typeface="Arial"/>
                <a:ea typeface="ＭＳ Ｐゴシック"/>
              </a:rPr>
              <a:t>EOS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408721" y="5733256"/>
            <a:ext cx="0" cy="576262"/>
          </a:xfrm>
          <a:prstGeom prst="straightConnector1">
            <a:avLst/>
          </a:prstGeom>
          <a:ln w="254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 bwMode="auto">
          <a:xfrm>
            <a:off x="3693319" y="2160588"/>
            <a:ext cx="2823369" cy="836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2"/>
          </p:nvPr>
        </p:nvSpPr>
        <p:spPr>
          <a:xfrm>
            <a:off x="2225340" y="2350339"/>
            <a:ext cx="6335712" cy="865188"/>
          </a:xfrm>
          <a:noFill/>
        </p:spPr>
        <p:txBody>
          <a:bodyPr anchor="ctr"/>
          <a:lstStyle/>
          <a:p>
            <a:pPr>
              <a:buFontTx/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higher transition density for smaller </a:t>
            </a:r>
            <a:r>
              <a:rPr lang="en-US" altLang="ja-JP" sz="3600" i="1" dirty="0" smtClean="0">
                <a:solidFill>
                  <a:srgbClr val="FF0000"/>
                </a:solidFill>
              </a:rPr>
              <a:t>L</a:t>
            </a:r>
            <a:endParaRPr lang="ja-JP" altLang="en-US" sz="36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/>
      <p:bldP spid="17" grpId="0"/>
      <p:bldP spid="15" grpId="0"/>
      <p:bldP spid="2" grpId="0" animBg="1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600575" y="1295400"/>
            <a:ext cx="4508500" cy="5446713"/>
            <a:chOff x="4537075" y="1340768"/>
            <a:chExt cx="4507496" cy="5447356"/>
          </a:xfrm>
        </p:grpSpPr>
        <p:pic>
          <p:nvPicPr>
            <p:cNvPr id="9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1340768"/>
              <a:ext cx="4438835" cy="244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3787750"/>
              <a:ext cx="4438836" cy="300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8828719" y="6302292"/>
              <a:ext cx="215852" cy="338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169168" y="57820"/>
            <a:ext cx="8579296" cy="850900"/>
          </a:xfrm>
        </p:spPr>
        <p:txBody>
          <a:bodyPr/>
          <a:lstStyle/>
          <a:p>
            <a:r>
              <a:rPr lang="en-US" altLang="ja-JP" i="1" u="sng" dirty="0" smtClean="0"/>
              <a:t>Finite </a:t>
            </a:r>
            <a:r>
              <a:rPr lang="en-US" altLang="ja-JP" i="1" u="sng" dirty="0"/>
              <a:t>t</a:t>
            </a:r>
            <a:r>
              <a:rPr lang="en-US" altLang="ja-JP" i="1" u="sng" dirty="0" smtClean="0"/>
              <a:t>emperature </a:t>
            </a:r>
            <a:r>
              <a:rPr lang="en-US" altLang="ja-JP" i="1" u="sng" dirty="0"/>
              <a:t>p</a:t>
            </a:r>
            <a:r>
              <a:rPr lang="en-US" altLang="ja-JP" i="1" u="sng" dirty="0" smtClean="0"/>
              <a:t>hase diagram</a:t>
            </a:r>
            <a:endParaRPr lang="ja-JP" altLang="en-US" i="1" u="sng" dirty="0" smtClean="0"/>
          </a:p>
        </p:txBody>
      </p:sp>
      <p:sp>
        <p:nvSpPr>
          <p:cNvPr id="1945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064" y="908720"/>
            <a:ext cx="4844948" cy="5626942"/>
          </a:xfrm>
        </p:spPr>
        <p:txBody>
          <a:bodyPr/>
          <a:lstStyle/>
          <a:p>
            <a:r>
              <a:rPr lang="en-US" altLang="ja-JP" dirty="0" smtClean="0"/>
              <a:t>Inhomogeneous</a:t>
            </a:r>
            <a:r>
              <a:rPr lang="ja-JP" altLang="en-US" dirty="0" smtClean="0"/>
              <a:t> </a:t>
            </a:r>
            <a:r>
              <a:rPr lang="en-US" altLang="ja-JP" dirty="0" smtClean="0"/>
              <a:t>phase</a:t>
            </a:r>
            <a:r>
              <a:rPr lang="en-US" altLang="ja-JP" dirty="0"/>
              <a:t>:   </a:t>
            </a:r>
            <a:r>
              <a:rPr lang="en-US" altLang="ja-JP" dirty="0" err="1"/>
              <a:t>subnuclear</a:t>
            </a:r>
            <a:r>
              <a:rPr lang="en-US" altLang="ja-JP" dirty="0"/>
              <a:t> </a:t>
            </a:r>
            <a:r>
              <a:rPr lang="en-US" altLang="ja-JP" dirty="0" smtClean="0"/>
              <a:t>densities and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&lt; 10 MeV</a:t>
            </a:r>
            <a:r>
              <a:rPr lang="en-US" altLang="ja-JP" dirty="0"/>
              <a:t>.</a:t>
            </a:r>
            <a:endParaRPr lang="en-US" altLang="ja-JP" dirty="0" smtClean="0"/>
          </a:p>
          <a:p>
            <a:r>
              <a:rPr lang="en-US" altLang="ja-JP" dirty="0" smtClean="0"/>
              <a:t>Low </a:t>
            </a:r>
            <a:r>
              <a:rPr lang="en-US" altLang="ja-JP" i="1" dirty="0" smtClean="0"/>
              <a:t>Y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 (elec. fraction) </a:t>
            </a:r>
            <a:r>
              <a:rPr lang="ja-JP" altLang="en-US" dirty="0" smtClean="0"/>
              <a:t>→ </a:t>
            </a:r>
            <a:r>
              <a:rPr lang="en-US" altLang="ja-JP" dirty="0" smtClean="0"/>
              <a:t>low </a:t>
            </a:r>
            <a:r>
              <a:rPr lang="en-US" altLang="ja-JP" dirty="0"/>
              <a:t>critical </a:t>
            </a:r>
            <a:r>
              <a:rPr lang="en-US" altLang="ja-JP" i="1" dirty="0" smtClean="0"/>
              <a:t>T</a:t>
            </a:r>
            <a:r>
              <a:rPr lang="en-US" altLang="ja-JP" dirty="0"/>
              <a:t> </a:t>
            </a:r>
            <a:r>
              <a:rPr lang="en-US" altLang="ja-JP" dirty="0" smtClean="0"/>
              <a:t>and  low transition density.</a:t>
            </a:r>
          </a:p>
          <a:p>
            <a:r>
              <a:rPr lang="en-US" altLang="ja-JP" dirty="0" smtClean="0"/>
              <a:t>Reflecting the property of nuclear matter model, the region of inhomogeneous phase is different among EOS.</a:t>
            </a:r>
          </a:p>
          <a:p>
            <a:endParaRPr lang="ja-JP" altLang="en-US" dirty="0" smtClean="0"/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5238750" y="4367213"/>
            <a:ext cx="2357438" cy="455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0099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ja-JP" sz="2400">
                <a:solidFill>
                  <a:srgbClr val="FF0000"/>
                </a:solidFill>
              </a:rPr>
              <a:t>inhomogeneous</a:t>
            </a:r>
            <a:endParaRPr lang="en-US" altLang="ja-JP" sz="2400" baseline="-2500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38750" y="1905000"/>
            <a:ext cx="917575" cy="32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14" name="直線矢印コネクタ 4"/>
          <p:cNvCxnSpPr>
            <a:cxnSpLocks noChangeShapeType="1"/>
          </p:cNvCxnSpPr>
          <p:nvPr/>
        </p:nvCxnSpPr>
        <p:spPr bwMode="auto">
          <a:xfrm>
            <a:off x="6778625" y="4822825"/>
            <a:ext cx="504825" cy="10080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矢印コネクタ 4"/>
          <p:cNvCxnSpPr>
            <a:cxnSpLocks noChangeShapeType="1"/>
          </p:cNvCxnSpPr>
          <p:nvPr/>
        </p:nvCxnSpPr>
        <p:spPr bwMode="auto">
          <a:xfrm flipV="1">
            <a:off x="6529388" y="3833813"/>
            <a:ext cx="1211262" cy="5873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正方形/長方形 20"/>
          <p:cNvSpPr>
            <a:spLocks noChangeArrowheads="1"/>
          </p:cNvSpPr>
          <p:nvPr/>
        </p:nvSpPr>
        <p:spPr bwMode="auto">
          <a:xfrm>
            <a:off x="5238750" y="1843088"/>
            <a:ext cx="1252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</a:rPr>
              <a:t>Y</a:t>
            </a:r>
            <a:r>
              <a:rPr lang="en-US" altLang="ja-JP" sz="2400" baseline="-25000">
                <a:solidFill>
                  <a:srgbClr val="000000"/>
                </a:solidFill>
              </a:rPr>
              <a:t>e </a:t>
            </a:r>
            <a:r>
              <a:rPr lang="en-US" altLang="ja-JP" sz="2400">
                <a:solidFill>
                  <a:srgbClr val="000000"/>
                </a:solidFill>
              </a:rPr>
              <a:t>= 0.5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7" name="正方形/長方形 20"/>
          <p:cNvSpPr>
            <a:spLocks noChangeArrowheads="1"/>
          </p:cNvSpPr>
          <p:nvPr/>
        </p:nvSpPr>
        <p:spPr bwMode="auto">
          <a:xfrm>
            <a:off x="5364163" y="5368925"/>
            <a:ext cx="142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</a:rPr>
              <a:t>Y</a:t>
            </a:r>
            <a:r>
              <a:rPr lang="en-US" altLang="ja-JP" sz="2400" baseline="-25000">
                <a:solidFill>
                  <a:srgbClr val="000000"/>
                </a:solidFill>
              </a:rPr>
              <a:t>e </a:t>
            </a:r>
            <a:r>
              <a:rPr lang="en-US" altLang="ja-JP" sz="2400">
                <a:solidFill>
                  <a:srgbClr val="000000"/>
                </a:solidFill>
              </a:rPr>
              <a:t>= 0.01</a:t>
            </a: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04250" cy="936625"/>
          </a:xfrm>
        </p:spPr>
        <p:txBody>
          <a:bodyPr/>
          <a:lstStyle/>
          <a:p>
            <a:pPr algn="l" eaLnBrk="1" hangingPunct="1"/>
            <a:r>
              <a:rPr lang="en-US" altLang="ja-JP" sz="4800" i="1" u="sng" smtClean="0"/>
              <a:t>Crust nuclei and L parameter</a:t>
            </a:r>
            <a:endParaRPr lang="ja-JP" altLang="en-US" sz="4800" i="1" u="sng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6375" y="1052513"/>
            <a:ext cx="8686800" cy="965200"/>
          </a:xfrm>
        </p:spPr>
        <p:txBody>
          <a:bodyPr/>
          <a:lstStyle/>
          <a:p>
            <a:pPr eaLnBrk="1" hangingPunct="1"/>
            <a:r>
              <a:rPr lang="en-US" altLang="ja-JP" sz="3200" smtClean="0"/>
              <a:t>Proton number of crust nuclei depends on </a:t>
            </a:r>
            <a:r>
              <a:rPr lang="en-US" altLang="ja-JP" sz="3200" i="1" smtClean="0"/>
              <a:t>L.</a:t>
            </a:r>
            <a:endParaRPr lang="en-US" altLang="ja-JP" sz="320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227763" y="5118100"/>
            <a:ext cx="28813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US" altLang="ja-JP" sz="2400" kern="0" dirty="0" err="1">
                <a:solidFill>
                  <a:srgbClr val="000000"/>
                </a:solidFill>
                <a:latin typeface="Arial"/>
                <a:ea typeface="ＭＳ Ｐゴシック"/>
              </a:rPr>
              <a:t>Oyamatsu</a:t>
            </a:r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 &amp; Iida </a:t>
            </a:r>
            <a:r>
              <a:rPr lang="ja-JP" altLang="en-US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（</a:t>
            </a:r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2007</a:t>
            </a:r>
            <a:r>
              <a:rPr lang="ja-JP" altLang="en-US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）</a:t>
            </a:r>
            <a:endParaRPr lang="en-US" altLang="ja-JP" sz="24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389" name="コンテンツ プレースホルダ 14"/>
          <p:cNvSpPr>
            <a:spLocks noGrp="1"/>
          </p:cNvSpPr>
          <p:nvPr>
            <p:ph sz="half" idx="2"/>
          </p:nvPr>
        </p:nvSpPr>
        <p:spPr>
          <a:xfrm>
            <a:off x="468313" y="6021388"/>
            <a:ext cx="8099425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3600" smtClean="0">
                <a:solidFill>
                  <a:srgbClr val="FF0000"/>
                </a:solidFill>
              </a:rPr>
              <a:t>Proton number is small, if </a:t>
            </a:r>
            <a:r>
              <a:rPr lang="en-US" altLang="ja-JP" sz="3600" i="1" smtClean="0">
                <a:solidFill>
                  <a:srgbClr val="FF0000"/>
                </a:solidFill>
              </a:rPr>
              <a:t>L</a:t>
            </a:r>
            <a:r>
              <a:rPr lang="en-US" altLang="ja-JP" sz="3600" smtClean="0">
                <a:solidFill>
                  <a:srgbClr val="FF0000"/>
                </a:solidFill>
              </a:rPr>
              <a:t> is large.</a:t>
            </a:r>
            <a:endParaRPr lang="ja-JP" altLang="en-US" sz="3600" smtClean="0">
              <a:solidFill>
                <a:srgbClr val="FF0000"/>
              </a:solidFill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51013"/>
            <a:ext cx="63277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26"/>
          <p:cNvSpPr>
            <a:spLocks noChangeShapeType="1"/>
          </p:cNvSpPr>
          <p:nvPr/>
        </p:nvSpPr>
        <p:spPr bwMode="auto">
          <a:xfrm>
            <a:off x="4572000" y="2924175"/>
            <a:ext cx="0" cy="1800225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 type="none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2" name="Text Box 28"/>
          <p:cNvSpPr txBox="1">
            <a:spLocks noChangeArrowheads="1"/>
          </p:cNvSpPr>
          <p:nvPr/>
        </p:nvSpPr>
        <p:spPr bwMode="auto">
          <a:xfrm>
            <a:off x="3132138" y="4365625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>
                <a:solidFill>
                  <a:srgbClr val="7030A0"/>
                </a:solidFill>
              </a:rPr>
              <a:t>larger </a:t>
            </a:r>
            <a:r>
              <a:rPr lang="en-US" altLang="ja-JP" sz="2800" i="1">
                <a:solidFill>
                  <a:srgbClr val="7030A0"/>
                </a:solidFill>
              </a:rPr>
              <a:t>L</a:t>
            </a:r>
            <a:endParaRPr lang="en-US" altLang="ja-JP" sz="2800" baseline="-25000">
              <a:solidFill>
                <a:srgbClr val="7030A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6516688" y="4724400"/>
            <a:ext cx="576262" cy="0"/>
          </a:xfrm>
          <a:prstGeom prst="straightConnector1">
            <a:avLst/>
          </a:prstGeom>
          <a:ln w="254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732588" y="447992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lang="en-US" altLang="ja-JP" kern="0" dirty="0" err="1">
                <a:solidFill>
                  <a:srgbClr val="000000"/>
                </a:solidFill>
                <a:latin typeface="Arial"/>
                <a:ea typeface="ＭＳ Ｐゴシック"/>
              </a:rPr>
              <a:t>Shen</a:t>
            </a:r>
            <a:r>
              <a:rPr lang="en-US" altLang="ja-JP" kern="0" dirty="0">
                <a:solidFill>
                  <a:srgbClr val="000000"/>
                </a:solidFill>
                <a:latin typeface="Arial"/>
                <a:ea typeface="ＭＳ Ｐゴシック"/>
              </a:rPr>
              <a:t> EOS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588125" y="260667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FF0000"/>
                </a:solidFill>
                <a:latin typeface="Arial"/>
                <a:ea typeface="ＭＳ Ｐゴシック"/>
              </a:rPr>
              <a:t>	Our EOS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516688" y="2852738"/>
            <a:ext cx="57626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6516216" y="4363640"/>
            <a:ext cx="576262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588447" y="4119165"/>
            <a:ext cx="2232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FF"/>
                </a:solidFill>
                <a:latin typeface="Arial"/>
                <a:ea typeface="ＭＳ Ｐゴシック"/>
              </a:rPr>
              <a:t>	</a:t>
            </a:r>
            <a:r>
              <a:rPr lang="en-US" altLang="ja-JP" kern="0" dirty="0" smtClean="0">
                <a:solidFill>
                  <a:srgbClr val="0000FF"/>
                </a:solidFill>
                <a:latin typeface="Arial"/>
                <a:ea typeface="ＭＳ Ｐゴシック"/>
              </a:rPr>
              <a:t>LS </a:t>
            </a:r>
            <a:r>
              <a:rPr lang="en-US" altLang="ja-JP" kern="0" dirty="0">
                <a:solidFill>
                  <a:srgbClr val="0000FF"/>
                </a:solidFill>
                <a:latin typeface="Arial"/>
                <a:ea typeface="ＭＳ Ｐゴシック"/>
              </a:rPr>
              <a:t>EOS</a:t>
            </a:r>
          </a:p>
        </p:txBody>
      </p:sp>
    </p:spTree>
    <p:extLst>
      <p:ext uri="{BB962C8B-B14F-4D97-AF65-F5344CB8AC3E}">
        <p14:creationId xmlns:p14="http://schemas.microsoft.com/office/powerpoint/2010/main" val="20984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グループ化 32"/>
          <p:cNvGrpSpPr>
            <a:grpSpLocks/>
          </p:cNvGrpSpPr>
          <p:nvPr/>
        </p:nvGrpSpPr>
        <p:grpSpPr bwMode="auto">
          <a:xfrm>
            <a:off x="5940425" y="981075"/>
            <a:ext cx="3168650" cy="5861050"/>
            <a:chOff x="5940152" y="980728"/>
            <a:chExt cx="3168352" cy="5861465"/>
          </a:xfrm>
        </p:grpSpPr>
        <p:pic>
          <p:nvPicPr>
            <p:cNvPr id="5121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9" b="10945"/>
            <a:stretch>
              <a:fillRect/>
            </a:stretch>
          </p:blipFill>
          <p:spPr bwMode="auto">
            <a:xfrm>
              <a:off x="6669503" y="3810492"/>
              <a:ext cx="2409589" cy="269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01" b="10945"/>
            <a:stretch>
              <a:fillRect/>
            </a:stretch>
          </p:blipFill>
          <p:spPr bwMode="auto">
            <a:xfrm>
              <a:off x="5940152" y="3811543"/>
              <a:ext cx="879772" cy="269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1"/>
            <a:stretch>
              <a:fillRect/>
            </a:stretch>
          </p:blipFill>
          <p:spPr bwMode="auto">
            <a:xfrm>
              <a:off x="6690462" y="980728"/>
              <a:ext cx="2418042" cy="284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5"/>
            <a:stretch>
              <a:fillRect/>
            </a:stretch>
          </p:blipFill>
          <p:spPr bwMode="auto">
            <a:xfrm>
              <a:off x="5999037" y="981950"/>
              <a:ext cx="856495" cy="284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65" t="90663" r="28955" b="-1822"/>
            <a:stretch>
              <a:fillRect/>
            </a:stretch>
          </p:blipFill>
          <p:spPr bwMode="auto">
            <a:xfrm>
              <a:off x="6958629" y="6504608"/>
              <a:ext cx="1720788" cy="33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正方形/長方形 31"/>
            <p:cNvSpPr/>
            <p:nvPr/>
          </p:nvSpPr>
          <p:spPr>
            <a:xfrm>
              <a:off x="6594140" y="6342096"/>
              <a:ext cx="215880" cy="217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66675"/>
            <a:ext cx="8229600" cy="9858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Comparison of A and Z</a:t>
            </a:r>
            <a:endParaRPr lang="ja-JP" altLang="en-US" i="1" u="sng" dirty="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5905500" cy="5254625"/>
          </a:xfrm>
        </p:spPr>
        <p:txBody>
          <a:bodyPr/>
          <a:lstStyle/>
          <a:p>
            <a:pPr eaLnBrk="1" hangingPunct="1"/>
            <a:r>
              <a:rPr lang="en-US" altLang="ja-JP" sz="3200" dirty="0" err="1" smtClean="0"/>
              <a:t>Togashi</a:t>
            </a:r>
            <a:r>
              <a:rPr lang="en-US" altLang="ja-JP" sz="3200" dirty="0" smtClean="0"/>
              <a:t> EOS has larger </a:t>
            </a:r>
            <a:r>
              <a:rPr lang="en-US" altLang="ja-JP" sz="3200" i="1" dirty="0" smtClean="0"/>
              <a:t>A</a:t>
            </a:r>
            <a:r>
              <a:rPr lang="en-US" altLang="ja-JP" sz="3200" dirty="0" smtClean="0"/>
              <a:t> and </a:t>
            </a:r>
            <a:r>
              <a:rPr lang="en-US" altLang="ja-JP" sz="3200" i="1" dirty="0" smtClean="0"/>
              <a:t>Z</a:t>
            </a:r>
            <a:r>
              <a:rPr lang="en-US" altLang="ja-JP" sz="3200" dirty="0" smtClean="0"/>
              <a:t> than Shen EOS.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ja-JP" altLang="en-US" sz="3200" dirty="0" smtClean="0"/>
              <a:t>→ </a:t>
            </a:r>
            <a:r>
              <a:rPr lang="en-US" altLang="ja-JP" sz="3200" i="1" dirty="0" smtClean="0"/>
              <a:t>L</a:t>
            </a:r>
            <a:r>
              <a:rPr lang="en-US" altLang="ja-JP" sz="3200" dirty="0" smtClean="0"/>
              <a:t> dependence seen in zero temperature EOSs holds. 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Oyamatsu</a:t>
            </a:r>
            <a:r>
              <a:rPr lang="en-US" altLang="ja-JP" dirty="0" smtClean="0"/>
              <a:t> &amp; Iida 2007</a:t>
            </a:r>
            <a:r>
              <a:rPr lang="ja-JP" altLang="en-US" dirty="0" smtClean="0"/>
              <a:t>）</a:t>
            </a:r>
          </a:p>
        </p:txBody>
      </p:sp>
      <p:sp>
        <p:nvSpPr>
          <p:cNvPr id="51205" name="正方形/長方形 32"/>
          <p:cNvSpPr>
            <a:spLocks noChangeArrowheads="1"/>
          </p:cNvSpPr>
          <p:nvPr/>
        </p:nvSpPr>
        <p:spPr bwMode="auto">
          <a:xfrm>
            <a:off x="6907213" y="4983163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Shen</a:t>
            </a:r>
            <a:endParaRPr lang="ja-JP" altLang="en-US" sz="2400">
              <a:solidFill>
                <a:srgbClr val="0000FF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524750" y="5445125"/>
            <a:ext cx="330200" cy="231775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正方形/長方形 32"/>
          <p:cNvSpPr>
            <a:spLocks noChangeArrowheads="1"/>
          </p:cNvSpPr>
          <p:nvPr/>
        </p:nvSpPr>
        <p:spPr bwMode="auto">
          <a:xfrm>
            <a:off x="7092950" y="4041775"/>
            <a:ext cx="9191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this</a:t>
            </a:r>
          </a:p>
          <a:p>
            <a:pPr algn="ct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study</a:t>
            </a:r>
            <a:endParaRPr lang="ja-JP" altLang="en-US" sz="2400">
              <a:solidFill>
                <a:srgbClr val="FF0000"/>
              </a:solidFill>
            </a:endParaRPr>
          </a:p>
        </p:txBody>
      </p:sp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214438"/>
            <a:ext cx="9667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15079" y="3986369"/>
            <a:ext cx="5324562" cy="2573181"/>
          </a:xfrm>
          <a:prstGeom prst="rect">
            <a:avLst/>
          </a:prstGeom>
          <a:solidFill>
            <a:srgbClr val="FFFF66">
              <a:alpha val="8400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Does </a:t>
            </a:r>
            <a:r>
              <a:rPr lang="en-US" altLang="ja-JP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L</a:t>
            </a: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parameter affect supernova physics?</a:t>
            </a:r>
            <a:endParaRPr lang="ja-JP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130175"/>
            <a:ext cx="8229600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Setup</a:t>
            </a:r>
            <a:endParaRPr lang="ja-JP" altLang="en-US" i="1" u="sng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" y="981075"/>
            <a:ext cx="8955088" cy="5688013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Step1: Core-collapse simulation of spherical GR </a:t>
            </a:r>
            <a:r>
              <a:rPr lang="en-US" altLang="ja-JP" sz="3200" dirty="0" smtClean="0">
                <a:latin typeface="Symbol" panose="05050102010706020507" pitchFamily="18" charset="2"/>
              </a:rPr>
              <a:t>n</a:t>
            </a:r>
            <a:r>
              <a:rPr lang="en-US" altLang="ja-JP" sz="3200" dirty="0" smtClean="0"/>
              <a:t> radiation </a:t>
            </a:r>
            <a:r>
              <a:rPr lang="en-US" altLang="ja-JP" sz="3200" dirty="0" err="1" smtClean="0"/>
              <a:t>hydrodynamical</a:t>
            </a:r>
            <a:r>
              <a:rPr lang="en-US" altLang="ja-JP" sz="3200" dirty="0" smtClean="0"/>
              <a:t> simulation for 15</a:t>
            </a:r>
            <a:r>
              <a:rPr lang="en-US" altLang="ja-JP" sz="3200" i="1" dirty="0" smtClean="0"/>
              <a:t>M</a:t>
            </a:r>
            <a:r>
              <a:rPr lang="en-US" altLang="ja-JP" sz="3200" b="1" baseline="-25000" dirty="0" smtClean="0"/>
              <a:t>☉</a:t>
            </a:r>
            <a:r>
              <a:rPr lang="en-US" altLang="ja-JP" sz="3200" dirty="0" smtClean="0"/>
              <a:t> star </a:t>
            </a:r>
            <a:r>
              <a:rPr lang="ja-JP" altLang="en-US" sz="2400" dirty="0" smtClean="0"/>
              <a:t>（</a:t>
            </a:r>
            <a:r>
              <a:rPr lang="en-US" altLang="ja-JP" sz="2400" dirty="0" err="1" smtClean="0"/>
              <a:t>Woosley</a:t>
            </a:r>
            <a:r>
              <a:rPr lang="en-US" altLang="ja-JP" sz="2400" dirty="0" smtClean="0"/>
              <a:t> &amp; Weaver 1995</a:t>
            </a:r>
            <a:r>
              <a:rPr lang="ja-JP" altLang="en-US" sz="2400" dirty="0" smtClean="0"/>
              <a:t>）</a:t>
            </a:r>
            <a:r>
              <a:rPr lang="ja-JP" altLang="en-US" sz="3200" dirty="0"/>
              <a:t> </a:t>
            </a:r>
            <a:r>
              <a:rPr lang="en-US" altLang="ja-JP" sz="3200" dirty="0" smtClean="0"/>
              <a:t>until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0.3 sec.</a:t>
            </a:r>
          </a:p>
          <a:p>
            <a:pPr lvl="1" eaLnBrk="1" hangingPunct="1"/>
            <a:endParaRPr lang="en-US" altLang="ja-JP" sz="1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ja-JP" sz="3200" dirty="0" smtClean="0"/>
              <a:t>Step2: After that, quasi-static evolutionary calculation of PNS </a:t>
            </a:r>
            <a:r>
              <a:rPr lang="ja-JP" altLang="en-US" sz="3200" dirty="0"/>
              <a:t>（</a:t>
            </a:r>
            <a:r>
              <a:rPr lang="en-US" altLang="ja-JP" sz="3200" dirty="0"/>
              <a:t>~1.5</a:t>
            </a:r>
            <a:r>
              <a:rPr lang="en-US" altLang="ja-JP" sz="3200" i="1" dirty="0"/>
              <a:t>M</a:t>
            </a:r>
            <a:r>
              <a:rPr lang="en-US" altLang="ja-JP" sz="3200" b="1" baseline="-25000" dirty="0"/>
              <a:t>☉</a:t>
            </a:r>
            <a:r>
              <a:rPr lang="ja-JP" altLang="en-US" sz="3200" dirty="0"/>
              <a:t>） </a:t>
            </a:r>
            <a:r>
              <a:rPr lang="en-US" altLang="ja-JP" sz="3200" dirty="0" smtClean="0"/>
              <a:t>cooling.</a:t>
            </a:r>
          </a:p>
          <a:p>
            <a:pPr lvl="1" eaLnBrk="1" hangingPunct="1"/>
            <a:r>
              <a:rPr lang="en-US" altLang="ja-JP" sz="2800" dirty="0" smtClean="0"/>
              <a:t> transfer of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n</a:t>
            </a:r>
            <a:r>
              <a:rPr lang="en-US" altLang="ja-JP" sz="2800" baseline="-25000" dirty="0" smtClean="0"/>
              <a:t>e </a:t>
            </a:r>
            <a:r>
              <a:rPr lang="en-US" altLang="ja-JP" sz="2800" dirty="0"/>
              <a:t>,</a:t>
            </a:r>
            <a:r>
              <a:rPr lang="ja-JP" altLang="en-US" sz="2800" b="1" dirty="0">
                <a:latin typeface="Symbol" panose="05050102010706020507" pitchFamily="18" charset="2"/>
                <a:sym typeface="Symbol" panose="05050102010706020507" pitchFamily="18" charset="2"/>
              </a:rPr>
              <a:t></a:t>
            </a:r>
            <a:r>
              <a:rPr lang="en-US" altLang="ja-JP" sz="2800" b="1" dirty="0">
                <a:latin typeface="Symbol" panose="05050102010706020507" pitchFamily="18" charset="2"/>
              </a:rPr>
              <a:t>n</a:t>
            </a:r>
            <a:r>
              <a:rPr lang="en-US" altLang="ja-JP" sz="2800" baseline="-25000" dirty="0"/>
              <a:t>e </a:t>
            </a:r>
            <a:r>
              <a:rPr lang="en-US" altLang="ja-JP" sz="2800" dirty="0"/>
              <a:t>,</a:t>
            </a:r>
            <a:r>
              <a:rPr lang="ja-JP" altLang="en-US" sz="2800" dirty="0"/>
              <a:t> </a:t>
            </a:r>
            <a:r>
              <a:rPr lang="en-US" altLang="ja-JP" sz="2800" b="1" dirty="0">
                <a:latin typeface="Symbol" panose="05050102010706020507" pitchFamily="18" charset="2"/>
              </a:rPr>
              <a:t>n</a:t>
            </a:r>
            <a:r>
              <a:rPr lang="en-US" altLang="ja-JP" sz="2800" b="1" baseline="-25000" dirty="0">
                <a:latin typeface="Symbol" panose="05050102010706020507" pitchFamily="18" charset="2"/>
              </a:rPr>
              <a:t>m</a:t>
            </a:r>
            <a:r>
              <a:rPr lang="en-US" altLang="ja-JP" sz="2800" dirty="0"/>
              <a:t> (</a:t>
            </a:r>
            <a:r>
              <a:rPr lang="en-US" altLang="ja-JP" sz="1400" dirty="0"/>
              <a:t> </a:t>
            </a:r>
            <a:r>
              <a:rPr lang="en-US" altLang="ja-JP" sz="2800" b="1" dirty="0">
                <a:latin typeface="Symbol" panose="05050102010706020507" pitchFamily="18" charset="2"/>
              </a:rPr>
              <a:t>= </a:t>
            </a:r>
            <a:r>
              <a:rPr lang="en-US" altLang="ja-JP" sz="2800" dirty="0"/>
              <a:t> </a:t>
            </a:r>
            <a:r>
              <a:rPr lang="en-US" altLang="ja-JP" sz="2800" b="1" dirty="0" err="1">
                <a:latin typeface="Symbol" panose="05050102010706020507" pitchFamily="18" charset="2"/>
              </a:rPr>
              <a:t>n</a:t>
            </a:r>
            <a:r>
              <a:rPr lang="en-US" altLang="ja-JP" sz="2800" b="1" baseline="-25000" dirty="0" err="1">
                <a:latin typeface="Symbol" panose="05050102010706020507" pitchFamily="18" charset="2"/>
              </a:rPr>
              <a:t>t</a:t>
            </a:r>
            <a:r>
              <a:rPr lang="en-US" altLang="ja-JP" sz="2800" b="1" baseline="-25000" dirty="0">
                <a:latin typeface="Symbol" panose="05050102010706020507" pitchFamily="18" charset="2"/>
              </a:rPr>
              <a:t> </a:t>
            </a:r>
            <a:r>
              <a:rPr lang="en-US" altLang="ja-JP" sz="2800" b="1" dirty="0">
                <a:latin typeface="Symbol" panose="05050102010706020507" pitchFamily="18" charset="2"/>
              </a:rPr>
              <a:t>=</a:t>
            </a:r>
            <a:r>
              <a:rPr lang="en-US" altLang="ja-JP" sz="2800" b="1" dirty="0">
                <a:latin typeface="Symbol" panose="05050102010706020507" pitchFamily="18" charset="2"/>
                <a:sym typeface="Symbol" panose="05050102010706020507" pitchFamily="18" charset="2"/>
              </a:rPr>
              <a:t></a:t>
            </a:r>
            <a:r>
              <a:rPr lang="en-US" altLang="ja-JP" sz="2800" b="1" dirty="0">
                <a:latin typeface="Symbol" panose="05050102010706020507" pitchFamily="18" charset="2"/>
              </a:rPr>
              <a:t>n</a:t>
            </a:r>
            <a:r>
              <a:rPr lang="en-US" altLang="ja-JP" sz="2800" b="1" baseline="-25000" dirty="0">
                <a:latin typeface="Symbol" panose="05050102010706020507" pitchFamily="18" charset="2"/>
              </a:rPr>
              <a:t>m </a:t>
            </a:r>
            <a:r>
              <a:rPr lang="en-US" altLang="ja-JP" sz="2800" b="1" dirty="0">
                <a:latin typeface="Symbol" panose="05050102010706020507" pitchFamily="18" charset="2"/>
              </a:rPr>
              <a:t>=</a:t>
            </a:r>
            <a:r>
              <a:rPr lang="en-US" altLang="ja-JP" sz="2800" b="1" dirty="0">
                <a:latin typeface="Symbol" panose="05050102010706020507" pitchFamily="18" charset="2"/>
                <a:sym typeface="Symbol" panose="05050102010706020507" pitchFamily="18" charset="2"/>
              </a:rPr>
              <a:t></a:t>
            </a:r>
            <a:r>
              <a:rPr lang="en-US" altLang="ja-JP" sz="2800" b="1" dirty="0" err="1">
                <a:latin typeface="Symbol" panose="05050102010706020507" pitchFamily="18" charset="2"/>
              </a:rPr>
              <a:t>n</a:t>
            </a:r>
            <a:r>
              <a:rPr lang="en-US" altLang="ja-JP" sz="2800" b="1" baseline="-25000" dirty="0" err="1">
                <a:latin typeface="Symbol" panose="05050102010706020507" pitchFamily="18" charset="2"/>
              </a:rPr>
              <a:t>t</a:t>
            </a:r>
            <a:r>
              <a:rPr lang="en-US" altLang="ja-JP" sz="2800" b="1" baseline="-25000" dirty="0">
                <a:latin typeface="Symbol" panose="05050102010706020507" pitchFamily="18" charset="2"/>
              </a:rPr>
              <a:t> </a:t>
            </a:r>
            <a:r>
              <a:rPr lang="en-US" altLang="ja-JP" sz="2800" dirty="0"/>
              <a:t>) </a:t>
            </a:r>
            <a:r>
              <a:rPr lang="en-US" altLang="ja-JP" sz="2800" dirty="0" smtClean="0"/>
              <a:t>is treated in </a:t>
            </a:r>
            <a:r>
              <a:rPr lang="ja-JP" altLang="en-US" sz="2800" dirty="0" smtClean="0"/>
              <a:t> </a:t>
            </a:r>
            <a:r>
              <a:rPr lang="en-US" altLang="ja-JP" sz="2800" dirty="0" err="1" smtClean="0"/>
              <a:t>Multigroup</a:t>
            </a:r>
            <a:r>
              <a:rPr lang="en-US" altLang="ja-JP" sz="2800" dirty="0" smtClean="0"/>
              <a:t> Flux Limited Diffusion scheme</a:t>
            </a:r>
          </a:p>
          <a:p>
            <a:pPr lvl="1" eaLnBrk="1" hangingPunct="1"/>
            <a:endParaRPr lang="en-US" altLang="ja-JP" sz="1400" dirty="0" smtClean="0"/>
          </a:p>
          <a:p>
            <a:pPr eaLnBrk="1" hangingPunct="1"/>
            <a:r>
              <a:rPr lang="en-US" altLang="ja-JP" sz="3200" dirty="0" smtClean="0"/>
              <a:t>EOS: </a:t>
            </a:r>
            <a:r>
              <a:rPr lang="ja-JP" altLang="en-US" sz="3200" dirty="0" smtClean="0"/>
              <a:t>① </a:t>
            </a:r>
            <a:r>
              <a:rPr lang="en-US" altLang="ja-JP" sz="3200" dirty="0" err="1" smtClean="0"/>
              <a:t>Variational</a:t>
            </a:r>
            <a:r>
              <a:rPr lang="en-US" altLang="ja-JP" sz="3200" dirty="0" smtClean="0"/>
              <a:t> model </a:t>
            </a:r>
            <a:r>
              <a:rPr lang="ja-JP" altLang="en-US" sz="3200" dirty="0" smtClean="0"/>
              <a:t>（</a:t>
            </a:r>
            <a:r>
              <a:rPr lang="en-US" altLang="ja-JP" sz="3200" dirty="0" err="1" smtClean="0"/>
              <a:t>Togashi</a:t>
            </a:r>
            <a:r>
              <a:rPr lang="ja-JP" altLang="en-US" sz="3200" dirty="0" smtClean="0"/>
              <a:t>）</a:t>
            </a:r>
            <a:r>
              <a:rPr lang="en-US" altLang="ja-JP" sz="3200" dirty="0" smtClean="0"/>
              <a:t>, </a:t>
            </a:r>
            <a:r>
              <a:rPr lang="ja-JP" altLang="en-US" sz="3200" dirty="0" smtClean="0"/>
              <a:t>② </a:t>
            </a:r>
            <a:r>
              <a:rPr lang="en-US" altLang="ja-JP" sz="3200" dirty="0" smtClean="0"/>
              <a:t>Shen</a:t>
            </a:r>
            <a:r>
              <a:rPr lang="ja-JP" altLang="en-US" sz="3200" dirty="0" smtClean="0"/>
              <a:t> ③ </a:t>
            </a:r>
            <a:r>
              <a:rPr lang="en-US" altLang="ja-JP" sz="3200" dirty="0" smtClean="0"/>
              <a:t>Mixed </a:t>
            </a:r>
            <a:r>
              <a:rPr lang="ja-JP" altLang="en-US" sz="3200" dirty="0" smtClean="0"/>
              <a:t>（</a:t>
            </a:r>
            <a:r>
              <a:rPr lang="en-US" altLang="ja-JP" sz="3200" dirty="0" err="1" smtClean="0"/>
              <a:t>Togashi</a:t>
            </a:r>
            <a:r>
              <a:rPr lang="en-US" altLang="ja-JP" sz="3200" dirty="0" smtClean="0"/>
              <a:t> for </a:t>
            </a:r>
            <a:r>
              <a:rPr lang="ja-JP" altLang="en-US" sz="1600" dirty="0" smtClean="0"/>
              <a:t> </a:t>
            </a:r>
            <a:r>
              <a:rPr lang="en-US" altLang="ja-JP" sz="3200" dirty="0" smtClean="0"/>
              <a:t>≥ 2×10</a:t>
            </a:r>
            <a:r>
              <a:rPr lang="en-US" altLang="ja-JP" sz="3200" baseline="30000" dirty="0" smtClean="0"/>
              <a:t>14 </a:t>
            </a:r>
            <a:r>
              <a:rPr lang="en-US" altLang="ja-JP" sz="3200" dirty="0" smtClean="0"/>
              <a:t>g/cc, Shen for </a:t>
            </a:r>
            <a:r>
              <a:rPr lang="ja-JP" altLang="en-US" sz="1600" dirty="0" smtClean="0"/>
              <a:t> </a:t>
            </a:r>
            <a:r>
              <a:rPr lang="en-US" altLang="ja-JP" sz="3200" dirty="0" smtClean="0"/>
              <a:t>≤ 10</a:t>
            </a:r>
            <a:r>
              <a:rPr lang="en-US" altLang="ja-JP" sz="3200" baseline="30000" dirty="0" smtClean="0"/>
              <a:t>14 </a:t>
            </a:r>
            <a:r>
              <a:rPr lang="en-US" altLang="ja-JP" sz="3200" dirty="0" smtClean="0"/>
              <a:t>g/cc, and they are interpolated</a:t>
            </a:r>
            <a:r>
              <a:rPr lang="ja-JP" altLang="en-US" sz="3200" dirty="0" smtClean="0"/>
              <a:t>）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85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8738"/>
            <a:ext cx="8363272" cy="922337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Profiles of PNS</a:t>
            </a:r>
            <a:endParaRPr lang="ja-JP" altLang="en-US" i="1" u="sng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14850"/>
            <a:ext cx="8856662" cy="1651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Soft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EOS makes compact PNS.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r>
              <a:rPr lang="ja-JP" altLang="en-US" sz="3200" dirty="0" smtClean="0"/>
              <a:t>→ </a:t>
            </a:r>
            <a:r>
              <a:rPr lang="en-US" altLang="ja-JP" sz="3200" dirty="0" smtClean="0"/>
              <a:t>high density and small radius</a:t>
            </a:r>
          </a:p>
          <a:p>
            <a:pPr eaLnBrk="1" hangingPunct="1"/>
            <a:r>
              <a:rPr lang="en-US" altLang="ja-JP" sz="3200" dirty="0" smtClean="0"/>
              <a:t>Low</a:t>
            </a:r>
            <a:r>
              <a:rPr lang="en-US" altLang="ja-JP" sz="3200" i="1" dirty="0" smtClean="0"/>
              <a:t> L </a:t>
            </a:r>
            <a:r>
              <a:rPr lang="en-US" altLang="ja-JP" sz="3200" dirty="0"/>
              <a:t>EOS results in low </a:t>
            </a:r>
            <a:r>
              <a:rPr lang="en-US" altLang="ja-JP" sz="3200" i="1" dirty="0" smtClean="0"/>
              <a:t>Y</a:t>
            </a:r>
            <a:r>
              <a:rPr lang="en-US" altLang="ja-JP" sz="3200" baseline="-25000" dirty="0" smtClean="0"/>
              <a:t>e</a:t>
            </a:r>
            <a:r>
              <a:rPr lang="en-US" altLang="ja-JP" sz="3200" dirty="0" smtClean="0"/>
              <a:t> due to small </a:t>
            </a:r>
            <a:r>
              <a:rPr lang="en-US" altLang="ja-JP" sz="3200" dirty="0"/>
              <a:t>symmetry </a:t>
            </a:r>
            <a:r>
              <a:rPr lang="en-US" altLang="ja-JP" sz="3200" dirty="0" smtClean="0"/>
              <a:t>energy at high densities. </a:t>
            </a:r>
            <a:endParaRPr lang="en-US" altLang="ja-JP" sz="32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4276" name="グループ化 1"/>
          <p:cNvGrpSpPr>
            <a:grpSpLocks noChangeAspect="1"/>
          </p:cNvGrpSpPr>
          <p:nvPr/>
        </p:nvGrpSpPr>
        <p:grpSpPr bwMode="auto">
          <a:xfrm>
            <a:off x="34925" y="1376363"/>
            <a:ext cx="9088438" cy="3132137"/>
            <a:chOff x="35496" y="984400"/>
            <a:chExt cx="9915331" cy="3416930"/>
          </a:xfrm>
        </p:grpSpPr>
        <p:pic>
          <p:nvPicPr>
            <p:cNvPr id="54280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445" y="986971"/>
              <a:ext cx="3170382" cy="339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984400"/>
              <a:ext cx="3312368" cy="339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984400"/>
              <a:ext cx="334099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259632" y="981075"/>
            <a:ext cx="1160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</a:rPr>
              <a:t>density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3707904" y="981075"/>
            <a:ext cx="2375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</a:rPr>
              <a:t>electron fraction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7176233" y="981075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</a:rPr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3198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130175"/>
            <a:ext cx="8863012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Coherent effect</a:t>
            </a:r>
            <a:endParaRPr lang="ja-JP" altLang="en-US" i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80988" y="1052736"/>
                <a:ext cx="8612187" cy="1512887"/>
              </a:xfrm>
            </p:spPr>
            <p:txBody>
              <a:bodyPr/>
              <a:lstStyle/>
              <a:p>
                <a:pPr marL="342900" lvl="1" indent="-342900" eaLnBrk="1" hangingPunct="1">
                  <a:buFontTx/>
                  <a:buChar char="•"/>
                </a:pPr>
                <a:r>
                  <a:rPr lang="en-US" altLang="ja-JP" sz="3200" dirty="0" smtClean="0">
                    <a:solidFill>
                      <a:srgbClr val="000000"/>
                    </a:solidFill>
                  </a:rPr>
                  <a:t>Due to the scattering, neutrino wave number</a:t>
                </a:r>
                <a:r>
                  <a:rPr lang="ja-JP" altLang="en-US" sz="3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3200" dirty="0" smtClean="0">
                    <a:solidFill>
                      <a:srgbClr val="000000"/>
                    </a:solidFill>
                  </a:rPr>
                  <a:t>changed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ja-JP" sz="3200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3200" dirty="0" smtClean="0">
                    <a:solidFill>
                      <a:srgbClr val="000000"/>
                    </a:solidFill>
                  </a:rPr>
                  <a:t>state of nucleus unchanged</a:t>
                </a:r>
                <a:endParaRPr lang="en-US" altLang="ja-JP" sz="3200" dirty="0">
                  <a:solidFill>
                    <a:srgbClr val="000000"/>
                  </a:solidFill>
                </a:endParaRPr>
              </a:p>
              <a:p>
                <a:pPr marL="466725" indent="-457200" eaLnBrk="1" hangingPunct="1">
                  <a:spcBef>
                    <a:spcPts val="675"/>
                  </a:spcBef>
                  <a:buFontTx/>
                  <a:buNone/>
                </a:pPr>
                <a:r>
                  <a:rPr lang="ja-JP" altLang="en-US" sz="3200" dirty="0" smtClean="0"/>
                  <a:t>    </a:t>
                </a:r>
                <a:r>
                  <a:rPr lang="ja-JP" altLang="en-US" sz="3200" dirty="0"/>
                  <a:t>→ </a:t>
                </a:r>
                <a:r>
                  <a:rPr lang="en-US" altLang="ja-JP" sz="3200" dirty="0" smtClean="0"/>
                  <a:t>nucleus = sum of nucleons’ potentials</a:t>
                </a:r>
              </a:p>
              <a:p>
                <a:pPr marL="466725" indent="-457200" eaLnBrk="1" hangingPunct="1">
                  <a:spcBef>
                    <a:spcPts val="1200"/>
                  </a:spcBef>
                  <a:buFontTx/>
                  <a:buNone/>
                </a:pPr>
                <a:r>
                  <a:rPr lang="en-US" altLang="ja-JP" sz="3600" dirty="0"/>
                  <a:t>  </a:t>
                </a:r>
                <a:r>
                  <a:rPr lang="en-US" altLang="ja-JP" sz="360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d>
                      <m:dPr>
                        <m:ctrlPr>
                          <a:rPr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ja-JP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altLang="ja-JP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  <m:d>
                          <m:dPr>
                            <m:ctrlPr>
                              <a:rPr lang="en-US" altLang="ja-JP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ja-JP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ja-JP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US" altLang="ja-JP" sz="3200" dirty="0" smtClean="0"/>
              </a:p>
              <a:p>
                <a:pPr marL="342900" lvl="1" indent="-342900" eaLnBrk="1" hangingPunct="1">
                  <a:buFontTx/>
                  <a:buChar char="•"/>
                </a:pPr>
                <a:r>
                  <a:rPr lang="en-US" altLang="ja-JP" sz="3200" dirty="0" smtClean="0"/>
                  <a:t>Fermi’s golden rule</a:t>
                </a:r>
                <a:r>
                  <a:rPr lang="ja-JP" altLang="en-US" sz="3200" dirty="0" smtClean="0"/>
                  <a:t>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𝑘</m:t>
                                    </m:r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𝑘</m:t>
                                    </m:r>
                                  </m:e>
                                </m:acc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200" dirty="0" smtClean="0"/>
              </a:p>
              <a:p>
                <a:pPr marL="342900" lvl="1" indent="-342900" eaLnBrk="1" hangingPunct="1">
                  <a:spcBef>
                    <a:spcPts val="2400"/>
                  </a:spcBef>
                  <a:buFontTx/>
                  <a:buChar char="•"/>
                </a:pPr>
                <a:r>
                  <a:rPr lang="en-US" altLang="ja-JP" sz="3200" dirty="0" smtClean="0"/>
                  <a:t>If neutrino wave function is a plane wave …</a:t>
                </a:r>
                <a:endParaRPr lang="en-US" altLang="ja-JP" sz="3200" dirty="0"/>
              </a:p>
              <a:p>
                <a:pPr marL="0" lvl="1" indent="0" eaLnBrk="1" hangingPunct="1">
                  <a:buNone/>
                </a:pPr>
                <a:r>
                  <a:rPr lang="ja-JP" altLang="en-US" sz="3200" dirty="0" smtClean="0"/>
                  <a:t> 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 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  <m:sSup>
                                  <m:sSup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−</m:t>
                                    </m:r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r>
                                      <a:rPr lang="el-GR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l-GR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  <m:r>
                                  <a:rPr lang="ja-JP" alt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r>
                                      <a:rPr lang="el-GR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l-GR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</m:e>
                            </m:nary>
                            <m:r>
                              <a:rPr lang="en-US" altLang="ja-JP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3200" dirty="0" smtClean="0"/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0988" y="1052736"/>
                <a:ext cx="8612187" cy="1512887"/>
              </a:xfrm>
              <a:blipFill rotWithShape="0">
                <a:blip r:embed="rId3"/>
                <a:stretch>
                  <a:fillRect l="-1628" t="-5242" r="-708" b="-253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958391" y="3376536"/>
                <a:ext cx="759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91" y="3376536"/>
                <a:ext cx="7594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139658" y="2688611"/>
                <a:ext cx="396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58" y="2688611"/>
                <a:ext cx="3969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195736" y="6205157"/>
                <a:ext cx="759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205157"/>
                <a:ext cx="75943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377003" y="5517232"/>
                <a:ext cx="396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3" y="5517232"/>
                <a:ext cx="39690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931305" y="5478275"/>
          <a:ext cx="834772" cy="11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数式" r:id="rId8" imgW="203040" imgH="279360" progId="Equation.3">
                  <p:embed/>
                </p:oleObj>
              </mc:Choice>
              <mc:Fallback>
                <p:oleObj name="数式" r:id="rId8" imgW="20304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31305" y="5478275"/>
                        <a:ext cx="834772" cy="11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2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0175"/>
            <a:ext cx="8892480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Coherent effect (cont.)</a:t>
            </a:r>
            <a:endParaRPr lang="ja-JP" altLang="en-US" i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67544" y="1052736"/>
                <a:ext cx="8612187" cy="1512887"/>
              </a:xfrm>
            </p:spPr>
            <p:txBody>
              <a:bodyPr/>
              <a:lstStyle/>
              <a:p>
                <a:pPr marL="0" lvl="1" indent="0" eaLnBrk="1" hangingPunct="1">
                  <a:buNone/>
                </a:pPr>
                <a:r>
                  <a:rPr lang="ja-JP" altLang="en-US" sz="3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3200" dirty="0">
                    <a:solidFill>
                      <a:srgbClr val="000000"/>
                    </a:solidFill>
                  </a:rPr>
                  <a:t>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𝑣</m:t>
                                </m:r>
                                <m:sSup>
                                  <m:sSupPr>
                                    <m:ctrlP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−</m:t>
                                    </m:r>
                                    <m:r>
                                      <a:rPr lang="en-US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  <m:r>
                                      <a:rPr lang="el-GR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∙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l-GR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l-GR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l-GR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l-GR" altLang="ja-JP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l-GR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−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l-GR" altLang="ja-JP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l-GR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altLang="ja-JP" sz="3200" dirty="0" smtClean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marL="0" lvl="1" indent="0" eaLnBrk="1" hangingPunct="1">
                  <a:buNone/>
                </a:pPr>
                <a:r>
                  <a:rPr lang="en-US" altLang="ja-JP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acc>
                              <m:accPr>
                                <m:chr m:val="⃗"/>
                                <m:ctrlPr>
                                  <a:rPr lang="en-US" altLang="ja-JP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l-GR" altLang="ja-JP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l-GR" altLang="ja-JP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l-GR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altLang="ja-JP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−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l-GR" altLang="ja-JP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l-GR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altLang="ja-JP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66725" indent="-457200" eaLnBrk="1" hangingPunct="1">
                  <a:spcBef>
                    <a:spcPts val="675"/>
                  </a:spcBef>
                  <a:buFontTx/>
                  <a:buNone/>
                </a:pPr>
                <a:r>
                  <a:rPr lang="ja-JP" altLang="en-US" sz="3200" dirty="0"/>
                  <a:t>   </a:t>
                </a:r>
                <a:endParaRPr lang="en-US" altLang="ja-JP" sz="3200" dirty="0" smtClean="0"/>
              </a:p>
              <a:p>
                <a:pPr marL="342900" lvl="1" indent="-342900" eaLnBrk="1" hangingPunct="1">
                  <a:spcBef>
                    <a:spcPts val="2400"/>
                  </a:spcBef>
                  <a:buFontTx/>
                  <a:buChar char="•"/>
                </a:pPr>
                <a:r>
                  <a:rPr lang="en-US" altLang="ja-JP" sz="3200" dirty="0"/>
                  <a:t>N</a:t>
                </a:r>
                <a:r>
                  <a:rPr lang="en-US" altLang="ja-JP" sz="3200" dirty="0" smtClean="0"/>
                  <a:t>eutrinos’ wave length</a:t>
                </a:r>
                <a:r>
                  <a:rPr lang="ja-JP" altLang="en-US" sz="3200" dirty="0" smtClean="0"/>
                  <a:t>：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120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ja-JP" sz="3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10 </m:t>
                            </m:r>
                            <m:r>
                              <m:rPr>
                                <m:sty m:val="p"/>
                              </m:rPr>
                              <a:rPr lang="en-US" altLang="ja-JP" sz="3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  <a:sym typeface="Symbol" panose="05050102010706020507" pitchFamily="18" charset="2"/>
                              </a:rPr>
                              <m:t>MeV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  <a:sym typeface="Symbol" panose="05050102010706020507" pitchFamily="18" charset="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  <a:sym typeface="Symbol" panose="05050102010706020507" pitchFamily="18" charset="2"/>
                                  </a:rPr>
                                  <m:t>𝜈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ja-JP" sz="3200" dirty="0" smtClean="0"/>
                  <a:t> fm</a:t>
                </a:r>
              </a:p>
              <a:p>
                <a:pPr marL="342900" lvl="1" indent="-342900" eaLnBrk="1" hangingPunct="1">
                  <a:spcBef>
                    <a:spcPts val="600"/>
                  </a:spcBef>
                  <a:buFontTx/>
                  <a:buChar char="•"/>
                </a:pPr>
                <a:r>
                  <a:rPr lang="en-US" altLang="ja-JP" sz="3200" dirty="0" smtClean="0"/>
                  <a:t>Radius of nucleus</a:t>
                </a:r>
                <a:r>
                  <a:rPr lang="ja-JP" altLang="en-US" sz="3200" dirty="0" smtClean="0"/>
                  <a:t>：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5.6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altLang="ja-JP" sz="3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altLang="ja-JP" sz="3200" dirty="0" smtClean="0"/>
                  <a:t>fm</a:t>
                </a:r>
                <a:endParaRPr lang="en-US" altLang="ja-JP" sz="3200" dirty="0"/>
              </a:p>
              <a:p>
                <a:pPr marL="0" lvl="1" indent="0" eaLnBrk="1" hangingPunct="1">
                  <a:spcBef>
                    <a:spcPts val="1200"/>
                  </a:spcBef>
                  <a:buNone/>
                </a:pPr>
                <a:r>
                  <a:rPr lang="ja-JP" altLang="en-US" sz="3200" dirty="0" smtClean="0"/>
                  <a:t>　→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l-GR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− </m:t>
                        </m:r>
                        <m:acc>
                          <m:accPr>
                            <m:chr m:val="⃗"/>
                            <m:ctrlPr>
                              <a:rPr lang="el-GR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d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≪</m:t>
                    </m:r>
                    <m:f>
                      <m:fPr>
                        <m:type m:val="lin"/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ja-JP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𝑞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ja-JP" altLang="en-US" sz="3200" dirty="0" smtClean="0"/>
                  <a:t>　→</a:t>
                </a:r>
                <a:r>
                  <a:rPr lang="ja-JP" altLang="en-US" sz="32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𝑞</m:t>
                            </m:r>
                          </m:e>
                        </m:acc>
                        <m:r>
                          <a:rPr lang="el-GR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∙</m:t>
                        </m:r>
                        <m:d>
                          <m:dPr>
                            <m:ctrlPr>
                              <a:rPr lang="el-GR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l-GR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ja-JP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− </m:t>
                            </m:r>
                            <m:acc>
                              <m:accPr>
                                <m:chr m:val="⃗"/>
                                <m:ctrlPr>
                                  <a:rPr lang="el-GR" altLang="ja-JP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l-GR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3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sup>
                    </m:sSup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~ 1</m:t>
                    </m:r>
                  </m:oMath>
                </a14:m>
                <a:endParaRPr lang="en-US" altLang="ja-JP" sz="3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1" indent="0" eaLnBrk="1" hangingPunct="1">
                  <a:spcBef>
                    <a:spcPts val="1200"/>
                  </a:spcBef>
                  <a:buNone/>
                </a:pPr>
                <a:r>
                  <a:rPr lang="ja-JP" altLang="en-US" sz="3200" dirty="0"/>
                  <a:t>　→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a:rPr lang="ja-JP" alt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altLang="ja-JP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Ω</m:t>
                        </m:r>
                      </m:den>
                    </m:f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ja-JP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𝐴</m:t>
                        </m:r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−1)</m:t>
                        </m:r>
                      </m:num>
                      <m:den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∝</m:t>
                    </m:r>
                    <m:sSup>
                      <m:sSup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3200" dirty="0" smtClean="0"/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7544" y="1052736"/>
                <a:ext cx="8612187" cy="1512887"/>
              </a:xfrm>
              <a:blipFill rotWithShape="0">
                <a:blip r:embed="rId2"/>
                <a:stretch>
                  <a:fillRect l="-1629" b="-2834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094260" y="1624513"/>
                <a:ext cx="759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60" y="1624513"/>
                <a:ext cx="75943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273420" y="971436"/>
                <a:ext cx="396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20" y="971436"/>
                <a:ext cx="39690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234671" y="1669483"/>
                <a:ext cx="503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𝑗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71" y="1669483"/>
                <a:ext cx="50372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297756" y="966926"/>
                <a:ext cx="396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</m:oMath>
                  </m:oMathPara>
                </a14:m>
                <a:endParaRPr lang="ja-JP" altLang="en-US" sz="1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6" y="966926"/>
                <a:ext cx="39690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249832" y="2492896"/>
                <a:ext cx="740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ja-JP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≠</m:t>
                      </m:r>
                      <m:r>
                        <a:rPr lang="en-US" altLang="ja-JP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𝑗</m:t>
                      </m:r>
                    </m:oMath>
                  </m:oMathPara>
                </a14:m>
                <a:endParaRPr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32" y="2492896"/>
                <a:ext cx="74097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449884" y="1790339"/>
                <a:ext cx="396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𝐴</m:t>
                      </m:r>
                    </m:oMath>
                  </m:oMathPara>
                </a14:m>
                <a:endParaRPr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884" y="1790339"/>
                <a:ext cx="3969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V="1">
            <a:off x="804549" y="3139430"/>
            <a:ext cx="1378929" cy="4673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04549" y="2466081"/>
            <a:ext cx="1161801" cy="673349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272828" y="2145163"/>
                <a:ext cx="519693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ja-JP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8" y="2145163"/>
                <a:ext cx="519693" cy="5369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183478" y="2881314"/>
                <a:ext cx="448584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ja-JP" alt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78" y="2881314"/>
                <a:ext cx="448584" cy="5162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 flipH="1" flipV="1">
            <a:off x="1966350" y="2461408"/>
            <a:ext cx="217128" cy="68035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2040611" y="2132856"/>
                <a:ext cx="444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11" y="2132856"/>
                <a:ext cx="444031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7105" r="-32877"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2464466" y="2406841"/>
                <a:ext cx="1272271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altLang="ja-JP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66" y="2406841"/>
                <a:ext cx="1272271" cy="5507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10041" y="2513736"/>
                <a:ext cx="4517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𝜃</m:t>
                      </m:r>
                    </m:oMath>
                  </m:oMathPara>
                </a14:m>
                <a:endParaRPr lang="ja-JP" altLang="en-US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41" y="2513736"/>
                <a:ext cx="451790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弧 17"/>
          <p:cNvSpPr/>
          <p:nvPr/>
        </p:nvSpPr>
        <p:spPr>
          <a:xfrm>
            <a:off x="683568" y="2849933"/>
            <a:ext cx="478264" cy="547613"/>
          </a:xfrm>
          <a:prstGeom prst="arc">
            <a:avLst>
              <a:gd name="adj1" fmla="val 19186819"/>
              <a:gd name="adj2" fmla="val 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26508" y="2823319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" panose="020B0604020202020204" pitchFamily="34" charset="0"/>
              </a:rPr>
              <a:t>per nucleon</a:t>
            </a:r>
            <a:endParaRPr lang="ja-JP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4961462" y="2515999"/>
            <a:ext cx="138310" cy="312403"/>
          </a:xfrm>
          <a:prstGeom prst="straightConnector1">
            <a:avLst/>
          </a:prstGeom>
          <a:ln w="1905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7350844" y="2828838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anose="020B0604020202020204" pitchFamily="34" charset="0"/>
              </a:rPr>
              <a:t>coherence</a:t>
            </a:r>
            <a:endParaRPr lang="ja-JP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7710884" y="2521518"/>
            <a:ext cx="138310" cy="31240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13883"/>
            <a:ext cx="12216680" cy="6871883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451725" y="5708650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dirty="0" smtClean="0">
                <a:solidFill>
                  <a:srgbClr val="FFFFFF"/>
                </a:solidFill>
              </a:rPr>
              <a:t>Crab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642350" cy="2306637"/>
          </a:xfrm>
        </p:spPr>
        <p:txBody>
          <a:bodyPr/>
          <a:lstStyle/>
          <a:p>
            <a:r>
              <a:rPr lang="en-US" altLang="ja-JP" sz="7200" dirty="0" smtClean="0">
                <a:solidFill>
                  <a:srgbClr val="FFFF00"/>
                </a:solidFill>
              </a:rPr>
              <a:t>§1. Implication for </a:t>
            </a:r>
            <a:br>
              <a:rPr lang="en-US" altLang="ja-JP" sz="7200" dirty="0" smtClean="0">
                <a:solidFill>
                  <a:srgbClr val="FFFF00"/>
                </a:solidFill>
              </a:rPr>
            </a:br>
            <a:r>
              <a:rPr lang="en-US" altLang="ja-JP" sz="7200" dirty="0">
                <a:solidFill>
                  <a:srgbClr val="FFFF00"/>
                </a:solidFill>
              </a:rPr>
              <a:t>n</a:t>
            </a:r>
            <a:r>
              <a:rPr lang="en-US" altLang="ja-JP" sz="7200" dirty="0" smtClean="0">
                <a:solidFill>
                  <a:srgbClr val="FFFF00"/>
                </a:solidFill>
              </a:rPr>
              <a:t>eutron star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4725144"/>
            <a:ext cx="9144000" cy="1872506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ja-JP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symmetry energy </a:t>
            </a:r>
          </a:p>
          <a:p>
            <a:pPr marL="0" indent="0" algn="ctr">
              <a:buFontTx/>
              <a:buNone/>
              <a:defRPr/>
            </a:pPr>
            <a:r>
              <a:rPr lang="en-US" altLang="ja-JP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@ HIGH density</a:t>
            </a:r>
            <a:endParaRPr lang="ja-JP" altLang="en-US" sz="2000" b="1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404" y="115888"/>
            <a:ext cx="8137028" cy="922337"/>
          </a:xfrm>
        </p:spPr>
        <p:txBody>
          <a:bodyPr/>
          <a:lstStyle/>
          <a:p>
            <a:pPr marL="838200" indent="-838200" algn="l"/>
            <a:r>
              <a:rPr lang="en-US" altLang="ja-JP" i="1" u="sng" dirty="0" smtClean="0"/>
              <a:t>Neutrino </a:t>
            </a:r>
            <a:r>
              <a:rPr lang="en-US" altLang="ja-JP" i="1" u="sng" dirty="0"/>
              <a:t>Energy </a:t>
            </a:r>
            <a:r>
              <a:rPr lang="en-US" altLang="ja-JP" i="1" u="sng" dirty="0" smtClean="0"/>
              <a:t>Sphere (1)</a:t>
            </a:r>
            <a:endParaRPr lang="ja-JP" altLang="en-US" i="1" u="sng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Rectangle 1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1609" y="981075"/>
                <a:ext cx="8822879" cy="3816077"/>
              </a:xfrm>
            </p:spPr>
            <p:txBody>
              <a:bodyPr/>
              <a:lstStyle/>
              <a:p>
                <a:r>
                  <a:rPr lang="en-US" altLang="ja-JP" dirty="0" smtClean="0">
                    <a:solidFill>
                      <a:srgbClr val="000000"/>
                    </a:solidFill>
                  </a:rPr>
                  <a:t>Why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dirty="0" err="1" smtClean="0">
                    <a:solidFill>
                      <a:srgbClr val="000000"/>
                    </a:solidFill>
                  </a:rPr>
                  <a:t>thermalization</a:t>
                </a:r>
                <a:r>
                  <a:rPr lang="en-US" altLang="ja-JP" dirty="0" smtClean="0">
                    <a:solidFill>
                      <a:srgbClr val="000000"/>
                    </a:solidFill>
                  </a:rPr>
                  <a:t> is enhanced by coherent elastic scattering, no energy exchange?</a:t>
                </a:r>
                <a:endParaRPr lang="ja-JP" altLang="en-US" dirty="0" smtClean="0"/>
              </a:p>
              <a:p>
                <a:pPr lvl="1">
                  <a:lnSpc>
                    <a:spcPct val="80000"/>
                  </a:lnSpc>
                </a:pP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neutrino mean free path for all reactions</a:t>
                </a:r>
                <a:r>
                  <a:rPr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ja-JP" altLang="en-US" sz="3200" baseline="300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ja-JP" altLang="en-US" dirty="0" smtClean="0"/>
                  <a:t> 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         〃        for energy exchange reactions</a:t>
                </a:r>
                <a:r>
                  <a:rPr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ja-JP" altLang="en-US" dirty="0" smtClean="0"/>
              </a:p>
              <a:p>
                <a:pPr lvl="1"/>
                <a:endParaRPr lang="ja-JP" altLang="en-US" sz="800" dirty="0" smtClean="0"/>
              </a:p>
              <a:p>
                <a:pPr lvl="1"/>
                <a:r>
                  <a:rPr lang="ja-JP" altLang="en-US" dirty="0"/>
                  <a:t> </a:t>
                </a:r>
                <a:r>
                  <a:rPr lang="en-US" altLang="ja-JP" dirty="0" smtClean="0"/>
                  <a:t>within 1 energy exchange reaction, neutrinos propagate the distance…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dirty="0"/>
                  <a:t> 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in this way, total reaction number…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 smtClean="0"/>
                  <a:t> 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3801" name="Rectang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1609" y="981075"/>
                <a:ext cx="8822879" cy="3816077"/>
              </a:xfrm>
              <a:blipFill rotWithShape="0">
                <a:blip r:embed="rId2"/>
                <a:stretch>
                  <a:fillRect l="-1588" t="-2077" b="-2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/>
          <p:cNvCxnSpPr/>
          <p:nvPr/>
        </p:nvCxnSpPr>
        <p:spPr>
          <a:xfrm>
            <a:off x="4717284" y="5148481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523671" y="5148481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4716016" y="5524500"/>
            <a:ext cx="499863" cy="292224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21340" y="5525289"/>
            <a:ext cx="553834" cy="129467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763273" y="5654756"/>
            <a:ext cx="137125" cy="48641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5909451" y="5938506"/>
            <a:ext cx="522778" cy="165563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6416193" y="5494084"/>
            <a:ext cx="280098" cy="430161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6677822" y="5357300"/>
            <a:ext cx="521822" cy="153505"/>
          </a:xfrm>
          <a:prstGeom prst="line">
            <a:avLst/>
          </a:prstGeom>
          <a:ln w="3810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7189878" y="5357300"/>
            <a:ext cx="270444" cy="475259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460320" y="5816724"/>
            <a:ext cx="504126" cy="219495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7960872" y="5796553"/>
            <a:ext cx="562799" cy="214934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4716016" y="6247317"/>
            <a:ext cx="3807655" cy="9978"/>
          </a:xfrm>
          <a:prstGeom prst="straightConnector1">
            <a:avLst/>
          </a:prstGeom>
          <a:ln w="19050">
            <a:solidFill>
              <a:srgbClr val="0099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296927" y="6228601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kern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ja-JP" altLang="en-US" sz="1800" dirty="0">
                  <a:solidFill>
                    <a:srgbClr val="0099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27" y="6228601"/>
                <a:ext cx="51167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6148688" y="4745696"/>
                <a:ext cx="9423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2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ja-JP" altLang="en-US" sz="18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88" y="4745696"/>
                <a:ext cx="94230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975953" y="5011724"/>
                <a:ext cx="3052246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 kern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altLang="ja-JP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sSub>
                        <m:sSubPr>
                          <m:ctrlPr>
                            <a:rPr lang="en-US" altLang="ja-JP" sz="440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44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4400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53" y="5011724"/>
                <a:ext cx="3052246" cy="8446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/>
          <p:cNvSpPr/>
          <p:nvPr/>
        </p:nvSpPr>
        <p:spPr>
          <a:xfrm>
            <a:off x="896032" y="5928146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（</a:t>
            </a:r>
            <a:r>
              <a:rPr lang="en-US" altLang="ja-JP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random walk</a:t>
            </a:r>
            <a:r>
              <a:rPr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）</a:t>
            </a:r>
            <a:endParaRPr lang="en-US" altLang="ja-JP" sz="28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12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569647" cy="922337"/>
          </a:xfrm>
        </p:spPr>
        <p:txBody>
          <a:bodyPr/>
          <a:lstStyle/>
          <a:p>
            <a:pPr marL="838200" indent="-838200" algn="l"/>
            <a:r>
              <a:rPr lang="en-US" altLang="ja-JP" i="1" u="sng" dirty="0" smtClean="0"/>
              <a:t>Neutrino </a:t>
            </a:r>
            <a:r>
              <a:rPr lang="en-US" altLang="ja-JP" i="1" u="sng" dirty="0"/>
              <a:t>Energy </a:t>
            </a:r>
            <a:r>
              <a:rPr lang="en-US" altLang="ja-JP" i="1" u="sng" dirty="0" smtClean="0"/>
              <a:t>Sphere</a:t>
            </a:r>
            <a:r>
              <a:rPr lang="ja-JP" altLang="en-US" i="1" u="sng" dirty="0"/>
              <a:t> </a:t>
            </a:r>
            <a:r>
              <a:rPr lang="en-US" altLang="ja-JP" i="1" u="sng" dirty="0" smtClean="0"/>
              <a:t>(2)</a:t>
            </a:r>
            <a:endParaRPr lang="ja-JP" altLang="en-US" i="1" u="sng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Rectangle 1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2974942"/>
                <a:ext cx="8822879" cy="3816077"/>
              </a:xfrm>
            </p:spPr>
            <p:txBody>
              <a:bodyPr/>
              <a:lstStyle/>
              <a:p>
                <a:pPr lvl="1">
                  <a:lnSpc>
                    <a:spcPct val="80000"/>
                  </a:lnSpc>
                </a:pP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In this way, neutrinos travel…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ja-JP" altLang="en-US" sz="3200" baseline="30000" dirty="0" smtClean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ja-JP" altLang="en-US" dirty="0" smtClean="0"/>
                  <a:t>　→ </a:t>
                </a:r>
                <a:r>
                  <a:rPr lang="en-US" altLang="ja-JP" dirty="0" smtClean="0"/>
                  <a:t>it is nothing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ja-JP" altLang="en-US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r>
                  <a:rPr lang="en-US" altLang="ja-JP" dirty="0" err="1" smtClean="0"/>
                  <a:t>Thermalization</a:t>
                </a:r>
                <a:r>
                  <a:rPr lang="en-US" altLang="ja-JP" dirty="0" smtClean="0"/>
                  <a:t> radius</a:t>
                </a:r>
                <a:r>
                  <a:rPr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3801" name="Rectang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2974942"/>
                <a:ext cx="8822879" cy="3816077"/>
              </a:xfrm>
              <a:blipFill rotWithShape="0">
                <a:blip r:embed="rId2"/>
                <a:stretch>
                  <a:fillRect l="-1588" t="-30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/>
          <p:cNvCxnSpPr/>
          <p:nvPr/>
        </p:nvCxnSpPr>
        <p:spPr>
          <a:xfrm>
            <a:off x="4717284" y="1311505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523671" y="1311505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4716016" y="1687524"/>
            <a:ext cx="499863" cy="292224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221340" y="1688313"/>
            <a:ext cx="553834" cy="129467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763273" y="1817780"/>
            <a:ext cx="137125" cy="48641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5909451" y="2101530"/>
            <a:ext cx="522778" cy="165563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6416193" y="1657108"/>
            <a:ext cx="280098" cy="430161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6677822" y="1520324"/>
            <a:ext cx="521822" cy="153505"/>
          </a:xfrm>
          <a:prstGeom prst="line">
            <a:avLst/>
          </a:prstGeom>
          <a:ln w="3810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7189878" y="1520324"/>
            <a:ext cx="270444" cy="475259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460320" y="1979748"/>
            <a:ext cx="504126" cy="219495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7960872" y="1959577"/>
            <a:ext cx="562799" cy="214934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4716016" y="2410341"/>
            <a:ext cx="3807655" cy="9978"/>
          </a:xfrm>
          <a:prstGeom prst="straightConnector1">
            <a:avLst/>
          </a:prstGeom>
          <a:ln w="19050">
            <a:solidFill>
              <a:srgbClr val="0099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296927" y="2348880"/>
                <a:ext cx="5116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kern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ja-JP" altLang="en-US" sz="1800" dirty="0">
                  <a:solidFill>
                    <a:srgbClr val="0099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27" y="2348880"/>
                <a:ext cx="51167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6148688" y="908720"/>
                <a:ext cx="9423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2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ja-JP" altLang="en-US" sz="18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688" y="908720"/>
                <a:ext cx="94230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975953" y="1174748"/>
                <a:ext cx="3052246" cy="84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 kern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altLang="ja-JP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sSub>
                        <m:sSubPr>
                          <m:ctrlPr>
                            <a:rPr lang="en-US" altLang="ja-JP" sz="4400" i="1" kern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44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4400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53" y="1174748"/>
                <a:ext cx="3052246" cy="8446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/>
          <p:cNvSpPr/>
          <p:nvPr/>
        </p:nvSpPr>
        <p:spPr>
          <a:xfrm>
            <a:off x="896032" y="2091170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（</a:t>
            </a:r>
            <a:r>
              <a:rPr lang="en-US" altLang="ja-JP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random walk</a:t>
            </a:r>
            <a:r>
              <a:rPr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）</a:t>
            </a:r>
            <a:endParaRPr lang="en-US" altLang="ja-JP" sz="28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257606" y="3874745"/>
                <a:ext cx="5906682" cy="9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600" kern="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360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360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den>
                    </m:f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</m:t>
                    </m:r>
                    <m:r>
                      <a:rPr lang="en-US" altLang="ja-JP" sz="3600" i="1" kern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altLang="ja-JP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360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36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e>
                    </m:rad>
                  </m:oMath>
                </a14:m>
                <a:endParaRPr lang="ja-JP" altLang="en-US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6" y="3874745"/>
                <a:ext cx="5906682" cy="9750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47668" y="5634158"/>
                <a:ext cx="6544612" cy="102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600" kern="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altLang="ja-JP" sz="3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ja-JP" sz="36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ja-JP" sz="36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3600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ja-JP" sz="36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ja-JP" sz="3600" i="1" kern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den>
                        </m:f>
                      </m:e>
                    </m:nary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3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3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nary>
                      <m:naryPr>
                        <m:ctrlP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ja-JP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3600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3600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tot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nary>
                    <m:r>
                      <a:rPr lang="en-US" altLang="ja-JP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ja-JP" altLang="en-US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8" y="5634158"/>
                <a:ext cx="6544612" cy="10233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3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11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569647" cy="922337"/>
          </a:xfrm>
        </p:spPr>
        <p:txBody>
          <a:bodyPr/>
          <a:lstStyle/>
          <a:p>
            <a:pPr marL="838200" indent="-838200" algn="l"/>
            <a:r>
              <a:rPr lang="en-US" altLang="ja-JP" i="1" u="sng" dirty="0" smtClean="0"/>
              <a:t>Neutrino </a:t>
            </a:r>
            <a:r>
              <a:rPr lang="en-US" altLang="ja-JP" i="1" u="sng" dirty="0"/>
              <a:t>Energy </a:t>
            </a:r>
            <a:r>
              <a:rPr lang="en-US" altLang="ja-JP" i="1" u="sng" dirty="0" smtClean="0"/>
              <a:t>Sphere</a:t>
            </a:r>
            <a:r>
              <a:rPr lang="ja-JP" altLang="en-US" i="1" u="sng" dirty="0"/>
              <a:t> </a:t>
            </a:r>
            <a:r>
              <a:rPr lang="en-US" altLang="ja-JP" i="1" u="sng" dirty="0" smtClean="0"/>
              <a:t>(3)</a:t>
            </a:r>
            <a:endParaRPr lang="ja-JP" altLang="en-US" i="1" u="sng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01" name="Rectangle 1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737"/>
                <a:ext cx="8822879" cy="2951628"/>
              </a:xfrm>
            </p:spPr>
            <p:txBody>
              <a:bodyPr/>
              <a:lstStyle/>
              <a:p>
                <a:r>
                  <a:rPr lang="en-US" altLang="ja-JP" dirty="0" err="1" smtClean="0"/>
                  <a:t>Thermalization</a:t>
                </a:r>
                <a:r>
                  <a:rPr lang="en-US" altLang="ja-JP" dirty="0" smtClean="0"/>
                  <a:t> radius</a:t>
                </a:r>
                <a:r>
                  <a:rPr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→ </a:t>
                </a:r>
                <a:r>
                  <a:rPr lang="en-US" altLang="ja-JP" sz="2800" dirty="0" smtClean="0"/>
                  <a:t>If</a:t>
                </a:r>
                <a:r>
                  <a:rPr lang="ja-JP" altLang="en-US" sz="28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ja-JP" alt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srgbClr val="000000"/>
                    </a:solidFill>
                  </a:rPr>
                  <a:t>gets lower due to coherent scattering,</a:t>
                </a:r>
              </a:p>
              <a:p>
                <a:pPr marL="0" indent="0">
                  <a:buNone/>
                </a:pPr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:r>
                  <a:rPr lang="ja-JP" altLang="en-US" sz="2800" dirty="0" smtClean="0">
                    <a:solidFill>
                      <a:srgbClr val="000000"/>
                    </a:solidFill>
                  </a:rPr>
                  <a:t>　　</a:t>
                </a:r>
                <a:r>
                  <a:rPr lang="en-US" altLang="ja-JP" sz="2800" dirty="0" err="1" smtClean="0">
                    <a:solidFill>
                      <a:srgbClr val="000000"/>
                    </a:solidFill>
                  </a:rPr>
                  <a:t>thermalization</a:t>
                </a:r>
                <a:r>
                  <a:rPr lang="en-US" altLang="ja-JP" sz="2800" dirty="0" smtClean="0">
                    <a:solidFill>
                      <a:srgbClr val="000000"/>
                    </a:solidFill>
                  </a:rPr>
                  <a:t> radius goes outer.</a:t>
                </a:r>
                <a:endParaRPr lang="en-US" altLang="ja-JP" sz="2800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3801" name="Rectang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737"/>
                <a:ext cx="8822879" cy="2951628"/>
              </a:xfrm>
              <a:blipFill rotWithShape="0">
                <a:blip r:embed="rId2"/>
                <a:stretch>
                  <a:fillRect l="-1588" t="-3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47668" y="1700808"/>
                <a:ext cx="3414268" cy="102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kern="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　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20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th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3600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ja-JP" sz="3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ja-JP" sz="36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ja-JP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3600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3600" ker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tot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nary>
                    <m:r>
                      <a:rPr lang="en-US" altLang="ja-JP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ja-JP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ja-JP" altLang="en-US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8" y="1700808"/>
                <a:ext cx="3414268" cy="10233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506416" y="5567548"/>
            <a:ext cx="4242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Neutrino Energy 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Sphere </a:t>
            </a:r>
            <a:r>
              <a:rPr lang="ja-JP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surface of them. region</a:t>
            </a:r>
            <a:r>
              <a:rPr lang="ja-JP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） </a:t>
            </a:r>
            <a:endParaRPr lang="ja-JP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695977" y="4220666"/>
            <a:ext cx="3540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NS surface</a:t>
            </a:r>
            <a:r>
              <a:rPr lang="ja-JP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ja-JP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 flipH="1" flipV="1">
            <a:off x="1187624" y="4008542"/>
            <a:ext cx="2956492" cy="2732826"/>
            <a:chOff x="1259189" y="3831927"/>
            <a:chExt cx="2956492" cy="2732826"/>
          </a:xfrm>
        </p:grpSpPr>
        <p:sp>
          <p:nvSpPr>
            <p:cNvPr id="2" name="円/楕円 1"/>
            <p:cNvSpPr/>
            <p:nvPr/>
          </p:nvSpPr>
          <p:spPr>
            <a:xfrm>
              <a:off x="1543660" y="4077072"/>
              <a:ext cx="2429445" cy="2304649"/>
            </a:xfrm>
            <a:prstGeom prst="ellipse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9"/>
            <p:cNvSpPr>
              <a:spLocks/>
            </p:cNvSpPr>
            <p:nvPr/>
          </p:nvSpPr>
          <p:spPr bwMode="auto">
            <a:xfrm rot="16200000">
              <a:off x="2557258" y="4573924"/>
              <a:ext cx="460660" cy="57140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0"/>
            <p:cNvSpPr>
              <a:spLocks/>
            </p:cNvSpPr>
            <p:nvPr/>
          </p:nvSpPr>
          <p:spPr bwMode="auto">
            <a:xfrm rot="18568411">
              <a:off x="2846773" y="4665287"/>
              <a:ext cx="483502" cy="82535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51"/>
            <p:cNvSpPr>
              <a:spLocks/>
            </p:cNvSpPr>
            <p:nvPr/>
          </p:nvSpPr>
          <p:spPr bwMode="auto">
            <a:xfrm rot="2896605">
              <a:off x="2902653" y="5610709"/>
              <a:ext cx="519035" cy="115549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52"/>
            <p:cNvSpPr>
              <a:spLocks/>
            </p:cNvSpPr>
            <p:nvPr/>
          </p:nvSpPr>
          <p:spPr bwMode="auto">
            <a:xfrm rot="19791868">
              <a:off x="3047256" y="4832824"/>
              <a:ext cx="460927" cy="57107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 rot="21463951">
              <a:off x="3104396" y="5119626"/>
              <a:ext cx="483782" cy="82487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 rot="1257590">
              <a:off x="3103126" y="5408966"/>
              <a:ext cx="519336" cy="115482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55"/>
            <p:cNvSpPr>
              <a:spLocks/>
            </p:cNvSpPr>
            <p:nvPr/>
          </p:nvSpPr>
          <p:spPr bwMode="auto">
            <a:xfrm rot="7965945">
              <a:off x="2096332" y="5667832"/>
              <a:ext cx="460660" cy="57140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56"/>
            <p:cNvSpPr>
              <a:spLocks/>
            </p:cNvSpPr>
            <p:nvPr/>
          </p:nvSpPr>
          <p:spPr bwMode="auto">
            <a:xfrm rot="6496729">
              <a:off x="2328706" y="5759195"/>
              <a:ext cx="483502" cy="82535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 rot="4149434">
              <a:off x="2672824" y="5724922"/>
              <a:ext cx="519035" cy="115549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 rot="12682551">
              <a:off x="2009854" y="4832824"/>
              <a:ext cx="460927" cy="57107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 rot="11099048">
              <a:off x="1871449" y="5119626"/>
              <a:ext cx="483782" cy="82487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 rot="9471006">
              <a:off x="1895575" y="5408966"/>
              <a:ext cx="519336" cy="115482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 rot="14212604">
              <a:off x="2253793" y="4648797"/>
              <a:ext cx="494924" cy="57140"/>
            </a:xfrm>
            <a:custGeom>
              <a:avLst/>
              <a:gdLst>
                <a:gd name="T0" fmla="*/ 0 w 4218"/>
                <a:gd name="T1" fmla="*/ 227 h 288"/>
                <a:gd name="T2" fmla="*/ 408 w 4218"/>
                <a:gd name="T3" fmla="*/ 46 h 288"/>
                <a:gd name="T4" fmla="*/ 862 w 4218"/>
                <a:gd name="T5" fmla="*/ 273 h 288"/>
                <a:gd name="T6" fmla="*/ 1497 w 4218"/>
                <a:gd name="T7" fmla="*/ 0 h 288"/>
                <a:gd name="T8" fmla="*/ 2086 w 4218"/>
                <a:gd name="T9" fmla="*/ 273 h 288"/>
                <a:gd name="T10" fmla="*/ 2585 w 4218"/>
                <a:gd name="T11" fmla="*/ 91 h 288"/>
                <a:gd name="T12" fmla="*/ 2948 w 4218"/>
                <a:gd name="T13" fmla="*/ 46 h 288"/>
                <a:gd name="T14" fmla="*/ 4218 w 4218"/>
                <a:gd name="T15" fmla="*/ 13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18" h="288">
                  <a:moveTo>
                    <a:pt x="0" y="227"/>
                  </a:moveTo>
                  <a:cubicBezTo>
                    <a:pt x="132" y="132"/>
                    <a:pt x="264" y="38"/>
                    <a:pt x="408" y="46"/>
                  </a:cubicBezTo>
                  <a:cubicBezTo>
                    <a:pt x="552" y="54"/>
                    <a:pt x="681" y="281"/>
                    <a:pt x="862" y="273"/>
                  </a:cubicBezTo>
                  <a:cubicBezTo>
                    <a:pt x="1043" y="265"/>
                    <a:pt x="1293" y="0"/>
                    <a:pt x="1497" y="0"/>
                  </a:cubicBezTo>
                  <a:cubicBezTo>
                    <a:pt x="1701" y="0"/>
                    <a:pt x="1905" y="258"/>
                    <a:pt x="2086" y="273"/>
                  </a:cubicBezTo>
                  <a:cubicBezTo>
                    <a:pt x="2267" y="288"/>
                    <a:pt x="2441" y="129"/>
                    <a:pt x="2585" y="91"/>
                  </a:cubicBezTo>
                  <a:cubicBezTo>
                    <a:pt x="2729" y="53"/>
                    <a:pt x="2676" y="38"/>
                    <a:pt x="2948" y="46"/>
                  </a:cubicBezTo>
                  <a:cubicBezTo>
                    <a:pt x="3220" y="54"/>
                    <a:pt x="3719" y="95"/>
                    <a:pt x="4218" y="137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val 63"/>
            <p:cNvSpPr>
              <a:spLocks noChangeArrowheads="1"/>
            </p:cNvSpPr>
            <p:nvPr/>
          </p:nvSpPr>
          <p:spPr bwMode="auto">
            <a:xfrm>
              <a:off x="2355231" y="4826479"/>
              <a:ext cx="806304" cy="80583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854799" y="4372164"/>
              <a:ext cx="1807165" cy="1747602"/>
            </a:xfrm>
            <a:prstGeom prst="ellipse">
              <a:avLst/>
            </a:prstGeom>
            <a:noFill/>
            <a:ln w="50800">
              <a:solidFill>
                <a:srgbClr val="00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>
              <a:off x="2789400" y="3831927"/>
              <a:ext cx="26758" cy="508392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287758" y="4096221"/>
              <a:ext cx="317429" cy="386583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3516643" y="4450834"/>
              <a:ext cx="447866" cy="259838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3705138" y="5110087"/>
              <a:ext cx="510543" cy="24237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3650902" y="5571232"/>
              <a:ext cx="482524" cy="17975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 flipV="1">
              <a:off x="3392666" y="5920227"/>
              <a:ext cx="401670" cy="331739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3077874" y="6102195"/>
              <a:ext cx="167321" cy="462558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2335576" y="6114362"/>
              <a:ext cx="154236" cy="440674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1778068" y="5925640"/>
              <a:ext cx="339897" cy="377523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1374589" y="5589392"/>
              <a:ext cx="490385" cy="204048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1259189" y="5109099"/>
              <a:ext cx="559349" cy="32061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535064" y="4407431"/>
              <a:ext cx="451246" cy="304158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2121769" y="3975094"/>
              <a:ext cx="213807" cy="443712"/>
            </a:xfrm>
            <a:prstGeom prst="line">
              <a:avLst/>
            </a:prstGeom>
            <a:ln w="2540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フリーフォーム 19"/>
          <p:cNvSpPr/>
          <p:nvPr/>
        </p:nvSpPr>
        <p:spPr>
          <a:xfrm>
            <a:off x="2896285" y="5671822"/>
            <a:ext cx="1586429" cy="623289"/>
          </a:xfrm>
          <a:custGeom>
            <a:avLst/>
            <a:gdLst>
              <a:gd name="connsiteX0" fmla="*/ 1586429 w 1586429"/>
              <a:gd name="connsiteY0" fmla="*/ 198304 h 510911"/>
              <a:gd name="connsiteX1" fmla="*/ 616945 w 1586429"/>
              <a:gd name="connsiteY1" fmla="*/ 506776 h 510911"/>
              <a:gd name="connsiteX2" fmla="*/ 0 w 1586429"/>
              <a:gd name="connsiteY2" fmla="*/ 0 h 5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429" h="510911">
                <a:moveTo>
                  <a:pt x="1586429" y="198304"/>
                </a:moveTo>
                <a:cubicBezTo>
                  <a:pt x="1233889" y="369065"/>
                  <a:pt x="881350" y="539827"/>
                  <a:pt x="616945" y="506776"/>
                </a:cubicBezTo>
                <a:cubicBezTo>
                  <a:pt x="352540" y="473725"/>
                  <a:pt x="176270" y="236862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644008" y="4743886"/>
            <a:ext cx="3957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009900"/>
                </a:solidFill>
                <a:latin typeface="Arial" panose="020B0604020202020204" pitchFamily="34" charset="0"/>
              </a:rPr>
              <a:t>neutrino sphere</a:t>
            </a:r>
            <a:r>
              <a:rPr lang="ja-JP" altLang="en-US" sz="2800" dirty="0" smtClean="0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  <a:endParaRPr lang="ja-JP" altLang="en-US" sz="28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 flipV="1">
            <a:off x="3580424" y="4986485"/>
            <a:ext cx="1023238" cy="224330"/>
          </a:xfrm>
          <a:prstGeom prst="line">
            <a:avLst/>
          </a:prstGeom>
          <a:ln w="38100">
            <a:solidFill>
              <a:srgbClr val="009900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764168" y="4247319"/>
            <a:ext cx="505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ts val="4800"/>
              </a:lnSpc>
            </a:pPr>
            <a:r>
              <a:rPr lang="en-US" altLang="ja-JP" sz="4800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endParaRPr lang="en-US" altLang="ja-JP" sz="4000" baseline="30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32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179388" y="80963"/>
            <a:ext cx="8229600" cy="927100"/>
          </a:xfrm>
        </p:spPr>
        <p:txBody>
          <a:bodyPr/>
          <a:lstStyle/>
          <a:p>
            <a:pPr algn="l"/>
            <a:r>
              <a:rPr lang="en-US" altLang="ja-JP" sz="4800" i="1" u="sng" dirty="0"/>
              <a:t>Big news: GW170817</a:t>
            </a:r>
            <a:r>
              <a:rPr lang="en-US" altLang="ja-JP" sz="4800" i="1" u="sng" dirty="0" smtClean="0"/>
              <a:t> </a:t>
            </a:r>
            <a:endParaRPr lang="ja-JP" altLang="en-US" sz="4800" u="sng" dirty="0" smtClean="0"/>
          </a:p>
        </p:txBody>
      </p:sp>
      <p:sp>
        <p:nvSpPr>
          <p:cNvPr id="20484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979367"/>
            <a:ext cx="8497068" cy="1727398"/>
          </a:xfrm>
        </p:spPr>
        <p:txBody>
          <a:bodyPr/>
          <a:lstStyle/>
          <a:p>
            <a:pPr>
              <a:defRPr/>
            </a:pPr>
            <a:r>
              <a:rPr lang="en-US" altLang="ja-JP" sz="3200" dirty="0" smtClean="0"/>
              <a:t>Merger of neutron stars with </a:t>
            </a:r>
            <a:r>
              <a:rPr lang="en-US" altLang="ja-JP" sz="3200" dirty="0"/>
              <a:t>1.36-1.60 </a:t>
            </a:r>
            <a:r>
              <a:rPr lang="en-US" altLang="ja-JP" sz="3200" i="1" dirty="0" smtClean="0"/>
              <a:t>M</a:t>
            </a:r>
            <a:r>
              <a:rPr lang="en-US" altLang="ja-JP" sz="3200" b="1" baseline="-25000" dirty="0" smtClean="0"/>
              <a:t>☉</a:t>
            </a:r>
            <a:endParaRPr lang="en-US" altLang="ja-JP" sz="3200" dirty="0" smtClean="0"/>
          </a:p>
          <a:p>
            <a:pPr marL="0" indent="0" algn="r">
              <a:spcBef>
                <a:spcPts val="0"/>
              </a:spcBef>
              <a:buFontTx/>
              <a:buNone/>
              <a:defRPr/>
            </a:pPr>
            <a:r>
              <a:rPr lang="ja-JP" altLang="en-US" sz="3200" dirty="0"/>
              <a:t>　 </a:t>
            </a:r>
            <a:r>
              <a:rPr lang="ja-JP" altLang="en-US" sz="3200" dirty="0" smtClean="0"/>
              <a:t>＋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1.17-1.36 </a:t>
            </a:r>
            <a:r>
              <a:rPr lang="en-US" altLang="ja-JP" sz="3200" i="1" dirty="0"/>
              <a:t>M</a:t>
            </a:r>
            <a:r>
              <a:rPr lang="en-US" altLang="ja-JP" sz="3200" b="1" baseline="-25000" dirty="0"/>
              <a:t>☉</a:t>
            </a:r>
            <a:r>
              <a:rPr lang="ja-JP" altLang="en-US" sz="3200" dirty="0" smtClean="0"/>
              <a:t> </a:t>
            </a:r>
            <a:endParaRPr lang="en-US" altLang="ja-JP" sz="3200" i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ja-JP" sz="3200" dirty="0" smtClean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/>
          <a:srcRect t="6416"/>
          <a:stretch/>
        </p:blipFill>
        <p:spPr>
          <a:xfrm>
            <a:off x="0" y="1731660"/>
            <a:ext cx="3779912" cy="5126340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3881644" y="6309320"/>
            <a:ext cx="4693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ja-JP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←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Abbott et al. 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PRL 119 (2017), 161101</a:t>
            </a:r>
            <a:endParaRPr kumimoji="1" lang="ja-JP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/>
          <a:srcRect t="17108" r="17575"/>
          <a:stretch/>
        </p:blipFill>
        <p:spPr>
          <a:xfrm>
            <a:off x="4628303" y="2060848"/>
            <a:ext cx="4048153" cy="3653364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932040" y="5807238"/>
            <a:ext cx="3990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↑ 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Abbott et al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arXiv:1805.11581</a:t>
            </a:r>
            <a:endParaRPr kumimoji="1" lang="ja-JP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179388" y="80963"/>
            <a:ext cx="8229600" cy="927100"/>
          </a:xfrm>
        </p:spPr>
        <p:txBody>
          <a:bodyPr/>
          <a:lstStyle/>
          <a:p>
            <a:pPr algn="l"/>
            <a:r>
              <a:rPr lang="en-US" altLang="ja-JP" sz="4800" i="1" u="sng" dirty="0" smtClean="0"/>
              <a:t>Comparison with SN EOSs </a:t>
            </a:r>
            <a:endParaRPr lang="ja-JP" altLang="en-US" sz="4800" u="sng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09" y="1072329"/>
            <a:ext cx="4911291" cy="44073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96162"/>
            <a:ext cx="4195231" cy="431922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401402" y="5503340"/>
            <a:ext cx="4419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green</a:t>
            </a:r>
            <a:r>
              <a:rPr lang="en-US" altLang="ja-JP" dirty="0" smtClean="0">
                <a:latin typeface="+mj-lt"/>
              </a:rPr>
              <a:t>, Relativistic mean field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00FF"/>
                </a:solidFill>
                <a:latin typeface="+mj-lt"/>
              </a:rPr>
              <a:t>blue</a:t>
            </a:r>
            <a:r>
              <a:rPr lang="en-US" altLang="ja-JP" dirty="0" smtClean="0">
                <a:latin typeface="+mj-lt"/>
              </a:rPr>
              <a:t>, </a:t>
            </a:r>
            <a:r>
              <a:rPr lang="en-US" altLang="ja-JP" dirty="0" err="1" smtClean="0">
                <a:latin typeface="+mj-lt"/>
              </a:rPr>
              <a:t>Skyrme</a:t>
            </a:r>
            <a:r>
              <a:rPr lang="en-US" altLang="ja-JP" dirty="0" smtClean="0">
                <a:latin typeface="+mj-lt"/>
              </a:rPr>
              <a:t> type interaction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3399"/>
                </a:solidFill>
                <a:latin typeface="+mj-lt"/>
              </a:rPr>
              <a:t>pink</a:t>
            </a:r>
            <a:r>
              <a:rPr lang="en-US" altLang="ja-JP" dirty="0" smtClean="0">
                <a:latin typeface="+mj-lt"/>
              </a:rPr>
              <a:t>,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err="1">
                <a:latin typeface="+mj-lt"/>
              </a:rPr>
              <a:t>V</a:t>
            </a:r>
            <a:r>
              <a:rPr lang="en-US" altLang="ja-JP" dirty="0" err="1" smtClean="0">
                <a:latin typeface="+mj-lt"/>
              </a:rPr>
              <a:t>ariational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method</a:t>
            </a:r>
            <a:endParaRPr lang="en-US" altLang="ja-JP" dirty="0">
              <a:latin typeface="+mj-lt"/>
            </a:endParaRPr>
          </a:p>
          <a:p>
            <a:pPr marL="0" indent="0">
              <a:buNone/>
            </a:pPr>
            <a:endParaRPr lang="en-US" altLang="ja-J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44450"/>
            <a:ext cx="8893175" cy="922338"/>
          </a:xfrm>
        </p:spPr>
        <p:txBody>
          <a:bodyPr/>
          <a:lstStyle/>
          <a:p>
            <a:pPr algn="l" eaLnBrk="1" hangingPunct="1"/>
            <a:r>
              <a:rPr lang="en-US" altLang="ja-JP" i="1" u="sng" dirty="0" smtClean="0"/>
              <a:t>Tidal deformability  </a:t>
            </a:r>
            <a:endParaRPr lang="ja-JP" altLang="en-US" i="1" u="sng" dirty="0" smtClean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282641" y="6093296"/>
            <a:ext cx="8509704" cy="483198"/>
          </a:xfrm>
        </p:spPr>
        <p:txBody>
          <a:bodyPr/>
          <a:lstStyle/>
          <a:p>
            <a:r>
              <a:rPr kumimoji="1" lang="en-US" altLang="ja-JP" sz="3200" dirty="0" smtClean="0"/>
              <a:t>Compact </a:t>
            </a:r>
            <a:r>
              <a:rPr kumimoji="1" lang="ja-JP" altLang="en-US" sz="3200" dirty="0" smtClean="0"/>
              <a:t>（</a:t>
            </a:r>
            <a:r>
              <a:rPr kumimoji="1" lang="en-US" altLang="ja-JP" sz="3200" dirty="0" smtClean="0"/>
              <a:t>small radius</a:t>
            </a:r>
            <a:r>
              <a:rPr kumimoji="1" lang="ja-JP" altLang="en-US" sz="3200" dirty="0" smtClean="0"/>
              <a:t>） </a:t>
            </a:r>
            <a:r>
              <a:rPr kumimoji="1" lang="en-US" altLang="ja-JP" sz="3200" dirty="0" smtClean="0"/>
              <a:t>EOSs are favored.</a:t>
            </a:r>
            <a:endParaRPr kumimoji="1" lang="ja-JP" altLang="en-US" sz="3200" dirty="0"/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 rot="10800000">
            <a:off x="5426785" y="2411196"/>
            <a:ext cx="3209803" cy="1320939"/>
            <a:chOff x="604155" y="4564315"/>
            <a:chExt cx="5252956" cy="2161771"/>
          </a:xfrm>
        </p:grpSpPr>
        <p:sp>
          <p:nvSpPr>
            <p:cNvPr id="12" name="円/楕円 11"/>
            <p:cNvSpPr/>
            <p:nvPr/>
          </p:nvSpPr>
          <p:spPr>
            <a:xfrm>
              <a:off x="4114198" y="5170278"/>
              <a:ext cx="1742913" cy="1048666"/>
            </a:xfrm>
            <a:prstGeom prst="ellipse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04155" y="5170278"/>
              <a:ext cx="1742913" cy="1048666"/>
            </a:xfrm>
            <a:prstGeom prst="ellipse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上カーブ矢印 13"/>
            <p:cNvSpPr/>
            <p:nvPr/>
          </p:nvSpPr>
          <p:spPr>
            <a:xfrm>
              <a:off x="2028370" y="6298344"/>
              <a:ext cx="2307771" cy="427742"/>
            </a:xfrm>
            <a:prstGeom prst="curvedUpArrow">
              <a:avLst>
                <a:gd name="adj1" fmla="val 25000"/>
                <a:gd name="adj2" fmla="val 91354"/>
                <a:gd name="adj3" fmla="val 32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上カーブ矢印 14"/>
            <p:cNvSpPr/>
            <p:nvPr/>
          </p:nvSpPr>
          <p:spPr>
            <a:xfrm rot="10800000">
              <a:off x="2028370" y="4564315"/>
              <a:ext cx="2307771" cy="427742"/>
            </a:xfrm>
            <a:prstGeom prst="curvedUpArrow">
              <a:avLst>
                <a:gd name="adj1" fmla="val 25000"/>
                <a:gd name="adj2" fmla="val 91354"/>
                <a:gd name="adj3" fmla="val 32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2347068" y="5694611"/>
              <a:ext cx="835187" cy="1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640424" y="5677851"/>
              <a:ext cx="462660" cy="2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1882011" y="5223846"/>
              <a:ext cx="672501" cy="102896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1882010" y="6029295"/>
              <a:ext cx="672501" cy="102896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1046824" y="5223846"/>
              <a:ext cx="521932" cy="102896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1041980" y="6021264"/>
              <a:ext cx="521932" cy="102896"/>
            </a:xfrm>
            <a:prstGeom prst="straightConnector1">
              <a:avLst/>
            </a:prstGeom>
            <a:ln w="63500">
              <a:solidFill>
                <a:srgbClr val="FF3399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5336762" y="44624"/>
            <a:ext cx="3680168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>
                <a:solidFill>
                  <a:srgbClr val="FF0000"/>
                </a:solidFill>
              </a:rPr>
              <a:t>q</a:t>
            </a:r>
            <a:r>
              <a:rPr lang="en-US" altLang="ja-JP" kern="0" dirty="0" smtClean="0">
                <a:solidFill>
                  <a:srgbClr val="FF0000"/>
                </a:solidFill>
              </a:rPr>
              <a:t>uadrupole moment</a:t>
            </a:r>
            <a:endParaRPr lang="ja-JP" altLang="en-US" kern="0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5336762" y="644185"/>
            <a:ext cx="228600" cy="4143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003723" y="833612"/>
                <a:ext cx="2385717" cy="746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723" y="833612"/>
                <a:ext cx="2385717" cy="7465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/>
          <p:cNvCxnSpPr/>
          <p:nvPr/>
        </p:nvCxnSpPr>
        <p:spPr>
          <a:xfrm flipH="1" flipV="1">
            <a:off x="7426230" y="1454333"/>
            <a:ext cx="485025" cy="346842"/>
          </a:xfrm>
          <a:prstGeom prst="straightConnector1">
            <a:avLst/>
          </a:prstGeom>
          <a:ln w="22225">
            <a:solidFill>
              <a:srgbClr val="FF33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/>
          <p:cNvSpPr txBox="1">
            <a:spLocks/>
          </p:cNvSpPr>
          <p:nvPr/>
        </p:nvSpPr>
        <p:spPr bwMode="auto">
          <a:xfrm>
            <a:off x="7480081" y="1801175"/>
            <a:ext cx="1781208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>
                <a:solidFill>
                  <a:srgbClr val="FF3399"/>
                </a:solidFill>
              </a:rPr>
              <a:t>t</a:t>
            </a:r>
            <a:r>
              <a:rPr lang="en-US" altLang="ja-JP" kern="0" dirty="0" smtClean="0">
                <a:solidFill>
                  <a:srgbClr val="FF3399"/>
                </a:solidFill>
              </a:rPr>
              <a:t>idal field</a:t>
            </a:r>
            <a:endParaRPr lang="ja-JP" altLang="en-US" kern="0" dirty="0">
              <a:solidFill>
                <a:srgbClr val="FF3399"/>
              </a:solidFill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4537493" y="1811208"/>
            <a:ext cx="2914827" cy="5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kern="0" dirty="0" smtClean="0">
                <a:solidFill>
                  <a:srgbClr val="0000CC"/>
                </a:solidFill>
              </a:rPr>
              <a:t>2</a:t>
            </a:r>
            <a:r>
              <a:rPr lang="en-US" altLang="ja-JP" kern="0" baseline="30000" dirty="0" smtClean="0">
                <a:solidFill>
                  <a:srgbClr val="0000CC"/>
                </a:solidFill>
              </a:rPr>
              <a:t>nd</a:t>
            </a:r>
            <a:r>
              <a:rPr lang="en-US" altLang="ja-JP" kern="0" dirty="0" smtClean="0">
                <a:solidFill>
                  <a:srgbClr val="0000CC"/>
                </a:solidFill>
              </a:rPr>
              <a:t> Love number</a:t>
            </a:r>
            <a:endParaRPr lang="ja-JP" altLang="en-US" kern="0" dirty="0">
              <a:solidFill>
                <a:srgbClr val="0000CC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5860163" y="1474687"/>
            <a:ext cx="236474" cy="402847"/>
          </a:xfrm>
          <a:prstGeom prst="straightConnector1">
            <a:avLst/>
          </a:prstGeom>
          <a:ln w="2222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6214919" y="4261724"/>
                <a:ext cx="2907646" cy="10680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kumimoji="1" lang="en-US" altLang="ja-JP" sz="28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𝐺𝑚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19" y="4261724"/>
                <a:ext cx="2907646" cy="1068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正方形/長方形 46083"/>
          <p:cNvSpPr/>
          <p:nvPr/>
        </p:nvSpPr>
        <p:spPr>
          <a:xfrm>
            <a:off x="4655853" y="3855364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  <a:latin typeface="+mn-lt"/>
              </a:rPr>
              <a:t>tidal deformability</a:t>
            </a:r>
            <a:r>
              <a:rPr lang="ja-JP" altLang="en-US" sz="2800" dirty="0">
                <a:solidFill>
                  <a:srgbClr val="00B050"/>
                </a:solidFill>
                <a:latin typeface="+mn-lt"/>
              </a:rPr>
              <a:t> 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0" y="1340768"/>
            <a:ext cx="4507001" cy="3831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539552" y="5182917"/>
                <a:ext cx="7847918" cy="838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GW170817: Chirp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3/5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3/5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sz="2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ja-JP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1/5</m:t>
                            </m:r>
                          </m:sup>
                        </m:sSup>
                      </m:den>
                    </m:f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=1.188</m:t>
                    </m:r>
                    <m:sSub>
                      <m:sSubPr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ja-JP" altLang="en-US" sz="26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82917"/>
                <a:ext cx="7847918" cy="838371"/>
              </a:xfrm>
              <a:prstGeom prst="rect">
                <a:avLst/>
              </a:prstGeom>
              <a:blipFill rotWithShape="0">
                <a:blip r:embed="rId5"/>
                <a:stretch>
                  <a:fillRect l="-1399" b="-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250824" y="954243"/>
            <a:ext cx="379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Abbott et al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arXiv:1805.11581</a:t>
            </a:r>
            <a:endParaRPr kumimoji="1" lang="ja-JP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6" name="正方形/長方形 46085"/>
              <p:cNvSpPr/>
              <p:nvPr/>
            </p:nvSpPr>
            <p:spPr>
              <a:xfrm>
                <a:off x="6963660" y="710876"/>
                <a:ext cx="21803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i="1" dirty="0" smtClean="0">
                    <a:solidFill>
                      <a:srgbClr val="0000CC"/>
                    </a:solidFill>
                    <a:latin typeface="+mn-lt"/>
                  </a:rPr>
                  <a:t> ~ O</a:t>
                </a:r>
                <a:r>
                  <a:rPr lang="en-US" altLang="ja-JP" dirty="0" smtClean="0">
                    <a:solidFill>
                      <a:srgbClr val="0000CC"/>
                    </a:solidFill>
                    <a:latin typeface="+mn-lt"/>
                  </a:rPr>
                  <a:t>(0.1</a:t>
                </a:r>
                <a:r>
                  <a:rPr lang="en-US" altLang="ja-JP" dirty="0">
                    <a:solidFill>
                      <a:srgbClr val="0000CC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6086" name="正方形/長方形 460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60" y="710876"/>
                <a:ext cx="218034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9333" r="-3911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179388" y="80963"/>
            <a:ext cx="8229600" cy="927100"/>
          </a:xfrm>
        </p:spPr>
        <p:txBody>
          <a:bodyPr/>
          <a:lstStyle/>
          <a:p>
            <a:pPr algn="l"/>
            <a:r>
              <a:rPr lang="en-US" altLang="ja-JP" sz="4800" i="1" u="sng" dirty="0" smtClean="0"/>
              <a:t>Comparison with SN EOSs </a:t>
            </a:r>
            <a:endParaRPr lang="ja-JP" altLang="en-US" sz="4800" u="sng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96947" y="5503340"/>
            <a:ext cx="441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"/>
              </a:rPr>
              <a:t>green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, Relativistic mean field</a:t>
            </a:r>
          </a:p>
          <a:p>
            <a:r>
              <a:rPr lang="en-US" altLang="ja-JP" dirty="0" smtClean="0">
                <a:solidFill>
                  <a:srgbClr val="0000FF"/>
                </a:solidFill>
                <a:latin typeface="Arial"/>
              </a:rPr>
              <a:t>blue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</a:rPr>
              <a:t>Skyrme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type interaction</a:t>
            </a:r>
          </a:p>
          <a:p>
            <a:r>
              <a:rPr lang="en-US" altLang="ja-JP" dirty="0" smtClean="0">
                <a:solidFill>
                  <a:srgbClr val="FF3399"/>
                </a:solidFill>
                <a:latin typeface="Arial"/>
              </a:rPr>
              <a:t>pink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en-US" altLang="ja-JP" dirty="0" err="1" smtClean="0">
                <a:solidFill>
                  <a:srgbClr val="000000"/>
                </a:solidFill>
                <a:latin typeface="Arial"/>
              </a:rPr>
              <a:t>ariational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</a:rPr>
              <a:t>method</a:t>
            </a:r>
            <a:endParaRPr lang="en-US" altLang="ja-JP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60" y="1238895"/>
            <a:ext cx="4907651" cy="41718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6" y="1253475"/>
            <a:ext cx="4218880" cy="41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06437"/>
          </a:xfrm>
        </p:spPr>
        <p:txBody>
          <a:bodyPr/>
          <a:lstStyle/>
          <a:p>
            <a:pPr algn="l"/>
            <a:r>
              <a:rPr lang="en-US" altLang="ja-JP" i="1" u="sng" dirty="0" smtClean="0"/>
              <a:t>EOS properties</a:t>
            </a:r>
            <a:endParaRPr lang="ja-JP" altLang="en-US" i="1" u="sng" dirty="0" smtClean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906579"/>
              </p:ext>
            </p:extLst>
          </p:nvPr>
        </p:nvGraphicFramePr>
        <p:xfrm>
          <a:off x="250825" y="1125538"/>
          <a:ext cx="8497888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24"/>
                <a:gridCol w="2088615"/>
                <a:gridCol w="1800249"/>
                <a:gridCol w="1800400"/>
              </a:tblGrid>
              <a:tr h="6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EOS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err="1" smtClean="0">
                          <a:solidFill>
                            <a:srgbClr val="FF0000"/>
                          </a:solidFill>
                        </a:rPr>
                        <a:t>Togashi</a:t>
                      </a:r>
                      <a:endParaRPr kumimoji="1" lang="ja-JP" altLang="en-US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LS220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Shen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  <a:tr h="6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i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 [MeV]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281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  <a:tr h="6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i="1" dirty="0" smtClean="0"/>
                        <a:t>S</a:t>
                      </a:r>
                      <a:r>
                        <a:rPr lang="en-US" altLang="ja-JP" sz="3200" baseline="-25000" dirty="0" smtClean="0"/>
                        <a:t>0</a:t>
                      </a:r>
                      <a:r>
                        <a:rPr lang="en-US" altLang="ja-JP" sz="3200" dirty="0" smtClean="0"/>
                        <a:t>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[MeV]</a:t>
                      </a:r>
                      <a:endParaRPr kumimoji="1" lang="ja-JP" alt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rgbClr val="FF0000"/>
                          </a:solidFill>
                        </a:rPr>
                        <a:t>30.0</a:t>
                      </a:r>
                      <a:endParaRPr kumimoji="1" lang="ja-JP" altLang="en-US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28.6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36.9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  <a:tr h="6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0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 [MeV]</a:t>
                      </a:r>
                      <a:endParaRPr kumimoji="1" lang="ja-JP" alt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kumimoji="1" lang="ja-JP" altLang="en-US" sz="32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73.8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  <a:tr h="6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 dirty="0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altLang="ja-JP" sz="3200" baseline="-25000" dirty="0" smtClean="0"/>
                        <a:t>0</a:t>
                      </a:r>
                      <a:r>
                        <a:rPr lang="en-US" altLang="ja-JP" sz="3200" dirty="0" smtClean="0"/>
                        <a:t>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ja-JP" sz="3200" dirty="0" smtClean="0"/>
                        <a:t>10</a:t>
                      </a:r>
                      <a:r>
                        <a:rPr lang="en-US" altLang="ja-JP" sz="3600" baseline="30000" dirty="0" smtClean="0"/>
                        <a:t>14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g/cm</a:t>
                      </a:r>
                      <a:r>
                        <a:rPr kumimoji="1" lang="en-US" altLang="ja-JP" sz="3200" b="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2.66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2.57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2.41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  <a:tr h="6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i="1" dirty="0" smtClean="0"/>
                        <a:t>w</a:t>
                      </a:r>
                      <a:r>
                        <a:rPr lang="en-US" altLang="ja-JP" sz="3200" baseline="-25000" dirty="0" smtClean="0"/>
                        <a:t>0</a:t>
                      </a:r>
                      <a:r>
                        <a:rPr lang="en-US" altLang="ja-JP" sz="3200" dirty="0" smtClean="0"/>
                        <a:t> </a:t>
                      </a:r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[MeV]</a:t>
                      </a:r>
                      <a:endParaRPr kumimoji="1" lang="ja-JP" altLang="en-US" sz="3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16.1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16.0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solidFill>
                            <a:schemeClr val="tx1"/>
                          </a:solidFill>
                        </a:rPr>
                        <a:t>16.3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11" marB="45711" anchor="ctr"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5157366"/>
            <a:ext cx="8686800" cy="15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ja-JP" kern="0" dirty="0" err="1" smtClean="0">
                <a:solidFill>
                  <a:srgbClr val="000000"/>
                </a:solidFill>
              </a:rPr>
              <a:t>Togashi</a:t>
            </a:r>
            <a:r>
              <a:rPr lang="en-US" altLang="ja-JP" kern="0" dirty="0" smtClean="0">
                <a:solidFill>
                  <a:srgbClr val="000000"/>
                </a:solidFill>
              </a:rPr>
              <a:t> EOS has </a:t>
            </a:r>
            <a:r>
              <a:rPr lang="en-US" altLang="ja-JP" kern="0" dirty="0" smtClean="0">
                <a:solidFill>
                  <a:srgbClr val="FF0000"/>
                </a:solidFill>
              </a:rPr>
              <a:t>small</a:t>
            </a:r>
            <a:r>
              <a:rPr lang="en-US" altLang="ja-JP" kern="0" dirty="0" smtClean="0">
                <a:solidFill>
                  <a:srgbClr val="000000"/>
                </a:solidFill>
              </a:rPr>
              <a:t> symmetry energy at </a:t>
            </a:r>
            <a:r>
              <a:rPr lang="en-US" altLang="ja-JP" kern="0" dirty="0" smtClean="0">
                <a:solidFill>
                  <a:srgbClr val="FF0000"/>
                </a:solidFill>
              </a:rPr>
              <a:t>high</a:t>
            </a:r>
            <a:r>
              <a:rPr lang="en-US" altLang="ja-JP" kern="0" dirty="0" smtClean="0">
                <a:solidFill>
                  <a:srgbClr val="000000"/>
                </a:solidFill>
              </a:rPr>
              <a:t> densities.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ja-JP" altLang="en-US" kern="0" dirty="0" smtClean="0">
                <a:solidFill>
                  <a:srgbClr val="000000"/>
                </a:solidFill>
              </a:rPr>
              <a:t>　→ </a:t>
            </a:r>
            <a:r>
              <a:rPr lang="en-US" altLang="ja-JP" kern="0" dirty="0" smtClean="0">
                <a:solidFill>
                  <a:srgbClr val="000000"/>
                </a:solidFill>
              </a:rPr>
              <a:t>more </a:t>
            </a:r>
            <a:r>
              <a:rPr lang="en-US" altLang="ja-JP" kern="0" dirty="0" smtClean="0">
                <a:solidFill>
                  <a:srgbClr val="FF0000"/>
                </a:solidFill>
              </a:rPr>
              <a:t>neutron-rich</a:t>
            </a:r>
            <a:r>
              <a:rPr lang="en-US" altLang="ja-JP" kern="0" dirty="0" smtClean="0">
                <a:solidFill>
                  <a:srgbClr val="000000"/>
                </a:solidFill>
              </a:rPr>
              <a:t>, </a:t>
            </a:r>
            <a:r>
              <a:rPr lang="en-US" altLang="ja-JP" kern="0" dirty="0" smtClean="0">
                <a:solidFill>
                  <a:srgbClr val="FF0000"/>
                </a:solidFill>
              </a:rPr>
              <a:t>soft</a:t>
            </a:r>
            <a:r>
              <a:rPr lang="en-US" altLang="ja-JP" kern="0" dirty="0" smtClean="0">
                <a:solidFill>
                  <a:srgbClr val="000000"/>
                </a:solidFill>
              </a:rPr>
              <a:t> and </a:t>
            </a:r>
            <a:r>
              <a:rPr lang="en-US" altLang="ja-JP" kern="0" dirty="0" smtClean="0">
                <a:solidFill>
                  <a:srgbClr val="FF0000"/>
                </a:solidFill>
              </a:rPr>
              <a:t>compact</a:t>
            </a:r>
            <a:r>
              <a:rPr lang="en-US" altLang="ja-JP" kern="0" dirty="0" smtClean="0">
                <a:solidFill>
                  <a:srgbClr val="000000"/>
                </a:solidFill>
              </a:rPr>
              <a:t>!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4526102" y="116632"/>
            <a:ext cx="4582402" cy="4583396"/>
            <a:chOff x="4570686" y="-2268"/>
            <a:chExt cx="4582402" cy="458339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4271" y="571970"/>
              <a:ext cx="4223322" cy="400915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807125" y="-2268"/>
              <a:ext cx="23459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altLang="ja-JP" sz="2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Togashi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&amp; 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Takano</a:t>
              </a:r>
            </a:p>
            <a:p>
              <a:pPr eaLnBrk="0" hangingPunct="0"/>
              <a:r>
                <a:rPr kumimoji="1"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NPA 902 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(2013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),53</a:t>
              </a:r>
              <a:endParaRPr kumimoji="1" lang="ja-JP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0686" y="141748"/>
              <a:ext cx="1406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/>
              <a:r>
                <a:rPr lang="en-US" altLang="ja-JP" sz="20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r</a:t>
              </a:r>
              <a:r>
                <a:rPr kumimoji="1" lang="en-US" altLang="ja-JP" sz="20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) [MeV]</a:t>
              </a:r>
              <a:endParaRPr kumimoji="1" lang="ja-JP" altLang="en-US" sz="2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1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/>
          <p:nvPr/>
        </p:nvSpPr>
        <p:spPr>
          <a:xfrm>
            <a:off x="1978925" y="3384644"/>
            <a:ext cx="4080680" cy="2661313"/>
          </a:xfrm>
          <a:custGeom>
            <a:avLst/>
            <a:gdLst>
              <a:gd name="connsiteX0" fmla="*/ 0 w 4080680"/>
              <a:gd name="connsiteY0" fmla="*/ 2661313 h 2661313"/>
              <a:gd name="connsiteX1" fmla="*/ 668740 w 4080680"/>
              <a:gd name="connsiteY1" fmla="*/ 2019869 h 2661313"/>
              <a:gd name="connsiteX2" fmla="*/ 1583140 w 4080680"/>
              <a:gd name="connsiteY2" fmla="*/ 1392072 h 2661313"/>
              <a:gd name="connsiteX3" fmla="*/ 3248167 w 4080680"/>
              <a:gd name="connsiteY3" fmla="*/ 641445 h 2661313"/>
              <a:gd name="connsiteX4" fmla="*/ 4080680 w 4080680"/>
              <a:gd name="connsiteY4" fmla="*/ 0 h 26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680" h="2661313">
                <a:moveTo>
                  <a:pt x="0" y="2661313"/>
                </a:moveTo>
                <a:cubicBezTo>
                  <a:pt x="202441" y="2446361"/>
                  <a:pt x="404883" y="2231409"/>
                  <a:pt x="668740" y="2019869"/>
                </a:cubicBezTo>
                <a:cubicBezTo>
                  <a:pt x="932597" y="1808329"/>
                  <a:pt x="1153236" y="1621809"/>
                  <a:pt x="1583140" y="1392072"/>
                </a:cubicBezTo>
                <a:cubicBezTo>
                  <a:pt x="2013044" y="1162335"/>
                  <a:pt x="2831910" y="873457"/>
                  <a:pt x="3248167" y="641445"/>
                </a:cubicBezTo>
                <a:cubicBezTo>
                  <a:pt x="3664424" y="409433"/>
                  <a:pt x="3872552" y="204716"/>
                  <a:pt x="4080680" y="0"/>
                </a:cubicBez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115888"/>
            <a:ext cx="8424936" cy="865187"/>
          </a:xfrm>
        </p:spPr>
        <p:txBody>
          <a:bodyPr/>
          <a:lstStyle/>
          <a:p>
            <a:pPr algn="l" eaLnBrk="1" hangingPunct="1"/>
            <a:r>
              <a:rPr lang="en-US" altLang="ja-JP" sz="4800" i="1" u="sng" dirty="0" smtClean="0"/>
              <a:t>Uncertainties in high densities </a:t>
            </a:r>
            <a:endParaRPr lang="ja-JP" altLang="en-US" sz="4800" dirty="0" smtClean="0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 flipH="1" flipV="1">
            <a:off x="1970779" y="2740356"/>
            <a:ext cx="3175" cy="3960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V="1">
            <a:off x="1973954" y="6061882"/>
            <a:ext cx="50387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3558279" y="4791314"/>
            <a:ext cx="0" cy="126215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H="1">
            <a:off x="1973954" y="6053469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 flipH="1">
            <a:off x="1973954" y="4791314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V="1">
            <a:off x="2826442" y="4504923"/>
            <a:ext cx="1246187" cy="687387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3315817" y="4068681"/>
            <a:ext cx="50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FF00FF"/>
                </a:solidFill>
              </a:rPr>
              <a:t>L</a:t>
            </a:r>
            <a:endParaRPr lang="en-US" altLang="ja-JP" sz="3200" i="1" dirty="0">
              <a:solidFill>
                <a:srgbClr val="FF00FF"/>
              </a:solidFill>
            </a:endParaRP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3315817" y="5925357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ja-JP" sz="40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7035910" y="5955519"/>
            <a:ext cx="503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endParaRPr lang="en-US" altLang="ja-JP" sz="36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5" name="Text Box 28"/>
          <p:cNvSpPr txBox="1">
            <a:spLocks noChangeArrowheads="1"/>
          </p:cNvSpPr>
          <p:nvPr/>
        </p:nvSpPr>
        <p:spPr bwMode="auto">
          <a:xfrm>
            <a:off x="1244011" y="4470128"/>
            <a:ext cx="748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i="1" dirty="0" smtClean="0">
                <a:solidFill>
                  <a:srgbClr val="008000"/>
                </a:solidFill>
              </a:rPr>
              <a:t>S</a:t>
            </a:r>
            <a:r>
              <a:rPr lang="en-US" altLang="ja-JP" sz="3600" baseline="-25000" dirty="0" smtClean="0">
                <a:solidFill>
                  <a:srgbClr val="008000"/>
                </a:solidFill>
              </a:rPr>
              <a:t>0</a:t>
            </a:r>
            <a:endParaRPr lang="en-US" altLang="ja-JP" sz="3600" baseline="-25000" dirty="0">
              <a:solidFill>
                <a:srgbClr val="008000"/>
              </a:solidFill>
            </a:endParaRPr>
          </a:p>
        </p:txBody>
      </p:sp>
      <p:sp>
        <p:nvSpPr>
          <p:cNvPr id="6168" name="Text Box 11"/>
          <p:cNvSpPr txBox="1">
            <a:spLocks noChangeArrowheads="1"/>
          </p:cNvSpPr>
          <p:nvPr/>
        </p:nvSpPr>
        <p:spPr bwMode="auto">
          <a:xfrm>
            <a:off x="4246301" y="2135758"/>
            <a:ext cx="4226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ja-JP" sz="2800" dirty="0" smtClean="0">
                <a:solidFill>
                  <a:srgbClr val="FF6600"/>
                </a:solidFill>
              </a:rPr>
              <a:t>density dependent symmetry energy</a:t>
            </a:r>
            <a:r>
              <a:rPr lang="ja-JP" altLang="en-US" sz="2800" dirty="0" smtClean="0">
                <a:solidFill>
                  <a:srgbClr val="FF6600"/>
                </a:solidFill>
              </a:rPr>
              <a:t> </a:t>
            </a:r>
            <a:r>
              <a:rPr lang="en-US" altLang="ja-JP" sz="2800" i="1" dirty="0" smtClean="0">
                <a:solidFill>
                  <a:srgbClr val="FF6600"/>
                </a:solidFill>
              </a:rPr>
              <a:t>S</a:t>
            </a:r>
            <a:r>
              <a:rPr lang="en-US" altLang="ja-JP" sz="2800" dirty="0" smtClean="0">
                <a:solidFill>
                  <a:srgbClr val="FF6600"/>
                </a:solidFill>
              </a:rPr>
              <a:t>(</a:t>
            </a:r>
            <a:r>
              <a:rPr kumimoji="0" lang="en-US" altLang="ja-JP" sz="3600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ＭＳ Ｐゴシック" charset="-128"/>
              </a:rPr>
              <a:t>n</a:t>
            </a:r>
            <a:r>
              <a:rPr lang="en-US" altLang="ja-JP" sz="2800" dirty="0" smtClean="0">
                <a:solidFill>
                  <a:srgbClr val="FF6600"/>
                </a:solidFill>
              </a:rPr>
              <a:t>)</a:t>
            </a:r>
            <a:endParaRPr lang="en-US" altLang="ja-JP" sz="2800" dirty="0">
              <a:solidFill>
                <a:srgbClr val="FF66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95536" y="1058846"/>
            <a:ext cx="8580437" cy="1020762"/>
            <a:chOff x="455613" y="1471613"/>
            <a:chExt cx="8580437" cy="1020762"/>
          </a:xfrm>
        </p:grpSpPr>
        <p:pic>
          <p:nvPicPr>
            <p:cNvPr id="617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5"/>
            <a:stretch>
              <a:fillRect/>
            </a:stretch>
          </p:blipFill>
          <p:spPr bwMode="auto">
            <a:xfrm>
              <a:off x="455613" y="1471613"/>
              <a:ext cx="7127875" cy="102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75" y="1722438"/>
              <a:ext cx="14509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795321" y="1751462"/>
                  <a:ext cx="310147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kumimoji="0" lang="ja-JP" altLang="en-US" dirty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21" y="1751462"/>
                  <a:ext cx="310147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54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4558387" y="2100505"/>
            <a:ext cx="2978151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kumimoji="0" lang="ja-JP" alt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909649" y="2550662"/>
            <a:ext cx="952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i="1" dirty="0" smtClean="0">
                <a:solidFill>
                  <a:srgbClr val="FF6600"/>
                </a:solidFill>
              </a:rPr>
              <a:t>S</a:t>
            </a:r>
            <a:r>
              <a:rPr lang="en-US" altLang="ja-JP" sz="2800" dirty="0" smtClean="0">
                <a:solidFill>
                  <a:srgbClr val="FF6600"/>
                </a:solidFill>
              </a:rPr>
              <a:t>(</a:t>
            </a:r>
            <a:r>
              <a:rPr kumimoji="0" lang="en-US" altLang="ja-JP" sz="3600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ＭＳ Ｐゴシック" charset="-128"/>
              </a:rPr>
              <a:t>n</a:t>
            </a:r>
            <a:r>
              <a:rPr lang="en-US" altLang="ja-JP" sz="2800" dirty="0" smtClean="0">
                <a:solidFill>
                  <a:srgbClr val="FF6600"/>
                </a:solidFill>
              </a:rPr>
              <a:t>)</a:t>
            </a:r>
            <a:endParaRPr lang="en-US" altLang="ja-JP" sz="2800" dirty="0">
              <a:solidFill>
                <a:srgbClr val="FF6600"/>
              </a:solidFill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992573" y="4312692"/>
            <a:ext cx="4135271" cy="1746913"/>
          </a:xfrm>
          <a:custGeom>
            <a:avLst/>
            <a:gdLst>
              <a:gd name="connsiteX0" fmla="*/ 0 w 4135271"/>
              <a:gd name="connsiteY0" fmla="*/ 1805619 h 1805619"/>
              <a:gd name="connsiteX1" fmla="*/ 982638 w 4135271"/>
              <a:gd name="connsiteY1" fmla="*/ 904867 h 1805619"/>
              <a:gd name="connsiteX2" fmla="*/ 1787856 w 4135271"/>
              <a:gd name="connsiteY2" fmla="*/ 413548 h 1805619"/>
              <a:gd name="connsiteX3" fmla="*/ 3534770 w 4135271"/>
              <a:gd name="connsiteY3" fmla="*/ 58706 h 1805619"/>
              <a:gd name="connsiteX4" fmla="*/ 4135271 w 4135271"/>
              <a:gd name="connsiteY4" fmla="*/ 4115 h 18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71" h="1805619">
                <a:moveTo>
                  <a:pt x="0" y="1805619"/>
                </a:moveTo>
                <a:cubicBezTo>
                  <a:pt x="342331" y="1471249"/>
                  <a:pt x="684662" y="1136879"/>
                  <a:pt x="982638" y="904867"/>
                </a:cubicBezTo>
                <a:cubicBezTo>
                  <a:pt x="1280614" y="672855"/>
                  <a:pt x="1362501" y="554575"/>
                  <a:pt x="1787856" y="413548"/>
                </a:cubicBezTo>
                <a:cubicBezTo>
                  <a:pt x="2213211" y="272521"/>
                  <a:pt x="3143534" y="126945"/>
                  <a:pt x="3534770" y="58706"/>
                </a:cubicBezTo>
                <a:cubicBezTo>
                  <a:pt x="3926006" y="-9533"/>
                  <a:pt x="4030638" y="-2709"/>
                  <a:pt x="4135271" y="4115"/>
                </a:cubicBezTo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728903" y="3729013"/>
            <a:ext cx="13647" cy="579438"/>
          </a:xfrm>
          <a:prstGeom prst="straightConnector1">
            <a:avLst/>
          </a:prstGeom>
          <a:ln w="25400">
            <a:solidFill>
              <a:srgbClr val="0000CC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コンテンツ プレースホルダー 2"/>
          <p:cNvSpPr txBox="1">
            <a:spLocks/>
          </p:cNvSpPr>
          <p:nvPr/>
        </p:nvSpPr>
        <p:spPr bwMode="auto">
          <a:xfrm>
            <a:off x="4900304" y="4397281"/>
            <a:ext cx="4189105" cy="15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800" kern="0" dirty="0" smtClean="0">
                <a:solidFill>
                  <a:srgbClr val="0000FF"/>
                </a:solidFill>
              </a:rPr>
              <a:t>uncertainties</a:t>
            </a:r>
            <a:endParaRPr lang="ja-JP" altLang="en-US" sz="2800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8">
      <a:dk1>
        <a:srgbClr val="4B2500"/>
      </a:dk1>
      <a:lt1>
        <a:srgbClr val="F9F0D3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anose="020B0502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24827</TotalTime>
  <Words>1132</Words>
  <Application>Microsoft Office PowerPoint</Application>
  <PresentationFormat>画面に合わせる (4:3)</PresentationFormat>
  <Paragraphs>323</Paragraphs>
  <Slides>32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59" baseType="lpstr">
      <vt:lpstr>HG創英角ﾎﾟｯﾌﾟ体</vt:lpstr>
      <vt:lpstr>ＭＳ Ｐゴシック</vt:lpstr>
      <vt:lpstr>ＭＳ Ｐ明朝</vt:lpstr>
      <vt:lpstr>メイリオ</vt:lpstr>
      <vt:lpstr>Arial</vt:lpstr>
      <vt:lpstr>Arial Rounded MT Bold</vt:lpstr>
      <vt:lpstr>Cambria Math</vt:lpstr>
      <vt:lpstr>Century</vt:lpstr>
      <vt:lpstr>Century Gothic</vt:lpstr>
      <vt:lpstr>Garamond</vt:lpstr>
      <vt:lpstr>Symbol</vt:lpstr>
      <vt:lpstr>Times New Roman</vt:lpstr>
      <vt:lpstr>Wingdings</vt:lpstr>
      <vt:lpstr>Stream</vt:lpstr>
      <vt:lpstr>1_標準デザイン</vt:lpstr>
      <vt:lpstr>2_標準デザイン</vt:lpstr>
      <vt:lpstr>7_標準デザイン</vt:lpstr>
      <vt:lpstr>10_標準デザイン</vt:lpstr>
      <vt:lpstr>12_標準デザイン</vt:lpstr>
      <vt:lpstr>13_標準デザイン</vt:lpstr>
      <vt:lpstr>14_標準デザイン</vt:lpstr>
      <vt:lpstr>8_標準デザイン</vt:lpstr>
      <vt:lpstr>標準デザイン</vt:lpstr>
      <vt:lpstr>3_標準デザイン</vt:lpstr>
      <vt:lpstr>4_標準デザイン</vt:lpstr>
      <vt:lpstr>5_標準デザイン</vt:lpstr>
      <vt:lpstr>数式</vt:lpstr>
      <vt:lpstr>Astrophysical implications of the nuclear symmetry energy</vt:lpstr>
      <vt:lpstr>Compact stars</vt:lpstr>
      <vt:lpstr>§1. Implication for  neutron star</vt:lpstr>
      <vt:lpstr>Big news: GW170817 </vt:lpstr>
      <vt:lpstr>Comparison with SN EOSs </vt:lpstr>
      <vt:lpstr>Tidal deformability  </vt:lpstr>
      <vt:lpstr>Comparison with SN EOSs </vt:lpstr>
      <vt:lpstr>EOS properties</vt:lpstr>
      <vt:lpstr>Uncertainties in high densities </vt:lpstr>
      <vt:lpstr>Within the uncertainties… </vt:lpstr>
      <vt:lpstr>§2. Implication for  proto-neutron star</vt:lpstr>
      <vt:lpstr>Proto-neutron star cooling</vt:lpstr>
      <vt:lpstr>Supernova neutrino</vt:lpstr>
      <vt:lpstr>In the inhomogeneous phase…</vt:lpstr>
      <vt:lpstr>Neutrino light curve</vt:lpstr>
      <vt:lpstr>Inhomogeneous region</vt:lpstr>
      <vt:lpstr>Nuclear size near PNS surface</vt:lpstr>
      <vt:lpstr>Summary</vt:lpstr>
      <vt:lpstr>Thank you for your attention</vt:lpstr>
      <vt:lpstr>Tidal deformability parameter</vt:lpstr>
      <vt:lpstr>Comparison at T = 0 </vt:lpstr>
      <vt:lpstr>Crust of neutron stars (T = 0)</vt:lpstr>
      <vt:lpstr>Finite temperature phase diagram</vt:lpstr>
      <vt:lpstr>Crust nuclei and L parameter</vt:lpstr>
      <vt:lpstr>Comparison of A and Z</vt:lpstr>
      <vt:lpstr>Setup</vt:lpstr>
      <vt:lpstr>Profiles of PNS</vt:lpstr>
      <vt:lpstr>Coherent effect</vt:lpstr>
      <vt:lpstr>Coherent effect (cont.)</vt:lpstr>
      <vt:lpstr>Neutrino Energy Sphere (1)</vt:lpstr>
      <vt:lpstr>Neutrino Energy Sphere (2)</vt:lpstr>
      <vt:lpstr>Neutrino Energy Sphere (3)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Nakazato</dc:creator>
  <cp:lastModifiedBy>N K</cp:lastModifiedBy>
  <cp:revision>646</cp:revision>
  <dcterms:created xsi:type="dcterms:W3CDTF">2002-09-16T22:26:23Z</dcterms:created>
  <dcterms:modified xsi:type="dcterms:W3CDTF">2018-09-10T07:40:05Z</dcterms:modified>
</cp:coreProperties>
</file>