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92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9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0BF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864"/>
    <p:restoredTop sz="94684"/>
  </p:normalViewPr>
  <p:slideViewPr>
    <p:cSldViewPr snapToGrid="0" snapToObjects="1">
      <p:cViewPr>
        <p:scale>
          <a:sx n="65" d="100"/>
          <a:sy n="65" d="100"/>
        </p:scale>
        <p:origin x="1744" y="1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F8252A-65E1-0646-B6CA-E95FD25D11AE}" type="datetimeFigureOut">
              <a:rPr kumimoji="1" lang="ja-JP" altLang="en-US" smtClean="0"/>
              <a:t>2019/5/10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3F4A1-495B-7D4D-99C3-362D657B21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2415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0B1142-E11C-7140-926A-DFA273E96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C787701-953C-1243-83C5-B6B2EEE26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1555E3-1BE8-314E-9E05-47AF1A54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7E78472-E724-5D45-AB37-294146842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1038AD-3AC3-004A-8DC4-0FFF3AD5A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9453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2DAB62-1428-F14D-BB68-07C2B857D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8845209-F7D2-CF4A-9CEC-32A27C13AD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725723-79CD-244A-9CFB-48C957748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0DBE4F4-DCD8-9E4C-89FB-B8A836928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359DDDE-DC8B-AF4E-816A-27C8BC9CC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8076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BF5830C-BAA1-CC4A-B4E2-946971BABB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01A5784-36EF-2B4F-9F37-EB97FF4D79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75D965-A9D0-D246-AF0C-9C9253A0B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45714DB-A223-6E46-BC24-A8B7D4A77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9C3B546-F536-7F4D-BE46-502E40E43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4707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79AE9B-405D-B544-9A7D-6F7531D1E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688A63-9904-E44E-A1C4-5AC47B08B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9202D05-8113-B147-AA14-4960151C3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DFB857-8A73-B64E-82DE-160E62658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97C3849-06C2-4C49-BB46-5FE960B89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271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9021C6-333C-3341-AF36-08457BF81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2954456-6CE6-1A40-92EB-63A567BE7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9430E95-489B-F349-A23C-048437571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4FD563B-82F1-0F4F-88BB-DF6C3C18D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217E4C0-8AF3-2241-BC65-2CC8550F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2843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C7B392-828C-4847-AB6D-C458D16A8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265DA4-3937-E842-AA78-1D602DFEFF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3D9B8B2-AEFC-7849-B5B4-25D47BF5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9FA343C-1F74-AF4A-A176-57E486174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5082673-6F7C-EE4A-B44A-3C65B72B2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9B8F2FD-FBF6-0A46-ADE2-AA4DDBA38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4902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9F64F5-281B-BD48-8374-C1C853E21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A735213-C6AE-A448-8FA8-A20627451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EB90713-6484-2C4F-A3AF-104953AE3C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C13A1FE-AD28-594A-9CDA-55EFF01A3B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4E830F3-9403-074B-B00E-462F0B1A5D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FB00DFB-1F85-1941-A3B0-07BE4411C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51D0681-C06E-D64B-B5C3-E4DC95EEA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7A68668-D42A-8143-8979-B2407ADB5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9152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C4B639-EA05-2E43-B8D0-6CFC70AA2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BB1815F-330A-1D49-AEE1-C853939FA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0176F42-C7AA-BE4F-8FA7-BF85E6F5B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718CA51-47EB-1845-BC61-71F9A66C3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2223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780F580-DFB2-444F-BE99-2AC1910A0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84079A2-DB0F-AF40-92E7-B4E401608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0A447D-9EC4-8D4D-A344-ED2EDC901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715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4211BF-B070-984A-A327-6C8FC8404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3F12135-7B2A-9043-B8AC-39F7F8CB1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ED9D7F8-6243-6441-8A90-7421DFD0E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FD76D3C-1DF1-3548-98D4-42BA7D955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07E4A12-5D96-4E42-8CE0-42CEF120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30FDE52-485A-ED4C-8E9C-D5411C1D6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6016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ED3736-48C4-EE4B-8A7B-746123FD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2219325-E080-4242-BF44-F0373ADB53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1E86D77-CCFC-F14D-9863-7F66B30CD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6669D03-AFAC-5E42-9DEA-C4E5B3E08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A47B317-8D08-0A48-946B-4490F362C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B275C80-A5A1-BB4C-AF4A-DA471272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6655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5DDBA73-07E5-9C4E-8DD5-63654978F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CD7B393-6471-874A-874B-6315A715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7954BEF-C70D-2A47-8FE0-D70A410FB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E9A34D-6FB6-2947-8829-892980194E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94F13DE-BFBF-B647-BC25-2E52A14469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AE9CD-A547-3F49-9E6C-D277810138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27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4B42402-ADAB-3145-B238-B0B887423C91}"/>
              </a:ext>
            </a:extLst>
          </p:cNvPr>
          <p:cNvSpPr txBox="1"/>
          <p:nvPr/>
        </p:nvSpPr>
        <p:spPr>
          <a:xfrm>
            <a:off x="2210122" y="579865"/>
            <a:ext cx="7232044" cy="1569660"/>
          </a:xfrm>
          <a:prstGeom prst="rect">
            <a:avLst/>
          </a:prstGeom>
          <a:noFill/>
          <a:ln w="31750" cmpd="thickThin">
            <a:solidFill>
              <a:srgbClr val="130C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D-RD-19 </a:t>
            </a:r>
            <a:endParaRPr kumimoji="1" lang="en-US" altLang="ja-JP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1" lang="en-US" altLang="ja-JP" sz="3200" b="1" dirty="0" err="1">
                <a:solidFill>
                  <a:srgbClr val="130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LiquidO</a:t>
            </a:r>
            <a:r>
              <a:rPr kumimoji="1" lang="en-US" altLang="ja-JP" sz="3200" b="1" dirty="0">
                <a:solidFill>
                  <a:srgbClr val="130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R&amp;D: Novel Detector Concept </a:t>
            </a:r>
          </a:p>
          <a:p>
            <a:pPr algn="ctr"/>
            <a:r>
              <a:rPr kumimoji="1" lang="en-US" altLang="ja-JP" sz="3200" b="1" dirty="0">
                <a:solidFill>
                  <a:srgbClr val="130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Neutrino </a:t>
            </a:r>
            <a:r>
              <a:rPr lang="en-US" altLang="ja-JP" sz="3200" b="1" dirty="0">
                <a:solidFill>
                  <a:srgbClr val="130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1" lang="en-US" altLang="ja-JP" sz="3200" b="1" dirty="0">
                <a:solidFill>
                  <a:srgbClr val="130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xperiments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D752FD8-ED90-3444-A8A4-CD06FA20D097}"/>
              </a:ext>
            </a:extLst>
          </p:cNvPr>
          <p:cNvSpPr txBox="1"/>
          <p:nvPr/>
        </p:nvSpPr>
        <p:spPr>
          <a:xfrm>
            <a:off x="2051745" y="2781113"/>
            <a:ext cx="75487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Cabrera: CNRS/IN2P3, LAL, LNCA, France</a:t>
            </a:r>
            <a:endParaRPr kumimoji="1" lang="en-US" altLang="ja-JP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kumimoji="1" lang="en-US" altLang="ja-JP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Suekane</a:t>
            </a:r>
            <a:r>
              <a:rPr lang="en-US" altLang="ja-JP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Tohoku Univ. Japan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4ED012-D908-AC4A-8935-5B649F8C7FC8}"/>
              </a:ext>
            </a:extLst>
          </p:cNvPr>
          <p:cNvSpPr txBox="1"/>
          <p:nvPr/>
        </p:nvSpPr>
        <p:spPr>
          <a:xfrm>
            <a:off x="2787234" y="4391760"/>
            <a:ext cx="5837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Joint workshop of FKPPL 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TYL/FJPPL :</a:t>
            </a:r>
          </a:p>
          <a:p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@ </a:t>
            </a:r>
            <a:r>
              <a:rPr kumimoji="1" lang="en-US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Jeju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Island, Korea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2019/05/10</a:t>
            </a:r>
            <a:endParaRPr kumimoji="1" lang="ja-JP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日付プレースホルダー 1">
            <a:extLst>
              <a:ext uri="{FF2B5EF4-FFF2-40B4-BE49-F238E27FC236}">
                <a16:creationId xmlns:a16="http://schemas.microsoft.com/office/drawing/2014/main" id="{BED43108-196E-4F42-8406-F8DA8969B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8" name="フッター プレースホルダー 2">
            <a:extLst>
              <a:ext uri="{FF2B5EF4-FFF2-40B4-BE49-F238E27FC236}">
                <a16:creationId xmlns:a16="http://schemas.microsoft.com/office/drawing/2014/main" id="{61ED3034-EDC1-E144-8181-5B41F48E8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9" name="スライド番号プレースホルダー 6">
            <a:extLst>
              <a:ext uri="{FF2B5EF4-FFF2-40B4-BE49-F238E27FC236}">
                <a16:creationId xmlns:a16="http://schemas.microsoft.com/office/drawing/2014/main" id="{AFC54879-CC73-144C-B99D-F258868D1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6D77B8-8E21-2848-AC25-2BCAEE33D17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9832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024353A0-0CF9-D343-B0B8-7C534F78D1C4}"/>
              </a:ext>
            </a:extLst>
          </p:cNvPr>
          <p:cNvGrpSpPr/>
          <p:nvPr/>
        </p:nvGrpSpPr>
        <p:grpSpPr>
          <a:xfrm>
            <a:off x="1471925" y="707825"/>
            <a:ext cx="9626369" cy="3147926"/>
            <a:chOff x="0" y="0"/>
            <a:chExt cx="12659745" cy="3693592"/>
          </a:xfrm>
        </p:grpSpPr>
        <p:pic>
          <p:nvPicPr>
            <p:cNvPr id="5" name="positron_1MeV_1_erc.png" descr="positron_1MeV_1_erc.png">
              <a:extLst>
                <a:ext uri="{FF2B5EF4-FFF2-40B4-BE49-F238E27FC236}">
                  <a16:creationId xmlns:a16="http://schemas.microsoft.com/office/drawing/2014/main" id="{6645C14B-4C4F-5243-B799-FCA2B9240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r="11514"/>
            <a:stretch>
              <a:fillRect/>
            </a:stretch>
          </p:blipFill>
          <p:spPr>
            <a:xfrm>
              <a:off x="0" y="0"/>
              <a:ext cx="4591289" cy="36935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electron_edep_2MeV_erc.png" descr="electron_edep_2MeV_erc.png">
              <a:extLst>
                <a:ext uri="{FF2B5EF4-FFF2-40B4-BE49-F238E27FC236}">
                  <a16:creationId xmlns:a16="http://schemas.microsoft.com/office/drawing/2014/main" id="{20DDC60B-1990-F649-BA45-38E3FDF82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l="9678" r="12101"/>
            <a:stretch>
              <a:fillRect/>
            </a:stretch>
          </p:blipFill>
          <p:spPr>
            <a:xfrm>
              <a:off x="4238339" y="0"/>
              <a:ext cx="4058652" cy="36935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fig8_gamma_2MeV_erc_1.png" descr="fig8_gamma_2MeV_erc_1.png">
              <a:extLst>
                <a:ext uri="{FF2B5EF4-FFF2-40B4-BE49-F238E27FC236}">
                  <a16:creationId xmlns:a16="http://schemas.microsoft.com/office/drawing/2014/main" id="{5EF7D58C-6F2F-004E-9FFC-D8F618378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rcRect l="9903"/>
            <a:stretch>
              <a:fillRect/>
            </a:stretch>
          </p:blipFill>
          <p:spPr>
            <a:xfrm>
              <a:off x="7984865" y="0"/>
              <a:ext cx="4674881" cy="36935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e+ 2MeV">
            <a:extLst>
              <a:ext uri="{FF2B5EF4-FFF2-40B4-BE49-F238E27FC236}">
                <a16:creationId xmlns:a16="http://schemas.microsoft.com/office/drawing/2014/main" id="{8FE886E6-9F47-F945-90CA-39077A019D8C}"/>
              </a:ext>
            </a:extLst>
          </p:cNvPr>
          <p:cNvSpPr txBox="1"/>
          <p:nvPr/>
        </p:nvSpPr>
        <p:spPr>
          <a:xfrm>
            <a:off x="1698216" y="3859621"/>
            <a:ext cx="1586943" cy="568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e+ 2MeV</a:t>
            </a:r>
          </a:p>
        </p:txBody>
      </p:sp>
      <p:sp>
        <p:nvSpPr>
          <p:cNvPr id="9" name="e- 2MeV">
            <a:extLst>
              <a:ext uri="{FF2B5EF4-FFF2-40B4-BE49-F238E27FC236}">
                <a16:creationId xmlns:a16="http://schemas.microsoft.com/office/drawing/2014/main" id="{E525D6B7-C0DF-2846-B4F3-CF7F8EE4C780}"/>
              </a:ext>
            </a:extLst>
          </p:cNvPr>
          <p:cNvSpPr txBox="1"/>
          <p:nvPr/>
        </p:nvSpPr>
        <p:spPr>
          <a:xfrm>
            <a:off x="5434389" y="3859621"/>
            <a:ext cx="1483617" cy="568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e- 2MeV</a:t>
            </a:r>
          </a:p>
        </p:txBody>
      </p:sp>
      <p:sp>
        <p:nvSpPr>
          <p:cNvPr id="10" name="γ 2MeV">
            <a:extLst>
              <a:ext uri="{FF2B5EF4-FFF2-40B4-BE49-F238E27FC236}">
                <a16:creationId xmlns:a16="http://schemas.microsoft.com/office/drawing/2014/main" id="{BD4D22C4-D6B5-8C43-8C90-0C01A9FA5445}"/>
              </a:ext>
            </a:extLst>
          </p:cNvPr>
          <p:cNvSpPr txBox="1"/>
          <p:nvPr/>
        </p:nvSpPr>
        <p:spPr>
          <a:xfrm>
            <a:off x="9588535" y="3855751"/>
            <a:ext cx="1387449" cy="575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γ 2MeV</a:t>
            </a:r>
          </a:p>
        </p:txBody>
      </p:sp>
      <p:sp>
        <p:nvSpPr>
          <p:cNvPr id="11" name="if signal(e-)…">
            <a:extLst>
              <a:ext uri="{FF2B5EF4-FFF2-40B4-BE49-F238E27FC236}">
                <a16:creationId xmlns:a16="http://schemas.microsoft.com/office/drawing/2014/main" id="{1D8D8323-42E0-BB4E-8D85-21912483D0A6}"/>
              </a:ext>
            </a:extLst>
          </p:cNvPr>
          <p:cNvSpPr txBox="1"/>
          <p:nvPr/>
        </p:nvSpPr>
        <p:spPr>
          <a:xfrm>
            <a:off x="1698216" y="4893729"/>
            <a:ext cx="6178871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3500"/>
            </a:pPr>
            <a:r>
              <a:rPr lang="en-US" b="1" dirty="0">
                <a:latin typeface="Gill Sans"/>
                <a:ea typeface="Gill Sans"/>
                <a:cs typeface="Gill Sans"/>
                <a:sym typeface="Gill Sans"/>
              </a:rPr>
              <a:t>I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f signal(e-)</a:t>
            </a:r>
            <a:r>
              <a:rPr lang="en-US" b="1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dirty="0"/>
              <a:t>⇒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rejection e</a:t>
            </a:r>
            <a:r>
              <a:rPr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3500"/>
            </a:pPr>
            <a:r>
              <a:rPr b="1" dirty="0">
                <a:solidFill>
                  <a:srgbClr val="0433FF"/>
                </a:solidFill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PID e</a:t>
            </a:r>
            <a:r>
              <a:rPr b="1" baseline="31999" dirty="0">
                <a:solidFill>
                  <a:srgbClr val="0433FF"/>
                </a:solidFill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-</a:t>
            </a:r>
            <a:r>
              <a:rPr b="1" dirty="0">
                <a:solidFill>
                  <a:srgbClr val="0433FF"/>
                </a:solidFill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:</a:t>
            </a:r>
            <a:r>
              <a:rPr b="1" dirty="0" err="1">
                <a:solidFill>
                  <a:srgbClr val="0433FF"/>
                </a:solidFill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γ</a:t>
            </a:r>
            <a:r>
              <a:rPr b="1" dirty="0">
                <a:solidFill>
                  <a:srgbClr val="0433FF"/>
                </a:solidFill>
                <a:latin typeface="Times New Roman" panose="02020603050405020304" pitchFamily="18" charset="0"/>
                <a:ea typeface="Gill Sans"/>
                <a:cs typeface="Times New Roman" panose="02020603050405020304" pitchFamily="18" charset="0"/>
                <a:sym typeface="Gill Sans"/>
              </a:rPr>
              <a:t> ≈100:1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rgbClr val="FF2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7FAF21F-78EF-1441-9B3B-92FFF6171027}"/>
              </a:ext>
            </a:extLst>
          </p:cNvPr>
          <p:cNvSpPr txBox="1"/>
          <p:nvPr/>
        </p:nvSpPr>
        <p:spPr>
          <a:xfrm>
            <a:off x="3226613" y="411568"/>
            <a:ext cx="4831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err="1">
                <a:solidFill>
                  <a:srgbClr val="190B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Eventa</a:t>
            </a:r>
            <a:r>
              <a:rPr kumimoji="1" lang="en-US" altLang="ja-JP" sz="3200" b="1" dirty="0">
                <a:solidFill>
                  <a:srgbClr val="190B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pattern Simulation</a:t>
            </a:r>
            <a:endParaRPr kumimoji="1" lang="ja-JP" altLang="en-US" sz="3200" b="1">
              <a:solidFill>
                <a:srgbClr val="190BF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日付プレースホルダー 12">
            <a:extLst>
              <a:ext uri="{FF2B5EF4-FFF2-40B4-BE49-F238E27FC236}">
                <a16:creationId xmlns:a16="http://schemas.microsoft.com/office/drawing/2014/main" id="{79EB66B1-FB60-794C-B4FD-55FD9E6A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14" name="フッター プレースホルダー 13">
            <a:extLst>
              <a:ext uri="{FF2B5EF4-FFF2-40B4-BE49-F238E27FC236}">
                <a16:creationId xmlns:a16="http://schemas.microsoft.com/office/drawing/2014/main" id="{0B065666-3D87-8E45-85D2-E7EA62323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39159744-5FF8-4747-9708-D7CE67115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2165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ast physics under study……">
            <a:extLst>
              <a:ext uri="{FF2B5EF4-FFF2-40B4-BE49-F238E27FC236}">
                <a16:creationId xmlns:a16="http://schemas.microsoft.com/office/drawing/2014/main" id="{396EBE13-4EFD-EE43-A10F-F0406C5D8055}"/>
              </a:ext>
            </a:extLst>
          </p:cNvPr>
          <p:cNvSpPr txBox="1"/>
          <p:nvPr/>
        </p:nvSpPr>
        <p:spPr>
          <a:xfrm>
            <a:off x="1785635" y="270432"/>
            <a:ext cx="9433530" cy="6256585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  <a:effectLst>
            <a:outerShdw blurRad="38100" dist="381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584200">
              <a:lnSpc>
                <a:spcPct val="130000"/>
              </a:lnSpc>
              <a:defRPr sz="5100">
                <a:solidFill>
                  <a:srgbClr val="FF2600"/>
                </a:solidFill>
              </a:defRPr>
            </a:pPr>
            <a:r>
              <a:rPr lang="en-US" b="1" dirty="0">
                <a:latin typeface="Gill Sans"/>
                <a:ea typeface="Gill Sans"/>
                <a:cs typeface="Gill Sans"/>
                <a:sym typeface="Gill Sans"/>
              </a:rPr>
              <a:t>P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hysics </a:t>
            </a:r>
            <a:r>
              <a:rPr lang="en-US" b="1" dirty="0">
                <a:latin typeface="Gill Sans"/>
                <a:ea typeface="Gill Sans"/>
                <a:cs typeface="Gill Sans"/>
                <a:sym typeface="Gill Sans"/>
              </a:rPr>
              <a:t>possibilities </a:t>
            </a:r>
            <a:r>
              <a:rPr lang="en-US" altLang="ja-JP" b="1" dirty="0">
                <a:latin typeface="Gill Sans"/>
                <a:ea typeface="Gill Sans"/>
                <a:cs typeface="Gill Sans"/>
                <a:sym typeface="Gill Sans"/>
              </a:rPr>
              <a:t>…</a:t>
            </a:r>
            <a:endParaRPr lang="en" b="1" dirty="0">
              <a:latin typeface="Gill Sans"/>
              <a:ea typeface="Gill Sans"/>
              <a:cs typeface="Gill Sans"/>
              <a:sym typeface="Gill Sans"/>
            </a:endParaRPr>
          </a:p>
          <a:p>
            <a:pPr lvl="2" defTabSz="584200">
              <a:lnSpc>
                <a:spcPct val="130000"/>
              </a:lnSpc>
              <a:defRPr sz="2400">
                <a:solidFill>
                  <a:srgbClr val="FFFFFF"/>
                </a:solidFill>
              </a:defRPr>
            </a:pPr>
            <a:r>
              <a:rPr lang="en" b="1" dirty="0">
                <a:latin typeface="Gill Sans"/>
                <a:ea typeface="Gill Sans"/>
                <a:cs typeface="Gill Sans"/>
                <a:sym typeface="Gill Sans"/>
              </a:rPr>
              <a:t>•improved </a:t>
            </a:r>
            <a:r>
              <a:rPr lang="en" b="1" dirty="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rPr>
              <a:t>geo-neutrino</a:t>
            </a:r>
            <a:r>
              <a:rPr lang="en" b="1" dirty="0">
                <a:latin typeface="Gill Sans"/>
                <a:ea typeface="Gill Sans"/>
                <a:cs typeface="Gill Sans"/>
                <a:sym typeface="Gill Sans"/>
              </a:rPr>
              <a:t>, including first </a:t>
            </a:r>
            <a:r>
              <a:rPr lang="en" b="1" baseline="31999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40</a:t>
            </a:r>
            <a:r>
              <a:rPr lang="en" b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K</a:t>
            </a:r>
            <a:r>
              <a:rPr lang="en" b="1" dirty="0">
                <a:latin typeface="Gill Sans"/>
                <a:ea typeface="Gill Sans"/>
                <a:cs typeface="Gill Sans"/>
                <a:sym typeface="Gill Sans"/>
              </a:rPr>
              <a:t> detection?</a:t>
            </a:r>
          </a:p>
          <a:p>
            <a:pPr lvl="2" defTabSz="584200">
              <a:lnSpc>
                <a:spcPct val="130000"/>
              </a:lnSpc>
              <a:defRPr sz="2400">
                <a:solidFill>
                  <a:srgbClr val="FFFFFF"/>
                </a:solidFill>
              </a:defRPr>
            </a:pP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•background-less </a:t>
            </a:r>
            <a:r>
              <a:rPr b="1" dirty="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rPr>
              <a:t>reactor neutrino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 detection?</a:t>
            </a:r>
          </a:p>
          <a:p>
            <a:pPr lvl="2" defTabSz="584200">
              <a:lnSpc>
                <a:spcPct val="130000"/>
              </a:lnSpc>
              <a:defRPr sz="2400">
                <a:solidFill>
                  <a:srgbClr val="FFFFFF"/>
                </a:solidFill>
              </a:defRPr>
            </a:pP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•</a:t>
            </a:r>
            <a:r>
              <a:rPr b="1" dirty="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rPr>
              <a:t>CP-Violation</a:t>
            </a:r>
            <a:r>
              <a:rPr b="1" dirty="0">
                <a:solidFill>
                  <a:srgbClr val="00B050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via </a:t>
            </a:r>
            <a:r>
              <a:rPr b="1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ν</a:t>
            </a:r>
            <a:r>
              <a:rPr b="1" baseline="-5999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b="1" baseline="-5999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&amp; anti-</a:t>
            </a:r>
            <a:r>
              <a:rPr b="1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ν</a:t>
            </a:r>
            <a:r>
              <a:rPr b="1" baseline="-5999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b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</a:p>
          <a:p>
            <a:pPr lvl="2" defTabSz="584200">
              <a:lnSpc>
                <a:spcPct val="130000"/>
              </a:lnSpc>
              <a:defRPr sz="2400">
                <a:solidFill>
                  <a:srgbClr val="FFFFFF"/>
                </a:solidFill>
              </a:defRPr>
            </a:pP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•</a:t>
            </a:r>
            <a:r>
              <a:rPr b="1" dirty="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rPr>
              <a:t>solar neutrino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 (including pp)?</a:t>
            </a:r>
          </a:p>
          <a:p>
            <a:pPr lvl="2" defTabSz="584200">
              <a:lnSpc>
                <a:spcPct val="130000"/>
              </a:lnSpc>
              <a:defRPr sz="2400">
                <a:solidFill>
                  <a:srgbClr val="FFFFFF"/>
                </a:solidFill>
              </a:defRPr>
            </a:pP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•</a:t>
            </a:r>
            <a:r>
              <a:rPr b="1" dirty="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rPr>
              <a:t>supernova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’s CC (</a:t>
            </a:r>
            <a:r>
              <a:rPr b="1" dirty="0" err="1">
                <a:latin typeface="Gill Sans"/>
                <a:ea typeface="Gill Sans"/>
                <a:cs typeface="Gill Sans"/>
                <a:sym typeface="Gill Sans"/>
              </a:rPr>
              <a:t>ν</a:t>
            </a:r>
            <a:r>
              <a:rPr b="1" baseline="-5999" dirty="0" err="1"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b="1" baseline="-5999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&amp; anti-</a:t>
            </a:r>
            <a:r>
              <a:rPr b="1" dirty="0" err="1">
                <a:latin typeface="Gill Sans"/>
                <a:ea typeface="Gill Sans"/>
                <a:cs typeface="Gill Sans"/>
                <a:sym typeface="Gill Sans"/>
              </a:rPr>
              <a:t>ν</a:t>
            </a:r>
            <a:r>
              <a:rPr b="1" baseline="-5999" dirty="0" err="1"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) &amp; NC?</a:t>
            </a:r>
          </a:p>
          <a:p>
            <a:pPr lvl="2" defTabSz="584200">
              <a:lnSpc>
                <a:spcPct val="130000"/>
              </a:lnSpc>
              <a:defRPr sz="2400">
                <a:solidFill>
                  <a:srgbClr val="FFFFFF"/>
                </a:solidFill>
              </a:defRPr>
            </a:pP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•multi-ton </a:t>
            </a:r>
            <a:r>
              <a:rPr b="1" dirty="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rPr>
              <a:t>ββ</a:t>
            </a:r>
            <a:r>
              <a:rPr b="1" dirty="0">
                <a:solidFill>
                  <a:srgbClr val="00B050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&amp; first observation </a:t>
            </a:r>
            <a:r>
              <a:rPr b="1" dirty="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rPr>
              <a:t>β</a:t>
            </a:r>
            <a:r>
              <a:rPr b="1" baseline="31999" dirty="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rPr>
              <a:t>+</a:t>
            </a:r>
            <a:r>
              <a:rPr b="1" dirty="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rPr>
              <a:t>β</a:t>
            </a:r>
            <a:r>
              <a:rPr b="1" baseline="31999" dirty="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rPr>
              <a:t>+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?</a:t>
            </a:r>
          </a:p>
          <a:p>
            <a:pPr lvl="2" defTabSz="584200">
              <a:lnSpc>
                <a:spcPct val="130000"/>
              </a:lnSpc>
              <a:defRPr sz="2400">
                <a:solidFill>
                  <a:srgbClr val="FFFFFF"/>
                </a:solidFill>
              </a:defRPr>
            </a:pP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•unprecedented </a:t>
            </a:r>
            <a:r>
              <a:rPr b="1" dirty="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rPr>
              <a:t>proton-decay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 capabilities?</a:t>
            </a:r>
          </a:p>
          <a:p>
            <a:pPr lvl="2" defTabSz="584200">
              <a:lnSpc>
                <a:spcPct val="130000"/>
              </a:lnSpc>
              <a:defRPr sz="2400">
                <a:solidFill>
                  <a:srgbClr val="FFFFFF"/>
                </a:solidFill>
              </a:defRPr>
            </a:pP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•</a:t>
            </a:r>
            <a:r>
              <a:rPr b="1" dirty="0" err="1">
                <a:latin typeface="Gill Sans"/>
                <a:ea typeface="Gill Sans"/>
                <a:cs typeface="Gill Sans"/>
                <a:sym typeface="Gill Sans"/>
              </a:rPr>
              <a:t>TeV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dirty="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rPr>
              <a:t>collider calorimetry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?</a:t>
            </a:r>
          </a:p>
          <a:p>
            <a:pPr lvl="2" defTabSz="584200">
              <a:lnSpc>
                <a:spcPct val="130000"/>
              </a:lnSpc>
              <a:defRPr sz="2400">
                <a:solidFill>
                  <a:srgbClr val="FFFFFF"/>
                </a:solidFill>
              </a:defRPr>
            </a:pP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•technology: </a:t>
            </a:r>
            <a:r>
              <a:rPr b="1" dirty="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rPr>
              <a:t>medical, non-proliferation</a:t>
            </a:r>
            <a:endParaRPr lang="en-US" altLang="ja-JP" b="1" dirty="0">
              <a:solidFill>
                <a:srgbClr val="FFFF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2" defTabSz="584200">
              <a:lnSpc>
                <a:spcPct val="130000"/>
              </a:lnSpc>
              <a:defRPr sz="2400">
                <a:solidFill>
                  <a:srgbClr val="FFFFFF"/>
                </a:solidFill>
              </a:defRPr>
            </a:pPr>
            <a:r>
              <a:rPr lang="en-US" altLang="ja-JP" b="1" dirty="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rPr>
              <a:t>                            </a:t>
            </a:r>
            <a:r>
              <a:rPr lang="en-US" altLang="ja-JP" b="1" dirty="0">
                <a:latin typeface="Gill Sans"/>
                <a:ea typeface="Gill Sans"/>
                <a:cs typeface="Gill Sans"/>
                <a:sym typeface="Gill Sans"/>
              </a:rPr>
              <a:t>: </a:t>
            </a:r>
          </a:p>
          <a:p>
            <a:pPr lvl="2" defTabSz="584200">
              <a:lnSpc>
                <a:spcPct val="130000"/>
              </a:lnSpc>
              <a:defRPr sz="2400">
                <a:solidFill>
                  <a:srgbClr val="FFFFFF"/>
                </a:solidFill>
              </a:defRPr>
            </a:pPr>
            <a:r>
              <a:rPr lang="en-US" altLang="ja-JP" b="1" dirty="0">
                <a:latin typeface="Gill Sans"/>
                <a:ea typeface="Gill Sans"/>
                <a:cs typeface="Gill Sans"/>
                <a:sym typeface="Gill Sans"/>
              </a:rPr>
              <a:t>                             </a:t>
            </a:r>
            <a:endParaRPr b="1" dirty="0">
              <a:solidFill>
                <a:srgbClr val="FFFF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" name="日付プレースホルダー 22">
            <a:extLst>
              <a:ext uri="{FF2B5EF4-FFF2-40B4-BE49-F238E27FC236}">
                <a16:creationId xmlns:a16="http://schemas.microsoft.com/office/drawing/2014/main" id="{0644292C-0FAB-9C40-8FD6-84AE2F0B6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24" name="フッター プレースホルダー 23">
            <a:extLst>
              <a:ext uri="{FF2B5EF4-FFF2-40B4-BE49-F238E27FC236}">
                <a16:creationId xmlns:a16="http://schemas.microsoft.com/office/drawing/2014/main" id="{B25B6386-3FE5-564F-844C-0069EC92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25" name="スライド番号プレースホルダー 24">
            <a:extLst>
              <a:ext uri="{FF2B5EF4-FFF2-40B4-BE49-F238E27FC236}">
                <a16:creationId xmlns:a16="http://schemas.microsoft.com/office/drawing/2014/main" id="{7A9B8A86-A78B-A344-A6EE-677CB9D59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975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6846828-AA67-624F-83EB-B38ABF8D280F}"/>
              </a:ext>
            </a:extLst>
          </p:cNvPr>
          <p:cNvSpPr txBox="1"/>
          <p:nvPr/>
        </p:nvSpPr>
        <p:spPr>
          <a:xfrm>
            <a:off x="4429094" y="185506"/>
            <a:ext cx="2100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rgbClr val="130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example</a:t>
            </a:r>
            <a:r>
              <a:rPr kumimoji="1" lang="en-US" altLang="ja-JP" sz="2800" b="1" dirty="0">
                <a:solidFill>
                  <a:srgbClr val="130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sz="2800" b="1">
              <a:solidFill>
                <a:srgbClr val="130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右中かっこ 4">
            <a:extLst>
              <a:ext uri="{FF2B5EF4-FFF2-40B4-BE49-F238E27FC236}">
                <a16:creationId xmlns:a16="http://schemas.microsoft.com/office/drawing/2014/main" id="{346A4BD6-BB47-7443-8530-A83BE249954F}"/>
              </a:ext>
            </a:extLst>
          </p:cNvPr>
          <p:cNvSpPr/>
          <p:nvPr/>
        </p:nvSpPr>
        <p:spPr>
          <a:xfrm>
            <a:off x="6529349" y="1656079"/>
            <a:ext cx="353772" cy="1230651"/>
          </a:xfrm>
          <a:prstGeom prst="rightBrace">
            <a:avLst/>
          </a:prstGeom>
          <a:ln w="28575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0798E6A-A90B-F743-B255-99CFFD391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56" y="1488563"/>
            <a:ext cx="6255493" cy="159272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CE5967A-AFA5-094D-8CBA-CBC258DEDE76}"/>
              </a:ext>
            </a:extLst>
          </p:cNvPr>
          <p:cNvSpPr txBox="1"/>
          <p:nvPr/>
        </p:nvSpPr>
        <p:spPr>
          <a:xfrm>
            <a:off x="6729190" y="2035808"/>
            <a:ext cx="496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  Separation  CPV measurement </a:t>
            </a:r>
            <a:endParaRPr kumimoji="1" lang="ja-JP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D0D199-6DEE-304C-AB64-2AF245256DC6}"/>
              </a:ext>
            </a:extLst>
          </p:cNvPr>
          <p:cNvSpPr txBox="1"/>
          <p:nvPr/>
        </p:nvSpPr>
        <p:spPr>
          <a:xfrm>
            <a:off x="1718395" y="914278"/>
            <a:ext cx="1001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Clean CPV measurement using decay at rest neutrinos (</a:t>
            </a:r>
            <a:r>
              <a:rPr lang="en-US" altLang="ja-JP" sz="2400" b="1" dirty="0">
                <a:latin typeface="Times" pitchFamily="2" charset="0"/>
              </a:rPr>
              <a:t>arXiv:1807.04731)</a:t>
            </a:r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2548C4F-CA51-2B45-BE08-B3A2B59849C4}"/>
              </a:ext>
            </a:extLst>
          </p:cNvPr>
          <p:cNvSpPr txBox="1"/>
          <p:nvPr/>
        </p:nvSpPr>
        <p:spPr>
          <a:xfrm>
            <a:off x="477051" y="3527892"/>
            <a:ext cx="6052298" cy="230832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# of        = # of         </a:t>
            </a:r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</a:t>
            </a:r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Negligible matter effect (L~15km)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</a:t>
            </a:r>
            <a:endParaRPr kumimoji="1" lang="en-US" altLang="ja-JP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Energy spectra are perfectly known. 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</a:t>
            </a:r>
            <a:endParaRPr lang="en-US" altLang="ja-JP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            :   &amp; other good things 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</a:t>
            </a:r>
            <a:endParaRPr kumimoji="1" lang="en-US" altLang="ja-JP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            : </a:t>
            </a:r>
          </a:p>
          <a:p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* </a:t>
            </a:r>
            <a:r>
              <a:rPr lang="en-US" altLang="ja-JP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&gt;100ktons of target mass is necessary. </a:t>
            </a:r>
            <a:endParaRPr kumimoji="1" lang="en-US" altLang="ja-JP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2B477D4-E27F-1D4C-A9B5-CA204229B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243" y="3483765"/>
            <a:ext cx="455693" cy="58589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FB3054B-9D54-B848-84DA-B23438843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128" y="3484887"/>
            <a:ext cx="502188" cy="64567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27840D7-B0E9-8341-AFC4-9454CC2B027D}"/>
              </a:ext>
            </a:extLst>
          </p:cNvPr>
          <p:cNvSpPr txBox="1"/>
          <p:nvPr/>
        </p:nvSpPr>
        <p:spPr>
          <a:xfrm>
            <a:off x="730356" y="5825494"/>
            <a:ext cx="11202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... 40 years ago, no one expected</a:t>
            </a:r>
            <a:r>
              <a:rPr lang="en-US" altLang="ja-JP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there would be 1kton LS</a:t>
            </a:r>
            <a:r>
              <a:rPr kumimoji="1" lang="en-US" altLang="ja-JP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detector and 50kton</a:t>
            </a:r>
          </a:p>
          <a:p>
            <a:r>
              <a:rPr lang="en-US" altLang="ja-JP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</a:t>
            </a:r>
            <a:r>
              <a:rPr lang="en-US" altLang="ja-JP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cherenkov</a:t>
            </a:r>
            <a:r>
              <a:rPr lang="en-US" altLang="ja-JP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detector </a:t>
            </a:r>
            <a:r>
              <a:rPr kumimoji="1" lang="en-US" altLang="ja-JP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ja-JP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years after. </a:t>
            </a:r>
            <a:endParaRPr kumimoji="1" lang="ja-JP" alt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6AF8A5A-4654-9D45-B475-77E61E2DD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3121" y="2681466"/>
            <a:ext cx="5219765" cy="2652668"/>
          </a:xfrm>
          <a:prstGeom prst="rect">
            <a:avLst/>
          </a:prstGeom>
        </p:spPr>
      </p:pic>
      <p:sp>
        <p:nvSpPr>
          <p:cNvPr id="15" name="日付プレースホルダー 14">
            <a:extLst>
              <a:ext uri="{FF2B5EF4-FFF2-40B4-BE49-F238E27FC236}">
                <a16:creationId xmlns:a16="http://schemas.microsoft.com/office/drawing/2014/main" id="{E7C5700E-229B-3B4F-86D6-1A17ABAB3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BEBEB3C5-BFA0-2A40-8996-532E32B13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5957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911612F-C867-1545-80F0-5706A8F82D49}"/>
              </a:ext>
            </a:extLst>
          </p:cNvPr>
          <p:cNvSpPr txBox="1"/>
          <p:nvPr/>
        </p:nvSpPr>
        <p:spPr>
          <a:xfrm>
            <a:off x="4167927" y="2949596"/>
            <a:ext cx="3161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err="1">
                <a:latin typeface="Times" pitchFamily="2" charset="0"/>
              </a:rPr>
              <a:t>LiquidO</a:t>
            </a:r>
            <a:r>
              <a:rPr kumimoji="1" lang="en-US" altLang="ja-JP" sz="4000" dirty="0">
                <a:latin typeface="Times" pitchFamily="2" charset="0"/>
              </a:rPr>
              <a:t> R&amp;D</a:t>
            </a:r>
            <a:endParaRPr kumimoji="1" lang="ja-JP" altLang="en-US" sz="4000">
              <a:latin typeface="Times" pitchFamily="2" charset="0"/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75B392F-9BB9-EE40-9A65-FDEC7B393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B2547BA-E999-3040-BD7B-7EA90E72A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CFCE73E-0E1E-9144-BD94-51351D661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6226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icture 4">
            <a:extLst>
              <a:ext uri="{FF2B5EF4-FFF2-40B4-BE49-F238E27FC236}">
                <a16:creationId xmlns:a16="http://schemas.microsoft.com/office/drawing/2014/main" id="{C2F1CE2C-E208-F643-8B64-923BA24EE1DC}"/>
              </a:ext>
            </a:extLst>
          </p:cNvPr>
          <p:cNvGrpSpPr/>
          <p:nvPr/>
        </p:nvGrpSpPr>
        <p:grpSpPr>
          <a:xfrm>
            <a:off x="2669577" y="2002812"/>
            <a:ext cx="6768790" cy="3958683"/>
            <a:chOff x="0" y="0"/>
            <a:chExt cx="3961744" cy="2235853"/>
          </a:xfrm>
        </p:grpSpPr>
        <p:sp>
          <p:nvSpPr>
            <p:cNvPr id="5" name="Shape">
              <a:extLst>
                <a:ext uri="{FF2B5EF4-FFF2-40B4-BE49-F238E27FC236}">
                  <a16:creationId xmlns:a16="http://schemas.microsoft.com/office/drawing/2014/main" id="{7D70017B-EE8F-7448-9C0D-CC47381F67AC}"/>
                </a:ext>
              </a:extLst>
            </p:cNvPr>
            <p:cNvSpPr/>
            <p:nvPr/>
          </p:nvSpPr>
          <p:spPr>
            <a:xfrm>
              <a:off x="-1" y="-1"/>
              <a:ext cx="3961746" cy="223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469" y="0"/>
                    <a:pt x="1048" y="0"/>
                  </a:cubicBezTo>
                  <a:lnTo>
                    <a:pt x="20552" y="0"/>
                  </a:lnTo>
                  <a:lnTo>
                    <a:pt x="20552" y="0"/>
                  </a:lnTo>
                  <a:cubicBezTo>
                    <a:pt x="21131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1131" y="21600"/>
                    <a:pt x="20552" y="21600"/>
                  </a:cubicBezTo>
                  <a:lnTo>
                    <a:pt x="1048" y="21600"/>
                  </a:lnTo>
                  <a:lnTo>
                    <a:pt x="1048" y="21600"/>
                  </a:lnTo>
                  <a:cubicBezTo>
                    <a:pt x="469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650240">
                <a:defRPr sz="24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pic>
          <p:nvPicPr>
            <p:cNvPr id="6" name="image5.jpeg" descr="image5.jpeg">
              <a:extLst>
                <a:ext uri="{FF2B5EF4-FFF2-40B4-BE49-F238E27FC236}">
                  <a16:creationId xmlns:a16="http://schemas.microsoft.com/office/drawing/2014/main" id="{3F146808-46DB-1E4D-9B35-EBA1558F7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r="3"/>
            <a:stretch>
              <a:fillRect/>
            </a:stretch>
          </p:blipFill>
          <p:spPr>
            <a:xfrm>
              <a:off x="0" y="0"/>
              <a:ext cx="3961607" cy="2235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7" y="0"/>
                  </a:moveTo>
                  <a:cubicBezTo>
                    <a:pt x="469" y="0"/>
                    <a:pt x="0" y="830"/>
                    <a:pt x="0" y="1856"/>
                  </a:cubicBezTo>
                  <a:lnTo>
                    <a:pt x="0" y="19741"/>
                  </a:lnTo>
                  <a:cubicBezTo>
                    <a:pt x="0" y="20766"/>
                    <a:pt x="469" y="21600"/>
                    <a:pt x="1047" y="21600"/>
                  </a:cubicBezTo>
                  <a:lnTo>
                    <a:pt x="20553" y="21600"/>
                  </a:lnTo>
                  <a:cubicBezTo>
                    <a:pt x="21131" y="21600"/>
                    <a:pt x="21600" y="20766"/>
                    <a:pt x="21600" y="19741"/>
                  </a:cubicBezTo>
                  <a:lnTo>
                    <a:pt x="21600" y="1856"/>
                  </a:lnTo>
                  <a:cubicBezTo>
                    <a:pt x="21600" y="830"/>
                    <a:pt x="21131" y="0"/>
                    <a:pt x="20553" y="0"/>
                  </a:cubicBezTo>
                  <a:lnTo>
                    <a:pt x="1047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2E2F615-5102-4748-9027-706DA10DB932}"/>
              </a:ext>
            </a:extLst>
          </p:cNvPr>
          <p:cNvSpPr txBox="1"/>
          <p:nvPr/>
        </p:nvSpPr>
        <p:spPr>
          <a:xfrm>
            <a:off x="4038600" y="301083"/>
            <a:ext cx="2625719" cy="646331"/>
          </a:xfrm>
          <a:prstGeom prst="rect">
            <a:avLst/>
          </a:prstGeom>
          <a:noFill/>
          <a:ln w="28575">
            <a:solidFill>
              <a:srgbClr val="130C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130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prototy</a:t>
            </a:r>
            <a:r>
              <a:rPr lang="en-US" altLang="ja-JP" sz="3600" b="1" dirty="0">
                <a:solidFill>
                  <a:srgbClr val="130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</a:t>
            </a:r>
            <a:endParaRPr kumimoji="1" lang="ja-JP" altLang="en-US" sz="3600" b="1">
              <a:solidFill>
                <a:srgbClr val="130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AD234C-C2C9-4F48-8EC6-4BD612743630}"/>
              </a:ext>
            </a:extLst>
          </p:cNvPr>
          <p:cNvSpPr txBox="1"/>
          <p:nvPr/>
        </p:nvSpPr>
        <p:spPr>
          <a:xfrm>
            <a:off x="2013251" y="885858"/>
            <a:ext cx="19495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7030A0"/>
                </a:solidFill>
                <a:latin typeface="Symbol" pitchFamily="2" charset="2"/>
                <a:cs typeface="Times New Roman" panose="02020603050405020304" pitchFamily="18" charset="0"/>
              </a:rPr>
              <a:t>m</a:t>
            </a:r>
            <a:r>
              <a:rPr kumimoji="1" lang="en-US" altLang="ja-JP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1" lang="en-US" altLang="ja-JP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LiquidO</a:t>
            </a:r>
            <a:r>
              <a:rPr kumimoji="1" lang="en-US" altLang="ja-JP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kumimoji="1" lang="en-US" altLang="ja-JP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fi</a:t>
            </a:r>
            <a:r>
              <a:rPr lang="en-US" altLang="ja-JP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bers</a:t>
            </a:r>
            <a:endParaRPr kumimoji="1" lang="ja-JP" alt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912A560-4843-934F-8907-323DBCF4F1AD}"/>
              </a:ext>
            </a:extLst>
          </p:cNvPr>
          <p:cNvSpPr txBox="1"/>
          <p:nvPr/>
        </p:nvSpPr>
        <p:spPr>
          <a:xfrm>
            <a:off x="6868433" y="885858"/>
            <a:ext cx="25699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Mini-</a:t>
            </a:r>
            <a:r>
              <a:rPr kumimoji="1" lang="en-US" altLang="ja-JP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LiquidO</a:t>
            </a:r>
            <a:r>
              <a:rPr kumimoji="1" lang="en-US" altLang="ja-JP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altLang="ja-JP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fibers</a:t>
            </a:r>
            <a:endParaRPr kumimoji="1" lang="ja-JP" alt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88D0E83F-C99A-194D-94B0-517D01AD6C0D}"/>
              </a:ext>
            </a:extLst>
          </p:cNvPr>
          <p:cNvCxnSpPr>
            <a:stCxn id="8" idx="2"/>
          </p:cNvCxnSpPr>
          <p:nvPr/>
        </p:nvCxnSpPr>
        <p:spPr>
          <a:xfrm>
            <a:off x="2988038" y="1839965"/>
            <a:ext cx="952195" cy="152669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D9CE7D27-3CCA-C24F-80FC-2B5309AF8DE5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7507892" y="1839965"/>
            <a:ext cx="645508" cy="113183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日付プレースホルダー 11">
            <a:extLst>
              <a:ext uri="{FF2B5EF4-FFF2-40B4-BE49-F238E27FC236}">
                <a16:creationId xmlns:a16="http://schemas.microsoft.com/office/drawing/2014/main" id="{E7CC3B9E-53D0-A947-AA08-1B35360BD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13" name="フッター プレースホルダー 12">
            <a:extLst>
              <a:ext uri="{FF2B5EF4-FFF2-40B4-BE49-F238E27FC236}">
                <a16:creationId xmlns:a16="http://schemas.microsoft.com/office/drawing/2014/main" id="{DDD80E4F-DC58-2A41-ABB8-9F97CE8DE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EC2D9F1C-71BA-7747-85FC-1CA5BCC13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9701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6E94A099-C961-0D46-BDBD-4015C43707C1}"/>
              </a:ext>
            </a:extLst>
          </p:cNvPr>
          <p:cNvGrpSpPr/>
          <p:nvPr/>
        </p:nvGrpSpPr>
        <p:grpSpPr>
          <a:xfrm>
            <a:off x="429413" y="1193180"/>
            <a:ext cx="5848724" cy="5297601"/>
            <a:chOff x="0" y="0"/>
            <a:chExt cx="6726070" cy="6490779"/>
          </a:xfrm>
        </p:grpSpPr>
        <p:pic>
          <p:nvPicPr>
            <p:cNvPr id="5" name="ElectronBeam.jpg" descr="ElectronBeam.jpg">
              <a:extLst>
                <a:ext uri="{FF2B5EF4-FFF2-40B4-BE49-F238E27FC236}">
                  <a16:creationId xmlns:a16="http://schemas.microsoft.com/office/drawing/2014/main" id="{8AAAFA1E-FD8D-CA40-B21A-85AFCB890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726071" cy="64907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MicroLOPhoto.jpg" descr="MicroLOPhoto.jpg">
              <a:extLst>
                <a:ext uri="{FF2B5EF4-FFF2-40B4-BE49-F238E27FC236}">
                  <a16:creationId xmlns:a16="http://schemas.microsoft.com/office/drawing/2014/main" id="{B3F0681F-A48C-6B40-B3EC-871E52CE8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380989" y="108216"/>
              <a:ext cx="2018804" cy="31503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C297CB8C-9F79-5B43-B21E-C2A9B1977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3623" t="15335" r="49992" b="48871"/>
          <a:stretch>
            <a:fillRect/>
          </a:stretch>
        </p:blipFill>
        <p:spPr>
          <a:xfrm>
            <a:off x="6995788" y="367218"/>
            <a:ext cx="4706118" cy="272298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66FCA70E-FA62-AB45-BA3B-BD1E6EFFF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45758" t="63704" r="30037" b="7972"/>
          <a:stretch>
            <a:fillRect/>
          </a:stretch>
        </p:blipFill>
        <p:spPr>
          <a:xfrm>
            <a:off x="7812991" y="3776697"/>
            <a:ext cx="2602982" cy="228388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9" name="e- position ≤1mm">
            <a:extLst>
              <a:ext uri="{FF2B5EF4-FFF2-40B4-BE49-F238E27FC236}">
                <a16:creationId xmlns:a16="http://schemas.microsoft.com/office/drawing/2014/main" id="{62410B1E-FBB0-8F4D-B8CA-C2E88F908341}"/>
              </a:ext>
            </a:extLst>
          </p:cNvPr>
          <p:cNvSpPr txBox="1"/>
          <p:nvPr/>
        </p:nvSpPr>
        <p:spPr>
          <a:xfrm>
            <a:off x="7840735" y="6196906"/>
            <a:ext cx="2348400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584200">
              <a:defRPr sz="3000">
                <a:solidFill>
                  <a:srgbClr val="FFFFFF"/>
                </a:solidFill>
              </a:defRPr>
            </a:lvl1pPr>
          </a:lstStyle>
          <a:p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 position ≤1mm</a:t>
            </a:r>
          </a:p>
        </p:txBody>
      </p:sp>
      <p:sp>
        <p:nvSpPr>
          <p:cNvPr id="10" name="e- energy ≤1% up to 1.8MeV">
            <a:extLst>
              <a:ext uri="{FF2B5EF4-FFF2-40B4-BE49-F238E27FC236}">
                <a16:creationId xmlns:a16="http://schemas.microsoft.com/office/drawing/2014/main" id="{0840F684-E5D0-3D4D-958F-0680B1585BF5}"/>
              </a:ext>
            </a:extLst>
          </p:cNvPr>
          <p:cNvSpPr txBox="1"/>
          <p:nvPr/>
        </p:nvSpPr>
        <p:spPr>
          <a:xfrm>
            <a:off x="8275105" y="3109860"/>
            <a:ext cx="2064668" cy="44627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584200">
              <a:defRPr sz="3000">
                <a:solidFill>
                  <a:srgbClr val="FFFFFF"/>
                </a:solidFill>
              </a:defRPr>
            </a:lvl1pPr>
          </a:lstStyle>
          <a:p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 energy ≤1% 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B235AD1-C72B-A740-A798-592DF41A80BD}"/>
              </a:ext>
            </a:extLst>
          </p:cNvPr>
          <p:cNvSpPr txBox="1"/>
          <p:nvPr/>
        </p:nvSpPr>
        <p:spPr>
          <a:xfrm>
            <a:off x="329901" y="367218"/>
            <a:ext cx="607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monochromatic </a:t>
            </a:r>
            <a:r>
              <a:rPr kumimoji="1" lang="en-US" altLang="ja-JP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1" lang="en-US" altLang="ja-JP" sz="2400" b="1" i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scintillation source</a:t>
            </a:r>
            <a:endParaRPr kumimoji="1" lang="ja-JP" alt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日付プレースホルダー 11">
            <a:extLst>
              <a:ext uri="{FF2B5EF4-FFF2-40B4-BE49-F238E27FC236}">
                <a16:creationId xmlns:a16="http://schemas.microsoft.com/office/drawing/2014/main" id="{A2EBB342-1984-C148-9ABF-59E997F20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13" name="フッター プレースホルダー 12">
            <a:extLst>
              <a:ext uri="{FF2B5EF4-FFF2-40B4-BE49-F238E27FC236}">
                <a16:creationId xmlns:a16="http://schemas.microsoft.com/office/drawing/2014/main" id="{35897AF3-BA2C-DA4E-B22D-560446629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9469B117-3E50-8946-BF51-F2700769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8770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Picture 9">
            <a:extLst>
              <a:ext uri="{FF2B5EF4-FFF2-40B4-BE49-F238E27FC236}">
                <a16:creationId xmlns:a16="http://schemas.microsoft.com/office/drawing/2014/main" id="{87E63884-0624-E745-BDAC-DFA4AFD64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0279" y="659595"/>
            <a:ext cx="4114800" cy="5637088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726689-E452-434C-98BD-5B5B02B36172}"/>
              </a:ext>
            </a:extLst>
          </p:cNvPr>
          <p:cNvSpPr txBox="1"/>
          <p:nvPr/>
        </p:nvSpPr>
        <p:spPr>
          <a:xfrm>
            <a:off x="5976963" y="706700"/>
            <a:ext cx="48862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 the opaque-ness</a:t>
            </a:r>
          </a:p>
          <a:p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changing temperature</a:t>
            </a:r>
          </a:p>
          <a:p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see the change of light yields of </a:t>
            </a:r>
          </a:p>
          <a:p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F0, F1, F2 and the top PMT. </a:t>
            </a:r>
            <a:endParaRPr kumimoji="1" lang="ja-JP" alt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8FFB32E-6C12-9044-87A1-20FACA8CC8BB}"/>
              </a:ext>
            </a:extLst>
          </p:cNvPr>
          <p:cNvSpPr txBox="1"/>
          <p:nvPr/>
        </p:nvSpPr>
        <p:spPr>
          <a:xfrm>
            <a:off x="5814899" y="2859687"/>
            <a:ext cx="5910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Scintillation light confinement will show ...  </a:t>
            </a: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57853676-A94B-3149-91F2-202E0CD68467}"/>
              </a:ext>
            </a:extLst>
          </p:cNvPr>
          <p:cNvCxnSpPr>
            <a:cxnSpLocks/>
          </p:cNvCxnSpPr>
          <p:nvPr/>
        </p:nvCxnSpPr>
        <p:spPr>
          <a:xfrm flipV="1">
            <a:off x="7305220" y="4478447"/>
            <a:ext cx="2507226" cy="28980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6A8559C6-D1F4-234F-AF89-CE17811A628B}"/>
              </a:ext>
            </a:extLst>
          </p:cNvPr>
          <p:cNvCxnSpPr>
            <a:cxnSpLocks/>
          </p:cNvCxnSpPr>
          <p:nvPr/>
        </p:nvCxnSpPr>
        <p:spPr>
          <a:xfrm>
            <a:off x="7319492" y="3585953"/>
            <a:ext cx="2492954" cy="54425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6A35FAEF-C904-DB49-8F77-C2353AE42AD1}"/>
              </a:ext>
            </a:extLst>
          </p:cNvPr>
          <p:cNvCxnSpPr>
            <a:cxnSpLocks/>
          </p:cNvCxnSpPr>
          <p:nvPr/>
        </p:nvCxnSpPr>
        <p:spPr>
          <a:xfrm>
            <a:off x="7305220" y="4031495"/>
            <a:ext cx="2492954" cy="21558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9A02DD72-C670-9646-AC6C-28474C4B550C}"/>
              </a:ext>
            </a:extLst>
          </p:cNvPr>
          <p:cNvCxnSpPr>
            <a:cxnSpLocks/>
          </p:cNvCxnSpPr>
          <p:nvPr/>
        </p:nvCxnSpPr>
        <p:spPr>
          <a:xfrm>
            <a:off x="7305220" y="4366301"/>
            <a:ext cx="250722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F89E3737-C025-9C4D-A35A-1280D9D07645}"/>
              </a:ext>
            </a:extLst>
          </p:cNvPr>
          <p:cNvCxnSpPr/>
          <p:nvPr/>
        </p:nvCxnSpPr>
        <p:spPr>
          <a:xfrm>
            <a:off x="7319492" y="5354869"/>
            <a:ext cx="31242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9F2E55D-0896-8D47-841F-6B13EDBDF2B6}"/>
              </a:ext>
            </a:extLst>
          </p:cNvPr>
          <p:cNvSpPr txBox="1"/>
          <p:nvPr/>
        </p:nvSpPr>
        <p:spPr>
          <a:xfrm>
            <a:off x="7739026" y="5510035"/>
            <a:ext cx="27899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parency of LS</a:t>
            </a:r>
          </a:p>
          <a:p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(Temperature) </a:t>
            </a:r>
            <a:endParaRPr kumimoji="1" lang="ja-JP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C1EC245-0252-8945-9056-72FADA7291E0}"/>
              </a:ext>
            </a:extLst>
          </p:cNvPr>
          <p:cNvSpPr txBox="1"/>
          <p:nvPr/>
        </p:nvSpPr>
        <p:spPr>
          <a:xfrm>
            <a:off x="9981376" y="3462252"/>
            <a:ext cx="662361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F0</a:t>
            </a:r>
            <a:endParaRPr lang="en-US" altLang="ja-JP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F1</a:t>
            </a:r>
            <a:endParaRPr lang="en-US" altLang="ja-JP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F2</a:t>
            </a:r>
            <a:endParaRPr kumimoji="1" lang="en-US" altLang="ja-JP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24FD3FAD-BF7B-564C-AD65-45FC924FC2E4}"/>
              </a:ext>
            </a:extLst>
          </p:cNvPr>
          <p:cNvCxnSpPr>
            <a:cxnSpLocks/>
          </p:cNvCxnSpPr>
          <p:nvPr/>
        </p:nvCxnSpPr>
        <p:spPr>
          <a:xfrm flipV="1">
            <a:off x="7305220" y="3321352"/>
            <a:ext cx="0" cy="20335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1E90A2E-9183-E245-B9C5-C8DC4693E937}"/>
              </a:ext>
            </a:extLst>
          </p:cNvPr>
          <p:cNvSpPr txBox="1"/>
          <p:nvPr/>
        </p:nvSpPr>
        <p:spPr>
          <a:xfrm rot="16200000">
            <a:off x="6062465" y="4075380"/>
            <a:ext cx="1657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Yield</a:t>
            </a:r>
            <a:endParaRPr kumimoji="1" lang="ja-JP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43A3FB1-0E75-9D42-8E90-995DF823D308}"/>
              </a:ext>
            </a:extLst>
          </p:cNvPr>
          <p:cNvSpPr txBox="1"/>
          <p:nvPr/>
        </p:nvSpPr>
        <p:spPr>
          <a:xfrm>
            <a:off x="6772095" y="529107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Times" pitchFamily="2" charset="0"/>
              </a:rPr>
              <a:t>Opaque</a:t>
            </a:r>
            <a:endParaRPr kumimoji="1" lang="ja-JP" altLang="en-US" b="1">
              <a:latin typeface="Times" pitchFamily="2" charset="0"/>
            </a:endParaRPr>
          </a:p>
        </p:txBody>
      </p:sp>
      <p:sp>
        <p:nvSpPr>
          <p:cNvPr id="17" name="日付プレースホルダー 16">
            <a:extLst>
              <a:ext uri="{FF2B5EF4-FFF2-40B4-BE49-F238E27FC236}">
                <a16:creationId xmlns:a16="http://schemas.microsoft.com/office/drawing/2014/main" id="{2F46A814-AC7E-9648-B7E0-D4AA2FF4C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18" name="フッター プレースホルダー 17">
            <a:extLst>
              <a:ext uri="{FF2B5EF4-FFF2-40B4-BE49-F238E27FC236}">
                <a16:creationId xmlns:a16="http://schemas.microsoft.com/office/drawing/2014/main" id="{32F5F260-9AA6-F542-A029-57B1A8F4C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19" name="スライド番号プレースホルダー 18">
            <a:extLst>
              <a:ext uri="{FF2B5EF4-FFF2-40B4-BE49-F238E27FC236}">
                <a16:creationId xmlns:a16="http://schemas.microsoft.com/office/drawing/2014/main" id="{BBDEC6C8-134A-124D-8954-3DAB7FA0A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5711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ADDCD2D-2334-AF45-8837-510C6664B393}"/>
              </a:ext>
            </a:extLst>
          </p:cNvPr>
          <p:cNvGrpSpPr/>
          <p:nvPr/>
        </p:nvGrpSpPr>
        <p:grpSpPr>
          <a:xfrm>
            <a:off x="0" y="360760"/>
            <a:ext cx="11827233" cy="6497241"/>
            <a:chOff x="20207" y="1185704"/>
            <a:chExt cx="12839867" cy="6706341"/>
          </a:xfrm>
        </p:grpSpPr>
        <p:pic>
          <p:nvPicPr>
            <p:cNvPr id="5" name="Picture 9" descr="Picture 9">
              <a:extLst>
                <a:ext uri="{FF2B5EF4-FFF2-40B4-BE49-F238E27FC236}">
                  <a16:creationId xmlns:a16="http://schemas.microsoft.com/office/drawing/2014/main" id="{FC84CC8C-3F7E-4D49-8ED1-4A7B53C04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868884" y="2169785"/>
              <a:ext cx="2991190" cy="3896094"/>
            </a:xfrm>
            <a:prstGeom prst="rect">
              <a:avLst/>
            </a:prstGeom>
            <a:ln w="12700">
              <a:miter lim="400000"/>
            </a:ln>
            <a:effectLst>
              <a:outerShdw blurRad="304800" dist="139700" dir="2700000" rotWithShape="0">
                <a:srgbClr val="333333">
                  <a:alpha val="64999"/>
                </a:srgbClr>
              </a:outerShdw>
            </a:effectLst>
          </p:spPr>
        </p:pic>
        <p:grpSp>
          <p:nvGrpSpPr>
            <p:cNvPr id="6" name="Picture 2">
              <a:extLst>
                <a:ext uri="{FF2B5EF4-FFF2-40B4-BE49-F238E27FC236}">
                  <a16:creationId xmlns:a16="http://schemas.microsoft.com/office/drawing/2014/main" id="{0BB87D5B-1BB1-354E-8103-27D84FB784EE}"/>
                </a:ext>
              </a:extLst>
            </p:cNvPr>
            <p:cNvGrpSpPr/>
            <p:nvPr/>
          </p:nvGrpSpPr>
          <p:grpSpPr>
            <a:xfrm>
              <a:off x="20207" y="1185704"/>
              <a:ext cx="9456509" cy="6706341"/>
              <a:chOff x="0" y="0"/>
              <a:chExt cx="9456508" cy="6706339"/>
            </a:xfrm>
          </p:grpSpPr>
          <p:sp>
            <p:nvSpPr>
              <p:cNvPr id="17" name="Shape">
                <a:extLst>
                  <a:ext uri="{FF2B5EF4-FFF2-40B4-BE49-F238E27FC236}">
                    <a16:creationId xmlns:a16="http://schemas.microsoft.com/office/drawing/2014/main" id="{00AFC9DB-CF6B-064B-8269-3E5F8ED1761A}"/>
                  </a:ext>
                </a:extLst>
              </p:cNvPr>
              <p:cNvSpPr/>
              <p:nvPr/>
            </p:nvSpPr>
            <p:spPr>
              <a:xfrm>
                <a:off x="0" y="0"/>
                <a:ext cx="9456508" cy="6706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56"/>
                    </a:moveTo>
                    <a:lnTo>
                      <a:pt x="0" y="1856"/>
                    </a:lnTo>
                    <a:cubicBezTo>
                      <a:pt x="0" y="831"/>
                      <a:pt x="589" y="0"/>
                      <a:pt x="1316" y="0"/>
                    </a:cubicBezTo>
                    <a:lnTo>
                      <a:pt x="20284" y="0"/>
                    </a:lnTo>
                    <a:lnTo>
                      <a:pt x="20284" y="0"/>
                    </a:lnTo>
                    <a:cubicBezTo>
                      <a:pt x="21011" y="0"/>
                      <a:pt x="21600" y="831"/>
                      <a:pt x="21600" y="1856"/>
                    </a:cubicBezTo>
                    <a:lnTo>
                      <a:pt x="21600" y="19744"/>
                    </a:lnTo>
                    <a:lnTo>
                      <a:pt x="21600" y="19744"/>
                    </a:lnTo>
                    <a:cubicBezTo>
                      <a:pt x="21600" y="20769"/>
                      <a:pt x="21011" y="21600"/>
                      <a:pt x="20284" y="21600"/>
                    </a:cubicBezTo>
                    <a:lnTo>
                      <a:pt x="1316" y="21600"/>
                    </a:lnTo>
                    <a:lnTo>
                      <a:pt x="1316" y="21600"/>
                    </a:lnTo>
                    <a:cubicBezTo>
                      <a:pt x="589" y="21600"/>
                      <a:pt x="0" y="20769"/>
                      <a:pt x="0" y="19744"/>
                    </a:cubicBezTo>
                    <a:close/>
                  </a:path>
                </a:pathLst>
              </a:cu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7" tIns="48767" rIns="48767" bIns="48767" numCol="1" anchor="ctr">
                <a:noAutofit/>
              </a:bodyPr>
              <a:lstStyle/>
              <a:p>
                <a:pPr defTabSz="650240">
                  <a:defRPr sz="2400">
                    <a:latin typeface="Tw Cen MT"/>
                    <a:ea typeface="Tw Cen MT"/>
                    <a:cs typeface="Tw Cen MT"/>
                    <a:sym typeface="Tw Cen MT"/>
                  </a:defRPr>
                </a:pPr>
                <a:endParaRPr/>
              </a:p>
            </p:txBody>
          </p:sp>
          <p:pic>
            <p:nvPicPr>
              <p:cNvPr id="18" name="image12.jpeg" descr="image12.jpeg">
                <a:extLst>
                  <a:ext uri="{FF2B5EF4-FFF2-40B4-BE49-F238E27FC236}">
                    <a16:creationId xmlns:a16="http://schemas.microsoft.com/office/drawing/2014/main" id="{1A5C1366-860F-0047-864F-C38BBA7AF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r="1"/>
              <a:stretch>
                <a:fillRect/>
              </a:stretch>
            </p:blipFill>
            <p:spPr>
              <a:xfrm>
                <a:off x="0" y="0"/>
                <a:ext cx="9456341" cy="6706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16" y="0"/>
                    </a:moveTo>
                    <a:cubicBezTo>
                      <a:pt x="589" y="0"/>
                      <a:pt x="0" y="831"/>
                      <a:pt x="0" y="1856"/>
                    </a:cubicBezTo>
                    <a:lnTo>
                      <a:pt x="0" y="19744"/>
                    </a:lnTo>
                    <a:cubicBezTo>
                      <a:pt x="0" y="20769"/>
                      <a:pt x="589" y="21600"/>
                      <a:pt x="1316" y="21600"/>
                    </a:cubicBezTo>
                    <a:lnTo>
                      <a:pt x="20284" y="21600"/>
                    </a:lnTo>
                    <a:cubicBezTo>
                      <a:pt x="21011" y="21600"/>
                      <a:pt x="21600" y="20769"/>
                      <a:pt x="21600" y="19744"/>
                    </a:cubicBezTo>
                    <a:lnTo>
                      <a:pt x="21600" y="1856"/>
                    </a:lnTo>
                    <a:cubicBezTo>
                      <a:pt x="21600" y="831"/>
                      <a:pt x="21011" y="0"/>
                      <a:pt x="20284" y="0"/>
                    </a:cubicBezTo>
                    <a:lnTo>
                      <a:pt x="1316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>
                <a:reflection stA="38000" endPos="40000" dir="5400000" sy="-100000" algn="bl" rotWithShape="0"/>
              </a:effectLst>
            </p:spPr>
          </p:pic>
        </p:grpSp>
        <p:sp>
          <p:nvSpPr>
            <p:cNvPr id="7" name="Straight Arrow Connector 2">
              <a:extLst>
                <a:ext uri="{FF2B5EF4-FFF2-40B4-BE49-F238E27FC236}">
                  <a16:creationId xmlns:a16="http://schemas.microsoft.com/office/drawing/2014/main" id="{61E03D27-49C5-9046-813D-9BC515E4195D}"/>
                </a:ext>
              </a:extLst>
            </p:cNvPr>
            <p:cNvSpPr/>
            <p:nvPr/>
          </p:nvSpPr>
          <p:spPr>
            <a:xfrm>
              <a:off x="3878740" y="2351719"/>
              <a:ext cx="2008" cy="634187"/>
            </a:xfrm>
            <a:prstGeom prst="line">
              <a:avLst/>
            </a:prstGeom>
            <a:ln w="12700">
              <a:solidFill>
                <a:srgbClr val="000000"/>
              </a:solidFill>
              <a:tailEnd type="triangle"/>
            </a:ln>
            <a:effectLst>
              <a:outerShdw blurRad="50800" dist="25400" dir="5400000" rotWithShape="0">
                <a:srgbClr val="000000">
                  <a:alpha val="28000"/>
                </a:srgbClr>
              </a:outerShdw>
            </a:effectLst>
          </p:spPr>
          <p:txBody>
            <a:bodyPr lIns="48767" tIns="48767" rIns="48767" bIns="48767"/>
            <a:lstStyle/>
            <a:p>
              <a:pPr defTabSz="650240">
                <a:defRPr sz="24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0E34D05B-AB9A-AF48-86C4-076656849E60}"/>
                </a:ext>
              </a:extLst>
            </p:cNvPr>
            <p:cNvSpPr txBox="1"/>
            <p:nvPr/>
          </p:nvSpPr>
          <p:spPr>
            <a:xfrm>
              <a:off x="445511" y="2585002"/>
              <a:ext cx="4932994" cy="4404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8767" tIns="48767" rIns="48767" bIns="48767">
              <a:spAutoFit/>
            </a:bodyPr>
            <a:lstStyle>
              <a:lvl1pPr algn="ctr" defTabSz="650240">
                <a:defRPr sz="2400">
                  <a:latin typeface="Tw Cen MT"/>
                  <a:ea typeface="Tw Cen MT"/>
                  <a:cs typeface="Tw Cen MT"/>
                  <a:sym typeface="Tw Cen MT"/>
                </a:defRPr>
              </a:lvl1pPr>
            </a:lstStyle>
            <a:p>
              <a:r>
                <a:t>x1/4</a:t>
              </a:r>
            </a:p>
          </p:txBody>
        </p:sp>
        <p:sp>
          <p:nvSpPr>
            <p:cNvPr id="9" name="Straight Arrow Connector 4">
              <a:extLst>
                <a:ext uri="{FF2B5EF4-FFF2-40B4-BE49-F238E27FC236}">
                  <a16:creationId xmlns:a16="http://schemas.microsoft.com/office/drawing/2014/main" id="{1662A300-427D-EA49-B459-88DB6D2983CF}"/>
                </a:ext>
              </a:extLst>
            </p:cNvPr>
            <p:cNvSpPr/>
            <p:nvPr/>
          </p:nvSpPr>
          <p:spPr>
            <a:xfrm flipH="1" flipV="1">
              <a:off x="3869330" y="4539877"/>
              <a:ext cx="18063" cy="1021519"/>
            </a:xfrm>
            <a:prstGeom prst="line">
              <a:avLst/>
            </a:prstGeom>
            <a:ln w="12700">
              <a:solidFill>
                <a:srgbClr val="002060"/>
              </a:solidFill>
              <a:tailEnd type="triangle"/>
            </a:ln>
            <a:effectLst>
              <a:outerShdw blurRad="50800" dist="25400" dir="5400000" rotWithShape="0">
                <a:srgbClr val="000000">
                  <a:alpha val="28000"/>
                </a:srgbClr>
              </a:outerShdw>
            </a:effectLst>
          </p:spPr>
          <p:txBody>
            <a:bodyPr lIns="48767" tIns="48767" rIns="48767" bIns="48767"/>
            <a:lstStyle/>
            <a:p>
              <a:pPr defTabSz="650240">
                <a:defRPr sz="24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78E69713-31C4-674F-8D8E-668EA7A5326B}"/>
                </a:ext>
              </a:extLst>
            </p:cNvPr>
            <p:cNvSpPr txBox="1"/>
            <p:nvPr/>
          </p:nvSpPr>
          <p:spPr>
            <a:xfrm>
              <a:off x="1050130" y="4830475"/>
              <a:ext cx="4932994" cy="4404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8767" tIns="48767" rIns="48767" bIns="48767">
              <a:spAutoFit/>
            </a:bodyPr>
            <a:lstStyle/>
            <a:p>
              <a:pPr algn="ctr" defTabSz="650240">
                <a:defRPr sz="1400">
                  <a:solidFill>
                    <a:srgbClr val="002060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r>
                <a:t>X</a:t>
              </a:r>
              <a:r>
                <a:rPr sz="2400"/>
                <a:t>2.5</a:t>
              </a:r>
            </a:p>
          </p:txBody>
        </p:sp>
        <p:sp>
          <p:nvSpPr>
            <p:cNvPr id="11" name="Straight Arrow Connector 6">
              <a:extLst>
                <a:ext uri="{FF2B5EF4-FFF2-40B4-BE49-F238E27FC236}">
                  <a16:creationId xmlns:a16="http://schemas.microsoft.com/office/drawing/2014/main" id="{E1E4F4B0-F99C-084B-A82A-8471AAB7BA64}"/>
                </a:ext>
              </a:extLst>
            </p:cNvPr>
            <p:cNvSpPr/>
            <p:nvPr/>
          </p:nvSpPr>
          <p:spPr>
            <a:xfrm>
              <a:off x="8312634" y="2460712"/>
              <a:ext cx="2007" cy="272943"/>
            </a:xfrm>
            <a:prstGeom prst="line">
              <a:avLst/>
            </a:prstGeom>
            <a:ln w="12700">
              <a:solidFill>
                <a:srgbClr val="000000"/>
              </a:solidFill>
              <a:tailEnd type="triangle"/>
            </a:ln>
            <a:effectLst>
              <a:outerShdw blurRad="50800" dist="25400" dir="5400000" rotWithShape="0">
                <a:srgbClr val="000000">
                  <a:alpha val="28000"/>
                </a:srgbClr>
              </a:outerShdw>
            </a:effectLst>
          </p:spPr>
          <p:txBody>
            <a:bodyPr lIns="48767" tIns="48767" rIns="48767" bIns="48767"/>
            <a:lstStyle/>
            <a:p>
              <a:pPr defTabSz="650240">
                <a:defRPr sz="24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" name="Arrow: Right 7">
              <a:extLst>
                <a:ext uri="{FF2B5EF4-FFF2-40B4-BE49-F238E27FC236}">
                  <a16:creationId xmlns:a16="http://schemas.microsoft.com/office/drawing/2014/main" id="{E7C2F613-6F09-9343-8CE6-E044996BD7BA}"/>
                </a:ext>
              </a:extLst>
            </p:cNvPr>
            <p:cNvSpPr/>
            <p:nvPr/>
          </p:nvSpPr>
          <p:spPr>
            <a:xfrm>
              <a:off x="7035717" y="4941948"/>
              <a:ext cx="2665951" cy="21749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70C0"/>
            </a:solidFill>
            <a:ln w="12700">
              <a:solidFill>
                <a:srgbClr val="000000"/>
              </a:solidFill>
            </a:ln>
          </p:spPr>
          <p:txBody>
            <a:bodyPr lIns="48767" tIns="48767" rIns="48767" bIns="48767" anchor="ctr"/>
            <a:lstStyle/>
            <a:p>
              <a:pPr algn="ctr" defTabSz="650240">
                <a:defRPr sz="24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3" name="Arrow: Right 9">
              <a:extLst>
                <a:ext uri="{FF2B5EF4-FFF2-40B4-BE49-F238E27FC236}">
                  <a16:creationId xmlns:a16="http://schemas.microsoft.com/office/drawing/2014/main" id="{722B3982-7C79-BA41-806B-B2600F869CEF}"/>
                </a:ext>
              </a:extLst>
            </p:cNvPr>
            <p:cNvSpPr/>
            <p:nvPr/>
          </p:nvSpPr>
          <p:spPr>
            <a:xfrm>
              <a:off x="6896056" y="2697267"/>
              <a:ext cx="3828377" cy="21590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</a:ln>
          </p:spPr>
          <p:txBody>
            <a:bodyPr lIns="48767" tIns="48767" rIns="48767" bIns="48767" anchor="ctr"/>
            <a:lstStyle/>
            <a:p>
              <a:pPr algn="ctr" defTabSz="650240">
                <a:defRPr sz="24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4" name="x1/2">
              <a:extLst>
                <a:ext uri="{FF2B5EF4-FFF2-40B4-BE49-F238E27FC236}">
                  <a16:creationId xmlns:a16="http://schemas.microsoft.com/office/drawing/2014/main" id="{BC922E6B-3AB4-F744-A300-B34A0515E86D}"/>
                </a:ext>
              </a:extLst>
            </p:cNvPr>
            <p:cNvSpPr txBox="1"/>
            <p:nvPr/>
          </p:nvSpPr>
          <p:spPr>
            <a:xfrm>
              <a:off x="5433817" y="2459252"/>
              <a:ext cx="730053" cy="419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 algn="ctr" defTabSz="650240">
                <a:defRPr sz="2400">
                  <a:latin typeface="Tw Cen MT"/>
                  <a:ea typeface="Tw Cen MT"/>
                  <a:cs typeface="Tw Cen MT"/>
                  <a:sym typeface="Tw Cen MT"/>
                </a:defRPr>
              </a:lvl1pPr>
            </a:lstStyle>
            <a:p>
              <a:r>
                <a:t>x1/2</a:t>
              </a:r>
            </a:p>
          </p:txBody>
        </p:sp>
        <p:sp>
          <p:nvSpPr>
            <p:cNvPr id="15" name="~transparent">
              <a:extLst>
                <a:ext uri="{FF2B5EF4-FFF2-40B4-BE49-F238E27FC236}">
                  <a16:creationId xmlns:a16="http://schemas.microsoft.com/office/drawing/2014/main" id="{E2AFFE53-D8C5-5A44-B3EB-B6123D8F0C9C}"/>
                </a:ext>
              </a:extLst>
            </p:cNvPr>
            <p:cNvSpPr txBox="1"/>
            <p:nvPr/>
          </p:nvSpPr>
          <p:spPr>
            <a:xfrm>
              <a:off x="6565439" y="6990503"/>
              <a:ext cx="2554425" cy="5080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 defTabSz="584200">
                <a:defRPr sz="2900" b="1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dirty="0"/>
                <a:t>~transparent</a:t>
              </a:r>
            </a:p>
          </p:txBody>
        </p:sp>
        <p:sp>
          <p:nvSpPr>
            <p:cNvPr id="16" name="~opaque">
              <a:extLst>
                <a:ext uri="{FF2B5EF4-FFF2-40B4-BE49-F238E27FC236}">
                  <a16:creationId xmlns:a16="http://schemas.microsoft.com/office/drawing/2014/main" id="{6AF62A68-F561-3B4A-91A6-4181C855A4DB}"/>
                </a:ext>
              </a:extLst>
            </p:cNvPr>
            <p:cNvSpPr txBox="1"/>
            <p:nvPr/>
          </p:nvSpPr>
          <p:spPr>
            <a:xfrm>
              <a:off x="1020455" y="6967374"/>
              <a:ext cx="1703810" cy="5080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 defTabSz="584200">
                <a:defRPr sz="2900" b="1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dirty="0"/>
                <a:t>~opaque</a:t>
              </a:r>
            </a:p>
          </p:txBody>
        </p:sp>
      </p:grpSp>
      <p:sp>
        <p:nvSpPr>
          <p:cNvPr id="19" name="日付プレースホルダー 1">
            <a:extLst>
              <a:ext uri="{FF2B5EF4-FFF2-40B4-BE49-F238E27FC236}">
                <a16:creationId xmlns:a16="http://schemas.microsoft.com/office/drawing/2014/main" id="{599D6F1F-6011-FA46-8A72-8DFD2691B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20" name="フッター プレースホルダー 2">
            <a:extLst>
              <a:ext uri="{FF2B5EF4-FFF2-40B4-BE49-F238E27FC236}">
                <a16:creationId xmlns:a16="http://schemas.microsoft.com/office/drawing/2014/main" id="{1079233B-DB24-E542-A4E9-25474D559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21" name="スライド番号プレースホルダー 18">
            <a:extLst>
              <a:ext uri="{FF2B5EF4-FFF2-40B4-BE49-F238E27FC236}">
                <a16:creationId xmlns:a16="http://schemas.microsoft.com/office/drawing/2014/main" id="{B393D8F6-F370-2A4A-9094-704536026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6D77B8-8E21-2848-AC25-2BCAEE33D178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374F341-7A95-C649-A806-E82170D6308A}"/>
              </a:ext>
            </a:extLst>
          </p:cNvPr>
          <p:cNvSpPr txBox="1"/>
          <p:nvPr/>
        </p:nvSpPr>
        <p:spPr>
          <a:xfrm>
            <a:off x="4156943" y="64544"/>
            <a:ext cx="2420856" cy="584775"/>
          </a:xfrm>
          <a:prstGeom prst="rect">
            <a:avLst/>
          </a:prstGeom>
          <a:noFill/>
          <a:ln>
            <a:solidFill>
              <a:srgbClr val="130C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rgbClr val="130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endParaRPr kumimoji="1" lang="ja-JP" altLang="en-US" sz="3200">
              <a:solidFill>
                <a:srgbClr val="130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197E2FB-0869-954E-95C6-9F86D071544B}"/>
              </a:ext>
            </a:extLst>
          </p:cNvPr>
          <p:cNvSpPr txBox="1"/>
          <p:nvPr/>
        </p:nvSpPr>
        <p:spPr>
          <a:xfrm>
            <a:off x="2569008" y="4783473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130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 LS</a:t>
            </a:r>
            <a:endParaRPr kumimoji="1" lang="ja-JP" altLang="en-US" b="1">
              <a:solidFill>
                <a:srgbClr val="130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D5B19CE-FB56-CD4B-8689-B4121E5D57AD}"/>
              </a:ext>
            </a:extLst>
          </p:cNvPr>
          <p:cNvSpPr txBox="1"/>
          <p:nvPr/>
        </p:nvSpPr>
        <p:spPr>
          <a:xfrm rot="863508">
            <a:off x="3754684" y="3137924"/>
            <a:ext cx="160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Opaque</a:t>
            </a:r>
            <a:r>
              <a:rPr kumimoji="1"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-LS</a:t>
            </a:r>
            <a:endParaRPr kumimoji="1" lang="ja-JP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714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icture 3">
            <a:extLst>
              <a:ext uri="{FF2B5EF4-FFF2-40B4-BE49-F238E27FC236}">
                <a16:creationId xmlns:a16="http://schemas.microsoft.com/office/drawing/2014/main" id="{0A2FB79D-2AF8-2349-A377-04F4D0049692}"/>
              </a:ext>
            </a:extLst>
          </p:cNvPr>
          <p:cNvGrpSpPr/>
          <p:nvPr/>
        </p:nvGrpSpPr>
        <p:grpSpPr>
          <a:xfrm>
            <a:off x="692572" y="609801"/>
            <a:ext cx="7864344" cy="6049416"/>
            <a:chOff x="0" y="0"/>
            <a:chExt cx="9456507" cy="6706338"/>
          </a:xfrm>
        </p:grpSpPr>
        <p:sp>
          <p:nvSpPr>
            <p:cNvPr id="5" name="Shape">
              <a:extLst>
                <a:ext uri="{FF2B5EF4-FFF2-40B4-BE49-F238E27FC236}">
                  <a16:creationId xmlns:a16="http://schemas.microsoft.com/office/drawing/2014/main" id="{186470DE-C32F-284F-8817-24568D61E8AF}"/>
                </a:ext>
              </a:extLst>
            </p:cNvPr>
            <p:cNvSpPr/>
            <p:nvPr/>
          </p:nvSpPr>
          <p:spPr>
            <a:xfrm>
              <a:off x="0" y="0"/>
              <a:ext cx="9456508" cy="6706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589" y="0"/>
                    <a:pt x="1316" y="0"/>
                  </a:cubicBezTo>
                  <a:lnTo>
                    <a:pt x="20284" y="0"/>
                  </a:lnTo>
                  <a:lnTo>
                    <a:pt x="20284" y="0"/>
                  </a:lnTo>
                  <a:cubicBezTo>
                    <a:pt x="21011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1011" y="21600"/>
                    <a:pt x="20284" y="21600"/>
                  </a:cubicBezTo>
                  <a:lnTo>
                    <a:pt x="1316" y="21600"/>
                  </a:lnTo>
                  <a:lnTo>
                    <a:pt x="1316" y="21600"/>
                  </a:lnTo>
                  <a:cubicBezTo>
                    <a:pt x="589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650240">
                <a:defRPr sz="24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pic>
          <p:nvPicPr>
            <p:cNvPr id="6" name="image14.jpeg" descr="image14.jpeg">
              <a:extLst>
                <a:ext uri="{FF2B5EF4-FFF2-40B4-BE49-F238E27FC236}">
                  <a16:creationId xmlns:a16="http://schemas.microsoft.com/office/drawing/2014/main" id="{D15D0F99-F433-FC43-8A03-511091336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r="1"/>
            <a:stretch>
              <a:fillRect/>
            </a:stretch>
          </p:blipFill>
          <p:spPr>
            <a:xfrm>
              <a:off x="0" y="0"/>
              <a:ext cx="9456341" cy="6706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6" y="0"/>
                  </a:moveTo>
                  <a:cubicBezTo>
                    <a:pt x="589" y="0"/>
                    <a:pt x="0" y="831"/>
                    <a:pt x="0" y="1856"/>
                  </a:cubicBezTo>
                  <a:lnTo>
                    <a:pt x="0" y="19744"/>
                  </a:lnTo>
                  <a:cubicBezTo>
                    <a:pt x="0" y="20769"/>
                    <a:pt x="589" y="21600"/>
                    <a:pt x="1316" y="21600"/>
                  </a:cubicBezTo>
                  <a:lnTo>
                    <a:pt x="20284" y="21600"/>
                  </a:lnTo>
                  <a:cubicBezTo>
                    <a:pt x="21011" y="21600"/>
                    <a:pt x="21600" y="20769"/>
                    <a:pt x="21600" y="19744"/>
                  </a:cubicBezTo>
                  <a:lnTo>
                    <a:pt x="21600" y="1856"/>
                  </a:lnTo>
                  <a:cubicBezTo>
                    <a:pt x="21600" y="831"/>
                    <a:pt x="21011" y="0"/>
                    <a:pt x="20284" y="0"/>
                  </a:cubicBezTo>
                  <a:lnTo>
                    <a:pt x="1316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sp>
        <p:nvSpPr>
          <p:cNvPr id="7" name="Straight Arrow Connector 1">
            <a:extLst>
              <a:ext uri="{FF2B5EF4-FFF2-40B4-BE49-F238E27FC236}">
                <a16:creationId xmlns:a16="http://schemas.microsoft.com/office/drawing/2014/main" id="{FEFB1E62-7D15-AE4A-80FF-107C49082DAF}"/>
              </a:ext>
            </a:extLst>
          </p:cNvPr>
          <p:cNvSpPr/>
          <p:nvPr/>
        </p:nvSpPr>
        <p:spPr>
          <a:xfrm>
            <a:off x="2466130" y="1680560"/>
            <a:ext cx="1670" cy="57206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txBody>
          <a:bodyPr lIns="48767" tIns="48767" rIns="48767" bIns="48767"/>
          <a:lstStyle/>
          <a:p>
            <a:pPr defTabSz="650240">
              <a:defRPr sz="24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F45399DC-0AAD-8944-A238-020EB95D8D7A}"/>
              </a:ext>
            </a:extLst>
          </p:cNvPr>
          <p:cNvSpPr txBox="1"/>
          <p:nvPr/>
        </p:nvSpPr>
        <p:spPr>
          <a:xfrm>
            <a:off x="2463309" y="1736336"/>
            <a:ext cx="4102441" cy="70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ctr" defTabSz="650240">
              <a:defRPr sz="24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:4                                                               :2</a:t>
            </a:r>
          </a:p>
        </p:txBody>
      </p:sp>
      <p:sp>
        <p:nvSpPr>
          <p:cNvPr id="9" name="Straight Arrow Connector 7">
            <a:extLst>
              <a:ext uri="{FF2B5EF4-FFF2-40B4-BE49-F238E27FC236}">
                <a16:creationId xmlns:a16="http://schemas.microsoft.com/office/drawing/2014/main" id="{D4DC0A1B-E33F-614E-9C58-1CF037004777}"/>
              </a:ext>
            </a:extLst>
          </p:cNvPr>
          <p:cNvSpPr/>
          <p:nvPr/>
        </p:nvSpPr>
        <p:spPr>
          <a:xfrm>
            <a:off x="6153502" y="1778877"/>
            <a:ext cx="1669" cy="24620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txBody>
          <a:bodyPr lIns="48767" tIns="48767" rIns="48767" bIns="48767"/>
          <a:lstStyle/>
          <a:p>
            <a:pPr defTabSz="650240">
              <a:defRPr sz="24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D5CA79-3625-8444-9FCC-F12DF7338E1C}"/>
              </a:ext>
            </a:extLst>
          </p:cNvPr>
          <p:cNvSpPr txBox="1"/>
          <p:nvPr/>
        </p:nvSpPr>
        <p:spPr>
          <a:xfrm>
            <a:off x="2463309" y="4153120"/>
            <a:ext cx="4102441" cy="70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algn="ctr" defTabSz="650240">
              <a:defRPr sz="1400">
                <a:solidFill>
                  <a:srgbClr val="649939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r>
              <a:t>X</a:t>
            </a:r>
            <a:r>
              <a:rPr sz="2400"/>
              <a:t>1.1                                                          </a:t>
            </a:r>
            <a:r>
              <a:t>X</a:t>
            </a:r>
            <a:r>
              <a:rPr sz="2400"/>
              <a:t>1.1</a:t>
            </a:r>
          </a:p>
        </p:txBody>
      </p:sp>
      <p:sp>
        <p:nvSpPr>
          <p:cNvPr id="11" name="Arrow: Right 6">
            <a:extLst>
              <a:ext uri="{FF2B5EF4-FFF2-40B4-BE49-F238E27FC236}">
                <a16:creationId xmlns:a16="http://schemas.microsoft.com/office/drawing/2014/main" id="{524240EA-EACB-8249-89AE-77E1C18A0235}"/>
              </a:ext>
            </a:extLst>
          </p:cNvPr>
          <p:cNvSpPr/>
          <p:nvPr/>
        </p:nvSpPr>
        <p:spPr>
          <a:xfrm rot="19329259" flipV="1">
            <a:off x="7970245" y="3997447"/>
            <a:ext cx="1109302" cy="19475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12700">
            <a:solidFill>
              <a:srgbClr val="000000"/>
            </a:solidFill>
          </a:ln>
        </p:spPr>
        <p:txBody>
          <a:bodyPr lIns="48767" tIns="48767" rIns="48767" bIns="48767" anchor="ctr"/>
          <a:lstStyle/>
          <a:p>
            <a:pPr algn="ctr" defTabSz="650240">
              <a:defRPr sz="24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2" name="Arrow: Right 4">
            <a:extLst>
              <a:ext uri="{FF2B5EF4-FFF2-40B4-BE49-F238E27FC236}">
                <a16:creationId xmlns:a16="http://schemas.microsoft.com/office/drawing/2014/main" id="{2ECB8FEB-A80E-E040-A477-4BAA5925FE76}"/>
              </a:ext>
            </a:extLst>
          </p:cNvPr>
          <p:cNvSpPr/>
          <p:nvPr/>
        </p:nvSpPr>
        <p:spPr>
          <a:xfrm>
            <a:off x="7951240" y="2089638"/>
            <a:ext cx="995470" cy="16298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48767" tIns="48767" rIns="48767" bIns="48767" anchor="ctr"/>
          <a:lstStyle/>
          <a:p>
            <a:pPr algn="ctr" defTabSz="650240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3" name="日付プレースホルダー 1">
            <a:extLst>
              <a:ext uri="{FF2B5EF4-FFF2-40B4-BE49-F238E27FC236}">
                <a16:creationId xmlns:a16="http://schemas.microsoft.com/office/drawing/2014/main" id="{F6301E7A-A4F3-BC45-9483-D03153AE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14" name="フッター プレースホルダー 2">
            <a:extLst>
              <a:ext uri="{FF2B5EF4-FFF2-40B4-BE49-F238E27FC236}">
                <a16:creationId xmlns:a16="http://schemas.microsoft.com/office/drawing/2014/main" id="{EF8FF80B-C1FA-8F4A-AFA0-A2F1F7403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9E9A1C68-F412-B742-A491-3DFC5F169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6D77B8-8E21-2848-AC25-2BCAEE33D178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16" name="Picture 9" descr="Picture 9">
            <a:extLst>
              <a:ext uri="{FF2B5EF4-FFF2-40B4-BE49-F238E27FC236}">
                <a16:creationId xmlns:a16="http://schemas.microsoft.com/office/drawing/2014/main" id="{39F425AE-CCA5-DE45-99F5-C5BDD6C3A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33211" y="1379075"/>
            <a:ext cx="2755286" cy="3774616"/>
          </a:xfrm>
          <a:prstGeom prst="rect">
            <a:avLst/>
          </a:prstGeom>
          <a:ln w="12700">
            <a:miter lim="400000"/>
          </a:ln>
          <a:effectLst>
            <a:outerShdw blurRad="304800" dist="139700" dir="2700000" rotWithShape="0">
              <a:srgbClr val="333333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5134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27F35F9-BE66-424A-AD68-13C38EBDFAEB}"/>
              </a:ext>
            </a:extLst>
          </p:cNvPr>
          <p:cNvGrpSpPr/>
          <p:nvPr/>
        </p:nvGrpSpPr>
        <p:grpSpPr>
          <a:xfrm>
            <a:off x="0" y="317247"/>
            <a:ext cx="8846349" cy="6223506"/>
            <a:chOff x="1746119" y="1502609"/>
            <a:chExt cx="9456508" cy="6706340"/>
          </a:xfrm>
        </p:grpSpPr>
        <p:grpSp>
          <p:nvGrpSpPr>
            <p:cNvPr id="5" name="Picture 3">
              <a:extLst>
                <a:ext uri="{FF2B5EF4-FFF2-40B4-BE49-F238E27FC236}">
                  <a16:creationId xmlns:a16="http://schemas.microsoft.com/office/drawing/2014/main" id="{5B87850B-98DF-104D-861F-3ED5B06BAF62}"/>
                </a:ext>
              </a:extLst>
            </p:cNvPr>
            <p:cNvGrpSpPr/>
            <p:nvPr/>
          </p:nvGrpSpPr>
          <p:grpSpPr>
            <a:xfrm>
              <a:off x="1746119" y="1502609"/>
              <a:ext cx="9456508" cy="6706340"/>
              <a:chOff x="0" y="0"/>
              <a:chExt cx="9456507" cy="6706338"/>
            </a:xfrm>
          </p:grpSpPr>
          <p:sp>
            <p:nvSpPr>
              <p:cNvPr id="13" name="Shape">
                <a:extLst>
                  <a:ext uri="{FF2B5EF4-FFF2-40B4-BE49-F238E27FC236}">
                    <a16:creationId xmlns:a16="http://schemas.microsoft.com/office/drawing/2014/main" id="{8C897199-7376-8A4A-9D8C-5A85FCC8547D}"/>
                  </a:ext>
                </a:extLst>
              </p:cNvPr>
              <p:cNvSpPr/>
              <p:nvPr/>
            </p:nvSpPr>
            <p:spPr>
              <a:xfrm>
                <a:off x="0" y="0"/>
                <a:ext cx="9456508" cy="6706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56"/>
                    </a:moveTo>
                    <a:lnTo>
                      <a:pt x="0" y="1856"/>
                    </a:lnTo>
                    <a:cubicBezTo>
                      <a:pt x="0" y="831"/>
                      <a:pt x="589" y="0"/>
                      <a:pt x="1316" y="0"/>
                    </a:cubicBezTo>
                    <a:lnTo>
                      <a:pt x="20284" y="0"/>
                    </a:lnTo>
                    <a:lnTo>
                      <a:pt x="20284" y="0"/>
                    </a:lnTo>
                    <a:cubicBezTo>
                      <a:pt x="21011" y="0"/>
                      <a:pt x="21600" y="831"/>
                      <a:pt x="21600" y="1856"/>
                    </a:cubicBezTo>
                    <a:lnTo>
                      <a:pt x="21600" y="19744"/>
                    </a:lnTo>
                    <a:lnTo>
                      <a:pt x="21600" y="19744"/>
                    </a:lnTo>
                    <a:cubicBezTo>
                      <a:pt x="21600" y="20769"/>
                      <a:pt x="21011" y="21600"/>
                      <a:pt x="20284" y="21600"/>
                    </a:cubicBezTo>
                    <a:lnTo>
                      <a:pt x="1316" y="21600"/>
                    </a:lnTo>
                    <a:lnTo>
                      <a:pt x="1316" y="21600"/>
                    </a:lnTo>
                    <a:cubicBezTo>
                      <a:pt x="589" y="21600"/>
                      <a:pt x="0" y="20769"/>
                      <a:pt x="0" y="19744"/>
                    </a:cubicBezTo>
                    <a:close/>
                  </a:path>
                </a:pathLst>
              </a:cu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7" tIns="48767" rIns="48767" bIns="48767" numCol="1" anchor="ctr">
                <a:noAutofit/>
              </a:bodyPr>
              <a:lstStyle/>
              <a:p>
                <a:pPr defTabSz="650240">
                  <a:defRPr sz="2400">
                    <a:latin typeface="Tw Cen MT"/>
                    <a:ea typeface="Tw Cen MT"/>
                    <a:cs typeface="Tw Cen MT"/>
                    <a:sym typeface="Tw Cen MT"/>
                  </a:defRPr>
                </a:pPr>
                <a:endParaRPr/>
              </a:p>
            </p:txBody>
          </p:sp>
          <p:pic>
            <p:nvPicPr>
              <p:cNvPr id="14" name="image15.jpeg" descr="image15.jpeg">
                <a:extLst>
                  <a:ext uri="{FF2B5EF4-FFF2-40B4-BE49-F238E27FC236}">
                    <a16:creationId xmlns:a16="http://schemas.microsoft.com/office/drawing/2014/main" id="{3E6BBEF2-D735-ED46-95D9-F0F45BBEDA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r="1"/>
              <a:stretch>
                <a:fillRect/>
              </a:stretch>
            </p:blipFill>
            <p:spPr>
              <a:xfrm>
                <a:off x="0" y="0"/>
                <a:ext cx="9456341" cy="6706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16" y="0"/>
                    </a:moveTo>
                    <a:cubicBezTo>
                      <a:pt x="589" y="0"/>
                      <a:pt x="0" y="831"/>
                      <a:pt x="0" y="1856"/>
                    </a:cubicBezTo>
                    <a:lnTo>
                      <a:pt x="0" y="19744"/>
                    </a:lnTo>
                    <a:cubicBezTo>
                      <a:pt x="0" y="20769"/>
                      <a:pt x="589" y="21600"/>
                      <a:pt x="1316" y="21600"/>
                    </a:cubicBezTo>
                    <a:lnTo>
                      <a:pt x="20284" y="21600"/>
                    </a:lnTo>
                    <a:cubicBezTo>
                      <a:pt x="21011" y="21600"/>
                      <a:pt x="21600" y="20769"/>
                      <a:pt x="21600" y="19744"/>
                    </a:cubicBezTo>
                    <a:lnTo>
                      <a:pt x="21600" y="1856"/>
                    </a:lnTo>
                    <a:cubicBezTo>
                      <a:pt x="21600" y="831"/>
                      <a:pt x="21011" y="0"/>
                      <a:pt x="20284" y="0"/>
                    </a:cubicBezTo>
                    <a:lnTo>
                      <a:pt x="1316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>
                <a:reflection stA="38000" endPos="40000" dir="5400000" sy="-100000" algn="bl" rotWithShape="0"/>
              </a:effectLst>
            </p:spPr>
          </p:pic>
        </p:grpSp>
        <p:sp>
          <p:nvSpPr>
            <p:cNvPr id="6" name="Straight Arrow Connector 1">
              <a:extLst>
                <a:ext uri="{FF2B5EF4-FFF2-40B4-BE49-F238E27FC236}">
                  <a16:creationId xmlns:a16="http://schemas.microsoft.com/office/drawing/2014/main" id="{ACCF1E2A-A51E-414A-9161-DF9295F76E09}"/>
                </a:ext>
              </a:extLst>
            </p:cNvPr>
            <p:cNvSpPr/>
            <p:nvPr/>
          </p:nvSpPr>
          <p:spPr>
            <a:xfrm>
              <a:off x="3878740" y="2689645"/>
              <a:ext cx="2008" cy="634187"/>
            </a:xfrm>
            <a:prstGeom prst="line">
              <a:avLst/>
            </a:prstGeom>
            <a:ln w="12700">
              <a:solidFill>
                <a:srgbClr val="000000"/>
              </a:solidFill>
              <a:tailEnd type="triangle"/>
            </a:ln>
            <a:effectLst>
              <a:outerShdw blurRad="50800" dist="25400" dir="5400000" rotWithShape="0">
                <a:srgbClr val="000000">
                  <a:alpha val="28000"/>
                </a:srgbClr>
              </a:outerShdw>
            </a:effectLst>
          </p:spPr>
          <p:txBody>
            <a:bodyPr lIns="48767" tIns="48767" rIns="48767" bIns="48767"/>
            <a:lstStyle/>
            <a:p>
              <a:pPr defTabSz="650240">
                <a:defRPr sz="24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3221789-1315-4343-8A65-BA30E92024E4}"/>
                </a:ext>
              </a:extLst>
            </p:cNvPr>
            <p:cNvSpPr txBox="1"/>
            <p:nvPr/>
          </p:nvSpPr>
          <p:spPr>
            <a:xfrm>
              <a:off x="3875348" y="2751478"/>
              <a:ext cx="4932994" cy="7833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8767" tIns="48767" rIns="48767" bIns="48767">
              <a:spAutoFit/>
            </a:bodyPr>
            <a:lstStyle>
              <a:lvl1pPr algn="ctr" defTabSz="650240">
                <a:defRPr sz="2400">
                  <a:latin typeface="Tw Cen MT"/>
                  <a:ea typeface="Tw Cen MT"/>
                  <a:cs typeface="Tw Cen MT"/>
                  <a:sym typeface="Tw Cen MT"/>
                </a:defRPr>
              </a:lvl1pPr>
            </a:lstStyle>
            <a:p>
              <a:r>
                <a:t>:4                                                               :2</a:t>
              </a:r>
            </a:p>
          </p:txBody>
        </p:sp>
        <p:sp>
          <p:nvSpPr>
            <p:cNvPr id="8" name="Straight Arrow Connector 7">
              <a:extLst>
                <a:ext uri="{FF2B5EF4-FFF2-40B4-BE49-F238E27FC236}">
                  <a16:creationId xmlns:a16="http://schemas.microsoft.com/office/drawing/2014/main" id="{DED9492F-3EFB-8A41-BA73-89FB978FB952}"/>
                </a:ext>
              </a:extLst>
            </p:cNvPr>
            <p:cNvSpPr/>
            <p:nvPr/>
          </p:nvSpPr>
          <p:spPr>
            <a:xfrm>
              <a:off x="8312633" y="2798638"/>
              <a:ext cx="2007" cy="272943"/>
            </a:xfrm>
            <a:prstGeom prst="line">
              <a:avLst/>
            </a:prstGeom>
            <a:ln w="12700">
              <a:solidFill>
                <a:srgbClr val="000000"/>
              </a:solidFill>
              <a:tailEnd type="triangle"/>
            </a:ln>
            <a:effectLst>
              <a:outerShdw blurRad="50800" dist="25400" dir="5400000" rotWithShape="0">
                <a:srgbClr val="000000">
                  <a:alpha val="28000"/>
                </a:srgbClr>
              </a:outerShdw>
            </a:effectLst>
          </p:spPr>
          <p:txBody>
            <a:bodyPr lIns="48767" tIns="48767" rIns="48767" bIns="48767"/>
            <a:lstStyle/>
            <a:p>
              <a:pPr defTabSz="650240">
                <a:defRPr sz="24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BF54523F-1C12-7D4B-B7D1-5E92549BA240}"/>
                </a:ext>
              </a:extLst>
            </p:cNvPr>
            <p:cNvSpPr txBox="1"/>
            <p:nvPr/>
          </p:nvSpPr>
          <p:spPr>
            <a:xfrm>
              <a:off x="3875347" y="5902331"/>
              <a:ext cx="4932994" cy="7833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8767" tIns="48767" rIns="48767" bIns="48767">
              <a:spAutoFit/>
            </a:bodyPr>
            <a:lstStyle>
              <a:lvl1pPr algn="ctr" defTabSz="650240">
                <a:defRPr sz="2400">
                  <a:solidFill>
                    <a:srgbClr val="FF0000"/>
                  </a:solidFill>
                  <a:latin typeface="Tw Cen MT"/>
                  <a:ea typeface="Tw Cen MT"/>
                  <a:cs typeface="Tw Cen MT"/>
                  <a:sym typeface="Tw Cen MT"/>
                </a:defRPr>
              </a:lvl1pPr>
            </a:lstStyle>
            <a:p>
              <a:r>
                <a:t>:4                                                             :1.5</a:t>
              </a:r>
            </a:p>
          </p:txBody>
        </p:sp>
        <p:sp>
          <p:nvSpPr>
            <p:cNvPr id="10" name="Straight Arrow Connector 10">
              <a:extLst>
                <a:ext uri="{FF2B5EF4-FFF2-40B4-BE49-F238E27FC236}">
                  <a16:creationId xmlns:a16="http://schemas.microsoft.com/office/drawing/2014/main" id="{6671D6DC-7284-3F45-AE59-EA0667B523BA}"/>
                </a:ext>
              </a:extLst>
            </p:cNvPr>
            <p:cNvSpPr/>
            <p:nvPr/>
          </p:nvSpPr>
          <p:spPr>
            <a:xfrm>
              <a:off x="3927530" y="6551569"/>
              <a:ext cx="2009" cy="212735"/>
            </a:xfrm>
            <a:prstGeom prst="line">
              <a:avLst/>
            </a:prstGeom>
            <a:ln w="12700">
              <a:solidFill>
                <a:srgbClr val="FF0000"/>
              </a:solidFill>
              <a:tailEnd type="triangle"/>
            </a:ln>
            <a:effectLst>
              <a:outerShdw blurRad="50800" dist="25400" dir="5400000" rotWithShape="0">
                <a:srgbClr val="000000">
                  <a:alpha val="28000"/>
                </a:srgbClr>
              </a:outerShdw>
            </a:effectLst>
          </p:spPr>
          <p:txBody>
            <a:bodyPr lIns="48767" tIns="48767" rIns="48767" bIns="48767"/>
            <a:lstStyle/>
            <a:p>
              <a:pPr defTabSz="650240">
                <a:defRPr sz="24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1" name="Arrow: Right 3">
              <a:extLst>
                <a:ext uri="{FF2B5EF4-FFF2-40B4-BE49-F238E27FC236}">
                  <a16:creationId xmlns:a16="http://schemas.microsoft.com/office/drawing/2014/main" id="{25EABDF6-ED85-834F-95EB-762DB5D5682E}"/>
                </a:ext>
              </a:extLst>
            </p:cNvPr>
            <p:cNvSpPr/>
            <p:nvPr/>
          </p:nvSpPr>
          <p:spPr>
            <a:xfrm rot="18493235">
              <a:off x="9665259" y="5381067"/>
              <a:ext cx="1852455" cy="21418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</a:ln>
          </p:spPr>
          <p:txBody>
            <a:bodyPr lIns="48767" tIns="48767" rIns="48767" bIns="48767" anchor="ctr"/>
            <a:lstStyle/>
            <a:p>
              <a:pPr algn="ctr" defTabSz="650240">
                <a:defRPr sz="24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" name="Arrow: Right 4">
              <a:extLst>
                <a:ext uri="{FF2B5EF4-FFF2-40B4-BE49-F238E27FC236}">
                  <a16:creationId xmlns:a16="http://schemas.microsoft.com/office/drawing/2014/main" id="{ED2F2FA5-AF28-A44C-81E0-617B3D227854}"/>
                </a:ext>
              </a:extLst>
            </p:cNvPr>
            <p:cNvSpPr/>
            <p:nvPr/>
          </p:nvSpPr>
          <p:spPr>
            <a:xfrm flipV="1">
              <a:off x="10461883" y="3006738"/>
              <a:ext cx="531873" cy="23342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</a:ln>
          </p:spPr>
          <p:txBody>
            <a:bodyPr lIns="48767" tIns="48767" rIns="48767" bIns="48767" anchor="ctr"/>
            <a:lstStyle/>
            <a:p>
              <a:pPr algn="ctr" defTabSz="650240">
                <a:defRPr sz="24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15" name="日付プレースホルダー 1">
            <a:extLst>
              <a:ext uri="{FF2B5EF4-FFF2-40B4-BE49-F238E27FC236}">
                <a16:creationId xmlns:a16="http://schemas.microsoft.com/office/drawing/2014/main" id="{58A93A60-6C5D-C640-8732-3FB8467D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16" name="フッター プレースホルダー 2">
            <a:extLst>
              <a:ext uri="{FF2B5EF4-FFF2-40B4-BE49-F238E27FC236}">
                <a16:creationId xmlns:a16="http://schemas.microsoft.com/office/drawing/2014/main" id="{48EA61CA-76C7-B241-9C74-FF4F468D5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17" name="スライド番号プレースホルダー 15">
            <a:extLst>
              <a:ext uri="{FF2B5EF4-FFF2-40B4-BE49-F238E27FC236}">
                <a16:creationId xmlns:a16="http://schemas.microsoft.com/office/drawing/2014/main" id="{FE9A197F-7CF9-E54F-A19B-C46D481E5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6D77B8-8E21-2848-AC25-2BCAEE33D178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18" name="Picture 9" descr="Picture 9">
            <a:extLst>
              <a:ext uri="{FF2B5EF4-FFF2-40B4-BE49-F238E27FC236}">
                <a16:creationId xmlns:a16="http://schemas.microsoft.com/office/drawing/2014/main" id="{68648245-EDA0-D442-A97A-466254CAD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71947" y="1314158"/>
            <a:ext cx="2755286" cy="3774616"/>
          </a:xfrm>
          <a:prstGeom prst="rect">
            <a:avLst/>
          </a:prstGeom>
          <a:ln w="12700">
            <a:miter lim="400000"/>
          </a:ln>
          <a:effectLst>
            <a:outerShdw blurRad="304800" dist="139700" dir="2700000" rotWithShape="0">
              <a:srgbClr val="333333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3053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AC1D1BC-C1D2-DC45-B99F-DB3754DAE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E00A036-480D-6441-A088-FB54D8BD0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9BC6913-E78E-7145-8741-1AAA771A2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15F4E36-42F5-D749-9365-4A813F59A96D}"/>
              </a:ext>
            </a:extLst>
          </p:cNvPr>
          <p:cNvSpPr txBox="1"/>
          <p:nvPr/>
        </p:nvSpPr>
        <p:spPr>
          <a:xfrm>
            <a:off x="3876261" y="874643"/>
            <a:ext cx="2153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>
                <a:solidFill>
                  <a:srgbClr val="190B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kumimoji="1" lang="ja-JP" altLang="en-US" sz="4000" b="1">
              <a:solidFill>
                <a:srgbClr val="190BF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946E84-AC01-D94E-B416-9B3C753A80E8}"/>
              </a:ext>
            </a:extLst>
          </p:cNvPr>
          <p:cNvSpPr txBox="1"/>
          <p:nvPr/>
        </p:nvSpPr>
        <p:spPr>
          <a:xfrm>
            <a:off x="2468664" y="2228671"/>
            <a:ext cx="477707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D-RD-9 group</a:t>
            </a:r>
          </a:p>
          <a:p>
            <a:r>
              <a:rPr lang="en-US" altLang="ja-JP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About </a:t>
            </a:r>
            <a:r>
              <a:rPr lang="en-US" altLang="ja-JP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LiquidO</a:t>
            </a:r>
            <a:r>
              <a:rPr lang="en-US" altLang="ja-JP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Detector</a:t>
            </a:r>
          </a:p>
          <a:p>
            <a:r>
              <a:rPr kumimoji="1" lang="en-US" altLang="ja-JP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ja-JP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achievement</a:t>
            </a:r>
          </a:p>
          <a:p>
            <a:r>
              <a:rPr kumimoji="1" lang="en-US" altLang="ja-JP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2019 plan</a:t>
            </a:r>
            <a:endParaRPr kumimoji="1" lang="ja-JP" altLang="en-US" sz="3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684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5C1400D-5113-E043-82B0-DC272BFC3488}"/>
              </a:ext>
            </a:extLst>
          </p:cNvPr>
          <p:cNvGrpSpPr/>
          <p:nvPr/>
        </p:nvGrpSpPr>
        <p:grpSpPr>
          <a:xfrm>
            <a:off x="185980" y="484462"/>
            <a:ext cx="11464509" cy="5889076"/>
            <a:chOff x="-649248" y="1205226"/>
            <a:chExt cx="13920731" cy="7248146"/>
          </a:xfrm>
        </p:grpSpPr>
        <p:grpSp>
          <p:nvGrpSpPr>
            <p:cNvPr id="5" name="Picture 8">
              <a:extLst>
                <a:ext uri="{FF2B5EF4-FFF2-40B4-BE49-F238E27FC236}">
                  <a16:creationId xmlns:a16="http://schemas.microsoft.com/office/drawing/2014/main" id="{2F87F3BF-CC16-1746-A899-BE296B985F6A}"/>
                </a:ext>
              </a:extLst>
            </p:cNvPr>
            <p:cNvGrpSpPr/>
            <p:nvPr/>
          </p:nvGrpSpPr>
          <p:grpSpPr>
            <a:xfrm>
              <a:off x="8533343" y="1205226"/>
              <a:ext cx="4446123" cy="3123360"/>
              <a:chOff x="0" y="0"/>
              <a:chExt cx="4446122" cy="3123359"/>
            </a:xfrm>
          </p:grpSpPr>
          <p:sp>
            <p:nvSpPr>
              <p:cNvPr id="20" name="Shape">
                <a:extLst>
                  <a:ext uri="{FF2B5EF4-FFF2-40B4-BE49-F238E27FC236}">
                    <a16:creationId xmlns:a16="http://schemas.microsoft.com/office/drawing/2014/main" id="{0090D735-09AE-0A48-8A69-91BCBBB94BDB}"/>
                  </a:ext>
                </a:extLst>
              </p:cNvPr>
              <p:cNvSpPr/>
              <p:nvPr/>
            </p:nvSpPr>
            <p:spPr>
              <a:xfrm>
                <a:off x="-1" y="-1"/>
                <a:ext cx="4446123" cy="31233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56"/>
                    </a:moveTo>
                    <a:lnTo>
                      <a:pt x="0" y="1856"/>
                    </a:lnTo>
                    <a:cubicBezTo>
                      <a:pt x="0" y="831"/>
                      <a:pt x="584" y="0"/>
                      <a:pt x="1304" y="0"/>
                    </a:cubicBezTo>
                    <a:lnTo>
                      <a:pt x="20296" y="0"/>
                    </a:lnTo>
                    <a:lnTo>
                      <a:pt x="20296" y="0"/>
                    </a:lnTo>
                    <a:cubicBezTo>
                      <a:pt x="21016" y="0"/>
                      <a:pt x="21600" y="831"/>
                      <a:pt x="21600" y="1856"/>
                    </a:cubicBezTo>
                    <a:lnTo>
                      <a:pt x="21600" y="19744"/>
                    </a:lnTo>
                    <a:lnTo>
                      <a:pt x="21600" y="19744"/>
                    </a:lnTo>
                    <a:cubicBezTo>
                      <a:pt x="21600" y="20769"/>
                      <a:pt x="21016" y="21600"/>
                      <a:pt x="20296" y="21600"/>
                    </a:cubicBezTo>
                    <a:lnTo>
                      <a:pt x="1304" y="21600"/>
                    </a:lnTo>
                    <a:lnTo>
                      <a:pt x="1304" y="21600"/>
                    </a:lnTo>
                    <a:cubicBezTo>
                      <a:pt x="584" y="21600"/>
                      <a:pt x="0" y="20769"/>
                      <a:pt x="0" y="19744"/>
                    </a:cubicBezTo>
                    <a:close/>
                  </a:path>
                </a:pathLst>
              </a:cu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7" tIns="48767" rIns="48767" bIns="48767" numCol="1" anchor="ctr">
                <a:noAutofit/>
              </a:bodyPr>
              <a:lstStyle/>
              <a:p>
                <a:pPr defTabSz="650240">
                  <a:defRPr sz="2400">
                    <a:latin typeface="Tw Cen MT"/>
                    <a:ea typeface="Tw Cen MT"/>
                    <a:cs typeface="Tw Cen MT"/>
                    <a:sym typeface="Tw Cen MT"/>
                  </a:defRPr>
                </a:pPr>
                <a:endParaRPr/>
              </a:p>
            </p:txBody>
          </p:sp>
          <p:pic>
            <p:nvPicPr>
              <p:cNvPr id="21" name="image15.jpeg" descr="image15.jpeg">
                <a:extLst>
                  <a:ext uri="{FF2B5EF4-FFF2-40B4-BE49-F238E27FC236}">
                    <a16:creationId xmlns:a16="http://schemas.microsoft.com/office/drawing/2014/main" id="{C82F2108-D0DE-7B4E-904C-ECCA3F8DE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/>
              <a:stretch>
                <a:fillRect/>
              </a:stretch>
            </p:blipFill>
            <p:spPr>
              <a:xfrm>
                <a:off x="0" y="0"/>
                <a:ext cx="4446122" cy="3123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3" y="0"/>
                    </a:moveTo>
                    <a:cubicBezTo>
                      <a:pt x="583" y="0"/>
                      <a:pt x="0" y="830"/>
                      <a:pt x="0" y="1855"/>
                    </a:cubicBezTo>
                    <a:lnTo>
                      <a:pt x="0" y="19745"/>
                    </a:lnTo>
                    <a:cubicBezTo>
                      <a:pt x="0" y="20770"/>
                      <a:pt x="583" y="21600"/>
                      <a:pt x="1303" y="21600"/>
                    </a:cubicBezTo>
                    <a:lnTo>
                      <a:pt x="20295" y="21600"/>
                    </a:lnTo>
                    <a:cubicBezTo>
                      <a:pt x="21015" y="21600"/>
                      <a:pt x="21600" y="20770"/>
                      <a:pt x="21600" y="19745"/>
                    </a:cubicBezTo>
                    <a:lnTo>
                      <a:pt x="21600" y="1855"/>
                    </a:lnTo>
                    <a:cubicBezTo>
                      <a:pt x="21600" y="830"/>
                      <a:pt x="21015" y="0"/>
                      <a:pt x="20295" y="0"/>
                    </a:cubicBezTo>
                    <a:lnTo>
                      <a:pt x="1303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>
                <a:reflection stA="38000" endPos="40000" dir="5400000" sy="-100000" algn="bl" rotWithShape="0"/>
              </a:effectLst>
            </p:spPr>
          </p:pic>
        </p:grpSp>
        <p:grpSp>
          <p:nvGrpSpPr>
            <p:cNvPr id="6" name="Picture 6">
              <a:extLst>
                <a:ext uri="{FF2B5EF4-FFF2-40B4-BE49-F238E27FC236}">
                  <a16:creationId xmlns:a16="http://schemas.microsoft.com/office/drawing/2014/main" id="{7986C4C1-479D-FB40-86D0-86D2F2AEC9F7}"/>
                </a:ext>
              </a:extLst>
            </p:cNvPr>
            <p:cNvGrpSpPr/>
            <p:nvPr/>
          </p:nvGrpSpPr>
          <p:grpSpPr>
            <a:xfrm>
              <a:off x="4268785" y="1219239"/>
              <a:ext cx="4456679" cy="3123360"/>
              <a:chOff x="0" y="0"/>
              <a:chExt cx="4456677" cy="3123359"/>
            </a:xfrm>
          </p:grpSpPr>
          <p:sp>
            <p:nvSpPr>
              <p:cNvPr id="18" name="Shape">
                <a:extLst>
                  <a:ext uri="{FF2B5EF4-FFF2-40B4-BE49-F238E27FC236}">
                    <a16:creationId xmlns:a16="http://schemas.microsoft.com/office/drawing/2014/main" id="{5F3ADF1E-1F5A-BB4E-9A62-539582B63B75}"/>
                  </a:ext>
                </a:extLst>
              </p:cNvPr>
              <p:cNvSpPr/>
              <p:nvPr/>
            </p:nvSpPr>
            <p:spPr>
              <a:xfrm>
                <a:off x="-1" y="-1"/>
                <a:ext cx="4456679" cy="31233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56"/>
                    </a:moveTo>
                    <a:lnTo>
                      <a:pt x="0" y="1856"/>
                    </a:lnTo>
                    <a:cubicBezTo>
                      <a:pt x="0" y="831"/>
                      <a:pt x="582" y="0"/>
                      <a:pt x="1301" y="0"/>
                    </a:cubicBezTo>
                    <a:lnTo>
                      <a:pt x="20299" y="0"/>
                    </a:lnTo>
                    <a:lnTo>
                      <a:pt x="20299" y="0"/>
                    </a:lnTo>
                    <a:cubicBezTo>
                      <a:pt x="21018" y="0"/>
                      <a:pt x="21600" y="831"/>
                      <a:pt x="21600" y="1856"/>
                    </a:cubicBezTo>
                    <a:lnTo>
                      <a:pt x="21600" y="19744"/>
                    </a:lnTo>
                    <a:lnTo>
                      <a:pt x="21600" y="19744"/>
                    </a:lnTo>
                    <a:cubicBezTo>
                      <a:pt x="21600" y="20769"/>
                      <a:pt x="21018" y="21600"/>
                      <a:pt x="20299" y="21600"/>
                    </a:cubicBezTo>
                    <a:lnTo>
                      <a:pt x="1301" y="21600"/>
                    </a:lnTo>
                    <a:lnTo>
                      <a:pt x="1301" y="21600"/>
                    </a:lnTo>
                    <a:cubicBezTo>
                      <a:pt x="582" y="21600"/>
                      <a:pt x="0" y="20769"/>
                      <a:pt x="0" y="19744"/>
                    </a:cubicBezTo>
                    <a:close/>
                  </a:path>
                </a:pathLst>
              </a:cu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7" tIns="48767" rIns="48767" bIns="48767" numCol="1" anchor="ctr">
                <a:noAutofit/>
              </a:bodyPr>
              <a:lstStyle/>
              <a:p>
                <a:pPr defTabSz="650240">
                  <a:defRPr sz="2400">
                    <a:latin typeface="Tw Cen MT"/>
                    <a:ea typeface="Tw Cen MT"/>
                    <a:cs typeface="Tw Cen MT"/>
                    <a:sym typeface="Tw Cen MT"/>
                  </a:defRPr>
                </a:pPr>
                <a:endParaRPr/>
              </a:p>
            </p:txBody>
          </p:sp>
          <p:pic>
            <p:nvPicPr>
              <p:cNvPr id="19" name="image14.jpeg" descr="image14.jpeg">
                <a:extLst>
                  <a:ext uri="{FF2B5EF4-FFF2-40B4-BE49-F238E27FC236}">
                    <a16:creationId xmlns:a16="http://schemas.microsoft.com/office/drawing/2014/main" id="{456BCB28-A7C6-9649-B33E-F8A56A9C88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r="3"/>
              <a:stretch>
                <a:fillRect/>
              </a:stretch>
            </p:blipFill>
            <p:spPr>
              <a:xfrm>
                <a:off x="0" y="0"/>
                <a:ext cx="4456510" cy="3123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0" y="0"/>
                    </a:moveTo>
                    <a:cubicBezTo>
                      <a:pt x="582" y="0"/>
                      <a:pt x="0" y="830"/>
                      <a:pt x="0" y="1855"/>
                    </a:cubicBezTo>
                    <a:lnTo>
                      <a:pt x="0" y="19745"/>
                    </a:lnTo>
                    <a:cubicBezTo>
                      <a:pt x="0" y="20770"/>
                      <a:pt x="582" y="21600"/>
                      <a:pt x="1300" y="21600"/>
                    </a:cubicBezTo>
                    <a:lnTo>
                      <a:pt x="20300" y="21600"/>
                    </a:lnTo>
                    <a:cubicBezTo>
                      <a:pt x="21018" y="21600"/>
                      <a:pt x="21600" y="20770"/>
                      <a:pt x="21600" y="19745"/>
                    </a:cubicBezTo>
                    <a:lnTo>
                      <a:pt x="21600" y="1855"/>
                    </a:lnTo>
                    <a:cubicBezTo>
                      <a:pt x="21600" y="830"/>
                      <a:pt x="21018" y="0"/>
                      <a:pt x="20300" y="0"/>
                    </a:cubicBezTo>
                    <a:lnTo>
                      <a:pt x="1300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>
                <a:reflection stA="38000" endPos="40000" dir="5400000" sy="-100000" algn="bl" rotWithShape="0"/>
              </a:effectLst>
            </p:spPr>
          </p:pic>
        </p:grpSp>
        <p:grpSp>
          <p:nvGrpSpPr>
            <p:cNvPr id="7" name="Picture 4">
              <a:extLst>
                <a:ext uri="{FF2B5EF4-FFF2-40B4-BE49-F238E27FC236}">
                  <a16:creationId xmlns:a16="http://schemas.microsoft.com/office/drawing/2014/main" id="{575B1F53-D7D2-6A4D-A672-B5259F48E31F}"/>
                </a:ext>
              </a:extLst>
            </p:cNvPr>
            <p:cNvGrpSpPr/>
            <p:nvPr/>
          </p:nvGrpSpPr>
          <p:grpSpPr>
            <a:xfrm>
              <a:off x="25333" y="1247265"/>
              <a:ext cx="4435565" cy="3123358"/>
              <a:chOff x="0" y="0"/>
              <a:chExt cx="4435564" cy="3123357"/>
            </a:xfrm>
          </p:grpSpPr>
          <p:sp>
            <p:nvSpPr>
              <p:cNvPr id="16" name="Shape">
                <a:extLst>
                  <a:ext uri="{FF2B5EF4-FFF2-40B4-BE49-F238E27FC236}">
                    <a16:creationId xmlns:a16="http://schemas.microsoft.com/office/drawing/2014/main" id="{0DDAFEFA-36A5-5D43-B71B-CBD818592E3C}"/>
                  </a:ext>
                </a:extLst>
              </p:cNvPr>
              <p:cNvSpPr/>
              <p:nvPr/>
            </p:nvSpPr>
            <p:spPr>
              <a:xfrm>
                <a:off x="-1" y="0"/>
                <a:ext cx="4435566" cy="31233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56"/>
                    </a:moveTo>
                    <a:lnTo>
                      <a:pt x="0" y="1856"/>
                    </a:lnTo>
                    <a:cubicBezTo>
                      <a:pt x="0" y="831"/>
                      <a:pt x="585" y="0"/>
                      <a:pt x="1307" y="0"/>
                    </a:cubicBezTo>
                    <a:lnTo>
                      <a:pt x="20293" y="0"/>
                    </a:lnTo>
                    <a:lnTo>
                      <a:pt x="20293" y="0"/>
                    </a:lnTo>
                    <a:cubicBezTo>
                      <a:pt x="21015" y="0"/>
                      <a:pt x="21600" y="831"/>
                      <a:pt x="21600" y="1856"/>
                    </a:cubicBezTo>
                    <a:lnTo>
                      <a:pt x="21600" y="19744"/>
                    </a:lnTo>
                    <a:lnTo>
                      <a:pt x="21600" y="19744"/>
                    </a:lnTo>
                    <a:cubicBezTo>
                      <a:pt x="21600" y="20769"/>
                      <a:pt x="21015" y="21600"/>
                      <a:pt x="20293" y="21600"/>
                    </a:cubicBezTo>
                    <a:lnTo>
                      <a:pt x="1307" y="21600"/>
                    </a:lnTo>
                    <a:lnTo>
                      <a:pt x="1307" y="21600"/>
                    </a:lnTo>
                    <a:cubicBezTo>
                      <a:pt x="585" y="21600"/>
                      <a:pt x="0" y="20769"/>
                      <a:pt x="0" y="19744"/>
                    </a:cubicBezTo>
                    <a:close/>
                  </a:path>
                </a:pathLst>
              </a:cu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7" tIns="48767" rIns="48767" bIns="48767" numCol="1" anchor="ctr">
                <a:noAutofit/>
              </a:bodyPr>
              <a:lstStyle/>
              <a:p>
                <a:pPr defTabSz="650240">
                  <a:defRPr sz="2400">
                    <a:latin typeface="Tw Cen MT"/>
                    <a:ea typeface="Tw Cen MT"/>
                    <a:cs typeface="Tw Cen MT"/>
                    <a:sym typeface="Tw Cen MT"/>
                  </a:defRPr>
                </a:pPr>
                <a:endParaRPr/>
              </a:p>
            </p:txBody>
          </p:sp>
          <p:pic>
            <p:nvPicPr>
              <p:cNvPr id="17" name="image12.jpeg" descr="image12.jpeg">
                <a:extLst>
                  <a:ext uri="{FF2B5EF4-FFF2-40B4-BE49-F238E27FC236}">
                    <a16:creationId xmlns:a16="http://schemas.microsoft.com/office/drawing/2014/main" id="{75AAABA1-EFD9-9D44-BFB6-6CC8B2B8AF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r="2"/>
              <a:stretch>
                <a:fillRect/>
              </a:stretch>
            </p:blipFill>
            <p:spPr>
              <a:xfrm>
                <a:off x="0" y="0"/>
                <a:ext cx="4435475" cy="31233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7" y="0"/>
                    </a:moveTo>
                    <a:cubicBezTo>
                      <a:pt x="585" y="0"/>
                      <a:pt x="0" y="830"/>
                      <a:pt x="0" y="1855"/>
                    </a:cubicBezTo>
                    <a:lnTo>
                      <a:pt x="0" y="19745"/>
                    </a:lnTo>
                    <a:cubicBezTo>
                      <a:pt x="0" y="20770"/>
                      <a:pt x="585" y="21600"/>
                      <a:pt x="1307" y="21600"/>
                    </a:cubicBezTo>
                    <a:lnTo>
                      <a:pt x="20293" y="21600"/>
                    </a:lnTo>
                    <a:cubicBezTo>
                      <a:pt x="21015" y="21600"/>
                      <a:pt x="21600" y="20770"/>
                      <a:pt x="21600" y="19745"/>
                    </a:cubicBezTo>
                    <a:lnTo>
                      <a:pt x="21600" y="1855"/>
                    </a:lnTo>
                    <a:cubicBezTo>
                      <a:pt x="21600" y="830"/>
                      <a:pt x="21015" y="0"/>
                      <a:pt x="20293" y="0"/>
                    </a:cubicBezTo>
                    <a:lnTo>
                      <a:pt x="1307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>
                <a:reflection stA="38000" endPos="40000" dir="5400000" sy="-100000" algn="bl" rotWithShape="0"/>
              </a:effectLst>
            </p:spPr>
          </p:pic>
        </p:grpSp>
        <p:grpSp>
          <p:nvGrpSpPr>
            <p:cNvPr id="8" name="Picture 10">
              <a:extLst>
                <a:ext uri="{FF2B5EF4-FFF2-40B4-BE49-F238E27FC236}">
                  <a16:creationId xmlns:a16="http://schemas.microsoft.com/office/drawing/2014/main" id="{B313715A-E28B-B846-888A-B54B8C31D7B2}"/>
                </a:ext>
              </a:extLst>
            </p:cNvPr>
            <p:cNvGrpSpPr/>
            <p:nvPr/>
          </p:nvGrpSpPr>
          <p:grpSpPr>
            <a:xfrm>
              <a:off x="3738989" y="4563804"/>
              <a:ext cx="5518633" cy="3889568"/>
              <a:chOff x="0" y="0"/>
              <a:chExt cx="5518631" cy="3889566"/>
            </a:xfrm>
          </p:grpSpPr>
          <p:sp>
            <p:nvSpPr>
              <p:cNvPr id="14" name="Shape">
                <a:extLst>
                  <a:ext uri="{FF2B5EF4-FFF2-40B4-BE49-F238E27FC236}">
                    <a16:creationId xmlns:a16="http://schemas.microsoft.com/office/drawing/2014/main" id="{213A9B5E-8299-9F4D-A7E7-CB62EA2FFFE6}"/>
                  </a:ext>
                </a:extLst>
              </p:cNvPr>
              <p:cNvSpPr/>
              <p:nvPr/>
            </p:nvSpPr>
            <p:spPr>
              <a:xfrm>
                <a:off x="0" y="-1"/>
                <a:ext cx="5518632" cy="38895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56"/>
                    </a:moveTo>
                    <a:lnTo>
                      <a:pt x="0" y="1856"/>
                    </a:lnTo>
                    <a:cubicBezTo>
                      <a:pt x="0" y="831"/>
                      <a:pt x="586" y="0"/>
                      <a:pt x="1308" y="0"/>
                    </a:cubicBezTo>
                    <a:lnTo>
                      <a:pt x="20292" y="0"/>
                    </a:lnTo>
                    <a:lnTo>
                      <a:pt x="20292" y="0"/>
                    </a:lnTo>
                    <a:cubicBezTo>
                      <a:pt x="21014" y="0"/>
                      <a:pt x="21600" y="831"/>
                      <a:pt x="21600" y="1856"/>
                    </a:cubicBezTo>
                    <a:lnTo>
                      <a:pt x="21600" y="19744"/>
                    </a:lnTo>
                    <a:lnTo>
                      <a:pt x="21600" y="19744"/>
                    </a:lnTo>
                    <a:cubicBezTo>
                      <a:pt x="21600" y="20769"/>
                      <a:pt x="21014" y="21600"/>
                      <a:pt x="20292" y="21600"/>
                    </a:cubicBezTo>
                    <a:lnTo>
                      <a:pt x="1308" y="21600"/>
                    </a:lnTo>
                    <a:lnTo>
                      <a:pt x="1308" y="21600"/>
                    </a:lnTo>
                    <a:cubicBezTo>
                      <a:pt x="586" y="21600"/>
                      <a:pt x="0" y="20769"/>
                      <a:pt x="0" y="19744"/>
                    </a:cubicBezTo>
                    <a:close/>
                  </a:path>
                </a:pathLst>
              </a:cu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7" tIns="48767" rIns="48767" bIns="48767" numCol="1" anchor="ctr">
                <a:noAutofit/>
              </a:bodyPr>
              <a:lstStyle/>
              <a:p>
                <a:pPr defTabSz="650240">
                  <a:defRPr sz="2400">
                    <a:latin typeface="Tw Cen MT"/>
                    <a:ea typeface="Tw Cen MT"/>
                    <a:cs typeface="Tw Cen MT"/>
                    <a:sym typeface="Tw Cen MT"/>
                  </a:defRPr>
                </a:pPr>
                <a:endParaRPr/>
              </a:p>
            </p:txBody>
          </p:sp>
          <p:pic>
            <p:nvPicPr>
              <p:cNvPr id="15" name="image16.jpeg" descr="image16.jpeg">
                <a:extLst>
                  <a:ext uri="{FF2B5EF4-FFF2-40B4-BE49-F238E27FC236}">
                    <a16:creationId xmlns:a16="http://schemas.microsoft.com/office/drawing/2014/main" id="{49BC3905-2410-654A-83FC-D27F559D44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r="1" b="4"/>
              <a:stretch>
                <a:fillRect/>
              </a:stretch>
            </p:blipFill>
            <p:spPr>
              <a:xfrm>
                <a:off x="0" y="0"/>
                <a:ext cx="5518547" cy="38893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8" y="0"/>
                    </a:moveTo>
                    <a:cubicBezTo>
                      <a:pt x="585" y="0"/>
                      <a:pt x="0" y="831"/>
                      <a:pt x="0" y="1856"/>
                    </a:cubicBezTo>
                    <a:lnTo>
                      <a:pt x="0" y="19744"/>
                    </a:lnTo>
                    <a:cubicBezTo>
                      <a:pt x="0" y="20769"/>
                      <a:pt x="585" y="21600"/>
                      <a:pt x="1308" y="21600"/>
                    </a:cubicBezTo>
                    <a:lnTo>
                      <a:pt x="20292" y="21600"/>
                    </a:lnTo>
                    <a:cubicBezTo>
                      <a:pt x="21015" y="21600"/>
                      <a:pt x="21600" y="20769"/>
                      <a:pt x="21600" y="19744"/>
                    </a:cubicBezTo>
                    <a:lnTo>
                      <a:pt x="21600" y="1856"/>
                    </a:lnTo>
                    <a:cubicBezTo>
                      <a:pt x="21600" y="831"/>
                      <a:pt x="21015" y="0"/>
                      <a:pt x="20292" y="0"/>
                    </a:cubicBezTo>
                    <a:lnTo>
                      <a:pt x="1308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>
                <a:reflection stA="38000" endPos="40000" dir="5400000" sy="-100000" algn="bl" rotWithShape="0"/>
              </a:effectLst>
            </p:spPr>
          </p:pic>
        </p:grpSp>
        <p:sp>
          <p:nvSpPr>
            <p:cNvPr id="9" name="TextBox 2">
              <a:extLst>
                <a:ext uri="{FF2B5EF4-FFF2-40B4-BE49-F238E27FC236}">
                  <a16:creationId xmlns:a16="http://schemas.microsoft.com/office/drawing/2014/main" id="{19C4AD76-7108-5B4A-BEE3-99EF2350E340}"/>
                </a:ext>
              </a:extLst>
            </p:cNvPr>
            <p:cNvSpPr txBox="1"/>
            <p:nvPr/>
          </p:nvSpPr>
          <p:spPr>
            <a:xfrm>
              <a:off x="-649248" y="5587755"/>
              <a:ext cx="4654895" cy="15606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>
              <a:spAutoFit/>
            </a:bodyPr>
            <a:lstStyle/>
            <a:p>
              <a:pPr algn="ctr" defTabSz="650240">
                <a:defRPr sz="3400">
                  <a:latin typeface="Tw Cen MT"/>
                  <a:ea typeface="Tw Cen MT"/>
                  <a:cs typeface="Tw Cen MT"/>
                  <a:sym typeface="Tw Cen MT"/>
                </a:defRPr>
              </a:pP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Opaque LS</a:t>
              </a: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650240">
                <a:defRPr sz="2400">
                  <a:latin typeface="Tw Cen MT"/>
                  <a:ea typeface="Tw Cen MT"/>
                  <a:cs typeface="Tw Cen MT"/>
                  <a:sym typeface="Tw Cen MT"/>
                </a:defRPr>
              </a:pP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all measurements</a:t>
              </a:r>
            </a:p>
            <a:p>
              <a:pPr algn="ctr" defTabSz="650240">
                <a:defRPr sz="2400">
                  <a:latin typeface="Tw Cen MT"/>
                  <a:ea typeface="Tw Cen MT"/>
                  <a:cs typeface="Tw Cen MT"/>
                  <a:sym typeface="Tw Cen MT"/>
                </a:defRPr>
              </a:pP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all lines are linear fits of data</a:t>
              </a:r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F4BF01F9-F4BD-B342-9982-4A492714E14A}"/>
                </a:ext>
              </a:extLst>
            </p:cNvPr>
            <p:cNvSpPr txBox="1"/>
            <p:nvPr/>
          </p:nvSpPr>
          <p:spPr>
            <a:xfrm>
              <a:off x="275129" y="2233163"/>
              <a:ext cx="12996354" cy="5757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8767" tIns="48767" rIns="48767" bIns="48767">
              <a:spAutoFit/>
            </a:bodyPr>
            <a:lstStyle/>
            <a:p>
              <a:pPr algn="ctr" defTabSz="650240">
                <a:defRPr sz="3400">
                  <a:latin typeface="Tw Cen MT"/>
                  <a:ea typeface="Tw Cen MT"/>
                  <a:cs typeface="Tw Cen MT"/>
                  <a:sym typeface="Tw Cen MT"/>
                </a:defRPr>
              </a:pPr>
              <a:r>
                <a:rPr sz="2400" dirty="0"/>
                <a:t>       </a:t>
              </a:r>
              <a:r>
                <a:rPr sz="2400" dirty="0">
                  <a:solidFill>
                    <a:srgbClr val="0070C0"/>
                  </a:solidFill>
                </a:rPr>
                <a:t>Fiber 0 (bottom)</a:t>
              </a:r>
              <a:r>
                <a:rPr sz="2400" dirty="0"/>
                <a:t>                 </a:t>
              </a:r>
              <a:r>
                <a:rPr sz="2400" dirty="0">
                  <a:solidFill>
                    <a:srgbClr val="00B050"/>
                  </a:solidFill>
                </a:rPr>
                <a:t>Fiber 1 (middle)</a:t>
              </a:r>
              <a:r>
                <a:rPr sz="2400" dirty="0"/>
                <a:t>                          </a:t>
              </a:r>
              <a:r>
                <a:rPr sz="2400" dirty="0">
                  <a:solidFill>
                    <a:srgbClr val="FF0000"/>
                  </a:solidFill>
                </a:rPr>
                <a:t>Fiber 2 (top)</a:t>
              </a:r>
              <a:r>
                <a:rPr sz="2400" dirty="0"/>
                <a:t>        </a:t>
              </a:r>
              <a:r>
                <a:rPr lang="en-US" sz="2400" dirty="0"/>
                <a:t>s</a:t>
              </a:r>
              <a:endParaRPr sz="2400" dirty="0"/>
            </a:p>
          </p:txBody>
        </p:sp>
        <p:sp>
          <p:nvSpPr>
            <p:cNvPr id="11" name="Straight Arrow Connector 6">
              <a:extLst>
                <a:ext uri="{FF2B5EF4-FFF2-40B4-BE49-F238E27FC236}">
                  <a16:creationId xmlns:a16="http://schemas.microsoft.com/office/drawing/2014/main" id="{2D85EA3B-2E81-9048-B174-4A425CA129A8}"/>
                </a:ext>
              </a:extLst>
            </p:cNvPr>
            <p:cNvSpPr/>
            <p:nvPr/>
          </p:nvSpPr>
          <p:spPr>
            <a:xfrm flipH="1">
              <a:off x="9242295" y="4409320"/>
              <a:ext cx="1923678" cy="1024134"/>
            </a:xfrm>
            <a:prstGeom prst="line">
              <a:avLst/>
            </a:prstGeom>
            <a:ln w="50800">
              <a:solidFill>
                <a:srgbClr val="CE6633"/>
              </a:solidFill>
              <a:tailEnd type="triangle"/>
            </a:ln>
            <a:effectLst>
              <a:outerShdw blurRad="50800" dist="25400" dir="5400000" rotWithShape="0">
                <a:srgbClr val="000000">
                  <a:alpha val="28000"/>
                </a:srgbClr>
              </a:outerShdw>
            </a:effectLst>
          </p:spPr>
          <p:txBody>
            <a:bodyPr lIns="48767" tIns="48767" rIns="48767" bIns="48767"/>
            <a:lstStyle/>
            <a:p>
              <a:pPr defTabSz="650240">
                <a:defRPr sz="24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" name="Straight Arrow Connector 10">
              <a:extLst>
                <a:ext uri="{FF2B5EF4-FFF2-40B4-BE49-F238E27FC236}">
                  <a16:creationId xmlns:a16="http://schemas.microsoft.com/office/drawing/2014/main" id="{5C34F61B-A08C-E94B-84FD-8A8274C238CE}"/>
                </a:ext>
              </a:extLst>
            </p:cNvPr>
            <p:cNvSpPr/>
            <p:nvPr/>
          </p:nvSpPr>
          <p:spPr>
            <a:xfrm>
              <a:off x="1928331" y="4402221"/>
              <a:ext cx="1875520" cy="1031051"/>
            </a:xfrm>
            <a:prstGeom prst="line">
              <a:avLst/>
            </a:prstGeom>
            <a:ln w="50800">
              <a:solidFill>
                <a:srgbClr val="2FA3EE"/>
              </a:solidFill>
              <a:tailEnd type="triangle"/>
            </a:ln>
            <a:effectLst>
              <a:outerShdw blurRad="50800" dist="25400" dir="5400000" rotWithShape="0">
                <a:srgbClr val="000000">
                  <a:alpha val="28000"/>
                </a:srgbClr>
              </a:outerShdw>
            </a:effectLst>
          </p:spPr>
          <p:txBody>
            <a:bodyPr lIns="48767" tIns="48767" rIns="48767" bIns="48767"/>
            <a:lstStyle/>
            <a:p>
              <a:pPr defTabSz="650240">
                <a:defRPr sz="24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3" name="Straight Arrow Connector 11">
              <a:extLst>
                <a:ext uri="{FF2B5EF4-FFF2-40B4-BE49-F238E27FC236}">
                  <a16:creationId xmlns:a16="http://schemas.microsoft.com/office/drawing/2014/main" id="{0DE283C1-3391-F849-9051-B18161E3D611}"/>
                </a:ext>
              </a:extLst>
            </p:cNvPr>
            <p:cNvSpPr/>
            <p:nvPr/>
          </p:nvSpPr>
          <p:spPr>
            <a:xfrm flipH="1">
              <a:off x="6493405" y="4316317"/>
              <a:ext cx="6335" cy="489792"/>
            </a:xfrm>
            <a:prstGeom prst="line">
              <a:avLst/>
            </a:prstGeom>
            <a:ln w="50800">
              <a:solidFill>
                <a:srgbClr val="86C157"/>
              </a:solidFill>
              <a:tailEnd type="triangle"/>
            </a:ln>
            <a:effectLst>
              <a:outerShdw blurRad="50800" dist="25400" dir="5400000" rotWithShape="0">
                <a:srgbClr val="000000">
                  <a:alpha val="28000"/>
                </a:srgbClr>
              </a:outerShdw>
            </a:effectLst>
          </p:spPr>
          <p:txBody>
            <a:bodyPr lIns="48767" tIns="48767" rIns="48767" bIns="48767"/>
            <a:lstStyle/>
            <a:p>
              <a:pPr defTabSz="650240">
                <a:defRPr sz="24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22" name="日付プレースホルダー 1">
            <a:extLst>
              <a:ext uri="{FF2B5EF4-FFF2-40B4-BE49-F238E27FC236}">
                <a16:creationId xmlns:a16="http://schemas.microsoft.com/office/drawing/2014/main" id="{B3B1DDC6-CB05-1F49-8BE6-BB4669DC0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23" name="フッター プレースホルダー 2">
            <a:extLst>
              <a:ext uri="{FF2B5EF4-FFF2-40B4-BE49-F238E27FC236}">
                <a16:creationId xmlns:a16="http://schemas.microsoft.com/office/drawing/2014/main" id="{408A4253-E4D8-3A47-8FF4-165B38EEC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24" name="スライド番号プレースホルダー 21">
            <a:extLst>
              <a:ext uri="{FF2B5EF4-FFF2-40B4-BE49-F238E27FC236}">
                <a16:creationId xmlns:a16="http://schemas.microsoft.com/office/drawing/2014/main" id="{A7C89880-6B5C-AC42-822B-8C39F687B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6D77B8-8E21-2848-AC25-2BCAEE33D178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9310285-7DBE-B64E-8A72-3ABB8ABC6F7F}"/>
              </a:ext>
            </a:extLst>
          </p:cNvPr>
          <p:cNvSpPr txBox="1"/>
          <p:nvPr/>
        </p:nvSpPr>
        <p:spPr>
          <a:xfrm>
            <a:off x="8719879" y="4543045"/>
            <a:ext cx="2930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 Scintillation light </a:t>
            </a:r>
          </a:p>
          <a:p>
            <a:r>
              <a:rPr kumimoji="1"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   confinement</a:t>
            </a:r>
            <a:endParaRPr kumimoji="1" lang="ja-JP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143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40B38B0-0F16-AC47-97D1-81C8640AC199}"/>
              </a:ext>
            </a:extLst>
          </p:cNvPr>
          <p:cNvGrpSpPr/>
          <p:nvPr/>
        </p:nvGrpSpPr>
        <p:grpSpPr>
          <a:xfrm>
            <a:off x="348981" y="207992"/>
            <a:ext cx="11004819" cy="5685183"/>
            <a:chOff x="385424" y="1879927"/>
            <a:chExt cx="12234634" cy="5538371"/>
          </a:xfrm>
        </p:grpSpPr>
        <p:grpSp>
          <p:nvGrpSpPr>
            <p:cNvPr id="5" name="Picture 10">
              <a:extLst>
                <a:ext uri="{FF2B5EF4-FFF2-40B4-BE49-F238E27FC236}">
                  <a16:creationId xmlns:a16="http://schemas.microsoft.com/office/drawing/2014/main" id="{8F4B48D0-58B4-D949-9696-0F4C12F6AF4F}"/>
                </a:ext>
              </a:extLst>
            </p:cNvPr>
            <p:cNvGrpSpPr/>
            <p:nvPr/>
          </p:nvGrpSpPr>
          <p:grpSpPr>
            <a:xfrm>
              <a:off x="6809165" y="3410293"/>
              <a:ext cx="5705332" cy="4008005"/>
              <a:chOff x="0" y="0"/>
              <a:chExt cx="5705330" cy="4008004"/>
            </a:xfrm>
          </p:grpSpPr>
          <p:sp>
            <p:nvSpPr>
              <p:cNvPr id="14" name="Shape">
                <a:extLst>
                  <a:ext uri="{FF2B5EF4-FFF2-40B4-BE49-F238E27FC236}">
                    <a16:creationId xmlns:a16="http://schemas.microsoft.com/office/drawing/2014/main" id="{87462954-AC2C-9645-8FD5-9D616A5F8EB4}"/>
                  </a:ext>
                </a:extLst>
              </p:cNvPr>
              <p:cNvSpPr/>
              <p:nvPr/>
            </p:nvSpPr>
            <p:spPr>
              <a:xfrm>
                <a:off x="0" y="-1"/>
                <a:ext cx="5705331" cy="4008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56"/>
                    </a:moveTo>
                    <a:lnTo>
                      <a:pt x="0" y="1856"/>
                    </a:lnTo>
                    <a:cubicBezTo>
                      <a:pt x="0" y="831"/>
                      <a:pt x="584" y="0"/>
                      <a:pt x="1304" y="0"/>
                    </a:cubicBezTo>
                    <a:lnTo>
                      <a:pt x="20296" y="0"/>
                    </a:lnTo>
                    <a:lnTo>
                      <a:pt x="20296" y="0"/>
                    </a:lnTo>
                    <a:cubicBezTo>
                      <a:pt x="21016" y="0"/>
                      <a:pt x="21600" y="831"/>
                      <a:pt x="21600" y="1856"/>
                    </a:cubicBezTo>
                    <a:lnTo>
                      <a:pt x="21600" y="19744"/>
                    </a:lnTo>
                    <a:lnTo>
                      <a:pt x="21600" y="19744"/>
                    </a:lnTo>
                    <a:cubicBezTo>
                      <a:pt x="21600" y="20769"/>
                      <a:pt x="21016" y="21600"/>
                      <a:pt x="20296" y="21600"/>
                    </a:cubicBezTo>
                    <a:lnTo>
                      <a:pt x="1304" y="21600"/>
                    </a:lnTo>
                    <a:lnTo>
                      <a:pt x="1304" y="21600"/>
                    </a:lnTo>
                    <a:cubicBezTo>
                      <a:pt x="584" y="21600"/>
                      <a:pt x="0" y="20769"/>
                      <a:pt x="0" y="19744"/>
                    </a:cubicBezTo>
                    <a:close/>
                  </a:path>
                </a:pathLst>
              </a:cu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7" tIns="48767" rIns="48767" bIns="48767" numCol="1" anchor="ctr">
                <a:noAutofit/>
              </a:bodyPr>
              <a:lstStyle/>
              <a:p>
                <a:pPr defTabSz="650240">
                  <a:defRPr sz="2400">
                    <a:latin typeface="Tw Cen MT"/>
                    <a:ea typeface="Tw Cen MT"/>
                    <a:cs typeface="Tw Cen MT"/>
                    <a:sym typeface="Tw Cen MT"/>
                  </a:defRPr>
                </a:pPr>
                <a:endParaRPr/>
              </a:p>
            </p:txBody>
          </p:sp>
          <p:pic>
            <p:nvPicPr>
              <p:cNvPr id="15" name="image17.jpeg" descr="image17.jpeg">
                <a:extLst>
                  <a:ext uri="{FF2B5EF4-FFF2-40B4-BE49-F238E27FC236}">
                    <a16:creationId xmlns:a16="http://schemas.microsoft.com/office/drawing/2014/main" id="{C8E8FD67-4FD9-1D48-8D33-551EBBB49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/>
              <a:stretch>
                <a:fillRect/>
              </a:stretch>
            </p:blipFill>
            <p:spPr>
              <a:xfrm>
                <a:off x="0" y="0"/>
                <a:ext cx="5705331" cy="400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4" y="0"/>
                    </a:moveTo>
                    <a:cubicBezTo>
                      <a:pt x="584" y="0"/>
                      <a:pt x="0" y="831"/>
                      <a:pt x="0" y="1857"/>
                    </a:cubicBezTo>
                    <a:lnTo>
                      <a:pt x="0" y="19743"/>
                    </a:lnTo>
                    <a:cubicBezTo>
                      <a:pt x="0" y="20769"/>
                      <a:pt x="584" y="21600"/>
                      <a:pt x="1304" y="21600"/>
                    </a:cubicBezTo>
                    <a:lnTo>
                      <a:pt x="20296" y="21600"/>
                    </a:lnTo>
                    <a:cubicBezTo>
                      <a:pt x="21016" y="21600"/>
                      <a:pt x="21600" y="20769"/>
                      <a:pt x="21600" y="19743"/>
                    </a:cubicBezTo>
                    <a:lnTo>
                      <a:pt x="21600" y="1857"/>
                    </a:lnTo>
                    <a:cubicBezTo>
                      <a:pt x="21600" y="831"/>
                      <a:pt x="21016" y="0"/>
                      <a:pt x="20296" y="0"/>
                    </a:cubicBezTo>
                    <a:lnTo>
                      <a:pt x="1304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>
                <a:reflection stA="38000" endPos="40000" dir="5400000" sy="-100000" algn="bl" rotWithShape="0"/>
              </a:effectLst>
            </p:spPr>
          </p:pic>
        </p:grpSp>
        <p:grpSp>
          <p:nvGrpSpPr>
            <p:cNvPr id="6" name="Picture 4">
              <a:extLst>
                <a:ext uri="{FF2B5EF4-FFF2-40B4-BE49-F238E27FC236}">
                  <a16:creationId xmlns:a16="http://schemas.microsoft.com/office/drawing/2014/main" id="{50A88584-5174-B446-B3F0-0F80A4ADD540}"/>
                </a:ext>
              </a:extLst>
            </p:cNvPr>
            <p:cNvGrpSpPr/>
            <p:nvPr/>
          </p:nvGrpSpPr>
          <p:grpSpPr>
            <a:xfrm>
              <a:off x="385424" y="3279196"/>
              <a:ext cx="5810210" cy="4112884"/>
              <a:chOff x="0" y="0"/>
              <a:chExt cx="5810208" cy="4112882"/>
            </a:xfrm>
          </p:grpSpPr>
          <p:sp>
            <p:nvSpPr>
              <p:cNvPr id="12" name="Shape">
                <a:extLst>
                  <a:ext uri="{FF2B5EF4-FFF2-40B4-BE49-F238E27FC236}">
                    <a16:creationId xmlns:a16="http://schemas.microsoft.com/office/drawing/2014/main" id="{01130BFD-7366-A24C-995E-FF2954239232}"/>
                  </a:ext>
                </a:extLst>
              </p:cNvPr>
              <p:cNvSpPr/>
              <p:nvPr/>
            </p:nvSpPr>
            <p:spPr>
              <a:xfrm>
                <a:off x="0" y="-1"/>
                <a:ext cx="5810209" cy="4112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56"/>
                    </a:moveTo>
                    <a:lnTo>
                      <a:pt x="0" y="1856"/>
                    </a:lnTo>
                    <a:cubicBezTo>
                      <a:pt x="0" y="831"/>
                      <a:pt x="588" y="0"/>
                      <a:pt x="1314" y="0"/>
                    </a:cubicBezTo>
                    <a:lnTo>
                      <a:pt x="20286" y="0"/>
                    </a:lnTo>
                    <a:lnTo>
                      <a:pt x="20286" y="0"/>
                    </a:lnTo>
                    <a:cubicBezTo>
                      <a:pt x="21012" y="0"/>
                      <a:pt x="21600" y="831"/>
                      <a:pt x="21600" y="1856"/>
                    </a:cubicBezTo>
                    <a:lnTo>
                      <a:pt x="21600" y="19744"/>
                    </a:lnTo>
                    <a:lnTo>
                      <a:pt x="21600" y="19744"/>
                    </a:lnTo>
                    <a:cubicBezTo>
                      <a:pt x="21600" y="20769"/>
                      <a:pt x="21012" y="21600"/>
                      <a:pt x="20286" y="21600"/>
                    </a:cubicBezTo>
                    <a:lnTo>
                      <a:pt x="1314" y="21600"/>
                    </a:lnTo>
                    <a:lnTo>
                      <a:pt x="1314" y="21600"/>
                    </a:lnTo>
                    <a:cubicBezTo>
                      <a:pt x="588" y="21600"/>
                      <a:pt x="0" y="20769"/>
                      <a:pt x="0" y="19744"/>
                    </a:cubicBezTo>
                    <a:close/>
                  </a:path>
                </a:pathLst>
              </a:cu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7" tIns="48767" rIns="48767" bIns="48767" numCol="1" anchor="ctr">
                <a:noAutofit/>
              </a:bodyPr>
              <a:lstStyle/>
              <a:p>
                <a:pPr defTabSz="650240">
                  <a:defRPr sz="2400">
                    <a:latin typeface="Tw Cen MT"/>
                    <a:ea typeface="Tw Cen MT"/>
                    <a:cs typeface="Tw Cen MT"/>
                    <a:sym typeface="Tw Cen MT"/>
                  </a:defRPr>
                </a:pPr>
                <a:endParaRPr/>
              </a:p>
            </p:txBody>
          </p:sp>
          <p:pic>
            <p:nvPicPr>
              <p:cNvPr id="13" name="image18.jpeg" descr="image18.jpeg">
                <a:extLst>
                  <a:ext uri="{FF2B5EF4-FFF2-40B4-BE49-F238E27FC236}">
                    <a16:creationId xmlns:a16="http://schemas.microsoft.com/office/drawing/2014/main" id="{39BE3249-F2EC-0940-AF83-C43E94FE9C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b="1"/>
              <a:stretch>
                <a:fillRect/>
              </a:stretch>
            </p:blipFill>
            <p:spPr>
              <a:xfrm>
                <a:off x="0" y="0"/>
                <a:ext cx="5810209" cy="411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15" y="0"/>
                    </a:moveTo>
                    <a:cubicBezTo>
                      <a:pt x="589" y="0"/>
                      <a:pt x="0" y="832"/>
                      <a:pt x="0" y="1857"/>
                    </a:cubicBezTo>
                    <a:lnTo>
                      <a:pt x="0" y="19745"/>
                    </a:lnTo>
                    <a:cubicBezTo>
                      <a:pt x="0" y="20770"/>
                      <a:pt x="589" y="21600"/>
                      <a:pt x="1315" y="21600"/>
                    </a:cubicBezTo>
                    <a:lnTo>
                      <a:pt x="20285" y="21600"/>
                    </a:lnTo>
                    <a:cubicBezTo>
                      <a:pt x="21011" y="21600"/>
                      <a:pt x="21600" y="20770"/>
                      <a:pt x="21600" y="19745"/>
                    </a:cubicBezTo>
                    <a:lnTo>
                      <a:pt x="21600" y="1857"/>
                    </a:lnTo>
                    <a:cubicBezTo>
                      <a:pt x="21600" y="832"/>
                      <a:pt x="21011" y="0"/>
                      <a:pt x="20285" y="0"/>
                    </a:cubicBezTo>
                    <a:lnTo>
                      <a:pt x="1315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>
                <a:reflection stA="38000" endPos="40000" dir="5400000" sy="-100000" algn="bl" rotWithShape="0"/>
              </a:effectLst>
            </p:spPr>
          </p:pic>
        </p:grpSp>
        <p:sp>
          <p:nvSpPr>
            <p:cNvPr id="7" name="TextBox 1">
              <a:extLst>
                <a:ext uri="{FF2B5EF4-FFF2-40B4-BE49-F238E27FC236}">
                  <a16:creationId xmlns:a16="http://schemas.microsoft.com/office/drawing/2014/main" id="{F83594B7-5D77-6B4A-9877-CB3043741703}"/>
                </a:ext>
              </a:extLst>
            </p:cNvPr>
            <p:cNvSpPr txBox="1"/>
            <p:nvPr/>
          </p:nvSpPr>
          <p:spPr>
            <a:xfrm>
              <a:off x="1692304" y="3409843"/>
              <a:ext cx="2926081" cy="5674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8767" tIns="48767" rIns="48767" bIns="48767">
              <a:spAutoFit/>
            </a:bodyPr>
            <a:lstStyle>
              <a:lvl1pPr algn="ctr" defTabSz="650240">
                <a:defRPr sz="3400" b="1">
                  <a:latin typeface="Tw Cen MT"/>
                  <a:ea typeface="Tw Cen MT"/>
                  <a:cs typeface="Tw Cen MT"/>
                  <a:sym typeface="Tw Cen MT"/>
                </a:defRPr>
              </a:lvl1pPr>
            </a:lstStyle>
            <a:p>
              <a:r>
                <a:t>LAB</a:t>
              </a: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F11A2A5C-C0C3-FE49-8522-05F39588130B}"/>
                </a:ext>
              </a:extLst>
            </p:cNvPr>
            <p:cNvSpPr txBox="1"/>
            <p:nvPr/>
          </p:nvSpPr>
          <p:spPr>
            <a:xfrm>
              <a:off x="8325121" y="3476752"/>
              <a:ext cx="2926081" cy="6056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8767" tIns="48767" rIns="48767" bIns="48767">
              <a:spAutoFit/>
            </a:bodyPr>
            <a:lstStyle>
              <a:lvl1pPr algn="ctr" defTabSz="650240">
                <a:defRPr sz="3400" b="1">
                  <a:latin typeface="Tw Cen MT"/>
                  <a:ea typeface="Tw Cen MT"/>
                  <a:cs typeface="Tw Cen MT"/>
                  <a:sym typeface="Tw Cen MT"/>
                </a:defRPr>
              </a:lvl1pPr>
            </a:lstStyle>
            <a:p>
              <a:r>
                <a:rPr lang="en-US" dirty="0"/>
                <a:t>Opaque LS</a:t>
              </a:r>
              <a:endParaRPr dirty="0"/>
            </a:p>
          </p:txBody>
        </p:sp>
        <p:sp>
          <p:nvSpPr>
            <p:cNvPr id="9" name="TextBox 2">
              <a:extLst>
                <a:ext uri="{FF2B5EF4-FFF2-40B4-BE49-F238E27FC236}">
                  <a16:creationId xmlns:a16="http://schemas.microsoft.com/office/drawing/2014/main" id="{8F96C288-7604-0B49-9DBE-746ACF4A60AF}"/>
                </a:ext>
              </a:extLst>
            </p:cNvPr>
            <p:cNvSpPr txBox="1"/>
            <p:nvPr/>
          </p:nvSpPr>
          <p:spPr>
            <a:xfrm>
              <a:off x="11794590" y="4885277"/>
              <a:ext cx="825468" cy="18120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8767" tIns="48767" rIns="48767" bIns="48767">
              <a:spAutoFit/>
            </a:bodyPr>
            <a:lstStyle/>
            <a:p>
              <a:pPr algn="ctr" defTabSz="650240">
                <a:defRPr sz="2400" b="1">
                  <a:solidFill>
                    <a:srgbClr val="FF0000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r>
                <a:t>&lt; F2</a:t>
              </a:r>
            </a:p>
            <a:p>
              <a:pPr algn="ctr" defTabSz="650240">
                <a:defRPr sz="24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  <a:p>
              <a:pPr algn="ctr" defTabSz="650240">
                <a:defRPr sz="2400" b="1">
                  <a:solidFill>
                    <a:srgbClr val="00B050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r>
                <a:t>&lt; F1</a:t>
              </a:r>
            </a:p>
            <a:p>
              <a:pPr algn="ctr" defTabSz="650240">
                <a:defRPr sz="24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  <a:p>
              <a:pPr algn="ctr" defTabSz="650240">
                <a:defRPr sz="2400" b="1">
                  <a:solidFill>
                    <a:srgbClr val="002060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r>
                <a:t>&lt; F0</a:t>
              </a:r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1CA5D30C-D66C-5B4A-A974-805FC92A9B62}"/>
                </a:ext>
              </a:extLst>
            </p:cNvPr>
            <p:cNvSpPr txBox="1"/>
            <p:nvPr/>
          </p:nvSpPr>
          <p:spPr>
            <a:xfrm>
              <a:off x="5486280" y="4885277"/>
              <a:ext cx="825469" cy="18120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8767" tIns="48767" rIns="48767" bIns="48767">
              <a:spAutoFit/>
            </a:bodyPr>
            <a:lstStyle/>
            <a:p>
              <a:pPr algn="ctr" defTabSz="650240">
                <a:defRPr sz="2400" b="1">
                  <a:solidFill>
                    <a:srgbClr val="FF0000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r>
                <a:t>&lt; F2</a:t>
              </a:r>
            </a:p>
            <a:p>
              <a:pPr algn="ctr" defTabSz="650240">
                <a:defRPr sz="2400" b="1">
                  <a:solidFill>
                    <a:srgbClr val="00B050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  <a:p>
              <a:pPr algn="ctr" defTabSz="650240">
                <a:defRPr sz="2400" b="1">
                  <a:solidFill>
                    <a:srgbClr val="00B050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r>
                <a:t>&lt; F1</a:t>
              </a:r>
            </a:p>
            <a:p>
              <a:pPr algn="ctr" defTabSz="650240">
                <a:defRPr sz="2400" b="1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  <a:p>
              <a:pPr algn="ctr" defTabSz="650240">
                <a:defRPr sz="2400" b="1">
                  <a:solidFill>
                    <a:srgbClr val="002060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r>
                <a:t>&lt; F0</a:t>
              </a: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94CF46F2-D533-1540-8C4E-FDED2BA2F528}"/>
                </a:ext>
              </a:extLst>
            </p:cNvPr>
            <p:cNvSpPr txBox="1"/>
            <p:nvPr/>
          </p:nvSpPr>
          <p:spPr>
            <a:xfrm>
              <a:off x="2928700" y="1879927"/>
              <a:ext cx="7094958" cy="88493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8767" tIns="48767" rIns="48767" bIns="48767">
              <a:spAutoFit/>
            </a:bodyPr>
            <a:lstStyle>
              <a:lvl1pPr algn="ctr" defTabSz="650240">
                <a:defRPr sz="5600">
                  <a:latin typeface="Tw Cen MT"/>
                  <a:ea typeface="Tw Cen MT"/>
                  <a:cs typeface="Tw Cen MT"/>
                  <a:sym typeface="Tw Cen MT"/>
                </a:defRPr>
              </a:lvl1pPr>
            </a:lstStyle>
            <a:p>
              <a:r>
                <a:t>stacked Npe values</a:t>
              </a:r>
            </a:p>
          </p:txBody>
        </p:sp>
      </p:grp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6419F3BC-95DD-3B44-9CED-DFD0FCB79430}"/>
              </a:ext>
            </a:extLst>
          </p:cNvPr>
          <p:cNvCxnSpPr>
            <a:cxnSpLocks/>
          </p:cNvCxnSpPr>
          <p:nvPr/>
        </p:nvCxnSpPr>
        <p:spPr>
          <a:xfrm flipV="1">
            <a:off x="5177913" y="2579823"/>
            <a:ext cx="1770309" cy="71311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FBD895B-BFB8-2945-B2F6-F8CA9D55A048}"/>
              </a:ext>
            </a:extLst>
          </p:cNvPr>
          <p:cNvSpPr txBox="1"/>
          <p:nvPr/>
        </p:nvSpPr>
        <p:spPr>
          <a:xfrm>
            <a:off x="6038932" y="1329437"/>
            <a:ext cx="3755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Light yield increased</a:t>
            </a:r>
            <a:endParaRPr kumimoji="1" lang="ja-JP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AA81CBE4-A758-8940-80CB-F588A66837B8}"/>
              </a:ext>
            </a:extLst>
          </p:cNvPr>
          <p:cNvCxnSpPr>
            <a:cxnSpLocks/>
          </p:cNvCxnSpPr>
          <p:nvPr/>
        </p:nvCxnSpPr>
        <p:spPr>
          <a:xfrm flipH="1" flipV="1">
            <a:off x="7395638" y="2541712"/>
            <a:ext cx="2290803" cy="887288"/>
          </a:xfrm>
          <a:prstGeom prst="straightConnector1">
            <a:avLst/>
          </a:prstGeom>
          <a:ln w="5715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日付プレースホルダー 18">
            <a:extLst>
              <a:ext uri="{FF2B5EF4-FFF2-40B4-BE49-F238E27FC236}">
                <a16:creationId xmlns:a16="http://schemas.microsoft.com/office/drawing/2014/main" id="{B23843A3-BD95-B04F-8FB3-E71FCF037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20" name="フッター プレースホルダー 19">
            <a:extLst>
              <a:ext uri="{FF2B5EF4-FFF2-40B4-BE49-F238E27FC236}">
                <a16:creationId xmlns:a16="http://schemas.microsoft.com/office/drawing/2014/main" id="{68BA9236-7124-8744-ACDC-29824E6D9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21" name="スライド番号プレースホルダー 20">
            <a:extLst>
              <a:ext uri="{FF2B5EF4-FFF2-40B4-BE49-F238E27FC236}">
                <a16:creationId xmlns:a16="http://schemas.microsoft.com/office/drawing/2014/main" id="{9B3DAFC2-A2FE-164B-B452-5CC46B500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0798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Picture 4">
            <a:extLst>
              <a:ext uri="{FF2B5EF4-FFF2-40B4-BE49-F238E27FC236}">
                <a16:creationId xmlns:a16="http://schemas.microsoft.com/office/drawing/2014/main" id="{8777029F-28D2-3745-972A-7AAAE3AECF3D}"/>
              </a:ext>
            </a:extLst>
          </p:cNvPr>
          <p:cNvGrpSpPr/>
          <p:nvPr/>
        </p:nvGrpSpPr>
        <p:grpSpPr>
          <a:xfrm>
            <a:off x="2709746" y="2074126"/>
            <a:ext cx="6768790" cy="3958683"/>
            <a:chOff x="0" y="0"/>
            <a:chExt cx="3961744" cy="2235853"/>
          </a:xfrm>
        </p:grpSpPr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C6CAFA09-F48D-3648-A70B-B59E57DCAB16}"/>
                </a:ext>
              </a:extLst>
            </p:cNvPr>
            <p:cNvSpPr/>
            <p:nvPr/>
          </p:nvSpPr>
          <p:spPr>
            <a:xfrm>
              <a:off x="-1" y="-1"/>
              <a:ext cx="3961746" cy="223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469" y="0"/>
                    <a:pt x="1048" y="0"/>
                  </a:cubicBezTo>
                  <a:lnTo>
                    <a:pt x="20552" y="0"/>
                  </a:lnTo>
                  <a:lnTo>
                    <a:pt x="20552" y="0"/>
                  </a:lnTo>
                  <a:cubicBezTo>
                    <a:pt x="21131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1131" y="21600"/>
                    <a:pt x="20552" y="21600"/>
                  </a:cubicBezTo>
                  <a:lnTo>
                    <a:pt x="1048" y="21600"/>
                  </a:lnTo>
                  <a:lnTo>
                    <a:pt x="1048" y="21600"/>
                  </a:lnTo>
                  <a:cubicBezTo>
                    <a:pt x="469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650240">
                <a:defRPr sz="2400"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pic>
          <p:nvPicPr>
            <p:cNvPr id="21" name="image5.jpeg" descr="image5.jpeg">
              <a:extLst>
                <a:ext uri="{FF2B5EF4-FFF2-40B4-BE49-F238E27FC236}">
                  <a16:creationId xmlns:a16="http://schemas.microsoft.com/office/drawing/2014/main" id="{0FBD7745-D5F0-4945-8DF6-475CA411D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r="3"/>
            <a:stretch>
              <a:fillRect/>
            </a:stretch>
          </p:blipFill>
          <p:spPr>
            <a:xfrm>
              <a:off x="0" y="0"/>
              <a:ext cx="3961607" cy="2235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7" y="0"/>
                  </a:moveTo>
                  <a:cubicBezTo>
                    <a:pt x="469" y="0"/>
                    <a:pt x="0" y="830"/>
                    <a:pt x="0" y="1856"/>
                  </a:cubicBezTo>
                  <a:lnTo>
                    <a:pt x="0" y="19741"/>
                  </a:lnTo>
                  <a:cubicBezTo>
                    <a:pt x="0" y="20766"/>
                    <a:pt x="469" y="21600"/>
                    <a:pt x="1047" y="21600"/>
                  </a:cubicBezTo>
                  <a:lnTo>
                    <a:pt x="20553" y="21600"/>
                  </a:lnTo>
                  <a:cubicBezTo>
                    <a:pt x="21131" y="21600"/>
                    <a:pt x="21600" y="20766"/>
                    <a:pt x="21600" y="19741"/>
                  </a:cubicBezTo>
                  <a:lnTo>
                    <a:pt x="21600" y="1856"/>
                  </a:lnTo>
                  <a:cubicBezTo>
                    <a:pt x="21600" y="830"/>
                    <a:pt x="21131" y="0"/>
                    <a:pt x="20553" y="0"/>
                  </a:cubicBezTo>
                  <a:lnTo>
                    <a:pt x="1047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8174730-A451-A249-B992-D7CE666666FD}"/>
              </a:ext>
            </a:extLst>
          </p:cNvPr>
          <p:cNvSpPr txBox="1"/>
          <p:nvPr/>
        </p:nvSpPr>
        <p:spPr>
          <a:xfrm>
            <a:off x="2013251" y="885858"/>
            <a:ext cx="20754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icro-Liquid:</a:t>
            </a:r>
          </a:p>
          <a:p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fi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bers</a:t>
            </a:r>
            <a:endParaRPr kumimoji="1" lang="ja-JP" alt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7C9BF7B-0CDD-9845-B6E6-39C2E59422FD}"/>
              </a:ext>
            </a:extLst>
          </p:cNvPr>
          <p:cNvSpPr txBox="1"/>
          <p:nvPr/>
        </p:nvSpPr>
        <p:spPr>
          <a:xfrm>
            <a:off x="6802244" y="1018325"/>
            <a:ext cx="19880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Mini-Liquid: </a:t>
            </a:r>
          </a:p>
          <a:p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fibers</a:t>
            </a:r>
            <a:endParaRPr kumimoji="1" lang="ja-JP" alt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755FEF02-3B94-A845-A4B0-06465652318F}"/>
              </a:ext>
            </a:extLst>
          </p:cNvPr>
          <p:cNvCxnSpPr>
            <a:stCxn id="22" idx="2"/>
          </p:cNvCxnSpPr>
          <p:nvPr/>
        </p:nvCxnSpPr>
        <p:spPr>
          <a:xfrm>
            <a:off x="3050971" y="1716855"/>
            <a:ext cx="889262" cy="164980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1343427E-D050-374A-95CD-D5440D771388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7514705" y="1849322"/>
            <a:ext cx="281562" cy="644496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フッター プレースホルダー 2">
            <a:extLst>
              <a:ext uri="{FF2B5EF4-FFF2-40B4-BE49-F238E27FC236}">
                <a16:creationId xmlns:a16="http://schemas.microsoft.com/office/drawing/2014/main" id="{A57CD3AF-3429-9646-8B69-B6534B5C3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27" name="角丸四角形 26">
            <a:extLst>
              <a:ext uri="{FF2B5EF4-FFF2-40B4-BE49-F238E27FC236}">
                <a16:creationId xmlns:a16="http://schemas.microsoft.com/office/drawing/2014/main" id="{C6E68527-5198-0142-919D-BE1079E1F40E}"/>
              </a:ext>
            </a:extLst>
          </p:cNvPr>
          <p:cNvSpPr/>
          <p:nvPr/>
        </p:nvSpPr>
        <p:spPr>
          <a:xfrm>
            <a:off x="5363502" y="885858"/>
            <a:ext cx="3426787" cy="5470492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AB42244-B0E1-9C41-9766-1EA75FFCB877}"/>
              </a:ext>
            </a:extLst>
          </p:cNvPr>
          <p:cNvSpPr txBox="1"/>
          <p:nvPr/>
        </p:nvSpPr>
        <p:spPr>
          <a:xfrm>
            <a:off x="6568045" y="209262"/>
            <a:ext cx="1228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rgbClr val="130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2019~</a:t>
            </a:r>
            <a:endParaRPr kumimoji="1" lang="ja-JP" altLang="en-US" sz="3200">
              <a:solidFill>
                <a:srgbClr val="130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日付プレースホルダー 28">
            <a:extLst>
              <a:ext uri="{FF2B5EF4-FFF2-40B4-BE49-F238E27FC236}">
                <a16:creationId xmlns:a16="http://schemas.microsoft.com/office/drawing/2014/main" id="{A2DC45C3-C36E-4244-B78A-8D8C50C6E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30" name="スライド番号プレースホルダー 29">
            <a:extLst>
              <a:ext uri="{FF2B5EF4-FFF2-40B4-BE49-F238E27FC236}">
                <a16:creationId xmlns:a16="http://schemas.microsoft.com/office/drawing/2014/main" id="{5523D0C5-CED1-CB45-8B2B-13968E326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381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niLO.jpg" descr="MiniLO.jpg">
            <a:extLst>
              <a:ext uri="{FF2B5EF4-FFF2-40B4-BE49-F238E27FC236}">
                <a16:creationId xmlns:a16="http://schemas.microsoft.com/office/drawing/2014/main" id="{4B89DD01-4353-614A-A348-C927B0716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3999" y="1298678"/>
            <a:ext cx="9144001" cy="404883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9B1E1D-B859-6341-B93E-EA89FF5FE8CB}"/>
              </a:ext>
            </a:extLst>
          </p:cNvPr>
          <p:cNvSpPr txBox="1"/>
          <p:nvPr/>
        </p:nvSpPr>
        <p:spPr>
          <a:xfrm>
            <a:off x="3455877" y="440539"/>
            <a:ext cx="5017656" cy="584775"/>
          </a:xfrm>
          <a:prstGeom prst="rect">
            <a:avLst/>
          </a:prstGeom>
          <a:noFill/>
          <a:ln>
            <a:solidFill>
              <a:srgbClr val="130C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130CFF"/>
                </a:solidFill>
                <a:latin typeface="Times" pitchFamily="2" charset="0"/>
              </a:rPr>
              <a:t>Mini-</a:t>
            </a:r>
            <a:r>
              <a:rPr kumimoji="1" lang="en-US" altLang="ja-JP" sz="3200" b="1" dirty="0" err="1">
                <a:solidFill>
                  <a:srgbClr val="130CFF"/>
                </a:solidFill>
                <a:latin typeface="Times" pitchFamily="2" charset="0"/>
              </a:rPr>
              <a:t>LiquidO</a:t>
            </a:r>
            <a:r>
              <a:rPr kumimoji="1" lang="en-US" altLang="ja-JP" sz="3200" b="1" dirty="0">
                <a:solidFill>
                  <a:srgbClr val="130CFF"/>
                </a:solidFill>
                <a:latin typeface="Times" pitchFamily="2" charset="0"/>
              </a:rPr>
              <a:t> Test detector</a:t>
            </a:r>
            <a:endParaRPr kumimoji="1" lang="ja-JP" altLang="en-US" sz="3200" b="1">
              <a:solidFill>
                <a:srgbClr val="130CFF"/>
              </a:solidFill>
              <a:latin typeface="Times" pitchFamily="2" charset="0"/>
            </a:endParaRPr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A06E2781-930A-AF4E-80B2-E65A9D409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87D64802-4F98-1549-AFEF-AF0CF1389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54D96C4F-8849-094B-8A9C-7F8366FC4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9473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etector vessel">
            <a:extLst>
              <a:ext uri="{FF2B5EF4-FFF2-40B4-BE49-F238E27FC236}">
                <a16:creationId xmlns:a16="http://schemas.microsoft.com/office/drawing/2014/main" id="{FF7AC23E-47FF-7449-880D-98383B6A047D}"/>
              </a:ext>
            </a:extLst>
          </p:cNvPr>
          <p:cNvSpPr txBox="1"/>
          <p:nvPr/>
        </p:nvSpPr>
        <p:spPr>
          <a:xfrm>
            <a:off x="7271658" y="1752136"/>
            <a:ext cx="1871907" cy="423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1700" b="1">
                <a:solidFill>
                  <a:srgbClr val="5E5E5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b="0">
                <a:latin typeface="+mn-lt"/>
                <a:ea typeface="+mn-ea"/>
                <a:cs typeface="+mn-cs"/>
                <a:sym typeface="Gill Sans Light"/>
              </a:defRPr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vessel</a:t>
            </a:r>
          </a:p>
        </p:txBody>
      </p:sp>
      <p:sp>
        <p:nvSpPr>
          <p:cNvPr id="5" name="Ω readout (single-layer) @ Christinuzzi">
            <a:extLst>
              <a:ext uri="{FF2B5EF4-FFF2-40B4-BE49-F238E27FC236}">
                <a16:creationId xmlns:a16="http://schemas.microsoft.com/office/drawing/2014/main" id="{AA5CBAB7-3994-364F-9EF4-1AF99D6691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27975" y="625294"/>
            <a:ext cx="5449147" cy="708661"/>
          </a:xfrm>
          <a:prstGeom prst="rect">
            <a:avLst/>
          </a:prstGeom>
        </p:spPr>
        <p:txBody>
          <a:bodyPr/>
          <a:lstStyle/>
          <a:p>
            <a:r>
              <a:rPr b="1" dirty="0" err="1">
                <a:solidFill>
                  <a:srgbClr val="130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b="1" dirty="0">
                <a:solidFill>
                  <a:srgbClr val="130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readout (single-layer)</a:t>
            </a:r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CF285579-3BE2-9143-813F-E9464D5490AC}"/>
              </a:ext>
            </a:extLst>
          </p:cNvPr>
          <p:cNvGrpSpPr/>
          <p:nvPr/>
        </p:nvGrpSpPr>
        <p:grpSpPr>
          <a:xfrm>
            <a:off x="2754847" y="2877665"/>
            <a:ext cx="7038475" cy="2018758"/>
            <a:chOff x="0" y="0"/>
            <a:chExt cx="10010275" cy="2871122"/>
          </a:xfrm>
        </p:grpSpPr>
        <p:grpSp>
          <p:nvGrpSpPr>
            <p:cNvPr id="7" name="Group">
              <a:extLst>
                <a:ext uri="{FF2B5EF4-FFF2-40B4-BE49-F238E27FC236}">
                  <a16:creationId xmlns:a16="http://schemas.microsoft.com/office/drawing/2014/main" id="{A389E767-DFF2-EA4E-A2DB-9C8EEAD37299}"/>
                </a:ext>
              </a:extLst>
            </p:cNvPr>
            <p:cNvGrpSpPr/>
            <p:nvPr/>
          </p:nvGrpSpPr>
          <p:grpSpPr>
            <a:xfrm>
              <a:off x="0" y="0"/>
              <a:ext cx="10010276" cy="577039"/>
              <a:chOff x="0" y="0"/>
              <a:chExt cx="10010275" cy="577038"/>
            </a:xfrm>
          </p:grpSpPr>
          <p:grpSp>
            <p:nvGrpSpPr>
              <p:cNvPr id="116" name="Group">
                <a:extLst>
                  <a:ext uri="{FF2B5EF4-FFF2-40B4-BE49-F238E27FC236}">
                    <a16:creationId xmlns:a16="http://schemas.microsoft.com/office/drawing/2014/main" id="{50A8263A-69D7-D94C-91A4-1FAB69AB5810}"/>
                  </a:ext>
                </a:extLst>
              </p:cNvPr>
              <p:cNvGrpSpPr/>
              <p:nvPr/>
            </p:nvGrpSpPr>
            <p:grpSpPr>
              <a:xfrm>
                <a:off x="410910" y="0"/>
                <a:ext cx="9452216" cy="564754"/>
                <a:chOff x="58758" y="0"/>
                <a:chExt cx="9452214" cy="564753"/>
              </a:xfrm>
            </p:grpSpPr>
            <p:sp>
              <p:nvSpPr>
                <p:cNvPr id="121" name="Line">
                  <a:extLst>
                    <a:ext uri="{FF2B5EF4-FFF2-40B4-BE49-F238E27FC236}">
                      <a16:creationId xmlns:a16="http://schemas.microsoft.com/office/drawing/2014/main" id="{EFA09A69-61DA-8741-8A33-3088A0C25BD4}"/>
                    </a:ext>
                  </a:extLst>
                </p:cNvPr>
                <p:cNvSpPr/>
                <p:nvPr/>
              </p:nvSpPr>
              <p:spPr>
                <a:xfrm>
                  <a:off x="6318376" y="189867"/>
                  <a:ext cx="2648909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22" name="Line">
                  <a:extLst>
                    <a:ext uri="{FF2B5EF4-FFF2-40B4-BE49-F238E27FC236}">
                      <a16:creationId xmlns:a16="http://schemas.microsoft.com/office/drawing/2014/main" id="{533C828B-8E85-034D-8C8F-1E9B19E39E3F}"/>
                    </a:ext>
                  </a:extLst>
                </p:cNvPr>
                <p:cNvSpPr/>
                <p:nvPr/>
              </p:nvSpPr>
              <p:spPr>
                <a:xfrm>
                  <a:off x="6322895" y="374711"/>
                  <a:ext cx="2644389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23" name="Circle">
                  <a:extLst>
                    <a:ext uri="{FF2B5EF4-FFF2-40B4-BE49-F238E27FC236}">
                      <a16:creationId xmlns:a16="http://schemas.microsoft.com/office/drawing/2014/main" id="{A0546487-C899-9042-B26D-FDBB126C7CA0}"/>
                    </a:ext>
                  </a:extLst>
                </p:cNvPr>
                <p:cNvSpPr/>
                <p:nvPr/>
              </p:nvSpPr>
              <p:spPr>
                <a:xfrm>
                  <a:off x="8946219" y="0"/>
                  <a:ext cx="564754" cy="564754"/>
                </a:xfrm>
                <a:prstGeom prst="ellips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24" name="Line">
                  <a:extLst>
                    <a:ext uri="{FF2B5EF4-FFF2-40B4-BE49-F238E27FC236}">
                      <a16:creationId xmlns:a16="http://schemas.microsoft.com/office/drawing/2014/main" id="{F2E2DEDB-8BD7-A444-A683-F99EFB06A617}"/>
                    </a:ext>
                  </a:extLst>
                </p:cNvPr>
                <p:cNvSpPr/>
                <p:nvPr/>
              </p:nvSpPr>
              <p:spPr>
                <a:xfrm>
                  <a:off x="6325130" y="244682"/>
                  <a:ext cx="2644334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25" name="Line">
                  <a:extLst>
                    <a:ext uri="{FF2B5EF4-FFF2-40B4-BE49-F238E27FC236}">
                      <a16:creationId xmlns:a16="http://schemas.microsoft.com/office/drawing/2014/main" id="{3418F099-FB2A-EF46-A631-532523C99133}"/>
                    </a:ext>
                  </a:extLst>
                </p:cNvPr>
                <p:cNvSpPr/>
                <p:nvPr/>
              </p:nvSpPr>
              <p:spPr>
                <a:xfrm>
                  <a:off x="6329217" y="434066"/>
                  <a:ext cx="2638068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26" name="Line">
                  <a:extLst>
                    <a:ext uri="{FF2B5EF4-FFF2-40B4-BE49-F238E27FC236}">
                      <a16:creationId xmlns:a16="http://schemas.microsoft.com/office/drawing/2014/main" id="{CC90A67D-ED23-5044-8D6B-38A95DEDAE8F}"/>
                    </a:ext>
                  </a:extLst>
                </p:cNvPr>
                <p:cNvSpPr/>
                <p:nvPr/>
              </p:nvSpPr>
              <p:spPr>
                <a:xfrm>
                  <a:off x="8791140" y="165859"/>
                  <a:ext cx="1" cy="322459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27" name="Line">
                  <a:extLst>
                    <a:ext uri="{FF2B5EF4-FFF2-40B4-BE49-F238E27FC236}">
                      <a16:creationId xmlns:a16="http://schemas.microsoft.com/office/drawing/2014/main" id="{B79F93A7-4813-AD40-9404-0930E9A12324}"/>
                    </a:ext>
                  </a:extLst>
                </p:cNvPr>
                <p:cNvSpPr/>
                <p:nvPr/>
              </p:nvSpPr>
              <p:spPr>
                <a:xfrm>
                  <a:off x="58758" y="244118"/>
                  <a:ext cx="4988507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28" name="Line">
                  <a:extLst>
                    <a:ext uri="{FF2B5EF4-FFF2-40B4-BE49-F238E27FC236}">
                      <a16:creationId xmlns:a16="http://schemas.microsoft.com/office/drawing/2014/main" id="{44B33520-7349-194F-A768-1E66C75C5A57}"/>
                    </a:ext>
                  </a:extLst>
                </p:cNvPr>
                <p:cNvSpPr/>
                <p:nvPr/>
              </p:nvSpPr>
              <p:spPr>
                <a:xfrm>
                  <a:off x="58758" y="295612"/>
                  <a:ext cx="4968749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29" name="Line">
                  <a:extLst>
                    <a:ext uri="{FF2B5EF4-FFF2-40B4-BE49-F238E27FC236}">
                      <a16:creationId xmlns:a16="http://schemas.microsoft.com/office/drawing/2014/main" id="{F1C52198-B393-9F4A-8F5C-8D78E9329CE8}"/>
                    </a:ext>
                  </a:extLst>
                </p:cNvPr>
                <p:cNvSpPr/>
                <p:nvPr/>
              </p:nvSpPr>
              <p:spPr>
                <a:xfrm>
                  <a:off x="58758" y="342267"/>
                  <a:ext cx="4975924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30" name="Line">
                  <a:extLst>
                    <a:ext uri="{FF2B5EF4-FFF2-40B4-BE49-F238E27FC236}">
                      <a16:creationId xmlns:a16="http://schemas.microsoft.com/office/drawing/2014/main" id="{34E52B75-6977-894D-845E-99402B2043EF}"/>
                    </a:ext>
                  </a:extLst>
                </p:cNvPr>
                <p:cNvSpPr/>
                <p:nvPr/>
              </p:nvSpPr>
              <p:spPr>
                <a:xfrm>
                  <a:off x="58758" y="402316"/>
                  <a:ext cx="4963226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31" name="Line">
                  <a:extLst>
                    <a:ext uri="{FF2B5EF4-FFF2-40B4-BE49-F238E27FC236}">
                      <a16:creationId xmlns:a16="http://schemas.microsoft.com/office/drawing/2014/main" id="{3219B950-6634-B441-9D5B-1D65630CB28F}"/>
                    </a:ext>
                  </a:extLst>
                </p:cNvPr>
                <p:cNvSpPr/>
                <p:nvPr/>
              </p:nvSpPr>
              <p:spPr>
                <a:xfrm>
                  <a:off x="5032620" y="404661"/>
                  <a:ext cx="1302368" cy="3341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32" name="Line">
                  <a:extLst>
                    <a:ext uri="{FF2B5EF4-FFF2-40B4-BE49-F238E27FC236}">
                      <a16:creationId xmlns:a16="http://schemas.microsoft.com/office/drawing/2014/main" id="{51233C9F-0C15-FF4E-AFE4-0E6EF171E508}"/>
                    </a:ext>
                  </a:extLst>
                </p:cNvPr>
                <p:cNvSpPr/>
                <p:nvPr/>
              </p:nvSpPr>
              <p:spPr>
                <a:xfrm flipV="1">
                  <a:off x="5032620" y="198562"/>
                  <a:ext cx="1302368" cy="33411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33" name="Line">
                  <a:extLst>
                    <a:ext uri="{FF2B5EF4-FFF2-40B4-BE49-F238E27FC236}">
                      <a16:creationId xmlns:a16="http://schemas.microsoft.com/office/drawing/2014/main" id="{B1D9211B-AD94-C04C-BBC4-D30E28F8FA3E}"/>
                    </a:ext>
                  </a:extLst>
                </p:cNvPr>
                <p:cNvSpPr/>
                <p:nvPr/>
              </p:nvSpPr>
              <p:spPr>
                <a:xfrm flipV="1">
                  <a:off x="5032620" y="257441"/>
                  <a:ext cx="1302368" cy="3341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34" name="Line">
                  <a:extLst>
                    <a:ext uri="{FF2B5EF4-FFF2-40B4-BE49-F238E27FC236}">
                      <a16:creationId xmlns:a16="http://schemas.microsoft.com/office/drawing/2014/main" id="{9270FB3B-8A3A-F848-896A-CF52CA0AABDE}"/>
                    </a:ext>
                  </a:extLst>
                </p:cNvPr>
                <p:cNvSpPr/>
                <p:nvPr/>
              </p:nvSpPr>
              <p:spPr>
                <a:xfrm>
                  <a:off x="5032620" y="345718"/>
                  <a:ext cx="1302368" cy="3341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35" name="Line">
                  <a:extLst>
                    <a:ext uri="{FF2B5EF4-FFF2-40B4-BE49-F238E27FC236}">
                      <a16:creationId xmlns:a16="http://schemas.microsoft.com/office/drawing/2014/main" id="{515866BB-DE45-6C4B-BEF0-C24243AA0DE5}"/>
                    </a:ext>
                  </a:extLst>
                </p:cNvPr>
                <p:cNvSpPr/>
                <p:nvPr/>
              </p:nvSpPr>
              <p:spPr>
                <a:xfrm>
                  <a:off x="6325534" y="170817"/>
                  <a:ext cx="1" cy="30480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36" name="Line">
                  <a:extLst>
                    <a:ext uri="{FF2B5EF4-FFF2-40B4-BE49-F238E27FC236}">
                      <a16:creationId xmlns:a16="http://schemas.microsoft.com/office/drawing/2014/main" id="{ACFC599E-AEE3-5A4C-BF27-455B05CFEE84}"/>
                    </a:ext>
                  </a:extLst>
                </p:cNvPr>
                <p:cNvSpPr/>
                <p:nvPr/>
              </p:nvSpPr>
              <p:spPr>
                <a:xfrm>
                  <a:off x="84099" y="318595"/>
                  <a:ext cx="6231552" cy="1"/>
                </a:xfrm>
                <a:prstGeom prst="line">
                  <a:avLst/>
                </a:prstGeom>
                <a:noFill/>
                <a:ln w="254000" cap="flat">
                  <a:solidFill>
                    <a:srgbClr val="000000">
                      <a:alpha val="70000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37" name="Circle">
                  <a:extLst>
                    <a:ext uri="{FF2B5EF4-FFF2-40B4-BE49-F238E27FC236}">
                      <a16:creationId xmlns:a16="http://schemas.microsoft.com/office/drawing/2014/main" id="{96707063-C7BB-F24D-B290-02E8943BA01F}"/>
                    </a:ext>
                  </a:extLst>
                </p:cNvPr>
                <p:cNvSpPr/>
                <p:nvPr/>
              </p:nvSpPr>
              <p:spPr>
                <a:xfrm>
                  <a:off x="8946219" y="0"/>
                  <a:ext cx="564754" cy="564754"/>
                </a:xfrm>
                <a:prstGeom prst="ellips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38" name="Line">
                  <a:extLst>
                    <a:ext uri="{FF2B5EF4-FFF2-40B4-BE49-F238E27FC236}">
                      <a16:creationId xmlns:a16="http://schemas.microsoft.com/office/drawing/2014/main" id="{A0DA64CE-10C1-F14C-9D92-A78268D5AF22}"/>
                    </a:ext>
                  </a:extLst>
                </p:cNvPr>
                <p:cNvSpPr/>
                <p:nvPr/>
              </p:nvSpPr>
              <p:spPr>
                <a:xfrm>
                  <a:off x="8791808" y="249221"/>
                  <a:ext cx="140593" cy="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39" name="Line">
                  <a:extLst>
                    <a:ext uri="{FF2B5EF4-FFF2-40B4-BE49-F238E27FC236}">
                      <a16:creationId xmlns:a16="http://schemas.microsoft.com/office/drawing/2014/main" id="{9B83624B-10F3-104B-ACD2-8950E0C67B3F}"/>
                    </a:ext>
                  </a:extLst>
                </p:cNvPr>
                <p:cNvSpPr/>
                <p:nvPr/>
              </p:nvSpPr>
              <p:spPr>
                <a:xfrm>
                  <a:off x="8791808" y="387411"/>
                  <a:ext cx="180183" cy="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40" name="Line">
                  <a:extLst>
                    <a:ext uri="{FF2B5EF4-FFF2-40B4-BE49-F238E27FC236}">
                      <a16:creationId xmlns:a16="http://schemas.microsoft.com/office/drawing/2014/main" id="{FAEFAF85-60F3-1246-9EDC-8074B6AB791A}"/>
                    </a:ext>
                  </a:extLst>
                </p:cNvPr>
                <p:cNvSpPr/>
                <p:nvPr/>
              </p:nvSpPr>
              <p:spPr>
                <a:xfrm>
                  <a:off x="8791808" y="446766"/>
                  <a:ext cx="210847" cy="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41" name="Line">
                  <a:extLst>
                    <a:ext uri="{FF2B5EF4-FFF2-40B4-BE49-F238E27FC236}">
                      <a16:creationId xmlns:a16="http://schemas.microsoft.com/office/drawing/2014/main" id="{8F9EC9A3-B9CB-CB47-A225-A42C015D250A}"/>
                    </a:ext>
                  </a:extLst>
                </p:cNvPr>
                <p:cNvSpPr/>
                <p:nvPr/>
              </p:nvSpPr>
              <p:spPr>
                <a:xfrm>
                  <a:off x="8791808" y="202567"/>
                  <a:ext cx="140593" cy="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</p:grpSp>
          <p:pic>
            <p:nvPicPr>
              <p:cNvPr id="117" name="ConectorMultifibra_s1.pdf" descr="ConectorMultifibra_s1.pdf">
                <a:extLst>
                  <a:ext uri="{FF2B5EF4-FFF2-40B4-BE49-F238E27FC236}">
                    <a16:creationId xmlns:a16="http://schemas.microsoft.com/office/drawing/2014/main" id="{3F49D173-7964-E247-8DDF-0D872647C9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0659" t="62638" r="45254" b="14456"/>
              <a:stretch>
                <a:fillRect/>
              </a:stretch>
            </p:blipFill>
            <p:spPr>
              <a:xfrm>
                <a:off x="0" y="33876"/>
                <a:ext cx="468289" cy="5383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8" name="ConectorMultifibra_s1.pdf" descr="ConectorMultifibra_s1.pdf">
                <a:extLst>
                  <a:ext uri="{FF2B5EF4-FFF2-40B4-BE49-F238E27FC236}">
                    <a16:creationId xmlns:a16="http://schemas.microsoft.com/office/drawing/2014/main" id="{FEF5EA62-3E2C-6047-AC15-15A59C5498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56190" t="62638" r="35249" b="14456"/>
              <a:stretch>
                <a:fillRect/>
              </a:stretch>
            </p:blipFill>
            <p:spPr>
              <a:xfrm>
                <a:off x="486701" y="38694"/>
                <a:ext cx="284569" cy="5383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9" name="ConectorMultifibra_s2.pdf" descr="ConectorMultifibra_s2.pdf">
                <a:extLst>
                  <a:ext uri="{FF2B5EF4-FFF2-40B4-BE49-F238E27FC236}">
                    <a16:creationId xmlns:a16="http://schemas.microsoft.com/office/drawing/2014/main" id="{595012E3-813A-9840-A4AA-A75F01BE4C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66942" t="57416" r="26710" b="30134"/>
              <a:stretch>
                <a:fillRect/>
              </a:stretch>
            </p:blipFill>
            <p:spPr>
              <a:xfrm>
                <a:off x="379527" y="113052"/>
                <a:ext cx="292112" cy="4050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0" name="Circle">
                <a:extLst>
                  <a:ext uri="{FF2B5EF4-FFF2-40B4-BE49-F238E27FC236}">
                    <a16:creationId xmlns:a16="http://schemas.microsoft.com/office/drawing/2014/main" id="{37A83BA1-C063-4C46-8427-2D5A08E715BD}"/>
                  </a:ext>
                </a:extLst>
              </p:cNvPr>
              <p:cNvSpPr/>
              <p:nvPr/>
            </p:nvSpPr>
            <p:spPr>
              <a:xfrm>
                <a:off x="9841121" y="197799"/>
                <a:ext cx="169155" cy="169155"/>
              </a:xfrm>
              <a:prstGeom prst="ellipse">
                <a:avLst/>
              </a:prstGeom>
              <a:solidFill>
                <a:srgbClr val="FF40FF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410751"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266"/>
              </a:p>
            </p:txBody>
          </p:sp>
        </p:grpSp>
        <p:grpSp>
          <p:nvGrpSpPr>
            <p:cNvPr id="8" name="Group">
              <a:extLst>
                <a:ext uri="{FF2B5EF4-FFF2-40B4-BE49-F238E27FC236}">
                  <a16:creationId xmlns:a16="http://schemas.microsoft.com/office/drawing/2014/main" id="{73A5FBA1-4DEB-6441-85FB-519EFA17D5F7}"/>
                </a:ext>
              </a:extLst>
            </p:cNvPr>
            <p:cNvGrpSpPr/>
            <p:nvPr/>
          </p:nvGrpSpPr>
          <p:grpSpPr>
            <a:xfrm>
              <a:off x="0" y="1147041"/>
              <a:ext cx="10010276" cy="577040"/>
              <a:chOff x="0" y="0"/>
              <a:chExt cx="10010275" cy="577038"/>
            </a:xfrm>
          </p:grpSpPr>
          <p:grpSp>
            <p:nvGrpSpPr>
              <p:cNvPr id="90" name="Group">
                <a:extLst>
                  <a:ext uri="{FF2B5EF4-FFF2-40B4-BE49-F238E27FC236}">
                    <a16:creationId xmlns:a16="http://schemas.microsoft.com/office/drawing/2014/main" id="{1DB56700-4850-4E46-9AAC-6E4BD7E9DCB8}"/>
                  </a:ext>
                </a:extLst>
              </p:cNvPr>
              <p:cNvGrpSpPr/>
              <p:nvPr/>
            </p:nvGrpSpPr>
            <p:grpSpPr>
              <a:xfrm>
                <a:off x="410910" y="0"/>
                <a:ext cx="9452216" cy="564754"/>
                <a:chOff x="58758" y="0"/>
                <a:chExt cx="9452214" cy="564753"/>
              </a:xfrm>
            </p:grpSpPr>
            <p:sp>
              <p:nvSpPr>
                <p:cNvPr id="95" name="Line">
                  <a:extLst>
                    <a:ext uri="{FF2B5EF4-FFF2-40B4-BE49-F238E27FC236}">
                      <a16:creationId xmlns:a16="http://schemas.microsoft.com/office/drawing/2014/main" id="{A375E77A-0E8E-8B41-8A66-51E6A761A657}"/>
                    </a:ext>
                  </a:extLst>
                </p:cNvPr>
                <p:cNvSpPr/>
                <p:nvPr/>
              </p:nvSpPr>
              <p:spPr>
                <a:xfrm>
                  <a:off x="6318376" y="189867"/>
                  <a:ext cx="2648909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96" name="Line">
                  <a:extLst>
                    <a:ext uri="{FF2B5EF4-FFF2-40B4-BE49-F238E27FC236}">
                      <a16:creationId xmlns:a16="http://schemas.microsoft.com/office/drawing/2014/main" id="{58DF405B-80F2-0B43-B875-84D60F391411}"/>
                    </a:ext>
                  </a:extLst>
                </p:cNvPr>
                <p:cNvSpPr/>
                <p:nvPr/>
              </p:nvSpPr>
              <p:spPr>
                <a:xfrm>
                  <a:off x="6322895" y="374711"/>
                  <a:ext cx="2644389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97" name="Circle">
                  <a:extLst>
                    <a:ext uri="{FF2B5EF4-FFF2-40B4-BE49-F238E27FC236}">
                      <a16:creationId xmlns:a16="http://schemas.microsoft.com/office/drawing/2014/main" id="{75ADBAE9-F868-5F4E-BA95-B26B2AD69FF5}"/>
                    </a:ext>
                  </a:extLst>
                </p:cNvPr>
                <p:cNvSpPr/>
                <p:nvPr/>
              </p:nvSpPr>
              <p:spPr>
                <a:xfrm>
                  <a:off x="8946219" y="0"/>
                  <a:ext cx="564754" cy="564754"/>
                </a:xfrm>
                <a:prstGeom prst="ellips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98" name="Line">
                  <a:extLst>
                    <a:ext uri="{FF2B5EF4-FFF2-40B4-BE49-F238E27FC236}">
                      <a16:creationId xmlns:a16="http://schemas.microsoft.com/office/drawing/2014/main" id="{8F1583C6-0690-DB4B-906E-15F03AB1C419}"/>
                    </a:ext>
                  </a:extLst>
                </p:cNvPr>
                <p:cNvSpPr/>
                <p:nvPr/>
              </p:nvSpPr>
              <p:spPr>
                <a:xfrm>
                  <a:off x="6325130" y="244682"/>
                  <a:ext cx="2644334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99" name="Line">
                  <a:extLst>
                    <a:ext uri="{FF2B5EF4-FFF2-40B4-BE49-F238E27FC236}">
                      <a16:creationId xmlns:a16="http://schemas.microsoft.com/office/drawing/2014/main" id="{05AB2DF1-339F-474E-ACA2-BAC21CE57F23}"/>
                    </a:ext>
                  </a:extLst>
                </p:cNvPr>
                <p:cNvSpPr/>
                <p:nvPr/>
              </p:nvSpPr>
              <p:spPr>
                <a:xfrm>
                  <a:off x="6329217" y="434066"/>
                  <a:ext cx="2638068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00" name="Line">
                  <a:extLst>
                    <a:ext uri="{FF2B5EF4-FFF2-40B4-BE49-F238E27FC236}">
                      <a16:creationId xmlns:a16="http://schemas.microsoft.com/office/drawing/2014/main" id="{8EF68775-4120-C444-B357-1A5C8C2567E6}"/>
                    </a:ext>
                  </a:extLst>
                </p:cNvPr>
                <p:cNvSpPr/>
                <p:nvPr/>
              </p:nvSpPr>
              <p:spPr>
                <a:xfrm>
                  <a:off x="8791140" y="165859"/>
                  <a:ext cx="1" cy="322459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01" name="Line">
                  <a:extLst>
                    <a:ext uri="{FF2B5EF4-FFF2-40B4-BE49-F238E27FC236}">
                      <a16:creationId xmlns:a16="http://schemas.microsoft.com/office/drawing/2014/main" id="{46434D55-89A0-E043-80B2-10780ABA5737}"/>
                    </a:ext>
                  </a:extLst>
                </p:cNvPr>
                <p:cNvSpPr/>
                <p:nvPr/>
              </p:nvSpPr>
              <p:spPr>
                <a:xfrm>
                  <a:off x="58758" y="244118"/>
                  <a:ext cx="4988507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02" name="Line">
                  <a:extLst>
                    <a:ext uri="{FF2B5EF4-FFF2-40B4-BE49-F238E27FC236}">
                      <a16:creationId xmlns:a16="http://schemas.microsoft.com/office/drawing/2014/main" id="{82ABA7F1-49BE-4447-9BD4-C6986DCCD119}"/>
                    </a:ext>
                  </a:extLst>
                </p:cNvPr>
                <p:cNvSpPr/>
                <p:nvPr/>
              </p:nvSpPr>
              <p:spPr>
                <a:xfrm>
                  <a:off x="58758" y="295612"/>
                  <a:ext cx="4968749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03" name="Line">
                  <a:extLst>
                    <a:ext uri="{FF2B5EF4-FFF2-40B4-BE49-F238E27FC236}">
                      <a16:creationId xmlns:a16="http://schemas.microsoft.com/office/drawing/2014/main" id="{C548C085-E724-3D49-8AE5-141DF6A1E9C4}"/>
                    </a:ext>
                  </a:extLst>
                </p:cNvPr>
                <p:cNvSpPr/>
                <p:nvPr/>
              </p:nvSpPr>
              <p:spPr>
                <a:xfrm>
                  <a:off x="58758" y="342267"/>
                  <a:ext cx="4975924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04" name="Line">
                  <a:extLst>
                    <a:ext uri="{FF2B5EF4-FFF2-40B4-BE49-F238E27FC236}">
                      <a16:creationId xmlns:a16="http://schemas.microsoft.com/office/drawing/2014/main" id="{6F542BF4-C393-FB46-9756-2F2307EDAC73}"/>
                    </a:ext>
                  </a:extLst>
                </p:cNvPr>
                <p:cNvSpPr/>
                <p:nvPr/>
              </p:nvSpPr>
              <p:spPr>
                <a:xfrm>
                  <a:off x="58758" y="402316"/>
                  <a:ext cx="4963226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05" name="Line">
                  <a:extLst>
                    <a:ext uri="{FF2B5EF4-FFF2-40B4-BE49-F238E27FC236}">
                      <a16:creationId xmlns:a16="http://schemas.microsoft.com/office/drawing/2014/main" id="{AD2E7BDB-5EBE-C742-84A7-64982CE049E4}"/>
                    </a:ext>
                  </a:extLst>
                </p:cNvPr>
                <p:cNvSpPr/>
                <p:nvPr/>
              </p:nvSpPr>
              <p:spPr>
                <a:xfrm>
                  <a:off x="5032620" y="404661"/>
                  <a:ext cx="1302368" cy="3341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06" name="Line">
                  <a:extLst>
                    <a:ext uri="{FF2B5EF4-FFF2-40B4-BE49-F238E27FC236}">
                      <a16:creationId xmlns:a16="http://schemas.microsoft.com/office/drawing/2014/main" id="{923D93B5-C1FE-6345-91BC-847C306123D5}"/>
                    </a:ext>
                  </a:extLst>
                </p:cNvPr>
                <p:cNvSpPr/>
                <p:nvPr/>
              </p:nvSpPr>
              <p:spPr>
                <a:xfrm flipV="1">
                  <a:off x="5032620" y="198562"/>
                  <a:ext cx="1302368" cy="33411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07" name="Line">
                  <a:extLst>
                    <a:ext uri="{FF2B5EF4-FFF2-40B4-BE49-F238E27FC236}">
                      <a16:creationId xmlns:a16="http://schemas.microsoft.com/office/drawing/2014/main" id="{DF39BF4E-83CA-7048-BBF5-F41B6B142675}"/>
                    </a:ext>
                  </a:extLst>
                </p:cNvPr>
                <p:cNvSpPr/>
                <p:nvPr/>
              </p:nvSpPr>
              <p:spPr>
                <a:xfrm flipV="1">
                  <a:off x="5032620" y="257441"/>
                  <a:ext cx="1302368" cy="3341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08" name="Line">
                  <a:extLst>
                    <a:ext uri="{FF2B5EF4-FFF2-40B4-BE49-F238E27FC236}">
                      <a16:creationId xmlns:a16="http://schemas.microsoft.com/office/drawing/2014/main" id="{6256CB31-9B61-F149-AB56-F43B12F1411D}"/>
                    </a:ext>
                  </a:extLst>
                </p:cNvPr>
                <p:cNvSpPr/>
                <p:nvPr/>
              </p:nvSpPr>
              <p:spPr>
                <a:xfrm>
                  <a:off x="5032620" y="345718"/>
                  <a:ext cx="1302368" cy="3341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09" name="Line">
                  <a:extLst>
                    <a:ext uri="{FF2B5EF4-FFF2-40B4-BE49-F238E27FC236}">
                      <a16:creationId xmlns:a16="http://schemas.microsoft.com/office/drawing/2014/main" id="{B34E2A42-82CD-104C-A22D-6BA8FC9E409E}"/>
                    </a:ext>
                  </a:extLst>
                </p:cNvPr>
                <p:cNvSpPr/>
                <p:nvPr/>
              </p:nvSpPr>
              <p:spPr>
                <a:xfrm>
                  <a:off x="6325534" y="170817"/>
                  <a:ext cx="1" cy="30480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10" name="Line">
                  <a:extLst>
                    <a:ext uri="{FF2B5EF4-FFF2-40B4-BE49-F238E27FC236}">
                      <a16:creationId xmlns:a16="http://schemas.microsoft.com/office/drawing/2014/main" id="{9BAFAFCA-6EFC-664D-A080-18AC8953BDF5}"/>
                    </a:ext>
                  </a:extLst>
                </p:cNvPr>
                <p:cNvSpPr/>
                <p:nvPr/>
              </p:nvSpPr>
              <p:spPr>
                <a:xfrm>
                  <a:off x="84099" y="318595"/>
                  <a:ext cx="6216782" cy="1"/>
                </a:xfrm>
                <a:prstGeom prst="line">
                  <a:avLst/>
                </a:prstGeom>
                <a:noFill/>
                <a:ln w="254000" cap="flat">
                  <a:solidFill>
                    <a:srgbClr val="000000">
                      <a:alpha val="70000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11" name="Circle">
                  <a:extLst>
                    <a:ext uri="{FF2B5EF4-FFF2-40B4-BE49-F238E27FC236}">
                      <a16:creationId xmlns:a16="http://schemas.microsoft.com/office/drawing/2014/main" id="{9276758F-2247-CF4A-B9C8-C1FDE7614BBB}"/>
                    </a:ext>
                  </a:extLst>
                </p:cNvPr>
                <p:cNvSpPr/>
                <p:nvPr/>
              </p:nvSpPr>
              <p:spPr>
                <a:xfrm>
                  <a:off x="8946219" y="0"/>
                  <a:ext cx="564754" cy="564754"/>
                </a:xfrm>
                <a:prstGeom prst="ellips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12" name="Line">
                  <a:extLst>
                    <a:ext uri="{FF2B5EF4-FFF2-40B4-BE49-F238E27FC236}">
                      <a16:creationId xmlns:a16="http://schemas.microsoft.com/office/drawing/2014/main" id="{88857141-8096-E942-8611-50BA9D1D2752}"/>
                    </a:ext>
                  </a:extLst>
                </p:cNvPr>
                <p:cNvSpPr/>
                <p:nvPr/>
              </p:nvSpPr>
              <p:spPr>
                <a:xfrm>
                  <a:off x="8791808" y="249221"/>
                  <a:ext cx="140593" cy="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13" name="Line">
                  <a:extLst>
                    <a:ext uri="{FF2B5EF4-FFF2-40B4-BE49-F238E27FC236}">
                      <a16:creationId xmlns:a16="http://schemas.microsoft.com/office/drawing/2014/main" id="{A5C5E473-ECCC-1640-94DC-48E7F1412675}"/>
                    </a:ext>
                  </a:extLst>
                </p:cNvPr>
                <p:cNvSpPr/>
                <p:nvPr/>
              </p:nvSpPr>
              <p:spPr>
                <a:xfrm>
                  <a:off x="8791808" y="387411"/>
                  <a:ext cx="180183" cy="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14" name="Line">
                  <a:extLst>
                    <a:ext uri="{FF2B5EF4-FFF2-40B4-BE49-F238E27FC236}">
                      <a16:creationId xmlns:a16="http://schemas.microsoft.com/office/drawing/2014/main" id="{8990CE5E-0447-674E-B233-F1B7F63DF037}"/>
                    </a:ext>
                  </a:extLst>
                </p:cNvPr>
                <p:cNvSpPr/>
                <p:nvPr/>
              </p:nvSpPr>
              <p:spPr>
                <a:xfrm>
                  <a:off x="8791808" y="446766"/>
                  <a:ext cx="210847" cy="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15" name="Line">
                  <a:extLst>
                    <a:ext uri="{FF2B5EF4-FFF2-40B4-BE49-F238E27FC236}">
                      <a16:creationId xmlns:a16="http://schemas.microsoft.com/office/drawing/2014/main" id="{7841C489-CAF1-384B-B0C8-2D9B14ECD30E}"/>
                    </a:ext>
                  </a:extLst>
                </p:cNvPr>
                <p:cNvSpPr/>
                <p:nvPr/>
              </p:nvSpPr>
              <p:spPr>
                <a:xfrm>
                  <a:off x="8791808" y="202567"/>
                  <a:ext cx="140593" cy="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</p:grpSp>
          <p:pic>
            <p:nvPicPr>
              <p:cNvPr id="91" name="ConectorMultifibra_s1.pdf" descr="ConectorMultifibra_s1.pdf">
                <a:extLst>
                  <a:ext uri="{FF2B5EF4-FFF2-40B4-BE49-F238E27FC236}">
                    <a16:creationId xmlns:a16="http://schemas.microsoft.com/office/drawing/2014/main" id="{62B53303-FE7B-954F-82C0-282E28F79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0659" t="62638" r="45254" b="14456"/>
              <a:stretch>
                <a:fillRect/>
              </a:stretch>
            </p:blipFill>
            <p:spPr>
              <a:xfrm>
                <a:off x="0" y="33876"/>
                <a:ext cx="468289" cy="5383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2" name="ConectorMultifibra_s1.pdf" descr="ConectorMultifibra_s1.pdf">
                <a:extLst>
                  <a:ext uri="{FF2B5EF4-FFF2-40B4-BE49-F238E27FC236}">
                    <a16:creationId xmlns:a16="http://schemas.microsoft.com/office/drawing/2014/main" id="{275D51B3-60EA-9E47-AE93-DAD4C09699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56190" t="62638" r="35249" b="14456"/>
              <a:stretch>
                <a:fillRect/>
              </a:stretch>
            </p:blipFill>
            <p:spPr>
              <a:xfrm>
                <a:off x="486701" y="38694"/>
                <a:ext cx="284569" cy="5383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3" name="ConectorMultifibra_s2.pdf" descr="ConectorMultifibra_s2.pdf">
                <a:extLst>
                  <a:ext uri="{FF2B5EF4-FFF2-40B4-BE49-F238E27FC236}">
                    <a16:creationId xmlns:a16="http://schemas.microsoft.com/office/drawing/2014/main" id="{5EF31AA0-D928-964F-9FC3-7B24079462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66942" t="57416" r="26710" b="30134"/>
              <a:stretch>
                <a:fillRect/>
              </a:stretch>
            </p:blipFill>
            <p:spPr>
              <a:xfrm>
                <a:off x="379527" y="113052"/>
                <a:ext cx="292112" cy="4050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4" name="Circle">
                <a:extLst>
                  <a:ext uri="{FF2B5EF4-FFF2-40B4-BE49-F238E27FC236}">
                    <a16:creationId xmlns:a16="http://schemas.microsoft.com/office/drawing/2014/main" id="{83901034-81F9-F44C-BE84-39370A219A87}"/>
                  </a:ext>
                </a:extLst>
              </p:cNvPr>
              <p:cNvSpPr/>
              <p:nvPr/>
            </p:nvSpPr>
            <p:spPr>
              <a:xfrm>
                <a:off x="9841121" y="197799"/>
                <a:ext cx="169155" cy="169155"/>
              </a:xfrm>
              <a:prstGeom prst="ellipse">
                <a:avLst/>
              </a:prstGeom>
              <a:solidFill>
                <a:srgbClr val="FF40FF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410751"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266"/>
              </a:p>
            </p:txBody>
          </p:sp>
        </p:grpSp>
        <p:grpSp>
          <p:nvGrpSpPr>
            <p:cNvPr id="9" name="Group">
              <a:extLst>
                <a:ext uri="{FF2B5EF4-FFF2-40B4-BE49-F238E27FC236}">
                  <a16:creationId xmlns:a16="http://schemas.microsoft.com/office/drawing/2014/main" id="{B73A24F7-1A55-1C49-9023-F26E24D819C5}"/>
                </a:ext>
              </a:extLst>
            </p:cNvPr>
            <p:cNvGrpSpPr/>
            <p:nvPr/>
          </p:nvGrpSpPr>
          <p:grpSpPr>
            <a:xfrm>
              <a:off x="0" y="2294083"/>
              <a:ext cx="10010276" cy="577040"/>
              <a:chOff x="0" y="0"/>
              <a:chExt cx="10010275" cy="577038"/>
            </a:xfrm>
          </p:grpSpPr>
          <p:grpSp>
            <p:nvGrpSpPr>
              <p:cNvPr id="64" name="Group">
                <a:extLst>
                  <a:ext uri="{FF2B5EF4-FFF2-40B4-BE49-F238E27FC236}">
                    <a16:creationId xmlns:a16="http://schemas.microsoft.com/office/drawing/2014/main" id="{3D1F7F76-8F97-AA41-99F6-414DC8D1EC8A}"/>
                  </a:ext>
                </a:extLst>
              </p:cNvPr>
              <p:cNvGrpSpPr/>
              <p:nvPr/>
            </p:nvGrpSpPr>
            <p:grpSpPr>
              <a:xfrm>
                <a:off x="410910" y="0"/>
                <a:ext cx="9452216" cy="564754"/>
                <a:chOff x="58758" y="0"/>
                <a:chExt cx="9452214" cy="564753"/>
              </a:xfrm>
            </p:grpSpPr>
            <p:sp>
              <p:nvSpPr>
                <p:cNvPr id="69" name="Line">
                  <a:extLst>
                    <a:ext uri="{FF2B5EF4-FFF2-40B4-BE49-F238E27FC236}">
                      <a16:creationId xmlns:a16="http://schemas.microsoft.com/office/drawing/2014/main" id="{74D2DE09-D60A-9C46-842F-B5DA30397586}"/>
                    </a:ext>
                  </a:extLst>
                </p:cNvPr>
                <p:cNvSpPr/>
                <p:nvPr/>
              </p:nvSpPr>
              <p:spPr>
                <a:xfrm>
                  <a:off x="6318376" y="189867"/>
                  <a:ext cx="2648909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70" name="Line">
                  <a:extLst>
                    <a:ext uri="{FF2B5EF4-FFF2-40B4-BE49-F238E27FC236}">
                      <a16:creationId xmlns:a16="http://schemas.microsoft.com/office/drawing/2014/main" id="{11B1B60F-7923-3244-9BDD-256F4A52D60E}"/>
                    </a:ext>
                  </a:extLst>
                </p:cNvPr>
                <p:cNvSpPr/>
                <p:nvPr/>
              </p:nvSpPr>
              <p:spPr>
                <a:xfrm>
                  <a:off x="6322895" y="374711"/>
                  <a:ext cx="2644389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71" name="Circle">
                  <a:extLst>
                    <a:ext uri="{FF2B5EF4-FFF2-40B4-BE49-F238E27FC236}">
                      <a16:creationId xmlns:a16="http://schemas.microsoft.com/office/drawing/2014/main" id="{6ABA9DDB-A5CA-E84B-85D8-DEAF4919D64B}"/>
                    </a:ext>
                  </a:extLst>
                </p:cNvPr>
                <p:cNvSpPr/>
                <p:nvPr/>
              </p:nvSpPr>
              <p:spPr>
                <a:xfrm>
                  <a:off x="8946219" y="0"/>
                  <a:ext cx="564754" cy="564754"/>
                </a:xfrm>
                <a:prstGeom prst="ellips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72" name="Line">
                  <a:extLst>
                    <a:ext uri="{FF2B5EF4-FFF2-40B4-BE49-F238E27FC236}">
                      <a16:creationId xmlns:a16="http://schemas.microsoft.com/office/drawing/2014/main" id="{F9F3CC9D-22E6-F641-A5EB-83F592946884}"/>
                    </a:ext>
                  </a:extLst>
                </p:cNvPr>
                <p:cNvSpPr/>
                <p:nvPr/>
              </p:nvSpPr>
              <p:spPr>
                <a:xfrm>
                  <a:off x="6325130" y="244682"/>
                  <a:ext cx="2644334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73" name="Line">
                  <a:extLst>
                    <a:ext uri="{FF2B5EF4-FFF2-40B4-BE49-F238E27FC236}">
                      <a16:creationId xmlns:a16="http://schemas.microsoft.com/office/drawing/2014/main" id="{0958068B-C43F-DC46-8802-9AFC5DF14B3B}"/>
                    </a:ext>
                  </a:extLst>
                </p:cNvPr>
                <p:cNvSpPr/>
                <p:nvPr/>
              </p:nvSpPr>
              <p:spPr>
                <a:xfrm>
                  <a:off x="6329217" y="434066"/>
                  <a:ext cx="2638068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74" name="Line">
                  <a:extLst>
                    <a:ext uri="{FF2B5EF4-FFF2-40B4-BE49-F238E27FC236}">
                      <a16:creationId xmlns:a16="http://schemas.microsoft.com/office/drawing/2014/main" id="{E7D9F264-9307-C548-BE93-0D0DEE2E48CC}"/>
                    </a:ext>
                  </a:extLst>
                </p:cNvPr>
                <p:cNvSpPr/>
                <p:nvPr/>
              </p:nvSpPr>
              <p:spPr>
                <a:xfrm>
                  <a:off x="8791140" y="165859"/>
                  <a:ext cx="1" cy="322459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75" name="Line">
                  <a:extLst>
                    <a:ext uri="{FF2B5EF4-FFF2-40B4-BE49-F238E27FC236}">
                      <a16:creationId xmlns:a16="http://schemas.microsoft.com/office/drawing/2014/main" id="{BE96F87F-0B6A-5E4F-8AA6-83F7770D4841}"/>
                    </a:ext>
                  </a:extLst>
                </p:cNvPr>
                <p:cNvSpPr/>
                <p:nvPr/>
              </p:nvSpPr>
              <p:spPr>
                <a:xfrm>
                  <a:off x="58758" y="244118"/>
                  <a:ext cx="4988507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76" name="Line">
                  <a:extLst>
                    <a:ext uri="{FF2B5EF4-FFF2-40B4-BE49-F238E27FC236}">
                      <a16:creationId xmlns:a16="http://schemas.microsoft.com/office/drawing/2014/main" id="{003A848D-EEB8-2E49-8DE4-002B6B276DA3}"/>
                    </a:ext>
                  </a:extLst>
                </p:cNvPr>
                <p:cNvSpPr/>
                <p:nvPr/>
              </p:nvSpPr>
              <p:spPr>
                <a:xfrm>
                  <a:off x="58758" y="295612"/>
                  <a:ext cx="4968749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77" name="Line">
                  <a:extLst>
                    <a:ext uri="{FF2B5EF4-FFF2-40B4-BE49-F238E27FC236}">
                      <a16:creationId xmlns:a16="http://schemas.microsoft.com/office/drawing/2014/main" id="{07746DCB-18DA-4D47-802D-4FC690422688}"/>
                    </a:ext>
                  </a:extLst>
                </p:cNvPr>
                <p:cNvSpPr/>
                <p:nvPr/>
              </p:nvSpPr>
              <p:spPr>
                <a:xfrm>
                  <a:off x="58758" y="342267"/>
                  <a:ext cx="4975924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78" name="Line">
                  <a:extLst>
                    <a:ext uri="{FF2B5EF4-FFF2-40B4-BE49-F238E27FC236}">
                      <a16:creationId xmlns:a16="http://schemas.microsoft.com/office/drawing/2014/main" id="{8A1873E8-1987-B24C-84B9-D2069F94A4B4}"/>
                    </a:ext>
                  </a:extLst>
                </p:cNvPr>
                <p:cNvSpPr/>
                <p:nvPr/>
              </p:nvSpPr>
              <p:spPr>
                <a:xfrm>
                  <a:off x="58758" y="402316"/>
                  <a:ext cx="4963226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79" name="Line">
                  <a:extLst>
                    <a:ext uri="{FF2B5EF4-FFF2-40B4-BE49-F238E27FC236}">
                      <a16:creationId xmlns:a16="http://schemas.microsoft.com/office/drawing/2014/main" id="{6B2313A3-3EDF-1D45-903D-3538D9841732}"/>
                    </a:ext>
                  </a:extLst>
                </p:cNvPr>
                <p:cNvSpPr/>
                <p:nvPr/>
              </p:nvSpPr>
              <p:spPr>
                <a:xfrm>
                  <a:off x="5032620" y="404661"/>
                  <a:ext cx="1302368" cy="3341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80" name="Line">
                  <a:extLst>
                    <a:ext uri="{FF2B5EF4-FFF2-40B4-BE49-F238E27FC236}">
                      <a16:creationId xmlns:a16="http://schemas.microsoft.com/office/drawing/2014/main" id="{765C884F-6A93-5348-9F70-75843C69C32C}"/>
                    </a:ext>
                  </a:extLst>
                </p:cNvPr>
                <p:cNvSpPr/>
                <p:nvPr/>
              </p:nvSpPr>
              <p:spPr>
                <a:xfrm flipV="1">
                  <a:off x="5032620" y="198562"/>
                  <a:ext cx="1302368" cy="33411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81" name="Line">
                  <a:extLst>
                    <a:ext uri="{FF2B5EF4-FFF2-40B4-BE49-F238E27FC236}">
                      <a16:creationId xmlns:a16="http://schemas.microsoft.com/office/drawing/2014/main" id="{DC1AF1B0-1943-DE41-A2C1-2FA07E323299}"/>
                    </a:ext>
                  </a:extLst>
                </p:cNvPr>
                <p:cNvSpPr/>
                <p:nvPr/>
              </p:nvSpPr>
              <p:spPr>
                <a:xfrm flipV="1">
                  <a:off x="5032620" y="257441"/>
                  <a:ext cx="1302368" cy="3341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82" name="Line">
                  <a:extLst>
                    <a:ext uri="{FF2B5EF4-FFF2-40B4-BE49-F238E27FC236}">
                      <a16:creationId xmlns:a16="http://schemas.microsoft.com/office/drawing/2014/main" id="{0879E4A4-8DBC-514B-AB9E-290368E625E8}"/>
                    </a:ext>
                  </a:extLst>
                </p:cNvPr>
                <p:cNvSpPr/>
                <p:nvPr/>
              </p:nvSpPr>
              <p:spPr>
                <a:xfrm>
                  <a:off x="5032620" y="345718"/>
                  <a:ext cx="1302368" cy="3341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83" name="Line">
                  <a:extLst>
                    <a:ext uri="{FF2B5EF4-FFF2-40B4-BE49-F238E27FC236}">
                      <a16:creationId xmlns:a16="http://schemas.microsoft.com/office/drawing/2014/main" id="{8ECCC610-56C9-B94F-A90C-6056E9200CFD}"/>
                    </a:ext>
                  </a:extLst>
                </p:cNvPr>
                <p:cNvSpPr/>
                <p:nvPr/>
              </p:nvSpPr>
              <p:spPr>
                <a:xfrm>
                  <a:off x="6325534" y="170817"/>
                  <a:ext cx="1" cy="30480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84" name="Line">
                  <a:extLst>
                    <a:ext uri="{FF2B5EF4-FFF2-40B4-BE49-F238E27FC236}">
                      <a16:creationId xmlns:a16="http://schemas.microsoft.com/office/drawing/2014/main" id="{77D881BF-04A6-8F43-94D0-5BCED6A96A55}"/>
                    </a:ext>
                  </a:extLst>
                </p:cNvPr>
                <p:cNvSpPr/>
                <p:nvPr/>
              </p:nvSpPr>
              <p:spPr>
                <a:xfrm>
                  <a:off x="84099" y="318595"/>
                  <a:ext cx="6243275" cy="1"/>
                </a:xfrm>
                <a:prstGeom prst="line">
                  <a:avLst/>
                </a:prstGeom>
                <a:noFill/>
                <a:ln w="254000" cap="flat">
                  <a:solidFill>
                    <a:srgbClr val="000000">
                      <a:alpha val="70000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85" name="Circle">
                  <a:extLst>
                    <a:ext uri="{FF2B5EF4-FFF2-40B4-BE49-F238E27FC236}">
                      <a16:creationId xmlns:a16="http://schemas.microsoft.com/office/drawing/2014/main" id="{45CF6B69-3E8B-9B4E-9122-5944670982C8}"/>
                    </a:ext>
                  </a:extLst>
                </p:cNvPr>
                <p:cNvSpPr/>
                <p:nvPr/>
              </p:nvSpPr>
              <p:spPr>
                <a:xfrm>
                  <a:off x="8946219" y="0"/>
                  <a:ext cx="564754" cy="564754"/>
                </a:xfrm>
                <a:prstGeom prst="ellips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86" name="Line">
                  <a:extLst>
                    <a:ext uri="{FF2B5EF4-FFF2-40B4-BE49-F238E27FC236}">
                      <a16:creationId xmlns:a16="http://schemas.microsoft.com/office/drawing/2014/main" id="{03EB2E44-66C3-BC45-811A-CFA0C9926175}"/>
                    </a:ext>
                  </a:extLst>
                </p:cNvPr>
                <p:cNvSpPr/>
                <p:nvPr/>
              </p:nvSpPr>
              <p:spPr>
                <a:xfrm>
                  <a:off x="8791808" y="249221"/>
                  <a:ext cx="140593" cy="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87" name="Line">
                  <a:extLst>
                    <a:ext uri="{FF2B5EF4-FFF2-40B4-BE49-F238E27FC236}">
                      <a16:creationId xmlns:a16="http://schemas.microsoft.com/office/drawing/2014/main" id="{A28F37CC-9FCA-9443-8B45-3DB2197C98C3}"/>
                    </a:ext>
                  </a:extLst>
                </p:cNvPr>
                <p:cNvSpPr/>
                <p:nvPr/>
              </p:nvSpPr>
              <p:spPr>
                <a:xfrm>
                  <a:off x="8791808" y="387411"/>
                  <a:ext cx="180183" cy="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88" name="Line">
                  <a:extLst>
                    <a:ext uri="{FF2B5EF4-FFF2-40B4-BE49-F238E27FC236}">
                      <a16:creationId xmlns:a16="http://schemas.microsoft.com/office/drawing/2014/main" id="{3CA37FB1-21CD-034F-95A8-565AB177A0A3}"/>
                    </a:ext>
                  </a:extLst>
                </p:cNvPr>
                <p:cNvSpPr/>
                <p:nvPr/>
              </p:nvSpPr>
              <p:spPr>
                <a:xfrm>
                  <a:off x="8791808" y="446766"/>
                  <a:ext cx="210847" cy="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89" name="Line">
                  <a:extLst>
                    <a:ext uri="{FF2B5EF4-FFF2-40B4-BE49-F238E27FC236}">
                      <a16:creationId xmlns:a16="http://schemas.microsoft.com/office/drawing/2014/main" id="{E8D45D39-AC9C-D24F-BC14-812AAC83B198}"/>
                    </a:ext>
                  </a:extLst>
                </p:cNvPr>
                <p:cNvSpPr/>
                <p:nvPr/>
              </p:nvSpPr>
              <p:spPr>
                <a:xfrm>
                  <a:off x="8791808" y="202567"/>
                  <a:ext cx="140593" cy="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</p:grpSp>
          <p:pic>
            <p:nvPicPr>
              <p:cNvPr id="65" name="ConectorMultifibra_s1.pdf" descr="ConectorMultifibra_s1.pdf">
                <a:extLst>
                  <a:ext uri="{FF2B5EF4-FFF2-40B4-BE49-F238E27FC236}">
                    <a16:creationId xmlns:a16="http://schemas.microsoft.com/office/drawing/2014/main" id="{D99FFAB4-0064-1C40-8AB7-A87D653C7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0659" t="62638" r="45254" b="14456"/>
              <a:stretch>
                <a:fillRect/>
              </a:stretch>
            </p:blipFill>
            <p:spPr>
              <a:xfrm>
                <a:off x="0" y="33876"/>
                <a:ext cx="468289" cy="5383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6" name="ConectorMultifibra_s1.pdf" descr="ConectorMultifibra_s1.pdf">
                <a:extLst>
                  <a:ext uri="{FF2B5EF4-FFF2-40B4-BE49-F238E27FC236}">
                    <a16:creationId xmlns:a16="http://schemas.microsoft.com/office/drawing/2014/main" id="{AC5C98A8-C824-E648-A03A-DA7E83EEE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56190" t="62638" r="35249" b="14456"/>
              <a:stretch>
                <a:fillRect/>
              </a:stretch>
            </p:blipFill>
            <p:spPr>
              <a:xfrm>
                <a:off x="486701" y="38694"/>
                <a:ext cx="284569" cy="5383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7" name="ConectorMultifibra_s2.pdf" descr="ConectorMultifibra_s2.pdf">
                <a:extLst>
                  <a:ext uri="{FF2B5EF4-FFF2-40B4-BE49-F238E27FC236}">
                    <a16:creationId xmlns:a16="http://schemas.microsoft.com/office/drawing/2014/main" id="{AB72559F-FA53-A049-8FF9-CFD7EAD699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66942" t="57416" r="26710" b="30134"/>
              <a:stretch>
                <a:fillRect/>
              </a:stretch>
            </p:blipFill>
            <p:spPr>
              <a:xfrm>
                <a:off x="379527" y="113052"/>
                <a:ext cx="292112" cy="4050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8" name="Circle">
                <a:extLst>
                  <a:ext uri="{FF2B5EF4-FFF2-40B4-BE49-F238E27FC236}">
                    <a16:creationId xmlns:a16="http://schemas.microsoft.com/office/drawing/2014/main" id="{6FBA5F4D-441A-B847-B8DC-5EF2A2B977B4}"/>
                  </a:ext>
                </a:extLst>
              </p:cNvPr>
              <p:cNvSpPr/>
              <p:nvPr/>
            </p:nvSpPr>
            <p:spPr>
              <a:xfrm>
                <a:off x="9841121" y="197799"/>
                <a:ext cx="169155" cy="169155"/>
              </a:xfrm>
              <a:prstGeom prst="ellipse">
                <a:avLst/>
              </a:prstGeom>
              <a:solidFill>
                <a:srgbClr val="FF40FF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410751"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266"/>
              </a:p>
            </p:txBody>
          </p:sp>
        </p:grpSp>
        <p:grpSp>
          <p:nvGrpSpPr>
            <p:cNvPr id="10" name="Group">
              <a:extLst>
                <a:ext uri="{FF2B5EF4-FFF2-40B4-BE49-F238E27FC236}">
                  <a16:creationId xmlns:a16="http://schemas.microsoft.com/office/drawing/2014/main" id="{3631C887-E49D-EC46-A407-ECF0A78B9EE9}"/>
                </a:ext>
              </a:extLst>
            </p:cNvPr>
            <p:cNvGrpSpPr/>
            <p:nvPr/>
          </p:nvGrpSpPr>
          <p:grpSpPr>
            <a:xfrm>
              <a:off x="0" y="579385"/>
              <a:ext cx="10010276" cy="577040"/>
              <a:chOff x="0" y="0"/>
              <a:chExt cx="10010275" cy="577038"/>
            </a:xfrm>
          </p:grpSpPr>
          <p:grpSp>
            <p:nvGrpSpPr>
              <p:cNvPr id="38" name="Group">
                <a:extLst>
                  <a:ext uri="{FF2B5EF4-FFF2-40B4-BE49-F238E27FC236}">
                    <a16:creationId xmlns:a16="http://schemas.microsoft.com/office/drawing/2014/main" id="{1944819C-DC43-1C47-8298-4EDB6B89F037}"/>
                  </a:ext>
                </a:extLst>
              </p:cNvPr>
              <p:cNvGrpSpPr/>
              <p:nvPr/>
            </p:nvGrpSpPr>
            <p:grpSpPr>
              <a:xfrm>
                <a:off x="410910" y="0"/>
                <a:ext cx="9452216" cy="564754"/>
                <a:chOff x="58758" y="0"/>
                <a:chExt cx="9452214" cy="564753"/>
              </a:xfrm>
            </p:grpSpPr>
            <p:sp>
              <p:nvSpPr>
                <p:cNvPr id="43" name="Line">
                  <a:extLst>
                    <a:ext uri="{FF2B5EF4-FFF2-40B4-BE49-F238E27FC236}">
                      <a16:creationId xmlns:a16="http://schemas.microsoft.com/office/drawing/2014/main" id="{5432A46B-FAFC-3744-9A66-DCACB395DC61}"/>
                    </a:ext>
                  </a:extLst>
                </p:cNvPr>
                <p:cNvSpPr/>
                <p:nvPr/>
              </p:nvSpPr>
              <p:spPr>
                <a:xfrm>
                  <a:off x="6318376" y="189867"/>
                  <a:ext cx="2648909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44" name="Line">
                  <a:extLst>
                    <a:ext uri="{FF2B5EF4-FFF2-40B4-BE49-F238E27FC236}">
                      <a16:creationId xmlns:a16="http://schemas.microsoft.com/office/drawing/2014/main" id="{93ED5213-D7D7-DC42-B8C7-EFA197217108}"/>
                    </a:ext>
                  </a:extLst>
                </p:cNvPr>
                <p:cNvSpPr/>
                <p:nvPr/>
              </p:nvSpPr>
              <p:spPr>
                <a:xfrm>
                  <a:off x="6322895" y="374711"/>
                  <a:ext cx="2644389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45" name="Circle">
                  <a:extLst>
                    <a:ext uri="{FF2B5EF4-FFF2-40B4-BE49-F238E27FC236}">
                      <a16:creationId xmlns:a16="http://schemas.microsoft.com/office/drawing/2014/main" id="{1CC20097-6830-DC48-B6A1-91E3F592CA4C}"/>
                    </a:ext>
                  </a:extLst>
                </p:cNvPr>
                <p:cNvSpPr/>
                <p:nvPr/>
              </p:nvSpPr>
              <p:spPr>
                <a:xfrm>
                  <a:off x="8946219" y="0"/>
                  <a:ext cx="564754" cy="564754"/>
                </a:xfrm>
                <a:prstGeom prst="ellips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46" name="Line">
                  <a:extLst>
                    <a:ext uri="{FF2B5EF4-FFF2-40B4-BE49-F238E27FC236}">
                      <a16:creationId xmlns:a16="http://schemas.microsoft.com/office/drawing/2014/main" id="{F3122B94-69F8-2E47-9133-42DAF9F9FD2F}"/>
                    </a:ext>
                  </a:extLst>
                </p:cNvPr>
                <p:cNvSpPr/>
                <p:nvPr/>
              </p:nvSpPr>
              <p:spPr>
                <a:xfrm>
                  <a:off x="6325130" y="244682"/>
                  <a:ext cx="2644334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47" name="Line">
                  <a:extLst>
                    <a:ext uri="{FF2B5EF4-FFF2-40B4-BE49-F238E27FC236}">
                      <a16:creationId xmlns:a16="http://schemas.microsoft.com/office/drawing/2014/main" id="{AAA4E14B-4152-1449-857F-9D0DFDF50228}"/>
                    </a:ext>
                  </a:extLst>
                </p:cNvPr>
                <p:cNvSpPr/>
                <p:nvPr/>
              </p:nvSpPr>
              <p:spPr>
                <a:xfrm>
                  <a:off x="6329217" y="434066"/>
                  <a:ext cx="2638068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48" name="Line">
                  <a:extLst>
                    <a:ext uri="{FF2B5EF4-FFF2-40B4-BE49-F238E27FC236}">
                      <a16:creationId xmlns:a16="http://schemas.microsoft.com/office/drawing/2014/main" id="{BC986D0D-6939-EC43-BF18-F27CBA3918E5}"/>
                    </a:ext>
                  </a:extLst>
                </p:cNvPr>
                <p:cNvSpPr/>
                <p:nvPr/>
              </p:nvSpPr>
              <p:spPr>
                <a:xfrm>
                  <a:off x="8791140" y="165859"/>
                  <a:ext cx="1" cy="322459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49" name="Line">
                  <a:extLst>
                    <a:ext uri="{FF2B5EF4-FFF2-40B4-BE49-F238E27FC236}">
                      <a16:creationId xmlns:a16="http://schemas.microsoft.com/office/drawing/2014/main" id="{C574D397-8000-A74C-BCFB-ED9E3B1DCCBC}"/>
                    </a:ext>
                  </a:extLst>
                </p:cNvPr>
                <p:cNvSpPr/>
                <p:nvPr/>
              </p:nvSpPr>
              <p:spPr>
                <a:xfrm>
                  <a:off x="58758" y="244118"/>
                  <a:ext cx="4988507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50" name="Line">
                  <a:extLst>
                    <a:ext uri="{FF2B5EF4-FFF2-40B4-BE49-F238E27FC236}">
                      <a16:creationId xmlns:a16="http://schemas.microsoft.com/office/drawing/2014/main" id="{04D66B5A-8418-D946-A52C-A90B821CDE1F}"/>
                    </a:ext>
                  </a:extLst>
                </p:cNvPr>
                <p:cNvSpPr/>
                <p:nvPr/>
              </p:nvSpPr>
              <p:spPr>
                <a:xfrm>
                  <a:off x="58758" y="295612"/>
                  <a:ext cx="4968749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51" name="Line">
                  <a:extLst>
                    <a:ext uri="{FF2B5EF4-FFF2-40B4-BE49-F238E27FC236}">
                      <a16:creationId xmlns:a16="http://schemas.microsoft.com/office/drawing/2014/main" id="{218BB6F1-5D71-6641-A344-575DB316990F}"/>
                    </a:ext>
                  </a:extLst>
                </p:cNvPr>
                <p:cNvSpPr/>
                <p:nvPr/>
              </p:nvSpPr>
              <p:spPr>
                <a:xfrm>
                  <a:off x="58758" y="342267"/>
                  <a:ext cx="4975924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52" name="Line">
                  <a:extLst>
                    <a:ext uri="{FF2B5EF4-FFF2-40B4-BE49-F238E27FC236}">
                      <a16:creationId xmlns:a16="http://schemas.microsoft.com/office/drawing/2014/main" id="{B23E6C59-F753-6749-BAB1-7C6B4F88741C}"/>
                    </a:ext>
                  </a:extLst>
                </p:cNvPr>
                <p:cNvSpPr/>
                <p:nvPr/>
              </p:nvSpPr>
              <p:spPr>
                <a:xfrm>
                  <a:off x="58758" y="402316"/>
                  <a:ext cx="4963226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53" name="Line">
                  <a:extLst>
                    <a:ext uri="{FF2B5EF4-FFF2-40B4-BE49-F238E27FC236}">
                      <a16:creationId xmlns:a16="http://schemas.microsoft.com/office/drawing/2014/main" id="{4E0E4014-73FE-7044-A44F-5A96EEFCD14A}"/>
                    </a:ext>
                  </a:extLst>
                </p:cNvPr>
                <p:cNvSpPr/>
                <p:nvPr/>
              </p:nvSpPr>
              <p:spPr>
                <a:xfrm>
                  <a:off x="5032620" y="404661"/>
                  <a:ext cx="1302368" cy="3341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54" name="Line">
                  <a:extLst>
                    <a:ext uri="{FF2B5EF4-FFF2-40B4-BE49-F238E27FC236}">
                      <a16:creationId xmlns:a16="http://schemas.microsoft.com/office/drawing/2014/main" id="{11CCF4E4-A774-5741-B055-C7F731A76675}"/>
                    </a:ext>
                  </a:extLst>
                </p:cNvPr>
                <p:cNvSpPr/>
                <p:nvPr/>
              </p:nvSpPr>
              <p:spPr>
                <a:xfrm flipV="1">
                  <a:off x="5032620" y="198562"/>
                  <a:ext cx="1302368" cy="33411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55" name="Line">
                  <a:extLst>
                    <a:ext uri="{FF2B5EF4-FFF2-40B4-BE49-F238E27FC236}">
                      <a16:creationId xmlns:a16="http://schemas.microsoft.com/office/drawing/2014/main" id="{A2BACA45-0A74-C344-821D-B852345A7EE9}"/>
                    </a:ext>
                  </a:extLst>
                </p:cNvPr>
                <p:cNvSpPr/>
                <p:nvPr/>
              </p:nvSpPr>
              <p:spPr>
                <a:xfrm flipV="1">
                  <a:off x="5032620" y="257441"/>
                  <a:ext cx="1302368" cy="3341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56" name="Line">
                  <a:extLst>
                    <a:ext uri="{FF2B5EF4-FFF2-40B4-BE49-F238E27FC236}">
                      <a16:creationId xmlns:a16="http://schemas.microsoft.com/office/drawing/2014/main" id="{21507E7E-C67B-154C-9B45-9B5DBF67EB55}"/>
                    </a:ext>
                  </a:extLst>
                </p:cNvPr>
                <p:cNvSpPr/>
                <p:nvPr/>
              </p:nvSpPr>
              <p:spPr>
                <a:xfrm>
                  <a:off x="5032620" y="345718"/>
                  <a:ext cx="1302368" cy="3341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57" name="Line">
                  <a:extLst>
                    <a:ext uri="{FF2B5EF4-FFF2-40B4-BE49-F238E27FC236}">
                      <a16:creationId xmlns:a16="http://schemas.microsoft.com/office/drawing/2014/main" id="{8FCB3B1B-BA51-2346-8A2B-975B49540CEF}"/>
                    </a:ext>
                  </a:extLst>
                </p:cNvPr>
                <p:cNvSpPr/>
                <p:nvPr/>
              </p:nvSpPr>
              <p:spPr>
                <a:xfrm>
                  <a:off x="6325534" y="170817"/>
                  <a:ext cx="1" cy="30480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58" name="Line">
                  <a:extLst>
                    <a:ext uri="{FF2B5EF4-FFF2-40B4-BE49-F238E27FC236}">
                      <a16:creationId xmlns:a16="http://schemas.microsoft.com/office/drawing/2014/main" id="{C4D835BC-E7E1-9D43-A752-BD0CF7485894}"/>
                    </a:ext>
                  </a:extLst>
                </p:cNvPr>
                <p:cNvSpPr/>
                <p:nvPr/>
              </p:nvSpPr>
              <p:spPr>
                <a:xfrm>
                  <a:off x="84099" y="318595"/>
                  <a:ext cx="6230999" cy="1"/>
                </a:xfrm>
                <a:prstGeom prst="line">
                  <a:avLst/>
                </a:prstGeom>
                <a:noFill/>
                <a:ln w="254000" cap="flat">
                  <a:solidFill>
                    <a:srgbClr val="000000">
                      <a:alpha val="70000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59" name="Circle">
                  <a:extLst>
                    <a:ext uri="{FF2B5EF4-FFF2-40B4-BE49-F238E27FC236}">
                      <a16:creationId xmlns:a16="http://schemas.microsoft.com/office/drawing/2014/main" id="{53AC1CD8-3B48-454C-9AF8-DFF653CB1A1A}"/>
                    </a:ext>
                  </a:extLst>
                </p:cNvPr>
                <p:cNvSpPr/>
                <p:nvPr/>
              </p:nvSpPr>
              <p:spPr>
                <a:xfrm>
                  <a:off x="8946219" y="0"/>
                  <a:ext cx="564754" cy="564754"/>
                </a:xfrm>
                <a:prstGeom prst="ellips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60" name="Line">
                  <a:extLst>
                    <a:ext uri="{FF2B5EF4-FFF2-40B4-BE49-F238E27FC236}">
                      <a16:creationId xmlns:a16="http://schemas.microsoft.com/office/drawing/2014/main" id="{532D667A-1ED5-444A-A314-319D6DC3A7E1}"/>
                    </a:ext>
                  </a:extLst>
                </p:cNvPr>
                <p:cNvSpPr/>
                <p:nvPr/>
              </p:nvSpPr>
              <p:spPr>
                <a:xfrm>
                  <a:off x="8791808" y="249221"/>
                  <a:ext cx="140593" cy="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61" name="Line">
                  <a:extLst>
                    <a:ext uri="{FF2B5EF4-FFF2-40B4-BE49-F238E27FC236}">
                      <a16:creationId xmlns:a16="http://schemas.microsoft.com/office/drawing/2014/main" id="{301CC423-5A29-7F4B-83C8-FFDCA66EF74E}"/>
                    </a:ext>
                  </a:extLst>
                </p:cNvPr>
                <p:cNvSpPr/>
                <p:nvPr/>
              </p:nvSpPr>
              <p:spPr>
                <a:xfrm>
                  <a:off x="8791808" y="387411"/>
                  <a:ext cx="180183" cy="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62" name="Line">
                  <a:extLst>
                    <a:ext uri="{FF2B5EF4-FFF2-40B4-BE49-F238E27FC236}">
                      <a16:creationId xmlns:a16="http://schemas.microsoft.com/office/drawing/2014/main" id="{31799558-97E0-CB4E-A3F4-916B47FFAE51}"/>
                    </a:ext>
                  </a:extLst>
                </p:cNvPr>
                <p:cNvSpPr/>
                <p:nvPr/>
              </p:nvSpPr>
              <p:spPr>
                <a:xfrm>
                  <a:off x="8791808" y="446766"/>
                  <a:ext cx="210847" cy="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63" name="Line">
                  <a:extLst>
                    <a:ext uri="{FF2B5EF4-FFF2-40B4-BE49-F238E27FC236}">
                      <a16:creationId xmlns:a16="http://schemas.microsoft.com/office/drawing/2014/main" id="{7553BD86-654E-BA4F-B226-D17479F428DD}"/>
                    </a:ext>
                  </a:extLst>
                </p:cNvPr>
                <p:cNvSpPr/>
                <p:nvPr/>
              </p:nvSpPr>
              <p:spPr>
                <a:xfrm>
                  <a:off x="8791808" y="202567"/>
                  <a:ext cx="140593" cy="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</p:grpSp>
          <p:pic>
            <p:nvPicPr>
              <p:cNvPr id="39" name="ConectorMultifibra_s1.pdf" descr="ConectorMultifibra_s1.pdf">
                <a:extLst>
                  <a:ext uri="{FF2B5EF4-FFF2-40B4-BE49-F238E27FC236}">
                    <a16:creationId xmlns:a16="http://schemas.microsoft.com/office/drawing/2014/main" id="{BB2B8C17-183D-1F45-9516-FA3A390D10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0659" t="62638" r="45254" b="14456"/>
              <a:stretch>
                <a:fillRect/>
              </a:stretch>
            </p:blipFill>
            <p:spPr>
              <a:xfrm>
                <a:off x="0" y="33876"/>
                <a:ext cx="468289" cy="5383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" name="ConectorMultifibra_s1.pdf" descr="ConectorMultifibra_s1.pdf">
                <a:extLst>
                  <a:ext uri="{FF2B5EF4-FFF2-40B4-BE49-F238E27FC236}">
                    <a16:creationId xmlns:a16="http://schemas.microsoft.com/office/drawing/2014/main" id="{959797B7-95D1-3948-B1DC-9C23B7213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56190" t="62638" r="35249" b="14456"/>
              <a:stretch>
                <a:fillRect/>
              </a:stretch>
            </p:blipFill>
            <p:spPr>
              <a:xfrm>
                <a:off x="486701" y="38694"/>
                <a:ext cx="284569" cy="5383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" name="ConectorMultifibra_s2.pdf" descr="ConectorMultifibra_s2.pdf">
                <a:extLst>
                  <a:ext uri="{FF2B5EF4-FFF2-40B4-BE49-F238E27FC236}">
                    <a16:creationId xmlns:a16="http://schemas.microsoft.com/office/drawing/2014/main" id="{9CE43B01-2322-7B41-A669-3037401DEB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66942" t="57416" r="26710" b="30134"/>
              <a:stretch>
                <a:fillRect/>
              </a:stretch>
            </p:blipFill>
            <p:spPr>
              <a:xfrm>
                <a:off x="379527" y="113052"/>
                <a:ext cx="292112" cy="4050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2" name="Circle">
                <a:extLst>
                  <a:ext uri="{FF2B5EF4-FFF2-40B4-BE49-F238E27FC236}">
                    <a16:creationId xmlns:a16="http://schemas.microsoft.com/office/drawing/2014/main" id="{9900AE6A-C5AD-9F4B-87A9-64115A68E8AF}"/>
                  </a:ext>
                </a:extLst>
              </p:cNvPr>
              <p:cNvSpPr/>
              <p:nvPr/>
            </p:nvSpPr>
            <p:spPr>
              <a:xfrm>
                <a:off x="9841121" y="197799"/>
                <a:ext cx="169155" cy="169155"/>
              </a:xfrm>
              <a:prstGeom prst="ellipse">
                <a:avLst/>
              </a:prstGeom>
              <a:solidFill>
                <a:srgbClr val="FF40FF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410751"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266"/>
              </a:p>
            </p:txBody>
          </p:sp>
        </p:grpSp>
        <p:grpSp>
          <p:nvGrpSpPr>
            <p:cNvPr id="11" name="Group">
              <a:extLst>
                <a:ext uri="{FF2B5EF4-FFF2-40B4-BE49-F238E27FC236}">
                  <a16:creationId xmlns:a16="http://schemas.microsoft.com/office/drawing/2014/main" id="{3DA6551D-D907-7242-9BEB-79DEFBD4042D}"/>
                </a:ext>
              </a:extLst>
            </p:cNvPr>
            <p:cNvGrpSpPr/>
            <p:nvPr/>
          </p:nvGrpSpPr>
          <p:grpSpPr>
            <a:xfrm>
              <a:off x="0" y="1722894"/>
              <a:ext cx="10010276" cy="577040"/>
              <a:chOff x="0" y="0"/>
              <a:chExt cx="10010275" cy="577038"/>
            </a:xfrm>
          </p:grpSpPr>
          <p:grpSp>
            <p:nvGrpSpPr>
              <p:cNvPr id="12" name="Group">
                <a:extLst>
                  <a:ext uri="{FF2B5EF4-FFF2-40B4-BE49-F238E27FC236}">
                    <a16:creationId xmlns:a16="http://schemas.microsoft.com/office/drawing/2014/main" id="{CA9B77C7-8E3C-984F-BEA3-CE5B4E5504B7}"/>
                  </a:ext>
                </a:extLst>
              </p:cNvPr>
              <p:cNvGrpSpPr/>
              <p:nvPr/>
            </p:nvGrpSpPr>
            <p:grpSpPr>
              <a:xfrm>
                <a:off x="410910" y="0"/>
                <a:ext cx="9452216" cy="564754"/>
                <a:chOff x="58758" y="0"/>
                <a:chExt cx="9452214" cy="564753"/>
              </a:xfrm>
            </p:grpSpPr>
            <p:sp>
              <p:nvSpPr>
                <p:cNvPr id="17" name="Line">
                  <a:extLst>
                    <a:ext uri="{FF2B5EF4-FFF2-40B4-BE49-F238E27FC236}">
                      <a16:creationId xmlns:a16="http://schemas.microsoft.com/office/drawing/2014/main" id="{F9874D2A-F6E5-D241-A801-B08721CC9B5F}"/>
                    </a:ext>
                  </a:extLst>
                </p:cNvPr>
                <p:cNvSpPr/>
                <p:nvPr/>
              </p:nvSpPr>
              <p:spPr>
                <a:xfrm>
                  <a:off x="6318376" y="189867"/>
                  <a:ext cx="2648909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8" name="Line">
                  <a:extLst>
                    <a:ext uri="{FF2B5EF4-FFF2-40B4-BE49-F238E27FC236}">
                      <a16:creationId xmlns:a16="http://schemas.microsoft.com/office/drawing/2014/main" id="{89AE11E8-EDD1-E541-95EA-8A5D5699AAD0}"/>
                    </a:ext>
                  </a:extLst>
                </p:cNvPr>
                <p:cNvSpPr/>
                <p:nvPr/>
              </p:nvSpPr>
              <p:spPr>
                <a:xfrm>
                  <a:off x="6322895" y="374711"/>
                  <a:ext cx="2644389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19" name="Circle">
                  <a:extLst>
                    <a:ext uri="{FF2B5EF4-FFF2-40B4-BE49-F238E27FC236}">
                      <a16:creationId xmlns:a16="http://schemas.microsoft.com/office/drawing/2014/main" id="{8A081211-22BE-AB4E-A3E5-0165A58F2BEA}"/>
                    </a:ext>
                  </a:extLst>
                </p:cNvPr>
                <p:cNvSpPr/>
                <p:nvPr/>
              </p:nvSpPr>
              <p:spPr>
                <a:xfrm>
                  <a:off x="8946219" y="0"/>
                  <a:ext cx="564754" cy="564754"/>
                </a:xfrm>
                <a:prstGeom prst="ellips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20" name="Line">
                  <a:extLst>
                    <a:ext uri="{FF2B5EF4-FFF2-40B4-BE49-F238E27FC236}">
                      <a16:creationId xmlns:a16="http://schemas.microsoft.com/office/drawing/2014/main" id="{C512F990-6DA6-6341-9953-B5CE910F402A}"/>
                    </a:ext>
                  </a:extLst>
                </p:cNvPr>
                <p:cNvSpPr/>
                <p:nvPr/>
              </p:nvSpPr>
              <p:spPr>
                <a:xfrm>
                  <a:off x="6325130" y="244682"/>
                  <a:ext cx="2644334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21" name="Line">
                  <a:extLst>
                    <a:ext uri="{FF2B5EF4-FFF2-40B4-BE49-F238E27FC236}">
                      <a16:creationId xmlns:a16="http://schemas.microsoft.com/office/drawing/2014/main" id="{7C6A7FC2-3352-4A4D-92C5-0A6DBBFECF98}"/>
                    </a:ext>
                  </a:extLst>
                </p:cNvPr>
                <p:cNvSpPr/>
                <p:nvPr/>
              </p:nvSpPr>
              <p:spPr>
                <a:xfrm>
                  <a:off x="6329217" y="434066"/>
                  <a:ext cx="2638068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22" name="Line">
                  <a:extLst>
                    <a:ext uri="{FF2B5EF4-FFF2-40B4-BE49-F238E27FC236}">
                      <a16:creationId xmlns:a16="http://schemas.microsoft.com/office/drawing/2014/main" id="{A04CDDD5-D9C1-2F4C-A988-E0031EA8FC30}"/>
                    </a:ext>
                  </a:extLst>
                </p:cNvPr>
                <p:cNvSpPr/>
                <p:nvPr/>
              </p:nvSpPr>
              <p:spPr>
                <a:xfrm>
                  <a:off x="8791140" y="165859"/>
                  <a:ext cx="1" cy="322459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23" name="Line">
                  <a:extLst>
                    <a:ext uri="{FF2B5EF4-FFF2-40B4-BE49-F238E27FC236}">
                      <a16:creationId xmlns:a16="http://schemas.microsoft.com/office/drawing/2014/main" id="{815677B0-3F6E-6240-885A-17E63C65E471}"/>
                    </a:ext>
                  </a:extLst>
                </p:cNvPr>
                <p:cNvSpPr/>
                <p:nvPr/>
              </p:nvSpPr>
              <p:spPr>
                <a:xfrm>
                  <a:off x="58758" y="244118"/>
                  <a:ext cx="4988507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24" name="Line">
                  <a:extLst>
                    <a:ext uri="{FF2B5EF4-FFF2-40B4-BE49-F238E27FC236}">
                      <a16:creationId xmlns:a16="http://schemas.microsoft.com/office/drawing/2014/main" id="{B9817762-041B-FB41-83A6-F1F0F1F2AD4D}"/>
                    </a:ext>
                  </a:extLst>
                </p:cNvPr>
                <p:cNvSpPr/>
                <p:nvPr/>
              </p:nvSpPr>
              <p:spPr>
                <a:xfrm>
                  <a:off x="58758" y="295612"/>
                  <a:ext cx="4968749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25" name="Line">
                  <a:extLst>
                    <a:ext uri="{FF2B5EF4-FFF2-40B4-BE49-F238E27FC236}">
                      <a16:creationId xmlns:a16="http://schemas.microsoft.com/office/drawing/2014/main" id="{38F46302-96DA-7144-BA50-3D1ADD7E422E}"/>
                    </a:ext>
                  </a:extLst>
                </p:cNvPr>
                <p:cNvSpPr/>
                <p:nvPr/>
              </p:nvSpPr>
              <p:spPr>
                <a:xfrm>
                  <a:off x="58758" y="342267"/>
                  <a:ext cx="4975924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26" name="Line">
                  <a:extLst>
                    <a:ext uri="{FF2B5EF4-FFF2-40B4-BE49-F238E27FC236}">
                      <a16:creationId xmlns:a16="http://schemas.microsoft.com/office/drawing/2014/main" id="{E2806B4D-C9A2-214F-8F06-CA1346AC4118}"/>
                    </a:ext>
                  </a:extLst>
                </p:cNvPr>
                <p:cNvSpPr/>
                <p:nvPr/>
              </p:nvSpPr>
              <p:spPr>
                <a:xfrm>
                  <a:off x="58758" y="402316"/>
                  <a:ext cx="4963226" cy="1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27" name="Line">
                  <a:extLst>
                    <a:ext uri="{FF2B5EF4-FFF2-40B4-BE49-F238E27FC236}">
                      <a16:creationId xmlns:a16="http://schemas.microsoft.com/office/drawing/2014/main" id="{129A5D1B-C360-6444-A0C5-EF1886293B49}"/>
                    </a:ext>
                  </a:extLst>
                </p:cNvPr>
                <p:cNvSpPr/>
                <p:nvPr/>
              </p:nvSpPr>
              <p:spPr>
                <a:xfrm>
                  <a:off x="5032620" y="404661"/>
                  <a:ext cx="1302368" cy="3341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28" name="Line">
                  <a:extLst>
                    <a:ext uri="{FF2B5EF4-FFF2-40B4-BE49-F238E27FC236}">
                      <a16:creationId xmlns:a16="http://schemas.microsoft.com/office/drawing/2014/main" id="{901081F6-A14E-3B4E-8355-6BC39B353BB1}"/>
                    </a:ext>
                  </a:extLst>
                </p:cNvPr>
                <p:cNvSpPr/>
                <p:nvPr/>
              </p:nvSpPr>
              <p:spPr>
                <a:xfrm flipV="1">
                  <a:off x="5032620" y="198562"/>
                  <a:ext cx="1302368" cy="33411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29" name="Line">
                  <a:extLst>
                    <a:ext uri="{FF2B5EF4-FFF2-40B4-BE49-F238E27FC236}">
                      <a16:creationId xmlns:a16="http://schemas.microsoft.com/office/drawing/2014/main" id="{4C0B0EF8-38CA-FB40-8631-549BD7655CE7}"/>
                    </a:ext>
                  </a:extLst>
                </p:cNvPr>
                <p:cNvSpPr/>
                <p:nvPr/>
              </p:nvSpPr>
              <p:spPr>
                <a:xfrm flipV="1">
                  <a:off x="5032620" y="257441"/>
                  <a:ext cx="1302368" cy="3341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30" name="Line">
                  <a:extLst>
                    <a:ext uri="{FF2B5EF4-FFF2-40B4-BE49-F238E27FC236}">
                      <a16:creationId xmlns:a16="http://schemas.microsoft.com/office/drawing/2014/main" id="{B4A83BC9-1077-E041-86EF-75B74F297000}"/>
                    </a:ext>
                  </a:extLst>
                </p:cNvPr>
                <p:cNvSpPr/>
                <p:nvPr/>
              </p:nvSpPr>
              <p:spPr>
                <a:xfrm>
                  <a:off x="5032620" y="345718"/>
                  <a:ext cx="1302368" cy="3341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31" name="Line">
                  <a:extLst>
                    <a:ext uri="{FF2B5EF4-FFF2-40B4-BE49-F238E27FC236}">
                      <a16:creationId xmlns:a16="http://schemas.microsoft.com/office/drawing/2014/main" id="{8BA771EC-D55D-1B40-82A0-85491D99A26A}"/>
                    </a:ext>
                  </a:extLst>
                </p:cNvPr>
                <p:cNvSpPr/>
                <p:nvPr/>
              </p:nvSpPr>
              <p:spPr>
                <a:xfrm>
                  <a:off x="6325534" y="170817"/>
                  <a:ext cx="1" cy="30480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32" name="Line">
                  <a:extLst>
                    <a:ext uri="{FF2B5EF4-FFF2-40B4-BE49-F238E27FC236}">
                      <a16:creationId xmlns:a16="http://schemas.microsoft.com/office/drawing/2014/main" id="{0D0B254E-AE9A-5D4B-8859-752D7E3C8FA9}"/>
                    </a:ext>
                  </a:extLst>
                </p:cNvPr>
                <p:cNvSpPr/>
                <p:nvPr/>
              </p:nvSpPr>
              <p:spPr>
                <a:xfrm>
                  <a:off x="84099" y="318595"/>
                  <a:ext cx="6220497" cy="1"/>
                </a:xfrm>
                <a:prstGeom prst="line">
                  <a:avLst/>
                </a:prstGeom>
                <a:noFill/>
                <a:ln w="254000" cap="flat">
                  <a:solidFill>
                    <a:srgbClr val="000000">
                      <a:alpha val="70000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33" name="Circle">
                  <a:extLst>
                    <a:ext uri="{FF2B5EF4-FFF2-40B4-BE49-F238E27FC236}">
                      <a16:creationId xmlns:a16="http://schemas.microsoft.com/office/drawing/2014/main" id="{3591ABCF-2359-A849-9A28-35C6FFD0CF71}"/>
                    </a:ext>
                  </a:extLst>
                </p:cNvPr>
                <p:cNvSpPr/>
                <p:nvPr/>
              </p:nvSpPr>
              <p:spPr>
                <a:xfrm>
                  <a:off x="8946219" y="0"/>
                  <a:ext cx="564754" cy="564754"/>
                </a:xfrm>
                <a:prstGeom prst="ellips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34" name="Line">
                  <a:extLst>
                    <a:ext uri="{FF2B5EF4-FFF2-40B4-BE49-F238E27FC236}">
                      <a16:creationId xmlns:a16="http://schemas.microsoft.com/office/drawing/2014/main" id="{D278E8BC-031D-2D4D-AF75-75503A327F63}"/>
                    </a:ext>
                  </a:extLst>
                </p:cNvPr>
                <p:cNvSpPr/>
                <p:nvPr/>
              </p:nvSpPr>
              <p:spPr>
                <a:xfrm>
                  <a:off x="8791808" y="249221"/>
                  <a:ext cx="140593" cy="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35" name="Line">
                  <a:extLst>
                    <a:ext uri="{FF2B5EF4-FFF2-40B4-BE49-F238E27FC236}">
                      <a16:creationId xmlns:a16="http://schemas.microsoft.com/office/drawing/2014/main" id="{B9951820-10F0-624D-B343-A7C5CA4263D0}"/>
                    </a:ext>
                  </a:extLst>
                </p:cNvPr>
                <p:cNvSpPr/>
                <p:nvPr/>
              </p:nvSpPr>
              <p:spPr>
                <a:xfrm>
                  <a:off x="8791808" y="387411"/>
                  <a:ext cx="180183" cy="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36" name="Line">
                  <a:extLst>
                    <a:ext uri="{FF2B5EF4-FFF2-40B4-BE49-F238E27FC236}">
                      <a16:creationId xmlns:a16="http://schemas.microsoft.com/office/drawing/2014/main" id="{766D8DC0-5756-084E-9933-0E93A3BBF442}"/>
                    </a:ext>
                  </a:extLst>
                </p:cNvPr>
                <p:cNvSpPr/>
                <p:nvPr/>
              </p:nvSpPr>
              <p:spPr>
                <a:xfrm>
                  <a:off x="8791808" y="446766"/>
                  <a:ext cx="210847" cy="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  <p:sp>
              <p:nvSpPr>
                <p:cNvPr id="37" name="Line">
                  <a:extLst>
                    <a:ext uri="{FF2B5EF4-FFF2-40B4-BE49-F238E27FC236}">
                      <a16:creationId xmlns:a16="http://schemas.microsoft.com/office/drawing/2014/main" id="{AE947F72-A251-CD4A-B5FF-6732640760C3}"/>
                    </a:ext>
                  </a:extLst>
                </p:cNvPr>
                <p:cNvSpPr/>
                <p:nvPr/>
              </p:nvSpPr>
              <p:spPr>
                <a:xfrm>
                  <a:off x="8791808" y="202567"/>
                  <a:ext cx="140593" cy="1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10751"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1266"/>
                </a:p>
              </p:txBody>
            </p:sp>
          </p:grpSp>
          <p:pic>
            <p:nvPicPr>
              <p:cNvPr id="13" name="ConectorMultifibra_s1.pdf" descr="ConectorMultifibra_s1.pdf">
                <a:extLst>
                  <a:ext uri="{FF2B5EF4-FFF2-40B4-BE49-F238E27FC236}">
                    <a16:creationId xmlns:a16="http://schemas.microsoft.com/office/drawing/2014/main" id="{1FD6D51F-150B-BC4F-8C39-7B740A213A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0659" t="62638" r="45254" b="14456"/>
              <a:stretch>
                <a:fillRect/>
              </a:stretch>
            </p:blipFill>
            <p:spPr>
              <a:xfrm>
                <a:off x="0" y="33876"/>
                <a:ext cx="468289" cy="5383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" name="ConectorMultifibra_s1.pdf" descr="ConectorMultifibra_s1.pdf">
                <a:extLst>
                  <a:ext uri="{FF2B5EF4-FFF2-40B4-BE49-F238E27FC236}">
                    <a16:creationId xmlns:a16="http://schemas.microsoft.com/office/drawing/2014/main" id="{427D850E-A308-854A-9F6B-02F93E9654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56190" t="62638" r="35249" b="14456"/>
              <a:stretch>
                <a:fillRect/>
              </a:stretch>
            </p:blipFill>
            <p:spPr>
              <a:xfrm>
                <a:off x="486701" y="38694"/>
                <a:ext cx="284569" cy="5383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" name="ConectorMultifibra_s2.pdf" descr="ConectorMultifibra_s2.pdf">
                <a:extLst>
                  <a:ext uri="{FF2B5EF4-FFF2-40B4-BE49-F238E27FC236}">
                    <a16:creationId xmlns:a16="http://schemas.microsoft.com/office/drawing/2014/main" id="{8D8B4376-DA64-644E-86B7-45CC9573A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66942" t="57416" r="26710" b="30134"/>
              <a:stretch>
                <a:fillRect/>
              </a:stretch>
            </p:blipFill>
            <p:spPr>
              <a:xfrm>
                <a:off x="379527" y="113052"/>
                <a:ext cx="292112" cy="4050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" name="Circle">
                <a:extLst>
                  <a:ext uri="{FF2B5EF4-FFF2-40B4-BE49-F238E27FC236}">
                    <a16:creationId xmlns:a16="http://schemas.microsoft.com/office/drawing/2014/main" id="{B9286701-2C96-8A4A-A867-8066E18ABF94}"/>
                  </a:ext>
                </a:extLst>
              </p:cNvPr>
              <p:cNvSpPr/>
              <p:nvPr/>
            </p:nvSpPr>
            <p:spPr>
              <a:xfrm>
                <a:off x="9841121" y="197799"/>
                <a:ext cx="169155" cy="169155"/>
              </a:xfrm>
              <a:prstGeom prst="ellipse">
                <a:avLst/>
              </a:prstGeom>
              <a:solidFill>
                <a:srgbClr val="FF40FF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410751"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266"/>
              </a:p>
            </p:txBody>
          </p:sp>
        </p:grpSp>
      </p:grpSp>
      <p:sp>
        <p:nvSpPr>
          <p:cNvPr id="142" name="Rectangle">
            <a:extLst>
              <a:ext uri="{FF2B5EF4-FFF2-40B4-BE49-F238E27FC236}">
                <a16:creationId xmlns:a16="http://schemas.microsoft.com/office/drawing/2014/main" id="{702C5ECB-2FFC-5047-95EA-B2F4F196BFA6}"/>
              </a:ext>
            </a:extLst>
          </p:cNvPr>
          <p:cNvSpPr/>
          <p:nvPr/>
        </p:nvSpPr>
        <p:spPr>
          <a:xfrm>
            <a:off x="7477538" y="2421784"/>
            <a:ext cx="1666027" cy="2930519"/>
          </a:xfrm>
          <a:prstGeom prst="rect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410751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66"/>
          </a:p>
        </p:txBody>
      </p:sp>
      <p:pic>
        <p:nvPicPr>
          <p:cNvPr id="143" name="unknown.jpg" descr="unknown.jpg">
            <a:extLst>
              <a:ext uri="{FF2B5EF4-FFF2-40B4-BE49-F238E27FC236}">
                <a16:creationId xmlns:a16="http://schemas.microsoft.com/office/drawing/2014/main" id="{2F03E3D1-35EF-F741-A7A8-BB3674D62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3364" t="13412" r="6772" b="18327"/>
          <a:stretch>
            <a:fillRect/>
          </a:stretch>
        </p:blipFill>
        <p:spPr>
          <a:xfrm rot="16200000">
            <a:off x="1096261" y="3340704"/>
            <a:ext cx="2325130" cy="1092617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readout…">
            <a:extLst>
              <a:ext uri="{FF2B5EF4-FFF2-40B4-BE49-F238E27FC236}">
                <a16:creationId xmlns:a16="http://schemas.microsoft.com/office/drawing/2014/main" id="{B3336AAB-3533-E640-99A0-77B69272BAA6}"/>
              </a:ext>
            </a:extLst>
          </p:cNvPr>
          <p:cNvSpPr txBox="1"/>
          <p:nvPr/>
        </p:nvSpPr>
        <p:spPr>
          <a:xfrm>
            <a:off x="1757846" y="2091480"/>
            <a:ext cx="1214868" cy="669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defRPr b="1">
                <a:latin typeface="Gill Sans"/>
                <a:ea typeface="Gill Sans"/>
                <a:cs typeface="Gill Sans"/>
                <a:sym typeface="Gill Sans"/>
              </a:defRPr>
            </a:pPr>
            <a:r>
              <a:rPr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readout</a:t>
            </a:r>
          </a:p>
          <a:p>
            <a:pPr>
              <a:defRPr b="1">
                <a:latin typeface="Gill Sans"/>
                <a:ea typeface="Gill Sans"/>
                <a:cs typeface="Gill Sans"/>
                <a:sym typeface="Gill Sans"/>
              </a:defRPr>
            </a:pPr>
            <a:r>
              <a:rPr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electronics</a:t>
            </a:r>
          </a:p>
        </p:txBody>
      </p:sp>
      <p:sp>
        <p:nvSpPr>
          <p:cNvPr id="145" name="Line">
            <a:extLst>
              <a:ext uri="{FF2B5EF4-FFF2-40B4-BE49-F238E27FC236}">
                <a16:creationId xmlns:a16="http://schemas.microsoft.com/office/drawing/2014/main" id="{87D501D6-A828-8342-9646-88901551320B}"/>
              </a:ext>
            </a:extLst>
          </p:cNvPr>
          <p:cNvSpPr/>
          <p:nvPr/>
        </p:nvSpPr>
        <p:spPr>
          <a:xfrm flipV="1">
            <a:off x="9732379" y="2115683"/>
            <a:ext cx="1" cy="2580780"/>
          </a:xfrm>
          <a:prstGeom prst="line">
            <a:avLst/>
          </a:prstGeom>
          <a:ln w="25400">
            <a:solidFill>
              <a:srgbClr val="FF40FF"/>
            </a:solidFill>
            <a:miter lim="400000"/>
          </a:ln>
        </p:spPr>
        <p:txBody>
          <a:bodyPr lIns="0" tIns="0" rIns="0" bIns="0"/>
          <a:lstStyle/>
          <a:p>
            <a:pPr algn="ctr" defTabSz="410751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66"/>
          </a:p>
        </p:txBody>
      </p:sp>
      <p:sp>
        <p:nvSpPr>
          <p:cNvPr id="146" name="LED pulser">
            <a:extLst>
              <a:ext uri="{FF2B5EF4-FFF2-40B4-BE49-F238E27FC236}">
                <a16:creationId xmlns:a16="http://schemas.microsoft.com/office/drawing/2014/main" id="{670D828A-2C65-7C44-90A7-0048F01936F0}"/>
              </a:ext>
            </a:extLst>
          </p:cNvPr>
          <p:cNvSpPr/>
          <p:nvPr/>
        </p:nvSpPr>
        <p:spPr>
          <a:xfrm>
            <a:off x="9311566" y="1751133"/>
            <a:ext cx="841626" cy="624611"/>
          </a:xfrm>
          <a:prstGeom prst="rect">
            <a:avLst/>
          </a:prstGeom>
          <a:solidFill>
            <a:srgbClr val="FF40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584200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 </a:t>
            </a:r>
            <a:r>
              <a:rPr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pulser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日付プレースホルダー 146">
            <a:extLst>
              <a:ext uri="{FF2B5EF4-FFF2-40B4-BE49-F238E27FC236}">
                <a16:creationId xmlns:a16="http://schemas.microsoft.com/office/drawing/2014/main" id="{6CAD7614-B736-5F45-8F89-774D017BA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148" name="フッター プレースホルダー 147">
            <a:extLst>
              <a:ext uri="{FF2B5EF4-FFF2-40B4-BE49-F238E27FC236}">
                <a16:creationId xmlns:a16="http://schemas.microsoft.com/office/drawing/2014/main" id="{2A21C538-96EE-5F48-A276-CB61C6753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149" name="スライド番号プレースホルダー 148">
            <a:extLst>
              <a:ext uri="{FF2B5EF4-FFF2-40B4-BE49-F238E27FC236}">
                <a16:creationId xmlns:a16="http://schemas.microsoft.com/office/drawing/2014/main" id="{15716ED9-4867-B14B-B245-E67D214E0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0658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90411_110632.jpg" descr="20190411_110632.jpg">
            <a:extLst>
              <a:ext uri="{FF2B5EF4-FFF2-40B4-BE49-F238E27FC236}">
                <a16:creationId xmlns:a16="http://schemas.microsoft.com/office/drawing/2014/main" id="{01D83EE2-E101-9144-92EB-487EF5A23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4651" y="-185737"/>
            <a:ext cx="4643438" cy="805815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日付プレースホルダー 1">
            <a:extLst>
              <a:ext uri="{FF2B5EF4-FFF2-40B4-BE49-F238E27FC236}">
                <a16:creationId xmlns:a16="http://schemas.microsoft.com/office/drawing/2014/main" id="{A6CCA8C2-CD51-7E44-97D6-C76FB0C83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6" name="フッター プレースホルダー 2">
            <a:extLst>
              <a:ext uri="{FF2B5EF4-FFF2-40B4-BE49-F238E27FC236}">
                <a16:creationId xmlns:a16="http://schemas.microsoft.com/office/drawing/2014/main" id="{5B930557-27B5-7745-8E20-B786A4C13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7" name="スライド番号プレースホルダー 4">
            <a:extLst>
              <a:ext uri="{FF2B5EF4-FFF2-40B4-BE49-F238E27FC236}">
                <a16:creationId xmlns:a16="http://schemas.microsoft.com/office/drawing/2014/main" id="{2CD243D0-EC2C-5344-BAED-186F4C61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6D77B8-8E21-2848-AC25-2BCAEE33D178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83DA287-30D7-9445-9DD6-B59D93C18C60}"/>
              </a:ext>
            </a:extLst>
          </p:cNvPr>
          <p:cNvSpPr txBox="1"/>
          <p:nvPr/>
        </p:nvSpPr>
        <p:spPr>
          <a:xfrm>
            <a:off x="8052215" y="420052"/>
            <a:ext cx="3164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WLS Fiber pattern</a:t>
            </a:r>
          </a:p>
          <a:p>
            <a:r>
              <a:rPr lang="en-US" altLang="ja-JP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inside the Mini </a:t>
            </a:r>
            <a:r>
              <a:rPr lang="en-US" altLang="ja-JP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LiquidO</a:t>
            </a:r>
            <a:endParaRPr kumimoji="1" lang="ja-JP" altLang="en-US" sz="24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20190419_174818.jpg" descr="20190419_174818.jpg">
            <a:extLst>
              <a:ext uri="{FF2B5EF4-FFF2-40B4-BE49-F238E27FC236}">
                <a16:creationId xmlns:a16="http://schemas.microsoft.com/office/drawing/2014/main" id="{0DBA0419-98B8-3C48-9FE9-1F3E6C1B3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2050" t="30686" r="16836" b="34433"/>
          <a:stretch>
            <a:fillRect/>
          </a:stretch>
        </p:blipFill>
        <p:spPr>
          <a:xfrm>
            <a:off x="8127568" y="2641587"/>
            <a:ext cx="3709264" cy="323438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F8B1047-9CBC-874D-A84E-03F72045889A}"/>
              </a:ext>
            </a:extLst>
          </p:cNvPr>
          <p:cNvSpPr/>
          <p:nvPr/>
        </p:nvSpPr>
        <p:spPr>
          <a:xfrm>
            <a:off x="7849682" y="5875972"/>
            <a:ext cx="3970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ja-JP" dirty="0"/>
              <a:t>closed detector now (PMT window)</a:t>
            </a:r>
          </a:p>
        </p:txBody>
      </p:sp>
    </p:spTree>
    <p:extLst>
      <p:ext uri="{BB962C8B-B14F-4D97-AF65-F5344CB8AC3E}">
        <p14:creationId xmlns:p14="http://schemas.microsoft.com/office/powerpoint/2010/main" val="4030011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90421_094827.jpg" descr="20190421_094827.jpg">
            <a:extLst>
              <a:ext uri="{FF2B5EF4-FFF2-40B4-BE49-F238E27FC236}">
                <a16:creationId xmlns:a16="http://schemas.microsoft.com/office/drawing/2014/main" id="{875597AE-F093-0346-8B4E-7BF7E73B8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380" y="236651"/>
            <a:ext cx="11353239" cy="638469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日付プレースホルダー 1">
            <a:extLst>
              <a:ext uri="{FF2B5EF4-FFF2-40B4-BE49-F238E27FC236}">
                <a16:creationId xmlns:a16="http://schemas.microsoft.com/office/drawing/2014/main" id="{0F2D2922-9B24-1949-94A4-FB3BBF506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6" name="フッター プレースホルダー 2">
            <a:extLst>
              <a:ext uri="{FF2B5EF4-FFF2-40B4-BE49-F238E27FC236}">
                <a16:creationId xmlns:a16="http://schemas.microsoft.com/office/drawing/2014/main" id="{CCAE4BC3-9814-C147-8ED4-2C301610B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7" name="スライド番号プレースホルダー 4">
            <a:extLst>
              <a:ext uri="{FF2B5EF4-FFF2-40B4-BE49-F238E27FC236}">
                <a16:creationId xmlns:a16="http://schemas.microsoft.com/office/drawing/2014/main" id="{A887E3E5-4149-1B46-B8BA-7799D6FBF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6D77B8-8E21-2848-AC25-2BCAEE33D178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A8D09701-646D-2547-84B2-BEC80B7049B2}"/>
              </a:ext>
            </a:extLst>
          </p:cNvPr>
          <p:cNvSpPr/>
          <p:nvPr/>
        </p:nvSpPr>
        <p:spPr>
          <a:xfrm>
            <a:off x="6275294" y="2635624"/>
            <a:ext cx="5432612" cy="1932435"/>
          </a:xfrm>
          <a:custGeom>
            <a:avLst/>
            <a:gdLst>
              <a:gd name="connsiteX0" fmla="*/ 0 w 5432612"/>
              <a:gd name="connsiteY0" fmla="*/ 0 h 1932435"/>
              <a:gd name="connsiteX1" fmla="*/ 125506 w 5432612"/>
              <a:gd name="connsiteY1" fmla="*/ 107576 h 1932435"/>
              <a:gd name="connsiteX2" fmla="*/ 179294 w 5432612"/>
              <a:gd name="connsiteY2" fmla="*/ 143435 h 1932435"/>
              <a:gd name="connsiteX3" fmla="*/ 233082 w 5432612"/>
              <a:gd name="connsiteY3" fmla="*/ 197223 h 1932435"/>
              <a:gd name="connsiteX4" fmla="*/ 340659 w 5432612"/>
              <a:gd name="connsiteY4" fmla="*/ 251011 h 1932435"/>
              <a:gd name="connsiteX5" fmla="*/ 394447 w 5432612"/>
              <a:gd name="connsiteY5" fmla="*/ 286870 h 1932435"/>
              <a:gd name="connsiteX6" fmla="*/ 448235 w 5432612"/>
              <a:gd name="connsiteY6" fmla="*/ 304800 h 1932435"/>
              <a:gd name="connsiteX7" fmla="*/ 555812 w 5432612"/>
              <a:gd name="connsiteY7" fmla="*/ 376517 h 1932435"/>
              <a:gd name="connsiteX8" fmla="*/ 717177 w 5432612"/>
              <a:gd name="connsiteY8" fmla="*/ 448235 h 1932435"/>
              <a:gd name="connsiteX9" fmla="*/ 932330 w 5432612"/>
              <a:gd name="connsiteY9" fmla="*/ 519952 h 1932435"/>
              <a:gd name="connsiteX10" fmla="*/ 1093694 w 5432612"/>
              <a:gd name="connsiteY10" fmla="*/ 573741 h 1932435"/>
              <a:gd name="connsiteX11" fmla="*/ 1147482 w 5432612"/>
              <a:gd name="connsiteY11" fmla="*/ 591670 h 1932435"/>
              <a:gd name="connsiteX12" fmla="*/ 1255059 w 5432612"/>
              <a:gd name="connsiteY12" fmla="*/ 645458 h 1932435"/>
              <a:gd name="connsiteX13" fmla="*/ 1308847 w 5432612"/>
              <a:gd name="connsiteY13" fmla="*/ 681317 h 1932435"/>
              <a:gd name="connsiteX14" fmla="*/ 1470212 w 5432612"/>
              <a:gd name="connsiteY14" fmla="*/ 735105 h 1932435"/>
              <a:gd name="connsiteX15" fmla="*/ 1524000 w 5432612"/>
              <a:gd name="connsiteY15" fmla="*/ 753035 h 1932435"/>
              <a:gd name="connsiteX16" fmla="*/ 1577788 w 5432612"/>
              <a:gd name="connsiteY16" fmla="*/ 788894 h 1932435"/>
              <a:gd name="connsiteX17" fmla="*/ 1685365 w 5432612"/>
              <a:gd name="connsiteY17" fmla="*/ 824752 h 1932435"/>
              <a:gd name="connsiteX18" fmla="*/ 1846730 w 5432612"/>
              <a:gd name="connsiteY18" fmla="*/ 896470 h 1932435"/>
              <a:gd name="connsiteX19" fmla="*/ 1900518 w 5432612"/>
              <a:gd name="connsiteY19" fmla="*/ 914400 h 1932435"/>
              <a:gd name="connsiteX20" fmla="*/ 1954306 w 5432612"/>
              <a:gd name="connsiteY20" fmla="*/ 932329 h 1932435"/>
              <a:gd name="connsiteX21" fmla="*/ 2008094 w 5432612"/>
              <a:gd name="connsiteY21" fmla="*/ 986117 h 1932435"/>
              <a:gd name="connsiteX22" fmla="*/ 2115671 w 5432612"/>
              <a:gd name="connsiteY22" fmla="*/ 1057835 h 1932435"/>
              <a:gd name="connsiteX23" fmla="*/ 2277035 w 5432612"/>
              <a:gd name="connsiteY23" fmla="*/ 1183341 h 1932435"/>
              <a:gd name="connsiteX24" fmla="*/ 2330824 w 5432612"/>
              <a:gd name="connsiteY24" fmla="*/ 1201270 h 1932435"/>
              <a:gd name="connsiteX25" fmla="*/ 2384612 w 5432612"/>
              <a:gd name="connsiteY25" fmla="*/ 1237129 h 1932435"/>
              <a:gd name="connsiteX26" fmla="*/ 2492188 w 5432612"/>
              <a:gd name="connsiteY26" fmla="*/ 1272988 h 1932435"/>
              <a:gd name="connsiteX27" fmla="*/ 2653553 w 5432612"/>
              <a:gd name="connsiteY27" fmla="*/ 1326776 h 1932435"/>
              <a:gd name="connsiteX28" fmla="*/ 2761130 w 5432612"/>
              <a:gd name="connsiteY28" fmla="*/ 1362635 h 1932435"/>
              <a:gd name="connsiteX29" fmla="*/ 2814918 w 5432612"/>
              <a:gd name="connsiteY29" fmla="*/ 1398494 h 1932435"/>
              <a:gd name="connsiteX30" fmla="*/ 3137647 w 5432612"/>
              <a:gd name="connsiteY30" fmla="*/ 1470211 h 1932435"/>
              <a:gd name="connsiteX31" fmla="*/ 3263153 w 5432612"/>
              <a:gd name="connsiteY31" fmla="*/ 1506070 h 1932435"/>
              <a:gd name="connsiteX32" fmla="*/ 3316941 w 5432612"/>
              <a:gd name="connsiteY32" fmla="*/ 1524000 h 1932435"/>
              <a:gd name="connsiteX33" fmla="*/ 3388659 w 5432612"/>
              <a:gd name="connsiteY33" fmla="*/ 1541929 h 1932435"/>
              <a:gd name="connsiteX34" fmla="*/ 3496235 w 5432612"/>
              <a:gd name="connsiteY34" fmla="*/ 1577788 h 1932435"/>
              <a:gd name="connsiteX35" fmla="*/ 3657600 w 5432612"/>
              <a:gd name="connsiteY35" fmla="*/ 1685364 h 1932435"/>
              <a:gd name="connsiteX36" fmla="*/ 3765177 w 5432612"/>
              <a:gd name="connsiteY36" fmla="*/ 1757082 h 1932435"/>
              <a:gd name="connsiteX37" fmla="*/ 3872753 w 5432612"/>
              <a:gd name="connsiteY37" fmla="*/ 1792941 h 1932435"/>
              <a:gd name="connsiteX38" fmla="*/ 3926541 w 5432612"/>
              <a:gd name="connsiteY38" fmla="*/ 1810870 h 1932435"/>
              <a:gd name="connsiteX39" fmla="*/ 3980330 w 5432612"/>
              <a:gd name="connsiteY39" fmla="*/ 1846729 h 1932435"/>
              <a:gd name="connsiteX40" fmla="*/ 4267200 w 5432612"/>
              <a:gd name="connsiteY40" fmla="*/ 1882588 h 1932435"/>
              <a:gd name="connsiteX41" fmla="*/ 4446494 w 5432612"/>
              <a:gd name="connsiteY41" fmla="*/ 1900517 h 1932435"/>
              <a:gd name="connsiteX42" fmla="*/ 5109882 w 5432612"/>
              <a:gd name="connsiteY42" fmla="*/ 1900517 h 1932435"/>
              <a:gd name="connsiteX43" fmla="*/ 5199530 w 5432612"/>
              <a:gd name="connsiteY43" fmla="*/ 1882588 h 1932435"/>
              <a:gd name="connsiteX44" fmla="*/ 5307106 w 5432612"/>
              <a:gd name="connsiteY44" fmla="*/ 1846729 h 1932435"/>
              <a:gd name="connsiteX45" fmla="*/ 5360894 w 5432612"/>
              <a:gd name="connsiteY45" fmla="*/ 1828800 h 1932435"/>
              <a:gd name="connsiteX46" fmla="*/ 5432612 w 5432612"/>
              <a:gd name="connsiteY46" fmla="*/ 1810870 h 193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432612" h="1932435">
                <a:moveTo>
                  <a:pt x="0" y="0"/>
                </a:moveTo>
                <a:cubicBezTo>
                  <a:pt x="41835" y="35859"/>
                  <a:pt x="82480" y="73155"/>
                  <a:pt x="125506" y="107576"/>
                </a:cubicBezTo>
                <a:cubicBezTo>
                  <a:pt x="142333" y="121037"/>
                  <a:pt x="162740" y="129640"/>
                  <a:pt x="179294" y="143435"/>
                </a:cubicBezTo>
                <a:cubicBezTo>
                  <a:pt x="198773" y="159667"/>
                  <a:pt x="213603" y="180991"/>
                  <a:pt x="233082" y="197223"/>
                </a:cubicBezTo>
                <a:cubicBezTo>
                  <a:pt x="279425" y="235842"/>
                  <a:pt x="286750" y="233042"/>
                  <a:pt x="340659" y="251011"/>
                </a:cubicBezTo>
                <a:cubicBezTo>
                  <a:pt x="358588" y="262964"/>
                  <a:pt x="375174" y="277233"/>
                  <a:pt x="394447" y="286870"/>
                </a:cubicBezTo>
                <a:cubicBezTo>
                  <a:pt x="411351" y="295322"/>
                  <a:pt x="432510" y="294317"/>
                  <a:pt x="448235" y="304800"/>
                </a:cubicBezTo>
                <a:cubicBezTo>
                  <a:pt x="582536" y="394334"/>
                  <a:pt x="427921" y="333887"/>
                  <a:pt x="555812" y="376517"/>
                </a:cubicBezTo>
                <a:cubicBezTo>
                  <a:pt x="641050" y="433343"/>
                  <a:pt x="589158" y="405562"/>
                  <a:pt x="717177" y="448235"/>
                </a:cubicBezTo>
                <a:lnTo>
                  <a:pt x="932330" y="519952"/>
                </a:lnTo>
                <a:lnTo>
                  <a:pt x="1093694" y="573741"/>
                </a:lnTo>
                <a:lnTo>
                  <a:pt x="1147482" y="591670"/>
                </a:lnTo>
                <a:cubicBezTo>
                  <a:pt x="1301640" y="694441"/>
                  <a:pt x="1106592" y="571224"/>
                  <a:pt x="1255059" y="645458"/>
                </a:cubicBezTo>
                <a:cubicBezTo>
                  <a:pt x="1274333" y="655095"/>
                  <a:pt x="1289156" y="672565"/>
                  <a:pt x="1308847" y="681317"/>
                </a:cubicBezTo>
                <a:cubicBezTo>
                  <a:pt x="1308859" y="681322"/>
                  <a:pt x="1443312" y="726138"/>
                  <a:pt x="1470212" y="735105"/>
                </a:cubicBezTo>
                <a:cubicBezTo>
                  <a:pt x="1488141" y="741082"/>
                  <a:pt x="1508275" y="742552"/>
                  <a:pt x="1524000" y="753035"/>
                </a:cubicBezTo>
                <a:cubicBezTo>
                  <a:pt x="1541929" y="764988"/>
                  <a:pt x="1558097" y="780142"/>
                  <a:pt x="1577788" y="788894"/>
                </a:cubicBezTo>
                <a:cubicBezTo>
                  <a:pt x="1612329" y="804245"/>
                  <a:pt x="1685365" y="824752"/>
                  <a:pt x="1685365" y="824752"/>
                </a:cubicBezTo>
                <a:cubicBezTo>
                  <a:pt x="1770604" y="881579"/>
                  <a:pt x="1718709" y="853796"/>
                  <a:pt x="1846730" y="896470"/>
                </a:cubicBezTo>
                <a:lnTo>
                  <a:pt x="1900518" y="914400"/>
                </a:lnTo>
                <a:lnTo>
                  <a:pt x="1954306" y="932329"/>
                </a:lnTo>
                <a:cubicBezTo>
                  <a:pt x="1972235" y="950258"/>
                  <a:pt x="1988079" y="970550"/>
                  <a:pt x="2008094" y="986117"/>
                </a:cubicBezTo>
                <a:cubicBezTo>
                  <a:pt x="2042113" y="1012576"/>
                  <a:pt x="2085197" y="1027361"/>
                  <a:pt x="2115671" y="1057835"/>
                </a:cubicBezTo>
                <a:cubicBezTo>
                  <a:pt x="2162079" y="1104243"/>
                  <a:pt x="2212701" y="1161897"/>
                  <a:pt x="2277035" y="1183341"/>
                </a:cubicBezTo>
                <a:lnTo>
                  <a:pt x="2330824" y="1201270"/>
                </a:lnTo>
                <a:cubicBezTo>
                  <a:pt x="2348753" y="1213223"/>
                  <a:pt x="2364921" y="1228377"/>
                  <a:pt x="2384612" y="1237129"/>
                </a:cubicBezTo>
                <a:cubicBezTo>
                  <a:pt x="2419153" y="1252480"/>
                  <a:pt x="2456329" y="1261035"/>
                  <a:pt x="2492188" y="1272988"/>
                </a:cubicBezTo>
                <a:lnTo>
                  <a:pt x="2653553" y="1326776"/>
                </a:lnTo>
                <a:cubicBezTo>
                  <a:pt x="2653557" y="1326777"/>
                  <a:pt x="2761127" y="1362633"/>
                  <a:pt x="2761130" y="1362635"/>
                </a:cubicBezTo>
                <a:cubicBezTo>
                  <a:pt x="2779059" y="1374588"/>
                  <a:pt x="2795227" y="1389742"/>
                  <a:pt x="2814918" y="1398494"/>
                </a:cubicBezTo>
                <a:cubicBezTo>
                  <a:pt x="2916745" y="1443750"/>
                  <a:pt x="3028882" y="1454673"/>
                  <a:pt x="3137647" y="1470211"/>
                </a:cubicBezTo>
                <a:cubicBezTo>
                  <a:pt x="3266612" y="1513201"/>
                  <a:pt x="3105561" y="1461044"/>
                  <a:pt x="3263153" y="1506070"/>
                </a:cubicBezTo>
                <a:cubicBezTo>
                  <a:pt x="3281325" y="1511262"/>
                  <a:pt x="3298769" y="1518808"/>
                  <a:pt x="3316941" y="1524000"/>
                </a:cubicBezTo>
                <a:cubicBezTo>
                  <a:pt x="3340635" y="1530770"/>
                  <a:pt x="3365057" y="1534848"/>
                  <a:pt x="3388659" y="1541929"/>
                </a:cubicBezTo>
                <a:cubicBezTo>
                  <a:pt x="3424863" y="1552790"/>
                  <a:pt x="3464785" y="1556821"/>
                  <a:pt x="3496235" y="1577788"/>
                </a:cubicBezTo>
                <a:lnTo>
                  <a:pt x="3657600" y="1685364"/>
                </a:lnTo>
                <a:lnTo>
                  <a:pt x="3765177" y="1757082"/>
                </a:lnTo>
                <a:lnTo>
                  <a:pt x="3872753" y="1792941"/>
                </a:lnTo>
                <a:lnTo>
                  <a:pt x="3926541" y="1810870"/>
                </a:lnTo>
                <a:cubicBezTo>
                  <a:pt x="3944471" y="1822823"/>
                  <a:pt x="3960524" y="1838241"/>
                  <a:pt x="3980330" y="1846729"/>
                </a:cubicBezTo>
                <a:cubicBezTo>
                  <a:pt x="4048854" y="1876096"/>
                  <a:pt x="4240720" y="1880181"/>
                  <a:pt x="4267200" y="1882588"/>
                </a:cubicBezTo>
                <a:lnTo>
                  <a:pt x="4446494" y="1900517"/>
                </a:lnTo>
                <a:cubicBezTo>
                  <a:pt x="4715128" y="1954246"/>
                  <a:pt x="4559912" y="1930245"/>
                  <a:pt x="5109882" y="1900517"/>
                </a:cubicBezTo>
                <a:cubicBezTo>
                  <a:pt x="5140312" y="1898872"/>
                  <a:pt x="5170129" y="1890606"/>
                  <a:pt x="5199530" y="1882588"/>
                </a:cubicBezTo>
                <a:cubicBezTo>
                  <a:pt x="5235997" y="1872643"/>
                  <a:pt x="5271247" y="1858682"/>
                  <a:pt x="5307106" y="1846729"/>
                </a:cubicBezTo>
                <a:lnTo>
                  <a:pt x="5360894" y="1828800"/>
                </a:lnTo>
                <a:cubicBezTo>
                  <a:pt x="5420354" y="1808980"/>
                  <a:pt x="5395782" y="1810870"/>
                  <a:pt x="5432612" y="1810870"/>
                </a:cubicBezTo>
              </a:path>
            </a:pathLst>
          </a:custGeom>
          <a:noFill/>
          <a:ln w="28575">
            <a:solidFill>
              <a:srgbClr val="130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>
            <a:extLst>
              <a:ext uri="{FF2B5EF4-FFF2-40B4-BE49-F238E27FC236}">
                <a16:creationId xmlns:a16="http://schemas.microsoft.com/office/drawing/2014/main" id="{B3A4D506-1739-3B4C-9120-698E064D6C2F}"/>
              </a:ext>
            </a:extLst>
          </p:cNvPr>
          <p:cNvSpPr/>
          <p:nvPr/>
        </p:nvSpPr>
        <p:spPr>
          <a:xfrm>
            <a:off x="6544235" y="2635576"/>
            <a:ext cx="2205318" cy="89695"/>
          </a:xfrm>
          <a:custGeom>
            <a:avLst/>
            <a:gdLst>
              <a:gd name="connsiteX0" fmla="*/ 2205318 w 2205318"/>
              <a:gd name="connsiteY0" fmla="*/ 17977 h 89695"/>
              <a:gd name="connsiteX1" fmla="*/ 1488141 w 2205318"/>
              <a:gd name="connsiteY1" fmla="*/ 53836 h 89695"/>
              <a:gd name="connsiteX2" fmla="*/ 1380565 w 2205318"/>
              <a:gd name="connsiteY2" fmla="*/ 71765 h 89695"/>
              <a:gd name="connsiteX3" fmla="*/ 968189 w 2205318"/>
              <a:gd name="connsiteY3" fmla="*/ 89695 h 89695"/>
              <a:gd name="connsiteX4" fmla="*/ 394447 w 2205318"/>
              <a:gd name="connsiteY4" fmla="*/ 53836 h 89695"/>
              <a:gd name="connsiteX5" fmla="*/ 179294 w 2205318"/>
              <a:gd name="connsiteY5" fmla="*/ 35906 h 89695"/>
              <a:gd name="connsiteX6" fmla="*/ 71718 w 2205318"/>
              <a:gd name="connsiteY6" fmla="*/ 17977 h 89695"/>
              <a:gd name="connsiteX7" fmla="*/ 0 w 2205318"/>
              <a:gd name="connsiteY7" fmla="*/ 48 h 89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05318" h="89695">
                <a:moveTo>
                  <a:pt x="2205318" y="17977"/>
                </a:moveTo>
                <a:cubicBezTo>
                  <a:pt x="1853377" y="68253"/>
                  <a:pt x="2267277" y="13880"/>
                  <a:pt x="1488141" y="53836"/>
                </a:cubicBezTo>
                <a:cubicBezTo>
                  <a:pt x="1451835" y="55698"/>
                  <a:pt x="1416832" y="69264"/>
                  <a:pt x="1380565" y="71765"/>
                </a:cubicBezTo>
                <a:cubicBezTo>
                  <a:pt x="1243303" y="81231"/>
                  <a:pt x="1105648" y="83718"/>
                  <a:pt x="968189" y="89695"/>
                </a:cubicBezTo>
                <a:cubicBezTo>
                  <a:pt x="623621" y="51408"/>
                  <a:pt x="978999" y="87239"/>
                  <a:pt x="394447" y="53836"/>
                </a:cubicBezTo>
                <a:cubicBezTo>
                  <a:pt x="322598" y="49730"/>
                  <a:pt x="250820" y="43853"/>
                  <a:pt x="179294" y="35906"/>
                </a:cubicBezTo>
                <a:cubicBezTo>
                  <a:pt x="143163" y="31891"/>
                  <a:pt x="107206" y="25863"/>
                  <a:pt x="71718" y="17977"/>
                </a:cubicBezTo>
                <a:cubicBezTo>
                  <a:pt x="-17469" y="-1842"/>
                  <a:pt x="46231" y="48"/>
                  <a:pt x="0" y="48"/>
                </a:cubicBezTo>
              </a:path>
            </a:pathLst>
          </a:custGeom>
          <a:noFill/>
          <a:ln w="28575">
            <a:solidFill>
              <a:srgbClr val="130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37F9C20-2B1A-1A48-A015-2AE827CF80C1}"/>
              </a:ext>
            </a:extLst>
          </p:cNvPr>
          <p:cNvSpPr txBox="1"/>
          <p:nvPr/>
        </p:nvSpPr>
        <p:spPr>
          <a:xfrm>
            <a:off x="838200" y="39846"/>
            <a:ext cx="3490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Fiber route outside </a:t>
            </a:r>
            <a:endParaRPr kumimoji="1" lang="ja-JP" altLang="en-US" sz="320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100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504B77-09FE-3241-A7E9-CC3BF250C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B848CDF-70AC-E54E-BA56-FA5998F0E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00646D-1C92-6A45-9784-FD0C83856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7" name="20190423_142842.jpg" descr="20190423_142842.jpg">
            <a:extLst>
              <a:ext uri="{FF2B5EF4-FFF2-40B4-BE49-F238E27FC236}">
                <a16:creationId xmlns:a16="http://schemas.microsoft.com/office/drawing/2014/main" id="{A08054C2-91FB-4D47-B9EC-599261394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1758" r="21950" b="4893"/>
          <a:stretch>
            <a:fillRect/>
          </a:stretch>
        </p:blipFill>
        <p:spPr>
          <a:xfrm rot="5400000">
            <a:off x="1869714" y="572175"/>
            <a:ext cx="4823314" cy="711016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new readout: more data soon…">
            <a:extLst>
              <a:ext uri="{FF2B5EF4-FFF2-40B4-BE49-F238E27FC236}">
                <a16:creationId xmlns:a16="http://schemas.microsoft.com/office/drawing/2014/main" id="{5CCACE00-299C-E449-902A-56DC67EEAC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6026" y="261036"/>
            <a:ext cx="8832651" cy="1454562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190B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readout</a:t>
            </a:r>
          </a:p>
        </p:txBody>
      </p:sp>
      <p:pic>
        <p:nvPicPr>
          <p:cNvPr id="10" name="WhatsApp Image 2018-10-04 at 21.12.42.jpeg" descr="WhatsApp Image 2018-10-04 at 21.12.42.jpeg">
            <a:extLst>
              <a:ext uri="{FF2B5EF4-FFF2-40B4-BE49-F238E27FC236}">
                <a16:creationId xmlns:a16="http://schemas.microsoft.com/office/drawing/2014/main" id="{B2A13311-EDAD-2041-90D3-B4811EBE3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l="8607" t="12348" r="25717" b="15861"/>
          <a:stretch>
            <a:fillRect/>
          </a:stretch>
        </p:blipFill>
        <p:spPr>
          <a:xfrm>
            <a:off x="8857160" y="2023666"/>
            <a:ext cx="2972757" cy="4332684"/>
          </a:xfrm>
          <a:prstGeom prst="rect">
            <a:avLst/>
          </a:prstGeom>
          <a:ln w="38100">
            <a:solidFill>
              <a:srgbClr val="FF26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467436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6F79A842-A575-BA4F-8330-397717988314}"/>
              </a:ext>
            </a:extLst>
          </p:cNvPr>
          <p:cNvGrpSpPr/>
          <p:nvPr/>
        </p:nvGrpSpPr>
        <p:grpSpPr>
          <a:xfrm>
            <a:off x="526793" y="367219"/>
            <a:ext cx="6726072" cy="6490781"/>
            <a:chOff x="0" y="0"/>
            <a:chExt cx="6726070" cy="6490779"/>
          </a:xfrm>
        </p:grpSpPr>
        <p:pic>
          <p:nvPicPr>
            <p:cNvPr id="5" name="ElectronBeam.jpg" descr="ElectronBeam.jpg">
              <a:extLst>
                <a:ext uri="{FF2B5EF4-FFF2-40B4-BE49-F238E27FC236}">
                  <a16:creationId xmlns:a16="http://schemas.microsoft.com/office/drawing/2014/main" id="{B0134AB9-6C08-C949-926B-D01C82325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726071" cy="64907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MicroLOPhoto.jpg" descr="MicroLOPhoto.jpg">
              <a:extLst>
                <a:ext uri="{FF2B5EF4-FFF2-40B4-BE49-F238E27FC236}">
                  <a16:creationId xmlns:a16="http://schemas.microsoft.com/office/drawing/2014/main" id="{98AE8852-69D0-DD47-9A68-A21F0C8F6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380989" y="108216"/>
              <a:ext cx="2018804" cy="31503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" name="MiniLiquidO_EntranceFace.JPG" descr="MiniLiquidO_EntranceFace.JPG">
            <a:extLst>
              <a:ext uri="{FF2B5EF4-FFF2-40B4-BE49-F238E27FC236}">
                <a16:creationId xmlns:a16="http://schemas.microsoft.com/office/drawing/2014/main" id="{35405083-A77E-1E4F-B696-623A61370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89424" y="604789"/>
            <a:ext cx="3855521" cy="289164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4E11D23-8E8F-5645-8F03-37350DCC86CD}"/>
              </a:ext>
            </a:extLst>
          </p:cNvPr>
          <p:cNvSpPr txBox="1"/>
          <p:nvPr/>
        </p:nvSpPr>
        <p:spPr>
          <a:xfrm>
            <a:off x="7763304" y="1142668"/>
            <a:ext cx="32921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Will see 1 MeV electron</a:t>
            </a:r>
          </a:p>
          <a:p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signal pattern!!</a:t>
            </a:r>
          </a:p>
          <a:p>
            <a:endParaRPr kumimoji="1" lang="en-US" altLang="ja-JP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 Data take in </a:t>
            </a:r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2019. </a:t>
            </a:r>
            <a:endParaRPr kumimoji="1" lang="ja-JP" alt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日付プレースホルダー 1">
            <a:extLst>
              <a:ext uri="{FF2B5EF4-FFF2-40B4-BE49-F238E27FC236}">
                <a16:creationId xmlns:a16="http://schemas.microsoft.com/office/drawing/2014/main" id="{73A685B4-385B-AE43-93C8-0474DCE6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10" name="フッター プレースホルダー 2">
            <a:extLst>
              <a:ext uri="{FF2B5EF4-FFF2-40B4-BE49-F238E27FC236}">
                <a16:creationId xmlns:a16="http://schemas.microsoft.com/office/drawing/2014/main" id="{686D66B9-1DE2-344D-B9E2-73FA779B0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11" name="スライド番号プレースホルダー 8">
            <a:extLst>
              <a:ext uri="{FF2B5EF4-FFF2-40B4-BE49-F238E27FC236}">
                <a16:creationId xmlns:a16="http://schemas.microsoft.com/office/drawing/2014/main" id="{CB244C50-B196-1D41-A306-34D662DA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6D77B8-8E21-2848-AC25-2BCAEE33D17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6145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付プレースホルダー 1">
            <a:extLst>
              <a:ext uri="{FF2B5EF4-FFF2-40B4-BE49-F238E27FC236}">
                <a16:creationId xmlns:a16="http://schemas.microsoft.com/office/drawing/2014/main" id="{A358F4ED-41C7-114E-97CC-CDAC6831C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6" name="フッター プレースホルダー 2">
            <a:extLst>
              <a:ext uri="{FF2B5EF4-FFF2-40B4-BE49-F238E27FC236}">
                <a16:creationId xmlns:a16="http://schemas.microsoft.com/office/drawing/2014/main" id="{2D3A622E-B7DA-2A48-A266-83916D167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7" name="スライド番号プレースホルダー 3">
            <a:extLst>
              <a:ext uri="{FF2B5EF4-FFF2-40B4-BE49-F238E27FC236}">
                <a16:creationId xmlns:a16="http://schemas.microsoft.com/office/drawing/2014/main" id="{B1267644-401F-4F42-970C-E35ADFC25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6D77B8-8E21-2848-AC25-2BCAEE33D178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EEB7986-2880-D84A-A2E2-56BE8B3FC672}"/>
              </a:ext>
            </a:extLst>
          </p:cNvPr>
          <p:cNvSpPr txBox="1"/>
          <p:nvPr/>
        </p:nvSpPr>
        <p:spPr>
          <a:xfrm>
            <a:off x="4909457" y="557561"/>
            <a:ext cx="1915909" cy="584775"/>
          </a:xfrm>
          <a:prstGeom prst="rect">
            <a:avLst/>
          </a:prstGeom>
          <a:noFill/>
          <a:ln w="28575">
            <a:solidFill>
              <a:srgbClr val="130C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130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kumimoji="1" lang="ja-JP" altLang="en-US" sz="3200" b="1">
              <a:solidFill>
                <a:srgbClr val="130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1C84978-57AA-2C46-AD71-142073C64841}"/>
              </a:ext>
            </a:extLst>
          </p:cNvPr>
          <p:cNvSpPr txBox="1"/>
          <p:nvPr/>
        </p:nvSpPr>
        <p:spPr>
          <a:xfrm>
            <a:off x="386327" y="1412438"/>
            <a:ext cx="11650241" cy="452431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1" lang="en-US" altLang="ja-JP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LiquidO</a:t>
            </a:r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a detector technology to observe the signal spatial pattern by using </a:t>
            </a:r>
          </a:p>
          <a:p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opaque LS and WLS fibers. </a:t>
            </a:r>
          </a:p>
          <a:p>
            <a:endParaRPr kumimoji="1" lang="en-US" altLang="ja-JP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From the signal patter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particle ID 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is possible and the backgrounds can be removed. </a:t>
            </a:r>
          </a:p>
          <a:p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 Charged current interaction of  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dirty="0">
                <a:solidFill>
                  <a:srgbClr val="7030A0"/>
                </a:solidFill>
                <a:latin typeface="Symbol" pitchFamily="2" charset="2"/>
                <a:cs typeface="Times New Roman" panose="02020603050405020304" pitchFamily="18" charset="0"/>
              </a:rPr>
              <a:t>n</a:t>
            </a:r>
            <a:r>
              <a:rPr lang="en-US" altLang="ja-JP" sz="2400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      can be separated.  </a:t>
            </a:r>
            <a:endParaRPr lang="en-US" altLang="ja-JP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endParaRPr kumimoji="1" lang="en-US" altLang="ja-JP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* In 2018, the proof of principle of  the scintillation light confinement was successfully</a:t>
            </a:r>
          </a:p>
          <a:p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performed by using the </a:t>
            </a:r>
            <a:r>
              <a:rPr lang="en-US" altLang="ja-JP" sz="2400" b="1" dirty="0">
                <a:solidFill>
                  <a:srgbClr val="7030A0"/>
                </a:solidFill>
                <a:latin typeface="Symbol" pitchFamily="2" charset="2"/>
                <a:cs typeface="Times New Roman" panose="02020603050405020304" pitchFamily="18" charset="0"/>
                <a:sym typeface="Wingdings" pitchFamily="2" charset="2"/>
              </a:rPr>
              <a:t>m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</a:t>
            </a:r>
            <a:r>
              <a:rPr lang="en-US" altLang="ja-JP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LiquidO</a:t>
            </a:r>
            <a:endParaRPr lang="en-US" altLang="ja-JP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ja-JP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In 2019, we will measure the </a:t>
            </a:r>
            <a:r>
              <a:rPr lang="en-US" altLang="ja-JP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sz="2400" b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signal pattern by using Mini-</a:t>
            </a:r>
            <a:r>
              <a:rPr lang="en-US" altLang="ja-JP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LiquidO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ja-JP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R&amp;D is continuing steadily....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852470E-07A6-1146-9C2E-9BAEB1357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284" y="2879329"/>
            <a:ext cx="426719" cy="48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29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3B6E8E-9DEA-AA45-87B7-69C1D13C3B63}"/>
              </a:ext>
            </a:extLst>
          </p:cNvPr>
          <p:cNvSpPr txBox="1"/>
          <p:nvPr/>
        </p:nvSpPr>
        <p:spPr>
          <a:xfrm>
            <a:off x="2918611" y="1759015"/>
            <a:ext cx="6057749" cy="27959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LAL/IN2P3:</a:t>
            </a:r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kumimoji="1" lang="en-US" altLang="ja-JP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Anatael</a:t>
            </a:r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M.Grassi</a:t>
            </a:r>
            <a:endParaRPr kumimoji="1" lang="en-US" altLang="ja-JP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SUBATECH:</a:t>
            </a:r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Y.Frederic</a:t>
            </a:r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V.Benoit</a:t>
            </a:r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 Thiago</a:t>
            </a:r>
          </a:p>
          <a:p>
            <a:pPr>
              <a:lnSpc>
                <a:spcPct val="150000"/>
              </a:lnSpc>
            </a:pP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CENBG: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M.Christine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C.Emmanuel</a:t>
            </a:r>
            <a:endParaRPr lang="en-US" altLang="ja-JP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CPP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B.Jose</a:t>
            </a:r>
            <a:endParaRPr lang="en-US" altLang="ja-JP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Tohoku U.:</a:t>
            </a:r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1" lang="en-US" altLang="ja-JP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F.Suekane</a:t>
            </a:r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D93E120-CF27-3E45-951D-6CA05CB7A15F}"/>
              </a:ext>
            </a:extLst>
          </p:cNvPr>
          <p:cNvSpPr txBox="1"/>
          <p:nvPr/>
        </p:nvSpPr>
        <p:spPr>
          <a:xfrm>
            <a:off x="3269131" y="808923"/>
            <a:ext cx="5075300" cy="646331"/>
          </a:xfrm>
          <a:prstGeom prst="rect">
            <a:avLst/>
          </a:prstGeom>
          <a:noFill/>
          <a:ln w="19050">
            <a:solidFill>
              <a:srgbClr val="130C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solidFill>
                  <a:srgbClr val="130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FJPPL Project Members</a:t>
            </a:r>
            <a:endParaRPr kumimoji="1" lang="ja-JP" altLang="en-US" sz="3600" b="1">
              <a:solidFill>
                <a:srgbClr val="130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日付プレースホルダー 1">
            <a:extLst>
              <a:ext uri="{FF2B5EF4-FFF2-40B4-BE49-F238E27FC236}">
                <a16:creationId xmlns:a16="http://schemas.microsoft.com/office/drawing/2014/main" id="{C9039A6F-7A1B-B74A-A20C-9FC1089C0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7" name="フッター プレースホルダー 2">
            <a:extLst>
              <a:ext uri="{FF2B5EF4-FFF2-40B4-BE49-F238E27FC236}">
                <a16:creationId xmlns:a16="http://schemas.microsoft.com/office/drawing/2014/main" id="{1094D969-7597-844B-9D64-5FBF1DF86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FF20D2C8-B0BE-5045-88F8-B641EAFF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6D77B8-8E21-2848-AC25-2BCAEE33D17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4214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4A2005C-2998-D748-9B17-0A8471D4AA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916F9F3-E95C-874A-83B3-8314101E5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FED553-4448-C840-9E5F-0E85667A6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6D77B8-8E21-2848-AC25-2BCAEE33D178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294A23D-DB9B-B34E-BE76-9DA893260000}"/>
              </a:ext>
            </a:extLst>
          </p:cNvPr>
          <p:cNvSpPr txBox="1"/>
          <p:nvPr/>
        </p:nvSpPr>
        <p:spPr>
          <a:xfrm>
            <a:off x="4221480" y="2819400"/>
            <a:ext cx="22685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 ups</a:t>
            </a:r>
            <a:endParaRPr kumimoji="1" lang="ja-JP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179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7874E1B-4C36-5340-8768-2C55BDB35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64" y="1379808"/>
            <a:ext cx="4361454" cy="4098383"/>
          </a:xfrm>
          <a:prstGeom prst="rect">
            <a:avLst/>
          </a:prstGeom>
          <a:ln w="12700">
            <a:solidFill>
              <a:srgbClr val="00B050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0A970BE-1408-8A4C-B3CC-CFF0E6BDD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829" y="0"/>
            <a:ext cx="4676090" cy="6702395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6" name="日付プレースホルダー 1">
            <a:extLst>
              <a:ext uri="{FF2B5EF4-FFF2-40B4-BE49-F238E27FC236}">
                <a16:creationId xmlns:a16="http://schemas.microsoft.com/office/drawing/2014/main" id="{1F5D4498-6E0E-0946-AA40-946227B920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7" name="フッター プレースホルダー 2">
            <a:extLst>
              <a:ext uri="{FF2B5EF4-FFF2-40B4-BE49-F238E27FC236}">
                <a16:creationId xmlns:a16="http://schemas.microsoft.com/office/drawing/2014/main" id="{2D9E1E21-0980-FF40-91B2-05585B0F4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597EC26C-809A-1040-93D3-89DCFFAC6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6D77B8-8E21-2848-AC25-2BCAEE33D17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3422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BBF3855-AA2D-8143-82E8-2E75399CD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48" y="680379"/>
            <a:ext cx="3187700" cy="3289300"/>
          </a:xfrm>
          <a:prstGeom prst="rect">
            <a:avLst/>
          </a:prstGeom>
          <a:ln>
            <a:solidFill>
              <a:srgbClr val="00B050"/>
            </a:solidFill>
          </a:ln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8285492-3C78-B34A-95D1-2974936BEF1D}"/>
              </a:ext>
            </a:extLst>
          </p:cNvPr>
          <p:cNvGrpSpPr/>
          <p:nvPr/>
        </p:nvGrpSpPr>
        <p:grpSpPr>
          <a:xfrm>
            <a:off x="5737921" y="186008"/>
            <a:ext cx="3676861" cy="6374474"/>
            <a:chOff x="5737921" y="186008"/>
            <a:chExt cx="3676861" cy="6374474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D7AE94E3-64DA-834D-9C94-11689959A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7921" y="186008"/>
              <a:ext cx="3676861" cy="499229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F7A99D54-5530-0C4B-94EA-83CA315BE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7220" y="5108032"/>
              <a:ext cx="3575261" cy="145245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日付プレースホルダー 1">
            <a:extLst>
              <a:ext uri="{FF2B5EF4-FFF2-40B4-BE49-F238E27FC236}">
                <a16:creationId xmlns:a16="http://schemas.microsoft.com/office/drawing/2014/main" id="{A9B0455E-60F9-BC45-8E1E-F1BDBAC71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9" name="フッター プレースホルダー 2">
            <a:extLst>
              <a:ext uri="{FF2B5EF4-FFF2-40B4-BE49-F238E27FC236}">
                <a16:creationId xmlns:a16="http://schemas.microsoft.com/office/drawing/2014/main" id="{9D5B37BA-5FA0-2140-99ED-11CC99FD6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10" name="スライド番号プレースホルダー 7">
            <a:extLst>
              <a:ext uri="{FF2B5EF4-FFF2-40B4-BE49-F238E27FC236}">
                <a16:creationId xmlns:a16="http://schemas.microsoft.com/office/drawing/2014/main" id="{466B30C0-874C-DE4F-89F4-7BB0F0EC6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6D77B8-8E21-2848-AC25-2BCAEE33D17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1291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eo-ν(40K) detection ever?">
            <a:extLst>
              <a:ext uri="{FF2B5EF4-FFF2-40B4-BE49-F238E27FC236}">
                <a16:creationId xmlns:a16="http://schemas.microsoft.com/office/drawing/2014/main" id="{DC111BB3-1289-7344-9C11-242450AEA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906" y="4911328"/>
            <a:ext cx="12203906" cy="1714500"/>
          </a:xfrm>
          <a:prstGeom prst="rect">
            <a:avLst/>
          </a:prstGeom>
        </p:spPr>
        <p:txBody>
          <a:bodyPr/>
          <a:lstStyle/>
          <a:p>
            <a:r>
              <a:rPr b="1">
                <a:latin typeface="Gill Sans"/>
                <a:ea typeface="Gill Sans"/>
                <a:cs typeface="Gill Sans"/>
                <a:sym typeface="Gill Sans"/>
              </a:rPr>
              <a:t>geo-ν(</a:t>
            </a:r>
            <a:r>
              <a:rPr b="1" baseline="31999">
                <a:latin typeface="Gill Sans"/>
                <a:ea typeface="Gill Sans"/>
                <a:cs typeface="Gill Sans"/>
                <a:sym typeface="Gill Sans"/>
              </a:rPr>
              <a:t>40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K)</a:t>
            </a:r>
            <a:r>
              <a:t> detection ever?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A9C82A4F-B143-8C4F-B55A-FE84E8FF3916}"/>
              </a:ext>
            </a:extLst>
          </p:cNvPr>
          <p:cNvSpPr txBox="1">
            <a:spLocks/>
          </p:cNvSpPr>
          <p:nvPr/>
        </p:nvSpPr>
        <p:spPr>
          <a:xfrm>
            <a:off x="10183475" y="232172"/>
            <a:ext cx="276821" cy="22324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altLang="ja-JP" smtClean="0"/>
              <a:pPr/>
              <a:t>33</a:t>
            </a:fld>
            <a:endParaRPr lang="ja-JP" altLang="en-US"/>
          </a:p>
        </p:txBody>
      </p:sp>
      <p:pic>
        <p:nvPicPr>
          <p:cNvPr id="6" name="Screen Shot 2017-02-06 at 14.20.07.jpg" descr="Screen Shot 2017-02-06 at 14.20.07.jpg">
            <a:extLst>
              <a:ext uri="{FF2B5EF4-FFF2-40B4-BE49-F238E27FC236}">
                <a16:creationId xmlns:a16="http://schemas.microsoft.com/office/drawing/2014/main" id="{32FF8BB1-61AE-5747-9F0B-D5A8D128B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3433" y="1198076"/>
            <a:ext cx="4624071" cy="297059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Earth Formation Heat Contribution">
            <a:extLst>
              <a:ext uri="{FF2B5EF4-FFF2-40B4-BE49-F238E27FC236}">
                <a16:creationId xmlns:a16="http://schemas.microsoft.com/office/drawing/2014/main" id="{39014B8F-ED79-A740-A696-70F0DC42A2E6}"/>
              </a:ext>
            </a:extLst>
          </p:cNvPr>
          <p:cNvSpPr txBox="1"/>
          <p:nvPr/>
        </p:nvSpPr>
        <p:spPr>
          <a:xfrm>
            <a:off x="6231856" y="753370"/>
            <a:ext cx="4039616" cy="3137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4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687"/>
              <a:t>Earth Formation Heat Contribution </a:t>
            </a:r>
          </a:p>
        </p:txBody>
      </p:sp>
      <p:pic>
        <p:nvPicPr>
          <p:cNvPr id="8" name="Evolution_of_Earth's_radiogenic_heat.svg.png" descr="Evolution_of_Earth's_radiogenic_heat.svg.png">
            <a:extLst>
              <a:ext uri="{FF2B5EF4-FFF2-40B4-BE49-F238E27FC236}">
                <a16:creationId xmlns:a16="http://schemas.microsoft.com/office/drawing/2014/main" id="{F7CB58C4-5870-9847-AE87-E3C0B01A1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79707" y="966171"/>
            <a:ext cx="4520704" cy="328074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DDAB5C04-9B5B-8F4A-A2E7-8B9FF3EA91DE}"/>
              </a:ext>
            </a:extLst>
          </p:cNvPr>
          <p:cNvSpPr/>
          <p:nvPr/>
        </p:nvSpPr>
        <p:spPr>
          <a:xfrm>
            <a:off x="2218197" y="1275437"/>
            <a:ext cx="1589572" cy="2490630"/>
          </a:xfrm>
          <a:prstGeom prst="rect">
            <a:avLst/>
          </a:prstGeom>
          <a:solidFill>
            <a:srgbClr val="000000">
              <a:alpha val="50000"/>
            </a:srgbClr>
          </a:solidFill>
          <a:ln w="25400">
            <a:miter lim="400000"/>
          </a:ln>
        </p:spPr>
        <p:txBody>
          <a:bodyPr lIns="26789" tIns="26789" rIns="26789" bIns="26789" anchor="ctr"/>
          <a:lstStyle/>
          <a:p>
            <a:pPr algn="ctr" defTabSz="410751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66"/>
          </a:p>
        </p:txBody>
      </p:sp>
      <p:sp>
        <p:nvSpPr>
          <p:cNvPr id="10" name="hope to detect geo-ν(40K)? [impossible so far]">
            <a:extLst>
              <a:ext uri="{FF2B5EF4-FFF2-40B4-BE49-F238E27FC236}">
                <a16:creationId xmlns:a16="http://schemas.microsoft.com/office/drawing/2014/main" id="{64D446DB-71EC-4B47-82CF-BDCAF06C23B3}"/>
              </a:ext>
            </a:extLst>
          </p:cNvPr>
          <p:cNvSpPr txBox="1"/>
          <p:nvPr/>
        </p:nvSpPr>
        <p:spPr>
          <a:xfrm>
            <a:off x="1619947" y="96161"/>
            <a:ext cx="8551315" cy="495264"/>
          </a:xfrm>
          <a:prstGeom prst="rect">
            <a:avLst/>
          </a:prstGeom>
          <a:ln w="12700">
            <a:miter lim="400000"/>
          </a:ln>
          <a:effectLst>
            <a:outerShdw blurRad="38100" dist="381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10751">
              <a:lnSpc>
                <a:spcPct val="120000"/>
              </a:lnSpc>
              <a:defRPr sz="41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sz="2883"/>
              <a:t>hope to detect geo-ν(</a:t>
            </a:r>
            <a:r>
              <a:rPr sz="2883" baseline="31999"/>
              <a:t>40</a:t>
            </a:r>
            <a:r>
              <a:rPr sz="2883"/>
              <a:t>K)? [</a:t>
            </a:r>
            <a:r>
              <a:rPr sz="2883">
                <a:solidFill>
                  <a:srgbClr val="FF2600"/>
                </a:solidFill>
              </a:rPr>
              <a:t>impossible so far</a:t>
            </a:r>
            <a:r>
              <a:rPr sz="2883"/>
              <a:t>]</a:t>
            </a:r>
          </a:p>
        </p:txBody>
      </p:sp>
      <p:sp>
        <p:nvSpPr>
          <p:cNvPr id="11" name="Cd-ν interaction: 40K  and more! U⊕Th geo-ν’s?">
            <a:extLst>
              <a:ext uri="{FF2B5EF4-FFF2-40B4-BE49-F238E27FC236}">
                <a16:creationId xmlns:a16="http://schemas.microsoft.com/office/drawing/2014/main" id="{A2F426FE-3642-7A46-A622-A99259F598A6}"/>
              </a:ext>
            </a:extLst>
          </p:cNvPr>
          <p:cNvSpPr txBox="1"/>
          <p:nvPr/>
        </p:nvSpPr>
        <p:spPr>
          <a:xfrm>
            <a:off x="1668666" y="4231949"/>
            <a:ext cx="8854668" cy="496033"/>
          </a:xfrm>
          <a:prstGeom prst="rect">
            <a:avLst/>
          </a:prstGeom>
          <a:ln w="12700">
            <a:miter lim="400000"/>
          </a:ln>
          <a:effectLst>
            <a:outerShdw blurRad="38100" dist="381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10751">
              <a:lnSpc>
                <a:spcPct val="120000"/>
              </a:lnSpc>
              <a:defRPr sz="41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sz="2883">
                <a:solidFill>
                  <a:srgbClr val="0433FF"/>
                </a:solidFill>
              </a:rPr>
              <a:t>Cd-ν interaction:</a:t>
            </a:r>
            <a:r>
              <a:rPr sz="2883"/>
              <a:t> </a:t>
            </a:r>
            <a:r>
              <a:rPr sz="2883" baseline="31999"/>
              <a:t>40</a:t>
            </a:r>
            <a:r>
              <a:rPr sz="2883"/>
              <a:t>K  and more! U⊕Th geo-ν’s?</a:t>
            </a:r>
          </a:p>
        </p:txBody>
      </p:sp>
      <p:sp>
        <p:nvSpPr>
          <p:cNvPr id="12" name="40K-ν mystery…">
            <a:extLst>
              <a:ext uri="{FF2B5EF4-FFF2-40B4-BE49-F238E27FC236}">
                <a16:creationId xmlns:a16="http://schemas.microsoft.com/office/drawing/2014/main" id="{658E3A24-70F5-4D4A-8CE9-7E68C0AE955C}"/>
              </a:ext>
            </a:extLst>
          </p:cNvPr>
          <p:cNvSpPr txBox="1"/>
          <p:nvPr/>
        </p:nvSpPr>
        <p:spPr>
          <a:xfrm>
            <a:off x="6587412" y="1304727"/>
            <a:ext cx="3412452" cy="677045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  <a:effectLst>
            <a:outerShdw blurRad="38100" dist="381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410751">
              <a:lnSpc>
                <a:spcPct val="120000"/>
              </a:lnSpc>
              <a:defRPr sz="3100" b="1">
                <a:solidFill>
                  <a:srgbClr val="FFFB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180" baseline="31999"/>
              <a:t>40</a:t>
            </a:r>
            <a:r>
              <a:rPr sz="2180"/>
              <a:t>K-ν mystery</a:t>
            </a:r>
          </a:p>
          <a:p>
            <a:pPr algn="ctr" defTabSz="410751">
              <a:lnSpc>
                <a:spcPct val="120000"/>
              </a:lnSpc>
              <a:defRPr sz="2300" b="1">
                <a:solidFill>
                  <a:srgbClr val="FFFB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617"/>
              <a:t>(volatility  vs Earth center)</a:t>
            </a:r>
          </a:p>
        </p:txBody>
      </p:sp>
      <p:sp>
        <p:nvSpPr>
          <p:cNvPr id="13" name="日付プレースホルダー 12">
            <a:extLst>
              <a:ext uri="{FF2B5EF4-FFF2-40B4-BE49-F238E27FC236}">
                <a16:creationId xmlns:a16="http://schemas.microsoft.com/office/drawing/2014/main" id="{8DDB42C5-7587-894D-B55E-668000B81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14" name="フッター プレースホルダー 13">
            <a:extLst>
              <a:ext uri="{FF2B5EF4-FFF2-40B4-BE49-F238E27FC236}">
                <a16:creationId xmlns:a16="http://schemas.microsoft.com/office/drawing/2014/main" id="{CD0B6A45-3B58-A04B-9D2C-D9FCE2D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D3FD2728-1C6A-6C45-9E0D-6EB6E9B2D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4605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om Double Chooz to LiquidO…">
            <a:extLst>
              <a:ext uri="{FF2B5EF4-FFF2-40B4-BE49-F238E27FC236}">
                <a16:creationId xmlns:a16="http://schemas.microsoft.com/office/drawing/2014/main" id="{2D376984-4A4A-EF44-B937-9AD8558271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9480" y="-160734"/>
            <a:ext cx="11664001" cy="708661"/>
          </a:xfrm>
          <a:prstGeom prst="rect">
            <a:avLst/>
          </a:prstGeom>
        </p:spPr>
        <p:txBody>
          <a:bodyPr/>
          <a:lstStyle/>
          <a:p>
            <a:r>
              <a:t>from Double Chooz to LiquidO…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8202D268-EDE9-8C4D-8B5B-55992215F2E0}"/>
              </a:ext>
            </a:extLst>
          </p:cNvPr>
          <p:cNvSpPr txBox="1">
            <a:spLocks/>
          </p:cNvSpPr>
          <p:nvPr/>
        </p:nvSpPr>
        <p:spPr>
          <a:xfrm>
            <a:off x="224551" y="187524"/>
            <a:ext cx="273845" cy="22324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altLang="ja-JP" smtClean="0"/>
              <a:pPr/>
              <a:t>34</a:t>
            </a:fld>
            <a:endParaRPr lang="ja-JP" altLang="en-US"/>
          </a:p>
        </p:txBody>
      </p:sp>
      <p:pic>
        <p:nvPicPr>
          <p:cNvPr id="6" name="ND_stack_hists.pdf" descr="ND_stack_hists.pdf">
            <a:extLst>
              <a:ext uri="{FF2B5EF4-FFF2-40B4-BE49-F238E27FC236}">
                <a16:creationId xmlns:a16="http://schemas.microsoft.com/office/drawing/2014/main" id="{796407A7-D45A-4F41-A4C0-6C513072F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4204" y="608342"/>
            <a:ext cx="4556251" cy="383303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ignal:BG ≈ 10:1">
            <a:extLst>
              <a:ext uri="{FF2B5EF4-FFF2-40B4-BE49-F238E27FC236}">
                <a16:creationId xmlns:a16="http://schemas.microsoft.com/office/drawing/2014/main" id="{2695CA67-3B91-2649-9DE1-80698503ED55}"/>
              </a:ext>
            </a:extLst>
          </p:cNvPr>
          <p:cNvSpPr txBox="1"/>
          <p:nvPr/>
        </p:nvSpPr>
        <p:spPr>
          <a:xfrm>
            <a:off x="3333037" y="1954245"/>
            <a:ext cx="2594861" cy="389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ctr">
              <a:defRPr sz="31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180"/>
              <a:t>Signal:BG ≈ 10:1</a:t>
            </a:r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CF80C1E9-F700-A84A-A572-793CAE9ED031}"/>
              </a:ext>
            </a:extLst>
          </p:cNvPr>
          <p:cNvGrpSpPr/>
          <p:nvPr/>
        </p:nvGrpSpPr>
        <p:grpSpPr>
          <a:xfrm>
            <a:off x="6096000" y="608358"/>
            <a:ext cx="4556251" cy="3833037"/>
            <a:chOff x="0" y="0"/>
            <a:chExt cx="6480001" cy="5451429"/>
          </a:xfrm>
        </p:grpSpPr>
        <p:pic>
          <p:nvPicPr>
            <p:cNvPr id="9" name="LiquidO_stack_hists.pdf" descr="LiquidO_stack_hists.pdf">
              <a:extLst>
                <a:ext uri="{FF2B5EF4-FFF2-40B4-BE49-F238E27FC236}">
                  <a16:creationId xmlns:a16="http://schemas.microsoft.com/office/drawing/2014/main" id="{ECFCE9F1-8934-3340-8FDB-AA873D564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480001" cy="54514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Signal:BG ≈ ≥1000:1…">
              <a:extLst>
                <a:ext uri="{FF2B5EF4-FFF2-40B4-BE49-F238E27FC236}">
                  <a16:creationId xmlns:a16="http://schemas.microsoft.com/office/drawing/2014/main" id="{67549C8F-8E38-2542-BFDA-4F01816719AC}"/>
                </a:ext>
              </a:extLst>
            </p:cNvPr>
            <p:cNvSpPr txBox="1"/>
            <p:nvPr/>
          </p:nvSpPr>
          <p:spPr>
            <a:xfrm>
              <a:off x="1339230" y="4133359"/>
              <a:ext cx="4634318" cy="7581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/>
            <a:p>
              <a:pPr algn="ctr">
                <a:lnSpc>
                  <a:spcPct val="70000"/>
                </a:lnSpc>
                <a:defRPr sz="3100" b="1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180"/>
                <a:t>Signal:BG ≈ ≥1000:1</a:t>
              </a:r>
            </a:p>
            <a:p>
              <a:pPr algn="ctr">
                <a:lnSpc>
                  <a:spcPct val="70000"/>
                </a:lnSpc>
                <a:defRPr sz="3100" b="1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180"/>
                <a:t>[conservative]</a:t>
              </a:r>
            </a:p>
          </p:txBody>
        </p:sp>
      </p:grpSp>
      <p:sp>
        <p:nvSpPr>
          <p:cNvPr id="11" name="cosmogenic rejection→  PID(e+:e-) ≥100x (expected ~1000x)…">
            <a:extLst>
              <a:ext uri="{FF2B5EF4-FFF2-40B4-BE49-F238E27FC236}">
                <a16:creationId xmlns:a16="http://schemas.microsoft.com/office/drawing/2014/main" id="{9614AD89-0BD6-B34D-9CEE-189C0B80902B}"/>
              </a:ext>
            </a:extLst>
          </p:cNvPr>
          <p:cNvSpPr txBox="1"/>
          <p:nvPr/>
        </p:nvSpPr>
        <p:spPr>
          <a:xfrm>
            <a:off x="1546533" y="4721853"/>
            <a:ext cx="9107863" cy="1828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algn="ctr" defTabSz="410751">
              <a:defRPr sz="49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039">
                <a:solidFill>
                  <a:srgbClr val="0096FF"/>
                </a:solidFill>
              </a:rPr>
              <a:t>cosmogenic</a:t>
            </a:r>
            <a:r>
              <a:rPr sz="2039">
                <a:solidFill>
                  <a:srgbClr val="0096FF"/>
                </a:solidFill>
                <a:sym typeface="Gill Sans Light"/>
              </a:rPr>
              <a:t> </a:t>
            </a:r>
            <a:r>
              <a:rPr sz="2039">
                <a:solidFill>
                  <a:srgbClr val="0096FF"/>
                </a:solidFill>
              </a:rPr>
              <a:t>rejection</a:t>
            </a:r>
            <a:r>
              <a:rPr sz="2039">
                <a:sym typeface="Gill Sans Light"/>
              </a:rPr>
              <a:t>→  </a:t>
            </a:r>
            <a:r>
              <a:rPr sz="2039"/>
              <a:t>PID(e+:e-) ≥100x</a:t>
            </a:r>
            <a:r>
              <a:rPr sz="2039">
                <a:sym typeface="Gill Sans Light"/>
              </a:rPr>
              <a:t> (expected ~1000x)</a:t>
            </a:r>
          </a:p>
          <a:p>
            <a:pPr algn="ctr" defTabSz="410751">
              <a:defRPr sz="4900" b="1">
                <a:solidFill>
                  <a:srgbClr val="0096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sz="2039">
              <a:sym typeface="Gill Sans Light"/>
            </a:endParaRPr>
          </a:p>
          <a:p>
            <a:pPr algn="ctr" defTabSz="410751">
              <a:defRPr sz="49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039">
                <a:solidFill>
                  <a:srgbClr val="0096FF"/>
                </a:solidFill>
              </a:rPr>
              <a:t>accidentals rejection</a:t>
            </a:r>
            <a:r>
              <a:rPr sz="2039"/>
              <a:t>→ ≥100x</a:t>
            </a:r>
            <a:r>
              <a:rPr sz="2039">
                <a:sym typeface="Gill Sans Light"/>
              </a:rPr>
              <a:t> [time⊕space coincidence &amp; PID(e+)]</a:t>
            </a:r>
            <a:endParaRPr sz="2109">
              <a:sym typeface="Gill Sans Light"/>
            </a:endParaRPr>
          </a:p>
          <a:p>
            <a:pPr algn="ctr" defTabSz="410751">
              <a:defRPr sz="50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sz="2109">
              <a:sym typeface="Gill Sans Light"/>
            </a:endParaRPr>
          </a:p>
          <a:p>
            <a:pPr algn="ctr" defTabSz="410751">
              <a:defRPr sz="4700" b="1">
                <a:solidFill>
                  <a:srgbClr val="FFFB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3305"/>
              <a:t>“background-less” IBD detection?</a:t>
            </a:r>
          </a:p>
        </p:txBody>
      </p:sp>
      <p:sp>
        <p:nvSpPr>
          <p:cNvPr id="12" name="e+">
            <a:extLst>
              <a:ext uri="{FF2B5EF4-FFF2-40B4-BE49-F238E27FC236}">
                <a16:creationId xmlns:a16="http://schemas.microsoft.com/office/drawing/2014/main" id="{C8D34472-CAF9-D349-9CD4-60D484500EFE}"/>
              </a:ext>
            </a:extLst>
          </p:cNvPr>
          <p:cNvSpPr txBox="1"/>
          <p:nvPr/>
        </p:nvSpPr>
        <p:spPr>
          <a:xfrm>
            <a:off x="2252637" y="1258000"/>
            <a:ext cx="910506" cy="954685"/>
          </a:xfrm>
          <a:prstGeom prst="rect">
            <a:avLst/>
          </a:prstGeom>
          <a:ln w="12700">
            <a:miter lim="400000"/>
          </a:ln>
          <a:effectLst>
            <a:outerShdw blurRad="38100" dist="381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584200">
              <a:lnSpc>
                <a:spcPct val="120000"/>
              </a:lnSpc>
              <a:defRPr sz="80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5625"/>
              <a:t>e+</a:t>
            </a:r>
          </a:p>
        </p:txBody>
      </p:sp>
      <p:sp>
        <p:nvSpPr>
          <p:cNvPr id="13" name="n→p-recoil">
            <a:extLst>
              <a:ext uri="{FF2B5EF4-FFF2-40B4-BE49-F238E27FC236}">
                <a16:creationId xmlns:a16="http://schemas.microsoft.com/office/drawing/2014/main" id="{7ABD0DB6-EC11-CB40-A10C-3C96AF57BDD1}"/>
              </a:ext>
            </a:extLst>
          </p:cNvPr>
          <p:cNvSpPr txBox="1"/>
          <p:nvPr/>
        </p:nvSpPr>
        <p:spPr>
          <a:xfrm>
            <a:off x="2263855" y="3212236"/>
            <a:ext cx="3267369" cy="773802"/>
          </a:xfrm>
          <a:prstGeom prst="rect">
            <a:avLst/>
          </a:prstGeom>
          <a:ln w="12700">
            <a:miter lim="400000"/>
          </a:ln>
          <a:effectLst>
            <a:outerShdw blurRad="38100" dist="381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584200">
              <a:lnSpc>
                <a:spcPct val="120000"/>
              </a:lnSpc>
              <a:defRPr sz="65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4570"/>
              <a:t>n→p-recoil</a:t>
            </a:r>
          </a:p>
        </p:txBody>
      </p:sp>
      <p:sp>
        <p:nvSpPr>
          <p:cNvPr id="14" name="e-/α">
            <a:extLst>
              <a:ext uri="{FF2B5EF4-FFF2-40B4-BE49-F238E27FC236}">
                <a16:creationId xmlns:a16="http://schemas.microsoft.com/office/drawing/2014/main" id="{77EB7715-3A09-6D43-8C6F-B7CBE0B2CDB6}"/>
              </a:ext>
            </a:extLst>
          </p:cNvPr>
          <p:cNvSpPr txBox="1"/>
          <p:nvPr/>
        </p:nvSpPr>
        <p:spPr>
          <a:xfrm>
            <a:off x="2399068" y="2583429"/>
            <a:ext cx="1195840" cy="785087"/>
          </a:xfrm>
          <a:prstGeom prst="rect">
            <a:avLst/>
          </a:prstGeom>
          <a:ln w="12700">
            <a:miter lim="400000"/>
          </a:ln>
          <a:effectLst>
            <a:outerShdw blurRad="38100" dist="381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10751">
              <a:lnSpc>
                <a:spcPct val="120000"/>
              </a:lnSpc>
              <a:defRPr sz="6500" b="1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570"/>
              <a:t>e</a:t>
            </a:r>
            <a:r>
              <a:rPr sz="4570" baseline="31999"/>
              <a:t>-</a:t>
            </a:r>
            <a:r>
              <a:rPr sz="4570"/>
              <a:t>/α</a:t>
            </a:r>
          </a:p>
        </p:txBody>
      </p:sp>
      <p:sp>
        <p:nvSpPr>
          <p:cNvPr id="15" name="e-/γ">
            <a:extLst>
              <a:ext uri="{FF2B5EF4-FFF2-40B4-BE49-F238E27FC236}">
                <a16:creationId xmlns:a16="http://schemas.microsoft.com/office/drawing/2014/main" id="{D4E9D996-9981-8E45-84C0-50E31F97080C}"/>
              </a:ext>
            </a:extLst>
          </p:cNvPr>
          <p:cNvSpPr txBox="1"/>
          <p:nvPr/>
        </p:nvSpPr>
        <p:spPr>
          <a:xfrm>
            <a:off x="2190686" y="2096614"/>
            <a:ext cx="1123706" cy="785087"/>
          </a:xfrm>
          <a:prstGeom prst="rect">
            <a:avLst/>
          </a:prstGeom>
          <a:ln w="12700">
            <a:miter lim="400000"/>
          </a:ln>
          <a:effectLst>
            <a:outerShdw blurRad="38100" dist="381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10751">
              <a:lnSpc>
                <a:spcPct val="120000"/>
              </a:lnSpc>
              <a:defRPr sz="6500" b="1">
                <a:solidFill>
                  <a:srgbClr val="01199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570"/>
              <a:t>e</a:t>
            </a:r>
            <a:r>
              <a:rPr sz="4570" baseline="31999"/>
              <a:t>-</a:t>
            </a:r>
            <a:r>
              <a:rPr sz="4570"/>
              <a:t>/γ</a:t>
            </a:r>
          </a:p>
        </p:txBody>
      </p:sp>
      <p:sp>
        <p:nvSpPr>
          <p:cNvPr id="16" name="Arrow">
            <a:extLst>
              <a:ext uri="{FF2B5EF4-FFF2-40B4-BE49-F238E27FC236}">
                <a16:creationId xmlns:a16="http://schemas.microsoft.com/office/drawing/2014/main" id="{F1972A2E-FE61-644F-B982-B32BB2AF8E6E}"/>
              </a:ext>
            </a:extLst>
          </p:cNvPr>
          <p:cNvSpPr/>
          <p:nvPr/>
        </p:nvSpPr>
        <p:spPr>
          <a:xfrm>
            <a:off x="5701461" y="840706"/>
            <a:ext cx="789079" cy="708661"/>
          </a:xfrm>
          <a:prstGeom prst="rightArrow">
            <a:avLst>
              <a:gd name="adj1" fmla="val 41042"/>
              <a:gd name="adj2" fmla="val 41775"/>
            </a:avLst>
          </a:prstGeom>
          <a:solidFill>
            <a:srgbClr val="FF2600"/>
          </a:solidFill>
          <a:ln w="25400">
            <a:miter lim="400000"/>
          </a:ln>
        </p:spPr>
        <p:txBody>
          <a:bodyPr lIns="26789" tIns="26789" rIns="26789" bIns="26789" anchor="ctr"/>
          <a:lstStyle/>
          <a:p>
            <a:pPr algn="ctr" defTabSz="410751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66"/>
          </a:p>
        </p:txBody>
      </p:sp>
      <p:sp>
        <p:nvSpPr>
          <p:cNvPr id="17" name="LiquidO @ Chooz…">
            <a:extLst>
              <a:ext uri="{FF2B5EF4-FFF2-40B4-BE49-F238E27FC236}">
                <a16:creationId xmlns:a16="http://schemas.microsoft.com/office/drawing/2014/main" id="{6DFA0B1B-7C59-5745-A08E-EF70F7FDE74B}"/>
              </a:ext>
            </a:extLst>
          </p:cNvPr>
          <p:cNvSpPr txBox="1"/>
          <p:nvPr/>
        </p:nvSpPr>
        <p:spPr>
          <a:xfrm>
            <a:off x="6984145" y="2057993"/>
            <a:ext cx="3134881" cy="89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algn="ctr">
              <a:defRPr sz="3900" b="1">
                <a:solidFill>
                  <a:srgbClr val="FF26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742"/>
              <a:t>LiquidO @ Chooz</a:t>
            </a:r>
          </a:p>
          <a:p>
            <a:pPr algn="ctr">
              <a:defRPr sz="3900" b="1">
                <a:solidFill>
                  <a:srgbClr val="FF26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742"/>
              <a:t>PRELIMINARY</a:t>
            </a:r>
          </a:p>
        </p:txBody>
      </p:sp>
      <p:sp>
        <p:nvSpPr>
          <p:cNvPr id="18" name="日付プレースホルダー 17">
            <a:extLst>
              <a:ext uri="{FF2B5EF4-FFF2-40B4-BE49-F238E27FC236}">
                <a16:creationId xmlns:a16="http://schemas.microsoft.com/office/drawing/2014/main" id="{BB235C2D-2173-A14A-A46F-73E264031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19" name="フッター プレースホルダー 18">
            <a:extLst>
              <a:ext uri="{FF2B5EF4-FFF2-40B4-BE49-F238E27FC236}">
                <a16:creationId xmlns:a16="http://schemas.microsoft.com/office/drawing/2014/main" id="{313F0097-DED7-0B46-949F-EB544DF7E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20" name="スライド番号プレースホルダー 19">
            <a:extLst>
              <a:ext uri="{FF2B5EF4-FFF2-40B4-BE49-F238E27FC236}">
                <a16:creationId xmlns:a16="http://schemas.microsoft.com/office/drawing/2014/main" id="{FD841ECB-B90E-1A45-BFB6-FF21BF9AB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819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  <p:bldP spid="11" grpId="0" animBg="1" advAuto="0"/>
      <p:bldP spid="13" grpId="0" animBg="1" advAuto="0"/>
      <p:bldP spid="14" grpId="0" animBg="1" advAuto="0"/>
      <p:bldP spid="15" grpId="0" animBg="1" advAuto="0"/>
      <p:bldP spid="16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ent_5.png" descr="event_5.png">
            <a:extLst>
              <a:ext uri="{FF2B5EF4-FFF2-40B4-BE49-F238E27FC236}">
                <a16:creationId xmlns:a16="http://schemas.microsoft.com/office/drawing/2014/main" id="{5C508A3C-A355-AE4F-955F-445C3F126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r="17777"/>
          <a:stretch>
            <a:fillRect/>
          </a:stretch>
        </p:blipFill>
        <p:spPr>
          <a:xfrm>
            <a:off x="5465613" y="175624"/>
            <a:ext cx="5025639" cy="433995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106Cd 2β+ (first) observation?">
            <a:extLst>
              <a:ext uri="{FF2B5EF4-FFF2-40B4-BE49-F238E27FC236}">
                <a16:creationId xmlns:a16="http://schemas.microsoft.com/office/drawing/2014/main" id="{F772D889-757E-5C45-8204-2F2E303D1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906" y="4911328"/>
            <a:ext cx="12203906" cy="1714500"/>
          </a:xfrm>
          <a:prstGeom prst="rect">
            <a:avLst/>
          </a:prstGeom>
        </p:spPr>
        <p:txBody>
          <a:bodyPr/>
          <a:lstStyle/>
          <a:p>
            <a:r>
              <a:rPr b="1" baseline="31999">
                <a:latin typeface="Gill Sans"/>
                <a:ea typeface="Gill Sans"/>
                <a:cs typeface="Gill Sans"/>
                <a:sym typeface="Gill Sans"/>
              </a:rPr>
              <a:t>106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Cd 2β+</a:t>
            </a:r>
            <a:r>
              <a:t> (first) observation?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D6BEC830-4A0D-BC41-ACB8-AD4DD33D9B0D}"/>
              </a:ext>
            </a:extLst>
          </p:cNvPr>
          <p:cNvSpPr txBox="1">
            <a:spLocks/>
          </p:cNvSpPr>
          <p:nvPr/>
        </p:nvSpPr>
        <p:spPr>
          <a:xfrm>
            <a:off x="10183475" y="232172"/>
            <a:ext cx="276821" cy="22324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altLang="ja-JP" smtClean="0"/>
              <a:pPr/>
              <a:t>35</a:t>
            </a:fld>
            <a:endParaRPr lang="ja-JP" altLang="en-US"/>
          </a:p>
        </p:txBody>
      </p:sp>
      <p:sp>
        <p:nvSpPr>
          <p:cNvPr id="7" name="3 channels: 2β+(ok) ⊕ β+ε (ok) ⊕ εε (no)">
            <a:extLst>
              <a:ext uri="{FF2B5EF4-FFF2-40B4-BE49-F238E27FC236}">
                <a16:creationId xmlns:a16="http://schemas.microsoft.com/office/drawing/2014/main" id="{44513D49-AF6B-7345-AB8B-DE3928CFA2A0}"/>
              </a:ext>
            </a:extLst>
          </p:cNvPr>
          <p:cNvSpPr txBox="1"/>
          <p:nvPr/>
        </p:nvSpPr>
        <p:spPr>
          <a:xfrm>
            <a:off x="1598174" y="4301667"/>
            <a:ext cx="8995653" cy="595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algn="ctr" defTabSz="410751">
              <a:defRPr sz="5000"/>
            </a:pPr>
            <a:r>
              <a:rPr sz="3516" dirty="0"/>
              <a:t>3 channels: </a:t>
            </a:r>
            <a:r>
              <a:rPr sz="3516" b="1" dirty="0">
                <a:latin typeface="Gill Sans"/>
                <a:ea typeface="Gill Sans"/>
                <a:cs typeface="Gill Sans"/>
                <a:sym typeface="Gill Sans"/>
              </a:rPr>
              <a:t>2β+(</a:t>
            </a:r>
            <a:r>
              <a:rPr sz="3516" b="1" dirty="0">
                <a:solidFill>
                  <a:srgbClr val="008F00"/>
                </a:solidFill>
                <a:latin typeface="Gill Sans"/>
                <a:ea typeface="Gill Sans"/>
                <a:cs typeface="Gill Sans"/>
                <a:sym typeface="Gill Sans"/>
              </a:rPr>
              <a:t>ok</a:t>
            </a:r>
            <a:r>
              <a:rPr sz="3516" b="1" dirty="0">
                <a:latin typeface="Gill Sans"/>
                <a:ea typeface="Gill Sans"/>
                <a:cs typeface="Gill Sans"/>
                <a:sym typeface="Gill Sans"/>
              </a:rPr>
              <a:t>)</a:t>
            </a:r>
            <a:r>
              <a:rPr sz="3516" dirty="0"/>
              <a:t> ⊕ </a:t>
            </a:r>
            <a:r>
              <a:rPr sz="3516" b="1" dirty="0">
                <a:latin typeface="Gill Sans"/>
                <a:ea typeface="Gill Sans"/>
                <a:cs typeface="Gill Sans"/>
                <a:sym typeface="Gill Sans"/>
              </a:rPr>
              <a:t>β+</a:t>
            </a:r>
            <a:r>
              <a:rPr sz="3516" b="1" dirty="0" err="1">
                <a:latin typeface="Gill Sans"/>
                <a:ea typeface="Gill Sans"/>
                <a:cs typeface="Gill Sans"/>
                <a:sym typeface="Gill Sans"/>
              </a:rPr>
              <a:t>ε</a:t>
            </a:r>
            <a:r>
              <a:rPr sz="3516" b="1" dirty="0">
                <a:latin typeface="Gill Sans"/>
                <a:ea typeface="Gill Sans"/>
                <a:cs typeface="Gill Sans"/>
                <a:sym typeface="Gill Sans"/>
              </a:rPr>
              <a:t> (</a:t>
            </a:r>
            <a:r>
              <a:rPr sz="3516" b="1" dirty="0">
                <a:solidFill>
                  <a:srgbClr val="008F00"/>
                </a:solidFill>
                <a:latin typeface="Gill Sans"/>
                <a:ea typeface="Gill Sans"/>
                <a:cs typeface="Gill Sans"/>
                <a:sym typeface="Gill Sans"/>
              </a:rPr>
              <a:t>ok</a:t>
            </a:r>
            <a:r>
              <a:rPr sz="3516" b="1" dirty="0">
                <a:latin typeface="Gill Sans"/>
                <a:ea typeface="Gill Sans"/>
                <a:cs typeface="Gill Sans"/>
                <a:sym typeface="Gill Sans"/>
              </a:rPr>
              <a:t>)</a:t>
            </a:r>
            <a:r>
              <a:rPr sz="3516" dirty="0"/>
              <a:t> ⊕ </a:t>
            </a:r>
            <a:r>
              <a:rPr sz="3516" b="1" dirty="0" err="1">
                <a:solidFill>
                  <a:srgbClr val="FF2600"/>
                </a:solidFill>
                <a:latin typeface="Gill Sans"/>
                <a:ea typeface="Gill Sans"/>
                <a:cs typeface="Gill Sans"/>
                <a:sym typeface="Gill Sans"/>
              </a:rPr>
              <a:t>εε</a:t>
            </a:r>
            <a:r>
              <a:rPr sz="3516" b="1" dirty="0">
                <a:solidFill>
                  <a:srgbClr val="FF2600"/>
                </a:solidFill>
                <a:latin typeface="Gill Sans"/>
                <a:ea typeface="Gill Sans"/>
                <a:cs typeface="Gill Sans"/>
                <a:sym typeface="Gill Sans"/>
              </a:rPr>
              <a:t> (no)</a:t>
            </a:r>
          </a:p>
        </p:txBody>
      </p:sp>
      <p:sp>
        <p:nvSpPr>
          <p:cNvPr id="8" name="Cd doped LS">
            <a:extLst>
              <a:ext uri="{FF2B5EF4-FFF2-40B4-BE49-F238E27FC236}">
                <a16:creationId xmlns:a16="http://schemas.microsoft.com/office/drawing/2014/main" id="{7B063431-6C44-0E46-B8EF-31BE92561276}"/>
              </a:ext>
            </a:extLst>
          </p:cNvPr>
          <p:cNvSpPr txBox="1"/>
          <p:nvPr/>
        </p:nvSpPr>
        <p:spPr>
          <a:xfrm>
            <a:off x="2070887" y="684692"/>
            <a:ext cx="2899304" cy="59514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ctr" defTabSz="584200">
              <a:defRPr sz="50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3516"/>
              <a:t>Cd doped LS</a:t>
            </a:r>
          </a:p>
        </p:txBody>
      </p:sp>
      <p:sp>
        <p:nvSpPr>
          <p:cNvPr id="9" name="e+→ difficult to mimic…">
            <a:extLst>
              <a:ext uri="{FF2B5EF4-FFF2-40B4-BE49-F238E27FC236}">
                <a16:creationId xmlns:a16="http://schemas.microsoft.com/office/drawing/2014/main" id="{1E3829E4-2986-1549-AB73-FFEF0ACFAFB3}"/>
              </a:ext>
            </a:extLst>
          </p:cNvPr>
          <p:cNvSpPr txBox="1"/>
          <p:nvPr/>
        </p:nvSpPr>
        <p:spPr>
          <a:xfrm>
            <a:off x="1692570" y="1846358"/>
            <a:ext cx="3655937" cy="1893467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  <a:effectLst>
            <a:outerShdw blurRad="38100" dist="381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10751">
              <a:defRPr sz="35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461"/>
              <a:t>e+→ difficult to mimic </a:t>
            </a:r>
          </a:p>
          <a:p>
            <a:pPr algn="ctr" defTabSz="410751">
              <a:defRPr sz="35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sz="2461"/>
          </a:p>
          <a:p>
            <a:pPr algn="ctr" defTabSz="410751">
              <a:defRPr sz="3500" b="1">
                <a:solidFill>
                  <a:srgbClr val="FFFB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461">
                <a:sym typeface="Gill Sans Light"/>
              </a:rPr>
              <a:t>2x </a:t>
            </a:r>
            <a:r>
              <a:rPr sz="2461"/>
              <a:t>e+→ impossible?</a:t>
            </a:r>
          </a:p>
          <a:p>
            <a:pPr algn="ctr" defTabSz="410751">
              <a:defRPr sz="35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sz="2461"/>
          </a:p>
          <a:p>
            <a:pPr algn="ctr" defTabSz="410751">
              <a:defRPr sz="35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461"/>
              <a:t>study: γ’s ≥ 2.6MeV</a:t>
            </a:r>
          </a:p>
        </p:txBody>
      </p:sp>
      <p:sp>
        <p:nvSpPr>
          <p:cNvPr id="10" name="first β+β+ observation? [impossible so far]">
            <a:extLst>
              <a:ext uri="{FF2B5EF4-FFF2-40B4-BE49-F238E27FC236}">
                <a16:creationId xmlns:a16="http://schemas.microsoft.com/office/drawing/2014/main" id="{A64297BE-161D-254F-BABC-A5F8E4CA8B4D}"/>
              </a:ext>
            </a:extLst>
          </p:cNvPr>
          <p:cNvSpPr txBox="1"/>
          <p:nvPr/>
        </p:nvSpPr>
        <p:spPr>
          <a:xfrm>
            <a:off x="1521337" y="-40312"/>
            <a:ext cx="7886391" cy="495264"/>
          </a:xfrm>
          <a:prstGeom prst="rect">
            <a:avLst/>
          </a:prstGeom>
          <a:ln w="12700">
            <a:miter lim="400000"/>
          </a:ln>
          <a:effectLst>
            <a:outerShdw blurRad="38100" dist="381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10751">
              <a:lnSpc>
                <a:spcPct val="120000"/>
              </a:lnSpc>
              <a:defRPr sz="41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sz="2883"/>
              <a:t>first β+β+ observation? [</a:t>
            </a:r>
            <a:r>
              <a:rPr sz="2883">
                <a:solidFill>
                  <a:srgbClr val="FF2600"/>
                </a:solidFill>
              </a:rPr>
              <a:t>impossible so far</a:t>
            </a:r>
            <a:r>
              <a:rPr sz="2883"/>
              <a:t>]</a:t>
            </a:r>
          </a:p>
        </p:txBody>
      </p:sp>
      <p:sp>
        <p:nvSpPr>
          <p:cNvPr id="11" name="日付プレースホルダー 10">
            <a:extLst>
              <a:ext uri="{FF2B5EF4-FFF2-40B4-BE49-F238E27FC236}">
                <a16:creationId xmlns:a16="http://schemas.microsoft.com/office/drawing/2014/main" id="{E7986964-E15B-CF4B-A174-01A0FB82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12" name="フッター プレースホルダー 11">
            <a:extLst>
              <a:ext uri="{FF2B5EF4-FFF2-40B4-BE49-F238E27FC236}">
                <a16:creationId xmlns:a16="http://schemas.microsoft.com/office/drawing/2014/main" id="{A9EE814A-7FF8-DD48-99C7-9BCFA7C29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AED8B2DF-F617-444C-992D-D87E0DA45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58131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ton decay potential…">
            <a:extLst>
              <a:ext uri="{FF2B5EF4-FFF2-40B4-BE49-F238E27FC236}">
                <a16:creationId xmlns:a16="http://schemas.microsoft.com/office/drawing/2014/main" id="{3B11017C-D0C0-DC4E-B096-15AD9F6567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1906" y="4911328"/>
            <a:ext cx="12203906" cy="1714500"/>
          </a:xfrm>
          <a:prstGeom prst="rect">
            <a:avLst/>
          </a:prstGeom>
        </p:spPr>
        <p:txBody>
          <a:bodyPr/>
          <a:lstStyle/>
          <a:p>
            <a:r>
              <a:t>proton decay potential…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0FA62E43-81A1-DA46-8949-1A42E83A7DBF}"/>
              </a:ext>
            </a:extLst>
          </p:cNvPr>
          <p:cNvSpPr txBox="1">
            <a:spLocks/>
          </p:cNvSpPr>
          <p:nvPr/>
        </p:nvSpPr>
        <p:spPr>
          <a:xfrm>
            <a:off x="10183475" y="232172"/>
            <a:ext cx="276821" cy="22324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altLang="ja-JP" smtClean="0"/>
              <a:pPr/>
              <a:t>36</a:t>
            </a:fld>
            <a:endParaRPr lang="ja-JP" altLang="en-US"/>
          </a:p>
        </p:txBody>
      </p:sp>
      <p:pic>
        <p:nvPicPr>
          <p:cNvPr id="6" name="Screen Shot 2016-04-16 at 11.40.41.jpg" descr="Screen Shot 2016-04-16 at 11.40.41.jpg">
            <a:extLst>
              <a:ext uri="{FF2B5EF4-FFF2-40B4-BE49-F238E27FC236}">
                <a16:creationId xmlns:a16="http://schemas.microsoft.com/office/drawing/2014/main" id="{72447867-477B-9F4C-8690-D9DEDCAAF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3870" t="4432" r="3870" b="4432"/>
          <a:stretch>
            <a:fillRect/>
          </a:stretch>
        </p:blipFill>
        <p:spPr>
          <a:xfrm>
            <a:off x="1895323" y="232740"/>
            <a:ext cx="5371356" cy="4357289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</p:pic>
      <p:pic>
        <p:nvPicPr>
          <p:cNvPr id="7" name="positron_2MeV_edep_erc.png" descr="positron_2MeV_edep_erc.png">
            <a:extLst>
              <a:ext uri="{FF2B5EF4-FFF2-40B4-BE49-F238E27FC236}">
                <a16:creationId xmlns:a16="http://schemas.microsoft.com/office/drawing/2014/main" id="{9D1D8B92-7E11-1644-A4DF-981296ADD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r="5065"/>
          <a:stretch>
            <a:fillRect/>
          </a:stretch>
        </p:blipFill>
        <p:spPr>
          <a:xfrm>
            <a:off x="7655590" y="540243"/>
            <a:ext cx="2390605" cy="1792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contrast.png" descr="contrast.png">
            <a:extLst>
              <a:ext uri="{FF2B5EF4-FFF2-40B4-BE49-F238E27FC236}">
                <a16:creationId xmlns:a16="http://schemas.microsoft.com/office/drawing/2014/main" id="{87CF17C1-9318-B647-97BB-265E341EA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65607" t="5082"/>
          <a:stretch>
            <a:fillRect/>
          </a:stretch>
        </p:blipFill>
        <p:spPr>
          <a:xfrm>
            <a:off x="7748654" y="2724150"/>
            <a:ext cx="2204554" cy="216610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2 tracks: K+ and μ+">
            <a:extLst>
              <a:ext uri="{FF2B5EF4-FFF2-40B4-BE49-F238E27FC236}">
                <a16:creationId xmlns:a16="http://schemas.microsoft.com/office/drawing/2014/main" id="{62EED618-07B6-094B-9A70-5F1266FDF35A}"/>
              </a:ext>
            </a:extLst>
          </p:cNvPr>
          <p:cNvSpPr txBox="1"/>
          <p:nvPr/>
        </p:nvSpPr>
        <p:spPr>
          <a:xfrm>
            <a:off x="8067981" y="2475168"/>
            <a:ext cx="1565862" cy="248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algn="ctr">
              <a:defRPr b="1">
                <a:latin typeface="Gill Sans"/>
                <a:ea typeface="Gill Sans"/>
                <a:cs typeface="Gill Sans"/>
                <a:sym typeface="Gill Sans"/>
              </a:defRPr>
            </a:pPr>
            <a:r>
              <a:rPr sz="1266"/>
              <a:t>2 tracks: K</a:t>
            </a:r>
            <a:r>
              <a:rPr sz="1266" baseline="31999"/>
              <a:t>+</a:t>
            </a:r>
            <a:r>
              <a:rPr sz="1266"/>
              <a:t> and μ</a:t>
            </a:r>
            <a:r>
              <a:rPr sz="1266" baseline="31999"/>
              <a:t>+</a:t>
            </a:r>
          </a:p>
        </p:txBody>
      </p:sp>
      <p:sp>
        <p:nvSpPr>
          <p:cNvPr id="10" name="proton tracked by e+…">
            <a:extLst>
              <a:ext uri="{FF2B5EF4-FFF2-40B4-BE49-F238E27FC236}">
                <a16:creationId xmlns:a16="http://schemas.microsoft.com/office/drawing/2014/main" id="{FB547D20-EAF5-BD49-A0CC-BACD8219CFBF}"/>
              </a:ext>
            </a:extLst>
          </p:cNvPr>
          <p:cNvSpPr txBox="1"/>
          <p:nvPr/>
        </p:nvSpPr>
        <p:spPr>
          <a:xfrm>
            <a:off x="7784314" y="223307"/>
            <a:ext cx="2133197" cy="443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algn="ctr">
              <a:defRPr b="1">
                <a:latin typeface="Gill Sans"/>
                <a:ea typeface="Gill Sans"/>
                <a:cs typeface="Gill Sans"/>
                <a:sym typeface="Gill Sans"/>
              </a:defRPr>
            </a:pPr>
            <a:r>
              <a:rPr sz="1266"/>
              <a:t>proton tracked by e</a:t>
            </a:r>
            <a:r>
              <a:rPr sz="1266" baseline="31999"/>
              <a:t>+</a:t>
            </a:r>
          </a:p>
          <a:p>
            <a:pPr algn="ctr"/>
            <a:r>
              <a:rPr sz="1266"/>
              <a:t>(regardless of decay-mode)</a:t>
            </a:r>
          </a:p>
        </p:txBody>
      </p:sp>
      <p:sp>
        <p:nvSpPr>
          <p:cNvPr id="12" name="日付プレースホルダー 11">
            <a:extLst>
              <a:ext uri="{FF2B5EF4-FFF2-40B4-BE49-F238E27FC236}">
                <a16:creationId xmlns:a16="http://schemas.microsoft.com/office/drawing/2014/main" id="{057F5660-AA29-1744-9E77-3BFB2E163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13" name="フッター プレースホルダー 12">
            <a:extLst>
              <a:ext uri="{FF2B5EF4-FFF2-40B4-BE49-F238E27FC236}">
                <a16:creationId xmlns:a16="http://schemas.microsoft.com/office/drawing/2014/main" id="{DE337E7F-F8C6-1645-B6EA-FD02EAD83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0BB3F4B3-41BF-A246-A606-C072F9FC8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10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7E7ACD-5BAD-5B4F-A7C9-47E9E35753B0}"/>
              </a:ext>
            </a:extLst>
          </p:cNvPr>
          <p:cNvSpPr txBox="1"/>
          <p:nvPr/>
        </p:nvSpPr>
        <p:spPr>
          <a:xfrm>
            <a:off x="431650" y="293112"/>
            <a:ext cx="119068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130CFF"/>
                </a:solidFill>
                <a:latin typeface="Times" pitchFamily="2" charset="0"/>
              </a:rPr>
              <a:t>Publication</a:t>
            </a:r>
            <a:r>
              <a:rPr lang="en-US" altLang="ja-JP" sz="2400" b="1" dirty="0">
                <a:latin typeface="Times" pitchFamily="2" charset="0"/>
              </a:rPr>
              <a:t>: </a:t>
            </a:r>
          </a:p>
          <a:p>
            <a:r>
              <a:rPr lang="en-US" altLang="ja-JP" sz="2400" b="1" dirty="0">
                <a:latin typeface="Times" pitchFamily="2" charset="0"/>
              </a:rPr>
              <a:t>* Neutrino-Antineutrino Identification in a Liquid Scintillator Detector: Towards a Novel</a:t>
            </a:r>
          </a:p>
          <a:p>
            <a:r>
              <a:rPr lang="en-US" altLang="ja-JP" sz="2400" b="1" dirty="0">
                <a:latin typeface="Times" pitchFamily="2" charset="0"/>
              </a:rPr>
              <a:t>Decay-at-Rest-based Neutrino CPV Framework. </a:t>
            </a:r>
          </a:p>
          <a:p>
            <a:r>
              <a:rPr lang="en-US" altLang="ja-JP" sz="2400" b="1" dirty="0">
                <a:latin typeface="Times" pitchFamily="2" charset="0"/>
              </a:rPr>
              <a:t>Grassi M. et al. (</a:t>
            </a:r>
            <a:r>
              <a:rPr lang="en-US" altLang="ja-JP" sz="2400" b="1" dirty="0" err="1">
                <a:latin typeface="Times" pitchFamily="2" charset="0"/>
              </a:rPr>
              <a:t>LiquidO</a:t>
            </a:r>
            <a:r>
              <a:rPr lang="en-US" altLang="ja-JP" sz="2400" b="1" dirty="0">
                <a:latin typeface="Times" pitchFamily="2" charset="0"/>
              </a:rPr>
              <a:t> Team), arXiv:1807.04731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2C05957-8358-B549-B58F-FD238F59A1CF}"/>
              </a:ext>
            </a:extLst>
          </p:cNvPr>
          <p:cNvSpPr txBox="1"/>
          <p:nvPr/>
        </p:nvSpPr>
        <p:spPr>
          <a:xfrm>
            <a:off x="431650" y="2201366"/>
            <a:ext cx="1081257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2400" b="1" dirty="0">
                <a:solidFill>
                  <a:srgbClr val="130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Talks:</a:t>
            </a:r>
          </a:p>
          <a:p>
            <a:r>
              <a:rPr lang="en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LiquidO</a:t>
            </a:r>
            <a:r>
              <a:rPr lang="en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Novel Detection Technique and ββ  Program.</a:t>
            </a:r>
          </a:p>
          <a:p>
            <a:r>
              <a:rPr lang="en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A.Cabrera</a:t>
            </a:r>
            <a:r>
              <a:rPr lang="en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Conference: NOW-2018 Conference, Italy</a:t>
            </a:r>
          </a:p>
          <a:p>
            <a:endParaRPr lang="en" altLang="ja-JP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LiquidO</a:t>
            </a:r>
            <a:r>
              <a:rPr lang="en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Talk:</a:t>
            </a:r>
          </a:p>
          <a:p>
            <a:r>
              <a:rPr lang="en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A.Cabrera</a:t>
            </a:r>
            <a:r>
              <a:rPr lang="en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 France ββ  Physics Workshop (APC, Paris, France)</a:t>
            </a:r>
          </a:p>
          <a:p>
            <a:endParaRPr lang="en" altLang="ja-JP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LiquidO</a:t>
            </a:r>
            <a:r>
              <a:rPr lang="en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Talk:</a:t>
            </a:r>
          </a:p>
          <a:p>
            <a:r>
              <a:rPr lang="en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A.Cabrera</a:t>
            </a:r>
            <a:r>
              <a:rPr lang="en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https://indico.in2p3.fr/event/17804/contributions/64467/attachments/</a:t>
            </a:r>
          </a:p>
          <a:p>
            <a:r>
              <a:rPr lang="en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49788/63356/2018Sept-LiquidO-France_Anatael.pdf</a:t>
            </a:r>
          </a:p>
          <a:p>
            <a:endParaRPr kumimoji="1" lang="ja-JP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日付プレースホルダー 1">
            <a:extLst>
              <a:ext uri="{FF2B5EF4-FFF2-40B4-BE49-F238E27FC236}">
                <a16:creationId xmlns:a16="http://schemas.microsoft.com/office/drawing/2014/main" id="{D432F552-A685-1544-9711-165423C0A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7" name="フッター プレースホルダー 2">
            <a:extLst>
              <a:ext uri="{FF2B5EF4-FFF2-40B4-BE49-F238E27FC236}">
                <a16:creationId xmlns:a16="http://schemas.microsoft.com/office/drawing/2014/main" id="{5155BE53-B994-DD47-B6AF-1760C598E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DFB37590-220E-844D-8BF3-FBE93F12E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6D77B8-8E21-2848-AC25-2BCAEE33D17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3423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77610B-2800-9242-9415-139BC831A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002840-9015-7B47-940B-6E926C79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EA8EE19-04DA-5940-A78A-E9519C87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6D77B8-8E21-2848-AC25-2BCAEE33D178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05309C-0304-0E4F-8EC7-D4C79DF1F5AE}"/>
              </a:ext>
            </a:extLst>
          </p:cNvPr>
          <p:cNvSpPr txBox="1"/>
          <p:nvPr/>
        </p:nvSpPr>
        <p:spPr>
          <a:xfrm>
            <a:off x="1115122" y="1259200"/>
            <a:ext cx="95726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ja-JP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LiquidO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a detector technology to observe spatial pattern of signals </a:t>
            </a:r>
          </a:p>
          <a:p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using opaque  LS and WLS fibers. 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F1D24DE-2E0A-3142-9F9F-56B5B80A88F1}"/>
              </a:ext>
            </a:extLst>
          </p:cNvPr>
          <p:cNvSpPr txBox="1"/>
          <p:nvPr/>
        </p:nvSpPr>
        <p:spPr>
          <a:xfrm>
            <a:off x="4038600" y="468351"/>
            <a:ext cx="2959465" cy="523220"/>
          </a:xfrm>
          <a:prstGeom prst="rect">
            <a:avLst/>
          </a:prstGeom>
          <a:noFill/>
          <a:ln w="19050">
            <a:solidFill>
              <a:srgbClr val="130C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130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kumimoji="1" lang="en-US" altLang="ja-JP" sz="2800" b="1" dirty="0" err="1">
                <a:solidFill>
                  <a:srgbClr val="130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LiquidO</a:t>
            </a:r>
            <a:r>
              <a:rPr kumimoji="1" lang="en-US" altLang="ja-JP" sz="2800" b="1" dirty="0">
                <a:solidFill>
                  <a:srgbClr val="130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1" lang="ja-JP" altLang="en-US" sz="2800" b="1">
              <a:solidFill>
                <a:srgbClr val="130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Screen Shot 2016-07-20 at 18.03.41.jpg" descr="Screen Shot 2016-07-20 at 18.03.41.jpg">
            <a:extLst>
              <a:ext uri="{FF2B5EF4-FFF2-40B4-BE49-F238E27FC236}">
                <a16:creationId xmlns:a16="http://schemas.microsoft.com/office/drawing/2014/main" id="{985062A3-9E6D-9A43-BEC5-C64EEDFC9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30415" t="7478" r="6387" b="47460"/>
          <a:stretch>
            <a:fillRect/>
          </a:stretch>
        </p:blipFill>
        <p:spPr>
          <a:xfrm>
            <a:off x="438809" y="2556663"/>
            <a:ext cx="6952591" cy="327049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adout: wave-shifting-fibres⊕SiPM’s…">
            <a:extLst>
              <a:ext uri="{FF2B5EF4-FFF2-40B4-BE49-F238E27FC236}">
                <a16:creationId xmlns:a16="http://schemas.microsoft.com/office/drawing/2014/main" id="{CD3CD8A6-B203-054D-BDA9-83EDE7A19941}"/>
              </a:ext>
            </a:extLst>
          </p:cNvPr>
          <p:cNvSpPr txBox="1"/>
          <p:nvPr/>
        </p:nvSpPr>
        <p:spPr>
          <a:xfrm>
            <a:off x="7139209" y="4823423"/>
            <a:ext cx="4815124" cy="1162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algn="ctr" defTabSz="410751">
              <a:defRPr sz="50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Length S</a:t>
            </a:r>
            <a:r>
              <a:rPr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hifting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r>
              <a:rPr lang="en-US" altLang="ja-JP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410751">
              <a:defRPr sz="50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altLang="ja-JP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readout position, timing, </a:t>
            </a:r>
          </a:p>
          <a:p>
            <a:pPr algn="ctr" defTabSz="410751">
              <a:defRPr sz="50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altLang="ja-JP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amplitude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A06DAB3-7528-F040-A3DC-348904E5CD60}"/>
              </a:ext>
            </a:extLst>
          </p:cNvPr>
          <p:cNvSpPr txBox="1"/>
          <p:nvPr/>
        </p:nvSpPr>
        <p:spPr>
          <a:xfrm>
            <a:off x="7861610" y="2045528"/>
            <a:ext cx="4092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00B050"/>
                </a:solidFill>
                <a:latin typeface="Times" pitchFamily="2" charset="0"/>
                <a:cs typeface="Times New Roman" panose="02020603050405020304" pitchFamily="18" charset="0"/>
              </a:rPr>
              <a:t>O</a:t>
            </a:r>
            <a:r>
              <a:rPr kumimoji="1" lang="en-US" altLang="ja-JP" sz="2400" b="1" dirty="0">
                <a:solidFill>
                  <a:srgbClr val="00B050"/>
                </a:solidFill>
                <a:latin typeface="Times" pitchFamily="2" charset="0"/>
                <a:cs typeface="Times New Roman" panose="02020603050405020304" pitchFamily="18" charset="0"/>
              </a:rPr>
              <a:t>paque (</a:t>
            </a:r>
            <a:r>
              <a:rPr lang="en-US" altLang="ja-JP" sz="2400" b="1" dirty="0">
                <a:solidFill>
                  <a:srgbClr val="00B050"/>
                </a:solidFill>
                <a:latin typeface="Times" pitchFamily="2" charset="0"/>
                <a:cs typeface="Times New Roman" panose="02020603050405020304" pitchFamily="18" charset="0"/>
              </a:rPr>
              <a:t>m</a:t>
            </a:r>
            <a:r>
              <a:rPr kumimoji="1" lang="en-US" altLang="ja-JP" sz="2400" b="1" dirty="0">
                <a:solidFill>
                  <a:srgbClr val="00B050"/>
                </a:solidFill>
                <a:latin typeface="Times" pitchFamily="2" charset="0"/>
                <a:cs typeface="Times New Roman" panose="02020603050405020304" pitchFamily="18" charset="0"/>
              </a:rPr>
              <a:t>ilky, cloudy, waxy)</a:t>
            </a:r>
          </a:p>
          <a:p>
            <a:r>
              <a:rPr lang="en-US" altLang="ja-JP" sz="2400" b="1" dirty="0">
                <a:solidFill>
                  <a:srgbClr val="00B050"/>
                </a:solidFill>
                <a:latin typeface="Times" pitchFamily="2" charset="0"/>
                <a:cs typeface="Times New Roman" panose="02020603050405020304" pitchFamily="18" charset="0"/>
              </a:rPr>
              <a:t>LS</a:t>
            </a:r>
            <a:endParaRPr kumimoji="1" lang="ja-JP" altLang="en-US" sz="2400" b="1">
              <a:solidFill>
                <a:srgbClr val="00B050"/>
              </a:solidFill>
              <a:latin typeface="Times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BC36AD1A-E18F-A345-AA14-DB8A773DB7C3}"/>
              </a:ext>
            </a:extLst>
          </p:cNvPr>
          <p:cNvCxnSpPr>
            <a:cxnSpLocks/>
          </p:cNvCxnSpPr>
          <p:nvPr/>
        </p:nvCxnSpPr>
        <p:spPr>
          <a:xfrm flipH="1">
            <a:off x="6230743" y="2619389"/>
            <a:ext cx="1526789" cy="61076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214D84C4-25BC-7241-AAAE-A547EF1571F0}"/>
              </a:ext>
            </a:extLst>
          </p:cNvPr>
          <p:cNvCxnSpPr>
            <a:cxnSpLocks/>
          </p:cNvCxnSpPr>
          <p:nvPr/>
        </p:nvCxnSpPr>
        <p:spPr>
          <a:xfrm flipH="1" flipV="1">
            <a:off x="6291704" y="4465320"/>
            <a:ext cx="1443224" cy="44007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3858523-28FE-A140-9671-FC3BAA12D587}"/>
              </a:ext>
            </a:extLst>
          </p:cNvPr>
          <p:cNvSpPr txBox="1"/>
          <p:nvPr/>
        </p:nvSpPr>
        <p:spPr>
          <a:xfrm>
            <a:off x="7734928" y="3493909"/>
            <a:ext cx="3563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Scintillation lights are </a:t>
            </a:r>
          </a:p>
          <a:p>
            <a:r>
              <a:rPr lang="en-US" altLang="ja-JP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confined </a:t>
            </a:r>
            <a:r>
              <a:rPr kumimoji="1" lang="en-US" altLang="ja-JP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small region</a:t>
            </a:r>
            <a:endParaRPr kumimoji="1" lang="ja-JP" altLang="en-US" sz="24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B675DCC3-B7E2-4A41-8725-802E929A0B80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5815826" y="3909408"/>
            <a:ext cx="1919102" cy="9877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447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known.jpg" descr="unknown.jpg">
            <a:extLst>
              <a:ext uri="{FF2B5EF4-FFF2-40B4-BE49-F238E27FC236}">
                <a16:creationId xmlns:a16="http://schemas.microsoft.com/office/drawing/2014/main" id="{CF4B02E4-5FEA-D849-B874-A0E50E91C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3685" y="172263"/>
            <a:ext cx="8684630" cy="651347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Number">
            <a:extLst>
              <a:ext uri="{FF2B5EF4-FFF2-40B4-BE49-F238E27FC236}">
                <a16:creationId xmlns:a16="http://schemas.microsoft.com/office/drawing/2014/main" id="{046214BB-C99D-E241-AB30-E2E15A969B94}"/>
              </a:ext>
            </a:extLst>
          </p:cNvPr>
          <p:cNvSpPr txBox="1">
            <a:spLocks/>
          </p:cNvSpPr>
          <p:nvPr/>
        </p:nvSpPr>
        <p:spPr>
          <a:xfrm>
            <a:off x="12396164" y="330200"/>
            <a:ext cx="232768" cy="317500"/>
          </a:xfrm>
          <a:prstGeom prst="rect">
            <a:avLst/>
          </a:prstGeom>
          <a:solidFill>
            <a:srgbClr val="000000"/>
          </a:solidFill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altLang="ja-JP" smtClean="0"/>
              <a:pPr/>
              <a:t>6</a:t>
            </a:fld>
            <a:endParaRPr lang="en-US" altLang="ja-JP"/>
          </a:p>
        </p:txBody>
      </p:sp>
      <p:sp>
        <p:nvSpPr>
          <p:cNvPr id="6" name="Opaque scintillator→ new technology!…">
            <a:extLst>
              <a:ext uri="{FF2B5EF4-FFF2-40B4-BE49-F238E27FC236}">
                <a16:creationId xmlns:a16="http://schemas.microsoft.com/office/drawing/2014/main" id="{BE488553-E3B2-824F-8EE4-E8D08C0B04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32024" y="172263"/>
            <a:ext cx="8327952" cy="135994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sz="2800" b="1" dirty="0">
                <a:solidFill>
                  <a:srgbClr val="92D050"/>
                </a:solidFill>
                <a:latin typeface="Gill Sans"/>
                <a:ea typeface="Gill Sans"/>
                <a:cs typeface="Gill Sans"/>
                <a:sym typeface="Gill Sans"/>
              </a:rPr>
              <a:t>Opaque</a:t>
            </a:r>
            <a:r>
              <a:rPr sz="2800" dirty="0">
                <a:solidFill>
                  <a:srgbClr val="92D050"/>
                </a:solidFill>
              </a:rPr>
              <a:t> scintillator→ </a:t>
            </a:r>
            <a:r>
              <a:rPr sz="2800" b="1" dirty="0">
                <a:solidFill>
                  <a:srgbClr val="92D050"/>
                </a:solidFill>
                <a:latin typeface="Gill Sans"/>
                <a:ea typeface="Gill Sans"/>
                <a:cs typeface="Gill Sans"/>
                <a:sym typeface="Gill Sans"/>
              </a:rPr>
              <a:t>new technology!</a:t>
            </a:r>
          </a:p>
        </p:txBody>
      </p:sp>
      <p:sp>
        <p:nvSpPr>
          <p:cNvPr id="7" name="日付プレースホルダー 1">
            <a:extLst>
              <a:ext uri="{FF2B5EF4-FFF2-40B4-BE49-F238E27FC236}">
                <a16:creationId xmlns:a16="http://schemas.microsoft.com/office/drawing/2014/main" id="{0A7129DF-BB03-A74A-A532-B2E665C71D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8" name="フッター プレースホルダー 2">
            <a:extLst>
              <a:ext uri="{FF2B5EF4-FFF2-40B4-BE49-F238E27FC236}">
                <a16:creationId xmlns:a16="http://schemas.microsoft.com/office/drawing/2014/main" id="{8D2C620D-1113-8F49-A2EC-B91742A81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9" name="スライド番号プレースホルダー 6">
            <a:extLst>
              <a:ext uri="{FF2B5EF4-FFF2-40B4-BE49-F238E27FC236}">
                <a16:creationId xmlns:a16="http://schemas.microsoft.com/office/drawing/2014/main" id="{109322DF-8495-7942-9E65-ECE568C64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6D77B8-8E21-2848-AC25-2BCAEE33D178}" type="slidenum">
              <a:rPr kumimoji="1" lang="ja-JP" altLang="en-US" smtClean="0"/>
              <a:t>6</a:t>
            </a:fld>
            <a:endParaRPr kumimoji="1" lang="ja-JP" altLang="en-US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4F6C3F1C-A7F6-7F4C-8CD5-C78E39263F33}"/>
              </a:ext>
            </a:extLst>
          </p:cNvPr>
          <p:cNvCxnSpPr/>
          <p:nvPr/>
        </p:nvCxnSpPr>
        <p:spPr>
          <a:xfrm flipH="1">
            <a:off x="5303520" y="1097280"/>
            <a:ext cx="1645920" cy="268224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465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t’s dream of “O(1cm) resolution”…">
            <a:extLst>
              <a:ext uri="{FF2B5EF4-FFF2-40B4-BE49-F238E27FC236}">
                <a16:creationId xmlns:a16="http://schemas.microsoft.com/office/drawing/2014/main" id="{3DB911E2-3FE6-DC45-9F17-C7970E6001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31873" y="8844"/>
            <a:ext cx="6622030" cy="70866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>
                <a:latin typeface="Gill Sans"/>
                <a:ea typeface="Gill Sans"/>
                <a:cs typeface="Gill Sans"/>
                <a:sym typeface="Gill Sans"/>
              </a:rPr>
              <a:t>For</a:t>
            </a:r>
            <a:r>
              <a:rPr sz="3200" b="1" dirty="0">
                <a:latin typeface="Gill Sans"/>
                <a:ea typeface="Gill Sans"/>
                <a:cs typeface="Gill Sans"/>
                <a:sym typeface="Gill Sans"/>
              </a:rPr>
              <a:t> “</a:t>
            </a:r>
            <a:r>
              <a:rPr sz="3200" b="1" i="1" dirty="0">
                <a:latin typeface="Gill Sans"/>
                <a:ea typeface="Gill Sans"/>
                <a:cs typeface="Gill Sans"/>
                <a:sym typeface="Gill Sans"/>
              </a:rPr>
              <a:t>O</a:t>
            </a:r>
            <a:r>
              <a:rPr sz="3200" b="1" dirty="0">
                <a:latin typeface="Gill Sans"/>
                <a:ea typeface="Gill Sans"/>
                <a:cs typeface="Gill Sans"/>
                <a:sym typeface="Gill Sans"/>
              </a:rPr>
              <a:t>(1cm) resolution”…</a:t>
            </a:r>
          </a:p>
        </p:txBody>
      </p:sp>
      <p:sp>
        <p:nvSpPr>
          <p:cNvPr id="5" name="dE/dx→ Bragg peak…">
            <a:extLst>
              <a:ext uri="{FF2B5EF4-FFF2-40B4-BE49-F238E27FC236}">
                <a16:creationId xmlns:a16="http://schemas.microsoft.com/office/drawing/2014/main" id="{71096D37-12A1-3346-943B-7B4DAB45F477}"/>
              </a:ext>
            </a:extLst>
          </p:cNvPr>
          <p:cNvSpPr txBox="1">
            <a:spLocks/>
          </p:cNvSpPr>
          <p:nvPr/>
        </p:nvSpPr>
        <p:spPr>
          <a:xfrm>
            <a:off x="2470988" y="1796019"/>
            <a:ext cx="3664529" cy="8289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rPr lang="en" sz="2400" b="1" dirty="0" err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dE</a:t>
            </a:r>
            <a:r>
              <a:rPr lang="en" sz="2400" b="1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/dx→ Bragg peak</a:t>
            </a:r>
            <a:r>
              <a:rPr lang="en" sz="2400" dirty="0">
                <a:solidFill>
                  <a:srgbClr val="000000"/>
                </a:solidFill>
                <a:sym typeface="Gill Sans Light"/>
              </a:rPr>
              <a:t> </a:t>
            </a:r>
          </a:p>
          <a:p>
            <a:pPr algn="ctr"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rPr lang="en" sz="2400" dirty="0">
                <a:solidFill>
                  <a:srgbClr val="000000"/>
                </a:solidFill>
                <a:sym typeface="Gill Sans Light"/>
              </a:rPr>
              <a:t>(e- starts as MIP)</a:t>
            </a: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07A883F4-16E6-0749-979D-270BF57218D2}"/>
              </a:ext>
            </a:extLst>
          </p:cNvPr>
          <p:cNvSpPr/>
          <p:nvPr/>
        </p:nvSpPr>
        <p:spPr>
          <a:xfrm>
            <a:off x="7979800" y="1026988"/>
            <a:ext cx="1265626" cy="1265626"/>
          </a:xfrm>
          <a:prstGeom prst="ellipse">
            <a:avLst/>
          </a:prstGeom>
          <a:gradFill>
            <a:gsLst>
              <a:gs pos="0">
                <a:srgbClr val="000000"/>
              </a:gs>
              <a:gs pos="61962">
                <a:srgbClr val="7F8080">
                  <a:alpha val="50000"/>
                </a:srgbClr>
              </a:gs>
              <a:gs pos="100000">
                <a:srgbClr val="FFFFFF">
                  <a:alpha val="0"/>
                </a:srgbClr>
              </a:gs>
            </a:gsLst>
            <a:path>
              <a:fillToRect l="50000" t="50000" r="50000" b="50000"/>
            </a:path>
          </a:gradFill>
          <a:ln w="25400">
            <a:miter lim="400000"/>
          </a:ln>
        </p:spPr>
        <p:txBody>
          <a:bodyPr lIns="26789" tIns="26789" rIns="26789" bIns="26789" anchor="ctr"/>
          <a:lstStyle/>
          <a:p>
            <a:pPr algn="ctr" defTabSz="410751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66"/>
          </a:p>
        </p:txBody>
      </p:sp>
      <p:sp>
        <p:nvSpPr>
          <p:cNvPr id="7" name="e- ≈ α ≈ p-recoil (fast-n)">
            <a:extLst>
              <a:ext uri="{FF2B5EF4-FFF2-40B4-BE49-F238E27FC236}">
                <a16:creationId xmlns:a16="http://schemas.microsoft.com/office/drawing/2014/main" id="{F3C2335F-3934-FC4E-A932-8492FCF58618}"/>
              </a:ext>
            </a:extLst>
          </p:cNvPr>
          <p:cNvSpPr txBox="1"/>
          <p:nvPr/>
        </p:nvSpPr>
        <p:spPr>
          <a:xfrm>
            <a:off x="1691318" y="1207321"/>
            <a:ext cx="4393335" cy="485839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  <a:effectLst>
            <a:outerShdw blurRad="38100" dist="381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410751">
              <a:lnSpc>
                <a:spcPct val="120000"/>
              </a:lnSpc>
              <a:defRPr sz="4300">
                <a:solidFill>
                  <a:srgbClr val="FFFFFF"/>
                </a:solidFill>
              </a:defRPr>
            </a:pPr>
            <a:r>
              <a:rPr sz="2800" b="1" dirty="0"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sz="2800" b="1" baseline="31999" dirty="0">
                <a:latin typeface="Gill Sans"/>
                <a:ea typeface="Gill Sans"/>
                <a:cs typeface="Gill Sans"/>
                <a:sym typeface="Gill Sans"/>
              </a:rPr>
              <a:t>-</a:t>
            </a:r>
            <a:r>
              <a:rPr sz="2800" baseline="31999" dirty="0"/>
              <a:t> </a:t>
            </a:r>
            <a:r>
              <a:rPr sz="2800" dirty="0"/>
              <a:t>≈ α ≈ </a:t>
            </a:r>
            <a:r>
              <a:rPr sz="2800" b="1" dirty="0">
                <a:latin typeface="Gill Sans"/>
                <a:ea typeface="Gill Sans"/>
                <a:cs typeface="Gill Sans"/>
                <a:sym typeface="Gill Sans"/>
              </a:rPr>
              <a:t>p-recoil </a:t>
            </a:r>
            <a:r>
              <a:rPr sz="2800" dirty="0"/>
              <a:t>(fast-n)</a:t>
            </a:r>
          </a:p>
        </p:txBody>
      </p:sp>
      <p:sp>
        <p:nvSpPr>
          <p:cNvPr id="8" name="e+ ≈ e- + 2x γ(511keV)">
            <a:extLst>
              <a:ext uri="{FF2B5EF4-FFF2-40B4-BE49-F238E27FC236}">
                <a16:creationId xmlns:a16="http://schemas.microsoft.com/office/drawing/2014/main" id="{EBA89437-F122-AE47-9EB2-395FB0A31165}"/>
              </a:ext>
            </a:extLst>
          </p:cNvPr>
          <p:cNvSpPr txBox="1"/>
          <p:nvPr/>
        </p:nvSpPr>
        <p:spPr>
          <a:xfrm>
            <a:off x="1718478" y="5315374"/>
            <a:ext cx="3872973" cy="485839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  <a:effectLst>
            <a:outerShdw blurRad="38100" dist="381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410751">
              <a:lnSpc>
                <a:spcPct val="120000"/>
              </a:lnSpc>
              <a:defRPr sz="4300">
                <a:solidFill>
                  <a:srgbClr val="FFFFFF"/>
                </a:solidFill>
              </a:defRPr>
            </a:pPr>
            <a:r>
              <a:rPr sz="2800" b="1"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sz="2800" b="1" baseline="31999">
                <a:latin typeface="Gill Sans"/>
                <a:ea typeface="Gill Sans"/>
                <a:cs typeface="Gill Sans"/>
                <a:sym typeface="Gill Sans"/>
              </a:rPr>
              <a:t>+</a:t>
            </a:r>
            <a:r>
              <a:rPr sz="2800" baseline="31999"/>
              <a:t> </a:t>
            </a:r>
            <a:r>
              <a:rPr sz="2800"/>
              <a:t>≈ </a:t>
            </a:r>
            <a:r>
              <a:rPr sz="2800" b="1"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sz="2800" b="1" baseline="31999">
                <a:latin typeface="Gill Sans"/>
                <a:ea typeface="Gill Sans"/>
                <a:cs typeface="Gill Sans"/>
                <a:sym typeface="Gill Sans"/>
              </a:rPr>
              <a:t>-</a:t>
            </a:r>
            <a:r>
              <a:rPr sz="2800"/>
              <a:t> + 2x </a:t>
            </a:r>
            <a:r>
              <a:rPr sz="2800" b="1">
                <a:latin typeface="Gill Sans"/>
                <a:ea typeface="Gill Sans"/>
                <a:cs typeface="Gill Sans"/>
                <a:sym typeface="Gill Sans"/>
              </a:rPr>
              <a:t>γ</a:t>
            </a:r>
            <a:r>
              <a:rPr sz="2800"/>
              <a:t>(511keV)</a:t>
            </a:r>
          </a:p>
        </p:txBody>
      </p:sp>
      <p:sp>
        <p:nvSpPr>
          <p:cNvPr id="9" name="Circle">
            <a:extLst>
              <a:ext uri="{FF2B5EF4-FFF2-40B4-BE49-F238E27FC236}">
                <a16:creationId xmlns:a16="http://schemas.microsoft.com/office/drawing/2014/main" id="{0FCDC793-1C25-0B4D-94FC-5BAA54022DF9}"/>
              </a:ext>
            </a:extLst>
          </p:cNvPr>
          <p:cNvSpPr/>
          <p:nvPr/>
        </p:nvSpPr>
        <p:spPr>
          <a:xfrm>
            <a:off x="7964956" y="5229090"/>
            <a:ext cx="1265626" cy="1265626"/>
          </a:xfrm>
          <a:prstGeom prst="ellipse">
            <a:avLst/>
          </a:prstGeom>
          <a:gradFill>
            <a:gsLst>
              <a:gs pos="0">
                <a:srgbClr val="000000"/>
              </a:gs>
              <a:gs pos="61962">
                <a:srgbClr val="7F8080">
                  <a:alpha val="50000"/>
                </a:srgbClr>
              </a:gs>
              <a:gs pos="100000">
                <a:srgbClr val="FFFFFF">
                  <a:alpha val="0"/>
                </a:srgbClr>
              </a:gs>
            </a:gsLst>
            <a:path>
              <a:fillToRect l="50000" t="50000" r="50000" b="50000"/>
            </a:path>
          </a:gradFill>
          <a:ln w="25400">
            <a:miter lim="400000"/>
          </a:ln>
        </p:spPr>
        <p:txBody>
          <a:bodyPr lIns="26789" tIns="26789" rIns="26789" bIns="26789" anchor="ctr"/>
          <a:lstStyle/>
          <a:p>
            <a:pPr algn="ctr" defTabSz="410751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66"/>
          </a:p>
        </p:txBody>
      </p:sp>
      <p:sp>
        <p:nvSpPr>
          <p:cNvPr id="10" name="Circle">
            <a:extLst>
              <a:ext uri="{FF2B5EF4-FFF2-40B4-BE49-F238E27FC236}">
                <a16:creationId xmlns:a16="http://schemas.microsoft.com/office/drawing/2014/main" id="{CDCC10D3-7642-A047-8766-78D277FFC4AB}"/>
              </a:ext>
            </a:extLst>
          </p:cNvPr>
          <p:cNvSpPr/>
          <p:nvPr/>
        </p:nvSpPr>
        <p:spPr>
          <a:xfrm>
            <a:off x="8829545" y="4843373"/>
            <a:ext cx="1265626" cy="1265626"/>
          </a:xfrm>
          <a:prstGeom prst="ellipse">
            <a:avLst/>
          </a:prstGeom>
          <a:gradFill>
            <a:gsLst>
              <a:gs pos="0">
                <a:srgbClr val="FF2600"/>
              </a:gs>
              <a:gs pos="61962">
                <a:srgbClr val="FF9380">
                  <a:alpha val="50000"/>
                </a:srgbClr>
              </a:gs>
              <a:gs pos="100000">
                <a:srgbClr val="FFFFFF">
                  <a:alpha val="0"/>
                </a:srgbClr>
              </a:gs>
            </a:gsLst>
            <a:path>
              <a:fillToRect l="50000" t="50000" r="50000" b="50000"/>
            </a:path>
          </a:gradFill>
          <a:ln w="25400">
            <a:miter lim="400000"/>
          </a:ln>
        </p:spPr>
        <p:txBody>
          <a:bodyPr lIns="26789" tIns="26789" rIns="26789" bIns="26789" anchor="ctr"/>
          <a:lstStyle/>
          <a:p>
            <a:pPr algn="ctr" defTabSz="410751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66"/>
          </a:p>
        </p:txBody>
      </p:sp>
      <p:sp>
        <p:nvSpPr>
          <p:cNvPr id="11" name="Circle">
            <a:extLst>
              <a:ext uri="{FF2B5EF4-FFF2-40B4-BE49-F238E27FC236}">
                <a16:creationId xmlns:a16="http://schemas.microsoft.com/office/drawing/2014/main" id="{47998C8B-3FB7-6D4B-AB2A-E584345F4E19}"/>
              </a:ext>
            </a:extLst>
          </p:cNvPr>
          <p:cNvSpPr/>
          <p:nvPr/>
        </p:nvSpPr>
        <p:spPr>
          <a:xfrm>
            <a:off x="7093010" y="5504171"/>
            <a:ext cx="1265626" cy="1265626"/>
          </a:xfrm>
          <a:prstGeom prst="ellipse">
            <a:avLst/>
          </a:prstGeom>
          <a:gradFill>
            <a:gsLst>
              <a:gs pos="0">
                <a:srgbClr val="FF2600"/>
              </a:gs>
              <a:gs pos="61962">
                <a:srgbClr val="FF9380">
                  <a:alpha val="50000"/>
                </a:srgbClr>
              </a:gs>
              <a:gs pos="100000">
                <a:srgbClr val="FFFFFF">
                  <a:alpha val="0"/>
                </a:srgbClr>
              </a:gs>
            </a:gsLst>
            <a:path>
              <a:fillToRect l="50000" t="50000" r="50000" b="50000"/>
            </a:path>
          </a:gradFill>
          <a:ln w="25400">
            <a:miter lim="400000"/>
          </a:ln>
        </p:spPr>
        <p:txBody>
          <a:bodyPr lIns="26789" tIns="26789" rIns="26789" bIns="26789" anchor="ctr"/>
          <a:lstStyle/>
          <a:p>
            <a:pPr algn="ctr" defTabSz="410751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66"/>
          </a:p>
        </p:txBody>
      </p:sp>
      <p:sp>
        <p:nvSpPr>
          <p:cNvPr id="12" name="Circle">
            <a:extLst>
              <a:ext uri="{FF2B5EF4-FFF2-40B4-BE49-F238E27FC236}">
                <a16:creationId xmlns:a16="http://schemas.microsoft.com/office/drawing/2014/main" id="{8A994097-E5E0-D14B-8F3A-EC8270054C71}"/>
              </a:ext>
            </a:extLst>
          </p:cNvPr>
          <p:cNvSpPr/>
          <p:nvPr/>
        </p:nvSpPr>
        <p:spPr>
          <a:xfrm>
            <a:off x="6655339" y="5229090"/>
            <a:ext cx="1265626" cy="1265626"/>
          </a:xfrm>
          <a:prstGeom prst="ellipse">
            <a:avLst/>
          </a:prstGeom>
          <a:gradFill>
            <a:gsLst>
              <a:gs pos="0">
                <a:srgbClr val="FF2600"/>
              </a:gs>
              <a:gs pos="61962">
                <a:srgbClr val="FF9380">
                  <a:alpha val="50000"/>
                </a:srgbClr>
              </a:gs>
              <a:gs pos="100000">
                <a:srgbClr val="FFFFFF">
                  <a:alpha val="0"/>
                </a:srgbClr>
              </a:gs>
            </a:gsLst>
            <a:path>
              <a:fillToRect l="50000" t="50000" r="50000" b="50000"/>
            </a:path>
          </a:gradFill>
          <a:ln w="25400">
            <a:miter lim="400000"/>
          </a:ln>
        </p:spPr>
        <p:txBody>
          <a:bodyPr lIns="26789" tIns="26789" rIns="26789" bIns="26789" anchor="ctr"/>
          <a:lstStyle/>
          <a:p>
            <a:pPr algn="ctr" defTabSz="410751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66"/>
          </a:p>
        </p:txBody>
      </p:sp>
      <p:sp>
        <p:nvSpPr>
          <p:cNvPr id="13" name="Circle">
            <a:extLst>
              <a:ext uri="{FF2B5EF4-FFF2-40B4-BE49-F238E27FC236}">
                <a16:creationId xmlns:a16="http://schemas.microsoft.com/office/drawing/2014/main" id="{45DC9231-C56D-C040-B5B7-8312D652B17F}"/>
              </a:ext>
            </a:extLst>
          </p:cNvPr>
          <p:cNvSpPr/>
          <p:nvPr/>
        </p:nvSpPr>
        <p:spPr>
          <a:xfrm>
            <a:off x="9385273" y="5085758"/>
            <a:ext cx="1265626" cy="1265626"/>
          </a:xfrm>
          <a:prstGeom prst="ellipse">
            <a:avLst/>
          </a:prstGeom>
          <a:gradFill>
            <a:gsLst>
              <a:gs pos="0">
                <a:srgbClr val="FF2600"/>
              </a:gs>
              <a:gs pos="61962">
                <a:srgbClr val="FF9380">
                  <a:alpha val="50000"/>
                </a:srgbClr>
              </a:gs>
              <a:gs pos="100000">
                <a:srgbClr val="FFFFFF">
                  <a:alpha val="0"/>
                </a:srgbClr>
              </a:gs>
            </a:gsLst>
            <a:path>
              <a:fillToRect l="50000" t="50000" r="50000" b="50000"/>
            </a:path>
          </a:gradFill>
          <a:ln w="25400">
            <a:miter lim="400000"/>
          </a:ln>
        </p:spPr>
        <p:txBody>
          <a:bodyPr lIns="26789" tIns="26789" rIns="26789" bIns="26789" anchor="ctr"/>
          <a:lstStyle/>
          <a:p>
            <a:pPr algn="ctr" defTabSz="410751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66"/>
          </a:p>
        </p:txBody>
      </p:sp>
      <p:sp>
        <p:nvSpPr>
          <p:cNvPr id="14" name="γ (gamma ray)">
            <a:extLst>
              <a:ext uri="{FF2B5EF4-FFF2-40B4-BE49-F238E27FC236}">
                <a16:creationId xmlns:a16="http://schemas.microsoft.com/office/drawing/2014/main" id="{5848F601-347C-304A-B889-3B402D0AA199}"/>
              </a:ext>
            </a:extLst>
          </p:cNvPr>
          <p:cNvSpPr txBox="1"/>
          <p:nvPr/>
        </p:nvSpPr>
        <p:spPr>
          <a:xfrm>
            <a:off x="1728828" y="3248984"/>
            <a:ext cx="2919353" cy="488980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  <a:effectLst>
            <a:outerShdw blurRad="38100" dist="381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 defTabSz="584200">
              <a:lnSpc>
                <a:spcPct val="120000"/>
              </a:lnSpc>
              <a:defRPr sz="43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b="0">
                <a:latin typeface="+mn-lt"/>
                <a:ea typeface="+mn-ea"/>
                <a:cs typeface="+mn-cs"/>
                <a:sym typeface="Gill Sans Light"/>
              </a:defRPr>
            </a:pPr>
            <a:r>
              <a:rPr sz="2800"/>
              <a:t>γ (gamma ray)</a:t>
            </a:r>
          </a:p>
        </p:txBody>
      </p:sp>
      <p:sp>
        <p:nvSpPr>
          <p:cNvPr id="15" name="Circle">
            <a:extLst>
              <a:ext uri="{FF2B5EF4-FFF2-40B4-BE49-F238E27FC236}">
                <a16:creationId xmlns:a16="http://schemas.microsoft.com/office/drawing/2014/main" id="{1F96703C-CEA1-814B-95F8-D6EAFBB376E1}"/>
              </a:ext>
            </a:extLst>
          </p:cNvPr>
          <p:cNvSpPr/>
          <p:nvPr/>
        </p:nvSpPr>
        <p:spPr>
          <a:xfrm>
            <a:off x="9063424" y="3271427"/>
            <a:ext cx="1265626" cy="1265626"/>
          </a:xfrm>
          <a:prstGeom prst="ellipse">
            <a:avLst/>
          </a:prstGeom>
          <a:gradFill>
            <a:gsLst>
              <a:gs pos="0">
                <a:srgbClr val="FF2600"/>
              </a:gs>
              <a:gs pos="61962">
                <a:srgbClr val="FF9380">
                  <a:alpha val="50000"/>
                </a:srgbClr>
              </a:gs>
              <a:gs pos="100000">
                <a:srgbClr val="FFFFFF">
                  <a:alpha val="0"/>
                </a:srgbClr>
              </a:gs>
            </a:gsLst>
            <a:path>
              <a:fillToRect l="50000" t="50000" r="50000" b="50000"/>
            </a:path>
          </a:gradFill>
          <a:ln w="25400">
            <a:miter lim="400000"/>
          </a:ln>
        </p:spPr>
        <p:txBody>
          <a:bodyPr lIns="26789" tIns="26789" rIns="26789" bIns="26789" anchor="ctr"/>
          <a:lstStyle/>
          <a:p>
            <a:pPr algn="ctr" defTabSz="410751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66"/>
          </a:p>
        </p:txBody>
      </p:sp>
      <p:sp>
        <p:nvSpPr>
          <p:cNvPr id="16" name="Circle">
            <a:extLst>
              <a:ext uri="{FF2B5EF4-FFF2-40B4-BE49-F238E27FC236}">
                <a16:creationId xmlns:a16="http://schemas.microsoft.com/office/drawing/2014/main" id="{047AF592-DCE8-8A4D-B9B4-16762CC9907B}"/>
              </a:ext>
            </a:extLst>
          </p:cNvPr>
          <p:cNvSpPr/>
          <p:nvPr/>
        </p:nvSpPr>
        <p:spPr>
          <a:xfrm>
            <a:off x="6546811" y="3197439"/>
            <a:ext cx="1265626" cy="1265626"/>
          </a:xfrm>
          <a:prstGeom prst="ellipse">
            <a:avLst/>
          </a:prstGeom>
          <a:gradFill>
            <a:gsLst>
              <a:gs pos="0">
                <a:srgbClr val="FF2600"/>
              </a:gs>
              <a:gs pos="61962">
                <a:srgbClr val="FF9380">
                  <a:alpha val="50000"/>
                </a:srgbClr>
              </a:gs>
              <a:gs pos="100000">
                <a:srgbClr val="FFFFFF">
                  <a:alpha val="0"/>
                </a:srgbClr>
              </a:gs>
            </a:gsLst>
            <a:path>
              <a:fillToRect l="50000" t="50000" r="50000" b="50000"/>
            </a:path>
          </a:gradFill>
          <a:ln w="25400">
            <a:miter lim="400000"/>
          </a:ln>
        </p:spPr>
        <p:txBody>
          <a:bodyPr lIns="26789" tIns="26789" rIns="26789" bIns="26789" anchor="ctr"/>
          <a:lstStyle/>
          <a:p>
            <a:pPr algn="ctr" defTabSz="410751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66"/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B8AE8D2B-2F9A-7841-828E-7CC91D1D7F01}"/>
              </a:ext>
            </a:extLst>
          </p:cNvPr>
          <p:cNvSpPr/>
          <p:nvPr/>
        </p:nvSpPr>
        <p:spPr>
          <a:xfrm>
            <a:off x="7038295" y="2945320"/>
            <a:ext cx="1265626" cy="1265626"/>
          </a:xfrm>
          <a:prstGeom prst="ellipse">
            <a:avLst/>
          </a:prstGeom>
          <a:gradFill>
            <a:gsLst>
              <a:gs pos="0">
                <a:srgbClr val="FF2600"/>
              </a:gs>
              <a:gs pos="61962">
                <a:srgbClr val="FF9380">
                  <a:alpha val="50000"/>
                </a:srgbClr>
              </a:gs>
              <a:gs pos="100000">
                <a:srgbClr val="FFFFFF">
                  <a:alpha val="0"/>
                </a:srgbClr>
              </a:gs>
            </a:gsLst>
            <a:path>
              <a:fillToRect l="50000" t="50000" r="50000" b="50000"/>
            </a:path>
          </a:gradFill>
          <a:ln w="25400">
            <a:miter lim="400000"/>
          </a:ln>
        </p:spPr>
        <p:txBody>
          <a:bodyPr lIns="26789" tIns="26789" rIns="26789" bIns="26789" anchor="ctr"/>
          <a:lstStyle/>
          <a:p>
            <a:pPr algn="ctr" defTabSz="410751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66"/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B84B7D60-CE42-C946-A468-E145D1AEF9A4}"/>
              </a:ext>
            </a:extLst>
          </p:cNvPr>
          <p:cNvSpPr/>
          <p:nvPr/>
        </p:nvSpPr>
        <p:spPr>
          <a:xfrm>
            <a:off x="8180892" y="3468670"/>
            <a:ext cx="1265626" cy="1265626"/>
          </a:xfrm>
          <a:prstGeom prst="ellipse">
            <a:avLst/>
          </a:prstGeom>
          <a:gradFill>
            <a:gsLst>
              <a:gs pos="0">
                <a:srgbClr val="FF2600"/>
              </a:gs>
              <a:gs pos="61962">
                <a:srgbClr val="FF9380">
                  <a:alpha val="50000"/>
                </a:srgbClr>
              </a:gs>
              <a:gs pos="100000">
                <a:srgbClr val="FFFFFF">
                  <a:alpha val="0"/>
                </a:srgbClr>
              </a:gs>
            </a:gsLst>
            <a:path>
              <a:fillToRect l="50000" t="50000" r="50000" b="50000"/>
            </a:path>
          </a:gradFill>
          <a:ln w="25400">
            <a:miter lim="400000"/>
          </a:ln>
        </p:spPr>
        <p:txBody>
          <a:bodyPr lIns="26789" tIns="26789" rIns="26789" bIns="26789" anchor="ctr"/>
          <a:lstStyle/>
          <a:p>
            <a:pPr algn="ctr" defTabSz="410751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66"/>
          </a:p>
        </p:txBody>
      </p:sp>
      <p:sp>
        <p:nvSpPr>
          <p:cNvPr id="19" name="@ few MeV→ Compton scattering…">
            <a:extLst>
              <a:ext uri="{FF2B5EF4-FFF2-40B4-BE49-F238E27FC236}">
                <a16:creationId xmlns:a16="http://schemas.microsoft.com/office/drawing/2014/main" id="{FE6F35E6-3F6F-3145-A74E-6C9B6432B436}"/>
              </a:ext>
            </a:extLst>
          </p:cNvPr>
          <p:cNvSpPr txBox="1"/>
          <p:nvPr/>
        </p:nvSpPr>
        <p:spPr>
          <a:xfrm>
            <a:off x="2040844" y="4075815"/>
            <a:ext cx="4218126" cy="638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algn="ctr">
              <a:defRPr sz="2700"/>
            </a:pPr>
            <a:r>
              <a:rPr sz="1898" b="1">
                <a:latin typeface="Gill Sans"/>
                <a:ea typeface="Gill Sans"/>
                <a:cs typeface="Gill Sans"/>
                <a:sym typeface="Gill Sans"/>
              </a:rPr>
              <a:t>@ few MeV→ Compton scattering</a:t>
            </a:r>
          </a:p>
          <a:p>
            <a:pPr algn="ctr">
              <a:defRPr sz="2700"/>
            </a:pPr>
            <a:r>
              <a:rPr sz="1898"/>
              <a:t>(ended by photon-electric effect)</a:t>
            </a:r>
          </a:p>
        </p:txBody>
      </p:sp>
      <p:sp>
        <p:nvSpPr>
          <p:cNvPr id="20" name="hybrid-like event">
            <a:extLst>
              <a:ext uri="{FF2B5EF4-FFF2-40B4-BE49-F238E27FC236}">
                <a16:creationId xmlns:a16="http://schemas.microsoft.com/office/drawing/2014/main" id="{0CA42D78-D1D4-A945-A521-473BDEC84544}"/>
              </a:ext>
            </a:extLst>
          </p:cNvPr>
          <p:cNvSpPr txBox="1"/>
          <p:nvPr/>
        </p:nvSpPr>
        <p:spPr>
          <a:xfrm>
            <a:off x="3336041" y="5963899"/>
            <a:ext cx="1934424" cy="346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ctr">
              <a:defRPr sz="27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b="0">
                <a:latin typeface="+mn-lt"/>
                <a:ea typeface="+mn-ea"/>
                <a:cs typeface="+mn-cs"/>
                <a:sym typeface="Gill Sans Light"/>
              </a:defRPr>
            </a:pPr>
            <a:r>
              <a:rPr sz="1898"/>
              <a:t>hybrid-like event</a:t>
            </a:r>
          </a:p>
        </p:txBody>
      </p:sp>
      <p:sp>
        <p:nvSpPr>
          <p:cNvPr id="21" name="α and p are scintillation quenched→ PSD is possible!">
            <a:extLst>
              <a:ext uri="{FF2B5EF4-FFF2-40B4-BE49-F238E27FC236}">
                <a16:creationId xmlns:a16="http://schemas.microsoft.com/office/drawing/2014/main" id="{A8BAEB33-AC49-C843-ACD4-7C6BEE5B78E5}"/>
              </a:ext>
            </a:extLst>
          </p:cNvPr>
          <p:cNvSpPr txBox="1"/>
          <p:nvPr/>
        </p:nvSpPr>
        <p:spPr>
          <a:xfrm>
            <a:off x="1891319" y="2490155"/>
            <a:ext cx="6299545" cy="292068"/>
          </a:xfrm>
          <a:prstGeom prst="rect">
            <a:avLst/>
          </a:prstGeom>
          <a:ln w="12700">
            <a:miter lim="400000"/>
          </a:ln>
          <a:effectLst>
            <a:outerShdw blurRad="38100" dist="381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defRPr sz="2700"/>
            </a:pPr>
            <a:r>
              <a:rPr sz="1898" b="1">
                <a:latin typeface="Gill Sans"/>
                <a:ea typeface="Gill Sans"/>
                <a:cs typeface="Gill Sans"/>
                <a:sym typeface="Gill Sans"/>
              </a:rPr>
              <a:t>α</a:t>
            </a:r>
            <a:r>
              <a:rPr sz="1898"/>
              <a:t> and </a:t>
            </a:r>
            <a:r>
              <a:rPr sz="1898" b="1">
                <a:latin typeface="Gill Sans"/>
                <a:ea typeface="Gill Sans"/>
                <a:cs typeface="Gill Sans"/>
                <a:sym typeface="Gill Sans"/>
              </a:rPr>
              <a:t>p</a:t>
            </a:r>
            <a:r>
              <a:rPr sz="1898"/>
              <a:t> are </a:t>
            </a:r>
            <a:r>
              <a:rPr sz="1898" b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rPr>
              <a:t>scintillation quenched→ PSD is possible!</a:t>
            </a: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53B89626-D67C-6341-9723-B03D69BEE89E}"/>
              </a:ext>
            </a:extLst>
          </p:cNvPr>
          <p:cNvSpPr/>
          <p:nvPr/>
        </p:nvSpPr>
        <p:spPr>
          <a:xfrm flipH="1">
            <a:off x="8841614" y="3914349"/>
            <a:ext cx="844424" cy="206664"/>
          </a:xfrm>
          <a:prstGeom prst="line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0" tIns="0" rIns="0" bIns="0"/>
          <a:lstStyle/>
          <a:p>
            <a:pPr algn="ctr" defTabSz="410751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66"/>
          </a:p>
        </p:txBody>
      </p:sp>
      <p:sp>
        <p:nvSpPr>
          <p:cNvPr id="23" name="Line">
            <a:extLst>
              <a:ext uri="{FF2B5EF4-FFF2-40B4-BE49-F238E27FC236}">
                <a16:creationId xmlns:a16="http://schemas.microsoft.com/office/drawing/2014/main" id="{A11E542D-9305-D64B-906E-C07DF213ED1C}"/>
              </a:ext>
            </a:extLst>
          </p:cNvPr>
          <p:cNvSpPr/>
          <p:nvPr/>
        </p:nvSpPr>
        <p:spPr>
          <a:xfrm flipH="1" flipV="1">
            <a:off x="7708324" y="3533356"/>
            <a:ext cx="1151288" cy="589818"/>
          </a:xfrm>
          <a:prstGeom prst="line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0" tIns="0" rIns="0" bIns="0"/>
          <a:lstStyle/>
          <a:p>
            <a:pPr algn="ctr" defTabSz="410751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66"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F597A274-1096-F443-A553-B766E51D2014}"/>
              </a:ext>
            </a:extLst>
          </p:cNvPr>
          <p:cNvSpPr/>
          <p:nvPr/>
        </p:nvSpPr>
        <p:spPr>
          <a:xfrm flipH="1">
            <a:off x="7160672" y="3536914"/>
            <a:ext cx="537064" cy="319684"/>
          </a:xfrm>
          <a:prstGeom prst="line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  <a:tailEnd type="oval"/>
          </a:ln>
        </p:spPr>
        <p:txBody>
          <a:bodyPr lIns="0" tIns="0" rIns="0" bIns="0"/>
          <a:lstStyle/>
          <a:p>
            <a:pPr algn="ctr" defTabSz="410751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66"/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AD66CDE6-5825-FD44-B09D-BAD3D57B3159}"/>
              </a:ext>
            </a:extLst>
          </p:cNvPr>
          <p:cNvSpPr/>
          <p:nvPr/>
        </p:nvSpPr>
        <p:spPr>
          <a:xfrm flipH="1">
            <a:off x="7762535" y="5480937"/>
            <a:ext cx="1700156" cy="761932"/>
          </a:xfrm>
          <a:prstGeom prst="line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pPr algn="ctr" defTabSz="410751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66"/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AFB967AE-2BC8-8143-9B94-5E12214B6CC4}"/>
              </a:ext>
            </a:extLst>
          </p:cNvPr>
          <p:cNvSpPr/>
          <p:nvPr/>
        </p:nvSpPr>
        <p:spPr>
          <a:xfrm flipH="1" flipV="1">
            <a:off x="7245301" y="5926713"/>
            <a:ext cx="524436" cy="308968"/>
          </a:xfrm>
          <a:prstGeom prst="line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  <a:tailEnd type="oval"/>
          </a:ln>
        </p:spPr>
        <p:txBody>
          <a:bodyPr lIns="0" tIns="0" rIns="0" bIns="0"/>
          <a:lstStyle/>
          <a:p>
            <a:pPr algn="ctr" defTabSz="410751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66"/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B2158C3F-9088-6548-BF2D-2ACE6060E93D}"/>
              </a:ext>
            </a:extLst>
          </p:cNvPr>
          <p:cNvSpPr/>
          <p:nvPr/>
        </p:nvSpPr>
        <p:spPr>
          <a:xfrm>
            <a:off x="9469126" y="5476128"/>
            <a:ext cx="581155" cy="307953"/>
          </a:xfrm>
          <a:prstGeom prst="line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  <a:tailEnd type="oval"/>
          </a:ln>
        </p:spPr>
        <p:txBody>
          <a:bodyPr lIns="0" tIns="0" rIns="0" bIns="0"/>
          <a:lstStyle/>
          <a:p>
            <a:pPr algn="ctr" defTabSz="410751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66"/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75BD3331-2587-9648-967D-EB204B59E8BA}"/>
              </a:ext>
            </a:extLst>
          </p:cNvPr>
          <p:cNvSpPr/>
          <p:nvPr/>
        </p:nvSpPr>
        <p:spPr>
          <a:xfrm flipH="1" flipV="1">
            <a:off x="9711067" y="3929786"/>
            <a:ext cx="732029" cy="462239"/>
          </a:xfrm>
          <a:prstGeom prst="line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0" tIns="0" rIns="0" bIns="0"/>
          <a:lstStyle/>
          <a:p>
            <a:pPr algn="ctr" defTabSz="410751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66"/>
          </a:p>
        </p:txBody>
      </p:sp>
      <p:sp>
        <p:nvSpPr>
          <p:cNvPr id="29" name="日付プレースホルダー 28">
            <a:extLst>
              <a:ext uri="{FF2B5EF4-FFF2-40B4-BE49-F238E27FC236}">
                <a16:creationId xmlns:a16="http://schemas.microsoft.com/office/drawing/2014/main" id="{E7354F0B-E7B7-1E4B-9648-0D156F87A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30" name="フッター プレースホルダー 29">
            <a:extLst>
              <a:ext uri="{FF2B5EF4-FFF2-40B4-BE49-F238E27FC236}">
                <a16:creationId xmlns:a16="http://schemas.microsoft.com/office/drawing/2014/main" id="{73614CD6-9DCE-2148-8D0A-79830C9B3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31" name="スライド番号プレースホルダー 30">
            <a:extLst>
              <a:ext uri="{FF2B5EF4-FFF2-40B4-BE49-F238E27FC236}">
                <a16:creationId xmlns:a16="http://schemas.microsoft.com/office/drawing/2014/main" id="{926ACA0F-2D24-D34C-8FE6-2E9F7FE0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AE9CD-A547-3F49-9E6C-D277810138B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1073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7274EE4-2663-8D4D-98E5-C315643E81CE}"/>
              </a:ext>
            </a:extLst>
          </p:cNvPr>
          <p:cNvSpPr txBox="1"/>
          <p:nvPr/>
        </p:nvSpPr>
        <p:spPr>
          <a:xfrm>
            <a:off x="1765413" y="615460"/>
            <a:ext cx="8034572" cy="523220"/>
          </a:xfrm>
          <a:prstGeom prst="rect">
            <a:avLst/>
          </a:prstGeom>
          <a:noFill/>
          <a:ln>
            <a:solidFill>
              <a:srgbClr val="130C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130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issue of  low energy neutrino experiments</a:t>
            </a:r>
            <a:endParaRPr kumimoji="1" lang="ja-JP" altLang="en-US" sz="2800" b="1">
              <a:solidFill>
                <a:srgbClr val="130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3E4A22F-4052-C049-8592-45752051B3F1}"/>
              </a:ext>
            </a:extLst>
          </p:cNvPr>
          <p:cNvSpPr txBox="1"/>
          <p:nvPr/>
        </p:nvSpPr>
        <p:spPr>
          <a:xfrm>
            <a:off x="110461" y="1330860"/>
            <a:ext cx="12123832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Because neutrino interacts only Weakly, the event rate is generally very very small: </a:t>
            </a:r>
          </a:p>
          <a:p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While backgrounds (gamma ray, cosmic ray related) are large.</a:t>
            </a:r>
          </a:p>
          <a:p>
            <a:endParaRPr lang="en-US" altLang="ja-JP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Tough issue of  Neutrino Experiments 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Battle against backgrounds.</a:t>
            </a:r>
          </a:p>
          <a:p>
            <a:endParaRPr lang="en-US" altLang="ja-JP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The low energy neutrino signals are often </a:t>
            </a:r>
            <a:r>
              <a:rPr lang="en-US" altLang="ja-JP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sz="2400" b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US" altLang="ja-JP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sz="2400" b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while the backgrounds come from </a:t>
            </a:r>
          </a:p>
          <a:p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ja-JP" sz="2400" b="1" dirty="0">
                <a:solidFill>
                  <a:srgbClr val="7030A0"/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</a:t>
            </a:r>
            <a:r>
              <a:rPr lang="en-US" altLang="ja-JP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recoiled by fast neutron. </a:t>
            </a:r>
          </a:p>
          <a:p>
            <a:endParaRPr lang="en-US" altLang="ja-JP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If separation of  </a:t>
            </a:r>
            <a:r>
              <a:rPr lang="en-US" altLang="ja-JP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sz="2400" b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US" altLang="ja-JP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sz="2400" b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 </a:t>
            </a:r>
            <a:r>
              <a:rPr lang="en-US" altLang="ja-JP" sz="2400" b="1" dirty="0">
                <a:solidFill>
                  <a:srgbClr val="7030A0"/>
                </a:solidFill>
                <a:latin typeface="Symbol" pitchFamily="2" charset="2"/>
                <a:cs typeface="Times New Roman" panose="02020603050405020304" pitchFamily="18" charset="0"/>
              </a:rPr>
              <a:t>g 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 </a:t>
            </a:r>
            <a:r>
              <a:rPr lang="en-US" altLang="ja-JP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be done, the backgrounds can be removed.</a:t>
            </a:r>
          </a:p>
          <a:p>
            <a:endParaRPr lang="en-US" altLang="ja-JP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In addition, if </a:t>
            </a:r>
            <a:r>
              <a:rPr lang="en-US" altLang="ja-JP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sz="2400" b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 </a:t>
            </a:r>
            <a:r>
              <a:rPr lang="en-US" altLang="ja-JP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sz="2400" b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be separated, the original </a:t>
            </a:r>
            <a:r>
              <a:rPr lang="en-US" altLang="ja-JP" sz="2400" dirty="0">
                <a:solidFill>
                  <a:srgbClr val="7030A0"/>
                </a:solidFill>
                <a:latin typeface="Symbol" pitchFamily="2" charset="2"/>
                <a:cs typeface="Times New Roman" panose="02020603050405020304" pitchFamily="18" charset="0"/>
              </a:rPr>
              <a:t>n</a:t>
            </a:r>
            <a:r>
              <a:rPr lang="en-US" altLang="ja-JP" sz="2400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     can be separated.  </a:t>
            </a:r>
            <a:endParaRPr lang="ja-JP" alt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LiquidO</a:t>
            </a: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technology is to measure the spatial pattern of those signals and separate them. </a:t>
            </a:r>
            <a:r>
              <a:rPr lang="en-US" altLang="ja-JP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日付プレースホルダー 1">
            <a:extLst>
              <a:ext uri="{FF2B5EF4-FFF2-40B4-BE49-F238E27FC236}">
                <a16:creationId xmlns:a16="http://schemas.microsoft.com/office/drawing/2014/main" id="{0157DF4B-2026-FA4E-9376-CC1BB7F5BB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kumimoji="1" lang="en-US" altLang="ja-JP"/>
              <a:t>190510</a:t>
            </a:r>
            <a:endParaRPr kumimoji="1" lang="ja-JP" altLang="en-US"/>
          </a:p>
        </p:txBody>
      </p:sp>
      <p:sp>
        <p:nvSpPr>
          <p:cNvPr id="7" name="フッター プレースホルダー 2">
            <a:extLst>
              <a:ext uri="{FF2B5EF4-FFF2-40B4-BE49-F238E27FC236}">
                <a16:creationId xmlns:a16="http://schemas.microsoft.com/office/drawing/2014/main" id="{53612896-5E7D-0748-A2B3-2D8098857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ja-JP"/>
              <a:t>LiquidO</a:t>
            </a:r>
            <a:endParaRPr kumimoji="1" lang="ja-JP" altLang="en-US"/>
          </a:p>
        </p:txBody>
      </p:sp>
      <p:sp>
        <p:nvSpPr>
          <p:cNvPr id="8" name="スライド番号プレースホルダー 6">
            <a:extLst>
              <a:ext uri="{FF2B5EF4-FFF2-40B4-BE49-F238E27FC236}">
                <a16:creationId xmlns:a16="http://schemas.microsoft.com/office/drawing/2014/main" id="{FE2FBF18-7C03-2540-A855-EA3DF9903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6D77B8-8E21-2848-AC25-2BCAEE33D178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0E84721-B8CF-1A4B-AE4E-5B4BD4029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148" y="5018053"/>
            <a:ext cx="421422" cy="4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86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3CB4F44-9A68-6D42-AA01-A210CADA9457}"/>
              </a:ext>
            </a:extLst>
          </p:cNvPr>
          <p:cNvGrpSpPr/>
          <p:nvPr/>
        </p:nvGrpSpPr>
        <p:grpSpPr>
          <a:xfrm>
            <a:off x="586111" y="-542109"/>
            <a:ext cx="11019778" cy="9006840"/>
            <a:chOff x="-711702" y="-217719"/>
            <a:chExt cx="14428204" cy="11560599"/>
          </a:xfrm>
        </p:grpSpPr>
        <p:pic>
          <p:nvPicPr>
            <p:cNvPr id="5" name="cdf_2_800.jpg" descr="cdf_2_800.jpg">
              <a:extLst>
                <a:ext uri="{FF2B5EF4-FFF2-40B4-BE49-F238E27FC236}">
                  <a16:creationId xmlns:a16="http://schemas.microsoft.com/office/drawing/2014/main" id="{8698212D-D21E-444B-B9DA-1D78BF6AB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711702" y="-217719"/>
              <a:ext cx="14428204" cy="1156059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Screen Shot 2014-11-22 at 18.30.33.jpg" descr="Screen Shot 2014-11-22 at 18.30.33.jpg">
              <a:extLst>
                <a:ext uri="{FF2B5EF4-FFF2-40B4-BE49-F238E27FC236}">
                  <a16:creationId xmlns:a16="http://schemas.microsoft.com/office/drawing/2014/main" id="{F7276F7C-007B-2E4F-AB78-31D17E061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5528" y="1478322"/>
              <a:ext cx="4221378" cy="5911610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  <p:sp>
          <p:nvSpPr>
            <p:cNvPr id="7" name="(x,y) info [lattice ξ]→ image pixelation (up to ~1cm)…">
              <a:extLst>
                <a:ext uri="{FF2B5EF4-FFF2-40B4-BE49-F238E27FC236}">
                  <a16:creationId xmlns:a16="http://schemas.microsoft.com/office/drawing/2014/main" id="{A2E85399-B7F3-2343-BBB6-5D323E484222}"/>
                </a:ext>
              </a:extLst>
            </p:cNvPr>
            <p:cNvSpPr txBox="1"/>
            <p:nvPr/>
          </p:nvSpPr>
          <p:spPr>
            <a:xfrm>
              <a:off x="376847" y="7876242"/>
              <a:ext cx="9087861" cy="1520913"/>
            </a:xfrm>
            <a:prstGeom prst="rect">
              <a:avLst/>
            </a:prstGeom>
            <a:solidFill>
              <a:srgbClr val="00000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rPr sz="2400" b="1" dirty="0">
                  <a:latin typeface="Gill Sans"/>
                  <a:ea typeface="Gill Sans"/>
                  <a:cs typeface="Gill Sans"/>
                  <a:sym typeface="Gill Sans"/>
                </a:rPr>
                <a:t>(</a:t>
              </a:r>
              <a:r>
                <a:rPr sz="2400" b="1" dirty="0" err="1">
                  <a:latin typeface="Gill Sans"/>
                  <a:ea typeface="Gill Sans"/>
                  <a:cs typeface="Gill Sans"/>
                  <a:sym typeface="Gill Sans"/>
                </a:rPr>
                <a:t>x,y</a:t>
              </a:r>
              <a:r>
                <a:rPr sz="2400" b="1" dirty="0">
                  <a:latin typeface="Gill Sans"/>
                  <a:ea typeface="Gill Sans"/>
                  <a:cs typeface="Gill Sans"/>
                  <a:sym typeface="Gill Sans"/>
                </a:rPr>
                <a:t>) info</a:t>
              </a:r>
              <a:r>
                <a:rPr sz="2400" dirty="0"/>
                <a:t> → </a:t>
              </a:r>
              <a:r>
                <a:rPr sz="2400" b="1" dirty="0">
                  <a:latin typeface="Gill Sans"/>
                  <a:ea typeface="Gill Sans"/>
                  <a:cs typeface="Gill Sans"/>
                  <a:sym typeface="Gill Sans"/>
                </a:rPr>
                <a:t>image </a:t>
              </a:r>
              <a:r>
                <a:rPr sz="2400" b="1" dirty="0" err="1">
                  <a:latin typeface="Gill Sans"/>
                  <a:ea typeface="Gill Sans"/>
                  <a:cs typeface="Gill Sans"/>
                  <a:sym typeface="Gill Sans"/>
                </a:rPr>
                <a:t>pixelation</a:t>
              </a:r>
              <a:endParaRPr sz="2400" dirty="0"/>
            </a:p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rPr sz="2400" b="1" dirty="0">
                  <a:latin typeface="Gill Sans"/>
                  <a:ea typeface="Gill Sans"/>
                  <a:cs typeface="Gill Sans"/>
                  <a:sym typeface="Gill Sans"/>
                </a:rPr>
                <a:t>(z) info</a:t>
              </a:r>
              <a:r>
                <a:rPr sz="2400" dirty="0"/>
                <a:t> → </a:t>
              </a:r>
              <a:r>
                <a:rPr sz="2400" b="1" dirty="0">
                  <a:latin typeface="Gill Sans"/>
                  <a:ea typeface="Gill Sans"/>
                  <a:cs typeface="Gill Sans"/>
                  <a:sym typeface="Gill Sans"/>
                </a:rPr>
                <a:t>time difference</a:t>
              </a:r>
              <a:r>
                <a:rPr sz="2400" dirty="0"/>
                <a:t> </a:t>
              </a:r>
            </a:p>
            <a:p>
              <a:pPr algn="ctr">
                <a:defRPr sz="2000">
                  <a:solidFill>
                    <a:srgbClr val="FFFFFF"/>
                  </a:solidFill>
                </a:defRPr>
              </a:pPr>
              <a:r>
                <a:rPr sz="2400" dirty="0"/>
                <a:t>(also z-</a:t>
              </a:r>
              <a:r>
                <a:rPr sz="2400" dirty="0" err="1"/>
                <a:t>pixelation</a:t>
              </a:r>
              <a:r>
                <a:rPr sz="2400" dirty="0"/>
                <a:t> possible→ envisaged for R&amp;D)</a:t>
              </a:r>
            </a:p>
          </p:txBody>
        </p:sp>
      </p:grpSp>
      <p:sp>
        <p:nvSpPr>
          <p:cNvPr id="8" name="日付プレースホルダー 3">
            <a:extLst>
              <a:ext uri="{FF2B5EF4-FFF2-40B4-BE49-F238E27FC236}">
                <a16:creationId xmlns:a16="http://schemas.microsoft.com/office/drawing/2014/main" id="{C25A22AE-918D-BA44-96E3-E168A95E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00B050"/>
                </a:solidFill>
              </a:rPr>
              <a:t>190510</a:t>
            </a:r>
            <a:endParaRPr kumimoji="1" lang="ja-JP" altLang="en-US">
              <a:solidFill>
                <a:srgbClr val="00B050"/>
              </a:solidFill>
            </a:endParaRPr>
          </a:p>
        </p:txBody>
      </p:sp>
      <p:sp>
        <p:nvSpPr>
          <p:cNvPr id="9" name="フッター プレースホルダー 4">
            <a:extLst>
              <a:ext uri="{FF2B5EF4-FFF2-40B4-BE49-F238E27FC236}">
                <a16:creationId xmlns:a16="http://schemas.microsoft.com/office/drawing/2014/main" id="{A154BD0B-9F4C-334A-8F42-D9348DBA4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en-US" altLang="ja-JP">
                <a:solidFill>
                  <a:srgbClr val="00B050"/>
                </a:solidFill>
              </a:rPr>
              <a:t>LiquidO</a:t>
            </a:r>
            <a:endParaRPr kumimoji="1" lang="ja-JP" altLang="en-US">
              <a:solidFill>
                <a:srgbClr val="00B050"/>
              </a:solidFill>
            </a:endParaRPr>
          </a:p>
        </p:txBody>
      </p:sp>
      <p:sp>
        <p:nvSpPr>
          <p:cNvPr id="10" name="スライド番号プレースホルダー 5">
            <a:extLst>
              <a:ext uri="{FF2B5EF4-FFF2-40B4-BE49-F238E27FC236}">
                <a16:creationId xmlns:a16="http://schemas.microsoft.com/office/drawing/2014/main" id="{9154A821-A69F-2849-BF7C-471E1B3F3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6D77B8-8E21-2848-AC25-2BCAEE33D178}" type="slidenum">
              <a:rPr kumimoji="1" lang="ja-JP" altLang="en-US" smtClean="0">
                <a:solidFill>
                  <a:srgbClr val="00B050"/>
                </a:solidFill>
              </a:rPr>
              <a:t>9</a:t>
            </a:fld>
            <a:endParaRPr kumimoji="1" lang="ja-JP" altLang="en-US">
              <a:solidFill>
                <a:srgbClr val="00B050"/>
              </a:solidFill>
            </a:endParaRPr>
          </a:p>
        </p:txBody>
      </p:sp>
      <p:sp>
        <p:nvSpPr>
          <p:cNvPr id="11" name="simplest LiquidO design: 2D⊕time…">
            <a:extLst>
              <a:ext uri="{FF2B5EF4-FFF2-40B4-BE49-F238E27FC236}">
                <a16:creationId xmlns:a16="http://schemas.microsoft.com/office/drawing/2014/main" id="{BC3B6DF1-9F8F-E54E-9077-A8434F6E9A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6367" y="44951"/>
            <a:ext cx="9693785" cy="100787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Gill Sans"/>
                <a:ea typeface="Gill Sans"/>
                <a:cs typeface="Gill Sans"/>
                <a:sym typeface="Gill Sans"/>
              </a:rPr>
              <a:t>S</a:t>
            </a:r>
            <a:r>
              <a:rPr sz="3600" b="1" dirty="0">
                <a:solidFill>
                  <a:srgbClr val="00B050"/>
                </a:solidFill>
                <a:latin typeface="Gill Sans"/>
                <a:ea typeface="Gill Sans"/>
                <a:cs typeface="Gill Sans"/>
                <a:sym typeface="Gill Sans"/>
              </a:rPr>
              <a:t>implest </a:t>
            </a:r>
            <a:r>
              <a:rPr sz="3600" b="1" dirty="0" err="1">
                <a:solidFill>
                  <a:srgbClr val="00B050"/>
                </a:solidFill>
                <a:latin typeface="Gill Sans"/>
                <a:ea typeface="Gill Sans"/>
                <a:cs typeface="Gill Sans"/>
                <a:sym typeface="Gill Sans"/>
              </a:rPr>
              <a:t>LiquidO</a:t>
            </a:r>
            <a:r>
              <a:rPr sz="3600" b="1" dirty="0">
                <a:solidFill>
                  <a:srgbClr val="00B050"/>
                </a:solidFill>
                <a:latin typeface="Gill Sans"/>
                <a:ea typeface="Gill Sans"/>
                <a:cs typeface="Gill Sans"/>
                <a:sym typeface="Gill Sans"/>
              </a:rPr>
              <a:t> design: 2D⊕time</a:t>
            </a:r>
            <a:r>
              <a:rPr sz="3600" dirty="0">
                <a:solidFill>
                  <a:srgbClr val="00B05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93886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1227</Words>
  <Application>Microsoft Macintosh PowerPoint</Application>
  <PresentationFormat>ワイド画面</PresentationFormat>
  <Paragraphs>334</Paragraphs>
  <Slides>36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36</vt:i4>
      </vt:variant>
    </vt:vector>
  </HeadingPairs>
  <TitlesOfParts>
    <vt:vector size="45" baseType="lpstr">
      <vt:lpstr>游ゴシック</vt:lpstr>
      <vt:lpstr>游ゴシック Light</vt:lpstr>
      <vt:lpstr>Arial</vt:lpstr>
      <vt:lpstr>Gill Sans</vt:lpstr>
      <vt:lpstr>Symbol</vt:lpstr>
      <vt:lpstr>Times</vt:lpstr>
      <vt:lpstr>Times New Roman</vt:lpstr>
      <vt:lpstr>Tw Cen MT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Opaque scintillator→ new technology!</vt:lpstr>
      <vt:lpstr>For “O(1cm) resolution”…</vt:lpstr>
      <vt:lpstr>PowerPoint プレゼンテーション</vt:lpstr>
      <vt:lpstr>Simplest LiquidO design: 2D⊕time…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Ω readout (single-layer)</vt:lpstr>
      <vt:lpstr>PowerPoint プレゼンテーション</vt:lpstr>
      <vt:lpstr>PowerPoint プレゼンテーション</vt:lpstr>
      <vt:lpstr>new readout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geo-ν(40K) detection ever?</vt:lpstr>
      <vt:lpstr>from Double Chooz to LiquidO…</vt:lpstr>
      <vt:lpstr>106Cd 2β+ (first) observation?</vt:lpstr>
      <vt:lpstr>proton decay potential…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文彦 末包</dc:creator>
  <cp:lastModifiedBy>文彦 末包</cp:lastModifiedBy>
  <cp:revision>80</cp:revision>
  <dcterms:created xsi:type="dcterms:W3CDTF">2019-05-09T23:00:48Z</dcterms:created>
  <dcterms:modified xsi:type="dcterms:W3CDTF">2019-05-09T23:52:33Z</dcterms:modified>
</cp:coreProperties>
</file>