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5004" r:id="rId2"/>
    <p:sldMasterId id="2147486163" r:id="rId3"/>
    <p:sldMasterId id="2147486175" r:id="rId4"/>
    <p:sldMasterId id="2147486199" r:id="rId5"/>
    <p:sldMasterId id="2147486211" r:id="rId6"/>
    <p:sldMasterId id="2147486223" r:id="rId7"/>
    <p:sldMasterId id="2147486235" r:id="rId8"/>
    <p:sldMasterId id="2147486247" r:id="rId9"/>
  </p:sldMasterIdLst>
  <p:notesMasterIdLst>
    <p:notesMasterId r:id="rId37"/>
  </p:notesMasterIdLst>
  <p:sldIdLst>
    <p:sldId id="448" r:id="rId10"/>
    <p:sldId id="598" r:id="rId11"/>
    <p:sldId id="675" r:id="rId12"/>
    <p:sldId id="676" r:id="rId13"/>
    <p:sldId id="621" r:id="rId14"/>
    <p:sldId id="622" r:id="rId15"/>
    <p:sldId id="623" r:id="rId16"/>
    <p:sldId id="624" r:id="rId17"/>
    <p:sldId id="491" r:id="rId18"/>
    <p:sldId id="555" r:id="rId19"/>
    <p:sldId id="492" r:id="rId20"/>
    <p:sldId id="652" r:id="rId21"/>
    <p:sldId id="557" r:id="rId22"/>
    <p:sldId id="626" r:id="rId23"/>
    <p:sldId id="628" r:id="rId24"/>
    <p:sldId id="627" r:id="rId25"/>
    <p:sldId id="629" r:id="rId26"/>
    <p:sldId id="562" r:id="rId27"/>
    <p:sldId id="565" r:id="rId28"/>
    <p:sldId id="566" r:id="rId29"/>
    <p:sldId id="630" r:id="rId30"/>
    <p:sldId id="608" r:id="rId31"/>
    <p:sldId id="633" r:id="rId32"/>
    <p:sldId id="638" r:id="rId33"/>
    <p:sldId id="674" r:id="rId34"/>
    <p:sldId id="672" r:id="rId35"/>
    <p:sldId id="530" r:id="rId36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CFF77"/>
    <a:srgbClr val="BD5E54"/>
    <a:srgbClr val="EFD3EB"/>
    <a:srgbClr val="EEB3EF"/>
    <a:srgbClr val="FFFF00"/>
    <a:srgbClr val="FF0000"/>
    <a:srgbClr val="80008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5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673C51-35A7-934E-914E-A25AC4A3F1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339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28002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baseline="0" dirty="0" smtClean="0"/>
          </a:p>
        </p:txBody>
      </p:sp>
      <p:sp>
        <p:nvSpPr>
          <p:cNvPr id="12800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4309C2-B04E-8F4E-BF78-1BB2C1551140}" type="slidenum">
              <a:rPr lang="fr-FR" sz="1200"/>
              <a:pPr/>
              <a:t>1</a:t>
            </a:fld>
            <a:endParaRPr lang="fr-FR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9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30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786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227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227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66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38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FA03B1-7883-924D-ACD9-D89EBA5FCEAA}" type="slidenum">
              <a:rPr lang="fr-FR" sz="1200">
                <a:solidFill>
                  <a:srgbClr val="000000"/>
                </a:solidFill>
              </a:rPr>
              <a:pPr/>
              <a:t>3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28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232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61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88418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8841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E04C2C-FCA5-FF40-9B78-0D92BD295618}" type="slidenum">
              <a:rPr lang="fr-FR" sz="1200">
                <a:solidFill>
                  <a:srgbClr val="000000"/>
                </a:solidFill>
              </a:rPr>
              <a:pPr/>
              <a:t>8</a:t>
            </a:fld>
            <a:endParaRPr 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207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17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95FB63BF-4DF9-A741-AAD1-D4441F05C3A7}" type="datetime1">
              <a:rPr lang="fr-FR"/>
              <a:pPr>
                <a:defRPr/>
              </a:pPr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43803EA4-6EE7-7A4C-AD88-0C679F1619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87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F013FFB0-861D-BF4B-A23B-8A5BB75FE120}" type="datetime1">
              <a:rPr lang="fr-FR"/>
              <a:pPr>
                <a:defRPr/>
              </a:pPr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AE6B59CC-C3DF-6C46-A81A-55EE7B5A5A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823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A8F39A9E-A099-C24C-8CD1-EE68638DA86A}" type="datetime1">
              <a:rPr lang="fr-FR"/>
              <a:pPr>
                <a:defRPr/>
              </a:pPr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9D7BABDF-5436-5147-9002-7D3A835D49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52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D284A582-E274-5940-9996-A2E3473B3015}" type="datetime1">
              <a:rPr lang="fr-FR"/>
              <a:pPr>
                <a:defRPr/>
              </a:pPr>
              <a:t>13/09/2018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4098165-901B-CC44-A040-52F64622B6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632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FA1EC3AC-A28F-F546-8C2F-544E654656BA}" type="datetime1">
              <a:rPr lang="fr-FR"/>
              <a:pPr>
                <a:defRPr/>
              </a:pPr>
              <a:t>13/09/2018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767ADDB7-AEC5-A145-B0AD-316D5A2132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150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9234CB3B-3C73-2C40-903F-365504C15235}" type="datetime1">
              <a:rPr lang="fr-FR"/>
              <a:pPr>
                <a:defRPr/>
              </a:pPr>
              <a:t>13/09/2018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A27494F-AD69-034D-99D5-D230EB91E44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036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 txBox="1">
            <a:spLocks noGrp="1"/>
          </p:cNvSpPr>
          <p:nvPr userDrawn="1"/>
        </p:nvSpPr>
        <p:spPr bwMode="auto">
          <a:xfrm>
            <a:off x="6877050" y="6492877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fld id="{AD4C1DC7-9856-5042-8CF3-F4487B3DE8A3}" type="slidenum">
              <a:rPr lang="fr-FR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fr-FR" sz="1200" smtClean="0">
              <a:solidFill>
                <a:srgbClr val="898989"/>
              </a:solidFill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354671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602E773-6CC3-004E-A4C4-10B1525A48F6}" type="datetime1">
              <a:rPr lang="fr-FR"/>
              <a:pPr>
                <a:defRPr/>
              </a:pPr>
              <a:t>13/09/2018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924CE91B-19A9-B541-A44A-888E825A0D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40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05175143-E9A1-3547-8361-7FED1447BB2A}" type="datetime1">
              <a:rPr lang="fr-FR"/>
              <a:pPr>
                <a:defRPr/>
              </a:pPr>
              <a:t>13/09/2018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2A22462-70E9-6C4C-BDA8-6D426A55C36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104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82A7DCC6-942E-4E44-B340-53409D907A06}" type="datetime1">
              <a:rPr lang="fr-FR"/>
              <a:pPr>
                <a:defRPr/>
              </a:pPr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5ABC4C4-DFB8-1743-B0BC-0C55E2EE99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650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587B9F84-F9FC-6B40-9564-5D0C46E0D132}" type="datetime1">
              <a:rPr lang="fr-FR"/>
              <a:pPr>
                <a:defRPr/>
              </a:pPr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5320C987-6AA6-1943-9311-5A7D510FA4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573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C0C74730-EDD7-9A49-8D9B-AC312321A035}" type="datetime1">
              <a:rPr lang="fr-FR"/>
              <a:pPr>
                <a:defRPr/>
              </a:pPr>
              <a:t>13/09/2018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4E94EE86-50C5-DF4E-AB46-A6EAAF4DB4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205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EB03C00C-AEAF-F546-8184-27C9FF109D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972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Relationship Id="rId9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Relationship Id="rId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9" r:id="rId1"/>
    <p:sldLayoutId id="2147485980" r:id="rId2"/>
    <p:sldLayoutId id="2147485981" r:id="rId3"/>
    <p:sldLayoutId id="2147485982" r:id="rId4"/>
    <p:sldLayoutId id="2147485983" r:id="rId5"/>
    <p:sldLayoutId id="2147485984" r:id="rId6"/>
    <p:sldLayoutId id="2147485985" r:id="rId7"/>
    <p:sldLayoutId id="2147485986" r:id="rId8"/>
    <p:sldLayoutId id="2147485987" r:id="rId9"/>
    <p:sldLayoutId id="2147485988" r:id="rId10"/>
    <p:sldLayoutId id="21474859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789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Verdana" charset="0"/>
              </a:defRPr>
            </a:lvl1pPr>
          </a:lstStyle>
          <a:p>
            <a:pPr>
              <a:defRPr/>
            </a:pPr>
            <a:fld id="{3A34E632-0E29-7F44-887C-F48B4B4DCC34}" type="datetime1">
              <a:rPr lang="fr-FR"/>
              <a:pPr>
                <a:defRPr/>
              </a:pPr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Verdana" charset="0"/>
              </a:defRPr>
            </a:lvl1pPr>
          </a:lstStyle>
          <a:p>
            <a:pPr>
              <a:defRPr/>
            </a:pPr>
            <a:fld id="{3A6974BF-B1FB-134F-ACDB-CAAF8A115AA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8" r:id="rId1"/>
    <p:sldLayoutId id="2147486079" r:id="rId2"/>
    <p:sldLayoutId id="2147486080" r:id="rId3"/>
    <p:sldLayoutId id="2147486081" r:id="rId4"/>
    <p:sldLayoutId id="2147486082" r:id="rId5"/>
    <p:sldLayoutId id="2147486083" r:id="rId6"/>
    <p:sldLayoutId id="2147486084" r:id="rId7"/>
    <p:sldLayoutId id="2147486085" r:id="rId8"/>
    <p:sldLayoutId id="2147486086" r:id="rId9"/>
    <p:sldLayoutId id="2147486087" r:id="rId10"/>
    <p:sldLayoutId id="2147486088" r:id="rId11"/>
    <p:sldLayoutId id="2147486089" r:id="rId12"/>
    <p:sldLayoutId id="2147486090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64" r:id="rId1"/>
    <p:sldLayoutId id="2147486165" r:id="rId2"/>
    <p:sldLayoutId id="2147486166" r:id="rId3"/>
    <p:sldLayoutId id="2147486167" r:id="rId4"/>
    <p:sldLayoutId id="2147486168" r:id="rId5"/>
    <p:sldLayoutId id="2147486169" r:id="rId6"/>
    <p:sldLayoutId id="2147486170" r:id="rId7"/>
    <p:sldLayoutId id="2147486171" r:id="rId8"/>
    <p:sldLayoutId id="2147486172" r:id="rId9"/>
    <p:sldLayoutId id="2147486173" r:id="rId10"/>
    <p:sldLayoutId id="21474861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76" r:id="rId1"/>
    <p:sldLayoutId id="2147486177" r:id="rId2"/>
    <p:sldLayoutId id="2147486178" r:id="rId3"/>
    <p:sldLayoutId id="2147486179" r:id="rId4"/>
    <p:sldLayoutId id="2147486180" r:id="rId5"/>
    <p:sldLayoutId id="2147486181" r:id="rId6"/>
    <p:sldLayoutId id="2147486182" r:id="rId7"/>
    <p:sldLayoutId id="2147486183" r:id="rId8"/>
    <p:sldLayoutId id="2147486184" r:id="rId9"/>
    <p:sldLayoutId id="2147486185" r:id="rId10"/>
    <p:sldLayoutId id="21474861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0" r:id="rId1"/>
    <p:sldLayoutId id="2147486201" r:id="rId2"/>
    <p:sldLayoutId id="2147486202" r:id="rId3"/>
    <p:sldLayoutId id="2147486203" r:id="rId4"/>
    <p:sldLayoutId id="2147486204" r:id="rId5"/>
    <p:sldLayoutId id="2147486205" r:id="rId6"/>
    <p:sldLayoutId id="2147486206" r:id="rId7"/>
    <p:sldLayoutId id="2147486207" r:id="rId8"/>
    <p:sldLayoutId id="2147486208" r:id="rId9"/>
    <p:sldLayoutId id="2147486209" r:id="rId10"/>
    <p:sldLayoutId id="21474862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2" r:id="rId1"/>
    <p:sldLayoutId id="2147486213" r:id="rId2"/>
    <p:sldLayoutId id="2147486214" r:id="rId3"/>
    <p:sldLayoutId id="2147486215" r:id="rId4"/>
    <p:sldLayoutId id="2147486216" r:id="rId5"/>
    <p:sldLayoutId id="2147486217" r:id="rId6"/>
    <p:sldLayoutId id="2147486218" r:id="rId7"/>
    <p:sldLayoutId id="2147486219" r:id="rId8"/>
    <p:sldLayoutId id="2147486220" r:id="rId9"/>
    <p:sldLayoutId id="2147486221" r:id="rId10"/>
    <p:sldLayoutId id="21474862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4" r:id="rId1"/>
    <p:sldLayoutId id="2147486225" r:id="rId2"/>
    <p:sldLayoutId id="2147486226" r:id="rId3"/>
    <p:sldLayoutId id="2147486227" r:id="rId4"/>
    <p:sldLayoutId id="2147486228" r:id="rId5"/>
    <p:sldLayoutId id="2147486229" r:id="rId6"/>
    <p:sldLayoutId id="2147486230" r:id="rId7"/>
    <p:sldLayoutId id="2147486231" r:id="rId8"/>
    <p:sldLayoutId id="2147486232" r:id="rId9"/>
    <p:sldLayoutId id="2147486233" r:id="rId10"/>
    <p:sldLayoutId id="21474862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36" r:id="rId1"/>
    <p:sldLayoutId id="2147486237" r:id="rId2"/>
    <p:sldLayoutId id="2147486238" r:id="rId3"/>
    <p:sldLayoutId id="2147486239" r:id="rId4"/>
    <p:sldLayoutId id="2147486240" r:id="rId5"/>
    <p:sldLayoutId id="2147486241" r:id="rId6"/>
    <p:sldLayoutId id="2147486242" r:id="rId7"/>
    <p:sldLayoutId id="2147486243" r:id="rId8"/>
    <p:sldLayoutId id="2147486244" r:id="rId9"/>
    <p:sldLayoutId id="2147486245" r:id="rId10"/>
    <p:sldLayoutId id="21474862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8" r:id="rId1"/>
    <p:sldLayoutId id="2147486249" r:id="rId2"/>
    <p:sldLayoutId id="2147486250" r:id="rId3"/>
    <p:sldLayoutId id="2147486251" r:id="rId4"/>
    <p:sldLayoutId id="2147486252" r:id="rId5"/>
    <p:sldLayoutId id="2147486253" r:id="rId6"/>
    <p:sldLayoutId id="2147486254" r:id="rId7"/>
    <p:sldLayoutId id="2147486255" r:id="rId8"/>
    <p:sldLayoutId id="2147486256" r:id="rId9"/>
    <p:sldLayoutId id="2147486257" r:id="rId10"/>
    <p:sldLayoutId id="21474862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pic>
        <p:nvPicPr>
          <p:cNvPr id="126980" name="Picture 6" descr="IPN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805264"/>
            <a:ext cx="12969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7" descr="CNRSfr-gr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589240"/>
            <a:ext cx="11191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16782"/>
            <a:ext cx="1440160" cy="144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cia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6084168" cy="266925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3528" y="233353"/>
            <a:ext cx="8532440" cy="1323439"/>
          </a:xfrm>
          <a:prstGeom prst="rect">
            <a:avLst/>
          </a:prstGeom>
          <a:ln>
            <a:solidFill>
              <a:srgbClr val="6600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NuSYM2018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10-13 September 2018</a:t>
            </a:r>
          </a:p>
          <a:p>
            <a:pPr algn="ctr">
              <a:defRPr/>
            </a:pPr>
            <a:r>
              <a:rPr lang="en-US" b="1" dirty="0" err="1" smtClean="0">
                <a:solidFill>
                  <a:schemeClr val="bg1"/>
                </a:solidFill>
              </a:rPr>
              <a:t>Busan</a:t>
            </a:r>
            <a:r>
              <a:rPr lang="en-US" b="1" dirty="0" smtClean="0">
                <a:solidFill>
                  <a:schemeClr val="bg1"/>
                </a:solidFill>
              </a:rPr>
              <a:t>, South Korea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6" y="3742000"/>
            <a:ext cx="8316416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Marcella </a:t>
            </a:r>
            <a:r>
              <a:rPr lang="fr-FR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Grasso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fr-FR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From dilute matter to the equilibrium point in the energy-density-functional theory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9553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800" b="1" dirty="0" err="1" smtClean="0"/>
              <a:t>Using</a:t>
            </a:r>
            <a:r>
              <a:rPr lang="fr-FR" sz="2800" b="1" dirty="0" smtClean="0"/>
              <a:t> the </a:t>
            </a:r>
            <a:r>
              <a:rPr lang="fr-FR" sz="2800" b="1" dirty="0" err="1" smtClean="0"/>
              <a:t>experimental</a:t>
            </a:r>
            <a:r>
              <a:rPr lang="fr-FR" sz="2800" b="1" dirty="0" smtClean="0"/>
              <a:t> values of the </a:t>
            </a:r>
            <a:r>
              <a:rPr lang="fr-FR" sz="2800" b="1" dirty="0" err="1" smtClean="0"/>
              <a:t>electric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dipole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polarizability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three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nuclei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/>
              <a:t/>
            </a:r>
            <a:br>
              <a:rPr lang="fr-FR" sz="2800" b="1" dirty="0"/>
            </a:br>
            <a:r>
              <a:rPr lang="fr-FR" sz="1800" b="1" dirty="0" err="1" smtClean="0">
                <a:solidFill>
                  <a:srgbClr val="0000FF"/>
                </a:solidFill>
              </a:rPr>
              <a:t>correlation</a:t>
            </a:r>
            <a:r>
              <a:rPr lang="fr-FR" sz="1800" b="1" dirty="0" smtClean="0">
                <a:solidFill>
                  <a:srgbClr val="0000FF"/>
                </a:solidFill>
              </a:rPr>
              <a:t> </a:t>
            </a:r>
            <a:r>
              <a:rPr lang="fr-FR" sz="1800" b="1" dirty="0" err="1" smtClean="0">
                <a:solidFill>
                  <a:srgbClr val="0000FF"/>
                </a:solidFill>
              </a:rPr>
              <a:t>between</a:t>
            </a:r>
            <a:r>
              <a:rPr lang="fr-FR" sz="1800" b="1" dirty="0" smtClean="0">
                <a:solidFill>
                  <a:srgbClr val="0000FF"/>
                </a:solidFill>
              </a:rPr>
              <a:t> </a:t>
            </a:r>
            <a:r>
              <a:rPr lang="fr-FR" sz="1800" b="1" dirty="0">
                <a:solidFill>
                  <a:srgbClr val="0000FF"/>
                </a:solidFill>
              </a:rPr>
              <a:t>the </a:t>
            </a:r>
            <a:r>
              <a:rPr lang="fr-FR" sz="1800" b="1" dirty="0" err="1">
                <a:solidFill>
                  <a:srgbClr val="0000FF"/>
                </a:solidFill>
              </a:rPr>
              <a:t>electric</a:t>
            </a:r>
            <a:r>
              <a:rPr lang="fr-FR" sz="1800" b="1" dirty="0">
                <a:solidFill>
                  <a:srgbClr val="0000FF"/>
                </a:solidFill>
              </a:rPr>
              <a:t> </a:t>
            </a:r>
            <a:r>
              <a:rPr lang="fr-FR" sz="1800" b="1" dirty="0" err="1">
                <a:solidFill>
                  <a:srgbClr val="0000FF"/>
                </a:solidFill>
              </a:rPr>
              <a:t>dipole</a:t>
            </a:r>
            <a:r>
              <a:rPr lang="fr-FR" sz="1800" b="1" dirty="0">
                <a:solidFill>
                  <a:srgbClr val="0000FF"/>
                </a:solidFill>
              </a:rPr>
              <a:t> </a:t>
            </a:r>
            <a:r>
              <a:rPr lang="fr-FR" sz="1800" b="1" dirty="0" err="1">
                <a:solidFill>
                  <a:srgbClr val="0000FF"/>
                </a:solidFill>
              </a:rPr>
              <a:t>polarizability</a:t>
            </a:r>
            <a:r>
              <a:rPr lang="fr-FR" sz="1800" b="1" dirty="0">
                <a:solidFill>
                  <a:srgbClr val="0000FF"/>
                </a:solidFill>
              </a:rPr>
              <a:t> times the </a:t>
            </a:r>
            <a:r>
              <a:rPr lang="fr-FR" sz="1800" b="1" dirty="0" err="1">
                <a:solidFill>
                  <a:srgbClr val="0000FF"/>
                </a:solidFill>
              </a:rPr>
              <a:t>symmetry</a:t>
            </a:r>
            <a:r>
              <a:rPr lang="fr-FR" sz="1800" b="1" dirty="0">
                <a:solidFill>
                  <a:srgbClr val="0000FF"/>
                </a:solidFill>
              </a:rPr>
              <a:t> </a:t>
            </a:r>
            <a:r>
              <a:rPr lang="fr-FR" sz="1800" b="1" dirty="0" err="1">
                <a:solidFill>
                  <a:srgbClr val="0000FF"/>
                </a:solidFill>
              </a:rPr>
              <a:t>energy</a:t>
            </a:r>
            <a:r>
              <a:rPr lang="fr-FR" sz="1800" b="1" dirty="0">
                <a:solidFill>
                  <a:srgbClr val="0000FF"/>
                </a:solidFill>
              </a:rPr>
              <a:t> </a:t>
            </a:r>
            <a:r>
              <a:rPr lang="fr-FR" sz="1800" b="1" dirty="0" smtClean="0">
                <a:solidFill>
                  <a:srgbClr val="0000FF"/>
                </a:solidFill>
              </a:rPr>
              <a:t>J and </a:t>
            </a:r>
            <a:r>
              <a:rPr lang="fr-FR" sz="1800" b="1" dirty="0">
                <a:solidFill>
                  <a:srgbClr val="0000FF"/>
                </a:solidFill>
              </a:rPr>
              <a:t>the </a:t>
            </a:r>
            <a:r>
              <a:rPr lang="fr-FR" sz="1800" b="1" dirty="0" err="1">
                <a:solidFill>
                  <a:srgbClr val="0000FF"/>
                </a:solidFill>
              </a:rPr>
              <a:t>slope</a:t>
            </a:r>
            <a:r>
              <a:rPr lang="fr-FR" sz="1800" b="1" dirty="0">
                <a:solidFill>
                  <a:srgbClr val="0000FF"/>
                </a:solidFill>
              </a:rPr>
              <a:t> of the </a:t>
            </a:r>
            <a:r>
              <a:rPr lang="fr-FR" sz="1800" b="1" dirty="0" err="1">
                <a:solidFill>
                  <a:srgbClr val="0000FF"/>
                </a:solidFill>
              </a:rPr>
              <a:t>symmetry</a:t>
            </a:r>
            <a:r>
              <a:rPr lang="fr-FR" sz="1800" b="1" dirty="0">
                <a:solidFill>
                  <a:srgbClr val="0000FF"/>
                </a:solidFill>
              </a:rPr>
              <a:t> </a:t>
            </a:r>
            <a:r>
              <a:rPr lang="fr-FR" sz="1800" b="1" dirty="0" err="1">
                <a:solidFill>
                  <a:srgbClr val="0000FF"/>
                </a:solidFill>
              </a:rPr>
              <a:t>energy</a:t>
            </a:r>
            <a:r>
              <a:rPr lang="fr-FR" sz="1800" b="1">
                <a:solidFill>
                  <a:srgbClr val="0000FF"/>
                </a:solidFill>
              </a:rPr>
              <a:t> </a:t>
            </a:r>
            <a:r>
              <a:rPr lang="fr-FR" sz="1800" b="1" smtClean="0">
                <a:solidFill>
                  <a:srgbClr val="0000FF"/>
                </a:solidFill>
              </a:rPr>
              <a:t>L</a:t>
            </a:r>
            <a:endParaRPr lang="fr-FR" sz="1800" b="1" dirty="0">
              <a:solidFill>
                <a:srgbClr val="00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2636912"/>
            <a:ext cx="7632848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baseline="30000" dirty="0" smtClean="0">
                <a:solidFill>
                  <a:srgbClr val="660066"/>
                </a:solidFill>
              </a:rPr>
              <a:t>208</a:t>
            </a:r>
            <a:r>
              <a:rPr lang="fr-FR" b="1" dirty="0" smtClean="0">
                <a:solidFill>
                  <a:srgbClr val="660066"/>
                </a:solidFill>
              </a:rPr>
              <a:t>Pb -&gt; J=(24.5 ± 0.8)+(0.168 ± 0.007) L</a:t>
            </a:r>
          </a:p>
          <a:p>
            <a:endParaRPr lang="fr-FR" b="1" dirty="0">
              <a:solidFill>
                <a:srgbClr val="660066"/>
              </a:solidFill>
            </a:endParaRPr>
          </a:p>
          <a:p>
            <a:r>
              <a:rPr lang="fr-FR" b="1" baseline="30000" dirty="0" smtClean="0">
                <a:solidFill>
                  <a:srgbClr val="660066"/>
                </a:solidFill>
              </a:rPr>
              <a:t>68</a:t>
            </a:r>
            <a:r>
              <a:rPr lang="fr-FR" b="1" dirty="0" smtClean="0">
                <a:solidFill>
                  <a:srgbClr val="660066"/>
                </a:solidFill>
              </a:rPr>
              <a:t>Ni </a:t>
            </a:r>
            <a:r>
              <a:rPr lang="fr-FR" b="1" dirty="0">
                <a:solidFill>
                  <a:srgbClr val="660066"/>
                </a:solidFill>
              </a:rPr>
              <a:t>-&gt; J=(</a:t>
            </a:r>
            <a:r>
              <a:rPr lang="fr-FR" b="1" dirty="0" smtClean="0">
                <a:solidFill>
                  <a:srgbClr val="660066"/>
                </a:solidFill>
              </a:rPr>
              <a:t>24.9 </a:t>
            </a:r>
            <a:r>
              <a:rPr lang="fr-FR" b="1" dirty="0">
                <a:solidFill>
                  <a:srgbClr val="660066"/>
                </a:solidFill>
              </a:rPr>
              <a:t>± </a:t>
            </a:r>
            <a:r>
              <a:rPr lang="fr-FR" b="1" dirty="0" smtClean="0">
                <a:solidFill>
                  <a:srgbClr val="660066"/>
                </a:solidFill>
              </a:rPr>
              <a:t>2.0)</a:t>
            </a:r>
            <a:r>
              <a:rPr lang="fr-FR" b="1" dirty="0">
                <a:solidFill>
                  <a:srgbClr val="660066"/>
                </a:solidFill>
              </a:rPr>
              <a:t>+(</a:t>
            </a:r>
            <a:r>
              <a:rPr lang="fr-FR" b="1" dirty="0" smtClean="0">
                <a:solidFill>
                  <a:srgbClr val="660066"/>
                </a:solidFill>
              </a:rPr>
              <a:t>0.19 </a:t>
            </a:r>
            <a:r>
              <a:rPr lang="fr-FR" b="1" dirty="0">
                <a:solidFill>
                  <a:srgbClr val="660066"/>
                </a:solidFill>
              </a:rPr>
              <a:t>± </a:t>
            </a:r>
            <a:r>
              <a:rPr lang="fr-FR" b="1" dirty="0" smtClean="0">
                <a:solidFill>
                  <a:srgbClr val="660066"/>
                </a:solidFill>
              </a:rPr>
              <a:t>0.02) </a:t>
            </a:r>
            <a:r>
              <a:rPr lang="fr-FR" b="1" dirty="0">
                <a:solidFill>
                  <a:srgbClr val="660066"/>
                </a:solidFill>
              </a:rPr>
              <a:t>L</a:t>
            </a:r>
          </a:p>
          <a:p>
            <a:endParaRPr lang="fr-FR" b="1" dirty="0" smtClean="0">
              <a:solidFill>
                <a:srgbClr val="660066"/>
              </a:solidFill>
            </a:endParaRPr>
          </a:p>
          <a:p>
            <a:r>
              <a:rPr lang="fr-FR" b="1" baseline="30000" dirty="0" smtClean="0">
                <a:solidFill>
                  <a:srgbClr val="660066"/>
                </a:solidFill>
              </a:rPr>
              <a:t>120</a:t>
            </a:r>
            <a:r>
              <a:rPr lang="fr-FR" b="1" dirty="0" smtClean="0">
                <a:solidFill>
                  <a:srgbClr val="660066"/>
                </a:solidFill>
              </a:rPr>
              <a:t>Sn </a:t>
            </a:r>
            <a:r>
              <a:rPr lang="fr-FR" b="1" dirty="0">
                <a:solidFill>
                  <a:srgbClr val="660066"/>
                </a:solidFill>
              </a:rPr>
              <a:t>-&gt; J=(</a:t>
            </a:r>
            <a:r>
              <a:rPr lang="fr-FR" b="1" dirty="0" smtClean="0">
                <a:solidFill>
                  <a:srgbClr val="660066"/>
                </a:solidFill>
              </a:rPr>
              <a:t>25.4 </a:t>
            </a:r>
            <a:r>
              <a:rPr lang="fr-FR" b="1" dirty="0">
                <a:solidFill>
                  <a:srgbClr val="660066"/>
                </a:solidFill>
              </a:rPr>
              <a:t>± </a:t>
            </a:r>
            <a:r>
              <a:rPr lang="fr-FR" b="1" dirty="0" smtClean="0">
                <a:solidFill>
                  <a:srgbClr val="660066"/>
                </a:solidFill>
              </a:rPr>
              <a:t>1.1)</a:t>
            </a:r>
            <a:r>
              <a:rPr lang="fr-FR" b="1" dirty="0">
                <a:solidFill>
                  <a:srgbClr val="660066"/>
                </a:solidFill>
              </a:rPr>
              <a:t>+(</a:t>
            </a:r>
            <a:r>
              <a:rPr lang="fr-FR" b="1" dirty="0" smtClean="0">
                <a:solidFill>
                  <a:srgbClr val="660066"/>
                </a:solidFill>
              </a:rPr>
              <a:t>0.17 </a:t>
            </a:r>
            <a:r>
              <a:rPr lang="fr-FR" b="1" dirty="0">
                <a:solidFill>
                  <a:srgbClr val="660066"/>
                </a:solidFill>
              </a:rPr>
              <a:t>± </a:t>
            </a:r>
            <a:r>
              <a:rPr lang="fr-FR" b="1" dirty="0" smtClean="0">
                <a:solidFill>
                  <a:srgbClr val="660066"/>
                </a:solidFill>
              </a:rPr>
              <a:t>0.01) </a:t>
            </a:r>
            <a:r>
              <a:rPr lang="fr-FR" b="1" dirty="0">
                <a:solidFill>
                  <a:srgbClr val="660066"/>
                </a:solidFill>
              </a:rPr>
              <a:t>L</a:t>
            </a:r>
          </a:p>
          <a:p>
            <a:endParaRPr lang="fr-FR" b="1" dirty="0">
              <a:solidFill>
                <a:srgbClr val="66006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1600" y="5661248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Roca-Maza et al, PRC 92, 064304 (2015)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1833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r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576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sz="24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Symmetry</a:t>
            </a:r>
            <a:r>
              <a:rPr lang="fr-FR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energy</a:t>
            </a:r>
            <a:r>
              <a:rPr lang="fr-FR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fr-FR" sz="24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its</a:t>
            </a:r>
            <a:r>
              <a:rPr lang="fr-FR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slope</a:t>
            </a:r>
            <a:endParaRPr lang="fr-FR" sz="2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Image 4" descr="d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1684338"/>
            <a:ext cx="7559675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83568" y="980728"/>
            <a:ext cx="7561262" cy="647700"/>
          </a:xfrm>
          <a:prstGeom prst="rect">
            <a:avLst/>
          </a:prstGeom>
          <a:solidFill>
            <a:srgbClr val="EFD3EB"/>
          </a:solidFill>
          <a:ln>
            <a:solidFill>
              <a:srgbClr val="BD5E5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800" b="1" dirty="0" err="1">
                <a:solidFill>
                  <a:srgbClr val="000000"/>
                </a:solidFill>
              </a:rPr>
              <a:t>Lines</a:t>
            </a:r>
            <a:r>
              <a:rPr lang="fr-FR" sz="1800" b="1" dirty="0">
                <a:solidFill>
                  <a:srgbClr val="000000"/>
                </a:solidFill>
              </a:rPr>
              <a:t> </a:t>
            </a:r>
            <a:r>
              <a:rPr lang="fr-FR" sz="1800" b="1" dirty="0" err="1">
                <a:solidFill>
                  <a:srgbClr val="000000"/>
                </a:solidFill>
              </a:rPr>
              <a:t>delimit</a:t>
            </a:r>
            <a:r>
              <a:rPr lang="fr-FR" sz="1800" b="1" dirty="0">
                <a:solidFill>
                  <a:srgbClr val="000000"/>
                </a:solidFill>
              </a:rPr>
              <a:t> the </a:t>
            </a:r>
            <a:r>
              <a:rPr lang="fr-FR" sz="1800" b="1" dirty="0" err="1">
                <a:solidFill>
                  <a:srgbClr val="000000"/>
                </a:solidFill>
              </a:rPr>
              <a:t>phenomenological</a:t>
            </a:r>
            <a:r>
              <a:rPr lang="fr-FR" sz="1800" b="1" dirty="0">
                <a:solidFill>
                  <a:srgbClr val="000000"/>
                </a:solidFill>
              </a:rPr>
              <a:t> areas </a:t>
            </a:r>
            <a:r>
              <a:rPr lang="fr-FR" sz="1800" b="1" dirty="0" err="1">
                <a:solidFill>
                  <a:srgbClr val="000000"/>
                </a:solidFill>
              </a:rPr>
              <a:t>constrained</a:t>
            </a:r>
            <a:r>
              <a:rPr lang="fr-FR" sz="1800" b="1" dirty="0">
                <a:solidFill>
                  <a:srgbClr val="000000"/>
                </a:solidFill>
              </a:rPr>
              <a:t> by the </a:t>
            </a:r>
            <a:r>
              <a:rPr lang="fr-FR" sz="1800" b="1" dirty="0" err="1">
                <a:solidFill>
                  <a:srgbClr val="000000"/>
                </a:solidFill>
              </a:rPr>
              <a:t>exp</a:t>
            </a:r>
            <a:r>
              <a:rPr lang="fr-FR" sz="1800" b="1" dirty="0">
                <a:solidFill>
                  <a:srgbClr val="000000"/>
                </a:solidFill>
              </a:rPr>
              <a:t>. </a:t>
            </a:r>
            <a:r>
              <a:rPr lang="fr-FR" sz="1800" b="1" dirty="0" err="1">
                <a:solidFill>
                  <a:srgbClr val="000000"/>
                </a:solidFill>
              </a:rPr>
              <a:t>determination</a:t>
            </a:r>
            <a:r>
              <a:rPr lang="fr-FR" sz="1800" b="1" dirty="0">
                <a:solidFill>
                  <a:srgbClr val="000000"/>
                </a:solidFill>
              </a:rPr>
              <a:t> of the </a:t>
            </a:r>
            <a:r>
              <a:rPr lang="fr-FR" sz="1800" b="1" dirty="0" err="1">
                <a:solidFill>
                  <a:srgbClr val="000000"/>
                </a:solidFill>
              </a:rPr>
              <a:t>electric</a:t>
            </a:r>
            <a:r>
              <a:rPr lang="fr-FR" sz="1800" b="1" dirty="0">
                <a:solidFill>
                  <a:srgbClr val="000000"/>
                </a:solidFill>
              </a:rPr>
              <a:t> </a:t>
            </a:r>
            <a:r>
              <a:rPr lang="fr-FR" sz="1800" b="1" dirty="0" err="1">
                <a:solidFill>
                  <a:srgbClr val="000000"/>
                </a:solidFill>
              </a:rPr>
              <a:t>dipole</a:t>
            </a:r>
            <a:r>
              <a:rPr lang="fr-FR" sz="1800" b="1" dirty="0">
                <a:solidFill>
                  <a:srgbClr val="000000"/>
                </a:solidFill>
              </a:rPr>
              <a:t> </a:t>
            </a:r>
            <a:r>
              <a:rPr lang="fr-FR" sz="1800" b="1" dirty="0" err="1">
                <a:solidFill>
                  <a:srgbClr val="000000"/>
                </a:solidFill>
              </a:rPr>
              <a:t>polarizability</a:t>
            </a:r>
            <a:endParaRPr lang="fr-FR" sz="1800" b="1" dirty="0">
              <a:solidFill>
                <a:srgbClr val="000000"/>
              </a:solidFill>
            </a:endParaRPr>
          </a:p>
        </p:txBody>
      </p:sp>
      <p:sp>
        <p:nvSpPr>
          <p:cNvPr id="192516" name="ZoneTexte 3"/>
          <p:cNvSpPr txBox="1">
            <a:spLocks noChangeArrowheads="1"/>
          </p:cNvSpPr>
          <p:nvPr/>
        </p:nvSpPr>
        <p:spPr bwMode="auto">
          <a:xfrm>
            <a:off x="611189" y="6426202"/>
            <a:ext cx="93614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/>
              <a:t>Yang, </a:t>
            </a:r>
            <a:r>
              <a:rPr lang="fr-FR" sz="1800" b="1" dirty="0" err="1"/>
              <a:t>Grasso</a:t>
            </a:r>
            <a:r>
              <a:rPr lang="fr-FR" sz="1800" b="1" dirty="0"/>
              <a:t>, Lacroix, PRC 94, 031301</a:t>
            </a:r>
            <a:r>
              <a:rPr lang="fr-FR" sz="1800" b="1" dirty="0" smtClean="0"/>
              <a:t>(R) </a:t>
            </a:r>
            <a:r>
              <a:rPr lang="fr-FR" sz="1800" b="1" dirty="0"/>
              <a:t>(2016)</a:t>
            </a:r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7724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660066"/>
                </a:solidFill>
              </a:rPr>
              <a:t>No </a:t>
            </a:r>
            <a:r>
              <a:rPr lang="fr-FR" b="1" dirty="0" err="1" smtClean="0">
                <a:solidFill>
                  <a:srgbClr val="660066"/>
                </a:solidFill>
              </a:rPr>
              <a:t>resummation</a:t>
            </a:r>
            <a:r>
              <a:rPr lang="fr-FR" b="1" dirty="0" smtClean="0">
                <a:solidFill>
                  <a:srgbClr val="660066"/>
                </a:solidFill>
              </a:rPr>
              <a:t>. </a:t>
            </a:r>
            <a:r>
              <a:rPr lang="fr-FR" b="1" dirty="0" err="1" smtClean="0">
                <a:solidFill>
                  <a:srgbClr val="660066"/>
                </a:solidFill>
              </a:rPr>
              <a:t>Imposing</a:t>
            </a:r>
            <a:r>
              <a:rPr lang="fr-FR" b="1" dirty="0" smtClean="0">
                <a:solidFill>
                  <a:srgbClr val="660066"/>
                </a:solidFill>
              </a:rPr>
              <a:t> a Lee-Yang </a:t>
            </a:r>
            <a:r>
              <a:rPr lang="fr-FR" b="1" dirty="0" err="1" smtClean="0">
                <a:solidFill>
                  <a:srgbClr val="660066"/>
                </a:solidFill>
              </a:rPr>
              <a:t>regime</a:t>
            </a:r>
            <a:r>
              <a:rPr lang="fr-FR" b="1" dirty="0" smtClean="0">
                <a:solidFill>
                  <a:srgbClr val="660066"/>
                </a:solidFill>
              </a:rPr>
              <a:t> </a:t>
            </a:r>
            <a:r>
              <a:rPr lang="fr-FR" b="1" dirty="0" err="1" smtClean="0">
                <a:solidFill>
                  <a:srgbClr val="660066"/>
                </a:solidFill>
              </a:rPr>
              <a:t>at</a:t>
            </a:r>
            <a:r>
              <a:rPr lang="fr-FR" b="1" dirty="0" smtClean="0">
                <a:solidFill>
                  <a:srgbClr val="660066"/>
                </a:solidFill>
              </a:rPr>
              <a:t> all </a:t>
            </a:r>
            <a:r>
              <a:rPr lang="fr-FR" b="1" dirty="0" err="1" smtClean="0">
                <a:solidFill>
                  <a:srgbClr val="660066"/>
                </a:solidFill>
              </a:rPr>
              <a:t>densities</a:t>
            </a:r>
            <a:r>
              <a:rPr lang="fr-FR" b="1" dirty="0" smtClean="0">
                <a:solidFill>
                  <a:srgbClr val="660066"/>
                </a:solidFill>
              </a:rPr>
              <a:t> </a:t>
            </a:r>
            <a:r>
              <a:rPr lang="fr-FR" b="1" dirty="0" err="1" smtClean="0">
                <a:solidFill>
                  <a:srgbClr val="660066"/>
                </a:solidFill>
              </a:rPr>
              <a:t>at</a:t>
            </a:r>
            <a:r>
              <a:rPr lang="fr-FR" b="1" dirty="0" smtClean="0">
                <a:solidFill>
                  <a:srgbClr val="660066"/>
                </a:solidFill>
              </a:rPr>
              <a:t> </a:t>
            </a:r>
            <a:r>
              <a:rPr lang="fr-FR" b="1" dirty="0" err="1" smtClean="0">
                <a:solidFill>
                  <a:srgbClr val="660066"/>
                </a:solidFill>
              </a:rPr>
              <a:t>leading</a:t>
            </a:r>
            <a:r>
              <a:rPr lang="fr-FR" b="1" dirty="0" smtClean="0">
                <a:solidFill>
                  <a:srgbClr val="660066"/>
                </a:solidFill>
              </a:rPr>
              <a:t> </a:t>
            </a:r>
            <a:r>
              <a:rPr lang="fr-FR" b="1" dirty="0" err="1" smtClean="0">
                <a:solidFill>
                  <a:srgbClr val="660066"/>
                </a:solidFill>
              </a:rPr>
              <a:t>order</a:t>
            </a:r>
            <a:endParaRPr lang="fr-FR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4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400" dirty="0" smtClean="0"/>
              <a:t>… </a:t>
            </a:r>
            <a:r>
              <a:rPr lang="fr-FR" sz="2400" b="1" dirty="0" err="1"/>
              <a:t>W</a:t>
            </a:r>
            <a:r>
              <a:rPr lang="fr-FR" sz="2400" b="1" dirty="0" err="1" smtClean="0"/>
              <a:t>ithout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resummation</a:t>
            </a:r>
            <a:r>
              <a:rPr lang="fr-FR" sz="2400" b="1" dirty="0" smtClean="0"/>
              <a:t>, how to </a:t>
            </a:r>
            <a:r>
              <a:rPr lang="fr-FR" sz="2400" b="1" dirty="0" err="1" smtClean="0"/>
              <a:t>handle</a:t>
            </a:r>
            <a:r>
              <a:rPr lang="fr-FR" sz="2400" b="1" dirty="0" smtClean="0"/>
              <a:t> the </a:t>
            </a:r>
            <a:r>
              <a:rPr lang="fr-FR" sz="2400" b="1" dirty="0" err="1" smtClean="0"/>
              <a:t>different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density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scales</a:t>
            </a:r>
            <a:r>
              <a:rPr lang="fr-FR" sz="2400" b="1" dirty="0" smtClean="0"/>
              <a:t> ? 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7" y="637203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/>
              <a:t>Grasso</a:t>
            </a:r>
            <a:r>
              <a:rPr lang="fr-FR" sz="1800" b="1" dirty="0" smtClean="0"/>
              <a:t>, Lacroix, Yang,</a:t>
            </a:r>
            <a:r>
              <a:rPr lang="fr-FR" sz="1800" b="1" dirty="0" err="1"/>
              <a:t>Phys</a:t>
            </a:r>
            <a:r>
              <a:rPr lang="fr-FR" sz="1800" b="1" dirty="0"/>
              <a:t>. </a:t>
            </a:r>
            <a:r>
              <a:rPr lang="fr-FR" sz="1800" b="1" dirty="0" err="1"/>
              <a:t>Rev</a:t>
            </a:r>
            <a:r>
              <a:rPr lang="fr-FR" sz="1800" b="1" dirty="0"/>
              <a:t>. C 95, 054327 (2017)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683568" y="1700808"/>
            <a:ext cx="7920880" cy="1152128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… </a:t>
            </a:r>
            <a:r>
              <a:rPr lang="fr-FR" sz="2400" b="1" dirty="0" smtClean="0"/>
              <a:t>A Lee-Yang type expression for the EOS of neutron </a:t>
            </a:r>
            <a:r>
              <a:rPr lang="fr-FR" sz="2400" b="1" dirty="0" err="1" smtClean="0"/>
              <a:t>matter</a:t>
            </a:r>
            <a:r>
              <a:rPr lang="fr-FR" sz="2400" b="1" dirty="0" smtClean="0"/>
              <a:t>-&gt; if the </a:t>
            </a:r>
            <a:r>
              <a:rPr lang="fr-FR" sz="2400" b="1" dirty="0" err="1" smtClean="0"/>
              <a:t>low-density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regime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always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satisfied</a:t>
            </a:r>
            <a:endParaRPr lang="fr-FR" sz="2400" b="1" dirty="0"/>
          </a:p>
        </p:txBody>
      </p:sp>
      <p:pic>
        <p:nvPicPr>
          <p:cNvPr id="7" name="Image 6" descr="cia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289424"/>
            <a:ext cx="7337674" cy="1075680"/>
          </a:xfrm>
          <a:prstGeom prst="rect">
            <a:avLst/>
          </a:prstGeom>
        </p:spPr>
      </p:pic>
      <p:pic>
        <p:nvPicPr>
          <p:cNvPr id="8" name="Image 7" descr="cia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80" y="4581129"/>
            <a:ext cx="4882429" cy="100811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51520" y="5662991"/>
            <a:ext cx="85689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800" b="1" dirty="0" err="1" smtClean="0"/>
              <a:t>We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choose</a:t>
            </a:r>
            <a:r>
              <a:rPr lang="fr-FR" sz="1800" b="1" dirty="0" smtClean="0"/>
              <a:t> to </a:t>
            </a:r>
            <a:r>
              <a:rPr lang="fr-FR" sz="1800" b="1" dirty="0" err="1" smtClean="0"/>
              <a:t>keep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terms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containing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only</a:t>
            </a:r>
            <a:r>
              <a:rPr lang="fr-FR" sz="1800" b="1" dirty="0" smtClean="0"/>
              <a:t> the s-</a:t>
            </a:r>
            <a:r>
              <a:rPr lang="fr-FR" sz="1800" b="1" dirty="0" err="1" smtClean="0"/>
              <a:t>wave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scattering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length</a:t>
            </a:r>
            <a:r>
              <a:rPr lang="fr-FR" sz="1800" b="1" dirty="0" smtClean="0"/>
              <a:t>. The </a:t>
            </a:r>
            <a:r>
              <a:rPr lang="fr-FR" sz="1800" b="1" dirty="0" err="1" smtClean="0"/>
              <a:t>next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term</a:t>
            </a:r>
            <a:r>
              <a:rPr lang="fr-FR" sz="1800" b="1" dirty="0" smtClean="0"/>
              <a:t> in the Lee-Yang expansion </a:t>
            </a:r>
            <a:r>
              <a:rPr lang="fr-FR" sz="1800" b="1" dirty="0" err="1" smtClean="0"/>
              <a:t>contains</a:t>
            </a:r>
            <a:r>
              <a:rPr lang="fr-FR" sz="1800" b="1" dirty="0" smtClean="0"/>
              <a:t> the p-</a:t>
            </a:r>
            <a:r>
              <a:rPr lang="fr-FR" sz="1800" b="1" dirty="0" err="1" smtClean="0"/>
              <a:t>wave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scattering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length</a:t>
            </a:r>
            <a:endParaRPr lang="fr-FR" sz="1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588225" y="3068960"/>
            <a:ext cx="1872208" cy="58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/>
              <a:t>s</a:t>
            </a:r>
            <a:r>
              <a:rPr lang="fr-FR" sz="1600" b="1" dirty="0" smtClean="0"/>
              <a:t>-</a:t>
            </a:r>
            <a:r>
              <a:rPr lang="fr-FR" sz="1600" b="1" dirty="0" err="1" smtClean="0"/>
              <a:t>wave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scattering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length</a:t>
            </a:r>
            <a:endParaRPr lang="fr-FR" sz="16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732240" y="4428400"/>
            <a:ext cx="1872208" cy="58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err="1" smtClean="0"/>
              <a:t>Associated</a:t>
            </a:r>
            <a:r>
              <a:rPr lang="fr-FR" sz="1600" b="1" dirty="0" smtClean="0"/>
              <a:t> effective range</a:t>
            </a:r>
            <a:endParaRPr lang="fr-FR" sz="1600" b="1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>
            <a:off x="4211960" y="3573016"/>
            <a:ext cx="2376264" cy="36004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Connecteur droit avec flèche 13"/>
          <p:cNvCxnSpPr/>
          <p:nvPr/>
        </p:nvCxnSpPr>
        <p:spPr bwMode="auto">
          <a:xfrm flipH="1">
            <a:off x="3131841" y="4581128"/>
            <a:ext cx="3600400" cy="36004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Connecteur droit 16"/>
          <p:cNvCxnSpPr/>
          <p:nvPr/>
        </p:nvCxnSpPr>
        <p:spPr bwMode="auto">
          <a:xfrm>
            <a:off x="3995937" y="4149080"/>
            <a:ext cx="28803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Connecteur droit 17"/>
          <p:cNvCxnSpPr/>
          <p:nvPr/>
        </p:nvCxnSpPr>
        <p:spPr bwMode="auto">
          <a:xfrm>
            <a:off x="2987824" y="5229200"/>
            <a:ext cx="28803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91059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685800" y="548680"/>
            <a:ext cx="7772400" cy="129614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Neutron-neutron scattering length. </a:t>
            </a:r>
          </a:p>
          <a:p>
            <a:endParaRPr lang="en-US" sz="18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Low-density regime: 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Image 4" descr="ci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56" y="1196752"/>
            <a:ext cx="1764196" cy="5040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3568" y="2407528"/>
            <a:ext cx="756084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We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impose a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low-density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constraint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: - a k</a:t>
            </a:r>
            <a:r>
              <a:rPr lang="fr-FR" b="1" baseline="-250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F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=1 -&gt; </a:t>
            </a:r>
          </a:p>
          <a:p>
            <a:endParaRPr lang="fr-FR" b="1" dirty="0" smtClean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  <a:p>
            <a:pPr marL="342900" indent="-342900">
              <a:buFontTx/>
              <a:buChar char="-"/>
            </a:pP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a =-18.9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fm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up to a max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momentum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so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that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18.9 k</a:t>
            </a:r>
            <a:r>
              <a:rPr lang="fr-FR" b="1" baseline="-250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F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=1. </a:t>
            </a:r>
          </a:p>
          <a:p>
            <a:pPr marL="342900" indent="-342900">
              <a:buFontTx/>
              <a:buChar char="-"/>
            </a:pPr>
            <a:endParaRPr lang="fr-FR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  <a:p>
            <a:pPr marL="342900" indent="-342900">
              <a:buFontTx/>
              <a:buChar char="-"/>
            </a:pP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Beyond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this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value,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we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tune the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scattering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length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so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that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–a = 1/k</a:t>
            </a:r>
            <a:r>
              <a:rPr lang="fr-FR" b="1" baseline="-250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F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endParaRPr lang="fr-FR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8233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sz="3200" b="1" dirty="0" smtClean="0"/>
              <a:t>Neutron-neutron </a:t>
            </a:r>
            <a:r>
              <a:rPr lang="fr-FR" sz="3200" b="1" dirty="0" err="1" smtClean="0"/>
              <a:t>scattering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length</a:t>
            </a:r>
            <a:endParaRPr lang="fr-FR" sz="3200" b="1" dirty="0"/>
          </a:p>
        </p:txBody>
      </p:sp>
      <p:pic>
        <p:nvPicPr>
          <p:cNvPr id="5" name="Image 4" descr="ci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42" y="1772816"/>
            <a:ext cx="6604126" cy="44644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5577" y="644404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>
                <a:solidFill>
                  <a:srgbClr val="000000"/>
                </a:solidFill>
              </a:rPr>
              <a:t>Grasso</a:t>
            </a:r>
            <a:r>
              <a:rPr lang="fr-FR" sz="1800" b="1" dirty="0" smtClean="0">
                <a:solidFill>
                  <a:srgbClr val="000000"/>
                </a:solidFill>
              </a:rPr>
              <a:t>, Lacroix, Yang, </a:t>
            </a:r>
            <a:r>
              <a:rPr lang="fr-FR" sz="1800" b="1" dirty="0">
                <a:solidFill>
                  <a:srgbClr val="000000"/>
                </a:solidFill>
              </a:rPr>
              <a:t>PRC </a:t>
            </a:r>
            <a:r>
              <a:rPr lang="en-US" sz="1800" b="1" dirty="0">
                <a:solidFill>
                  <a:srgbClr val="000000"/>
                </a:solidFill>
              </a:rPr>
              <a:t>95, 054327 (2017).</a:t>
            </a:r>
            <a:r>
              <a:rPr lang="fr-FR" sz="1800" b="1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0657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685800" y="548680"/>
            <a:ext cx="7772400" cy="93610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We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introduce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a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Skyrme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-type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functional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containing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only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s-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wave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terms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and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leading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,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at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the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mean-field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level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, to a neutron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matter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EOS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given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by the LY expression,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with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the relations :</a:t>
            </a:r>
            <a:endParaRPr lang="fr-FR" sz="20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Image 4" descr="ci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5884999" cy="23842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11560" y="4581130"/>
            <a:ext cx="784887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The power of the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density-dependent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term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is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chosen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equal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to 1/3</a:t>
            </a:r>
            <a:endParaRPr lang="fr-FR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5577" y="602128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>
                <a:solidFill>
                  <a:srgbClr val="000000"/>
                </a:solidFill>
              </a:rPr>
              <a:t>Grasso</a:t>
            </a:r>
            <a:r>
              <a:rPr lang="fr-FR" sz="1800" b="1" dirty="0" smtClean="0">
                <a:solidFill>
                  <a:srgbClr val="000000"/>
                </a:solidFill>
              </a:rPr>
              <a:t>, Lacroix, Yang, </a:t>
            </a:r>
            <a:r>
              <a:rPr lang="fr-FR" sz="1800" b="1" dirty="0">
                <a:solidFill>
                  <a:srgbClr val="000000"/>
                </a:solidFill>
              </a:rPr>
              <a:t>PRC </a:t>
            </a:r>
            <a:r>
              <a:rPr lang="en-US" sz="1800" b="1" dirty="0">
                <a:solidFill>
                  <a:srgbClr val="000000"/>
                </a:solidFill>
              </a:rPr>
              <a:t>95, 054327 (2017).</a:t>
            </a:r>
            <a:r>
              <a:rPr lang="fr-FR" sz="1800" b="1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7706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685800" y="548680"/>
            <a:ext cx="7772400" cy="252028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We require that: </a:t>
            </a:r>
          </a:p>
          <a:p>
            <a:endParaRPr lang="en-US" sz="2000" b="1" dirty="0" smtClean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pPr marL="514350" indent="-514350">
              <a:buFontTx/>
              <a:buAutoNum type="romanLcParenBoth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The functional correctly describes neutron matter at all density scales</a:t>
            </a:r>
          </a:p>
          <a:p>
            <a:pPr marL="514350" indent="-514350">
              <a:buFontTx/>
              <a:buAutoNum type="romanLcParenBoth"/>
            </a:pPr>
            <a:endParaRPr lang="en-US" sz="2000" b="1" dirty="0" smtClean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pPr marL="514350" indent="-514350">
              <a:buFontTx/>
              <a:buAutoNum type="romanLcParenBoth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The functional leads to a reasonable EOS for symmetric matter around the equilibrium point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683568" y="3645024"/>
            <a:ext cx="7772400" cy="194421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This may be obtained by imposing a low-density regime everywhere (with a density-dependent neutron-neutron scattering length)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290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i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2276874"/>
            <a:ext cx="6192688" cy="44036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685800" y="548680"/>
            <a:ext cx="7772400" cy="1872208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The parameters x</a:t>
            </a:r>
            <a:r>
              <a:rPr lang="en-US" sz="1800" b="1" baseline="-25000" dirty="0" smtClean="0"/>
              <a:t>i</a:t>
            </a:r>
            <a:r>
              <a:rPr lang="en-US" sz="1800" b="1" dirty="0" smtClean="0"/>
              <a:t> do not enter in the EOS of symmetric matter. </a:t>
            </a:r>
          </a:p>
          <a:p>
            <a:endParaRPr lang="en-US" sz="1800" b="1" dirty="0"/>
          </a:p>
          <a:p>
            <a:r>
              <a:rPr lang="en-US" sz="1800" b="1" dirty="0" smtClean="0"/>
              <a:t>We may thus adjust the parameters </a:t>
            </a:r>
            <a:r>
              <a:rPr lang="en-US" sz="1800" b="1" dirty="0" err="1" smtClean="0"/>
              <a:t>t</a:t>
            </a:r>
            <a:r>
              <a:rPr lang="en-US" sz="1800" b="1" baseline="-25000" dirty="0" err="1" smtClean="0"/>
              <a:t>i</a:t>
            </a:r>
            <a:r>
              <a:rPr lang="en-US" sz="1800" b="1" dirty="0" smtClean="0"/>
              <a:t> to have a reasonable EOS of symmetric matter and tune the neutron-neutron scattering length by  imposing, at each density scale, a low-density constraint</a:t>
            </a:r>
            <a:endParaRPr lang="en-US" sz="1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9" y="2996952"/>
            <a:ext cx="230425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err="1" smtClean="0"/>
              <a:t>Symmetric</a:t>
            </a:r>
            <a:r>
              <a:rPr lang="fr-FR" b="1" dirty="0" smtClean="0"/>
              <a:t> </a:t>
            </a:r>
            <a:r>
              <a:rPr lang="fr-FR" b="1" dirty="0" err="1" smtClean="0"/>
              <a:t>matter</a:t>
            </a:r>
            <a:r>
              <a:rPr lang="fr-FR" b="1" dirty="0" smtClean="0"/>
              <a:t>, </a:t>
            </a:r>
            <a:r>
              <a:rPr lang="fr-FR" b="1" dirty="0" err="1" smtClean="0"/>
              <a:t>two</a:t>
            </a:r>
            <a:r>
              <a:rPr lang="fr-FR" b="1" dirty="0" smtClean="0"/>
              <a:t> cases </a:t>
            </a:r>
          </a:p>
          <a:p>
            <a:pPr marL="342900" indent="-342900">
              <a:buFontTx/>
              <a:buChar char="-"/>
            </a:pPr>
            <a:r>
              <a:rPr lang="fr-FR" b="1" dirty="0" smtClean="0"/>
              <a:t>t</a:t>
            </a:r>
            <a:r>
              <a:rPr lang="fr-FR" b="1" baseline="-25000" dirty="0" smtClean="0"/>
              <a:t>0</a:t>
            </a:r>
            <a:r>
              <a:rPr lang="fr-FR" b="1" dirty="0" smtClean="0"/>
              <a:t>-t</a:t>
            </a:r>
            <a:r>
              <a:rPr lang="fr-FR" b="1" baseline="-25000" dirty="0" smtClean="0"/>
              <a:t>3</a:t>
            </a:r>
          </a:p>
          <a:p>
            <a:pPr marL="342900" indent="-342900">
              <a:buFontTx/>
              <a:buChar char="-"/>
            </a:pPr>
            <a:r>
              <a:rPr lang="fr-FR" b="1" dirty="0"/>
              <a:t>t</a:t>
            </a:r>
            <a:r>
              <a:rPr lang="fr-FR" b="1" baseline="-25000" dirty="0" smtClean="0"/>
              <a:t>0</a:t>
            </a:r>
            <a:r>
              <a:rPr lang="fr-FR" b="1" dirty="0" smtClean="0"/>
              <a:t>-t</a:t>
            </a:r>
            <a:r>
              <a:rPr lang="fr-FR" b="1" baseline="-25000" dirty="0" smtClean="0"/>
              <a:t>3</a:t>
            </a:r>
            <a:r>
              <a:rPr lang="fr-FR" b="1" dirty="0" smtClean="0"/>
              <a:t>-t</a:t>
            </a:r>
            <a:r>
              <a:rPr lang="fr-FR" b="1" baseline="-25000" dirty="0" smtClean="0"/>
              <a:t>1</a:t>
            </a:r>
            <a:endParaRPr lang="fr-FR" b="1" baseline="-25000" dirty="0"/>
          </a:p>
        </p:txBody>
      </p:sp>
      <p:sp>
        <p:nvSpPr>
          <p:cNvPr id="8" name="ZoneTexte 7"/>
          <p:cNvSpPr txBox="1"/>
          <p:nvPr/>
        </p:nvSpPr>
        <p:spPr>
          <a:xfrm>
            <a:off x="683569" y="645333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/>
              <a:t>Grasso</a:t>
            </a:r>
            <a:r>
              <a:rPr lang="fr-FR" sz="1800" b="1" dirty="0" smtClean="0"/>
              <a:t>, Lacroix, Yang,</a:t>
            </a:r>
            <a:r>
              <a:rPr lang="fr-FR" sz="1800" b="1" dirty="0" err="1"/>
              <a:t>Phys</a:t>
            </a:r>
            <a:r>
              <a:rPr lang="fr-FR" sz="1800" b="1" dirty="0"/>
              <a:t>. </a:t>
            </a:r>
            <a:r>
              <a:rPr lang="fr-FR" sz="1800" b="1" dirty="0" err="1"/>
              <a:t>Rev</a:t>
            </a:r>
            <a:r>
              <a:rPr lang="fr-FR" sz="1800" b="1" dirty="0"/>
              <a:t>. C 95, 054327 (2017)</a:t>
            </a:r>
          </a:p>
        </p:txBody>
      </p:sp>
    </p:spTree>
    <p:extLst>
      <p:ext uri="{BB962C8B-B14F-4D97-AF65-F5344CB8AC3E}">
        <p14:creationId xmlns:p14="http://schemas.microsoft.com/office/powerpoint/2010/main" val="21911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sz="3200" b="1" dirty="0" err="1" smtClean="0"/>
              <a:t>Density</a:t>
            </a:r>
            <a:r>
              <a:rPr lang="fr-FR" sz="3200" b="1" dirty="0"/>
              <a:t> </a:t>
            </a:r>
            <a:r>
              <a:rPr lang="fr-FR" sz="3200" b="1" dirty="0" err="1" smtClean="0"/>
              <a:t>dependence</a:t>
            </a:r>
            <a:r>
              <a:rPr lang="fr-FR" sz="3200" b="1" dirty="0" smtClean="0"/>
              <a:t> of the </a:t>
            </a:r>
            <a:r>
              <a:rPr lang="fr-FR" sz="3200" b="1" dirty="0" err="1" smtClean="0"/>
              <a:t>parameters</a:t>
            </a:r>
            <a:r>
              <a:rPr lang="fr-FR" sz="3200" b="1" dirty="0" smtClean="0"/>
              <a:t> x</a:t>
            </a:r>
            <a:r>
              <a:rPr lang="fr-FR" sz="3200" b="1" baseline="-25000" dirty="0" smtClean="0"/>
              <a:t>0</a:t>
            </a:r>
            <a:r>
              <a:rPr lang="fr-FR" sz="3200" b="1" dirty="0" smtClean="0"/>
              <a:t> and x</a:t>
            </a:r>
            <a:r>
              <a:rPr lang="fr-FR" sz="3200" b="1" baseline="-25000" dirty="0" smtClean="0"/>
              <a:t>3</a:t>
            </a:r>
            <a:endParaRPr lang="fr-FR" sz="3200" b="1" baseline="-25000" dirty="0"/>
          </a:p>
        </p:txBody>
      </p:sp>
      <p:pic>
        <p:nvPicPr>
          <p:cNvPr id="5" name="Image 4" descr="ci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6555617" cy="45905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04249" y="2564904"/>
            <a:ext cx="1872208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err="1" smtClean="0"/>
              <a:t>Typical</a:t>
            </a:r>
            <a:r>
              <a:rPr lang="fr-FR" b="1" dirty="0" smtClean="0"/>
              <a:t> </a:t>
            </a:r>
            <a:r>
              <a:rPr lang="fr-FR" b="1" dirty="0" err="1" smtClean="0"/>
              <a:t>Skyrme</a:t>
            </a:r>
            <a:r>
              <a:rPr lang="fr-FR" b="1" dirty="0" smtClean="0"/>
              <a:t> values </a:t>
            </a:r>
            <a:r>
              <a:rPr lang="fr-FR" b="1" dirty="0" err="1" smtClean="0"/>
              <a:t>at</a:t>
            </a:r>
            <a:r>
              <a:rPr lang="fr-FR" b="1" dirty="0" smtClean="0"/>
              <a:t> </a:t>
            </a:r>
            <a:r>
              <a:rPr lang="fr-FR" b="1" dirty="0" err="1" smtClean="0"/>
              <a:t>densities</a:t>
            </a:r>
            <a:r>
              <a:rPr lang="fr-FR" b="1" dirty="0" smtClean="0"/>
              <a:t> </a:t>
            </a:r>
            <a:r>
              <a:rPr lang="fr-FR" b="1" dirty="0" err="1" smtClean="0"/>
              <a:t>around</a:t>
            </a:r>
            <a:r>
              <a:rPr lang="fr-FR" b="1" dirty="0" smtClean="0"/>
              <a:t> the saturation point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55577" y="638132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/>
              <a:t>Grasso</a:t>
            </a:r>
            <a:r>
              <a:rPr lang="fr-FR" sz="1800" b="1" dirty="0" smtClean="0"/>
              <a:t>, Lacroix, Yang,</a:t>
            </a:r>
            <a:r>
              <a:rPr lang="fr-FR" sz="1800" b="1" dirty="0" err="1"/>
              <a:t>Phys</a:t>
            </a:r>
            <a:r>
              <a:rPr lang="fr-FR" sz="1800" b="1" dirty="0"/>
              <a:t>. </a:t>
            </a:r>
            <a:r>
              <a:rPr lang="fr-FR" sz="1800" b="1" dirty="0" err="1"/>
              <a:t>Rev</a:t>
            </a:r>
            <a:r>
              <a:rPr lang="fr-FR" sz="1800" b="1" dirty="0"/>
              <a:t>. C 95, 054327 (2017)</a:t>
            </a:r>
          </a:p>
        </p:txBody>
      </p:sp>
    </p:spTree>
    <p:extLst>
      <p:ext uri="{BB962C8B-B14F-4D97-AF65-F5344CB8AC3E}">
        <p14:creationId xmlns:p14="http://schemas.microsoft.com/office/powerpoint/2010/main" val="44664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59113" y="188640"/>
            <a:ext cx="2665412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OUTLINE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1520" y="692696"/>
            <a:ext cx="8784976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fr-FR" b="1" dirty="0">
              <a:solidFill>
                <a:srgbClr val="80008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800080"/>
                </a:solidFill>
                <a:sym typeface="Wingdings"/>
              </a:rPr>
              <a:t>I</a:t>
            </a:r>
            <a:r>
              <a:rPr lang="en-US" b="1" dirty="0" smtClean="0">
                <a:solidFill>
                  <a:srgbClr val="800080"/>
                </a:solidFill>
              </a:rPr>
              <a:t>ntroduction of new </a:t>
            </a:r>
            <a:r>
              <a:rPr lang="en-US" b="1" dirty="0" err="1" smtClean="0">
                <a:solidFill>
                  <a:srgbClr val="800080"/>
                </a:solidFill>
              </a:rPr>
              <a:t>functionals</a:t>
            </a:r>
            <a:r>
              <a:rPr lang="en-US" b="1" dirty="0" smtClean="0">
                <a:solidFill>
                  <a:srgbClr val="800080"/>
                </a:solidFill>
              </a:rPr>
              <a:t> (in the EDF philosophy): </a:t>
            </a:r>
            <a:r>
              <a:rPr lang="en-US" b="1" u="sng" dirty="0" smtClean="0">
                <a:solidFill>
                  <a:srgbClr val="800080"/>
                </a:solidFill>
              </a:rPr>
              <a:t>very low-density nuclear matter</a:t>
            </a:r>
            <a:r>
              <a:rPr lang="en-US" b="1" dirty="0" smtClean="0">
                <a:solidFill>
                  <a:srgbClr val="800080"/>
                </a:solidFill>
              </a:rPr>
              <a:t> -&gt; </a:t>
            </a:r>
          </a:p>
          <a:p>
            <a:pPr>
              <a:defRPr/>
            </a:pPr>
            <a:r>
              <a:rPr lang="fr-FR" sz="2000" b="1" dirty="0" smtClean="0">
                <a:solidFill>
                  <a:srgbClr val="000090"/>
                </a:solidFill>
              </a:rPr>
              <a:t>New </a:t>
            </a:r>
            <a:r>
              <a:rPr lang="fr-FR" sz="2000" b="1" dirty="0" err="1" smtClean="0">
                <a:solidFill>
                  <a:srgbClr val="000090"/>
                </a:solidFill>
              </a:rPr>
              <a:t>functionals</a:t>
            </a:r>
            <a:r>
              <a:rPr lang="fr-FR" sz="2000" b="1" dirty="0" smtClean="0">
                <a:solidFill>
                  <a:srgbClr val="000090"/>
                </a:solidFill>
              </a:rPr>
              <a:t> </a:t>
            </a:r>
            <a:r>
              <a:rPr lang="fr-FR" sz="2000" b="1" dirty="0" err="1">
                <a:solidFill>
                  <a:srgbClr val="000090"/>
                </a:solidFill>
              </a:rPr>
              <a:t>designed</a:t>
            </a:r>
            <a:r>
              <a:rPr lang="fr-FR" sz="2000" b="1" dirty="0">
                <a:solidFill>
                  <a:srgbClr val="000090"/>
                </a:solidFill>
              </a:rPr>
              <a:t> to </a:t>
            </a:r>
            <a:r>
              <a:rPr lang="fr-FR" sz="2000" b="1" dirty="0" err="1">
                <a:solidFill>
                  <a:srgbClr val="000090"/>
                </a:solidFill>
              </a:rPr>
              <a:t>correctly</a:t>
            </a:r>
            <a:r>
              <a:rPr lang="fr-FR" sz="2000" b="1" dirty="0">
                <a:solidFill>
                  <a:srgbClr val="000090"/>
                </a:solidFill>
              </a:rPr>
              <a:t> </a:t>
            </a:r>
            <a:r>
              <a:rPr lang="fr-FR" sz="2000" b="1" dirty="0" err="1">
                <a:solidFill>
                  <a:srgbClr val="000090"/>
                </a:solidFill>
              </a:rPr>
              <a:t>reproduce</a:t>
            </a:r>
            <a:r>
              <a:rPr lang="fr-FR" sz="2000" b="1" dirty="0">
                <a:solidFill>
                  <a:srgbClr val="000090"/>
                </a:solidFill>
              </a:rPr>
              <a:t> </a:t>
            </a:r>
            <a:r>
              <a:rPr lang="fr-FR" sz="2000" b="1" dirty="0" smtClean="0">
                <a:solidFill>
                  <a:srgbClr val="000090"/>
                </a:solidFill>
              </a:rPr>
              <a:t>ALSO the </a:t>
            </a:r>
            <a:r>
              <a:rPr lang="fr-FR" sz="2000" b="1" dirty="0" err="1">
                <a:solidFill>
                  <a:srgbClr val="000090"/>
                </a:solidFill>
              </a:rPr>
              <a:t>low-density</a:t>
            </a:r>
            <a:r>
              <a:rPr lang="fr-FR" sz="2000" b="1" dirty="0">
                <a:solidFill>
                  <a:srgbClr val="000090"/>
                </a:solidFill>
              </a:rPr>
              <a:t> </a:t>
            </a:r>
            <a:r>
              <a:rPr lang="fr-FR" sz="2000" b="1" dirty="0" err="1" smtClean="0">
                <a:solidFill>
                  <a:srgbClr val="000090"/>
                </a:solidFill>
              </a:rPr>
              <a:t>behavior</a:t>
            </a:r>
            <a:r>
              <a:rPr lang="fr-FR" sz="2000" b="1" dirty="0" smtClean="0">
                <a:solidFill>
                  <a:srgbClr val="000090"/>
                </a:solidFill>
              </a:rPr>
              <a:t>, </a:t>
            </a:r>
            <a:r>
              <a:rPr lang="fr-FR" sz="2000" b="1" dirty="0" err="1" smtClean="0">
                <a:solidFill>
                  <a:srgbClr val="000090"/>
                </a:solidFill>
              </a:rPr>
              <a:t>bridging</a:t>
            </a:r>
            <a:r>
              <a:rPr lang="fr-FR" sz="2000" b="1" dirty="0" smtClean="0">
                <a:solidFill>
                  <a:srgbClr val="000090"/>
                </a:solidFill>
              </a:rPr>
              <a:t> </a:t>
            </a:r>
            <a:r>
              <a:rPr lang="fr-FR" sz="2000" b="1" dirty="0" err="1" smtClean="0">
                <a:solidFill>
                  <a:srgbClr val="000090"/>
                </a:solidFill>
              </a:rPr>
              <a:t>with</a:t>
            </a:r>
            <a:r>
              <a:rPr lang="fr-FR" sz="2000" b="1" dirty="0" smtClean="0">
                <a:solidFill>
                  <a:srgbClr val="000090"/>
                </a:solidFill>
              </a:rPr>
              <a:t> EFT/ ab </a:t>
            </a:r>
            <a:r>
              <a:rPr lang="fr-FR" sz="2000" b="1" dirty="0" err="1" smtClean="0">
                <a:solidFill>
                  <a:srgbClr val="000090"/>
                </a:solidFill>
              </a:rPr>
              <a:t>initio</a:t>
            </a:r>
            <a:endParaRPr lang="fr-FR" sz="2000" b="1" dirty="0" smtClean="0">
              <a:solidFill>
                <a:srgbClr val="000090"/>
              </a:solidFill>
            </a:endParaRPr>
          </a:p>
          <a:p>
            <a:pPr>
              <a:defRPr/>
            </a:pPr>
            <a:endParaRPr lang="fr-FR" sz="2000" b="1" dirty="0">
              <a:solidFill>
                <a:srgbClr val="000090"/>
              </a:solidFill>
            </a:endParaRPr>
          </a:p>
          <a:p>
            <a:pPr>
              <a:defRPr/>
            </a:pPr>
            <a:endParaRPr lang="fr-FR" sz="2000" b="1" dirty="0" smtClean="0">
              <a:solidFill>
                <a:srgbClr val="000090"/>
              </a:solidFill>
            </a:endParaRPr>
          </a:p>
          <a:p>
            <a:pPr>
              <a:defRPr/>
            </a:pPr>
            <a:endParaRPr lang="fr-FR" sz="2000" b="1" dirty="0" smtClean="0">
              <a:solidFill>
                <a:srgbClr val="000090"/>
              </a:solidFill>
            </a:endParaRPr>
          </a:p>
          <a:p>
            <a:pPr>
              <a:defRPr/>
            </a:pPr>
            <a:endParaRPr lang="fr-FR" sz="2000" b="1" dirty="0">
              <a:solidFill>
                <a:srgbClr val="000090"/>
              </a:solidFill>
            </a:endParaRPr>
          </a:p>
          <a:p>
            <a:pPr>
              <a:defRPr/>
            </a:pPr>
            <a:endParaRPr lang="fr-FR" sz="2000" b="1" dirty="0" smtClean="0">
              <a:solidFill>
                <a:srgbClr val="000090"/>
              </a:solidFill>
            </a:endParaRPr>
          </a:p>
          <a:p>
            <a:pPr>
              <a:defRPr/>
            </a:pPr>
            <a:endParaRPr lang="fr-FR" sz="2000" b="1" dirty="0">
              <a:solidFill>
                <a:srgbClr val="000090"/>
              </a:solidFill>
            </a:endParaRPr>
          </a:p>
          <a:p>
            <a:pPr>
              <a:defRPr/>
            </a:pPr>
            <a:endParaRPr lang="fr-FR" sz="2000" b="1" dirty="0">
              <a:solidFill>
                <a:srgbClr val="000090"/>
              </a:solidFill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fr-FR" sz="2000" b="1" dirty="0" smtClean="0">
                <a:solidFill>
                  <a:srgbClr val="000000"/>
                </a:solidFill>
              </a:rPr>
              <a:t>YGLO </a:t>
            </a:r>
            <a:r>
              <a:rPr lang="fr-FR" sz="2000" b="1" dirty="0" err="1" smtClean="0">
                <a:solidFill>
                  <a:srgbClr val="000000"/>
                </a:solidFill>
              </a:rPr>
              <a:t>functional</a:t>
            </a:r>
            <a:r>
              <a:rPr lang="fr-FR" sz="2000" b="1" dirty="0" smtClean="0">
                <a:solidFill>
                  <a:srgbClr val="000000"/>
                </a:solidFill>
              </a:rPr>
              <a:t> (</a:t>
            </a:r>
            <a:r>
              <a:rPr lang="fr-FR" sz="2000" b="1" dirty="0" err="1" smtClean="0">
                <a:solidFill>
                  <a:srgbClr val="000000"/>
                </a:solidFill>
              </a:rPr>
              <a:t>resummed</a:t>
            </a:r>
            <a:r>
              <a:rPr lang="fr-FR" sz="2000" b="1" dirty="0" smtClean="0">
                <a:solidFill>
                  <a:srgbClr val="000000"/>
                </a:solidFill>
              </a:rPr>
              <a:t> formula </a:t>
            </a:r>
            <a:r>
              <a:rPr lang="fr-FR" sz="2000" b="1" dirty="0" err="1" smtClean="0">
                <a:solidFill>
                  <a:srgbClr val="000000"/>
                </a:solidFill>
              </a:rPr>
              <a:t>from</a:t>
            </a:r>
            <a:r>
              <a:rPr lang="fr-FR" sz="2000" b="1" dirty="0" smtClean="0">
                <a:solidFill>
                  <a:srgbClr val="000000"/>
                </a:solidFill>
              </a:rPr>
              <a:t> EFT)</a:t>
            </a:r>
          </a:p>
          <a:p>
            <a:pPr marL="457200" indent="-457200">
              <a:buFontTx/>
              <a:buAutoNum type="arabicParenR"/>
              <a:defRPr/>
            </a:pPr>
            <a:r>
              <a:rPr lang="fr-FR" sz="2000" b="1" dirty="0" smtClean="0">
                <a:solidFill>
                  <a:srgbClr val="000000"/>
                </a:solidFill>
              </a:rPr>
              <a:t>Lee-Yang </a:t>
            </a:r>
            <a:r>
              <a:rPr lang="fr-FR" sz="2000" b="1" dirty="0" err="1" smtClean="0">
                <a:solidFill>
                  <a:srgbClr val="000000"/>
                </a:solidFill>
              </a:rPr>
              <a:t>inspired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functional</a:t>
            </a:r>
            <a:r>
              <a:rPr lang="fr-FR" sz="2000" b="1" dirty="0" smtClean="0">
                <a:solidFill>
                  <a:srgbClr val="000000"/>
                </a:solidFill>
              </a:rPr>
              <a:t> (</a:t>
            </a:r>
            <a:r>
              <a:rPr lang="fr-FR" sz="2000" b="1" dirty="0" err="1" smtClean="0">
                <a:solidFill>
                  <a:srgbClr val="000000"/>
                </a:solidFill>
              </a:rPr>
              <a:t>density-dependent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scattering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length</a:t>
            </a:r>
            <a:r>
              <a:rPr lang="fr-FR" sz="2000" b="1" dirty="0" smtClean="0">
                <a:solidFill>
                  <a:srgbClr val="000000"/>
                </a:solidFill>
              </a:rPr>
              <a:t>)</a:t>
            </a:r>
          </a:p>
          <a:p>
            <a:pPr marL="457200" indent="-457200">
              <a:buFontTx/>
              <a:buAutoNum type="arabicParenR"/>
              <a:defRPr/>
            </a:pPr>
            <a:r>
              <a:rPr lang="fr-FR" sz="2000" b="1" dirty="0" smtClean="0">
                <a:solidFill>
                  <a:srgbClr val="000000"/>
                </a:solidFill>
              </a:rPr>
              <a:t>Applications to </a:t>
            </a:r>
            <a:r>
              <a:rPr lang="fr-FR" sz="2000" b="1" dirty="0" err="1" smtClean="0">
                <a:solidFill>
                  <a:srgbClr val="000000"/>
                </a:solidFill>
              </a:rPr>
              <a:t>matter</a:t>
            </a:r>
            <a:r>
              <a:rPr lang="fr-FR" sz="2000" b="1" dirty="0" smtClean="0">
                <a:solidFill>
                  <a:srgbClr val="000000"/>
                </a:solidFill>
              </a:rPr>
              <a:t> and neutron drops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fr-FR" sz="2000" b="1" dirty="0" smtClean="0">
                <a:solidFill>
                  <a:srgbClr val="000000"/>
                </a:solidFill>
              </a:rPr>
              <a:t>Conclusions</a:t>
            </a:r>
            <a:endParaRPr lang="fr-FR" sz="2000" b="1" dirty="0">
              <a:solidFill>
                <a:srgbClr val="000090"/>
              </a:solidFill>
            </a:endParaRPr>
          </a:p>
        </p:txBody>
      </p:sp>
      <p:pic>
        <p:nvPicPr>
          <p:cNvPr id="11" name="Image 10" descr="cia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52936"/>
            <a:ext cx="2994465" cy="111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i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6"/>
            <a:ext cx="6840760" cy="5122061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 bwMode="auto">
          <a:xfrm>
            <a:off x="838200" y="548680"/>
            <a:ext cx="7772400" cy="11430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/>
              <a:t>First </a:t>
            </a:r>
            <a:r>
              <a:rPr lang="fr-FR" sz="3200" b="1" dirty="0" err="1" smtClean="0"/>
              <a:t>two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terms</a:t>
            </a:r>
            <a:r>
              <a:rPr lang="fr-FR" sz="3200" b="1" dirty="0" smtClean="0"/>
              <a:t> of the Lee-Yang expansion. EOS of neutron </a:t>
            </a:r>
            <a:r>
              <a:rPr lang="fr-FR" sz="3200" b="1" dirty="0" err="1" smtClean="0"/>
              <a:t>matter</a:t>
            </a:r>
            <a:endParaRPr lang="fr-FR" sz="3200" b="1" baseline="-25000" dirty="0"/>
          </a:p>
        </p:txBody>
      </p:sp>
      <p:sp>
        <p:nvSpPr>
          <p:cNvPr id="7" name="ZoneTexte 6"/>
          <p:cNvSpPr txBox="1"/>
          <p:nvPr/>
        </p:nvSpPr>
        <p:spPr>
          <a:xfrm>
            <a:off x="827585" y="2276872"/>
            <a:ext cx="1440160" cy="58477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0000"/>
                </a:solidFill>
              </a:rPr>
              <a:t>LY </a:t>
            </a:r>
            <a:r>
              <a:rPr lang="fr-FR" sz="1600" b="1" dirty="0" err="1" smtClean="0">
                <a:solidFill>
                  <a:srgbClr val="000000"/>
                </a:solidFill>
              </a:rPr>
              <a:t>with</a:t>
            </a:r>
            <a:r>
              <a:rPr lang="fr-FR" sz="1600" b="1" dirty="0" smtClean="0">
                <a:solidFill>
                  <a:srgbClr val="000000"/>
                </a:solidFill>
              </a:rPr>
              <a:t> -18.9 </a:t>
            </a:r>
            <a:r>
              <a:rPr lang="fr-FR" sz="1600" b="1" dirty="0" err="1" smtClean="0">
                <a:solidFill>
                  <a:srgbClr val="000000"/>
                </a:solidFill>
              </a:rPr>
              <a:t>fm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43808" y="2340168"/>
            <a:ext cx="1440160" cy="58477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0000"/>
                </a:solidFill>
              </a:rPr>
              <a:t>First </a:t>
            </a:r>
            <a:r>
              <a:rPr lang="fr-FR" sz="1600" b="1" dirty="0" err="1" smtClean="0">
                <a:solidFill>
                  <a:srgbClr val="000000"/>
                </a:solidFill>
              </a:rPr>
              <a:t>two</a:t>
            </a:r>
            <a:r>
              <a:rPr lang="fr-FR" sz="1600" b="1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000000"/>
                </a:solidFill>
              </a:rPr>
              <a:t>terms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32040" y="2492896"/>
            <a:ext cx="1296144" cy="58477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0000"/>
                </a:solidFill>
              </a:rPr>
              <a:t>SLy5 </a:t>
            </a:r>
            <a:r>
              <a:rPr lang="fr-FR" sz="1600" b="1" dirty="0" err="1" smtClean="0">
                <a:solidFill>
                  <a:srgbClr val="000000"/>
                </a:solidFill>
              </a:rPr>
              <a:t>mean</a:t>
            </a:r>
            <a:r>
              <a:rPr lang="fr-FR" sz="1600" b="1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000000"/>
                </a:solidFill>
              </a:rPr>
              <a:t>field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04248" y="2700208"/>
            <a:ext cx="1296144" cy="58477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0000"/>
                </a:solidFill>
              </a:rPr>
              <a:t>SkP</a:t>
            </a:r>
            <a:r>
              <a:rPr lang="fr-FR" sz="1600" b="1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000000"/>
                </a:solidFill>
              </a:rPr>
              <a:t>mean</a:t>
            </a:r>
            <a:r>
              <a:rPr lang="fr-FR" sz="1600" b="1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000000"/>
                </a:solidFill>
              </a:rPr>
              <a:t>field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92280" y="3420288"/>
            <a:ext cx="1296144" cy="58477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0000"/>
                </a:solidFill>
              </a:rPr>
              <a:t>SIII </a:t>
            </a:r>
            <a:r>
              <a:rPr lang="fr-FR" sz="1600" b="1" dirty="0" err="1" smtClean="0">
                <a:solidFill>
                  <a:srgbClr val="000000"/>
                </a:solidFill>
              </a:rPr>
              <a:t>mean</a:t>
            </a:r>
            <a:r>
              <a:rPr lang="fr-FR" sz="1600" b="1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000000"/>
                </a:solidFill>
              </a:rPr>
              <a:t>field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12" name="Double flèche verticale 11"/>
          <p:cNvSpPr/>
          <p:nvPr/>
        </p:nvSpPr>
        <p:spPr bwMode="auto">
          <a:xfrm>
            <a:off x="4355977" y="2492896"/>
            <a:ext cx="288032" cy="1368152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11760" y="3140968"/>
            <a:ext cx="2160240" cy="338554"/>
          </a:xfrm>
          <a:prstGeom prst="rect">
            <a:avLst/>
          </a:prstGeom>
          <a:solidFill>
            <a:srgbClr val="CCFFCC"/>
          </a:solidFill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Huge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discrepancy</a:t>
            </a:r>
            <a:endParaRPr lang="fr-FR" sz="16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755577" y="638132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/>
              <a:t>Grasso</a:t>
            </a:r>
            <a:r>
              <a:rPr lang="fr-FR" sz="1800" b="1" dirty="0" smtClean="0"/>
              <a:t>, Lacroix, Yang,</a:t>
            </a:r>
            <a:r>
              <a:rPr lang="fr-FR" sz="1800" b="1" dirty="0" err="1"/>
              <a:t>Phys</a:t>
            </a:r>
            <a:r>
              <a:rPr lang="fr-FR" sz="1800" b="1" dirty="0"/>
              <a:t>. </a:t>
            </a:r>
            <a:r>
              <a:rPr lang="fr-FR" sz="1800" b="1" dirty="0" err="1"/>
              <a:t>Rev</a:t>
            </a:r>
            <a:r>
              <a:rPr lang="fr-FR" sz="1800" b="1" dirty="0"/>
              <a:t>. C 95, 054327 (2017)</a:t>
            </a:r>
          </a:p>
        </p:txBody>
      </p:sp>
    </p:spTree>
    <p:extLst>
      <p:ext uri="{BB962C8B-B14F-4D97-AF65-F5344CB8AC3E}">
        <p14:creationId xmlns:p14="http://schemas.microsoft.com/office/powerpoint/2010/main" val="62244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ia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8" y="1350267"/>
            <a:ext cx="7200075" cy="5391101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 bwMode="auto">
          <a:xfrm>
            <a:off x="838200" y="548680"/>
            <a:ext cx="7772400" cy="11430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Including</a:t>
            </a:r>
            <a:r>
              <a:rPr lang="fr-FR" sz="3200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the s-</a:t>
            </a:r>
            <a:r>
              <a:rPr lang="fr-FR" sz="3200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wave</a:t>
            </a:r>
            <a:r>
              <a:rPr lang="fr-FR" sz="3200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k</a:t>
            </a:r>
            <a:r>
              <a:rPr lang="fr-FR" sz="3200" b="1" baseline="-250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F</a:t>
            </a:r>
            <a:r>
              <a:rPr lang="fr-FR" sz="3200" b="1" baseline="300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5</a:t>
            </a:r>
            <a:r>
              <a:rPr lang="fr-FR" sz="3200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3200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terms</a:t>
            </a:r>
            <a:r>
              <a:rPr lang="fr-FR" sz="3200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and </a:t>
            </a:r>
            <a:r>
              <a:rPr lang="fr-FR" sz="3200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adjusting</a:t>
            </a:r>
            <a:r>
              <a:rPr lang="fr-FR" sz="3200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the effective range</a:t>
            </a:r>
            <a:endParaRPr lang="fr-FR" sz="3200" b="1" baseline="-250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>
            <a:off x="3059832" y="3933056"/>
            <a:ext cx="432048" cy="43204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Connecteur droit avec flèche 8"/>
          <p:cNvCxnSpPr/>
          <p:nvPr/>
        </p:nvCxnSpPr>
        <p:spPr bwMode="auto">
          <a:xfrm>
            <a:off x="3995936" y="3068960"/>
            <a:ext cx="864096" cy="86409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Connecteur droit avec flèche 9"/>
          <p:cNvCxnSpPr/>
          <p:nvPr/>
        </p:nvCxnSpPr>
        <p:spPr bwMode="auto">
          <a:xfrm>
            <a:off x="5148065" y="2060848"/>
            <a:ext cx="1440160" cy="158417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ZoneTexte 10"/>
          <p:cNvSpPr txBox="1"/>
          <p:nvPr/>
        </p:nvSpPr>
        <p:spPr>
          <a:xfrm>
            <a:off x="755577" y="644404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>
                <a:solidFill>
                  <a:srgbClr val="000000"/>
                </a:solidFill>
              </a:rPr>
              <a:t>Grasso</a:t>
            </a:r>
            <a:r>
              <a:rPr lang="fr-FR" sz="1800" b="1" dirty="0" smtClean="0">
                <a:solidFill>
                  <a:srgbClr val="000000"/>
                </a:solidFill>
              </a:rPr>
              <a:t>, Lacroix, Yang, </a:t>
            </a:r>
            <a:r>
              <a:rPr lang="fr-FR" sz="1800" b="1" dirty="0">
                <a:solidFill>
                  <a:srgbClr val="000000"/>
                </a:solidFill>
              </a:rPr>
              <a:t>PRC </a:t>
            </a:r>
            <a:r>
              <a:rPr lang="en-US" sz="1800" b="1" dirty="0">
                <a:solidFill>
                  <a:srgbClr val="000000"/>
                </a:solidFill>
              </a:rPr>
              <a:t>95, 054327 (2017).</a:t>
            </a:r>
            <a:r>
              <a:rPr lang="fr-FR" sz="1800" b="1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0239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640960" cy="381642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 smtClean="0"/>
              <a:t>Towards finite-size systems </a:t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000" b="1" dirty="0" smtClean="0"/>
              <a:t>Applications to neutron drops trapped in isotropic harmonic potentials of frequency  </a:t>
            </a:r>
            <a:r>
              <a:rPr lang="en-US" sz="2000" b="1" dirty="0" err="1" smtClean="0"/>
              <a:t>ω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Applications shown for : </a:t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YGLO</a:t>
            </a:r>
            <a:br>
              <a:rPr lang="en-US" sz="2000" b="1" dirty="0" smtClean="0"/>
            </a:br>
            <a:r>
              <a:rPr lang="en-US" sz="2000" b="1" dirty="0" smtClean="0"/>
              <a:t>ELYO </a:t>
            </a:r>
            <a:r>
              <a:rPr lang="en-US" sz="2000" b="1" dirty="0" smtClean="0"/>
              <a:t>(extended Lee Yang, </a:t>
            </a:r>
            <a:r>
              <a:rPr lang="en-US" sz="2000" b="1" dirty="0" err="1" smtClean="0"/>
              <a:t>Orsay</a:t>
            </a:r>
            <a:r>
              <a:rPr lang="en-US" sz="2000" b="1" dirty="0"/>
              <a:t> </a:t>
            </a:r>
            <a:r>
              <a:rPr lang="en-US" sz="2000" b="1" dirty="0" smtClean="0"/>
              <a:t>-&gt; density-dependent scattering length</a:t>
            </a:r>
            <a:r>
              <a:rPr lang="en-US" sz="2000" b="1" dirty="0"/>
              <a:t>)</a:t>
            </a:r>
            <a:br>
              <a:rPr lang="en-US" sz="2000" b="1" dirty="0"/>
            </a:br>
            <a:r>
              <a:rPr lang="en-US" sz="2000" b="1" dirty="0"/>
              <a:t> KIDS (</a:t>
            </a:r>
            <a:r>
              <a:rPr lang="en-US" sz="2000" b="1" dirty="0" err="1"/>
              <a:t>Papakonstantinu</a:t>
            </a:r>
            <a:r>
              <a:rPr lang="en-US" sz="2000" b="1"/>
              <a:t> et al)</a:t>
            </a:r>
            <a:br>
              <a:rPr lang="en-US" sz="2000" b="1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5260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/>
              <a:t>Adding spin-orbit and pairing to our </a:t>
            </a:r>
            <a:r>
              <a:rPr lang="en-US" sz="2400" b="1" dirty="0" err="1" smtClean="0"/>
              <a:t>functionals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FFFF00"/>
                </a:solidFill>
              </a:rPr>
              <a:t>Adjusting to </a:t>
            </a:r>
            <a:r>
              <a:rPr lang="en-US" sz="2400" b="1" dirty="0" err="1" smtClean="0">
                <a:solidFill>
                  <a:srgbClr val="FFFF00"/>
                </a:solidFill>
              </a:rPr>
              <a:t>preudodata</a:t>
            </a:r>
            <a:r>
              <a:rPr lang="en-US" sz="2400" b="1" dirty="0" smtClean="0">
                <a:solidFill>
                  <a:srgbClr val="FFFF00"/>
                </a:solidFill>
              </a:rPr>
              <a:t>: using the average of the results shown in the figure below (except </a:t>
            </a:r>
            <a:r>
              <a:rPr lang="en-US" sz="2400" b="1" dirty="0" err="1" smtClean="0">
                <a:solidFill>
                  <a:srgbClr val="FFFF00"/>
                </a:solidFill>
              </a:rPr>
              <a:t>Brueckner</a:t>
            </a:r>
            <a:r>
              <a:rPr lang="en-US" sz="2400" b="1" dirty="0" smtClean="0">
                <a:solidFill>
                  <a:srgbClr val="FFFF00"/>
                </a:solidFill>
              </a:rPr>
              <a:t> HF Bonn A)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5" name="Image 4" descr="cia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556792"/>
            <a:ext cx="6264696" cy="45999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17261" y="1772818"/>
            <a:ext cx="313184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Dots: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err="1" smtClean="0">
                <a:solidFill>
                  <a:srgbClr val="0000FF"/>
                </a:solidFill>
              </a:rPr>
              <a:t>Green’s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err="1" smtClean="0">
                <a:solidFill>
                  <a:srgbClr val="0000FF"/>
                </a:solidFill>
              </a:rPr>
              <a:t>function</a:t>
            </a:r>
            <a:r>
              <a:rPr lang="fr-FR" sz="1600" b="1" dirty="0" smtClean="0">
                <a:solidFill>
                  <a:srgbClr val="0000FF"/>
                </a:solidFill>
              </a:rPr>
              <a:t> and </a:t>
            </a:r>
            <a:r>
              <a:rPr lang="fr-FR" sz="1600" b="1" dirty="0" err="1" smtClean="0">
                <a:solidFill>
                  <a:srgbClr val="0000FF"/>
                </a:solidFill>
              </a:rPr>
              <a:t>auxiliary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err="1" smtClean="0">
                <a:solidFill>
                  <a:srgbClr val="0000FF"/>
                </a:solidFill>
              </a:rPr>
              <a:t>field</a:t>
            </a:r>
            <a:r>
              <a:rPr lang="fr-FR" sz="1600" b="1" dirty="0" smtClean="0">
                <a:solidFill>
                  <a:srgbClr val="0000FF"/>
                </a:solidFill>
              </a:rPr>
              <a:t> diffusion QMC</a:t>
            </a:r>
          </a:p>
          <a:p>
            <a:r>
              <a:rPr lang="fr-FR" sz="1600" b="1" dirty="0" smtClean="0">
                <a:solidFill>
                  <a:srgbClr val="0000FF"/>
                </a:solidFill>
              </a:rPr>
              <a:t>- Maris et al., PRC 87, 054318 (2013)</a:t>
            </a:r>
          </a:p>
          <a:p>
            <a:r>
              <a:rPr lang="fr-FR" sz="1600" b="1" dirty="0" smtClean="0">
                <a:solidFill>
                  <a:srgbClr val="0000FF"/>
                </a:solidFill>
              </a:rPr>
              <a:t>- </a:t>
            </a:r>
            <a:r>
              <a:rPr lang="fr-FR" sz="1600" b="1" dirty="0" err="1" smtClean="0">
                <a:solidFill>
                  <a:srgbClr val="0000FF"/>
                </a:solidFill>
              </a:rPr>
              <a:t>Gandolfi</a:t>
            </a:r>
            <a:r>
              <a:rPr lang="fr-FR" sz="1600" b="1" dirty="0" smtClean="0">
                <a:solidFill>
                  <a:srgbClr val="0000FF"/>
                </a:solidFill>
              </a:rPr>
              <a:t> et al., PRL 106, 012501 (2011)</a:t>
            </a:r>
          </a:p>
          <a:p>
            <a:r>
              <a:rPr lang="fr-FR" sz="1600" b="1" dirty="0" smtClean="0">
                <a:solidFill>
                  <a:srgbClr val="0000FF"/>
                </a:solidFill>
              </a:rPr>
              <a:t>- </a:t>
            </a:r>
            <a:r>
              <a:rPr lang="fr-FR" sz="1600" b="1" dirty="0">
                <a:solidFill>
                  <a:srgbClr val="0000FF"/>
                </a:solidFill>
              </a:rPr>
              <a:t>2</a:t>
            </a:r>
            <a:r>
              <a:rPr lang="fr-FR" sz="1600" b="1" dirty="0" smtClean="0">
                <a:solidFill>
                  <a:srgbClr val="0000FF"/>
                </a:solidFill>
              </a:rPr>
              <a:t>-body AV8’, </a:t>
            </a:r>
            <a:r>
              <a:rPr lang="fr-FR" sz="1600" b="1" dirty="0" err="1" smtClean="0">
                <a:solidFill>
                  <a:srgbClr val="0000FF"/>
                </a:solidFill>
              </a:rPr>
              <a:t>Pudliner</a:t>
            </a:r>
            <a:r>
              <a:rPr lang="fr-FR" sz="1600" b="1" dirty="0" smtClean="0">
                <a:solidFill>
                  <a:srgbClr val="0000FF"/>
                </a:solidFill>
              </a:rPr>
              <a:t> 1997</a:t>
            </a:r>
          </a:p>
          <a:p>
            <a:r>
              <a:rPr lang="fr-FR" sz="1600" b="1" dirty="0" smtClean="0">
                <a:solidFill>
                  <a:srgbClr val="0000FF"/>
                </a:solidFill>
              </a:rPr>
              <a:t>- 3-body UIX, </a:t>
            </a:r>
            <a:r>
              <a:rPr lang="fr-FR" sz="1600" b="1" dirty="0" err="1" smtClean="0">
                <a:solidFill>
                  <a:srgbClr val="0000FF"/>
                </a:solidFill>
              </a:rPr>
              <a:t>Pudliner</a:t>
            </a:r>
            <a:r>
              <a:rPr lang="fr-FR" sz="1600" b="1" dirty="0" smtClean="0">
                <a:solidFill>
                  <a:srgbClr val="0000FF"/>
                </a:solidFill>
              </a:rPr>
              <a:t> 1995</a:t>
            </a:r>
          </a:p>
          <a:p>
            <a:r>
              <a:rPr lang="fr-FR" sz="1600" b="1" dirty="0" smtClean="0">
                <a:solidFill>
                  <a:srgbClr val="0000FF"/>
                </a:solidFill>
              </a:rPr>
              <a:t>- 3-body IL7, </a:t>
            </a:r>
            <a:r>
              <a:rPr lang="fr-FR" sz="1600" b="1" dirty="0" err="1" smtClean="0">
                <a:solidFill>
                  <a:srgbClr val="0000FF"/>
                </a:solidFill>
              </a:rPr>
              <a:t>Pieper</a:t>
            </a:r>
            <a:r>
              <a:rPr lang="fr-FR" sz="1600" b="1" dirty="0" smtClean="0">
                <a:solidFill>
                  <a:srgbClr val="0000FF"/>
                </a:solidFill>
              </a:rPr>
              <a:t> 2008</a:t>
            </a:r>
          </a:p>
          <a:p>
            <a:pPr marL="285750" indent="-285750">
              <a:buFontTx/>
              <a:buChar char="-"/>
            </a:pPr>
            <a:endParaRPr lang="fr-FR" sz="1800" b="1" dirty="0">
              <a:solidFill>
                <a:srgbClr val="0000FF"/>
              </a:solidFill>
            </a:endParaRPr>
          </a:p>
          <a:p>
            <a:r>
              <a:rPr lang="fr-FR" b="1" dirty="0">
                <a:solidFill>
                  <a:srgbClr val="000000"/>
                </a:solidFill>
              </a:rPr>
              <a:t>Squares</a:t>
            </a:r>
            <a:r>
              <a:rPr lang="fr-FR" sz="1600" b="1" dirty="0">
                <a:solidFill>
                  <a:srgbClr val="000000"/>
                </a:solidFill>
              </a:rPr>
              <a:t>:</a:t>
            </a:r>
            <a:r>
              <a:rPr lang="fr-FR" sz="1600" b="1" dirty="0" smtClean="0">
                <a:solidFill>
                  <a:srgbClr val="0000FF"/>
                </a:solidFill>
              </a:rPr>
              <a:t> configuration-interaction (Maris et al) </a:t>
            </a:r>
          </a:p>
          <a:p>
            <a:endParaRPr lang="fr-FR" sz="1600" b="1" dirty="0">
              <a:solidFill>
                <a:srgbClr val="0000FF"/>
              </a:solidFill>
            </a:endParaRPr>
          </a:p>
          <a:p>
            <a:r>
              <a:rPr lang="fr-FR" b="1" dirty="0" smtClean="0">
                <a:solidFill>
                  <a:srgbClr val="000000"/>
                </a:solidFill>
              </a:rPr>
              <a:t>Pentagones</a:t>
            </a:r>
            <a:r>
              <a:rPr lang="fr-FR" sz="1600" b="1" dirty="0" smtClean="0">
                <a:solidFill>
                  <a:srgbClr val="000000"/>
                </a:solidFill>
              </a:rPr>
              <a:t>: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err="1" smtClean="0">
                <a:solidFill>
                  <a:srgbClr val="0000FF"/>
                </a:solidFill>
              </a:rPr>
              <a:t>no-core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err="1" smtClean="0">
                <a:solidFill>
                  <a:srgbClr val="0000FF"/>
                </a:solidFill>
              </a:rPr>
              <a:t>shell</a:t>
            </a:r>
            <a:r>
              <a:rPr lang="fr-FR" sz="1600" b="1" dirty="0" smtClean="0">
                <a:solidFill>
                  <a:srgbClr val="0000FF"/>
                </a:solidFill>
              </a:rPr>
              <a:t> model and </a:t>
            </a:r>
            <a:r>
              <a:rPr lang="fr-FR" sz="1600" b="1" dirty="0" err="1" smtClean="0">
                <a:solidFill>
                  <a:srgbClr val="0000FF"/>
                </a:solidFill>
              </a:rPr>
              <a:t>coupled</a:t>
            </a:r>
            <a:r>
              <a:rPr lang="fr-FR" sz="1600" b="1" dirty="0" smtClean="0">
                <a:solidFill>
                  <a:srgbClr val="0000FF"/>
                </a:solidFill>
              </a:rPr>
              <a:t> cluster (Potter et al. PLB, 739, 445 (2014))</a:t>
            </a:r>
            <a:endParaRPr lang="fr-FR" sz="1600" b="1" dirty="0">
              <a:solidFill>
                <a:srgbClr val="0000FF"/>
              </a:solidFill>
            </a:endParaRPr>
          </a:p>
          <a:p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6" y="6444044"/>
            <a:ext cx="770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/>
              <a:t>Bonnard, </a:t>
            </a:r>
            <a:r>
              <a:rPr lang="fr-FR" sz="1800" b="1" dirty="0" err="1" smtClean="0"/>
              <a:t>Grasso</a:t>
            </a:r>
            <a:r>
              <a:rPr lang="fr-FR" sz="1800" b="1" dirty="0" smtClean="0"/>
              <a:t>, Lacroix, </a:t>
            </a:r>
            <a:r>
              <a:rPr lang="fr-FR" sz="1800" b="1" dirty="0"/>
              <a:t>arXiv:1806.01084</a:t>
            </a:r>
            <a:r>
              <a:rPr lang="fr-FR" sz="1800" b="1" dirty="0" smtClean="0"/>
              <a:t> , in </a:t>
            </a:r>
            <a:r>
              <a:rPr lang="fr-FR" sz="1800" b="1" dirty="0" err="1" smtClean="0"/>
              <a:t>press</a:t>
            </a:r>
            <a:r>
              <a:rPr lang="fr-FR" sz="1800" b="1" dirty="0" smtClean="0"/>
              <a:t> Phys. </a:t>
            </a:r>
            <a:r>
              <a:rPr lang="fr-FR" sz="1800" b="1" dirty="0" err="1"/>
              <a:t>R</a:t>
            </a:r>
            <a:r>
              <a:rPr lang="fr-FR" sz="1800" b="1" dirty="0" err="1" smtClean="0"/>
              <a:t>ev</a:t>
            </a:r>
            <a:r>
              <a:rPr lang="fr-FR" sz="1800" b="1" dirty="0" smtClean="0"/>
              <a:t>. C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307246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/>
              <a:t>Adding spin-orbit and pairing to our </a:t>
            </a:r>
            <a:r>
              <a:rPr lang="en-US" sz="2400" b="1" dirty="0" err="1" smtClean="0"/>
              <a:t>functionals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FFFF00"/>
                </a:solidFill>
              </a:rPr>
              <a:t>Adjusting to </a:t>
            </a:r>
            <a:r>
              <a:rPr lang="en-US" sz="2400" b="1" dirty="0" err="1" smtClean="0">
                <a:solidFill>
                  <a:srgbClr val="FFFF00"/>
                </a:solidFill>
              </a:rPr>
              <a:t>preudodata</a:t>
            </a:r>
            <a:r>
              <a:rPr lang="en-US" sz="2400" b="1" dirty="0" smtClean="0">
                <a:solidFill>
                  <a:srgbClr val="FFFF00"/>
                </a:solidFill>
              </a:rPr>
              <a:t>: using the average of the results shown in the figure below (except </a:t>
            </a:r>
            <a:r>
              <a:rPr lang="en-US" sz="2400" b="1" dirty="0" err="1" smtClean="0">
                <a:solidFill>
                  <a:srgbClr val="FFFF00"/>
                </a:solidFill>
              </a:rPr>
              <a:t>Brueckner</a:t>
            </a:r>
            <a:r>
              <a:rPr lang="en-US" sz="2400" b="1" dirty="0" smtClean="0">
                <a:solidFill>
                  <a:srgbClr val="FFFF00"/>
                </a:solidFill>
              </a:rPr>
              <a:t> HF Bonn A)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5" name="Image 4" descr="cia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556792"/>
            <a:ext cx="6264696" cy="45999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17261" y="1484784"/>
            <a:ext cx="31318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0000"/>
                </a:solidFill>
              </a:rPr>
              <a:t>Additional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</a:rPr>
              <a:t>parameters</a:t>
            </a:r>
            <a:r>
              <a:rPr lang="fr-FR" b="1" dirty="0" smtClean="0">
                <a:solidFill>
                  <a:srgbClr val="000000"/>
                </a:solidFill>
              </a:rPr>
              <a:t> in </a:t>
            </a:r>
            <a:r>
              <a:rPr lang="fr-FR" b="1" dirty="0" err="1" smtClean="0">
                <a:solidFill>
                  <a:srgbClr val="000000"/>
                </a:solidFill>
              </a:rPr>
              <a:t>finite</a:t>
            </a:r>
            <a:r>
              <a:rPr lang="fr-FR" b="1" dirty="0" smtClean="0">
                <a:solidFill>
                  <a:srgbClr val="000000"/>
                </a:solidFill>
              </a:rPr>
              <a:t>-size </a:t>
            </a:r>
            <a:r>
              <a:rPr lang="fr-FR" b="1" dirty="0" err="1" smtClean="0">
                <a:solidFill>
                  <a:srgbClr val="000000"/>
                </a:solidFill>
              </a:rPr>
              <a:t>systems</a:t>
            </a:r>
            <a:r>
              <a:rPr lang="fr-FR" b="1" dirty="0" smtClean="0">
                <a:solidFill>
                  <a:srgbClr val="000000"/>
                </a:solidFill>
              </a:rPr>
              <a:t>: </a:t>
            </a:r>
          </a:p>
          <a:p>
            <a:endParaRPr lang="fr-FR" b="1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000" b="1" dirty="0" err="1" smtClean="0">
                <a:solidFill>
                  <a:srgbClr val="0000FF"/>
                </a:solidFill>
              </a:rPr>
              <a:t>Pairing</a:t>
            </a:r>
            <a:r>
              <a:rPr lang="fr-FR" sz="2000" b="1" dirty="0" smtClean="0">
                <a:solidFill>
                  <a:srgbClr val="0000FF"/>
                </a:solidFill>
              </a:rPr>
              <a:t> and spin-</a:t>
            </a:r>
            <a:r>
              <a:rPr lang="fr-FR" sz="2000" b="1" dirty="0" err="1" smtClean="0">
                <a:solidFill>
                  <a:srgbClr val="0000FF"/>
                </a:solidFill>
              </a:rPr>
              <a:t>orbit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dirty="0" err="1" smtClean="0">
                <a:solidFill>
                  <a:srgbClr val="0000FF"/>
                </a:solidFill>
              </a:rPr>
              <a:t>parameters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dirty="0" err="1" smtClean="0">
                <a:solidFill>
                  <a:srgbClr val="0000FF"/>
                </a:solidFill>
              </a:rPr>
              <a:t>adjusted</a:t>
            </a:r>
            <a:r>
              <a:rPr lang="fr-FR" sz="2000" b="1" dirty="0" smtClean="0">
                <a:solidFill>
                  <a:srgbClr val="0000FF"/>
                </a:solidFill>
              </a:rPr>
              <a:t> for the case of a 10 MeV </a:t>
            </a:r>
            <a:r>
              <a:rPr lang="fr-FR" sz="2000" b="1" dirty="0" err="1" smtClean="0">
                <a:solidFill>
                  <a:srgbClr val="0000FF"/>
                </a:solidFill>
              </a:rPr>
              <a:t>trap</a:t>
            </a:r>
            <a:r>
              <a:rPr lang="fr-FR" sz="2000" b="1" dirty="0" smtClean="0">
                <a:solidFill>
                  <a:srgbClr val="0000FF"/>
                </a:solidFill>
              </a:rPr>
              <a:t> for N= 8, 12, 14, 16, 20</a:t>
            </a:r>
          </a:p>
          <a:p>
            <a:endParaRPr lang="fr-FR" sz="2000" b="1" dirty="0" smtClean="0">
              <a:solidFill>
                <a:srgbClr val="0000FF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solidFill>
                  <a:srgbClr val="0000FF"/>
                </a:solidFill>
              </a:rPr>
              <a:t>Benchmark data are the </a:t>
            </a:r>
            <a:r>
              <a:rPr lang="fr-FR" sz="2000" b="1" dirty="0" err="1" smtClean="0">
                <a:solidFill>
                  <a:srgbClr val="0000FF"/>
                </a:solidFill>
              </a:rPr>
              <a:t>average</a:t>
            </a:r>
            <a:r>
              <a:rPr lang="fr-FR" sz="2000" b="1" dirty="0" smtClean="0">
                <a:solidFill>
                  <a:srgbClr val="0000FF"/>
                </a:solidFill>
              </a:rPr>
              <a:t> (</a:t>
            </a:r>
            <a:r>
              <a:rPr lang="fr-FR" sz="2000" b="1" dirty="0" err="1" smtClean="0">
                <a:solidFill>
                  <a:srgbClr val="0000FF"/>
                </a:solidFill>
              </a:rPr>
              <a:t>solid</a:t>
            </a:r>
            <a:r>
              <a:rPr lang="fr-FR" sz="2000" b="1" dirty="0" smtClean="0">
                <a:solidFill>
                  <a:srgbClr val="0000FF"/>
                </a:solidFill>
              </a:rPr>
              <a:t> black line in the figure) up to N=20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5536" y="6156012"/>
            <a:ext cx="770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/>
              <a:t>Bonnard, </a:t>
            </a:r>
            <a:r>
              <a:rPr lang="fr-FR" sz="1800" b="1" dirty="0" err="1" smtClean="0"/>
              <a:t>Grasso</a:t>
            </a:r>
            <a:r>
              <a:rPr lang="fr-FR" sz="1800" b="1" dirty="0" smtClean="0"/>
              <a:t>, Lacroix, </a:t>
            </a:r>
            <a:r>
              <a:rPr lang="fr-FR" sz="1800" b="1" dirty="0"/>
              <a:t>arXiv:1806.01084</a:t>
            </a:r>
            <a:r>
              <a:rPr lang="fr-FR" sz="1800" b="1" dirty="0" smtClean="0"/>
              <a:t> , in </a:t>
            </a:r>
            <a:r>
              <a:rPr lang="fr-FR" sz="1800" b="1" dirty="0" err="1" smtClean="0"/>
              <a:t>press</a:t>
            </a:r>
            <a:r>
              <a:rPr lang="fr-FR" sz="1800" b="1" dirty="0" smtClean="0"/>
              <a:t> Phys. </a:t>
            </a:r>
            <a:r>
              <a:rPr lang="fr-FR" sz="1800" b="1" dirty="0" err="1"/>
              <a:t>R</a:t>
            </a:r>
            <a:r>
              <a:rPr lang="fr-FR" sz="1800" b="1" dirty="0" err="1" smtClean="0"/>
              <a:t>ev</a:t>
            </a:r>
            <a:r>
              <a:rPr lang="fr-FR" sz="1800" b="1" dirty="0" smtClean="0"/>
              <a:t>. C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78870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/>
              <a:t>Adding spin-orbit and pairing to our </a:t>
            </a:r>
            <a:r>
              <a:rPr lang="en-US" sz="2400" b="1" dirty="0" err="1" smtClean="0"/>
              <a:t>functionals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FFFF00"/>
                </a:solidFill>
              </a:rPr>
              <a:t>Adjusting to </a:t>
            </a:r>
            <a:r>
              <a:rPr lang="en-US" sz="2400" b="1" dirty="0" err="1" smtClean="0">
                <a:solidFill>
                  <a:srgbClr val="FFFF00"/>
                </a:solidFill>
              </a:rPr>
              <a:t>preudodata</a:t>
            </a:r>
            <a:r>
              <a:rPr lang="en-US" sz="2400" b="1" dirty="0" smtClean="0">
                <a:solidFill>
                  <a:srgbClr val="FFFF00"/>
                </a:solidFill>
              </a:rPr>
              <a:t>: using the average of the results shown in the figure below (except </a:t>
            </a:r>
            <a:r>
              <a:rPr lang="en-US" sz="2400" b="1" dirty="0" err="1" smtClean="0">
                <a:solidFill>
                  <a:srgbClr val="FFFF00"/>
                </a:solidFill>
              </a:rPr>
              <a:t>Brueckner</a:t>
            </a:r>
            <a:r>
              <a:rPr lang="en-US" sz="2400" b="1" dirty="0" smtClean="0">
                <a:solidFill>
                  <a:srgbClr val="FFFF00"/>
                </a:solidFill>
              </a:rPr>
              <a:t> HF Bonn A)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1484784"/>
            <a:ext cx="88255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0000"/>
                </a:solidFill>
              </a:rPr>
              <a:t>Additional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</a:rPr>
              <a:t>parameters</a:t>
            </a:r>
            <a:r>
              <a:rPr lang="fr-FR" b="1" dirty="0" smtClean="0">
                <a:solidFill>
                  <a:srgbClr val="000000"/>
                </a:solidFill>
              </a:rPr>
              <a:t> in </a:t>
            </a:r>
            <a:r>
              <a:rPr lang="fr-FR" b="1" dirty="0" err="1" smtClean="0">
                <a:solidFill>
                  <a:srgbClr val="000000"/>
                </a:solidFill>
              </a:rPr>
              <a:t>finite</a:t>
            </a:r>
            <a:r>
              <a:rPr lang="fr-FR" b="1" dirty="0" smtClean="0">
                <a:solidFill>
                  <a:srgbClr val="000000"/>
                </a:solidFill>
              </a:rPr>
              <a:t>-size </a:t>
            </a:r>
            <a:r>
              <a:rPr lang="fr-FR" b="1" dirty="0" err="1" smtClean="0">
                <a:solidFill>
                  <a:srgbClr val="000000"/>
                </a:solidFill>
              </a:rPr>
              <a:t>systems</a:t>
            </a:r>
            <a:r>
              <a:rPr lang="fr-FR" b="1" dirty="0" smtClean="0">
                <a:solidFill>
                  <a:srgbClr val="000000"/>
                </a:solidFill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fr-FR" sz="2000" b="1" dirty="0" err="1" smtClean="0">
                <a:solidFill>
                  <a:srgbClr val="0000FF"/>
                </a:solidFill>
              </a:rPr>
              <a:t>Additional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dirty="0" err="1" smtClean="0">
                <a:solidFill>
                  <a:srgbClr val="0000FF"/>
                </a:solidFill>
              </a:rPr>
              <a:t>parameter</a:t>
            </a:r>
            <a:r>
              <a:rPr lang="fr-FR" sz="2000" b="1" dirty="0" smtClean="0">
                <a:solidFill>
                  <a:srgbClr val="0000FF"/>
                </a:solidFill>
              </a:rPr>
              <a:t>: W, to </a:t>
            </a:r>
            <a:r>
              <a:rPr lang="fr-FR" sz="2000" b="1" dirty="0" err="1" smtClean="0">
                <a:solidFill>
                  <a:srgbClr val="0000FF"/>
                </a:solidFill>
              </a:rPr>
              <a:t>disentangle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dirty="0" err="1" smtClean="0">
                <a:solidFill>
                  <a:srgbClr val="0000FF"/>
                </a:solidFill>
              </a:rPr>
              <a:t>between</a:t>
            </a:r>
            <a:r>
              <a:rPr lang="fr-FR" sz="2000" b="1" dirty="0" smtClean="0">
                <a:solidFill>
                  <a:srgbClr val="0000FF"/>
                </a:solidFill>
              </a:rPr>
              <a:t> a </a:t>
            </a:r>
            <a:r>
              <a:rPr lang="fr-FR" sz="2000" b="1" dirty="0" err="1" smtClean="0">
                <a:solidFill>
                  <a:srgbClr val="0000FF"/>
                </a:solidFill>
              </a:rPr>
              <a:t>density-dependent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dirty="0" err="1" smtClean="0">
                <a:solidFill>
                  <a:srgbClr val="0000FF"/>
                </a:solidFill>
              </a:rPr>
              <a:t>term</a:t>
            </a:r>
            <a:r>
              <a:rPr lang="fr-FR" sz="2000" b="1" dirty="0" smtClean="0">
                <a:solidFill>
                  <a:srgbClr val="0000FF"/>
                </a:solidFill>
              </a:rPr>
              <a:t> (</a:t>
            </a:r>
            <a:r>
              <a:rPr lang="fr-FR" sz="2000" b="1" dirty="0" err="1" smtClean="0">
                <a:solidFill>
                  <a:srgbClr val="0000FF"/>
                </a:solidFill>
              </a:rPr>
              <a:t>with</a:t>
            </a:r>
            <a:r>
              <a:rPr lang="fr-FR" sz="2000" b="1" dirty="0" smtClean="0">
                <a:solidFill>
                  <a:srgbClr val="0000FF"/>
                </a:solidFill>
              </a:rPr>
              <a:t> alpha=2/3) and </a:t>
            </a:r>
            <a:r>
              <a:rPr lang="fr-FR" sz="2000" b="1" dirty="0" err="1" smtClean="0">
                <a:solidFill>
                  <a:srgbClr val="0000FF"/>
                </a:solidFill>
              </a:rPr>
              <a:t>velocity-dependent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dirty="0" err="1" smtClean="0">
                <a:solidFill>
                  <a:srgbClr val="0000FF"/>
                </a:solidFill>
              </a:rPr>
              <a:t>terms</a:t>
            </a:r>
            <a:endParaRPr lang="fr-FR" sz="2000" b="1" dirty="0" smtClean="0">
              <a:solidFill>
                <a:srgbClr val="0000FF"/>
              </a:solidFill>
            </a:endParaRPr>
          </a:p>
          <a:p>
            <a:endParaRPr lang="fr-FR" sz="2000" b="1" dirty="0">
              <a:solidFill>
                <a:srgbClr val="0000FF"/>
              </a:solidFill>
            </a:endParaRPr>
          </a:p>
          <a:p>
            <a:r>
              <a:rPr lang="fr-FR" sz="2000" b="1" dirty="0" smtClean="0">
                <a:solidFill>
                  <a:srgbClr val="0000FF"/>
                </a:solidFill>
              </a:rPr>
              <a:t>For </a:t>
            </a:r>
            <a:r>
              <a:rPr lang="fr-FR" sz="2000" b="1" dirty="0" err="1" smtClean="0">
                <a:solidFill>
                  <a:srgbClr val="0000FF"/>
                </a:solidFill>
              </a:rPr>
              <a:t>example</a:t>
            </a:r>
            <a:r>
              <a:rPr lang="fr-FR" sz="2000" b="1" dirty="0" smtClean="0">
                <a:solidFill>
                  <a:srgbClr val="0000FF"/>
                </a:solidFill>
              </a:rPr>
              <a:t>, in the YGLO case: </a:t>
            </a:r>
          </a:p>
        </p:txBody>
      </p:sp>
      <p:pic>
        <p:nvPicPr>
          <p:cNvPr id="9" name="Image 3" descr="Sans tit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5472608" cy="73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vers le bas 2"/>
          <p:cNvSpPr/>
          <p:nvPr/>
        </p:nvSpPr>
        <p:spPr bwMode="auto">
          <a:xfrm>
            <a:off x="4716016" y="2708920"/>
            <a:ext cx="504056" cy="79208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3" descr="cia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77072"/>
            <a:ext cx="4896544" cy="706895"/>
          </a:xfrm>
          <a:prstGeom prst="rect">
            <a:avLst/>
          </a:prstGeom>
        </p:spPr>
      </p:pic>
      <p:pic>
        <p:nvPicPr>
          <p:cNvPr id="10" name="Image 9" descr="cia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25144"/>
            <a:ext cx="6230079" cy="158417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95536" y="6444044"/>
            <a:ext cx="770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/>
              <a:t>Bonnard, </a:t>
            </a:r>
            <a:r>
              <a:rPr lang="fr-FR" sz="1800" b="1" dirty="0" err="1" smtClean="0"/>
              <a:t>Grasso</a:t>
            </a:r>
            <a:r>
              <a:rPr lang="fr-FR" sz="1800" b="1" dirty="0" smtClean="0"/>
              <a:t>, Lacroix, </a:t>
            </a:r>
            <a:r>
              <a:rPr lang="fr-FR" sz="1800" b="1" dirty="0"/>
              <a:t>arXiv:1806.01084</a:t>
            </a:r>
            <a:r>
              <a:rPr lang="fr-FR" sz="1800" b="1" dirty="0" smtClean="0"/>
              <a:t> , in </a:t>
            </a:r>
            <a:r>
              <a:rPr lang="fr-FR" sz="1800" b="1" dirty="0" err="1" smtClean="0"/>
              <a:t>press</a:t>
            </a:r>
            <a:r>
              <a:rPr lang="fr-FR" sz="1800" b="1" dirty="0" smtClean="0"/>
              <a:t> Phys. </a:t>
            </a:r>
            <a:r>
              <a:rPr lang="fr-FR" sz="1800" b="1" dirty="0" err="1"/>
              <a:t>R</a:t>
            </a:r>
            <a:r>
              <a:rPr lang="fr-FR" sz="1800" b="1" dirty="0" err="1" smtClean="0"/>
              <a:t>ev</a:t>
            </a:r>
            <a:r>
              <a:rPr lang="fr-FR" sz="1800" b="1" dirty="0" smtClean="0"/>
              <a:t>. C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237138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ia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7"/>
            <a:ext cx="4464496" cy="60494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256584" cy="43204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000" b="1" dirty="0" err="1" smtClean="0"/>
              <a:t>After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adjustment</a:t>
            </a:r>
            <a:r>
              <a:rPr lang="fr-FR" sz="2000" b="1" dirty="0" smtClean="0"/>
              <a:t> of spin-</a:t>
            </a:r>
            <a:r>
              <a:rPr lang="fr-FR" sz="2000" b="1" dirty="0" err="1" smtClean="0"/>
              <a:t>orbit</a:t>
            </a:r>
            <a:r>
              <a:rPr lang="fr-FR" sz="2000" b="1" dirty="0" smtClean="0"/>
              <a:t> and </a:t>
            </a:r>
            <a:r>
              <a:rPr lang="fr-FR" sz="2000" b="1" dirty="0" err="1" smtClean="0"/>
              <a:t>pairing</a:t>
            </a:r>
            <a:endParaRPr lang="fr-FR" sz="2000" b="1" dirty="0"/>
          </a:p>
        </p:txBody>
      </p:sp>
      <p:pic>
        <p:nvPicPr>
          <p:cNvPr id="9" name="Image 8" descr="cia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2044"/>
            <a:ext cx="2925316" cy="734668"/>
          </a:xfrm>
          <a:prstGeom prst="rect">
            <a:avLst/>
          </a:prstGeom>
        </p:spPr>
      </p:pic>
      <p:pic>
        <p:nvPicPr>
          <p:cNvPr id="6" name="Image 5" descr="cia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4010000" cy="577809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5536" y="6444044"/>
            <a:ext cx="770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/>
              <a:t>Bonnard, </a:t>
            </a:r>
            <a:r>
              <a:rPr lang="fr-FR" sz="1800" b="1" dirty="0" err="1" smtClean="0"/>
              <a:t>Grasso</a:t>
            </a:r>
            <a:r>
              <a:rPr lang="fr-FR" sz="1800" b="1" dirty="0" smtClean="0"/>
              <a:t>, Lacroix, </a:t>
            </a:r>
            <a:r>
              <a:rPr lang="fr-FR" sz="1800" b="1" dirty="0"/>
              <a:t>arXiv:1806.01084</a:t>
            </a:r>
            <a:r>
              <a:rPr lang="fr-FR" sz="1800" b="1" dirty="0" smtClean="0"/>
              <a:t> , in </a:t>
            </a:r>
            <a:r>
              <a:rPr lang="fr-FR" sz="1800" b="1" dirty="0" err="1" smtClean="0"/>
              <a:t>press</a:t>
            </a:r>
            <a:r>
              <a:rPr lang="fr-FR" sz="1800" b="1" dirty="0" smtClean="0"/>
              <a:t> Phys. </a:t>
            </a:r>
            <a:r>
              <a:rPr lang="fr-FR" sz="1800" b="1" dirty="0" err="1"/>
              <a:t>R</a:t>
            </a:r>
            <a:r>
              <a:rPr lang="fr-FR" sz="1800" b="1" dirty="0" err="1" smtClean="0"/>
              <a:t>ev</a:t>
            </a:r>
            <a:r>
              <a:rPr lang="fr-FR" sz="1800" b="1" dirty="0" smtClean="0"/>
              <a:t>. C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326980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re 1"/>
          <p:cNvSpPr>
            <a:spLocks noGrp="1"/>
          </p:cNvSpPr>
          <p:nvPr>
            <p:ph type="title"/>
          </p:nvPr>
        </p:nvSpPr>
        <p:spPr>
          <a:xfrm>
            <a:off x="685800" y="485800"/>
            <a:ext cx="77724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Conclusions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3538" name="Espace réservé du contenu 2"/>
          <p:cNvSpPr>
            <a:spLocks noGrp="1"/>
          </p:cNvSpPr>
          <p:nvPr>
            <p:ph idx="1"/>
          </p:nvPr>
        </p:nvSpPr>
        <p:spPr>
          <a:xfrm>
            <a:off x="469776" y="1700808"/>
            <a:ext cx="8350696" cy="4114800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ew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functionals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valid at all density scales for neutron matter and at densities around saturation for symmetric matter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&gt; YGLO (</a:t>
            </a:r>
            <a:r>
              <a:rPr lang="en-US" sz="1800" b="1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resummation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from EFT and good properties of </a:t>
            </a:r>
            <a:r>
              <a:rPr lang="en-US" sz="1800" b="1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Skyrme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forces : a hybrid functional)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-&gt; without </a:t>
            </a:r>
            <a:r>
              <a:rPr lang="en-US" sz="1800" b="1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resummation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-&gt; density-dependent neutron-neutron scattering length</a:t>
            </a:r>
          </a:p>
          <a:p>
            <a:pPr marL="0" indent="0">
              <a:buNone/>
            </a:pPr>
            <a:endParaRPr lang="en-US" sz="1800" b="1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-&gt; not only nuclear matter. Towards finite-size systems: neutron drops</a:t>
            </a:r>
          </a:p>
          <a:p>
            <a:pPr marL="0" indent="0">
              <a:buNone/>
            </a:pPr>
            <a:endParaRPr lang="en-US" sz="1800" b="1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-&gt; perspectives: finite nuclei and extensions (for example, p-wave terms in the ELYO functional)</a:t>
            </a:r>
            <a:endParaRPr lang="en-US" sz="18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5" descr="Cliché 2013-12-03 09-39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4866"/>
            <a:ext cx="73152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6" name="Text Box 6"/>
          <p:cNvSpPr txBox="1">
            <a:spLocks noChangeArrowheads="1"/>
          </p:cNvSpPr>
          <p:nvPr/>
        </p:nvSpPr>
        <p:spPr bwMode="auto">
          <a:xfrm>
            <a:off x="107505" y="1301859"/>
            <a:ext cx="9036496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1800" b="1" dirty="0" smtClean="0">
                <a:solidFill>
                  <a:srgbClr val="000000"/>
                </a:solidFill>
              </a:rPr>
              <a:t>Equation of state of </a:t>
            </a:r>
            <a:r>
              <a:rPr lang="fr-FR" sz="1800" b="1" dirty="0" err="1" smtClean="0">
                <a:solidFill>
                  <a:srgbClr val="000000"/>
                </a:solidFill>
              </a:rPr>
              <a:t>nuclear</a:t>
            </a:r>
            <a:r>
              <a:rPr lang="fr-FR" sz="1800" b="1" dirty="0" smtClean="0">
                <a:solidFill>
                  <a:srgbClr val="000000"/>
                </a:solidFill>
              </a:rPr>
              <a:t> </a:t>
            </a:r>
            <a:r>
              <a:rPr lang="fr-FR" sz="1800" b="1" dirty="0" err="1" smtClean="0">
                <a:solidFill>
                  <a:srgbClr val="000000"/>
                </a:solidFill>
              </a:rPr>
              <a:t>matter</a:t>
            </a:r>
            <a:r>
              <a:rPr lang="fr-FR" sz="1800" b="1" dirty="0" smtClean="0">
                <a:solidFill>
                  <a:srgbClr val="000000"/>
                </a:solidFill>
              </a:rPr>
              <a:t> </a:t>
            </a:r>
            <a:r>
              <a:rPr lang="fr-FR" sz="1800" b="1" dirty="0" err="1" smtClean="0">
                <a:solidFill>
                  <a:srgbClr val="000000"/>
                </a:solidFill>
              </a:rPr>
              <a:t>with</a:t>
            </a:r>
            <a:r>
              <a:rPr lang="fr-FR" sz="1800" b="1" dirty="0" smtClean="0">
                <a:solidFill>
                  <a:srgbClr val="000000"/>
                </a:solidFill>
              </a:rPr>
              <a:t> a </a:t>
            </a:r>
            <a:r>
              <a:rPr lang="fr-FR" sz="1800" b="1" dirty="0" err="1" smtClean="0">
                <a:solidFill>
                  <a:srgbClr val="000000"/>
                </a:solidFill>
              </a:rPr>
              <a:t>Skyrme</a:t>
            </a:r>
            <a:r>
              <a:rPr lang="fr-FR" sz="1800" b="1" dirty="0" smtClean="0">
                <a:solidFill>
                  <a:srgbClr val="000000"/>
                </a:solidFill>
              </a:rPr>
              <a:t>-type interaction. </a:t>
            </a:r>
            <a:endParaRPr lang="fr-FR" b="1" dirty="0" smtClean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fr-FR" sz="2000" b="1" dirty="0" smtClean="0">
                <a:solidFill>
                  <a:srgbClr val="000000"/>
                </a:solidFill>
              </a:rPr>
              <a:t>The </a:t>
            </a:r>
            <a:r>
              <a:rPr lang="fr-FR" sz="2000" b="1" dirty="0" err="1" smtClean="0">
                <a:solidFill>
                  <a:srgbClr val="000000"/>
                </a:solidFill>
              </a:rPr>
              <a:t>perturbative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many</a:t>
            </a:r>
            <a:r>
              <a:rPr lang="fr-FR" sz="2000" b="1" dirty="0" smtClean="0">
                <a:solidFill>
                  <a:srgbClr val="000000"/>
                </a:solidFill>
              </a:rPr>
              <a:t>-body </a:t>
            </a:r>
            <a:r>
              <a:rPr lang="fr-FR" sz="2000" b="1" dirty="0" err="1" smtClean="0">
                <a:solidFill>
                  <a:srgbClr val="000000"/>
                </a:solidFill>
              </a:rPr>
              <a:t>problem</a:t>
            </a:r>
            <a:r>
              <a:rPr lang="fr-FR" sz="2000" b="1" dirty="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50531" name="Rectangle 7"/>
          <p:cNvSpPr>
            <a:spLocks noChangeArrowheads="1"/>
          </p:cNvSpPr>
          <p:nvPr/>
        </p:nvSpPr>
        <p:spPr bwMode="auto">
          <a:xfrm>
            <a:off x="762000" y="5029200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533" name="Rectangle 11"/>
          <p:cNvSpPr>
            <a:spLocks noChangeArrowheads="1"/>
          </p:cNvSpPr>
          <p:nvPr/>
        </p:nvSpPr>
        <p:spPr bwMode="auto">
          <a:xfrm>
            <a:off x="533400" y="4653136"/>
            <a:ext cx="7543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3896" name="Oval 8"/>
          <p:cNvSpPr>
            <a:spLocks noChangeArrowheads="1"/>
          </p:cNvSpPr>
          <p:nvPr/>
        </p:nvSpPr>
        <p:spPr bwMode="auto">
          <a:xfrm>
            <a:off x="2209800" y="3140968"/>
            <a:ext cx="4343400" cy="1447800"/>
          </a:xfrm>
          <a:prstGeom prst="ellips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3897" name="Line 9"/>
          <p:cNvSpPr>
            <a:spLocks noChangeShapeType="1"/>
          </p:cNvSpPr>
          <p:nvPr/>
        </p:nvSpPr>
        <p:spPr bwMode="auto">
          <a:xfrm>
            <a:off x="4355976" y="4653136"/>
            <a:ext cx="0" cy="63056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6568" name="ZoneTexte 1"/>
          <p:cNvSpPr txBox="1">
            <a:spLocks noChangeArrowheads="1"/>
          </p:cNvSpPr>
          <p:nvPr/>
        </p:nvSpPr>
        <p:spPr bwMode="auto">
          <a:xfrm>
            <a:off x="179512" y="116634"/>
            <a:ext cx="882002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buFont typeface="Wingdings" charset="0"/>
              <a:buChar char="w"/>
              <a:defRPr/>
            </a:pPr>
            <a:r>
              <a:rPr lang="fr-FR" sz="1400" b="1" dirty="0" err="1" smtClean="0">
                <a:solidFill>
                  <a:srgbClr val="0000FF"/>
                </a:solidFill>
              </a:rPr>
              <a:t>Moghrabi</a:t>
            </a:r>
            <a:r>
              <a:rPr lang="fr-FR" sz="1400" b="1" dirty="0" smtClean="0">
                <a:solidFill>
                  <a:srgbClr val="0000FF"/>
                </a:solidFill>
              </a:rPr>
              <a:t>, </a:t>
            </a:r>
            <a:r>
              <a:rPr lang="fr-FR" sz="1400" b="1" dirty="0" err="1" smtClean="0">
                <a:solidFill>
                  <a:srgbClr val="0000FF"/>
                </a:solidFill>
              </a:rPr>
              <a:t>Grasso</a:t>
            </a:r>
            <a:r>
              <a:rPr lang="fr-FR" sz="1400" b="1" dirty="0" smtClean="0">
                <a:solidFill>
                  <a:srgbClr val="0000FF"/>
                </a:solidFill>
              </a:rPr>
              <a:t>, Colo’, Van </a:t>
            </a:r>
            <a:r>
              <a:rPr lang="fr-FR" sz="1400" b="1" dirty="0" err="1" smtClean="0">
                <a:solidFill>
                  <a:srgbClr val="0000FF"/>
                </a:solidFill>
              </a:rPr>
              <a:t>Giai</a:t>
            </a:r>
            <a:r>
              <a:rPr lang="fr-FR" sz="1400" b="1" dirty="0" smtClean="0">
                <a:solidFill>
                  <a:srgbClr val="0000FF"/>
                </a:solidFill>
              </a:rPr>
              <a:t>, PRL 105, 262501 (2010)</a:t>
            </a:r>
          </a:p>
          <a:p>
            <a:pPr>
              <a:defRPr/>
            </a:pPr>
            <a:r>
              <a:rPr lang="fr-FR" sz="1400" b="1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 </a:t>
            </a:r>
            <a:r>
              <a:rPr lang="fr-FR" sz="1400" b="1" dirty="0" smtClean="0">
                <a:solidFill>
                  <a:srgbClr val="0000FF"/>
                </a:solidFill>
              </a:rPr>
              <a:t>Yang, </a:t>
            </a:r>
            <a:r>
              <a:rPr lang="fr-FR" sz="1400" b="1" dirty="0" err="1" smtClean="0">
                <a:solidFill>
                  <a:srgbClr val="0000FF"/>
                </a:solidFill>
              </a:rPr>
              <a:t>Grasso</a:t>
            </a:r>
            <a:r>
              <a:rPr lang="fr-FR" sz="1400" b="1" dirty="0" smtClean="0">
                <a:solidFill>
                  <a:srgbClr val="0000FF"/>
                </a:solidFill>
              </a:rPr>
              <a:t>, Roca-Maza, et al., PRC 94, 034311 (2016)</a:t>
            </a:r>
          </a:p>
          <a:p>
            <a:pPr marL="285750" indent="-285750">
              <a:buFont typeface="Wingdings" charset="0"/>
              <a:buChar char="w"/>
              <a:defRPr/>
            </a:pPr>
            <a:r>
              <a:rPr lang="fr-FR" sz="1400" b="1" dirty="0" err="1" smtClean="0">
                <a:solidFill>
                  <a:srgbClr val="0000FF"/>
                </a:solidFill>
              </a:rPr>
              <a:t>Grasso</a:t>
            </a:r>
            <a:r>
              <a:rPr lang="fr-FR" sz="1400" b="1" dirty="0" smtClean="0">
                <a:solidFill>
                  <a:srgbClr val="0000FF"/>
                </a:solidFill>
              </a:rPr>
              <a:t>, Lacroix, van </a:t>
            </a:r>
            <a:r>
              <a:rPr lang="fr-FR" sz="1400" b="1" dirty="0" err="1" smtClean="0">
                <a:solidFill>
                  <a:srgbClr val="0000FF"/>
                </a:solidFill>
              </a:rPr>
              <a:t>Kolck</a:t>
            </a:r>
            <a:r>
              <a:rPr lang="fr-FR" sz="1400" b="1" dirty="0" smtClean="0">
                <a:solidFill>
                  <a:srgbClr val="0000FF"/>
                </a:solidFill>
              </a:rPr>
              <a:t>, </a:t>
            </a:r>
            <a:r>
              <a:rPr lang="fr-FR" sz="1400" b="1" dirty="0" err="1" smtClean="0">
                <a:solidFill>
                  <a:srgbClr val="0000FF"/>
                </a:solidFill>
              </a:rPr>
              <a:t>Invited</a:t>
            </a:r>
            <a:r>
              <a:rPr lang="fr-FR" sz="1400" b="1" dirty="0" smtClean="0">
                <a:solidFill>
                  <a:srgbClr val="0000FF"/>
                </a:solidFill>
              </a:rPr>
              <a:t> Comment, Phys</a:t>
            </a:r>
            <a:r>
              <a:rPr lang="fr-FR" sz="1400" b="1" dirty="0">
                <a:solidFill>
                  <a:srgbClr val="0000FF"/>
                </a:solidFill>
              </a:rPr>
              <a:t>. </a:t>
            </a:r>
            <a:r>
              <a:rPr lang="fr-FR" sz="1400" b="1" dirty="0" err="1">
                <a:solidFill>
                  <a:srgbClr val="0000FF"/>
                </a:solidFill>
              </a:rPr>
              <a:t>Scr</a:t>
            </a:r>
            <a:r>
              <a:rPr lang="fr-FR" sz="1400" b="1" dirty="0">
                <a:solidFill>
                  <a:srgbClr val="0000FF"/>
                </a:solidFill>
              </a:rPr>
              <a:t>. </a:t>
            </a:r>
            <a:r>
              <a:rPr lang="fr-FR" sz="1400" b="1" dirty="0" smtClean="0">
                <a:solidFill>
                  <a:srgbClr val="0000FF"/>
                </a:solidFill>
              </a:rPr>
              <a:t>91, 063005 (2016)</a:t>
            </a:r>
          </a:p>
          <a:p>
            <a:pPr marL="285750" indent="-285750">
              <a:buFont typeface="Wingdings" charset="0"/>
              <a:buChar char="w"/>
              <a:defRPr/>
            </a:pPr>
            <a:r>
              <a:rPr lang="fr-FR" sz="1400" b="1" dirty="0" smtClean="0">
                <a:solidFill>
                  <a:srgbClr val="0000FF"/>
                </a:solidFill>
              </a:rPr>
              <a:t>Yang</a:t>
            </a:r>
            <a:r>
              <a:rPr lang="fr-FR" sz="1400" b="1" dirty="0">
                <a:solidFill>
                  <a:srgbClr val="0000FF"/>
                </a:solidFill>
              </a:rPr>
              <a:t>, </a:t>
            </a:r>
            <a:r>
              <a:rPr lang="fr-FR" sz="1400" b="1" dirty="0" err="1" smtClean="0">
                <a:solidFill>
                  <a:srgbClr val="0000FF"/>
                </a:solidFill>
              </a:rPr>
              <a:t>Grasso</a:t>
            </a:r>
            <a:r>
              <a:rPr lang="fr-FR" sz="1400" b="1" dirty="0">
                <a:solidFill>
                  <a:srgbClr val="0000FF"/>
                </a:solidFill>
              </a:rPr>
              <a:t>, </a:t>
            </a:r>
            <a:r>
              <a:rPr lang="fr-FR" sz="1400" b="1" dirty="0" smtClean="0">
                <a:solidFill>
                  <a:srgbClr val="0000FF"/>
                </a:solidFill>
              </a:rPr>
              <a:t>and Lacroix, PRC 96</a:t>
            </a:r>
            <a:r>
              <a:rPr lang="fr-FR" sz="1400" b="1" dirty="0">
                <a:solidFill>
                  <a:srgbClr val="0000FF"/>
                </a:solidFill>
              </a:rPr>
              <a:t>, 034318 (2017) </a:t>
            </a:r>
            <a:endParaRPr lang="fr-FR" sz="1400" b="1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charset="0"/>
              <a:buChar char="w"/>
              <a:defRPr/>
            </a:pPr>
            <a:r>
              <a:rPr lang="fr-FR" sz="1400" b="1" dirty="0" smtClean="0">
                <a:solidFill>
                  <a:srgbClr val="0000FF"/>
                </a:solidFill>
              </a:rPr>
              <a:t>Yang</a:t>
            </a:r>
            <a:r>
              <a:rPr lang="fr-FR" sz="1400" b="1" dirty="0">
                <a:solidFill>
                  <a:srgbClr val="0000FF"/>
                </a:solidFill>
              </a:rPr>
              <a:t>, </a:t>
            </a:r>
            <a:r>
              <a:rPr lang="fr-FR" sz="1400" b="1" dirty="0" err="1" smtClean="0">
                <a:solidFill>
                  <a:srgbClr val="0000FF"/>
                </a:solidFill>
              </a:rPr>
              <a:t>Grasso</a:t>
            </a:r>
            <a:r>
              <a:rPr lang="fr-FR" sz="1400" b="1" dirty="0">
                <a:solidFill>
                  <a:srgbClr val="0000FF"/>
                </a:solidFill>
              </a:rPr>
              <a:t>, </a:t>
            </a:r>
            <a:r>
              <a:rPr lang="fr-FR" sz="1400" b="1" dirty="0" smtClean="0">
                <a:solidFill>
                  <a:srgbClr val="0000FF"/>
                </a:solidFill>
              </a:rPr>
              <a:t>et al., PRC 95</a:t>
            </a:r>
            <a:r>
              <a:rPr lang="fr-FR" sz="1400" b="1" dirty="0">
                <a:solidFill>
                  <a:srgbClr val="0000FF"/>
                </a:solidFill>
              </a:rPr>
              <a:t>, 054325 (2017)</a:t>
            </a:r>
          </a:p>
          <a:p>
            <a:endParaRPr lang="fr-FR" sz="1400" b="1" dirty="0">
              <a:solidFill>
                <a:srgbClr val="0000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300788" y="2636912"/>
            <a:ext cx="2087562" cy="4619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First </a:t>
            </a: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order</a:t>
            </a:r>
            <a:endParaRPr lang="fr-FR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625084" y="3573018"/>
            <a:ext cx="2411412" cy="4603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Second </a:t>
            </a: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order</a:t>
            </a:r>
            <a:endParaRPr lang="fr-FR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93898" name="Text Box 10"/>
          <p:cNvSpPr txBox="1">
            <a:spLocks noChangeArrowheads="1"/>
          </p:cNvSpPr>
          <p:nvPr/>
        </p:nvSpPr>
        <p:spPr bwMode="auto">
          <a:xfrm>
            <a:off x="179513" y="5373216"/>
            <a:ext cx="8784976" cy="13388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1800" b="1" dirty="0" smtClean="0">
                <a:solidFill>
                  <a:srgbClr val="FFFFFF"/>
                </a:solidFill>
              </a:rPr>
              <a:t>This second-</a:t>
            </a:r>
            <a:r>
              <a:rPr lang="fr-FR" sz="1800" b="1" dirty="0" err="1" smtClean="0">
                <a:solidFill>
                  <a:srgbClr val="FFFFFF"/>
                </a:solidFill>
              </a:rPr>
              <a:t>order</a:t>
            </a:r>
            <a:r>
              <a:rPr lang="fr-FR" sz="1800" b="1" dirty="0" smtClean="0">
                <a:solidFill>
                  <a:srgbClr val="FFFFFF"/>
                </a:solidFill>
              </a:rPr>
              <a:t> contribution diverges  -&gt;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800" b="1" dirty="0" smtClean="0">
                <a:solidFill>
                  <a:srgbClr val="FFFFFF"/>
                </a:solidFill>
              </a:rPr>
              <a:t>For ex. </a:t>
            </a:r>
            <a:r>
              <a:rPr lang="en-US" sz="1800" b="1" dirty="0" smtClean="0">
                <a:solidFill>
                  <a:srgbClr val="FFFF00"/>
                </a:solidFill>
              </a:rPr>
              <a:t>the square of the </a:t>
            </a:r>
            <a:r>
              <a:rPr lang="en-US" sz="1800" b="1" dirty="0" err="1" smtClean="0">
                <a:solidFill>
                  <a:srgbClr val="FFFF00"/>
                </a:solidFill>
              </a:rPr>
              <a:t>Skyrme</a:t>
            </a:r>
            <a:r>
              <a:rPr lang="en-US" sz="1800" b="1" dirty="0" smtClean="0">
                <a:solidFill>
                  <a:srgbClr val="FFFF00"/>
                </a:solidFill>
              </a:rPr>
              <a:t>  t</a:t>
            </a:r>
            <a:r>
              <a:rPr lang="en-US" sz="1800" b="1" baseline="-25000" dirty="0" smtClean="0">
                <a:solidFill>
                  <a:srgbClr val="FFFF00"/>
                </a:solidFill>
              </a:rPr>
              <a:t>0 </a:t>
            </a:r>
            <a:r>
              <a:rPr lang="en-US" sz="1800" b="1" dirty="0" smtClean="0">
                <a:solidFill>
                  <a:srgbClr val="FFFF00"/>
                </a:solidFill>
              </a:rPr>
              <a:t>term </a:t>
            </a:r>
            <a:r>
              <a:rPr lang="en-US" sz="1800" b="1" dirty="0" smtClean="0">
                <a:solidFill>
                  <a:srgbClr val="FFFFFF"/>
                </a:solidFill>
              </a:rPr>
              <a:t>has a </a:t>
            </a:r>
            <a:r>
              <a:rPr lang="en-US" sz="1800" b="1" dirty="0" smtClean="0">
                <a:solidFill>
                  <a:srgbClr val="FFFF00"/>
                </a:solidFill>
              </a:rPr>
              <a:t>k</a:t>
            </a:r>
            <a:r>
              <a:rPr lang="en-US" sz="1800" b="1" baseline="-25000" dirty="0" smtClean="0">
                <a:solidFill>
                  <a:srgbClr val="FFFF00"/>
                </a:solidFill>
              </a:rPr>
              <a:t>F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4</a:t>
            </a:r>
            <a:r>
              <a:rPr lang="en-US" sz="1800" b="1" dirty="0" smtClean="0">
                <a:solidFill>
                  <a:srgbClr val="FFFF00"/>
                </a:solidFill>
              </a:rPr>
              <a:t> dependence </a:t>
            </a:r>
            <a:r>
              <a:rPr lang="en-US" sz="1800" b="1" dirty="0" smtClean="0">
                <a:solidFill>
                  <a:srgbClr val="FFFFFF"/>
                </a:solidFill>
              </a:rPr>
              <a:t>and is the sum of a finite part plus a term </a:t>
            </a:r>
            <a:r>
              <a:rPr lang="en-US" sz="1800" b="1" dirty="0" smtClean="0">
                <a:solidFill>
                  <a:srgbClr val="FFFF00"/>
                </a:solidFill>
              </a:rPr>
              <a:t>linearly dependent on the cutoff </a:t>
            </a:r>
            <a:r>
              <a:rPr lang="en-US" sz="1800" b="1" dirty="0" smtClean="0">
                <a:solidFill>
                  <a:srgbClr val="FFFFFF"/>
                </a:solidFill>
              </a:rPr>
              <a:t>(on the transferred momentum q) </a:t>
            </a:r>
            <a:r>
              <a:rPr lang="en-US" sz="1800" b="1" dirty="0" smtClean="0">
                <a:solidFill>
                  <a:srgbClr val="FFFF00"/>
                </a:solidFill>
              </a:rPr>
              <a:t>-&gt;  REGULARIZATION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652120" y="4797152"/>
            <a:ext cx="2952328" cy="369332"/>
          </a:xfrm>
          <a:prstGeom prst="rect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k</a:t>
            </a:r>
            <a:r>
              <a:rPr lang="fr-FR" sz="1800" b="1" baseline="-2500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-&gt; Fermi </a:t>
            </a:r>
            <a:r>
              <a:rPr lang="fr-FR" sz="18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momentum</a:t>
            </a:r>
            <a:endParaRPr lang="fr-FR" sz="18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cxnSp>
        <p:nvCxnSpPr>
          <p:cNvPr id="5" name="Connecteur droit avec flèche 4"/>
          <p:cNvCxnSpPr/>
          <p:nvPr/>
        </p:nvCxnSpPr>
        <p:spPr bwMode="auto">
          <a:xfrm flipV="1">
            <a:off x="5580112" y="5229200"/>
            <a:ext cx="504056" cy="64807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179513" y="4365104"/>
            <a:ext cx="2952328" cy="923330"/>
          </a:xfrm>
          <a:prstGeom prst="rect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k</a:t>
            </a:r>
            <a:r>
              <a:rPr lang="fr-FR" sz="1800" b="1" baseline="-2500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</a:t>
            </a:r>
            <a:r>
              <a:rPr lang="fr-FR" sz="18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= (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3/2 π</a:t>
            </a:r>
            <a:r>
              <a:rPr lang="fr-FR" sz="1800" b="1" baseline="3000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2 </a:t>
            </a:r>
            <a:r>
              <a:rPr lang="fr-FR" sz="1800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ρ</a:t>
            </a:r>
            <a:r>
              <a:rPr lang="fr-FR" sz="18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) </a:t>
            </a:r>
            <a:r>
              <a:rPr lang="fr-FR" sz="1800" b="1" baseline="3000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1/3       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SM</a:t>
            </a:r>
            <a:endParaRPr lang="fr-FR" sz="1800" b="1" baseline="3000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endParaRPr lang="fr-FR" sz="1800" b="1" dirty="0" smtClean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k</a:t>
            </a:r>
            <a:r>
              <a:rPr lang="fr-FR" sz="1800" b="1" baseline="-2500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= </a:t>
            </a:r>
            <a:r>
              <a:rPr lang="fr-FR" sz="18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k</a:t>
            </a:r>
            <a:r>
              <a:rPr lang="fr-FR" sz="1800" b="1" baseline="-25000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N</a:t>
            </a:r>
            <a:r>
              <a:rPr lang="fr-FR" sz="1800" b="1" baseline="-2500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= (3π</a:t>
            </a:r>
            <a:r>
              <a:rPr lang="fr-FR" sz="1800" b="1" baseline="3000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2 </a:t>
            </a:r>
            <a:r>
              <a:rPr lang="fr-FR" sz="18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ρ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) </a:t>
            </a:r>
            <a:r>
              <a:rPr lang="fr-FR" sz="1800" b="1" baseline="3000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1/3       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NM</a:t>
            </a:r>
            <a:endParaRPr lang="fr-FR" sz="1800" b="1" baseline="3000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6" grpId="0" animBg="1"/>
      <p:bldP spid="293897" grpId="0" animBg="1"/>
      <p:bldP spid="293898" grpId="0" animBg="1"/>
      <p:bldP spid="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9" name="Image 3" descr="un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832"/>
            <a:ext cx="7378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9593" y="2924946"/>
            <a:ext cx="669671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800" b="1" dirty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a -&gt; </a:t>
            </a:r>
            <a:r>
              <a:rPr lang="fr-FR" sz="1800" b="1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neutron-neutron </a:t>
            </a:r>
            <a:r>
              <a:rPr lang="fr-FR" sz="1800" b="1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scattering</a:t>
            </a:r>
            <a:r>
              <a:rPr lang="fr-FR" sz="1800" b="1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1800" b="1" dirty="0" err="1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length</a:t>
            </a:r>
            <a:r>
              <a:rPr lang="fr-FR" sz="1800" b="1" dirty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, -18.9 </a:t>
            </a:r>
            <a:r>
              <a:rPr lang="fr-FR" sz="1800" b="1" dirty="0" err="1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fm</a:t>
            </a:r>
            <a:r>
              <a:rPr lang="fr-FR" sz="1800" b="1" dirty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endParaRPr lang="fr-FR" sz="1800" b="1" dirty="0" smtClean="0">
              <a:solidFill>
                <a:srgbClr val="FFFF00"/>
              </a:solidFill>
              <a:latin typeface="Arial"/>
              <a:ea typeface="ＭＳ Ｐゴシック"/>
              <a:cs typeface="ＭＳ Ｐゴシック"/>
            </a:endParaRPr>
          </a:p>
          <a:p>
            <a:pPr>
              <a:defRPr/>
            </a:pPr>
            <a:r>
              <a:rPr lang="fr-FR" sz="1800" b="1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k</a:t>
            </a:r>
            <a:r>
              <a:rPr lang="fr-FR" sz="1800" b="1" baseline="-25000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N</a:t>
            </a:r>
            <a:r>
              <a:rPr lang="fr-FR" sz="1800" b="1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-&gt; neutron Fermi </a:t>
            </a:r>
            <a:r>
              <a:rPr lang="fr-FR" sz="1800" b="1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momentum</a:t>
            </a:r>
            <a:r>
              <a:rPr lang="fr-FR" sz="1800" b="1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= (3π</a:t>
            </a:r>
            <a:r>
              <a:rPr lang="fr-FR" sz="1800" b="1" baseline="30000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2</a:t>
            </a:r>
            <a:r>
              <a:rPr lang="fr-FR" sz="1800" b="1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1800" b="1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ρ</a:t>
            </a:r>
            <a:r>
              <a:rPr lang="fr-FR" sz="1800" b="1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)</a:t>
            </a:r>
            <a:r>
              <a:rPr lang="fr-FR" sz="1800" b="1" baseline="30000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1/3</a:t>
            </a:r>
            <a:endParaRPr lang="fr-FR" sz="1800" b="1" baseline="30000" dirty="0">
              <a:solidFill>
                <a:srgbClr val="FFFF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971601" y="4293096"/>
            <a:ext cx="5544616" cy="40011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2000" b="1" dirty="0" err="1" smtClean="0">
                <a:solidFill>
                  <a:srgbClr val="FFFFFF"/>
                </a:solidFill>
              </a:rPr>
              <a:t>What</a:t>
            </a:r>
            <a:r>
              <a:rPr lang="fr-FR" sz="2000" b="1" dirty="0" smtClean="0">
                <a:solidFill>
                  <a:srgbClr val="FFFFFF"/>
                </a:solidFill>
              </a:rPr>
              <a:t> about the </a:t>
            </a:r>
            <a:r>
              <a:rPr lang="fr-FR" sz="2000" b="1" dirty="0" err="1" smtClean="0">
                <a:solidFill>
                  <a:srgbClr val="FFFFFF"/>
                </a:solidFill>
              </a:rPr>
              <a:t>mean-field</a:t>
            </a:r>
            <a:r>
              <a:rPr lang="fr-FR" sz="2000" b="1" dirty="0" smtClean="0">
                <a:solidFill>
                  <a:srgbClr val="FFFFFF"/>
                </a:solidFill>
              </a:rPr>
              <a:t> </a:t>
            </a:r>
            <a:r>
              <a:rPr lang="fr-FR" sz="2000" b="1" dirty="0" err="1" smtClean="0">
                <a:solidFill>
                  <a:srgbClr val="FFFFFF"/>
                </a:solidFill>
              </a:rPr>
              <a:t>Skyrme</a:t>
            </a:r>
            <a:r>
              <a:rPr lang="fr-FR" sz="2000" b="1" dirty="0" smtClean="0">
                <a:solidFill>
                  <a:srgbClr val="FFFFFF"/>
                </a:solidFill>
              </a:rPr>
              <a:t> EOS?</a:t>
            </a:r>
            <a:endParaRPr lang="fr-FR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519234"/>
              </p:ext>
            </p:extLst>
          </p:nvPr>
        </p:nvGraphicFramePr>
        <p:xfrm>
          <a:off x="1187625" y="4869160"/>
          <a:ext cx="6576392" cy="1742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08176"/>
                <a:gridCol w="346821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Skyrme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term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kN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dependence</a:t>
                      </a:r>
                      <a:r>
                        <a:rPr lang="fr-FR" baseline="0" dirty="0" smtClean="0"/>
                        <a:t> in the EOS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fr-FR" sz="2400" b="1" baseline="-25000" dirty="0" smtClean="0">
                          <a:solidFill>
                            <a:srgbClr val="FF0000"/>
                          </a:solidFill>
                        </a:rPr>
                        <a:t> 0</a:t>
                      </a:r>
                      <a:endParaRPr lang="fr-FR" sz="2400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k</a:t>
                      </a:r>
                      <a:r>
                        <a:rPr lang="fr-FR" sz="2400" b="1" baseline="-25000" dirty="0" smtClean="0"/>
                        <a:t>N</a:t>
                      </a:r>
                      <a:r>
                        <a:rPr lang="fr-FR" sz="2400" b="1" baseline="30000" dirty="0" smtClean="0"/>
                        <a:t>3</a:t>
                      </a:r>
                      <a:endParaRPr lang="fr-FR" sz="2400" b="1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2400" b="1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fr-FR" sz="2400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k</a:t>
                      </a:r>
                      <a:r>
                        <a:rPr lang="fr-FR" sz="2400" b="1" baseline="-25000" dirty="0" smtClean="0"/>
                        <a:t>N</a:t>
                      </a:r>
                      <a:r>
                        <a:rPr lang="fr-FR" sz="2400" b="1" baseline="30000" dirty="0" smtClean="0"/>
                        <a:t>3α+3</a:t>
                      </a:r>
                      <a:endParaRPr lang="fr-FR" sz="2400" b="1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2400" b="1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 and </a:t>
                      </a:r>
                      <a:r>
                        <a:rPr lang="fr-FR" sz="2400" b="1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2400" b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fr-FR" sz="2400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k</a:t>
                      </a:r>
                      <a:r>
                        <a:rPr lang="fr-FR" sz="2400" b="1" baseline="-25000" dirty="0" smtClean="0"/>
                        <a:t>N</a:t>
                      </a:r>
                      <a:r>
                        <a:rPr lang="fr-FR" sz="2400" b="1" baseline="30000" dirty="0" smtClean="0"/>
                        <a:t>5</a:t>
                      </a:r>
                      <a:endParaRPr lang="fr-FR" sz="2400" b="1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33774" y="2852936"/>
            <a:ext cx="9144000" cy="20162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H="1" flipV="1">
            <a:off x="3851920" y="2780928"/>
            <a:ext cx="1080120" cy="273630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4"/>
          <p:cNvCxnSpPr/>
          <p:nvPr/>
        </p:nvCxnSpPr>
        <p:spPr bwMode="auto">
          <a:xfrm flipV="1">
            <a:off x="5292080" y="2708920"/>
            <a:ext cx="1296144" cy="331236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ZoneTexte 12"/>
          <p:cNvSpPr txBox="1"/>
          <p:nvPr/>
        </p:nvSpPr>
        <p:spPr>
          <a:xfrm>
            <a:off x="6588224" y="3501008"/>
            <a:ext cx="1296144" cy="461665"/>
          </a:xfrm>
          <a:prstGeom prst="rect">
            <a:avLst/>
          </a:prstGeom>
          <a:noFill/>
          <a:ln w="76200" cmpd="sng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α = 1/3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83568" y="188640"/>
            <a:ext cx="756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YGLO </a:t>
            </a:r>
            <a:r>
              <a:rPr lang="fr-FR" sz="3600" b="1" dirty="0" err="1" smtClean="0"/>
              <a:t>functional</a:t>
            </a:r>
            <a:endParaRPr lang="fr-FR" sz="3600" b="1" dirty="0"/>
          </a:p>
        </p:txBody>
      </p:sp>
      <p:sp>
        <p:nvSpPr>
          <p:cNvPr id="178178" name="ZoneTexte 7"/>
          <p:cNvSpPr txBox="1">
            <a:spLocks noChangeArrowheads="1"/>
          </p:cNvSpPr>
          <p:nvPr/>
        </p:nvSpPr>
        <p:spPr bwMode="auto">
          <a:xfrm>
            <a:off x="323528" y="3707740"/>
            <a:ext cx="7343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>
                <a:solidFill>
                  <a:srgbClr val="000000"/>
                </a:solidFill>
              </a:rPr>
              <a:t>Lee and Yang, </a:t>
            </a:r>
            <a:r>
              <a:rPr lang="fr-FR" sz="1800" b="1" dirty="0" smtClean="0">
                <a:solidFill>
                  <a:srgbClr val="000000"/>
                </a:solidFill>
              </a:rPr>
              <a:t>Phys</a:t>
            </a:r>
            <a:r>
              <a:rPr lang="fr-FR" sz="1800" b="1" dirty="0">
                <a:solidFill>
                  <a:srgbClr val="000000"/>
                </a:solidFill>
              </a:rPr>
              <a:t>. </a:t>
            </a:r>
            <a:r>
              <a:rPr lang="fr-FR" sz="1800" b="1" dirty="0" err="1">
                <a:solidFill>
                  <a:srgbClr val="000000"/>
                </a:solidFill>
              </a:rPr>
              <a:t>Rev</a:t>
            </a:r>
            <a:r>
              <a:rPr lang="fr-FR" sz="1800" b="1" dirty="0">
                <a:solidFill>
                  <a:srgbClr val="000000"/>
                </a:solidFill>
              </a:rPr>
              <a:t>. 105, 1119 (1957)</a:t>
            </a:r>
          </a:p>
        </p:txBody>
      </p:sp>
      <p:sp>
        <p:nvSpPr>
          <p:cNvPr id="178177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1430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0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0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Low</a:t>
            </a:r>
            <a:r>
              <a:rPr lang="en-US" sz="20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-density for neutron matter </a:t>
            </a:r>
            <a: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000" b="1" dirty="0">
                <a:solidFill>
                  <a:srgbClr val="800080"/>
                </a:solidFill>
              </a:rPr>
              <a:t>EFT </a:t>
            </a:r>
            <a:r>
              <a:rPr lang="en-US" sz="2000" b="1" dirty="0" smtClean="0">
                <a:solidFill>
                  <a:srgbClr val="800080"/>
                </a:solidFill>
              </a:rPr>
              <a:t>satisfies </a:t>
            </a:r>
            <a:r>
              <a:rPr lang="en-US" sz="2000" b="1" dirty="0">
                <a:solidFill>
                  <a:srgbClr val="800080"/>
                </a:solidFill>
              </a:rPr>
              <a:t>this regime -&gt; </a:t>
            </a:r>
            <a:br>
              <a:rPr lang="en-US" sz="2000" b="1" dirty="0">
                <a:solidFill>
                  <a:srgbClr val="800080"/>
                </a:solidFill>
              </a:rPr>
            </a:br>
            <a:r>
              <a:rPr lang="en-US" sz="2000" b="1" dirty="0">
                <a:solidFill>
                  <a:srgbClr val="800080"/>
                </a:solidFill>
              </a:rPr>
              <a:t>Hammer, </a:t>
            </a:r>
            <a:r>
              <a:rPr lang="en-US" sz="2000" b="1" dirty="0" err="1">
                <a:solidFill>
                  <a:srgbClr val="800080"/>
                </a:solidFill>
              </a:rPr>
              <a:t>Furnstahl</a:t>
            </a:r>
            <a:r>
              <a:rPr lang="en-US" sz="2000" b="1" dirty="0">
                <a:solidFill>
                  <a:srgbClr val="800080"/>
                </a:solidFill>
              </a:rPr>
              <a:t>, </a:t>
            </a:r>
            <a:r>
              <a:rPr lang="en-US" sz="2000" b="1" dirty="0" smtClean="0">
                <a:solidFill>
                  <a:srgbClr val="800080"/>
                </a:solidFill>
              </a:rPr>
              <a:t>NPA </a:t>
            </a:r>
            <a:r>
              <a:rPr lang="en-US" sz="2000" b="1" dirty="0">
                <a:solidFill>
                  <a:srgbClr val="800080"/>
                </a:solidFill>
              </a:rPr>
              <a:t>678, 277 (2000</a:t>
            </a:r>
            <a:r>
              <a:rPr lang="en-US" sz="2000" b="1" dirty="0" smtClean="0">
                <a:solidFill>
                  <a:srgbClr val="800080"/>
                </a:solidFill>
              </a:rPr>
              <a:t>)</a:t>
            </a:r>
            <a: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Lee</a:t>
            </a:r>
            <a:r>
              <a:rPr lang="en-US" sz="20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-Yang expansion </a:t>
            </a:r>
            <a: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in (</a:t>
            </a:r>
            <a:r>
              <a:rPr lang="en-US" sz="2000" b="1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ak</a:t>
            </a:r>
            <a:r>
              <a:rPr lang="en-US" sz="2000" b="1" baseline="-25000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). Low-density EOS</a:t>
            </a:r>
            <a:endParaRPr lang="en-US" sz="2000" b="1" dirty="0">
              <a:solidFill>
                <a:srgbClr val="80008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Image 3" descr="akm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56794"/>
            <a:ext cx="4465115" cy="315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2" name="Titre 1"/>
          <p:cNvSpPr>
            <a:spLocks noGrp="1"/>
          </p:cNvSpPr>
          <p:nvPr>
            <p:ph type="title"/>
          </p:nvPr>
        </p:nvSpPr>
        <p:spPr>
          <a:xfrm>
            <a:off x="468314" y="260350"/>
            <a:ext cx="3887663" cy="1143000"/>
          </a:xfrm>
        </p:spPr>
        <p:txBody>
          <a:bodyPr/>
          <a:lstStyle/>
          <a:p>
            <a:r>
              <a:rPr lang="fr-FR" sz="2400" b="1" u="sng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Neutron </a:t>
            </a:r>
            <a:r>
              <a:rPr lang="fr-FR" sz="2400" b="1" u="sng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matter</a:t>
            </a:r>
            <a:r>
              <a:rPr lang="fr-FR" sz="2400" b="1" u="sng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u="sng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at</a:t>
            </a:r>
            <a:r>
              <a:rPr lang="fr-FR" sz="2400" b="1" u="sng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u="sng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fr-FR" sz="2400" b="1" u="sng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usual</a:t>
            </a:r>
            <a:r>
              <a:rPr lang="fr-FR" sz="2400" b="1" u="sng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’ </a:t>
            </a:r>
            <a:r>
              <a:rPr lang="fr-FR" sz="2400" b="1" u="sng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density</a:t>
            </a:r>
            <a:r>
              <a:rPr lang="fr-FR" sz="2400" b="1" u="sng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u="sng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scales</a:t>
            </a:r>
            <a:r>
              <a:rPr lang="fr-FR" sz="2400" b="1" u="sng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20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Example of Lyon-</a:t>
            </a:r>
            <a:r>
              <a:rPr lang="en-US" sz="2000" b="1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Saclay</a:t>
            </a:r>
            <a:r>
              <a:rPr lang="en-US" sz="20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forces adjusted on the neutron EOS</a:t>
            </a:r>
          </a:p>
        </p:txBody>
      </p:sp>
      <p:sp>
        <p:nvSpPr>
          <p:cNvPr id="179203" name="ZoneTexte 1"/>
          <p:cNvSpPr txBox="1">
            <a:spLocks noChangeArrowheads="1"/>
          </p:cNvSpPr>
          <p:nvPr/>
        </p:nvSpPr>
        <p:spPr bwMode="auto">
          <a:xfrm>
            <a:off x="251521" y="5157194"/>
            <a:ext cx="39603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600" b="1" dirty="0">
                <a:solidFill>
                  <a:srgbClr val="000000"/>
                </a:solidFill>
              </a:rPr>
              <a:t>SLy5 -&gt; </a:t>
            </a:r>
            <a:r>
              <a:rPr lang="fr-FR" sz="1600" b="1" dirty="0" err="1">
                <a:solidFill>
                  <a:srgbClr val="000000"/>
                </a:solidFill>
              </a:rPr>
              <a:t>Chabanat</a:t>
            </a:r>
            <a:r>
              <a:rPr lang="fr-FR" sz="1600" b="1" dirty="0">
                <a:solidFill>
                  <a:srgbClr val="000000"/>
                </a:solidFill>
              </a:rPr>
              <a:t> et al. NPA 627, 710 (1997); 635, 231 (1998), 643, 441 (1998)</a:t>
            </a:r>
          </a:p>
          <a:p>
            <a:r>
              <a:rPr lang="fr-FR" sz="1600" b="1" dirty="0" err="1">
                <a:solidFill>
                  <a:srgbClr val="000000"/>
                </a:solidFill>
              </a:rPr>
              <a:t>Akmal</a:t>
            </a:r>
            <a:r>
              <a:rPr lang="fr-FR" sz="1600" b="1" dirty="0">
                <a:solidFill>
                  <a:srgbClr val="000000"/>
                </a:solidFill>
              </a:rPr>
              <a:t> et al. -&gt; PRC 58, 1804 (1998)</a:t>
            </a:r>
          </a:p>
        </p:txBody>
      </p:sp>
      <p:pic>
        <p:nvPicPr>
          <p:cNvPr id="7" name="Image 3" descr="un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4392488" cy="59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4788025" y="44624"/>
            <a:ext cx="3887663" cy="71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2400" b="1" u="sng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Low-density</a:t>
            </a:r>
            <a:r>
              <a:rPr lang="fr-FR" sz="2400" b="1" u="sng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u="sng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regime</a:t>
            </a:r>
            <a:endParaRPr lang="en-US" sz="2000" b="1" dirty="0">
              <a:solidFill>
                <a:srgbClr val="80008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Image 8" descr="aa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1700808"/>
            <a:ext cx="5112568" cy="5036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995937" y="5373216"/>
            <a:ext cx="5148064" cy="148478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55977" y="5589242"/>
            <a:ext cx="4644008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Neutron </a:t>
            </a:r>
            <a:r>
              <a:rPr lang="fr-FR" b="1" dirty="0" err="1" smtClean="0">
                <a:solidFill>
                  <a:srgbClr val="3366FF"/>
                </a:solidFill>
              </a:rPr>
              <a:t>matter</a:t>
            </a:r>
            <a:r>
              <a:rPr lang="fr-FR" b="1" dirty="0" smtClean="0">
                <a:solidFill>
                  <a:srgbClr val="3366FF"/>
                </a:solidFill>
              </a:rPr>
              <a:t> </a:t>
            </a:r>
            <a:r>
              <a:rPr lang="fr-FR" b="1" dirty="0" err="1" smtClean="0">
                <a:solidFill>
                  <a:srgbClr val="3366FF"/>
                </a:solidFill>
              </a:rPr>
              <a:t>energy</a:t>
            </a:r>
            <a:r>
              <a:rPr lang="fr-FR" b="1" dirty="0" smtClean="0">
                <a:solidFill>
                  <a:srgbClr val="3366FF"/>
                </a:solidFill>
              </a:rPr>
              <a:t> </a:t>
            </a:r>
            <a:r>
              <a:rPr lang="fr-FR" b="1" dirty="0" err="1" smtClean="0">
                <a:solidFill>
                  <a:srgbClr val="3366FF"/>
                </a:solidFill>
              </a:rPr>
              <a:t>divided</a:t>
            </a:r>
            <a:r>
              <a:rPr lang="fr-FR" b="1" dirty="0" smtClean="0">
                <a:solidFill>
                  <a:srgbClr val="3366FF"/>
                </a:solidFill>
              </a:rPr>
              <a:t> by the free </a:t>
            </a:r>
            <a:r>
              <a:rPr lang="fr-FR" b="1" dirty="0" err="1" smtClean="0">
                <a:solidFill>
                  <a:srgbClr val="3366FF"/>
                </a:solidFill>
              </a:rPr>
              <a:t>gas</a:t>
            </a:r>
            <a:r>
              <a:rPr lang="fr-FR" b="1" dirty="0" smtClean="0">
                <a:solidFill>
                  <a:srgbClr val="3366FF"/>
                </a:solidFill>
              </a:rPr>
              <a:t> </a:t>
            </a:r>
            <a:r>
              <a:rPr lang="fr-FR" b="1" dirty="0" err="1" smtClean="0">
                <a:solidFill>
                  <a:srgbClr val="3366FF"/>
                </a:solidFill>
              </a:rPr>
              <a:t>energy</a:t>
            </a:r>
            <a:endParaRPr lang="fr-FR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892480" cy="1143000"/>
          </a:xfrm>
        </p:spPr>
        <p:txBody>
          <a:bodyPr/>
          <a:lstStyle/>
          <a:p>
            <a:r>
              <a:rPr lang="fr-FR" sz="2000" b="1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Some</a:t>
            </a:r>
            <a:r>
              <a:rPr lang="fr-FR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indications </a:t>
            </a:r>
            <a:r>
              <a:rPr lang="fr-FR" sz="2000" b="1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from</a:t>
            </a:r>
            <a:r>
              <a:rPr lang="fr-FR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second-</a:t>
            </a:r>
            <a:r>
              <a:rPr lang="fr-FR" sz="2000" b="1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order</a:t>
            </a:r>
            <a:r>
              <a:rPr lang="fr-FR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000" b="1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calculations</a:t>
            </a:r>
            <a:r>
              <a:rPr lang="fr-FR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: the </a:t>
            </a:r>
            <a:r>
              <a:rPr lang="fr-FR" sz="20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second-</a:t>
            </a:r>
            <a:r>
              <a:rPr lang="fr-FR" sz="2000" b="1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order</a:t>
            </a:r>
            <a:r>
              <a:rPr lang="fr-FR" sz="20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contribution has </a:t>
            </a:r>
            <a:r>
              <a:rPr lang="fr-FR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fr-FR" sz="2000" b="1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required</a:t>
            </a:r>
            <a:r>
              <a:rPr lang="fr-FR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0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fr-FR" sz="2000" b="1" baseline="-25000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F</a:t>
            </a:r>
            <a:r>
              <a:rPr lang="fr-FR" sz="2000" b="1" baseline="30000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fr-FR" sz="20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000" b="1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term</a:t>
            </a:r>
            <a:r>
              <a:rPr lang="fr-FR" sz="20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(second </a:t>
            </a:r>
            <a:r>
              <a:rPr lang="fr-FR" sz="2000" b="1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term</a:t>
            </a:r>
            <a:r>
              <a:rPr lang="fr-FR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of Lee-Yang </a:t>
            </a:r>
            <a:r>
              <a:rPr lang="fr-FR" sz="2000" b="1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exp</a:t>
            </a:r>
            <a:r>
              <a:rPr lang="fr-FR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.)</a:t>
            </a:r>
            <a:endParaRPr lang="fr-FR" sz="2000" b="1" dirty="0">
              <a:solidFill>
                <a:srgbClr val="80008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Image 1" descr="a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32" y="1916832"/>
            <a:ext cx="5590580" cy="308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39948" y="5517232"/>
            <a:ext cx="8064500" cy="101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Effective field theories capable of describing systems with anomalously large scattering lengths require summing an infinite number of Feynman diagrams at leading order …</a:t>
            </a:r>
          </a:p>
        </p:txBody>
      </p:sp>
      <p:sp>
        <p:nvSpPr>
          <p:cNvPr id="184323" name="ZoneTexte 1"/>
          <p:cNvSpPr txBox="1">
            <a:spLocks noChangeArrowheads="1"/>
          </p:cNvSpPr>
          <p:nvPr/>
        </p:nvSpPr>
        <p:spPr bwMode="auto">
          <a:xfrm>
            <a:off x="179513" y="1052736"/>
            <a:ext cx="8784976" cy="70788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2000" b="1" dirty="0" smtClean="0">
                <a:solidFill>
                  <a:srgbClr val="FFFF00"/>
                </a:solidFill>
              </a:rPr>
              <a:t>… </a:t>
            </a:r>
            <a:r>
              <a:rPr lang="fr-FR" sz="2000" b="1" dirty="0">
                <a:solidFill>
                  <a:srgbClr val="FFFF00"/>
                </a:solidFill>
              </a:rPr>
              <a:t>but </a:t>
            </a:r>
            <a:r>
              <a:rPr lang="fr-FR" sz="2000" b="1" dirty="0" err="1">
                <a:solidFill>
                  <a:srgbClr val="FFFF00"/>
                </a:solidFill>
              </a:rPr>
              <a:t>only</a:t>
            </a:r>
            <a:r>
              <a:rPr lang="fr-FR" sz="2000" b="1" dirty="0">
                <a:solidFill>
                  <a:srgbClr val="FFFF00"/>
                </a:solidFill>
              </a:rPr>
              <a:t> second </a:t>
            </a:r>
            <a:r>
              <a:rPr lang="fr-FR" sz="2000" b="1" dirty="0" err="1">
                <a:solidFill>
                  <a:srgbClr val="FFFF00"/>
                </a:solidFill>
              </a:rPr>
              <a:t>order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is</a:t>
            </a:r>
            <a:r>
              <a:rPr lang="fr-FR" sz="2000" b="1" dirty="0" smtClean="0">
                <a:solidFill>
                  <a:srgbClr val="FFFF00"/>
                </a:solidFill>
              </a:rPr>
              <a:t> not </a:t>
            </a:r>
            <a:r>
              <a:rPr lang="fr-FR" sz="2000" b="1" dirty="0" err="1" smtClean="0">
                <a:solidFill>
                  <a:srgbClr val="FFFF00"/>
                </a:solidFill>
              </a:rPr>
              <a:t>enough</a:t>
            </a:r>
            <a:r>
              <a:rPr lang="fr-FR" sz="2000" b="1" dirty="0" smtClean="0">
                <a:solidFill>
                  <a:srgbClr val="FFFF00"/>
                </a:solidFill>
              </a:rPr>
              <a:t> (if one </a:t>
            </a:r>
            <a:r>
              <a:rPr lang="fr-FR" sz="2000" b="1" dirty="0" err="1" smtClean="0">
                <a:solidFill>
                  <a:srgbClr val="FFFF00"/>
                </a:solidFill>
              </a:rPr>
              <a:t>wants</a:t>
            </a:r>
            <a:r>
              <a:rPr lang="fr-FR" sz="2000" b="1" dirty="0" smtClean="0">
                <a:solidFill>
                  <a:srgbClr val="FFFF00"/>
                </a:solidFill>
              </a:rPr>
              <a:t> to </a:t>
            </a:r>
            <a:r>
              <a:rPr lang="fr-FR" sz="2000" b="1" dirty="0" err="1" smtClean="0">
                <a:solidFill>
                  <a:srgbClr val="FFFF00"/>
                </a:solidFill>
              </a:rPr>
              <a:t>keep</a:t>
            </a:r>
            <a:r>
              <a:rPr lang="fr-FR" sz="2000" b="1" dirty="0" smtClean="0">
                <a:solidFill>
                  <a:srgbClr val="FFFF00"/>
                </a:solidFill>
              </a:rPr>
              <a:t> the </a:t>
            </a:r>
            <a:r>
              <a:rPr lang="fr-FR" sz="2000" b="1" dirty="0">
                <a:solidFill>
                  <a:srgbClr val="FFFF00"/>
                </a:solidFill>
              </a:rPr>
              <a:t>correct value of the </a:t>
            </a:r>
            <a:r>
              <a:rPr lang="fr-FR" sz="2000" b="1" dirty="0" err="1">
                <a:solidFill>
                  <a:srgbClr val="FFFF00"/>
                </a:solidFill>
              </a:rPr>
              <a:t>scattering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 err="1">
                <a:solidFill>
                  <a:srgbClr val="FFFF00"/>
                </a:solidFill>
              </a:rPr>
              <a:t>length</a:t>
            </a:r>
            <a:r>
              <a:rPr lang="fr-FR" sz="2000" b="1" dirty="0">
                <a:solidFill>
                  <a:srgbClr val="FFFF00"/>
                </a:solidFill>
              </a:rPr>
              <a:t>)  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7505" y="3936538"/>
            <a:ext cx="4176588" cy="12926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Resummation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techniques</a:t>
            </a:r>
          </a:p>
          <a:p>
            <a:pPr marL="285750" indent="-285750">
              <a:buFontTx/>
              <a:buChar char="-"/>
              <a:defRPr/>
            </a:pP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Steele, </a:t>
            </a:r>
            <a:r>
              <a:rPr lang="fr-FR" sz="18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arXiv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: </a:t>
            </a:r>
            <a:r>
              <a:rPr lang="fr-FR" sz="18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nucl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-th/0010066v2</a:t>
            </a:r>
          </a:p>
          <a:p>
            <a:pPr marL="285750" indent="-285750">
              <a:buFontTx/>
              <a:buChar char="-"/>
              <a:defRPr/>
            </a:pP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Kaiser, NPA 860, 41 (2011)</a:t>
            </a:r>
          </a:p>
          <a:p>
            <a:pPr marL="285750" indent="-285750">
              <a:buFontTx/>
              <a:buChar char="-"/>
              <a:defRPr/>
            </a:pP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Schaefer, NPA 762, 82 (2005)</a:t>
            </a:r>
            <a:endParaRPr lang="fr-FR" sz="18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a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2505052"/>
          </a:xfrm>
          <a:prstGeom prst="rect">
            <a:avLst/>
          </a:prstGeom>
        </p:spPr>
      </p:pic>
      <p:pic>
        <p:nvPicPr>
          <p:cNvPr id="7" name="Image 6" descr="a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103340"/>
            <a:ext cx="7975600" cy="14859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19672" y="5694349"/>
            <a:ext cx="6048672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Beta = 1 - &gt;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symmetric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matter</a:t>
            </a:r>
            <a:endParaRPr lang="fr-FR" b="1" dirty="0" smtClean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  <a:p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Beta =0 -&gt; neutron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matter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endParaRPr lang="fr-FR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188640"/>
            <a:ext cx="9144000" cy="295232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9512" y="188640"/>
            <a:ext cx="885698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Guided</a:t>
            </a:r>
            <a:r>
              <a:rPr lang="fr-FR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by:</a:t>
            </a:r>
          </a:p>
          <a:p>
            <a:pPr marL="457200" indent="-457200">
              <a:buFontTx/>
              <a:buAutoNum type="arabicParenR"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The fact that the second-order t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0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contribution leads to the correct dependence on the Fermi momentum in neutron matter; </a:t>
            </a:r>
          </a:p>
          <a:p>
            <a:pPr marL="457200" indent="-457200">
              <a:buFontTx/>
              <a:buAutoNum type="arabicParenR"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The resumed formulae; </a:t>
            </a:r>
          </a:p>
          <a:p>
            <a:pPr marL="457200" indent="-457200">
              <a:buFontTx/>
              <a:buAutoNum type="arabicParenR"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Good properties of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Skyrme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functionals</a:t>
            </a:r>
            <a:endParaRPr lang="en-US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3" y="2996952"/>
            <a:ext cx="8784976" cy="1200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A </a:t>
            </a:r>
            <a:r>
              <a:rPr lang="fr-FR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hybrid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functional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, </a:t>
            </a:r>
            <a:r>
              <a:rPr lang="fr-FR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YGLO (Yang, </a:t>
            </a:r>
            <a:r>
              <a:rPr lang="fr-FR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Grasso</a:t>
            </a:r>
            <a:r>
              <a:rPr lang="fr-FR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, Lacroix, Orsay)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: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Matching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the </a:t>
            </a:r>
            <a:r>
              <a:rPr lang="fr-FR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low-density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limit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with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the Lee-Yang expansion of the </a:t>
            </a:r>
            <a:r>
              <a:rPr lang="fr-FR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energy</a:t>
            </a:r>
            <a:endParaRPr lang="fr-FR" dirty="0">
              <a:solidFill>
                <a:srgbClr val="FFFF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1528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r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724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YGLO functional</a:t>
            </a:r>
            <a:r>
              <a:rPr lang="en-US" sz="2800" b="1" dirty="0" smtClean="0">
                <a:latin typeface="Arial" charset="0"/>
                <a:ea typeface="ＭＳ Ｐゴシック" charset="0"/>
                <a:cs typeface="ＭＳ Ｐゴシック" charset="0"/>
              </a:rPr>
              <a:t>: Inspired by </a:t>
            </a:r>
            <a:r>
              <a:rPr lang="en-US" sz="28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resummed</a:t>
            </a:r>
            <a:r>
              <a:rPr lang="en-US" sz="2800" b="1" dirty="0" smtClean="0">
                <a:latin typeface="Arial" charset="0"/>
                <a:ea typeface="ＭＳ Ｐゴシック" charset="0"/>
                <a:cs typeface="ＭＳ Ｐゴシック" charset="0"/>
              </a:rPr>
              <a:t> expressions (</a:t>
            </a:r>
            <a:r>
              <a:rPr lang="en-US" sz="28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resummed</a:t>
            </a:r>
            <a:r>
              <a:rPr lang="en-US" sz="2800" b="1" dirty="0" smtClean="0">
                <a:latin typeface="Arial" charset="0"/>
                <a:ea typeface="ＭＳ Ｐゴシック" charset="0"/>
                <a:cs typeface="ＭＳ Ｐゴシック" charset="0"/>
              </a:rPr>
              <a:t> functional) (EFT)</a:t>
            </a:r>
            <a:endParaRPr lang="en-US" sz="2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7394" name="ZoneTexte 4"/>
          <p:cNvSpPr txBox="1">
            <a:spLocks noChangeArrowheads="1"/>
          </p:cNvSpPr>
          <p:nvPr/>
        </p:nvSpPr>
        <p:spPr bwMode="auto">
          <a:xfrm>
            <a:off x="755651" y="6300788"/>
            <a:ext cx="8208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>
                <a:solidFill>
                  <a:srgbClr val="000000"/>
                </a:solidFill>
              </a:rPr>
              <a:t>Yang, </a:t>
            </a:r>
            <a:r>
              <a:rPr lang="fr-FR" sz="1800" b="1" dirty="0" err="1">
                <a:solidFill>
                  <a:srgbClr val="000000"/>
                </a:solidFill>
              </a:rPr>
              <a:t>Grasso</a:t>
            </a:r>
            <a:r>
              <a:rPr lang="fr-FR" sz="1800" b="1" dirty="0">
                <a:solidFill>
                  <a:srgbClr val="000000"/>
                </a:solidFill>
              </a:rPr>
              <a:t>, Lacroix, PRC 94 , 031301</a:t>
            </a:r>
            <a:r>
              <a:rPr lang="fr-FR" sz="1800" b="1" dirty="0" smtClean="0">
                <a:solidFill>
                  <a:srgbClr val="000000"/>
                </a:solidFill>
              </a:rPr>
              <a:t>(R) </a:t>
            </a:r>
            <a:r>
              <a:rPr lang="fr-FR" sz="1800" b="1" dirty="0">
                <a:solidFill>
                  <a:srgbClr val="000000"/>
                </a:solidFill>
              </a:rPr>
              <a:t>(2016)</a:t>
            </a:r>
          </a:p>
        </p:txBody>
      </p:sp>
      <p:pic>
        <p:nvPicPr>
          <p:cNvPr id="187395" name="Image 3" descr="Sans tit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57563"/>
            <a:ext cx="7251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258888" y="2276477"/>
            <a:ext cx="6913562" cy="461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EOS for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symmetric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and neutron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matter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: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843214" y="4581527"/>
            <a:ext cx="2016818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Resummed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expression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92501" y="3357563"/>
            <a:ext cx="647700" cy="576262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87676" y="3860802"/>
            <a:ext cx="647700" cy="576263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95964" y="4292600"/>
            <a:ext cx="2736850" cy="12001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Mimic</a:t>
            </a: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velocity</a:t>
            </a: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- and </a:t>
            </a: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density-dependent</a:t>
            </a: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terms</a:t>
            </a:r>
            <a:endParaRPr lang="fr-FR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43438" y="2276475"/>
            <a:ext cx="4176712" cy="120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Constrained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by the first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two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terms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of Lee Yang formula (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scattering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length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)</a:t>
            </a:r>
          </a:p>
        </p:txBody>
      </p:sp>
      <p:cxnSp>
        <p:nvCxnSpPr>
          <p:cNvPr id="7" name="Connecteur droit avec flèche 6"/>
          <p:cNvCxnSpPr>
            <a:stCxn id="4" idx="0"/>
          </p:cNvCxnSpPr>
          <p:nvPr/>
        </p:nvCxnSpPr>
        <p:spPr bwMode="auto">
          <a:xfrm flipV="1">
            <a:off x="3816350" y="2636840"/>
            <a:ext cx="755650" cy="72072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4"/>
          <p:cNvCxnSpPr/>
          <p:nvPr/>
        </p:nvCxnSpPr>
        <p:spPr bwMode="auto">
          <a:xfrm flipV="1">
            <a:off x="3708400" y="3357563"/>
            <a:ext cx="1079500" cy="863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ZoneTexte 12"/>
          <p:cNvSpPr txBox="1"/>
          <p:nvPr/>
        </p:nvSpPr>
        <p:spPr>
          <a:xfrm>
            <a:off x="107950" y="5517232"/>
            <a:ext cx="8964613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000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Other</a:t>
            </a:r>
            <a:r>
              <a:rPr lang="fr-FR" sz="20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parameters</a:t>
            </a:r>
            <a:r>
              <a:rPr lang="fr-FR" sz="20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adjusted</a:t>
            </a:r>
            <a:r>
              <a:rPr lang="fr-FR" sz="20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on QMC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results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at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extremely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low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densities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and on </a:t>
            </a:r>
            <a:r>
              <a:rPr lang="fr-FR" sz="20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Friedman et al. 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or </a:t>
            </a:r>
            <a:r>
              <a:rPr lang="fr-FR" sz="2000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Akmal</a:t>
            </a:r>
            <a:r>
              <a:rPr lang="fr-FR" sz="20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et al.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EOSs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at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higher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densities</a:t>
            </a:r>
            <a:endParaRPr lang="fr-FR" sz="20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  <p:bldP spid="10" grpId="0" animBg="1"/>
      <p:bldP spid="11" grpId="0" animBg="1"/>
      <p:bldP spid="5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re 1"/>
          <p:cNvSpPr>
            <a:spLocks noGrp="1"/>
          </p:cNvSpPr>
          <p:nvPr>
            <p:ph type="title"/>
          </p:nvPr>
        </p:nvSpPr>
        <p:spPr>
          <a:xfrm>
            <a:off x="685800" y="341313"/>
            <a:ext cx="77724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sz="3600" b="1" dirty="0" smtClean="0">
                <a:latin typeface="Arial" charset="0"/>
                <a:ea typeface="ＭＳ Ｐゴシック" charset="0"/>
                <a:cs typeface="ＭＳ Ｐゴシック" charset="0"/>
              </a:rPr>
              <a:t>YGLO. </a:t>
            </a:r>
            <a:r>
              <a:rPr lang="fr-FR" sz="36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Very</a:t>
            </a:r>
            <a:r>
              <a:rPr lang="fr-FR" sz="36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3600" b="1" dirty="0" err="1">
                <a:latin typeface="Arial" charset="0"/>
                <a:ea typeface="ＭＳ Ｐゴシック" charset="0"/>
                <a:cs typeface="ＭＳ Ｐゴシック" charset="0"/>
              </a:rPr>
              <a:t>l</a:t>
            </a:r>
            <a:r>
              <a:rPr lang="fr-FR" sz="36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ow-density</a:t>
            </a:r>
            <a:r>
              <a:rPr lang="fr-FR" sz="36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36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behavior</a:t>
            </a:r>
            <a:r>
              <a:rPr lang="fr-FR" sz="3600" b="1" dirty="0" smtClean="0">
                <a:latin typeface="Arial" charset="0"/>
                <a:ea typeface="ＭＳ Ｐゴシック" charset="0"/>
                <a:cs typeface="ＭＳ Ｐゴシック" charset="0"/>
              </a:rPr>
              <a:t> of neutron </a:t>
            </a:r>
            <a:r>
              <a:rPr lang="fr-FR" sz="36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matter</a:t>
            </a:r>
            <a:endParaRPr lang="fr-FR" sz="3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0466" name="Image 3" descr="u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9" y="1543052"/>
            <a:ext cx="53276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ZoneTexte 3"/>
          <p:cNvSpPr txBox="1">
            <a:spLocks noChangeArrowheads="1"/>
          </p:cNvSpPr>
          <p:nvPr/>
        </p:nvSpPr>
        <p:spPr bwMode="auto">
          <a:xfrm>
            <a:off x="539750" y="6426202"/>
            <a:ext cx="8604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/>
              <a:t>Yang, </a:t>
            </a:r>
            <a:r>
              <a:rPr lang="fr-FR" sz="1800" b="1" dirty="0" err="1"/>
              <a:t>Grasso</a:t>
            </a:r>
            <a:r>
              <a:rPr lang="fr-FR" sz="1800" b="1" dirty="0"/>
              <a:t>, Lacroix, PRC 94, 031301</a:t>
            </a:r>
            <a:r>
              <a:rPr lang="fr-FR" sz="1800" b="1" dirty="0" smtClean="0"/>
              <a:t>(R) </a:t>
            </a:r>
            <a:r>
              <a:rPr lang="fr-FR" sz="1800" b="1" dirty="0"/>
              <a:t>(2016)</a:t>
            </a:r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dirty="0"/>
          </a:p>
        </p:txBody>
      </p:sp>
      <p:sp>
        <p:nvSpPr>
          <p:cNvPr id="2" name="ZoneTexte 1"/>
          <p:cNvSpPr txBox="1"/>
          <p:nvPr/>
        </p:nvSpPr>
        <p:spPr>
          <a:xfrm>
            <a:off x="684214" y="3213100"/>
            <a:ext cx="1943100" cy="1570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 err="1"/>
              <a:t>Energy</a:t>
            </a:r>
            <a:r>
              <a:rPr lang="fr-FR" b="1" dirty="0"/>
              <a:t> </a:t>
            </a:r>
            <a:r>
              <a:rPr lang="fr-FR" b="1" dirty="0" err="1"/>
              <a:t>divided</a:t>
            </a:r>
            <a:r>
              <a:rPr lang="fr-FR" b="1" dirty="0"/>
              <a:t> by the free </a:t>
            </a:r>
            <a:r>
              <a:rPr lang="fr-FR" b="1" dirty="0" err="1"/>
              <a:t>gas</a:t>
            </a:r>
            <a:r>
              <a:rPr lang="fr-FR" b="1" dirty="0"/>
              <a:t> </a:t>
            </a:r>
            <a:r>
              <a:rPr lang="fr-FR" b="1" dirty="0" err="1"/>
              <a:t>energy</a:t>
            </a:r>
            <a:endParaRPr lang="fr-F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39454</TotalTime>
  <Words>1738</Words>
  <Application>Microsoft Macintosh PowerPoint</Application>
  <PresentationFormat>Présentation à l'écran (4:3)</PresentationFormat>
  <Paragraphs>192</Paragraphs>
  <Slides>27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9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Nouvelle présentation</vt:lpstr>
      <vt:lpstr>Conception personnalisée</vt:lpstr>
      <vt:lpstr>5_Nouvelle présentation</vt:lpstr>
      <vt:lpstr>6_Nouvelle présentation</vt:lpstr>
      <vt:lpstr>8_Nouvelle présentation</vt:lpstr>
      <vt:lpstr>9_Nouvelle présentation</vt:lpstr>
      <vt:lpstr>10_Nouvelle présentation</vt:lpstr>
      <vt:lpstr>11_Nouvelle présentation</vt:lpstr>
      <vt:lpstr>12_Nouvelle présentation</vt:lpstr>
      <vt:lpstr>Présentation PowerPoint</vt:lpstr>
      <vt:lpstr>Présentation PowerPoint</vt:lpstr>
      <vt:lpstr>Présentation PowerPoint</vt:lpstr>
      <vt:lpstr>     Low-density for neutron matter (EFT satisfies this regime -&gt;  Hammer, Furnstahl, NPA 678, 277 (2000)) Lee-Yang expansion in (akN). Low-density EOS</vt:lpstr>
      <vt:lpstr>Neutron matter at ‘usual’ density scales. Example of Lyon-Saclay forces adjusted on the neutron EOS</vt:lpstr>
      <vt:lpstr>Some indications from second-order calculations: the second-order contribution has the required kF4 term (second term of Lee-Yang exp.)</vt:lpstr>
      <vt:lpstr>Présentation PowerPoint</vt:lpstr>
      <vt:lpstr>YGLO functional: Inspired by resummed expressions (resummed functional) (EFT)</vt:lpstr>
      <vt:lpstr>YGLO. Very low-density behavior of neutron matter</vt:lpstr>
      <vt:lpstr>Using the experimental values of the electric dipole polarizability in the three nuclei  correlation between the electric dipole polarizability times the symmetry energy J and the slope of the symmetry energy L</vt:lpstr>
      <vt:lpstr>Symmetry energy and its slope</vt:lpstr>
      <vt:lpstr>No resummation. Imposing a Lee-Yang regime at all densities at leading order</vt:lpstr>
      <vt:lpstr>… Without resummation, how to handle the different density scales ? </vt:lpstr>
      <vt:lpstr>Présentation PowerPoint</vt:lpstr>
      <vt:lpstr>Neutron-neutron scattering length</vt:lpstr>
      <vt:lpstr>Présentation PowerPoint</vt:lpstr>
      <vt:lpstr>Présentation PowerPoint</vt:lpstr>
      <vt:lpstr>Présentation PowerPoint</vt:lpstr>
      <vt:lpstr>Density dependence of the parameters x0 and x3</vt:lpstr>
      <vt:lpstr>Présentation PowerPoint</vt:lpstr>
      <vt:lpstr>Présentation PowerPoint</vt:lpstr>
      <vt:lpstr>Towards finite-size systems   Applications to neutron drops trapped in isotropic harmonic potentials of frequency  ω  Applications shown for :   YGLO ELYO (extended Lee Yang, Orsay -&gt; density-dependent scattering length)  KIDS (Papakonstantinu et al) </vt:lpstr>
      <vt:lpstr>Adding spin-orbit and pairing to our functionals Adjusting to preudodata: using the average of the results shown in the figure below (except Brueckner HF Bonn A)</vt:lpstr>
      <vt:lpstr>Adding spin-orbit and pairing to our functionals Adjusting to preudodata: using the average of the results shown in the figure below (except Brueckner HF Bonn A)</vt:lpstr>
      <vt:lpstr>Adding spin-orbit and pairing to our functionals Adjusting to preudodata: using the average of the results shown in the figure below (except Brueckner HF Bonn A)</vt:lpstr>
      <vt:lpstr>After adjustment of spin-orbit and pairing</vt:lpstr>
      <vt:lpstr>Conclusions</vt:lpstr>
    </vt:vector>
  </TitlesOfParts>
  <Company>Marcella Grasso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Marcella Grasso</dc:creator>
  <cp:lastModifiedBy>Marcella</cp:lastModifiedBy>
  <cp:revision>615</cp:revision>
  <cp:lastPrinted>2016-05-09T09:46:24Z</cp:lastPrinted>
  <dcterms:created xsi:type="dcterms:W3CDTF">2012-06-14T13:59:05Z</dcterms:created>
  <dcterms:modified xsi:type="dcterms:W3CDTF">2018-09-13T01:19:30Z</dcterms:modified>
</cp:coreProperties>
</file>