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0" r:id="rId2"/>
    <p:sldId id="276" r:id="rId3"/>
    <p:sldId id="289" r:id="rId4"/>
    <p:sldId id="269" r:id="rId5"/>
    <p:sldId id="283" r:id="rId6"/>
    <p:sldId id="285" r:id="rId7"/>
    <p:sldId id="270" r:id="rId8"/>
    <p:sldId id="272" r:id="rId9"/>
    <p:sldId id="266" r:id="rId10"/>
    <p:sldId id="287" r:id="rId11"/>
    <p:sldId id="284" r:id="rId12"/>
    <p:sldId id="286" r:id="rId13"/>
    <p:sldId id="279" r:id="rId14"/>
    <p:sldId id="288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FF"/>
    <a:srgbClr val="CCF5E1"/>
    <a:srgbClr val="FFE4D0"/>
    <a:srgbClr val="D9D2FF"/>
    <a:srgbClr val="D6E5FF"/>
    <a:srgbClr val="FFDAF6"/>
    <a:srgbClr val="FF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9765"/>
    <p:restoredTop sz="91140"/>
  </p:normalViewPr>
  <p:slideViewPr>
    <p:cSldViewPr snapToGrid="0" snapToObjects="1">
      <p:cViewPr varScale="1">
        <p:scale>
          <a:sx n="115" d="100"/>
          <a:sy n="115" d="100"/>
        </p:scale>
        <p:origin x="2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bastien.incerti/Documents/Work/FKPPL-2019/Reports2018/FKPPL-BILAN-PLOTS-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bastien.incerti/Documents/Work/FKPPL-2019/Reports2018/FKPPL-BILAN-PLOTS-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bastien.incerti/Documents/Work/FKPPL-2019/Reports2018/FKPPL-BILAN-PLOTS-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bastien.incerti/Documents/Work/FKPPL-2019/Reports2018/FKPPL-BILAN-PLOTS-EXCE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bastien.incerti/Documents/Work/FKPPL-2019/Reports2018/FKPPL-BILAN-PLOTS-EXCE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39108404807285E-2"/>
          <c:y val="1.6367434733243032E-2"/>
          <c:w val="0.87696044137851314"/>
          <c:h val="0.9386221197503386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457-6C46-AFCC-3320DC5BCE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457-6C46-AFCC-3320DC5BCE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1457-6C46-AFCC-3320DC5BCE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57-6C46-AFCC-3320DC5BCEB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1457-6C46-AFCC-3320DC5BCEB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457-6C46-AFCC-3320DC5BCEB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457-6C46-AFCC-3320DC5BCEBD}"/>
              </c:ext>
            </c:extLst>
          </c:dPt>
          <c:dLbls>
            <c:dLbl>
              <c:idx val="0"/>
              <c:layout>
                <c:manualLayout>
                  <c:x val="-0.25291033355047449"/>
                  <c:y val="0.19926143561734222"/>
                </c:manualLayout>
              </c:layout>
              <c:tx>
                <c:rich>
                  <a:bodyPr/>
                  <a:lstStyle/>
                  <a:p>
                    <a:fld id="{990FE394-29AE-C640-9E3E-6048737295A8}" type="CATEGORYNAME">
                      <a:rPr lang="en-US"/>
                      <a:pPr/>
                      <a:t>[NOM DE CATÉGORIE]</a:t>
                    </a:fld>
                    <a:r>
                      <a:rPr lang="en-US" baseline="0" dirty="0"/>
                      <a:t>; </a:t>
                    </a:r>
                    <a:br>
                      <a:rPr lang="en-US" baseline="0" dirty="0"/>
                    </a:br>
                    <a:fld id="{60929A8F-CF25-CF47-9512-218853066985}" type="VALUE">
                      <a:rPr lang="en-US" baseline="0" smtClean="0"/>
                      <a:pPr/>
                      <a:t>[VALEUR]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82788453549656"/>
                      <c:h val="0.139389327143779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457-6C46-AFCC-3320DC5BCEBD}"/>
                </c:ext>
              </c:extLst>
            </c:dLbl>
            <c:dLbl>
              <c:idx val="1"/>
              <c:layout>
                <c:manualLayout>
                  <c:x val="-0.17635182404583338"/>
                  <c:y val="-0.1897744451504064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47234821894089"/>
                      <c:h val="0.119195843444842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457-6C46-AFCC-3320DC5BCEBD}"/>
                </c:ext>
              </c:extLst>
            </c:dLbl>
            <c:dLbl>
              <c:idx val="2"/>
              <c:layout>
                <c:manualLayout>
                  <c:x val="0.21584000510542584"/>
                  <c:y val="-0.196409216798916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075117189993"/>
                      <c:h val="0.119195843444842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457-6C46-AFCC-3320DC5BCEBD}"/>
                </c:ext>
              </c:extLst>
            </c:dLbl>
            <c:dLbl>
              <c:idx val="3"/>
              <c:layout>
                <c:manualLayout>
                  <c:x val="3.2580202748019541E-3"/>
                  <c:y val="6.8683136773759521E-2"/>
                </c:manualLayout>
              </c:layout>
              <c:tx>
                <c:rich>
                  <a:bodyPr/>
                  <a:lstStyle/>
                  <a:p>
                    <a:fld id="{DCA81306-0F76-A049-830F-E0BAB2EAEA56}" type="CATEGORYNAME">
                      <a:rPr lang="en-US"/>
                      <a:pPr/>
                      <a:t>[NOM DE CATÉGORIE]</a:t>
                    </a:fld>
                    <a:r>
                      <a:rPr lang="en-US" baseline="0" dirty="0"/>
                      <a:t>; </a:t>
                    </a:r>
                  </a:p>
                  <a:p>
                    <a:fld id="{8E374B4F-3D17-EB49-9F2A-33EC19FB9AAF}" type="VALUE">
                      <a:rPr lang="en-US" baseline="0" smtClean="0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639613709212926"/>
                      <c:h val="0.135192053056442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457-6C46-AFCC-3320DC5BCEBD}"/>
                </c:ext>
              </c:extLst>
            </c:dLbl>
            <c:dLbl>
              <c:idx val="4"/>
              <c:layout>
                <c:manualLayout>
                  <c:x val="0.13518722102279498"/>
                  <c:y val="0.1517040497157608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9421858688074"/>
                      <c:h val="0.147797935641184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457-6C46-AFCC-3320DC5BCEBD}"/>
                </c:ext>
              </c:extLst>
            </c:dLbl>
            <c:dLbl>
              <c:idx val="5"/>
              <c:layout>
                <c:manualLayout>
                  <c:x val="0.11379425254277897"/>
                  <c:y val="5.82187720299872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4955767024006"/>
                      <c:h val="0.12533556463139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457-6C46-AFCC-3320DC5BCEBD}"/>
                </c:ext>
              </c:extLst>
            </c:dLbl>
            <c:dLbl>
              <c:idx val="6"/>
              <c:layout>
                <c:manualLayout>
                  <c:x val="0.13542532485112277"/>
                  <c:y val="5.096488287910300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8717083066958"/>
                      <c:h val="0.125335644221700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457-6C46-AFCC-3320DC5BCE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Feuil1!$A$2:$A$7</c:f>
              <c:strCache>
                <c:ptCount val="6"/>
                <c:pt idx="0">
                  <c:v>R&amp;D</c:v>
                </c:pt>
                <c:pt idx="1">
                  <c:v>HEP: theo</c:v>
                </c:pt>
                <c:pt idx="2">
                  <c:v>HEP: exp.</c:v>
                </c:pt>
                <c:pt idx="3">
                  <c:v>Interdisciplinary</c:v>
                </c:pt>
                <c:pt idx="4">
                  <c:v>Neutrinos</c:v>
                </c:pt>
                <c:pt idx="5">
                  <c:v>Hadronic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7-6C46-AFCC-3320DC5BCEB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B6-CA4D-A75C-1C8D445847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B6-CA4D-A75C-1C8D445847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B6-CA4D-A75C-1C8D445847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B6-CA4D-A75C-1C8D445847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B6-CA4D-A75C-1C8D445847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Feuil1!$C$3:$G$3</c:f>
              <c:strCache>
                <c:ptCount val="5"/>
                <c:pt idx="0">
                  <c:v>Researcher</c:v>
                </c:pt>
                <c:pt idx="1">
                  <c:v>PostDoc</c:v>
                </c:pt>
                <c:pt idx="2">
                  <c:v>PhD</c:v>
                </c:pt>
                <c:pt idx="3">
                  <c:v>Master</c:v>
                </c:pt>
                <c:pt idx="4">
                  <c:v>Other</c:v>
                </c:pt>
              </c:strCache>
            </c:strRef>
          </c:cat>
          <c:val>
            <c:numRef>
              <c:f>Feuil1!$C$27:$G$27</c:f>
              <c:numCache>
                <c:formatCode>General</c:formatCode>
                <c:ptCount val="5"/>
                <c:pt idx="0">
                  <c:v>6.5249999999999995</c:v>
                </c:pt>
                <c:pt idx="1">
                  <c:v>1.8499999999999999</c:v>
                </c:pt>
                <c:pt idx="2">
                  <c:v>3.8000000000000003</c:v>
                </c:pt>
                <c:pt idx="3">
                  <c:v>0.30000000000000004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68-F34F-BCBF-93C5DBA4BB92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268-F34F-BCBF-93C5DBA4BB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268-F34F-BCBF-93C5DBA4BB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268-F34F-BCBF-93C5DBA4BB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268-F34F-BCBF-93C5DBA4BB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9268-F34F-BCBF-93C5DBA4BB92}"/>
              </c:ext>
            </c:extLst>
          </c:dPt>
          <c:cat>
            <c:strRef>
              <c:f>Feuil1!$C$3:$G$3</c:f>
              <c:strCache>
                <c:ptCount val="5"/>
                <c:pt idx="0">
                  <c:v>Researcher</c:v>
                </c:pt>
                <c:pt idx="1">
                  <c:v>PostDoc</c:v>
                </c:pt>
                <c:pt idx="2">
                  <c:v>PhD</c:v>
                </c:pt>
                <c:pt idx="3">
                  <c:v>Master</c:v>
                </c:pt>
                <c:pt idx="4">
                  <c:v>Other</c:v>
                </c:pt>
              </c:strCache>
            </c:strRef>
          </c:cat>
          <c:val>
            <c:numRef>
              <c:f>Feuil1!$C$27:$G$27</c:f>
              <c:numCache>
                <c:formatCode>General</c:formatCode>
                <c:ptCount val="5"/>
                <c:pt idx="0">
                  <c:v>6.5249999999999995</c:v>
                </c:pt>
                <c:pt idx="1">
                  <c:v>1.8499999999999999</c:v>
                </c:pt>
                <c:pt idx="2">
                  <c:v>3.8000000000000003</c:v>
                </c:pt>
                <c:pt idx="3">
                  <c:v>0.30000000000000004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268-F34F-BCBF-93C5DBA4B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241976221130136E-2"/>
          <c:y val="0.86318184371103102"/>
          <c:w val="0.89999992018192132"/>
          <c:h val="4.7974678509532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2A-5D48-9953-D1F1C5C8F2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2A-5D48-9953-D1F1C5C8F2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2A-5D48-9953-D1F1C5C8F2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2A-5D48-9953-D1F1C5C8F2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2A-5D48-9953-D1F1C5C8F2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Feuil1!$I$3:$M$3</c:f>
              <c:strCache>
                <c:ptCount val="5"/>
                <c:pt idx="0">
                  <c:v>Researcher</c:v>
                </c:pt>
                <c:pt idx="1">
                  <c:v>Postdoc</c:v>
                </c:pt>
                <c:pt idx="2">
                  <c:v>PhD</c:v>
                </c:pt>
                <c:pt idx="3">
                  <c:v>Master</c:v>
                </c:pt>
                <c:pt idx="4">
                  <c:v>Other</c:v>
                </c:pt>
              </c:strCache>
            </c:strRef>
          </c:cat>
          <c:val>
            <c:numRef>
              <c:f>Feuil1!$I$27:$M$27</c:f>
              <c:numCache>
                <c:formatCode>General</c:formatCode>
                <c:ptCount val="5"/>
                <c:pt idx="0">
                  <c:v>5.8499999999999988</c:v>
                </c:pt>
                <c:pt idx="1">
                  <c:v>1.2000000000000002</c:v>
                </c:pt>
                <c:pt idx="2">
                  <c:v>6.0500000000000007</c:v>
                </c:pt>
                <c:pt idx="3">
                  <c:v>0.55000000000000004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4-534E-8B31-703D844053F2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B54-534E-8B31-703D844053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B54-534E-8B31-703D844053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B54-534E-8B31-703D844053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B54-534E-8B31-703D844053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B54-534E-8B31-703D844053F2}"/>
              </c:ext>
            </c:extLst>
          </c:dPt>
          <c:cat>
            <c:strRef>
              <c:f>Feuil1!$I$3:$M$3</c:f>
              <c:strCache>
                <c:ptCount val="5"/>
                <c:pt idx="0">
                  <c:v>Researcher</c:v>
                </c:pt>
                <c:pt idx="1">
                  <c:v>Postdoc</c:v>
                </c:pt>
                <c:pt idx="2">
                  <c:v>PhD</c:v>
                </c:pt>
                <c:pt idx="3">
                  <c:v>Master</c:v>
                </c:pt>
                <c:pt idx="4">
                  <c:v>Other</c:v>
                </c:pt>
              </c:strCache>
            </c:strRef>
          </c:cat>
          <c:val>
            <c:numRef>
              <c:f>Feuil1!$C$27:$G$27</c:f>
              <c:numCache>
                <c:formatCode>General</c:formatCode>
                <c:ptCount val="5"/>
                <c:pt idx="0">
                  <c:v>6.5249999999999995</c:v>
                </c:pt>
                <c:pt idx="1">
                  <c:v>1.8499999999999999</c:v>
                </c:pt>
                <c:pt idx="2">
                  <c:v>3.8000000000000003</c:v>
                </c:pt>
                <c:pt idx="3">
                  <c:v>0.30000000000000004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B54-534E-8B31-703D84405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CF-6B4F-8428-E90021AC59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CF-6B4F-8428-E90021AC59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CF-6B4F-8428-E90021AC59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CF-6B4F-8428-E90021AC599F}"/>
              </c:ext>
            </c:extLst>
          </c:dPt>
          <c:dLbls>
            <c:dLbl>
              <c:idx val="3"/>
              <c:layout>
                <c:manualLayout>
                  <c:x val="3.8329937234137489E-2"/>
                  <c:y val="0.127605360347122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35691763096052"/>
                      <c:h val="0.126055881227698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3CF-6B4F-8428-E90021AC5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Feuil1!$A$54:$A$57</c:f>
              <c:strCache>
                <c:ptCount val="4"/>
                <c:pt idx="0">
                  <c:v>France (other)</c:v>
                </c:pt>
                <c:pt idx="1">
                  <c:v>Korea</c:v>
                </c:pt>
                <c:pt idx="2">
                  <c:v>CNRS</c:v>
                </c:pt>
                <c:pt idx="3">
                  <c:v>CEA</c:v>
                </c:pt>
              </c:strCache>
            </c:strRef>
          </c:cat>
          <c:val>
            <c:numRef>
              <c:f>Feuil1!$B$54:$B$57</c:f>
              <c:numCache>
                <c:formatCode>General</c:formatCode>
                <c:ptCount val="4"/>
                <c:pt idx="0">
                  <c:v>229</c:v>
                </c:pt>
                <c:pt idx="1">
                  <c:v>153</c:v>
                </c:pt>
                <c:pt idx="2">
                  <c:v>47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CF-6B4F-8428-E90021AC5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funding</a:t>
            </a:r>
            <a:r>
              <a:rPr lang="fr-FR" dirty="0"/>
              <a:t> - France (</a:t>
            </a:r>
            <a:r>
              <a:rPr lang="fr-FR" dirty="0" err="1"/>
              <a:t>keuros</a:t>
            </a:r>
            <a:r>
              <a:rPr lang="fr-FR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F3-0141-9D30-004E421A687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F3-0141-9D30-004E421A687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F3-0141-9D30-004E421A6876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F3-0141-9D30-004E421A6876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F3-0141-9D30-004E421A6876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F3-0141-9D30-004E421A6876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F3-0141-9D30-004E421A6876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F3-0141-9D30-004E421A6876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F3-0141-9D30-004E421A6876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F3-0141-9D30-004E421A6876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F3-0141-9D30-004E421A6876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0F3-0141-9D30-004E421A6876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67A-2A41-B875-36D4BCF887C1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67A-2A41-B875-36D4BCF887C1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7A-2A41-B875-36D4BCF887C1}"/>
              </c:ext>
            </c:extLst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0F3-0141-9D30-004E421A6876}"/>
              </c:ext>
            </c:extLst>
          </c:dPt>
          <c:dLbls>
            <c:dLbl>
              <c:idx val="13"/>
              <c:layout>
                <c:manualLayout>
                  <c:x val="-1.2287252766751475E-2"/>
                  <c:y val="5.18350696091314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7A-2A41-B875-36D4BCF887C1}"/>
                </c:ext>
              </c:extLst>
            </c:dLbl>
            <c:dLbl>
              <c:idx val="14"/>
              <c:layout>
                <c:manualLayout>
                  <c:x val="-2.6759812296864013E-2"/>
                  <c:y val="5.531031747607459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7A-2A41-B875-36D4BCF88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Feuil1!$B$33:$B$48</c:f>
              <c:strCache>
                <c:ptCount val="16"/>
                <c:pt idx="1">
                  <c:v>ALICE-HF: CNRS</c:v>
                </c:pt>
                <c:pt idx="3">
                  <c:v>COMPHS: IPNL</c:v>
                </c:pt>
                <c:pt idx="4">
                  <c:v>FNPES: MESR</c:v>
                </c:pt>
                <c:pt idx="5">
                  <c:v>GPD: STAR</c:v>
                </c:pt>
                <c:pt idx="6">
                  <c:v>GPD: Eiffel</c:v>
                </c:pt>
                <c:pt idx="7">
                  <c:v>GPD: IN2P3</c:v>
                </c:pt>
                <c:pt idx="8">
                  <c:v>H-POT: IUF</c:v>
                </c:pt>
                <c:pt idx="10">
                  <c:v>ILC/CALICE: P2IO &amp; CF</c:v>
                </c:pt>
                <c:pt idx="11">
                  <c:v>PROTON: INSERM</c:v>
                </c:pt>
                <c:pt idx="12">
                  <c:v>PROTON: Bordeaux U.</c:v>
                </c:pt>
                <c:pt idx="13">
                  <c:v>SITRINEO: STAR</c:v>
                </c:pt>
                <c:pt idx="14">
                  <c:v>SITRINEO: Strasbourg U.</c:v>
                </c:pt>
                <c:pt idx="15">
                  <c:v>CMSRPC: Lyon U.</c:v>
                </c:pt>
              </c:strCache>
            </c:strRef>
          </c:cat>
          <c:val>
            <c:numRef>
              <c:f>Feuil1!$C$33:$C$48</c:f>
              <c:numCache>
                <c:formatCode>General</c:formatCode>
                <c:ptCount val="16"/>
                <c:pt idx="1">
                  <c:v>45</c:v>
                </c:pt>
                <c:pt idx="3">
                  <c:v>1.5</c:v>
                </c:pt>
                <c:pt idx="4">
                  <c:v>30</c:v>
                </c:pt>
                <c:pt idx="5">
                  <c:v>10</c:v>
                </c:pt>
                <c:pt idx="6">
                  <c:v>9.2040000000000006</c:v>
                </c:pt>
                <c:pt idx="7">
                  <c:v>6.75</c:v>
                </c:pt>
                <c:pt idx="8">
                  <c:v>0.8</c:v>
                </c:pt>
                <c:pt idx="10">
                  <c:v>62</c:v>
                </c:pt>
                <c:pt idx="11">
                  <c:v>1.024</c:v>
                </c:pt>
                <c:pt idx="12">
                  <c:v>30</c:v>
                </c:pt>
                <c:pt idx="13">
                  <c:v>1.4</c:v>
                </c:pt>
                <c:pt idx="14">
                  <c:v>10</c:v>
                </c:pt>
                <c:pt idx="15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CB-B74F-8CEC-FD9DC8B7B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/>
              <a:t>Korea (kWon)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7-0A41-B263-EF559637CEA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7-0A41-B263-EF559637CEA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018-044F-87E3-BAE1F3CB77F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27-0A41-B263-EF559637CEAE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18-044F-87E3-BAE1F3CB77FE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127-0A41-B263-EF559637CEAE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127-0A41-B263-EF559637CEAE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127-0A41-B263-EF559637CEAE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127-0A41-B263-EF559637CEAE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127-0A41-B263-EF559637CEAE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127-0A41-B263-EF559637CEAE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127-0A41-B263-EF559637CEAE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127-0A41-B263-EF559637CEAE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127-0A41-B263-EF559637CEAE}"/>
              </c:ext>
            </c:extLst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127-0A41-B263-EF559637CEAE}"/>
              </c:ext>
            </c:extLst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18-044F-87E3-BAE1F3CB77FE}"/>
              </c:ext>
            </c:extLst>
          </c:dPt>
          <c:dLbls>
            <c:dLbl>
              <c:idx val="2"/>
              <c:layout>
                <c:manualLayout>
                  <c:x val="-0.22575736264028362"/>
                  <c:y val="-3.92706930812957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18-044F-87E3-BAE1F3CB77FE}"/>
                </c:ext>
              </c:extLst>
            </c:dLbl>
            <c:dLbl>
              <c:idx val="4"/>
              <c:layout>
                <c:manualLayout>
                  <c:x val="0.16407332792116097"/>
                  <c:y val="-0.17798230216910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76932405806602"/>
                      <c:h val="0.10081356292814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018-044F-87E3-BAE1F3CB77FE}"/>
                </c:ext>
              </c:extLst>
            </c:dLbl>
            <c:dLbl>
              <c:idx val="8"/>
              <c:layout>
                <c:manualLayout>
                  <c:x val="8.4394447687071595E-3"/>
                  <c:y val="0.182806910983111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127-0A41-B263-EF559637CEAE}"/>
                </c:ext>
              </c:extLst>
            </c:dLbl>
            <c:dLbl>
              <c:idx val="9"/>
              <c:layout>
                <c:manualLayout>
                  <c:x val="-1.9692037793650037E-2"/>
                  <c:y val="4.523459884026041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84426455555027"/>
                      <c:h val="0.100393189808390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5127-0A41-B263-EF559637CEAE}"/>
                </c:ext>
              </c:extLst>
            </c:dLbl>
            <c:dLbl>
              <c:idx val="11"/>
              <c:layout>
                <c:manualLayout>
                  <c:x val="-5.626296512471457E-3"/>
                  <c:y val="-7.901053727116321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85048781541314"/>
                      <c:h val="7.03219273727611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5127-0A41-B263-EF559637CEAE}"/>
                </c:ext>
              </c:extLst>
            </c:dLbl>
            <c:dLbl>
              <c:idx val="14"/>
              <c:layout>
                <c:manualLayout>
                  <c:x val="-1.7740333125485241E-2"/>
                  <c:y val="-0.1026708032362112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127-0A41-B263-EF559637CEAE}"/>
                </c:ext>
              </c:extLst>
            </c:dLbl>
            <c:dLbl>
              <c:idx val="15"/>
              <c:layout>
                <c:manualLayout>
                  <c:x val="0.1832972091132713"/>
                  <c:y val="0.1792083700087432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18-044F-87E3-BAE1F3CB77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Feuil1!$E$33:$E$48</c:f>
              <c:strCache>
                <c:ptCount val="16"/>
                <c:pt idx="0">
                  <c:v>ALICE: NRF</c:v>
                </c:pt>
                <c:pt idx="1">
                  <c:v>ALICE-HF: Inha .</c:v>
                </c:pt>
                <c:pt idx="2">
                  <c:v>BEAM: KISTI</c:v>
                </c:pt>
                <c:pt idx="3">
                  <c:v>COMPHS: IBS</c:v>
                </c:pt>
                <c:pt idx="4">
                  <c:v>FNPES: BK21+NRF+TJPSF</c:v>
                </c:pt>
                <c:pt idx="5">
                  <c:v>GPD: SNU</c:v>
                </c:pt>
                <c:pt idx="8">
                  <c:v>H-POT: Korea U.</c:v>
                </c:pt>
                <c:pt idx="9">
                  <c:v>H-POT: Hanyang U.</c:v>
                </c:pt>
                <c:pt idx="11">
                  <c:v>PROTON: NCC</c:v>
                </c:pt>
                <c:pt idx="14">
                  <c:v>SITRINEO: KNU</c:v>
                </c:pt>
                <c:pt idx="15">
                  <c:v>CMSRPC: Hanyang U. </c:v>
                </c:pt>
              </c:strCache>
            </c:strRef>
          </c:cat>
          <c:val>
            <c:numRef>
              <c:f>Feuil1!$F$33:$F$48</c:f>
              <c:numCache>
                <c:formatCode>General</c:formatCode>
                <c:ptCount val="16"/>
                <c:pt idx="0">
                  <c:v>18000</c:v>
                </c:pt>
                <c:pt idx="1">
                  <c:v>1200</c:v>
                </c:pt>
                <c:pt idx="2">
                  <c:v>69913</c:v>
                </c:pt>
                <c:pt idx="3">
                  <c:v>1500</c:v>
                </c:pt>
                <c:pt idx="4">
                  <c:v>38000</c:v>
                </c:pt>
                <c:pt idx="5">
                  <c:v>14400</c:v>
                </c:pt>
                <c:pt idx="8">
                  <c:v>1257</c:v>
                </c:pt>
                <c:pt idx="9">
                  <c:v>1806</c:v>
                </c:pt>
                <c:pt idx="11">
                  <c:v>5200</c:v>
                </c:pt>
                <c:pt idx="14">
                  <c:v>300</c:v>
                </c:pt>
                <c:pt idx="15">
                  <c:v>43935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8-044F-87E3-BAE1F3CB7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979027861901876E-2"/>
          <c:y val="4.4783129278716929E-2"/>
          <c:w val="0.70301935695537998"/>
          <c:h val="0.875529284876664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# of projects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Feuil1!$A$2:$A$12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Feuil1!$B$2:$B$12</c:f>
              <c:numCache>
                <c:formatCode>General</c:formatCode>
                <c:ptCount val="11"/>
                <c:pt idx="0">
                  <c:v>6</c:v>
                </c:pt>
                <c:pt idx="1">
                  <c:v>9</c:v>
                </c:pt>
                <c:pt idx="2">
                  <c:v>10</c:v>
                </c:pt>
                <c:pt idx="3">
                  <c:v>9</c:v>
                </c:pt>
                <c:pt idx="4">
                  <c:v>6</c:v>
                </c:pt>
                <c:pt idx="5">
                  <c:v>7</c:v>
                </c:pt>
                <c:pt idx="6">
                  <c:v>9</c:v>
                </c:pt>
                <c:pt idx="7">
                  <c:v>17</c:v>
                </c:pt>
                <c:pt idx="8">
                  <c:v>18</c:v>
                </c:pt>
                <c:pt idx="9">
                  <c:v>13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5-D94F-B3AF-A7BC2E0DD6E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from CNRS/DERCI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cat>
            <c:numRef>
              <c:f>Feuil1!$A$2:$A$12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Feuil1!$C$2:$C$12</c:f>
              <c:numCache>
                <c:formatCode>General</c:formatCode>
                <c:ptCount val="11"/>
                <c:pt idx="0">
                  <c:v>22</c:v>
                </c:pt>
                <c:pt idx="1">
                  <c:v>22</c:v>
                </c:pt>
                <c:pt idx="2">
                  <c:v>22</c:v>
                </c:pt>
                <c:pt idx="3">
                  <c:v>20</c:v>
                </c:pt>
                <c:pt idx="4">
                  <c:v>16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16</c:v>
                </c:pt>
                <c:pt idx="9">
                  <c:v>16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B5-D94F-B3AF-A7BC2E0DD6EA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from IN2P3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Feuil1!$A$2:$A$12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Feuil1!$D$2:$D$12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11.5</c:v>
                </c:pt>
                <c:pt idx="5">
                  <c:v>20.5</c:v>
                </c:pt>
                <c:pt idx="6">
                  <c:v>28</c:v>
                </c:pt>
                <c:pt idx="7">
                  <c:v>20</c:v>
                </c:pt>
                <c:pt idx="8">
                  <c:v>24</c:v>
                </c:pt>
                <c:pt idx="9">
                  <c:v>24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B5-D94F-B3AF-A7BC2E0DD6EA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from INP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numRef>
              <c:f>Feuil1!$A$2:$A$12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Feuil1!$E$2:$E$12</c:f>
              <c:numCache>
                <c:formatCode>General</c:formatCode>
                <c:ptCount val="11"/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B5-D94F-B3AF-A7BC2E0DD6EA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from CEA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Feuil1!$A$2:$A$12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Feuil1!$F$2:$F$12</c:f>
              <c:numCache>
                <c:formatCode>General</c:formatCode>
                <c:ptCount val="11"/>
                <c:pt idx="7">
                  <c:v>15</c:v>
                </c:pt>
                <c:pt idx="8">
                  <c:v>9.4</c:v>
                </c:pt>
                <c:pt idx="9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B5-D94F-B3AF-A7BC2E0DD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cylinder"/>
        <c:axId val="-2058123192"/>
        <c:axId val="-2058117400"/>
        <c:axId val="0"/>
      </c:bar3DChart>
      <c:catAx>
        <c:axId val="-2058123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err="1"/>
                  <a:t>Year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0.33747192358166767"/>
              <c:y val="0.9089773612450058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-2058117400"/>
        <c:crosses val="autoZero"/>
        <c:auto val="1"/>
        <c:lblAlgn val="ctr"/>
        <c:lblOffset val="100"/>
        <c:noMultiLvlLbl val="0"/>
      </c:catAx>
      <c:valAx>
        <c:axId val="-2058117400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dirty="0" err="1"/>
                  <a:t>Amount</a:t>
                </a:r>
                <a:r>
                  <a:rPr lang="fr-FR" baseline="0" dirty="0"/>
                  <a:t> (</a:t>
                </a:r>
                <a:r>
                  <a:rPr lang="fr-FR" baseline="0" dirty="0" err="1"/>
                  <a:t>keuros</a:t>
                </a:r>
                <a:r>
                  <a:rPr lang="fr-FR" baseline="0" dirty="0"/>
                  <a:t>) </a:t>
                </a:r>
                <a:r>
                  <a:rPr lang="fr-FR" baseline="0" dirty="0">
                    <a:solidFill>
                      <a:srgbClr val="0000FF"/>
                    </a:solidFill>
                  </a:rPr>
                  <a:t>or</a:t>
                </a:r>
                <a:r>
                  <a:rPr lang="fr-FR" baseline="0" dirty="0"/>
                  <a:t> # of </a:t>
                </a:r>
                <a:r>
                  <a:rPr lang="fr-FR" baseline="0" dirty="0" err="1"/>
                  <a:t>projects</a:t>
                </a:r>
                <a:endParaRPr lang="fr-FR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58123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97652096372572"/>
          <c:y val="0.33045273181932699"/>
          <c:w val="0.19646731358099467"/>
          <c:h val="0.355431202211557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51C7B-3997-7148-AEBC-8AB74E0031C8}" type="datetimeFigureOut">
              <a:rPr lang="fr-FR" smtClean="0"/>
              <a:t>10/05/2019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5E08B-3136-1B4A-9B37-20162396C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364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A4497-22D8-4748-B179-B5F64593E715}" type="datetimeFigureOut">
              <a:rPr lang="fr-FR" smtClean="0"/>
              <a:t>10/05/2019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3745A-8554-4045-9324-621C623163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7006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CMS-RPC: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project is organized around the upgrade of the CMS muon spectrometer with new improved RPC chambers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iRPC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that shall cover the forward region for |h| &gt; 1.9 ( 2 innermost rings of stations 3 and 4). Our project contains two components: a software prospection part and a hardware R&amp;D part.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 New Physics : From the Earth to the Sky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Circuit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3745A-8554-4045-9324-621C6231638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65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HSPC Heavy stable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 Pacific Center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publicly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 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reinterpreting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LHC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 =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 Multiplier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745A-8554-4045-9324-621C6231638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7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OSQAR @ CERN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(Optical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QED vacuum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magnetic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birefringence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photon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3745A-8554-4045-9324-621C6231638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83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160AA-42D0-2147-B693-2530B1286C4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84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95A074D-5F9A-E34A-935F-B1279148CB3F}" type="datetime1">
              <a:rPr lang="fr-FR" smtClean="0"/>
              <a:t>10/05/2019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FADF-2472-384E-9476-A9EF4A4B6881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FD54557-F948-5241-BE78-AC433A202E48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F7A9-33DC-4747-B3B2-9C2837B3CF0F}" type="datetime1">
              <a:rPr lang="fr-FR" smtClean="0"/>
              <a:t>10/05/2019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E4B6-8891-F346-A8E3-D62661F961B5}" type="datetime1">
              <a:rPr lang="fr-FR" smtClean="0"/>
              <a:t>10/05/2019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E9368A-635F-D444-8D74-3A8B5BF07E49}" type="datetime1">
              <a:rPr lang="fr-FR" smtClean="0"/>
              <a:t>10/05/2019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DFD83BA-4E70-C348-BE25-5676CB80CB05}" type="datetime1">
              <a:rPr lang="fr-FR" smtClean="0"/>
              <a:t>10/05/2019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488B-BD4C-E34C-9584-D86C291935E1}" type="datetime1">
              <a:rPr lang="fr-FR" smtClean="0"/>
              <a:t>10/05/2019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9EC-8237-5B46-9D7C-77DFB7A9ACFE}" type="datetime1">
              <a:rPr lang="fr-FR" smtClean="0"/>
              <a:t>10/05/2019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5B96-AF64-8941-B526-AE17984EC88C}" type="datetime1">
              <a:rPr lang="fr-FR" smtClean="0"/>
              <a:t>10/05/2019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A67C1C0-C6A6-B249-AAF3-86EFBD07B78F}" type="datetime1">
              <a:rPr lang="fr-FR" smtClean="0"/>
              <a:t>10/05/2019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5EDCA3D-2A42-1744-8DF9-7181A52DCAE4}" type="datetime1">
              <a:rPr lang="fr-FR" smtClean="0"/>
              <a:t>10/05/2019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8F8F590-960A-A644-A13F-C78BA825C542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kppl.in2p3.f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mailto:cho@kisti.re.kr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E60243"/>
                </a:solidFill>
              </a:rPr>
              <a:t>F</a:t>
            </a:r>
            <a:r>
              <a:rPr lang="fr-FR" dirty="0"/>
              <a:t>rance-</a:t>
            </a:r>
            <a:r>
              <a:rPr lang="fr-FR" dirty="0" err="1">
                <a:solidFill>
                  <a:srgbClr val="E60243"/>
                </a:solidFill>
              </a:rPr>
              <a:t>K</a:t>
            </a:r>
            <a:r>
              <a:rPr lang="fr-FR" dirty="0" err="1"/>
              <a:t>orea</a:t>
            </a:r>
            <a:br>
              <a:rPr lang="fr-FR" dirty="0"/>
            </a:br>
            <a:r>
              <a:rPr lang="fr-FR" dirty="0" err="1">
                <a:solidFill>
                  <a:srgbClr val="E60243"/>
                </a:solidFill>
              </a:rPr>
              <a:t>P</a:t>
            </a:r>
            <a:r>
              <a:rPr lang="fr-FR" dirty="0" err="1"/>
              <a:t>article</a:t>
            </a:r>
            <a:r>
              <a:rPr lang="fr-FR" dirty="0"/>
              <a:t> </a:t>
            </a:r>
            <a:r>
              <a:rPr lang="fr-FR" dirty="0" err="1">
                <a:solidFill>
                  <a:srgbClr val="E60243"/>
                </a:solidFill>
              </a:rPr>
              <a:t>P</a:t>
            </a:r>
            <a:r>
              <a:rPr lang="fr-FR" dirty="0" err="1"/>
              <a:t>hysics</a:t>
            </a:r>
            <a:r>
              <a:rPr lang="fr-FR" dirty="0"/>
              <a:t> </a:t>
            </a:r>
            <a:r>
              <a:rPr lang="fr-FR" dirty="0" err="1">
                <a:solidFill>
                  <a:srgbClr val="E60243"/>
                </a:solidFill>
              </a:rPr>
              <a:t>L</a:t>
            </a:r>
            <a:r>
              <a:rPr lang="fr-FR" dirty="0" err="1"/>
              <a:t>aboratory</a:t>
            </a:r>
            <a:r>
              <a:rPr lang="fr-FR" dirty="0"/>
              <a:t> and e-science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Jeju</a:t>
            </a:r>
            <a:r>
              <a:rPr lang="fr-FR" dirty="0">
                <a:solidFill>
                  <a:srgbClr val="FFFF00"/>
                </a:solidFill>
              </a:rPr>
              <a:t>, </a:t>
            </a:r>
            <a:r>
              <a:rPr lang="fr-FR" dirty="0" err="1">
                <a:solidFill>
                  <a:srgbClr val="FFFF00"/>
                </a:solidFill>
              </a:rPr>
              <a:t>Korea</a:t>
            </a:r>
            <a:r>
              <a:rPr lang="fr-FR" dirty="0"/>
              <a:t>, May 8-10, 2019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446"/>
            <a:ext cx="9144000" cy="346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16462"/>
          <a:stretch/>
        </p:blipFill>
        <p:spPr>
          <a:xfrm>
            <a:off x="143461" y="4038600"/>
            <a:ext cx="2053285" cy="17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05F34-44A1-9744-AA19-A530FC03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Miscellaneous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26FBBB1-F830-FE40-A18F-BEFC3B5B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10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54F3C6-4E8F-7C4E-B06F-A8E01D8818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634266" cy="4495800"/>
          </a:xfrm>
        </p:spPr>
        <p:txBody>
          <a:bodyPr>
            <a:normAutofit fontScale="70000" lnSpcReduction="20000"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Calls</a:t>
            </a:r>
            <a:r>
              <a:rPr lang="fr-FR" sz="2400" dirty="0"/>
              <a:t> (</a:t>
            </a:r>
            <a:r>
              <a:rPr lang="fr-FR" sz="2400" dirty="0" err="1"/>
              <a:t>e.g</a:t>
            </a:r>
            <a:r>
              <a:rPr lang="fr-FR" sz="2400" dirty="0"/>
              <a:t>. Institut français in Seoul </a:t>
            </a:r>
            <a:r>
              <a:rPr lang="fr-FR" sz="2400" dirty="0" err="1"/>
              <a:t>grants</a:t>
            </a:r>
            <a:r>
              <a:rPr lang="fr-FR" sz="2400" dirty="0"/>
              <a:t>, STAR, </a:t>
            </a:r>
            <a:r>
              <a:rPr lang="fr-FR" sz="2400" dirty="0" err="1"/>
              <a:t>Univ</a:t>
            </a:r>
            <a:r>
              <a:rPr lang="fr-FR" sz="2400" dirty="0"/>
              <a:t>….)</a:t>
            </a:r>
          </a:p>
          <a:p>
            <a:pPr lvl="1"/>
            <a:r>
              <a:rPr lang="fr-FR" sz="2400" dirty="0" err="1"/>
              <a:t>Make</a:t>
            </a:r>
            <a:r>
              <a:rPr lang="fr-FR" sz="2400" dirty="0"/>
              <a:t> sure to check </a:t>
            </a:r>
            <a:r>
              <a:rPr lang="fr-FR" sz="2400" dirty="0" err="1"/>
              <a:t>regulalry</a:t>
            </a:r>
            <a:r>
              <a:rPr lang="fr-FR" sz="2400" dirty="0"/>
              <a:t> </a:t>
            </a:r>
            <a:r>
              <a:rPr lang="fr-FR" sz="2400" dirty="0" err="1"/>
              <a:t>our</a:t>
            </a:r>
            <a:r>
              <a:rPr lang="fr-FR" sz="2400" dirty="0"/>
              <a:t> web page:	</a:t>
            </a:r>
            <a:r>
              <a:rPr lang="fr-FR" sz="2400" dirty="0">
                <a:hlinkClick r:id="rId3"/>
              </a:rPr>
              <a:t>http://fkppl.in2p3.fr</a:t>
            </a:r>
            <a:endParaRPr lang="fr-FR" sz="2400" dirty="0"/>
          </a:p>
          <a:p>
            <a:r>
              <a:rPr lang="fr-FR" sz="2400" dirty="0">
                <a:solidFill>
                  <a:srgbClr val="FF0000"/>
                </a:solidFill>
              </a:rPr>
              <a:t>KISTI</a:t>
            </a:r>
            <a:r>
              <a:rPr lang="fr-FR" sz="2400" dirty="0"/>
              <a:t> HEP group </a:t>
            </a:r>
            <a:r>
              <a:rPr lang="fr-FR" sz="2400" dirty="0" err="1"/>
              <a:t>announcement</a:t>
            </a:r>
            <a:endParaRPr lang="fr-FR" sz="2400" dirty="0"/>
          </a:p>
          <a:p>
            <a:pPr lvl="1"/>
            <a:r>
              <a:rPr lang="fr-FR" sz="2100" dirty="0" err="1"/>
              <a:t>Grad</a:t>
            </a:r>
            <a:r>
              <a:rPr lang="fr-FR" sz="2100" dirty="0"/>
              <a:t>. </a:t>
            </a:r>
            <a:r>
              <a:rPr lang="fr-FR" sz="2100" dirty="0" err="1"/>
              <a:t>stud</a:t>
            </a:r>
            <a:r>
              <a:rPr lang="fr-FR" sz="2100" dirty="0"/>
              <a:t> </a:t>
            </a:r>
            <a:r>
              <a:rPr lang="fr-FR" sz="2100" dirty="0" err="1"/>
              <a:t>recruitment</a:t>
            </a:r>
            <a:endParaRPr lang="fr-FR" sz="2100" dirty="0"/>
          </a:p>
          <a:p>
            <a:pPr lvl="1"/>
            <a:r>
              <a:rPr lang="fr-FR" sz="2100" dirty="0" err="1"/>
              <a:t>Please</a:t>
            </a:r>
            <a:r>
              <a:rPr lang="fr-FR" sz="2100" dirty="0"/>
              <a:t> contact Pr K. Cho: </a:t>
            </a:r>
            <a:r>
              <a:rPr lang="fr-FR" sz="2100" dirty="0">
                <a:hlinkClick r:id="rId4"/>
              </a:rPr>
              <a:t>cho@kisti.re.kr</a:t>
            </a:r>
            <a:r>
              <a:rPr lang="fr-FR" sz="2100" dirty="0"/>
              <a:t> </a:t>
            </a:r>
          </a:p>
          <a:p>
            <a:r>
              <a:rPr lang="fr-FR" sz="2400" dirty="0"/>
              <a:t>FKPPL </a:t>
            </a:r>
            <a:r>
              <a:rPr lang="fr-FR" sz="2400" dirty="0" err="1"/>
              <a:t>term</a:t>
            </a:r>
            <a:r>
              <a:rPr lang="fr-FR" sz="2400" dirty="0"/>
              <a:t> </a:t>
            </a:r>
            <a:r>
              <a:rPr lang="fr-FR" sz="2400" dirty="0" err="1"/>
              <a:t>will</a:t>
            </a:r>
            <a:r>
              <a:rPr lang="fr-FR" sz="2400" dirty="0"/>
              <a:t> end in </a:t>
            </a:r>
            <a:r>
              <a:rPr lang="fr-FR" sz="2400" dirty="0" err="1"/>
              <a:t>Dec</a:t>
            </a:r>
            <a:r>
              <a:rPr lang="fr-FR" sz="2400" dirty="0"/>
              <a:t>. 2019</a:t>
            </a:r>
          </a:p>
          <a:p>
            <a:pPr lvl="1"/>
            <a:r>
              <a:rPr lang="fr-FR" sz="2400" dirty="0"/>
              <a:t>Teams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contacted</a:t>
            </a:r>
            <a:r>
              <a:rPr lang="fr-FR" sz="2400" dirty="0"/>
              <a:t> for 4-year </a:t>
            </a:r>
            <a:r>
              <a:rPr lang="fr-FR" sz="2400" dirty="0" err="1"/>
              <a:t>activity</a:t>
            </a:r>
            <a:r>
              <a:rPr lang="fr-FR" sz="2400" dirty="0"/>
              <a:t> </a:t>
            </a:r>
            <a:r>
              <a:rPr lang="fr-FR" sz="2400" dirty="0" err="1"/>
              <a:t>reporting</a:t>
            </a:r>
            <a:r>
              <a:rPr lang="fr-FR" sz="2400" dirty="0"/>
              <a:t> and for </a:t>
            </a:r>
            <a:r>
              <a:rPr lang="fr-FR" sz="2400" dirty="0" err="1"/>
              <a:t>preparation</a:t>
            </a:r>
            <a:r>
              <a:rPr lang="fr-FR" sz="2400" dirty="0"/>
              <a:t> of new </a:t>
            </a:r>
            <a:r>
              <a:rPr lang="fr-FR" sz="2400" dirty="0" err="1"/>
              <a:t>collabration</a:t>
            </a:r>
            <a:r>
              <a:rPr lang="fr-FR" sz="2400" dirty="0"/>
              <a:t> </a:t>
            </a:r>
            <a:r>
              <a:rPr lang="fr-FR" sz="2400" dirty="0" err="1"/>
              <a:t>tool</a:t>
            </a:r>
            <a:endParaRPr lang="fr-FR" sz="2400" dirty="0"/>
          </a:p>
          <a:p>
            <a:pPr lvl="1"/>
            <a:r>
              <a:rPr lang="fr-FR" sz="2400" dirty="0"/>
              <a:t>New topics ?</a:t>
            </a:r>
          </a:p>
          <a:p>
            <a:pPr lvl="2"/>
            <a:r>
              <a:rPr lang="fr-FR" sz="2100" dirty="0"/>
              <a:t>Accelerator R&amp;D</a:t>
            </a:r>
          </a:p>
          <a:p>
            <a:pPr lvl="2"/>
            <a:r>
              <a:rPr lang="fr-FR" sz="2100" dirty="0"/>
              <a:t>DM </a:t>
            </a:r>
            <a:r>
              <a:rPr lang="fr-FR" sz="2100" dirty="0" err="1"/>
              <a:t>search</a:t>
            </a:r>
            <a:r>
              <a:rPr lang="fr-FR" sz="2100" dirty="0"/>
              <a:t> (axions)</a:t>
            </a:r>
          </a:p>
          <a:p>
            <a:pPr lvl="2"/>
            <a:r>
              <a:rPr lang="fr-FR" sz="2100" dirty="0"/>
              <a:t>Muon </a:t>
            </a:r>
            <a:r>
              <a:rPr lang="fr-FR" sz="2100" dirty="0" err="1"/>
              <a:t>tomography</a:t>
            </a:r>
            <a:endParaRPr lang="fr-FR" sz="2100" dirty="0"/>
          </a:p>
          <a:p>
            <a:r>
              <a:rPr lang="fr-FR" sz="2400" dirty="0">
                <a:solidFill>
                  <a:srgbClr val="FF0000"/>
                </a:solidFill>
              </a:rPr>
              <a:t>2020 joint workshop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announced</a:t>
            </a:r>
            <a:r>
              <a:rPr lang="fr-FR" sz="2400" dirty="0"/>
              <a:t> by Isabelle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1DF451DD-7C65-5A4B-8B85-0A7CCB6D3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63" y="1620195"/>
            <a:ext cx="3246585" cy="4475805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9407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0D9A4-9682-D542-B1DD-1B47D851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80" y="128965"/>
            <a:ext cx="8153400" cy="990600"/>
          </a:xfrm>
        </p:spPr>
        <p:txBody>
          <a:bodyPr/>
          <a:lstStyle/>
          <a:p>
            <a:r>
              <a:rPr lang="fr-FR" b="1" dirty="0"/>
              <a:t>THANK YOU TO </a:t>
            </a:r>
            <a:r>
              <a:rPr lang="fr-FR" b="1" dirty="0">
                <a:solidFill>
                  <a:srgbClr val="FF0000"/>
                </a:solidFill>
              </a:rPr>
              <a:t>ALL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7063334-C669-2C40-AFBF-7F6B5658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11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10245F-E753-5345-A5BA-F7096595D6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127" y="1545770"/>
            <a:ext cx="5259129" cy="5061466"/>
          </a:xfrm>
        </p:spPr>
        <p:txBody>
          <a:bodyPr>
            <a:normAutofit fontScale="55000" lnSpcReduction="20000"/>
          </a:bodyPr>
          <a:lstStyle/>
          <a:p>
            <a:r>
              <a:rPr lang="fr-FR" sz="3300" dirty="0"/>
              <a:t>FKPPL </a:t>
            </a:r>
            <a:r>
              <a:rPr lang="fr-FR" sz="3300" dirty="0" err="1"/>
              <a:t>term</a:t>
            </a:r>
            <a:r>
              <a:rPr lang="fr-FR" sz="3300" dirty="0"/>
              <a:t> </a:t>
            </a:r>
            <a:r>
              <a:rPr lang="fr-FR" sz="3300" dirty="0" err="1"/>
              <a:t>is</a:t>
            </a:r>
            <a:r>
              <a:rPr lang="fr-FR" sz="3300" dirty="0"/>
              <a:t> </a:t>
            </a:r>
            <a:r>
              <a:rPr lang="fr-FR" sz="3300" dirty="0" err="1"/>
              <a:t>ending</a:t>
            </a:r>
            <a:r>
              <a:rPr lang="fr-FR" sz="3300" dirty="0"/>
              <a:t> </a:t>
            </a:r>
            <a:r>
              <a:rPr lang="fr-FR" sz="3300" dirty="0" err="1"/>
              <a:t>this</a:t>
            </a:r>
            <a:r>
              <a:rPr lang="fr-FR" sz="3300" dirty="0"/>
              <a:t> </a:t>
            </a:r>
            <a:r>
              <a:rPr lang="fr-FR" sz="3300" dirty="0" err="1"/>
              <a:t>December</a:t>
            </a:r>
            <a:r>
              <a:rPr lang="fr-FR" sz="3300" dirty="0"/>
              <a:t> 2019</a:t>
            </a:r>
          </a:p>
          <a:p>
            <a:pPr lvl="1"/>
            <a:r>
              <a:rPr lang="fr-FR" sz="2900" dirty="0"/>
              <a:t>a </a:t>
            </a:r>
            <a:r>
              <a:rPr lang="fr-FR" sz="2900" dirty="0" err="1"/>
              <a:t>temporary</a:t>
            </a:r>
            <a:r>
              <a:rPr lang="fr-FR" sz="2900" dirty="0"/>
              <a:t> co-directeur for France </a:t>
            </a:r>
            <a:r>
              <a:rPr lang="fr-FR" sz="2900" dirty="0" err="1"/>
              <a:t>kindly</a:t>
            </a:r>
            <a:r>
              <a:rPr lang="fr-FR" sz="2900" dirty="0"/>
              <a:t> </a:t>
            </a:r>
            <a:r>
              <a:rPr lang="fr-FR" sz="2900" dirty="0" err="1"/>
              <a:t>accepted</a:t>
            </a:r>
            <a:r>
              <a:rPr lang="fr-FR" sz="2900" dirty="0"/>
              <a:t> to help for transition :</a:t>
            </a:r>
            <a:br>
              <a:rPr lang="fr-FR" sz="2900" dirty="0"/>
            </a:br>
            <a:r>
              <a:rPr lang="fr-FR" sz="2900" dirty="0">
                <a:solidFill>
                  <a:srgbClr val="0432FF"/>
                </a:solidFill>
              </a:rPr>
              <a:t>Dr Vincent Breton (IN2P3/LPC Clermont) in collaboration </a:t>
            </a:r>
            <a:r>
              <a:rPr lang="fr-FR" sz="2900" dirty="0" err="1">
                <a:solidFill>
                  <a:srgbClr val="0432FF"/>
                </a:solidFill>
              </a:rPr>
              <a:t>with</a:t>
            </a:r>
            <a:r>
              <a:rPr lang="fr-FR" sz="2900" dirty="0">
                <a:solidFill>
                  <a:srgbClr val="0432FF"/>
                </a:solidFill>
              </a:rPr>
              <a:t> David </a:t>
            </a:r>
            <a:r>
              <a:rPr lang="fr-FR" sz="2900" dirty="0" err="1">
                <a:solidFill>
                  <a:srgbClr val="0432FF"/>
                </a:solidFill>
              </a:rPr>
              <a:t>Sarramia</a:t>
            </a:r>
            <a:r>
              <a:rPr lang="fr-FR" sz="2900" dirty="0">
                <a:solidFill>
                  <a:srgbClr val="0432FF"/>
                </a:solidFill>
              </a:rPr>
              <a:t> (UCA) and Marc Besançon (CEA) for France </a:t>
            </a:r>
            <a:r>
              <a:rPr lang="fr-FR" sz="2900" dirty="0" err="1">
                <a:solidFill>
                  <a:srgbClr val="0432FF"/>
                </a:solidFill>
              </a:rPr>
              <a:t>side</a:t>
            </a:r>
            <a:endParaRPr lang="fr-FR" sz="2900" dirty="0">
              <a:solidFill>
                <a:srgbClr val="0432FF"/>
              </a:solidFill>
            </a:endParaRPr>
          </a:p>
          <a:p>
            <a:r>
              <a:rPr lang="fr-FR" sz="3300" dirty="0"/>
              <a:t>Our </a:t>
            </a:r>
            <a:r>
              <a:rPr lang="fr-FR" sz="3300" dirty="0" err="1"/>
              <a:t>successful</a:t>
            </a:r>
            <a:r>
              <a:rPr lang="fr-FR" sz="3300" dirty="0"/>
              <a:t> collaborations :</a:t>
            </a:r>
          </a:p>
          <a:p>
            <a:pPr lvl="1"/>
            <a:r>
              <a:rPr lang="fr-FR" sz="2900" dirty="0"/>
              <a:t>14 </a:t>
            </a:r>
            <a:r>
              <a:rPr lang="fr-FR" sz="2900" dirty="0" err="1"/>
              <a:t>Korean</a:t>
            </a:r>
            <a:r>
              <a:rPr lang="fr-FR" sz="2900" dirty="0"/>
              <a:t> </a:t>
            </a:r>
            <a:r>
              <a:rPr lang="fr-FR" sz="2900" dirty="0" err="1"/>
              <a:t>partners</a:t>
            </a:r>
            <a:r>
              <a:rPr lang="fr-FR" sz="2900" dirty="0"/>
              <a:t>, CNRS (IN2P3+INP) + CEA &amp; </a:t>
            </a:r>
            <a:r>
              <a:rPr lang="fr-FR" sz="2900" dirty="0" err="1"/>
              <a:t>associated</a:t>
            </a:r>
            <a:r>
              <a:rPr lang="fr-FR" sz="2900" dirty="0"/>
              <a:t> </a:t>
            </a:r>
            <a:r>
              <a:rPr lang="fr-FR" sz="2900" dirty="0" err="1"/>
              <a:t>universities</a:t>
            </a:r>
            <a:r>
              <a:rPr lang="fr-FR" sz="2900" dirty="0"/>
              <a:t> in France</a:t>
            </a:r>
          </a:p>
          <a:p>
            <a:pPr lvl="1"/>
            <a:r>
              <a:rPr lang="fr-FR" sz="2900" dirty="0" err="1"/>
              <a:t>growing</a:t>
            </a:r>
            <a:r>
              <a:rPr lang="fr-FR" sz="2900" dirty="0"/>
              <a:t> </a:t>
            </a:r>
            <a:r>
              <a:rPr lang="fr-FR" sz="2900" dirty="0" err="1"/>
              <a:t>number</a:t>
            </a:r>
            <a:r>
              <a:rPr lang="fr-FR" sz="2900" dirty="0"/>
              <a:t> of PhD </a:t>
            </a:r>
            <a:r>
              <a:rPr lang="fr-FR" sz="2900" dirty="0" err="1"/>
              <a:t>students</a:t>
            </a:r>
            <a:r>
              <a:rPr lang="fr-FR" sz="2900" dirty="0"/>
              <a:t> (</a:t>
            </a:r>
            <a:r>
              <a:rPr lang="fr-FR" sz="2900" dirty="0">
                <a:solidFill>
                  <a:srgbClr val="FF0000"/>
                </a:solidFill>
              </a:rPr>
              <a:t>9</a:t>
            </a:r>
            <a:r>
              <a:rPr lang="fr-FR" sz="2900" dirty="0"/>
              <a:t>), incl. « cotutelle », and </a:t>
            </a:r>
            <a:r>
              <a:rPr lang="fr-FR" sz="2900" dirty="0" err="1"/>
              <a:t>postdocs</a:t>
            </a:r>
            <a:r>
              <a:rPr lang="fr-FR" sz="2900" dirty="0"/>
              <a:t> (</a:t>
            </a:r>
            <a:r>
              <a:rPr lang="fr-FR" sz="2900" dirty="0">
                <a:solidFill>
                  <a:srgbClr val="FF0000"/>
                </a:solidFill>
              </a:rPr>
              <a:t>8</a:t>
            </a:r>
            <a:r>
              <a:rPr lang="fr-FR" sz="2900" dirty="0"/>
              <a:t>)</a:t>
            </a:r>
          </a:p>
          <a:p>
            <a:pPr lvl="1"/>
            <a:r>
              <a:rPr lang="fr-FR" sz="2900" dirty="0"/>
              <a:t>Young </a:t>
            </a:r>
            <a:r>
              <a:rPr lang="fr-FR" sz="2900" dirty="0" err="1"/>
              <a:t>Researcher</a:t>
            </a:r>
            <a:r>
              <a:rPr lang="fr-FR" sz="2900" dirty="0"/>
              <a:t> and </a:t>
            </a:r>
            <a:r>
              <a:rPr lang="fr-FR" sz="2900" dirty="0" err="1"/>
              <a:t>Woman</a:t>
            </a:r>
            <a:r>
              <a:rPr lang="fr-FR" sz="2900" dirty="0"/>
              <a:t> </a:t>
            </a:r>
            <a:r>
              <a:rPr lang="fr-FR" sz="2900" dirty="0" err="1"/>
              <a:t>Scientist</a:t>
            </a:r>
            <a:r>
              <a:rPr lang="fr-FR" sz="2900" dirty="0"/>
              <a:t> </a:t>
            </a:r>
            <a:r>
              <a:rPr lang="fr-FR" sz="2900" dirty="0" err="1"/>
              <a:t>awards</a:t>
            </a:r>
            <a:endParaRPr lang="fr-FR" sz="2900" dirty="0"/>
          </a:p>
          <a:p>
            <a:pPr lvl="1"/>
            <a:r>
              <a:rPr lang="fr-FR" sz="2900" dirty="0"/>
              <a:t>« Infinités Plurielles »</a:t>
            </a:r>
          </a:p>
          <a:p>
            <a:pPr lvl="1"/>
            <a:r>
              <a:rPr lang="fr-FR" sz="2900" dirty="0" err="1"/>
              <a:t>regular</a:t>
            </a:r>
            <a:r>
              <a:rPr lang="fr-FR" sz="2900" dirty="0"/>
              <a:t> workshops and </a:t>
            </a:r>
            <a:r>
              <a:rPr lang="fr-FR" sz="2900" dirty="0" err="1"/>
              <a:t>schools</a:t>
            </a:r>
            <a:r>
              <a:rPr lang="fr-FR" sz="2900" dirty="0"/>
              <a:t> (</a:t>
            </a:r>
            <a:r>
              <a:rPr lang="fr-FR" sz="2900" dirty="0" err="1"/>
              <a:t>e.g</a:t>
            </a:r>
            <a:r>
              <a:rPr lang="fr-FR" sz="2900" dirty="0"/>
              <a:t>. Geant4 in Asia)</a:t>
            </a:r>
          </a:p>
          <a:p>
            <a:pPr lvl="1"/>
            <a:r>
              <a:rPr lang="fr-FR" sz="2900" dirty="0" err="1"/>
              <a:t>attracting</a:t>
            </a:r>
            <a:r>
              <a:rPr lang="fr-FR" sz="2900" dirty="0"/>
              <a:t> </a:t>
            </a:r>
            <a:r>
              <a:rPr lang="fr-FR" sz="2900" dirty="0" err="1"/>
              <a:t>further</a:t>
            </a:r>
            <a:r>
              <a:rPr lang="fr-FR" sz="2900" dirty="0"/>
              <a:t> </a:t>
            </a:r>
            <a:r>
              <a:rPr lang="fr-FR" sz="2900" dirty="0" err="1"/>
              <a:t>funding</a:t>
            </a:r>
            <a:r>
              <a:rPr lang="fr-FR" sz="2900" dirty="0"/>
              <a:t> </a:t>
            </a:r>
          </a:p>
          <a:p>
            <a:pPr lvl="1"/>
            <a:r>
              <a:rPr lang="fr-FR" sz="2900" dirty="0"/>
              <a:t>in last 3 </a:t>
            </a:r>
            <a:r>
              <a:rPr lang="fr-FR" sz="2900" dirty="0" err="1"/>
              <a:t>years</a:t>
            </a:r>
            <a:r>
              <a:rPr lang="fr-FR" sz="2900" dirty="0"/>
              <a:t>: </a:t>
            </a:r>
            <a:r>
              <a:rPr lang="fr-FR" sz="2900" dirty="0">
                <a:solidFill>
                  <a:srgbClr val="0432FF"/>
                </a:solidFill>
              </a:rPr>
              <a:t>551</a:t>
            </a:r>
            <a:r>
              <a:rPr lang="fr-FR" sz="2900" dirty="0"/>
              <a:t> </a:t>
            </a:r>
            <a:r>
              <a:rPr lang="fr-FR" sz="2900" dirty="0" err="1"/>
              <a:t>days</a:t>
            </a:r>
            <a:r>
              <a:rPr lang="fr-FR" sz="2900" dirty="0"/>
              <a:t> </a:t>
            </a:r>
            <a:r>
              <a:rPr lang="fr-FR" sz="2900" dirty="0" err="1"/>
              <a:t>KtoF</a:t>
            </a:r>
            <a:r>
              <a:rPr lang="fr-FR" sz="2900" dirty="0"/>
              <a:t>, </a:t>
            </a:r>
            <a:r>
              <a:rPr lang="fr-FR" sz="2900" dirty="0">
                <a:solidFill>
                  <a:srgbClr val="0432FF"/>
                </a:solidFill>
              </a:rPr>
              <a:t>593</a:t>
            </a:r>
            <a:r>
              <a:rPr lang="fr-FR" sz="2900" dirty="0"/>
              <a:t> </a:t>
            </a:r>
            <a:r>
              <a:rPr lang="fr-FR" sz="2900" dirty="0" err="1"/>
              <a:t>days</a:t>
            </a:r>
            <a:r>
              <a:rPr lang="fr-FR" sz="2900" dirty="0"/>
              <a:t> </a:t>
            </a:r>
            <a:r>
              <a:rPr lang="fr-FR" sz="2900" dirty="0" err="1"/>
              <a:t>FtoK</a:t>
            </a:r>
            <a:r>
              <a:rPr lang="fr-FR" sz="2900" dirty="0"/>
              <a:t>, </a:t>
            </a:r>
            <a:r>
              <a:rPr lang="fr-FR" sz="2900" dirty="0">
                <a:solidFill>
                  <a:srgbClr val="0432FF"/>
                </a:solidFill>
              </a:rPr>
              <a:t>29</a:t>
            </a:r>
            <a:r>
              <a:rPr lang="fr-FR" sz="2900" dirty="0"/>
              <a:t> </a:t>
            </a:r>
            <a:r>
              <a:rPr lang="fr-FR" sz="2900" dirty="0" err="1"/>
              <a:t>events</a:t>
            </a:r>
            <a:r>
              <a:rPr lang="fr-FR" sz="2900" dirty="0"/>
              <a:t>, </a:t>
            </a:r>
            <a:r>
              <a:rPr lang="fr-FR" sz="2900" dirty="0">
                <a:solidFill>
                  <a:srgbClr val="0432FF"/>
                </a:solidFill>
              </a:rPr>
              <a:t>63</a:t>
            </a:r>
            <a:r>
              <a:rPr lang="fr-FR" sz="2900" dirty="0"/>
              <a:t> </a:t>
            </a:r>
            <a:r>
              <a:rPr lang="fr-FR" sz="2900" dirty="0" err="1"/>
              <a:t>co-signed</a:t>
            </a:r>
            <a:r>
              <a:rPr lang="fr-FR" sz="2900" dirty="0"/>
              <a:t> publications …</a:t>
            </a:r>
          </a:p>
          <a:p>
            <a:pPr lvl="1"/>
            <a:r>
              <a:rPr lang="fr-FR" sz="2900" dirty="0" err="1"/>
              <a:t>with</a:t>
            </a:r>
            <a:r>
              <a:rPr lang="fr-FR" sz="2900" dirty="0"/>
              <a:t> </a:t>
            </a:r>
            <a:r>
              <a:rPr lang="fr-FR" sz="2900" dirty="0" err="1">
                <a:solidFill>
                  <a:srgbClr val="FF0000"/>
                </a:solidFill>
              </a:rPr>
              <a:t>strong</a:t>
            </a:r>
            <a:r>
              <a:rPr lang="fr-FR" sz="2900" dirty="0">
                <a:solidFill>
                  <a:srgbClr val="FF0000"/>
                </a:solidFill>
              </a:rPr>
              <a:t> &amp; lasting links to TYL/FJPPL</a:t>
            </a:r>
          </a:p>
          <a:p>
            <a:pPr lvl="1"/>
            <a:r>
              <a:rPr lang="fr-FR" sz="2900" dirty="0"/>
              <a:t>and </a:t>
            </a:r>
            <a:r>
              <a:rPr lang="fr-FR" sz="2900" dirty="0" err="1"/>
              <a:t>above</a:t>
            </a:r>
            <a:r>
              <a:rPr lang="fr-FR" sz="2900" dirty="0"/>
              <a:t> all: in a </a:t>
            </a:r>
            <a:r>
              <a:rPr lang="fr-FR" sz="2900" b="1" dirty="0">
                <a:solidFill>
                  <a:srgbClr val="FF0000"/>
                </a:solidFill>
              </a:rPr>
              <a:t>FRIENDLY spirit</a:t>
            </a:r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733987-4AB2-6E40-8CE8-238BEE6E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128" y="0"/>
            <a:ext cx="308636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D69772-5E57-C04D-9AB2-6EABC46E8FB2}"/>
              </a:ext>
            </a:extLst>
          </p:cNvPr>
          <p:cNvSpPr/>
          <p:nvPr/>
        </p:nvSpPr>
        <p:spPr>
          <a:xfrm>
            <a:off x="533400" y="6343176"/>
            <a:ext cx="2672526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모든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것에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감사드립니다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E13D2-27EA-EE43-8DFA-A7BBA1FBF779}"/>
              </a:ext>
            </a:extLst>
          </p:cNvPr>
          <p:cNvSpPr/>
          <p:nvPr/>
        </p:nvSpPr>
        <p:spPr>
          <a:xfrm>
            <a:off x="3416726" y="6343176"/>
            <a:ext cx="203132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どうもありがとう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2130A7-0072-3349-8618-881F772F2AD9}"/>
              </a:ext>
            </a:extLst>
          </p:cNvPr>
          <p:cNvSpPr txBox="1"/>
          <p:nvPr/>
        </p:nvSpPr>
        <p:spPr>
          <a:xfrm>
            <a:off x="5564700" y="5620793"/>
            <a:ext cx="498855" cy="2616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C94D48-CFE0-2D4C-834D-E49211732924}"/>
              </a:ext>
            </a:extLst>
          </p:cNvPr>
          <p:cNvSpPr txBox="1"/>
          <p:nvPr/>
        </p:nvSpPr>
        <p:spPr>
          <a:xfrm>
            <a:off x="5564700" y="58902"/>
            <a:ext cx="498855" cy="2616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8810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C87C4BB-748D-CE41-8510-8D866451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794A196-4C59-434E-A957-04CB14A7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3DAC52-736A-9343-9EE8-7006701FE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fld id="{68F8F590-960A-A644-A13F-C78BA825C54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8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>
                <a:solidFill>
                  <a:srgbClr val="FF0000"/>
                </a:solidFill>
              </a:rPr>
              <a:t>Participating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academic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/>
              <a:t>partners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/>
              <a:t>in 2018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609599" y="1561030"/>
            <a:ext cx="4235301" cy="4958715"/>
          </a:xfrm>
        </p:spPr>
        <p:txBody>
          <a:bodyPr>
            <a:norm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France (</a:t>
            </a:r>
            <a:r>
              <a:rPr lang="fr-FR" sz="1600" b="1" dirty="0">
                <a:solidFill>
                  <a:srgbClr val="FF0000"/>
                </a:solidFill>
              </a:rPr>
              <a:t>12</a:t>
            </a:r>
            <a:r>
              <a:rPr lang="fr-FR" sz="1600" b="1" dirty="0">
                <a:solidFill>
                  <a:schemeClr val="tx2"/>
                </a:solidFill>
              </a:rPr>
              <a:t>)</a:t>
            </a:r>
            <a:endParaRPr lang="fr-FR" sz="1600" b="1" dirty="0"/>
          </a:p>
          <a:p>
            <a:pPr lvl="1"/>
            <a:r>
              <a:rPr lang="fr-FR" sz="1400" dirty="0">
                <a:solidFill>
                  <a:srgbClr val="0000FF"/>
                </a:solidFill>
              </a:rPr>
              <a:t>CNRS/IN2P3 </a:t>
            </a:r>
            <a:r>
              <a:rPr lang="fr-FR" sz="1400" dirty="0" err="1">
                <a:solidFill>
                  <a:srgbClr val="0000FF"/>
                </a:solidFill>
              </a:rPr>
              <a:t>laboratories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/>
              <a:t>(</a:t>
            </a:r>
            <a:r>
              <a:rPr lang="fr-FR" sz="1400" dirty="0">
                <a:solidFill>
                  <a:srgbClr val="FF0000"/>
                </a:solidFill>
              </a:rPr>
              <a:t>10</a:t>
            </a:r>
            <a:r>
              <a:rPr lang="fr-FR" sz="1400" dirty="0"/>
              <a:t>) </a:t>
            </a:r>
          </a:p>
          <a:p>
            <a:pPr lvl="2"/>
            <a:r>
              <a:rPr lang="fr-FR" sz="1200" dirty="0"/>
              <a:t>APC</a:t>
            </a:r>
          </a:p>
          <a:p>
            <a:pPr lvl="2"/>
            <a:r>
              <a:rPr lang="fr-FR" sz="1200" dirty="0"/>
              <a:t>CENBG </a:t>
            </a:r>
          </a:p>
          <a:p>
            <a:pPr lvl="2"/>
            <a:r>
              <a:rPr lang="fr-FR" sz="1200" dirty="0"/>
              <a:t>IPHC</a:t>
            </a:r>
          </a:p>
          <a:p>
            <a:pPr lvl="2"/>
            <a:r>
              <a:rPr lang="fr-FR" sz="1200" dirty="0"/>
              <a:t>IPNL</a:t>
            </a:r>
          </a:p>
          <a:p>
            <a:pPr lvl="2"/>
            <a:r>
              <a:rPr lang="fr-FR" sz="1200" dirty="0"/>
              <a:t>IPNO</a:t>
            </a:r>
          </a:p>
          <a:p>
            <a:pPr lvl="2"/>
            <a:r>
              <a:rPr lang="fr-FR" sz="1200" dirty="0"/>
              <a:t>LAL + OMEGA</a:t>
            </a:r>
          </a:p>
          <a:p>
            <a:pPr lvl="2"/>
            <a:r>
              <a:rPr lang="fr-FR" sz="1200" dirty="0"/>
              <a:t>LLR</a:t>
            </a:r>
          </a:p>
          <a:p>
            <a:pPr lvl="2"/>
            <a:r>
              <a:rPr lang="fr-FR" sz="1200" dirty="0"/>
              <a:t>LPC Clermont</a:t>
            </a:r>
          </a:p>
          <a:p>
            <a:pPr lvl="2"/>
            <a:r>
              <a:rPr lang="fr-FR" sz="1200" dirty="0"/>
              <a:t>LPSC</a:t>
            </a:r>
          </a:p>
          <a:p>
            <a:pPr lvl="2"/>
            <a:r>
              <a:rPr lang="fr-FR" sz="1200" dirty="0" err="1"/>
              <a:t>Subatech</a:t>
            </a:r>
            <a:endParaRPr lang="fr-FR" sz="1200" dirty="0"/>
          </a:p>
          <a:p>
            <a:pPr lvl="1"/>
            <a:endParaRPr lang="fr-FR" sz="1400" dirty="0">
              <a:solidFill>
                <a:srgbClr val="0432FF"/>
              </a:solidFill>
            </a:endParaRPr>
          </a:p>
          <a:p>
            <a:pPr lvl="1"/>
            <a:r>
              <a:rPr lang="fr-FR" sz="1400" dirty="0">
                <a:solidFill>
                  <a:srgbClr val="0432FF"/>
                </a:solidFill>
              </a:rPr>
              <a:t>CNRS/INP </a:t>
            </a:r>
            <a:r>
              <a:rPr lang="fr-FR" sz="1400" dirty="0" err="1">
                <a:solidFill>
                  <a:srgbClr val="0432FF"/>
                </a:solidFill>
              </a:rPr>
              <a:t>laboratories</a:t>
            </a:r>
            <a:r>
              <a:rPr lang="fr-FR" sz="1400" dirty="0">
                <a:solidFill>
                  <a:srgbClr val="0432FF"/>
                </a:solidFill>
              </a:rPr>
              <a:t> (</a:t>
            </a:r>
            <a:r>
              <a:rPr lang="fr-FR" sz="1400" dirty="0">
                <a:solidFill>
                  <a:srgbClr val="FF0000"/>
                </a:solidFill>
              </a:rPr>
              <a:t>1</a:t>
            </a:r>
            <a:r>
              <a:rPr lang="fr-FR" sz="1400" dirty="0">
                <a:solidFill>
                  <a:srgbClr val="0432FF"/>
                </a:solidFill>
              </a:rPr>
              <a:t>)</a:t>
            </a:r>
          </a:p>
          <a:p>
            <a:pPr lvl="2"/>
            <a:r>
              <a:rPr lang="fr-FR" sz="1200" dirty="0"/>
              <a:t>LPTHE</a:t>
            </a:r>
          </a:p>
          <a:p>
            <a:pPr marL="685800" lvl="2" indent="0">
              <a:buNone/>
            </a:pPr>
            <a:endParaRPr lang="fr-FR" sz="1400" dirty="0"/>
          </a:p>
          <a:p>
            <a:pPr lvl="1"/>
            <a:r>
              <a:rPr lang="fr-FR" sz="1400" dirty="0">
                <a:solidFill>
                  <a:srgbClr val="0000FF"/>
                </a:solidFill>
              </a:rPr>
              <a:t>CEA, Saclay </a:t>
            </a:r>
            <a:r>
              <a:rPr lang="fr-FR" sz="1400" dirty="0"/>
              <a:t>(</a:t>
            </a:r>
            <a:r>
              <a:rPr lang="fr-FR" sz="1400" dirty="0">
                <a:solidFill>
                  <a:srgbClr val="FF0000"/>
                </a:solidFill>
              </a:rPr>
              <a:t>1</a:t>
            </a:r>
            <a:r>
              <a:rPr lang="fr-FR" sz="1400" dirty="0"/>
              <a:t>)</a:t>
            </a:r>
            <a:endParaRPr lang="fr-FR" sz="1400" dirty="0">
              <a:solidFill>
                <a:srgbClr val="0000FF"/>
              </a:solidFill>
            </a:endParaRPr>
          </a:p>
          <a:p>
            <a:pPr lvl="2"/>
            <a:r>
              <a:rPr lang="fr-FR" sz="1200" dirty="0" err="1"/>
              <a:t>DPhN</a:t>
            </a:r>
            <a:endParaRPr lang="fr-FR" sz="1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4033054" cy="4572000"/>
          </a:xfrm>
        </p:spPr>
        <p:txBody>
          <a:bodyPr>
            <a:noAutofit/>
          </a:bodyPr>
          <a:lstStyle/>
          <a:p>
            <a:r>
              <a:rPr lang="fr-FR" sz="1400" b="1" dirty="0" err="1">
                <a:solidFill>
                  <a:srgbClr val="775F55"/>
                </a:solidFill>
              </a:rPr>
              <a:t>Korea</a:t>
            </a:r>
            <a:r>
              <a:rPr lang="fr-FR" sz="1400" b="1" dirty="0">
                <a:solidFill>
                  <a:srgbClr val="775F55"/>
                </a:solidFill>
              </a:rPr>
              <a:t> (</a:t>
            </a:r>
            <a:r>
              <a:rPr lang="fr-FR" sz="1400" b="1" dirty="0">
                <a:solidFill>
                  <a:srgbClr val="FF0000"/>
                </a:solidFill>
              </a:rPr>
              <a:t>14</a:t>
            </a:r>
            <a:r>
              <a:rPr lang="fr-FR" sz="1400" b="1" dirty="0">
                <a:solidFill>
                  <a:srgbClr val="775F55"/>
                </a:solidFill>
              </a:rPr>
              <a:t>)</a:t>
            </a:r>
            <a:endParaRPr lang="fr-FR" sz="1400" b="1" dirty="0"/>
          </a:p>
          <a:p>
            <a:pPr lvl="1"/>
            <a:r>
              <a:rPr lang="fr-FR" sz="1400" dirty="0"/>
              <a:t>Institute for Basic Science </a:t>
            </a:r>
            <a:r>
              <a:rPr lang="fr-FR" sz="1400" dirty="0" err="1"/>
              <a:t>Daejeon</a:t>
            </a:r>
            <a:endParaRPr lang="fr-FR" sz="1400" dirty="0"/>
          </a:p>
          <a:p>
            <a:pPr lvl="1"/>
            <a:r>
              <a:rPr lang="fr-FR" sz="1400" dirty="0" err="1"/>
              <a:t>Korea</a:t>
            </a:r>
            <a:r>
              <a:rPr lang="fr-FR" sz="1400" dirty="0"/>
              <a:t> Institute for Advanced </a:t>
            </a:r>
            <a:r>
              <a:rPr lang="fr-FR" sz="1400" dirty="0" err="1"/>
              <a:t>Study</a:t>
            </a:r>
            <a:endParaRPr lang="fr-FR" sz="1400" dirty="0"/>
          </a:p>
          <a:p>
            <a:pPr lvl="1"/>
            <a:r>
              <a:rPr lang="fr-FR" sz="1400" dirty="0"/>
              <a:t>Chung-Ang U.</a:t>
            </a:r>
          </a:p>
          <a:p>
            <a:pPr lvl="1"/>
            <a:r>
              <a:rPr lang="fr-FR" sz="1400" dirty="0" err="1"/>
              <a:t>Gangneung</a:t>
            </a:r>
            <a:r>
              <a:rPr lang="fr-FR" sz="1400" dirty="0"/>
              <a:t>-Wonju National U.</a:t>
            </a:r>
          </a:p>
          <a:p>
            <a:pPr lvl="1"/>
            <a:r>
              <a:rPr lang="fr-FR" sz="1400" dirty="0" err="1"/>
              <a:t>Hanyang</a:t>
            </a:r>
            <a:r>
              <a:rPr lang="fr-FR" sz="1400" dirty="0"/>
              <a:t> U.</a:t>
            </a:r>
          </a:p>
          <a:p>
            <a:pPr lvl="1"/>
            <a:r>
              <a:rPr lang="fr-FR" sz="1400" dirty="0" err="1"/>
              <a:t>Inha</a:t>
            </a:r>
            <a:r>
              <a:rPr lang="fr-FR" sz="1400" dirty="0"/>
              <a:t> U.</a:t>
            </a:r>
          </a:p>
          <a:p>
            <a:pPr lvl="1"/>
            <a:r>
              <a:rPr lang="fr-FR" sz="1400" dirty="0"/>
              <a:t>KISTI</a:t>
            </a:r>
          </a:p>
          <a:p>
            <a:pPr lvl="1"/>
            <a:r>
              <a:rPr lang="fr-FR" sz="1400" dirty="0" err="1"/>
              <a:t>Konkuk</a:t>
            </a:r>
            <a:r>
              <a:rPr lang="fr-FR" sz="1400" dirty="0"/>
              <a:t> U.</a:t>
            </a:r>
          </a:p>
          <a:p>
            <a:pPr lvl="1"/>
            <a:r>
              <a:rPr lang="fr-FR" sz="1400" dirty="0" err="1"/>
              <a:t>Korea</a:t>
            </a:r>
            <a:r>
              <a:rPr lang="fr-FR" sz="1400" dirty="0"/>
              <a:t> U.</a:t>
            </a:r>
          </a:p>
          <a:p>
            <a:pPr lvl="1"/>
            <a:r>
              <a:rPr lang="fr-FR" sz="1400" dirty="0" err="1"/>
              <a:t>Kyungpook</a:t>
            </a:r>
            <a:r>
              <a:rPr lang="fr-FR" sz="1400" dirty="0"/>
              <a:t> National U.</a:t>
            </a:r>
          </a:p>
          <a:p>
            <a:pPr lvl="1"/>
            <a:r>
              <a:rPr lang="fr-FR" sz="1400" dirty="0"/>
              <a:t>Pusan National U.</a:t>
            </a:r>
          </a:p>
          <a:p>
            <a:pPr lvl="1"/>
            <a:r>
              <a:rPr lang="fr-FR" sz="1400" dirty="0"/>
              <a:t>Seoul National U.</a:t>
            </a:r>
          </a:p>
          <a:p>
            <a:pPr lvl="1"/>
            <a:r>
              <a:rPr lang="fr-FR" sz="1400" dirty="0" err="1"/>
              <a:t>Sungkyunkwan</a:t>
            </a:r>
            <a:r>
              <a:rPr lang="fr-FR" sz="1400" dirty="0"/>
              <a:t> U.</a:t>
            </a:r>
          </a:p>
          <a:p>
            <a:pPr lvl="1"/>
            <a:r>
              <a:rPr lang="fr-FR" sz="1400" dirty="0" err="1"/>
              <a:t>Yonsei</a:t>
            </a:r>
            <a:r>
              <a:rPr lang="fr-FR" sz="1400" dirty="0"/>
              <a:t> U.</a:t>
            </a:r>
          </a:p>
          <a:p>
            <a:pPr lvl="1"/>
            <a:r>
              <a:rPr lang="fr-FR" sz="1400" dirty="0"/>
              <a:t>National Cancer Center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B5BEF93-BCD4-E64C-8139-D07B718DF4A2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Espace réservé du numéro de diapositive 2"/>
          <p:cNvSpPr txBox="1">
            <a:spLocks/>
          </p:cNvSpPr>
          <p:nvPr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rtlCol="0" anchor="ctr" anchorCtr="0">
            <a:normAutofit fontScale="85000" lnSpcReduction="20000"/>
          </a:bodyPr>
          <a:lstStyle>
            <a:defPPr>
              <a:defRPr lang="fr-FR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5BEF93-BCD4-E64C-8139-D07B718DF4A2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5" y="1064946"/>
            <a:ext cx="905809" cy="60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875" y="1064946"/>
            <a:ext cx="1021394" cy="6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45CC91-C6FA-9D46-B955-2A730C878E90}"/>
              </a:ext>
            </a:extLst>
          </p:cNvPr>
          <p:cNvSpPr/>
          <p:nvPr/>
        </p:nvSpPr>
        <p:spPr>
          <a:xfrm rot="1191396">
            <a:off x="3670473" y="3693302"/>
            <a:ext cx="1238491" cy="36452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Balanced</a:t>
            </a:r>
            <a:r>
              <a:rPr lang="fr-FR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27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857B0-9FA2-1545-B7FE-4FC112E7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2020</a:t>
            </a:r>
            <a:r>
              <a:rPr lang="fr-FR" dirty="0"/>
              <a:t> Joint Workshop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594496-76EF-B640-8530-E40BE2B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8C5822-2C31-4145-83F1-85F99F65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5" y="1890666"/>
            <a:ext cx="5276655" cy="336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629130-7691-F24B-9865-7A5A705B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960" y="1890666"/>
            <a:ext cx="3551283" cy="336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E358C-9088-0F46-8BE8-3FA6B4A426C9}"/>
              </a:ext>
            </a:extLst>
          </p:cNvPr>
          <p:cNvSpPr txBox="1"/>
          <p:nvPr/>
        </p:nvSpPr>
        <p:spPr>
          <a:xfrm>
            <a:off x="368005" y="5625754"/>
            <a:ext cx="839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432FF"/>
                </a:solidFill>
              </a:rPr>
              <a:t>Kindly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organized</a:t>
            </a:r>
            <a:r>
              <a:rPr lang="fr-FR" dirty="0">
                <a:solidFill>
                  <a:srgbClr val="0432FF"/>
                </a:solidFill>
              </a:rPr>
              <a:t> by Dr Guillaume </a:t>
            </a:r>
            <a:r>
              <a:rPr lang="fr-FR" dirty="0" err="1">
                <a:solidFill>
                  <a:srgbClr val="0432FF"/>
                </a:solidFill>
              </a:rPr>
              <a:t>Batigne</a:t>
            </a:r>
            <a:r>
              <a:rPr lang="fr-FR" dirty="0">
                <a:solidFill>
                  <a:srgbClr val="0432FF"/>
                </a:solidFill>
              </a:rPr>
              <a:t> and </a:t>
            </a:r>
            <a:r>
              <a:rPr lang="fr-FR" dirty="0" err="1">
                <a:solidFill>
                  <a:srgbClr val="0432FF"/>
                </a:solidFill>
              </a:rPr>
              <a:t>colleagues</a:t>
            </a:r>
            <a:r>
              <a:rPr lang="fr-FR" dirty="0">
                <a:solidFill>
                  <a:srgbClr val="0432FF"/>
                </a:solidFill>
              </a:rPr>
              <a:t> @ SUBATECH Nantes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64DCD1-F922-2C43-8257-610CDE99F8C8}"/>
              </a:ext>
            </a:extLst>
          </p:cNvPr>
          <p:cNvSpPr txBox="1"/>
          <p:nvPr/>
        </p:nvSpPr>
        <p:spPr>
          <a:xfrm>
            <a:off x="7712243" y="6352673"/>
            <a:ext cx="128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Stay</a:t>
            </a:r>
            <a:r>
              <a:rPr lang="fr-FR" dirty="0"/>
              <a:t> </a:t>
            </a:r>
            <a:r>
              <a:rPr lang="fr-FR" dirty="0" err="1"/>
              <a:t>tuned</a:t>
            </a:r>
            <a:r>
              <a:rPr lang="fr-FR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390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13</a:t>
            </a:r>
            <a:r>
              <a:rPr lang="fr-FR" dirty="0"/>
              <a:t> FKPPL </a:t>
            </a:r>
            <a:r>
              <a:rPr lang="fr-FR" dirty="0" err="1"/>
              <a:t>projects</a:t>
            </a:r>
            <a:r>
              <a:rPr lang="fr-FR" dirty="0"/>
              <a:t> </a:t>
            </a:r>
            <a:r>
              <a:rPr lang="fr-FR" dirty="0" err="1"/>
              <a:t>presented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86336" y="1589567"/>
            <a:ext cx="3528204" cy="5157462"/>
          </a:xfrm>
        </p:spPr>
        <p:txBody>
          <a:bodyPr>
            <a:normAutofit fontScale="55000" lnSpcReduction="20000"/>
          </a:bodyPr>
          <a:lstStyle/>
          <a:p>
            <a:r>
              <a:rPr lang="fr-FR" b="1" dirty="0"/>
              <a:t>HEP: </a:t>
            </a:r>
            <a:r>
              <a:rPr lang="fr-FR" b="1" dirty="0" err="1"/>
              <a:t>experiments</a:t>
            </a:r>
            <a:r>
              <a:rPr lang="fr-FR" b="1" dirty="0"/>
              <a:t> (</a:t>
            </a:r>
            <a:r>
              <a:rPr lang="fr-FR" b="1" dirty="0">
                <a:solidFill>
                  <a:srgbClr val="FF0000"/>
                </a:solidFill>
              </a:rPr>
              <a:t>3 IN2P3</a:t>
            </a:r>
            <a:r>
              <a:rPr lang="fr-FR" b="1" dirty="0"/>
              <a:t>)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ALICE Muon (</a:t>
            </a:r>
            <a:r>
              <a:rPr lang="fr-FR" dirty="0" err="1">
                <a:solidFill>
                  <a:schemeClr val="accent2"/>
                </a:solidFill>
              </a:rPr>
              <a:t>MuTR</a:t>
            </a:r>
            <a:r>
              <a:rPr lang="fr-FR" dirty="0">
                <a:solidFill>
                  <a:schemeClr val="accent2"/>
                </a:solidFill>
              </a:rPr>
              <a:t>, </a:t>
            </a:r>
            <a:r>
              <a:rPr lang="fr-FR" dirty="0" err="1">
                <a:solidFill>
                  <a:schemeClr val="accent2"/>
                </a:solidFill>
              </a:rPr>
              <a:t>MuFT</a:t>
            </a:r>
            <a:r>
              <a:rPr lang="fr-FR" dirty="0">
                <a:solidFill>
                  <a:schemeClr val="accent2"/>
                </a:solidFill>
              </a:rPr>
              <a:t>, ITS) </a:t>
            </a:r>
          </a:p>
          <a:p>
            <a:pPr lvl="2"/>
            <a:r>
              <a:rPr lang="fr-FR" u="sng" dirty="0">
                <a:solidFill>
                  <a:srgbClr val="0000FF"/>
                </a:solidFill>
              </a:rPr>
              <a:t>R. </a:t>
            </a:r>
            <a:r>
              <a:rPr lang="fr-FR" u="sng" dirty="0" err="1">
                <a:solidFill>
                  <a:srgbClr val="0000FF"/>
                </a:solidFill>
              </a:rPr>
              <a:t>Tieulent</a:t>
            </a:r>
            <a:r>
              <a:rPr lang="fr-FR" dirty="0">
                <a:solidFill>
                  <a:srgbClr val="0000FF"/>
                </a:solidFill>
              </a:rPr>
              <a:t>, G. </a:t>
            </a:r>
            <a:r>
              <a:rPr lang="fr-FR" dirty="0" err="1">
                <a:solidFill>
                  <a:srgbClr val="0000FF"/>
                </a:solidFill>
              </a:rPr>
              <a:t>Batigne</a:t>
            </a:r>
            <a:r>
              <a:rPr lang="fr-FR" dirty="0">
                <a:solidFill>
                  <a:srgbClr val="0000FF"/>
                </a:solidFill>
              </a:rPr>
              <a:t>, Y. </a:t>
            </a:r>
            <a:r>
              <a:rPr lang="fr-FR" dirty="0" err="1">
                <a:solidFill>
                  <a:srgbClr val="0000FF"/>
                </a:solidFill>
              </a:rPr>
              <a:t>Baek</a:t>
            </a:r>
            <a:endParaRPr lang="fr-FR" dirty="0">
              <a:solidFill>
                <a:srgbClr val="0000FF"/>
              </a:solidFill>
            </a:endParaRPr>
          </a:p>
          <a:p>
            <a:pPr lvl="1"/>
            <a:r>
              <a:rPr lang="fr-FR" dirty="0">
                <a:solidFill>
                  <a:schemeClr val="accent2"/>
                </a:solidFill>
              </a:rPr>
              <a:t>ALICE HF (b-jet in p-Pb)</a:t>
            </a:r>
          </a:p>
          <a:p>
            <a:pPr lvl="2"/>
            <a:r>
              <a:rPr lang="fr-FR" dirty="0">
                <a:solidFill>
                  <a:srgbClr val="0432FF"/>
                </a:solidFill>
              </a:rPr>
              <a:t>R. </a:t>
            </a:r>
            <a:r>
              <a:rPr lang="fr-FR" dirty="0" err="1">
                <a:solidFill>
                  <a:srgbClr val="0432FF"/>
                </a:solidFill>
              </a:rPr>
              <a:t>Guernane</a:t>
            </a:r>
            <a:r>
              <a:rPr lang="fr-FR" dirty="0">
                <a:solidFill>
                  <a:srgbClr val="0432FF"/>
                </a:solidFill>
              </a:rPr>
              <a:t>, </a:t>
            </a:r>
            <a:r>
              <a:rPr lang="fr-FR" u="sng" dirty="0">
                <a:solidFill>
                  <a:srgbClr val="0432FF"/>
                </a:solidFill>
              </a:rPr>
              <a:t>M. J. </a:t>
            </a:r>
            <a:r>
              <a:rPr lang="fr-FR" u="sng" dirty="0" err="1">
                <a:solidFill>
                  <a:srgbClr val="0432FF"/>
                </a:solidFill>
              </a:rPr>
              <a:t>Kweon</a:t>
            </a:r>
            <a:endParaRPr lang="fr-FR" u="sng" dirty="0">
              <a:solidFill>
                <a:srgbClr val="0432FF"/>
              </a:solidFill>
            </a:endParaRPr>
          </a:p>
          <a:p>
            <a:pPr lvl="1"/>
            <a:r>
              <a:rPr lang="fr-FR" dirty="0">
                <a:solidFill>
                  <a:schemeClr val="accent2"/>
                </a:solidFill>
              </a:rPr>
              <a:t>CMS IL</a:t>
            </a:r>
            <a:r>
              <a:rPr lang="fr-FR" dirty="0"/>
              <a:t> </a:t>
            </a:r>
            <a:r>
              <a:rPr lang="fr-FR" dirty="0">
                <a:solidFill>
                  <a:schemeClr val="accent2"/>
                </a:solidFill>
              </a:rPr>
              <a:t>(</a:t>
            </a:r>
            <a:r>
              <a:rPr lang="fr-FR" dirty="0" err="1">
                <a:solidFill>
                  <a:schemeClr val="accent2"/>
                </a:solidFill>
              </a:rPr>
              <a:t>quarkonia</a:t>
            </a:r>
            <a:r>
              <a:rPr lang="fr-FR" dirty="0">
                <a:solidFill>
                  <a:schemeClr val="accent2"/>
                </a:solidFill>
              </a:rPr>
              <a:t> probes of QGP)</a:t>
            </a:r>
          </a:p>
          <a:p>
            <a:pPr lvl="2"/>
            <a:r>
              <a:rPr lang="fr-FR" u="sng" dirty="0">
                <a:solidFill>
                  <a:srgbClr val="0000FF"/>
                </a:solidFill>
              </a:rPr>
              <a:t>M. Nguyen</a:t>
            </a:r>
            <a:r>
              <a:rPr lang="fr-FR" dirty="0">
                <a:solidFill>
                  <a:srgbClr val="0000FF"/>
                </a:solidFill>
              </a:rPr>
              <a:t>, B. Hong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HEP: </a:t>
            </a:r>
            <a:r>
              <a:rPr lang="fr-FR" b="1" dirty="0" err="1"/>
              <a:t>theory</a:t>
            </a:r>
            <a:r>
              <a:rPr lang="fr-FR" b="1" dirty="0"/>
              <a:t> (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b="1" dirty="0"/>
              <a:t>+</a:t>
            </a:r>
            <a:r>
              <a:rPr lang="fr-FR" b="1" dirty="0">
                <a:solidFill>
                  <a:srgbClr val="FF00FF"/>
                </a:solidFill>
              </a:rPr>
              <a:t>2 INP</a:t>
            </a:r>
            <a:r>
              <a:rPr lang="fr-FR" b="1" dirty="0"/>
              <a:t>)</a:t>
            </a:r>
          </a:p>
          <a:p>
            <a:pPr lvl="1"/>
            <a:r>
              <a:rPr lang="fr-FR" dirty="0" err="1">
                <a:solidFill>
                  <a:schemeClr val="accent2"/>
                </a:solidFill>
              </a:rPr>
              <a:t>CompHS</a:t>
            </a:r>
            <a:r>
              <a:rPr lang="fr-FR" dirty="0">
                <a:solidFill>
                  <a:schemeClr val="accent2"/>
                </a:solidFill>
              </a:rPr>
              <a:t> </a:t>
            </a:r>
          </a:p>
          <a:p>
            <a:pPr lvl="2"/>
            <a:r>
              <a:rPr lang="fr-FR" dirty="0">
                <a:solidFill>
                  <a:srgbClr val="0000FF"/>
                </a:solidFill>
              </a:rPr>
              <a:t>G. </a:t>
            </a:r>
            <a:r>
              <a:rPr lang="fr-FR" dirty="0" err="1">
                <a:solidFill>
                  <a:srgbClr val="0000FF"/>
                </a:solidFill>
              </a:rPr>
              <a:t>Cacciapaglia</a:t>
            </a:r>
            <a:r>
              <a:rPr lang="fr-FR" dirty="0">
                <a:solidFill>
                  <a:srgbClr val="0000FF"/>
                </a:solidFill>
              </a:rPr>
              <a:t>, S. J. Lee</a:t>
            </a:r>
            <a:endParaRPr lang="fr-FR" dirty="0"/>
          </a:p>
          <a:p>
            <a:pPr lvl="1"/>
            <a:r>
              <a:rPr lang="fr-FR" dirty="0">
                <a:solidFill>
                  <a:srgbClr val="FF00FF"/>
                </a:solidFill>
              </a:rPr>
              <a:t>FNPES (DM </a:t>
            </a:r>
            <a:r>
              <a:rPr lang="fr-FR" dirty="0" err="1">
                <a:solidFill>
                  <a:srgbClr val="FF00FF"/>
                </a:solidFill>
              </a:rPr>
              <a:t>models</a:t>
            </a:r>
            <a:r>
              <a:rPr lang="fr-FR" dirty="0">
                <a:solidFill>
                  <a:srgbClr val="FF00FF"/>
                </a:solidFill>
              </a:rPr>
              <a:t>)</a:t>
            </a:r>
          </a:p>
          <a:p>
            <a:pPr lvl="2"/>
            <a:r>
              <a:rPr lang="fr-FR" dirty="0">
                <a:solidFill>
                  <a:srgbClr val="0432FF"/>
                </a:solidFill>
              </a:rPr>
              <a:t>Y. </a:t>
            </a:r>
            <a:r>
              <a:rPr lang="fr-FR" dirty="0" err="1">
                <a:solidFill>
                  <a:srgbClr val="0432FF"/>
                </a:solidFill>
              </a:rPr>
              <a:t>Mambrini</a:t>
            </a:r>
            <a:r>
              <a:rPr lang="fr-FR" dirty="0">
                <a:solidFill>
                  <a:srgbClr val="0432FF"/>
                </a:solidFill>
              </a:rPr>
              <a:t>, H. M. Lee</a:t>
            </a:r>
          </a:p>
          <a:p>
            <a:pPr lvl="1"/>
            <a:r>
              <a:rPr lang="fr-FR" dirty="0">
                <a:solidFill>
                  <a:srgbClr val="FF00FF"/>
                </a:solidFill>
              </a:rPr>
              <a:t>H-</a:t>
            </a:r>
            <a:r>
              <a:rPr lang="fr-FR" dirty="0" err="1">
                <a:solidFill>
                  <a:srgbClr val="FF00FF"/>
                </a:solidFill>
              </a:rPr>
              <a:t>Potential</a:t>
            </a:r>
            <a:r>
              <a:rPr lang="fr-FR" dirty="0">
                <a:solidFill>
                  <a:srgbClr val="FF00FF"/>
                </a:solidFill>
              </a:rPr>
              <a:t> (</a:t>
            </a:r>
            <a:r>
              <a:rPr lang="fr-FR" dirty="0" err="1">
                <a:solidFill>
                  <a:srgbClr val="FF00FF"/>
                </a:solidFill>
              </a:rPr>
              <a:t>Higgs</a:t>
            </a:r>
            <a:r>
              <a:rPr lang="fr-FR" dirty="0">
                <a:solidFill>
                  <a:srgbClr val="FF00FF"/>
                </a:solidFill>
              </a:rPr>
              <a:t> pot. for EWSB)</a:t>
            </a:r>
          </a:p>
          <a:p>
            <a:pPr lvl="2"/>
            <a:r>
              <a:rPr lang="fr-FR" u="sng" dirty="0">
                <a:solidFill>
                  <a:srgbClr val="0432FF"/>
                </a:solidFill>
              </a:rPr>
              <a:t>B. </a:t>
            </a:r>
            <a:r>
              <a:rPr lang="fr-FR" u="sng" dirty="0" err="1">
                <a:solidFill>
                  <a:srgbClr val="0432FF"/>
                </a:solidFill>
              </a:rPr>
              <a:t>Fuks</a:t>
            </a:r>
            <a:r>
              <a:rPr lang="fr-FR" dirty="0">
                <a:solidFill>
                  <a:srgbClr val="0432FF"/>
                </a:solidFill>
              </a:rPr>
              <a:t>, P. Ko</a:t>
            </a:r>
          </a:p>
          <a:p>
            <a:pPr lvl="2"/>
            <a:endParaRPr lang="fr-FR" b="1" dirty="0"/>
          </a:p>
          <a:p>
            <a:r>
              <a:rPr lang="fr-FR" b="1" dirty="0"/>
              <a:t>Neutrino </a:t>
            </a:r>
            <a:r>
              <a:rPr lang="fr-FR" b="1" dirty="0" err="1"/>
              <a:t>physics</a:t>
            </a:r>
            <a:r>
              <a:rPr lang="fr-FR" b="1" dirty="0"/>
              <a:t> (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b="1" dirty="0"/>
              <a:t>)</a:t>
            </a:r>
            <a:r>
              <a:rPr lang="fr-FR" dirty="0"/>
              <a:t> </a:t>
            </a:r>
          </a:p>
          <a:p>
            <a:pPr lvl="1"/>
            <a:r>
              <a:rPr lang="fr-FR" dirty="0" err="1">
                <a:solidFill>
                  <a:schemeClr val="accent2"/>
                </a:solidFill>
              </a:rPr>
              <a:t>Reactor</a:t>
            </a:r>
            <a:r>
              <a:rPr lang="fr-FR" dirty="0">
                <a:solidFill>
                  <a:schemeClr val="accent2"/>
                </a:solidFill>
              </a:rPr>
              <a:t> neutrinos (D Chooz, RENO, Daya </a:t>
            </a:r>
            <a:r>
              <a:rPr lang="fr-FR" dirty="0" err="1">
                <a:solidFill>
                  <a:schemeClr val="accent2"/>
                </a:solidFill>
              </a:rPr>
              <a:t>Bay</a:t>
            </a:r>
            <a:r>
              <a:rPr lang="fr-FR" dirty="0">
                <a:solidFill>
                  <a:schemeClr val="accent2"/>
                </a:solidFill>
              </a:rPr>
              <a:t>)</a:t>
            </a:r>
          </a:p>
          <a:p>
            <a:pPr lvl="2"/>
            <a:r>
              <a:rPr lang="fr-FR" dirty="0">
                <a:solidFill>
                  <a:srgbClr val="0000FF"/>
                </a:solidFill>
              </a:rPr>
              <a:t>A. Cabrera, S. H. </a:t>
            </a:r>
            <a:r>
              <a:rPr lang="fr-FR" dirty="0" err="1">
                <a:solidFill>
                  <a:srgbClr val="0000FF"/>
                </a:solidFill>
              </a:rPr>
              <a:t>Seo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5798634" y="1408970"/>
            <a:ext cx="3288442" cy="5157462"/>
          </a:xfrm>
        </p:spPr>
        <p:txBody>
          <a:bodyPr>
            <a:normAutofit fontScale="55000" lnSpcReduction="20000"/>
          </a:bodyPr>
          <a:lstStyle/>
          <a:p>
            <a:endParaRPr lang="fr-FR" b="1" dirty="0"/>
          </a:p>
          <a:p>
            <a:endParaRPr lang="fr-FR" b="1" dirty="0"/>
          </a:p>
          <a:p>
            <a:r>
              <a:rPr lang="fr-FR" b="1" dirty="0" err="1"/>
              <a:t>Hadronic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b="1" dirty="0"/>
              <a:t> (</a:t>
            </a:r>
            <a:r>
              <a:rPr lang="fr-FR" b="1" dirty="0">
                <a:solidFill>
                  <a:srgbClr val="FF0000"/>
                </a:solidFill>
              </a:rPr>
              <a:t>1 IN2P3/CEA</a:t>
            </a:r>
            <a:r>
              <a:rPr lang="fr-FR" b="1" dirty="0"/>
              <a:t>)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GPD</a:t>
            </a:r>
          </a:p>
          <a:p>
            <a:pPr lvl="2"/>
            <a:r>
              <a:rPr lang="fr-FR" u="sng" dirty="0">
                <a:solidFill>
                  <a:srgbClr val="0432FF"/>
                </a:solidFill>
              </a:rPr>
              <a:t>C. Munoz</a:t>
            </a:r>
            <a:r>
              <a:rPr lang="fr-FR" dirty="0">
                <a:solidFill>
                  <a:srgbClr val="0432FF"/>
                </a:solidFill>
              </a:rPr>
              <a:t>, S. Choi</a:t>
            </a:r>
          </a:p>
          <a:p>
            <a:pPr lvl="2"/>
            <a:endParaRPr lang="fr-FR" b="1" dirty="0"/>
          </a:p>
          <a:p>
            <a:r>
              <a:rPr lang="fr-FR" b="1" dirty="0"/>
              <a:t>R&amp;D (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b="1" dirty="0"/>
              <a:t>)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CMS RPC (</a:t>
            </a:r>
            <a:r>
              <a:rPr lang="fr-FR" dirty="0" err="1">
                <a:solidFill>
                  <a:schemeClr val="accent2"/>
                </a:solidFill>
              </a:rPr>
              <a:t>iRPC</a:t>
            </a:r>
            <a:r>
              <a:rPr lang="fr-FR" dirty="0">
                <a:solidFill>
                  <a:schemeClr val="accent2"/>
                </a:solidFill>
              </a:rPr>
              <a:t>)</a:t>
            </a:r>
          </a:p>
          <a:p>
            <a:pPr lvl="2"/>
            <a:r>
              <a:rPr lang="fr-FR" u="sng" dirty="0">
                <a:solidFill>
                  <a:srgbClr val="0432FF"/>
                </a:solidFill>
              </a:rPr>
              <a:t>M. </a:t>
            </a:r>
            <a:r>
              <a:rPr lang="fr-FR" u="sng" dirty="0" err="1">
                <a:solidFill>
                  <a:srgbClr val="0432FF"/>
                </a:solidFill>
              </a:rPr>
              <a:t>Gouzevitch</a:t>
            </a:r>
            <a:r>
              <a:rPr lang="fr-FR" dirty="0">
                <a:solidFill>
                  <a:srgbClr val="0432FF"/>
                </a:solidFill>
              </a:rPr>
              <a:t>, </a:t>
            </a:r>
            <a:r>
              <a:rPr lang="fr-FR" dirty="0" err="1">
                <a:solidFill>
                  <a:srgbClr val="0432FF"/>
                </a:solidFill>
              </a:rPr>
              <a:t>T</a:t>
            </a:r>
            <a:r>
              <a:rPr lang="fr-FR" dirty="0">
                <a:solidFill>
                  <a:srgbClr val="0432FF"/>
                </a:solidFill>
              </a:rPr>
              <a:t>. J. Kim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ILC CALICE (PCB)</a:t>
            </a:r>
          </a:p>
          <a:p>
            <a:pPr lvl="2"/>
            <a:r>
              <a:rPr lang="fr-FR" dirty="0">
                <a:solidFill>
                  <a:srgbClr val="0000FF"/>
                </a:solidFill>
              </a:rPr>
              <a:t>R. </a:t>
            </a:r>
            <a:r>
              <a:rPr lang="fr-FR" dirty="0" err="1">
                <a:solidFill>
                  <a:srgbClr val="0000FF"/>
                </a:solidFill>
              </a:rPr>
              <a:t>Poeschl</a:t>
            </a:r>
            <a:r>
              <a:rPr lang="fr-FR" dirty="0">
                <a:solidFill>
                  <a:srgbClr val="0000FF"/>
                </a:solidFill>
              </a:rPr>
              <a:t>, </a:t>
            </a:r>
            <a:r>
              <a:rPr lang="fr-FR" u="sng" dirty="0">
                <a:solidFill>
                  <a:srgbClr val="0000FF"/>
                </a:solidFill>
              </a:rPr>
              <a:t>M. </a:t>
            </a:r>
            <a:r>
              <a:rPr lang="fr-FR" u="sng" dirty="0" err="1">
                <a:solidFill>
                  <a:srgbClr val="0000FF"/>
                </a:solidFill>
              </a:rPr>
              <a:t>Ghergherehchi</a:t>
            </a:r>
            <a:endParaRPr lang="fr-FR" u="sng" dirty="0"/>
          </a:p>
          <a:p>
            <a:pPr lvl="1"/>
            <a:r>
              <a:rPr lang="fr-FR" dirty="0">
                <a:solidFill>
                  <a:schemeClr val="accent2"/>
                </a:solidFill>
              </a:rPr>
              <a:t>SITRINEO</a:t>
            </a:r>
          </a:p>
          <a:p>
            <a:pPr lvl="2"/>
            <a:r>
              <a:rPr lang="fr-FR" dirty="0">
                <a:solidFill>
                  <a:srgbClr val="0432FF"/>
                </a:solidFill>
              </a:rPr>
              <a:t>J. Baudot, </a:t>
            </a:r>
            <a:r>
              <a:rPr lang="fr-FR" u="sng" dirty="0">
                <a:solidFill>
                  <a:srgbClr val="0432FF"/>
                </a:solidFill>
              </a:rPr>
              <a:t>C.-S. Moon</a:t>
            </a:r>
          </a:p>
          <a:p>
            <a:endParaRPr lang="fr-FR" b="1" dirty="0"/>
          </a:p>
          <a:p>
            <a:r>
              <a:rPr lang="fr-FR" b="1" dirty="0" err="1"/>
              <a:t>Interdisciplinary</a:t>
            </a:r>
            <a:r>
              <a:rPr lang="fr-FR" b="1" dirty="0"/>
              <a:t> &amp; </a:t>
            </a:r>
            <a:r>
              <a:rPr lang="fr-FR" b="1" dirty="0" err="1"/>
              <a:t>computing</a:t>
            </a:r>
            <a:r>
              <a:rPr lang="fr-FR" b="1" dirty="0"/>
              <a:t> (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dirty="0"/>
              <a:t>)</a:t>
            </a:r>
          </a:p>
          <a:p>
            <a:pPr lvl="1"/>
            <a:r>
              <a:rPr lang="fr-FR" dirty="0" err="1">
                <a:solidFill>
                  <a:schemeClr val="accent2"/>
                </a:solidFill>
              </a:rPr>
              <a:t>Beam</a:t>
            </a:r>
            <a:r>
              <a:rPr lang="fr-FR" dirty="0">
                <a:solidFill>
                  <a:schemeClr val="accent2"/>
                </a:solidFill>
              </a:rPr>
              <a:t> / Geant4</a:t>
            </a:r>
          </a:p>
          <a:p>
            <a:pPr lvl="2"/>
            <a:r>
              <a:rPr lang="fr-FR" dirty="0">
                <a:solidFill>
                  <a:srgbClr val="0432FF"/>
                </a:solidFill>
              </a:rPr>
              <a:t>M. </a:t>
            </a:r>
            <a:r>
              <a:rPr lang="fr-FR" dirty="0" err="1">
                <a:solidFill>
                  <a:srgbClr val="0432FF"/>
                </a:solidFill>
              </a:rPr>
              <a:t>Verderi</a:t>
            </a:r>
            <a:r>
              <a:rPr lang="fr-FR" dirty="0">
                <a:solidFill>
                  <a:srgbClr val="0432FF"/>
                </a:solidFill>
              </a:rPr>
              <a:t>, K. Cho</a:t>
            </a:r>
          </a:p>
          <a:p>
            <a:pPr lvl="1"/>
            <a:r>
              <a:rPr lang="fr-FR" dirty="0" err="1">
                <a:solidFill>
                  <a:schemeClr val="accent2"/>
                </a:solidFill>
              </a:rPr>
              <a:t>Protontherapy</a:t>
            </a:r>
            <a:r>
              <a:rPr lang="fr-FR" dirty="0">
                <a:solidFill>
                  <a:schemeClr val="accent2"/>
                </a:solidFill>
              </a:rPr>
              <a:t> @ NCC </a:t>
            </a:r>
          </a:p>
          <a:p>
            <a:pPr lvl="2"/>
            <a:r>
              <a:rPr lang="fr-FR" dirty="0">
                <a:solidFill>
                  <a:srgbClr val="0000FF"/>
                </a:solidFill>
              </a:rPr>
              <a:t>S. Incerti, </a:t>
            </a:r>
            <a:r>
              <a:rPr lang="fr-FR" u="sng" dirty="0">
                <a:solidFill>
                  <a:srgbClr val="0000FF"/>
                </a:solidFill>
              </a:rPr>
              <a:t>S. B. Lee</a:t>
            </a:r>
            <a:endParaRPr lang="fr-FR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B5BEF93-BCD4-E64C-8139-D07B718DF4A2}" type="slidenum">
              <a:rPr lang="fr-FR" smtClean="0"/>
              <a:pPr/>
              <a:t>2</a:t>
            </a:fld>
            <a:endParaRPr lang="fr-FR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EC7EFBD-160F-D245-94B1-821453EE7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4362509"/>
              </p:ext>
            </p:extLst>
          </p:nvPr>
        </p:nvGraphicFramePr>
        <p:xfrm>
          <a:off x="2925728" y="2435839"/>
          <a:ext cx="3321956" cy="310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D64B1CC-5364-A64F-BCF8-EC80E6BAD5B9}"/>
              </a:ext>
            </a:extLst>
          </p:cNvPr>
          <p:cNvSpPr txBox="1"/>
          <p:nvPr/>
        </p:nvSpPr>
        <p:spPr>
          <a:xfrm>
            <a:off x="4888377" y="1209794"/>
            <a:ext cx="412221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12 French &amp; 14 </a:t>
            </a:r>
            <a:r>
              <a:rPr lang="fr-FR" dirty="0" err="1">
                <a:solidFill>
                  <a:schemeClr val="bg1"/>
                </a:solidFill>
              </a:rPr>
              <a:t>Korean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academic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partners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88A8E8C-01BE-554B-BD4F-1C93083C5E5B}"/>
              </a:ext>
            </a:extLst>
          </p:cNvPr>
          <p:cNvSpPr/>
          <p:nvPr/>
        </p:nvSpPr>
        <p:spPr>
          <a:xfrm>
            <a:off x="936160" y="5620214"/>
            <a:ext cx="3559640" cy="676987"/>
          </a:xfrm>
          <a:prstGeom prst="rect">
            <a:avLst/>
          </a:prstGeom>
          <a:solidFill>
            <a:srgbClr val="D6E5FF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B10C8-8CA8-484A-85FA-6884572CB46B}"/>
              </a:ext>
            </a:extLst>
          </p:cNvPr>
          <p:cNvSpPr/>
          <p:nvPr/>
        </p:nvSpPr>
        <p:spPr>
          <a:xfrm>
            <a:off x="936160" y="3356516"/>
            <a:ext cx="3559640" cy="2248083"/>
          </a:xfrm>
          <a:prstGeom prst="rect">
            <a:avLst/>
          </a:prstGeom>
          <a:solidFill>
            <a:srgbClr val="FFDAF6"/>
          </a:solidFill>
          <a:ln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39C87E-B83E-E24A-8594-4BEB88C807DE}"/>
              </a:ext>
            </a:extLst>
          </p:cNvPr>
          <p:cNvSpPr/>
          <p:nvPr/>
        </p:nvSpPr>
        <p:spPr>
          <a:xfrm>
            <a:off x="936160" y="1823149"/>
            <a:ext cx="3559640" cy="1517752"/>
          </a:xfrm>
          <a:prstGeom prst="rect">
            <a:avLst/>
          </a:prstGeom>
          <a:solidFill>
            <a:srgbClr val="FFDADA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B80C5F-A503-F74B-B8EF-EA8069FF0FC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819781"/>
            <a:ext cx="3916680" cy="4748287"/>
          </a:xfrm>
        </p:spPr>
        <p:txBody>
          <a:bodyPr>
            <a:normAutofit fontScale="32500" lnSpcReduction="2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ALICE-HF</a:t>
            </a:r>
            <a:r>
              <a:rPr lang="fr-FR" dirty="0"/>
              <a:t> : </a:t>
            </a:r>
          </a:p>
          <a:p>
            <a:pPr lvl="1"/>
            <a:r>
              <a:rPr lang="fr-FR" dirty="0"/>
              <a:t>p-Pb coll. @ 5.02 </a:t>
            </a:r>
            <a:r>
              <a:rPr lang="fr-FR" dirty="0" err="1"/>
              <a:t>TeV</a:t>
            </a:r>
            <a:r>
              <a:rPr lang="fr-FR" dirty="0"/>
              <a:t> : </a:t>
            </a:r>
            <a:r>
              <a:rPr lang="fr-FR" dirty="0" err="1"/>
              <a:t>measurement</a:t>
            </a:r>
            <a:r>
              <a:rPr lang="fr-FR" dirty="0"/>
              <a:t> of the b-jet production cross section and b-jet fraction </a:t>
            </a:r>
          </a:p>
          <a:p>
            <a:pPr lvl="1"/>
            <a:r>
              <a:rPr lang="fr-FR" dirty="0" err="1"/>
              <a:t>p-p</a:t>
            </a:r>
            <a:r>
              <a:rPr lang="fr-FR" dirty="0"/>
              <a:t> coll. @ 13 </a:t>
            </a:r>
            <a:r>
              <a:rPr lang="fr-FR" dirty="0" err="1"/>
              <a:t>TeV</a:t>
            </a:r>
            <a:r>
              <a:rPr lang="fr-FR" dirty="0"/>
              <a:t>: 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differential</a:t>
            </a:r>
            <a:r>
              <a:rPr lang="fr-FR" dirty="0"/>
              <a:t> cross section of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semi-</a:t>
            </a:r>
            <a:r>
              <a:rPr lang="fr-FR" dirty="0" err="1"/>
              <a:t>leptonic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of b hadrons and </a:t>
            </a:r>
            <a:r>
              <a:rPr lang="fr-FR" dirty="0" err="1"/>
              <a:t>charm-strange</a:t>
            </a:r>
            <a:r>
              <a:rPr lang="fr-FR" dirty="0"/>
              <a:t> baryon production in the semi-</a:t>
            </a:r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channel</a:t>
            </a:r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ALICE Muons</a:t>
            </a:r>
          </a:p>
          <a:p>
            <a:pPr lvl="1"/>
            <a:r>
              <a:rPr lang="fr-FR" dirty="0" err="1"/>
              <a:t>Subsystem</a:t>
            </a:r>
            <a:r>
              <a:rPr lang="fr-FR" dirty="0"/>
              <a:t> </a:t>
            </a:r>
            <a:r>
              <a:rPr lang="fr-FR" dirty="0" err="1"/>
              <a:t>run</a:t>
            </a:r>
            <a:r>
              <a:rPr lang="fr-FR" dirty="0"/>
              <a:t> coordination @ CERN for muon </a:t>
            </a:r>
            <a:r>
              <a:rPr lang="fr-FR" dirty="0" err="1"/>
              <a:t>spectrometer</a:t>
            </a:r>
            <a:endParaRPr lang="fr-FR" dirty="0"/>
          </a:p>
          <a:p>
            <a:pPr lvl="1"/>
            <a:r>
              <a:rPr lang="fr-FR" dirty="0"/>
              <a:t>First </a:t>
            </a:r>
            <a:r>
              <a:rPr lang="fr-FR" dirty="0" err="1"/>
              <a:t>level</a:t>
            </a:r>
            <a:r>
              <a:rPr lang="fr-FR" dirty="0"/>
              <a:t> qualification of tests of </a:t>
            </a:r>
            <a:r>
              <a:rPr lang="fr-FR" dirty="0" err="1"/>
              <a:t>sensors</a:t>
            </a:r>
            <a:r>
              <a:rPr lang="fr-FR" dirty="0"/>
              <a:t> for the ITS and the MFT</a:t>
            </a:r>
          </a:p>
          <a:p>
            <a:pPr lvl="1"/>
            <a:r>
              <a:rPr lang="fr-FR" dirty="0"/>
              <a:t>12th ALICE ITS upgrade, MFT and 02 Asian Workshop</a:t>
            </a:r>
          </a:p>
          <a:p>
            <a:r>
              <a:rPr lang="fr-FR" b="1" dirty="0" err="1">
                <a:solidFill>
                  <a:srgbClr val="FF00FF"/>
                </a:solidFill>
              </a:rPr>
              <a:t>CompHS</a:t>
            </a:r>
            <a:endParaRPr lang="fr-FR" b="1" dirty="0">
              <a:solidFill>
                <a:srgbClr val="FF00FF"/>
              </a:solidFill>
            </a:endParaRPr>
          </a:p>
          <a:p>
            <a:pPr lvl="1"/>
            <a:r>
              <a:rPr lang="fr-FR" dirty="0"/>
              <a:t>Publication on light mass </a:t>
            </a:r>
            <a:r>
              <a:rPr lang="fr-FR" dirty="0" err="1"/>
              <a:t>window</a:t>
            </a:r>
            <a:r>
              <a:rPr lang="fr-FR" dirty="0"/>
              <a:t> 14-65 </a:t>
            </a:r>
            <a:r>
              <a:rPr lang="fr-FR" dirty="0" err="1"/>
              <a:t>GeV</a:t>
            </a:r>
            <a:r>
              <a:rPr lang="fr-FR" dirty="0"/>
              <a:t> (di-tau final state as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discovery</a:t>
            </a:r>
            <a:r>
              <a:rPr lang="fr-FR" dirty="0"/>
              <a:t> </a:t>
            </a:r>
            <a:r>
              <a:rPr lang="fr-FR" dirty="0" err="1"/>
              <a:t>channel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Exploration of mass range up to 10 </a:t>
            </a:r>
            <a:r>
              <a:rPr lang="fr-FR" dirty="0" err="1"/>
              <a:t>TeV</a:t>
            </a:r>
            <a:r>
              <a:rPr lang="fr-FR" dirty="0"/>
              <a:t> for HL and HE </a:t>
            </a:r>
            <a:r>
              <a:rPr lang="fr-FR" dirty="0" err="1"/>
              <a:t>runs</a:t>
            </a:r>
            <a:endParaRPr lang="fr-FR" dirty="0"/>
          </a:p>
          <a:p>
            <a:pPr lvl="1"/>
            <a:r>
              <a:rPr lang="fr-FR" dirty="0" err="1"/>
              <a:t>Couplings</a:t>
            </a:r>
            <a:r>
              <a:rPr lang="fr-FR" dirty="0"/>
              <a:t> of light composite </a:t>
            </a:r>
            <a:r>
              <a:rPr lang="fr-FR" dirty="0" err="1"/>
              <a:t>scalars</a:t>
            </a:r>
            <a:r>
              <a:rPr lang="fr-FR" dirty="0"/>
              <a:t> and pseudo-</a:t>
            </a:r>
            <a:r>
              <a:rPr lang="fr-FR" dirty="0" err="1"/>
              <a:t>scalars</a:t>
            </a:r>
            <a:r>
              <a:rPr lang="fr-FR" dirty="0"/>
              <a:t> to top </a:t>
            </a:r>
            <a:r>
              <a:rPr lang="fr-FR" dirty="0" err="1"/>
              <a:t>partners</a:t>
            </a:r>
            <a:endParaRPr lang="fr-FR" dirty="0"/>
          </a:p>
          <a:p>
            <a:pPr lvl="1"/>
            <a:r>
              <a:rPr lang="fr-FR" dirty="0"/>
              <a:t>NLO cross section </a:t>
            </a:r>
            <a:r>
              <a:rPr lang="fr-FR" dirty="0" err="1"/>
              <a:t>calculations</a:t>
            </a:r>
            <a:r>
              <a:rPr lang="fr-FR" dirty="0"/>
              <a:t> for the top </a:t>
            </a:r>
            <a:r>
              <a:rPr lang="fr-FR" dirty="0" err="1"/>
              <a:t>partner</a:t>
            </a:r>
            <a:r>
              <a:rPr lang="fr-FR" dirty="0"/>
              <a:t> production</a:t>
            </a:r>
          </a:p>
          <a:p>
            <a:r>
              <a:rPr lang="fr-FR" b="1" dirty="0">
                <a:solidFill>
                  <a:srgbClr val="FF00FF"/>
                </a:solidFill>
              </a:rPr>
              <a:t>FNPES</a:t>
            </a:r>
          </a:p>
          <a:p>
            <a:pPr lvl="1"/>
            <a:r>
              <a:rPr lang="fr-FR" dirty="0"/>
              <a:t>Alternative DM scenario </a:t>
            </a:r>
            <a:r>
              <a:rPr lang="fr-FR" dirty="0" err="1"/>
              <a:t>looking</a:t>
            </a:r>
            <a:r>
              <a:rPr lang="fr-FR" dirty="0"/>
              <a:t> at non-</a:t>
            </a:r>
            <a:r>
              <a:rPr lang="fr-FR" dirty="0" err="1"/>
              <a:t>abelian</a:t>
            </a:r>
            <a:r>
              <a:rPr lang="fr-FR" dirty="0"/>
              <a:t> candidates, </a:t>
            </a:r>
            <a:r>
              <a:rPr lang="fr-FR" dirty="0" err="1"/>
              <a:t>leading</a:t>
            </a:r>
            <a:r>
              <a:rPr lang="fr-FR" dirty="0"/>
              <a:t> to self interaction (</a:t>
            </a:r>
            <a:r>
              <a:rPr lang="fr-FR" dirty="0" err="1"/>
              <a:t>measurable</a:t>
            </a:r>
            <a:r>
              <a:rPr lang="fr-FR" dirty="0"/>
              <a:t>) to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constrain</a:t>
            </a:r>
            <a:r>
              <a:rPr lang="fr-FR" dirty="0"/>
              <a:t> </a:t>
            </a:r>
            <a:r>
              <a:rPr lang="fr-FR" dirty="0" err="1"/>
              <a:t>parameter</a:t>
            </a:r>
            <a:r>
              <a:rPr lang="fr-FR" dirty="0"/>
              <a:t> </a:t>
            </a:r>
            <a:r>
              <a:rPr lang="fr-FR" dirty="0" err="1"/>
              <a:t>space</a:t>
            </a:r>
            <a:endParaRPr lang="fr-FR" dirty="0"/>
          </a:p>
          <a:p>
            <a:r>
              <a:rPr lang="fr-FR" b="1" dirty="0">
                <a:solidFill>
                  <a:srgbClr val="FF00FF"/>
                </a:solidFill>
              </a:rPr>
              <a:t>H-POTENTIAL</a:t>
            </a:r>
          </a:p>
          <a:p>
            <a:pPr lvl="1"/>
            <a:r>
              <a:rPr lang="fr-FR" dirty="0" err="1"/>
              <a:t>Proceedings</a:t>
            </a:r>
            <a:r>
              <a:rPr lang="fr-FR" dirty="0"/>
              <a:t> of the MadAnalysis5 workshop on LHC </a:t>
            </a:r>
            <a:r>
              <a:rPr lang="fr-FR" dirty="0" err="1"/>
              <a:t>recasting</a:t>
            </a:r>
            <a:endParaRPr lang="fr-FR" dirty="0"/>
          </a:p>
          <a:p>
            <a:pPr lvl="1"/>
            <a:r>
              <a:rPr lang="fr-FR" dirty="0" err="1"/>
              <a:t>Quartic</a:t>
            </a:r>
            <a:r>
              <a:rPr lang="fr-FR" dirty="0"/>
              <a:t> </a:t>
            </a:r>
            <a:r>
              <a:rPr lang="fr-FR" dirty="0" err="1"/>
              <a:t>Higgs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at future 100 </a:t>
            </a:r>
            <a:r>
              <a:rPr lang="fr-FR" dirty="0" err="1"/>
              <a:t>TeV</a:t>
            </a:r>
            <a:r>
              <a:rPr lang="fr-FR" dirty="0"/>
              <a:t> hadron </a:t>
            </a:r>
            <a:r>
              <a:rPr lang="fr-FR" dirty="0" err="1"/>
              <a:t>colliders</a:t>
            </a:r>
            <a:endParaRPr lang="fr-FR" dirty="0"/>
          </a:p>
          <a:p>
            <a:pPr lvl="1"/>
            <a:r>
              <a:rPr lang="fr-FR" dirty="0"/>
              <a:t>New </a:t>
            </a:r>
            <a:r>
              <a:rPr lang="fr-FR" dirty="0" err="1"/>
              <a:t>ideas</a:t>
            </a:r>
            <a:r>
              <a:rPr lang="fr-FR" dirty="0"/>
              <a:t> of Standard Model extensions </a:t>
            </a:r>
            <a:r>
              <a:rPr lang="fr-FR" dirty="0" err="1"/>
              <a:t>with</a:t>
            </a:r>
            <a:r>
              <a:rPr lang="fr-FR" dirty="0"/>
              <a:t> a new </a:t>
            </a:r>
            <a:r>
              <a:rPr lang="fr-FR" dirty="0" err="1"/>
              <a:t>strongly</a:t>
            </a:r>
            <a:r>
              <a:rPr lang="fr-FR" dirty="0"/>
              <a:t> </a:t>
            </a:r>
            <a:r>
              <a:rPr lang="fr-FR" dirty="0" err="1"/>
              <a:t>coupled</a:t>
            </a:r>
            <a:r>
              <a:rPr lang="fr-FR" dirty="0"/>
              <a:t> </a:t>
            </a:r>
            <a:r>
              <a:rPr lang="fr-FR" dirty="0" err="1"/>
              <a:t>sector</a:t>
            </a:r>
            <a:endParaRPr lang="fr-FR" dirty="0"/>
          </a:p>
          <a:p>
            <a:r>
              <a:rPr lang="fr-FR" b="1" dirty="0">
                <a:solidFill>
                  <a:srgbClr val="0070C0"/>
                </a:solidFill>
              </a:rPr>
              <a:t>GPD</a:t>
            </a:r>
          </a:p>
          <a:p>
            <a:pPr lvl="1"/>
            <a:r>
              <a:rPr lang="fr-FR" dirty="0"/>
              <a:t>DVCS @ </a:t>
            </a:r>
            <a:r>
              <a:rPr lang="fr-FR" dirty="0" err="1"/>
              <a:t>Jlab</a:t>
            </a:r>
            <a:r>
              <a:rPr lang="fr-FR" dirty="0"/>
              <a:t> Hall C – joint FR/KR PhD, STAR </a:t>
            </a:r>
            <a:r>
              <a:rPr lang="fr-FR" dirty="0" err="1"/>
              <a:t>funding</a:t>
            </a:r>
            <a:r>
              <a:rPr lang="fr-FR" dirty="0"/>
              <a:t> on EIC </a:t>
            </a:r>
          </a:p>
          <a:p>
            <a:pPr lvl="1"/>
            <a:r>
              <a:rPr lang="fr-FR" dirty="0" err="1"/>
              <a:t>Jlab</a:t>
            </a:r>
            <a:r>
              <a:rPr lang="fr-FR" dirty="0"/>
              <a:t> physis workshop at APCTP</a:t>
            </a:r>
          </a:p>
          <a:p>
            <a:pPr marL="365760" lvl="1" indent="0">
              <a:buNone/>
            </a:pP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EA733F-7E74-FA4F-8682-5DDE6599C59E}"/>
              </a:ext>
            </a:extLst>
          </p:cNvPr>
          <p:cNvSpPr/>
          <p:nvPr/>
        </p:nvSpPr>
        <p:spPr>
          <a:xfrm>
            <a:off x="5035337" y="1925965"/>
            <a:ext cx="3771376" cy="725795"/>
          </a:xfrm>
          <a:prstGeom prst="rect">
            <a:avLst/>
          </a:prstGeom>
          <a:solidFill>
            <a:srgbClr val="CCF5E1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74CAC6-41B9-5143-A2FE-9ABF3F037B76}"/>
              </a:ext>
            </a:extLst>
          </p:cNvPr>
          <p:cNvSpPr/>
          <p:nvPr/>
        </p:nvSpPr>
        <p:spPr>
          <a:xfrm>
            <a:off x="5043440" y="2655051"/>
            <a:ext cx="3771376" cy="1555984"/>
          </a:xfrm>
          <a:prstGeom prst="rect">
            <a:avLst/>
          </a:prstGeom>
          <a:solidFill>
            <a:srgbClr val="FFE4D0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BC067B-0BC2-5E42-BE8B-72BC58916DCB}"/>
              </a:ext>
            </a:extLst>
          </p:cNvPr>
          <p:cNvSpPr/>
          <p:nvPr/>
        </p:nvSpPr>
        <p:spPr>
          <a:xfrm>
            <a:off x="5043440" y="4219619"/>
            <a:ext cx="3771376" cy="1969307"/>
          </a:xfrm>
          <a:prstGeom prst="rect">
            <a:avLst/>
          </a:prstGeom>
          <a:solidFill>
            <a:srgbClr val="D9D2FF"/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8F118C-9D1A-454A-9A2E-F9A92233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2018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highlights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F0EF5F-019C-CF4C-9355-70BC7580015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728972" y="1740816"/>
            <a:ext cx="3886200" cy="4572000"/>
          </a:xfrm>
        </p:spPr>
        <p:txBody>
          <a:bodyPr>
            <a:normAutofit fontScale="32500" lnSpcReduction="20000"/>
          </a:bodyPr>
          <a:lstStyle/>
          <a:p>
            <a:endParaRPr lang="fr-FR" dirty="0"/>
          </a:p>
          <a:p>
            <a:r>
              <a:rPr lang="fr-FR" b="1" dirty="0" err="1">
                <a:solidFill>
                  <a:schemeClr val="accent5"/>
                </a:solidFill>
              </a:rPr>
              <a:t>Reactor</a:t>
            </a:r>
            <a:r>
              <a:rPr lang="fr-FR" b="1" dirty="0">
                <a:solidFill>
                  <a:schemeClr val="accent5"/>
                </a:solidFill>
              </a:rPr>
              <a:t> Neutrinos</a:t>
            </a:r>
          </a:p>
          <a:p>
            <a:pPr lvl="1"/>
            <a:r>
              <a:rPr lang="fr-FR" dirty="0"/>
              <a:t>Daya </a:t>
            </a:r>
            <a:r>
              <a:rPr lang="fr-FR" dirty="0" err="1"/>
              <a:t>Bay</a:t>
            </a:r>
            <a:r>
              <a:rPr lang="fr-FR" dirty="0"/>
              <a:t>, Double Chooz and RENO are </a:t>
            </a:r>
            <a:r>
              <a:rPr lang="fr-FR" dirty="0" err="1"/>
              <a:t>reviewig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analyses (</a:t>
            </a:r>
            <a:r>
              <a:rPr lang="fr-FR" dirty="0" err="1"/>
              <a:t>less</a:t>
            </a:r>
            <a:r>
              <a:rPr lang="fr-FR" dirty="0"/>
              <a:t> tension)</a:t>
            </a:r>
          </a:p>
          <a:p>
            <a:pPr lvl="1"/>
            <a:r>
              <a:rPr lang="fr-FR" dirty="0"/>
              <a:t>Close </a:t>
            </a:r>
            <a:r>
              <a:rPr lang="fr-FR" dirty="0" err="1"/>
              <a:t>dialog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DC and RENO for the </a:t>
            </a:r>
            <a:r>
              <a:rPr lang="fr-FR" dirty="0" err="1"/>
              <a:t>resolution</a:t>
            </a:r>
            <a:r>
              <a:rPr lang="fr-FR" dirty="0"/>
              <a:t> of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precise</a:t>
            </a:r>
            <a:r>
              <a:rPr lang="fr-FR" dirty="0"/>
              <a:t> value of theta13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BEAM</a:t>
            </a:r>
          </a:p>
          <a:p>
            <a:pPr lvl="1"/>
            <a:r>
              <a:rPr lang="fr-FR" dirty="0"/>
              <a:t>Contribution to release Geant4 10.5 (</a:t>
            </a:r>
            <a:r>
              <a:rPr lang="fr-FR" dirty="0" err="1"/>
              <a:t>biasing</a:t>
            </a:r>
            <a:r>
              <a:rPr lang="fr-FR" dirty="0"/>
              <a:t>,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profiling</a:t>
            </a:r>
            <a:r>
              <a:rPr lang="fr-FR" dirty="0"/>
              <a:t> for </a:t>
            </a:r>
            <a:r>
              <a:rPr lang="fr-FR" dirty="0" err="1"/>
              <a:t>brachytherapy</a:t>
            </a:r>
            <a:r>
              <a:rPr lang="fr-FR" dirty="0"/>
              <a:t> on KISTI-4 </a:t>
            </a:r>
            <a:r>
              <a:rPr lang="fr-FR" dirty="0" err="1"/>
              <a:t>SuperComputer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Beam</a:t>
            </a:r>
            <a:r>
              <a:rPr lang="fr-FR" dirty="0"/>
              <a:t> simulations for RISP</a:t>
            </a:r>
          </a:p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PROTONTHERAPY</a:t>
            </a:r>
          </a:p>
          <a:p>
            <a:pPr lvl="1"/>
            <a:r>
              <a:rPr lang="fr-FR" dirty="0"/>
              <a:t>Irradiation at NCC of </a:t>
            </a:r>
            <a:r>
              <a:rPr lang="fr-FR" dirty="0" err="1"/>
              <a:t>aptamers</a:t>
            </a:r>
            <a:r>
              <a:rPr lang="fr-FR" dirty="0"/>
              <a:t> to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amino</a:t>
            </a:r>
            <a:r>
              <a:rPr lang="fr-FR" dirty="0"/>
              <a:t> </a:t>
            </a:r>
            <a:r>
              <a:rPr lang="fr-FR" dirty="0" err="1"/>
              <a:t>acids</a:t>
            </a:r>
            <a:r>
              <a:rPr lang="fr-FR" dirty="0"/>
              <a:t> and irradiation of ultra performance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chromatography</a:t>
            </a:r>
            <a:r>
              <a:rPr lang="fr-FR" dirty="0"/>
              <a:t> </a:t>
            </a:r>
            <a:r>
              <a:rPr lang="fr-FR" dirty="0" err="1"/>
              <a:t>columns</a:t>
            </a:r>
            <a:r>
              <a:rPr lang="fr-FR" dirty="0"/>
              <a:t> (coll. </a:t>
            </a:r>
            <a:r>
              <a:rPr lang="fr-FR" dirty="0" err="1"/>
              <a:t>with</a:t>
            </a:r>
            <a:r>
              <a:rPr lang="fr-FR" dirty="0"/>
              <a:t> CNES)</a:t>
            </a:r>
          </a:p>
          <a:p>
            <a:pPr lvl="1"/>
            <a:r>
              <a:rPr lang="fr-FR" dirty="0"/>
              <a:t>Geant4 tutorial in collaboration </a:t>
            </a:r>
            <a:r>
              <a:rPr lang="fr-FR" dirty="0" err="1"/>
              <a:t>with</a:t>
            </a:r>
            <a:r>
              <a:rPr lang="fr-FR" dirty="0"/>
              <a:t> BEAM</a:t>
            </a:r>
          </a:p>
          <a:p>
            <a:pPr lvl="1"/>
            <a:r>
              <a:rPr lang="fr-FR" dirty="0"/>
              <a:t>Geant4-DNA new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elastic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model in </a:t>
            </a:r>
            <a:r>
              <a:rPr lang="fr-FR" dirty="0" err="1"/>
              <a:t>liquid</a:t>
            </a:r>
            <a:r>
              <a:rPr lang="fr-FR" dirty="0"/>
              <a:t> water – cotutelle PhD FR/KR</a:t>
            </a:r>
          </a:p>
          <a:p>
            <a:r>
              <a:rPr lang="fr-FR" b="1" dirty="0">
                <a:solidFill>
                  <a:srgbClr val="7030A0"/>
                </a:solidFill>
              </a:rPr>
              <a:t>CMRS-RPC</a:t>
            </a:r>
          </a:p>
          <a:p>
            <a:pPr lvl="1"/>
            <a:r>
              <a:rPr lang="fr-FR" dirty="0" err="1"/>
              <a:t>Tracking</a:t>
            </a:r>
            <a:r>
              <a:rPr lang="fr-FR" dirty="0"/>
              <a:t> </a:t>
            </a:r>
            <a:r>
              <a:rPr lang="fr-FR" dirty="0" err="1"/>
              <a:t>algo</a:t>
            </a:r>
            <a:r>
              <a:rPr lang="fr-FR" dirty="0"/>
              <a:t>. </a:t>
            </a:r>
            <a:r>
              <a:rPr lang="fr-FR" dirty="0" err="1"/>
              <a:t>from</a:t>
            </a:r>
            <a:r>
              <a:rPr lang="fr-FR" dirty="0"/>
              <a:t> GEM </a:t>
            </a:r>
            <a:r>
              <a:rPr lang="fr-FR" dirty="0" err="1"/>
              <a:t>chambers</a:t>
            </a:r>
            <a:r>
              <a:rPr lang="fr-FR" dirty="0"/>
              <a:t> </a:t>
            </a:r>
            <a:r>
              <a:rPr lang="fr-FR" dirty="0" err="1"/>
              <a:t>propagating</a:t>
            </a:r>
            <a:r>
              <a:rPr lang="fr-FR" dirty="0"/>
              <a:t> to </a:t>
            </a:r>
            <a:r>
              <a:rPr lang="fr-FR" dirty="0" err="1"/>
              <a:t>iRPC</a:t>
            </a:r>
            <a:endParaRPr lang="fr-FR" dirty="0"/>
          </a:p>
          <a:p>
            <a:pPr lvl="1"/>
            <a:r>
              <a:rPr lang="fr-FR" dirty="0"/>
              <a:t>Design &amp; validation of large size prototype for </a:t>
            </a:r>
            <a:r>
              <a:rPr lang="fr-FR" dirty="0" err="1"/>
              <a:t>iRPC</a:t>
            </a:r>
            <a:r>
              <a:rPr lang="fr-FR" dirty="0"/>
              <a:t> upgrade + test </a:t>
            </a:r>
            <a:r>
              <a:rPr lang="fr-FR" dirty="0" err="1"/>
              <a:t>beams</a:t>
            </a:r>
            <a:r>
              <a:rPr lang="fr-FR" dirty="0"/>
              <a:t> at GIF++ &amp; SPS</a:t>
            </a:r>
          </a:p>
          <a:p>
            <a:r>
              <a:rPr lang="fr-FR" b="1" dirty="0">
                <a:solidFill>
                  <a:srgbClr val="7030A0"/>
                </a:solidFill>
              </a:rPr>
              <a:t>ILC/CALICE</a:t>
            </a:r>
          </a:p>
          <a:p>
            <a:pPr lvl="1"/>
            <a:r>
              <a:rPr lang="fr-FR" dirty="0"/>
              <a:t>Validation of the </a:t>
            </a:r>
            <a:r>
              <a:rPr lang="fr-FR" dirty="0" err="1"/>
              <a:t>technology</a:t>
            </a:r>
            <a:r>
              <a:rPr lang="fr-FR" dirty="0"/>
              <a:t> of the </a:t>
            </a:r>
            <a:r>
              <a:rPr lang="fr-FR" dirty="0" err="1"/>
              <a:t>thin</a:t>
            </a:r>
            <a:r>
              <a:rPr lang="fr-FR" dirty="0"/>
              <a:t> </a:t>
            </a:r>
            <a:r>
              <a:rPr lang="fr-FR" dirty="0" err="1"/>
              <a:t>Printed</a:t>
            </a:r>
            <a:r>
              <a:rPr lang="fr-FR" dirty="0"/>
              <a:t> Circuit </a:t>
            </a:r>
            <a:r>
              <a:rPr lang="fr-FR" dirty="0" err="1"/>
              <a:t>Board</a:t>
            </a:r>
            <a:r>
              <a:rPr lang="fr-FR" dirty="0"/>
              <a:t> (FEV_COB) for a </a:t>
            </a:r>
            <a:r>
              <a:rPr lang="fr-FR" dirty="0" err="1"/>
              <a:t>silicon</a:t>
            </a:r>
            <a:r>
              <a:rPr lang="fr-FR" dirty="0"/>
              <a:t> </a:t>
            </a:r>
            <a:r>
              <a:rPr lang="fr-FR" dirty="0" err="1"/>
              <a:t>tungsten</a:t>
            </a:r>
            <a:r>
              <a:rPr lang="fr-FR" dirty="0"/>
              <a:t> </a:t>
            </a:r>
            <a:r>
              <a:rPr lang="fr-FR" dirty="0" err="1"/>
              <a:t>electromagnetic</a:t>
            </a:r>
            <a:r>
              <a:rPr lang="fr-FR" dirty="0"/>
              <a:t> </a:t>
            </a:r>
            <a:r>
              <a:rPr lang="fr-FR" dirty="0" err="1"/>
              <a:t>calorimeter</a:t>
            </a:r>
            <a:r>
              <a:rPr lang="fr-FR" dirty="0"/>
              <a:t> for a future </a:t>
            </a:r>
            <a:r>
              <a:rPr lang="fr-FR" dirty="0" err="1"/>
              <a:t>e+e</a:t>
            </a:r>
            <a:r>
              <a:rPr lang="fr-FR" dirty="0"/>
              <a:t>- </a:t>
            </a:r>
            <a:r>
              <a:rPr lang="fr-FR" dirty="0" err="1"/>
              <a:t>collider</a:t>
            </a:r>
            <a:endParaRPr lang="fr-FR" dirty="0"/>
          </a:p>
          <a:p>
            <a:pPr lvl="1"/>
            <a:r>
              <a:rPr lang="fr-FR" dirty="0"/>
              <a:t>First </a:t>
            </a:r>
            <a:r>
              <a:rPr lang="fr-FR" dirty="0" err="1"/>
              <a:t>signals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radioactive source + </a:t>
            </a:r>
            <a:r>
              <a:rPr lang="fr-FR" dirty="0" err="1"/>
              <a:t>cosmic</a:t>
            </a:r>
            <a:r>
              <a:rPr lang="fr-FR" dirty="0"/>
              <a:t> muons</a:t>
            </a:r>
          </a:p>
          <a:p>
            <a:r>
              <a:rPr lang="fr-FR" b="1" dirty="0">
                <a:solidFill>
                  <a:srgbClr val="7030A0"/>
                </a:solidFill>
              </a:rPr>
              <a:t>SITRINEO</a:t>
            </a:r>
          </a:p>
          <a:p>
            <a:pPr lvl="1"/>
            <a:r>
              <a:rPr lang="fr-FR" dirty="0"/>
              <a:t>Simulation, 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algo</a:t>
            </a:r>
            <a:r>
              <a:rPr lang="fr-FR" dirty="0"/>
              <a:t>. and hardware </a:t>
            </a:r>
            <a:r>
              <a:rPr lang="fr-FR" dirty="0" err="1"/>
              <a:t>assembly</a:t>
            </a:r>
            <a:r>
              <a:rPr lang="fr-FR" dirty="0"/>
              <a:t> for the </a:t>
            </a:r>
            <a:r>
              <a:rPr lang="fr-FR" dirty="0" err="1"/>
              <a:t>tabletop</a:t>
            </a:r>
            <a:r>
              <a:rPr lang="fr-FR" dirty="0"/>
              <a:t> </a:t>
            </a:r>
            <a:r>
              <a:rPr lang="fr-FR" dirty="0" err="1"/>
              <a:t>tracker</a:t>
            </a:r>
            <a:endParaRPr lang="fr-FR" dirty="0"/>
          </a:p>
          <a:p>
            <a:pPr lvl="1"/>
            <a:r>
              <a:rPr lang="fr-FR" dirty="0"/>
              <a:t>STAR </a:t>
            </a:r>
            <a:r>
              <a:rPr lang="fr-FR" dirty="0" err="1"/>
              <a:t>funding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82BE03-B340-7045-912E-90E9293711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1496340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B1B8272-02B0-A64C-835C-BDC71F55D616}"/>
              </a:ext>
            </a:extLst>
          </p:cNvPr>
          <p:cNvSpPr txBox="1"/>
          <p:nvPr/>
        </p:nvSpPr>
        <p:spPr>
          <a:xfrm rot="16200000">
            <a:off x="-19922" y="2400435"/>
            <a:ext cx="154283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HEP : </a:t>
            </a:r>
            <a:r>
              <a:rPr lang="fr-FR" dirty="0" err="1">
                <a:solidFill>
                  <a:schemeClr val="bg1"/>
                </a:solidFill>
              </a:rPr>
              <a:t>exp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B18600-5DC5-784A-8392-63663C7041D5}"/>
              </a:ext>
            </a:extLst>
          </p:cNvPr>
          <p:cNvSpPr txBox="1"/>
          <p:nvPr/>
        </p:nvSpPr>
        <p:spPr>
          <a:xfrm rot="16200000">
            <a:off x="-380355" y="4303700"/>
            <a:ext cx="2263698" cy="369332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HEP : </a:t>
            </a:r>
            <a:r>
              <a:rPr lang="fr-FR" dirty="0" err="1">
                <a:solidFill>
                  <a:schemeClr val="bg1"/>
                </a:solidFill>
              </a:rPr>
              <a:t>theory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4C3D0B-4A2B-464F-9069-1DDAF8491E85}"/>
              </a:ext>
            </a:extLst>
          </p:cNvPr>
          <p:cNvSpPr txBox="1"/>
          <p:nvPr/>
        </p:nvSpPr>
        <p:spPr>
          <a:xfrm rot="16200000">
            <a:off x="3871075" y="5016559"/>
            <a:ext cx="197540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R&amp;D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4983DE3-F77B-6042-8C1A-DC65AAF0CB78}"/>
              </a:ext>
            </a:extLst>
          </p:cNvPr>
          <p:cNvSpPr txBox="1"/>
          <p:nvPr/>
        </p:nvSpPr>
        <p:spPr>
          <a:xfrm rot="16200000">
            <a:off x="4496836" y="2105153"/>
            <a:ext cx="723881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Neut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AE3A031-C3AE-2145-8364-673EB7C3CBE9}"/>
              </a:ext>
            </a:extLst>
          </p:cNvPr>
          <p:cNvSpPr txBox="1"/>
          <p:nvPr/>
        </p:nvSpPr>
        <p:spPr>
          <a:xfrm rot="16200000">
            <a:off x="405195" y="5781849"/>
            <a:ext cx="6926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Hadr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08BD80-414B-1A44-BA8D-318886646ECB}"/>
              </a:ext>
            </a:extLst>
          </p:cNvPr>
          <p:cNvSpPr txBox="1"/>
          <p:nvPr/>
        </p:nvSpPr>
        <p:spPr>
          <a:xfrm rot="16200000">
            <a:off x="4064484" y="3238173"/>
            <a:ext cx="157639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Interdiscpilnary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BF7611-A4F0-6743-93E2-61D29FB9A0E1}"/>
              </a:ext>
            </a:extLst>
          </p:cNvPr>
          <p:cNvSpPr txBox="1"/>
          <p:nvPr/>
        </p:nvSpPr>
        <p:spPr>
          <a:xfrm>
            <a:off x="6399984" y="846388"/>
            <a:ext cx="261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R&amp;D, science and </a:t>
            </a:r>
            <a:r>
              <a:rPr lang="fr-FR" dirty="0" err="1">
                <a:solidFill>
                  <a:schemeClr val="tx2"/>
                </a:solidFill>
              </a:rPr>
              <a:t>outreach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7342554" cy="990600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2018</a:t>
            </a:r>
            <a:r>
              <a:rPr lang="fr-FR" dirty="0"/>
              <a:t> key </a:t>
            </a:r>
            <a:r>
              <a:rPr lang="fr-FR" dirty="0">
                <a:solidFill>
                  <a:srgbClr val="FF0000"/>
                </a:solidFill>
              </a:rPr>
              <a:t>figures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609600" y="1802219"/>
            <a:ext cx="4064000" cy="4572000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8 </a:t>
            </a:r>
            <a:r>
              <a:rPr lang="fr-FR" sz="1800" dirty="0"/>
              <a:t>exchanges</a:t>
            </a:r>
            <a:r>
              <a:rPr lang="fr-FR" sz="1800" dirty="0">
                <a:solidFill>
                  <a:srgbClr val="FF0000"/>
                </a:solidFill>
              </a:rPr>
              <a:t> </a:t>
            </a:r>
            <a:r>
              <a:rPr lang="fr-FR" sz="1800" dirty="0" err="1">
                <a:solidFill>
                  <a:srgbClr val="0432FF"/>
                </a:solidFill>
              </a:rPr>
              <a:t>Korea</a:t>
            </a:r>
            <a:r>
              <a:rPr lang="fr-FR" sz="1800" dirty="0">
                <a:solidFill>
                  <a:srgbClr val="0432FF"/>
                </a:solidFill>
              </a:rPr>
              <a:t> to France </a:t>
            </a:r>
          </a:p>
          <a:p>
            <a:pPr lvl="1"/>
            <a:r>
              <a:rPr lang="fr-FR" sz="1500" dirty="0">
                <a:solidFill>
                  <a:srgbClr val="FF00FF"/>
                </a:solidFill>
              </a:rPr>
              <a:t>314 </a:t>
            </a:r>
            <a:r>
              <a:rPr lang="fr-FR" sz="1500" dirty="0" err="1">
                <a:solidFill>
                  <a:srgbClr val="FF00FF"/>
                </a:solidFill>
              </a:rPr>
              <a:t>days</a:t>
            </a:r>
            <a:endParaRPr lang="fr-FR" sz="1500" dirty="0"/>
          </a:p>
          <a:p>
            <a:r>
              <a:rPr lang="fr-FR" sz="1800" dirty="0">
                <a:solidFill>
                  <a:srgbClr val="FF0000"/>
                </a:solidFill>
              </a:rPr>
              <a:t>22</a:t>
            </a:r>
            <a:r>
              <a:rPr lang="fr-FR" sz="1800" dirty="0"/>
              <a:t> exchanges </a:t>
            </a:r>
            <a:r>
              <a:rPr lang="fr-FR" sz="1800" dirty="0">
                <a:solidFill>
                  <a:srgbClr val="0432FF"/>
                </a:solidFill>
              </a:rPr>
              <a:t>France to </a:t>
            </a:r>
            <a:r>
              <a:rPr lang="fr-FR" sz="1800" dirty="0" err="1">
                <a:solidFill>
                  <a:srgbClr val="0432FF"/>
                </a:solidFill>
              </a:rPr>
              <a:t>Korea</a:t>
            </a:r>
            <a:r>
              <a:rPr lang="fr-FR" sz="1800" dirty="0">
                <a:solidFill>
                  <a:srgbClr val="0432FF"/>
                </a:solidFill>
              </a:rPr>
              <a:t> </a:t>
            </a:r>
          </a:p>
          <a:p>
            <a:pPr lvl="1"/>
            <a:r>
              <a:rPr lang="fr-FR" sz="1500" dirty="0">
                <a:solidFill>
                  <a:srgbClr val="FF00FF"/>
                </a:solidFill>
              </a:rPr>
              <a:t>241 </a:t>
            </a:r>
            <a:r>
              <a:rPr lang="fr-FR" sz="1500" dirty="0" err="1">
                <a:solidFill>
                  <a:srgbClr val="FF00FF"/>
                </a:solidFill>
              </a:rPr>
              <a:t>days</a:t>
            </a:r>
            <a:endParaRPr lang="fr-FR" sz="1500" dirty="0"/>
          </a:p>
          <a:p>
            <a:r>
              <a:rPr lang="fr-FR" sz="1800" dirty="0">
                <a:solidFill>
                  <a:srgbClr val="FF0000"/>
                </a:solidFill>
              </a:rPr>
              <a:t>8</a:t>
            </a:r>
            <a:r>
              <a:rPr lang="fr-FR" sz="1800" dirty="0"/>
              <a:t> workshops / </a:t>
            </a:r>
            <a:r>
              <a:rPr lang="fr-FR" sz="1800" dirty="0" err="1"/>
              <a:t>conferences</a:t>
            </a:r>
            <a:r>
              <a:rPr lang="fr-FR" sz="1800" dirty="0"/>
              <a:t> </a:t>
            </a:r>
          </a:p>
          <a:p>
            <a:r>
              <a:rPr lang="fr-FR" sz="1800" dirty="0">
                <a:solidFill>
                  <a:srgbClr val="FF0000"/>
                </a:solidFill>
              </a:rPr>
              <a:t>2</a:t>
            </a:r>
            <a:r>
              <a:rPr lang="fr-FR" sz="1800" dirty="0"/>
              <a:t> </a:t>
            </a:r>
            <a:r>
              <a:rPr lang="fr-FR" sz="1800" dirty="0" err="1"/>
              <a:t>schools</a:t>
            </a:r>
            <a:endParaRPr lang="fr-FR" sz="1800" dirty="0"/>
          </a:p>
          <a:p>
            <a:r>
              <a:rPr lang="fr-FR" sz="1800" dirty="0">
                <a:solidFill>
                  <a:srgbClr val="FF0000"/>
                </a:solidFill>
              </a:rPr>
              <a:t>14</a:t>
            </a:r>
            <a:r>
              <a:rPr lang="fr-FR" sz="1800" dirty="0"/>
              <a:t> publications, </a:t>
            </a:r>
            <a:r>
              <a:rPr lang="fr-FR" sz="1800" dirty="0">
                <a:solidFill>
                  <a:srgbClr val="FF0000"/>
                </a:solidFill>
              </a:rPr>
              <a:t>8</a:t>
            </a:r>
            <a:r>
              <a:rPr lang="fr-FR" sz="1800" dirty="0"/>
              <a:t> contributions to book</a:t>
            </a:r>
          </a:p>
          <a:p>
            <a:r>
              <a:rPr lang="fr-FR" sz="1800" dirty="0">
                <a:solidFill>
                  <a:srgbClr val="FF0000"/>
                </a:solidFill>
              </a:rPr>
              <a:t>15</a:t>
            </a:r>
            <a:r>
              <a:rPr lang="fr-FR" sz="1800" dirty="0"/>
              <a:t> contributions to </a:t>
            </a:r>
            <a:r>
              <a:rPr lang="fr-FR" sz="1800" dirty="0" err="1"/>
              <a:t>conferences</a:t>
            </a:r>
            <a:endParaRPr lang="fr-FR" sz="1800" dirty="0"/>
          </a:p>
          <a:p>
            <a:r>
              <a:rPr lang="fr-FR" sz="1800" dirty="0">
                <a:solidFill>
                  <a:srgbClr val="FF0000"/>
                </a:solidFill>
              </a:rPr>
              <a:t>9 </a:t>
            </a:r>
            <a:r>
              <a:rPr lang="fr-FR" sz="1800" dirty="0"/>
              <a:t>on </a:t>
            </a:r>
            <a:r>
              <a:rPr lang="fr-FR" sz="1800" dirty="0" err="1"/>
              <a:t>going</a:t>
            </a:r>
            <a:r>
              <a:rPr lang="fr-FR" sz="1800" dirty="0"/>
              <a:t> </a:t>
            </a:r>
            <a:r>
              <a:rPr lang="fr-FR" sz="1800" dirty="0" err="1"/>
              <a:t>PhDs</a:t>
            </a:r>
            <a:r>
              <a:rPr lang="fr-FR" sz="1800" dirty="0"/>
              <a:t> (</a:t>
            </a:r>
            <a:r>
              <a:rPr lang="fr-FR" sz="1800" dirty="0">
                <a:solidFill>
                  <a:srgbClr val="FF0000"/>
                </a:solidFill>
              </a:rPr>
              <a:t>2 </a:t>
            </a:r>
            <a:r>
              <a:rPr lang="fr-FR" sz="1800" dirty="0" err="1"/>
              <a:t>cotut</a:t>
            </a:r>
            <a:r>
              <a:rPr lang="fr-FR" sz="1800" dirty="0"/>
              <a:t>.)</a:t>
            </a:r>
          </a:p>
          <a:p>
            <a:r>
              <a:rPr lang="fr-FR" sz="1800" dirty="0">
                <a:solidFill>
                  <a:srgbClr val="FF0000"/>
                </a:solidFill>
              </a:rPr>
              <a:t>8</a:t>
            </a:r>
            <a:r>
              <a:rPr lang="fr-FR" sz="1800" dirty="0"/>
              <a:t> postdoctoral </a:t>
            </a:r>
            <a:r>
              <a:rPr lang="fr-FR" sz="1800" dirty="0" err="1"/>
              <a:t>fellows</a:t>
            </a:r>
            <a:r>
              <a:rPr lang="fr-FR" sz="1800" dirty="0"/>
              <a:t> </a:t>
            </a:r>
          </a:p>
          <a:p>
            <a:r>
              <a:rPr lang="fr-FR" sz="1800" dirty="0">
                <a:solidFill>
                  <a:srgbClr val="FF0000"/>
                </a:solidFill>
              </a:rPr>
              <a:t>6</a:t>
            </a:r>
            <a:r>
              <a:rPr lang="fr-FR" sz="1800" dirty="0"/>
              <a:t> </a:t>
            </a:r>
            <a:r>
              <a:rPr lang="fr-FR" sz="1800" dirty="0" err="1"/>
              <a:t>students</a:t>
            </a:r>
            <a:endParaRPr lang="fr-FR" sz="1800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2"/>
          </p:nvPr>
        </p:nvSpPr>
        <p:spPr>
          <a:xfrm>
            <a:off x="4583921" y="1676608"/>
            <a:ext cx="4470399" cy="4572000"/>
          </a:xfrm>
        </p:spPr>
        <p:txBody>
          <a:bodyPr>
            <a:no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8 workshops &amp; </a:t>
            </a:r>
            <a:r>
              <a:rPr lang="fr-FR" sz="1400" dirty="0" err="1">
                <a:solidFill>
                  <a:srgbClr val="FF0000"/>
                </a:solidFill>
              </a:rPr>
              <a:t>conferences</a:t>
            </a:r>
            <a:endParaRPr lang="fr-FR" sz="1400" dirty="0">
              <a:solidFill>
                <a:srgbClr val="FF0000"/>
              </a:solidFill>
            </a:endParaRPr>
          </a:p>
          <a:p>
            <a:pPr lvl="1"/>
            <a:r>
              <a:rPr lang="fr-FR" sz="1200" dirty="0"/>
              <a:t>12th ALICE ITS upgrade, MFT and 02 Asian Workshop (</a:t>
            </a:r>
            <a:r>
              <a:rPr lang="fr-FR" sz="1200" dirty="0">
                <a:solidFill>
                  <a:srgbClr val="0432FF"/>
                </a:solidFill>
              </a:rPr>
              <a:t>Incheon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Heavy-</a:t>
            </a:r>
            <a:r>
              <a:rPr lang="fr-FR" sz="1200" dirty="0" err="1"/>
              <a:t>flavour</a:t>
            </a:r>
            <a:r>
              <a:rPr lang="fr-FR" sz="1200" dirty="0"/>
              <a:t> and </a:t>
            </a:r>
            <a:r>
              <a:rPr lang="fr-FR" sz="1200" dirty="0" err="1"/>
              <a:t>heavy-flavour</a:t>
            </a:r>
            <a:r>
              <a:rPr lang="fr-FR" sz="1200" dirty="0"/>
              <a:t> </a:t>
            </a:r>
            <a:r>
              <a:rPr lang="fr-FR" sz="1200" dirty="0" err="1"/>
              <a:t>tagged</a:t>
            </a:r>
            <a:r>
              <a:rPr lang="fr-FR" sz="1200" dirty="0"/>
              <a:t> jet </a:t>
            </a:r>
            <a:r>
              <a:rPr lang="fr-FR" sz="1200" dirty="0" err="1"/>
              <a:t>analysis</a:t>
            </a:r>
            <a:r>
              <a:rPr lang="fr-FR" sz="1200" dirty="0"/>
              <a:t> workshop (</a:t>
            </a:r>
            <a:r>
              <a:rPr lang="fr-FR" sz="1200" dirty="0" err="1">
                <a:solidFill>
                  <a:srgbClr val="0432FF"/>
                </a:solidFill>
              </a:rPr>
              <a:t>Inha</a:t>
            </a:r>
            <a:r>
              <a:rPr lang="fr-FR" sz="1200" dirty="0">
                <a:solidFill>
                  <a:srgbClr val="0432FF"/>
                </a:solidFill>
              </a:rPr>
              <a:t> U.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IBS focus meeting on “</a:t>
            </a:r>
            <a:r>
              <a:rPr lang="fr-FR" sz="1200" dirty="0" err="1"/>
              <a:t>Exotic</a:t>
            </a:r>
            <a:r>
              <a:rPr lang="fr-FR" sz="1200" dirty="0"/>
              <a:t> Top </a:t>
            </a:r>
            <a:r>
              <a:rPr lang="fr-FR" sz="1200" dirty="0" err="1"/>
              <a:t>Partners</a:t>
            </a:r>
            <a:r>
              <a:rPr lang="fr-FR" sz="1200" dirty="0"/>
              <a:t>” (</a:t>
            </a:r>
            <a:r>
              <a:rPr lang="fr-FR" sz="1200" dirty="0">
                <a:solidFill>
                  <a:srgbClr val="0432FF"/>
                </a:solidFill>
              </a:rPr>
              <a:t>IBS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"The Nature of Hadron Mass and Quark-Gluon Confinement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JLab</a:t>
            </a:r>
            <a:r>
              <a:rPr lang="fr-FR" sz="1200" dirty="0"/>
              <a:t> </a:t>
            </a:r>
            <a:r>
              <a:rPr lang="fr-FR" sz="1200" dirty="0" err="1"/>
              <a:t>Experiments</a:t>
            </a:r>
            <a:r>
              <a:rPr lang="fr-FR" sz="1200" dirty="0"/>
              <a:t> in the 12-GeV </a:t>
            </a:r>
            <a:r>
              <a:rPr lang="fr-FR" sz="1200" dirty="0" err="1"/>
              <a:t>Era</a:t>
            </a:r>
            <a:r>
              <a:rPr lang="fr-FR" sz="1200" dirty="0"/>
              <a:t>" workshop (</a:t>
            </a:r>
            <a:r>
              <a:rPr lang="fr-FR" sz="1200" dirty="0">
                <a:solidFill>
                  <a:srgbClr val="0432FF"/>
                </a:solidFill>
              </a:rPr>
              <a:t>APCTP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Rencontres ALICE France-Corée (</a:t>
            </a:r>
            <a:r>
              <a:rPr lang="fr-FR" sz="1200" dirty="0">
                <a:solidFill>
                  <a:srgbClr val="0432FF"/>
                </a:solidFill>
              </a:rPr>
              <a:t>LPSC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International LIO Workshop on “</a:t>
            </a:r>
            <a:r>
              <a:rPr lang="fr-FR" sz="1200" dirty="0" err="1"/>
              <a:t>Fundamental</a:t>
            </a:r>
            <a:r>
              <a:rPr lang="fr-FR" sz="1200" dirty="0"/>
              <a:t> </a:t>
            </a:r>
            <a:r>
              <a:rPr lang="fr-FR" sz="1200" dirty="0" err="1"/>
              <a:t>Theories</a:t>
            </a:r>
            <a:r>
              <a:rPr lang="fr-FR" sz="1200" dirty="0"/>
              <a:t> for BSM and </a:t>
            </a:r>
            <a:r>
              <a:rPr lang="fr-FR" sz="1200" dirty="0" err="1"/>
              <a:t>Cosmology</a:t>
            </a:r>
            <a:r>
              <a:rPr lang="fr-FR" sz="1200" dirty="0"/>
              <a:t>” (</a:t>
            </a:r>
            <a:r>
              <a:rPr lang="fr-FR" sz="1200" dirty="0">
                <a:solidFill>
                  <a:srgbClr val="0432FF"/>
                </a:solidFill>
              </a:rPr>
              <a:t>IPNL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2018 Geant4 International User </a:t>
            </a:r>
            <a:r>
              <a:rPr lang="fr-FR" sz="1200" dirty="0" err="1"/>
              <a:t>Conference</a:t>
            </a:r>
            <a:r>
              <a:rPr lang="fr-FR" sz="1200" dirty="0"/>
              <a:t> at the </a:t>
            </a:r>
            <a:r>
              <a:rPr lang="fr-FR" sz="1200" dirty="0" err="1"/>
              <a:t>Physics</a:t>
            </a:r>
            <a:r>
              <a:rPr lang="fr-FR" sz="1200" dirty="0"/>
              <a:t> – </a:t>
            </a:r>
            <a:r>
              <a:rPr lang="fr-FR" sz="1200" dirty="0" err="1"/>
              <a:t>Medicine</a:t>
            </a:r>
            <a:r>
              <a:rPr lang="fr-FR" sz="1200" dirty="0"/>
              <a:t> – </a:t>
            </a:r>
            <a:r>
              <a:rPr lang="fr-FR" sz="1200" dirty="0" err="1"/>
              <a:t>Biology</a:t>
            </a:r>
            <a:r>
              <a:rPr lang="fr-FR" sz="1200" dirty="0"/>
              <a:t> </a:t>
            </a:r>
            <a:r>
              <a:rPr lang="fr-FR" sz="1200" dirty="0" err="1"/>
              <a:t>frontier</a:t>
            </a:r>
            <a:r>
              <a:rPr lang="fr-FR" sz="1200" dirty="0"/>
              <a:t> (</a:t>
            </a:r>
            <a:r>
              <a:rPr lang="fr-FR" sz="1200" dirty="0">
                <a:solidFill>
                  <a:srgbClr val="0432FF"/>
                </a:solidFill>
              </a:rPr>
              <a:t>Bordeaux</a:t>
            </a:r>
            <a:r>
              <a:rPr lang="fr-FR" sz="1200" dirty="0"/>
              <a:t>)</a:t>
            </a:r>
          </a:p>
          <a:p>
            <a:pPr lvl="1"/>
            <a:r>
              <a:rPr lang="fr-FR" sz="1200" dirty="0"/>
              <a:t>FKPPL BEAM - PROTONTHERAPY face-to-face meeting (</a:t>
            </a:r>
            <a:r>
              <a:rPr lang="fr-FR" sz="1200" dirty="0">
                <a:solidFill>
                  <a:srgbClr val="0432FF"/>
                </a:solidFill>
              </a:rPr>
              <a:t>Lund</a:t>
            </a:r>
            <a:r>
              <a:rPr lang="fr-FR" sz="1200" dirty="0"/>
              <a:t>)</a:t>
            </a:r>
          </a:p>
          <a:p>
            <a:r>
              <a:rPr lang="fr-FR" sz="1400" dirty="0">
                <a:solidFill>
                  <a:srgbClr val="FF0000"/>
                </a:solidFill>
              </a:rPr>
              <a:t>2 </a:t>
            </a:r>
            <a:r>
              <a:rPr lang="fr-FR" sz="1400" dirty="0" err="1">
                <a:solidFill>
                  <a:srgbClr val="FF0000"/>
                </a:solidFill>
              </a:rPr>
              <a:t>schools</a:t>
            </a:r>
            <a:endParaRPr lang="fr-FR" sz="1400" dirty="0">
              <a:solidFill>
                <a:srgbClr val="FF0000"/>
              </a:solidFill>
            </a:endParaRPr>
          </a:p>
          <a:p>
            <a:pPr lvl="1"/>
            <a:r>
              <a:rPr lang="fr-FR" sz="1200" dirty="0"/>
              <a:t>Introduction &amp; Hands-on session on Machine Learning Techniques (</a:t>
            </a:r>
            <a:r>
              <a:rPr lang="fr-FR" sz="1200" dirty="0" err="1">
                <a:solidFill>
                  <a:srgbClr val="0432FF"/>
                </a:solidFill>
              </a:rPr>
              <a:t>Inha</a:t>
            </a:r>
            <a:r>
              <a:rPr lang="fr-FR" sz="1200" dirty="0">
                <a:solidFill>
                  <a:srgbClr val="0432FF"/>
                </a:solidFill>
              </a:rPr>
              <a:t> U.</a:t>
            </a:r>
            <a:r>
              <a:rPr lang="fr-FR" sz="1200" dirty="0"/>
              <a:t>)</a:t>
            </a:r>
          </a:p>
          <a:p>
            <a:pPr lvl="1"/>
            <a:r>
              <a:rPr lang="fr-FR" sz="1200" dirty="0">
                <a:solidFill>
                  <a:schemeClr val="accent2"/>
                </a:solidFill>
              </a:rPr>
              <a:t>Geant4 international tutorial (</a:t>
            </a:r>
            <a:r>
              <a:rPr lang="fr-FR" sz="1200" dirty="0">
                <a:solidFill>
                  <a:srgbClr val="0432FF"/>
                </a:solidFill>
              </a:rPr>
              <a:t>KIRAMS</a:t>
            </a:r>
            <a:r>
              <a:rPr lang="fr-FR" sz="12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4086917" y="2086798"/>
            <a:ext cx="4281838" cy="4531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4</a:t>
            </a:fld>
            <a:endParaRPr lang="fr-FR"/>
          </a:p>
        </p:txBody>
      </p:sp>
      <p:sp>
        <p:nvSpPr>
          <p:cNvPr id="8" name="Flèche droite rayée 7">
            <a:extLst>
              <a:ext uri="{FF2B5EF4-FFF2-40B4-BE49-F238E27FC236}">
                <a16:creationId xmlns:a16="http://schemas.microsoft.com/office/drawing/2014/main" id="{72253DD6-6D58-E547-AE84-451953E3DFCC}"/>
              </a:ext>
            </a:extLst>
          </p:cNvPr>
          <p:cNvSpPr/>
          <p:nvPr/>
        </p:nvSpPr>
        <p:spPr>
          <a:xfrm>
            <a:off x="120805" y="4551984"/>
            <a:ext cx="490654" cy="41030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 droite rayée 11">
            <a:extLst>
              <a:ext uri="{FF2B5EF4-FFF2-40B4-BE49-F238E27FC236}">
                <a16:creationId xmlns:a16="http://schemas.microsoft.com/office/drawing/2014/main" id="{0B40D677-0556-B141-A612-2E1FA7448A1E}"/>
              </a:ext>
            </a:extLst>
          </p:cNvPr>
          <p:cNvSpPr/>
          <p:nvPr/>
        </p:nvSpPr>
        <p:spPr>
          <a:xfrm>
            <a:off x="124522" y="4962293"/>
            <a:ext cx="490654" cy="41030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 droite rayée 10">
            <a:extLst>
              <a:ext uri="{FF2B5EF4-FFF2-40B4-BE49-F238E27FC236}">
                <a16:creationId xmlns:a16="http://schemas.microsoft.com/office/drawing/2014/main" id="{358A4E76-7BCB-4F45-90F5-CE2136AC29FF}"/>
              </a:ext>
            </a:extLst>
          </p:cNvPr>
          <p:cNvSpPr/>
          <p:nvPr/>
        </p:nvSpPr>
        <p:spPr>
          <a:xfrm>
            <a:off x="4428273" y="5986213"/>
            <a:ext cx="490654" cy="41030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12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A7C783D-EB9A-EE43-B978-7ABF7F4FF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2018</a:t>
            </a:r>
            <a:r>
              <a:rPr lang="fr-FR" dirty="0"/>
              <a:t> FTE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61C656-ECFA-6E4D-B88C-46223D2E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1FA5627-A2F2-BA44-95CD-E1582607B1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154249"/>
              </p:ext>
            </p:extLst>
          </p:nvPr>
        </p:nvGraphicFramePr>
        <p:xfrm>
          <a:off x="308550" y="1650380"/>
          <a:ext cx="3758547" cy="5003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F24E783-7EF3-C14D-B9F2-A1B80FFE4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415273"/>
              </p:ext>
            </p:extLst>
          </p:nvPr>
        </p:nvGraphicFramePr>
        <p:xfrm>
          <a:off x="3940782" y="2192138"/>
          <a:ext cx="5143060" cy="412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74EEE46A-1B10-E74A-82BB-A53A71817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110" y="1589363"/>
            <a:ext cx="905809" cy="60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EF8C2B2-7BEF-C341-82DB-CA14CC5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615" y="1550285"/>
            <a:ext cx="1021394" cy="68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AE9F564-2CAB-2947-B4A1-6A26EE0538D0}"/>
              </a:ext>
            </a:extLst>
          </p:cNvPr>
          <p:cNvSpPr txBox="1"/>
          <p:nvPr/>
        </p:nvSpPr>
        <p:spPr>
          <a:xfrm>
            <a:off x="3752561" y="2155937"/>
            <a:ext cx="135325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14.5 vs 13.8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5BC5F-05E6-6C45-83C2-5AD231569C2E}"/>
              </a:ext>
            </a:extLst>
          </p:cNvPr>
          <p:cNvSpPr/>
          <p:nvPr/>
        </p:nvSpPr>
        <p:spPr>
          <a:xfrm rot="1191396">
            <a:off x="3636072" y="5098355"/>
            <a:ext cx="1238491" cy="36452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Balanced</a:t>
            </a:r>
            <a:r>
              <a:rPr lang="fr-FR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287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CE97B-7B15-DA40-9924-77FF3397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2018</a:t>
            </a:r>
            <a:r>
              <a:rPr lang="fr-FR" dirty="0"/>
              <a:t> Budget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31F9A4-0F7E-B345-BEDC-E1CB6A35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3FDE894E-D957-A346-A3FE-514D4540DC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966268"/>
              </p:ext>
            </p:extLst>
          </p:nvPr>
        </p:nvGraphicFramePr>
        <p:xfrm>
          <a:off x="4477985" y="0"/>
          <a:ext cx="2689360" cy="248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52CF003-BC84-5645-98E1-FFF6F84BCFB7}"/>
              </a:ext>
            </a:extLst>
          </p:cNvPr>
          <p:cNvSpPr txBox="1"/>
          <p:nvPr/>
        </p:nvSpPr>
        <p:spPr>
          <a:xfrm>
            <a:off x="4116056" y="143406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All </a:t>
            </a:r>
            <a:r>
              <a:rPr lang="fr-FR" sz="1200" dirty="0" err="1">
                <a:solidFill>
                  <a:schemeClr val="tx2"/>
                </a:solidFill>
              </a:rPr>
              <a:t>funding</a:t>
            </a:r>
            <a:r>
              <a:rPr lang="fr-FR" sz="1200" dirty="0">
                <a:solidFill>
                  <a:schemeClr val="tx2"/>
                </a:solidFill>
              </a:rPr>
              <a:t> sources 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(</a:t>
            </a:r>
            <a:r>
              <a:rPr lang="fr-FR" sz="1200" dirty="0" err="1">
                <a:solidFill>
                  <a:schemeClr val="tx2"/>
                </a:solidFill>
              </a:rPr>
              <a:t>keuros</a:t>
            </a:r>
            <a:r>
              <a:rPr lang="fr-FR" sz="1200" dirty="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4C0C386-C45C-CF47-BA3A-7E779261FC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918807"/>
              </p:ext>
            </p:extLst>
          </p:nvPr>
        </p:nvGraphicFramePr>
        <p:xfrm>
          <a:off x="294774" y="2494214"/>
          <a:ext cx="4193004" cy="407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C1734B7-337B-C64D-BA9E-7A932264D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462951"/>
              </p:ext>
            </p:extLst>
          </p:nvPr>
        </p:nvGraphicFramePr>
        <p:xfrm>
          <a:off x="4535905" y="2494214"/>
          <a:ext cx="4514515" cy="407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F17F7F63-1616-3948-9EDF-904930325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09" y="1765923"/>
            <a:ext cx="1294733" cy="86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145F9B-9A46-F346-A66E-26F363907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274" y="1765923"/>
            <a:ext cx="1292379" cy="86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61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Projects</a:t>
            </a:r>
            <a:r>
              <a:rPr lang="fr-FR" dirty="0">
                <a:solidFill>
                  <a:srgbClr val="FF0000"/>
                </a:solidFill>
              </a:rPr>
              <a:t> &amp; </a:t>
            </a:r>
            <a:r>
              <a:rPr lang="fr-FR" dirty="0" err="1">
                <a:solidFill>
                  <a:srgbClr val="FF0000"/>
                </a:solidFill>
              </a:rPr>
              <a:t>funding</a:t>
            </a:r>
            <a:r>
              <a:rPr lang="fr-FR" dirty="0"/>
              <a:t> over the </a:t>
            </a:r>
            <a:r>
              <a:rPr lang="fr-FR" dirty="0" err="1"/>
              <a:t>years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BEF93-BCD4-E64C-8139-D07B718DF4A2}" type="slidenum">
              <a:rPr lang="fr-FR" smtClean="0"/>
              <a:pPr/>
              <a:t>7</a:t>
            </a:fld>
            <a:endParaRPr lang="fr-FR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58429916"/>
              </p:ext>
            </p:extLst>
          </p:nvPr>
        </p:nvGraphicFramePr>
        <p:xfrm>
          <a:off x="-365760" y="1516698"/>
          <a:ext cx="9509760" cy="489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88D2F3D-E8BB-6746-B243-212AB4A1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261" y="1738765"/>
            <a:ext cx="1294733" cy="86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59A34-CA96-E845-8496-3FD36399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2018 FKPPL </a:t>
            </a:r>
            <a:r>
              <a:rPr lang="fr-FR" dirty="0">
                <a:solidFill>
                  <a:srgbClr val="FF0000"/>
                </a:solidFill>
              </a:rPr>
              <a:t>Awards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5479D0-FC97-D041-8449-8DDC3E5AA12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6567" y="1589567"/>
            <a:ext cx="4049233" cy="4572000"/>
          </a:xfrm>
        </p:spPr>
        <p:txBody>
          <a:bodyPr>
            <a:normAutofit/>
          </a:bodyPr>
          <a:lstStyle/>
          <a:p>
            <a:r>
              <a:rPr lang="fr-FR" sz="2400" b="1" dirty="0" err="1"/>
              <a:t>Korean</a:t>
            </a:r>
            <a:r>
              <a:rPr lang="fr-FR" sz="2400" b="1" dirty="0"/>
              <a:t> </a:t>
            </a:r>
            <a:r>
              <a:rPr lang="fr-FR" sz="2400" b="1" dirty="0" err="1"/>
              <a:t>Woman</a:t>
            </a:r>
            <a:r>
              <a:rPr lang="fr-FR" sz="2400" b="1" dirty="0"/>
              <a:t> </a:t>
            </a:r>
            <a:r>
              <a:rPr lang="fr-FR" sz="2400" b="1" dirty="0" err="1"/>
              <a:t>Scientist</a:t>
            </a:r>
            <a:endParaRPr lang="fr-FR" sz="2400" b="1" dirty="0"/>
          </a:p>
          <a:p>
            <a:pPr lvl="1"/>
            <a:r>
              <a:rPr lang="fr-FR" sz="2000" dirty="0" err="1"/>
              <a:t>Initiated</a:t>
            </a:r>
            <a:r>
              <a:rPr lang="fr-FR" sz="2000" dirty="0"/>
              <a:t> in 2018</a:t>
            </a:r>
          </a:p>
          <a:p>
            <a:pPr lvl="1"/>
            <a:r>
              <a:rPr lang="fr-FR" sz="2000" dirty="0" err="1"/>
              <a:t>Established</a:t>
            </a:r>
            <a:r>
              <a:rPr lang="fr-FR" sz="2000" dirty="0"/>
              <a:t> « more senior » </a:t>
            </a:r>
            <a:r>
              <a:rPr lang="fr-FR" sz="2000" dirty="0" err="1"/>
              <a:t>scientist</a:t>
            </a:r>
            <a:endParaRPr lang="fr-FR" sz="2000" dirty="0"/>
          </a:p>
          <a:p>
            <a:pPr lvl="1"/>
            <a:r>
              <a:rPr lang="fr-FR" sz="2000" dirty="0" err="1"/>
              <a:t>Possibly</a:t>
            </a:r>
            <a:r>
              <a:rPr lang="fr-FR" sz="2000" dirty="0"/>
              <a:t> </a:t>
            </a:r>
            <a:r>
              <a:rPr lang="fr-FR" sz="2000" dirty="0" err="1"/>
              <a:t>already</a:t>
            </a:r>
            <a:r>
              <a:rPr lang="fr-FR" sz="2000" dirty="0"/>
              <a:t> </a:t>
            </a:r>
            <a:r>
              <a:rPr lang="fr-FR" sz="2000" dirty="0" err="1"/>
              <a:t>collaborating</a:t>
            </a:r>
            <a:r>
              <a:rPr lang="fr-FR" sz="2000" dirty="0"/>
              <a:t> </a:t>
            </a:r>
            <a:r>
              <a:rPr lang="fr-FR" sz="2000" dirty="0" err="1"/>
              <a:t>within</a:t>
            </a:r>
            <a:r>
              <a:rPr lang="fr-FR" sz="2000" dirty="0"/>
              <a:t> FKPPL (not </a:t>
            </a:r>
            <a:r>
              <a:rPr lang="fr-FR" sz="2000" dirty="0" err="1"/>
              <a:t>mandatory</a:t>
            </a:r>
            <a:r>
              <a:rPr lang="fr-FR" sz="2000" dirty="0"/>
              <a:t>)</a:t>
            </a:r>
          </a:p>
          <a:p>
            <a:pPr lvl="1"/>
            <a:r>
              <a:rPr lang="fr-FR" sz="2000" dirty="0" err="1"/>
              <a:t>Korean</a:t>
            </a:r>
            <a:r>
              <a:rPr lang="fr-FR" sz="2000" dirty="0"/>
              <a:t> </a:t>
            </a:r>
            <a:r>
              <a:rPr lang="fr-FR" sz="2000" dirty="0" err="1"/>
              <a:t>citizen</a:t>
            </a:r>
            <a:endParaRPr lang="fr-FR" sz="2000" dirty="0"/>
          </a:p>
          <a:p>
            <a:pPr lvl="1"/>
            <a:r>
              <a:rPr lang="fr-FR" sz="2000" dirty="0"/>
              <a:t>For 2018, the winner </a:t>
            </a:r>
            <a:r>
              <a:rPr lang="fr-FR" sz="2000" dirty="0" err="1"/>
              <a:t>is</a:t>
            </a:r>
            <a:endParaRPr lang="fr-FR" sz="2000" dirty="0"/>
          </a:p>
          <a:p>
            <a:pPr marL="365760" lvl="1" indent="0">
              <a:buNone/>
            </a:pPr>
            <a:r>
              <a:rPr lang="fr-FR" sz="2000" dirty="0">
                <a:solidFill>
                  <a:srgbClr val="FF0000"/>
                </a:solidFill>
              </a:rPr>
              <a:t>Prof. </a:t>
            </a:r>
            <a:r>
              <a:rPr lang="fr-FR" sz="2000" dirty="0" err="1">
                <a:solidFill>
                  <a:srgbClr val="FF0000"/>
                </a:solidFill>
              </a:rPr>
              <a:t>Minjung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Kweon</a:t>
            </a:r>
            <a:r>
              <a:rPr lang="fr-FR" sz="2000" dirty="0">
                <a:solidFill>
                  <a:srgbClr val="FF0000"/>
                </a:solidFill>
              </a:rPr>
              <a:t> (</a:t>
            </a:r>
            <a:r>
              <a:rPr lang="fr-FR" sz="2000" dirty="0" err="1">
                <a:solidFill>
                  <a:srgbClr val="FF0000"/>
                </a:solidFill>
              </a:rPr>
              <a:t>Inha</a:t>
            </a:r>
            <a:r>
              <a:rPr lang="fr-FR" sz="2000" dirty="0">
                <a:solidFill>
                  <a:srgbClr val="FF0000"/>
                </a:solidFill>
              </a:rPr>
              <a:t> U.)  </a:t>
            </a:r>
            <a:br>
              <a:rPr lang="fr-FR" sz="2000" dirty="0"/>
            </a:b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3C1194-1DEE-1442-AC86-D670288C083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03028" y="1589567"/>
            <a:ext cx="4228073" cy="4572000"/>
          </a:xfrm>
        </p:spPr>
        <p:txBody>
          <a:bodyPr>
            <a:normAutofit/>
          </a:bodyPr>
          <a:lstStyle/>
          <a:p>
            <a:r>
              <a:rPr lang="fr-FR" sz="2400" b="1" dirty="0"/>
              <a:t>Young </a:t>
            </a:r>
            <a:r>
              <a:rPr lang="fr-FR" sz="2400" b="1" dirty="0" err="1"/>
              <a:t>Researcher</a:t>
            </a:r>
            <a:r>
              <a:rPr lang="fr-FR" sz="2400" b="1" dirty="0"/>
              <a:t> </a:t>
            </a:r>
            <a:r>
              <a:rPr lang="fr-FR" sz="2400" b="1" dirty="0" err="1"/>
              <a:t>Award</a:t>
            </a:r>
            <a:endParaRPr lang="fr-FR" sz="2400" b="1" dirty="0"/>
          </a:p>
          <a:p>
            <a:pPr lvl="1"/>
            <a:r>
              <a:rPr lang="fr-FR" sz="2000" dirty="0" err="1"/>
              <a:t>Initiated</a:t>
            </a:r>
            <a:r>
              <a:rPr lang="fr-FR" sz="2000" dirty="0"/>
              <a:t> in 2017 (</a:t>
            </a:r>
            <a:r>
              <a:rPr lang="fr-FR" sz="2000" dirty="0" err="1">
                <a:solidFill>
                  <a:srgbClr val="0432FF"/>
                </a:solidFill>
              </a:rPr>
              <a:t>thanks</a:t>
            </a:r>
            <a:r>
              <a:rPr lang="fr-FR" sz="2000" dirty="0">
                <a:solidFill>
                  <a:srgbClr val="0432FF"/>
                </a:solidFill>
              </a:rPr>
              <a:t> to TYL !</a:t>
            </a:r>
            <a:r>
              <a:rPr lang="fr-FR" sz="2000" dirty="0"/>
              <a:t>) </a:t>
            </a:r>
          </a:p>
          <a:p>
            <a:pPr lvl="1"/>
            <a:r>
              <a:rPr lang="fr-FR" sz="2000" dirty="0"/>
              <a:t>PhD </a:t>
            </a:r>
            <a:r>
              <a:rPr lang="fr-FR" sz="2000" dirty="0" err="1"/>
              <a:t>student</a:t>
            </a:r>
            <a:r>
              <a:rPr lang="fr-FR" sz="2000" dirty="0"/>
              <a:t> or postdoctoral </a:t>
            </a:r>
            <a:r>
              <a:rPr lang="fr-FR" sz="2000" dirty="0" err="1"/>
              <a:t>fellow</a:t>
            </a:r>
            <a:endParaRPr lang="fr-FR" sz="2000" dirty="0"/>
          </a:p>
          <a:p>
            <a:pPr lvl="1"/>
            <a:r>
              <a:rPr lang="fr-FR" sz="2000" dirty="0" err="1"/>
              <a:t>Already</a:t>
            </a:r>
            <a:r>
              <a:rPr lang="fr-FR" sz="2000" dirty="0"/>
              <a:t> </a:t>
            </a:r>
            <a:r>
              <a:rPr lang="fr-FR" sz="2000" dirty="0" err="1"/>
              <a:t>collaborating</a:t>
            </a:r>
            <a:r>
              <a:rPr lang="fr-FR" sz="2000" dirty="0"/>
              <a:t> </a:t>
            </a:r>
            <a:r>
              <a:rPr lang="fr-FR" sz="2000" dirty="0" err="1"/>
              <a:t>within</a:t>
            </a:r>
            <a:r>
              <a:rPr lang="fr-FR" sz="2000" dirty="0"/>
              <a:t> FKPPL</a:t>
            </a:r>
          </a:p>
          <a:p>
            <a:pPr lvl="1"/>
            <a:r>
              <a:rPr lang="fr-FR" sz="2000" dirty="0"/>
              <a:t>for 2018, the winner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</a:p>
          <a:p>
            <a:pPr marL="365760" lvl="1" indent="0">
              <a:buNone/>
            </a:pPr>
            <a:r>
              <a:rPr lang="fr-FR" sz="2000" dirty="0">
                <a:solidFill>
                  <a:srgbClr val="FF0000"/>
                </a:solidFill>
              </a:rPr>
              <a:t>Mr. </a:t>
            </a:r>
            <a:r>
              <a:rPr lang="fr-FR" sz="2000" dirty="0" err="1">
                <a:solidFill>
                  <a:srgbClr val="FF0000"/>
                </a:solidFill>
              </a:rPr>
              <a:t>Wook</a:t>
            </a:r>
            <a:r>
              <a:rPr lang="fr-FR" sz="2000" dirty="0">
                <a:solidFill>
                  <a:srgbClr val="FF0000"/>
                </a:solidFill>
              </a:rPr>
              <a:t> Geun Shin (Bordeaux U.)</a:t>
            </a:r>
            <a:br>
              <a:rPr lang="fr-FR" sz="2000" dirty="0"/>
            </a:b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C090D9-7398-DE45-BDB6-49A901A2E8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8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C5BC3DF-9370-5F45-9EB9-6B654A50B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33" y="5086320"/>
            <a:ext cx="1547061" cy="144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A3E268-3655-D048-BDE8-34F2DB4E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491" y="5086320"/>
            <a:ext cx="1325146" cy="144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92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DD07B-3D93-5D42-A21C-8E7BAAC4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50962"/>
            <a:ext cx="4615073" cy="990600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/>
              <a:t>« Infinités Plurielles »</a:t>
            </a:r>
            <a:br>
              <a:rPr lang="fr-FR" sz="2800" b="1" dirty="0"/>
            </a:br>
            <a:r>
              <a:rPr lang="fr-FR" sz="2800" dirty="0" err="1"/>
              <a:t>Woman</a:t>
            </a:r>
            <a:r>
              <a:rPr lang="fr-FR" sz="2800" dirty="0"/>
              <a:t> </a:t>
            </a:r>
            <a:r>
              <a:rPr lang="fr-FR" sz="2800" dirty="0" err="1"/>
              <a:t>scientist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 err="1">
                <a:solidFill>
                  <a:srgbClr val="FF0000"/>
                </a:solidFill>
              </a:rPr>
              <a:t>ceremony</a:t>
            </a:r>
            <a:r>
              <a:rPr lang="fr-FR" sz="2800" dirty="0">
                <a:solidFill>
                  <a:srgbClr val="FF0000"/>
                </a:solidFill>
              </a:rPr>
              <a:t> @ SNU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DBCA03-D005-054F-9B16-BA179593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8F8F590-960A-A644-A13F-C78BA825C542}" type="slidenum">
              <a:rPr lang="fr-FR" smtClean="0"/>
              <a:t>9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ED37A-BBA9-3548-8CE6-C2F8168E3BE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7458" y="1600200"/>
            <a:ext cx="4421032" cy="4495800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/>
              <a:t>Initiated</a:t>
            </a:r>
            <a:r>
              <a:rPr lang="fr-FR" dirty="0"/>
              <a:t> by the </a:t>
            </a:r>
            <a:r>
              <a:rPr lang="fr-FR" dirty="0">
                <a:solidFill>
                  <a:srgbClr val="0432FF"/>
                </a:solidFill>
              </a:rPr>
              <a:t>Institut Français in Seoul</a:t>
            </a:r>
            <a:r>
              <a:rPr lang="fr-FR" dirty="0"/>
              <a:t>, in collaboration </a:t>
            </a:r>
            <a:r>
              <a:rPr lang="fr-FR" dirty="0" err="1"/>
              <a:t>with</a:t>
            </a:r>
            <a:r>
              <a:rPr lang="fr-FR" dirty="0"/>
              <a:t> FKPPL</a:t>
            </a:r>
          </a:p>
          <a:p>
            <a:r>
              <a:rPr lang="fr-FR" dirty="0" err="1"/>
              <a:t>Deliver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two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highly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pedagogical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talks</a:t>
            </a:r>
            <a:r>
              <a:rPr lang="fr-FR" dirty="0"/>
              <a:t> by </a:t>
            </a:r>
            <a:br>
              <a:rPr lang="fr-FR" dirty="0"/>
            </a:br>
            <a:r>
              <a:rPr lang="fr-FR" dirty="0" err="1">
                <a:solidFill>
                  <a:srgbClr val="FF0000"/>
                </a:solidFill>
              </a:rPr>
              <a:t>two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reknown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Korean</a:t>
            </a:r>
            <a:r>
              <a:rPr lang="fr-FR" dirty="0">
                <a:solidFill>
                  <a:srgbClr val="FF0000"/>
                </a:solidFill>
              </a:rPr>
              <a:t> and French </a:t>
            </a:r>
            <a:r>
              <a:rPr lang="fr-FR" dirty="0" err="1">
                <a:solidFill>
                  <a:srgbClr val="FF0000"/>
                </a:solidFill>
              </a:rPr>
              <a:t>scientist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women</a:t>
            </a:r>
            <a:endParaRPr lang="fr-FR" dirty="0">
              <a:solidFill>
                <a:srgbClr val="FF0000"/>
              </a:solidFill>
            </a:endParaRPr>
          </a:p>
          <a:p>
            <a:pPr lvl="1"/>
            <a:r>
              <a:rPr lang="fr-FR" dirty="0">
                <a:solidFill>
                  <a:schemeClr val="accent2"/>
                </a:solidFill>
              </a:rPr>
              <a:t>Dr </a:t>
            </a:r>
            <a:r>
              <a:rPr lang="fr-FR" dirty="0" err="1">
                <a:solidFill>
                  <a:schemeClr val="accent2"/>
                </a:solidFill>
              </a:rPr>
              <a:t>Seon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Hee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Seo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ghost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)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Dr Frédérique Marion </a:t>
            </a:r>
            <a:r>
              <a:rPr lang="fr-FR" dirty="0"/>
              <a:t>(</a:t>
            </a:r>
            <a:r>
              <a:rPr lang="fr-FR" dirty="0" err="1"/>
              <a:t>gravitationnal</a:t>
            </a:r>
            <a:r>
              <a:rPr lang="fr-FR" dirty="0"/>
              <a:t> </a:t>
            </a:r>
            <a:r>
              <a:rPr lang="fr-FR" dirty="0" err="1"/>
              <a:t>waves</a:t>
            </a:r>
            <a:r>
              <a:rPr lang="fr-FR" dirty="0"/>
              <a:t>)</a:t>
            </a:r>
            <a:endParaRPr lang="fr-FR" dirty="0">
              <a:solidFill>
                <a:srgbClr val="0432FF"/>
              </a:solidFill>
            </a:endParaRPr>
          </a:p>
          <a:p>
            <a:r>
              <a:rPr lang="fr-FR" dirty="0" err="1"/>
              <a:t>October</a:t>
            </a:r>
            <a:r>
              <a:rPr lang="fr-FR" dirty="0"/>
              <a:t> 5th, 2018 @ SNU</a:t>
            </a:r>
          </a:p>
          <a:p>
            <a:r>
              <a:rPr lang="fr-FR" dirty="0"/>
              <a:t>On-</a:t>
            </a:r>
            <a:r>
              <a:rPr lang="fr-FR" dirty="0" err="1"/>
              <a:t>going</a:t>
            </a:r>
            <a:r>
              <a:rPr lang="fr-FR" dirty="0"/>
              <a:t> discussions for 2019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4E8581-E52E-D143-9E7C-34A0F075C218}"/>
              </a:ext>
            </a:extLst>
          </p:cNvPr>
          <p:cNvSpPr txBox="1"/>
          <p:nvPr/>
        </p:nvSpPr>
        <p:spPr>
          <a:xfrm>
            <a:off x="4960095" y="150962"/>
            <a:ext cx="389927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Infinity</a:t>
            </a:r>
            <a:r>
              <a:rPr lang="fr-FR" b="1" dirty="0">
                <a:solidFill>
                  <a:schemeClr val="bg1"/>
                </a:solidFill>
              </a:rPr>
              <a:t> of « </a:t>
            </a:r>
            <a:r>
              <a:rPr lang="fr-FR" b="1" dirty="0" err="1">
                <a:solidFill>
                  <a:schemeClr val="bg1"/>
                </a:solidFill>
              </a:rPr>
              <a:t>Shining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Scientist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Women</a:t>
            </a:r>
            <a:r>
              <a:rPr lang="fr-FR" b="1" dirty="0">
                <a:solidFill>
                  <a:schemeClr val="bg1"/>
                </a:solidFill>
              </a:rPr>
              <a:t> »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FB1E6B-F2DE-5440-84D7-056EBA9CF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73" t="10526" r="18564"/>
          <a:stretch/>
        </p:blipFill>
        <p:spPr>
          <a:xfrm>
            <a:off x="4915268" y="646262"/>
            <a:ext cx="3988928" cy="569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1ECCE1-5BFC-6541-BFBB-B2B3708C0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81" y="5762742"/>
            <a:ext cx="1833299" cy="88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Médian.thmx</Template>
  <TotalTime>1080</TotalTime>
  <Words>1278</Words>
  <Application>Microsoft Macintosh PowerPoint</Application>
  <PresentationFormat>Affichage à l'écran (4:3)</PresentationFormat>
  <Paragraphs>263</Paragraphs>
  <Slides>14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Calibri</vt:lpstr>
      <vt:lpstr>Tw Cen MT</vt:lpstr>
      <vt:lpstr>Wingdings</vt:lpstr>
      <vt:lpstr>Wingdings 2</vt:lpstr>
      <vt:lpstr>Médian</vt:lpstr>
      <vt:lpstr>France-Korea Particle Physics Laboratory and e-science</vt:lpstr>
      <vt:lpstr>13 FKPPL projects presented</vt:lpstr>
      <vt:lpstr>2018 research highlights</vt:lpstr>
      <vt:lpstr>2018 key figures</vt:lpstr>
      <vt:lpstr>2018 FTE</vt:lpstr>
      <vt:lpstr>2018 Budget</vt:lpstr>
      <vt:lpstr>Projects &amp; funding over the years</vt:lpstr>
      <vt:lpstr>2018 FKPPL Awards</vt:lpstr>
      <vt:lpstr>« Infinités Plurielles » Woman scientist  ceremony @ SNU</vt:lpstr>
      <vt:lpstr>Miscellaneous</vt:lpstr>
      <vt:lpstr>THANK YOU TO ALL</vt:lpstr>
      <vt:lpstr>Backup</vt:lpstr>
      <vt:lpstr>Participating academic partners in 2018</vt:lpstr>
      <vt:lpstr>2020 Joint Workshop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FKPPL  2016 key figures</dc:title>
  <dc:creator>Sébastien</dc:creator>
  <cp:lastModifiedBy>Sebastien Incerti</cp:lastModifiedBy>
  <cp:revision>296</cp:revision>
  <dcterms:created xsi:type="dcterms:W3CDTF">2017-05-08T07:52:14Z</dcterms:created>
  <dcterms:modified xsi:type="dcterms:W3CDTF">2019-05-09T21:54:56Z</dcterms:modified>
</cp:coreProperties>
</file>