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3" r:id="rId2"/>
    <p:sldId id="319" r:id="rId3"/>
    <p:sldId id="265" r:id="rId4"/>
    <p:sldId id="310" r:id="rId5"/>
    <p:sldId id="293" r:id="rId6"/>
    <p:sldId id="299" r:id="rId7"/>
    <p:sldId id="274" r:id="rId8"/>
    <p:sldId id="314" r:id="rId9"/>
    <p:sldId id="316" r:id="rId10"/>
    <p:sldId id="281" r:id="rId11"/>
    <p:sldId id="309" r:id="rId12"/>
    <p:sldId id="284" r:id="rId13"/>
    <p:sldId id="296" r:id="rId14"/>
    <p:sldId id="295" r:id="rId15"/>
    <p:sldId id="320" r:id="rId16"/>
    <p:sldId id="300" r:id="rId17"/>
    <p:sldId id="262" r:id="rId18"/>
    <p:sldId id="304" r:id="rId19"/>
    <p:sldId id="307" r:id="rId20"/>
    <p:sldId id="302" r:id="rId21"/>
    <p:sldId id="292" r:id="rId22"/>
    <p:sldId id="29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5" autoAdjust="0"/>
    <p:restoredTop sz="94660"/>
  </p:normalViewPr>
  <p:slideViewPr>
    <p:cSldViewPr>
      <p:cViewPr varScale="1">
        <p:scale>
          <a:sx n="61" d="100"/>
          <a:sy n="61" d="100"/>
        </p:scale>
        <p:origin x="120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10" Type="http://schemas.openxmlformats.org/officeDocument/2006/relationships/image" Target="../media/image29.wmf"/><Relationship Id="rId4" Type="http://schemas.openxmlformats.org/officeDocument/2006/relationships/image" Target="../media/image23.wmf"/><Relationship Id="rId9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37.wmf"/><Relationship Id="rId2" Type="http://schemas.openxmlformats.org/officeDocument/2006/relationships/image" Target="../media/image1.wmf"/><Relationship Id="rId1" Type="http://schemas.openxmlformats.org/officeDocument/2006/relationships/image" Target="../media/image6.wmf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328B8-6ABE-4E19-8F7A-CE1ED36EAAFB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E96FA-C55C-4F4F-AE46-31B99A44E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21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09E004-9DA5-4815-A9D2-88949AD87569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003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6E52EB9-F5F2-45A6-90D6-34AD1D51E15E}" type="slidenum">
              <a:rPr lang="en-US" altLang="en-US" sz="1200" b="0">
                <a:latin typeface="Arial" panose="020B0604020202020204" pitchFamily="34" charset="0"/>
              </a:rPr>
              <a:pPr eaLnBrk="1" hangingPunct="1"/>
              <a:t>6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581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3C98D90-6E7B-45CB-9D20-DDD2C42CD4BD}" type="slidenum">
              <a:rPr lang="en-US" altLang="en-US" sz="1200" b="0">
                <a:latin typeface="Arial" panose="020B0604020202020204" pitchFamily="34" charset="0"/>
              </a:rPr>
              <a:pPr eaLnBrk="1" hangingPunct="1"/>
              <a:t>7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680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FFBADE6-4EAE-47BB-B5F9-3218FD0DA9C7}" type="slidenum">
              <a:rPr lang="en-US" altLang="en-US" sz="1200" b="0">
                <a:latin typeface="Arial" panose="020B0604020202020204" pitchFamily="34" charset="0"/>
              </a:rPr>
              <a:pPr eaLnBrk="1" hangingPunct="1"/>
              <a:t>10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413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767ECB-9E30-400B-9201-EB319B4F0058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806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00A99D0F-3F9D-455E-9FA8-FDDB9F330FDB}" type="slidenum">
              <a:rPr lang="en-US" altLang="en-US" sz="1200" b="0">
                <a:latin typeface="Arial" panose="020B0604020202020204" pitchFamily="34" charset="0"/>
              </a:rPr>
              <a:pPr eaLnBrk="1" hangingPunct="1"/>
              <a:t>12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62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E2730DA0-E369-4E14-9125-75F4053EC52B}" type="slidenum">
              <a:rPr lang="en-US" altLang="en-US" sz="1200" b="0">
                <a:latin typeface="Arial" panose="020B0604020202020204" pitchFamily="34" charset="0"/>
              </a:rPr>
              <a:pPr eaLnBrk="1" hangingPunct="1"/>
              <a:t>22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411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6308-5C8F-431A-AFC0-0B09F00950CE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95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6308-5C8F-431A-AFC0-0B09F00950CE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03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6308-5C8F-431A-AFC0-0B09F00950CE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51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6308-5C8F-431A-AFC0-0B09F00950CE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74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7029611" y="6533342"/>
            <a:ext cx="158055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marL="0" marR="0" algn="ctr" defTabSz="584200">
              <a:defRPr sz="2400">
                <a:solidFill>
                  <a:srgbClr val="FFFFFF"/>
                </a:solidFill>
                <a:uFillTx/>
              </a:defRPr>
            </a:lvl1pPr>
          </a:lstStyle>
          <a:p>
            <a:r>
              <a:rPr sz="1687"/>
              <a:t>Jan 18, 2017</a:t>
            </a:r>
          </a:p>
        </p:txBody>
      </p:sp>
      <p:sp>
        <p:nvSpPr>
          <p:cNvPr id="17" name="Shape 17"/>
          <p:cNvSpPr/>
          <p:nvPr/>
        </p:nvSpPr>
        <p:spPr>
          <a:xfrm>
            <a:off x="4040242" y="6533342"/>
            <a:ext cx="281140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0" marR="0" algn="ctr" defTabSz="410751">
              <a:defRPr sz="2400">
                <a:solidFill>
                  <a:srgbClr val="FFFFFF"/>
                </a:solidFill>
                <a:uFillTx/>
              </a:defRPr>
            </a:pPr>
            <a:r>
              <a:rPr sz="1687"/>
              <a:t>Neutron Skin of </a:t>
            </a:r>
            <a:r>
              <a:rPr sz="1687" baseline="31999"/>
              <a:t>208</a:t>
            </a:r>
            <a:r>
              <a:rPr sz="1687"/>
              <a:t>Pb and </a:t>
            </a:r>
            <a:r>
              <a:rPr sz="1687" baseline="31999"/>
              <a:t>48</a:t>
            </a:r>
            <a:r>
              <a:rPr sz="1687"/>
              <a:t>Ca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-8930" y="8932"/>
            <a:ext cx="9161859" cy="660797"/>
          </a:xfrm>
          <a:prstGeom prst="rect">
            <a:avLst/>
          </a:prstGeom>
        </p:spPr>
        <p:txBody>
          <a:bodyPr/>
          <a:lstStyle>
            <a:lvl1pPr marL="0" marR="0" defTabSz="410751">
              <a:defRPr sz="3516" b="0">
                <a:solidFill>
                  <a:srgbClr val="193663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xfrm>
            <a:off x="8760024" y="6536533"/>
            <a:ext cx="294680" cy="321469"/>
          </a:xfrm>
          <a:prstGeom prst="rect">
            <a:avLst/>
          </a:prstGeom>
        </p:spPr>
        <p:txBody>
          <a:bodyPr/>
          <a:lstStyle>
            <a:lvl1pPr defTabSz="410751">
              <a:defRPr>
                <a:solidFill>
                  <a:srgbClr val="FFFF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41703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43002"/>
            <a:ext cx="4038600" cy="4983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4038600" cy="241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09990"/>
            <a:ext cx="4038600" cy="2416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197600"/>
            <a:ext cx="2438400" cy="476250"/>
          </a:xfrm>
          <a:prstGeom prst="rect">
            <a:avLst/>
          </a:prstGeom>
        </p:spPr>
        <p:txBody>
          <a:bodyPr/>
          <a:lstStyle>
            <a:lvl1pPr eaLnBrk="1" hangingPunct="1">
              <a:defRPr sz="1200">
                <a:latin typeface="Georgia" pitchFamily="18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MSU Seminar,  Nov  2008  </a:t>
            </a:r>
          </a:p>
        </p:txBody>
      </p:sp>
    </p:spTree>
    <p:extLst>
      <p:ext uri="{BB962C8B-B14F-4D97-AF65-F5344CB8AC3E}">
        <p14:creationId xmlns:p14="http://schemas.microsoft.com/office/powerpoint/2010/main" val="271218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6308-5C8F-431A-AFC0-0B09F00950CE}" type="datetimeFigureOut">
              <a:rPr lang="en-US" smtClean="0"/>
              <a:t>9/9/2018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4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6308-5C8F-431A-AFC0-0B09F00950CE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19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6308-5C8F-431A-AFC0-0B09F00950CE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3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6308-5C8F-431A-AFC0-0B09F00950CE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21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6308-5C8F-431A-AFC0-0B09F00950CE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37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6308-5C8F-431A-AFC0-0B09F00950CE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99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Jan 29,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557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6308-5C8F-431A-AFC0-0B09F00950CE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5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F6308-5C8F-431A-AFC0-0B09F00950CE}" type="datetimeFigureOut">
              <a:rPr lang="en-US" smtClean="0"/>
              <a:t>9/9/2018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3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4" r:id="rId13"/>
    <p:sldLayoutId id="214748366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9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.wmf"/><Relationship Id="rId17" Type="http://schemas.openxmlformats.org/officeDocument/2006/relationships/image" Target="../media/image7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8.png"/><Relationship Id="rId10" Type="http://schemas.openxmlformats.org/officeDocument/2006/relationships/image" Target="../media/image4.wmf"/><Relationship Id="rId19" Type="http://schemas.openxmlformats.org/officeDocument/2006/relationships/image" Target="../media/image10.jpeg"/><Relationship Id="rId4" Type="http://schemas.openxmlformats.org/officeDocument/2006/relationships/image" Target="../media/image1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4.wmf"/><Relationship Id="rId18" Type="http://schemas.openxmlformats.org/officeDocument/2006/relationships/image" Target="../media/image9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.wmf"/><Relationship Id="rId12" Type="http://schemas.openxmlformats.org/officeDocument/2006/relationships/oleObject" Target="../embeddings/oleObject22.bin"/><Relationship Id="rId17" Type="http://schemas.openxmlformats.org/officeDocument/2006/relationships/image" Target="../media/image37.wmf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24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3.wmf"/><Relationship Id="rId5" Type="http://schemas.openxmlformats.org/officeDocument/2006/relationships/image" Target="../media/image6.wmf"/><Relationship Id="rId15" Type="http://schemas.openxmlformats.org/officeDocument/2006/relationships/image" Target="../media/image5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2.wmf"/><Relationship Id="rId14" Type="http://schemas.openxmlformats.org/officeDocument/2006/relationships/oleObject" Target="../embeddings/oleObject2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41.png"/><Relationship Id="rId9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oleObject" Target="../embeddings/oleObject26.bin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46.png"/><Relationship Id="rId4" Type="http://schemas.openxmlformats.org/officeDocument/2006/relationships/image" Target="../media/image4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9.jpeg"/><Relationship Id="rId7" Type="http://schemas.openxmlformats.org/officeDocument/2006/relationships/image" Target="../media/image6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24.wmf"/><Relationship Id="rId18" Type="http://schemas.openxmlformats.org/officeDocument/2006/relationships/oleObject" Target="../embeddings/oleObject15.bin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28.wmf"/><Relationship Id="rId7" Type="http://schemas.openxmlformats.org/officeDocument/2006/relationships/image" Target="../media/image21.wmf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26.wmf"/><Relationship Id="rId2" Type="http://schemas.openxmlformats.org/officeDocument/2006/relationships/slideLayout" Target="../slideLayouts/slideLayout5.xml"/><Relationship Id="rId16" Type="http://schemas.openxmlformats.org/officeDocument/2006/relationships/oleObject" Target="../embeddings/oleObject14.bin"/><Relationship Id="rId20" Type="http://schemas.openxmlformats.org/officeDocument/2006/relationships/oleObject" Target="../embeddings/oleObject16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3.wmf"/><Relationship Id="rId5" Type="http://schemas.openxmlformats.org/officeDocument/2006/relationships/image" Target="../media/image20.wmf"/><Relationship Id="rId15" Type="http://schemas.openxmlformats.org/officeDocument/2006/relationships/image" Target="../media/image25.wmf"/><Relationship Id="rId23" Type="http://schemas.openxmlformats.org/officeDocument/2006/relationships/image" Target="../media/image29.wmf"/><Relationship Id="rId10" Type="http://schemas.openxmlformats.org/officeDocument/2006/relationships/oleObject" Target="../embeddings/oleObject11.bin"/><Relationship Id="rId19" Type="http://schemas.openxmlformats.org/officeDocument/2006/relationships/image" Target="../media/image27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22.wmf"/><Relationship Id="rId14" Type="http://schemas.openxmlformats.org/officeDocument/2006/relationships/oleObject" Target="../embeddings/oleObject13.bin"/><Relationship Id="rId22" Type="http://schemas.openxmlformats.org/officeDocument/2006/relationships/oleObject" Target="../embeddings/oleObject17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1628913" y="2038057"/>
            <a:ext cx="533400" cy="131762"/>
          </a:xfrm>
          <a:custGeom>
            <a:avLst/>
            <a:gdLst>
              <a:gd name="T0" fmla="*/ 0 w 816"/>
              <a:gd name="T1" fmla="*/ 2147483647 h 352"/>
              <a:gd name="T2" fmla="*/ 2147483647 w 816"/>
              <a:gd name="T3" fmla="*/ 2147483647 h 352"/>
              <a:gd name="T4" fmla="*/ 2147483647 w 816"/>
              <a:gd name="T5" fmla="*/ 2147483647 h 352"/>
              <a:gd name="T6" fmla="*/ 2147483647 w 816"/>
              <a:gd name="T7" fmla="*/ 2147483647 h 352"/>
              <a:gd name="T8" fmla="*/ 2147483647 w 816"/>
              <a:gd name="T9" fmla="*/ 2147483647 h 352"/>
              <a:gd name="T10" fmla="*/ 2147483647 w 816"/>
              <a:gd name="T11" fmla="*/ 2147483647 h 352"/>
              <a:gd name="T12" fmla="*/ 2147483647 w 816"/>
              <a:gd name="T13" fmla="*/ 2147483647 h 352"/>
              <a:gd name="T14" fmla="*/ 2147483647 w 816"/>
              <a:gd name="T15" fmla="*/ 2147483647 h 352"/>
              <a:gd name="T16" fmla="*/ 2147483647 w 816"/>
              <a:gd name="T17" fmla="*/ 2147483647 h 3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16"/>
              <a:gd name="T28" fmla="*/ 0 h 352"/>
              <a:gd name="T29" fmla="*/ 816 w 816"/>
              <a:gd name="T30" fmla="*/ 352 h 3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16" h="352">
                <a:moveTo>
                  <a:pt x="0" y="152"/>
                </a:moveTo>
                <a:cubicBezTo>
                  <a:pt x="32" y="76"/>
                  <a:pt x="64" y="0"/>
                  <a:pt x="96" y="8"/>
                </a:cubicBezTo>
                <a:cubicBezTo>
                  <a:pt x="128" y="16"/>
                  <a:pt x="160" y="144"/>
                  <a:pt x="192" y="200"/>
                </a:cubicBezTo>
                <a:cubicBezTo>
                  <a:pt x="224" y="256"/>
                  <a:pt x="248" y="352"/>
                  <a:pt x="288" y="344"/>
                </a:cubicBezTo>
                <a:cubicBezTo>
                  <a:pt x="328" y="336"/>
                  <a:pt x="392" y="208"/>
                  <a:pt x="432" y="152"/>
                </a:cubicBezTo>
                <a:cubicBezTo>
                  <a:pt x="472" y="96"/>
                  <a:pt x="496" y="8"/>
                  <a:pt x="528" y="8"/>
                </a:cubicBezTo>
                <a:cubicBezTo>
                  <a:pt x="560" y="8"/>
                  <a:pt x="592" y="96"/>
                  <a:pt x="624" y="152"/>
                </a:cubicBezTo>
                <a:cubicBezTo>
                  <a:pt x="656" y="208"/>
                  <a:pt x="688" y="344"/>
                  <a:pt x="720" y="344"/>
                </a:cubicBezTo>
                <a:cubicBezTo>
                  <a:pt x="752" y="344"/>
                  <a:pt x="800" y="184"/>
                  <a:pt x="816" y="152"/>
                </a:cubicBez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1392375" y="2087269"/>
            <a:ext cx="228600" cy="3683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 flipV="1">
            <a:off x="1400313" y="1782469"/>
            <a:ext cx="228600" cy="3175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2127388" y="1776119"/>
            <a:ext cx="228600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2168665" y="2190457"/>
            <a:ext cx="123825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3449775" y="2087269"/>
            <a:ext cx="609600" cy="762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513181"/>
              </p:ext>
            </p:extLst>
          </p:nvPr>
        </p:nvGraphicFramePr>
        <p:xfrm>
          <a:off x="1697175" y="2315869"/>
          <a:ext cx="274638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01" name="Equation" r:id="rId3" imgW="126720" imgH="164880" progId="Equation.3">
                  <p:embed/>
                </p:oleObj>
              </mc:Choice>
              <mc:Fallback>
                <p:oleObj name="Equation" r:id="rId3" imgW="12672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7175" y="2315869"/>
                        <a:ext cx="274638" cy="357188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4370158"/>
              </p:ext>
            </p:extLst>
          </p:nvPr>
        </p:nvGraphicFramePr>
        <p:xfrm>
          <a:off x="3602177" y="2392069"/>
          <a:ext cx="320675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02" name="Equation" r:id="rId5" imgW="203040" imgH="190440" progId="Equation.3">
                  <p:embed/>
                </p:oleObj>
              </mc:Choice>
              <mc:Fallback>
                <p:oleObj name="Equation" r:id="rId5" imgW="2030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2177" y="2392069"/>
                        <a:ext cx="320675" cy="300038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2574650"/>
              </p:ext>
            </p:extLst>
          </p:nvPr>
        </p:nvGraphicFramePr>
        <p:xfrm>
          <a:off x="1087575" y="2163469"/>
          <a:ext cx="357188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03" name="Equation" r:id="rId7" imgW="177480" imgH="203040" progId="Equation.3">
                  <p:embed/>
                </p:oleObj>
              </mc:Choice>
              <mc:Fallback>
                <p:oleObj name="Equation" r:id="rId7" imgW="1774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7575" y="2163469"/>
                        <a:ext cx="357188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9089263"/>
              </p:ext>
            </p:extLst>
          </p:nvPr>
        </p:nvGraphicFramePr>
        <p:xfrm>
          <a:off x="2840175" y="2315869"/>
          <a:ext cx="357188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04" name="Equation" r:id="rId9" imgW="177480" imgH="203040" progId="Equation.3">
                  <p:embed/>
                </p:oleObj>
              </mc:Choice>
              <mc:Fallback>
                <p:oleObj name="Equation" r:id="rId9" imgW="1774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0175" y="2315869"/>
                        <a:ext cx="357188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 18"/>
          <p:cNvSpPr>
            <a:spLocks noChangeArrowheads="1"/>
          </p:cNvSpPr>
          <p:nvPr/>
        </p:nvSpPr>
        <p:spPr bwMode="auto">
          <a:xfrm>
            <a:off x="2078175" y="2087269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Oval 19"/>
          <p:cNvSpPr>
            <a:spLocks noChangeArrowheads="1"/>
          </p:cNvSpPr>
          <p:nvPr/>
        </p:nvSpPr>
        <p:spPr bwMode="auto">
          <a:xfrm>
            <a:off x="3983175" y="2087269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2535375" y="1899944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+</a:t>
            </a:r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>
            <a:off x="935175" y="1630069"/>
            <a:ext cx="0" cy="1295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4632527" y="1442546"/>
            <a:ext cx="685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>
                <a:latin typeface="Arial" charset="0"/>
              </a:rPr>
              <a:t>2</a:t>
            </a:r>
          </a:p>
        </p:txBody>
      </p:sp>
      <p:graphicFrame>
        <p:nvGraphicFramePr>
          <p:cNvPr id="2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898321"/>
              </p:ext>
            </p:extLst>
          </p:nvPr>
        </p:nvGraphicFramePr>
        <p:xfrm>
          <a:off x="173175" y="2011069"/>
          <a:ext cx="60325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05" name="Equation" r:id="rId11" imgW="279360" imgH="164880" progId="Equation.3">
                  <p:embed/>
                </p:oleObj>
              </mc:Choice>
              <mc:Fallback>
                <p:oleObj name="Equation" r:id="rId11" imgW="27936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175" y="2011069"/>
                        <a:ext cx="60325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6"/>
          <p:cNvSpPr>
            <a:spLocks noChangeShapeType="1"/>
          </p:cNvSpPr>
          <p:nvPr/>
        </p:nvSpPr>
        <p:spPr bwMode="auto">
          <a:xfrm flipH="1" flipV="1">
            <a:off x="3221175" y="1782469"/>
            <a:ext cx="228600" cy="3175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 flipV="1">
            <a:off x="3227525" y="2072982"/>
            <a:ext cx="228600" cy="3683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 flipV="1">
            <a:off x="4059375" y="1768182"/>
            <a:ext cx="228600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>
            <a:off x="4668975" y="1607844"/>
            <a:ext cx="0" cy="1295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8"/>
          <p:cNvSpPr>
            <a:spLocks noChangeShapeType="1"/>
          </p:cNvSpPr>
          <p:nvPr/>
        </p:nvSpPr>
        <p:spPr bwMode="auto">
          <a:xfrm>
            <a:off x="4073665" y="2190457"/>
            <a:ext cx="123825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822157"/>
              </p:ext>
            </p:extLst>
          </p:nvPr>
        </p:nvGraphicFramePr>
        <p:xfrm>
          <a:off x="4943613" y="2332045"/>
          <a:ext cx="4083050" cy="749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06" name="Equation" r:id="rId13" imgW="2349500" imgH="431800" progId="Equation.3">
                  <p:embed/>
                </p:oleObj>
              </mc:Choice>
              <mc:Fallback>
                <p:oleObj name="Equation" r:id="rId13" imgW="23495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613" y="2332045"/>
                        <a:ext cx="4083050" cy="7495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85943" y="716685"/>
            <a:ext cx="789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>
                <a:solidFill>
                  <a:srgbClr val="FF0000"/>
                </a:solidFill>
              </a:rPr>
              <a:t>208</a:t>
            </a:r>
            <a:r>
              <a:rPr lang="en-US" b="1" dirty="0">
                <a:solidFill>
                  <a:srgbClr val="FF0000"/>
                </a:solidFill>
              </a:rPr>
              <a:t>Pb 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52963" y="3374945"/>
            <a:ext cx="3657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Electroweak   Asymmetry  in 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Elastic   Electron-Nucleus  Scattering </a:t>
            </a:r>
            <a:endParaRPr lang="en-US" sz="2000" b="1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6152" y="73331"/>
            <a:ext cx="379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PREX    </a:t>
            </a:r>
            <a:r>
              <a:rPr lang="en-US" dirty="0"/>
              <a:t> and     </a:t>
            </a:r>
            <a:r>
              <a:rPr lang="en-US" sz="4000" dirty="0">
                <a:solidFill>
                  <a:srgbClr val="0070C0"/>
                </a:solidFill>
              </a:rPr>
              <a:t>CREX </a:t>
            </a:r>
            <a:r>
              <a:rPr lang="en-US" dirty="0"/>
              <a:t> </a:t>
            </a:r>
          </a:p>
        </p:txBody>
      </p:sp>
      <p:pic>
        <p:nvPicPr>
          <p:cNvPr id="45" name="Picture 44" descr="lead_nucleon_radii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23085" y="3326814"/>
            <a:ext cx="3793477" cy="33058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7" name="Up Arrow 46"/>
          <p:cNvSpPr/>
          <p:nvPr/>
        </p:nvSpPr>
        <p:spPr>
          <a:xfrm rot="5400000">
            <a:off x="3184642" y="5043571"/>
            <a:ext cx="343628" cy="609600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2679135" y="715919"/>
            <a:ext cx="157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>
                <a:solidFill>
                  <a:schemeClr val="accent1"/>
                </a:solidFill>
              </a:rPr>
              <a:t>48</a:t>
            </a:r>
            <a:r>
              <a:rPr lang="en-US" b="1" dirty="0">
                <a:solidFill>
                  <a:schemeClr val="accent1"/>
                </a:solidFill>
              </a:rPr>
              <a:t>Ca  </a:t>
            </a:r>
          </a:p>
        </p:txBody>
      </p:sp>
      <p:sp>
        <p:nvSpPr>
          <p:cNvPr id="49" name="Up Arrow 48"/>
          <p:cNvSpPr/>
          <p:nvPr/>
        </p:nvSpPr>
        <p:spPr>
          <a:xfrm rot="16200000">
            <a:off x="4152970" y="5050364"/>
            <a:ext cx="343628" cy="609600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067465"/>
              </p:ext>
            </p:extLst>
          </p:nvPr>
        </p:nvGraphicFramePr>
        <p:xfrm>
          <a:off x="5468973" y="5395791"/>
          <a:ext cx="2376488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07" name="Equation" r:id="rId16" imgW="1524000" imgH="330200" progId="Equation.3">
                  <p:embed/>
                </p:oleObj>
              </mc:Choice>
              <mc:Fallback>
                <p:oleObj name="Equation" r:id="rId16" imgW="15240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8973" y="5395791"/>
                        <a:ext cx="2376488" cy="5159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4827935" y="4667607"/>
            <a:ext cx="24912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Neutron  Skin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447436" y="3333164"/>
            <a:ext cx="12614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C. J. Horowitz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56" name="TextBox 16"/>
          <p:cNvSpPr txBox="1">
            <a:spLocks noChangeArrowheads="1"/>
          </p:cNvSpPr>
          <p:nvPr/>
        </p:nvSpPr>
        <p:spPr bwMode="auto">
          <a:xfrm>
            <a:off x="8305800" y="6419852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1/15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331" y="6285507"/>
            <a:ext cx="2526788" cy="549301"/>
          </a:xfrm>
          <a:prstGeom prst="rect">
            <a:avLst/>
          </a:prstGeom>
        </p:spPr>
      </p:pic>
      <p:sp>
        <p:nvSpPr>
          <p:cNvPr id="38" name="Rectangle 15"/>
          <p:cNvSpPr>
            <a:spLocks noChangeArrowheads="1"/>
          </p:cNvSpPr>
          <p:nvPr/>
        </p:nvSpPr>
        <p:spPr bwMode="auto">
          <a:xfrm>
            <a:off x="692289" y="1127939"/>
            <a:ext cx="3200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0" dirty="0">
                <a:solidFill>
                  <a:srgbClr val="7030A0"/>
                </a:solidFill>
                <a:latin typeface="Lucida Bright" panose="02040602050505020304" pitchFamily="18" charset="0"/>
              </a:rPr>
              <a:t>http://hallaweb.jlab.org/parity/prex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62039" y="195497"/>
            <a:ext cx="2834706" cy="6715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i="1" dirty="0"/>
              <a:t>    </a:t>
            </a:r>
            <a:r>
              <a:rPr lang="en-US" sz="2400" b="1" i="1" dirty="0"/>
              <a:t>Robert  Michaels</a:t>
            </a:r>
          </a:p>
          <a:p>
            <a:r>
              <a:rPr lang="en-US" dirty="0"/>
              <a:t>            </a:t>
            </a:r>
            <a:r>
              <a:rPr lang="en-US" b="1" dirty="0"/>
              <a:t>Jefferson  </a:t>
            </a:r>
            <a:r>
              <a:rPr lang="en-US" b="1" dirty="0" smtClean="0"/>
              <a:t>Lab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869732"/>
            <a:ext cx="2214612" cy="121703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 bwMode="auto">
          <a:xfrm>
            <a:off x="5565595" y="854321"/>
            <a:ext cx="1336584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FF33CC"/>
                </a:solidFill>
              </a:rPr>
              <a:t>NuSYM2018</a:t>
            </a:r>
            <a:endParaRPr lang="en-US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93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73040"/>
            <a:ext cx="7924800" cy="7921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 </a:t>
            </a:r>
            <a:r>
              <a:rPr lang="en-US" altLang="en-US" dirty="0" smtClean="0">
                <a:solidFill>
                  <a:srgbClr val="0070C0"/>
                </a:solidFill>
              </a:rPr>
              <a:t>  Parity   Experiment  Method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7" y="1143002"/>
            <a:ext cx="3738563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178300" y="1400175"/>
            <a:ext cx="4908550" cy="1392238"/>
            <a:chOff x="2668" y="864"/>
            <a:chExt cx="3092" cy="877"/>
          </a:xfrm>
        </p:grpSpPr>
        <p:pic>
          <p:nvPicPr>
            <p:cNvPr id="5735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8" y="864"/>
              <a:ext cx="3092" cy="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0" name="Line 6"/>
            <p:cNvSpPr>
              <a:spLocks noChangeShapeType="1"/>
            </p:cNvSpPr>
            <p:nvPr/>
          </p:nvSpPr>
          <p:spPr bwMode="auto">
            <a:xfrm>
              <a:off x="5424" y="1296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179888" y="3511552"/>
            <a:ext cx="4964112" cy="2925763"/>
            <a:chOff x="2633" y="2256"/>
            <a:chExt cx="3127" cy="1843"/>
          </a:xfrm>
        </p:grpSpPr>
        <p:pic>
          <p:nvPicPr>
            <p:cNvPr id="57357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" y="2256"/>
              <a:ext cx="3127" cy="1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8" name="Line 9"/>
            <p:cNvSpPr>
              <a:spLocks noChangeShapeType="1"/>
            </p:cNvSpPr>
            <p:nvPr/>
          </p:nvSpPr>
          <p:spPr bwMode="auto">
            <a:xfrm>
              <a:off x="5232" y="2448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58752" y="3892552"/>
            <a:ext cx="3967163" cy="2238375"/>
            <a:chOff x="0" y="2496"/>
            <a:chExt cx="2499" cy="1458"/>
          </a:xfrm>
        </p:grpSpPr>
        <p:pic>
          <p:nvPicPr>
            <p:cNvPr id="57355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64"/>
              <a:ext cx="2499" cy="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6" name="Text Box 12"/>
            <p:cNvSpPr txBox="1">
              <a:spLocks noChangeArrowheads="1"/>
            </p:cNvSpPr>
            <p:nvPr/>
          </p:nvSpPr>
          <p:spPr bwMode="auto">
            <a:xfrm>
              <a:off x="0" y="2496"/>
              <a:ext cx="2398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ctr"/>
              <a:r>
                <a:rPr lang="en-US" altLang="en-US" sz="2400" i="1" dirty="0">
                  <a:latin typeface="Times" panose="02020603050405020304" pitchFamily="18" charset="0"/>
                </a:rPr>
                <a:t>Flux Integration Technique:</a:t>
              </a:r>
            </a:p>
            <a:p>
              <a:pPr algn="ctr"/>
              <a:r>
                <a:rPr lang="en-US" altLang="en-US" sz="1800" i="1" dirty="0">
                  <a:latin typeface="Times" panose="02020603050405020304" pitchFamily="18" charset="0"/>
                </a:rPr>
                <a:t>C-REX :  140 MHz</a:t>
              </a:r>
            </a:p>
            <a:p>
              <a:pPr algn="ctr"/>
              <a:r>
                <a:rPr lang="en-US" altLang="en-US" sz="1800" i="1" dirty="0">
                  <a:latin typeface="Times" panose="02020603050405020304" pitchFamily="18" charset="0"/>
                </a:rPr>
                <a:t>PREX:   500 MHz</a:t>
              </a:r>
            </a:p>
          </p:txBody>
        </p:sp>
      </p:grpSp>
      <p:sp>
        <p:nvSpPr>
          <p:cNvPr id="57351" name="Rectangle 13"/>
          <p:cNvSpPr>
            <a:spLocks noChangeArrowheads="1"/>
          </p:cNvSpPr>
          <p:nvPr/>
        </p:nvSpPr>
        <p:spPr bwMode="auto">
          <a:xfrm>
            <a:off x="228600" y="6172200"/>
            <a:ext cx="2133600" cy="603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352" name="Rectangle 14"/>
          <p:cNvSpPr>
            <a:spLocks noChangeArrowheads="1"/>
          </p:cNvSpPr>
          <p:nvPr/>
        </p:nvSpPr>
        <p:spPr bwMode="auto">
          <a:xfrm>
            <a:off x="5867400" y="6477000"/>
            <a:ext cx="2895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354" name="TextBox 16"/>
          <p:cNvSpPr txBox="1">
            <a:spLocks noChangeArrowheads="1"/>
          </p:cNvSpPr>
          <p:nvPr/>
        </p:nvSpPr>
        <p:spPr bwMode="auto">
          <a:xfrm>
            <a:off x="4946650" y="3955104"/>
            <a:ext cx="213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sz="1400" b="0" dirty="0"/>
              <a:t>Example  :   HAPPEX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6172200" y="879475"/>
            <a:ext cx="2743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rgbClr val="00B0F0"/>
                </a:solidFill>
              </a:rPr>
              <a:t>(integrating   mode)</a:t>
            </a:r>
          </a:p>
        </p:txBody>
      </p:sp>
      <p:sp>
        <p:nvSpPr>
          <p:cNvPr id="19" name="TextBox 18"/>
          <p:cNvSpPr txBox="1"/>
          <p:nvPr/>
        </p:nvSpPr>
        <p:spPr bwMode="auto">
          <a:xfrm>
            <a:off x="164502" y="6435642"/>
            <a:ext cx="33406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srgbClr val="002060"/>
                </a:solidFill>
              </a:rPr>
              <a:t>Robert  Michaels,  </a:t>
            </a:r>
            <a:r>
              <a:rPr lang="en-US" sz="1600" dirty="0" smtClean="0">
                <a:solidFill>
                  <a:srgbClr val="002060"/>
                </a:solidFill>
              </a:rPr>
              <a:t>NuSYM2018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3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55600" y="525463"/>
            <a:ext cx="5029200" cy="83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Parity  Violating  Asymmetry  </a:t>
            </a:r>
          </a:p>
        </p:txBody>
      </p:sp>
      <p:graphicFrame>
        <p:nvGraphicFramePr>
          <p:cNvPr id="22531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465638" y="374650"/>
          <a:ext cx="4540250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33" name="Equation" r:id="rId4" imgW="2349500" imgH="431800" progId="Equation.3">
                  <p:embed/>
                </p:oleObj>
              </mc:Choice>
              <mc:Fallback>
                <p:oleObj name="Equation" r:id="rId4" imgW="2349500" imgH="431800" progId="Equation.3">
                  <p:embed/>
                  <p:pic>
                    <p:nvPicPr>
                      <p:cNvPr id="2253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5638" y="374650"/>
                        <a:ext cx="4540250" cy="83343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Freeform 4"/>
          <p:cNvSpPr>
            <a:spLocks/>
          </p:cNvSpPr>
          <p:nvPr/>
        </p:nvSpPr>
        <p:spPr bwMode="auto">
          <a:xfrm>
            <a:off x="1836738" y="1931988"/>
            <a:ext cx="533400" cy="131762"/>
          </a:xfrm>
          <a:custGeom>
            <a:avLst/>
            <a:gdLst>
              <a:gd name="T0" fmla="*/ 0 w 816"/>
              <a:gd name="T1" fmla="*/ 2147483646 h 352"/>
              <a:gd name="T2" fmla="*/ 2147483646 w 816"/>
              <a:gd name="T3" fmla="*/ 2147483646 h 352"/>
              <a:gd name="T4" fmla="*/ 2147483646 w 816"/>
              <a:gd name="T5" fmla="*/ 2147483646 h 352"/>
              <a:gd name="T6" fmla="*/ 2147483646 w 816"/>
              <a:gd name="T7" fmla="*/ 2147483646 h 352"/>
              <a:gd name="T8" fmla="*/ 2147483646 w 816"/>
              <a:gd name="T9" fmla="*/ 2147483646 h 352"/>
              <a:gd name="T10" fmla="*/ 2147483646 w 816"/>
              <a:gd name="T11" fmla="*/ 2147483646 h 352"/>
              <a:gd name="T12" fmla="*/ 2147483646 w 816"/>
              <a:gd name="T13" fmla="*/ 2147483646 h 352"/>
              <a:gd name="T14" fmla="*/ 2147483646 w 816"/>
              <a:gd name="T15" fmla="*/ 2147483646 h 352"/>
              <a:gd name="T16" fmla="*/ 2147483646 w 816"/>
              <a:gd name="T17" fmla="*/ 2147483646 h 3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16"/>
              <a:gd name="T28" fmla="*/ 0 h 352"/>
              <a:gd name="T29" fmla="*/ 816 w 816"/>
              <a:gd name="T30" fmla="*/ 352 h 3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16" h="352">
                <a:moveTo>
                  <a:pt x="0" y="152"/>
                </a:moveTo>
                <a:cubicBezTo>
                  <a:pt x="32" y="76"/>
                  <a:pt x="64" y="0"/>
                  <a:pt x="96" y="8"/>
                </a:cubicBezTo>
                <a:cubicBezTo>
                  <a:pt x="128" y="16"/>
                  <a:pt x="160" y="144"/>
                  <a:pt x="192" y="200"/>
                </a:cubicBezTo>
                <a:cubicBezTo>
                  <a:pt x="224" y="256"/>
                  <a:pt x="248" y="352"/>
                  <a:pt x="288" y="344"/>
                </a:cubicBezTo>
                <a:cubicBezTo>
                  <a:pt x="328" y="336"/>
                  <a:pt x="392" y="208"/>
                  <a:pt x="432" y="152"/>
                </a:cubicBezTo>
                <a:cubicBezTo>
                  <a:pt x="472" y="96"/>
                  <a:pt x="496" y="8"/>
                  <a:pt x="528" y="8"/>
                </a:cubicBezTo>
                <a:cubicBezTo>
                  <a:pt x="560" y="8"/>
                  <a:pt x="592" y="96"/>
                  <a:pt x="624" y="152"/>
                </a:cubicBezTo>
                <a:cubicBezTo>
                  <a:pt x="656" y="208"/>
                  <a:pt x="688" y="344"/>
                  <a:pt x="720" y="344"/>
                </a:cubicBezTo>
                <a:cubicBezTo>
                  <a:pt x="752" y="344"/>
                  <a:pt x="800" y="184"/>
                  <a:pt x="816" y="152"/>
                </a:cubicBez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 flipV="1">
            <a:off x="1600200" y="1981200"/>
            <a:ext cx="228600" cy="3683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 flipV="1">
            <a:off x="1608138" y="1676400"/>
            <a:ext cx="228600" cy="3175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V="1">
            <a:off x="2335213" y="1670050"/>
            <a:ext cx="228600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2376490" y="2084388"/>
            <a:ext cx="123825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Line 13"/>
          <p:cNvSpPr>
            <a:spLocks noChangeShapeType="1"/>
          </p:cNvSpPr>
          <p:nvPr/>
        </p:nvSpPr>
        <p:spPr bwMode="auto">
          <a:xfrm>
            <a:off x="3657600" y="1981200"/>
            <a:ext cx="609600" cy="762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2538" name="Object 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905000" y="2209800"/>
          <a:ext cx="274638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34" name="Equation" r:id="rId6" imgW="126780" imgH="164814" progId="Equation.3">
                  <p:embed/>
                </p:oleObj>
              </mc:Choice>
              <mc:Fallback>
                <p:oleObj name="Equation" r:id="rId6" imgW="126780" imgH="164814" progId="Equation.3">
                  <p:embed/>
                  <p:pic>
                    <p:nvPicPr>
                      <p:cNvPr id="225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209800"/>
                        <a:ext cx="274638" cy="357188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9" name="Object 4"/>
          <p:cNvGraphicFramePr>
            <a:graphicFrameLocks noChangeAspect="1"/>
          </p:cNvGraphicFramePr>
          <p:nvPr/>
        </p:nvGraphicFramePr>
        <p:xfrm>
          <a:off x="3810002" y="2286000"/>
          <a:ext cx="320675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35" name="Equation" r:id="rId8" imgW="203112" imgH="190417" progId="Equation.3">
                  <p:embed/>
                </p:oleObj>
              </mc:Choice>
              <mc:Fallback>
                <p:oleObj name="Equation" r:id="rId8" imgW="203112" imgH="190417" progId="Equation.3">
                  <p:embed/>
                  <p:pic>
                    <p:nvPicPr>
                      <p:cNvPr id="2253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2" y="2286000"/>
                        <a:ext cx="320675" cy="300038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0" name="Object 5"/>
          <p:cNvGraphicFramePr>
            <a:graphicFrameLocks noChangeAspect="1"/>
          </p:cNvGraphicFramePr>
          <p:nvPr/>
        </p:nvGraphicFramePr>
        <p:xfrm>
          <a:off x="1295400" y="2057400"/>
          <a:ext cx="357188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36" name="Equation" r:id="rId10" imgW="177569" imgH="202936" progId="Equation.3">
                  <p:embed/>
                </p:oleObj>
              </mc:Choice>
              <mc:Fallback>
                <p:oleObj name="Equation" r:id="rId10" imgW="177569" imgH="202936" progId="Equation.3">
                  <p:embed/>
                  <p:pic>
                    <p:nvPicPr>
                      <p:cNvPr id="2254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057400"/>
                        <a:ext cx="357188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1" name="Object 6"/>
          <p:cNvGraphicFramePr>
            <a:graphicFrameLocks noChangeAspect="1"/>
          </p:cNvGraphicFramePr>
          <p:nvPr/>
        </p:nvGraphicFramePr>
        <p:xfrm>
          <a:off x="3048000" y="2209800"/>
          <a:ext cx="357188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37" name="Equation" r:id="rId12" imgW="177569" imgH="202936" progId="Equation.3">
                  <p:embed/>
                </p:oleObj>
              </mc:Choice>
              <mc:Fallback>
                <p:oleObj name="Equation" r:id="rId12" imgW="177569" imgH="202936" progId="Equation.3">
                  <p:embed/>
                  <p:pic>
                    <p:nvPicPr>
                      <p:cNvPr id="2254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209800"/>
                        <a:ext cx="357188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2" name="Oval 18"/>
          <p:cNvSpPr>
            <a:spLocks noChangeArrowheads="1"/>
          </p:cNvSpPr>
          <p:nvPr/>
        </p:nvSpPr>
        <p:spPr bwMode="auto">
          <a:xfrm>
            <a:off x="2286000" y="19812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Georgia" panose="02040502050405020303" pitchFamily="18" charset="0"/>
            </a:endParaRPr>
          </a:p>
        </p:txBody>
      </p:sp>
      <p:sp>
        <p:nvSpPr>
          <p:cNvPr id="22543" name="Oval 19"/>
          <p:cNvSpPr>
            <a:spLocks noChangeArrowheads="1"/>
          </p:cNvSpPr>
          <p:nvPr/>
        </p:nvSpPr>
        <p:spPr bwMode="auto">
          <a:xfrm>
            <a:off x="4191000" y="19812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Georgia" panose="02040502050405020303" pitchFamily="18" charset="0"/>
            </a:endParaRPr>
          </a:p>
        </p:txBody>
      </p:sp>
      <p:sp>
        <p:nvSpPr>
          <p:cNvPr id="22544" name="Text Box 20"/>
          <p:cNvSpPr txBox="1">
            <a:spLocks noChangeArrowheads="1"/>
          </p:cNvSpPr>
          <p:nvPr/>
        </p:nvSpPr>
        <p:spPr bwMode="auto">
          <a:xfrm>
            <a:off x="2743200" y="179387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22545" name="Line 21"/>
          <p:cNvSpPr>
            <a:spLocks noChangeShapeType="1"/>
          </p:cNvSpPr>
          <p:nvPr/>
        </p:nvSpPr>
        <p:spPr bwMode="auto">
          <a:xfrm>
            <a:off x="1143000" y="1524000"/>
            <a:ext cx="0" cy="1295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Text Box 23"/>
          <p:cNvSpPr txBox="1">
            <a:spLocks noChangeArrowheads="1"/>
          </p:cNvSpPr>
          <p:nvPr/>
        </p:nvSpPr>
        <p:spPr bwMode="auto">
          <a:xfrm>
            <a:off x="4926013" y="1420813"/>
            <a:ext cx="685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2</a:t>
            </a:r>
          </a:p>
        </p:txBody>
      </p:sp>
      <p:graphicFrame>
        <p:nvGraphicFramePr>
          <p:cNvPr id="22547" name="Object 7"/>
          <p:cNvGraphicFramePr>
            <a:graphicFrameLocks noChangeAspect="1"/>
          </p:cNvGraphicFramePr>
          <p:nvPr/>
        </p:nvGraphicFramePr>
        <p:xfrm>
          <a:off x="381000" y="1905000"/>
          <a:ext cx="60325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38" name="Equation" r:id="rId14" imgW="279279" imgH="165028" progId="Equation.3">
                  <p:embed/>
                </p:oleObj>
              </mc:Choice>
              <mc:Fallback>
                <p:oleObj name="Equation" r:id="rId14" imgW="279279" imgH="165028" progId="Equation.3">
                  <p:embed/>
                  <p:pic>
                    <p:nvPicPr>
                      <p:cNvPr id="2254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905000"/>
                        <a:ext cx="60325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8" name="Text Box 25"/>
          <p:cNvSpPr txBox="1">
            <a:spLocks noChangeArrowheads="1"/>
          </p:cNvSpPr>
          <p:nvPr/>
        </p:nvSpPr>
        <p:spPr bwMode="auto">
          <a:xfrm>
            <a:off x="533400" y="3241677"/>
            <a:ext cx="541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u="sng" dirty="0">
                <a:solidFill>
                  <a:srgbClr val="008000"/>
                </a:solidFill>
                <a:latin typeface="Arial" panose="020B0604020202020204" pitchFamily="34" charset="0"/>
              </a:rPr>
              <a:t>Applications</a:t>
            </a:r>
            <a:r>
              <a:rPr lang="en-US" altLang="en-US" sz="2000" dirty="0">
                <a:solidFill>
                  <a:srgbClr val="008000"/>
                </a:solidFill>
                <a:latin typeface="Arial" panose="020B0604020202020204" pitchFamily="34" charset="0"/>
              </a:rPr>
              <a:t>  of   A</a:t>
            </a:r>
            <a:r>
              <a:rPr lang="en-US" altLang="en-US" sz="2000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PV</a:t>
            </a:r>
            <a:r>
              <a:rPr lang="en-US" altLang="en-US" sz="2000" dirty="0">
                <a:solidFill>
                  <a:srgbClr val="008000"/>
                </a:solidFill>
                <a:latin typeface="Arial" panose="020B0604020202020204" pitchFamily="34" charset="0"/>
              </a:rPr>
              <a:t>  at  Jefferson  Lab</a:t>
            </a:r>
          </a:p>
        </p:txBody>
      </p:sp>
      <p:sp>
        <p:nvSpPr>
          <p:cNvPr id="22549" name="Text Box 26"/>
          <p:cNvSpPr txBox="1">
            <a:spLocks noChangeArrowheads="1"/>
          </p:cNvSpPr>
          <p:nvPr/>
        </p:nvSpPr>
        <p:spPr bwMode="auto">
          <a:xfrm>
            <a:off x="808038" y="3744915"/>
            <a:ext cx="632460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   Nucleon  Structure 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   Test  of   Standard  Model  of  Electroweak</a:t>
            </a: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   </a:t>
            </a:r>
            <a:r>
              <a:rPr lang="en-US" altLang="en-US" sz="2000" i="1" dirty="0">
                <a:solidFill>
                  <a:srgbClr val="0000FF"/>
                </a:solidFill>
                <a:latin typeface="Arial" panose="020B0604020202020204" pitchFamily="34" charset="0"/>
              </a:rPr>
              <a:t>Nuclear  Structure  (neutron  density)</a:t>
            </a:r>
            <a:r>
              <a:rPr lang="en-US" altLang="en-US" sz="2000" i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000" i="1" dirty="0">
                <a:latin typeface="Arial" panose="020B0604020202020204" pitchFamily="34" charset="0"/>
              </a:rPr>
              <a:t>:</a:t>
            </a:r>
            <a:r>
              <a:rPr lang="en-US" altLang="en-US" sz="2000" i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i="1" dirty="0">
                <a:solidFill>
                  <a:srgbClr val="FF0000"/>
                </a:solidFill>
                <a:latin typeface="Arial" panose="020B0604020202020204" pitchFamily="34" charset="0"/>
              </a:rPr>
              <a:t>PREX  </a:t>
            </a:r>
          </a:p>
        </p:txBody>
      </p:sp>
      <p:graphicFrame>
        <p:nvGraphicFramePr>
          <p:cNvPr id="22550" name="Object 8"/>
          <p:cNvGraphicFramePr>
            <a:graphicFrameLocks noChangeAspect="1"/>
          </p:cNvGraphicFramePr>
          <p:nvPr/>
        </p:nvGraphicFramePr>
        <p:xfrm>
          <a:off x="6019800" y="4552950"/>
          <a:ext cx="8382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39" name="Equation" r:id="rId16" imgW="482391" imgH="241195" progId="Equation.3">
                  <p:embed/>
                </p:oleObj>
              </mc:Choice>
              <mc:Fallback>
                <p:oleObj name="Equation" r:id="rId16" imgW="482391" imgH="241195" progId="Equation.3">
                  <p:embed/>
                  <p:pic>
                    <p:nvPicPr>
                      <p:cNvPr id="2255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4552950"/>
                        <a:ext cx="8382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51" name="Line 6"/>
          <p:cNvSpPr>
            <a:spLocks noChangeShapeType="1"/>
          </p:cNvSpPr>
          <p:nvPr/>
        </p:nvSpPr>
        <p:spPr bwMode="auto">
          <a:xfrm flipH="1" flipV="1">
            <a:off x="3429000" y="1676400"/>
            <a:ext cx="228600" cy="3175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Line 5"/>
          <p:cNvSpPr>
            <a:spLocks noChangeShapeType="1"/>
          </p:cNvSpPr>
          <p:nvPr/>
        </p:nvSpPr>
        <p:spPr bwMode="auto">
          <a:xfrm flipV="1">
            <a:off x="3435350" y="1966913"/>
            <a:ext cx="228600" cy="3683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Line 7"/>
          <p:cNvSpPr>
            <a:spLocks noChangeShapeType="1"/>
          </p:cNvSpPr>
          <p:nvPr/>
        </p:nvSpPr>
        <p:spPr bwMode="auto">
          <a:xfrm flipV="1">
            <a:off x="4267200" y="1662113"/>
            <a:ext cx="228600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4" name="Line 21"/>
          <p:cNvSpPr>
            <a:spLocks noChangeShapeType="1"/>
          </p:cNvSpPr>
          <p:nvPr/>
        </p:nvSpPr>
        <p:spPr bwMode="auto">
          <a:xfrm>
            <a:off x="4876800" y="1501775"/>
            <a:ext cx="0" cy="1295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Right Arrow 37"/>
          <p:cNvSpPr/>
          <p:nvPr/>
        </p:nvSpPr>
        <p:spPr>
          <a:xfrm>
            <a:off x="5181600" y="1905000"/>
            <a:ext cx="1524000" cy="533400"/>
          </a:xfrm>
          <a:prstGeom prst="rightArrow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556" name="TextBox 38"/>
          <p:cNvSpPr txBox="1">
            <a:spLocks noChangeArrowheads="1"/>
          </p:cNvSpPr>
          <p:nvPr/>
        </p:nvSpPr>
        <p:spPr bwMode="auto">
          <a:xfrm>
            <a:off x="6858000" y="1905000"/>
            <a:ext cx="1600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Georgia" panose="02040502050405020303" pitchFamily="18" charset="0"/>
              </a:rPr>
              <a:t>A</a:t>
            </a:r>
            <a:r>
              <a:rPr lang="en-US" altLang="en-US" sz="1600" baseline="-25000">
                <a:latin typeface="Georgia" panose="02040502050405020303" pitchFamily="18" charset="0"/>
              </a:rPr>
              <a:t>PV </a:t>
            </a:r>
            <a:r>
              <a:rPr lang="en-US" altLang="en-US" sz="1600">
                <a:latin typeface="Georgia" panose="02040502050405020303" pitchFamily="18" charset="0"/>
              </a:rPr>
              <a:t>   from  interference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52400" y="6257925"/>
            <a:ext cx="1576388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558" name="TextBox 42"/>
          <p:cNvSpPr txBox="1">
            <a:spLocks noChangeArrowheads="1"/>
          </p:cNvSpPr>
          <p:nvPr/>
        </p:nvSpPr>
        <p:spPr bwMode="auto">
          <a:xfrm>
            <a:off x="1951038" y="4050174"/>
            <a:ext cx="5181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Strangeness   s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in  proton   (HAPPEX,  G0 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expts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3308640" y="409675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60" name="TextBox 45"/>
          <p:cNvSpPr txBox="1">
            <a:spLocks noChangeArrowheads="1"/>
          </p:cNvSpPr>
          <p:nvPr/>
        </p:nvSpPr>
        <p:spPr bwMode="auto">
          <a:xfrm>
            <a:off x="1714500" y="4838985"/>
            <a:ext cx="518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– e   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(MOLLER)    or  </a:t>
            </a:r>
            <a:r>
              <a:rPr lang="en-US" alt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– q 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(PVDIS)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elastic  e – p 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  low  Q</a:t>
            </a:r>
            <a:r>
              <a:rPr lang="en-US" alt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(QWEAK)</a:t>
            </a:r>
          </a:p>
        </p:txBody>
      </p:sp>
      <p:sp>
        <p:nvSpPr>
          <p:cNvPr id="22561" name="Line 8"/>
          <p:cNvSpPr>
            <a:spLocks noChangeShapeType="1"/>
          </p:cNvSpPr>
          <p:nvPr/>
        </p:nvSpPr>
        <p:spPr bwMode="auto">
          <a:xfrm>
            <a:off x="4281490" y="2084388"/>
            <a:ext cx="123825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2" name="TextBox 36"/>
          <p:cNvSpPr txBox="1">
            <a:spLocks noChangeArrowheads="1"/>
          </p:cNvSpPr>
          <p:nvPr/>
        </p:nvSpPr>
        <p:spPr bwMode="auto">
          <a:xfrm>
            <a:off x="2362200" y="2514602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</a:p>
        </p:txBody>
      </p:sp>
      <p:sp>
        <p:nvSpPr>
          <p:cNvPr id="22563" name="TextBox 38"/>
          <p:cNvSpPr txBox="1">
            <a:spLocks noChangeArrowheads="1"/>
          </p:cNvSpPr>
          <p:nvPr/>
        </p:nvSpPr>
        <p:spPr bwMode="auto">
          <a:xfrm>
            <a:off x="4191000" y="2479677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</a:p>
        </p:txBody>
      </p:sp>
      <p:sp>
        <p:nvSpPr>
          <p:cNvPr id="22564" name="TextBox 1"/>
          <p:cNvSpPr txBox="1">
            <a:spLocks noChangeArrowheads="1"/>
          </p:cNvSpPr>
          <p:nvPr/>
        </p:nvSpPr>
        <p:spPr bwMode="auto">
          <a:xfrm>
            <a:off x="6735763" y="5433955"/>
            <a:ext cx="1467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alt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CREX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6224897"/>
            <a:ext cx="2526788" cy="54930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 bwMode="auto">
          <a:xfrm>
            <a:off x="3987410" y="6444767"/>
            <a:ext cx="10464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/>
              <a:t>p </a:t>
            </a:r>
            <a:r>
              <a:rPr lang="en-US" sz="1600" dirty="0" smtClean="0"/>
              <a:t>11 </a:t>
            </a:r>
            <a:r>
              <a:rPr lang="en-US" sz="1600" dirty="0"/>
              <a:t>/ </a:t>
            </a:r>
            <a:r>
              <a:rPr lang="en-US" sz="1600" dirty="0" smtClean="0"/>
              <a:t>22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 bwMode="auto">
          <a:xfrm>
            <a:off x="164502" y="6435642"/>
            <a:ext cx="33406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srgbClr val="002060"/>
                </a:solidFill>
              </a:rPr>
              <a:t>Robert  Michaels,  </a:t>
            </a:r>
            <a:r>
              <a:rPr lang="en-US" sz="1600" dirty="0" smtClean="0">
                <a:solidFill>
                  <a:srgbClr val="002060"/>
                </a:solidFill>
              </a:rPr>
              <a:t>NuSYM2018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05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5413"/>
            <a:ext cx="8001000" cy="914400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00B0F0"/>
                </a:solidFill>
              </a:rPr>
              <a:t>Hall   A</a:t>
            </a:r>
            <a:r>
              <a:rPr lang="en-US" altLang="en-US" sz="3200" b="1">
                <a:solidFill>
                  <a:schemeClr val="accent2"/>
                </a:solidFill>
              </a:rPr>
              <a:t>     High  Resolution  Spectrometers</a:t>
            </a:r>
          </a:p>
        </p:txBody>
      </p:sp>
      <p:sp>
        <p:nvSpPr>
          <p:cNvPr id="64517" name="AutoShape 4"/>
          <p:cNvSpPr>
            <a:spLocks noChangeArrowheads="1"/>
          </p:cNvSpPr>
          <p:nvPr/>
        </p:nvSpPr>
        <p:spPr bwMode="auto">
          <a:xfrm rot="8701133">
            <a:off x="3198314" y="3081546"/>
            <a:ext cx="1752600" cy="1371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8" name="Rectangle 5"/>
          <p:cNvSpPr>
            <a:spLocks noChangeArrowheads="1"/>
          </p:cNvSpPr>
          <p:nvPr/>
        </p:nvSpPr>
        <p:spPr bwMode="auto">
          <a:xfrm>
            <a:off x="2512514" y="3538746"/>
            <a:ext cx="685800" cy="1295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19" name="Rectangle 6"/>
          <p:cNvSpPr>
            <a:spLocks noChangeArrowheads="1"/>
          </p:cNvSpPr>
          <p:nvPr/>
        </p:nvSpPr>
        <p:spPr bwMode="auto">
          <a:xfrm rot="-3117177">
            <a:off x="4569914" y="2319546"/>
            <a:ext cx="533400" cy="1295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20" name="Rectangle 7"/>
          <p:cNvSpPr>
            <a:spLocks noChangeArrowheads="1"/>
          </p:cNvSpPr>
          <p:nvPr/>
        </p:nvSpPr>
        <p:spPr bwMode="auto">
          <a:xfrm>
            <a:off x="5350964" y="1878221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21" name="Rectangle 8"/>
          <p:cNvSpPr>
            <a:spLocks noChangeArrowheads="1"/>
          </p:cNvSpPr>
          <p:nvPr/>
        </p:nvSpPr>
        <p:spPr bwMode="auto">
          <a:xfrm>
            <a:off x="1140914" y="3995946"/>
            <a:ext cx="457200" cy="152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22" name="Freeform 9"/>
          <p:cNvSpPr>
            <a:spLocks/>
          </p:cNvSpPr>
          <p:nvPr/>
        </p:nvSpPr>
        <p:spPr bwMode="auto">
          <a:xfrm>
            <a:off x="1369514" y="2167146"/>
            <a:ext cx="4114800" cy="1905000"/>
          </a:xfrm>
          <a:custGeom>
            <a:avLst/>
            <a:gdLst>
              <a:gd name="T0" fmla="*/ 0 w 2592"/>
              <a:gd name="T1" fmla="*/ 2147483647 h 1200"/>
              <a:gd name="T2" fmla="*/ 2147483647 w 2592"/>
              <a:gd name="T3" fmla="*/ 2147483647 h 1200"/>
              <a:gd name="T4" fmla="*/ 2147483647 w 2592"/>
              <a:gd name="T5" fmla="*/ 2147483647 h 1200"/>
              <a:gd name="T6" fmla="*/ 2147483647 w 2592"/>
              <a:gd name="T7" fmla="*/ 2147483647 h 1200"/>
              <a:gd name="T8" fmla="*/ 2147483647 w 2592"/>
              <a:gd name="T9" fmla="*/ 2147483647 h 1200"/>
              <a:gd name="T10" fmla="*/ 2147483647 w 2592"/>
              <a:gd name="T11" fmla="*/ 2147483647 h 1200"/>
              <a:gd name="T12" fmla="*/ 2147483647 w 2592"/>
              <a:gd name="T13" fmla="*/ 2147483647 h 1200"/>
              <a:gd name="T14" fmla="*/ 2147483647 w 2592"/>
              <a:gd name="T15" fmla="*/ 2147483647 h 1200"/>
              <a:gd name="T16" fmla="*/ 2147483647 w 2592"/>
              <a:gd name="T17" fmla="*/ 0 h 12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92"/>
              <a:gd name="T28" fmla="*/ 0 h 1200"/>
              <a:gd name="T29" fmla="*/ 2592 w 2592"/>
              <a:gd name="T30" fmla="*/ 1200 h 12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92" h="1200">
                <a:moveTo>
                  <a:pt x="0" y="1200"/>
                </a:moveTo>
                <a:cubicBezTo>
                  <a:pt x="272" y="1140"/>
                  <a:pt x="544" y="1080"/>
                  <a:pt x="720" y="1056"/>
                </a:cubicBezTo>
                <a:cubicBezTo>
                  <a:pt x="896" y="1032"/>
                  <a:pt x="968" y="1056"/>
                  <a:pt x="1056" y="1056"/>
                </a:cubicBezTo>
                <a:cubicBezTo>
                  <a:pt x="1144" y="1056"/>
                  <a:pt x="1152" y="1080"/>
                  <a:pt x="1248" y="1056"/>
                </a:cubicBezTo>
                <a:cubicBezTo>
                  <a:pt x="1344" y="1032"/>
                  <a:pt x="1528" y="976"/>
                  <a:pt x="1632" y="912"/>
                </a:cubicBezTo>
                <a:cubicBezTo>
                  <a:pt x="1736" y="848"/>
                  <a:pt x="1808" y="744"/>
                  <a:pt x="1872" y="672"/>
                </a:cubicBezTo>
                <a:cubicBezTo>
                  <a:pt x="1936" y="600"/>
                  <a:pt x="1944" y="552"/>
                  <a:pt x="2016" y="480"/>
                </a:cubicBezTo>
                <a:cubicBezTo>
                  <a:pt x="2088" y="408"/>
                  <a:pt x="2208" y="320"/>
                  <a:pt x="2304" y="240"/>
                </a:cubicBezTo>
                <a:cubicBezTo>
                  <a:pt x="2400" y="160"/>
                  <a:pt x="2544" y="40"/>
                  <a:pt x="2592" y="0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3" name="Freeform 10"/>
          <p:cNvSpPr>
            <a:spLocks/>
          </p:cNvSpPr>
          <p:nvPr/>
        </p:nvSpPr>
        <p:spPr bwMode="auto">
          <a:xfrm>
            <a:off x="1369514" y="2167146"/>
            <a:ext cx="4114800" cy="2451100"/>
          </a:xfrm>
          <a:custGeom>
            <a:avLst/>
            <a:gdLst>
              <a:gd name="T0" fmla="*/ 0 w 2592"/>
              <a:gd name="T1" fmla="*/ 2147483647 h 1544"/>
              <a:gd name="T2" fmla="*/ 2147483647 w 2592"/>
              <a:gd name="T3" fmla="*/ 2147483647 h 1544"/>
              <a:gd name="T4" fmla="*/ 2147483647 w 2592"/>
              <a:gd name="T5" fmla="*/ 2147483647 h 1544"/>
              <a:gd name="T6" fmla="*/ 2147483647 w 2592"/>
              <a:gd name="T7" fmla="*/ 2147483647 h 1544"/>
              <a:gd name="T8" fmla="*/ 2147483647 w 2592"/>
              <a:gd name="T9" fmla="*/ 2147483647 h 1544"/>
              <a:gd name="T10" fmla="*/ 2147483647 w 2592"/>
              <a:gd name="T11" fmla="*/ 2147483647 h 1544"/>
              <a:gd name="T12" fmla="*/ 2147483647 w 2592"/>
              <a:gd name="T13" fmla="*/ 2147483647 h 1544"/>
              <a:gd name="T14" fmla="*/ 2147483647 w 2592"/>
              <a:gd name="T15" fmla="*/ 2147483647 h 1544"/>
              <a:gd name="T16" fmla="*/ 2147483647 w 2592"/>
              <a:gd name="T17" fmla="*/ 0 h 15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92"/>
              <a:gd name="T28" fmla="*/ 0 h 1544"/>
              <a:gd name="T29" fmla="*/ 2592 w 2592"/>
              <a:gd name="T30" fmla="*/ 1544 h 15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92" h="1544">
                <a:moveTo>
                  <a:pt x="0" y="1200"/>
                </a:moveTo>
                <a:cubicBezTo>
                  <a:pt x="272" y="1316"/>
                  <a:pt x="544" y="1432"/>
                  <a:pt x="720" y="1488"/>
                </a:cubicBezTo>
                <a:cubicBezTo>
                  <a:pt x="896" y="1544"/>
                  <a:pt x="944" y="1536"/>
                  <a:pt x="1056" y="1536"/>
                </a:cubicBezTo>
                <a:cubicBezTo>
                  <a:pt x="1168" y="1536"/>
                  <a:pt x="1256" y="1544"/>
                  <a:pt x="1392" y="1488"/>
                </a:cubicBezTo>
                <a:cubicBezTo>
                  <a:pt x="1528" y="1432"/>
                  <a:pt x="1744" y="1304"/>
                  <a:pt x="1872" y="1200"/>
                </a:cubicBezTo>
                <a:cubicBezTo>
                  <a:pt x="2000" y="1096"/>
                  <a:pt x="2096" y="944"/>
                  <a:pt x="2160" y="864"/>
                </a:cubicBezTo>
                <a:cubicBezTo>
                  <a:pt x="2224" y="784"/>
                  <a:pt x="2208" y="800"/>
                  <a:pt x="2256" y="720"/>
                </a:cubicBezTo>
                <a:cubicBezTo>
                  <a:pt x="2304" y="640"/>
                  <a:pt x="2392" y="504"/>
                  <a:pt x="2448" y="384"/>
                </a:cubicBezTo>
                <a:cubicBezTo>
                  <a:pt x="2504" y="264"/>
                  <a:pt x="2568" y="64"/>
                  <a:pt x="2592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4" name="Freeform 11"/>
          <p:cNvSpPr>
            <a:spLocks/>
          </p:cNvSpPr>
          <p:nvPr/>
        </p:nvSpPr>
        <p:spPr bwMode="auto">
          <a:xfrm rot="-203300">
            <a:off x="3593602" y="2098884"/>
            <a:ext cx="1676400" cy="2362200"/>
          </a:xfrm>
          <a:custGeom>
            <a:avLst/>
            <a:gdLst>
              <a:gd name="T0" fmla="*/ 0 w 1056"/>
              <a:gd name="T1" fmla="*/ 2147483647 h 1488"/>
              <a:gd name="T2" fmla="*/ 2147483647 w 1056"/>
              <a:gd name="T3" fmla="*/ 2147483647 h 1488"/>
              <a:gd name="T4" fmla="*/ 2147483647 w 1056"/>
              <a:gd name="T5" fmla="*/ 2147483647 h 1488"/>
              <a:gd name="T6" fmla="*/ 2147483647 w 1056"/>
              <a:gd name="T7" fmla="*/ 2147483647 h 1488"/>
              <a:gd name="T8" fmla="*/ 2147483647 w 1056"/>
              <a:gd name="T9" fmla="*/ 2147483647 h 1488"/>
              <a:gd name="T10" fmla="*/ 2147483647 w 1056"/>
              <a:gd name="T11" fmla="*/ 0 h 14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56"/>
              <a:gd name="T19" fmla="*/ 0 h 1488"/>
              <a:gd name="T20" fmla="*/ 1056 w 1056"/>
              <a:gd name="T21" fmla="*/ 1488 h 14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56" h="1488">
                <a:moveTo>
                  <a:pt x="0" y="1488"/>
                </a:moveTo>
                <a:cubicBezTo>
                  <a:pt x="156" y="1396"/>
                  <a:pt x="312" y="1304"/>
                  <a:pt x="432" y="1200"/>
                </a:cubicBezTo>
                <a:cubicBezTo>
                  <a:pt x="552" y="1096"/>
                  <a:pt x="656" y="944"/>
                  <a:pt x="720" y="864"/>
                </a:cubicBezTo>
                <a:cubicBezTo>
                  <a:pt x="784" y="784"/>
                  <a:pt x="776" y="800"/>
                  <a:pt x="816" y="720"/>
                </a:cubicBezTo>
                <a:cubicBezTo>
                  <a:pt x="856" y="640"/>
                  <a:pt x="920" y="504"/>
                  <a:pt x="960" y="384"/>
                </a:cubicBezTo>
                <a:cubicBezTo>
                  <a:pt x="1000" y="264"/>
                  <a:pt x="1028" y="132"/>
                  <a:pt x="1056" y="0"/>
                </a:cubicBez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5" name="Freeform 12"/>
          <p:cNvSpPr>
            <a:spLocks/>
          </p:cNvSpPr>
          <p:nvPr/>
        </p:nvSpPr>
        <p:spPr bwMode="auto">
          <a:xfrm rot="-187865">
            <a:off x="3426914" y="2113171"/>
            <a:ext cx="1828800" cy="1676400"/>
          </a:xfrm>
          <a:custGeom>
            <a:avLst/>
            <a:gdLst>
              <a:gd name="T0" fmla="*/ 0 w 1152"/>
              <a:gd name="T1" fmla="*/ 2147483647 h 1056"/>
              <a:gd name="T2" fmla="*/ 2147483647 w 1152"/>
              <a:gd name="T3" fmla="*/ 2147483647 h 1056"/>
              <a:gd name="T4" fmla="*/ 2147483647 w 1152"/>
              <a:gd name="T5" fmla="*/ 2147483647 h 1056"/>
              <a:gd name="T6" fmla="*/ 2147483647 w 1152"/>
              <a:gd name="T7" fmla="*/ 2147483647 h 1056"/>
              <a:gd name="T8" fmla="*/ 2147483647 w 1152"/>
              <a:gd name="T9" fmla="*/ 2147483647 h 1056"/>
              <a:gd name="T10" fmla="*/ 2147483647 w 1152"/>
              <a:gd name="T11" fmla="*/ 0 h 10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52"/>
              <a:gd name="T19" fmla="*/ 0 h 1056"/>
              <a:gd name="T20" fmla="*/ 1152 w 1152"/>
              <a:gd name="T21" fmla="*/ 1056 h 10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52" h="1056">
                <a:moveTo>
                  <a:pt x="0" y="1056"/>
                </a:moveTo>
                <a:cubicBezTo>
                  <a:pt x="124" y="996"/>
                  <a:pt x="248" y="936"/>
                  <a:pt x="336" y="864"/>
                </a:cubicBezTo>
                <a:cubicBezTo>
                  <a:pt x="424" y="792"/>
                  <a:pt x="480" y="688"/>
                  <a:pt x="528" y="624"/>
                </a:cubicBezTo>
                <a:cubicBezTo>
                  <a:pt x="576" y="560"/>
                  <a:pt x="568" y="536"/>
                  <a:pt x="624" y="480"/>
                </a:cubicBezTo>
                <a:cubicBezTo>
                  <a:pt x="680" y="424"/>
                  <a:pt x="776" y="368"/>
                  <a:pt x="864" y="288"/>
                </a:cubicBezTo>
                <a:cubicBezTo>
                  <a:pt x="952" y="208"/>
                  <a:pt x="1104" y="48"/>
                  <a:pt x="1152" y="0"/>
                </a:cubicBez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6" name="Text Box 13"/>
          <p:cNvSpPr txBox="1">
            <a:spLocks noChangeArrowheads="1"/>
          </p:cNvSpPr>
          <p:nvPr/>
        </p:nvSpPr>
        <p:spPr bwMode="auto">
          <a:xfrm>
            <a:off x="4328614" y="1263859"/>
            <a:ext cx="1447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Elastic</a:t>
            </a:r>
          </a:p>
        </p:txBody>
      </p:sp>
      <p:sp>
        <p:nvSpPr>
          <p:cNvPr id="64527" name="Text Box 14"/>
          <p:cNvSpPr txBox="1">
            <a:spLocks noChangeArrowheads="1"/>
          </p:cNvSpPr>
          <p:nvPr/>
        </p:nvSpPr>
        <p:spPr bwMode="auto">
          <a:xfrm>
            <a:off x="4084139" y="1725823"/>
            <a:ext cx="1447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Arial" panose="020B0604020202020204" pitchFamily="34" charset="0"/>
              </a:rPr>
              <a:t>Inelastic</a:t>
            </a:r>
          </a:p>
        </p:txBody>
      </p:sp>
      <p:sp>
        <p:nvSpPr>
          <p:cNvPr id="64528" name="Line 15"/>
          <p:cNvSpPr>
            <a:spLocks noChangeShapeType="1"/>
          </p:cNvSpPr>
          <p:nvPr/>
        </p:nvSpPr>
        <p:spPr bwMode="auto">
          <a:xfrm>
            <a:off x="5166814" y="1595646"/>
            <a:ext cx="304800" cy="3810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9" name="Line 16"/>
          <p:cNvSpPr>
            <a:spLocks noChangeShapeType="1"/>
          </p:cNvSpPr>
          <p:nvPr/>
        </p:nvSpPr>
        <p:spPr bwMode="auto">
          <a:xfrm>
            <a:off x="4557214" y="2030623"/>
            <a:ext cx="393700" cy="28892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30" name="Text Box 17"/>
          <p:cNvSpPr txBox="1">
            <a:spLocks noChangeArrowheads="1"/>
          </p:cNvSpPr>
          <p:nvPr/>
        </p:nvSpPr>
        <p:spPr bwMode="auto">
          <a:xfrm>
            <a:off x="5471614" y="1565484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Arial" panose="020B0604020202020204" pitchFamily="34" charset="0"/>
              </a:rPr>
              <a:t>detector</a:t>
            </a:r>
          </a:p>
        </p:txBody>
      </p:sp>
      <p:sp>
        <p:nvSpPr>
          <p:cNvPr id="64531" name="Text Box 19"/>
          <p:cNvSpPr txBox="1">
            <a:spLocks noChangeArrowheads="1"/>
          </p:cNvSpPr>
          <p:nvPr/>
        </p:nvSpPr>
        <p:spPr bwMode="auto">
          <a:xfrm>
            <a:off x="4417514" y="4224548"/>
            <a:ext cx="1295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>
                <a:latin typeface="Arial" panose="020B0604020202020204" pitchFamily="34" charset="0"/>
              </a:rPr>
              <a:t>Dipole</a:t>
            </a:r>
          </a:p>
        </p:txBody>
      </p:sp>
      <p:sp>
        <p:nvSpPr>
          <p:cNvPr id="64532" name="Text Box 20"/>
          <p:cNvSpPr txBox="1">
            <a:spLocks noChangeArrowheads="1"/>
          </p:cNvSpPr>
          <p:nvPr/>
        </p:nvSpPr>
        <p:spPr bwMode="auto">
          <a:xfrm>
            <a:off x="2499814" y="4850023"/>
            <a:ext cx="990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b="0" dirty="0">
                <a:latin typeface="Arial" panose="020B0604020202020204" pitchFamily="34" charset="0"/>
              </a:rPr>
              <a:t>Quads</a:t>
            </a:r>
          </a:p>
        </p:txBody>
      </p:sp>
      <p:sp>
        <p:nvSpPr>
          <p:cNvPr id="64533" name="Text Box 22"/>
          <p:cNvSpPr txBox="1">
            <a:spLocks noChangeArrowheads="1"/>
          </p:cNvSpPr>
          <p:nvPr/>
        </p:nvSpPr>
        <p:spPr bwMode="auto">
          <a:xfrm>
            <a:off x="626564" y="3502918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0" dirty="0">
                <a:latin typeface="Arial" panose="020B0604020202020204" pitchFamily="34" charset="0"/>
              </a:rPr>
              <a:t>target</a:t>
            </a:r>
          </a:p>
        </p:txBody>
      </p:sp>
      <p:sp>
        <p:nvSpPr>
          <p:cNvPr id="64540" name="TextBox 35"/>
          <p:cNvSpPr txBox="1">
            <a:spLocks noChangeArrowheads="1"/>
          </p:cNvSpPr>
          <p:nvPr/>
        </p:nvSpPr>
        <p:spPr bwMode="auto">
          <a:xfrm>
            <a:off x="13192" y="1279096"/>
            <a:ext cx="365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  Resolve   Elastic  Scattering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  Discriminate  Excited  States</a:t>
            </a:r>
          </a:p>
        </p:txBody>
      </p:sp>
      <p:sp>
        <p:nvSpPr>
          <p:cNvPr id="35" name="Text Box 20"/>
          <p:cNvSpPr txBox="1">
            <a:spLocks noChangeArrowheads="1"/>
          </p:cNvSpPr>
          <p:nvPr/>
        </p:nvSpPr>
        <p:spPr bwMode="auto">
          <a:xfrm>
            <a:off x="5327394" y="3291577"/>
            <a:ext cx="990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b="0" dirty="0">
                <a:latin typeface="Arial" panose="020B0604020202020204" pitchFamily="34" charset="0"/>
              </a:rPr>
              <a:t>Quad</a:t>
            </a:r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214" y="3928095"/>
            <a:ext cx="3645418" cy="27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5403374" y="3965624"/>
            <a:ext cx="1399932" cy="12241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5622507" y="4011422"/>
            <a:ext cx="12060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</a:rPr>
              <a:t>Quartz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</a:rPr>
              <a:t>detectors</a:t>
            </a:r>
          </a:p>
        </p:txBody>
      </p:sp>
      <p:sp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5534937" y="5442629"/>
            <a:ext cx="17980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0" dirty="0">
                <a:latin typeface="Arial" panose="020B0604020202020204" pitchFamily="34" charset="0"/>
              </a:rPr>
              <a:t>Drift chambers</a:t>
            </a: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6897456" y="3990027"/>
            <a:ext cx="743686" cy="8217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708512" y="4602088"/>
            <a:ext cx="1063385" cy="40163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726107" y="4618248"/>
            <a:ext cx="781598" cy="52976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5809480" y="4950032"/>
            <a:ext cx="17980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0" dirty="0">
                <a:latin typeface="Arial" panose="020B0604020202020204" pitchFamily="34" charset="0"/>
              </a:rPr>
              <a:t>scintillator</a:t>
            </a:r>
          </a:p>
        </p:txBody>
      </p:sp>
      <p:sp>
        <p:nvSpPr>
          <p:cNvPr id="31" name="TextBox 30"/>
          <p:cNvSpPr txBox="1"/>
          <p:nvPr/>
        </p:nvSpPr>
        <p:spPr bwMode="auto">
          <a:xfrm>
            <a:off x="3904280" y="6444767"/>
            <a:ext cx="10464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/>
              <a:t>p </a:t>
            </a:r>
            <a:r>
              <a:rPr lang="en-US" sz="1600" dirty="0" smtClean="0"/>
              <a:t>12 </a:t>
            </a:r>
            <a:r>
              <a:rPr lang="en-US" sz="1600" dirty="0"/>
              <a:t>/ </a:t>
            </a:r>
            <a:r>
              <a:rPr lang="en-US" sz="1600" dirty="0" smtClean="0"/>
              <a:t>22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 bwMode="auto">
          <a:xfrm>
            <a:off x="6345256" y="2304006"/>
            <a:ext cx="25051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2060"/>
                </a:solidFill>
              </a:rPr>
              <a:t>PREX      1.0 GeV         5</a:t>
            </a:r>
            <a:r>
              <a:rPr lang="en-US" baseline="30000" dirty="0" smtClean="0">
                <a:solidFill>
                  <a:srgbClr val="002060"/>
                </a:solidFill>
              </a:rPr>
              <a:t>0</a:t>
            </a:r>
          </a:p>
          <a:p>
            <a:pPr eaLnBrk="1" hangingPunct="1"/>
            <a:endParaRPr lang="en-US" dirty="0">
              <a:solidFill>
                <a:srgbClr val="002060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002060"/>
                </a:solidFill>
              </a:rPr>
              <a:t>CREX      2.0 GeV         5</a:t>
            </a:r>
            <a:r>
              <a:rPr lang="en-US" baseline="30000" dirty="0" smtClean="0">
                <a:solidFill>
                  <a:srgbClr val="002060"/>
                </a:solidFill>
              </a:rPr>
              <a:t>0</a:t>
            </a:r>
            <a:endParaRPr lang="en-US" baseline="30000" dirty="0"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164502" y="6435642"/>
            <a:ext cx="33406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srgbClr val="002060"/>
                </a:solidFill>
              </a:rPr>
              <a:t>Robert  Michaels,  </a:t>
            </a:r>
            <a:r>
              <a:rPr lang="en-US" sz="1600" dirty="0" smtClean="0">
                <a:solidFill>
                  <a:srgbClr val="002060"/>
                </a:solidFill>
              </a:rPr>
              <a:t>NuSYM2018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3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4" descr="SEPT_to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3706815"/>
            <a:ext cx="4019550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9"/>
          <p:cNvSpPr txBox="1">
            <a:spLocks noChangeArrowheads="1"/>
          </p:cNvSpPr>
          <p:nvPr/>
        </p:nvSpPr>
        <p:spPr bwMode="auto">
          <a:xfrm>
            <a:off x="5638800" y="1025525"/>
            <a:ext cx="2514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/>
              <a:t>Physics  Asymmetry</a:t>
            </a:r>
          </a:p>
        </p:txBody>
      </p:sp>
      <p:grpSp>
        <p:nvGrpSpPr>
          <p:cNvPr id="5125" name="Group 15"/>
          <p:cNvGrpSpPr>
            <a:grpSpLocks/>
          </p:cNvGrpSpPr>
          <p:nvPr/>
        </p:nvGrpSpPr>
        <p:grpSpPr bwMode="auto">
          <a:xfrm>
            <a:off x="2" y="457202"/>
            <a:ext cx="5275263" cy="3059113"/>
            <a:chOff x="158" y="527"/>
            <a:chExt cx="5602" cy="3301"/>
          </a:xfrm>
        </p:grpSpPr>
        <p:pic>
          <p:nvPicPr>
            <p:cNvPr id="5144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527"/>
              <a:ext cx="5602" cy="3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5" name="Text Box 17"/>
            <p:cNvSpPr txBox="1">
              <a:spLocks noChangeArrowheads="1"/>
            </p:cNvSpPr>
            <p:nvPr/>
          </p:nvSpPr>
          <p:spPr bwMode="auto">
            <a:xfrm>
              <a:off x="4059" y="3097"/>
              <a:ext cx="1246" cy="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r>
                <a:rPr lang="en-US" altLang="en-US" sz="2400">
                  <a:solidFill>
                    <a:srgbClr val="008000"/>
                  </a:solidFill>
                  <a:latin typeface="Comic Sans MS" panose="030F0702030302020204" pitchFamily="66" charset="0"/>
                </a:rPr>
                <a:t>CEBAF</a:t>
              </a:r>
              <a:endParaRPr lang="fr-FR" altLang="en-US" sz="2400">
                <a:solidFill>
                  <a:srgbClr val="008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46" name="Text Box 18"/>
            <p:cNvSpPr txBox="1">
              <a:spLocks noChangeArrowheads="1"/>
            </p:cNvSpPr>
            <p:nvPr/>
          </p:nvSpPr>
          <p:spPr bwMode="auto">
            <a:xfrm>
              <a:off x="1248" y="2639"/>
              <a:ext cx="1189" cy="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r>
                <a:rPr lang="en-US" altLang="en-US" sz="2400">
                  <a:solidFill>
                    <a:srgbClr val="008000"/>
                  </a:solidFill>
                  <a:latin typeface="Comic Sans MS" panose="030F0702030302020204" pitchFamily="66" charset="0"/>
                </a:rPr>
                <a:t>Hall A</a:t>
              </a:r>
            </a:p>
            <a:p>
              <a:pPr eaLnBrk="1" hangingPunct="1"/>
              <a:r>
                <a:rPr lang="en-US" altLang="en-US" sz="2400">
                  <a:solidFill>
                    <a:srgbClr val="008000"/>
                  </a:solidFill>
                  <a:latin typeface="Comic Sans MS" panose="030F0702030302020204" pitchFamily="66" charset="0"/>
                </a:rPr>
                <a:t>JLAB</a:t>
              </a:r>
              <a:endParaRPr lang="fr-FR" altLang="en-US" sz="2400">
                <a:solidFill>
                  <a:srgbClr val="008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47" name="Text Box 19"/>
            <p:cNvSpPr txBox="1">
              <a:spLocks noChangeArrowheads="1"/>
            </p:cNvSpPr>
            <p:nvPr/>
          </p:nvSpPr>
          <p:spPr bwMode="auto">
            <a:xfrm>
              <a:off x="3152" y="2500"/>
              <a:ext cx="1689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008000"/>
                  </a:solidFill>
                  <a:latin typeface="Comic Sans MS" panose="030F0702030302020204" pitchFamily="66" charset="0"/>
                </a:rPr>
                <a:t>Pol. Source</a:t>
              </a:r>
              <a:endParaRPr lang="fr-FR" altLang="en-US" sz="2000">
                <a:solidFill>
                  <a:srgbClr val="008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5126" name="TextBox 6"/>
          <p:cNvSpPr txBox="1">
            <a:spLocks noChangeArrowheads="1"/>
          </p:cNvSpPr>
          <p:nvPr/>
        </p:nvSpPr>
        <p:spPr bwMode="auto">
          <a:xfrm>
            <a:off x="5519740" y="2411415"/>
            <a:ext cx="35639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à"/>
            </a:pPr>
            <a:r>
              <a:rPr lang="en-US" altLang="en-US" sz="1800">
                <a:solidFill>
                  <a:srgbClr val="00CC00"/>
                </a:solidFill>
                <a:sym typeface="Wingdings" panose="05000000000000000000" pitchFamily="2" charset="2"/>
              </a:rPr>
              <a:t>   Statistics  limited  </a:t>
            </a:r>
            <a:r>
              <a:rPr lang="en-US" altLang="en-US" sz="180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( 9% )</a:t>
            </a:r>
            <a:endParaRPr lang="en-US" altLang="en-US" sz="1800">
              <a:solidFill>
                <a:srgbClr val="00CC00"/>
              </a:solidFill>
              <a:sym typeface="Wingdings" panose="05000000000000000000" pitchFamily="2" charset="2"/>
            </a:endParaRP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en-US" altLang="en-US" sz="1800">
                <a:solidFill>
                  <a:srgbClr val="C00000"/>
                </a:solidFill>
                <a:sym typeface="Wingdings" panose="05000000000000000000" pitchFamily="2" charset="2"/>
              </a:rPr>
              <a:t>   Systematic error goal  	achieved !   </a:t>
            </a:r>
            <a:r>
              <a:rPr lang="en-US" altLang="en-US" sz="1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(2%)</a:t>
            </a:r>
            <a:endParaRPr lang="en-US" altLang="en-US" sz="18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5486402" y="1447802"/>
          <a:ext cx="347186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3" name="Equation" r:id="rId5" imgW="1993680" imgH="431640" progId="Equation.3">
                  <p:embed/>
                </p:oleObj>
              </mc:Choice>
              <mc:Fallback>
                <p:oleObj name="Equation" r:id="rId5" imgW="19936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2" y="1447802"/>
                        <a:ext cx="3471863" cy="752475"/>
                      </a:xfrm>
                      <a:prstGeom prst="rect">
                        <a:avLst/>
                      </a:prstGeom>
                      <a:solidFill>
                        <a:srgbClr val="CCE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3062288" y="39624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66CC"/>
                </a:solidFill>
              </a:rPr>
              <a:t>Septum  Magnet</a:t>
            </a:r>
          </a:p>
        </p:txBody>
      </p:sp>
      <p:sp>
        <p:nvSpPr>
          <p:cNvPr id="5128" name="Text Box 11"/>
          <p:cNvSpPr txBox="1">
            <a:spLocks noChangeArrowheads="1"/>
          </p:cNvSpPr>
          <p:nvPr/>
        </p:nvSpPr>
        <p:spPr bwMode="auto">
          <a:xfrm>
            <a:off x="1627188" y="815975"/>
            <a:ext cx="1295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66FF"/>
                </a:solidFill>
              </a:rPr>
              <a:t>HRS + septum</a:t>
            </a:r>
          </a:p>
        </p:txBody>
      </p:sp>
      <p:pic>
        <p:nvPicPr>
          <p:cNvPr id="5129" name="Picture 4" descr="prex_feb10 0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5320685"/>
            <a:ext cx="1827212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ext Box 11"/>
          <p:cNvSpPr txBox="1">
            <a:spLocks noChangeArrowheads="1"/>
          </p:cNvSpPr>
          <p:nvPr/>
        </p:nvSpPr>
        <p:spPr bwMode="auto">
          <a:xfrm>
            <a:off x="1398588" y="1738313"/>
            <a:ext cx="12065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>
                <a:solidFill>
                  <a:srgbClr val="0066FF"/>
                </a:solidFill>
              </a:rPr>
              <a:t>Pb   target</a:t>
            </a:r>
          </a:p>
        </p:txBody>
      </p:sp>
      <p:pic>
        <p:nvPicPr>
          <p:cNvPr id="5131" name="Picture 3" descr="arms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4114800"/>
            <a:ext cx="33909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Text Box 11"/>
          <p:cNvSpPr txBox="1">
            <a:spLocks noChangeArrowheads="1"/>
          </p:cNvSpPr>
          <p:nvPr/>
        </p:nvSpPr>
        <p:spPr bwMode="auto">
          <a:xfrm>
            <a:off x="5132388" y="3679827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0066FF"/>
                </a:solidFill>
              </a:rPr>
              <a:t>HRS</a:t>
            </a:r>
          </a:p>
        </p:txBody>
      </p:sp>
      <p:sp>
        <p:nvSpPr>
          <p:cNvPr id="5133" name="Text Box 11"/>
          <p:cNvSpPr txBox="1">
            <a:spLocks noChangeArrowheads="1"/>
          </p:cNvSpPr>
          <p:nvPr/>
        </p:nvSpPr>
        <p:spPr bwMode="auto">
          <a:xfrm>
            <a:off x="533402" y="4621215"/>
            <a:ext cx="1292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66FF"/>
                </a:solidFill>
              </a:rPr>
              <a:t>Pb  target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663700" y="4945063"/>
            <a:ext cx="46038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547688" y="5051425"/>
            <a:ext cx="1116012" cy="7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739900" y="5064125"/>
            <a:ext cx="41148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1682750" y="4938713"/>
            <a:ext cx="1962150" cy="10636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8" name="TextBox 48"/>
          <p:cNvSpPr txBox="1">
            <a:spLocks noChangeArrowheads="1"/>
          </p:cNvSpPr>
          <p:nvPr/>
        </p:nvSpPr>
        <p:spPr bwMode="auto">
          <a:xfrm>
            <a:off x="3367088" y="4594225"/>
            <a:ext cx="4048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/>
              <a:t>5</a:t>
            </a:r>
            <a:r>
              <a:rPr lang="en-US" altLang="en-US" baseline="30000"/>
              <a:t>0</a:t>
            </a:r>
          </a:p>
        </p:txBody>
      </p:sp>
      <p:sp>
        <p:nvSpPr>
          <p:cNvPr id="5139" name="TextBox 4"/>
          <p:cNvSpPr txBox="1">
            <a:spLocks noChangeArrowheads="1"/>
          </p:cNvSpPr>
          <p:nvPr/>
        </p:nvSpPr>
        <p:spPr bwMode="auto">
          <a:xfrm>
            <a:off x="3024188" y="214313"/>
            <a:ext cx="34290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FF0000"/>
                </a:solidFill>
              </a:rPr>
              <a:t>PREX-I   </a:t>
            </a:r>
          </a:p>
        </p:txBody>
      </p:sp>
      <p:sp>
        <p:nvSpPr>
          <p:cNvPr id="5140" name="TextBox 10"/>
          <p:cNvSpPr txBox="1">
            <a:spLocks noChangeArrowheads="1"/>
          </p:cNvSpPr>
          <p:nvPr/>
        </p:nvSpPr>
        <p:spPr bwMode="auto">
          <a:xfrm>
            <a:off x="6295243" y="401782"/>
            <a:ext cx="228123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sz="1400" b="0" dirty="0">
                <a:solidFill>
                  <a:srgbClr val="00B050"/>
                </a:solidFill>
              </a:rPr>
              <a:t>PRL </a:t>
            </a:r>
            <a:r>
              <a:rPr lang="en-US" altLang="en-US" sz="1400" b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  (2012)  112502</a:t>
            </a:r>
          </a:p>
        </p:txBody>
      </p:sp>
      <p:sp>
        <p:nvSpPr>
          <p:cNvPr id="50" name="Rectangle 49"/>
          <p:cNvSpPr/>
          <p:nvPr/>
        </p:nvSpPr>
        <p:spPr>
          <a:xfrm>
            <a:off x="0" y="5181600"/>
            <a:ext cx="3048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42" name="TextBox 25"/>
          <p:cNvSpPr txBox="1">
            <a:spLocks noChangeArrowheads="1"/>
          </p:cNvSpPr>
          <p:nvPr/>
        </p:nvSpPr>
        <p:spPr bwMode="auto">
          <a:xfrm>
            <a:off x="4981577" y="354013"/>
            <a:ext cx="1065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FF0000"/>
                </a:solidFill>
              </a:rPr>
              <a:t>Results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327" y="6224143"/>
            <a:ext cx="2526788" cy="549301"/>
          </a:xfrm>
          <a:prstGeom prst="rect">
            <a:avLst/>
          </a:prstGeom>
        </p:spPr>
      </p:pic>
      <p:sp>
        <p:nvSpPr>
          <p:cNvPr id="29" name="TextBox 16"/>
          <p:cNvSpPr txBox="1">
            <a:spLocks noChangeArrowheads="1"/>
          </p:cNvSpPr>
          <p:nvPr/>
        </p:nvSpPr>
        <p:spPr bwMode="auto">
          <a:xfrm>
            <a:off x="8305800" y="6447562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13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/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22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84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6172200" y="6172202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Slug  #     ( ~ 1  day)</a:t>
            </a:r>
          </a:p>
        </p:txBody>
      </p:sp>
      <p:sp>
        <p:nvSpPr>
          <p:cNvPr id="2053" name="TextBox 4"/>
          <p:cNvSpPr txBox="1">
            <a:spLocks noChangeArrowheads="1"/>
          </p:cNvSpPr>
          <p:nvPr/>
        </p:nvSpPr>
        <p:spPr bwMode="auto">
          <a:xfrm rot="16200000">
            <a:off x="1979614" y="4116388"/>
            <a:ext cx="1865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/>
              <a:t>Units:   microns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914402" y="1058863"/>
          <a:ext cx="35861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46" name="Equation" r:id="rId3" imgW="2031840" imgH="215640" progId="Equation.3">
                  <p:embed/>
                </p:oleObj>
              </mc:Choice>
              <mc:Fallback>
                <p:oleObj name="Equation" r:id="rId3" imgW="20318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2" y="1058863"/>
                        <a:ext cx="3586163" cy="3810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484188" y="82550"/>
            <a:ext cx="804386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sz="2400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Parity  Quality   Beam</a:t>
            </a:r>
            <a:r>
              <a:rPr lang="en-US" altLang="en-US" sz="2400" b="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:   </a:t>
            </a:r>
            <a:r>
              <a:rPr lang="en-US" altLang="en-US" sz="2400" b="0" i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 Strength  of   </a:t>
            </a:r>
            <a:r>
              <a:rPr lang="en-US" altLang="en-US" sz="2400" b="0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endParaRPr lang="en-US" altLang="en-US" sz="2400" b="0" u="sng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800" b="0">
                <a:latin typeface="Arial" panose="020B0604020202020204" pitchFamily="34" charset="0"/>
                <a:cs typeface="Arial" panose="020B0604020202020204" pitchFamily="34" charset="0"/>
              </a:rPr>
              <a:t>Helicity – Correlated  Position  Differences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304800" y="3505202"/>
            <a:ext cx="2438400" cy="2062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Sign  flips  provide further suppression :  Average  with  signs   = what  experiment  feels</a:t>
            </a:r>
          </a:p>
          <a:p>
            <a:pPr eaLnBrk="1" hangingPunct="1"/>
            <a:endParaRPr lang="en-US" altLang="en-US">
              <a:solidFill>
                <a:srgbClr val="0066CC"/>
              </a:solidFill>
            </a:endParaRPr>
          </a:p>
          <a:p>
            <a:pPr eaLnBrk="1" hangingPunct="1"/>
            <a:r>
              <a:rPr lang="en-US" altLang="en-US" sz="240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achieved</a:t>
            </a:r>
          </a:p>
          <a:p>
            <a:pPr eaLnBrk="1" hangingPunct="1"/>
            <a:r>
              <a:rPr lang="en-US" altLang="en-US" sz="240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&lt;   5 nm</a:t>
            </a:r>
          </a:p>
        </p:txBody>
      </p:sp>
      <p:sp>
        <p:nvSpPr>
          <p:cNvPr id="2056" name="TextBox 13"/>
          <p:cNvSpPr txBox="1">
            <a:spLocks noChangeArrowheads="1"/>
          </p:cNvSpPr>
          <p:nvPr/>
        </p:nvSpPr>
        <p:spPr bwMode="auto">
          <a:xfrm>
            <a:off x="285750" y="2098677"/>
            <a:ext cx="2667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B050"/>
                </a:solidFill>
              </a:rPr>
              <a:t>Points:  Not sign-corrected.   20-50 nm  diffs.  with  pol. source  setup   &amp;  feedback</a:t>
            </a:r>
          </a:p>
        </p:txBody>
      </p:sp>
      <p:sp>
        <p:nvSpPr>
          <p:cNvPr id="2057" name="Text Box 4"/>
          <p:cNvSpPr txBox="1">
            <a:spLocks noChangeArrowheads="1"/>
          </p:cNvSpPr>
          <p:nvPr/>
        </p:nvSpPr>
        <p:spPr bwMode="auto">
          <a:xfrm>
            <a:off x="2452688" y="1608138"/>
            <a:ext cx="63373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2400" b="0">
                <a:latin typeface="Times New Roman" panose="02020603050405020304" pitchFamily="18" charset="0"/>
              </a:rPr>
              <a:t>A</a:t>
            </a:r>
            <a:r>
              <a:rPr lang="en-GB" altLang="en-US" sz="2400" b="0" baseline="-33000">
                <a:latin typeface="Times New Roman" panose="02020603050405020304" pitchFamily="18" charset="0"/>
              </a:rPr>
              <a:t>raw</a:t>
            </a:r>
            <a:r>
              <a:rPr lang="en-GB" altLang="en-US" sz="2400" b="0">
                <a:latin typeface="Times New Roman" panose="02020603050405020304" pitchFamily="18" charset="0"/>
              </a:rPr>
              <a:t> = A</a:t>
            </a:r>
            <a:r>
              <a:rPr lang="en-GB" altLang="en-US" sz="2400" b="0" baseline="-33000">
                <a:latin typeface="Times New Roman" panose="02020603050405020304" pitchFamily="18" charset="0"/>
              </a:rPr>
              <a:t>det</a:t>
            </a:r>
            <a:r>
              <a:rPr lang="en-GB" altLang="en-US" sz="2400" b="0">
                <a:latin typeface="Times New Roman" panose="02020603050405020304" pitchFamily="18" charset="0"/>
              </a:rPr>
              <a:t> - A</a:t>
            </a:r>
            <a:r>
              <a:rPr lang="en-GB" altLang="en-US" sz="2400" b="0" baseline="-33000">
                <a:latin typeface="Times New Roman" panose="02020603050405020304" pitchFamily="18" charset="0"/>
              </a:rPr>
              <a:t>Q</a:t>
            </a:r>
            <a:r>
              <a:rPr lang="en-GB" altLang="en-US" sz="2400" b="0">
                <a:latin typeface="Times New Roman" panose="02020603050405020304" pitchFamily="18" charset="0"/>
              </a:rPr>
              <a:t> + </a:t>
            </a:r>
            <a:r>
              <a:rPr lang="en-GB" altLang="en-US" sz="2400" b="0">
                <a:solidFill>
                  <a:srgbClr val="0000FF"/>
                </a:solidFill>
                <a:latin typeface="Symbol" panose="05050102010706020507" pitchFamily="18" charset="2"/>
              </a:rPr>
              <a:t> </a:t>
            </a:r>
            <a:r>
              <a:rPr lang="en-GB" altLang="en-US" sz="2400">
                <a:solidFill>
                  <a:srgbClr val="FF6600"/>
                </a:solidFill>
                <a:latin typeface="Symbol" panose="05050102010706020507" pitchFamily="18" charset="2"/>
              </a:rPr>
              <a:t></a:t>
            </a:r>
            <a:r>
              <a:rPr lang="en-GB" altLang="en-US" sz="2400" baseline="-33000">
                <a:solidFill>
                  <a:srgbClr val="FF6600"/>
                </a:solidFill>
                <a:latin typeface="Times New Roman" panose="02020603050405020304" pitchFamily="18" charset="0"/>
              </a:rPr>
              <a:t>E</a:t>
            </a:r>
            <a:r>
              <a:rPr lang="en-GB" altLang="en-US" sz="2400" b="0">
                <a:latin typeface="Times New Roman" panose="02020603050405020304" pitchFamily="18" charset="0"/>
              </a:rPr>
              <a:t>+ </a:t>
            </a:r>
            <a:r>
              <a:rPr lang="en-GB" altLang="en-US" sz="2400" b="0">
                <a:latin typeface="Symbol" panose="05050102010706020507" pitchFamily="18" charset="2"/>
              </a:rPr>
              <a:t></a:t>
            </a:r>
            <a:r>
              <a:rPr lang="en-GB" altLang="en-US" sz="2400" b="0">
                <a:solidFill>
                  <a:srgbClr val="0000FF"/>
                </a:solidFill>
                <a:latin typeface="Symbol" panose="05050102010706020507" pitchFamily="18" charset="2"/>
              </a:rPr>
              <a:t></a:t>
            </a:r>
            <a:r>
              <a:rPr lang="en-GB" altLang="en-US" sz="2400" b="0" baseline="-33000">
                <a:solidFill>
                  <a:srgbClr val="0000FF"/>
                </a:solidFill>
                <a:latin typeface="Times New Roman" panose="02020603050405020304" pitchFamily="18" charset="0"/>
              </a:rPr>
              <a:t>i </a:t>
            </a:r>
            <a:r>
              <a:rPr lang="en-GB" altLang="en-US" sz="2400">
                <a:solidFill>
                  <a:srgbClr val="FF6600"/>
                </a:solidFill>
                <a:latin typeface="Symbol" panose="05050102010706020507" pitchFamily="18" charset="2"/>
              </a:rPr>
              <a:t></a:t>
            </a:r>
            <a:r>
              <a:rPr lang="en-GB" altLang="en-US" sz="2400">
                <a:solidFill>
                  <a:srgbClr val="FF6600"/>
                </a:solidFill>
                <a:latin typeface="Times New Roman" panose="02020603050405020304" pitchFamily="18" charset="0"/>
              </a:rPr>
              <a:t>x</a:t>
            </a:r>
            <a:r>
              <a:rPr lang="en-GB" altLang="en-US" sz="2400" baseline="-33000">
                <a:solidFill>
                  <a:srgbClr val="FF6600"/>
                </a:solidFill>
                <a:latin typeface="Times New Roman" panose="02020603050405020304" pitchFamily="18" charset="0"/>
              </a:rPr>
              <a:t>i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248400" y="1219200"/>
            <a:ext cx="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321550" y="1225550"/>
            <a:ext cx="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800600" y="1219200"/>
            <a:ext cx="2514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1" name="TextBox 28"/>
          <p:cNvSpPr txBox="1">
            <a:spLocks noChangeArrowheads="1"/>
          </p:cNvSpPr>
          <p:nvPr/>
        </p:nvSpPr>
        <p:spPr bwMode="auto">
          <a:xfrm>
            <a:off x="5926138" y="931865"/>
            <a:ext cx="1473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FF0000"/>
                </a:solidFill>
              </a:rPr>
              <a:t>Plotted  below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5957888" y="1954213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010400" y="1954213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964238" y="2271713"/>
            <a:ext cx="289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5" name="TextBox 35"/>
          <p:cNvSpPr txBox="1">
            <a:spLocks noChangeArrowheads="1"/>
          </p:cNvSpPr>
          <p:nvPr/>
        </p:nvSpPr>
        <p:spPr bwMode="auto">
          <a:xfrm>
            <a:off x="7113590" y="1989140"/>
            <a:ext cx="1863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sz="1400" b="0">
                <a:solidFill>
                  <a:srgbClr val="0066CC"/>
                </a:solidFill>
              </a:rPr>
              <a:t>Measured  separately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756025" y="2438402"/>
            <a:ext cx="4419600" cy="108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67" name="Picture 1" descr="beam_summary_diff_bpm4ax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90800"/>
            <a:ext cx="56769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905250" y="2590800"/>
            <a:ext cx="4186238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044950" y="2571750"/>
            <a:ext cx="3810000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Sign  flips   </a:t>
            </a:r>
            <a:r>
              <a:rPr lang="en-US" dirty="0"/>
              <a:t>using </a:t>
            </a:r>
            <a:r>
              <a:rPr lang="en-US" dirty="0">
                <a:solidFill>
                  <a:srgbClr val="0000FF"/>
                </a:solidFill>
              </a:rPr>
              <a:t>  </a:t>
            </a:r>
            <a:r>
              <a:rPr lang="en-US" dirty="0">
                <a:solidFill>
                  <a:srgbClr val="C00000"/>
                </a:solidFill>
              </a:rPr>
              <a:t>½ wave plate   </a:t>
            </a:r>
            <a:r>
              <a:rPr lang="en-US" dirty="0"/>
              <a:t>&amp;   </a:t>
            </a:r>
            <a:r>
              <a:rPr lang="en-US" dirty="0">
                <a:solidFill>
                  <a:srgbClr val="C00000"/>
                </a:solidFill>
              </a:rPr>
              <a:t>Wien  filter       </a:t>
            </a:r>
            <a:r>
              <a:rPr lang="en-US" sz="2000" dirty="0"/>
              <a:t>++    </a:t>
            </a:r>
            <a:r>
              <a:rPr lang="en-US" sz="2000" dirty="0">
                <a:solidFill>
                  <a:srgbClr val="FF0000"/>
                </a:solidFill>
              </a:rPr>
              <a:t>-+</a:t>
            </a:r>
            <a:r>
              <a:rPr lang="en-US" sz="2000" dirty="0"/>
              <a:t>   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+-</a:t>
            </a:r>
            <a:r>
              <a:rPr lang="en-US" sz="2000" dirty="0"/>
              <a:t>   </a:t>
            </a:r>
            <a:r>
              <a:rPr lang="en-US" sz="2000" dirty="0">
                <a:solidFill>
                  <a:srgbClr val="FF33CC"/>
                </a:solidFill>
              </a:rPr>
              <a:t>--</a:t>
            </a:r>
          </a:p>
        </p:txBody>
      </p:sp>
      <p:sp>
        <p:nvSpPr>
          <p:cNvPr id="2070" name="TextBox 23"/>
          <p:cNvSpPr txBox="1">
            <a:spLocks noChangeArrowheads="1"/>
          </p:cNvSpPr>
          <p:nvPr/>
        </p:nvSpPr>
        <p:spPr bwMode="auto">
          <a:xfrm>
            <a:off x="4032250" y="3303590"/>
            <a:ext cx="4038600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sz="1400" b="0">
                <a:latin typeface="Arial" panose="020B0604020202020204" pitchFamily="34" charset="0"/>
                <a:cs typeface="Arial" panose="020B0604020202020204" pitchFamily="34" charset="0"/>
              </a:rPr>
              <a:t>This  BPM,  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Average  =   2.4      3.1  nm   </a:t>
            </a:r>
          </a:p>
        </p:txBody>
      </p:sp>
      <p:graphicFrame>
        <p:nvGraphicFramePr>
          <p:cNvPr id="2051" name="Object 13"/>
          <p:cNvGraphicFramePr>
            <a:graphicFrameLocks noChangeAspect="1"/>
          </p:cNvGraphicFramePr>
          <p:nvPr/>
        </p:nvGraphicFramePr>
        <p:xfrm>
          <a:off x="6645275" y="3346452"/>
          <a:ext cx="2286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47" name="Equation" r:id="rId6" imgW="139680" imgH="152280" progId="Equation.3">
                  <p:embed/>
                </p:oleObj>
              </mc:Choice>
              <mc:Fallback>
                <p:oleObj name="Equation" r:id="rId6" imgW="13968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5275" y="3346452"/>
                        <a:ext cx="228600" cy="23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886200" y="5410202"/>
            <a:ext cx="12954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PREX   data</a:t>
            </a:r>
          </a:p>
        </p:txBody>
      </p:sp>
      <p:sp>
        <p:nvSpPr>
          <p:cNvPr id="27" name="TextBox 16"/>
          <p:cNvSpPr txBox="1">
            <a:spLocks noChangeArrowheads="1"/>
          </p:cNvSpPr>
          <p:nvPr/>
        </p:nvSpPr>
        <p:spPr bwMode="auto">
          <a:xfrm>
            <a:off x="8305800" y="6475272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14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/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22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06" y="6271946"/>
            <a:ext cx="2526788" cy="54930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 bwMode="auto">
          <a:xfrm>
            <a:off x="164502" y="6435642"/>
            <a:ext cx="33406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srgbClr val="002060"/>
                </a:solidFill>
              </a:rPr>
              <a:t>Robert  Michaels,  </a:t>
            </a:r>
            <a:r>
              <a:rPr lang="en-US" sz="1600" dirty="0" smtClean="0">
                <a:solidFill>
                  <a:srgbClr val="002060"/>
                </a:solidFill>
              </a:rPr>
              <a:t>NuSYM2018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4"/>
          <p:cNvSpPr txBox="1">
            <a:spLocks noChangeArrowheads="1"/>
          </p:cNvSpPr>
          <p:nvPr/>
        </p:nvSpPr>
        <p:spPr bwMode="auto">
          <a:xfrm>
            <a:off x="720725" y="325440"/>
            <a:ext cx="7848600" cy="892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PREX-</a:t>
            </a:r>
            <a:r>
              <a:rPr lang="en-US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I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Asymmetry   </a:t>
            </a:r>
            <a:r>
              <a:rPr lang="en-US" alt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000" b="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 x A)</a:t>
            </a:r>
          </a:p>
          <a:p>
            <a:pPr eaLnBrk="1" hangingPunct="1"/>
            <a:r>
              <a:rPr lang="en-US" alt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69635" name="TextBox 5"/>
          <p:cNvSpPr txBox="1">
            <a:spLocks noChangeArrowheads="1"/>
          </p:cNvSpPr>
          <p:nvPr/>
        </p:nvSpPr>
        <p:spPr bwMode="auto">
          <a:xfrm>
            <a:off x="228600" y="1600200"/>
            <a:ext cx="91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sz="2400" dirty="0" smtClean="0"/>
              <a:t>A</a:t>
            </a:r>
          </a:p>
          <a:p>
            <a:pPr eaLnBrk="1" hangingPunct="1"/>
            <a:r>
              <a:rPr lang="en-US" altLang="en-US" dirty="0"/>
              <a:t>(</a:t>
            </a:r>
            <a:r>
              <a:rPr lang="en-US" altLang="en-US" dirty="0" smtClean="0"/>
              <a:t>ppm)</a:t>
            </a:r>
            <a:endParaRPr lang="en-US" altLang="en-US" dirty="0"/>
          </a:p>
        </p:txBody>
      </p:sp>
      <p:sp>
        <p:nvSpPr>
          <p:cNvPr id="69636" name="TextBox 6"/>
          <p:cNvSpPr txBox="1">
            <a:spLocks noChangeArrowheads="1"/>
          </p:cNvSpPr>
          <p:nvPr/>
        </p:nvSpPr>
        <p:spPr bwMode="auto">
          <a:xfrm>
            <a:off x="5791200" y="5943600"/>
            <a:ext cx="2209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Slug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#   (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~ 1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day)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637" name="Picture 6" descr="dit1_asym_det_scor_runchsq_21arm_bmw_4b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2" y="1219200"/>
            <a:ext cx="74771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8305800" y="6419852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15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/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22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06" y="6271946"/>
            <a:ext cx="2526788" cy="549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164502" y="6435642"/>
            <a:ext cx="33406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srgbClr val="002060"/>
                </a:solidFill>
              </a:rPr>
              <a:t>Robert  Michaels,  </a:t>
            </a:r>
            <a:r>
              <a:rPr lang="en-US" sz="1600" dirty="0" smtClean="0">
                <a:solidFill>
                  <a:srgbClr val="002060"/>
                </a:solidFill>
              </a:rPr>
              <a:t>NuSYM2018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18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rex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2" y="838200"/>
            <a:ext cx="7008825" cy="541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4191000" y="1905002"/>
            <a:ext cx="2281238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r>
              <a:rPr lang="en-US" altLang="en-US" sz="1200" b="0" dirty="0">
                <a:solidFill>
                  <a:srgbClr val="00B050"/>
                </a:solidFill>
              </a:rPr>
              <a:t>PRL </a:t>
            </a:r>
            <a:r>
              <a:rPr lang="en-US" altLang="en-US" sz="1200" b="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108  (2012)  112502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800" y="387350"/>
            <a:ext cx="563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FF0000"/>
                </a:solidFill>
              </a:rPr>
              <a:t>Asymmetry   leads  to   R</a:t>
            </a:r>
            <a:r>
              <a:rPr lang="en-US" altLang="en-US" sz="2000" baseline="-250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419600" y="434975"/>
            <a:ext cx="411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00FF"/>
                </a:solidFill>
              </a:rPr>
              <a:t>PREX-I   has  established  a   neutron  skin   </a:t>
            </a:r>
          </a:p>
          <a:p>
            <a:pPr eaLnBrk="1" hangingPunct="1"/>
            <a:r>
              <a:rPr lang="en-US" altLang="en-US" sz="1400" dirty="0">
                <a:solidFill>
                  <a:srgbClr val="0000FF"/>
                </a:solidFill>
              </a:rPr>
              <a:t>    at    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~95 % CL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28800" y="1060777"/>
            <a:ext cx="5791200" cy="400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39933"/>
                </a:solidFill>
                <a:latin typeface="Arial" charset="0"/>
                <a:cs typeface="Arial" charset="0"/>
              </a:rPr>
              <a:t> Neutron  Skin  =  R</a:t>
            </a:r>
            <a:r>
              <a:rPr lang="en-US" baseline="-25000" dirty="0">
                <a:solidFill>
                  <a:srgbClr val="339933"/>
                </a:solidFill>
                <a:latin typeface="Arial" charset="0"/>
                <a:cs typeface="Arial" charset="0"/>
              </a:rPr>
              <a:t>N</a:t>
            </a:r>
            <a:r>
              <a:rPr lang="en-US" dirty="0">
                <a:solidFill>
                  <a:srgbClr val="339933"/>
                </a:solidFill>
                <a:latin typeface="Arial" charset="0"/>
                <a:cs typeface="Arial" charset="0"/>
              </a:rPr>
              <a:t>  -  R</a:t>
            </a:r>
            <a:r>
              <a:rPr lang="en-US" baseline="-25000" dirty="0">
                <a:solidFill>
                  <a:srgbClr val="339933"/>
                </a:solidFill>
                <a:latin typeface="Arial" charset="0"/>
                <a:cs typeface="Arial" charset="0"/>
              </a:rPr>
              <a:t>P</a:t>
            </a:r>
            <a:r>
              <a:rPr lang="en-US" dirty="0">
                <a:solidFill>
                  <a:srgbClr val="339933"/>
                </a:solidFill>
                <a:latin typeface="Arial" charset="0"/>
                <a:cs typeface="Arial" charset="0"/>
              </a:rPr>
              <a:t>  =  0.33  + 0.16  - 0.18   fm   </a:t>
            </a:r>
            <a:r>
              <a:rPr lang="en-US" sz="2000" dirty="0">
                <a:solidFill>
                  <a:srgbClr val="339933"/>
                </a:solidFill>
                <a:latin typeface="Arial" charset="0"/>
                <a:cs typeface="Arial" charset="0"/>
              </a:rPr>
              <a:t>     </a:t>
            </a:r>
            <a:endParaRPr lang="en-US" dirty="0">
              <a:solidFill>
                <a:srgbClr val="00B0F0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6224897"/>
            <a:ext cx="2526788" cy="5493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164502" y="6435642"/>
            <a:ext cx="33406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srgbClr val="002060"/>
                </a:solidFill>
              </a:rPr>
              <a:t>Robert  Michaels,  </a:t>
            </a:r>
            <a:r>
              <a:rPr lang="en-US" sz="1600" dirty="0" smtClean="0">
                <a:solidFill>
                  <a:srgbClr val="002060"/>
                </a:solidFill>
              </a:rPr>
              <a:t>NuSYM2018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9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" descr="SEPT_to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412" y="2741154"/>
            <a:ext cx="4960220" cy="377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452145" y="336711"/>
            <a:ext cx="379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PREX-II</a:t>
            </a:r>
            <a:r>
              <a:rPr lang="en-US" b="1" dirty="0"/>
              <a:t>  </a:t>
            </a:r>
            <a:r>
              <a:rPr lang="en-US" dirty="0"/>
              <a:t> and   </a:t>
            </a:r>
            <a:r>
              <a:rPr lang="en-US" sz="4000" b="1" dirty="0">
                <a:solidFill>
                  <a:srgbClr val="0070C0"/>
                </a:solidFill>
              </a:rPr>
              <a:t>C-REX 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8170" y="952412"/>
            <a:ext cx="2801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B050"/>
                </a:solidFill>
              </a:rPr>
              <a:t>  Status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4396" y="3688878"/>
            <a:ext cx="89109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targets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603410" y="1714675"/>
            <a:ext cx="2167597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Improve  the shielding  and  vacuum  seals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68261" y="497281"/>
            <a:ext cx="41407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xperiments   </a:t>
            </a:r>
            <a:r>
              <a:rPr lang="en-US" b="1" dirty="0">
                <a:solidFill>
                  <a:srgbClr val="FF0000"/>
                </a:solidFill>
              </a:rPr>
              <a:t>approved </a:t>
            </a:r>
          </a:p>
          <a:p>
            <a:r>
              <a:rPr lang="en-US" dirty="0">
                <a:solidFill>
                  <a:srgbClr val="FF0000"/>
                </a:solidFill>
              </a:rPr>
              <a:t>         PREX-II    A    rating     35 days</a:t>
            </a:r>
          </a:p>
          <a:p>
            <a:r>
              <a:rPr lang="en-US" dirty="0">
                <a:solidFill>
                  <a:srgbClr val="FF0000"/>
                </a:solidFill>
              </a:rPr>
              <a:t>         C-REX      A-   rating     45 </a:t>
            </a:r>
            <a:r>
              <a:rPr lang="en-US" dirty="0" smtClean="0">
                <a:solidFill>
                  <a:srgbClr val="FF0000"/>
                </a:solidFill>
              </a:rPr>
              <a:t>days</a:t>
            </a:r>
            <a:endParaRPr lang="en-US" b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Systematic  Error Goals  for  PREX-II  </a:t>
            </a:r>
            <a:r>
              <a:rPr lang="en-US" b="1" dirty="0" smtClean="0">
                <a:solidFill>
                  <a:srgbClr val="00B050"/>
                </a:solidFill>
              </a:rPr>
              <a:t> 	demonstrated  </a:t>
            </a:r>
            <a:r>
              <a:rPr lang="en-US" b="1" dirty="0">
                <a:solidFill>
                  <a:srgbClr val="00B050"/>
                </a:solidFill>
              </a:rPr>
              <a:t>by  </a:t>
            </a:r>
            <a:r>
              <a:rPr lang="en-US" b="1" dirty="0" smtClean="0">
                <a:solidFill>
                  <a:srgbClr val="00B050"/>
                </a:solidFill>
              </a:rPr>
              <a:t>PREX-I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Scheduled to run in 2019</a:t>
            </a:r>
            <a:endParaRPr lang="en-US" b="1" dirty="0" smtClean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497648" y="3241018"/>
            <a:ext cx="156728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spectrometers</a:t>
            </a:r>
          </a:p>
        </p:txBody>
      </p:sp>
      <p:sp>
        <p:nvSpPr>
          <p:cNvPr id="4" name="Oval 3"/>
          <p:cNvSpPr/>
          <p:nvPr/>
        </p:nvSpPr>
        <p:spPr>
          <a:xfrm>
            <a:off x="1119943" y="4319417"/>
            <a:ext cx="249384" cy="228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226193" y="4182208"/>
            <a:ext cx="2810137" cy="241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 bwMode="auto">
          <a:xfrm>
            <a:off x="954879" y="5113900"/>
            <a:ext cx="7314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000" baseline="30000" dirty="0">
                <a:solidFill>
                  <a:srgbClr val="C00000"/>
                </a:solidFill>
              </a:rPr>
              <a:t>48</a:t>
            </a:r>
            <a:r>
              <a:rPr lang="en-US" sz="2000" dirty="0">
                <a:solidFill>
                  <a:srgbClr val="C00000"/>
                </a:solidFill>
              </a:rPr>
              <a:t>Ca</a:t>
            </a:r>
          </a:p>
        </p:txBody>
      </p:sp>
      <p:sp>
        <p:nvSpPr>
          <p:cNvPr id="21" name="TextBox 20"/>
          <p:cNvSpPr txBox="1"/>
          <p:nvPr/>
        </p:nvSpPr>
        <p:spPr bwMode="auto">
          <a:xfrm>
            <a:off x="954879" y="4732888"/>
            <a:ext cx="10266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000" baseline="30000" dirty="0">
                <a:solidFill>
                  <a:srgbClr val="0070C0"/>
                </a:solidFill>
              </a:rPr>
              <a:t>208</a:t>
            </a:r>
            <a:r>
              <a:rPr lang="en-US" sz="2000" dirty="0">
                <a:solidFill>
                  <a:srgbClr val="0070C0"/>
                </a:solidFill>
              </a:rPr>
              <a:t>Pb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951" y="6224143"/>
            <a:ext cx="2526788" cy="549301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 rot="16200000">
            <a:off x="2311526" y="1307726"/>
            <a:ext cx="513119" cy="33534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 bwMode="auto">
          <a:xfrm>
            <a:off x="4333773" y="6430912"/>
            <a:ext cx="10464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/>
              <a:t>p </a:t>
            </a:r>
            <a:r>
              <a:rPr lang="en-US" sz="1600" dirty="0" smtClean="0"/>
              <a:t>17 </a:t>
            </a:r>
            <a:r>
              <a:rPr lang="en-US" sz="1600" dirty="0"/>
              <a:t>/ </a:t>
            </a:r>
            <a:r>
              <a:rPr lang="en-US" sz="1600" dirty="0" smtClean="0"/>
              <a:t>22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 bwMode="auto">
          <a:xfrm>
            <a:off x="164502" y="6435642"/>
            <a:ext cx="33406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srgbClr val="002060"/>
                </a:solidFill>
              </a:rPr>
              <a:t>Robert  Michaels,  </a:t>
            </a:r>
            <a:r>
              <a:rPr lang="en-US" sz="1600" dirty="0" smtClean="0">
                <a:solidFill>
                  <a:srgbClr val="002060"/>
                </a:solidFill>
              </a:rPr>
              <a:t>NuSYM2018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5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31960" t="37938" r="2443"/>
          <a:stretch>
            <a:fillRect/>
          </a:stretch>
        </p:blipFill>
        <p:spPr>
          <a:xfrm>
            <a:off x="4495800" y="2596808"/>
            <a:ext cx="4419600" cy="3116059"/>
          </a:xfrm>
          <a:prstGeom prst="rect">
            <a:avLst/>
          </a:prstGeom>
          <a:ln w="12700"/>
        </p:spPr>
      </p:pic>
      <p:sp>
        <p:nvSpPr>
          <p:cNvPr id="342" name="Shape 3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New PREX / CREX Scattering Chamber</a:t>
            </a:r>
          </a:p>
        </p:txBody>
      </p:sp>
      <p:sp>
        <p:nvSpPr>
          <p:cNvPr id="343" name="Shape 3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344" name="Shape 344"/>
          <p:cNvSpPr/>
          <p:nvPr/>
        </p:nvSpPr>
        <p:spPr>
          <a:xfrm>
            <a:off x="4337957" y="999090"/>
            <a:ext cx="4422066" cy="1410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201367" indent="-160729">
              <a:lnSpc>
                <a:spcPct val="80000"/>
              </a:lnSpc>
              <a:spcBef>
                <a:spcPts val="633"/>
              </a:spcBef>
              <a:buSzPct val="80000"/>
              <a:buChar char="•"/>
            </a:pPr>
            <a:r>
              <a:rPr dirty="0"/>
              <a:t>One </a:t>
            </a:r>
            <a:r>
              <a:rPr dirty="0" err="1"/>
              <a:t>cryo</a:t>
            </a:r>
            <a:r>
              <a:rPr dirty="0"/>
              <a:t>-cooled production target ladder and </a:t>
            </a:r>
            <a:r>
              <a:rPr/>
              <a:t>one </a:t>
            </a:r>
            <a:r>
              <a:rPr lang="en-US" smtClean="0"/>
              <a:t>calibration-target  </a:t>
            </a:r>
            <a:r>
              <a:rPr smtClean="0"/>
              <a:t>ladder</a:t>
            </a:r>
            <a:r>
              <a:rPr lang="en-US" dirty="0"/>
              <a:t>.</a:t>
            </a:r>
            <a:endParaRPr dirty="0"/>
          </a:p>
          <a:p>
            <a:pPr marL="201367" indent="-160729">
              <a:lnSpc>
                <a:spcPct val="80000"/>
              </a:lnSpc>
              <a:spcBef>
                <a:spcPts val="633"/>
              </a:spcBef>
              <a:buSzPct val="80000"/>
              <a:buChar char="•"/>
            </a:pPr>
            <a:r>
              <a:rPr lang="en-US" dirty="0"/>
              <a:t>Improved</a:t>
            </a:r>
            <a:r>
              <a:rPr dirty="0"/>
              <a:t> </a:t>
            </a:r>
            <a:r>
              <a:rPr lang="en-US" dirty="0"/>
              <a:t>(hard) </a:t>
            </a:r>
            <a:r>
              <a:rPr dirty="0"/>
              <a:t>vacuum</a:t>
            </a:r>
            <a:r>
              <a:rPr lang="en-US" dirty="0"/>
              <a:t> seals</a:t>
            </a:r>
            <a:r>
              <a:rPr dirty="0"/>
              <a:t> </a:t>
            </a:r>
          </a:p>
          <a:p>
            <a:pPr marL="201367" indent="-160729">
              <a:lnSpc>
                <a:spcPct val="80000"/>
              </a:lnSpc>
              <a:spcBef>
                <a:spcPts val="633"/>
              </a:spcBef>
              <a:buSzPct val="80000"/>
              <a:buChar char="•"/>
            </a:pPr>
            <a:r>
              <a:rPr lang="en-US" dirty="0"/>
              <a:t>Run</a:t>
            </a:r>
            <a:r>
              <a:rPr dirty="0"/>
              <a:t> PREX</a:t>
            </a:r>
            <a:r>
              <a:rPr lang="en-US" dirty="0"/>
              <a:t>  and </a:t>
            </a:r>
            <a:r>
              <a:rPr dirty="0"/>
              <a:t>CREX </a:t>
            </a:r>
            <a:r>
              <a:rPr lang="en-US" dirty="0"/>
              <a:t>with  one  installation</a:t>
            </a:r>
            <a:endParaRPr dirty="0"/>
          </a:p>
          <a:p>
            <a:pPr marL="201367" indent="-160729">
              <a:lnSpc>
                <a:spcPct val="80000"/>
              </a:lnSpc>
              <a:spcBef>
                <a:spcPts val="633"/>
              </a:spcBef>
              <a:buSzPct val="80000"/>
              <a:buChar char="•"/>
            </a:pPr>
            <a:r>
              <a:rPr lang="en-US" dirty="0"/>
              <a:t>Small chamber  allows</a:t>
            </a:r>
            <a:r>
              <a:rPr dirty="0"/>
              <a:t> </a:t>
            </a:r>
            <a:r>
              <a:rPr lang="en-US" dirty="0"/>
              <a:t> </a:t>
            </a:r>
            <a:r>
              <a:rPr dirty="0"/>
              <a:t>efficient</a:t>
            </a:r>
            <a:r>
              <a:rPr lang="en-US" dirty="0"/>
              <a:t> </a:t>
            </a:r>
            <a:r>
              <a:rPr dirty="0"/>
              <a:t> shielding</a:t>
            </a:r>
          </a:p>
        </p:txBody>
      </p:sp>
      <p:pic>
        <p:nvPicPr>
          <p:cNvPr id="345" name="PREX CREX TARGET 5  5 1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119" y="3159392"/>
            <a:ext cx="4082838" cy="3164885"/>
          </a:xfrm>
          <a:prstGeom prst="rect">
            <a:avLst/>
          </a:prstGeom>
          <a:ln w="12700"/>
        </p:spPr>
      </p:pic>
      <p:sp>
        <p:nvSpPr>
          <p:cNvPr id="346" name="Shape 346"/>
          <p:cNvSpPr/>
          <p:nvPr/>
        </p:nvSpPr>
        <p:spPr>
          <a:xfrm>
            <a:off x="6653920" y="3028299"/>
            <a:ext cx="1399037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/>
            </a:lvl1pPr>
          </a:lstStyle>
          <a:p>
            <a:r>
              <a:rPr sz="1547" dirty="0"/>
              <a:t>Septum</a:t>
            </a:r>
            <a:r>
              <a:rPr lang="en-US" sz="1547" dirty="0"/>
              <a:t>  magnet</a:t>
            </a:r>
            <a:endParaRPr sz="1547" dirty="0"/>
          </a:p>
        </p:txBody>
      </p:sp>
      <p:sp>
        <p:nvSpPr>
          <p:cNvPr id="347" name="Shape 347"/>
          <p:cNvSpPr/>
          <p:nvPr/>
        </p:nvSpPr>
        <p:spPr>
          <a:xfrm>
            <a:off x="5926832" y="4238552"/>
            <a:ext cx="1244316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/>
            </a:lvl1pPr>
          </a:lstStyle>
          <a:p>
            <a:r>
              <a:rPr sz="1547" dirty="0"/>
              <a:t>Collimator Box</a:t>
            </a:r>
          </a:p>
        </p:txBody>
      </p:sp>
      <p:sp>
        <p:nvSpPr>
          <p:cNvPr id="348" name="Shape 348"/>
          <p:cNvSpPr/>
          <p:nvPr/>
        </p:nvSpPr>
        <p:spPr>
          <a:xfrm>
            <a:off x="5697983" y="5667412"/>
            <a:ext cx="1655454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/>
            </a:lvl1pPr>
          </a:lstStyle>
          <a:p>
            <a:r>
              <a:rPr sz="1547" dirty="0"/>
              <a:t>Scattering Chamber</a:t>
            </a:r>
          </a:p>
        </p:txBody>
      </p:sp>
      <p:pic>
        <p:nvPicPr>
          <p:cNvPr id="350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2056" y="804733"/>
            <a:ext cx="3986478" cy="2232785"/>
          </a:xfrm>
          <a:prstGeom prst="rect">
            <a:avLst/>
          </a:prstGeom>
          <a:ln w="12700"/>
        </p:spPr>
      </p:pic>
      <p:cxnSp>
        <p:nvCxnSpPr>
          <p:cNvPr id="3" name="Straight Arrow Connector 2"/>
          <p:cNvCxnSpPr/>
          <p:nvPr/>
        </p:nvCxnSpPr>
        <p:spPr>
          <a:xfrm flipV="1">
            <a:off x="5541820" y="5803236"/>
            <a:ext cx="0" cy="667286"/>
          </a:xfrm>
          <a:prstGeom prst="straightConnector1">
            <a:avLst/>
          </a:prstGeom>
          <a:ln w="508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 bwMode="auto">
          <a:xfrm>
            <a:off x="2701638" y="2653886"/>
            <a:ext cx="7938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b="1" dirty="0">
                <a:solidFill>
                  <a:srgbClr val="FFC000"/>
                </a:solidFill>
              </a:rPr>
              <a:t>Beam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195297" y="2286002"/>
            <a:ext cx="506341" cy="567941"/>
          </a:xfrm>
          <a:prstGeom prst="straightConnector1">
            <a:avLst/>
          </a:prstGeom>
          <a:ln w="508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 bwMode="auto">
          <a:xfrm>
            <a:off x="5605762" y="6136879"/>
            <a:ext cx="7938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b="1" dirty="0">
                <a:solidFill>
                  <a:srgbClr val="FFC000"/>
                </a:solidFill>
              </a:rPr>
              <a:t>Beam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305800" y="6475272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18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/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21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164502" y="6435642"/>
            <a:ext cx="33406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srgbClr val="002060"/>
                </a:solidFill>
              </a:rPr>
              <a:t>Robert  Michaels,  </a:t>
            </a:r>
            <a:r>
              <a:rPr lang="en-US" sz="1600" dirty="0" smtClean="0">
                <a:solidFill>
                  <a:srgbClr val="002060"/>
                </a:solidFill>
              </a:rPr>
              <a:t>NuSYM2018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5329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6925" y="3155157"/>
            <a:ext cx="5328897" cy="3695457"/>
          </a:xfrm>
          <a:prstGeom prst="rect">
            <a:avLst/>
          </a:prstGeom>
          <a:ln w="12700"/>
        </p:spPr>
      </p:pic>
      <p:sp>
        <p:nvSpPr>
          <p:cNvPr id="444" name="Shape 4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 Detectors</a:t>
            </a:r>
            <a:r>
              <a:rPr lang="en-US" dirty="0" smtClean="0"/>
              <a:t>  Developments</a:t>
            </a:r>
            <a:endParaRPr dirty="0"/>
          </a:p>
        </p:txBody>
      </p:sp>
      <p:pic>
        <p:nvPicPr>
          <p:cNvPr id="446" name="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98918" y="813825"/>
            <a:ext cx="3230028" cy="302201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447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3287" y="5918732"/>
            <a:ext cx="2298704" cy="332707"/>
          </a:xfrm>
          <a:prstGeom prst="rect">
            <a:avLst/>
          </a:prstGeom>
          <a:ln w="12700"/>
        </p:spPr>
      </p:pic>
      <p:pic>
        <p:nvPicPr>
          <p:cNvPr id="448" name="3.png"/>
          <p:cNvPicPr>
            <a:picLocks noChangeAspect="1"/>
          </p:cNvPicPr>
          <p:nvPr/>
        </p:nvPicPr>
        <p:blipFill>
          <a:blip r:embed="rId5">
            <a:extLst/>
          </a:blip>
          <a:srcRect r="12947"/>
          <a:stretch>
            <a:fillRect/>
          </a:stretch>
        </p:blipFill>
        <p:spPr>
          <a:xfrm>
            <a:off x="3014176" y="1444715"/>
            <a:ext cx="1006007" cy="84135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449" name="Shape 449"/>
          <p:cNvSpPr/>
          <p:nvPr/>
        </p:nvSpPr>
        <p:spPr>
          <a:xfrm>
            <a:off x="1151057" y="5337750"/>
            <a:ext cx="1566134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/>
          </a:lstStyle>
          <a:p>
            <a:r>
              <a:rPr sz="1600" dirty="0"/>
              <a:t>RMS/Mean ~ 19%</a:t>
            </a:r>
          </a:p>
        </p:txBody>
      </p:sp>
      <p:sp>
        <p:nvSpPr>
          <p:cNvPr id="452" name="Shape 452"/>
          <p:cNvSpPr/>
          <p:nvPr/>
        </p:nvSpPr>
        <p:spPr>
          <a:xfrm>
            <a:off x="426393" y="4611457"/>
            <a:ext cx="3221345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/>
            <a:r>
              <a:rPr dirty="0"/>
              <a:t>Tested at Idaho and Stony Brook</a:t>
            </a:r>
          </a:p>
          <a:p>
            <a:pPr algn="ctr"/>
            <a:r>
              <a:rPr dirty="0"/>
              <a:t>Beam tests at Mainz</a:t>
            </a:r>
          </a:p>
        </p:txBody>
      </p:sp>
      <p:pic>
        <p:nvPicPr>
          <p:cNvPr id="454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1217" y="848127"/>
            <a:ext cx="2791934" cy="3026771"/>
          </a:xfrm>
          <a:prstGeom prst="rect">
            <a:avLst/>
          </a:prstGeom>
          <a:ln w="12700"/>
        </p:spPr>
      </p:pic>
      <p:cxnSp>
        <p:nvCxnSpPr>
          <p:cNvPr id="3" name="Straight Arrow Connector 2"/>
          <p:cNvCxnSpPr/>
          <p:nvPr/>
        </p:nvCxnSpPr>
        <p:spPr>
          <a:xfrm flipV="1">
            <a:off x="180194" y="3530164"/>
            <a:ext cx="656268" cy="900731"/>
          </a:xfrm>
          <a:prstGeom prst="straightConnector1">
            <a:avLst/>
          </a:prstGeom>
          <a:ln w="508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 bwMode="auto">
          <a:xfrm>
            <a:off x="426393" y="3960105"/>
            <a:ext cx="23962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>
                <a:solidFill>
                  <a:srgbClr val="C00000"/>
                </a:solidFill>
              </a:rPr>
              <a:t>Electrons  in  HRS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288303" y="2980244"/>
            <a:ext cx="131299" cy="646331"/>
          </a:xfrm>
          <a:prstGeom prst="straightConnector1">
            <a:avLst/>
          </a:prstGeom>
          <a:ln w="508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 bwMode="auto">
          <a:xfrm>
            <a:off x="3950184" y="3495307"/>
            <a:ext cx="1063533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srgbClr val="C00000"/>
                </a:solidFill>
              </a:rPr>
              <a:t>e</a:t>
            </a:r>
            <a:r>
              <a:rPr lang="en-US" sz="2800" baseline="30000" dirty="0">
                <a:solidFill>
                  <a:srgbClr val="C00000"/>
                </a:solidFill>
              </a:rPr>
              <a:t>-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1496367" y="2980244"/>
            <a:ext cx="13145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>
                <a:solidFill>
                  <a:srgbClr val="C00000"/>
                </a:solidFill>
              </a:rPr>
              <a:t>2   Quartz  detectors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2175696" y="829701"/>
            <a:ext cx="13145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>
                <a:solidFill>
                  <a:srgbClr val="C00000"/>
                </a:solidFill>
              </a:rPr>
              <a:t>GEMs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3237611" y="3176401"/>
            <a:ext cx="20749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>
                <a:solidFill>
                  <a:srgbClr val="C00000"/>
                </a:solidFill>
              </a:rPr>
              <a:t>  Quartz  detector</a:t>
            </a:r>
          </a:p>
        </p:txBody>
      </p:sp>
      <p:sp>
        <p:nvSpPr>
          <p:cNvPr id="27" name="TextBox 26"/>
          <p:cNvSpPr txBox="1"/>
          <p:nvPr/>
        </p:nvSpPr>
        <p:spPr bwMode="auto">
          <a:xfrm>
            <a:off x="5319723" y="1609934"/>
            <a:ext cx="8624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>
                <a:solidFill>
                  <a:srgbClr val="C00000"/>
                </a:solidFill>
              </a:rPr>
              <a:t>  PMT</a:t>
            </a:r>
          </a:p>
        </p:txBody>
      </p:sp>
      <p:sp>
        <p:nvSpPr>
          <p:cNvPr id="453" name="Shape 453"/>
          <p:cNvSpPr/>
          <p:nvPr/>
        </p:nvSpPr>
        <p:spPr>
          <a:xfrm>
            <a:off x="6328948" y="1199033"/>
            <a:ext cx="2530979" cy="250421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160729" indent="-160729" defTabSz="410751">
              <a:spcBef>
                <a:spcPts val="141"/>
              </a:spcBef>
              <a:buClr>
                <a:srgbClr val="FF65FF"/>
              </a:buClr>
              <a:buSzPct val="100000"/>
              <a:buChar char="•"/>
              <a:defRPr sz="2200">
                <a:solidFill>
                  <a:srgbClr val="FF65FF"/>
                </a:solidFill>
                <a:uFill>
                  <a:solidFill>
                    <a:srgbClr val="FF65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547" dirty="0">
                <a:solidFill>
                  <a:srgbClr val="002060"/>
                </a:solidFill>
              </a:rPr>
              <a:t>Cherenkov radiation from electrons traversing t</a:t>
            </a:r>
            <a:r>
              <a:rPr sz="1547" dirty="0">
                <a:solidFill>
                  <a:srgbClr val="002060"/>
                </a:solidFill>
              </a:rPr>
              <a:t>hin quartz</a:t>
            </a:r>
            <a:r>
              <a:rPr lang="en-US" sz="1547" dirty="0">
                <a:solidFill>
                  <a:srgbClr val="002060"/>
                </a:solidFill>
              </a:rPr>
              <a:t>.</a:t>
            </a:r>
          </a:p>
          <a:p>
            <a:pPr defTabSz="410751">
              <a:spcBef>
                <a:spcPts val="141"/>
              </a:spcBef>
              <a:buClr>
                <a:srgbClr val="FF65FF"/>
              </a:buClr>
              <a:buSzPct val="100000"/>
              <a:defRPr sz="2200">
                <a:solidFill>
                  <a:srgbClr val="FF65FF"/>
                </a:solidFill>
                <a:uFill>
                  <a:solidFill>
                    <a:srgbClr val="FF65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47" dirty="0">
              <a:solidFill>
                <a:srgbClr val="002060"/>
              </a:solidFill>
            </a:endParaRPr>
          </a:p>
          <a:p>
            <a:pPr marL="160729" indent="-160729" defTabSz="410751">
              <a:spcBef>
                <a:spcPts val="141"/>
              </a:spcBef>
              <a:buClr>
                <a:srgbClr val="FF65FF"/>
              </a:buClr>
              <a:buSzPct val="100000"/>
              <a:buChar char="•"/>
              <a:defRPr sz="2200">
                <a:solidFill>
                  <a:srgbClr val="FF65FF"/>
                </a:solidFill>
                <a:uFill>
                  <a:solidFill>
                    <a:srgbClr val="FF65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547" dirty="0">
                <a:solidFill>
                  <a:srgbClr val="002060"/>
                </a:solidFill>
              </a:rPr>
              <a:t>Simulation and data benchmarked quartz properties</a:t>
            </a:r>
            <a:endParaRPr lang="en-US" sz="1547" dirty="0">
              <a:solidFill>
                <a:srgbClr val="002060"/>
              </a:solidFill>
            </a:endParaRPr>
          </a:p>
          <a:p>
            <a:pPr marL="160729" indent="-160729" defTabSz="410751">
              <a:spcBef>
                <a:spcPts val="141"/>
              </a:spcBef>
              <a:buClr>
                <a:srgbClr val="FF65FF"/>
              </a:buClr>
              <a:buSzPct val="100000"/>
              <a:buChar char="•"/>
              <a:defRPr sz="2200">
                <a:solidFill>
                  <a:srgbClr val="FF65FF"/>
                </a:solidFill>
                <a:uFill>
                  <a:solidFill>
                    <a:srgbClr val="FF65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47" dirty="0">
              <a:solidFill>
                <a:srgbClr val="002060"/>
              </a:solidFill>
            </a:endParaRPr>
          </a:p>
          <a:p>
            <a:pPr marL="160729" indent="-160729" defTabSz="410751">
              <a:spcBef>
                <a:spcPts val="141"/>
              </a:spcBef>
              <a:buClr>
                <a:srgbClr val="FF65FF"/>
              </a:buClr>
              <a:buSzPct val="100000"/>
              <a:buChar char="•"/>
              <a:defRPr sz="2200">
                <a:solidFill>
                  <a:srgbClr val="FF65FF"/>
                </a:solidFill>
                <a:uFill>
                  <a:solidFill>
                    <a:srgbClr val="FF65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547" dirty="0">
                <a:solidFill>
                  <a:srgbClr val="002060"/>
                </a:solidFill>
              </a:rPr>
              <a:t>Also, GEMs  for  high-rate tracking</a:t>
            </a:r>
            <a:endParaRPr sz="1547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540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8117776" y="5428367"/>
            <a:ext cx="892969" cy="8929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110" name="Shape 110"/>
          <p:cNvSpPr/>
          <p:nvPr/>
        </p:nvSpPr>
        <p:spPr>
          <a:xfrm>
            <a:off x="17375" y="6202310"/>
            <a:ext cx="1580555" cy="3125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111" name="Shape 111"/>
          <p:cNvSpPr/>
          <p:nvPr/>
        </p:nvSpPr>
        <p:spPr>
          <a:xfrm>
            <a:off x="1768592" y="2734105"/>
            <a:ext cx="1508008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000" dirty="0">
                <a:solidFill>
                  <a:srgbClr val="FF0000"/>
                </a:solidFill>
              </a:rPr>
              <a:t>*</a:t>
            </a:r>
            <a:r>
              <a:rPr sz="1266" dirty="0"/>
              <a:t> contact persons</a:t>
            </a:r>
          </a:p>
        </p:txBody>
      </p:sp>
      <p:graphicFrame>
        <p:nvGraphicFramePr>
          <p:cNvPr id="112" name="Table 112"/>
          <p:cNvGraphicFramePr/>
          <p:nvPr>
            <p:extLst/>
          </p:nvPr>
        </p:nvGraphicFramePr>
        <p:xfrm>
          <a:off x="136490" y="496843"/>
          <a:ext cx="4657950" cy="2162176"/>
        </p:xfrm>
        <a:graphic>
          <a:graphicData uri="http://schemas.openxmlformats.org/drawingml/2006/table">
            <a:tbl>
              <a:tblPr/>
              <a:tblGrid>
                <a:gridCol w="1919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8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Kent </a:t>
                      </a:r>
                      <a:r>
                        <a:rPr sz="1600" dirty="0" err="1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Paschke</a:t>
                      </a:r>
                      <a:r>
                        <a:rPr sz="1600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 </a:t>
                      </a:r>
                      <a:r>
                        <a:rPr sz="2000" dirty="0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*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 err="1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UVa</a:t>
                      </a:r>
                      <a:endParaRPr sz="1600" dirty="0">
                        <a:uFill>
                          <a:solidFill>
                            <a:srgbClr val="000000"/>
                          </a:solidFill>
                        </a:u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Krishna Kumar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Stony Brook University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513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Robert Michaels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Jefferson Lab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Paul Souder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Syracuse </a:t>
                      </a:r>
                      <a:r>
                        <a:rPr sz="1600" dirty="0" err="1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Univeristy</a:t>
                      </a:r>
                      <a:endParaRPr sz="1600" dirty="0">
                        <a:uFill>
                          <a:solidFill>
                            <a:srgbClr val="000000"/>
                          </a:solidFill>
                        </a:u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Guido Urcioli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INFN Rome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4" name="Shape 114"/>
          <p:cNvSpPr/>
          <p:nvPr/>
        </p:nvSpPr>
        <p:spPr>
          <a:xfrm>
            <a:off x="1623747" y="76214"/>
            <a:ext cx="761427" cy="47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700">
                <a:solidFill>
                  <a:srgbClr val="000000"/>
                </a:solidFill>
              </a:defRPr>
            </a:lvl1pPr>
          </a:lstStyle>
          <a:p>
            <a:r>
              <a:rPr sz="2601" dirty="0"/>
              <a:t>PREX</a:t>
            </a:r>
          </a:p>
        </p:txBody>
      </p:sp>
      <p:sp>
        <p:nvSpPr>
          <p:cNvPr id="115" name="Shape 115"/>
          <p:cNvSpPr/>
          <p:nvPr/>
        </p:nvSpPr>
        <p:spPr>
          <a:xfrm>
            <a:off x="5937698" y="-16558"/>
            <a:ext cx="767839" cy="47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700">
                <a:solidFill>
                  <a:srgbClr val="000000"/>
                </a:solidFill>
              </a:defRPr>
            </a:lvl1pPr>
          </a:lstStyle>
          <a:p>
            <a:r>
              <a:rPr sz="2601" dirty="0"/>
              <a:t>CREX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0" y="3171729"/>
            <a:ext cx="3021330" cy="3462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99" y="3014101"/>
            <a:ext cx="3031236" cy="38279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67" y="3213945"/>
            <a:ext cx="2318004" cy="1035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98" y="4258471"/>
            <a:ext cx="3021521" cy="2589181"/>
          </a:xfrm>
          <a:prstGeom prst="rect">
            <a:avLst/>
          </a:prstGeom>
        </p:spPr>
      </p:pic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8305800" y="6419852"/>
            <a:ext cx="685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p2 /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22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3" name="Table 113"/>
          <p:cNvGraphicFramePr/>
          <p:nvPr>
            <p:extLst>
              <p:ext uri="{D42A27DB-BD31-4B8C-83A1-F6EECF244321}">
                <p14:modId xmlns:p14="http://schemas.microsoft.com/office/powerpoint/2010/main" val="420426420"/>
              </p:ext>
            </p:extLst>
          </p:nvPr>
        </p:nvGraphicFramePr>
        <p:xfrm>
          <a:off x="4289813" y="164208"/>
          <a:ext cx="4748640" cy="3007520"/>
        </p:xfrm>
        <a:graphic>
          <a:graphicData uri="http://schemas.openxmlformats.org/drawingml/2006/table">
            <a:tbl>
              <a:tblPr/>
              <a:tblGrid>
                <a:gridCol w="2291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7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Seamus Riordan</a:t>
                      </a:r>
                      <a:r>
                        <a:rPr sz="2000" dirty="0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*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lang="en-US" sz="1600" dirty="0" smtClean="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Argonne</a:t>
                      </a:r>
                      <a:r>
                        <a:rPr lang="en-US" sz="1600" baseline="0" dirty="0" smtClean="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 National Lab</a:t>
                      </a:r>
                      <a:endParaRPr sz="1600" dirty="0">
                        <a:uFill>
                          <a:solidFill>
                            <a:srgbClr val="000000"/>
                          </a:solidFill>
                        </a:u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044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Robert Michaels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Jefferson Lab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044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Kent Paschke 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UVa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044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Paul Souder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Syracuse Univeristy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Dustin McNulty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Idaho State University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044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Juliette </a:t>
                      </a:r>
                      <a:r>
                        <a:rPr sz="1600" dirty="0" err="1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Mammei</a:t>
                      </a:r>
                      <a:endParaRPr sz="1600" dirty="0">
                        <a:uFill>
                          <a:solidFill>
                            <a:srgbClr val="000000"/>
                          </a:solidFill>
                        </a:u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Manitoba University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044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Silviu Covrig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Jefferson Lab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05567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PREX</a:t>
            </a:r>
            <a:r>
              <a:rPr lang="en-US" dirty="0" smtClean="0"/>
              <a:t> </a:t>
            </a:r>
            <a:r>
              <a:rPr dirty="0" smtClean="0"/>
              <a:t>/</a:t>
            </a:r>
            <a:r>
              <a:rPr lang="en-US" dirty="0" smtClean="0"/>
              <a:t>  </a:t>
            </a:r>
            <a:r>
              <a:rPr dirty="0" smtClean="0"/>
              <a:t>CREX</a:t>
            </a:r>
            <a:r>
              <a:rPr lang="en-US" dirty="0" smtClean="0"/>
              <a:t>  </a:t>
            </a:r>
            <a:r>
              <a:rPr dirty="0" smtClean="0"/>
              <a:t> </a:t>
            </a:r>
            <a:r>
              <a:rPr dirty="0"/>
              <a:t>Experiments</a:t>
            </a:r>
          </a:p>
        </p:txBody>
      </p:sp>
      <p:sp>
        <p:nvSpPr>
          <p:cNvPr id="306" name="Shape 3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307" name="Shape 307"/>
          <p:cNvSpPr/>
          <p:nvPr/>
        </p:nvSpPr>
        <p:spPr>
          <a:xfrm>
            <a:off x="3133459" y="595560"/>
            <a:ext cx="2671822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/>
            <a:r>
              <a:rPr sz="2000" dirty="0"/>
              <a:t>PREX-2: 3% stat, 0.06 </a:t>
            </a:r>
            <a:r>
              <a:rPr sz="2000" dirty="0" err="1"/>
              <a:t>fm</a:t>
            </a:r>
            <a:r>
              <a:rPr sz="2000" dirty="0"/>
              <a:t> </a:t>
            </a:r>
          </a:p>
          <a:p>
            <a:pPr algn="ctr"/>
            <a:r>
              <a:rPr sz="2000" dirty="0"/>
              <a:t>CREX:  2.4% stat, 0.02fm</a:t>
            </a:r>
          </a:p>
        </p:txBody>
      </p:sp>
      <p:sp>
        <p:nvSpPr>
          <p:cNvPr id="308" name="Shape 308"/>
          <p:cNvSpPr/>
          <p:nvPr/>
        </p:nvSpPr>
        <p:spPr>
          <a:xfrm>
            <a:off x="3677932" y="1328926"/>
            <a:ext cx="1787413" cy="118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/>
              <a:t>PREX-II</a:t>
            </a:r>
          </a:p>
          <a:p>
            <a:pPr algn="ctr"/>
            <a:r>
              <a:rPr dirty="0"/>
              <a:t> E=1.1 GeV,  5</a:t>
            </a:r>
            <a:r>
              <a:rPr baseline="31999" dirty="0"/>
              <a:t>o</a:t>
            </a:r>
          </a:p>
          <a:p>
            <a:pPr algn="ctr"/>
            <a:r>
              <a:rPr dirty="0"/>
              <a:t>A=0.6 ppm</a:t>
            </a:r>
          </a:p>
          <a:p>
            <a:pPr algn="ctr"/>
            <a:r>
              <a:rPr dirty="0"/>
              <a:t>70 </a:t>
            </a:r>
            <a:r>
              <a:rPr dirty="0" err="1"/>
              <a:t>μA</a:t>
            </a:r>
            <a:r>
              <a:rPr dirty="0"/>
              <a:t>, 25+10 days</a:t>
            </a:r>
          </a:p>
        </p:txBody>
      </p:sp>
      <p:sp>
        <p:nvSpPr>
          <p:cNvPr id="309" name="Shape 309"/>
          <p:cNvSpPr/>
          <p:nvPr/>
        </p:nvSpPr>
        <p:spPr>
          <a:xfrm>
            <a:off x="6572080" y="1345213"/>
            <a:ext cx="2010231" cy="118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/>
              <a:t>CREX</a:t>
            </a:r>
          </a:p>
          <a:p>
            <a:pPr algn="ctr"/>
            <a:r>
              <a:rPr dirty="0"/>
              <a:t>E=1.9 GeV, 5</a:t>
            </a:r>
            <a:r>
              <a:rPr baseline="31999" dirty="0"/>
              <a:t>o</a:t>
            </a:r>
          </a:p>
          <a:p>
            <a:pPr algn="ctr"/>
            <a:r>
              <a:rPr dirty="0"/>
              <a:t>A = 2.3 ppm</a:t>
            </a:r>
          </a:p>
          <a:p>
            <a:pPr algn="ctr"/>
            <a:r>
              <a:rPr dirty="0"/>
              <a:t>150 </a:t>
            </a:r>
            <a:r>
              <a:rPr dirty="0" err="1"/>
              <a:t>μA</a:t>
            </a:r>
            <a:r>
              <a:rPr dirty="0"/>
              <a:t>, 35 + 10 days</a:t>
            </a:r>
          </a:p>
        </p:txBody>
      </p:sp>
      <p:graphicFrame>
        <p:nvGraphicFramePr>
          <p:cNvPr id="310" name="Table 310"/>
          <p:cNvGraphicFramePr/>
          <p:nvPr/>
        </p:nvGraphicFramePr>
        <p:xfrm>
          <a:off x="3173774" y="2504295"/>
          <a:ext cx="2795724" cy="2809480"/>
        </p:xfrm>
        <a:graphic>
          <a:graphicData uri="http://schemas.openxmlformats.org/drawingml/2006/table">
            <a:tbl>
              <a:tblPr/>
              <a:tblGrid>
                <a:gridCol w="2037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8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Charge Normalization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28575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0.1%</a:t>
                      </a:r>
                    </a:p>
                  </a:txBody>
                  <a:tcPr marL="35719" marR="35719" marT="35719" marB="35719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>
                          <a:solidFill>
                            <a:srgbClr val="00905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Beam Asymmetries*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>
                          <a:solidFill>
                            <a:srgbClr val="00905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1.1%</a:t>
                      </a:r>
                    </a:p>
                  </a:txBody>
                  <a:tcPr marL="35719" marR="35719" marT="35719" marB="35719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>
                          <a:solidFill>
                            <a:srgbClr val="00905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Detector Non-linearity*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>
                          <a:solidFill>
                            <a:srgbClr val="00905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1.0%</a:t>
                      </a:r>
                    </a:p>
                  </a:txBody>
                  <a:tcPr marL="35719" marR="35719" marT="35719" marB="35719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Transverse Asym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0.2%</a:t>
                      </a:r>
                    </a:p>
                  </a:txBody>
                  <a:tcPr marL="35719" marR="35719" marT="35719" marB="35719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>
                          <a:solidFill>
                            <a:srgbClr val="00905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Polarization*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>
                          <a:solidFill>
                            <a:srgbClr val="00905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1.1%</a:t>
                      </a:r>
                    </a:p>
                  </a:txBody>
                  <a:tcPr marL="35719" marR="35719" marT="35719" marB="35719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Target Backing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0.4%</a:t>
                      </a:r>
                    </a:p>
                  </a:txBody>
                  <a:tcPr marL="35719" marR="35719" marT="35719" marB="35719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Inelastic Contribution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&lt;0.1%</a:t>
                      </a:r>
                    </a:p>
                  </a:txBody>
                  <a:tcPr marL="35719" marR="35719" marT="35719" marB="35719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700">
                          <a:latin typeface="Arial"/>
                          <a:ea typeface="Arial"/>
                          <a:cs typeface="Arial"/>
                        </a:defRPr>
                      </a:pPr>
                      <a:r>
                        <a:rPr sz="1200"/>
                        <a:t>Effective Q</a:t>
                      </a:r>
                      <a:r>
                        <a:rPr sz="1200" baseline="31999"/>
                        <a:t>2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0.4%</a:t>
                      </a:r>
                    </a:p>
                  </a:txBody>
                  <a:tcPr marL="35719" marR="35719" marT="35719" marB="35719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Total Systematic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254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2%</a:t>
                      </a:r>
                    </a:p>
                  </a:txBody>
                  <a:tcPr marL="35719" marR="35719" marT="35719" marB="35719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Total Statistical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B w="285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3%</a:t>
                      </a:r>
                    </a:p>
                  </a:txBody>
                  <a:tcPr marL="35719" marR="35719" marT="35719" marB="35719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B w="2857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11" name="Table 311"/>
          <p:cNvGraphicFramePr/>
          <p:nvPr/>
        </p:nvGraphicFramePr>
        <p:xfrm>
          <a:off x="6148624" y="2507345"/>
          <a:ext cx="2786404" cy="2791133"/>
        </p:xfrm>
        <a:graphic>
          <a:graphicData uri="http://schemas.openxmlformats.org/drawingml/2006/table">
            <a:tbl>
              <a:tblPr/>
              <a:tblGrid>
                <a:gridCol w="2030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269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Charge Normalization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T w="28575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0.1%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269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Beam Asymmetries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0.3%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269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Detector Non-linearity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0.3%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269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Transverse Asym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0.1%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269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Polarization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0.8%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269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Target Contamination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0.2%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269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Inelastic Contribution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0.2%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2000">
                          <a:latin typeface="Arial"/>
                          <a:ea typeface="Arial"/>
                          <a:cs typeface="Arial"/>
                        </a:defRPr>
                      </a:pPr>
                      <a:r>
                        <a:rPr sz="1400"/>
                        <a:t>Effective Q</a:t>
                      </a:r>
                      <a:r>
                        <a:rPr sz="1400" baseline="31999"/>
                        <a:t>2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0.8%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Total Systematic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T w="254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1.2%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Total Statistical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B w="285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2.4%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B w="2857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12" name="Table 312"/>
          <p:cNvGraphicFramePr/>
          <p:nvPr/>
        </p:nvGraphicFramePr>
        <p:xfrm>
          <a:off x="208971" y="2504294"/>
          <a:ext cx="2795724" cy="2780668"/>
        </p:xfrm>
        <a:graphic>
          <a:graphicData uri="http://schemas.openxmlformats.org/drawingml/2006/table">
            <a:tbl>
              <a:tblPr/>
              <a:tblGrid>
                <a:gridCol w="2037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8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Charge Normalization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T w="28575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0.2%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Beam Asymmetries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1.1%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Detector Non-linearity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1.2%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Transverse Asym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0.2%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Polarization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1.3%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Target Backing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0.4%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Inelastic Contribution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&lt;0.1%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700">
                          <a:latin typeface="Arial"/>
                          <a:ea typeface="Arial"/>
                          <a:cs typeface="Arial"/>
                        </a:defRPr>
                      </a:pPr>
                      <a:r>
                        <a:rPr sz="1200"/>
                        <a:t>Effective Q</a:t>
                      </a:r>
                      <a:r>
                        <a:rPr sz="1200" baseline="31999"/>
                        <a:t>2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0.5%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Total Systematic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T w="254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2.1%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Total Statistical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B w="285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9%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B w="2857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13" name="Shape 313"/>
          <p:cNvSpPr/>
          <p:nvPr/>
        </p:nvSpPr>
        <p:spPr>
          <a:xfrm>
            <a:off x="922274" y="1437545"/>
            <a:ext cx="1521315" cy="995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000" dirty="0"/>
              <a:t>PREX-I</a:t>
            </a:r>
          </a:p>
          <a:p>
            <a:pPr algn="ctr"/>
            <a:r>
              <a:rPr sz="2000" dirty="0"/>
              <a:t> E=1.1 GeV, 5</a:t>
            </a:r>
            <a:r>
              <a:rPr sz="2000" baseline="31999" dirty="0"/>
              <a:t>o</a:t>
            </a:r>
          </a:p>
          <a:p>
            <a:pPr algn="ctr"/>
            <a:r>
              <a:rPr sz="2000" dirty="0"/>
              <a:t>A=0.6 ppm</a:t>
            </a:r>
          </a:p>
        </p:txBody>
      </p:sp>
      <p:sp>
        <p:nvSpPr>
          <p:cNvPr id="314" name="Shape 314"/>
          <p:cNvSpPr/>
          <p:nvPr/>
        </p:nvSpPr>
        <p:spPr>
          <a:xfrm>
            <a:off x="3276605" y="5346255"/>
            <a:ext cx="2590795" cy="786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200">
                <a:solidFill>
                  <a:srgbClr val="009051"/>
                </a:solidFill>
              </a:defRPr>
            </a:lvl1pPr>
          </a:lstStyle>
          <a:p>
            <a:r>
              <a:rPr sz="1547" dirty="0"/>
              <a:t>*Experience suggests that leading systematic errors can be improved beyond proposal</a:t>
            </a:r>
          </a:p>
        </p:txBody>
      </p:sp>
      <p:sp>
        <p:nvSpPr>
          <p:cNvPr id="315" name="Shape 315"/>
          <p:cNvSpPr/>
          <p:nvPr/>
        </p:nvSpPr>
        <p:spPr>
          <a:xfrm>
            <a:off x="150312" y="1325617"/>
            <a:ext cx="2921829" cy="4065057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316" name="Shape 316"/>
          <p:cNvSpPr/>
          <p:nvPr/>
        </p:nvSpPr>
        <p:spPr>
          <a:xfrm>
            <a:off x="359744" y="5390672"/>
            <a:ext cx="2169889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r>
              <a:rPr lang="en-US" sz="2000" dirty="0"/>
              <a:t>Achieved, published</a:t>
            </a:r>
            <a:endParaRPr sz="2000" dirty="0"/>
          </a:p>
        </p:txBody>
      </p:sp>
      <p:sp>
        <p:nvSpPr>
          <p:cNvPr id="318" name="Shape 318"/>
          <p:cNvSpPr/>
          <p:nvPr/>
        </p:nvSpPr>
        <p:spPr>
          <a:xfrm>
            <a:off x="203222" y="5739440"/>
            <a:ext cx="2758395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ctr">
              <a:defRPr sz="2200">
                <a:solidFill>
                  <a:srgbClr val="FF2600"/>
                </a:solidFill>
              </a:defRPr>
            </a:lvl1pPr>
          </a:lstStyle>
          <a:p>
            <a:r>
              <a:rPr sz="1600" dirty="0"/>
              <a:t>statistics limited result, systematics well under control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331" y="6285507"/>
            <a:ext cx="2526788" cy="54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41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3"/>
          <p:cNvSpPr txBox="1">
            <a:spLocks noChangeArrowheads="1"/>
          </p:cNvSpPr>
          <p:nvPr/>
        </p:nvSpPr>
        <p:spPr bwMode="auto">
          <a:xfrm>
            <a:off x="3082073" y="90671"/>
            <a:ext cx="290987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rgbClr val="0066CC"/>
                </a:solidFill>
              </a:rPr>
              <a:t>Future </a:t>
            </a:r>
            <a:r>
              <a:rPr lang="en-US" altLang="en-US" sz="2800" dirty="0" smtClean="0">
                <a:solidFill>
                  <a:srgbClr val="FF0000"/>
                </a:solidFill>
              </a:rPr>
              <a:t>  </a:t>
            </a:r>
          </a:p>
          <a:p>
            <a:pPr eaLnBrk="1" hangingPunct="1"/>
            <a:r>
              <a:rPr lang="en-US" altLang="en-US" sz="2800" dirty="0" smtClean="0">
                <a:solidFill>
                  <a:srgbClr val="FF0000"/>
                </a:solidFill>
              </a:rPr>
              <a:t>Weak Charge   </a:t>
            </a:r>
            <a:r>
              <a:rPr lang="en-US" altLang="en-US" sz="2800" dirty="0" smtClean="0">
                <a:solidFill>
                  <a:srgbClr val="0066CC"/>
                </a:solidFill>
              </a:rPr>
              <a:t>Scan  </a:t>
            </a:r>
            <a:r>
              <a:rPr lang="en-US" altLang="en-US" sz="2800" dirty="0">
                <a:solidFill>
                  <a:srgbClr val="0066CC"/>
                </a:solidFill>
              </a:rPr>
              <a:t>?</a:t>
            </a:r>
          </a:p>
        </p:txBody>
      </p:sp>
      <p:pic>
        <p:nvPicPr>
          <p:cNvPr id="74755" name="Picture 3" descr="arm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5" y="179893"/>
            <a:ext cx="2958378" cy="197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800" name="Rectangle 17"/>
          <p:cNvSpPr>
            <a:spLocks noChangeArrowheads="1"/>
          </p:cNvSpPr>
          <p:nvPr/>
        </p:nvSpPr>
        <p:spPr bwMode="auto">
          <a:xfrm>
            <a:off x="4260479" y="5998671"/>
            <a:ext cx="40174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Phys. G39  014104  2012 ;   PRC C92, 014313  2015</a:t>
            </a:r>
          </a:p>
        </p:txBody>
      </p:sp>
      <p:sp>
        <p:nvSpPr>
          <p:cNvPr id="74801" name="Rectangle 14"/>
          <p:cNvSpPr>
            <a:spLocks noChangeArrowheads="1"/>
          </p:cNvSpPr>
          <p:nvPr/>
        </p:nvSpPr>
        <p:spPr bwMode="auto">
          <a:xfrm>
            <a:off x="1295400" y="5983484"/>
            <a:ext cx="21852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sz="1200" b="0" dirty="0" smtClean="0">
                <a:solidFill>
                  <a:srgbClr val="002060"/>
                </a:solidFill>
              </a:rPr>
              <a:t>Z. Lin</a:t>
            </a:r>
            <a:r>
              <a:rPr lang="en-US" altLang="en-US" sz="1200" b="0" dirty="0">
                <a:solidFill>
                  <a:srgbClr val="002060"/>
                </a:solidFill>
              </a:rPr>
              <a:t>, </a:t>
            </a:r>
            <a:r>
              <a:rPr lang="en-US" altLang="en-US" sz="1200" b="0" dirty="0" smtClean="0">
                <a:solidFill>
                  <a:srgbClr val="002060"/>
                </a:solidFill>
              </a:rPr>
              <a:t> S. </a:t>
            </a:r>
            <a:r>
              <a:rPr lang="en-US" altLang="en-US" sz="1200" b="0" dirty="0">
                <a:solidFill>
                  <a:srgbClr val="002060"/>
                </a:solidFill>
              </a:rPr>
              <a:t>Ban</a:t>
            </a:r>
            <a:r>
              <a:rPr lang="en-US" altLang="en-US" sz="1200" b="0" dirty="0" smtClean="0">
                <a:solidFill>
                  <a:srgbClr val="002060"/>
                </a:solidFill>
              </a:rPr>
              <a:t>,  C.J. Horowitz</a:t>
            </a:r>
            <a:endParaRPr lang="en-US" altLang="en-US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331" y="6285507"/>
            <a:ext cx="2526788" cy="5493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auto">
          <a:xfrm>
            <a:off x="3904280" y="6486332"/>
            <a:ext cx="10464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/>
              <a:t>p </a:t>
            </a:r>
            <a:r>
              <a:rPr lang="en-US" sz="1600" dirty="0" smtClean="0"/>
              <a:t>20 </a:t>
            </a:r>
            <a:r>
              <a:rPr lang="en-US" sz="1600" dirty="0"/>
              <a:t>/ </a:t>
            </a:r>
            <a:r>
              <a:rPr lang="en-US" sz="1600" dirty="0" smtClean="0"/>
              <a:t>21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58" y="27709"/>
            <a:ext cx="3542397" cy="2359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" y="2152145"/>
            <a:ext cx="4410236" cy="33451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187" y="2182470"/>
            <a:ext cx="2017843" cy="811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16" y="5394921"/>
            <a:ext cx="3577415" cy="505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72" y="2687186"/>
            <a:ext cx="3358042" cy="2929356"/>
          </a:xfrm>
          <a:prstGeom prst="rect">
            <a:avLst/>
          </a:prstGeom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6269202" y="5639492"/>
            <a:ext cx="22958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sz="1200" b="0" dirty="0" smtClean="0">
                <a:solidFill>
                  <a:srgbClr val="002060"/>
                </a:solidFill>
              </a:rPr>
              <a:t>M. Thiel,  D. Becker,  P. Souder</a:t>
            </a:r>
            <a:endParaRPr lang="en-US" altLang="en-US" sz="1200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3293500" y="1463319"/>
            <a:ext cx="269844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i="1" dirty="0" smtClean="0">
                <a:solidFill>
                  <a:srgbClr val="0070C0"/>
                </a:solidFill>
              </a:rPr>
              <a:t>Electron Scattering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0070C0"/>
                </a:solidFill>
              </a:rPr>
              <a:t>lower Q</a:t>
            </a:r>
            <a:r>
              <a:rPr lang="en-US" i="1" baseline="30000" dirty="0" smtClean="0">
                <a:solidFill>
                  <a:srgbClr val="0070C0"/>
                </a:solidFill>
              </a:rPr>
              <a:t>2</a:t>
            </a:r>
            <a:r>
              <a:rPr lang="en-US" i="1" dirty="0" smtClean="0">
                <a:solidFill>
                  <a:srgbClr val="0070C0"/>
                </a:solidFill>
              </a:rPr>
              <a:t> at Mainz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0070C0"/>
                </a:solidFill>
              </a:rPr>
              <a:t>higher Q</a:t>
            </a:r>
            <a:r>
              <a:rPr lang="en-US" i="1" baseline="30000" dirty="0" smtClean="0">
                <a:solidFill>
                  <a:srgbClr val="0070C0"/>
                </a:solidFill>
              </a:rPr>
              <a:t>2</a:t>
            </a:r>
            <a:r>
              <a:rPr lang="en-US" i="1" dirty="0" smtClean="0">
                <a:solidFill>
                  <a:srgbClr val="0070C0"/>
                </a:solidFill>
              </a:rPr>
              <a:t> at </a:t>
            </a:r>
            <a:r>
              <a:rPr lang="en-US" i="1" dirty="0" err="1" smtClean="0">
                <a:solidFill>
                  <a:srgbClr val="0070C0"/>
                </a:solidFill>
              </a:rPr>
              <a:t>JLab</a:t>
            </a:r>
            <a:r>
              <a:rPr lang="en-US" i="1" dirty="0" smtClean="0">
                <a:solidFill>
                  <a:srgbClr val="0070C0"/>
                </a:solidFill>
              </a:rPr>
              <a:t>  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5975045" y="2664236"/>
            <a:ext cx="2262922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 smtClean="0"/>
              <a:t>  Focusing    Solenoid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62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2"/>
            <a:ext cx="8229600" cy="792163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</a:rPr>
              <a:t>PREX,  C-REX  :  Summary  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338294"/>
            <a:ext cx="7620000" cy="4724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  <a:t>Fundamental   Nuclear   Physics  </a:t>
            </a:r>
            <a:r>
              <a:rPr lang="en-US" altLang="en-US" sz="2400" dirty="0" smtClean="0">
                <a:solidFill>
                  <a:schemeClr val="accent5">
                    <a:lumMod val="50000"/>
                  </a:schemeClr>
                </a:solidFill>
              </a:rPr>
              <a:t>with  many   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  <a:t>applications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rgbClr val="FF9933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rgbClr val="C00000"/>
                </a:solidFill>
              </a:rPr>
              <a:t>PREX-I :   9%  stat. error  in  Asymmetry               </a:t>
            </a:r>
            <a:r>
              <a:rPr lang="en-US" altLang="en-US" sz="2400" dirty="0">
                <a:solidFill>
                  <a:srgbClr val="FF0000"/>
                </a:solidFill>
              </a:rPr>
              <a:t>	 </a:t>
            </a:r>
            <a:r>
              <a:rPr lang="en-US" altLang="en-US" sz="2400" dirty="0" smtClean="0">
                <a:solidFill>
                  <a:srgbClr val="FF0000"/>
                </a:solidFill>
              </a:rPr>
              <a:t>               	</a:t>
            </a:r>
            <a:r>
              <a:rPr lang="en-US" altLang="en-US" sz="1800" i="1" dirty="0" smtClean="0"/>
              <a:t>Goals</a:t>
            </a:r>
            <a:r>
              <a:rPr lang="en-US" altLang="en-US" sz="1800" i="1" dirty="0"/>
              <a:t>: </a:t>
            </a:r>
            <a:r>
              <a:rPr lang="en-US" altLang="en-US" sz="1800" i="1" dirty="0" smtClean="0"/>
              <a:t>  </a:t>
            </a:r>
            <a:r>
              <a:rPr lang="en-US" altLang="en-US" sz="1800" i="1" dirty="0">
                <a:solidFill>
                  <a:srgbClr val="7030A0"/>
                </a:solidFill>
              </a:rPr>
              <a:t>PREX-II  </a:t>
            </a:r>
            <a:r>
              <a:rPr lang="en-US" altLang="en-US" sz="1800" i="1" dirty="0" smtClean="0">
                <a:solidFill>
                  <a:srgbClr val="7030A0"/>
                </a:solidFill>
              </a:rPr>
              <a:t> </a:t>
            </a:r>
            <a:r>
              <a:rPr lang="en-US" altLang="en-US" sz="1800" b="1" i="1" dirty="0">
                <a:solidFill>
                  <a:srgbClr val="7030A0"/>
                </a:solidFill>
              </a:rPr>
              <a:t>3 </a:t>
            </a:r>
            <a:r>
              <a:rPr lang="en-US" altLang="en-US" sz="1800" b="1" i="1" dirty="0" smtClean="0">
                <a:solidFill>
                  <a:srgbClr val="7030A0"/>
                </a:solidFill>
              </a:rPr>
              <a:t>%</a:t>
            </a:r>
            <a:r>
              <a:rPr lang="en-US" altLang="en-US" sz="1800" i="1" dirty="0" smtClean="0">
                <a:solidFill>
                  <a:srgbClr val="7030A0"/>
                </a:solidFill>
              </a:rPr>
              <a:t>   0.06 </a:t>
            </a:r>
            <a:r>
              <a:rPr lang="en-US" altLang="en-US" sz="1800" i="1" dirty="0" err="1" smtClean="0">
                <a:solidFill>
                  <a:srgbClr val="7030A0"/>
                </a:solidFill>
              </a:rPr>
              <a:t>fm</a:t>
            </a:r>
            <a:r>
              <a:rPr lang="en-US" altLang="en-US" sz="1800" i="1" dirty="0" smtClean="0">
                <a:solidFill>
                  <a:srgbClr val="7030A0"/>
                </a:solidFill>
              </a:rPr>
              <a:t> </a:t>
            </a:r>
            <a:r>
              <a:rPr lang="en-US" altLang="en-US" sz="1800" i="1" dirty="0"/>
              <a:t>,   </a:t>
            </a:r>
            <a:r>
              <a:rPr lang="en-US" altLang="en-US" sz="1800" i="1" dirty="0" smtClean="0"/>
              <a:t> </a:t>
            </a:r>
            <a:r>
              <a:rPr lang="en-US" altLang="en-US" sz="1800" i="1" dirty="0" smtClean="0">
                <a:solidFill>
                  <a:srgbClr val="00B050"/>
                </a:solidFill>
              </a:rPr>
              <a:t>C-REX    </a:t>
            </a:r>
            <a:r>
              <a:rPr lang="en-US" altLang="en-US" sz="1800" b="1" i="1" dirty="0">
                <a:solidFill>
                  <a:srgbClr val="00B050"/>
                </a:solidFill>
              </a:rPr>
              <a:t>2.4% </a:t>
            </a:r>
            <a:r>
              <a:rPr lang="en-US" altLang="en-US" sz="1800" b="1" i="1" dirty="0" smtClean="0">
                <a:solidFill>
                  <a:srgbClr val="00B050"/>
                </a:solidFill>
              </a:rPr>
              <a:t>   </a:t>
            </a:r>
            <a:r>
              <a:rPr lang="en-US" altLang="en-US" sz="1800" i="1" dirty="0" smtClean="0">
                <a:solidFill>
                  <a:srgbClr val="00B050"/>
                </a:solidFill>
              </a:rPr>
              <a:t>0.02 </a:t>
            </a:r>
            <a:r>
              <a:rPr lang="en-US" altLang="en-US" sz="1800" i="1" dirty="0" err="1" smtClean="0">
                <a:solidFill>
                  <a:srgbClr val="00B050"/>
                </a:solidFill>
              </a:rPr>
              <a:t>fm</a:t>
            </a:r>
            <a:r>
              <a:rPr lang="en-US" altLang="en-US" sz="1800" i="1" dirty="0" smtClean="0">
                <a:solidFill>
                  <a:srgbClr val="00B050"/>
                </a:solidFill>
              </a:rPr>
              <a:t> </a:t>
            </a:r>
            <a:r>
              <a:rPr lang="en-US" altLang="en-US" sz="1800" i="1" dirty="0" smtClean="0"/>
              <a:t> </a:t>
            </a:r>
            <a:endParaRPr lang="en-US" altLang="en-US" sz="1800" i="1" dirty="0"/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rgbClr val="00B050"/>
                </a:solidFill>
              </a:rPr>
              <a:t>Systematic  Error  Goals  Achieved           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C00000"/>
                </a:solidFill>
              </a:rPr>
              <a:t>Apparatus  is under construction.</a:t>
            </a:r>
            <a:endParaRPr lang="en-US" altLang="en-US" dirty="0">
              <a:solidFill>
                <a:srgbClr val="C00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0000FF"/>
                </a:solidFill>
              </a:rPr>
              <a:t>Scheduled  </a:t>
            </a:r>
            <a:r>
              <a:rPr lang="en-US" altLang="en-US" sz="2400" dirty="0" smtClean="0">
                <a:solidFill>
                  <a:srgbClr val="0000FF"/>
                </a:solidFill>
              </a:rPr>
              <a:t>to  run  in  2019</a:t>
            </a:r>
            <a:endParaRPr lang="en-US" altLang="en-US" sz="2800" dirty="0">
              <a:solidFill>
                <a:srgbClr val="FF66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rgbClr val="008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rgbClr val="FF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6224897"/>
            <a:ext cx="2526788" cy="549301"/>
          </a:xfrm>
          <a:prstGeom prst="rect">
            <a:avLst/>
          </a:prstGeo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3352800" y="6467557"/>
            <a:ext cx="3200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0" dirty="0">
                <a:solidFill>
                  <a:srgbClr val="7030A0"/>
                </a:solidFill>
                <a:latin typeface="Lucida Bright" panose="02040602050505020304" pitchFamily="18" charset="0"/>
              </a:rPr>
              <a:t>http://hallaweb.jlab.org/parity/prex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64502" y="6435642"/>
            <a:ext cx="33406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srgbClr val="002060"/>
                </a:solidFill>
              </a:rPr>
              <a:t>Robert  Michaels,  </a:t>
            </a:r>
            <a:r>
              <a:rPr lang="en-US" sz="1600" dirty="0" smtClean="0">
                <a:solidFill>
                  <a:srgbClr val="002060"/>
                </a:solidFill>
              </a:rPr>
              <a:t>NuSYM2018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2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289534" y="2383621"/>
            <a:ext cx="6098055" cy="3429199"/>
            <a:chOff x="2667000" y="381000"/>
            <a:chExt cx="6382984" cy="4343400"/>
          </a:xfrm>
        </p:grpSpPr>
        <p:grpSp>
          <p:nvGrpSpPr>
            <p:cNvPr id="48" name="Group 47"/>
            <p:cNvGrpSpPr/>
            <p:nvPr/>
          </p:nvGrpSpPr>
          <p:grpSpPr>
            <a:xfrm>
              <a:off x="2667000" y="381000"/>
              <a:ext cx="6382984" cy="4343400"/>
              <a:chOff x="1524000" y="152400"/>
              <a:chExt cx="6382984" cy="4343400"/>
            </a:xfrm>
          </p:grpSpPr>
          <p:pic>
            <p:nvPicPr>
              <p:cNvPr id="5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2000" t="25143" r="66429" b="27886"/>
              <a:stretch>
                <a:fillRect/>
              </a:stretch>
            </p:blipFill>
            <p:spPr bwMode="auto">
              <a:xfrm>
                <a:off x="1524000" y="152400"/>
                <a:ext cx="6382984" cy="4343400"/>
              </a:xfrm>
              <a:prstGeom prst="flowChartManualInpu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" name="Rectangle 50"/>
              <p:cNvSpPr/>
              <p:nvPr/>
            </p:nvSpPr>
            <p:spPr>
              <a:xfrm>
                <a:off x="1524000" y="838200"/>
                <a:ext cx="609600" cy="1219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Rectangle 48"/>
            <p:cNvSpPr/>
            <p:nvPr/>
          </p:nvSpPr>
          <p:spPr>
            <a:xfrm>
              <a:off x="6982640" y="4038600"/>
              <a:ext cx="193276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765217" y="5378664"/>
            <a:ext cx="157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>
                <a:solidFill>
                  <a:srgbClr val="FF0000"/>
                </a:solidFill>
              </a:rPr>
              <a:t>48</a:t>
            </a:r>
            <a:r>
              <a:rPr lang="en-US" b="1" dirty="0">
                <a:solidFill>
                  <a:srgbClr val="FF0000"/>
                </a:solidFill>
              </a:rPr>
              <a:t>Ca  </a:t>
            </a:r>
            <a:endParaRPr lang="en-US" b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306007" y="3821873"/>
            <a:ext cx="157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>
                <a:solidFill>
                  <a:srgbClr val="FF0000"/>
                </a:solidFill>
              </a:rPr>
              <a:t>208</a:t>
            </a:r>
            <a:r>
              <a:rPr lang="en-US" b="1" dirty="0">
                <a:solidFill>
                  <a:srgbClr val="FF0000"/>
                </a:solidFill>
              </a:rPr>
              <a:t>Pb 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85330" y="2077030"/>
            <a:ext cx="461038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Choice  of  Nuclear 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First  excited  state   far  from  elastic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Neutron  excess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Doubly-magic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Stable</a:t>
            </a:r>
          </a:p>
        </p:txBody>
      </p:sp>
      <p:sp>
        <p:nvSpPr>
          <p:cNvPr id="30" name="Oval 29"/>
          <p:cNvSpPr/>
          <p:nvPr/>
        </p:nvSpPr>
        <p:spPr>
          <a:xfrm>
            <a:off x="4418767" y="3264890"/>
            <a:ext cx="335080" cy="2829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1116340" y="5020175"/>
            <a:ext cx="335080" cy="2829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15" descr="hallacomb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720" y="3886976"/>
            <a:ext cx="3806825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extBox 17"/>
          <p:cNvSpPr txBox="1">
            <a:spLocks noChangeArrowheads="1"/>
          </p:cNvSpPr>
          <p:nvPr/>
        </p:nvSpPr>
        <p:spPr bwMode="auto">
          <a:xfrm>
            <a:off x="6387589" y="6024995"/>
            <a:ext cx="1066800" cy="4000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33CC"/>
                </a:solidFill>
                <a:latin typeface="Georgia" charset="0"/>
              </a:rPr>
              <a:t>Hall  A</a:t>
            </a:r>
          </a:p>
        </p:txBody>
      </p:sp>
      <p:sp>
        <p:nvSpPr>
          <p:cNvPr id="31" name="TextBox 30"/>
          <p:cNvSpPr txBox="1"/>
          <p:nvPr/>
        </p:nvSpPr>
        <p:spPr bwMode="auto">
          <a:xfrm>
            <a:off x="5387178" y="3429115"/>
            <a:ext cx="35017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schemeClr val="tx2"/>
                </a:solidFill>
              </a:rPr>
              <a:t>High Resolution ( 10</a:t>
            </a:r>
            <a:r>
              <a:rPr lang="en-US" sz="1600" baseline="30000" dirty="0">
                <a:solidFill>
                  <a:schemeClr val="tx2"/>
                </a:solidFill>
              </a:rPr>
              <a:t>-4 </a:t>
            </a:r>
            <a:r>
              <a:rPr lang="en-US" sz="1600" dirty="0">
                <a:solidFill>
                  <a:schemeClr val="tx2"/>
                </a:solidFill>
              </a:rPr>
              <a:t>) Spectrometers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23" y="821974"/>
            <a:ext cx="4814355" cy="87651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 bwMode="auto">
          <a:xfrm>
            <a:off x="2341664" y="358419"/>
            <a:ext cx="22723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b="1" dirty="0">
                <a:solidFill>
                  <a:srgbClr val="0070C0"/>
                </a:solidFill>
              </a:rPr>
              <a:t>Neutron   form  factor</a:t>
            </a:r>
          </a:p>
        </p:txBody>
      </p:sp>
      <p:sp>
        <p:nvSpPr>
          <p:cNvPr id="34" name="Oval 33"/>
          <p:cNvSpPr/>
          <p:nvPr/>
        </p:nvSpPr>
        <p:spPr>
          <a:xfrm>
            <a:off x="3605207" y="753073"/>
            <a:ext cx="1080232" cy="56235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317" y="214839"/>
            <a:ext cx="3854997" cy="2168438"/>
          </a:xfrm>
          <a:prstGeom prst="rect">
            <a:avLst/>
          </a:prstGeom>
        </p:spPr>
      </p:pic>
      <p:sp>
        <p:nvSpPr>
          <p:cNvPr id="62" name="TextBox 17"/>
          <p:cNvSpPr txBox="1">
            <a:spLocks noChangeArrowheads="1"/>
          </p:cNvSpPr>
          <p:nvPr/>
        </p:nvSpPr>
        <p:spPr bwMode="auto">
          <a:xfrm>
            <a:off x="5590592" y="1444952"/>
            <a:ext cx="9144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33CC"/>
                </a:solidFill>
              </a:rPr>
              <a:t>Hall  A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43" y="189544"/>
            <a:ext cx="1898414" cy="412698"/>
          </a:xfrm>
          <a:prstGeom prst="rect">
            <a:avLst/>
          </a:prstGeom>
          <a:solidFill>
            <a:schemeClr val="accent5">
              <a:lumMod val="20000"/>
              <a:lumOff val="80000"/>
              <a:alpha val="88000"/>
            </a:schemeClr>
          </a:solidFill>
          <a:ln>
            <a:solidFill>
              <a:srgbClr val="00B0F0"/>
            </a:solidFill>
          </a:ln>
        </p:spPr>
      </p:pic>
      <p:sp>
        <p:nvSpPr>
          <p:cNvPr id="22" name="TextBox 21"/>
          <p:cNvSpPr txBox="1"/>
          <p:nvPr/>
        </p:nvSpPr>
        <p:spPr bwMode="auto">
          <a:xfrm>
            <a:off x="164502" y="6435642"/>
            <a:ext cx="33406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srgbClr val="002060"/>
                </a:solidFill>
              </a:rPr>
              <a:t>Robert  Michaels,  </a:t>
            </a:r>
            <a:r>
              <a:rPr lang="en-US" sz="1600" dirty="0" smtClean="0">
                <a:solidFill>
                  <a:srgbClr val="002060"/>
                </a:solidFill>
              </a:rPr>
              <a:t>NuSYM2018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1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3049590" y="774702"/>
          <a:ext cx="281622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8" name="Equation" r:id="rId4" imgW="1435100" imgH="254000" progId="Equation.3">
                  <p:embed/>
                </p:oleObj>
              </mc:Choice>
              <mc:Fallback>
                <p:oleObj name="Equation" r:id="rId4" imgW="1435100" imgH="254000" progId="Equation.3">
                  <p:embed/>
                  <p:pic>
                    <p:nvPicPr>
                      <p:cNvPr id="3993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9590" y="774702"/>
                        <a:ext cx="2816225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10"/>
          <p:cNvGraphicFramePr>
            <a:graphicFrameLocks noGrp="1" noChangeAspect="1"/>
          </p:cNvGraphicFramePr>
          <p:nvPr>
            <p:ph sz="half" idx="2"/>
          </p:nvPr>
        </p:nvGraphicFramePr>
        <p:xfrm>
          <a:off x="1905000" y="4932363"/>
          <a:ext cx="56388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9" name="Equation" r:id="rId6" imgW="4127500" imgH="901700" progId="Equation.3">
                  <p:embed/>
                </p:oleObj>
              </mc:Choice>
              <mc:Fallback>
                <p:oleObj name="Equation" r:id="rId6" imgW="4127500" imgH="901700" progId="Equation.3">
                  <p:embed/>
                  <p:pic>
                    <p:nvPicPr>
                      <p:cNvPr id="3993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932363"/>
                        <a:ext cx="5638800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0" name="Text Box 2"/>
          <p:cNvSpPr txBox="1">
            <a:spLocks noChangeArrowheads="1"/>
          </p:cNvSpPr>
          <p:nvPr/>
        </p:nvSpPr>
        <p:spPr bwMode="auto">
          <a:xfrm>
            <a:off x="5257800" y="2974977"/>
            <a:ext cx="3352800" cy="5810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Georgia" panose="02040502050405020303" pitchFamily="18" charset="0"/>
              </a:rPr>
              <a:t> 		neutron weak charge  &gt;&gt; proton weak charge</a:t>
            </a:r>
          </a:p>
        </p:txBody>
      </p:sp>
      <p:sp>
        <p:nvSpPr>
          <p:cNvPr id="39941" name="Text Box 3"/>
          <p:cNvSpPr txBox="1">
            <a:spLocks noChangeArrowheads="1"/>
          </p:cNvSpPr>
          <p:nvPr/>
        </p:nvSpPr>
        <p:spPr bwMode="auto">
          <a:xfrm>
            <a:off x="5287963" y="2382840"/>
            <a:ext cx="3124200" cy="58102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Georgia" panose="02040502050405020303" pitchFamily="18" charset="0"/>
              </a:rPr>
              <a:t>            is  small,  best  observed 	by  parity  violation</a:t>
            </a:r>
          </a:p>
        </p:txBody>
      </p:sp>
      <p:graphicFrame>
        <p:nvGraphicFramePr>
          <p:cNvPr id="39942" name="Object 5"/>
          <p:cNvGraphicFramePr>
            <a:graphicFrameLocks noChangeAspect="1"/>
          </p:cNvGraphicFramePr>
          <p:nvPr/>
        </p:nvGraphicFramePr>
        <p:xfrm>
          <a:off x="955675" y="1787525"/>
          <a:ext cx="30480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0" name="Equation" r:id="rId8" imgW="2005729" imgH="317362" progId="Equation.3">
                  <p:embed/>
                </p:oleObj>
              </mc:Choice>
              <mc:Fallback>
                <p:oleObj name="Equation" r:id="rId8" imgW="2005729" imgH="317362" progId="Equation.3">
                  <p:embed/>
                  <p:pic>
                    <p:nvPicPr>
                      <p:cNvPr id="3994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675" y="1787525"/>
                        <a:ext cx="3048000" cy="482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3" name="Object 6"/>
          <p:cNvGraphicFramePr>
            <a:graphicFrameLocks noChangeAspect="1"/>
          </p:cNvGraphicFramePr>
          <p:nvPr/>
        </p:nvGraphicFramePr>
        <p:xfrm>
          <a:off x="4527552" y="1744665"/>
          <a:ext cx="4181475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1" name="Equation" r:id="rId10" imgW="3035300" imgH="431800" progId="Equation.3">
                  <p:embed/>
                </p:oleObj>
              </mc:Choice>
              <mc:Fallback>
                <p:oleObj name="Equation" r:id="rId10" imgW="3035300" imgH="431800" progId="Equation.3">
                  <p:embed/>
                  <p:pic>
                    <p:nvPicPr>
                      <p:cNvPr id="3994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7552" y="1744665"/>
                        <a:ext cx="4181475" cy="5937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8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4" name="Object 7"/>
          <p:cNvGraphicFramePr>
            <a:graphicFrameLocks noChangeAspect="1"/>
          </p:cNvGraphicFramePr>
          <p:nvPr/>
        </p:nvGraphicFramePr>
        <p:xfrm>
          <a:off x="1371602" y="2832100"/>
          <a:ext cx="2335213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2" name="Equation" r:id="rId12" imgW="1536033" imgH="406224" progId="Equation.3">
                  <p:embed/>
                </p:oleObj>
              </mc:Choice>
              <mc:Fallback>
                <p:oleObj name="Equation" r:id="rId12" imgW="1536033" imgH="406224" progId="Equation.3">
                  <p:embed/>
                  <p:pic>
                    <p:nvPicPr>
                      <p:cNvPr id="3994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2" y="2832100"/>
                        <a:ext cx="2335213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5" name="Object 8"/>
          <p:cNvGraphicFramePr>
            <a:graphicFrameLocks noChangeAspect="1"/>
          </p:cNvGraphicFramePr>
          <p:nvPr/>
        </p:nvGraphicFramePr>
        <p:xfrm>
          <a:off x="914402" y="3910015"/>
          <a:ext cx="3241675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3" name="Equation" r:id="rId14" imgW="2133600" imgH="393700" progId="Equation.3">
                  <p:embed/>
                </p:oleObj>
              </mc:Choice>
              <mc:Fallback>
                <p:oleObj name="Equation" r:id="rId14" imgW="2133600" imgH="393700" progId="Equation.3">
                  <p:embed/>
                  <p:pic>
                    <p:nvPicPr>
                      <p:cNvPr id="3994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2" y="3910015"/>
                        <a:ext cx="3241675" cy="598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6" name="Object 9"/>
          <p:cNvGraphicFramePr>
            <a:graphicFrameLocks noChangeAspect="1"/>
          </p:cNvGraphicFramePr>
          <p:nvPr/>
        </p:nvGraphicFramePr>
        <p:xfrm>
          <a:off x="4800602" y="3910015"/>
          <a:ext cx="3281363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4" name="Equation" r:id="rId16" imgW="2159000" imgH="393700" progId="Equation.3">
                  <p:embed/>
                </p:oleObj>
              </mc:Choice>
              <mc:Fallback>
                <p:oleObj name="Equation" r:id="rId16" imgW="2159000" imgH="393700" progId="Equation.3">
                  <p:embed/>
                  <p:pic>
                    <p:nvPicPr>
                      <p:cNvPr id="3994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2" y="3910015"/>
                        <a:ext cx="3281363" cy="598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339725" y="844550"/>
            <a:ext cx="2971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Georgia" panose="02040502050405020303" pitchFamily="18" charset="0"/>
              </a:rPr>
              <a:t>Electron -  Nucleus   Potential</a:t>
            </a:r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 flipH="1">
            <a:off x="3733800" y="1231900"/>
            <a:ext cx="304800" cy="4572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>
            <a:off x="5486400" y="1231900"/>
            <a:ext cx="228600" cy="457200"/>
          </a:xfrm>
          <a:prstGeom prst="line">
            <a:avLst/>
          </a:prstGeom>
          <a:noFill/>
          <a:ln w="19050">
            <a:solidFill>
              <a:srgbClr val="80008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1066800" y="1384300"/>
            <a:ext cx="297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Georgia" panose="02040502050405020303" pitchFamily="18" charset="0"/>
              </a:rPr>
              <a:t>electromagnetic</a:t>
            </a:r>
          </a:p>
        </p:txBody>
      </p:sp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6172200" y="135255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Georgia" panose="02040502050405020303" pitchFamily="18" charset="0"/>
              </a:rPr>
              <a:t>axial</a:t>
            </a:r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2362200" y="2332038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rgbClr val="CCFFFF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Georgia" panose="02040502050405020303" pitchFamily="18" charset="0"/>
            </a:endParaRPr>
          </a:p>
        </p:txBody>
      </p:sp>
      <p:sp>
        <p:nvSpPr>
          <p:cNvPr id="39953" name="Text Box 17"/>
          <p:cNvSpPr txBox="1">
            <a:spLocks noChangeArrowheads="1"/>
          </p:cNvSpPr>
          <p:nvPr/>
        </p:nvSpPr>
        <p:spPr bwMode="auto">
          <a:xfrm>
            <a:off x="4800600" y="3714750"/>
            <a:ext cx="312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Georgia" panose="02040502050405020303" pitchFamily="18" charset="0"/>
              </a:rPr>
              <a:t>Neutron  form  factor</a:t>
            </a:r>
          </a:p>
        </p:txBody>
      </p:sp>
      <p:sp>
        <p:nvSpPr>
          <p:cNvPr id="39954" name="Text Box 18"/>
          <p:cNvSpPr txBox="1">
            <a:spLocks noChangeArrowheads="1"/>
          </p:cNvSpPr>
          <p:nvPr/>
        </p:nvSpPr>
        <p:spPr bwMode="auto">
          <a:xfrm>
            <a:off x="838200" y="4629152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FF"/>
                </a:solidFill>
                <a:latin typeface="Georgia" panose="02040502050405020303" pitchFamily="18" charset="0"/>
              </a:rPr>
              <a:t>Parity Violating  Asymmetry</a:t>
            </a:r>
          </a:p>
        </p:txBody>
      </p:sp>
      <p:graphicFrame>
        <p:nvGraphicFramePr>
          <p:cNvPr id="39955" name="Object 19"/>
          <p:cNvGraphicFramePr>
            <a:graphicFrameLocks noChangeAspect="1"/>
          </p:cNvGraphicFramePr>
          <p:nvPr/>
        </p:nvGraphicFramePr>
        <p:xfrm>
          <a:off x="5287963" y="2428875"/>
          <a:ext cx="639762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5" name="Equation" r:id="rId18" imgW="355292" imgH="203024" progId="Equation.3">
                  <p:embed/>
                </p:oleObj>
              </mc:Choice>
              <mc:Fallback>
                <p:oleObj name="Equation" r:id="rId18" imgW="355292" imgH="203024" progId="Equation.3">
                  <p:embed/>
                  <p:pic>
                    <p:nvPicPr>
                      <p:cNvPr id="39955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7963" y="2428875"/>
                        <a:ext cx="639762" cy="274638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800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56" name="Object 20"/>
          <p:cNvGraphicFramePr>
            <a:graphicFrameLocks noChangeAspect="1"/>
          </p:cNvGraphicFramePr>
          <p:nvPr/>
        </p:nvGraphicFramePr>
        <p:xfrm>
          <a:off x="5310188" y="3005140"/>
          <a:ext cx="1731962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6" name="Equation" r:id="rId20" imgW="1257300" imgH="241300" progId="Equation.3">
                  <p:embed/>
                </p:oleObj>
              </mc:Choice>
              <mc:Fallback>
                <p:oleObj name="Equation" r:id="rId20" imgW="1257300" imgH="241300" progId="Equation.3">
                  <p:embed/>
                  <p:pic>
                    <p:nvPicPr>
                      <p:cNvPr id="39956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0188" y="3005140"/>
                        <a:ext cx="1731962" cy="33178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800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57" name="Text Box 21"/>
          <p:cNvSpPr txBox="1">
            <a:spLocks noChangeArrowheads="1"/>
          </p:cNvSpPr>
          <p:nvPr/>
        </p:nvSpPr>
        <p:spPr bwMode="auto">
          <a:xfrm>
            <a:off x="914400" y="3714750"/>
            <a:ext cx="312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Georgia" panose="02040502050405020303" pitchFamily="18" charset="0"/>
              </a:rPr>
              <a:t>Proton  form  factor</a:t>
            </a:r>
          </a:p>
        </p:txBody>
      </p:sp>
      <p:sp>
        <p:nvSpPr>
          <p:cNvPr id="39958" name="AutoShape 22"/>
          <p:cNvSpPr>
            <a:spLocks noChangeArrowheads="1"/>
          </p:cNvSpPr>
          <p:nvPr/>
        </p:nvSpPr>
        <p:spPr bwMode="auto">
          <a:xfrm>
            <a:off x="4876800" y="26035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Georgia" panose="02040502050405020303" pitchFamily="18" charset="0"/>
            </a:endParaRPr>
          </a:p>
        </p:txBody>
      </p:sp>
      <p:sp>
        <p:nvSpPr>
          <p:cNvPr id="39959" name="AutoShape 23"/>
          <p:cNvSpPr>
            <a:spLocks noChangeArrowheads="1"/>
          </p:cNvSpPr>
          <p:nvPr/>
        </p:nvSpPr>
        <p:spPr bwMode="auto">
          <a:xfrm>
            <a:off x="4876800" y="3127375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Georgia" panose="02040502050405020303" pitchFamily="18" charset="0"/>
            </a:endParaRPr>
          </a:p>
        </p:txBody>
      </p:sp>
      <p:sp>
        <p:nvSpPr>
          <p:cNvPr id="39960" name="Line 24"/>
          <p:cNvSpPr>
            <a:spLocks noChangeShapeType="1"/>
          </p:cNvSpPr>
          <p:nvPr/>
        </p:nvSpPr>
        <p:spPr bwMode="auto">
          <a:xfrm>
            <a:off x="5486400" y="4400550"/>
            <a:ext cx="990600" cy="685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1" name="AutoShape 25"/>
          <p:cNvSpPr>
            <a:spLocks/>
          </p:cNvSpPr>
          <p:nvPr/>
        </p:nvSpPr>
        <p:spPr bwMode="auto">
          <a:xfrm rot="5400000">
            <a:off x="5562600" y="5391150"/>
            <a:ext cx="228600" cy="838200"/>
          </a:xfrm>
          <a:prstGeom prst="rightBrace">
            <a:avLst>
              <a:gd name="adj1" fmla="val 3055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Georgia" panose="02040502050405020303" pitchFamily="18" charset="0"/>
            </a:endParaRPr>
          </a:p>
        </p:txBody>
      </p:sp>
      <p:graphicFrame>
        <p:nvGraphicFramePr>
          <p:cNvPr id="39962" name="Object 26"/>
          <p:cNvGraphicFramePr>
            <a:graphicFrameLocks noChangeAspect="1"/>
          </p:cNvGraphicFramePr>
          <p:nvPr/>
        </p:nvGraphicFramePr>
        <p:xfrm>
          <a:off x="5486400" y="6019802"/>
          <a:ext cx="381000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7" name="Equation" r:id="rId22" imgW="279279" imgH="203112" progId="Equation.3">
                  <p:embed/>
                </p:oleObj>
              </mc:Choice>
              <mc:Fallback>
                <p:oleObj name="Equation" r:id="rId22" imgW="279279" imgH="203112" progId="Equation.3">
                  <p:embed/>
                  <p:pic>
                    <p:nvPicPr>
                      <p:cNvPr id="39962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6019802"/>
                        <a:ext cx="381000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63" name="Text Box 27"/>
          <p:cNvSpPr txBox="1">
            <a:spLocks noChangeArrowheads="1"/>
          </p:cNvSpPr>
          <p:nvPr/>
        </p:nvSpPr>
        <p:spPr bwMode="auto">
          <a:xfrm>
            <a:off x="533400" y="2495550"/>
            <a:ext cx="1149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Georgia" panose="02040502050405020303" pitchFamily="18" charset="0"/>
              </a:rPr>
              <a:t> </a:t>
            </a:r>
            <a:r>
              <a:rPr lang="en-US" altLang="en-US" sz="1200">
                <a:latin typeface="Georgia" panose="02040502050405020303" pitchFamily="18" charset="0"/>
              </a:rPr>
              <a:t>Pb   is  spin  </a:t>
            </a:r>
            <a:r>
              <a:rPr lang="en-US" altLang="en-US" sz="1200">
                <a:latin typeface="Arial Unicode MS" pitchFamily="34" charset="-128"/>
              </a:rPr>
              <a:t>0</a:t>
            </a:r>
          </a:p>
        </p:txBody>
      </p:sp>
      <p:sp>
        <p:nvSpPr>
          <p:cNvPr id="39964" name="Text Box 28"/>
          <p:cNvSpPr txBox="1">
            <a:spLocks noChangeArrowheads="1"/>
          </p:cNvSpPr>
          <p:nvPr/>
        </p:nvSpPr>
        <p:spPr bwMode="auto">
          <a:xfrm>
            <a:off x="390525" y="2486027"/>
            <a:ext cx="685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">
                <a:latin typeface="Georgia" panose="02040502050405020303" pitchFamily="18" charset="0"/>
              </a:rPr>
              <a:t>208</a:t>
            </a:r>
          </a:p>
        </p:txBody>
      </p:sp>
      <p:sp>
        <p:nvSpPr>
          <p:cNvPr id="39965" name="TextBox 28"/>
          <p:cNvSpPr txBox="1">
            <a:spLocks noChangeArrowheads="1"/>
          </p:cNvSpPr>
          <p:nvPr/>
        </p:nvSpPr>
        <p:spPr bwMode="auto">
          <a:xfrm>
            <a:off x="609600" y="304800"/>
            <a:ext cx="449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Georgia" panose="02040502050405020303" pitchFamily="18" charset="0"/>
              </a:rPr>
              <a:t>Using  Parity  Violation </a:t>
            </a:r>
          </a:p>
        </p:txBody>
      </p:sp>
      <p:sp>
        <p:nvSpPr>
          <p:cNvPr id="30" name="TextBox 16"/>
          <p:cNvSpPr txBox="1">
            <a:spLocks noChangeArrowheads="1"/>
          </p:cNvSpPr>
          <p:nvPr/>
        </p:nvSpPr>
        <p:spPr bwMode="auto">
          <a:xfrm>
            <a:off x="8305800" y="6475272"/>
            <a:ext cx="685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p4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/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22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164502" y="6435642"/>
            <a:ext cx="33406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srgbClr val="002060"/>
                </a:solidFill>
              </a:rPr>
              <a:t>Robert  Michaels,  </a:t>
            </a:r>
            <a:r>
              <a:rPr lang="en-US" sz="1600" dirty="0" smtClean="0">
                <a:solidFill>
                  <a:srgbClr val="002060"/>
                </a:solidFill>
              </a:rPr>
              <a:t>NuSYM2018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92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nrpva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2" y="625842"/>
            <a:ext cx="8063639" cy="5468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880" y="607102"/>
            <a:ext cx="47681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Neutron  Skin   </a:t>
            </a:r>
            <a:r>
              <a:rPr lang="en-US" sz="2400" b="1" dirty="0" err="1">
                <a:solidFill>
                  <a:srgbClr val="0070C0"/>
                </a:solidFill>
              </a:rPr>
              <a:t>vs</a:t>
            </a:r>
            <a:r>
              <a:rPr lang="en-US" sz="2400" b="1" dirty="0">
                <a:solidFill>
                  <a:srgbClr val="0070C0"/>
                </a:solidFill>
              </a:rPr>
              <a:t>   Mass Number  A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339416" y="2550469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R</a:t>
            </a:r>
            <a:r>
              <a:rPr lang="en-US" sz="2400" b="1" baseline="-25000" dirty="0">
                <a:solidFill>
                  <a:srgbClr val="002060"/>
                </a:solidFill>
              </a:rPr>
              <a:t>N</a:t>
            </a:r>
            <a:r>
              <a:rPr lang="en-US" sz="2400" b="1" dirty="0">
                <a:solidFill>
                  <a:srgbClr val="002060"/>
                </a:solidFill>
              </a:rPr>
              <a:t> – R</a:t>
            </a:r>
            <a:r>
              <a:rPr lang="en-US" sz="2400" b="1" baseline="-25000" dirty="0">
                <a:solidFill>
                  <a:srgbClr val="002060"/>
                </a:solidFill>
              </a:rPr>
              <a:t>P</a:t>
            </a:r>
            <a:r>
              <a:rPr lang="en-US" sz="2400" b="1" dirty="0">
                <a:solidFill>
                  <a:srgbClr val="002060"/>
                </a:solidFill>
              </a:rPr>
              <a:t>   </a:t>
            </a:r>
            <a:r>
              <a:rPr lang="en-US" sz="2000" b="1" dirty="0">
                <a:solidFill>
                  <a:srgbClr val="002060"/>
                </a:solidFill>
              </a:rPr>
              <a:t>(fm)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600" y="562631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33010" y="1690142"/>
            <a:ext cx="13253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60093"/>
                </a:solidFill>
                <a:latin typeface="Georgia" pitchFamily="18" charset="0"/>
              </a:rPr>
              <a:t>PREX-I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1828802"/>
            <a:ext cx="1676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6FF33"/>
                </a:solidFill>
                <a:latin typeface="Georgia" pitchFamily="18" charset="0"/>
              </a:rPr>
              <a:t>PREX-II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36690" y="2117360"/>
            <a:ext cx="1676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published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37030" y="2163582"/>
            <a:ext cx="2163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  Approved  proposal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400" y="1773185"/>
            <a:ext cx="1752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Georgia" pitchFamily="18" charset="0"/>
              </a:rPr>
              <a:t>C-REX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6460" y="228330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Approved  proposal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65206" y="2973217"/>
            <a:ext cx="228600" cy="494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262864" y="3089980"/>
            <a:ext cx="0" cy="27432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Isosceles Triangle 23"/>
          <p:cNvSpPr/>
          <p:nvPr/>
        </p:nvSpPr>
        <p:spPr>
          <a:xfrm>
            <a:off x="2146937" y="3147593"/>
            <a:ext cx="221819" cy="15909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305800" y="6461417"/>
            <a:ext cx="685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p5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/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22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4267200" y="5110640"/>
            <a:ext cx="37537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Theory  :  P. Ring et al.  NPA 624, 349 (1997)</a:t>
            </a:r>
            <a:endParaRPr lang="en-US" sz="1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164502" y="6435642"/>
            <a:ext cx="33406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srgbClr val="002060"/>
                </a:solidFill>
              </a:rPr>
              <a:t>Robert  Michaels,  </a:t>
            </a:r>
            <a:r>
              <a:rPr lang="en-US" sz="1600" dirty="0" smtClean="0">
                <a:solidFill>
                  <a:srgbClr val="002060"/>
                </a:solidFill>
              </a:rPr>
              <a:t>NuSYM2018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97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Oval 6"/>
          <p:cNvSpPr>
            <a:spLocks noChangeArrowheads="1"/>
          </p:cNvSpPr>
          <p:nvPr/>
        </p:nvSpPr>
        <p:spPr bwMode="auto">
          <a:xfrm>
            <a:off x="769192" y="5062668"/>
            <a:ext cx="1571201" cy="1537905"/>
          </a:xfrm>
          <a:prstGeom prst="ellipse">
            <a:avLst/>
          </a:prstGeom>
          <a:solidFill>
            <a:srgbClr val="CC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65" name="Oval 6"/>
          <p:cNvSpPr>
            <a:spLocks noChangeArrowheads="1"/>
          </p:cNvSpPr>
          <p:nvPr/>
        </p:nvSpPr>
        <p:spPr bwMode="auto">
          <a:xfrm>
            <a:off x="2948217" y="5083662"/>
            <a:ext cx="1571201" cy="1537905"/>
          </a:xfrm>
          <a:prstGeom prst="ellipse">
            <a:avLst/>
          </a:prstGeom>
          <a:solidFill>
            <a:srgbClr val="CC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63" name="Oval 6"/>
          <p:cNvSpPr>
            <a:spLocks noChangeArrowheads="1"/>
          </p:cNvSpPr>
          <p:nvPr/>
        </p:nvSpPr>
        <p:spPr bwMode="auto">
          <a:xfrm>
            <a:off x="4553851" y="4442557"/>
            <a:ext cx="1571201" cy="1537905"/>
          </a:xfrm>
          <a:prstGeom prst="ellipse">
            <a:avLst/>
          </a:prstGeom>
          <a:solidFill>
            <a:srgbClr val="CC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60" name="Oval 6"/>
          <p:cNvSpPr>
            <a:spLocks noChangeArrowheads="1"/>
          </p:cNvSpPr>
          <p:nvPr/>
        </p:nvSpPr>
        <p:spPr bwMode="auto">
          <a:xfrm>
            <a:off x="2942421" y="3106920"/>
            <a:ext cx="1571201" cy="1537905"/>
          </a:xfrm>
          <a:prstGeom prst="ellipse">
            <a:avLst/>
          </a:prstGeom>
          <a:solidFill>
            <a:srgbClr val="CC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6115385" y="1742127"/>
            <a:ext cx="2362200" cy="6858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 sz="1400"/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6245969" y="3670149"/>
            <a:ext cx="2401044" cy="96452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 sz="1400"/>
          </a:p>
        </p:txBody>
      </p:sp>
      <p:sp>
        <p:nvSpPr>
          <p:cNvPr id="51206" name="Oval 6"/>
          <p:cNvSpPr>
            <a:spLocks noChangeArrowheads="1"/>
          </p:cNvSpPr>
          <p:nvPr/>
        </p:nvSpPr>
        <p:spPr bwMode="auto">
          <a:xfrm>
            <a:off x="6581346" y="5064589"/>
            <a:ext cx="1571201" cy="1537905"/>
          </a:xfrm>
          <a:prstGeom prst="ellipse">
            <a:avLst/>
          </a:prstGeom>
          <a:solidFill>
            <a:srgbClr val="CC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1208" name="AutoShape 8"/>
          <p:cNvSpPr>
            <a:spLocks noChangeArrowheads="1"/>
          </p:cNvSpPr>
          <p:nvPr/>
        </p:nvSpPr>
        <p:spPr bwMode="auto">
          <a:xfrm>
            <a:off x="6138391" y="905521"/>
            <a:ext cx="2362200" cy="4572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 sz="1400"/>
          </a:p>
        </p:txBody>
      </p:sp>
      <p:sp>
        <p:nvSpPr>
          <p:cNvPr id="51209" name="AutoShape 9"/>
          <p:cNvSpPr>
            <a:spLocks noChangeArrowheads="1"/>
          </p:cNvSpPr>
          <p:nvPr/>
        </p:nvSpPr>
        <p:spPr bwMode="auto">
          <a:xfrm>
            <a:off x="6171728" y="2819317"/>
            <a:ext cx="2362200" cy="4572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 sz="1400"/>
          </a:p>
        </p:txBody>
      </p:sp>
      <p:sp>
        <p:nvSpPr>
          <p:cNvPr id="51218" name="AutoShape 18"/>
          <p:cNvSpPr>
            <a:spLocks noChangeArrowheads="1"/>
          </p:cNvSpPr>
          <p:nvPr/>
        </p:nvSpPr>
        <p:spPr bwMode="auto">
          <a:xfrm rot="-5400000">
            <a:off x="7129184" y="1425230"/>
            <a:ext cx="397879" cy="303889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 sz="1400"/>
          </a:p>
        </p:txBody>
      </p:sp>
      <p:sp>
        <p:nvSpPr>
          <p:cNvPr id="51219" name="Text Box 19"/>
          <p:cNvSpPr txBox="1">
            <a:spLocks noChangeArrowheads="1"/>
          </p:cNvSpPr>
          <p:nvPr/>
        </p:nvSpPr>
        <p:spPr bwMode="auto">
          <a:xfrm>
            <a:off x="6279394" y="994526"/>
            <a:ext cx="213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</a:rPr>
              <a:t>Measured  Asymmetry</a:t>
            </a:r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6171728" y="2875912"/>
            <a:ext cx="236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0" dirty="0">
                <a:solidFill>
                  <a:schemeClr val="accent2"/>
                </a:solidFill>
                <a:latin typeface="Arial" panose="020B0604020202020204" pitchFamily="34" charset="0"/>
              </a:rPr>
              <a:t>Weak  Density  at  one  Q</a:t>
            </a:r>
            <a:r>
              <a:rPr lang="en-US" altLang="en-US" sz="1400" b="0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51224" name="Text Box 24"/>
          <p:cNvSpPr txBox="1">
            <a:spLocks noChangeArrowheads="1"/>
          </p:cNvSpPr>
          <p:nvPr/>
        </p:nvSpPr>
        <p:spPr bwMode="auto">
          <a:xfrm>
            <a:off x="6279394" y="1803715"/>
            <a:ext cx="213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0" dirty="0">
                <a:solidFill>
                  <a:srgbClr val="008000"/>
                </a:solidFill>
                <a:latin typeface="Arial" panose="020B0604020202020204" pitchFamily="34" charset="0"/>
              </a:rPr>
              <a:t>Correct  for  Coulomb</a:t>
            </a:r>
          </a:p>
        </p:txBody>
      </p:sp>
      <p:sp>
        <p:nvSpPr>
          <p:cNvPr id="51225" name="Text Box 25"/>
          <p:cNvSpPr txBox="1">
            <a:spLocks noChangeArrowheads="1"/>
          </p:cNvSpPr>
          <p:nvPr/>
        </p:nvSpPr>
        <p:spPr bwMode="auto">
          <a:xfrm>
            <a:off x="6685567" y="1998461"/>
            <a:ext cx="213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0" dirty="0">
                <a:solidFill>
                  <a:srgbClr val="008000"/>
                </a:solidFill>
                <a:latin typeface="Arial" panose="020B0604020202020204" pitchFamily="34" charset="0"/>
              </a:rPr>
              <a:t>Distortions</a:t>
            </a:r>
          </a:p>
        </p:txBody>
      </p:sp>
      <p:sp>
        <p:nvSpPr>
          <p:cNvPr id="51226" name="Text Box 26"/>
          <p:cNvSpPr txBox="1">
            <a:spLocks noChangeArrowheads="1"/>
          </p:cNvSpPr>
          <p:nvPr/>
        </p:nvSpPr>
        <p:spPr bwMode="auto">
          <a:xfrm>
            <a:off x="6512669" y="3735232"/>
            <a:ext cx="2209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0" dirty="0">
                <a:solidFill>
                  <a:srgbClr val="008000"/>
                </a:solidFill>
                <a:latin typeface="Arial" panose="020B0604020202020204" pitchFamily="34" charset="0"/>
              </a:rPr>
              <a:t>Small  Corrections for</a:t>
            </a:r>
          </a:p>
        </p:txBody>
      </p:sp>
      <p:sp>
        <p:nvSpPr>
          <p:cNvPr id="51228" name="Text Box 28"/>
          <p:cNvSpPr txBox="1">
            <a:spLocks noChangeArrowheads="1"/>
          </p:cNvSpPr>
          <p:nvPr/>
        </p:nvSpPr>
        <p:spPr bwMode="auto">
          <a:xfrm>
            <a:off x="6731713" y="3881019"/>
            <a:ext cx="762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0" dirty="0">
                <a:solidFill>
                  <a:srgbClr val="008000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51229" name="Text Box 29"/>
          <p:cNvSpPr txBox="1">
            <a:spLocks noChangeArrowheads="1"/>
          </p:cNvSpPr>
          <p:nvPr/>
        </p:nvSpPr>
        <p:spPr bwMode="auto">
          <a:xfrm>
            <a:off x="6733829" y="4063182"/>
            <a:ext cx="762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0" dirty="0">
                <a:solidFill>
                  <a:srgbClr val="008000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51230" name="Text Box 30"/>
          <p:cNvSpPr txBox="1">
            <a:spLocks noChangeArrowheads="1"/>
          </p:cNvSpPr>
          <p:nvPr/>
        </p:nvSpPr>
        <p:spPr bwMode="auto">
          <a:xfrm>
            <a:off x="6555856" y="3988083"/>
            <a:ext cx="762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0" dirty="0">
                <a:solidFill>
                  <a:srgbClr val="008000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51231" name="Text Box 31"/>
          <p:cNvSpPr txBox="1">
            <a:spLocks noChangeArrowheads="1"/>
          </p:cNvSpPr>
          <p:nvPr/>
        </p:nvSpPr>
        <p:spPr bwMode="auto">
          <a:xfrm>
            <a:off x="7273470" y="3875873"/>
            <a:ext cx="762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0" dirty="0">
                <a:solidFill>
                  <a:srgbClr val="008000"/>
                </a:solidFill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51232" name="Text Box 32"/>
          <p:cNvSpPr txBox="1">
            <a:spLocks noChangeArrowheads="1"/>
          </p:cNvSpPr>
          <p:nvPr/>
        </p:nvSpPr>
        <p:spPr bwMode="auto">
          <a:xfrm>
            <a:off x="7316442" y="4046472"/>
            <a:ext cx="762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0" dirty="0">
                <a:solidFill>
                  <a:srgbClr val="008000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51233" name="Text Box 33"/>
          <p:cNvSpPr txBox="1">
            <a:spLocks noChangeArrowheads="1"/>
          </p:cNvSpPr>
          <p:nvPr/>
        </p:nvSpPr>
        <p:spPr bwMode="auto">
          <a:xfrm>
            <a:off x="7676728" y="3998527"/>
            <a:ext cx="762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0" dirty="0">
                <a:solidFill>
                  <a:srgbClr val="008000"/>
                </a:solidFill>
                <a:latin typeface="Arial" panose="020B0604020202020204" pitchFamily="34" charset="0"/>
              </a:rPr>
              <a:t>MEC</a:t>
            </a:r>
          </a:p>
        </p:txBody>
      </p:sp>
      <p:sp>
        <p:nvSpPr>
          <p:cNvPr id="51234" name="Text Box 34"/>
          <p:cNvSpPr txBox="1">
            <a:spLocks noChangeArrowheads="1"/>
          </p:cNvSpPr>
          <p:nvPr/>
        </p:nvSpPr>
        <p:spPr bwMode="auto">
          <a:xfrm>
            <a:off x="2812578" y="4266067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51235" name="Text Box 35"/>
          <p:cNvSpPr txBox="1">
            <a:spLocks noChangeArrowheads="1"/>
          </p:cNvSpPr>
          <p:nvPr/>
        </p:nvSpPr>
        <p:spPr bwMode="auto">
          <a:xfrm>
            <a:off x="6512669" y="4284635"/>
            <a:ext cx="2438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0" dirty="0">
                <a:solidFill>
                  <a:srgbClr val="008000"/>
                </a:solidFill>
                <a:latin typeface="Arial" panose="020B0604020202020204" pitchFamily="34" charset="0"/>
              </a:rPr>
              <a:t>  surface  thickness</a:t>
            </a:r>
          </a:p>
        </p:txBody>
      </p:sp>
      <p:sp>
        <p:nvSpPr>
          <p:cNvPr id="51236" name="Text Box 36"/>
          <p:cNvSpPr txBox="1">
            <a:spLocks noChangeArrowheads="1"/>
          </p:cNvSpPr>
          <p:nvPr/>
        </p:nvSpPr>
        <p:spPr bwMode="auto">
          <a:xfrm>
            <a:off x="4774728" y="4697400"/>
            <a:ext cx="1295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Atomic  Parity        Violation</a:t>
            </a:r>
          </a:p>
        </p:txBody>
      </p:sp>
      <p:sp>
        <p:nvSpPr>
          <p:cNvPr id="51240" name="Text Box 40"/>
          <p:cNvSpPr txBox="1">
            <a:spLocks noChangeArrowheads="1"/>
          </p:cNvSpPr>
          <p:nvPr/>
        </p:nvSpPr>
        <p:spPr bwMode="auto">
          <a:xfrm>
            <a:off x="3102999" y="5475167"/>
            <a:ext cx="1600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 Neutron 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    Stars  </a:t>
            </a:r>
          </a:p>
        </p:txBody>
      </p:sp>
      <p:sp>
        <p:nvSpPr>
          <p:cNvPr id="51241" name="Text Box 41"/>
          <p:cNvSpPr txBox="1">
            <a:spLocks noChangeArrowheads="1"/>
          </p:cNvSpPr>
          <p:nvPr/>
        </p:nvSpPr>
        <p:spPr bwMode="auto">
          <a:xfrm>
            <a:off x="6655625" y="5718850"/>
            <a:ext cx="15035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R</a:t>
            </a:r>
            <a:r>
              <a:rPr lang="en-US" altLang="en-US" sz="2800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- R</a:t>
            </a:r>
            <a:r>
              <a:rPr lang="en-US" altLang="en-US" sz="2800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1245" name="Text Box 45"/>
          <p:cNvSpPr txBox="1">
            <a:spLocks noChangeArrowheads="1"/>
          </p:cNvSpPr>
          <p:nvPr/>
        </p:nvSpPr>
        <p:spPr bwMode="auto">
          <a:xfrm>
            <a:off x="345431" y="298660"/>
            <a:ext cx="52401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0" dirty="0">
                <a:solidFill>
                  <a:srgbClr val="FF0000"/>
                </a:solidFill>
                <a:latin typeface="Arial" panose="020B0604020202020204" pitchFamily="34" charset="0"/>
              </a:rPr>
              <a:t>Weak  Interaction:   Sees  the  Neutrons</a:t>
            </a:r>
            <a:endParaRPr lang="en-US" altLang="en-US" sz="2000" b="0" dirty="0">
              <a:latin typeface="Arial" panose="020B0604020202020204" pitchFamily="34" charset="0"/>
            </a:endParaRPr>
          </a:p>
        </p:txBody>
      </p:sp>
      <p:sp>
        <p:nvSpPr>
          <p:cNvPr id="52" name="Text Box 30"/>
          <p:cNvSpPr txBox="1">
            <a:spLocks noChangeArrowheads="1"/>
          </p:cNvSpPr>
          <p:nvPr/>
        </p:nvSpPr>
        <p:spPr bwMode="auto">
          <a:xfrm>
            <a:off x="7140492" y="3990426"/>
            <a:ext cx="762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0" dirty="0">
                <a:solidFill>
                  <a:srgbClr val="008000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53" name="AutoShape 18"/>
          <p:cNvSpPr>
            <a:spLocks noChangeArrowheads="1"/>
          </p:cNvSpPr>
          <p:nvPr/>
        </p:nvSpPr>
        <p:spPr bwMode="auto">
          <a:xfrm rot="-5400000">
            <a:off x="7140242" y="2474106"/>
            <a:ext cx="397879" cy="303889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 sz="1400"/>
          </a:p>
        </p:txBody>
      </p:sp>
      <p:sp>
        <p:nvSpPr>
          <p:cNvPr id="56" name="AutoShape 18"/>
          <p:cNvSpPr>
            <a:spLocks noChangeArrowheads="1"/>
          </p:cNvSpPr>
          <p:nvPr/>
        </p:nvSpPr>
        <p:spPr bwMode="auto">
          <a:xfrm rot="-5400000">
            <a:off x="7142831" y="3333769"/>
            <a:ext cx="397879" cy="303889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 sz="1400"/>
          </a:p>
        </p:txBody>
      </p:sp>
      <p:sp>
        <p:nvSpPr>
          <p:cNvPr id="57" name="AutoShape 18"/>
          <p:cNvSpPr>
            <a:spLocks noChangeArrowheads="1"/>
          </p:cNvSpPr>
          <p:nvPr/>
        </p:nvSpPr>
        <p:spPr bwMode="auto">
          <a:xfrm rot="-5400000">
            <a:off x="7153890" y="4713705"/>
            <a:ext cx="397879" cy="303889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 sz="1400"/>
          </a:p>
        </p:txBody>
      </p:sp>
      <p:sp>
        <p:nvSpPr>
          <p:cNvPr id="58" name="AutoShape 18"/>
          <p:cNvSpPr>
            <a:spLocks noChangeArrowheads="1"/>
          </p:cNvSpPr>
          <p:nvPr/>
        </p:nvSpPr>
        <p:spPr bwMode="auto">
          <a:xfrm rot="20216058">
            <a:off x="4442764" y="3143923"/>
            <a:ext cx="1732253" cy="368506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 sz="1400"/>
          </a:p>
        </p:txBody>
      </p:sp>
      <p:sp>
        <p:nvSpPr>
          <p:cNvPr id="61" name="AutoShape 18"/>
          <p:cNvSpPr>
            <a:spLocks noChangeArrowheads="1"/>
          </p:cNvSpPr>
          <p:nvPr/>
        </p:nvSpPr>
        <p:spPr bwMode="auto">
          <a:xfrm rot="18166222">
            <a:off x="5152695" y="3660507"/>
            <a:ext cx="1393440" cy="384904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 sz="1400"/>
          </a:p>
        </p:txBody>
      </p:sp>
      <p:sp>
        <p:nvSpPr>
          <p:cNvPr id="62" name="Text Box 37"/>
          <p:cNvSpPr txBox="1">
            <a:spLocks noChangeArrowheads="1"/>
          </p:cNvSpPr>
          <p:nvPr/>
        </p:nvSpPr>
        <p:spPr bwMode="auto">
          <a:xfrm>
            <a:off x="3138035" y="3288347"/>
            <a:ext cx="175580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Nuclear Theory  (Symmetry Energy )  </a:t>
            </a:r>
          </a:p>
        </p:txBody>
      </p:sp>
      <p:sp>
        <p:nvSpPr>
          <p:cNvPr id="64" name="AutoShape 18"/>
          <p:cNvSpPr>
            <a:spLocks noChangeArrowheads="1"/>
          </p:cNvSpPr>
          <p:nvPr/>
        </p:nvSpPr>
        <p:spPr bwMode="auto">
          <a:xfrm rot="16200000">
            <a:off x="3515371" y="4709498"/>
            <a:ext cx="451408" cy="330007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 sz="1400"/>
          </a:p>
        </p:txBody>
      </p:sp>
      <p:sp>
        <p:nvSpPr>
          <p:cNvPr id="66" name="Text Box 40"/>
          <p:cNvSpPr txBox="1">
            <a:spLocks noChangeArrowheads="1"/>
          </p:cNvSpPr>
          <p:nvPr/>
        </p:nvSpPr>
        <p:spPr bwMode="auto">
          <a:xfrm>
            <a:off x="6936856" y="5316669"/>
            <a:ext cx="8742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 Skin  </a:t>
            </a:r>
          </a:p>
        </p:txBody>
      </p:sp>
      <p:graphicFrame>
        <p:nvGraphicFramePr>
          <p:cNvPr id="69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7268351"/>
              </p:ext>
            </p:extLst>
          </p:nvPr>
        </p:nvGraphicFramePr>
        <p:xfrm>
          <a:off x="309535" y="927441"/>
          <a:ext cx="5029200" cy="1879599"/>
        </p:xfrm>
        <a:graphic>
          <a:graphicData uri="http://schemas.openxmlformats.org/drawingml/2006/table">
            <a:tbl>
              <a:tblPr/>
              <a:tblGrid>
                <a:gridCol w="2080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4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65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proton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neutron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5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Electric 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5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Weak 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0.08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 bwMode="auto">
          <a:xfrm>
            <a:off x="345431" y="3146929"/>
            <a:ext cx="2855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800" dirty="0">
                <a:solidFill>
                  <a:srgbClr val="0070C0"/>
                </a:solidFill>
              </a:rPr>
              <a:t>APPLICATIONS</a:t>
            </a:r>
          </a:p>
        </p:txBody>
      </p:sp>
      <p:sp>
        <p:nvSpPr>
          <p:cNvPr id="71" name="Text Box 40"/>
          <p:cNvSpPr txBox="1">
            <a:spLocks noChangeArrowheads="1"/>
          </p:cNvSpPr>
          <p:nvPr/>
        </p:nvSpPr>
        <p:spPr bwMode="auto">
          <a:xfrm>
            <a:off x="1018934" y="5452296"/>
            <a:ext cx="12666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 Heavy           </a:t>
            </a:r>
          </a:p>
        </p:txBody>
      </p:sp>
      <p:sp>
        <p:nvSpPr>
          <p:cNvPr id="72" name="Text Box 40"/>
          <p:cNvSpPr txBox="1">
            <a:spLocks noChangeArrowheads="1"/>
          </p:cNvSpPr>
          <p:nvPr/>
        </p:nvSpPr>
        <p:spPr bwMode="auto">
          <a:xfrm>
            <a:off x="1187687" y="5858914"/>
            <a:ext cx="12666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Ions           </a:t>
            </a:r>
          </a:p>
        </p:txBody>
      </p:sp>
      <p:sp>
        <p:nvSpPr>
          <p:cNvPr id="79" name="AutoShape 18"/>
          <p:cNvSpPr>
            <a:spLocks noChangeArrowheads="1"/>
          </p:cNvSpPr>
          <p:nvPr/>
        </p:nvSpPr>
        <p:spPr bwMode="auto">
          <a:xfrm rot="19138393">
            <a:off x="1901726" y="4621863"/>
            <a:ext cx="1304948" cy="351497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 sz="1400"/>
          </a:p>
        </p:txBody>
      </p:sp>
      <p:sp>
        <p:nvSpPr>
          <p:cNvPr id="2" name="TextBox 1"/>
          <p:cNvSpPr txBox="1"/>
          <p:nvPr/>
        </p:nvSpPr>
        <p:spPr bwMode="auto">
          <a:xfrm>
            <a:off x="676580" y="3642400"/>
            <a:ext cx="16965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 smtClean="0"/>
              <a:t>  C. J.  Horowitz</a:t>
            </a:r>
            <a:endParaRPr lang="en-US" sz="1400" dirty="0"/>
          </a:p>
        </p:txBody>
      </p:sp>
      <p:sp>
        <p:nvSpPr>
          <p:cNvPr id="44" name="Text Box 14"/>
          <p:cNvSpPr txBox="1">
            <a:spLocks noChangeArrowheads="1"/>
          </p:cNvSpPr>
          <p:nvPr/>
        </p:nvSpPr>
        <p:spPr bwMode="auto">
          <a:xfrm>
            <a:off x="309672" y="640408"/>
            <a:ext cx="27971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0" dirty="0">
                <a:latin typeface="Arial" panose="020B0604020202020204" pitchFamily="34" charset="0"/>
              </a:rPr>
              <a:t> </a:t>
            </a:r>
            <a:r>
              <a:rPr lang="en-US" altLang="en-US" sz="1200" b="0" dirty="0">
                <a:latin typeface="Georgia" panose="02040502050405020303" pitchFamily="18" charset="0"/>
              </a:rPr>
              <a:t>T.W. Donnelly,   J.  Dubach,   I.  Sick</a:t>
            </a:r>
            <a:r>
              <a:rPr lang="en-US" altLang="en-US" sz="1200" b="0" dirty="0"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3040200" y="642218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0" dirty="0">
                <a:latin typeface="Arial" panose="020B0604020202020204" pitchFamily="34" charset="0"/>
              </a:rPr>
              <a:t> </a:t>
            </a:r>
            <a:r>
              <a:rPr lang="en-US" alt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.  Phys.  A 503, 589,  1989 </a:t>
            </a:r>
          </a:p>
        </p:txBody>
      </p:sp>
    </p:spTree>
    <p:extLst>
      <p:ext uri="{BB962C8B-B14F-4D97-AF65-F5344CB8AC3E}">
        <p14:creationId xmlns:p14="http://schemas.microsoft.com/office/powerpoint/2010/main" val="280905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2"/>
            <a:ext cx="8229600" cy="792163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2800" dirty="0">
                <a:solidFill>
                  <a:schemeClr val="hlink"/>
                </a:solidFill>
              </a:rPr>
              <a:t>Ways   to   Find</a:t>
            </a:r>
            <a:r>
              <a:rPr lang="en-US" sz="2800" dirty="0">
                <a:solidFill>
                  <a:srgbClr val="0000FF"/>
                </a:solidFill>
              </a:rPr>
              <a:t>  </a:t>
            </a:r>
            <a:br>
              <a:rPr lang="en-US" sz="2800" dirty="0">
                <a:solidFill>
                  <a:srgbClr val="0000FF"/>
                </a:solidFill>
              </a:rPr>
            </a:br>
            <a:r>
              <a:rPr lang="en-US" sz="2800" dirty="0">
                <a:solidFill>
                  <a:srgbClr val="0000FF"/>
                </a:solidFill>
              </a:rPr>
              <a:t>Neutron  Distribution   </a:t>
            </a:r>
            <a:r>
              <a:rPr lang="en-US" sz="2200" dirty="0"/>
              <a:t>and</a:t>
            </a:r>
            <a:r>
              <a:rPr lang="en-US" sz="2800" dirty="0">
                <a:solidFill>
                  <a:srgbClr val="0000FF"/>
                </a:solidFill>
              </a:rPr>
              <a:t>   Symmetry  Energy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58938"/>
            <a:ext cx="6477000" cy="458946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 </a:t>
            </a:r>
            <a:r>
              <a:rPr lang="en-US" altLang="en-US" sz="2000" dirty="0">
                <a:latin typeface="Georgia" panose="02040502050405020303" pitchFamily="18" charset="0"/>
              </a:rPr>
              <a:t>Proton-Nucleus Elastic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latin typeface="Georgia" panose="02040502050405020303" pitchFamily="18" charset="0"/>
              </a:rPr>
              <a:t> Pion,  alpha,  d   </a:t>
            </a:r>
            <a:r>
              <a:rPr lang="en-US" altLang="en-US" sz="2000" dirty="0" smtClean="0">
                <a:latin typeface="Georgia" panose="02040502050405020303" pitchFamily="18" charset="0"/>
              </a:rPr>
              <a:t>Scattering</a:t>
            </a:r>
            <a:endParaRPr lang="en-US" altLang="en-US" sz="2000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latin typeface="Georgia" panose="02040502050405020303" pitchFamily="18" charset="0"/>
              </a:rPr>
              <a:t> Heavy  ion  collisions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latin typeface="Georgia" panose="02040502050405020303" pitchFamily="18" charset="0"/>
              </a:rPr>
              <a:t> Rare  Isotopes   (dripline</a:t>
            </a:r>
            <a:r>
              <a:rPr lang="en-US" altLang="en-US" sz="2000" dirty="0" smtClean="0">
                <a:latin typeface="Georgia" panose="02040502050405020303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latin typeface="Georgia" panose="02040502050405020303" pitchFamily="18" charset="0"/>
              </a:rPr>
              <a:t> </a:t>
            </a:r>
            <a:r>
              <a:rPr lang="en-US" altLang="en-US" sz="2000" dirty="0" smtClean="0">
                <a:latin typeface="Georgia" panose="02040502050405020303" pitchFamily="18" charset="0"/>
              </a:rPr>
              <a:t>Pion </a:t>
            </a:r>
            <a:r>
              <a:rPr lang="en-US" altLang="en-US" sz="2000" dirty="0" err="1" smtClean="0">
                <a:latin typeface="Georgia" panose="02040502050405020303" pitchFamily="18" charset="0"/>
              </a:rPr>
              <a:t>Photoproduction</a:t>
            </a:r>
            <a:endParaRPr lang="en-US" altLang="en-US" sz="2000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latin typeface="Georgia" panose="02040502050405020303" pitchFamily="18" charset="0"/>
              </a:rPr>
              <a:t> Electric Dipole Polarizabilities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>
                <a:latin typeface="Georgia" panose="02040502050405020303" pitchFamily="18" charset="0"/>
              </a:rPr>
              <a:t> </a:t>
            </a:r>
            <a:r>
              <a:rPr lang="en-US" altLang="en-US" sz="2000" dirty="0">
                <a:latin typeface="Georgia" panose="02040502050405020303" pitchFamily="18" charset="0"/>
              </a:rPr>
              <a:t>Magnetic scattering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dirty="0">
              <a:solidFill>
                <a:srgbClr val="FF0066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rgbClr val="FF0066"/>
                </a:solidFill>
                <a:latin typeface="Georgia" panose="02040502050405020303" pitchFamily="18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latin typeface="Georgia" panose="02040502050405020303" pitchFamily="18" charset="0"/>
              </a:rPr>
              <a:t>PREX / </a:t>
            </a:r>
            <a:r>
              <a:rPr lang="en-US" altLang="en-US" sz="2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CREX       </a:t>
            </a:r>
            <a:r>
              <a:rPr lang="en-US" altLang="en-US" sz="2000" dirty="0">
                <a:solidFill>
                  <a:srgbClr val="FF0000"/>
                </a:solidFill>
                <a:latin typeface="Georgia" panose="02040502050405020303" pitchFamily="18" charset="0"/>
              </a:rPr>
              <a:t>A</a:t>
            </a:r>
            <a:r>
              <a:rPr lang="en-US" altLang="en-US" sz="2000" baseline="-25000" dirty="0">
                <a:solidFill>
                  <a:srgbClr val="FF0000"/>
                </a:solidFill>
                <a:latin typeface="Georgia" panose="02040502050405020303" pitchFamily="18" charset="0"/>
              </a:rPr>
              <a:t>PV</a:t>
            </a:r>
            <a:r>
              <a:rPr lang="en-US" altLang="en-US" sz="20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altLang="en-US" sz="2000" dirty="0">
                <a:solidFill>
                  <a:srgbClr val="00CC66"/>
                </a:solidFill>
                <a:latin typeface="Georgia" panose="02040502050405020303" pitchFamily="18" charset="0"/>
              </a:rPr>
              <a:t>   </a:t>
            </a:r>
            <a:endParaRPr lang="en-US" altLang="en-US" sz="2000" dirty="0" smtClean="0">
              <a:solidFill>
                <a:srgbClr val="00CC66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en-US" altLang="en-US" sz="2000" dirty="0" smtClean="0">
                <a:latin typeface="Georgia" panose="02040502050405020303" pitchFamily="18" charset="0"/>
              </a:rPr>
              <a:t>Neutrino-nucleus  coherent   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dirty="0">
              <a:solidFill>
                <a:srgbClr val="00CC66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000" dirty="0">
              <a:solidFill>
                <a:srgbClr val="00CC66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latin typeface="Georgia" panose="02040502050405020303" pitchFamily="18" charset="0"/>
              </a:rPr>
              <a:t> Theory</a:t>
            </a:r>
            <a:r>
              <a:rPr lang="en-US" altLang="en-US" sz="2800" dirty="0">
                <a:latin typeface="Georgia" panose="02040502050405020303" pitchFamily="18" charset="0"/>
              </a:rPr>
              <a:t>  </a:t>
            </a:r>
            <a:endParaRPr lang="en-US" altLang="en-US" dirty="0" smtClean="0"/>
          </a:p>
        </p:txBody>
      </p:sp>
      <p:sp>
        <p:nvSpPr>
          <p:cNvPr id="53252" name="AutoShape 4"/>
          <p:cNvSpPr>
            <a:spLocks/>
          </p:cNvSpPr>
          <p:nvPr/>
        </p:nvSpPr>
        <p:spPr bwMode="auto">
          <a:xfrm>
            <a:off x="4572000" y="1682663"/>
            <a:ext cx="388960" cy="1160199"/>
          </a:xfrm>
          <a:prstGeom prst="rightBrace">
            <a:avLst>
              <a:gd name="adj1" fmla="val 3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5141111" y="5318947"/>
            <a:ext cx="3124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b="0" dirty="0"/>
              <a:t>MFT  fit  mostly  by  data  </a:t>
            </a:r>
            <a:r>
              <a:rPr lang="en-US" altLang="en-US" b="0" i="1" dirty="0">
                <a:solidFill>
                  <a:srgbClr val="0000FF"/>
                </a:solidFill>
              </a:rPr>
              <a:t>other  than</a:t>
            </a:r>
            <a:r>
              <a:rPr lang="en-US" altLang="en-US" b="0" dirty="0"/>
              <a:t>  neutron  densities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137107" y="2105330"/>
            <a:ext cx="2438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b="0" dirty="0"/>
              <a:t>Involve  strong  probes</a:t>
            </a:r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>
            <a:off x="4357296" y="5609460"/>
            <a:ext cx="381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305800" y="6461417"/>
            <a:ext cx="685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p7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/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22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AutoShape 4"/>
          <p:cNvSpPr>
            <a:spLocks/>
          </p:cNvSpPr>
          <p:nvPr/>
        </p:nvSpPr>
        <p:spPr bwMode="auto">
          <a:xfrm>
            <a:off x="4572000" y="4181300"/>
            <a:ext cx="388960" cy="728662"/>
          </a:xfrm>
          <a:prstGeom prst="rightBrace">
            <a:avLst>
              <a:gd name="adj1" fmla="val 3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171743" y="4312234"/>
            <a:ext cx="2438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b="0" dirty="0" smtClean="0"/>
              <a:t>Weak  interaction</a:t>
            </a:r>
            <a:endParaRPr lang="en-US" altLang="en-US" b="0" dirty="0"/>
          </a:p>
        </p:txBody>
      </p:sp>
      <p:sp>
        <p:nvSpPr>
          <p:cNvPr id="15" name="AutoShape 4"/>
          <p:cNvSpPr>
            <a:spLocks/>
          </p:cNvSpPr>
          <p:nvPr/>
        </p:nvSpPr>
        <p:spPr bwMode="auto">
          <a:xfrm>
            <a:off x="4558145" y="3038237"/>
            <a:ext cx="388960" cy="955821"/>
          </a:xfrm>
          <a:prstGeom prst="rightBrace">
            <a:avLst>
              <a:gd name="adj1" fmla="val 3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154923" y="3321866"/>
            <a:ext cx="2438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b="0" dirty="0" smtClean="0"/>
              <a:t>Electromagnetic  </a:t>
            </a:r>
            <a:r>
              <a:rPr lang="en-US" altLang="en-US" b="0" dirty="0"/>
              <a:t>probes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06" y="6271946"/>
            <a:ext cx="2526788" cy="5493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 bwMode="auto">
          <a:xfrm>
            <a:off x="164502" y="6435642"/>
            <a:ext cx="30358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srgbClr val="002060"/>
                </a:solidFill>
              </a:rPr>
              <a:t>Robert  Michaels,  </a:t>
            </a:r>
            <a:r>
              <a:rPr lang="en-US" sz="1600" dirty="0" smtClean="0">
                <a:solidFill>
                  <a:srgbClr val="002060"/>
                </a:solidFill>
              </a:rPr>
              <a:t>NuSYM2018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6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xfrm>
            <a:off x="-8930" y="64352"/>
            <a:ext cx="9161859" cy="660797"/>
          </a:xfrm>
          <a:prstGeom prst="rect">
            <a:avLst/>
          </a:prstGeom>
        </p:spPr>
        <p:txBody>
          <a:bodyPr/>
          <a:lstStyle/>
          <a:p>
            <a:r>
              <a:rPr dirty="0"/>
              <a:t>Neutron skin measured by A</a:t>
            </a:r>
            <a:r>
              <a:rPr baseline="-5999" dirty="0"/>
              <a:t>PV</a:t>
            </a:r>
          </a:p>
        </p:txBody>
      </p:sp>
      <p:sp>
        <p:nvSpPr>
          <p:cNvPr id="223" name="Shape 223"/>
          <p:cNvSpPr>
            <a:spLocks noGrp="1"/>
          </p:cNvSpPr>
          <p:nvPr>
            <p:ph type="sldNum" sz="quarter" idx="2"/>
          </p:nvPr>
        </p:nvSpPr>
        <p:spPr>
          <a:xfrm>
            <a:off x="8813602" y="6536533"/>
            <a:ext cx="187524" cy="32146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533401" y="1329670"/>
            <a:ext cx="2690536" cy="1918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10751">
              <a:defRPr sz="3000">
                <a:solidFill>
                  <a:srgbClr val="011993"/>
                </a:solidFill>
                <a:uFillTx/>
              </a:defRPr>
            </a:pPr>
            <a:r>
              <a:rPr sz="2400" dirty="0"/>
              <a:t>Robust correlation between </a:t>
            </a:r>
            <a:r>
              <a:rPr lang="en-US" sz="2400" dirty="0" smtClean="0"/>
              <a:t> </a:t>
            </a:r>
            <a:r>
              <a:rPr sz="2400" baseline="31999" dirty="0" smtClean="0"/>
              <a:t>208</a:t>
            </a:r>
            <a:r>
              <a:rPr sz="2400" dirty="0" smtClean="0"/>
              <a:t>Pb </a:t>
            </a:r>
            <a:r>
              <a:rPr lang="en-US" sz="2400" dirty="0" smtClean="0"/>
              <a:t>  </a:t>
            </a:r>
            <a:r>
              <a:rPr sz="2400" dirty="0" smtClean="0"/>
              <a:t>A</a:t>
            </a:r>
            <a:r>
              <a:rPr sz="2400" baseline="-5999" dirty="0" smtClean="0"/>
              <a:t>PV</a:t>
            </a:r>
            <a:r>
              <a:rPr sz="2400" dirty="0" smtClean="0"/>
              <a:t> </a:t>
            </a:r>
            <a:r>
              <a:rPr sz="2400" dirty="0"/>
              <a:t>and the neutron skin over existing nuclear structure models</a:t>
            </a:r>
          </a:p>
        </p:txBody>
      </p:sp>
      <p:sp>
        <p:nvSpPr>
          <p:cNvPr id="225" name="Shape 225"/>
          <p:cNvSpPr/>
          <p:nvPr/>
        </p:nvSpPr>
        <p:spPr>
          <a:xfrm>
            <a:off x="1098449" y="4807551"/>
            <a:ext cx="6940363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ctr"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2000" dirty="0" err="1"/>
              <a:t>Apv</a:t>
            </a:r>
            <a:r>
              <a:rPr sz="2000" dirty="0"/>
              <a:t> in PVES provides a clean probe of the neutron distribution </a:t>
            </a:r>
          </a:p>
        </p:txBody>
      </p:sp>
      <p:sp>
        <p:nvSpPr>
          <p:cNvPr id="226" name="Shape 226"/>
          <p:cNvSpPr/>
          <p:nvPr/>
        </p:nvSpPr>
        <p:spPr>
          <a:xfrm>
            <a:off x="2209802" y="5314677"/>
            <a:ext cx="3640653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b="1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PREX: A</a:t>
            </a:r>
            <a:r>
              <a:rPr baseline="-5999" dirty="0"/>
              <a:t>PV</a:t>
            </a:r>
            <a:r>
              <a:rPr dirty="0"/>
              <a:t> to 3% from </a:t>
            </a:r>
            <a:r>
              <a:rPr baseline="31999" dirty="0"/>
              <a:t>208</a:t>
            </a:r>
            <a:r>
              <a:rPr dirty="0"/>
              <a:t>Pb</a:t>
            </a:r>
          </a:p>
        </p:txBody>
      </p:sp>
      <p:sp>
        <p:nvSpPr>
          <p:cNvPr id="227" name="Shape 227"/>
          <p:cNvSpPr/>
          <p:nvPr/>
        </p:nvSpPr>
        <p:spPr>
          <a:xfrm>
            <a:off x="5183857" y="5275858"/>
            <a:ext cx="2512343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2600" b="1">
                <a:latin typeface="+mj-lt"/>
                <a:ea typeface="+mj-ea"/>
                <a:cs typeface="+mj-cs"/>
                <a:sym typeface="Helvetica"/>
              </a:defRPr>
            </a:pPr>
            <a:r>
              <a:rPr sz="1828" dirty="0"/>
              <a:t>-&gt; </a:t>
            </a:r>
            <a:r>
              <a:rPr sz="1828" dirty="0" err="1"/>
              <a:t>r</a:t>
            </a:r>
            <a:r>
              <a:rPr sz="1828" baseline="-5999" dirty="0" err="1"/>
              <a:t>n</a:t>
            </a:r>
            <a:r>
              <a:rPr sz="1828" dirty="0"/>
              <a:t> to 0.06 </a:t>
            </a:r>
            <a:r>
              <a:rPr sz="1828" dirty="0" err="1" smtClean="0"/>
              <a:t>fm</a:t>
            </a:r>
            <a:r>
              <a:rPr lang="en-US" sz="1828" dirty="0" smtClean="0"/>
              <a:t>  accuracy</a:t>
            </a:r>
            <a:endParaRPr sz="1828" dirty="0"/>
          </a:p>
        </p:txBody>
      </p:sp>
      <p:sp>
        <p:nvSpPr>
          <p:cNvPr id="228" name="Shape 228"/>
          <p:cNvSpPr/>
          <p:nvPr/>
        </p:nvSpPr>
        <p:spPr>
          <a:xfrm>
            <a:off x="2209802" y="5749923"/>
            <a:ext cx="3640653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b="1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CREX: A</a:t>
            </a:r>
            <a:r>
              <a:rPr baseline="-5999" dirty="0"/>
              <a:t>PV</a:t>
            </a:r>
            <a:r>
              <a:rPr dirty="0"/>
              <a:t> to 2.5% from </a:t>
            </a:r>
            <a:r>
              <a:rPr baseline="31999" dirty="0"/>
              <a:t>48</a:t>
            </a:r>
            <a:r>
              <a:rPr dirty="0"/>
              <a:t>Ca</a:t>
            </a:r>
          </a:p>
        </p:txBody>
      </p:sp>
      <p:sp>
        <p:nvSpPr>
          <p:cNvPr id="229" name="Shape 229"/>
          <p:cNvSpPr/>
          <p:nvPr/>
        </p:nvSpPr>
        <p:spPr>
          <a:xfrm>
            <a:off x="5156148" y="5747774"/>
            <a:ext cx="2540052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2600" b="1">
                <a:latin typeface="+mj-lt"/>
                <a:ea typeface="+mj-ea"/>
                <a:cs typeface="+mj-cs"/>
                <a:sym typeface="Helvetica"/>
              </a:defRPr>
            </a:pPr>
            <a:r>
              <a:rPr sz="1828" dirty="0"/>
              <a:t>-&gt; </a:t>
            </a:r>
            <a:r>
              <a:rPr sz="1828" dirty="0" err="1"/>
              <a:t>r</a:t>
            </a:r>
            <a:r>
              <a:rPr sz="1828" baseline="-5999" dirty="0" err="1"/>
              <a:t>n</a:t>
            </a:r>
            <a:r>
              <a:rPr sz="1828" dirty="0"/>
              <a:t> to 0.02 </a:t>
            </a:r>
            <a:r>
              <a:rPr sz="1828" dirty="0" err="1" smtClean="0"/>
              <a:t>fm</a:t>
            </a:r>
            <a:r>
              <a:rPr lang="en-US" sz="1828" dirty="0" smtClean="0"/>
              <a:t>  accuracy</a:t>
            </a:r>
            <a:endParaRPr sz="1828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305800" y="6461417"/>
            <a:ext cx="685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p8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/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22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36" y="604761"/>
            <a:ext cx="5253038" cy="3790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4876800" y="4340698"/>
            <a:ext cx="33257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X. Roca-</a:t>
            </a:r>
            <a:r>
              <a:rPr lang="en-US" sz="1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Maza</a:t>
            </a:r>
            <a:r>
              <a:rPr lang="en-US" sz="1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(et al.)  PRL 106 (2011) 252501</a:t>
            </a:r>
            <a:endParaRPr lang="en-US" sz="1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164502" y="6435642"/>
            <a:ext cx="33406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srgbClr val="002060"/>
                </a:solidFill>
              </a:rPr>
              <a:t>Robert  Michaels,  </a:t>
            </a:r>
            <a:r>
              <a:rPr lang="en-US" sz="1600" dirty="0" smtClean="0">
                <a:solidFill>
                  <a:srgbClr val="002060"/>
                </a:solidFill>
              </a:rPr>
              <a:t>NuSYM2018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0833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152400"/>
            <a:ext cx="83820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2020" y="366715"/>
            <a:ext cx="83502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+mj-lt"/>
              </a:rPr>
              <a:t>“Ab Initio”   </a:t>
            </a:r>
            <a:r>
              <a:rPr lang="en-US" sz="2000" dirty="0">
                <a:latin typeface="+mj-lt"/>
              </a:rPr>
              <a:t>(exact  microscopic)  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calculations   of   </a:t>
            </a:r>
            <a:r>
              <a:rPr lang="en-US" sz="2000" dirty="0" err="1">
                <a:solidFill>
                  <a:srgbClr val="C00000"/>
                </a:solidFill>
                <a:latin typeface="+mj-lt"/>
              </a:rPr>
              <a:t>R</a:t>
            </a:r>
            <a:r>
              <a:rPr lang="en-US" sz="2000" baseline="-25000" dirty="0" err="1">
                <a:solidFill>
                  <a:srgbClr val="C00000"/>
                </a:solidFill>
                <a:latin typeface="+mj-lt"/>
              </a:rPr>
              <a:t>skin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  for </a:t>
            </a:r>
            <a:r>
              <a:rPr lang="en-US" sz="2000" baseline="30000" dirty="0">
                <a:solidFill>
                  <a:srgbClr val="C00000"/>
                </a:solidFill>
                <a:latin typeface="+mj-lt"/>
              </a:rPr>
              <a:t>48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Ca  have recently been published.    </a:t>
            </a:r>
            <a:endParaRPr lang="en-US" dirty="0">
              <a:latin typeface="+mj-lt"/>
            </a:endParaRP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latin typeface="+mj-lt"/>
              </a:rPr>
              <a:t>Can be compared  to  Density  Functional  Theory </a:t>
            </a:r>
            <a:r>
              <a:rPr lang="en-US" sz="2000" dirty="0">
                <a:latin typeface="+mj-lt"/>
              </a:rPr>
              <a:t>(the red and blue points)  and   </a:t>
            </a:r>
            <a:r>
              <a:rPr lang="en-US" sz="2000" dirty="0">
                <a:solidFill>
                  <a:srgbClr val="0000FF"/>
                </a:solidFill>
                <a:latin typeface="+mj-lt"/>
              </a:rPr>
              <a:t>Dispersive  Optical  Model </a:t>
            </a:r>
            <a:r>
              <a:rPr lang="en-US" sz="2000" dirty="0">
                <a:latin typeface="+mj-lt"/>
              </a:rPr>
              <a:t>(DOM</a:t>
            </a:r>
            <a:r>
              <a:rPr lang="en-US" dirty="0" smtClean="0">
                <a:latin typeface="+mj-lt"/>
              </a:rPr>
              <a:t>)</a:t>
            </a:r>
            <a:endParaRPr lang="en-US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0" y="5715002"/>
            <a:ext cx="1295400" cy="1006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" y="6046789"/>
            <a:ext cx="1752600" cy="701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1" y="1778497"/>
            <a:ext cx="8115176" cy="4619129"/>
          </a:xfrm>
          <a:prstGeom prst="rect">
            <a:avLst/>
          </a:prstGeom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7299325" y="3163670"/>
            <a:ext cx="161607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W. </a:t>
            </a:r>
            <a:r>
              <a:rPr lang="en-U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Dickhoff</a:t>
            </a:r>
            <a:r>
              <a:rPr lang="en-U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et al.</a:t>
            </a:r>
            <a:endParaRPr lang="en-US" altLang="en-US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PRL 119,  222503 (2017)</a:t>
            </a:r>
            <a:endParaRPr lang="en-US" altLang="en-US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353051" y="5175707"/>
            <a:ext cx="162110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n-U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Hagen,  et al.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Nature 12, 186 (2015)</a:t>
            </a:r>
            <a:endParaRPr lang="en-US" altLang="en-US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4740531" y="4381640"/>
            <a:ext cx="1828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Fattoyev</a:t>
            </a:r>
            <a:r>
              <a:rPr lang="en-U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Piekarewicz</a:t>
            </a:r>
            <a:endParaRPr lang="en-US" altLang="en-U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PRC 86, 015802 (2012)</a:t>
            </a:r>
          </a:p>
        </p:txBody>
      </p:sp>
    </p:spTree>
    <p:extLst>
      <p:ext uri="{BB962C8B-B14F-4D97-AF65-F5344CB8AC3E}">
        <p14:creationId xmlns:p14="http://schemas.microsoft.com/office/powerpoint/2010/main" val="303156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eaLnBrk="1" hangingPunct="1">
          <a:defRPr dirty="0">
            <a:solidFill>
              <a:srgbClr val="FF33CC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1324</Words>
  <Application>Microsoft Office PowerPoint</Application>
  <PresentationFormat>On-screen Show (4:3)</PresentationFormat>
  <Paragraphs>397</Paragraphs>
  <Slides>22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Arial</vt:lpstr>
      <vt:lpstr>Arial Unicode MS</vt:lpstr>
      <vt:lpstr>Calibri</vt:lpstr>
      <vt:lpstr>Comic Sans MS</vt:lpstr>
      <vt:lpstr>Georgia</vt:lpstr>
      <vt:lpstr>Gill Sans</vt:lpstr>
      <vt:lpstr>Gill Sans SemiBold</vt:lpstr>
      <vt:lpstr>Helvetica</vt:lpstr>
      <vt:lpstr>Helvetica Light</vt:lpstr>
      <vt:lpstr>Lucida Bright</vt:lpstr>
      <vt:lpstr>StarSymbol</vt:lpstr>
      <vt:lpstr>Symbol</vt:lpstr>
      <vt:lpstr>Times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Ways   to   Find   Neutron  Distribution   and   Symmetry  Energy </vt:lpstr>
      <vt:lpstr>Neutron skin measured by APV</vt:lpstr>
      <vt:lpstr>PowerPoint Presentation</vt:lpstr>
      <vt:lpstr>   Parity   Experiment  Method</vt:lpstr>
      <vt:lpstr>PowerPoint Presentation</vt:lpstr>
      <vt:lpstr>Hall   A     High  Resolution  Spectrometers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PREX / CREX Scattering Chamber</vt:lpstr>
      <vt:lpstr> Detectors  Developments</vt:lpstr>
      <vt:lpstr>PREX /  CREX   Experiments</vt:lpstr>
      <vt:lpstr>PowerPoint Presentation</vt:lpstr>
      <vt:lpstr>PREX,  C-REX  :  Summary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Michaels</dc:creator>
  <cp:lastModifiedBy>traveluser</cp:lastModifiedBy>
  <cp:revision>208</cp:revision>
  <dcterms:created xsi:type="dcterms:W3CDTF">2014-07-30T20:51:30Z</dcterms:created>
  <dcterms:modified xsi:type="dcterms:W3CDTF">2018-09-09T21:10:08Z</dcterms:modified>
</cp:coreProperties>
</file>