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42"/>
  </p:notesMasterIdLst>
  <p:sldIdLst>
    <p:sldId id="398" r:id="rId2"/>
    <p:sldId id="495" r:id="rId3"/>
    <p:sldId id="476" r:id="rId4"/>
    <p:sldId id="355" r:id="rId5"/>
    <p:sldId id="290" r:id="rId6"/>
    <p:sldId id="462" r:id="rId7"/>
    <p:sldId id="501" r:id="rId8"/>
    <p:sldId id="503" r:id="rId9"/>
    <p:sldId id="505" r:id="rId10"/>
    <p:sldId id="478" r:id="rId11"/>
    <p:sldId id="345" r:id="rId12"/>
    <p:sldId id="506" r:id="rId13"/>
    <p:sldId id="479" r:id="rId14"/>
    <p:sldId id="507" r:id="rId15"/>
    <p:sldId id="480" r:id="rId16"/>
    <p:sldId id="508" r:id="rId17"/>
    <p:sldId id="349" r:id="rId18"/>
    <p:sldId id="504" r:id="rId19"/>
    <p:sldId id="481" r:id="rId20"/>
    <p:sldId id="429" r:id="rId21"/>
    <p:sldId id="482" r:id="rId22"/>
    <p:sldId id="509" r:id="rId23"/>
    <p:sldId id="414" r:id="rId24"/>
    <p:sldId id="445" r:id="rId25"/>
    <p:sldId id="416" r:id="rId26"/>
    <p:sldId id="499" r:id="rId27"/>
    <p:sldId id="419" r:id="rId28"/>
    <p:sldId id="492" r:id="rId29"/>
    <p:sldId id="420" r:id="rId30"/>
    <p:sldId id="483" r:id="rId31"/>
    <p:sldId id="468" r:id="rId32"/>
    <p:sldId id="484" r:id="rId33"/>
    <p:sldId id="485" r:id="rId34"/>
    <p:sldId id="459" r:id="rId35"/>
    <p:sldId id="426" r:id="rId36"/>
    <p:sldId id="486" r:id="rId37"/>
    <p:sldId id="518" r:id="rId38"/>
    <p:sldId id="520" r:id="rId39"/>
    <p:sldId id="515" r:id="rId40"/>
    <p:sldId id="519" r:id="rId41"/>
  </p:sldIdLst>
  <p:sldSz cx="9144000" cy="6858000" type="screen4x3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FFC24"/>
    <a:srgbClr val="3FAF01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588" autoAdjust="0"/>
    <p:restoredTop sz="94620" autoAdjust="0"/>
  </p:normalViewPr>
  <p:slideViewPr>
    <p:cSldViewPr>
      <p:cViewPr>
        <p:scale>
          <a:sx n="64" d="100"/>
          <a:sy n="64" d="100"/>
        </p:scale>
        <p:origin x="-14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10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F47A76-BEFD-4BB2-9638-E0E7C0ADEAE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6EE7750-42D4-4D6F-9B85-741FD77B904E}">
      <dgm:prSet phldrT="[文本]"/>
      <dgm:spPr/>
      <dgm:t>
        <a:bodyPr/>
        <a:lstStyle/>
        <a:p>
          <a:r>
            <a:rPr lang="en-US" altLang="zh-CN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MS PGothic" charset="-128"/>
              <a:cs typeface="Times New Roman" pitchFamily="18" charset="0"/>
            </a:rPr>
            <a:t>Uncertainty</a:t>
          </a:r>
          <a:endParaRPr lang="zh-CN" altLang="en-US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A5D3E7-84B2-4FA1-9A93-C91F5CA0DD1C}" type="parTrans" cxnId="{8F75736F-4B35-4612-BB43-EF0FF133C3F1}">
      <dgm:prSet/>
      <dgm:spPr/>
      <dgm:t>
        <a:bodyPr/>
        <a:lstStyle/>
        <a:p>
          <a:endParaRPr lang="zh-CN" altLang="en-US">
            <a:latin typeface="Times New Roman" pitchFamily="18" charset="0"/>
            <a:cs typeface="Times New Roman" pitchFamily="18" charset="0"/>
          </a:endParaRPr>
        </a:p>
      </dgm:t>
    </dgm:pt>
    <dgm:pt modelId="{611134FA-B748-4EE3-9303-1304B6FB5C38}" type="sibTrans" cxnId="{8F75736F-4B35-4612-BB43-EF0FF133C3F1}">
      <dgm:prSet/>
      <dgm:spPr>
        <a:scene3d>
          <a:camera prst="orthographicFront">
            <a:rot lat="0" lon="0" rev="2100000"/>
          </a:camera>
          <a:lightRig rig="threePt" dir="t"/>
        </a:scene3d>
      </dgm:spPr>
      <dgm:t>
        <a:bodyPr/>
        <a:lstStyle/>
        <a:p>
          <a:endParaRPr lang="zh-CN" altLang="en-US">
            <a:latin typeface="Times New Roman" pitchFamily="18" charset="0"/>
            <a:cs typeface="Times New Roman" pitchFamily="18" charset="0"/>
          </a:endParaRPr>
        </a:p>
      </dgm:t>
    </dgm:pt>
    <dgm:pt modelId="{66B7F725-763C-4787-BD90-95BC9F61F71B}">
      <dgm:prSet phldrT="[文本]"/>
      <dgm:spPr/>
      <dgm:t>
        <a:bodyPr/>
        <a:lstStyle/>
        <a:p>
          <a:r>
            <a:rPr lang="en-US" altLang="zh-CN" b="1" dirty="0" smtClean="0">
              <a:solidFill>
                <a:srgbClr val="FFFF00"/>
              </a:solidFill>
              <a:latin typeface="Times New Roman" pitchFamily="18" charset="0"/>
              <a:ea typeface="Arial Unicode MS" pitchFamily="34" charset="-122"/>
              <a:cs typeface="Times New Roman" pitchFamily="18" charset="0"/>
            </a:rPr>
            <a:t>Increase Information</a:t>
          </a:r>
          <a:endParaRPr lang="zh-CN" altLang="en-US" b="1" dirty="0">
            <a:solidFill>
              <a:srgbClr val="FFFF00"/>
            </a:solidFill>
            <a:latin typeface="Times New Roman" pitchFamily="18" charset="0"/>
            <a:ea typeface="Arial Unicode MS" pitchFamily="34" charset="-122"/>
            <a:cs typeface="Times New Roman" pitchFamily="18" charset="0"/>
          </a:endParaRPr>
        </a:p>
      </dgm:t>
    </dgm:pt>
    <dgm:pt modelId="{59C988ED-5BAD-4C18-8028-08F5ED8893A0}" type="parTrans" cxnId="{81D51CE4-BCC9-4A9F-8C82-3C5D00D893E6}">
      <dgm:prSet/>
      <dgm:spPr/>
      <dgm:t>
        <a:bodyPr/>
        <a:lstStyle/>
        <a:p>
          <a:endParaRPr lang="zh-CN" altLang="en-US">
            <a:latin typeface="Times New Roman" pitchFamily="18" charset="0"/>
            <a:cs typeface="Times New Roman" pitchFamily="18" charset="0"/>
          </a:endParaRPr>
        </a:p>
      </dgm:t>
    </dgm:pt>
    <dgm:pt modelId="{2459012D-CB1A-40AC-94ED-09B72E3120BE}" type="sibTrans" cxnId="{81D51CE4-BCC9-4A9F-8C82-3C5D00D893E6}">
      <dgm:prSet/>
      <dgm:spPr>
        <a:scene3d>
          <a:camera prst="orthographicFront">
            <a:rot lat="0" lon="0" rev="19799999"/>
          </a:camera>
          <a:lightRig rig="threePt" dir="t"/>
        </a:scene3d>
      </dgm:spPr>
      <dgm:t>
        <a:bodyPr/>
        <a:lstStyle/>
        <a:p>
          <a:endParaRPr lang="zh-CN" altLang="en-US">
            <a:latin typeface="Times New Roman" pitchFamily="18" charset="0"/>
            <a:cs typeface="Times New Roman" pitchFamily="18" charset="0"/>
          </a:endParaRPr>
        </a:p>
      </dgm:t>
    </dgm:pt>
    <dgm:pt modelId="{53F313C2-977F-4F15-949C-C82750686EDA}">
      <dgm:prSet phldrT="[文本]"/>
      <dgm:spPr/>
      <dgm:t>
        <a:bodyPr/>
        <a:lstStyle/>
        <a:p>
          <a:r>
            <a:rPr lang="en-US" altLang="zh-CN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Uncertainty reduction</a:t>
          </a:r>
          <a:endParaRPr lang="zh-CN" alt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5C6283-EC21-4E62-BD2E-3F69C6F1128C}" type="parTrans" cxnId="{BF21ED80-8C84-4324-9EAA-78ED03C850D9}">
      <dgm:prSet/>
      <dgm:spPr/>
      <dgm:t>
        <a:bodyPr/>
        <a:lstStyle/>
        <a:p>
          <a:endParaRPr lang="zh-CN" altLang="en-US">
            <a:latin typeface="Times New Roman" pitchFamily="18" charset="0"/>
            <a:cs typeface="Times New Roman" pitchFamily="18" charset="0"/>
          </a:endParaRPr>
        </a:p>
      </dgm:t>
    </dgm:pt>
    <dgm:pt modelId="{EE9071B8-FAA5-4F27-A019-1D0EEA6DF898}" type="sibTrans" cxnId="{BF21ED80-8C84-4324-9EAA-78ED03C850D9}">
      <dgm:prSet/>
      <dgm:spPr/>
      <dgm:t>
        <a:bodyPr/>
        <a:lstStyle/>
        <a:p>
          <a:endParaRPr lang="zh-CN" altLang="en-US">
            <a:latin typeface="Times New Roman" pitchFamily="18" charset="0"/>
            <a:cs typeface="Times New Roman" pitchFamily="18" charset="0"/>
          </a:endParaRPr>
        </a:p>
      </dgm:t>
    </dgm:pt>
    <dgm:pt modelId="{A1F5AC43-8513-4287-8138-24DB98A5AEA0}" type="pres">
      <dgm:prSet presAssocID="{7EF47A76-BEFD-4BB2-9638-E0E7C0ADEAEE}" presName="Name0" presStyleCnt="0">
        <dgm:presLayoutVars>
          <dgm:dir/>
          <dgm:resizeHandles val="exact"/>
        </dgm:presLayoutVars>
      </dgm:prSet>
      <dgm:spPr/>
    </dgm:pt>
    <dgm:pt modelId="{0DA6DC07-5332-47BE-A6A2-A56424D9FEA3}" type="pres">
      <dgm:prSet presAssocID="{76EE7750-42D4-4D6F-9B85-741FD77B904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1E99C3D-AD76-4524-A8E1-E19917B5FD7F}" type="pres">
      <dgm:prSet presAssocID="{611134FA-B748-4EE3-9303-1304B6FB5C38}" presName="sibTrans" presStyleLbl="sibTrans2D1" presStyleIdx="0" presStyleCnt="2" custScaleX="158679"/>
      <dgm:spPr/>
      <dgm:t>
        <a:bodyPr/>
        <a:lstStyle/>
        <a:p>
          <a:endParaRPr lang="zh-CN" altLang="en-US"/>
        </a:p>
      </dgm:t>
    </dgm:pt>
    <dgm:pt modelId="{B0643BFC-F3D6-40C5-8F90-9EA9C1E6A515}" type="pres">
      <dgm:prSet presAssocID="{611134FA-B748-4EE3-9303-1304B6FB5C38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F283A298-01FA-41F7-A417-6C45A122FF3E}" type="pres">
      <dgm:prSet presAssocID="{66B7F725-763C-4787-BD90-95BC9F61F71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1CB1CB5-AAEF-4C6F-A3D5-4F9B0D1B82EE}" type="pres">
      <dgm:prSet presAssocID="{2459012D-CB1A-40AC-94ED-09B72E3120BE}" presName="sibTrans" presStyleLbl="sibTrans2D1" presStyleIdx="1" presStyleCnt="2" custScaleX="159584"/>
      <dgm:spPr/>
      <dgm:t>
        <a:bodyPr/>
        <a:lstStyle/>
        <a:p>
          <a:endParaRPr lang="zh-CN" altLang="en-US"/>
        </a:p>
      </dgm:t>
    </dgm:pt>
    <dgm:pt modelId="{72E908BB-F907-4373-B51D-655852AEC59C}" type="pres">
      <dgm:prSet presAssocID="{2459012D-CB1A-40AC-94ED-09B72E3120BE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F386034E-4045-4794-B92A-6CE5F2AA0804}" type="pres">
      <dgm:prSet presAssocID="{53F313C2-977F-4F15-949C-C82750686ED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A74BE6C-3A4E-405A-A5DE-C1095530FD77}" type="presOf" srcId="{2459012D-CB1A-40AC-94ED-09B72E3120BE}" destId="{72E908BB-F907-4373-B51D-655852AEC59C}" srcOrd="1" destOrd="0" presId="urn:microsoft.com/office/officeart/2005/8/layout/process1"/>
    <dgm:cxn modelId="{4742534B-BF4C-49B9-ADEE-D6E4CD734D33}" type="presOf" srcId="{76EE7750-42D4-4D6F-9B85-741FD77B904E}" destId="{0DA6DC07-5332-47BE-A6A2-A56424D9FEA3}" srcOrd="0" destOrd="0" presId="urn:microsoft.com/office/officeart/2005/8/layout/process1"/>
    <dgm:cxn modelId="{81D51CE4-BCC9-4A9F-8C82-3C5D00D893E6}" srcId="{7EF47A76-BEFD-4BB2-9638-E0E7C0ADEAEE}" destId="{66B7F725-763C-4787-BD90-95BC9F61F71B}" srcOrd="1" destOrd="0" parTransId="{59C988ED-5BAD-4C18-8028-08F5ED8893A0}" sibTransId="{2459012D-CB1A-40AC-94ED-09B72E3120BE}"/>
    <dgm:cxn modelId="{8F75736F-4B35-4612-BB43-EF0FF133C3F1}" srcId="{7EF47A76-BEFD-4BB2-9638-E0E7C0ADEAEE}" destId="{76EE7750-42D4-4D6F-9B85-741FD77B904E}" srcOrd="0" destOrd="0" parTransId="{F3A5D3E7-84B2-4FA1-9A93-C91F5CA0DD1C}" sibTransId="{611134FA-B748-4EE3-9303-1304B6FB5C38}"/>
    <dgm:cxn modelId="{C37C7A77-A496-499A-83EE-A04B8BE33EAA}" type="presOf" srcId="{7EF47A76-BEFD-4BB2-9638-E0E7C0ADEAEE}" destId="{A1F5AC43-8513-4287-8138-24DB98A5AEA0}" srcOrd="0" destOrd="0" presId="urn:microsoft.com/office/officeart/2005/8/layout/process1"/>
    <dgm:cxn modelId="{50E5A778-65FC-4497-B771-7A6DF660B0B9}" type="presOf" srcId="{611134FA-B748-4EE3-9303-1304B6FB5C38}" destId="{41E99C3D-AD76-4524-A8E1-E19917B5FD7F}" srcOrd="0" destOrd="0" presId="urn:microsoft.com/office/officeart/2005/8/layout/process1"/>
    <dgm:cxn modelId="{869D6FD8-5966-47C4-A27E-59A5B86ADB50}" type="presOf" srcId="{53F313C2-977F-4F15-949C-C82750686EDA}" destId="{F386034E-4045-4794-B92A-6CE5F2AA0804}" srcOrd="0" destOrd="0" presId="urn:microsoft.com/office/officeart/2005/8/layout/process1"/>
    <dgm:cxn modelId="{BF21ED80-8C84-4324-9EAA-78ED03C850D9}" srcId="{7EF47A76-BEFD-4BB2-9638-E0E7C0ADEAEE}" destId="{53F313C2-977F-4F15-949C-C82750686EDA}" srcOrd="2" destOrd="0" parTransId="{A05C6283-EC21-4E62-BD2E-3F69C6F1128C}" sibTransId="{EE9071B8-FAA5-4F27-A019-1D0EEA6DF898}"/>
    <dgm:cxn modelId="{655FECEB-DE71-4E10-8E4A-09785268B78D}" type="presOf" srcId="{611134FA-B748-4EE3-9303-1304B6FB5C38}" destId="{B0643BFC-F3D6-40C5-8F90-9EA9C1E6A515}" srcOrd="1" destOrd="0" presId="urn:microsoft.com/office/officeart/2005/8/layout/process1"/>
    <dgm:cxn modelId="{2B2FBB7E-35B7-4D17-882C-A892016A9F2C}" type="presOf" srcId="{66B7F725-763C-4787-BD90-95BC9F61F71B}" destId="{F283A298-01FA-41F7-A417-6C45A122FF3E}" srcOrd="0" destOrd="0" presId="urn:microsoft.com/office/officeart/2005/8/layout/process1"/>
    <dgm:cxn modelId="{722DD7AA-34EA-4E55-B135-9BADFBC2CA5E}" type="presOf" srcId="{2459012D-CB1A-40AC-94ED-09B72E3120BE}" destId="{C1CB1CB5-AAEF-4C6F-A3D5-4F9B0D1B82EE}" srcOrd="0" destOrd="0" presId="urn:microsoft.com/office/officeart/2005/8/layout/process1"/>
    <dgm:cxn modelId="{7E011405-6B5B-4F88-86C0-7B0CF24DAE9A}" type="presParOf" srcId="{A1F5AC43-8513-4287-8138-24DB98A5AEA0}" destId="{0DA6DC07-5332-47BE-A6A2-A56424D9FEA3}" srcOrd="0" destOrd="0" presId="urn:microsoft.com/office/officeart/2005/8/layout/process1"/>
    <dgm:cxn modelId="{7DCB743D-CE2E-44E0-8925-44B175A90987}" type="presParOf" srcId="{A1F5AC43-8513-4287-8138-24DB98A5AEA0}" destId="{41E99C3D-AD76-4524-A8E1-E19917B5FD7F}" srcOrd="1" destOrd="0" presId="urn:microsoft.com/office/officeart/2005/8/layout/process1"/>
    <dgm:cxn modelId="{1382E654-1E93-4112-924C-0BA7380F8BA8}" type="presParOf" srcId="{41E99C3D-AD76-4524-A8E1-E19917B5FD7F}" destId="{B0643BFC-F3D6-40C5-8F90-9EA9C1E6A515}" srcOrd="0" destOrd="0" presId="urn:microsoft.com/office/officeart/2005/8/layout/process1"/>
    <dgm:cxn modelId="{10E4EACA-DD3E-4F92-AAF5-C42D1FE07F53}" type="presParOf" srcId="{A1F5AC43-8513-4287-8138-24DB98A5AEA0}" destId="{F283A298-01FA-41F7-A417-6C45A122FF3E}" srcOrd="2" destOrd="0" presId="urn:microsoft.com/office/officeart/2005/8/layout/process1"/>
    <dgm:cxn modelId="{3EF2FE4D-2F84-4DFD-A47F-FED4FDAEB05A}" type="presParOf" srcId="{A1F5AC43-8513-4287-8138-24DB98A5AEA0}" destId="{C1CB1CB5-AAEF-4C6F-A3D5-4F9B0D1B82EE}" srcOrd="3" destOrd="0" presId="urn:microsoft.com/office/officeart/2005/8/layout/process1"/>
    <dgm:cxn modelId="{93292D89-FF8E-4B91-AA02-E846AA4BB16F}" type="presParOf" srcId="{C1CB1CB5-AAEF-4C6F-A3D5-4F9B0D1B82EE}" destId="{72E908BB-F907-4373-B51D-655852AEC59C}" srcOrd="0" destOrd="0" presId="urn:microsoft.com/office/officeart/2005/8/layout/process1"/>
    <dgm:cxn modelId="{31B1949D-20F7-481D-BBD3-95BC032A6C10}" type="presParOf" srcId="{A1F5AC43-8513-4287-8138-24DB98A5AEA0}" destId="{F386034E-4045-4794-B92A-6CE5F2AA0804}" srcOrd="4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A995B-219F-4D74-BE26-E19396042926}" type="datetimeFigureOut">
              <a:rPr lang="zh-CN" altLang="en-US" smtClean="0"/>
              <a:pPr/>
              <a:t>2018/9/11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8F3AC-2BED-4A8E-B354-ADE01DC3A5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F3AC-2BED-4A8E-B354-ADE01DC3A5A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0219F-2791-4DC4-8841-DE0D58F7277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0219F-2791-4DC4-8841-DE0D58F7277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0219F-2791-4DC4-8841-DE0D58F7277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0219F-2791-4DC4-8841-DE0D58F72775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0219F-2791-4DC4-8841-DE0D58F7277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0219F-2791-4DC4-8841-DE0D58F72775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0219F-2791-4DC4-8841-DE0D58F72775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F3AC-2BED-4A8E-B354-ADE01DC3A5A7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CE41-CD00-459B-819F-87EEC620FB8C}" type="datetime1">
              <a:rPr lang="zh-CN" altLang="en-US" smtClean="0"/>
              <a:pPr/>
              <a:t>2018/9/11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3A17-E170-4257-B8A3-26992CFC8F37}" type="datetime1">
              <a:rPr lang="zh-CN" altLang="en-US" smtClean="0"/>
              <a:pPr/>
              <a:t>2018/9/11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2937-D027-4321-A88F-4E002A0D8989}" type="datetime1">
              <a:rPr lang="zh-CN" altLang="en-US" smtClean="0"/>
              <a:pPr/>
              <a:t>2018/9/11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F246-C9E6-400F-8224-D32CDFB2670D}" type="datetime1">
              <a:rPr lang="zh-CN" altLang="en-US" smtClean="0"/>
              <a:pPr/>
              <a:t>2018/9/11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B8C-6B3B-4583-9CF4-386E88620000}" type="datetime1">
              <a:rPr lang="zh-CN" altLang="en-US" smtClean="0"/>
              <a:pPr/>
              <a:t>2018/9/11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0034-87F6-4904-95D1-4B3175335EB7}" type="datetime1">
              <a:rPr lang="zh-CN" altLang="en-US" smtClean="0"/>
              <a:pPr/>
              <a:t>2018/9/11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16A2-EC1B-475E-B202-D4808DD4F87C}" type="datetime1">
              <a:rPr lang="zh-CN" altLang="en-US" smtClean="0"/>
              <a:pPr/>
              <a:t>2018/9/11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4A2-B9A7-4722-AFAB-E0C863D9E40A}" type="datetime1">
              <a:rPr lang="zh-CN" altLang="en-US" smtClean="0"/>
              <a:pPr/>
              <a:t>2018/9/11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3726-3020-4B2B-9ADE-CAACAA84A9D0}" type="datetime1">
              <a:rPr lang="zh-CN" altLang="en-US" smtClean="0"/>
              <a:pPr/>
              <a:t>2018/9/11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D045-AB32-4E83-B97B-DC6B24F9F22E}" type="datetime1">
              <a:rPr lang="zh-CN" altLang="en-US" smtClean="0"/>
              <a:pPr/>
              <a:t>2018/9/11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202E-C153-404E-8C15-8503C7B7F175}" type="datetime1">
              <a:rPr lang="zh-CN" altLang="en-US" smtClean="0"/>
              <a:pPr/>
              <a:t>2018/9/11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5ADDC-88CF-485B-BC95-FA31ADAABC37}" type="datetime1">
              <a:rPr lang="zh-CN" altLang="en-US" smtClean="0"/>
              <a:pPr/>
              <a:t>2018/9/11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76736-C0FD-493A-BD99-69F9F22A7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3.png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7.pn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71.png"/><Relationship Id="rId9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89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1</a:t>
            </a:fld>
            <a:endParaRPr lang="zh-CN" altLang="en-US"/>
          </a:p>
        </p:txBody>
      </p:sp>
      <p:pic>
        <p:nvPicPr>
          <p:cNvPr id="77826" name="Picture 2" descr="C:\Users\Think\Desktop\co150613135945-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0" y="887405"/>
            <a:ext cx="91440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Several aspects on probing the high-density</a:t>
            </a:r>
            <a:r>
              <a:rPr kumimoji="0" lang="en-US" altLang="zh-CN" sz="5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symmetry energy by HI collisions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980587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Gao</a:t>
            </a:r>
            <a:r>
              <a:rPr lang="en-US" altLang="zh-CN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-Chan Yong</a:t>
            </a:r>
          </a:p>
          <a:p>
            <a:pPr algn="ctr"/>
            <a:endParaRPr lang="zh-CN" altLang="en-US" sz="12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Institute of Modern Physics, Chinese Academy of Sciences</a:t>
            </a:r>
          </a:p>
          <a:p>
            <a:pPr algn="ctr"/>
            <a:r>
              <a:rPr lang="en-US" altLang="zh-CN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2018/9/11/14:00</a:t>
            </a:r>
            <a:r>
              <a:rPr lang="zh-CN" alt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2857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spc="300" dirty="0" smtClean="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NuSYM2018@Korea</a:t>
            </a:r>
            <a:endParaRPr lang="zh-CN" altLang="en-US" b="1" spc="300" dirty="0">
              <a:solidFill>
                <a:srgbClr val="FF0000"/>
              </a:solidFill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1174"/>
            <a:ext cx="9144000" cy="576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BUU / QMD framework dependence</a:t>
            </a:r>
            <a:endParaRPr lang="zh-CN" altLang="en-US" sz="3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3" y="1000108"/>
            <a:ext cx="414340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for </a:t>
            </a:r>
            <a:r>
              <a:rPr lang="en-US" altLang="zh-CN" sz="2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iso</a:t>
            </a:r>
            <a:r>
              <a:rPr lang="en-US" altLang="zh-CN" sz="2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-independent observable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BUU / QMD framework dependence</a:t>
            </a:r>
            <a:endParaRPr lang="zh-CN" altLang="en-US" sz="3000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85786" y="6429396"/>
            <a:ext cx="76438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+mn-ea"/>
                <a:cs typeface="Times New Roman" pitchFamily="18" charset="0"/>
              </a:rPr>
              <a:t>Guo</a:t>
            </a:r>
            <a:r>
              <a:rPr lang="en-US" sz="1400" dirty="0" smtClean="0">
                <a:latin typeface="+mn-ea"/>
                <a:cs typeface="Times New Roman" pitchFamily="18" charset="0"/>
              </a:rPr>
              <a:t> et al., Physics Letters B</a:t>
            </a:r>
            <a:r>
              <a:rPr lang="en-US" sz="1400" i="1" dirty="0" smtClean="0">
                <a:latin typeface="+mn-ea"/>
                <a:cs typeface="Times New Roman" pitchFamily="18" charset="0"/>
              </a:rPr>
              <a:t> </a:t>
            </a:r>
            <a:r>
              <a:rPr lang="en-US" sz="1400" dirty="0" smtClean="0">
                <a:latin typeface="+mn-ea"/>
                <a:cs typeface="Times New Roman" pitchFamily="18" charset="0"/>
              </a:rPr>
              <a:t>726 (2013) 211</a:t>
            </a:r>
            <a:endParaRPr lang="zh-CN" altLang="en-US" sz="1400" dirty="0">
              <a:latin typeface="+mn-ea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388826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933405"/>
            <a:ext cx="2786082" cy="249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714356"/>
            <a:ext cx="3571900" cy="314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751817"/>
            <a:ext cx="2940468" cy="268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7786710" y="857232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UrQMD</a:t>
            </a:r>
            <a:endParaRPr lang="zh-CN" altLang="en-US" sz="2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30923" y="1643050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IBUU</a:t>
            </a:r>
            <a:endParaRPr lang="zh-CN" altLang="en-US" sz="2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04607" y="4886278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UrQMD</a:t>
            </a:r>
            <a:endParaRPr lang="zh-CN" altLang="en-US" sz="2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00958" y="5429264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IBUU</a:t>
            </a:r>
            <a:endParaRPr lang="zh-CN" altLang="en-US" sz="2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7554" y="4500570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UrQMD</a:t>
            </a:r>
            <a:endParaRPr lang="zh-CN" altLang="en-US" sz="2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7554" y="5072074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IBUU</a:t>
            </a:r>
            <a:endParaRPr lang="zh-CN" altLang="en-US" sz="2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71604" y="2643182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IBUU</a:t>
            </a:r>
            <a:endParaRPr lang="zh-CN" altLang="en-US" sz="2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1538" y="2028758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UrQMD</a:t>
            </a:r>
            <a:endParaRPr lang="zh-CN" altLang="en-US" sz="2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472" y="500042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for </a:t>
            </a:r>
            <a:r>
              <a:rPr lang="en-US" altLang="zh-CN" sz="2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iso</a:t>
            </a:r>
            <a:r>
              <a:rPr lang="en-US" altLang="zh-CN" sz="2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-dependent observables</a:t>
            </a: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21" name="上下箭头 20"/>
          <p:cNvSpPr/>
          <p:nvPr/>
        </p:nvSpPr>
        <p:spPr>
          <a:xfrm>
            <a:off x="7072330" y="1285860"/>
            <a:ext cx="413194" cy="642942"/>
          </a:xfrm>
          <a:prstGeom prst="upDownArrow">
            <a:avLst/>
          </a:prstGeom>
          <a:solidFill>
            <a:srgbClr val="AFF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上下箭头 22"/>
          <p:cNvSpPr/>
          <p:nvPr/>
        </p:nvSpPr>
        <p:spPr>
          <a:xfrm>
            <a:off x="2857488" y="4786322"/>
            <a:ext cx="285752" cy="428628"/>
          </a:xfrm>
          <a:prstGeom prst="upDownArrow">
            <a:avLst/>
          </a:prstGeom>
          <a:solidFill>
            <a:srgbClr val="AFF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上下箭头 28"/>
          <p:cNvSpPr/>
          <p:nvPr/>
        </p:nvSpPr>
        <p:spPr>
          <a:xfrm>
            <a:off x="7072330" y="5072074"/>
            <a:ext cx="357190" cy="642942"/>
          </a:xfrm>
          <a:prstGeom prst="upDownArrow">
            <a:avLst/>
          </a:prstGeom>
          <a:solidFill>
            <a:srgbClr val="AFF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2786050" y="214290"/>
            <a:ext cx="2786082" cy="1500174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215074" y="4071942"/>
            <a:ext cx="2714644" cy="1857388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0" y="4857784"/>
            <a:ext cx="2857520" cy="1571612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286116" y="5286388"/>
            <a:ext cx="2928958" cy="142876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0" y="1285860"/>
            <a:ext cx="2500298" cy="157163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429388" y="1000108"/>
            <a:ext cx="2643206" cy="16430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928926" y="285728"/>
            <a:ext cx="2573140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  Model </a:t>
            </a:r>
          </a:p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dependence</a:t>
            </a:r>
            <a:endParaRPr lang="zh-CN" altLang="en-US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1530" y="1285860"/>
            <a:ext cx="2278188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Qualitative</a:t>
            </a:r>
          </a:p>
          <a:p>
            <a:r>
              <a:rPr lang="en-US" altLang="zh-CN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 probe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32169" y="4494922"/>
            <a:ext cx="1983235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Sensitive</a:t>
            </a:r>
          </a:p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probe</a:t>
            </a:r>
            <a:endParaRPr lang="zh-CN" altLang="en-US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1868" y="5214950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  Cross</a:t>
            </a:r>
            <a:r>
              <a:rPr lang="en-US" altLang="zh-CN" sz="40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</a:t>
            </a:r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constraints</a:t>
            </a:r>
            <a:endParaRPr lang="zh-CN" altLang="en-US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5786" y="5137864"/>
            <a:ext cx="171451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Density  region</a:t>
            </a:r>
            <a:endParaRPr lang="zh-CN" altLang="en-US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06" y="1565964"/>
            <a:ext cx="250033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Short-range correlation</a:t>
            </a:r>
            <a:endParaRPr lang="zh-CN" altLang="en-US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46" name="爆炸形 2 45"/>
          <p:cNvSpPr/>
          <p:nvPr/>
        </p:nvSpPr>
        <p:spPr>
          <a:xfrm>
            <a:off x="1285852" y="1714488"/>
            <a:ext cx="6786610" cy="3286148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500298" y="2714620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</a:bodyPr>
          <a:lstStyle/>
          <a:p>
            <a:r>
              <a:rPr lang="en-US" altLang="zh-CN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  High-density </a:t>
            </a:r>
          </a:p>
          <a:p>
            <a:r>
              <a:rPr lang="en-US" altLang="zh-CN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Symmetry energy</a:t>
            </a:r>
            <a:endParaRPr lang="zh-CN" altLang="en-US" sz="3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60449"/>
            <a:ext cx="2419377" cy="26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928670"/>
            <a:ext cx="5261341" cy="234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3554468"/>
            <a:ext cx="4498673" cy="208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9182" y="3571876"/>
            <a:ext cx="444197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857224" y="6357958"/>
            <a:ext cx="75009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+mn-ea"/>
                <a:cs typeface="Times New Roman" pitchFamily="18" charset="0"/>
              </a:rPr>
              <a:t>Guo</a:t>
            </a:r>
            <a:r>
              <a:rPr lang="en-US" sz="1400" dirty="0" smtClean="0">
                <a:latin typeface="+mn-ea"/>
                <a:cs typeface="Times New Roman" pitchFamily="18" charset="0"/>
              </a:rPr>
              <a:t> et al., Physics Letters B</a:t>
            </a:r>
            <a:r>
              <a:rPr lang="en-US" sz="1400" i="1" dirty="0" smtClean="0">
                <a:latin typeface="+mn-ea"/>
                <a:cs typeface="Times New Roman" pitchFamily="18" charset="0"/>
              </a:rPr>
              <a:t> </a:t>
            </a:r>
            <a:r>
              <a:rPr lang="en-US" sz="1400" dirty="0" smtClean="0">
                <a:latin typeface="+mn-ea"/>
                <a:cs typeface="Times New Roman" pitchFamily="18" charset="0"/>
              </a:rPr>
              <a:t>738 (2014) 397</a:t>
            </a:r>
            <a:endParaRPr lang="zh-CN" altLang="en-US" sz="1400" dirty="0">
              <a:latin typeface="+mn-ea"/>
              <a:cs typeface="Times New Roman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57290" y="4786322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dirty="0" smtClean="0">
                <a:ln w="11430"/>
                <a:solidFill>
                  <a:srgbClr val="FF0000"/>
                </a:solidFill>
                <a:latin typeface="Arial" charset="0"/>
                <a:ea typeface="MS PGothic" charset="-128"/>
              </a:rPr>
              <a:t>liquid</a:t>
            </a:r>
            <a:endParaRPr lang="zh-CN" altLang="en-US" sz="2000" dirty="0">
              <a:ln w="11430"/>
              <a:solidFill>
                <a:srgbClr val="FF0000"/>
              </a:solidFill>
              <a:latin typeface="Arial" charset="0"/>
              <a:ea typeface="MS PGothic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4214818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dirty="0" smtClean="0">
                <a:ln w="11430"/>
                <a:latin typeface="Arial" charset="0"/>
                <a:ea typeface="MS PGothic" charset="-128"/>
              </a:rPr>
              <a:t>gas</a:t>
            </a:r>
            <a:endParaRPr lang="zh-CN" altLang="en-US" sz="2000" dirty="0">
              <a:ln w="11430"/>
              <a:latin typeface="Arial" charset="0"/>
              <a:ea typeface="MS PGothic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7884" y="4572008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dirty="0" smtClean="0">
                <a:ln w="11430"/>
                <a:solidFill>
                  <a:srgbClr val="FF0000"/>
                </a:solidFill>
                <a:latin typeface="Arial" charset="0"/>
                <a:ea typeface="MS PGothic" charset="-128"/>
              </a:rPr>
              <a:t>liquid</a:t>
            </a:r>
            <a:endParaRPr lang="zh-CN" altLang="en-US" sz="2000" dirty="0">
              <a:ln w="11430"/>
              <a:solidFill>
                <a:srgbClr val="FF0000"/>
              </a:solidFill>
              <a:latin typeface="Arial" charset="0"/>
              <a:ea typeface="MS PGothic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15338" y="4429132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dirty="0" smtClean="0">
                <a:ln w="11430"/>
                <a:solidFill>
                  <a:srgbClr val="FF0000"/>
                </a:solidFill>
                <a:latin typeface="Arial" charset="0"/>
                <a:ea typeface="MS PGothic" charset="-128"/>
              </a:rPr>
              <a:t>liquid</a:t>
            </a:r>
            <a:endParaRPr lang="zh-CN" altLang="en-US" sz="2000" dirty="0">
              <a:ln w="11430"/>
              <a:solidFill>
                <a:srgbClr val="FF0000"/>
              </a:solidFill>
              <a:latin typeface="Arial" charset="0"/>
              <a:ea typeface="MS PGothic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7620" y="4429132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dirty="0" smtClean="0">
                <a:ln w="11430"/>
                <a:solidFill>
                  <a:srgbClr val="FF0000"/>
                </a:solidFill>
                <a:latin typeface="Arial" charset="0"/>
                <a:ea typeface="MS PGothic" charset="-128"/>
              </a:rPr>
              <a:t>liquid</a:t>
            </a:r>
            <a:endParaRPr lang="zh-CN" altLang="en-US" sz="2000" dirty="0">
              <a:ln w="11430"/>
              <a:solidFill>
                <a:srgbClr val="FF0000"/>
              </a:solidFill>
              <a:latin typeface="Arial" charset="0"/>
              <a:ea typeface="MS PGothic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6182" y="4929198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dirty="0" smtClean="0">
                <a:ln w="11430"/>
                <a:latin typeface="Arial" charset="0"/>
                <a:ea typeface="MS PGothic" charset="-128"/>
              </a:rPr>
              <a:t>gas</a:t>
            </a:r>
            <a:endParaRPr lang="zh-CN" altLang="en-US" sz="2000" dirty="0">
              <a:ln w="11430"/>
              <a:latin typeface="Arial" charset="0"/>
              <a:ea typeface="MS PGothic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29322" y="3957584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dirty="0" smtClean="0">
                <a:ln w="11430"/>
                <a:latin typeface="Arial" charset="0"/>
                <a:ea typeface="MS PGothic" charset="-128"/>
              </a:rPr>
              <a:t>gas</a:t>
            </a:r>
            <a:endParaRPr lang="zh-CN" altLang="en-US" sz="2000" dirty="0">
              <a:ln w="11430"/>
              <a:latin typeface="Arial" charset="0"/>
              <a:ea typeface="MS PGothic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5814972"/>
            <a:ext cx="1988237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dirty="0" smtClean="0">
                <a:ln w="11430"/>
                <a:latin typeface="Arial" charset="0"/>
                <a:ea typeface="MS PGothic" charset="-128"/>
              </a:rPr>
              <a:t>IBUU/</a:t>
            </a:r>
            <a:r>
              <a:rPr lang="en-US" altLang="zh-CN" sz="2000" dirty="0" smtClean="0">
                <a:ln w="11430"/>
                <a:solidFill>
                  <a:srgbClr val="FFC000"/>
                </a:solidFill>
                <a:latin typeface="Arial" charset="0"/>
                <a:ea typeface="MS PGothic" charset="-128"/>
              </a:rPr>
              <a:t>stiff</a:t>
            </a:r>
            <a:r>
              <a:rPr lang="en-US" altLang="zh-CN" sz="2000" dirty="0" smtClean="0">
                <a:ln w="11430"/>
                <a:latin typeface="Arial" charset="0"/>
                <a:ea typeface="MS PGothic" charset="-128"/>
              </a:rPr>
              <a:t>-</a:t>
            </a:r>
            <a:r>
              <a:rPr lang="en-US" altLang="zh-CN" sz="2000" dirty="0" err="1" smtClean="0">
                <a:ln w="11430"/>
                <a:latin typeface="Arial" charset="0"/>
                <a:ea typeface="MS PGothic" charset="-128"/>
              </a:rPr>
              <a:t>Esym</a:t>
            </a:r>
            <a:endParaRPr lang="zh-CN" altLang="en-US" sz="2000" dirty="0">
              <a:ln w="11430"/>
              <a:latin typeface="Arial" charset="0"/>
              <a:ea typeface="MS PGothic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28860" y="5814972"/>
            <a:ext cx="206338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dirty="0" smtClean="0">
                <a:ln w="11430"/>
                <a:latin typeface="Arial" charset="0"/>
                <a:ea typeface="MS PGothic" charset="-128"/>
              </a:rPr>
              <a:t>IBUU/</a:t>
            </a:r>
            <a:r>
              <a:rPr lang="en-US" altLang="zh-CN" sz="2000" dirty="0" smtClean="0">
                <a:ln w="11430"/>
                <a:solidFill>
                  <a:srgbClr val="00B050"/>
                </a:solidFill>
                <a:latin typeface="Arial" charset="0"/>
                <a:ea typeface="MS PGothic" charset="-128"/>
              </a:rPr>
              <a:t>soft</a:t>
            </a:r>
            <a:r>
              <a:rPr lang="en-US" altLang="zh-CN" sz="2000" dirty="0" smtClean="0">
                <a:ln w="11430"/>
                <a:latin typeface="Arial" charset="0"/>
                <a:ea typeface="MS PGothic" charset="-128"/>
              </a:rPr>
              <a:t>-</a:t>
            </a:r>
            <a:r>
              <a:rPr lang="en-US" altLang="zh-CN" sz="2000" dirty="0" err="1" smtClean="0">
                <a:ln w="11430"/>
                <a:latin typeface="Arial" charset="0"/>
                <a:ea typeface="MS PGothic" charset="-128"/>
              </a:rPr>
              <a:t>Esym</a:t>
            </a:r>
            <a:endParaRPr lang="zh-CN" altLang="en-US" sz="2000" dirty="0">
              <a:ln w="11430"/>
              <a:latin typeface="Arial" charset="0"/>
              <a:ea typeface="MS PGothic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5814972"/>
            <a:ext cx="2313647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dirty="0" err="1" smtClean="0">
                <a:ln w="11430"/>
                <a:latin typeface="Arial" charset="0"/>
                <a:ea typeface="MS PGothic" charset="-128"/>
              </a:rPr>
              <a:t>UrQMD</a:t>
            </a:r>
            <a:r>
              <a:rPr lang="en-US" altLang="zh-CN" sz="2000" dirty="0" smtClean="0">
                <a:ln w="11430"/>
                <a:latin typeface="Arial" charset="0"/>
                <a:ea typeface="MS PGothic" charset="-128"/>
              </a:rPr>
              <a:t>/</a:t>
            </a:r>
            <a:r>
              <a:rPr lang="en-US" altLang="zh-CN" sz="2000" dirty="0" smtClean="0">
                <a:ln w="11430"/>
                <a:solidFill>
                  <a:srgbClr val="FFC000"/>
                </a:solidFill>
                <a:latin typeface="Arial" charset="0"/>
                <a:ea typeface="MS PGothic" charset="-128"/>
              </a:rPr>
              <a:t>stiff</a:t>
            </a:r>
            <a:r>
              <a:rPr lang="en-US" altLang="zh-CN" sz="2000" dirty="0" smtClean="0">
                <a:ln w="11430"/>
                <a:latin typeface="Arial" charset="0"/>
                <a:ea typeface="MS PGothic" charset="-128"/>
              </a:rPr>
              <a:t>-</a:t>
            </a:r>
            <a:r>
              <a:rPr lang="en-US" altLang="zh-CN" sz="2000" dirty="0" err="1" smtClean="0">
                <a:ln w="11430"/>
                <a:latin typeface="Arial" charset="0"/>
                <a:ea typeface="MS PGothic" charset="-128"/>
              </a:rPr>
              <a:t>Esym</a:t>
            </a:r>
            <a:endParaRPr lang="zh-CN" altLang="en-US" sz="2000" dirty="0">
              <a:ln w="11430"/>
              <a:latin typeface="Arial" charset="0"/>
              <a:ea typeface="MS PGothic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6578" y="5814972"/>
            <a:ext cx="2332690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dirty="0" err="1" smtClean="0">
                <a:ln w="11430"/>
                <a:latin typeface="Arial" charset="0"/>
                <a:ea typeface="MS PGothic" charset="-128"/>
              </a:rPr>
              <a:t>UrQMD</a:t>
            </a:r>
            <a:r>
              <a:rPr lang="en-US" altLang="zh-CN" sz="2000" dirty="0" smtClean="0">
                <a:ln w="11430"/>
                <a:latin typeface="Arial" charset="0"/>
                <a:ea typeface="MS PGothic" charset="-128"/>
              </a:rPr>
              <a:t>/</a:t>
            </a:r>
            <a:r>
              <a:rPr lang="en-US" altLang="zh-CN" sz="2000" dirty="0" smtClean="0">
                <a:ln w="11430"/>
                <a:solidFill>
                  <a:srgbClr val="00B050"/>
                </a:solidFill>
                <a:latin typeface="Arial" charset="0"/>
                <a:ea typeface="MS PGothic" charset="-128"/>
              </a:rPr>
              <a:t>soft</a:t>
            </a:r>
            <a:r>
              <a:rPr lang="en-US" altLang="zh-CN" sz="2000" dirty="0" smtClean="0">
                <a:ln w="11430"/>
                <a:latin typeface="Arial" charset="0"/>
                <a:ea typeface="MS PGothic" charset="-128"/>
              </a:rPr>
              <a:t>-</a:t>
            </a:r>
            <a:r>
              <a:rPr lang="en-US" altLang="zh-CN" sz="2000" dirty="0" err="1" smtClean="0">
                <a:ln w="11430"/>
                <a:latin typeface="Arial" charset="0"/>
                <a:ea typeface="MS PGothic" charset="-128"/>
              </a:rPr>
              <a:t>Esym</a:t>
            </a:r>
            <a:endParaRPr lang="zh-CN" altLang="en-US" sz="2000" dirty="0">
              <a:ln w="11430"/>
              <a:latin typeface="Arial" charset="0"/>
              <a:ea typeface="MS PGothic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17163" y="4929198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dirty="0" smtClean="0">
                <a:ln w="11430"/>
                <a:latin typeface="Arial" charset="0"/>
                <a:ea typeface="MS PGothic" charset="-128"/>
              </a:rPr>
              <a:t>gas</a:t>
            </a:r>
            <a:endParaRPr lang="zh-CN" altLang="en-US" sz="2000" dirty="0">
              <a:ln w="11430"/>
              <a:latin typeface="Arial" charset="0"/>
              <a:ea typeface="MS PGothic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5786" y="1500174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1500" dirty="0" smtClean="0">
                <a:ln w="11430"/>
                <a:latin typeface="Arial" charset="0"/>
                <a:ea typeface="MS PGothic" charset="-128"/>
              </a:rPr>
              <a:t>First-step:</a:t>
            </a:r>
          </a:p>
          <a:p>
            <a:r>
              <a:rPr lang="en-US" altLang="zh-CN" sz="1500" dirty="0" smtClean="0">
                <a:ln w="11430"/>
                <a:latin typeface="Arial" charset="0"/>
                <a:ea typeface="MS PGothic" charset="-128"/>
              </a:rPr>
              <a:t>qualitative</a:t>
            </a:r>
          </a:p>
          <a:p>
            <a:r>
              <a:rPr lang="en-US" altLang="zh-CN" sz="1500" dirty="0" smtClean="0">
                <a:ln w="11430"/>
                <a:latin typeface="Arial" charset="0"/>
                <a:ea typeface="MS PGothic" charset="-128"/>
              </a:rPr>
              <a:t>Judgment</a:t>
            </a:r>
            <a:r>
              <a:rPr lang="en-US" altLang="zh-CN" sz="1500" dirty="0">
                <a:ln w="11430"/>
                <a:latin typeface="Arial" charset="0"/>
                <a:ea typeface="MS PGothic" charset="-128"/>
              </a:rPr>
              <a:t>?</a:t>
            </a:r>
            <a:endParaRPr lang="en-US" altLang="zh-CN" sz="1500" dirty="0" smtClean="0">
              <a:ln w="11430"/>
              <a:latin typeface="Arial" charset="0"/>
              <a:ea typeface="MS PGothic" charset="-128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 rot="5400000">
            <a:off x="857224" y="3143248"/>
            <a:ext cx="264320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2428860" y="2071678"/>
            <a:ext cx="3929090" cy="2357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rot="16200000" flipH="1">
            <a:off x="2214546" y="2786058"/>
            <a:ext cx="2286016" cy="20002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2357422" y="2643182"/>
            <a:ext cx="6215106" cy="2286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A qualitative probe from BUU+QMD models?</a:t>
            </a:r>
            <a:endParaRPr lang="zh-CN" alt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2786050" y="214290"/>
            <a:ext cx="2786082" cy="1500174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215074" y="4071942"/>
            <a:ext cx="2714644" cy="18573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0" y="4857784"/>
            <a:ext cx="2857520" cy="1571612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286116" y="5286388"/>
            <a:ext cx="2928958" cy="142876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0" y="1285860"/>
            <a:ext cx="2500298" cy="157163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429388" y="1000108"/>
            <a:ext cx="2643206" cy="1643074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928926" y="285728"/>
            <a:ext cx="2573140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  Model </a:t>
            </a:r>
          </a:p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dependence</a:t>
            </a:r>
            <a:endParaRPr lang="zh-CN" altLang="en-US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1530" y="1285860"/>
            <a:ext cx="2278188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Qualitative</a:t>
            </a:r>
          </a:p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 probe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32169" y="4494922"/>
            <a:ext cx="1983235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Sensitive</a:t>
            </a:r>
          </a:p>
          <a:p>
            <a:r>
              <a:rPr lang="en-US" altLang="zh-CN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probe</a:t>
            </a:r>
            <a:endParaRPr lang="zh-CN" altLang="en-US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1868" y="5214950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  Cross</a:t>
            </a:r>
            <a:r>
              <a:rPr lang="en-US" altLang="zh-CN" sz="40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</a:t>
            </a:r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constraints</a:t>
            </a:r>
            <a:endParaRPr lang="zh-CN" altLang="en-US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5786" y="5137864"/>
            <a:ext cx="171451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Density  region</a:t>
            </a:r>
            <a:endParaRPr lang="zh-CN" altLang="en-US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06" y="1565964"/>
            <a:ext cx="250033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Short-range correlation</a:t>
            </a:r>
            <a:endParaRPr lang="zh-CN" altLang="en-US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46" name="爆炸形 2 45"/>
          <p:cNvSpPr/>
          <p:nvPr/>
        </p:nvSpPr>
        <p:spPr>
          <a:xfrm>
            <a:off x="1285852" y="1714488"/>
            <a:ext cx="6786610" cy="3286148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500298" y="2714620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</a:bodyPr>
          <a:lstStyle/>
          <a:p>
            <a:r>
              <a:rPr lang="en-US" altLang="zh-CN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  High-density </a:t>
            </a:r>
          </a:p>
          <a:p>
            <a:r>
              <a:rPr lang="en-US" altLang="zh-CN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Symmetry energy</a:t>
            </a:r>
            <a:endParaRPr lang="zh-CN" altLang="en-US" sz="3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428728" y="6407371"/>
            <a:ext cx="6929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ea"/>
                <a:cs typeface="Times New Roman" pitchFamily="18" charset="0"/>
              </a:rPr>
              <a:t>Yong and Li, Physics Letters B</a:t>
            </a:r>
            <a:r>
              <a:rPr lang="en-US" sz="1400" i="1" dirty="0" smtClean="0">
                <a:latin typeface="+mn-ea"/>
                <a:cs typeface="Times New Roman" pitchFamily="18" charset="0"/>
              </a:rPr>
              <a:t> </a:t>
            </a:r>
            <a:r>
              <a:rPr lang="en-US" sz="1400" dirty="0" smtClean="0">
                <a:latin typeface="+mn-ea"/>
                <a:cs typeface="Times New Roman" pitchFamily="18" charset="0"/>
              </a:rPr>
              <a:t>723 (2013) 388</a:t>
            </a:r>
            <a:endParaRPr lang="zh-CN" altLang="en-US" sz="1400" dirty="0">
              <a:latin typeface="+mn-ea"/>
              <a:cs typeface="Times New Roman" pitchFamily="18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9202"/>
            <a:ext cx="7219382" cy="570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43504" y="2984841"/>
            <a:ext cx="263726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eta: </a:t>
            </a:r>
          </a:p>
          <a:p>
            <a:r>
              <a:rPr lang="en-US" altLang="zh-CN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Hidden strangeness</a:t>
            </a:r>
            <a:endParaRPr lang="zh-CN" altLang="en-US" sz="2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2714620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？</a:t>
            </a:r>
            <a:endParaRPr lang="zh-CN" altLang="en-US" sz="4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A sensitive probe from ART(BUU) model?</a:t>
            </a:r>
            <a:endParaRPr lang="zh-CN" altLang="en-US" sz="3000" b="1" dirty="0"/>
          </a:p>
        </p:txBody>
      </p:sp>
      <p:pic>
        <p:nvPicPr>
          <p:cNvPr id="301057" name="Picture 1" descr="C:\Users\Think\Desktop\{displaystyle mathrm {tfrac {u{bar {u}}+d{bar {d}}-2s{bar {s}}}{sqrt {6}}} }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134772"/>
            <a:ext cx="1000132" cy="50854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33385" y="1344027"/>
            <a:ext cx="981359" cy="58477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Stiff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3517" y="3714752"/>
            <a:ext cx="981359" cy="58477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2400000"/>
            </a:camera>
            <a:lightRig rig="threePt" dir="t"/>
          </a:scene3d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rgbClr val="3FAF0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Soft</a:t>
            </a:r>
          </a:p>
        </p:txBody>
      </p:sp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2106" y="2786058"/>
            <a:ext cx="1371596" cy="28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10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57760"/>
            <a:ext cx="2071670" cy="154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85720" y="4500570"/>
            <a:ext cx="192879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1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data comparison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2786050" y="214290"/>
            <a:ext cx="2786082" cy="1500174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215074" y="4071942"/>
            <a:ext cx="2714644" cy="1857388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0" y="4857784"/>
            <a:ext cx="2857520" cy="1571612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286116" y="5286388"/>
            <a:ext cx="2928958" cy="1428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0" y="1285860"/>
            <a:ext cx="2500298" cy="157163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429388" y="1000108"/>
            <a:ext cx="2643206" cy="1643074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928926" y="285728"/>
            <a:ext cx="2573140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  Model </a:t>
            </a:r>
          </a:p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dependence</a:t>
            </a:r>
            <a:endParaRPr lang="zh-CN" altLang="en-US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1530" y="1285860"/>
            <a:ext cx="2278188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Qualitative</a:t>
            </a:r>
          </a:p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 probe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32169" y="4494922"/>
            <a:ext cx="1983235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Sensitive</a:t>
            </a:r>
          </a:p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probe</a:t>
            </a:r>
            <a:endParaRPr lang="zh-CN" altLang="en-US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1868" y="5214950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  Cross</a:t>
            </a:r>
            <a:r>
              <a:rPr lang="en-US" altLang="zh-CN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</a:t>
            </a:r>
            <a:r>
              <a:rPr lang="en-US" altLang="zh-CN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constraints</a:t>
            </a:r>
            <a:endParaRPr lang="zh-CN" altLang="en-US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5786" y="5137864"/>
            <a:ext cx="171451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Density  region</a:t>
            </a:r>
            <a:endParaRPr lang="zh-CN" altLang="en-US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06" y="1565964"/>
            <a:ext cx="250033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Short-range correlation</a:t>
            </a:r>
            <a:endParaRPr lang="zh-CN" altLang="en-US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46" name="爆炸形 2 45"/>
          <p:cNvSpPr/>
          <p:nvPr/>
        </p:nvSpPr>
        <p:spPr>
          <a:xfrm>
            <a:off x="1285852" y="1714488"/>
            <a:ext cx="6786610" cy="3286148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500298" y="2714620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</a:bodyPr>
          <a:lstStyle/>
          <a:p>
            <a:r>
              <a:rPr lang="en-US" altLang="zh-CN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  High-density </a:t>
            </a:r>
          </a:p>
          <a:p>
            <a:r>
              <a:rPr lang="en-US" altLang="zh-CN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Symmetry energy</a:t>
            </a:r>
            <a:endParaRPr lang="zh-CN" altLang="en-US" sz="3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57256" y="6396335"/>
            <a:ext cx="7429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ea"/>
                <a:cs typeface="Times New Roman" pitchFamily="18" charset="0"/>
              </a:rPr>
              <a:t>Yong, Physical Review C 93, 044610 (2016) </a:t>
            </a:r>
            <a:endParaRPr lang="zh-CN" altLang="en-US" sz="1400" dirty="0">
              <a:latin typeface="+mn-ea"/>
              <a:cs typeface="Times New Roman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7821" y="4357694"/>
            <a:ext cx="336464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71480"/>
            <a:ext cx="257370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357694"/>
            <a:ext cx="3429024" cy="203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479966"/>
            <a:ext cx="2357454" cy="180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500042"/>
            <a:ext cx="4947775" cy="392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710" y="1428736"/>
            <a:ext cx="8286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34" y="3143248"/>
            <a:ext cx="14287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Many-observable constraints from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the same </a:t>
            </a:r>
            <a:r>
              <a:rPr lang="en-US" altLang="zh-CN" sz="3200" b="1" dirty="0" smtClean="0"/>
              <a:t>model</a:t>
            </a:r>
            <a:endParaRPr lang="zh-CN" altLang="en-US" sz="3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71934" y="442913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6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71934" y="5286388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6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72462" y="4429132"/>
            <a:ext cx="107153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4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pion</a:t>
            </a:r>
            <a:r>
              <a:rPr lang="en-US" altLang="zh-CN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72462" y="5357826"/>
            <a:ext cx="107153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4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pion</a:t>
            </a:r>
            <a:r>
              <a:rPr lang="en-US" altLang="zh-CN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2786050" y="214290"/>
            <a:ext cx="2786082" cy="1500174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215074" y="4071942"/>
            <a:ext cx="2714644" cy="1857388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0" y="4857784"/>
            <a:ext cx="2857520" cy="15716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286116" y="5286388"/>
            <a:ext cx="2928958" cy="142876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0" y="1285860"/>
            <a:ext cx="2500298" cy="157163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429388" y="1000108"/>
            <a:ext cx="2643206" cy="1643074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928926" y="285728"/>
            <a:ext cx="2573140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  Model </a:t>
            </a:r>
          </a:p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dependence</a:t>
            </a:r>
            <a:endParaRPr lang="zh-CN" altLang="en-US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1530" y="1285860"/>
            <a:ext cx="2278188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Qualitative</a:t>
            </a:r>
          </a:p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 probe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32169" y="4494922"/>
            <a:ext cx="1983235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Sensitive</a:t>
            </a:r>
          </a:p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probe</a:t>
            </a:r>
            <a:endParaRPr lang="zh-CN" altLang="en-US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1868" y="5214950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  Cross</a:t>
            </a:r>
            <a:r>
              <a:rPr lang="en-US" altLang="zh-CN" sz="40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</a:t>
            </a:r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constraints</a:t>
            </a:r>
            <a:endParaRPr lang="zh-CN" altLang="en-US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5786" y="5137864"/>
            <a:ext cx="171451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Density  region</a:t>
            </a:r>
            <a:endParaRPr lang="zh-CN" altLang="en-US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06" y="1565964"/>
            <a:ext cx="250033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Short-range correlation</a:t>
            </a:r>
            <a:endParaRPr lang="zh-CN" altLang="en-US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46" name="爆炸形 2 45"/>
          <p:cNvSpPr/>
          <p:nvPr/>
        </p:nvSpPr>
        <p:spPr>
          <a:xfrm>
            <a:off x="1285852" y="1714488"/>
            <a:ext cx="6786610" cy="3286148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500298" y="2714620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</a:bodyPr>
          <a:lstStyle/>
          <a:p>
            <a:r>
              <a:rPr lang="en-US" altLang="zh-CN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  High-density </a:t>
            </a:r>
          </a:p>
          <a:p>
            <a:r>
              <a:rPr lang="en-US" altLang="zh-CN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Symmetry energy</a:t>
            </a:r>
            <a:endParaRPr lang="zh-CN" altLang="en-US" sz="3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257" b="6247"/>
          <a:stretch/>
        </p:blipFill>
        <p:spPr bwMode="auto">
          <a:xfrm>
            <a:off x="1475656" y="1748381"/>
            <a:ext cx="3240360" cy="303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coll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603" t="22414" r="35577" b="19571"/>
          <a:stretch>
            <a:fillRect/>
          </a:stretch>
        </p:blipFill>
        <p:spPr bwMode="auto">
          <a:xfrm>
            <a:off x="-108520" y="1775624"/>
            <a:ext cx="2304256" cy="329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75"/>
          <a:stretch/>
        </p:blipFill>
        <p:spPr bwMode="auto">
          <a:xfrm>
            <a:off x="3851920" y="1696129"/>
            <a:ext cx="5267325" cy="359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7393" name="Object 1"/>
          <p:cNvGraphicFramePr>
            <a:graphicFrameLocks noChangeAspect="1"/>
          </p:cNvGraphicFramePr>
          <p:nvPr/>
        </p:nvGraphicFramePr>
        <p:xfrm>
          <a:off x="7215206" y="5786454"/>
          <a:ext cx="1357313" cy="571500"/>
        </p:xfrm>
        <a:graphic>
          <a:graphicData uri="http://schemas.openxmlformats.org/presentationml/2006/ole">
            <p:oleObj spid="_x0000_s283650" name="公式" r:id="rId6" imgW="482400" imgH="203040" progId="Equation.3">
              <p:embed/>
            </p:oleObj>
          </a:graphicData>
        </a:graphic>
      </p:graphicFrame>
      <p:cxnSp>
        <p:nvCxnSpPr>
          <p:cNvPr id="10" name="直接箭头连接符 9"/>
          <p:cNvCxnSpPr/>
          <p:nvPr/>
        </p:nvCxnSpPr>
        <p:spPr>
          <a:xfrm rot="16200000" flipH="1">
            <a:off x="5572132" y="3857628"/>
            <a:ext cx="2643206" cy="12144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Final </a:t>
            </a:r>
            <a:r>
              <a:rPr lang="en-US" altLang="zh-CN" sz="3200" b="1" dirty="0" err="1" smtClean="0"/>
              <a:t>paricles</a:t>
            </a:r>
            <a:r>
              <a:rPr lang="en-US" altLang="zh-CN" sz="3200" b="1" dirty="0" smtClean="0"/>
              <a:t>, such as </a:t>
            </a:r>
            <a:r>
              <a:rPr lang="en-US" altLang="zh-CN" sz="3200" b="1" dirty="0" err="1" smtClean="0"/>
              <a:t>pion</a:t>
            </a:r>
            <a:r>
              <a:rPr lang="en-US" altLang="zh-CN" sz="3200" b="1" dirty="0" smtClean="0"/>
              <a:t>, </a:t>
            </a:r>
          </a:p>
          <a:p>
            <a:pPr algn="ctr"/>
            <a:r>
              <a:rPr lang="en-US" altLang="zh-CN" sz="3200" b="1" dirty="0" smtClean="0"/>
              <a:t>go through high and low density regions</a:t>
            </a:r>
            <a:endParaRPr lang="zh-CN" altLang="en-US" sz="3000" b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36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92165" name="Picture 5" descr="C:\Users\Think\Desktop\NSIllustration__CREDIT__NSF_LIGO_Sonoma_State_University_A__Simonn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3" descr="C:\Users\Think\Desktop\20171016G%208%20Periodic%20Table%20indicating%20which%20elements%20originate%20in%20neutron%20star%20merg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03612" cy="18573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143240" y="0"/>
            <a:ext cx="3357586" cy="8572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S PGothic" charset="-128"/>
                <a:cs typeface="Times New Roman" pitchFamily="18" charset="0"/>
              </a:rPr>
              <a:t>GW170817</a:t>
            </a:r>
            <a:endParaRPr lang="zh-CN" altLang="en-US" sz="5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MS PGothic" charset="-128"/>
              <a:cs typeface="Times New Roman" pitchFamily="18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857232"/>
            <a:ext cx="3357554" cy="63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爆炸形 2 12"/>
          <p:cNvSpPr/>
          <p:nvPr/>
        </p:nvSpPr>
        <p:spPr>
          <a:xfrm>
            <a:off x="3857620" y="2571744"/>
            <a:ext cx="4143404" cy="2643206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6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S PGothic" charset="-128"/>
                <a:cs typeface="Times New Roman" pitchFamily="18" charset="0"/>
              </a:rPr>
              <a:t>EOS</a:t>
            </a:r>
            <a:endParaRPr lang="zh-CN" altLang="en-US" sz="6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MS PGothic" charset="-128"/>
              <a:cs typeface="Times New Roman" pitchFamily="18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rot="5400000" flipH="1" flipV="1">
            <a:off x="107125" y="2035959"/>
            <a:ext cx="2714644" cy="642942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0771752">
            <a:off x="5502" y="3380366"/>
            <a:ext cx="4805827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Heavy elements production</a:t>
            </a:r>
            <a:endParaRPr lang="en-US" sz="4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 rot="20771752">
            <a:off x="6075010" y="1836672"/>
            <a:ext cx="1723549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</a:t>
            </a:r>
            <a:r>
              <a:rPr lang="en-US" altLang="zh-CN" sz="4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GRB</a:t>
            </a:r>
            <a:endParaRPr lang="en-US" sz="4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 rot="1200000">
            <a:off x="7314624" y="3788930"/>
            <a:ext cx="141577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b="1" i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</a:t>
            </a:r>
            <a:r>
              <a:rPr lang="en-US" altLang="zh-CN" sz="4800" b="1" i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GW</a:t>
            </a:r>
            <a:endParaRPr lang="en-US" sz="4800" b="1" i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43240" y="1883623"/>
            <a:ext cx="2775536" cy="830997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1600" dirty="0" smtClean="0">
                <a:ln w="11430"/>
                <a:solidFill>
                  <a:srgbClr val="FF0000"/>
                </a:solidFill>
                <a:latin typeface="Arial" charset="0"/>
                <a:ea typeface="MS PGothic" charset="-128"/>
              </a:rPr>
              <a:t>Analogous to 2 neutron-rich </a:t>
            </a:r>
          </a:p>
          <a:p>
            <a:r>
              <a:rPr lang="en-US" altLang="zh-CN" sz="1600" dirty="0" smtClean="0">
                <a:ln w="11430"/>
                <a:solidFill>
                  <a:srgbClr val="FF0000"/>
                </a:solidFill>
                <a:latin typeface="Arial" charset="0"/>
                <a:ea typeface="MS PGothic" charset="-128"/>
              </a:rPr>
              <a:t>giant nuclei collide driven by gravitational force</a:t>
            </a:r>
            <a:endParaRPr lang="zh-CN" altLang="en-US" sz="1600" dirty="0">
              <a:ln w="11430"/>
              <a:solidFill>
                <a:srgbClr val="FF0000"/>
              </a:solidFill>
              <a:latin typeface="Arial" charset="0"/>
              <a:ea typeface="MS PGothic" charset="-128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rot="5400000">
            <a:off x="4572000" y="1500174"/>
            <a:ext cx="500066" cy="357190"/>
          </a:xfrm>
          <a:prstGeom prst="straightConnector1">
            <a:avLst/>
          </a:prstGeom>
          <a:ln w="63500">
            <a:solidFill>
              <a:srgbClr val="AFFC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rot="16200000" flipH="1">
            <a:off x="4898233" y="2755101"/>
            <a:ext cx="1071570" cy="561980"/>
          </a:xfrm>
          <a:prstGeom prst="straightConnector1">
            <a:avLst/>
          </a:prstGeom>
          <a:ln w="63500">
            <a:solidFill>
              <a:srgbClr val="AFFC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14282" y="1285860"/>
          <a:ext cx="2341552" cy="1805511"/>
        </p:xfrm>
        <a:graphic>
          <a:graphicData uri="http://schemas.openxmlformats.org/presentationml/2006/ole">
            <p:oleObj spid="_x0000_s132098" name="Graph" r:id="rId3" imgW="3841920" imgH="2962080" progId="Origin50.Graph">
              <p:embed/>
            </p:oleObj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2285984" y="1227569"/>
          <a:ext cx="2484428" cy="1915679"/>
        </p:xfrm>
        <a:graphic>
          <a:graphicData uri="http://schemas.openxmlformats.org/presentationml/2006/ole">
            <p:oleObj spid="_x0000_s132099" name="Graph" r:id="rId4" imgW="3841920" imgH="2962080" progId="Origin50.Graph">
              <p:embed/>
            </p:oleObj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4643438" y="1425420"/>
          <a:ext cx="2135189" cy="1646390"/>
        </p:xfrm>
        <a:graphic>
          <a:graphicData uri="http://schemas.openxmlformats.org/presentationml/2006/ole">
            <p:oleObj spid="_x0000_s132100" name="Graph" r:id="rId5" imgW="3841920" imgH="2962080" progId="Origin50.Graph">
              <p:embed/>
            </p:oleObj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6715140" y="1402961"/>
          <a:ext cx="2071670" cy="1597411"/>
        </p:xfrm>
        <a:graphic>
          <a:graphicData uri="http://schemas.openxmlformats.org/presentationml/2006/ole">
            <p:oleObj spid="_x0000_s132101" name="Graph" r:id="rId6" imgW="3841920" imgH="2962080" progId="Origin50.Graph">
              <p:embed/>
            </p:oleObj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2651139" y="3000372"/>
          <a:ext cx="3921125" cy="2962275"/>
        </p:xfrm>
        <a:graphic>
          <a:graphicData uri="http://schemas.openxmlformats.org/presentationml/2006/ole">
            <p:oleObj spid="_x0000_s132102" name="Graph" r:id="rId7" imgW="3921120" imgH="2962080" progId="Origin50.Graph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42844" y="928670"/>
            <a:ext cx="2077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C000"/>
                </a:solidFill>
              </a:rPr>
              <a:t>Method I:</a:t>
            </a:r>
            <a:endParaRPr lang="zh-CN" altLang="en-US" sz="3600" b="1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1216" y="3357562"/>
            <a:ext cx="2201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C000"/>
                </a:solidFill>
              </a:rPr>
              <a:t>Method II:</a:t>
            </a:r>
            <a:endParaRPr lang="zh-CN" altLang="en-US" sz="3600" b="1" dirty="0">
              <a:solidFill>
                <a:srgbClr val="FFC000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72462" y="1643050"/>
            <a:ext cx="77152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乘号 10"/>
          <p:cNvSpPr/>
          <p:nvPr/>
        </p:nvSpPr>
        <p:spPr>
          <a:xfrm>
            <a:off x="8286776" y="1571612"/>
            <a:ext cx="342896" cy="50006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上下箭头 11"/>
          <p:cNvSpPr/>
          <p:nvPr/>
        </p:nvSpPr>
        <p:spPr>
          <a:xfrm>
            <a:off x="6215074" y="3571876"/>
            <a:ext cx="285752" cy="501772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14282" y="0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    To determine the density-region of nuclear             symmetry energy probed by observables in HICs 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976" y="5935824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dirty="0" smtClean="0">
                <a:ln w="11430"/>
                <a:latin typeface="Times New Roman" pitchFamily="18" charset="0"/>
                <a:ea typeface="MS PGothic" charset="-128"/>
                <a:cs typeface="Times New Roman" pitchFamily="18" charset="0"/>
              </a:rPr>
              <a:t>We can do in this way because </a:t>
            </a:r>
          </a:p>
          <a:p>
            <a:r>
              <a:rPr lang="en-US" altLang="zh-CN" sz="2000" dirty="0" smtClean="0">
                <a:ln w="11430"/>
                <a:latin typeface="Times New Roman" pitchFamily="18" charset="0"/>
                <a:ea typeface="MS PGothic" charset="-128"/>
                <a:cs typeface="Times New Roman" pitchFamily="18" charset="0"/>
              </a:rPr>
              <a:t>the </a:t>
            </a:r>
            <a:r>
              <a:rPr lang="en-US" altLang="zh-CN" sz="2000" dirty="0" err="1" smtClean="0">
                <a:ln w="11430"/>
                <a:latin typeface="Times New Roman" pitchFamily="18" charset="0"/>
                <a:ea typeface="MS PGothic" charset="-128"/>
                <a:cs typeface="Times New Roman" pitchFamily="18" charset="0"/>
              </a:rPr>
              <a:t>isovector</a:t>
            </a:r>
            <a:r>
              <a:rPr lang="en-US" altLang="zh-CN" sz="2000" dirty="0" smtClean="0">
                <a:ln w="11430"/>
                <a:latin typeface="Times New Roman" pitchFamily="18" charset="0"/>
                <a:ea typeface="MS PGothic" charset="-128"/>
                <a:cs typeface="Times New Roman" pitchFamily="18" charset="0"/>
              </a:rPr>
              <a:t> part is overall much small than the </a:t>
            </a:r>
            <a:r>
              <a:rPr lang="en-US" altLang="zh-CN" sz="2000" dirty="0" err="1" smtClean="0">
                <a:ln w="11430"/>
                <a:latin typeface="Times New Roman" pitchFamily="18" charset="0"/>
                <a:ea typeface="MS PGothic" charset="-128"/>
                <a:cs typeface="Times New Roman" pitchFamily="18" charset="0"/>
              </a:rPr>
              <a:t>isoscalar</a:t>
            </a:r>
            <a:r>
              <a:rPr lang="en-US" altLang="zh-CN" sz="2000" dirty="0" smtClean="0">
                <a:ln w="11430"/>
                <a:latin typeface="Times New Roman" pitchFamily="18" charset="0"/>
                <a:ea typeface="MS PGothic" charset="-128"/>
                <a:cs typeface="Times New Roman" pitchFamily="18" charset="0"/>
              </a:rPr>
              <a:t> part.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750" y="785794"/>
            <a:ext cx="859753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672062" y="6286520"/>
            <a:ext cx="27879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+mn-ea"/>
              </a:rPr>
              <a:t>Yong et al., arXiv:1704.05166</a:t>
            </a:r>
            <a:endParaRPr lang="zh-CN" altLang="en-US" sz="1400" dirty="0">
              <a:latin typeface="+mn-ea"/>
            </a:endParaRPr>
          </a:p>
        </p:txBody>
      </p:sp>
      <p:sp>
        <p:nvSpPr>
          <p:cNvPr id="5" name="上下箭头 4"/>
          <p:cNvSpPr/>
          <p:nvPr/>
        </p:nvSpPr>
        <p:spPr>
          <a:xfrm>
            <a:off x="3929058" y="2786058"/>
            <a:ext cx="484632" cy="1214446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463104" y="3078304"/>
            <a:ext cx="168026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Low-density</a:t>
            </a:r>
          </a:p>
          <a:p>
            <a:r>
              <a:rPr lang="en-US" altLang="zh-CN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effect</a:t>
            </a:r>
            <a:endParaRPr lang="zh-CN" altLang="en-US" sz="2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7" name="上下箭头 6"/>
          <p:cNvSpPr/>
          <p:nvPr/>
        </p:nvSpPr>
        <p:spPr>
          <a:xfrm>
            <a:off x="7929586" y="3071810"/>
            <a:ext cx="341756" cy="500066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6357950" y="5072074"/>
            <a:ext cx="2143140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2500298" y="5143512"/>
            <a:ext cx="2143140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上下箭头 10"/>
          <p:cNvSpPr/>
          <p:nvPr/>
        </p:nvSpPr>
        <p:spPr>
          <a:xfrm>
            <a:off x="4006406" y="3989274"/>
            <a:ext cx="351280" cy="654172"/>
          </a:xfrm>
          <a:prstGeom prst="up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4" name="上下箭头 13"/>
          <p:cNvSpPr/>
          <p:nvPr/>
        </p:nvSpPr>
        <p:spPr>
          <a:xfrm>
            <a:off x="7858148" y="3571876"/>
            <a:ext cx="500066" cy="928694"/>
          </a:xfrm>
          <a:prstGeom prst="up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428860" y="4078436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High-density</a:t>
            </a:r>
          </a:p>
          <a:p>
            <a:r>
              <a:rPr lang="en-US" altLang="zh-CN" sz="2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effect</a:t>
            </a:r>
            <a:endParaRPr lang="zh-CN" altLang="en-US" sz="20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2844" y="0"/>
            <a:ext cx="89408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latin typeface="Times New Roman" pitchFamily="18" charset="0"/>
                <a:cs typeface="Times New Roman" pitchFamily="18" charset="0"/>
              </a:rPr>
              <a:t>Pion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probes high-density symmetry energy should</a:t>
            </a:r>
          </a:p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                use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high-energy Heavy-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Ion C?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57950" y="3000372"/>
            <a:ext cx="168026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Low-density</a:t>
            </a:r>
          </a:p>
          <a:p>
            <a:r>
              <a:rPr lang="en-US" altLang="zh-CN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effect</a:t>
            </a:r>
            <a:endParaRPr lang="zh-CN" altLang="en-US" sz="2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57950" y="3643314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High-density</a:t>
            </a:r>
          </a:p>
          <a:p>
            <a:r>
              <a:rPr lang="en-US" altLang="zh-CN" sz="2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effect</a:t>
            </a:r>
            <a:endParaRPr lang="zh-CN" altLang="en-US" sz="20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2786050" y="214290"/>
            <a:ext cx="2786082" cy="1500174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215074" y="4071942"/>
            <a:ext cx="2714644" cy="1857388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0" y="4857784"/>
            <a:ext cx="2857520" cy="1571612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286116" y="5286388"/>
            <a:ext cx="2928958" cy="142876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0" y="1285860"/>
            <a:ext cx="2500298" cy="15716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429388" y="1000108"/>
            <a:ext cx="2643206" cy="1643074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928926" y="285728"/>
            <a:ext cx="2573140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  Model </a:t>
            </a:r>
          </a:p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dependence</a:t>
            </a:r>
            <a:endParaRPr lang="zh-CN" altLang="en-US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1530" y="1285860"/>
            <a:ext cx="2278188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Qualitative</a:t>
            </a:r>
          </a:p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 probe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32169" y="4494922"/>
            <a:ext cx="1983235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Sensitive</a:t>
            </a:r>
          </a:p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probe</a:t>
            </a:r>
            <a:endParaRPr lang="zh-CN" altLang="en-US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1868" y="5214950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  Cross</a:t>
            </a:r>
            <a:r>
              <a:rPr lang="en-US" altLang="zh-CN" sz="40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</a:t>
            </a:r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constraints</a:t>
            </a:r>
            <a:endParaRPr lang="zh-CN" altLang="en-US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5786" y="5137864"/>
            <a:ext cx="171451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Density  region</a:t>
            </a:r>
            <a:endParaRPr lang="zh-CN" altLang="en-US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06" y="1565964"/>
            <a:ext cx="250033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Short-range correlation</a:t>
            </a:r>
            <a:endParaRPr lang="zh-CN" altLang="en-US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46" name="爆炸形 2 45"/>
          <p:cNvSpPr/>
          <p:nvPr/>
        </p:nvSpPr>
        <p:spPr>
          <a:xfrm>
            <a:off x="1285852" y="1714488"/>
            <a:ext cx="6786610" cy="3286148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500298" y="2714620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</a:bodyPr>
          <a:lstStyle/>
          <a:p>
            <a:r>
              <a:rPr lang="en-US" altLang="zh-CN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  High-density </a:t>
            </a:r>
          </a:p>
          <a:p>
            <a:r>
              <a:rPr lang="en-US" altLang="zh-CN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Symmetry energy</a:t>
            </a:r>
            <a:endParaRPr lang="zh-CN" altLang="en-US" sz="3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Nucleon-nucleon Short-range-Correlations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85918" y="3240945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Subedi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et al., Science 320, 1476 (2008).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43108" y="6324921"/>
            <a:ext cx="514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O. Hen et al., Science 346, 614 (2014).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714752"/>
            <a:ext cx="704875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086352"/>
            <a:ext cx="7143768" cy="227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4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60" y="1142984"/>
            <a:ext cx="2000248" cy="187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71472" y="2857496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Jlab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184400" y="5143500"/>
          <a:ext cx="1530344" cy="510611"/>
        </p:xfrm>
        <a:graphic>
          <a:graphicData uri="http://schemas.openxmlformats.org/presentationml/2006/ole">
            <p:oleObj spid="_x0000_s155650" name="公式" r:id="rId4" imgW="685800" imgH="228600" progId="Equation.3">
              <p:embed/>
            </p:oleObj>
          </a:graphicData>
        </a:graphic>
      </p:graphicFrame>
      <p:sp>
        <p:nvSpPr>
          <p:cNvPr id="9" name="矩形 8"/>
          <p:cNvSpPr/>
          <p:nvPr/>
        </p:nvSpPr>
        <p:spPr>
          <a:xfrm>
            <a:off x="500034" y="2643182"/>
            <a:ext cx="3143272" cy="1143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202" name="Picture 2" descr="C:\Users\Think\Desktop\Screen%20Shot%202017-09-24%20at%2011_45_07%20P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705" y="0"/>
            <a:ext cx="8740589" cy="6858000"/>
          </a:xfrm>
          <a:prstGeom prst="rect">
            <a:avLst/>
          </a:prstGeom>
          <a:noFill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143504" y="214290"/>
            <a:ext cx="26432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3600" b="1" dirty="0" smtClean="0"/>
              <a:t>n-p </a:t>
            </a:r>
          </a:p>
          <a:p>
            <a:pPr>
              <a:defRPr/>
            </a:pPr>
            <a:r>
              <a:rPr lang="en-US" altLang="zh-CN" sz="3600" b="1" dirty="0" smtClean="0"/>
              <a:t>dominance</a:t>
            </a:r>
            <a:endParaRPr lang="zh-CN" altLang="zh-CN" sz="3600" b="1" dirty="0" smtClean="0"/>
          </a:p>
        </p:txBody>
      </p:sp>
      <p:sp>
        <p:nvSpPr>
          <p:cNvPr id="5" name="矩形 4"/>
          <p:cNvSpPr/>
          <p:nvPr/>
        </p:nvSpPr>
        <p:spPr>
          <a:xfrm>
            <a:off x="0" y="6211669"/>
            <a:ext cx="2831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C000"/>
                </a:solidFill>
              </a:rPr>
              <a:t>The CLAS Collaboration</a:t>
            </a:r>
            <a:r>
              <a:rPr lang="en-US" b="1" i="1" dirty="0" smtClean="0">
                <a:solidFill>
                  <a:srgbClr val="FFC000"/>
                </a:solidFill>
              </a:rPr>
              <a:t>, </a:t>
            </a:r>
          </a:p>
          <a:p>
            <a:r>
              <a:rPr lang="en-US" b="1" i="1" dirty="0" smtClean="0">
                <a:solidFill>
                  <a:srgbClr val="FFC000"/>
                </a:solidFill>
              </a:rPr>
              <a:t>Nature 560, 617–621 (2018)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7" name="上箭头 6"/>
          <p:cNvSpPr/>
          <p:nvPr/>
        </p:nvSpPr>
        <p:spPr>
          <a:xfrm>
            <a:off x="3571868" y="1500174"/>
            <a:ext cx="428628" cy="142876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857256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SRC affect symmetry energy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grpSp>
        <p:nvGrpSpPr>
          <p:cNvPr id="2" name="组合 19"/>
          <p:cNvGrpSpPr/>
          <p:nvPr/>
        </p:nvGrpSpPr>
        <p:grpSpPr>
          <a:xfrm>
            <a:off x="142844" y="1071546"/>
            <a:ext cx="4356000" cy="4657037"/>
            <a:chOff x="4752504" y="2084331"/>
            <a:chExt cx="4356000" cy="4657037"/>
          </a:xfrm>
        </p:grpSpPr>
        <p:pic>
          <p:nvPicPr>
            <p:cNvPr id="21" name="Grafik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23" r="493"/>
            <a:stretch/>
          </p:blipFill>
          <p:spPr>
            <a:xfrm>
              <a:off x="4752504" y="2425054"/>
              <a:ext cx="4356000" cy="4316314"/>
            </a:xfrm>
            <a:prstGeom prst="rect">
              <a:avLst/>
            </a:prstGeom>
          </p:spPr>
        </p:pic>
        <p:sp>
          <p:nvSpPr>
            <p:cNvPr id="23" name="Freihandform 9"/>
            <p:cNvSpPr/>
            <p:nvPr/>
          </p:nvSpPr>
          <p:spPr>
            <a:xfrm>
              <a:off x="5350398" y="2084331"/>
              <a:ext cx="3326058" cy="34072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89989" tIns="46794" rIns="89989" bIns="46794" anchor="t" anchorCtr="0" compatLnSpc="1">
              <a:spAutoFit/>
            </a:bodyPr>
            <a:lstStyle/>
            <a:p>
              <a:pPr algn="ctr" defTabSz="914287" fontAlgn="base">
                <a:tabLst>
                  <a:tab pos="0" algn="l"/>
                  <a:tab pos="448863" algn="l"/>
                  <a:tab pos="898088" algn="l"/>
                  <a:tab pos="1347313" algn="l"/>
                  <a:tab pos="1796538" algn="l"/>
                  <a:tab pos="2245763" algn="l"/>
                  <a:tab pos="2694986" algn="l"/>
                  <a:tab pos="3144211" algn="l"/>
                  <a:tab pos="3593435" algn="l"/>
                  <a:tab pos="4042659" algn="l"/>
                  <a:tab pos="4491885" algn="l"/>
                  <a:tab pos="4941108" algn="l"/>
                  <a:tab pos="5390334" algn="l"/>
                  <a:tab pos="5839558" algn="l"/>
                  <a:tab pos="6288782" algn="l"/>
                  <a:tab pos="6738007" algn="l"/>
                  <a:tab pos="7187231" algn="l"/>
                  <a:tab pos="7636456" algn="l"/>
                  <a:tab pos="8085679" algn="l"/>
                  <a:tab pos="8534904" algn="l"/>
                  <a:tab pos="8984129" algn="l"/>
                </a:tabLst>
                <a:defRPr sz="1990"/>
              </a:pPr>
              <a:r>
                <a:rPr lang="en-US" sz="1600" dirty="0">
                  <a:solidFill>
                    <a:srgbClr val="002060"/>
                  </a:solidFill>
                  <a:latin typeface="Helvetica" panose="020B0604020202020204" pitchFamily="34" charset="0"/>
                  <a:ea typeface="Bitstream Vera Sans" pitchFamily="2"/>
                  <a:cs typeface="Helvetica" panose="020B0604020202020204" pitchFamily="34" charset="0"/>
                </a:rPr>
                <a:t>Fuchs and </a:t>
              </a:r>
              <a:r>
                <a:rPr lang="en-US" sz="1600" dirty="0" err="1">
                  <a:solidFill>
                    <a:srgbClr val="002060"/>
                  </a:solidFill>
                  <a:latin typeface="Helvetica" panose="020B0604020202020204" pitchFamily="34" charset="0"/>
                  <a:ea typeface="Bitstream Vera Sans" pitchFamily="2"/>
                  <a:cs typeface="Helvetica" panose="020B0604020202020204" pitchFamily="34" charset="0"/>
                </a:rPr>
                <a:t>Wolter</a:t>
              </a:r>
              <a:r>
                <a:rPr lang="en-US" sz="1600" dirty="0">
                  <a:solidFill>
                    <a:srgbClr val="002060"/>
                  </a:solidFill>
                  <a:latin typeface="Helvetica" panose="020B0604020202020204" pitchFamily="34" charset="0"/>
                  <a:ea typeface="Bitstream Vera Sans" pitchFamily="2"/>
                  <a:cs typeface="Helvetica" panose="020B0604020202020204" pitchFamily="34" charset="0"/>
                </a:rPr>
                <a:t>, EPJA 30 (2006)</a:t>
              </a:r>
            </a:p>
          </p:txBody>
        </p:sp>
        <p:sp>
          <p:nvSpPr>
            <p:cNvPr id="24" name="Textfeld 10"/>
            <p:cNvSpPr txBox="1"/>
            <p:nvPr/>
          </p:nvSpPr>
          <p:spPr>
            <a:xfrm>
              <a:off x="7323765" y="3431083"/>
              <a:ext cx="1784739" cy="3595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89989" tIns="44995" rIns="89989" bIns="44995" anchorCtr="0" compatLnSpc="1">
              <a:spAutoFit/>
            </a:bodyPr>
            <a:lstStyle/>
            <a:p>
              <a:pPr algn="ctr" defTabSz="914287" fontAlgn="base">
                <a:lnSpc>
                  <a:spcPct val="97000"/>
                </a:lnSpc>
                <a:tabLst>
                  <a:tab pos="0" algn="l"/>
                  <a:tab pos="448863" algn="l"/>
                  <a:tab pos="898088" algn="l"/>
                  <a:tab pos="1347313" algn="l"/>
                  <a:tab pos="1796538" algn="l"/>
                  <a:tab pos="2245763" algn="l"/>
                  <a:tab pos="2694986" algn="l"/>
                  <a:tab pos="3144211" algn="l"/>
                  <a:tab pos="3593435" algn="l"/>
                  <a:tab pos="4042659" algn="l"/>
                  <a:tab pos="4491885" algn="l"/>
                  <a:tab pos="4941108" algn="l"/>
                  <a:tab pos="5390334" algn="l"/>
                  <a:tab pos="5839558" algn="l"/>
                  <a:tab pos="6288782" algn="l"/>
                  <a:tab pos="6738007" algn="l"/>
                  <a:tab pos="7187231" algn="l"/>
                  <a:tab pos="7636456" algn="l"/>
                  <a:tab pos="8085679" algn="l"/>
                  <a:tab pos="8534904" algn="l"/>
                  <a:tab pos="8984129" algn="l"/>
                </a:tabLst>
              </a:pPr>
              <a:r>
                <a:rPr lang="en-GB" dirty="0">
                  <a:solidFill>
                    <a:srgbClr val="FF0000"/>
                  </a:solidFill>
                  <a:latin typeface="Arial" panose="020B0604020202020204" pitchFamily="34" charset="0"/>
                  <a:ea typeface="Bitstream Vera Sans" pitchFamily="2"/>
                  <a:cs typeface="Arial" panose="020B0604020202020204" pitchFamily="34" charset="0"/>
                </a:rPr>
                <a:t>Neutron matter </a:t>
              </a:r>
            </a:p>
          </p:txBody>
        </p:sp>
        <p:sp>
          <p:nvSpPr>
            <p:cNvPr id="25" name="Textfeld 11"/>
            <p:cNvSpPr txBox="1"/>
            <p:nvPr/>
          </p:nvSpPr>
          <p:spPr>
            <a:xfrm>
              <a:off x="6974565" y="5015259"/>
              <a:ext cx="1989923" cy="359532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vert="horz" wrap="none" lIns="89989" tIns="44995" rIns="89989" bIns="44995" anchorCtr="0" compatLnSpc="1">
              <a:spAutoFit/>
            </a:bodyPr>
            <a:lstStyle/>
            <a:p>
              <a:pPr algn="ctr" defTabSz="914287" fontAlgn="base">
                <a:lnSpc>
                  <a:spcPct val="97000"/>
                </a:lnSpc>
                <a:tabLst>
                  <a:tab pos="0" algn="l"/>
                  <a:tab pos="448863" algn="l"/>
                  <a:tab pos="898088" algn="l"/>
                  <a:tab pos="1347313" algn="l"/>
                  <a:tab pos="1796538" algn="l"/>
                  <a:tab pos="2245763" algn="l"/>
                  <a:tab pos="2694986" algn="l"/>
                  <a:tab pos="3144211" algn="l"/>
                  <a:tab pos="3593435" algn="l"/>
                  <a:tab pos="4042659" algn="l"/>
                  <a:tab pos="4491885" algn="l"/>
                  <a:tab pos="4941108" algn="l"/>
                  <a:tab pos="5390334" algn="l"/>
                  <a:tab pos="5839558" algn="l"/>
                  <a:tab pos="6288782" algn="l"/>
                  <a:tab pos="6738007" algn="l"/>
                  <a:tab pos="7187231" algn="l"/>
                  <a:tab pos="7636456" algn="l"/>
                  <a:tab pos="8085679" algn="l"/>
                  <a:tab pos="8534904" algn="l"/>
                  <a:tab pos="8984129" algn="l"/>
                </a:tabLst>
              </a:pPr>
              <a:r>
                <a:rPr lang="en-GB" dirty="0">
                  <a:solidFill>
                    <a:srgbClr val="FF0000"/>
                  </a:solidFill>
                  <a:latin typeface="Arial"/>
                  <a:ea typeface="Bitstream Vera Sans" pitchFamily="2"/>
                  <a:cs typeface="Bitstream Vera Sans" pitchFamily="2"/>
                </a:rPr>
                <a:t>Symmetric </a:t>
              </a:r>
              <a:r>
                <a:rPr lang="en-GB" dirty="0" smtClean="0">
                  <a:solidFill>
                    <a:srgbClr val="FF0000"/>
                  </a:solidFill>
                  <a:latin typeface="Arial"/>
                  <a:ea typeface="Bitstream Vera Sans" pitchFamily="2"/>
                  <a:cs typeface="Bitstream Vera Sans" pitchFamily="2"/>
                </a:rPr>
                <a:t>matter</a:t>
              </a:r>
              <a:endParaRPr lang="en-GB" dirty="0">
                <a:solidFill>
                  <a:srgbClr val="FF0000"/>
                </a:solidFill>
                <a:latin typeface="Arial"/>
                <a:ea typeface="Bitstream Vera Sans" pitchFamily="2"/>
                <a:cs typeface="Bitstream Vera Sans" pitchFamily="2"/>
              </a:endParaRPr>
            </a:p>
          </p:txBody>
        </p:sp>
        <p:cxnSp>
          <p:nvCxnSpPr>
            <p:cNvPr id="26" name="Gerade Verbindung mit Pfeil 12"/>
            <p:cNvCxnSpPr/>
            <p:nvPr/>
          </p:nvCxnSpPr>
          <p:spPr bwMode="auto">
            <a:xfrm>
              <a:off x="6876256" y="4944375"/>
              <a:ext cx="0" cy="861847"/>
            </a:xfrm>
            <a:prstGeom prst="straightConnector1">
              <a:avLst/>
            </a:prstGeom>
            <a:solidFill>
              <a:srgbClr val="3366FF"/>
            </a:solidFill>
            <a:ln w="63500" cap="flat" cmpd="sng" algn="ctr">
              <a:solidFill>
                <a:srgbClr val="00B05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Textfeld 13"/>
            <p:cNvSpPr txBox="1"/>
            <p:nvPr/>
          </p:nvSpPr>
          <p:spPr>
            <a:xfrm>
              <a:off x="6199900" y="5133705"/>
              <a:ext cx="892380" cy="48318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89989" tIns="91428" rIns="89989" bIns="91428" anchorCtr="0" compatLnSpc="1">
              <a:spAutoFit/>
            </a:bodyPr>
            <a:lstStyle/>
            <a:p>
              <a:pPr defTabSz="914287" fontAlgn="base">
                <a:lnSpc>
                  <a:spcPct val="97000"/>
                </a:lnSpc>
                <a:tabLst>
                  <a:tab pos="0" algn="l"/>
                  <a:tab pos="448863" algn="l"/>
                  <a:tab pos="898088" algn="l"/>
                  <a:tab pos="1347313" algn="l"/>
                  <a:tab pos="1796538" algn="l"/>
                  <a:tab pos="2245763" algn="l"/>
                  <a:tab pos="2694986" algn="l"/>
                  <a:tab pos="3144211" algn="l"/>
                  <a:tab pos="3593435" algn="l"/>
                  <a:tab pos="4042659" algn="l"/>
                  <a:tab pos="4491885" algn="l"/>
                  <a:tab pos="4941108" algn="l"/>
                  <a:tab pos="5390334" algn="l"/>
                  <a:tab pos="5839558" algn="l"/>
                  <a:tab pos="6288782" algn="l"/>
                  <a:tab pos="6738007" algn="l"/>
                  <a:tab pos="7187231" algn="l"/>
                  <a:tab pos="7636456" algn="l"/>
                  <a:tab pos="8085679" algn="l"/>
                  <a:tab pos="8534904" algn="l"/>
                  <a:tab pos="8984129" algn="l"/>
                </a:tabLst>
              </a:pPr>
              <a:r>
                <a:rPr lang="en-GB" sz="2000" dirty="0" err="1">
                  <a:solidFill>
                    <a:srgbClr val="000000"/>
                  </a:solidFill>
                  <a:latin typeface="Arial"/>
                  <a:ea typeface="Bitstream Vera Sans" pitchFamily="2"/>
                  <a:cs typeface="Bitstream Vera Sans" pitchFamily="2"/>
                </a:rPr>
                <a:t>E</a:t>
              </a:r>
              <a:r>
                <a:rPr lang="en-GB" sz="2000" baseline="-33000" dirty="0" err="1">
                  <a:solidFill>
                    <a:srgbClr val="000000"/>
                  </a:solidFill>
                  <a:latin typeface="Arial"/>
                  <a:ea typeface="Bitstream Vera Sans" pitchFamily="2"/>
                  <a:cs typeface="Bitstream Vera Sans" pitchFamily="2"/>
                </a:rPr>
                <a:t>sym</a:t>
              </a:r>
              <a:endParaRPr lang="en-GB" sz="2000" baseline="-33000" dirty="0">
                <a:solidFill>
                  <a:srgbClr val="000000"/>
                </a:solidFill>
                <a:latin typeface="Arial"/>
                <a:ea typeface="Bitstream Vera Sans" pitchFamily="2"/>
                <a:cs typeface="Bitstream Vera Sans" pitchFamily="2"/>
              </a:endParaRPr>
            </a:p>
          </p:txBody>
        </p:sp>
        <p:sp>
          <p:nvSpPr>
            <p:cNvPr id="28" name="Textfeld 14"/>
            <p:cNvSpPr txBox="1"/>
            <p:nvPr/>
          </p:nvSpPr>
          <p:spPr>
            <a:xfrm>
              <a:off x="7624620" y="3789040"/>
              <a:ext cx="835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7"/>
              <a:r>
                <a:rPr lang="el-GR" dirty="0" smtClean="0">
                  <a:solidFill>
                    <a:srgbClr val="000000"/>
                  </a:solidFill>
                  <a:latin typeface="Arial"/>
                </a:rPr>
                <a:t>δ</a:t>
              </a:r>
              <a:r>
                <a:rPr lang="de-DE" dirty="0" smtClean="0">
                  <a:solidFill>
                    <a:srgbClr val="000000"/>
                  </a:solidFill>
                  <a:latin typeface="Arial"/>
                </a:rPr>
                <a:t> = 1</a:t>
              </a: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Textfeld 15"/>
            <p:cNvSpPr txBox="1"/>
            <p:nvPr/>
          </p:nvSpPr>
          <p:spPr>
            <a:xfrm>
              <a:off x="7912652" y="5579948"/>
              <a:ext cx="835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7"/>
              <a:r>
                <a:rPr lang="el-GR" dirty="0" smtClean="0">
                  <a:solidFill>
                    <a:srgbClr val="000000"/>
                  </a:solidFill>
                  <a:latin typeface="Arial"/>
                </a:rPr>
                <a:t>δ</a:t>
              </a:r>
              <a:r>
                <a:rPr lang="de-DE" dirty="0" smtClean="0">
                  <a:solidFill>
                    <a:srgbClr val="000000"/>
                  </a:solidFill>
                  <a:latin typeface="Arial"/>
                </a:rPr>
                <a:t> = 0</a:t>
              </a: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42844" y="5786454"/>
            <a:ext cx="6858048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The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Esym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is d</a:t>
            </a:r>
            <a:r>
              <a:rPr lang="en-US" altLang="zh-CN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ecided by </a:t>
            </a:r>
          </a:p>
          <a:p>
            <a:pPr>
              <a:defRPr/>
            </a:pPr>
            <a:r>
              <a:rPr lang="en-US" altLang="zh-CN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the 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difference of En and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Ep</a:t>
            </a:r>
            <a:endParaRPr lang="en-US" sz="2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graphicFrame>
        <p:nvGraphicFramePr>
          <p:cNvPr id="175107" name="Object 3"/>
          <p:cNvGraphicFramePr>
            <a:graphicFrameLocks noChangeAspect="1"/>
          </p:cNvGraphicFramePr>
          <p:nvPr/>
        </p:nvGraphicFramePr>
        <p:xfrm>
          <a:off x="4572000" y="1428736"/>
          <a:ext cx="4289168" cy="714380"/>
        </p:xfrm>
        <a:graphic>
          <a:graphicData uri="http://schemas.openxmlformats.org/presentationml/2006/ole">
            <p:oleObj spid="_x0000_s332802" name="公式" r:id="rId4" imgW="1434960" imgH="241200" progId="Equation.3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3470" y="2319875"/>
            <a:ext cx="4286248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n-p SRC:</a:t>
            </a:r>
          </a:p>
          <a:p>
            <a:pPr>
              <a:defRPr/>
            </a:pP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En-</a:t>
            </a: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Ep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</a:t>
            </a:r>
            <a:r>
              <a:rPr lang="en-US" sz="1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</a:t>
            </a: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Esym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</a:t>
            </a:r>
            <a:endParaRPr lang="en-US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6675" y="3714752"/>
            <a:ext cx="2828631" cy="223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下箭头 33"/>
          <p:cNvSpPr/>
          <p:nvPr/>
        </p:nvSpPr>
        <p:spPr>
          <a:xfrm>
            <a:off x="7500958" y="3929066"/>
            <a:ext cx="300572" cy="57150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15200" y="6050181"/>
            <a:ext cx="21161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 smtClean="0"/>
              <a:t>Xu</a:t>
            </a:r>
            <a:r>
              <a:rPr lang="en-US" altLang="zh-CN" sz="1400" dirty="0" smtClean="0"/>
              <a:t> and Li, arXiv:1104.2075</a:t>
            </a:r>
          </a:p>
        </p:txBody>
      </p:sp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4535533" y="865163"/>
          <a:ext cx="4322747" cy="706449"/>
        </p:xfrm>
        <a:graphic>
          <a:graphicData uri="http://schemas.openxmlformats.org/presentationml/2006/ole">
            <p:oleObj spid="_x0000_s332803" r:id="rId6" imgW="2845117" imgH="470217" progId="Equation.3">
              <p:embed/>
            </p:oleObj>
          </a:graphicData>
        </a:graphic>
      </p:graphicFrame>
      <p:sp>
        <p:nvSpPr>
          <p:cNvPr id="30" name="矩形 29"/>
          <p:cNvSpPr/>
          <p:nvPr/>
        </p:nvSpPr>
        <p:spPr>
          <a:xfrm>
            <a:off x="7786710" y="3929066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SRC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4643438" y="1643050"/>
            <a:ext cx="4000528" cy="571504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下箭头 35"/>
          <p:cNvSpPr/>
          <p:nvPr/>
        </p:nvSpPr>
        <p:spPr>
          <a:xfrm>
            <a:off x="6215074" y="3143248"/>
            <a:ext cx="157696" cy="4286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7" name="下箭头 36"/>
          <p:cNvSpPr/>
          <p:nvPr/>
        </p:nvSpPr>
        <p:spPr>
          <a:xfrm>
            <a:off x="8072462" y="3143248"/>
            <a:ext cx="157696" cy="4286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7215206" y="250030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7358082" y="2500306"/>
            <a:ext cx="357190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215206" y="220241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</a:t>
            </a:r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358082" y="220241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68313" y="285728"/>
            <a:ext cx="799147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(1) </a:t>
            </a:r>
            <a:r>
              <a:rPr lang="en-US" altLang="zh-C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Initialization</a:t>
            </a:r>
            <a:r>
              <a:rPr lang="zh-CN" altLang="zh-C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>
              <a:buFontTx/>
              <a:buAutoNum type="arabicParenBoth"/>
              <a:defRPr/>
            </a:pPr>
            <a:r>
              <a:rPr lang="en-US" altLang="zh-CN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Nucleons in coordinates</a:t>
            </a:r>
            <a:r>
              <a:rPr lang="zh-CN" altLang="zh-CN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RMF, SHF</a:t>
            </a:r>
            <a:endParaRPr lang="zh-CN" sz="200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zh-CN" altLang="zh-CN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(2) </a:t>
            </a:r>
            <a:r>
              <a:rPr lang="en-US" altLang="zh-CN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Momentum-space</a:t>
            </a:r>
            <a:r>
              <a:rPr lang="zh-CN" altLang="zh-CN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altLang="zh-CN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local</a:t>
            </a:r>
            <a:r>
              <a:rPr lang="zh-CN" altLang="zh-CN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Thomas-Fermi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589" y="1714488"/>
            <a:ext cx="2790841" cy="206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083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742144" y="1095371"/>
          <a:ext cx="2330450" cy="1833563"/>
        </p:xfrm>
        <a:graphic>
          <a:graphicData uri="http://schemas.openxmlformats.org/presentationml/2006/ole">
            <p:oleObj spid="_x0000_s109570" name="Document" r:id="rId4" imgW="4608360" imgH="3506760" progId="Word.Document.8">
              <p:embed/>
            </p:oleObj>
          </a:graphicData>
        </a:graphic>
      </p:graphicFrame>
      <p:grpSp>
        <p:nvGrpSpPr>
          <p:cNvPr id="2" name="组合 13"/>
          <p:cNvGrpSpPr/>
          <p:nvPr/>
        </p:nvGrpSpPr>
        <p:grpSpPr>
          <a:xfrm>
            <a:off x="5143509" y="1662106"/>
            <a:ext cx="1746250" cy="838200"/>
            <a:chOff x="5143509" y="2355845"/>
            <a:chExt cx="1746250" cy="838200"/>
          </a:xfrm>
        </p:grpSpPr>
        <p:graphicFrame>
          <p:nvGraphicFramePr>
            <p:cNvPr id="120838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857884" y="2643182"/>
            <a:ext cx="1031875" cy="550863"/>
          </p:xfrm>
          <a:graphic>
            <a:graphicData uri="http://schemas.openxmlformats.org/presentationml/2006/ole">
              <p:oleObj spid="_x0000_s109571" name="Document" r:id="rId5" imgW="6126120" imgH="1260360" progId="Word.Document.8">
                <p:embed/>
              </p:oleObj>
            </a:graphicData>
          </a:graphic>
        </p:graphicFrame>
        <p:graphicFrame>
          <p:nvGraphicFramePr>
            <p:cNvPr id="120839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143509" y="2355845"/>
            <a:ext cx="1287462" cy="481012"/>
          </p:xfrm>
          <a:graphic>
            <a:graphicData uri="http://schemas.openxmlformats.org/presentationml/2006/ole">
              <p:oleObj spid="_x0000_s109572" name="Document" r:id="rId6" imgW="6126120" imgH="934920" progId="Word.Document.8">
                <p:embed/>
              </p:oleObj>
            </a:graphicData>
          </a:graphic>
        </p:graphicFrame>
      </p:grpSp>
      <p:pic>
        <p:nvPicPr>
          <p:cNvPr id="120843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643182"/>
            <a:ext cx="37719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44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3" y="3786190"/>
            <a:ext cx="3157537" cy="251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矩形 13"/>
          <p:cNvSpPr/>
          <p:nvPr/>
        </p:nvSpPr>
        <p:spPr>
          <a:xfrm>
            <a:off x="285752" y="6345817"/>
            <a:ext cx="44291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+mn-ea"/>
                <a:cs typeface="Times New Roman" pitchFamily="18" charset="0"/>
              </a:rPr>
              <a:t>Yong and Li, PRC96, 064614(2017).</a:t>
            </a:r>
            <a:endParaRPr lang="zh-CN" altLang="en-US" sz="1400" dirty="0">
              <a:latin typeface="+mn-ea"/>
              <a:cs typeface="Times New Roman" pitchFamily="18" charset="0"/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42942" y="6357958"/>
            <a:ext cx="67151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ea"/>
                <a:cs typeface="Times New Roman" pitchFamily="18" charset="0"/>
              </a:rPr>
              <a:t>Yong, Physics Letters B</a:t>
            </a:r>
            <a:r>
              <a:rPr lang="en-US" sz="1400" i="1" dirty="0" smtClean="0">
                <a:latin typeface="+mn-ea"/>
                <a:cs typeface="Times New Roman" pitchFamily="18" charset="0"/>
              </a:rPr>
              <a:t> </a:t>
            </a:r>
            <a:r>
              <a:rPr lang="en-US" sz="1400" dirty="0" smtClean="0">
                <a:latin typeface="+mn-ea"/>
                <a:cs typeface="Times New Roman" pitchFamily="18" charset="0"/>
              </a:rPr>
              <a:t>765 (2017) 104</a:t>
            </a:r>
            <a:endParaRPr lang="zh-CN" altLang="en-US" sz="1400" dirty="0">
              <a:latin typeface="+mn-ea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309627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矩形 13"/>
          <p:cNvSpPr/>
          <p:nvPr/>
        </p:nvSpPr>
        <p:spPr>
          <a:xfrm>
            <a:off x="0" y="3357562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O. Hen et al., Science 346, 614 (2014).</a:t>
            </a:r>
            <a:endParaRPr lang="zh-CN" alt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071546"/>
            <a:ext cx="419374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929066"/>
            <a:ext cx="3143272" cy="245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86182" y="3714752"/>
            <a:ext cx="5399235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In nuclei</a:t>
            </a:r>
            <a:r>
              <a:rPr lang="zh-CN" alt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：</a:t>
            </a:r>
            <a:endParaRPr lang="en-US" altLang="zh-CN" sz="28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  <a:p>
            <a:r>
              <a:rPr lang="en-US" altLang="zh-CN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How fast nucleon moves</a:t>
            </a:r>
            <a:r>
              <a:rPr lang="zh-CN" alt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？</a:t>
            </a:r>
            <a:endParaRPr lang="zh-CN" altLang="en-US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" y="-24"/>
            <a:ext cx="9144032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Constrain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 nucleon move from HIC</a:t>
            </a:r>
            <a:endParaRPr kumimoji="0" lang="zh-CN" altLang="zh-CN" sz="44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3689350" y="4843463"/>
          <a:ext cx="5464175" cy="1157287"/>
        </p:xfrm>
        <a:graphic>
          <a:graphicData uri="http://schemas.openxmlformats.org/presentationml/2006/ole">
            <p:oleObj spid="_x0000_s372737" name="公式" r:id="rId6" imgW="2158920" imgH="457200" progId="Equation.3">
              <p:embed/>
            </p:oleObj>
          </a:graphicData>
        </a:graphic>
      </p:graphicFrame>
      <p:cxnSp>
        <p:nvCxnSpPr>
          <p:cNvPr id="18" name="直接箭头连接符 17"/>
          <p:cNvCxnSpPr/>
          <p:nvPr/>
        </p:nvCxnSpPr>
        <p:spPr>
          <a:xfrm rot="5400000" flipH="1" flipV="1">
            <a:off x="4270393" y="3373419"/>
            <a:ext cx="2532041" cy="5000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rot="10800000">
            <a:off x="2500298" y="4786322"/>
            <a:ext cx="1295410" cy="3984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749286"/>
            <a:ext cx="3143272" cy="6794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zh-C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(2) </a:t>
            </a:r>
            <a:r>
              <a:rPr lang="en-US" altLang="zh-C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Mean-field</a:t>
            </a:r>
            <a:r>
              <a:rPr lang="zh-CN" altLang="zh-C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012825" y="6240463"/>
            <a:ext cx="1841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zh-CN" altLang="zh-CN" sz="1800" b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</a:pPr>
            <a:endParaRPr lang="zh-CN" altLang="zh-CN" sz="1800" b="0">
              <a:solidFill>
                <a:schemeClr val="tx1"/>
              </a:solidFill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0" y="0"/>
          <a:ext cx="914400" cy="179388"/>
        </p:xfrm>
        <a:graphic>
          <a:graphicData uri="http://schemas.openxmlformats.org/presentationml/2006/ole">
            <p:oleObj spid="_x0000_s110594" r:id="rId3" imgW="115757" imgH="180066" progId="">
              <p:embed/>
            </p:oleObj>
          </a:graphicData>
        </a:graphic>
      </p:graphicFrame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127125" y="5294313"/>
            <a:ext cx="428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zh-CN" altLang="zh-CN" sz="1800" b="0">
              <a:solidFill>
                <a:schemeClr val="tx1"/>
              </a:solidFill>
            </a:endParaRPr>
          </a:p>
          <a:p>
            <a:pPr algn="l"/>
            <a:endParaRPr lang="zh-CN" altLang="zh-CN" sz="1800" b="0">
              <a:solidFill>
                <a:schemeClr val="tx1"/>
              </a:solidFill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323" y="2714620"/>
            <a:ext cx="879367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8001024" y="5345684"/>
            <a:ext cx="9286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500430" y="214290"/>
            <a:ext cx="3357586" cy="2214577"/>
            <a:chOff x="0" y="0"/>
            <a:chExt cx="7200" cy="4525"/>
          </a:xfrm>
        </p:grpSpPr>
        <p:sp>
          <p:nvSpPr>
            <p:cNvPr id="29" name="Oval 43"/>
            <p:cNvSpPr>
              <a:spLocks noChangeAspect="1" noChangeArrowheads="1"/>
            </p:cNvSpPr>
            <p:nvPr/>
          </p:nvSpPr>
          <p:spPr bwMode="auto">
            <a:xfrm>
              <a:off x="1920" y="0"/>
              <a:ext cx="4200" cy="370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" name="Oval 44"/>
            <p:cNvSpPr>
              <a:spLocks noChangeAspect="1" noChangeArrowheads="1"/>
            </p:cNvSpPr>
            <p:nvPr/>
          </p:nvSpPr>
          <p:spPr bwMode="auto">
            <a:xfrm>
              <a:off x="4800" y="720"/>
              <a:ext cx="918" cy="918"/>
            </a:xfrm>
            <a:prstGeom prst="ellipse">
              <a:avLst/>
            </a:prstGeom>
            <a:solidFill>
              <a:srgbClr val="0000FF">
                <a:alpha val="23921"/>
              </a:srgbClr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Oval 45"/>
            <p:cNvSpPr>
              <a:spLocks noChangeAspect="1" noChangeArrowheads="1"/>
            </p:cNvSpPr>
            <p:nvPr/>
          </p:nvSpPr>
          <p:spPr bwMode="auto">
            <a:xfrm>
              <a:off x="3840" y="1680"/>
              <a:ext cx="918" cy="918"/>
            </a:xfrm>
            <a:prstGeom prst="ellipse">
              <a:avLst/>
            </a:prstGeom>
            <a:solidFill>
              <a:srgbClr val="0000FF">
                <a:alpha val="23921"/>
              </a:srgbClr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" name="Oval 46"/>
            <p:cNvSpPr>
              <a:spLocks noChangeAspect="1" noChangeArrowheads="1"/>
            </p:cNvSpPr>
            <p:nvPr/>
          </p:nvSpPr>
          <p:spPr bwMode="auto">
            <a:xfrm>
              <a:off x="2880" y="360"/>
              <a:ext cx="918" cy="918"/>
            </a:xfrm>
            <a:prstGeom prst="ellipse">
              <a:avLst/>
            </a:prstGeom>
            <a:solidFill>
              <a:srgbClr val="0000FF">
                <a:alpha val="23921"/>
              </a:srgbClr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" name="Oval 47"/>
            <p:cNvSpPr>
              <a:spLocks noChangeAspect="1" noChangeArrowheads="1"/>
            </p:cNvSpPr>
            <p:nvPr/>
          </p:nvSpPr>
          <p:spPr bwMode="auto">
            <a:xfrm>
              <a:off x="2880" y="2280"/>
              <a:ext cx="918" cy="918"/>
            </a:xfrm>
            <a:prstGeom prst="ellipse">
              <a:avLst/>
            </a:prstGeom>
            <a:solidFill>
              <a:srgbClr val="FF0000">
                <a:alpha val="23921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Oval 48"/>
            <p:cNvSpPr>
              <a:spLocks noChangeAspect="1" noChangeArrowheads="1"/>
            </p:cNvSpPr>
            <p:nvPr/>
          </p:nvSpPr>
          <p:spPr bwMode="auto">
            <a:xfrm>
              <a:off x="2880" y="960"/>
              <a:ext cx="918" cy="918"/>
            </a:xfrm>
            <a:prstGeom prst="ellipse">
              <a:avLst/>
            </a:prstGeom>
            <a:solidFill>
              <a:srgbClr val="FF0000">
                <a:alpha val="23921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Oval 49"/>
            <p:cNvSpPr>
              <a:spLocks noChangeAspect="1" noChangeArrowheads="1"/>
            </p:cNvSpPr>
            <p:nvPr/>
          </p:nvSpPr>
          <p:spPr bwMode="auto">
            <a:xfrm>
              <a:off x="4920" y="1920"/>
              <a:ext cx="918" cy="918"/>
            </a:xfrm>
            <a:prstGeom prst="ellipse">
              <a:avLst/>
            </a:prstGeom>
            <a:solidFill>
              <a:srgbClr val="FF0000">
                <a:alpha val="23921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Line 52"/>
            <p:cNvSpPr>
              <a:spLocks noChangeShapeType="1"/>
            </p:cNvSpPr>
            <p:nvPr/>
          </p:nvSpPr>
          <p:spPr bwMode="auto">
            <a:xfrm>
              <a:off x="5760" y="1080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" name="Line 54"/>
            <p:cNvSpPr>
              <a:spLocks noChangeShapeType="1"/>
            </p:cNvSpPr>
            <p:nvPr/>
          </p:nvSpPr>
          <p:spPr bwMode="auto">
            <a:xfrm>
              <a:off x="5880" y="2400"/>
              <a:ext cx="13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Line 55"/>
            <p:cNvSpPr>
              <a:spLocks noChangeShapeType="1"/>
            </p:cNvSpPr>
            <p:nvPr/>
          </p:nvSpPr>
          <p:spPr bwMode="auto">
            <a:xfrm>
              <a:off x="6360" y="1080"/>
              <a:ext cx="0" cy="1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lg"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Line 57"/>
            <p:cNvSpPr>
              <a:spLocks noChangeShapeType="1"/>
            </p:cNvSpPr>
            <p:nvPr/>
          </p:nvSpPr>
          <p:spPr bwMode="auto">
            <a:xfrm flipH="1">
              <a:off x="1920" y="720"/>
              <a:ext cx="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Line 58"/>
            <p:cNvSpPr>
              <a:spLocks noChangeShapeType="1"/>
            </p:cNvSpPr>
            <p:nvPr/>
          </p:nvSpPr>
          <p:spPr bwMode="auto">
            <a:xfrm flipH="1">
              <a:off x="1920" y="1440"/>
              <a:ext cx="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Text Box 59"/>
            <p:cNvSpPr txBox="1">
              <a:spLocks noChangeArrowheads="1"/>
            </p:cNvSpPr>
            <p:nvPr/>
          </p:nvSpPr>
          <p:spPr bwMode="auto">
            <a:xfrm>
              <a:off x="0" y="763"/>
              <a:ext cx="2015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Tahoma" pitchFamily="34" charset="0"/>
                </a:rPr>
                <a:t>~1.0 fm</a:t>
              </a:r>
            </a:p>
          </p:txBody>
        </p:sp>
        <p:sp>
          <p:nvSpPr>
            <p:cNvPr id="42" name="Line 60"/>
            <p:cNvSpPr>
              <a:spLocks noChangeShapeType="1"/>
            </p:cNvSpPr>
            <p:nvPr/>
          </p:nvSpPr>
          <p:spPr bwMode="auto">
            <a:xfrm>
              <a:off x="2280" y="720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Text Box 61"/>
            <p:cNvSpPr txBox="1">
              <a:spLocks noChangeArrowheads="1"/>
            </p:cNvSpPr>
            <p:nvPr/>
          </p:nvSpPr>
          <p:spPr bwMode="auto">
            <a:xfrm>
              <a:off x="3575" y="3805"/>
              <a:ext cx="3305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Tahoma" pitchFamily="34" charset="0"/>
                  <a:sym typeface="Symbol" pitchFamily="18" charset="2"/>
                </a:rPr>
                <a:t></a:t>
              </a:r>
              <a:r>
                <a:rPr lang="en-US" altLang="zh-CN" baseline="-25000" dirty="0">
                  <a:latin typeface="Tahoma" pitchFamily="34" charset="0"/>
                </a:rPr>
                <a:t>0</a:t>
              </a:r>
              <a:r>
                <a:rPr lang="en-US" altLang="zh-CN" dirty="0">
                  <a:latin typeface="Tahoma" pitchFamily="34" charset="0"/>
                </a:rPr>
                <a:t> = 0.16 fm</a:t>
              </a:r>
              <a:r>
                <a:rPr lang="en-US" altLang="zh-CN" baseline="30000" dirty="0">
                  <a:latin typeface="Tahoma" pitchFamily="34" charset="0"/>
                </a:rPr>
                <a:t>-3</a:t>
              </a:r>
              <a:endParaRPr lang="en-US" altLang="zh-CN" dirty="0">
                <a:latin typeface="Tahoma" pitchFamily="34" charset="0"/>
              </a:endParaRPr>
            </a:p>
          </p:txBody>
        </p:sp>
        <p:sp>
          <p:nvSpPr>
            <p:cNvPr id="44" name="Oval 62"/>
            <p:cNvSpPr>
              <a:spLocks noChangeArrowheads="1"/>
            </p:cNvSpPr>
            <p:nvPr/>
          </p:nvSpPr>
          <p:spPr bwMode="auto">
            <a:xfrm>
              <a:off x="2640" y="240"/>
              <a:ext cx="1320" cy="18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5" name="Text Box 56"/>
          <p:cNvSpPr txBox="1">
            <a:spLocks noChangeArrowheads="1"/>
          </p:cNvSpPr>
          <p:nvPr/>
        </p:nvSpPr>
        <p:spPr bwMode="auto">
          <a:xfrm>
            <a:off x="6572264" y="857232"/>
            <a:ext cx="9382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Tahoma" pitchFamily="34" charset="0"/>
              </a:rPr>
              <a:t>1.7 fm</a:t>
            </a:r>
          </a:p>
        </p:txBody>
      </p:sp>
      <p:sp>
        <p:nvSpPr>
          <p:cNvPr id="46" name="TextBox 45"/>
          <p:cNvSpPr txBox="1"/>
          <p:nvPr/>
        </p:nvSpPr>
        <p:spPr bwMode="auto">
          <a:xfrm>
            <a:off x="7572396" y="5929330"/>
            <a:ext cx="1439049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3200" dirty="0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      </a:t>
            </a:r>
            <a:endParaRPr lang="zh-CN" altLang="en-US" sz="3200" dirty="0" smtClean="0">
              <a:solidFill>
                <a:schemeClr val="accent4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38" y="3571876"/>
            <a:ext cx="2428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Considering n-p correlations:</a:t>
            </a: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parameters  A, B, C, et al., are re-adjusted</a:t>
            </a:r>
          </a:p>
          <a:p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28662" y="1500174"/>
            <a:ext cx="2571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+mn-ea"/>
                <a:cs typeface="Times New Roman" pitchFamily="18" charset="0"/>
              </a:rPr>
              <a:t>Yong,PRC93,044610 (2016)</a:t>
            </a:r>
            <a:endParaRPr lang="zh-CN" altLang="en-US" sz="1400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110595" name="Object 3"/>
          <p:cNvGraphicFramePr>
            <a:graphicFrameLocks noChangeAspect="1"/>
          </p:cNvGraphicFramePr>
          <p:nvPr/>
        </p:nvGraphicFramePr>
        <p:xfrm>
          <a:off x="142875" y="5532438"/>
          <a:ext cx="2214563" cy="1182687"/>
        </p:xfrm>
        <a:graphic>
          <a:graphicData uri="http://schemas.openxmlformats.org/presentationml/2006/ole">
            <p:oleObj spid="_x0000_s110595" name="公式" r:id="rId5" imgW="1434960" imgH="723600" progId="Equation.3">
              <p:embed/>
            </p:oleObj>
          </a:graphicData>
        </a:graphic>
      </p:graphicFrame>
      <p:sp>
        <p:nvSpPr>
          <p:cNvPr id="48" name="灯片编号占位符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>
            <p:ph idx="1"/>
          </p:nvPr>
        </p:nvGraphicFramePr>
        <p:xfrm>
          <a:off x="1116013" y="1371600"/>
          <a:ext cx="6858000" cy="1120775"/>
        </p:xfrm>
        <a:graphic>
          <a:graphicData uri="http://schemas.openxmlformats.org/presentationml/2006/ole">
            <p:oleObj spid="_x0000_s281602" r:id="rId3" imgW="2845117" imgH="470217" progId="Equation.3">
              <p:embed/>
            </p:oleObj>
          </a:graphicData>
        </a:graphic>
      </p:graphicFrame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4343400" y="1557338"/>
            <a:ext cx="1143000" cy="719137"/>
          </a:xfrm>
          <a:prstGeom prst="wedgeEllipseCallout">
            <a:avLst>
              <a:gd name="adj1" fmla="val 111806"/>
              <a:gd name="adj2" fmla="val 133444"/>
            </a:avLst>
          </a:prstGeom>
          <a:noFill/>
          <a:ln w="2857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CN" altLang="zh-CN" sz="2400" b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2438400" y="1557338"/>
            <a:ext cx="1524000" cy="719137"/>
          </a:xfrm>
          <a:prstGeom prst="wedgeEllipseCallout">
            <a:avLst>
              <a:gd name="adj1" fmla="val -3958"/>
              <a:gd name="adj2" fmla="val 136093"/>
            </a:avLst>
          </a:prstGeom>
          <a:noFill/>
          <a:ln w="28575" cmpd="sng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CN" altLang="zh-CN" sz="2400" b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286124"/>
            <a:ext cx="3357586" cy="28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 rot="5400000" flipV="1">
            <a:off x="6515069" y="3843386"/>
            <a:ext cx="400110" cy="485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14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B.A. Li , L.W. Chen, Che Ming Ko, Phys. Rep. 464, 113 (2008).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 rot="5400000" flipV="1">
            <a:off x="1933541" y="4475182"/>
            <a:ext cx="40011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14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W.G.  Lynch, et al.,  arXiv: 090.0412, [nucl-ex]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4953000" y="2909886"/>
            <a:ext cx="3279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zh-CN" altLang="zh-CN" sz="1400" dirty="0">
                <a:solidFill>
                  <a:srgbClr val="FF0066"/>
                </a:solidFill>
                <a:effectLst/>
                <a:latin typeface="Times New Roman" pitchFamily="18" charset="0"/>
              </a:rPr>
              <a:t>poorly known especially at high densities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28596" y="2909886"/>
            <a:ext cx="3897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zh-CN" altLang="zh-CN" sz="1400" dirty="0">
                <a:solidFill>
                  <a:schemeClr val="tx1"/>
                </a:solidFill>
                <a:effectLst/>
                <a:latin typeface="Times New Roman" pitchFamily="18" charset="0"/>
              </a:rPr>
              <a:t>Constraints at high densities have been extracted</a:t>
            </a:r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6559" y="3143248"/>
            <a:ext cx="3228779" cy="293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286248" y="2285992"/>
            <a:ext cx="1160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Symmetry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energy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17" name="Rechteck 2"/>
          <p:cNvSpPr/>
          <p:nvPr/>
        </p:nvSpPr>
        <p:spPr>
          <a:xfrm>
            <a:off x="214315" y="6478809"/>
            <a:ext cx="54292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</a:rPr>
              <a:t>P. </a:t>
            </a:r>
            <a:r>
              <a:rPr lang="en-US" altLang="en-US" sz="1400" b="1" dirty="0" err="1">
                <a:solidFill>
                  <a:srgbClr val="000000"/>
                </a:solidFill>
                <a:latin typeface="Arial" pitchFamily="34" charset="0"/>
              </a:rPr>
              <a:t>Danielewicz</a:t>
            </a: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</a:rPr>
              <a:t>, R. Lacey, W.G. Lynch, </a:t>
            </a:r>
            <a:r>
              <a:rPr lang="de-DE" altLang="en-US" sz="1400" b="1" dirty="0">
                <a:solidFill>
                  <a:srgbClr val="000000"/>
                </a:solidFill>
                <a:latin typeface="Arial" pitchFamily="34" charset="0"/>
              </a:rPr>
              <a:t>Science 298 (2002) 1592 </a:t>
            </a:r>
            <a:endParaRPr lang="en-US" altLang="en-US" sz="1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0100" y="3357562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more data</a:t>
            </a:r>
            <a:endParaRPr lang="zh-CN" altLang="en-US" sz="2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72132" y="3643314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Less data</a:t>
            </a:r>
            <a:endParaRPr lang="zh-CN" altLang="en-US" sz="2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4441" y="1000108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N=Z</a:t>
            </a:r>
            <a:endParaRPr lang="zh-CN" altLang="en-US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7818" y="928670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N-rich</a:t>
            </a:r>
            <a:endParaRPr lang="zh-CN" altLang="en-US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4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71414"/>
            <a:ext cx="9144000" cy="857256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zh-CN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Equation of Sate of nuclear matter</a:t>
            </a:r>
            <a:endParaRPr lang="zh-CN" altLang="en-US" sz="4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214546" y="6550247"/>
            <a:ext cx="28425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Yong, Phys. Rev. C 93, 044610 (2016)</a:t>
            </a:r>
            <a:endParaRPr lang="zh-CN" altLang="en-US" sz="1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757088"/>
            <a:ext cx="7500958" cy="567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1571604" y="3500438"/>
            <a:ext cx="5643602" cy="214314"/>
          </a:xfrm>
          <a:prstGeom prst="rect">
            <a:avLst/>
          </a:prstGeom>
          <a:solidFill>
            <a:schemeClr val="bg1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143636" y="5987497"/>
            <a:ext cx="841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27213F"/>
                </a:solidFill>
              </a:rPr>
              <a:t>soft</a:t>
            </a:r>
            <a:endParaRPr lang="zh-CN" altLang="en-US" sz="3200" b="1" dirty="0" smtClean="0">
              <a:solidFill>
                <a:srgbClr val="27213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7356" y="5987497"/>
            <a:ext cx="84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27213F"/>
                </a:solidFill>
              </a:rPr>
              <a:t>stiff</a:t>
            </a:r>
            <a:endParaRPr lang="zh-CN" altLang="en-US" sz="3200" b="1" dirty="0" smtClean="0">
              <a:solidFill>
                <a:srgbClr val="27213F"/>
              </a:solidFill>
            </a:endParaRPr>
          </a:p>
        </p:txBody>
      </p:sp>
      <p:sp>
        <p:nvSpPr>
          <p:cNvPr id="18" name="上箭头 17"/>
          <p:cNvSpPr/>
          <p:nvPr/>
        </p:nvSpPr>
        <p:spPr>
          <a:xfrm flipV="1">
            <a:off x="6000760" y="2428868"/>
            <a:ext cx="500066" cy="928694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-32" y="-24"/>
            <a:ext cx="9144032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SRC effects on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pion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 ratio in HIC-1</a:t>
            </a:r>
            <a:endParaRPr kumimoji="0" lang="zh-CN" altLang="zh-CN" sz="44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4714876" y="6286520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rot="10800000">
            <a:off x="2786050" y="6286520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071670" y="1238561"/>
          <a:ext cx="4286280" cy="5190835"/>
        </p:xfrm>
        <a:graphic>
          <a:graphicData uri="http://schemas.openxmlformats.org/presentationml/2006/ole">
            <p:oleObj spid="_x0000_s231426" name="公式" r:id="rId3" imgW="2286000" imgH="2768400" progId="Equation.3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48365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Neutron-rich matter:</a:t>
            </a:r>
            <a:endParaRPr lang="zh-CN" alt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071678"/>
            <a:ext cx="795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/>
              <a:t>A)</a:t>
            </a:r>
            <a:endParaRPr lang="zh-CN" alt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4929198"/>
            <a:ext cx="7713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/>
              <a:t>B)</a:t>
            </a:r>
            <a:endParaRPr lang="zh-CN" altLang="en-US" sz="5400" dirty="0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857620" y="2428868"/>
            <a:ext cx="571504" cy="142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929058" y="3429000"/>
            <a:ext cx="571504" cy="142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2714612" y="2357430"/>
            <a:ext cx="571504" cy="142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714612" y="3357562"/>
            <a:ext cx="571504" cy="142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2643174" y="5214950"/>
            <a:ext cx="571504" cy="142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2714612" y="6215082"/>
            <a:ext cx="571504" cy="142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3929058" y="5286388"/>
            <a:ext cx="571504" cy="142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3929058" y="6286520"/>
            <a:ext cx="571504" cy="142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2000232" y="2643182"/>
            <a:ext cx="3143272" cy="10001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2000232" y="5429264"/>
            <a:ext cx="3143272" cy="10001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/>
          <p:nvPr/>
        </p:nvCxnSpPr>
        <p:spPr>
          <a:xfrm rot="5400000">
            <a:off x="3464711" y="203595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rot="5400000">
            <a:off x="3465505" y="303529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rot="5400000">
            <a:off x="3465505" y="4892685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rot="5400000">
            <a:off x="3535355" y="582137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8231" y="2214554"/>
            <a:ext cx="2955769" cy="225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6858016" y="1500174"/>
          <a:ext cx="544647" cy="573090"/>
        </p:xfrm>
        <a:graphic>
          <a:graphicData uri="http://schemas.openxmlformats.org/presentationml/2006/ole">
            <p:oleObj spid="_x0000_s231427" name="公式" r:id="rId5" imgW="190440" imgH="215640" progId="Equation.3">
              <p:embed/>
            </p:oleObj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7929586" y="4429132"/>
          <a:ext cx="833443" cy="642942"/>
        </p:xfrm>
        <a:graphic>
          <a:graphicData uri="http://schemas.openxmlformats.org/presentationml/2006/ole">
            <p:oleObj spid="_x0000_s231428" name="公式" r:id="rId6" imgW="444240" imgH="228600" progId="Equation.3">
              <p:embed/>
            </p:oleObj>
          </a:graphicData>
        </a:graphic>
      </p:graphicFrame>
      <p:cxnSp>
        <p:nvCxnSpPr>
          <p:cNvPr id="33" name="直接箭头连接符 32"/>
          <p:cNvCxnSpPr/>
          <p:nvPr/>
        </p:nvCxnSpPr>
        <p:spPr>
          <a:xfrm rot="5400000">
            <a:off x="6715140" y="2285992"/>
            <a:ext cx="64294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rot="5400000" flipH="1" flipV="1">
            <a:off x="8143900" y="4214818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89326" y="5214950"/>
            <a:ext cx="32546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 dirty="0" smtClean="0">
                <a:latin typeface="Times New Roman" pitchFamily="18" charset="0"/>
                <a:cs typeface="Times New Roman" pitchFamily="18" charset="0"/>
              </a:rPr>
              <a:t>Transition momentum</a:t>
            </a:r>
            <a:endParaRPr lang="zh-CN" alt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直接箭头连接符 37"/>
          <p:cNvCxnSpPr>
            <a:endCxn id="28" idx="2"/>
          </p:cNvCxnSpPr>
          <p:nvPr/>
        </p:nvCxnSpPr>
        <p:spPr>
          <a:xfrm rot="5400000" flipH="1" flipV="1">
            <a:off x="7067618" y="4687890"/>
            <a:ext cx="817525" cy="379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500042"/>
            <a:ext cx="2786050" cy="25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92" y="785794"/>
            <a:ext cx="1327647" cy="4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圆角矩形 33"/>
          <p:cNvSpPr/>
          <p:nvPr/>
        </p:nvSpPr>
        <p:spPr>
          <a:xfrm>
            <a:off x="6286512" y="71414"/>
            <a:ext cx="2786050" cy="12144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40" y="142852"/>
            <a:ext cx="19325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灯片编号占位符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623" y="1857364"/>
            <a:ext cx="340699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Neutron-star matter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214950"/>
            <a:ext cx="3421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 smtClean="0">
                <a:latin typeface="Times New Roman" pitchFamily="18" charset="0"/>
                <a:cs typeface="Times New Roman" pitchFamily="18" charset="0"/>
              </a:rPr>
              <a:t>k_proton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: small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6000768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Transition mom. = Respective  Fermi mom.</a:t>
            </a:r>
            <a:endParaRPr lang="zh-CN" alt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283447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直接箭头连接符 12"/>
          <p:cNvCxnSpPr/>
          <p:nvPr/>
        </p:nvCxnSpPr>
        <p:spPr>
          <a:xfrm rot="5400000" flipH="1" flipV="1">
            <a:off x="2000232" y="2500306"/>
            <a:ext cx="1143008" cy="100013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rot="5400000" flipH="1" flipV="1">
            <a:off x="2143108" y="3357562"/>
            <a:ext cx="285752" cy="2857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368" y="1571612"/>
            <a:ext cx="5175632" cy="392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214422"/>
            <a:ext cx="36861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Neutron-star matter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929198"/>
            <a:ext cx="3325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 smtClean="0">
                <a:latin typeface="Times New Roman" pitchFamily="18" charset="0"/>
                <a:cs typeface="Times New Roman" pitchFamily="18" charset="0"/>
              </a:rPr>
              <a:t>k_proton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: large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5643578"/>
            <a:ext cx="821533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Minority transition mom.</a:t>
            </a:r>
          </a:p>
          <a:p>
            <a:r>
              <a:rPr lang="en-US" altLang="zh-C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majority transition mom.</a:t>
            </a:r>
            <a:endParaRPr lang="zh-CN" alt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rot="5400000" flipH="1" flipV="1">
            <a:off x="6465107" y="2321711"/>
            <a:ext cx="1071570" cy="100013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rot="5400000" flipH="1" flipV="1">
            <a:off x="6607983" y="2393149"/>
            <a:ext cx="1071570" cy="100013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4422"/>
            <a:ext cx="4357686" cy="368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右箭头 9"/>
          <p:cNvSpPr/>
          <p:nvPr/>
        </p:nvSpPr>
        <p:spPr>
          <a:xfrm rot="-3000000">
            <a:off x="5442788" y="986529"/>
            <a:ext cx="563556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-3000000" flipH="1">
            <a:off x="4367924" y="2279477"/>
            <a:ext cx="582001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2" y="500042"/>
            <a:ext cx="850109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71670" y="2857496"/>
            <a:ext cx="5854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/>
              <a:t>A</a:t>
            </a:r>
            <a:endParaRPr lang="zh-CN" alt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643570" y="2857496"/>
            <a:ext cx="561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/>
              <a:t>B</a:t>
            </a:r>
            <a:endParaRPr lang="zh-CN" alt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7215206" y="2996983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Momentum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Jump!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rot="5400000">
            <a:off x="7000892" y="3643314"/>
            <a:ext cx="428628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510263" y="0"/>
            <a:ext cx="4133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Which one is correct?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643998" cy="613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 11"/>
          <p:cNvSpPr/>
          <p:nvPr/>
        </p:nvSpPr>
        <p:spPr>
          <a:xfrm>
            <a:off x="2154694" y="0"/>
            <a:ext cx="4846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On Nucleon kinetic energy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00694" y="1988098"/>
            <a:ext cx="256820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b="1" dirty="0" smtClean="0"/>
              <a:t>Proton fraction in matter</a:t>
            </a:r>
            <a:endParaRPr lang="zh-CN" altLang="en-US" dirty="0"/>
          </a:p>
        </p:txBody>
      </p:sp>
      <p:cxnSp>
        <p:nvCxnSpPr>
          <p:cNvPr id="7" name="直接箭头连接符 6"/>
          <p:cNvCxnSpPr/>
          <p:nvPr/>
        </p:nvCxnSpPr>
        <p:spPr>
          <a:xfrm rot="16200000" flipV="1">
            <a:off x="5857884" y="1857364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43174" y="371475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Neutron-rich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0760" y="4929198"/>
            <a:ext cx="237757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More neutron-rich</a:t>
            </a: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35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967276" y="6304026"/>
            <a:ext cx="1104790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jump</a:t>
            </a:r>
            <a:endParaRPr lang="zh-CN" altLang="en-US" sz="3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8088" y="6286520"/>
            <a:ext cx="1725152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no jump</a:t>
            </a:r>
            <a:endParaRPr lang="zh-CN" altLang="en-US" sz="3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580" y="785794"/>
            <a:ext cx="8554700" cy="578647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286380" y="4929198"/>
          <a:ext cx="1352550" cy="506412"/>
        </p:xfrm>
        <a:graphic>
          <a:graphicData uri="http://schemas.openxmlformats.org/presentationml/2006/ole">
            <p:oleObj spid="_x0000_s284674" name="公式" r:id="rId4" imgW="609480" imgH="228600" progId="Equation.3">
              <p:embed/>
            </p:oleObj>
          </a:graphicData>
        </a:graphic>
      </p:graphicFrame>
      <p:sp>
        <p:nvSpPr>
          <p:cNvPr id="7" name="矩形 6"/>
          <p:cNvSpPr/>
          <p:nvPr/>
        </p:nvSpPr>
        <p:spPr>
          <a:xfrm>
            <a:off x="142844" y="6143644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Yong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PLB776 (2018) 447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-32" y="-24"/>
            <a:ext cx="9144032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SRC effects on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pion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 ratio in HIC-2</a:t>
            </a:r>
            <a:endParaRPr kumimoji="0" lang="zh-CN" altLang="zh-CN" sz="44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36</a:t>
            </a:fld>
            <a:endParaRPr lang="zh-CN" altLang="en-US"/>
          </a:p>
        </p:txBody>
      </p:sp>
      <p:sp>
        <p:nvSpPr>
          <p:cNvPr id="8" name="上箭头 7"/>
          <p:cNvSpPr/>
          <p:nvPr/>
        </p:nvSpPr>
        <p:spPr>
          <a:xfrm flipV="1">
            <a:off x="7215206" y="2357430"/>
            <a:ext cx="857256" cy="2357454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8220" y="6304026"/>
            <a:ext cx="1725152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no jump</a:t>
            </a:r>
            <a:endParaRPr lang="zh-CN" altLang="en-US" sz="3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10548" y="6304026"/>
            <a:ext cx="1104790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jump</a:t>
            </a:r>
            <a:endParaRPr lang="zh-CN" altLang="en-US" sz="3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30718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100" b="1" dirty="0" smtClean="0">
                <a:latin typeface="宋体"/>
                <a:ea typeface="宋体"/>
                <a:cs typeface="Times New Roman" pitchFamily="18" charset="0"/>
              </a:rPr>
              <a:t>※</a:t>
            </a:r>
            <a:r>
              <a:rPr lang="en-US" altLang="zh-CN" sz="3100" b="1" u="sng" dirty="0" smtClean="0"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en-US" altLang="zh-CN" sz="3100" b="1" dirty="0" smtClean="0">
                <a:latin typeface="Times New Roman" pitchFamily="18" charset="0"/>
                <a:cs typeface="Times New Roman" pitchFamily="18" charset="0"/>
              </a:rPr>
              <a:t> is never equal to reality.</a:t>
            </a:r>
          </a:p>
          <a:p>
            <a:pPr>
              <a:buNone/>
            </a:pPr>
            <a:r>
              <a:rPr lang="en-US" altLang="zh-CN" sz="3100" b="1" dirty="0" smtClean="0">
                <a:latin typeface="宋体"/>
                <a:ea typeface="宋体"/>
                <a:cs typeface="Times New Roman" pitchFamily="18" charset="0"/>
              </a:rPr>
              <a:t>※</a:t>
            </a:r>
            <a:r>
              <a:rPr lang="en-US" altLang="zh-CN" sz="3100" b="1" dirty="0" smtClean="0">
                <a:latin typeface="Times New Roman" pitchFamily="18" charset="0"/>
                <a:ea typeface="宋体"/>
                <a:cs typeface="Times New Roman" pitchFamily="18" charset="0"/>
              </a:rPr>
              <a:t>It seems that </a:t>
            </a:r>
            <a:r>
              <a:rPr lang="en-US" altLang="zh-CN" sz="3100" b="1" u="sng" dirty="0" smtClean="0">
                <a:latin typeface="Times New Roman" pitchFamily="18" charset="0"/>
                <a:ea typeface="宋体"/>
                <a:cs typeface="Times New Roman" pitchFamily="18" charset="0"/>
              </a:rPr>
              <a:t>i</a:t>
            </a:r>
            <a:r>
              <a:rPr lang="en-US" altLang="zh-CN" sz="3100" b="1" u="sng" dirty="0" smtClean="0">
                <a:latin typeface="Times New Roman" pitchFamily="18" charset="0"/>
                <a:cs typeface="Times New Roman" pitchFamily="18" charset="0"/>
              </a:rPr>
              <a:t>n-medium effect </a:t>
            </a:r>
            <a:r>
              <a:rPr lang="en-US" altLang="zh-CN" sz="3100" b="1" dirty="0" smtClean="0">
                <a:latin typeface="Times New Roman" pitchFamily="18" charset="0"/>
                <a:cs typeface="Times New Roman" pitchFamily="18" charset="0"/>
              </a:rPr>
              <a:t>of moving particles in HIC can never be figured out thoroughly.</a:t>
            </a:r>
          </a:p>
          <a:p>
            <a:pPr>
              <a:buNone/>
            </a:pPr>
            <a:r>
              <a:rPr lang="en-US" altLang="zh-CN" sz="3100" b="1" dirty="0" smtClean="0">
                <a:latin typeface="宋体"/>
                <a:ea typeface="宋体"/>
                <a:cs typeface="Times New Roman" pitchFamily="18" charset="0"/>
              </a:rPr>
              <a:t>※</a:t>
            </a:r>
            <a:r>
              <a:rPr lang="en-US" altLang="zh-CN" sz="3100" b="1" dirty="0" smtClean="0">
                <a:latin typeface="Times New Roman" pitchFamily="18" charset="0"/>
                <a:ea typeface="宋体"/>
                <a:cs typeface="Times New Roman" pitchFamily="18" charset="0"/>
              </a:rPr>
              <a:t>T</a:t>
            </a:r>
            <a:r>
              <a:rPr lang="en-US" altLang="zh-CN" sz="3100" b="1" dirty="0" smtClean="0">
                <a:latin typeface="Times New Roman" pitchFamily="18" charset="0"/>
                <a:cs typeface="Times New Roman" pitchFamily="18" charset="0"/>
              </a:rPr>
              <a:t>o reduce all kinds of uncertainties, </a:t>
            </a:r>
            <a:r>
              <a:rPr lang="en-US" altLang="zh-CN" sz="3100" b="1" u="sng" dirty="0" smtClean="0">
                <a:latin typeface="Times New Roman" pitchFamily="18" charset="0"/>
                <a:cs typeface="Times New Roman" pitchFamily="18" charset="0"/>
              </a:rPr>
              <a:t>more data are needed</a:t>
            </a:r>
            <a:r>
              <a:rPr lang="en-US" altLang="zh-CN" sz="3100" b="1" dirty="0" smtClean="0">
                <a:latin typeface="Times New Roman" pitchFamily="18" charset="0"/>
                <a:cs typeface="Times New Roman" pitchFamily="18" charset="0"/>
              </a:rPr>
              <a:t> to let model fit, thus to improve reliability of model. </a:t>
            </a:r>
            <a:endParaRPr lang="zh-CN" altLang="en-US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37</a:t>
            </a:fld>
            <a:endParaRPr lang="zh-CN" altLang="en-US"/>
          </a:p>
        </p:txBody>
      </p:sp>
      <p:sp>
        <p:nvSpPr>
          <p:cNvPr id="5" name="标题 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4000" b="1" dirty="0" smtClean="0">
                <a:ln w="11430"/>
                <a:solidFill>
                  <a:srgbClr val="FF0000"/>
                </a:solidFill>
                <a:latin typeface="Arial" charset="0"/>
                <a:ea typeface="MS PGothic" charset="-128"/>
              </a:rPr>
              <a:t>More about model dependence</a:t>
            </a:r>
            <a:endParaRPr lang="zh-CN" altLang="en-US" sz="4000" b="1" dirty="0">
              <a:ln w="11430"/>
              <a:solidFill>
                <a:srgbClr val="FF0000"/>
              </a:solidFill>
              <a:latin typeface="Arial" charset="0"/>
              <a:ea typeface="MS PGothic" charset="-128"/>
            </a:endParaRPr>
          </a:p>
        </p:txBody>
      </p:sp>
      <p:graphicFrame>
        <p:nvGraphicFramePr>
          <p:cNvPr id="10" name="图示 9"/>
          <p:cNvGraphicFramePr/>
          <p:nvPr/>
        </p:nvGraphicFramePr>
        <p:xfrm>
          <a:off x="357158" y="5072074"/>
          <a:ext cx="835824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5720" y="4415861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rgbClr val="FFC000"/>
                </a:solidFill>
                <a:latin typeface="Times New Roman" pitchFamily="18" charset="0"/>
                <a:ea typeface="MS PGothic" charset="-128"/>
                <a:cs typeface="Times New Roman" pitchFamily="18" charset="0"/>
              </a:rPr>
              <a:t>Information theory: </a:t>
            </a:r>
            <a:endParaRPr lang="zh-CN" altLang="en-US" sz="3200" b="1" dirty="0">
              <a:ln w="11430"/>
              <a:solidFill>
                <a:srgbClr val="FFC000"/>
              </a:solidFill>
              <a:latin typeface="Times New Roman" pitchFamily="18" charset="0"/>
              <a:ea typeface="MS PGothic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38</a:t>
            </a:fld>
            <a:endParaRPr lang="zh-CN" altLang="en-US"/>
          </a:p>
        </p:txBody>
      </p:sp>
      <p:pic>
        <p:nvPicPr>
          <p:cNvPr id="3829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263"/>
            <a:ext cx="9144000" cy="678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000364" y="1643050"/>
            <a:ext cx="15001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6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data1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3702" y="1500174"/>
            <a:ext cx="15001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6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data2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8926" y="3714752"/>
            <a:ext cx="15001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6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data3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6578" y="3857628"/>
            <a:ext cx="15001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6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data4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solidFill>
                  <a:srgbClr val="FF0000"/>
                </a:solidFill>
              </a:rPr>
              <a:t>e.g., needing data from </a:t>
            </a:r>
            <a:r>
              <a:rPr lang="en-US" altLang="zh-CN" sz="2500" b="1" dirty="0" smtClean="0"/>
              <a:t>3~4 different asymmetric systems</a:t>
            </a:r>
            <a:endParaRPr lang="zh-CN" altLang="en-US" sz="2500" b="1" dirty="0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3194050" y="2193925"/>
          <a:ext cx="776288" cy="327025"/>
        </p:xfrm>
        <a:graphic>
          <a:graphicData uri="http://schemas.openxmlformats.org/presentationml/2006/ole">
            <p:oleObj spid="_x0000_s360449" name="公式" r:id="rId4" imgW="482400" imgH="203040" progId="Equation.3">
              <p:embed/>
            </p:oleObj>
          </a:graphicData>
        </a:graphic>
      </p:graphicFrame>
      <p:graphicFrame>
        <p:nvGraphicFramePr>
          <p:cNvPr id="360450" name="Object 2"/>
          <p:cNvGraphicFramePr>
            <a:graphicFrameLocks noChangeAspect="1"/>
          </p:cNvGraphicFramePr>
          <p:nvPr/>
        </p:nvGraphicFramePr>
        <p:xfrm>
          <a:off x="6816725" y="2051050"/>
          <a:ext cx="960438" cy="327025"/>
        </p:xfrm>
        <a:graphic>
          <a:graphicData uri="http://schemas.openxmlformats.org/presentationml/2006/ole">
            <p:oleObj spid="_x0000_s360450" name="公式" r:id="rId5" imgW="596880" imgH="203040" progId="Equation.3">
              <p:embed/>
            </p:oleObj>
          </a:graphicData>
        </a:graphic>
      </p:graphicFrame>
      <p:graphicFrame>
        <p:nvGraphicFramePr>
          <p:cNvPr id="360451" name="Object 3"/>
          <p:cNvGraphicFramePr>
            <a:graphicFrameLocks noChangeAspect="1"/>
          </p:cNvGraphicFramePr>
          <p:nvPr/>
        </p:nvGraphicFramePr>
        <p:xfrm>
          <a:off x="2979738" y="4267200"/>
          <a:ext cx="1206500" cy="325438"/>
        </p:xfrm>
        <a:graphic>
          <a:graphicData uri="http://schemas.openxmlformats.org/presentationml/2006/ole">
            <p:oleObj spid="_x0000_s360451" name="公式" r:id="rId6" imgW="749160" imgH="203040" progId="Equation.3">
              <p:embed/>
            </p:oleObj>
          </a:graphicData>
        </a:graphic>
      </p:graphicFrame>
      <p:graphicFrame>
        <p:nvGraphicFramePr>
          <p:cNvPr id="360452" name="Object 4"/>
          <p:cNvGraphicFramePr>
            <a:graphicFrameLocks noChangeAspect="1"/>
          </p:cNvGraphicFramePr>
          <p:nvPr/>
        </p:nvGraphicFramePr>
        <p:xfrm>
          <a:off x="6908800" y="4410075"/>
          <a:ext cx="1206500" cy="325438"/>
        </p:xfrm>
        <a:graphic>
          <a:graphicData uri="http://schemas.openxmlformats.org/presentationml/2006/ole">
            <p:oleObj spid="_x0000_s360452" name="公式" r:id="rId7" imgW="749160" imgH="20304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43042" y="1357298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b="1" dirty="0" smtClean="0">
                <a:ln w="11430"/>
                <a:solidFill>
                  <a:srgbClr val="FF0000"/>
                </a:solidFill>
                <a:latin typeface="Arial" charset="0"/>
                <a:ea typeface="MS PGothic" charset="-128"/>
              </a:rPr>
              <a:t>benchmark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57818" y="1428736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b="1" dirty="0" err="1" smtClean="0">
                <a:ln w="11430"/>
                <a:solidFill>
                  <a:srgbClr val="FF0000"/>
                </a:solidFill>
                <a:latin typeface="Arial" charset="0"/>
                <a:ea typeface="MS PGothic" charset="-128"/>
              </a:rPr>
              <a:t>Isospin</a:t>
            </a:r>
            <a:r>
              <a:rPr lang="en-US" altLang="zh-CN" sz="2000" b="1" dirty="0" smtClean="0">
                <a:ln w="11430"/>
                <a:solidFill>
                  <a:srgbClr val="FF0000"/>
                </a:solidFill>
                <a:latin typeface="Arial" charset="0"/>
                <a:ea typeface="MS PGothic" charset="-128"/>
              </a:rPr>
              <a:t> extention1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4678" y="3221180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b="1" dirty="0" err="1" smtClean="0">
                <a:ln w="11430"/>
                <a:solidFill>
                  <a:srgbClr val="FF0000"/>
                </a:solidFill>
                <a:latin typeface="Arial" charset="0"/>
                <a:ea typeface="MS PGothic" charset="-128"/>
              </a:rPr>
              <a:t>Isospin</a:t>
            </a:r>
            <a:r>
              <a:rPr lang="en-US" altLang="zh-CN" sz="2000" b="1" dirty="0" smtClean="0">
                <a:ln w="11430"/>
                <a:solidFill>
                  <a:srgbClr val="FF0000"/>
                </a:solidFill>
                <a:latin typeface="Arial" charset="0"/>
                <a:ea typeface="MS PGothic" charset="-128"/>
              </a:rPr>
              <a:t> extention2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2132" y="3214686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b="1" dirty="0" err="1" smtClean="0">
                <a:ln w="11430"/>
                <a:solidFill>
                  <a:srgbClr val="FF0000"/>
                </a:solidFill>
                <a:latin typeface="Arial" charset="0"/>
                <a:ea typeface="MS PGothic" charset="-128"/>
              </a:rPr>
              <a:t>Isospin</a:t>
            </a:r>
            <a:r>
              <a:rPr lang="en-US" altLang="zh-CN" sz="2000" b="1" dirty="0" smtClean="0">
                <a:ln w="11430"/>
                <a:solidFill>
                  <a:srgbClr val="FF0000"/>
                </a:solidFill>
                <a:latin typeface="Arial" charset="0"/>
                <a:ea typeface="MS PGothic" charset="-128"/>
              </a:rPr>
              <a:t> extention3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1538" y="6357958"/>
            <a:ext cx="750095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S PGothic" charset="-128"/>
                <a:cs typeface="Times New Roman" pitchFamily="18" charset="0"/>
              </a:rPr>
              <a:t>at least have 3 asymmetries including          case </a:t>
            </a:r>
          </a:p>
        </p:txBody>
      </p:sp>
      <p:graphicFrame>
        <p:nvGraphicFramePr>
          <p:cNvPr id="360453" name="Object 5"/>
          <p:cNvGraphicFramePr>
            <a:graphicFrameLocks noChangeAspect="1"/>
          </p:cNvGraphicFramePr>
          <p:nvPr/>
        </p:nvGraphicFramePr>
        <p:xfrm>
          <a:off x="6858065" y="6450053"/>
          <a:ext cx="827054" cy="407947"/>
        </p:xfrm>
        <a:graphic>
          <a:graphicData uri="http://schemas.openxmlformats.org/presentationml/2006/ole">
            <p:oleObj spid="_x0000_s360453" name="公式" r:id="rId8" imgW="36828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000" b="1" dirty="0" smtClean="0">
                <a:latin typeface="Times New Roman" pitchFamily="18" charset="0"/>
                <a:cs typeface="Times New Roman" pitchFamily="18" charset="0"/>
              </a:rPr>
              <a:t>Summary &amp; outlook</a:t>
            </a:r>
            <a:endParaRPr lang="zh-CN" alt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3900502"/>
          </a:xfrm>
        </p:spPr>
        <p:txBody>
          <a:bodyPr>
            <a:noAutofit/>
          </a:bodyPr>
          <a:lstStyle/>
          <a:p>
            <a:r>
              <a:rPr lang="en-US" altLang="zh-CN" sz="25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Neutron star mergers in heaven </a:t>
            </a:r>
            <a:r>
              <a:rPr lang="en-US" altLang="zh-CN" sz="2500" dirty="0" smtClean="0">
                <a:latin typeface="Times New Roman" pitchFamily="18" charset="0"/>
                <a:cs typeface="Times New Roman" pitchFamily="18" charset="0"/>
              </a:rPr>
              <a:t>and the constructed/constructing </a:t>
            </a:r>
            <a:r>
              <a:rPr lang="en-US" altLang="zh-CN" sz="25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rare-isotope  facilities on earth </a:t>
            </a:r>
            <a:r>
              <a:rPr lang="en-US" altLang="zh-CN" sz="2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set off a new upsurge</a:t>
            </a:r>
            <a:r>
              <a:rPr lang="en-US" altLang="zh-CN" sz="2500" dirty="0" smtClean="0">
                <a:latin typeface="Times New Roman" pitchFamily="18" charset="0"/>
                <a:cs typeface="Times New Roman" pitchFamily="18" charset="0"/>
              </a:rPr>
              <a:t> to pursue the high-density symmetry energy.</a:t>
            </a:r>
          </a:p>
          <a:p>
            <a:r>
              <a:rPr lang="en-US" altLang="zh-CN" sz="2500" dirty="0" smtClean="0">
                <a:latin typeface="Times New Roman" pitchFamily="18" charset="0"/>
                <a:cs typeface="Times New Roman" pitchFamily="18" charset="0"/>
              </a:rPr>
              <a:t>Both are </a:t>
            </a:r>
            <a:r>
              <a:rPr lang="en-US" altLang="zh-CN" sz="2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complicated </a:t>
            </a:r>
            <a:r>
              <a:rPr lang="en-US" altLang="zh-CN" sz="2500" dirty="0" smtClean="0">
                <a:latin typeface="Times New Roman" pitchFamily="18" charset="0"/>
                <a:cs typeface="Times New Roman" pitchFamily="18" charset="0"/>
              </a:rPr>
              <a:t>(whether from heaven or earth).</a:t>
            </a:r>
          </a:p>
          <a:p>
            <a:r>
              <a:rPr lang="en-US" altLang="zh-CN" sz="2500" dirty="0" smtClean="0">
                <a:latin typeface="Times New Roman" pitchFamily="18" charset="0"/>
                <a:cs typeface="Times New Roman" pitchFamily="18" charset="0"/>
              </a:rPr>
              <a:t>To probe the high-density symmetry energy by HIC, the model dependence, qualitative probe, sensitive probe, probed density region, many-observable comparison and </a:t>
            </a:r>
            <a:r>
              <a:rPr lang="en-US" altLang="zh-CN" sz="2500" dirty="0" err="1" smtClean="0">
                <a:latin typeface="Times New Roman" pitchFamily="18" charset="0"/>
                <a:cs typeface="Times New Roman" pitchFamily="18" charset="0"/>
              </a:rPr>
              <a:t>isospin</a:t>
            </a:r>
            <a:r>
              <a:rPr lang="en-US" altLang="zh-CN" sz="2500" dirty="0" smtClean="0">
                <a:latin typeface="Times New Roman" pitchFamily="18" charset="0"/>
                <a:cs typeface="Times New Roman" pitchFamily="18" charset="0"/>
              </a:rPr>
              <a:t>-dependent SRC, etc., are meaningful.</a:t>
            </a:r>
          </a:p>
          <a:p>
            <a:r>
              <a:rPr lang="en-US" altLang="zh-CN" sz="2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Matching </a:t>
            </a:r>
            <a:r>
              <a:rPr lang="en-US" altLang="zh-CN" sz="2500" dirty="0" smtClean="0">
                <a:latin typeface="Times New Roman" pitchFamily="18" charset="0"/>
                <a:cs typeface="Times New Roman" pitchFamily="18" charset="0"/>
              </a:rPr>
              <a:t>the results </a:t>
            </a:r>
            <a:r>
              <a:rPr lang="en-US" altLang="zh-CN" sz="2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from heaven and earth </a:t>
            </a:r>
            <a:r>
              <a:rPr lang="en-US" altLang="zh-CN" sz="2500" u="sng" dirty="0" smtClean="0">
                <a:latin typeface="Times New Roman" pitchFamily="18" charset="0"/>
                <a:cs typeface="Times New Roman" pitchFamily="18" charset="0"/>
              </a:rPr>
              <a:t>(mutual recognition) </a:t>
            </a:r>
            <a:r>
              <a:rPr lang="en-US" altLang="zh-CN" sz="2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fascinating!!</a:t>
            </a:r>
            <a:endParaRPr lang="zh-CN" altLang="en-US" sz="25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39</a:t>
            </a:fld>
            <a:endParaRPr lang="zh-CN" alt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8" y="5572140"/>
            <a:ext cx="285748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qmdan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5572140"/>
            <a:ext cx="250026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4002" name="Picture 2" descr="C:\Users\Think\Desktop\00770f59442d87b6dd3f2ce107f3f8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5572140"/>
            <a:ext cx="2214578" cy="1143008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3643306" y="5572140"/>
            <a:ext cx="22860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S PGothic" charset="-128"/>
                <a:cs typeface="Times New Roman" pitchFamily="18" charset="0"/>
              </a:rPr>
              <a:t>high-density </a:t>
            </a:r>
            <a:r>
              <a:rPr lang="en-US" altLang="zh-CN" sz="1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S PGothic" charset="-128"/>
                <a:cs typeface="Times New Roman" pitchFamily="18" charset="0"/>
              </a:rPr>
              <a:t>Symmetry </a:t>
            </a:r>
            <a:r>
              <a:rPr lang="en-US" altLang="zh-CN" sz="1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S PGothic" charset="-128"/>
                <a:cs typeface="Times New Roman" pitchFamily="18" charset="0"/>
              </a:rPr>
              <a:t>Energy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143512"/>
            <a:ext cx="3286148" cy="42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642910" y="6143644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C. J. Horowitz, et al., J. Phys. G: </a:t>
            </a:r>
            <a:r>
              <a:rPr lang="en-US" sz="2400" dirty="0" err="1" smtClean="0"/>
              <a:t>Nucl</a:t>
            </a:r>
            <a:r>
              <a:rPr lang="en-US" sz="2400" dirty="0" smtClean="0"/>
              <a:t>. Part. Phys. 41 (2014) 093001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72066" y="3500438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???</a:t>
            </a:r>
            <a:endParaRPr lang="zh-CN" altLang="en-US" sz="2400" b="1" dirty="0" err="1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0892" y="342900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???</a:t>
            </a:r>
            <a:endParaRPr lang="zh-CN" altLang="en-US" sz="2400" b="1" dirty="0" err="1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5140" y="114298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???</a:t>
            </a:r>
            <a:endParaRPr lang="zh-CN" altLang="en-US" sz="2400" b="1" dirty="0" err="1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2170" y="2928934"/>
            <a:ext cx="1243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studied</a:t>
            </a: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20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years</a:t>
            </a:r>
            <a:endParaRPr lang="zh-CN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5140" y="2643182"/>
            <a:ext cx="2116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20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years---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？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en-US" altLang="zh-CN" sz="2400" b="1" i="1" dirty="0" smtClean="0">
                <a:solidFill>
                  <a:srgbClr val="00B050"/>
                </a:solidFill>
              </a:rPr>
              <a:t>2010-2030---</a:t>
            </a:r>
            <a:r>
              <a:rPr lang="zh-CN" altLang="en-US" sz="2400" b="1" i="1" dirty="0" smtClean="0">
                <a:solidFill>
                  <a:srgbClr val="00B050"/>
                </a:solidFill>
              </a:rPr>
              <a:t>年</a:t>
            </a:r>
          </a:p>
        </p:txBody>
      </p:sp>
      <p:sp>
        <p:nvSpPr>
          <p:cNvPr id="20" name="爆炸形 2 19"/>
          <p:cNvSpPr/>
          <p:nvPr/>
        </p:nvSpPr>
        <p:spPr>
          <a:xfrm>
            <a:off x="6929422" y="1357298"/>
            <a:ext cx="2214578" cy="1357322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7215206" y="1785926"/>
            <a:ext cx="1480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C000"/>
                </a:solidFill>
              </a:rPr>
              <a:t>Low-density</a:t>
            </a:r>
          </a:p>
          <a:p>
            <a:r>
              <a:rPr lang="en-US" altLang="zh-CN" sz="2000" b="1" dirty="0" smtClean="0">
                <a:solidFill>
                  <a:srgbClr val="FFC000"/>
                </a:solidFill>
              </a:rPr>
              <a:t>effect</a:t>
            </a:r>
            <a:endParaRPr lang="zh-CN" alt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74806" y="1071546"/>
            <a:ext cx="111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 smtClean="0">
                <a:solidFill>
                  <a:srgbClr val="FF0000"/>
                </a:solidFill>
              </a:rPr>
              <a:t>Pion</a:t>
            </a:r>
            <a:r>
              <a:rPr lang="en-US" altLang="zh-CN" b="1" dirty="0" smtClean="0">
                <a:solidFill>
                  <a:srgbClr val="FF0000"/>
                </a:solidFill>
              </a:rPr>
              <a:t> ratio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17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71414"/>
            <a:ext cx="9144000" cy="857256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altLang="zh-CN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status of symmetry energy</a:t>
            </a:r>
            <a:endParaRPr lang="zh-CN" altLang="en-US" sz="4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438" y="5253351"/>
            <a:ext cx="216758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4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clusterization</a:t>
            </a:r>
            <a:endParaRPr lang="zh-CN" altLang="en-US" sz="2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30371" y="5143512"/>
            <a:ext cx="201366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Short-range </a:t>
            </a:r>
          </a:p>
          <a:p>
            <a:r>
              <a:rPr lang="en-US" altLang="zh-CN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correlations</a:t>
            </a:r>
            <a:endParaRPr lang="zh-CN" altLang="en-US" sz="2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6" name="下箭头 25"/>
          <p:cNvSpPr/>
          <p:nvPr/>
        </p:nvSpPr>
        <p:spPr>
          <a:xfrm flipH="1">
            <a:off x="7715272" y="3500438"/>
            <a:ext cx="642942" cy="1714512"/>
          </a:xfrm>
          <a:prstGeom prst="downArrow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下箭头 26"/>
          <p:cNvSpPr/>
          <p:nvPr/>
        </p:nvSpPr>
        <p:spPr>
          <a:xfrm flipH="1">
            <a:off x="5143504" y="4000504"/>
            <a:ext cx="428628" cy="1285884"/>
          </a:xfrm>
          <a:prstGeom prst="downArrow">
            <a:avLst/>
          </a:prstGeom>
          <a:noFill/>
          <a:ln w="63500">
            <a:solidFill>
              <a:srgbClr val="AFF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7215206" y="5857892"/>
            <a:ext cx="172194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kinetic </a:t>
            </a:r>
            <a:r>
              <a:rPr lang="en-US" altLang="zh-CN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esym</a:t>
            </a:r>
            <a:endParaRPr lang="zh-CN" altLang="en-US" sz="1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40</a:t>
            </a:fld>
            <a:endParaRPr lang="zh-CN" altLang="en-US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0" y="5429264"/>
            <a:ext cx="9144000" cy="7857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Thanks for your attention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！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6000" b="1" dirty="0" smtClean="0">
                <a:latin typeface="Times New Roman" pitchFamily="18" charset="0"/>
                <a:cs typeface="Times New Roman" pitchFamily="18" charset="0"/>
              </a:rPr>
              <a:t>Summary &amp; outlook</a:t>
            </a:r>
            <a:endParaRPr lang="zh-CN" alt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3900502"/>
          </a:xfrm>
        </p:spPr>
        <p:txBody>
          <a:bodyPr>
            <a:noAutofit/>
          </a:bodyPr>
          <a:lstStyle/>
          <a:p>
            <a:r>
              <a:rPr lang="en-US" altLang="zh-CN" sz="25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Neutron star mergers in heaven </a:t>
            </a:r>
            <a:r>
              <a:rPr lang="en-US" altLang="zh-CN" sz="2500" dirty="0" smtClean="0">
                <a:latin typeface="Times New Roman" pitchFamily="18" charset="0"/>
                <a:cs typeface="Times New Roman" pitchFamily="18" charset="0"/>
              </a:rPr>
              <a:t>and the constructed/constructing </a:t>
            </a:r>
            <a:r>
              <a:rPr lang="en-US" altLang="zh-CN" sz="25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rare-isotope  facilities on earth </a:t>
            </a:r>
            <a:r>
              <a:rPr lang="en-US" altLang="zh-CN" sz="2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set off a new upsurge</a:t>
            </a:r>
            <a:r>
              <a:rPr lang="en-US" altLang="zh-CN" sz="2500" dirty="0" smtClean="0">
                <a:latin typeface="Times New Roman" pitchFamily="18" charset="0"/>
                <a:cs typeface="Times New Roman" pitchFamily="18" charset="0"/>
              </a:rPr>
              <a:t> to pursue the high-density symmetry energy.</a:t>
            </a:r>
          </a:p>
          <a:p>
            <a:r>
              <a:rPr lang="en-US" altLang="zh-CN" sz="2500" dirty="0" smtClean="0">
                <a:latin typeface="Times New Roman" pitchFamily="18" charset="0"/>
                <a:cs typeface="Times New Roman" pitchFamily="18" charset="0"/>
              </a:rPr>
              <a:t>Both are </a:t>
            </a:r>
            <a:r>
              <a:rPr lang="en-US" altLang="zh-CN" sz="2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complicated </a:t>
            </a:r>
            <a:r>
              <a:rPr lang="en-US" altLang="zh-CN" sz="2500" dirty="0" smtClean="0">
                <a:latin typeface="Times New Roman" pitchFamily="18" charset="0"/>
                <a:cs typeface="Times New Roman" pitchFamily="18" charset="0"/>
              </a:rPr>
              <a:t>(whether from heaven or earth).</a:t>
            </a:r>
          </a:p>
          <a:p>
            <a:r>
              <a:rPr lang="en-US" altLang="zh-CN" sz="2500" dirty="0" smtClean="0">
                <a:latin typeface="Times New Roman" pitchFamily="18" charset="0"/>
                <a:cs typeface="Times New Roman" pitchFamily="18" charset="0"/>
              </a:rPr>
              <a:t>To probe the high-density symmetry energy by HIC, the model dependence, qualitative probe, sensitive probe, probed density region, many-observable comparison and </a:t>
            </a:r>
            <a:r>
              <a:rPr lang="en-US" altLang="zh-CN" sz="2500" dirty="0" err="1" smtClean="0">
                <a:latin typeface="Times New Roman" pitchFamily="18" charset="0"/>
                <a:cs typeface="Times New Roman" pitchFamily="18" charset="0"/>
              </a:rPr>
              <a:t>isospin</a:t>
            </a:r>
            <a:r>
              <a:rPr lang="en-US" altLang="zh-CN" sz="2500" dirty="0" smtClean="0">
                <a:latin typeface="Times New Roman" pitchFamily="18" charset="0"/>
                <a:cs typeface="Times New Roman" pitchFamily="18" charset="0"/>
              </a:rPr>
              <a:t>-dependent SRC, etc., are meaningful.</a:t>
            </a:r>
          </a:p>
          <a:p>
            <a:r>
              <a:rPr lang="en-US" altLang="zh-CN" sz="2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Matching </a:t>
            </a:r>
            <a:r>
              <a:rPr lang="en-US" altLang="zh-CN" sz="2500" dirty="0" smtClean="0">
                <a:latin typeface="Times New Roman" pitchFamily="18" charset="0"/>
                <a:cs typeface="Times New Roman" pitchFamily="18" charset="0"/>
              </a:rPr>
              <a:t>the results </a:t>
            </a:r>
            <a:r>
              <a:rPr lang="en-US" altLang="zh-CN" sz="2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from heaven and earth </a:t>
            </a:r>
            <a:r>
              <a:rPr lang="en-US" altLang="zh-CN" sz="2500" u="sng" dirty="0" smtClean="0">
                <a:latin typeface="Times New Roman" pitchFamily="18" charset="0"/>
                <a:cs typeface="Times New Roman" pitchFamily="18" charset="0"/>
              </a:rPr>
              <a:t>(mutual recognition) </a:t>
            </a:r>
            <a:r>
              <a:rPr lang="en-US" altLang="zh-CN" sz="2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fascinating!!</a:t>
            </a:r>
            <a:endParaRPr lang="zh-CN" altLang="en-US" sz="25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0" y="285728"/>
            <a:ext cx="9144000" cy="86177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zh-CN" alt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世界范围重离子加装置上的角逐</a:t>
            </a:r>
            <a:endParaRPr lang="zh-CN" altLang="en-US" sz="5000" dirty="0"/>
          </a:p>
        </p:txBody>
      </p:sp>
      <p:pic>
        <p:nvPicPr>
          <p:cNvPr id="5" name="Picture 4" descr="qmdan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5362973"/>
            <a:ext cx="2500266" cy="74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加号 5"/>
          <p:cNvSpPr/>
          <p:nvPr/>
        </p:nvSpPr>
        <p:spPr>
          <a:xfrm>
            <a:off x="2228840" y="5500702"/>
            <a:ext cx="557210" cy="57150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等于号 6"/>
          <p:cNvSpPr/>
          <p:nvPr/>
        </p:nvSpPr>
        <p:spPr>
          <a:xfrm>
            <a:off x="6000760" y="5429264"/>
            <a:ext cx="914400" cy="5715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41059" y="5357826"/>
            <a:ext cx="1373421" cy="857256"/>
            <a:chOff x="4071934" y="4071942"/>
            <a:chExt cx="1587735" cy="1295258"/>
          </a:xfrm>
        </p:grpSpPr>
        <p:pic>
          <p:nvPicPr>
            <p:cNvPr id="13" name="Picture 9" descr="landsca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4071934" y="4071942"/>
              <a:ext cx="1587735" cy="1295258"/>
            </a:xfrm>
            <a:prstGeom prst="rect">
              <a:avLst/>
            </a:prstGeom>
            <a:noFill/>
            <a:ln/>
            <a:scene3d>
              <a:camera prst="orthographicFront">
                <a:rot lat="0" lon="0" rev="0"/>
              </a:camera>
              <a:lightRig rig="threePt" dir="t"/>
            </a:scene3d>
          </p:spPr>
        </p:pic>
        <p:sp>
          <p:nvSpPr>
            <p:cNvPr id="14" name="椭圆 13"/>
            <p:cNvSpPr/>
            <p:nvPr/>
          </p:nvSpPr>
          <p:spPr>
            <a:xfrm>
              <a:off x="4929190" y="4643446"/>
              <a:ext cx="428628" cy="2000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scene3d>
              <a:camera prst="orthographicFront">
                <a:rot lat="0" lon="0" rev="1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44820" y="4214818"/>
            <a:ext cx="4141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Neutron star matter  produced on earth:</a:t>
            </a: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9278" y="5072074"/>
            <a:ext cx="188900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-32" y="285728"/>
            <a:ext cx="9144000" cy="86177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zh-CN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Pursuing at worldwide Facilities</a:t>
            </a:r>
            <a:endParaRPr lang="zh-CN" altLang="en-US" sz="5000" dirty="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0" y="6334780"/>
            <a:ext cx="2214546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N-rich nuclei</a:t>
            </a:r>
            <a:endParaRPr 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714612" y="6334780"/>
            <a:ext cx="3500462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en-US" altLang="zh-CN" sz="2800" b="1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HIC at medium energies </a:t>
            </a:r>
            <a:endParaRPr lang="zh-CN" sz="2800" b="1" spc="-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7000892" y="6334804"/>
            <a:ext cx="1785950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 matter</a:t>
            </a:r>
            <a:endParaRPr 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"/>
            <a:ext cx="100419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-142908" y="-24"/>
            <a:ext cx="38475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Simulations 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are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very necessary!</a:t>
            </a:r>
            <a:r>
              <a:rPr lang="de-DE" sz="44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231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>
            <p:ph idx="1"/>
          </p:nvPr>
        </p:nvGraphicFramePr>
        <p:xfrm>
          <a:off x="1116013" y="1371600"/>
          <a:ext cx="6858000" cy="1120775"/>
        </p:xfrm>
        <a:graphic>
          <a:graphicData uri="http://schemas.openxmlformats.org/presentationml/2006/ole">
            <p:oleObj spid="_x0000_s345090" r:id="rId3" imgW="2845117" imgH="470217" progId="Equation.3">
              <p:embed/>
            </p:oleObj>
          </a:graphicData>
        </a:graphic>
      </p:graphicFrame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4343400" y="1557338"/>
            <a:ext cx="1143000" cy="719137"/>
          </a:xfrm>
          <a:prstGeom prst="wedgeEllipseCallout">
            <a:avLst>
              <a:gd name="adj1" fmla="val 104533"/>
              <a:gd name="adj2" fmla="val 103390"/>
            </a:avLst>
          </a:prstGeom>
          <a:noFill/>
          <a:ln w="2857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CN" altLang="zh-CN" sz="2400" b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2438400" y="1557338"/>
            <a:ext cx="1524000" cy="719137"/>
          </a:xfrm>
          <a:prstGeom prst="wedgeEllipseCallout">
            <a:avLst>
              <a:gd name="adj1" fmla="val -3958"/>
              <a:gd name="adj2" fmla="val 136093"/>
            </a:avLst>
          </a:prstGeom>
          <a:noFill/>
          <a:ln w="28575" cmpd="sng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CN" altLang="zh-CN" sz="2400" b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286124"/>
            <a:ext cx="3357586" cy="28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 rot="5400000" flipV="1">
            <a:off x="6515069" y="3843386"/>
            <a:ext cx="400110" cy="485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14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B.A. Li , L.W. Chen, Che Ming Ko, Phys. Rep. 464, 113 (2008).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 rot="5400000" flipV="1">
            <a:off x="1933541" y="4475182"/>
            <a:ext cx="40011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14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W.G.  Lynch, et al.,  arXiv: 090.0412, [nucl-ex]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28596" y="2909886"/>
            <a:ext cx="3897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zh-CN" altLang="zh-CN" sz="1400" dirty="0">
                <a:solidFill>
                  <a:schemeClr val="tx1"/>
                </a:solidFill>
                <a:effectLst/>
                <a:latin typeface="Times New Roman" pitchFamily="18" charset="0"/>
              </a:rPr>
              <a:t>Constraints at high densities have been extracted</a:t>
            </a:r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6559" y="3143248"/>
            <a:ext cx="3228779" cy="293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286248" y="2285992"/>
            <a:ext cx="1160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Symmetry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energy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17" name="Rechteck 2"/>
          <p:cNvSpPr/>
          <p:nvPr/>
        </p:nvSpPr>
        <p:spPr>
          <a:xfrm>
            <a:off x="214315" y="6478809"/>
            <a:ext cx="54292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</a:rPr>
              <a:t>P. </a:t>
            </a:r>
            <a:r>
              <a:rPr lang="en-US" altLang="en-US" sz="1400" b="1" dirty="0" err="1">
                <a:solidFill>
                  <a:srgbClr val="000000"/>
                </a:solidFill>
                <a:latin typeface="Arial" pitchFamily="34" charset="0"/>
              </a:rPr>
              <a:t>Danielewicz</a:t>
            </a: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</a:rPr>
              <a:t>, R. Lacey, W.G. Lynch, </a:t>
            </a:r>
            <a:r>
              <a:rPr lang="de-DE" altLang="en-US" sz="1400" b="1" dirty="0">
                <a:solidFill>
                  <a:srgbClr val="000000"/>
                </a:solidFill>
                <a:latin typeface="Arial" pitchFamily="34" charset="0"/>
              </a:rPr>
              <a:t>Science 298 (2002) 1592 </a:t>
            </a:r>
            <a:endParaRPr lang="en-US" altLang="en-US" sz="1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0100" y="3357562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more data</a:t>
            </a:r>
            <a:endParaRPr lang="zh-CN" altLang="en-US" sz="2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72132" y="3643314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Less data</a:t>
            </a:r>
            <a:endParaRPr lang="zh-CN" altLang="en-US" sz="2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4441" y="1000108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N=Z</a:t>
            </a:r>
            <a:endParaRPr lang="zh-CN" altLang="en-US" sz="32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7818" y="928670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N-rich</a:t>
            </a:r>
            <a:endParaRPr lang="zh-CN" altLang="en-US" sz="32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4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71414"/>
            <a:ext cx="9144000" cy="857256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zh-CN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Equation of Sate of nuclear matter</a:t>
            </a:r>
            <a:endParaRPr lang="zh-CN" altLang="en-US" sz="4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94049" y="2571744"/>
            <a:ext cx="344998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In HIC, ~10%!</a:t>
            </a:r>
            <a:endParaRPr lang="zh-CN" altLang="en-US" sz="4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72330" y="1071546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~ 0.2</a:t>
            </a:r>
            <a:endParaRPr lang="zh-CN" altLang="en-US" sz="2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2786050" y="214290"/>
            <a:ext cx="2786082" cy="1500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215074" y="4071942"/>
            <a:ext cx="2714644" cy="18573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0" y="4857784"/>
            <a:ext cx="2857520" cy="15716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286116" y="5286388"/>
            <a:ext cx="2928958" cy="1428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0" y="1285860"/>
            <a:ext cx="2500298" cy="15716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429388" y="1000108"/>
            <a:ext cx="2643206" cy="16430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928926" y="285728"/>
            <a:ext cx="2573140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  Model </a:t>
            </a:r>
          </a:p>
          <a:p>
            <a:r>
              <a:rPr lang="en-US" altLang="zh-CN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dependence</a:t>
            </a:r>
            <a:endParaRPr lang="zh-CN" altLang="en-US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1530" y="1285860"/>
            <a:ext cx="2278188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Qualitative</a:t>
            </a:r>
          </a:p>
          <a:p>
            <a:r>
              <a:rPr lang="en-US" altLang="zh-CN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 probe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32169" y="4494922"/>
            <a:ext cx="1983235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Sensitive</a:t>
            </a:r>
          </a:p>
          <a:p>
            <a:r>
              <a:rPr lang="en-US" altLang="zh-CN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probe</a:t>
            </a:r>
            <a:endParaRPr lang="zh-CN" altLang="en-US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1868" y="5214950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  Cross</a:t>
            </a:r>
            <a:r>
              <a:rPr lang="en-US" altLang="zh-CN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</a:t>
            </a:r>
            <a:r>
              <a:rPr lang="en-US" altLang="zh-CN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constraints</a:t>
            </a:r>
            <a:endParaRPr lang="zh-CN" altLang="en-US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5786" y="5137864"/>
            <a:ext cx="171451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Density  region</a:t>
            </a:r>
            <a:endParaRPr lang="zh-CN" altLang="en-US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06" y="1565964"/>
            <a:ext cx="250033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Short-range correlation</a:t>
            </a:r>
            <a:endParaRPr lang="zh-CN" altLang="en-US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46" name="爆炸形 2 45"/>
          <p:cNvSpPr/>
          <p:nvPr/>
        </p:nvSpPr>
        <p:spPr>
          <a:xfrm>
            <a:off x="1285852" y="1714488"/>
            <a:ext cx="6786610" cy="3286148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500298" y="2714620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</a:bodyPr>
          <a:lstStyle/>
          <a:p>
            <a:r>
              <a:rPr lang="en-US" altLang="zh-CN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  High-density </a:t>
            </a:r>
          </a:p>
          <a:p>
            <a:r>
              <a:rPr lang="en-US" altLang="zh-CN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Symmetry energy</a:t>
            </a:r>
            <a:endParaRPr lang="zh-CN" altLang="en-US" sz="3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2786050" y="214290"/>
            <a:ext cx="2786082" cy="1500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215074" y="4071942"/>
            <a:ext cx="2714644" cy="1857388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0" y="4857784"/>
            <a:ext cx="2857520" cy="1571612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286116" y="5286388"/>
            <a:ext cx="2928958" cy="142876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0" y="1285860"/>
            <a:ext cx="2500298" cy="157163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429388" y="1000108"/>
            <a:ext cx="2643206" cy="1643074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928926" y="285728"/>
            <a:ext cx="2573140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  Model </a:t>
            </a:r>
          </a:p>
          <a:p>
            <a:r>
              <a:rPr lang="en-US" altLang="zh-CN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dependence</a:t>
            </a:r>
            <a:endParaRPr lang="zh-CN" altLang="en-US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1530" y="1285860"/>
            <a:ext cx="2278188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Qualitative</a:t>
            </a:r>
          </a:p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 probe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32169" y="4494922"/>
            <a:ext cx="1983235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Sensitive</a:t>
            </a:r>
          </a:p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probe</a:t>
            </a:r>
            <a:endParaRPr lang="zh-CN" altLang="en-US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1868" y="5214950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  Cross</a:t>
            </a:r>
            <a:r>
              <a:rPr lang="en-US" altLang="zh-CN" sz="40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</a:t>
            </a:r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constraints</a:t>
            </a:r>
            <a:endParaRPr lang="zh-CN" altLang="en-US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5786" y="5137864"/>
            <a:ext cx="171451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Density  region</a:t>
            </a:r>
            <a:endParaRPr lang="zh-CN" altLang="en-US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06" y="1565964"/>
            <a:ext cx="250033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Short-range correlation</a:t>
            </a:r>
            <a:endParaRPr lang="zh-CN" altLang="en-US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46" name="爆炸形 2 45"/>
          <p:cNvSpPr/>
          <p:nvPr/>
        </p:nvSpPr>
        <p:spPr>
          <a:xfrm>
            <a:off x="1285852" y="1714488"/>
            <a:ext cx="6786610" cy="3286148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500298" y="2714620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</a:bodyPr>
          <a:lstStyle/>
          <a:p>
            <a:r>
              <a:rPr lang="en-US" altLang="zh-CN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     High-density </a:t>
            </a:r>
          </a:p>
          <a:p>
            <a:r>
              <a:rPr lang="en-US" altLang="zh-CN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MS PGothic" charset="-128"/>
              </a:rPr>
              <a:t>Symmetry energy</a:t>
            </a:r>
            <a:endParaRPr lang="zh-CN" altLang="en-US" sz="3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PGothic" charset="-128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6736-C0FD-493A-BD99-69F9F22A72F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>
        <a:spAutoFit/>
        <a:scene3d>
          <a:camera prst="orthographicFront"/>
          <a:lightRig rig="glow" dir="tl">
            <a:rot lat="0" lon="0" rev="5400000"/>
          </a:lightRig>
        </a:scene3d>
        <a:sp3d contourW="12700">
          <a:bevelT w="25400" h="25400"/>
          <a:contourClr>
            <a:schemeClr val="accent6">
              <a:shade val="73000"/>
            </a:schemeClr>
          </a:contourClr>
        </a:sp3d>
      </a:bodyPr>
      <a:lstStyle>
        <a:defPPr>
          <a:defRPr sz="4000" b="1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Arial" charset="0"/>
            <a:ea typeface="MS PGothic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18897</TotalTime>
  <Words>1269</Words>
  <Application>Microsoft Office PowerPoint</Application>
  <PresentationFormat>全屏显示(4:3)</PresentationFormat>
  <Paragraphs>351</Paragraphs>
  <Slides>40</Slides>
  <Notes>9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40</vt:i4>
      </vt:variant>
    </vt:vector>
  </HeadingPairs>
  <TitlesOfParts>
    <vt:vector size="45" baseType="lpstr">
      <vt:lpstr>Office 主题</vt:lpstr>
      <vt:lpstr>Microsoft 公式 3.0</vt:lpstr>
      <vt:lpstr>公式</vt:lpstr>
      <vt:lpstr>Graph</vt:lpstr>
      <vt:lpstr>Document</vt:lpstr>
      <vt:lpstr>幻灯片 1</vt:lpstr>
      <vt:lpstr>幻灯片 2</vt:lpstr>
      <vt:lpstr>Equation of Sate of nuclear matter</vt:lpstr>
      <vt:lpstr>Current status of symmetry energy</vt:lpstr>
      <vt:lpstr>幻灯片 5</vt:lpstr>
      <vt:lpstr>幻灯片 6</vt:lpstr>
      <vt:lpstr>Equation of Sate of nuclear matter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Nucleon-nucleon Short-range-Correlations</vt:lpstr>
      <vt:lpstr>幻灯片 24</vt:lpstr>
      <vt:lpstr>幻灯片 25</vt:lpstr>
      <vt:lpstr>How SRC affect symmetry energy</vt:lpstr>
      <vt:lpstr>幻灯片 27</vt:lpstr>
      <vt:lpstr>幻灯片 28</vt:lpstr>
      <vt:lpstr>(2) Mean-field: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More about model dependence</vt:lpstr>
      <vt:lpstr>幻灯片 38</vt:lpstr>
      <vt:lpstr>Summary &amp; outlook</vt:lpstr>
      <vt:lpstr>Summary &amp; outlook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2015考核报告</dc:title>
  <dc:creator>Think</dc:creator>
  <cp:lastModifiedBy>Think</cp:lastModifiedBy>
  <cp:revision>2428</cp:revision>
  <dcterms:created xsi:type="dcterms:W3CDTF">2015-12-10T02:51:13Z</dcterms:created>
  <dcterms:modified xsi:type="dcterms:W3CDTF">2018-09-11T04:21:25Z</dcterms:modified>
</cp:coreProperties>
</file>