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59" r:id="rId4"/>
    <p:sldId id="337" r:id="rId5"/>
    <p:sldId id="298" r:id="rId6"/>
    <p:sldId id="342" r:id="rId7"/>
    <p:sldId id="343" r:id="rId8"/>
    <p:sldId id="347" r:id="rId9"/>
    <p:sldId id="344" r:id="rId10"/>
    <p:sldId id="275" r:id="rId11"/>
    <p:sldId id="331" r:id="rId12"/>
    <p:sldId id="270" r:id="rId13"/>
    <p:sldId id="361" r:id="rId14"/>
    <p:sldId id="371" r:id="rId15"/>
    <p:sldId id="372" r:id="rId16"/>
    <p:sldId id="282" r:id="rId17"/>
    <p:sldId id="340" r:id="rId18"/>
    <p:sldId id="346" r:id="rId19"/>
    <p:sldId id="264" r:id="rId20"/>
    <p:sldId id="294" r:id="rId21"/>
    <p:sldId id="330" r:id="rId22"/>
    <p:sldId id="278" r:id="rId23"/>
    <p:sldId id="366" r:id="rId24"/>
    <p:sldId id="291" r:id="rId25"/>
    <p:sldId id="352" r:id="rId26"/>
    <p:sldId id="354" r:id="rId27"/>
    <p:sldId id="301" r:id="rId28"/>
    <p:sldId id="348" r:id="rId29"/>
    <p:sldId id="367" r:id="rId30"/>
    <p:sldId id="356" r:id="rId31"/>
    <p:sldId id="355" r:id="rId32"/>
    <p:sldId id="368" r:id="rId33"/>
    <p:sldId id="375" r:id="rId34"/>
    <p:sldId id="369" r:id="rId35"/>
    <p:sldId id="376" r:id="rId36"/>
    <p:sldId id="341" r:id="rId37"/>
    <p:sldId id="257" r:id="rId38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7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C03-1608-47B1-8DDF-7BA32951F49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E3D-4427-4F99-A9B6-14F6A5BC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1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C03-1608-47B1-8DDF-7BA32951F49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E3D-4427-4F99-A9B6-14F6A5BC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1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C03-1608-47B1-8DDF-7BA32951F49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E3D-4427-4F99-A9B6-14F6A5BC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C03-1608-47B1-8DDF-7BA32951F49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E3D-4427-4F99-A9B6-14F6A5BC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C03-1608-47B1-8DDF-7BA32951F49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E3D-4427-4F99-A9B6-14F6A5BC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C03-1608-47B1-8DDF-7BA32951F49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E3D-4427-4F99-A9B6-14F6A5BC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8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C03-1608-47B1-8DDF-7BA32951F49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E3D-4427-4F99-A9B6-14F6A5BC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1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C03-1608-47B1-8DDF-7BA32951F49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E3D-4427-4F99-A9B6-14F6A5BC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6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C03-1608-47B1-8DDF-7BA32951F49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E3D-4427-4F99-A9B6-14F6A5BC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C03-1608-47B1-8DDF-7BA32951F49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E3D-4427-4F99-A9B6-14F6A5BC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C03-1608-47B1-8DDF-7BA32951F49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EE3D-4427-4F99-A9B6-14F6A5BC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7BC03-1608-47B1-8DDF-7BA32951F49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EE3D-4427-4F99-A9B6-14F6A5BC8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9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Uncanny Workings of Nuclear Tensor Force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From Asymmetric Nuclei to Compact Stars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02629" y="4713514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Mannque Rho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83154" y="514982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Busan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7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4338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Story of Tensor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20" y="3573340"/>
            <a:ext cx="61055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76" y="5392616"/>
            <a:ext cx="3057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343400" y="1828800"/>
            <a:ext cx="685800" cy="76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343400" y="2590800"/>
            <a:ext cx="685800" cy="685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59060" y="1582611"/>
            <a:ext cx="685801" cy="914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32684" y="2397365"/>
            <a:ext cx="685801" cy="685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029201" y="2391500"/>
            <a:ext cx="902677" cy="199301"/>
          </a:xfrm>
          <a:custGeom>
            <a:avLst/>
            <a:gdLst>
              <a:gd name="connsiteX0" fmla="*/ 0 w 902677"/>
              <a:gd name="connsiteY0" fmla="*/ 199301 h 199301"/>
              <a:gd name="connsiteX1" fmla="*/ 281354 w 902677"/>
              <a:gd name="connsiteY1" fmla="*/ 35178 h 199301"/>
              <a:gd name="connsiteX2" fmla="*/ 281354 w 902677"/>
              <a:gd name="connsiteY2" fmla="*/ 35178 h 199301"/>
              <a:gd name="connsiteX3" fmla="*/ 480646 w 902677"/>
              <a:gd name="connsiteY3" fmla="*/ 187578 h 199301"/>
              <a:gd name="connsiteX4" fmla="*/ 504092 w 902677"/>
              <a:gd name="connsiteY4" fmla="*/ 187578 h 199301"/>
              <a:gd name="connsiteX5" fmla="*/ 691661 w 902677"/>
              <a:gd name="connsiteY5" fmla="*/ 35178 h 199301"/>
              <a:gd name="connsiteX6" fmla="*/ 726831 w 902677"/>
              <a:gd name="connsiteY6" fmla="*/ 11732 h 199301"/>
              <a:gd name="connsiteX7" fmla="*/ 902677 w 902677"/>
              <a:gd name="connsiteY7" fmla="*/ 187578 h 199301"/>
              <a:gd name="connsiteX8" fmla="*/ 902677 w 902677"/>
              <a:gd name="connsiteY8" fmla="*/ 187578 h 19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677" h="199301">
                <a:moveTo>
                  <a:pt x="0" y="199301"/>
                </a:moveTo>
                <a:lnTo>
                  <a:pt x="281354" y="35178"/>
                </a:lnTo>
                <a:lnTo>
                  <a:pt x="281354" y="35178"/>
                </a:lnTo>
                <a:cubicBezTo>
                  <a:pt x="314569" y="60578"/>
                  <a:pt x="443523" y="162178"/>
                  <a:pt x="480646" y="187578"/>
                </a:cubicBezTo>
                <a:cubicBezTo>
                  <a:pt x="517769" y="212978"/>
                  <a:pt x="468923" y="212978"/>
                  <a:pt x="504092" y="187578"/>
                </a:cubicBezTo>
                <a:cubicBezTo>
                  <a:pt x="539261" y="162178"/>
                  <a:pt x="654538" y="64486"/>
                  <a:pt x="691661" y="35178"/>
                </a:cubicBezTo>
                <a:cubicBezTo>
                  <a:pt x="728784" y="5870"/>
                  <a:pt x="691662" y="-13668"/>
                  <a:pt x="726831" y="11732"/>
                </a:cubicBezTo>
                <a:cubicBezTo>
                  <a:pt x="762000" y="37132"/>
                  <a:pt x="902677" y="187578"/>
                  <a:pt x="902677" y="187578"/>
                </a:cubicBezTo>
                <a:lnTo>
                  <a:pt x="902677" y="18757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31877" y="2397365"/>
            <a:ext cx="679938" cy="199292"/>
          </a:xfrm>
          <a:custGeom>
            <a:avLst/>
            <a:gdLst>
              <a:gd name="connsiteX0" fmla="*/ 0 w 679938"/>
              <a:gd name="connsiteY0" fmla="*/ 175846 h 199292"/>
              <a:gd name="connsiteX1" fmla="*/ 211015 w 679938"/>
              <a:gd name="connsiteY1" fmla="*/ 0 h 199292"/>
              <a:gd name="connsiteX2" fmla="*/ 211015 w 679938"/>
              <a:gd name="connsiteY2" fmla="*/ 0 h 199292"/>
              <a:gd name="connsiteX3" fmla="*/ 433754 w 679938"/>
              <a:gd name="connsiteY3" fmla="*/ 199292 h 199292"/>
              <a:gd name="connsiteX4" fmla="*/ 433754 w 679938"/>
              <a:gd name="connsiteY4" fmla="*/ 199292 h 199292"/>
              <a:gd name="connsiteX5" fmla="*/ 644769 w 679938"/>
              <a:gd name="connsiteY5" fmla="*/ 35169 h 199292"/>
              <a:gd name="connsiteX6" fmla="*/ 668215 w 679938"/>
              <a:gd name="connsiteY6" fmla="*/ 11723 h 199292"/>
              <a:gd name="connsiteX7" fmla="*/ 679938 w 679938"/>
              <a:gd name="connsiteY7" fmla="*/ 23446 h 19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938" h="199292">
                <a:moveTo>
                  <a:pt x="0" y="175846"/>
                </a:moveTo>
                <a:lnTo>
                  <a:pt x="211015" y="0"/>
                </a:lnTo>
                <a:lnTo>
                  <a:pt x="211015" y="0"/>
                </a:lnTo>
                <a:lnTo>
                  <a:pt x="433754" y="199292"/>
                </a:lnTo>
                <a:lnTo>
                  <a:pt x="433754" y="199292"/>
                </a:lnTo>
                <a:lnTo>
                  <a:pt x="644769" y="35169"/>
                </a:lnTo>
                <a:cubicBezTo>
                  <a:pt x="683846" y="3908"/>
                  <a:pt x="662354" y="13677"/>
                  <a:pt x="668215" y="11723"/>
                </a:cubicBezTo>
                <a:cubicBezTo>
                  <a:pt x="674077" y="9769"/>
                  <a:pt x="674077" y="23446"/>
                  <a:pt x="679938" y="234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04339" y="2497012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Symbol" pitchFamily="18" charset="2"/>
                <a:cs typeface="Arial" pitchFamily="34" charset="0"/>
              </a:rPr>
              <a:t>p, r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1775" y="287941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18484" y="287941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380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Tensor forces and nuclear BE</a:t>
            </a:r>
            <a:endParaRPr lang="ko-KR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6643734" cy="4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1" y="3886200"/>
            <a:ext cx="206498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Reduced tensor </a:t>
            </a:r>
          </a:p>
          <a:p>
            <a:r>
              <a:rPr lang="en-US" altLang="ko-KR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force by ~ 1/</a:t>
            </a:r>
            <a:r>
              <a:rPr lang="en-US" altLang="ko-KR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ko-KR" alt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477" y="1422341"/>
            <a:ext cx="4035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/>
              <a:t>Lalazissis</a:t>
            </a:r>
            <a:r>
              <a:rPr lang="en-US" altLang="ko-KR" sz="2400" dirty="0"/>
              <a:t> et al arXiV:0909.2364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80141" y="232116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No tensor force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1" y="49530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Pion tensor force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7209" y="5322332"/>
            <a:ext cx="2066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 BPS </a:t>
            </a:r>
            <a:r>
              <a:rPr lang="en-US" sz="2000" dirty="0" err="1" smtClean="0"/>
              <a:t>skyrmion</a:t>
            </a:r>
            <a:endParaRPr lang="en-US" sz="2000" dirty="0" smtClean="0"/>
          </a:p>
          <a:p>
            <a:r>
              <a:rPr lang="en-US" sz="2000" dirty="0" smtClean="0"/>
              <a:t>         model?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0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22" y="1375682"/>
            <a:ext cx="6743700" cy="4933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8343" y="674914"/>
            <a:ext cx="1886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Lattice QCD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" y="2012052"/>
            <a:ext cx="5327904" cy="3868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933" y="2124076"/>
            <a:ext cx="5459540" cy="3884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4032" y="426720"/>
            <a:ext cx="6002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ensor force is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(!)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renormalized</a:t>
            </a:r>
          </a:p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in matter-free space (vacuum)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9734" y="1253444"/>
            <a:ext cx="156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of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Tom Kuo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4212" y="5880970"/>
            <a:ext cx="778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Diagonal                                                                         Off-diagonal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43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3227" y="412619"/>
            <a:ext cx="69764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Tensor Force is 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(!!)(?)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enormalized </a:t>
            </a:r>
          </a:p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either 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by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uclear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orrelations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5024" y="1751446"/>
            <a:ext cx="1767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. Otsuka 05</a:t>
            </a:r>
            <a:endParaRPr lang="en-US"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3843" y="2308520"/>
            <a:ext cx="767530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cs typeface="Arial" pitchFamily="34" charset="0"/>
              </a:rPr>
              <a:t>Single-particle level evolution in exotic nuclei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1066" y="3958946"/>
            <a:ext cx="489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Evolution of single-particle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energy: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55" y="3800930"/>
            <a:ext cx="461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1801" y="3167138"/>
            <a:ext cx="3962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“Monopole”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matrix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element: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55" y="2936398"/>
            <a:ext cx="3972193" cy="97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15271" y="5018965"/>
            <a:ext cx="718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Tensor force contribution can be cleanly singled out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222"/>
            <a:ext cx="6182201" cy="3815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413" y="1062222"/>
            <a:ext cx="6194587" cy="3818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2061" y="5258544"/>
            <a:ext cx="7950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c</a:t>
            </a:r>
            <a:r>
              <a:rPr lang="en-US" sz="2000" dirty="0" err="1" smtClean="0">
                <a:solidFill>
                  <a:srgbClr val="0070C0"/>
                </a:solidFill>
              </a:rPr>
              <a:t>PT</a:t>
            </a:r>
            <a:r>
              <a:rPr lang="en-US" sz="2000" dirty="0" smtClean="0">
                <a:solidFill>
                  <a:srgbClr val="0070C0"/>
                </a:solidFill>
              </a:rPr>
              <a:t> does not agree?</a:t>
            </a:r>
          </a:p>
          <a:p>
            <a:endParaRPr lang="en-US" sz="2000" dirty="0">
              <a:latin typeface="Symbol" panose="05050102010706020507" pitchFamily="18" charset="2"/>
            </a:endParaRPr>
          </a:p>
          <a:p>
            <a:r>
              <a:rPr lang="en-US" sz="2000" dirty="0" smtClean="0"/>
              <a:t>Possible resolution: “Induced density dependence (</a:t>
            </a:r>
            <a:r>
              <a:rPr lang="en-US" sz="2000" dirty="0" err="1" smtClean="0"/>
              <a:t>DD</a:t>
            </a:r>
            <a:r>
              <a:rPr lang="en-US" sz="2000" baseline="-25000" dirty="0" err="1" smtClean="0"/>
              <a:t>induced</a:t>
            </a:r>
            <a:r>
              <a:rPr lang="en-US" sz="2000" dirty="0" smtClean="0"/>
              <a:t>)” which is not </a:t>
            </a:r>
            <a:endParaRPr lang="en-US" sz="2000" dirty="0"/>
          </a:p>
          <a:p>
            <a:r>
              <a:rPr lang="en-US" sz="2000" dirty="0" smtClean="0"/>
              <a:t>associated with the </a:t>
            </a:r>
            <a:r>
              <a:rPr lang="en-US" sz="2000" dirty="0" smtClean="0">
                <a:solidFill>
                  <a:srgbClr val="FF0000"/>
                </a:solidFill>
              </a:rPr>
              <a:t>vacuum change, </a:t>
            </a:r>
            <a:r>
              <a:rPr lang="en-US" sz="2000" dirty="0" smtClean="0"/>
              <a:t>dubbed </a:t>
            </a:r>
            <a:r>
              <a:rPr lang="en-US" sz="2000" dirty="0" smtClean="0">
                <a:solidFill>
                  <a:srgbClr val="FF0000"/>
                </a:solidFill>
              </a:rPr>
              <a:t>“IDD”. </a:t>
            </a:r>
            <a:r>
              <a:rPr lang="en-US" sz="2000" dirty="0" smtClean="0"/>
              <a:t>See C14 dating later.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38603" y="5261795"/>
            <a:ext cx="220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Holt et al 1712.05013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564" y="1035703"/>
            <a:ext cx="9886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            The Surprise 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There seems to be </a:t>
            </a:r>
            <a:r>
              <a:rPr lang="en-US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strong interaction 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renormalization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fundamental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tensor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force!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938" y="4161692"/>
            <a:ext cx="9837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But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when the “vacuum” is changed?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0236" y="5486400"/>
            <a:ext cx="1932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Brown &amp; R. 1991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4338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Tensor Forces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20" y="3573340"/>
            <a:ext cx="61055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76" y="5392616"/>
            <a:ext cx="3057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343400" y="1828800"/>
            <a:ext cx="685800" cy="76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343400" y="2590800"/>
            <a:ext cx="685800" cy="685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59060" y="1582611"/>
            <a:ext cx="685801" cy="914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32684" y="2397365"/>
            <a:ext cx="685801" cy="685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029201" y="2391500"/>
            <a:ext cx="902677" cy="199301"/>
          </a:xfrm>
          <a:custGeom>
            <a:avLst/>
            <a:gdLst>
              <a:gd name="connsiteX0" fmla="*/ 0 w 902677"/>
              <a:gd name="connsiteY0" fmla="*/ 199301 h 199301"/>
              <a:gd name="connsiteX1" fmla="*/ 281354 w 902677"/>
              <a:gd name="connsiteY1" fmla="*/ 35178 h 199301"/>
              <a:gd name="connsiteX2" fmla="*/ 281354 w 902677"/>
              <a:gd name="connsiteY2" fmla="*/ 35178 h 199301"/>
              <a:gd name="connsiteX3" fmla="*/ 480646 w 902677"/>
              <a:gd name="connsiteY3" fmla="*/ 187578 h 199301"/>
              <a:gd name="connsiteX4" fmla="*/ 504092 w 902677"/>
              <a:gd name="connsiteY4" fmla="*/ 187578 h 199301"/>
              <a:gd name="connsiteX5" fmla="*/ 691661 w 902677"/>
              <a:gd name="connsiteY5" fmla="*/ 35178 h 199301"/>
              <a:gd name="connsiteX6" fmla="*/ 726831 w 902677"/>
              <a:gd name="connsiteY6" fmla="*/ 11732 h 199301"/>
              <a:gd name="connsiteX7" fmla="*/ 902677 w 902677"/>
              <a:gd name="connsiteY7" fmla="*/ 187578 h 199301"/>
              <a:gd name="connsiteX8" fmla="*/ 902677 w 902677"/>
              <a:gd name="connsiteY8" fmla="*/ 187578 h 19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677" h="199301">
                <a:moveTo>
                  <a:pt x="0" y="199301"/>
                </a:moveTo>
                <a:lnTo>
                  <a:pt x="281354" y="35178"/>
                </a:lnTo>
                <a:lnTo>
                  <a:pt x="281354" y="35178"/>
                </a:lnTo>
                <a:cubicBezTo>
                  <a:pt x="314569" y="60578"/>
                  <a:pt x="443523" y="162178"/>
                  <a:pt x="480646" y="187578"/>
                </a:cubicBezTo>
                <a:cubicBezTo>
                  <a:pt x="517769" y="212978"/>
                  <a:pt x="468923" y="212978"/>
                  <a:pt x="504092" y="187578"/>
                </a:cubicBezTo>
                <a:cubicBezTo>
                  <a:pt x="539261" y="162178"/>
                  <a:pt x="654538" y="64486"/>
                  <a:pt x="691661" y="35178"/>
                </a:cubicBezTo>
                <a:cubicBezTo>
                  <a:pt x="728784" y="5870"/>
                  <a:pt x="691662" y="-13668"/>
                  <a:pt x="726831" y="11732"/>
                </a:cubicBezTo>
                <a:cubicBezTo>
                  <a:pt x="762000" y="37132"/>
                  <a:pt x="902677" y="187578"/>
                  <a:pt x="902677" y="187578"/>
                </a:cubicBezTo>
                <a:lnTo>
                  <a:pt x="902677" y="18757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31877" y="2397365"/>
            <a:ext cx="679938" cy="199292"/>
          </a:xfrm>
          <a:custGeom>
            <a:avLst/>
            <a:gdLst>
              <a:gd name="connsiteX0" fmla="*/ 0 w 679938"/>
              <a:gd name="connsiteY0" fmla="*/ 175846 h 199292"/>
              <a:gd name="connsiteX1" fmla="*/ 211015 w 679938"/>
              <a:gd name="connsiteY1" fmla="*/ 0 h 199292"/>
              <a:gd name="connsiteX2" fmla="*/ 211015 w 679938"/>
              <a:gd name="connsiteY2" fmla="*/ 0 h 199292"/>
              <a:gd name="connsiteX3" fmla="*/ 433754 w 679938"/>
              <a:gd name="connsiteY3" fmla="*/ 199292 h 199292"/>
              <a:gd name="connsiteX4" fmla="*/ 433754 w 679938"/>
              <a:gd name="connsiteY4" fmla="*/ 199292 h 199292"/>
              <a:gd name="connsiteX5" fmla="*/ 644769 w 679938"/>
              <a:gd name="connsiteY5" fmla="*/ 35169 h 199292"/>
              <a:gd name="connsiteX6" fmla="*/ 668215 w 679938"/>
              <a:gd name="connsiteY6" fmla="*/ 11723 h 199292"/>
              <a:gd name="connsiteX7" fmla="*/ 679938 w 679938"/>
              <a:gd name="connsiteY7" fmla="*/ 23446 h 19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938" h="199292">
                <a:moveTo>
                  <a:pt x="0" y="175846"/>
                </a:moveTo>
                <a:lnTo>
                  <a:pt x="211015" y="0"/>
                </a:lnTo>
                <a:lnTo>
                  <a:pt x="211015" y="0"/>
                </a:lnTo>
                <a:lnTo>
                  <a:pt x="433754" y="199292"/>
                </a:lnTo>
                <a:lnTo>
                  <a:pt x="433754" y="199292"/>
                </a:lnTo>
                <a:lnTo>
                  <a:pt x="644769" y="35169"/>
                </a:lnTo>
                <a:cubicBezTo>
                  <a:pt x="683846" y="3908"/>
                  <a:pt x="662354" y="13677"/>
                  <a:pt x="668215" y="11723"/>
                </a:cubicBezTo>
                <a:cubicBezTo>
                  <a:pt x="674077" y="9769"/>
                  <a:pt x="674077" y="23446"/>
                  <a:pt x="679938" y="234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04339" y="2497012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Symbol" pitchFamily="18" charset="2"/>
                <a:cs typeface="Arial" pitchFamily="34" charset="0"/>
              </a:rPr>
              <a:t>p, r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1775" y="287941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18484" y="287941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99714" y="5878391"/>
            <a:ext cx="24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Note: </a:t>
            </a:r>
            <a:r>
              <a:rPr lang="en-US" sz="2400" i="1" dirty="0" smtClean="0">
                <a:solidFill>
                  <a:srgbClr val="0070C0"/>
                </a:solidFill>
              </a:rPr>
              <a:t>Sign change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0"/>
            <a:ext cx="10559143" cy="1629657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tensor force must change as “vacuum” is changed </a:t>
            </a:r>
            <a:b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by density  (“IDD”)</a:t>
            </a:r>
            <a:b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masses change with the “vacuum” change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9" y="1538287"/>
            <a:ext cx="6550377" cy="5766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931" y="2366849"/>
            <a:ext cx="1658079" cy="16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642918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altLang="ko-KR" sz="3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en-US" altLang="ko-KR" sz="36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 dating </a:t>
            </a:r>
            <a:endParaRPr lang="ko-KR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3028" y="147124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 et al 2008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8298" y="2064204"/>
            <a:ext cx="93905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dirty="0"/>
              <a:t> Carbon 14 has a long life-time </a:t>
            </a:r>
            <a:r>
              <a:rPr lang="en-US" altLang="ko-KR" sz="2000" dirty="0">
                <a:latin typeface="Symbol" pitchFamily="18" charset="2"/>
              </a:rPr>
              <a:t>t =</a:t>
            </a:r>
            <a:r>
              <a:rPr lang="en-US" altLang="ko-KR" sz="2000" dirty="0">
                <a:latin typeface="+mn-ea"/>
              </a:rPr>
              <a:t> 5730 yrs ~ 1/|M</a:t>
            </a:r>
            <a:r>
              <a:rPr lang="en-US" altLang="ko-KR" sz="2000" baseline="-25000" dirty="0">
                <a:latin typeface="+mn-ea"/>
              </a:rPr>
              <a:t>GT</a:t>
            </a:r>
            <a:r>
              <a:rPr lang="en-US" altLang="ko-KR" sz="2000" dirty="0">
                <a:latin typeface="+mn-ea"/>
              </a:rPr>
              <a:t>|</a:t>
            </a:r>
            <a:r>
              <a:rPr lang="en-US" altLang="ko-KR" sz="2000" baseline="30000" dirty="0">
                <a:latin typeface="+mn-ea"/>
              </a:rPr>
              <a:t>2</a:t>
            </a:r>
            <a:endParaRPr lang="en-US" altLang="ko-KR" sz="2000" dirty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>
                <a:latin typeface="+mn-ea"/>
              </a:rPr>
              <a:t> M</a:t>
            </a:r>
            <a:r>
              <a:rPr lang="en-US" altLang="ko-KR" sz="2000" baseline="-25000" dirty="0">
                <a:latin typeface="+mn-ea"/>
              </a:rPr>
              <a:t>GT</a:t>
            </a:r>
            <a:r>
              <a:rPr lang="en-US" altLang="ko-KR" sz="2000" dirty="0">
                <a:latin typeface="+mn-ea"/>
              </a:rPr>
              <a:t> is controlled by the tensor forces given by the </a:t>
            </a:r>
            <a:r>
              <a:rPr lang="en-US" altLang="ko-KR" sz="2000" dirty="0">
                <a:latin typeface="Symbol" pitchFamily="18" charset="2"/>
              </a:rPr>
              <a:t>p</a:t>
            </a:r>
            <a:r>
              <a:rPr lang="en-US" altLang="ko-KR" sz="2000" dirty="0">
                <a:latin typeface="+mn-ea"/>
              </a:rPr>
              <a:t> and </a:t>
            </a:r>
            <a:r>
              <a:rPr lang="en-US" altLang="ko-KR" sz="2000" dirty="0">
                <a:latin typeface="Symbol" pitchFamily="18" charset="2"/>
              </a:rPr>
              <a:t>r</a:t>
            </a:r>
            <a:r>
              <a:rPr lang="en-US" altLang="ko-KR" sz="2000" dirty="0">
                <a:latin typeface="+mn-ea"/>
              </a:rPr>
              <a:t> exchanges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000" dirty="0">
                <a:latin typeface="+mn-ea"/>
              </a:rPr>
              <a:t> In medium the properties of the mesons are affected by </a:t>
            </a:r>
            <a:r>
              <a:rPr lang="en-US" altLang="ko-KR" sz="2000" dirty="0" smtClean="0">
                <a:latin typeface="+mn-ea"/>
              </a:rPr>
              <a:t>the vacuum change;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 </a:t>
            </a:r>
            <a:r>
              <a:rPr lang="en-US" altLang="ko-KR" sz="2000" dirty="0" smtClean="0">
                <a:latin typeface="+mn-ea"/>
              </a:rPr>
              <a:t>increased </a:t>
            </a:r>
            <a:r>
              <a:rPr lang="en-US" altLang="ko-KR" sz="2000" dirty="0">
                <a:latin typeface="Symbol" pitchFamily="18" charset="2"/>
              </a:rPr>
              <a:t>r</a:t>
            </a:r>
            <a:r>
              <a:rPr lang="en-US" altLang="ko-KR" sz="2000" dirty="0">
                <a:latin typeface="+mn-ea"/>
              </a:rPr>
              <a:t> tensor suppresses the GT matrix element.</a:t>
            </a:r>
          </a:p>
          <a:p>
            <a:endParaRPr lang="ko-KR" alt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986" y="4225769"/>
            <a:ext cx="3929090" cy="214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480" y="4349543"/>
            <a:ext cx="3619506" cy="196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738679" y="3429000"/>
            <a:ext cx="3004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With </a:t>
            </a:r>
            <a:r>
              <a:rPr lang="en-US" altLang="ko-KR" sz="2000" dirty="0">
                <a:latin typeface="Symbol" pitchFamily="18" charset="2"/>
              </a:rPr>
              <a:t>F</a:t>
            </a:r>
            <a:r>
              <a:rPr lang="en-US" altLang="ko-KR" sz="2000" dirty="0">
                <a:latin typeface="+mn-ea"/>
              </a:rPr>
              <a:t>(n</a:t>
            </a:r>
            <a:r>
              <a:rPr lang="en-US" altLang="ko-KR" sz="2000" baseline="-25000" dirty="0">
                <a:latin typeface="+mn-ea"/>
              </a:rPr>
              <a:t>0</a:t>
            </a:r>
            <a:r>
              <a:rPr lang="en-US" altLang="ko-KR" sz="2000" dirty="0">
                <a:latin typeface="+mn-ea"/>
              </a:rPr>
              <a:t>)</a:t>
            </a:r>
            <a:r>
              <a:rPr lang="en-US" altLang="ko-KR" sz="2000" dirty="0">
                <a:latin typeface="+mn-ea"/>
                <a:sym typeface="Symbol"/>
              </a:rPr>
              <a:t></a:t>
            </a:r>
            <a:r>
              <a:rPr lang="en-US" altLang="ko-KR" sz="2000" dirty="0" err="1">
                <a:latin typeface="+mn-ea"/>
                <a:sym typeface="Symbol"/>
              </a:rPr>
              <a:t>m</a:t>
            </a:r>
            <a:r>
              <a:rPr lang="en-US" altLang="ko-KR" sz="2000" baseline="-25000" dirty="0" err="1">
                <a:latin typeface="Symbol" pitchFamily="18" charset="2"/>
                <a:sym typeface="Symbol"/>
              </a:rPr>
              <a:t>r</a:t>
            </a:r>
            <a:r>
              <a:rPr lang="en-US" altLang="ko-KR" sz="2000" dirty="0">
                <a:latin typeface="Symbol" pitchFamily="18" charset="2"/>
                <a:sym typeface="Symbol"/>
              </a:rPr>
              <a:t>(</a:t>
            </a:r>
            <a:r>
              <a:rPr lang="en-US" altLang="ko-KR" sz="2000" dirty="0">
                <a:latin typeface="+mn-ea"/>
                <a:sym typeface="Symbol"/>
              </a:rPr>
              <a:t>n</a:t>
            </a:r>
            <a:r>
              <a:rPr lang="en-US" altLang="ko-KR" sz="2000" baseline="-25000" dirty="0">
                <a:latin typeface="+mn-ea"/>
                <a:sym typeface="Symbol"/>
              </a:rPr>
              <a:t>0</a:t>
            </a:r>
            <a:r>
              <a:rPr lang="en-US" altLang="ko-KR" sz="2000" dirty="0">
                <a:latin typeface="+mn-ea"/>
                <a:sym typeface="Symbol"/>
              </a:rPr>
              <a:t>)/</a:t>
            </a:r>
            <a:r>
              <a:rPr lang="en-US" altLang="ko-KR" sz="2000" dirty="0" err="1">
                <a:latin typeface="+mn-ea"/>
                <a:sym typeface="Symbol"/>
              </a:rPr>
              <a:t>m</a:t>
            </a:r>
            <a:r>
              <a:rPr lang="en-US" altLang="ko-KR" sz="2000" baseline="-25000" dirty="0" err="1">
                <a:latin typeface="Symbol" pitchFamily="18" charset="2"/>
                <a:sym typeface="Symbol"/>
              </a:rPr>
              <a:t>r</a:t>
            </a:r>
            <a:r>
              <a:rPr lang="en-US" altLang="ko-KR" sz="2000" dirty="0">
                <a:latin typeface="Symbol" pitchFamily="18" charset="2"/>
                <a:sym typeface="Symbol"/>
              </a:rPr>
              <a:t>(0)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Batang"/>
                <a:ea typeface="Batang"/>
              </a:rPr>
              <a:t>               ≈</a:t>
            </a:r>
            <a:r>
              <a:rPr lang="en-US" altLang="ko-KR" sz="2000" dirty="0">
                <a:latin typeface="+mn-ea"/>
              </a:rPr>
              <a:t>0.85</a:t>
            </a:r>
            <a:endParaRPr lang="ko-KR" alt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21397" y="3970969"/>
            <a:ext cx="843262" cy="4518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738679" y="3937911"/>
            <a:ext cx="291634" cy="4089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95605" y="5500702"/>
            <a:ext cx="94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Lifetime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24760" y="487555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Energy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80390" y="4944638"/>
            <a:ext cx="1719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Probes density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            </a:t>
            </a:r>
            <a:r>
              <a:rPr lang="en-US" sz="2000" i="1" dirty="0" smtClean="0">
                <a:sym typeface="Symbol" panose="05050102010706020507" pitchFamily="18" charset="2"/>
              </a:rPr>
              <a:t>n</a:t>
            </a:r>
            <a:r>
              <a:rPr lang="en-US" sz="2000" i="1" baseline="-25000" dirty="0" smtClean="0">
                <a:sym typeface="Symbol" panose="05050102010706020507" pitchFamily="18" charset="2"/>
              </a:rPr>
              <a:t>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20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721" y="3064782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 does the nucleon mass </a:t>
            </a:r>
            <a:b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come from?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343" y="1197429"/>
            <a:ext cx="6381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Dong-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Min’s Dream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“Brain Child”: IBS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My Dream</a:t>
            </a:r>
          </a:p>
        </p:txBody>
      </p:sp>
    </p:spTree>
    <p:extLst>
      <p:ext uri="{BB962C8B-B14F-4D97-AF65-F5344CB8AC3E}">
        <p14:creationId xmlns:p14="http://schemas.microsoft.com/office/powerpoint/2010/main" val="260905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843" y="-85634"/>
            <a:ext cx="8773886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   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There can be </a:t>
            </a:r>
            <a:r>
              <a:rPr lang="en-US" altLang="ko-K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a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d</a:t>
            </a:r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ramatic vacuum change</a:t>
            </a:r>
            <a:b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       at ~2n_0 seen in the </a:t>
            </a:r>
            <a:r>
              <a:rPr lang="en-US" altLang="ko-K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skymion</a:t>
            </a:r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picture</a:t>
            </a:r>
            <a:endParaRPr lang="ko-KR" alt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74" y="1339184"/>
            <a:ext cx="685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ense ½-skyrmion matter at </a:t>
            </a:r>
            <a:r>
              <a:rPr lang="en-US" altLang="ko-KR" sz="24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2400" i="1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>
                <a:latin typeface="Arial" pitchFamily="34" charset="0"/>
                <a:cs typeface="Arial" pitchFamily="34" charset="0"/>
                <a:sym typeface="Symbol"/>
              </a:rPr>
              <a:t> (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  <a:sym typeface="Symbol"/>
              </a:rPr>
              <a:t>1.5-3.0</a:t>
            </a:r>
            <a:r>
              <a:rPr lang="en-US" altLang="ko-KR" sz="2400" dirty="0">
                <a:latin typeface="Arial" pitchFamily="34" charset="0"/>
                <a:cs typeface="Arial" pitchFamily="34" charset="0"/>
                <a:sym typeface="Symbol"/>
              </a:rPr>
              <a:t>) </a:t>
            </a:r>
            <a:r>
              <a:rPr lang="en-US" altLang="ko-KR" sz="2400" i="1" dirty="0" smtClean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en-US" altLang="ko-KR" sz="2400" i="1" baseline="-25000" dirty="0" smtClean="0">
                <a:latin typeface="Arial" pitchFamily="34" charset="0"/>
                <a:cs typeface="Arial" pitchFamily="34" charset="0"/>
                <a:sym typeface="Symbol"/>
              </a:rPr>
              <a:t>0 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786" y="2157060"/>
            <a:ext cx="1447800" cy="1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Notched Right Arrow 12"/>
          <p:cNvSpPr/>
          <p:nvPr/>
        </p:nvSpPr>
        <p:spPr>
          <a:xfrm>
            <a:off x="4531155" y="2732453"/>
            <a:ext cx="785818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47211" y="25691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skyrmions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1980" y="2649888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alf-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skyrmions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2150362"/>
            <a:ext cx="1611086" cy="161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244" y="3767867"/>
            <a:ext cx="1295400" cy="695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336" y="3789790"/>
            <a:ext cx="1238250" cy="523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272" y="4774077"/>
            <a:ext cx="5418205" cy="997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856" y="4941954"/>
            <a:ext cx="3727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Parity doubling &amp;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scale symmetry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4484903" y="5095464"/>
            <a:ext cx="785818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25580" y="5771862"/>
            <a:ext cx="65407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Connection to </a:t>
            </a:r>
            <a:r>
              <a:rPr lang="en-US" sz="2800" dirty="0" err="1">
                <a:solidFill>
                  <a:srgbClr val="FF0000"/>
                </a:solidFill>
              </a:rPr>
              <a:t>q</a:t>
            </a:r>
            <a:r>
              <a:rPr lang="en-US" sz="2800" dirty="0" err="1" smtClean="0">
                <a:solidFill>
                  <a:srgbClr val="FF0000"/>
                </a:solidFill>
              </a:rPr>
              <a:t>uarkyonic</a:t>
            </a:r>
            <a:r>
              <a:rPr lang="en-US" sz="2800" dirty="0" smtClean="0">
                <a:solidFill>
                  <a:srgbClr val="FF0000"/>
                </a:solidFill>
              </a:rPr>
              <a:t> phase?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Analog to condensed matter: pseudo-gap …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4875" y="1339183"/>
            <a:ext cx="282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 Tidal polarizability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99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  <p:bldP spid="16" grpId="0"/>
      <p:bldP spid="3" grpId="0"/>
      <p:bldP spid="18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12" y="346918"/>
            <a:ext cx="746760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Tensor </a:t>
            </a:r>
            <a:r>
              <a:rPr lang="en-US" altLang="ko-K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forces 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drastically changed </a:t>
            </a:r>
            <a:b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en-US" altLang="ko-K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          at </a:t>
            </a:r>
            <a:r>
              <a:rPr lang="en-US" altLang="ko-K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n</a:t>
            </a:r>
            <a:r>
              <a:rPr lang="en-US" altLang="ko-KR" sz="36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1/2</a:t>
            </a:r>
            <a:r>
              <a:rPr lang="en-US" altLang="ko-K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en-US" altLang="ko-K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Symbol" panose="05050102010706020507" pitchFamily="18" charset="2"/>
              </a:rPr>
              <a:t> 2n</a:t>
            </a:r>
            <a:r>
              <a:rPr lang="en-US" altLang="ko-KR" sz="36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Symbol" panose="05050102010706020507" pitchFamily="18" charset="2"/>
              </a:rPr>
              <a:t>0</a:t>
            </a:r>
            <a:endParaRPr lang="ko-KR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16" y="1817086"/>
            <a:ext cx="23932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53058" y="231715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n=n</a:t>
            </a:r>
            <a:r>
              <a:rPr lang="en-US" altLang="ko-KR" baseline="-25000" dirty="0"/>
              <a:t>0</a:t>
            </a:r>
            <a:endParaRPr lang="ko-KR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3322" y="1817087"/>
            <a:ext cx="2357454" cy="217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739207" y="296009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n&gt; 2n</a:t>
            </a:r>
            <a:r>
              <a:rPr lang="en-US" altLang="ko-KR" baseline="-25000" dirty="0" smtClean="0"/>
              <a:t>0</a:t>
            </a:r>
            <a:endParaRPr lang="ko-KR" alt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015" y="1956542"/>
            <a:ext cx="206308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52728" y="224571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n=0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9720" y="246002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Symbol" pitchFamily="18" charset="2"/>
              </a:rPr>
              <a:t>p+r</a:t>
            </a:r>
            <a:endParaRPr lang="ko-KR" altLang="en-US" dirty="0"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920" y="4812731"/>
            <a:ext cx="1091516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Above  </a:t>
            </a:r>
            <a:r>
              <a:rPr lang="en-US" altLang="ko-KR" sz="24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2400" i="1" baseline="-25000" dirty="0">
                <a:latin typeface="Arial" pitchFamily="34" charset="0"/>
                <a:cs typeface="Arial" pitchFamily="34" charset="0"/>
              </a:rPr>
              <a:t>1/2,</a:t>
            </a:r>
            <a:r>
              <a:rPr lang="en-US" altLang="ko-K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sz="2400" b="1" dirty="0">
                <a:latin typeface="Symbol" pitchFamily="18" charset="2"/>
                <a:cs typeface="Arial" pitchFamily="34" charset="0"/>
              </a:rPr>
              <a:t>r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tensor gets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“killed,” enabling the </a:t>
            </a:r>
            <a:r>
              <a:rPr lang="en-US" altLang="ko-KR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pions</a:t>
            </a:r>
            <a:r>
              <a:rPr lang="en-US" altLang="ko-KR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2400" i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US" altLang="ko-KR" sz="2400" i="1" baseline="30000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0</a:t>
            </a:r>
            <a:r>
              <a:rPr lang="en-US" altLang="ko-KR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’s) to condense </a:t>
            </a:r>
          </a:p>
          <a:p>
            <a:r>
              <a:rPr lang="en-US" altLang="ko-KR" sz="2400" b="1" dirty="0">
                <a:latin typeface="Arial" pitchFamily="34" charset="0"/>
                <a:ea typeface="Batang"/>
                <a:cs typeface="Arial" pitchFamily="34" charset="0"/>
              </a:rPr>
              <a:t>→  </a:t>
            </a:r>
            <a:r>
              <a:rPr lang="en-US" altLang="ko-KR" sz="2400" dirty="0" err="1">
                <a:latin typeface="Arial" pitchFamily="34" charset="0"/>
                <a:ea typeface="Batang"/>
                <a:cs typeface="Arial" pitchFamily="34" charset="0"/>
              </a:rPr>
              <a:t>pionic</a:t>
            </a:r>
            <a:r>
              <a:rPr lang="en-US" altLang="ko-KR" sz="2400" dirty="0">
                <a:latin typeface="Arial" pitchFamily="34" charset="0"/>
                <a:ea typeface="Batang"/>
                <a:cs typeface="Arial" pitchFamily="34" charset="0"/>
              </a:rPr>
              <a:t> crystal in dense neutron matter ( e.g., </a:t>
            </a:r>
            <a:r>
              <a:rPr lang="en-US" altLang="ko-KR" sz="2400" dirty="0" err="1">
                <a:solidFill>
                  <a:srgbClr val="7030A0"/>
                </a:solidFill>
                <a:latin typeface="Arial" pitchFamily="34" charset="0"/>
                <a:ea typeface="Batang"/>
                <a:cs typeface="Arial" pitchFamily="34" charset="0"/>
              </a:rPr>
              <a:t>Pandharipande</a:t>
            </a:r>
            <a:r>
              <a:rPr lang="en-US" altLang="ko-KR" sz="2400" dirty="0">
                <a:solidFill>
                  <a:srgbClr val="7030A0"/>
                </a:solidFill>
                <a:latin typeface="Arial" pitchFamily="34" charset="0"/>
                <a:ea typeface="Batang"/>
                <a:cs typeface="Arial" pitchFamily="34" charset="0"/>
              </a:rPr>
              <a:t> and Smith </a:t>
            </a:r>
            <a:r>
              <a:rPr lang="en-US" altLang="ko-KR" sz="2400" dirty="0">
                <a:latin typeface="Arial" pitchFamily="34" charset="0"/>
                <a:ea typeface="Batang"/>
                <a:cs typeface="Arial" pitchFamily="34" charset="0"/>
              </a:rPr>
              <a:t>74).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346033" y="2924375"/>
            <a:ext cx="1928826" cy="0"/>
          </a:xfrm>
          <a:prstGeom prst="line">
            <a:avLst/>
          </a:prstGeom>
          <a:ln>
            <a:solidFill>
              <a:schemeClr val="tx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24299" y="4103102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Decreasing tensor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67174" y="4031664"/>
            <a:ext cx="1857388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96133" y="403166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Increasing tensor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167570" y="4031664"/>
            <a:ext cx="185738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24694" y="188852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i="1" baseline="-25000" dirty="0">
                <a:latin typeface="Arial" pitchFamily="34" charset="0"/>
                <a:cs typeface="Arial" pitchFamily="34" charset="0"/>
              </a:rPr>
              <a:t>1/2</a:t>
            </a:r>
            <a:endParaRPr lang="ko-KR" alt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2064" y="227687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,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8" grpId="0"/>
      <p:bldP spid="2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708" y="11723"/>
            <a:ext cx="8229600" cy="1143000"/>
          </a:xfrm>
        </p:spPr>
        <p:txBody>
          <a:bodyPr/>
          <a:lstStyle/>
          <a:p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Impact on symmetry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altLang="ko-K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n&gt;n</a:t>
            </a:r>
            <a:r>
              <a:rPr lang="en-US" altLang="ko-KR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ko-KR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6173" y="2415790"/>
            <a:ext cx="696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“Symmetry energy is dominated by the tensor forces”:</a:t>
            </a:r>
            <a:endParaRPr lang="ko-KR" altLang="en-US" sz="2400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123" y="2955348"/>
            <a:ext cx="2438400" cy="95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1" y="3733801"/>
            <a:ext cx="3126903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86200"/>
            <a:ext cx="3048000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57400" y="4038600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E</a:t>
            </a:r>
            <a:r>
              <a:rPr lang="en-US" altLang="ko-KR" baseline="-25000" dirty="0" err="1"/>
              <a:t>sym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6019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411480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(a) Without ½-s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4296" y="41148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(b) With ½-s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50524" y="3202632"/>
            <a:ext cx="2962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Schematically predicts</a:t>
            </a:r>
            <a:endParaRPr lang="ko-KR" alt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02" y="914714"/>
            <a:ext cx="6400800" cy="90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67" y="1743241"/>
            <a:ext cx="3661433" cy="4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7171" y="2955348"/>
            <a:ext cx="314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G.E. Brown and Machleidt 1995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61" y="2552699"/>
            <a:ext cx="3505200" cy="358140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767" y="2673939"/>
            <a:ext cx="3566262" cy="333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otched Right Arrow 4"/>
          <p:cNvSpPr/>
          <p:nvPr/>
        </p:nvSpPr>
        <p:spPr>
          <a:xfrm>
            <a:off x="5818449" y="4308446"/>
            <a:ext cx="478972" cy="2914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9971" y="778782"/>
            <a:ext cx="10515600" cy="7125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                 E</a:t>
            </a:r>
            <a:r>
              <a:rPr lang="en-US" altLang="ko-KR" sz="320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sym </a:t>
            </a:r>
            <a:r>
              <a:rPr lang="en-US" altLang="ko-KR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with topology change </a:t>
            </a:r>
            <a:endParaRPr lang="ko-KR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229" y="2067648"/>
            <a:ext cx="352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H.K</a:t>
            </a:r>
            <a:r>
              <a:rPr lang="en-US" altLang="ko-K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Lee, B.Y. Park, R. </a:t>
            </a:r>
            <a:r>
              <a:rPr lang="en-US" altLang="ko-K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2011 </a:t>
            </a:r>
            <a:endParaRPr lang="ko-KR" alt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890" y="3939114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Quantum effects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245" y="2025754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Ma, Lee, </a:t>
            </a:r>
            <a:r>
              <a:rPr lang="en-US" altLang="ko-KR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Paeng</a:t>
            </a:r>
            <a:r>
              <a:rPr lang="en-US" altLang="ko-K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 R. 2018</a:t>
            </a:r>
            <a:endParaRPr lang="ko-KR" alt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976" y="1165261"/>
            <a:ext cx="6030346" cy="5692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4445" y="4011630"/>
            <a:ext cx="250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L.-W. Chen 1506.09057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0615" y="279679"/>
            <a:ext cx="419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Weed-out the jungle!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10697"/>
            <a:ext cx="764177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 of Energy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omentum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ensor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500" y="1559040"/>
            <a:ext cx="2736405" cy="64974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296" y="2269403"/>
            <a:ext cx="4658703" cy="114935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466" y="2363369"/>
            <a:ext cx="3506362" cy="961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425" y="3694122"/>
            <a:ext cx="1495425" cy="1114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500" y="3479810"/>
            <a:ext cx="1562100" cy="771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3735" y="4356200"/>
            <a:ext cx="2266950" cy="99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88156" y="3651171"/>
            <a:ext cx="2702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marL="457200" indent="-457200">
              <a:buAutoNum type="alphaLcParenBoth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282715" y="3737075"/>
            <a:ext cx="446314" cy="111442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116105" y="4170058"/>
            <a:ext cx="587244" cy="24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46859" y="4808547"/>
            <a:ext cx="213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“Conformal velocity”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1067" y="2705645"/>
            <a:ext cx="9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05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4707" y="692637"/>
            <a:ext cx="919783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QCD trace anomaly makes                 but it is possible                                with        density </a:t>
            </a:r>
            <a:r>
              <a:rPr lang="en-US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can happen because scale symmetry 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dense medium. The scale symmetry is spontaneously broken and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dilaton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-Goldstone boson, is excited.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With the parity doubling,                                      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261" y="652901"/>
            <a:ext cx="1128712" cy="483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225" y="525554"/>
            <a:ext cx="1489302" cy="782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354" y="1534756"/>
            <a:ext cx="3428488" cy="7555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21613" y="1609275"/>
            <a:ext cx="3358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“Pseudo-conformal”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sound velocity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652" y="1054515"/>
            <a:ext cx="492125" cy="506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681" y="4010756"/>
            <a:ext cx="3307886" cy="6550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505" y="5039679"/>
            <a:ext cx="2443330" cy="616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1835" y="5063904"/>
            <a:ext cx="271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</a:t>
            </a:r>
            <a:r>
              <a:rPr lang="en-US" sz="2400" i="1" dirty="0" smtClean="0"/>
              <a:t>ensity independent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846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9458" y="1064798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 al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2013</a:t>
            </a:r>
          </a:p>
          <a:p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Paeng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et al 2013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3917" y="2150382"/>
            <a:ext cx="48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Topology Change in </a:t>
            </a:r>
            <a:r>
              <a:rPr 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kyrmion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Crystal</a:t>
            </a:r>
            <a:endParaRPr 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4651" y="997061"/>
            <a:ext cx="182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1" y="2876490"/>
            <a:ext cx="4876800" cy="348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3028890"/>
            <a:ext cx="5619750" cy="3333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49941" y="2150382"/>
            <a:ext cx="357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Mean-Field plus One Loop </a:t>
            </a:r>
          </a:p>
          <a:p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 with “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bsHLS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Lagrangian</a:t>
            </a:r>
            <a:endParaRPr 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311" y="6202973"/>
            <a:ext cx="3307886" cy="6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05" y="2025694"/>
            <a:ext cx="5991225" cy="45053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423458" y="3239806"/>
            <a:ext cx="32656" cy="255814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740" y="3837333"/>
            <a:ext cx="1365478" cy="441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7721198" y="4021999"/>
            <a:ext cx="15675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04288" y="260809"/>
            <a:ext cx="44422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Indication in finite nuclei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for 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2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0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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Symbol" panose="05050102010706020507" pitchFamily="18" charset="2"/>
              </a:rPr>
              <a:t>700 MeV?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21880" y="383733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61137" y="1446336"/>
            <a:ext cx="326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Harada, Y. Kim et al 2018</a:t>
            </a:r>
            <a:endParaRPr lang="en-US"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5971" y="544286"/>
            <a:ext cx="3476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Proton Spin?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2086" y="1883229"/>
            <a:ext cx="90106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Nambu’s</a:t>
            </a:r>
            <a:r>
              <a:rPr lang="en-US" sz="2400" dirty="0" smtClean="0"/>
              <a:t> constituent quarks </a:t>
            </a:r>
            <a:r>
              <a:rPr lang="en-US" sz="2400" i="1" dirty="0" smtClean="0"/>
              <a:t>Q</a:t>
            </a:r>
            <a:r>
              <a:rPr lang="en-US" sz="2400" dirty="0" smtClean="0">
                <a:sym typeface="Symbol" panose="05050102010706020507" pitchFamily="18" charset="2"/>
              </a:rPr>
              <a:t> </a:t>
            </a:r>
            <a:r>
              <a:rPr lang="en-US" sz="2400" dirty="0" err="1" smtClean="0">
                <a:sym typeface="Symbol" panose="05050102010706020507" pitchFamily="18" charset="2"/>
              </a:rPr>
              <a:t>S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proton</a:t>
            </a:r>
            <a:r>
              <a:rPr lang="en-US" sz="2400" dirty="0" smtClean="0">
                <a:sym typeface="Symbol" panose="05050102010706020507" pitchFamily="18" charset="2"/>
              </a:rPr>
              <a:t> (QQQ) = 1/2 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 smtClean="0">
                <a:sym typeface="Symbol" panose="05050102010706020507" pitchFamily="18" charset="2"/>
              </a:rPr>
              <a:t>EMC experiment  </a:t>
            </a:r>
            <a:r>
              <a:rPr lang="en-US" sz="2400" dirty="0" smtClean="0">
                <a:latin typeface="Symbol" panose="05050102010706020507" pitchFamily="18" charset="2"/>
                <a:sym typeface="Symbol" panose="05050102010706020507" pitchFamily="18" charset="2"/>
              </a:rPr>
              <a:t>DS/2=(</a:t>
            </a:r>
            <a:r>
              <a:rPr lang="en-US" sz="2400" dirty="0" smtClean="0">
                <a:sym typeface="Symbol" panose="05050102010706020507" pitchFamily="18" charset="2"/>
              </a:rPr>
              <a:t>1/2) x (0.26-0.38)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 smtClean="0">
                <a:sym typeface="Symbol" panose="05050102010706020507" pitchFamily="18" charset="2"/>
              </a:rPr>
              <a:t>The missing spin is (1/2) </a:t>
            </a:r>
            <a:r>
              <a:rPr lang="en-US" sz="2400" i="1" dirty="0" smtClean="0">
                <a:sym typeface="Symbol" panose="05050102010706020507" pitchFamily="18" charset="2"/>
              </a:rPr>
              <a:t>m</a:t>
            </a:r>
            <a:r>
              <a:rPr lang="en-US" sz="2400" i="1" baseline="-25000" dirty="0" smtClean="0">
                <a:sym typeface="Symbol" panose="05050102010706020507" pitchFamily="18" charset="2"/>
              </a:rPr>
              <a:t>0 </a:t>
            </a:r>
            <a:r>
              <a:rPr lang="en-US" sz="2400" i="1" dirty="0" smtClean="0">
                <a:sym typeface="Symbol" panose="05050102010706020507" pitchFamily="18" charset="2"/>
              </a:rPr>
              <a:t>/</a:t>
            </a:r>
            <a:r>
              <a:rPr lang="en-US" sz="2400" i="1" dirty="0" err="1" smtClean="0">
                <a:sym typeface="Symbol" panose="05050102010706020507" pitchFamily="18" charset="2"/>
              </a:rPr>
              <a:t>m</a:t>
            </a:r>
            <a:r>
              <a:rPr lang="en-US" sz="2400" i="1" baseline="-25000" dirty="0" err="1" smtClean="0">
                <a:sym typeface="Symbol" panose="05050102010706020507" pitchFamily="18" charset="2"/>
              </a:rPr>
              <a:t>N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i="1" dirty="0" smtClean="0">
                <a:sym typeface="Symbol" panose="05050102010706020507" pitchFamily="18" charset="2"/>
              </a:rPr>
              <a:t> (1/2) x (1-0.3) </a:t>
            </a:r>
            <a:r>
              <a:rPr lang="en-US" sz="2400" dirty="0" smtClean="0">
                <a:sym typeface="Symbol" panose="05050102010706020507" pitchFamily="18" charset="2"/>
              </a:rPr>
              <a:t>from parity doubling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68829" y="4599180"/>
            <a:ext cx="882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Are the proton mass problem and the proton spin problem related?? </a:t>
            </a:r>
            <a:endParaRPr lang="en-US" sz="2400" i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69015" y="3055537"/>
            <a:ext cx="679939" cy="36760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2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565" y="2857501"/>
            <a:ext cx="4505325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08" y="559253"/>
            <a:ext cx="5524500" cy="3419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7914" y="3853543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 $ 5000/per glass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37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4" y="1998210"/>
            <a:ext cx="5657850" cy="3362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5015" y="1505766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Lore: “Wise” Guess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756" y="2038673"/>
            <a:ext cx="4167188" cy="3281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3612" y="313475"/>
            <a:ext cx="945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Standard Scenario for Sound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peed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Compact Stars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4472" y="1505766"/>
            <a:ext cx="398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“Standard” Chiral Perturbation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c</a:t>
            </a:r>
            <a:r>
              <a:rPr lang="en-US" dirty="0" err="1" smtClean="0">
                <a:cs typeface="Arial" panose="020B0604020202020204" pitchFamily="34" charset="0"/>
              </a:rPr>
              <a:t>PT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3461" y="771121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Tews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2018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Bedaque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Steiner 2015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2858" y="499120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2</a:t>
            </a:r>
            <a:r>
              <a:rPr lang="en-US" i="1" dirty="0" smtClean="0">
                <a:sym typeface="Symbol" panose="05050102010706020507" pitchFamily="18" charset="2"/>
              </a:rPr>
              <a:t>n</a:t>
            </a:r>
            <a:r>
              <a:rPr lang="en-US" i="1" baseline="-25000" dirty="0" smtClean="0">
                <a:sym typeface="Symbol" panose="05050102010706020507" pitchFamily="18" charset="2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0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132795"/>
            <a:ext cx="6477000" cy="4505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3179" y="280705"/>
            <a:ext cx="7662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Striking contrast: Pseudo-conformal prediction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3952" y="803925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Paeng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2017 &amp; 2018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6044" y="2164610"/>
            <a:ext cx="2521844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Pseudo-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conformality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At super precocious</a:t>
            </a:r>
          </a:p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ensity  n &gt;  3 n</a:t>
            </a:r>
            <a:r>
              <a:rPr lang="en-US" sz="2000" i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endParaRPr lang="en-US" sz="2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sz="2000" i="1" baseline="-25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44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0482" y="834513"/>
            <a:ext cx="7537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2400" i="1" dirty="0" err="1" smtClean="0"/>
              <a:t>conformality</a:t>
            </a:r>
            <a:r>
              <a:rPr lang="en-US" sz="2400" i="1" dirty="0" smtClean="0"/>
              <a:t> (or PC) with </a:t>
            </a:r>
            <a:r>
              <a:rPr lang="en-US" sz="2400" i="1" dirty="0" smtClean="0">
                <a:cs typeface="Arial" panose="020B0604020202020204" pitchFamily="34" charset="0"/>
              </a:rPr>
              <a:t> </a:t>
            </a:r>
            <a:r>
              <a:rPr lang="en-US" sz="2400" i="1" dirty="0"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cs typeface="Arial" panose="020B0604020202020204" pitchFamily="34" charset="0"/>
              </a:rPr>
              <a:t>s</a:t>
            </a:r>
            <a:r>
              <a:rPr lang="en-US" sz="2400" i="1" baseline="30000" dirty="0">
                <a:cs typeface="Arial" panose="020B0604020202020204" pitchFamily="34" charset="0"/>
              </a:rPr>
              <a:t>2</a:t>
            </a:r>
            <a:r>
              <a:rPr lang="en-US" sz="2400" i="1" dirty="0">
                <a:cs typeface="Arial" panose="020B0604020202020204" pitchFamily="34" charset="0"/>
              </a:rPr>
              <a:t> =1/3 </a:t>
            </a:r>
            <a:r>
              <a:rPr lang="en-US" sz="2400" i="1" dirty="0" smtClean="0">
                <a:cs typeface="Arial" panose="020B0604020202020204" pitchFamily="34" charset="0"/>
              </a:rPr>
              <a:t>i</a:t>
            </a:r>
            <a:r>
              <a:rPr lang="en-US" sz="2400" i="1" dirty="0" smtClean="0"/>
              <a:t>s </a:t>
            </a:r>
            <a:r>
              <a:rPr lang="en-US" sz="2400" i="1" dirty="0"/>
              <a:t>in tension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with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(a) current nuclear physics constraint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(b) observation of 2-solar mass neutron stars.”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9489" y="184330"/>
            <a:ext cx="5256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Claim by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Tews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 2018  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3891" y="2034842"/>
            <a:ext cx="294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Does PC fare?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3096" y="2456402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(a)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24" y="2919266"/>
            <a:ext cx="9673735" cy="5216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56" y="3590067"/>
            <a:ext cx="10753652" cy="39795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49536" y="4148914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(b)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367" y="4709495"/>
            <a:ext cx="5657850" cy="51435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16564" y="5322971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And GW170818?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397" y="5945317"/>
            <a:ext cx="8215441" cy="423383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648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7099" y="1310012"/>
            <a:ext cx="10339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“If the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conformal limit was found to hold at all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densities this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imply that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nuclear physics models breakdown below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en-US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29755" y="309739"/>
            <a:ext cx="3781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Not “Torpedoed” Yet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But the Claim Continues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242" y="2386711"/>
            <a:ext cx="986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Way-out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:Topology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/hadron-SC quark change that takes over for </a:t>
            </a:r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&gt; 2n</a:t>
            </a:r>
            <a:r>
              <a:rPr lang="en-US" sz="2400" i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" y="3565287"/>
            <a:ext cx="4095750" cy="3057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371928"/>
            <a:ext cx="5275654" cy="3422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2013" y="3014730"/>
            <a:ext cx="32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Topology Change: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Paeng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9489" y="3002596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Hadron-SC Quarks: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Baym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996228" y="4712676"/>
            <a:ext cx="515816" cy="2440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553" y="152400"/>
            <a:ext cx="6526475" cy="857250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endParaRPr lang="ko-KR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77948" y="1484385"/>
            <a:ext cx="1861450" cy="11620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 err="1"/>
              <a:t>ss</a:t>
            </a:r>
            <a:endParaRPr lang="ko-KR" altLang="en-US" sz="1350" dirty="0"/>
          </a:p>
        </p:txBody>
      </p:sp>
      <p:sp>
        <p:nvSpPr>
          <p:cNvPr id="5" name="Oval 4"/>
          <p:cNvSpPr/>
          <p:nvPr/>
        </p:nvSpPr>
        <p:spPr>
          <a:xfrm>
            <a:off x="7434886" y="1593869"/>
            <a:ext cx="2325102" cy="10589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4953327" y="1669303"/>
            <a:ext cx="2546468" cy="711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Crystal </a:t>
            </a:r>
            <a:endParaRPr lang="ko-KR" altLang="en-US" sz="135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64756" y="2854686"/>
            <a:ext cx="4870173" cy="32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4724" y="2874406"/>
            <a:ext cx="27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n</a:t>
            </a:r>
            <a:r>
              <a:rPr lang="en-US" altLang="ko-KR" sz="1350" dirty="0" smtClean="0"/>
              <a:t> </a:t>
            </a:r>
            <a:endParaRPr lang="ko-KR" alt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3847739" y="2022116"/>
            <a:ext cx="82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Sigma</a:t>
            </a:r>
          </a:p>
          <a:p>
            <a:r>
              <a:rPr lang="en-US" altLang="ko-KR" sz="1600" b="1" dirty="0"/>
              <a:t>model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72186" y="2022116"/>
            <a:ext cx="82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Sigma</a:t>
            </a:r>
          </a:p>
          <a:p>
            <a:r>
              <a:rPr lang="en-US" altLang="ko-KR" sz="1600" b="1" dirty="0"/>
              <a:t>mode</a:t>
            </a:r>
            <a:r>
              <a:rPr lang="en-US" altLang="ko-KR" sz="1600" dirty="0"/>
              <a:t>l</a:t>
            </a:r>
            <a:endParaRPr lang="ko-KR" altLang="en-US" sz="16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7739" y="1660335"/>
            <a:ext cx="593693" cy="3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327" y="1651469"/>
            <a:ext cx="519481" cy="40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616846" y="1659158"/>
            <a:ext cx="1417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½-skyrmions</a:t>
            </a:r>
            <a:endParaRPr lang="ko-KR" altLang="en-US" sz="1600" b="1" dirty="0"/>
          </a:p>
        </p:txBody>
      </p:sp>
      <p:sp>
        <p:nvSpPr>
          <p:cNvPr id="21" name="Oval 20"/>
          <p:cNvSpPr/>
          <p:nvPr/>
        </p:nvSpPr>
        <p:spPr>
          <a:xfrm>
            <a:off x="5095819" y="2766759"/>
            <a:ext cx="139148" cy="1135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4889907" y="2927617"/>
            <a:ext cx="16989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1350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en-US" altLang="ko-KR" sz="1350" dirty="0">
                <a:latin typeface="Arial" pitchFamily="34" charset="0"/>
                <a:cs typeface="Arial" pitchFamily="34" charset="0"/>
              </a:rPr>
              <a:t> ~ </a:t>
            </a:r>
            <a:r>
              <a:rPr lang="en-US" altLang="ko-KR" sz="1350" dirty="0" smtClean="0">
                <a:latin typeface="Arial" pitchFamily="34" charset="0"/>
                <a:cs typeface="Arial" pitchFamily="34" charset="0"/>
              </a:rPr>
              <a:t>(2 -3)n</a:t>
            </a:r>
            <a:r>
              <a:rPr lang="en-US" altLang="ko-KR" sz="1350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ko-KR" alt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1" y="1828801"/>
            <a:ext cx="77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0142" y="3306077"/>
            <a:ext cx="6101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arenBoth" startAt="2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Baryons 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SC quarks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CFL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(</a:t>
            </a:r>
            <a:r>
              <a:rPr lang="en-US" sz="2400" dirty="0" err="1" smtClean="0">
                <a:solidFill>
                  <a:srgbClr val="FF0000"/>
                </a:solidFill>
              </a:rPr>
              <a:t>quarkyonic</a:t>
            </a:r>
            <a:r>
              <a:rPr lang="en-US" sz="2400" dirty="0" smtClean="0">
                <a:solidFill>
                  <a:srgbClr val="FF0000"/>
                </a:solidFill>
              </a:rPr>
              <a:t>?)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0217" y="2523008"/>
            <a:ext cx="107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duality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197" y="4368418"/>
            <a:ext cx="3311308" cy="24370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325828" y="538690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285" y="4489947"/>
            <a:ext cx="2848769" cy="24583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2552" y="5319001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Massive stars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8650" y="512153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59988" y="1750658"/>
            <a:ext cx="224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Hong, Zahed, R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1999</a:t>
            </a:r>
          </a:p>
          <a:p>
            <a:r>
              <a:rPr lang="en-US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Paeng</a:t>
            </a:r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, Ma et al   2018</a:t>
            </a:r>
            <a:endParaRPr lang="en-US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1111449" y="2421343"/>
            <a:ext cx="210266" cy="5878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01549" y="299798"/>
            <a:ext cx="372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“Cheshire Cat” at Work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09884" y="1042694"/>
            <a:ext cx="310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Nadkarni</a:t>
            </a:r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, Nielsen, Zahed 1984 </a:t>
            </a:r>
            <a:endParaRPr lang="en-US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73505" y="3417312"/>
            <a:ext cx="224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Fukushima, </a:t>
            </a:r>
            <a:r>
              <a:rPr lang="en-US" dirty="0" err="1">
                <a:solidFill>
                  <a:srgbClr val="C00000"/>
                </a:solidFill>
                <a:cs typeface="Arial" panose="020B0604020202020204" pitchFamily="34" charset="0"/>
              </a:rPr>
              <a:t>Kojo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2016</a:t>
            </a:r>
          </a:p>
          <a:p>
            <a:r>
              <a:rPr lang="en-US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Baym</a:t>
            </a:r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 et al, 2017</a:t>
            </a:r>
            <a:endParaRPr lang="en-US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520" y="1651469"/>
            <a:ext cx="1120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Topology</a:t>
            </a:r>
          </a:p>
          <a:p>
            <a:r>
              <a:rPr lang="en-US" sz="2000" dirty="0" smtClean="0"/>
              <a:t>Change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82460" y="3125630"/>
            <a:ext cx="1331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Baryons-to</a:t>
            </a:r>
          </a:p>
          <a:p>
            <a:r>
              <a:rPr lang="en-US" sz="2000" dirty="0" smtClean="0"/>
              <a:t>- SC quarks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01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15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0154" y="384428"/>
            <a:ext cx="7030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Could </a:t>
            </a:r>
            <a:r>
              <a:rPr lang="en-US" sz="28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sz="2800" i="1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1.4</a:t>
            </a:r>
            <a:r>
              <a:rPr lang="en-US" sz="28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closer to   170, say,  far from  600 </a:t>
            </a:r>
          </a:p>
          <a:p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orpedo  the pseudo-conformal scenario?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723" y="1709971"/>
            <a:ext cx="107757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                      </a:t>
            </a:r>
            <a:r>
              <a:rPr lang="en-US" sz="2800" dirty="0" smtClean="0"/>
              <a:t>The answer is definitely NO.</a:t>
            </a:r>
          </a:p>
          <a:p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1.4</a:t>
            </a:r>
            <a:r>
              <a:rPr lang="en-US" sz="2400" i="1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/>
              <a:t>(and 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sym</a:t>
            </a:r>
            <a:r>
              <a:rPr lang="en-US" sz="2400" dirty="0" smtClean="0"/>
              <a:t> (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)) probe</a:t>
            </a:r>
            <a:r>
              <a:rPr lang="en-US" sz="2400" i="1" dirty="0" smtClean="0"/>
              <a:t> </a:t>
            </a:r>
            <a:r>
              <a:rPr lang="en-US" sz="2400" dirty="0" smtClean="0"/>
              <a:t> density regime </a:t>
            </a:r>
            <a:r>
              <a:rPr lang="en-US" sz="2400" i="1" dirty="0" smtClean="0"/>
              <a:t>n &lt; n</a:t>
            </a:r>
            <a:r>
              <a:rPr lang="en-US" sz="2400" i="1" baseline="-25000" dirty="0" smtClean="0"/>
              <a:t>1/2</a:t>
            </a:r>
            <a:r>
              <a:rPr lang="en-US" sz="2400" i="1" dirty="0" smtClean="0"/>
              <a:t> </a:t>
            </a:r>
            <a:r>
              <a:rPr lang="en-US" sz="2400" dirty="0" smtClean="0"/>
              <a:t>before topology change takes place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91" y="3090684"/>
            <a:ext cx="2845898" cy="3262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2676" y="3974721"/>
            <a:ext cx="6262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can torpedo PC?</a:t>
            </a:r>
          </a:p>
          <a:p>
            <a:r>
              <a:rPr lang="en-US" sz="2400" dirty="0" smtClean="0"/>
              <a:t>Experimental: ??</a:t>
            </a:r>
          </a:p>
          <a:p>
            <a:r>
              <a:rPr lang="en-US" sz="2400" dirty="0" smtClean="0"/>
              <a:t>Theoretical: </a:t>
            </a:r>
            <a:r>
              <a:rPr lang="en-US" sz="2400" i="1" dirty="0" smtClean="0"/>
              <a:t>If Standard </a:t>
            </a:r>
            <a:r>
              <a:rPr lang="en-US" sz="2400" i="1" dirty="0" err="1" smtClean="0">
                <a:latin typeface="Symbol" panose="05050102010706020507" pitchFamily="18" charset="2"/>
              </a:rPr>
              <a:t>c</a:t>
            </a:r>
            <a:r>
              <a:rPr lang="en-US" sz="2400" i="1" dirty="0" err="1" smtClean="0"/>
              <a:t>PT</a:t>
            </a:r>
            <a:r>
              <a:rPr lang="en-US" sz="2400" i="1" dirty="0" smtClean="0"/>
              <a:t> works up to </a:t>
            </a:r>
            <a:r>
              <a:rPr lang="en-US" sz="2400" i="1" dirty="0" smtClean="0">
                <a:sym typeface="Symbol" panose="05050102010706020507" pitchFamily="18" charset="2"/>
              </a:rPr>
              <a:t> 7 n</a:t>
            </a:r>
            <a:r>
              <a:rPr lang="en-US" sz="2400" i="1" baseline="-25000" dirty="0" smtClean="0">
                <a:sym typeface="Symbol" panose="05050102010706020507" pitchFamily="18" charset="2"/>
              </a:rPr>
              <a:t>0 </a:t>
            </a:r>
            <a:r>
              <a:rPr lang="en-US" sz="2400" i="1" dirty="0" smtClean="0">
                <a:sym typeface="Symbol" panose="05050102010706020507" pitchFamily="18" charset="2"/>
              </a:rPr>
              <a:t>!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08796" y="3598985"/>
            <a:ext cx="53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19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8619" y="1797818"/>
            <a:ext cx="8311763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Symmetry is </a:t>
            </a:r>
            <a:r>
              <a:rPr lang="en-US" sz="3200" i="1" dirty="0" smtClean="0"/>
              <a:t>never perfect </a:t>
            </a:r>
            <a:r>
              <a:rPr lang="en-US" sz="3200" dirty="0" smtClean="0"/>
              <a:t>in Nature, so let’s take</a:t>
            </a:r>
          </a:p>
          <a:p>
            <a:r>
              <a:rPr lang="en-US" sz="3200" dirty="0" smtClean="0"/>
              <a:t>the pseudo-</a:t>
            </a:r>
            <a:r>
              <a:rPr lang="en-US" sz="3200" dirty="0" err="1" smtClean="0"/>
              <a:t>conformality</a:t>
            </a:r>
            <a:r>
              <a:rPr lang="en-US" sz="3200" dirty="0" smtClean="0"/>
              <a:t> as the </a:t>
            </a:r>
            <a:r>
              <a:rPr lang="en-US" sz="3200" i="1" dirty="0" smtClean="0"/>
              <a:t>leading order</a:t>
            </a:r>
          </a:p>
          <a:p>
            <a:r>
              <a:rPr lang="en-US" sz="3200" dirty="0" smtClean="0"/>
              <a:t>and figure out corrections for </a:t>
            </a:r>
            <a:r>
              <a:rPr lang="en-US" sz="3200" i="1" dirty="0" smtClean="0"/>
              <a:t>New Physics</a:t>
            </a:r>
            <a:r>
              <a:rPr lang="en-US" sz="3200" dirty="0" smtClean="0"/>
              <a:t>.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e.g.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 </a:t>
            </a:r>
            <a:r>
              <a:rPr 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ensor force, free of nuclear distortions,</a:t>
            </a:r>
          </a:p>
          <a:p>
            <a:r>
              <a:rPr lang="en-US" sz="4000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   </a:t>
            </a:r>
            <a:r>
              <a:rPr lang="en-US" sz="32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can probe for vacuum change </a:t>
            </a:r>
            <a:r>
              <a:rPr 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RIB-physics,</a:t>
            </a:r>
          </a:p>
          <a:p>
            <a:r>
              <a:rPr 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portal </a:t>
            </a:r>
            <a:r>
              <a:rPr 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to a 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source </a:t>
            </a:r>
            <a:r>
              <a:rPr 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of </a:t>
            </a:r>
            <a:r>
              <a:rPr lang="en-US" sz="3200" i="1" dirty="0">
                <a:solidFill>
                  <a:srgbClr val="FF0000"/>
                </a:solidFill>
                <a:sym typeface="Symbol" panose="05050102010706020507" pitchFamily="18" charset="2"/>
              </a:rPr>
              <a:t>proton mass </a:t>
            </a:r>
            <a:endParaRPr lang="en-US" sz="3200" i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200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           (</a:t>
            </a:r>
            <a:r>
              <a:rPr lang="en-US" sz="3200" i="1" dirty="0">
                <a:solidFill>
                  <a:srgbClr val="FF0000"/>
                </a:solidFill>
                <a:sym typeface="Symbol" panose="05050102010706020507" pitchFamily="18" charset="2"/>
              </a:rPr>
              <a:t>and </a:t>
            </a:r>
            <a:r>
              <a:rPr lang="en-US" sz="32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proton spin(?))</a:t>
            </a:r>
            <a:endParaRPr lang="en-US" sz="3200" i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4954" y="633045"/>
            <a:ext cx="5333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in nuclear physics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8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92" y="2015401"/>
            <a:ext cx="3257550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573" y="2819400"/>
            <a:ext cx="4993839" cy="3889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559" y="923859"/>
            <a:ext cx="1447800" cy="1091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211" y="895505"/>
            <a:ext cx="1144731" cy="1171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114" y="923859"/>
            <a:ext cx="1198756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9144" y="2027124"/>
            <a:ext cx="61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0619" y="658711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4089" y="3152297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(C)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6491585" y="1472352"/>
            <a:ext cx="444352" cy="1553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5261" y="1076154"/>
            <a:ext cx="850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30559" y="1997816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 </a:t>
            </a:r>
            <a:r>
              <a:rPr lang="en-US" dirty="0" err="1"/>
              <a:t>skyrmions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11727" y="121074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33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781981" y="0"/>
            <a:ext cx="7249886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000CC"/>
                </a:solidFill>
              </a:rPr>
              <a:t>m</a:t>
            </a:r>
            <a:r>
              <a:rPr lang="en-US" altLang="en-US" sz="2800" i="1" baseline="-25000" dirty="0">
                <a:solidFill>
                  <a:srgbClr val="0000CC"/>
                </a:solidFill>
              </a:rPr>
              <a:t>u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sym typeface="Symbol" panose="05050102010706020507" pitchFamily="18" charset="2"/>
              </a:rPr>
              <a:t></a:t>
            </a:r>
            <a:r>
              <a:rPr lang="en-US" altLang="en-US" sz="2800" dirty="0">
                <a:solidFill>
                  <a:srgbClr val="0000CC"/>
                </a:solidFill>
              </a:rPr>
              <a:t> 2.5 MeV, </a:t>
            </a:r>
            <a:r>
              <a:rPr lang="en-US" altLang="en-US" sz="2800" i="1" dirty="0">
                <a:solidFill>
                  <a:srgbClr val="0000CC"/>
                </a:solidFill>
              </a:rPr>
              <a:t>m</a:t>
            </a:r>
            <a:r>
              <a:rPr lang="en-US" altLang="en-US" sz="2800" i="1" baseline="-25000" dirty="0">
                <a:solidFill>
                  <a:srgbClr val="0000CC"/>
                </a:solidFill>
              </a:rPr>
              <a:t>d</a:t>
            </a:r>
            <a:r>
              <a:rPr lang="en-US" altLang="en-US" sz="2800" i="1" dirty="0">
                <a:solidFill>
                  <a:srgbClr val="0000CC"/>
                </a:solidFill>
              </a:rPr>
              <a:t> </a:t>
            </a:r>
            <a:r>
              <a:rPr lang="en-US" altLang="en-US" sz="2800" i="1" dirty="0">
                <a:solidFill>
                  <a:srgbClr val="0000CC"/>
                </a:solidFill>
                <a:sym typeface="Symbol" panose="05050102010706020507" pitchFamily="18" charset="2"/>
              </a:rPr>
              <a:t> </a:t>
            </a:r>
            <a:r>
              <a:rPr lang="en-US" altLang="en-US" sz="2800" dirty="0">
                <a:solidFill>
                  <a:srgbClr val="0000CC"/>
                </a:solidFill>
                <a:sym typeface="Symbol" panose="05050102010706020507" pitchFamily="18" charset="2"/>
              </a:rPr>
              <a:t>5.7 MeV from Higgs mechanism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sym typeface="Symbol" panose="05050102010706020507" pitchFamily="18" charset="2"/>
              </a:rPr>
              <a:t>Naïvely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sym typeface="Symbol" panose="05050102010706020507" pitchFamily="18" charset="2"/>
              </a:rPr>
              <a:t>M</a:t>
            </a:r>
            <a:r>
              <a:rPr lang="en-US" altLang="en-US" sz="2800" i="1" baseline="-25000" dirty="0" err="1">
                <a:sym typeface="Symbol" panose="05050102010706020507" pitchFamily="18" charset="2"/>
              </a:rPr>
              <a:t>proton</a:t>
            </a:r>
            <a:r>
              <a:rPr lang="en-US" altLang="en-US" sz="2800" i="1" dirty="0">
                <a:sym typeface="Symbol" panose="05050102010706020507" pitchFamily="18" charset="2"/>
              </a:rPr>
              <a:t> =2m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u</a:t>
            </a:r>
            <a:r>
              <a:rPr lang="en-US" altLang="en-US" sz="2800" i="1" dirty="0">
                <a:sym typeface="Symbol" panose="05050102010706020507" pitchFamily="18" charset="2"/>
              </a:rPr>
              <a:t> + m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d</a:t>
            </a:r>
            <a:r>
              <a:rPr lang="en-US" altLang="en-US" sz="2800" i="1" dirty="0">
                <a:sym typeface="Symbol" panose="05050102010706020507" pitchFamily="18" charset="2"/>
              </a:rPr>
              <a:t> + </a:t>
            </a:r>
            <a:r>
              <a:rPr lang="en-US" altLang="en-US" sz="2800" i="1" dirty="0" smtClean="0">
                <a:sym typeface="Symbol" panose="05050102010706020507" pitchFamily="18" charset="2"/>
              </a:rPr>
              <a:t>“??” =</a:t>
            </a:r>
            <a:r>
              <a:rPr lang="en-US" altLang="en-US" sz="2800" i="1" dirty="0">
                <a:sym typeface="Symbol" panose="05050102010706020507" pitchFamily="18" charset="2"/>
              </a:rPr>
              <a:t>10.7 MeV + </a:t>
            </a:r>
            <a:r>
              <a:rPr lang="en-US" altLang="en-US" sz="2800" i="1" dirty="0" smtClean="0">
                <a:sym typeface="Symbol" panose="05050102010706020507" pitchFamily="18" charset="2"/>
              </a:rPr>
              <a:t>“??”  </a:t>
            </a:r>
            <a:r>
              <a:rPr lang="en-US" altLang="en-US" sz="2800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sym typeface="Symbol" panose="05050102010706020507" pitchFamily="18" charset="2"/>
              </a:rPr>
              <a:t>      </a:t>
            </a:r>
            <a:endParaRPr lang="en-US" altLang="en-US" sz="280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 cf.  </a:t>
            </a:r>
            <a:r>
              <a:rPr lang="en-US" altLang="en-US" sz="2800" i="1" dirty="0">
                <a:solidFill>
                  <a:srgbClr val="0000FF"/>
                </a:solidFill>
                <a:sym typeface="Symbol" panose="05050102010706020507" pitchFamily="18" charset="2"/>
              </a:rPr>
              <a:t>Nature ~ 1000 MeV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99% of the proton mass is </a:t>
            </a:r>
            <a:r>
              <a:rPr lang="en-US" alt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  <a:t>missing</a:t>
            </a:r>
            <a:r>
              <a:rPr lang="en-US" altLang="en-US" sz="28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i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So the quarks, the “apparent constituents” of the proton, fail miserably to account for the proton mass and also its spin!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i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i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3" y="478971"/>
            <a:ext cx="19764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6406924" y="917121"/>
            <a:ext cx="2608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Englert &amp; Higgs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99384" y="5673969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01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814514" y="2284414"/>
            <a:ext cx="804643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“We find that ~ 90% of the proton (and neutron) mass,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and therefore ~ 90% of ordinary matter, emerges from 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idealized theory – </a:t>
            </a:r>
            <a:r>
              <a:rPr lang="en-US" altLang="en-US" sz="2400" dirty="0" err="1">
                <a:solidFill>
                  <a:srgbClr val="0000CC"/>
                </a:solidFill>
              </a:rPr>
              <a:t>QCDLite</a:t>
            </a:r>
            <a:r>
              <a:rPr lang="en-US" altLang="en-US" sz="2400" dirty="0">
                <a:solidFill>
                  <a:srgbClr val="0000CC"/>
                </a:solidFill>
              </a:rPr>
              <a:t> -- whose ingredients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entirely massless.”  </a:t>
            </a:r>
            <a:endParaRPr lang="en-US" altLang="en-US" sz="2400" dirty="0" smtClean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CC"/>
                </a:solidFill>
              </a:rPr>
              <a:t> 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895975" y="3654425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A50021"/>
                </a:solidFill>
              </a:rPr>
              <a:t>F, Wilczek  2012</a:t>
            </a:r>
          </a:p>
        </p:txBody>
      </p:sp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2459038" y="4105277"/>
            <a:ext cx="74025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A deep philosophical, not just physics, problem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of “Mass without Mass” and “Something for Nothing”</a:t>
            </a:r>
            <a:r>
              <a:rPr lang="en-US" altLang="en-US" sz="2800" dirty="0"/>
              <a:t> </a:t>
            </a: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4648200" y="1371600"/>
            <a:ext cx="173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Puzzling</a:t>
            </a:r>
          </a:p>
        </p:txBody>
      </p:sp>
    </p:spTree>
    <p:extLst>
      <p:ext uri="{BB962C8B-B14F-4D97-AF65-F5344CB8AC3E}">
        <p14:creationId xmlns:p14="http://schemas.microsoft.com/office/powerpoint/2010/main" val="364988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9286" y="447024"/>
            <a:ext cx="8691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Nambu’s</a:t>
            </a:r>
            <a:r>
              <a:rPr lang="en-US" sz="3600" dirty="0" smtClean="0">
                <a:solidFill>
                  <a:srgbClr val="FF0000"/>
                </a:solidFill>
              </a:rPr>
              <a:t> “Standard” Model for Nucleon Mass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       </a:t>
            </a:r>
            <a:r>
              <a:rPr lang="en-US" sz="3200" dirty="0" err="1" smtClean="0">
                <a:solidFill>
                  <a:srgbClr val="FF0000"/>
                </a:solidFill>
              </a:rPr>
              <a:t>Nambu-Jona-Lasinio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Lagrangian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7057" y="1848118"/>
            <a:ext cx="310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       More recently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M. Schumacher 1807.10798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351" y="2000310"/>
            <a:ext cx="4750935" cy="3435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9286" y="5856514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QCD analog of Higgs is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86" y="5837678"/>
            <a:ext cx="3532331" cy="4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885" y="1830351"/>
            <a:ext cx="107076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Constituent quark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Mass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generated almost completely by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mechanism of spontaneously broken chiral symmetry: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Works very well for hadrons at low energy (e.g., electroweak properties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In nuclear matter at high density as the quark condensate goes to zero,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the proton mass must go to zero, as chiral symmetry is restored.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289" y="2829536"/>
            <a:ext cx="4210050" cy="371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89" y="3231688"/>
            <a:ext cx="407670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4771" y="52750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284" y="2296136"/>
            <a:ext cx="1257300" cy="53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96005" y="813354"/>
            <a:ext cx="5758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Nambu’s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Nobel Prize Scenario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674913" y="4321230"/>
            <a:ext cx="391887" cy="5011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3945" y="5736678"/>
            <a:ext cx="5921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scenario is in tension with what</a:t>
            </a:r>
          </a:p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happening at high density!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6309" y="1306676"/>
            <a:ext cx="75336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proton mass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 is a nuclear physics problem !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636" y="355961"/>
            <a:ext cx="8457700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The crux of the matter: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oubling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high density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leading to</a:t>
            </a: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Suggest: This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related to the </a:t>
            </a:r>
            <a:r>
              <a:rPr lang="en-US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“pseudo-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conformal”symmetry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compact stars with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conformal sound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Nuclear tensor force could hint at what’s happening.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710" y="4499465"/>
            <a:ext cx="5025799" cy="6084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10" y="1932297"/>
            <a:ext cx="5415984" cy="77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7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1342</Words>
  <Application>Microsoft Office PowerPoint</Application>
  <PresentationFormat>Widescreen</PresentationFormat>
  <Paragraphs>275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 Unicode MS</vt:lpstr>
      <vt:lpstr>Batang</vt:lpstr>
      <vt:lpstr>맑은 고딕</vt:lpstr>
      <vt:lpstr>Arial</vt:lpstr>
      <vt:lpstr>Calibri</vt:lpstr>
      <vt:lpstr>Calibri Light</vt:lpstr>
      <vt:lpstr>Symbol</vt:lpstr>
      <vt:lpstr>Wingdings</vt:lpstr>
      <vt:lpstr>Office Theme</vt:lpstr>
      <vt:lpstr>Uncanny Workings of Nuclear Tensor Force</vt:lpstr>
      <vt:lpstr>Where does the nucleon mass                   come from?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Story of Tensor Forces</vt:lpstr>
      <vt:lpstr>Tensor forces and nuclear 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Tensor Forces</vt:lpstr>
      <vt:lpstr> But tensor force must change as “vacuum” is changed                        by density  (“IDD”)              Because masses change with the “vacuum” change</vt:lpstr>
      <vt:lpstr>                                               14C dating </vt:lpstr>
      <vt:lpstr>    There can be a dramatic vacuum change         at ~2n_0 seen in the skymion picture</vt:lpstr>
      <vt:lpstr>Tensor forces drastically changed              at n1/2  2n0</vt:lpstr>
      <vt:lpstr>      Impact on symmetry energy at n&gt;n0</vt:lpstr>
      <vt:lpstr>PowerPoint Presentation</vt:lpstr>
      <vt:lpstr>PowerPoint Presentation</vt:lpstr>
      <vt:lpstr>Trace of Energy Momentum Tensor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Uncanny Workings of Nuclear Tensor Force</dc:title>
  <dc:creator>Mannque Rho</dc:creator>
  <cp:lastModifiedBy>Mannque Rho</cp:lastModifiedBy>
  <cp:revision>259</cp:revision>
  <cp:lastPrinted>2018-08-29T10:38:42Z</cp:lastPrinted>
  <dcterms:created xsi:type="dcterms:W3CDTF">2018-07-28T06:39:31Z</dcterms:created>
  <dcterms:modified xsi:type="dcterms:W3CDTF">2018-09-09T01:36:13Z</dcterms:modified>
</cp:coreProperties>
</file>