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Default Extension="pdf" ContentType="application/pdf"/>
  <Override PartName="/ppt/notesSlides/notesSlide6.xml" ContentType="application/vnd.openxmlformats-officedocument.presentationml.notesSlid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5001" r:id="rId1"/>
  </p:sldMasterIdLst>
  <p:notesMasterIdLst>
    <p:notesMasterId r:id="rId27"/>
  </p:notesMasterIdLst>
  <p:handoutMasterIdLst>
    <p:handoutMasterId r:id="rId28"/>
  </p:handoutMasterIdLst>
  <p:sldIdLst>
    <p:sldId id="550" r:id="rId2"/>
    <p:sldId id="629" r:id="rId3"/>
    <p:sldId id="611" r:id="rId4"/>
    <p:sldId id="612" r:id="rId5"/>
    <p:sldId id="591" r:id="rId6"/>
    <p:sldId id="608" r:id="rId7"/>
    <p:sldId id="616" r:id="rId8"/>
    <p:sldId id="617" r:id="rId9"/>
    <p:sldId id="592" r:id="rId10"/>
    <p:sldId id="618" r:id="rId11"/>
    <p:sldId id="600" r:id="rId12"/>
    <p:sldId id="630" r:id="rId13"/>
    <p:sldId id="613" r:id="rId14"/>
    <p:sldId id="628" r:id="rId15"/>
    <p:sldId id="590" r:id="rId16"/>
    <p:sldId id="587" r:id="rId17"/>
    <p:sldId id="588" r:id="rId18"/>
    <p:sldId id="599" r:id="rId19"/>
    <p:sldId id="614" r:id="rId20"/>
    <p:sldId id="601" r:id="rId21"/>
    <p:sldId id="620" r:id="rId22"/>
    <p:sldId id="622" r:id="rId23"/>
    <p:sldId id="603" r:id="rId24"/>
    <p:sldId id="595" r:id="rId25"/>
    <p:sldId id="606" r:id="rId26"/>
  </p:sldIdLst>
  <p:sldSz cx="9144000" cy="6858000" type="screen4x3"/>
  <p:notesSz cx="6858000" cy="9144000"/>
  <p:defaultTextStyle>
    <a:defPPr>
      <a:defRPr lang="ja-JP"/>
    </a:defPPr>
    <a:lvl1pPr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-102" charset="0"/>
        <a:ea typeface="ＭＳ Ｐゴシック" pitchFamily="-102" charset="-128"/>
        <a:cs typeface="ＭＳ Ｐゴシック" pitchFamily="-102" charset="-128"/>
      </a:defRPr>
    </a:lvl1pPr>
    <a:lvl2pPr marL="4572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-102" charset="0"/>
        <a:ea typeface="ＭＳ Ｐゴシック" pitchFamily="-102" charset="-128"/>
        <a:cs typeface="ＭＳ Ｐゴシック" pitchFamily="-102" charset="-128"/>
      </a:defRPr>
    </a:lvl2pPr>
    <a:lvl3pPr marL="9144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-102" charset="0"/>
        <a:ea typeface="ＭＳ Ｐゴシック" pitchFamily="-102" charset="-128"/>
        <a:cs typeface="ＭＳ Ｐゴシック" pitchFamily="-102" charset="-128"/>
      </a:defRPr>
    </a:lvl3pPr>
    <a:lvl4pPr marL="13716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-102" charset="0"/>
        <a:ea typeface="ＭＳ Ｐゴシック" pitchFamily="-102" charset="-128"/>
        <a:cs typeface="ＭＳ Ｐゴシック" pitchFamily="-102" charset="-128"/>
      </a:defRPr>
    </a:lvl4pPr>
    <a:lvl5pPr marL="18288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-102" charset="0"/>
        <a:ea typeface="ＭＳ Ｐゴシック" pitchFamily="-102" charset="-128"/>
        <a:cs typeface="ＭＳ Ｐゴシック" pitchFamily="-102" charset="-128"/>
      </a:defRPr>
    </a:lvl5pPr>
    <a:lvl6pPr marL="2286000" algn="l" defTabSz="457200" rtl="0" eaLnBrk="1" latinLnBrk="0" hangingPunct="1">
      <a:defRPr kumimoji="1" kern="1200">
        <a:solidFill>
          <a:schemeClr val="tx1"/>
        </a:solidFill>
        <a:latin typeface="Arial" pitchFamily="-102" charset="0"/>
        <a:ea typeface="ＭＳ Ｐゴシック" pitchFamily="-102" charset="-128"/>
        <a:cs typeface="ＭＳ Ｐゴシック" pitchFamily="-102" charset="-128"/>
      </a:defRPr>
    </a:lvl6pPr>
    <a:lvl7pPr marL="2743200" algn="l" defTabSz="457200" rtl="0" eaLnBrk="1" latinLnBrk="0" hangingPunct="1">
      <a:defRPr kumimoji="1" kern="1200">
        <a:solidFill>
          <a:schemeClr val="tx1"/>
        </a:solidFill>
        <a:latin typeface="Arial" pitchFamily="-102" charset="0"/>
        <a:ea typeface="ＭＳ Ｐゴシック" pitchFamily="-102" charset="-128"/>
        <a:cs typeface="ＭＳ Ｐゴシック" pitchFamily="-102" charset="-128"/>
      </a:defRPr>
    </a:lvl7pPr>
    <a:lvl8pPr marL="3200400" algn="l" defTabSz="457200" rtl="0" eaLnBrk="1" latinLnBrk="0" hangingPunct="1">
      <a:defRPr kumimoji="1" kern="1200">
        <a:solidFill>
          <a:schemeClr val="tx1"/>
        </a:solidFill>
        <a:latin typeface="Arial" pitchFamily="-102" charset="0"/>
        <a:ea typeface="ＭＳ Ｐゴシック" pitchFamily="-102" charset="-128"/>
        <a:cs typeface="ＭＳ Ｐゴシック" pitchFamily="-102" charset="-128"/>
      </a:defRPr>
    </a:lvl8pPr>
    <a:lvl9pPr marL="3657600" algn="l" defTabSz="457200" rtl="0" eaLnBrk="1" latinLnBrk="0" hangingPunct="1">
      <a:defRPr kumimoji="1" kern="1200">
        <a:solidFill>
          <a:schemeClr val="tx1"/>
        </a:solidFill>
        <a:latin typeface="Arial" pitchFamily="-102" charset="0"/>
        <a:ea typeface="ＭＳ Ｐゴシック" pitchFamily="-102" charset="-128"/>
        <a:cs typeface="ＭＳ Ｐゴシック" pitchFamily="-102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scaleToFitPaper="1" frameSlides="1"/>
  <p:clrMru>
    <a:srgbClr val="FFA798"/>
    <a:srgbClr val="FF7DFF"/>
    <a:srgbClr val="D97575"/>
    <a:srgbClr val="FF5332"/>
    <a:srgbClr val="FF3F5E"/>
    <a:srgbClr val="FF00FF"/>
    <a:srgbClr val="D94446"/>
    <a:srgbClr val="D95B4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淡色 3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淡色 2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スタイルなし/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スタイル/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0865" autoAdjust="0"/>
  </p:normalViewPr>
  <p:slideViewPr>
    <p:cSldViewPr snapToGrid="0" snapToObjects="1" showGuides="1">
      <p:cViewPr>
        <p:scale>
          <a:sx n="100" d="100"/>
          <a:sy n="100" d="100"/>
        </p:scale>
        <p:origin x="-584" y="-88"/>
      </p:cViewPr>
      <p:guideLst>
        <p:guide orient="horz" pos="226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D77105F7-EEB4-444A-BE39-C76FDF76206E}" type="datetime1">
              <a:rPr lang="ja-JP" altLang="en-US"/>
              <a:pPr>
                <a:defRPr/>
              </a:pPr>
              <a:t>16.8.29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11BFA9B2-A15E-6C4B-879D-B5E8A4428E0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DB2163C-298A-4E47-A37C-746796ABABCE}" type="datetime1">
              <a:rPr lang="ja-JP" altLang="en-US"/>
              <a:pPr>
                <a:defRPr/>
              </a:pPr>
              <a:t>16.8.29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E38D6C4-8198-454B-86ED-F62B552995D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ＭＳ Ｐゴシック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>
              <a:cs typeface="ＭＳ Ｐゴシック" pitchFamily="-102" charset="-128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9EAF7C-4EF4-634C-9FF3-E0EC52795078}" type="slidenum">
              <a:rPr lang="ja-JP" altLang="en-US" smtClean="0"/>
              <a:pPr>
                <a:defRPr/>
              </a:pPr>
              <a:t>1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\</a:t>
            </a:r>
            <a:r>
              <a:rPr lang="en-US" altLang="ja-JP" dirty="0" err="1" smtClean="0"/>
              <a:t>begin{align</a:t>
            </a:r>
            <a:r>
              <a:rPr lang="en-US" altLang="ja-JP" dirty="0" smtClean="0"/>
              <a:t>*}</a:t>
            </a:r>
          </a:p>
          <a:p>
            <a:r>
              <a:rPr lang="en-US" altLang="ja-JP" dirty="0" smtClean="0"/>
              <a:t>\Delta {\bf X}</a:t>
            </a:r>
          </a:p>
          <a:p>
            <a:r>
              <a:rPr lang="en-US" altLang="ja-JP" dirty="0" smtClean="0"/>
              <a:t>=  \left(</a:t>
            </a:r>
          </a:p>
          <a:p>
            <a:r>
              <a:rPr lang="en-US" altLang="ja-JP" dirty="0" err="1" smtClean="0"/>
              <a:t>X_t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X_o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X_s</a:t>
            </a:r>
            <a:r>
              <a:rPr lang="en-US" altLang="ja-JP" dirty="0" smtClean="0"/>
              <a:t>, X_\ell </a:t>
            </a:r>
          </a:p>
          <a:p>
            <a:r>
              <a:rPr lang="en-US" altLang="ja-JP" dirty="0" smtClean="0"/>
              <a:t>\right) </a:t>
            </a:r>
          </a:p>
          <a:p>
            <a:r>
              <a:rPr lang="en-US" altLang="ja-JP" dirty="0" smtClean="0"/>
              <a:t>\</a:t>
            </a:r>
            <a:r>
              <a:rPr lang="en-US" altLang="ja-JP" dirty="0" err="1" smtClean="0"/>
              <a:t>end{align</a:t>
            </a:r>
            <a:r>
              <a:rPr lang="en-US" altLang="ja-JP" dirty="0" smtClean="0"/>
              <a:t>*}</a:t>
            </a:r>
          </a:p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\</a:t>
            </a:r>
            <a:r>
              <a:rPr lang="en-US" altLang="ja-JP" dirty="0" err="1" smtClean="0"/>
              <a:t>begin{align</a:t>
            </a:r>
            <a:r>
              <a:rPr lang="en-US" altLang="ja-JP" dirty="0" smtClean="0"/>
              <a:t>*}</a:t>
            </a:r>
          </a:p>
          <a:p>
            <a:r>
              <a:rPr lang="en-US" altLang="ja-JP" dirty="0" smtClean="0"/>
              <a:t>P(\Delta {\bf X}, </a:t>
            </a:r>
            <a:r>
              <a:rPr lang="en-US" altLang="ja-JP" dirty="0" err="1" smtClean="0"/>
              <a:t>k_{\rm</a:t>
            </a:r>
            <a:r>
              <a:rPr lang="en-US" altLang="ja-JP" dirty="0" smtClean="0"/>
              <a:t> T})</a:t>
            </a:r>
          </a:p>
          <a:p>
            <a:r>
              <a:rPr lang="en-US" altLang="ja-JP" dirty="0" smtClean="0"/>
              <a:t>\</a:t>
            </a:r>
            <a:r>
              <a:rPr lang="en-US" altLang="ja-JP" dirty="0" err="1" smtClean="0"/>
              <a:t>end{align</a:t>
            </a:r>
            <a:r>
              <a:rPr lang="en-US" altLang="ja-JP" dirty="0" smtClean="0"/>
              <a:t>*}</a:t>
            </a:r>
          </a:p>
          <a:p>
            <a:endParaRPr lang="en-US" altLang="ja-JP" dirty="0" smtClean="0"/>
          </a:p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38D6C4-8198-454B-86ED-F62B552995D4}" type="slidenum">
              <a:rPr lang="ja-JP" altLang="en-US" smtClean="0"/>
              <a:pPr>
                <a:defRPr/>
              </a:pPr>
              <a:t>18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\</a:t>
            </a:r>
            <a:r>
              <a:rPr lang="en-US" altLang="ja-JP" dirty="0" err="1" smtClean="0"/>
              <a:t>begin{align</a:t>
            </a:r>
            <a:r>
              <a:rPr lang="en-US" altLang="ja-JP" dirty="0" smtClean="0"/>
              <a:t>*}</a:t>
            </a:r>
          </a:p>
          <a:p>
            <a:r>
              <a:rPr lang="en-US" altLang="ja-JP" dirty="0" smtClean="0"/>
              <a:t>R_s^2=L_s^2</a:t>
            </a:r>
          </a:p>
          <a:p>
            <a:r>
              <a:rPr lang="en-US" altLang="ja-JP" dirty="0" smtClean="0"/>
              <a:t>\</a:t>
            </a:r>
            <a:r>
              <a:rPr lang="en-US" altLang="ja-JP" dirty="0" err="1" smtClean="0"/>
              <a:t>end{align</a:t>
            </a:r>
            <a:r>
              <a:rPr lang="en-US" altLang="ja-JP" dirty="0" smtClean="0"/>
              <a:t>*}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\</a:t>
            </a:r>
            <a:r>
              <a:rPr lang="en-US" altLang="ja-JP" dirty="0" err="1" smtClean="0"/>
              <a:t>begin{align</a:t>
            </a:r>
            <a:r>
              <a:rPr lang="en-US" altLang="ja-JP" dirty="0" smtClean="0"/>
              <a:t>*}</a:t>
            </a:r>
          </a:p>
          <a:p>
            <a:r>
              <a:rPr lang="en-US" altLang="ja-JP" dirty="0" smtClean="0"/>
              <a:t>R_\ell^2=L_\ell^2 + L_t^2 \beta_{\</a:t>
            </a:r>
            <a:r>
              <a:rPr lang="en-US" altLang="ja-JP" dirty="0" err="1" smtClean="0"/>
              <a:t>rm</a:t>
            </a:r>
            <a:r>
              <a:rPr lang="en-US" altLang="ja-JP" dirty="0" smtClean="0"/>
              <a:t> L}^2</a:t>
            </a:r>
          </a:p>
          <a:p>
            <a:r>
              <a:rPr lang="en-US" altLang="ja-JP" dirty="0" smtClean="0"/>
              <a:t>\</a:t>
            </a:r>
            <a:r>
              <a:rPr lang="en-US" altLang="ja-JP" dirty="0" err="1" smtClean="0"/>
              <a:t>end{align</a:t>
            </a:r>
            <a:r>
              <a:rPr lang="en-US" altLang="ja-JP" dirty="0" smtClean="0"/>
              <a:t>*}</a:t>
            </a:r>
          </a:p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38D6C4-8198-454B-86ED-F62B552995D4}" type="slidenum">
              <a:rPr lang="ja-JP" altLang="en-US" smtClean="0"/>
              <a:pPr>
                <a:defRPr/>
              </a:pPr>
              <a:t>20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\</a:t>
            </a:r>
            <a:r>
              <a:rPr lang="en-US" altLang="ja-JP" dirty="0" err="1" smtClean="0"/>
              <a:t>begin{align</a:t>
            </a:r>
            <a:r>
              <a:rPr lang="en-US" altLang="ja-JP" dirty="0" smtClean="0"/>
              <a:t>*}</a:t>
            </a:r>
          </a:p>
          <a:p>
            <a:r>
              <a:rPr lang="en-US" altLang="ja-JP" dirty="0" smtClean="0"/>
              <a:t>\left(</a:t>
            </a:r>
          </a:p>
          <a:p>
            <a:r>
              <a:rPr lang="en-US" altLang="ja-JP" dirty="0" smtClean="0"/>
              <a:t>\</a:t>
            </a:r>
            <a:r>
              <a:rPr lang="en-US" altLang="ja-JP" dirty="0" err="1" smtClean="0"/>
              <a:t>frac{L_t}{L_s</a:t>
            </a:r>
            <a:r>
              <a:rPr lang="en-US" altLang="ja-JP" dirty="0" smtClean="0"/>
              <a:t>} </a:t>
            </a:r>
          </a:p>
          <a:p>
            <a:r>
              <a:rPr lang="en-US" altLang="ja-JP" dirty="0" smtClean="0"/>
              <a:t>\right)_{\</a:t>
            </a:r>
            <a:r>
              <a:rPr lang="en-US" altLang="ja-JP" dirty="0" err="1" smtClean="0"/>
              <a:t>rm</a:t>
            </a:r>
            <a:r>
              <a:rPr lang="en-US" altLang="ja-JP" dirty="0" smtClean="0"/>
              <a:t> small \ </a:t>
            </a:r>
            <a:r>
              <a:rPr lang="en-US" altLang="ja-JP" dirty="0" err="1" smtClean="0"/>
              <a:t>q</a:t>
            </a:r>
            <a:r>
              <a:rPr lang="en-US" altLang="ja-JP" dirty="0" smtClean="0"/>
              <a:t>}</a:t>
            </a:r>
          </a:p>
          <a:p>
            <a:r>
              <a:rPr lang="en-US" altLang="ja-JP" dirty="0" smtClean="0"/>
              <a:t>&gt;</a:t>
            </a:r>
          </a:p>
          <a:p>
            <a:r>
              <a:rPr lang="en-US" altLang="ja-JP" dirty="0" smtClean="0"/>
              <a:t>\left(</a:t>
            </a:r>
          </a:p>
          <a:p>
            <a:r>
              <a:rPr lang="en-US" altLang="ja-JP" dirty="0" smtClean="0"/>
              <a:t>\</a:t>
            </a:r>
            <a:r>
              <a:rPr lang="en-US" altLang="ja-JP" dirty="0" err="1" smtClean="0"/>
              <a:t>frac{L_t}{L_s</a:t>
            </a:r>
            <a:r>
              <a:rPr lang="en-US" altLang="ja-JP" dirty="0" smtClean="0"/>
              <a:t>} </a:t>
            </a:r>
          </a:p>
          <a:p>
            <a:r>
              <a:rPr lang="en-US" altLang="ja-JP" dirty="0" smtClean="0"/>
              <a:t>\right)_{\</a:t>
            </a:r>
            <a:r>
              <a:rPr lang="en-US" altLang="ja-JP" dirty="0" err="1" smtClean="0"/>
              <a:t>rm</a:t>
            </a:r>
            <a:r>
              <a:rPr lang="en-US" altLang="ja-JP" dirty="0" smtClean="0"/>
              <a:t> large \ </a:t>
            </a:r>
            <a:r>
              <a:rPr lang="en-US" altLang="ja-JP" dirty="0" err="1" smtClean="0"/>
              <a:t>q</a:t>
            </a:r>
            <a:r>
              <a:rPr lang="en-US" altLang="ja-JP" dirty="0" smtClean="0"/>
              <a:t>} </a:t>
            </a:r>
          </a:p>
          <a:p>
            <a:r>
              <a:rPr lang="en-US" altLang="ja-JP" dirty="0" smtClean="0"/>
              <a:t>\</a:t>
            </a:r>
            <a:r>
              <a:rPr lang="en-US" altLang="ja-JP" dirty="0" err="1" smtClean="0"/>
              <a:t>end{align</a:t>
            </a:r>
            <a:r>
              <a:rPr lang="en-US" altLang="ja-JP" dirty="0" smtClean="0"/>
              <a:t>*}</a:t>
            </a:r>
          </a:p>
          <a:p>
            <a:endParaRPr lang="en-US" altLang="ja-JP" dirty="0" smtClean="0"/>
          </a:p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38D6C4-8198-454B-86ED-F62B552995D4}" type="slidenum">
              <a:rPr lang="ja-JP" altLang="en-US" smtClean="0"/>
              <a:pPr>
                <a:defRPr/>
              </a:pPr>
              <a:t>21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\</a:t>
            </a:r>
            <a:r>
              <a:rPr lang="en-US" altLang="ja-JP" dirty="0" err="1" smtClean="0"/>
              <a:t>begin{align</a:t>
            </a:r>
            <a:r>
              <a:rPr lang="en-US" altLang="ja-JP" dirty="0" smtClean="0"/>
              <a:t>*}</a:t>
            </a:r>
          </a:p>
          <a:p>
            <a:r>
              <a:rPr lang="en-US" altLang="ja-JP" dirty="0" smtClean="0"/>
              <a:t>\left(</a:t>
            </a:r>
          </a:p>
          <a:p>
            <a:r>
              <a:rPr lang="en-US" altLang="ja-JP" dirty="0" smtClean="0"/>
              <a:t>\</a:t>
            </a:r>
            <a:r>
              <a:rPr lang="en-US" altLang="ja-JP" dirty="0" err="1" smtClean="0"/>
              <a:t>frac{L_t}{L_s</a:t>
            </a:r>
            <a:r>
              <a:rPr lang="en-US" altLang="ja-JP" dirty="0" smtClean="0"/>
              <a:t>} </a:t>
            </a:r>
          </a:p>
          <a:p>
            <a:r>
              <a:rPr lang="en-US" altLang="ja-JP" dirty="0" smtClean="0"/>
              <a:t>\right)_{\</a:t>
            </a:r>
            <a:r>
              <a:rPr lang="en-US" altLang="ja-JP" dirty="0" err="1" smtClean="0"/>
              <a:t>rm</a:t>
            </a:r>
            <a:r>
              <a:rPr lang="en-US" altLang="ja-JP" dirty="0" smtClean="0"/>
              <a:t> small \ </a:t>
            </a:r>
            <a:r>
              <a:rPr lang="en-US" altLang="ja-JP" dirty="0" err="1" smtClean="0"/>
              <a:t>q</a:t>
            </a:r>
            <a:r>
              <a:rPr lang="en-US" altLang="ja-JP" dirty="0" smtClean="0"/>
              <a:t>}</a:t>
            </a:r>
          </a:p>
          <a:p>
            <a:r>
              <a:rPr lang="en-US" altLang="ja-JP" dirty="0" smtClean="0"/>
              <a:t>&gt;</a:t>
            </a:r>
          </a:p>
          <a:p>
            <a:r>
              <a:rPr lang="en-US" altLang="ja-JP" dirty="0" smtClean="0"/>
              <a:t>\left(</a:t>
            </a:r>
          </a:p>
          <a:p>
            <a:r>
              <a:rPr lang="en-US" altLang="ja-JP" dirty="0" smtClean="0"/>
              <a:t>\</a:t>
            </a:r>
            <a:r>
              <a:rPr lang="en-US" altLang="ja-JP" dirty="0" err="1" smtClean="0"/>
              <a:t>frac{L_t}{L_s</a:t>
            </a:r>
            <a:r>
              <a:rPr lang="en-US" altLang="ja-JP" dirty="0" smtClean="0"/>
              <a:t>} </a:t>
            </a:r>
          </a:p>
          <a:p>
            <a:r>
              <a:rPr lang="en-US" altLang="ja-JP" dirty="0" smtClean="0"/>
              <a:t>\right)_{\</a:t>
            </a:r>
            <a:r>
              <a:rPr lang="en-US" altLang="ja-JP" dirty="0" err="1" smtClean="0"/>
              <a:t>rm</a:t>
            </a:r>
            <a:r>
              <a:rPr lang="en-US" altLang="ja-JP" dirty="0" smtClean="0"/>
              <a:t> large \ </a:t>
            </a:r>
            <a:r>
              <a:rPr lang="en-US" altLang="ja-JP" dirty="0" err="1" smtClean="0"/>
              <a:t>q</a:t>
            </a:r>
            <a:r>
              <a:rPr lang="en-US" altLang="ja-JP" dirty="0" smtClean="0"/>
              <a:t>} </a:t>
            </a:r>
          </a:p>
          <a:p>
            <a:r>
              <a:rPr lang="en-US" altLang="ja-JP" dirty="0" smtClean="0"/>
              <a:t>\</a:t>
            </a:r>
            <a:r>
              <a:rPr lang="en-US" altLang="ja-JP" dirty="0" err="1" smtClean="0"/>
              <a:t>end{align</a:t>
            </a:r>
            <a:r>
              <a:rPr lang="en-US" altLang="ja-JP" dirty="0" smtClean="0"/>
              <a:t>*}</a:t>
            </a:r>
          </a:p>
          <a:p>
            <a:endParaRPr lang="en-US" altLang="ja-JP" dirty="0" smtClean="0"/>
          </a:p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38D6C4-8198-454B-86ED-F62B552995D4}" type="slidenum">
              <a:rPr lang="ja-JP" altLang="en-US" smtClean="0"/>
              <a:pPr>
                <a:defRPr/>
              </a:pPr>
              <a:t>22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\</a:t>
            </a:r>
            <a:r>
              <a:rPr lang="en-US" altLang="ja-JP" dirty="0" err="1" smtClean="0"/>
              <a:t>begin{align</a:t>
            </a:r>
            <a:r>
              <a:rPr lang="en-US" altLang="ja-JP" dirty="0" smtClean="0"/>
              <a:t>*}</a:t>
            </a:r>
          </a:p>
          <a:p>
            <a:r>
              <a:rPr lang="en-US" altLang="ja-JP" dirty="0" smtClean="0"/>
              <a:t>\left(</a:t>
            </a:r>
          </a:p>
          <a:p>
            <a:r>
              <a:rPr lang="en-US" altLang="ja-JP" dirty="0" smtClean="0"/>
              <a:t>\</a:t>
            </a:r>
            <a:r>
              <a:rPr lang="en-US" altLang="ja-JP" dirty="0" err="1" smtClean="0"/>
              <a:t>frac{L_t}{L_s</a:t>
            </a:r>
            <a:r>
              <a:rPr lang="en-US" altLang="ja-JP" dirty="0" smtClean="0"/>
              <a:t>} </a:t>
            </a:r>
          </a:p>
          <a:p>
            <a:r>
              <a:rPr lang="en-US" altLang="ja-JP" dirty="0" smtClean="0"/>
              <a:t>\right)_{\</a:t>
            </a:r>
            <a:r>
              <a:rPr lang="en-US" altLang="ja-JP" dirty="0" err="1" smtClean="0"/>
              <a:t>rm</a:t>
            </a:r>
            <a:r>
              <a:rPr lang="en-US" altLang="ja-JP" dirty="0" smtClean="0"/>
              <a:t> small \ </a:t>
            </a:r>
            <a:r>
              <a:rPr lang="en-US" altLang="ja-JP" dirty="0" err="1" smtClean="0"/>
              <a:t>q</a:t>
            </a:r>
            <a:r>
              <a:rPr lang="en-US" altLang="ja-JP" dirty="0" smtClean="0"/>
              <a:t>}</a:t>
            </a:r>
          </a:p>
          <a:p>
            <a:r>
              <a:rPr lang="en-US" altLang="ja-JP" dirty="0" smtClean="0"/>
              <a:t>&gt;</a:t>
            </a:r>
          </a:p>
          <a:p>
            <a:r>
              <a:rPr lang="en-US" altLang="ja-JP" dirty="0" smtClean="0"/>
              <a:t>\left(</a:t>
            </a:r>
          </a:p>
          <a:p>
            <a:r>
              <a:rPr lang="en-US" altLang="ja-JP" dirty="0" smtClean="0"/>
              <a:t>\</a:t>
            </a:r>
            <a:r>
              <a:rPr lang="en-US" altLang="ja-JP" dirty="0" err="1" smtClean="0"/>
              <a:t>frac{L_t}{L_s</a:t>
            </a:r>
            <a:r>
              <a:rPr lang="en-US" altLang="ja-JP" dirty="0" smtClean="0"/>
              <a:t>} </a:t>
            </a:r>
          </a:p>
          <a:p>
            <a:r>
              <a:rPr lang="en-US" altLang="ja-JP" dirty="0" smtClean="0"/>
              <a:t>\right)_{\</a:t>
            </a:r>
            <a:r>
              <a:rPr lang="en-US" altLang="ja-JP" dirty="0" err="1" smtClean="0"/>
              <a:t>rm</a:t>
            </a:r>
            <a:r>
              <a:rPr lang="en-US" altLang="ja-JP" dirty="0" smtClean="0"/>
              <a:t> large \ </a:t>
            </a:r>
            <a:r>
              <a:rPr lang="en-US" altLang="ja-JP" dirty="0" err="1" smtClean="0"/>
              <a:t>q</a:t>
            </a:r>
            <a:r>
              <a:rPr lang="en-US" altLang="ja-JP" dirty="0" smtClean="0"/>
              <a:t>} </a:t>
            </a:r>
          </a:p>
          <a:p>
            <a:r>
              <a:rPr lang="en-US" altLang="ja-JP" dirty="0" smtClean="0"/>
              <a:t>\</a:t>
            </a:r>
            <a:r>
              <a:rPr lang="en-US" altLang="ja-JP" dirty="0" err="1" smtClean="0"/>
              <a:t>end{align</a:t>
            </a:r>
            <a:r>
              <a:rPr lang="en-US" altLang="ja-JP" dirty="0" smtClean="0"/>
              <a:t>*}</a:t>
            </a:r>
          </a:p>
          <a:p>
            <a:endParaRPr lang="en-US" altLang="ja-JP" dirty="0" smtClean="0"/>
          </a:p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38D6C4-8198-454B-86ED-F62B552995D4}" type="slidenum">
              <a:rPr lang="ja-JP" altLang="en-US" smtClean="0"/>
              <a:pPr>
                <a:defRPr/>
              </a:pPr>
              <a:t>23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>
              <a:cs typeface="ＭＳ Ｐゴシック" pitchFamily="-102" charset="-128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9FAECA-D07A-6E41-B1A5-5DEB22882014}" type="slidenum">
              <a:rPr lang="ja-JP" altLang="en-US" smtClean="0"/>
              <a:pPr>
                <a:defRPr/>
              </a:pPr>
              <a:t>24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900"/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dirty="0" smtClean="0"/>
              <a:t>マスタ サブタイトルの書式設定</a:t>
            </a: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2DBB8-B6D2-4348-B340-1DFECC02DB7E}" type="datetime1">
              <a:rPr lang="ja-JP" altLang="en-US"/>
              <a:pPr>
                <a:defRPr/>
              </a:pPr>
              <a:t>16.8.29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A3807-2534-ED45-89FD-190C79EE738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C93E5-E438-B748-9236-909325E2A90A}" type="datetime1">
              <a:rPr lang="ja-JP" altLang="en-US"/>
              <a:pPr>
                <a:defRPr/>
              </a:pPr>
              <a:t>16.8.29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E477D-C18E-414C-BBB6-06FC4721F0C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21213-3E72-BB40-9A23-016D74FF8250}" type="datetime1">
              <a:rPr lang="ja-JP" altLang="en-US"/>
              <a:pPr>
                <a:defRPr/>
              </a:pPr>
              <a:t>16.8.29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6FB42-E2BB-A241-9639-DF8A0BCC2D0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5241B-9E95-CE48-8B69-B017DF49329F}" type="datetime1">
              <a:rPr lang="ja-JP" altLang="en-US"/>
              <a:pPr>
                <a:defRPr/>
              </a:pPr>
              <a:t>16.8.29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C9E9A-A610-3849-993A-43D3E71AAF6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8317D-8B87-8742-80EA-F53A630400C0}" type="datetime1">
              <a:rPr lang="ja-JP" altLang="en-US"/>
              <a:pPr>
                <a:defRPr/>
              </a:pPr>
              <a:t>16.8.29</a:t>
            </a:fld>
            <a:endParaRPr 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50675-84B2-704A-A871-7DF88B6F3D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305AE-BF1B-2E41-AF58-BB23C4A05112}" type="datetime1">
              <a:rPr lang="ja-JP" altLang="en-US"/>
              <a:pPr>
                <a:defRPr/>
              </a:pPr>
              <a:t>16.8.29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B480E-8D2F-1449-A66C-14B5AAA89BD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C150C-F1DC-1E48-8A49-C53D7CFD561C}" type="datetime1">
              <a:rPr lang="ja-JP" altLang="en-US"/>
              <a:pPr>
                <a:defRPr/>
              </a:pPr>
              <a:t>16.8.29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38ADB-CB7D-AA42-A9C0-5C6E339E3D9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1B061-1CC3-BA4D-AECA-1838E27A87C5}" type="datetime1">
              <a:rPr lang="ja-JP" altLang="en-US"/>
              <a:pPr>
                <a:defRPr/>
              </a:pPr>
              <a:t>16.8.29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FD667-C5A6-FD46-B6C7-DC0347172FD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CF49A-ADCD-E54D-A055-1A8172382547}" type="datetime1">
              <a:rPr lang="ja-JP" altLang="en-US"/>
              <a:pPr>
                <a:defRPr/>
              </a:pPr>
              <a:t>16.8.29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905E3-61D5-364B-ABD2-5469F6F8466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D0BC1-FD73-2143-A348-F48687BBD2CC}" type="datetime1">
              <a:rPr lang="ja-JP" altLang="en-US"/>
              <a:pPr>
                <a:defRPr/>
              </a:pPr>
              <a:t>16.8.29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83C1F-C933-0042-815B-B17B99A55DD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6D728-E495-3549-8D13-FAAEF47F11B7}" type="datetime1">
              <a:rPr lang="ja-JP" altLang="en-US"/>
              <a:pPr>
                <a:defRPr/>
              </a:pPr>
              <a:t>16.8.29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9A475-8A86-4342-8E0A-F09A4196F37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0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473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67BBC9B-7687-CA43-B882-09DC0DD5819C}" type="datetime1">
              <a:rPr lang="ja-JP" altLang="en-US"/>
              <a:pPr>
                <a:defRPr/>
              </a:pPr>
              <a:t>16.8.29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9C1D333-80F2-FC45-9391-DBCD5B69F20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38" r:id="rId1"/>
    <p:sldLayoutId id="2147485339" r:id="rId2"/>
    <p:sldLayoutId id="2147485348" r:id="rId3"/>
    <p:sldLayoutId id="2147485340" r:id="rId4"/>
    <p:sldLayoutId id="2147485341" r:id="rId5"/>
    <p:sldLayoutId id="2147485342" r:id="rId6"/>
    <p:sldLayoutId id="2147485343" r:id="rId7"/>
    <p:sldLayoutId id="2147485344" r:id="rId8"/>
    <p:sldLayoutId id="2147485345" r:id="rId9"/>
    <p:sldLayoutId id="2147485346" r:id="rId10"/>
    <p:sldLayoutId id="2147485347" r:id="rId11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kumimoji="1" sz="4000" kern="1200">
          <a:solidFill>
            <a:schemeClr val="tx1"/>
          </a:solidFill>
          <a:latin typeface="+mj-lt"/>
          <a:ea typeface="+mj-ea"/>
          <a:cs typeface="ＭＳ Ｐゴシック" pitchFamily="-102" charset="-128"/>
        </a:defRPr>
      </a:lvl1pPr>
      <a:lvl2pPr algn="ctr" defTabSz="457200" rtl="0" fontAlgn="base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alibri" pitchFamily="-102" charset="0"/>
          <a:ea typeface="ＭＳ Ｐゴシック" pitchFamily="-102" charset="-128"/>
          <a:cs typeface="ＭＳ Ｐゴシック" pitchFamily="-102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alibri" pitchFamily="-102" charset="0"/>
          <a:ea typeface="ＭＳ Ｐゴシック" pitchFamily="-102" charset="-128"/>
          <a:cs typeface="ＭＳ Ｐゴシック" pitchFamily="-102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alibri" pitchFamily="-102" charset="0"/>
          <a:ea typeface="ＭＳ Ｐゴシック" pitchFamily="-102" charset="-128"/>
          <a:cs typeface="ＭＳ Ｐゴシック" pitchFamily="-102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alibri" pitchFamily="-102" charset="0"/>
          <a:ea typeface="ＭＳ Ｐゴシック" pitchFamily="-102" charset="-128"/>
          <a:cs typeface="ＭＳ Ｐゴシック" pitchFamily="-10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alibri" pitchFamily="-102" charset="0"/>
          <a:ea typeface="ＭＳ Ｐゴシック" pitchFamily="-102" charset="-128"/>
          <a:cs typeface="ＭＳ Ｐゴシック" pitchFamily="-10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alibri" pitchFamily="-102" charset="0"/>
          <a:ea typeface="ＭＳ Ｐゴシック" pitchFamily="-102" charset="-128"/>
          <a:cs typeface="ＭＳ Ｐゴシック" pitchFamily="-10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alibri" pitchFamily="-102" charset="0"/>
          <a:ea typeface="ＭＳ Ｐゴシック" pitchFamily="-102" charset="-128"/>
          <a:cs typeface="ＭＳ Ｐゴシック" pitchFamily="-10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alibri" pitchFamily="-102" charset="0"/>
          <a:ea typeface="ＭＳ Ｐゴシック" pitchFamily="-102" charset="-128"/>
          <a:cs typeface="ＭＳ Ｐゴシック" pitchFamily="-102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-102" charset="0"/>
        <a:buChar char="•"/>
        <a:defRPr kumimoji="1" sz="2900" kern="1200">
          <a:solidFill>
            <a:schemeClr val="tx1"/>
          </a:solidFill>
          <a:latin typeface="+mn-lt"/>
          <a:ea typeface="+mn-ea"/>
          <a:cs typeface="ＭＳ Ｐゴシック" pitchFamily="-102" charset="-128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-102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-102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-102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-102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df"/><Relationship Id="rId3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df"/><Relationship Id="rId3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df"/><Relationship Id="rId3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6.pdf"/><Relationship Id="rId12" Type="http://schemas.openxmlformats.org/officeDocument/2006/relationships/image" Target="../media/image57.png"/><Relationship Id="rId13" Type="http://schemas.openxmlformats.org/officeDocument/2006/relationships/image" Target="../media/image58.pdf"/><Relationship Id="rId14" Type="http://schemas.openxmlformats.org/officeDocument/2006/relationships/image" Target="../media/image59.png"/><Relationship Id="rId15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df"/><Relationship Id="rId3" Type="http://schemas.openxmlformats.org/officeDocument/2006/relationships/image" Target="../media/image48.png"/><Relationship Id="rId4" Type="http://schemas.openxmlformats.org/officeDocument/2006/relationships/image" Target="../media/image49.pdf"/><Relationship Id="rId5" Type="http://schemas.openxmlformats.org/officeDocument/2006/relationships/image" Target="../media/image50.png"/><Relationship Id="rId6" Type="http://schemas.openxmlformats.org/officeDocument/2006/relationships/image" Target="../media/image51.pdf"/><Relationship Id="rId7" Type="http://schemas.openxmlformats.org/officeDocument/2006/relationships/image" Target="../media/image52.png"/><Relationship Id="rId8" Type="http://schemas.openxmlformats.org/officeDocument/2006/relationships/image" Target="../media/image53.png"/><Relationship Id="rId9" Type="http://schemas.openxmlformats.org/officeDocument/2006/relationships/image" Target="../media/image54.pdf"/><Relationship Id="rId10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6" Type="http://schemas.openxmlformats.org/officeDocument/2006/relationships/image" Target="../media/image64.png"/><Relationship Id="rId7" Type="http://schemas.openxmlformats.org/officeDocument/2006/relationships/image" Target="../media/image65.png"/><Relationship Id="rId8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4" Type="http://schemas.openxmlformats.org/officeDocument/2006/relationships/image" Target="../media/image68.pdf"/><Relationship Id="rId5" Type="http://schemas.openxmlformats.org/officeDocument/2006/relationships/image" Target="../media/image69.png"/><Relationship Id="rId6" Type="http://schemas.openxmlformats.org/officeDocument/2006/relationships/image" Target="../media/image70.pdf"/><Relationship Id="rId7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4" Type="http://schemas.openxmlformats.org/officeDocument/2006/relationships/image" Target="../media/image72.pdf"/><Relationship Id="rId5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4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4" Type="http://schemas.openxmlformats.org/officeDocument/2006/relationships/image" Target="../media/image78.pdf"/><Relationship Id="rId5" Type="http://schemas.openxmlformats.org/officeDocument/2006/relationships/image" Target="../media/image79.png"/><Relationship Id="rId6" Type="http://schemas.openxmlformats.org/officeDocument/2006/relationships/image" Target="../media/image80.pdf"/><Relationship Id="rId7" Type="http://schemas.openxmlformats.org/officeDocument/2006/relationships/image" Target="../media/image8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6.pd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タイトル 1"/>
          <p:cNvSpPr>
            <a:spLocks noGrp="1"/>
          </p:cNvSpPr>
          <p:nvPr>
            <p:ph type="ctrTitle"/>
          </p:nvPr>
        </p:nvSpPr>
        <p:spPr>
          <a:xfrm>
            <a:off x="317500" y="3276600"/>
            <a:ext cx="8534400" cy="1651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ja-JP" sz="3667" b="1" dirty="0" err="1" smtClean="0"/>
              <a:t>Femtoscopic</a:t>
            </a:r>
            <a:r>
              <a:rPr lang="en-US" altLang="ja-JP" sz="3667" b="1" dirty="0" smtClean="0"/>
              <a:t> signature of strong radial flow </a:t>
            </a:r>
            <a:br>
              <a:rPr lang="en-US" altLang="ja-JP" sz="3667" b="1" dirty="0" smtClean="0"/>
            </a:br>
            <a:r>
              <a:rPr lang="en-US" altLang="ja-JP" sz="3667" b="1" dirty="0" smtClean="0"/>
              <a:t>in high-multiplicity pp collisions</a:t>
            </a:r>
            <a:br>
              <a:rPr lang="en-US" altLang="ja-JP" sz="3667" b="1" dirty="0" smtClean="0"/>
            </a:br>
            <a:r>
              <a:rPr lang="en-US" altLang="ja-JP" sz="2667" dirty="0" smtClean="0"/>
              <a:t>[Phys. Rev. C 91, 054915 (2015)]</a:t>
            </a:r>
            <a:br>
              <a:rPr lang="en-US" altLang="ja-JP" sz="2667" dirty="0" smtClean="0"/>
            </a:br>
            <a:endParaRPr lang="ja-JP" altLang="en-US" sz="2667" dirty="0" smtClean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8100" y="4927600"/>
            <a:ext cx="9093200" cy="23749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en-US" altLang="ja-JP" dirty="0" smtClean="0">
                <a:cs typeface="+mn-cs"/>
              </a:rPr>
              <a:t>Yuji </a:t>
            </a:r>
            <a:r>
              <a:rPr lang="en-US" altLang="ja-JP" dirty="0" err="1" smtClean="0">
                <a:cs typeface="+mn-cs"/>
              </a:rPr>
              <a:t>Hirono</a:t>
            </a:r>
            <a:r>
              <a:rPr lang="en-US" altLang="ja-JP" dirty="0" smtClean="0">
                <a:cs typeface="+mn-cs"/>
              </a:rPr>
              <a:t> [BNL]</a:t>
            </a:r>
            <a:endParaRPr lang="en-US" altLang="ja-JP" sz="2400" dirty="0" smtClean="0">
              <a:cs typeface="+mn-cs"/>
            </a:endParaRPr>
          </a:p>
          <a:p>
            <a:pPr algn="l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altLang="ja-JP" sz="2400" dirty="0" smtClean="0">
                <a:cs typeface="+mn-cs"/>
              </a:rPr>
              <a:t>                       in collaboration with E. </a:t>
            </a:r>
            <a:r>
              <a:rPr lang="en-US" altLang="ja-JP" sz="2400" dirty="0" err="1" smtClean="0">
                <a:cs typeface="+mn-cs"/>
              </a:rPr>
              <a:t>Shuryak</a:t>
            </a:r>
            <a:r>
              <a:rPr lang="en-US" altLang="ja-JP" sz="2400" dirty="0" smtClean="0">
                <a:cs typeface="+mn-cs"/>
              </a:rPr>
              <a:t> [Stony</a:t>
            </a:r>
            <a:r>
              <a:rPr lang="ja-JP" altLang="en-US" sz="2400" dirty="0" smtClean="0">
                <a:cs typeface="+mn-cs"/>
              </a:rPr>
              <a:t> </a:t>
            </a:r>
            <a:r>
              <a:rPr lang="en-US" altLang="ja-JP" sz="2400" dirty="0" smtClean="0">
                <a:cs typeface="+mn-cs"/>
              </a:rPr>
              <a:t>Brook</a:t>
            </a:r>
            <a:r>
              <a:rPr lang="ja-JP" altLang="en-US" sz="2400" dirty="0" smtClean="0">
                <a:cs typeface="+mn-cs"/>
              </a:rPr>
              <a:t> </a:t>
            </a:r>
            <a:r>
              <a:rPr lang="en-US" altLang="ja-JP" sz="2400" dirty="0" smtClean="0">
                <a:cs typeface="+mn-cs"/>
              </a:rPr>
              <a:t>U]</a:t>
            </a:r>
            <a:endParaRPr lang="en-US" altLang="ja-JP" dirty="0" smtClean="0">
              <a:cs typeface="+mn-cs"/>
            </a:endParaRPr>
          </a:p>
          <a:p>
            <a:pPr fontAlgn="auto">
              <a:spcAft>
                <a:spcPts val="0"/>
              </a:spcAft>
              <a:buFont typeface="Wingdings 3" pitchFamily="-1" charset="2"/>
              <a:buNone/>
              <a:defRPr/>
            </a:pPr>
            <a:endParaRPr lang="en-US" altLang="ja-JP" dirty="0" smtClean="0">
              <a:cs typeface="+mn-cs"/>
            </a:endParaRPr>
          </a:p>
          <a:p>
            <a:pPr fontAlgn="auto">
              <a:spcAft>
                <a:spcPts val="0"/>
              </a:spcAft>
              <a:buFont typeface="Wingdings 3" pitchFamily="-1" charset="2"/>
              <a:buNone/>
              <a:defRPr/>
            </a:pPr>
            <a:endParaRPr lang="en-US" altLang="ja-JP" dirty="0" smtClean="0">
              <a:cs typeface="+mn-cs"/>
            </a:endParaRPr>
          </a:p>
          <a:p>
            <a:pPr fontAlgn="auto">
              <a:spcAft>
                <a:spcPts val="0"/>
              </a:spcAft>
              <a:buFont typeface="Wingdings 3" pitchFamily="-1" charset="2"/>
              <a:buNone/>
              <a:defRPr/>
            </a:pPr>
            <a:endParaRPr lang="en-US" altLang="ja-JP" dirty="0" smtClean="0">
              <a:cs typeface="+mn-cs"/>
            </a:endParaRPr>
          </a:p>
          <a:p>
            <a:pPr fontAlgn="auto">
              <a:spcAft>
                <a:spcPts val="0"/>
              </a:spcAft>
              <a:buFont typeface="Wingdings 3" pitchFamily="-1" charset="2"/>
              <a:buNone/>
              <a:defRPr/>
            </a:pPr>
            <a:endParaRPr lang="en-US" altLang="ja-JP" dirty="0" smtClean="0">
              <a:cs typeface="+mn-c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0462" y="736600"/>
            <a:ext cx="4203075" cy="232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 4" descr="T-r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13497" r="-13497"/>
              <a:stretch>
                <a:fillRect/>
              </a:stretch>
            </p:blipFill>
          </mc:Choice>
          <mc:Fallback>
            <p:blipFill>
              <a:blip r:embed="rId3"/>
              <a:srcRect l="-13497" r="-13497"/>
              <a:stretch>
                <a:fillRect/>
              </a:stretch>
            </p:blipFill>
          </mc:Fallback>
        </mc:AlternateContent>
        <p:spPr>
          <a:xfrm>
            <a:off x="-398987" y="1473200"/>
            <a:ext cx="9542987" cy="5248275"/>
          </a:xfrm>
        </p:spPr>
      </p:pic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C9E9A-A610-3849-993A-43D3E71AAF63}" type="slidenum">
              <a:rPr lang="ja-JP" altLang="en-US" smtClean="0"/>
              <a:pPr>
                <a:defRPr/>
              </a:pPr>
              <a:t>10</a:t>
            </a:fld>
            <a:endParaRPr lang="ja-JP" altLang="en-US"/>
          </a:p>
        </p:txBody>
      </p:sp>
      <p:sp>
        <p:nvSpPr>
          <p:cNvPr id="6" name="タイトル 2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1143000"/>
          </a:xfrm>
        </p:spPr>
        <p:txBody>
          <a:bodyPr/>
          <a:lstStyle/>
          <a:p>
            <a:r>
              <a:rPr lang="en-US" altLang="ja-JP" dirty="0" err="1" smtClean="0"/>
              <a:t>Gubser</a:t>
            </a:r>
            <a:r>
              <a:rPr lang="en-US" altLang="ja-JP" dirty="0" smtClean="0"/>
              <a:t> flow</a:t>
            </a:r>
            <a:endParaRPr lang="ja-JP" altLang="en-US" dirty="0"/>
          </a:p>
        </p:txBody>
      </p:sp>
      <p:sp>
        <p:nvSpPr>
          <p:cNvPr id="7" name="テキスト ボックス 24"/>
          <p:cNvSpPr txBox="1">
            <a:spLocks noChangeArrowheads="1"/>
          </p:cNvSpPr>
          <p:nvPr/>
        </p:nvSpPr>
        <p:spPr bwMode="auto">
          <a:xfrm>
            <a:off x="6032524" y="584200"/>
            <a:ext cx="1981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 dirty="0" smtClean="0">
                <a:latin typeface="Calibri" pitchFamily="-102" charset="0"/>
                <a:ea typeface="Calibri" pitchFamily="-102" charset="0"/>
                <a:cs typeface="Calibri" pitchFamily="-102" charset="0"/>
              </a:rPr>
              <a:t>[</a:t>
            </a:r>
            <a:r>
              <a:rPr lang="en-US" altLang="ja-JP" dirty="0" err="1" smtClean="0">
                <a:latin typeface="Calibri" pitchFamily="-102" charset="0"/>
                <a:ea typeface="Calibri" pitchFamily="-102" charset="0"/>
                <a:cs typeface="Calibri" pitchFamily="-102" charset="0"/>
              </a:rPr>
              <a:t>Gubser</a:t>
            </a:r>
            <a:r>
              <a:rPr lang="en-US" altLang="ja-JP" dirty="0" smtClean="0">
                <a:latin typeface="Calibri" pitchFamily="-102" charset="0"/>
                <a:ea typeface="Calibri" pitchFamily="-102" charset="0"/>
                <a:cs typeface="Calibri" pitchFamily="-102" charset="0"/>
              </a:rPr>
              <a:t> (2010)]</a:t>
            </a:r>
            <a:endParaRPr lang="ja-JP" altLang="en-US" dirty="0">
              <a:latin typeface="Calibri" pitchFamily="-102" charset="0"/>
              <a:ea typeface="Calibri" pitchFamily="-102" charset="0"/>
              <a:cs typeface="Calibri" pitchFamily="-102" charset="0"/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 rot="10800000" flipV="1">
            <a:off x="3048000" y="2413000"/>
            <a:ext cx="6477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24"/>
          <p:cNvSpPr txBox="1">
            <a:spLocks noChangeArrowheads="1"/>
          </p:cNvSpPr>
          <p:nvPr/>
        </p:nvSpPr>
        <p:spPr bwMode="auto">
          <a:xfrm>
            <a:off x="3657600" y="2087603"/>
            <a:ext cx="198117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 sz="3000" b="1" dirty="0" smtClean="0">
                <a:solidFill>
                  <a:srgbClr val="FF0000"/>
                </a:solidFill>
                <a:latin typeface="Calibri" pitchFamily="-102" charset="0"/>
                <a:ea typeface="Calibri" pitchFamily="-102" charset="0"/>
                <a:cs typeface="Calibri" pitchFamily="-102" charset="0"/>
              </a:rPr>
              <a:t>large </a:t>
            </a:r>
            <a:r>
              <a:rPr lang="en-US" altLang="ja-JP" sz="3000" b="1" dirty="0" err="1" smtClean="0">
                <a:solidFill>
                  <a:srgbClr val="FF0000"/>
                </a:solidFill>
                <a:latin typeface="Calibri" pitchFamily="-102" charset="0"/>
                <a:ea typeface="Calibri" pitchFamily="-102" charset="0"/>
                <a:cs typeface="Calibri" pitchFamily="-102" charset="0"/>
              </a:rPr>
              <a:t>q</a:t>
            </a:r>
            <a:endParaRPr lang="ja-JP" altLang="en-US" sz="3000" b="1" dirty="0">
              <a:solidFill>
                <a:srgbClr val="FF0000"/>
              </a:solidFill>
              <a:latin typeface="Calibri" pitchFamily="-102" charset="0"/>
              <a:ea typeface="Calibri" pitchFamily="-102" charset="0"/>
              <a:cs typeface="Calibri" pitchFamily="-102" charset="0"/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 rot="10800000" flipV="1">
            <a:off x="3848100" y="4063999"/>
            <a:ext cx="647700" cy="2286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24"/>
          <p:cNvSpPr txBox="1">
            <a:spLocks noChangeArrowheads="1"/>
          </p:cNvSpPr>
          <p:nvPr/>
        </p:nvSpPr>
        <p:spPr bwMode="auto">
          <a:xfrm>
            <a:off x="4495800" y="3657600"/>
            <a:ext cx="198117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 sz="3000" b="1" dirty="0" smtClean="0">
                <a:solidFill>
                  <a:schemeClr val="tx2"/>
                </a:solidFill>
                <a:latin typeface="Calibri" pitchFamily="-102" charset="0"/>
                <a:ea typeface="Calibri" pitchFamily="-102" charset="0"/>
                <a:cs typeface="Calibri" pitchFamily="-102" charset="0"/>
              </a:rPr>
              <a:t>small </a:t>
            </a:r>
            <a:r>
              <a:rPr lang="en-US" altLang="ja-JP" sz="3000" b="1" dirty="0" err="1" smtClean="0">
                <a:solidFill>
                  <a:schemeClr val="tx2"/>
                </a:solidFill>
                <a:latin typeface="Calibri" pitchFamily="-102" charset="0"/>
                <a:ea typeface="Calibri" pitchFamily="-102" charset="0"/>
                <a:cs typeface="Calibri" pitchFamily="-102" charset="0"/>
              </a:rPr>
              <a:t>q</a:t>
            </a:r>
            <a:endParaRPr lang="ja-JP" altLang="en-US" sz="3000" b="1" dirty="0">
              <a:solidFill>
                <a:schemeClr val="tx2"/>
              </a:solidFill>
              <a:latin typeface="Calibri" pitchFamily="-102" charset="0"/>
              <a:ea typeface="Calibri" pitchFamily="-102" charset="0"/>
              <a:cs typeface="Calibri" pitchFamily="-10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Equation of state from lattice</a:t>
            </a:r>
            <a:endParaRPr lang="ja-JP" altLang="en-US" dirty="0"/>
          </a:p>
        </p:txBody>
      </p:sp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7905E3-61D5-364B-ABD2-5469F6F84667}" type="slidenum">
              <a:rPr lang="ja-JP" altLang="en-US" smtClean="0"/>
              <a:pPr>
                <a:defRPr/>
              </a:pPr>
              <a:t>11</a:t>
            </a:fld>
            <a:endParaRPr lang="ja-JP" altLang="en-US"/>
          </a:p>
        </p:txBody>
      </p:sp>
      <p:sp>
        <p:nvSpPr>
          <p:cNvPr id="8" name="テキスト ボックス 24"/>
          <p:cNvSpPr txBox="1">
            <a:spLocks noChangeArrowheads="1"/>
          </p:cNvSpPr>
          <p:nvPr/>
        </p:nvSpPr>
        <p:spPr bwMode="auto">
          <a:xfrm>
            <a:off x="1600200" y="6099717"/>
            <a:ext cx="358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dirty="0" smtClean="0">
                <a:latin typeface="Calibri" pitchFamily="-102" charset="0"/>
                <a:ea typeface="Calibri" pitchFamily="-102" charset="0"/>
                <a:cs typeface="Calibri" pitchFamily="-102" charset="0"/>
              </a:rPr>
              <a:t>[Wuppertal-Budapest coll.(2014)]</a:t>
            </a:r>
            <a:endParaRPr lang="ja-JP" altLang="en-US" dirty="0">
              <a:latin typeface="Calibri" pitchFamily="-102" charset="0"/>
              <a:ea typeface="Calibri" pitchFamily="-102" charset="0"/>
              <a:cs typeface="Calibri" pitchFamily="-102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673100" y="2383212"/>
            <a:ext cx="7797800" cy="73179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3000" dirty="0" smtClean="0">
                <a:solidFill>
                  <a:schemeClr val="tx1"/>
                </a:solidFill>
              </a:rPr>
              <a:t>Evolved with </a:t>
            </a:r>
            <a:r>
              <a:rPr kumimoji="1" lang="en-US" altLang="ja-JP" sz="3000" dirty="0" smtClean="0">
                <a:solidFill>
                  <a:srgbClr val="FF0000"/>
                </a:solidFill>
              </a:rPr>
              <a:t>lattice EOS</a:t>
            </a:r>
            <a:r>
              <a:rPr kumimoji="1" lang="en-US" altLang="ja-JP" sz="3000" dirty="0" smtClean="0">
                <a:solidFill>
                  <a:schemeClr val="tx1"/>
                </a:solidFill>
              </a:rPr>
              <a:t> </a:t>
            </a:r>
            <a:r>
              <a:rPr lang="en-US" altLang="ja-JP" sz="3000" dirty="0" smtClean="0">
                <a:solidFill>
                  <a:schemeClr val="tx1"/>
                </a:solidFill>
              </a:rPr>
              <a:t>after 0.6 fm</a:t>
            </a:r>
            <a:endParaRPr kumimoji="1" lang="ja-JP" altLang="en-US" sz="3000" dirty="0">
              <a:solidFill>
                <a:schemeClr val="tx1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673100" y="1529537"/>
            <a:ext cx="7797800" cy="73179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3000" dirty="0" err="1" smtClean="0">
                <a:solidFill>
                  <a:schemeClr val="tx1"/>
                </a:solidFill>
              </a:rPr>
              <a:t>Gubser</a:t>
            </a:r>
            <a:r>
              <a:rPr kumimoji="1" lang="en-US" altLang="ja-JP" sz="3000" dirty="0" smtClean="0">
                <a:solidFill>
                  <a:schemeClr val="tx1"/>
                </a:solidFill>
              </a:rPr>
              <a:t> solutions are for conformal EOS</a:t>
            </a:r>
            <a:endParaRPr kumimoji="1" lang="ja-JP" altLang="en-US" sz="3000" dirty="0">
              <a:solidFill>
                <a:schemeClr val="tx1"/>
              </a:solidFill>
            </a:endParaRPr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9950" y="1643837"/>
            <a:ext cx="1403350" cy="531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569" y="3409501"/>
            <a:ext cx="3482062" cy="2637092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3429000"/>
            <a:ext cx="2043569" cy="807210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8750" y="4236210"/>
            <a:ext cx="1981200" cy="549848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8750" y="4854476"/>
            <a:ext cx="3041650" cy="9334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Large </a:t>
            </a:r>
            <a:r>
              <a:rPr lang="en-US" altLang="ja-JP" dirty="0" err="1" smtClean="0"/>
              <a:t>q</a:t>
            </a:r>
            <a:r>
              <a:rPr lang="en-US" altLang="ja-JP" dirty="0" smtClean="0"/>
              <a:t> results in strong radial flow</a:t>
            </a:r>
            <a:endParaRPr lang="ja-JP" altLang="en-US" dirty="0"/>
          </a:p>
        </p:txBody>
      </p:sp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7905E3-61D5-364B-ABD2-5469F6F84667}" type="slidenum">
              <a:rPr lang="ja-JP" altLang="en-US" smtClean="0"/>
              <a:pPr>
                <a:defRPr/>
              </a:pPr>
              <a:t>12</a:t>
            </a:fld>
            <a:endParaRPr lang="ja-JP" altLang="en-US"/>
          </a:p>
        </p:txBody>
      </p:sp>
      <p:sp>
        <p:nvSpPr>
          <p:cNvPr id="10" name="テキスト ボックス 6"/>
          <p:cNvSpPr txBox="1">
            <a:spLocks noChangeArrowheads="1"/>
          </p:cNvSpPr>
          <p:nvPr/>
        </p:nvSpPr>
        <p:spPr bwMode="auto">
          <a:xfrm>
            <a:off x="1293812" y="5467350"/>
            <a:ext cx="1824038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2300" dirty="0" err="1" smtClean="0">
                <a:latin typeface="Calibri" pitchFamily="-102" charset="0"/>
                <a:ea typeface="Calibri" pitchFamily="-102" charset="0"/>
                <a:cs typeface="Calibri" pitchFamily="-102" charset="0"/>
              </a:rPr>
              <a:t>q</a:t>
            </a:r>
            <a:r>
              <a:rPr lang="en-US" altLang="ja-JP" sz="2300" dirty="0" smtClean="0">
                <a:latin typeface="Calibri" pitchFamily="-102" charset="0"/>
                <a:ea typeface="Calibri" pitchFamily="-102" charset="0"/>
                <a:cs typeface="Calibri" pitchFamily="-102" charset="0"/>
              </a:rPr>
              <a:t>=0.7/fm</a:t>
            </a:r>
            <a:endParaRPr lang="ja-JP" altLang="en-US" sz="2300" dirty="0">
              <a:latin typeface="Calibri" pitchFamily="-102" charset="0"/>
              <a:ea typeface="Gill Sans MT" pitchFamily="-102" charset="0"/>
              <a:cs typeface="Gill Sans MT" pitchFamily="-102" charset="0"/>
            </a:endParaRPr>
          </a:p>
        </p:txBody>
      </p:sp>
      <p:sp>
        <p:nvSpPr>
          <p:cNvPr id="11" name="テキスト ボックス 6"/>
          <p:cNvSpPr txBox="1">
            <a:spLocks noChangeArrowheads="1"/>
          </p:cNvSpPr>
          <p:nvPr/>
        </p:nvSpPr>
        <p:spPr bwMode="auto">
          <a:xfrm>
            <a:off x="5865812" y="5416550"/>
            <a:ext cx="1824038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2300" dirty="0" err="1" smtClean="0">
                <a:latin typeface="Calibri" pitchFamily="-102" charset="0"/>
                <a:ea typeface="Calibri" pitchFamily="-102" charset="0"/>
                <a:cs typeface="Calibri" pitchFamily="-102" charset="0"/>
              </a:rPr>
              <a:t>q</a:t>
            </a:r>
            <a:r>
              <a:rPr lang="en-US" altLang="ja-JP" sz="2300" dirty="0" smtClean="0">
                <a:latin typeface="Calibri" pitchFamily="-102" charset="0"/>
                <a:ea typeface="Calibri" pitchFamily="-102" charset="0"/>
                <a:cs typeface="Calibri" pitchFamily="-102" charset="0"/>
              </a:rPr>
              <a:t>=1.7/fm</a:t>
            </a:r>
            <a:endParaRPr lang="ja-JP" altLang="en-US" sz="2300" dirty="0">
              <a:latin typeface="Calibri" pitchFamily="-102" charset="0"/>
              <a:ea typeface="Gill Sans MT" pitchFamily="-102" charset="0"/>
              <a:cs typeface="Gill Sans MT" pitchFamily="-102" charset="0"/>
            </a:endParaRPr>
          </a:p>
        </p:txBody>
      </p:sp>
      <p:sp>
        <p:nvSpPr>
          <p:cNvPr id="12" name="テキスト ボックス 6"/>
          <p:cNvSpPr txBox="1">
            <a:spLocks noChangeArrowheads="1"/>
          </p:cNvSpPr>
          <p:nvPr/>
        </p:nvSpPr>
        <p:spPr bwMode="auto">
          <a:xfrm>
            <a:off x="5332412" y="5951537"/>
            <a:ext cx="2820988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2300" b="1" dirty="0" smtClean="0">
                <a:solidFill>
                  <a:srgbClr val="FF0000"/>
                </a:solidFill>
                <a:latin typeface="Calibri" pitchFamily="-102" charset="0"/>
                <a:ea typeface="Calibri" pitchFamily="-102" charset="0"/>
                <a:cs typeface="Calibri" pitchFamily="-102" charset="0"/>
              </a:rPr>
              <a:t>Large radial flow</a:t>
            </a:r>
            <a:endParaRPr lang="ja-JP" altLang="en-US" sz="2300" b="1" dirty="0">
              <a:solidFill>
                <a:srgbClr val="FF0000"/>
              </a:solidFill>
              <a:latin typeface="Calibri" pitchFamily="-102" charset="0"/>
              <a:ea typeface="Gill Sans MT" pitchFamily="-102" charset="0"/>
              <a:cs typeface="Gill Sans MT" pitchFamily="-102" charset="0"/>
            </a:endParaRPr>
          </a:p>
        </p:txBody>
      </p:sp>
      <p:sp>
        <p:nvSpPr>
          <p:cNvPr id="13" name="テキスト ボックス 6"/>
          <p:cNvSpPr txBox="1">
            <a:spLocks noChangeArrowheads="1"/>
          </p:cNvSpPr>
          <p:nvPr/>
        </p:nvSpPr>
        <p:spPr bwMode="auto">
          <a:xfrm>
            <a:off x="711200" y="5913437"/>
            <a:ext cx="3049588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2300" b="1" dirty="0" smtClean="0">
                <a:solidFill>
                  <a:srgbClr val="000090"/>
                </a:solidFill>
                <a:latin typeface="Calibri" pitchFamily="-102" charset="0"/>
                <a:ea typeface="Calibri" pitchFamily="-102" charset="0"/>
                <a:cs typeface="Calibri" pitchFamily="-102" charset="0"/>
              </a:rPr>
              <a:t>Small radial flow</a:t>
            </a:r>
            <a:endParaRPr lang="ja-JP" altLang="en-US" sz="2300" b="1" dirty="0">
              <a:solidFill>
                <a:srgbClr val="000090"/>
              </a:solidFill>
              <a:latin typeface="Calibri" pitchFamily="-102" charset="0"/>
              <a:ea typeface="Gill Sans MT" pitchFamily="-102" charset="0"/>
              <a:cs typeface="Gill Sans MT" pitchFamily="-102" charset="0"/>
            </a:endParaRPr>
          </a:p>
        </p:txBody>
      </p:sp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525" y="1601788"/>
            <a:ext cx="303212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5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87738" y="1589088"/>
            <a:ext cx="290512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5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03550" y="1550988"/>
            <a:ext cx="711300" cy="370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1572951"/>
            <a:ext cx="290512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69212" y="1534851"/>
            <a:ext cx="711300" cy="370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2866" y="1597557"/>
            <a:ext cx="303212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525" y="2018903"/>
            <a:ext cx="4359275" cy="3384947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1200" y="2027948"/>
            <a:ext cx="4387850" cy="3426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Large </a:t>
            </a:r>
            <a:r>
              <a:rPr lang="en-US" altLang="ja-JP" dirty="0" err="1" smtClean="0"/>
              <a:t>q</a:t>
            </a:r>
            <a:r>
              <a:rPr lang="en-US" altLang="ja-JP" dirty="0" smtClean="0"/>
              <a:t> results in strong radial flow</a:t>
            </a:r>
            <a:endParaRPr lang="ja-JP" altLang="en-US" dirty="0"/>
          </a:p>
        </p:txBody>
      </p:sp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7905E3-61D5-364B-ABD2-5469F6F84667}" type="slidenum">
              <a:rPr lang="ja-JP" altLang="en-US" smtClean="0"/>
              <a:pPr>
                <a:defRPr/>
              </a:pPr>
              <a:t>13</a:t>
            </a:fld>
            <a:endParaRPr lang="ja-JP" altLang="en-US"/>
          </a:p>
        </p:txBody>
      </p:sp>
      <p:sp>
        <p:nvSpPr>
          <p:cNvPr id="10" name="テキスト ボックス 6"/>
          <p:cNvSpPr txBox="1">
            <a:spLocks noChangeArrowheads="1"/>
          </p:cNvSpPr>
          <p:nvPr/>
        </p:nvSpPr>
        <p:spPr bwMode="auto">
          <a:xfrm>
            <a:off x="1293812" y="5467350"/>
            <a:ext cx="1824038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2300" dirty="0" err="1" smtClean="0">
                <a:latin typeface="Calibri" pitchFamily="-102" charset="0"/>
                <a:ea typeface="Calibri" pitchFamily="-102" charset="0"/>
                <a:cs typeface="Calibri" pitchFamily="-102" charset="0"/>
              </a:rPr>
              <a:t>q</a:t>
            </a:r>
            <a:r>
              <a:rPr lang="en-US" altLang="ja-JP" sz="2300" dirty="0" smtClean="0">
                <a:latin typeface="Calibri" pitchFamily="-102" charset="0"/>
                <a:ea typeface="Calibri" pitchFamily="-102" charset="0"/>
                <a:cs typeface="Calibri" pitchFamily="-102" charset="0"/>
              </a:rPr>
              <a:t>=0.7/fm</a:t>
            </a:r>
            <a:endParaRPr lang="ja-JP" altLang="en-US" sz="2300" dirty="0">
              <a:latin typeface="Calibri" pitchFamily="-102" charset="0"/>
              <a:ea typeface="Gill Sans MT" pitchFamily="-102" charset="0"/>
              <a:cs typeface="Gill Sans MT" pitchFamily="-102" charset="0"/>
            </a:endParaRPr>
          </a:p>
        </p:txBody>
      </p:sp>
      <p:sp>
        <p:nvSpPr>
          <p:cNvPr id="11" name="テキスト ボックス 6"/>
          <p:cNvSpPr txBox="1">
            <a:spLocks noChangeArrowheads="1"/>
          </p:cNvSpPr>
          <p:nvPr/>
        </p:nvSpPr>
        <p:spPr bwMode="auto">
          <a:xfrm>
            <a:off x="5865812" y="5416550"/>
            <a:ext cx="1824038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2300" dirty="0" err="1" smtClean="0">
                <a:latin typeface="Calibri" pitchFamily="-102" charset="0"/>
                <a:ea typeface="Calibri" pitchFamily="-102" charset="0"/>
                <a:cs typeface="Calibri" pitchFamily="-102" charset="0"/>
              </a:rPr>
              <a:t>q</a:t>
            </a:r>
            <a:r>
              <a:rPr lang="en-US" altLang="ja-JP" sz="2300" dirty="0" smtClean="0">
                <a:latin typeface="Calibri" pitchFamily="-102" charset="0"/>
                <a:ea typeface="Calibri" pitchFamily="-102" charset="0"/>
                <a:cs typeface="Calibri" pitchFamily="-102" charset="0"/>
              </a:rPr>
              <a:t>=1.7/fm</a:t>
            </a:r>
            <a:endParaRPr lang="ja-JP" altLang="en-US" sz="2300" dirty="0">
              <a:latin typeface="Calibri" pitchFamily="-102" charset="0"/>
              <a:ea typeface="Gill Sans MT" pitchFamily="-102" charset="0"/>
              <a:cs typeface="Gill Sans MT" pitchFamily="-102" charset="0"/>
            </a:endParaRPr>
          </a:p>
        </p:txBody>
      </p:sp>
      <p:sp>
        <p:nvSpPr>
          <p:cNvPr id="12" name="テキスト ボックス 6"/>
          <p:cNvSpPr txBox="1">
            <a:spLocks noChangeArrowheads="1"/>
          </p:cNvSpPr>
          <p:nvPr/>
        </p:nvSpPr>
        <p:spPr bwMode="auto">
          <a:xfrm>
            <a:off x="5332412" y="5951537"/>
            <a:ext cx="2820988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2300" b="1" dirty="0" smtClean="0">
                <a:solidFill>
                  <a:srgbClr val="FF0000"/>
                </a:solidFill>
                <a:latin typeface="Calibri" pitchFamily="-102" charset="0"/>
                <a:ea typeface="Calibri" pitchFamily="-102" charset="0"/>
                <a:cs typeface="Calibri" pitchFamily="-102" charset="0"/>
              </a:rPr>
              <a:t>Large radial flow</a:t>
            </a:r>
            <a:endParaRPr lang="ja-JP" altLang="en-US" sz="2300" b="1" dirty="0">
              <a:solidFill>
                <a:srgbClr val="FF0000"/>
              </a:solidFill>
              <a:latin typeface="Calibri" pitchFamily="-102" charset="0"/>
              <a:ea typeface="Gill Sans MT" pitchFamily="-102" charset="0"/>
              <a:cs typeface="Gill Sans MT" pitchFamily="-102" charset="0"/>
            </a:endParaRPr>
          </a:p>
        </p:txBody>
      </p:sp>
      <p:sp>
        <p:nvSpPr>
          <p:cNvPr id="13" name="テキスト ボックス 6"/>
          <p:cNvSpPr txBox="1">
            <a:spLocks noChangeArrowheads="1"/>
          </p:cNvSpPr>
          <p:nvPr/>
        </p:nvSpPr>
        <p:spPr bwMode="auto">
          <a:xfrm>
            <a:off x="711200" y="5913437"/>
            <a:ext cx="3049588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2300" b="1" dirty="0" smtClean="0">
                <a:solidFill>
                  <a:srgbClr val="000090"/>
                </a:solidFill>
                <a:latin typeface="Calibri" pitchFamily="-102" charset="0"/>
                <a:ea typeface="Calibri" pitchFamily="-102" charset="0"/>
                <a:cs typeface="Calibri" pitchFamily="-102" charset="0"/>
              </a:rPr>
              <a:t>Small radial flow</a:t>
            </a:r>
            <a:endParaRPr lang="ja-JP" altLang="en-US" sz="2300" b="1" dirty="0">
              <a:solidFill>
                <a:srgbClr val="000090"/>
              </a:solidFill>
              <a:latin typeface="Calibri" pitchFamily="-102" charset="0"/>
              <a:ea typeface="Gill Sans MT" pitchFamily="-102" charset="0"/>
              <a:cs typeface="Gill Sans MT" pitchFamily="-102" charset="0"/>
            </a:endParaRPr>
          </a:p>
        </p:txBody>
      </p:sp>
      <p:pic>
        <p:nvPicPr>
          <p:cNvPr id="14" name="図 13" descr="Tv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850" y="1916112"/>
            <a:ext cx="4692650" cy="3519488"/>
          </a:xfrm>
          <a:prstGeom prst="rect">
            <a:avLst/>
          </a:prstGeom>
        </p:spPr>
      </p:pic>
      <p:pic>
        <p:nvPicPr>
          <p:cNvPr id="15" name="図 14" descr="Tv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801" y="1930399"/>
            <a:ext cx="4622801" cy="3467100"/>
          </a:xfrm>
          <a:prstGeom prst="rect">
            <a:avLst/>
          </a:prstGeom>
        </p:spPr>
      </p:pic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6525" y="1601788"/>
            <a:ext cx="303212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517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87738" y="1589088"/>
            <a:ext cx="290512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517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03550" y="1550988"/>
            <a:ext cx="711300" cy="370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53400" y="1572951"/>
            <a:ext cx="290512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69212" y="1534851"/>
            <a:ext cx="711300" cy="370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32866" y="1597557"/>
            <a:ext cx="303212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Large </a:t>
            </a:r>
            <a:r>
              <a:rPr lang="en-US" altLang="ja-JP" dirty="0" err="1" smtClean="0"/>
              <a:t>q</a:t>
            </a:r>
            <a:r>
              <a:rPr lang="en-US" altLang="ja-JP" dirty="0" smtClean="0"/>
              <a:t> results in strong radial flow</a:t>
            </a:r>
            <a:endParaRPr lang="ja-JP" altLang="en-US" dirty="0"/>
          </a:p>
        </p:txBody>
      </p:sp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7905E3-61D5-364B-ABD2-5469F6F84667}" type="slidenum">
              <a:rPr lang="ja-JP" altLang="en-US" smtClean="0"/>
              <a:pPr>
                <a:defRPr/>
              </a:pPr>
              <a:t>14</a:t>
            </a:fld>
            <a:endParaRPr lang="ja-JP" altLang="en-US"/>
          </a:p>
        </p:txBody>
      </p:sp>
      <p:sp>
        <p:nvSpPr>
          <p:cNvPr id="10" name="テキスト ボックス 6"/>
          <p:cNvSpPr txBox="1">
            <a:spLocks noChangeArrowheads="1"/>
          </p:cNvSpPr>
          <p:nvPr/>
        </p:nvSpPr>
        <p:spPr bwMode="auto">
          <a:xfrm>
            <a:off x="1293812" y="5467350"/>
            <a:ext cx="1824038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2300" dirty="0" err="1" smtClean="0">
                <a:latin typeface="Calibri" pitchFamily="-102" charset="0"/>
                <a:ea typeface="Calibri" pitchFamily="-102" charset="0"/>
                <a:cs typeface="Calibri" pitchFamily="-102" charset="0"/>
              </a:rPr>
              <a:t>q</a:t>
            </a:r>
            <a:r>
              <a:rPr lang="en-US" altLang="ja-JP" sz="2300" dirty="0" smtClean="0">
                <a:latin typeface="Calibri" pitchFamily="-102" charset="0"/>
                <a:ea typeface="Calibri" pitchFamily="-102" charset="0"/>
                <a:cs typeface="Calibri" pitchFamily="-102" charset="0"/>
              </a:rPr>
              <a:t>=0.7/fm</a:t>
            </a:r>
            <a:endParaRPr lang="ja-JP" altLang="en-US" sz="2300" dirty="0">
              <a:latin typeface="Calibri" pitchFamily="-102" charset="0"/>
              <a:ea typeface="Gill Sans MT" pitchFamily="-102" charset="0"/>
              <a:cs typeface="Gill Sans MT" pitchFamily="-102" charset="0"/>
            </a:endParaRPr>
          </a:p>
        </p:txBody>
      </p:sp>
      <p:sp>
        <p:nvSpPr>
          <p:cNvPr id="11" name="テキスト ボックス 6"/>
          <p:cNvSpPr txBox="1">
            <a:spLocks noChangeArrowheads="1"/>
          </p:cNvSpPr>
          <p:nvPr/>
        </p:nvSpPr>
        <p:spPr bwMode="auto">
          <a:xfrm>
            <a:off x="5865812" y="5416550"/>
            <a:ext cx="1824038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2300" dirty="0" err="1" smtClean="0">
                <a:latin typeface="Calibri" pitchFamily="-102" charset="0"/>
                <a:ea typeface="Calibri" pitchFamily="-102" charset="0"/>
                <a:cs typeface="Calibri" pitchFamily="-102" charset="0"/>
              </a:rPr>
              <a:t>q</a:t>
            </a:r>
            <a:r>
              <a:rPr lang="en-US" altLang="ja-JP" sz="2300" dirty="0" smtClean="0">
                <a:latin typeface="Calibri" pitchFamily="-102" charset="0"/>
                <a:ea typeface="Calibri" pitchFamily="-102" charset="0"/>
                <a:cs typeface="Calibri" pitchFamily="-102" charset="0"/>
              </a:rPr>
              <a:t>=1.7/fm</a:t>
            </a:r>
            <a:endParaRPr lang="ja-JP" altLang="en-US" sz="2300" dirty="0">
              <a:latin typeface="Calibri" pitchFamily="-102" charset="0"/>
              <a:ea typeface="Gill Sans MT" pitchFamily="-102" charset="0"/>
              <a:cs typeface="Gill Sans MT" pitchFamily="-102" charset="0"/>
            </a:endParaRPr>
          </a:p>
        </p:txBody>
      </p:sp>
      <p:sp>
        <p:nvSpPr>
          <p:cNvPr id="12" name="テキスト ボックス 6"/>
          <p:cNvSpPr txBox="1">
            <a:spLocks noChangeArrowheads="1"/>
          </p:cNvSpPr>
          <p:nvPr/>
        </p:nvSpPr>
        <p:spPr bwMode="auto">
          <a:xfrm>
            <a:off x="5332412" y="5951537"/>
            <a:ext cx="2820988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2300" b="1" dirty="0" smtClean="0">
                <a:solidFill>
                  <a:srgbClr val="FF0000"/>
                </a:solidFill>
                <a:latin typeface="Calibri" pitchFamily="-102" charset="0"/>
                <a:ea typeface="Calibri" pitchFamily="-102" charset="0"/>
                <a:cs typeface="Calibri" pitchFamily="-102" charset="0"/>
              </a:rPr>
              <a:t>Large radial flow</a:t>
            </a:r>
            <a:endParaRPr lang="ja-JP" altLang="en-US" sz="2300" b="1" dirty="0">
              <a:solidFill>
                <a:srgbClr val="FF0000"/>
              </a:solidFill>
              <a:latin typeface="Calibri" pitchFamily="-102" charset="0"/>
              <a:ea typeface="Gill Sans MT" pitchFamily="-102" charset="0"/>
              <a:cs typeface="Gill Sans MT" pitchFamily="-102" charset="0"/>
            </a:endParaRPr>
          </a:p>
        </p:txBody>
      </p:sp>
      <p:sp>
        <p:nvSpPr>
          <p:cNvPr id="13" name="テキスト ボックス 6"/>
          <p:cNvSpPr txBox="1">
            <a:spLocks noChangeArrowheads="1"/>
          </p:cNvSpPr>
          <p:nvPr/>
        </p:nvSpPr>
        <p:spPr bwMode="auto">
          <a:xfrm>
            <a:off x="711200" y="5913437"/>
            <a:ext cx="3049588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2300" b="1" dirty="0" smtClean="0">
                <a:solidFill>
                  <a:srgbClr val="000090"/>
                </a:solidFill>
                <a:latin typeface="Calibri" pitchFamily="-102" charset="0"/>
                <a:ea typeface="Calibri" pitchFamily="-102" charset="0"/>
                <a:cs typeface="Calibri" pitchFamily="-102" charset="0"/>
              </a:rPr>
              <a:t>Small radial flow</a:t>
            </a:r>
            <a:endParaRPr lang="ja-JP" altLang="en-US" sz="2300" b="1" dirty="0">
              <a:solidFill>
                <a:srgbClr val="000090"/>
              </a:solidFill>
              <a:latin typeface="Calibri" pitchFamily="-102" charset="0"/>
              <a:ea typeface="Gill Sans MT" pitchFamily="-102" charset="0"/>
              <a:cs typeface="Gill Sans MT" pitchFamily="-102" charset="0"/>
            </a:endParaRPr>
          </a:p>
        </p:txBody>
      </p:sp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525" y="1601788"/>
            <a:ext cx="303212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5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87738" y="1589088"/>
            <a:ext cx="290512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5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03550" y="1550988"/>
            <a:ext cx="711300" cy="370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1572951"/>
            <a:ext cx="290512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69212" y="1534851"/>
            <a:ext cx="711300" cy="370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2866" y="1597557"/>
            <a:ext cx="303212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4850" y="1975225"/>
            <a:ext cx="4475802" cy="3472750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524" y="1988625"/>
            <a:ext cx="4378326" cy="3485821"/>
          </a:xfrm>
          <a:prstGeom prst="rect">
            <a:avLst/>
          </a:prstGeom>
        </p:spPr>
      </p:pic>
      <p:grpSp>
        <p:nvGrpSpPr>
          <p:cNvPr id="27" name="図形グループ 26"/>
          <p:cNvGrpSpPr/>
          <p:nvPr/>
        </p:nvGrpSpPr>
        <p:grpSpPr>
          <a:xfrm>
            <a:off x="1371600" y="2273300"/>
            <a:ext cx="4851400" cy="2768600"/>
            <a:chOff x="1371600" y="2273300"/>
            <a:chExt cx="4851400" cy="2768600"/>
          </a:xfrm>
        </p:grpSpPr>
        <p:cxnSp>
          <p:nvCxnSpPr>
            <p:cNvPr id="24" name="直線コネクタ 23"/>
            <p:cNvCxnSpPr/>
            <p:nvPr/>
          </p:nvCxnSpPr>
          <p:spPr>
            <a:xfrm rot="5400000">
              <a:off x="4832350" y="3638550"/>
              <a:ext cx="2755900" cy="25400"/>
            </a:xfrm>
            <a:prstGeom prst="line">
              <a:avLst/>
            </a:prstGeom>
            <a:ln w="34925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 rot="5400000">
              <a:off x="336550" y="3981450"/>
              <a:ext cx="2095500" cy="25400"/>
            </a:xfrm>
            <a:prstGeom prst="line">
              <a:avLst/>
            </a:prstGeom>
            <a:ln w="34925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Two-particle Correlation function</a:t>
            </a:r>
            <a:endParaRPr lang="ja-JP" altLang="en-US" dirty="0"/>
          </a:p>
        </p:txBody>
      </p:sp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7905E3-61D5-364B-ABD2-5469F6F84667}" type="slidenum">
              <a:rPr lang="ja-JP" altLang="en-US" smtClean="0"/>
              <a:pPr>
                <a:defRPr/>
              </a:pPr>
              <a:t>15</a:t>
            </a:fld>
            <a:endParaRPr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361" y="3171134"/>
            <a:ext cx="6789738" cy="122640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rcRect t="3929"/>
          <a:stretch>
            <a:fillRect/>
          </a:stretch>
        </p:blipFill>
        <p:spPr>
          <a:xfrm>
            <a:off x="3395217" y="4397535"/>
            <a:ext cx="2711299" cy="439891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457200" y="1320800"/>
            <a:ext cx="3345963" cy="74487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3000" dirty="0" err="1" smtClean="0">
                <a:solidFill>
                  <a:schemeClr val="tx1"/>
                </a:solidFill>
              </a:rPr>
              <a:t>Freezeout</a:t>
            </a:r>
            <a:r>
              <a:rPr lang="en-US" altLang="ja-JP" sz="3000" dirty="0" smtClean="0">
                <a:solidFill>
                  <a:schemeClr val="tx1"/>
                </a:solidFill>
              </a:rPr>
              <a:t> surface</a:t>
            </a:r>
            <a:endParaRPr kumimoji="1" lang="ja-JP" altLang="en-US" sz="3000" dirty="0">
              <a:solidFill>
                <a:schemeClr val="tx1"/>
              </a:solidFill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3395217" y="1727200"/>
            <a:ext cx="914400" cy="158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/>
          <p:cNvSpPr/>
          <p:nvPr/>
        </p:nvSpPr>
        <p:spPr>
          <a:xfrm>
            <a:off x="4617030" y="1320800"/>
            <a:ext cx="4793669" cy="74487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3000" dirty="0" smtClean="0">
                <a:solidFill>
                  <a:schemeClr val="tx1"/>
                </a:solidFill>
              </a:rPr>
              <a:t>MC sampling of </a:t>
            </a:r>
            <a:r>
              <a:rPr lang="en-US" altLang="ja-JP" sz="3000" dirty="0" err="1" smtClean="0">
                <a:solidFill>
                  <a:schemeClr val="tx1"/>
                </a:solidFill>
              </a:rPr>
              <a:t>pions</a:t>
            </a:r>
            <a:r>
              <a:rPr lang="en-US" altLang="ja-JP" sz="3000" dirty="0" smtClean="0">
                <a:solidFill>
                  <a:schemeClr val="tx1"/>
                </a:solidFill>
              </a:rPr>
              <a:t/>
            </a:r>
            <a:br>
              <a:rPr lang="en-US" altLang="ja-JP" sz="3000" dirty="0" smtClean="0">
                <a:solidFill>
                  <a:schemeClr val="tx1"/>
                </a:solidFill>
              </a:rPr>
            </a:br>
            <a:r>
              <a:rPr lang="en-US" altLang="ja-JP" sz="3000" dirty="0" smtClean="0">
                <a:solidFill>
                  <a:schemeClr val="tx1"/>
                </a:solidFill>
              </a:rPr>
              <a:t>via Cooper-Frye prescription</a:t>
            </a:r>
            <a:endParaRPr kumimoji="1" lang="ja-JP" altLang="en-US" sz="3000" dirty="0">
              <a:solidFill>
                <a:schemeClr val="tx1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457200" y="2426256"/>
            <a:ext cx="4159830" cy="74487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3000" dirty="0" smtClean="0">
                <a:solidFill>
                  <a:schemeClr val="tx1"/>
                </a:solidFill>
              </a:rPr>
              <a:t>Two-particle correlation </a:t>
            </a:r>
            <a:endParaRPr kumimoji="1" lang="ja-JP" altLang="en-US" sz="3000" dirty="0">
              <a:solidFill>
                <a:schemeClr val="tx1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571914" y="4837426"/>
            <a:ext cx="7315397" cy="74487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300" dirty="0" smtClean="0">
                <a:solidFill>
                  <a:schemeClr val="tx1"/>
                </a:solidFill>
              </a:rPr>
              <a:t>- evaluated in the longitudinally </a:t>
            </a:r>
            <a:r>
              <a:rPr lang="en-US" altLang="ja-JP" sz="2300" dirty="0" err="1" smtClean="0">
                <a:solidFill>
                  <a:schemeClr val="tx1"/>
                </a:solidFill>
              </a:rPr>
              <a:t>comoving</a:t>
            </a:r>
            <a:r>
              <a:rPr lang="en-US" altLang="ja-JP" sz="2300" dirty="0" smtClean="0">
                <a:solidFill>
                  <a:schemeClr val="tx1"/>
                </a:solidFill>
              </a:rPr>
              <a:t> system</a:t>
            </a:r>
            <a:endParaRPr kumimoji="1" lang="ja-JP" altLang="en-US" sz="2300" dirty="0">
              <a:solidFill>
                <a:schemeClr val="tx1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591037" y="5261096"/>
            <a:ext cx="7797800" cy="11557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3000" dirty="0" smtClean="0">
                <a:solidFill>
                  <a:schemeClr val="tx1"/>
                </a:solidFill>
              </a:rPr>
              <a:t>Radii are determined by fitting</a:t>
            </a:r>
            <a:endParaRPr kumimoji="1" lang="ja-JP" altLang="en-US" sz="3000" dirty="0">
              <a:solidFill>
                <a:schemeClr val="tx1"/>
              </a:solidFill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218" y="6168667"/>
            <a:ext cx="7366000" cy="648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HBT volume </a:t>
            </a:r>
            <a:endParaRPr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ja-JP" altLang="en-US" dirty="0"/>
          </a:p>
        </p:txBody>
      </p:sp>
      <p:sp>
        <p:nvSpPr>
          <p:cNvPr id="6" name="スライド番号プレースホルダ 1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7905E3-61D5-364B-ABD2-5469F6F8466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itchFamily="-102" charset="0"/>
                <a:ea typeface="ＭＳ Ｐゴシック" pitchFamily="-102" charset="-128"/>
                <a:cs typeface="ＭＳ Ｐゴシック" pitchFamily="-102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-102" charset="0"/>
              <a:ea typeface="ＭＳ Ｐゴシック" pitchFamily="-102" charset="-128"/>
              <a:cs typeface="ＭＳ Ｐゴシック" pitchFamily="-102" charset="-128"/>
            </a:endParaRPr>
          </a:p>
        </p:txBody>
      </p:sp>
      <p:pic>
        <p:nvPicPr>
          <p:cNvPr id="7" name="図 6" descr="v-k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812800" y="1243953"/>
            <a:ext cx="7531100" cy="52647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Rout/</a:t>
            </a:r>
            <a:r>
              <a:rPr lang="en-US" altLang="ja-JP" dirty="0" err="1" smtClean="0"/>
              <a:t>Rside</a:t>
            </a:r>
            <a:endParaRPr lang="ja-JP" altLang="en-US" dirty="0"/>
          </a:p>
        </p:txBody>
      </p:sp>
      <p:pic>
        <p:nvPicPr>
          <p:cNvPr id="11" name="コンテンツ プレースホルダ 10" descr="RoOverRs-kt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13557" r="-13557"/>
              <a:stretch>
                <a:fillRect/>
              </a:stretch>
            </p:blipFill>
          </mc:Choice>
          <mc:Fallback>
            <p:blipFill>
              <a:blip r:embed="rId3"/>
              <a:srcRect l="-13557" r="-13557"/>
              <a:stretch>
                <a:fillRect/>
              </a:stretch>
            </p:blipFill>
          </mc:Fallback>
        </mc:AlternateContent>
        <p:spPr>
          <a:xfrm>
            <a:off x="-621787" y="1393038"/>
            <a:ext cx="8940287" cy="4916813"/>
          </a:xfrm>
        </p:spPr>
      </p:pic>
      <p:sp>
        <p:nvSpPr>
          <p:cNvPr id="7" name="スライド番号プレースホルダ 1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7905E3-61D5-364B-ABD2-5469F6F8466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itchFamily="-102" charset="0"/>
                <a:ea typeface="ＭＳ Ｐゴシック" pitchFamily="-102" charset="-128"/>
                <a:cs typeface="ＭＳ Ｐゴシック" pitchFamily="-102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-102" charset="0"/>
              <a:ea typeface="ＭＳ Ｐゴシック" pitchFamily="-102" charset="-128"/>
              <a:cs typeface="ＭＳ Ｐゴシック" pitchFamily="-102" charset="-128"/>
            </a:endParaRPr>
          </a:p>
        </p:txBody>
      </p:sp>
      <p:grpSp>
        <p:nvGrpSpPr>
          <p:cNvPr id="10" name="図形グループ 9"/>
          <p:cNvGrpSpPr/>
          <p:nvPr/>
        </p:nvGrpSpPr>
        <p:grpSpPr>
          <a:xfrm>
            <a:off x="6340718" y="3239671"/>
            <a:ext cx="2729770" cy="1761125"/>
            <a:chOff x="6141180" y="3122026"/>
            <a:chExt cx="2729770" cy="1761125"/>
          </a:xfrm>
        </p:grpSpPr>
        <p:sp>
          <p:nvSpPr>
            <p:cNvPr id="8" name="上矢印 7"/>
            <p:cNvSpPr/>
            <p:nvPr/>
          </p:nvSpPr>
          <p:spPr>
            <a:xfrm rot="10800000">
              <a:off x="6141180" y="3733800"/>
              <a:ext cx="729763" cy="1149351"/>
            </a:xfrm>
            <a:prstGeom prst="upArrow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" name="角丸四角形 8"/>
            <p:cNvSpPr/>
            <p:nvPr/>
          </p:nvSpPr>
          <p:spPr>
            <a:xfrm>
              <a:off x="6813550" y="3122026"/>
              <a:ext cx="2057400" cy="1223547"/>
            </a:xfrm>
            <a:prstGeom prst="roundRect">
              <a:avLst/>
            </a:prstGeom>
            <a:solidFill>
              <a:schemeClr val="bg1"/>
            </a:solidFill>
            <a:ln w="41275">
              <a:solidFill>
                <a:schemeClr val="tx2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300" b="1" dirty="0" smtClean="0">
                  <a:solidFill>
                    <a:srgbClr val="1F497D"/>
                  </a:solidFill>
                </a:rPr>
                <a:t>Suppressed </a:t>
              </a:r>
            </a:p>
            <a:p>
              <a:pPr algn="ctr"/>
              <a:r>
                <a:rPr lang="en-US" altLang="ja-JP" sz="2300" b="1" dirty="0" smtClean="0">
                  <a:solidFill>
                    <a:srgbClr val="1F497D"/>
                  </a:solidFill>
                </a:rPr>
                <a:t>for larger flow</a:t>
              </a:r>
              <a:endParaRPr kumimoji="1" lang="ja-JP" altLang="en-US" sz="2300" b="1" dirty="0">
                <a:solidFill>
                  <a:srgbClr val="1F497D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84138"/>
            <a:ext cx="9144000" cy="1143000"/>
          </a:xfrm>
        </p:spPr>
        <p:txBody>
          <a:bodyPr/>
          <a:lstStyle/>
          <a:p>
            <a:r>
              <a:rPr lang="en-US" altLang="ja-JP" sz="3600" dirty="0" smtClean="0"/>
              <a:t>Why out/side ratio is small for large radial flow?</a:t>
            </a:r>
            <a:endParaRPr lang="ja-JP" altLang="en-US" sz="36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C9E9A-A610-3849-993A-43D3E71AAF63}" type="slidenum">
              <a:rPr lang="ja-JP" altLang="en-US" smtClean="0"/>
              <a:pPr>
                <a:defRPr/>
              </a:pPr>
              <a:t>18</a:t>
            </a:fld>
            <a:endParaRPr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3670300" y="4229049"/>
            <a:ext cx="4749800" cy="11557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3000" dirty="0" smtClean="0">
                <a:solidFill>
                  <a:schemeClr val="tx1"/>
                </a:solidFill>
              </a:rPr>
              <a:t>: dist. of pair displacements</a:t>
            </a:r>
            <a:endParaRPr kumimoji="1" lang="ja-JP" altLang="en-US" sz="3000" dirty="0">
              <a:solidFill>
                <a:schemeClr val="tx1"/>
              </a:solidFill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5048250" y="2735262"/>
            <a:ext cx="1426369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図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4950" y="2538310"/>
            <a:ext cx="571500" cy="492463"/>
          </a:xfrm>
          <a:prstGeom prst="rect">
            <a:avLst/>
          </a:prstGeom>
        </p:spPr>
      </p:pic>
      <p:cxnSp>
        <p:nvCxnSpPr>
          <p:cNvPr id="21" name="直線矢印コネクタ 20"/>
          <p:cNvCxnSpPr/>
          <p:nvPr/>
        </p:nvCxnSpPr>
        <p:spPr>
          <a:xfrm rot="5400000" flipH="1" flipV="1">
            <a:off x="5017294" y="2107406"/>
            <a:ext cx="658812" cy="596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>
            <a:off x="5048250" y="2735262"/>
            <a:ext cx="635000" cy="5667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図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6850" y="4516540"/>
            <a:ext cx="2203450" cy="622103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2369" y="5333949"/>
            <a:ext cx="4260850" cy="602840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6"/>
          <a:srcRect t="19982" r="2522"/>
          <a:stretch>
            <a:fillRect/>
          </a:stretch>
        </p:blipFill>
        <p:spPr>
          <a:xfrm>
            <a:off x="1466850" y="6049458"/>
            <a:ext cx="6791325" cy="706942"/>
          </a:xfrm>
          <a:prstGeom prst="rect">
            <a:avLst/>
          </a:prstGeom>
        </p:spPr>
      </p:pic>
      <p:grpSp>
        <p:nvGrpSpPr>
          <p:cNvPr id="18" name="図形グループ 17"/>
          <p:cNvGrpSpPr/>
          <p:nvPr/>
        </p:nvGrpSpPr>
        <p:grpSpPr>
          <a:xfrm>
            <a:off x="1860550" y="1296315"/>
            <a:ext cx="2870200" cy="2869075"/>
            <a:chOff x="1860550" y="1296315"/>
            <a:chExt cx="2870200" cy="2869075"/>
          </a:xfrm>
        </p:grpSpPr>
        <p:sp>
          <p:nvSpPr>
            <p:cNvPr id="10" name="円/楕円 9"/>
            <p:cNvSpPr>
              <a:spLocks noChangeAspect="1"/>
            </p:cNvSpPr>
            <p:nvPr/>
          </p:nvSpPr>
          <p:spPr>
            <a:xfrm>
              <a:off x="1860550" y="1296315"/>
              <a:ext cx="2870200" cy="286907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6" name="円/楕円 25"/>
            <p:cNvSpPr/>
            <p:nvPr/>
          </p:nvSpPr>
          <p:spPr>
            <a:xfrm>
              <a:off x="3962400" y="2184400"/>
              <a:ext cx="381000" cy="1117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左中かっこ 26"/>
            <p:cNvSpPr/>
            <p:nvPr/>
          </p:nvSpPr>
          <p:spPr>
            <a:xfrm>
              <a:off x="3708400" y="2222500"/>
              <a:ext cx="190500" cy="1079500"/>
            </a:xfrm>
            <a:prstGeom prst="leftBrac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3022600" y="2366962"/>
              <a:ext cx="774700" cy="5969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ja-JP" sz="2000" dirty="0" smtClean="0">
                  <a:solidFill>
                    <a:schemeClr val="tx1"/>
                  </a:solidFill>
                </a:rPr>
                <a:t>side</a:t>
              </a:r>
              <a:endParaRPr kumimoji="1" lang="ja-JP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9" name="左中かっこ 28"/>
            <p:cNvSpPr/>
            <p:nvPr/>
          </p:nvSpPr>
          <p:spPr>
            <a:xfrm>
              <a:off x="4083050" y="3236912"/>
              <a:ext cx="196850" cy="433388"/>
            </a:xfrm>
            <a:prstGeom prst="leftBrace">
              <a:avLst/>
            </a:prstGeom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3860800" y="3321050"/>
              <a:ext cx="774700" cy="5969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ja-JP" sz="2000" dirty="0" smtClean="0">
                  <a:solidFill>
                    <a:schemeClr val="tx1"/>
                  </a:solidFill>
                </a:rPr>
                <a:t>out</a:t>
              </a:r>
              <a:endParaRPr kumimoji="1" lang="ja-JP" altLang="en-US" sz="20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01010" y="-133104"/>
            <a:ext cx="4970280" cy="1143000"/>
          </a:xfrm>
        </p:spPr>
        <p:txBody>
          <a:bodyPr/>
          <a:lstStyle/>
          <a:p>
            <a:r>
              <a:rPr lang="en-US" altLang="ja-JP" dirty="0" smtClean="0"/>
              <a:t>out-side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C9E9A-A610-3849-993A-43D3E71AAF63}" type="slidenum">
              <a:rPr lang="ja-JP" altLang="en-US" smtClean="0"/>
              <a:pPr>
                <a:defRPr/>
              </a:pPr>
              <a:t>19</a:t>
            </a:fld>
            <a:endParaRPr lang="ja-JP" altLang="en-US"/>
          </a:p>
        </p:txBody>
      </p:sp>
      <p:pic>
        <p:nvPicPr>
          <p:cNvPr id="8" name="図 7" descr="d-dist_q15_highk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499100" y="583776"/>
            <a:ext cx="3810000" cy="2660952"/>
          </a:xfrm>
          <a:prstGeom prst="rect">
            <a:avLst/>
          </a:prstGeom>
        </p:spPr>
      </p:pic>
      <p:pic>
        <p:nvPicPr>
          <p:cNvPr id="9" name="図 8" descr="d-dist_q15_lowk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0" y="610385"/>
            <a:ext cx="3716520" cy="2595665"/>
          </a:xfrm>
          <a:prstGeom prst="rect">
            <a:avLst/>
          </a:prstGeom>
        </p:spPr>
      </p:pic>
      <p:pic>
        <p:nvPicPr>
          <p:cNvPr id="10" name="図 9" descr="d-dist_q15_midk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762250" y="610385"/>
            <a:ext cx="3771900" cy="2634343"/>
          </a:xfrm>
          <a:prstGeom prst="rect">
            <a:avLst/>
          </a:prstGeom>
        </p:spPr>
      </p:pic>
      <p:sp>
        <p:nvSpPr>
          <p:cNvPr id="12" name="テキスト ボックス 6"/>
          <p:cNvSpPr txBox="1">
            <a:spLocks noChangeArrowheads="1"/>
          </p:cNvSpPr>
          <p:nvPr/>
        </p:nvSpPr>
        <p:spPr bwMode="auto">
          <a:xfrm>
            <a:off x="3277485" y="3349815"/>
            <a:ext cx="274143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2300" dirty="0" err="1" smtClean="0">
                <a:latin typeface="Calibri" pitchFamily="-102" charset="0"/>
                <a:ea typeface="Calibri" pitchFamily="-102" charset="0"/>
                <a:cs typeface="Calibri" pitchFamily="-102" charset="0"/>
              </a:rPr>
              <a:t>q</a:t>
            </a:r>
            <a:r>
              <a:rPr lang="en-US" altLang="ja-JP" sz="2300" dirty="0" smtClean="0">
                <a:latin typeface="Calibri" pitchFamily="-102" charset="0"/>
                <a:ea typeface="Calibri" pitchFamily="-102" charset="0"/>
                <a:cs typeface="Calibri" pitchFamily="-102" charset="0"/>
              </a:rPr>
              <a:t>=1.5/fm (large flow)</a:t>
            </a:r>
            <a:endParaRPr lang="ja-JP" altLang="en-US" sz="2300" dirty="0">
              <a:latin typeface="Calibri" pitchFamily="-102" charset="0"/>
              <a:ea typeface="Gill Sans MT" pitchFamily="-102" charset="0"/>
              <a:cs typeface="Gill Sans MT" pitchFamily="-102" charset="0"/>
            </a:endParaRPr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152400"/>
            <a:ext cx="1885950" cy="62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コンテンツ プレースホルダ 6" descr="d-dist_q05_midkt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9"/>
              <a:srcRect l="-13497" r="-13497"/>
              <a:stretch>
                <a:fillRect/>
              </a:stretch>
            </p:blipFill>
          </mc:Choice>
          <mc:Fallback>
            <p:blipFill>
              <a:blip r:embed="rId10"/>
              <a:srcRect l="-13497" r="-13497"/>
              <a:stretch>
                <a:fillRect/>
              </a:stretch>
            </p:blipFill>
          </mc:Fallback>
        </mc:AlternateContent>
        <p:spPr>
          <a:xfrm>
            <a:off x="1970968" y="3594774"/>
            <a:ext cx="5278620" cy="2903037"/>
          </a:xfrm>
        </p:spPr>
      </p:pic>
      <p:pic>
        <p:nvPicPr>
          <p:cNvPr id="29" name="図 28" descr="d-dist_q05_highk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5338238" y="3594774"/>
            <a:ext cx="4197350" cy="2931483"/>
          </a:xfrm>
          <a:prstGeom prst="rect">
            <a:avLst/>
          </a:prstGeom>
        </p:spPr>
      </p:pic>
      <p:pic>
        <p:nvPicPr>
          <p:cNvPr id="31" name="図 30" descr="d-dist_q05_lowk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-219455" y="3607473"/>
            <a:ext cx="4022763" cy="2809549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9800" y="3051223"/>
            <a:ext cx="7747000" cy="387010"/>
          </a:xfrm>
          <a:prstGeom prst="rect">
            <a:avLst/>
          </a:prstGeom>
        </p:spPr>
      </p:pic>
      <p:sp>
        <p:nvSpPr>
          <p:cNvPr id="33" name="テキスト ボックス 6"/>
          <p:cNvSpPr txBox="1">
            <a:spLocks noChangeArrowheads="1"/>
          </p:cNvSpPr>
          <p:nvPr/>
        </p:nvSpPr>
        <p:spPr bwMode="auto">
          <a:xfrm>
            <a:off x="3124200" y="6324600"/>
            <a:ext cx="3132413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2300" dirty="0" err="1" smtClean="0">
                <a:latin typeface="Calibri" pitchFamily="-102" charset="0"/>
                <a:ea typeface="Calibri" pitchFamily="-102" charset="0"/>
                <a:cs typeface="Calibri" pitchFamily="-102" charset="0"/>
              </a:rPr>
              <a:t>q</a:t>
            </a:r>
            <a:r>
              <a:rPr lang="en-US" altLang="ja-JP" sz="2300" dirty="0" smtClean="0">
                <a:latin typeface="Calibri" pitchFamily="-102" charset="0"/>
                <a:ea typeface="Calibri" pitchFamily="-102" charset="0"/>
                <a:cs typeface="Calibri" pitchFamily="-102" charset="0"/>
              </a:rPr>
              <a:t>=0.5/fm  (small flow)</a:t>
            </a:r>
            <a:endParaRPr lang="ja-JP" altLang="en-US" sz="2300" dirty="0">
              <a:latin typeface="Calibri" pitchFamily="-102" charset="0"/>
              <a:ea typeface="Gill Sans MT" pitchFamily="-102" charset="0"/>
              <a:cs typeface="Gill Sans MT" pitchFamily="-102" charset="0"/>
            </a:endParaRPr>
          </a:p>
        </p:txBody>
      </p:sp>
      <p:grpSp>
        <p:nvGrpSpPr>
          <p:cNvPr id="41" name="図形グループ 40"/>
          <p:cNvGrpSpPr/>
          <p:nvPr/>
        </p:nvGrpSpPr>
        <p:grpSpPr>
          <a:xfrm>
            <a:off x="5338238" y="3547947"/>
            <a:ext cx="2870200" cy="2869075"/>
            <a:chOff x="1860550" y="1296315"/>
            <a:chExt cx="2870200" cy="2869075"/>
          </a:xfrm>
        </p:grpSpPr>
        <p:sp>
          <p:nvSpPr>
            <p:cNvPr id="42" name="円/楕円 41"/>
            <p:cNvSpPr>
              <a:spLocks noChangeAspect="1"/>
            </p:cNvSpPr>
            <p:nvPr/>
          </p:nvSpPr>
          <p:spPr>
            <a:xfrm>
              <a:off x="1860550" y="1296315"/>
              <a:ext cx="2870200" cy="286907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3" name="円/楕円 42"/>
            <p:cNvSpPr/>
            <p:nvPr/>
          </p:nvSpPr>
          <p:spPr>
            <a:xfrm>
              <a:off x="3962400" y="2184400"/>
              <a:ext cx="381000" cy="1117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左中かっこ 43"/>
            <p:cNvSpPr/>
            <p:nvPr/>
          </p:nvSpPr>
          <p:spPr>
            <a:xfrm>
              <a:off x="3708400" y="2222500"/>
              <a:ext cx="190500" cy="1079500"/>
            </a:xfrm>
            <a:prstGeom prst="leftBrac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3022600" y="2366962"/>
              <a:ext cx="774700" cy="5969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ja-JP" sz="2000" dirty="0" smtClean="0">
                  <a:solidFill>
                    <a:schemeClr val="tx1"/>
                  </a:solidFill>
                </a:rPr>
                <a:t>side</a:t>
              </a:r>
              <a:endParaRPr kumimoji="1" lang="ja-JP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46" name="左中かっこ 45"/>
            <p:cNvSpPr/>
            <p:nvPr/>
          </p:nvSpPr>
          <p:spPr>
            <a:xfrm>
              <a:off x="4083050" y="3236912"/>
              <a:ext cx="196850" cy="433388"/>
            </a:xfrm>
            <a:prstGeom prst="leftBrace">
              <a:avLst/>
            </a:prstGeom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正方形/長方形 46"/>
            <p:cNvSpPr/>
            <p:nvPr/>
          </p:nvSpPr>
          <p:spPr>
            <a:xfrm>
              <a:off x="3860800" y="3321050"/>
              <a:ext cx="774700" cy="5969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ja-JP" sz="2000" dirty="0" smtClean="0">
                  <a:solidFill>
                    <a:schemeClr val="tx1"/>
                  </a:solidFill>
                </a:rPr>
                <a:t>out</a:t>
              </a:r>
              <a:endParaRPr kumimoji="1" lang="ja-JP" altLang="en-US" sz="20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Collective</a:t>
            </a:r>
            <a:r>
              <a:rPr lang="ja-JP" altLang="en-US" dirty="0" smtClean="0"/>
              <a:t> </a:t>
            </a:r>
            <a:r>
              <a:rPr lang="en-US" altLang="ja-JP" dirty="0" smtClean="0"/>
              <a:t>flow</a:t>
            </a:r>
            <a:r>
              <a:rPr lang="ja-JP" altLang="en-US" dirty="0" smtClean="0"/>
              <a:t> </a:t>
            </a:r>
            <a:r>
              <a:rPr lang="en-US" altLang="ja-JP" dirty="0" smtClean="0"/>
              <a:t>in</a:t>
            </a:r>
            <a:r>
              <a:rPr lang="ja-JP" altLang="en-US" dirty="0" smtClean="0"/>
              <a:t> </a:t>
            </a:r>
            <a:r>
              <a:rPr lang="en-US" altLang="ja-JP" dirty="0" smtClean="0"/>
              <a:t>small</a:t>
            </a:r>
            <a:r>
              <a:rPr lang="ja-JP" altLang="en-US" dirty="0" smtClean="0"/>
              <a:t> </a:t>
            </a:r>
            <a:r>
              <a:rPr lang="en-US" altLang="ja-JP" dirty="0" smtClean="0"/>
              <a:t>systems?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altLang="ja-JP" dirty="0" smtClean="0"/>
              <a:t>Large v2 &amp; v3 in </a:t>
            </a:r>
            <a:r>
              <a:rPr lang="en-US" altLang="ja-JP" dirty="0" err="1" smtClean="0"/>
              <a:t>pPb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dAu</a:t>
            </a:r>
            <a:r>
              <a:rPr lang="en-US" altLang="ja-JP" dirty="0" smtClean="0"/>
              <a:t>, He3-Au</a:t>
            </a:r>
          </a:p>
          <a:p>
            <a:pPr>
              <a:buFont typeface="Arial"/>
              <a:buChar char="•"/>
            </a:pPr>
            <a:r>
              <a:rPr lang="en-US" altLang="ja-JP" dirty="0" smtClean="0"/>
              <a:t>Near-side ridge in pp (CMS)</a:t>
            </a:r>
          </a:p>
          <a:p>
            <a:pPr>
              <a:buFont typeface="Arial"/>
              <a:buChar char="•"/>
            </a:pPr>
            <a:r>
              <a:rPr lang="en-US" altLang="ja-JP" dirty="0" smtClean="0"/>
              <a:t>…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C9E9A-A610-3849-993A-43D3E71AAF63}" type="slidenum">
              <a:rPr lang="ja-JP" altLang="en-US" smtClean="0"/>
              <a:pPr>
                <a:defRPr/>
              </a:pPr>
              <a:t>2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C9E9A-A610-3849-993A-43D3E71AAF63}" type="slidenum">
              <a:rPr lang="ja-JP" altLang="en-US" smtClean="0"/>
              <a:pPr>
                <a:defRPr/>
              </a:pPr>
              <a:t>20</a:t>
            </a:fld>
            <a:endParaRPr lang="ja-JP" altLang="en-US"/>
          </a:p>
        </p:txBody>
      </p:sp>
      <p:sp>
        <p:nvSpPr>
          <p:cNvPr id="20" name="タイトル 1"/>
          <p:cNvSpPr>
            <a:spLocks noGrp="1"/>
          </p:cNvSpPr>
          <p:nvPr>
            <p:ph type="title"/>
          </p:nvPr>
        </p:nvSpPr>
        <p:spPr>
          <a:xfrm>
            <a:off x="0" y="20638"/>
            <a:ext cx="9144000" cy="1143000"/>
          </a:xfrm>
        </p:spPr>
        <p:txBody>
          <a:bodyPr/>
          <a:lstStyle/>
          <a:p>
            <a:r>
              <a:rPr lang="en-US" altLang="ja-JP" sz="3600" dirty="0" smtClean="0"/>
              <a:t>HBT</a:t>
            </a:r>
            <a:r>
              <a:rPr lang="ja-JP" altLang="en-US" sz="3600" dirty="0" smtClean="0"/>
              <a:t> </a:t>
            </a:r>
            <a:r>
              <a:rPr lang="en-US" altLang="ja-JP" sz="3600" dirty="0" smtClean="0"/>
              <a:t>radii</a:t>
            </a:r>
            <a:r>
              <a:rPr lang="ja-JP" altLang="en-US" sz="3600" dirty="0" smtClean="0"/>
              <a:t> </a:t>
            </a:r>
            <a:r>
              <a:rPr lang="en-US" altLang="ja-JP" sz="3600" dirty="0" smtClean="0"/>
              <a:t>and</a:t>
            </a:r>
            <a:r>
              <a:rPr lang="ja-JP" altLang="en-US" sz="3600" dirty="0" smtClean="0"/>
              <a:t> </a:t>
            </a:r>
            <a:r>
              <a:rPr lang="en-US" altLang="ja-JP" sz="3600" dirty="0" smtClean="0"/>
              <a:t>moments</a:t>
            </a:r>
            <a:r>
              <a:rPr lang="ja-JP" altLang="en-US" sz="3600" dirty="0" smtClean="0"/>
              <a:t> </a:t>
            </a:r>
            <a:r>
              <a:rPr lang="en-US" altLang="ja-JP" sz="3600" dirty="0" smtClean="0"/>
              <a:t>of</a:t>
            </a:r>
            <a:r>
              <a:rPr lang="ja-JP" altLang="en-US" sz="3600" dirty="0" smtClean="0"/>
              <a:t> </a:t>
            </a:r>
            <a:r>
              <a:rPr lang="ja-JP" altLang="ja-JP" sz="3600" dirty="0" smtClean="0"/>
              <a:t>p</a:t>
            </a:r>
            <a:r>
              <a:rPr lang="en-US" altLang="ja-JP" sz="3600" dirty="0" smtClean="0"/>
              <a:t>air</a:t>
            </a:r>
            <a:r>
              <a:rPr lang="ja-JP" altLang="en-US" sz="3600" dirty="0" smtClean="0"/>
              <a:t> </a:t>
            </a:r>
            <a:r>
              <a:rPr lang="en-US" altLang="ja-JP" sz="3600" dirty="0" smtClean="0"/>
              <a:t>displacements</a:t>
            </a:r>
            <a:endParaRPr lang="ja-JP" altLang="en-US" sz="3800" dirty="0"/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337638"/>
            <a:ext cx="4552841" cy="1495933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7517" y="1705600"/>
            <a:ext cx="2294283" cy="652142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200" y="4837935"/>
            <a:ext cx="7080689" cy="1754031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600" y="3124456"/>
            <a:ext cx="2362200" cy="875279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600" y="3999735"/>
            <a:ext cx="2362200" cy="818896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439" y="3847335"/>
            <a:ext cx="2178050" cy="573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タイトル 1"/>
          <p:cNvSpPr>
            <a:spLocks noGrp="1"/>
          </p:cNvSpPr>
          <p:nvPr>
            <p:ph type="title"/>
          </p:nvPr>
        </p:nvSpPr>
        <p:spPr>
          <a:xfrm>
            <a:off x="0" y="84138"/>
            <a:ext cx="9144000" cy="1143000"/>
          </a:xfrm>
        </p:spPr>
        <p:txBody>
          <a:bodyPr/>
          <a:lstStyle/>
          <a:p>
            <a:r>
              <a:rPr lang="en-US" altLang="ja-JP" sz="3600" dirty="0" smtClean="0"/>
              <a:t>Why out/side ratio is suppressed at </a:t>
            </a:r>
            <a:r>
              <a:rPr lang="en-US" altLang="ja-JP" sz="3600" dirty="0" err="1" smtClean="0"/>
              <a:t>hight</a:t>
            </a:r>
            <a:r>
              <a:rPr lang="en-US" altLang="ja-JP" sz="3600" dirty="0" smtClean="0"/>
              <a:t> </a:t>
            </a:r>
            <a:r>
              <a:rPr lang="en-US" altLang="ja-JP" sz="3600" dirty="0" err="1" smtClean="0"/>
              <a:t>kt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en-US" altLang="ja-JP" sz="3600" dirty="0" smtClean="0"/>
              <a:t> for large radial flow?</a:t>
            </a:r>
            <a:endParaRPr lang="ja-JP" altLang="en-US" sz="36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450" y="1681220"/>
            <a:ext cx="5670550" cy="1223547"/>
          </a:xfrm>
          <a:prstGeom prst="rect">
            <a:avLst/>
          </a:prstGeom>
        </p:spPr>
      </p:pic>
      <p:grpSp>
        <p:nvGrpSpPr>
          <p:cNvPr id="14" name="図形グループ 13"/>
          <p:cNvGrpSpPr/>
          <p:nvPr/>
        </p:nvGrpSpPr>
        <p:grpSpPr>
          <a:xfrm>
            <a:off x="76200" y="1681220"/>
            <a:ext cx="4267200" cy="4637030"/>
            <a:chOff x="76200" y="1681220"/>
            <a:chExt cx="4267200" cy="4637030"/>
          </a:xfrm>
        </p:grpSpPr>
        <p:sp>
          <p:nvSpPr>
            <p:cNvPr id="8" name="角丸四角形 7"/>
            <p:cNvSpPr/>
            <p:nvPr/>
          </p:nvSpPr>
          <p:spPr>
            <a:xfrm>
              <a:off x="2641600" y="1681220"/>
              <a:ext cx="787400" cy="1223547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10" name="図 9" descr="xsq_out_over_rs2-k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166866" y="3264958"/>
              <a:ext cx="4076701" cy="2849916"/>
            </a:xfrm>
            <a:prstGeom prst="rect">
              <a:avLst/>
            </a:prstGeom>
          </p:spPr>
        </p:pic>
        <p:sp>
          <p:nvSpPr>
            <p:cNvPr id="11" name="角丸四角形 10"/>
            <p:cNvSpPr/>
            <p:nvPr/>
          </p:nvSpPr>
          <p:spPr>
            <a:xfrm>
              <a:off x="76200" y="3124200"/>
              <a:ext cx="4267200" cy="319405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15" name="図形グループ 14"/>
          <p:cNvGrpSpPr/>
          <p:nvPr/>
        </p:nvGrpSpPr>
        <p:grpSpPr>
          <a:xfrm>
            <a:off x="3810000" y="1676400"/>
            <a:ext cx="5105400" cy="4641850"/>
            <a:chOff x="3810000" y="1676400"/>
            <a:chExt cx="5105400" cy="4641850"/>
          </a:xfrm>
        </p:grpSpPr>
        <p:pic>
          <p:nvPicPr>
            <p:cNvPr id="9" name="図 8" descr="betasq_xtsq_over_rs2-k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4838699" y="3264958"/>
              <a:ext cx="4076701" cy="2849916"/>
            </a:xfrm>
            <a:prstGeom prst="rect">
              <a:avLst/>
            </a:prstGeom>
          </p:spPr>
        </p:pic>
        <p:sp>
          <p:nvSpPr>
            <p:cNvPr id="12" name="角丸四角形 11"/>
            <p:cNvSpPr/>
            <p:nvPr/>
          </p:nvSpPr>
          <p:spPr>
            <a:xfrm>
              <a:off x="3810000" y="1676400"/>
              <a:ext cx="1308100" cy="1223547"/>
            </a:xfrm>
            <a:prstGeom prst="roundRect">
              <a:avLst/>
            </a:prstGeom>
            <a:noFill/>
            <a:ln w="28575">
              <a:solidFill>
                <a:schemeClr val="tx2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3" name="角丸四角形 12"/>
            <p:cNvSpPr/>
            <p:nvPr/>
          </p:nvSpPr>
          <p:spPr>
            <a:xfrm>
              <a:off x="4724400" y="3124200"/>
              <a:ext cx="4191000" cy="3194050"/>
            </a:xfrm>
            <a:prstGeom prst="roundRect">
              <a:avLst/>
            </a:prstGeom>
            <a:noFill/>
            <a:ln w="28575">
              <a:solidFill>
                <a:schemeClr val="tx2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16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DDC9E9A-A610-3849-993A-43D3E71AAF63}" type="slidenum">
              <a:rPr lang="ja-JP" altLang="en-US" smtClean="0"/>
              <a:pPr>
                <a:defRPr/>
              </a:pPr>
              <a:t>21</a:t>
            </a:fld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タイトル 1"/>
          <p:cNvSpPr>
            <a:spLocks noGrp="1"/>
          </p:cNvSpPr>
          <p:nvPr>
            <p:ph type="title"/>
          </p:nvPr>
        </p:nvSpPr>
        <p:spPr>
          <a:xfrm>
            <a:off x="0" y="84138"/>
            <a:ext cx="9144000" cy="1143000"/>
          </a:xfrm>
        </p:spPr>
        <p:txBody>
          <a:bodyPr/>
          <a:lstStyle/>
          <a:p>
            <a:r>
              <a:rPr lang="en-US" altLang="ja-JP" sz="3600" dirty="0" smtClean="0"/>
              <a:t>Why out/side ratio is suppressed at </a:t>
            </a:r>
            <a:r>
              <a:rPr lang="en-US" altLang="ja-JP" sz="3600" dirty="0" err="1" smtClean="0"/>
              <a:t>hight</a:t>
            </a:r>
            <a:r>
              <a:rPr lang="en-US" altLang="ja-JP" sz="3600" dirty="0" smtClean="0"/>
              <a:t> </a:t>
            </a:r>
            <a:r>
              <a:rPr lang="en-US" altLang="ja-JP" sz="3600" dirty="0" err="1" smtClean="0"/>
              <a:t>kt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en-US" altLang="ja-JP" sz="3600" dirty="0" smtClean="0"/>
              <a:t> for large radial flow?</a:t>
            </a:r>
            <a:endParaRPr lang="ja-JP" altLang="en-US" sz="36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450" y="1681220"/>
            <a:ext cx="5670550" cy="1223547"/>
          </a:xfrm>
          <a:prstGeom prst="rect">
            <a:avLst/>
          </a:prstGeom>
        </p:spPr>
      </p:pic>
      <p:pic>
        <p:nvPicPr>
          <p:cNvPr id="7" name="図 6" descr="beta_xt_xo_over_rs2-k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757619" y="3222267"/>
            <a:ext cx="4982781" cy="3483333"/>
          </a:xfrm>
          <a:prstGeom prst="rect">
            <a:avLst/>
          </a:prstGeom>
        </p:spPr>
      </p:pic>
      <p:sp>
        <p:nvSpPr>
          <p:cNvPr id="8" name="角丸四角形 7"/>
          <p:cNvSpPr/>
          <p:nvPr/>
        </p:nvSpPr>
        <p:spPr>
          <a:xfrm>
            <a:off x="5740400" y="1681220"/>
            <a:ext cx="1498600" cy="1223547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上矢印 8"/>
          <p:cNvSpPr/>
          <p:nvPr/>
        </p:nvSpPr>
        <p:spPr>
          <a:xfrm>
            <a:off x="5486400" y="4648200"/>
            <a:ext cx="368300" cy="1587500"/>
          </a:xfrm>
          <a:prstGeom prst="up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角丸四角形 9"/>
          <p:cNvSpPr/>
          <p:nvPr/>
        </p:nvSpPr>
        <p:spPr>
          <a:xfrm>
            <a:off x="5930900" y="4133850"/>
            <a:ext cx="2755900" cy="100330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>
                <a:solidFill>
                  <a:srgbClr val="FF0000"/>
                </a:solidFill>
              </a:rPr>
              <a:t>Enhanced</a:t>
            </a:r>
            <a:br>
              <a:rPr kumimoji="1" lang="en-US" altLang="ja-JP" sz="2400" b="1" dirty="0" smtClean="0">
                <a:solidFill>
                  <a:srgbClr val="FF0000"/>
                </a:solidFill>
              </a:rPr>
            </a:br>
            <a:r>
              <a:rPr kumimoji="1" lang="en-US" altLang="ja-JP" sz="2400" b="1" dirty="0" smtClean="0">
                <a:solidFill>
                  <a:srgbClr val="FF0000"/>
                </a:solidFill>
              </a:rPr>
              <a:t>for a stronger flow! 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DDC9E9A-A610-3849-993A-43D3E71AAF63}" type="slidenum">
              <a:rPr lang="ja-JP" altLang="en-US" smtClean="0"/>
              <a:pPr>
                <a:defRPr/>
              </a:pPr>
              <a:t>22</a:t>
            </a:fld>
            <a:endParaRPr lang="ja-JP" altLang="en-US" dirty="0"/>
          </a:p>
        </p:txBody>
      </p:sp>
      <p:sp>
        <p:nvSpPr>
          <p:cNvPr id="12" name="角丸四角形 11"/>
          <p:cNvSpPr/>
          <p:nvPr/>
        </p:nvSpPr>
        <p:spPr>
          <a:xfrm>
            <a:off x="6108700" y="5219700"/>
            <a:ext cx="2755900" cy="1003300"/>
          </a:xfrm>
          <a:prstGeom prst="roundRect">
            <a:avLst/>
          </a:prstGeom>
          <a:noFill/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100" dirty="0" smtClean="0">
                <a:solidFill>
                  <a:schemeClr val="tx1"/>
                </a:solidFill>
              </a:rPr>
              <a:t>Consistent with </a:t>
            </a:r>
            <a:br>
              <a:rPr kumimoji="1" lang="en-US" altLang="ja-JP" sz="2100" dirty="0" smtClean="0">
                <a:solidFill>
                  <a:schemeClr val="tx1"/>
                </a:solidFill>
              </a:rPr>
            </a:br>
            <a:r>
              <a:rPr lang="en-US" altLang="ja-JP" sz="2100" dirty="0" smtClean="0">
                <a:solidFill>
                  <a:schemeClr val="tx1"/>
                </a:solidFill>
              </a:rPr>
              <a:t>[</a:t>
            </a:r>
            <a:r>
              <a:rPr lang="en-US" altLang="ja-JP" sz="2100" dirty="0" err="1" smtClean="0">
                <a:solidFill>
                  <a:schemeClr val="tx1"/>
                </a:solidFill>
              </a:rPr>
              <a:t>Kisiel</a:t>
            </a:r>
            <a:r>
              <a:rPr lang="en-US" altLang="ja-JP" sz="2100" dirty="0" smtClean="0">
                <a:solidFill>
                  <a:schemeClr val="tx1"/>
                </a:solidFill>
              </a:rPr>
              <a:t> PRC(2011)]</a:t>
            </a:r>
            <a:endParaRPr kumimoji="1" lang="ja-JP" altLang="en-US" sz="2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Summary</a:t>
            </a:r>
            <a:endParaRPr lang="ja-JP" altLang="en-US" dirty="0"/>
          </a:p>
        </p:txBody>
      </p:sp>
      <p:sp>
        <p:nvSpPr>
          <p:cNvPr id="13" name="コンテンツ プレースホルダ 1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r>
              <a:rPr lang="en-US" altLang="ja-JP" sz="2500" dirty="0" smtClean="0"/>
              <a:t>Radial flow in high-multiplicity pp collisions?</a:t>
            </a:r>
          </a:p>
          <a:p>
            <a:r>
              <a:rPr lang="en-US" altLang="ja-JP" sz="2500" dirty="0" smtClean="0"/>
              <a:t>Calculated HBT radii @pp</a:t>
            </a:r>
          </a:p>
          <a:p>
            <a:pPr lvl="1"/>
            <a:r>
              <a:rPr lang="en-US" altLang="ja-JP" sz="2500" dirty="0" err="1" smtClean="0"/>
              <a:t>Gubser</a:t>
            </a:r>
            <a:r>
              <a:rPr lang="en-US" altLang="ja-JP" sz="2500" dirty="0" smtClean="0"/>
              <a:t> + lattice EOS</a:t>
            </a:r>
          </a:p>
          <a:p>
            <a:r>
              <a:rPr lang="en-US" altLang="ja-JP" sz="2500" dirty="0" smtClean="0"/>
              <a:t>Strong radial flow is favored [ </a:t>
            </a:r>
            <a:r>
              <a:rPr lang="en-US" altLang="ja-JP" sz="2500" dirty="0" err="1" smtClean="0"/>
              <a:t>q</a:t>
            </a:r>
            <a:r>
              <a:rPr lang="en-US" altLang="ja-JP" sz="2500" dirty="0" smtClean="0"/>
              <a:t> ~ 1.7 /fm ]</a:t>
            </a:r>
          </a:p>
          <a:p>
            <a:r>
              <a:rPr lang="en-US" altLang="ja-JP" sz="2500" dirty="0" smtClean="0"/>
              <a:t>Suppression of Ro/</a:t>
            </a:r>
            <a:r>
              <a:rPr lang="en-US" altLang="ja-JP" sz="2500" dirty="0" err="1" smtClean="0"/>
              <a:t>Rs</a:t>
            </a:r>
            <a:r>
              <a:rPr lang="en-US" altLang="ja-JP" sz="2500" dirty="0" smtClean="0"/>
              <a:t> is driven by space-temporal </a:t>
            </a:r>
            <a:br>
              <a:rPr lang="en-US" altLang="ja-JP" sz="2500" dirty="0" smtClean="0"/>
            </a:br>
            <a:r>
              <a:rPr lang="en-US" altLang="ja-JP" sz="2500" dirty="0" smtClean="0"/>
              <a:t>correlation (Xo-</a:t>
            </a:r>
            <a:r>
              <a:rPr lang="en-US" altLang="ja-JP" sz="2500" dirty="0" err="1" smtClean="0"/>
              <a:t>Xt</a:t>
            </a:r>
            <a:r>
              <a:rPr lang="en-US" altLang="ja-JP" sz="2500" dirty="0" smtClean="0"/>
              <a:t>) 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3DDC9E9A-A610-3849-993A-43D3E71AAF63}" type="slidenum">
              <a:rPr lang="ja-JP" altLang="en-US" smtClean="0"/>
              <a:pPr/>
              <a:t>23</a:t>
            </a:fld>
            <a:endParaRPr lang="ja-JP" altLang="en-US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70325"/>
            <a:ext cx="4317577" cy="2984500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5649" y="3870325"/>
            <a:ext cx="4361961" cy="2984500"/>
          </a:xfrm>
          <a:prstGeom prst="rect">
            <a:avLst/>
          </a:prstGeom>
        </p:spPr>
      </p:pic>
      <p:sp>
        <p:nvSpPr>
          <p:cNvPr id="18" name="スライド番号プレースホルダ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DC9E9A-A610-3849-993A-43D3E71AAF63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itchFamily="-102" charset="0"/>
                <a:ea typeface="ＭＳ Ｐゴシック" pitchFamily="-102" charset="-128"/>
                <a:cs typeface="ＭＳ Ｐゴシック" pitchFamily="-102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-102" charset="0"/>
              <a:ea typeface="ＭＳ Ｐゴシック" pitchFamily="-102" charset="-128"/>
              <a:cs typeface="ＭＳ Ｐゴシック" pitchFamily="-10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タイトル 1"/>
          <p:cNvSpPr txBox="1">
            <a:spLocks/>
          </p:cNvSpPr>
          <p:nvPr/>
        </p:nvSpPr>
        <p:spPr>
          <a:xfrm>
            <a:off x="1219200" y="2936875"/>
            <a:ext cx="6858000" cy="9906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defTabSz="914400" fontAlgn="auto">
              <a:spcAft>
                <a:spcPts val="0"/>
              </a:spcAft>
              <a:defRPr/>
            </a:pPr>
            <a:r>
              <a:rPr lang="en-US" altLang="ja-JP" sz="4100" b="1" dirty="0" smtClean="0">
                <a:latin typeface="+mj-lt"/>
                <a:ea typeface="+mj-ea"/>
                <a:cs typeface="+mj-cs"/>
              </a:rPr>
              <a:t>Backup slides</a:t>
            </a:r>
            <a:endParaRPr lang="ja-JP" altLang="en-US" sz="4100" b="1" dirty="0">
              <a:latin typeface="+mj-lt"/>
              <a:ea typeface="+mj-ea"/>
              <a:cs typeface="+mj-cs"/>
            </a:endParaRPr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9DCD6-0219-FD41-8F6E-44A1A1A25F83}" type="slidenum">
              <a:rPr lang="ja-JP" altLang="en-US"/>
              <a:pPr>
                <a:defRPr/>
              </a:pPr>
              <a:t>24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HBT radii</a:t>
            </a:r>
            <a:endParaRPr lang="ja-JP" altLang="en-US" dirty="0"/>
          </a:p>
        </p:txBody>
      </p:sp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7905E3-61D5-364B-ABD2-5469F6F84667}" type="slidenum">
              <a:rPr lang="ja-JP" altLang="en-US" smtClean="0"/>
              <a:pPr>
                <a:defRPr/>
              </a:pPr>
              <a:t>25</a:t>
            </a:fld>
            <a:endParaRPr lang="ja-JP" altLang="en-US"/>
          </a:p>
        </p:txBody>
      </p:sp>
      <p:pic>
        <p:nvPicPr>
          <p:cNvPr id="3" name="図 2" descr="rl-k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87400" y="4162425"/>
            <a:ext cx="3660628" cy="2559050"/>
          </a:xfrm>
          <a:prstGeom prst="rect">
            <a:avLst/>
          </a:prstGeom>
        </p:spPr>
      </p:pic>
      <p:pic>
        <p:nvPicPr>
          <p:cNvPr id="4" name="図 3" descr="ro-k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787400" y="1450975"/>
            <a:ext cx="3660628" cy="2559050"/>
          </a:xfrm>
          <a:prstGeom prst="rect">
            <a:avLst/>
          </a:prstGeom>
        </p:spPr>
      </p:pic>
      <p:pic>
        <p:nvPicPr>
          <p:cNvPr id="5" name="図 4" descr="rs-k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448028" y="1450975"/>
            <a:ext cx="3660628" cy="255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C9E9A-A610-3849-993A-43D3E71AAF63}" type="slidenum">
              <a:rPr lang="ja-JP" altLang="en-US" smtClean="0"/>
              <a:pPr>
                <a:defRPr/>
              </a:pPr>
              <a:t>3</a:t>
            </a:fld>
            <a:endParaRPr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0" y="266700"/>
            <a:ext cx="9144000" cy="1905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800" b="1" dirty="0" smtClean="0">
                <a:solidFill>
                  <a:srgbClr val="FF0000"/>
                </a:solidFill>
              </a:rPr>
              <a:t>Radial</a:t>
            </a:r>
            <a:r>
              <a:rPr kumimoji="1" lang="ja-JP" altLang="en-US" sz="48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4800" b="1" dirty="0" smtClean="0">
                <a:solidFill>
                  <a:srgbClr val="FF0000"/>
                </a:solidFill>
              </a:rPr>
              <a:t>flow</a:t>
            </a:r>
            <a:r>
              <a:rPr kumimoji="1" lang="en-US" altLang="ja-JP" sz="4800" dirty="0" smtClean="0">
                <a:solidFill>
                  <a:srgbClr val="FF0000"/>
                </a:solidFill>
              </a:rPr>
              <a:t> </a:t>
            </a:r>
            <a:br>
              <a:rPr kumimoji="1" lang="en-US" altLang="ja-JP" sz="4800" dirty="0" smtClean="0">
                <a:solidFill>
                  <a:srgbClr val="FF0000"/>
                </a:solidFill>
              </a:rPr>
            </a:br>
            <a:r>
              <a:rPr kumimoji="1" lang="en-US" altLang="ja-JP" sz="4800" dirty="0" smtClean="0">
                <a:solidFill>
                  <a:srgbClr val="000000"/>
                </a:solidFill>
              </a:rPr>
              <a:t>in</a:t>
            </a:r>
            <a:r>
              <a:rPr kumimoji="1" lang="en-US" altLang="ja-JP" sz="4800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4800" b="1" dirty="0" smtClean="0">
                <a:solidFill>
                  <a:srgbClr val="FF0000"/>
                </a:solidFill>
              </a:rPr>
              <a:t>high-multiplicity</a:t>
            </a:r>
            <a:r>
              <a:rPr kumimoji="1" lang="ja-JP" altLang="en-US" sz="4800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4800" b="1" dirty="0" smtClean="0">
                <a:solidFill>
                  <a:srgbClr val="FF0000"/>
                </a:solidFill>
              </a:rPr>
              <a:t>pp collisions</a:t>
            </a:r>
            <a:r>
              <a:rPr kumimoji="1" lang="en-US" altLang="ja-JP" sz="4800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4800" dirty="0" smtClean="0">
                <a:solidFill>
                  <a:schemeClr val="tx1"/>
                </a:solidFill>
              </a:rPr>
              <a:t>?</a:t>
            </a:r>
            <a:endParaRPr kumimoji="1" lang="ja-JP" altLang="en-US" sz="4800" dirty="0">
              <a:solidFill>
                <a:schemeClr val="tx1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984500" y="2641600"/>
            <a:ext cx="3175000" cy="939800"/>
          </a:xfrm>
          <a:prstGeom prst="rect">
            <a:avLst/>
          </a:prstGeom>
          <a:noFill/>
          <a:ln w="44450"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ja-JP" sz="5000" b="1" dirty="0" smtClean="0">
                <a:solidFill>
                  <a:srgbClr val="000090"/>
                </a:solidFill>
              </a:rPr>
              <a:t>HBT </a:t>
            </a:r>
            <a:r>
              <a:rPr lang="en-US" altLang="ja-JP" sz="5000" b="1" dirty="0" smtClean="0">
                <a:solidFill>
                  <a:srgbClr val="000090"/>
                </a:solidFill>
              </a:rPr>
              <a:t>radii</a:t>
            </a:r>
            <a:endParaRPr kumimoji="1" lang="ja-JP" altLang="en-US" sz="5000" b="1" dirty="0">
              <a:solidFill>
                <a:srgbClr val="000090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81000" y="3581400"/>
            <a:ext cx="9144000" cy="1397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/>
              <a:buChar char="•"/>
            </a:pPr>
            <a:r>
              <a:rPr lang="en-US" altLang="ja-JP" sz="2700" dirty="0" smtClean="0">
                <a:solidFill>
                  <a:schemeClr val="tx1"/>
                </a:solidFill>
              </a:rPr>
              <a:t> M</a:t>
            </a:r>
            <a:r>
              <a:rPr kumimoji="1" lang="en-US" altLang="ja-JP" sz="2700" dirty="0" smtClean="0">
                <a:solidFill>
                  <a:schemeClr val="tx1"/>
                </a:solidFill>
              </a:rPr>
              <a:t>otivated by </a:t>
            </a:r>
            <a:r>
              <a:rPr lang="en-US" altLang="ja-JP" sz="2700" dirty="0" smtClean="0">
                <a:solidFill>
                  <a:schemeClr val="tx1"/>
                </a:solidFill>
              </a:rPr>
              <a:t>results from ALICE [PRD(2011) [1101.3665] ]</a:t>
            </a:r>
            <a:endParaRPr kumimoji="1" lang="ja-JP" altLang="en-US" sz="27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HBT </a:t>
            </a:r>
            <a:r>
              <a:rPr lang="en-US" altLang="ja-JP" dirty="0" err="1" smtClean="0"/>
              <a:t>interferometry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C9E9A-A610-3849-993A-43D3E71AAF63}" type="slidenum">
              <a:rPr lang="ja-JP" altLang="en-US" smtClean="0"/>
              <a:pPr>
                <a:defRPr/>
              </a:pPr>
              <a:t>4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159000"/>
            <a:ext cx="4343400" cy="1172285"/>
          </a:xfrm>
          <a:prstGeom prst="rect">
            <a:avLst/>
          </a:prstGeom>
        </p:spPr>
      </p:pic>
      <p:grpSp>
        <p:nvGrpSpPr>
          <p:cNvPr id="20" name="図形グループ 19"/>
          <p:cNvGrpSpPr/>
          <p:nvPr/>
        </p:nvGrpSpPr>
        <p:grpSpPr>
          <a:xfrm>
            <a:off x="2362200" y="3428211"/>
            <a:ext cx="4292904" cy="1082288"/>
            <a:chOff x="2362200" y="3529811"/>
            <a:chExt cx="4292904" cy="1082288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2200" y="4181574"/>
              <a:ext cx="2010835" cy="430525"/>
            </a:xfrm>
            <a:prstGeom prst="rect">
              <a:avLst/>
            </a:prstGeom>
          </p:spPr>
        </p:pic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07165" y="4255836"/>
              <a:ext cx="1947939" cy="343563"/>
            </a:xfrm>
            <a:prstGeom prst="rect">
              <a:avLst/>
            </a:prstGeom>
          </p:spPr>
        </p:pic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17234" y="3529811"/>
              <a:ext cx="3670300" cy="579299"/>
            </a:xfrm>
            <a:prstGeom prst="rect">
              <a:avLst/>
            </a:prstGeom>
          </p:spPr>
        </p:pic>
      </p:grpSp>
      <p:grpSp>
        <p:nvGrpSpPr>
          <p:cNvPr id="21" name="図形グループ 20"/>
          <p:cNvGrpSpPr/>
          <p:nvPr/>
        </p:nvGrpSpPr>
        <p:grpSpPr>
          <a:xfrm>
            <a:off x="2960695" y="4923323"/>
            <a:ext cx="2949145" cy="1860329"/>
            <a:chOff x="2960695" y="4961423"/>
            <a:chExt cx="2949145" cy="1860329"/>
          </a:xfrm>
        </p:grpSpPr>
        <p:cxnSp>
          <p:nvCxnSpPr>
            <p:cNvPr id="12" name="直線矢印コネクタ 11"/>
            <p:cNvCxnSpPr/>
            <p:nvPr/>
          </p:nvCxnSpPr>
          <p:spPr>
            <a:xfrm>
              <a:off x="3478213" y="6719887"/>
              <a:ext cx="2158999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矢印コネクタ 12"/>
            <p:cNvCxnSpPr/>
            <p:nvPr/>
          </p:nvCxnSpPr>
          <p:spPr>
            <a:xfrm rot="5400000" flipH="1" flipV="1">
              <a:off x="2656153" y="5897826"/>
              <a:ext cx="1642533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>
              <a:off x="3478214" y="6067954"/>
              <a:ext cx="2158998" cy="2540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フリーフォーム 22"/>
            <p:cNvSpPr/>
            <p:nvPr/>
          </p:nvSpPr>
          <p:spPr>
            <a:xfrm>
              <a:off x="3486677" y="5500687"/>
              <a:ext cx="2065867" cy="575734"/>
            </a:xfrm>
            <a:custGeom>
              <a:avLst/>
              <a:gdLst>
                <a:gd name="connsiteX0" fmla="*/ 0 w 2065867"/>
                <a:gd name="connsiteY0" fmla="*/ 0 h 575734"/>
                <a:gd name="connsiteX1" fmla="*/ 482600 w 2065867"/>
                <a:gd name="connsiteY1" fmla="*/ 101600 h 575734"/>
                <a:gd name="connsiteX2" fmla="*/ 965200 w 2065867"/>
                <a:gd name="connsiteY2" fmla="*/ 381000 h 575734"/>
                <a:gd name="connsiteX3" fmla="*/ 1456267 w 2065867"/>
                <a:gd name="connsiteY3" fmla="*/ 541867 h 575734"/>
                <a:gd name="connsiteX4" fmla="*/ 2065867 w 2065867"/>
                <a:gd name="connsiteY4" fmla="*/ 575734 h 575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5867" h="575734">
                  <a:moveTo>
                    <a:pt x="0" y="0"/>
                  </a:moveTo>
                  <a:cubicBezTo>
                    <a:pt x="160866" y="19050"/>
                    <a:pt x="321733" y="38100"/>
                    <a:pt x="482600" y="101600"/>
                  </a:cubicBezTo>
                  <a:cubicBezTo>
                    <a:pt x="643467" y="165100"/>
                    <a:pt x="802922" y="307622"/>
                    <a:pt x="965200" y="381000"/>
                  </a:cubicBezTo>
                  <a:cubicBezTo>
                    <a:pt x="1127478" y="454378"/>
                    <a:pt x="1272823" y="509411"/>
                    <a:pt x="1456267" y="541867"/>
                  </a:cubicBezTo>
                  <a:cubicBezTo>
                    <a:pt x="1639711" y="574323"/>
                    <a:pt x="2065867" y="575734"/>
                    <a:pt x="2065867" y="575734"/>
                  </a:cubicBezTo>
                </a:path>
              </a:pathLst>
            </a:cu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3181887" y="5856297"/>
              <a:ext cx="414868" cy="35559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en-US" altLang="ja-JP" sz="1900" dirty="0" smtClean="0">
                  <a:solidFill>
                    <a:schemeClr val="tx1"/>
                  </a:solidFill>
                </a:rPr>
                <a:t>1</a:t>
              </a:r>
              <a:endParaRPr kumimoji="1" lang="ja-JP" altLang="en-US" sz="1900" dirty="0">
                <a:solidFill>
                  <a:schemeClr val="tx1"/>
                </a:solidFill>
              </a:endParaRPr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3198814" y="5297488"/>
              <a:ext cx="414868" cy="35559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ja-JP" sz="1900" dirty="0" smtClean="0">
                  <a:solidFill>
                    <a:schemeClr val="tx1"/>
                  </a:solidFill>
                </a:rPr>
                <a:t>2</a:t>
              </a:r>
              <a:endParaRPr kumimoji="1" lang="ja-JP" altLang="en-US" sz="1900" dirty="0">
                <a:solidFill>
                  <a:schemeClr val="tx1"/>
                </a:solidFill>
              </a:endParaRPr>
            </a:p>
          </p:txBody>
        </p:sp>
        <p:pic>
          <p:nvPicPr>
            <p:cNvPr id="28" name="図 2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60695" y="4961423"/>
              <a:ext cx="442383" cy="231860"/>
            </a:xfrm>
            <a:prstGeom prst="rect">
              <a:avLst/>
            </a:prstGeom>
          </p:spPr>
        </p:pic>
        <p:pic>
          <p:nvPicPr>
            <p:cNvPr id="29" name="図 2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671080" y="6560253"/>
              <a:ext cx="238760" cy="261499"/>
            </a:xfrm>
            <a:prstGeom prst="rect">
              <a:avLst/>
            </a:prstGeom>
          </p:spPr>
        </p:pic>
      </p:grpSp>
      <p:grpSp>
        <p:nvGrpSpPr>
          <p:cNvPr id="33" name="図形グループ 32"/>
          <p:cNvGrpSpPr/>
          <p:nvPr/>
        </p:nvGrpSpPr>
        <p:grpSpPr>
          <a:xfrm>
            <a:off x="3486677" y="4902068"/>
            <a:ext cx="1083735" cy="433523"/>
            <a:chOff x="3488265" y="4612611"/>
            <a:chExt cx="1083735" cy="433523"/>
          </a:xfrm>
        </p:grpSpPr>
        <p:cxnSp>
          <p:nvCxnSpPr>
            <p:cNvPr id="31" name="直線矢印コネクタ 30"/>
            <p:cNvCxnSpPr/>
            <p:nvPr/>
          </p:nvCxnSpPr>
          <p:spPr>
            <a:xfrm flipV="1">
              <a:off x="3488265" y="5029200"/>
              <a:ext cx="1083735" cy="16934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図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776133" y="4612611"/>
              <a:ext cx="584200" cy="359039"/>
            </a:xfrm>
            <a:prstGeom prst="rect">
              <a:avLst/>
            </a:prstGeom>
          </p:spPr>
        </p:pic>
      </p:grpSp>
      <p:sp>
        <p:nvSpPr>
          <p:cNvPr id="19" name="コンテンツ プレースホルダ 2"/>
          <p:cNvSpPr>
            <a:spLocks noGrp="1"/>
          </p:cNvSpPr>
          <p:nvPr>
            <p:ph idx="1"/>
          </p:nvPr>
        </p:nvSpPr>
        <p:spPr>
          <a:xfrm>
            <a:off x="226218" y="1127121"/>
            <a:ext cx="8688388" cy="4525963"/>
          </a:xfrm>
        </p:spPr>
        <p:txBody>
          <a:bodyPr/>
          <a:lstStyle/>
          <a:p>
            <a:r>
              <a:rPr lang="en-US" altLang="ja-JP" sz="2500" dirty="0" smtClean="0"/>
              <a:t>Use</a:t>
            </a:r>
            <a:r>
              <a:rPr lang="ja-JP" altLang="en-US" sz="2500" dirty="0" smtClean="0"/>
              <a:t> </a:t>
            </a:r>
            <a:r>
              <a:rPr lang="en-US" altLang="ja-JP" sz="2500" dirty="0" smtClean="0"/>
              <a:t>two</a:t>
            </a:r>
            <a:r>
              <a:rPr lang="ja-JP" altLang="en-US" sz="2500" dirty="0" smtClean="0"/>
              <a:t>-</a:t>
            </a:r>
            <a:r>
              <a:rPr lang="en-US" altLang="ja-JP" sz="2500" dirty="0" smtClean="0"/>
              <a:t>(or</a:t>
            </a:r>
            <a:r>
              <a:rPr lang="ja-JP" altLang="en-US" sz="2500" dirty="0" smtClean="0"/>
              <a:t> </a:t>
            </a:r>
            <a:r>
              <a:rPr lang="en-US" altLang="ja-JP" sz="2500" dirty="0" smtClean="0"/>
              <a:t>more)</a:t>
            </a:r>
            <a:r>
              <a:rPr lang="ja-JP" altLang="en-US" sz="2500" dirty="0" smtClean="0"/>
              <a:t> </a:t>
            </a:r>
            <a:r>
              <a:rPr lang="en-US" altLang="ja-JP" sz="2500" dirty="0" smtClean="0"/>
              <a:t>particle</a:t>
            </a:r>
            <a:r>
              <a:rPr lang="ja-JP" altLang="en-US" sz="2500" dirty="0" smtClean="0"/>
              <a:t> </a:t>
            </a:r>
            <a:r>
              <a:rPr lang="en-US" altLang="ja-JP" sz="2500" dirty="0" smtClean="0"/>
              <a:t>correlations</a:t>
            </a:r>
            <a:r>
              <a:rPr lang="ja-JP" altLang="en-US" sz="2500" dirty="0" smtClean="0"/>
              <a:t> </a:t>
            </a:r>
            <a:r>
              <a:rPr lang="en-US" altLang="ja-JP" sz="2500" dirty="0" smtClean="0"/>
              <a:t>of</a:t>
            </a:r>
            <a:r>
              <a:rPr lang="ja-JP" altLang="en-US" sz="2500" dirty="0" smtClean="0"/>
              <a:t> </a:t>
            </a:r>
            <a:r>
              <a:rPr lang="en-US" altLang="ja-JP" sz="2500" dirty="0" smtClean="0"/>
              <a:t>identical</a:t>
            </a:r>
            <a:r>
              <a:rPr lang="ja-JP" altLang="en-US" sz="2500" dirty="0" smtClean="0"/>
              <a:t> </a:t>
            </a:r>
            <a:r>
              <a:rPr lang="en-US" altLang="ja-JP" sz="2500" dirty="0" smtClean="0"/>
              <a:t>particles</a:t>
            </a:r>
          </a:p>
          <a:p>
            <a:r>
              <a:rPr lang="en-US" altLang="ja-JP" sz="2500" dirty="0" smtClean="0"/>
              <a:t>Extract</a:t>
            </a:r>
            <a:r>
              <a:rPr lang="ja-JP" altLang="en-US" sz="2500" dirty="0" smtClean="0"/>
              <a:t> </a:t>
            </a:r>
            <a:r>
              <a:rPr lang="en-US" altLang="ja-JP" sz="2500" dirty="0" smtClean="0"/>
              <a:t>space-time</a:t>
            </a:r>
            <a:r>
              <a:rPr lang="ja-JP" altLang="en-US" sz="2500" dirty="0" smtClean="0"/>
              <a:t> </a:t>
            </a:r>
            <a:r>
              <a:rPr lang="en-US" altLang="ja-JP" sz="2500" dirty="0" smtClean="0"/>
              <a:t>structure</a:t>
            </a:r>
            <a:r>
              <a:rPr lang="ja-JP" altLang="en-US" sz="2500" dirty="0" smtClean="0"/>
              <a:t> </a:t>
            </a:r>
            <a:r>
              <a:rPr lang="en-US" altLang="ja-JP" sz="2500" dirty="0" smtClean="0"/>
              <a:t>of</a:t>
            </a:r>
            <a:r>
              <a:rPr lang="ja-JP" altLang="en-US" sz="2500" dirty="0" smtClean="0"/>
              <a:t> </a:t>
            </a:r>
            <a:r>
              <a:rPr lang="en-US" altLang="ja-JP" sz="2500" dirty="0" err="1" smtClean="0"/>
              <a:t>emissio</a:t>
            </a:r>
            <a:r>
              <a:rPr lang="ja-JP" altLang="en-US" sz="2500" dirty="0" smtClean="0"/>
              <a:t>n </a:t>
            </a:r>
            <a:r>
              <a:rPr lang="en-US" altLang="ja-JP" sz="2500" dirty="0" smtClean="0"/>
              <a:t>source</a:t>
            </a:r>
            <a:r>
              <a:rPr lang="ja-JP" altLang="en-US" sz="2500" dirty="0" smtClean="0"/>
              <a:t> </a:t>
            </a:r>
            <a:endParaRPr lang="ja-JP" alt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out-side-long </a:t>
            </a:r>
            <a:r>
              <a:rPr lang="en-US" altLang="ja-JP" dirty="0" err="1" smtClean="0"/>
              <a:t>parametrization</a:t>
            </a:r>
            <a:endParaRPr lang="ja-JP" altLang="en-US" dirty="0"/>
          </a:p>
        </p:txBody>
      </p:sp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7905E3-61D5-364B-ABD2-5469F6F84667}" type="slidenum">
              <a:rPr lang="ja-JP" altLang="en-US" smtClean="0"/>
              <a:pPr>
                <a:defRPr/>
              </a:pPr>
              <a:t>5</a:t>
            </a:fld>
            <a:endParaRPr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1420430"/>
            <a:ext cx="7366000" cy="648416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7468" y="2253117"/>
            <a:ext cx="3040063" cy="473231"/>
          </a:xfrm>
          <a:prstGeom prst="rect">
            <a:avLst/>
          </a:prstGeom>
        </p:spPr>
      </p:pic>
      <p:sp>
        <p:nvSpPr>
          <p:cNvPr id="7" name="円/楕円 6"/>
          <p:cNvSpPr>
            <a:spLocks noChangeAspect="1"/>
          </p:cNvSpPr>
          <p:nvPr/>
        </p:nvSpPr>
        <p:spPr>
          <a:xfrm>
            <a:off x="1701800" y="3360065"/>
            <a:ext cx="2870200" cy="2869075"/>
          </a:xfrm>
          <a:prstGeom prst="ellipse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4889500" y="4799012"/>
            <a:ext cx="1426369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円/楕円 9"/>
          <p:cNvSpPr/>
          <p:nvPr/>
        </p:nvSpPr>
        <p:spPr>
          <a:xfrm>
            <a:off x="3746500" y="4191000"/>
            <a:ext cx="381000" cy="1117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左中かっこ 11"/>
          <p:cNvSpPr/>
          <p:nvPr/>
        </p:nvSpPr>
        <p:spPr>
          <a:xfrm>
            <a:off x="3492500" y="4229100"/>
            <a:ext cx="190500" cy="1079500"/>
          </a:xfrm>
          <a:prstGeom prst="lef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2806700" y="4373562"/>
            <a:ext cx="774700" cy="5969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000" dirty="0" smtClean="0">
                <a:solidFill>
                  <a:schemeClr val="tx1"/>
                </a:solidFill>
              </a:rPr>
              <a:t>side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14" name="左中かっこ 13"/>
          <p:cNvSpPr/>
          <p:nvPr/>
        </p:nvSpPr>
        <p:spPr>
          <a:xfrm>
            <a:off x="3867150" y="5243512"/>
            <a:ext cx="196850" cy="433388"/>
          </a:xfrm>
          <a:prstGeom prst="leftBrace">
            <a:avLst/>
          </a:prstGeom>
          <a:ln>
            <a:solidFill>
              <a:schemeClr val="tx1"/>
            </a:solidFill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3677200" y="5365750"/>
            <a:ext cx="774700" cy="5969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000" dirty="0" smtClean="0">
                <a:solidFill>
                  <a:schemeClr val="tx1"/>
                </a:solidFill>
              </a:rPr>
              <a:t>out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6200" y="4602060"/>
            <a:ext cx="571500" cy="492463"/>
          </a:xfrm>
          <a:prstGeom prst="rect">
            <a:avLst/>
          </a:prstGeom>
        </p:spPr>
      </p:pic>
      <p:sp>
        <p:nvSpPr>
          <p:cNvPr id="17" name="円/楕円 16"/>
          <p:cNvSpPr>
            <a:spLocks noChangeAspect="1"/>
          </p:cNvSpPr>
          <p:nvPr/>
        </p:nvSpPr>
        <p:spPr>
          <a:xfrm>
            <a:off x="3728000" y="3867150"/>
            <a:ext cx="241395" cy="241300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8" name="円/楕円 17"/>
          <p:cNvSpPr>
            <a:spLocks noChangeAspect="1"/>
          </p:cNvSpPr>
          <p:nvPr/>
        </p:nvSpPr>
        <p:spPr>
          <a:xfrm>
            <a:off x="3803100" y="3943350"/>
            <a:ext cx="90000" cy="889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3009900" y="3638550"/>
            <a:ext cx="774700" cy="5969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000" dirty="0" smtClean="0">
                <a:solidFill>
                  <a:schemeClr val="tx1"/>
                </a:solidFill>
              </a:rPr>
              <a:t>long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cxnSp>
        <p:nvCxnSpPr>
          <p:cNvPr id="21" name="直線矢印コネクタ 20"/>
          <p:cNvCxnSpPr/>
          <p:nvPr/>
        </p:nvCxnSpPr>
        <p:spPr>
          <a:xfrm rot="5400000" flipH="1" flipV="1">
            <a:off x="4858544" y="4171156"/>
            <a:ext cx="658812" cy="596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>
            <a:off x="4889500" y="4799012"/>
            <a:ext cx="635000" cy="5667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4"/>
          <p:cNvSpPr txBox="1">
            <a:spLocks noChangeArrowheads="1"/>
          </p:cNvSpPr>
          <p:nvPr/>
        </p:nvSpPr>
        <p:spPr bwMode="auto">
          <a:xfrm>
            <a:off x="6007112" y="2195846"/>
            <a:ext cx="19811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 sz="1600" dirty="0" smtClean="0">
                <a:latin typeface="Calibri" pitchFamily="-102" charset="0"/>
                <a:ea typeface="Calibri" pitchFamily="-102" charset="0"/>
                <a:cs typeface="Calibri" pitchFamily="-102" charset="0"/>
              </a:rPr>
              <a:t>[Pratt (1986)]</a:t>
            </a:r>
            <a:endParaRPr lang="ja-JP" altLang="en-US" sz="1600" dirty="0">
              <a:latin typeface="Calibri" pitchFamily="-102" charset="0"/>
              <a:ea typeface="Calibri" pitchFamily="-102" charset="0"/>
              <a:cs typeface="Calibri" pitchFamily="-102" charset="0"/>
            </a:endParaRPr>
          </a:p>
        </p:txBody>
      </p:sp>
      <p:sp>
        <p:nvSpPr>
          <p:cNvPr id="29" name="テキスト ボックス 24"/>
          <p:cNvSpPr txBox="1">
            <a:spLocks noChangeArrowheads="1"/>
          </p:cNvSpPr>
          <p:nvPr/>
        </p:nvSpPr>
        <p:spPr bwMode="auto">
          <a:xfrm>
            <a:off x="6019788" y="2489394"/>
            <a:ext cx="2997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1600" dirty="0" smtClean="0">
                <a:latin typeface="Calibri" pitchFamily="-102" charset="0"/>
                <a:ea typeface="Calibri" pitchFamily="-102" charset="0"/>
                <a:cs typeface="Calibri" pitchFamily="-102" charset="0"/>
              </a:rPr>
              <a:t>[</a:t>
            </a:r>
            <a:r>
              <a:rPr lang="en-US" altLang="ja-JP" sz="1600" dirty="0" err="1" smtClean="0">
                <a:latin typeface="Calibri" pitchFamily="-102" charset="0"/>
                <a:ea typeface="Calibri" pitchFamily="-102" charset="0"/>
                <a:cs typeface="Calibri" pitchFamily="-102" charset="0"/>
              </a:rPr>
              <a:t>Bertsch</a:t>
            </a:r>
            <a:r>
              <a:rPr lang="en-US" altLang="ja-JP" sz="1600" dirty="0" smtClean="0">
                <a:latin typeface="Calibri" pitchFamily="-102" charset="0"/>
                <a:ea typeface="Calibri" pitchFamily="-102" charset="0"/>
                <a:cs typeface="Calibri" pitchFamily="-102" charset="0"/>
              </a:rPr>
              <a:t>, Gong, </a:t>
            </a:r>
            <a:r>
              <a:rPr lang="en-US" altLang="ja-JP" sz="1600" dirty="0" err="1" smtClean="0">
                <a:latin typeface="Calibri" pitchFamily="-102" charset="0"/>
                <a:ea typeface="Calibri" pitchFamily="-102" charset="0"/>
                <a:cs typeface="Calibri" pitchFamily="-102" charset="0"/>
              </a:rPr>
              <a:t>Tohyama</a:t>
            </a:r>
            <a:r>
              <a:rPr lang="en-US" altLang="ja-JP" sz="1600" dirty="0" smtClean="0">
                <a:latin typeface="Calibri" pitchFamily="-102" charset="0"/>
                <a:ea typeface="Calibri" pitchFamily="-102" charset="0"/>
                <a:cs typeface="Calibri" pitchFamily="-102" charset="0"/>
              </a:rPr>
              <a:t> (1988)]</a:t>
            </a:r>
            <a:endParaRPr lang="ja-JP" altLang="en-US" sz="1600" dirty="0">
              <a:latin typeface="Calibri" pitchFamily="-102" charset="0"/>
              <a:ea typeface="Calibri" pitchFamily="-102" charset="0"/>
              <a:cs typeface="Calibri" pitchFamily="-10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out/side ratio @pp from ALICE (2011)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C9E9A-A610-3849-993A-43D3E71AAF63}" type="slidenum">
              <a:rPr lang="ja-JP" altLang="en-US" smtClean="0"/>
              <a:pPr>
                <a:defRPr/>
              </a:pPr>
              <a:t>6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76917"/>
            <a:ext cx="8229600" cy="402445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4582" y="5627688"/>
            <a:ext cx="2836718" cy="74295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2970" y="5665788"/>
            <a:ext cx="1004116" cy="485775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/>
          <a:srcRect l="38031" b="-2207"/>
          <a:stretch>
            <a:fillRect/>
          </a:stretch>
        </p:blipFill>
        <p:spPr>
          <a:xfrm>
            <a:off x="5770733" y="1926843"/>
            <a:ext cx="1564934" cy="346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rgbClr val="000000"/>
                </a:solidFill>
              </a:rPr>
              <a:t>Radial flow in pp?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500" dirty="0" smtClean="0"/>
              <a:t>We use hydro</a:t>
            </a:r>
          </a:p>
          <a:p>
            <a:r>
              <a:rPr lang="en-US" altLang="ja-JP" sz="2500" dirty="0" smtClean="0"/>
              <a:t>We’d</a:t>
            </a:r>
            <a:r>
              <a:rPr lang="ja-JP" altLang="en-US" sz="2500" dirty="0" smtClean="0"/>
              <a:t> </a:t>
            </a:r>
            <a:r>
              <a:rPr lang="en-US" altLang="ja-JP" sz="2500" dirty="0" smtClean="0"/>
              <a:t>like</a:t>
            </a:r>
            <a:r>
              <a:rPr lang="ja-JP" altLang="en-US" sz="2500" dirty="0" smtClean="0"/>
              <a:t> </a:t>
            </a:r>
            <a:r>
              <a:rPr lang="en-US" altLang="ja-JP" sz="2500" dirty="0" smtClean="0"/>
              <a:t>to</a:t>
            </a:r>
            <a:r>
              <a:rPr lang="ja-JP" altLang="en-US" sz="2500" dirty="0" smtClean="0"/>
              <a:t> </a:t>
            </a:r>
            <a:r>
              <a:rPr lang="en-US" altLang="ja-JP" sz="2500" dirty="0" err="1" smtClean="0"/>
              <a:t>parametrize</a:t>
            </a:r>
            <a:r>
              <a:rPr lang="en-US" altLang="ja-JP" sz="2500" dirty="0" smtClean="0"/>
              <a:t> the </a:t>
            </a:r>
            <a:r>
              <a:rPr lang="en-US" altLang="ja-JP" sz="2500" b="1" dirty="0" smtClean="0"/>
              <a:t>strength of radial flow</a:t>
            </a:r>
          </a:p>
          <a:p>
            <a:pPr lvl="1"/>
            <a:r>
              <a:rPr lang="en-US" altLang="ja-JP" sz="2500" dirty="0" err="1" smtClean="0"/>
              <a:t>Axisymmetric</a:t>
            </a:r>
            <a:endParaRPr lang="ja-JP" altLang="en-US" sz="25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C9E9A-A610-3849-993A-43D3E71AAF63}" type="slidenum">
              <a:rPr lang="ja-JP" altLang="en-US" smtClean="0"/>
              <a:pPr>
                <a:defRPr/>
              </a:pPr>
              <a:t>7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2738452"/>
            <a:ext cx="5867400" cy="440055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rgbClr val="000000"/>
                </a:solidFill>
              </a:rPr>
              <a:t>Radial flow in pp?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500" dirty="0" smtClean="0"/>
              <a:t>We use hydro</a:t>
            </a:r>
          </a:p>
          <a:p>
            <a:r>
              <a:rPr lang="en-US" altLang="ja-JP" sz="2500" dirty="0" smtClean="0"/>
              <a:t>We’d like to </a:t>
            </a:r>
            <a:r>
              <a:rPr lang="en-US" altLang="ja-JP" sz="2500" dirty="0" err="1" smtClean="0"/>
              <a:t>parametrize</a:t>
            </a:r>
            <a:r>
              <a:rPr lang="en-US" altLang="ja-JP" sz="2500" dirty="0" smtClean="0"/>
              <a:t> the </a:t>
            </a:r>
            <a:r>
              <a:rPr lang="en-US" altLang="ja-JP" sz="2500" b="1" dirty="0" smtClean="0"/>
              <a:t>strength of radial flow</a:t>
            </a:r>
          </a:p>
          <a:p>
            <a:pPr lvl="1"/>
            <a:r>
              <a:rPr lang="en-US" altLang="ja-JP" sz="2500" dirty="0" err="1" smtClean="0"/>
              <a:t>Axisymmetric</a:t>
            </a:r>
            <a:endParaRPr lang="ja-JP" altLang="en-US" sz="25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C9E9A-A610-3849-993A-43D3E71AAF63}" type="slidenum">
              <a:rPr lang="ja-JP" altLang="en-US" smtClean="0"/>
              <a:pPr>
                <a:defRPr/>
              </a:pPr>
              <a:t>8</a:t>
            </a:fld>
            <a:endParaRPr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2899018" y="2819400"/>
            <a:ext cx="3345963" cy="74487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4100" b="1" dirty="0" err="1" smtClean="0">
                <a:solidFill>
                  <a:schemeClr val="tx1"/>
                </a:solidFill>
              </a:rPr>
              <a:t>Gubser</a:t>
            </a:r>
            <a:r>
              <a:rPr lang="en-US" altLang="ja-JP" sz="4100" b="1" dirty="0" smtClean="0">
                <a:solidFill>
                  <a:schemeClr val="tx1"/>
                </a:solidFill>
              </a:rPr>
              <a:t> flow</a:t>
            </a:r>
            <a:endParaRPr kumimoji="1" lang="ja-JP" altLang="en-US" sz="41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Gubser</a:t>
            </a:r>
            <a:r>
              <a:rPr lang="en-US" altLang="ja-JP" dirty="0" smtClean="0"/>
              <a:t> flow</a:t>
            </a:r>
            <a:endParaRPr lang="ja-JP" altLang="en-US" dirty="0"/>
          </a:p>
        </p:txBody>
      </p:sp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7905E3-61D5-364B-ABD2-5469F6F84667}" type="slidenum">
              <a:rPr lang="ja-JP" altLang="en-US" smtClean="0"/>
              <a:pPr>
                <a:defRPr/>
              </a:pPr>
              <a:t>9</a:t>
            </a:fld>
            <a:endParaRPr lang="ja-JP" altLang="en-US"/>
          </a:p>
        </p:txBody>
      </p:sp>
      <p:grpSp>
        <p:nvGrpSpPr>
          <p:cNvPr id="13" name="図形グループ 12"/>
          <p:cNvGrpSpPr/>
          <p:nvPr/>
        </p:nvGrpSpPr>
        <p:grpSpPr>
          <a:xfrm>
            <a:off x="971550" y="4173884"/>
            <a:ext cx="6356350" cy="1989544"/>
            <a:chOff x="971550" y="4173884"/>
            <a:chExt cx="6356350" cy="1989544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1550" y="4173884"/>
              <a:ext cx="6356350" cy="965603"/>
            </a:xfrm>
            <a:prstGeom prst="rect">
              <a:avLst/>
            </a:prstGeom>
          </p:spPr>
        </p:pic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1551" y="5351766"/>
              <a:ext cx="3600449" cy="811662"/>
            </a:xfrm>
            <a:prstGeom prst="rect">
              <a:avLst/>
            </a:prstGeom>
          </p:spPr>
        </p:pic>
      </p:grpSp>
      <p:sp>
        <p:nvSpPr>
          <p:cNvPr id="8" name="テキスト ボックス 24"/>
          <p:cNvSpPr txBox="1">
            <a:spLocks noChangeArrowheads="1"/>
          </p:cNvSpPr>
          <p:nvPr/>
        </p:nvSpPr>
        <p:spPr bwMode="auto">
          <a:xfrm>
            <a:off x="6032524" y="584200"/>
            <a:ext cx="1981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 dirty="0" smtClean="0">
                <a:latin typeface="Calibri" pitchFamily="-102" charset="0"/>
                <a:ea typeface="Calibri" pitchFamily="-102" charset="0"/>
                <a:cs typeface="Calibri" pitchFamily="-102" charset="0"/>
              </a:rPr>
              <a:t>[</a:t>
            </a:r>
            <a:r>
              <a:rPr lang="en-US" altLang="ja-JP" dirty="0" err="1" smtClean="0">
                <a:latin typeface="Calibri" pitchFamily="-102" charset="0"/>
                <a:ea typeface="Calibri" pitchFamily="-102" charset="0"/>
                <a:cs typeface="Calibri" pitchFamily="-102" charset="0"/>
              </a:rPr>
              <a:t>Gubser</a:t>
            </a:r>
            <a:r>
              <a:rPr lang="en-US" altLang="ja-JP" dirty="0" smtClean="0">
                <a:latin typeface="Calibri" pitchFamily="-102" charset="0"/>
                <a:ea typeface="Calibri" pitchFamily="-102" charset="0"/>
                <a:cs typeface="Calibri" pitchFamily="-102" charset="0"/>
              </a:rPr>
              <a:t> (2010)]</a:t>
            </a:r>
            <a:endParaRPr lang="ja-JP" altLang="en-US" dirty="0">
              <a:latin typeface="Calibri" pitchFamily="-102" charset="0"/>
              <a:ea typeface="Calibri" pitchFamily="-102" charset="0"/>
              <a:cs typeface="Calibri" pitchFamily="-102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57362" y="2208384"/>
            <a:ext cx="575162" cy="73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1975" y="2208384"/>
            <a:ext cx="859178" cy="771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5055" y="2156169"/>
            <a:ext cx="1421283" cy="789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正方形/長方形 10"/>
          <p:cNvSpPr/>
          <p:nvPr/>
        </p:nvSpPr>
        <p:spPr>
          <a:xfrm>
            <a:off x="673100" y="1087812"/>
            <a:ext cx="7797800" cy="11557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3000" dirty="0" smtClean="0">
                <a:solidFill>
                  <a:schemeClr val="tx1"/>
                </a:solidFill>
              </a:rPr>
              <a:t>Parameters: </a:t>
            </a:r>
            <a:endParaRPr kumimoji="1" lang="ja-JP" altLang="en-US" sz="3000" dirty="0">
              <a:solidFill>
                <a:schemeClr val="tx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441688" y="3017414"/>
            <a:ext cx="3345963" cy="74487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3000" dirty="0" smtClean="0">
                <a:solidFill>
                  <a:schemeClr val="tx1"/>
                </a:solidFill>
              </a:rPr>
              <a:t>fixed by multiplicity</a:t>
            </a:r>
            <a:endParaRPr kumimoji="1" lang="ja-JP" altLang="en-US" sz="3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140329</TotalTime>
  <Words>838</Words>
  <Application>Microsoft Macintosh PowerPoint</Application>
  <PresentationFormat>画面に合わせる (4:3)</PresentationFormat>
  <Paragraphs>169</Paragraphs>
  <Slides>25</Slides>
  <Notes>7</Notes>
  <HiddenSlides>0</HiddenSlides>
  <MMClips>0</MMClips>
  <ScaleCrop>false</ScaleCrop>
  <HeadingPairs>
    <vt:vector size="4" baseType="variant"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26" baseType="lpstr">
      <vt:lpstr>Office テーマ</vt:lpstr>
      <vt:lpstr>Femtoscopic signature of strong radial flow  in high-multiplicity pp collisions [Phys. Rev. C 91, 054915 (2015)] </vt:lpstr>
      <vt:lpstr>Collective flow in small systems?</vt:lpstr>
      <vt:lpstr>スライド 3</vt:lpstr>
      <vt:lpstr>HBT interferometry</vt:lpstr>
      <vt:lpstr>out-side-long parametrization</vt:lpstr>
      <vt:lpstr>out/side ratio @pp from ALICE (2011)</vt:lpstr>
      <vt:lpstr>Radial flow in pp?</vt:lpstr>
      <vt:lpstr>Radial flow in pp?</vt:lpstr>
      <vt:lpstr>Gubser flow</vt:lpstr>
      <vt:lpstr>Gubser flow</vt:lpstr>
      <vt:lpstr>Equation of state from lattice</vt:lpstr>
      <vt:lpstr>Large q results in strong radial flow</vt:lpstr>
      <vt:lpstr>Large q results in strong radial flow</vt:lpstr>
      <vt:lpstr>Large q results in strong radial flow</vt:lpstr>
      <vt:lpstr>Two-particle Correlation function</vt:lpstr>
      <vt:lpstr>HBT volume </vt:lpstr>
      <vt:lpstr>Rout/Rside</vt:lpstr>
      <vt:lpstr>Why out/side ratio is small for large radial flow?</vt:lpstr>
      <vt:lpstr>out-side</vt:lpstr>
      <vt:lpstr>HBT radii and moments of pair displacements</vt:lpstr>
      <vt:lpstr>Why out/side ratio is suppressed at hight kt  for large radial flow?</vt:lpstr>
      <vt:lpstr>Why out/side ratio is suppressed at hight kt  for large radial flow?</vt:lpstr>
      <vt:lpstr>Summary</vt:lpstr>
      <vt:lpstr>スライド 24</vt:lpstr>
      <vt:lpstr>HBT radii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Dynamics of Non-Abelian Vortices  in Dense QCD</dc:title>
  <dc:creator>広野 雄士</dc:creator>
  <cp:lastModifiedBy>Hirono Yuji</cp:lastModifiedBy>
  <cp:revision>787</cp:revision>
  <cp:lastPrinted>2016-08-27T07:36:45Z</cp:lastPrinted>
  <dcterms:created xsi:type="dcterms:W3CDTF">2016-08-29T03:33:07Z</dcterms:created>
  <dcterms:modified xsi:type="dcterms:W3CDTF">2016-08-29T03:33:10Z</dcterms:modified>
</cp:coreProperties>
</file>