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69" r:id="rId1"/>
  </p:sldMasterIdLst>
  <p:notesMasterIdLst>
    <p:notesMasterId r:id="rId27"/>
  </p:notesMasterIdLst>
  <p:sldIdLst>
    <p:sldId id="256" r:id="rId2"/>
    <p:sldId id="347" r:id="rId3"/>
    <p:sldId id="349" r:id="rId4"/>
    <p:sldId id="350" r:id="rId5"/>
    <p:sldId id="360" r:id="rId6"/>
    <p:sldId id="351" r:id="rId7"/>
    <p:sldId id="352" r:id="rId8"/>
    <p:sldId id="361" r:id="rId9"/>
    <p:sldId id="337" r:id="rId10"/>
    <p:sldId id="354" r:id="rId11"/>
    <p:sldId id="359" r:id="rId12"/>
    <p:sldId id="355" r:id="rId13"/>
    <p:sldId id="358" r:id="rId14"/>
    <p:sldId id="357" r:id="rId15"/>
    <p:sldId id="362" r:id="rId16"/>
    <p:sldId id="336" r:id="rId17"/>
    <p:sldId id="335" r:id="rId18"/>
    <p:sldId id="348" r:id="rId19"/>
    <p:sldId id="363" r:id="rId20"/>
    <p:sldId id="356" r:id="rId21"/>
    <p:sldId id="364" r:id="rId22"/>
    <p:sldId id="353" r:id="rId23"/>
    <p:sldId id="295" r:id="rId24"/>
    <p:sldId id="366" r:id="rId25"/>
    <p:sldId id="365" r:id="rId26"/>
  </p:sldIdLst>
  <p:sldSz cx="9144000" cy="6858000" type="screen4x3"/>
  <p:notesSz cx="6858000" cy="9144000"/>
  <p:embeddedFontLst>
    <p:embeddedFont>
      <p:font typeface="cmr10" panose="020B0500000000000000" pitchFamily="34" charset="0"/>
      <p:regular r:id="rId28"/>
    </p:embeddedFont>
    <p:embeddedFont>
      <p:font typeface="メイリオ" panose="020B0604030504040204" pitchFamily="50" charset="-128"/>
      <p:regular r:id="rId29"/>
      <p:bold r:id="rId30"/>
      <p:italic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mbria Math" panose="02040503050406030204" pitchFamily="18" charset="0"/>
      <p:regular r:id="rId37"/>
    </p:embeddedFont>
    <p:embeddedFont>
      <p:font typeface="メイリオ" panose="020B0604030504040204" pitchFamily="50" charset="-128"/>
      <p:regular r:id="rId29"/>
      <p:bold r:id="rId30"/>
      <p:italic r:id="rId31"/>
      <p:boldItalic r:id="rId32"/>
    </p:embeddedFont>
    <p:embeddedFont>
      <p:font typeface="cmmi10" panose="020B0500000000000000" pitchFamily="34" charset="0"/>
      <p:regular r:id="rId38"/>
    </p:embeddedFont>
  </p:embeddedFont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00FF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8" autoAdjust="0"/>
    <p:restoredTop sz="94660"/>
  </p:normalViewPr>
  <p:slideViewPr>
    <p:cSldViewPr snapToGrid="0">
      <p:cViewPr varScale="1">
        <p:scale>
          <a:sx n="86" d="100"/>
          <a:sy n="86" d="100"/>
        </p:scale>
        <p:origin x="42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41AB54-4245-474D-B250-E2A5D8B89279}" type="datetimeFigureOut">
              <a:rPr kumimoji="1" lang="ja-JP" altLang="en-US" smtClean="0"/>
              <a:t>2016/8/30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E91376-B7BC-47F5-8A3B-752C2D4A05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024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4FBF0-26C8-4AD0-8592-DC9C1C081BCA}" type="datetimeFigureOut">
              <a:rPr kumimoji="1" lang="ja-JP" altLang="en-US" smtClean="0"/>
              <a:t>2016/8/30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09352-E585-46BA-9AB9-550644F95C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1655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4FBF0-26C8-4AD0-8592-DC9C1C081BCA}" type="datetimeFigureOut">
              <a:rPr kumimoji="1" lang="ja-JP" altLang="en-US" smtClean="0"/>
              <a:t>2016/8/30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09352-E585-46BA-9AB9-550644F95C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0611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4FBF0-26C8-4AD0-8592-DC9C1C081BCA}" type="datetimeFigureOut">
              <a:rPr kumimoji="1" lang="ja-JP" altLang="en-US" smtClean="0"/>
              <a:t>2016/8/30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09352-E585-46BA-9AB9-550644F95C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2304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4FBF0-26C8-4AD0-8592-DC9C1C081BCA}" type="datetimeFigureOut">
              <a:rPr kumimoji="1" lang="ja-JP" altLang="en-US" smtClean="0"/>
              <a:t>2016/8/30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09352-E585-46BA-9AB9-550644F95C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6757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4FBF0-26C8-4AD0-8592-DC9C1C081BCA}" type="datetimeFigureOut">
              <a:rPr kumimoji="1" lang="ja-JP" altLang="en-US" smtClean="0"/>
              <a:t>2016/8/30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09352-E585-46BA-9AB9-550644F95C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7715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4FBF0-26C8-4AD0-8592-DC9C1C081BCA}" type="datetimeFigureOut">
              <a:rPr kumimoji="1" lang="ja-JP" altLang="en-US" smtClean="0"/>
              <a:t>2016/8/30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09352-E585-46BA-9AB9-550644F95C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4907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4FBF0-26C8-4AD0-8592-DC9C1C081BCA}" type="datetimeFigureOut">
              <a:rPr kumimoji="1" lang="ja-JP" altLang="en-US" smtClean="0"/>
              <a:t>2016/8/30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09352-E585-46BA-9AB9-550644F95C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6186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4FBF0-26C8-4AD0-8592-DC9C1C081BCA}" type="datetimeFigureOut">
              <a:rPr kumimoji="1" lang="ja-JP" altLang="en-US" smtClean="0"/>
              <a:t>2016/8/30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09352-E585-46BA-9AB9-550644F95C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3816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4FBF0-26C8-4AD0-8592-DC9C1C081BCA}" type="datetimeFigureOut">
              <a:rPr kumimoji="1" lang="ja-JP" altLang="en-US" smtClean="0"/>
              <a:t>2016/8/30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09352-E585-46BA-9AB9-550644F95C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0535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4FBF0-26C8-4AD0-8592-DC9C1C081BCA}" type="datetimeFigureOut">
              <a:rPr kumimoji="1" lang="ja-JP" altLang="en-US" smtClean="0"/>
              <a:t>2016/8/30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09352-E585-46BA-9AB9-550644F95C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4120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4FBF0-26C8-4AD0-8592-DC9C1C081BCA}" type="datetimeFigureOut">
              <a:rPr kumimoji="1" lang="ja-JP" altLang="en-US" smtClean="0"/>
              <a:t>2016/8/30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09352-E585-46BA-9AB9-550644F95C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5939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4FBF0-26C8-4AD0-8592-DC9C1C081BCA}" type="datetimeFigureOut">
              <a:rPr kumimoji="1" lang="ja-JP" altLang="en-US" smtClean="0"/>
              <a:t>2016/8/30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09352-E585-46BA-9AB9-550644F95C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7969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0.png"/><Relationship Id="rId7" Type="http://schemas.openxmlformats.org/officeDocument/2006/relationships/image" Target="../media/image220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0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8.png"/><Relationship Id="rId9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28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7" Type="http://schemas.openxmlformats.org/officeDocument/2006/relationships/image" Target="../media/image41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7" Type="http://schemas.openxmlformats.org/officeDocument/2006/relationships/image" Target="../media/image80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png"/><Relationship Id="rId5" Type="http://schemas.openxmlformats.org/officeDocument/2006/relationships/image" Target="../media/image240.png"/><Relationship Id="rId4" Type="http://schemas.openxmlformats.org/officeDocument/2006/relationships/image" Target="../media/image2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2.png"/><Relationship Id="rId7" Type="http://schemas.openxmlformats.org/officeDocument/2006/relationships/image" Target="../media/image550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0.png"/><Relationship Id="rId5" Type="http://schemas.openxmlformats.org/officeDocument/2006/relationships/image" Target="../media/image530.png"/><Relationship Id="rId4" Type="http://schemas.openxmlformats.org/officeDocument/2006/relationships/image" Target="../media/image5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5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775416"/>
            <a:ext cx="7772400" cy="1539144"/>
          </a:xfrm>
        </p:spPr>
        <p:txBody>
          <a:bodyPr>
            <a:normAutofit/>
          </a:bodyPr>
          <a:lstStyle/>
          <a:p>
            <a:r>
              <a:rPr lang="en-US" altLang="ja-JP" sz="4800" dirty="0">
                <a:solidFill>
                  <a:schemeClr val="bg1"/>
                </a:solidFill>
              </a:rPr>
              <a:t>Interplay between collective expansion and Mach </a:t>
            </a:r>
            <a:r>
              <a:rPr lang="en-US" altLang="ja-JP" sz="4800" dirty="0" smtClean="0">
                <a:solidFill>
                  <a:schemeClr val="bg1"/>
                </a:solidFill>
              </a:rPr>
              <a:t>cone</a:t>
            </a:r>
            <a:endParaRPr kumimoji="1" lang="ja-JP" altLang="en-US" sz="4800" dirty="0">
              <a:solidFill>
                <a:schemeClr val="bg1"/>
              </a:solidFill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3434067"/>
            <a:ext cx="6858000" cy="1655762"/>
          </a:xfrm>
        </p:spPr>
        <p:txBody>
          <a:bodyPr>
            <a:normAutofit/>
          </a:bodyPr>
          <a:lstStyle/>
          <a:p>
            <a:r>
              <a:rPr lang="en-US" altLang="ja-JP" sz="3600" dirty="0" err="1" smtClean="0">
                <a:solidFill>
                  <a:schemeClr val="bg1"/>
                </a:solidFill>
              </a:rPr>
              <a:t>Tetsufumi</a:t>
            </a:r>
            <a:r>
              <a:rPr lang="en-US" altLang="ja-JP" sz="3600" dirty="0" smtClean="0">
                <a:solidFill>
                  <a:schemeClr val="bg1"/>
                </a:solidFill>
              </a:rPr>
              <a:t> Hirano</a:t>
            </a:r>
          </a:p>
          <a:p>
            <a:r>
              <a:rPr lang="en-US" altLang="ja-JP" sz="3600" dirty="0" smtClean="0">
                <a:solidFill>
                  <a:schemeClr val="bg1"/>
                </a:solidFill>
              </a:rPr>
              <a:t>Sophia Univ.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428439" y="177126"/>
            <a:ext cx="3462807" cy="15696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2400" dirty="0" smtClean="0">
                <a:solidFill>
                  <a:schemeClr val="accent1">
                    <a:lumMod val="50000"/>
                  </a:schemeClr>
                </a:solidFill>
              </a:rPr>
              <a:t>International Symposium </a:t>
            </a:r>
          </a:p>
          <a:p>
            <a:pPr algn="r"/>
            <a:r>
              <a:rPr kumimoji="1" lang="en-US" altLang="ja-JP" sz="2400" dirty="0" smtClean="0">
                <a:solidFill>
                  <a:schemeClr val="accent1">
                    <a:lumMod val="50000"/>
                  </a:schemeClr>
                </a:solidFill>
              </a:rPr>
              <a:t>on </a:t>
            </a:r>
            <a:r>
              <a:rPr kumimoji="1" lang="en-US" altLang="ja-JP" sz="2400" dirty="0" err="1" smtClean="0">
                <a:solidFill>
                  <a:schemeClr val="accent1">
                    <a:lumMod val="50000"/>
                  </a:schemeClr>
                </a:solidFill>
              </a:rPr>
              <a:t>Multiparticle</a:t>
            </a:r>
            <a:r>
              <a:rPr kumimoji="1" lang="en-US" altLang="ja-JP" sz="2400" dirty="0" smtClean="0">
                <a:solidFill>
                  <a:schemeClr val="accent1">
                    <a:lumMod val="50000"/>
                  </a:schemeClr>
                </a:solidFill>
              </a:rPr>
              <a:t> Dynamics</a:t>
            </a:r>
          </a:p>
          <a:p>
            <a:pPr algn="r"/>
            <a:r>
              <a:rPr lang="en-US" altLang="ja-JP" sz="2400" dirty="0" smtClean="0">
                <a:solidFill>
                  <a:schemeClr val="accent1">
                    <a:lumMod val="50000"/>
                  </a:schemeClr>
                </a:solidFill>
              </a:rPr>
              <a:t>Aug. 29-Sep.2,</a:t>
            </a:r>
            <a:r>
              <a:rPr kumimoji="1" lang="en-US" altLang="ja-JP" sz="2400" dirty="0" smtClean="0">
                <a:solidFill>
                  <a:schemeClr val="accent1">
                    <a:lumMod val="50000"/>
                  </a:schemeClr>
                </a:solidFill>
              </a:rPr>
              <a:t> 2016,</a:t>
            </a:r>
          </a:p>
          <a:p>
            <a:pPr algn="r"/>
            <a:r>
              <a:rPr kumimoji="1" lang="en-US" altLang="ja-JP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ja-JP" sz="2400" dirty="0" err="1" smtClean="0">
                <a:solidFill>
                  <a:schemeClr val="accent1">
                    <a:lumMod val="50000"/>
                  </a:schemeClr>
                </a:solidFill>
              </a:rPr>
              <a:t>Jeju</a:t>
            </a:r>
            <a:r>
              <a:rPr lang="en-US" altLang="ja-JP" sz="2400" dirty="0" smtClean="0">
                <a:solidFill>
                  <a:schemeClr val="accent1">
                    <a:lumMod val="50000"/>
                  </a:schemeClr>
                </a:solidFill>
              </a:rPr>
              <a:t> Island, South Korea</a:t>
            </a:r>
            <a:r>
              <a:rPr kumimoji="1" lang="en-US" altLang="ja-JP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kumimoji="1" lang="ja-JP" altLang="en-US" sz="24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545" t="3571" r="22244" b="12213"/>
          <a:stretch/>
        </p:blipFill>
        <p:spPr>
          <a:xfrm>
            <a:off x="6613866" y="3540538"/>
            <a:ext cx="1091954" cy="1037583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685800" y="5129975"/>
            <a:ext cx="3583766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accent1">
                    <a:lumMod val="50000"/>
                  </a:schemeClr>
                </a:solidFill>
              </a:rPr>
              <a:t>Collaborators:</a:t>
            </a:r>
          </a:p>
          <a:p>
            <a:r>
              <a:rPr kumimoji="1" lang="en-US" altLang="ja-JP" sz="2400" dirty="0" err="1" smtClean="0">
                <a:solidFill>
                  <a:schemeClr val="accent1">
                    <a:lumMod val="50000"/>
                  </a:schemeClr>
                </a:solidFill>
              </a:rPr>
              <a:t>Yasuki</a:t>
            </a:r>
            <a:r>
              <a:rPr kumimoji="1" lang="en-US" altLang="ja-JP" sz="2400" dirty="0" smtClean="0">
                <a:solidFill>
                  <a:schemeClr val="accent1">
                    <a:lumMod val="50000"/>
                  </a:schemeClr>
                </a:solidFill>
              </a:rPr>
              <a:t> Tachibana (CCNU)</a:t>
            </a:r>
          </a:p>
          <a:p>
            <a:r>
              <a:rPr lang="en-US" altLang="ja-JP" sz="2400" dirty="0" err="1" smtClean="0">
                <a:solidFill>
                  <a:schemeClr val="accent1">
                    <a:lumMod val="50000"/>
                  </a:schemeClr>
                </a:solidFill>
              </a:rPr>
              <a:t>Michito</a:t>
            </a:r>
            <a:r>
              <a:rPr lang="en-US" altLang="ja-JP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ja-JP" sz="2400" dirty="0" err="1" smtClean="0">
                <a:solidFill>
                  <a:schemeClr val="accent1">
                    <a:lumMod val="50000"/>
                  </a:schemeClr>
                </a:solidFill>
              </a:rPr>
              <a:t>Okai</a:t>
            </a:r>
            <a:r>
              <a:rPr lang="en-US" altLang="ja-JP" sz="2400" dirty="0" smtClean="0">
                <a:solidFill>
                  <a:schemeClr val="accent1">
                    <a:lumMod val="50000"/>
                  </a:schemeClr>
                </a:solidFill>
              </a:rPr>
              <a:t> (Sophia Univ.)</a:t>
            </a:r>
            <a:endParaRPr kumimoji="1" lang="ja-JP" altLang="en-US" sz="24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875945" y="4945310"/>
            <a:ext cx="4019103" cy="15696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accent1">
                    <a:lumMod val="50000"/>
                  </a:schemeClr>
                </a:solidFill>
              </a:rPr>
              <a:t>References:</a:t>
            </a:r>
          </a:p>
          <a:p>
            <a:r>
              <a:rPr lang="en-US" altLang="ja-JP" sz="2400" dirty="0" smtClean="0">
                <a:solidFill>
                  <a:schemeClr val="accent1">
                    <a:lumMod val="50000"/>
                  </a:schemeClr>
                </a:solidFill>
              </a:rPr>
              <a:t>Y. Tachibana and T. Hirano, Phys. Rev. C </a:t>
            </a:r>
            <a:r>
              <a:rPr lang="en-US" altLang="ja-JP" sz="2400" b="1" dirty="0" smtClean="0">
                <a:solidFill>
                  <a:schemeClr val="accent1">
                    <a:lumMod val="50000"/>
                  </a:schemeClr>
                </a:solidFill>
              </a:rPr>
              <a:t>90</a:t>
            </a:r>
            <a:r>
              <a:rPr lang="en-US" altLang="ja-JP" sz="2400" dirty="0" smtClean="0">
                <a:solidFill>
                  <a:schemeClr val="accent1">
                    <a:lumMod val="50000"/>
                  </a:schemeClr>
                </a:solidFill>
              </a:rPr>
              <a:t>, 021902 (2014); C </a:t>
            </a:r>
            <a:r>
              <a:rPr lang="en-US" altLang="ja-JP" sz="2400" b="1" dirty="0" smtClean="0">
                <a:solidFill>
                  <a:schemeClr val="accent1">
                    <a:lumMod val="50000"/>
                  </a:schemeClr>
                </a:solidFill>
              </a:rPr>
              <a:t>93</a:t>
            </a:r>
            <a:r>
              <a:rPr lang="en-US" altLang="ja-JP" sz="2400" dirty="0" smtClean="0">
                <a:solidFill>
                  <a:schemeClr val="accent1">
                    <a:lumMod val="50000"/>
                  </a:schemeClr>
                </a:solidFill>
              </a:rPr>
              <a:t>, 054907 (2016).</a:t>
            </a:r>
            <a:endParaRPr kumimoji="1" lang="ja-JP" altLang="en-US" sz="24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81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2"/>
          <a:srcRect l="33177" t="20894" r="5628" b="9480"/>
          <a:stretch/>
        </p:blipFill>
        <p:spPr>
          <a:xfrm>
            <a:off x="6167470" y="2209654"/>
            <a:ext cx="2608730" cy="27342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kumimoji="1" lang="en-US" altLang="ja-JP" dirty="0" smtClean="0">
                    <a:solidFill>
                      <a:schemeClr val="bg1"/>
                    </a:solidFill>
                  </a:rPr>
                  <a:t>Snapshots of energy density distribution (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𝜏</m:t>
                    </m:r>
                    <m:r>
                      <a:rPr kumimoji="1" lang="en-US" altLang="ja-JP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=12</m:t>
                    </m:r>
                    <m:r>
                      <a:rPr kumimoji="1" lang="en-US" altLang="ja-JP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ja-JP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fm</m:t>
                    </m:r>
                  </m:oMath>
                </a14:m>
                <a:r>
                  <a:rPr kumimoji="1" lang="en-US" altLang="ja-JP" dirty="0" smtClean="0">
                    <a:solidFill>
                      <a:schemeClr val="bg1"/>
                    </a:solidFill>
                  </a:rPr>
                  <a:t>)</a:t>
                </a:r>
                <a:endParaRPr kumimoji="1" lang="ja-JP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タイトル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l="-3091" t="-13364" b="-2119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図 2"/>
          <p:cNvPicPr>
            <a:picLocks noChangeAspect="1"/>
          </p:cNvPicPr>
          <p:nvPr/>
        </p:nvPicPr>
        <p:blipFill rotWithShape="1">
          <a:blip r:embed="rId4"/>
          <a:srcRect l="6661" t="6960" r="7875"/>
          <a:stretch/>
        </p:blipFill>
        <p:spPr>
          <a:xfrm>
            <a:off x="663388" y="1658471"/>
            <a:ext cx="5056094" cy="4602696"/>
          </a:xfrm>
          <a:prstGeom prst="rect">
            <a:avLst/>
          </a:prstGeom>
        </p:spPr>
      </p:pic>
      <p:sp>
        <p:nvSpPr>
          <p:cNvPr id="5" name="星 5 4"/>
          <p:cNvSpPr>
            <a:spLocks noChangeAspect="1"/>
          </p:cNvSpPr>
          <p:nvPr/>
        </p:nvSpPr>
        <p:spPr>
          <a:xfrm>
            <a:off x="7334675" y="3444324"/>
            <a:ext cx="274320" cy="27432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星 5 5"/>
          <p:cNvSpPr>
            <a:spLocks noChangeAspect="1"/>
          </p:cNvSpPr>
          <p:nvPr/>
        </p:nvSpPr>
        <p:spPr>
          <a:xfrm>
            <a:off x="7334675" y="3915744"/>
            <a:ext cx="274320" cy="27432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星 5 6"/>
          <p:cNvSpPr>
            <a:spLocks noChangeAspect="1"/>
          </p:cNvSpPr>
          <p:nvPr/>
        </p:nvSpPr>
        <p:spPr>
          <a:xfrm>
            <a:off x="7334675" y="4387164"/>
            <a:ext cx="274320" cy="27432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星 5 7"/>
          <p:cNvSpPr>
            <a:spLocks noChangeAspect="1"/>
          </p:cNvSpPr>
          <p:nvPr/>
        </p:nvSpPr>
        <p:spPr>
          <a:xfrm>
            <a:off x="7943255" y="3444324"/>
            <a:ext cx="274320" cy="27432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星 5 8"/>
          <p:cNvSpPr>
            <a:spLocks noChangeAspect="1"/>
          </p:cNvSpPr>
          <p:nvPr/>
        </p:nvSpPr>
        <p:spPr>
          <a:xfrm>
            <a:off x="6721313" y="3444324"/>
            <a:ext cx="274320" cy="27432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星 5 9"/>
          <p:cNvSpPr>
            <a:spLocks noChangeAspect="1"/>
          </p:cNvSpPr>
          <p:nvPr/>
        </p:nvSpPr>
        <p:spPr>
          <a:xfrm>
            <a:off x="6721313" y="3915744"/>
            <a:ext cx="274320" cy="27432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星 5 10"/>
          <p:cNvSpPr>
            <a:spLocks noChangeAspect="1"/>
          </p:cNvSpPr>
          <p:nvPr/>
        </p:nvSpPr>
        <p:spPr>
          <a:xfrm>
            <a:off x="6721313" y="4387164"/>
            <a:ext cx="274320" cy="27432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星 5 11"/>
          <p:cNvSpPr>
            <a:spLocks noChangeAspect="1"/>
          </p:cNvSpPr>
          <p:nvPr/>
        </p:nvSpPr>
        <p:spPr>
          <a:xfrm>
            <a:off x="7943255" y="3915744"/>
            <a:ext cx="274320" cy="27432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星 5 12"/>
          <p:cNvSpPr>
            <a:spLocks noChangeAspect="1"/>
          </p:cNvSpPr>
          <p:nvPr/>
        </p:nvSpPr>
        <p:spPr>
          <a:xfrm>
            <a:off x="7943255" y="4387164"/>
            <a:ext cx="274320" cy="27432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347427" y="1720713"/>
            <a:ext cx="2263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bg1"/>
                </a:solidFill>
              </a:rPr>
              <a:t>Initial position</a:t>
            </a:r>
            <a:endParaRPr kumimoji="1" lang="ja-JP" altLang="en-US" sz="2800" dirty="0" smtClean="0">
              <a:solidFill>
                <a:schemeClr val="bg1"/>
              </a:solidFill>
            </a:endParaRPr>
          </a:p>
        </p:txBody>
      </p:sp>
      <p:sp>
        <p:nvSpPr>
          <p:cNvPr id="15" name="左矢印 14"/>
          <p:cNvSpPr/>
          <p:nvPr/>
        </p:nvSpPr>
        <p:spPr>
          <a:xfrm>
            <a:off x="6964847" y="5031790"/>
            <a:ext cx="978408" cy="484632"/>
          </a:xfrm>
          <a:prstGeom prst="lef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141328" y="5604324"/>
            <a:ext cx="28054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bg1"/>
                </a:solidFill>
              </a:rPr>
              <a:t>Initial momentum</a:t>
            </a:r>
            <a:endParaRPr kumimoji="1" lang="ja-JP" altLang="en-US" sz="2800" dirty="0" smtClean="0">
              <a:solidFill>
                <a:schemeClr val="bg1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928686" y="6304301"/>
            <a:ext cx="7286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bg1"/>
                </a:solidFill>
              </a:rPr>
              <a:t>Mach cone clearly tilted in an off-central jet path</a:t>
            </a:r>
            <a:endParaRPr kumimoji="1" lang="ja-JP" altLang="en-US" sz="2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54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038 -0.21273 L -5.55556E-7 -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10" y="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22222E-6 L -0.46927 -0.20625 " pathEditMode="relative" rAng="0" ptsTypes="AA">
                                      <p:cBhvr>
                                        <p:cTn id="10" dur="2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72" y="-10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22222E-6 L -0.6066 -0.21273 " pathEditMode="relative" rAng="0" ptsTypes="AA">
                                      <p:cBhvr>
                                        <p:cTn id="14" dur="1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30" y="-1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22222E-6 L -0.32587 -0.00879 " pathEditMode="relative" rAng="0" ptsTypes="AA">
                                      <p:cBhvr>
                                        <p:cTn id="17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02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22222E-6 L -0.46927 -0.01991 " pathEditMode="relative" rAng="0" ptsTypes="AA">
                                      <p:cBhvr>
                                        <p:cTn id="20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72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22222E-6 L -0.6033 -0.01991 " pathEditMode="relative" rAng="0" ptsTypes="AA">
                                      <p:cBhvr>
                                        <p:cTn id="23" dur="1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174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22222E-6 L -0.32448 0.19028 " pathEditMode="relative" rAng="0" ptsTypes="AA">
                                      <p:cBhvr>
                                        <p:cTn id="26" dur="5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33" y="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22222E-6 L -0.46458 0.18797 " pathEditMode="relative" rAng="0" ptsTypes="AA">
                                      <p:cBhvr>
                                        <p:cTn id="29" dur="5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29" y="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22222E-6 L -0.6033 0.18241 " pathEditMode="relative" rAng="0" ptsTypes="AA">
                                      <p:cBhvr>
                                        <p:cTn id="32" dur="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174" y="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kumimoji="1" lang="en-US" altLang="ja-JP" dirty="0" smtClean="0">
                    <a:solidFill>
                      <a:schemeClr val="bg1"/>
                    </a:solidFill>
                  </a:rPr>
                  <a:t>Initial conditions for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kumimoji="1" lang="en-US" altLang="ja-JP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ja-JP" dirty="0" smtClean="0">
                    <a:solidFill>
                      <a:schemeClr val="bg1"/>
                    </a:solidFill>
                  </a:rPr>
                  <a:t>and </a:t>
                </a:r>
                <a:r>
                  <a:rPr kumimoji="1" lang="en-US" altLang="ja-JP" dirty="0" smtClean="0">
                    <a:solidFill>
                      <a:schemeClr val="bg1"/>
                    </a:solidFill>
                  </a:rPr>
                  <a:t>jet</a:t>
                </a:r>
                <a:endParaRPr kumimoji="1" lang="ja-JP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タイトル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309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/>
              <p:cNvSpPr txBox="1"/>
              <p:nvPr/>
            </p:nvSpPr>
            <p:spPr>
              <a:xfrm>
                <a:off x="1171705" y="2070744"/>
                <a:ext cx="3856632" cy="10275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kumimoji="1" lang="en-US" altLang="ja-JP" sz="28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m:rPr>
                                  <m:sty m:val="p"/>
                                </m:rPr>
                                <a:rPr kumimoji="1" lang="en-US" altLang="ja-JP" sz="28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jet</m:t>
                              </m:r>
                            </m:sub>
                          </m:sSub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den>
                      </m:f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1" lang="en-US" altLang="ja-JP" sz="2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kumimoji="1" lang="en-US" altLang="ja-JP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ja-JP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kumimoji="1" lang="en-US" altLang="ja-JP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kumimoji="1" lang="en-US" altLang="ja-JP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ja-JP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kumimoji="1" lang="en-US" altLang="ja-JP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  <m:r>
                                        <a:rPr kumimoji="1" lang="en-US" altLang="ja-JP" sz="2800" b="0" i="0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kumimoji="1" lang="en-US" altLang="ja-JP" sz="2800" b="0" i="0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jet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p>
                      </m:sSup>
                    </m:oMath>
                  </m:oMathPara>
                </a14:m>
                <a:endParaRPr kumimoji="1" lang="ja-JP" altLang="en-US" sz="280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1705" y="2070744"/>
                <a:ext cx="3856632" cy="102752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テキスト ボックス 3"/>
          <p:cNvSpPr txBox="1"/>
          <p:nvPr/>
        </p:nvSpPr>
        <p:spPr>
          <a:xfrm>
            <a:off x="976544" y="1547524"/>
            <a:ext cx="3703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u="sng" dirty="0" smtClean="0">
                <a:solidFill>
                  <a:schemeClr val="bg1"/>
                </a:solidFill>
              </a:rPr>
              <a:t>Momentum distribution</a:t>
            </a:r>
            <a:endParaRPr kumimoji="1" lang="ja-JP" altLang="en-US" sz="2800" u="sng" dirty="0" smtClean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5390607" y="2369062"/>
                <a:ext cx="364349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kumimoji="1"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kumimoji="1" lang="en-US" altLang="ja-JP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=205</m:t>
                    </m:r>
                    <m:r>
                      <a:rPr kumimoji="1" lang="en-US" altLang="ja-JP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ja-JP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kumimoji="1" lang="en-US" altLang="ja-JP" sz="2800" dirty="0" smtClean="0">
                    <a:solidFill>
                      <a:schemeClr val="bg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kumimoji="1" lang="en-US" altLang="ja-JP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kumimoji="1" lang="en-US" altLang="ja-JP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=6.43</m:t>
                    </m:r>
                  </m:oMath>
                </a14:m>
                <a:endParaRPr kumimoji="1" lang="ja-JP" altLang="en-US" sz="280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0607" y="2369062"/>
                <a:ext cx="3643498" cy="430887"/>
              </a:xfrm>
              <a:prstGeom prst="rect">
                <a:avLst/>
              </a:prstGeom>
              <a:blipFill rotWithShape="0">
                <a:blip r:embed="rId4"/>
                <a:stretch>
                  <a:fillRect t="-24286" b="-5142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テキスト ボックス 5"/>
          <p:cNvSpPr txBox="1"/>
          <p:nvPr/>
        </p:nvSpPr>
        <p:spPr>
          <a:xfrm>
            <a:off x="4015583" y="3314977"/>
            <a:ext cx="4114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bg1"/>
                </a:solidFill>
              </a:rPr>
              <a:t>*No cold nuclear matter effects</a:t>
            </a:r>
            <a:endParaRPr kumimoji="1" lang="ja-JP" altLang="en-US" sz="2400" dirty="0" smtClean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1602419" y="3713867"/>
                <a:ext cx="1184299" cy="7321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1" lang="ja-JP" altLang="en-US" sz="280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2419" y="3713867"/>
                <a:ext cx="1184299" cy="73212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1602418" y="4594232"/>
                <a:ext cx="1162178" cy="4641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ja-JP" altLang="en-US" sz="280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2418" y="4594232"/>
                <a:ext cx="1162178" cy="46410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テキスト ボックス 8"/>
          <p:cNvSpPr txBox="1"/>
          <p:nvPr/>
        </p:nvSpPr>
        <p:spPr>
          <a:xfrm>
            <a:off x="3135278" y="4558582"/>
            <a:ext cx="1760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bg1"/>
                </a:solidFill>
              </a:rPr>
              <a:t>for gamma</a:t>
            </a:r>
            <a:endParaRPr kumimoji="1" lang="ja-JP" altLang="en-US" sz="2800" dirty="0" smtClean="0">
              <a:solidFill>
                <a:schemeClr val="bg1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135278" y="3818318"/>
            <a:ext cx="10648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bg1"/>
                </a:solidFill>
              </a:rPr>
              <a:t>for jet</a:t>
            </a:r>
            <a:endParaRPr kumimoji="1" lang="ja-JP" altLang="en-US" sz="2800" dirty="0" smtClean="0">
              <a:solidFill>
                <a:schemeClr val="bg1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548226" y="2846499"/>
            <a:ext cx="15479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bg1"/>
                </a:solidFill>
              </a:rPr>
              <a:t>ATLAS (2015)</a:t>
            </a:r>
            <a:endParaRPr kumimoji="1" lang="ja-JP" altLang="en-US" sz="2000" dirty="0" smtClean="0">
              <a:solidFill>
                <a:schemeClr val="bg1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976544" y="5170093"/>
            <a:ext cx="29376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u="sng" dirty="0" smtClean="0">
                <a:solidFill>
                  <a:schemeClr val="bg1"/>
                </a:solidFill>
              </a:rPr>
              <a:t>Spatial distribution</a:t>
            </a:r>
            <a:endParaRPr kumimoji="1" lang="ja-JP" altLang="en-US" sz="2800" u="sng" dirty="0" smtClean="0">
              <a:solidFill>
                <a:schemeClr val="bg1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250248" y="5703123"/>
            <a:ext cx="4153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bg1"/>
                </a:solidFill>
              </a:rPr>
              <a:t>Binary collision distribution</a:t>
            </a:r>
            <a:endParaRPr kumimoji="1" lang="ja-JP" altLang="en-US" sz="2800" dirty="0" smtClean="0">
              <a:solidFill>
                <a:schemeClr val="bg1"/>
              </a:solidFill>
            </a:endParaRPr>
          </a:p>
        </p:txBody>
      </p:sp>
      <p:sp>
        <p:nvSpPr>
          <p:cNvPr id="14" name="右中かっこ 13"/>
          <p:cNvSpPr/>
          <p:nvPr/>
        </p:nvSpPr>
        <p:spPr>
          <a:xfrm>
            <a:off x="4885340" y="3952239"/>
            <a:ext cx="235299" cy="1055293"/>
          </a:xfrm>
          <a:prstGeom prst="rightBrac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419181" y="4216662"/>
            <a:ext cx="2903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bg1"/>
                </a:solidFill>
              </a:rPr>
              <a:t>Back-to-back at LO</a:t>
            </a:r>
            <a:endParaRPr kumimoji="1" lang="ja-JP" altLang="en-US" sz="2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77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ja-JP" dirty="0" smtClean="0">
                    <a:solidFill>
                      <a:schemeClr val="bg1"/>
                    </a:solidFill>
                  </a:rPr>
                  <a:t>Azimuthal angle distribution in </a:t>
                </a:r>
                <a:br>
                  <a:rPr lang="en-US" altLang="ja-JP" dirty="0" smtClean="0">
                    <a:solidFill>
                      <a:schemeClr val="bg1"/>
                    </a:solidFill>
                  </a:rPr>
                </a:br>
                <a14:m>
                  <m:oMath xmlns:m="http://schemas.openxmlformats.org/officeDocument/2006/math">
                    <m:r>
                      <a:rPr lang="en-US" altLang="ja-JP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altLang="ja-JP" dirty="0">
                    <a:solidFill>
                      <a:schemeClr val="bg1"/>
                    </a:solidFill>
                  </a:rPr>
                  <a:t>-jet event</a:t>
                </a:r>
                <a:r>
                  <a:rPr lang="en-US" altLang="ja-JP" dirty="0" smtClean="0">
                    <a:solidFill>
                      <a:schemeClr val="bg1"/>
                    </a:solidFill>
                  </a:rPr>
                  <a:t> </a:t>
                </a:r>
                <a:endParaRPr kumimoji="1" lang="ja-JP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タイトル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3091" t="-13364" b="-2119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/>
              <p:cNvSpPr txBox="1"/>
              <p:nvPr/>
            </p:nvSpPr>
            <p:spPr>
              <a:xfrm>
                <a:off x="1877889" y="1578767"/>
                <a:ext cx="5379037" cy="12300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2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∆</m:t>
                      </m:r>
                      <m:f>
                        <m:fPr>
                          <m:ctrlPr>
                            <a:rPr kumimoji="1" lang="en-US" altLang="ja-JP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kumimoji="1" lang="en-US" altLang="ja-JP" sz="2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sz="2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kumimoji="1" lang="en-US" altLang="ja-JP" sz="2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±</m:t>
                                  </m:r>
                                </m:sup>
                              </m:sSup>
                            </m:sub>
                          </m:sSub>
                        </m:num>
                        <m:den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den>
                      </m:f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ja-JP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altLang="ja-JP" sz="2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ja-JP" sz="2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±</m:t>
                                  </m:r>
                                </m:sup>
                              </m:sSup>
                            </m:sub>
                          </m:sSub>
                        </m:num>
                        <m:den>
                          <m:r>
                            <a:rPr lang="en-US" altLang="ja-JP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ja-JP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ja-JP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altLang="ja-JP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ja-JP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den>
                      </m:f>
                      <m:r>
                        <a:rPr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altLang="ja-JP" sz="28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28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sSup>
                                        <m:sSupPr>
                                          <m:ctrlPr>
                                            <a:rPr lang="en-US" altLang="ja-JP" sz="28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ja-JP" sz="28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</m:e>
                                        <m:sup>
                                          <m:r>
                                            <a:rPr lang="en-US" altLang="ja-JP" sz="28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±</m:t>
                                          </m:r>
                                        </m:sup>
                                      </m:sSup>
                                    </m:sub>
                                  </m:sSub>
                                </m:num>
                                <m:den>
                                  <m:r>
                                    <a:rPr lang="en-US" altLang="ja-JP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altLang="ja-JP" sz="28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28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ja-JP" sz="28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  <m:r>
                                    <a:rPr lang="en-US" altLang="ja-JP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US" altLang="ja-JP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2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no</m:t>
                          </m:r>
                          <m:r>
                            <a:rPr lang="en-US" altLang="ja-JP" sz="2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ja-JP" sz="2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jet</m:t>
                          </m:r>
                        </m:sub>
                      </m:sSub>
                    </m:oMath>
                  </m:oMathPara>
                </a14:m>
                <a:endParaRPr kumimoji="1" lang="ja-JP" altLang="en-US" sz="280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7889" y="1578767"/>
                <a:ext cx="5379037" cy="123001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正方形/長方形 6"/>
          <p:cNvSpPr/>
          <p:nvPr/>
        </p:nvSpPr>
        <p:spPr>
          <a:xfrm>
            <a:off x="269066" y="2837811"/>
            <a:ext cx="3890682" cy="2981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48" y="2837811"/>
            <a:ext cx="3657600" cy="255746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48" y="2828846"/>
            <a:ext cx="3657600" cy="25574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 rot="16200000">
                <a:off x="-398709" y="3779477"/>
                <a:ext cx="1801712" cy="331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∆</m:t>
                      </m:r>
                      <m:f>
                        <m:fPr>
                          <m:type m:val="lin"/>
                          <m:ctrlPr>
                            <a:rPr kumimoji="1" lang="ja-JP" alt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kumimoji="1" lang="en-US" altLang="ja-JP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kumimoji="1" lang="en-US" altLang="ja-JP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kumimoji="1" lang="en-US" altLang="ja-JP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±</m:t>
                                  </m:r>
                                </m:sup>
                              </m:sSup>
                            </m:sub>
                          </m:sSub>
                          <m: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kumimoji="1" lang="en-US" altLang="ja-JP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kumimoji="1" lang="en-US" altLang="ja-JP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den>
                      </m:f>
                    </m:oMath>
                  </m:oMathPara>
                </a14:m>
                <a:endParaRPr kumimoji="1" lang="ja-JP" altLang="en-US" sz="2000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398709" y="3779477"/>
                <a:ext cx="1801712" cy="331437"/>
              </a:xfrm>
              <a:prstGeom prst="rect">
                <a:avLst/>
              </a:prstGeom>
              <a:blipFill rotWithShape="0">
                <a:blip r:embed="rId6"/>
                <a:stretch>
                  <a:fillRect l="-150909" t="-4392" r="-221818" b="-270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2330948" y="5487510"/>
                <a:ext cx="354007" cy="331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kumimoji="1" lang="ja-JP" altLang="en-US" sz="2000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0948" y="5487510"/>
                <a:ext cx="354007" cy="331437"/>
              </a:xfrm>
              <a:prstGeom prst="rect">
                <a:avLst/>
              </a:prstGeom>
              <a:blipFill rotWithShape="0">
                <a:blip r:embed="rId7"/>
                <a:stretch>
                  <a:fillRect l="-24138" r="-8621" b="-2363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テキスト ボックス 12"/>
          <p:cNvSpPr txBox="1"/>
          <p:nvPr/>
        </p:nvSpPr>
        <p:spPr>
          <a:xfrm>
            <a:off x="1589373" y="511584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mr10" panose="020B0500000000000000" pitchFamily="34" charset="0"/>
                <a:cs typeface="Times New Roman" panose="02020603050405020304" pitchFamily="18" charset="0"/>
              </a:rPr>
              <a:t>0</a:t>
            </a:r>
            <a:endParaRPr kumimoji="1" lang="ja-JP" altLang="en-US" dirty="0" smtClean="0">
              <a:latin typeface="cmr10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142690" y="5109213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mmi10" panose="020B0500000000000000" pitchFamily="34" charset="0"/>
                <a:cs typeface="Times New Roman" panose="02020603050405020304" pitchFamily="18" charset="0"/>
              </a:rPr>
              <a:t>¼</a:t>
            </a:r>
            <a:r>
              <a:rPr kumimoji="1" lang="en-US" altLang="ja-JP" dirty="0" smtClean="0">
                <a:latin typeface="cmr10" panose="020B0500000000000000" pitchFamily="34" charset="0"/>
                <a:cs typeface="Times New Roman" panose="02020603050405020304" pitchFamily="18" charset="0"/>
              </a:rPr>
              <a:t>/2</a:t>
            </a:r>
            <a:endParaRPr kumimoji="1" lang="ja-JP" altLang="en-US" dirty="0" smtClean="0">
              <a:latin typeface="cmr10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034522" y="5115846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mmi10" panose="020B0500000000000000" pitchFamily="34" charset="0"/>
                <a:cs typeface="Times New Roman" panose="02020603050405020304" pitchFamily="18" charset="0"/>
              </a:rPr>
              <a:t>¼</a:t>
            </a:r>
            <a:endParaRPr kumimoji="1" lang="ja-JP" altLang="en-US" dirty="0" smtClean="0">
              <a:latin typeface="cmr10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529997" y="5109213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mr10" panose="020B0500000000000000" pitchFamily="34" charset="0"/>
                <a:cs typeface="Times New Roman" panose="02020603050405020304" pitchFamily="18" charset="0"/>
              </a:rPr>
              <a:t>3</a:t>
            </a:r>
            <a:r>
              <a:rPr kumimoji="1" lang="en-US" altLang="ja-JP" dirty="0" smtClean="0">
                <a:latin typeface="cmmi10" panose="020B0500000000000000" pitchFamily="34" charset="0"/>
                <a:cs typeface="Times New Roman" panose="02020603050405020304" pitchFamily="18" charset="0"/>
              </a:rPr>
              <a:t>¼</a:t>
            </a:r>
            <a:r>
              <a:rPr kumimoji="1" lang="en-US" altLang="ja-JP" dirty="0" smtClean="0">
                <a:latin typeface="cmr10" panose="020B0500000000000000" pitchFamily="34" charset="0"/>
                <a:cs typeface="Times New Roman" panose="02020603050405020304" pitchFamily="18" charset="0"/>
              </a:rPr>
              <a:t>/2</a:t>
            </a:r>
            <a:endParaRPr kumimoji="1" lang="ja-JP" altLang="en-US" dirty="0" smtClean="0">
              <a:latin typeface="cmr10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94760" y="5109213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mr10" panose="020B0500000000000000" pitchFamily="34" charset="0"/>
                <a:cs typeface="Times New Roman" panose="02020603050405020304" pitchFamily="18" charset="0"/>
              </a:rPr>
              <a:t>-</a:t>
            </a:r>
            <a:r>
              <a:rPr kumimoji="1" lang="en-US" altLang="ja-JP" dirty="0" smtClean="0">
                <a:latin typeface="cmmi10" panose="020B0500000000000000" pitchFamily="34" charset="0"/>
                <a:cs typeface="Times New Roman" panose="02020603050405020304" pitchFamily="18" charset="0"/>
              </a:rPr>
              <a:t>¼</a:t>
            </a:r>
            <a:r>
              <a:rPr kumimoji="1" lang="en-US" altLang="ja-JP" dirty="0" smtClean="0">
                <a:latin typeface="cmr10" panose="020B0500000000000000" pitchFamily="34" charset="0"/>
                <a:cs typeface="Times New Roman" panose="02020603050405020304" pitchFamily="18" charset="0"/>
              </a:rPr>
              <a:t>/2</a:t>
            </a:r>
            <a:endParaRPr kumimoji="1" lang="ja-JP" altLang="en-US" dirty="0" smtClean="0">
              <a:latin typeface="cmr10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593316" y="2775614"/>
            <a:ext cx="4407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bg1"/>
                </a:solidFill>
              </a:rPr>
              <a:t>*No contribution from jet fragmentation</a:t>
            </a:r>
            <a:endParaRPr kumimoji="1" lang="ja-JP" altLang="en-US" sz="2000" dirty="0" smtClean="0">
              <a:solidFill>
                <a:schemeClr val="bg1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067467" y="2995731"/>
            <a:ext cx="1643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0000"/>
                </a:solidFill>
              </a:rPr>
              <a:t>event average</a:t>
            </a:r>
            <a:endParaRPr kumimoji="1" lang="ja-JP" altLang="en-US" sz="2000" dirty="0" smtClean="0">
              <a:solidFill>
                <a:srgbClr val="FF0000"/>
              </a:solidFill>
            </a:endParaRPr>
          </a:p>
        </p:txBody>
      </p:sp>
      <p:cxnSp>
        <p:nvCxnSpPr>
          <p:cNvPr id="11" name="直線矢印コネクタ 10"/>
          <p:cNvCxnSpPr>
            <a:stCxn id="8" idx="2"/>
          </p:cNvCxnSpPr>
          <p:nvPr/>
        </p:nvCxnSpPr>
        <p:spPr>
          <a:xfrm>
            <a:off x="1889455" y="3395841"/>
            <a:ext cx="932993" cy="29791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2208982" y="4437842"/>
            <a:ext cx="1432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0070C0"/>
                </a:solidFill>
              </a:rPr>
              <a:t>single event</a:t>
            </a:r>
            <a:endParaRPr kumimoji="1" lang="ja-JP" altLang="en-US" sz="2000" dirty="0" smtClean="0">
              <a:solidFill>
                <a:srgbClr val="0070C0"/>
              </a:solidFill>
            </a:endParaRPr>
          </a:p>
        </p:txBody>
      </p:sp>
      <p:cxnSp>
        <p:nvCxnSpPr>
          <p:cNvPr id="20" name="直線矢印コネクタ 19"/>
          <p:cNvCxnSpPr>
            <a:stCxn id="19" idx="1"/>
          </p:cNvCxnSpPr>
          <p:nvPr/>
        </p:nvCxnSpPr>
        <p:spPr>
          <a:xfrm flipH="1">
            <a:off x="1589373" y="4637897"/>
            <a:ext cx="619609" cy="144180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正方形/長方形 22"/>
              <p:cNvSpPr/>
              <p:nvPr/>
            </p:nvSpPr>
            <p:spPr>
              <a:xfrm>
                <a:off x="1589373" y="4757454"/>
                <a:ext cx="240674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ja-JP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ja-JP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ja-JP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altLang="ja-JP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ja-JP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altLang="ja-JP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ja-JP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3, −3</m:t>
                          </m:r>
                        </m:e>
                      </m:d>
                      <m:r>
                        <a:rPr lang="en-US" altLang="ja-JP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lang="en-US" altLang="ja-JP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fm</m:t>
                      </m:r>
                      <m:r>
                        <a:rPr lang="en-US" altLang="ja-JP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ja-JP" alt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3" name="正方形/長方形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9373" y="4757454"/>
                <a:ext cx="2406748" cy="369332"/>
              </a:xfrm>
              <a:prstGeom prst="rect">
                <a:avLst/>
              </a:prstGeom>
              <a:blipFill rotWithShape="0">
                <a:blip r:embed="rId8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9"/>
          <a:srcRect t="23396" r="18839"/>
          <a:stretch/>
        </p:blipFill>
        <p:spPr>
          <a:xfrm>
            <a:off x="5243863" y="3153390"/>
            <a:ext cx="3106843" cy="2417866"/>
          </a:xfrm>
          <a:prstGeom prst="rect">
            <a:avLst/>
          </a:prstGeom>
        </p:spPr>
      </p:pic>
      <p:sp>
        <p:nvSpPr>
          <p:cNvPr id="27" name="右矢印 26"/>
          <p:cNvSpPr/>
          <p:nvPr/>
        </p:nvSpPr>
        <p:spPr>
          <a:xfrm rot="3864489">
            <a:off x="6990634" y="5609192"/>
            <a:ext cx="978408" cy="460873"/>
          </a:xfrm>
          <a:prstGeom prst="rightArrow">
            <a:avLst>
              <a:gd name="adj1" fmla="val 39764"/>
              <a:gd name="adj2" fmla="val 72153"/>
            </a:avLst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70C0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7838562" y="5714207"/>
            <a:ext cx="676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bg1"/>
                </a:solidFill>
              </a:rPr>
              <a:t>Dip</a:t>
            </a:r>
            <a:endParaRPr kumimoji="1" lang="ja-JP" altLang="en-US" sz="2800" dirty="0" smtClean="0">
              <a:solidFill>
                <a:schemeClr val="bg1"/>
              </a:solidFill>
            </a:endParaRPr>
          </a:p>
        </p:txBody>
      </p:sp>
      <p:sp>
        <p:nvSpPr>
          <p:cNvPr id="29" name="右矢印 28"/>
          <p:cNvSpPr/>
          <p:nvPr/>
        </p:nvSpPr>
        <p:spPr>
          <a:xfrm rot="10297319">
            <a:off x="4705665" y="4513495"/>
            <a:ext cx="978408" cy="460873"/>
          </a:xfrm>
          <a:prstGeom prst="rightArrow">
            <a:avLst>
              <a:gd name="adj1" fmla="val 39764"/>
              <a:gd name="adj2" fmla="val 72153"/>
            </a:avLst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4206767" y="4857902"/>
            <a:ext cx="10390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bg1"/>
                </a:solidFill>
              </a:rPr>
              <a:t>bump</a:t>
            </a:r>
            <a:endParaRPr kumimoji="1" lang="ja-JP" altLang="en-US" sz="2800" dirty="0" smtClean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テキスト ボックス 30"/>
              <p:cNvSpPr txBox="1"/>
              <p:nvPr/>
            </p:nvSpPr>
            <p:spPr>
              <a:xfrm>
                <a:off x="539656" y="5953304"/>
                <a:ext cx="3582584" cy="336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kumimoji="1" lang="en-US" altLang="ja-JP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kumimoji="1" lang="en-US" altLang="ja-JP" sz="20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1" lang="en-US" altLang="ja-JP" sz="20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jet</m:t>
                          </m:r>
                        </m:sub>
                      </m:sSub>
                      <m:r>
                        <a:rPr kumimoji="1" lang="en-US" altLang="ja-JP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&gt;80 </m:t>
                      </m:r>
                      <m:r>
                        <m:rPr>
                          <m:sty m:val="p"/>
                        </m:rPr>
                        <a:rPr kumimoji="1" lang="en-US" altLang="ja-JP" sz="20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GeV</m:t>
                      </m:r>
                      <m:r>
                        <a:rPr kumimoji="1" lang="en-US" altLang="ja-JP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 1&lt;</m:t>
                      </m:r>
                      <m:sSub>
                        <m:sSubPr>
                          <m:ctrlPr>
                            <a:rPr kumimoji="1" lang="en-US" altLang="ja-JP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kumimoji="1" lang="en-US" altLang="ja-JP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&lt;2</m:t>
                      </m:r>
                      <m:r>
                        <a:rPr kumimoji="1" lang="en-US" altLang="ja-JP" sz="20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ja-JP" sz="20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GeV</m:t>
                      </m:r>
                    </m:oMath>
                  </m:oMathPara>
                </a14:m>
                <a:endParaRPr kumimoji="1" lang="ja-JP" altLang="en-US" sz="2000" i="1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1" name="テキスト ボックス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656" y="5953304"/>
                <a:ext cx="3582584" cy="336182"/>
              </a:xfrm>
              <a:prstGeom prst="rect">
                <a:avLst/>
              </a:prstGeom>
              <a:blipFill rotWithShape="0">
                <a:blip r:embed="rId10"/>
                <a:stretch>
                  <a:fillRect l="-1363" r="-1193" b="-2727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直線矢印コネクタ 32"/>
          <p:cNvCxnSpPr/>
          <p:nvPr/>
        </p:nvCxnSpPr>
        <p:spPr>
          <a:xfrm>
            <a:off x="7279228" y="4953980"/>
            <a:ext cx="1407572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テキスト ボックス 33"/>
              <p:cNvSpPr txBox="1"/>
              <p:nvPr/>
            </p:nvSpPr>
            <p:spPr>
              <a:xfrm>
                <a:off x="8594885" y="4421410"/>
                <a:ext cx="28052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kumimoji="1" lang="ja-JP" altLang="en-US" sz="2800" dirty="0" smtClean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34" name="テキスト ボックス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4885" y="4421410"/>
                <a:ext cx="280526" cy="430887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173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  <p:bldP spid="27" grpId="0" animBg="1"/>
      <p:bldP spid="28" grpId="0"/>
      <p:bldP spid="29" grpId="0" animBg="1"/>
      <p:bldP spid="30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Interplay between Mach cone and collective expansion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://img01.gatag.net/201504/10nmi4m/gatag-0000094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435" y="1690689"/>
            <a:ext cx="4389120" cy="422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289932" y="2453268"/>
            <a:ext cx="26366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bg1"/>
                </a:solidFill>
              </a:rPr>
              <a:t>Radial expansion</a:t>
            </a:r>
            <a:endParaRPr kumimoji="1" lang="ja-JP" altLang="en-US" sz="2800" dirty="0" smtClean="0">
              <a:solidFill>
                <a:schemeClr val="bg1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987841" y="1796414"/>
            <a:ext cx="243021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>
                <a:solidFill>
                  <a:schemeClr val="bg1"/>
                </a:solidFill>
              </a:rPr>
              <a:t>Mach cone</a:t>
            </a:r>
          </a:p>
          <a:p>
            <a:pPr algn="ctr"/>
            <a:r>
              <a:rPr lang="en-US" altLang="ja-JP" sz="2800" dirty="0" smtClean="0">
                <a:solidFill>
                  <a:schemeClr val="bg1"/>
                </a:solidFill>
              </a:rPr>
              <a:t>direction </a:t>
            </a:r>
          </a:p>
          <a:p>
            <a:pPr algn="ctr"/>
            <a:r>
              <a:rPr lang="en-US" altLang="ja-JP" sz="2800" dirty="0" smtClean="0">
                <a:solidFill>
                  <a:schemeClr val="bg1"/>
                </a:solidFill>
              </a:rPr>
              <a:t>(≠ jet direction)</a:t>
            </a:r>
            <a:endParaRPr kumimoji="1" lang="ja-JP" altLang="en-US" sz="2800" dirty="0" smtClean="0">
              <a:solidFill>
                <a:schemeClr val="bg1"/>
              </a:solidFill>
            </a:endParaRPr>
          </a:p>
        </p:txBody>
      </p:sp>
      <p:sp>
        <p:nvSpPr>
          <p:cNvPr id="5" name="右矢印 4"/>
          <p:cNvSpPr/>
          <p:nvPr/>
        </p:nvSpPr>
        <p:spPr>
          <a:xfrm>
            <a:off x="1461788" y="3262796"/>
            <a:ext cx="1145788" cy="95900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右矢印 6"/>
          <p:cNvSpPr/>
          <p:nvPr/>
        </p:nvSpPr>
        <p:spPr>
          <a:xfrm flipH="1">
            <a:off x="6256531" y="3262796"/>
            <a:ext cx="1145788" cy="95900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472397" y="6106122"/>
                <a:ext cx="8199205" cy="556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800" dirty="0" smtClean="0">
                    <a:solidFill>
                      <a:schemeClr val="bg1"/>
                    </a:solidFill>
                  </a:rPr>
                  <a:t>Suppressed </a:t>
                </a:r>
                <a:r>
                  <a:rPr lang="en-US" altLang="ja-JP" sz="2800" dirty="0">
                    <a:solidFill>
                      <a:schemeClr val="bg1"/>
                    </a:solidFill>
                  </a:rPr>
                  <a:t>r</a:t>
                </a:r>
                <a:r>
                  <a:rPr kumimoji="1" lang="en-US" altLang="ja-JP" sz="2800" dirty="0" smtClean="0">
                    <a:solidFill>
                      <a:schemeClr val="bg1"/>
                    </a:solidFill>
                  </a:rPr>
                  <a:t>adial expansion </a:t>
                </a:r>
                <a:r>
                  <a:rPr kumimoji="1" lang="en-US" altLang="ja-JP" sz="2800" dirty="0" smtClean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 Dip in </a:t>
                </a:r>
                <a14:m>
                  <m:oMath xmlns:m="http://schemas.openxmlformats.org/officeDocument/2006/math">
                    <m:r>
                      <a:rPr kumimoji="1" lang="en-US" altLang="ja-JP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𝑑𝑁</m:t>
                    </m:r>
                    <m:r>
                      <a:rPr kumimoji="1" lang="en-US" altLang="ja-JP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/</m:t>
                    </m:r>
                    <m:r>
                      <a:rPr kumimoji="1" lang="en-US" altLang="ja-JP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𝑑</m:t>
                    </m:r>
                    <m:sSub>
                      <m:sSubPr>
                        <m:ctrlPr>
                          <a:rPr kumimoji="1"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kumimoji="1"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𝜙</m:t>
                        </m:r>
                      </m:e>
                      <m:sub>
                        <m:r>
                          <a:rPr kumimoji="1"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𝑝</m:t>
                        </m:r>
                      </m:sub>
                    </m:sSub>
                  </m:oMath>
                </a14:m>
                <a:endParaRPr kumimoji="1" lang="ja-JP" altLang="en-US" sz="280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397" y="6106122"/>
                <a:ext cx="8199205" cy="556434"/>
              </a:xfrm>
              <a:prstGeom prst="rect">
                <a:avLst/>
              </a:prstGeom>
              <a:blipFill rotWithShape="0">
                <a:blip r:embed="rId3"/>
                <a:stretch>
                  <a:fillRect t="-13187" b="-2637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764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530734" y="1513196"/>
            <a:ext cx="3890682" cy="2981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Triggered event average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34" y="1513196"/>
            <a:ext cx="3657600" cy="25574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 rot="16200000">
                <a:off x="-137041" y="2454862"/>
                <a:ext cx="1801712" cy="331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∆</m:t>
                      </m:r>
                      <m:f>
                        <m:fPr>
                          <m:type m:val="lin"/>
                          <m:ctrlPr>
                            <a:rPr kumimoji="1" lang="ja-JP" alt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kumimoji="1" lang="en-US" altLang="ja-JP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kumimoji="1" lang="en-US" altLang="ja-JP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kumimoji="1" lang="en-US" altLang="ja-JP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±</m:t>
                                  </m:r>
                                </m:sup>
                              </m:sSup>
                            </m:sub>
                          </m:sSub>
                          <m: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kumimoji="1" lang="en-US" altLang="ja-JP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kumimoji="1" lang="en-US" altLang="ja-JP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den>
                      </m:f>
                    </m:oMath>
                  </m:oMathPara>
                </a14:m>
                <a:endParaRPr kumimoji="1" lang="ja-JP" altLang="en-US" sz="2000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137041" y="2454862"/>
                <a:ext cx="1801712" cy="331437"/>
              </a:xfrm>
              <a:prstGeom prst="rect">
                <a:avLst/>
              </a:prstGeom>
              <a:blipFill rotWithShape="0">
                <a:blip r:embed="rId3"/>
                <a:stretch>
                  <a:fillRect l="-153704" t="-4392" r="-227778" b="-270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2592616" y="4162895"/>
                <a:ext cx="354007" cy="331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kumimoji="1" lang="ja-JP" altLang="en-US" sz="2000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2616" y="4162895"/>
                <a:ext cx="354007" cy="331437"/>
              </a:xfrm>
              <a:prstGeom prst="rect">
                <a:avLst/>
              </a:prstGeom>
              <a:blipFill rotWithShape="0">
                <a:blip r:embed="rId4"/>
                <a:stretch>
                  <a:fillRect l="-24138" r="-8621" b="-2592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テキスト ボックス 6"/>
          <p:cNvSpPr txBox="1"/>
          <p:nvPr/>
        </p:nvSpPr>
        <p:spPr>
          <a:xfrm>
            <a:off x="1851041" y="379123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mr10" panose="020B0500000000000000" pitchFamily="34" charset="0"/>
                <a:cs typeface="Times New Roman" panose="02020603050405020304" pitchFamily="18" charset="0"/>
              </a:rPr>
              <a:t>0</a:t>
            </a:r>
            <a:endParaRPr kumimoji="1" lang="ja-JP" altLang="en-US" dirty="0" smtClean="0">
              <a:latin typeface="cmr10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404358" y="3784598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mmi10" panose="020B0500000000000000" pitchFamily="34" charset="0"/>
                <a:cs typeface="Times New Roman" panose="02020603050405020304" pitchFamily="18" charset="0"/>
              </a:rPr>
              <a:t>¼</a:t>
            </a:r>
            <a:r>
              <a:rPr kumimoji="1" lang="en-US" altLang="ja-JP" dirty="0" smtClean="0">
                <a:latin typeface="cmr10" panose="020B0500000000000000" pitchFamily="34" charset="0"/>
                <a:cs typeface="Times New Roman" panose="02020603050405020304" pitchFamily="18" charset="0"/>
              </a:rPr>
              <a:t>/2</a:t>
            </a:r>
            <a:endParaRPr kumimoji="1" lang="ja-JP" altLang="en-US" dirty="0" smtClean="0">
              <a:latin typeface="cmr10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296190" y="3791231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mmi10" panose="020B0500000000000000" pitchFamily="34" charset="0"/>
                <a:cs typeface="Times New Roman" panose="02020603050405020304" pitchFamily="18" charset="0"/>
              </a:rPr>
              <a:t>¼</a:t>
            </a:r>
            <a:endParaRPr kumimoji="1" lang="ja-JP" altLang="en-US" dirty="0" smtClean="0">
              <a:latin typeface="cmr10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791665" y="3784598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mr10" panose="020B0500000000000000" pitchFamily="34" charset="0"/>
                <a:cs typeface="Times New Roman" panose="02020603050405020304" pitchFamily="18" charset="0"/>
              </a:rPr>
              <a:t>3</a:t>
            </a:r>
            <a:r>
              <a:rPr kumimoji="1" lang="en-US" altLang="ja-JP" dirty="0" smtClean="0">
                <a:latin typeface="cmmi10" panose="020B0500000000000000" pitchFamily="34" charset="0"/>
                <a:cs typeface="Times New Roman" panose="02020603050405020304" pitchFamily="18" charset="0"/>
              </a:rPr>
              <a:t>¼</a:t>
            </a:r>
            <a:r>
              <a:rPr kumimoji="1" lang="en-US" altLang="ja-JP" dirty="0" smtClean="0">
                <a:latin typeface="cmr10" panose="020B0500000000000000" pitchFamily="34" charset="0"/>
                <a:cs typeface="Times New Roman" panose="02020603050405020304" pitchFamily="18" charset="0"/>
              </a:rPr>
              <a:t>/2</a:t>
            </a:r>
            <a:endParaRPr kumimoji="1" lang="ja-JP" altLang="en-US" dirty="0" smtClean="0">
              <a:latin typeface="cmr10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956428" y="3784598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mr10" panose="020B0500000000000000" pitchFamily="34" charset="0"/>
                <a:cs typeface="Times New Roman" panose="02020603050405020304" pitchFamily="18" charset="0"/>
              </a:rPr>
              <a:t>-</a:t>
            </a:r>
            <a:r>
              <a:rPr kumimoji="1" lang="en-US" altLang="ja-JP" dirty="0" smtClean="0">
                <a:latin typeface="cmmi10" panose="020B0500000000000000" pitchFamily="34" charset="0"/>
                <a:cs typeface="Times New Roman" panose="02020603050405020304" pitchFamily="18" charset="0"/>
              </a:rPr>
              <a:t>¼</a:t>
            </a:r>
            <a:r>
              <a:rPr kumimoji="1" lang="en-US" altLang="ja-JP" dirty="0" smtClean="0">
                <a:latin typeface="cmr10" panose="020B0500000000000000" pitchFamily="34" charset="0"/>
                <a:cs typeface="Times New Roman" panose="02020603050405020304" pitchFamily="18" charset="0"/>
              </a:rPr>
              <a:t>/2</a:t>
            </a:r>
            <a:endParaRPr kumimoji="1" lang="ja-JP" altLang="en-US" dirty="0" smtClean="0">
              <a:latin typeface="cmr10" panose="020B0500000000000000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747634" y="5044680"/>
                <a:ext cx="3581814" cy="4652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110&lt;</m:t>
                      </m:r>
                      <m:sSub>
                        <m:sSubPr>
                          <m:ctrlP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&lt;120 </m:t>
                      </m:r>
                      <m:r>
                        <m:rPr>
                          <m:sty m:val="p"/>
                        </m:rPr>
                        <a:rPr kumimoji="1" lang="en-US" altLang="ja-JP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GeV</m:t>
                      </m:r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kumimoji="1" lang="ja-JP" altLang="en-US" sz="2800" i="1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634" y="5044680"/>
                <a:ext cx="3581814" cy="46525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正方形/長方形 13"/>
              <p:cNvSpPr/>
              <p:nvPr/>
            </p:nvSpPr>
            <p:spPr>
              <a:xfrm>
                <a:off x="1379123" y="2568366"/>
                <a:ext cx="160633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1&lt;</m:t>
                      </m:r>
                      <m:sSub>
                        <m:sSubPr>
                          <m:ctrlPr>
                            <a:rPr lang="en-US" altLang="ja-JP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ja-JP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altLang="ja-JP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&lt;2</m:t>
                      </m:r>
                      <m:r>
                        <a:rPr lang="en-US" altLang="ja-JP" sz="16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sz="16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GeV</m:t>
                      </m:r>
                    </m:oMath>
                  </m:oMathPara>
                </a14:m>
                <a:endParaRPr lang="ja-JP" altLang="en-US" sz="160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正方形/長方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123" y="2568366"/>
                <a:ext cx="1606337" cy="338554"/>
              </a:xfrm>
              <a:prstGeom prst="rect">
                <a:avLst/>
              </a:prstGeom>
              <a:blipFill rotWithShape="0">
                <a:blip r:embed="rId6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テキスト ボックス 14"/>
          <p:cNvSpPr txBox="1"/>
          <p:nvPr/>
        </p:nvSpPr>
        <p:spPr>
          <a:xfrm>
            <a:off x="528788" y="4521674"/>
            <a:ext cx="26445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bg1"/>
                </a:solidFill>
              </a:rPr>
              <a:t>Trigger condition</a:t>
            </a:r>
            <a:endParaRPr kumimoji="1" lang="ja-JP" altLang="en-US" sz="2800" dirty="0" smtClean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1333633" y="1699654"/>
                <a:ext cx="1769395" cy="2353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kumimoji="1" lang="en-US" altLang="ja-JP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kumimoji="1" lang="en-US" altLang="ja-JP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kumimoji="1" lang="en-US" altLang="ja-JP" sz="1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kumimoji="1" lang="en-US" altLang="ja-JP" sz="1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jet</m:t>
                        </m:r>
                      </m:sub>
                    </m:sSub>
                    <m:r>
                      <a:rPr kumimoji="1" lang="en-US" altLang="ja-JP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=100</m:t>
                    </m:r>
                  </m:oMath>
                </a14:m>
                <a:r>
                  <a:rPr kumimoji="1" lang="en-US" altLang="ja-JP" sz="1400" b="0" i="1" dirty="0" smtClean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r>
                      <a:rPr kumimoji="1" lang="en-US" altLang="ja-JP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110 </m:t>
                    </m:r>
                    <m:r>
                      <m:rPr>
                        <m:sty m:val="p"/>
                      </m:rPr>
                      <a:rPr kumimoji="1" lang="en-US" altLang="ja-JP" sz="1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GeV</m:t>
                    </m:r>
                    <m:r>
                      <a:rPr kumimoji="1" lang="en-US" altLang="ja-JP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kumimoji="1" lang="ja-JP" altLang="en-US" sz="1400" i="1" dirty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3633" y="1699654"/>
                <a:ext cx="1769395" cy="235385"/>
              </a:xfrm>
              <a:prstGeom prst="rect">
                <a:avLst/>
              </a:prstGeom>
              <a:blipFill rotWithShape="0">
                <a:blip r:embed="rId7"/>
                <a:stretch>
                  <a:fillRect l="-3793" t="-26316" r="-690" b="-3684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/>
              <p:cNvSpPr txBox="1"/>
              <p:nvPr/>
            </p:nvSpPr>
            <p:spPr>
              <a:xfrm>
                <a:off x="1332838" y="1979641"/>
                <a:ext cx="1769395" cy="2353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kumimoji="1" lang="en-US" altLang="ja-JP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kumimoji="1" lang="en-US" altLang="ja-JP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kumimoji="1" lang="en-US" altLang="ja-JP" sz="1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kumimoji="1" lang="en-US" altLang="ja-JP" sz="1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jet</m:t>
                        </m:r>
                      </m:sub>
                    </m:sSub>
                    <m:r>
                      <a:rPr kumimoji="1" lang="en-US" altLang="ja-JP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=110</m:t>
                    </m:r>
                  </m:oMath>
                </a14:m>
                <a:r>
                  <a:rPr kumimoji="1" lang="en-US" altLang="ja-JP" sz="1400" b="0" i="1" dirty="0" smtClean="0">
                    <a:solidFill>
                      <a:srgbClr val="0070C0"/>
                    </a:solidFill>
                    <a:latin typeface="Cambria Math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r>
                      <a:rPr kumimoji="1" lang="en-US" altLang="ja-JP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120 </m:t>
                    </m:r>
                    <m:r>
                      <m:rPr>
                        <m:sty m:val="p"/>
                      </m:rPr>
                      <a:rPr kumimoji="1" lang="en-US" altLang="ja-JP" sz="14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GeV</m:t>
                    </m:r>
                    <m:r>
                      <a:rPr kumimoji="1" lang="en-US" altLang="ja-JP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kumimoji="1" lang="ja-JP" altLang="en-US" sz="1400" i="1" dirty="0" smtClean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7" name="テキスト ボックス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2838" y="1979641"/>
                <a:ext cx="1769395" cy="235385"/>
              </a:xfrm>
              <a:prstGeom prst="rect">
                <a:avLst/>
              </a:prstGeom>
              <a:blipFill rotWithShape="0">
                <a:blip r:embed="rId8"/>
                <a:stretch>
                  <a:fillRect l="-3793" t="-28947" r="-690" b="-3684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図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11782" y="1494259"/>
            <a:ext cx="3893250" cy="30486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/>
              <p:cNvSpPr txBox="1"/>
              <p:nvPr/>
            </p:nvSpPr>
            <p:spPr>
              <a:xfrm>
                <a:off x="5969279" y="1881889"/>
                <a:ext cx="110600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ja-JP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kumimoji="1" lang="ja-JP" altLang="en-US" sz="2800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テキスト ボックス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9279" y="1881889"/>
                <a:ext cx="1106008" cy="430887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/>
              <p:cNvSpPr txBox="1"/>
              <p:nvPr/>
            </p:nvSpPr>
            <p:spPr>
              <a:xfrm>
                <a:off x="5969279" y="3521437"/>
                <a:ext cx="110600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ja-JP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&lt;0</m:t>
                      </m:r>
                    </m:oMath>
                  </m:oMathPara>
                </a14:m>
                <a:endParaRPr kumimoji="1" lang="ja-JP" altLang="en-US" sz="2800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テキスト ボックス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9279" y="3521437"/>
                <a:ext cx="1106008" cy="430887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直線矢印コネクタ 22"/>
          <p:cNvCxnSpPr>
            <a:stCxn id="20" idx="1"/>
          </p:cNvCxnSpPr>
          <p:nvPr/>
        </p:nvCxnSpPr>
        <p:spPr>
          <a:xfrm flipH="1">
            <a:off x="2769619" y="2097333"/>
            <a:ext cx="3199660" cy="14241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>
            <a:stCxn id="21" idx="1"/>
          </p:cNvCxnSpPr>
          <p:nvPr/>
        </p:nvCxnSpPr>
        <p:spPr>
          <a:xfrm flipH="1" flipV="1">
            <a:off x="1355577" y="3557338"/>
            <a:ext cx="4613702" cy="17954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4572000" y="4595227"/>
            <a:ext cx="44322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bg1"/>
                </a:solidFill>
              </a:rPr>
              <a:t>Distribution of jet production point with triggers</a:t>
            </a:r>
            <a:endParaRPr kumimoji="1" lang="ja-JP" altLang="en-US" sz="2800" dirty="0" smtClean="0">
              <a:solidFill>
                <a:schemeClr val="bg1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597995" y="5781101"/>
            <a:ext cx="39301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bg1"/>
                </a:solidFill>
              </a:rPr>
              <a:t>Constraint on the jet path</a:t>
            </a:r>
            <a:endParaRPr kumimoji="1" lang="ja-JP" altLang="en-US" sz="2800" dirty="0" smtClean="0">
              <a:solidFill>
                <a:schemeClr val="bg1"/>
              </a:solidFill>
            </a:endParaRPr>
          </a:p>
        </p:txBody>
      </p:sp>
      <p:cxnSp>
        <p:nvCxnSpPr>
          <p:cNvPr id="30" name="直線コネクタ 29"/>
          <p:cNvCxnSpPr/>
          <p:nvPr/>
        </p:nvCxnSpPr>
        <p:spPr>
          <a:xfrm>
            <a:off x="4846320" y="1873569"/>
            <a:ext cx="14400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98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Contents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552116" y="4206181"/>
            <a:ext cx="2520000" cy="2160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chemeClr val="accent1">
                    <a:lumMod val="50000"/>
                  </a:schemeClr>
                </a:solidFill>
              </a:rPr>
              <a:t>4. Many mini-jet </a:t>
            </a:r>
            <a:r>
              <a:rPr lang="en-US" altLang="ja-JP" sz="2800" dirty="0" smtClean="0">
                <a:solidFill>
                  <a:schemeClr val="accent1">
                    <a:lumMod val="50000"/>
                  </a:schemeClr>
                </a:solidFill>
              </a:rPr>
              <a:t>case</a:t>
            </a:r>
            <a:endParaRPr lang="ja-JP" alt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3312000" y="1681738"/>
            <a:ext cx="2520000" cy="2160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 smtClean="0">
                <a:solidFill>
                  <a:schemeClr val="accent1">
                    <a:lumMod val="50000"/>
                  </a:schemeClr>
                </a:solidFill>
              </a:rPr>
              <a:t>2. QGP fluid + jet model</a:t>
            </a:r>
            <a:endParaRPr kumimoji="1" lang="ja-JP" alt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3312000" y="4206181"/>
            <a:ext cx="2520000" cy="216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chemeClr val="accent1">
                    <a:lumMod val="50000"/>
                  </a:schemeClr>
                </a:solidFill>
              </a:rPr>
              <a:t>5</a:t>
            </a:r>
            <a:r>
              <a:rPr lang="en-US" altLang="ja-JP" sz="2800" dirty="0" smtClean="0">
                <a:solidFill>
                  <a:schemeClr val="accent1">
                    <a:lumMod val="50000"/>
                  </a:schemeClr>
                </a:solidFill>
              </a:rPr>
              <a:t>. Summary  </a:t>
            </a:r>
            <a:endParaRPr kumimoji="1" lang="ja-JP" alt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552116" y="1681738"/>
            <a:ext cx="2520000" cy="216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 smtClean="0">
                <a:solidFill>
                  <a:schemeClr val="accent1">
                    <a:lumMod val="50000"/>
                  </a:schemeClr>
                </a:solidFill>
              </a:rPr>
              <a:t>1. Introduction</a:t>
            </a:r>
            <a:endParaRPr lang="ja-JP" alt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6071884" y="1681738"/>
            <a:ext cx="2520000" cy="2160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 smtClean="0">
                <a:solidFill>
                  <a:schemeClr val="accent1">
                    <a:lumMod val="50000"/>
                  </a:schemeClr>
                </a:solidFill>
              </a:rPr>
              <a:t>3. gamma-jet event</a:t>
            </a:r>
            <a:endParaRPr lang="ja-JP" alt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545" t="3571" r="22244" b="12213"/>
          <a:stretch/>
        </p:blipFill>
        <p:spPr>
          <a:xfrm>
            <a:off x="6555815" y="4554140"/>
            <a:ext cx="1540801" cy="146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0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solidFill>
                  <a:schemeClr val="bg1"/>
                </a:solidFill>
              </a:rPr>
              <a:t>S</a:t>
            </a:r>
            <a:r>
              <a:rPr lang="en-US" altLang="ja-JP" dirty="0" smtClean="0">
                <a:solidFill>
                  <a:schemeClr val="bg1"/>
                </a:solidFill>
              </a:rPr>
              <a:t>ource of h</a:t>
            </a:r>
            <a:r>
              <a:rPr kumimoji="1" lang="en-US" altLang="ja-JP" dirty="0" smtClean="0">
                <a:solidFill>
                  <a:schemeClr val="bg1"/>
                </a:solidFill>
              </a:rPr>
              <a:t>igher harmonics?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963227" y="4162422"/>
            <a:ext cx="721754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 smtClean="0">
                <a:solidFill>
                  <a:schemeClr val="bg1"/>
                </a:solidFill>
              </a:rPr>
              <a:t>Conventional source of higher harmonics</a:t>
            </a:r>
          </a:p>
          <a:p>
            <a:pPr lvl="1"/>
            <a:r>
              <a:rPr lang="en-US" altLang="ja-JP" sz="28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en-US" altLang="ja-JP" sz="2800" dirty="0" smtClean="0">
                <a:solidFill>
                  <a:schemeClr val="bg1"/>
                </a:solidFill>
              </a:rPr>
              <a:t>Fluctuations of transverse position of nucleons in colliding nuclei</a:t>
            </a:r>
            <a:endParaRPr kumimoji="1" lang="en-US" altLang="ja-JP" sz="2800" dirty="0" smtClean="0">
              <a:solidFill>
                <a:schemeClr val="bg1"/>
              </a:solidFill>
            </a:endParaRPr>
          </a:p>
          <a:p>
            <a:r>
              <a:rPr lang="en-US" altLang="ja-JP" sz="2800" dirty="0" smtClean="0">
                <a:solidFill>
                  <a:schemeClr val="bg1"/>
                </a:solidFill>
              </a:rPr>
              <a:t>One of </a:t>
            </a:r>
            <a:r>
              <a:rPr lang="en-US" altLang="ja-JP" sz="2800" dirty="0" smtClean="0">
                <a:solidFill>
                  <a:srgbClr val="FFFF00"/>
                </a:solidFill>
              </a:rPr>
              <a:t>un</a:t>
            </a:r>
            <a:r>
              <a:rPr lang="en-US" altLang="ja-JP" sz="2800" dirty="0" smtClean="0">
                <a:solidFill>
                  <a:schemeClr val="bg1"/>
                </a:solidFill>
              </a:rPr>
              <a:t>conventional sources</a:t>
            </a:r>
          </a:p>
          <a:p>
            <a:pPr lvl="1"/>
            <a:r>
              <a:rPr kumimoji="1" lang="en-US" altLang="ja-JP" sz="28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kumimoji="1" lang="en-US" altLang="ja-JP" sz="2800" dirty="0" smtClean="0">
                <a:solidFill>
                  <a:schemeClr val="bg1"/>
                </a:solidFill>
              </a:rPr>
              <a:t>Disturbance by (mini-)jet propagation</a:t>
            </a:r>
            <a:endParaRPr kumimoji="1" lang="ja-JP" altLang="en-US" sz="2800" dirty="0" smtClean="0">
              <a:solidFill>
                <a:schemeClr val="bg1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780343" y="6311095"/>
            <a:ext cx="2556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 smtClean="0">
                <a:solidFill>
                  <a:schemeClr val="bg1"/>
                </a:solidFill>
              </a:rPr>
              <a:t>Schulk</a:t>
            </a:r>
            <a:r>
              <a:rPr kumimoji="1" lang="en-US" altLang="ja-JP" sz="2000" dirty="0" smtClean="0">
                <a:solidFill>
                  <a:schemeClr val="bg1"/>
                </a:solidFill>
              </a:rPr>
              <a:t>, </a:t>
            </a:r>
            <a:r>
              <a:rPr kumimoji="1" lang="en-US" altLang="ja-JP" sz="2000" dirty="0" err="1" smtClean="0">
                <a:solidFill>
                  <a:schemeClr val="bg1"/>
                </a:solidFill>
              </a:rPr>
              <a:t>Tomášik</a:t>
            </a:r>
            <a:r>
              <a:rPr kumimoji="1" lang="en-US" altLang="ja-JP" sz="2000" dirty="0" smtClean="0">
                <a:solidFill>
                  <a:schemeClr val="bg1"/>
                </a:solidFill>
              </a:rPr>
              <a:t> (2014)</a:t>
            </a:r>
            <a:endParaRPr kumimoji="1" lang="ja-JP" altLang="en-US" sz="2000" dirty="0" smtClean="0">
              <a:solidFill>
                <a:schemeClr val="bg1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t="3044" r="1158" b="9099"/>
          <a:stretch/>
        </p:blipFill>
        <p:spPr>
          <a:xfrm>
            <a:off x="991229" y="1716262"/>
            <a:ext cx="7115824" cy="1588169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3847436" y="3257337"/>
            <a:ext cx="4593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ALICE Collaboration, arXiv:1606.06057[</a:t>
            </a:r>
            <a:r>
              <a:rPr kumimoji="1" lang="en-US" altLang="ja-JP" dirty="0" err="1" smtClean="0">
                <a:solidFill>
                  <a:schemeClr val="bg1"/>
                </a:solidFill>
              </a:rPr>
              <a:t>nucl</a:t>
            </a:r>
            <a:r>
              <a:rPr kumimoji="1" lang="en-US" altLang="ja-JP" dirty="0" smtClean="0">
                <a:solidFill>
                  <a:schemeClr val="bg1"/>
                </a:solidFill>
              </a:rPr>
              <a:t>-ex]</a:t>
            </a:r>
            <a:endParaRPr kumimoji="1" lang="ja-JP" altLang="en-US" dirty="0" smtClean="0">
              <a:solidFill>
                <a:schemeClr val="bg1"/>
              </a:solidFill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3"/>
          <a:srcRect l="3333" b="5985"/>
          <a:stretch/>
        </p:blipFill>
        <p:spPr>
          <a:xfrm>
            <a:off x="992010" y="1356903"/>
            <a:ext cx="7127531" cy="151300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/>
          <a:srcRect t="47285" r="51542"/>
          <a:stretch/>
        </p:blipFill>
        <p:spPr>
          <a:xfrm>
            <a:off x="989711" y="1856541"/>
            <a:ext cx="263487" cy="7736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2794034" y="3656327"/>
                <a:ext cx="3539880" cy="4949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1" lang="en-US" altLang="ja-JP" sz="28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d>
                                <m:dPr>
                                  <m:ctrlPr>
                                    <a:rPr kumimoji="1" lang="en-US" altLang="ja-JP" sz="2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1" lang="en-US" altLang="ja-JP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ja-JP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kumimoji="1" lang="en-US" altLang="ja-JP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  <m:r>
                                    <a:rPr kumimoji="1" lang="en-US" altLang="ja-JP" sz="2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kumimoji="1" lang="en-US" altLang="ja-JP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ja-JP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kumimoji="1" lang="en-US" altLang="ja-JP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kumimoji="1" lang="ja-JP" altLang="en-US" sz="280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4034" y="3656327"/>
                <a:ext cx="3539880" cy="49494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21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Many mini-jet propagation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172" y="1565351"/>
            <a:ext cx="6096000" cy="4572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5121838" y="2167338"/>
                <a:ext cx="102496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kumimoji="1" lang="en-US" altLang="ja-JP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 </m:t>
                      </m:r>
                      <m:r>
                        <m:rPr>
                          <m:sty m:val="p"/>
                        </m:rPr>
                        <a:rPr kumimoji="1" lang="en-US" altLang="ja-JP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fm</m:t>
                      </m:r>
                    </m:oMath>
                  </m:oMathPara>
                </a14:m>
                <a:endParaRPr kumimoji="1" lang="ja-JP" altLang="en-US" sz="2000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1838" y="2167338"/>
                <a:ext cx="1024960" cy="307777"/>
              </a:xfrm>
              <a:prstGeom prst="rect">
                <a:avLst/>
              </a:prstGeom>
              <a:blipFill rotWithShape="0">
                <a:blip r:embed="rId3"/>
                <a:stretch>
                  <a:fillRect l="-5952" r="-5952" b="-8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5121838" y="1635947"/>
                <a:ext cx="281243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Pb</m:t>
                      </m:r>
                      <m:r>
                        <a:rPr kumimoji="1" lang="en-US" altLang="ja-JP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kumimoji="1" lang="en-US" altLang="ja-JP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Pb</m:t>
                      </m:r>
                      <m:r>
                        <a:rPr kumimoji="1" lang="en-US" altLang="ja-JP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2.76 </m:t>
                      </m:r>
                      <m:r>
                        <m:rPr>
                          <m:sty m:val="p"/>
                        </m:rPr>
                        <a:rPr kumimoji="1" lang="en-US" altLang="ja-JP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TeV</m:t>
                      </m:r>
                    </m:oMath>
                  </m:oMathPara>
                </a14:m>
                <a:endParaRPr kumimoji="1" lang="ja-JP" altLang="en-US" sz="2800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1838" y="1635947"/>
                <a:ext cx="2812437" cy="43088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5405352" y="5521798"/>
                <a:ext cx="2791790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kumimoji="1" lang="en-US" altLang="ja-JP" sz="2000" dirty="0" smtClean="0">
                    <a:solidFill>
                      <a:schemeClr val="tx1"/>
                    </a:solidFill>
                  </a:rPr>
                  <a:t># of mini-jet</a:t>
                </a:r>
                <a:r>
                  <a:rPr lang="en-US" altLang="ja-JP" sz="2000" dirty="0" smtClean="0">
                    <a:solidFill>
                      <a:schemeClr val="tx1"/>
                    </a:solidFill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</m:sSub>
                    <m:r>
                      <a:rPr lang="en-US" altLang="ja-JP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&gt;2</m:t>
                    </m:r>
                    <m:r>
                      <m:rPr>
                        <m:sty m:val="p"/>
                      </m:rPr>
                      <a:rPr lang="en-US" altLang="ja-JP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kumimoji="1" lang="en-US" altLang="ja-JP" sz="2000" dirty="0" smtClean="0">
                    <a:solidFill>
                      <a:schemeClr val="tx1"/>
                    </a:solidFill>
                  </a:rPr>
                  <a:t>): </a:t>
                </a:r>
              </a:p>
              <a:p>
                <a14:m>
                  <m:oMath xmlns:m="http://schemas.openxmlformats.org/officeDocument/2006/math">
                    <m:r>
                      <a:rPr kumimoji="1" lang="en-US" altLang="ja-JP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~600</m:t>
                    </m:r>
                  </m:oMath>
                </a14:m>
                <a:r>
                  <a:rPr kumimoji="1" lang="en-US" altLang="ja-JP" sz="2000" dirty="0" smtClean="0">
                    <a:solidFill>
                      <a:schemeClr val="tx1"/>
                    </a:solidFill>
                  </a:rPr>
                  <a:t> (at </a:t>
                </a:r>
                <a:r>
                  <a:rPr kumimoji="1" lang="en-US" altLang="ja-JP" sz="2000" dirty="0" err="1" smtClean="0">
                    <a:solidFill>
                      <a:schemeClr val="tx1"/>
                    </a:solidFill>
                  </a:rPr>
                  <a:t>midrapidity</a:t>
                </a:r>
                <a:r>
                  <a:rPr kumimoji="1" lang="en-US" altLang="ja-JP" sz="2000" dirty="0" smtClean="0">
                    <a:solidFill>
                      <a:schemeClr val="tx1"/>
                    </a:solidFill>
                  </a:rPr>
                  <a:t>)</a:t>
                </a:r>
                <a:endParaRPr kumimoji="1" lang="ja-JP" altLang="en-US" sz="2000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5352" y="5521798"/>
                <a:ext cx="2791790" cy="615553"/>
              </a:xfrm>
              <a:prstGeom prst="rect">
                <a:avLst/>
              </a:prstGeom>
              <a:blipFill rotWithShape="0">
                <a:blip r:embed="rId5"/>
                <a:stretch>
                  <a:fillRect l="-5677" t="-12871" r="-4367" b="-2376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テキスト ボックス 6"/>
          <p:cNvSpPr txBox="1"/>
          <p:nvPr/>
        </p:nvSpPr>
        <p:spPr>
          <a:xfrm>
            <a:off x="106663" y="1458874"/>
            <a:ext cx="37470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 smtClean="0">
                <a:solidFill>
                  <a:schemeClr val="bg1"/>
                </a:solidFill>
              </a:rPr>
              <a:t>Smooth initial condition  for a QGP fluid </a:t>
            </a:r>
          </a:p>
          <a:p>
            <a:pPr algn="ctr"/>
            <a:r>
              <a:rPr kumimoji="1" lang="en-US" altLang="ja-JP" sz="2800" dirty="0" smtClean="0">
                <a:solidFill>
                  <a:schemeClr val="bg1"/>
                </a:solidFill>
              </a:rPr>
              <a:t>(optical </a:t>
            </a:r>
            <a:r>
              <a:rPr kumimoji="1" lang="en-US" altLang="ja-JP" sz="2800" dirty="0" err="1" smtClean="0">
                <a:solidFill>
                  <a:schemeClr val="bg1"/>
                </a:solidFill>
              </a:rPr>
              <a:t>Glauber</a:t>
            </a:r>
            <a:r>
              <a:rPr kumimoji="1" lang="en-US" altLang="ja-JP" sz="2800" dirty="0" smtClean="0">
                <a:solidFill>
                  <a:schemeClr val="bg1"/>
                </a:solidFill>
              </a:rPr>
              <a:t>) </a:t>
            </a:r>
          </a:p>
          <a:p>
            <a:pPr algn="ctr"/>
            <a:r>
              <a:rPr kumimoji="1" lang="en-US" altLang="ja-JP" sz="2800" dirty="0" smtClean="0">
                <a:solidFill>
                  <a:schemeClr val="bg1"/>
                </a:solidFill>
              </a:rPr>
              <a:t>+</a:t>
            </a:r>
          </a:p>
          <a:p>
            <a:pPr algn="ctr"/>
            <a:r>
              <a:rPr kumimoji="1" lang="en-US" altLang="ja-JP" sz="2800" dirty="0" smtClean="0">
                <a:solidFill>
                  <a:schemeClr val="bg1"/>
                </a:solidFill>
              </a:rPr>
              <a:t>~600 mini-jets </a:t>
            </a:r>
          </a:p>
          <a:p>
            <a:pPr algn="ctr"/>
            <a:r>
              <a:rPr lang="en-US" altLang="ja-JP" sz="2800" dirty="0">
                <a:solidFill>
                  <a:schemeClr val="bg1"/>
                </a:solidFill>
              </a:rPr>
              <a:t>(</a:t>
            </a:r>
            <a:r>
              <a:rPr kumimoji="1" lang="en-US" altLang="ja-JP" sz="2800" dirty="0" smtClean="0">
                <a:solidFill>
                  <a:schemeClr val="bg1"/>
                </a:solidFill>
              </a:rPr>
              <a:t>from PYTHIA8)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正方形/長方形 8"/>
              <p:cNvSpPr/>
              <p:nvPr/>
            </p:nvSpPr>
            <p:spPr>
              <a:xfrm>
                <a:off x="6423649" y="2124216"/>
                <a:ext cx="2448106" cy="3940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coll</m:t>
                        </m:r>
                      </m:sub>
                    </m:sSub>
                    <m:r>
                      <a:rPr lang="en-US" altLang="ja-JP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 1983</m:t>
                    </m:r>
                  </m:oMath>
                </a14:m>
                <a:r>
                  <a:rPr lang="en-US" altLang="ja-JP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part</m:t>
                        </m:r>
                      </m:sub>
                    </m:sSub>
                    <m:r>
                      <a:rPr lang="en-US" altLang="ja-JP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 411</m:t>
                    </m:r>
                  </m:oMath>
                </a14:m>
                <a:endParaRPr lang="en-US" altLang="ja-JP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正方形/長方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3649" y="2124216"/>
                <a:ext cx="2448106" cy="394019"/>
              </a:xfrm>
              <a:prstGeom prst="rect">
                <a:avLst/>
              </a:prstGeom>
              <a:blipFill rotWithShape="0">
                <a:blip r:embed="rId6"/>
                <a:stretch>
                  <a:fillRect t="-6154" b="-1846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下矢印 9"/>
          <p:cNvSpPr/>
          <p:nvPr/>
        </p:nvSpPr>
        <p:spPr>
          <a:xfrm>
            <a:off x="1464684" y="4251870"/>
            <a:ext cx="1031041" cy="810784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681027" y="5044744"/>
                <a:ext cx="2678490" cy="1384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800" dirty="0" smtClean="0">
                    <a:solidFill>
                      <a:schemeClr val="bg1"/>
                    </a:solidFill>
                  </a:rPr>
                  <a:t>Bumpy </a:t>
                </a:r>
                <a:r>
                  <a:rPr kumimoji="1" lang="en-US" altLang="ja-JP" sz="2800" dirty="0" err="1" smtClean="0">
                    <a:solidFill>
                      <a:schemeClr val="bg1"/>
                    </a:solidFill>
                  </a:rPr>
                  <a:t>freezeout</a:t>
                </a:r>
                <a:endParaRPr kumimoji="1" lang="en-US" altLang="ja-JP" sz="2800" dirty="0" smtClean="0">
                  <a:solidFill>
                    <a:schemeClr val="bg1"/>
                  </a:solidFill>
                </a:endParaRPr>
              </a:p>
              <a:p>
                <a:r>
                  <a:rPr lang="en-US" altLang="ja-JP" sz="2800" dirty="0" err="1" smtClean="0">
                    <a:solidFill>
                      <a:schemeClr val="bg1"/>
                    </a:solidFill>
                  </a:rPr>
                  <a:t>hyperdurface</a:t>
                </a:r>
                <a:endParaRPr lang="en-US" altLang="ja-JP" sz="2800" dirty="0" smtClean="0">
                  <a:solidFill>
                    <a:schemeClr val="bg1"/>
                  </a:solidFill>
                </a:endParaRPr>
              </a:p>
              <a:p>
                <a:r>
                  <a:rPr kumimoji="1" lang="en-US" altLang="ja-JP" sz="2800" dirty="0" smtClean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Finite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kumimoji="1"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𝑣</m:t>
                        </m:r>
                      </m:e>
                      <m:sub>
                        <m:r>
                          <a:rPr kumimoji="1"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𝑛</m:t>
                        </m:r>
                      </m:sub>
                    </m:sSub>
                  </m:oMath>
                </a14:m>
                <a:r>
                  <a:rPr kumimoji="1" lang="ja-JP" altLang="en-US" sz="2800" dirty="0" smtClean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ja-JP" sz="2800" dirty="0" smtClean="0">
                    <a:solidFill>
                      <a:schemeClr val="bg1"/>
                    </a:solidFill>
                  </a:rPr>
                  <a:t>?</a:t>
                </a:r>
                <a:endParaRPr kumimoji="1" lang="ja-JP" altLang="en-US" sz="280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027" y="5044744"/>
                <a:ext cx="2678490" cy="1384995"/>
              </a:xfrm>
              <a:prstGeom prst="rect">
                <a:avLst/>
              </a:prstGeom>
              <a:blipFill rotWithShape="0">
                <a:blip r:embed="rId7"/>
                <a:stretch>
                  <a:fillRect l="-4784" t="-4405" r="-3417" b="-1189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569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 rotWithShape="1">
          <a:blip r:embed="rId2"/>
          <a:srcRect l="7408" t="11689" r="64729" b="5985"/>
          <a:stretch/>
        </p:blipFill>
        <p:spPr>
          <a:xfrm>
            <a:off x="4009292" y="1541203"/>
            <a:ext cx="4175152" cy="2775517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501077"/>
            <a:ext cx="4267200" cy="32004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Higher harmonics </a:t>
            </a:r>
            <a:r>
              <a:rPr lang="en-US" altLang="ja-JP" dirty="0" smtClean="0">
                <a:solidFill>
                  <a:schemeClr val="bg1"/>
                </a:solidFill>
              </a:rPr>
              <a:t>in ultra-central collisions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3437626" y="3337720"/>
                <a:ext cx="96071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kumimoji="1" lang="en-US" altLang="ja-JP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kumimoji="1" lang="ja-JP" altLang="en-US" sz="2800" dirty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7626" y="3337720"/>
                <a:ext cx="960712" cy="43088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2836799" y="4371447"/>
                <a:ext cx="96071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kumimoji="1" lang="en-US" altLang="ja-JP" sz="2800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kumimoji="1" lang="ja-JP" altLang="en-US" sz="2800" dirty="0" smtClean="0">
                  <a:solidFill>
                    <a:srgbClr val="92D050"/>
                  </a:solidFill>
                </a:endParaRPr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6799" y="4371447"/>
                <a:ext cx="960711" cy="43088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1172120" y="3226176"/>
                <a:ext cx="96071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solidFill>
                            <a:srgbClr val="0066FF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kumimoji="1" lang="en-US" altLang="ja-JP" sz="2800" b="0" i="1" smtClean="0">
                          <a:solidFill>
                            <a:srgbClr val="0066FF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kumimoji="1" lang="ja-JP" altLang="en-US" sz="2800" dirty="0" smtClean="0">
                  <a:solidFill>
                    <a:srgbClr val="0066FF"/>
                  </a:solidFill>
                </a:endParaRPr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2120" y="3226176"/>
                <a:ext cx="960712" cy="43088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1243141" y="4101277"/>
                <a:ext cx="96071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kumimoji="1" lang="en-US" altLang="ja-JP" sz="2800" b="0" i="1" smtClean="0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</a:rPr>
                        <m:t>=5</m:t>
                      </m:r>
                    </m:oMath>
                  </m:oMathPara>
                </a14:m>
                <a:endParaRPr kumimoji="1" lang="ja-JP" altLang="en-US" sz="2800" dirty="0" smtClean="0">
                  <a:solidFill>
                    <a:srgbClr val="00FFFF"/>
                  </a:solidFill>
                </a:endParaRPr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3141" y="4101277"/>
                <a:ext cx="960712" cy="43088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2727381" y="2644026"/>
                <a:ext cx="96071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solidFill>
                            <a:srgbClr val="FF33CC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kumimoji="1" lang="en-US" altLang="ja-JP" sz="2800" b="0" i="1" smtClean="0">
                          <a:solidFill>
                            <a:srgbClr val="FF33CC"/>
                          </a:solidFill>
                          <a:latin typeface="Cambria Math" panose="02040503050406030204" pitchFamily="18" charset="0"/>
                        </a:rPr>
                        <m:t>=4</m:t>
                      </m:r>
                    </m:oMath>
                  </m:oMathPara>
                </a14:m>
                <a:endParaRPr kumimoji="1" lang="ja-JP" altLang="en-US" sz="2800" dirty="0" smtClean="0">
                  <a:solidFill>
                    <a:srgbClr val="FF33CC"/>
                  </a:solidFill>
                </a:endParaRPr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7381" y="2644026"/>
                <a:ext cx="960712" cy="43088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2"/>
          <a:srcRect l="60896" t="31751" r="31790" b="9049"/>
          <a:stretch/>
        </p:blipFill>
        <p:spPr>
          <a:xfrm>
            <a:off x="7455878" y="1641995"/>
            <a:ext cx="539261" cy="9527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4923735" y="4877927"/>
                <a:ext cx="325268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800" dirty="0" smtClean="0">
                    <a:solidFill>
                      <a:schemeClr val="bg1"/>
                    </a:solidFill>
                  </a:rPr>
                  <a:t>Correct order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kumimoji="1" lang="en-US" altLang="ja-JP" sz="2800" dirty="0" smtClean="0">
                    <a:solidFill>
                      <a:schemeClr val="bg1"/>
                    </a:solidFill>
                  </a:rPr>
                  <a:t>!?</a:t>
                </a:r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3735" y="4877927"/>
                <a:ext cx="3252685" cy="523220"/>
              </a:xfrm>
              <a:prstGeom prst="rect">
                <a:avLst/>
              </a:prstGeom>
              <a:blipFill rotWithShape="0">
                <a:blip r:embed="rId9"/>
                <a:stretch>
                  <a:fillRect l="-3940" t="-10465" r="-2814" b="-3255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テキスト ボックス 12"/>
          <p:cNvSpPr txBox="1"/>
          <p:nvPr/>
        </p:nvSpPr>
        <p:spPr>
          <a:xfrm>
            <a:off x="1109600" y="6046071"/>
            <a:ext cx="6929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bg1"/>
                </a:solidFill>
              </a:rPr>
              <a:t>Sizable contribution from mini-jet propagation</a:t>
            </a:r>
            <a:endParaRPr kumimoji="1" lang="ja-JP" altLang="en-US" sz="2800" dirty="0" smtClean="0">
              <a:solidFill>
                <a:schemeClr val="bg1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19695" y="1702852"/>
            <a:ext cx="34747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err="1" smtClean="0">
                <a:solidFill>
                  <a:schemeClr val="bg1"/>
                </a:solidFill>
              </a:rPr>
              <a:t>Pb+Pb</a:t>
            </a:r>
            <a:r>
              <a:rPr lang="en-US" altLang="ja-JP" sz="2400" dirty="0">
                <a:solidFill>
                  <a:schemeClr val="bg1"/>
                </a:solidFill>
              </a:rPr>
              <a:t> </a:t>
            </a:r>
            <a:r>
              <a:rPr lang="en-US" altLang="ja-JP" sz="2400" dirty="0" smtClean="0">
                <a:solidFill>
                  <a:schemeClr val="bg1"/>
                </a:solidFill>
              </a:rPr>
              <a:t>2.76 </a:t>
            </a:r>
            <a:r>
              <a:rPr lang="en-US" altLang="ja-JP" sz="2400" dirty="0" err="1" smtClean="0">
                <a:solidFill>
                  <a:schemeClr val="bg1"/>
                </a:solidFill>
              </a:rPr>
              <a:t>TeV</a:t>
            </a:r>
            <a:r>
              <a:rPr lang="en-US" altLang="ja-JP" sz="2400" dirty="0" smtClean="0">
                <a:solidFill>
                  <a:schemeClr val="bg1"/>
                </a:solidFill>
              </a:rPr>
              <a:t>, </a:t>
            </a:r>
            <a:r>
              <a:rPr kumimoji="1" lang="en-US" altLang="ja-JP" sz="2400" dirty="0" smtClean="0">
                <a:solidFill>
                  <a:schemeClr val="bg1"/>
                </a:solidFill>
              </a:rPr>
              <a:t>b=0 </a:t>
            </a:r>
            <a:r>
              <a:rPr kumimoji="1" lang="en-US" altLang="ja-JP" sz="2400" dirty="0" err="1" smtClean="0">
                <a:solidFill>
                  <a:schemeClr val="bg1"/>
                </a:solidFill>
              </a:rPr>
              <a:t>fm</a:t>
            </a:r>
            <a:r>
              <a:rPr kumimoji="1" lang="en-US" altLang="ja-JP" sz="2400" dirty="0" smtClean="0">
                <a:solidFill>
                  <a:schemeClr val="bg1"/>
                </a:solidFill>
              </a:rPr>
              <a:t>,</a:t>
            </a:r>
          </a:p>
          <a:p>
            <a:r>
              <a:rPr lang="en-US" altLang="ja-JP" sz="2400" dirty="0" smtClean="0">
                <a:solidFill>
                  <a:schemeClr val="bg1"/>
                </a:solidFill>
              </a:rPr>
              <a:t>10 events</a:t>
            </a:r>
            <a:endParaRPr kumimoji="1" lang="ja-JP" altLang="en-US" sz="2400" dirty="0" smtClean="0">
              <a:solidFill>
                <a:schemeClr val="bg1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633076" y="4293518"/>
            <a:ext cx="2643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 smtClean="0">
                <a:solidFill>
                  <a:schemeClr val="bg1"/>
                </a:solidFill>
              </a:rPr>
              <a:t>ALICE Collaboration, </a:t>
            </a:r>
          </a:p>
          <a:p>
            <a:pPr algn="r"/>
            <a:r>
              <a:rPr kumimoji="1" lang="en-US" altLang="ja-JP" dirty="0" smtClean="0">
                <a:solidFill>
                  <a:schemeClr val="bg1"/>
                </a:solidFill>
              </a:rPr>
              <a:t>arXiv:1606.06057[</a:t>
            </a:r>
            <a:r>
              <a:rPr kumimoji="1" lang="en-US" altLang="ja-JP" dirty="0" err="1" smtClean="0">
                <a:solidFill>
                  <a:schemeClr val="bg1"/>
                </a:solidFill>
              </a:rPr>
              <a:t>nucl</a:t>
            </a:r>
            <a:r>
              <a:rPr kumimoji="1" lang="en-US" altLang="ja-JP" dirty="0" smtClean="0">
                <a:solidFill>
                  <a:schemeClr val="bg1"/>
                </a:solidFill>
              </a:rPr>
              <a:t>-ex]</a:t>
            </a:r>
            <a:endParaRPr kumimoji="1" lang="ja-JP" altLang="en-US" dirty="0" smtClean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4658017" y="5366334"/>
                <a:ext cx="419223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kumimoji="1"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kumimoji="1" lang="en-US" altLang="ja-JP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kumimoji="1"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kumimoji="1"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kumimoji="1" lang="en-US" altLang="ja-JP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kumimoji="1"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kumimoji="1"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kumimoji="1" lang="en-US" altLang="ja-JP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kumimoji="1"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kumimoji="1"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kumimoji="1" lang="ja-JP" altLang="en-US" sz="2800" dirty="0" smtClean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ja-JP" sz="2800" dirty="0" smtClean="0">
                    <a:solidFill>
                      <a:schemeClr val="bg1"/>
                    </a:solidFill>
                  </a:rPr>
                  <a:t>at </a:t>
                </a:r>
                <a14:m>
                  <m:oMath xmlns:m="http://schemas.openxmlformats.org/officeDocument/2006/math">
                    <m:r>
                      <a:rPr kumimoji="1" lang="en-US" altLang="ja-JP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kumimoji="1" lang="en-US" altLang="ja-JP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ja-JP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kumimoji="1" lang="ja-JP" altLang="en-US" sz="280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017" y="5366334"/>
                <a:ext cx="4192238" cy="430887"/>
              </a:xfrm>
              <a:prstGeom prst="rect">
                <a:avLst/>
              </a:prstGeom>
              <a:blipFill rotWithShape="0">
                <a:blip r:embed="rId10"/>
                <a:stretch>
                  <a:fillRect t="-23944" b="-5070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914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Contents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3312000" y="4206180"/>
            <a:ext cx="2520000" cy="216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>
                <a:solidFill>
                  <a:schemeClr val="accent1">
                    <a:lumMod val="50000"/>
                  </a:schemeClr>
                </a:solidFill>
              </a:rPr>
              <a:t>5. Summary  </a:t>
            </a:r>
            <a:endParaRPr lang="ja-JP" alt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3312000" y="1681738"/>
            <a:ext cx="2520000" cy="2160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 smtClean="0">
                <a:solidFill>
                  <a:schemeClr val="accent1">
                    <a:lumMod val="50000"/>
                  </a:schemeClr>
                </a:solidFill>
              </a:rPr>
              <a:t>2. QGP fluid + jet model</a:t>
            </a:r>
            <a:endParaRPr kumimoji="1" lang="ja-JP" alt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552116" y="4206180"/>
            <a:ext cx="2520000" cy="2160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chemeClr val="accent1">
                    <a:lumMod val="50000"/>
                  </a:schemeClr>
                </a:solidFill>
              </a:rPr>
              <a:t>4. Many mini-jet </a:t>
            </a:r>
            <a:r>
              <a:rPr lang="en-US" altLang="ja-JP" sz="2800" dirty="0" smtClean="0">
                <a:solidFill>
                  <a:schemeClr val="accent1">
                    <a:lumMod val="50000"/>
                  </a:schemeClr>
                </a:solidFill>
              </a:rPr>
              <a:t>case</a:t>
            </a:r>
            <a:endParaRPr lang="ja-JP" alt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552116" y="1681738"/>
            <a:ext cx="2520000" cy="216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 smtClean="0">
                <a:solidFill>
                  <a:schemeClr val="accent1">
                    <a:lumMod val="50000"/>
                  </a:schemeClr>
                </a:solidFill>
              </a:rPr>
              <a:t>1. Introduction</a:t>
            </a:r>
            <a:endParaRPr lang="ja-JP" alt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6071884" y="1681738"/>
            <a:ext cx="2520000" cy="2160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 smtClean="0">
                <a:solidFill>
                  <a:schemeClr val="accent1">
                    <a:lumMod val="50000"/>
                  </a:schemeClr>
                </a:solidFill>
              </a:rPr>
              <a:t>3. gamma-jet event</a:t>
            </a:r>
            <a:endParaRPr lang="ja-JP" alt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545" t="3571" r="22244" b="12213"/>
          <a:stretch/>
        </p:blipFill>
        <p:spPr>
          <a:xfrm>
            <a:off x="6555815" y="4554140"/>
            <a:ext cx="1540801" cy="146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1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Contents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557784" y="1681738"/>
            <a:ext cx="2520000" cy="216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chemeClr val="accent1">
                    <a:lumMod val="50000"/>
                  </a:schemeClr>
                </a:solidFill>
              </a:rPr>
              <a:t>1. </a:t>
            </a:r>
            <a:r>
              <a:rPr lang="en-US" altLang="ja-JP" sz="2800" dirty="0" smtClean="0">
                <a:solidFill>
                  <a:schemeClr val="accent1">
                    <a:lumMod val="50000"/>
                  </a:schemeClr>
                </a:solidFill>
              </a:rPr>
              <a:t>Introduction</a:t>
            </a:r>
            <a:endParaRPr lang="ja-JP" alt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6066216" y="1681738"/>
            <a:ext cx="2520000" cy="2160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 smtClean="0">
                <a:solidFill>
                  <a:schemeClr val="accent1">
                    <a:lumMod val="50000"/>
                  </a:schemeClr>
                </a:solidFill>
              </a:rPr>
              <a:t>3. gamma-jet event</a:t>
            </a:r>
            <a:endParaRPr kumimoji="1" lang="ja-JP" alt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3312000" y="4206181"/>
            <a:ext cx="2520000" cy="216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chemeClr val="accent1">
                    <a:lumMod val="50000"/>
                  </a:schemeClr>
                </a:solidFill>
              </a:rPr>
              <a:t>5</a:t>
            </a:r>
            <a:r>
              <a:rPr lang="en-US" altLang="ja-JP" sz="2800" dirty="0" smtClean="0">
                <a:solidFill>
                  <a:schemeClr val="accent1">
                    <a:lumMod val="50000"/>
                  </a:schemeClr>
                </a:solidFill>
              </a:rPr>
              <a:t>. Summary  </a:t>
            </a:r>
            <a:endParaRPr kumimoji="1" lang="ja-JP" alt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312000" y="1681738"/>
            <a:ext cx="2520000" cy="2160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chemeClr val="accent1">
                    <a:lumMod val="50000"/>
                  </a:schemeClr>
                </a:solidFill>
              </a:rPr>
              <a:t>2. </a:t>
            </a:r>
            <a:r>
              <a:rPr lang="en-US" altLang="ja-JP" sz="2800" dirty="0" smtClean="0">
                <a:solidFill>
                  <a:schemeClr val="accent1">
                    <a:lumMod val="50000"/>
                  </a:schemeClr>
                </a:solidFill>
              </a:rPr>
              <a:t>QGP fluid + jet model</a:t>
            </a:r>
            <a:endParaRPr lang="ja-JP" alt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557784" y="4206181"/>
            <a:ext cx="2520000" cy="2160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 smtClean="0">
                <a:solidFill>
                  <a:schemeClr val="accent1">
                    <a:lumMod val="50000"/>
                  </a:schemeClr>
                </a:solidFill>
              </a:rPr>
              <a:t>4. Many mini-jet case</a:t>
            </a:r>
            <a:endParaRPr lang="ja-JP" alt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545" t="3571" r="22244" b="12213"/>
          <a:stretch/>
        </p:blipFill>
        <p:spPr>
          <a:xfrm>
            <a:off x="6555815" y="4554140"/>
            <a:ext cx="1540801" cy="146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38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Summary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/>
              <p:cNvSpPr txBox="1"/>
              <p:nvPr/>
            </p:nvSpPr>
            <p:spPr>
              <a:xfrm>
                <a:off x="950258" y="2544129"/>
                <a:ext cx="7243482" cy="4401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ja-JP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altLang="ja-JP" sz="2800" dirty="0" smtClean="0">
                    <a:solidFill>
                      <a:schemeClr val="bg1"/>
                    </a:solidFill>
                  </a:rPr>
                  <a:t>-jet event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altLang="ja-JP" sz="2800" dirty="0" smtClean="0">
                    <a:solidFill>
                      <a:schemeClr val="bg1"/>
                    </a:solidFill>
                  </a:rPr>
                  <a:t>Interplay between Mach cone and collective flow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altLang="ja-JP" sz="2800" dirty="0" smtClean="0">
                    <a:solidFill>
                      <a:schemeClr val="bg1"/>
                    </a:solidFill>
                  </a:rPr>
                  <a:t>Dip in azimuthal distribution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altLang="ja-JP" sz="2800" dirty="0" smtClean="0">
                    <a:solidFill>
                      <a:schemeClr val="bg1"/>
                    </a:solidFill>
                  </a:rPr>
                  <a:t>Possibility to constrain the jet path in triggered events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kumimoji="1" lang="en-US" altLang="ja-JP" sz="2800" dirty="0" smtClean="0">
                    <a:solidFill>
                      <a:schemeClr val="bg1"/>
                    </a:solidFill>
                  </a:rPr>
                  <a:t>Many mini-jet case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kumimoji="1" lang="en-US" altLang="ja-JP" sz="2800" dirty="0" smtClean="0">
                    <a:solidFill>
                      <a:schemeClr val="bg1"/>
                    </a:solidFill>
                  </a:rPr>
                  <a:t>QGP fluids disturbed by many mini-jets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altLang="ja-JP" sz="2800" dirty="0" smtClean="0">
                    <a:solidFill>
                      <a:schemeClr val="bg1"/>
                    </a:solidFill>
                  </a:rPr>
                  <a:t>Sizable contribution to higher harmonics</a:t>
                </a:r>
                <a:endParaRPr kumimoji="1" lang="en-US" altLang="ja-JP" sz="2800" dirty="0">
                  <a:solidFill>
                    <a:schemeClr val="bg1"/>
                  </a:solidFill>
                </a:endParaRP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endParaRPr kumimoji="1" lang="ja-JP" altLang="en-US" sz="280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258" y="2544129"/>
                <a:ext cx="7243482" cy="4401205"/>
              </a:xfrm>
              <a:prstGeom prst="rect">
                <a:avLst/>
              </a:prstGeom>
              <a:blipFill rotWithShape="0">
                <a:blip r:embed="rId2"/>
                <a:stretch>
                  <a:fillRect l="-1515" t="-12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正方形/長方形 4"/>
          <p:cNvSpPr/>
          <p:nvPr/>
        </p:nvSpPr>
        <p:spPr>
          <a:xfrm>
            <a:off x="1389529" y="1565534"/>
            <a:ext cx="6364941" cy="954107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altLang="ja-JP" sz="2800" dirty="0">
                <a:solidFill>
                  <a:prstClr val="white"/>
                </a:solidFill>
              </a:rPr>
              <a:t>Hydrodynamic response to jet propagation by using QGP fluid + jet model</a:t>
            </a:r>
          </a:p>
        </p:txBody>
      </p:sp>
    </p:spTree>
    <p:extLst>
      <p:ext uri="{BB962C8B-B14F-4D97-AF65-F5344CB8AC3E}">
        <p14:creationId xmlns:p14="http://schemas.microsoft.com/office/powerpoint/2010/main" val="413973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3197264" y="5438894"/>
            <a:ext cx="29434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4000" dirty="0" smtClean="0">
                <a:solidFill>
                  <a:srgbClr val="000000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감사합니다</a:t>
            </a:r>
            <a:r>
              <a:rPr lang="en-US" altLang="ko-KR" sz="4000" dirty="0" smtClean="0">
                <a:solidFill>
                  <a:srgbClr val="000000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!</a:t>
            </a:r>
            <a:endParaRPr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21999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More realistic bulk evolution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406" y="2519569"/>
            <a:ext cx="4167188" cy="2909888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1213164" y="5550451"/>
            <a:ext cx="67176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solidFill>
                  <a:schemeClr val="bg1"/>
                </a:solidFill>
              </a:rPr>
              <a:t>B</a:t>
            </a:r>
            <a:r>
              <a:rPr lang="en-US" altLang="ja-JP" sz="2800" dirty="0" smtClean="0">
                <a:solidFill>
                  <a:schemeClr val="bg1"/>
                </a:solidFill>
              </a:rPr>
              <a:t>umpy</a:t>
            </a:r>
            <a:r>
              <a:rPr kumimoji="1" lang="en-US" altLang="ja-JP" sz="2800" dirty="0" smtClean="0">
                <a:solidFill>
                  <a:schemeClr val="bg1"/>
                </a:solidFill>
              </a:rPr>
              <a:t> profile case</a:t>
            </a:r>
          </a:p>
          <a:p>
            <a:pPr algn="ctr"/>
            <a:r>
              <a:rPr lang="en-US" altLang="ja-JP" sz="2800" dirty="0" smtClean="0">
                <a:solidFill>
                  <a:schemeClr val="bg1"/>
                </a:solidFill>
              </a:rPr>
              <a:t>(Just for demonstration, not used in analysis)</a:t>
            </a:r>
            <a:endParaRPr kumimoji="1" lang="ja-JP" altLang="en-US" sz="2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43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Hydro to </a:t>
            </a:r>
            <a:r>
              <a:rPr lang="en-US" altLang="ja-JP" dirty="0" smtClean="0">
                <a:solidFill>
                  <a:schemeClr val="bg1"/>
                </a:solidFill>
              </a:rPr>
              <a:t>Particles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/>
              <p:cNvSpPr txBox="1"/>
              <p:nvPr/>
            </p:nvSpPr>
            <p:spPr>
              <a:xfrm>
                <a:off x="628650" y="2523586"/>
                <a:ext cx="5391091" cy="9373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f>
                        <m:fPr>
                          <m:ctrlP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kumimoji="1" lang="en-US" altLang="ja-JP" sz="2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sSup>
                            <m:sSupPr>
                              <m:ctrlP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  <m:r>
                        <a:rPr lang="en-US" altLang="ja-JP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ja-JP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ja-JP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altLang="ja-JP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ja-JP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ja-JP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ja-JP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m:rPr>
                              <m:sty m:val="p"/>
                            </m:rPr>
                            <a:rPr lang="en-US" altLang="ja-JP" sz="28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altLang="ja-JP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altLang="ja-JP" sz="28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ja-JP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ja-JP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altLang="ja-JP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altLang="ja-JP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altLang="ja-JP" sz="2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ja-JP" sz="2800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fo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ja-JP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±1</m:t>
                          </m:r>
                        </m:den>
                      </m:f>
                    </m:oMath>
                  </m:oMathPara>
                </a14:m>
                <a:endParaRPr lang="ja-JP" alt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2523586"/>
                <a:ext cx="5391091" cy="937372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テキスト ボックス 4"/>
          <p:cNvSpPr txBox="1"/>
          <p:nvPr/>
        </p:nvSpPr>
        <p:spPr>
          <a:xfrm>
            <a:off x="664780" y="1538819"/>
            <a:ext cx="68368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bg1"/>
                </a:solidFill>
              </a:rPr>
              <a:t>One-particle distribution from a fluid element</a:t>
            </a:r>
            <a:endParaRPr kumimoji="1" lang="ja-JP" altLang="en-US" sz="2800" dirty="0" smtClean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1014556" y="3706869"/>
                <a:ext cx="234788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2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fo</m:t>
                          </m:r>
                        </m:sub>
                      </m:sSub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  <m:r>
                        <a:rPr kumimoji="1" lang="en-US" altLang="ja-JP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45 </m:t>
                      </m:r>
                      <m:r>
                        <m:rPr>
                          <m:sty m:val="p"/>
                        </m:rPr>
                        <a:rPr kumimoji="1" lang="en-US" altLang="ja-JP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kumimoji="1" lang="ja-JP" altLang="en-US" sz="280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556" y="3706869"/>
                <a:ext cx="2347886" cy="43088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フリーフォーム 8"/>
          <p:cNvSpPr/>
          <p:nvPr/>
        </p:nvSpPr>
        <p:spPr>
          <a:xfrm>
            <a:off x="6678078" y="2883860"/>
            <a:ext cx="349723" cy="1884556"/>
          </a:xfrm>
          <a:custGeom>
            <a:avLst/>
            <a:gdLst>
              <a:gd name="connsiteX0" fmla="*/ 0 w 349723"/>
              <a:gd name="connsiteY0" fmla="*/ 0 h 1884556"/>
              <a:gd name="connsiteX1" fmla="*/ 345688 w 349723"/>
              <a:gd name="connsiteY1" fmla="*/ 713678 h 1884556"/>
              <a:gd name="connsiteX2" fmla="*/ 189571 w 349723"/>
              <a:gd name="connsiteY2" fmla="*/ 1628078 h 1884556"/>
              <a:gd name="connsiteX3" fmla="*/ 200722 w 349723"/>
              <a:gd name="connsiteY3" fmla="*/ 1884556 h 1884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723" h="1884556">
                <a:moveTo>
                  <a:pt x="0" y="0"/>
                </a:moveTo>
                <a:cubicBezTo>
                  <a:pt x="157046" y="221166"/>
                  <a:pt x="314093" y="442332"/>
                  <a:pt x="345688" y="713678"/>
                </a:cubicBezTo>
                <a:cubicBezTo>
                  <a:pt x="377283" y="985024"/>
                  <a:pt x="213732" y="1432932"/>
                  <a:pt x="189571" y="1628078"/>
                </a:cubicBezTo>
                <a:cubicBezTo>
                  <a:pt x="165410" y="1823224"/>
                  <a:pt x="183066" y="1853890"/>
                  <a:pt x="200722" y="1884556"/>
                </a:cubicBez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右矢印 9"/>
          <p:cNvSpPr/>
          <p:nvPr/>
        </p:nvSpPr>
        <p:spPr>
          <a:xfrm>
            <a:off x="6623505" y="3571844"/>
            <a:ext cx="978408" cy="484632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7656486" y="3625589"/>
                <a:ext cx="58009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pPr>
                        <m:e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𝑁</m:t>
                          </m:r>
                        </m:e>
                        <m:sup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𝜇</m:t>
                          </m:r>
                        </m:sup>
                      </m:sSup>
                    </m:oMath>
                  </m:oMathPara>
                </a14:m>
                <a:endParaRPr kumimoji="1" lang="ja-JP" altLang="en-US" sz="2800" dirty="0" smtClean="0">
                  <a:solidFill>
                    <a:schemeClr val="bg1"/>
                  </a:solidFill>
                  <a:latin typeface="+mn-ea"/>
                  <a:ea typeface="+mn-ea"/>
                </a:endParaRPr>
              </a:p>
            </p:txBody>
          </p:sp>
        </mc:Choice>
        <mc:Fallback xmlns=""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6486" y="3625589"/>
                <a:ext cx="580095" cy="43088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直線矢印コネクタ 11"/>
          <p:cNvCxnSpPr/>
          <p:nvPr/>
        </p:nvCxnSpPr>
        <p:spPr>
          <a:xfrm flipV="1">
            <a:off x="7023766" y="3247098"/>
            <a:ext cx="1022964" cy="20642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/>
              <p:cNvSpPr txBox="1"/>
              <p:nvPr/>
            </p:nvSpPr>
            <p:spPr>
              <a:xfrm>
                <a:off x="8114707" y="3031074"/>
                <a:ext cx="73282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1" lang="en-US" altLang="ja-JP" sz="2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Δ</m:t>
                          </m:r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𝜎</m:t>
                          </m:r>
                        </m:e>
                        <m:sup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𝜇</m:t>
                          </m:r>
                        </m:sup>
                      </m:sSup>
                    </m:oMath>
                  </m:oMathPara>
                </a14:m>
                <a:endParaRPr kumimoji="1" lang="ja-JP" altLang="en-US" sz="2800" dirty="0" smtClean="0">
                  <a:solidFill>
                    <a:schemeClr val="bg1"/>
                  </a:solidFill>
                  <a:latin typeface="+mn-ea"/>
                  <a:ea typeface="+mn-ea"/>
                </a:endParaRPr>
              </a:p>
            </p:txBody>
          </p:sp>
        </mc:Choice>
        <mc:Fallback xmlns="">
          <p:sp>
            <p:nvSpPr>
              <p:cNvPr id="13" name="テキスト ボックス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4707" y="3031074"/>
                <a:ext cx="732828" cy="43088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テキスト ボックス 14"/>
          <p:cNvSpPr txBox="1"/>
          <p:nvPr/>
        </p:nvSpPr>
        <p:spPr>
          <a:xfrm>
            <a:off x="6325333" y="1930489"/>
            <a:ext cx="2419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solidFill>
                  <a:schemeClr val="bg1"/>
                </a:solidFill>
              </a:rPr>
              <a:t>F.Cooper</a:t>
            </a:r>
            <a:r>
              <a:rPr kumimoji="1" lang="en-US" altLang="ja-JP" dirty="0" smtClean="0">
                <a:solidFill>
                  <a:schemeClr val="bg1"/>
                </a:solidFill>
              </a:rPr>
              <a:t>, </a:t>
            </a:r>
            <a:r>
              <a:rPr kumimoji="1" lang="en-US" altLang="ja-JP" dirty="0" err="1" smtClean="0">
                <a:solidFill>
                  <a:schemeClr val="bg1"/>
                </a:solidFill>
              </a:rPr>
              <a:t>G.Frye</a:t>
            </a:r>
            <a:r>
              <a:rPr kumimoji="1" lang="en-US" altLang="ja-JP" dirty="0" smtClean="0">
                <a:solidFill>
                  <a:schemeClr val="bg1"/>
                </a:solidFill>
              </a:rPr>
              <a:t> (1974) </a:t>
            </a:r>
            <a:endParaRPr kumimoji="1" lang="ja-JP" altLang="en-US" dirty="0" smtClean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6749299" y="2568408"/>
                <a:ext cx="206088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Σ</m:t>
                      </m:r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2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fo</m:t>
                          </m:r>
                        </m:sub>
                      </m:sSub>
                    </m:oMath>
                  </m:oMathPara>
                </a14:m>
                <a:endParaRPr kumimoji="1" lang="ja-JP" altLang="en-US" sz="280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299" y="2568408"/>
                <a:ext cx="2060885" cy="43088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/>
              <p:cNvSpPr txBox="1"/>
              <p:nvPr/>
            </p:nvSpPr>
            <p:spPr>
              <a:xfrm>
                <a:off x="1504921" y="5354836"/>
                <a:ext cx="6124931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800" dirty="0" smtClean="0">
                    <a:solidFill>
                      <a:schemeClr val="bg1"/>
                    </a:solidFill>
                  </a:rPr>
                  <a:t>Thermal dist</a:t>
                </a:r>
                <a:r>
                  <a:rPr lang="en-US" altLang="ja-JP" sz="2800" dirty="0" smtClean="0">
                    <a:solidFill>
                      <a:schemeClr val="bg1"/>
                    </a:solidFill>
                  </a:rPr>
                  <a:t>. in switching hypersurface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ja-JP" sz="28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endParaRPr lang="en-US" altLang="ja-JP" sz="2800" dirty="0" smtClean="0">
                  <a:solidFill>
                    <a:schemeClr val="bg1"/>
                  </a:solidFill>
                </a:endParaRPr>
              </a:p>
              <a:p>
                <a:r>
                  <a:rPr lang="en-US" altLang="ja-JP" sz="2800" dirty="0" smtClean="0">
                    <a:solidFill>
                      <a:schemeClr val="bg1"/>
                    </a:solidFill>
                  </a:rPr>
                  <a:t>boosted by fluid velocity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</m:oMath>
                </a14:m>
                <a:endParaRPr kumimoji="1" lang="ja-JP" altLang="en-US" sz="280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7" name="テキスト ボックス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921" y="5354836"/>
                <a:ext cx="6124931" cy="954107"/>
              </a:xfrm>
              <a:prstGeom prst="rect">
                <a:avLst/>
              </a:prstGeom>
              <a:blipFill rotWithShape="0">
                <a:blip r:embed="rId7"/>
                <a:stretch>
                  <a:fillRect l="-2090" t="-5732" b="-1719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760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タイトル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kumimoji="1" lang="en-US" altLang="ja-JP" dirty="0" smtClean="0">
                    <a:solidFill>
                      <a:schemeClr val="bg1"/>
                    </a:solidFill>
                  </a:rPr>
                  <a:t>Analysis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kumimoji="1" lang="en-US" altLang="ja-JP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kumimoji="1" lang="ja-JP" altLang="en-US" dirty="0" smtClean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ja-JP" dirty="0" smtClean="0">
                    <a:solidFill>
                      <a:schemeClr val="bg1"/>
                    </a:solidFill>
                  </a:rPr>
                  <a:t>in hydro</a:t>
                </a:r>
                <a:endParaRPr kumimoji="1" lang="ja-JP" altLang="en-US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2" name="タイトル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309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テキスト ボックス 2"/>
              <p:cNvSpPr txBox="1"/>
              <p:nvPr/>
            </p:nvSpPr>
            <p:spPr>
              <a:xfrm>
                <a:off x="1238434" y="2148535"/>
                <a:ext cx="3446008" cy="9064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f>
                            <m:fPr>
                              <m:ctrlP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  <m:sSup>
                            <m:sSupPr>
                              <m:ctrlP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ja-JP" sz="28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f>
                            <m:fPr>
                              <m:ctrlP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kumimoji="1" lang="en-US" altLang="ja-JP" sz="2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kumimoji="1" lang="en-US" altLang="ja-JP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kumimoji="1" lang="en-US" altLang="ja-JP" sz="2800" b="0" i="0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r>
                                        <a:rPr kumimoji="1" lang="en-US" altLang="ja-JP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kumimoji="1" lang="en-US" altLang="ja-JP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</m:func>
                                </m:e>
                              </m:d>
                            </m:num>
                            <m:den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kumimoji="1" lang="en-US" altLang="ja-JP" sz="2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kumimoji="1" lang="en-US" altLang="ja-JP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kumimoji="1" lang="en-US" altLang="ja-JP" sz="2800" b="0" i="0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r>
                                        <a:rPr kumimoji="1" lang="en-US" altLang="ja-JP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kumimoji="1" lang="en-US" altLang="ja-JP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</m:func>
                                </m:e>
                              </m:d>
                            </m:den>
                          </m:f>
                        </m:e>
                      </m:func>
                    </m:oMath>
                  </m:oMathPara>
                </a14:m>
                <a:endParaRPr kumimoji="1" lang="ja-JP" altLang="en-US" sz="2800" dirty="0" smtClean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434" y="2148535"/>
                <a:ext cx="3446008" cy="90646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テキスト ボックス 3"/>
          <p:cNvSpPr txBox="1"/>
          <p:nvPr/>
        </p:nvSpPr>
        <p:spPr>
          <a:xfrm>
            <a:off x="985422" y="1533636"/>
            <a:ext cx="27550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bg1"/>
                </a:solidFill>
              </a:rPr>
              <a:t>Event plane angle</a:t>
            </a:r>
            <a:endParaRPr kumimoji="1" lang="ja-JP" altLang="en-US" sz="2800" dirty="0" smtClean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テキスト ボックス 4"/>
              <p:cNvSpPr txBox="1"/>
              <p:nvPr/>
            </p:nvSpPr>
            <p:spPr>
              <a:xfrm>
                <a:off x="5473083" y="2354296"/>
                <a:ext cx="3539880" cy="4949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1" lang="en-US" altLang="ja-JP" sz="28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d>
                                <m:dPr>
                                  <m:ctrlPr>
                                    <a:rPr kumimoji="1" lang="en-US" altLang="ja-JP" sz="2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1" lang="en-US" altLang="ja-JP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ja-JP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kumimoji="1" lang="en-US" altLang="ja-JP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  <m:r>
                                    <a:rPr kumimoji="1" lang="en-US" altLang="ja-JP" sz="2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kumimoji="1" lang="en-US" altLang="ja-JP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ja-JP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kumimoji="1" lang="en-US" altLang="ja-JP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kumimoji="1" lang="ja-JP" altLang="en-US" sz="2800" dirty="0" smtClean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3083" y="2354296"/>
                <a:ext cx="3539880" cy="49494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テキスト ボックス 5"/>
          <p:cNvSpPr txBox="1"/>
          <p:nvPr/>
        </p:nvSpPr>
        <p:spPr>
          <a:xfrm>
            <a:off x="5069150" y="1533636"/>
            <a:ext cx="27590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bg1"/>
                </a:solidFill>
              </a:rPr>
              <a:t>Higher harmonics</a:t>
            </a:r>
            <a:endParaRPr kumimoji="1" lang="ja-JP" altLang="en-US" sz="2800" dirty="0" smtClean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テキスト ボックス 6"/>
              <p:cNvSpPr txBox="1"/>
              <p:nvPr/>
            </p:nvSpPr>
            <p:spPr>
              <a:xfrm>
                <a:off x="985423" y="3857444"/>
                <a:ext cx="7199790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800" dirty="0" smtClean="0">
                    <a:solidFill>
                      <a:schemeClr val="bg1"/>
                    </a:solidFill>
                  </a:rPr>
                  <a:t>Note: ALICE analysis</a:t>
                </a:r>
              </a:p>
              <a:p>
                <a:pPr marL="457200" indent="-457200">
                  <a:buFont typeface="Wingdings" panose="05000000000000000000" pitchFamily="2" charset="2"/>
                  <a:buChar char="à"/>
                </a:pPr>
                <a:r>
                  <a:rPr kumimoji="1" lang="en-US" altLang="ja-JP" sz="2800" dirty="0" smtClean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Scalar product method</a:t>
                </a:r>
              </a:p>
              <a:p>
                <a:pPr marL="457200" indent="-457200">
                  <a:buFont typeface="Wingdings" panose="05000000000000000000" pitchFamily="2" charset="2"/>
                  <a:buChar char="à"/>
                </a:pPr>
                <a:r>
                  <a:rPr lang="en-US" altLang="ja-JP" sz="2800" dirty="0" smtClean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Subevents </a:t>
                </a:r>
                <a14:m>
                  <m:oMath xmlns:m="http://schemas.openxmlformats.org/officeDocument/2006/math">
                    <m:r>
                      <a:rPr lang="en-US" altLang="ja-JP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𝑎</m:t>
                    </m:r>
                    <m:r>
                      <a:rPr lang="en-US" altLang="ja-JP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:−0.8&lt;</m:t>
                    </m:r>
                    <m:r>
                      <a:rPr lang="en-US" altLang="ja-JP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𝜂</m:t>
                    </m:r>
                    <m:r>
                      <a:rPr lang="en-US" altLang="ja-JP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&lt;0, </m:t>
                    </m:r>
                    <m:r>
                      <a:rPr lang="en-US" altLang="ja-JP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𝑏</m:t>
                    </m:r>
                    <m:r>
                      <a:rPr lang="en-US" altLang="ja-JP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:0&lt;</m:t>
                    </m:r>
                    <m:r>
                      <a:rPr lang="en-US" altLang="ja-JP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𝜂</m:t>
                    </m:r>
                    <m:r>
                      <a:rPr lang="en-US" altLang="ja-JP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&lt;0.8</m:t>
                    </m:r>
                  </m:oMath>
                </a14:m>
                <a:endParaRPr kumimoji="1" lang="en-US" altLang="ja-JP" sz="2800" dirty="0" smtClean="0">
                  <a:solidFill>
                    <a:schemeClr val="bg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à"/>
                </a:pPr>
                <a:r>
                  <a:rPr lang="en-US" altLang="ja-JP" sz="2800" dirty="0" smtClean="0">
                    <a:solidFill>
                      <a:schemeClr val="bg1"/>
                    </a:solidFill>
                  </a:rPr>
                  <a:t>Non-flow subtracted assuming a value in </a:t>
                </a:r>
                <a:r>
                  <a:rPr lang="en-US" altLang="ja-JP" sz="2800" dirty="0" err="1" smtClean="0">
                    <a:solidFill>
                      <a:schemeClr val="bg1"/>
                    </a:solidFill>
                  </a:rPr>
                  <a:t>p+p</a:t>
                </a:r>
                <a:r>
                  <a:rPr lang="en-US" altLang="ja-JP" sz="2800" dirty="0" smtClean="0">
                    <a:solidFill>
                      <a:schemeClr val="bg1"/>
                    </a:solidFill>
                  </a:rPr>
                  <a:t> collision</a:t>
                </a:r>
              </a:p>
              <a:p>
                <a:pPr marL="457200" indent="-457200">
                  <a:buFont typeface="Wingdings" panose="05000000000000000000" pitchFamily="2" charset="2"/>
                  <a:buChar char="à"/>
                </a:pPr>
                <a:r>
                  <a:rPr lang="en-US" altLang="ja-JP" sz="2800" dirty="0" smtClean="0">
                    <a:solidFill>
                      <a:schemeClr val="bg1"/>
                    </a:solidFill>
                  </a:rPr>
                  <a:t>Small rapidity gap</a:t>
                </a:r>
              </a:p>
            </p:txBody>
          </p:sp>
        </mc:Choice>
        <mc:Fallback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423" y="3857444"/>
                <a:ext cx="7199790" cy="2677656"/>
              </a:xfrm>
              <a:prstGeom prst="rect">
                <a:avLst/>
              </a:prstGeom>
              <a:blipFill rotWithShape="0">
                <a:blip r:embed="rId5"/>
                <a:stretch>
                  <a:fillRect l="-1778" t="-2278" r="-593" b="-56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テキスト ボックス 7"/>
          <p:cNvSpPr txBox="1"/>
          <p:nvPr/>
        </p:nvSpPr>
        <p:spPr>
          <a:xfrm>
            <a:off x="2802352" y="3106283"/>
            <a:ext cx="61288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bg1"/>
                </a:solidFill>
              </a:rPr>
              <a:t>*No contribution from survived mini-jets</a:t>
            </a:r>
          </a:p>
          <a:p>
            <a:r>
              <a:rPr lang="en-US" altLang="ja-JP" sz="2800" dirty="0" smtClean="0">
                <a:solidFill>
                  <a:schemeClr val="bg1"/>
                </a:solidFill>
              </a:rPr>
              <a:t>**No self-correlation</a:t>
            </a:r>
            <a:endParaRPr kumimoji="1" lang="ja-JP" altLang="en-US" sz="2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9504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 rotWithShape="1">
          <a:blip r:embed="rId2"/>
          <a:srcRect l="3333" r="64729" b="5985"/>
          <a:stretch/>
        </p:blipFill>
        <p:spPr>
          <a:xfrm>
            <a:off x="1035517" y="1690689"/>
            <a:ext cx="4785720" cy="3169601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447" y="3043926"/>
            <a:ext cx="4267200" cy="32004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Higher harmonics </a:t>
            </a:r>
            <a:r>
              <a:rPr lang="en-US" altLang="ja-JP" dirty="0" smtClean="0">
                <a:solidFill>
                  <a:schemeClr val="bg1"/>
                </a:solidFill>
              </a:rPr>
              <a:t>in ultra-central collisions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6740243" y="5307632"/>
                <a:ext cx="96071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kumimoji="1" lang="en-US" altLang="ja-JP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kumimoji="1" lang="ja-JP" altLang="en-US" sz="2800" dirty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0243" y="5307632"/>
                <a:ext cx="960712" cy="43088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6740244" y="4371527"/>
                <a:ext cx="96071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kumimoji="1" lang="en-US" altLang="ja-JP" sz="2800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kumimoji="1" lang="ja-JP" altLang="en-US" sz="2800" dirty="0" smtClean="0">
                  <a:solidFill>
                    <a:srgbClr val="92D050"/>
                  </a:solidFill>
                </a:endParaRPr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0244" y="4371527"/>
                <a:ext cx="960711" cy="43088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6740243" y="3395092"/>
                <a:ext cx="96071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solidFill>
                            <a:srgbClr val="0066FF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kumimoji="1" lang="en-US" altLang="ja-JP" sz="2800" b="0" i="1" smtClean="0">
                          <a:solidFill>
                            <a:srgbClr val="0066FF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kumimoji="1" lang="ja-JP" altLang="en-US" sz="2800" dirty="0" smtClean="0">
                  <a:solidFill>
                    <a:srgbClr val="0066FF"/>
                  </a:solidFill>
                </a:endParaRPr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0243" y="3395092"/>
                <a:ext cx="960712" cy="43088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6740243" y="4840469"/>
                <a:ext cx="96071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kumimoji="1" lang="en-US" altLang="ja-JP" sz="2800" b="0" i="1" smtClean="0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</a:rPr>
                        <m:t>=5</m:t>
                      </m:r>
                    </m:oMath>
                  </m:oMathPara>
                </a14:m>
                <a:endParaRPr kumimoji="1" lang="ja-JP" altLang="en-US" sz="2800" dirty="0" smtClean="0">
                  <a:solidFill>
                    <a:srgbClr val="00FFFF"/>
                  </a:solidFill>
                </a:endParaRPr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0243" y="4840469"/>
                <a:ext cx="960712" cy="43088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6740243" y="3829098"/>
                <a:ext cx="96071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solidFill>
                            <a:srgbClr val="FF33CC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kumimoji="1" lang="en-US" altLang="ja-JP" sz="2800" b="0" i="1" smtClean="0">
                          <a:solidFill>
                            <a:srgbClr val="FF33CC"/>
                          </a:solidFill>
                          <a:latin typeface="Cambria Math" panose="02040503050406030204" pitchFamily="18" charset="0"/>
                        </a:rPr>
                        <m:t>=4</m:t>
                      </m:r>
                    </m:oMath>
                  </m:oMathPara>
                </a14:m>
                <a:endParaRPr kumimoji="1" lang="ja-JP" altLang="en-US" sz="2800" dirty="0" smtClean="0">
                  <a:solidFill>
                    <a:srgbClr val="FF33CC"/>
                  </a:solidFill>
                </a:endParaRPr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0243" y="3829098"/>
                <a:ext cx="960712" cy="43088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図 9"/>
          <p:cNvPicPr>
            <a:picLocks noChangeAspect="1"/>
          </p:cNvPicPr>
          <p:nvPr/>
        </p:nvPicPr>
        <p:blipFill rotWithShape="1">
          <a:blip r:embed="rId2"/>
          <a:srcRect l="60896" t="31751" r="31790" b="9049"/>
          <a:stretch/>
        </p:blipFill>
        <p:spPr>
          <a:xfrm>
            <a:off x="6742161" y="1574090"/>
            <a:ext cx="897965" cy="158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64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Introduction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l="14552" t="13567" r="14550" b="23770"/>
          <a:stretch/>
        </p:blipFill>
        <p:spPr>
          <a:xfrm>
            <a:off x="708232" y="1373320"/>
            <a:ext cx="5472608" cy="309634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1844864" y="4469665"/>
            <a:ext cx="43328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bg1"/>
                </a:solidFill>
              </a:rPr>
              <a:t>CMS Collaboration (Quark Matter 2011)</a:t>
            </a:r>
            <a:endParaRPr kumimoji="1" lang="ja-JP" altLang="en-US" sz="2000" dirty="0" smtClean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1308566" y="4869775"/>
                <a:ext cx="6530414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800" dirty="0" smtClean="0">
                    <a:solidFill>
                      <a:schemeClr val="bg1"/>
                    </a:solidFill>
                  </a:rPr>
                  <a:t>Di-jet asymmetric event</a:t>
                </a:r>
              </a:p>
              <a:p>
                <a14:m>
                  <m:oMath xmlns:m="http://schemas.openxmlformats.org/officeDocument/2006/math">
                    <m:r>
                      <a:rPr lang="en-US" altLang="ja-JP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ja-JP" sz="28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altLang="ja-JP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ja-JP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00</m:t>
                    </m:r>
                    <m:r>
                      <a:rPr lang="en-US" altLang="ja-JP" sz="28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28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en-US" altLang="ja-JP" sz="2800" dirty="0">
                    <a:solidFill>
                      <a:schemeClr val="bg1"/>
                    </a:solidFill>
                  </a:rPr>
                  <a:t> </a:t>
                </a:r>
                <a:r>
                  <a:rPr lang="en-US" altLang="ja-JP" sz="2800" dirty="0" smtClean="0">
                    <a:solidFill>
                      <a:schemeClr val="bg1"/>
                    </a:solidFill>
                  </a:rPr>
                  <a:t>jet</a:t>
                </a:r>
                <a:r>
                  <a:rPr lang="ja-JP" altLang="en-US" sz="2800" dirty="0">
                    <a:solidFill>
                      <a:schemeClr val="bg1"/>
                    </a:solidFill>
                  </a:rPr>
                  <a:t> </a:t>
                </a:r>
                <a:r>
                  <a:rPr lang="en-US" altLang="ja-JP" sz="2800" dirty="0" smtClean="0">
                    <a:solidFill>
                      <a:schemeClr val="bg1"/>
                    </a:solidFill>
                  </a:rPr>
                  <a:t>dragged by medium </a:t>
                </a:r>
                <a:r>
                  <a:rPr lang="en-US" altLang="ja-JP" sz="2800" dirty="0">
                    <a:solidFill>
                      <a:schemeClr val="bg1"/>
                    </a:solidFill>
                  </a:rPr>
                  <a:t>with </a:t>
                </a:r>
                <a14:m>
                  <m:oMath xmlns:m="http://schemas.openxmlformats.org/officeDocument/2006/math">
                    <m:r>
                      <a:rPr lang="en-US" altLang="ja-JP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ja-JP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~300</m:t>
                    </m:r>
                    <m:r>
                      <a:rPr lang="en-US" altLang="ja-JP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US" altLang="ja-JP" sz="2800" dirty="0" smtClean="0">
                    <a:solidFill>
                      <a:schemeClr val="bg1"/>
                    </a:solidFill>
                  </a:rPr>
                  <a:t> in a few </a:t>
                </a:r>
                <a:r>
                  <a:rPr lang="en-US" altLang="ja-JP" sz="2800" dirty="0" err="1" smtClean="0">
                    <a:solidFill>
                      <a:schemeClr val="bg1"/>
                    </a:solidFill>
                  </a:rPr>
                  <a:t>femtometer</a:t>
                </a:r>
                <a:endParaRPr lang="en-US" altLang="ja-JP" sz="2800" dirty="0" smtClean="0">
                  <a:solidFill>
                    <a:schemeClr val="bg1"/>
                  </a:solidFill>
                </a:endParaRPr>
              </a:p>
              <a:p>
                <a:r>
                  <a:rPr lang="en-US" altLang="ja-JP" sz="2800" dirty="0" smtClean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 Jet quenching in heavy ion collisions</a:t>
                </a:r>
                <a:endParaRPr kumimoji="1" lang="ja-JP" altLang="en-US" sz="280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8566" y="4869775"/>
                <a:ext cx="6530414" cy="1815882"/>
              </a:xfrm>
              <a:prstGeom prst="rect">
                <a:avLst/>
              </a:prstGeom>
              <a:blipFill rotWithShape="0">
                <a:blip r:embed="rId3"/>
                <a:stretch>
                  <a:fillRect l="-1961" t="-3356" b="-872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073554" y="1504960"/>
            <a:ext cx="1619250" cy="440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6998164" y="550853"/>
            <a:ext cx="17700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bg1"/>
                </a:solidFill>
              </a:rPr>
              <a:t>Azimuthal angle dist.</a:t>
            </a:r>
            <a:endParaRPr kumimoji="1" lang="ja-JP" altLang="en-US" sz="2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98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Introduction (contd.)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662343" y="3011508"/>
            <a:ext cx="69878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 smtClean="0">
                <a:solidFill>
                  <a:schemeClr val="bg1"/>
                </a:solidFill>
              </a:rPr>
              <a:t>Bjorken</a:t>
            </a:r>
            <a:r>
              <a:rPr kumimoji="1" lang="en-US" altLang="ja-JP" sz="2000" smtClean="0">
                <a:solidFill>
                  <a:schemeClr val="bg1"/>
                </a:solidFill>
              </a:rPr>
              <a:t> (</a:t>
            </a:r>
            <a:r>
              <a:rPr kumimoji="1" lang="en-US" altLang="ja-JP" sz="2000" dirty="0" smtClean="0">
                <a:solidFill>
                  <a:schemeClr val="bg1"/>
                </a:solidFill>
              </a:rPr>
              <a:t>1983), </a:t>
            </a:r>
            <a:r>
              <a:rPr kumimoji="1" lang="en-US" altLang="ja-JP" sz="2000" dirty="0" err="1" smtClean="0">
                <a:solidFill>
                  <a:schemeClr val="bg1"/>
                </a:solidFill>
              </a:rPr>
              <a:t>Gyulassy</a:t>
            </a:r>
            <a:r>
              <a:rPr kumimoji="1" lang="en-US" altLang="ja-JP" sz="2000" dirty="0" smtClean="0">
                <a:solidFill>
                  <a:schemeClr val="bg1"/>
                </a:solidFill>
              </a:rPr>
              <a:t>, </a:t>
            </a:r>
            <a:r>
              <a:rPr kumimoji="1" lang="en-US" altLang="ja-JP" sz="2000" dirty="0" err="1" smtClean="0">
                <a:solidFill>
                  <a:schemeClr val="bg1"/>
                </a:solidFill>
              </a:rPr>
              <a:t>Plumer</a:t>
            </a:r>
            <a:r>
              <a:rPr kumimoji="1" lang="en-US" altLang="ja-JP" sz="2000" dirty="0" smtClean="0">
                <a:solidFill>
                  <a:schemeClr val="bg1"/>
                </a:solidFill>
              </a:rPr>
              <a:t> (1990), </a:t>
            </a:r>
            <a:r>
              <a:rPr kumimoji="1" lang="en-US" altLang="ja-JP" sz="2000" dirty="0" err="1" smtClean="0">
                <a:solidFill>
                  <a:schemeClr val="bg1"/>
                </a:solidFill>
              </a:rPr>
              <a:t>Gyulassy</a:t>
            </a:r>
            <a:r>
              <a:rPr kumimoji="1" lang="en-US" altLang="ja-JP" sz="2000" dirty="0" smtClean="0">
                <a:solidFill>
                  <a:schemeClr val="bg1"/>
                </a:solidFill>
              </a:rPr>
              <a:t>, Wang (1994),…</a:t>
            </a:r>
            <a:endParaRPr kumimoji="1" lang="ja-JP" altLang="en-US" sz="2000" dirty="0" smtClean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978407" y="1626513"/>
            <a:ext cx="689669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chemeClr val="bg1"/>
                </a:solidFill>
                <a:sym typeface="Wingdings" panose="05000000000000000000" pitchFamily="2" charset="2"/>
              </a:rPr>
              <a:t>Jet quenching</a:t>
            </a:r>
          </a:p>
          <a:p>
            <a:r>
              <a:rPr kumimoji="1" lang="en-US" altLang="ja-JP" sz="28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kumimoji="1" lang="en-US" altLang="ja-JP" sz="2800" dirty="0" smtClean="0">
                <a:solidFill>
                  <a:schemeClr val="bg1"/>
                </a:solidFill>
              </a:rPr>
              <a:t>One of the main topics in heavy ion physics</a:t>
            </a:r>
          </a:p>
          <a:p>
            <a:r>
              <a:rPr lang="en-US" altLang="ja-JP" sz="28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How can this happens?</a:t>
            </a:r>
            <a:endParaRPr kumimoji="1" lang="ja-JP" altLang="en-US" sz="2800" dirty="0" smtClean="0">
              <a:solidFill>
                <a:schemeClr val="bg1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978408" y="3657600"/>
            <a:ext cx="769697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FFFF00"/>
                </a:solidFill>
              </a:rPr>
              <a:t>Medium (Hydrodynamic) response to</a:t>
            </a:r>
            <a:r>
              <a:rPr kumimoji="1" lang="en-US" altLang="ja-JP" sz="2800" dirty="0" smtClean="0">
                <a:solidFill>
                  <a:schemeClr val="bg1"/>
                </a:solidFill>
              </a:rPr>
              <a:t> jet quenching</a:t>
            </a: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kumimoji="1" lang="en-US" altLang="ja-JP" sz="2800" dirty="0" smtClean="0">
                <a:solidFill>
                  <a:schemeClr val="bg1"/>
                </a:solidFill>
              </a:rPr>
              <a:t>Where the lost energy and momentum go?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ja-JP" sz="2800" dirty="0" smtClean="0">
                <a:solidFill>
                  <a:schemeClr val="bg1"/>
                </a:solidFill>
              </a:rPr>
              <a:t>(Di-jet asymmetric events) </a:t>
            </a:r>
            <a:r>
              <a:rPr lang="en-US" altLang="ja-JP" sz="28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Previous study</a:t>
            </a:r>
            <a:endParaRPr lang="en-US" altLang="ja-JP" sz="2800" dirty="0" smtClean="0">
              <a:solidFill>
                <a:schemeClr val="bg1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ja-JP" sz="2800" dirty="0">
                <a:solidFill>
                  <a:schemeClr val="bg1"/>
                </a:solidFill>
              </a:rPr>
              <a:t>G</a:t>
            </a:r>
            <a:r>
              <a:rPr kumimoji="1" lang="en-US" altLang="ja-JP" sz="2800" dirty="0" smtClean="0">
                <a:solidFill>
                  <a:schemeClr val="bg1"/>
                </a:solidFill>
              </a:rPr>
              <a:t>amma-jet events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ja-JP" sz="2800" dirty="0" smtClean="0">
                <a:solidFill>
                  <a:schemeClr val="bg1"/>
                </a:solidFill>
              </a:rPr>
              <a:t>Many mini-jet cases</a:t>
            </a:r>
            <a:endParaRPr kumimoji="1" lang="ja-JP" altLang="en-US" sz="2800" dirty="0" smtClean="0">
              <a:solidFill>
                <a:schemeClr val="bg1"/>
              </a:solidFill>
            </a:endParaRPr>
          </a:p>
        </p:txBody>
      </p:sp>
      <p:sp>
        <p:nvSpPr>
          <p:cNvPr id="3" name="右中かっこ 2"/>
          <p:cNvSpPr/>
          <p:nvPr/>
        </p:nvSpPr>
        <p:spPr>
          <a:xfrm>
            <a:off x="5151120" y="5074921"/>
            <a:ext cx="137716" cy="739140"/>
          </a:xfrm>
          <a:prstGeom prst="rightBrace">
            <a:avLst>
              <a:gd name="adj1" fmla="val 23184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539740" y="5182881"/>
            <a:ext cx="16505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bg1"/>
                </a:solidFill>
              </a:rPr>
              <a:t>This study</a:t>
            </a:r>
            <a:endParaRPr kumimoji="1" lang="ja-JP" altLang="en-US" sz="2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40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Contents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3312000" y="1694456"/>
            <a:ext cx="2520000" cy="2160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 smtClean="0">
                <a:solidFill>
                  <a:schemeClr val="accent1">
                    <a:lumMod val="50000"/>
                  </a:schemeClr>
                </a:solidFill>
              </a:rPr>
              <a:t>2. QGP fluid + jet model</a:t>
            </a:r>
            <a:endParaRPr lang="ja-JP" alt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6066216" y="1681738"/>
            <a:ext cx="2520000" cy="2160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 smtClean="0">
                <a:solidFill>
                  <a:schemeClr val="accent1">
                    <a:lumMod val="50000"/>
                  </a:schemeClr>
                </a:solidFill>
              </a:rPr>
              <a:t>3. gamma-jet event</a:t>
            </a:r>
            <a:endParaRPr kumimoji="1" lang="ja-JP" alt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3312000" y="4206181"/>
            <a:ext cx="2520000" cy="216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chemeClr val="accent1">
                    <a:lumMod val="50000"/>
                  </a:schemeClr>
                </a:solidFill>
              </a:rPr>
              <a:t>5</a:t>
            </a:r>
            <a:r>
              <a:rPr lang="en-US" altLang="ja-JP" sz="2800" dirty="0" smtClean="0">
                <a:solidFill>
                  <a:schemeClr val="accent1">
                    <a:lumMod val="50000"/>
                  </a:schemeClr>
                </a:solidFill>
              </a:rPr>
              <a:t>. Summary  </a:t>
            </a:r>
            <a:endParaRPr kumimoji="1" lang="ja-JP" alt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552116" y="1681738"/>
            <a:ext cx="2520000" cy="216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 smtClean="0">
                <a:solidFill>
                  <a:schemeClr val="accent1">
                    <a:lumMod val="50000"/>
                  </a:schemeClr>
                </a:solidFill>
              </a:rPr>
              <a:t>1. Introduction</a:t>
            </a:r>
            <a:endParaRPr lang="ja-JP" alt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557784" y="4206181"/>
            <a:ext cx="2520000" cy="2160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 smtClean="0">
                <a:solidFill>
                  <a:schemeClr val="accent1">
                    <a:lumMod val="50000"/>
                  </a:schemeClr>
                </a:solidFill>
              </a:rPr>
              <a:t>4. Many mini-jet case</a:t>
            </a:r>
            <a:endParaRPr lang="ja-JP" alt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545" t="3571" r="22244" b="12213"/>
          <a:stretch/>
        </p:blipFill>
        <p:spPr>
          <a:xfrm>
            <a:off x="6555815" y="4554140"/>
            <a:ext cx="1540801" cy="146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8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QGP fluid</a:t>
            </a:r>
            <a:r>
              <a:rPr kumimoji="1" lang="en-US" altLang="ja-JP" dirty="0" smtClean="0">
                <a:solidFill>
                  <a:schemeClr val="bg1"/>
                </a:solidFill>
              </a:rPr>
              <a:t> + jet model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正方形/長方形 2"/>
              <p:cNvSpPr/>
              <p:nvPr/>
            </p:nvSpPr>
            <p:spPr>
              <a:xfrm>
                <a:off x="2446546" y="1269735"/>
                <a:ext cx="4250907" cy="14993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3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" pitchFamily="34" charset="0"/>
                            </a:rPr>
                          </m:ctrlPr>
                        </m:sSubPr>
                        <m:e>
                          <m:r>
                            <a:rPr lang="ja-JP" altLang="en-US" sz="3600" i="1">
                              <a:solidFill>
                                <a:schemeClr val="bg1"/>
                              </a:solidFill>
                              <a:latin typeface="Cambria Math"/>
                              <a:cs typeface="Calibri" pitchFamily="34" charset="0"/>
                            </a:rPr>
                            <m:t>𝜕</m:t>
                          </m:r>
                        </m:e>
                        <m:sub>
                          <m:r>
                            <a:rPr lang="ja-JP" altLang="en-US" sz="3600" i="1">
                              <a:solidFill>
                                <a:schemeClr val="bg1"/>
                              </a:solidFill>
                              <a:latin typeface="Cambria Math"/>
                              <a:cs typeface="Calibri" pitchFamily="34" charset="0"/>
                            </a:rPr>
                            <m:t>𝜇</m:t>
                          </m:r>
                        </m:sub>
                      </m:sSub>
                      <m:sSubSup>
                        <m:sSubSupPr>
                          <m:ctrlPr>
                            <a:rPr lang="en-US" altLang="ja-JP" sz="3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36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36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QGP</m:t>
                          </m:r>
                        </m:sub>
                        <m:sup>
                          <m:r>
                            <a:rPr lang="ja-JP" altLang="en-US" sz="3600" i="1">
                              <a:solidFill>
                                <a:schemeClr val="bg1"/>
                              </a:solidFill>
                              <a:latin typeface="Cambria Math"/>
                              <a:cs typeface="Calibri" pitchFamily="34" charset="0"/>
                            </a:rPr>
                            <m:t>𝜇𝜈</m:t>
                          </m:r>
                        </m:sup>
                      </m:sSubSup>
                      <m:r>
                        <a:rPr lang="en-US" altLang="ja-JP" sz="3600" i="1">
                          <a:solidFill>
                            <a:schemeClr val="bg1"/>
                          </a:solidFill>
                          <a:latin typeface="Cambria Math"/>
                          <a:cs typeface="Calibri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ja-JP" sz="3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7"/>
                            </m:rPr>
                            <a:rPr lang="en-US" altLang="ja-JP" sz="36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j</m:t>
                          </m:r>
                          <m:r>
                            <m:rPr>
                              <m:sty m:val="p"/>
                            </m:rPr>
                            <a:rPr lang="en-US" altLang="ja-JP" sz="36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et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altLang="ja-JP" sz="3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36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𝐽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sz="360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jet</m:t>
                              </m:r>
                            </m:sub>
                            <m:sup>
                              <m:r>
                                <a:rPr lang="ja-JP" altLang="en-US" sz="36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𝜈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ja-JP" altLang="en-US" sz="3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正方形/長方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6546" y="1269735"/>
                <a:ext cx="4250907" cy="1499321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1999750" y="4828156"/>
                <a:ext cx="5162247" cy="10306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28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𝐽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280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jet</m:t>
                          </m:r>
                        </m:sub>
                        <m:sup>
                          <m:r>
                            <a:rPr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  <m:d>
                        <m:dPr>
                          <m:ctrlP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 −</m:t>
                      </m:r>
                      <m:f>
                        <m:fPr>
                          <m:ctrlP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𝑑</m:t>
                          </m:r>
                          <m:sSubSup>
                            <m:sSubSupPr>
                              <m:ctrlP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8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sz="28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jet</m:t>
                              </m:r>
                            </m:sub>
                            <m:sup>
                              <m:r>
                                <a:rPr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bSup>
                        </m:num>
                        <m:den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kumimoji="1" lang="ja-JP" alt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800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𝒙</m:t>
                          </m:r>
                          <m:r>
                            <a:rPr lang="en-US" altLang="ja-JP" sz="28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ja-JP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800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𝒙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sz="28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jet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ja-JP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28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kumimoji="1" lang="ja-JP" alt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9750" y="4828156"/>
                <a:ext cx="5162247" cy="103060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テキスト ボックス 5"/>
          <p:cNvSpPr txBox="1"/>
          <p:nvPr/>
        </p:nvSpPr>
        <p:spPr>
          <a:xfrm>
            <a:off x="312828" y="2828115"/>
            <a:ext cx="3712464" cy="95410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 smtClean="0">
                <a:solidFill>
                  <a:schemeClr val="bg1"/>
                </a:solidFill>
              </a:rPr>
              <a:t>Energy-momentum tensor of the QGP fluid</a:t>
            </a:r>
            <a:endParaRPr kumimoji="1" lang="ja-JP" altLang="en-US" sz="2800" dirty="0" smtClean="0">
              <a:solidFill>
                <a:schemeClr val="bg1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269608" y="2828115"/>
            <a:ext cx="3613233" cy="95410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>
                <a:solidFill>
                  <a:schemeClr val="bg1"/>
                </a:solidFill>
              </a:rPr>
              <a:t>Energy and momentum</a:t>
            </a:r>
          </a:p>
          <a:p>
            <a:pPr algn="ctr"/>
            <a:r>
              <a:rPr lang="en-US" altLang="ja-JP" sz="2800" dirty="0" smtClean="0">
                <a:solidFill>
                  <a:schemeClr val="bg1"/>
                </a:solidFill>
              </a:rPr>
              <a:t>deposited from jets</a:t>
            </a:r>
            <a:endParaRPr kumimoji="1" lang="ja-JP" altLang="en-US" sz="2800" dirty="0" smtClean="0">
              <a:solidFill>
                <a:schemeClr val="bg1"/>
              </a:solidFill>
            </a:endParaRPr>
          </a:p>
        </p:txBody>
      </p:sp>
      <p:cxnSp>
        <p:nvCxnSpPr>
          <p:cNvPr id="9" name="直線矢印コネクタ 8"/>
          <p:cNvCxnSpPr>
            <a:stCxn id="6" idx="0"/>
          </p:cNvCxnSpPr>
          <p:nvPr/>
        </p:nvCxnSpPr>
        <p:spPr>
          <a:xfrm flipV="1">
            <a:off x="2169060" y="2318870"/>
            <a:ext cx="1105319" cy="509245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>
            <a:stCxn id="7" idx="0"/>
          </p:cNvCxnSpPr>
          <p:nvPr/>
        </p:nvCxnSpPr>
        <p:spPr>
          <a:xfrm flipH="1" flipV="1">
            <a:off x="5468645" y="2318870"/>
            <a:ext cx="1607580" cy="509245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1202588" y="3856293"/>
            <a:ext cx="67210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bg1"/>
                </a:solidFill>
              </a:rPr>
              <a:t>Assumption: Instantaneous </a:t>
            </a:r>
            <a:r>
              <a:rPr kumimoji="1" lang="en-US" altLang="ja-JP" sz="2800" dirty="0" err="1" smtClean="0">
                <a:solidFill>
                  <a:schemeClr val="bg1"/>
                </a:solidFill>
              </a:rPr>
              <a:t>thermalization</a:t>
            </a:r>
            <a:r>
              <a:rPr kumimoji="1" lang="en-US" altLang="ja-JP" sz="2800" dirty="0" smtClean="0">
                <a:solidFill>
                  <a:schemeClr val="bg1"/>
                </a:solidFill>
              </a:rPr>
              <a:t> of deposited energy and momentum</a:t>
            </a:r>
            <a:endParaRPr kumimoji="1" lang="ja-JP" altLang="en-US" sz="2800" dirty="0" smtClean="0">
              <a:solidFill>
                <a:schemeClr val="bg1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980643" y="5956416"/>
            <a:ext cx="7352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bg1"/>
                </a:solidFill>
              </a:rPr>
              <a:t>Equation of state from Wuppertal-Budapest Coll. </a:t>
            </a:r>
            <a:endParaRPr kumimoji="1" lang="ja-JP" altLang="en-US" sz="2800" dirty="0" smtClean="0">
              <a:solidFill>
                <a:schemeClr val="bg1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499688" y="6323971"/>
            <a:ext cx="23831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 smtClean="0">
                <a:solidFill>
                  <a:schemeClr val="bg1"/>
                </a:solidFill>
              </a:rPr>
              <a:t>Borsanyi</a:t>
            </a:r>
            <a:r>
              <a:rPr kumimoji="1" lang="en-US" altLang="ja-JP" sz="2000" dirty="0" smtClean="0">
                <a:solidFill>
                  <a:schemeClr val="bg1"/>
                </a:solidFill>
              </a:rPr>
              <a:t> et al. (2014)</a:t>
            </a:r>
            <a:endParaRPr kumimoji="1" lang="ja-JP" altLang="en-US" sz="2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5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Energy loss of a </a:t>
            </a:r>
            <a:r>
              <a:rPr kumimoji="1" lang="en-US" altLang="ja-JP" dirty="0" err="1" smtClean="0">
                <a:solidFill>
                  <a:schemeClr val="bg1"/>
                </a:solidFill>
              </a:rPr>
              <a:t>parton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/>
              <p:cNvSpPr txBox="1"/>
              <p:nvPr/>
            </p:nvSpPr>
            <p:spPr>
              <a:xfrm>
                <a:off x="2197345" y="2318332"/>
                <a:ext cx="5035738" cy="12910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𝑑</m:t>
                          </m:r>
                          <m:sSubSup>
                            <m:sSubSupPr>
                              <m:ctrlP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8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sz="28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jet</m:t>
                              </m:r>
                            </m:sub>
                            <m:sup>
                              <m: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</m:num>
                        <m:den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d>
                                    <m:dPr>
                                      <m:ctrlPr>
                                        <a:rPr lang="en-US" altLang="ja-JP" sz="28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altLang="ja-JP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sSub>
                                        <m:sSubPr>
                                          <m:ctrlPr>
                                            <a:rPr lang="en-US" altLang="ja-JP" sz="28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sz="2800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ja-JP" sz="280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jet</m:t>
                                          </m:r>
                                        </m:sub>
                                      </m:sSub>
                                      <m:r>
                                        <a:rPr lang="en-US" altLang="ja-JP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altLang="ja-JP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altLang="ja-JP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</m:d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ja-JP" sz="28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28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altLang="ja-JP" sz="28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b>
                        <m:sSubPr>
                          <m:ctrlP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kumimoji="1" lang="en-US" altLang="ja-JP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𝑑𝐸</m:t>
                                  </m:r>
                                </m:num>
                                <m:den>
                                  <m:r>
                                    <a:rPr lang="en-US" altLang="ja-JP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𝑑𝑙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1" lang="ja-JP" alt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7345" y="2318332"/>
                <a:ext cx="5035738" cy="1291059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正方形/長方形 4"/>
              <p:cNvSpPr/>
              <p:nvPr/>
            </p:nvSpPr>
            <p:spPr>
              <a:xfrm>
                <a:off x="1711831" y="4333776"/>
                <a:ext cx="3218510" cy="11097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8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ja-JP" sz="2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sz="28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sz="28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𝑑𝐸</m:t>
                                  </m:r>
                                </m:num>
                                <m:den>
                                  <m:r>
                                    <a:rPr lang="en-US" altLang="ja-JP" sz="28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𝑑𝑙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ja-JP" sz="2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ja-JP" sz="28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=15</m:t>
                      </m:r>
                      <m:r>
                        <a:rPr lang="en-US" altLang="ja-JP" sz="2800" b="0" i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type m:val="lin"/>
                          <m:ctrlPr>
                            <a:rPr lang="en-US" altLang="ja-JP" sz="28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ja-JP" sz="2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GeV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altLang="ja-JP" sz="2800" b="0" i="0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fm</m:t>
                          </m:r>
                        </m:den>
                      </m:f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5" name="正方形/長方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1831" y="4333776"/>
                <a:ext cx="3218510" cy="110979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1711831" y="3719135"/>
                <a:ext cx="228556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=500</m:t>
                      </m:r>
                      <m:r>
                        <a:rPr kumimoji="1" lang="en-US" altLang="ja-JP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ja-JP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kumimoji="1" lang="ja-JP" altLang="en-US" sz="280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1831" y="3719135"/>
                <a:ext cx="2285562" cy="43088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1038687" y="1619497"/>
                <a:ext cx="584794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800" dirty="0" smtClean="0">
                    <a:solidFill>
                      <a:schemeClr val="bg1"/>
                    </a:solidFill>
                  </a:rPr>
                  <a:t>Simple assumption: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kumimoji="1" lang="en-US" altLang="ja-JP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𝑑𝐸</m:t>
                        </m:r>
                      </m:num>
                      <m:den>
                        <m:r>
                          <a:rPr kumimoji="1"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𝑑𝑙</m:t>
                        </m:r>
                      </m:den>
                    </m:f>
                    <m:r>
                      <a:rPr kumimoji="1" lang="en-US" altLang="ja-JP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ja-JP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 </m:t>
                    </m:r>
                    <m:r>
                      <a:rPr kumimoji="1" lang="ja-JP" alt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kumimoji="1" lang="en-US" altLang="ja-JP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∝</m:t>
                    </m:r>
                    <m:sSup>
                      <m:sSupPr>
                        <m:ctrlPr>
                          <a:rPr kumimoji="1"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kumimoji="1"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kumimoji="1" lang="ja-JP" altLang="en-US" sz="280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687" y="1619497"/>
                <a:ext cx="5847948" cy="523220"/>
              </a:xfrm>
              <a:prstGeom prst="rect">
                <a:avLst/>
              </a:prstGeom>
              <a:blipFill rotWithShape="0">
                <a:blip r:embed="rId5"/>
                <a:stretch>
                  <a:fillRect l="-2083" t="-11765" b="-3411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正方形/長方形 8"/>
              <p:cNvSpPr/>
              <p:nvPr/>
            </p:nvSpPr>
            <p:spPr>
              <a:xfrm>
                <a:off x="2552942" y="5624653"/>
                <a:ext cx="218777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8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=5</m:t>
                      </m:r>
                      <m:r>
                        <a:rPr lang="en-US" altLang="ja-JP" sz="2800" b="0" i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type m:val="lin"/>
                          <m:ctrlPr>
                            <a:rPr lang="en-US" altLang="ja-JP" sz="28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ja-JP" sz="2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GeV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altLang="ja-JP" sz="2800" b="0" i="0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fm</m:t>
                          </m:r>
                        </m:den>
                      </m:f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9" name="正方形/長方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2942" y="5624653"/>
                <a:ext cx="2187778" cy="52322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テキスト ボックス 9"/>
          <p:cNvSpPr txBox="1"/>
          <p:nvPr/>
        </p:nvSpPr>
        <p:spPr>
          <a:xfrm>
            <a:off x="5190145" y="4627061"/>
            <a:ext cx="36109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bg1"/>
                </a:solidFill>
              </a:rPr>
              <a:t>(for a few 100 GeV jets)</a:t>
            </a:r>
            <a:endParaRPr kumimoji="1" lang="ja-JP" altLang="en-US" sz="2800" dirty="0" smtClean="0">
              <a:solidFill>
                <a:schemeClr val="bg1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190145" y="5624653"/>
            <a:ext cx="2174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bg1"/>
                </a:solidFill>
              </a:rPr>
              <a:t>(for mini-jets)</a:t>
            </a:r>
            <a:endParaRPr kumimoji="1" lang="ja-JP" altLang="en-US" sz="2800" dirty="0" smtClean="0">
              <a:solidFill>
                <a:schemeClr val="bg1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233083" y="5186573"/>
            <a:ext cx="15479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bg1"/>
                </a:solidFill>
              </a:rPr>
              <a:t>ATLAS (2015)</a:t>
            </a:r>
            <a:endParaRPr kumimoji="1" lang="ja-JP" altLang="en-US" sz="2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9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Contents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6066215" y="1681738"/>
            <a:ext cx="2520000" cy="2160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chemeClr val="accent1">
                    <a:lumMod val="50000"/>
                  </a:schemeClr>
                </a:solidFill>
              </a:rPr>
              <a:t>3</a:t>
            </a:r>
            <a:r>
              <a:rPr lang="en-US" altLang="ja-JP" sz="2800" dirty="0" smtClean="0">
                <a:solidFill>
                  <a:schemeClr val="accent1">
                    <a:lumMod val="50000"/>
                  </a:schemeClr>
                </a:solidFill>
              </a:rPr>
              <a:t>. gamma-jet event</a:t>
            </a:r>
            <a:endParaRPr lang="ja-JP" alt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3312000" y="1681738"/>
            <a:ext cx="2520000" cy="2160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 smtClean="0">
                <a:solidFill>
                  <a:schemeClr val="accent1">
                    <a:lumMod val="50000"/>
                  </a:schemeClr>
                </a:solidFill>
              </a:rPr>
              <a:t>2. QGP fluid + jet model</a:t>
            </a:r>
            <a:endParaRPr kumimoji="1" lang="ja-JP" alt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3312000" y="4206181"/>
            <a:ext cx="2520000" cy="216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chemeClr val="accent1">
                    <a:lumMod val="50000"/>
                  </a:schemeClr>
                </a:solidFill>
              </a:rPr>
              <a:t>5</a:t>
            </a:r>
            <a:r>
              <a:rPr lang="en-US" altLang="ja-JP" sz="2800" dirty="0" smtClean="0">
                <a:solidFill>
                  <a:schemeClr val="accent1">
                    <a:lumMod val="50000"/>
                  </a:schemeClr>
                </a:solidFill>
              </a:rPr>
              <a:t>. Summary  </a:t>
            </a:r>
            <a:endParaRPr kumimoji="1" lang="ja-JP" alt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552116" y="1681738"/>
            <a:ext cx="2520000" cy="216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 smtClean="0">
                <a:solidFill>
                  <a:schemeClr val="accent1">
                    <a:lumMod val="50000"/>
                  </a:schemeClr>
                </a:solidFill>
              </a:rPr>
              <a:t>1. Introduction</a:t>
            </a:r>
            <a:endParaRPr lang="ja-JP" alt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557784" y="4206181"/>
            <a:ext cx="2520000" cy="2160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 smtClean="0">
                <a:solidFill>
                  <a:schemeClr val="accent1">
                    <a:lumMod val="50000"/>
                  </a:schemeClr>
                </a:solidFill>
              </a:rPr>
              <a:t>4. Many mini-jet case</a:t>
            </a:r>
            <a:endParaRPr lang="ja-JP" alt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545" t="3571" r="22244" b="12213"/>
          <a:stretch/>
        </p:blipFill>
        <p:spPr>
          <a:xfrm>
            <a:off x="6555815" y="4554140"/>
            <a:ext cx="1540801" cy="146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98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kumimoji="1" lang="en-US" altLang="ja-JP" dirty="0" smtClean="0">
                    <a:solidFill>
                      <a:schemeClr val="bg1"/>
                    </a:solidFill>
                  </a:rPr>
                  <a:t>Jet propagation in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kumimoji="1" lang="en-US" altLang="ja-JP" dirty="0" smtClean="0">
                    <a:solidFill>
                      <a:schemeClr val="bg1"/>
                    </a:solidFill>
                  </a:rPr>
                  <a:t>-jet event</a:t>
                </a:r>
                <a:endParaRPr kumimoji="1" lang="ja-JP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タイトル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309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12" y="2036556"/>
            <a:ext cx="4167188" cy="2909888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5566757" y="876"/>
            <a:ext cx="35808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bg1"/>
                </a:solidFill>
              </a:rPr>
              <a:t>Movies: Courtesy of Y. Tachibana</a:t>
            </a:r>
            <a:endParaRPr kumimoji="1" lang="ja-JP" altLang="en-US" sz="2000" dirty="0" smtClean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4572000" y="2333386"/>
                <a:ext cx="3630353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800" dirty="0" smtClean="0">
                    <a:solidFill>
                      <a:schemeClr val="bg1"/>
                    </a:solidFill>
                  </a:rPr>
                  <a:t>Production point of jet</a:t>
                </a:r>
              </a:p>
              <a:p>
                <a:r>
                  <a:rPr lang="en-US" altLang="ja-JP" sz="28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ja-JP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altLang="ja-JP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ja-JP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altLang="ja-JP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3, −3</m:t>
                        </m:r>
                      </m:e>
                    </m:d>
                    <m:r>
                      <a:rPr lang="en-US" altLang="ja-JP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m:rPr>
                        <m:sty m:val="p"/>
                      </m:rPr>
                      <a:rPr lang="en-US" altLang="ja-JP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fm</m:t>
                    </m:r>
                    <m:r>
                      <a:rPr lang="en-US" altLang="ja-JP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kumimoji="1" lang="ja-JP" altLang="en-US" sz="280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2333386"/>
                <a:ext cx="3630353" cy="954107"/>
              </a:xfrm>
              <a:prstGeom prst="rect">
                <a:avLst/>
              </a:prstGeom>
              <a:blipFill rotWithShape="0">
                <a:blip r:embed="rId4"/>
                <a:stretch>
                  <a:fillRect l="-3356" t="-641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4571999" y="3393959"/>
                <a:ext cx="4701993" cy="10189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800" dirty="0" smtClean="0">
                    <a:solidFill>
                      <a:schemeClr val="bg1"/>
                    </a:solidFill>
                  </a:rPr>
                  <a:t>Momentum of jet</a:t>
                </a:r>
              </a:p>
              <a:p>
                <a:r>
                  <a:rPr lang="en-US" altLang="ja-JP" sz="28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ja-JP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0,</m:t>
                            </m:r>
                            <m:r>
                              <a:rPr lang="en-US" altLang="ja-JP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altLang="ja-JP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ja-JP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0,</m:t>
                            </m:r>
                            <m:r>
                              <a:rPr lang="en-US" altLang="ja-JP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e>
                    </m:d>
                    <m:r>
                      <a:rPr lang="en-US" altLang="ja-JP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−200, 0</m:t>
                        </m:r>
                      </m:e>
                    </m:d>
                    <m:r>
                      <a:rPr lang="en-US" altLang="ja-JP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m:rPr>
                        <m:sty m:val="p"/>
                      </m:rPr>
                      <a:rPr lang="en-US" altLang="ja-JP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GeV</m:t>
                    </m:r>
                    <m:r>
                      <a:rPr lang="en-US" altLang="ja-JP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kumimoji="1" lang="ja-JP" altLang="en-US" sz="280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99" y="3393959"/>
                <a:ext cx="4701993" cy="1018933"/>
              </a:xfrm>
              <a:prstGeom prst="rect">
                <a:avLst/>
              </a:prstGeom>
              <a:blipFill rotWithShape="0">
                <a:blip r:embed="rId5"/>
                <a:stretch>
                  <a:fillRect l="-2594" t="-598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テキスト ボックス 10"/>
          <p:cNvSpPr txBox="1"/>
          <p:nvPr/>
        </p:nvSpPr>
        <p:spPr>
          <a:xfrm>
            <a:off x="1952148" y="5459971"/>
            <a:ext cx="52397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bg1"/>
                </a:solidFill>
              </a:rPr>
              <a:t>Mach cone distorted by radial flow</a:t>
            </a:r>
            <a:endParaRPr kumimoji="1" lang="ja-JP" altLang="en-US" sz="2800" dirty="0" smtClean="0">
              <a:solidFill>
                <a:schemeClr val="bg1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007600" y="6009696"/>
            <a:ext cx="3830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 smtClean="0">
                <a:solidFill>
                  <a:schemeClr val="bg1"/>
                </a:solidFill>
              </a:rPr>
              <a:t>Satarov</a:t>
            </a:r>
            <a:r>
              <a:rPr kumimoji="1" lang="en-US" altLang="ja-JP" sz="2000" dirty="0" smtClean="0">
                <a:solidFill>
                  <a:schemeClr val="bg1"/>
                </a:solidFill>
              </a:rPr>
              <a:t>, </a:t>
            </a:r>
            <a:r>
              <a:rPr kumimoji="1" lang="en-US" altLang="ja-JP" sz="2000" dirty="0" err="1" smtClean="0">
                <a:solidFill>
                  <a:schemeClr val="bg1"/>
                </a:solidFill>
              </a:rPr>
              <a:t>Stoecker</a:t>
            </a:r>
            <a:r>
              <a:rPr kumimoji="1" lang="en-US" altLang="ja-JP" sz="2000" dirty="0" smtClean="0">
                <a:solidFill>
                  <a:schemeClr val="bg1"/>
                </a:solidFill>
              </a:rPr>
              <a:t>, </a:t>
            </a:r>
            <a:r>
              <a:rPr kumimoji="1" lang="en-US" altLang="ja-JP" sz="2000" dirty="0" err="1" smtClean="0">
                <a:solidFill>
                  <a:schemeClr val="bg1"/>
                </a:solidFill>
              </a:rPr>
              <a:t>Mishustin</a:t>
            </a:r>
            <a:r>
              <a:rPr kumimoji="1" lang="en-US" altLang="ja-JP" sz="2000" dirty="0" smtClean="0">
                <a:solidFill>
                  <a:schemeClr val="bg1"/>
                </a:solidFill>
              </a:rPr>
              <a:t> (2005)</a:t>
            </a:r>
            <a:endParaRPr kumimoji="1" lang="ja-JP" altLang="en-US" sz="2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23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kumimoji="1" sz="2800" dirty="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12241</TotalTime>
  <Words>841</Words>
  <Application>Microsoft Office PowerPoint</Application>
  <PresentationFormat>画面に合わせる (4:3)</PresentationFormat>
  <Paragraphs>218</Paragraphs>
  <Slides>25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25</vt:i4>
      </vt:variant>
    </vt:vector>
  </HeadingPairs>
  <TitlesOfParts>
    <vt:vector size="36" baseType="lpstr">
      <vt:lpstr>Arial</vt:lpstr>
      <vt:lpstr>Wingdings</vt:lpstr>
      <vt:lpstr>cmr10</vt:lpstr>
      <vt:lpstr>メイリオ</vt:lpstr>
      <vt:lpstr>Calibri</vt:lpstr>
      <vt:lpstr>Cambria Math</vt:lpstr>
      <vt:lpstr>メイリオ</vt:lpstr>
      <vt:lpstr>cmmi10</vt:lpstr>
      <vt:lpstr>ＭＳ Ｐゴシック</vt:lpstr>
      <vt:lpstr>Times New Roman</vt:lpstr>
      <vt:lpstr>Office テーマ</vt:lpstr>
      <vt:lpstr>Interplay between collective expansion and Mach cone</vt:lpstr>
      <vt:lpstr>Contents</vt:lpstr>
      <vt:lpstr>Introduction</vt:lpstr>
      <vt:lpstr>Introduction (contd.)</vt:lpstr>
      <vt:lpstr>Contents</vt:lpstr>
      <vt:lpstr>QGP fluid + jet model</vt:lpstr>
      <vt:lpstr>Energy loss of a parton</vt:lpstr>
      <vt:lpstr>Contents</vt:lpstr>
      <vt:lpstr>Jet propagation in γ-jet event</vt:lpstr>
      <vt:lpstr>Snapshots of energy density distribution (τ=12 fm)</vt:lpstr>
      <vt:lpstr>Initial conditions for γ and jet</vt:lpstr>
      <vt:lpstr>Azimuthal angle distribution in  γ-jet event </vt:lpstr>
      <vt:lpstr>Interplay between Mach cone and collective expansion</vt:lpstr>
      <vt:lpstr>Triggered event average</vt:lpstr>
      <vt:lpstr>Contents</vt:lpstr>
      <vt:lpstr>Source of higher harmonics?</vt:lpstr>
      <vt:lpstr>Many mini-jet propagation</vt:lpstr>
      <vt:lpstr>Higher harmonics in ultra-central collisions</vt:lpstr>
      <vt:lpstr>Contents</vt:lpstr>
      <vt:lpstr>Summary</vt:lpstr>
      <vt:lpstr>PowerPoint プレゼンテーション</vt:lpstr>
      <vt:lpstr>More realistic bulk evolution</vt:lpstr>
      <vt:lpstr>Hydro to Particles</vt:lpstr>
      <vt:lpstr>Analysis of v_n in hydro</vt:lpstr>
      <vt:lpstr>Higher harmonics in ultra-central collisions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Interplay between Mach cone and collective flow</dc:title>
  <dc:creator>Microsoft アカウント</dc:creator>
  <cp:lastModifiedBy>Tetsufumi Hirano</cp:lastModifiedBy>
  <cp:revision>499</cp:revision>
  <dcterms:created xsi:type="dcterms:W3CDTF">2016-02-24T05:43:21Z</dcterms:created>
  <dcterms:modified xsi:type="dcterms:W3CDTF">2016-08-30T08:08:48Z</dcterms:modified>
</cp:coreProperties>
</file>