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  <a:srgbClr val="0C533A"/>
    <a:srgbClr val="064339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68" d="100"/>
          <a:sy n="68" d="100"/>
        </p:scale>
        <p:origin x="122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728841"/>
            <a:ext cx="7772400" cy="13019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ln>
                  <a:noFill/>
                </a:ln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30807"/>
            <a:ext cx="7772400" cy="21023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D803B8FA-BCB0-5D4D-9E0C-8594CF5A2264}" type="datetime1">
              <a:rPr lang="en-US"/>
              <a:pPr>
                <a:defRPr/>
              </a:pPr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205D934E-3E61-264D-8682-F58928E1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 smtClean="0"/>
              <a:t>1 column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C93AF409-9F3D-4144-905F-D667DBFB2192}" type="datetime1">
              <a:rPr lang="en-US"/>
              <a:pPr>
                <a:defRPr/>
              </a:pPr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B4461CB-4CA9-2A43-A3FA-624E1DA48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03154"/>
            <a:ext cx="8229600" cy="87509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 smtClean="0"/>
              <a:t>2 columns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3849B177-5D8B-7A43-B9D4-2D03D1F64BD4}" type="datetime1">
              <a:rPr lang="en-US"/>
              <a:pPr>
                <a:defRPr/>
              </a:pPr>
              <a:t>9/17/2015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599938D-0427-3542-974E-F7CD887B38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4736096" y="2059668"/>
            <a:ext cx="3950704" cy="4296682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109873"/>
            <a:ext cx="8229600" cy="82173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 smtClean="0"/>
              <a:t>1 column, no bullets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1011"/>
            <a:ext cx="8229600" cy="4024165"/>
          </a:xfrm>
          <a:prstGeom prst="rect">
            <a:avLst/>
          </a:prstGeom>
        </p:spPr>
        <p:txBody>
          <a:bodyPr wrap="square" numCol="1" anchor="t"/>
          <a:lstStyle>
            <a:lvl1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4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9F847968-A88B-B947-87AA-BB83F906ED2F}" type="datetime1">
              <a:rPr lang="en-US"/>
              <a:pPr>
                <a:defRPr/>
              </a:pPr>
              <a:t>9/17/2015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4DCE0E26-47BB-FF4B-814B-E43C1B98F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875091"/>
            <a:ext cx="8229600" cy="72510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 dirty="0" smtClean="0"/>
              <a:t>1 column with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4905"/>
            <a:ext cx="8229600" cy="4419600"/>
          </a:xfrm>
          <a:prstGeom prst="rect">
            <a:avLst/>
          </a:prstGeom>
        </p:spPr>
        <p:txBody>
          <a:bodyPr wrap="square" numCol="1" anchor="t"/>
          <a:lstStyle>
            <a:lvl1pPr marL="457200" indent="-457200" algn="l">
              <a:buClr>
                <a:schemeClr val="tx1">
                  <a:lumMod val="75000"/>
                  <a:lumOff val="25000"/>
                </a:schemeClr>
              </a:buClr>
              <a:buFont typeface="+mj-lt"/>
              <a:buAutoNum type="arabicPeriod"/>
              <a:defRPr sz="24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1pPr>
            <a:lvl2pPr marL="457200" indent="182880" algn="l"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04B2702C-F183-E649-BBAD-4C35648D6001}" type="datetime1">
              <a:rPr lang="en-US"/>
              <a:pPr>
                <a:defRPr/>
              </a:pPr>
              <a:t>9/17/2015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595959"/>
                </a:solidFill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pPr>
              <a:defRPr/>
            </a:pPr>
            <a:fld id="{14362E17-3E5F-5C4D-AFD9-BBBB918BE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FB44CCF9-D185-2447-94DE-2F097F7C2422}" type="datetime1">
              <a:rPr lang="en-US"/>
              <a:pPr>
                <a:defRPr/>
              </a:pPr>
              <a:t>9/17/2015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>
              <a:defRPr/>
            </a:pPr>
            <a:fld id="{E1544D71-77D6-5B4F-A1FC-5CA064DBD1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MSU thinner spear_green RGB.jpg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57200" y="6253066"/>
            <a:ext cx="8229600" cy="103284"/>
          </a:xfrm>
          <a:prstGeom prst="rect">
            <a:avLst/>
          </a:prstGeom>
        </p:spPr>
      </p:pic>
      <p:pic>
        <p:nvPicPr>
          <p:cNvPr id="12" name="Picture 11" descr="PP banner wordmark.jpg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047" y="0"/>
            <a:ext cx="9140953" cy="6695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8" r:id="rId4"/>
    <p:sldLayoutId id="2147483697" r:id="rId5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 </a:t>
            </a:r>
            <a:r>
              <a:rPr lang="en-US" dirty="0"/>
              <a:t>T</a:t>
            </a:r>
            <a:r>
              <a:rPr lang="en-US" dirty="0" smtClean="0"/>
              <a:t>iming Studies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057983"/>
              </p:ext>
            </p:extLst>
          </p:nvPr>
        </p:nvGraphicFramePr>
        <p:xfrm>
          <a:off x="777240" y="1976120"/>
          <a:ext cx="738632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92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Avg</a:t>
                      </a:r>
                      <a:r>
                        <a:rPr lang="en-US" dirty="0" smtClean="0"/>
                        <a:t> time/</a:t>
                      </a:r>
                      <a:r>
                        <a:rPr lang="en-US" dirty="0" err="1" smtClean="0"/>
                        <a:t>ev</a:t>
                      </a:r>
                      <a:r>
                        <a:rPr lang="en-US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Trk</a:t>
                      </a:r>
                      <a:r>
                        <a:rPr lang="en-US" dirty="0" smtClean="0"/>
                        <a:t>-weight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avg</a:t>
                      </a:r>
                      <a:r>
                        <a:rPr lang="en-US" baseline="0" dirty="0" smtClean="0"/>
                        <a:t> time/</a:t>
                      </a:r>
                      <a:r>
                        <a:rPr lang="en-US" baseline="0" dirty="0" err="1" smtClean="0"/>
                        <a:t>ev</a:t>
                      </a:r>
                      <a:r>
                        <a:rPr lang="en-US" baseline="0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3.407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(62.7%)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2.785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(66.9%)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4.142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(58.0%)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3.32 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(60.7%)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HitClustering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0.221  (4.1%)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0.098  (2.4%)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0.383  (5.4%)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0.171  (3.1%)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0.012  (0.2%)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0.002  (0.0%)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0.014  (0.2%)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0.004  (0.1%)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RiemannTracking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1.795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(33.0%)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1.276 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(30.7%)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    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(36.4%)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1.972 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(36.1%)</a:t>
                      </a:r>
                      <a:endParaRPr lang="en-US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5.435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4.161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7.139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5.467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0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Inside </a:t>
            </a:r>
            <a:r>
              <a:rPr lang="en-US" dirty="0" err="1" smtClean="0"/>
              <a:t>PSATask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893321"/>
              </p:ext>
            </p:extLst>
          </p:nvPr>
        </p:nvGraphicFramePr>
        <p:xfrm>
          <a:off x="828040" y="2050416"/>
          <a:ext cx="738632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92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Avg</a:t>
                      </a:r>
                      <a:r>
                        <a:rPr lang="en-US" dirty="0" smtClean="0"/>
                        <a:t> time/</a:t>
                      </a:r>
                      <a:r>
                        <a:rPr lang="en-US" dirty="0" err="1" smtClean="0"/>
                        <a:t>ev</a:t>
                      </a:r>
                      <a:r>
                        <a:rPr lang="en-US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Trk</a:t>
                      </a:r>
                      <a:r>
                        <a:rPr lang="en-US" dirty="0" smtClean="0"/>
                        <a:t>-weight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avg</a:t>
                      </a:r>
                      <a:r>
                        <a:rPr lang="en-US" baseline="0" dirty="0" smtClean="0"/>
                        <a:t> time/</a:t>
                      </a:r>
                      <a:r>
                        <a:rPr lang="en-US" baseline="0" dirty="0" err="1" smtClean="0"/>
                        <a:t>ev</a:t>
                      </a:r>
                      <a:r>
                        <a:rPr lang="en-US" baseline="0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PSATask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3.407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2.785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4.142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PSA Analyzer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3.223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2.667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3.32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3.128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4200" y="3774440"/>
            <a:ext cx="8559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We already waste 0.8</a:t>
            </a:r>
            <a:r>
              <a:rPr lang="en-US" dirty="0"/>
              <a:t> </a:t>
            </a:r>
            <a:r>
              <a:rPr lang="en-US" dirty="0" smtClean="0"/>
              <a:t>s (~20% of real time) between starting the </a:t>
            </a:r>
            <a:r>
              <a:rPr lang="en-US" dirty="0" err="1" smtClean="0"/>
              <a:t>PSATask</a:t>
            </a:r>
            <a:r>
              <a:rPr lang="en-US" dirty="0" smtClean="0"/>
              <a:t> and the </a:t>
            </a:r>
            <a:r>
              <a:rPr lang="en-US" dirty="0" err="1" smtClean="0"/>
              <a:t>PSAAnalyzer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removing the logger printouts will partially take care of this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One simulated event with 175 particle tracks hits 8800 pads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US" dirty="0" smtClean="0">
                <a:sym typeface="Wingdings" panose="05000000000000000000" pitchFamily="2" charset="2"/>
              </a:rPr>
              <a:t>verage time spent to analyze one pad: ~0.4ms</a:t>
            </a:r>
          </a:p>
          <a:p>
            <a:pPr marL="742950" lvl="1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Average time spent to analyze the event: ~3.5s</a:t>
            </a:r>
          </a:p>
          <a:p>
            <a:pPr marL="742950" lvl="1" indent="-285750">
              <a:buFontTx/>
              <a:buChar char="-"/>
            </a:pP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We need to lower this by a factor or 10 </a:t>
            </a:r>
          </a:p>
        </p:txBody>
      </p:sp>
    </p:spTree>
    <p:extLst>
      <p:ext uri="{BB962C8B-B14F-4D97-AF65-F5344CB8AC3E}">
        <p14:creationId xmlns:p14="http://schemas.microsoft.com/office/powerpoint/2010/main" val="1598730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29" y="2584140"/>
            <a:ext cx="3510363" cy="33540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Drastic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1708"/>
            <a:ext cx="8463280" cy="4066495"/>
          </a:xfrm>
        </p:spPr>
        <p:txBody>
          <a:bodyPr/>
          <a:lstStyle/>
          <a:p>
            <a:r>
              <a:rPr lang="en-US" dirty="0" smtClean="0"/>
              <a:t>We look for pads with only one peak and compare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2584140"/>
            <a:ext cx="3515361" cy="33394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82040" y="2434526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 hit per pad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9996" y="2434526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original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61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 </a:t>
            </a:r>
            <a:r>
              <a:rPr lang="en-US" dirty="0"/>
              <a:t>T</a:t>
            </a:r>
            <a:r>
              <a:rPr lang="en-US" dirty="0" smtClean="0"/>
              <a:t>iming Studies for 1 Hit/Pad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470356"/>
              </p:ext>
            </p:extLst>
          </p:nvPr>
        </p:nvGraphicFramePr>
        <p:xfrm>
          <a:off x="777240" y="1976120"/>
          <a:ext cx="738632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92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Avg</a:t>
                      </a:r>
                      <a:r>
                        <a:rPr lang="en-US" dirty="0" smtClean="0"/>
                        <a:t> time/</a:t>
                      </a:r>
                      <a:r>
                        <a:rPr lang="en-US" dirty="0" err="1" smtClean="0"/>
                        <a:t>ev</a:t>
                      </a:r>
                      <a:r>
                        <a:rPr lang="en-US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Trk</a:t>
                      </a:r>
                      <a:r>
                        <a:rPr lang="en-US" dirty="0" smtClean="0"/>
                        <a:t>-weight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avg</a:t>
                      </a:r>
                      <a:r>
                        <a:rPr lang="en-US" baseline="0" dirty="0" smtClean="0"/>
                        <a:t> time/</a:t>
                      </a:r>
                      <a:r>
                        <a:rPr lang="en-US" baseline="0" dirty="0" err="1" smtClean="0"/>
                        <a:t>ev</a:t>
                      </a:r>
                      <a:r>
                        <a:rPr lang="en-US" baseline="0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4.092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4.632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HitClustering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0.024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0.034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RiemannTracking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0.628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0.298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0.668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0.316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4.754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3.312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5.344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3.832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699000"/>
            <a:ext cx="855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Reduction of the total reconstruction time by 25% (mostly </a:t>
            </a:r>
            <a:r>
              <a:rPr lang="en-US" dirty="0" err="1" smtClean="0"/>
              <a:t>RiemannT</a:t>
            </a:r>
            <a:r>
              <a:rPr lang="en-US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Loss in track definition in the higher density regions (closer to vertex)</a:t>
            </a: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The speed of PSA can be improved with </a:t>
            </a:r>
            <a:r>
              <a:rPr lang="en-US" dirty="0" err="1" smtClean="0">
                <a:sym typeface="Wingdings" panose="05000000000000000000" pitchFamily="2" charset="2"/>
              </a:rPr>
              <a:t>c.o.g</a:t>
            </a:r>
            <a:r>
              <a:rPr lang="en-US" dirty="0" smtClean="0">
                <a:sym typeface="Wingdings" panose="05000000000000000000" pitchFamily="2" charset="2"/>
              </a:rPr>
              <a:t>. </a:t>
            </a:r>
            <a:r>
              <a:rPr lang="en-US" dirty="0" err="1" smtClean="0">
                <a:sym typeface="Wingdings" panose="05000000000000000000" pitchFamily="2" charset="2"/>
              </a:rPr>
              <a:t>algo</a:t>
            </a:r>
            <a:r>
              <a:rPr lang="en-US" dirty="0" smtClean="0">
                <a:sym typeface="Wingdings" panose="05000000000000000000" pitchFamily="2" charset="2"/>
              </a:rPr>
              <a:t> (to be done)</a:t>
            </a:r>
          </a:p>
        </p:txBody>
      </p:sp>
    </p:spTree>
    <p:extLst>
      <p:ext uri="{BB962C8B-B14F-4D97-AF65-F5344CB8AC3E}">
        <p14:creationId xmlns:p14="http://schemas.microsoft.com/office/powerpoint/2010/main" val="1794581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475" y="2584140"/>
            <a:ext cx="3457477" cy="33721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Less Drastic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1708"/>
            <a:ext cx="8686800" cy="4066495"/>
          </a:xfrm>
        </p:spPr>
        <p:txBody>
          <a:bodyPr/>
          <a:lstStyle/>
          <a:p>
            <a:r>
              <a:rPr lang="en-US" dirty="0" smtClean="0"/>
              <a:t>Pads with 1 or 2 pulses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999" y="2584140"/>
            <a:ext cx="3515361" cy="33394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82040" y="2434526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1 or 2 hits per pad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9996" y="2434526"/>
            <a:ext cx="230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original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61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Task </a:t>
            </a:r>
            <a:r>
              <a:rPr lang="en-US" dirty="0"/>
              <a:t>T</a:t>
            </a:r>
            <a:r>
              <a:rPr lang="en-US" dirty="0" smtClean="0"/>
              <a:t>iming Studies for 1-2 Hit/Pad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749489"/>
              </p:ext>
            </p:extLst>
          </p:nvPr>
        </p:nvGraphicFramePr>
        <p:xfrm>
          <a:off x="777240" y="1976120"/>
          <a:ext cx="738632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92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Avg</a:t>
                      </a:r>
                      <a:r>
                        <a:rPr lang="en-US" dirty="0" smtClean="0"/>
                        <a:t> time/</a:t>
                      </a:r>
                      <a:r>
                        <a:rPr lang="en-US" dirty="0" err="1" smtClean="0"/>
                        <a:t>ev</a:t>
                      </a:r>
                      <a:r>
                        <a:rPr lang="en-US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Trk</a:t>
                      </a:r>
                      <a:r>
                        <a:rPr lang="en-US" dirty="0" smtClean="0"/>
                        <a:t>-weight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avg</a:t>
                      </a:r>
                      <a:r>
                        <a:rPr lang="en-US" baseline="0" dirty="0" smtClean="0"/>
                        <a:t> time/</a:t>
                      </a:r>
                      <a:r>
                        <a:rPr lang="en-US" baseline="0" dirty="0" err="1" smtClean="0"/>
                        <a:t>ev</a:t>
                      </a:r>
                      <a:r>
                        <a:rPr lang="en-US" baseline="0" dirty="0" smtClean="0"/>
                        <a:t> (s)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</a:t>
                      </a:r>
                      <a:r>
                        <a:rPr lang="en-US" baseline="0" dirty="0" smtClean="0"/>
                        <a:t>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CPU 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4.070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2.932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4.721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HitClustering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0.053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RiemannTracking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0.849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1.049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5.591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3.823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6.558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4.540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4699000"/>
            <a:ext cx="855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Reduction of the total reconstruction time by 10% (mostly </a:t>
            </a:r>
            <a:r>
              <a:rPr lang="en-US" dirty="0" err="1" smtClean="0"/>
              <a:t>RiemannT</a:t>
            </a:r>
            <a:r>
              <a:rPr lang="en-US" dirty="0" smtClean="0"/>
              <a:t>)</a:t>
            </a:r>
          </a:p>
          <a:p>
            <a:pPr marL="742950" lvl="1" indent="-285750">
              <a:buFontTx/>
              <a:buChar char="-"/>
            </a:pPr>
            <a:r>
              <a:rPr lang="en-US" dirty="0" smtClean="0"/>
              <a:t>Most of the trajectories are well defined 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Better track definition in the higher density regions (closer to vertex)</a:t>
            </a: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n-US" dirty="0" smtClean="0">
                <a:sym typeface="Wingdings" panose="05000000000000000000" pitchFamily="2" charset="2"/>
              </a:rPr>
              <a:t>To speed up  hybrid solution: </a:t>
            </a:r>
            <a:r>
              <a:rPr lang="en-US" dirty="0" err="1" smtClean="0">
                <a:sym typeface="Wingdings" panose="05000000000000000000" pitchFamily="2" charset="2"/>
              </a:rPr>
              <a:t>c.o.g</a:t>
            </a:r>
            <a:r>
              <a:rPr lang="en-US" dirty="0" smtClean="0">
                <a:sym typeface="Wingdings" panose="05000000000000000000" pitchFamily="2" charset="2"/>
              </a:rPr>
              <a:t>. for 1 pulse, fit for 2 pulses (to be done)</a:t>
            </a:r>
          </a:p>
        </p:txBody>
      </p:sp>
    </p:spTree>
    <p:extLst>
      <p:ext uri="{BB962C8B-B14F-4D97-AF65-F5344CB8AC3E}">
        <p14:creationId xmlns:p14="http://schemas.microsoft.com/office/powerpoint/2010/main" val="825375948"/>
      </p:ext>
    </p:extLst>
  </p:cSld>
  <p:clrMapOvr>
    <a:masterClrMapping/>
  </p:clrMapOvr>
</p:sld>
</file>

<file path=ppt/theme/theme1.xml><?xml version="1.0" encoding="utf-8"?>
<a:theme xmlns:a="http://schemas.openxmlformats.org/drawingml/2006/main" name="MSU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Power-Point-Wordmark</Template>
  <TotalTime>535</TotalTime>
  <Words>432</Words>
  <Application>Microsoft Office PowerPoint</Application>
  <PresentationFormat>On-screen Show (4:3)</PresentationFormat>
  <Paragraphs>134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Calibri</vt:lpstr>
      <vt:lpstr>Gotham Book</vt:lpstr>
      <vt:lpstr>Gotham-Bold</vt:lpstr>
      <vt:lpstr>Wingdings</vt:lpstr>
      <vt:lpstr>MSU Template 1</vt:lpstr>
      <vt:lpstr>Task Timing Studies</vt:lpstr>
      <vt:lpstr>Inside PSATask</vt:lpstr>
      <vt:lpstr>Drastic Solution</vt:lpstr>
      <vt:lpstr>Task Timing Studies for 1 Hit/Pad</vt:lpstr>
      <vt:lpstr>Less Drastic Solution</vt:lpstr>
      <vt:lpstr>Task Timing Studies for 1-2 Hit/Pad</vt:lpstr>
    </vt:vector>
  </TitlesOfParts>
  <Company>NSCL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</dc:title>
  <dc:creator>giordano</dc:creator>
  <cp:lastModifiedBy>giordano</cp:lastModifiedBy>
  <cp:revision>21</cp:revision>
  <cp:lastPrinted>2010-09-08T13:46:11Z</cp:lastPrinted>
  <dcterms:created xsi:type="dcterms:W3CDTF">2015-09-17T14:10:02Z</dcterms:created>
  <dcterms:modified xsi:type="dcterms:W3CDTF">2015-09-18T01:00:48Z</dcterms:modified>
</cp:coreProperties>
</file>